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xml" ContentType="application/vnd.openxmlformats-officedocument.presentationml.tags+xml"/>
  <Override PartName="/ppt/notesSlides/notesSlide2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5.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6.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xml" ContentType="application/vnd.openxmlformats-officedocument.drawingml.chart+xml"/>
  <Override PartName="/ppt/notesSlides/notesSlide53.xml" ContentType="application/vnd.openxmlformats-officedocument.presentationml.notesSlide+xml"/>
  <Override PartName="/ppt/charts/chart2.xml" ContentType="application/vnd.openxmlformats-officedocument.drawingml.chart+xml"/>
  <Override PartName="/ppt/notesSlides/notesSlide54.xml" ContentType="application/vnd.openxmlformats-officedocument.presentationml.notesSlide+xml"/>
  <Override PartName="/ppt/charts/chart3.xml" ContentType="application/vnd.openxmlformats-officedocument.drawingml.chart+xml"/>
  <Override PartName="/ppt/notesSlides/notesSlide55.xml" ContentType="application/vnd.openxmlformats-officedocument.presentationml.notesSlide+xml"/>
  <Override PartName="/ppt/charts/chart4.xml" ContentType="application/vnd.openxmlformats-officedocument.drawingml.chart+xml"/>
  <Override PartName="/ppt/notesSlides/notesSlide56.xml" ContentType="application/vnd.openxmlformats-officedocument.presentationml.notesSlide+xml"/>
  <Override PartName="/ppt/charts/chart5.xml" ContentType="application/vnd.openxmlformats-officedocument.drawingml.chart+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sldIdLst>
    <p:sldId id="355" r:id="rId2"/>
    <p:sldId id="356" r:id="rId3"/>
    <p:sldId id="357" r:id="rId4"/>
    <p:sldId id="256" r:id="rId5"/>
    <p:sldId id="326" r:id="rId6"/>
    <p:sldId id="327" r:id="rId7"/>
    <p:sldId id="324" r:id="rId8"/>
    <p:sldId id="365" r:id="rId9"/>
    <p:sldId id="257" r:id="rId10"/>
    <p:sldId id="258" r:id="rId11"/>
    <p:sldId id="262" r:id="rId12"/>
    <p:sldId id="263" r:id="rId13"/>
    <p:sldId id="364" r:id="rId14"/>
    <p:sldId id="259" r:id="rId15"/>
    <p:sldId id="261" r:id="rId16"/>
    <p:sldId id="260" r:id="rId17"/>
    <p:sldId id="264" r:id="rId18"/>
    <p:sldId id="322" r:id="rId19"/>
    <p:sldId id="316" r:id="rId20"/>
    <p:sldId id="317" r:id="rId21"/>
    <p:sldId id="265" r:id="rId22"/>
    <p:sldId id="362" r:id="rId23"/>
    <p:sldId id="363" r:id="rId24"/>
    <p:sldId id="266" r:id="rId25"/>
    <p:sldId id="267" r:id="rId26"/>
    <p:sldId id="268" r:id="rId27"/>
    <p:sldId id="272" r:id="rId28"/>
    <p:sldId id="273" r:id="rId29"/>
    <p:sldId id="274" r:id="rId30"/>
    <p:sldId id="275" r:id="rId31"/>
    <p:sldId id="276" r:id="rId32"/>
    <p:sldId id="270" r:id="rId33"/>
    <p:sldId id="277" r:id="rId34"/>
    <p:sldId id="279" r:id="rId35"/>
    <p:sldId id="278" r:id="rId36"/>
    <p:sldId id="358" r:id="rId37"/>
    <p:sldId id="367" r:id="rId38"/>
    <p:sldId id="368" r:id="rId39"/>
    <p:sldId id="323" r:id="rId40"/>
    <p:sldId id="319" r:id="rId41"/>
    <p:sldId id="283" r:id="rId42"/>
    <p:sldId id="318" r:id="rId43"/>
    <p:sldId id="366" r:id="rId44"/>
    <p:sldId id="284" r:id="rId45"/>
    <p:sldId id="294" r:id="rId46"/>
    <p:sldId id="295" r:id="rId47"/>
    <p:sldId id="360" r:id="rId48"/>
    <p:sldId id="361" r:id="rId49"/>
    <p:sldId id="285" r:id="rId50"/>
    <p:sldId id="286" r:id="rId51"/>
    <p:sldId id="287" r:id="rId52"/>
    <p:sldId id="334" r:id="rId53"/>
    <p:sldId id="335" r:id="rId54"/>
    <p:sldId id="336" r:id="rId55"/>
    <p:sldId id="354" r:id="rId56"/>
    <p:sldId id="352" r:id="rId57"/>
    <p:sldId id="353" r:id="rId58"/>
    <p:sldId id="348" r:id="rId59"/>
    <p:sldId id="350" r:id="rId60"/>
    <p:sldId id="351" r:id="rId61"/>
    <p:sldId id="342" r:id="rId62"/>
    <p:sldId id="345" r:id="rId63"/>
    <p:sldId id="339" r:id="rId64"/>
    <p:sldId id="343" r:id="rId65"/>
    <p:sldId id="344" r:id="rId66"/>
    <p:sldId id="347" r:id="rId67"/>
    <p:sldId id="340" r:id="rId68"/>
    <p:sldId id="302" r:id="rId69"/>
    <p:sldId id="297" r:id="rId70"/>
    <p:sldId id="300" r:id="rId71"/>
    <p:sldId id="301" r:id="rId72"/>
    <p:sldId id="298" r:id="rId73"/>
    <p:sldId id="299" r:id="rId74"/>
    <p:sldId id="303" r:id="rId75"/>
    <p:sldId id="304" r:id="rId76"/>
    <p:sldId id="305" r:id="rId77"/>
    <p:sldId id="306" r:id="rId78"/>
    <p:sldId id="313" r:id="rId79"/>
    <p:sldId id="310" r:id="rId80"/>
    <p:sldId id="315" r:id="rId81"/>
    <p:sldId id="330" r:id="rId82"/>
    <p:sldId id="329" r:id="rId83"/>
    <p:sldId id="331" r:id="rId84"/>
    <p:sldId id="371" r:id="rId85"/>
    <p:sldId id="372" r:id="rId86"/>
    <p:sldId id="370" r:id="rId87"/>
    <p:sldId id="314" r:id="rId88"/>
    <p:sldId id="369" r:id="rId89"/>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FF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396" autoAdjust="0"/>
  </p:normalViewPr>
  <p:slideViewPr>
    <p:cSldViewPr showGuides="1">
      <p:cViewPr>
        <p:scale>
          <a:sx n="70" d="100"/>
          <a:sy n="70" d="100"/>
        </p:scale>
        <p:origin x="-1104" y="-12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ias\Documents\01%202013%20&#928;&#913;&#925;&#917;&#928;&#921;&#931;&#932;&#919;&#924;&#921;&#927;%20&#913;&#921;&#915;&#913;&#921;&#927;&#933;\01%20%20&#924;&#913;&#920;&#919;&#924;&#913;&#932;&#913;\flash%20&#956;&#945;&#952;&#951;&#956;&#940;&#964;&#969;&#957;\&#913;&#925;&#913;&#925;&#917;&#937;&#931;&#921;&#924;&#917;&#931;%20&#928;&#919;&#915;&#917;&#931;%20&#917;&#925;&#917;&#929;&#915;&#917;&#921;&#913;&#931;\9&#951;%20&#949;&#946;&#948;&#959;&#956;&#940;&#948;&#945;%209%20&#916;&#949;&#954;%202014\&#924;&#940;&#952;&#951;&#956;&#945;%20&#913;&#928;&#917;%20&#913;&#953;&#959;&#955;&#953;&#954;&#942;%20&#917;&#957;&#941;&#961;&#947;&#949;&#953;&#945;%20&#913;%20v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Dias\Documents\01%202013%20&#928;&#913;&#925;&#917;&#928;&#921;&#931;&#932;&#919;&#924;&#921;&#927;%20&#913;&#921;&#915;&#913;&#921;&#927;&#933;\01%20%20&#924;&#913;&#920;&#919;&#924;&#913;&#932;&#913;\flash%20&#956;&#945;&#952;&#951;&#956;&#940;&#964;&#969;&#957;\&#913;&#925;&#913;&#925;&#917;&#937;&#931;&#921;&#924;&#917;&#931;%20&#928;&#919;&#915;&#917;&#931;%20&#917;&#925;&#917;&#929;&#915;&#917;&#921;&#913;&#931;\9&#951;%20&#949;&#946;&#948;&#959;&#956;&#940;&#948;&#945;%209%20&#916;&#949;&#954;%202014\&#924;&#940;&#952;&#951;&#956;&#945;%20&#913;&#928;&#917;%20&#913;&#953;&#959;&#955;&#953;&#954;&#942;%20&#917;&#957;&#941;&#961;&#947;&#949;&#953;&#945;%20&#913;%20v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Dias\Documents\01%202013%20&#928;&#913;&#925;&#917;&#928;&#921;&#931;&#932;&#919;&#924;&#921;&#927;%20&#913;&#921;&#915;&#913;&#921;&#927;&#933;\01%20%20&#924;&#913;&#920;&#919;&#924;&#913;&#932;&#913;\flash%20&#956;&#945;&#952;&#951;&#956;&#940;&#964;&#969;&#957;\&#913;&#925;&#913;&#925;&#917;&#937;&#931;&#921;&#924;&#917;&#931;%20&#928;&#919;&#915;&#917;&#931;%20&#917;&#925;&#917;&#929;&#915;&#917;&#921;&#913;&#931;\9&#951;%20&#949;&#946;&#948;&#959;&#956;&#940;&#948;&#945;%209%20&#916;&#949;&#954;%202014\&#924;&#940;&#952;&#951;&#956;&#945;%20&#913;&#928;&#917;%20&#913;&#953;&#959;&#955;&#953;&#954;&#942;%20&#917;&#957;&#941;&#961;&#947;&#949;&#953;&#945;%20&#913;%20v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Dias\Documents\01%202013%20&#928;&#913;&#925;&#917;&#928;&#921;&#931;&#932;&#919;&#924;&#921;&#927;%20&#913;&#921;&#915;&#913;&#921;&#927;&#933;\01%20%20&#924;&#913;&#920;&#919;&#924;&#913;&#932;&#913;\flash%20&#956;&#945;&#952;&#951;&#956;&#940;&#964;&#969;&#957;\&#913;&#925;&#913;&#925;&#917;&#937;&#931;&#921;&#924;&#917;&#931;%20&#928;&#919;&#915;&#917;&#931;%20&#917;&#925;&#917;&#929;&#915;&#917;&#921;&#913;&#931;\9&#951;%20&#949;&#946;&#948;&#959;&#956;&#940;&#948;&#945;%209%20&#916;&#949;&#954;%202014\&#924;&#940;&#952;&#951;&#956;&#945;%20&#913;&#928;&#917;%20&#913;&#953;&#959;&#955;&#953;&#954;&#942;%20&#917;&#957;&#941;&#961;&#947;&#949;&#953;&#945;%20&#913;%20v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Dias\Documents\01%202013%20&#928;&#913;&#925;&#917;&#928;&#921;&#931;&#932;&#919;&#924;&#921;&#927;%20&#913;&#921;&#915;&#913;&#921;&#927;&#933;\01%20%20&#924;&#913;&#920;&#919;&#924;&#913;&#932;&#913;\flash%20&#956;&#945;&#952;&#951;&#956;&#940;&#964;&#969;&#957;\&#913;&#925;&#913;&#925;&#917;&#937;&#931;&#921;&#924;&#917;&#931;%20&#928;&#919;&#915;&#917;&#931;%20&#917;&#925;&#917;&#929;&#915;&#917;&#921;&#913;&#931;\9&#951;%20&#949;&#946;&#948;&#959;&#956;&#940;&#948;&#945;%209%20&#916;&#949;&#954;%202014\&#924;&#940;&#952;&#951;&#956;&#945;%20&#913;&#928;&#917;%20&#913;&#953;&#959;&#955;&#953;&#954;&#942;%20&#917;&#957;&#941;&#961;&#947;&#949;&#953;&#945;%20&#913;%20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l-GR"/>
              <a:t>Σχήμα 1. Διάγραμμα Συχνοτήτων Ταχύτητας Ανέμου.</a:t>
            </a:r>
          </a:p>
        </c:rich>
      </c:tx>
      <c:layout>
        <c:manualLayout>
          <c:xMode val="edge"/>
          <c:yMode val="edge"/>
          <c:x val="0.12455599502002998"/>
          <c:y val="4.1985079481216922E-2"/>
        </c:manualLayout>
      </c:layout>
      <c:overlay val="0"/>
      <c:spPr>
        <a:noFill/>
        <a:ln w="25400">
          <a:noFill/>
        </a:ln>
      </c:spPr>
    </c:title>
    <c:autoTitleDeleted val="0"/>
    <c:plotArea>
      <c:layout>
        <c:manualLayout>
          <c:layoutTarget val="inner"/>
          <c:xMode val="edge"/>
          <c:yMode val="edge"/>
          <c:x val="0.19217152810223187"/>
          <c:y val="0.18048730863906687"/>
          <c:w val="0.73665752439188881"/>
          <c:h val="0.62867546176261535"/>
        </c:manualLayout>
      </c:layout>
      <c:scatterChart>
        <c:scatterStyle val="smoothMarker"/>
        <c:varyColors val="0"/>
        <c:ser>
          <c:idx val="0"/>
          <c:order val="0"/>
          <c:spPr>
            <a:ln w="25400">
              <a:solidFill>
                <a:srgbClr val="000080"/>
              </a:solidFill>
              <a:prstDash val="solid"/>
            </a:ln>
          </c:spPr>
          <c:marker>
            <c:symbol val="diamond"/>
            <c:size val="5"/>
            <c:spPr>
              <a:solidFill>
                <a:srgbClr val="FF0000"/>
              </a:solidFill>
              <a:ln>
                <a:solidFill>
                  <a:srgbClr val="000080"/>
                </a:solidFill>
                <a:prstDash val="solid"/>
              </a:ln>
            </c:spPr>
          </c:marker>
          <c:xVal>
            <c:numRef>
              <c:f>'a1. Εκτίμηση Δυναμικού'!$D$5:$D$25</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xVal>
          <c:yVal>
            <c:numRef>
              <c:f>'a1. Εκτίμηση Δυναμικού'!$E$5:$E$25</c:f>
              <c:numCache>
                <c:formatCode>General</c:formatCode>
                <c:ptCount val="21"/>
                <c:pt idx="0">
                  <c:v>438</c:v>
                </c:pt>
                <c:pt idx="1">
                  <c:v>616</c:v>
                </c:pt>
                <c:pt idx="2">
                  <c:v>1530</c:v>
                </c:pt>
                <c:pt idx="3">
                  <c:v>1494</c:v>
                </c:pt>
                <c:pt idx="4">
                  <c:v>1130</c:v>
                </c:pt>
                <c:pt idx="5">
                  <c:v>1021</c:v>
                </c:pt>
                <c:pt idx="6">
                  <c:v>892</c:v>
                </c:pt>
                <c:pt idx="7">
                  <c:v>652</c:v>
                </c:pt>
                <c:pt idx="8">
                  <c:v>395</c:v>
                </c:pt>
                <c:pt idx="9">
                  <c:v>244</c:v>
                </c:pt>
                <c:pt idx="10">
                  <c:v>142</c:v>
                </c:pt>
                <c:pt idx="11">
                  <c:v>100</c:v>
                </c:pt>
                <c:pt idx="12">
                  <c:v>47</c:v>
                </c:pt>
                <c:pt idx="13">
                  <c:v>35</c:v>
                </c:pt>
                <c:pt idx="14">
                  <c:v>11</c:v>
                </c:pt>
                <c:pt idx="15">
                  <c:v>9</c:v>
                </c:pt>
                <c:pt idx="16">
                  <c:v>3</c:v>
                </c:pt>
                <c:pt idx="17">
                  <c:v>1</c:v>
                </c:pt>
                <c:pt idx="18">
                  <c:v>0</c:v>
                </c:pt>
                <c:pt idx="19">
                  <c:v>0</c:v>
                </c:pt>
                <c:pt idx="20">
                  <c:v>0</c:v>
                </c:pt>
              </c:numCache>
            </c:numRef>
          </c:yVal>
          <c:smooth val="1"/>
        </c:ser>
        <c:dLbls>
          <c:showLegendKey val="0"/>
          <c:showVal val="0"/>
          <c:showCatName val="0"/>
          <c:showSerName val="0"/>
          <c:showPercent val="0"/>
          <c:showBubbleSize val="0"/>
        </c:dLbls>
        <c:axId val="51072960"/>
        <c:axId val="51073536"/>
      </c:scatterChart>
      <c:valAx>
        <c:axId val="51072960"/>
        <c:scaling>
          <c:orientation val="minMax"/>
          <c:max val="20"/>
        </c:scaling>
        <c:delete val="0"/>
        <c:axPos val="b"/>
        <c:title>
          <c:tx>
            <c:rich>
              <a:bodyPr/>
              <a:lstStyle/>
              <a:p>
                <a:pPr>
                  <a:defRPr sz="2800"/>
                </a:pPr>
                <a:r>
                  <a:rPr lang="el-GR" sz="2800"/>
                  <a:t>ταχύτητα ανέμου</a:t>
                </a:r>
              </a:p>
            </c:rich>
          </c:tx>
          <c:layout>
            <c:manualLayout>
              <c:xMode val="edge"/>
              <c:yMode val="edge"/>
              <c:x val="0.46263498005471188"/>
              <c:y val="0.8816821025317591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a:pPr>
            <a:endParaRPr lang="en-US"/>
          </a:p>
        </c:txPr>
        <c:crossAx val="51073536"/>
        <c:crosses val="autoZero"/>
        <c:crossBetween val="midCat"/>
      </c:valAx>
      <c:valAx>
        <c:axId val="51073536"/>
        <c:scaling>
          <c:orientation val="minMax"/>
          <c:max val="1600"/>
          <c:min val="0"/>
        </c:scaling>
        <c:delete val="0"/>
        <c:axPos val="l"/>
        <c:majorGridlines>
          <c:spPr>
            <a:ln w="3175">
              <a:solidFill>
                <a:srgbClr val="000000"/>
              </a:solidFill>
              <a:prstDash val="sysDash"/>
            </a:ln>
          </c:spPr>
        </c:majorGridlines>
        <c:title>
          <c:tx>
            <c:rich>
              <a:bodyPr/>
              <a:lstStyle/>
              <a:p>
                <a:pPr>
                  <a:defRPr sz="2800"/>
                </a:pPr>
                <a:r>
                  <a:rPr lang="el-GR" sz="2800"/>
                  <a:t>συχνότητα εμφάνισης</a:t>
                </a:r>
              </a:p>
            </c:rich>
          </c:tx>
          <c:layout>
            <c:manualLayout>
              <c:xMode val="edge"/>
              <c:yMode val="edge"/>
              <c:x val="2.3664374362484503E-2"/>
              <c:y val="0.19633795709445939"/>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a:pPr>
            <a:endParaRPr lang="en-US"/>
          </a:p>
        </c:txPr>
        <c:crossAx val="51072960"/>
        <c:crosses val="autoZero"/>
        <c:crossBetween val="midCat"/>
      </c:valAx>
      <c:spPr>
        <a:solidFill>
          <a:srgbClr val="FFFFCC"/>
        </a:solidFill>
        <a:ln w="12700">
          <a:solidFill>
            <a:srgbClr val="808080"/>
          </a:solidFill>
          <a:prstDash val="solid"/>
        </a:ln>
      </c:spPr>
    </c:plotArea>
    <c:plotVisOnly val="1"/>
    <c:dispBlanksAs val="gap"/>
    <c:showDLblsOverMax val="0"/>
  </c:chart>
  <c:spPr>
    <a:solidFill>
      <a:srgbClr val="FFFF99"/>
    </a:solidFill>
    <a:ln w="3175">
      <a:solidFill>
        <a:srgbClr val="000000"/>
      </a:solidFill>
      <a:prstDash val="solid"/>
    </a:ln>
  </c:spPr>
  <c:txPr>
    <a:bodyPr/>
    <a:lstStyle/>
    <a:p>
      <a:pPr>
        <a:defRPr sz="2000" b="0" i="0" u="none" strike="noStrike" baseline="0">
          <a:solidFill>
            <a:srgbClr val="000000"/>
          </a:solidFill>
          <a:latin typeface="Cambria" panose="02040503050406030204" pitchFamily="18" charset="0"/>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l-GR"/>
              <a:t>Σχήμα 2α. Κατανομή πιθανοτήτων</a:t>
            </a:r>
          </a:p>
        </c:rich>
      </c:tx>
      <c:layout>
        <c:manualLayout>
          <c:xMode val="edge"/>
          <c:yMode val="edge"/>
          <c:x val="0.16906551182439605"/>
          <c:y val="3.9568706628197545E-2"/>
        </c:manualLayout>
      </c:layout>
      <c:overlay val="0"/>
      <c:spPr>
        <a:noFill/>
        <a:ln w="25400">
          <a:noFill/>
        </a:ln>
      </c:spPr>
    </c:title>
    <c:autoTitleDeleted val="0"/>
    <c:plotArea>
      <c:layout>
        <c:manualLayout>
          <c:layoutTarget val="inner"/>
          <c:xMode val="edge"/>
          <c:yMode val="edge"/>
          <c:x val="0.20863408980147616"/>
          <c:y val="0.20143981084280455"/>
          <c:w val="0.71942789586715916"/>
          <c:h val="0.61870799044575686"/>
        </c:manualLayout>
      </c:layout>
      <c:scatterChart>
        <c:scatterStyle val="smoothMarker"/>
        <c:varyColors val="0"/>
        <c:ser>
          <c:idx val="0"/>
          <c:order val="0"/>
          <c:tx>
            <c:strRef>
              <c:f>'a1. Εκτίμηση Δυναμικού'!$J$4</c:f>
              <c:strCache>
                <c:ptCount val="1"/>
                <c:pt idx="0">
                  <c:v>Φu</c:v>
                </c:pt>
              </c:strCache>
            </c:strRef>
          </c:tx>
          <c:spPr>
            <a:ln w="12700">
              <a:solidFill>
                <a:srgbClr val="000080"/>
              </a:solidFill>
              <a:prstDash val="solid"/>
            </a:ln>
          </c:spPr>
          <c:marker>
            <c:symbol val="square"/>
            <c:size val="5"/>
            <c:spPr>
              <a:noFill/>
              <a:ln>
                <a:solidFill>
                  <a:srgbClr val="000000"/>
                </a:solidFill>
                <a:prstDash val="solid"/>
              </a:ln>
            </c:spPr>
          </c:marker>
          <c:xVal>
            <c:numRef>
              <c:f>'a1. Εκτίμηση Δυναμικού'!$H$5:$H$25</c:f>
              <c:numCache>
                <c:formatCode>General</c:formatCode>
                <c:ptCount val="21"/>
                <c:pt idx="0">
                  <c:v>20</c:v>
                </c:pt>
                <c:pt idx="1">
                  <c:v>19</c:v>
                </c:pt>
                <c:pt idx="2">
                  <c:v>18</c:v>
                </c:pt>
                <c:pt idx="3">
                  <c:v>17</c:v>
                </c:pt>
                <c:pt idx="4">
                  <c:v>16</c:v>
                </c:pt>
                <c:pt idx="5">
                  <c:v>15</c:v>
                </c:pt>
                <c:pt idx="6">
                  <c:v>14</c:v>
                </c:pt>
                <c:pt idx="7">
                  <c:v>13</c:v>
                </c:pt>
                <c:pt idx="8">
                  <c:v>12</c:v>
                </c:pt>
                <c:pt idx="9">
                  <c:v>11</c:v>
                </c:pt>
                <c:pt idx="10">
                  <c:v>10</c:v>
                </c:pt>
                <c:pt idx="11">
                  <c:v>9</c:v>
                </c:pt>
                <c:pt idx="12">
                  <c:v>8</c:v>
                </c:pt>
                <c:pt idx="13">
                  <c:v>7</c:v>
                </c:pt>
                <c:pt idx="14">
                  <c:v>6</c:v>
                </c:pt>
                <c:pt idx="15">
                  <c:v>5</c:v>
                </c:pt>
                <c:pt idx="16">
                  <c:v>4</c:v>
                </c:pt>
                <c:pt idx="17">
                  <c:v>3</c:v>
                </c:pt>
                <c:pt idx="18">
                  <c:v>2</c:v>
                </c:pt>
                <c:pt idx="19">
                  <c:v>1</c:v>
                </c:pt>
                <c:pt idx="20">
                  <c:v>0</c:v>
                </c:pt>
              </c:numCache>
            </c:numRef>
          </c:xVal>
          <c:yVal>
            <c:numRef>
              <c:f>'a1. Εκτίμηση Δυναμικού'!$J$5:$J$25</c:f>
              <c:numCache>
                <c:formatCode>0.000</c:formatCode>
                <c:ptCount val="21"/>
                <c:pt idx="0">
                  <c:v>0</c:v>
                </c:pt>
                <c:pt idx="1">
                  <c:v>0</c:v>
                </c:pt>
                <c:pt idx="2">
                  <c:v>0</c:v>
                </c:pt>
                <c:pt idx="3">
                  <c:v>1.1415525114155251E-4</c:v>
                </c:pt>
                <c:pt idx="4">
                  <c:v>3.4246575342465754E-4</c:v>
                </c:pt>
                <c:pt idx="5">
                  <c:v>1.0273972602739725E-3</c:v>
                </c:pt>
                <c:pt idx="6">
                  <c:v>1.2557077625570776E-3</c:v>
                </c:pt>
                <c:pt idx="7">
                  <c:v>3.9954337899543377E-3</c:v>
                </c:pt>
                <c:pt idx="8">
                  <c:v>5.3652968036529683E-3</c:v>
                </c:pt>
                <c:pt idx="9">
                  <c:v>1.1415525114155251E-2</c:v>
                </c:pt>
                <c:pt idx="10">
                  <c:v>1.6210045662100457E-2</c:v>
                </c:pt>
                <c:pt idx="11">
                  <c:v>2.7853881278538814E-2</c:v>
                </c:pt>
                <c:pt idx="12">
                  <c:v>4.509132420091324E-2</c:v>
                </c:pt>
                <c:pt idx="13">
                  <c:v>7.4429223744292242E-2</c:v>
                </c:pt>
                <c:pt idx="14">
                  <c:v>0.10182648401826484</c:v>
                </c:pt>
                <c:pt idx="15">
                  <c:v>0.11655251141552511</c:v>
                </c:pt>
                <c:pt idx="16">
                  <c:v>0.12899543378995434</c:v>
                </c:pt>
                <c:pt idx="17">
                  <c:v>0.17054794520547945</c:v>
                </c:pt>
                <c:pt idx="18">
                  <c:v>0.17465753424657535</c:v>
                </c:pt>
                <c:pt idx="19">
                  <c:v>7.031963470319634E-2</c:v>
                </c:pt>
                <c:pt idx="20">
                  <c:v>0.05</c:v>
                </c:pt>
              </c:numCache>
            </c:numRef>
          </c:yVal>
          <c:smooth val="1"/>
        </c:ser>
        <c:dLbls>
          <c:showLegendKey val="0"/>
          <c:showVal val="0"/>
          <c:showCatName val="0"/>
          <c:showSerName val="0"/>
          <c:showPercent val="0"/>
          <c:showBubbleSize val="0"/>
        </c:dLbls>
        <c:axId val="51076416"/>
        <c:axId val="133367488"/>
      </c:scatterChart>
      <c:valAx>
        <c:axId val="51076416"/>
        <c:scaling>
          <c:orientation val="minMax"/>
          <c:max val="20"/>
        </c:scaling>
        <c:delete val="0"/>
        <c:axPos val="b"/>
        <c:title>
          <c:tx>
            <c:rich>
              <a:bodyPr/>
              <a:lstStyle/>
              <a:p>
                <a:pPr>
                  <a:defRPr/>
                </a:pPr>
                <a:r>
                  <a:rPr lang="el-GR"/>
                  <a:t>ταχύτητα ανέμου </a:t>
                </a:r>
                <a:r>
                  <a:rPr lang="en-US"/>
                  <a:t>m/s</a:t>
                </a:r>
              </a:p>
            </c:rich>
          </c:tx>
          <c:layout>
            <c:manualLayout>
              <c:xMode val="edge"/>
              <c:yMode val="edge"/>
              <c:x val="0.43525370917695833"/>
              <c:y val="0.88849362473898119"/>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a:pPr>
            <a:endParaRPr lang="en-US"/>
          </a:p>
        </c:txPr>
        <c:crossAx val="133367488"/>
        <c:crosses val="autoZero"/>
        <c:crossBetween val="midCat"/>
      </c:valAx>
      <c:valAx>
        <c:axId val="133367488"/>
        <c:scaling>
          <c:orientation val="minMax"/>
          <c:max val="0.2"/>
          <c:min val="0"/>
        </c:scaling>
        <c:delete val="0"/>
        <c:axPos val="l"/>
        <c:majorGridlines>
          <c:spPr>
            <a:ln w="3175">
              <a:solidFill>
                <a:srgbClr val="000000"/>
              </a:solidFill>
              <a:prstDash val="sysDash"/>
            </a:ln>
          </c:spPr>
        </c:majorGridlines>
        <c:title>
          <c:tx>
            <c:rich>
              <a:bodyPr/>
              <a:lstStyle/>
              <a:p>
                <a:pPr>
                  <a:defRPr/>
                </a:pPr>
                <a:r>
                  <a:rPr lang="el-GR"/>
                  <a:t>Φ</a:t>
                </a:r>
                <a:r>
                  <a:rPr lang="en-US"/>
                  <a:t>u</a:t>
                </a:r>
              </a:p>
            </c:rich>
          </c:tx>
          <c:layout>
            <c:manualLayout>
              <c:xMode val="edge"/>
              <c:yMode val="edge"/>
              <c:x val="6.1151272380051247E-2"/>
              <c:y val="0.47482244628657055"/>
            </c:manualLayout>
          </c:layout>
          <c:overlay val="0"/>
          <c:spPr>
            <a:noFill/>
            <a:ln w="25400">
              <a:noFill/>
            </a:ln>
          </c:spPr>
        </c:title>
        <c:numFmt formatCode="0.00" sourceLinked="0"/>
        <c:majorTickMark val="out"/>
        <c:minorTickMark val="none"/>
        <c:tickLblPos val="nextTo"/>
        <c:spPr>
          <a:ln w="3175">
            <a:solidFill>
              <a:srgbClr val="000000"/>
            </a:solidFill>
            <a:prstDash val="solid"/>
          </a:ln>
        </c:spPr>
        <c:txPr>
          <a:bodyPr rot="0" vert="horz"/>
          <a:lstStyle/>
          <a:p>
            <a:pPr>
              <a:defRPr/>
            </a:pPr>
            <a:endParaRPr lang="en-US"/>
          </a:p>
        </c:txPr>
        <c:crossAx val="51076416"/>
        <c:crosses val="autoZero"/>
        <c:crossBetween val="midCat"/>
      </c:valAx>
      <c:spPr>
        <a:solidFill>
          <a:srgbClr val="FFFFCC"/>
        </a:solidFill>
        <a:ln w="12700">
          <a:solidFill>
            <a:srgbClr val="808080"/>
          </a:solidFill>
          <a:prstDash val="solid"/>
        </a:ln>
      </c:spPr>
    </c:plotArea>
    <c:plotVisOnly val="1"/>
    <c:dispBlanksAs val="gap"/>
    <c:showDLblsOverMax val="0"/>
  </c:chart>
  <c:spPr>
    <a:solidFill>
      <a:srgbClr val="CCFFFF"/>
    </a:solidFill>
    <a:ln w="3175">
      <a:solidFill>
        <a:srgbClr val="000000"/>
      </a:solidFill>
      <a:prstDash val="solid"/>
    </a:ln>
  </c:spPr>
  <c:txPr>
    <a:bodyPr/>
    <a:lstStyle/>
    <a:p>
      <a:pPr>
        <a:defRPr sz="2000" b="1" i="0" u="none" strike="noStrike" baseline="0">
          <a:solidFill>
            <a:srgbClr val="000000"/>
          </a:solidFill>
          <a:latin typeface="Cambria" panose="02040503050406030204" pitchFamily="18" charset="0"/>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l-GR"/>
              <a:t>Σχ. 2β. Πιθανότητα ταχύτητας ανέμου μεγαλύτερης από συγκεκριμένο όριο</a:t>
            </a:r>
          </a:p>
        </c:rich>
      </c:tx>
      <c:layout>
        <c:manualLayout>
          <c:xMode val="edge"/>
          <c:yMode val="edge"/>
          <c:x val="0.14878991557030288"/>
          <c:y val="3.9568604760469236E-2"/>
        </c:manualLayout>
      </c:layout>
      <c:overlay val="0"/>
      <c:spPr>
        <a:noFill/>
        <a:ln w="25400">
          <a:noFill/>
        </a:ln>
      </c:spPr>
    </c:title>
    <c:autoTitleDeleted val="0"/>
    <c:plotArea>
      <c:layout>
        <c:manualLayout>
          <c:layoutTarget val="inner"/>
          <c:xMode val="edge"/>
          <c:yMode val="edge"/>
          <c:x val="0.24913607934352905"/>
          <c:y val="0.26978546095018469"/>
          <c:w val="0.67128332489784215"/>
          <c:h val="0.50000238762767568"/>
        </c:manualLayout>
      </c:layout>
      <c:scatterChart>
        <c:scatterStyle val="smoothMarker"/>
        <c:varyColors val="0"/>
        <c:ser>
          <c:idx val="0"/>
          <c:order val="0"/>
          <c:tx>
            <c:strRef>
              <c:f>'a1. Εκτίμηση Δυναμικού'!$K$4</c:f>
              <c:strCache>
                <c:ptCount val="1"/>
                <c:pt idx="0">
                  <c:v>Φu&gt;u'</c:v>
                </c:pt>
              </c:strCache>
            </c:strRef>
          </c:tx>
          <c:spPr>
            <a:ln w="12700">
              <a:solidFill>
                <a:srgbClr val="000080"/>
              </a:solidFill>
              <a:prstDash val="solid"/>
            </a:ln>
          </c:spPr>
          <c:marker>
            <c:symbol val="square"/>
            <c:size val="3"/>
            <c:spPr>
              <a:noFill/>
              <a:ln>
                <a:solidFill>
                  <a:srgbClr val="000000"/>
                </a:solidFill>
                <a:prstDash val="solid"/>
              </a:ln>
            </c:spPr>
          </c:marker>
          <c:xVal>
            <c:numRef>
              <c:f>'a1. Εκτίμηση Δυναμικού'!$H$5:$H$25</c:f>
              <c:numCache>
                <c:formatCode>General</c:formatCode>
                <c:ptCount val="21"/>
                <c:pt idx="0">
                  <c:v>20</c:v>
                </c:pt>
                <c:pt idx="1">
                  <c:v>19</c:v>
                </c:pt>
                <c:pt idx="2">
                  <c:v>18</c:v>
                </c:pt>
                <c:pt idx="3">
                  <c:v>17</c:v>
                </c:pt>
                <c:pt idx="4">
                  <c:v>16</c:v>
                </c:pt>
                <c:pt idx="5">
                  <c:v>15</c:v>
                </c:pt>
                <c:pt idx="6">
                  <c:v>14</c:v>
                </c:pt>
                <c:pt idx="7">
                  <c:v>13</c:v>
                </c:pt>
                <c:pt idx="8">
                  <c:v>12</c:v>
                </c:pt>
                <c:pt idx="9">
                  <c:v>11</c:v>
                </c:pt>
                <c:pt idx="10">
                  <c:v>10</c:v>
                </c:pt>
                <c:pt idx="11">
                  <c:v>9</c:v>
                </c:pt>
                <c:pt idx="12">
                  <c:v>8</c:v>
                </c:pt>
                <c:pt idx="13">
                  <c:v>7</c:v>
                </c:pt>
                <c:pt idx="14">
                  <c:v>6</c:v>
                </c:pt>
                <c:pt idx="15">
                  <c:v>5</c:v>
                </c:pt>
                <c:pt idx="16">
                  <c:v>4</c:v>
                </c:pt>
                <c:pt idx="17">
                  <c:v>3</c:v>
                </c:pt>
                <c:pt idx="18">
                  <c:v>2</c:v>
                </c:pt>
                <c:pt idx="19">
                  <c:v>1</c:v>
                </c:pt>
                <c:pt idx="20">
                  <c:v>0</c:v>
                </c:pt>
              </c:numCache>
            </c:numRef>
          </c:xVal>
          <c:yVal>
            <c:numRef>
              <c:f>'a1. Εκτίμηση Δυναμικού'!$K$5:$K$25</c:f>
              <c:numCache>
                <c:formatCode>0.00</c:formatCode>
                <c:ptCount val="21"/>
                <c:pt idx="0">
                  <c:v>0</c:v>
                </c:pt>
                <c:pt idx="1">
                  <c:v>0</c:v>
                </c:pt>
                <c:pt idx="2">
                  <c:v>0</c:v>
                </c:pt>
                <c:pt idx="3">
                  <c:v>1.1415525114155251E-4</c:v>
                </c:pt>
                <c:pt idx="4">
                  <c:v>4.5662100456621003E-4</c:v>
                </c:pt>
                <c:pt idx="5">
                  <c:v>1.4840182648401825E-3</c:v>
                </c:pt>
                <c:pt idx="6">
                  <c:v>2.7397260273972603E-3</c:v>
                </c:pt>
                <c:pt idx="7">
                  <c:v>6.735159817351598E-3</c:v>
                </c:pt>
                <c:pt idx="8">
                  <c:v>1.2100456621004566E-2</c:v>
                </c:pt>
                <c:pt idx="9">
                  <c:v>2.3515981735159817E-2</c:v>
                </c:pt>
                <c:pt idx="10">
                  <c:v>3.9726027397260277E-2</c:v>
                </c:pt>
                <c:pt idx="11">
                  <c:v>6.7579908675799091E-2</c:v>
                </c:pt>
                <c:pt idx="12">
                  <c:v>0.11267123287671232</c:v>
                </c:pt>
                <c:pt idx="13">
                  <c:v>0.18710045662100455</c:v>
                </c:pt>
                <c:pt idx="14">
                  <c:v>0.28892694063926938</c:v>
                </c:pt>
                <c:pt idx="15">
                  <c:v>0.40547945205479452</c:v>
                </c:pt>
                <c:pt idx="16">
                  <c:v>0.53447488584474889</c:v>
                </c:pt>
                <c:pt idx="17">
                  <c:v>0.70502283105022834</c:v>
                </c:pt>
                <c:pt idx="18">
                  <c:v>0.87968036529680371</c:v>
                </c:pt>
                <c:pt idx="19">
                  <c:v>0.95000000000000007</c:v>
                </c:pt>
                <c:pt idx="20">
                  <c:v>1</c:v>
                </c:pt>
              </c:numCache>
            </c:numRef>
          </c:yVal>
          <c:smooth val="1"/>
        </c:ser>
        <c:dLbls>
          <c:showLegendKey val="0"/>
          <c:showVal val="0"/>
          <c:showCatName val="0"/>
          <c:showSerName val="0"/>
          <c:showPercent val="0"/>
          <c:showBubbleSize val="0"/>
        </c:dLbls>
        <c:axId val="159228480"/>
        <c:axId val="159229056"/>
      </c:scatterChart>
      <c:valAx>
        <c:axId val="159228480"/>
        <c:scaling>
          <c:orientation val="minMax"/>
          <c:max val="20"/>
        </c:scaling>
        <c:delete val="0"/>
        <c:axPos val="b"/>
        <c:title>
          <c:tx>
            <c:rich>
              <a:bodyPr/>
              <a:lstStyle/>
              <a:p>
                <a:pPr>
                  <a:defRPr/>
                </a:pPr>
                <a:r>
                  <a:rPr lang="el-GR"/>
                  <a:t>ταχύτητα ανέμου </a:t>
                </a:r>
                <a:r>
                  <a:rPr lang="en-US"/>
                  <a:t>m/s</a:t>
                </a:r>
              </a:p>
            </c:rich>
          </c:tx>
          <c:layout>
            <c:manualLayout>
              <c:xMode val="edge"/>
              <c:yMode val="edge"/>
              <c:x val="0.40830628123872831"/>
              <c:y val="0.86691042758647507"/>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a:pPr>
            <a:endParaRPr lang="en-US"/>
          </a:p>
        </c:txPr>
        <c:crossAx val="159229056"/>
        <c:crosses val="autoZero"/>
        <c:crossBetween val="midCat"/>
      </c:valAx>
      <c:valAx>
        <c:axId val="159229056"/>
        <c:scaling>
          <c:orientation val="minMax"/>
          <c:max val="1"/>
          <c:min val="0"/>
        </c:scaling>
        <c:delete val="0"/>
        <c:axPos val="l"/>
        <c:majorGridlines>
          <c:spPr>
            <a:ln w="3175">
              <a:solidFill>
                <a:srgbClr val="000000"/>
              </a:solidFill>
              <a:prstDash val="sysDash"/>
            </a:ln>
          </c:spPr>
        </c:majorGridlines>
        <c:title>
          <c:tx>
            <c:rich>
              <a:bodyPr/>
              <a:lstStyle/>
              <a:p>
                <a:pPr>
                  <a:defRPr/>
                </a:pPr>
                <a:r>
                  <a:rPr lang="el-GR"/>
                  <a:t>Φ</a:t>
                </a:r>
                <a:r>
                  <a:rPr lang="en-US"/>
                  <a:t>u</a:t>
                </a:r>
              </a:p>
            </c:rich>
          </c:tx>
          <c:layout>
            <c:manualLayout>
              <c:xMode val="edge"/>
              <c:yMode val="edge"/>
              <c:x val="5.8823975845045923E-2"/>
              <c:y val="0.48201655434863644"/>
            </c:manualLayout>
          </c:layout>
          <c:overlay val="0"/>
          <c:spPr>
            <a:noFill/>
            <a:ln w="25400">
              <a:noFill/>
            </a:ln>
          </c:spPr>
        </c:title>
        <c:numFmt formatCode="0.00" sourceLinked="0"/>
        <c:majorTickMark val="out"/>
        <c:minorTickMark val="none"/>
        <c:tickLblPos val="nextTo"/>
        <c:spPr>
          <a:ln w="3175">
            <a:solidFill>
              <a:srgbClr val="000000"/>
            </a:solidFill>
            <a:prstDash val="solid"/>
          </a:ln>
        </c:spPr>
        <c:txPr>
          <a:bodyPr rot="0" vert="horz"/>
          <a:lstStyle/>
          <a:p>
            <a:pPr>
              <a:defRPr/>
            </a:pPr>
            <a:endParaRPr lang="en-US"/>
          </a:p>
        </c:txPr>
        <c:crossAx val="159228480"/>
        <c:crosses val="autoZero"/>
        <c:crossBetween val="midCat"/>
      </c:valAx>
      <c:spPr>
        <a:solidFill>
          <a:srgbClr val="FFFFCC"/>
        </a:solidFill>
        <a:ln w="12700">
          <a:solidFill>
            <a:srgbClr val="808080"/>
          </a:solidFill>
          <a:prstDash val="solid"/>
        </a:ln>
      </c:spPr>
    </c:plotArea>
    <c:plotVisOnly val="1"/>
    <c:dispBlanksAs val="gap"/>
    <c:showDLblsOverMax val="0"/>
  </c:chart>
  <c:spPr>
    <a:solidFill>
      <a:srgbClr val="FFCC99"/>
    </a:solidFill>
    <a:ln w="3175">
      <a:solidFill>
        <a:srgbClr val="000000"/>
      </a:solidFill>
      <a:prstDash val="solid"/>
    </a:ln>
  </c:spPr>
  <c:txPr>
    <a:bodyPr/>
    <a:lstStyle/>
    <a:p>
      <a:pPr>
        <a:defRPr sz="2800" b="0" i="0" u="none" strike="noStrike" baseline="0">
          <a:solidFill>
            <a:srgbClr val="000000"/>
          </a:solidFill>
          <a:latin typeface="Cambria" panose="02040503050406030204" pitchFamily="18" charset="0"/>
          <a:ea typeface="Arial"/>
          <a:cs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l-GR"/>
              <a:t>Σχ. 2γ. Ισχύς ανά μονάδα επιφανείας</a:t>
            </a:r>
          </a:p>
        </c:rich>
      </c:tx>
      <c:layout>
        <c:manualLayout>
          <c:xMode val="edge"/>
          <c:yMode val="edge"/>
          <c:x val="0.15444069892278292"/>
          <c:y val="3.9426372801156295E-2"/>
        </c:manualLayout>
      </c:layout>
      <c:overlay val="0"/>
      <c:spPr>
        <a:noFill/>
        <a:ln w="25400">
          <a:noFill/>
        </a:ln>
      </c:spPr>
    </c:title>
    <c:autoTitleDeleted val="0"/>
    <c:plotArea>
      <c:layout>
        <c:manualLayout>
          <c:layoutTarget val="inner"/>
          <c:xMode val="edge"/>
          <c:yMode val="edge"/>
          <c:x val="0.20375299311819917"/>
          <c:y val="0.17165336359544292"/>
          <c:w val="0.68483439241099209"/>
          <c:h val="0.59861639892283403"/>
        </c:manualLayout>
      </c:layout>
      <c:scatterChart>
        <c:scatterStyle val="smoothMarker"/>
        <c:varyColors val="0"/>
        <c:ser>
          <c:idx val="0"/>
          <c:order val="0"/>
          <c:tx>
            <c:strRef>
              <c:f>'a1. Εκτίμηση Δυναμικού'!$Q$4</c:f>
              <c:strCache>
                <c:ptCount val="1"/>
                <c:pt idx="0">
                  <c:v>P</c:v>
                </c:pt>
              </c:strCache>
            </c:strRef>
          </c:tx>
          <c:spPr>
            <a:ln w="12700">
              <a:solidFill>
                <a:srgbClr val="000080"/>
              </a:solidFill>
              <a:prstDash val="solid"/>
            </a:ln>
          </c:spPr>
          <c:marker>
            <c:symbol val="square"/>
            <c:size val="3"/>
            <c:spPr>
              <a:noFill/>
              <a:ln>
                <a:solidFill>
                  <a:srgbClr val="800000"/>
                </a:solidFill>
                <a:prstDash val="solid"/>
              </a:ln>
            </c:spPr>
          </c:marker>
          <c:xVal>
            <c:numRef>
              <c:f>'a1. Εκτίμηση Δυναμικού'!$K$5:$K$25</c:f>
              <c:numCache>
                <c:formatCode>0.00</c:formatCode>
                <c:ptCount val="21"/>
                <c:pt idx="0">
                  <c:v>0</c:v>
                </c:pt>
                <c:pt idx="1">
                  <c:v>0</c:v>
                </c:pt>
                <c:pt idx="2">
                  <c:v>0</c:v>
                </c:pt>
                <c:pt idx="3">
                  <c:v>1.1415525114155251E-4</c:v>
                </c:pt>
                <c:pt idx="4">
                  <c:v>4.5662100456621003E-4</c:v>
                </c:pt>
                <c:pt idx="5">
                  <c:v>1.4840182648401825E-3</c:v>
                </c:pt>
                <c:pt idx="6">
                  <c:v>2.7397260273972603E-3</c:v>
                </c:pt>
                <c:pt idx="7">
                  <c:v>6.735159817351598E-3</c:v>
                </c:pt>
                <c:pt idx="8">
                  <c:v>1.2100456621004566E-2</c:v>
                </c:pt>
                <c:pt idx="9">
                  <c:v>2.3515981735159817E-2</c:v>
                </c:pt>
                <c:pt idx="10">
                  <c:v>3.9726027397260277E-2</c:v>
                </c:pt>
                <c:pt idx="11">
                  <c:v>6.7579908675799091E-2</c:v>
                </c:pt>
                <c:pt idx="12">
                  <c:v>0.11267123287671232</c:v>
                </c:pt>
                <c:pt idx="13">
                  <c:v>0.18710045662100455</c:v>
                </c:pt>
                <c:pt idx="14">
                  <c:v>0.28892694063926938</c:v>
                </c:pt>
                <c:pt idx="15">
                  <c:v>0.40547945205479452</c:v>
                </c:pt>
                <c:pt idx="16">
                  <c:v>0.53447488584474889</c:v>
                </c:pt>
                <c:pt idx="17">
                  <c:v>0.70502283105022834</c:v>
                </c:pt>
                <c:pt idx="18">
                  <c:v>0.87968036529680371</c:v>
                </c:pt>
                <c:pt idx="19">
                  <c:v>0.95000000000000007</c:v>
                </c:pt>
                <c:pt idx="20">
                  <c:v>1</c:v>
                </c:pt>
              </c:numCache>
            </c:numRef>
          </c:xVal>
          <c:yVal>
            <c:numRef>
              <c:f>'a1. Εκτίμηση Δυναμικού'!$Q$5:$Q$25</c:f>
              <c:numCache>
                <c:formatCode>0.000</c:formatCode>
                <c:ptCount val="21"/>
                <c:pt idx="0">
                  <c:v>4.9000000000000004</c:v>
                </c:pt>
                <c:pt idx="1">
                  <c:v>4.2011375000000006</c:v>
                </c:pt>
                <c:pt idx="2">
                  <c:v>3.5721000000000003</c:v>
                </c:pt>
                <c:pt idx="3">
                  <c:v>3.0092125000000003</c:v>
                </c:pt>
                <c:pt idx="4">
                  <c:v>2.5088000000000004</c:v>
                </c:pt>
                <c:pt idx="5">
                  <c:v>2.0671875000000002</c:v>
                </c:pt>
                <c:pt idx="6">
                  <c:v>1.6807000000000001</c:v>
                </c:pt>
                <c:pt idx="7">
                  <c:v>1.3456625000000002</c:v>
                </c:pt>
                <c:pt idx="8">
                  <c:v>1.0584</c:v>
                </c:pt>
                <c:pt idx="9">
                  <c:v>0.81523750000000006</c:v>
                </c:pt>
                <c:pt idx="10">
                  <c:v>0.61250000000000004</c:v>
                </c:pt>
                <c:pt idx="11">
                  <c:v>0.44651250000000003</c:v>
                </c:pt>
                <c:pt idx="12">
                  <c:v>0.31360000000000005</c:v>
                </c:pt>
                <c:pt idx="13">
                  <c:v>0.21008750000000001</c:v>
                </c:pt>
                <c:pt idx="14">
                  <c:v>0.1323</c:v>
                </c:pt>
                <c:pt idx="15">
                  <c:v>7.6562500000000006E-2</c:v>
                </c:pt>
                <c:pt idx="16">
                  <c:v>3.9200000000000006E-2</c:v>
                </c:pt>
                <c:pt idx="17">
                  <c:v>1.65375E-2</c:v>
                </c:pt>
                <c:pt idx="18">
                  <c:v>4.9000000000000007E-3</c:v>
                </c:pt>
                <c:pt idx="19">
                  <c:v>6.1250000000000009E-4</c:v>
                </c:pt>
                <c:pt idx="20">
                  <c:v>0</c:v>
                </c:pt>
              </c:numCache>
            </c:numRef>
          </c:yVal>
          <c:smooth val="1"/>
        </c:ser>
        <c:dLbls>
          <c:showLegendKey val="0"/>
          <c:showVal val="0"/>
          <c:showCatName val="0"/>
          <c:showSerName val="0"/>
          <c:showPercent val="0"/>
          <c:showBubbleSize val="0"/>
        </c:dLbls>
        <c:axId val="159231936"/>
        <c:axId val="159232512"/>
      </c:scatterChart>
      <c:valAx>
        <c:axId val="159231936"/>
        <c:scaling>
          <c:orientation val="minMax"/>
          <c:max val="1"/>
          <c:min val="0"/>
        </c:scaling>
        <c:delete val="0"/>
        <c:axPos val="b"/>
        <c:title>
          <c:tx>
            <c:rich>
              <a:bodyPr/>
              <a:lstStyle/>
              <a:p>
                <a:pPr>
                  <a:defRPr/>
                </a:pPr>
                <a:r>
                  <a:rPr lang="el-GR"/>
                  <a:t>Φ </a:t>
                </a:r>
                <a:r>
                  <a:rPr lang="en-US"/>
                  <a:t>u&gt;u'</a:t>
                </a:r>
              </a:p>
            </c:rich>
          </c:tx>
          <c:layout>
            <c:manualLayout>
              <c:xMode val="edge"/>
              <c:yMode val="edge"/>
              <c:x val="0.5250989002544928"/>
              <c:y val="0.86738423897903394"/>
            </c:manualLayout>
          </c:layout>
          <c:overlay val="0"/>
          <c:spPr>
            <a:noFill/>
            <a:ln w="25400">
              <a:noFill/>
            </a:ln>
          </c:spPr>
        </c:title>
        <c:numFmt formatCode="0.00" sourceLinked="1"/>
        <c:majorTickMark val="out"/>
        <c:minorTickMark val="none"/>
        <c:tickLblPos val="nextTo"/>
        <c:spPr>
          <a:ln w="3175">
            <a:solidFill>
              <a:srgbClr val="000000"/>
            </a:solidFill>
            <a:prstDash val="solid"/>
          </a:ln>
        </c:spPr>
        <c:txPr>
          <a:bodyPr rot="0" vert="horz"/>
          <a:lstStyle/>
          <a:p>
            <a:pPr>
              <a:defRPr/>
            </a:pPr>
            <a:endParaRPr lang="en-US"/>
          </a:p>
        </c:txPr>
        <c:crossAx val="159232512"/>
        <c:crosses val="autoZero"/>
        <c:crossBetween val="midCat"/>
      </c:valAx>
      <c:valAx>
        <c:axId val="159232512"/>
        <c:scaling>
          <c:orientation val="minMax"/>
          <c:max val="2.5"/>
          <c:min val="0"/>
        </c:scaling>
        <c:delete val="0"/>
        <c:axPos val="l"/>
        <c:majorGridlines>
          <c:spPr>
            <a:ln w="3175">
              <a:solidFill>
                <a:srgbClr val="000000"/>
              </a:solidFill>
              <a:prstDash val="sysDash"/>
            </a:ln>
          </c:spPr>
        </c:majorGridlines>
        <c:title>
          <c:tx>
            <c:rich>
              <a:bodyPr/>
              <a:lstStyle/>
              <a:p>
                <a:pPr>
                  <a:defRPr/>
                </a:pPr>
                <a:r>
                  <a:rPr lang="en-US"/>
                  <a:t>P</a:t>
                </a:r>
              </a:p>
            </c:rich>
          </c:tx>
          <c:layout>
            <c:manualLayout>
              <c:xMode val="edge"/>
              <c:yMode val="edge"/>
              <c:x val="6.563719880773948E-2"/>
              <c:y val="0.46953453350397878"/>
            </c:manualLayout>
          </c:layout>
          <c:overlay val="0"/>
          <c:spPr>
            <a:noFill/>
            <a:ln w="25400">
              <a:noFill/>
            </a:ln>
          </c:spPr>
        </c:title>
        <c:numFmt formatCode="0.00" sourceLinked="0"/>
        <c:majorTickMark val="out"/>
        <c:minorTickMark val="none"/>
        <c:tickLblPos val="nextTo"/>
        <c:spPr>
          <a:ln w="3175">
            <a:solidFill>
              <a:srgbClr val="000000"/>
            </a:solidFill>
            <a:prstDash val="solid"/>
          </a:ln>
        </c:spPr>
        <c:txPr>
          <a:bodyPr rot="0" vert="horz"/>
          <a:lstStyle/>
          <a:p>
            <a:pPr>
              <a:defRPr/>
            </a:pPr>
            <a:endParaRPr lang="en-US"/>
          </a:p>
        </c:txPr>
        <c:crossAx val="159231936"/>
        <c:crosses val="autoZero"/>
        <c:crossBetween val="midCat"/>
        <c:majorUnit val="0.5"/>
      </c:valAx>
      <c:spPr>
        <a:solidFill>
          <a:srgbClr val="FFFFCC"/>
        </a:solidFill>
        <a:ln w="12700">
          <a:solidFill>
            <a:srgbClr val="808080"/>
          </a:solidFill>
          <a:prstDash val="solid"/>
        </a:ln>
      </c:spPr>
    </c:plotArea>
    <c:plotVisOnly val="1"/>
    <c:dispBlanksAs val="gap"/>
    <c:showDLblsOverMax val="0"/>
  </c:chart>
  <c:spPr>
    <a:solidFill>
      <a:srgbClr val="C0C0C0"/>
    </a:solidFill>
    <a:ln w="3175">
      <a:solidFill>
        <a:srgbClr val="000000"/>
      </a:solidFill>
      <a:prstDash val="solid"/>
    </a:ln>
  </c:spPr>
  <c:txPr>
    <a:bodyPr/>
    <a:lstStyle/>
    <a:p>
      <a:pPr>
        <a:defRPr sz="2400" b="0" i="0" u="none" strike="noStrike" baseline="0">
          <a:solidFill>
            <a:srgbClr val="000000"/>
          </a:solidFill>
          <a:latin typeface="Cambria" panose="02040503050406030204" pitchFamily="18" charset="0"/>
          <a:ea typeface="Arial"/>
          <a:cs typeface="Aria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l-GR"/>
              <a:t>Σχ. 2δ. Κατανομή ισχύος στον άνεμο</a:t>
            </a:r>
          </a:p>
        </c:rich>
      </c:tx>
      <c:layout>
        <c:manualLayout>
          <c:xMode val="edge"/>
          <c:yMode val="edge"/>
          <c:x val="0.17391343790657957"/>
          <c:y val="3.9711440904553058E-2"/>
        </c:manualLayout>
      </c:layout>
      <c:overlay val="0"/>
      <c:spPr>
        <a:noFill/>
        <a:ln w="25400">
          <a:noFill/>
        </a:ln>
      </c:spPr>
    </c:title>
    <c:autoTitleDeleted val="0"/>
    <c:plotArea>
      <c:layout>
        <c:manualLayout>
          <c:layoutTarget val="inner"/>
          <c:xMode val="edge"/>
          <c:yMode val="edge"/>
          <c:x val="0.2139484501722031"/>
          <c:y val="0.17772322683100569"/>
          <c:w val="0.69756594535660554"/>
          <c:h val="0.63858989921170828"/>
        </c:manualLayout>
      </c:layout>
      <c:scatterChart>
        <c:scatterStyle val="smoothMarker"/>
        <c:varyColors val="0"/>
        <c:ser>
          <c:idx val="0"/>
          <c:order val="0"/>
          <c:tx>
            <c:strRef>
              <c:f>'a1. Εκτίμηση Δυναμικού'!$P$4</c:f>
              <c:strCache>
                <c:ptCount val="1"/>
                <c:pt idx="0">
                  <c:v>P Φu</c:v>
                </c:pt>
              </c:strCache>
            </c:strRef>
          </c:tx>
          <c:spPr>
            <a:ln w="12700">
              <a:solidFill>
                <a:srgbClr val="000080"/>
              </a:solidFill>
              <a:prstDash val="solid"/>
            </a:ln>
          </c:spPr>
          <c:marker>
            <c:symbol val="square"/>
            <c:size val="3"/>
            <c:spPr>
              <a:noFill/>
              <a:ln>
                <a:solidFill>
                  <a:srgbClr val="800000"/>
                </a:solidFill>
                <a:prstDash val="solid"/>
              </a:ln>
            </c:spPr>
          </c:marker>
          <c:xVal>
            <c:numRef>
              <c:f>'a1. Εκτίμηση Δυναμικού'!$H$5:$H$25</c:f>
              <c:numCache>
                <c:formatCode>General</c:formatCode>
                <c:ptCount val="21"/>
                <c:pt idx="0">
                  <c:v>20</c:v>
                </c:pt>
                <c:pt idx="1">
                  <c:v>19</c:v>
                </c:pt>
                <c:pt idx="2">
                  <c:v>18</c:v>
                </c:pt>
                <c:pt idx="3">
                  <c:v>17</c:v>
                </c:pt>
                <c:pt idx="4">
                  <c:v>16</c:v>
                </c:pt>
                <c:pt idx="5">
                  <c:v>15</c:v>
                </c:pt>
                <c:pt idx="6">
                  <c:v>14</c:v>
                </c:pt>
                <c:pt idx="7">
                  <c:v>13</c:v>
                </c:pt>
                <c:pt idx="8">
                  <c:v>12</c:v>
                </c:pt>
                <c:pt idx="9">
                  <c:v>11</c:v>
                </c:pt>
                <c:pt idx="10">
                  <c:v>10</c:v>
                </c:pt>
                <c:pt idx="11">
                  <c:v>9</c:v>
                </c:pt>
                <c:pt idx="12">
                  <c:v>8</c:v>
                </c:pt>
                <c:pt idx="13">
                  <c:v>7</c:v>
                </c:pt>
                <c:pt idx="14">
                  <c:v>6</c:v>
                </c:pt>
                <c:pt idx="15">
                  <c:v>5</c:v>
                </c:pt>
                <c:pt idx="16">
                  <c:v>4</c:v>
                </c:pt>
                <c:pt idx="17">
                  <c:v>3</c:v>
                </c:pt>
                <c:pt idx="18">
                  <c:v>2</c:v>
                </c:pt>
                <c:pt idx="19">
                  <c:v>1</c:v>
                </c:pt>
                <c:pt idx="20">
                  <c:v>0</c:v>
                </c:pt>
              </c:numCache>
            </c:numRef>
          </c:xVal>
          <c:yVal>
            <c:numRef>
              <c:f>'a1. Εκτίμηση Δυναμικού'!$P$5:$P$25</c:f>
              <c:numCache>
                <c:formatCode>0.0</c:formatCode>
                <c:ptCount val="21"/>
                <c:pt idx="0">
                  <c:v>0</c:v>
                </c:pt>
                <c:pt idx="1">
                  <c:v>0</c:v>
                </c:pt>
                <c:pt idx="2">
                  <c:v>0</c:v>
                </c:pt>
                <c:pt idx="3">
                  <c:v>0.34351740867579911</c:v>
                </c:pt>
                <c:pt idx="4">
                  <c:v>0.85917808219178093</c:v>
                </c:pt>
                <c:pt idx="5">
                  <c:v>2.1238227739726026</c:v>
                </c:pt>
                <c:pt idx="6">
                  <c:v>2.1104680365296802</c:v>
                </c:pt>
                <c:pt idx="7">
                  <c:v>5.3765054223744295</c:v>
                </c:pt>
                <c:pt idx="8">
                  <c:v>5.6786301369863024</c:v>
                </c:pt>
                <c:pt idx="9">
                  <c:v>9.306364155251142</c:v>
                </c:pt>
                <c:pt idx="10">
                  <c:v>9.9286529680365305</c:v>
                </c:pt>
                <c:pt idx="11">
                  <c:v>12.437106164383563</c:v>
                </c:pt>
                <c:pt idx="12">
                  <c:v>14.140639269406392</c:v>
                </c:pt>
                <c:pt idx="13">
                  <c:v>15.636649543378997</c:v>
                </c:pt>
                <c:pt idx="14">
                  <c:v>13.47164383561644</c:v>
                </c:pt>
                <c:pt idx="15">
                  <c:v>8.923551655251142</c:v>
                </c:pt>
                <c:pt idx="16">
                  <c:v>5.0566210045662103</c:v>
                </c:pt>
                <c:pt idx="17">
                  <c:v>2.8204366438356168</c:v>
                </c:pt>
                <c:pt idx="18">
                  <c:v>0.85582191780821926</c:v>
                </c:pt>
                <c:pt idx="19">
                  <c:v>4.3070776255707759E-2</c:v>
                </c:pt>
                <c:pt idx="20">
                  <c:v>0</c:v>
                </c:pt>
              </c:numCache>
            </c:numRef>
          </c:yVal>
          <c:smooth val="1"/>
        </c:ser>
        <c:dLbls>
          <c:showLegendKey val="0"/>
          <c:showVal val="0"/>
          <c:showCatName val="0"/>
          <c:showSerName val="0"/>
          <c:showPercent val="0"/>
          <c:showBubbleSize val="0"/>
        </c:dLbls>
        <c:axId val="159235392"/>
        <c:axId val="189595648"/>
      </c:scatterChart>
      <c:valAx>
        <c:axId val="159235392"/>
        <c:scaling>
          <c:orientation val="minMax"/>
          <c:max val="20"/>
        </c:scaling>
        <c:delete val="0"/>
        <c:axPos val="b"/>
        <c:title>
          <c:tx>
            <c:rich>
              <a:bodyPr/>
              <a:lstStyle/>
              <a:p>
                <a:pPr>
                  <a:defRPr/>
                </a:pPr>
                <a:r>
                  <a:rPr lang="el-GR"/>
                  <a:t>ταχύτητα ανέμου </a:t>
                </a:r>
                <a:r>
                  <a:rPr lang="en-US"/>
                  <a:t>m/s</a:t>
                </a:r>
              </a:p>
            </c:rich>
          </c:tx>
          <c:layout>
            <c:manualLayout>
              <c:xMode val="edge"/>
              <c:yMode val="edge"/>
              <c:x val="0.41083322253811499"/>
              <c:y val="0.90585245430246308"/>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a:pPr>
            <a:endParaRPr lang="en-US"/>
          </a:p>
        </c:txPr>
        <c:crossAx val="189595648"/>
        <c:crosses val="autoZero"/>
        <c:crossBetween val="midCat"/>
      </c:valAx>
      <c:valAx>
        <c:axId val="189595648"/>
        <c:scaling>
          <c:orientation val="minMax"/>
          <c:max val="16"/>
          <c:min val="0"/>
        </c:scaling>
        <c:delete val="0"/>
        <c:axPos val="l"/>
        <c:majorGridlines>
          <c:spPr>
            <a:ln w="3175">
              <a:solidFill>
                <a:srgbClr val="000000"/>
              </a:solidFill>
              <a:prstDash val="sysDash"/>
            </a:ln>
          </c:spPr>
        </c:majorGridlines>
        <c:title>
          <c:tx>
            <c:rich>
              <a:bodyPr/>
              <a:lstStyle/>
              <a:p>
                <a:pPr>
                  <a:defRPr/>
                </a:pPr>
                <a:r>
                  <a:rPr lang="en-US"/>
                  <a:t>P </a:t>
                </a:r>
                <a:r>
                  <a:rPr lang="el-GR"/>
                  <a:t>Φ</a:t>
                </a:r>
                <a:r>
                  <a:rPr lang="en-US"/>
                  <a:t>u</a:t>
                </a:r>
              </a:p>
            </c:rich>
          </c:tx>
          <c:layout>
            <c:manualLayout>
              <c:xMode val="edge"/>
              <c:yMode val="edge"/>
              <c:x val="5.6856694232494918E-2"/>
              <c:y val="0.43321438810303708"/>
            </c:manualLayout>
          </c:layout>
          <c:overlay val="0"/>
          <c:spPr>
            <a:noFill/>
            <a:ln w="25400">
              <a:noFill/>
            </a:ln>
          </c:spPr>
        </c:title>
        <c:numFmt formatCode="0.00" sourceLinked="0"/>
        <c:majorTickMark val="out"/>
        <c:minorTickMark val="none"/>
        <c:tickLblPos val="nextTo"/>
        <c:spPr>
          <a:ln w="3175">
            <a:solidFill>
              <a:srgbClr val="000000"/>
            </a:solidFill>
            <a:prstDash val="solid"/>
          </a:ln>
        </c:spPr>
        <c:txPr>
          <a:bodyPr rot="0" vert="horz"/>
          <a:lstStyle/>
          <a:p>
            <a:pPr>
              <a:defRPr/>
            </a:pPr>
            <a:endParaRPr lang="en-US"/>
          </a:p>
        </c:txPr>
        <c:crossAx val="159235392"/>
        <c:crosses val="autoZero"/>
        <c:crossBetween val="midCat"/>
        <c:majorUnit val="2"/>
        <c:minorUnit val="1"/>
      </c:valAx>
      <c:spPr>
        <a:solidFill>
          <a:srgbClr val="FFFFCC"/>
        </a:solidFill>
        <a:ln w="12700">
          <a:solidFill>
            <a:srgbClr val="808080"/>
          </a:solidFill>
          <a:prstDash val="solid"/>
        </a:ln>
      </c:spPr>
    </c:plotArea>
    <c:plotVisOnly val="1"/>
    <c:dispBlanksAs val="gap"/>
    <c:showDLblsOverMax val="0"/>
  </c:chart>
  <c:spPr>
    <a:solidFill>
      <a:srgbClr val="CC99FF"/>
    </a:solidFill>
    <a:ln w="3175">
      <a:solidFill>
        <a:srgbClr val="000000"/>
      </a:solidFill>
      <a:prstDash val="solid"/>
    </a:ln>
  </c:spPr>
  <c:txPr>
    <a:bodyPr/>
    <a:lstStyle/>
    <a:p>
      <a:pPr>
        <a:defRPr sz="2400" b="0" i="0" u="none" strike="noStrike" baseline="0">
          <a:solidFill>
            <a:srgbClr val="000000"/>
          </a:solidFill>
          <a:latin typeface="Cambria" panose="02040503050406030204" pitchFamily="18" charset="0"/>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image" Target="../media/image7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image" Target="../media/image8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l-GR"/>
          </a:p>
        </p:txBody>
      </p:sp>
      <p:sp>
        <p:nvSpPr>
          <p:cNvPr id="1658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l-GR"/>
          </a:p>
        </p:txBody>
      </p:sp>
      <p:sp>
        <p:nvSpPr>
          <p:cNvPr id="655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658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noProof="0" smtClean="0"/>
              <a:t>Click to edit Master text styles</a:t>
            </a:r>
          </a:p>
          <a:p>
            <a:pPr lvl="1"/>
            <a:r>
              <a:rPr lang="el-GR" noProof="0" smtClean="0"/>
              <a:t>Second level</a:t>
            </a:r>
          </a:p>
          <a:p>
            <a:pPr lvl="2"/>
            <a:r>
              <a:rPr lang="el-GR" noProof="0" smtClean="0"/>
              <a:t>Third level</a:t>
            </a:r>
          </a:p>
          <a:p>
            <a:pPr lvl="3"/>
            <a:r>
              <a:rPr lang="el-GR" noProof="0" smtClean="0"/>
              <a:t>Fourth level</a:t>
            </a:r>
          </a:p>
          <a:p>
            <a:pPr lvl="4"/>
            <a:r>
              <a:rPr lang="el-GR" noProof="0" smtClean="0"/>
              <a:t>Fifth level</a:t>
            </a:r>
          </a:p>
        </p:txBody>
      </p:sp>
      <p:sp>
        <p:nvSpPr>
          <p:cNvPr id="1658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l-GR"/>
          </a:p>
        </p:txBody>
      </p:sp>
      <p:sp>
        <p:nvSpPr>
          <p:cNvPr id="1658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F83082E-F27F-4A4A-92A3-D62C59C72FD4}" type="slidenum">
              <a:rPr lang="el-GR"/>
              <a:pPr>
                <a:defRPr/>
              </a:pPr>
              <a:t>‹#›</a:t>
            </a:fld>
            <a:endParaRPr lang="el-GR"/>
          </a:p>
        </p:txBody>
      </p:sp>
    </p:spTree>
    <p:extLst>
      <p:ext uri="{BB962C8B-B14F-4D97-AF65-F5344CB8AC3E}">
        <p14:creationId xmlns:p14="http://schemas.microsoft.com/office/powerpoint/2010/main" val="847535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ss.geology.ufl.edu/ess/Notes/AtmosphericCirculation/atmosphere.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leantechnica.com/2013/11/22/alstom-completes-worlds-largest-offshore-wind-turbine/#dVzplvuIsDEx8Cgu.99"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ccs.nasa.gov/"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endParaRPr lang="el-GR" smtClean="0"/>
          </a:p>
        </p:txBody>
      </p:sp>
      <p:sp>
        <p:nvSpPr>
          <p:cNvPr id="66564" name="Slide Number Placeholder 3"/>
          <p:cNvSpPr>
            <a:spLocks noGrp="1"/>
          </p:cNvSpPr>
          <p:nvPr>
            <p:ph type="sldNum" sz="quarter" idx="5"/>
          </p:nvPr>
        </p:nvSpPr>
        <p:spPr>
          <a:noFill/>
        </p:spPr>
        <p:txBody>
          <a:bodyPr/>
          <a:lstStyle/>
          <a:p>
            <a:fld id="{58142744-B6B1-4F13-A718-D7485A7A895C}" type="slidenum">
              <a:rPr lang="el-GR" smtClean="0"/>
              <a:pPr/>
              <a:t>4</a:t>
            </a:fld>
            <a:endParaRPr lang="el-G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l-GR" smtClean="0"/>
          </a:p>
        </p:txBody>
      </p:sp>
      <p:sp>
        <p:nvSpPr>
          <p:cNvPr id="72708" name="Slide Number Placeholder 3"/>
          <p:cNvSpPr>
            <a:spLocks noGrp="1"/>
          </p:cNvSpPr>
          <p:nvPr>
            <p:ph type="sldNum" sz="quarter" idx="5"/>
          </p:nvPr>
        </p:nvSpPr>
        <p:spPr>
          <a:noFill/>
        </p:spPr>
        <p:txBody>
          <a:bodyPr/>
          <a:lstStyle/>
          <a:p>
            <a:fld id="{F918D476-E5C2-4285-B966-5BFC18812C57}" type="slidenum">
              <a:rPr lang="el-GR" smtClean="0"/>
              <a:pPr/>
              <a:t>16</a:t>
            </a:fld>
            <a:endParaRPr lang="el-G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endParaRPr lang="el-GR" smtClean="0"/>
          </a:p>
        </p:txBody>
      </p:sp>
      <p:sp>
        <p:nvSpPr>
          <p:cNvPr id="74756" name="Slide Number Placeholder 3"/>
          <p:cNvSpPr>
            <a:spLocks noGrp="1"/>
          </p:cNvSpPr>
          <p:nvPr>
            <p:ph type="sldNum" sz="quarter" idx="5"/>
          </p:nvPr>
        </p:nvSpPr>
        <p:spPr>
          <a:noFill/>
        </p:spPr>
        <p:txBody>
          <a:bodyPr/>
          <a:lstStyle/>
          <a:p>
            <a:fld id="{E18AE3C6-ECD1-45AB-A9B6-144E265F2C24}" type="slidenum">
              <a:rPr lang="el-GR" smtClean="0"/>
              <a:pPr/>
              <a:t>17</a:t>
            </a:fld>
            <a:endParaRPr lang="el-G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8C9061F0-768C-4112-A240-BDFD772CA2E5}" type="slidenum">
              <a:rPr lang="el-GR" smtClean="0"/>
              <a:pPr/>
              <a:t>19</a:t>
            </a:fld>
            <a:endParaRPr lang="el-GR"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r>
              <a:rPr lang="fr-FR" dirty="0" smtClean="0">
                <a:hlinkClick r:id="rId3"/>
              </a:rPr>
              <a:t>http://ess.geology.ufl.edu/ess/Notes/AtmosphericCirculation/atmosphere.html</a:t>
            </a:r>
            <a:r>
              <a:rPr lang="fr-FR" dirty="0" smtClean="0"/>
              <a:t>)</a:t>
            </a:r>
          </a:p>
          <a:p>
            <a:pPr eaLnBrk="1" hangingPunct="1"/>
            <a:endParaRPr lang="fr-FR" dirty="0" smtClean="0"/>
          </a:p>
          <a:p>
            <a:pPr eaLnBrk="1" hangingPunct="1"/>
            <a:r>
              <a:rPr lang="en-GB" sz="1200" kern="1200" dirty="0" smtClean="0">
                <a:solidFill>
                  <a:schemeClr val="tx1"/>
                </a:solidFill>
                <a:effectLst/>
                <a:latin typeface="Arial" charset="0"/>
                <a:ea typeface="+mn-ea"/>
                <a:cs typeface="+mn-cs"/>
              </a:rPr>
              <a:t>Because nature abhors concentrations of energy, </a:t>
            </a:r>
            <a:r>
              <a:rPr lang="en-GB" sz="1200" i="1" kern="1200" dirty="0" smtClean="0">
                <a:solidFill>
                  <a:schemeClr val="tx1"/>
                </a:solidFill>
                <a:effectLst/>
                <a:latin typeface="Arial" charset="0"/>
                <a:ea typeface="+mn-ea"/>
                <a:cs typeface="+mn-cs"/>
              </a:rPr>
              <a:t>Hadley cells</a:t>
            </a:r>
            <a:r>
              <a:rPr lang="en-GB" sz="1200" kern="1200" dirty="0" smtClean="0">
                <a:solidFill>
                  <a:schemeClr val="tx1"/>
                </a:solidFill>
                <a:effectLst/>
                <a:latin typeface="Arial" charset="0"/>
                <a:ea typeface="+mn-ea"/>
                <a:cs typeface="+mn-cs"/>
              </a:rPr>
              <a:t> (generically referring to Polar, </a:t>
            </a:r>
            <a:r>
              <a:rPr lang="en-GB" sz="1200" kern="1200" dirty="0" err="1" smtClean="0">
                <a:solidFill>
                  <a:schemeClr val="tx1"/>
                </a:solidFill>
                <a:effectLst/>
                <a:latin typeface="Arial" charset="0"/>
                <a:ea typeface="+mn-ea"/>
                <a:cs typeface="+mn-cs"/>
              </a:rPr>
              <a:t>Ferrel</a:t>
            </a:r>
            <a:r>
              <a:rPr lang="en-GB" sz="1200" kern="1200" dirty="0" smtClean="0">
                <a:solidFill>
                  <a:schemeClr val="tx1"/>
                </a:solidFill>
                <a:effectLst/>
                <a:latin typeface="Arial" charset="0"/>
                <a:ea typeface="+mn-ea"/>
                <a:cs typeface="+mn-cs"/>
              </a:rPr>
              <a:t> and Hadley cells) comprising persistent wind circulation patterns are set up to provide for heat transfer away from equatorial regions. This effect persists all the way to the polar regions.</a:t>
            </a:r>
            <a:endParaRPr lang="el-GR" sz="1200" kern="1200" dirty="0" smtClean="0">
              <a:solidFill>
                <a:schemeClr val="tx1"/>
              </a:solidFill>
              <a:effectLst/>
              <a:latin typeface="Arial" charset="0"/>
              <a:ea typeface="+mn-ea"/>
              <a:cs typeface="+mn-cs"/>
            </a:endParaRPr>
          </a:p>
          <a:p>
            <a:pPr eaLnBrk="1" hangingPunct="1"/>
            <a:endParaRPr lang="el-GR" sz="1200" kern="1200" dirty="0" smtClean="0">
              <a:solidFill>
                <a:schemeClr val="tx1"/>
              </a:solidFill>
              <a:effectLst/>
              <a:latin typeface="Arial" charset="0"/>
              <a:ea typeface="+mn-ea"/>
              <a:cs typeface="+mn-cs"/>
            </a:endParaRPr>
          </a:p>
          <a:p>
            <a:r>
              <a:rPr lang="en-GB" sz="1200" kern="1200" dirty="0" smtClean="0">
                <a:solidFill>
                  <a:schemeClr val="tx1"/>
                </a:solidFill>
                <a:effectLst/>
                <a:latin typeface="Arial" charset="0"/>
                <a:ea typeface="+mn-ea"/>
                <a:cs typeface="+mn-cs"/>
              </a:rPr>
              <a:t>Near the equator warm air laden with water </a:t>
            </a:r>
            <a:r>
              <a:rPr lang="en-GB" sz="1200" kern="1200" dirty="0" err="1" smtClean="0">
                <a:solidFill>
                  <a:schemeClr val="tx1"/>
                </a:solidFill>
                <a:effectLst/>
                <a:latin typeface="Arial" charset="0"/>
                <a:ea typeface="+mn-ea"/>
                <a:cs typeface="+mn-cs"/>
              </a:rPr>
              <a:t>vapor</a:t>
            </a:r>
            <a:r>
              <a:rPr lang="en-GB" sz="1200" kern="1200" dirty="0" smtClean="0">
                <a:solidFill>
                  <a:schemeClr val="tx1"/>
                </a:solidFill>
                <a:effectLst/>
                <a:latin typeface="Arial" charset="0"/>
                <a:ea typeface="+mn-ea"/>
                <a:cs typeface="+mn-cs"/>
              </a:rPr>
              <a:t> rises through the atmosphere (</a:t>
            </a:r>
            <a:r>
              <a:rPr lang="en-GB" sz="1200" i="1" kern="1200" dirty="0" smtClean="0">
                <a:solidFill>
                  <a:schemeClr val="tx1"/>
                </a:solidFill>
                <a:effectLst/>
                <a:latin typeface="Arial" charset="0"/>
                <a:ea typeface="+mn-ea"/>
                <a:cs typeface="+mn-cs"/>
              </a:rPr>
              <a:t>ascends</a:t>
            </a:r>
            <a:r>
              <a:rPr lang="en-GB" sz="1200" kern="1200" dirty="0" smtClean="0">
                <a:solidFill>
                  <a:schemeClr val="tx1"/>
                </a:solidFill>
                <a:effectLst/>
                <a:latin typeface="Arial" charset="0"/>
                <a:ea typeface="+mn-ea"/>
                <a:cs typeface="+mn-cs"/>
              </a:rPr>
              <a:t>) at fairly slow rates (a few cm/hour). As the air rises it cools (where does the internal energy go?), as it cools it loses the capacity to carry water </a:t>
            </a:r>
            <a:r>
              <a:rPr lang="en-GB" sz="1200" kern="1200" dirty="0" err="1" smtClean="0">
                <a:solidFill>
                  <a:schemeClr val="tx1"/>
                </a:solidFill>
                <a:effectLst/>
                <a:latin typeface="Arial" charset="0"/>
                <a:ea typeface="+mn-ea"/>
                <a:cs typeface="+mn-cs"/>
              </a:rPr>
              <a:t>vapor</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Vapor</a:t>
            </a:r>
            <a:r>
              <a:rPr lang="en-GB" sz="1200" kern="1200" dirty="0" smtClean="0">
                <a:solidFill>
                  <a:schemeClr val="tx1"/>
                </a:solidFill>
                <a:effectLst/>
                <a:latin typeface="Arial" charset="0"/>
                <a:ea typeface="+mn-ea"/>
                <a:cs typeface="+mn-cs"/>
              </a:rPr>
              <a:t> condenses into clouds, releasing energy to the system (the latent heat of evaporation in reverse). </a:t>
            </a:r>
          </a:p>
          <a:p>
            <a:r>
              <a:rPr lang="en-GB" sz="1200" kern="1200" dirty="0" smtClean="0">
                <a:solidFill>
                  <a:schemeClr val="tx1"/>
                </a:solidFill>
                <a:effectLst/>
                <a:latin typeface="Arial" charset="0"/>
                <a:ea typeface="+mn-ea"/>
                <a:cs typeface="+mn-cs"/>
              </a:rPr>
              <a:t>Because air is, in general, </a:t>
            </a:r>
            <a:r>
              <a:rPr lang="en-GB" sz="1200" kern="1200" dirty="0" err="1" smtClean="0">
                <a:solidFill>
                  <a:schemeClr val="tx1"/>
                </a:solidFill>
                <a:effectLst/>
                <a:latin typeface="Arial" charset="0"/>
                <a:ea typeface="+mn-ea"/>
                <a:cs typeface="+mn-cs"/>
              </a:rPr>
              <a:t>convecting</a:t>
            </a:r>
            <a:r>
              <a:rPr lang="en-GB" sz="1200" kern="1200" dirty="0" smtClean="0">
                <a:solidFill>
                  <a:schemeClr val="tx1"/>
                </a:solidFill>
                <a:effectLst/>
                <a:latin typeface="Arial" charset="0"/>
                <a:ea typeface="+mn-ea"/>
                <a:cs typeface="+mn-cs"/>
              </a:rPr>
              <a:t> near the equator under the rising branch of the Hadley cell, convective storms form easily there. Near +/-30 degrees latitude the </a:t>
            </a:r>
            <a:r>
              <a:rPr lang="en-GB" sz="1200" i="1" kern="1200" dirty="0" smtClean="0">
                <a:solidFill>
                  <a:schemeClr val="tx1"/>
                </a:solidFill>
                <a:effectLst/>
                <a:latin typeface="Arial" charset="0"/>
                <a:ea typeface="+mn-ea"/>
                <a:cs typeface="+mn-cs"/>
              </a:rPr>
              <a:t>subsiding branches</a:t>
            </a:r>
            <a:r>
              <a:rPr lang="en-GB" sz="1200" kern="1200" dirty="0" smtClean="0">
                <a:solidFill>
                  <a:schemeClr val="tx1"/>
                </a:solidFill>
                <a:effectLst/>
                <a:latin typeface="Arial" charset="0"/>
                <a:ea typeface="+mn-ea"/>
                <a:cs typeface="+mn-cs"/>
              </a:rPr>
              <a:t> of Hadley cells return cool, dry air to the Earth's surface. Convective storms are suppressed at these latitudes and as the cool air descends it warms. </a:t>
            </a:r>
            <a:r>
              <a:rPr lang="en-GB" sz="1200" kern="1200" smtClean="0">
                <a:solidFill>
                  <a:schemeClr val="tx1"/>
                </a:solidFill>
                <a:effectLst/>
                <a:latin typeface="Arial" charset="0"/>
                <a:ea typeface="+mn-ea"/>
                <a:cs typeface="+mn-cs"/>
              </a:rPr>
              <a:t>Cloud formation at these latitudes is also suppressed-- the cool, dry air warms as it descends and condensation is inhibited.</a:t>
            </a:r>
          </a:p>
          <a:p>
            <a:pPr eaLnBrk="1" hangingPunct="1"/>
            <a:endParaRPr lang="el-G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05402F1D-69B8-4DD7-9720-9A42BF1D8D43}" type="slidenum">
              <a:rPr lang="el-GR" smtClean="0"/>
              <a:pPr/>
              <a:t>20</a:t>
            </a:fld>
            <a:endParaRPr lang="el-GR"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r>
              <a:rPr lang="en-GB" smtClean="0"/>
              <a:t>The Earth's rotation causes a deflection of the winds comprising Hadley cells, setting up persistent wind patterns, for example the trade winds and the </a:t>
            </a:r>
            <a:r>
              <a:rPr lang="en-GB" i="1" smtClean="0"/>
              <a:t>furious forties</a:t>
            </a:r>
            <a:r>
              <a:rPr lang="en-GB" smtClean="0"/>
              <a:t>.</a:t>
            </a:r>
          </a:p>
          <a:p>
            <a:pPr eaLnBrk="1" hangingPunct="1"/>
            <a:endParaRPr lang="en-GB" smtClean="0"/>
          </a:p>
          <a:p>
            <a:pPr eaLnBrk="1" hangingPunct="1"/>
            <a:endParaRPr lang="en-GB" smtClean="0"/>
          </a:p>
          <a:p>
            <a:pPr eaLnBrk="1" hangingPunct="1"/>
            <a:r>
              <a:rPr lang="en-GB" smtClean="0"/>
              <a:t>Near the equator warm air laden with water vapor rises through the atmosphere (</a:t>
            </a:r>
            <a:r>
              <a:rPr lang="en-GB" i="1" smtClean="0"/>
              <a:t>ascends</a:t>
            </a:r>
            <a:r>
              <a:rPr lang="en-GB" smtClean="0"/>
              <a:t>) at fairly slow rates (a few cm/hour). As the air rises it cools (where does the internal energy go?), as it cools it loses the capacity to carry water vapor. Vapor condenses into clouds, releasing energy to the system (the latent heat of evaporation in reverse). </a:t>
            </a:r>
          </a:p>
          <a:p>
            <a:pPr eaLnBrk="1" hangingPunct="1"/>
            <a:r>
              <a:rPr lang="en-GB" smtClean="0"/>
              <a:t>Because air is, in general, convecting near the equator under the rising branch of the Hadley cell, convective storms form easily there. Near +/-30 degrees latitude the </a:t>
            </a:r>
            <a:r>
              <a:rPr lang="en-GB" i="1" smtClean="0"/>
              <a:t>subsiding branches</a:t>
            </a:r>
            <a:r>
              <a:rPr lang="en-GB" smtClean="0"/>
              <a:t> of Hadley cells return cool, dry air to the Earth's surface. Convective storms are suppressed at these latitudes and as the cool air descends it warms. Cloud formation at these latitudes is also suppressed-- the cool, dry air warms as it descends and condensation is inhibited</a:t>
            </a:r>
            <a:r>
              <a:rPr lang="el-GR" smtClean="0"/>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endParaRPr lang="el-GR" smtClean="0"/>
          </a:p>
        </p:txBody>
      </p:sp>
      <p:sp>
        <p:nvSpPr>
          <p:cNvPr id="77828" name="Slide Number Placeholder 3"/>
          <p:cNvSpPr>
            <a:spLocks noGrp="1"/>
          </p:cNvSpPr>
          <p:nvPr>
            <p:ph type="sldNum" sz="quarter" idx="5"/>
          </p:nvPr>
        </p:nvSpPr>
        <p:spPr>
          <a:noFill/>
        </p:spPr>
        <p:txBody>
          <a:bodyPr/>
          <a:lstStyle/>
          <a:p>
            <a:fld id="{B76909DD-3ED8-41DC-A0FD-A456E2195654}" type="slidenum">
              <a:rPr lang="el-GR" smtClean="0"/>
              <a:pPr/>
              <a:t>21</a:t>
            </a:fld>
            <a:endParaRPr lang="el-G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007B8358-99CC-4AE4-96C1-114ED9AF1C29}" type="slidenum">
              <a:rPr lang="el-GR" smtClean="0"/>
              <a:pPr/>
              <a:t>22</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007B8358-99CC-4AE4-96C1-114ED9AF1C29}" type="slidenum">
              <a:rPr lang="el-GR" smtClean="0"/>
              <a:pPr/>
              <a:t>23</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endParaRPr lang="el-GR" smtClean="0"/>
          </a:p>
        </p:txBody>
      </p:sp>
      <p:sp>
        <p:nvSpPr>
          <p:cNvPr id="78852" name="Slide Number Placeholder 3"/>
          <p:cNvSpPr>
            <a:spLocks noGrp="1"/>
          </p:cNvSpPr>
          <p:nvPr>
            <p:ph type="sldNum" sz="quarter" idx="5"/>
          </p:nvPr>
        </p:nvSpPr>
        <p:spPr>
          <a:noFill/>
        </p:spPr>
        <p:txBody>
          <a:bodyPr/>
          <a:lstStyle/>
          <a:p>
            <a:fld id="{CE913AE5-A03D-4967-9EA0-7EF48FC5D008}" type="slidenum">
              <a:rPr lang="el-GR" smtClean="0"/>
              <a:pPr/>
              <a:t>24</a:t>
            </a:fld>
            <a:endParaRPr lang="el-G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endParaRPr lang="el-GR" smtClean="0"/>
          </a:p>
        </p:txBody>
      </p:sp>
      <p:sp>
        <p:nvSpPr>
          <p:cNvPr id="79876" name="Slide Number Placeholder 3"/>
          <p:cNvSpPr>
            <a:spLocks noGrp="1"/>
          </p:cNvSpPr>
          <p:nvPr>
            <p:ph type="sldNum" sz="quarter" idx="5"/>
          </p:nvPr>
        </p:nvSpPr>
        <p:spPr>
          <a:noFill/>
        </p:spPr>
        <p:txBody>
          <a:bodyPr/>
          <a:lstStyle/>
          <a:p>
            <a:fld id="{365BE5AE-706E-4AB2-A888-979703AEE40D}" type="slidenum">
              <a:rPr lang="el-GR" smtClean="0"/>
              <a:pPr/>
              <a:t>25</a:t>
            </a:fld>
            <a:endParaRPr lang="el-G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el-GR" smtClean="0"/>
          </a:p>
        </p:txBody>
      </p:sp>
      <p:sp>
        <p:nvSpPr>
          <p:cNvPr id="80900" name="Slide Number Placeholder 3"/>
          <p:cNvSpPr>
            <a:spLocks noGrp="1"/>
          </p:cNvSpPr>
          <p:nvPr>
            <p:ph type="sldNum" sz="quarter" idx="5"/>
          </p:nvPr>
        </p:nvSpPr>
        <p:spPr>
          <a:noFill/>
        </p:spPr>
        <p:txBody>
          <a:bodyPr/>
          <a:lstStyle/>
          <a:p>
            <a:fld id="{873BEE03-795C-4F30-80AD-69494F5EDE54}" type="slidenum">
              <a:rPr lang="el-GR" smtClean="0"/>
              <a:pPr/>
              <a:t>26</a:t>
            </a:fld>
            <a:endParaRPr lang="el-G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Arial" charset="0"/>
                <a:ea typeface="+mn-ea"/>
                <a:cs typeface="+mn-cs"/>
              </a:rPr>
              <a:t>French engineering company Alstom have announced the completion of their at-sea installation of its new-generation offshore wind turbine, the 6-MW </a:t>
            </a:r>
            <a:r>
              <a:rPr lang="en-GB" sz="1200" b="0" i="0" kern="1200" dirty="0" err="1" smtClean="0">
                <a:solidFill>
                  <a:schemeClr val="tx1"/>
                </a:solidFill>
                <a:effectLst/>
                <a:latin typeface="Arial" charset="0"/>
                <a:ea typeface="+mn-ea"/>
                <a:cs typeface="+mn-cs"/>
              </a:rPr>
              <a:t>Haliade</a:t>
            </a:r>
            <a:r>
              <a:rPr lang="en-GB" sz="1200" b="0" i="0" kern="1200" dirty="0" smtClean="0">
                <a:solidFill>
                  <a:schemeClr val="tx1"/>
                </a:solidFill>
                <a:effectLst/>
                <a:latin typeface="Arial" charset="0"/>
                <a:ea typeface="+mn-ea"/>
                <a:cs typeface="+mn-cs"/>
              </a:rPr>
              <a:t> 150, located off Ostend Harbour at the </a:t>
            </a:r>
            <a:r>
              <a:rPr lang="en-GB" sz="1200" b="0" i="0" kern="1200" dirty="0" err="1" smtClean="0">
                <a:solidFill>
                  <a:schemeClr val="tx1"/>
                </a:solidFill>
                <a:effectLst/>
                <a:latin typeface="Arial" charset="0"/>
                <a:ea typeface="+mn-ea"/>
                <a:cs typeface="+mn-cs"/>
              </a:rPr>
              <a:t>Belwind</a:t>
            </a:r>
            <a:r>
              <a:rPr lang="en-GB" sz="1200" b="0" i="0" kern="1200" dirty="0" smtClean="0">
                <a:solidFill>
                  <a:schemeClr val="tx1"/>
                </a:solidFill>
                <a:effectLst/>
                <a:latin typeface="Arial" charset="0"/>
                <a:ea typeface="+mn-ea"/>
                <a:cs typeface="+mn-cs"/>
              </a:rPr>
              <a:t> site in Belgium.</a:t>
            </a:r>
          </a:p>
          <a:p>
            <a:r>
              <a:rPr lang="en-GB" sz="1200" b="0" i="0" kern="1200" dirty="0" smtClean="0">
                <a:solidFill>
                  <a:schemeClr val="tx1"/>
                </a:solidFill>
                <a:effectLst/>
                <a:latin typeface="Arial" charset="0"/>
                <a:ea typeface="+mn-ea"/>
                <a:cs typeface="+mn-cs"/>
              </a:rPr>
              <a:t>The turbine, the largest offshore wind turbine ever installed in sea waters, boasts a 78 metre tower, a nacelle that stands 100 metres above the waves, blades over 73 metres in length, and pillars sunk over 60 metres into the seabed to support the mammoth construction.</a:t>
            </a:r>
          </a:p>
          <a:p>
            <a:r>
              <a:rPr lang="en-GB" smtClean="0"/>
              <a:t/>
            </a:r>
            <a:br>
              <a:rPr lang="en-GB" smtClean="0"/>
            </a:br>
            <a:r>
              <a:rPr lang="en-GB" sz="1200" b="0" i="0" kern="1200" smtClean="0">
                <a:solidFill>
                  <a:schemeClr val="tx1"/>
                </a:solidFill>
                <a:effectLst/>
                <a:latin typeface="Arial" charset="0"/>
                <a:ea typeface="+mn-ea"/>
                <a:cs typeface="+mn-cs"/>
              </a:rPr>
              <a:t>Read more at </a:t>
            </a:r>
            <a:r>
              <a:rPr lang="en-GB" sz="1200" b="0" i="0" u="none" strike="noStrike" kern="1200" smtClean="0">
                <a:solidFill>
                  <a:schemeClr val="tx1"/>
                </a:solidFill>
                <a:effectLst/>
                <a:latin typeface="Arial" charset="0"/>
                <a:ea typeface="+mn-ea"/>
                <a:cs typeface="+mn-cs"/>
                <a:hlinkClick r:id="rId3"/>
              </a:rPr>
              <a:t>http://cleantechnica.com/2013/11/22/alstom-completes-worlds-largest-offshore-wind-turbine/#dVzplvuIsDEx8Cgu.99</a:t>
            </a:r>
            <a:endParaRPr lang="en-GB"/>
          </a:p>
        </p:txBody>
      </p:sp>
      <p:sp>
        <p:nvSpPr>
          <p:cNvPr id="4" name="Slide Number Placeholder 3"/>
          <p:cNvSpPr>
            <a:spLocks noGrp="1"/>
          </p:cNvSpPr>
          <p:nvPr>
            <p:ph type="sldNum" sz="quarter" idx="10"/>
          </p:nvPr>
        </p:nvSpPr>
        <p:spPr/>
        <p:txBody>
          <a:bodyPr/>
          <a:lstStyle/>
          <a:p>
            <a:pPr>
              <a:defRPr/>
            </a:pPr>
            <a:fld id="{2F83082E-F27F-4A4A-92A3-D62C59C72FD4}" type="slidenum">
              <a:rPr lang="el-GR" smtClean="0"/>
              <a:pPr>
                <a:defRPr/>
              </a:pPr>
              <a:t>6</a:t>
            </a:fld>
            <a:endParaRPr lang="el-GR"/>
          </a:p>
        </p:txBody>
      </p:sp>
    </p:spTree>
    <p:extLst>
      <p:ext uri="{BB962C8B-B14F-4D97-AF65-F5344CB8AC3E}">
        <p14:creationId xmlns:p14="http://schemas.microsoft.com/office/powerpoint/2010/main" val="1313511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endParaRPr lang="el-GR" smtClean="0"/>
          </a:p>
        </p:txBody>
      </p:sp>
      <p:sp>
        <p:nvSpPr>
          <p:cNvPr id="81924" name="Slide Number Placeholder 3"/>
          <p:cNvSpPr>
            <a:spLocks noGrp="1"/>
          </p:cNvSpPr>
          <p:nvPr>
            <p:ph type="sldNum" sz="quarter" idx="5"/>
          </p:nvPr>
        </p:nvSpPr>
        <p:spPr>
          <a:noFill/>
        </p:spPr>
        <p:txBody>
          <a:bodyPr/>
          <a:lstStyle/>
          <a:p>
            <a:fld id="{9B6421BE-B9FA-4808-82AB-D70789DCFB0F}" type="slidenum">
              <a:rPr lang="el-GR" smtClean="0"/>
              <a:pPr/>
              <a:t>27</a:t>
            </a:fld>
            <a:endParaRPr lang="el-G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endParaRPr lang="el-GR" smtClean="0"/>
          </a:p>
        </p:txBody>
      </p:sp>
      <p:sp>
        <p:nvSpPr>
          <p:cNvPr id="82948" name="Slide Number Placeholder 3"/>
          <p:cNvSpPr>
            <a:spLocks noGrp="1"/>
          </p:cNvSpPr>
          <p:nvPr>
            <p:ph type="sldNum" sz="quarter" idx="5"/>
          </p:nvPr>
        </p:nvSpPr>
        <p:spPr>
          <a:noFill/>
        </p:spPr>
        <p:txBody>
          <a:bodyPr/>
          <a:lstStyle/>
          <a:p>
            <a:fld id="{2B8071FB-03AF-4C32-9A42-9FCF17BD702F}" type="slidenum">
              <a:rPr lang="el-GR" smtClean="0"/>
              <a:pPr/>
              <a:t>28</a:t>
            </a:fld>
            <a:endParaRPr lang="el-G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endParaRPr lang="el-GR" smtClean="0"/>
          </a:p>
        </p:txBody>
      </p:sp>
      <p:sp>
        <p:nvSpPr>
          <p:cNvPr id="83972" name="Slide Number Placeholder 3"/>
          <p:cNvSpPr>
            <a:spLocks noGrp="1"/>
          </p:cNvSpPr>
          <p:nvPr>
            <p:ph type="sldNum" sz="quarter" idx="5"/>
          </p:nvPr>
        </p:nvSpPr>
        <p:spPr>
          <a:noFill/>
        </p:spPr>
        <p:txBody>
          <a:bodyPr/>
          <a:lstStyle/>
          <a:p>
            <a:fld id="{F4E85081-0CF0-49AB-BABC-13D0D2219177}" type="slidenum">
              <a:rPr lang="el-GR" smtClean="0"/>
              <a:pPr/>
              <a:t>29</a:t>
            </a:fld>
            <a:endParaRPr lang="el-G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endParaRPr lang="el-GR" smtClean="0"/>
          </a:p>
        </p:txBody>
      </p:sp>
      <p:sp>
        <p:nvSpPr>
          <p:cNvPr id="84996" name="Slide Number Placeholder 3"/>
          <p:cNvSpPr>
            <a:spLocks noGrp="1"/>
          </p:cNvSpPr>
          <p:nvPr>
            <p:ph type="sldNum" sz="quarter" idx="5"/>
          </p:nvPr>
        </p:nvSpPr>
        <p:spPr>
          <a:noFill/>
        </p:spPr>
        <p:txBody>
          <a:bodyPr/>
          <a:lstStyle/>
          <a:p>
            <a:fld id="{35D98832-2E6B-4D8B-9726-A87B1E74A301}" type="slidenum">
              <a:rPr lang="el-GR" smtClean="0"/>
              <a:pPr/>
              <a:t>30</a:t>
            </a:fld>
            <a:endParaRPr lang="el-G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endParaRPr lang="el-GR" smtClean="0"/>
          </a:p>
        </p:txBody>
      </p:sp>
      <p:sp>
        <p:nvSpPr>
          <p:cNvPr id="86020" name="Slide Number Placeholder 3"/>
          <p:cNvSpPr>
            <a:spLocks noGrp="1"/>
          </p:cNvSpPr>
          <p:nvPr>
            <p:ph type="sldNum" sz="quarter" idx="5"/>
          </p:nvPr>
        </p:nvSpPr>
        <p:spPr>
          <a:noFill/>
        </p:spPr>
        <p:txBody>
          <a:bodyPr/>
          <a:lstStyle/>
          <a:p>
            <a:fld id="{153D05DD-FEE7-4D6E-9F4C-975229F9DEC9}" type="slidenum">
              <a:rPr lang="el-GR" smtClean="0"/>
              <a:pPr/>
              <a:t>31</a:t>
            </a:fld>
            <a:endParaRPr lang="el-G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endParaRPr lang="el-GR" smtClean="0"/>
          </a:p>
        </p:txBody>
      </p:sp>
      <p:sp>
        <p:nvSpPr>
          <p:cNvPr id="87044" name="Slide Number Placeholder 3"/>
          <p:cNvSpPr>
            <a:spLocks noGrp="1"/>
          </p:cNvSpPr>
          <p:nvPr>
            <p:ph type="sldNum" sz="quarter" idx="5"/>
          </p:nvPr>
        </p:nvSpPr>
        <p:spPr>
          <a:noFill/>
        </p:spPr>
        <p:txBody>
          <a:bodyPr/>
          <a:lstStyle/>
          <a:p>
            <a:fld id="{B1B9FB74-90C5-43EA-A9AB-6ED274A2CA20}" type="slidenum">
              <a:rPr lang="el-GR" smtClean="0"/>
              <a:pPr/>
              <a:t>32</a:t>
            </a:fld>
            <a:endParaRPr lang="el-G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endParaRPr lang="el-GR" smtClean="0"/>
          </a:p>
        </p:txBody>
      </p:sp>
      <p:sp>
        <p:nvSpPr>
          <p:cNvPr id="88068" name="Slide Number Placeholder 3"/>
          <p:cNvSpPr>
            <a:spLocks noGrp="1"/>
          </p:cNvSpPr>
          <p:nvPr>
            <p:ph type="sldNum" sz="quarter" idx="5"/>
          </p:nvPr>
        </p:nvSpPr>
        <p:spPr>
          <a:noFill/>
        </p:spPr>
        <p:txBody>
          <a:bodyPr/>
          <a:lstStyle/>
          <a:p>
            <a:fld id="{71D7D72B-0CD5-4FA9-8F76-EB3880C22E19}" type="slidenum">
              <a:rPr lang="el-GR" smtClean="0"/>
              <a:pPr/>
              <a:t>33</a:t>
            </a:fld>
            <a:endParaRPr lang="el-G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endParaRPr lang="el-GR" smtClean="0"/>
          </a:p>
        </p:txBody>
      </p:sp>
      <p:sp>
        <p:nvSpPr>
          <p:cNvPr id="89092" name="Slide Number Placeholder 3"/>
          <p:cNvSpPr>
            <a:spLocks noGrp="1"/>
          </p:cNvSpPr>
          <p:nvPr>
            <p:ph type="sldNum" sz="quarter" idx="5"/>
          </p:nvPr>
        </p:nvSpPr>
        <p:spPr>
          <a:noFill/>
        </p:spPr>
        <p:txBody>
          <a:bodyPr/>
          <a:lstStyle/>
          <a:p>
            <a:fld id="{F2F82F17-600C-4DAE-95BF-BBC563B8DB81}" type="slidenum">
              <a:rPr lang="el-GR" smtClean="0"/>
              <a:pPr/>
              <a:t>34</a:t>
            </a:fld>
            <a:endParaRPr lang="el-G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endParaRPr lang="el-GR" smtClean="0"/>
          </a:p>
        </p:txBody>
      </p:sp>
      <p:sp>
        <p:nvSpPr>
          <p:cNvPr id="91140" name="Slide Number Placeholder 3"/>
          <p:cNvSpPr>
            <a:spLocks noGrp="1"/>
          </p:cNvSpPr>
          <p:nvPr>
            <p:ph type="sldNum" sz="quarter" idx="5"/>
          </p:nvPr>
        </p:nvSpPr>
        <p:spPr>
          <a:noFill/>
        </p:spPr>
        <p:txBody>
          <a:bodyPr/>
          <a:lstStyle/>
          <a:p>
            <a:fld id="{EE1A7670-697E-4BB5-B9CA-2502B75DCB5E}" type="slidenum">
              <a:rPr lang="el-GR" smtClean="0"/>
              <a:pPr/>
              <a:t>35</a:t>
            </a:fld>
            <a:endParaRPr lang="el-G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007B8358-99CC-4AE4-96C1-114ED9AF1C29}" type="slidenum">
              <a:rPr lang="el-GR" smtClean="0"/>
              <a:pPr/>
              <a:t>36</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Arial" charset="0"/>
                <a:ea typeface="+mn-ea"/>
                <a:cs typeface="+mn-cs"/>
              </a:rPr>
              <a:t>High-resolution global atmospheric </a:t>
            </a:r>
            <a:r>
              <a:rPr lang="en-GB" sz="1200" b="0" i="0" kern="1200" dirty="0" err="1" smtClean="0">
                <a:solidFill>
                  <a:schemeClr val="tx1"/>
                </a:solidFill>
                <a:effectLst/>
                <a:latin typeface="Arial" charset="0"/>
                <a:ea typeface="+mn-ea"/>
                <a:cs typeface="+mn-cs"/>
              </a:rPr>
              <a:t>modeling</a:t>
            </a:r>
            <a:r>
              <a:rPr lang="en-GB" sz="1200" b="0" i="0" kern="1200" dirty="0" smtClean="0">
                <a:solidFill>
                  <a:schemeClr val="tx1"/>
                </a:solidFill>
                <a:effectLst/>
                <a:latin typeface="Arial" charset="0"/>
                <a:ea typeface="+mn-ea"/>
                <a:cs typeface="+mn-cs"/>
              </a:rPr>
              <a:t> provides a unique tool to study the role of weather within Earth’s climate system. NASA’s Goddard Earth Observing System Model (GEOS-5) is capable of simulating worldwide weather at resolutions as fine as 3.5 </a:t>
            </a:r>
            <a:r>
              <a:rPr lang="en-GB" sz="1200" b="0" i="0" kern="1200" dirty="0" err="1" smtClean="0">
                <a:solidFill>
                  <a:schemeClr val="tx1"/>
                </a:solidFill>
                <a:effectLst/>
                <a:latin typeface="Arial" charset="0"/>
                <a:ea typeface="+mn-ea"/>
                <a:cs typeface="+mn-cs"/>
              </a:rPr>
              <a:t>kilometers</a:t>
            </a:r>
            <a:r>
              <a:rPr lang="en-GB" sz="1200" b="0" i="0" kern="1200" dirty="0" smtClean="0">
                <a:solidFill>
                  <a:schemeClr val="tx1"/>
                </a:solidFill>
                <a:effectLst/>
                <a:latin typeface="Arial" charset="0"/>
                <a:ea typeface="+mn-ea"/>
                <a:cs typeface="+mn-cs"/>
              </a:rPr>
              <a:t>.</a:t>
            </a:r>
          </a:p>
          <a:p>
            <a:r>
              <a:rPr lang="en-GB" sz="1200" b="0" i="0" kern="1200" dirty="0" smtClean="0">
                <a:solidFill>
                  <a:schemeClr val="tx1"/>
                </a:solidFill>
                <a:effectLst/>
                <a:latin typeface="Arial" charset="0"/>
                <a:ea typeface="+mn-ea"/>
                <a:cs typeface="+mn-cs"/>
              </a:rPr>
              <a:t>This visualization shows global winds from a GEOS-5 simulation using 10-kilometer resolution. Surface winds (0 to 40 meters/second) are shown in white and trace features including Atlantic and Pacific cyclones. Upper-level winds (250 </a:t>
            </a:r>
            <a:r>
              <a:rPr lang="en-GB" sz="1200" b="0" i="0" kern="1200" dirty="0" err="1" smtClean="0">
                <a:solidFill>
                  <a:schemeClr val="tx1"/>
                </a:solidFill>
                <a:effectLst/>
                <a:latin typeface="Arial" charset="0"/>
                <a:ea typeface="+mn-ea"/>
                <a:cs typeface="+mn-cs"/>
              </a:rPr>
              <a:t>hectopascals</a:t>
            </a:r>
            <a:r>
              <a:rPr lang="en-GB" sz="1200" b="0" i="0" kern="1200" dirty="0" smtClean="0">
                <a:solidFill>
                  <a:schemeClr val="tx1"/>
                </a:solidFill>
                <a:effectLst/>
                <a:latin typeface="Arial" charset="0"/>
                <a:ea typeface="+mn-ea"/>
                <a:cs typeface="+mn-cs"/>
              </a:rPr>
              <a:t>) are </a:t>
            </a:r>
            <a:r>
              <a:rPr lang="en-GB" sz="1200" b="0" i="0" kern="1200" dirty="0" err="1" smtClean="0">
                <a:solidFill>
                  <a:schemeClr val="tx1"/>
                </a:solidFill>
                <a:effectLst/>
                <a:latin typeface="Arial" charset="0"/>
                <a:ea typeface="+mn-ea"/>
                <a:cs typeface="+mn-cs"/>
              </a:rPr>
              <a:t>colored</a:t>
            </a:r>
            <a:r>
              <a:rPr lang="en-GB" sz="1200" b="0" i="0" kern="1200" dirty="0" smtClean="0">
                <a:solidFill>
                  <a:schemeClr val="tx1"/>
                </a:solidFill>
                <a:effectLst/>
                <a:latin typeface="Arial" charset="0"/>
                <a:ea typeface="+mn-ea"/>
                <a:cs typeface="+mn-cs"/>
              </a:rPr>
              <a:t> by speed (0 to 175 meters/second), with red indicating faster.</a:t>
            </a:r>
          </a:p>
          <a:p>
            <a:r>
              <a:rPr lang="en-GB" sz="1200" b="0" i="0" kern="1200" dirty="0" smtClean="0">
                <a:solidFill>
                  <a:schemeClr val="tx1"/>
                </a:solidFill>
                <a:effectLst/>
                <a:latin typeface="Arial" charset="0"/>
                <a:ea typeface="+mn-ea"/>
                <a:cs typeface="+mn-cs"/>
              </a:rPr>
              <a:t>This simulation ran on the Discover supercomputer at the </a:t>
            </a:r>
            <a:r>
              <a:rPr lang="en-GB" sz="1200" b="0" i="0" u="none" strike="noStrike" kern="1200" dirty="0" smtClean="0">
                <a:solidFill>
                  <a:schemeClr val="tx1"/>
                </a:solidFill>
                <a:effectLst/>
                <a:latin typeface="Arial" charset="0"/>
                <a:ea typeface="+mn-ea"/>
                <a:cs typeface="+mn-cs"/>
                <a:hlinkClick r:id="rId3"/>
              </a:rPr>
              <a:t>NASA </a:t>
            </a:r>
            <a:r>
              <a:rPr lang="en-GB" sz="1200" b="0" i="0" u="none" strike="noStrike" kern="1200" dirty="0" err="1" smtClean="0">
                <a:solidFill>
                  <a:schemeClr val="tx1"/>
                </a:solidFill>
                <a:effectLst/>
                <a:latin typeface="Arial" charset="0"/>
                <a:ea typeface="+mn-ea"/>
                <a:cs typeface="+mn-cs"/>
                <a:hlinkClick r:id="rId3"/>
              </a:rPr>
              <a:t>Center</a:t>
            </a:r>
            <a:r>
              <a:rPr lang="en-GB" sz="1200" b="0" i="0" u="none" strike="noStrike" kern="1200" dirty="0" smtClean="0">
                <a:solidFill>
                  <a:schemeClr val="tx1"/>
                </a:solidFill>
                <a:effectLst/>
                <a:latin typeface="Arial" charset="0"/>
                <a:ea typeface="+mn-ea"/>
                <a:cs typeface="+mn-cs"/>
                <a:hlinkClick r:id="rId3"/>
              </a:rPr>
              <a:t> for Climate Simulation</a:t>
            </a:r>
            <a:r>
              <a:rPr lang="en-GB" sz="1200" b="0" i="0" kern="1200" dirty="0" smtClean="0">
                <a:solidFill>
                  <a:schemeClr val="tx1"/>
                </a:solidFill>
                <a:effectLst/>
                <a:latin typeface="Arial" charset="0"/>
                <a:ea typeface="+mn-ea"/>
                <a:cs typeface="+mn-cs"/>
              </a:rPr>
              <a:t>. </a:t>
            </a:r>
            <a:r>
              <a:rPr lang="en-GB" sz="1200" b="0" i="0" kern="1200" smtClean="0">
                <a:solidFill>
                  <a:schemeClr val="tx1"/>
                </a:solidFill>
                <a:effectLst/>
                <a:latin typeface="Arial" charset="0"/>
                <a:ea typeface="+mn-ea"/>
                <a:cs typeface="+mn-cs"/>
              </a:rPr>
              <a:t>The complete two-year “Nature Run” simulation — a computer model representation of Earth's atmosphere from basic inputs including observed sea-surface temperatures and surface emissions from biomass burning, volcanoes and anthropogenic sources — produces its own unique weather patterns including precipitation, aerosols and hurricanes.</a:t>
            </a:r>
          </a:p>
          <a:p>
            <a:endParaRPr lang="en-GB"/>
          </a:p>
        </p:txBody>
      </p:sp>
      <p:sp>
        <p:nvSpPr>
          <p:cNvPr id="4" name="Slide Number Placeholder 3"/>
          <p:cNvSpPr>
            <a:spLocks noGrp="1"/>
          </p:cNvSpPr>
          <p:nvPr>
            <p:ph type="sldNum" sz="quarter" idx="10"/>
          </p:nvPr>
        </p:nvSpPr>
        <p:spPr/>
        <p:txBody>
          <a:bodyPr/>
          <a:lstStyle/>
          <a:p>
            <a:pPr>
              <a:defRPr/>
            </a:pPr>
            <a:fld id="{2F83082E-F27F-4A4A-92A3-D62C59C72FD4}" type="slidenum">
              <a:rPr lang="el-GR" smtClean="0"/>
              <a:pPr>
                <a:defRPr/>
              </a:pPr>
              <a:t>7</a:t>
            </a:fld>
            <a:endParaRPr lang="el-GR"/>
          </a:p>
        </p:txBody>
      </p:sp>
    </p:spTree>
    <p:extLst>
      <p:ext uri="{BB962C8B-B14F-4D97-AF65-F5344CB8AC3E}">
        <p14:creationId xmlns:p14="http://schemas.microsoft.com/office/powerpoint/2010/main" val="41121442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92500"/>
          </a:bodyPr>
          <a:lstStyle/>
          <a:p>
            <a:r>
              <a:rPr lang="el-GR" sz="1200" kern="1200" dirty="0" smtClean="0">
                <a:solidFill>
                  <a:schemeClr val="tx1"/>
                </a:solidFill>
                <a:latin typeface="+mn-lt"/>
                <a:ea typeface="+mn-ea"/>
                <a:cs typeface="+mn-cs"/>
              </a:rPr>
              <a:t>The </a:t>
            </a:r>
            <a:r>
              <a:rPr lang="el-GR" sz="1200" kern="1200" dirty="0" err="1" smtClean="0">
                <a:solidFill>
                  <a:schemeClr val="tx1"/>
                </a:solidFill>
                <a:latin typeface="+mn-lt"/>
                <a:ea typeface="+mn-ea"/>
                <a:cs typeface="+mn-cs"/>
              </a:rPr>
              <a:t>classic</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explanation</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of</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how</a:t>
            </a:r>
            <a:r>
              <a:rPr lang="el-GR" sz="1200" kern="1200" dirty="0" smtClean="0">
                <a:solidFill>
                  <a:schemeClr val="tx1"/>
                </a:solidFill>
                <a:latin typeface="+mn-lt"/>
                <a:ea typeface="+mn-ea"/>
                <a:cs typeface="+mn-cs"/>
              </a:rPr>
              <a:t> a </a:t>
            </a:r>
            <a:r>
              <a:rPr lang="el-GR" sz="1200" kern="1200" dirty="0" err="1" smtClean="0">
                <a:solidFill>
                  <a:schemeClr val="tx1"/>
                </a:solidFill>
                <a:latin typeface="+mn-lt"/>
                <a:ea typeface="+mn-ea"/>
                <a:cs typeface="+mn-cs"/>
              </a:rPr>
              <a:t>wing</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generates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enough</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lift</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to</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keep</a:t>
            </a:r>
            <a:r>
              <a:rPr lang="el-GR" sz="1200" kern="1200" dirty="0" smtClean="0">
                <a:solidFill>
                  <a:schemeClr val="tx1"/>
                </a:solidFill>
                <a:latin typeface="+mn-lt"/>
                <a:ea typeface="+mn-ea"/>
                <a:cs typeface="+mn-cs"/>
              </a:rPr>
              <a:t> a </a:t>
            </a:r>
            <a:r>
              <a:rPr lang="el-GR" sz="1200" kern="1200" dirty="0" err="1" smtClean="0">
                <a:solidFill>
                  <a:schemeClr val="tx1"/>
                </a:solidFill>
                <a:latin typeface="+mn-lt"/>
                <a:ea typeface="+mn-ea"/>
                <a:cs typeface="+mn-cs"/>
              </a:rPr>
              <a:t>plane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or</a:t>
            </a:r>
            <a:r>
              <a:rPr lang="el-GR" sz="1200" kern="1200" dirty="0" smtClean="0">
                <a:solidFill>
                  <a:schemeClr val="tx1"/>
                </a:solidFill>
                <a:latin typeface="+mn-lt"/>
                <a:ea typeface="+mn-ea"/>
                <a:cs typeface="+mn-cs"/>
              </a:rPr>
              <a:t> a </a:t>
            </a:r>
            <a:r>
              <a:rPr lang="el-GR" sz="1200" kern="1200" dirty="0" err="1" smtClean="0">
                <a:solidFill>
                  <a:schemeClr val="tx1"/>
                </a:solidFill>
                <a:latin typeface="+mn-lt"/>
                <a:ea typeface="+mn-ea"/>
                <a:cs typeface="+mn-cs"/>
              </a:rPr>
              <a:t>bird</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in</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air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is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wrong</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according</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to</a:t>
            </a:r>
            <a:r>
              <a:rPr lang="el-GR" sz="1200" kern="1200" dirty="0" smtClean="0">
                <a:solidFill>
                  <a:schemeClr val="tx1"/>
                </a:solidFill>
                <a:latin typeface="+mn-lt"/>
                <a:ea typeface="+mn-ea"/>
                <a:cs typeface="+mn-cs"/>
              </a:rPr>
              <a:t> a </a:t>
            </a:r>
            <a:r>
              <a:rPr lang="el-GR" sz="1200" kern="1200" dirty="0" err="1" smtClean="0">
                <a:solidFill>
                  <a:schemeClr val="tx1"/>
                </a:solidFill>
                <a:latin typeface="+mn-lt"/>
                <a:ea typeface="+mn-ea"/>
                <a:cs typeface="+mn-cs"/>
              </a:rPr>
              <a:t>Cambridge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University</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physicist</a:t>
            </a:r>
            <a:r>
              <a:rPr lang="el-GR" sz="1200" kern="1200" dirty="0" smtClean="0">
                <a:solidFill>
                  <a:schemeClr val="tx1"/>
                </a:solidFill>
                <a:latin typeface="+mn-lt"/>
                <a:ea typeface="+mn-ea"/>
                <a:cs typeface="+mn-cs"/>
              </a:rPr>
              <a:t>.</a:t>
            </a:r>
          </a:p>
          <a:p>
            <a:r>
              <a:rPr lang="el-GR" sz="1200" kern="1200" dirty="0" err="1" smtClean="0">
                <a:solidFill>
                  <a:schemeClr val="tx1"/>
                </a:solidFill>
                <a:latin typeface="+mn-lt"/>
                <a:ea typeface="+mn-ea"/>
                <a:cs typeface="+mn-cs"/>
              </a:rPr>
              <a:t>Many</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textbooks</a:t>
            </a:r>
            <a:r>
              <a:rPr lang="el-GR" sz="1200" kern="1200" dirty="0" smtClean="0">
                <a:solidFill>
                  <a:schemeClr val="tx1"/>
                </a:solidFill>
                <a:latin typeface="+mn-lt"/>
                <a:ea typeface="+mn-ea"/>
                <a:cs typeface="+mn-cs"/>
              </a:rPr>
              <a:t> and </a:t>
            </a:r>
            <a:r>
              <a:rPr lang="el-GR" sz="1200" kern="1200" dirty="0" err="1" smtClean="0">
                <a:solidFill>
                  <a:schemeClr val="tx1"/>
                </a:solidFill>
                <a:latin typeface="+mn-lt"/>
                <a:ea typeface="+mn-ea"/>
                <a:cs typeface="+mn-cs"/>
              </a:rPr>
              <a:t>aircraft</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manuals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say</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that</a:t>
            </a:r>
            <a:r>
              <a:rPr lang="el-GR" sz="1200" kern="1200" dirty="0" smtClean="0">
                <a:solidFill>
                  <a:schemeClr val="tx1"/>
                </a:solidFill>
                <a:latin typeface="+mn-lt"/>
                <a:ea typeface="+mn-ea"/>
                <a:cs typeface="+mn-cs"/>
              </a:rPr>
              <a:t> a </a:t>
            </a:r>
            <a:r>
              <a:rPr lang="el-GR" sz="1200" kern="1200" dirty="0" err="1" smtClean="0">
                <a:solidFill>
                  <a:schemeClr val="tx1"/>
                </a:solidFill>
                <a:latin typeface="+mn-lt"/>
                <a:ea typeface="+mn-ea"/>
                <a:cs typeface="+mn-cs"/>
              </a:rPr>
              <a:t>wing</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produces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lift</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because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air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travelling</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over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curved</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topside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of</a:t>
            </a:r>
            <a:r>
              <a:rPr lang="el-GR" sz="1200" kern="1200" dirty="0" smtClean="0">
                <a:solidFill>
                  <a:schemeClr val="tx1"/>
                </a:solidFill>
                <a:latin typeface="+mn-lt"/>
                <a:ea typeface="+mn-ea"/>
                <a:cs typeface="+mn-cs"/>
              </a:rPr>
              <a:t> a </a:t>
            </a:r>
            <a:r>
              <a:rPr lang="el-GR" sz="1200" kern="1200" dirty="0" err="1" smtClean="0">
                <a:solidFill>
                  <a:schemeClr val="tx1"/>
                </a:solidFill>
                <a:latin typeface="+mn-lt"/>
                <a:ea typeface="+mn-ea"/>
                <a:cs typeface="+mn-cs"/>
              </a:rPr>
              <a:t>wing</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has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to</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travel</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further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than</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wind</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flowing</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around</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flat</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underside</a:t>
            </a:r>
            <a:r>
              <a:rPr lang="el-GR" sz="1200" kern="1200" dirty="0" smtClean="0">
                <a:solidFill>
                  <a:schemeClr val="tx1"/>
                </a:solidFill>
                <a:latin typeface="+mn-lt"/>
                <a:ea typeface="+mn-ea"/>
                <a:cs typeface="+mn-cs"/>
              </a:rPr>
              <a:t> and </a:t>
            </a:r>
            <a:r>
              <a:rPr lang="el-GR" sz="1200" kern="1200" dirty="0" err="1" smtClean="0">
                <a:solidFill>
                  <a:schemeClr val="tx1"/>
                </a:solidFill>
                <a:latin typeface="+mn-lt"/>
                <a:ea typeface="+mn-ea"/>
                <a:cs typeface="+mn-cs"/>
              </a:rPr>
              <a:t>so</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has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to</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travel</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faster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to</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keep</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up</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generating</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lift</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But</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this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standard</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explanation</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has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been</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shown</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to</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be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wrong</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by</a:t>
            </a:r>
            <a:r>
              <a:rPr lang="el-GR" sz="1200" kern="1200" dirty="0" smtClean="0">
                <a:solidFill>
                  <a:schemeClr val="tx1"/>
                </a:solidFill>
                <a:latin typeface="+mn-lt"/>
                <a:ea typeface="+mn-ea"/>
                <a:cs typeface="+mn-cs"/>
              </a:rPr>
              <a:t> a </a:t>
            </a:r>
            <a:r>
              <a:rPr lang="el-GR" sz="1200" kern="1200" dirty="0" err="1" smtClean="0">
                <a:solidFill>
                  <a:schemeClr val="tx1"/>
                </a:solidFill>
                <a:latin typeface="+mn-lt"/>
                <a:ea typeface="+mn-ea"/>
                <a:cs typeface="+mn-cs"/>
              </a:rPr>
              <a:t>simple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experiment</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where</a:t>
            </a:r>
            <a:r>
              <a:rPr lang="el-GR" sz="1200" kern="1200" dirty="0" smtClean="0">
                <a:solidFill>
                  <a:schemeClr val="tx1"/>
                </a:solidFill>
                <a:latin typeface="+mn-lt"/>
                <a:ea typeface="+mn-ea"/>
                <a:cs typeface="+mn-cs"/>
              </a:rPr>
              <a:t> a </a:t>
            </a:r>
            <a:r>
              <a:rPr lang="el-GR" sz="1200" kern="1200" dirty="0" err="1" smtClean="0">
                <a:solidFill>
                  <a:schemeClr val="tx1"/>
                </a:solidFill>
                <a:latin typeface="+mn-lt"/>
                <a:ea typeface="+mn-ea"/>
                <a:cs typeface="+mn-cs"/>
              </a:rPr>
              <a:t>wing</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is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placed</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in</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an</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air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tunnel</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with</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jets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of</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smoke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flowing</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over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upper</a:t>
            </a:r>
            <a:r>
              <a:rPr lang="el-GR" sz="1200" kern="1200" dirty="0" smtClean="0">
                <a:solidFill>
                  <a:schemeClr val="tx1"/>
                </a:solidFill>
                <a:latin typeface="+mn-lt"/>
                <a:ea typeface="+mn-ea"/>
                <a:cs typeface="+mn-cs"/>
              </a:rPr>
              <a:t> and </a:t>
            </a:r>
            <a:r>
              <a:rPr lang="el-GR" sz="1200" kern="1200" dirty="0" err="1" smtClean="0">
                <a:solidFill>
                  <a:schemeClr val="tx1"/>
                </a:solidFill>
                <a:latin typeface="+mn-lt"/>
                <a:ea typeface="+mn-ea"/>
                <a:cs typeface="+mn-cs"/>
              </a:rPr>
              <a:t>lower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surfaces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said</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Professor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Holger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Babinsky</a:t>
            </a:r>
            <a:r>
              <a:rPr lang="el-GR" sz="1200" kern="1200" dirty="0" smtClean="0">
                <a:solidFill>
                  <a:schemeClr val="tx1"/>
                </a:solidFill>
                <a:latin typeface="+mn-lt"/>
                <a:ea typeface="+mn-ea"/>
                <a:cs typeface="+mn-cs"/>
              </a:rPr>
              <a:t>.</a:t>
            </a:r>
          </a:p>
          <a:p>
            <a:r>
              <a:rPr lang="el-GR" sz="1200" kern="1200" dirty="0" smtClean="0">
                <a:solidFill>
                  <a:schemeClr val="tx1"/>
                </a:solidFill>
                <a:latin typeface="+mn-lt"/>
                <a:ea typeface="+mn-ea"/>
                <a:cs typeface="+mn-cs"/>
              </a:rPr>
              <a:t>"A </a:t>
            </a:r>
            <a:r>
              <a:rPr lang="el-GR" sz="1200" kern="1200" dirty="0" err="1" smtClean="0">
                <a:solidFill>
                  <a:schemeClr val="tx1"/>
                </a:solidFill>
                <a:latin typeface="+mn-lt"/>
                <a:ea typeface="+mn-ea"/>
                <a:cs typeface="+mn-cs"/>
              </a:rPr>
              <a:t>wing</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lifts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when</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air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pressure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above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it</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is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lowered</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It's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often</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said</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this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happens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because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airflow</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moving</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over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top</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curved</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surface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has</a:t>
            </a:r>
            <a:r>
              <a:rPr lang="el-GR" sz="1200" kern="1200" dirty="0" smtClean="0">
                <a:solidFill>
                  <a:schemeClr val="tx1"/>
                </a:solidFill>
                <a:latin typeface="+mn-lt"/>
                <a:ea typeface="+mn-ea"/>
                <a:cs typeface="+mn-cs"/>
              </a:rPr>
              <a:t> a </a:t>
            </a:r>
            <a:r>
              <a:rPr lang="el-GR" sz="1200" kern="1200" dirty="0" err="1" smtClean="0">
                <a:solidFill>
                  <a:schemeClr val="tx1"/>
                </a:solidFill>
                <a:latin typeface="+mn-lt"/>
                <a:ea typeface="+mn-ea"/>
                <a:cs typeface="+mn-cs"/>
              </a:rPr>
              <a:t>longer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distance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to</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travel</a:t>
            </a:r>
            <a:r>
              <a:rPr lang="el-GR" sz="1200" kern="1200" dirty="0" smtClean="0">
                <a:solidFill>
                  <a:schemeClr val="tx1"/>
                </a:solidFill>
                <a:latin typeface="+mn-lt"/>
                <a:ea typeface="+mn-ea"/>
                <a:cs typeface="+mn-cs"/>
              </a:rPr>
              <a:t> and </a:t>
            </a:r>
            <a:r>
              <a:rPr lang="el-GR" sz="1200" kern="1200" dirty="0" err="1" smtClean="0">
                <a:solidFill>
                  <a:schemeClr val="tx1"/>
                </a:solidFill>
                <a:latin typeface="+mn-lt"/>
                <a:ea typeface="+mn-ea"/>
                <a:cs typeface="+mn-cs"/>
              </a:rPr>
              <a:t>needs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to</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go</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faster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to</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have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same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transit</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time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as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air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travelling</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along</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lower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flat</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surface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he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said</a:t>
            </a:r>
            <a:r>
              <a:rPr lang="el-GR" sz="1200" kern="1200" dirty="0" smtClean="0">
                <a:solidFill>
                  <a:schemeClr val="tx1"/>
                </a:solidFill>
                <a:latin typeface="+mn-lt"/>
                <a:ea typeface="+mn-ea"/>
                <a:cs typeface="+mn-cs"/>
              </a:rPr>
              <a:t>.</a:t>
            </a:r>
          </a:p>
          <a:p>
            <a:r>
              <a:rPr lang="el-GR" sz="1200" kern="1200" dirty="0" smtClean="0">
                <a:solidFill>
                  <a:schemeClr val="tx1"/>
                </a:solidFill>
                <a:latin typeface="+mn-lt"/>
                <a:ea typeface="+mn-ea"/>
                <a:cs typeface="+mn-cs"/>
              </a:rPr>
              <a:t>"</a:t>
            </a:r>
            <a:r>
              <a:rPr lang="el-GR" sz="1200" kern="1200" dirty="0" err="1" smtClean="0">
                <a:solidFill>
                  <a:schemeClr val="tx1"/>
                </a:solidFill>
                <a:latin typeface="+mn-lt"/>
                <a:ea typeface="+mn-ea"/>
                <a:cs typeface="+mn-cs"/>
              </a:rPr>
              <a:t>But</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this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is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wrong</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said</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Professor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Babinsky</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In</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worst</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case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this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explanation</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can</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lead</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to</a:t>
            </a:r>
            <a:r>
              <a:rPr lang="el-GR" sz="1200" kern="1200" dirty="0" smtClean="0">
                <a:solidFill>
                  <a:schemeClr val="tx1"/>
                </a:solidFill>
                <a:latin typeface="+mn-lt"/>
                <a:ea typeface="+mn-ea"/>
                <a:cs typeface="+mn-cs"/>
              </a:rPr>
              <a:t> a </a:t>
            </a:r>
            <a:r>
              <a:rPr lang="el-GR" sz="1200" kern="1200" dirty="0" err="1" smtClean="0">
                <a:solidFill>
                  <a:schemeClr val="tx1"/>
                </a:solidFill>
                <a:latin typeface="+mn-lt"/>
                <a:ea typeface="+mn-ea"/>
                <a:cs typeface="+mn-cs"/>
              </a:rPr>
              <a:t>fundamental</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misunderstanding</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of</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aerodynamics</a:t>
            </a:r>
            <a:r>
              <a:rPr lang="el-GR" sz="1200" kern="1200" dirty="0" smtClean="0">
                <a:solidFill>
                  <a:schemeClr val="tx1"/>
                </a:solidFill>
                <a:latin typeface="+mn-lt"/>
                <a:ea typeface="+mn-ea"/>
                <a:cs typeface="+mn-cs"/>
              </a:rPr>
              <a:t>.".</a:t>
            </a:r>
          </a:p>
          <a:p>
            <a:r>
              <a:rPr lang="el-GR" sz="1200" kern="1200" dirty="0" smtClean="0">
                <a:solidFill>
                  <a:schemeClr val="tx1"/>
                </a:solidFill>
                <a:latin typeface="+mn-lt"/>
                <a:ea typeface="+mn-ea"/>
                <a:cs typeface="+mn-cs"/>
              </a:rPr>
              <a:t>A </a:t>
            </a:r>
            <a:r>
              <a:rPr lang="el-GR" sz="1200" kern="1200" dirty="0" err="1" smtClean="0">
                <a:solidFill>
                  <a:schemeClr val="tx1"/>
                </a:solidFill>
                <a:latin typeface="+mn-lt"/>
                <a:ea typeface="+mn-ea"/>
                <a:cs typeface="+mn-cs"/>
              </a:rPr>
              <a:t>video</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of</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experiment</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carried</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out</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at</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Cambridge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shows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that</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air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does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indeed</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move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faster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over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upper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curved</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surface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of</a:t>
            </a:r>
            <a:r>
              <a:rPr lang="el-GR" sz="1200" kern="1200" dirty="0" smtClean="0">
                <a:solidFill>
                  <a:schemeClr val="tx1"/>
                </a:solidFill>
                <a:latin typeface="+mn-lt"/>
                <a:ea typeface="+mn-ea"/>
                <a:cs typeface="+mn-cs"/>
              </a:rPr>
              <a:t> a </a:t>
            </a:r>
            <a:r>
              <a:rPr lang="el-GR" sz="1200" kern="1200" dirty="0" err="1" smtClean="0">
                <a:solidFill>
                  <a:schemeClr val="tx1"/>
                </a:solidFill>
                <a:latin typeface="+mn-lt"/>
                <a:ea typeface="+mn-ea"/>
                <a:cs typeface="+mn-cs"/>
              </a:rPr>
              <a:t>wing</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but</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this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is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because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of</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curvature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of</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upper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surface</a:t>
            </a:r>
            <a:r>
              <a:rPr lang="el-GR" sz="1200" kern="1200" dirty="0" smtClean="0">
                <a:solidFill>
                  <a:schemeClr val="tx1"/>
                </a:solidFill>
                <a:latin typeface="+mn-lt"/>
                <a:ea typeface="+mn-ea"/>
                <a:cs typeface="+mn-cs"/>
              </a:rPr>
              <a:t>. The </a:t>
            </a:r>
            <a:r>
              <a:rPr lang="el-GR" sz="1200" kern="1200" dirty="0" err="1" smtClean="0">
                <a:solidFill>
                  <a:schemeClr val="tx1"/>
                </a:solidFill>
                <a:latin typeface="+mn-lt"/>
                <a:ea typeface="+mn-ea"/>
                <a:cs typeface="+mn-cs"/>
              </a:rPr>
              <a:t>air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does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not</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move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faster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in</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order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to</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catch</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up</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with</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air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moving</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over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relatively</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shorter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distance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of</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lower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wing</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surface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Professor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Babinsky</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said</a:t>
            </a:r>
            <a:r>
              <a:rPr lang="el-GR" sz="1200" kern="1200" dirty="0" smtClean="0">
                <a:solidFill>
                  <a:schemeClr val="tx1"/>
                </a:solidFill>
                <a:latin typeface="+mn-lt"/>
                <a:ea typeface="+mn-ea"/>
                <a:cs typeface="+mn-cs"/>
              </a:rPr>
              <a:t>.</a:t>
            </a:r>
          </a:p>
          <a:p>
            <a:r>
              <a:rPr lang="el-GR" sz="1200" kern="1200" dirty="0" smtClean="0">
                <a:solidFill>
                  <a:schemeClr val="tx1"/>
                </a:solidFill>
                <a:latin typeface="+mn-lt"/>
                <a:ea typeface="+mn-ea"/>
                <a:cs typeface="+mn-cs"/>
              </a:rPr>
              <a:t>The </a:t>
            </a:r>
            <a:r>
              <a:rPr lang="el-GR" sz="1200" kern="1200" dirty="0" err="1" smtClean="0">
                <a:solidFill>
                  <a:schemeClr val="tx1"/>
                </a:solidFill>
                <a:latin typeface="+mn-lt"/>
                <a:ea typeface="+mn-ea"/>
                <a:cs typeface="+mn-cs"/>
              </a:rPr>
              <a:t>slow</a:t>
            </a:r>
            <a:r>
              <a:rPr lang="el-GR" sz="1200" kern="1200" dirty="0" smtClean="0">
                <a:solidFill>
                  <a:schemeClr val="tx1"/>
                </a:solidFill>
                <a:latin typeface="+mn-lt"/>
                <a:ea typeface="+mn-ea"/>
                <a:cs typeface="+mn-cs"/>
              </a:rPr>
              <a:t>-</a:t>
            </a:r>
            <a:r>
              <a:rPr lang="el-GR" sz="1200" kern="1200" dirty="0" err="1" smtClean="0">
                <a:solidFill>
                  <a:schemeClr val="tx1"/>
                </a:solidFill>
                <a:latin typeface="+mn-lt"/>
                <a:ea typeface="+mn-ea"/>
                <a:cs typeface="+mn-cs"/>
              </a:rPr>
              <a:t>motion</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video</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of</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smoke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jets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shows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that</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air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moving</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over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upper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surface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of</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wing</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travels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further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in</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same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amount</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of</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time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than</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wind</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flowing</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past</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lower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surface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In</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other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words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there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is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no</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equal</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transit</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time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between</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upper</a:t>
            </a:r>
            <a:r>
              <a:rPr lang="el-GR" sz="1200" kern="1200" dirty="0" smtClean="0">
                <a:solidFill>
                  <a:schemeClr val="tx1"/>
                </a:solidFill>
                <a:latin typeface="+mn-lt"/>
                <a:ea typeface="+mn-ea"/>
                <a:cs typeface="+mn-cs"/>
              </a:rPr>
              <a:t> and </a:t>
            </a:r>
            <a:r>
              <a:rPr lang="el-GR" sz="1200" kern="1200" dirty="0" err="1" smtClean="0">
                <a:solidFill>
                  <a:schemeClr val="tx1"/>
                </a:solidFill>
                <a:latin typeface="+mn-lt"/>
                <a:ea typeface="+mn-ea"/>
                <a:cs typeface="+mn-cs"/>
              </a:rPr>
              <a:t>lower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surfaces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as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demanded</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by</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classic</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explanation</a:t>
            </a:r>
            <a:r>
              <a:rPr lang="el-GR" sz="1200" kern="1200" dirty="0" smtClean="0">
                <a:solidFill>
                  <a:schemeClr val="tx1"/>
                </a:solidFill>
                <a:latin typeface="+mn-lt"/>
                <a:ea typeface="+mn-ea"/>
                <a:cs typeface="+mn-cs"/>
              </a:rPr>
              <a:t>.</a:t>
            </a:r>
          </a:p>
          <a:p>
            <a:r>
              <a:rPr lang="el-GR" sz="1200" kern="1200" dirty="0" smtClean="0">
                <a:solidFill>
                  <a:schemeClr val="tx1"/>
                </a:solidFill>
                <a:latin typeface="+mn-lt"/>
                <a:ea typeface="+mn-ea"/>
                <a:cs typeface="+mn-cs"/>
              </a:rPr>
              <a:t>"</a:t>
            </a:r>
            <a:r>
              <a:rPr lang="el-GR" sz="1200" kern="1200" dirty="0" err="1" smtClean="0">
                <a:solidFill>
                  <a:schemeClr val="tx1"/>
                </a:solidFill>
                <a:latin typeface="+mn-lt"/>
                <a:ea typeface="+mn-ea"/>
                <a:cs typeface="+mn-cs"/>
              </a:rPr>
              <a:t>What</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actually</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causes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lift</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is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introducing</a:t>
            </a:r>
            <a:r>
              <a:rPr lang="el-GR" sz="1200" kern="1200" dirty="0" smtClean="0">
                <a:solidFill>
                  <a:schemeClr val="tx1"/>
                </a:solidFill>
                <a:latin typeface="+mn-lt"/>
                <a:ea typeface="+mn-ea"/>
                <a:cs typeface="+mn-cs"/>
              </a:rPr>
              <a:t> a </a:t>
            </a:r>
            <a:r>
              <a:rPr lang="el-GR" sz="1200" kern="1200" dirty="0" err="1" smtClean="0">
                <a:solidFill>
                  <a:schemeClr val="tx1"/>
                </a:solidFill>
                <a:latin typeface="+mn-lt"/>
                <a:ea typeface="+mn-ea"/>
                <a:cs typeface="+mn-cs"/>
              </a:rPr>
              <a:t>shape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into</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airflow</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which</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curves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streamlines</a:t>
            </a:r>
            <a:r>
              <a:rPr lang="el-GR" sz="1200" kern="1200" dirty="0" smtClean="0">
                <a:solidFill>
                  <a:schemeClr val="tx1"/>
                </a:solidFill>
                <a:latin typeface="+mn-lt"/>
                <a:ea typeface="+mn-ea"/>
                <a:cs typeface="+mn-cs"/>
              </a:rPr>
              <a:t> and </a:t>
            </a:r>
            <a:r>
              <a:rPr lang="el-GR" sz="1200" kern="1200" dirty="0" err="1" smtClean="0">
                <a:solidFill>
                  <a:schemeClr val="tx1"/>
                </a:solidFill>
                <a:latin typeface="+mn-lt"/>
                <a:ea typeface="+mn-ea"/>
                <a:cs typeface="+mn-cs"/>
              </a:rPr>
              <a:t>introduces</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pressure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changes</a:t>
            </a:r>
            <a:r>
              <a:rPr lang="el-GR" sz="1200" kern="1200" dirty="0" smtClean="0">
                <a:solidFill>
                  <a:schemeClr val="tx1"/>
                </a:solidFill>
                <a:latin typeface="+mn-lt"/>
                <a:ea typeface="+mn-ea"/>
                <a:cs typeface="+mn-cs"/>
              </a:rPr>
              <a:t> – </a:t>
            </a:r>
            <a:r>
              <a:rPr lang="el-GR" sz="1200" kern="1200" dirty="0" err="1" smtClean="0">
                <a:solidFill>
                  <a:schemeClr val="tx1"/>
                </a:solidFill>
                <a:latin typeface="+mn-lt"/>
                <a:ea typeface="+mn-ea"/>
                <a:cs typeface="+mn-cs"/>
              </a:rPr>
              <a:t>lower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pressure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on</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upper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surface</a:t>
            </a:r>
            <a:r>
              <a:rPr lang="el-GR" sz="1200" kern="1200" dirty="0" smtClean="0">
                <a:solidFill>
                  <a:schemeClr val="tx1"/>
                </a:solidFill>
                <a:latin typeface="+mn-lt"/>
                <a:ea typeface="+mn-ea"/>
                <a:cs typeface="+mn-cs"/>
              </a:rPr>
              <a:t> and </a:t>
            </a:r>
            <a:r>
              <a:rPr lang="el-GR" sz="1200" kern="1200" dirty="0" err="1" smtClean="0">
                <a:solidFill>
                  <a:schemeClr val="tx1"/>
                </a:solidFill>
                <a:latin typeface="+mn-lt"/>
                <a:ea typeface="+mn-ea"/>
                <a:cs typeface="+mn-cs"/>
              </a:rPr>
              <a:t>higher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pressure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on</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the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lower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surface</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Professor</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Babinsky</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said</a:t>
            </a:r>
            <a:r>
              <a:rPr lang="el-GR" sz="1200" kern="1200" dirty="0" smtClean="0">
                <a:solidFill>
                  <a:schemeClr val="tx1"/>
                </a:solidFill>
                <a:latin typeface="+mn-lt"/>
                <a:ea typeface="+mn-ea"/>
                <a:cs typeface="+mn-cs"/>
              </a:rPr>
              <a:t>.</a:t>
            </a:r>
          </a:p>
          <a:p>
            <a:endParaRPr lang="el-GR" dirty="0"/>
          </a:p>
        </p:txBody>
      </p:sp>
      <p:sp>
        <p:nvSpPr>
          <p:cNvPr id="4" name="3 - Θέση αριθμού διαφάνειας"/>
          <p:cNvSpPr>
            <a:spLocks noGrp="1"/>
          </p:cNvSpPr>
          <p:nvPr>
            <p:ph type="sldNum" sz="quarter" idx="10"/>
          </p:nvPr>
        </p:nvSpPr>
        <p:spPr/>
        <p:txBody>
          <a:bodyPr/>
          <a:lstStyle/>
          <a:p>
            <a:fld id="{0D395020-AFB4-499F-A069-E7D8E14C2F78}" type="slidenum">
              <a:rPr lang="el-GR" smtClean="0"/>
              <a:t>39</a:t>
            </a:fld>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endParaRPr lang="el-GR" smtClean="0"/>
          </a:p>
        </p:txBody>
      </p:sp>
      <p:sp>
        <p:nvSpPr>
          <p:cNvPr id="95236" name="Slide Number Placeholder 3"/>
          <p:cNvSpPr>
            <a:spLocks noGrp="1"/>
          </p:cNvSpPr>
          <p:nvPr>
            <p:ph type="sldNum" sz="quarter" idx="5"/>
          </p:nvPr>
        </p:nvSpPr>
        <p:spPr>
          <a:noFill/>
        </p:spPr>
        <p:txBody>
          <a:bodyPr/>
          <a:lstStyle/>
          <a:p>
            <a:fld id="{EE1F1E89-91B0-4AD7-B174-730EED5BFA2A}" type="slidenum">
              <a:rPr lang="el-GR" smtClean="0"/>
              <a:pPr/>
              <a:t>40</a:t>
            </a:fld>
            <a:endParaRPr lang="el-G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l-GR" smtClean="0"/>
          </a:p>
        </p:txBody>
      </p:sp>
      <p:sp>
        <p:nvSpPr>
          <p:cNvPr id="96260" name="Slide Number Placeholder 3"/>
          <p:cNvSpPr>
            <a:spLocks noGrp="1"/>
          </p:cNvSpPr>
          <p:nvPr>
            <p:ph type="sldNum" sz="quarter" idx="5"/>
          </p:nvPr>
        </p:nvSpPr>
        <p:spPr>
          <a:noFill/>
        </p:spPr>
        <p:txBody>
          <a:bodyPr/>
          <a:lstStyle/>
          <a:p>
            <a:fld id="{9022AE9E-75A2-4747-8A12-F8EDFE64E0B1}" type="slidenum">
              <a:rPr lang="el-GR" smtClean="0"/>
              <a:pPr/>
              <a:t>41</a:t>
            </a:fld>
            <a:endParaRPr lang="el-G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l-GR" smtClean="0"/>
          </a:p>
        </p:txBody>
      </p:sp>
      <p:sp>
        <p:nvSpPr>
          <p:cNvPr id="101380" name="Slide Number Placeholder 3"/>
          <p:cNvSpPr>
            <a:spLocks noGrp="1"/>
          </p:cNvSpPr>
          <p:nvPr>
            <p:ph type="sldNum" sz="quarter" idx="5"/>
          </p:nvPr>
        </p:nvSpPr>
        <p:spPr>
          <a:noFill/>
        </p:spPr>
        <p:txBody>
          <a:bodyPr/>
          <a:lstStyle/>
          <a:p>
            <a:fld id="{8D9722D3-05FF-4056-A93C-30F8F046E606}" type="slidenum">
              <a:rPr lang="el-GR" smtClean="0"/>
              <a:pPr/>
              <a:t>42</a:t>
            </a:fld>
            <a:endParaRPr lang="el-G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l-GR" smtClean="0"/>
          </a:p>
        </p:txBody>
      </p:sp>
      <p:sp>
        <p:nvSpPr>
          <p:cNvPr id="102404" name="Slide Number Placeholder 3"/>
          <p:cNvSpPr>
            <a:spLocks noGrp="1"/>
          </p:cNvSpPr>
          <p:nvPr>
            <p:ph type="sldNum" sz="quarter" idx="5"/>
          </p:nvPr>
        </p:nvSpPr>
        <p:spPr>
          <a:noFill/>
        </p:spPr>
        <p:txBody>
          <a:bodyPr/>
          <a:lstStyle/>
          <a:p>
            <a:fld id="{F4B8D3EA-1E94-473C-8D81-02B2A71882F0}" type="slidenum">
              <a:rPr lang="el-GR" smtClean="0"/>
              <a:pPr/>
              <a:t>44</a:t>
            </a:fld>
            <a:endParaRPr lang="el-GR"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l-GR" smtClean="0"/>
          </a:p>
        </p:txBody>
      </p:sp>
      <p:sp>
        <p:nvSpPr>
          <p:cNvPr id="104452" name="Slide Number Placeholder 3"/>
          <p:cNvSpPr>
            <a:spLocks noGrp="1"/>
          </p:cNvSpPr>
          <p:nvPr>
            <p:ph type="sldNum" sz="quarter" idx="5"/>
          </p:nvPr>
        </p:nvSpPr>
        <p:spPr>
          <a:noFill/>
        </p:spPr>
        <p:txBody>
          <a:bodyPr/>
          <a:lstStyle/>
          <a:p>
            <a:fld id="{BD49FF88-6E48-4E6D-9516-9D2B07A0EC3B}" type="slidenum">
              <a:rPr lang="el-GR" smtClean="0"/>
              <a:pPr/>
              <a:t>45</a:t>
            </a:fld>
            <a:endParaRPr lang="el-G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l-GR" smtClean="0"/>
          </a:p>
        </p:txBody>
      </p:sp>
      <p:sp>
        <p:nvSpPr>
          <p:cNvPr id="105476" name="Slide Number Placeholder 3"/>
          <p:cNvSpPr>
            <a:spLocks noGrp="1"/>
          </p:cNvSpPr>
          <p:nvPr>
            <p:ph type="sldNum" sz="quarter" idx="5"/>
          </p:nvPr>
        </p:nvSpPr>
        <p:spPr>
          <a:noFill/>
        </p:spPr>
        <p:txBody>
          <a:bodyPr/>
          <a:lstStyle/>
          <a:p>
            <a:fld id="{4A15E532-79E7-4D89-BBD1-FA6D24EFBF91}" type="slidenum">
              <a:rPr lang="el-GR" smtClean="0"/>
              <a:pPr/>
              <a:t>46</a:t>
            </a:fld>
            <a:endParaRPr lang="el-GR"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endParaRPr lang="el-GR" smtClean="0"/>
          </a:p>
        </p:txBody>
      </p:sp>
      <p:sp>
        <p:nvSpPr>
          <p:cNvPr id="123908" name="Slide Number Placeholder 3"/>
          <p:cNvSpPr>
            <a:spLocks noGrp="1"/>
          </p:cNvSpPr>
          <p:nvPr>
            <p:ph type="sldNum" sz="quarter" idx="5"/>
          </p:nvPr>
        </p:nvSpPr>
        <p:spPr>
          <a:noFill/>
        </p:spPr>
        <p:txBody>
          <a:bodyPr/>
          <a:lstStyle/>
          <a:p>
            <a:fld id="{2EDBD3BE-44DC-4C5E-8435-98E36AE2748A}" type="slidenum">
              <a:rPr lang="el-GR" smtClean="0"/>
              <a:pPr/>
              <a:t>48</a:t>
            </a:fld>
            <a:endParaRPr lang="el-GR"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l-GR" smtClean="0"/>
          </a:p>
        </p:txBody>
      </p:sp>
      <p:sp>
        <p:nvSpPr>
          <p:cNvPr id="107524" name="Slide Number Placeholder 3"/>
          <p:cNvSpPr>
            <a:spLocks noGrp="1"/>
          </p:cNvSpPr>
          <p:nvPr>
            <p:ph type="sldNum" sz="quarter" idx="5"/>
          </p:nvPr>
        </p:nvSpPr>
        <p:spPr>
          <a:noFill/>
        </p:spPr>
        <p:txBody>
          <a:bodyPr/>
          <a:lstStyle/>
          <a:p>
            <a:fld id="{21B59809-3DCB-49BE-9F49-31ADA7D5AF73}" type="slidenum">
              <a:rPr lang="el-GR" smtClean="0"/>
              <a:pPr/>
              <a:t>49</a:t>
            </a:fld>
            <a:endParaRPr lang="el-GR"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endParaRPr lang="el-GR" smtClean="0"/>
          </a:p>
        </p:txBody>
      </p:sp>
      <p:sp>
        <p:nvSpPr>
          <p:cNvPr id="108548" name="Slide Number Placeholder 3"/>
          <p:cNvSpPr>
            <a:spLocks noGrp="1"/>
          </p:cNvSpPr>
          <p:nvPr>
            <p:ph type="sldNum" sz="quarter" idx="5"/>
          </p:nvPr>
        </p:nvSpPr>
        <p:spPr>
          <a:noFill/>
        </p:spPr>
        <p:txBody>
          <a:bodyPr/>
          <a:lstStyle/>
          <a:p>
            <a:fld id="{51F16E70-433C-4E1A-A346-C2B082D142D9}" type="slidenum">
              <a:rPr lang="el-GR" smtClean="0"/>
              <a:pPr/>
              <a:t>50</a:t>
            </a:fld>
            <a:endParaRPr lang="el-G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endParaRPr lang="el-GR" smtClean="0"/>
          </a:p>
        </p:txBody>
      </p:sp>
      <p:sp>
        <p:nvSpPr>
          <p:cNvPr id="67588" name="Slide Number Placeholder 3"/>
          <p:cNvSpPr>
            <a:spLocks noGrp="1"/>
          </p:cNvSpPr>
          <p:nvPr>
            <p:ph type="sldNum" sz="quarter" idx="5"/>
          </p:nvPr>
        </p:nvSpPr>
        <p:spPr>
          <a:noFill/>
        </p:spPr>
        <p:txBody>
          <a:bodyPr/>
          <a:lstStyle/>
          <a:p>
            <a:fld id="{EC666BEB-A381-4511-BD35-25C5D0E7A514}" type="slidenum">
              <a:rPr lang="el-GR" smtClean="0"/>
              <a:pPr/>
              <a:t>9</a:t>
            </a:fld>
            <a:endParaRPr lang="el-GR"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el-GR" smtClean="0"/>
          </a:p>
        </p:txBody>
      </p:sp>
      <p:sp>
        <p:nvSpPr>
          <p:cNvPr id="109572" name="Slide Number Placeholder 3"/>
          <p:cNvSpPr>
            <a:spLocks noGrp="1"/>
          </p:cNvSpPr>
          <p:nvPr>
            <p:ph type="sldNum" sz="quarter" idx="5"/>
          </p:nvPr>
        </p:nvSpPr>
        <p:spPr>
          <a:noFill/>
        </p:spPr>
        <p:txBody>
          <a:bodyPr/>
          <a:lstStyle/>
          <a:p>
            <a:fld id="{ABC0ED5E-9049-4D72-B93F-7F141BA8FB10}" type="slidenum">
              <a:rPr lang="el-GR" smtClean="0"/>
              <a:pPr/>
              <a:t>51</a:t>
            </a:fld>
            <a:endParaRPr lang="el-GR"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l-GR" smtClean="0"/>
          </a:p>
        </p:txBody>
      </p:sp>
      <p:sp>
        <p:nvSpPr>
          <p:cNvPr id="110596" name="Slide Number Placeholder 3"/>
          <p:cNvSpPr>
            <a:spLocks noGrp="1"/>
          </p:cNvSpPr>
          <p:nvPr>
            <p:ph type="sldNum" sz="quarter" idx="5"/>
          </p:nvPr>
        </p:nvSpPr>
        <p:spPr>
          <a:noFill/>
        </p:spPr>
        <p:txBody>
          <a:bodyPr/>
          <a:lstStyle/>
          <a:p>
            <a:fld id="{F6A353E2-81F0-455D-AADA-D4A9D5798215}" type="slidenum">
              <a:rPr lang="el-GR" smtClean="0"/>
              <a:pPr/>
              <a:t>68</a:t>
            </a:fld>
            <a:endParaRPr lang="el-GR"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l-GR" smtClean="0"/>
          </a:p>
        </p:txBody>
      </p:sp>
      <p:sp>
        <p:nvSpPr>
          <p:cNvPr id="111620" name="Slide Number Placeholder 3"/>
          <p:cNvSpPr>
            <a:spLocks noGrp="1"/>
          </p:cNvSpPr>
          <p:nvPr>
            <p:ph type="sldNum" sz="quarter" idx="5"/>
          </p:nvPr>
        </p:nvSpPr>
        <p:spPr>
          <a:noFill/>
        </p:spPr>
        <p:txBody>
          <a:bodyPr/>
          <a:lstStyle/>
          <a:p>
            <a:fld id="{526F873A-7078-4B43-8B69-CD963F3A705E}" type="slidenum">
              <a:rPr lang="el-GR" smtClean="0"/>
              <a:pPr/>
              <a:t>69</a:t>
            </a:fld>
            <a:endParaRPr lang="el-GR"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l-GR" smtClean="0"/>
          </a:p>
        </p:txBody>
      </p:sp>
      <p:sp>
        <p:nvSpPr>
          <p:cNvPr id="112644" name="Slide Number Placeholder 3"/>
          <p:cNvSpPr>
            <a:spLocks noGrp="1"/>
          </p:cNvSpPr>
          <p:nvPr>
            <p:ph type="sldNum" sz="quarter" idx="5"/>
          </p:nvPr>
        </p:nvSpPr>
        <p:spPr>
          <a:noFill/>
        </p:spPr>
        <p:txBody>
          <a:bodyPr/>
          <a:lstStyle/>
          <a:p>
            <a:fld id="{A57F2DF0-E053-4D05-848F-E82E9E839BAF}" type="slidenum">
              <a:rPr lang="el-GR" smtClean="0"/>
              <a:pPr/>
              <a:t>70</a:t>
            </a:fld>
            <a:endParaRPr lang="el-GR"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l-GR" smtClean="0"/>
          </a:p>
        </p:txBody>
      </p:sp>
      <p:sp>
        <p:nvSpPr>
          <p:cNvPr id="113668" name="Slide Number Placeholder 3"/>
          <p:cNvSpPr>
            <a:spLocks noGrp="1"/>
          </p:cNvSpPr>
          <p:nvPr>
            <p:ph type="sldNum" sz="quarter" idx="5"/>
          </p:nvPr>
        </p:nvSpPr>
        <p:spPr>
          <a:noFill/>
        </p:spPr>
        <p:txBody>
          <a:bodyPr/>
          <a:lstStyle/>
          <a:p>
            <a:fld id="{34B531CC-386B-4CCC-8389-DCE95B560A54}" type="slidenum">
              <a:rPr lang="el-GR" smtClean="0"/>
              <a:pPr/>
              <a:t>71</a:t>
            </a:fld>
            <a:endParaRPr lang="el-GR"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l-GR" smtClean="0"/>
          </a:p>
        </p:txBody>
      </p:sp>
      <p:sp>
        <p:nvSpPr>
          <p:cNvPr id="114692" name="Slide Number Placeholder 3"/>
          <p:cNvSpPr>
            <a:spLocks noGrp="1"/>
          </p:cNvSpPr>
          <p:nvPr>
            <p:ph type="sldNum" sz="quarter" idx="5"/>
          </p:nvPr>
        </p:nvSpPr>
        <p:spPr>
          <a:noFill/>
        </p:spPr>
        <p:txBody>
          <a:bodyPr/>
          <a:lstStyle/>
          <a:p>
            <a:fld id="{8AC551EE-37D6-4356-B28A-90759542D06F}" type="slidenum">
              <a:rPr lang="el-GR" smtClean="0"/>
              <a:pPr/>
              <a:t>72</a:t>
            </a:fld>
            <a:endParaRPr lang="el-GR"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p:spPr>
        <p:txBody>
          <a:bodyPr/>
          <a:lstStyle/>
          <a:p>
            <a:endParaRPr lang="el-GR" smtClean="0"/>
          </a:p>
        </p:txBody>
      </p:sp>
      <p:sp>
        <p:nvSpPr>
          <p:cNvPr id="115716" name="Slide Number Placeholder 3"/>
          <p:cNvSpPr>
            <a:spLocks noGrp="1"/>
          </p:cNvSpPr>
          <p:nvPr>
            <p:ph type="sldNum" sz="quarter" idx="5"/>
          </p:nvPr>
        </p:nvSpPr>
        <p:spPr>
          <a:noFill/>
        </p:spPr>
        <p:txBody>
          <a:bodyPr/>
          <a:lstStyle/>
          <a:p>
            <a:fld id="{A6AC87B3-F6B0-4F14-A300-4C3186F6AF00}" type="slidenum">
              <a:rPr lang="el-GR" smtClean="0"/>
              <a:pPr/>
              <a:t>73</a:t>
            </a:fld>
            <a:endParaRPr lang="el-GR"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endParaRPr lang="el-GR" smtClean="0"/>
          </a:p>
        </p:txBody>
      </p:sp>
      <p:sp>
        <p:nvSpPr>
          <p:cNvPr id="116740" name="Slide Number Placeholder 3"/>
          <p:cNvSpPr>
            <a:spLocks noGrp="1"/>
          </p:cNvSpPr>
          <p:nvPr>
            <p:ph type="sldNum" sz="quarter" idx="5"/>
          </p:nvPr>
        </p:nvSpPr>
        <p:spPr>
          <a:noFill/>
        </p:spPr>
        <p:txBody>
          <a:bodyPr/>
          <a:lstStyle/>
          <a:p>
            <a:fld id="{3D193EC7-482C-4B1E-B657-67363EDD8E96}" type="slidenum">
              <a:rPr lang="el-GR" smtClean="0"/>
              <a:pPr/>
              <a:t>74</a:t>
            </a:fld>
            <a:endParaRPr lang="el-GR"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endParaRPr lang="el-GR" smtClean="0"/>
          </a:p>
        </p:txBody>
      </p:sp>
      <p:sp>
        <p:nvSpPr>
          <p:cNvPr id="117764" name="Slide Number Placeholder 3"/>
          <p:cNvSpPr>
            <a:spLocks noGrp="1"/>
          </p:cNvSpPr>
          <p:nvPr>
            <p:ph type="sldNum" sz="quarter" idx="5"/>
          </p:nvPr>
        </p:nvSpPr>
        <p:spPr>
          <a:noFill/>
        </p:spPr>
        <p:txBody>
          <a:bodyPr/>
          <a:lstStyle/>
          <a:p>
            <a:fld id="{8A372A60-117A-4FD6-9A89-41E7E840027E}" type="slidenum">
              <a:rPr lang="el-GR" smtClean="0"/>
              <a:pPr/>
              <a:t>75</a:t>
            </a:fld>
            <a:endParaRPr lang="el-GR"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l-GR" smtClean="0"/>
          </a:p>
        </p:txBody>
      </p:sp>
      <p:sp>
        <p:nvSpPr>
          <p:cNvPr id="118788" name="Slide Number Placeholder 3"/>
          <p:cNvSpPr>
            <a:spLocks noGrp="1"/>
          </p:cNvSpPr>
          <p:nvPr>
            <p:ph type="sldNum" sz="quarter" idx="5"/>
          </p:nvPr>
        </p:nvSpPr>
        <p:spPr>
          <a:noFill/>
        </p:spPr>
        <p:txBody>
          <a:bodyPr/>
          <a:lstStyle/>
          <a:p>
            <a:fld id="{0B7AC605-4D95-4CF1-B341-B5E3B964BD68}" type="slidenum">
              <a:rPr lang="el-GR" smtClean="0"/>
              <a:pPr/>
              <a:t>76</a:t>
            </a:fld>
            <a:endParaRPr lang="el-G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endParaRPr lang="el-GR" smtClean="0"/>
          </a:p>
        </p:txBody>
      </p:sp>
      <p:sp>
        <p:nvSpPr>
          <p:cNvPr id="68612" name="Slide Number Placeholder 3"/>
          <p:cNvSpPr>
            <a:spLocks noGrp="1"/>
          </p:cNvSpPr>
          <p:nvPr>
            <p:ph type="sldNum" sz="quarter" idx="5"/>
          </p:nvPr>
        </p:nvSpPr>
        <p:spPr>
          <a:noFill/>
        </p:spPr>
        <p:txBody>
          <a:bodyPr/>
          <a:lstStyle/>
          <a:p>
            <a:fld id="{0E983A05-C62D-4CCF-9F54-B4F95EF5E65A}" type="slidenum">
              <a:rPr lang="el-GR" smtClean="0"/>
              <a:pPr/>
              <a:t>10</a:t>
            </a:fld>
            <a:endParaRPr lang="el-GR"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endParaRPr lang="el-GR" smtClean="0"/>
          </a:p>
        </p:txBody>
      </p:sp>
      <p:sp>
        <p:nvSpPr>
          <p:cNvPr id="119812" name="Slide Number Placeholder 3"/>
          <p:cNvSpPr>
            <a:spLocks noGrp="1"/>
          </p:cNvSpPr>
          <p:nvPr>
            <p:ph type="sldNum" sz="quarter" idx="5"/>
          </p:nvPr>
        </p:nvSpPr>
        <p:spPr>
          <a:noFill/>
        </p:spPr>
        <p:txBody>
          <a:bodyPr/>
          <a:lstStyle/>
          <a:p>
            <a:fld id="{FCC7465F-E905-48F4-A8FE-68909D21C903}" type="slidenum">
              <a:rPr lang="el-GR" smtClean="0"/>
              <a:pPr/>
              <a:t>77</a:t>
            </a:fld>
            <a:endParaRPr lang="el-GR"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endParaRPr lang="el-GR" smtClean="0"/>
          </a:p>
        </p:txBody>
      </p:sp>
      <p:sp>
        <p:nvSpPr>
          <p:cNvPr id="124932" name="Slide Number Placeholder 3"/>
          <p:cNvSpPr>
            <a:spLocks noGrp="1"/>
          </p:cNvSpPr>
          <p:nvPr>
            <p:ph type="sldNum" sz="quarter" idx="5"/>
          </p:nvPr>
        </p:nvSpPr>
        <p:spPr>
          <a:noFill/>
        </p:spPr>
        <p:txBody>
          <a:bodyPr/>
          <a:lstStyle/>
          <a:p>
            <a:fld id="{80B55F1E-D944-4FE9-A9E6-2A2F4C105FA0}" type="slidenum">
              <a:rPr lang="el-GR" smtClean="0"/>
              <a:pPr/>
              <a:t>78</a:t>
            </a:fld>
            <a:endParaRPr lang="el-GR"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endParaRPr lang="el-GR" smtClean="0"/>
          </a:p>
        </p:txBody>
      </p:sp>
      <p:sp>
        <p:nvSpPr>
          <p:cNvPr id="125956" name="Slide Number Placeholder 3"/>
          <p:cNvSpPr>
            <a:spLocks noGrp="1"/>
          </p:cNvSpPr>
          <p:nvPr>
            <p:ph type="sldNum" sz="quarter" idx="5"/>
          </p:nvPr>
        </p:nvSpPr>
        <p:spPr>
          <a:noFill/>
        </p:spPr>
        <p:txBody>
          <a:bodyPr/>
          <a:lstStyle/>
          <a:p>
            <a:fld id="{A8BAEA8A-5288-4C9A-9695-8549E8B4F85A}" type="slidenum">
              <a:rPr lang="el-GR" smtClean="0"/>
              <a:pPr/>
              <a:t>79</a:t>
            </a:fld>
            <a:endParaRPr lang="el-GR"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l-GR" smtClean="0"/>
          </a:p>
        </p:txBody>
      </p:sp>
      <p:sp>
        <p:nvSpPr>
          <p:cNvPr id="126980" name="Slide Number Placeholder 3"/>
          <p:cNvSpPr>
            <a:spLocks noGrp="1"/>
          </p:cNvSpPr>
          <p:nvPr>
            <p:ph type="sldNum" sz="quarter" idx="5"/>
          </p:nvPr>
        </p:nvSpPr>
        <p:spPr>
          <a:noFill/>
        </p:spPr>
        <p:txBody>
          <a:bodyPr/>
          <a:lstStyle/>
          <a:p>
            <a:fld id="{A2C4270A-90FA-421E-9D55-29FA4161F4D0}" type="slidenum">
              <a:rPr lang="el-GR" smtClean="0"/>
              <a:pPr/>
              <a:t>80</a:t>
            </a:fld>
            <a:endParaRPr lang="el-GR"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l-GR" smtClean="0"/>
          </a:p>
        </p:txBody>
      </p:sp>
      <p:sp>
        <p:nvSpPr>
          <p:cNvPr id="126980" name="Slide Number Placeholder 3"/>
          <p:cNvSpPr>
            <a:spLocks noGrp="1"/>
          </p:cNvSpPr>
          <p:nvPr>
            <p:ph type="sldNum" sz="quarter" idx="5"/>
          </p:nvPr>
        </p:nvSpPr>
        <p:spPr>
          <a:noFill/>
        </p:spPr>
        <p:txBody>
          <a:bodyPr/>
          <a:lstStyle/>
          <a:p>
            <a:fld id="{A2C4270A-90FA-421E-9D55-29FA4161F4D0}" type="slidenum">
              <a:rPr lang="el-GR" smtClean="0"/>
              <a:pPr/>
              <a:t>81</a:t>
            </a:fld>
            <a:endParaRPr lang="el-GR"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l-GR" smtClean="0"/>
          </a:p>
        </p:txBody>
      </p:sp>
      <p:sp>
        <p:nvSpPr>
          <p:cNvPr id="126980" name="Slide Number Placeholder 3"/>
          <p:cNvSpPr>
            <a:spLocks noGrp="1"/>
          </p:cNvSpPr>
          <p:nvPr>
            <p:ph type="sldNum" sz="quarter" idx="5"/>
          </p:nvPr>
        </p:nvSpPr>
        <p:spPr>
          <a:noFill/>
        </p:spPr>
        <p:txBody>
          <a:bodyPr/>
          <a:lstStyle/>
          <a:p>
            <a:fld id="{A2C4270A-90FA-421E-9D55-29FA4161F4D0}" type="slidenum">
              <a:rPr lang="el-GR" smtClean="0"/>
              <a:pPr/>
              <a:t>82</a:t>
            </a:fld>
            <a:endParaRPr lang="el-GR"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l-GR" smtClean="0"/>
          </a:p>
        </p:txBody>
      </p:sp>
      <p:sp>
        <p:nvSpPr>
          <p:cNvPr id="126980" name="Slide Number Placeholder 3"/>
          <p:cNvSpPr>
            <a:spLocks noGrp="1"/>
          </p:cNvSpPr>
          <p:nvPr>
            <p:ph type="sldNum" sz="quarter" idx="5"/>
          </p:nvPr>
        </p:nvSpPr>
        <p:spPr>
          <a:noFill/>
        </p:spPr>
        <p:txBody>
          <a:bodyPr/>
          <a:lstStyle/>
          <a:p>
            <a:fld id="{A2C4270A-90FA-421E-9D55-29FA4161F4D0}" type="slidenum">
              <a:rPr lang="el-GR" smtClean="0"/>
              <a:pPr/>
              <a:t>83</a:t>
            </a:fld>
            <a:endParaRPr lang="el-GR"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endParaRPr lang="el-GR" smtClean="0"/>
          </a:p>
        </p:txBody>
      </p:sp>
      <p:sp>
        <p:nvSpPr>
          <p:cNvPr id="129028" name="Slide Number Placeholder 3"/>
          <p:cNvSpPr>
            <a:spLocks noGrp="1"/>
          </p:cNvSpPr>
          <p:nvPr>
            <p:ph type="sldNum" sz="quarter" idx="5"/>
          </p:nvPr>
        </p:nvSpPr>
        <p:spPr>
          <a:noFill/>
        </p:spPr>
        <p:txBody>
          <a:bodyPr/>
          <a:lstStyle/>
          <a:p>
            <a:fld id="{E58D72B9-AD20-4D05-8608-3D4643038800}" type="slidenum">
              <a:rPr lang="el-GR" smtClean="0"/>
              <a:pPr/>
              <a:t>87</a:t>
            </a:fld>
            <a:endParaRPr lang="el-GR"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l-GR" smtClean="0"/>
          </a:p>
        </p:txBody>
      </p:sp>
      <p:sp>
        <p:nvSpPr>
          <p:cNvPr id="90116" name="Slide Number Placeholder 3"/>
          <p:cNvSpPr>
            <a:spLocks noGrp="1"/>
          </p:cNvSpPr>
          <p:nvPr>
            <p:ph type="sldNum" sz="quarter" idx="5"/>
          </p:nvPr>
        </p:nvSpPr>
        <p:spPr>
          <a:noFill/>
        </p:spPr>
        <p:txBody>
          <a:bodyPr/>
          <a:lstStyle/>
          <a:p>
            <a:fld id="{4665ADBB-C62B-41E4-B910-24F7CE9C510A}" type="slidenum">
              <a:rPr lang="el-GR" smtClean="0"/>
              <a:pPr/>
              <a:t>88</a:t>
            </a:fld>
            <a:endParaRPr lang="el-G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endParaRPr lang="el-GR" smtClean="0"/>
          </a:p>
        </p:txBody>
      </p:sp>
      <p:sp>
        <p:nvSpPr>
          <p:cNvPr id="69636" name="Slide Number Placeholder 3"/>
          <p:cNvSpPr>
            <a:spLocks noGrp="1"/>
          </p:cNvSpPr>
          <p:nvPr>
            <p:ph type="sldNum" sz="quarter" idx="5"/>
          </p:nvPr>
        </p:nvSpPr>
        <p:spPr>
          <a:noFill/>
        </p:spPr>
        <p:txBody>
          <a:bodyPr/>
          <a:lstStyle/>
          <a:p>
            <a:fld id="{B0EE2A1C-C7B3-4626-AFA3-016CB26CBFD8}" type="slidenum">
              <a:rPr lang="el-GR" smtClean="0"/>
              <a:pPr/>
              <a:t>11</a:t>
            </a:fld>
            <a:endParaRPr lang="el-G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endParaRPr lang="el-GR" smtClean="0"/>
          </a:p>
        </p:txBody>
      </p:sp>
      <p:sp>
        <p:nvSpPr>
          <p:cNvPr id="71684" name="Slide Number Placeholder 3"/>
          <p:cNvSpPr>
            <a:spLocks noGrp="1"/>
          </p:cNvSpPr>
          <p:nvPr>
            <p:ph type="sldNum" sz="quarter" idx="5"/>
          </p:nvPr>
        </p:nvSpPr>
        <p:spPr>
          <a:noFill/>
        </p:spPr>
        <p:txBody>
          <a:bodyPr/>
          <a:lstStyle/>
          <a:p>
            <a:fld id="{ED861D33-C1F7-451D-81A5-EE1C86141765}" type="slidenum">
              <a:rPr lang="el-GR" smtClean="0"/>
              <a:pPr/>
              <a:t>12</a:t>
            </a:fld>
            <a:endParaRPr lang="el-G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endParaRPr lang="el-GR" smtClean="0"/>
          </a:p>
        </p:txBody>
      </p:sp>
      <p:sp>
        <p:nvSpPr>
          <p:cNvPr id="73732" name="Slide Number Placeholder 3"/>
          <p:cNvSpPr>
            <a:spLocks noGrp="1"/>
          </p:cNvSpPr>
          <p:nvPr>
            <p:ph type="sldNum" sz="quarter" idx="5"/>
          </p:nvPr>
        </p:nvSpPr>
        <p:spPr>
          <a:noFill/>
        </p:spPr>
        <p:txBody>
          <a:bodyPr/>
          <a:lstStyle/>
          <a:p>
            <a:fld id="{BD314C8A-ED0C-468E-840E-2D373C33F61E}" type="slidenum">
              <a:rPr lang="el-GR" smtClean="0"/>
              <a:pPr/>
              <a:t>14</a:t>
            </a:fld>
            <a:endParaRPr lang="el-G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el-GR" smtClean="0"/>
          </a:p>
        </p:txBody>
      </p:sp>
      <p:sp>
        <p:nvSpPr>
          <p:cNvPr id="70660" name="Slide Number Placeholder 3"/>
          <p:cNvSpPr>
            <a:spLocks noGrp="1"/>
          </p:cNvSpPr>
          <p:nvPr>
            <p:ph type="sldNum" sz="quarter" idx="5"/>
          </p:nvPr>
        </p:nvSpPr>
        <p:spPr>
          <a:noFill/>
        </p:spPr>
        <p:txBody>
          <a:bodyPr/>
          <a:lstStyle/>
          <a:p>
            <a:fld id="{4AD28909-723C-43DC-8FC1-CAFCDABF9D1E}" type="slidenum">
              <a:rPr lang="el-GR" smtClean="0"/>
              <a:pPr/>
              <a:t>15</a:t>
            </a:fld>
            <a:endParaRPr lang="el-G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3C98ADA8-B140-466A-BFEF-9B56F6702A0F}"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49F03207-BC27-49AA-8C8B-0AF4A3E344E0}"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EAB0763D-D338-45E0-979A-FB55A02516D4}" type="slidenum">
              <a:rPr lang="el-GR"/>
              <a:pPr>
                <a:defRP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Rectangle 4"/>
          <p:cNvSpPr>
            <a:spLocks noGrp="1" noChangeArrowheads="1"/>
          </p:cNvSpPr>
          <p:nvPr>
            <p:ph type="dt" sz="half" idx="10"/>
          </p:nvPr>
        </p:nvSpPr>
        <p:spPr>
          <a:ln/>
        </p:spPr>
        <p:txBody>
          <a:bodyPr/>
          <a:lstStyle>
            <a:lvl1pPr>
              <a:defRPr/>
            </a:lvl1pPr>
          </a:lstStyle>
          <a:p>
            <a:pPr>
              <a:defRPr/>
            </a:pPr>
            <a:endParaRPr lang="el-GR"/>
          </a:p>
        </p:txBody>
      </p:sp>
      <p:sp>
        <p:nvSpPr>
          <p:cNvPr id="7" name="Rectangle 5"/>
          <p:cNvSpPr>
            <a:spLocks noGrp="1" noChangeArrowheads="1"/>
          </p:cNvSpPr>
          <p:nvPr>
            <p:ph type="ftr" sz="quarter" idx="11"/>
          </p:nvPr>
        </p:nvSpPr>
        <p:spPr>
          <a:ln/>
        </p:spPr>
        <p:txBody>
          <a:bodyPr/>
          <a:lstStyle>
            <a:lvl1pPr>
              <a:defRPr/>
            </a:lvl1pPr>
          </a:lstStyle>
          <a:p>
            <a:pPr>
              <a:defRPr/>
            </a:pPr>
            <a:endParaRPr lang="el-GR"/>
          </a:p>
        </p:txBody>
      </p:sp>
      <p:sp>
        <p:nvSpPr>
          <p:cNvPr id="8" name="Rectangle 6"/>
          <p:cNvSpPr>
            <a:spLocks noGrp="1" noChangeArrowheads="1"/>
          </p:cNvSpPr>
          <p:nvPr>
            <p:ph type="sldNum" sz="quarter" idx="12"/>
          </p:nvPr>
        </p:nvSpPr>
        <p:spPr>
          <a:ln/>
        </p:spPr>
        <p:txBody>
          <a:bodyPr/>
          <a:lstStyle>
            <a:lvl1pPr>
              <a:defRPr/>
            </a:lvl1pPr>
          </a:lstStyle>
          <a:p>
            <a:pPr>
              <a:defRPr/>
            </a:pPr>
            <a:fld id="{7B4B19ED-6A0E-4B06-B8D5-F3AB2F33C834}" type="slidenum">
              <a:rPr lang="el-GR"/>
              <a:pPr>
                <a:defRPr/>
              </a:pPr>
              <a:t>‹#›</a:t>
            </a:fld>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Rectangle 4"/>
          <p:cNvSpPr>
            <a:spLocks noGrp="1" noChangeArrowheads="1"/>
          </p:cNvSpPr>
          <p:nvPr>
            <p:ph type="dt" sz="half" idx="10"/>
          </p:nvPr>
        </p:nvSpPr>
        <p:spPr>
          <a:ln/>
        </p:spPr>
        <p:txBody>
          <a:bodyPr/>
          <a:lstStyle>
            <a:lvl1pPr>
              <a:defRPr/>
            </a:lvl1pPr>
          </a:lstStyle>
          <a:p>
            <a:pPr>
              <a:defRPr/>
            </a:pPr>
            <a:endParaRPr lang="el-GR"/>
          </a:p>
        </p:txBody>
      </p:sp>
      <p:sp>
        <p:nvSpPr>
          <p:cNvPr id="7" name="Rectangle 5"/>
          <p:cNvSpPr>
            <a:spLocks noGrp="1" noChangeArrowheads="1"/>
          </p:cNvSpPr>
          <p:nvPr>
            <p:ph type="ftr" sz="quarter" idx="11"/>
          </p:nvPr>
        </p:nvSpPr>
        <p:spPr>
          <a:ln/>
        </p:spPr>
        <p:txBody>
          <a:bodyPr/>
          <a:lstStyle>
            <a:lvl1pPr>
              <a:defRPr/>
            </a:lvl1pPr>
          </a:lstStyle>
          <a:p>
            <a:pPr>
              <a:defRPr/>
            </a:pPr>
            <a:endParaRPr lang="el-GR"/>
          </a:p>
        </p:txBody>
      </p:sp>
      <p:sp>
        <p:nvSpPr>
          <p:cNvPr id="8" name="Rectangle 6"/>
          <p:cNvSpPr>
            <a:spLocks noGrp="1" noChangeArrowheads="1"/>
          </p:cNvSpPr>
          <p:nvPr>
            <p:ph type="sldNum" sz="quarter" idx="12"/>
          </p:nvPr>
        </p:nvSpPr>
        <p:spPr>
          <a:ln/>
        </p:spPr>
        <p:txBody>
          <a:bodyPr/>
          <a:lstStyle>
            <a:lvl1pPr>
              <a:defRPr/>
            </a:lvl1pPr>
          </a:lstStyle>
          <a:p>
            <a:pPr>
              <a:defRPr/>
            </a:pPr>
            <a:fld id="{EE7FDC5C-587D-4E4A-AC55-BFD7BEF24CE4}"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8058"/>
          </a:xfrm>
        </p:spPr>
        <p:txBody>
          <a:bodyPr/>
          <a:lstStyle>
            <a:lvl1pPr>
              <a:defRPr sz="2800" b="1">
                <a:latin typeface="Cambria Math" panose="02040503050406030204" pitchFamily="18" charset="0"/>
                <a:ea typeface="Cambria Math" panose="02040503050406030204" pitchFamily="18" charset="0"/>
              </a:defRPr>
            </a:lvl1pPr>
          </a:lstStyle>
          <a:p>
            <a:r>
              <a:rPr lang="en-US" smtClean="0"/>
              <a:t>Click to edit Master title style</a:t>
            </a:r>
            <a:endParaRPr lang="el-GR"/>
          </a:p>
        </p:txBody>
      </p:sp>
      <p:sp>
        <p:nvSpPr>
          <p:cNvPr id="3" name="Content Placeholder 2"/>
          <p:cNvSpPr>
            <a:spLocks noGrp="1"/>
          </p:cNvSpPr>
          <p:nvPr>
            <p:ph idx="1"/>
          </p:nvPr>
        </p:nvSpPr>
        <p:spPr>
          <a:xfrm>
            <a:off x="457200" y="836712"/>
            <a:ext cx="8229600" cy="5289451"/>
          </a:xfrm>
        </p:spPr>
        <p:txBody>
          <a:bodyPr/>
          <a:lstStyle>
            <a:lvl1pPr>
              <a:defRPr sz="2400">
                <a:latin typeface="Cambria Math" panose="02040503050406030204" pitchFamily="18" charset="0"/>
                <a:ea typeface="Cambria Math" panose="02040503050406030204" pitchFamily="18" charset="0"/>
              </a:defRPr>
            </a:lvl1pPr>
            <a:lvl2pPr>
              <a:defRPr sz="2000">
                <a:latin typeface="Cambria Math" panose="02040503050406030204" pitchFamily="18" charset="0"/>
                <a:ea typeface="Cambria Math" panose="02040503050406030204" pitchFamily="18" charset="0"/>
              </a:defRPr>
            </a:lvl2pPr>
            <a:lvl3pPr>
              <a:defRPr sz="1800">
                <a:latin typeface="Cambria Math" panose="02040503050406030204" pitchFamily="18" charset="0"/>
                <a:ea typeface="Cambria Math" panose="02040503050406030204" pitchFamily="18" charset="0"/>
              </a:defRPr>
            </a:lvl3pPr>
            <a:lvl4pPr>
              <a:defRPr sz="1600">
                <a:latin typeface="Cambria Math" panose="02040503050406030204" pitchFamily="18" charset="0"/>
                <a:ea typeface="Cambria Math" panose="02040503050406030204" pitchFamily="18" charset="0"/>
              </a:defRPr>
            </a:lvl4pPr>
            <a:lvl5pPr>
              <a:defRPr sz="1600">
                <a:latin typeface="Cambria Math" panose="02040503050406030204" pitchFamily="18" charset="0"/>
                <a:ea typeface="Cambria Math"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A1B5D411-0A8D-4657-805D-BE82B6DEC1AF}"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9BC13135-53B4-408A-BC72-0480EF22238F}"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8764F19F-1CA2-4EC8-88A8-12523C160D59}"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E6F25064-A9EB-4DB4-8155-C6C9316D698B}"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lstStyle>
            <a:lvl1pPr>
              <a:defRPr sz="2800" b="1">
                <a:latin typeface="Cambria Math" panose="02040503050406030204" pitchFamily="18" charset="0"/>
                <a:ea typeface="Cambria Math" panose="02040503050406030204" pitchFamily="18" charset="0"/>
              </a:defRPr>
            </a:lvl1pPr>
          </a:lstStyle>
          <a:p>
            <a:r>
              <a:rPr lang="en-US" dirty="0" smtClean="0"/>
              <a:t>Click to edit Master title style</a:t>
            </a:r>
            <a:endParaRPr lang="el-GR" dirty="0"/>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6637A14A-856C-47C8-BB7E-1CFC4FCCD37B}"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pPr>
              <a:defRPr/>
            </a:pPr>
            <a:fld id="{3E6D84E9-DD61-4DF7-B244-C94574C83835}"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3F02EB03-DAAA-4EDD-83E3-5525E188C543}"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0D732E8A-F7AC-4559-8BF9-5618260CA1AC}"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l-G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D137829-1B33-478E-BE10-3DEB44E2DF22}"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5.png"/><Relationship Id="rId4" Type="http://schemas.openxmlformats.org/officeDocument/2006/relationships/image" Target="../media/image14.gif"/></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audio" Target="../media/media14.wav"/><Relationship Id="rId7" Type="http://schemas.microsoft.com/office/2007/relationships/hdphoto" Target="../media/hdphoto1.wdp"/><Relationship Id="rId2" Type="http://schemas.microsoft.com/office/2007/relationships/media" Target="../media/media14.wav"/><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notesSlide" Target="../notesSlides/notesSlide8.xml"/><Relationship Id="rId4" Type="http://schemas.openxmlformats.org/officeDocument/2006/relationships/slideLayout" Target="../slideLayouts/slideLayout6.xml"/><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5.pn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5.png"/><Relationship Id="rId5" Type="http://schemas.openxmlformats.org/officeDocument/2006/relationships/image" Target="../media/image23.jpeg"/><Relationship Id="rId4"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5.png"/><Relationship Id="rId5" Type="http://schemas.openxmlformats.org/officeDocument/2006/relationships/image" Target="../media/image24.jpeg"/><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5.png"/><Relationship Id="rId5" Type="http://schemas.openxmlformats.org/officeDocument/2006/relationships/image" Target="../media/image25.jpeg"/><Relationship Id="rId4"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5.png"/><Relationship Id="rId5" Type="http://schemas.openxmlformats.org/officeDocument/2006/relationships/image" Target="../media/image27.png"/><Relationship Id="rId4"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5.png"/><Relationship Id="rId5" Type="http://schemas.openxmlformats.org/officeDocument/2006/relationships/image" Target="../media/image29.png"/><Relationship Id="rId4"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5.png"/><Relationship Id="rId5" Type="http://schemas.openxmlformats.org/officeDocument/2006/relationships/image" Target="../media/image31.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5.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5.png"/><Relationship Id="rId5" Type="http://schemas.openxmlformats.org/officeDocument/2006/relationships/image" Target="../media/image32.png"/><Relationship Id="rId4"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5.png"/><Relationship Id="rId5" Type="http://schemas.openxmlformats.org/officeDocument/2006/relationships/image" Target="../media/image34.png"/><Relationship Id="rId4"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image" Target="../media/image37.png"/><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3" Type="http://schemas.openxmlformats.org/officeDocument/2006/relationships/audio" Target="../media/media36.wav"/><Relationship Id="rId7" Type="http://schemas.openxmlformats.org/officeDocument/2006/relationships/image" Target="../media/image5.png"/><Relationship Id="rId2" Type="http://schemas.microsoft.com/office/2007/relationships/media" Target="../media/media36.wav"/><Relationship Id="rId1" Type="http://schemas.openxmlformats.org/officeDocument/2006/relationships/tags" Target="../tags/tag2.xml"/><Relationship Id="rId6" Type="http://schemas.openxmlformats.org/officeDocument/2006/relationships/image" Target="../media/image38.png"/><Relationship Id="rId5" Type="http://schemas.openxmlformats.org/officeDocument/2006/relationships/notesSlide" Target="../notesSlides/notesSlide29.xml"/><Relationship Id="rId4"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audio" Target="../media/media37.wav"/><Relationship Id="rId7" Type="http://schemas.openxmlformats.org/officeDocument/2006/relationships/image" Target="../media/image5.png"/><Relationship Id="rId2" Type="http://schemas.microsoft.com/office/2007/relationships/media" Target="../media/media37.wav"/><Relationship Id="rId1" Type="http://schemas.openxmlformats.org/officeDocument/2006/relationships/tags" Target="../tags/tag3.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av"/><Relationship Id="rId1" Type="http://schemas.microsoft.com/office/2007/relationships/media" Target="../media/media38.wav"/><Relationship Id="rId5" Type="http://schemas.openxmlformats.org/officeDocument/2006/relationships/image" Target="../media/image5.png"/><Relationship Id="rId4" Type="http://schemas.openxmlformats.org/officeDocument/2006/relationships/image" Target="../media/image41.gif"/></Relationships>
</file>

<file path=ppt/slides/_rels/slide3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9.wav"/><Relationship Id="rId7" Type="http://schemas.openxmlformats.org/officeDocument/2006/relationships/image" Target="../media/image43.png"/><Relationship Id="rId2" Type="http://schemas.microsoft.com/office/2007/relationships/media" Target="../media/media39.wav"/><Relationship Id="rId1" Type="http://schemas.openxmlformats.org/officeDocument/2006/relationships/tags" Target="../tags/tag4.xml"/><Relationship Id="rId6" Type="http://schemas.openxmlformats.org/officeDocument/2006/relationships/image" Target="../media/image42.jpeg"/><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image" Target="../media/image5.png"/><Relationship Id="rId5" Type="http://schemas.openxmlformats.org/officeDocument/2006/relationships/image" Target="../media/image44.png"/><Relationship Id="rId4"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av"/><Relationship Id="rId1" Type="http://schemas.microsoft.com/office/2007/relationships/media" Target="../media/media41.wav"/><Relationship Id="rId6" Type="http://schemas.openxmlformats.org/officeDocument/2006/relationships/image" Target="../media/image5.png"/><Relationship Id="rId5" Type="http://schemas.openxmlformats.org/officeDocument/2006/relationships/image" Target="../media/image45.jpeg"/><Relationship Id="rId4"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media/image47.jpeg"/><Relationship Id="rId5" Type="http://schemas.openxmlformats.org/officeDocument/2006/relationships/image" Target="../media/image46.emf"/><Relationship Id="rId4"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3" Type="http://schemas.openxmlformats.org/officeDocument/2006/relationships/audio" Target="../media/media43.wav"/><Relationship Id="rId2" Type="http://schemas.microsoft.com/office/2007/relationships/media" Target="../media/media43.wav"/><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48.jpeg"/><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av"/><Relationship Id="rId1" Type="http://schemas.microsoft.com/office/2007/relationships/media" Target="../media/media44.wav"/><Relationship Id="rId5" Type="http://schemas.openxmlformats.org/officeDocument/2006/relationships/image" Target="../media/image5.png"/><Relationship Id="rId4" Type="http://schemas.openxmlformats.org/officeDocument/2006/relationships/notesSlide" Target="../notesSlides/notesSlide3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av"/><Relationship Id="rId1" Type="http://schemas.microsoft.com/office/2007/relationships/media" Target="../media/media45.wav"/><Relationship Id="rId6" Type="http://schemas.openxmlformats.org/officeDocument/2006/relationships/image" Target="../media/image5.png"/><Relationship Id="rId5" Type="http://schemas.openxmlformats.org/officeDocument/2006/relationships/image" Target="../media/image49.png"/><Relationship Id="rId4" Type="http://schemas.openxmlformats.org/officeDocument/2006/relationships/notesSlide" Target="../notesSlides/notesSlide3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wav"/><Relationship Id="rId1" Type="http://schemas.microsoft.com/office/2007/relationships/media" Target="../media/media46.wav"/><Relationship Id="rId6" Type="http://schemas.openxmlformats.org/officeDocument/2006/relationships/image" Target="../media/image5.png"/><Relationship Id="rId5" Type="http://schemas.openxmlformats.org/officeDocument/2006/relationships/image" Target="../media/image50.gif"/><Relationship Id="rId4" Type="http://schemas.openxmlformats.org/officeDocument/2006/relationships/notesSlide" Target="../notesSlides/notesSlide3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av"/><Relationship Id="rId1" Type="http://schemas.microsoft.com/office/2007/relationships/media" Target="../media/media47.wav"/><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8.wav"/><Relationship Id="rId1" Type="http://schemas.microsoft.com/office/2007/relationships/media" Target="../media/media48.wav"/><Relationship Id="rId5" Type="http://schemas.openxmlformats.org/officeDocument/2006/relationships/image" Target="../media/image5.png"/><Relationship Id="rId4" Type="http://schemas.openxmlformats.org/officeDocument/2006/relationships/notesSlide" Target="../notesSlides/notesSlide3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49.wav"/><Relationship Id="rId1" Type="http://schemas.microsoft.com/office/2007/relationships/media" Target="../media/media49.wav"/><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3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5.pn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wav"/><Relationship Id="rId1" Type="http://schemas.microsoft.com/office/2007/relationships/media" Target="../media/media50.wav"/><Relationship Id="rId6" Type="http://schemas.openxmlformats.org/officeDocument/2006/relationships/image" Target="../media/image5.png"/><Relationship Id="rId5" Type="http://schemas.openxmlformats.org/officeDocument/2006/relationships/image" Target="../media/image53.jpeg"/><Relationship Id="rId4" Type="http://schemas.openxmlformats.org/officeDocument/2006/relationships/notesSlide" Target="../notesSlides/notesSlide39.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wav"/><Relationship Id="rId1" Type="http://schemas.microsoft.com/office/2007/relationships/media" Target="../media/media51.wav"/><Relationship Id="rId6" Type="http://schemas.openxmlformats.org/officeDocument/2006/relationships/image" Target="../media/image5.png"/><Relationship Id="rId5" Type="http://schemas.openxmlformats.org/officeDocument/2006/relationships/image" Target="../media/image54.jpg"/><Relationship Id="rId4" Type="http://schemas.openxmlformats.org/officeDocument/2006/relationships/notesSlide" Target="../notesSlides/notesSlide40.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wav"/><Relationship Id="rId1" Type="http://schemas.microsoft.com/office/2007/relationships/media" Target="../media/media52.wav"/><Relationship Id="rId5" Type="http://schemas.openxmlformats.org/officeDocument/2006/relationships/image" Target="../media/image5.png"/><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3.wav"/><Relationship Id="rId1" Type="http://schemas.microsoft.com/office/2007/relationships/media" Target="../media/media53.wav"/><Relationship Id="rId5" Type="http://schemas.openxmlformats.org/officeDocument/2006/relationships/image" Target="../media/image5.png"/><Relationship Id="rId4" Type="http://schemas.openxmlformats.org/officeDocument/2006/relationships/image" Target="../media/image56.jpg"/></Relationships>
</file>

<file path=ppt/slides/_rels/slide54.xml.rels><?xml version="1.0" encoding="UTF-8" standalone="yes"?>
<Relationships xmlns="http://schemas.openxmlformats.org/package/2006/relationships"><Relationship Id="rId3" Type="http://schemas.openxmlformats.org/officeDocument/2006/relationships/audio" Target="../media/media54.wav"/><Relationship Id="rId7" Type="http://schemas.openxmlformats.org/officeDocument/2006/relationships/image" Target="../media/image5.png"/><Relationship Id="rId2" Type="http://schemas.microsoft.com/office/2007/relationships/media" Target="../media/media54.wav"/><Relationship Id="rId1" Type="http://schemas.openxmlformats.org/officeDocument/2006/relationships/tags" Target="../tags/tag6.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wav"/><Relationship Id="rId1" Type="http://schemas.microsoft.com/office/2007/relationships/media" Target="../media/media55.wav"/><Relationship Id="rId5" Type="http://schemas.openxmlformats.org/officeDocument/2006/relationships/image" Target="../media/image5.png"/><Relationship Id="rId4" Type="http://schemas.openxmlformats.org/officeDocument/2006/relationships/image" Target="../media/image59.jp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wav"/><Relationship Id="rId1" Type="http://schemas.microsoft.com/office/2007/relationships/media" Target="../media/media56.wav"/><Relationship Id="rId5" Type="http://schemas.openxmlformats.org/officeDocument/2006/relationships/image" Target="../media/image5.png"/><Relationship Id="rId4" Type="http://schemas.openxmlformats.org/officeDocument/2006/relationships/image" Target="../media/image60.gif"/></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wav"/><Relationship Id="rId1" Type="http://schemas.microsoft.com/office/2007/relationships/media" Target="../media/media57.wav"/><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61.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wav"/><Relationship Id="rId1" Type="http://schemas.microsoft.com/office/2007/relationships/media" Target="../media/media58.wav"/><Relationship Id="rId5" Type="http://schemas.openxmlformats.org/officeDocument/2006/relationships/image" Target="../media/image5.png"/><Relationship Id="rId4" Type="http://schemas.openxmlformats.org/officeDocument/2006/relationships/image" Target="../media/image62.gif"/></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wav"/><Relationship Id="rId1" Type="http://schemas.microsoft.com/office/2007/relationships/media" Target="../media/media59.wav"/><Relationship Id="rId5" Type="http://schemas.openxmlformats.org/officeDocument/2006/relationships/image" Target="../media/image5.png"/><Relationship Id="rId4" Type="http://schemas.openxmlformats.org/officeDocument/2006/relationships/image" Target="../media/image63.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wav"/><Relationship Id="rId1" Type="http://schemas.microsoft.com/office/2007/relationships/media" Target="../media/media60.wav"/><Relationship Id="rId5" Type="http://schemas.openxmlformats.org/officeDocument/2006/relationships/image" Target="../media/image5.png"/><Relationship Id="rId4" Type="http://schemas.openxmlformats.org/officeDocument/2006/relationships/image" Target="../media/image64.jp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wav"/><Relationship Id="rId1" Type="http://schemas.microsoft.com/office/2007/relationships/media" Target="../media/media61.wav"/><Relationship Id="rId5" Type="http://schemas.openxmlformats.org/officeDocument/2006/relationships/image" Target="../media/image5.png"/><Relationship Id="rId4" Type="http://schemas.openxmlformats.org/officeDocument/2006/relationships/image" Target="../media/image65.JP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wav"/><Relationship Id="rId1" Type="http://schemas.microsoft.com/office/2007/relationships/media" Target="../media/media62.wav"/><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66.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wav"/><Relationship Id="rId1" Type="http://schemas.microsoft.com/office/2007/relationships/media" Target="../media/media63.wav"/><Relationship Id="rId5" Type="http://schemas.openxmlformats.org/officeDocument/2006/relationships/image" Target="../media/image5.png"/><Relationship Id="rId4" Type="http://schemas.openxmlformats.org/officeDocument/2006/relationships/image" Target="../media/image67.jp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wav"/><Relationship Id="rId1" Type="http://schemas.microsoft.com/office/2007/relationships/media" Target="../media/media64.wav"/><Relationship Id="rId5" Type="http://schemas.openxmlformats.org/officeDocument/2006/relationships/image" Target="../media/image5.png"/><Relationship Id="rId4" Type="http://schemas.openxmlformats.org/officeDocument/2006/relationships/image" Target="../media/image68.jp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wav"/><Relationship Id="rId1" Type="http://schemas.microsoft.com/office/2007/relationships/media" Target="../media/media65.wav"/><Relationship Id="rId5" Type="http://schemas.openxmlformats.org/officeDocument/2006/relationships/image" Target="../media/image5.png"/><Relationship Id="rId4" Type="http://schemas.openxmlformats.org/officeDocument/2006/relationships/image" Target="../media/image69.jp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wav"/><Relationship Id="rId1" Type="http://schemas.microsoft.com/office/2007/relationships/media" Target="../media/media66.wav"/><Relationship Id="rId5" Type="http://schemas.openxmlformats.org/officeDocument/2006/relationships/image" Target="../media/image5.png"/><Relationship Id="rId4" Type="http://schemas.openxmlformats.org/officeDocument/2006/relationships/image" Target="../media/image70.jpe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wav"/><Relationship Id="rId1" Type="http://schemas.microsoft.com/office/2007/relationships/media" Target="../media/media67.wav"/><Relationship Id="rId5" Type="http://schemas.openxmlformats.org/officeDocument/2006/relationships/image" Target="../media/image5.png"/><Relationship Id="rId4" Type="http://schemas.openxmlformats.org/officeDocument/2006/relationships/image" Target="../media/image71.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8.wav"/><Relationship Id="rId1" Type="http://schemas.microsoft.com/office/2007/relationships/media" Target="../media/media68.wav"/><Relationship Id="rId6" Type="http://schemas.openxmlformats.org/officeDocument/2006/relationships/image" Target="../media/image5.png"/><Relationship Id="rId5" Type="http://schemas.openxmlformats.org/officeDocument/2006/relationships/image" Target="../media/image72.png"/><Relationship Id="rId4" Type="http://schemas.openxmlformats.org/officeDocument/2006/relationships/notesSlide" Target="../notesSlides/notesSlide41.xml"/></Relationships>
</file>

<file path=ppt/slides/_rels/slide69.x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audio" Target="../media/media69.wav"/><Relationship Id="rId7" Type="http://schemas.openxmlformats.org/officeDocument/2006/relationships/oleObject" Target="../embeddings/oleObject1.bin"/><Relationship Id="rId12" Type="http://schemas.openxmlformats.org/officeDocument/2006/relationships/image" Target="../media/image5.png"/><Relationship Id="rId2" Type="http://schemas.microsoft.com/office/2007/relationships/media" Target="../media/media69.wav"/><Relationship Id="rId1" Type="http://schemas.openxmlformats.org/officeDocument/2006/relationships/vmlDrawing" Target="../drawings/vmlDrawing1.vml"/><Relationship Id="rId6" Type="http://schemas.openxmlformats.org/officeDocument/2006/relationships/image" Target="../media/image75.png"/><Relationship Id="rId11" Type="http://schemas.openxmlformats.org/officeDocument/2006/relationships/image" Target="../media/image76.wmf"/><Relationship Id="rId5" Type="http://schemas.openxmlformats.org/officeDocument/2006/relationships/notesSlide" Target="../notesSlides/notesSlide42.xml"/><Relationship Id="rId10" Type="http://schemas.openxmlformats.org/officeDocument/2006/relationships/image" Target="../media/image74.wmf"/><Relationship Id="rId4" Type="http://schemas.openxmlformats.org/officeDocument/2006/relationships/slideLayout" Target="../slideLayouts/slideLayout13.xml"/><Relationship Id="rId9"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0.wav"/><Relationship Id="rId1" Type="http://schemas.microsoft.com/office/2007/relationships/media" Target="../media/media70.wav"/><Relationship Id="rId5" Type="http://schemas.openxmlformats.org/officeDocument/2006/relationships/image" Target="../media/image5.png"/><Relationship Id="rId4" Type="http://schemas.openxmlformats.org/officeDocument/2006/relationships/notesSlide" Target="../notesSlides/notesSlide43.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1.wav"/><Relationship Id="rId1" Type="http://schemas.microsoft.com/office/2007/relationships/media" Target="../media/media71.wav"/><Relationship Id="rId6" Type="http://schemas.openxmlformats.org/officeDocument/2006/relationships/image" Target="../media/image5.png"/><Relationship Id="rId5" Type="http://schemas.openxmlformats.org/officeDocument/2006/relationships/image" Target="../media/image77.gif"/><Relationship Id="rId4" Type="http://schemas.openxmlformats.org/officeDocument/2006/relationships/notesSlide" Target="../notesSlides/notesSlide44.xml"/></Relationships>
</file>

<file path=ppt/slides/_rels/slide7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72.wav"/><Relationship Id="rId7" Type="http://schemas.openxmlformats.org/officeDocument/2006/relationships/image" Target="../media/image78.wmf"/><Relationship Id="rId2" Type="http://schemas.microsoft.com/office/2007/relationships/media" Target="../media/media72.wav"/><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notesSlide" Target="../notesSlides/notesSlide45.xml"/><Relationship Id="rId4"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73.wav"/><Relationship Id="rId7" Type="http://schemas.openxmlformats.org/officeDocument/2006/relationships/image" Target="../media/image79.wmf"/><Relationship Id="rId2" Type="http://schemas.microsoft.com/office/2007/relationships/media" Target="../media/media73.wav"/><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notesSlide" Target="../notesSlides/notesSlide46.xml"/><Relationship Id="rId4"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4.wav"/><Relationship Id="rId1" Type="http://schemas.microsoft.com/office/2007/relationships/media" Target="../media/media74.wav"/><Relationship Id="rId5" Type="http://schemas.openxmlformats.org/officeDocument/2006/relationships/image" Target="../media/image5.png"/><Relationship Id="rId4" Type="http://schemas.openxmlformats.org/officeDocument/2006/relationships/notesSlide" Target="../notesSlides/notesSlide47.xml"/></Relationships>
</file>

<file path=ppt/slides/_rels/slide75.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audio" Target="../media/media75.wav"/><Relationship Id="rId7" Type="http://schemas.openxmlformats.org/officeDocument/2006/relationships/image" Target="../media/image80.wmf"/><Relationship Id="rId2" Type="http://schemas.microsoft.com/office/2007/relationships/media" Target="../media/media75.wav"/><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notesSlide" Target="../notesSlides/notesSlide48.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81.wmf"/></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6.wav"/><Relationship Id="rId1" Type="http://schemas.microsoft.com/office/2007/relationships/media" Target="../media/media76.wav"/><Relationship Id="rId6" Type="http://schemas.openxmlformats.org/officeDocument/2006/relationships/image" Target="../media/image5.png"/><Relationship Id="rId5" Type="http://schemas.openxmlformats.org/officeDocument/2006/relationships/image" Target="../media/image82.jpeg"/><Relationship Id="rId4" Type="http://schemas.openxmlformats.org/officeDocument/2006/relationships/notesSlide" Target="../notesSlides/notesSlide49.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7.wav"/><Relationship Id="rId1" Type="http://schemas.microsoft.com/office/2007/relationships/media" Target="../media/media77.wav"/><Relationship Id="rId5" Type="http://schemas.openxmlformats.org/officeDocument/2006/relationships/image" Target="../media/image5.png"/><Relationship Id="rId4" Type="http://schemas.openxmlformats.org/officeDocument/2006/relationships/notesSlide" Target="../notesSlides/notesSlide50.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8.wav"/><Relationship Id="rId1" Type="http://schemas.microsoft.com/office/2007/relationships/media" Target="../media/media78.wav"/><Relationship Id="rId5" Type="http://schemas.openxmlformats.org/officeDocument/2006/relationships/image" Target="../media/image5.png"/><Relationship Id="rId4" Type="http://schemas.openxmlformats.org/officeDocument/2006/relationships/notesSlide" Target="../notesSlides/notesSlide51.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9.wav"/><Relationship Id="rId1" Type="http://schemas.microsoft.com/office/2007/relationships/media" Target="../media/media79.wav"/><Relationship Id="rId6" Type="http://schemas.openxmlformats.org/officeDocument/2006/relationships/image" Target="../media/image5.png"/><Relationship Id="rId5" Type="http://schemas.openxmlformats.org/officeDocument/2006/relationships/chart" Target="../charts/chart1.xml"/><Relationship Id="rId4" Type="http://schemas.openxmlformats.org/officeDocument/2006/relationships/notesSlide" Target="../notesSlides/notesSlide5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5.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0.wav"/><Relationship Id="rId1" Type="http://schemas.microsoft.com/office/2007/relationships/media" Target="../media/media80.wav"/><Relationship Id="rId6" Type="http://schemas.openxmlformats.org/officeDocument/2006/relationships/image" Target="../media/image5.png"/><Relationship Id="rId5" Type="http://schemas.openxmlformats.org/officeDocument/2006/relationships/chart" Target="../charts/chart2.xml"/><Relationship Id="rId4" Type="http://schemas.openxmlformats.org/officeDocument/2006/relationships/notesSlide" Target="../notesSlides/notesSlide53.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1.wav"/><Relationship Id="rId1" Type="http://schemas.microsoft.com/office/2007/relationships/media" Target="../media/media81.wav"/><Relationship Id="rId6" Type="http://schemas.openxmlformats.org/officeDocument/2006/relationships/image" Target="../media/image5.png"/><Relationship Id="rId5" Type="http://schemas.openxmlformats.org/officeDocument/2006/relationships/chart" Target="../charts/chart3.xml"/><Relationship Id="rId4" Type="http://schemas.openxmlformats.org/officeDocument/2006/relationships/notesSlide" Target="../notesSlides/notesSlide54.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2.wav"/><Relationship Id="rId1" Type="http://schemas.microsoft.com/office/2007/relationships/media" Target="../media/media82.wav"/><Relationship Id="rId6" Type="http://schemas.openxmlformats.org/officeDocument/2006/relationships/image" Target="../media/image5.png"/><Relationship Id="rId5" Type="http://schemas.openxmlformats.org/officeDocument/2006/relationships/chart" Target="../charts/chart4.xml"/><Relationship Id="rId4" Type="http://schemas.openxmlformats.org/officeDocument/2006/relationships/notesSlide" Target="../notesSlides/notesSlide55.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3.wav"/><Relationship Id="rId1" Type="http://schemas.microsoft.com/office/2007/relationships/media" Target="../media/media83.wav"/><Relationship Id="rId6" Type="http://schemas.openxmlformats.org/officeDocument/2006/relationships/image" Target="../media/image5.png"/><Relationship Id="rId5" Type="http://schemas.openxmlformats.org/officeDocument/2006/relationships/chart" Target="../charts/chart5.xml"/><Relationship Id="rId4" Type="http://schemas.openxmlformats.org/officeDocument/2006/relationships/notesSlide" Target="../notesSlides/notesSlide5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gi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4.wav"/><Relationship Id="rId1" Type="http://schemas.microsoft.com/office/2007/relationships/media" Target="../media/media84.wav"/><Relationship Id="rId5" Type="http://schemas.openxmlformats.org/officeDocument/2006/relationships/image" Target="../media/image5.png"/><Relationship Id="rId4" Type="http://schemas.openxmlformats.org/officeDocument/2006/relationships/notesSlide" Target="../notesSlides/notesSlide57.xml"/></Relationships>
</file>

<file path=ppt/slides/_rels/slide88.xml.rels><?xml version="1.0" encoding="UTF-8" standalone="yes"?>
<Relationships xmlns="http://schemas.openxmlformats.org/package/2006/relationships"><Relationship Id="rId8" Type="http://schemas.openxmlformats.org/officeDocument/2006/relationships/image" Target="http://www.windpower.dk/res/obst2.gif" TargetMode="External"/><Relationship Id="rId3" Type="http://schemas.openxmlformats.org/officeDocument/2006/relationships/slideLayout" Target="../slideLayouts/slideLayout4.xml"/><Relationship Id="rId7" Type="http://schemas.openxmlformats.org/officeDocument/2006/relationships/image" Target="../media/image87.png"/><Relationship Id="rId2" Type="http://schemas.openxmlformats.org/officeDocument/2006/relationships/audio" Target="../media/media85.wav"/><Relationship Id="rId1" Type="http://schemas.microsoft.com/office/2007/relationships/media" Target="../media/media85.wav"/><Relationship Id="rId6" Type="http://schemas.openxmlformats.org/officeDocument/2006/relationships/image" Target="http://www.windpower.dk/res/obst.gif" TargetMode="External"/><Relationship Id="rId5" Type="http://schemas.openxmlformats.org/officeDocument/2006/relationships/image" Target="../media/image86.png"/><Relationship Id="rId4" Type="http://schemas.openxmlformats.org/officeDocument/2006/relationships/notesSlide" Target="../notesSlides/notesSlide58.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Εικόνα 1" descr="image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332656"/>
            <a:ext cx="6991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Λογότυπο επιχειρησιακού προγράμματος εκπαίδευσης και δια βίου μάθησης&#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9862" y="5915025"/>
            <a:ext cx="37242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p:txBody>
          <a:bodyPr/>
          <a:lstStyle/>
          <a:p>
            <a:r>
              <a:rPr lang="el-GR" dirty="0" smtClean="0"/>
              <a:t>ΑΝΑΝΕΩΣΙΜΕΣ ΠΗΓΕΣ ΕΝΕΡΓΕΙΑΣ</a:t>
            </a:r>
            <a:endParaRPr lang="en-GB" dirty="0"/>
          </a:p>
        </p:txBody>
      </p:sp>
      <p:sp>
        <p:nvSpPr>
          <p:cNvPr id="5" name="Subtitle 4"/>
          <p:cNvSpPr>
            <a:spLocks noGrp="1"/>
          </p:cNvSpPr>
          <p:nvPr>
            <p:ph type="subTitle" idx="1"/>
          </p:nvPr>
        </p:nvSpPr>
        <p:spPr/>
        <p:txBody>
          <a:bodyPr/>
          <a:lstStyle/>
          <a:p>
            <a:r>
              <a:rPr lang="el-GR" smtClean="0"/>
              <a:t>ΔΙΑΛΕΞΗ </a:t>
            </a:r>
            <a:r>
              <a:rPr lang="el-GR" smtClean="0"/>
              <a:t>07</a:t>
            </a:r>
            <a:endParaRPr lang="el-GR" dirty="0" smtClean="0"/>
          </a:p>
          <a:p>
            <a:r>
              <a:rPr lang="el-GR" smtClean="0"/>
              <a:t>ΑΙΟΛΙΚΗ ΕΝΕΡΓΕΙΑ </a:t>
            </a:r>
            <a:r>
              <a:rPr lang="el-GR" smtClean="0"/>
              <a:t>(1)</a:t>
            </a:r>
            <a:endParaRPr lang="el-GR" dirty="0" smtClean="0"/>
          </a:p>
          <a:p>
            <a:endParaRPr lang="en-GB"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59911167"/>
      </p:ext>
    </p:extLst>
  </p:cSld>
  <p:clrMapOvr>
    <a:masterClrMapping/>
  </p:clrMapOvr>
  <mc:AlternateContent xmlns:mc="http://schemas.openxmlformats.org/markup-compatibility/2006" xmlns:p14="http://schemas.microsoft.com/office/powerpoint/2010/main">
    <mc:Choice Requires="p14">
      <p:transition spd="slow" p14:dur="2000" advTm="1130"/>
    </mc:Choice>
    <mc:Fallback xmlns="">
      <p:transition spd="slow" advTm="1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l-GR" smtClean="0">
                <a:solidFill>
                  <a:srgbClr val="FF0000"/>
                </a:solidFill>
              </a:rPr>
              <a:t>ΜΕΤΑΦΟΡΑ ΘΕΡΜΟΤΗΤΑΣ</a:t>
            </a:r>
          </a:p>
        </p:txBody>
      </p:sp>
      <p:sp>
        <p:nvSpPr>
          <p:cNvPr id="8195" name="Rectangle 3"/>
          <p:cNvSpPr>
            <a:spLocks noGrp="1" noChangeArrowheads="1"/>
          </p:cNvSpPr>
          <p:nvPr>
            <p:ph type="body" idx="1"/>
          </p:nvPr>
        </p:nvSpPr>
        <p:spPr>
          <a:xfrm>
            <a:off x="457200" y="1196752"/>
            <a:ext cx="8229600" cy="4929411"/>
          </a:xfrm>
        </p:spPr>
        <p:txBody>
          <a:bodyPr/>
          <a:lstStyle/>
          <a:p>
            <a:pPr algn="just" eaLnBrk="1" hangingPunct="1">
              <a:lnSpc>
                <a:spcPct val="90000"/>
              </a:lnSpc>
            </a:pPr>
            <a:r>
              <a:rPr lang="el-GR" sz="2400" smtClean="0"/>
              <a:t>ΑΝ ΔΕΝ ΥΠΗΡΧΕ Η ΠΕΡΙΣΤΡΟΦΗ ΤΗΣ ΓΗΣ ΤΟΤΕ ΘΑ ΕΙΧΑΜΕ ΔΥΟ (2) ΚΥΤΤΑΡΑ ΚΥΚΛΟΦΟΡΙΑΣ ΤΟΥ ΑΝΕΜΟΥ:</a:t>
            </a:r>
          </a:p>
          <a:p>
            <a:pPr lvl="1" algn="just" eaLnBrk="1" hangingPunct="1">
              <a:lnSpc>
                <a:spcPct val="90000"/>
              </a:lnSpc>
            </a:pPr>
            <a:r>
              <a:rPr lang="el-GR" sz="2000" smtClean="0"/>
              <a:t>ΕΝΑ ΑΠΟ ΤΟΝ ΙΣΗΜΕΡΙΝΟ ΠΡΟΣ ΤΟΝ ΒΟΡΕΙΟ ΠΟΛΟ, </a:t>
            </a:r>
          </a:p>
          <a:p>
            <a:pPr lvl="1" algn="just" eaLnBrk="1" hangingPunct="1">
              <a:lnSpc>
                <a:spcPct val="90000"/>
              </a:lnSpc>
            </a:pPr>
            <a:r>
              <a:rPr lang="el-GR" sz="2000" smtClean="0"/>
              <a:t>ΕΝΑ </a:t>
            </a:r>
            <a:r>
              <a:rPr lang="el-GR"/>
              <a:t>ΑΠΟ ΤΟΝ ΙΣΗΜΕΡΙΝΟ ΠΡΟΣ </a:t>
            </a:r>
            <a:r>
              <a:rPr lang="el-GR" sz="2000" smtClean="0"/>
              <a:t>ΤΟΝ ΝΟΤΙΟ ΠΟΛΟ.</a:t>
            </a:r>
          </a:p>
          <a:p>
            <a:pPr algn="just" eaLnBrk="1" hangingPunct="1">
              <a:lnSpc>
                <a:spcPct val="90000"/>
              </a:lnSpc>
            </a:pPr>
            <a:endParaRPr lang="el-GR" sz="2400" smtClean="0"/>
          </a:p>
          <a:p>
            <a:pPr algn="just" eaLnBrk="1" hangingPunct="1">
              <a:lnSpc>
                <a:spcPct val="90000"/>
              </a:lnSpc>
            </a:pPr>
            <a:r>
              <a:rPr lang="el-GR" sz="2400" smtClean="0"/>
              <a:t>ΛΟΓΩ Τ</a:t>
            </a:r>
            <a:r>
              <a:rPr lang="en-US" sz="2400" smtClean="0"/>
              <a:t>OY </a:t>
            </a:r>
            <a:r>
              <a:rPr lang="el-GR" sz="2400" smtClean="0"/>
              <a:t>ΦΑΙΝΟΜΕΝΟΥ </a:t>
            </a:r>
            <a:r>
              <a:rPr lang="en-US" sz="2400" i="1" u="sng" smtClean="0"/>
              <a:t>CORIOLIS</a:t>
            </a:r>
            <a:r>
              <a:rPr lang="el-GR" sz="2400" smtClean="0"/>
              <a:t> Η ΘΕΡΜΟΤΗΤΑ ΡΕΕΙ ΠΡΟΣ ΤΟΥΣ ΠΟΛΟΥΣ ΜΕΣΑ ΑΠΟ ΕΝΑ ΣΥΣΤΗΜΑ ΑΝΤΙΚΥΚΛΩΝΩΝ ΚΑΙ ΧΑΜΗΛΩΝ </a:t>
            </a:r>
            <a:r>
              <a:rPr lang="el-GR" smtClean="0"/>
              <a:t>ΒΑΡΟΜΕΤΡΙΚΩΝ </a:t>
            </a:r>
            <a:r>
              <a:rPr lang="el-GR"/>
              <a:t>(</a:t>
            </a:r>
            <a:r>
              <a:rPr lang="el-GR" smtClean="0"/>
              <a:t>ΘΕΡΜΟΔΥΝΑΜΙΚΑ ΕΙΝΑΙ </a:t>
            </a:r>
            <a:r>
              <a:rPr lang="el-GR" sz="2400" smtClean="0"/>
              <a:t>ΠΙΟ ΑΠΟΔΟΤΙΚΟ)</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592"/>
    </mc:Choice>
    <mc:Fallback xmlns="">
      <p:transition spd="slow" advTm="26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Grp="1" noChangeArrowheads="1"/>
          </p:cNvSpPr>
          <p:nvPr>
            <p:ph type="title"/>
          </p:nvPr>
        </p:nvSpPr>
        <p:spPr>
          <a:xfrm>
            <a:off x="179512" y="274638"/>
            <a:ext cx="8507288" cy="1282154"/>
          </a:xfrm>
        </p:spPr>
        <p:txBody>
          <a:bodyPr/>
          <a:lstStyle/>
          <a:p>
            <a:pPr eaLnBrk="1" hangingPunct="1"/>
            <a:r>
              <a:rPr lang="el-GR" sz="3200" smtClean="0">
                <a:solidFill>
                  <a:srgbClr val="C00000"/>
                </a:solidFill>
              </a:rPr>
              <a:t>Η Δύναμη που αναπτύσσεται λόγω διαφοράς ατμοσφαιρικής πίεσης ανάμεσα σε δύο περιοχές</a:t>
            </a:r>
          </a:p>
        </p:txBody>
      </p:sp>
      <p:pic>
        <p:nvPicPr>
          <p:cNvPr id="9219" name="Picture 5" descr="pgf"/>
          <p:cNvPicPr>
            <a:picLocks noGrp="1" noChangeAspect="1" noChangeArrowheads="1"/>
          </p:cNvPicPr>
          <p:nvPr>
            <p:ph idx="1"/>
          </p:nvPr>
        </p:nvPicPr>
        <p:blipFill>
          <a:blip r:embed="rId5" cstate="print"/>
          <a:srcRect/>
          <a:stretch>
            <a:fillRect/>
          </a:stretch>
        </p:blipFill>
        <p:spPr>
          <a:xfrm>
            <a:off x="613165" y="1700808"/>
            <a:ext cx="7814563" cy="5157192"/>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203"/>
    </mc:Choice>
    <mc:Fallback xmlns="">
      <p:transition spd="slow" advTm="18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p:cNvSpPr>
            <a:spLocks noGrp="1" noChangeArrowheads="1"/>
          </p:cNvSpPr>
          <p:nvPr>
            <p:ph type="title"/>
          </p:nvPr>
        </p:nvSpPr>
        <p:spPr>
          <a:xfrm>
            <a:off x="457200" y="274638"/>
            <a:ext cx="8229600" cy="1210146"/>
          </a:xfrm>
        </p:spPr>
        <p:txBody>
          <a:bodyPr/>
          <a:lstStyle/>
          <a:p>
            <a:pPr eaLnBrk="1" hangingPunct="1"/>
            <a:r>
              <a:rPr lang="el-GR" sz="3200" smtClean="0">
                <a:solidFill>
                  <a:srgbClr val="C00000"/>
                </a:solidFill>
              </a:rPr>
              <a:t>Συνισταμένη δύναμη και κατεύθυνση ροής ανέμου</a:t>
            </a:r>
          </a:p>
        </p:txBody>
      </p:sp>
      <p:pic>
        <p:nvPicPr>
          <p:cNvPr id="11267" name="Picture 5" descr="geos1"/>
          <p:cNvPicPr>
            <a:picLocks noGrp="1" noChangeAspect="1" noChangeArrowheads="1"/>
          </p:cNvPicPr>
          <p:nvPr>
            <p:ph idx="1"/>
          </p:nvPr>
        </p:nvPicPr>
        <p:blipFill>
          <a:blip r:embed="rId5" cstate="print"/>
          <a:srcRect/>
          <a:stretch>
            <a:fillRect/>
          </a:stretch>
        </p:blipFill>
        <p:spPr>
          <a:xfrm>
            <a:off x="171341" y="1772816"/>
            <a:ext cx="8801318" cy="3312368"/>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578"/>
    </mc:Choice>
    <mc:Fallback xmlns="">
      <p:transition spd="slow" advTm="41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188640"/>
            <a:ext cx="8229600" cy="418058"/>
          </a:xfrm>
        </p:spPr>
        <p:txBody>
          <a:bodyPr/>
          <a:lstStyle/>
          <a:p>
            <a:r>
              <a:rPr lang="el-GR" smtClean="0"/>
              <a:t>ΕΠΙΔΡΑΣΗ ΤΗΣ </a:t>
            </a:r>
            <a:r>
              <a:rPr lang="en-GB" smtClean="0"/>
              <a:t>CORIOLIS</a:t>
            </a:r>
            <a:r>
              <a:rPr lang="el-GR" smtClean="0"/>
              <a:t> - παράδειγμα</a:t>
            </a:r>
            <a:endParaRPr lang="en-GB"/>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347864" y="740379"/>
            <a:ext cx="2664296" cy="3769979"/>
          </a:xfrm>
        </p:spPr>
      </p:pic>
      <p:sp>
        <p:nvSpPr>
          <p:cNvPr id="11" name="TextBox 10"/>
          <p:cNvSpPr txBox="1"/>
          <p:nvPr/>
        </p:nvSpPr>
        <p:spPr>
          <a:xfrm>
            <a:off x="611560" y="4725144"/>
            <a:ext cx="7920880" cy="2031325"/>
          </a:xfrm>
          <a:prstGeom prst="rect">
            <a:avLst/>
          </a:prstGeom>
          <a:solidFill>
            <a:srgbClr val="FFFFCC"/>
          </a:solidFill>
          <a:ln w="12700">
            <a:solidFill>
              <a:schemeClr val="tx1">
                <a:lumMod val="95000"/>
                <a:lumOff val="5000"/>
              </a:schemeClr>
            </a:solidFill>
          </a:ln>
        </p:spPr>
        <p:txBody>
          <a:bodyPr wrap="square" rtlCol="0">
            <a:spAutoFit/>
          </a:bodyPr>
          <a:lstStyle/>
          <a:p>
            <a:r>
              <a:rPr lang="el-GR" smtClean="0"/>
              <a:t>ΣΤΟ ΕΠΑΝΩ ΣΥΣΤΗΜΑ ΑΝΑΦΟΡΑΣ (ΧΩΡΙΣ ΤΗΝ ΑΔΡΑΝΕΙΑ ΤΟΥ ΠΑΡΑΤΗΡΗΤΗ) Η ΜΑΥΡΗ ΣΦΑΙΡΑ ΚΙΝΕΙΤΑΙ ΣΕ ΜΙΑ ΕΥΘΕΙΑ ΓΡΑΜΜΗ.</a:t>
            </a:r>
          </a:p>
          <a:p>
            <a:r>
              <a:rPr lang="el-GR" smtClean="0"/>
              <a:t>…</a:t>
            </a:r>
          </a:p>
          <a:p>
            <a:r>
              <a:rPr lang="el-GR" smtClean="0"/>
              <a:t>Ο ΠΑΡΑΤΗΡΗΤΗΣ (ΚΙΝΟΥΜΕΝΟ ΣΥΣΤΗΜΑ ΑΝΑΦΟΡΑΣ) ΠΟΥ ΠΕΡΙΣΤΡΕΦΕΤΑΙ ΕΠΑΝΩ ΣΤΟΝ ΔΙΣΚΟ ΒΛΕΠΕΙ ΤΗΝ ΣΦΑΙΡΑ ΝΑ ΑΚΟΛΟΥΘΕΙ ΜΙΑ ΚΑΜΠΥΛΗ ΔΙΑΔΡΟΜΗ ΛΟΓΩ ΤΗΣ </a:t>
            </a:r>
            <a:r>
              <a:rPr lang="en-GB" smtClean="0"/>
              <a:t>CORIOLIS </a:t>
            </a:r>
            <a:r>
              <a:rPr lang="el-GR" smtClean="0"/>
              <a:t>ΚΑΙ ΤΗΣ ΦΥΓΟΚΕΝΤΡΟΥ ΔΥΝΑΜΗΣ ΠΟΥ ΑΝΑΠΤΥΣΣΟΝΤΑΙ.</a:t>
            </a:r>
            <a:endParaRPr lang="en-GB"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39108397"/>
      </p:ext>
    </p:extLst>
  </p:cSld>
  <p:clrMapOvr>
    <a:masterClrMapping/>
  </p:clrMapOvr>
  <mc:AlternateContent xmlns:mc="http://schemas.openxmlformats.org/markup-compatibility/2006" xmlns:p14="http://schemas.microsoft.com/office/powerpoint/2010/main">
    <mc:Choice Requires="p14">
      <p:transition spd="slow" p14:dur="2000" advTm="32182"/>
    </mc:Choice>
    <mc:Fallback xmlns="">
      <p:transition spd="slow" advTm="32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title"/>
          </p:nvPr>
        </p:nvSpPr>
        <p:spPr/>
        <p:txBody>
          <a:bodyPr/>
          <a:lstStyle/>
          <a:p>
            <a:pPr eaLnBrk="1" hangingPunct="1"/>
            <a:r>
              <a:rPr lang="el-GR" sz="2400" smtClean="0">
                <a:solidFill>
                  <a:srgbClr val="C00000"/>
                </a:solidFill>
              </a:rPr>
              <a:t>Η ΠΕΡΙΣΤΡΟΦΗ της ΓΗΣ και  οι δυνάμεις που αναπτύσσονται</a:t>
            </a:r>
          </a:p>
        </p:txBody>
      </p:sp>
      <p:pic>
        <p:nvPicPr>
          <p:cNvPr id="13315" name="Picture 5"/>
          <p:cNvPicPr>
            <a:picLocks noGrp="1" noChangeAspect="1" noChangeArrowheads="1"/>
          </p:cNvPicPr>
          <p:nvPr>
            <p:ph idx="4294967295"/>
          </p:nvPr>
        </p:nvPicPr>
        <p:blipFill>
          <a:blip r:embed="rId6" cstate="print">
            <a:extLst>
              <a:ext uri="{BEBA8EAE-BF5A-486C-A8C5-ECC9F3942E4B}">
                <a14:imgProps xmlns:a14="http://schemas.microsoft.com/office/drawing/2010/main">
                  <a14:imgLayer r:embed="rId7">
                    <a14:imgEffect>
                      <a14:sharpenSoften amount="100000"/>
                    </a14:imgEffect>
                  </a14:imgLayer>
                </a14:imgProps>
              </a:ext>
            </a:extLst>
          </a:blip>
          <a:srcRect/>
          <a:stretch>
            <a:fillRect/>
          </a:stretch>
        </p:blipFill>
        <p:spPr>
          <a:xfrm>
            <a:off x="1301750" y="1108075"/>
            <a:ext cx="7842250" cy="5618163"/>
          </a:xfrm>
          <a:noFill/>
        </p:spPr>
      </p:pic>
      <p:sp>
        <p:nvSpPr>
          <p:cNvPr id="2" name="Curved Right Arrow 1"/>
          <p:cNvSpPr/>
          <p:nvPr/>
        </p:nvSpPr>
        <p:spPr>
          <a:xfrm rot="20249573">
            <a:off x="3836316" y="4529768"/>
            <a:ext cx="721000" cy="1190585"/>
          </a:xfrm>
          <a:prstGeom prst="curvedRightArrow">
            <a:avLst/>
          </a:prstGeom>
          <a:solidFill>
            <a:srgbClr val="FF6600"/>
          </a:solidFill>
          <a:ln>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TextBox 2"/>
          <p:cNvSpPr txBox="1"/>
          <p:nvPr/>
        </p:nvSpPr>
        <p:spPr>
          <a:xfrm>
            <a:off x="4932040" y="4743352"/>
            <a:ext cx="504056" cy="369332"/>
          </a:xfrm>
          <a:prstGeom prst="rect">
            <a:avLst/>
          </a:prstGeom>
          <a:solidFill>
            <a:srgbClr val="FFFFCC"/>
          </a:solidFill>
          <a:ln w="12700">
            <a:solidFill>
              <a:schemeClr val="tx1">
                <a:lumMod val="95000"/>
                <a:lumOff val="5000"/>
              </a:schemeClr>
            </a:solidFill>
          </a:ln>
        </p:spPr>
        <p:txBody>
          <a:bodyPr wrap="square" rtlCol="0">
            <a:spAutoFit/>
          </a:bodyPr>
          <a:lstStyle/>
          <a:p>
            <a:r>
              <a:rPr lang="el-GR">
                <a:solidFill>
                  <a:srgbClr val="C00000"/>
                </a:solidFill>
              </a:rPr>
              <a:t>Φ</a:t>
            </a:r>
            <a:endParaRPr lang="en-GB" smtClean="0">
              <a:solidFill>
                <a:srgbClr val="C00000"/>
              </a:solidFill>
            </a:endParaRPr>
          </a:p>
        </p:txBody>
      </p:sp>
      <p:sp>
        <p:nvSpPr>
          <p:cNvPr id="6" name="TextBox 5"/>
          <p:cNvSpPr txBox="1"/>
          <p:nvPr/>
        </p:nvSpPr>
        <p:spPr>
          <a:xfrm>
            <a:off x="4253678" y="5628344"/>
            <a:ext cx="678361" cy="461665"/>
          </a:xfrm>
          <a:prstGeom prst="rect">
            <a:avLst/>
          </a:prstGeom>
          <a:solidFill>
            <a:srgbClr val="FFFFCC"/>
          </a:solidFill>
          <a:ln w="12700">
            <a:solidFill>
              <a:schemeClr val="tx1">
                <a:lumMod val="95000"/>
                <a:lumOff val="5000"/>
              </a:schemeClr>
            </a:solidFill>
          </a:ln>
        </p:spPr>
        <p:txBody>
          <a:bodyPr wrap="square" rtlCol="0">
            <a:spAutoFit/>
          </a:bodyPr>
          <a:lstStyle/>
          <a:p>
            <a:pPr algn="ctr"/>
            <a:r>
              <a:rPr lang="el-GR" sz="2400" smtClean="0">
                <a:solidFill>
                  <a:srgbClr val="C00000"/>
                </a:solidFill>
              </a:rPr>
              <a:t>Ω</a:t>
            </a:r>
            <a:endParaRPr lang="en-GB" sz="2400" smtClean="0">
              <a:solidFill>
                <a:srgbClr val="C00000"/>
              </a:solidFill>
            </a:endParaRPr>
          </a:p>
        </p:txBody>
      </p:sp>
      <p:sp>
        <p:nvSpPr>
          <p:cNvPr id="7" name="TextBox 6"/>
          <p:cNvSpPr txBox="1"/>
          <p:nvPr/>
        </p:nvSpPr>
        <p:spPr>
          <a:xfrm>
            <a:off x="3419872" y="949370"/>
            <a:ext cx="2232248" cy="369332"/>
          </a:xfrm>
          <a:prstGeom prst="rect">
            <a:avLst/>
          </a:prstGeom>
          <a:solidFill>
            <a:srgbClr val="FFFFCC"/>
          </a:solidFill>
          <a:ln w="12700">
            <a:solidFill>
              <a:schemeClr val="tx1">
                <a:lumMod val="95000"/>
                <a:lumOff val="5000"/>
              </a:schemeClr>
            </a:solidFill>
          </a:ln>
        </p:spPr>
        <p:txBody>
          <a:bodyPr wrap="square" rtlCol="0">
            <a:spAutoFit/>
          </a:bodyPr>
          <a:lstStyle/>
          <a:p>
            <a:pPr algn="ctr"/>
            <a:r>
              <a:rPr lang="el-GR" smtClean="0">
                <a:solidFill>
                  <a:srgbClr val="C00000"/>
                </a:solidFill>
              </a:rPr>
              <a:t>ΒΟΡΕΙΟΣ ΠΟΛΟΣ</a:t>
            </a:r>
            <a:endParaRPr lang="en-GB" smtClean="0">
              <a:solidFill>
                <a:srgbClr val="C00000"/>
              </a:solidFill>
            </a:endParaRPr>
          </a:p>
        </p:txBody>
      </p:sp>
      <p:pic>
        <p:nvPicPr>
          <p:cNvPr id="5122" name="Picture 2" descr="https://www.nc-climate.ncsu.edu/secc_edu/images/coreff.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249803" cy="671321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9965"/>
    </mc:Choice>
    <mc:Fallback xmlns="">
      <p:transition spd="slow" advTm="29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cBhvr additive="base">
                                        <p:cTn id="11" dur="500" fill="hold"/>
                                        <p:tgtEl>
                                          <p:spTgt spid="5122"/>
                                        </p:tgtEl>
                                        <p:attrNameLst>
                                          <p:attrName>ppt_x</p:attrName>
                                        </p:attrNameLst>
                                      </p:cBhvr>
                                      <p:tavLst>
                                        <p:tav tm="0">
                                          <p:val>
                                            <p:strVal val="#ppt_x"/>
                                          </p:val>
                                        </p:tav>
                                        <p:tav tm="100000">
                                          <p:val>
                                            <p:strVal val="#ppt_x"/>
                                          </p:val>
                                        </p:tav>
                                      </p:tavLst>
                                    </p:anim>
                                    <p:anim calcmode="lin" valueType="num">
                                      <p:cBhvr additive="base">
                                        <p:cTn id="12"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Grp="1" noChangeArrowheads="1"/>
          </p:cNvSpPr>
          <p:nvPr>
            <p:ph type="title"/>
          </p:nvPr>
        </p:nvSpPr>
        <p:spPr>
          <a:xfrm>
            <a:off x="457200" y="274638"/>
            <a:ext cx="8229600" cy="1210146"/>
          </a:xfrm>
          <a:solidFill>
            <a:schemeClr val="accent1">
              <a:lumMod val="90000"/>
            </a:schemeClr>
          </a:solidFill>
        </p:spPr>
        <p:txBody>
          <a:bodyPr/>
          <a:lstStyle/>
          <a:p>
            <a:pPr algn="l" eaLnBrk="1" hangingPunct="1"/>
            <a:r>
              <a:rPr lang="el-GR" sz="2800" smtClean="0">
                <a:solidFill>
                  <a:srgbClr val="C00000"/>
                </a:solidFill>
              </a:rPr>
              <a:t>Απόκλιση : </a:t>
            </a:r>
            <a:br>
              <a:rPr lang="el-GR" sz="2800" smtClean="0">
                <a:solidFill>
                  <a:srgbClr val="C00000"/>
                </a:solidFill>
              </a:rPr>
            </a:br>
            <a:r>
              <a:rPr lang="el-GR" sz="2800" smtClean="0">
                <a:solidFill>
                  <a:srgbClr val="C00000"/>
                </a:solidFill>
              </a:rPr>
              <a:t>προς τα δεξιά στο βόρειο ημισφαίριο</a:t>
            </a:r>
            <a:br>
              <a:rPr lang="el-GR" sz="2800" smtClean="0">
                <a:solidFill>
                  <a:srgbClr val="C00000"/>
                </a:solidFill>
              </a:rPr>
            </a:br>
            <a:r>
              <a:rPr lang="el-GR" sz="2800" smtClean="0">
                <a:solidFill>
                  <a:srgbClr val="C00000"/>
                </a:solidFill>
              </a:rPr>
              <a:t>προς τα αριστερά στο νότιο ημισφαίριο</a:t>
            </a:r>
          </a:p>
        </p:txBody>
      </p:sp>
      <p:pic>
        <p:nvPicPr>
          <p:cNvPr id="10243" name="Picture 5" descr="crls1"/>
          <p:cNvPicPr>
            <a:picLocks noGrp="1" noChangeAspect="1" noChangeArrowheads="1"/>
          </p:cNvPicPr>
          <p:nvPr>
            <p:ph idx="1"/>
          </p:nvPr>
        </p:nvPicPr>
        <p:blipFill>
          <a:blip r:embed="rId5" cstate="print"/>
          <a:srcRect/>
          <a:stretch>
            <a:fillRect/>
          </a:stretch>
        </p:blipFill>
        <p:spPr>
          <a:xfrm>
            <a:off x="1908175" y="1628775"/>
            <a:ext cx="6335713" cy="4664075"/>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685"/>
    </mc:Choice>
    <mc:Fallback xmlns="">
      <p:transition spd="slow" advTm="13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Grp="1" noChangeArrowheads="1"/>
          </p:cNvSpPr>
          <p:nvPr>
            <p:ph type="title"/>
          </p:nvPr>
        </p:nvSpPr>
        <p:spPr>
          <a:xfrm>
            <a:off x="457200" y="274638"/>
            <a:ext cx="8229600" cy="633412"/>
          </a:xfrm>
        </p:spPr>
        <p:txBody>
          <a:bodyPr/>
          <a:lstStyle/>
          <a:p>
            <a:pPr eaLnBrk="1" hangingPunct="1"/>
            <a:r>
              <a:rPr lang="el-GR" sz="3200" smtClean="0">
                <a:solidFill>
                  <a:srgbClr val="C00000"/>
                </a:solidFill>
              </a:rPr>
              <a:t>Συνισταμένη δύναμη Πίεσης και </a:t>
            </a:r>
            <a:r>
              <a:rPr lang="en-US" sz="3200" smtClean="0">
                <a:solidFill>
                  <a:srgbClr val="C00000"/>
                </a:solidFill>
              </a:rPr>
              <a:t>Coriolis</a:t>
            </a:r>
            <a:endParaRPr lang="el-GR" sz="3200" smtClean="0">
              <a:solidFill>
                <a:srgbClr val="C00000"/>
              </a:solidFill>
            </a:endParaRPr>
          </a:p>
        </p:txBody>
      </p:sp>
      <p:pic>
        <p:nvPicPr>
          <p:cNvPr id="12291" name="Picture 5"/>
          <p:cNvPicPr>
            <a:picLocks noGrp="1" noChangeAspect="1" noChangeArrowheads="1"/>
          </p:cNvPicPr>
          <p:nvPr>
            <p:ph idx="1"/>
          </p:nvPr>
        </p:nvPicPr>
        <p:blipFill>
          <a:blip r:embed="rId5" cstate="print"/>
          <a:srcRect/>
          <a:stretch>
            <a:fillRect/>
          </a:stretch>
        </p:blipFill>
        <p:spPr>
          <a:xfrm>
            <a:off x="628650" y="981075"/>
            <a:ext cx="7885113" cy="3911600"/>
          </a:xfrm>
          <a:noFill/>
        </p:spPr>
      </p:pic>
      <p:sp>
        <p:nvSpPr>
          <p:cNvPr id="12292" name="Text Box 8"/>
          <p:cNvSpPr txBox="1">
            <a:spLocks noChangeArrowheads="1"/>
          </p:cNvSpPr>
          <p:nvPr/>
        </p:nvSpPr>
        <p:spPr bwMode="auto">
          <a:xfrm>
            <a:off x="574675" y="4941888"/>
            <a:ext cx="7993063" cy="1741487"/>
          </a:xfrm>
          <a:prstGeom prst="rect">
            <a:avLst/>
          </a:prstGeom>
          <a:noFill/>
          <a:ln w="9525">
            <a:noFill/>
            <a:miter lim="800000"/>
            <a:headEnd/>
            <a:tailEnd/>
          </a:ln>
        </p:spPr>
        <p:txBody>
          <a:bodyPr>
            <a:spAutoFit/>
          </a:bodyPr>
          <a:lstStyle/>
          <a:p>
            <a:pPr>
              <a:spcBef>
                <a:spcPct val="50000"/>
              </a:spcBef>
            </a:pPr>
            <a:r>
              <a:rPr lang="en-US" b="1">
                <a:solidFill>
                  <a:srgbClr val="FF0000"/>
                </a:solidFill>
              </a:rPr>
              <a:t>PGF : Pressure Gradient Force</a:t>
            </a:r>
          </a:p>
          <a:p>
            <a:pPr>
              <a:spcBef>
                <a:spcPct val="50000"/>
              </a:spcBef>
            </a:pPr>
            <a:r>
              <a:rPr lang="en-US" b="1">
                <a:solidFill>
                  <a:srgbClr val="FF0000"/>
                </a:solidFill>
              </a:rPr>
              <a:t>CorF : Coriolis Force</a:t>
            </a:r>
          </a:p>
          <a:p>
            <a:pPr>
              <a:spcBef>
                <a:spcPct val="50000"/>
              </a:spcBef>
            </a:pPr>
            <a:r>
              <a:rPr lang="el-GR"/>
              <a:t>Η ροή ξεκινάει κάτω από την δύναμη λόγω της διαφοράς πίεσης και η </a:t>
            </a:r>
            <a:r>
              <a:rPr lang="en-US"/>
              <a:t>Coriolis </a:t>
            </a:r>
            <a:r>
              <a:rPr lang="el-GR"/>
              <a:t>θα εμφανιστεί μόνο μετά την εκκίνηση της ροής (και σε οριζόντιο επίπεδο)</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229"/>
    </mc:Choice>
    <mc:Fallback xmlns="">
      <p:transition spd="slow" advTm="22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Grp="1" noChangeArrowheads="1"/>
          </p:cNvSpPr>
          <p:nvPr>
            <p:ph type="title"/>
          </p:nvPr>
        </p:nvSpPr>
        <p:spPr>
          <a:xfrm>
            <a:off x="457200" y="188640"/>
            <a:ext cx="8229600" cy="432048"/>
          </a:xfrm>
        </p:spPr>
        <p:txBody>
          <a:bodyPr/>
          <a:lstStyle/>
          <a:p>
            <a:pPr eaLnBrk="1" hangingPunct="1"/>
            <a:r>
              <a:rPr lang="el-GR" smtClean="0">
                <a:solidFill>
                  <a:srgbClr val="C00000"/>
                </a:solidFill>
              </a:rPr>
              <a:t>Ανάπτυξη ατμοσφαιρικών κυττάρων συναγωγής</a:t>
            </a:r>
          </a:p>
        </p:txBody>
      </p:sp>
      <p:pic>
        <p:nvPicPr>
          <p:cNvPr id="6146" name="Picture 2" descr="http://edtech2.boisestate.edu/johnfuller1/502/506_final_project/Adam/images/global_wind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9916" y="773832"/>
            <a:ext cx="6084168" cy="608416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559"/>
    </mc:Choice>
    <mc:Fallback xmlns="">
      <p:transition spd="slow" advTm="15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904156"/>
            <a:ext cx="3034680" cy="571500"/>
          </a:xfrm>
        </p:spPr>
        <p:txBody>
          <a:bodyPr/>
          <a:lstStyle/>
          <a:p>
            <a:pPr algn="l"/>
            <a:r>
              <a:rPr lang="el-GR" smtClean="0">
                <a:solidFill>
                  <a:srgbClr val="C00000"/>
                </a:solidFill>
              </a:rPr>
              <a:t>ΒΟΡΕΙΟΣ ΠΟΛΟΣ</a:t>
            </a:r>
            <a:endParaRPr lang="el-GR" dirty="0">
              <a:solidFill>
                <a:srgbClr val="C00000"/>
              </a:solidFill>
            </a:endParaRPr>
          </a:p>
        </p:txBody>
      </p:sp>
      <p:pic>
        <p:nvPicPr>
          <p:cNvPr id="4" name="3 - Θέση περιεχομένου" descr="Jetcrosssection.jpg"/>
          <p:cNvPicPr>
            <a:picLocks noGrp="1" noChangeAspect="1"/>
          </p:cNvPicPr>
          <p:nvPr>
            <p:ph idx="1"/>
          </p:nvPr>
        </p:nvPicPr>
        <p:blipFill>
          <a:blip r:embed="rId4" cstate="print"/>
          <a:stretch>
            <a:fillRect/>
          </a:stretch>
        </p:blipFill>
        <p:spPr>
          <a:xfrm>
            <a:off x="0" y="1556792"/>
            <a:ext cx="8689193" cy="5040560"/>
          </a:xfrm>
        </p:spPr>
      </p:pic>
      <p:sp>
        <p:nvSpPr>
          <p:cNvPr id="5" name="1 - Τίτλος"/>
          <p:cNvSpPr txBox="1">
            <a:spLocks/>
          </p:cNvSpPr>
          <p:nvPr/>
        </p:nvSpPr>
        <p:spPr bwMode="auto">
          <a:xfrm>
            <a:off x="6034900" y="908720"/>
            <a:ext cx="2602632" cy="5760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lang="el-GR" sz="2800" b="1" dirty="0">
                <a:solidFill>
                  <a:srgbClr val="C00000"/>
                </a:solidFill>
                <a:latin typeface="Cambria Math" panose="02040503050406030204" pitchFamily="18" charset="0"/>
                <a:ea typeface="Cambria Math" panose="02040503050406030204" pitchFamily="18" charset="0"/>
                <a:cs typeface="+mj-cs"/>
              </a:rPr>
              <a:t>ΙΣΗΜΕΡΙΝΟΣ</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912"/>
    </mc:Choice>
    <mc:Fallback xmlns="">
      <p:transition spd="slow" advTm="55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p:cNvSpPr>
            <a:spLocks noGrp="1" noChangeArrowheads="1"/>
          </p:cNvSpPr>
          <p:nvPr>
            <p:ph type="title"/>
          </p:nvPr>
        </p:nvSpPr>
        <p:spPr>
          <a:xfrm>
            <a:off x="0" y="260648"/>
            <a:ext cx="2771800" cy="5832648"/>
          </a:xfrm>
        </p:spPr>
        <p:txBody>
          <a:bodyPr/>
          <a:lstStyle/>
          <a:p>
            <a:pPr eaLnBrk="1" hangingPunct="1"/>
            <a:r>
              <a:rPr lang="el-GR" sz="3600" dirty="0" smtClean="0"/>
              <a:t>Μεταφορά θερμότητας από τον ισημερινό στους πόλους μέσω των</a:t>
            </a:r>
            <a:br>
              <a:rPr lang="el-GR" sz="3600" dirty="0" smtClean="0"/>
            </a:br>
            <a:r>
              <a:rPr lang="el-GR" sz="3600" dirty="0" smtClean="0"/>
              <a:t>3 – μεγάλης κλίμακας- κελλιών </a:t>
            </a:r>
          </a:p>
        </p:txBody>
      </p:sp>
      <p:pic>
        <p:nvPicPr>
          <p:cNvPr id="15363" name="Picture 5" descr="hadley0"/>
          <p:cNvPicPr>
            <a:picLocks noGrp="1" noChangeAspect="1" noChangeArrowheads="1"/>
          </p:cNvPicPr>
          <p:nvPr>
            <p:ph idx="1"/>
          </p:nvPr>
        </p:nvPicPr>
        <p:blipFill>
          <a:blip r:embed="rId5" cstate="print"/>
          <a:srcRect/>
          <a:stretch>
            <a:fillRect/>
          </a:stretch>
        </p:blipFill>
        <p:spPr>
          <a:xfrm>
            <a:off x="2843808" y="81564"/>
            <a:ext cx="6293171" cy="6757752"/>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817"/>
    </mc:Choice>
    <mc:Fallback xmlns="">
      <p:transition spd="slow" advTm="22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Εικόνα 2" descr="image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823912"/>
            <a:ext cx="694372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94667991"/>
      </p:ext>
    </p:extLst>
  </p:cSld>
  <p:clrMapOvr>
    <a:masterClrMapping/>
  </p:clrMapOvr>
  <mc:AlternateContent xmlns:mc="http://schemas.openxmlformats.org/markup-compatibility/2006" xmlns:p14="http://schemas.microsoft.com/office/powerpoint/2010/main">
    <mc:Choice Requires="p14">
      <p:transition spd="slow" p14:dur="2000" advTm="1049"/>
    </mc:Choice>
    <mc:Fallback xmlns="">
      <p:transition spd="slow" advTm="1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a:spLocks noGrp="1" noChangeArrowheads="1"/>
          </p:cNvSpPr>
          <p:nvPr>
            <p:ph type="title"/>
          </p:nvPr>
        </p:nvSpPr>
        <p:spPr/>
        <p:txBody>
          <a:bodyPr/>
          <a:lstStyle/>
          <a:p>
            <a:pPr eaLnBrk="1" hangingPunct="1"/>
            <a:r>
              <a:rPr lang="el-GR" smtClean="0"/>
              <a:t>Ανοδικά και καθοδικά ρεύματα</a:t>
            </a:r>
          </a:p>
        </p:txBody>
      </p:sp>
      <p:pic>
        <p:nvPicPr>
          <p:cNvPr id="16387" name="Picture 5" descr="hadley2"/>
          <p:cNvPicPr>
            <a:picLocks noGrp="1" noChangeAspect="1" noChangeArrowheads="1"/>
          </p:cNvPicPr>
          <p:nvPr>
            <p:ph idx="1"/>
          </p:nvPr>
        </p:nvPicPr>
        <p:blipFill>
          <a:blip r:embed="rId5" cstate="print"/>
          <a:srcRect/>
          <a:stretch>
            <a:fillRect/>
          </a:stretch>
        </p:blipFill>
        <p:spPr>
          <a:xfrm>
            <a:off x="471292" y="1791469"/>
            <a:ext cx="8201416" cy="3275062"/>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537"/>
    </mc:Choice>
    <mc:Fallback xmlns="">
      <p:transition spd="slow" advTm="14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457200" y="476672"/>
            <a:ext cx="8229600" cy="418058"/>
          </a:xfrm>
        </p:spPr>
        <p:txBody>
          <a:bodyPr/>
          <a:lstStyle/>
          <a:p>
            <a:pPr eaLnBrk="1" hangingPunct="1"/>
            <a:r>
              <a:rPr lang="el-GR" sz="3200" smtClean="0"/>
              <a:t>Τοπικοί άνεμοι λόγω κοιλάδων και λόφων</a:t>
            </a:r>
          </a:p>
        </p:txBody>
      </p:sp>
      <p:pic>
        <p:nvPicPr>
          <p:cNvPr id="17411" name="Picture 5" descr="Mountain Winds"/>
          <p:cNvPicPr>
            <a:picLocks noGrp="1" noChangeAspect="1" noChangeArrowheads="1"/>
          </p:cNvPicPr>
          <p:nvPr>
            <p:ph idx="1"/>
          </p:nvPr>
        </p:nvPicPr>
        <p:blipFill>
          <a:blip r:embed="rId5" cstate="print"/>
          <a:srcRect/>
          <a:stretch>
            <a:fillRect/>
          </a:stretch>
        </p:blipFill>
        <p:spPr>
          <a:xfrm>
            <a:off x="611560" y="1196752"/>
            <a:ext cx="7919099" cy="3960440"/>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99"/>
    </mc:Choice>
    <mc:Fallback xmlns="">
      <p:transition spd="slow" advTm="30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2400" smtClean="0">
                <a:solidFill>
                  <a:srgbClr val="C00000"/>
                </a:solidFill>
              </a:rPr>
              <a:t>Θαλάσσια αύρα</a:t>
            </a:r>
            <a:endParaRPr lang="en-GB" sz="2400">
              <a:solidFill>
                <a:srgbClr val="C00000"/>
              </a:solidFill>
            </a:endParaRPr>
          </a:p>
        </p:txBody>
      </p:sp>
      <p:sp>
        <p:nvSpPr>
          <p:cNvPr id="14339" name="Rectangle 3" descr="figure_1a"/>
          <p:cNvSpPr>
            <a:spLocks noGrp="1" noChangeAspect="1" noChangeArrowheads="1"/>
          </p:cNvSpPr>
          <p:nvPr isPhoto="1"/>
        </p:nvSpPr>
        <p:spPr bwMode="auto">
          <a:xfrm>
            <a:off x="0" y="911225"/>
            <a:ext cx="9144000" cy="5033963"/>
          </a:xfrm>
          <a:prstGeom prst="rect">
            <a:avLst/>
          </a:prstGeom>
          <a:blipFill dpi="0" rotWithShape="1">
            <a:blip r:embed="rId5" cstate="print"/>
            <a:srcRect/>
            <a:stretch>
              <a:fillRect b="-165"/>
            </a:stretch>
          </a:blipFill>
          <a:ln w="9525">
            <a:solidFill>
              <a:schemeClr val="tx1"/>
            </a:solidFill>
            <a:miter lim="800000"/>
            <a:headEnd/>
            <a:tailEnd/>
          </a:ln>
          <a:effectLst/>
        </p:spPr>
        <p:txBody>
          <a:bodyPr/>
          <a:lstStyle/>
          <a:p>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00156305"/>
      </p:ext>
    </p:extLst>
  </p:cSld>
  <p:clrMapOvr>
    <a:masterClrMapping/>
  </p:clrMapOvr>
  <mc:AlternateContent xmlns:mc="http://schemas.openxmlformats.org/markup-compatibility/2006" xmlns:p14="http://schemas.microsoft.com/office/powerpoint/2010/main">
    <mc:Choice Requires="p14">
      <p:transition spd="slow" p14:dur="2000" advTm="25897"/>
    </mc:Choice>
    <mc:Fallback xmlns="">
      <p:transition spd="slow" advTm="25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2400">
                <a:solidFill>
                  <a:srgbClr val="C00000"/>
                </a:solidFill>
              </a:rPr>
              <a:t>Αύρα από την στεριά προς την θάλασσα</a:t>
            </a:r>
            <a:endParaRPr lang="en-GB" sz="2400">
              <a:solidFill>
                <a:srgbClr val="C00000"/>
              </a:solidFill>
            </a:endParaRPr>
          </a:p>
        </p:txBody>
      </p:sp>
      <p:sp>
        <p:nvSpPr>
          <p:cNvPr id="15363" name="Rectangle 3" descr="figure_1b"/>
          <p:cNvSpPr>
            <a:spLocks noGrp="1" noChangeAspect="1" noChangeArrowheads="1"/>
          </p:cNvSpPr>
          <p:nvPr isPhoto="1"/>
        </p:nvSpPr>
        <p:spPr bwMode="auto">
          <a:xfrm>
            <a:off x="0" y="908050"/>
            <a:ext cx="9144000" cy="5041900"/>
          </a:xfrm>
          <a:prstGeom prst="rect">
            <a:avLst/>
          </a:prstGeom>
          <a:blipFill dpi="0" rotWithShape="1">
            <a:blip r:embed="rId5" cstate="print"/>
            <a:srcRect/>
            <a:stretch>
              <a:fillRect b="-7"/>
            </a:stretch>
          </a:blipFill>
          <a:ln w="9525">
            <a:solidFill>
              <a:schemeClr val="tx1"/>
            </a:solidFill>
            <a:miter lim="800000"/>
            <a:headEnd/>
            <a:tailEnd/>
          </a:ln>
          <a:effectLst/>
        </p:spPr>
        <p:txBody>
          <a:bodyPr/>
          <a:lstStyle/>
          <a:p>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53455835"/>
      </p:ext>
    </p:extLst>
  </p:cSld>
  <p:clrMapOvr>
    <a:masterClrMapping/>
  </p:clrMapOvr>
  <mc:AlternateContent xmlns:mc="http://schemas.openxmlformats.org/markup-compatibility/2006" xmlns:p14="http://schemas.microsoft.com/office/powerpoint/2010/main">
    <mc:Choice Requires="p14">
      <p:transition spd="slow" p14:dur="2000" advTm="54792"/>
    </mc:Choice>
    <mc:Fallback xmlns="">
      <p:transition spd="slow" advTm="54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Grp="1" noChangeArrowheads="1"/>
          </p:cNvSpPr>
          <p:nvPr>
            <p:ph type="title"/>
          </p:nvPr>
        </p:nvSpPr>
        <p:spPr>
          <a:xfrm>
            <a:off x="457200" y="274638"/>
            <a:ext cx="8229600" cy="850106"/>
          </a:xfrm>
        </p:spPr>
        <p:txBody>
          <a:bodyPr/>
          <a:lstStyle/>
          <a:p>
            <a:r>
              <a:rPr lang="el-GR" sz="2400">
                <a:solidFill>
                  <a:srgbClr val="C00000"/>
                </a:solidFill>
              </a:rPr>
              <a:t>Αύρα:  κίνηση από την θάλασσα προς στεριά τις απογευματινές ώρες</a:t>
            </a:r>
          </a:p>
        </p:txBody>
      </p:sp>
      <p:pic>
        <p:nvPicPr>
          <p:cNvPr id="18435" name="Picture 5" descr="hgt"/>
          <p:cNvPicPr>
            <a:picLocks noGrp="1" noChangeAspect="1" noChangeArrowheads="1"/>
          </p:cNvPicPr>
          <p:nvPr>
            <p:ph idx="1"/>
          </p:nvPr>
        </p:nvPicPr>
        <p:blipFill>
          <a:blip r:embed="rId5" cstate="print"/>
          <a:srcRect/>
          <a:stretch>
            <a:fillRect/>
          </a:stretch>
        </p:blipFill>
        <p:spPr>
          <a:xfrm>
            <a:off x="971550" y="4652963"/>
            <a:ext cx="7200900" cy="1608137"/>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30"/>
    </mc:Choice>
    <mc:Fallback xmlns="">
      <p:transition spd="slow" advTm="2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p:txBody>
          <a:bodyPr/>
          <a:lstStyle/>
          <a:p>
            <a:r>
              <a:rPr lang="el-GR" sz="2400">
                <a:solidFill>
                  <a:srgbClr val="C00000"/>
                </a:solidFill>
              </a:rPr>
              <a:t>Θέρμανση του εδάφους κατά την διάρκεια της ημέρας</a:t>
            </a:r>
          </a:p>
        </p:txBody>
      </p:sp>
      <p:pic>
        <p:nvPicPr>
          <p:cNvPr id="19459" name="Picture 3" descr="htg1"/>
          <p:cNvPicPr>
            <a:picLocks noGrp="1" noChangeAspect="1" noChangeArrowheads="1"/>
          </p:cNvPicPr>
          <p:nvPr>
            <p:ph idx="1"/>
          </p:nvPr>
        </p:nvPicPr>
        <p:blipFill>
          <a:blip r:embed="rId5" cstate="print"/>
          <a:srcRect/>
          <a:stretch>
            <a:fillRect/>
          </a:stretch>
        </p:blipFill>
        <p:spPr>
          <a:xfrm>
            <a:off x="971550" y="1557338"/>
            <a:ext cx="7200900" cy="3959225"/>
          </a:xfrm>
          <a:noFill/>
        </p:spPr>
      </p:pic>
      <p:sp>
        <p:nvSpPr>
          <p:cNvPr id="19460" name="Text Box 6"/>
          <p:cNvSpPr txBox="1">
            <a:spLocks noChangeArrowheads="1"/>
          </p:cNvSpPr>
          <p:nvPr/>
        </p:nvSpPr>
        <p:spPr bwMode="auto">
          <a:xfrm>
            <a:off x="755650" y="5805488"/>
            <a:ext cx="7704138" cy="641350"/>
          </a:xfrm>
          <a:prstGeom prst="rect">
            <a:avLst/>
          </a:prstGeom>
          <a:noFill/>
          <a:ln w="9525">
            <a:noFill/>
            <a:miter lim="800000"/>
            <a:headEnd/>
            <a:tailEnd/>
          </a:ln>
        </p:spPr>
        <p:txBody>
          <a:bodyPr>
            <a:spAutoFit/>
          </a:bodyPr>
          <a:lstStyle/>
          <a:p>
            <a:pPr>
              <a:spcBef>
                <a:spcPct val="50000"/>
              </a:spcBef>
            </a:pPr>
            <a:r>
              <a:rPr lang="el-GR">
                <a:solidFill>
                  <a:srgbClr val="FF0000"/>
                </a:solidFill>
              </a:rPr>
              <a:t>Η θάλασσα αργεί να θερμανθεί γιατί ο συντελεστής θερμοχωρητικότητας  του νερού </a:t>
            </a:r>
            <a:r>
              <a:rPr lang="en-US">
                <a:solidFill>
                  <a:srgbClr val="FF0000"/>
                </a:solidFill>
              </a:rPr>
              <a:t>[ 4200 J/kg </a:t>
            </a:r>
            <a:r>
              <a:rPr lang="en-US" baseline="30000">
                <a:solidFill>
                  <a:srgbClr val="FF0000"/>
                </a:solidFill>
              </a:rPr>
              <a:t>o</a:t>
            </a:r>
            <a:r>
              <a:rPr lang="en-US">
                <a:solidFill>
                  <a:srgbClr val="FF0000"/>
                </a:solidFill>
              </a:rPr>
              <a:t>C], </a:t>
            </a:r>
            <a:r>
              <a:rPr lang="el-GR">
                <a:solidFill>
                  <a:srgbClr val="FF0000"/>
                </a:solidFill>
              </a:rPr>
              <a:t>είναι μεγαλύτερος από αυτόν του εδάφους</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132"/>
    </mc:Choice>
    <mc:Fallback xmlns="">
      <p:transition spd="slow" advTm="27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p:txBody>
          <a:bodyPr/>
          <a:lstStyle/>
          <a:p>
            <a:r>
              <a:rPr lang="el-GR" sz="2400">
                <a:solidFill>
                  <a:srgbClr val="C00000"/>
                </a:solidFill>
              </a:rPr>
              <a:t>Το θερμό έδαφος θερμαίνει τον υπερκείμενο αέρα</a:t>
            </a:r>
          </a:p>
        </p:txBody>
      </p:sp>
      <p:pic>
        <p:nvPicPr>
          <p:cNvPr id="20483" name="Picture 3" descr="htg2"/>
          <p:cNvPicPr>
            <a:picLocks noGrp="1" noChangeAspect="1" noChangeArrowheads="1"/>
          </p:cNvPicPr>
          <p:nvPr>
            <p:ph idx="1"/>
          </p:nvPr>
        </p:nvPicPr>
        <p:blipFill>
          <a:blip r:embed="rId5" cstate="print"/>
          <a:srcRect/>
          <a:stretch>
            <a:fillRect/>
          </a:stretch>
        </p:blipFill>
        <p:spPr>
          <a:xfrm>
            <a:off x="971550" y="2349500"/>
            <a:ext cx="7200900" cy="4005263"/>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66"/>
    </mc:Choice>
    <mc:Fallback xmlns="">
      <p:transition spd="slow" advTm="5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p:cNvSpPr>
            <a:spLocks noGrp="1" noChangeArrowheads="1"/>
          </p:cNvSpPr>
          <p:nvPr>
            <p:ph type="title"/>
          </p:nvPr>
        </p:nvSpPr>
        <p:spPr>
          <a:xfrm>
            <a:off x="457200" y="274638"/>
            <a:ext cx="8229600" cy="706090"/>
          </a:xfrm>
        </p:spPr>
        <p:txBody>
          <a:bodyPr/>
          <a:lstStyle/>
          <a:p>
            <a:r>
              <a:rPr lang="el-GR" sz="2400">
                <a:solidFill>
                  <a:srgbClr val="C00000"/>
                </a:solidFill>
              </a:rPr>
              <a:t>Το βράδυ η ξηρά ψύχεται πιό γρήγορα, ενώ η θάλασσα διατηρεί την θερμοκρασία της</a:t>
            </a:r>
          </a:p>
        </p:txBody>
      </p:sp>
      <p:pic>
        <p:nvPicPr>
          <p:cNvPr id="21507" name="Picture 5" descr="cls1"/>
          <p:cNvPicPr>
            <a:picLocks noGrp="1" noChangeAspect="1" noChangeArrowheads="1"/>
          </p:cNvPicPr>
          <p:nvPr>
            <p:ph idx="1"/>
          </p:nvPr>
        </p:nvPicPr>
        <p:blipFill>
          <a:blip r:embed="rId5" cstate="print"/>
          <a:srcRect/>
          <a:stretch>
            <a:fillRect/>
          </a:stretch>
        </p:blipFill>
        <p:spPr>
          <a:xfrm>
            <a:off x="971550" y="1814513"/>
            <a:ext cx="7200900" cy="4095750"/>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212"/>
    </mc:Choice>
    <mc:Fallback xmlns="">
      <p:transition spd="slow" advTm="19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p:cNvSpPr>
            <a:spLocks noGrp="1" noChangeArrowheads="1"/>
          </p:cNvSpPr>
          <p:nvPr>
            <p:ph type="title"/>
          </p:nvPr>
        </p:nvSpPr>
        <p:spPr>
          <a:xfrm>
            <a:off x="914400" y="404664"/>
            <a:ext cx="8229600" cy="360040"/>
          </a:xfrm>
        </p:spPr>
        <p:txBody>
          <a:bodyPr/>
          <a:lstStyle/>
          <a:p>
            <a:r>
              <a:rPr lang="el-GR" sz="2400">
                <a:solidFill>
                  <a:srgbClr val="C00000"/>
                </a:solidFill>
              </a:rPr>
              <a:t>Ο αέρας πάνω από την στεριά κρυώνει με το έδαφος</a:t>
            </a:r>
          </a:p>
        </p:txBody>
      </p:sp>
      <p:pic>
        <p:nvPicPr>
          <p:cNvPr id="22531" name="Picture 5" descr="cls2"/>
          <p:cNvPicPr>
            <a:picLocks noGrp="1" noChangeAspect="1" noChangeArrowheads="1"/>
          </p:cNvPicPr>
          <p:nvPr>
            <p:ph idx="1"/>
          </p:nvPr>
        </p:nvPicPr>
        <p:blipFill>
          <a:blip r:embed="rId5" cstate="print"/>
          <a:srcRect/>
          <a:stretch>
            <a:fillRect/>
          </a:stretch>
        </p:blipFill>
        <p:spPr>
          <a:xfrm>
            <a:off x="971550" y="1814513"/>
            <a:ext cx="7200900" cy="4095750"/>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081"/>
    </mc:Choice>
    <mc:Fallback xmlns="">
      <p:transition spd="slow" advTm="25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p:cNvSpPr>
            <a:spLocks noGrp="1" noChangeArrowheads="1"/>
          </p:cNvSpPr>
          <p:nvPr>
            <p:ph type="title"/>
          </p:nvPr>
        </p:nvSpPr>
        <p:spPr/>
        <p:txBody>
          <a:bodyPr/>
          <a:lstStyle/>
          <a:p>
            <a:r>
              <a:rPr lang="el-GR" sz="2400">
                <a:solidFill>
                  <a:srgbClr val="C00000"/>
                </a:solidFill>
              </a:rPr>
              <a:t>Η ψύξη του αέρα διαταράσσει την στήλη του αέρα πάνω από το έδαφος</a:t>
            </a:r>
          </a:p>
        </p:txBody>
      </p:sp>
      <p:pic>
        <p:nvPicPr>
          <p:cNvPr id="23555" name="Picture 5" descr="flt1"/>
          <p:cNvPicPr>
            <a:picLocks noGrp="1" noChangeAspect="1" noChangeArrowheads="1"/>
          </p:cNvPicPr>
          <p:nvPr>
            <p:ph idx="1"/>
          </p:nvPr>
        </p:nvPicPr>
        <p:blipFill>
          <a:blip r:embed="rId5" cstate="print"/>
          <a:srcRect/>
          <a:stretch>
            <a:fillRect/>
          </a:stretch>
        </p:blipFill>
        <p:spPr>
          <a:xfrm>
            <a:off x="971550" y="1776413"/>
            <a:ext cx="7200900" cy="4171950"/>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235"/>
    </mc:Choice>
    <mc:Fallback xmlns="">
      <p:transition spd="slow" advTm="9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Εικόνα 3" descr="image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620688"/>
            <a:ext cx="694372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82244866"/>
      </p:ext>
    </p:extLst>
  </p:cSld>
  <p:clrMapOvr>
    <a:masterClrMapping/>
  </p:clrMapOvr>
  <mc:AlternateContent xmlns:mc="http://schemas.openxmlformats.org/markup-compatibility/2006" xmlns:p14="http://schemas.microsoft.com/office/powerpoint/2010/main">
    <mc:Choice Requires="p14">
      <p:transition spd="slow" p14:dur="2000" advTm="366"/>
    </mc:Choice>
    <mc:Fallback xmlns="">
      <p:transition spd="slow" advTm="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Grp="1" noChangeArrowheads="1"/>
          </p:cNvSpPr>
          <p:nvPr>
            <p:ph type="title"/>
          </p:nvPr>
        </p:nvSpPr>
        <p:spPr/>
        <p:txBody>
          <a:bodyPr/>
          <a:lstStyle/>
          <a:p>
            <a:r>
              <a:rPr lang="el-GR" sz="2400">
                <a:solidFill>
                  <a:srgbClr val="C00000"/>
                </a:solidFill>
              </a:rPr>
              <a:t>Έναρξη ροής αέρα στα υψηλά στρώματα λόγω διαφοράς πίεσης</a:t>
            </a:r>
          </a:p>
        </p:txBody>
      </p:sp>
      <p:pic>
        <p:nvPicPr>
          <p:cNvPr id="24579" name="Picture 4" descr="flt2"/>
          <p:cNvPicPr>
            <a:picLocks noGrp="1" noChangeAspect="1" noChangeArrowheads="1"/>
          </p:cNvPicPr>
          <p:nvPr>
            <p:ph idx="1"/>
          </p:nvPr>
        </p:nvPicPr>
        <p:blipFill>
          <a:blip r:embed="rId5" cstate="print"/>
          <a:srcRect/>
          <a:stretch>
            <a:fillRect/>
          </a:stretch>
        </p:blipFill>
        <p:spPr>
          <a:xfrm>
            <a:off x="971550" y="1824038"/>
            <a:ext cx="7200900" cy="4076700"/>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393"/>
    </mc:Choice>
    <mc:Fallback xmlns="">
      <p:transition spd="slow" advTm="9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p:cNvSpPr>
            <a:spLocks noGrp="1" noChangeArrowheads="1"/>
          </p:cNvSpPr>
          <p:nvPr>
            <p:ph type="title"/>
          </p:nvPr>
        </p:nvSpPr>
        <p:spPr/>
        <p:txBody>
          <a:bodyPr/>
          <a:lstStyle/>
          <a:p>
            <a:r>
              <a:rPr lang="el-GR" sz="2400">
                <a:solidFill>
                  <a:srgbClr val="C00000"/>
                </a:solidFill>
              </a:rPr>
              <a:t>Αύξηση της ατμοσφαιρικής πίεσης κοντά στο έδαφος</a:t>
            </a:r>
          </a:p>
        </p:txBody>
      </p:sp>
      <p:pic>
        <p:nvPicPr>
          <p:cNvPr id="25603" name="Picture 5" descr="crc1"/>
          <p:cNvPicPr>
            <a:picLocks noGrp="1" noChangeAspect="1" noChangeArrowheads="1"/>
          </p:cNvPicPr>
          <p:nvPr>
            <p:ph idx="1"/>
          </p:nvPr>
        </p:nvPicPr>
        <p:blipFill>
          <a:blip r:embed="rId5" cstate="print"/>
          <a:srcRect/>
          <a:stretch>
            <a:fillRect/>
          </a:stretch>
        </p:blipFill>
        <p:spPr>
          <a:xfrm>
            <a:off x="971550" y="2276475"/>
            <a:ext cx="7200900" cy="4038600"/>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045"/>
    </mc:Choice>
    <mc:Fallback xmlns="">
      <p:transition spd="slow" advTm="27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p:txBody>
          <a:bodyPr/>
          <a:lstStyle/>
          <a:p>
            <a:r>
              <a:rPr lang="el-GR" sz="2400">
                <a:solidFill>
                  <a:srgbClr val="C00000"/>
                </a:solidFill>
              </a:rPr>
              <a:t>Η διαφορά πίεσης οδηγεί την θαλάσσια αύρα</a:t>
            </a:r>
          </a:p>
        </p:txBody>
      </p:sp>
      <p:pic>
        <p:nvPicPr>
          <p:cNvPr id="26627" name="Picture 3" descr="crc2"/>
          <p:cNvPicPr>
            <a:picLocks noGrp="1" noChangeAspect="1" noChangeArrowheads="1"/>
          </p:cNvPicPr>
          <p:nvPr>
            <p:ph idx="1"/>
          </p:nvPr>
        </p:nvPicPr>
        <p:blipFill>
          <a:blip r:embed="rId5" cstate="print"/>
          <a:srcRect/>
          <a:stretch>
            <a:fillRect/>
          </a:stretch>
        </p:blipFill>
        <p:spPr>
          <a:xfrm>
            <a:off x="971550" y="2141538"/>
            <a:ext cx="7200900" cy="4095750"/>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170"/>
    </mc:Choice>
    <mc:Fallback xmlns="">
      <p:transition spd="slow" advTm="8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8"/>
          <p:cNvSpPr>
            <a:spLocks noGrp="1" noChangeArrowheads="1"/>
          </p:cNvSpPr>
          <p:nvPr>
            <p:ph type="title"/>
          </p:nvPr>
        </p:nvSpPr>
        <p:spPr/>
        <p:txBody>
          <a:bodyPr/>
          <a:lstStyle/>
          <a:p>
            <a:r>
              <a:rPr lang="el-GR" sz="2400">
                <a:solidFill>
                  <a:srgbClr val="C00000"/>
                </a:solidFill>
              </a:rPr>
              <a:t>Έναρξη κυκλοφορίας στο ατμοσφαιρικό κελλί συναγωγής</a:t>
            </a:r>
            <a:br>
              <a:rPr lang="el-GR" sz="2400">
                <a:solidFill>
                  <a:srgbClr val="C00000"/>
                </a:solidFill>
              </a:rPr>
            </a:br>
            <a:r>
              <a:rPr lang="el-GR" sz="2400">
                <a:solidFill>
                  <a:srgbClr val="C00000"/>
                </a:solidFill>
              </a:rPr>
              <a:t>με άνοδο και κάθοδο του αέρα</a:t>
            </a:r>
          </a:p>
        </p:txBody>
      </p:sp>
      <p:pic>
        <p:nvPicPr>
          <p:cNvPr id="27651" name="Picture 5" descr="crc3"/>
          <p:cNvPicPr>
            <a:picLocks noGrp="1" noChangeAspect="1" noChangeArrowheads="1"/>
          </p:cNvPicPr>
          <p:nvPr>
            <p:ph idx="4294967295"/>
          </p:nvPr>
        </p:nvPicPr>
        <p:blipFill>
          <a:blip r:embed="rId5" cstate="print"/>
          <a:srcRect/>
          <a:stretch>
            <a:fillRect/>
          </a:stretch>
        </p:blipFill>
        <p:spPr>
          <a:xfrm>
            <a:off x="971550" y="2060575"/>
            <a:ext cx="7200900" cy="4283075"/>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386"/>
    </mc:Choice>
    <mc:Fallback xmlns="">
      <p:transition spd="slow" advTm="14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l-GR" sz="2400">
                <a:solidFill>
                  <a:srgbClr val="C00000"/>
                </a:solidFill>
              </a:rPr>
              <a:t>Έτσι προκύπτει η νυχτερινή αύρα προς την θάλασσα</a:t>
            </a:r>
          </a:p>
        </p:txBody>
      </p:sp>
      <p:pic>
        <p:nvPicPr>
          <p:cNvPr id="28675" name="Picture 3" descr="cls"/>
          <p:cNvPicPr>
            <a:picLocks noGrp="1" noChangeAspect="1" noChangeArrowheads="1"/>
          </p:cNvPicPr>
          <p:nvPr>
            <p:ph idx="1"/>
          </p:nvPr>
        </p:nvPicPr>
        <p:blipFill>
          <a:blip r:embed="rId5" cstate="print"/>
          <a:srcRect/>
          <a:stretch>
            <a:fillRect/>
          </a:stretch>
        </p:blipFill>
        <p:spPr>
          <a:xfrm>
            <a:off x="971550" y="4652963"/>
            <a:ext cx="7200900" cy="1609725"/>
          </a:xfrm>
          <a:noFill/>
        </p:spPr>
      </p:pic>
      <p:sp>
        <p:nvSpPr>
          <p:cNvPr id="2" name="TextBox 1"/>
          <p:cNvSpPr txBox="1"/>
          <p:nvPr/>
        </p:nvSpPr>
        <p:spPr>
          <a:xfrm>
            <a:off x="5292080" y="3163041"/>
            <a:ext cx="2808312" cy="646331"/>
          </a:xfrm>
          <a:prstGeom prst="rect">
            <a:avLst/>
          </a:prstGeom>
          <a:solidFill>
            <a:srgbClr val="FFFFCC"/>
          </a:solidFill>
          <a:ln w="12700">
            <a:solidFill>
              <a:schemeClr val="tx1">
                <a:lumMod val="95000"/>
                <a:lumOff val="5000"/>
              </a:schemeClr>
            </a:solidFill>
          </a:ln>
        </p:spPr>
        <p:txBody>
          <a:bodyPr wrap="square" rtlCol="0">
            <a:spAutoFit/>
          </a:bodyPr>
          <a:lstStyle/>
          <a:p>
            <a:r>
              <a:rPr lang="el-GR" smtClean="0"/>
              <a:t>ΠΙΟ ΘΕΡΜΟΣ ΑΕΡΑΣ</a:t>
            </a:r>
          </a:p>
          <a:p>
            <a:r>
              <a:rPr lang="el-GR" smtClean="0"/>
              <a:t>ΣΧΕΤΙΚΗ ΥΠΟΠΙΕΣΗ</a:t>
            </a:r>
            <a:endParaRPr lang="en-GB" smtClean="0"/>
          </a:p>
        </p:txBody>
      </p:sp>
      <p:sp>
        <p:nvSpPr>
          <p:cNvPr id="5" name="TextBox 4"/>
          <p:cNvSpPr txBox="1"/>
          <p:nvPr/>
        </p:nvSpPr>
        <p:spPr>
          <a:xfrm>
            <a:off x="827584" y="3142709"/>
            <a:ext cx="2808312" cy="646331"/>
          </a:xfrm>
          <a:prstGeom prst="rect">
            <a:avLst/>
          </a:prstGeom>
          <a:solidFill>
            <a:srgbClr val="FFFFCC"/>
          </a:solidFill>
          <a:ln w="12700">
            <a:solidFill>
              <a:schemeClr val="tx1">
                <a:lumMod val="95000"/>
                <a:lumOff val="5000"/>
              </a:schemeClr>
            </a:solidFill>
          </a:ln>
        </p:spPr>
        <p:txBody>
          <a:bodyPr wrap="square" rtlCol="0">
            <a:spAutoFit/>
          </a:bodyPr>
          <a:lstStyle/>
          <a:p>
            <a:r>
              <a:rPr lang="el-GR" smtClean="0"/>
              <a:t>ΠΙΟ ΚΡΥΟΣ ΑΕΡΑΣ</a:t>
            </a:r>
          </a:p>
          <a:p>
            <a:r>
              <a:rPr lang="el-GR" smtClean="0"/>
              <a:t>ΣΧΕΤΙΚΗ ΥΠΕΡΠΙΕΣΗ</a:t>
            </a:r>
            <a:endParaRPr lang="en-GB" smtClean="0"/>
          </a:p>
        </p:txBody>
      </p:sp>
      <p:sp>
        <p:nvSpPr>
          <p:cNvPr id="3" name="Bent Arrow 2"/>
          <p:cNvSpPr/>
          <p:nvPr/>
        </p:nvSpPr>
        <p:spPr>
          <a:xfrm rot="10800000" flipH="1">
            <a:off x="2249032" y="3981997"/>
            <a:ext cx="2196245" cy="122413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Up Arrow 3"/>
          <p:cNvSpPr/>
          <p:nvPr/>
        </p:nvSpPr>
        <p:spPr>
          <a:xfrm>
            <a:off x="6516216" y="1556792"/>
            <a:ext cx="576064" cy="122413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Up Arrow 7"/>
          <p:cNvSpPr/>
          <p:nvPr/>
        </p:nvSpPr>
        <p:spPr>
          <a:xfrm rot="10800000">
            <a:off x="2087721" y="1534731"/>
            <a:ext cx="576064" cy="122413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024"/>
    </mc:Choice>
    <mc:Fallback xmlns="">
      <p:transition spd="slow" advTm="21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l-GR" smtClean="0"/>
              <a:t>Η ΤΕΧΝΟΛΟΓΙΑ ΤΩΝ Α/Γ</a:t>
            </a:r>
          </a:p>
        </p:txBody>
      </p:sp>
      <p:sp>
        <p:nvSpPr>
          <p:cNvPr id="30723" name="Rectangle 3"/>
          <p:cNvSpPr>
            <a:spLocks noGrp="1" noChangeArrowheads="1"/>
          </p:cNvSpPr>
          <p:nvPr>
            <p:ph type="body" idx="1"/>
          </p:nvPr>
        </p:nvSpPr>
        <p:spPr>
          <a:xfrm>
            <a:off x="457200" y="1108311"/>
            <a:ext cx="8229600" cy="2824746"/>
          </a:xfrm>
        </p:spPr>
        <p:txBody>
          <a:bodyPr/>
          <a:lstStyle/>
          <a:p>
            <a:pPr eaLnBrk="1" hangingPunct="1"/>
            <a:r>
              <a:rPr lang="el-GR" smtClean="0"/>
              <a:t>ΠΥΛΩΝΑΣ</a:t>
            </a:r>
          </a:p>
          <a:p>
            <a:pPr eaLnBrk="1" hangingPunct="1"/>
            <a:r>
              <a:rPr lang="el-GR" smtClean="0"/>
              <a:t>ΠΤΕΡΥΓΙΑ ΚΑΙ ΠΤΕΡΩΤΗ</a:t>
            </a:r>
          </a:p>
          <a:p>
            <a:pPr eaLnBrk="1" hangingPunct="1"/>
            <a:r>
              <a:rPr lang="el-GR" smtClean="0"/>
              <a:t>ΜΗΧΑΝΙΣΜΟΣ ΜΕΤΑΔΟΣΗΣ ΚΙΝΗΣΗΣ</a:t>
            </a:r>
          </a:p>
          <a:p>
            <a:pPr eaLnBrk="1" hangingPunct="1"/>
            <a:r>
              <a:rPr lang="el-GR" smtClean="0"/>
              <a:t>ΠΕΔΗΣΗ</a:t>
            </a:r>
          </a:p>
          <a:p>
            <a:pPr eaLnBrk="1" hangingPunct="1"/>
            <a:r>
              <a:rPr lang="el-GR" smtClean="0"/>
              <a:t>ΓΕΝΝΗΤΡΙΑ</a:t>
            </a:r>
          </a:p>
          <a:p>
            <a:pPr eaLnBrk="1" hangingPunct="1"/>
            <a:r>
              <a:rPr lang="el-GR" smtClean="0"/>
              <a:t>ΜΗΧΑΝΙΣΜΟΣ ΠΕΡΙΣΤΡΟΦΗΣ Α/Γ</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pic>
        <p:nvPicPr>
          <p:cNvPr id="5122" name="Picture 2" descr="http://www.intechopen.com/source/html/16254/media/image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4800" y="3727449"/>
            <a:ext cx="7048500" cy="26098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26857"/>
    </mc:Choice>
    <mc:Fallback xmlns="">
      <p:transition spd="slow" advTm="26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hidden="1"/>
          <p:cNvSpPr>
            <a:spLocks noGrp="1" noChangeArrowheads="1"/>
          </p:cNvSpPr>
          <p:nvPr>
            <p:ph type="title"/>
          </p:nvPr>
        </p:nvSpPr>
        <p:spPr/>
        <p:txBody>
          <a:bodyPr/>
          <a:lstStyle/>
          <a:p>
            <a:r>
              <a:rPr lang="el-GR" smtClean="0"/>
              <a:t>  </a:t>
            </a:r>
            <a:endParaRPr lang="el-GR"/>
          </a:p>
        </p:txBody>
      </p:sp>
      <p:sp>
        <p:nvSpPr>
          <p:cNvPr id="329731" name="Rectangle 3" descr="wind_project_fig1_e"/>
          <p:cNvSpPr>
            <a:spLocks noGrp="1" noChangeAspect="1" noChangeArrowheads="1"/>
          </p:cNvSpPr>
          <p:nvPr isPhoto="1"/>
        </p:nvSpPr>
        <p:spPr bwMode="auto">
          <a:xfrm>
            <a:off x="1533524" y="0"/>
            <a:ext cx="6380163" cy="6858000"/>
          </a:xfrm>
          <a:prstGeom prst="rect">
            <a:avLst/>
          </a:prstGeom>
          <a:blipFill dpi="0" rotWithShape="1">
            <a:blip r:embed="rId6" cstate="print"/>
            <a:srcRect/>
            <a:stretch>
              <a:fillRect b="-10"/>
            </a:stretch>
          </a:blipFill>
          <a:ln w="9525">
            <a:solidFill>
              <a:schemeClr val="tx1"/>
            </a:solidFill>
            <a:miter lim="800000"/>
            <a:headEnd/>
            <a:tailEnd/>
          </a:ln>
          <a:effectLst/>
        </p:spPr>
        <p:txBody>
          <a:bodyPr/>
          <a:lstStyle/>
          <a:p>
            <a:endParaRPr lang="el-GR"/>
          </a:p>
        </p:txBody>
      </p:sp>
      <p:sp>
        <p:nvSpPr>
          <p:cNvPr id="2" name="Left-Right Arrow 1"/>
          <p:cNvSpPr/>
          <p:nvPr/>
        </p:nvSpPr>
        <p:spPr>
          <a:xfrm>
            <a:off x="1533399" y="1994074"/>
            <a:ext cx="3694931" cy="432048"/>
          </a:xfrm>
          <a:prstGeom prst="leftRightArrow">
            <a:avLst/>
          </a:prstGeom>
          <a:solidFill>
            <a:srgbClr val="FFFF00">
              <a:alpha val="68000"/>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mtClean="0">
                <a:solidFill>
                  <a:srgbClr val="C00000"/>
                </a:solidFill>
              </a:rPr>
              <a:t>ΔΙΑΜΕΤΡΟΣ ΡΟΤΟΡΑ</a:t>
            </a:r>
            <a:endParaRPr lang="en-GB">
              <a:solidFill>
                <a:srgbClr val="C00000"/>
              </a:solidFill>
            </a:endParaRPr>
          </a:p>
        </p:txBody>
      </p:sp>
      <p:sp>
        <p:nvSpPr>
          <p:cNvPr id="5" name="Left-Right Arrow 4"/>
          <p:cNvSpPr/>
          <p:nvPr/>
        </p:nvSpPr>
        <p:spPr>
          <a:xfrm rot="5400000">
            <a:off x="5676862" y="3841540"/>
            <a:ext cx="3694931" cy="432048"/>
          </a:xfrm>
          <a:prstGeom prst="leftRightArrow">
            <a:avLst/>
          </a:prstGeom>
          <a:solidFill>
            <a:srgbClr val="FFFF00">
              <a:alpha val="68000"/>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
        <p:nvSpPr>
          <p:cNvPr id="3" name="TextBox 2"/>
          <p:cNvSpPr txBox="1"/>
          <p:nvPr/>
        </p:nvSpPr>
        <p:spPr>
          <a:xfrm>
            <a:off x="7740352" y="3105834"/>
            <a:ext cx="1237064" cy="646331"/>
          </a:xfrm>
          <a:prstGeom prst="rect">
            <a:avLst/>
          </a:prstGeom>
          <a:solidFill>
            <a:srgbClr val="FFFF00">
              <a:alpha val="12000"/>
            </a:srgbClr>
          </a:solidFill>
          <a:ln>
            <a:solidFill>
              <a:schemeClr val="tx2">
                <a:lumMod val="95000"/>
                <a:lumOff val="5000"/>
              </a:schemeClr>
            </a:solidFill>
          </a:ln>
        </p:spPr>
        <p:txBody>
          <a:bodyPr wrap="square" rtlCol="0">
            <a:spAutoFit/>
          </a:bodyPr>
          <a:lstStyle/>
          <a:p>
            <a:pPr algn="ctr"/>
            <a:r>
              <a:rPr lang="el-GR" smtClean="0">
                <a:solidFill>
                  <a:srgbClr val="C00000"/>
                </a:solidFill>
              </a:rPr>
              <a:t>ΥΨΟΣ ΠΥΛΩΝΑ</a:t>
            </a:r>
            <a:endParaRPr lang="en-GB">
              <a:solidFill>
                <a:srgbClr val="C00000"/>
              </a:solidFill>
            </a:endParaRPr>
          </a:p>
        </p:txBody>
      </p:sp>
      <p:sp>
        <p:nvSpPr>
          <p:cNvPr id="4" name="Oval 3"/>
          <p:cNvSpPr/>
          <p:nvPr/>
        </p:nvSpPr>
        <p:spPr>
          <a:xfrm>
            <a:off x="1575033" y="445902"/>
            <a:ext cx="3611662" cy="3611662"/>
          </a:xfrm>
          <a:prstGeom prst="ellipse">
            <a:avLst/>
          </a:prstGeom>
          <a:solidFill>
            <a:srgbClr val="FFFF00">
              <a:alpha val="14000"/>
            </a:srgb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61335017"/>
      </p:ext>
    </p:extLst>
  </p:cSld>
  <p:clrMapOvr>
    <a:masterClrMapping/>
  </p:clrMapOvr>
  <mc:AlternateContent xmlns:mc="http://schemas.openxmlformats.org/markup-compatibility/2006" xmlns:p14="http://schemas.microsoft.com/office/powerpoint/2010/main">
    <mc:Choice Requires="p14">
      <p:transition spd="slow" p14:dur="2000" advTm="11056"/>
    </mc:Choice>
    <mc:Fallback xmlns="">
      <p:transition spd="slow" advTm="11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7"/>
                </p:tgtEl>
              </p:cMediaNode>
            </p:audio>
          </p:childTnLst>
        </p:cTn>
      </p:par>
    </p:tnLst>
    <p:bldLst>
      <p:bldP spid="2" grpId="0" animBg="1"/>
      <p:bldP spid="5" grpId="0" animBg="1"/>
      <p:bldP spid="3"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ΚΑΜΠΥΛΗ ΛΕΙΤΟΥΡΓΙΑΣ Α/Γ</a:t>
            </a:r>
            <a:endParaRPr lang="en-GB"/>
          </a:p>
        </p:txBody>
      </p:sp>
      <p:pic>
        <p:nvPicPr>
          <p:cNvPr id="10242" name="Picture 2" descr="http://www.wind-power-program.com/popups/Typical%20power%20output%20(550%20x%2036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91" y="836712"/>
            <a:ext cx="9111009" cy="60132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59632" y="1628800"/>
            <a:ext cx="2964533" cy="369332"/>
          </a:xfrm>
          <a:prstGeom prst="rect">
            <a:avLst/>
          </a:prstGeom>
          <a:solidFill>
            <a:srgbClr val="FFC000"/>
          </a:solidFill>
          <a:ln>
            <a:solidFill>
              <a:schemeClr val="tx1"/>
            </a:solidFill>
          </a:ln>
        </p:spPr>
        <p:txBody>
          <a:bodyPr wrap="square" rtlCol="0">
            <a:spAutoFit/>
          </a:bodyPr>
          <a:lstStyle/>
          <a:p>
            <a:pPr algn="ctr"/>
            <a:r>
              <a:rPr lang="en-GB" smtClean="0">
                <a:solidFill>
                  <a:srgbClr val="C00000"/>
                </a:solidFill>
              </a:rPr>
              <a:t>P</a:t>
            </a:r>
            <a:r>
              <a:rPr lang="en-GB" baseline="-25000" smtClean="0">
                <a:solidFill>
                  <a:srgbClr val="C00000"/>
                </a:solidFill>
              </a:rPr>
              <a:t>r</a:t>
            </a:r>
            <a:r>
              <a:rPr lang="en-GB" smtClean="0">
                <a:solidFill>
                  <a:srgbClr val="C00000"/>
                </a:solidFill>
              </a:rPr>
              <a:t> : </a:t>
            </a:r>
            <a:r>
              <a:rPr lang="el-GR" smtClean="0">
                <a:solidFill>
                  <a:srgbClr val="C00000"/>
                </a:solidFill>
              </a:rPr>
              <a:t>ΟΝΟΜΑΣΤΙΚΗ ΙΣΧΥΣ</a:t>
            </a:r>
            <a:endParaRPr lang="en-GB">
              <a:solidFill>
                <a:srgbClr val="C00000"/>
              </a:solidFill>
            </a:endParaRPr>
          </a:p>
        </p:txBody>
      </p:sp>
      <p:sp>
        <p:nvSpPr>
          <p:cNvPr id="5" name="TextBox 4"/>
          <p:cNvSpPr txBox="1"/>
          <p:nvPr/>
        </p:nvSpPr>
        <p:spPr>
          <a:xfrm>
            <a:off x="1259632" y="3105344"/>
            <a:ext cx="1872208" cy="923330"/>
          </a:xfrm>
          <a:prstGeom prst="rect">
            <a:avLst/>
          </a:prstGeom>
          <a:solidFill>
            <a:srgbClr val="FFFF00">
              <a:alpha val="15000"/>
            </a:srgbClr>
          </a:solidFill>
          <a:ln>
            <a:solidFill>
              <a:schemeClr val="bg1">
                <a:lumMod val="50000"/>
              </a:schemeClr>
            </a:solidFill>
          </a:ln>
        </p:spPr>
        <p:txBody>
          <a:bodyPr wrap="square" rtlCol="0">
            <a:spAutoFit/>
          </a:bodyPr>
          <a:lstStyle/>
          <a:p>
            <a:pPr algn="ctr"/>
            <a:r>
              <a:rPr lang="el-GR" smtClean="0">
                <a:solidFill>
                  <a:srgbClr val="C00000"/>
                </a:solidFill>
              </a:rPr>
              <a:t>ΤΑΧΥΤΗΤΑ ΕΝΑΡΞΗΣ ΛΕΙΤΟΥΡΓΙΑΣ</a:t>
            </a:r>
            <a:endParaRPr lang="en-GB">
              <a:solidFill>
                <a:srgbClr val="C00000"/>
              </a:solidFill>
            </a:endParaRPr>
          </a:p>
        </p:txBody>
      </p:sp>
      <p:sp>
        <p:nvSpPr>
          <p:cNvPr id="6" name="Right Arrow 5"/>
          <p:cNvSpPr/>
          <p:nvPr/>
        </p:nvSpPr>
        <p:spPr>
          <a:xfrm rot="5400000">
            <a:off x="1616951" y="4727865"/>
            <a:ext cx="869538" cy="288032"/>
          </a:xfrm>
          <a:prstGeom prst="rightArrow">
            <a:avLst/>
          </a:prstGeom>
          <a:solidFill>
            <a:srgbClr val="FFFF00">
              <a:alpha val="31000"/>
            </a:srgb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Arrow 6"/>
          <p:cNvSpPr/>
          <p:nvPr/>
        </p:nvSpPr>
        <p:spPr>
          <a:xfrm rot="6949751">
            <a:off x="4535769" y="4811701"/>
            <a:ext cx="673599" cy="508236"/>
          </a:xfrm>
          <a:prstGeom prst="rightArrow">
            <a:avLst/>
          </a:prstGeom>
          <a:solidFill>
            <a:srgbClr val="FFFF00">
              <a:alpha val="31000"/>
            </a:srgbClr>
          </a:solidFill>
          <a:ln w="95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4912672" y="3904275"/>
            <a:ext cx="1872208" cy="923330"/>
          </a:xfrm>
          <a:prstGeom prst="rect">
            <a:avLst/>
          </a:prstGeom>
          <a:solidFill>
            <a:srgbClr val="FFFF00">
              <a:alpha val="15000"/>
            </a:srgbClr>
          </a:solidFill>
          <a:ln>
            <a:solidFill>
              <a:schemeClr val="tx2">
                <a:lumMod val="10000"/>
              </a:schemeClr>
            </a:solidFill>
          </a:ln>
        </p:spPr>
        <p:txBody>
          <a:bodyPr wrap="square" rtlCol="0">
            <a:spAutoFit/>
          </a:bodyPr>
          <a:lstStyle/>
          <a:p>
            <a:pPr algn="ctr"/>
            <a:r>
              <a:rPr lang="el-GR" smtClean="0">
                <a:solidFill>
                  <a:srgbClr val="C00000"/>
                </a:solidFill>
              </a:rPr>
              <a:t>ΤΑΧΥΤΗΤΑ ΟΝΟΜΑΣΤΙΚΗΣ ΙΣΧΥΟΣ</a:t>
            </a:r>
            <a:endParaRPr lang="en-GB">
              <a:solidFill>
                <a:srgbClr val="C00000"/>
              </a:solidFill>
            </a:endParaRPr>
          </a:p>
        </p:txBody>
      </p:sp>
      <p:sp>
        <p:nvSpPr>
          <p:cNvPr id="9" name="Right Arrow 8"/>
          <p:cNvSpPr/>
          <p:nvPr/>
        </p:nvSpPr>
        <p:spPr>
          <a:xfrm rot="6960864">
            <a:off x="7220642" y="4491537"/>
            <a:ext cx="1382398" cy="508236"/>
          </a:xfrm>
          <a:prstGeom prst="rightArrow">
            <a:avLst/>
          </a:prstGeom>
          <a:solidFill>
            <a:srgbClr val="FFFF00">
              <a:alpha val="31000"/>
            </a:srgbClr>
          </a:solidFill>
          <a:ln w="95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7581245" y="3257944"/>
            <a:ext cx="1512168" cy="646331"/>
          </a:xfrm>
          <a:prstGeom prst="rect">
            <a:avLst/>
          </a:prstGeom>
          <a:solidFill>
            <a:srgbClr val="FFFF00">
              <a:alpha val="15000"/>
            </a:srgbClr>
          </a:solidFill>
          <a:ln>
            <a:solidFill>
              <a:schemeClr val="tx2">
                <a:lumMod val="10000"/>
              </a:schemeClr>
            </a:solidFill>
          </a:ln>
        </p:spPr>
        <p:txBody>
          <a:bodyPr wrap="square" rtlCol="0">
            <a:spAutoFit/>
          </a:bodyPr>
          <a:lstStyle/>
          <a:p>
            <a:pPr algn="ctr"/>
            <a:r>
              <a:rPr lang="el-GR" smtClean="0">
                <a:solidFill>
                  <a:srgbClr val="C00000"/>
                </a:solidFill>
              </a:rPr>
              <a:t>ΤΑΧΥΤΗΤΑ ΑΠΟΚΟΠΗΣ</a:t>
            </a:r>
            <a:endParaRPr lang="en-GB">
              <a:solidFill>
                <a:srgbClr val="C00000"/>
              </a:solidFill>
            </a:endParaRPr>
          </a:p>
        </p:txBody>
      </p:sp>
      <p:pic>
        <p:nvPicPr>
          <p:cNvPr id="10244" name="Picture 4" descr="http://www.nextwindinc.com/wp-content/uploads/2012/06/power-curve-gaia-12MW-wind-turbin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543330" cy="694733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59115268"/>
      </p:ext>
    </p:extLst>
  </p:cSld>
  <p:clrMapOvr>
    <a:masterClrMapping/>
  </p:clrMapOvr>
  <mc:AlternateContent xmlns:mc="http://schemas.openxmlformats.org/markup-compatibility/2006" xmlns:p14="http://schemas.microsoft.com/office/powerpoint/2010/main">
    <mc:Choice Requires="p14">
      <p:transition spd="slow" p14:dur="2000" advTm="57368"/>
    </mc:Choice>
    <mc:Fallback xmlns="">
      <p:transition spd="slow" advTm="57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244"/>
                                        </p:tgtEl>
                                        <p:attrNameLst>
                                          <p:attrName>style.visibility</p:attrName>
                                        </p:attrNameLst>
                                      </p:cBhvr>
                                      <p:to>
                                        <p:strVal val="visible"/>
                                      </p:to>
                                    </p:set>
                                    <p:anim calcmode="lin" valueType="num">
                                      <p:cBhvr additive="base">
                                        <p:cTn id="11" dur="500" fill="hold"/>
                                        <p:tgtEl>
                                          <p:spTgt spid="10244"/>
                                        </p:tgtEl>
                                        <p:attrNameLst>
                                          <p:attrName>ppt_x</p:attrName>
                                        </p:attrNameLst>
                                      </p:cBhvr>
                                      <p:tavLst>
                                        <p:tav tm="0">
                                          <p:val>
                                            <p:strVal val="#ppt_x"/>
                                          </p:val>
                                        </p:tav>
                                        <p:tav tm="100000">
                                          <p:val>
                                            <p:strVal val="#ppt_x"/>
                                          </p:val>
                                        </p:tav>
                                      </p:tavLst>
                                    </p:anim>
                                    <p:anim calcmode="lin" valueType="num">
                                      <p:cBhvr additive="base">
                                        <p:cTn id="12"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ΡΟΗ ΑΝΕΜΟΥ ΓΥΡΩ ΑΠΌ ΤΟ ΠΤΕΡΥΓΙΟ</a:t>
            </a:r>
            <a:endParaRPr lang="en-GB"/>
          </a:p>
        </p:txBody>
      </p:sp>
      <p:sp>
        <p:nvSpPr>
          <p:cNvPr id="3" name="Content Placeholder 2"/>
          <p:cNvSpPr>
            <a:spLocks noGrp="1"/>
          </p:cNvSpPr>
          <p:nvPr>
            <p:ph idx="1"/>
          </p:nvPr>
        </p:nvSpPr>
        <p:spPr/>
        <p:txBody>
          <a:bodyPr/>
          <a:lstStyle/>
          <a:p>
            <a:endParaRPr lang="en-GB"/>
          </a:p>
        </p:txBody>
      </p:sp>
      <p:pic>
        <p:nvPicPr>
          <p:cNvPr id="4" name="Picture 2" descr="http://www.alternative-energy-tutorials.com/images/stories/wind/alt110.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988840"/>
            <a:ext cx="8938228" cy="3542041"/>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49125628"/>
      </p:ext>
    </p:extLst>
  </p:cSld>
  <p:clrMapOvr>
    <a:masterClrMapping/>
  </p:clrMapOvr>
  <mc:AlternateContent xmlns:mc="http://schemas.openxmlformats.org/markup-compatibility/2006" xmlns:p14="http://schemas.microsoft.com/office/powerpoint/2010/main">
    <mc:Choice Requires="p14">
      <p:transition spd="slow" p14:dur="2000" advTm="50559"/>
    </mc:Choice>
    <mc:Fallback xmlns="">
      <p:transition spd="slow" advTm="50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GB" smtClean="0"/>
              <a:t>  </a:t>
            </a:r>
            <a:endParaRPr lang="el-GR"/>
          </a:p>
        </p:txBody>
      </p:sp>
      <p:sp>
        <p:nvSpPr>
          <p:cNvPr id="3" name="2 - Θέση περιεχομένου"/>
          <p:cNvSpPr>
            <a:spLocks noGrp="1"/>
          </p:cNvSpPr>
          <p:nvPr>
            <p:ph idx="1"/>
          </p:nvPr>
        </p:nvSpPr>
        <p:spPr/>
        <p:txBody>
          <a:bodyPr/>
          <a:lstStyle/>
          <a:p>
            <a:endParaRPr lang="el-GR"/>
          </a:p>
        </p:txBody>
      </p:sp>
      <p:pic>
        <p:nvPicPr>
          <p:cNvPr id="4" name="3 - Εικόνα" descr="http://www.independent.co.uk/incoming/article6294138.ece/ALTERNATES/w380/pg-26-wings.jpg"/>
          <p:cNvPicPr/>
          <p:nvPr/>
        </p:nvPicPr>
        <p:blipFill>
          <a:blip r:embed="rId6" cstate="print"/>
          <a:srcRect/>
          <a:stretch>
            <a:fillRect/>
          </a:stretch>
        </p:blipFill>
        <p:spPr bwMode="auto">
          <a:xfrm>
            <a:off x="323528" y="692697"/>
            <a:ext cx="7920880" cy="5832648"/>
          </a:xfrm>
          <a:prstGeom prst="rect">
            <a:avLst/>
          </a:prstGeom>
          <a:noFill/>
          <a:ln w="9525">
            <a:noFill/>
            <a:miter lim="800000"/>
            <a:headEnd/>
            <a:tailEnd/>
          </a:ln>
        </p:spPr>
      </p:pic>
      <p:pic>
        <p:nvPicPr>
          <p:cNvPr id="5" name="Picture 5" descr="Cross section of a wing"/>
          <p:cNvPicPr>
            <a:picLocks noChangeAspect="1" noChangeArrowheads="1"/>
          </p:cNvPicPr>
          <p:nvPr/>
        </p:nvPicPr>
        <p:blipFill>
          <a:blip r:embed="rId7" cstate="print"/>
          <a:srcRect/>
          <a:stretch>
            <a:fillRect/>
          </a:stretch>
        </p:blipFill>
        <p:spPr bwMode="auto">
          <a:xfrm rot="951912">
            <a:off x="1652237" y="1127873"/>
            <a:ext cx="4967203" cy="1457189"/>
          </a:xfrm>
          <a:prstGeom prst="rect">
            <a:avLst/>
          </a:prstGeom>
          <a:noFill/>
          <a:ln w="9525">
            <a:noFill/>
            <a:miter lim="800000"/>
            <a:headEnd/>
            <a:tailEnd/>
          </a:ln>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2749"/>
    </mc:Choice>
    <mc:Fallback xmlns="">
      <p:transition spd="slow" advTm="22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p:txBody>
          <a:bodyPr/>
          <a:lstStyle/>
          <a:p>
            <a:pPr eaLnBrk="1" hangingPunct="1"/>
            <a:r>
              <a:rPr lang="el-GR" b="1" smtClean="0">
                <a:solidFill>
                  <a:schemeClr val="hlink"/>
                </a:solidFill>
              </a:rPr>
              <a:t>ΑΙΟΛΙΚΗ ΕΝΕΡΓΕΙΑ</a:t>
            </a:r>
          </a:p>
        </p:txBody>
      </p:sp>
      <p:sp>
        <p:nvSpPr>
          <p:cNvPr id="2" name="Subtitle 1"/>
          <p:cNvSpPr>
            <a:spLocks noGrp="1"/>
          </p:cNvSpPr>
          <p:nvPr>
            <p:ph type="subTitle" idx="1"/>
          </p:nvPr>
        </p:nvSpPr>
        <p:spPr/>
        <p:txBody>
          <a:bodyPr/>
          <a:lstStyle/>
          <a:p>
            <a:endParaRPr lang="en-GB"/>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9"/>
    </mc:Choice>
    <mc:Fallback xmlns="">
      <p:transition spd="slow" advTm="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l-GR" sz="3200" smtClean="0"/>
              <a:t>Φυσώντας ανάμεσα στα δύο χαρτιά , θα κολλήσουν ή θα απομακρυνθούν ?</a:t>
            </a:r>
          </a:p>
        </p:txBody>
      </p:sp>
      <p:pic>
        <p:nvPicPr>
          <p:cNvPr id="34819" name="Picture 2"/>
          <p:cNvPicPr>
            <a:picLocks noChangeAspect="1" noChangeArrowheads="1"/>
          </p:cNvPicPr>
          <p:nvPr/>
        </p:nvPicPr>
        <p:blipFill>
          <a:blip r:embed="rId5" cstate="print"/>
          <a:srcRect/>
          <a:stretch>
            <a:fillRect/>
          </a:stretch>
        </p:blipFill>
        <p:spPr bwMode="auto">
          <a:xfrm>
            <a:off x="257175" y="1924050"/>
            <a:ext cx="8628063" cy="3008313"/>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925"/>
    </mc:Choice>
    <mc:Fallback xmlns="">
      <p:transition spd="slow" advTm="25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title"/>
          </p:nvPr>
        </p:nvSpPr>
        <p:spPr>
          <a:xfrm>
            <a:off x="457200" y="116632"/>
            <a:ext cx="8229600" cy="418058"/>
          </a:xfrm>
        </p:spPr>
        <p:txBody>
          <a:bodyPr/>
          <a:lstStyle/>
          <a:p>
            <a:pPr eaLnBrk="1" hangingPunct="1"/>
            <a:r>
              <a:rPr lang="el-GR" smtClean="0">
                <a:solidFill>
                  <a:srgbClr val="C00000"/>
                </a:solidFill>
              </a:rPr>
              <a:t>Α/Γ : ΚΥΡΙΑ ΣΤΟΙΧΕΙΑ</a:t>
            </a:r>
          </a:p>
        </p:txBody>
      </p:sp>
      <p:pic>
        <p:nvPicPr>
          <p:cNvPr id="35843" name="Picture 5" descr="figure_3"/>
          <p:cNvPicPr>
            <a:picLocks noGrp="1" noChangeAspect="1" noChangeArrowheads="1"/>
          </p:cNvPicPr>
          <p:nvPr>
            <p:ph idx="1"/>
          </p:nvPr>
        </p:nvPicPr>
        <p:blipFill>
          <a:blip r:embed="rId5" cstate="print"/>
          <a:srcRect/>
          <a:stretch>
            <a:fillRect/>
          </a:stretch>
        </p:blipFill>
        <p:spPr>
          <a:xfrm>
            <a:off x="431540" y="620688"/>
            <a:ext cx="8280920" cy="6152104"/>
          </a:xfrm>
          <a:noFill/>
        </p:spPr>
      </p:pic>
      <p:sp>
        <p:nvSpPr>
          <p:cNvPr id="2" name="TextBox 1"/>
          <p:cNvSpPr txBox="1"/>
          <p:nvPr/>
        </p:nvSpPr>
        <p:spPr>
          <a:xfrm>
            <a:off x="755576" y="5301208"/>
            <a:ext cx="1296144" cy="369332"/>
          </a:xfrm>
          <a:prstGeom prst="rect">
            <a:avLst/>
          </a:prstGeom>
          <a:solidFill>
            <a:srgbClr val="FFFFCC"/>
          </a:solidFill>
          <a:ln w="12700">
            <a:solidFill>
              <a:schemeClr val="tx1">
                <a:lumMod val="95000"/>
                <a:lumOff val="5000"/>
              </a:schemeClr>
            </a:solidFill>
          </a:ln>
        </p:spPr>
        <p:txBody>
          <a:bodyPr wrap="square" rtlCol="0">
            <a:spAutoFit/>
          </a:bodyPr>
          <a:lstStyle/>
          <a:p>
            <a:r>
              <a:rPr lang="el-GR" smtClean="0"/>
              <a:t>ΠΤΕΡΥΓΙΑ</a:t>
            </a:r>
            <a:endParaRPr lang="en-GB"/>
          </a:p>
        </p:txBody>
      </p:sp>
      <p:sp>
        <p:nvSpPr>
          <p:cNvPr id="5" name="TextBox 4"/>
          <p:cNvSpPr txBox="1"/>
          <p:nvPr/>
        </p:nvSpPr>
        <p:spPr>
          <a:xfrm>
            <a:off x="2951820" y="4598355"/>
            <a:ext cx="1296144" cy="369332"/>
          </a:xfrm>
          <a:prstGeom prst="rect">
            <a:avLst/>
          </a:prstGeom>
          <a:solidFill>
            <a:srgbClr val="FFFFCC"/>
          </a:solidFill>
          <a:ln w="12700">
            <a:solidFill>
              <a:schemeClr val="tx1">
                <a:lumMod val="95000"/>
                <a:lumOff val="5000"/>
              </a:schemeClr>
            </a:solidFill>
          </a:ln>
        </p:spPr>
        <p:txBody>
          <a:bodyPr wrap="square" rtlCol="0">
            <a:spAutoFit/>
          </a:bodyPr>
          <a:lstStyle/>
          <a:p>
            <a:pPr algn="ctr"/>
            <a:r>
              <a:rPr lang="el-GR" smtClean="0"/>
              <a:t>ΚΕΛΥΦΟΣ</a:t>
            </a:r>
            <a:endParaRPr lang="en-GB"/>
          </a:p>
        </p:txBody>
      </p:sp>
      <p:sp>
        <p:nvSpPr>
          <p:cNvPr id="6" name="TextBox 5"/>
          <p:cNvSpPr txBox="1"/>
          <p:nvPr/>
        </p:nvSpPr>
        <p:spPr>
          <a:xfrm>
            <a:off x="5580112" y="4644522"/>
            <a:ext cx="2520280" cy="646331"/>
          </a:xfrm>
          <a:prstGeom prst="rect">
            <a:avLst/>
          </a:prstGeom>
          <a:solidFill>
            <a:srgbClr val="FFFFCC"/>
          </a:solidFill>
          <a:ln w="12700">
            <a:solidFill>
              <a:schemeClr val="tx1">
                <a:lumMod val="95000"/>
                <a:lumOff val="5000"/>
              </a:schemeClr>
            </a:solidFill>
          </a:ln>
        </p:spPr>
        <p:txBody>
          <a:bodyPr wrap="square" rtlCol="0">
            <a:spAutoFit/>
          </a:bodyPr>
          <a:lstStyle/>
          <a:p>
            <a:pPr algn="ctr"/>
            <a:r>
              <a:rPr lang="el-GR" smtClean="0"/>
              <a:t>ΑΞΟΝΑΣ ΥΨΗΛΗΣ ΤΑΧΥΤΗΤΑΣ</a:t>
            </a:r>
            <a:endParaRPr lang="en-GB"/>
          </a:p>
        </p:txBody>
      </p:sp>
      <p:sp>
        <p:nvSpPr>
          <p:cNvPr id="7" name="TextBox 6"/>
          <p:cNvSpPr txBox="1"/>
          <p:nvPr/>
        </p:nvSpPr>
        <p:spPr>
          <a:xfrm>
            <a:off x="6058944" y="1926124"/>
            <a:ext cx="1825424" cy="369332"/>
          </a:xfrm>
          <a:prstGeom prst="rect">
            <a:avLst/>
          </a:prstGeom>
          <a:solidFill>
            <a:srgbClr val="FFFFCC"/>
          </a:solidFill>
          <a:ln w="12700">
            <a:solidFill>
              <a:schemeClr val="tx1">
                <a:lumMod val="95000"/>
                <a:lumOff val="5000"/>
              </a:schemeClr>
            </a:solidFill>
          </a:ln>
        </p:spPr>
        <p:txBody>
          <a:bodyPr wrap="square" rtlCol="0">
            <a:spAutoFit/>
          </a:bodyPr>
          <a:lstStyle/>
          <a:p>
            <a:pPr algn="ctr"/>
            <a:r>
              <a:rPr lang="el-GR" smtClean="0"/>
              <a:t>ΓΕΝΝΗΤΡΙΑ</a:t>
            </a:r>
            <a:endParaRPr lang="en-GB"/>
          </a:p>
        </p:txBody>
      </p:sp>
      <p:sp>
        <p:nvSpPr>
          <p:cNvPr id="8" name="TextBox 7"/>
          <p:cNvSpPr txBox="1"/>
          <p:nvPr/>
        </p:nvSpPr>
        <p:spPr>
          <a:xfrm>
            <a:off x="5449082" y="1134704"/>
            <a:ext cx="1260140" cy="369332"/>
          </a:xfrm>
          <a:prstGeom prst="rect">
            <a:avLst/>
          </a:prstGeom>
          <a:solidFill>
            <a:srgbClr val="FFFFCC"/>
          </a:solidFill>
          <a:ln w="12700">
            <a:solidFill>
              <a:schemeClr val="tx1">
                <a:lumMod val="95000"/>
                <a:lumOff val="5000"/>
              </a:schemeClr>
            </a:solidFill>
          </a:ln>
        </p:spPr>
        <p:txBody>
          <a:bodyPr wrap="square" rtlCol="0">
            <a:spAutoFit/>
          </a:bodyPr>
          <a:lstStyle/>
          <a:p>
            <a:pPr algn="ctr"/>
            <a:r>
              <a:rPr lang="el-GR" smtClean="0"/>
              <a:t>ΠΕΔΗΣΗ</a:t>
            </a:r>
            <a:endParaRPr lang="en-GB"/>
          </a:p>
        </p:txBody>
      </p:sp>
      <p:sp>
        <p:nvSpPr>
          <p:cNvPr id="9" name="TextBox 8"/>
          <p:cNvSpPr txBox="1"/>
          <p:nvPr/>
        </p:nvSpPr>
        <p:spPr>
          <a:xfrm>
            <a:off x="2951820" y="1085066"/>
            <a:ext cx="2124236" cy="369332"/>
          </a:xfrm>
          <a:prstGeom prst="rect">
            <a:avLst/>
          </a:prstGeom>
          <a:solidFill>
            <a:srgbClr val="FFFFCC"/>
          </a:solidFill>
          <a:ln w="12700">
            <a:solidFill>
              <a:schemeClr val="tx1">
                <a:lumMod val="95000"/>
                <a:lumOff val="5000"/>
              </a:schemeClr>
            </a:solidFill>
          </a:ln>
        </p:spPr>
        <p:txBody>
          <a:bodyPr wrap="square" rtlCol="0">
            <a:spAutoFit/>
          </a:bodyPr>
          <a:lstStyle/>
          <a:p>
            <a:pPr algn="ctr"/>
            <a:r>
              <a:rPr lang="el-GR" smtClean="0"/>
              <a:t>ΚΥΡΙΟΣ ΑΞΟΝΑΣ</a:t>
            </a:r>
            <a:endParaRPr lang="en-GB"/>
          </a:p>
        </p:txBody>
      </p:sp>
      <p:sp>
        <p:nvSpPr>
          <p:cNvPr id="10" name="TextBox 9"/>
          <p:cNvSpPr txBox="1"/>
          <p:nvPr/>
        </p:nvSpPr>
        <p:spPr>
          <a:xfrm>
            <a:off x="3851920" y="1503546"/>
            <a:ext cx="1584176" cy="369332"/>
          </a:xfrm>
          <a:prstGeom prst="rect">
            <a:avLst/>
          </a:prstGeom>
          <a:solidFill>
            <a:srgbClr val="FFFFCC"/>
          </a:solidFill>
          <a:ln w="12700">
            <a:solidFill>
              <a:schemeClr val="tx1">
                <a:lumMod val="95000"/>
                <a:lumOff val="5000"/>
              </a:schemeClr>
            </a:solidFill>
          </a:ln>
        </p:spPr>
        <p:txBody>
          <a:bodyPr wrap="square" rtlCol="0">
            <a:spAutoFit/>
          </a:bodyPr>
          <a:lstStyle/>
          <a:p>
            <a:pPr algn="ctr"/>
            <a:r>
              <a:rPr lang="el-GR" smtClean="0"/>
              <a:t>ΣΑΖΜΑΝ</a:t>
            </a:r>
            <a:endParaRPr lang="en-GB"/>
          </a:p>
        </p:txBody>
      </p:sp>
      <p:sp>
        <p:nvSpPr>
          <p:cNvPr id="11" name="TextBox 10"/>
          <p:cNvSpPr txBox="1"/>
          <p:nvPr/>
        </p:nvSpPr>
        <p:spPr>
          <a:xfrm>
            <a:off x="4427984" y="548680"/>
            <a:ext cx="4536504" cy="369332"/>
          </a:xfrm>
          <a:prstGeom prst="rect">
            <a:avLst/>
          </a:prstGeom>
          <a:solidFill>
            <a:srgbClr val="FFFFCC"/>
          </a:solidFill>
          <a:ln w="12700">
            <a:solidFill>
              <a:schemeClr val="tx1">
                <a:lumMod val="95000"/>
                <a:lumOff val="5000"/>
              </a:schemeClr>
            </a:solidFill>
          </a:ln>
        </p:spPr>
        <p:txBody>
          <a:bodyPr wrap="square" rtlCol="0">
            <a:spAutoFit/>
          </a:bodyPr>
          <a:lstStyle/>
          <a:p>
            <a:pPr algn="ctr"/>
            <a:r>
              <a:rPr lang="el-GR" smtClean="0"/>
              <a:t>ΣΥΣΤΗΜΑ ΜΕΤΑΔΟΣΗΣ ΤΗΣ ΚΙΝΗΣΗΣ</a:t>
            </a:r>
            <a:endParaRPr lang="en-GB"/>
          </a:p>
        </p:txBody>
      </p:sp>
      <p:sp>
        <p:nvSpPr>
          <p:cNvPr id="12" name="TextBox 11"/>
          <p:cNvSpPr txBox="1"/>
          <p:nvPr/>
        </p:nvSpPr>
        <p:spPr>
          <a:xfrm>
            <a:off x="3563888" y="1926124"/>
            <a:ext cx="1872208" cy="369332"/>
          </a:xfrm>
          <a:prstGeom prst="rect">
            <a:avLst/>
          </a:prstGeom>
          <a:solidFill>
            <a:schemeClr val="bg1"/>
          </a:solidFill>
          <a:ln w="12700">
            <a:noFill/>
          </a:ln>
        </p:spPr>
        <p:txBody>
          <a:bodyPr wrap="square" rtlCol="0">
            <a:spAutoFit/>
          </a:bodyPr>
          <a:lstStyle/>
          <a:p>
            <a:pPr algn="ctr"/>
            <a:endParaRPr lang="en-GB"/>
          </a:p>
        </p:txBody>
      </p:sp>
      <p:cxnSp>
        <p:nvCxnSpPr>
          <p:cNvPr id="4" name="Straight Connector 3"/>
          <p:cNvCxnSpPr/>
          <p:nvPr/>
        </p:nvCxnSpPr>
        <p:spPr>
          <a:xfrm flipV="1">
            <a:off x="4067944" y="918012"/>
            <a:ext cx="1008112" cy="2479048"/>
          </a:xfrm>
          <a:prstGeom prst="line">
            <a:avLst/>
          </a:prstGeom>
          <a:ln w="476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11560" y="1788204"/>
            <a:ext cx="1296144" cy="369332"/>
          </a:xfrm>
          <a:prstGeom prst="rect">
            <a:avLst/>
          </a:prstGeom>
          <a:solidFill>
            <a:srgbClr val="FFFFCC"/>
          </a:solidFill>
          <a:ln w="12700">
            <a:solidFill>
              <a:schemeClr val="tx1">
                <a:lumMod val="95000"/>
                <a:lumOff val="5000"/>
              </a:schemeClr>
            </a:solidFill>
          </a:ln>
        </p:spPr>
        <p:txBody>
          <a:bodyPr wrap="square" rtlCol="0">
            <a:spAutoFit/>
          </a:bodyPr>
          <a:lstStyle/>
          <a:p>
            <a:r>
              <a:rPr lang="el-GR" smtClean="0"/>
              <a:t>ΠΛΗΜΝΗ</a:t>
            </a:r>
            <a:endParaRPr lang="en-GB"/>
          </a:p>
        </p:txBody>
      </p:sp>
      <p:sp>
        <p:nvSpPr>
          <p:cNvPr id="17" name="TextBox 16"/>
          <p:cNvSpPr txBox="1"/>
          <p:nvPr/>
        </p:nvSpPr>
        <p:spPr>
          <a:xfrm>
            <a:off x="4400364" y="6309320"/>
            <a:ext cx="1296144" cy="369332"/>
          </a:xfrm>
          <a:prstGeom prst="rect">
            <a:avLst/>
          </a:prstGeom>
          <a:solidFill>
            <a:srgbClr val="FFFFCC"/>
          </a:solidFill>
          <a:ln w="12700">
            <a:solidFill>
              <a:schemeClr val="tx1">
                <a:lumMod val="95000"/>
                <a:lumOff val="5000"/>
              </a:schemeClr>
            </a:solidFill>
          </a:ln>
        </p:spPr>
        <p:txBody>
          <a:bodyPr wrap="square" rtlCol="0">
            <a:spAutoFit/>
          </a:bodyPr>
          <a:lstStyle/>
          <a:p>
            <a:pPr algn="ctr"/>
            <a:r>
              <a:rPr lang="el-GR" smtClean="0"/>
              <a:t>ΠΥΡΓΟΣ</a:t>
            </a:r>
            <a:endParaRPr lang="en-GB"/>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023"/>
    </mc:Choice>
    <mc:Fallback xmlns="">
      <p:transition spd="slow" advTm="46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r>
              <a:rPr lang="el-GR" smtClean="0"/>
              <a:t>Ανεμογεννήτριες: Εξέλιξη</a:t>
            </a:r>
          </a:p>
        </p:txBody>
      </p:sp>
      <p:pic>
        <p:nvPicPr>
          <p:cNvPr id="40963" name="Picture 26"/>
          <p:cNvPicPr>
            <a:picLocks noChangeAspect="1" noChangeArrowheads="1"/>
          </p:cNvPicPr>
          <p:nvPr/>
        </p:nvPicPr>
        <p:blipFill>
          <a:blip r:embed="rId5" cstate="print"/>
          <a:srcRect/>
          <a:stretch>
            <a:fillRect/>
          </a:stretch>
        </p:blipFill>
        <p:spPr bwMode="auto">
          <a:xfrm>
            <a:off x="406400" y="1643063"/>
            <a:ext cx="8331200" cy="4714875"/>
          </a:xfrm>
          <a:prstGeom prst="rect">
            <a:avLst/>
          </a:prstGeom>
          <a:noFill/>
          <a:ln w="9525">
            <a:noFill/>
            <a:miter lim="800000"/>
            <a:headEnd/>
            <a:tailEnd/>
          </a:ln>
        </p:spPr>
      </p:pic>
      <p:pic>
        <p:nvPicPr>
          <p:cNvPr id="8194" name="Picture 2" descr="http://3.bp.blogspot.com/_-L1OjVjycgA/S_NamMvFuhI/AAAAAAAABR0/MgYURnF-IdE/s1600/windturbs-0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52" y="908720"/>
            <a:ext cx="9036496" cy="5863556"/>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705"/>
    </mc:Choice>
    <mc:Fallback xmlns="">
      <p:transition spd="slow" advTm="22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rgbClr val="C00000"/>
                </a:solidFill>
              </a:rPr>
              <a:t>SeaTitan 10MW Wind </a:t>
            </a:r>
            <a:r>
              <a:rPr lang="en-GB" smtClean="0">
                <a:solidFill>
                  <a:srgbClr val="C00000"/>
                </a:solidFill>
              </a:rPr>
              <a:t>Turbine</a:t>
            </a:r>
            <a:endParaRPr lang="en-GB">
              <a:solidFill>
                <a:srgbClr val="C00000"/>
              </a:solidFill>
            </a:endParaRPr>
          </a:p>
        </p:txBody>
      </p:sp>
      <p:sp>
        <p:nvSpPr>
          <p:cNvPr id="3" name="Content Placeholder 2"/>
          <p:cNvSpPr>
            <a:spLocks noGrp="1"/>
          </p:cNvSpPr>
          <p:nvPr>
            <p:ph idx="1"/>
          </p:nvPr>
        </p:nvSpPr>
        <p:spPr>
          <a:xfrm>
            <a:off x="457200" y="836712"/>
            <a:ext cx="8229600" cy="5688632"/>
          </a:xfrm>
        </p:spPr>
        <p:txBody>
          <a:bodyPr/>
          <a:lstStyle/>
          <a:p>
            <a:r>
              <a:rPr lang="en-GB" smtClean="0"/>
              <a:t>The </a:t>
            </a:r>
            <a:r>
              <a:rPr lang="en-GB"/>
              <a:t>SeaTitan™ 10MW wind turbine designed by American energy technologies company AMSC is currently the biggest wind turbine in the world. The direct-drive turbine, with </a:t>
            </a:r>
            <a:r>
              <a:rPr lang="en-GB" b="1">
                <a:solidFill>
                  <a:srgbClr val="C00000"/>
                </a:solidFill>
              </a:rPr>
              <a:t>190m rotor diameter</a:t>
            </a:r>
            <a:r>
              <a:rPr lang="en-GB"/>
              <a:t>, has a rated power capacity of </a:t>
            </a:r>
            <a:r>
              <a:rPr lang="en-GB" b="1">
                <a:solidFill>
                  <a:srgbClr val="C00000"/>
                </a:solidFill>
              </a:rPr>
              <a:t>10MW</a:t>
            </a:r>
            <a:r>
              <a:rPr lang="en-GB"/>
              <a:t> and hub height of </a:t>
            </a:r>
            <a:r>
              <a:rPr lang="en-GB" b="1">
                <a:solidFill>
                  <a:srgbClr val="C00000"/>
                </a:solidFill>
              </a:rPr>
              <a:t>125m</a:t>
            </a:r>
            <a:r>
              <a:rPr lang="en-GB"/>
              <a:t>.</a:t>
            </a:r>
          </a:p>
          <a:p>
            <a:r>
              <a:rPr lang="en-GB"/>
              <a:t>The turbine design incorporates a high temperature superconductor (HTS) generator with a speed of 10rpm making it much smaller and lighter than a conventional wind turbine generator.</a:t>
            </a:r>
          </a:p>
          <a:p>
            <a:r>
              <a:rPr lang="en-GB"/>
              <a:t>AMSC started developing the turbine in 2010 and completed the design in 2012. The generator for the wind turbine has been tested by the US Navy in harsh offshore conditions. AMSC is currently negotiating with potential partners to build and commercialise the SeaTitan 10MW wind turbines.</a:t>
            </a:r>
          </a:p>
          <a:p>
            <a:endParaRPr lang="en-GB"/>
          </a:p>
        </p:txBody>
      </p:sp>
      <p:pic>
        <p:nvPicPr>
          <p:cNvPr id="9218" name="Picture 2" descr="http://4.bp.blogspot.com/_Jx78YcF-F8U/S-QIC8nmWsI/AAAAAAAABzk/0KpuP3UBJmk/s1600/seatitan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904" y="195677"/>
            <a:ext cx="5436096" cy="6539667"/>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67469410"/>
      </p:ext>
    </p:extLst>
  </p:cSld>
  <p:clrMapOvr>
    <a:masterClrMapping/>
  </p:clrMapOvr>
  <mc:AlternateContent xmlns:mc="http://schemas.openxmlformats.org/markup-compatibility/2006" xmlns:p14="http://schemas.microsoft.com/office/powerpoint/2010/main">
    <mc:Choice Requires="p14">
      <p:transition spd="slow" p14:dur="2000" advTm="31266"/>
    </mc:Choice>
    <mc:Fallback xmlns="">
      <p:transition spd="slow" advTm="31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l-GR" sz="4000" smtClean="0"/>
              <a:t>ΑΙΟΛΙΚΟ ΔΥΝΑΜΙΚΟ : ΥΠΟΛΟΓΙΣΜΟΙ</a:t>
            </a:r>
          </a:p>
        </p:txBody>
      </p:sp>
      <p:sp>
        <p:nvSpPr>
          <p:cNvPr id="41987" name="Rectangle 3"/>
          <p:cNvSpPr>
            <a:spLocks noGrp="1" noChangeArrowheads="1"/>
          </p:cNvSpPr>
          <p:nvPr>
            <p:ph type="body" idx="1"/>
          </p:nvPr>
        </p:nvSpPr>
        <p:spPr/>
        <p:txBody>
          <a:bodyPr/>
          <a:lstStyle/>
          <a:p>
            <a:pPr eaLnBrk="1" hangingPunct="1"/>
            <a:endParaRPr lang="el-GR"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51"/>
    </mc:Choice>
    <mc:Fallback xmlns="">
      <p:transition spd="slow" advTm="1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noGrp="1" noChangeArrowheads="1"/>
          </p:cNvSpPr>
          <p:nvPr>
            <p:ph type="title"/>
          </p:nvPr>
        </p:nvSpPr>
        <p:spPr/>
        <p:txBody>
          <a:bodyPr/>
          <a:lstStyle/>
          <a:p>
            <a:pPr eaLnBrk="1" hangingPunct="1"/>
            <a:r>
              <a:rPr lang="el-GR" sz="3200" smtClean="0"/>
              <a:t>Ανάλυση Επιφανείας :</a:t>
            </a:r>
            <a:br>
              <a:rPr lang="el-GR" sz="3200" smtClean="0"/>
            </a:br>
            <a:r>
              <a:rPr lang="el-GR" sz="3200" smtClean="0"/>
              <a:t>Περιοχές Υψηλής </a:t>
            </a:r>
            <a:r>
              <a:rPr lang="el-GR" sz="3200" smtClean="0">
                <a:solidFill>
                  <a:schemeClr val="accent2"/>
                </a:solidFill>
              </a:rPr>
              <a:t>[</a:t>
            </a:r>
            <a:r>
              <a:rPr lang="en-US" sz="3200" smtClean="0">
                <a:solidFill>
                  <a:schemeClr val="accent2"/>
                </a:solidFill>
              </a:rPr>
              <a:t>H]</a:t>
            </a:r>
            <a:r>
              <a:rPr lang="el-GR" sz="3200" smtClean="0"/>
              <a:t> και Χαμηλής Πίεσης</a:t>
            </a:r>
            <a:r>
              <a:rPr lang="en-US" sz="3200" smtClean="0"/>
              <a:t> </a:t>
            </a:r>
            <a:r>
              <a:rPr lang="en-US" sz="3200" smtClean="0">
                <a:solidFill>
                  <a:srgbClr val="FF0000"/>
                </a:solidFill>
              </a:rPr>
              <a:t>[L]</a:t>
            </a:r>
            <a:endParaRPr lang="el-GR" sz="3200" smtClean="0">
              <a:solidFill>
                <a:srgbClr val="FF0000"/>
              </a:solidFill>
            </a:endParaRPr>
          </a:p>
        </p:txBody>
      </p:sp>
      <p:pic>
        <p:nvPicPr>
          <p:cNvPr id="44035" name="Picture 5"/>
          <p:cNvPicPr>
            <a:picLocks noGrp="1" noChangeAspect="1" noChangeArrowheads="1"/>
          </p:cNvPicPr>
          <p:nvPr>
            <p:ph idx="1"/>
          </p:nvPr>
        </p:nvPicPr>
        <p:blipFill>
          <a:blip r:embed="rId5" cstate="print"/>
          <a:srcRect/>
          <a:stretch>
            <a:fillRect/>
          </a:stretch>
        </p:blipFill>
        <p:spPr>
          <a:xfrm>
            <a:off x="971550" y="1484313"/>
            <a:ext cx="6840538" cy="5129212"/>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56"/>
    </mc:Choice>
    <mc:Fallback xmlns="">
      <p:transition spd="slow" advTm="8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l-GR" smtClean="0"/>
              <a:t>ΜΕΤΡΗΣΗ ΑΝΕΜΟΥ</a:t>
            </a:r>
          </a:p>
        </p:txBody>
      </p:sp>
      <p:sp>
        <p:nvSpPr>
          <p:cNvPr id="45059" name="Rectangle 3"/>
          <p:cNvSpPr>
            <a:spLocks noGrp="1" noChangeArrowheads="1"/>
          </p:cNvSpPr>
          <p:nvPr>
            <p:ph type="body" idx="1"/>
          </p:nvPr>
        </p:nvSpPr>
        <p:spPr/>
        <p:txBody>
          <a:bodyPr/>
          <a:lstStyle/>
          <a:p>
            <a:pPr eaLnBrk="1" hangingPunct="1"/>
            <a:endParaRPr lang="el-GR" dirty="0" smtClean="0"/>
          </a:p>
        </p:txBody>
      </p:sp>
      <p:pic>
        <p:nvPicPr>
          <p:cNvPr id="5122" name="Picture 2" descr="http://upload.wikimedia.org/wikipedia/commons/c/c2/Cup-Anemometer-Animation.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63888" y="2204863"/>
            <a:ext cx="2088232" cy="208823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25"/>
    </mc:Choice>
    <mc:Fallback xmlns="">
      <p:transition spd="slow" advTm="3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562074"/>
          </a:xfrm>
        </p:spPr>
        <p:txBody>
          <a:bodyPr/>
          <a:lstStyle/>
          <a:p>
            <a:r>
              <a:rPr lang="el-GR" b="1" dirty="0" smtClean="0">
                <a:solidFill>
                  <a:srgbClr val="C00000"/>
                </a:solidFill>
              </a:rPr>
              <a:t>Η ΚΛΙΜΑΚΑ </a:t>
            </a:r>
            <a:r>
              <a:rPr lang="en-GB" b="1" dirty="0" smtClean="0">
                <a:solidFill>
                  <a:srgbClr val="C00000"/>
                </a:solidFill>
              </a:rPr>
              <a:t>BEAUFORT</a:t>
            </a:r>
            <a:endParaRPr lang="en-GB" dirty="0">
              <a:solidFill>
                <a:srgbClr val="C00000"/>
              </a:solidFill>
            </a:endParaRPr>
          </a:p>
        </p:txBody>
      </p:sp>
      <p:sp>
        <p:nvSpPr>
          <p:cNvPr id="3" name="Content Placeholder 2"/>
          <p:cNvSpPr>
            <a:spLocks noGrp="1"/>
          </p:cNvSpPr>
          <p:nvPr>
            <p:ph idx="1"/>
          </p:nvPr>
        </p:nvSpPr>
        <p:spPr>
          <a:xfrm>
            <a:off x="395536" y="1196752"/>
            <a:ext cx="8352928" cy="5328592"/>
          </a:xfrm>
        </p:spPr>
        <p:txBody>
          <a:bodyPr/>
          <a:lstStyle/>
          <a:p>
            <a:r>
              <a:rPr lang="el-GR" dirty="0" smtClean="0"/>
              <a:t>ΜΙΑ ΑΠΟ ΤΙΣ ΠΡΩΤΕΣ ΚΛΙΜΑΚΕΣ ΓΙΑ ΤΗΝ ΕΚΤΙΜΗΣΗ ΤΗΣ ΤΑΧΥΤΗΤΑΣ ΤΟΥ ΑΝΕΜΟΥ (από τον </a:t>
            </a:r>
            <a:r>
              <a:rPr lang="el-GR" smtClean="0"/>
              <a:t>Βρεττανό Ναύαρχο </a:t>
            </a:r>
            <a:r>
              <a:rPr lang="en-GB" smtClean="0"/>
              <a:t>Sir </a:t>
            </a:r>
            <a:r>
              <a:rPr lang="en-GB" dirty="0"/>
              <a:t>Francis Beaufort (1774-1857).  </a:t>
            </a:r>
            <a:endParaRPr lang="el-GR" dirty="0" smtClean="0"/>
          </a:p>
          <a:p>
            <a:r>
              <a:rPr lang="el-GR" dirty="0" smtClean="0"/>
              <a:t>Η ΚΛΙΜΑΚΑ ΔΗΜΙΟΥΡΓΗΘΗΚΕ ΤΟ 1805 ΓΙΑ ΤΗΝ ΥΠΟΒΟΗΘΗΣΗ ΤΩΝ ΝΑΥΤΙΚΩΝ ΣΤΗΝ ΕΚΤΙΜΗΣΗ ΤΗΣ ΤΑΧΥΤΗΤΑΣ ΤΟΥ ΑΝΕΜΟΥ ΜΕΣΩ ΟΠΤΙΚΩΝ ΠΑΡΑΤΗΡΗΣΕΩΝ</a:t>
            </a:r>
            <a:r>
              <a:rPr lang="en-GB" dirty="0" smtClean="0"/>
              <a:t>. </a:t>
            </a:r>
            <a:endParaRPr lang="el-GR" dirty="0" smtClean="0"/>
          </a:p>
          <a:p>
            <a:r>
              <a:rPr lang="el-GR" dirty="0" smtClean="0"/>
              <a:t>ΕΥΡΟΣ : 0 ΜΕΧΡΙ 12</a:t>
            </a:r>
            <a:r>
              <a:rPr lang="en-GB" dirty="0" smtClean="0"/>
              <a:t>.</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21299060"/>
      </p:ext>
    </p:extLst>
  </p:cSld>
  <p:clrMapOvr>
    <a:masterClrMapping/>
  </p:clrMapOvr>
  <mc:AlternateContent xmlns:mc="http://schemas.openxmlformats.org/markup-compatibility/2006" xmlns:p14="http://schemas.microsoft.com/office/powerpoint/2010/main">
    <mc:Choice Requires="p14">
      <p:transition spd="slow" p14:dur="2000" advTm="16413"/>
    </mc:Choice>
    <mc:Fallback xmlns="">
      <p:transition spd="slow" advTm="16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2798" name="Group 462"/>
          <p:cNvGraphicFramePr>
            <a:graphicFrameLocks noGrp="1"/>
          </p:cNvGraphicFramePr>
          <p:nvPr>
            <p:extLst>
              <p:ext uri="{D42A27DB-BD31-4B8C-83A1-F6EECF244321}">
                <p14:modId xmlns:p14="http://schemas.microsoft.com/office/powerpoint/2010/main" val="1079764890"/>
              </p:ext>
            </p:extLst>
          </p:nvPr>
        </p:nvGraphicFramePr>
        <p:xfrm>
          <a:off x="1" y="548681"/>
          <a:ext cx="9143999" cy="6380146"/>
        </p:xfrm>
        <a:graphic>
          <a:graphicData uri="http://schemas.openxmlformats.org/drawingml/2006/table">
            <a:tbl>
              <a:tblPr/>
              <a:tblGrid>
                <a:gridCol w="1259631"/>
                <a:gridCol w="1282807"/>
                <a:gridCol w="2050354"/>
                <a:gridCol w="4551207"/>
              </a:tblGrid>
              <a:tr h="50405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rgbClr val="000000"/>
                          </a:solidFill>
                          <a:effectLst/>
                          <a:latin typeface="Cambria" panose="02040503050406030204" pitchFamily="18" charset="0"/>
                          <a:cs typeface="Times New Roman" pitchFamily="18" charset="0"/>
                        </a:rPr>
                        <a:t>BEAUFORT</a:t>
                      </a:r>
                      <a:endParaRPr kumimoji="0" lang="el-GR" sz="1400" b="0" i="0" u="none" strike="noStrike" cap="none" normalizeH="0" baseline="0" dirty="0" smtClean="0">
                        <a:ln>
                          <a:noFill/>
                        </a:ln>
                        <a:solidFill>
                          <a:srgbClr val="04054D"/>
                        </a:solidFill>
                        <a:effectLst/>
                        <a:latin typeface="Cambria" panose="02040503050406030204" pitchFamily="18" charset="0"/>
                        <a:cs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rgbClr val="000000"/>
                          </a:solidFill>
                          <a:effectLst/>
                          <a:latin typeface="Cambria" panose="02040503050406030204" pitchFamily="18" charset="0"/>
                          <a:cs typeface="Times New Roman" pitchFamily="18" charset="0"/>
                        </a:rPr>
                        <a:t>km/h</a:t>
                      </a:r>
                      <a:endParaRPr kumimoji="0" lang="en-US" sz="2800" b="0" i="0" u="none" strike="noStrike" cap="none" normalizeH="0" baseline="0" dirty="0" smtClean="0">
                        <a:ln>
                          <a:noFill/>
                        </a:ln>
                        <a:solidFill>
                          <a:schemeClr val="tx1"/>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smtClean="0">
                          <a:ln>
                            <a:noFill/>
                          </a:ln>
                          <a:solidFill>
                            <a:srgbClr val="000000"/>
                          </a:solidFill>
                          <a:effectLst/>
                          <a:latin typeface="Cambria" panose="02040503050406030204" pitchFamily="18" charset="0"/>
                          <a:cs typeface="Times New Roman" pitchFamily="18" charset="0"/>
                        </a:rPr>
                        <a:t>ΠΕΡΙΓΡΑΦΗ</a:t>
                      </a:r>
                      <a:endParaRPr kumimoji="0" lang="el-GR" sz="1600" b="0" i="0" u="none" strike="noStrike" cap="none" normalizeH="0" baseline="0" dirty="0" smtClean="0">
                        <a:ln>
                          <a:noFill/>
                        </a:ln>
                        <a:solidFill>
                          <a:schemeClr val="tx1"/>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smtClean="0">
                          <a:ln>
                            <a:noFill/>
                          </a:ln>
                          <a:solidFill>
                            <a:schemeClr val="tx1"/>
                          </a:solidFill>
                          <a:effectLst/>
                          <a:latin typeface="Cambria" panose="02040503050406030204" pitchFamily="18" charset="0"/>
                        </a:rPr>
                        <a:t>ΚΑΤΑΣΤΑΣΗ ΠΕΡΙΒΑΛΛΟΝΤΟΣ</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CC"/>
                    </a:solidFill>
                  </a:tcPr>
                </a:tc>
              </a:tr>
              <a:tr h="378579">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C00000"/>
                          </a:solidFill>
                          <a:effectLst/>
                          <a:latin typeface="Cambria" panose="02040503050406030204" pitchFamily="18" charset="0"/>
                          <a:cs typeface="Times New Roman" pitchFamily="18" charset="0"/>
                        </a:rPr>
                        <a:t>0</a:t>
                      </a:r>
                      <a:endParaRPr kumimoji="0" lang="el-GR" sz="1800" b="1" i="0" u="none" strike="noStrike" cap="none" normalizeH="0" baseline="0" dirty="0" smtClean="0">
                        <a:ln>
                          <a:noFill/>
                        </a:ln>
                        <a:solidFill>
                          <a:srgbClr val="C00000"/>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smtClean="0">
                          <a:ln>
                            <a:noFill/>
                          </a:ln>
                          <a:solidFill>
                            <a:srgbClr val="000000"/>
                          </a:solidFill>
                          <a:effectLst/>
                          <a:latin typeface="Cambria" panose="02040503050406030204" pitchFamily="18" charset="0"/>
                          <a:cs typeface="Times New Roman" pitchFamily="18" charset="0"/>
                        </a:rPr>
                        <a:t>&lt; 1</a:t>
                      </a:r>
                      <a:endParaRPr kumimoji="0" lang="el-GR" sz="1800" b="0" i="0" u="none" strike="noStrike" cap="none" normalizeH="0" baseline="0" dirty="0" smtClean="0">
                        <a:ln>
                          <a:noFill/>
                        </a:ln>
                        <a:solidFill>
                          <a:schemeClr val="tx1"/>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000000"/>
                          </a:solidFill>
                          <a:effectLst/>
                          <a:latin typeface="Cambria" panose="02040503050406030204" pitchFamily="18" charset="0"/>
                          <a:cs typeface="Times New Roman" pitchFamily="18" charset="0"/>
                        </a:rPr>
                        <a:t>ΗΡΕΜΙΑ</a:t>
                      </a:r>
                      <a:endParaRPr kumimoji="0" lang="el-GR" sz="1600" b="0" i="0" u="none" strike="noStrike" cap="none" normalizeH="0" baseline="0" dirty="0" smtClean="0">
                        <a:ln>
                          <a:noFill/>
                        </a:ln>
                        <a:solidFill>
                          <a:schemeClr val="tx1"/>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000000"/>
                          </a:solidFill>
                          <a:effectLst/>
                          <a:latin typeface="Cambria" panose="02040503050406030204" pitchFamily="18" charset="0"/>
                          <a:cs typeface="Times New Roman" pitchFamily="18" charset="0"/>
                        </a:rPr>
                        <a:t>ΚΑΤΑΚΟΡΥΦΗ ΑΝΟΔΟΣ ΚΑΠΝΟΥ</a:t>
                      </a:r>
                      <a:endParaRPr kumimoji="0" lang="el-GR" sz="1600" b="0" i="0" u="none" strike="noStrike" cap="none" normalizeH="0" baseline="0" dirty="0" smtClean="0">
                        <a:ln>
                          <a:noFill/>
                        </a:ln>
                        <a:solidFill>
                          <a:schemeClr val="tx1"/>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78579">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C00000"/>
                          </a:solidFill>
                          <a:effectLst/>
                          <a:latin typeface="Cambria" panose="02040503050406030204" pitchFamily="18" charset="0"/>
                          <a:cs typeface="Times New Roman" pitchFamily="18" charset="0"/>
                        </a:rPr>
                        <a:t>1</a:t>
                      </a:r>
                      <a:endParaRPr kumimoji="0" lang="el-GR" sz="1800" b="1" i="0" u="none" strike="noStrike" cap="none" normalizeH="0" baseline="0" dirty="0" smtClean="0">
                        <a:ln>
                          <a:noFill/>
                        </a:ln>
                        <a:solidFill>
                          <a:srgbClr val="C00000"/>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smtClean="0">
                          <a:ln>
                            <a:noFill/>
                          </a:ln>
                          <a:solidFill>
                            <a:srgbClr val="000000"/>
                          </a:solidFill>
                          <a:effectLst/>
                          <a:latin typeface="Cambria" panose="02040503050406030204" pitchFamily="18" charset="0"/>
                          <a:cs typeface="Times New Roman" pitchFamily="18" charset="0"/>
                        </a:rPr>
                        <a:t>1 - 5</a:t>
                      </a:r>
                      <a:endParaRPr kumimoji="0" lang="el-GR" sz="1800" b="0" i="0" u="none" strike="noStrike" cap="none" normalizeH="0" baseline="0" dirty="0" smtClean="0">
                        <a:ln>
                          <a:noFill/>
                        </a:ln>
                        <a:solidFill>
                          <a:schemeClr val="tx1"/>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000000"/>
                          </a:solidFill>
                          <a:effectLst/>
                          <a:latin typeface="Cambria" panose="02040503050406030204" pitchFamily="18" charset="0"/>
                          <a:cs typeface="Times New Roman" pitchFamily="18" charset="0"/>
                        </a:rPr>
                        <a:t>ΕΛΑΦΡΟΣ ΑΕΡΑΣ</a:t>
                      </a:r>
                      <a:endParaRPr kumimoji="0" lang="el-GR" sz="1600" b="0" i="0" u="none" strike="noStrike" cap="none" normalizeH="0" baseline="0" dirty="0" smtClean="0">
                        <a:ln>
                          <a:noFill/>
                        </a:ln>
                        <a:solidFill>
                          <a:schemeClr val="tx1"/>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000000"/>
                          </a:solidFill>
                          <a:effectLst/>
                          <a:latin typeface="Cambria" panose="02040503050406030204" pitchFamily="18" charset="0"/>
                          <a:cs typeface="Times New Roman" pitchFamily="18" charset="0"/>
                        </a:rPr>
                        <a:t>ΚΑΠΝΟΣ ΠΑΡΑΣΥΡΕΤΑΙ ΑΡΓΑ</a:t>
                      </a:r>
                      <a:endParaRPr kumimoji="0" lang="el-GR" sz="1600" b="0" i="0" u="none" strike="noStrike" cap="none" normalizeH="0" baseline="0" dirty="0" smtClean="0">
                        <a:ln>
                          <a:noFill/>
                        </a:ln>
                        <a:solidFill>
                          <a:schemeClr val="tx1"/>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75715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C00000"/>
                          </a:solidFill>
                          <a:effectLst/>
                          <a:latin typeface="Cambria" panose="02040503050406030204" pitchFamily="18" charset="0"/>
                          <a:cs typeface="Times New Roman" pitchFamily="18" charset="0"/>
                        </a:rPr>
                        <a:t>2</a:t>
                      </a:r>
                      <a:endParaRPr kumimoji="0" lang="el-GR" sz="1800" b="1" i="0" u="none" strike="noStrike" cap="none" normalizeH="0" baseline="0" dirty="0" smtClean="0">
                        <a:ln>
                          <a:noFill/>
                        </a:ln>
                        <a:solidFill>
                          <a:srgbClr val="C00000"/>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smtClean="0">
                          <a:ln>
                            <a:noFill/>
                          </a:ln>
                          <a:solidFill>
                            <a:srgbClr val="000000"/>
                          </a:solidFill>
                          <a:effectLst/>
                          <a:latin typeface="Cambria" panose="02040503050406030204" pitchFamily="18" charset="0"/>
                          <a:cs typeface="Times New Roman" pitchFamily="18" charset="0"/>
                        </a:rPr>
                        <a:t>6 - 11</a:t>
                      </a:r>
                      <a:endParaRPr kumimoji="0" lang="el-GR" sz="1800" b="0" i="0" u="none" strike="noStrike" cap="none" normalizeH="0" baseline="0" dirty="0" smtClean="0">
                        <a:ln>
                          <a:noFill/>
                        </a:ln>
                        <a:solidFill>
                          <a:schemeClr val="tx1"/>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000000"/>
                          </a:solidFill>
                          <a:effectLst/>
                          <a:latin typeface="Cambria" panose="02040503050406030204" pitchFamily="18" charset="0"/>
                          <a:cs typeface="Times New Roman" pitchFamily="18" charset="0"/>
                        </a:rPr>
                        <a:t>ΑΠΑΛΗ ΑΥΡΑ</a:t>
                      </a:r>
                      <a:endParaRPr kumimoji="0" lang="el-GR" sz="1600" b="0" i="0" u="none" strike="noStrike" cap="none" normalizeH="0" baseline="0" dirty="0" smtClean="0">
                        <a:ln>
                          <a:noFill/>
                        </a:ln>
                        <a:solidFill>
                          <a:schemeClr val="tx1"/>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000000"/>
                          </a:solidFill>
                          <a:effectLst/>
                          <a:latin typeface="Cambria" panose="02040503050406030204" pitchFamily="18" charset="0"/>
                          <a:cs typeface="Times New Roman" pitchFamily="18" charset="0"/>
                        </a:rPr>
                        <a:t>ΘΡΟΪΣΜΑ ΦΥΛΛΩΝ, ΑΝΕΜΟΣ ΓΙΝΕΤΑΙ ΑΝΤΙΛΗΠΤΟΣ, ΠΕΡΙΣΤΡΟΦΗ ΑΝΕΜΟΜΕΤΡΟΥ</a:t>
                      </a:r>
                      <a:endParaRPr kumimoji="0" lang="el-GR" sz="1600" b="0" i="0" u="none" strike="noStrike" cap="none" normalizeH="0" baseline="0" dirty="0" smtClean="0">
                        <a:ln>
                          <a:noFill/>
                        </a:ln>
                        <a:solidFill>
                          <a:schemeClr val="tx1"/>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78579">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C00000"/>
                          </a:solidFill>
                          <a:effectLst/>
                          <a:latin typeface="Cambria" panose="02040503050406030204" pitchFamily="18" charset="0"/>
                          <a:cs typeface="Times New Roman" pitchFamily="18" charset="0"/>
                        </a:rPr>
                        <a:t>3</a:t>
                      </a:r>
                      <a:endParaRPr kumimoji="0" lang="el-GR" sz="1800" b="1" i="0" u="none" strike="noStrike" cap="none" normalizeH="0" baseline="0" dirty="0" smtClean="0">
                        <a:ln>
                          <a:noFill/>
                        </a:ln>
                        <a:solidFill>
                          <a:srgbClr val="C00000"/>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smtClean="0">
                          <a:ln>
                            <a:noFill/>
                          </a:ln>
                          <a:solidFill>
                            <a:srgbClr val="000000"/>
                          </a:solidFill>
                          <a:effectLst/>
                          <a:latin typeface="Cambria" panose="02040503050406030204" pitchFamily="18" charset="0"/>
                          <a:cs typeface="Times New Roman" pitchFamily="18" charset="0"/>
                        </a:rPr>
                        <a:t>12 - 19</a:t>
                      </a:r>
                      <a:endParaRPr kumimoji="0" lang="el-GR" sz="1800" b="0" i="0" u="none" strike="noStrike" cap="none" normalizeH="0" baseline="0" dirty="0" smtClean="0">
                        <a:ln>
                          <a:noFill/>
                        </a:ln>
                        <a:solidFill>
                          <a:schemeClr val="tx1"/>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000000"/>
                          </a:solidFill>
                          <a:effectLst/>
                          <a:latin typeface="Cambria" panose="02040503050406030204" pitchFamily="18" charset="0"/>
                          <a:cs typeface="Times New Roman" pitchFamily="18" charset="0"/>
                        </a:rPr>
                        <a:t>ΕΛΑΦΡΙΑ ΑΥΡΑ</a:t>
                      </a:r>
                      <a:endParaRPr kumimoji="0" lang="el-GR" sz="1600" b="0" i="0" u="none" strike="noStrike" cap="none" normalizeH="0" baseline="0" dirty="0" smtClean="0">
                        <a:ln>
                          <a:noFill/>
                        </a:ln>
                        <a:solidFill>
                          <a:schemeClr val="tx1"/>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000000"/>
                          </a:solidFill>
                          <a:effectLst/>
                          <a:latin typeface="Cambria" panose="02040503050406030204" pitchFamily="18" charset="0"/>
                          <a:cs typeface="Times New Roman" pitchFamily="18" charset="0"/>
                        </a:rPr>
                        <a:t>ΚΙΝΗΣΗ ΦΥΛΛΩΝ ΚΑΙ ΚΛΑΔΙΩΝ ΔΕΝΔΡΩΝ</a:t>
                      </a:r>
                      <a:endParaRPr kumimoji="0" lang="el-GR" sz="1600" b="0" i="0" u="none" strike="noStrike" cap="none" normalizeH="0" baseline="0" dirty="0" smtClean="0">
                        <a:ln>
                          <a:noFill/>
                        </a:ln>
                        <a:solidFill>
                          <a:schemeClr val="tx1"/>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53632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C00000"/>
                          </a:solidFill>
                          <a:effectLst/>
                          <a:latin typeface="Cambria" panose="02040503050406030204" pitchFamily="18" charset="0"/>
                          <a:cs typeface="Times New Roman" pitchFamily="18" charset="0"/>
                        </a:rPr>
                        <a:t>4</a:t>
                      </a:r>
                      <a:endParaRPr kumimoji="0" lang="el-GR" sz="1800" b="1" i="0" u="none" strike="noStrike" cap="none" normalizeH="0" baseline="0" dirty="0" smtClean="0">
                        <a:ln>
                          <a:noFill/>
                        </a:ln>
                        <a:solidFill>
                          <a:srgbClr val="C00000"/>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smtClean="0">
                          <a:ln>
                            <a:noFill/>
                          </a:ln>
                          <a:solidFill>
                            <a:srgbClr val="000000"/>
                          </a:solidFill>
                          <a:effectLst/>
                          <a:latin typeface="Cambria" panose="02040503050406030204" pitchFamily="18" charset="0"/>
                          <a:cs typeface="Times New Roman" pitchFamily="18" charset="0"/>
                        </a:rPr>
                        <a:t>20 - 29</a:t>
                      </a:r>
                      <a:endParaRPr kumimoji="0" lang="el-GR" sz="1800" b="0" i="0" u="none" strike="noStrike" cap="none" normalizeH="0" baseline="0" dirty="0" smtClean="0">
                        <a:ln>
                          <a:noFill/>
                        </a:ln>
                        <a:solidFill>
                          <a:schemeClr val="tx1"/>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000000"/>
                          </a:solidFill>
                          <a:effectLst/>
                          <a:latin typeface="Cambria" panose="02040503050406030204" pitchFamily="18" charset="0"/>
                          <a:cs typeface="Times New Roman" pitchFamily="18" charset="0"/>
                        </a:rPr>
                        <a:t>ΜΕΤΡΙΑ ΑΥΡΑ</a:t>
                      </a:r>
                      <a:endParaRPr kumimoji="0" lang="el-GR" sz="1600" b="0" i="0" u="none" strike="noStrike" cap="none" normalizeH="0" baseline="0" dirty="0" smtClean="0">
                        <a:ln>
                          <a:noFill/>
                        </a:ln>
                        <a:solidFill>
                          <a:schemeClr val="tx1"/>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000000"/>
                          </a:solidFill>
                          <a:effectLst/>
                          <a:latin typeface="Cambria" panose="02040503050406030204" pitchFamily="18" charset="0"/>
                          <a:cs typeface="Times New Roman" pitchFamily="18" charset="0"/>
                        </a:rPr>
                        <a:t>ΚΙΝΗΣΗ ΜΙΚΡΩΝ ΚΛΑΔΙΩΝ, ΣΚΟΝΗ ΣΗΚΩΝΕΤΑΙ ΑΠΟ ΤΟ ΕΔΑΦΟΣ</a:t>
                      </a:r>
                      <a:endParaRPr kumimoji="0" lang="el-GR" sz="1600" b="0" i="0" u="none" strike="noStrike" cap="none" normalizeH="0" baseline="0" dirty="0" smtClean="0">
                        <a:ln>
                          <a:noFill/>
                        </a:ln>
                        <a:solidFill>
                          <a:schemeClr val="tx1"/>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78579">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C00000"/>
                          </a:solidFill>
                          <a:effectLst/>
                          <a:latin typeface="Cambria" panose="02040503050406030204" pitchFamily="18" charset="0"/>
                          <a:cs typeface="Times New Roman" pitchFamily="18" charset="0"/>
                        </a:rPr>
                        <a:t>5</a:t>
                      </a:r>
                      <a:endParaRPr kumimoji="0" lang="el-GR" sz="1800" b="1" i="0" u="none" strike="noStrike" cap="none" normalizeH="0" baseline="0" dirty="0" smtClean="0">
                        <a:ln>
                          <a:noFill/>
                        </a:ln>
                        <a:solidFill>
                          <a:srgbClr val="C00000"/>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smtClean="0">
                          <a:ln>
                            <a:noFill/>
                          </a:ln>
                          <a:solidFill>
                            <a:srgbClr val="000000"/>
                          </a:solidFill>
                          <a:effectLst/>
                          <a:latin typeface="Cambria" panose="02040503050406030204" pitchFamily="18" charset="0"/>
                          <a:cs typeface="Times New Roman" pitchFamily="18" charset="0"/>
                        </a:rPr>
                        <a:t>30 - 38</a:t>
                      </a:r>
                      <a:endParaRPr kumimoji="0" lang="el-GR" sz="1800" b="0" i="0" u="none" strike="noStrike" cap="none" normalizeH="0" baseline="0" dirty="0" smtClean="0">
                        <a:ln>
                          <a:noFill/>
                        </a:ln>
                        <a:solidFill>
                          <a:schemeClr val="tx1"/>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000000"/>
                          </a:solidFill>
                          <a:effectLst/>
                          <a:latin typeface="Cambria" panose="02040503050406030204" pitchFamily="18" charset="0"/>
                          <a:cs typeface="Times New Roman" pitchFamily="18" charset="0"/>
                        </a:rPr>
                        <a:t>ΦΡΕΣΚΙΑ ΑΥΡΑ</a:t>
                      </a:r>
                      <a:endParaRPr kumimoji="0" lang="el-GR" sz="1600" b="0" i="0" u="none" strike="noStrike" cap="none" normalizeH="0" baseline="0" dirty="0" smtClean="0">
                        <a:ln>
                          <a:noFill/>
                        </a:ln>
                        <a:solidFill>
                          <a:schemeClr val="tx1"/>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000000"/>
                          </a:solidFill>
                          <a:effectLst/>
                          <a:latin typeface="Cambria" panose="02040503050406030204" pitchFamily="18" charset="0"/>
                          <a:cs typeface="Times New Roman" pitchFamily="18" charset="0"/>
                        </a:rPr>
                        <a:t>ΚΙΝΗΣΗ ΜΙΚΡΩΝ ΔΕΝΔΡΩΝ</a:t>
                      </a:r>
                      <a:endParaRPr kumimoji="0" lang="el-GR" sz="1600" b="0" i="0" u="none" strike="noStrike" cap="none" normalizeH="0" baseline="0" dirty="0" smtClean="0">
                        <a:ln>
                          <a:noFill/>
                        </a:ln>
                        <a:solidFill>
                          <a:schemeClr val="tx1"/>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53632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C00000"/>
                          </a:solidFill>
                          <a:effectLst/>
                          <a:latin typeface="Cambria" panose="02040503050406030204" pitchFamily="18" charset="0"/>
                          <a:cs typeface="Times New Roman" pitchFamily="18" charset="0"/>
                        </a:rPr>
                        <a:t>6</a:t>
                      </a:r>
                      <a:endParaRPr kumimoji="0" lang="el-GR" sz="1800" b="1" i="0" u="none" strike="noStrike" cap="none" normalizeH="0" baseline="0" dirty="0" smtClean="0">
                        <a:ln>
                          <a:noFill/>
                        </a:ln>
                        <a:solidFill>
                          <a:srgbClr val="C00000"/>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smtClean="0">
                          <a:ln>
                            <a:noFill/>
                          </a:ln>
                          <a:solidFill>
                            <a:srgbClr val="000000"/>
                          </a:solidFill>
                          <a:effectLst/>
                          <a:latin typeface="Cambria" panose="02040503050406030204" pitchFamily="18" charset="0"/>
                          <a:cs typeface="Times New Roman" pitchFamily="18" charset="0"/>
                        </a:rPr>
                        <a:t>39 - 51</a:t>
                      </a:r>
                      <a:endParaRPr kumimoji="0" lang="el-GR" sz="1800" b="0" i="0" u="none" strike="noStrike" cap="none" normalizeH="0" baseline="0" dirty="0" smtClean="0">
                        <a:ln>
                          <a:noFill/>
                        </a:ln>
                        <a:solidFill>
                          <a:schemeClr val="tx1"/>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C00000"/>
                          </a:solidFill>
                          <a:effectLst/>
                          <a:latin typeface="Cambria" panose="02040503050406030204" pitchFamily="18" charset="0"/>
                          <a:cs typeface="Times New Roman" pitchFamily="18" charset="0"/>
                        </a:rPr>
                        <a:t>ΙΣΧΥΡΗ ΑΥΡΑ</a:t>
                      </a:r>
                      <a:endParaRPr kumimoji="0" lang="el-GR" sz="1600" b="0" i="0" u="none" strike="noStrike" cap="none" normalizeH="0" baseline="0" dirty="0" smtClean="0">
                        <a:ln>
                          <a:noFill/>
                        </a:ln>
                        <a:solidFill>
                          <a:srgbClr val="C00000"/>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C00000"/>
                          </a:solidFill>
                          <a:effectLst/>
                          <a:latin typeface="Cambria" panose="02040503050406030204" pitchFamily="18" charset="0"/>
                          <a:cs typeface="Times New Roman" pitchFamily="18" charset="0"/>
                        </a:rPr>
                        <a:t>ΚΙΝΗΣΗ ΜΕΓΑΛΩΝ ΚΛΑΔΙΩΝ, ΤΑ ΚΑΛΩΔΙΑ ΣΤΟΥΣ ΠΥΛΩΝΕΣ ΣΦΥΡΙΖΟΥΝ</a:t>
                      </a:r>
                      <a:endParaRPr kumimoji="0" lang="el-GR" sz="1600" b="0" i="0" u="none" strike="noStrike" cap="none" normalizeH="0" baseline="0" dirty="0" smtClean="0">
                        <a:ln>
                          <a:noFill/>
                        </a:ln>
                        <a:solidFill>
                          <a:srgbClr val="C00000"/>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78579">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C00000"/>
                          </a:solidFill>
                          <a:effectLst/>
                          <a:latin typeface="Cambria" panose="02040503050406030204" pitchFamily="18" charset="0"/>
                          <a:cs typeface="Times New Roman" pitchFamily="18" charset="0"/>
                        </a:rPr>
                        <a:t>7</a:t>
                      </a:r>
                      <a:endParaRPr kumimoji="0" lang="el-GR" sz="1800" b="1" i="0" u="none" strike="noStrike" cap="none" normalizeH="0" baseline="0" dirty="0" smtClean="0">
                        <a:ln>
                          <a:noFill/>
                        </a:ln>
                        <a:solidFill>
                          <a:srgbClr val="C00000"/>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smtClean="0">
                          <a:ln>
                            <a:noFill/>
                          </a:ln>
                          <a:solidFill>
                            <a:srgbClr val="000000"/>
                          </a:solidFill>
                          <a:effectLst/>
                          <a:latin typeface="Cambria" panose="02040503050406030204" pitchFamily="18" charset="0"/>
                          <a:cs typeface="Times New Roman" pitchFamily="18" charset="0"/>
                        </a:rPr>
                        <a:t>51 - 61</a:t>
                      </a:r>
                      <a:endParaRPr kumimoji="0" lang="el-GR" sz="1800" b="0" i="0" u="none" strike="noStrike" cap="none" normalizeH="0" baseline="0" dirty="0" smtClean="0">
                        <a:ln>
                          <a:noFill/>
                        </a:ln>
                        <a:solidFill>
                          <a:schemeClr val="tx1"/>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C00000"/>
                          </a:solidFill>
                          <a:effectLst/>
                          <a:latin typeface="Cambria" panose="02040503050406030204" pitchFamily="18" charset="0"/>
                          <a:cs typeface="Times New Roman" pitchFamily="18" charset="0"/>
                        </a:rPr>
                        <a:t>ΣΧΕΔΟΝ ΘΥΕΛΛΑ</a:t>
                      </a:r>
                      <a:endParaRPr kumimoji="0" lang="el-GR" sz="1600" b="0" i="0" u="none" strike="noStrike" cap="none" normalizeH="0" baseline="0" dirty="0" smtClean="0">
                        <a:ln>
                          <a:noFill/>
                        </a:ln>
                        <a:solidFill>
                          <a:srgbClr val="C00000"/>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C00000"/>
                          </a:solidFill>
                          <a:effectLst/>
                          <a:latin typeface="Cambria" panose="02040503050406030204" pitchFamily="18" charset="0"/>
                          <a:cs typeface="Times New Roman" pitchFamily="18" charset="0"/>
                        </a:rPr>
                        <a:t>ΔΥΣΚΟΛΟ ΝΑ ΠΕΡΠΑΤΗΣΕΙΣ ΑΠΟ ΤΟΝ ΑΝΕΜΟ</a:t>
                      </a:r>
                      <a:endParaRPr kumimoji="0" lang="el-GR" sz="1600" b="0" i="0" u="none" strike="noStrike" cap="none" normalizeH="0" baseline="0" dirty="0" smtClean="0">
                        <a:ln>
                          <a:noFill/>
                        </a:ln>
                        <a:solidFill>
                          <a:srgbClr val="C00000"/>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78579">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C00000"/>
                          </a:solidFill>
                          <a:effectLst/>
                          <a:latin typeface="Cambria" panose="02040503050406030204" pitchFamily="18" charset="0"/>
                          <a:cs typeface="Times New Roman" pitchFamily="18" charset="0"/>
                        </a:rPr>
                        <a:t>8</a:t>
                      </a:r>
                      <a:endParaRPr kumimoji="0" lang="el-GR" sz="1800" b="1" i="0" u="none" strike="noStrike" cap="none" normalizeH="0" baseline="0" dirty="0" smtClean="0">
                        <a:ln>
                          <a:noFill/>
                        </a:ln>
                        <a:solidFill>
                          <a:srgbClr val="C00000"/>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smtClean="0">
                          <a:ln>
                            <a:noFill/>
                          </a:ln>
                          <a:solidFill>
                            <a:srgbClr val="000000"/>
                          </a:solidFill>
                          <a:effectLst/>
                          <a:latin typeface="Cambria" panose="02040503050406030204" pitchFamily="18" charset="0"/>
                          <a:cs typeface="Times New Roman" pitchFamily="18" charset="0"/>
                        </a:rPr>
                        <a:t>62 - 74</a:t>
                      </a:r>
                      <a:endParaRPr kumimoji="0" lang="el-GR" sz="1800" b="0" i="0" u="none" strike="noStrike" cap="none" normalizeH="0" baseline="0" dirty="0" smtClean="0">
                        <a:ln>
                          <a:noFill/>
                        </a:ln>
                        <a:solidFill>
                          <a:schemeClr val="tx1"/>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C00000"/>
                          </a:solidFill>
                          <a:effectLst/>
                          <a:latin typeface="Cambria" panose="02040503050406030204" pitchFamily="18" charset="0"/>
                          <a:cs typeface="Times New Roman" pitchFamily="18" charset="0"/>
                        </a:rPr>
                        <a:t>ΘΥΕΛΛΑ</a:t>
                      </a:r>
                      <a:endParaRPr kumimoji="0" lang="el-GR" sz="1600" b="0" i="0" u="none" strike="noStrike" cap="none" normalizeH="0" baseline="0" dirty="0" smtClean="0">
                        <a:ln>
                          <a:noFill/>
                        </a:ln>
                        <a:solidFill>
                          <a:srgbClr val="C00000"/>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C00000"/>
                          </a:solidFill>
                          <a:effectLst/>
                          <a:latin typeface="Cambria" panose="02040503050406030204" pitchFamily="18" charset="0"/>
                          <a:cs typeface="Times New Roman" pitchFamily="18" charset="0"/>
                        </a:rPr>
                        <a:t>ΣΠΑΝΕ ΚΛΑΔΙΑ</a:t>
                      </a:r>
                      <a:endParaRPr kumimoji="0" lang="el-GR" sz="1600" b="0" i="0" u="none" strike="noStrike" cap="none" normalizeH="0" baseline="0" dirty="0" smtClean="0">
                        <a:ln>
                          <a:noFill/>
                        </a:ln>
                        <a:solidFill>
                          <a:srgbClr val="C00000"/>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78579">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C00000"/>
                          </a:solidFill>
                          <a:effectLst/>
                          <a:latin typeface="Cambria" panose="02040503050406030204" pitchFamily="18" charset="0"/>
                          <a:cs typeface="Times New Roman" pitchFamily="18" charset="0"/>
                        </a:rPr>
                        <a:t>9</a:t>
                      </a:r>
                      <a:endParaRPr kumimoji="0" lang="el-GR" sz="1800" b="1" i="0" u="none" strike="noStrike" cap="none" normalizeH="0" baseline="0" dirty="0" smtClean="0">
                        <a:ln>
                          <a:noFill/>
                        </a:ln>
                        <a:solidFill>
                          <a:srgbClr val="C00000"/>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smtClean="0">
                          <a:ln>
                            <a:noFill/>
                          </a:ln>
                          <a:solidFill>
                            <a:srgbClr val="000000"/>
                          </a:solidFill>
                          <a:effectLst/>
                          <a:latin typeface="Cambria" panose="02040503050406030204" pitchFamily="18" charset="0"/>
                          <a:cs typeface="Times New Roman" pitchFamily="18" charset="0"/>
                        </a:rPr>
                        <a:t>75 - 86</a:t>
                      </a:r>
                      <a:endParaRPr kumimoji="0" lang="el-GR" sz="1800" b="0" i="0" u="none" strike="noStrike" cap="none" normalizeH="0" baseline="0" dirty="0" smtClean="0">
                        <a:ln>
                          <a:noFill/>
                        </a:ln>
                        <a:solidFill>
                          <a:schemeClr val="tx1"/>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C00000"/>
                          </a:solidFill>
                          <a:effectLst/>
                          <a:latin typeface="Cambria" panose="02040503050406030204" pitchFamily="18" charset="0"/>
                          <a:cs typeface="Times New Roman" pitchFamily="18" charset="0"/>
                        </a:rPr>
                        <a:t>ΙΣΧΥΡΗ ΘΥΕΛΛΑ</a:t>
                      </a:r>
                      <a:endParaRPr kumimoji="0" lang="el-GR" sz="1600" b="0" i="0" u="none" strike="noStrike" cap="none" normalizeH="0" baseline="0" dirty="0" smtClean="0">
                        <a:ln>
                          <a:noFill/>
                        </a:ln>
                        <a:solidFill>
                          <a:srgbClr val="C00000"/>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C00000"/>
                          </a:solidFill>
                          <a:effectLst/>
                          <a:latin typeface="Cambria" panose="02040503050406030204" pitchFamily="18" charset="0"/>
                          <a:cs typeface="Times New Roman" pitchFamily="18" charset="0"/>
                        </a:rPr>
                        <a:t>ΚΛΑΔΙΑ ΣΠΑΝΕ, ΚΕΡΑΜΙΔΙΑ ΣΤΟΝ ΑΕΡΑ</a:t>
                      </a:r>
                      <a:endParaRPr kumimoji="0" lang="el-GR" sz="1600" b="0" i="0" u="none" strike="noStrike" cap="none" normalizeH="0" baseline="0" dirty="0" smtClean="0">
                        <a:ln>
                          <a:noFill/>
                        </a:ln>
                        <a:solidFill>
                          <a:srgbClr val="C00000"/>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53632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C00000"/>
                          </a:solidFill>
                          <a:effectLst/>
                          <a:latin typeface="Cambria" panose="02040503050406030204" pitchFamily="18" charset="0"/>
                          <a:cs typeface="Times New Roman" pitchFamily="18" charset="0"/>
                        </a:rPr>
                        <a:t>10</a:t>
                      </a:r>
                      <a:endParaRPr kumimoji="0" lang="el-GR" sz="1800" b="1" i="0" u="none" strike="noStrike" cap="none" normalizeH="0" baseline="0" dirty="0" smtClean="0">
                        <a:ln>
                          <a:noFill/>
                        </a:ln>
                        <a:solidFill>
                          <a:srgbClr val="C00000"/>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smtClean="0">
                          <a:ln>
                            <a:noFill/>
                          </a:ln>
                          <a:solidFill>
                            <a:srgbClr val="000000"/>
                          </a:solidFill>
                          <a:effectLst/>
                          <a:latin typeface="Cambria" panose="02040503050406030204" pitchFamily="18" charset="0"/>
                          <a:cs typeface="Times New Roman" pitchFamily="18" charset="0"/>
                        </a:rPr>
                        <a:t>87 - 101</a:t>
                      </a:r>
                      <a:endParaRPr kumimoji="0" lang="el-GR" sz="1800" b="0" i="0" u="none" strike="noStrike" cap="none" normalizeH="0" baseline="0" dirty="0" smtClean="0">
                        <a:ln>
                          <a:noFill/>
                        </a:ln>
                        <a:solidFill>
                          <a:schemeClr val="tx1"/>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C00000"/>
                          </a:solidFill>
                          <a:effectLst/>
                          <a:latin typeface="Cambria" panose="02040503050406030204" pitchFamily="18" charset="0"/>
                          <a:cs typeface="Times New Roman" pitchFamily="18" charset="0"/>
                        </a:rPr>
                        <a:t>ΟΛΟΚΛΗΡΩΤΙΚΗ ΘΥΕΛΛΑ</a:t>
                      </a:r>
                      <a:endParaRPr kumimoji="0" lang="el-GR" sz="1600" b="0" i="0" u="none" strike="noStrike" cap="none" normalizeH="0" baseline="0" dirty="0" smtClean="0">
                        <a:ln>
                          <a:noFill/>
                        </a:ln>
                        <a:solidFill>
                          <a:srgbClr val="C00000"/>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C00000"/>
                          </a:solidFill>
                          <a:effectLst/>
                          <a:latin typeface="Cambria" panose="02040503050406030204" pitchFamily="18" charset="0"/>
                          <a:cs typeface="Times New Roman" pitchFamily="18" charset="0"/>
                        </a:rPr>
                        <a:t>ΞΕΡΙΖΩΜΑ ΔΕΝΔΡΩΝ, ΣΤΕΓΕΣ ΣΤΟΝ ΑΕΡΑ</a:t>
                      </a:r>
                      <a:endParaRPr kumimoji="0" lang="el-GR" sz="1600" b="0" i="0" u="none" strike="noStrike" cap="none" normalizeH="0" baseline="0" dirty="0" smtClean="0">
                        <a:ln>
                          <a:noFill/>
                        </a:ln>
                        <a:solidFill>
                          <a:srgbClr val="C00000"/>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15482">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dirty="0" smtClean="0">
                          <a:ln>
                            <a:noFill/>
                          </a:ln>
                          <a:solidFill>
                            <a:srgbClr val="C00000"/>
                          </a:solidFill>
                          <a:effectLst/>
                          <a:latin typeface="Cambria" panose="02040503050406030204" pitchFamily="18" charset="0"/>
                          <a:cs typeface="Times New Roman" pitchFamily="18" charset="0"/>
                        </a:rPr>
                        <a:t>11</a:t>
                      </a:r>
                      <a:endParaRPr kumimoji="0" lang="el-GR" sz="1400" b="1" i="0" u="none" strike="noStrike" cap="none" normalizeH="0" baseline="0" dirty="0" smtClean="0">
                        <a:ln>
                          <a:noFill/>
                        </a:ln>
                        <a:solidFill>
                          <a:srgbClr val="C00000"/>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smtClean="0">
                          <a:ln>
                            <a:noFill/>
                          </a:ln>
                          <a:solidFill>
                            <a:srgbClr val="000000"/>
                          </a:solidFill>
                          <a:effectLst/>
                          <a:latin typeface="Cambria" panose="02040503050406030204" pitchFamily="18" charset="0"/>
                          <a:cs typeface="Times New Roman" pitchFamily="18" charset="0"/>
                        </a:rPr>
                        <a:t>102 - 120</a:t>
                      </a:r>
                      <a:endParaRPr kumimoji="0" lang="el-GR" sz="1800" b="0" i="0" u="none" strike="noStrike" cap="none" normalizeH="0" baseline="0" dirty="0" smtClean="0">
                        <a:ln>
                          <a:noFill/>
                        </a:ln>
                        <a:solidFill>
                          <a:schemeClr val="tx1"/>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C00000"/>
                          </a:solidFill>
                          <a:effectLst/>
                          <a:latin typeface="Cambria" panose="02040503050406030204" pitchFamily="18" charset="0"/>
                          <a:cs typeface="Times New Roman" pitchFamily="18" charset="0"/>
                        </a:rPr>
                        <a:t>καταιγίδα</a:t>
                      </a:r>
                      <a:endParaRPr kumimoji="0" lang="el-GR" sz="1600" b="0" i="0" u="none" strike="noStrike" cap="none" normalizeH="0" baseline="0" dirty="0" smtClean="0">
                        <a:ln>
                          <a:noFill/>
                        </a:ln>
                        <a:solidFill>
                          <a:srgbClr val="C00000"/>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C00000"/>
                          </a:solidFill>
                          <a:effectLst/>
                          <a:latin typeface="Cambria" panose="02040503050406030204" pitchFamily="18" charset="0"/>
                          <a:cs typeface="Times New Roman" pitchFamily="18" charset="0"/>
                        </a:rPr>
                        <a:t>ΜΕΓΑΛΕΣ ΖΗΜΙΕΣ ΣΕ ΔΕΝΔΡΑ, ΣΠΙΤΙΑ</a:t>
                      </a:r>
                      <a:endParaRPr kumimoji="0" lang="el-GR" sz="1600" b="0" i="0" u="none" strike="noStrike" cap="none" normalizeH="0" baseline="0" dirty="0" smtClean="0">
                        <a:ln>
                          <a:noFill/>
                        </a:ln>
                        <a:solidFill>
                          <a:srgbClr val="C00000"/>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15482">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dirty="0" smtClean="0">
                          <a:ln>
                            <a:noFill/>
                          </a:ln>
                          <a:solidFill>
                            <a:srgbClr val="C00000"/>
                          </a:solidFill>
                          <a:effectLst/>
                          <a:latin typeface="Cambria" panose="02040503050406030204" pitchFamily="18" charset="0"/>
                          <a:cs typeface="Times New Roman" pitchFamily="18" charset="0"/>
                        </a:rPr>
                        <a:t>12</a:t>
                      </a:r>
                      <a:endParaRPr kumimoji="0" lang="el-GR" sz="1400" b="1" i="0" u="none" strike="noStrike" cap="none" normalizeH="0" baseline="0" dirty="0" smtClean="0">
                        <a:ln>
                          <a:noFill/>
                        </a:ln>
                        <a:solidFill>
                          <a:srgbClr val="C00000"/>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smtClean="0">
                          <a:ln>
                            <a:noFill/>
                          </a:ln>
                          <a:solidFill>
                            <a:srgbClr val="000000"/>
                          </a:solidFill>
                          <a:effectLst/>
                          <a:latin typeface="Cambria" panose="02040503050406030204" pitchFamily="18" charset="0"/>
                          <a:cs typeface="Times New Roman" pitchFamily="18" charset="0"/>
                        </a:rPr>
                        <a:t>&gt; 120</a:t>
                      </a:r>
                      <a:endParaRPr kumimoji="0" lang="el-GR" sz="1800" b="0" i="0" u="none" strike="noStrike" cap="none" normalizeH="0" baseline="0" dirty="0" smtClean="0">
                        <a:ln>
                          <a:noFill/>
                        </a:ln>
                        <a:solidFill>
                          <a:schemeClr val="tx1"/>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000000"/>
                          </a:solidFill>
                          <a:effectLst/>
                          <a:latin typeface="Cambria" panose="02040503050406030204" pitchFamily="18" charset="0"/>
                          <a:cs typeface="Times New Roman" pitchFamily="18" charset="0"/>
                        </a:rPr>
                        <a:t>τυφώνας</a:t>
                      </a:r>
                      <a:endParaRPr kumimoji="0" lang="el-GR" sz="1600" b="0" i="0" u="none" strike="noStrike" cap="none" normalizeH="0" baseline="0" dirty="0" smtClean="0">
                        <a:ln>
                          <a:noFill/>
                        </a:ln>
                        <a:solidFill>
                          <a:schemeClr val="tx1"/>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C00000"/>
                          </a:solidFill>
                          <a:effectLst/>
                          <a:latin typeface="Cambria" panose="02040503050406030204" pitchFamily="18" charset="0"/>
                          <a:cs typeface="Times New Roman" pitchFamily="18" charset="0"/>
                        </a:rPr>
                        <a:t>ΠΟΛΥ ΜΕΓΑΛΕΣ ΖΗΜΙΕΣ ΣΕ ΣΠΙΤΙΑ, ΔΕΝΔΡΑ</a:t>
                      </a:r>
                      <a:endParaRPr kumimoji="0" lang="el-GR" sz="1600" b="0" i="0" u="none" strike="noStrike" cap="none" normalizeH="0" baseline="0" dirty="0" smtClean="0">
                        <a:ln>
                          <a:noFill/>
                        </a:ln>
                        <a:solidFill>
                          <a:srgbClr val="C00000"/>
                        </a:solidFill>
                        <a:effectLst/>
                        <a:latin typeface="Cambria" panose="020405030504060302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9486" name="Rectangle 463"/>
          <p:cNvSpPr>
            <a:spLocks noGrp="1" noChangeArrowheads="1"/>
          </p:cNvSpPr>
          <p:nvPr>
            <p:ph type="title"/>
          </p:nvPr>
        </p:nvSpPr>
        <p:spPr>
          <a:xfrm>
            <a:off x="457200" y="116632"/>
            <a:ext cx="8229600" cy="360362"/>
          </a:xfrm>
        </p:spPr>
        <p:txBody>
          <a:bodyPr/>
          <a:lstStyle/>
          <a:p>
            <a:pPr eaLnBrk="1" hangingPunct="1"/>
            <a:r>
              <a:rPr lang="el-GR" b="1" dirty="0" smtClean="0">
                <a:solidFill>
                  <a:srgbClr val="C00000"/>
                </a:solidFill>
              </a:rPr>
              <a:t>ΚΛΙΜΑΚΑ </a:t>
            </a:r>
            <a:r>
              <a:rPr lang="en-US" b="1" dirty="0" smtClean="0">
                <a:solidFill>
                  <a:srgbClr val="C00000"/>
                </a:solidFill>
              </a:rPr>
              <a:t>Beaufort</a:t>
            </a:r>
            <a:endParaRPr lang="el-GR" b="1" dirty="0" smtClean="0">
              <a:solidFill>
                <a:srgbClr val="C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56524326"/>
      </p:ext>
    </p:extLst>
  </p:cSld>
  <p:clrMapOvr>
    <a:masterClrMapping/>
  </p:clrMapOvr>
  <mc:AlternateContent xmlns:mc="http://schemas.openxmlformats.org/markup-compatibility/2006" xmlns:p14="http://schemas.microsoft.com/office/powerpoint/2010/main">
    <mc:Choice Requires="p14">
      <p:transition spd="slow" p14:dur="2000" advTm="20774"/>
    </mc:Choice>
    <mc:Fallback xmlns="">
      <p:transition spd="slow" advTm="20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2"/>
          <p:cNvSpPr>
            <a:spLocks noGrp="1" noChangeArrowheads="1"/>
          </p:cNvSpPr>
          <p:nvPr>
            <p:ph type="title"/>
          </p:nvPr>
        </p:nvSpPr>
        <p:spPr/>
        <p:txBody>
          <a:bodyPr/>
          <a:lstStyle/>
          <a:p>
            <a:pPr eaLnBrk="1" hangingPunct="1"/>
            <a:r>
              <a:rPr lang="el-GR" smtClean="0"/>
              <a:t>Ανεμόμετρο &amp; ανεμοδείκτης</a:t>
            </a:r>
          </a:p>
        </p:txBody>
      </p:sp>
      <p:pic>
        <p:nvPicPr>
          <p:cNvPr id="47107" name="Picture 5"/>
          <p:cNvPicPr>
            <a:picLocks noGrp="1" noChangeAspect="1" noChangeArrowheads="1"/>
          </p:cNvPicPr>
          <p:nvPr>
            <p:ph sz="half" idx="1"/>
          </p:nvPr>
        </p:nvPicPr>
        <p:blipFill>
          <a:blip r:embed="rId5" cstate="print"/>
          <a:srcRect/>
          <a:stretch>
            <a:fillRect/>
          </a:stretch>
        </p:blipFill>
        <p:spPr>
          <a:xfrm>
            <a:off x="468313" y="1628775"/>
            <a:ext cx="2176462" cy="2903538"/>
          </a:xfrm>
          <a:noFill/>
        </p:spPr>
      </p:pic>
      <p:pic>
        <p:nvPicPr>
          <p:cNvPr id="47108" name="Picture 11"/>
          <p:cNvPicPr>
            <a:picLocks noGrp="1" noChangeAspect="1" noChangeArrowheads="1"/>
          </p:cNvPicPr>
          <p:nvPr>
            <p:ph sz="quarter" idx="3"/>
          </p:nvPr>
        </p:nvPicPr>
        <p:blipFill>
          <a:blip r:embed="rId6" cstate="print"/>
          <a:srcRect/>
          <a:stretch>
            <a:fillRect/>
          </a:stretch>
        </p:blipFill>
        <p:spPr>
          <a:xfrm>
            <a:off x="4716463" y="3213100"/>
            <a:ext cx="4140200" cy="3105150"/>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03"/>
    </mc:Choice>
    <mc:Fallback xmlns="">
      <p:transition spd="slow" advTm="6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solidFill>
                  <a:srgbClr val="C00000"/>
                </a:solidFill>
              </a:rPr>
              <a:t>Αιολικό πάρκο και σύνδεση με το δίκτυο</a:t>
            </a:r>
            <a:endParaRPr lang="en-GB">
              <a:solidFill>
                <a:srgbClr val="C00000"/>
              </a:solidFill>
            </a:endParaRPr>
          </a:p>
        </p:txBody>
      </p:sp>
      <p:sp>
        <p:nvSpPr>
          <p:cNvPr id="3" name="Content Placeholder 2"/>
          <p:cNvSpPr>
            <a:spLocks noGrp="1"/>
          </p:cNvSpPr>
          <p:nvPr>
            <p:ph idx="1"/>
          </p:nvPr>
        </p:nvSpPr>
        <p:spPr/>
        <p:txBody>
          <a:bodyPr/>
          <a:lstStyle/>
          <a:p>
            <a:endParaRPr lang="en-GB"/>
          </a:p>
        </p:txBody>
      </p:sp>
      <p:pic>
        <p:nvPicPr>
          <p:cNvPr id="4" name="Picture 3" descr="turbinetogrid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81100"/>
            <a:ext cx="9144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57668602"/>
      </p:ext>
    </p:extLst>
  </p:cSld>
  <p:clrMapOvr>
    <a:masterClrMapping/>
  </p:clrMapOvr>
  <mc:AlternateContent xmlns:mc="http://schemas.openxmlformats.org/markup-compatibility/2006" xmlns:p14="http://schemas.microsoft.com/office/powerpoint/2010/main">
    <mc:Choice Requires="p14">
      <p:transition spd="slow" p14:dur="2000" advTm="14703"/>
    </mc:Choice>
    <mc:Fallback xmlns="">
      <p:transition spd="slow" advTm="14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a:spLocks noGrp="1" noChangeArrowheads="1"/>
          </p:cNvSpPr>
          <p:nvPr>
            <p:ph type="title"/>
          </p:nvPr>
        </p:nvSpPr>
        <p:spPr/>
        <p:txBody>
          <a:bodyPr/>
          <a:lstStyle/>
          <a:p>
            <a:pPr eaLnBrk="1" hangingPunct="1"/>
            <a:r>
              <a:rPr lang="el-GR" sz="4000" smtClean="0"/>
              <a:t>ΜΕΤΕΩΡΟΛΟΓΙΚΟΣ ΣΤΑΘΜΟΣ</a:t>
            </a:r>
          </a:p>
        </p:txBody>
      </p:sp>
      <p:pic>
        <p:nvPicPr>
          <p:cNvPr id="48131" name="Picture 5"/>
          <p:cNvPicPr>
            <a:picLocks noGrp="1" noChangeAspect="1" noChangeArrowheads="1"/>
          </p:cNvPicPr>
          <p:nvPr>
            <p:ph idx="1"/>
          </p:nvPr>
        </p:nvPicPr>
        <p:blipFill>
          <a:blip r:embed="rId5" cstate="print"/>
          <a:srcRect/>
          <a:stretch>
            <a:fillRect/>
          </a:stretch>
        </p:blipFill>
        <p:spPr>
          <a:xfrm>
            <a:off x="2699792" y="1015864"/>
            <a:ext cx="3744416" cy="5836705"/>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25"/>
    </mc:Choice>
    <mc:Fallback xmlns="">
      <p:transition spd="slow" advTm="4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401551" y="0"/>
            <a:ext cx="7711161" cy="6062886"/>
          </a:xfrm>
        </p:spPr>
      </p:pic>
      <p:sp>
        <p:nvSpPr>
          <p:cNvPr id="49154" name="Rectangle 6"/>
          <p:cNvSpPr>
            <a:spLocks noGrp="1" noChangeArrowheads="1"/>
          </p:cNvSpPr>
          <p:nvPr>
            <p:ph type="title"/>
          </p:nvPr>
        </p:nvSpPr>
        <p:spPr>
          <a:xfrm>
            <a:off x="457200" y="274638"/>
            <a:ext cx="8229600" cy="562074"/>
          </a:xfrm>
        </p:spPr>
        <p:txBody>
          <a:bodyPr/>
          <a:lstStyle/>
          <a:p>
            <a:pPr algn="l" eaLnBrk="1" hangingPunct="1"/>
            <a:r>
              <a:rPr lang="el-GR" dirty="0" smtClean="0"/>
              <a:t>Ροδόγραμμα ανέμου</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148"/>
    </mc:Choice>
    <mc:Fallback xmlns="">
      <p:transition spd="slow" advTm="65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rgbClr val="C00000"/>
                </a:solidFill>
              </a:rPr>
              <a:t>ΗΧΗΤΙΚΑ ΑΝΕΜΟΜΕΤΡΑ</a:t>
            </a:r>
            <a:endParaRPr lang="en-GB" dirty="0">
              <a:solidFill>
                <a:srgbClr val="C00000"/>
              </a:solidFill>
            </a:endParaRPr>
          </a:p>
        </p:txBody>
      </p:sp>
      <p:sp>
        <p:nvSpPr>
          <p:cNvPr id="3" name="Content Placeholder 2"/>
          <p:cNvSpPr>
            <a:spLocks noGrp="1"/>
          </p:cNvSpPr>
          <p:nvPr>
            <p:ph idx="1"/>
          </p:nvPr>
        </p:nvSpPr>
        <p:spPr>
          <a:xfrm>
            <a:off x="179512" y="836712"/>
            <a:ext cx="6552728" cy="5289451"/>
          </a:xfrm>
        </p:spPr>
        <p:txBody>
          <a:bodyPr/>
          <a:lstStyle/>
          <a:p>
            <a:pPr marL="179388" indent="-179388"/>
            <a:r>
              <a:rPr lang="en-GB" sz="1800" dirty="0" smtClean="0"/>
              <a:t>3D </a:t>
            </a:r>
            <a:r>
              <a:rPr lang="en-GB" sz="1800" dirty="0"/>
              <a:t>ultrasonic anemometer</a:t>
            </a:r>
          </a:p>
          <a:p>
            <a:pPr marL="179388" indent="-179388"/>
            <a:r>
              <a:rPr lang="el-GR" sz="1800" dirty="0" smtClean="0"/>
              <a:t>ΧΡΗΣΙΜΟΠΟΙΟΥΝ ΥΠΕΡΗΧΗΤΙΚΑ ΚΥΜΑΤΑ ΓΙΑ ΤΗΝ ΜΕΤΡΗΣΗ ΤΗΣ ΤΑΧΥΤΗΤΑΣ ΤΟΥ ΑΝΕΜΟΥ</a:t>
            </a:r>
          </a:p>
          <a:p>
            <a:pPr marL="179388" indent="-179388"/>
            <a:r>
              <a:rPr lang="el-GR" sz="1800" dirty="0" smtClean="0"/>
              <a:t>ΒΑΣΙΖΟΝΤΑΙ ΣΤΟΝ ΧΡΟΝΟ ΤΗΣ ΔΙΑΔΡΟΜΗΣ ΗΧΗΤΙΚΩΝ ΠΑΛΜΩΝ ΣΕ ΖΕΥΓΗ ΜΕΤΑΤΡΟΠΕΩΝ </a:t>
            </a:r>
            <a:r>
              <a:rPr lang="en-GB" sz="1800" dirty="0" smtClean="0"/>
              <a:t>(TRANSDUCER).</a:t>
            </a:r>
          </a:p>
          <a:p>
            <a:pPr marL="179388" indent="-179388"/>
            <a:endParaRPr lang="el-GR" sz="1800" dirty="0" smtClean="0"/>
          </a:p>
          <a:p>
            <a:pPr marL="179388" indent="-179388"/>
            <a:r>
              <a:rPr lang="el-GR" sz="1800" dirty="0" smtClean="0"/>
              <a:t>ΧΡΟΝΙΚΗ ΔΙΑΚΡΙΤΙΚΗ ΙΚΑΝΟΤΗΤΑ  &lt; 20 </a:t>
            </a:r>
            <a:r>
              <a:rPr lang="en-GB" sz="1800" dirty="0" smtClean="0"/>
              <a:t>Hz</a:t>
            </a:r>
            <a:r>
              <a:rPr lang="el-GR" sz="1800" dirty="0" smtClean="0"/>
              <a:t> ... ΚΑΤΑΛΛΗΛΑ ΓΙΑ ΜΕΤΡΗΣΕΙΣ ΤΥΡΒΗΣ</a:t>
            </a:r>
          </a:p>
          <a:p>
            <a:pPr marL="179388" indent="-179388"/>
            <a:r>
              <a:rPr lang="el-GR" sz="1800" dirty="0" smtClean="0"/>
              <a:t>ΣΥΝΔΥΑΣΜΕΝΕΣ ΜΕΤΡΗΣΕΙΣ ΑΠΟ ΖΕΥΓΗ ΜΕΤΑΤΡΟΠΕΩΝ ΜΠΟΡΕΙ ΝΑ ΜΕΤΡΗΣΟΥΝ 1-, 2- ΚΑΙ 3-ΔΙΑΣΤΑΤΗ ΡΟΗ.</a:t>
            </a:r>
          </a:p>
          <a:p>
            <a:pPr marL="179388" indent="-179388"/>
            <a:r>
              <a:rPr lang="el-GR" sz="1800" dirty="0" smtClean="0"/>
              <a:t>Η ΑΠΟΥΣΙΑ ΚΙΝΟΥΜΕΝΩΝ ΜΕΡΩΝ ΤΑ ΚΑΘΙΣΤΑ ΙΔΑΝΙΚΑ ΓΙΑ ΑΝΤΙΞΟΕΣ ΚΛΙΜΑΤΙΚΕΣ ΣΥΝΘΗΚΕΣ</a:t>
            </a:r>
          </a:p>
          <a:p>
            <a:pPr marL="179388" indent="-179388"/>
            <a:r>
              <a:rPr lang="el-GR" sz="1800" dirty="0" smtClean="0"/>
              <a:t>ΑΠΑΙΤΟΥΝ ΛΕΠΤΕΣ ΡΥΘΜΙΣΕΙΣ ΑΝΤΙΣΤΑΘΜΙΣΗΣ</a:t>
            </a:r>
          </a:p>
          <a:p>
            <a:endParaRPr lang="el-GR" sz="1200" dirty="0" smtClean="0">
              <a:latin typeface="Cambria Math" panose="02040503050406030204" pitchFamily="18" charset="0"/>
              <a:ea typeface="Cambria Math" panose="02040503050406030204" pitchFamily="18" charset="0"/>
            </a:endParaRPr>
          </a:p>
          <a:p>
            <a:endParaRPr lang="en-GB" sz="1200" dirty="0">
              <a:latin typeface="Cambria Math" panose="02040503050406030204" pitchFamily="18" charset="0"/>
              <a:ea typeface="Cambria Math" panose="02040503050406030204" pitchFamily="18" charset="0"/>
            </a:endParaRPr>
          </a:p>
        </p:txBody>
      </p:sp>
      <p:pic>
        <p:nvPicPr>
          <p:cNvPr id="6149" name="Picture 5" descr="http://upload.wikimedia.org/wikipedia/commons/b/b1/Ultrasonic_Windsens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1524000"/>
            <a:ext cx="28575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64986520"/>
      </p:ext>
    </p:extLst>
  </p:cSld>
  <p:clrMapOvr>
    <a:masterClrMapping/>
  </p:clrMapOvr>
  <mc:AlternateContent xmlns:mc="http://schemas.openxmlformats.org/markup-compatibility/2006" xmlns:p14="http://schemas.microsoft.com/office/powerpoint/2010/main">
    <mc:Choice Requires="p14">
      <p:transition spd="slow" p14:dur="2000" advTm="55084"/>
    </mc:Choice>
    <mc:Fallback xmlns="">
      <p:transition spd="slow" advTm="55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788" y="0"/>
            <a:ext cx="8002423" cy="68580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3285735"/>
      </p:ext>
    </p:extLst>
  </p:cSld>
  <p:clrMapOvr>
    <a:masterClrMapping/>
  </p:clrMapOvr>
  <mc:AlternateContent xmlns:mc="http://schemas.openxmlformats.org/markup-compatibility/2006" xmlns:p14="http://schemas.microsoft.com/office/powerpoint/2010/main">
    <mc:Choice Requires="p14">
      <p:transition spd="slow" p14:dur="2000" advTm="7920"/>
    </mc:Choice>
    <mc:Fallback xmlns="">
      <p:transition spd="slow" advTm="7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400" y="0"/>
            <a:ext cx="6858000" cy="6858000"/>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59440036"/>
      </p:ext>
    </p:extLst>
  </p:cSld>
  <p:clrMapOvr>
    <a:masterClrMapping/>
  </p:clrMapOvr>
  <mc:AlternateContent xmlns:mc="http://schemas.openxmlformats.org/markup-compatibility/2006" xmlns:p14="http://schemas.microsoft.com/office/powerpoint/2010/main">
    <mc:Choice Requires="p14">
      <p:transition spd="slow" p14:dur="2000" advTm="6935"/>
    </mc:Choice>
    <mc:Fallback xmlns="">
      <p:transition spd="slow" advTm="6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ΑΝΕΜΟΣ – ΓΡΑΜΜΕΣ ΡΟΗΣ</a:t>
            </a:r>
            <a:endParaRPr lang="en-GB"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9512" y="908720"/>
            <a:ext cx="8964488" cy="4661534"/>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8211178"/>
      </p:ext>
    </p:extLst>
  </p:cSld>
  <p:clrMapOvr>
    <a:masterClrMapping/>
  </p:clrMapOvr>
  <mc:AlternateContent xmlns:mc="http://schemas.openxmlformats.org/markup-compatibility/2006" xmlns:p14="http://schemas.microsoft.com/office/powerpoint/2010/main">
    <mc:Choice Requires="p14">
      <p:transition spd="slow" p14:dur="2000" advTm="29263"/>
    </mc:Choice>
    <mc:Fallback xmlns="">
      <p:transition spd="slow" advTm="29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ΑΝΕΜΟΣ – ΓΡΑΜΜΕΣ ΡΟΗΣ</a:t>
            </a:r>
            <a:endParaRPr lang="en-GB"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7504" y="1772816"/>
            <a:ext cx="9117736" cy="3816424"/>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54715548"/>
      </p:ext>
    </p:extLst>
  </p:cSld>
  <p:clrMapOvr>
    <a:masterClrMapping/>
  </p:clrMapOvr>
  <mc:AlternateContent xmlns:mc="http://schemas.openxmlformats.org/markup-compatibility/2006" xmlns:p14="http://schemas.microsoft.com/office/powerpoint/2010/main">
    <mc:Choice Requires="p14">
      <p:transition spd="slow" p14:dur="2000" advTm="12977"/>
    </mc:Choice>
    <mc:Fallback xmlns="">
      <p:transition spd="slow" advTm="12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ΑΝΕΜΟΣ – ΓΡΑΜΜΕΣ ΡΟΗΣ</a:t>
            </a:r>
            <a:endParaRPr lang="en-GB" dirty="0"/>
          </a:p>
        </p:txBody>
      </p:sp>
      <p:pic>
        <p:nvPicPr>
          <p:cNvPr id="4" name="Content Placeholder 3"/>
          <p:cNvPicPr>
            <a:picLocks noGrp="1" noChangeAspect="1"/>
          </p:cNvPicPr>
          <p:nvPr>
            <p:ph idx="1"/>
          </p:nvPr>
        </p:nvPicPr>
        <p:blipFill>
          <a:blip r:embed="rId4">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val="0"/>
              </a:ext>
            </a:extLst>
          </a:blip>
          <a:stretch>
            <a:fillRect/>
          </a:stretch>
        </p:blipFill>
        <p:spPr>
          <a:xfrm>
            <a:off x="251520" y="836711"/>
            <a:ext cx="8640960" cy="6061569"/>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88026660"/>
      </p:ext>
    </p:extLst>
  </p:cSld>
  <p:clrMapOvr>
    <a:masterClrMapping/>
  </p:clrMapOvr>
  <mc:AlternateContent xmlns:mc="http://schemas.openxmlformats.org/markup-compatibility/2006" xmlns:p14="http://schemas.microsoft.com/office/powerpoint/2010/main">
    <mc:Choice Requires="p14">
      <p:transition spd="slow" p14:dur="2000" advTm="21776"/>
    </mc:Choice>
    <mc:Fallback xmlns="">
      <p:transition spd="slow" advTm="21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l-GR" sz="2400" smtClean="0">
                <a:solidFill>
                  <a:srgbClr val="C00000"/>
                </a:solidFill>
              </a:rPr>
              <a:t>ΑΝΕΜΟΣ : ΜΕΤΑΒΟΛΗ ΤΗΣ ΤΑΧΥΤΗΤΑΣ ΜΕ ΤΟ ΥΨΟΣ</a:t>
            </a:r>
            <a:endParaRPr lang="en-GB" sz="2400">
              <a:solidFill>
                <a:srgbClr val="C00000"/>
              </a:solidFill>
            </a:endParaRP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9552" y="968412"/>
            <a:ext cx="8454745" cy="5268899"/>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3692495"/>
      </p:ext>
    </p:extLst>
  </p:cSld>
  <p:clrMapOvr>
    <a:masterClrMapping/>
  </p:clrMapOvr>
  <mc:AlternateContent xmlns:mc="http://schemas.openxmlformats.org/markup-compatibility/2006" xmlns:p14="http://schemas.microsoft.com/office/powerpoint/2010/main">
    <mc:Choice Requires="p14">
      <p:transition spd="slow" p14:dur="2000" advTm="27471"/>
    </mc:Choice>
    <mc:Fallback xmlns="">
      <p:transition spd="slow" advTm="27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solidFill>
                  <a:srgbClr val="C00000"/>
                </a:solidFill>
              </a:rPr>
              <a:t>ΑΝΕΜΟΣ </a:t>
            </a:r>
            <a:r>
              <a:rPr lang="el-GR">
                <a:solidFill>
                  <a:srgbClr val="C00000"/>
                </a:solidFill>
              </a:rPr>
              <a:t>– </a:t>
            </a:r>
            <a:r>
              <a:rPr lang="el-GR" smtClean="0">
                <a:solidFill>
                  <a:srgbClr val="C00000"/>
                </a:solidFill>
              </a:rPr>
              <a:t>ΠΡΟΦΙΛ ΑΝΕΜΟΥ ΣΕ ΔΙΑΦΟΡΑ ΣΗΜΕΙΑ</a:t>
            </a:r>
            <a:endParaRPr lang="en-GB" dirty="0">
              <a:solidFill>
                <a:srgbClr val="C00000"/>
              </a:solidFill>
            </a:endParaRP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2112" y="1484784"/>
            <a:ext cx="8959775" cy="3534362"/>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73937992"/>
      </p:ext>
    </p:extLst>
  </p:cSld>
  <p:clrMapOvr>
    <a:masterClrMapping/>
  </p:clrMapOvr>
  <mc:AlternateContent xmlns:mc="http://schemas.openxmlformats.org/markup-compatibility/2006" xmlns:p14="http://schemas.microsoft.com/office/powerpoint/2010/main">
    <mc:Choice Requires="p14">
      <p:transition spd="slow" p14:dur="2000" advTm="17998"/>
    </mc:Choice>
    <mc:Fallback xmlns="">
      <p:transition spd="slow" advTm="17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GB" dirty="0" smtClean="0">
                <a:solidFill>
                  <a:srgbClr val="C00000"/>
                </a:solidFill>
              </a:rPr>
              <a:t>ALSTOM, </a:t>
            </a:r>
            <a:r>
              <a:rPr lang="en-GB" smtClean="0">
                <a:solidFill>
                  <a:srgbClr val="C00000"/>
                </a:solidFill>
              </a:rPr>
              <a:t>6 MW </a:t>
            </a:r>
            <a:endParaRPr lang="en-GB" dirty="0">
              <a:solidFill>
                <a:srgbClr val="C00000"/>
              </a:solidFill>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24744"/>
            <a:ext cx="9143506" cy="5714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5225466" y="3429000"/>
            <a:ext cx="3918534" cy="1697860"/>
          </a:xfrm>
        </p:spPr>
        <p:txBody>
          <a:bodyPr/>
          <a:lstStyle/>
          <a:p>
            <a:r>
              <a:rPr lang="el-GR" smtClean="0"/>
              <a:t>Ύψος</a:t>
            </a:r>
            <a:r>
              <a:rPr lang="en-GB" smtClean="0"/>
              <a:t> </a:t>
            </a:r>
            <a:r>
              <a:rPr lang="el-GR" smtClean="0"/>
              <a:t>πλήμνης </a:t>
            </a:r>
            <a:r>
              <a:rPr lang="en-GB" smtClean="0"/>
              <a:t>100</a:t>
            </a:r>
            <a:endParaRPr lang="el-GR" smtClean="0"/>
          </a:p>
          <a:p>
            <a:r>
              <a:rPr lang="el-GR" smtClean="0"/>
              <a:t>Μήκος πτερυγίων 73 </a:t>
            </a:r>
            <a:r>
              <a:rPr lang="en-GB" dirty="0" smtClean="0"/>
              <a:t>m</a:t>
            </a:r>
            <a:endParaRPr lang="el-GR" dirty="0" smtClean="0"/>
          </a:p>
          <a:p>
            <a:r>
              <a:rPr lang="el-GR" smtClean="0"/>
              <a:t>Βάθος θεμελίωσης </a:t>
            </a:r>
            <a:r>
              <a:rPr lang="en-GB" smtClean="0"/>
              <a:t>60 m</a:t>
            </a:r>
            <a:endParaRPr lang="el-GR" dirty="0" smtClean="0"/>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65883239"/>
      </p:ext>
    </p:extLst>
  </p:cSld>
  <p:clrMapOvr>
    <a:masterClrMapping/>
  </p:clrMapOvr>
  <mc:AlternateContent xmlns:mc="http://schemas.openxmlformats.org/markup-compatibility/2006" xmlns:p14="http://schemas.microsoft.com/office/powerpoint/2010/main">
    <mc:Choice Requires="p14">
      <p:transition spd="slow" p14:dur="2000" advTm="13434"/>
    </mc:Choice>
    <mc:Fallback xmlns="">
      <p:transition spd="slow" advTm="13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9512" y="891785"/>
            <a:ext cx="8352928" cy="5525783"/>
          </a:xfrm>
        </p:spPr>
      </p:pic>
      <p:sp>
        <p:nvSpPr>
          <p:cNvPr id="2" name="Title 1"/>
          <p:cNvSpPr>
            <a:spLocks noGrp="1"/>
          </p:cNvSpPr>
          <p:nvPr>
            <p:ph type="title"/>
          </p:nvPr>
        </p:nvSpPr>
        <p:spPr>
          <a:xfrm>
            <a:off x="457200" y="274638"/>
            <a:ext cx="8229600" cy="850106"/>
          </a:xfrm>
        </p:spPr>
        <p:txBody>
          <a:bodyPr/>
          <a:lstStyle/>
          <a:p>
            <a:r>
              <a:rPr lang="el-GR" dirty="0">
                <a:solidFill>
                  <a:srgbClr val="C00000"/>
                </a:solidFill>
              </a:rPr>
              <a:t>ΑΝΕΜΟΣ </a:t>
            </a:r>
            <a:r>
              <a:rPr lang="el-GR">
                <a:solidFill>
                  <a:srgbClr val="C00000"/>
                </a:solidFill>
              </a:rPr>
              <a:t>– </a:t>
            </a:r>
            <a:r>
              <a:rPr lang="el-GR" smtClean="0">
                <a:solidFill>
                  <a:srgbClr val="C00000"/>
                </a:solidFill>
              </a:rPr>
              <a:t>ΠΡΟΦΙΛ ΤΑΧΥΤΗΤΑΣ</a:t>
            </a:r>
            <a:br>
              <a:rPr lang="el-GR" smtClean="0">
                <a:solidFill>
                  <a:srgbClr val="C00000"/>
                </a:solidFill>
              </a:rPr>
            </a:br>
            <a:r>
              <a:rPr lang="el-GR" smtClean="0">
                <a:solidFill>
                  <a:srgbClr val="C00000"/>
                </a:solidFill>
              </a:rPr>
              <a:t>ΣΕ ΑΣΤΙΚΟ ΠΕΡΙΒΑΛΛΟΝ, ΕΞΟΧΗ, ΘΑΛΑΣΣΑ</a:t>
            </a:r>
            <a:endParaRPr lang="en-GB" dirty="0">
              <a:solidFill>
                <a:srgbClr val="C000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27545309"/>
      </p:ext>
    </p:extLst>
  </p:cSld>
  <p:clrMapOvr>
    <a:masterClrMapping/>
  </p:clrMapOvr>
  <mc:AlternateContent xmlns:mc="http://schemas.openxmlformats.org/markup-compatibility/2006" xmlns:p14="http://schemas.microsoft.com/office/powerpoint/2010/main">
    <mc:Choice Requires="p14">
      <p:transition spd="slow" p14:dur="2000" advTm="46846"/>
    </mc:Choice>
    <mc:Fallback xmlns="">
      <p:transition spd="slow" advTm="46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332656"/>
            <a:ext cx="8229600" cy="418058"/>
          </a:xfrm>
        </p:spPr>
        <p:txBody>
          <a:bodyPr/>
          <a:lstStyle/>
          <a:p>
            <a:r>
              <a:rPr lang="el-GR" sz="2400" smtClean="0">
                <a:solidFill>
                  <a:srgbClr val="C00000"/>
                </a:solidFill>
              </a:rPr>
              <a:t>ΜΕΤΕΩΡΟΛΟΓΙΚΟΣ ΙΣΤΟΣ  - ΜΕΤΡΗΣΕΙΣ ΣΕ ΔΙΑΦΟΡΑ ΥΨΗ</a:t>
            </a:r>
            <a:endParaRPr lang="en-GB" sz="2400" dirty="0">
              <a:solidFill>
                <a:srgbClr val="C00000"/>
              </a:solidFill>
            </a:endParaRP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9512" y="1124744"/>
            <a:ext cx="6356001" cy="5643178"/>
          </a:xfrm>
        </p:spPr>
      </p:pic>
      <p:sp>
        <p:nvSpPr>
          <p:cNvPr id="3" name="TextBox 2"/>
          <p:cNvSpPr txBox="1"/>
          <p:nvPr/>
        </p:nvSpPr>
        <p:spPr>
          <a:xfrm>
            <a:off x="1547664" y="1206991"/>
            <a:ext cx="1872208" cy="369332"/>
          </a:xfrm>
          <a:prstGeom prst="rect">
            <a:avLst/>
          </a:prstGeom>
          <a:solidFill>
            <a:srgbClr val="FFFFCC"/>
          </a:solidFill>
          <a:ln w="12700">
            <a:solidFill>
              <a:schemeClr val="tx1">
                <a:lumMod val="95000"/>
                <a:lumOff val="5000"/>
              </a:schemeClr>
            </a:solidFill>
          </a:ln>
        </p:spPr>
        <p:txBody>
          <a:bodyPr wrap="square" rtlCol="0">
            <a:spAutoFit/>
          </a:bodyPr>
          <a:lstStyle/>
          <a:p>
            <a:pPr algn="ctr"/>
            <a:r>
              <a:rPr lang="el-GR" smtClean="0"/>
              <a:t>ΑΝΕΜΟΜΕΤΡΟ</a:t>
            </a:r>
            <a:endParaRPr lang="en-GB" smtClean="0"/>
          </a:p>
        </p:txBody>
      </p:sp>
      <p:sp>
        <p:nvSpPr>
          <p:cNvPr id="5" name="TextBox 4"/>
          <p:cNvSpPr txBox="1"/>
          <p:nvPr/>
        </p:nvSpPr>
        <p:spPr>
          <a:xfrm>
            <a:off x="4644008" y="1971459"/>
            <a:ext cx="2079848" cy="369332"/>
          </a:xfrm>
          <a:prstGeom prst="rect">
            <a:avLst/>
          </a:prstGeom>
          <a:solidFill>
            <a:srgbClr val="FFFFCC"/>
          </a:solidFill>
          <a:ln w="12700">
            <a:solidFill>
              <a:schemeClr val="tx1">
                <a:lumMod val="95000"/>
                <a:lumOff val="5000"/>
              </a:schemeClr>
            </a:solidFill>
          </a:ln>
        </p:spPr>
        <p:txBody>
          <a:bodyPr wrap="square" rtlCol="0">
            <a:spAutoFit/>
          </a:bodyPr>
          <a:lstStyle/>
          <a:p>
            <a:pPr algn="ctr"/>
            <a:r>
              <a:rPr lang="el-GR" smtClean="0"/>
              <a:t>ΑΝΕΜΟΔΕΙΚΤΗΣ</a:t>
            </a:r>
            <a:endParaRPr lang="en-GB" smtClean="0"/>
          </a:p>
        </p:txBody>
      </p:sp>
      <p:sp>
        <p:nvSpPr>
          <p:cNvPr id="6" name="TextBox 5"/>
          <p:cNvSpPr txBox="1"/>
          <p:nvPr/>
        </p:nvSpPr>
        <p:spPr>
          <a:xfrm>
            <a:off x="5165337" y="4281890"/>
            <a:ext cx="3024336" cy="338554"/>
          </a:xfrm>
          <a:prstGeom prst="rect">
            <a:avLst/>
          </a:prstGeom>
          <a:solidFill>
            <a:srgbClr val="FFFFCC"/>
          </a:solidFill>
          <a:ln w="12700">
            <a:solidFill>
              <a:schemeClr val="tx1">
                <a:lumMod val="95000"/>
                <a:lumOff val="5000"/>
              </a:schemeClr>
            </a:solidFill>
          </a:ln>
        </p:spPr>
        <p:txBody>
          <a:bodyPr wrap="square" rtlCol="0">
            <a:spAutoFit/>
          </a:bodyPr>
          <a:lstStyle/>
          <a:p>
            <a:pPr algn="ctr"/>
            <a:r>
              <a:rPr lang="el-GR" sz="1600" smtClean="0"/>
              <a:t>ΘΕΡΜΟΜΕΤΡΟ</a:t>
            </a:r>
            <a:endParaRPr lang="en-GB" sz="1600" smtClean="0"/>
          </a:p>
        </p:txBody>
      </p:sp>
      <p:sp>
        <p:nvSpPr>
          <p:cNvPr id="7" name="TextBox 6"/>
          <p:cNvSpPr txBox="1"/>
          <p:nvPr/>
        </p:nvSpPr>
        <p:spPr>
          <a:xfrm>
            <a:off x="4644008" y="4673278"/>
            <a:ext cx="3024336" cy="369332"/>
          </a:xfrm>
          <a:prstGeom prst="rect">
            <a:avLst/>
          </a:prstGeom>
          <a:solidFill>
            <a:srgbClr val="FFFFCC"/>
          </a:solidFill>
          <a:ln w="12700">
            <a:solidFill>
              <a:schemeClr val="tx1">
                <a:lumMod val="95000"/>
                <a:lumOff val="5000"/>
              </a:schemeClr>
            </a:solidFill>
          </a:ln>
        </p:spPr>
        <p:txBody>
          <a:bodyPr wrap="square" rtlCol="0">
            <a:spAutoFit/>
          </a:bodyPr>
          <a:lstStyle/>
          <a:p>
            <a:pPr algn="ctr"/>
            <a:r>
              <a:rPr lang="el-GR" smtClean="0"/>
              <a:t>ΚΑΤΑΓΡΑΦΙΚΟ</a:t>
            </a:r>
            <a:endParaRPr lang="en-GB" smtClean="0"/>
          </a:p>
        </p:txBody>
      </p:sp>
      <p:sp>
        <p:nvSpPr>
          <p:cNvPr id="8" name="TextBox 7"/>
          <p:cNvSpPr txBox="1"/>
          <p:nvPr/>
        </p:nvSpPr>
        <p:spPr>
          <a:xfrm>
            <a:off x="3707904" y="1005982"/>
            <a:ext cx="2016224" cy="369332"/>
          </a:xfrm>
          <a:prstGeom prst="rect">
            <a:avLst/>
          </a:prstGeom>
          <a:solidFill>
            <a:srgbClr val="FFFFCC"/>
          </a:solidFill>
          <a:ln w="12700">
            <a:solidFill>
              <a:schemeClr val="tx1">
                <a:lumMod val="95000"/>
                <a:lumOff val="5000"/>
              </a:schemeClr>
            </a:solidFill>
          </a:ln>
        </p:spPr>
        <p:txBody>
          <a:bodyPr wrap="square" rtlCol="0">
            <a:spAutoFit/>
          </a:bodyPr>
          <a:lstStyle/>
          <a:p>
            <a:pPr algn="ctr"/>
            <a:r>
              <a:rPr lang="el-GR" smtClean="0"/>
              <a:t>ΑΛΕΞΙΚΕΡΑΥΝΟ</a:t>
            </a:r>
            <a:endParaRPr lang="en-GB" smtClean="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63295458"/>
      </p:ext>
    </p:extLst>
  </p:cSld>
  <p:clrMapOvr>
    <a:masterClrMapping/>
  </p:clrMapOvr>
  <mc:AlternateContent xmlns:mc="http://schemas.openxmlformats.org/markup-compatibility/2006" xmlns:p14="http://schemas.microsoft.com/office/powerpoint/2010/main">
    <mc:Choice Requires="p14">
      <p:transition spd="slow" p14:dur="2000" advTm="17502"/>
    </mc:Choice>
    <mc:Fallback xmlns="">
      <p:transition spd="slow" advTm="17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ΙΣΤΟΣ </a:t>
            </a:r>
            <a:r>
              <a:rPr lang="el-GR" smtClean="0"/>
              <a:t>ΜΕ ΑΝΕΜΟΜΕΤΡΑ ΥΠΕΡΗΧΟΥ ΚΑΙ ΕΛΙΚΑ</a:t>
            </a:r>
            <a:endParaRPr lang="en-GB" dirty="0"/>
          </a:p>
        </p:txBody>
      </p:sp>
      <p:pic>
        <p:nvPicPr>
          <p:cNvPr id="4" name="Content Placeholder 3"/>
          <p:cNvPicPr>
            <a:picLocks noGrp="1" noChangeAspect="1"/>
          </p:cNvPicPr>
          <p:nvPr>
            <p:ph idx="1"/>
          </p:nvPr>
        </p:nvPicPr>
        <p:blipFill>
          <a:blip r:embed="rId4" cstate="print">
            <a:extLst>
              <a:ext uri="{BEBA8EAE-BF5A-486C-A8C5-ECC9F3942E4B}">
                <a14:imgProps xmlns:a14="http://schemas.microsoft.com/office/drawing/2010/main">
                  <a14:imgLayer r:embed="rId5">
                    <a14:imgEffect>
                      <a14:sharpenSoften amount="68000"/>
                    </a14:imgEffect>
                  </a14:imgLayer>
                </a14:imgProps>
              </a:ext>
              <a:ext uri="{28A0092B-C50C-407E-A947-70E740481C1C}">
                <a14:useLocalDpi xmlns:a14="http://schemas.microsoft.com/office/drawing/2010/main" val="0"/>
              </a:ext>
            </a:extLst>
          </a:blip>
          <a:stretch>
            <a:fillRect/>
          </a:stretch>
        </p:blipFill>
        <p:spPr>
          <a:xfrm>
            <a:off x="1403648" y="1061919"/>
            <a:ext cx="6696744" cy="5357396"/>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55366388"/>
      </p:ext>
    </p:extLst>
  </p:cSld>
  <p:clrMapOvr>
    <a:masterClrMapping/>
  </p:clrMapOvr>
  <mc:AlternateContent xmlns:mc="http://schemas.openxmlformats.org/markup-compatibility/2006" xmlns:p14="http://schemas.microsoft.com/office/powerpoint/2010/main">
    <mc:Choice Requires="p14">
      <p:transition spd="slow" p14:dur="2000" advTm="11185"/>
    </mc:Choice>
    <mc:Fallback xmlns="">
      <p:transition spd="slow" advTm="11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l-GR" smtClean="0">
                <a:solidFill>
                  <a:srgbClr val="C00000"/>
                </a:solidFill>
              </a:rPr>
              <a:t>ΜΕΤΕΩΡΟΛΟΓΙΚΟΣ ΙΣΤΟΣ</a:t>
            </a:r>
            <a:endParaRPr lang="en-GB" dirty="0">
              <a:solidFill>
                <a:srgbClr val="C00000"/>
              </a:solidFill>
            </a:endParaRP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055662" y="836613"/>
            <a:ext cx="3032675" cy="5289550"/>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00466607"/>
      </p:ext>
    </p:extLst>
  </p:cSld>
  <p:clrMapOvr>
    <a:masterClrMapping/>
  </p:clrMapOvr>
  <mc:AlternateContent xmlns:mc="http://schemas.openxmlformats.org/markup-compatibility/2006" xmlns:p14="http://schemas.microsoft.com/office/powerpoint/2010/main">
    <mc:Choice Requires="p14">
      <p:transition spd="slow" p14:dur="2000" advTm="14713"/>
    </mc:Choice>
    <mc:Fallback xmlns="">
      <p:transition spd="slow" advTm="14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solidFill>
                  <a:srgbClr val="C00000"/>
                </a:solidFill>
              </a:rPr>
              <a:t>ΜΕΤΕΩΡΟΛΟΓΙΚΟΣ ΙΣΤΟΣ</a:t>
            </a:r>
            <a:endParaRPr lang="en-GB"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 y="1844823"/>
            <a:ext cx="8949760" cy="4143407"/>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44143221"/>
      </p:ext>
    </p:extLst>
  </p:cSld>
  <p:clrMapOvr>
    <a:masterClrMapping/>
  </p:clrMapOvr>
  <mc:AlternateContent xmlns:mc="http://schemas.openxmlformats.org/markup-compatibility/2006" xmlns:p14="http://schemas.microsoft.com/office/powerpoint/2010/main">
    <mc:Choice Requires="p14">
      <p:transition spd="slow" p14:dur="2000" advTm="17963"/>
    </mc:Choice>
    <mc:Fallback xmlns="">
      <p:transition spd="slow" advTm="17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solidFill>
                  <a:srgbClr val="C00000"/>
                </a:solidFill>
              </a:rPr>
              <a:t>ΜΕΤΕΩΡΟΛΟΓΙΚΟΣ </a:t>
            </a:r>
            <a:r>
              <a:rPr lang="el-GR" smtClean="0">
                <a:solidFill>
                  <a:srgbClr val="C00000"/>
                </a:solidFill>
              </a:rPr>
              <a:t>ΙΣΤΟΣ </a:t>
            </a:r>
            <a:r>
              <a:rPr lang="el-GR" smtClean="0"/>
              <a:t>- </a:t>
            </a:r>
            <a:r>
              <a:rPr lang="el-GR" dirty="0" smtClean="0"/>
              <a:t>ΣΥΝΤΗΡΗΣΗ</a:t>
            </a:r>
            <a:endParaRPr lang="en-GB"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35696" y="1003737"/>
            <a:ext cx="6048672" cy="4524406"/>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79418991"/>
      </p:ext>
    </p:extLst>
  </p:cSld>
  <p:clrMapOvr>
    <a:masterClrMapping/>
  </p:clrMapOvr>
  <mc:AlternateContent xmlns:mc="http://schemas.openxmlformats.org/markup-compatibility/2006" xmlns:p14="http://schemas.microsoft.com/office/powerpoint/2010/main">
    <mc:Choice Requires="p14">
      <p:transition spd="slow" p14:dur="2000" advTm="10856"/>
    </mc:Choice>
    <mc:Fallback xmlns="">
      <p:transition spd="slow" advTm="10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solidFill>
                  <a:srgbClr val="C00000"/>
                </a:solidFill>
              </a:rPr>
              <a:t>ΜΕΤΕΩΡΟΛΟΓΙΚΟΣ ΙΣΤΟΣ</a:t>
            </a:r>
            <a:endParaRPr lang="en-GB" dirty="0"/>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045633" y="836613"/>
            <a:ext cx="7052733" cy="5289550"/>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68548288"/>
      </p:ext>
    </p:extLst>
  </p:cSld>
  <p:clrMapOvr>
    <a:masterClrMapping/>
  </p:clrMapOvr>
  <mc:AlternateContent xmlns:mc="http://schemas.openxmlformats.org/markup-compatibility/2006" xmlns:p14="http://schemas.microsoft.com/office/powerpoint/2010/main">
    <mc:Choice Requires="p14">
      <p:transition spd="slow" p14:dur="2000" advTm="8246"/>
    </mc:Choice>
    <mc:Fallback xmlns="">
      <p:transition spd="slow" advTm="8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0992" y="332656"/>
            <a:ext cx="9073008" cy="5364909"/>
          </a:xfrm>
        </p:spPr>
      </p:pic>
      <p:sp>
        <p:nvSpPr>
          <p:cNvPr id="2" name="Title 1"/>
          <p:cNvSpPr>
            <a:spLocks noGrp="1"/>
          </p:cNvSpPr>
          <p:nvPr>
            <p:ph type="title"/>
          </p:nvPr>
        </p:nvSpPr>
        <p:spPr/>
        <p:txBody>
          <a:bodyPr/>
          <a:lstStyle/>
          <a:p>
            <a:r>
              <a:rPr lang="el-GR" smtClean="0">
                <a:solidFill>
                  <a:srgbClr val="C00000"/>
                </a:solidFill>
              </a:rPr>
              <a:t>ΜΕΤΕΩΡΟΛΟΓΙΚΟΙ  ΙΣΤΟΙ</a:t>
            </a:r>
            <a:endParaRPr lang="en-GB"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25229707"/>
      </p:ext>
    </p:extLst>
  </p:cSld>
  <p:clrMapOvr>
    <a:masterClrMapping/>
  </p:clrMapOvr>
  <mc:AlternateContent xmlns:mc="http://schemas.openxmlformats.org/markup-compatibility/2006" xmlns:p14="http://schemas.microsoft.com/office/powerpoint/2010/main">
    <mc:Choice Requires="p14">
      <p:transition spd="slow" p14:dur="2000" advTm="12769"/>
    </mc:Choice>
    <mc:Fallback xmlns="">
      <p:transition spd="slow" advTm="12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hidden="1"/>
          <p:cNvSpPr>
            <a:spLocks noGrp="1" noChangeArrowheads="1"/>
          </p:cNvSpPr>
          <p:nvPr>
            <p:ph type="title"/>
          </p:nvPr>
        </p:nvSpPr>
        <p:spPr/>
        <p:txBody>
          <a:bodyPr/>
          <a:lstStyle/>
          <a:p>
            <a:pPr eaLnBrk="1" hangingPunct="1"/>
            <a:endParaRPr lang="el-GR" smtClean="0"/>
          </a:p>
        </p:txBody>
      </p:sp>
      <p:sp>
        <p:nvSpPr>
          <p:cNvPr id="50179" name="Rectangle 3" descr="euromap"/>
          <p:cNvSpPr>
            <a:spLocks noGrp="1" noChangeAspect="1" noChangeArrowheads="1"/>
          </p:cNvSpPr>
          <p:nvPr isPhoto="1"/>
        </p:nvSpPr>
        <p:spPr bwMode="auto">
          <a:xfrm>
            <a:off x="3203575" y="0"/>
            <a:ext cx="5753100" cy="6858000"/>
          </a:xfrm>
          <a:prstGeom prst="rect">
            <a:avLst/>
          </a:prstGeom>
          <a:blipFill dpi="0" rotWithShape="1">
            <a:blip r:embed="rId5" cstate="print"/>
            <a:srcRect/>
            <a:stretch>
              <a:fillRect/>
            </a:stretch>
          </a:blipFill>
          <a:ln w="9525">
            <a:solidFill>
              <a:schemeClr val="tx1"/>
            </a:solidFill>
            <a:miter lim="800000"/>
            <a:headEnd/>
            <a:tailEnd/>
          </a:ln>
        </p:spPr>
        <p:txBody>
          <a:bodyPr/>
          <a:lstStyle/>
          <a:p>
            <a:endParaRPr lang="el-GR"/>
          </a:p>
        </p:txBody>
      </p:sp>
      <p:sp>
        <p:nvSpPr>
          <p:cNvPr id="50180" name="Text Box 4"/>
          <p:cNvSpPr txBox="1">
            <a:spLocks noChangeArrowheads="1"/>
          </p:cNvSpPr>
          <p:nvPr/>
        </p:nvSpPr>
        <p:spPr bwMode="auto">
          <a:xfrm>
            <a:off x="179388" y="981075"/>
            <a:ext cx="2520950" cy="641350"/>
          </a:xfrm>
          <a:prstGeom prst="rect">
            <a:avLst/>
          </a:prstGeom>
          <a:noFill/>
          <a:ln w="9525">
            <a:noFill/>
            <a:miter lim="800000"/>
            <a:headEnd/>
            <a:tailEnd/>
          </a:ln>
        </p:spPr>
        <p:txBody>
          <a:bodyPr>
            <a:spAutoFit/>
          </a:bodyPr>
          <a:lstStyle/>
          <a:p>
            <a:pPr>
              <a:spcBef>
                <a:spcPct val="50000"/>
              </a:spcBef>
            </a:pPr>
            <a:r>
              <a:rPr lang="el-GR"/>
              <a:t>ΑΙΟΛΙΚΟΣ ΑΤΛΑΣ ΕΥΡΩΠΗΣ</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124"/>
    </mc:Choice>
    <mc:Fallback xmlns="">
      <p:transition spd="slow" advTm="8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4"/>
          <p:cNvSpPr>
            <a:spLocks noGrp="1" noChangeArrowheads="1"/>
          </p:cNvSpPr>
          <p:nvPr>
            <p:ph type="title"/>
          </p:nvPr>
        </p:nvSpPr>
        <p:spPr>
          <a:xfrm>
            <a:off x="457200" y="274638"/>
            <a:ext cx="8229600" cy="634082"/>
          </a:xfrm>
        </p:spPr>
        <p:txBody>
          <a:bodyPr/>
          <a:lstStyle/>
          <a:p>
            <a:pPr eaLnBrk="1" hangingPunct="1"/>
            <a:r>
              <a:rPr lang="el-GR" sz="3200" b="1" smtClean="0">
                <a:solidFill>
                  <a:srgbClr val="C00000"/>
                </a:solidFill>
                <a:latin typeface="Cambria" panose="02040503050406030204" pitchFamily="18" charset="0"/>
              </a:rPr>
              <a:t>Ενέργεια και Ισχύς</a:t>
            </a:r>
          </a:p>
        </p:txBody>
      </p:sp>
      <p:sp>
        <p:nvSpPr>
          <p:cNvPr id="1029" name="Rectangle 9"/>
          <p:cNvSpPr>
            <a:spLocks noGrp="1" noChangeArrowheads="1"/>
          </p:cNvSpPr>
          <p:nvPr>
            <p:ph type="body" sz="half" idx="1"/>
          </p:nvPr>
        </p:nvSpPr>
        <p:spPr>
          <a:xfrm>
            <a:off x="533400" y="1469077"/>
            <a:ext cx="4038600" cy="3040043"/>
          </a:xfrm>
        </p:spPr>
        <p:txBody>
          <a:bodyPr/>
          <a:lstStyle/>
          <a:p>
            <a:pPr eaLnBrk="1" hangingPunct="1"/>
            <a:r>
              <a:rPr lang="el-GR" sz="1800" smtClean="0">
                <a:solidFill>
                  <a:srgbClr val="FF0000"/>
                </a:solidFill>
              </a:rPr>
              <a:t>Κινητική ενέργεια</a:t>
            </a:r>
          </a:p>
          <a:p>
            <a:pPr eaLnBrk="1" hangingPunct="1"/>
            <a:endParaRPr lang="el-GR" sz="1800" smtClean="0">
              <a:solidFill>
                <a:srgbClr val="FF0000"/>
              </a:solidFill>
            </a:endParaRPr>
          </a:p>
          <a:p>
            <a:pPr eaLnBrk="1" hangingPunct="1"/>
            <a:endParaRPr lang="el-GR" sz="1800" smtClean="0"/>
          </a:p>
          <a:p>
            <a:pPr eaLnBrk="1" hangingPunct="1"/>
            <a:endParaRPr lang="el-GR" sz="1800" smtClean="0"/>
          </a:p>
          <a:p>
            <a:pPr eaLnBrk="1" hangingPunct="1"/>
            <a:endParaRPr lang="el-GR" sz="1800" smtClean="0"/>
          </a:p>
          <a:p>
            <a:pPr eaLnBrk="1" hangingPunct="1"/>
            <a:r>
              <a:rPr lang="el-GR" sz="1800" smtClean="0">
                <a:solidFill>
                  <a:srgbClr val="FF0000"/>
                </a:solidFill>
              </a:rPr>
              <a:t>Ισχύς ανά επιφάνεια</a:t>
            </a:r>
          </a:p>
        </p:txBody>
      </p:sp>
      <p:pic>
        <p:nvPicPr>
          <p:cNvPr id="1030" name="Picture 10" descr="Power Content of the Wind"/>
          <p:cNvPicPr>
            <a:picLocks noGrp="1" noChangeAspect="1" noChangeArrowheads="1"/>
          </p:cNvPicPr>
          <p:nvPr>
            <p:ph sz="quarter" idx="2"/>
          </p:nvPr>
        </p:nvPicPr>
        <p:blipFill>
          <a:blip r:embed="rId6" cstate="print"/>
          <a:srcRect/>
          <a:stretch>
            <a:fillRect/>
          </a:stretch>
        </p:blipFill>
        <p:spPr>
          <a:xfrm>
            <a:off x="4787900" y="1412875"/>
            <a:ext cx="3741738" cy="4608513"/>
          </a:xfrm>
          <a:noFill/>
        </p:spPr>
      </p:pic>
      <p:sp>
        <p:nvSpPr>
          <p:cNvPr id="1031" name="Rectangle 6"/>
          <p:cNvSpPr>
            <a:spLocks noChangeArrowheads="1"/>
          </p:cNvSpPr>
          <p:nvPr/>
        </p:nvSpPr>
        <p:spPr bwMode="auto">
          <a:xfrm>
            <a:off x="0" y="3233738"/>
            <a:ext cx="9144000" cy="0"/>
          </a:xfrm>
          <a:prstGeom prst="rect">
            <a:avLst/>
          </a:prstGeom>
          <a:noFill/>
          <a:ln w="9525">
            <a:noFill/>
            <a:miter lim="800000"/>
            <a:headEnd/>
            <a:tailEnd/>
          </a:ln>
        </p:spPr>
        <p:txBody>
          <a:bodyPr wrap="none" anchor="ctr">
            <a:spAutoFit/>
          </a:bodyPr>
          <a:lstStyle/>
          <a:p>
            <a:endParaRPr lang="el-GR"/>
          </a:p>
        </p:txBody>
      </p:sp>
      <p:graphicFrame>
        <p:nvGraphicFramePr>
          <p:cNvPr id="1026" name="Object 5"/>
          <p:cNvGraphicFramePr>
            <a:graphicFrameLocks noChangeAspect="1"/>
          </p:cNvGraphicFramePr>
          <p:nvPr/>
        </p:nvGraphicFramePr>
        <p:xfrm>
          <a:off x="900113" y="1989138"/>
          <a:ext cx="2089150" cy="836612"/>
        </p:xfrm>
        <a:graphic>
          <a:graphicData uri="http://schemas.openxmlformats.org/presentationml/2006/ole">
            <mc:AlternateContent xmlns:mc="http://schemas.openxmlformats.org/markup-compatibility/2006">
              <mc:Choice xmlns:v="urn:schemas-microsoft-com:vml" Requires="v">
                <p:oleObj spid="_x0000_s1086" name="Equation" r:id="rId7" imgW="977476" imgH="393529" progId="Equation.3">
                  <p:embed/>
                </p:oleObj>
              </mc:Choice>
              <mc:Fallback>
                <p:oleObj name="Equation" r:id="rId7" imgW="977476" imgH="393529"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0113" y="1989138"/>
                        <a:ext cx="2089150" cy="836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2" name="Rectangle 8"/>
          <p:cNvSpPr>
            <a:spLocks noChangeArrowheads="1"/>
          </p:cNvSpPr>
          <p:nvPr/>
        </p:nvSpPr>
        <p:spPr bwMode="auto">
          <a:xfrm>
            <a:off x="0" y="3233738"/>
            <a:ext cx="9144000" cy="0"/>
          </a:xfrm>
          <a:prstGeom prst="rect">
            <a:avLst/>
          </a:prstGeom>
          <a:noFill/>
          <a:ln w="9525">
            <a:noFill/>
            <a:miter lim="800000"/>
            <a:headEnd/>
            <a:tailEnd/>
          </a:ln>
        </p:spPr>
        <p:txBody>
          <a:bodyPr wrap="none" anchor="ctr">
            <a:spAutoFit/>
          </a:bodyPr>
          <a:lstStyle/>
          <a:p>
            <a:endParaRPr lang="el-GR"/>
          </a:p>
        </p:txBody>
      </p:sp>
      <p:graphicFrame>
        <p:nvGraphicFramePr>
          <p:cNvPr id="1027" name="Object 7"/>
          <p:cNvGraphicFramePr>
            <a:graphicFrameLocks noChangeAspect="1"/>
          </p:cNvGraphicFramePr>
          <p:nvPr/>
        </p:nvGraphicFramePr>
        <p:xfrm>
          <a:off x="971550" y="3644900"/>
          <a:ext cx="1657350" cy="773113"/>
        </p:xfrm>
        <a:graphic>
          <a:graphicData uri="http://schemas.openxmlformats.org/presentationml/2006/ole">
            <mc:AlternateContent xmlns:mc="http://schemas.openxmlformats.org/markup-compatibility/2006">
              <mc:Choice xmlns:v="urn:schemas-microsoft-com:vml" Requires="v">
                <p:oleObj spid="_x0000_s1087" name="Equation" r:id="rId9" imgW="837836" imgH="393529" progId="Equation.3">
                  <p:embed/>
                </p:oleObj>
              </mc:Choice>
              <mc:Fallback>
                <p:oleObj name="Equation" r:id="rId9" imgW="837836" imgH="393529" progId="Equation.3">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1550" y="3644900"/>
                        <a:ext cx="1657350" cy="773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3" name="Text Box 12"/>
          <p:cNvSpPr txBox="1">
            <a:spLocks noChangeArrowheads="1"/>
          </p:cNvSpPr>
          <p:nvPr/>
        </p:nvSpPr>
        <p:spPr bwMode="auto">
          <a:xfrm>
            <a:off x="3851275" y="6021388"/>
            <a:ext cx="4824413" cy="366712"/>
          </a:xfrm>
          <a:prstGeom prst="rect">
            <a:avLst/>
          </a:prstGeom>
          <a:noFill/>
          <a:ln w="9525">
            <a:noFill/>
            <a:miter lim="800000"/>
            <a:headEnd/>
            <a:tailEnd/>
          </a:ln>
        </p:spPr>
        <p:txBody>
          <a:bodyPr>
            <a:spAutoFit/>
          </a:bodyPr>
          <a:lstStyle/>
          <a:p>
            <a:pPr>
              <a:spcBef>
                <a:spcPct val="50000"/>
              </a:spcBef>
            </a:pPr>
            <a:endParaRPr lang="el-GR"/>
          </a:p>
        </p:txBody>
      </p:sp>
      <p:sp>
        <p:nvSpPr>
          <p:cNvPr id="1034" name="Text Box 13"/>
          <p:cNvSpPr txBox="1">
            <a:spLocks noChangeArrowheads="1"/>
          </p:cNvSpPr>
          <p:nvPr/>
        </p:nvSpPr>
        <p:spPr bwMode="auto">
          <a:xfrm>
            <a:off x="5076825" y="6021388"/>
            <a:ext cx="3527425" cy="641350"/>
          </a:xfrm>
          <a:prstGeom prst="rect">
            <a:avLst/>
          </a:prstGeom>
          <a:noFill/>
          <a:ln w="9525">
            <a:noFill/>
            <a:miter lim="800000"/>
            <a:headEnd/>
            <a:tailEnd/>
          </a:ln>
        </p:spPr>
        <p:txBody>
          <a:bodyPr>
            <a:spAutoFit/>
          </a:bodyPr>
          <a:lstStyle/>
          <a:p>
            <a:pPr>
              <a:spcBef>
                <a:spcPct val="50000"/>
              </a:spcBef>
            </a:pPr>
            <a:r>
              <a:rPr lang="el-GR">
                <a:solidFill>
                  <a:srgbClr val="FF0000"/>
                </a:solidFill>
              </a:rPr>
              <a:t>Ισχύς ανά επιφάνεια ρότορα και ταχύτητα του ανέμου</a:t>
            </a:r>
          </a:p>
        </p:txBody>
      </p:sp>
      <p:pic>
        <p:nvPicPr>
          <p:cNvPr id="1035" name="Picture 14"/>
          <p:cNvPicPr>
            <a:picLocks noGrp="1" noChangeAspect="1" noChangeArrowheads="1"/>
          </p:cNvPicPr>
          <p:nvPr>
            <p:ph sz="quarter" idx="3"/>
          </p:nvPr>
        </p:nvPicPr>
        <p:blipFill>
          <a:blip r:embed="rId11" cstate="print"/>
          <a:srcRect/>
          <a:stretch>
            <a:fillRect/>
          </a:stretch>
        </p:blipFill>
        <p:spPr>
          <a:xfrm>
            <a:off x="684213" y="4508500"/>
            <a:ext cx="2857500" cy="2187575"/>
          </a:xfrm>
          <a:noFill/>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719"/>
    </mc:Choice>
    <mc:Fallback xmlns="">
      <p:transition spd="slow" advTm="51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90066"/>
          </a:xfrm>
        </p:spPr>
        <p:txBody>
          <a:bodyPr/>
          <a:lstStyle/>
          <a:p>
            <a:r>
              <a:rPr lang="el-GR" sz="3200" dirty="0" smtClean="0"/>
              <a:t>ΠΡΟΣΟΜΟΙΩΣΗ ΠΛΑΝΗΤΙΚΩΝ ΑΝΕΜΩΝ</a:t>
            </a:r>
            <a:endParaRPr lang="en-GB" sz="3200" dirty="0"/>
          </a:p>
        </p:txBody>
      </p:sp>
      <p:pic>
        <p:nvPicPr>
          <p:cNvPr id="5" name="Content Placeholder 4"/>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36018" y="2276873"/>
            <a:ext cx="9162258" cy="4581128"/>
          </a:xfrm>
        </p:spPr>
      </p:pic>
      <p:sp>
        <p:nvSpPr>
          <p:cNvPr id="6" name="TextBox 5"/>
          <p:cNvSpPr txBox="1"/>
          <p:nvPr/>
        </p:nvSpPr>
        <p:spPr>
          <a:xfrm>
            <a:off x="179512" y="980728"/>
            <a:ext cx="8784976" cy="369332"/>
          </a:xfrm>
          <a:prstGeom prst="rect">
            <a:avLst/>
          </a:prstGeom>
          <a:noFill/>
        </p:spPr>
        <p:txBody>
          <a:bodyPr wrap="square" rtlCol="0">
            <a:spAutoFit/>
          </a:bodyPr>
          <a:lstStyle/>
          <a:p>
            <a:r>
              <a:rPr lang="el-GR" dirty="0" smtClean="0"/>
              <a:t>ΛΕΥΚΟ </a:t>
            </a:r>
            <a:r>
              <a:rPr lang="el-GR" smtClean="0"/>
              <a:t>: ταχύτητες 0 </a:t>
            </a:r>
            <a:r>
              <a:rPr lang="el-GR" dirty="0" smtClean="0"/>
              <a:t>– 40 </a:t>
            </a:r>
            <a:r>
              <a:rPr lang="en-GB" smtClean="0"/>
              <a:t>m/s</a:t>
            </a:r>
            <a:endParaRPr lang="en-GB"/>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1808891"/>
      </p:ext>
    </p:extLst>
  </p:cSld>
  <p:clrMapOvr>
    <a:masterClrMapping/>
  </p:clrMapOvr>
  <mc:AlternateContent xmlns:mc="http://schemas.openxmlformats.org/markup-compatibility/2006" xmlns:p14="http://schemas.microsoft.com/office/powerpoint/2010/main">
    <mc:Choice Requires="p14">
      <p:transition spd="slow" p14:dur="2000" advTm="19242"/>
    </mc:Choice>
    <mc:Fallback xmlns="">
      <p:transition spd="slow" advTm="19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lowchart: Direct Access Storage 12"/>
          <p:cNvSpPr/>
          <p:nvPr/>
        </p:nvSpPr>
        <p:spPr>
          <a:xfrm rot="9203462">
            <a:off x="1419004" y="2000437"/>
            <a:ext cx="5046627" cy="2700313"/>
          </a:xfrm>
          <a:prstGeom prst="flowChartMagneticDrum">
            <a:avLst/>
          </a:prstGeom>
          <a:solidFill>
            <a:srgbClr val="00B0F0">
              <a:alpha val="57000"/>
            </a:srgbClr>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02" name="Rectangle 4"/>
          <p:cNvSpPr>
            <a:spLocks noGrp="1" noChangeArrowheads="1"/>
          </p:cNvSpPr>
          <p:nvPr>
            <p:ph type="title"/>
          </p:nvPr>
        </p:nvSpPr>
        <p:spPr/>
        <p:txBody>
          <a:bodyPr/>
          <a:lstStyle/>
          <a:p>
            <a:pPr eaLnBrk="1" hangingPunct="1"/>
            <a:r>
              <a:rPr lang="el-GR" smtClean="0">
                <a:solidFill>
                  <a:srgbClr val="FF0000"/>
                </a:solidFill>
              </a:rPr>
              <a:t>Ποιά είναι η επιφάνεια σάρωσης</a:t>
            </a:r>
          </a:p>
        </p:txBody>
      </p:sp>
      <p:cxnSp>
        <p:nvCxnSpPr>
          <p:cNvPr id="18" name="Straight Connector 17"/>
          <p:cNvCxnSpPr/>
          <p:nvPr/>
        </p:nvCxnSpPr>
        <p:spPr>
          <a:xfrm flipV="1">
            <a:off x="2339752" y="2402707"/>
            <a:ext cx="3104728" cy="1530349"/>
          </a:xfrm>
          <a:prstGeom prst="line">
            <a:avLst/>
          </a:prstGeom>
          <a:ln w="22225">
            <a:solidFill>
              <a:schemeClr val="tx2"/>
            </a:solidFill>
            <a:prstDash val="dash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673958" y="4358699"/>
            <a:ext cx="864096" cy="410082"/>
          </a:xfrm>
          <a:prstGeom prst="line">
            <a:avLst/>
          </a:prstGeom>
          <a:ln w="22225">
            <a:solidFill>
              <a:schemeClr val="tx2"/>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05906" y="4869160"/>
            <a:ext cx="1800200" cy="646331"/>
          </a:xfrm>
          <a:prstGeom prst="rect">
            <a:avLst/>
          </a:prstGeom>
          <a:solidFill>
            <a:srgbClr val="FFFFCC"/>
          </a:solidFill>
          <a:ln w="12700">
            <a:solidFill>
              <a:schemeClr val="tx1">
                <a:lumMod val="95000"/>
                <a:lumOff val="5000"/>
              </a:schemeClr>
            </a:solidFill>
          </a:ln>
        </p:spPr>
        <p:txBody>
          <a:bodyPr wrap="square" rtlCol="0">
            <a:spAutoFit/>
          </a:bodyPr>
          <a:lstStyle/>
          <a:p>
            <a:r>
              <a:rPr lang="en-GB" smtClean="0"/>
              <a:t>U - </a:t>
            </a:r>
            <a:r>
              <a:rPr lang="el-GR" smtClean="0"/>
              <a:t>ΤΑΧΥΤΗΤΑ ΑΝΕΜΟΥ</a:t>
            </a:r>
            <a:endParaRPr lang="en-GB" smtClean="0"/>
          </a:p>
        </p:txBody>
      </p:sp>
      <p:sp>
        <p:nvSpPr>
          <p:cNvPr id="12" name="Line Callout 3 11"/>
          <p:cNvSpPr/>
          <p:nvPr/>
        </p:nvSpPr>
        <p:spPr>
          <a:xfrm>
            <a:off x="881726" y="999692"/>
            <a:ext cx="1962082" cy="928809"/>
          </a:xfrm>
          <a:prstGeom prst="borderCallout3">
            <a:avLst>
              <a:gd name="adj1" fmla="val 48138"/>
              <a:gd name="adj2" fmla="val -5913"/>
              <a:gd name="adj3" fmla="val 89281"/>
              <a:gd name="adj4" fmla="val -24732"/>
              <a:gd name="adj5" fmla="val 154367"/>
              <a:gd name="adj6" fmla="val -21506"/>
              <a:gd name="adj7" fmla="val 239330"/>
              <a:gd name="adj8" fmla="val 69899"/>
            </a:avLst>
          </a:prstGeom>
          <a:solidFill>
            <a:srgbClr val="FFFFCC"/>
          </a:solidFill>
          <a:ln>
            <a:solidFill>
              <a:schemeClr val="tx1"/>
            </a:solidFill>
            <a:prstDash val="sys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mtClean="0">
                <a:solidFill>
                  <a:srgbClr val="C00000"/>
                </a:solidFill>
              </a:rPr>
              <a:t>Α : ΕΠΙΦΑΝΕΙΑ ΣΑΡΩΣΗΣ</a:t>
            </a:r>
            <a:endParaRPr lang="en-GB">
              <a:solidFill>
                <a:srgbClr val="C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
        <p:nvSpPr>
          <p:cNvPr id="3" name="TextBox 2"/>
          <p:cNvSpPr txBox="1"/>
          <p:nvPr/>
        </p:nvSpPr>
        <p:spPr>
          <a:xfrm>
            <a:off x="5004048" y="4766613"/>
            <a:ext cx="4049115" cy="2031325"/>
          </a:xfrm>
          <a:prstGeom prst="rect">
            <a:avLst/>
          </a:prstGeom>
          <a:solidFill>
            <a:srgbClr val="FFFFCC"/>
          </a:solidFill>
          <a:ln w="12700">
            <a:solidFill>
              <a:schemeClr val="tx1">
                <a:lumMod val="95000"/>
                <a:lumOff val="5000"/>
              </a:schemeClr>
            </a:solidFill>
          </a:ln>
        </p:spPr>
        <p:txBody>
          <a:bodyPr wrap="square" rtlCol="0">
            <a:spAutoFit/>
          </a:bodyPr>
          <a:lstStyle/>
          <a:p>
            <a:pPr algn="r"/>
            <a:r>
              <a:rPr lang="el-GR" smtClean="0"/>
              <a:t>Ταχύτητα ανέμου : </a:t>
            </a:r>
            <a:r>
              <a:rPr lang="en-GB" smtClean="0"/>
              <a:t>U = L / t</a:t>
            </a:r>
          </a:p>
          <a:p>
            <a:pPr algn="r"/>
            <a:r>
              <a:rPr lang="el-GR" smtClean="0"/>
              <a:t>Όγκος</a:t>
            </a:r>
            <a:r>
              <a:rPr lang="en-GB" smtClean="0"/>
              <a:t> </a:t>
            </a:r>
            <a:r>
              <a:rPr lang="el-GR" smtClean="0"/>
              <a:t>αέρα :  </a:t>
            </a:r>
            <a:r>
              <a:rPr lang="en-GB" smtClean="0"/>
              <a:t>V = A * L</a:t>
            </a:r>
          </a:p>
          <a:p>
            <a:pPr algn="r"/>
            <a:r>
              <a:rPr lang="en-GB" smtClean="0"/>
              <a:t>M</a:t>
            </a:r>
            <a:r>
              <a:rPr lang="el-GR" smtClean="0"/>
              <a:t>άζα αέρα : </a:t>
            </a:r>
            <a:r>
              <a:rPr lang="en-GB" smtClean="0"/>
              <a:t>m = </a:t>
            </a:r>
            <a:r>
              <a:rPr lang="el-GR" smtClean="0"/>
              <a:t>ρ * </a:t>
            </a:r>
            <a:r>
              <a:rPr lang="en-GB" smtClean="0"/>
              <a:t>V</a:t>
            </a:r>
          </a:p>
          <a:p>
            <a:pPr algn="r"/>
            <a:r>
              <a:rPr lang="el-GR" smtClean="0"/>
              <a:t>ρ : πυκνότητα αέρα </a:t>
            </a:r>
            <a:endParaRPr lang="en-GB" smtClean="0"/>
          </a:p>
          <a:p>
            <a:pPr algn="r"/>
            <a:r>
              <a:rPr lang="el-GR"/>
              <a:t>Κινητική ενέργεια </a:t>
            </a:r>
            <a:r>
              <a:rPr lang="el-GR" smtClean="0"/>
              <a:t>: </a:t>
            </a:r>
            <a:r>
              <a:rPr lang="el-GR"/>
              <a:t>Ε</a:t>
            </a:r>
            <a:r>
              <a:rPr lang="el-GR" baseline="-25000"/>
              <a:t>κιν</a:t>
            </a:r>
            <a:r>
              <a:rPr lang="el-GR"/>
              <a:t> = 0.5 * </a:t>
            </a:r>
            <a:r>
              <a:rPr lang="en-GB"/>
              <a:t>m * U</a:t>
            </a:r>
            <a:r>
              <a:rPr lang="en-GB" baseline="30000"/>
              <a:t>2</a:t>
            </a:r>
          </a:p>
          <a:p>
            <a:pPr algn="r"/>
            <a:r>
              <a:rPr lang="en-GB" smtClean="0"/>
              <a:t>E</a:t>
            </a:r>
            <a:r>
              <a:rPr lang="el-GR" baseline="-25000" smtClean="0"/>
              <a:t>κιν</a:t>
            </a:r>
            <a:r>
              <a:rPr lang="el-GR" smtClean="0"/>
              <a:t> = 0.5 * { ρ * Α * </a:t>
            </a:r>
            <a:r>
              <a:rPr lang="en-GB" smtClean="0"/>
              <a:t>U * t } * U</a:t>
            </a:r>
            <a:r>
              <a:rPr lang="en-GB" baseline="30000" smtClean="0"/>
              <a:t>2</a:t>
            </a:r>
          </a:p>
          <a:p>
            <a:pPr algn="r"/>
            <a:r>
              <a:rPr lang="el-GR" smtClean="0"/>
              <a:t>Ισχύς : </a:t>
            </a:r>
            <a:r>
              <a:rPr lang="en-GB" smtClean="0"/>
              <a:t>P= </a:t>
            </a:r>
            <a:r>
              <a:rPr lang="el-GR" smtClean="0"/>
              <a:t> Ε</a:t>
            </a:r>
            <a:r>
              <a:rPr lang="el-GR" baseline="-25000" smtClean="0"/>
              <a:t>κιν</a:t>
            </a:r>
            <a:r>
              <a:rPr lang="en-GB" smtClean="0"/>
              <a:t> / t </a:t>
            </a:r>
            <a:r>
              <a:rPr lang="el-GR" smtClean="0"/>
              <a:t>= 0.5 * ρ * Α * </a:t>
            </a:r>
            <a:r>
              <a:rPr lang="en-GB" smtClean="0"/>
              <a:t>U</a:t>
            </a:r>
            <a:r>
              <a:rPr lang="en-GB" baseline="30000" smtClean="0"/>
              <a:t>3</a:t>
            </a:r>
            <a:endParaRPr lang="el-GR" baseline="30000" smtClean="0"/>
          </a:p>
        </p:txBody>
      </p:sp>
      <p:cxnSp>
        <p:nvCxnSpPr>
          <p:cNvPr id="5" name="Straight Arrow Connector 4"/>
          <p:cNvCxnSpPr/>
          <p:nvPr/>
        </p:nvCxnSpPr>
        <p:spPr>
          <a:xfrm flipV="1">
            <a:off x="3059832" y="3933056"/>
            <a:ext cx="3312368" cy="1754881"/>
          </a:xfrm>
          <a:prstGeom prst="straightConnector1">
            <a:avLst/>
          </a:prstGeom>
          <a:ln>
            <a:solidFill>
              <a:schemeClr val="tx1">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04851" y="5146159"/>
            <a:ext cx="407571" cy="369332"/>
          </a:xfrm>
          <a:prstGeom prst="rect">
            <a:avLst/>
          </a:prstGeom>
          <a:solidFill>
            <a:srgbClr val="FFFFCC"/>
          </a:solidFill>
          <a:ln w="12700">
            <a:solidFill>
              <a:schemeClr val="tx1">
                <a:lumMod val="95000"/>
                <a:lumOff val="5000"/>
              </a:schemeClr>
            </a:solidFill>
          </a:ln>
        </p:spPr>
        <p:txBody>
          <a:bodyPr wrap="square" rtlCol="0">
            <a:spAutoFit/>
          </a:bodyPr>
          <a:lstStyle/>
          <a:p>
            <a:r>
              <a:rPr lang="en-GB" smtClean="0"/>
              <a:t>L</a:t>
            </a:r>
          </a:p>
        </p:txBody>
      </p:sp>
    </p:spTree>
  </p:cSld>
  <p:clrMapOvr>
    <a:masterClrMapping/>
  </p:clrMapOvr>
  <mc:AlternateContent xmlns:mc="http://schemas.openxmlformats.org/markup-compatibility/2006" xmlns:p14="http://schemas.microsoft.com/office/powerpoint/2010/main">
    <mc:Choice Requires="p14">
      <p:transition spd="slow" p14:dur="2000" advTm="23254"/>
    </mc:Choice>
    <mc:Fallback xmlns="">
      <p:transition spd="slow" advTm="23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a:xfrm>
            <a:off x="457200" y="274638"/>
            <a:ext cx="4114800" cy="2146300"/>
          </a:xfrm>
        </p:spPr>
        <p:txBody>
          <a:bodyPr/>
          <a:lstStyle/>
          <a:p>
            <a:pPr eaLnBrk="1" hangingPunct="1"/>
            <a:r>
              <a:rPr lang="el-GR" smtClean="0">
                <a:solidFill>
                  <a:srgbClr val="C00000"/>
                </a:solidFill>
              </a:rPr>
              <a:t>Η επιφάνεια που σαρώνει ο ρότορας</a:t>
            </a:r>
          </a:p>
        </p:txBody>
      </p:sp>
      <p:sp>
        <p:nvSpPr>
          <p:cNvPr id="52227" name="Rectangle 5" descr="enermovi"/>
          <p:cNvSpPr>
            <a:spLocks noGrp="1" noChangeAspect="1" noChangeArrowheads="1"/>
          </p:cNvSpPr>
          <p:nvPr isPhoto="1"/>
        </p:nvSpPr>
        <p:spPr bwMode="auto">
          <a:xfrm>
            <a:off x="4787900" y="0"/>
            <a:ext cx="4065588" cy="6858000"/>
          </a:xfrm>
          <a:prstGeom prst="rect">
            <a:avLst/>
          </a:prstGeom>
          <a:blipFill dpi="0" rotWithShape="1">
            <a:blip r:embed="rId5" cstate="print"/>
            <a:srcRect/>
            <a:stretch>
              <a:fillRect/>
            </a:stretch>
          </a:blipFill>
          <a:ln w="9525">
            <a:solidFill>
              <a:schemeClr val="tx1"/>
            </a:solidFill>
            <a:miter lim="800000"/>
            <a:headEnd/>
            <a:tailEnd/>
          </a:ln>
        </p:spPr>
        <p:txBody>
          <a:bodyPr/>
          <a:lstStyle/>
          <a:p>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43"/>
    </mc:Choice>
    <mc:Fallback xmlns="">
      <p:transition spd="slow" advTm="4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pPr eaLnBrk="1" hangingPunct="1"/>
            <a:r>
              <a:rPr lang="el-GR" smtClean="0">
                <a:solidFill>
                  <a:srgbClr val="C00000"/>
                </a:solidFill>
              </a:rPr>
              <a:t>Υπολογισμός διαθέσιμης ισχύος</a:t>
            </a:r>
          </a:p>
        </p:txBody>
      </p:sp>
      <p:sp>
        <p:nvSpPr>
          <p:cNvPr id="2052" name="Rectangle 3"/>
          <p:cNvSpPr>
            <a:spLocks noGrp="1" noChangeArrowheads="1"/>
          </p:cNvSpPr>
          <p:nvPr>
            <p:ph type="body" idx="1"/>
          </p:nvPr>
        </p:nvSpPr>
        <p:spPr/>
        <p:txBody>
          <a:bodyPr/>
          <a:lstStyle/>
          <a:p>
            <a:pPr eaLnBrk="1" hangingPunct="1"/>
            <a:r>
              <a:rPr lang="el-GR" smtClean="0"/>
              <a:t>Διαθέσιμη ισχύς:</a:t>
            </a:r>
          </a:p>
          <a:p>
            <a:pPr eaLnBrk="1" hangingPunct="1"/>
            <a:endParaRPr lang="en-US" smtClean="0"/>
          </a:p>
          <a:p>
            <a:pPr eaLnBrk="1" hangingPunct="1"/>
            <a:r>
              <a:rPr lang="en-US" smtClean="0"/>
              <a:t>P :</a:t>
            </a:r>
            <a:r>
              <a:rPr lang="el-GR" smtClean="0"/>
              <a:t> ισχύς</a:t>
            </a:r>
          </a:p>
          <a:p>
            <a:pPr eaLnBrk="1" hangingPunct="1"/>
            <a:endParaRPr lang="el-GR" smtClean="0"/>
          </a:p>
          <a:p>
            <a:pPr eaLnBrk="1" hangingPunct="1"/>
            <a:r>
              <a:rPr lang="en-US" smtClean="0"/>
              <a:t>C</a:t>
            </a:r>
            <a:r>
              <a:rPr lang="en-US" baseline="-25000" smtClean="0"/>
              <a:t>P </a:t>
            </a:r>
            <a:r>
              <a:rPr lang="en-US" smtClean="0"/>
              <a:t>:</a:t>
            </a:r>
            <a:r>
              <a:rPr lang="el-GR" smtClean="0"/>
              <a:t> συντελεστής ισχύος </a:t>
            </a:r>
            <a:r>
              <a:rPr lang="en-US" smtClean="0"/>
              <a:t>Betz</a:t>
            </a:r>
            <a:r>
              <a:rPr lang="el-GR" smtClean="0"/>
              <a:t> (&lt; 0.59)</a:t>
            </a:r>
          </a:p>
          <a:p>
            <a:pPr eaLnBrk="1" hangingPunct="1"/>
            <a:r>
              <a:rPr lang="el-GR" smtClean="0"/>
              <a:t>ρ : πυκνότητα αέρα</a:t>
            </a:r>
          </a:p>
          <a:p>
            <a:pPr eaLnBrk="1" hangingPunct="1"/>
            <a:r>
              <a:rPr lang="en-US" i="1" smtClean="0"/>
              <a:t>U</a:t>
            </a:r>
            <a:r>
              <a:rPr lang="en-US" smtClean="0"/>
              <a:t> : </a:t>
            </a:r>
            <a:r>
              <a:rPr lang="el-GR" smtClean="0"/>
              <a:t>ταχύτητα ανέμου</a:t>
            </a:r>
          </a:p>
          <a:p>
            <a:pPr eaLnBrk="1" hangingPunct="1"/>
            <a:r>
              <a:rPr lang="el-GR" smtClean="0"/>
              <a:t> Α : επιφάνεια ρότορα</a:t>
            </a:r>
          </a:p>
        </p:txBody>
      </p:sp>
      <p:sp>
        <p:nvSpPr>
          <p:cNvPr id="2053"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l-GR"/>
          </a:p>
        </p:txBody>
      </p:sp>
      <p:graphicFrame>
        <p:nvGraphicFramePr>
          <p:cNvPr id="2050" name="Object 4"/>
          <p:cNvGraphicFramePr>
            <a:graphicFrameLocks noChangeAspect="1"/>
          </p:cNvGraphicFramePr>
          <p:nvPr>
            <p:extLst>
              <p:ext uri="{D42A27DB-BD31-4B8C-83A1-F6EECF244321}">
                <p14:modId xmlns:p14="http://schemas.microsoft.com/office/powerpoint/2010/main" val="3931978339"/>
              </p:ext>
            </p:extLst>
          </p:nvPr>
        </p:nvGraphicFramePr>
        <p:xfrm>
          <a:off x="4206875" y="1412875"/>
          <a:ext cx="3825875" cy="1046163"/>
        </p:xfrm>
        <a:graphic>
          <a:graphicData uri="http://schemas.openxmlformats.org/presentationml/2006/ole">
            <mc:AlternateContent xmlns:mc="http://schemas.openxmlformats.org/markup-compatibility/2006">
              <mc:Choice xmlns:v="urn:schemas-microsoft-com:vml" Requires="v">
                <p:oleObj spid="_x0000_s2081" name="Εξίσωση" r:id="rId6" imgW="1434960" imgH="393480" progId="Equation.3">
                  <p:embed/>
                </p:oleObj>
              </mc:Choice>
              <mc:Fallback>
                <p:oleObj name="Εξίσωση" r:id="rId6" imgW="1434960" imgH="393480" progId="Equation.3">
                  <p:embed/>
                  <p:pic>
                    <p:nvPicPr>
                      <p:cNvPr id="0" name="Object 4"/>
                      <p:cNvPicPr>
                        <a:picLocks noChangeAspect="1" noChangeArrowheads="1"/>
                      </p:cNvPicPr>
                      <p:nvPr/>
                    </p:nvPicPr>
                    <p:blipFill>
                      <a:blip r:embed="rId7"/>
                      <a:srcRect/>
                      <a:stretch>
                        <a:fillRect/>
                      </a:stretch>
                    </p:blipFill>
                    <p:spPr bwMode="auto">
                      <a:xfrm>
                        <a:off x="4206875" y="1412875"/>
                        <a:ext cx="3825875" cy="1046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771"/>
    </mc:Choice>
    <mc:Fallback xmlns="">
      <p:transition spd="slow" advTm="21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pPr eaLnBrk="1" hangingPunct="1"/>
            <a:r>
              <a:rPr lang="el-GR" sz="3600" smtClean="0">
                <a:solidFill>
                  <a:srgbClr val="C00000"/>
                </a:solidFill>
              </a:rPr>
              <a:t>Μεταβολή της ταχύτητας με το ύψος</a:t>
            </a:r>
          </a:p>
        </p:txBody>
      </p:sp>
      <p:sp>
        <p:nvSpPr>
          <p:cNvPr id="3076" name="Rectangle 6"/>
          <p:cNvSpPr>
            <a:spLocks noGrp="1" noChangeArrowheads="1"/>
          </p:cNvSpPr>
          <p:nvPr>
            <p:ph type="body" idx="1"/>
          </p:nvPr>
        </p:nvSpPr>
        <p:spPr>
          <a:xfrm>
            <a:off x="457200" y="1600200"/>
            <a:ext cx="8229600" cy="2333625"/>
          </a:xfrm>
        </p:spPr>
        <p:txBody>
          <a:bodyPr/>
          <a:lstStyle/>
          <a:p>
            <a:pPr eaLnBrk="1" hangingPunct="1"/>
            <a:r>
              <a:rPr lang="en-US"/>
              <a:t>U</a:t>
            </a:r>
            <a:r>
              <a:rPr lang="en-US" baseline="-25000" smtClean="0"/>
              <a:t>z </a:t>
            </a:r>
            <a:r>
              <a:rPr lang="en-US" smtClean="0"/>
              <a:t>: </a:t>
            </a:r>
            <a:r>
              <a:rPr lang="el-GR" smtClean="0"/>
              <a:t>ταχύτητα ανέμου στο ύψος Ζ</a:t>
            </a:r>
            <a:endParaRPr lang="en-US" smtClean="0"/>
          </a:p>
          <a:p>
            <a:pPr eaLnBrk="1" hangingPunct="1"/>
            <a:r>
              <a:rPr lang="en-US" smtClean="0"/>
              <a:t>U</a:t>
            </a:r>
            <a:r>
              <a:rPr lang="en-US" baseline="-25000" smtClean="0"/>
              <a:t>o </a:t>
            </a:r>
            <a:r>
              <a:rPr lang="en-US" smtClean="0"/>
              <a:t>:</a:t>
            </a:r>
            <a:r>
              <a:rPr lang="el-GR" smtClean="0"/>
              <a:t> ταχύτητα ανέμου σε ύψος</a:t>
            </a:r>
            <a:r>
              <a:rPr lang="en-US" smtClean="0"/>
              <a:t> 10m.</a:t>
            </a:r>
          </a:p>
          <a:p>
            <a:pPr eaLnBrk="1" hangingPunct="1"/>
            <a:r>
              <a:rPr lang="en-US" smtClean="0"/>
              <a:t>Z  : </a:t>
            </a:r>
            <a:r>
              <a:rPr lang="el-GR" smtClean="0"/>
              <a:t>ύψος από το έδαφος</a:t>
            </a:r>
            <a:r>
              <a:rPr lang="en-GB" smtClean="0"/>
              <a:t>, m</a:t>
            </a:r>
            <a:endParaRPr lang="el-GR" smtClean="0"/>
          </a:p>
          <a:p>
            <a:pPr eaLnBrk="1" hangingPunct="1"/>
            <a:r>
              <a:rPr lang="en-US" smtClean="0"/>
              <a:t>b</a:t>
            </a:r>
            <a:r>
              <a:rPr lang="el-GR" smtClean="0"/>
              <a:t> </a:t>
            </a:r>
            <a:r>
              <a:rPr lang="en-US" smtClean="0"/>
              <a:t> </a:t>
            </a:r>
            <a:r>
              <a:rPr lang="el-GR" smtClean="0"/>
              <a:t>: συντελεστής</a:t>
            </a:r>
            <a:r>
              <a:rPr lang="en-US" smtClean="0"/>
              <a:t>,</a:t>
            </a:r>
            <a:r>
              <a:rPr lang="el-GR" smtClean="0"/>
              <a:t> </a:t>
            </a:r>
            <a:r>
              <a:rPr lang="en-US" smtClean="0"/>
              <a:t>  b=0.14</a:t>
            </a:r>
            <a:endParaRPr lang="el-GR" smtClean="0"/>
          </a:p>
        </p:txBody>
      </p:sp>
      <p:graphicFrame>
        <p:nvGraphicFramePr>
          <p:cNvPr id="3074" name="Object 4"/>
          <p:cNvGraphicFramePr>
            <a:graphicFrameLocks noGrp="1" noChangeAspect="1"/>
          </p:cNvGraphicFramePr>
          <p:nvPr>
            <p:ph idx="4294967295"/>
            <p:extLst>
              <p:ext uri="{D42A27DB-BD31-4B8C-83A1-F6EECF244321}">
                <p14:modId xmlns:p14="http://schemas.microsoft.com/office/powerpoint/2010/main" val="3466951457"/>
              </p:ext>
            </p:extLst>
          </p:nvPr>
        </p:nvGraphicFramePr>
        <p:xfrm>
          <a:off x="2484438" y="4071938"/>
          <a:ext cx="4537075" cy="1865312"/>
        </p:xfrm>
        <a:graphic>
          <a:graphicData uri="http://schemas.openxmlformats.org/presentationml/2006/ole">
            <mc:AlternateContent xmlns:mc="http://schemas.openxmlformats.org/markup-compatibility/2006">
              <mc:Choice xmlns:v="urn:schemas-microsoft-com:vml" Requires="v">
                <p:oleObj spid="_x0000_s3105" name="Εξίσωση" r:id="rId6" imgW="1143000" imgH="469800" progId="Equation.3">
                  <p:embed/>
                </p:oleObj>
              </mc:Choice>
              <mc:Fallback>
                <p:oleObj name="Εξίσωση" r:id="rId6" imgW="1143000" imgH="469800" progId="Equation.3">
                  <p:embed/>
                  <p:pic>
                    <p:nvPicPr>
                      <p:cNvPr id="0" name="Object 4"/>
                      <p:cNvPicPr>
                        <a:picLocks noChangeAspect="1" noChangeArrowheads="1"/>
                      </p:cNvPicPr>
                      <p:nvPr/>
                    </p:nvPicPr>
                    <p:blipFill>
                      <a:blip r:embed="rId7"/>
                      <a:srcRect/>
                      <a:stretch>
                        <a:fillRect/>
                      </a:stretch>
                    </p:blipFill>
                    <p:spPr bwMode="auto">
                      <a:xfrm>
                        <a:off x="2484438" y="4071938"/>
                        <a:ext cx="4537075" cy="1865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581"/>
    </mc:Choice>
    <mc:Fallback xmlns="">
      <p:transition spd="slow" advTm="28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l-GR" smtClean="0">
                <a:solidFill>
                  <a:srgbClr val="C00000"/>
                </a:solidFill>
              </a:rPr>
              <a:t>ΠΑΡΑΔΕΙΓΜΑ ΥΠΟΛΟΓΙΣΜΟΥ</a:t>
            </a:r>
          </a:p>
        </p:txBody>
      </p:sp>
      <p:sp>
        <p:nvSpPr>
          <p:cNvPr id="53251" name="Rectangle 3"/>
          <p:cNvSpPr>
            <a:spLocks noGrp="1" noChangeArrowheads="1"/>
          </p:cNvSpPr>
          <p:nvPr>
            <p:ph type="body" idx="1"/>
          </p:nvPr>
        </p:nvSpPr>
        <p:spPr/>
        <p:txBody>
          <a:bodyPr/>
          <a:lstStyle/>
          <a:p>
            <a:pPr eaLnBrk="1" hangingPunct="1"/>
            <a:endParaRPr lang="el-GR"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83"/>
    </mc:Choice>
    <mc:Fallback xmlns="">
      <p:transition spd="slow" advTm="1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pPr eaLnBrk="1" hangingPunct="1"/>
            <a:r>
              <a:rPr lang="el-GR" sz="3600" b="1" smtClean="0">
                <a:solidFill>
                  <a:srgbClr val="C00000"/>
                </a:solidFill>
              </a:rPr>
              <a:t>Υπολογισμός παραγόμενης ενέργειας</a:t>
            </a:r>
          </a:p>
        </p:txBody>
      </p:sp>
      <p:sp>
        <p:nvSpPr>
          <p:cNvPr id="4101" name="Rectangle 3"/>
          <p:cNvSpPr>
            <a:spLocks noGrp="1" noChangeArrowheads="1"/>
          </p:cNvSpPr>
          <p:nvPr>
            <p:ph type="body" idx="1"/>
          </p:nvPr>
        </p:nvSpPr>
        <p:spPr/>
        <p:txBody>
          <a:bodyPr/>
          <a:lstStyle/>
          <a:p>
            <a:pPr eaLnBrk="1" hangingPunct="1"/>
            <a:r>
              <a:rPr lang="el-GR" sz="2800" smtClean="0">
                <a:solidFill>
                  <a:schemeClr val="accent2">
                    <a:lumMod val="50000"/>
                  </a:schemeClr>
                </a:solidFill>
              </a:rPr>
              <a:t>Ανεμογεννήτρια με βαθμό απόδοσης = 42%</a:t>
            </a:r>
          </a:p>
          <a:p>
            <a:pPr eaLnBrk="1" hangingPunct="1"/>
            <a:r>
              <a:rPr lang="el-GR" sz="2800" smtClean="0">
                <a:solidFill>
                  <a:schemeClr val="accent2">
                    <a:lumMod val="50000"/>
                  </a:schemeClr>
                </a:solidFill>
              </a:rPr>
              <a:t>Μέση ταχύτητα ανέμου = 8 </a:t>
            </a:r>
            <a:r>
              <a:rPr lang="en-US" sz="2800" smtClean="0">
                <a:solidFill>
                  <a:schemeClr val="accent2">
                    <a:lumMod val="50000"/>
                  </a:schemeClr>
                </a:solidFill>
              </a:rPr>
              <a:t>m</a:t>
            </a:r>
            <a:r>
              <a:rPr lang="el-GR" sz="2800" smtClean="0">
                <a:solidFill>
                  <a:schemeClr val="accent2">
                    <a:lumMod val="50000"/>
                  </a:schemeClr>
                </a:solidFill>
              </a:rPr>
              <a:t>/</a:t>
            </a:r>
            <a:r>
              <a:rPr lang="en-US" sz="2800" smtClean="0">
                <a:solidFill>
                  <a:schemeClr val="accent2">
                    <a:lumMod val="50000"/>
                  </a:schemeClr>
                </a:solidFill>
              </a:rPr>
              <a:t>s</a:t>
            </a:r>
            <a:endParaRPr lang="el-GR" sz="2800" smtClean="0">
              <a:solidFill>
                <a:schemeClr val="accent2">
                  <a:lumMod val="50000"/>
                </a:schemeClr>
              </a:solidFill>
            </a:endParaRPr>
          </a:p>
          <a:p>
            <a:pPr eaLnBrk="1" hangingPunct="1"/>
            <a:r>
              <a:rPr lang="el-GR" sz="2800" smtClean="0">
                <a:solidFill>
                  <a:schemeClr val="accent2">
                    <a:lumMod val="50000"/>
                  </a:schemeClr>
                </a:solidFill>
              </a:rPr>
              <a:t>Η παραγόμενη ισχύς θα είναι </a:t>
            </a:r>
          </a:p>
          <a:p>
            <a:pPr eaLnBrk="1" hangingPunct="1"/>
            <a:endParaRPr lang="el-GR" sz="2800" smtClean="0">
              <a:solidFill>
                <a:schemeClr val="accent2">
                  <a:lumMod val="50000"/>
                </a:schemeClr>
              </a:solidFill>
            </a:endParaRPr>
          </a:p>
          <a:p>
            <a:pPr eaLnBrk="1" hangingPunct="1"/>
            <a:endParaRPr lang="el-GR" sz="2800" smtClean="0">
              <a:solidFill>
                <a:schemeClr val="accent2">
                  <a:lumMod val="50000"/>
                </a:schemeClr>
              </a:solidFill>
            </a:endParaRPr>
          </a:p>
          <a:p>
            <a:pPr eaLnBrk="1" hangingPunct="1"/>
            <a:r>
              <a:rPr lang="el-GR" sz="2800" smtClean="0">
                <a:solidFill>
                  <a:schemeClr val="accent2">
                    <a:lumMod val="50000"/>
                  </a:schemeClr>
                </a:solidFill>
              </a:rPr>
              <a:t>Η ενέργεια που παράγεται μέσα σε ένα χρόνο:</a:t>
            </a:r>
          </a:p>
        </p:txBody>
      </p:sp>
      <p:sp>
        <p:nvSpPr>
          <p:cNvPr id="4102" name="Rectangle 5"/>
          <p:cNvSpPr>
            <a:spLocks noChangeArrowheads="1"/>
          </p:cNvSpPr>
          <p:nvPr/>
        </p:nvSpPr>
        <p:spPr bwMode="auto">
          <a:xfrm>
            <a:off x="0" y="3194050"/>
            <a:ext cx="9144000" cy="0"/>
          </a:xfrm>
          <a:prstGeom prst="rect">
            <a:avLst/>
          </a:prstGeom>
          <a:noFill/>
          <a:ln w="9525">
            <a:noFill/>
            <a:miter lim="800000"/>
            <a:headEnd/>
            <a:tailEnd/>
          </a:ln>
        </p:spPr>
        <p:txBody>
          <a:bodyPr wrap="none" anchor="ctr">
            <a:spAutoFit/>
          </a:bodyPr>
          <a:lstStyle/>
          <a:p>
            <a:endParaRPr lang="el-GR"/>
          </a:p>
        </p:txBody>
      </p:sp>
      <p:graphicFrame>
        <p:nvGraphicFramePr>
          <p:cNvPr id="4098" name="Object 4"/>
          <p:cNvGraphicFramePr>
            <a:graphicFrameLocks noChangeAspect="1"/>
          </p:cNvGraphicFramePr>
          <p:nvPr>
            <p:extLst>
              <p:ext uri="{D42A27DB-BD31-4B8C-83A1-F6EECF244321}">
                <p14:modId xmlns:p14="http://schemas.microsoft.com/office/powerpoint/2010/main" val="655641379"/>
              </p:ext>
            </p:extLst>
          </p:nvPr>
        </p:nvGraphicFramePr>
        <p:xfrm>
          <a:off x="650875" y="2247900"/>
          <a:ext cx="7840663" cy="1003300"/>
        </p:xfrm>
        <a:graphic>
          <a:graphicData uri="http://schemas.openxmlformats.org/presentationml/2006/ole">
            <mc:AlternateContent xmlns:mc="http://schemas.openxmlformats.org/markup-compatibility/2006">
              <mc:Choice xmlns:v="urn:schemas-microsoft-com:vml" Requires="v">
                <p:oleObj spid="_x0000_s4162" name="Εξίσωση" r:id="rId6" imgW="3682800" imgH="469800" progId="Equation.3">
                  <p:embed/>
                </p:oleObj>
              </mc:Choice>
              <mc:Fallback>
                <p:oleObj name="Εξίσωση" r:id="rId6" imgW="3682800" imgH="469800" progId="Equation.3">
                  <p:embed/>
                  <p:pic>
                    <p:nvPicPr>
                      <p:cNvPr id="0" name="Object 4"/>
                      <p:cNvPicPr>
                        <a:picLocks noChangeAspect="1" noChangeArrowheads="1"/>
                      </p:cNvPicPr>
                      <p:nvPr/>
                    </p:nvPicPr>
                    <p:blipFill>
                      <a:blip r:embed="rId7"/>
                      <a:srcRect/>
                      <a:stretch>
                        <a:fillRect/>
                      </a:stretch>
                    </p:blipFill>
                    <p:spPr bwMode="auto">
                      <a:xfrm>
                        <a:off x="650875" y="2247900"/>
                        <a:ext cx="7840663"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3" name="Rectangle 7"/>
          <p:cNvSpPr>
            <a:spLocks noChangeArrowheads="1"/>
          </p:cNvSpPr>
          <p:nvPr/>
        </p:nvSpPr>
        <p:spPr bwMode="auto">
          <a:xfrm>
            <a:off x="0" y="3219450"/>
            <a:ext cx="9144000" cy="0"/>
          </a:xfrm>
          <a:prstGeom prst="rect">
            <a:avLst/>
          </a:prstGeom>
          <a:noFill/>
          <a:ln w="9525">
            <a:noFill/>
            <a:miter lim="800000"/>
            <a:headEnd/>
            <a:tailEnd/>
          </a:ln>
        </p:spPr>
        <p:txBody>
          <a:bodyPr wrap="none" anchor="ctr">
            <a:spAutoFit/>
          </a:bodyPr>
          <a:lstStyle/>
          <a:p>
            <a:endParaRPr lang="el-GR"/>
          </a:p>
        </p:txBody>
      </p:sp>
      <p:graphicFrame>
        <p:nvGraphicFramePr>
          <p:cNvPr id="4099" name="Object 6"/>
          <p:cNvGraphicFramePr>
            <a:graphicFrameLocks noChangeAspect="1"/>
          </p:cNvGraphicFramePr>
          <p:nvPr>
            <p:extLst>
              <p:ext uri="{D42A27DB-BD31-4B8C-83A1-F6EECF244321}">
                <p14:modId xmlns:p14="http://schemas.microsoft.com/office/powerpoint/2010/main" val="272540187"/>
              </p:ext>
            </p:extLst>
          </p:nvPr>
        </p:nvGraphicFramePr>
        <p:xfrm>
          <a:off x="791368" y="4149080"/>
          <a:ext cx="7561263" cy="1069975"/>
        </p:xfrm>
        <a:graphic>
          <a:graphicData uri="http://schemas.openxmlformats.org/presentationml/2006/ole">
            <mc:AlternateContent xmlns:mc="http://schemas.openxmlformats.org/markup-compatibility/2006">
              <mc:Choice xmlns:v="urn:schemas-microsoft-com:vml" Requires="v">
                <p:oleObj spid="_x0000_s4163" name="Equation" r:id="rId8" imgW="2971800" imgH="419100" progId="Equation.3">
                  <p:embed/>
                </p:oleObj>
              </mc:Choice>
              <mc:Fallback>
                <p:oleObj name="Equation" r:id="rId8" imgW="2971800" imgH="419100" progId="Equation.3">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1368" y="4149080"/>
                        <a:ext cx="7561263" cy="1069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823"/>
    </mc:Choice>
    <mc:Fallback xmlns="">
      <p:transition spd="slow" advTm="34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6"/>
          <p:cNvSpPr>
            <a:spLocks noGrp="1" noChangeArrowheads="1"/>
          </p:cNvSpPr>
          <p:nvPr>
            <p:ph type="title"/>
          </p:nvPr>
        </p:nvSpPr>
        <p:spPr>
          <a:xfrm>
            <a:off x="457200" y="274638"/>
            <a:ext cx="3609975" cy="1143000"/>
          </a:xfrm>
        </p:spPr>
        <p:txBody>
          <a:bodyPr/>
          <a:lstStyle/>
          <a:p>
            <a:pPr eaLnBrk="1" hangingPunct="1"/>
            <a:r>
              <a:rPr lang="el-GR" sz="4000" smtClean="0"/>
              <a:t>Επιλογή θέσης εγκατάστασης</a:t>
            </a:r>
          </a:p>
        </p:txBody>
      </p:sp>
      <p:pic>
        <p:nvPicPr>
          <p:cNvPr id="54275" name="Picture 5" descr="wind"/>
          <p:cNvPicPr>
            <a:picLocks noGrp="1" noChangeAspect="1" noChangeArrowheads="1"/>
          </p:cNvPicPr>
          <p:nvPr>
            <p:ph idx="1"/>
          </p:nvPr>
        </p:nvPicPr>
        <p:blipFill>
          <a:blip r:embed="rId5" cstate="print"/>
          <a:srcRect/>
          <a:stretch>
            <a:fillRect/>
          </a:stretch>
        </p:blipFill>
        <p:spPr>
          <a:xfrm>
            <a:off x="4140200" y="333375"/>
            <a:ext cx="4470400" cy="6264275"/>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860"/>
    </mc:Choice>
    <mc:Fallback xmlns="">
      <p:transition spd="slow" advTm="41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Grp="1" noChangeArrowheads="1"/>
          </p:cNvSpPr>
          <p:nvPr>
            <p:ph type="title"/>
          </p:nvPr>
        </p:nvSpPr>
        <p:spPr>
          <a:xfrm>
            <a:off x="457200" y="274638"/>
            <a:ext cx="8229600" cy="562074"/>
          </a:xfrm>
        </p:spPr>
        <p:txBody>
          <a:bodyPr/>
          <a:lstStyle/>
          <a:p>
            <a:pPr eaLnBrk="1" hangingPunct="1"/>
            <a:r>
              <a:rPr lang="el-GR" sz="3600" b="1" smtClean="0">
                <a:solidFill>
                  <a:srgbClr val="C00000"/>
                </a:solidFill>
                <a:latin typeface="Cambria" panose="02040503050406030204" pitchFamily="18" charset="0"/>
              </a:rPr>
              <a:t>Επιπτώσεις</a:t>
            </a:r>
            <a:endParaRPr lang="el-GR" sz="3600" b="1" dirty="0" smtClean="0">
              <a:solidFill>
                <a:srgbClr val="C00000"/>
              </a:solidFill>
              <a:latin typeface="Cambria" panose="02040503050406030204" pitchFamily="18" charset="0"/>
            </a:endParaRPr>
          </a:p>
        </p:txBody>
      </p:sp>
      <p:sp>
        <p:nvSpPr>
          <p:cNvPr id="55299" name="Rectangle 5"/>
          <p:cNvSpPr>
            <a:spLocks noGrp="1" noChangeArrowheads="1"/>
          </p:cNvSpPr>
          <p:nvPr>
            <p:ph type="body" sz="half" idx="1"/>
          </p:nvPr>
        </p:nvSpPr>
        <p:spPr>
          <a:xfrm>
            <a:off x="395536" y="1166019"/>
            <a:ext cx="4176464" cy="2839046"/>
          </a:xfrm>
        </p:spPr>
        <p:txBody>
          <a:bodyPr/>
          <a:lstStyle/>
          <a:p>
            <a:pPr eaLnBrk="1" hangingPunct="1">
              <a:lnSpc>
                <a:spcPct val="80000"/>
              </a:lnSpc>
              <a:buFontTx/>
              <a:buNone/>
            </a:pPr>
            <a:r>
              <a:rPr lang="el-GR" sz="1800" smtClean="0">
                <a:latin typeface="Cambria" panose="02040503050406030204" pitchFamily="18" charset="0"/>
              </a:rPr>
              <a:t>	</a:t>
            </a:r>
            <a:r>
              <a:rPr lang="el-GR" sz="1800" b="1" smtClean="0">
                <a:latin typeface="Cambria" panose="02040503050406030204" pitchFamily="18" charset="0"/>
              </a:rPr>
              <a:t>ΠΛΕΟΝΕΚΤΗΜΑΤΑ</a:t>
            </a:r>
            <a:r>
              <a:rPr lang="el-GR" sz="1800" dirty="0" smtClean="0">
                <a:latin typeface="Cambria" panose="02040503050406030204" pitchFamily="18" charset="0"/>
              </a:rPr>
              <a:t>:</a:t>
            </a:r>
          </a:p>
          <a:p>
            <a:pPr eaLnBrk="1" hangingPunct="1">
              <a:lnSpc>
                <a:spcPct val="80000"/>
              </a:lnSpc>
              <a:buFontTx/>
              <a:buNone/>
            </a:pPr>
            <a:endParaRPr lang="el-GR" sz="1800" dirty="0" smtClean="0">
              <a:latin typeface="Cambria" panose="02040503050406030204" pitchFamily="18" charset="0"/>
            </a:endParaRPr>
          </a:p>
          <a:p>
            <a:pPr eaLnBrk="1" hangingPunct="1">
              <a:lnSpc>
                <a:spcPct val="80000"/>
              </a:lnSpc>
            </a:pPr>
            <a:r>
              <a:rPr lang="el-GR" sz="1800" dirty="0" smtClean="0">
                <a:latin typeface="Cambria" panose="02040503050406030204" pitchFamily="18" charset="0"/>
              </a:rPr>
              <a:t>ΜΗΔΕΝΙΚΕΣ ΕΚΠΟΜΠΕΣ ΑΕΡΙΩΝ</a:t>
            </a:r>
          </a:p>
          <a:p>
            <a:pPr eaLnBrk="1" hangingPunct="1">
              <a:lnSpc>
                <a:spcPct val="80000"/>
              </a:lnSpc>
            </a:pPr>
            <a:endParaRPr lang="el-GR" sz="1800" dirty="0" smtClean="0">
              <a:latin typeface="Cambria" panose="02040503050406030204" pitchFamily="18" charset="0"/>
            </a:endParaRPr>
          </a:p>
          <a:p>
            <a:pPr eaLnBrk="1" hangingPunct="1">
              <a:lnSpc>
                <a:spcPct val="80000"/>
              </a:lnSpc>
            </a:pPr>
            <a:r>
              <a:rPr lang="el-GR" sz="1800" dirty="0" smtClean="0">
                <a:latin typeface="Cambria" panose="02040503050406030204" pitchFamily="18" charset="0"/>
              </a:rPr>
              <a:t>ΣΤΟ ΤΕΛΟΣ ΛΕΙΤΟΥΡΓΙΑΣ ΜΟΝΟ ΠΡΟΒΛΗΜΑΤΑ ΑΠΟΚΑΤΑΣΤΑΣΗΣ</a:t>
            </a:r>
          </a:p>
          <a:p>
            <a:pPr eaLnBrk="1" hangingPunct="1">
              <a:lnSpc>
                <a:spcPct val="80000"/>
              </a:lnSpc>
            </a:pPr>
            <a:endParaRPr lang="el-GR" sz="1800" dirty="0" smtClean="0">
              <a:latin typeface="Cambria" panose="02040503050406030204" pitchFamily="18" charset="0"/>
            </a:endParaRPr>
          </a:p>
          <a:p>
            <a:pPr eaLnBrk="1" hangingPunct="1">
              <a:lnSpc>
                <a:spcPct val="80000"/>
              </a:lnSpc>
            </a:pPr>
            <a:r>
              <a:rPr lang="el-GR" sz="1800" dirty="0" smtClean="0">
                <a:latin typeface="Cambria" panose="02040503050406030204" pitchFamily="18" charset="0"/>
              </a:rPr>
              <a:t>ΚΑΛΟ ΕΝΕΡΓΕΙΑΚΟ ΙΣΟΖΥΓΙΟ</a:t>
            </a:r>
          </a:p>
          <a:p>
            <a:pPr eaLnBrk="1" hangingPunct="1">
              <a:lnSpc>
                <a:spcPct val="80000"/>
              </a:lnSpc>
            </a:pPr>
            <a:endParaRPr lang="el-GR" sz="1800" dirty="0">
              <a:latin typeface="Cambria" panose="02040503050406030204" pitchFamily="18" charset="0"/>
            </a:endParaRPr>
          </a:p>
          <a:p>
            <a:pPr eaLnBrk="1" hangingPunct="1">
              <a:lnSpc>
                <a:spcPct val="80000"/>
              </a:lnSpc>
            </a:pPr>
            <a:r>
              <a:rPr lang="el-GR" sz="1800" dirty="0" smtClean="0">
                <a:latin typeface="Cambria" panose="02040503050406030204" pitchFamily="18" charset="0"/>
              </a:rPr>
              <a:t>ΠΕΡΙΟΡΙΣΜΕΝΗ ΧΡΗΣΗ ΓΗΣ</a:t>
            </a:r>
          </a:p>
        </p:txBody>
      </p:sp>
      <p:sp>
        <p:nvSpPr>
          <p:cNvPr id="55300" name="Rectangle 6"/>
          <p:cNvSpPr>
            <a:spLocks noGrp="1" noChangeArrowheads="1"/>
          </p:cNvSpPr>
          <p:nvPr>
            <p:ph type="body" sz="half" idx="2"/>
          </p:nvPr>
        </p:nvSpPr>
        <p:spPr>
          <a:xfrm>
            <a:off x="4584700" y="1112486"/>
            <a:ext cx="4038600" cy="4929411"/>
          </a:xfrm>
        </p:spPr>
        <p:txBody>
          <a:bodyPr/>
          <a:lstStyle/>
          <a:p>
            <a:pPr eaLnBrk="1" hangingPunct="1">
              <a:lnSpc>
                <a:spcPct val="80000"/>
              </a:lnSpc>
              <a:buFontTx/>
              <a:buNone/>
            </a:pPr>
            <a:r>
              <a:rPr lang="el-GR" sz="1800" smtClean="0">
                <a:latin typeface="Cambria" panose="02040503050406030204" pitchFamily="18" charset="0"/>
              </a:rPr>
              <a:t>	</a:t>
            </a:r>
            <a:r>
              <a:rPr lang="el-GR" sz="1800" b="1" smtClean="0">
                <a:latin typeface="Cambria" panose="02040503050406030204" pitchFamily="18" charset="0"/>
              </a:rPr>
              <a:t>ΠΡΟΒΛΗΜΑΤΑ :</a:t>
            </a:r>
          </a:p>
          <a:p>
            <a:pPr eaLnBrk="1" hangingPunct="1">
              <a:lnSpc>
                <a:spcPct val="80000"/>
              </a:lnSpc>
              <a:buFontTx/>
              <a:buNone/>
            </a:pPr>
            <a:endParaRPr lang="el-GR" sz="1800" b="1" dirty="0" smtClean="0">
              <a:latin typeface="Cambria" panose="02040503050406030204" pitchFamily="18" charset="0"/>
            </a:endParaRPr>
          </a:p>
          <a:p>
            <a:pPr eaLnBrk="1" hangingPunct="1">
              <a:lnSpc>
                <a:spcPct val="80000"/>
              </a:lnSpc>
            </a:pPr>
            <a:r>
              <a:rPr lang="el-GR" sz="1800" dirty="0" smtClean="0">
                <a:latin typeface="Cambria" panose="02040503050406030204" pitchFamily="18" charset="0"/>
              </a:rPr>
              <a:t>ΘΟΡΥΒΟΣ</a:t>
            </a:r>
          </a:p>
          <a:p>
            <a:pPr eaLnBrk="1" hangingPunct="1">
              <a:lnSpc>
                <a:spcPct val="80000"/>
              </a:lnSpc>
            </a:pPr>
            <a:r>
              <a:rPr lang="el-GR" sz="1800" dirty="0" smtClean="0">
                <a:latin typeface="Cambria" panose="02040503050406030204" pitchFamily="18" charset="0"/>
              </a:rPr>
              <a:t>ΑΙΣΘΗΤΙΚΗ ΕΠΙΠΤΩΣΗ ΑΠΟ Α/Γ ΚΑΙ ΓΡΑΜΜΕΣ ΜΕΤΑΦΟΡΑΣ</a:t>
            </a:r>
          </a:p>
          <a:p>
            <a:pPr eaLnBrk="1" hangingPunct="1">
              <a:lnSpc>
                <a:spcPct val="80000"/>
              </a:lnSpc>
            </a:pPr>
            <a:endParaRPr lang="el-GR" sz="1800" dirty="0" smtClean="0">
              <a:latin typeface="Cambria" panose="02040503050406030204" pitchFamily="18" charset="0"/>
            </a:endParaRPr>
          </a:p>
          <a:p>
            <a:pPr eaLnBrk="1" hangingPunct="1">
              <a:lnSpc>
                <a:spcPct val="80000"/>
              </a:lnSpc>
            </a:pPr>
            <a:r>
              <a:rPr lang="el-GR" sz="1800" dirty="0" smtClean="0">
                <a:latin typeface="Cambria" panose="02040503050406030204" pitchFamily="18" charset="0"/>
              </a:rPr>
              <a:t>ΑΙΣΘΗΤΙΚΗ ΕΠΙΠΤΩΣΗ ΑΠΟ ΚΙΝΟΥΜΕΝΕΣ ΣΚΙΕΣ ΚΑΤΑ ΤΗΝ ΛΕΙΤΟΥΡΓΙΑ</a:t>
            </a:r>
          </a:p>
          <a:p>
            <a:pPr eaLnBrk="1" hangingPunct="1">
              <a:lnSpc>
                <a:spcPct val="80000"/>
              </a:lnSpc>
            </a:pPr>
            <a:r>
              <a:rPr lang="el-GR" sz="1800" dirty="0" smtClean="0">
                <a:latin typeface="Cambria" panose="02040503050406030204" pitchFamily="18" charset="0"/>
              </a:rPr>
              <a:t>ΔΙΑΒΡΩΣΗ ΚΑΙ ΥΠΟΒΑΘΜΙΣΗ ΕΔΑΦΟΥΣ ΣΕ ΚΟΡΥΦΟΓΡΑΜΜΕΣ ΑΠΟ ΔΙΑΝΟΙΞΗ ΔΡΟΜΩΝ, ΘΕΜΕΛΙΩΝ, ΚΛΠ.</a:t>
            </a:r>
          </a:p>
          <a:p>
            <a:pPr eaLnBrk="1" hangingPunct="1">
              <a:lnSpc>
                <a:spcPct val="80000"/>
              </a:lnSpc>
            </a:pPr>
            <a:r>
              <a:rPr lang="el-GR" sz="1800" dirty="0" smtClean="0">
                <a:latin typeface="Cambria" panose="02040503050406030204" pitchFamily="18" charset="0"/>
              </a:rPr>
              <a:t>ΕΠΙΠΤΩΣΕΙΣ ΣΕ ΠΟΥΛΙΑ</a:t>
            </a:r>
          </a:p>
          <a:p>
            <a:pPr eaLnBrk="1" hangingPunct="1">
              <a:lnSpc>
                <a:spcPct val="80000"/>
              </a:lnSpc>
            </a:pPr>
            <a:r>
              <a:rPr lang="el-GR" sz="1800" dirty="0" smtClean="0">
                <a:latin typeface="Cambria" panose="02040503050406030204" pitchFamily="18" charset="0"/>
              </a:rPr>
              <a:t>ΗΛΕΚΤΡΟΜΑΓΝΗΤΙΚΕΣ ΠΑΡΕΝΟΧΛΗΣΕΙΣ (τηλεπικοινωνίες, </a:t>
            </a:r>
            <a:r>
              <a:rPr lang="el-GR" sz="1800" smtClean="0">
                <a:latin typeface="Cambria" panose="02040503050406030204" pitchFamily="18" charset="0"/>
              </a:rPr>
              <a:t>ραντάρ,)</a:t>
            </a:r>
            <a:endParaRPr lang="el-GR" sz="1800" dirty="0" smtClean="0">
              <a:latin typeface="Cambria" panose="02040503050406030204" pitchFamily="18" charset="0"/>
            </a:endParaRPr>
          </a:p>
          <a:p>
            <a:pPr eaLnBrk="1" hangingPunct="1">
              <a:lnSpc>
                <a:spcPct val="80000"/>
              </a:lnSpc>
            </a:pPr>
            <a:r>
              <a:rPr lang="el-GR" sz="1800" dirty="0" smtClean="0">
                <a:latin typeface="Cambria" panose="02040503050406030204" pitchFamily="18" charset="0"/>
              </a:rPr>
              <a:t>ΚΙΝΔΥΝΟΣ ΑΤΥΧΗΜΑΤΟΣ ΛΟΓΩ ΥΨΗΛΩΝ </a:t>
            </a:r>
            <a:r>
              <a:rPr lang="el-GR" sz="1800" smtClean="0">
                <a:latin typeface="Cambria" panose="02040503050406030204" pitchFamily="18" charset="0"/>
              </a:rPr>
              <a:t>ΚΑΤΑΣΚΕΥΩΝ (ΚΑΤΑ ΤΗΝ ΚΑΤΑΣΚΕΥΗ/ΣΥΝΤΗΡΗΣΗ)</a:t>
            </a:r>
            <a:endParaRPr lang="el-GR" sz="1800" dirty="0" smtClean="0">
              <a:latin typeface="Cambria" panose="020405030504060302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7104"/>
    </mc:Choice>
    <mc:Fallback xmlns="">
      <p:transition spd="slow" advTm="77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1193961575"/>
              </p:ext>
            </p:extLst>
          </p:nvPr>
        </p:nvGraphicFramePr>
        <p:xfrm>
          <a:off x="33292" y="64770"/>
          <a:ext cx="9110707" cy="6793230"/>
        </p:xfrm>
        <a:graphic>
          <a:graphicData uri="http://schemas.openxmlformats.org/drawingml/2006/table">
            <a:tbl>
              <a:tblPr>
                <a:tableStyleId>{5C22544A-7EE6-4342-B048-85BDC9FD1C3A}</a:tableStyleId>
              </a:tblPr>
              <a:tblGrid>
                <a:gridCol w="1028847"/>
                <a:gridCol w="1279289"/>
                <a:gridCol w="839323"/>
                <a:gridCol w="703947"/>
                <a:gridCol w="954391"/>
                <a:gridCol w="920546"/>
                <a:gridCol w="920546"/>
                <a:gridCol w="920546"/>
                <a:gridCol w="758099"/>
                <a:gridCol w="785173"/>
              </a:tblGrid>
              <a:tr h="504014">
                <a:tc>
                  <a:txBody>
                    <a:bodyPr/>
                    <a:lstStyle/>
                    <a:p>
                      <a:pPr algn="ctr" fontAlgn="ctr"/>
                      <a:r>
                        <a:rPr lang="el-GR" sz="1800" b="1" u="none" strike="noStrike" dirty="0" smtClean="0">
                          <a:solidFill>
                            <a:srgbClr val="FF0000"/>
                          </a:solidFill>
                          <a:effectLst/>
                          <a:latin typeface="Cambria" panose="02040503050406030204" pitchFamily="18" charset="0"/>
                        </a:rPr>
                        <a:t>Ταχύ-τητα </a:t>
                      </a:r>
                      <a:r>
                        <a:rPr lang="en-GB" sz="1800" b="1" u="none" strike="noStrike" dirty="0">
                          <a:solidFill>
                            <a:srgbClr val="FF0000"/>
                          </a:solidFill>
                          <a:effectLst/>
                          <a:latin typeface="Cambria" panose="02040503050406030204" pitchFamily="18" charset="0"/>
                        </a:rPr>
                        <a:t>m/s</a:t>
                      </a:r>
                      <a:endParaRPr lang="en-GB" sz="1800" b="1" i="0" u="none" strike="noStrike" dirty="0">
                        <a:solidFill>
                          <a:srgbClr val="FF0000"/>
                        </a:solidFill>
                        <a:effectLst/>
                        <a:latin typeface="Cambria" panose="02040503050406030204" pitchFamily="18" charset="0"/>
                      </a:endParaRPr>
                    </a:p>
                  </a:txBody>
                  <a:tcPr marL="9525" marR="9525" marT="9525" marB="0" anchor="ctr"/>
                </a:tc>
                <a:tc>
                  <a:txBody>
                    <a:bodyPr/>
                    <a:lstStyle/>
                    <a:p>
                      <a:pPr algn="ctr" fontAlgn="ctr"/>
                      <a:r>
                        <a:rPr lang="el-GR" sz="1800" b="1" u="none" strike="noStrike" dirty="0">
                          <a:solidFill>
                            <a:srgbClr val="FF0000"/>
                          </a:solidFill>
                          <a:effectLst/>
                          <a:latin typeface="Cambria" panose="02040503050406030204" pitchFamily="18" charset="0"/>
                        </a:rPr>
                        <a:t>πλήθος </a:t>
                      </a:r>
                      <a:r>
                        <a:rPr lang="el-GR" sz="1800" b="1" u="none" strike="noStrike" dirty="0" smtClean="0">
                          <a:solidFill>
                            <a:srgbClr val="FF0000"/>
                          </a:solidFill>
                          <a:effectLst/>
                          <a:latin typeface="Cambria" panose="02040503050406030204" pitchFamily="18" charset="0"/>
                        </a:rPr>
                        <a:t>εμφα-νίσεων</a:t>
                      </a:r>
                      <a:endParaRPr lang="el-GR" sz="1800" b="1" i="0" u="none" strike="noStrike" dirty="0">
                        <a:solidFill>
                          <a:srgbClr val="FF0000"/>
                        </a:solidFill>
                        <a:effectLst/>
                        <a:latin typeface="Cambria" panose="02040503050406030204" pitchFamily="18" charset="0"/>
                      </a:endParaRPr>
                    </a:p>
                  </a:txBody>
                  <a:tcPr marL="9525" marR="9525" marT="9525" marB="0" anchor="ctr"/>
                </a:tc>
                <a:tc>
                  <a:txBody>
                    <a:bodyPr/>
                    <a:lstStyle/>
                    <a:p>
                      <a:pPr algn="ctr" fontAlgn="ctr"/>
                      <a:r>
                        <a:rPr lang="el-GR" sz="2800" b="1" u="none" strike="noStrike" dirty="0">
                          <a:solidFill>
                            <a:srgbClr val="FF0000"/>
                          </a:solidFill>
                          <a:effectLst/>
                          <a:latin typeface="Cambria" panose="02040503050406030204" pitchFamily="18" charset="0"/>
                        </a:rPr>
                        <a:t>Φ</a:t>
                      </a:r>
                      <a:r>
                        <a:rPr lang="en-GB" sz="2800" b="1" u="none" strike="noStrike" baseline="-25000" dirty="0">
                          <a:solidFill>
                            <a:srgbClr val="FF0000"/>
                          </a:solidFill>
                          <a:effectLst/>
                          <a:latin typeface="Cambria" panose="02040503050406030204" pitchFamily="18" charset="0"/>
                        </a:rPr>
                        <a:t>u</a:t>
                      </a:r>
                      <a:endParaRPr lang="en-GB" sz="2800" b="1" i="0" u="none" strike="noStrike" dirty="0">
                        <a:solidFill>
                          <a:srgbClr val="FF0000"/>
                        </a:solidFill>
                        <a:effectLst/>
                        <a:latin typeface="Cambria" panose="02040503050406030204" pitchFamily="18" charset="0"/>
                      </a:endParaRPr>
                    </a:p>
                  </a:txBody>
                  <a:tcPr marL="9525" marR="9525" marT="9525" marB="0" anchor="ctr"/>
                </a:tc>
                <a:tc>
                  <a:txBody>
                    <a:bodyPr/>
                    <a:lstStyle/>
                    <a:p>
                      <a:pPr algn="ctr" fontAlgn="ctr"/>
                      <a:r>
                        <a:rPr lang="el-GR" sz="2400" b="1" u="none" strike="noStrike" dirty="0">
                          <a:solidFill>
                            <a:srgbClr val="FF0000"/>
                          </a:solidFill>
                          <a:effectLst/>
                          <a:latin typeface="Cambria" panose="02040503050406030204" pitchFamily="18" charset="0"/>
                        </a:rPr>
                        <a:t>Φ</a:t>
                      </a:r>
                      <a:r>
                        <a:rPr lang="en-GB" sz="2400" b="1" u="none" strike="noStrike" baseline="-25000" dirty="0">
                          <a:solidFill>
                            <a:srgbClr val="FF0000"/>
                          </a:solidFill>
                          <a:effectLst/>
                          <a:latin typeface="Cambria" panose="02040503050406030204" pitchFamily="18" charset="0"/>
                        </a:rPr>
                        <a:t>u&gt;u</a:t>
                      </a:r>
                      <a:r>
                        <a:rPr lang="en-GB" sz="1800" b="1" u="none" strike="noStrike" baseline="-25000" dirty="0">
                          <a:solidFill>
                            <a:srgbClr val="FF0000"/>
                          </a:solidFill>
                          <a:effectLst/>
                          <a:latin typeface="Cambria" panose="02040503050406030204" pitchFamily="18" charset="0"/>
                        </a:rPr>
                        <a:t>'</a:t>
                      </a:r>
                      <a:endParaRPr lang="en-GB" sz="1800" b="1" i="0" u="none" strike="noStrike" dirty="0">
                        <a:solidFill>
                          <a:srgbClr val="FF0000"/>
                        </a:solidFill>
                        <a:effectLst/>
                        <a:latin typeface="Cambria" panose="02040503050406030204" pitchFamily="18" charset="0"/>
                      </a:endParaRPr>
                    </a:p>
                  </a:txBody>
                  <a:tcPr marL="9525" marR="9525" marT="9525" marB="0" anchor="ctr"/>
                </a:tc>
                <a:tc>
                  <a:txBody>
                    <a:bodyPr/>
                    <a:lstStyle/>
                    <a:p>
                      <a:pPr algn="ctr" fontAlgn="ctr"/>
                      <a:r>
                        <a:rPr lang="el-GR" sz="2800" b="1" u="none" strike="noStrike" dirty="0">
                          <a:solidFill>
                            <a:srgbClr val="FF0000"/>
                          </a:solidFill>
                          <a:effectLst/>
                          <a:latin typeface="Cambria" panose="02040503050406030204" pitchFamily="18" charset="0"/>
                        </a:rPr>
                        <a:t>Φ</a:t>
                      </a:r>
                      <a:r>
                        <a:rPr lang="en-GB" sz="2800" b="1" u="none" strike="noStrike" baseline="-25000" dirty="0">
                          <a:solidFill>
                            <a:srgbClr val="FF0000"/>
                          </a:solidFill>
                          <a:effectLst/>
                          <a:latin typeface="Cambria" panose="02040503050406030204" pitchFamily="18" charset="0"/>
                        </a:rPr>
                        <a:t>u</a:t>
                      </a:r>
                      <a:r>
                        <a:rPr lang="en-GB" sz="2800" b="1" u="none" strike="noStrike" dirty="0">
                          <a:solidFill>
                            <a:srgbClr val="FF0000"/>
                          </a:solidFill>
                          <a:effectLst/>
                          <a:latin typeface="Cambria" panose="02040503050406030204" pitchFamily="18" charset="0"/>
                        </a:rPr>
                        <a:t> </a:t>
                      </a:r>
                      <a:r>
                        <a:rPr lang="en-GB" sz="2800" b="1" u="none" strike="noStrike" dirty="0" err="1">
                          <a:solidFill>
                            <a:srgbClr val="FF0000"/>
                          </a:solidFill>
                          <a:effectLst/>
                          <a:latin typeface="Cambria" panose="02040503050406030204" pitchFamily="18" charset="0"/>
                        </a:rPr>
                        <a:t>U</a:t>
                      </a:r>
                      <a:endParaRPr lang="en-GB" sz="2800" b="1" i="0" u="none" strike="noStrike" dirty="0">
                        <a:solidFill>
                          <a:srgbClr val="FF0000"/>
                        </a:solidFill>
                        <a:effectLst/>
                        <a:latin typeface="Cambria" panose="02040503050406030204" pitchFamily="18" charset="0"/>
                      </a:endParaRPr>
                    </a:p>
                  </a:txBody>
                  <a:tcPr marL="9525" marR="9525" marT="9525" marB="0" anchor="ctr"/>
                </a:tc>
                <a:tc>
                  <a:txBody>
                    <a:bodyPr/>
                    <a:lstStyle/>
                    <a:p>
                      <a:pPr algn="ctr" fontAlgn="ctr"/>
                      <a:r>
                        <a:rPr lang="en-GB" sz="2400" b="1" u="none" strike="noStrike" dirty="0">
                          <a:solidFill>
                            <a:srgbClr val="FF0000"/>
                          </a:solidFill>
                          <a:effectLst/>
                          <a:latin typeface="Cambria" panose="02040503050406030204" pitchFamily="18" charset="0"/>
                        </a:rPr>
                        <a:t>U</a:t>
                      </a:r>
                      <a:r>
                        <a:rPr lang="en-GB" sz="2400" b="1" u="none" strike="noStrike" baseline="30000" dirty="0">
                          <a:solidFill>
                            <a:srgbClr val="FF0000"/>
                          </a:solidFill>
                          <a:effectLst/>
                          <a:latin typeface="Cambria" panose="02040503050406030204" pitchFamily="18" charset="0"/>
                        </a:rPr>
                        <a:t>3</a:t>
                      </a:r>
                      <a:endParaRPr lang="en-GB" sz="2400" b="1" i="0" u="none" strike="noStrike" dirty="0">
                        <a:solidFill>
                          <a:srgbClr val="FF0000"/>
                        </a:solidFill>
                        <a:effectLst/>
                        <a:latin typeface="Cambria" panose="02040503050406030204" pitchFamily="18" charset="0"/>
                      </a:endParaRPr>
                    </a:p>
                  </a:txBody>
                  <a:tcPr marL="9525" marR="9525" marT="9525" marB="0" anchor="ctr"/>
                </a:tc>
                <a:tc>
                  <a:txBody>
                    <a:bodyPr/>
                    <a:lstStyle/>
                    <a:p>
                      <a:pPr algn="ctr" fontAlgn="ctr"/>
                      <a:r>
                        <a:rPr lang="el-GR" sz="2400" b="1" u="none" strike="noStrike" dirty="0">
                          <a:solidFill>
                            <a:srgbClr val="FF0000"/>
                          </a:solidFill>
                          <a:effectLst/>
                          <a:latin typeface="Cambria" panose="02040503050406030204" pitchFamily="18" charset="0"/>
                        </a:rPr>
                        <a:t>Φ</a:t>
                      </a:r>
                      <a:r>
                        <a:rPr lang="en-GB" sz="2400" b="1" u="none" strike="noStrike" baseline="-25000" dirty="0">
                          <a:solidFill>
                            <a:srgbClr val="FF0000"/>
                          </a:solidFill>
                          <a:effectLst/>
                          <a:latin typeface="Cambria" panose="02040503050406030204" pitchFamily="18" charset="0"/>
                        </a:rPr>
                        <a:t>u</a:t>
                      </a:r>
                      <a:r>
                        <a:rPr lang="en-GB" sz="2400" b="1" u="none" strike="noStrike" dirty="0">
                          <a:solidFill>
                            <a:srgbClr val="FF0000"/>
                          </a:solidFill>
                          <a:effectLst/>
                          <a:latin typeface="Cambria" panose="02040503050406030204" pitchFamily="18" charset="0"/>
                        </a:rPr>
                        <a:t> U</a:t>
                      </a:r>
                      <a:r>
                        <a:rPr lang="en-GB" sz="2400" b="1" u="none" strike="noStrike" baseline="30000" dirty="0">
                          <a:solidFill>
                            <a:srgbClr val="FF0000"/>
                          </a:solidFill>
                          <a:effectLst/>
                          <a:latin typeface="Cambria" panose="02040503050406030204" pitchFamily="18" charset="0"/>
                        </a:rPr>
                        <a:t>3</a:t>
                      </a:r>
                      <a:endParaRPr lang="en-GB" sz="2400" b="1" i="0" u="none" strike="noStrike" dirty="0">
                        <a:solidFill>
                          <a:srgbClr val="FF0000"/>
                        </a:solidFill>
                        <a:effectLst/>
                        <a:latin typeface="Cambria" panose="02040503050406030204" pitchFamily="18" charset="0"/>
                      </a:endParaRPr>
                    </a:p>
                  </a:txBody>
                  <a:tcPr marL="9525" marR="9525" marT="9525" marB="0" anchor="ctr"/>
                </a:tc>
                <a:tc>
                  <a:txBody>
                    <a:bodyPr/>
                    <a:lstStyle/>
                    <a:p>
                      <a:pPr algn="ctr" fontAlgn="ctr"/>
                      <a:r>
                        <a:rPr lang="en-GB" sz="2400" b="1" u="none" strike="noStrike" dirty="0">
                          <a:solidFill>
                            <a:srgbClr val="FF0000"/>
                          </a:solidFill>
                          <a:effectLst/>
                          <a:latin typeface="Cambria" panose="02040503050406030204" pitchFamily="18" charset="0"/>
                        </a:rPr>
                        <a:t>P</a:t>
                      </a:r>
                      <a:endParaRPr lang="en-GB" sz="2400" b="1" i="0" u="none" strike="noStrike" dirty="0">
                        <a:solidFill>
                          <a:srgbClr val="FF0000"/>
                        </a:solidFill>
                        <a:effectLst/>
                        <a:latin typeface="Cambria" panose="02040503050406030204" pitchFamily="18" charset="0"/>
                      </a:endParaRPr>
                    </a:p>
                  </a:txBody>
                  <a:tcPr marL="9525" marR="9525" marT="9525" marB="0" anchor="ctr"/>
                </a:tc>
                <a:tc>
                  <a:txBody>
                    <a:bodyPr/>
                    <a:lstStyle/>
                    <a:p>
                      <a:pPr algn="ctr" fontAlgn="ctr"/>
                      <a:r>
                        <a:rPr lang="en-GB" sz="2400" b="1" u="none" strike="noStrike" dirty="0">
                          <a:solidFill>
                            <a:srgbClr val="FF0000"/>
                          </a:solidFill>
                          <a:effectLst/>
                          <a:latin typeface="Cambria" panose="02040503050406030204" pitchFamily="18" charset="0"/>
                        </a:rPr>
                        <a:t>P </a:t>
                      </a:r>
                      <a:r>
                        <a:rPr lang="el-GR" sz="2400" b="1" u="none" strike="noStrike" dirty="0">
                          <a:solidFill>
                            <a:srgbClr val="FF0000"/>
                          </a:solidFill>
                          <a:effectLst/>
                          <a:latin typeface="Cambria" panose="02040503050406030204" pitchFamily="18" charset="0"/>
                        </a:rPr>
                        <a:t>Φ</a:t>
                      </a:r>
                      <a:r>
                        <a:rPr lang="en-GB" sz="2400" b="1" u="none" strike="noStrike" baseline="-25000" dirty="0">
                          <a:solidFill>
                            <a:srgbClr val="FF0000"/>
                          </a:solidFill>
                          <a:effectLst/>
                          <a:latin typeface="Cambria" panose="02040503050406030204" pitchFamily="18" charset="0"/>
                        </a:rPr>
                        <a:t>u</a:t>
                      </a:r>
                      <a:endParaRPr lang="en-GB" sz="2400" b="1" i="0" u="none" strike="noStrike" dirty="0">
                        <a:solidFill>
                          <a:srgbClr val="FF0000"/>
                        </a:solidFill>
                        <a:effectLst/>
                        <a:latin typeface="Cambria" panose="02040503050406030204" pitchFamily="18" charset="0"/>
                      </a:endParaRPr>
                    </a:p>
                  </a:txBody>
                  <a:tcPr marL="9525" marR="9525" marT="9525" marB="0" anchor="ctr"/>
                </a:tc>
                <a:tc>
                  <a:txBody>
                    <a:bodyPr/>
                    <a:lstStyle/>
                    <a:p>
                      <a:pPr algn="ctr" fontAlgn="ctr"/>
                      <a:r>
                        <a:rPr lang="en-GB" sz="2400" b="1" u="none" strike="noStrike" dirty="0">
                          <a:solidFill>
                            <a:srgbClr val="FF0000"/>
                          </a:solidFill>
                          <a:effectLst/>
                          <a:latin typeface="Cambria" panose="02040503050406030204" pitchFamily="18" charset="0"/>
                        </a:rPr>
                        <a:t>P</a:t>
                      </a:r>
                      <a:endParaRPr lang="en-GB" sz="2400" b="1" i="0" u="none" strike="noStrike" dirty="0">
                        <a:solidFill>
                          <a:srgbClr val="FF0000"/>
                        </a:solidFill>
                        <a:effectLst/>
                        <a:latin typeface="Cambria" panose="02040503050406030204" pitchFamily="18" charset="0"/>
                      </a:endParaRPr>
                    </a:p>
                  </a:txBody>
                  <a:tcPr marL="9525" marR="9525" marT="9525" marB="0" anchor="ctr"/>
                </a:tc>
              </a:tr>
              <a:tr h="267460">
                <a:tc>
                  <a:txBody>
                    <a:bodyPr/>
                    <a:lstStyle/>
                    <a:p>
                      <a:pPr algn="ctr" fontAlgn="b"/>
                      <a:r>
                        <a:rPr lang="en-GB" sz="1800" u="none" strike="noStrike">
                          <a:effectLst/>
                          <a:latin typeface="Cambria" panose="02040503050406030204" pitchFamily="18" charset="0"/>
                        </a:rPr>
                        <a:t>20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0.000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8000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4900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a:t>
                      </a:r>
                      <a:endParaRPr lang="en-GB" sz="1800" b="0" i="0" u="none" strike="noStrike">
                        <a:effectLst/>
                        <a:latin typeface="Cambria" panose="02040503050406030204" pitchFamily="18" charset="0"/>
                      </a:endParaRPr>
                    </a:p>
                  </a:txBody>
                  <a:tcPr marL="9525" marR="9525" marT="9525" marB="0" anchor="b"/>
                </a:tc>
                <a:tc>
                  <a:txBody>
                    <a:bodyPr/>
                    <a:lstStyle/>
                    <a:p>
                      <a:pPr algn="r" fontAlgn="b"/>
                      <a:r>
                        <a:rPr lang="en-GB" sz="1800" u="none" strike="noStrike">
                          <a:effectLst/>
                          <a:latin typeface="Cambria" panose="02040503050406030204" pitchFamily="18" charset="0"/>
                        </a:rPr>
                        <a:t>4.900</a:t>
                      </a:r>
                      <a:endParaRPr lang="en-GB" sz="1800" b="0" i="0" u="none" strike="noStrike">
                        <a:effectLst/>
                        <a:latin typeface="Cambria" panose="02040503050406030204" pitchFamily="18" charset="0"/>
                      </a:endParaRPr>
                    </a:p>
                  </a:txBody>
                  <a:tcPr marL="9525" marR="9525" marT="9525" marB="0" anchor="b"/>
                </a:tc>
              </a:tr>
              <a:tr h="267460">
                <a:tc>
                  <a:txBody>
                    <a:bodyPr/>
                    <a:lstStyle/>
                    <a:p>
                      <a:pPr algn="ctr" fontAlgn="b"/>
                      <a:r>
                        <a:rPr lang="en-GB" sz="1800" u="none" strike="noStrike">
                          <a:effectLst/>
                          <a:latin typeface="Cambria" panose="02040503050406030204" pitchFamily="18" charset="0"/>
                        </a:rPr>
                        <a:t>19</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0.000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6859</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4201</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a:t>
                      </a:r>
                      <a:endParaRPr lang="en-GB" sz="1800" b="0" i="0" u="none" strike="noStrike">
                        <a:effectLst/>
                        <a:latin typeface="Cambria" panose="02040503050406030204" pitchFamily="18" charset="0"/>
                      </a:endParaRPr>
                    </a:p>
                  </a:txBody>
                  <a:tcPr marL="9525" marR="9525" marT="9525" marB="0" anchor="b"/>
                </a:tc>
                <a:tc>
                  <a:txBody>
                    <a:bodyPr/>
                    <a:lstStyle/>
                    <a:p>
                      <a:pPr algn="r" fontAlgn="b"/>
                      <a:r>
                        <a:rPr lang="en-GB" sz="1800" u="none" strike="noStrike">
                          <a:effectLst/>
                          <a:latin typeface="Cambria" panose="02040503050406030204" pitchFamily="18" charset="0"/>
                        </a:rPr>
                        <a:t>4.201</a:t>
                      </a:r>
                      <a:endParaRPr lang="en-GB" sz="1800" b="0" i="0" u="none" strike="noStrike">
                        <a:effectLst/>
                        <a:latin typeface="Cambria" panose="02040503050406030204" pitchFamily="18" charset="0"/>
                      </a:endParaRPr>
                    </a:p>
                  </a:txBody>
                  <a:tcPr marL="9525" marR="9525" marT="9525" marB="0" anchor="b"/>
                </a:tc>
              </a:tr>
              <a:tr h="267460">
                <a:tc>
                  <a:txBody>
                    <a:bodyPr/>
                    <a:lstStyle/>
                    <a:p>
                      <a:pPr algn="ctr" fontAlgn="b"/>
                      <a:r>
                        <a:rPr lang="en-GB" sz="1800" u="none" strike="noStrike">
                          <a:effectLst/>
                          <a:latin typeface="Cambria" panose="02040503050406030204" pitchFamily="18" charset="0"/>
                        </a:rPr>
                        <a:t>18</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dirty="0">
                          <a:effectLst/>
                          <a:latin typeface="Cambria" panose="02040503050406030204" pitchFamily="18" charset="0"/>
                        </a:rPr>
                        <a:t>0</a:t>
                      </a:r>
                      <a:endParaRPr lang="en-GB" sz="1800" b="0" i="0" u="none" strike="noStrike" dirty="0">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0.000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5832</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3572</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a:t>
                      </a:r>
                      <a:endParaRPr lang="en-GB" sz="1800" b="0" i="0" u="none" strike="noStrike">
                        <a:effectLst/>
                        <a:latin typeface="Cambria" panose="02040503050406030204" pitchFamily="18" charset="0"/>
                      </a:endParaRPr>
                    </a:p>
                  </a:txBody>
                  <a:tcPr marL="9525" marR="9525" marT="9525" marB="0" anchor="b"/>
                </a:tc>
                <a:tc>
                  <a:txBody>
                    <a:bodyPr/>
                    <a:lstStyle/>
                    <a:p>
                      <a:pPr algn="r" fontAlgn="b"/>
                      <a:r>
                        <a:rPr lang="en-GB" sz="1800" u="none" strike="noStrike">
                          <a:effectLst/>
                          <a:latin typeface="Cambria" panose="02040503050406030204" pitchFamily="18" charset="0"/>
                        </a:rPr>
                        <a:t>3.572</a:t>
                      </a:r>
                      <a:endParaRPr lang="en-GB" sz="1800" b="0" i="0" u="none" strike="noStrike">
                        <a:effectLst/>
                        <a:latin typeface="Cambria" panose="02040503050406030204" pitchFamily="18" charset="0"/>
                      </a:endParaRPr>
                    </a:p>
                  </a:txBody>
                  <a:tcPr marL="9525" marR="9525" marT="9525" marB="0" anchor="b"/>
                </a:tc>
              </a:tr>
              <a:tr h="267460">
                <a:tc>
                  <a:txBody>
                    <a:bodyPr/>
                    <a:lstStyle/>
                    <a:p>
                      <a:pPr algn="ctr" fontAlgn="b"/>
                      <a:r>
                        <a:rPr lang="en-GB" sz="1800" u="none" strike="noStrike">
                          <a:effectLst/>
                          <a:latin typeface="Cambria" panose="02040503050406030204" pitchFamily="18" charset="0"/>
                        </a:rPr>
                        <a:t>17</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1</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0.000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4913</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0.56</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3009</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0.3</a:t>
                      </a:r>
                      <a:endParaRPr lang="en-GB" sz="1800" b="0" i="0" u="none" strike="noStrike">
                        <a:effectLst/>
                        <a:latin typeface="Cambria" panose="02040503050406030204" pitchFamily="18" charset="0"/>
                      </a:endParaRPr>
                    </a:p>
                  </a:txBody>
                  <a:tcPr marL="9525" marR="9525" marT="9525" marB="0" anchor="b"/>
                </a:tc>
                <a:tc>
                  <a:txBody>
                    <a:bodyPr/>
                    <a:lstStyle/>
                    <a:p>
                      <a:pPr algn="r" fontAlgn="b"/>
                      <a:r>
                        <a:rPr lang="en-GB" sz="1800" u="none" strike="noStrike">
                          <a:effectLst/>
                          <a:latin typeface="Cambria" panose="02040503050406030204" pitchFamily="18" charset="0"/>
                        </a:rPr>
                        <a:t>3.009</a:t>
                      </a:r>
                      <a:endParaRPr lang="en-GB" sz="1800" b="0" i="0" u="none" strike="noStrike">
                        <a:effectLst/>
                        <a:latin typeface="Cambria" panose="02040503050406030204" pitchFamily="18" charset="0"/>
                      </a:endParaRPr>
                    </a:p>
                  </a:txBody>
                  <a:tcPr marL="9525" marR="9525" marT="9525" marB="0" anchor="b"/>
                </a:tc>
              </a:tr>
              <a:tr h="267460">
                <a:tc>
                  <a:txBody>
                    <a:bodyPr/>
                    <a:lstStyle/>
                    <a:p>
                      <a:pPr algn="ctr" fontAlgn="b"/>
                      <a:r>
                        <a:rPr lang="en-GB" sz="1800" u="none" strike="noStrike">
                          <a:effectLst/>
                          <a:latin typeface="Cambria" panose="02040503050406030204" pitchFamily="18" charset="0"/>
                        </a:rPr>
                        <a:t>16</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3</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0.000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0.01</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4096</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1.40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2509</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0.9</a:t>
                      </a:r>
                      <a:endParaRPr lang="en-GB" sz="1800" b="0" i="0" u="none" strike="noStrike">
                        <a:effectLst/>
                        <a:latin typeface="Cambria" panose="02040503050406030204" pitchFamily="18" charset="0"/>
                      </a:endParaRPr>
                    </a:p>
                  </a:txBody>
                  <a:tcPr marL="9525" marR="9525" marT="9525" marB="0" anchor="b"/>
                </a:tc>
                <a:tc>
                  <a:txBody>
                    <a:bodyPr/>
                    <a:lstStyle/>
                    <a:p>
                      <a:pPr algn="r" fontAlgn="b"/>
                      <a:r>
                        <a:rPr lang="en-GB" sz="1800" u="none" strike="noStrike">
                          <a:effectLst/>
                          <a:latin typeface="Cambria" panose="02040503050406030204" pitchFamily="18" charset="0"/>
                        </a:rPr>
                        <a:t>2.509</a:t>
                      </a:r>
                      <a:endParaRPr lang="en-GB" sz="1800" b="0" i="0" u="none" strike="noStrike">
                        <a:effectLst/>
                        <a:latin typeface="Cambria" panose="02040503050406030204" pitchFamily="18" charset="0"/>
                      </a:endParaRPr>
                    </a:p>
                  </a:txBody>
                  <a:tcPr marL="9525" marR="9525" marT="9525" marB="0" anchor="b"/>
                </a:tc>
              </a:tr>
              <a:tr h="267460">
                <a:tc>
                  <a:txBody>
                    <a:bodyPr/>
                    <a:lstStyle/>
                    <a:p>
                      <a:pPr algn="ctr" fontAlgn="b"/>
                      <a:r>
                        <a:rPr lang="en-GB" sz="1800" u="none" strike="noStrike">
                          <a:effectLst/>
                          <a:latin typeface="Cambria" panose="02040503050406030204" pitchFamily="18" charset="0"/>
                        </a:rPr>
                        <a:t>15</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9</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0.001</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0.02</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3375</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3.47</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2067</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2.1</a:t>
                      </a:r>
                      <a:endParaRPr lang="en-GB" sz="1800" b="0" i="0" u="none" strike="noStrike">
                        <a:effectLst/>
                        <a:latin typeface="Cambria" panose="02040503050406030204" pitchFamily="18" charset="0"/>
                      </a:endParaRPr>
                    </a:p>
                  </a:txBody>
                  <a:tcPr marL="9525" marR="9525" marT="9525" marB="0" anchor="b"/>
                </a:tc>
                <a:tc>
                  <a:txBody>
                    <a:bodyPr/>
                    <a:lstStyle/>
                    <a:p>
                      <a:pPr algn="r" fontAlgn="b"/>
                      <a:r>
                        <a:rPr lang="en-GB" sz="1800" u="none" strike="noStrike">
                          <a:effectLst/>
                          <a:latin typeface="Cambria" panose="02040503050406030204" pitchFamily="18" charset="0"/>
                        </a:rPr>
                        <a:t>2.067</a:t>
                      </a:r>
                      <a:endParaRPr lang="en-GB" sz="1800" b="0" i="0" u="none" strike="noStrike">
                        <a:effectLst/>
                        <a:latin typeface="Cambria" panose="02040503050406030204" pitchFamily="18" charset="0"/>
                      </a:endParaRPr>
                    </a:p>
                  </a:txBody>
                  <a:tcPr marL="9525" marR="9525" marT="9525" marB="0" anchor="b"/>
                </a:tc>
              </a:tr>
              <a:tr h="267460">
                <a:tc>
                  <a:txBody>
                    <a:bodyPr/>
                    <a:lstStyle/>
                    <a:p>
                      <a:pPr algn="ctr" fontAlgn="b"/>
                      <a:r>
                        <a:rPr lang="en-GB" sz="1800" u="none" strike="noStrike">
                          <a:effectLst/>
                          <a:latin typeface="Cambria" panose="02040503050406030204" pitchFamily="18" charset="0"/>
                        </a:rPr>
                        <a:t>14</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11</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0.001</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0.02</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2744</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3.45</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1681</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2.1</a:t>
                      </a:r>
                      <a:endParaRPr lang="en-GB" sz="1800" b="0" i="0" u="none" strike="noStrike">
                        <a:effectLst/>
                        <a:latin typeface="Cambria" panose="02040503050406030204" pitchFamily="18" charset="0"/>
                      </a:endParaRPr>
                    </a:p>
                  </a:txBody>
                  <a:tcPr marL="9525" marR="9525" marT="9525" marB="0" anchor="b"/>
                </a:tc>
                <a:tc>
                  <a:txBody>
                    <a:bodyPr/>
                    <a:lstStyle/>
                    <a:p>
                      <a:pPr algn="r" fontAlgn="b"/>
                      <a:r>
                        <a:rPr lang="en-GB" sz="1800" u="none" strike="noStrike">
                          <a:effectLst/>
                          <a:latin typeface="Cambria" panose="02040503050406030204" pitchFamily="18" charset="0"/>
                        </a:rPr>
                        <a:t>1.681</a:t>
                      </a:r>
                      <a:endParaRPr lang="en-GB" sz="1800" b="0" i="0" u="none" strike="noStrike">
                        <a:effectLst/>
                        <a:latin typeface="Cambria" panose="02040503050406030204" pitchFamily="18" charset="0"/>
                      </a:endParaRPr>
                    </a:p>
                  </a:txBody>
                  <a:tcPr marL="9525" marR="9525" marT="9525" marB="0" anchor="b"/>
                </a:tc>
              </a:tr>
              <a:tr h="267460">
                <a:tc>
                  <a:txBody>
                    <a:bodyPr/>
                    <a:lstStyle/>
                    <a:p>
                      <a:pPr algn="ctr" fontAlgn="b"/>
                      <a:r>
                        <a:rPr lang="en-GB" sz="1800" u="none" strike="noStrike">
                          <a:effectLst/>
                          <a:latin typeface="Cambria" panose="02040503050406030204" pitchFamily="18" charset="0"/>
                        </a:rPr>
                        <a:t>13</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35</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0.004</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0.01</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0.05</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2197</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8.78</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1346</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5.4</a:t>
                      </a:r>
                      <a:endParaRPr lang="en-GB" sz="1800" b="0" i="0" u="none" strike="noStrike">
                        <a:effectLst/>
                        <a:latin typeface="Cambria" panose="02040503050406030204" pitchFamily="18" charset="0"/>
                      </a:endParaRPr>
                    </a:p>
                  </a:txBody>
                  <a:tcPr marL="9525" marR="9525" marT="9525" marB="0" anchor="b"/>
                </a:tc>
                <a:tc>
                  <a:txBody>
                    <a:bodyPr/>
                    <a:lstStyle/>
                    <a:p>
                      <a:pPr algn="r" fontAlgn="b"/>
                      <a:r>
                        <a:rPr lang="en-GB" sz="1800" u="none" strike="noStrike">
                          <a:effectLst/>
                          <a:latin typeface="Cambria" panose="02040503050406030204" pitchFamily="18" charset="0"/>
                        </a:rPr>
                        <a:t>1.346</a:t>
                      </a:r>
                      <a:endParaRPr lang="en-GB" sz="1800" b="0" i="0" u="none" strike="noStrike">
                        <a:effectLst/>
                        <a:latin typeface="Cambria" panose="02040503050406030204" pitchFamily="18" charset="0"/>
                      </a:endParaRPr>
                    </a:p>
                  </a:txBody>
                  <a:tcPr marL="9525" marR="9525" marT="9525" marB="0" anchor="b"/>
                </a:tc>
              </a:tr>
              <a:tr h="267460">
                <a:tc>
                  <a:txBody>
                    <a:bodyPr/>
                    <a:lstStyle/>
                    <a:p>
                      <a:pPr algn="ctr" fontAlgn="b"/>
                      <a:r>
                        <a:rPr lang="en-GB" sz="1800" u="none" strike="noStrike">
                          <a:effectLst/>
                          <a:latin typeface="Cambria" panose="02040503050406030204" pitchFamily="18" charset="0"/>
                        </a:rPr>
                        <a:t>12</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47</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0.005</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0.01</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0.06</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1728</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9.27</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1058</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5.7</a:t>
                      </a:r>
                      <a:endParaRPr lang="en-GB" sz="1800" b="0" i="0" u="none" strike="noStrike">
                        <a:effectLst/>
                        <a:latin typeface="Cambria" panose="02040503050406030204" pitchFamily="18" charset="0"/>
                      </a:endParaRPr>
                    </a:p>
                  </a:txBody>
                  <a:tcPr marL="9525" marR="9525" marT="9525" marB="0" anchor="b"/>
                </a:tc>
                <a:tc>
                  <a:txBody>
                    <a:bodyPr/>
                    <a:lstStyle/>
                    <a:p>
                      <a:pPr algn="r" fontAlgn="b"/>
                      <a:r>
                        <a:rPr lang="en-GB" sz="1800" u="none" strike="noStrike">
                          <a:effectLst/>
                          <a:latin typeface="Cambria" panose="02040503050406030204" pitchFamily="18" charset="0"/>
                        </a:rPr>
                        <a:t>1.058</a:t>
                      </a:r>
                      <a:endParaRPr lang="en-GB" sz="1800" b="0" i="0" u="none" strike="noStrike">
                        <a:effectLst/>
                        <a:latin typeface="Cambria" panose="02040503050406030204" pitchFamily="18" charset="0"/>
                      </a:endParaRPr>
                    </a:p>
                  </a:txBody>
                  <a:tcPr marL="9525" marR="9525" marT="9525" marB="0" anchor="b"/>
                </a:tc>
              </a:tr>
              <a:tr h="267460">
                <a:tc>
                  <a:txBody>
                    <a:bodyPr/>
                    <a:lstStyle/>
                    <a:p>
                      <a:pPr algn="ctr" fontAlgn="b"/>
                      <a:r>
                        <a:rPr lang="en-GB" sz="1800" u="none" strike="noStrike">
                          <a:effectLst/>
                          <a:latin typeface="Cambria" panose="02040503050406030204" pitchFamily="18" charset="0"/>
                        </a:rPr>
                        <a:t>11</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100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0.011</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0.02</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0.13</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1331</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15.19</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815</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9.3</a:t>
                      </a:r>
                      <a:endParaRPr lang="en-GB" sz="1800" b="0" i="0" u="none" strike="noStrike">
                        <a:effectLst/>
                        <a:latin typeface="Cambria" panose="02040503050406030204" pitchFamily="18" charset="0"/>
                      </a:endParaRPr>
                    </a:p>
                  </a:txBody>
                  <a:tcPr marL="9525" marR="9525" marT="9525" marB="0" anchor="b"/>
                </a:tc>
                <a:tc>
                  <a:txBody>
                    <a:bodyPr/>
                    <a:lstStyle/>
                    <a:p>
                      <a:pPr algn="r" fontAlgn="b"/>
                      <a:r>
                        <a:rPr lang="en-GB" sz="1800" u="none" strike="noStrike">
                          <a:effectLst/>
                          <a:latin typeface="Cambria" panose="02040503050406030204" pitchFamily="18" charset="0"/>
                        </a:rPr>
                        <a:t>0.815</a:t>
                      </a:r>
                      <a:endParaRPr lang="en-GB" sz="1800" b="0" i="0" u="none" strike="noStrike">
                        <a:effectLst/>
                        <a:latin typeface="Cambria" panose="02040503050406030204" pitchFamily="18" charset="0"/>
                      </a:endParaRPr>
                    </a:p>
                  </a:txBody>
                  <a:tcPr marL="9525" marR="9525" marT="9525" marB="0" anchor="b"/>
                </a:tc>
              </a:tr>
              <a:tr h="267460">
                <a:tc>
                  <a:txBody>
                    <a:bodyPr/>
                    <a:lstStyle/>
                    <a:p>
                      <a:pPr algn="ctr" fontAlgn="b"/>
                      <a:r>
                        <a:rPr lang="en-GB" sz="1800" u="none" strike="noStrike">
                          <a:effectLst/>
                          <a:latin typeface="Cambria" panose="02040503050406030204" pitchFamily="18" charset="0"/>
                        </a:rPr>
                        <a:t>10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142</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0.016</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0.04</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0.16</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1000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16.21</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613</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9.9</a:t>
                      </a:r>
                      <a:endParaRPr lang="en-GB" sz="1800" b="0" i="0" u="none" strike="noStrike">
                        <a:effectLst/>
                        <a:latin typeface="Cambria" panose="02040503050406030204" pitchFamily="18" charset="0"/>
                      </a:endParaRPr>
                    </a:p>
                  </a:txBody>
                  <a:tcPr marL="9525" marR="9525" marT="9525" marB="0" anchor="b"/>
                </a:tc>
                <a:tc>
                  <a:txBody>
                    <a:bodyPr/>
                    <a:lstStyle/>
                    <a:p>
                      <a:pPr algn="r" fontAlgn="b"/>
                      <a:r>
                        <a:rPr lang="en-GB" sz="1800" u="none" strike="noStrike">
                          <a:effectLst/>
                          <a:latin typeface="Cambria" panose="02040503050406030204" pitchFamily="18" charset="0"/>
                        </a:rPr>
                        <a:t>0.613</a:t>
                      </a:r>
                      <a:endParaRPr lang="en-GB" sz="1800" b="0" i="0" u="none" strike="noStrike">
                        <a:effectLst/>
                        <a:latin typeface="Cambria" panose="02040503050406030204" pitchFamily="18" charset="0"/>
                      </a:endParaRPr>
                    </a:p>
                  </a:txBody>
                  <a:tcPr marL="9525" marR="9525" marT="9525" marB="0" anchor="b"/>
                </a:tc>
              </a:tr>
              <a:tr h="267460">
                <a:tc>
                  <a:txBody>
                    <a:bodyPr/>
                    <a:lstStyle/>
                    <a:p>
                      <a:pPr algn="ctr" fontAlgn="b"/>
                      <a:r>
                        <a:rPr lang="en-GB" sz="1800" u="none" strike="noStrike">
                          <a:effectLst/>
                          <a:latin typeface="Cambria" panose="02040503050406030204" pitchFamily="18" charset="0"/>
                        </a:rPr>
                        <a:t>9</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244</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0.028</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0.07</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0.25</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729</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20.31</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447</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12.4</a:t>
                      </a:r>
                      <a:endParaRPr lang="en-GB" sz="1800" b="0" i="0" u="none" strike="noStrike">
                        <a:effectLst/>
                        <a:latin typeface="Cambria" panose="02040503050406030204" pitchFamily="18" charset="0"/>
                      </a:endParaRPr>
                    </a:p>
                  </a:txBody>
                  <a:tcPr marL="9525" marR="9525" marT="9525" marB="0" anchor="b"/>
                </a:tc>
                <a:tc>
                  <a:txBody>
                    <a:bodyPr/>
                    <a:lstStyle/>
                    <a:p>
                      <a:pPr algn="r" fontAlgn="b"/>
                      <a:r>
                        <a:rPr lang="en-GB" sz="1800" u="none" strike="noStrike">
                          <a:effectLst/>
                          <a:latin typeface="Cambria" panose="02040503050406030204" pitchFamily="18" charset="0"/>
                        </a:rPr>
                        <a:t>0.447</a:t>
                      </a:r>
                      <a:endParaRPr lang="en-GB" sz="1800" b="0" i="0" u="none" strike="noStrike">
                        <a:effectLst/>
                        <a:latin typeface="Cambria" panose="02040503050406030204" pitchFamily="18" charset="0"/>
                      </a:endParaRPr>
                    </a:p>
                  </a:txBody>
                  <a:tcPr marL="9525" marR="9525" marT="9525" marB="0" anchor="b"/>
                </a:tc>
              </a:tr>
              <a:tr h="267460">
                <a:tc>
                  <a:txBody>
                    <a:bodyPr/>
                    <a:lstStyle/>
                    <a:p>
                      <a:pPr algn="ctr" fontAlgn="b"/>
                      <a:r>
                        <a:rPr lang="en-GB" sz="1800" u="none" strike="noStrike">
                          <a:effectLst/>
                          <a:latin typeface="Cambria" panose="02040503050406030204" pitchFamily="18" charset="0"/>
                        </a:rPr>
                        <a:t>8</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395</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0.045</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0.11</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0.36</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512</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23.09</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314</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14.1</a:t>
                      </a:r>
                      <a:endParaRPr lang="en-GB" sz="1800" b="0" i="0" u="none" strike="noStrike">
                        <a:effectLst/>
                        <a:latin typeface="Cambria" panose="02040503050406030204" pitchFamily="18" charset="0"/>
                      </a:endParaRPr>
                    </a:p>
                  </a:txBody>
                  <a:tcPr marL="9525" marR="9525" marT="9525" marB="0" anchor="b"/>
                </a:tc>
                <a:tc>
                  <a:txBody>
                    <a:bodyPr/>
                    <a:lstStyle/>
                    <a:p>
                      <a:pPr algn="r" fontAlgn="b"/>
                      <a:r>
                        <a:rPr lang="en-GB" sz="1800" u="none" strike="noStrike">
                          <a:effectLst/>
                          <a:latin typeface="Cambria" panose="02040503050406030204" pitchFamily="18" charset="0"/>
                        </a:rPr>
                        <a:t>0.314</a:t>
                      </a:r>
                      <a:endParaRPr lang="en-GB" sz="1800" b="0" i="0" u="none" strike="noStrike">
                        <a:effectLst/>
                        <a:latin typeface="Cambria" panose="02040503050406030204" pitchFamily="18" charset="0"/>
                      </a:endParaRPr>
                    </a:p>
                  </a:txBody>
                  <a:tcPr marL="9525" marR="9525" marT="9525" marB="0" anchor="b"/>
                </a:tc>
              </a:tr>
              <a:tr h="267460">
                <a:tc>
                  <a:txBody>
                    <a:bodyPr/>
                    <a:lstStyle/>
                    <a:p>
                      <a:pPr algn="ctr" fontAlgn="b"/>
                      <a:r>
                        <a:rPr lang="en-GB" sz="1800" u="none" strike="noStrike">
                          <a:effectLst/>
                          <a:latin typeface="Cambria" panose="02040503050406030204" pitchFamily="18" charset="0"/>
                        </a:rPr>
                        <a:t>7</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652</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0.074</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0.19</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0.52</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343</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25.53</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210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15.6</a:t>
                      </a:r>
                      <a:endParaRPr lang="en-GB" sz="1800" b="0" i="0" u="none" strike="noStrike">
                        <a:effectLst/>
                        <a:latin typeface="Cambria" panose="02040503050406030204" pitchFamily="18" charset="0"/>
                      </a:endParaRPr>
                    </a:p>
                  </a:txBody>
                  <a:tcPr marL="9525" marR="9525" marT="9525" marB="0" anchor="b"/>
                </a:tc>
                <a:tc>
                  <a:txBody>
                    <a:bodyPr/>
                    <a:lstStyle/>
                    <a:p>
                      <a:pPr algn="r" fontAlgn="b"/>
                      <a:r>
                        <a:rPr lang="en-GB" sz="1800" u="none" strike="noStrike">
                          <a:effectLst/>
                          <a:latin typeface="Cambria" panose="02040503050406030204" pitchFamily="18" charset="0"/>
                        </a:rPr>
                        <a:t>0.210</a:t>
                      </a:r>
                      <a:endParaRPr lang="en-GB" sz="1800" b="0" i="0" u="none" strike="noStrike">
                        <a:effectLst/>
                        <a:latin typeface="Cambria" panose="02040503050406030204" pitchFamily="18" charset="0"/>
                      </a:endParaRPr>
                    </a:p>
                  </a:txBody>
                  <a:tcPr marL="9525" marR="9525" marT="9525" marB="0" anchor="b"/>
                </a:tc>
              </a:tr>
              <a:tr h="267460">
                <a:tc>
                  <a:txBody>
                    <a:bodyPr/>
                    <a:lstStyle/>
                    <a:p>
                      <a:pPr algn="ctr" fontAlgn="b"/>
                      <a:r>
                        <a:rPr lang="en-GB" sz="1800" u="none" strike="noStrike">
                          <a:effectLst/>
                          <a:latin typeface="Cambria" panose="02040503050406030204" pitchFamily="18" charset="0"/>
                        </a:rPr>
                        <a:t>6</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892</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0.102</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0.29</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0.61</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216</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21.99</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132</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13.5</a:t>
                      </a:r>
                      <a:endParaRPr lang="en-GB" sz="1800" b="0" i="0" u="none" strike="noStrike">
                        <a:effectLst/>
                        <a:latin typeface="Cambria" panose="02040503050406030204" pitchFamily="18" charset="0"/>
                      </a:endParaRPr>
                    </a:p>
                  </a:txBody>
                  <a:tcPr marL="9525" marR="9525" marT="9525" marB="0" anchor="b"/>
                </a:tc>
                <a:tc>
                  <a:txBody>
                    <a:bodyPr/>
                    <a:lstStyle/>
                    <a:p>
                      <a:pPr algn="r" fontAlgn="b"/>
                      <a:r>
                        <a:rPr lang="en-GB" sz="1800" u="none" strike="noStrike">
                          <a:effectLst/>
                          <a:latin typeface="Cambria" panose="02040503050406030204" pitchFamily="18" charset="0"/>
                        </a:rPr>
                        <a:t>0.132</a:t>
                      </a:r>
                      <a:endParaRPr lang="en-GB" sz="1800" b="0" i="0" u="none" strike="noStrike">
                        <a:effectLst/>
                        <a:latin typeface="Cambria" panose="02040503050406030204" pitchFamily="18" charset="0"/>
                      </a:endParaRPr>
                    </a:p>
                  </a:txBody>
                  <a:tcPr marL="9525" marR="9525" marT="9525" marB="0" anchor="b"/>
                </a:tc>
              </a:tr>
              <a:tr h="267460">
                <a:tc>
                  <a:txBody>
                    <a:bodyPr/>
                    <a:lstStyle/>
                    <a:p>
                      <a:pPr algn="ctr" fontAlgn="b"/>
                      <a:r>
                        <a:rPr lang="en-GB" sz="1800" u="none" strike="noStrike">
                          <a:effectLst/>
                          <a:latin typeface="Cambria" panose="02040503050406030204" pitchFamily="18" charset="0"/>
                        </a:rPr>
                        <a:t>5</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1021</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0.117</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0.41</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0.58</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125</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14.57</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77</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8.9</a:t>
                      </a:r>
                      <a:endParaRPr lang="en-GB" sz="1800" b="0" i="0" u="none" strike="noStrike">
                        <a:effectLst/>
                        <a:latin typeface="Cambria" panose="02040503050406030204" pitchFamily="18" charset="0"/>
                      </a:endParaRPr>
                    </a:p>
                  </a:txBody>
                  <a:tcPr marL="9525" marR="9525" marT="9525" marB="0" anchor="b"/>
                </a:tc>
                <a:tc>
                  <a:txBody>
                    <a:bodyPr/>
                    <a:lstStyle/>
                    <a:p>
                      <a:pPr algn="r" fontAlgn="b"/>
                      <a:r>
                        <a:rPr lang="en-GB" sz="1800" u="none" strike="noStrike">
                          <a:effectLst/>
                          <a:latin typeface="Cambria" panose="02040503050406030204" pitchFamily="18" charset="0"/>
                        </a:rPr>
                        <a:t>0.077</a:t>
                      </a:r>
                      <a:endParaRPr lang="en-GB" sz="1800" b="0" i="0" u="none" strike="noStrike">
                        <a:effectLst/>
                        <a:latin typeface="Cambria" panose="02040503050406030204" pitchFamily="18" charset="0"/>
                      </a:endParaRPr>
                    </a:p>
                  </a:txBody>
                  <a:tcPr marL="9525" marR="9525" marT="9525" marB="0" anchor="b"/>
                </a:tc>
              </a:tr>
              <a:tr h="267460">
                <a:tc>
                  <a:txBody>
                    <a:bodyPr/>
                    <a:lstStyle/>
                    <a:p>
                      <a:pPr algn="ctr" fontAlgn="b"/>
                      <a:r>
                        <a:rPr lang="en-GB" sz="1800" u="none" strike="noStrike">
                          <a:effectLst/>
                          <a:latin typeface="Cambria" panose="02040503050406030204" pitchFamily="18" charset="0"/>
                        </a:rPr>
                        <a:t>4</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1130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0.129</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0.53</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0.52</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64</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8.26</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39</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5.1</a:t>
                      </a:r>
                      <a:endParaRPr lang="en-GB" sz="1800" b="0" i="0" u="none" strike="noStrike">
                        <a:effectLst/>
                        <a:latin typeface="Cambria" panose="02040503050406030204" pitchFamily="18" charset="0"/>
                      </a:endParaRPr>
                    </a:p>
                  </a:txBody>
                  <a:tcPr marL="9525" marR="9525" marT="9525" marB="0" anchor="b"/>
                </a:tc>
                <a:tc>
                  <a:txBody>
                    <a:bodyPr/>
                    <a:lstStyle/>
                    <a:p>
                      <a:pPr algn="r" fontAlgn="b"/>
                      <a:r>
                        <a:rPr lang="en-GB" sz="1800" u="none" strike="noStrike">
                          <a:effectLst/>
                          <a:latin typeface="Cambria" panose="02040503050406030204" pitchFamily="18" charset="0"/>
                        </a:rPr>
                        <a:t>0.039</a:t>
                      </a:r>
                      <a:endParaRPr lang="en-GB" sz="1800" b="0" i="0" u="none" strike="noStrike">
                        <a:effectLst/>
                        <a:latin typeface="Cambria" panose="02040503050406030204" pitchFamily="18" charset="0"/>
                      </a:endParaRPr>
                    </a:p>
                  </a:txBody>
                  <a:tcPr marL="9525" marR="9525" marT="9525" marB="0" anchor="b"/>
                </a:tc>
              </a:tr>
              <a:tr h="267460">
                <a:tc>
                  <a:txBody>
                    <a:bodyPr/>
                    <a:lstStyle/>
                    <a:p>
                      <a:pPr algn="ctr" fontAlgn="b"/>
                      <a:r>
                        <a:rPr lang="en-GB" sz="1800" u="none" strike="noStrike">
                          <a:effectLst/>
                          <a:latin typeface="Cambria" panose="02040503050406030204" pitchFamily="18" charset="0"/>
                        </a:rPr>
                        <a:t>3</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1494</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0.171</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0.71</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0.51</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27</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4.60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17</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2.8</a:t>
                      </a:r>
                      <a:endParaRPr lang="en-GB" sz="1800" b="0" i="0" u="none" strike="noStrike">
                        <a:effectLst/>
                        <a:latin typeface="Cambria" panose="02040503050406030204" pitchFamily="18" charset="0"/>
                      </a:endParaRPr>
                    </a:p>
                  </a:txBody>
                  <a:tcPr marL="9525" marR="9525" marT="9525" marB="0" anchor="b"/>
                </a:tc>
                <a:tc>
                  <a:txBody>
                    <a:bodyPr/>
                    <a:lstStyle/>
                    <a:p>
                      <a:pPr algn="r" fontAlgn="b"/>
                      <a:r>
                        <a:rPr lang="en-GB" sz="1800" u="none" strike="noStrike">
                          <a:effectLst/>
                          <a:latin typeface="Cambria" panose="02040503050406030204" pitchFamily="18" charset="0"/>
                        </a:rPr>
                        <a:t>0.017</a:t>
                      </a:r>
                      <a:endParaRPr lang="en-GB" sz="1800" b="0" i="0" u="none" strike="noStrike">
                        <a:effectLst/>
                        <a:latin typeface="Cambria" panose="02040503050406030204" pitchFamily="18" charset="0"/>
                      </a:endParaRPr>
                    </a:p>
                  </a:txBody>
                  <a:tcPr marL="9525" marR="9525" marT="9525" marB="0" anchor="b"/>
                </a:tc>
              </a:tr>
              <a:tr h="267460">
                <a:tc>
                  <a:txBody>
                    <a:bodyPr/>
                    <a:lstStyle/>
                    <a:p>
                      <a:pPr algn="ctr" fontAlgn="b"/>
                      <a:r>
                        <a:rPr lang="en-GB" sz="1800" u="none" strike="noStrike">
                          <a:effectLst/>
                          <a:latin typeface="Cambria" panose="02040503050406030204" pitchFamily="18" charset="0"/>
                        </a:rPr>
                        <a:t>2</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1530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0.175</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0.88</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0.35</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8</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1.40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5</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0.9</a:t>
                      </a:r>
                      <a:endParaRPr lang="en-GB" sz="1800" b="0" i="0" u="none" strike="noStrike">
                        <a:effectLst/>
                        <a:latin typeface="Cambria" panose="02040503050406030204" pitchFamily="18" charset="0"/>
                      </a:endParaRPr>
                    </a:p>
                  </a:txBody>
                  <a:tcPr marL="9525" marR="9525" marT="9525" marB="0" anchor="b"/>
                </a:tc>
                <a:tc>
                  <a:txBody>
                    <a:bodyPr/>
                    <a:lstStyle/>
                    <a:p>
                      <a:pPr algn="r" fontAlgn="b"/>
                      <a:r>
                        <a:rPr lang="en-GB" sz="1800" u="none" strike="noStrike">
                          <a:effectLst/>
                          <a:latin typeface="Cambria" panose="02040503050406030204" pitchFamily="18" charset="0"/>
                        </a:rPr>
                        <a:t>0.005</a:t>
                      </a:r>
                      <a:endParaRPr lang="en-GB" sz="1800" b="0" i="0" u="none" strike="noStrike">
                        <a:effectLst/>
                        <a:latin typeface="Cambria" panose="02040503050406030204" pitchFamily="18" charset="0"/>
                      </a:endParaRPr>
                    </a:p>
                  </a:txBody>
                  <a:tcPr marL="9525" marR="9525" marT="9525" marB="0" anchor="b"/>
                </a:tc>
              </a:tr>
              <a:tr h="267460">
                <a:tc>
                  <a:txBody>
                    <a:bodyPr/>
                    <a:lstStyle/>
                    <a:p>
                      <a:pPr algn="ctr" fontAlgn="b"/>
                      <a:r>
                        <a:rPr lang="en-GB" sz="1800" u="none" strike="noStrike">
                          <a:effectLst/>
                          <a:latin typeface="Cambria" panose="02040503050406030204" pitchFamily="18" charset="0"/>
                        </a:rPr>
                        <a:t>1</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616</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0.070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0.95</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0.07</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1</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0.07</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1</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a:t>
                      </a:r>
                      <a:endParaRPr lang="en-GB" sz="1800" b="0" i="0" u="none" strike="noStrike">
                        <a:effectLst/>
                        <a:latin typeface="Cambria" panose="02040503050406030204" pitchFamily="18" charset="0"/>
                      </a:endParaRPr>
                    </a:p>
                  </a:txBody>
                  <a:tcPr marL="9525" marR="9525" marT="9525" marB="0" anchor="b"/>
                </a:tc>
                <a:tc>
                  <a:txBody>
                    <a:bodyPr/>
                    <a:lstStyle/>
                    <a:p>
                      <a:pPr algn="r" fontAlgn="b"/>
                      <a:r>
                        <a:rPr lang="en-GB" sz="1800" u="none" strike="noStrike">
                          <a:effectLst/>
                          <a:latin typeface="Cambria" panose="02040503050406030204" pitchFamily="18" charset="0"/>
                        </a:rPr>
                        <a:t>0.001</a:t>
                      </a:r>
                      <a:endParaRPr lang="en-GB" sz="1800" b="0" i="0" u="none" strike="noStrike">
                        <a:effectLst/>
                        <a:latin typeface="Cambria" panose="02040503050406030204" pitchFamily="18" charset="0"/>
                      </a:endParaRPr>
                    </a:p>
                  </a:txBody>
                  <a:tcPr marL="9525" marR="9525" marT="9525" marB="0" anchor="b"/>
                </a:tc>
              </a:tr>
              <a:tr h="267460">
                <a:tc>
                  <a:txBody>
                    <a:bodyPr/>
                    <a:lstStyle/>
                    <a:p>
                      <a:pPr algn="ctr" fontAlgn="b"/>
                      <a:r>
                        <a:rPr lang="en-GB" sz="1800" u="none" strike="noStrike">
                          <a:effectLst/>
                          <a:latin typeface="Cambria" panose="02040503050406030204" pitchFamily="18" charset="0"/>
                        </a:rPr>
                        <a:t>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438</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0.050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1.00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a:t>
                      </a:r>
                      <a:endParaRPr lang="en-GB" sz="1800" b="0" i="0" u="none" strike="noStrike">
                        <a:effectLst/>
                        <a:latin typeface="Cambria" panose="02040503050406030204" pitchFamily="18" charset="0"/>
                      </a:endParaRPr>
                    </a:p>
                  </a:txBody>
                  <a:tcPr marL="9525" marR="9525" marT="9525" marB="0" anchor="b"/>
                </a:tc>
                <a:tc>
                  <a:txBody>
                    <a:bodyPr/>
                    <a:lstStyle/>
                    <a:p>
                      <a:pPr algn="ctr" fontAlgn="b"/>
                      <a:r>
                        <a:rPr lang="en-GB" sz="1800" u="none" strike="noStrike">
                          <a:effectLst/>
                          <a:latin typeface="Cambria" panose="02040503050406030204" pitchFamily="18" charset="0"/>
                        </a:rPr>
                        <a:t>0.0</a:t>
                      </a:r>
                      <a:endParaRPr lang="en-GB" sz="1800" b="0" i="0" u="none" strike="noStrike">
                        <a:effectLst/>
                        <a:latin typeface="Cambria" panose="02040503050406030204" pitchFamily="18" charset="0"/>
                      </a:endParaRPr>
                    </a:p>
                  </a:txBody>
                  <a:tcPr marL="9525" marR="9525" marT="9525" marB="0" anchor="b"/>
                </a:tc>
                <a:tc>
                  <a:txBody>
                    <a:bodyPr/>
                    <a:lstStyle/>
                    <a:p>
                      <a:pPr algn="r" fontAlgn="b"/>
                      <a:r>
                        <a:rPr lang="en-GB" sz="1800" u="none" strike="noStrike" dirty="0">
                          <a:effectLst/>
                          <a:latin typeface="Cambria" panose="02040503050406030204" pitchFamily="18" charset="0"/>
                        </a:rPr>
                        <a:t>0.000</a:t>
                      </a:r>
                      <a:endParaRPr lang="en-GB" sz="1800" b="0" i="0" u="none" strike="noStrike" dirty="0">
                        <a:effectLst/>
                        <a:latin typeface="Cambria" panose="02040503050406030204" pitchFamily="18" charset="0"/>
                      </a:endParaRPr>
                    </a:p>
                  </a:txBody>
                  <a:tcPr marL="9525" marR="9525" marT="9525" marB="0" anchor="b"/>
                </a:tc>
              </a:tr>
            </a:tbl>
          </a:graphicData>
        </a:graphic>
      </p:graphicFrame>
      <p:sp>
        <p:nvSpPr>
          <p:cNvPr id="60418" name="Rectangle 6"/>
          <p:cNvSpPr>
            <a:spLocks noGrp="1" noChangeArrowheads="1"/>
          </p:cNvSpPr>
          <p:nvPr>
            <p:ph type="title"/>
          </p:nvPr>
        </p:nvSpPr>
        <p:spPr>
          <a:xfrm>
            <a:off x="457200" y="0"/>
            <a:ext cx="8229600" cy="344715"/>
          </a:xfrm>
        </p:spPr>
        <p:txBody>
          <a:bodyPr/>
          <a:lstStyle/>
          <a:p>
            <a:pPr eaLnBrk="1" hangingPunct="1"/>
            <a:r>
              <a:rPr lang="el-GR" sz="2000" dirty="0" smtClean="0">
                <a:solidFill>
                  <a:srgbClr val="FF0000"/>
                </a:solidFill>
                <a:latin typeface="Cambria" panose="02040503050406030204" pitchFamily="18" charset="0"/>
              </a:rPr>
              <a:t>Υπολογισμός δυναμικού</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742"/>
    </mc:Choice>
    <mc:Fallback xmlns="">
      <p:transition spd="slow" advTm="33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05"/>
          <p:cNvSpPr>
            <a:spLocks noGrp="1" noChangeArrowheads="1"/>
          </p:cNvSpPr>
          <p:nvPr>
            <p:ph type="title"/>
          </p:nvPr>
        </p:nvSpPr>
        <p:spPr>
          <a:xfrm>
            <a:off x="395536" y="116632"/>
            <a:ext cx="7283152" cy="562074"/>
          </a:xfrm>
        </p:spPr>
        <p:txBody>
          <a:bodyPr/>
          <a:lstStyle/>
          <a:p>
            <a:pPr eaLnBrk="1" hangingPunct="1"/>
            <a:r>
              <a:rPr lang="el-GR" sz="4000" smtClean="0">
                <a:solidFill>
                  <a:srgbClr val="C00000"/>
                </a:solidFill>
              </a:rPr>
              <a:t>Υπολογισμός δυναμικού</a:t>
            </a:r>
          </a:p>
        </p:txBody>
      </p:sp>
      <p:graphicFrame>
        <p:nvGraphicFramePr>
          <p:cNvPr id="4" name="Chart 3"/>
          <p:cNvGraphicFramePr>
            <a:graphicFrameLocks/>
          </p:cNvGraphicFramePr>
          <p:nvPr>
            <p:extLst>
              <p:ext uri="{D42A27DB-BD31-4B8C-83A1-F6EECF244321}">
                <p14:modId xmlns:p14="http://schemas.microsoft.com/office/powerpoint/2010/main" val="3799077717"/>
              </p:ext>
            </p:extLst>
          </p:nvPr>
        </p:nvGraphicFramePr>
        <p:xfrm>
          <a:off x="179512" y="764704"/>
          <a:ext cx="8964488" cy="5976664"/>
        </p:xfrm>
        <a:graphic>
          <a:graphicData uri="http://schemas.openxmlformats.org/drawingml/2006/chart">
            <c:chart xmlns:c="http://schemas.openxmlformats.org/drawingml/2006/chart" xmlns:r="http://schemas.openxmlformats.org/officeDocument/2006/relationships" r:id="rId5"/>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464"/>
    </mc:Choice>
    <mc:Fallback xmlns="">
      <p:transition spd="slow" advTm="8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2400" smtClean="0"/>
              <a:t>ΗΛΙΑΚΗ ΑΚΤΙΝΟΒΟΛΙΑ ΚΑΙ ΑΝΙΣΟΜΕΡΕΙΑ ΘΕΡΜΑΝΣΗΣ</a:t>
            </a:r>
            <a:endParaRPr lang="en-GB" sz="2400"/>
          </a:p>
        </p:txBody>
      </p:sp>
      <p:sp>
        <p:nvSpPr>
          <p:cNvPr id="3" name="Content Placeholder 2"/>
          <p:cNvSpPr>
            <a:spLocks noGrp="1"/>
          </p:cNvSpPr>
          <p:nvPr>
            <p:ph idx="1"/>
          </p:nvPr>
        </p:nvSpPr>
        <p:spPr>
          <a:xfrm>
            <a:off x="457200" y="784274"/>
            <a:ext cx="8229600" cy="5289451"/>
          </a:xfrm>
        </p:spPr>
        <p:txBody>
          <a:bodyPr/>
          <a:lstStyle/>
          <a:p>
            <a:endParaRPr lang="en-GB"/>
          </a:p>
        </p:txBody>
      </p:sp>
      <p:pic>
        <p:nvPicPr>
          <p:cNvPr id="7170" name="Picture 2" descr="http://edtech2.boisestate.edu/johnfuller1/502/506_final_project/Adam/images/uneven%20heating.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4" y="757844"/>
            <a:ext cx="9150234" cy="610015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76480710"/>
      </p:ext>
    </p:extLst>
  </p:cSld>
  <p:clrMapOvr>
    <a:masterClrMapping/>
  </p:clrMapOvr>
  <mc:AlternateContent xmlns:mc="http://schemas.openxmlformats.org/markup-compatibility/2006" xmlns:p14="http://schemas.microsoft.com/office/powerpoint/2010/main">
    <mc:Choice Requires="p14">
      <p:transition spd="slow" p14:dur="2000" advTm="39700"/>
    </mc:Choice>
    <mc:Fallback xmlns="">
      <p:transition spd="slow" advTm="39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395536" y="116632"/>
            <a:ext cx="7211144" cy="418058"/>
          </a:xfrm>
        </p:spPr>
        <p:txBody>
          <a:bodyPr/>
          <a:lstStyle/>
          <a:p>
            <a:pPr eaLnBrk="1" hangingPunct="1"/>
            <a:r>
              <a:rPr lang="el-GR" sz="4000" dirty="0" smtClean="0">
                <a:solidFill>
                  <a:srgbClr val="C00000"/>
                </a:solidFill>
              </a:rPr>
              <a:t>Υπολογισμός δυναμικού</a:t>
            </a:r>
          </a:p>
        </p:txBody>
      </p:sp>
      <p:graphicFrame>
        <p:nvGraphicFramePr>
          <p:cNvPr id="5" name="Chart 4"/>
          <p:cNvGraphicFramePr>
            <a:graphicFrameLocks/>
          </p:cNvGraphicFramePr>
          <p:nvPr>
            <p:extLst>
              <p:ext uri="{D42A27DB-BD31-4B8C-83A1-F6EECF244321}">
                <p14:modId xmlns:p14="http://schemas.microsoft.com/office/powerpoint/2010/main" val="1154365913"/>
              </p:ext>
            </p:extLst>
          </p:nvPr>
        </p:nvGraphicFramePr>
        <p:xfrm>
          <a:off x="251520" y="620688"/>
          <a:ext cx="8712968" cy="6048672"/>
        </p:xfrm>
        <a:graphic>
          <a:graphicData uri="http://schemas.openxmlformats.org/drawingml/2006/chart">
            <c:chart xmlns:c="http://schemas.openxmlformats.org/drawingml/2006/chart" xmlns:r="http://schemas.openxmlformats.org/officeDocument/2006/relationships" r:id="rId5"/>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83"/>
    </mc:Choice>
    <mc:Fallback xmlns="">
      <p:transition spd="slow" advTm="4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395536" y="116632"/>
            <a:ext cx="7211144" cy="418058"/>
          </a:xfrm>
        </p:spPr>
        <p:txBody>
          <a:bodyPr/>
          <a:lstStyle/>
          <a:p>
            <a:pPr eaLnBrk="1" hangingPunct="1"/>
            <a:r>
              <a:rPr lang="el-GR" sz="4000" dirty="0" smtClean="0">
                <a:solidFill>
                  <a:srgbClr val="C00000"/>
                </a:solidFill>
              </a:rPr>
              <a:t>Υπολογισμός δυναμικού</a:t>
            </a:r>
          </a:p>
        </p:txBody>
      </p:sp>
      <p:graphicFrame>
        <p:nvGraphicFramePr>
          <p:cNvPr id="3" name="Chart 2"/>
          <p:cNvGraphicFramePr>
            <a:graphicFrameLocks/>
          </p:cNvGraphicFramePr>
          <p:nvPr>
            <p:extLst>
              <p:ext uri="{D42A27DB-BD31-4B8C-83A1-F6EECF244321}">
                <p14:modId xmlns:p14="http://schemas.microsoft.com/office/powerpoint/2010/main" val="1492962420"/>
              </p:ext>
            </p:extLst>
          </p:nvPr>
        </p:nvGraphicFramePr>
        <p:xfrm>
          <a:off x="0" y="548680"/>
          <a:ext cx="9144000" cy="6309320"/>
        </p:xfrm>
        <a:graphic>
          <a:graphicData uri="http://schemas.openxmlformats.org/drawingml/2006/chart">
            <c:chart xmlns:c="http://schemas.openxmlformats.org/drawingml/2006/chart" xmlns:r="http://schemas.openxmlformats.org/officeDocument/2006/relationships" r:id="rId5"/>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9892137"/>
      </p:ext>
    </p:extLst>
  </p:cSld>
  <p:clrMapOvr>
    <a:masterClrMapping/>
  </p:clrMapOvr>
  <mc:AlternateContent xmlns:mc="http://schemas.openxmlformats.org/markup-compatibility/2006" xmlns:p14="http://schemas.microsoft.com/office/powerpoint/2010/main">
    <mc:Choice Requires="p14">
      <p:transition spd="slow" p14:dur="2000" advTm="7336"/>
    </mc:Choice>
    <mc:Fallback xmlns="">
      <p:transition spd="slow" advTm="7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539552" y="116632"/>
            <a:ext cx="7211144" cy="418058"/>
          </a:xfrm>
        </p:spPr>
        <p:txBody>
          <a:bodyPr/>
          <a:lstStyle/>
          <a:p>
            <a:pPr eaLnBrk="1" hangingPunct="1"/>
            <a:r>
              <a:rPr lang="el-GR" sz="4000" dirty="0" smtClean="0">
                <a:solidFill>
                  <a:srgbClr val="C00000"/>
                </a:solidFill>
              </a:rPr>
              <a:t>Υπολογισμός δυναμικού</a:t>
            </a:r>
          </a:p>
        </p:txBody>
      </p:sp>
      <p:graphicFrame>
        <p:nvGraphicFramePr>
          <p:cNvPr id="3" name="Chart 2"/>
          <p:cNvGraphicFramePr>
            <a:graphicFrameLocks/>
          </p:cNvGraphicFramePr>
          <p:nvPr>
            <p:extLst>
              <p:ext uri="{D42A27DB-BD31-4B8C-83A1-F6EECF244321}">
                <p14:modId xmlns:p14="http://schemas.microsoft.com/office/powerpoint/2010/main" val="362094106"/>
              </p:ext>
            </p:extLst>
          </p:nvPr>
        </p:nvGraphicFramePr>
        <p:xfrm>
          <a:off x="179512" y="548680"/>
          <a:ext cx="8856984" cy="6309320"/>
        </p:xfrm>
        <a:graphic>
          <a:graphicData uri="http://schemas.openxmlformats.org/drawingml/2006/chart">
            <c:chart xmlns:c="http://schemas.openxmlformats.org/drawingml/2006/chart" xmlns:r="http://schemas.openxmlformats.org/officeDocument/2006/relationships" r:id="rId5"/>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41486467"/>
      </p:ext>
    </p:extLst>
  </p:cSld>
  <p:clrMapOvr>
    <a:masterClrMapping/>
  </p:clrMapOvr>
  <mc:AlternateContent xmlns:mc="http://schemas.openxmlformats.org/markup-compatibility/2006" xmlns:p14="http://schemas.microsoft.com/office/powerpoint/2010/main">
    <mc:Choice Requires="p14">
      <p:transition spd="slow" p14:dur="2000" advTm="6725"/>
    </mc:Choice>
    <mc:Fallback xmlns="">
      <p:transition spd="slow" advTm="6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395536" y="116632"/>
            <a:ext cx="7211144" cy="418058"/>
          </a:xfrm>
        </p:spPr>
        <p:txBody>
          <a:bodyPr/>
          <a:lstStyle/>
          <a:p>
            <a:pPr eaLnBrk="1" hangingPunct="1"/>
            <a:r>
              <a:rPr lang="el-GR" sz="4000" dirty="0" smtClean="0">
                <a:solidFill>
                  <a:srgbClr val="C00000"/>
                </a:solidFill>
              </a:rPr>
              <a:t>Υπολογισμός δυναμικού</a:t>
            </a:r>
          </a:p>
        </p:txBody>
      </p:sp>
      <p:graphicFrame>
        <p:nvGraphicFramePr>
          <p:cNvPr id="3" name="Chart 2"/>
          <p:cNvGraphicFramePr>
            <a:graphicFrameLocks/>
          </p:cNvGraphicFramePr>
          <p:nvPr>
            <p:extLst>
              <p:ext uri="{D42A27DB-BD31-4B8C-83A1-F6EECF244321}">
                <p14:modId xmlns:p14="http://schemas.microsoft.com/office/powerpoint/2010/main" val="2144691749"/>
              </p:ext>
            </p:extLst>
          </p:nvPr>
        </p:nvGraphicFramePr>
        <p:xfrm>
          <a:off x="179512" y="620688"/>
          <a:ext cx="8784976" cy="6120680"/>
        </p:xfrm>
        <a:graphic>
          <a:graphicData uri="http://schemas.openxmlformats.org/drawingml/2006/chart">
            <c:chart xmlns:c="http://schemas.openxmlformats.org/drawingml/2006/chart" xmlns:r="http://schemas.openxmlformats.org/officeDocument/2006/relationships" r:id="rId5"/>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50258015"/>
      </p:ext>
    </p:extLst>
  </p:cSld>
  <p:clrMapOvr>
    <a:masterClrMapping/>
  </p:clrMapOvr>
  <mc:AlternateContent xmlns:mc="http://schemas.openxmlformats.org/markup-compatibility/2006" xmlns:p14="http://schemas.microsoft.com/office/powerpoint/2010/main">
    <mc:Choice Requires="p14">
      <p:transition spd="slow" p14:dur="2000" advTm="7554"/>
    </mc:Choice>
    <mc:Fallback xmlns="">
      <p:transition spd="slow" advTm="7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solidFill>
                  <a:srgbClr val="C00000"/>
                </a:solidFill>
              </a:rPr>
              <a:t>Κατανομή </a:t>
            </a:r>
            <a:r>
              <a:rPr lang="en-GB">
                <a:solidFill>
                  <a:srgbClr val="C00000"/>
                </a:solidFill>
              </a:rPr>
              <a:t>Weibull</a:t>
            </a:r>
          </a:p>
        </p:txBody>
      </p:sp>
      <p:sp>
        <p:nvSpPr>
          <p:cNvPr id="3" name="Content Placeholder 2"/>
          <p:cNvSpPr>
            <a:spLocks noGrp="1"/>
          </p:cNvSpPr>
          <p:nvPr>
            <p:ph idx="1"/>
          </p:nvPr>
        </p:nvSpPr>
        <p:spPr>
          <a:xfrm>
            <a:off x="457200" y="836713"/>
            <a:ext cx="8229600" cy="3024336"/>
          </a:xfrm>
        </p:spPr>
        <p:txBody>
          <a:bodyPr/>
          <a:lstStyle/>
          <a:p>
            <a:r>
              <a:rPr lang="el-GR" smtClean="0"/>
              <a:t>Η ταχύτητα του ανέμου μπορεί να μοντελοποιηθεί με την </a:t>
            </a:r>
            <a:r>
              <a:rPr lang="el-GR" b="1" smtClean="0"/>
              <a:t>κατανομή </a:t>
            </a:r>
            <a:r>
              <a:rPr lang="en-GB" b="1" smtClean="0"/>
              <a:t>Weibull</a:t>
            </a:r>
            <a:r>
              <a:rPr lang="el-GR" b="1" smtClean="0"/>
              <a:t>. </a:t>
            </a:r>
          </a:p>
          <a:p>
            <a:r>
              <a:rPr lang="el-GR" smtClean="0"/>
              <a:t>Η κατανομή εκτιμά την συχνότητα ταχυτήτων του ανέμου σε μια περιοχή όταν γνωρίζουμε την μέση ταχύτητα του ανέμου. </a:t>
            </a:r>
          </a:p>
          <a:p>
            <a:r>
              <a:rPr lang="el-GR" smtClean="0"/>
              <a:t>Με αυτόν τον τρόπο επιτρέπει την επιλογή της Α/Γ με την βέλτιση ταχύτητα έναρξης και αποκοπής.</a:t>
            </a:r>
            <a:endParaRPr lang="en-GB"/>
          </a:p>
        </p:txBody>
      </p:sp>
    </p:spTree>
    <p:extLst>
      <p:ext uri="{BB962C8B-B14F-4D97-AF65-F5344CB8AC3E}">
        <p14:creationId xmlns:p14="http://schemas.microsoft.com/office/powerpoint/2010/main" val="250701522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solidFill>
                  <a:srgbClr val="C00000"/>
                </a:solidFill>
              </a:rPr>
              <a:t>Κατανομή </a:t>
            </a:r>
            <a:r>
              <a:rPr lang="en-GB">
                <a:solidFill>
                  <a:srgbClr val="C00000"/>
                </a:solidFill>
              </a:rPr>
              <a:t>Weibull</a:t>
            </a:r>
          </a:p>
        </p:txBody>
      </p:sp>
      <p:sp>
        <p:nvSpPr>
          <p:cNvPr id="3" name="Content Placeholder 2"/>
          <p:cNvSpPr>
            <a:spLocks noGrp="1"/>
          </p:cNvSpPr>
          <p:nvPr>
            <p:ph idx="1"/>
          </p:nvPr>
        </p:nvSpPr>
        <p:spPr>
          <a:xfrm>
            <a:off x="251520" y="836713"/>
            <a:ext cx="4608512" cy="3923031"/>
          </a:xfrm>
        </p:spPr>
        <p:txBody>
          <a:bodyPr/>
          <a:lstStyle/>
          <a:p>
            <a:pPr marL="177800" indent="-177800"/>
            <a:r>
              <a:rPr lang="el-GR" sz="2000" smtClean="0"/>
              <a:t>Κατανομή </a:t>
            </a:r>
            <a:r>
              <a:rPr lang="en-GB" sz="2000" b="1" smtClean="0"/>
              <a:t>Weibull</a:t>
            </a:r>
            <a:r>
              <a:rPr lang="el-GR" sz="2000" smtClean="0"/>
              <a:t> για περιοχή με μέση ταχύτητα ανέμου 7 </a:t>
            </a:r>
            <a:r>
              <a:rPr lang="en-GB" sz="2000" smtClean="0"/>
              <a:t>m/s. </a:t>
            </a:r>
            <a:endParaRPr lang="el-GR" sz="2000" smtClean="0"/>
          </a:p>
          <a:p>
            <a:pPr marL="177800" indent="-177800"/>
            <a:r>
              <a:rPr lang="el-GR" sz="2000" smtClean="0"/>
              <a:t>Ο διάμεσος είναι 6.6 </a:t>
            </a:r>
            <a:r>
              <a:rPr lang="en-GB" sz="2000" smtClean="0"/>
              <a:t>m/s</a:t>
            </a:r>
            <a:r>
              <a:rPr lang="el-GR" sz="2000"/>
              <a:t> </a:t>
            </a:r>
            <a:r>
              <a:rPr lang="el-GR" sz="2000" smtClean="0"/>
              <a:t>- η ταχύτητα του ανέμου είναι </a:t>
            </a:r>
            <a:r>
              <a:rPr lang="el-GR" sz="2000"/>
              <a:t>&lt; από 6.6 </a:t>
            </a:r>
            <a:r>
              <a:rPr lang="en-GB" sz="2000" smtClean="0"/>
              <a:t>m/s</a:t>
            </a:r>
            <a:r>
              <a:rPr lang="el-GR" sz="2000"/>
              <a:t> </a:t>
            </a:r>
            <a:r>
              <a:rPr lang="el-GR" sz="2000" smtClean="0"/>
              <a:t>για το 50</a:t>
            </a:r>
            <a:r>
              <a:rPr lang="el-GR" sz="2000"/>
              <a:t>% </a:t>
            </a:r>
            <a:r>
              <a:rPr lang="el-GR" sz="2000" smtClean="0"/>
              <a:t> του χρονικού διαστήματος. </a:t>
            </a:r>
          </a:p>
          <a:p>
            <a:pPr marL="177800" indent="-177800"/>
            <a:r>
              <a:rPr lang="en-GB" sz="2000"/>
              <a:t>A</a:t>
            </a:r>
            <a:r>
              <a:rPr lang="el-GR" sz="2000"/>
              <a:t> : η μέση ταχύτητα ανέμου.</a:t>
            </a:r>
            <a:endParaRPr lang="en-GB" sz="2000"/>
          </a:p>
          <a:p>
            <a:pPr marL="177800" indent="-177800"/>
            <a:r>
              <a:rPr lang="en-GB" sz="2000" smtClean="0"/>
              <a:t>k : </a:t>
            </a:r>
            <a:r>
              <a:rPr lang="el-GR" sz="2000" smtClean="0"/>
              <a:t>καθορίζει το σχήμα της </a:t>
            </a:r>
            <a:r>
              <a:rPr lang="en-GB" sz="2000" smtClean="0"/>
              <a:t>Weibull </a:t>
            </a:r>
            <a:endParaRPr lang="el-GR" sz="2000" smtClean="0"/>
          </a:p>
          <a:p>
            <a:pPr marL="0" indent="0">
              <a:buNone/>
            </a:pPr>
            <a:r>
              <a:rPr lang="el-GR" sz="2000"/>
              <a:t>	</a:t>
            </a:r>
            <a:r>
              <a:rPr lang="en-GB" sz="2000" smtClean="0"/>
              <a:t>( k = </a:t>
            </a:r>
            <a:r>
              <a:rPr lang="el-GR" sz="2000" smtClean="0"/>
              <a:t>1 – 3).</a:t>
            </a:r>
          </a:p>
          <a:p>
            <a:pPr marL="177800" indent="-177800"/>
            <a:r>
              <a:rPr lang="el-GR" sz="2000" smtClean="0"/>
              <a:t>Μικρές τιμές της </a:t>
            </a:r>
            <a:r>
              <a:rPr lang="en-GB" sz="2000" smtClean="0"/>
              <a:t>k </a:t>
            </a:r>
            <a:r>
              <a:rPr lang="el-GR" sz="2000" smtClean="0"/>
              <a:t>υποδηλώνουν ευμετάβλητους ανέμους, μεγάλες τιμές δείχνουν σταθερούς ανέμους</a:t>
            </a:r>
            <a:r>
              <a:rPr lang="en-GB" sz="2000" smtClean="0"/>
              <a:t>.</a:t>
            </a:r>
            <a:r>
              <a:rPr lang="en-GB" sz="2000"/>
              <a:t/>
            </a:r>
            <a:br>
              <a:rPr lang="en-GB" sz="2000"/>
            </a:br>
            <a:endParaRPr lang="en-GB" sz="2000"/>
          </a:p>
        </p:txBody>
      </p:sp>
      <p:pic>
        <p:nvPicPr>
          <p:cNvPr id="5" name="Picture 2" descr="Weibull Distribution of Wind Spee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7245" y="770849"/>
            <a:ext cx="3991299" cy="34563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weibull_fun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5013176"/>
            <a:ext cx="3341591" cy="936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11567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solidFill>
                  <a:srgbClr val="C00000"/>
                </a:solidFill>
              </a:rPr>
              <a:t>Κατανομή </a:t>
            </a:r>
            <a:r>
              <a:rPr lang="en-GB" smtClean="0">
                <a:solidFill>
                  <a:srgbClr val="C00000"/>
                </a:solidFill>
              </a:rPr>
              <a:t>Weibull </a:t>
            </a:r>
            <a:r>
              <a:rPr lang="el-GR" smtClean="0">
                <a:solidFill>
                  <a:srgbClr val="C00000"/>
                </a:solidFill>
              </a:rPr>
              <a:t>και ισχύς ανέμου</a:t>
            </a:r>
            <a:endParaRPr lang="en-GB">
              <a:solidFill>
                <a:srgbClr val="C00000"/>
              </a:solidFill>
            </a:endParaRPr>
          </a:p>
        </p:txBody>
      </p:sp>
      <p:pic>
        <p:nvPicPr>
          <p:cNvPr id="6146" name="Picture 2" descr="http://www.wind101.com/misc/wind101/weibull_mediu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12776"/>
            <a:ext cx="9146930" cy="5382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42267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p:cNvSpPr>
            <a:spLocks noGrp="1" noChangeArrowheads="1"/>
          </p:cNvSpPr>
          <p:nvPr>
            <p:ph type="ctrTitle"/>
          </p:nvPr>
        </p:nvSpPr>
        <p:spPr/>
        <p:txBody>
          <a:bodyPr/>
          <a:lstStyle/>
          <a:p>
            <a:pPr eaLnBrk="1" hangingPunct="1"/>
            <a:r>
              <a:rPr lang="el-GR" smtClean="0"/>
              <a:t>ΤΕΛΟΣ</a:t>
            </a:r>
          </a:p>
        </p:txBody>
      </p:sp>
      <p:sp>
        <p:nvSpPr>
          <p:cNvPr id="64515" name="Rectangle 5"/>
          <p:cNvSpPr>
            <a:spLocks noGrp="1" noChangeArrowheads="1"/>
          </p:cNvSpPr>
          <p:nvPr>
            <p:ph type="subTitle" idx="1"/>
          </p:nvPr>
        </p:nvSpPr>
        <p:spPr/>
        <p:txBody>
          <a:bodyPr/>
          <a:lstStyle/>
          <a:p>
            <a:pPr eaLnBrk="1" hangingPunct="1"/>
            <a:endParaRPr lang="el-GR"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08"/>
    </mc:Choice>
    <mc:Fallback xmlns="">
      <p:transition spd="slow" advTm="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title"/>
          </p:nvPr>
        </p:nvSpPr>
        <p:spPr/>
        <p:txBody>
          <a:bodyPr/>
          <a:lstStyle/>
          <a:p>
            <a:pPr eaLnBrk="1" hangingPunct="1"/>
            <a:r>
              <a:rPr lang="el-GR" sz="2800" smtClean="0"/>
              <a:t>Τοπικά εμπόδια στη ροή του ανέμου – ανάπτυξη τυρβώδους ροής</a:t>
            </a:r>
          </a:p>
        </p:txBody>
      </p:sp>
      <p:pic>
        <p:nvPicPr>
          <p:cNvPr id="29699" name="Picture 3" descr="Side view of wind flow around obstacle"/>
          <p:cNvPicPr>
            <a:picLocks noGrp="1" noChangeAspect="1" noChangeArrowheads="1"/>
          </p:cNvPicPr>
          <p:nvPr>
            <p:ph sz="half" idx="1"/>
          </p:nvPr>
        </p:nvPicPr>
        <p:blipFill>
          <a:blip r:embed="rId5" r:link="rId6" cstate="print"/>
          <a:srcRect/>
          <a:stretch>
            <a:fillRect/>
          </a:stretch>
        </p:blipFill>
        <p:spPr>
          <a:xfrm>
            <a:off x="1979613" y="1700213"/>
            <a:ext cx="5184775" cy="1841500"/>
          </a:xfrm>
          <a:noFill/>
        </p:spPr>
      </p:pic>
      <p:pic>
        <p:nvPicPr>
          <p:cNvPr id="29700" name="Picture 6" descr="Top view of wind flow around obstacle"/>
          <p:cNvPicPr>
            <a:picLocks noGrp="1" noChangeAspect="1" noChangeArrowheads="1"/>
          </p:cNvPicPr>
          <p:nvPr>
            <p:ph sz="half" idx="2"/>
          </p:nvPr>
        </p:nvPicPr>
        <p:blipFill>
          <a:blip r:embed="rId7" r:link="rId8" cstate="print"/>
          <a:srcRect/>
          <a:stretch>
            <a:fillRect/>
          </a:stretch>
        </p:blipFill>
        <p:spPr>
          <a:xfrm>
            <a:off x="1906588" y="4221163"/>
            <a:ext cx="5329237" cy="2120900"/>
          </a:xfr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64097424"/>
      </p:ext>
    </p:extLst>
  </p:cSld>
  <p:clrMapOvr>
    <a:masterClrMapping/>
  </p:clrMapOvr>
  <mc:AlternateContent xmlns:mc="http://schemas.openxmlformats.org/markup-compatibility/2006" xmlns:p14="http://schemas.microsoft.com/office/powerpoint/2010/main">
    <mc:Choice Requires="p14">
      <p:transition spd="slow" p14:dur="2000" advTm="1416"/>
    </mc:Choice>
    <mc:Fallback xmlns="">
      <p:transition spd="slow" advTm="1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6"/>
          <p:cNvSpPr>
            <a:spLocks noGrp="1" noChangeArrowheads="1"/>
          </p:cNvSpPr>
          <p:nvPr>
            <p:ph type="title"/>
          </p:nvPr>
        </p:nvSpPr>
        <p:spPr/>
        <p:txBody>
          <a:bodyPr/>
          <a:lstStyle/>
          <a:p>
            <a:pPr eaLnBrk="1" hangingPunct="1"/>
            <a:r>
              <a:rPr lang="el-GR" smtClean="0">
                <a:solidFill>
                  <a:srgbClr val="C00000"/>
                </a:solidFill>
              </a:rPr>
              <a:t>Θερμική ανισορροπία πλανήτη</a:t>
            </a:r>
          </a:p>
        </p:txBody>
      </p:sp>
      <p:pic>
        <p:nvPicPr>
          <p:cNvPr id="7171" name="Picture 5"/>
          <p:cNvPicPr>
            <a:picLocks noGrp="1" noChangeAspect="1" noChangeArrowheads="1"/>
          </p:cNvPicPr>
          <p:nvPr>
            <p:ph idx="1"/>
          </p:nvPr>
        </p:nvPicPr>
        <p:blipFill>
          <a:blip r:embed="rId5" cstate="print"/>
          <a:srcRect/>
          <a:stretch>
            <a:fillRect/>
          </a:stretch>
        </p:blipFill>
        <p:spPr>
          <a:xfrm>
            <a:off x="457200" y="1550988"/>
            <a:ext cx="8229600" cy="3756025"/>
          </a:xfrm>
          <a:noFill/>
        </p:spPr>
      </p:pic>
      <p:sp>
        <p:nvSpPr>
          <p:cNvPr id="7172" name="Text Box 8"/>
          <p:cNvSpPr txBox="1">
            <a:spLocks noChangeArrowheads="1"/>
          </p:cNvSpPr>
          <p:nvPr/>
        </p:nvSpPr>
        <p:spPr bwMode="auto">
          <a:xfrm>
            <a:off x="468313" y="5589588"/>
            <a:ext cx="8207375" cy="1054100"/>
          </a:xfrm>
          <a:prstGeom prst="rect">
            <a:avLst/>
          </a:prstGeom>
          <a:noFill/>
          <a:ln w="9525">
            <a:noFill/>
            <a:miter lim="800000"/>
            <a:headEnd/>
            <a:tailEnd/>
          </a:ln>
        </p:spPr>
        <p:txBody>
          <a:bodyPr>
            <a:spAutoFit/>
          </a:bodyPr>
          <a:lstStyle/>
          <a:p>
            <a:pPr algn="ctr">
              <a:spcBef>
                <a:spcPct val="50000"/>
              </a:spcBef>
            </a:pPr>
            <a:r>
              <a:rPr lang="el-GR"/>
              <a:t>ΕΙΝΑΙ </a:t>
            </a:r>
            <a:r>
              <a:rPr lang="el-GR" i="1"/>
              <a:t>ΑΠΟΘΗΚΕΥΜΕΝΗ</a:t>
            </a:r>
            <a:r>
              <a:rPr lang="el-GR"/>
              <a:t> ΗΛΙΑΚΗ ΕΝΕΡΓΕΙΑ</a:t>
            </a:r>
          </a:p>
          <a:p>
            <a:pPr algn="ctr">
              <a:spcBef>
                <a:spcPct val="50000"/>
              </a:spcBef>
            </a:pPr>
            <a:r>
              <a:rPr lang="el-GR"/>
              <a:t>ΟΙ ΤΡΟΠΙΚΟΙ ΔΕΧΟΝΤΑΙ ΠΕΡΙΣΣΟΤΕΡΗ ΗΛΙΑΚΗ ΕΝΕΡΓΕΙΑ ΚΑΙ Η ΑΤΜΟΣΦΑΙΡΑ ΘΕΡΜΑΙΝΕΤΑΙ ΠΕΡΙΣΣΟΤΕΡΟ ΑΠΟ ΤΟΥΣ ΠΟΛΟΥΣ</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833"/>
    </mc:Choice>
    <mc:Fallback xmlns="">
      <p:transition spd="slow" advTm="37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2"/>
</p:tagLst>
</file>

<file path=ppt/tags/tag2.xml><?xml version="1.0" encoding="utf-8"?>
<p:tagLst xmlns:a="http://schemas.openxmlformats.org/drawingml/2006/main" xmlns:r="http://schemas.openxmlformats.org/officeDocument/2006/relationships" xmlns:p="http://schemas.openxmlformats.org/presentationml/2006/main">
  <p:tag name="TIMING" val="|0.1|4.6|2.8"/>
</p:tagLst>
</file>

<file path=ppt/tags/tag3.xml><?xml version="1.0" encoding="utf-8"?>
<p:tagLst xmlns:a="http://schemas.openxmlformats.org/drawingml/2006/main" xmlns:r="http://schemas.openxmlformats.org/officeDocument/2006/relationships" xmlns:p="http://schemas.openxmlformats.org/presentationml/2006/main">
  <p:tag name="TIMING" val="|32.3"/>
</p:tagLst>
</file>

<file path=ppt/tags/tag4.xml><?xml version="1.0" encoding="utf-8"?>
<p:tagLst xmlns:a="http://schemas.openxmlformats.org/drawingml/2006/main" xmlns:r="http://schemas.openxmlformats.org/officeDocument/2006/relationships" xmlns:p="http://schemas.openxmlformats.org/presentationml/2006/main">
  <p:tag name="TIMING" val="|17.1"/>
</p:tagLst>
</file>

<file path=ppt/tags/tag5.xml><?xml version="1.0" encoding="utf-8"?>
<p:tagLst xmlns:a="http://schemas.openxmlformats.org/drawingml/2006/main" xmlns:r="http://schemas.openxmlformats.org/officeDocument/2006/relationships" xmlns:p="http://schemas.openxmlformats.org/presentationml/2006/main">
  <p:tag name="TIMING" val="|27.9"/>
</p:tagLst>
</file>

<file path=ppt/tags/tag6.xml><?xml version="1.0" encoding="utf-8"?>
<p:tagLst xmlns:a="http://schemas.openxmlformats.org/drawingml/2006/main" xmlns:r="http://schemas.openxmlformats.org/officeDocument/2006/relationships" xmlns:p="http://schemas.openxmlformats.org/presentationml/2006/main">
  <p:tag name="TIMING" val="|3.9"/>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rgbClr val="FFFFCC"/>
        </a:solidFill>
        <a:ln w="12700">
          <a:solidFill>
            <a:schemeClr val="tx1">
              <a:lumMod val="95000"/>
              <a:lumOff val="5000"/>
            </a:schemeClr>
          </a:solidFill>
        </a:ln>
      </a:spPr>
      <a:bodyPr wrap="square" rtlCol="0">
        <a:spAutoFit/>
      </a:bodyPr>
      <a:lstStyle>
        <a:defPPr>
          <a:defRPr smtClean="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1584</TotalTime>
  <Words>2574</Words>
  <Application>Microsoft Office PowerPoint</Application>
  <PresentationFormat>On-screen Show (4:3)</PresentationFormat>
  <Paragraphs>589</Paragraphs>
  <Slides>88</Slides>
  <Notes>58</Notes>
  <HiddenSlides>0</HiddenSlides>
  <MMClips>85</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88</vt:i4>
      </vt:variant>
    </vt:vector>
  </HeadingPairs>
  <TitlesOfParts>
    <vt:vector size="91" baseType="lpstr">
      <vt:lpstr>Default Design</vt:lpstr>
      <vt:lpstr>Equation</vt:lpstr>
      <vt:lpstr>Εξίσωση</vt:lpstr>
      <vt:lpstr>ΑΝΑΝΕΩΣΙΜΕΣ ΠΗΓΕΣ ΕΝΕΡΓΕΙΑΣ</vt:lpstr>
      <vt:lpstr>PowerPoint Presentation</vt:lpstr>
      <vt:lpstr>PowerPoint Presentation</vt:lpstr>
      <vt:lpstr>ΑΙΟΛΙΚΗ ΕΝΕΡΓΕΙΑ</vt:lpstr>
      <vt:lpstr>Αιολικό πάρκο και σύνδεση με το δίκτυο</vt:lpstr>
      <vt:lpstr>ALSTOM, 6 MW </vt:lpstr>
      <vt:lpstr>ΠΡΟΣΟΜΟΙΩΣΗ ΠΛΑΝΗΤΙΚΩΝ ΑΝΕΜΩΝ</vt:lpstr>
      <vt:lpstr>ΗΛΙΑΚΗ ΑΚΤΙΝΟΒΟΛΙΑ ΚΑΙ ΑΝΙΣΟΜΕΡΕΙΑ ΘΕΡΜΑΝΣΗΣ</vt:lpstr>
      <vt:lpstr>Θερμική ανισορροπία πλανήτη</vt:lpstr>
      <vt:lpstr>ΜΕΤΑΦΟΡΑ ΘΕΡΜΟΤΗΤΑΣ</vt:lpstr>
      <vt:lpstr>Η Δύναμη που αναπτύσσεται λόγω διαφοράς ατμοσφαιρικής πίεσης ανάμεσα σε δύο περιοχές</vt:lpstr>
      <vt:lpstr>Συνισταμένη δύναμη και κατεύθυνση ροής ανέμου</vt:lpstr>
      <vt:lpstr>ΕΠΙΔΡΑΣΗ ΤΗΣ CORIOLIS - παράδειγμα</vt:lpstr>
      <vt:lpstr>Η ΠΕΡΙΣΤΡΟΦΗ της ΓΗΣ και  οι δυνάμεις που αναπτύσσονται</vt:lpstr>
      <vt:lpstr>Απόκλιση :  προς τα δεξιά στο βόρειο ημισφαίριο προς τα αριστερά στο νότιο ημισφαίριο</vt:lpstr>
      <vt:lpstr>Συνισταμένη δύναμη Πίεσης και Coriolis</vt:lpstr>
      <vt:lpstr>Ανάπτυξη ατμοσφαιρικών κυττάρων συναγωγής</vt:lpstr>
      <vt:lpstr>ΒΟΡΕΙΟΣ ΠΟΛΟΣ</vt:lpstr>
      <vt:lpstr>Μεταφορά θερμότητας από τον ισημερινό στους πόλους μέσω των 3 – μεγάλης κλίμακας- κελλιών </vt:lpstr>
      <vt:lpstr>Ανοδικά και καθοδικά ρεύματα</vt:lpstr>
      <vt:lpstr>Τοπικοί άνεμοι λόγω κοιλάδων και λόφων</vt:lpstr>
      <vt:lpstr>Θαλάσσια αύρα</vt:lpstr>
      <vt:lpstr>Αύρα από την στεριά προς την θάλασσα</vt:lpstr>
      <vt:lpstr>Αύρα:  κίνηση από την θάλασσα προς στεριά τις απογευματινές ώρες</vt:lpstr>
      <vt:lpstr>Θέρμανση του εδάφους κατά την διάρκεια της ημέρας</vt:lpstr>
      <vt:lpstr>Το θερμό έδαφος θερμαίνει τον υπερκείμενο αέρα</vt:lpstr>
      <vt:lpstr>Το βράδυ η ξηρά ψύχεται πιό γρήγορα, ενώ η θάλασσα διατηρεί την θερμοκρασία της</vt:lpstr>
      <vt:lpstr>Ο αέρας πάνω από την στεριά κρυώνει με το έδαφος</vt:lpstr>
      <vt:lpstr>Η ψύξη του αέρα διαταράσσει την στήλη του αέρα πάνω από το έδαφος</vt:lpstr>
      <vt:lpstr>Έναρξη ροής αέρα στα υψηλά στρώματα λόγω διαφοράς πίεσης</vt:lpstr>
      <vt:lpstr>Αύξηση της ατμοσφαιρικής πίεσης κοντά στο έδαφος</vt:lpstr>
      <vt:lpstr>Η διαφορά πίεσης οδηγεί την θαλάσσια αύρα</vt:lpstr>
      <vt:lpstr>Έναρξη κυκλοφορίας στο ατμοσφαιρικό κελλί συναγωγής με άνοδο και κάθοδο του αέρα</vt:lpstr>
      <vt:lpstr>Έτσι προκύπτει η νυχτερινή αύρα προς την θάλασσα</vt:lpstr>
      <vt:lpstr>Η ΤΕΧΝΟΛΟΓΙΑ ΤΩΝ Α/Γ</vt:lpstr>
      <vt:lpstr>  </vt:lpstr>
      <vt:lpstr>ΚΑΜΠΥΛΗ ΛΕΙΤΟΥΡΓΙΑΣ Α/Γ</vt:lpstr>
      <vt:lpstr>ΡΟΗ ΑΝΕΜΟΥ ΓΥΡΩ ΑΠΌ ΤΟ ΠΤΕΡΥΓΙΟ</vt:lpstr>
      <vt:lpstr>  </vt:lpstr>
      <vt:lpstr>Φυσώντας ανάμεσα στα δύο χαρτιά , θα κολλήσουν ή θα απομακρυνθούν ?</vt:lpstr>
      <vt:lpstr>Α/Γ : ΚΥΡΙΑ ΣΤΟΙΧΕΙΑ</vt:lpstr>
      <vt:lpstr>Ανεμογεννήτριες: Εξέλιξη</vt:lpstr>
      <vt:lpstr>SeaTitan 10MW Wind Turbine</vt:lpstr>
      <vt:lpstr>ΑΙΟΛΙΚΟ ΔΥΝΑΜΙΚΟ : ΥΠΟΛΟΓΙΣΜΟΙ</vt:lpstr>
      <vt:lpstr>Ανάλυση Επιφανείας : Περιοχές Υψηλής [H] και Χαμηλής Πίεσης [L]</vt:lpstr>
      <vt:lpstr>ΜΕΤΡΗΣΗ ΑΝΕΜΟΥ</vt:lpstr>
      <vt:lpstr>Η ΚΛΙΜΑΚΑ BEAUFORT</vt:lpstr>
      <vt:lpstr>ΚΛΙΜΑΚΑ Beaufort</vt:lpstr>
      <vt:lpstr>Ανεμόμετρο &amp; ανεμοδείκτης</vt:lpstr>
      <vt:lpstr>ΜΕΤΕΩΡΟΛΟΓΙΚΟΣ ΣΤΑΘΜΟΣ</vt:lpstr>
      <vt:lpstr>Ροδόγραμμα ανέμου</vt:lpstr>
      <vt:lpstr>ΗΧΗΤΙΚΑ ΑΝΕΜΟΜΕΤΡΑ</vt:lpstr>
      <vt:lpstr>PowerPoint Presentation</vt:lpstr>
      <vt:lpstr>PowerPoint Presentation</vt:lpstr>
      <vt:lpstr>ΑΝΕΜΟΣ – ΓΡΑΜΜΕΣ ΡΟΗΣ</vt:lpstr>
      <vt:lpstr>ΑΝΕΜΟΣ – ΓΡΑΜΜΕΣ ΡΟΗΣ</vt:lpstr>
      <vt:lpstr>ΑΝΕΜΟΣ – ΓΡΑΜΜΕΣ ΡΟΗΣ</vt:lpstr>
      <vt:lpstr>ΑΝΕΜΟΣ : ΜΕΤΑΒΟΛΗ ΤΗΣ ΤΑΧΥΤΗΤΑΣ ΜΕ ΤΟ ΥΨΟΣ</vt:lpstr>
      <vt:lpstr>ΑΝΕΜΟΣ – ΠΡΟΦΙΛ ΑΝΕΜΟΥ ΣΕ ΔΙΑΦΟΡΑ ΣΗΜΕΙΑ</vt:lpstr>
      <vt:lpstr>ΑΝΕΜΟΣ – ΠΡΟΦΙΛ ΤΑΧΥΤΗΤΑΣ ΣΕ ΑΣΤΙΚΟ ΠΕΡΙΒΑΛΛΟΝ, ΕΞΟΧΗ, ΘΑΛΑΣΣΑ</vt:lpstr>
      <vt:lpstr>ΜΕΤΕΩΡΟΛΟΓΙΚΟΣ ΙΣΤΟΣ  - ΜΕΤΡΗΣΕΙΣ ΣΕ ΔΙΑΦΟΡΑ ΥΨΗ</vt:lpstr>
      <vt:lpstr>ΙΣΤΟΣ ΜΕ ΑΝΕΜΟΜΕΤΡΑ ΥΠΕΡΗΧΟΥ ΚΑΙ ΕΛΙΚΑ</vt:lpstr>
      <vt:lpstr>ΜΕΤΕΩΡΟΛΟΓΙΚΟΣ ΙΣΤΟΣ</vt:lpstr>
      <vt:lpstr>ΜΕΤΕΩΡΟΛΟΓΙΚΟΣ ΙΣΤΟΣ</vt:lpstr>
      <vt:lpstr>ΜΕΤΕΩΡΟΛΟΓΙΚΟΣ ΙΣΤΟΣ - ΣΥΝΤΗΡΗΣΗ</vt:lpstr>
      <vt:lpstr>ΜΕΤΕΩΡΟΛΟΓΙΚΟΣ ΙΣΤΟΣ</vt:lpstr>
      <vt:lpstr>ΜΕΤΕΩΡΟΛΟΓΙΚΟΙ  ΙΣΤΟΙ</vt:lpstr>
      <vt:lpstr>PowerPoint Presentation</vt:lpstr>
      <vt:lpstr>Ενέργεια και Ισχύς</vt:lpstr>
      <vt:lpstr>Ποιά είναι η επιφάνεια σάρωσης</vt:lpstr>
      <vt:lpstr>Η επιφάνεια που σαρώνει ο ρότορας</vt:lpstr>
      <vt:lpstr>Υπολογισμός διαθέσιμης ισχύος</vt:lpstr>
      <vt:lpstr>Μεταβολή της ταχύτητας με το ύψος</vt:lpstr>
      <vt:lpstr>ΠΑΡΑΔΕΙΓΜΑ ΥΠΟΛΟΓΙΣΜΟΥ</vt:lpstr>
      <vt:lpstr>Υπολογισμός παραγόμενης ενέργειας</vt:lpstr>
      <vt:lpstr>Επιλογή θέσης εγκατάστασης</vt:lpstr>
      <vt:lpstr>Επιπτώσεις</vt:lpstr>
      <vt:lpstr>Υπολογισμός δυναμικού</vt:lpstr>
      <vt:lpstr>Υπολογισμός δυναμικού</vt:lpstr>
      <vt:lpstr>Υπολογισμός δυναμικού</vt:lpstr>
      <vt:lpstr>Υπολογισμός δυναμικού</vt:lpstr>
      <vt:lpstr>Υπολογισμός δυναμικού</vt:lpstr>
      <vt:lpstr>Υπολογισμός δυναμικού</vt:lpstr>
      <vt:lpstr>Κατανομή Weibull</vt:lpstr>
      <vt:lpstr>Κατανομή Weibull</vt:lpstr>
      <vt:lpstr>Κατανομή Weibull και ισχύς ανέμου</vt:lpstr>
      <vt:lpstr>ΤΕΛΟΣ</vt:lpstr>
      <vt:lpstr>Τοπικά εμπόδια στη ροή του ανέμου – ανάπτυξη τυρβώδους ροής</vt:lpstr>
    </vt:vector>
  </TitlesOfParts>
  <Company>University of the Aegean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ΑΙΟΛΙΚΗ ΕΝΕΡΓΕΙΑ</dc:title>
  <dc:creator>Dias Haralambopoulos</dc:creator>
  <cp:lastModifiedBy>Dias Haralambopoulos</cp:lastModifiedBy>
  <cp:revision>61</cp:revision>
  <dcterms:created xsi:type="dcterms:W3CDTF">2007-01-08T10:08:49Z</dcterms:created>
  <dcterms:modified xsi:type="dcterms:W3CDTF">2015-03-08T12:55:15Z</dcterms:modified>
</cp:coreProperties>
</file>