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tags/tag1.xml" ContentType="application/vnd.openxmlformats-officedocument.presentationml.tags+xml"/>
  <Override PartName="/ppt/charts/chart23.xml" ContentType="application/vnd.openxmlformats-officedocument.drawingml.chart+xml"/>
  <Override PartName="/ppt/notesSlides/notesSlide2.xml" ContentType="application/vnd.openxmlformats-officedocument.presentationml.notesSlide+xml"/>
  <Override PartName="/ppt/charts/chart24.xml" ContentType="application/vnd.openxmlformats-officedocument.drawingml.chart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1"/>
  </p:notesMasterIdLst>
  <p:handoutMasterIdLst>
    <p:handoutMasterId r:id="rId92"/>
  </p:handoutMasterIdLst>
  <p:sldIdLst>
    <p:sldId id="342" r:id="rId2"/>
    <p:sldId id="343" r:id="rId3"/>
    <p:sldId id="344" r:id="rId4"/>
    <p:sldId id="256" r:id="rId5"/>
    <p:sldId id="278" r:id="rId6"/>
    <p:sldId id="370" r:id="rId7"/>
    <p:sldId id="347" r:id="rId8"/>
    <p:sldId id="348" r:id="rId9"/>
    <p:sldId id="349" r:id="rId10"/>
    <p:sldId id="350" r:id="rId11"/>
    <p:sldId id="351" r:id="rId12"/>
    <p:sldId id="352" r:id="rId13"/>
    <p:sldId id="353" r:id="rId14"/>
    <p:sldId id="354" r:id="rId15"/>
    <p:sldId id="355" r:id="rId16"/>
    <p:sldId id="356" r:id="rId17"/>
    <p:sldId id="357" r:id="rId18"/>
    <p:sldId id="358" r:id="rId19"/>
    <p:sldId id="359" r:id="rId20"/>
    <p:sldId id="360" r:id="rId21"/>
    <p:sldId id="361" r:id="rId22"/>
    <p:sldId id="362" r:id="rId23"/>
    <p:sldId id="363" r:id="rId24"/>
    <p:sldId id="364" r:id="rId25"/>
    <p:sldId id="365" r:id="rId26"/>
    <p:sldId id="366" r:id="rId27"/>
    <p:sldId id="367" r:id="rId28"/>
    <p:sldId id="368" r:id="rId29"/>
    <p:sldId id="279" r:id="rId30"/>
    <p:sldId id="280" r:id="rId31"/>
    <p:sldId id="257" r:id="rId32"/>
    <p:sldId id="287" r:id="rId33"/>
    <p:sldId id="288" r:id="rId34"/>
    <p:sldId id="289" r:id="rId35"/>
    <p:sldId id="290" r:id="rId36"/>
    <p:sldId id="291" r:id="rId37"/>
    <p:sldId id="292" r:id="rId38"/>
    <p:sldId id="380" r:id="rId39"/>
    <p:sldId id="381" r:id="rId40"/>
    <p:sldId id="382" r:id="rId41"/>
    <p:sldId id="383" r:id="rId42"/>
    <p:sldId id="384" r:id="rId43"/>
    <p:sldId id="293" r:id="rId44"/>
    <p:sldId id="294" r:id="rId45"/>
    <p:sldId id="295" r:id="rId46"/>
    <p:sldId id="296" r:id="rId47"/>
    <p:sldId id="297" r:id="rId48"/>
    <p:sldId id="298" r:id="rId49"/>
    <p:sldId id="321" r:id="rId50"/>
    <p:sldId id="299" r:id="rId51"/>
    <p:sldId id="301" r:id="rId52"/>
    <p:sldId id="340" r:id="rId53"/>
    <p:sldId id="341" r:id="rId54"/>
    <p:sldId id="302" r:id="rId55"/>
    <p:sldId id="307" r:id="rId56"/>
    <p:sldId id="308" r:id="rId57"/>
    <p:sldId id="281" r:id="rId58"/>
    <p:sldId id="282" r:id="rId59"/>
    <p:sldId id="283" r:id="rId60"/>
    <p:sldId id="337" r:id="rId61"/>
    <p:sldId id="284" r:id="rId62"/>
    <p:sldId id="258" r:id="rId63"/>
    <p:sldId id="372" r:id="rId64"/>
    <p:sldId id="371" r:id="rId65"/>
    <p:sldId id="259" r:id="rId66"/>
    <p:sldId id="260" r:id="rId67"/>
    <p:sldId id="261" r:id="rId68"/>
    <p:sldId id="373" r:id="rId69"/>
    <p:sldId id="374" r:id="rId70"/>
    <p:sldId id="263" r:id="rId71"/>
    <p:sldId id="375" r:id="rId72"/>
    <p:sldId id="262" r:id="rId73"/>
    <p:sldId id="339" r:id="rId74"/>
    <p:sldId id="264" r:id="rId75"/>
    <p:sldId id="377" r:id="rId76"/>
    <p:sldId id="378" r:id="rId77"/>
    <p:sldId id="379" r:id="rId78"/>
    <p:sldId id="265" r:id="rId79"/>
    <p:sldId id="376" r:id="rId80"/>
    <p:sldId id="267" r:id="rId81"/>
    <p:sldId id="268" r:id="rId82"/>
    <p:sldId id="345" r:id="rId83"/>
    <p:sldId id="274" r:id="rId84"/>
    <p:sldId id="270" r:id="rId85"/>
    <p:sldId id="273" r:id="rId86"/>
    <p:sldId id="275" r:id="rId87"/>
    <p:sldId id="276" r:id="rId88"/>
    <p:sldId id="277" r:id="rId89"/>
    <p:sldId id="338" r:id="rId90"/>
  </p:sldIdLst>
  <p:sldSz cx="9144000" cy="6858000" type="screen4x3"/>
  <p:notesSz cx="9929813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6506" autoAdjust="0"/>
  </p:normalViewPr>
  <p:slideViewPr>
    <p:cSldViewPr showGuides="1">
      <p:cViewPr>
        <p:scale>
          <a:sx n="70" d="100"/>
          <a:sy n="70" d="100"/>
        </p:scale>
        <p:origin x="-1104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178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4%20&#917;&#925;&#917;&#929;&#915;&#917;&#921;&#913;&#922;&#919;%20&#913;&#925;&#913;&#923;&#933;&#931;&#919;\&#917;&#955;&#955;&#940;&#948;&#945;%20EUROSTAT%20&#917;&#957;&#949;&#961;&#947;&#949;&#953;&#945;&#954;&#940;%20&#924;&#949;&#947;&#941;&#952;&#951;%201990%202012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4%20&#917;&#925;&#917;&#929;&#915;&#917;&#921;&#913;&#922;&#919;%20&#913;&#925;&#913;&#923;&#933;&#931;&#919;\&#917;&#955;&#955;&#940;&#948;&#945;%20EUROSTAT%20&#917;&#957;&#949;&#961;&#947;&#949;&#953;&#945;&#954;&#940;%20&#924;&#949;&#947;&#941;&#952;&#951;%201990%202012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4%20&#917;&#925;&#917;&#929;&#915;&#917;&#921;&#913;&#922;&#919;%20&#913;&#925;&#913;&#923;&#933;&#931;&#919;\&#917;&#955;&#955;&#940;&#948;&#945;%20EUROSTAT%20&#917;&#957;&#949;&#961;&#947;&#949;&#953;&#945;&#954;&#940;%20&#924;&#949;&#947;&#941;&#952;&#951;%201990%202012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4%20&#917;&#925;&#917;&#929;&#915;&#917;&#921;&#913;&#922;&#919;%20&#913;&#925;&#913;&#923;&#933;&#931;&#919;\&#917;&#955;&#955;&#940;&#948;&#945;%20EUROSTAT%20&#917;&#957;&#949;&#961;&#947;&#949;&#953;&#945;&#954;&#940;%20&#924;&#949;&#947;&#941;&#952;&#951;%201990%202012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4%20&#917;&#925;&#917;&#929;&#915;&#917;&#921;&#913;&#922;&#919;%20&#913;&#925;&#913;&#923;&#933;&#931;&#919;\&#917;&#955;&#955;&#940;&#948;&#945;%20EUROSTAT%20&#917;&#957;&#949;&#961;&#947;&#949;&#953;&#945;&#954;&#940;%20&#924;&#949;&#947;&#941;&#952;&#951;%201990%202012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4%20&#917;&#925;&#917;&#929;&#915;&#917;&#921;&#913;&#922;&#919;%20&#913;&#925;&#913;&#923;&#933;&#931;&#919;\&#917;&#955;&#955;&#940;&#948;&#945;%20EUROSTAT%20&#917;&#957;&#949;&#961;&#947;&#949;&#953;&#945;&#954;&#940;%20&#924;&#949;&#947;&#941;&#952;&#951;%201990%202012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4%20&#917;&#925;&#917;&#929;&#915;&#917;&#921;&#913;&#922;&#919;%20&#913;&#925;&#913;&#923;&#933;&#931;&#919;\&#917;&#955;&#955;&#940;&#948;&#945;%20EUROSTAT%20&#917;&#957;&#949;&#961;&#947;&#949;&#953;&#945;&#954;&#940;%20&#924;&#949;&#947;&#941;&#952;&#951;%201990%202012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4%20&#917;&#925;&#917;&#929;&#915;&#917;&#921;&#913;&#922;&#919;%20&#913;&#925;&#913;&#923;&#933;&#931;&#919;\&#917;&#955;&#955;&#940;&#948;&#945;%20EUROSTAT%20&#917;&#957;&#949;&#961;&#947;&#949;&#953;&#945;&#954;&#940;%20&#924;&#949;&#947;&#941;&#952;&#951;%201990%202012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4%20&#917;&#925;&#917;&#929;&#915;&#917;&#921;&#913;&#922;&#919;%20&#913;&#925;&#913;&#923;&#933;&#931;&#919;\&#917;&#955;&#955;&#940;&#948;&#945;%20EUROSTAT%20&#917;&#957;&#949;&#961;&#947;&#949;&#953;&#945;&#954;&#940;%20&#924;&#949;&#947;&#941;&#952;&#951;%201990%202012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4%20&#917;&#925;&#917;&#929;&#915;&#917;&#921;&#913;&#922;&#919;%20&#913;&#925;&#913;&#923;&#933;&#931;&#919;\&#917;&#955;&#955;&#940;&#948;&#945;%20EUROSTAT%20&#917;&#957;&#949;&#961;&#947;&#949;&#953;&#945;&#954;&#940;%20&#924;&#949;&#947;&#941;&#952;&#951;%201990%202012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4%20&#917;&#925;&#917;&#929;&#915;&#917;&#921;&#913;&#922;&#919;%20&#913;&#925;&#913;&#923;&#933;&#931;&#919;\&#917;&#955;&#955;&#940;&#948;&#945;%20EUROSTAT%20&#917;&#957;&#949;&#961;&#947;&#949;&#953;&#945;&#954;&#940;%20&#924;&#949;&#947;&#941;&#952;&#951;%201990%20201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4%20&#917;&#925;&#917;&#929;&#915;&#917;&#921;&#913;&#922;&#919;%20&#913;&#925;&#913;&#923;&#933;&#931;&#919;\&#917;&#955;&#955;&#940;&#948;&#945;%20EUROSTAT%20&#917;&#957;&#949;&#961;&#947;&#949;&#953;&#945;&#954;&#940;%20&#924;&#949;&#947;&#941;&#952;&#951;%201990%202012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4%20&#917;&#925;&#917;&#929;&#915;&#917;&#921;&#913;&#922;&#919;%20&#913;&#925;&#913;&#923;&#933;&#931;&#919;\&#917;&#955;&#955;&#940;&#948;&#945;%20EUROSTAT%20&#917;&#957;&#949;&#961;&#947;&#949;&#953;&#945;&#954;&#940;%20&#924;&#949;&#947;&#941;&#952;&#951;%201990%202012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4%20&#917;&#925;&#917;&#929;&#915;&#917;&#921;&#913;&#922;&#919;%20&#913;&#925;&#913;&#923;&#933;&#931;&#919;\&#917;&#955;&#955;&#940;&#948;&#945;%20EUROSTAT%20&#917;&#957;&#949;&#961;&#947;&#949;&#953;&#945;&#954;&#940;%20&#924;&#949;&#947;&#941;&#952;&#951;%201990%202012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4%20&#917;&#925;&#917;&#929;&#915;&#917;&#921;&#913;&#922;&#919;%20&#913;&#925;&#913;&#923;&#933;&#931;&#919;\&#917;&#955;&#955;&#940;&#948;&#945;%20EUROSTAT%20&#917;&#957;&#949;&#961;&#947;&#949;&#953;&#945;&#954;&#940;%20&#924;&#949;&#947;&#941;&#952;&#951;%201990%202012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3%20&#917;&#925;&#917;&#929;&#915;&#917;&#921;&#913;%20&#922;&#913;&#921;%20&#928;&#917;&#929;&#921;&#914;&#913;&#923;&#923;&#927;&#925;\D%20-%20&#917;&#955;&#955;&#940;&#962;%20&#916;&#917;&#919;%20&#932;&#959;%20&#917;&#957;&#949;&#961;&#947;&#949;&#953;&#945;&#954;&#972;%20&#931;&#973;&#963;&#964;&#951;&#956;&#945;\&#916;&#917;&#919;%20&#924;&#965;&#964;&#953;&#955;&#942;&#957;&#951;\&#916;&#917;&#919;%20&#931;&#973;&#957;&#952;&#949;&#963;&#951;%20&#963;&#964;&#945;&#952;&#956;&#959;&#973;%20&#918;&#942;&#964;&#951;&#963;&#951;%203_9%20&#924;&#945;&#970;&#959;&#965;%202010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301%20&#916;&#917;&#916;&#927;&#924;&#917;&#925;&#913;_EXCEL_&#932;&#921;&#924;&#927;&#923;&#927;&#915;&#921;&#913;\&#916;&#917;&#919;%20&#931;&#973;&#957;&#952;&#949;&#963;&#951;%20&#963;&#964;&#945;&#952;&#956;&#959;&#973;%20&#918;&#942;&#964;&#951;&#963;&#951;%203_9%20&#924;&#945;&#970;&#959;&#965;%202010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4%20&#917;&#925;&#917;&#929;&#915;&#917;&#921;&#913;&#922;&#919;%20&#913;&#925;&#913;&#923;&#933;&#931;&#919;\&#917;&#955;&#955;&#940;&#948;&#945;%20EUROSTAT%20&#917;&#957;&#949;&#961;&#947;&#949;&#953;&#945;&#954;&#940;%20&#924;&#949;&#947;&#941;&#952;&#951;%201990%20201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4%20&#917;&#925;&#917;&#929;&#915;&#917;&#921;&#913;&#922;&#919;%20&#913;&#925;&#913;&#923;&#933;&#931;&#919;\&#917;&#955;&#955;&#940;&#948;&#945;%20EUROSTAT%20&#917;&#957;&#949;&#961;&#947;&#949;&#953;&#945;&#954;&#940;%20&#924;&#949;&#947;&#941;&#952;&#951;%201990%202012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4%20&#917;&#925;&#917;&#929;&#915;&#917;&#921;&#913;&#922;&#919;%20&#913;&#925;&#913;&#923;&#933;&#931;&#919;\&#917;&#955;&#955;&#940;&#948;&#945;%20EUROSTAT%20&#917;&#957;&#949;&#961;&#947;&#949;&#953;&#945;&#954;&#940;%20&#924;&#949;&#947;&#941;&#952;&#951;%201990%202012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4%20&#917;&#925;&#917;&#929;&#915;&#917;&#921;&#913;&#922;&#919;%20&#913;&#925;&#913;&#923;&#933;&#931;&#919;\&#917;&#955;&#955;&#940;&#948;&#945;%20EUROSTAT%20&#917;&#957;&#949;&#961;&#947;&#949;&#953;&#945;&#954;&#940;%20&#924;&#949;&#947;&#941;&#952;&#951;%201990%202012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4%20&#917;&#925;&#917;&#929;&#915;&#917;&#921;&#913;&#922;&#919;%20&#913;&#925;&#913;&#923;&#933;&#931;&#919;\&#917;&#955;&#955;&#940;&#948;&#945;%20EUROSTAT%20&#917;&#957;&#949;&#961;&#947;&#949;&#953;&#945;&#954;&#940;%20&#924;&#949;&#947;&#941;&#952;&#951;%201990%202012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4%20&#917;&#925;&#917;&#929;&#915;&#917;&#921;&#913;&#922;&#919;%20&#913;&#925;&#913;&#923;&#933;&#931;&#919;\&#917;&#955;&#955;&#940;&#948;&#945;%20EUROSTAT%20&#917;&#957;&#949;&#961;&#947;&#949;&#953;&#945;&#954;&#940;%20&#924;&#949;&#947;&#941;&#952;&#951;%201990%202012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as\Documents\01%202013%20&#928;&#913;&#925;&#917;&#928;&#921;&#931;&#932;&#919;&#924;&#921;&#927;%20&#913;&#921;&#915;&#913;&#921;&#927;&#933;\01%20%20&#924;&#913;&#920;&#919;&#924;&#913;&#932;&#913;\M%20-%2004%20&#917;&#925;&#917;&#929;&#915;&#917;&#921;&#913;&#922;&#919;%20&#913;&#925;&#913;&#923;&#933;&#931;&#919;\&#917;&#955;&#955;&#940;&#948;&#945;%20EUROSTAT%20&#917;&#957;&#949;&#961;&#947;&#949;&#953;&#945;&#954;&#940;%20&#924;&#949;&#947;&#941;&#952;&#951;%201990%20201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l-GR"/>
              <a:t>ΕΛΛΑΣ - ΠΡΩΤΟΓΕΝΗΣ ΠΑΡΑΓΩΓΗ ΕΝΕΡΓΕΙΑΣ [</a:t>
            </a:r>
            <a:r>
              <a:rPr lang="en-GB"/>
              <a:t>toe]</a:t>
            </a:r>
            <a:endParaRPr lang="en-US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Data1!$B$11</c:f>
              <c:strCache>
                <c:ptCount val="1"/>
                <c:pt idx="0">
                  <c:v>Greece</c:v>
                </c:pt>
              </c:strCache>
            </c:strRef>
          </c:tx>
          <c:spPr>
            <a:ln w="15875">
              <a:solidFill>
                <a:schemeClr val="tx1"/>
              </a:solidFill>
            </a:ln>
          </c:spPr>
          <c:marker>
            <c:spPr>
              <a:solidFill>
                <a:srgbClr val="FFFF99"/>
              </a:solidFill>
              <a:ln w="15875">
                <a:solidFill>
                  <a:schemeClr val="tx1"/>
                </a:solidFill>
              </a:ln>
            </c:spPr>
          </c:marker>
          <c:cat>
            <c:strRef>
              <c:f>Data1!$A$12:$A$34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Data1!$B$12:$B$34</c:f>
              <c:numCache>
                <c:formatCode>#,##0.0</c:formatCode>
                <c:ptCount val="23"/>
                <c:pt idx="0">
                  <c:v>9204</c:v>
                </c:pt>
                <c:pt idx="1">
                  <c:v>9110.6</c:v>
                </c:pt>
                <c:pt idx="2">
                  <c:v>9022.2000000000007</c:v>
                </c:pt>
                <c:pt idx="3">
                  <c:v>9034.5</c:v>
                </c:pt>
                <c:pt idx="4">
                  <c:v>9201.1</c:v>
                </c:pt>
                <c:pt idx="5">
                  <c:v>9342.2999999999993</c:v>
                </c:pt>
                <c:pt idx="6">
                  <c:v>9166.7999999999993</c:v>
                </c:pt>
                <c:pt idx="7">
                  <c:v>9602.2000000000007</c:v>
                </c:pt>
                <c:pt idx="8">
                  <c:v>9861.2999999999993</c:v>
                </c:pt>
                <c:pt idx="9">
                  <c:v>9536</c:v>
                </c:pt>
                <c:pt idx="10">
                  <c:v>10011.9</c:v>
                </c:pt>
                <c:pt idx="11">
                  <c:v>9981.7000000000007</c:v>
                </c:pt>
                <c:pt idx="12">
                  <c:v>10245.299999999999</c:v>
                </c:pt>
                <c:pt idx="13">
                  <c:v>9916.7000000000007</c:v>
                </c:pt>
                <c:pt idx="14">
                  <c:v>10312</c:v>
                </c:pt>
                <c:pt idx="15">
                  <c:v>10323.5</c:v>
                </c:pt>
                <c:pt idx="16">
                  <c:v>10074.1</c:v>
                </c:pt>
                <c:pt idx="17">
                  <c:v>10178.700000000001</c:v>
                </c:pt>
                <c:pt idx="18">
                  <c:v>9869.1</c:v>
                </c:pt>
                <c:pt idx="19">
                  <c:v>10085.4</c:v>
                </c:pt>
                <c:pt idx="20">
                  <c:v>9452.2000000000007</c:v>
                </c:pt>
                <c:pt idx="21">
                  <c:v>9637.5</c:v>
                </c:pt>
                <c:pt idx="22">
                  <c:v>10434.299999999999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7870464"/>
        <c:axId val="105318080"/>
      </c:lineChart>
      <c:catAx>
        <c:axId val="127870464"/>
        <c:scaling>
          <c:orientation val="minMax"/>
        </c:scaling>
        <c:delete val="0"/>
        <c:axPos val="b"/>
        <c:numFmt formatCode="General" sourceLinked="1"/>
        <c:majorTickMark val="out"/>
        <c:minorTickMark val="in"/>
        <c:tickLblPos val="nextTo"/>
        <c:crossAx val="105318080"/>
        <c:crosses val="autoZero"/>
        <c:auto val="1"/>
        <c:lblAlgn val="ctr"/>
        <c:lblOffset val="100"/>
        <c:tickLblSkip val="5"/>
        <c:noMultiLvlLbl val="0"/>
      </c:catAx>
      <c:valAx>
        <c:axId val="105318080"/>
        <c:scaling>
          <c:orientation val="minMax"/>
        </c:scaling>
        <c:delete val="0"/>
        <c:axPos val="l"/>
        <c:majorGridlines>
          <c:spPr>
            <a:ln>
              <a:prstDash val="sys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l-GR"/>
                  <a:t>1000 Τ</a:t>
                </a:r>
                <a:r>
                  <a:rPr lang="en-GB"/>
                  <a:t>.</a:t>
                </a:r>
                <a:r>
                  <a:rPr lang="el-GR"/>
                  <a:t>Ι</a:t>
                </a:r>
                <a:r>
                  <a:rPr lang="en-GB"/>
                  <a:t>.</a:t>
                </a:r>
                <a:r>
                  <a:rPr lang="el-GR"/>
                  <a:t>Π</a:t>
                </a:r>
                <a:r>
                  <a:rPr lang="en-GB"/>
                  <a:t>.</a:t>
                </a:r>
                <a:endParaRPr lang="el-GR"/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127870464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l-GR"/>
              <a:t>ΔΙΥΛΙΣΤΗΡΙΑ : ΕΚΡΟΕΣ (ΤΙΠ)</a:t>
            </a:r>
            <a:endParaRPr lang="en-GB"/>
          </a:p>
        </c:rich>
      </c:tx>
      <c:layout/>
      <c:overlay val="0"/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Data15!$B$11</c:f>
              <c:strCache>
                <c:ptCount val="1"/>
                <c:pt idx="0">
                  <c:v>Greece</c:v>
                </c:pt>
              </c:strCache>
            </c:strRef>
          </c:tx>
          <c:cat>
            <c:strRef>
              <c:f>Data15!$A$12:$A$34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Data15!$B$12:$B$34</c:f>
              <c:numCache>
                <c:formatCode>#,##0.0</c:formatCode>
                <c:ptCount val="23"/>
                <c:pt idx="0">
                  <c:v>16662.099999999999</c:v>
                </c:pt>
                <c:pt idx="1">
                  <c:v>15287.6</c:v>
                </c:pt>
                <c:pt idx="2">
                  <c:v>16211.3</c:v>
                </c:pt>
                <c:pt idx="3">
                  <c:v>14334.9</c:v>
                </c:pt>
                <c:pt idx="4">
                  <c:v>16534.599999999999</c:v>
                </c:pt>
                <c:pt idx="5">
                  <c:v>17903.400000000001</c:v>
                </c:pt>
                <c:pt idx="6">
                  <c:v>20493.599999999999</c:v>
                </c:pt>
                <c:pt idx="7">
                  <c:v>20879.3</c:v>
                </c:pt>
                <c:pt idx="8">
                  <c:v>21304.7</c:v>
                </c:pt>
                <c:pt idx="9">
                  <c:v>19130.5</c:v>
                </c:pt>
                <c:pt idx="10">
                  <c:v>22506.3</c:v>
                </c:pt>
                <c:pt idx="11">
                  <c:v>21748.3</c:v>
                </c:pt>
                <c:pt idx="12">
                  <c:v>21587.5</c:v>
                </c:pt>
                <c:pt idx="13">
                  <c:v>22375.3</c:v>
                </c:pt>
                <c:pt idx="14">
                  <c:v>21239.3</c:v>
                </c:pt>
                <c:pt idx="15">
                  <c:v>21533</c:v>
                </c:pt>
                <c:pt idx="16">
                  <c:v>22579.1</c:v>
                </c:pt>
                <c:pt idx="17">
                  <c:v>23393.8</c:v>
                </c:pt>
                <c:pt idx="18">
                  <c:v>22178.3</c:v>
                </c:pt>
                <c:pt idx="19">
                  <c:v>21525.9</c:v>
                </c:pt>
                <c:pt idx="20">
                  <c:v>22502.799999999999</c:v>
                </c:pt>
                <c:pt idx="21">
                  <c:v>19515.7</c:v>
                </c:pt>
                <c:pt idx="22">
                  <c:v>23709.200000000001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101376"/>
        <c:axId val="126534208"/>
      </c:lineChart>
      <c:catAx>
        <c:axId val="128101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6534208"/>
        <c:crosses val="autoZero"/>
        <c:auto val="1"/>
        <c:lblAlgn val="ctr"/>
        <c:lblOffset val="100"/>
        <c:noMultiLvlLbl val="0"/>
      </c:catAx>
      <c:valAx>
        <c:axId val="126534208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28101376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l-GR"/>
              <a:t>ΑΝΤΑΛΛΑΓΕΣ, ΜΕΤΑΦΟΡΕΣ, ΕΠΙΣΤΡΟΦΕΣ (ΤΙΠ)</a:t>
            </a:r>
            <a:endParaRPr lang="en-GB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Data16!$B$11</c:f>
              <c:strCache>
                <c:ptCount val="1"/>
                <c:pt idx="0">
                  <c:v>Greece</c:v>
                </c:pt>
              </c:strCache>
            </c:strRef>
          </c:tx>
          <c:invertIfNegative val="0"/>
          <c:cat>
            <c:strRef>
              <c:f>Data16!$A$12:$A$34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Data16!$B$12:$B$34</c:f>
              <c:numCache>
                <c:formatCode>#,##0.0</c:formatCode>
                <c:ptCount val="23"/>
                <c:pt idx="0">
                  <c:v>23.1</c:v>
                </c:pt>
                <c:pt idx="1">
                  <c:v>13.7</c:v>
                </c:pt>
                <c:pt idx="2">
                  <c:v>0.8</c:v>
                </c:pt>
                <c:pt idx="3">
                  <c:v>14.9</c:v>
                </c:pt>
                <c:pt idx="4">
                  <c:v>11.8</c:v>
                </c:pt>
                <c:pt idx="5">
                  <c:v>10.7</c:v>
                </c:pt>
                <c:pt idx="6">
                  <c:v>-1.5</c:v>
                </c:pt>
                <c:pt idx="7">
                  <c:v>7.7</c:v>
                </c:pt>
                <c:pt idx="8">
                  <c:v>3.3</c:v>
                </c:pt>
                <c:pt idx="9">
                  <c:v>-8.4</c:v>
                </c:pt>
                <c:pt idx="10">
                  <c:v>27.7</c:v>
                </c:pt>
                <c:pt idx="11">
                  <c:v>38.1</c:v>
                </c:pt>
                <c:pt idx="12">
                  <c:v>27.2</c:v>
                </c:pt>
                <c:pt idx="13">
                  <c:v>33.6</c:v>
                </c:pt>
                <c:pt idx="14">
                  <c:v>21.5</c:v>
                </c:pt>
                <c:pt idx="15">
                  <c:v>22.4</c:v>
                </c:pt>
                <c:pt idx="16">
                  <c:v>2.6</c:v>
                </c:pt>
                <c:pt idx="17">
                  <c:v>-2.2999999999999998</c:v>
                </c:pt>
                <c:pt idx="18">
                  <c:v>20.5</c:v>
                </c:pt>
                <c:pt idx="19">
                  <c:v>-2.1</c:v>
                </c:pt>
                <c:pt idx="20">
                  <c:v>16.2</c:v>
                </c:pt>
                <c:pt idx="21">
                  <c:v>-5.5</c:v>
                </c:pt>
                <c:pt idx="22">
                  <c:v>-17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8153088"/>
        <c:axId val="126536512"/>
      </c:barChart>
      <c:catAx>
        <c:axId val="128153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6536512"/>
        <c:crosses val="autoZero"/>
        <c:auto val="1"/>
        <c:lblAlgn val="ctr"/>
        <c:lblOffset val="100"/>
        <c:noMultiLvlLbl val="0"/>
      </c:catAx>
      <c:valAx>
        <c:axId val="126536512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28153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l-GR"/>
              <a:t>ΑΥΤΟΚΑΤΑΝΑΛΩΣΗ ΣΤΟΝ ΕΝΕΡΓΕΙΑΚΟ ΤΟΜΕΑ (ΤΙΠ) </a:t>
            </a:r>
            <a:endParaRPr lang="en-GB"/>
          </a:p>
        </c:rich>
      </c:tx>
      <c:layout/>
      <c:overlay val="0"/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Data17!$B$11</c:f>
              <c:strCache>
                <c:ptCount val="1"/>
                <c:pt idx="0">
                  <c:v>Greece</c:v>
                </c:pt>
              </c:strCache>
            </c:strRef>
          </c:tx>
          <c:cat>
            <c:strRef>
              <c:f>Data17!$A$12:$A$34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Data17!$B$12:$B$34</c:f>
              <c:numCache>
                <c:formatCode>#,##0.0</c:formatCode>
                <c:ptCount val="23"/>
                <c:pt idx="0">
                  <c:v>1193.5999999999999</c:v>
                </c:pt>
                <c:pt idx="1">
                  <c:v>1215.5999999999999</c:v>
                </c:pt>
                <c:pt idx="2">
                  <c:v>1205.7</c:v>
                </c:pt>
                <c:pt idx="3">
                  <c:v>1236.2</c:v>
                </c:pt>
                <c:pt idx="4">
                  <c:v>1307.5999999999999</c:v>
                </c:pt>
                <c:pt idx="5">
                  <c:v>1316.4</c:v>
                </c:pt>
                <c:pt idx="6">
                  <c:v>1409.8</c:v>
                </c:pt>
                <c:pt idx="7">
                  <c:v>1443.7</c:v>
                </c:pt>
                <c:pt idx="8">
                  <c:v>1486.2</c:v>
                </c:pt>
                <c:pt idx="9">
                  <c:v>1389.2</c:v>
                </c:pt>
                <c:pt idx="10">
                  <c:v>1634.1</c:v>
                </c:pt>
                <c:pt idx="11">
                  <c:v>1665.1</c:v>
                </c:pt>
                <c:pt idx="12">
                  <c:v>1716.2</c:v>
                </c:pt>
                <c:pt idx="13">
                  <c:v>1687.3</c:v>
                </c:pt>
                <c:pt idx="14">
                  <c:v>1762.1</c:v>
                </c:pt>
                <c:pt idx="15">
                  <c:v>1842.5</c:v>
                </c:pt>
                <c:pt idx="16">
                  <c:v>2064.8000000000002</c:v>
                </c:pt>
                <c:pt idx="17">
                  <c:v>2101.4</c:v>
                </c:pt>
                <c:pt idx="18">
                  <c:v>1969.2</c:v>
                </c:pt>
                <c:pt idx="19">
                  <c:v>1987.1</c:v>
                </c:pt>
                <c:pt idx="20">
                  <c:v>1862.8</c:v>
                </c:pt>
                <c:pt idx="21">
                  <c:v>1747.7</c:v>
                </c:pt>
                <c:pt idx="22">
                  <c:v>2190.8000000000002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155136"/>
        <c:axId val="126538816"/>
      </c:lineChart>
      <c:catAx>
        <c:axId val="128155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6538816"/>
        <c:crosses val="autoZero"/>
        <c:auto val="1"/>
        <c:lblAlgn val="ctr"/>
        <c:lblOffset val="100"/>
        <c:noMultiLvlLbl val="0"/>
      </c:catAx>
      <c:valAx>
        <c:axId val="126538816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28155136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l-GR"/>
              <a:t>ΥΔΡΟΗΛΕΚΤΡΙΚΟΙ ΣΤΑΘΜΟΙ (ΤΙΠ)</a:t>
            </a:r>
            <a:endParaRPr lang="en-GB"/>
          </a:p>
        </c:rich>
      </c:tx>
      <c:layout/>
      <c:overlay val="0"/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Data18!$B$11</c:f>
              <c:strCache>
                <c:ptCount val="1"/>
                <c:pt idx="0">
                  <c:v>Greece</c:v>
                </c:pt>
              </c:strCache>
            </c:strRef>
          </c:tx>
          <c:cat>
            <c:strRef>
              <c:f>Data18!$A$12:$A$34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Data18!$B$12:$B$34</c:f>
              <c:numCache>
                <c:formatCode>#,##0.0</c:formatCode>
                <c:ptCount val="23"/>
                <c:pt idx="0">
                  <c:v>8.3000000000000007</c:v>
                </c:pt>
                <c:pt idx="1">
                  <c:v>2.6</c:v>
                </c:pt>
                <c:pt idx="2">
                  <c:v>6.8</c:v>
                </c:pt>
                <c:pt idx="3">
                  <c:v>9.5</c:v>
                </c:pt>
                <c:pt idx="4">
                  <c:v>8.9</c:v>
                </c:pt>
                <c:pt idx="5">
                  <c:v>9.4</c:v>
                </c:pt>
                <c:pt idx="6">
                  <c:v>5.8</c:v>
                </c:pt>
                <c:pt idx="7">
                  <c:v>7.8</c:v>
                </c:pt>
                <c:pt idx="8">
                  <c:v>5.4</c:v>
                </c:pt>
                <c:pt idx="9">
                  <c:v>8.6999999999999993</c:v>
                </c:pt>
                <c:pt idx="10">
                  <c:v>15.4</c:v>
                </c:pt>
                <c:pt idx="11">
                  <c:v>23.1</c:v>
                </c:pt>
                <c:pt idx="12">
                  <c:v>24.3</c:v>
                </c:pt>
                <c:pt idx="13">
                  <c:v>20.7</c:v>
                </c:pt>
                <c:pt idx="14">
                  <c:v>19.3</c:v>
                </c:pt>
                <c:pt idx="15">
                  <c:v>21.3</c:v>
                </c:pt>
                <c:pt idx="16">
                  <c:v>22.4</c:v>
                </c:pt>
                <c:pt idx="17">
                  <c:v>29</c:v>
                </c:pt>
                <c:pt idx="18">
                  <c:v>30.9</c:v>
                </c:pt>
                <c:pt idx="19">
                  <c:v>10</c:v>
                </c:pt>
                <c:pt idx="20">
                  <c:v>0.9</c:v>
                </c:pt>
                <c:pt idx="21">
                  <c:v>10</c:v>
                </c:pt>
                <c:pt idx="22">
                  <c:v>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853504"/>
        <c:axId val="126541120"/>
      </c:lineChart>
      <c:catAx>
        <c:axId val="128853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6541120"/>
        <c:crosses val="autoZero"/>
        <c:auto val="1"/>
        <c:lblAlgn val="ctr"/>
        <c:lblOffset val="100"/>
        <c:noMultiLvlLbl val="0"/>
      </c:catAx>
      <c:valAx>
        <c:axId val="126541120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28853504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l-GR"/>
              <a:t>ΔΙΑΘΕΣΙΜΗ ΕΝΕΡΓΕΙΑ ΓΙΑ ΤΕΛΙΚΗ ΚΑΤΑΝΑΛΩΣΗ (ΤΙΠ) </a:t>
            </a:r>
            <a:endParaRPr lang="en-GB"/>
          </a:p>
        </c:rich>
      </c:tx>
      <c:layout/>
      <c:overlay val="0"/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Data19!$B$11</c:f>
              <c:strCache>
                <c:ptCount val="1"/>
                <c:pt idx="0">
                  <c:v>Greece</c:v>
                </c:pt>
              </c:strCache>
            </c:strRef>
          </c:tx>
          <c:cat>
            <c:strRef>
              <c:f>Data19!$A$12:$A$34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Data19!$B$12:$B$34</c:f>
              <c:numCache>
                <c:formatCode>#,##0.0</c:formatCode>
                <c:ptCount val="23"/>
                <c:pt idx="0">
                  <c:v>15101.2</c:v>
                </c:pt>
                <c:pt idx="1">
                  <c:v>15439.9</c:v>
                </c:pt>
                <c:pt idx="2">
                  <c:v>15772.1</c:v>
                </c:pt>
                <c:pt idx="3">
                  <c:v>15568.2</c:v>
                </c:pt>
                <c:pt idx="4">
                  <c:v>16397.900000000001</c:v>
                </c:pt>
                <c:pt idx="5">
                  <c:v>16398.900000000001</c:v>
                </c:pt>
                <c:pt idx="6">
                  <c:v>17213</c:v>
                </c:pt>
                <c:pt idx="7">
                  <c:v>17634.400000000001</c:v>
                </c:pt>
                <c:pt idx="8">
                  <c:v>18597.8</c:v>
                </c:pt>
                <c:pt idx="9">
                  <c:v>18572.599999999999</c:v>
                </c:pt>
                <c:pt idx="10">
                  <c:v>19083.5</c:v>
                </c:pt>
                <c:pt idx="11">
                  <c:v>19731</c:v>
                </c:pt>
                <c:pt idx="12">
                  <c:v>20250.8</c:v>
                </c:pt>
                <c:pt idx="13">
                  <c:v>20854.900000000001</c:v>
                </c:pt>
                <c:pt idx="14">
                  <c:v>21074.400000000001</c:v>
                </c:pt>
                <c:pt idx="15">
                  <c:v>21388.9</c:v>
                </c:pt>
                <c:pt idx="16">
                  <c:v>21713.200000000001</c:v>
                </c:pt>
                <c:pt idx="17">
                  <c:v>21031.1</c:v>
                </c:pt>
                <c:pt idx="18">
                  <c:v>21797</c:v>
                </c:pt>
                <c:pt idx="19">
                  <c:v>21107.9</c:v>
                </c:pt>
                <c:pt idx="20">
                  <c:v>19701.900000000001</c:v>
                </c:pt>
                <c:pt idx="21">
                  <c:v>18890.2</c:v>
                </c:pt>
                <c:pt idx="22">
                  <c:v>17698.8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946176"/>
        <c:axId val="128788160"/>
      </c:lineChart>
      <c:catAx>
        <c:axId val="128946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8788160"/>
        <c:crosses val="autoZero"/>
        <c:auto val="1"/>
        <c:lblAlgn val="ctr"/>
        <c:lblOffset val="100"/>
        <c:noMultiLvlLbl val="0"/>
      </c:catAx>
      <c:valAx>
        <c:axId val="128788160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28946176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l-GR"/>
              <a:t>ΜΗ-ΕΝΕΡΓΕΙΑΚΗ ΚΑΤΑΝΑΛΩΣΗ (ΤΙΠ)</a:t>
            </a:r>
            <a:endParaRPr lang="en-GB"/>
          </a:p>
        </c:rich>
      </c:tx>
      <c:layout/>
      <c:overlay val="0"/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Data20!$B$11</c:f>
              <c:strCache>
                <c:ptCount val="1"/>
                <c:pt idx="0">
                  <c:v>Greece</c:v>
                </c:pt>
              </c:strCache>
            </c:strRef>
          </c:tx>
          <c:cat>
            <c:strRef>
              <c:f>Data20!$A$12:$A$34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Data20!$B$12:$B$34</c:f>
              <c:numCache>
                <c:formatCode>#,##0.0</c:formatCode>
                <c:ptCount val="23"/>
                <c:pt idx="0">
                  <c:v>700</c:v>
                </c:pt>
                <c:pt idx="1">
                  <c:v>600.20000000000005</c:v>
                </c:pt>
                <c:pt idx="2">
                  <c:v>533.70000000000005</c:v>
                </c:pt>
                <c:pt idx="3">
                  <c:v>486</c:v>
                </c:pt>
                <c:pt idx="4">
                  <c:v>432.6</c:v>
                </c:pt>
                <c:pt idx="5">
                  <c:v>491.9</c:v>
                </c:pt>
                <c:pt idx="6">
                  <c:v>503.9</c:v>
                </c:pt>
                <c:pt idx="7">
                  <c:v>517.29999999999995</c:v>
                </c:pt>
                <c:pt idx="8">
                  <c:v>656.7</c:v>
                </c:pt>
                <c:pt idx="9">
                  <c:v>620.70000000000005</c:v>
                </c:pt>
                <c:pt idx="10">
                  <c:v>719</c:v>
                </c:pt>
                <c:pt idx="11">
                  <c:v>699.5</c:v>
                </c:pt>
                <c:pt idx="12">
                  <c:v>749</c:v>
                </c:pt>
                <c:pt idx="13">
                  <c:v>818.6</c:v>
                </c:pt>
                <c:pt idx="14">
                  <c:v>879.2</c:v>
                </c:pt>
                <c:pt idx="15">
                  <c:v>760.7</c:v>
                </c:pt>
                <c:pt idx="16">
                  <c:v>906.8</c:v>
                </c:pt>
                <c:pt idx="17">
                  <c:v>839.5</c:v>
                </c:pt>
                <c:pt idx="18">
                  <c:v>933.4</c:v>
                </c:pt>
                <c:pt idx="19">
                  <c:v>906.3</c:v>
                </c:pt>
                <c:pt idx="20">
                  <c:v>1108.2</c:v>
                </c:pt>
                <c:pt idx="21">
                  <c:v>882.8</c:v>
                </c:pt>
                <c:pt idx="22">
                  <c:v>1157.2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749568"/>
        <c:axId val="128790464"/>
      </c:lineChart>
      <c:catAx>
        <c:axId val="128749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8790464"/>
        <c:crosses val="autoZero"/>
        <c:auto val="1"/>
        <c:lblAlgn val="ctr"/>
        <c:lblOffset val="100"/>
        <c:noMultiLvlLbl val="0"/>
      </c:catAx>
      <c:valAx>
        <c:axId val="128790464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28749568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l-GR"/>
              <a:t>ΤΕΛΙΚΗ ΕΝΕΡΓΕΙΑΚΗ ΚΑΤΑΝΑΛΩΣΗ  (ΤΙΠ)</a:t>
            </a:r>
            <a:endParaRPr lang="en-GB"/>
          </a:p>
        </c:rich>
      </c:tx>
      <c:layout/>
      <c:overlay val="0"/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Data21!$B$11</c:f>
              <c:strCache>
                <c:ptCount val="1"/>
                <c:pt idx="0">
                  <c:v>Greece</c:v>
                </c:pt>
              </c:strCache>
            </c:strRef>
          </c:tx>
          <c:cat>
            <c:strRef>
              <c:f>Data21!$A$12:$A$34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Data21!$B$12:$B$34</c:f>
              <c:numCache>
                <c:formatCode>#,##0.0</c:formatCode>
                <c:ptCount val="23"/>
                <c:pt idx="0">
                  <c:v>14680.8</c:v>
                </c:pt>
                <c:pt idx="1">
                  <c:v>14996.4</c:v>
                </c:pt>
                <c:pt idx="2">
                  <c:v>15077.4</c:v>
                </c:pt>
                <c:pt idx="3">
                  <c:v>15119</c:v>
                </c:pt>
                <c:pt idx="4">
                  <c:v>15427.7</c:v>
                </c:pt>
                <c:pt idx="5">
                  <c:v>15805.5</c:v>
                </c:pt>
                <c:pt idx="6">
                  <c:v>16913.900000000001</c:v>
                </c:pt>
                <c:pt idx="7">
                  <c:v>17392.5</c:v>
                </c:pt>
                <c:pt idx="8">
                  <c:v>18287.5</c:v>
                </c:pt>
                <c:pt idx="9">
                  <c:v>18227.2</c:v>
                </c:pt>
                <c:pt idx="10">
                  <c:v>18676.400000000001</c:v>
                </c:pt>
                <c:pt idx="11">
                  <c:v>19283.900000000001</c:v>
                </c:pt>
                <c:pt idx="12">
                  <c:v>19639.3</c:v>
                </c:pt>
                <c:pt idx="13">
                  <c:v>20677.7</c:v>
                </c:pt>
                <c:pt idx="14">
                  <c:v>20456.3</c:v>
                </c:pt>
                <c:pt idx="15">
                  <c:v>20955.5</c:v>
                </c:pt>
                <c:pt idx="16">
                  <c:v>21554.1</c:v>
                </c:pt>
                <c:pt idx="17">
                  <c:v>22060.3</c:v>
                </c:pt>
                <c:pt idx="18">
                  <c:v>21378.2</c:v>
                </c:pt>
                <c:pt idx="19">
                  <c:v>20575.2</c:v>
                </c:pt>
                <c:pt idx="20">
                  <c:v>19042.7</c:v>
                </c:pt>
                <c:pt idx="21">
                  <c:v>18913.7</c:v>
                </c:pt>
                <c:pt idx="22">
                  <c:v>16262.9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753152"/>
        <c:axId val="128792768"/>
      </c:lineChart>
      <c:catAx>
        <c:axId val="128753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8792768"/>
        <c:crosses val="autoZero"/>
        <c:auto val="1"/>
        <c:lblAlgn val="ctr"/>
        <c:lblOffset val="100"/>
        <c:noMultiLvlLbl val="0"/>
      </c:catAx>
      <c:valAx>
        <c:axId val="128792768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28753152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l-GR"/>
              <a:t>ΤΕΛΙΚΗ ΕΝΕΡΓΕΙΑΚΗ ΚΑΤΑΝΑΛΩΣΗ - ΒΙΟΜΗΧΑΝΙΑ  (ΤΙΠ)</a:t>
            </a:r>
            <a:endParaRPr lang="en-GB"/>
          </a:p>
        </c:rich>
      </c:tx>
      <c:layout/>
      <c:overlay val="0"/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Data22!$B$11</c:f>
              <c:strCache>
                <c:ptCount val="1"/>
                <c:pt idx="0">
                  <c:v>Greece</c:v>
                </c:pt>
              </c:strCache>
            </c:strRef>
          </c:tx>
          <c:cat>
            <c:strRef>
              <c:f>Data22!$A$12:$A$34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Data22!$B$12:$B$34</c:f>
              <c:numCache>
                <c:formatCode>#,##0.0</c:formatCode>
                <c:ptCount val="23"/>
                <c:pt idx="0">
                  <c:v>3995.1</c:v>
                </c:pt>
                <c:pt idx="1">
                  <c:v>3946</c:v>
                </c:pt>
                <c:pt idx="2">
                  <c:v>3836.3</c:v>
                </c:pt>
                <c:pt idx="3">
                  <c:v>3720.5</c:v>
                </c:pt>
                <c:pt idx="4">
                  <c:v>3726.9</c:v>
                </c:pt>
                <c:pt idx="5">
                  <c:v>4005</c:v>
                </c:pt>
                <c:pt idx="6">
                  <c:v>4232.5</c:v>
                </c:pt>
                <c:pt idx="7">
                  <c:v>4319.5</c:v>
                </c:pt>
                <c:pt idx="8">
                  <c:v>4382.2</c:v>
                </c:pt>
                <c:pt idx="9">
                  <c:v>4101.8</c:v>
                </c:pt>
                <c:pt idx="10">
                  <c:v>4450.3</c:v>
                </c:pt>
                <c:pt idx="11">
                  <c:v>4507.7</c:v>
                </c:pt>
                <c:pt idx="12">
                  <c:v>4445.7</c:v>
                </c:pt>
                <c:pt idx="13">
                  <c:v>4330.6000000000004</c:v>
                </c:pt>
                <c:pt idx="14">
                  <c:v>4069.9</c:v>
                </c:pt>
                <c:pt idx="15">
                  <c:v>4160.7</c:v>
                </c:pt>
                <c:pt idx="16">
                  <c:v>4234.2</c:v>
                </c:pt>
                <c:pt idx="17">
                  <c:v>4603.8999999999996</c:v>
                </c:pt>
                <c:pt idx="18">
                  <c:v>4211.8</c:v>
                </c:pt>
                <c:pt idx="19">
                  <c:v>3463.5</c:v>
                </c:pt>
                <c:pt idx="20">
                  <c:v>3473.5</c:v>
                </c:pt>
                <c:pt idx="21">
                  <c:v>3323.9</c:v>
                </c:pt>
                <c:pt idx="22">
                  <c:v>2474.1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524288"/>
        <c:axId val="128827968"/>
      </c:lineChart>
      <c:catAx>
        <c:axId val="128524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8827968"/>
        <c:crosses val="autoZero"/>
        <c:auto val="1"/>
        <c:lblAlgn val="ctr"/>
        <c:lblOffset val="100"/>
        <c:noMultiLvlLbl val="0"/>
      </c:catAx>
      <c:valAx>
        <c:axId val="128827968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28524288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l-GR"/>
              <a:t>ΤΕΛΙΚΗ ΕΝΕΡΓΕΙΑΚΗ ΚΑΤΑΝΑΛΩΣΗ - ΜΕΤΑΦΟΡΕΣ (ΤΙΠ) </a:t>
            </a:r>
            <a:endParaRPr lang="en-GB"/>
          </a:p>
        </c:rich>
      </c:tx>
      <c:layout/>
      <c:overlay val="0"/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Data23!$B$11</c:f>
              <c:strCache>
                <c:ptCount val="1"/>
                <c:pt idx="0">
                  <c:v>Greece</c:v>
                </c:pt>
              </c:strCache>
            </c:strRef>
          </c:tx>
          <c:cat>
            <c:strRef>
              <c:f>Data23!$A$12:$A$34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Data23!$B$12:$B$34</c:f>
              <c:numCache>
                <c:formatCode>#,##0.0</c:formatCode>
                <c:ptCount val="23"/>
                <c:pt idx="0">
                  <c:v>5892.7</c:v>
                </c:pt>
                <c:pt idx="1">
                  <c:v>6062.7</c:v>
                </c:pt>
                <c:pt idx="2">
                  <c:v>6231.7</c:v>
                </c:pt>
                <c:pt idx="3">
                  <c:v>6354.5</c:v>
                </c:pt>
                <c:pt idx="4">
                  <c:v>6528.3</c:v>
                </c:pt>
                <c:pt idx="5">
                  <c:v>6517.5</c:v>
                </c:pt>
                <c:pt idx="6">
                  <c:v>6651.6</c:v>
                </c:pt>
                <c:pt idx="7">
                  <c:v>6817.9</c:v>
                </c:pt>
                <c:pt idx="8">
                  <c:v>7391</c:v>
                </c:pt>
                <c:pt idx="9">
                  <c:v>7553.2</c:v>
                </c:pt>
                <c:pt idx="10">
                  <c:v>7297.3</c:v>
                </c:pt>
                <c:pt idx="11">
                  <c:v>7468.2</c:v>
                </c:pt>
                <c:pt idx="12">
                  <c:v>7569.8</c:v>
                </c:pt>
                <c:pt idx="13">
                  <c:v>7915.2</c:v>
                </c:pt>
                <c:pt idx="14">
                  <c:v>8075.6</c:v>
                </c:pt>
                <c:pt idx="15">
                  <c:v>8187.6</c:v>
                </c:pt>
                <c:pt idx="16">
                  <c:v>8553.5</c:v>
                </c:pt>
                <c:pt idx="17">
                  <c:v>8821.7000000000007</c:v>
                </c:pt>
                <c:pt idx="18">
                  <c:v>8619.2000000000007</c:v>
                </c:pt>
                <c:pt idx="19">
                  <c:v>9227.7999999999993</c:v>
                </c:pt>
                <c:pt idx="20">
                  <c:v>8177.4</c:v>
                </c:pt>
                <c:pt idx="21">
                  <c:v>7463.1</c:v>
                </c:pt>
                <c:pt idx="22">
                  <c:v>5961.3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527872"/>
        <c:axId val="128830272"/>
      </c:lineChart>
      <c:catAx>
        <c:axId val="128527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8830272"/>
        <c:crosses val="autoZero"/>
        <c:auto val="1"/>
        <c:lblAlgn val="ctr"/>
        <c:lblOffset val="100"/>
        <c:noMultiLvlLbl val="0"/>
      </c:catAx>
      <c:valAx>
        <c:axId val="128830272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28527872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600"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l-GR"/>
              <a:t>ΤΕΛΙΚΗ ΕΝΕΡΓΕΙΑΚΗ ΚΑΤΑΝΑΛΩΣΗ - ΛΟΙΠΟΙ ΤΟΜΕΙΣ </a:t>
            </a:r>
            <a:endParaRPr lang="en-GB"/>
          </a:p>
        </c:rich>
      </c:tx>
      <c:layout/>
      <c:overlay val="0"/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Data24!$B$11</c:f>
              <c:strCache>
                <c:ptCount val="1"/>
                <c:pt idx="0">
                  <c:v>Greece</c:v>
                </c:pt>
              </c:strCache>
            </c:strRef>
          </c:tx>
          <c:cat>
            <c:strRef>
              <c:f>Data24!$A$12:$A$34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Data24!$B$12:$B$34</c:f>
              <c:numCache>
                <c:formatCode>#,##0.0</c:formatCode>
                <c:ptCount val="23"/>
                <c:pt idx="0">
                  <c:v>4792.8999999999996</c:v>
                </c:pt>
                <c:pt idx="1">
                  <c:v>4987.7</c:v>
                </c:pt>
                <c:pt idx="2">
                  <c:v>5009.3</c:v>
                </c:pt>
                <c:pt idx="3">
                  <c:v>5044.1000000000004</c:v>
                </c:pt>
                <c:pt idx="4">
                  <c:v>5172.6000000000004</c:v>
                </c:pt>
                <c:pt idx="5">
                  <c:v>5283</c:v>
                </c:pt>
                <c:pt idx="6">
                  <c:v>6029.8</c:v>
                </c:pt>
                <c:pt idx="7">
                  <c:v>6255.1</c:v>
                </c:pt>
                <c:pt idx="8">
                  <c:v>6514.2</c:v>
                </c:pt>
                <c:pt idx="9">
                  <c:v>6572.3</c:v>
                </c:pt>
                <c:pt idx="10">
                  <c:v>6928.8</c:v>
                </c:pt>
                <c:pt idx="11">
                  <c:v>7308.1</c:v>
                </c:pt>
                <c:pt idx="12">
                  <c:v>7623.8</c:v>
                </c:pt>
                <c:pt idx="13">
                  <c:v>8432</c:v>
                </c:pt>
                <c:pt idx="14">
                  <c:v>8310.7999999999993</c:v>
                </c:pt>
                <c:pt idx="15">
                  <c:v>8607.2000000000007</c:v>
                </c:pt>
                <c:pt idx="16">
                  <c:v>8766.4</c:v>
                </c:pt>
                <c:pt idx="17">
                  <c:v>8634.7000000000007</c:v>
                </c:pt>
                <c:pt idx="18">
                  <c:v>8547.2999999999993</c:v>
                </c:pt>
                <c:pt idx="19">
                  <c:v>7883.9</c:v>
                </c:pt>
                <c:pt idx="20">
                  <c:v>7391.8</c:v>
                </c:pt>
                <c:pt idx="21">
                  <c:v>8126.7</c:v>
                </c:pt>
                <c:pt idx="22">
                  <c:v>7827.6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527360"/>
        <c:axId val="128832576"/>
      </c:lineChart>
      <c:catAx>
        <c:axId val="128527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8832576"/>
        <c:crosses val="autoZero"/>
        <c:auto val="1"/>
        <c:lblAlgn val="ctr"/>
        <c:lblOffset val="100"/>
        <c:noMultiLvlLbl val="0"/>
      </c:catAx>
      <c:valAx>
        <c:axId val="128832576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28527360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l-GR"/>
              <a:t>ΕΙΣΑΓΩΓΕΣ ΕΝΕΡΓΕΙΑΣ (ΤΙΠ)</a:t>
            </a:r>
            <a:endParaRPr lang="en-GB"/>
          </a:p>
        </c:rich>
      </c:tx>
      <c:layout/>
      <c:overlay val="0"/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Data3!$B$11</c:f>
              <c:strCache>
                <c:ptCount val="1"/>
                <c:pt idx="0">
                  <c:v>Greece</c:v>
                </c:pt>
              </c:strCache>
            </c:strRef>
          </c:tx>
          <c:cat>
            <c:strRef>
              <c:f>Data3!$A$12:$A$34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Data3!$B$12:$B$34</c:f>
              <c:numCache>
                <c:formatCode>#,##0.0</c:formatCode>
                <c:ptCount val="23"/>
                <c:pt idx="0">
                  <c:v>22950.6</c:v>
                </c:pt>
                <c:pt idx="1">
                  <c:v>20854</c:v>
                </c:pt>
                <c:pt idx="2">
                  <c:v>23271.5</c:v>
                </c:pt>
                <c:pt idx="3">
                  <c:v>21124.1</c:v>
                </c:pt>
                <c:pt idx="4">
                  <c:v>20280.8</c:v>
                </c:pt>
                <c:pt idx="5">
                  <c:v>22475.8</c:v>
                </c:pt>
                <c:pt idx="6">
                  <c:v>23618.9</c:v>
                </c:pt>
                <c:pt idx="7">
                  <c:v>23261.599999999999</c:v>
                </c:pt>
                <c:pt idx="8">
                  <c:v>24625.4</c:v>
                </c:pt>
                <c:pt idx="9">
                  <c:v>23855</c:v>
                </c:pt>
                <c:pt idx="10">
                  <c:v>26451.3</c:v>
                </c:pt>
                <c:pt idx="11">
                  <c:v>26496.6</c:v>
                </c:pt>
                <c:pt idx="12">
                  <c:v>27790.3</c:v>
                </c:pt>
                <c:pt idx="13">
                  <c:v>28888.6</c:v>
                </c:pt>
                <c:pt idx="14">
                  <c:v>30742.5</c:v>
                </c:pt>
                <c:pt idx="15">
                  <c:v>29649.5</c:v>
                </c:pt>
                <c:pt idx="16">
                  <c:v>32223.4</c:v>
                </c:pt>
                <c:pt idx="17">
                  <c:v>32432.5</c:v>
                </c:pt>
                <c:pt idx="18">
                  <c:v>33260.699999999997</c:v>
                </c:pt>
                <c:pt idx="19">
                  <c:v>31540.400000000001</c:v>
                </c:pt>
                <c:pt idx="20">
                  <c:v>31624.6</c:v>
                </c:pt>
                <c:pt idx="21">
                  <c:v>29940.7</c:v>
                </c:pt>
                <c:pt idx="22">
                  <c:v>31797.8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7872512"/>
        <c:axId val="105320384"/>
      </c:lineChart>
      <c:catAx>
        <c:axId val="127872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5320384"/>
        <c:crosses val="autoZero"/>
        <c:auto val="1"/>
        <c:lblAlgn val="ctr"/>
        <c:lblOffset val="100"/>
        <c:noMultiLvlLbl val="0"/>
      </c:catAx>
      <c:valAx>
        <c:axId val="105320384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27872512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l-GR"/>
              <a:t>ΟΙΚΙΑΚΟΣ ΤΟΜΕΑΣ (ΤΙΠ)</a:t>
            </a:r>
            <a:endParaRPr lang="en-GB"/>
          </a:p>
        </c:rich>
      </c:tx>
      <c:layout/>
      <c:overlay val="0"/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Data25!$B$11</c:f>
              <c:strCache>
                <c:ptCount val="1"/>
                <c:pt idx="0">
                  <c:v>Greece</c:v>
                </c:pt>
              </c:strCache>
            </c:strRef>
          </c:tx>
          <c:cat>
            <c:strRef>
              <c:f>Data25!$A$12:$A$34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Data25!$B$12:$B$34</c:f>
              <c:numCache>
                <c:formatCode>#,##0.0</c:formatCode>
                <c:ptCount val="23"/>
                <c:pt idx="0">
                  <c:v>3057.8</c:v>
                </c:pt>
                <c:pt idx="1">
                  <c:v>3146.5</c:v>
                </c:pt>
                <c:pt idx="2">
                  <c:v>3175.2</c:v>
                </c:pt>
                <c:pt idx="3">
                  <c:v>3157.9</c:v>
                </c:pt>
                <c:pt idx="4">
                  <c:v>3208.2</c:v>
                </c:pt>
                <c:pt idx="5">
                  <c:v>3333.6</c:v>
                </c:pt>
                <c:pt idx="6">
                  <c:v>3951.5</c:v>
                </c:pt>
                <c:pt idx="7">
                  <c:v>4091.5</c:v>
                </c:pt>
                <c:pt idx="8">
                  <c:v>4229</c:v>
                </c:pt>
                <c:pt idx="9">
                  <c:v>4248.3999999999996</c:v>
                </c:pt>
                <c:pt idx="10">
                  <c:v>4502.2</c:v>
                </c:pt>
                <c:pt idx="11">
                  <c:v>4719.3</c:v>
                </c:pt>
                <c:pt idx="12">
                  <c:v>4916.5</c:v>
                </c:pt>
                <c:pt idx="13">
                  <c:v>5510</c:v>
                </c:pt>
                <c:pt idx="14">
                  <c:v>5420.4</c:v>
                </c:pt>
                <c:pt idx="15">
                  <c:v>5518.8</c:v>
                </c:pt>
                <c:pt idx="16">
                  <c:v>5510.3</c:v>
                </c:pt>
                <c:pt idx="17">
                  <c:v>5394.7</c:v>
                </c:pt>
                <c:pt idx="18">
                  <c:v>5230</c:v>
                </c:pt>
                <c:pt idx="19">
                  <c:v>4852.5</c:v>
                </c:pt>
                <c:pt idx="20">
                  <c:v>4630.3999999999996</c:v>
                </c:pt>
                <c:pt idx="21">
                  <c:v>5490.1</c:v>
                </c:pt>
                <c:pt idx="22">
                  <c:v>4828.7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628224"/>
        <c:axId val="128834880"/>
      </c:lineChart>
      <c:catAx>
        <c:axId val="128628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8834880"/>
        <c:crosses val="autoZero"/>
        <c:auto val="1"/>
        <c:lblAlgn val="ctr"/>
        <c:lblOffset val="100"/>
        <c:noMultiLvlLbl val="0"/>
      </c:catAx>
      <c:valAx>
        <c:axId val="128834880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28628224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l-GR"/>
              <a:t>ΓΕΩΡΓΙΑ - ΔΑΣΟΚΟΜΙΑ (ΤΙΠ)</a:t>
            </a:r>
            <a:endParaRPr lang="en-GB"/>
          </a:p>
        </c:rich>
      </c:tx>
      <c:layout/>
      <c:overlay val="0"/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Data26!$B$11</c:f>
              <c:strCache>
                <c:ptCount val="1"/>
                <c:pt idx="0">
                  <c:v>Greece</c:v>
                </c:pt>
              </c:strCache>
            </c:strRef>
          </c:tx>
          <c:cat>
            <c:strRef>
              <c:f>Data26!$A$12:$A$34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Data26!$B$12:$B$34</c:f>
              <c:numCache>
                <c:formatCode>#,##0.0</c:formatCode>
                <c:ptCount val="23"/>
                <c:pt idx="0">
                  <c:v>1033</c:v>
                </c:pt>
                <c:pt idx="1">
                  <c:v>1104.4000000000001</c:v>
                </c:pt>
                <c:pt idx="2">
                  <c:v>1062.5999999999999</c:v>
                </c:pt>
                <c:pt idx="3">
                  <c:v>1073.5</c:v>
                </c:pt>
                <c:pt idx="4">
                  <c:v>1083.2</c:v>
                </c:pt>
                <c:pt idx="5">
                  <c:v>1010.9</c:v>
                </c:pt>
                <c:pt idx="6">
                  <c:v>1056.4000000000001</c:v>
                </c:pt>
                <c:pt idx="7">
                  <c:v>1067.5999999999999</c:v>
                </c:pt>
                <c:pt idx="8">
                  <c:v>1088.4000000000001</c:v>
                </c:pt>
                <c:pt idx="9">
                  <c:v>1086.0999999999999</c:v>
                </c:pt>
                <c:pt idx="10">
                  <c:v>1115.2</c:v>
                </c:pt>
                <c:pt idx="11">
                  <c:v>1116.5999999999999</c:v>
                </c:pt>
                <c:pt idx="12">
                  <c:v>1164.2</c:v>
                </c:pt>
                <c:pt idx="13">
                  <c:v>1254.0999999999999</c:v>
                </c:pt>
                <c:pt idx="14">
                  <c:v>1109.8</c:v>
                </c:pt>
                <c:pt idx="15">
                  <c:v>1147.0999999999999</c:v>
                </c:pt>
                <c:pt idx="16">
                  <c:v>1176.9000000000001</c:v>
                </c:pt>
                <c:pt idx="17">
                  <c:v>1101.8</c:v>
                </c:pt>
                <c:pt idx="18">
                  <c:v>1096.7</c:v>
                </c:pt>
                <c:pt idx="19">
                  <c:v>876.9</c:v>
                </c:pt>
                <c:pt idx="20">
                  <c:v>802.1</c:v>
                </c:pt>
                <c:pt idx="21">
                  <c:v>670.1</c:v>
                </c:pt>
                <c:pt idx="22">
                  <c:v>284.3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630272"/>
        <c:axId val="128681664"/>
      </c:lineChart>
      <c:catAx>
        <c:axId val="128630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8681664"/>
        <c:crosses val="autoZero"/>
        <c:auto val="1"/>
        <c:lblAlgn val="ctr"/>
        <c:lblOffset val="100"/>
        <c:noMultiLvlLbl val="0"/>
      </c:catAx>
      <c:valAx>
        <c:axId val="128681664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28630272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l-GR"/>
              <a:t>ΥΠΗΡΕΣΙΕΣ (ΤΙΠ)</a:t>
            </a:r>
            <a:endParaRPr lang="en-GB"/>
          </a:p>
        </c:rich>
      </c:tx>
      <c:layout/>
      <c:overlay val="0"/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Data27!$B$11</c:f>
              <c:strCache>
                <c:ptCount val="1"/>
                <c:pt idx="0">
                  <c:v>Greece</c:v>
                </c:pt>
              </c:strCache>
            </c:strRef>
          </c:tx>
          <c:cat>
            <c:strRef>
              <c:f>Data27!$A$12:$A$34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Data27!$B$12:$B$34</c:f>
              <c:numCache>
                <c:formatCode>#,##0.0</c:formatCode>
                <c:ptCount val="23"/>
                <c:pt idx="0">
                  <c:v>651.79999999999995</c:v>
                </c:pt>
                <c:pt idx="1">
                  <c:v>732.9</c:v>
                </c:pt>
                <c:pt idx="2">
                  <c:v>771.5</c:v>
                </c:pt>
                <c:pt idx="3">
                  <c:v>812.7</c:v>
                </c:pt>
                <c:pt idx="4">
                  <c:v>881.1</c:v>
                </c:pt>
                <c:pt idx="5">
                  <c:v>938.5</c:v>
                </c:pt>
                <c:pt idx="6">
                  <c:v>1021.8</c:v>
                </c:pt>
                <c:pt idx="7">
                  <c:v>1095.9000000000001</c:v>
                </c:pt>
                <c:pt idx="8">
                  <c:v>1196.8</c:v>
                </c:pt>
                <c:pt idx="9">
                  <c:v>1237.9000000000001</c:v>
                </c:pt>
                <c:pt idx="10">
                  <c:v>1311.4</c:v>
                </c:pt>
                <c:pt idx="11">
                  <c:v>1472.2</c:v>
                </c:pt>
                <c:pt idx="12">
                  <c:v>1543.1</c:v>
                </c:pt>
                <c:pt idx="13">
                  <c:v>1667.9</c:v>
                </c:pt>
                <c:pt idx="14">
                  <c:v>1780</c:v>
                </c:pt>
                <c:pt idx="15">
                  <c:v>1941.2</c:v>
                </c:pt>
                <c:pt idx="16">
                  <c:v>2077.4</c:v>
                </c:pt>
                <c:pt idx="17">
                  <c:v>2136.4</c:v>
                </c:pt>
                <c:pt idx="18">
                  <c:v>2218.6</c:v>
                </c:pt>
                <c:pt idx="19">
                  <c:v>2152.8000000000002</c:v>
                </c:pt>
                <c:pt idx="20">
                  <c:v>1957.6</c:v>
                </c:pt>
                <c:pt idx="21">
                  <c:v>1872.3</c:v>
                </c:pt>
                <c:pt idx="22">
                  <c:v>2301.8000000000002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9058304"/>
        <c:axId val="128683968"/>
      </c:lineChart>
      <c:catAx>
        <c:axId val="129058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8683968"/>
        <c:crosses val="autoZero"/>
        <c:auto val="1"/>
        <c:lblAlgn val="ctr"/>
        <c:lblOffset val="100"/>
        <c:noMultiLvlLbl val="0"/>
      </c:catAx>
      <c:valAx>
        <c:axId val="128683968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29058304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380730589928322E-2"/>
          <c:y val="2.2222223101329444E-2"/>
          <c:w val="0.88719156300609048"/>
          <c:h val="0.90666670253424142"/>
        </c:manualLayout>
      </c:layout>
      <c:scatterChart>
        <c:scatterStyle val="lineMarker"/>
        <c:varyColors val="0"/>
        <c:ser>
          <c:idx val="0"/>
          <c:order val="0"/>
          <c:tx>
            <c:strRef>
              <c:f>'Ζήτηση 3 - 9 Μαϊου 2010'!$C$2</c:f>
              <c:strCache>
                <c:ptCount val="1"/>
                <c:pt idx="0">
                  <c:v>03-May-10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00B050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'Ζήτηση 3 - 9 Μαϊου 2010'!$B$3:$B$26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'Ζήτηση 3 - 9 Μαϊου 2010'!$C$3:$C$26</c:f>
              <c:numCache>
                <c:formatCode>General</c:formatCode>
                <c:ptCount val="24"/>
                <c:pt idx="0">
                  <c:v>23000</c:v>
                </c:pt>
                <c:pt idx="1">
                  <c:v>21500</c:v>
                </c:pt>
                <c:pt idx="2">
                  <c:v>20500</c:v>
                </c:pt>
                <c:pt idx="3">
                  <c:v>20500</c:v>
                </c:pt>
                <c:pt idx="4">
                  <c:v>20000</c:v>
                </c:pt>
                <c:pt idx="5">
                  <c:v>19138</c:v>
                </c:pt>
                <c:pt idx="6">
                  <c:v>22820</c:v>
                </c:pt>
                <c:pt idx="7">
                  <c:v>26900</c:v>
                </c:pt>
                <c:pt idx="8">
                  <c:v>30200</c:v>
                </c:pt>
                <c:pt idx="9">
                  <c:v>32800</c:v>
                </c:pt>
                <c:pt idx="10">
                  <c:v>34900</c:v>
                </c:pt>
                <c:pt idx="11">
                  <c:v>36200</c:v>
                </c:pt>
                <c:pt idx="12">
                  <c:v>35800</c:v>
                </c:pt>
                <c:pt idx="13">
                  <c:v>34800</c:v>
                </c:pt>
                <c:pt idx="14">
                  <c:v>30000</c:v>
                </c:pt>
                <c:pt idx="15">
                  <c:v>29000</c:v>
                </c:pt>
                <c:pt idx="16">
                  <c:v>28530</c:v>
                </c:pt>
                <c:pt idx="17">
                  <c:v>29500</c:v>
                </c:pt>
                <c:pt idx="18">
                  <c:v>31000</c:v>
                </c:pt>
                <c:pt idx="19">
                  <c:v>34500</c:v>
                </c:pt>
                <c:pt idx="20">
                  <c:v>43000</c:v>
                </c:pt>
                <c:pt idx="21">
                  <c:v>38000</c:v>
                </c:pt>
                <c:pt idx="22">
                  <c:v>29600</c:v>
                </c:pt>
                <c:pt idx="23">
                  <c:v>26500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'Ζήτηση 3 - 9 Μαϊου 2010'!$D$2</c:f>
              <c:strCache>
                <c:ptCount val="1"/>
                <c:pt idx="0">
                  <c:v>04-May-10</c:v>
                </c:pt>
              </c:strCache>
            </c:strRef>
          </c:tx>
          <c:spPr>
            <a:ln w="28575">
              <a:noFill/>
            </a:ln>
          </c:spPr>
          <c:xVal>
            <c:numRef>
              <c:f>'Ζήτηση 3 - 9 Μαϊου 2010'!$B$3:$B$26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'Ζήτηση 3 - 9 Μαϊου 2010'!$D$3:$D$26</c:f>
              <c:numCache>
                <c:formatCode>General</c:formatCode>
                <c:ptCount val="24"/>
                <c:pt idx="0">
                  <c:v>23000</c:v>
                </c:pt>
                <c:pt idx="1">
                  <c:v>22500</c:v>
                </c:pt>
                <c:pt idx="2">
                  <c:v>20500</c:v>
                </c:pt>
                <c:pt idx="3">
                  <c:v>20000</c:v>
                </c:pt>
                <c:pt idx="4">
                  <c:v>19500</c:v>
                </c:pt>
                <c:pt idx="5">
                  <c:v>19552</c:v>
                </c:pt>
                <c:pt idx="6">
                  <c:v>22998</c:v>
                </c:pt>
                <c:pt idx="7">
                  <c:v>28500</c:v>
                </c:pt>
                <c:pt idx="8">
                  <c:v>30700</c:v>
                </c:pt>
                <c:pt idx="9">
                  <c:v>34000</c:v>
                </c:pt>
                <c:pt idx="10">
                  <c:v>36000</c:v>
                </c:pt>
                <c:pt idx="11">
                  <c:v>37700</c:v>
                </c:pt>
                <c:pt idx="12">
                  <c:v>37700</c:v>
                </c:pt>
                <c:pt idx="13">
                  <c:v>35662</c:v>
                </c:pt>
                <c:pt idx="14">
                  <c:v>32872</c:v>
                </c:pt>
                <c:pt idx="15">
                  <c:v>30678</c:v>
                </c:pt>
                <c:pt idx="16">
                  <c:v>29558</c:v>
                </c:pt>
                <c:pt idx="17">
                  <c:v>31370</c:v>
                </c:pt>
                <c:pt idx="18">
                  <c:v>32316</c:v>
                </c:pt>
                <c:pt idx="19">
                  <c:v>36508</c:v>
                </c:pt>
                <c:pt idx="20">
                  <c:v>42692</c:v>
                </c:pt>
                <c:pt idx="21">
                  <c:v>36484</c:v>
                </c:pt>
                <c:pt idx="22">
                  <c:v>33764</c:v>
                </c:pt>
                <c:pt idx="23">
                  <c:v>27584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'Ζήτηση 3 - 9 Μαϊου 2010'!$E$2</c:f>
              <c:strCache>
                <c:ptCount val="1"/>
                <c:pt idx="0">
                  <c:v>05-May-10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FFFF00"/>
              </a:solidFill>
              <a:ln w="25400">
                <a:solidFill>
                  <a:schemeClr val="tx1"/>
                </a:solidFill>
              </a:ln>
            </c:spPr>
          </c:marker>
          <c:xVal>
            <c:numRef>
              <c:f>'Ζήτηση 3 - 9 Μαϊου 2010'!$B$3:$B$26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'Ζήτηση 3 - 9 Μαϊου 2010'!$E$3:$E$26</c:f>
              <c:numCache>
                <c:formatCode>General</c:formatCode>
                <c:ptCount val="24"/>
                <c:pt idx="0">
                  <c:v>23976</c:v>
                </c:pt>
                <c:pt idx="1">
                  <c:v>21440</c:v>
                </c:pt>
                <c:pt idx="2">
                  <c:v>21360</c:v>
                </c:pt>
                <c:pt idx="3">
                  <c:v>20896</c:v>
                </c:pt>
                <c:pt idx="4">
                  <c:v>20896</c:v>
                </c:pt>
                <c:pt idx="5">
                  <c:v>20000</c:v>
                </c:pt>
                <c:pt idx="6">
                  <c:v>21500</c:v>
                </c:pt>
                <c:pt idx="7">
                  <c:v>26000</c:v>
                </c:pt>
                <c:pt idx="8">
                  <c:v>30000</c:v>
                </c:pt>
                <c:pt idx="9">
                  <c:v>32000</c:v>
                </c:pt>
                <c:pt idx="10">
                  <c:v>34000</c:v>
                </c:pt>
                <c:pt idx="11">
                  <c:v>34500</c:v>
                </c:pt>
                <c:pt idx="12">
                  <c:v>34500</c:v>
                </c:pt>
                <c:pt idx="13">
                  <c:v>32684</c:v>
                </c:pt>
                <c:pt idx="14">
                  <c:v>29365</c:v>
                </c:pt>
                <c:pt idx="15">
                  <c:v>27748</c:v>
                </c:pt>
                <c:pt idx="16">
                  <c:v>28042</c:v>
                </c:pt>
                <c:pt idx="17">
                  <c:v>29964</c:v>
                </c:pt>
                <c:pt idx="18">
                  <c:v>31066</c:v>
                </c:pt>
                <c:pt idx="19">
                  <c:v>33866</c:v>
                </c:pt>
                <c:pt idx="20">
                  <c:v>40232</c:v>
                </c:pt>
                <c:pt idx="21">
                  <c:v>36296</c:v>
                </c:pt>
                <c:pt idx="22">
                  <c:v>31216</c:v>
                </c:pt>
                <c:pt idx="23">
                  <c:v>22896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'Ζήτηση 3 - 9 Μαϊου 2010'!$F$2</c:f>
              <c:strCache>
                <c:ptCount val="1"/>
                <c:pt idx="0">
                  <c:v>06-May-10</c:v>
                </c:pt>
              </c:strCache>
            </c:strRef>
          </c:tx>
          <c:spPr>
            <a:ln w="28575">
              <a:noFill/>
            </a:ln>
          </c:spPr>
          <c:marker>
            <c:spPr>
              <a:ln>
                <a:solidFill>
                  <a:sysClr val="windowText" lastClr="000000"/>
                </a:solidFill>
              </a:ln>
            </c:spPr>
          </c:marker>
          <c:xVal>
            <c:numRef>
              <c:f>'Ζήτηση 3 - 9 Μαϊου 2010'!$B$3:$B$26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'Ζήτηση 3 - 9 Μαϊου 2010'!$F$3:$F$26</c:f>
              <c:numCache>
                <c:formatCode>General</c:formatCode>
                <c:ptCount val="24"/>
                <c:pt idx="0">
                  <c:v>23000</c:v>
                </c:pt>
                <c:pt idx="1">
                  <c:v>21500</c:v>
                </c:pt>
                <c:pt idx="2">
                  <c:v>20500</c:v>
                </c:pt>
                <c:pt idx="3">
                  <c:v>20860</c:v>
                </c:pt>
                <c:pt idx="4">
                  <c:v>20292</c:v>
                </c:pt>
                <c:pt idx="5">
                  <c:v>22000</c:v>
                </c:pt>
                <c:pt idx="6">
                  <c:v>24500</c:v>
                </c:pt>
                <c:pt idx="7">
                  <c:v>29000</c:v>
                </c:pt>
                <c:pt idx="8">
                  <c:v>32500</c:v>
                </c:pt>
                <c:pt idx="9">
                  <c:v>35252</c:v>
                </c:pt>
                <c:pt idx="10">
                  <c:v>36272</c:v>
                </c:pt>
                <c:pt idx="11">
                  <c:v>36500</c:v>
                </c:pt>
                <c:pt idx="12">
                  <c:v>36000</c:v>
                </c:pt>
                <c:pt idx="13">
                  <c:v>34100</c:v>
                </c:pt>
                <c:pt idx="14">
                  <c:v>32300</c:v>
                </c:pt>
                <c:pt idx="15">
                  <c:v>29400</c:v>
                </c:pt>
                <c:pt idx="16">
                  <c:v>29700</c:v>
                </c:pt>
                <c:pt idx="17">
                  <c:v>32100</c:v>
                </c:pt>
                <c:pt idx="18">
                  <c:v>33500</c:v>
                </c:pt>
                <c:pt idx="19">
                  <c:v>35539</c:v>
                </c:pt>
                <c:pt idx="20">
                  <c:v>41458</c:v>
                </c:pt>
                <c:pt idx="21">
                  <c:v>37974</c:v>
                </c:pt>
                <c:pt idx="22">
                  <c:v>33248</c:v>
                </c:pt>
                <c:pt idx="23">
                  <c:v>27100</c:v>
                </c:pt>
              </c:numCache>
            </c:numRef>
          </c:yVal>
          <c:smooth val="0"/>
        </c:ser>
        <c:ser>
          <c:idx val="4"/>
          <c:order val="4"/>
          <c:tx>
            <c:strRef>
              <c:f>'Ζήτηση 3 - 9 Μαϊου 2010'!$G$2</c:f>
              <c:strCache>
                <c:ptCount val="1"/>
                <c:pt idx="0">
                  <c:v>07-May-10</c:v>
                </c:pt>
              </c:strCache>
            </c:strRef>
          </c:tx>
          <c:spPr>
            <a:ln w="28575">
              <a:noFill/>
            </a:ln>
          </c:spPr>
          <c:marker>
            <c:spPr>
              <a:ln>
                <a:solidFill>
                  <a:sysClr val="windowText" lastClr="000000"/>
                </a:solidFill>
              </a:ln>
            </c:spPr>
          </c:marker>
          <c:xVal>
            <c:numRef>
              <c:f>'Ζήτηση 3 - 9 Μαϊου 2010'!$B$3:$B$26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'Ζήτηση 3 - 9 Μαϊου 2010'!$G$3:$G$26</c:f>
              <c:numCache>
                <c:formatCode>General</c:formatCode>
                <c:ptCount val="24"/>
                <c:pt idx="0">
                  <c:v>22828</c:v>
                </c:pt>
                <c:pt idx="1">
                  <c:v>20590</c:v>
                </c:pt>
                <c:pt idx="2">
                  <c:v>20344</c:v>
                </c:pt>
                <c:pt idx="3">
                  <c:v>19550</c:v>
                </c:pt>
                <c:pt idx="4">
                  <c:v>19154</c:v>
                </c:pt>
                <c:pt idx="5">
                  <c:v>19849</c:v>
                </c:pt>
                <c:pt idx="6">
                  <c:v>23544</c:v>
                </c:pt>
                <c:pt idx="7">
                  <c:v>29962</c:v>
                </c:pt>
                <c:pt idx="8">
                  <c:v>31622</c:v>
                </c:pt>
                <c:pt idx="9">
                  <c:v>33008</c:v>
                </c:pt>
                <c:pt idx="10">
                  <c:v>34304</c:v>
                </c:pt>
                <c:pt idx="11">
                  <c:v>38296</c:v>
                </c:pt>
                <c:pt idx="12">
                  <c:v>37000</c:v>
                </c:pt>
                <c:pt idx="13">
                  <c:v>35800</c:v>
                </c:pt>
                <c:pt idx="14">
                  <c:v>31340</c:v>
                </c:pt>
                <c:pt idx="15">
                  <c:v>30396</c:v>
                </c:pt>
                <c:pt idx="16">
                  <c:v>30904</c:v>
                </c:pt>
                <c:pt idx="17">
                  <c:v>33378</c:v>
                </c:pt>
                <c:pt idx="18">
                  <c:v>34500</c:v>
                </c:pt>
                <c:pt idx="19">
                  <c:v>36900</c:v>
                </c:pt>
                <c:pt idx="20">
                  <c:v>43448</c:v>
                </c:pt>
                <c:pt idx="21">
                  <c:v>38684</c:v>
                </c:pt>
                <c:pt idx="22">
                  <c:v>32716</c:v>
                </c:pt>
                <c:pt idx="23">
                  <c:v>28216</c:v>
                </c:pt>
              </c:numCache>
            </c:numRef>
          </c:yVal>
          <c:smooth val="0"/>
        </c:ser>
        <c:ser>
          <c:idx val="5"/>
          <c:order val="5"/>
          <c:tx>
            <c:strRef>
              <c:f>'Ζήτηση 3 - 9 Μαϊου 2010'!$H$2</c:f>
              <c:strCache>
                <c:ptCount val="1"/>
                <c:pt idx="0">
                  <c:v>08-May-10</c:v>
                </c:pt>
              </c:strCache>
            </c:strRef>
          </c:tx>
          <c:spPr>
            <a:ln w="28575">
              <a:noFill/>
            </a:ln>
          </c:spPr>
          <c:marker>
            <c:spPr>
              <a:ln>
                <a:solidFill>
                  <a:sysClr val="windowText" lastClr="000000"/>
                </a:solidFill>
              </a:ln>
            </c:spPr>
          </c:marker>
          <c:xVal>
            <c:numRef>
              <c:f>'Ζήτηση 3 - 9 Μαϊου 2010'!$B$3:$B$26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'Ζήτηση 3 - 9 Μαϊου 2010'!$H$3:$H$26</c:f>
              <c:numCache>
                <c:formatCode>General</c:formatCode>
                <c:ptCount val="24"/>
                <c:pt idx="0">
                  <c:v>24000</c:v>
                </c:pt>
                <c:pt idx="1">
                  <c:v>22500</c:v>
                </c:pt>
                <c:pt idx="2">
                  <c:v>21572</c:v>
                </c:pt>
                <c:pt idx="3">
                  <c:v>21236</c:v>
                </c:pt>
                <c:pt idx="4">
                  <c:v>20800</c:v>
                </c:pt>
                <c:pt idx="5">
                  <c:v>21500</c:v>
                </c:pt>
                <c:pt idx="6">
                  <c:v>24000</c:v>
                </c:pt>
                <c:pt idx="7">
                  <c:v>27500</c:v>
                </c:pt>
                <c:pt idx="8">
                  <c:v>31000</c:v>
                </c:pt>
                <c:pt idx="9">
                  <c:v>35500</c:v>
                </c:pt>
                <c:pt idx="10">
                  <c:v>37000</c:v>
                </c:pt>
                <c:pt idx="11">
                  <c:v>39000</c:v>
                </c:pt>
                <c:pt idx="12">
                  <c:v>39000</c:v>
                </c:pt>
                <c:pt idx="13">
                  <c:v>36196</c:v>
                </c:pt>
                <c:pt idx="14">
                  <c:v>34452</c:v>
                </c:pt>
                <c:pt idx="15">
                  <c:v>31700</c:v>
                </c:pt>
                <c:pt idx="16">
                  <c:v>32564</c:v>
                </c:pt>
                <c:pt idx="17">
                  <c:v>33400</c:v>
                </c:pt>
                <c:pt idx="18">
                  <c:v>34400</c:v>
                </c:pt>
                <c:pt idx="19">
                  <c:v>37300</c:v>
                </c:pt>
                <c:pt idx="20">
                  <c:v>43600</c:v>
                </c:pt>
                <c:pt idx="21">
                  <c:v>38980</c:v>
                </c:pt>
                <c:pt idx="22">
                  <c:v>32800</c:v>
                </c:pt>
                <c:pt idx="23">
                  <c:v>26624</c:v>
                </c:pt>
              </c:numCache>
            </c:numRef>
          </c:yVal>
          <c:smooth val="0"/>
        </c:ser>
        <c:ser>
          <c:idx val="6"/>
          <c:order val="6"/>
          <c:tx>
            <c:strRef>
              <c:f>'Ζήτηση 3 - 9 Μαϊου 2010'!$I$2</c:f>
              <c:strCache>
                <c:ptCount val="1"/>
                <c:pt idx="0">
                  <c:v>09-May-10</c:v>
                </c:pt>
              </c:strCache>
            </c:strRef>
          </c:tx>
          <c:spPr>
            <a:ln w="28575">
              <a:noFill/>
            </a:ln>
          </c:spPr>
          <c:marker>
            <c:spPr>
              <a:ln>
                <a:solidFill>
                  <a:sysClr val="windowText" lastClr="000000"/>
                </a:solidFill>
              </a:ln>
            </c:spPr>
          </c:marker>
          <c:xVal>
            <c:numRef>
              <c:f>'Ζήτηση 3 - 9 Μαϊου 2010'!$B$3:$B$26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'Ζήτηση 3 - 9 Μαϊου 2010'!$I$3:$I$26</c:f>
              <c:numCache>
                <c:formatCode>General</c:formatCode>
                <c:ptCount val="24"/>
                <c:pt idx="0">
                  <c:v>25500</c:v>
                </c:pt>
                <c:pt idx="1">
                  <c:v>23052</c:v>
                </c:pt>
                <c:pt idx="2">
                  <c:v>21600</c:v>
                </c:pt>
                <c:pt idx="3">
                  <c:v>21000</c:v>
                </c:pt>
                <c:pt idx="4">
                  <c:v>21200</c:v>
                </c:pt>
                <c:pt idx="5">
                  <c:v>20500</c:v>
                </c:pt>
                <c:pt idx="6">
                  <c:v>20500</c:v>
                </c:pt>
                <c:pt idx="7">
                  <c:v>26000</c:v>
                </c:pt>
                <c:pt idx="8">
                  <c:v>27500</c:v>
                </c:pt>
                <c:pt idx="9">
                  <c:v>32160</c:v>
                </c:pt>
                <c:pt idx="10">
                  <c:v>33900</c:v>
                </c:pt>
                <c:pt idx="11">
                  <c:v>36440</c:v>
                </c:pt>
                <c:pt idx="12">
                  <c:v>34960</c:v>
                </c:pt>
                <c:pt idx="13">
                  <c:v>31986</c:v>
                </c:pt>
                <c:pt idx="14">
                  <c:v>28610</c:v>
                </c:pt>
                <c:pt idx="15">
                  <c:v>28924</c:v>
                </c:pt>
                <c:pt idx="16">
                  <c:v>28568</c:v>
                </c:pt>
                <c:pt idx="17">
                  <c:v>30072</c:v>
                </c:pt>
                <c:pt idx="18">
                  <c:v>30972</c:v>
                </c:pt>
                <c:pt idx="19">
                  <c:v>31744</c:v>
                </c:pt>
                <c:pt idx="20">
                  <c:v>40966</c:v>
                </c:pt>
                <c:pt idx="21">
                  <c:v>37900</c:v>
                </c:pt>
                <c:pt idx="22">
                  <c:v>31796</c:v>
                </c:pt>
                <c:pt idx="23">
                  <c:v>28192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6576320"/>
        <c:axId val="126576896"/>
      </c:scatterChart>
      <c:valAx>
        <c:axId val="126576320"/>
        <c:scaling>
          <c:orientation val="minMax"/>
          <c:max val="25"/>
          <c:min val="0"/>
        </c:scaling>
        <c:delete val="0"/>
        <c:axPos val="b"/>
        <c:minorGridlines/>
        <c:numFmt formatCode="General" sourceLinked="1"/>
        <c:majorTickMark val="out"/>
        <c:minorTickMark val="in"/>
        <c:tickLblPos val="nextTo"/>
        <c:txPr>
          <a:bodyPr rot="0" vert="horz"/>
          <a:lstStyle/>
          <a:p>
            <a:pPr>
              <a:defRPr sz="2000" b="1">
                <a:solidFill>
                  <a:srgbClr val="FF0000"/>
                </a:solidFill>
              </a:defRPr>
            </a:pPr>
            <a:endParaRPr lang="en-US"/>
          </a:p>
        </c:txPr>
        <c:crossAx val="126576896"/>
        <c:crosses val="autoZero"/>
        <c:crossBetween val="midCat"/>
        <c:majorUnit val="6"/>
        <c:minorUnit val="1"/>
      </c:valAx>
      <c:valAx>
        <c:axId val="1265768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600" b="1">
                <a:solidFill>
                  <a:srgbClr val="FF0000"/>
                </a:solidFill>
              </a:defRPr>
            </a:pPr>
            <a:endParaRPr lang="en-US"/>
          </a:p>
        </c:txPr>
        <c:crossAx val="126576320"/>
        <c:crosses val="autoZero"/>
        <c:crossBetween val="midCat"/>
      </c:valAx>
      <c:spPr>
        <a:solidFill>
          <a:srgbClr val="FFFFFF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10846574857616745"/>
          <c:y val="4.8742303438485277E-2"/>
          <c:w val="0.25351252057288887"/>
          <c:h val="0.29717014146816551"/>
        </c:manualLayout>
      </c:layout>
      <c:overlay val="0"/>
      <c:spPr>
        <a:solidFill>
          <a:schemeClr val="bg1"/>
        </a:solidFill>
        <a:ln w="25400">
          <a:noFill/>
        </a:ln>
      </c:spPr>
      <c:txPr>
        <a:bodyPr/>
        <a:lstStyle/>
        <a:p>
          <a:pPr>
            <a:defRPr sz="1800">
              <a:solidFill>
                <a:srgbClr val="FF0000"/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333300"/>
          </a:solidFill>
          <a:latin typeface="Cambria Math" pitchFamily="18" charset="0"/>
          <a:ea typeface="Cambria Math" pitchFamily="18" charset="0"/>
          <a:cs typeface="Calibri"/>
        </a:defRPr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799627039490738"/>
          <c:y val="3.6990252643217675E-2"/>
          <c:w val="0.83757080110007287"/>
          <c:h val="0.87023194544117055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'Ζήτηση 3 - 9 Μαϊου 2010 (2)'!$C$2</c:f>
              <c:strCache>
                <c:ptCount val="1"/>
                <c:pt idx="0">
                  <c:v>Monday</c:v>
                </c:pt>
              </c:strCache>
            </c:strRef>
          </c:tx>
          <c:xVal>
            <c:numRef>
              <c:f>'Ζήτηση 3 - 9 Μαϊου 2010 (2)'!$B$3:$B$26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'Ζήτηση 3 - 9 Μαϊου 2010 (2)'!$C$3:$C$26</c:f>
              <c:numCache>
                <c:formatCode>#,##0</c:formatCode>
                <c:ptCount val="24"/>
                <c:pt idx="0">
                  <c:v>23000</c:v>
                </c:pt>
                <c:pt idx="1">
                  <c:v>21500</c:v>
                </c:pt>
                <c:pt idx="2">
                  <c:v>20500</c:v>
                </c:pt>
                <c:pt idx="3">
                  <c:v>20500</c:v>
                </c:pt>
                <c:pt idx="4">
                  <c:v>20000</c:v>
                </c:pt>
                <c:pt idx="5">
                  <c:v>19138</c:v>
                </c:pt>
                <c:pt idx="6">
                  <c:v>22820</c:v>
                </c:pt>
                <c:pt idx="7">
                  <c:v>26900</c:v>
                </c:pt>
                <c:pt idx="8">
                  <c:v>30200</c:v>
                </c:pt>
                <c:pt idx="9">
                  <c:v>32800</c:v>
                </c:pt>
                <c:pt idx="10">
                  <c:v>34900</c:v>
                </c:pt>
                <c:pt idx="11">
                  <c:v>36200</c:v>
                </c:pt>
                <c:pt idx="12">
                  <c:v>35800</c:v>
                </c:pt>
                <c:pt idx="13">
                  <c:v>34800</c:v>
                </c:pt>
                <c:pt idx="14">
                  <c:v>30000</c:v>
                </c:pt>
                <c:pt idx="15">
                  <c:v>29000</c:v>
                </c:pt>
                <c:pt idx="16">
                  <c:v>28530</c:v>
                </c:pt>
                <c:pt idx="17">
                  <c:v>29500</c:v>
                </c:pt>
                <c:pt idx="18">
                  <c:v>31000</c:v>
                </c:pt>
                <c:pt idx="19">
                  <c:v>34500</c:v>
                </c:pt>
                <c:pt idx="20">
                  <c:v>43000</c:v>
                </c:pt>
                <c:pt idx="21">
                  <c:v>38000</c:v>
                </c:pt>
                <c:pt idx="22">
                  <c:v>29600</c:v>
                </c:pt>
                <c:pt idx="23">
                  <c:v>26500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'Ζήτηση 3 - 9 Μαϊου 2010 (2)'!$D$2</c:f>
              <c:strCache>
                <c:ptCount val="1"/>
                <c:pt idx="0">
                  <c:v>Tuesday</c:v>
                </c:pt>
              </c:strCache>
            </c:strRef>
          </c:tx>
          <c:xVal>
            <c:numRef>
              <c:f>'Ζήτηση 3 - 9 Μαϊου 2010 (2)'!$B$3:$B$26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'Ζήτηση 3 - 9 Μαϊου 2010 (2)'!$D$3:$D$26</c:f>
              <c:numCache>
                <c:formatCode>#,##0</c:formatCode>
                <c:ptCount val="24"/>
                <c:pt idx="0">
                  <c:v>23000</c:v>
                </c:pt>
                <c:pt idx="1">
                  <c:v>22500</c:v>
                </c:pt>
                <c:pt idx="2">
                  <c:v>20500</c:v>
                </c:pt>
                <c:pt idx="3">
                  <c:v>20000</c:v>
                </c:pt>
                <c:pt idx="4">
                  <c:v>19500</c:v>
                </c:pt>
                <c:pt idx="5">
                  <c:v>19552</c:v>
                </c:pt>
                <c:pt idx="6">
                  <c:v>22998</c:v>
                </c:pt>
                <c:pt idx="7">
                  <c:v>28500</c:v>
                </c:pt>
                <c:pt idx="8">
                  <c:v>30700</c:v>
                </c:pt>
                <c:pt idx="9">
                  <c:v>34000</c:v>
                </c:pt>
                <c:pt idx="10">
                  <c:v>36000</c:v>
                </c:pt>
                <c:pt idx="11">
                  <c:v>37700</c:v>
                </c:pt>
                <c:pt idx="12">
                  <c:v>37700</c:v>
                </c:pt>
                <c:pt idx="13">
                  <c:v>35662</c:v>
                </c:pt>
                <c:pt idx="14">
                  <c:v>32872</c:v>
                </c:pt>
                <c:pt idx="15">
                  <c:v>30678</c:v>
                </c:pt>
                <c:pt idx="16">
                  <c:v>29558</c:v>
                </c:pt>
                <c:pt idx="17">
                  <c:v>31370</c:v>
                </c:pt>
                <c:pt idx="18">
                  <c:v>32316</c:v>
                </c:pt>
                <c:pt idx="19">
                  <c:v>36508</c:v>
                </c:pt>
                <c:pt idx="20">
                  <c:v>42692</c:v>
                </c:pt>
                <c:pt idx="21">
                  <c:v>36484</c:v>
                </c:pt>
                <c:pt idx="22">
                  <c:v>33764</c:v>
                </c:pt>
                <c:pt idx="23">
                  <c:v>27584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'Ζήτηση 3 - 9 Μαϊου 2010 (2)'!$E$2</c:f>
              <c:strCache>
                <c:ptCount val="1"/>
                <c:pt idx="0">
                  <c:v>Wednesday</c:v>
                </c:pt>
              </c:strCache>
            </c:strRef>
          </c:tx>
          <c:xVal>
            <c:numRef>
              <c:f>'Ζήτηση 3 - 9 Μαϊου 2010 (2)'!$B$3:$B$26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'Ζήτηση 3 - 9 Μαϊου 2010 (2)'!$E$3:$E$26</c:f>
              <c:numCache>
                <c:formatCode>#,##0</c:formatCode>
                <c:ptCount val="24"/>
                <c:pt idx="0">
                  <c:v>23976</c:v>
                </c:pt>
                <c:pt idx="1">
                  <c:v>21440</c:v>
                </c:pt>
                <c:pt idx="2">
                  <c:v>21360</c:v>
                </c:pt>
                <c:pt idx="3">
                  <c:v>20896</c:v>
                </c:pt>
                <c:pt idx="4">
                  <c:v>20896</c:v>
                </c:pt>
                <c:pt idx="5">
                  <c:v>20000</c:v>
                </c:pt>
                <c:pt idx="6">
                  <c:v>21500</c:v>
                </c:pt>
                <c:pt idx="7">
                  <c:v>26000</c:v>
                </c:pt>
                <c:pt idx="8">
                  <c:v>30000</c:v>
                </c:pt>
                <c:pt idx="9">
                  <c:v>32000</c:v>
                </c:pt>
                <c:pt idx="10">
                  <c:v>34000</c:v>
                </c:pt>
                <c:pt idx="11">
                  <c:v>34500</c:v>
                </c:pt>
                <c:pt idx="12">
                  <c:v>34500</c:v>
                </c:pt>
                <c:pt idx="13">
                  <c:v>32684</c:v>
                </c:pt>
                <c:pt idx="14">
                  <c:v>29365</c:v>
                </c:pt>
                <c:pt idx="15">
                  <c:v>27748</c:v>
                </c:pt>
                <c:pt idx="16">
                  <c:v>28042</c:v>
                </c:pt>
                <c:pt idx="17">
                  <c:v>29964</c:v>
                </c:pt>
                <c:pt idx="18">
                  <c:v>31066</c:v>
                </c:pt>
                <c:pt idx="19">
                  <c:v>33866</c:v>
                </c:pt>
                <c:pt idx="20">
                  <c:v>40232</c:v>
                </c:pt>
                <c:pt idx="21">
                  <c:v>36296</c:v>
                </c:pt>
                <c:pt idx="22">
                  <c:v>31216</c:v>
                </c:pt>
                <c:pt idx="23">
                  <c:v>22896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'Ζήτηση 3 - 9 Μαϊου 2010 (2)'!$F$2</c:f>
              <c:strCache>
                <c:ptCount val="1"/>
                <c:pt idx="0">
                  <c:v>Thursday</c:v>
                </c:pt>
              </c:strCache>
            </c:strRef>
          </c:tx>
          <c:xVal>
            <c:numRef>
              <c:f>'Ζήτηση 3 - 9 Μαϊου 2010 (2)'!$B$3:$B$26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'Ζήτηση 3 - 9 Μαϊου 2010 (2)'!$F$3:$F$26</c:f>
              <c:numCache>
                <c:formatCode>#,##0</c:formatCode>
                <c:ptCount val="24"/>
                <c:pt idx="0">
                  <c:v>23000</c:v>
                </c:pt>
                <c:pt idx="1">
                  <c:v>21500</c:v>
                </c:pt>
                <c:pt idx="2">
                  <c:v>20500</c:v>
                </c:pt>
                <c:pt idx="3">
                  <c:v>20860</c:v>
                </c:pt>
                <c:pt idx="4">
                  <c:v>20292</c:v>
                </c:pt>
                <c:pt idx="5">
                  <c:v>22000</c:v>
                </c:pt>
                <c:pt idx="6">
                  <c:v>24500</c:v>
                </c:pt>
                <c:pt idx="7">
                  <c:v>29000</c:v>
                </c:pt>
                <c:pt idx="8">
                  <c:v>32500</c:v>
                </c:pt>
                <c:pt idx="9">
                  <c:v>35252</c:v>
                </c:pt>
                <c:pt idx="10">
                  <c:v>36272</c:v>
                </c:pt>
                <c:pt idx="11">
                  <c:v>36500</c:v>
                </c:pt>
                <c:pt idx="12">
                  <c:v>36000</c:v>
                </c:pt>
                <c:pt idx="13">
                  <c:v>34100</c:v>
                </c:pt>
                <c:pt idx="14">
                  <c:v>32300</c:v>
                </c:pt>
                <c:pt idx="15">
                  <c:v>29400</c:v>
                </c:pt>
                <c:pt idx="16">
                  <c:v>29700</c:v>
                </c:pt>
                <c:pt idx="17">
                  <c:v>32100</c:v>
                </c:pt>
                <c:pt idx="18">
                  <c:v>33500</c:v>
                </c:pt>
                <c:pt idx="19">
                  <c:v>35539</c:v>
                </c:pt>
                <c:pt idx="20">
                  <c:v>41458</c:v>
                </c:pt>
                <c:pt idx="21">
                  <c:v>37974</c:v>
                </c:pt>
                <c:pt idx="22">
                  <c:v>33248</c:v>
                </c:pt>
                <c:pt idx="23">
                  <c:v>27100</c:v>
                </c:pt>
              </c:numCache>
            </c:numRef>
          </c:yVal>
          <c:smooth val="1"/>
        </c:ser>
        <c:ser>
          <c:idx val="4"/>
          <c:order val="4"/>
          <c:tx>
            <c:strRef>
              <c:f>'Ζήτηση 3 - 9 Μαϊου 2010 (2)'!$G$2</c:f>
              <c:strCache>
                <c:ptCount val="1"/>
                <c:pt idx="0">
                  <c:v>Friday</c:v>
                </c:pt>
              </c:strCache>
            </c:strRef>
          </c:tx>
          <c:xVal>
            <c:numRef>
              <c:f>'Ζήτηση 3 - 9 Μαϊου 2010 (2)'!$B$3:$B$26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'Ζήτηση 3 - 9 Μαϊου 2010 (2)'!$G$3:$G$26</c:f>
              <c:numCache>
                <c:formatCode>#,##0</c:formatCode>
                <c:ptCount val="24"/>
                <c:pt idx="0">
                  <c:v>22828</c:v>
                </c:pt>
                <c:pt idx="1">
                  <c:v>20590</c:v>
                </c:pt>
                <c:pt idx="2">
                  <c:v>20344</c:v>
                </c:pt>
                <c:pt idx="3">
                  <c:v>19550</c:v>
                </c:pt>
                <c:pt idx="4">
                  <c:v>19154</c:v>
                </c:pt>
                <c:pt idx="5">
                  <c:v>19849</c:v>
                </c:pt>
                <c:pt idx="6">
                  <c:v>23544</c:v>
                </c:pt>
                <c:pt idx="7">
                  <c:v>29962</c:v>
                </c:pt>
                <c:pt idx="8">
                  <c:v>31622</c:v>
                </c:pt>
                <c:pt idx="9">
                  <c:v>33008</c:v>
                </c:pt>
                <c:pt idx="10">
                  <c:v>34304</c:v>
                </c:pt>
                <c:pt idx="11">
                  <c:v>38296</c:v>
                </c:pt>
                <c:pt idx="12">
                  <c:v>37000</c:v>
                </c:pt>
                <c:pt idx="13">
                  <c:v>35800</c:v>
                </c:pt>
                <c:pt idx="14">
                  <c:v>31340</c:v>
                </c:pt>
                <c:pt idx="15">
                  <c:v>30396</c:v>
                </c:pt>
                <c:pt idx="16">
                  <c:v>30904</c:v>
                </c:pt>
                <c:pt idx="17">
                  <c:v>33378</c:v>
                </c:pt>
                <c:pt idx="18">
                  <c:v>34500</c:v>
                </c:pt>
                <c:pt idx="19">
                  <c:v>36900</c:v>
                </c:pt>
                <c:pt idx="20">
                  <c:v>43448</c:v>
                </c:pt>
                <c:pt idx="21">
                  <c:v>38684</c:v>
                </c:pt>
                <c:pt idx="22">
                  <c:v>32716</c:v>
                </c:pt>
                <c:pt idx="23">
                  <c:v>28216</c:v>
                </c:pt>
              </c:numCache>
            </c:numRef>
          </c:yVal>
          <c:smooth val="1"/>
        </c:ser>
        <c:ser>
          <c:idx val="5"/>
          <c:order val="5"/>
          <c:tx>
            <c:strRef>
              <c:f>'Ζήτηση 3 - 9 Μαϊου 2010 (2)'!$H$2</c:f>
              <c:strCache>
                <c:ptCount val="1"/>
                <c:pt idx="0">
                  <c:v>Saturday</c:v>
                </c:pt>
              </c:strCache>
            </c:strRef>
          </c:tx>
          <c:xVal>
            <c:numRef>
              <c:f>'Ζήτηση 3 - 9 Μαϊου 2010 (2)'!$B$3:$B$26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'Ζήτηση 3 - 9 Μαϊου 2010 (2)'!$H$3:$H$26</c:f>
              <c:numCache>
                <c:formatCode>#,##0</c:formatCode>
                <c:ptCount val="24"/>
                <c:pt idx="0">
                  <c:v>24000</c:v>
                </c:pt>
                <c:pt idx="1">
                  <c:v>22500</c:v>
                </c:pt>
                <c:pt idx="2">
                  <c:v>21572</c:v>
                </c:pt>
                <c:pt idx="3">
                  <c:v>21236</c:v>
                </c:pt>
                <c:pt idx="4">
                  <c:v>20800</c:v>
                </c:pt>
                <c:pt idx="5">
                  <c:v>21500</c:v>
                </c:pt>
                <c:pt idx="6">
                  <c:v>24000</c:v>
                </c:pt>
                <c:pt idx="7">
                  <c:v>27500</c:v>
                </c:pt>
                <c:pt idx="8">
                  <c:v>31000</c:v>
                </c:pt>
                <c:pt idx="9">
                  <c:v>35500</c:v>
                </c:pt>
                <c:pt idx="10">
                  <c:v>37000</c:v>
                </c:pt>
                <c:pt idx="11">
                  <c:v>39000</c:v>
                </c:pt>
                <c:pt idx="12">
                  <c:v>39000</c:v>
                </c:pt>
                <c:pt idx="13">
                  <c:v>36196</c:v>
                </c:pt>
                <c:pt idx="14">
                  <c:v>34452</c:v>
                </c:pt>
                <c:pt idx="15">
                  <c:v>31700</c:v>
                </c:pt>
                <c:pt idx="16">
                  <c:v>32564</c:v>
                </c:pt>
                <c:pt idx="17">
                  <c:v>33400</c:v>
                </c:pt>
                <c:pt idx="18">
                  <c:v>34400</c:v>
                </c:pt>
                <c:pt idx="19">
                  <c:v>37300</c:v>
                </c:pt>
                <c:pt idx="20">
                  <c:v>43600</c:v>
                </c:pt>
                <c:pt idx="21">
                  <c:v>38980</c:v>
                </c:pt>
                <c:pt idx="22">
                  <c:v>32800</c:v>
                </c:pt>
                <c:pt idx="23">
                  <c:v>26624</c:v>
                </c:pt>
              </c:numCache>
            </c:numRef>
          </c:yVal>
          <c:smooth val="1"/>
        </c:ser>
        <c:ser>
          <c:idx val="6"/>
          <c:order val="6"/>
          <c:tx>
            <c:strRef>
              <c:f>'Ζήτηση 3 - 9 Μαϊου 2010 (2)'!$I$2</c:f>
              <c:strCache>
                <c:ptCount val="1"/>
                <c:pt idx="0">
                  <c:v>Sunday</c:v>
                </c:pt>
              </c:strCache>
            </c:strRef>
          </c:tx>
          <c:xVal>
            <c:numRef>
              <c:f>'Ζήτηση 3 - 9 Μαϊου 2010 (2)'!$B$3:$B$26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'Ζήτηση 3 - 9 Μαϊου 2010 (2)'!$I$3:$I$26</c:f>
              <c:numCache>
                <c:formatCode>#,##0</c:formatCode>
                <c:ptCount val="24"/>
                <c:pt idx="0">
                  <c:v>25500</c:v>
                </c:pt>
                <c:pt idx="1">
                  <c:v>23052</c:v>
                </c:pt>
                <c:pt idx="2">
                  <c:v>21600</c:v>
                </c:pt>
                <c:pt idx="3">
                  <c:v>21000</c:v>
                </c:pt>
                <c:pt idx="4">
                  <c:v>21200</c:v>
                </c:pt>
                <c:pt idx="5">
                  <c:v>20500</c:v>
                </c:pt>
                <c:pt idx="6">
                  <c:v>20500</c:v>
                </c:pt>
                <c:pt idx="7">
                  <c:v>26000</c:v>
                </c:pt>
                <c:pt idx="8">
                  <c:v>27500</c:v>
                </c:pt>
                <c:pt idx="9">
                  <c:v>32160</c:v>
                </c:pt>
                <c:pt idx="10">
                  <c:v>33900</c:v>
                </c:pt>
                <c:pt idx="11">
                  <c:v>36440</c:v>
                </c:pt>
                <c:pt idx="12">
                  <c:v>34960</c:v>
                </c:pt>
                <c:pt idx="13">
                  <c:v>31986</c:v>
                </c:pt>
                <c:pt idx="14">
                  <c:v>28610</c:v>
                </c:pt>
                <c:pt idx="15">
                  <c:v>28924</c:v>
                </c:pt>
                <c:pt idx="16">
                  <c:v>28568</c:v>
                </c:pt>
                <c:pt idx="17">
                  <c:v>30072</c:v>
                </c:pt>
                <c:pt idx="18">
                  <c:v>30972</c:v>
                </c:pt>
                <c:pt idx="19">
                  <c:v>31744</c:v>
                </c:pt>
                <c:pt idx="20">
                  <c:v>40966</c:v>
                </c:pt>
                <c:pt idx="21">
                  <c:v>37900</c:v>
                </c:pt>
                <c:pt idx="22">
                  <c:v>31796</c:v>
                </c:pt>
                <c:pt idx="23">
                  <c:v>28192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6582080"/>
        <c:axId val="129966080"/>
      </c:scatterChart>
      <c:valAx>
        <c:axId val="126582080"/>
        <c:scaling>
          <c:orientation val="minMax"/>
          <c:max val="24"/>
          <c:min val="1"/>
        </c:scaling>
        <c:delete val="0"/>
        <c:axPos val="b"/>
        <c:numFmt formatCode="General" sourceLinked="1"/>
        <c:majorTickMark val="out"/>
        <c:minorTickMark val="none"/>
        <c:tickLblPos val="nextTo"/>
        <c:crossAx val="129966080"/>
        <c:crosses val="autoZero"/>
        <c:crossBetween val="midCat"/>
      </c:valAx>
      <c:valAx>
        <c:axId val="12996608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2658208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1306036024008534"/>
          <c:y val="0.44154973935942887"/>
          <c:w val="0.18527315191099625"/>
          <c:h val="0.44775347097891566"/>
        </c:manualLayout>
      </c:layout>
      <c:overlay val="0"/>
      <c:spPr>
        <a:solidFill>
          <a:srgbClr val="F8E8A6"/>
        </a:solidFill>
      </c:spPr>
    </c:legend>
    <c:plotVisOnly val="1"/>
    <c:dispBlanksAs val="gap"/>
    <c:showDLblsOverMax val="0"/>
  </c:chart>
  <c:txPr>
    <a:bodyPr/>
    <a:lstStyle/>
    <a:p>
      <a:pPr>
        <a:defRPr sz="1800">
          <a:latin typeface="Cambria Math" panose="02040503050406030204" pitchFamily="18" charset="0"/>
          <a:ea typeface="Cambria Math" panose="02040503050406030204" pitchFamily="18" charset="0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25"/>
    </mc:Choice>
    <mc:Fallback>
      <c:style val="25"/>
    </mc:Fallback>
  </mc:AlternateContent>
  <c:chart>
    <c:title>
      <c:tx>
        <c:rich>
          <a:bodyPr/>
          <a:lstStyle/>
          <a:p>
            <a:pPr>
              <a:defRPr/>
            </a:pPr>
            <a:r>
              <a:rPr lang="el-GR"/>
              <a:t>ΕΞΑΓΩΓΕΣ ΕΝΕΡΓΕΙΑΣ (ΤΙΠ)</a:t>
            </a:r>
            <a:endParaRPr lang="en-US"/>
          </a:p>
        </c:rich>
      </c:tx>
      <c:layout/>
      <c:overlay val="0"/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Data4!$B$11</c:f>
              <c:strCache>
                <c:ptCount val="1"/>
                <c:pt idx="0">
                  <c:v>Greece</c:v>
                </c:pt>
              </c:strCache>
            </c:strRef>
          </c:tx>
          <c:cat>
            <c:strRef>
              <c:f>Data4!$A$12:$A$34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Data4!$B$12:$B$34</c:f>
              <c:numCache>
                <c:formatCode>#,##0.0</c:formatCode>
                <c:ptCount val="23"/>
                <c:pt idx="0">
                  <c:v>7543.6</c:v>
                </c:pt>
                <c:pt idx="1">
                  <c:v>5151.5</c:v>
                </c:pt>
                <c:pt idx="2">
                  <c:v>5418.2</c:v>
                </c:pt>
                <c:pt idx="3">
                  <c:v>3774.4</c:v>
                </c:pt>
                <c:pt idx="4">
                  <c:v>4425</c:v>
                </c:pt>
                <c:pt idx="5">
                  <c:v>4187.8999999999996</c:v>
                </c:pt>
                <c:pt idx="6">
                  <c:v>4799.5</c:v>
                </c:pt>
                <c:pt idx="7">
                  <c:v>3922.2</c:v>
                </c:pt>
                <c:pt idx="8">
                  <c:v>3357.1</c:v>
                </c:pt>
                <c:pt idx="9">
                  <c:v>3970.7</c:v>
                </c:pt>
                <c:pt idx="10">
                  <c:v>4300</c:v>
                </c:pt>
                <c:pt idx="11">
                  <c:v>4039.8</c:v>
                </c:pt>
                <c:pt idx="12">
                  <c:v>4408.1000000000004</c:v>
                </c:pt>
                <c:pt idx="13">
                  <c:v>6240.9</c:v>
                </c:pt>
                <c:pt idx="14">
                  <c:v>5967.6</c:v>
                </c:pt>
                <c:pt idx="15">
                  <c:v>6151.9</c:v>
                </c:pt>
                <c:pt idx="16">
                  <c:v>7312.7</c:v>
                </c:pt>
                <c:pt idx="17">
                  <c:v>7717.3</c:v>
                </c:pt>
                <c:pt idx="18">
                  <c:v>7666</c:v>
                </c:pt>
                <c:pt idx="19">
                  <c:v>9146.5</c:v>
                </c:pt>
                <c:pt idx="20">
                  <c:v>9868.6</c:v>
                </c:pt>
                <c:pt idx="21">
                  <c:v>10036.4</c:v>
                </c:pt>
                <c:pt idx="22">
                  <c:v>12603.7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7903232"/>
        <c:axId val="69715648"/>
      </c:lineChart>
      <c:catAx>
        <c:axId val="127903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69715648"/>
        <c:crosses val="autoZero"/>
        <c:auto val="1"/>
        <c:lblAlgn val="ctr"/>
        <c:lblOffset val="100"/>
        <c:noMultiLvlLbl val="0"/>
      </c:catAx>
      <c:valAx>
        <c:axId val="69715648"/>
        <c:scaling>
          <c:orientation val="minMax"/>
        </c:scaling>
        <c:delete val="0"/>
        <c:axPos val="l"/>
        <c:majorGridlines/>
        <c:title>
          <c:layout/>
          <c:overlay val="0"/>
        </c:title>
        <c:numFmt formatCode="#,##0.0" sourceLinked="1"/>
        <c:majorTickMark val="none"/>
        <c:minorTickMark val="none"/>
        <c:tickLblPos val="nextTo"/>
        <c:crossAx val="127903232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l-GR"/>
              <a:t>ΜΕΤΑΒΟΛΗ ΑΠΟΘΕΜΑΤΩΝ (ΤΙΠ)</a:t>
            </a:r>
            <a:endParaRPr lang="en-GB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Data5!$B$11</c:f>
              <c:strCache>
                <c:ptCount val="1"/>
                <c:pt idx="0">
                  <c:v>Greece</c:v>
                </c:pt>
              </c:strCache>
            </c:strRef>
          </c:tx>
          <c:invertIfNegative val="0"/>
          <c:cat>
            <c:strRef>
              <c:f>Data5!$A$12:$A$34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Data5!$B$12:$B$34</c:f>
              <c:numCache>
                <c:formatCode>#,##0.0</c:formatCode>
                <c:ptCount val="23"/>
                <c:pt idx="0">
                  <c:v>240.7</c:v>
                </c:pt>
                <c:pt idx="1">
                  <c:v>69.599999999999994</c:v>
                </c:pt>
                <c:pt idx="2">
                  <c:v>-1023.3</c:v>
                </c:pt>
                <c:pt idx="3">
                  <c:v>-324.10000000000002</c:v>
                </c:pt>
                <c:pt idx="4">
                  <c:v>1961</c:v>
                </c:pt>
                <c:pt idx="5">
                  <c:v>-227.5</c:v>
                </c:pt>
                <c:pt idx="6">
                  <c:v>-336</c:v>
                </c:pt>
                <c:pt idx="7">
                  <c:v>-324.60000000000002</c:v>
                </c:pt>
                <c:pt idx="8">
                  <c:v>-821.6</c:v>
                </c:pt>
                <c:pt idx="9">
                  <c:v>661.3</c:v>
                </c:pt>
                <c:pt idx="10">
                  <c:v>-295.7</c:v>
                </c:pt>
                <c:pt idx="11">
                  <c:v>138.80000000000001</c:v>
                </c:pt>
                <c:pt idx="12">
                  <c:v>-1065</c:v>
                </c:pt>
                <c:pt idx="13">
                  <c:v>893.6</c:v>
                </c:pt>
                <c:pt idx="14">
                  <c:v>-1022</c:v>
                </c:pt>
                <c:pt idx="15">
                  <c:v>432.2</c:v>
                </c:pt>
                <c:pt idx="16">
                  <c:v>-336.2</c:v>
                </c:pt>
                <c:pt idx="17">
                  <c:v>-180.9</c:v>
                </c:pt>
                <c:pt idx="18">
                  <c:v>-570.29999999999995</c:v>
                </c:pt>
                <c:pt idx="19">
                  <c:v>635.29999999999995</c:v>
                </c:pt>
                <c:pt idx="20">
                  <c:v>261.8</c:v>
                </c:pt>
                <c:pt idx="21">
                  <c:v>1035.5</c:v>
                </c:pt>
                <c:pt idx="22">
                  <c:v>-476.9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7905280"/>
        <c:axId val="105368384"/>
      </c:barChart>
      <c:catAx>
        <c:axId val="127905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5368384"/>
        <c:crossesAt val="0"/>
        <c:auto val="1"/>
        <c:lblAlgn val="ctr"/>
        <c:lblOffset val="100"/>
        <c:noMultiLvlLbl val="0"/>
      </c:catAx>
      <c:valAx>
        <c:axId val="105368384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27905280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accent3">
          <a:lumMod val="40000"/>
          <a:lumOff val="60000"/>
        </a:schemeClr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l-GR"/>
              <a:t>ΕΣΩΤΕΡΙΚΗ ΚΑΤΑΝΑΛΩΣΗ ΕΝΕΡΓΕΙΑΣ (ΤΙΠ)</a:t>
            </a:r>
            <a:endParaRPr lang="en-US"/>
          </a:p>
        </c:rich>
      </c:tx>
      <c:layout/>
      <c:overlay val="0"/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Data7!$B$11</c:f>
              <c:strCache>
                <c:ptCount val="1"/>
                <c:pt idx="0">
                  <c:v>Greece</c:v>
                </c:pt>
              </c:strCache>
            </c:strRef>
          </c:tx>
          <c:cat>
            <c:strRef>
              <c:f>Data7!$A$12:$A$34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Data7!$B$12:$B$34</c:f>
              <c:numCache>
                <c:formatCode>#,##0.0</c:formatCode>
                <c:ptCount val="23"/>
                <c:pt idx="0">
                  <c:v>22333.9</c:v>
                </c:pt>
                <c:pt idx="1">
                  <c:v>22571.1</c:v>
                </c:pt>
                <c:pt idx="2">
                  <c:v>23193.599999999999</c:v>
                </c:pt>
                <c:pt idx="3">
                  <c:v>22960.3</c:v>
                </c:pt>
                <c:pt idx="4">
                  <c:v>23730.5</c:v>
                </c:pt>
                <c:pt idx="5">
                  <c:v>23866</c:v>
                </c:pt>
                <c:pt idx="6">
                  <c:v>24542.400000000001</c:v>
                </c:pt>
                <c:pt idx="7">
                  <c:v>25501.1</c:v>
                </c:pt>
                <c:pt idx="8">
                  <c:v>26832</c:v>
                </c:pt>
                <c:pt idx="9">
                  <c:v>26983.5</c:v>
                </c:pt>
                <c:pt idx="10">
                  <c:v>28292.3</c:v>
                </c:pt>
                <c:pt idx="11">
                  <c:v>29109</c:v>
                </c:pt>
                <c:pt idx="12">
                  <c:v>29577.7</c:v>
                </c:pt>
                <c:pt idx="13">
                  <c:v>30354.799999999999</c:v>
                </c:pt>
                <c:pt idx="14">
                  <c:v>30846.400000000001</c:v>
                </c:pt>
                <c:pt idx="15">
                  <c:v>31408.2</c:v>
                </c:pt>
                <c:pt idx="16">
                  <c:v>31583.599999999999</c:v>
                </c:pt>
                <c:pt idx="17">
                  <c:v>31519.4</c:v>
                </c:pt>
                <c:pt idx="18">
                  <c:v>31840.9</c:v>
                </c:pt>
                <c:pt idx="19">
                  <c:v>30523.1</c:v>
                </c:pt>
                <c:pt idx="20">
                  <c:v>28772.6</c:v>
                </c:pt>
                <c:pt idx="21">
                  <c:v>27835.5</c:v>
                </c:pt>
                <c:pt idx="22">
                  <c:v>27039.8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9312256"/>
        <c:axId val="105370688"/>
      </c:lineChart>
      <c:catAx>
        <c:axId val="129312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5370688"/>
        <c:crosses val="autoZero"/>
        <c:auto val="1"/>
        <c:lblAlgn val="ctr"/>
        <c:lblOffset val="100"/>
        <c:noMultiLvlLbl val="0"/>
      </c:catAx>
      <c:valAx>
        <c:axId val="105370688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29312256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20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l-GR"/>
              <a:t>ΔΙΥΛΙΣΤΗΡΙΑ : ΕΙΣΡΟΕΣ (ΤΙΠ)</a:t>
            </a:r>
            <a:endParaRPr lang="en-GB"/>
          </a:p>
        </c:rich>
      </c:tx>
      <c:layout/>
      <c:overlay val="0"/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Data9!$B$11</c:f>
              <c:strCache>
                <c:ptCount val="1"/>
                <c:pt idx="0">
                  <c:v>Greece</c:v>
                </c:pt>
              </c:strCache>
            </c:strRef>
          </c:tx>
          <c:cat>
            <c:strRef>
              <c:f>Data9!$A$12:$A$34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Data9!$B$12:$B$34</c:f>
              <c:numCache>
                <c:formatCode>#,##0.0</c:formatCode>
                <c:ptCount val="23"/>
                <c:pt idx="0">
                  <c:v>16664.7</c:v>
                </c:pt>
                <c:pt idx="1">
                  <c:v>15290.4</c:v>
                </c:pt>
                <c:pt idx="2">
                  <c:v>16213.6</c:v>
                </c:pt>
                <c:pt idx="3">
                  <c:v>14336.8</c:v>
                </c:pt>
                <c:pt idx="4">
                  <c:v>16537</c:v>
                </c:pt>
                <c:pt idx="5">
                  <c:v>17905.900000000001</c:v>
                </c:pt>
                <c:pt idx="6">
                  <c:v>20496.400000000001</c:v>
                </c:pt>
                <c:pt idx="7">
                  <c:v>20881.599999999999</c:v>
                </c:pt>
                <c:pt idx="8">
                  <c:v>21306.9</c:v>
                </c:pt>
                <c:pt idx="9">
                  <c:v>19132.5</c:v>
                </c:pt>
                <c:pt idx="10">
                  <c:v>22508.400000000001</c:v>
                </c:pt>
                <c:pt idx="11">
                  <c:v>21750.9</c:v>
                </c:pt>
                <c:pt idx="12">
                  <c:v>21589.8</c:v>
                </c:pt>
                <c:pt idx="13">
                  <c:v>22378.1</c:v>
                </c:pt>
                <c:pt idx="14">
                  <c:v>21241.5</c:v>
                </c:pt>
                <c:pt idx="15">
                  <c:v>21535.8</c:v>
                </c:pt>
                <c:pt idx="16">
                  <c:v>22584.1</c:v>
                </c:pt>
                <c:pt idx="17">
                  <c:v>23403.3</c:v>
                </c:pt>
                <c:pt idx="18">
                  <c:v>22184.9</c:v>
                </c:pt>
                <c:pt idx="19">
                  <c:v>21535.200000000001</c:v>
                </c:pt>
                <c:pt idx="20">
                  <c:v>22510.1</c:v>
                </c:pt>
                <c:pt idx="21">
                  <c:v>19523.7</c:v>
                </c:pt>
                <c:pt idx="22">
                  <c:v>23709.9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932992"/>
        <c:axId val="105372992"/>
      </c:lineChart>
      <c:catAx>
        <c:axId val="126932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5372992"/>
        <c:crosses val="autoZero"/>
        <c:auto val="1"/>
        <c:lblAlgn val="ctr"/>
        <c:lblOffset val="100"/>
        <c:noMultiLvlLbl val="0"/>
      </c:catAx>
      <c:valAx>
        <c:axId val="105372992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26932992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l-GR"/>
              <a:t>ΘΕΡΜΙΚΟΙ ΣΤΑΘΜΟΙ : ΕΙΣΡΟΕΣ (ΤΙΠ)</a:t>
            </a:r>
            <a:endParaRPr lang="en-GB"/>
          </a:p>
        </c:rich>
      </c:tx>
      <c:layout/>
      <c:overlay val="0"/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Data11!$B$11</c:f>
              <c:strCache>
                <c:ptCount val="1"/>
                <c:pt idx="0">
                  <c:v>Greece</c:v>
                </c:pt>
              </c:strCache>
            </c:strRef>
          </c:tx>
          <c:cat>
            <c:strRef>
              <c:f>Data11!$A$12:$A$34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Data11!$B$12:$B$34</c:f>
              <c:numCache>
                <c:formatCode>#,##0.0</c:formatCode>
                <c:ptCount val="23"/>
                <c:pt idx="0">
                  <c:v>8624.6</c:v>
                </c:pt>
                <c:pt idx="1">
                  <c:v>8458.6</c:v>
                </c:pt>
                <c:pt idx="2">
                  <c:v>8957.7999999999993</c:v>
                </c:pt>
                <c:pt idx="3">
                  <c:v>8939.2000000000007</c:v>
                </c:pt>
                <c:pt idx="4">
                  <c:v>8973.9</c:v>
                </c:pt>
                <c:pt idx="5">
                  <c:v>9097.2999999999993</c:v>
                </c:pt>
                <c:pt idx="6">
                  <c:v>8884.7999999999993</c:v>
                </c:pt>
                <c:pt idx="7">
                  <c:v>9536</c:v>
                </c:pt>
                <c:pt idx="8">
                  <c:v>10146.299999999999</c:v>
                </c:pt>
                <c:pt idx="9">
                  <c:v>10589.6</c:v>
                </c:pt>
                <c:pt idx="10">
                  <c:v>11492</c:v>
                </c:pt>
                <c:pt idx="11">
                  <c:v>11662.2</c:v>
                </c:pt>
                <c:pt idx="12">
                  <c:v>11677</c:v>
                </c:pt>
                <c:pt idx="13">
                  <c:v>11956.8</c:v>
                </c:pt>
                <c:pt idx="14">
                  <c:v>12170.7</c:v>
                </c:pt>
                <c:pt idx="15">
                  <c:v>12321.1</c:v>
                </c:pt>
                <c:pt idx="16">
                  <c:v>11937.8</c:v>
                </c:pt>
                <c:pt idx="17">
                  <c:v>13011.1</c:v>
                </c:pt>
                <c:pt idx="18">
                  <c:v>12627.4</c:v>
                </c:pt>
                <c:pt idx="19">
                  <c:v>11732.2</c:v>
                </c:pt>
                <c:pt idx="20">
                  <c:v>10963.7</c:v>
                </c:pt>
                <c:pt idx="21">
                  <c:v>11383</c:v>
                </c:pt>
                <c:pt idx="22">
                  <c:v>11387.8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378368"/>
        <c:axId val="126486208"/>
      </c:lineChart>
      <c:catAx>
        <c:axId val="128378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6486208"/>
        <c:crosses val="autoZero"/>
        <c:auto val="1"/>
        <c:lblAlgn val="ctr"/>
        <c:lblOffset val="100"/>
        <c:noMultiLvlLbl val="0"/>
      </c:catAx>
      <c:valAx>
        <c:axId val="126486208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28378368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l-GR"/>
              <a:t>ΜΕΤΑΤΡΟΠΗ : ΕΚΡΟΕΣ (ΤΙΠ)</a:t>
            </a:r>
            <a:endParaRPr lang="en-GB"/>
          </a:p>
        </c:rich>
      </c:tx>
      <c:layout/>
      <c:overlay val="0"/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Data12!$B$11</c:f>
              <c:strCache>
                <c:ptCount val="1"/>
                <c:pt idx="0">
                  <c:v>Greece</c:v>
                </c:pt>
              </c:strCache>
            </c:strRef>
          </c:tx>
          <c:cat>
            <c:strRef>
              <c:f>Data12!$A$12:$A$34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Data12!$B$12:$B$34</c:f>
              <c:numCache>
                <c:formatCode>#,##0.0</c:formatCode>
                <c:ptCount val="23"/>
                <c:pt idx="0">
                  <c:v>19560.599999999999</c:v>
                </c:pt>
                <c:pt idx="1">
                  <c:v>18152.599999999999</c:v>
                </c:pt>
                <c:pt idx="2">
                  <c:v>19251.599999999999</c:v>
                </c:pt>
                <c:pt idx="3">
                  <c:v>17432.900000000001</c:v>
                </c:pt>
                <c:pt idx="4">
                  <c:v>19831.2</c:v>
                </c:pt>
                <c:pt idx="5">
                  <c:v>21192.6</c:v>
                </c:pt>
                <c:pt idx="6">
                  <c:v>23805.200000000001</c:v>
                </c:pt>
                <c:pt idx="7">
                  <c:v>24336.799999999999</c:v>
                </c:pt>
                <c:pt idx="8">
                  <c:v>25011.7</c:v>
                </c:pt>
                <c:pt idx="9">
                  <c:v>23030.2</c:v>
                </c:pt>
                <c:pt idx="10">
                  <c:v>26839.1</c:v>
                </c:pt>
                <c:pt idx="11">
                  <c:v>26160.7</c:v>
                </c:pt>
                <c:pt idx="12">
                  <c:v>26042.7</c:v>
                </c:pt>
                <c:pt idx="13">
                  <c:v>27002.6</c:v>
                </c:pt>
                <c:pt idx="14">
                  <c:v>25931.8</c:v>
                </c:pt>
                <c:pt idx="15">
                  <c:v>26238.9</c:v>
                </c:pt>
                <c:pt idx="16">
                  <c:v>27220.799999999999</c:v>
                </c:pt>
                <c:pt idx="17">
                  <c:v>28496.1</c:v>
                </c:pt>
                <c:pt idx="18">
                  <c:v>27165.8</c:v>
                </c:pt>
                <c:pt idx="19">
                  <c:v>26143.7</c:v>
                </c:pt>
                <c:pt idx="20">
                  <c:v>26594.1</c:v>
                </c:pt>
                <c:pt idx="21">
                  <c:v>23976.6</c:v>
                </c:pt>
                <c:pt idx="22">
                  <c:v>28125.200000000001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098304"/>
        <c:axId val="126488512"/>
      </c:lineChart>
      <c:catAx>
        <c:axId val="128098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6488512"/>
        <c:crosses val="autoZero"/>
        <c:auto val="1"/>
        <c:lblAlgn val="ctr"/>
        <c:lblOffset val="100"/>
        <c:noMultiLvlLbl val="0"/>
      </c:catAx>
      <c:valAx>
        <c:axId val="126488512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28098304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l-GR"/>
              <a:t>ΘΕΡΜΙΚΟΙ ΣΤΑΘΜΟΙ : ΕΚΡΟΕΣ (ΤΙΠ)</a:t>
            </a:r>
            <a:endParaRPr lang="en-US"/>
          </a:p>
        </c:rich>
      </c:tx>
      <c:layout/>
      <c:overlay val="0"/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Data13!$B$11</c:f>
              <c:strCache>
                <c:ptCount val="1"/>
                <c:pt idx="0">
                  <c:v>Greece</c:v>
                </c:pt>
              </c:strCache>
            </c:strRef>
          </c:tx>
          <c:cat>
            <c:strRef>
              <c:f>Data13!$A$12:$A$34</c:f>
              <c:strCach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strCache>
            </c:strRef>
          </c:cat>
          <c:val>
            <c:numRef>
              <c:f>Data13!$B$12:$B$34</c:f>
              <c:numCache>
                <c:formatCode>#,##0.0</c:formatCode>
                <c:ptCount val="23"/>
                <c:pt idx="0">
                  <c:v>2837.8</c:v>
                </c:pt>
                <c:pt idx="1">
                  <c:v>2806.7</c:v>
                </c:pt>
                <c:pt idx="2">
                  <c:v>3010.7</c:v>
                </c:pt>
                <c:pt idx="3">
                  <c:v>3078.9</c:v>
                </c:pt>
                <c:pt idx="4">
                  <c:v>3245.5</c:v>
                </c:pt>
                <c:pt idx="5">
                  <c:v>3244.7</c:v>
                </c:pt>
                <c:pt idx="6">
                  <c:v>3269.6</c:v>
                </c:pt>
                <c:pt idx="7">
                  <c:v>3410.2</c:v>
                </c:pt>
                <c:pt idx="8">
                  <c:v>3670.2</c:v>
                </c:pt>
                <c:pt idx="9">
                  <c:v>3864.8</c:v>
                </c:pt>
                <c:pt idx="10">
                  <c:v>4265.3999999999996</c:v>
                </c:pt>
                <c:pt idx="11">
                  <c:v>4346.5</c:v>
                </c:pt>
                <c:pt idx="12">
                  <c:v>4369.2</c:v>
                </c:pt>
                <c:pt idx="13">
                  <c:v>4527.3999999999996</c:v>
                </c:pt>
                <c:pt idx="14">
                  <c:v>4602.2</c:v>
                </c:pt>
                <c:pt idx="15">
                  <c:v>4618.3999999999996</c:v>
                </c:pt>
                <c:pt idx="16">
                  <c:v>4580.1000000000004</c:v>
                </c:pt>
                <c:pt idx="17">
                  <c:v>5054.5</c:v>
                </c:pt>
                <c:pt idx="18">
                  <c:v>4975.3</c:v>
                </c:pt>
                <c:pt idx="19">
                  <c:v>4617.1000000000004</c:v>
                </c:pt>
                <c:pt idx="20">
                  <c:v>4090.6</c:v>
                </c:pt>
                <c:pt idx="21">
                  <c:v>4459.3999999999996</c:v>
                </c:pt>
                <c:pt idx="22">
                  <c:v>4415.2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101888"/>
        <c:axId val="126490816"/>
      </c:lineChart>
      <c:catAx>
        <c:axId val="128101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6490816"/>
        <c:crosses val="autoZero"/>
        <c:auto val="1"/>
        <c:lblAlgn val="ctr"/>
        <c:lblOffset val="100"/>
        <c:noMultiLvlLbl val="0"/>
      </c:catAx>
      <c:valAx>
        <c:axId val="126490816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28101888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4596" y="0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3EFB0-7035-48E3-B769-56057D723E65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4596" y="6456612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99BE8C-6834-4463-B3DA-C241CF69FD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256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4596" y="0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E04344-3C86-4F5F-A1BD-8622A6804BD4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5488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982" y="3228897"/>
            <a:ext cx="7943850" cy="30589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4596" y="6456612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AE282-150E-485F-AB9A-3CA18E5A92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3773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E20455-4ED9-41CB-9F62-D874B18C5FF6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847D91-0BA0-46EE-BBB9-89F943897DF6}" type="slidenum">
              <a:rPr lang="el-GR" smtClean="0"/>
              <a:pPr/>
              <a:t>52</a:t>
            </a:fld>
            <a:endParaRPr lang="el-GR" smtClean="0"/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Cambria Math" panose="02040503050406030204" pitchFamily="18" charset="0"/>
                <a:ea typeface="Cambria Math" panose="020405030504060302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FA5EA-8C11-46F0-BDB1-5E7FDF717F37}" type="datetime1">
              <a:rPr lang="en-GB" smtClean="0"/>
              <a:t>19/03/2015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554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9A47-FEA0-4758-849C-57C5AAC696B6}" type="datetime1">
              <a:rPr lang="en-GB" smtClean="0"/>
              <a:t>19/03/2015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3885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62581-50F3-4F28-8CC6-898AAA09450F}" type="datetime1">
              <a:rPr lang="en-GB" smtClean="0"/>
              <a:t>19/03/2015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32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>
            <a:lvl1pPr>
              <a:defRPr sz="2800">
                <a:latin typeface="Cambria Math" panose="02040503050406030204" pitchFamily="18" charset="0"/>
                <a:ea typeface="Cambria Math" panose="02040503050406030204" pitchFamily="18" charset="0"/>
              </a:defRPr>
            </a:lvl1pPr>
            <a:lvl2pPr>
              <a:defRPr>
                <a:latin typeface="Cambria Math" panose="02040503050406030204" pitchFamily="18" charset="0"/>
                <a:ea typeface="Cambria Math" panose="02040503050406030204" pitchFamily="18" charset="0"/>
              </a:defRPr>
            </a:lvl2pPr>
            <a:lvl3pPr>
              <a:defRPr>
                <a:latin typeface="Cambria Math" panose="02040503050406030204" pitchFamily="18" charset="0"/>
                <a:ea typeface="Cambria Math" panose="02040503050406030204" pitchFamily="18" charset="0"/>
              </a:defRPr>
            </a:lvl3pPr>
            <a:lvl4pPr>
              <a:defRPr>
                <a:latin typeface="Cambria Math" panose="02040503050406030204" pitchFamily="18" charset="0"/>
                <a:ea typeface="Cambria Math" panose="02040503050406030204" pitchFamily="18" charset="0"/>
              </a:defRPr>
            </a:lvl4pPr>
            <a:lvl5pPr>
              <a:defRPr>
                <a:latin typeface="Cambria Math" panose="02040503050406030204" pitchFamily="18" charset="0"/>
                <a:ea typeface="Cambria Math" panose="02040503050406030204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018456" cy="365125"/>
          </a:xfrm>
        </p:spPr>
        <p:txBody>
          <a:bodyPr/>
          <a:lstStyle/>
          <a:p>
            <a:fld id="{EEAD7D4A-C323-44AC-A56D-48D471D82613}" type="datetime1">
              <a:rPr lang="en-GB" smtClean="0"/>
              <a:t>19/03/2015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954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4843-6A6A-46FC-B4CE-184AB9BEDC96}" type="datetime1">
              <a:rPr lang="en-GB" smtClean="0"/>
              <a:t>19/03/2015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308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F1EB7-82C3-4115-87E9-75746937B19C}" type="datetime1">
              <a:rPr lang="en-GB" smtClean="0"/>
              <a:t>19/03/2015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9131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FBF4-2C87-48A6-872E-F7846143E7FC}" type="datetime1">
              <a:rPr lang="en-GB" smtClean="0"/>
              <a:t>19/03/2015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072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>
            <a:lvl1pPr>
              <a:defRPr sz="280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E0BD-1C9B-4582-86E0-C96A8435CDC7}" type="datetime1">
              <a:rPr lang="en-GB" smtClean="0"/>
              <a:t>19/03/2015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093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9DE8F-95AF-43AE-86B6-1EB472D671EF}" type="datetime1">
              <a:rPr lang="en-GB" smtClean="0"/>
              <a:t>19/03/2015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37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467BA-8256-407F-9759-4D0E9FD81C79}" type="datetime1">
              <a:rPr lang="en-GB" smtClean="0"/>
              <a:t>19/03/2015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605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FC055-C22A-4EEA-B433-ACFCC05C2BF9}" type="datetime1">
              <a:rPr lang="en-GB" smtClean="0"/>
              <a:t>19/03/2015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011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A900A-DCB5-4B2A-BD8E-85A749CF5292}" type="datetime1">
              <a:rPr lang="en-GB" smtClean="0"/>
              <a:t>19/03/2015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9DF5D-2C21-4FE9-898C-4B4D01C6C8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072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3.png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3.png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3.png"/><Relationship Id="rId4" Type="http://schemas.openxmlformats.org/officeDocument/2006/relationships/chart" Target="../charts/char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3.png"/><Relationship Id="rId4" Type="http://schemas.openxmlformats.org/officeDocument/2006/relationships/chart" Target="../charts/char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3.png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3.png"/><Relationship Id="rId4" Type="http://schemas.openxmlformats.org/officeDocument/2006/relationships/chart" Target="../charts/char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3.png"/><Relationship Id="rId4" Type="http://schemas.openxmlformats.org/officeDocument/2006/relationships/chart" Target="../charts/char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5" Type="http://schemas.openxmlformats.org/officeDocument/2006/relationships/image" Target="../media/image3.png"/><Relationship Id="rId4" Type="http://schemas.openxmlformats.org/officeDocument/2006/relationships/chart" Target="../charts/char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5" Type="http://schemas.openxmlformats.org/officeDocument/2006/relationships/image" Target="../media/image3.png"/><Relationship Id="rId4" Type="http://schemas.openxmlformats.org/officeDocument/2006/relationships/chart" Target="../charts/char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5" Type="http://schemas.openxmlformats.org/officeDocument/2006/relationships/image" Target="../media/image3.png"/><Relationship Id="rId4" Type="http://schemas.openxmlformats.org/officeDocument/2006/relationships/chart" Target="../charts/char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5" Type="http://schemas.openxmlformats.org/officeDocument/2006/relationships/image" Target="../media/image3.png"/><Relationship Id="rId4" Type="http://schemas.openxmlformats.org/officeDocument/2006/relationships/chart" Target="../charts/char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5" Type="http://schemas.openxmlformats.org/officeDocument/2006/relationships/image" Target="../media/image3.png"/><Relationship Id="rId4" Type="http://schemas.openxmlformats.org/officeDocument/2006/relationships/chart" Target="../charts/char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5" Type="http://schemas.openxmlformats.org/officeDocument/2006/relationships/image" Target="../media/image3.png"/><Relationship Id="rId4" Type="http://schemas.openxmlformats.org/officeDocument/2006/relationships/chart" Target="../charts/char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5" Type="http://schemas.openxmlformats.org/officeDocument/2006/relationships/image" Target="../media/image3.png"/><Relationship Id="rId4" Type="http://schemas.openxmlformats.org/officeDocument/2006/relationships/chart" Target="../charts/char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5" Type="http://schemas.openxmlformats.org/officeDocument/2006/relationships/image" Target="../media/image3.png"/><Relationship Id="rId4" Type="http://schemas.openxmlformats.org/officeDocument/2006/relationships/chart" Target="../charts/char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5" Type="http://schemas.openxmlformats.org/officeDocument/2006/relationships/image" Target="../media/image3.png"/><Relationship Id="rId4" Type="http://schemas.openxmlformats.org/officeDocument/2006/relationships/chart" Target="../charts/char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5" Type="http://schemas.openxmlformats.org/officeDocument/2006/relationships/image" Target="../media/image3.png"/><Relationship Id="rId4" Type="http://schemas.openxmlformats.org/officeDocument/2006/relationships/chart" Target="../charts/char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5" Type="http://schemas.openxmlformats.org/officeDocument/2006/relationships/image" Target="../media/image3.png"/><Relationship Id="rId4" Type="http://schemas.openxmlformats.org/officeDocument/2006/relationships/chart" Target="../charts/chart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5" Type="http://schemas.openxmlformats.org/officeDocument/2006/relationships/image" Target="../media/image3.png"/><Relationship Id="rId4" Type="http://schemas.openxmlformats.org/officeDocument/2006/relationships/chart" Target="../charts/chart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wav"/><Relationship Id="rId1" Type="http://schemas.microsoft.com/office/2007/relationships/media" Target="../media/media33.wav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wav"/><Relationship Id="rId1" Type="http://schemas.microsoft.com/office/2007/relationships/media" Target="../media/media35.wav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wav"/><Relationship Id="rId1" Type="http://schemas.microsoft.com/office/2007/relationships/media" Target="../media/media36.wav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7.wav"/><Relationship Id="rId1" Type="http://schemas.microsoft.com/office/2007/relationships/media" Target="../media/media37.wav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8.wav"/><Relationship Id="rId1" Type="http://schemas.microsoft.com/office/2007/relationships/media" Target="../media/media38.wav"/><Relationship Id="rId5" Type="http://schemas.openxmlformats.org/officeDocument/2006/relationships/image" Target="../media/image3.png"/><Relationship Id="rId4" Type="http://schemas.openxmlformats.org/officeDocument/2006/relationships/image" Target="../media/image9.g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9.wav"/><Relationship Id="rId1" Type="http://schemas.microsoft.com/office/2007/relationships/media" Target="../media/media39.wav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0.wav"/><Relationship Id="rId1" Type="http://schemas.microsoft.com/office/2007/relationships/media" Target="../media/media40.wav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1.wav"/><Relationship Id="rId1" Type="http://schemas.microsoft.com/office/2007/relationships/media" Target="../media/media41.wav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2.wav"/><Relationship Id="rId1" Type="http://schemas.microsoft.com/office/2007/relationships/media" Target="../media/media42.wav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wav"/><Relationship Id="rId1" Type="http://schemas.microsoft.com/office/2007/relationships/media" Target="../media/media43.wav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wav"/><Relationship Id="rId1" Type="http://schemas.microsoft.com/office/2007/relationships/media" Target="../media/media44.wav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media45.wav"/><Relationship Id="rId7" Type="http://schemas.openxmlformats.org/officeDocument/2006/relationships/image" Target="../media/image3.png"/><Relationship Id="rId2" Type="http://schemas.microsoft.com/office/2007/relationships/media" Target="../media/media45.wav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wav"/><Relationship Id="rId1" Type="http://schemas.microsoft.com/office/2007/relationships/media" Target="../media/media46.wav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media47.wav"/><Relationship Id="rId7" Type="http://schemas.openxmlformats.org/officeDocument/2006/relationships/image" Target="../media/image3.png"/><Relationship Id="rId2" Type="http://schemas.microsoft.com/office/2007/relationships/media" Target="../media/media47.wav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media48.wav"/><Relationship Id="rId7" Type="http://schemas.openxmlformats.org/officeDocument/2006/relationships/image" Target="../media/image3.png"/><Relationship Id="rId2" Type="http://schemas.microsoft.com/office/2007/relationships/media" Target="../media/media48.wav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3.bin"/><Relationship Id="rId4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media49.wav"/><Relationship Id="rId2" Type="http://schemas.microsoft.com/office/2007/relationships/media" Target="../media/media49.wav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chart" Target="../charts/chart23.xml"/><Relationship Id="rId4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wav"/><Relationship Id="rId1" Type="http://schemas.microsoft.com/office/2007/relationships/media" Target="../media/media50.wav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wav"/><Relationship Id="rId1" Type="http://schemas.microsoft.com/office/2007/relationships/media" Target="../media/media51.wav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wav"/><Relationship Id="rId1" Type="http://schemas.microsoft.com/office/2007/relationships/media" Target="../media/media52.wav"/><Relationship Id="rId6" Type="http://schemas.openxmlformats.org/officeDocument/2006/relationships/image" Target="../media/image3.png"/><Relationship Id="rId5" Type="http://schemas.openxmlformats.org/officeDocument/2006/relationships/image" Target="../media/image18.emf"/><Relationship Id="rId4" Type="http://schemas.openxmlformats.org/officeDocument/2006/relationships/notesSlide" Target="../notesSlides/notesSlide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wav"/><Relationship Id="rId1" Type="http://schemas.microsoft.com/office/2007/relationships/media" Target="../media/media53.wav"/><Relationship Id="rId5" Type="http://schemas.openxmlformats.org/officeDocument/2006/relationships/image" Target="../media/image3.png"/><Relationship Id="rId4" Type="http://schemas.openxmlformats.org/officeDocument/2006/relationships/chart" Target="../charts/chart2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wav"/><Relationship Id="rId1" Type="http://schemas.microsoft.com/office/2007/relationships/media" Target="../media/media54.wav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wav"/><Relationship Id="rId1" Type="http://schemas.microsoft.com/office/2007/relationships/media" Target="../media/media55.wav"/><Relationship Id="rId6" Type="http://schemas.openxmlformats.org/officeDocument/2006/relationships/image" Target="../media/image3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wav"/><Relationship Id="rId1" Type="http://schemas.microsoft.com/office/2007/relationships/media" Target="../media/media56.wav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wav"/><Relationship Id="rId1" Type="http://schemas.microsoft.com/office/2007/relationships/media" Target="../media/media57.wav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wav"/><Relationship Id="rId1" Type="http://schemas.microsoft.com/office/2007/relationships/media" Target="../media/media58.wav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wav"/><Relationship Id="rId1" Type="http://schemas.microsoft.com/office/2007/relationships/media" Target="../media/media59.wav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wav"/><Relationship Id="rId1" Type="http://schemas.microsoft.com/office/2007/relationships/media" Target="../media/media60.wav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wav"/><Relationship Id="rId1" Type="http://schemas.microsoft.com/office/2007/relationships/media" Target="../media/media61.wav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wav"/><Relationship Id="rId1" Type="http://schemas.microsoft.com/office/2007/relationships/media" Target="../media/media62.wav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3.wav"/><Relationship Id="rId1" Type="http://schemas.microsoft.com/office/2007/relationships/media" Target="../media/media63.wav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4.wav"/><Relationship Id="rId1" Type="http://schemas.microsoft.com/office/2007/relationships/media" Target="../media/media64.wav"/><Relationship Id="rId5" Type="http://schemas.openxmlformats.org/officeDocument/2006/relationships/image" Target="../media/image3.png"/><Relationship Id="rId4" Type="http://schemas.openxmlformats.org/officeDocument/2006/relationships/image" Target="../media/image22.w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wav"/><Relationship Id="rId1" Type="http://schemas.microsoft.com/office/2007/relationships/media" Target="../media/media65.wav"/><Relationship Id="rId4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wav"/><Relationship Id="rId1" Type="http://schemas.microsoft.com/office/2007/relationships/media" Target="../media/media66.wav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wav"/><Relationship Id="rId1" Type="http://schemas.microsoft.com/office/2007/relationships/media" Target="../media/media67.wav"/><Relationship Id="rId4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8.wav"/><Relationship Id="rId1" Type="http://schemas.microsoft.com/office/2007/relationships/media" Target="../media/media68.wav"/><Relationship Id="rId4" Type="http://schemas.openxmlformats.org/officeDocument/2006/relationships/image" Target="../media/image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wav"/><Relationship Id="rId1" Type="http://schemas.microsoft.com/office/2007/relationships/media" Target="../media/media69.wav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3.png"/><Relationship Id="rId4" Type="http://schemas.openxmlformats.org/officeDocument/2006/relationships/chart" Target="../charts/char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0.wav"/><Relationship Id="rId1" Type="http://schemas.microsoft.com/office/2007/relationships/media" Target="../media/media70.wav"/><Relationship Id="rId4" Type="http://schemas.openxmlformats.org/officeDocument/2006/relationships/image" Target="../media/image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1.wav"/><Relationship Id="rId1" Type="http://schemas.microsoft.com/office/2007/relationships/media" Target="../media/media71.wav"/><Relationship Id="rId4" Type="http://schemas.openxmlformats.org/officeDocument/2006/relationships/image" Target="../media/image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2.wav"/><Relationship Id="rId1" Type="http://schemas.microsoft.com/office/2007/relationships/media" Target="../media/media72.wav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3.wav"/><Relationship Id="rId1" Type="http://schemas.microsoft.com/office/2007/relationships/media" Target="../media/media73.wav"/><Relationship Id="rId4" Type="http://schemas.openxmlformats.org/officeDocument/2006/relationships/image" Target="../media/image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4.wav"/><Relationship Id="rId1" Type="http://schemas.microsoft.com/office/2007/relationships/media" Target="../media/media74.wav"/><Relationship Id="rId4" Type="http://schemas.openxmlformats.org/officeDocument/2006/relationships/image" Target="../media/image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5.wav"/><Relationship Id="rId1" Type="http://schemas.microsoft.com/office/2007/relationships/media" Target="../media/media75.wav"/><Relationship Id="rId6" Type="http://schemas.openxmlformats.org/officeDocument/2006/relationships/image" Target="../media/image3.png"/><Relationship Id="rId5" Type="http://schemas.microsoft.com/office/2007/relationships/hdphoto" Target="../media/hdphoto3.wdp"/><Relationship Id="rId4" Type="http://schemas.openxmlformats.org/officeDocument/2006/relationships/image" Target="../media/image24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6.wav"/><Relationship Id="rId1" Type="http://schemas.microsoft.com/office/2007/relationships/media" Target="../media/media76.wav"/><Relationship Id="rId6" Type="http://schemas.openxmlformats.org/officeDocument/2006/relationships/image" Target="../media/image3.png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7.wav"/><Relationship Id="rId1" Type="http://schemas.microsoft.com/office/2007/relationships/media" Target="../media/media77.wav"/><Relationship Id="rId6" Type="http://schemas.openxmlformats.org/officeDocument/2006/relationships/image" Target="../media/image3.png"/><Relationship Id="rId5" Type="http://schemas.microsoft.com/office/2007/relationships/hdphoto" Target="../media/hdphoto5.wdp"/><Relationship Id="rId4" Type="http://schemas.openxmlformats.org/officeDocument/2006/relationships/image" Target="../media/image2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8.wav"/><Relationship Id="rId1" Type="http://schemas.microsoft.com/office/2007/relationships/media" Target="../media/media78.wav"/><Relationship Id="rId4" Type="http://schemas.openxmlformats.org/officeDocument/2006/relationships/image" Target="../media/image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9.wav"/><Relationship Id="rId1" Type="http://schemas.microsoft.com/office/2007/relationships/media" Target="../media/media79.wav"/><Relationship Id="rId6" Type="http://schemas.openxmlformats.org/officeDocument/2006/relationships/image" Target="../media/image3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3.png"/><Relationship Id="rId4" Type="http://schemas.openxmlformats.org/officeDocument/2006/relationships/chart" Target="../charts/char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0.wav"/><Relationship Id="rId1" Type="http://schemas.microsoft.com/office/2007/relationships/media" Target="../media/media80.wav"/><Relationship Id="rId4" Type="http://schemas.openxmlformats.org/officeDocument/2006/relationships/image" Target="../media/image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1.wav"/><Relationship Id="rId1" Type="http://schemas.microsoft.com/office/2007/relationships/media" Target="../media/media81.wav"/><Relationship Id="rId4" Type="http://schemas.openxmlformats.org/officeDocument/2006/relationships/image" Target="../media/image3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2.wav"/><Relationship Id="rId1" Type="http://schemas.microsoft.com/office/2007/relationships/media" Target="../media/media82.wav"/><Relationship Id="rId4" Type="http://schemas.openxmlformats.org/officeDocument/2006/relationships/image" Target="../media/image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3.wav"/><Relationship Id="rId1" Type="http://schemas.microsoft.com/office/2007/relationships/media" Target="../media/media83.wav"/><Relationship Id="rId5" Type="http://schemas.openxmlformats.org/officeDocument/2006/relationships/image" Target="../media/image3.png"/><Relationship Id="rId4" Type="http://schemas.openxmlformats.org/officeDocument/2006/relationships/image" Target="../media/image29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4.wav"/><Relationship Id="rId1" Type="http://schemas.microsoft.com/office/2007/relationships/media" Target="../media/media84.wav"/><Relationship Id="rId4" Type="http://schemas.openxmlformats.org/officeDocument/2006/relationships/image" Target="../media/image3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5.wav"/><Relationship Id="rId1" Type="http://schemas.microsoft.com/office/2007/relationships/media" Target="../media/media85.wav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6.wav"/><Relationship Id="rId1" Type="http://schemas.microsoft.com/office/2007/relationships/media" Target="../media/media86.wav"/><Relationship Id="rId4" Type="http://schemas.openxmlformats.org/officeDocument/2006/relationships/image" Target="../media/image3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7.wav"/><Relationship Id="rId1" Type="http://schemas.microsoft.com/office/2007/relationships/media" Target="../media/media87.wav"/><Relationship Id="rId4" Type="http://schemas.openxmlformats.org/officeDocument/2006/relationships/image" Target="../media/image3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8.wav"/><Relationship Id="rId2" Type="http://schemas.microsoft.com/office/2007/relationships/media" Target="../media/media88.wav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3.png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1" descr="image0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69913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 descr="Λογότυπο επιχειρησιακού προγράμματος εκπαίδευσης και δια βίου μάθησης&#10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862" y="5915025"/>
            <a:ext cx="37242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ΕΝΕΡΓΕΙΑΚΗ ΠΟΛΙΤΙΚΗ ΚΑΙ ΔΙΑΧΕΙΡΙΣΗ - ΛΗΨΗ ΑΠΟΦΑΣΕΩΝ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ΔΙΑΛΕΞΗ </a:t>
            </a:r>
            <a:r>
              <a:rPr lang="el-GR" dirty="0" err="1" smtClean="0"/>
              <a:t>Νο</a:t>
            </a:r>
            <a:r>
              <a:rPr lang="el-GR" dirty="0" smtClean="0"/>
              <a:t> 03</a:t>
            </a:r>
          </a:p>
          <a:p>
            <a:r>
              <a:rPr lang="el-GR" smtClean="0"/>
              <a:t>ΠΡΟΒΛΕΨΗ ΤΗΣ ΖΗΤΗΣΗΣ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1</a:t>
            </a:fld>
            <a:endParaRPr lang="en-GB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221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78"/>
    </mc:Choice>
    <mc:Fallback>
      <p:transition spd="slow" advTm="91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6438645"/>
              </p:ext>
            </p:extLst>
          </p:nvPr>
        </p:nvGraphicFramePr>
        <p:xfrm>
          <a:off x="539552" y="908720"/>
          <a:ext cx="8064896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10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745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63"/>
    </mc:Choice>
    <mc:Fallback>
      <p:transition spd="slow" advTm="72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1818791"/>
              </p:ext>
            </p:extLst>
          </p:nvPr>
        </p:nvGraphicFramePr>
        <p:xfrm>
          <a:off x="467544" y="980728"/>
          <a:ext cx="8208912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11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471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660"/>
    </mc:Choice>
    <mc:Fallback>
      <p:transition spd="slow" advTm="136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9759177"/>
              </p:ext>
            </p:extLst>
          </p:nvPr>
        </p:nvGraphicFramePr>
        <p:xfrm>
          <a:off x="467544" y="908720"/>
          <a:ext cx="8208912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12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604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36"/>
    </mc:Choice>
    <mc:Fallback>
      <p:transition spd="slow" advTm="58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7424804"/>
              </p:ext>
            </p:extLst>
          </p:nvPr>
        </p:nvGraphicFramePr>
        <p:xfrm>
          <a:off x="467544" y="908720"/>
          <a:ext cx="8208912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13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105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323"/>
    </mc:Choice>
    <mc:Fallback>
      <p:transition spd="slow" advTm="103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ΕΝΕΡΓΕΙΑΚΗ ΜΕΤΑΤΡΟΠΗ : ΣΤΑΘΜΟΙ ΚΑΙ ΔΙΥΛΙΣΤΗΡΙΑ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6653338"/>
              </p:ext>
            </p:extLst>
          </p:nvPr>
        </p:nvGraphicFramePr>
        <p:xfrm>
          <a:off x="539552" y="908720"/>
          <a:ext cx="8064896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14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52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89"/>
    </mc:Choice>
    <mc:Fallback>
      <p:transition spd="slow" advTm="66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4789231"/>
              </p:ext>
            </p:extLst>
          </p:nvPr>
        </p:nvGraphicFramePr>
        <p:xfrm>
          <a:off x="467544" y="908720"/>
          <a:ext cx="8280920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15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820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98"/>
    </mc:Choice>
    <mc:Fallback>
      <p:transition spd="slow" advTm="52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1387456"/>
              </p:ext>
            </p:extLst>
          </p:nvPr>
        </p:nvGraphicFramePr>
        <p:xfrm>
          <a:off x="467544" y="908720"/>
          <a:ext cx="828092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16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076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60"/>
    </mc:Choice>
    <mc:Fallback>
      <p:transition spd="slow" advTm="105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3902429"/>
              </p:ext>
            </p:extLst>
          </p:nvPr>
        </p:nvGraphicFramePr>
        <p:xfrm>
          <a:off x="467544" y="908720"/>
          <a:ext cx="8208912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17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480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24"/>
    </mc:Choice>
    <mc:Fallback>
      <p:transition spd="slow" advTm="8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2962407"/>
              </p:ext>
            </p:extLst>
          </p:nvPr>
        </p:nvGraphicFramePr>
        <p:xfrm>
          <a:off x="467544" y="908720"/>
          <a:ext cx="8208912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18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135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41"/>
    </mc:Choice>
    <mc:Fallback>
      <p:transition spd="slow" advTm="51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ΥΔΡΟΗΛΕΚΤΡΙΚΟΙ ΣΤΑΘΜΟΙ ΜΕ ΑΝΤΛΗΣΙΟΤΑΜΙΕΥΤΗΡΑ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4702540"/>
              </p:ext>
            </p:extLst>
          </p:nvPr>
        </p:nvGraphicFramePr>
        <p:xfrm>
          <a:off x="467544" y="908720"/>
          <a:ext cx="8208912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19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898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566"/>
    </mc:Choice>
    <mc:Fallback>
      <p:transition spd="slow" advTm="85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2" descr="image0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7" y="823912"/>
            <a:ext cx="6943725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2</a:t>
            </a:fld>
            <a:endParaRPr lang="en-GB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896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6"/>
    </mc:Choice>
    <mc:Fallback>
      <p:transition spd="slow" advTm="3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510513"/>
              </p:ext>
            </p:extLst>
          </p:nvPr>
        </p:nvGraphicFramePr>
        <p:xfrm>
          <a:off x="395536" y="908720"/>
          <a:ext cx="8352928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20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614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91"/>
    </mc:Choice>
    <mc:Fallback>
      <p:transition spd="slow" advTm="58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5203197"/>
              </p:ext>
            </p:extLst>
          </p:nvPr>
        </p:nvGraphicFramePr>
        <p:xfrm>
          <a:off x="467544" y="908720"/>
          <a:ext cx="828092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21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253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75"/>
    </mc:Choice>
    <mc:Fallback>
      <p:transition spd="slow" advTm="4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6737322"/>
              </p:ext>
            </p:extLst>
          </p:nvPr>
        </p:nvGraphicFramePr>
        <p:xfrm>
          <a:off x="467544" y="908720"/>
          <a:ext cx="828092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22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196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87"/>
    </mc:Choice>
    <mc:Fallback>
      <p:transition spd="slow" advTm="40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6693170"/>
              </p:ext>
            </p:extLst>
          </p:nvPr>
        </p:nvGraphicFramePr>
        <p:xfrm>
          <a:off x="467544" y="908720"/>
          <a:ext cx="828092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23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561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43"/>
    </mc:Choice>
    <mc:Fallback>
      <p:transition spd="slow" advTm="32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4200675"/>
              </p:ext>
            </p:extLst>
          </p:nvPr>
        </p:nvGraphicFramePr>
        <p:xfrm>
          <a:off x="467544" y="908720"/>
          <a:ext cx="828092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24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781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25"/>
    </mc:Choice>
    <mc:Fallback>
      <p:transition spd="slow" advTm="26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ΣΕ ΤΙΠ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7442402"/>
              </p:ext>
            </p:extLst>
          </p:nvPr>
        </p:nvGraphicFramePr>
        <p:xfrm>
          <a:off x="467544" y="908720"/>
          <a:ext cx="828092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25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960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44"/>
    </mc:Choice>
    <mc:Fallback>
      <p:transition spd="slow" advTm="69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5225545"/>
              </p:ext>
            </p:extLst>
          </p:nvPr>
        </p:nvGraphicFramePr>
        <p:xfrm>
          <a:off x="467544" y="908720"/>
          <a:ext cx="828092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26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802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22"/>
    </mc:Choice>
    <mc:Fallback>
      <p:transition spd="slow" advTm="56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7459197"/>
              </p:ext>
            </p:extLst>
          </p:nvPr>
        </p:nvGraphicFramePr>
        <p:xfrm>
          <a:off x="467544" y="908720"/>
          <a:ext cx="828092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27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912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63"/>
    </mc:Choice>
    <mc:Fallback>
      <p:transition spd="slow" advTm="40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0450741"/>
              </p:ext>
            </p:extLst>
          </p:nvPr>
        </p:nvGraphicFramePr>
        <p:xfrm>
          <a:off x="467544" y="908720"/>
          <a:ext cx="8208912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28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93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78"/>
    </mc:Choice>
    <mc:Fallback>
      <p:transition spd="slow" advTm="68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418058"/>
          </a:xfrm>
        </p:spPr>
        <p:txBody>
          <a:bodyPr>
            <a:normAutofit fontScale="90000"/>
          </a:bodyPr>
          <a:lstStyle/>
          <a:p>
            <a:r>
              <a:rPr lang="el-GR" smtClean="0"/>
              <a:t>ΕΝΕΡΓΕΙΑΚΗ ΔΙΑΧΕΙΡΙΣΗ-</a:t>
            </a:r>
            <a:r>
              <a:rPr lang="en-GB" smtClean="0"/>
              <a:t>ENERGY MANAGEMENT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ΕΙΝΑΙ Η ΔΙΑΔΙΚΑΣΙΑ ΔΙΑΧΕΙΡΙΣΗΣ ΤΗΣ ΠΑΡΑΓΩΓΗΣ ΚΑΙ ΚΑΤΑΝΑΛΩΣΗΣ ΕΝΕΡΓΕΙΑΣ, ΩΣΤΕ:</a:t>
            </a:r>
          </a:p>
          <a:p>
            <a:pPr lvl="1"/>
            <a:r>
              <a:rPr lang="el-GR" dirty="0" smtClean="0"/>
              <a:t>ΝΑ ΜΕΙΩΘΕΙ Η ΖΗΤΗΣΗ</a:t>
            </a:r>
          </a:p>
          <a:p>
            <a:pPr lvl="1"/>
            <a:r>
              <a:rPr lang="el-GR" dirty="0" smtClean="0"/>
              <a:t>ΝΑ ΜΕΙΩΘΟΥΝ ΤΑ ΚΟΣΤΗ</a:t>
            </a:r>
          </a:p>
          <a:p>
            <a:pPr lvl="1"/>
            <a:r>
              <a:rPr lang="el-GR" dirty="0" smtClean="0"/>
              <a:t>ΝΑ ΜΕΙΩΘΟΥΝ ΟΙ ΡΥΠΟΙ</a:t>
            </a:r>
          </a:p>
          <a:p>
            <a:pPr lvl="1"/>
            <a:r>
              <a:rPr lang="el-GR" dirty="0" smtClean="0"/>
              <a:t>ΝΑ ΜΕΙΩΘΟΥΝ ΤΑ ΑΕΡΙΑ ΤΟΥ ΦΘ</a:t>
            </a:r>
          </a:p>
          <a:p>
            <a:endParaRPr lang="el-GR" dirty="0"/>
          </a:p>
          <a:p>
            <a:r>
              <a:rPr lang="el-GR" dirty="0" smtClean="0"/>
              <a:t>Η ΑΝΑΛΥΣΗ ΕΝΕΡΓΕΙΑΚΩΝ ΔΕΔΟΜΕΝΩΝ ΕΙΝΑΙ ΑΠΟΛΥΤΑ ΣΥΝΔΕΔΕΜΕΝΗ ΜΕ ΤΗΝ ΕΝΕΡΓΕΙΑΚΗ ΔΙΑΧΕΙΡΙΣΗ (βλ. Επόμενη διαφάνεια)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29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053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375"/>
    </mc:Choice>
    <mc:Fallback>
      <p:transition spd="slow" advTm="303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Εικόνα 3" descr="image0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7" y="620688"/>
            <a:ext cx="6943725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3</a:t>
            </a:fld>
            <a:endParaRPr lang="en-GB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267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4"/>
    </mc:Choice>
    <mc:Fallback>
      <p:transition spd="slow" advTm="3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62074"/>
          </a:xfrm>
        </p:spPr>
        <p:txBody>
          <a:bodyPr>
            <a:normAutofit/>
          </a:bodyPr>
          <a:lstStyle/>
          <a:p>
            <a:r>
              <a:rPr lang="el-GR" dirty="0" smtClean="0"/>
              <a:t>ΕΝΕΡΓΕΙΑΚΗ ΔΙΑΧΕΙΡΙΣΗ</a:t>
            </a:r>
            <a:endParaRPr lang="en-GB" dirty="0"/>
          </a:p>
        </p:txBody>
      </p:sp>
      <p:sp>
        <p:nvSpPr>
          <p:cNvPr id="5" name="Flowchart: Magnetic Disk 4"/>
          <p:cNvSpPr/>
          <p:nvPr/>
        </p:nvSpPr>
        <p:spPr>
          <a:xfrm>
            <a:off x="3131840" y="2852936"/>
            <a:ext cx="2880320" cy="1944216"/>
          </a:xfrm>
          <a:prstGeom prst="flowChartMagneticDisk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ΒΑΣΗ ΔΕΔΟΜΕΝΩΝ</a:t>
            </a:r>
            <a:endParaRPr lang="en-GB" sz="20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4847" y="989112"/>
            <a:ext cx="1957988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ΜΟΝΤΕΛΟΠΟΙΗΣΗ ΤΟΥ ΣΥΣΤΗΜΑΤΟΣ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ΕΙΣΡΟΕΣ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ΕΚΡΟΕΣ</a:t>
            </a:r>
            <a:endParaRPr lang="en-GB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5856" y="989112"/>
            <a:ext cx="259228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ΠΡΟΒΛΕΨΗ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ΖΗΤΗΣΗ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ΠΡΟΦΙΛ ΦΟΡΤΙΟΥ</a:t>
            </a:r>
            <a:endParaRPr lang="en-GB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72200" y="989112"/>
            <a:ext cx="2232248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ΟΙΚΟΝΟΜΙΑ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ΣΥΜΒΟΛΑΙΑ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ΚΟΣΤΗ</a:t>
            </a:r>
            <a:endParaRPr lang="en-GB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56363" y="3148713"/>
            <a:ext cx="2232248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ΣΥΝΔΕΣΕΙΣ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ΚΑΤΑΝΑΛΩΤΕΣ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ΚΛΙΜΑ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ΑΝΤΑΛΛΑΓΕΣ ΕΝΕΡΓΕΙΑΣ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65335" y="5517232"/>
            <a:ext cx="3600400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CONTROL</a:t>
            </a:r>
            <a:endParaRPr lang="el-GR" sz="1600" b="1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ΙΣΟΖΥΓΙΟ ΠΡΟΣΦΟΡΑΣ-ΖΗΤΗΣΗΣ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ΚΟΣΤΗ ΛΕΙΤΟΥΡΓΙΑΣ, κλπ.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ΑΠΟΤΕΛΕΣΜΑΤΑ ΛΕΙΤΟΥΡΓΙΑΣ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3772" y="4797152"/>
            <a:ext cx="2894092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OPTIMISATION</a:t>
            </a:r>
            <a:endParaRPr lang="el-GR" sz="1600" b="1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PORTFOLIO MANAGEMENT</a:t>
            </a:r>
            <a:endParaRPr lang="el-GR" sz="16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PLANT SCHEDULING</a:t>
            </a:r>
            <a:endParaRPr lang="el-GR" sz="16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EMISSIONS</a:t>
            </a:r>
            <a:endParaRPr lang="el-GR" sz="16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7717" y="2979436"/>
            <a:ext cx="2232248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ΕΛΕΓΧΟΣ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ΣΤΑΘΜΟΥ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ΔΙΚΤΥΟΥ</a:t>
            </a:r>
          </a:p>
        </p:txBody>
      </p:sp>
      <p:cxnSp>
        <p:nvCxnSpPr>
          <p:cNvPr id="14" name="Elbow Connector 13"/>
          <p:cNvCxnSpPr/>
          <p:nvPr/>
        </p:nvCxnSpPr>
        <p:spPr>
          <a:xfrm>
            <a:off x="2442835" y="1527721"/>
            <a:ext cx="1985149" cy="1325215"/>
          </a:xfrm>
          <a:prstGeom prst="bentConnector3">
            <a:avLst>
              <a:gd name="adj1" fmla="val 27313"/>
            </a:avLst>
          </a:prstGeom>
          <a:ln w="12700">
            <a:solidFill>
              <a:srgbClr val="C0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/>
          <p:nvPr/>
        </p:nvCxnSpPr>
        <p:spPr>
          <a:xfrm rot="10800000" flipV="1">
            <a:off x="5148064" y="1826458"/>
            <a:ext cx="2340260" cy="1026478"/>
          </a:xfrm>
          <a:prstGeom prst="bentConnector3">
            <a:avLst>
              <a:gd name="adj1" fmla="val 1013"/>
            </a:avLst>
          </a:prstGeom>
          <a:ln w="12700">
            <a:solidFill>
              <a:srgbClr val="C0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/>
          <p:cNvCxnSpPr>
            <a:stCxn id="9" idx="1"/>
          </p:cNvCxnSpPr>
          <p:nvPr/>
        </p:nvCxnSpPr>
        <p:spPr>
          <a:xfrm rot="10800000">
            <a:off x="6018913" y="3810433"/>
            <a:ext cx="537451" cy="1"/>
          </a:xfrm>
          <a:prstGeom prst="bentConnector3">
            <a:avLst/>
          </a:prstGeom>
          <a:ln w="12700">
            <a:solidFill>
              <a:srgbClr val="C0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>
            <a:stCxn id="5" idx="3"/>
          </p:cNvCxnSpPr>
          <p:nvPr/>
        </p:nvCxnSpPr>
        <p:spPr>
          <a:xfrm rot="16200000" flipH="1">
            <a:off x="4319972" y="5049180"/>
            <a:ext cx="720080" cy="216024"/>
          </a:xfrm>
          <a:prstGeom prst="bentConnector3">
            <a:avLst/>
          </a:prstGeom>
          <a:ln w="12700">
            <a:solidFill>
              <a:srgbClr val="C0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5" idx="2"/>
          </p:cNvCxnSpPr>
          <p:nvPr/>
        </p:nvCxnSpPr>
        <p:spPr>
          <a:xfrm rot="10800000" flipV="1">
            <a:off x="2843808" y="3825043"/>
            <a:ext cx="288032" cy="972107"/>
          </a:xfrm>
          <a:prstGeom prst="bentConnector2">
            <a:avLst/>
          </a:prstGeom>
          <a:ln w="12700">
            <a:solidFill>
              <a:srgbClr val="C0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/>
          <p:cNvCxnSpPr>
            <a:stCxn id="12" idx="3"/>
          </p:cNvCxnSpPr>
          <p:nvPr/>
        </p:nvCxnSpPr>
        <p:spPr>
          <a:xfrm>
            <a:off x="2579965" y="3394935"/>
            <a:ext cx="551875" cy="246220"/>
          </a:xfrm>
          <a:prstGeom prst="bentConnector3">
            <a:avLst/>
          </a:prstGeom>
          <a:ln w="12700">
            <a:solidFill>
              <a:srgbClr val="C0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7" idx="2"/>
            <a:endCxn id="5" idx="1"/>
          </p:cNvCxnSpPr>
          <p:nvPr/>
        </p:nvCxnSpPr>
        <p:spPr>
          <a:xfrm>
            <a:off x="4572000" y="1820109"/>
            <a:ext cx="0" cy="1032827"/>
          </a:xfrm>
          <a:prstGeom prst="straightConnector1">
            <a:avLst/>
          </a:prstGeom>
          <a:ln w="12700">
            <a:solidFill>
              <a:srgbClr val="C0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30</a:t>
            </a:fld>
            <a:endParaRPr lang="en-GB"/>
          </a:p>
        </p:txBody>
      </p:sp>
      <p:pic>
        <p:nvPicPr>
          <p:cNvPr id="13" name="Audio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918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129"/>
    </mc:Choice>
    <mc:Fallback>
      <p:transition spd="slow" advTm="701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ΣΗΜΑΣΙΑ ΤΗΣ ΠΡΟΒΛΕΨΗΣ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832648"/>
          </a:xfrm>
        </p:spPr>
        <p:txBody>
          <a:bodyPr>
            <a:noAutofit/>
          </a:bodyPr>
          <a:lstStyle/>
          <a:p>
            <a:r>
              <a:rPr lang="el-GR" sz="2400" dirty="0"/>
              <a:t>Σημαντικό στάδιο του ενεργειακού σχεδιασμού είναι η εκτίμηση της </a:t>
            </a:r>
            <a:r>
              <a:rPr lang="el-GR" sz="2400" dirty="0" smtClean="0"/>
              <a:t>ζήτησης</a:t>
            </a:r>
            <a:r>
              <a:rPr lang="el-GR" sz="2400" dirty="0"/>
              <a:t>, τό­­σο για το σύνολο της οικονομίας, όσο και στο </a:t>
            </a:r>
            <a:r>
              <a:rPr lang="el-GR" sz="2400"/>
              <a:t>επίπεδο </a:t>
            </a:r>
            <a:r>
              <a:rPr lang="el-GR" sz="2400" smtClean="0"/>
              <a:t>του καυσίμου </a:t>
            </a:r>
            <a:r>
              <a:rPr lang="el-GR" sz="2400" dirty="0" smtClean="0"/>
              <a:t>- </a:t>
            </a:r>
            <a:r>
              <a:rPr lang="el-GR" sz="2400" dirty="0"/>
              <a:t>πετρέλαιο, </a:t>
            </a:r>
            <a:r>
              <a:rPr lang="el-GR" sz="2400" dirty="0" smtClean="0"/>
              <a:t>ηλεκτρισμός. </a:t>
            </a:r>
          </a:p>
          <a:p>
            <a:r>
              <a:rPr lang="el-GR" sz="2400" dirty="0"/>
              <a:t>Τ</a:t>
            </a:r>
            <a:r>
              <a:rPr lang="el-GR" sz="2400" dirty="0" smtClean="0"/>
              <a:t>α </a:t>
            </a:r>
            <a:r>
              <a:rPr lang="el-GR" sz="2400" dirty="0"/>
              <a:t>ενεργειακά έργα απαιτούν μεγάλη χρο­νι­­­­κή διάρκεια κατασκευής </a:t>
            </a:r>
            <a:r>
              <a:rPr lang="el-GR" sz="2400" dirty="0" smtClean="0"/>
              <a:t>(5 – 10 έτη</a:t>
            </a:r>
            <a:r>
              <a:rPr lang="el-GR" sz="2400" dirty="0"/>
              <a:t>) και υψηλό κόστος επένδυσης (σταθμοί ηλε­κτρι­­σμού, διυλιστήρια, υδροηλεκτρικά έργα, πετρελαιαγωγοί, αγωγοί φυσικού αερίου κλπ.), </a:t>
            </a:r>
            <a:endParaRPr lang="el-GR" sz="2400" dirty="0" smtClean="0"/>
          </a:p>
          <a:p>
            <a:r>
              <a:rPr lang="el-GR" sz="2400" dirty="0" smtClean="0"/>
              <a:t>Η παραγωγή </a:t>
            </a:r>
            <a:r>
              <a:rPr lang="el-GR" sz="2400" dirty="0"/>
              <a:t>και κατανάλωση ενέργειας έχει υψηλό κόστος κεφα­λαίου, άρα </a:t>
            </a:r>
            <a:r>
              <a:rPr lang="el-GR" sz="2400" dirty="0" smtClean="0"/>
              <a:t>σφάλματα  και καθυστερήσεις κοστίζουν. </a:t>
            </a:r>
          </a:p>
          <a:p>
            <a:r>
              <a:rPr lang="el-GR" sz="2400" dirty="0" smtClean="0"/>
              <a:t>Αν </a:t>
            </a:r>
            <a:r>
              <a:rPr lang="el-GR" sz="2400" dirty="0"/>
              <a:t>η πρόβλεψη είναι χαμηλή, τότε </a:t>
            </a:r>
            <a:r>
              <a:rPr lang="el-GR" sz="2400" dirty="0" smtClean="0"/>
              <a:t>θα υπάρξουν </a:t>
            </a:r>
            <a:r>
              <a:rPr lang="el-GR" sz="2400" dirty="0"/>
              <a:t>ενερ­­­­­γειακές ελλείψεις που κοστίζουν πολύ περισσότερο από την ενέργεια που δεν κατέστη δυ­να­­­τόν να βρεθεί, </a:t>
            </a:r>
            <a:endParaRPr lang="el-GR" sz="2400" dirty="0" smtClean="0"/>
          </a:p>
          <a:p>
            <a:r>
              <a:rPr lang="el-GR" sz="2400" dirty="0" smtClean="0"/>
              <a:t>Αν </a:t>
            </a:r>
            <a:r>
              <a:rPr lang="el-GR" sz="2400" dirty="0"/>
              <a:t>η </a:t>
            </a:r>
            <a:r>
              <a:rPr lang="el-GR" sz="2400" dirty="0" smtClean="0"/>
              <a:t>πρόβλεψη, και ο αντίστοιχος σχεδιασμός, </a:t>
            </a:r>
            <a:r>
              <a:rPr lang="el-GR" sz="2400" dirty="0"/>
              <a:t>είναι πάνω από το πραγματικό </a:t>
            </a:r>
            <a:r>
              <a:rPr lang="el-GR" sz="2400" dirty="0" smtClean="0"/>
              <a:t>επίπεδο των αναγκών, </a:t>
            </a:r>
            <a:r>
              <a:rPr lang="el-GR" sz="2400" dirty="0"/>
              <a:t>αυτό συνε­πά­γε­ται υψηλό δεσμευμένο κεφάλαιο σε ένα ενεργειακό έργο.</a:t>
            </a: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31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593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951"/>
    </mc:Choice>
    <mc:Fallback>
      <p:transition spd="slow" advTm="779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ΕΝΕΡΓΕΙΑΚΗ ΖΗΤΗΣΗ - ΠΡΟΒΛΕΨΗ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20278"/>
            <a:ext cx="8229600" cy="5217443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ct val="50000"/>
              </a:spcBef>
            </a:pPr>
            <a:r>
              <a:rPr lang="el-GR" altLang="en-US" sz="3200" smtClean="0"/>
              <a:t>Η ΖΗΤΗΣΗ ΤΗΣ ΕΝΕΡΓΕΙΑΣ ΕΞΑΡΤΑΤΑΙ ΑΠΟ :</a:t>
            </a:r>
            <a:endParaRPr lang="el-GR" altLang="en-US" sz="3200" dirty="0"/>
          </a:p>
          <a:p>
            <a:pPr lvl="1">
              <a:spcBef>
                <a:spcPct val="50000"/>
              </a:spcBef>
            </a:pPr>
            <a:r>
              <a:rPr lang="en-US" altLang="en-US" smtClean="0"/>
              <a:t> </a:t>
            </a:r>
            <a:r>
              <a:rPr lang="el-GR" altLang="en-US" dirty="0"/>
              <a:t>Πληθυσμός</a:t>
            </a:r>
          </a:p>
          <a:p>
            <a:pPr lvl="1">
              <a:spcBef>
                <a:spcPct val="50000"/>
              </a:spcBef>
            </a:pPr>
            <a:r>
              <a:rPr lang="en-US" altLang="en-US" dirty="0"/>
              <a:t> </a:t>
            </a:r>
            <a:r>
              <a:rPr lang="el-GR" altLang="en-US" dirty="0"/>
              <a:t>Ακαθάριστο Εθνικό Προϊόν</a:t>
            </a:r>
            <a:endParaRPr lang="en-GB" altLang="en-US" dirty="0"/>
          </a:p>
          <a:p>
            <a:pPr lvl="1">
              <a:spcBef>
                <a:spcPct val="50000"/>
              </a:spcBef>
            </a:pPr>
            <a:r>
              <a:rPr lang="el-GR" altLang="en-US" dirty="0"/>
              <a:t> Κόστος Ενέργειας</a:t>
            </a:r>
          </a:p>
          <a:p>
            <a:pPr lvl="1">
              <a:spcBef>
                <a:spcPct val="50000"/>
              </a:spcBef>
            </a:pPr>
            <a:r>
              <a:rPr lang="en-US" altLang="en-US" dirty="0"/>
              <a:t> </a:t>
            </a:r>
            <a:r>
              <a:rPr lang="el-GR" altLang="en-US" dirty="0"/>
              <a:t>Τεχνολογίες </a:t>
            </a:r>
            <a:r>
              <a:rPr lang="el-GR" altLang="en-US"/>
              <a:t>μετατροπής </a:t>
            </a:r>
            <a:endParaRPr lang="el-GR" altLang="en-US" dirty="0"/>
          </a:p>
          <a:p>
            <a:pPr lvl="1">
              <a:spcBef>
                <a:spcPct val="50000"/>
              </a:spcBef>
            </a:pPr>
            <a:r>
              <a:rPr lang="el-GR" altLang="en-US" dirty="0"/>
              <a:t> κλπ.</a:t>
            </a:r>
          </a:p>
          <a:p>
            <a:pPr>
              <a:spcBef>
                <a:spcPct val="50000"/>
              </a:spcBef>
            </a:pPr>
            <a:endParaRPr lang="el-GR" altLang="en-US" dirty="0"/>
          </a:p>
          <a:p>
            <a:pPr>
              <a:spcBef>
                <a:spcPct val="50000"/>
              </a:spcBef>
              <a:buBlip>
                <a:blip r:embed="rId4"/>
              </a:buBlip>
            </a:pPr>
            <a:r>
              <a:rPr lang="en-US" altLang="en-US" dirty="0"/>
              <a:t> </a:t>
            </a:r>
            <a:r>
              <a:rPr lang="el-GR" altLang="en-US" dirty="0"/>
              <a:t>Ζήτηση συγκεκριμένων ‘</a:t>
            </a:r>
            <a:r>
              <a:rPr lang="el-GR" altLang="en-US" dirty="0" err="1"/>
              <a:t>ενεργοβόρων</a:t>
            </a:r>
            <a:r>
              <a:rPr lang="el-GR" altLang="en-US" dirty="0"/>
              <a:t>’ προϊόντων ή υπηρεσιών (σίδηρος, μεταλλεύματα, αεροπορικά ταξίδια…</a:t>
            </a:r>
          </a:p>
          <a:p>
            <a:pPr>
              <a:spcBef>
                <a:spcPct val="50000"/>
              </a:spcBef>
            </a:pPr>
            <a:endParaRPr lang="el-GR" altLang="en-US" dirty="0"/>
          </a:p>
          <a:p>
            <a:pPr>
              <a:spcBef>
                <a:spcPct val="50000"/>
              </a:spcBef>
              <a:buBlip>
                <a:blip r:embed="rId5"/>
              </a:buBlip>
            </a:pPr>
            <a:r>
              <a:rPr lang="en-US" altLang="en-US" sz="3600" dirty="0"/>
              <a:t> </a:t>
            </a:r>
            <a:r>
              <a:rPr lang="el-GR" altLang="en-US" sz="3600" dirty="0"/>
              <a:t>Περιβαλλοντικές επιπτώσεις?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32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806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933"/>
    </mc:Choice>
    <mc:Fallback>
      <p:transition spd="slow" advTm="379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820278"/>
            <a:ext cx="8229600" cy="5217443"/>
          </a:xfrm>
        </p:spPr>
        <p:txBody>
          <a:bodyPr>
            <a:normAutofit/>
          </a:bodyPr>
          <a:lstStyle/>
          <a:p>
            <a:r>
              <a:rPr lang="el-GR" dirty="0" smtClean="0"/>
              <a:t>ΒΑΣΙΚΕΣ ΔΙΑΠΙΣΤΩΣΕΙΣ</a:t>
            </a:r>
          </a:p>
          <a:p>
            <a:pPr algn="just">
              <a:spcBef>
                <a:spcPct val="50000"/>
              </a:spcBef>
              <a:defRPr/>
            </a:pPr>
            <a:endParaRPr lang="el-GR" altLang="en-US" dirty="0"/>
          </a:p>
          <a:p>
            <a:pPr algn="just">
              <a:spcBef>
                <a:spcPct val="50000"/>
              </a:spcBef>
              <a:defRPr/>
            </a:pPr>
            <a:r>
              <a:rPr lang="el-GR" altLang="en-US" dirty="0"/>
              <a:t>Ο </a:t>
            </a:r>
            <a:r>
              <a:rPr lang="el-GR" altLang="en-U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τρόπος ζωής</a:t>
            </a:r>
            <a:r>
              <a:rPr lang="el-GR" altLang="en-US" dirty="0"/>
              <a:t> &amp; η χρησιμοποιούμενη </a:t>
            </a:r>
            <a:r>
              <a:rPr lang="el-GR" altLang="en-U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τεχνολογία</a:t>
            </a:r>
            <a:r>
              <a:rPr lang="el-GR" altLang="en-US" dirty="0"/>
              <a:t> καθορίζουν τα βασικά χαρακτηριστικά της ενεργειακής ζήτησης</a:t>
            </a:r>
          </a:p>
          <a:p>
            <a:pPr algn="just">
              <a:spcBef>
                <a:spcPct val="50000"/>
              </a:spcBef>
              <a:defRPr/>
            </a:pPr>
            <a:endParaRPr lang="el-GR" altLang="en-US" dirty="0"/>
          </a:p>
          <a:p>
            <a:pPr algn="just">
              <a:spcBef>
                <a:spcPct val="50000"/>
              </a:spcBef>
              <a:defRPr/>
            </a:pPr>
            <a:r>
              <a:rPr lang="el-GR" altLang="en-US" dirty="0"/>
              <a:t>Χωρίς αλλαγή του τρόπου ζωής ή της τεχνολογίας μόνο ‘</a:t>
            </a:r>
            <a:r>
              <a:rPr lang="el-GR" altLang="en-US" i="1" dirty="0"/>
              <a:t>μερικού χαρακτήρα</a:t>
            </a:r>
            <a:r>
              <a:rPr lang="el-GR" altLang="en-US" dirty="0"/>
              <a:t>’ &amp; </a:t>
            </a:r>
            <a:r>
              <a:rPr lang="el-GR" altLang="en-US" dirty="0" smtClean="0"/>
              <a:t>χρονικά-περιορισμένες </a:t>
            </a:r>
            <a:r>
              <a:rPr lang="el-GR" altLang="en-US" dirty="0"/>
              <a:t>μεταβολές της κατανάλωσης ενέργειας μπορούν να πραγματοποιηθούν</a:t>
            </a:r>
          </a:p>
          <a:p>
            <a:pPr>
              <a:spcBef>
                <a:spcPct val="50000"/>
              </a:spcBef>
              <a:defRPr/>
            </a:pPr>
            <a:endParaRPr lang="el-GR" altLang="en-US" dirty="0"/>
          </a:p>
          <a:p>
            <a:pPr>
              <a:spcBef>
                <a:spcPct val="50000"/>
              </a:spcBef>
              <a:defRPr/>
            </a:pPr>
            <a:endParaRPr lang="el-GR" altLang="en-US" dirty="0"/>
          </a:p>
          <a:p>
            <a:pPr>
              <a:spcBef>
                <a:spcPct val="50000"/>
              </a:spcBef>
              <a:defRPr/>
            </a:pPr>
            <a:endParaRPr lang="el-GR" altLang="en-US" dirty="0"/>
          </a:p>
          <a:p>
            <a:endParaRPr lang="en-GB" dirty="0"/>
          </a:p>
        </p:txBody>
      </p:sp>
      <p:sp>
        <p:nvSpPr>
          <p:cNvPr id="5125" name="AutoShape 6"/>
          <p:cNvSpPr>
            <a:spLocks noChangeArrowheads="1"/>
          </p:cNvSpPr>
          <p:nvPr/>
        </p:nvSpPr>
        <p:spPr bwMode="auto">
          <a:xfrm>
            <a:off x="5580112" y="981075"/>
            <a:ext cx="2808312" cy="720725"/>
          </a:xfrm>
          <a:prstGeom prst="wedgeRoundRectCallout">
            <a:avLst>
              <a:gd name="adj1" fmla="val -36249"/>
              <a:gd name="adj2" fmla="val 103955"/>
              <a:gd name="adj3" fmla="val 16667"/>
            </a:avLst>
          </a:prstGeom>
          <a:solidFill>
            <a:schemeClr val="bg2">
              <a:lumMod val="90000"/>
              <a:alpha val="49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l-GR" altLang="en-US" smtClean="0"/>
              <a:t>ΑΠΟΔΟΣΗ ΜΕΤΑΤΡΟΠΗΣ</a:t>
            </a:r>
            <a:endParaRPr lang="el-GR" altLang="en-US" dirty="0"/>
          </a:p>
          <a:p>
            <a:pPr algn="ctr" eaLnBrk="1" hangingPunct="1"/>
            <a:endParaRPr lang="el-GR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ΕΝΕΡΓΕΙΑΚΗ ΖΗΤΗΣΗ - ΠΡΟΒΛΕΨΗ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33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953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380"/>
    </mc:Choice>
    <mc:Fallback>
      <p:transition spd="slow" advTm="283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ΕΝΕΡΓΕΙΑΚΗ </a:t>
            </a:r>
            <a:r>
              <a:rPr lang="el-GR" smtClean="0"/>
              <a:t>ΖΗΤΗΣΗ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820278"/>
            <a:ext cx="8229600" cy="5217443"/>
          </a:xfrm>
        </p:spPr>
        <p:txBody>
          <a:bodyPr>
            <a:normAutofit fontScale="70000" lnSpcReduction="20000"/>
          </a:bodyPr>
          <a:lstStyle/>
          <a:p>
            <a:pPr algn="just">
              <a:spcBef>
                <a:spcPct val="50000"/>
              </a:spcBef>
              <a:buNone/>
            </a:pPr>
            <a:r>
              <a:rPr lang="el-GR" altLang="en-US" sz="3400" smtClean="0">
                <a:solidFill>
                  <a:srgbClr val="663300"/>
                </a:solidFill>
              </a:rPr>
              <a:t>Η ΑΝΑΓΚΑΙΟΤΗΤΑ ΤΗΣ ΠΡΟΒΛΕΨΗΣ </a:t>
            </a:r>
            <a:endParaRPr lang="el-GR" altLang="en-US" sz="3400" dirty="0">
              <a:solidFill>
                <a:srgbClr val="663300"/>
              </a:solidFill>
            </a:endParaRPr>
          </a:p>
          <a:p>
            <a:pPr algn="just">
              <a:lnSpc>
                <a:spcPct val="120000"/>
              </a:lnSpc>
              <a:spcBef>
                <a:spcPct val="50000"/>
              </a:spcBef>
              <a:buNone/>
            </a:pPr>
            <a:r>
              <a:rPr lang="el-GR" altLang="en-US" sz="3400" smtClean="0">
                <a:solidFill>
                  <a:srgbClr val="333399"/>
                </a:solidFill>
              </a:rPr>
              <a:t>Α. Σωστή </a:t>
            </a:r>
            <a:r>
              <a:rPr lang="el-GR" altLang="en-US" sz="3400" dirty="0">
                <a:solidFill>
                  <a:srgbClr val="333399"/>
                </a:solidFill>
              </a:rPr>
              <a:t>πρόβλεψη</a:t>
            </a:r>
            <a:r>
              <a:rPr lang="el-GR" altLang="en-US" sz="3400" dirty="0"/>
              <a:t> </a:t>
            </a:r>
            <a:endParaRPr lang="el-GR" altLang="en-US" sz="3400" dirty="0" smtClean="0"/>
          </a:p>
          <a:p>
            <a:pPr algn="just">
              <a:lnSpc>
                <a:spcPct val="120000"/>
              </a:lnSpc>
              <a:spcBef>
                <a:spcPct val="50000"/>
              </a:spcBef>
              <a:buFont typeface="Symbol"/>
              <a:buChar char="Þ"/>
            </a:pPr>
            <a:r>
              <a:rPr lang="el-GR" altLang="en-US" dirty="0" smtClean="0"/>
              <a:t> Σωστός </a:t>
            </a:r>
            <a:r>
              <a:rPr lang="el-GR" altLang="en-US" dirty="0"/>
              <a:t>Σχεδιασμός έργων </a:t>
            </a:r>
            <a:endParaRPr lang="el-GR" altLang="en-US" dirty="0" smtClean="0"/>
          </a:p>
          <a:p>
            <a:pPr algn="just">
              <a:lnSpc>
                <a:spcPct val="120000"/>
              </a:lnSpc>
              <a:spcBef>
                <a:spcPct val="50000"/>
              </a:spcBef>
              <a:buFont typeface="Symbol"/>
              <a:buChar char="Þ"/>
            </a:pPr>
            <a:r>
              <a:rPr lang="el-GR" altLang="en-US" dirty="0" smtClean="0"/>
              <a:t> ‘</a:t>
            </a:r>
            <a:r>
              <a:rPr lang="el-GR" altLang="en-US" dirty="0"/>
              <a:t>Αποδοτική’ Κάλυψη της Ζήτησης </a:t>
            </a:r>
            <a:endParaRPr lang="el-GR" altLang="en-US" dirty="0" smtClean="0"/>
          </a:p>
          <a:p>
            <a:pPr algn="just">
              <a:lnSpc>
                <a:spcPct val="120000"/>
              </a:lnSpc>
              <a:spcBef>
                <a:spcPct val="50000"/>
              </a:spcBef>
              <a:buFont typeface="Symbol"/>
              <a:buChar char="Þ"/>
            </a:pPr>
            <a:r>
              <a:rPr lang="el-GR" altLang="en-US" dirty="0" smtClean="0"/>
              <a:t> Ευημερία </a:t>
            </a:r>
            <a:r>
              <a:rPr lang="el-GR" altLang="en-US" dirty="0"/>
              <a:t>και για μεγαλύτερο χρονικό διάστημα </a:t>
            </a:r>
          </a:p>
          <a:p>
            <a:pPr algn="just">
              <a:spcBef>
                <a:spcPct val="50000"/>
              </a:spcBef>
              <a:buNone/>
            </a:pPr>
            <a:endParaRPr lang="el-GR" altLang="en-US" dirty="0"/>
          </a:p>
          <a:p>
            <a:pPr algn="just">
              <a:lnSpc>
                <a:spcPct val="120000"/>
              </a:lnSpc>
              <a:spcBef>
                <a:spcPct val="50000"/>
              </a:spcBef>
              <a:buNone/>
            </a:pPr>
            <a:r>
              <a:rPr lang="el-GR" altLang="en-US" sz="3400" smtClean="0">
                <a:solidFill>
                  <a:srgbClr val="CC3300"/>
                </a:solidFill>
              </a:rPr>
              <a:t>Β. Λανθασμένη </a:t>
            </a:r>
            <a:r>
              <a:rPr lang="el-GR" altLang="en-US" sz="3400" dirty="0">
                <a:solidFill>
                  <a:srgbClr val="CC3300"/>
                </a:solidFill>
              </a:rPr>
              <a:t>Πρόβλεψη</a:t>
            </a:r>
            <a:r>
              <a:rPr lang="el-GR" altLang="en-US" sz="3400" dirty="0"/>
              <a:t> </a:t>
            </a:r>
            <a:endParaRPr lang="el-GR" altLang="en-US" sz="3400" dirty="0" smtClean="0"/>
          </a:p>
          <a:p>
            <a:pPr algn="just">
              <a:lnSpc>
                <a:spcPct val="120000"/>
              </a:lnSpc>
              <a:spcBef>
                <a:spcPct val="50000"/>
              </a:spcBef>
              <a:buFont typeface="Symbol"/>
              <a:buChar char="Þ"/>
            </a:pPr>
            <a:r>
              <a:rPr lang="el-GR" altLang="en-US" dirty="0" smtClean="0"/>
              <a:t>Λανθασμένος </a:t>
            </a:r>
            <a:r>
              <a:rPr lang="el-GR" altLang="en-US" dirty="0"/>
              <a:t>Σχεδιασμός Έργων </a:t>
            </a:r>
            <a:endParaRPr lang="el-GR" altLang="en-US" dirty="0" smtClean="0"/>
          </a:p>
          <a:p>
            <a:pPr algn="just">
              <a:lnSpc>
                <a:spcPct val="120000"/>
              </a:lnSpc>
              <a:spcBef>
                <a:spcPct val="50000"/>
              </a:spcBef>
              <a:buFont typeface="Symbol"/>
              <a:buChar char="Þ"/>
            </a:pPr>
            <a:r>
              <a:rPr lang="el-GR" altLang="en-US" dirty="0" smtClean="0"/>
              <a:t>Μη </a:t>
            </a:r>
            <a:r>
              <a:rPr lang="el-GR" altLang="en-US" dirty="0"/>
              <a:t>κάλυψη της ζήτησης ή κάλυψη της ζήτησης με μη ‘αποδοτικό’ τρόπο </a:t>
            </a:r>
            <a:endParaRPr lang="el-GR" altLang="en-US" dirty="0" smtClean="0"/>
          </a:p>
          <a:p>
            <a:pPr algn="just">
              <a:lnSpc>
                <a:spcPct val="120000"/>
              </a:lnSpc>
              <a:spcBef>
                <a:spcPct val="50000"/>
              </a:spcBef>
              <a:buFont typeface="Symbol"/>
              <a:buChar char="Þ"/>
            </a:pPr>
            <a:r>
              <a:rPr lang="el-GR" altLang="en-US" dirty="0" smtClean="0"/>
              <a:t>Μείωση </a:t>
            </a:r>
            <a:r>
              <a:rPr lang="el-GR" altLang="en-US" dirty="0"/>
              <a:t>της ευημερίας, υπονόμευση της διάρκειά της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34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71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932"/>
    </mc:Choice>
    <mc:Fallback>
      <p:transition spd="slow" advTm="299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ΕΝΕΡΓΕΙΑΚΗ ΖΗΤΗΣΗ - ΠΡΟΒΛΕΨΗ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820278"/>
            <a:ext cx="8445624" cy="5921090"/>
          </a:xfrm>
        </p:spPr>
        <p:txBody>
          <a:bodyPr>
            <a:no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l-GR" altLang="en-US" sz="2400" smtClean="0">
                <a:cs typeface="Arial" charset="0"/>
              </a:rPr>
              <a:t>ΣΕ ΕΘΝΙΚΟ ΕΠΙΠΕΔΟ</a:t>
            </a:r>
          </a:p>
          <a:p>
            <a:pPr algn="just">
              <a:spcBef>
                <a:spcPct val="50000"/>
              </a:spcBef>
              <a:defRPr/>
            </a:pPr>
            <a:r>
              <a:rPr lang="el-GR" altLang="en-US" sz="2400" smtClean="0">
                <a:cs typeface="Arial" charset="0"/>
              </a:rPr>
              <a:t>ΣΕ ΕΠΙΠΕΔΟ ΤΟΜΕΑ ΤΗΣ ΟΙΚΟΝΟΜΙΑΣ</a:t>
            </a:r>
          </a:p>
          <a:p>
            <a:pPr algn="just">
              <a:spcBef>
                <a:spcPct val="50000"/>
              </a:spcBef>
              <a:defRPr/>
            </a:pPr>
            <a:r>
              <a:rPr lang="el-GR" altLang="en-US" sz="2400" smtClean="0">
                <a:cs typeface="Arial" charset="0"/>
              </a:rPr>
              <a:t>ΣΕ ΕΠΙΠΕΔΟ ΠΕΡΙΦΕΡΕΙΑΣ</a:t>
            </a:r>
          </a:p>
          <a:p>
            <a:pPr algn="just">
              <a:spcBef>
                <a:spcPct val="50000"/>
              </a:spcBef>
              <a:defRPr/>
            </a:pPr>
            <a:r>
              <a:rPr lang="el-GR" altLang="en-US" sz="2400" smtClean="0">
                <a:cs typeface="Arial" charset="0"/>
              </a:rPr>
              <a:t>ΣΕ ΕΠΙΠΕΔΟ ΚΑΥΣΙΜΟΥ </a:t>
            </a:r>
            <a:r>
              <a:rPr lang="el-GR" altLang="en-US" sz="2400" smtClean="0"/>
              <a:t> </a:t>
            </a:r>
            <a:r>
              <a:rPr lang="el-GR" altLang="en-US" sz="2400" dirty="0"/>
              <a:t>(πετρέλαιο, φυσικό αέριο, </a:t>
            </a:r>
            <a:r>
              <a:rPr lang="el-GR" altLang="en-US" sz="24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ηλεκτρισμός</a:t>
            </a:r>
            <a:r>
              <a:rPr lang="el-GR" altLang="en-US" sz="2400" dirty="0"/>
              <a:t>)</a:t>
            </a:r>
          </a:p>
          <a:p>
            <a:pPr algn="just">
              <a:spcBef>
                <a:spcPct val="50000"/>
              </a:spcBef>
              <a:buFont typeface="Wingdings" pitchFamily="2" charset="2"/>
              <a:buNone/>
              <a:defRPr/>
            </a:pPr>
            <a:endParaRPr lang="el-GR" altLang="en-US" sz="1600" dirty="0"/>
          </a:p>
          <a:p>
            <a:pPr algn="just">
              <a:spcBef>
                <a:spcPct val="50000"/>
              </a:spcBef>
              <a:buFont typeface="Wingdings" pitchFamily="2" charset="2"/>
              <a:buChar char="v"/>
              <a:defRPr/>
            </a:pPr>
            <a:r>
              <a:rPr lang="en-US" altLang="en-US" sz="2000">
                <a:solidFill>
                  <a:srgbClr val="9900FF"/>
                </a:solidFill>
              </a:rPr>
              <a:t> </a:t>
            </a:r>
            <a:r>
              <a:rPr lang="el-GR" altLang="en-US" sz="2000" smtClean="0">
                <a:solidFill>
                  <a:srgbClr val="9900FF"/>
                </a:solidFill>
              </a:rPr>
              <a:t>ΜΑΚΡΥΣ ΧΡΟΝΟΣ ΟΛΟΚΛΗΡΩΣΗΣ ΕΝΕΡΓΕΙΑΚΩΝ ΕΡΓΩΝ </a:t>
            </a:r>
            <a:r>
              <a:rPr lang="el-GR" altLang="en-US" sz="2000" smtClean="0"/>
              <a:t>(</a:t>
            </a:r>
            <a:r>
              <a:rPr lang="el-GR" altLang="en-US" sz="2000" dirty="0"/>
              <a:t>θερμοηλεκτρικοί σταθμοί, αγωγοί μεταφοράς φυσικού αερίου, δίκτυα, διυλιστήρια)</a:t>
            </a:r>
          </a:p>
          <a:p>
            <a:pPr algn="just">
              <a:spcBef>
                <a:spcPct val="50000"/>
              </a:spcBef>
              <a:defRPr/>
            </a:pPr>
            <a:r>
              <a:rPr lang="el-GR" altLang="en-US" sz="2000" u="sng" smtClean="0"/>
              <a:t>ΤΟ ΚΟΣΤΟΣ ΤΗΣ ΕΣΦΑΛΜΕΝΗΣ ΠΡΟΒΛΕΨΗΣ :</a:t>
            </a:r>
            <a:endParaRPr lang="el-GR" altLang="en-US" sz="2000" u="sng" dirty="0"/>
          </a:p>
          <a:p>
            <a:pPr algn="just">
              <a:spcBef>
                <a:spcPct val="50000"/>
              </a:spcBef>
              <a:buFont typeface="Wingdings" pitchFamily="2" charset="2"/>
              <a:buChar char="q"/>
              <a:defRPr/>
            </a:pPr>
            <a:r>
              <a:rPr lang="el-GR" altLang="en-US" sz="2000" dirty="0"/>
              <a:t> Χαμηλές προβλέψεις =&gt; έξοδα από το </a:t>
            </a:r>
            <a:r>
              <a:rPr lang="el-GR" altLang="en-US" sz="2000" dirty="0">
                <a:solidFill>
                  <a:srgbClr val="CC6600"/>
                </a:solidFill>
              </a:rPr>
              <a:t>κόστος ενέργειας που δεν καλύφθηκε</a:t>
            </a:r>
            <a:r>
              <a:rPr lang="el-GR" altLang="en-US" sz="2000" dirty="0"/>
              <a:t> (κόστος των </a:t>
            </a:r>
            <a:r>
              <a:rPr lang="en-US" altLang="en-US" sz="2000"/>
              <a:t>black </a:t>
            </a:r>
            <a:r>
              <a:rPr lang="en-US" altLang="en-US" sz="2000" smtClean="0"/>
              <a:t>out</a:t>
            </a:r>
            <a:r>
              <a:rPr lang="en-GB" altLang="en-US" sz="2000"/>
              <a:t>s</a:t>
            </a:r>
            <a:r>
              <a:rPr lang="en-US" altLang="en-US" sz="2000" smtClean="0"/>
              <a:t>)</a:t>
            </a:r>
            <a:endParaRPr lang="el-GR" altLang="en-US" sz="2000" dirty="0"/>
          </a:p>
          <a:p>
            <a:pPr algn="just">
              <a:spcBef>
                <a:spcPct val="50000"/>
              </a:spcBef>
              <a:buFont typeface="Wingdings" pitchFamily="2" charset="2"/>
              <a:buChar char="q"/>
              <a:defRPr/>
            </a:pPr>
            <a:r>
              <a:rPr lang="el-GR" altLang="en-US" sz="2000" dirty="0"/>
              <a:t> Υψηλές προβλέψεις </a:t>
            </a:r>
            <a:r>
              <a:rPr lang="el-GR" altLang="en-US" sz="2000"/>
              <a:t>=&gt; </a:t>
            </a:r>
            <a:r>
              <a:rPr lang="el-GR" altLang="en-US" sz="2000" smtClean="0"/>
              <a:t>κόστος από </a:t>
            </a:r>
            <a:r>
              <a:rPr lang="el-GR" altLang="en-US" sz="2000" dirty="0"/>
              <a:t>τη </a:t>
            </a:r>
            <a:r>
              <a:rPr lang="el-GR" altLang="en-US" sz="2000" dirty="0">
                <a:solidFill>
                  <a:srgbClr val="A50021"/>
                </a:solidFill>
              </a:rPr>
              <a:t>δέσμευση κεφαλαίων που μένουν αδρανή</a:t>
            </a:r>
            <a:r>
              <a:rPr lang="el-GR" altLang="en-US" sz="2000" dirty="0"/>
              <a:t> για μεγάλο χρονικό διάστημα</a:t>
            </a:r>
          </a:p>
          <a:p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35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844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846"/>
    </mc:Choice>
    <mc:Fallback>
      <p:transition spd="slow" advTm="288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ΠΡΟΒΛΕΨΗ ΤΗΣ ΕΝΕΡΓΕΙΑΚΗΣ ΖΗΤΗΣΗΣ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217443"/>
          </a:xfrm>
        </p:spPr>
        <p:txBody>
          <a:bodyPr/>
          <a:lstStyle/>
          <a:p>
            <a:pPr algn="just">
              <a:spcBef>
                <a:spcPct val="50000"/>
              </a:spcBef>
            </a:pPr>
            <a:r>
              <a:rPr lang="el-GR" altLang="en-US" smtClean="0"/>
              <a:t>Η ΑΚΡΙΒΗΣ ΠΡΟΒΛΕΨΗ ΕΊΝΑΙ (ΣΧΕΔΟΝ) ΑΔΥΝΑΤΗ …</a:t>
            </a:r>
            <a:endParaRPr lang="el-GR" altLang="en-US" dirty="0"/>
          </a:p>
          <a:p>
            <a:pPr algn="just">
              <a:spcBef>
                <a:spcPct val="50000"/>
              </a:spcBef>
            </a:pPr>
            <a:endParaRPr lang="el-GR" altLang="en-US" dirty="0"/>
          </a:p>
          <a:p>
            <a:pPr algn="just">
              <a:spcBef>
                <a:spcPct val="50000"/>
              </a:spcBef>
            </a:pPr>
            <a:r>
              <a:rPr lang="el-GR" altLang="en-US" smtClean="0"/>
              <a:t>ΟΡΘΗ ΠΡΟΣΕΓΓΙΣΗ: </a:t>
            </a:r>
            <a:r>
              <a:rPr lang="el-GR" altLang="en-US" dirty="0"/>
              <a:t>Η εξέταση μιας </a:t>
            </a:r>
            <a:r>
              <a:rPr lang="el-GR" altLang="en-US" dirty="0" smtClean="0">
                <a:solidFill>
                  <a:srgbClr val="008080"/>
                </a:solidFill>
              </a:rPr>
              <a:t>σειράς προβλέψεων </a:t>
            </a:r>
            <a:r>
              <a:rPr lang="el-GR" altLang="en-US" dirty="0">
                <a:solidFill>
                  <a:srgbClr val="008080"/>
                </a:solidFill>
              </a:rPr>
              <a:t>ζήτησης</a:t>
            </a:r>
            <a:r>
              <a:rPr lang="el-GR" altLang="en-US" dirty="0"/>
              <a:t> που ενσωματώνουν διαφορετικές υποθέσεις (σενάρια) </a:t>
            </a:r>
            <a:r>
              <a:rPr lang="el-GR" altLang="en-US"/>
              <a:t>για </a:t>
            </a:r>
            <a:r>
              <a:rPr lang="el-GR" altLang="en-US" smtClean="0"/>
              <a:t>το επίπεδο αστάθμητων </a:t>
            </a:r>
            <a:r>
              <a:rPr lang="el-GR" altLang="en-US" dirty="0"/>
              <a:t>παραγόντων και η επιλογή εκείνου του </a:t>
            </a:r>
            <a:r>
              <a:rPr lang="el-GR" altLang="en-US" dirty="0">
                <a:solidFill>
                  <a:srgbClr val="0000CC"/>
                </a:solidFill>
              </a:rPr>
              <a:t>σχεδίου δράσης που είναι το πλέον ανθεκτικό σε σχέση με αυτές τις αβεβαιότητες</a:t>
            </a:r>
          </a:p>
          <a:p>
            <a:pPr>
              <a:spcBef>
                <a:spcPct val="50000"/>
              </a:spcBef>
            </a:pPr>
            <a:endParaRPr lang="el-GR" alt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36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55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402"/>
    </mc:Choice>
    <mc:Fallback>
      <p:transition spd="slow" advTm="324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47" y="1140471"/>
            <a:ext cx="7704906" cy="5717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865833"/>
          </a:xfrm>
        </p:spPr>
        <p:txBody>
          <a:bodyPr/>
          <a:lstStyle/>
          <a:p>
            <a:r>
              <a:rPr lang="el-GR" smtClean="0"/>
              <a:t>π.χ. </a:t>
            </a:r>
            <a:r>
              <a:rPr lang="el-GR" smtClean="0"/>
              <a:t>Στοχαστικότητα </a:t>
            </a:r>
            <a:r>
              <a:rPr lang="el-GR" smtClean="0"/>
              <a:t>ΑΠΕ –</a:t>
            </a:r>
            <a:br>
              <a:rPr lang="el-GR" smtClean="0"/>
            </a:br>
            <a:r>
              <a:rPr lang="el-GR" b="1" smtClean="0">
                <a:solidFill>
                  <a:srgbClr val="C00000"/>
                </a:solidFill>
              </a:rPr>
              <a:t>Αιολική </a:t>
            </a:r>
            <a:r>
              <a:rPr lang="el-GR" b="1" dirty="0" smtClean="0">
                <a:solidFill>
                  <a:srgbClr val="C00000"/>
                </a:solidFill>
              </a:rPr>
              <a:t>ενέργεια : </a:t>
            </a:r>
            <a:r>
              <a:rPr lang="el-GR" sz="2400" b="1" dirty="0" smtClean="0">
                <a:solidFill>
                  <a:srgbClr val="C00000"/>
                </a:solidFill>
              </a:rPr>
              <a:t>αρκετά ελέγξιμη</a:t>
            </a:r>
            <a:r>
              <a:rPr lang="el-GR" sz="2400" b="1" smtClean="0">
                <a:solidFill>
                  <a:srgbClr val="C00000"/>
                </a:solidFill>
              </a:rPr>
              <a:t>, μερικώς προβλέψιμη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37</a:t>
            </a:fld>
            <a:endParaRPr lang="en-GB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784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502"/>
    </mc:Choice>
    <mc:Fallback>
      <p:transition spd="slow" advTm="225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π.χ. ΔΙΑΚΥΜΑΝΣΗ ΤΙΜΩΝ ΠΕΤΡΕΛΑΙΟΥ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38</a:t>
            </a:fld>
            <a:endParaRPr lang="en-GB"/>
          </a:p>
        </p:txBody>
      </p:sp>
      <p:pic>
        <p:nvPicPr>
          <p:cNvPr id="4098" name="Picture 2" descr="http://i.unu.edu/media/ourworld.unu.edu-en/article/1327/crude-oil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908719"/>
            <a:ext cx="8520881" cy="5467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250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168"/>
    </mc:Choice>
    <mc:Fallback>
      <p:transition spd="slow" advTm="231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562074"/>
          </a:xfrm>
        </p:spPr>
        <p:txBody>
          <a:bodyPr/>
          <a:lstStyle/>
          <a:p>
            <a:r>
              <a:rPr lang="el-GR"/>
              <a:t>π.χ. ΔΙΑΚΥΜΑΝΣΗ </a:t>
            </a:r>
            <a:r>
              <a:rPr lang="el-GR"/>
              <a:t>ΤΙΜΩΝ </a:t>
            </a:r>
            <a:r>
              <a:rPr lang="el-GR" smtClean="0"/>
              <a:t>ΠΕΤΡΕΛΑΙΟΥ (2012-2014)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39</a:t>
            </a:fld>
            <a:endParaRPr lang="en-GB"/>
          </a:p>
        </p:txBody>
      </p:sp>
      <p:pic>
        <p:nvPicPr>
          <p:cNvPr id="5122" name="Picture 2" descr="http://www.aei.org/wp-content/uploads/2014/10/oilpric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52" y="980728"/>
            <a:ext cx="8433796" cy="543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035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726"/>
    </mc:Choice>
    <mc:Fallback>
      <p:transition spd="slow" advTm="217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C00000"/>
                </a:solidFill>
              </a:rPr>
              <a:t>ΕΝΕΡΓΕΙΑ</a:t>
            </a:r>
            <a:r>
              <a:rPr lang="el-GR" dirty="0" smtClean="0"/>
              <a:t> :</a:t>
            </a:r>
            <a:br>
              <a:rPr lang="el-GR" dirty="0" smtClean="0"/>
            </a:br>
            <a:r>
              <a:rPr lang="el-GR" dirty="0" smtClean="0"/>
              <a:t>ΠΡΟΒΛΕΨΗ ΤΗΣ ΖΗΤΗΣΗΣ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4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803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2"/>
    </mc:Choice>
    <mc:Fallback>
      <p:transition spd="slow" advTm="3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562074"/>
          </a:xfrm>
        </p:spPr>
        <p:txBody>
          <a:bodyPr/>
          <a:lstStyle/>
          <a:p>
            <a:r>
              <a:rPr lang="el-GR" sz="2400" smtClean="0"/>
              <a:t>π.χ. ΜΕΤΑΒΟΛΗ ΤΙΜΩΝ ΦΥΣΙΚΟΥ ΑΕΡΙΟΥ ΚΑΙ ΑΝΘΡΑΚΑ</a:t>
            </a:r>
            <a:endParaRPr lang="en-GB" sz="240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40</a:t>
            </a:fld>
            <a:endParaRPr lang="en-GB"/>
          </a:p>
        </p:txBody>
      </p:sp>
      <p:pic>
        <p:nvPicPr>
          <p:cNvPr id="6146" name="Picture 2" descr="http://files.growthstockwire.com/images/20120912-chartgs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7776864" cy="466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651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315"/>
    </mc:Choice>
    <mc:Fallback>
      <p:transition spd="slow" advTm="153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π.χ. ΜΕΤΑΒΟΛΗ ΤΙΜΩΝ ΑΝΘΡΑΚΑ 2007-2011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41</a:t>
            </a:fld>
            <a:endParaRPr lang="en-GB"/>
          </a:p>
        </p:txBody>
      </p:sp>
      <p:pic>
        <p:nvPicPr>
          <p:cNvPr id="7170" name="Picture 2" descr="https://www.creditwritedowns.com/wp-content/uploads/2011/06/Coal-Spot-Price-over-the-Last-48-Month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19"/>
            <a:ext cx="7848872" cy="569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196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730"/>
    </mc:Choice>
    <mc:Fallback>
      <p:transition spd="slow" advTm="117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ΕΞΕΛΙΞΗ ΚΟΣΤΟΥΣ ΦΩΤΟΒΟΛΤΑΪΚΩΝ </a:t>
            </a:r>
            <a:r>
              <a:rPr lang="en-GB" smtClean="0"/>
              <a:t>EURO/kWp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42</a:t>
            </a:fld>
            <a:endParaRPr lang="en-GB"/>
          </a:p>
        </p:txBody>
      </p:sp>
      <p:pic>
        <p:nvPicPr>
          <p:cNvPr id="8194" name="Picture 2" descr="http://www.renewableenergyworld.com/assets/images/story/2012/1/12/1332-germany-installed-3-gw-of-solar-pv-in-december--the-u-s-installed-1-7-gw-in-all-of-20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99" y="1340768"/>
            <a:ext cx="8171343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475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882"/>
    </mc:Choice>
    <mc:Fallback>
      <p:transition spd="slow" advTm="158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ΒΑΣΙΚΕΣ ΕΡΩΤΗΣΕΙΣ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217443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l-GR" altLang="en-US">
                <a:solidFill>
                  <a:srgbClr val="0033CC"/>
                </a:solidFill>
              </a:rPr>
              <a:t> </a:t>
            </a:r>
            <a:r>
              <a:rPr lang="el-GR" altLang="en-US" smtClean="0">
                <a:solidFill>
                  <a:srgbClr val="0033CC"/>
                </a:solidFill>
              </a:rPr>
              <a:t>ΚΑΤΑΝΑΛΩΣΗ ΕΝΕΡΓΕΙΑΣ (</a:t>
            </a:r>
            <a:r>
              <a:rPr lang="el-GR" altLang="en-US" smtClean="0"/>
              <a:t>κάθε </a:t>
            </a:r>
            <a:r>
              <a:rPr lang="el-GR" altLang="en-US" dirty="0"/>
              <a:t>τύπου</a:t>
            </a:r>
            <a:r>
              <a:rPr lang="el-GR" altLang="en-US"/>
              <a:t>) </a:t>
            </a:r>
            <a:r>
              <a:rPr lang="el-GR" altLang="en-US" smtClean="0"/>
              <a:t>ανά μήνα…χρόνο</a:t>
            </a:r>
            <a:endParaRPr lang="el-GR" altLang="en-US" dirty="0"/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l-GR" altLang="en-US"/>
              <a:t> </a:t>
            </a:r>
            <a:r>
              <a:rPr lang="el-GR" altLang="en-US" smtClean="0"/>
              <a:t>ΤΥΠΟΣ ΧΡΗΣΗΣ </a:t>
            </a:r>
            <a:endParaRPr lang="el-GR" altLang="en-US" dirty="0">
              <a:solidFill>
                <a:srgbClr val="333399"/>
              </a:solidFill>
            </a:endParaRP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l-GR" altLang="en-US">
                <a:solidFill>
                  <a:srgbClr val="333300"/>
                </a:solidFill>
              </a:rPr>
              <a:t> </a:t>
            </a:r>
            <a:r>
              <a:rPr lang="el-GR" altLang="en-US" smtClean="0">
                <a:solidFill>
                  <a:srgbClr val="333300"/>
                </a:solidFill>
              </a:rPr>
              <a:t>ΚΟΣΤΟΣ ΕΝΕΡΓΕΙΑΣ </a:t>
            </a:r>
            <a:r>
              <a:rPr lang="el-GR" altLang="en-US" smtClean="0"/>
              <a:t>(</a:t>
            </a:r>
            <a:r>
              <a:rPr lang="el-GR" altLang="en-US" dirty="0"/>
              <a:t>ανά τύπο καυσίμου)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l-GR" altLang="en-US"/>
              <a:t> </a:t>
            </a:r>
            <a:r>
              <a:rPr lang="el-GR" altLang="en-US" smtClean="0"/>
              <a:t>ΜΕΛΛΟΝΤΙΚΕΣ ΑΝΑΓΚΕΣ ΚΑΙ ΣΧΕΔΙΑ ΓΙΑ ΤΗΝ ΚΑΛΥΨΗ ΤΟΥΣ</a:t>
            </a:r>
            <a:endParaRPr lang="el-GR" altLang="en-US" dirty="0">
              <a:solidFill>
                <a:srgbClr val="990099"/>
              </a:solidFill>
            </a:endParaRP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l-GR" altLang="en-US" dirty="0"/>
              <a:t> Ποιες ‘</a:t>
            </a:r>
            <a:r>
              <a:rPr lang="el-GR" altLang="en-US" dirty="0" err="1"/>
              <a:t>ενεργοβόρες</a:t>
            </a:r>
            <a:r>
              <a:rPr lang="el-GR" altLang="en-US" dirty="0"/>
              <a:t>’ συσκευές ή διεργασίες μπορούν να </a:t>
            </a:r>
            <a:r>
              <a:rPr lang="el-GR" altLang="en-US" dirty="0">
                <a:solidFill>
                  <a:srgbClr val="006666"/>
                </a:solidFill>
              </a:rPr>
              <a:t>αντικατασταθούν</a:t>
            </a:r>
            <a:r>
              <a:rPr lang="el-GR" altLang="en-US" dirty="0"/>
              <a:t> από άλλες περισσότερο αποδοτικές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l-GR" altLang="en-US" dirty="0"/>
              <a:t> Ποιο καύσιμο μπορεί να </a:t>
            </a:r>
            <a:r>
              <a:rPr lang="el-GR" altLang="en-US" dirty="0">
                <a:solidFill>
                  <a:srgbClr val="CC9900"/>
                </a:solidFill>
              </a:rPr>
              <a:t>υποκαταστήσει</a:t>
            </a:r>
            <a:r>
              <a:rPr lang="el-GR" altLang="en-US" dirty="0"/>
              <a:t> κάποιο άλλο και </a:t>
            </a:r>
            <a:r>
              <a:rPr lang="el-GR" altLang="en-US"/>
              <a:t>με </a:t>
            </a:r>
            <a:r>
              <a:rPr lang="el-GR" altLang="en-US" smtClean="0"/>
              <a:t>ποιό </a:t>
            </a:r>
            <a:r>
              <a:rPr lang="el-GR" altLang="en-US" dirty="0"/>
              <a:t>τρόπο</a:t>
            </a:r>
          </a:p>
          <a:p>
            <a:pPr>
              <a:spcBef>
                <a:spcPct val="50000"/>
              </a:spcBef>
            </a:pPr>
            <a:r>
              <a:rPr lang="el-GR" altLang="en-US" dirty="0"/>
              <a:t>….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43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085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718"/>
    </mc:Choice>
    <mc:Fallback>
      <p:transition spd="slow" advTm="407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ΕΝΕΡΓΕΙΑΚΗ ΖΗΤΗΣΗ: ΜΕΤΑΒΑΛΛΟΜΕΝΗ ΦΥΣΗ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980728"/>
            <a:ext cx="8229600" cy="5217443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ct val="50000"/>
              </a:spcBef>
            </a:pPr>
            <a:r>
              <a:rPr lang="el-GR" altLang="en-US">
                <a:solidFill>
                  <a:srgbClr val="006600"/>
                </a:solidFill>
              </a:rPr>
              <a:t>Ετήσιες </a:t>
            </a:r>
            <a:r>
              <a:rPr lang="el-GR" altLang="en-US" smtClean="0">
                <a:solidFill>
                  <a:srgbClr val="006600"/>
                </a:solidFill>
              </a:rPr>
              <a:t>μεταβολές</a:t>
            </a:r>
          </a:p>
          <a:p>
            <a:pPr lvl="1">
              <a:spcBef>
                <a:spcPct val="50000"/>
              </a:spcBef>
            </a:pPr>
            <a:r>
              <a:rPr lang="el-GR" altLang="en-US" smtClean="0"/>
              <a:t>Αλλαγές </a:t>
            </a:r>
            <a:r>
              <a:rPr lang="el-GR" altLang="en-US"/>
              <a:t>λόγω </a:t>
            </a:r>
            <a:endParaRPr lang="el-GR" altLang="en-US" smtClean="0"/>
          </a:p>
          <a:p>
            <a:pPr lvl="2">
              <a:spcBef>
                <a:spcPct val="50000"/>
              </a:spcBef>
            </a:pPr>
            <a:r>
              <a:rPr lang="el-GR" altLang="en-US" sz="2800" smtClean="0"/>
              <a:t>μεταβολής </a:t>
            </a:r>
            <a:r>
              <a:rPr lang="el-GR" altLang="en-US" sz="2800" dirty="0"/>
              <a:t>του πληθυσμού</a:t>
            </a:r>
            <a:r>
              <a:rPr lang="el-GR" altLang="en-US" sz="2800"/>
              <a:t>, </a:t>
            </a:r>
            <a:endParaRPr lang="el-GR" altLang="en-US" sz="2800" smtClean="0"/>
          </a:p>
          <a:p>
            <a:pPr lvl="2">
              <a:spcBef>
                <a:spcPct val="50000"/>
              </a:spcBef>
            </a:pPr>
            <a:r>
              <a:rPr lang="el-GR" altLang="en-US" sz="2800" smtClean="0"/>
              <a:t>αλλαγής </a:t>
            </a:r>
            <a:r>
              <a:rPr lang="el-GR" altLang="en-US" sz="2800" dirty="0"/>
              <a:t>της τεχνολογίας</a:t>
            </a:r>
            <a:r>
              <a:rPr lang="el-GR" altLang="en-US" sz="2800"/>
              <a:t>, </a:t>
            </a:r>
            <a:endParaRPr lang="el-GR" altLang="en-US" sz="2800" smtClean="0"/>
          </a:p>
          <a:p>
            <a:pPr lvl="2">
              <a:spcBef>
                <a:spcPct val="50000"/>
              </a:spcBef>
            </a:pPr>
            <a:r>
              <a:rPr lang="el-GR" altLang="en-US" sz="2800" smtClean="0"/>
              <a:t>επιπέδου </a:t>
            </a:r>
            <a:r>
              <a:rPr lang="el-GR" altLang="en-US" sz="2800" dirty="0"/>
              <a:t>διαβίωσης, τρόπου ζωής</a:t>
            </a:r>
          </a:p>
          <a:p>
            <a:pPr>
              <a:spcBef>
                <a:spcPct val="50000"/>
              </a:spcBef>
            </a:pPr>
            <a:endParaRPr lang="el-GR" altLang="en-US" dirty="0"/>
          </a:p>
          <a:p>
            <a:pPr>
              <a:spcBef>
                <a:spcPct val="50000"/>
              </a:spcBef>
            </a:pPr>
            <a:r>
              <a:rPr lang="el-GR" altLang="en-US" dirty="0">
                <a:solidFill>
                  <a:srgbClr val="006600"/>
                </a:solidFill>
              </a:rPr>
              <a:t>Εποχιακή διακύμανση</a:t>
            </a:r>
            <a:r>
              <a:rPr lang="el-GR" altLang="en-US" dirty="0"/>
              <a:t> (τρόπος ζωής, καθημερινότητα)</a:t>
            </a:r>
          </a:p>
          <a:p>
            <a:pPr>
              <a:spcBef>
                <a:spcPct val="50000"/>
              </a:spcBef>
            </a:pPr>
            <a:r>
              <a:rPr lang="el-GR" altLang="en-US" dirty="0">
                <a:solidFill>
                  <a:srgbClr val="006600"/>
                </a:solidFill>
              </a:rPr>
              <a:t>Εβδομαδιαία Διακύμανση</a:t>
            </a:r>
            <a:r>
              <a:rPr lang="el-GR" altLang="en-US" dirty="0"/>
              <a:t> (καθημερινότητα)</a:t>
            </a:r>
          </a:p>
          <a:p>
            <a:pPr>
              <a:spcBef>
                <a:spcPct val="50000"/>
              </a:spcBef>
            </a:pPr>
            <a:r>
              <a:rPr lang="el-GR" altLang="en-US" dirty="0">
                <a:solidFill>
                  <a:srgbClr val="006600"/>
                </a:solidFill>
              </a:rPr>
              <a:t>Ημερήσια</a:t>
            </a:r>
            <a:r>
              <a:rPr lang="el-GR" altLang="en-US" dirty="0"/>
              <a:t> (καθημερινότητα)</a:t>
            </a:r>
          </a:p>
          <a:p>
            <a:pPr>
              <a:spcBef>
                <a:spcPct val="50000"/>
              </a:spcBef>
            </a:pPr>
            <a:r>
              <a:rPr lang="el-GR" altLang="en-US" dirty="0">
                <a:solidFill>
                  <a:srgbClr val="006600"/>
                </a:solidFill>
              </a:rPr>
              <a:t>Ωριαία</a:t>
            </a:r>
          </a:p>
          <a:p>
            <a:pPr>
              <a:spcBef>
                <a:spcPct val="50000"/>
              </a:spcBef>
            </a:pPr>
            <a:r>
              <a:rPr lang="el-GR" altLang="en-US" dirty="0"/>
              <a:t>…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44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7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972"/>
    </mc:Choice>
    <mc:Fallback>
      <p:transition spd="slow" advTm="269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4531422"/>
              </p:ext>
            </p:extLst>
          </p:nvPr>
        </p:nvGraphicFramePr>
        <p:xfrm>
          <a:off x="539750" y="1251743"/>
          <a:ext cx="8064500" cy="435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Chart" r:id="rId5" imgW="5334090" imgH="2876590" progId="Excel.Chart.8">
                  <p:embed/>
                </p:oleObj>
              </mc:Choice>
              <mc:Fallback>
                <p:oleObj name="Chart" r:id="rId5" imgW="5334090" imgH="287659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251743"/>
                        <a:ext cx="8064500" cy="4354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562074"/>
          </a:xfrm>
        </p:spPr>
        <p:txBody>
          <a:bodyPr/>
          <a:lstStyle/>
          <a:p>
            <a:r>
              <a:rPr lang="el-GR" dirty="0" smtClean="0"/>
              <a:t>ΕΛΛΑΔΑ </a:t>
            </a:r>
            <a:r>
              <a:rPr lang="el-GR" smtClean="0"/>
              <a:t>– </a:t>
            </a:r>
            <a:r>
              <a:rPr lang="el-GR" smtClean="0"/>
              <a:t>ΜΕΤΑΒΟΛΗ </a:t>
            </a:r>
            <a:r>
              <a:rPr lang="el-GR" smtClean="0"/>
              <a:t>ΤΗΣ ΖΗΤΗΣΗΣ (%)  </a:t>
            </a:r>
            <a:br>
              <a:rPr lang="el-GR" smtClean="0"/>
            </a:br>
            <a:r>
              <a:rPr lang="el-GR" smtClean="0"/>
              <a:t>1990-2003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45</a:t>
            </a:fld>
            <a:endParaRPr lang="en-GB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666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228"/>
    </mc:Choice>
    <mc:Fallback>
      <p:transition spd="slow" advTm="252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ΕΠΟΧΙΑΚΗ ΔΙΑΚΥΜΑΝΣΗ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908720"/>
            <a:ext cx="8229600" cy="5129001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ct val="50000"/>
              </a:spcBef>
            </a:pPr>
            <a:r>
              <a:rPr lang="el-GR" altLang="en-US" sz="3600" dirty="0"/>
              <a:t>Διαφορετικός ‘τρόπος ζωής’ </a:t>
            </a:r>
            <a:r>
              <a:rPr lang="el-GR" altLang="en-US" sz="3600"/>
              <a:t>ανά </a:t>
            </a:r>
            <a:r>
              <a:rPr lang="el-GR" altLang="en-US" sz="3600" smtClean="0"/>
              <a:t>εποχή του έτους</a:t>
            </a:r>
            <a:endParaRPr lang="el-GR" altLang="en-US" sz="3600" dirty="0"/>
          </a:p>
          <a:p>
            <a:pPr>
              <a:spcBef>
                <a:spcPct val="50000"/>
              </a:spcBef>
            </a:pPr>
            <a:endParaRPr lang="el-GR" altLang="en-US" sz="3600" dirty="0"/>
          </a:p>
          <a:p>
            <a:pPr>
              <a:spcBef>
                <a:spcPct val="50000"/>
              </a:spcBef>
            </a:pPr>
            <a:r>
              <a:rPr lang="el-GR" altLang="en-US" sz="4000" u="sng" smtClean="0"/>
              <a:t>ΧΕΙΜΩΝΑΣ</a:t>
            </a:r>
            <a:endParaRPr lang="el-GR" altLang="en-US" sz="4000" u="sng" dirty="0"/>
          </a:p>
          <a:p>
            <a:pPr>
              <a:spcBef>
                <a:spcPct val="50000"/>
              </a:spcBef>
            </a:pPr>
            <a:r>
              <a:rPr lang="el-GR" altLang="en-US" dirty="0"/>
              <a:t>Θέρμανση (Πετρέλαιο θέρμανσης, φυσικό αέριο, ηλεκτρισμός, ξύλα-βιομάζα…)</a:t>
            </a:r>
          </a:p>
          <a:p>
            <a:pPr>
              <a:spcBef>
                <a:spcPct val="50000"/>
              </a:spcBef>
            </a:pPr>
            <a:r>
              <a:rPr lang="el-GR" altLang="en-US" dirty="0"/>
              <a:t>Ζεστό νερό (ηλιακοί θερμοσίφωνες, ηλεκτρικοί θερμοσίφωνες…)</a:t>
            </a:r>
          </a:p>
          <a:p>
            <a:pPr>
              <a:spcBef>
                <a:spcPct val="50000"/>
              </a:spcBef>
            </a:pPr>
            <a:r>
              <a:rPr lang="el-GR" altLang="en-US" dirty="0"/>
              <a:t>Μικρότερη μέρα =&gt; περισσότερη ζήτηση για ενέργεια φωτισμού…</a:t>
            </a:r>
          </a:p>
          <a:p>
            <a:pPr>
              <a:spcBef>
                <a:spcPct val="50000"/>
              </a:spcBef>
            </a:pPr>
            <a:endParaRPr lang="el-GR" altLang="en-US" dirty="0"/>
          </a:p>
          <a:p>
            <a:pPr>
              <a:spcBef>
                <a:spcPct val="50000"/>
              </a:spcBef>
            </a:pPr>
            <a:r>
              <a:rPr lang="el-GR" altLang="en-US" sz="4000" u="sng" smtClean="0"/>
              <a:t>ΚΑΛΟΚΑΙΡΙ</a:t>
            </a:r>
            <a:endParaRPr lang="el-GR" altLang="en-US" sz="4000" u="sng" dirty="0"/>
          </a:p>
          <a:p>
            <a:pPr>
              <a:spcBef>
                <a:spcPct val="50000"/>
              </a:spcBef>
            </a:pPr>
            <a:r>
              <a:rPr lang="el-GR" altLang="en-US" dirty="0"/>
              <a:t>Ψύξη (ηλεκτρισμός)</a:t>
            </a:r>
          </a:p>
          <a:p>
            <a:pPr>
              <a:spcBef>
                <a:spcPct val="50000"/>
              </a:spcBef>
            </a:pPr>
            <a:r>
              <a:rPr lang="el-GR" altLang="en-US" dirty="0"/>
              <a:t>Κλιματισμός (</a:t>
            </a:r>
            <a:r>
              <a:rPr lang="el-GR" altLang="en-US"/>
              <a:t>ηλεκτρισμός</a:t>
            </a:r>
            <a:r>
              <a:rPr lang="el-GR" altLang="en-US" smtClean="0"/>
              <a:t>)</a:t>
            </a:r>
          </a:p>
          <a:p>
            <a:pPr>
              <a:spcBef>
                <a:spcPct val="50000"/>
              </a:spcBef>
            </a:pPr>
            <a:r>
              <a:rPr lang="el-GR" altLang="en-US" smtClean="0"/>
              <a:t>Τουρισμός</a:t>
            </a:r>
            <a:endParaRPr lang="el-GR" altLang="en-US" dirty="0"/>
          </a:p>
          <a:p>
            <a:pPr>
              <a:spcBef>
                <a:spcPct val="50000"/>
              </a:spcBef>
            </a:pPr>
            <a:r>
              <a:rPr lang="el-GR" altLang="en-US" dirty="0"/>
              <a:t>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46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528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381"/>
    </mc:Choice>
    <mc:Fallback>
      <p:transition spd="slow" advTm="32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9" name="Object 6"/>
          <p:cNvGraphicFramePr>
            <a:graphicFrameLocks noChangeAspect="1"/>
          </p:cNvGraphicFramePr>
          <p:nvPr/>
        </p:nvGraphicFramePr>
        <p:xfrm>
          <a:off x="827088" y="1052513"/>
          <a:ext cx="7489825" cy="451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Chart" r:id="rId5" imgW="4343536" imgH="2619383" progId="Excel.Chart.8">
                  <p:embed/>
                </p:oleObj>
              </mc:Choice>
              <mc:Fallback>
                <p:oleObj name="Chart" r:id="rId5" imgW="4343536" imgH="2619383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1052513"/>
                        <a:ext cx="7489825" cy="451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000" dirty="0" smtClean="0"/>
              <a:t>ΛΕΣΒΟΣ – ΕΠΟΧΙΑΚΗ ΔΙΑΚΥΜΑΝΣΗ ΖΗΤΗΣΗΣ ΗΛΕΚΤΡΙΣΜΟΥ</a:t>
            </a:r>
            <a:endParaRPr lang="en-GB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47</a:t>
            </a:fld>
            <a:endParaRPr lang="en-GB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200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063"/>
    </mc:Choice>
    <mc:Fallback>
      <p:transition spd="slow" advTm="190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4659161"/>
              </p:ext>
            </p:extLst>
          </p:nvPr>
        </p:nvGraphicFramePr>
        <p:xfrm>
          <a:off x="-70694" y="1340768"/>
          <a:ext cx="9264048" cy="460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Chart" r:id="rId5" imgW="7505858" imgH="3733823" progId="Excel.Chart.8">
                  <p:embed/>
                </p:oleObj>
              </mc:Choice>
              <mc:Fallback>
                <p:oleObj name="Chart" r:id="rId5" imgW="7505858" imgH="3733823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70694" y="1340768"/>
                        <a:ext cx="9264048" cy="460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ΕΒΔΟΜΑΔΙΑΙΑ ΔΙΑΚΥΜΑΝΣΗ 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48</a:t>
            </a:fld>
            <a:endParaRPr lang="en-GB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60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229"/>
    </mc:Choice>
    <mc:Fallback>
      <p:transition spd="slow" advTm="382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2123398"/>
              </p:ext>
            </p:extLst>
          </p:nvPr>
        </p:nvGraphicFramePr>
        <p:xfrm>
          <a:off x="467544" y="400050"/>
          <a:ext cx="8028917" cy="6057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107"/>
            <a:ext cx="8229600" cy="402557"/>
          </a:xfrm>
        </p:spPr>
        <p:txBody>
          <a:bodyPr/>
          <a:lstStyle/>
          <a:p>
            <a:r>
              <a:rPr lang="el-GR" sz="2400" dirty="0" smtClean="0"/>
              <a:t>ΛΕΣΒΟΣ – ΕΒΔΟΜΑΔΙΑΙΑ/ΗΜΕΡΗΣΙΑ/ΩΡΙΑΙΑ ΔΙΑΚΥΜΑΝΣΗ</a:t>
            </a:r>
            <a:endParaRPr lang="en-GB" sz="2400" dirty="0"/>
          </a:p>
        </p:txBody>
      </p:sp>
      <p:sp>
        <p:nvSpPr>
          <p:cNvPr id="7" name="Rectangle 6"/>
          <p:cNvSpPr/>
          <p:nvPr/>
        </p:nvSpPr>
        <p:spPr>
          <a:xfrm>
            <a:off x="1259632" y="4005064"/>
            <a:ext cx="6984776" cy="2016224"/>
          </a:xfrm>
          <a:prstGeom prst="rect">
            <a:avLst/>
          </a:prstGeom>
          <a:pattFill prst="pct5">
            <a:fgClr>
              <a:schemeClr val="bg2">
                <a:lumMod val="2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800" b="1" dirty="0">
                <a:solidFill>
                  <a:schemeClr val="accent4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ΒΑΣΙΚΟ ΦΟΡΤΙΟ</a:t>
            </a:r>
            <a:endParaRPr lang="en-GB" sz="4800" b="1" dirty="0">
              <a:solidFill>
                <a:schemeClr val="accent4">
                  <a:lumMod val="50000"/>
                </a:schemeClr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65745" y="2924944"/>
            <a:ext cx="4562639" cy="1016656"/>
          </a:xfrm>
          <a:prstGeom prst="rect">
            <a:avLst/>
          </a:prstGeom>
          <a:pattFill prst="ltUpDiag">
            <a:fgClr>
              <a:schemeClr val="bg2">
                <a:lumMod val="5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ΕΝΑΛΛΑΣΣΟΜΕΝΟ ΦΟΡΤΙΟ</a:t>
            </a:r>
            <a:endParaRPr lang="en-GB" sz="2800" b="1" dirty="0">
              <a:solidFill>
                <a:srgbClr val="FF000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26984" y="764704"/>
            <a:ext cx="1440159" cy="705134"/>
          </a:xfrm>
          <a:prstGeom prst="rect">
            <a:avLst/>
          </a:prstGeom>
          <a:solidFill>
            <a:srgbClr val="FFC0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 Math" pitchFamily="18" charset="0"/>
                <a:ea typeface="Cambria Math" pitchFamily="18" charset="0"/>
              </a:rPr>
              <a:t>ΦΟΡΤΙΟ ΑΙΧΜΗΣ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04247" y="1772816"/>
            <a:ext cx="792089" cy="1157427"/>
          </a:xfrm>
          <a:prstGeom prst="rect">
            <a:avLst/>
          </a:prstGeom>
          <a:pattFill prst="pct20">
            <a:fgClr>
              <a:schemeClr val="bg2">
                <a:lumMod val="5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>
                  <a:lumMod val="95000"/>
                  <a:lumOff val="5000"/>
                </a:schemeClr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51920" y="2219810"/>
            <a:ext cx="1440159" cy="705134"/>
          </a:xfrm>
          <a:prstGeom prst="rect">
            <a:avLst/>
          </a:prstGeom>
          <a:pattFill prst="pct20">
            <a:fgClr>
              <a:schemeClr val="bg2">
                <a:lumMod val="5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>
                  <a:lumMod val="95000"/>
                  <a:lumOff val="5000"/>
                </a:schemeClr>
              </a:solidFill>
              <a:latin typeface="Cambria Math" pitchFamily="18" charset="0"/>
              <a:ea typeface="Cambria Math" pitchFamily="18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4752020" y="1469838"/>
            <a:ext cx="687193" cy="1023058"/>
          </a:xfrm>
          <a:prstGeom prst="straightConnector1">
            <a:avLst/>
          </a:prstGeom>
          <a:ln w="127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747064" y="1469838"/>
            <a:ext cx="1453227" cy="881691"/>
          </a:xfrm>
          <a:prstGeom prst="straightConnector1">
            <a:avLst/>
          </a:prstGeom>
          <a:ln w="127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ight Arrow 16"/>
          <p:cNvSpPr/>
          <p:nvPr/>
        </p:nvSpPr>
        <p:spPr>
          <a:xfrm rot="3557209">
            <a:off x="1006748" y="2381884"/>
            <a:ext cx="2088232" cy="59101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ight Arrow 17"/>
          <p:cNvSpPr/>
          <p:nvPr/>
        </p:nvSpPr>
        <p:spPr>
          <a:xfrm rot="7822028">
            <a:off x="7080869" y="776189"/>
            <a:ext cx="1334371" cy="59101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 rot="19816651">
            <a:off x="1799307" y="2663583"/>
            <a:ext cx="8183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ΜΙΝ</a:t>
            </a:r>
            <a:endParaRPr lang="en-GB" sz="24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2236581">
            <a:off x="7312844" y="790023"/>
            <a:ext cx="1002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ΜΑΧ</a:t>
            </a:r>
            <a:endParaRPr lang="en-GB" sz="24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49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9428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939"/>
    </mc:Choice>
    <mc:Fallback>
      <p:transition spd="slow" advTm="449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Η ΖΗΤΗΣΗ ΕΝΕΡΓΕΙΑΣ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2000" smtClean="0"/>
              <a:t>ΠΡΟΣΦΕΡΟΝΤΑΣ </a:t>
            </a:r>
            <a:r>
              <a:rPr lang="el-GR" sz="2000" b="1" smtClean="0">
                <a:solidFill>
                  <a:srgbClr val="C00000"/>
                </a:solidFill>
              </a:rPr>
              <a:t>ΒΙΩΣΙΜΗ ΕΝΕΡΓΕΙΑ </a:t>
            </a:r>
            <a:r>
              <a:rPr lang="el-GR" sz="2000" dirty="0" smtClean="0"/>
              <a:t>ΣΤΟ ΜΕΛΛΟΝ </a:t>
            </a:r>
            <a:r>
              <a:rPr lang="el-GR" sz="2000" smtClean="0"/>
              <a:t>ΘΑ ΑΠΑΙΤΗΘΕΙ </a:t>
            </a:r>
            <a:r>
              <a:rPr lang="el-GR" sz="2000" dirty="0" smtClean="0"/>
              <a:t>ΑΥΞΗΜΕΝΗ ΑΠΟΔΟΣΗ ΤΗΣ ΠΑΡΑΓΩΓΙΚΗΣ ΔΙΑΔΙΚΑΣΙΑΣ, ΣΥΜΠΕΡΙΛΑΜΒΑΝΟΜΕΝΗΣ ΚΑΙ ΤΗΣ ΠΛΕΥΡΑΣ ΤΗΣ ΖΗΤΗΣΗΣ ΤΗΣ ΕΝΕΡΓΕΙΑΣ.</a:t>
            </a:r>
          </a:p>
          <a:p>
            <a:pPr algn="just"/>
            <a:r>
              <a:rPr lang="el-GR" sz="2000" dirty="0" smtClean="0"/>
              <a:t>Η ΠΡΟΣΦΟΡΑ </a:t>
            </a:r>
            <a:r>
              <a:rPr lang="el-GR" sz="2000" smtClean="0"/>
              <a:t>ΕΝΕΡΓΕΙΑΣ </a:t>
            </a:r>
            <a:r>
              <a:rPr lang="el-GR" sz="2000" smtClean="0"/>
              <a:t>ΘΑ </a:t>
            </a:r>
            <a:r>
              <a:rPr lang="el-GR" sz="2000" smtClean="0"/>
              <a:t>ΠΕΡΙΛΑΜΒΑΝΕΙ </a:t>
            </a:r>
            <a:r>
              <a:rPr lang="el-GR" sz="2000" smtClean="0"/>
              <a:t>ΕΝΑ </a:t>
            </a:r>
            <a:r>
              <a:rPr lang="el-GR" sz="2000" b="1" dirty="0" smtClean="0">
                <a:solidFill>
                  <a:srgbClr val="C00000"/>
                </a:solidFill>
              </a:rPr>
              <a:t>ΣΥΝΔΥΑΣΜΟ</a:t>
            </a:r>
            <a:r>
              <a:rPr lang="el-GR" sz="2000" dirty="0" smtClean="0"/>
              <a:t> ΣΥΜΒΑΤΙΚΩΝ, ΚΕΝΤΡΙΚΩΝ ΣΤΑΘΜΩΝ ΗΛΕΚΤΡΟΠΑΡΑΓΩΓΗΣ ΜΕ ΕΝΑΝ ΟΛΟΕΝΑ ΑΥΞΑΝΟΜΕΝΟ ΑΡΙΘΜΟ ΔΙΕΣΠΑΡΜΕΝΩΝ ΕΝΕΡΓΕΙΑΚΩΝ ΠΟΡΩΝ (ΣΥΜΠΑΡΑΓΩΓΗ ΗΛΕΚΤΡΙΣΜΟΥ ΚΑΙ ΘΕΡΜΟΤΗΤΑΣ, ΑΝΑΝΕΩΣΙΜΕΣ ΠΗΓΕΣ ΕΝΕΡΓΕΙΑΣ)</a:t>
            </a:r>
          </a:p>
          <a:p>
            <a:pPr algn="just"/>
            <a:endParaRPr lang="el-GR" sz="2000" smtClean="0"/>
          </a:p>
          <a:p>
            <a:pPr algn="just"/>
            <a:r>
              <a:rPr lang="el-GR" sz="2000" smtClean="0"/>
              <a:t>Η </a:t>
            </a:r>
            <a:r>
              <a:rPr lang="el-GR" sz="2000" b="1" dirty="0" smtClean="0">
                <a:solidFill>
                  <a:srgbClr val="C00000"/>
                </a:solidFill>
              </a:rPr>
              <a:t>ΠΡΟΒΛΕΨΗ</a:t>
            </a:r>
            <a:r>
              <a:rPr lang="el-GR" sz="2000" dirty="0" smtClean="0"/>
              <a:t> ΤΗΣ ΕΝΕΡΓΕΙΑΚΗΣ ΖΗΤΗΣΗΣ ΕΙΝΑΙ ΚΡΙΣΙΜΟ ΣΤΟΙΧΕΙΟ ΣΤΗΝ ΛΗΨΗ ΑΠΟΦΑΣΕΩΝ ΓΙΑ:</a:t>
            </a:r>
          </a:p>
          <a:p>
            <a:pPr lvl="1" algn="just"/>
            <a:r>
              <a:rPr lang="el-GR" sz="2000" dirty="0" smtClean="0"/>
              <a:t>ΕΓΚΑΤΑΣΤΑΣΗ ΚΑΙ ΛΕΙΤΟΥΡΓΙΑ ΝΕΩΝ ΣΤΑΘΜΩΝ</a:t>
            </a:r>
          </a:p>
          <a:p>
            <a:pPr lvl="1" algn="just"/>
            <a:r>
              <a:rPr lang="el-GR" sz="2000" dirty="0" smtClean="0"/>
              <a:t>ΠΑΡΑΓΩΓΗ ΗΛΕΚΤΡΙΣΜΟΥ</a:t>
            </a:r>
          </a:p>
          <a:p>
            <a:pPr lvl="1" algn="just"/>
            <a:r>
              <a:rPr lang="el-GR" sz="2000" dirty="0" smtClean="0"/>
              <a:t>ΔΙΑΧΕΙΡΙΣΗ ΤΗΣ ΖΗΤΗΣΗΣ</a:t>
            </a: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5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515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892"/>
    </mc:Choice>
    <mc:Fallback>
      <p:transition spd="slow" advTm="488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ΕΝΕΡΓΕΙΑ : ΠΕΡΙΟΡΙΣΜΕΝΗ ΔΥΝΑΤΟΤΗΤΑ </a:t>
            </a:r>
            <a:r>
              <a:rPr lang="el-GR" sz="2400" b="1" dirty="0" smtClean="0"/>
              <a:t>ΑΠΟΘΗΚΕΥΣΗΣ</a:t>
            </a:r>
            <a:endParaRPr lang="en-GB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ΑΝΑΓΚΗ ΓΙΑ :</a:t>
            </a:r>
          </a:p>
          <a:p>
            <a:pPr lvl="1"/>
            <a:r>
              <a:rPr lang="el-GR" dirty="0" smtClean="0"/>
              <a:t>ΜΕΓΑΛΗ ΕΓΚΑΤΕΣΤΗΜΕΝΗ ΙΣΧΥ</a:t>
            </a:r>
          </a:p>
          <a:p>
            <a:pPr lvl="1"/>
            <a:r>
              <a:rPr lang="el-GR" dirty="0" smtClean="0"/>
              <a:t>ΜΕΓΑΛΗ ΔΥΝΑΜΙΚΟΤΗΤΑ ΔΙΚΤΥΩΝ ΜΕΤΑΦΟΡΑΣ ΚΑΙ ΔΙΑΝΟΜΗΣ</a:t>
            </a:r>
          </a:p>
          <a:p>
            <a:pPr lvl="1"/>
            <a:r>
              <a:rPr lang="el-GR" dirty="0" smtClean="0"/>
              <a:t>ΕΓΚΑΤΑΣΤΑΣΗ ΣΥΣΤΗΜΑΤΩΝ ΔΙΑΧΕΙΡΙΣΗΣ ΦΟΡΤΙΟΥ</a:t>
            </a:r>
          </a:p>
          <a:p>
            <a:r>
              <a:rPr lang="el-GR" dirty="0" smtClean="0"/>
              <a:t>ΑΥΞΗΣΗ ΚΟΣΤΟΥΣ ΕΠΕΝΔΥΣΗΣ</a:t>
            </a:r>
          </a:p>
          <a:p>
            <a:endParaRPr lang="el-GR" dirty="0"/>
          </a:p>
          <a:p>
            <a:r>
              <a:rPr lang="el-GR" dirty="0" smtClean="0"/>
              <a:t>ΑΠΑΙΤΗΣΗ ΓΙΑ ΕΦΑΡΜΟΓΗ ΤΕΧΝΟΛΟΓΙΩΝ ΠΟΥ ΜΠΟΡΟΥΝ ΝΑ ΕΧΟΥΝ ΑΜΕΣΗ ΑΠΟΚΡΙΣΗ – ΥΨΗΛΟ ΚΟΣΤΟΣ ΛΕΙΤΟΥΡΓΙΑΣ</a:t>
            </a:r>
          </a:p>
          <a:p>
            <a:pPr algn="ctr"/>
            <a:r>
              <a:rPr lang="el-GR" sz="3500" dirty="0" smtClean="0">
                <a:solidFill>
                  <a:srgbClr val="FF0000"/>
                </a:solidFill>
              </a:rPr>
              <a:t>ΠΡΟΣΦΟΡΑ = ΖΗΤΗΣΗ + ΑΠΩΛΕΙΕΣ</a:t>
            </a:r>
            <a:endParaRPr lang="en-GB" sz="35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50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877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896"/>
    </mc:Choice>
    <mc:Fallback>
      <p:transition spd="slow" advTm="638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bravenewclimate.files.wordpress.com/2013/04/load_duration_chart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7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16" y="1412776"/>
            <a:ext cx="7827487" cy="527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ΚΑΜΠΥΛΗ ΔΙΑΡΚΕΙΑΣ ΦΟΡΤΙΟΥ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20279"/>
            <a:ext cx="8229600" cy="664505"/>
          </a:xfrm>
        </p:spPr>
        <p:txBody>
          <a:bodyPr>
            <a:normAutofit/>
          </a:bodyPr>
          <a:lstStyle/>
          <a:p>
            <a:r>
              <a:rPr lang="el-GR" sz="1800" dirty="0" smtClean="0"/>
              <a:t>ΓΙΑ 60% ΤΟΥ ΧΡΟΝΟΥ, ΔΗΛΑΔΗ 8760 </a:t>
            </a:r>
            <a:r>
              <a:rPr lang="en-GB" sz="1800" dirty="0" err="1" smtClean="0"/>
              <a:t>hrs</a:t>
            </a:r>
            <a:r>
              <a:rPr lang="en-GB" sz="1800" dirty="0" smtClean="0"/>
              <a:t> * 60% = 5256 </a:t>
            </a:r>
            <a:r>
              <a:rPr lang="en-GB" sz="1800" dirty="0" err="1" smtClean="0"/>
              <a:t>hrs</a:t>
            </a:r>
            <a:r>
              <a:rPr lang="el-GR" sz="1800" dirty="0" smtClean="0"/>
              <a:t> η ζήτηση είναι ίση ή μεγαλύτερη του 55% του μέγιστου φορτίου των 9800 </a:t>
            </a:r>
            <a:r>
              <a:rPr lang="en-GB" sz="1800" dirty="0" smtClean="0"/>
              <a:t>MW</a:t>
            </a:r>
            <a:endParaRPr lang="en-GB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51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211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148"/>
    </mc:Choice>
    <mc:Fallback>
      <p:transition spd="slow" advTm="211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8229600" cy="104844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sz="2400" dirty="0" smtClean="0"/>
              <a:t>ΔΙΑΚΥΜΑΝΣΗ ΖΗΤΗΣΗΣ </a:t>
            </a:r>
            <a:r>
              <a:rPr lang="el-GR" sz="2400" dirty="0"/>
              <a:t>ΗΛΕΚΤΡΙΣΜΟΥ- Λέσβος </a:t>
            </a:r>
            <a:r>
              <a:rPr lang="el-GR" sz="2400" dirty="0" smtClean="0"/>
              <a:t>2005</a:t>
            </a:r>
            <a:endParaRPr lang="el-GR" sz="2400" dirty="0"/>
          </a:p>
        </p:txBody>
      </p:sp>
      <p:pic>
        <p:nvPicPr>
          <p:cNvPr id="819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34675" y="1196752"/>
            <a:ext cx="9036496" cy="5316739"/>
          </a:xfr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52</a:t>
            </a:fld>
            <a:endParaRPr lang="en-GB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112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321"/>
    </mc:Choice>
    <mc:Fallback>
      <p:transition spd="slow" advTm="453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18058"/>
          </a:xfrm>
        </p:spPr>
        <p:txBody>
          <a:bodyPr>
            <a:noAutofit/>
          </a:bodyPr>
          <a:lstStyle/>
          <a:p>
            <a:r>
              <a:rPr lang="el-GR" sz="2400" dirty="0" smtClean="0"/>
              <a:t>Λέσβος: διακύμανση ενεργειακής ζήτησης 3-9 Μαΐου 2010</a:t>
            </a:r>
            <a:endParaRPr lang="en-GB" sz="24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1008310"/>
              </p:ext>
            </p:extLst>
          </p:nvPr>
        </p:nvGraphicFramePr>
        <p:xfrm>
          <a:off x="251520" y="759148"/>
          <a:ext cx="8568952" cy="5550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53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437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63"/>
    </mc:Choice>
    <mc:Fallback>
      <p:transition spd="slow" advTm="3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ΕΒΔΟΜΑΔΙΑΙΑ ΔΙΑΚΥΜΑΝΣΗ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20278"/>
            <a:ext cx="8229600" cy="5705066"/>
          </a:xfrm>
        </p:spPr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el-GR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Δευτέρα </a:t>
            </a:r>
            <a:r>
              <a:rPr lang="el-GR" alt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έως </a:t>
            </a:r>
            <a:r>
              <a:rPr lang="el-GR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Παρασκευή</a:t>
            </a:r>
          </a:p>
          <a:p>
            <a:pPr>
              <a:spcBef>
                <a:spcPct val="50000"/>
              </a:spcBef>
            </a:pPr>
            <a:r>
              <a:rPr lang="el-GR" alt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Δημόσιες συγκοινωνίες</a:t>
            </a:r>
          </a:p>
          <a:p>
            <a:pPr>
              <a:spcBef>
                <a:spcPct val="50000"/>
              </a:spcBef>
            </a:pPr>
            <a:r>
              <a:rPr lang="el-GR" alt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Θέρμανση δημόσιων κτιρίων</a:t>
            </a:r>
          </a:p>
          <a:p>
            <a:pPr>
              <a:spcBef>
                <a:spcPct val="50000"/>
              </a:spcBef>
            </a:pPr>
            <a:r>
              <a:rPr lang="el-GR" alt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Θέρμανση επαγγελματικών χώρων</a:t>
            </a:r>
          </a:p>
          <a:p>
            <a:pPr>
              <a:spcBef>
                <a:spcPct val="50000"/>
              </a:spcBef>
            </a:pPr>
            <a:r>
              <a:rPr lang="el-GR" alt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…</a:t>
            </a:r>
          </a:p>
          <a:p>
            <a:pPr>
              <a:spcBef>
                <a:spcPct val="50000"/>
              </a:spcBef>
            </a:pPr>
            <a:r>
              <a:rPr lang="el-GR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Σάββατο</a:t>
            </a:r>
          </a:p>
          <a:p>
            <a:pPr>
              <a:spcBef>
                <a:spcPct val="50000"/>
              </a:spcBef>
            </a:pPr>
            <a:r>
              <a:rPr lang="el-GR" alt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Εντονότερη η νυκτερινή ζήτηση ενέργειας</a:t>
            </a:r>
          </a:p>
          <a:p>
            <a:pPr>
              <a:spcBef>
                <a:spcPct val="50000"/>
              </a:spcBef>
            </a:pPr>
            <a:r>
              <a:rPr lang="el-GR" alt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…</a:t>
            </a:r>
          </a:p>
          <a:p>
            <a:pPr>
              <a:spcBef>
                <a:spcPct val="50000"/>
              </a:spcBef>
            </a:pPr>
            <a:r>
              <a:rPr lang="el-GR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Κυριακή</a:t>
            </a:r>
          </a:p>
          <a:p>
            <a:pPr>
              <a:spcBef>
                <a:spcPct val="50000"/>
              </a:spcBef>
            </a:pPr>
            <a:r>
              <a:rPr lang="el-GR" alt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Μειωμένες δημόσιες συγκοινωνίες</a:t>
            </a:r>
          </a:p>
          <a:p>
            <a:pPr>
              <a:spcBef>
                <a:spcPct val="50000"/>
              </a:spcBef>
            </a:pPr>
            <a:r>
              <a:rPr lang="el-GR" alt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Θέρμανση δημοσίων κτιρίων και επαγγελματικών χώρων μόνο σε συγκεκριμένες περιπτώσεις</a:t>
            </a:r>
          </a:p>
          <a:p>
            <a:pPr>
              <a:spcBef>
                <a:spcPct val="50000"/>
              </a:spcBef>
            </a:pPr>
            <a:r>
              <a:rPr lang="el-GR" alt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…</a:t>
            </a:r>
          </a:p>
          <a:p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54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489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556"/>
    </mc:Choice>
    <mc:Fallback>
      <p:transition spd="slow" advTm="625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212976"/>
            <a:ext cx="176212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3" y="938047"/>
            <a:ext cx="8229600" cy="5217443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l-GR" altLang="en-US" dirty="0" smtClean="0"/>
              <a:t>ΑΠΑΙΤΕΙΤΑΙ Η ΠΡΟΒΛΕΨΗ :</a:t>
            </a:r>
          </a:p>
          <a:p>
            <a:pPr>
              <a:spcBef>
                <a:spcPct val="50000"/>
              </a:spcBef>
            </a:pPr>
            <a:r>
              <a:rPr lang="el-GR" altLang="en-US" dirty="0" smtClean="0"/>
              <a:t>ΤΗΣ ΣΥΝΟΛΙΚΗΣ </a:t>
            </a:r>
            <a:r>
              <a:rPr lang="el-GR" altLang="en-US" dirty="0" smtClean="0">
                <a:solidFill>
                  <a:srgbClr val="C00000"/>
                </a:solidFill>
              </a:rPr>
              <a:t>ΕΝΕΡΓΕΙΑΣ</a:t>
            </a:r>
            <a:r>
              <a:rPr lang="el-GR" altLang="en-US" dirty="0" smtClean="0"/>
              <a:t>, ΚΑΙ</a:t>
            </a:r>
          </a:p>
          <a:p>
            <a:pPr>
              <a:spcBef>
                <a:spcPct val="50000"/>
              </a:spcBef>
            </a:pPr>
            <a:r>
              <a:rPr lang="el-GR" altLang="en-US" dirty="0" smtClean="0"/>
              <a:t> ΤΗΣ ΑΝΑΓΚΑΙΑΣ </a:t>
            </a:r>
            <a:r>
              <a:rPr lang="el-GR" altLang="en-US" dirty="0" smtClean="0">
                <a:solidFill>
                  <a:srgbClr val="C00000"/>
                </a:solidFill>
              </a:rPr>
              <a:t>ΙΣΧΥΟΣ</a:t>
            </a:r>
            <a:r>
              <a:rPr lang="el-GR" altLang="en-US" dirty="0" smtClean="0"/>
              <a:t> </a:t>
            </a:r>
          </a:p>
          <a:p>
            <a:pPr>
              <a:spcBef>
                <a:spcPct val="50000"/>
              </a:spcBef>
            </a:pPr>
            <a:r>
              <a:rPr lang="el-GR" altLang="en-US" dirty="0" smtClean="0"/>
              <a:t>ΏΣΤΕ ΝΑ ΚΑΛΥΦΘΟΥΝ ΟΙ ΔΙΑΚΥΜΑΝΣΕΙΣ ΖΗΤΗΣΗΣ</a:t>
            </a:r>
          </a:p>
          <a:p>
            <a:pPr>
              <a:spcBef>
                <a:spcPct val="50000"/>
              </a:spcBef>
            </a:pPr>
            <a:endParaRPr lang="el-GR" altLang="en-US" dirty="0" smtClean="0"/>
          </a:p>
          <a:p>
            <a:pPr>
              <a:spcBef>
                <a:spcPct val="50000"/>
              </a:spcBef>
            </a:pPr>
            <a:r>
              <a:rPr lang="el-GR" altLang="en-US" dirty="0" smtClean="0"/>
              <a:t>Παράδειγμα</a:t>
            </a:r>
            <a:endParaRPr lang="el-GR" altLang="en-US" dirty="0"/>
          </a:p>
          <a:p>
            <a:pPr>
              <a:spcBef>
                <a:spcPct val="50000"/>
              </a:spcBef>
            </a:pPr>
            <a:r>
              <a:rPr lang="el-GR" altLang="en-US" dirty="0"/>
              <a:t>Οι Ανεμογεννήτριες προσφέρουν ενέργεια σε ένα δίκτυο όχι </a:t>
            </a:r>
            <a:r>
              <a:rPr lang="el-GR" altLang="en-US"/>
              <a:t>όμως </a:t>
            </a:r>
            <a:r>
              <a:rPr lang="el-GR" altLang="en-US" smtClean="0"/>
              <a:t>ισχύ.</a:t>
            </a:r>
            <a:endParaRPr lang="el-GR" altLang="en-US" dirty="0" smtClean="0"/>
          </a:p>
          <a:p>
            <a:pPr>
              <a:spcBef>
                <a:spcPct val="50000"/>
              </a:spcBef>
            </a:pPr>
            <a:endParaRPr lang="en-US" altLang="en-US" dirty="0"/>
          </a:p>
          <a:p>
            <a:pPr>
              <a:spcBef>
                <a:spcPct val="50000"/>
              </a:spcBef>
            </a:pPr>
            <a:endParaRPr lang="en-US" altLang="en-US" dirty="0"/>
          </a:p>
          <a:p>
            <a:pPr>
              <a:spcBef>
                <a:spcPct val="50000"/>
              </a:spcBef>
            </a:pPr>
            <a:endParaRPr lang="el-GR" altLang="en-US" dirty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n-US" dirty="0" smtClean="0"/>
              <a:t>ΗΛΕΚΤΡΙΣΜΟΣ : </a:t>
            </a:r>
            <a:r>
              <a:rPr lang="el-GR" dirty="0" smtClean="0"/>
              <a:t>ΕΝΕΡΓΕΙΑ ΚΑΙ ΙΣΧΥΣ !</a:t>
            </a:r>
            <a:endParaRPr lang="en-GB" dirty="0"/>
          </a:p>
        </p:txBody>
      </p:sp>
      <p:pic>
        <p:nvPicPr>
          <p:cNvPr id="2458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603" y="3429000"/>
            <a:ext cx="2102953" cy="1872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55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982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771"/>
    </mc:Choice>
    <mc:Fallback>
      <p:transition spd="slow" advTm="427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Line 6"/>
          <p:cNvSpPr>
            <a:spLocks noChangeShapeType="1"/>
          </p:cNvSpPr>
          <p:nvPr/>
        </p:nvSpPr>
        <p:spPr bwMode="auto">
          <a:xfrm>
            <a:off x="827088" y="3500438"/>
            <a:ext cx="7451725" cy="0"/>
          </a:xfrm>
          <a:prstGeom prst="line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ΔΙΑΧΕΙΡΙΣΗ ΤΗΣ ΖΗΤΗΣΗΣ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spcBef>
                <a:spcPct val="50000"/>
              </a:spcBef>
            </a:pPr>
            <a:r>
              <a:rPr lang="el-GR" altLang="en-US" dirty="0"/>
              <a:t>Τα </a:t>
            </a:r>
            <a:r>
              <a:rPr lang="el-GR" altLang="en-US" dirty="0">
                <a:solidFill>
                  <a:srgbClr val="006600"/>
                </a:solidFill>
              </a:rPr>
              <a:t>Προγράμματα Διαχείρισης της Ζήτησης</a:t>
            </a:r>
            <a:r>
              <a:rPr lang="el-GR" altLang="en-US" dirty="0"/>
              <a:t> περιλαμβάνουν μία συστηματική προσπάθεια διαχείρισης της διακύμανσης ή/και της συνολικής ποσότητας ηλεκτρισμού που ζητούν οι καταναλωτές</a:t>
            </a:r>
          </a:p>
          <a:p>
            <a:pPr algn="just">
              <a:spcBef>
                <a:spcPct val="50000"/>
              </a:spcBef>
            </a:pPr>
            <a:endParaRPr lang="el-GR" altLang="en-US" dirty="0"/>
          </a:p>
          <a:p>
            <a:pPr algn="just">
              <a:spcBef>
                <a:spcPct val="50000"/>
              </a:spcBef>
            </a:pPr>
            <a:r>
              <a:rPr lang="el-GR" altLang="en-US" dirty="0"/>
              <a:t>Τα </a:t>
            </a:r>
            <a:r>
              <a:rPr lang="el-GR" altLang="en-US" dirty="0">
                <a:solidFill>
                  <a:srgbClr val="CC0000"/>
                </a:solidFill>
              </a:rPr>
              <a:t>Προγράμματα Διαχείρισης του Φορτίου</a:t>
            </a:r>
            <a:r>
              <a:rPr lang="el-GR" altLang="en-US" dirty="0"/>
              <a:t> περιλαμβάνουν μέτρα που στοχεύουν στην καλύτερη χρησιμοποίηση της υπάρχουσας εγκατεστημένης ισχύος με σκοπό την αναβολή ή αποφυγή της δημιουργίας νέων υποδομών παραγωγής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56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529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873"/>
    </mc:Choice>
    <mc:Fallback>
      <p:transition spd="slow" advTm="288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ΜΑΘΗΜΑΤΙΚΗ ΜΟΝΤΕΛΟΠΟΙΗΣΗ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ΤΟ ΜΑΘΗΜΑΤΙΚΟ ΜΟΝΤΕΛΟ ΕΙΝΑΙ ΜΙΑ </a:t>
            </a:r>
            <a:r>
              <a:rPr lang="el-GR" b="1" dirty="0" smtClean="0">
                <a:solidFill>
                  <a:srgbClr val="C00000"/>
                </a:solidFill>
              </a:rPr>
              <a:t>ΜΕΡΙΚΗ ΑΠΕΙΚΟΝΙΣΗ</a:t>
            </a:r>
            <a:r>
              <a:rPr lang="el-GR" dirty="0" smtClean="0"/>
              <a:t> ΤΟΥ ΠΡΑΓΜΑΤΙΚΟΥ ΤΕΧΝΟΛΟΓΙΚΟΥ, ΟΙΚΟΝΟΜΙΚΟΥ Ή ΦΥΣΙΚΟΥ ΣΥΣΤΗΜΑΤΟΣ</a:t>
            </a:r>
          </a:p>
          <a:p>
            <a:r>
              <a:rPr lang="el-GR" b="1" dirty="0" smtClean="0">
                <a:solidFill>
                  <a:srgbClr val="C00000"/>
                </a:solidFill>
              </a:rPr>
              <a:t>ΥΠΑΡΧΟΥΝ ΠΟΛΛΕΣ</a:t>
            </a:r>
            <a:r>
              <a:rPr lang="el-GR" dirty="0" smtClean="0"/>
              <a:t> ΠΑΡΑΜΕΤΡΟΙ</a:t>
            </a:r>
          </a:p>
          <a:p>
            <a:r>
              <a:rPr lang="el-GR" b="1" dirty="0" smtClean="0">
                <a:solidFill>
                  <a:srgbClr val="C00000"/>
                </a:solidFill>
              </a:rPr>
              <a:t>ΥΠΑΡΧΕΙ ΑΝΑΓΚΗ</a:t>
            </a:r>
            <a:r>
              <a:rPr lang="el-GR" dirty="0" smtClean="0"/>
              <a:t> ΓΙΑ ΜΕΙΩΣΗ</a:t>
            </a:r>
            <a:r>
              <a:rPr lang="el-GR" smtClean="0"/>
              <a:t>, ΣΥΝΑΘΡΟΙΣΗ, ΟΛΟΚΛΗΡΩΣΗ ΤΩΝ ΜΕΤΑΒΛΗΤΩΝ ΠΟΥ ΥΠΕΙΣΕΡΧΟΝΤΑΙ ΣΕ ΈΝΑ ΜΟΝΤΕΛΟ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/>
              <a:t>ΤΟ ΜΟΝΤΕΛΟ ΠΡΕΠΕΙ ΝΑ ΕΙΝΑΙ :</a:t>
            </a:r>
          </a:p>
          <a:p>
            <a:pPr lvl="1"/>
            <a:r>
              <a:rPr lang="el-GR" dirty="0" smtClean="0">
                <a:solidFill>
                  <a:srgbClr val="C00000"/>
                </a:solidFill>
              </a:rPr>
              <a:t>ΟΣΟ </a:t>
            </a:r>
            <a:r>
              <a:rPr lang="el-GR" b="1" dirty="0" smtClean="0">
                <a:solidFill>
                  <a:srgbClr val="C00000"/>
                </a:solidFill>
              </a:rPr>
              <a:t>ΑΚΡΙΒΕΣ</a:t>
            </a:r>
            <a:r>
              <a:rPr lang="el-GR" dirty="0" smtClean="0">
                <a:solidFill>
                  <a:srgbClr val="C00000"/>
                </a:solidFill>
              </a:rPr>
              <a:t> ΑΠΑΙΤΕΙΤΑΙ</a:t>
            </a:r>
          </a:p>
          <a:p>
            <a:pPr lvl="1"/>
            <a:r>
              <a:rPr lang="el-GR" dirty="0" smtClean="0">
                <a:solidFill>
                  <a:srgbClr val="C00000"/>
                </a:solidFill>
              </a:rPr>
              <a:t>ΟΣΟ </a:t>
            </a:r>
            <a:r>
              <a:rPr lang="el-GR" b="1" dirty="0" smtClean="0">
                <a:solidFill>
                  <a:srgbClr val="C00000"/>
                </a:solidFill>
              </a:rPr>
              <a:t>ΑΠΛΟ</a:t>
            </a:r>
            <a:r>
              <a:rPr lang="el-GR" dirty="0" smtClean="0">
                <a:solidFill>
                  <a:srgbClr val="C00000"/>
                </a:solidFill>
              </a:rPr>
              <a:t> ΜΠΟΡΕΙ ΝΑ ΓΙΝΕΙ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57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857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355"/>
    </mc:Choice>
    <mc:Fallback>
      <p:transition spd="slow" advTm="413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ΤΑΞΙΝΟΜΗΣΗ ΜΟΝΤΕΛΩΝ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>
                <a:solidFill>
                  <a:srgbClr val="C00000"/>
                </a:solidFill>
              </a:rPr>
              <a:t>ΑΝΑΛΟΓΑ ΜΕ ΤΟΝ </a:t>
            </a:r>
            <a:r>
              <a:rPr lang="el-GR" b="1" dirty="0" smtClean="0">
                <a:solidFill>
                  <a:srgbClr val="C00000"/>
                </a:solidFill>
              </a:rPr>
              <a:t>ΤΥΠΟ</a:t>
            </a:r>
            <a:r>
              <a:rPr lang="el-GR" dirty="0" smtClean="0">
                <a:solidFill>
                  <a:srgbClr val="C00000"/>
                </a:solidFill>
              </a:rPr>
              <a:t> ΤΟΥ ΜΟΝΤΕΛΟΥ:</a:t>
            </a:r>
          </a:p>
          <a:p>
            <a:pPr lvl="1"/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ΓΡΑΜΜΙΚΟ  ... Γραμμικές εξισώσεις</a:t>
            </a:r>
          </a:p>
          <a:p>
            <a:pPr lvl="1"/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ΜΗ-ΓΡΑΜΜΙΚΟ ... Εξισώσεις ανώτερου βαθμού</a:t>
            </a:r>
          </a:p>
          <a:p>
            <a:r>
              <a:rPr lang="el-GR" dirty="0" smtClean="0">
                <a:solidFill>
                  <a:srgbClr val="C00000"/>
                </a:solidFill>
              </a:rPr>
              <a:t>ΑΝΑΛΟΓΑ ΜΕ ΤΟΝ </a:t>
            </a:r>
            <a:r>
              <a:rPr lang="el-GR" b="1" dirty="0" smtClean="0">
                <a:solidFill>
                  <a:srgbClr val="C00000"/>
                </a:solidFill>
              </a:rPr>
              <a:t>ΑΡΙΘΜΟ</a:t>
            </a:r>
            <a:r>
              <a:rPr lang="el-GR" dirty="0" smtClean="0">
                <a:solidFill>
                  <a:srgbClr val="C00000"/>
                </a:solidFill>
              </a:rPr>
              <a:t> ΤΩΝ ΜΕΤΑΒΛΗΤΩΝ:</a:t>
            </a:r>
          </a:p>
          <a:p>
            <a:pPr lvl="1"/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ΜΙΑΣ ΜΕΤΑΒΛΗΤΗΣ</a:t>
            </a:r>
          </a:p>
          <a:p>
            <a:pPr lvl="1"/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ΠΟΛΛΩΝ ΜΕΤΑΒΛΗΤΩΝ</a:t>
            </a:r>
          </a:p>
          <a:p>
            <a:r>
              <a:rPr lang="el-GR" dirty="0" smtClean="0">
                <a:solidFill>
                  <a:srgbClr val="C00000"/>
                </a:solidFill>
              </a:rPr>
              <a:t>ΑΝΑΛΟΓΑ ΜΕ ΤΗΝ ΓΕΝΙΚΗ ΕΙΚΟΝΑ:</a:t>
            </a:r>
          </a:p>
          <a:p>
            <a:pPr lvl="1"/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ΠΑΡΑΜΕΤΡΙΚΟ ... Περισσότερες μεταβλητές πέραν των εισροών, εκροών υπεισέρχονται στην ανάπτυξη </a:t>
            </a:r>
            <a:r>
              <a:rPr lang="el-GR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του μοντέλου, π.χ. τεχνολογικές, οικονομικές, περιβαλλοντικές.</a:t>
            </a:r>
            <a:endParaRPr lang="el-GR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ΜΗ-ΠΑΡΑΜΕΤΡΙΚΟ ... Μόνον οι εισροές/εκροές συμμετέχουν στο μοντέλο.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58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930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747"/>
    </mc:Choice>
    <mc:Fallback>
      <p:transition spd="slow" advTm="257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ΑΛΓΕΒΡΙΚΗ ΣΧΕΣΗ ΕΙΣΡΟΩΝ-ΕΚΡΟΩΝ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3600" b="1" dirty="0" smtClean="0">
                <a:solidFill>
                  <a:srgbClr val="C00000"/>
                </a:solidFill>
              </a:rPr>
              <a:t>y = F ( x, p )</a:t>
            </a:r>
          </a:p>
          <a:p>
            <a:r>
              <a:rPr lang="en-GB" dirty="0" smtClean="0"/>
              <a:t>x</a:t>
            </a:r>
            <a:r>
              <a:rPr lang="el-GR" dirty="0" smtClean="0"/>
              <a:t> </a:t>
            </a:r>
            <a:r>
              <a:rPr lang="en-GB" dirty="0" smtClean="0"/>
              <a:t>: </a:t>
            </a:r>
            <a:r>
              <a:rPr lang="el-GR" dirty="0" smtClean="0"/>
              <a:t>διάνυσμα εισροών</a:t>
            </a:r>
          </a:p>
          <a:p>
            <a:r>
              <a:rPr lang="en-GB" dirty="0" smtClean="0"/>
              <a:t>y</a:t>
            </a:r>
            <a:r>
              <a:rPr lang="el-GR" dirty="0" smtClean="0"/>
              <a:t> </a:t>
            </a:r>
            <a:r>
              <a:rPr lang="en-GB" dirty="0" smtClean="0"/>
              <a:t>: </a:t>
            </a:r>
            <a:r>
              <a:rPr lang="el-GR" dirty="0" smtClean="0"/>
              <a:t>μεταβλητή εξόδου</a:t>
            </a:r>
          </a:p>
          <a:p>
            <a:r>
              <a:rPr lang="en-GB" dirty="0" smtClean="0"/>
              <a:t>F</a:t>
            </a:r>
            <a:r>
              <a:rPr lang="el-GR" dirty="0" smtClean="0"/>
              <a:t> </a:t>
            </a:r>
            <a:r>
              <a:rPr lang="en-GB" dirty="0" smtClean="0"/>
              <a:t>: </a:t>
            </a:r>
            <a:r>
              <a:rPr lang="el-GR" dirty="0" smtClean="0"/>
              <a:t>συνάρτηση διασύνδεσης</a:t>
            </a:r>
          </a:p>
          <a:p>
            <a:r>
              <a:rPr lang="el-GR" dirty="0" smtClean="0"/>
              <a:t>Η συνάρτηση </a:t>
            </a:r>
            <a:r>
              <a:rPr lang="en-GB" b="1" dirty="0" smtClean="0">
                <a:solidFill>
                  <a:srgbClr val="C00000"/>
                </a:solidFill>
              </a:rPr>
              <a:t>F</a:t>
            </a:r>
            <a:r>
              <a:rPr lang="en-GB" dirty="0" smtClean="0"/>
              <a:t> </a:t>
            </a:r>
            <a:r>
              <a:rPr lang="el-GR" dirty="0" smtClean="0"/>
              <a:t>και η παράμετρος </a:t>
            </a:r>
            <a:r>
              <a:rPr lang="en-GB" b="1" dirty="0" smtClean="0">
                <a:solidFill>
                  <a:srgbClr val="C00000"/>
                </a:solidFill>
              </a:rPr>
              <a:t>p</a:t>
            </a:r>
            <a:r>
              <a:rPr lang="en-GB" dirty="0" smtClean="0"/>
              <a:t> </a:t>
            </a:r>
            <a:r>
              <a:rPr lang="el-GR" dirty="0" smtClean="0"/>
              <a:t>καθορίζουν τον τύπο του μοντέλου.</a:t>
            </a:r>
          </a:p>
          <a:p>
            <a:r>
              <a:rPr lang="el-GR" sz="3500" b="1" dirty="0" smtClean="0">
                <a:solidFill>
                  <a:srgbClr val="C00000"/>
                </a:solidFill>
              </a:rPr>
              <a:t>ΜΟΝΤΕΛΟΠΟΙΗΣΗ</a:t>
            </a:r>
          </a:p>
          <a:p>
            <a:pPr lvl="1"/>
            <a:r>
              <a:rPr lang="el-GR" sz="3000" dirty="0" smtClean="0">
                <a:solidFill>
                  <a:srgbClr val="C00000"/>
                </a:solidFill>
              </a:rPr>
              <a:t>Προσομοίωση </a:t>
            </a:r>
            <a:endParaRPr lang="el-GR" dirty="0" smtClean="0">
              <a:solidFill>
                <a:srgbClr val="C00000"/>
              </a:solidFill>
            </a:endParaRPr>
          </a:p>
          <a:p>
            <a:pPr lvl="1" algn="just"/>
            <a:r>
              <a:rPr lang="el-GR" sz="3000" dirty="0" smtClean="0">
                <a:solidFill>
                  <a:srgbClr val="C00000"/>
                </a:solidFill>
              </a:rPr>
              <a:t>Εκτίμηση Παραμέτρων </a:t>
            </a:r>
            <a:r>
              <a:rPr lang="el-GR" dirty="0" smtClean="0"/>
              <a:t>(αντίστροφο πρόβλημα) Δεδομένων των μετρήσεων του </a:t>
            </a:r>
            <a:r>
              <a:rPr lang="en-GB" dirty="0" smtClean="0"/>
              <a:t>x</a:t>
            </a:r>
            <a:r>
              <a:rPr lang="el-GR" dirty="0" smtClean="0"/>
              <a:t> και της εξόδου </a:t>
            </a:r>
            <a:r>
              <a:rPr lang="en-GB" dirty="0" smtClean="0"/>
              <a:t>y</a:t>
            </a:r>
            <a:r>
              <a:rPr lang="el-GR" dirty="0" smtClean="0"/>
              <a:t> να υπολογιστούν οι παράμετροι </a:t>
            </a:r>
            <a:r>
              <a:rPr lang="en-GB" dirty="0" smtClean="0"/>
              <a:t>p</a:t>
            </a:r>
            <a:r>
              <a:rPr lang="el-GR" dirty="0" smtClean="0"/>
              <a:t> ώστε το μοντέλο να ταιριάζει στην σχέση μεταξύ </a:t>
            </a:r>
            <a:r>
              <a:rPr lang="en-GB" dirty="0" smtClean="0"/>
              <a:t>x </a:t>
            </a:r>
            <a:r>
              <a:rPr lang="el-GR" dirty="0" smtClean="0"/>
              <a:t>και </a:t>
            </a:r>
            <a:r>
              <a:rPr lang="en-GB" dirty="0" smtClean="0"/>
              <a:t>y </a:t>
            </a:r>
            <a:r>
              <a:rPr lang="el-GR" dirty="0" smtClean="0"/>
              <a:t>με τον πλέον ακριβή τρόπο.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59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962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898"/>
    </mc:Choice>
    <mc:Fallback>
      <p:transition spd="slow" advTm="468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00" name="Text Box 36"/>
          <p:cNvSpPr txBox="1">
            <a:spLocks noChangeArrowheads="1"/>
          </p:cNvSpPr>
          <p:nvPr/>
        </p:nvSpPr>
        <p:spPr bwMode="auto">
          <a:xfrm>
            <a:off x="2681288" y="3216275"/>
            <a:ext cx="4914900" cy="14430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 cmpd="dbl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2506" name="AutoShape 42"/>
          <p:cNvSpPr>
            <a:spLocks noChangeAspect="1" noChangeArrowheads="1"/>
          </p:cNvSpPr>
          <p:nvPr/>
        </p:nvSpPr>
        <p:spPr bwMode="auto">
          <a:xfrm>
            <a:off x="-18536" y="709613"/>
            <a:ext cx="9188047" cy="5815731"/>
          </a:xfrm>
          <a:prstGeom prst="rect">
            <a:avLst/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2505" name="Freeform 41"/>
          <p:cNvSpPr>
            <a:spLocks/>
          </p:cNvSpPr>
          <p:nvPr/>
        </p:nvSpPr>
        <p:spPr bwMode="auto">
          <a:xfrm>
            <a:off x="738188" y="1387475"/>
            <a:ext cx="7429500" cy="2857500"/>
          </a:xfrm>
          <a:custGeom>
            <a:avLst/>
            <a:gdLst/>
            <a:ahLst/>
            <a:cxnLst>
              <a:cxn ang="0">
                <a:pos x="77" y="5640"/>
              </a:cxn>
              <a:cxn ang="0">
                <a:pos x="360" y="6022"/>
              </a:cxn>
              <a:cxn ang="0">
                <a:pos x="2488" y="6022"/>
              </a:cxn>
              <a:cxn ang="0">
                <a:pos x="2509" y="3851"/>
              </a:cxn>
              <a:cxn ang="0">
                <a:pos x="2662" y="3654"/>
              </a:cxn>
              <a:cxn ang="0">
                <a:pos x="12131" y="3654"/>
              </a:cxn>
              <a:cxn ang="0">
                <a:pos x="12469" y="3153"/>
              </a:cxn>
              <a:cxn ang="0">
                <a:pos x="12469" y="480"/>
              </a:cxn>
              <a:cxn ang="0">
                <a:pos x="12099" y="0"/>
              </a:cxn>
              <a:cxn ang="0">
                <a:pos x="360" y="0"/>
              </a:cxn>
              <a:cxn ang="0">
                <a:pos x="0" y="425"/>
              </a:cxn>
              <a:cxn ang="0">
                <a:pos x="0" y="5585"/>
              </a:cxn>
              <a:cxn ang="0">
                <a:pos x="77" y="5640"/>
              </a:cxn>
            </a:cxnLst>
            <a:rect l="0" t="0" r="r" b="b"/>
            <a:pathLst>
              <a:path w="12469" h="6022">
                <a:moveTo>
                  <a:pt x="77" y="5640"/>
                </a:moveTo>
                <a:lnTo>
                  <a:pt x="360" y="6022"/>
                </a:lnTo>
                <a:lnTo>
                  <a:pt x="2488" y="6022"/>
                </a:lnTo>
                <a:lnTo>
                  <a:pt x="2509" y="3851"/>
                </a:lnTo>
                <a:lnTo>
                  <a:pt x="2662" y="3654"/>
                </a:lnTo>
                <a:lnTo>
                  <a:pt x="12131" y="3654"/>
                </a:lnTo>
                <a:lnTo>
                  <a:pt x="12469" y="3153"/>
                </a:lnTo>
                <a:lnTo>
                  <a:pt x="12469" y="480"/>
                </a:lnTo>
                <a:lnTo>
                  <a:pt x="12099" y="0"/>
                </a:lnTo>
                <a:lnTo>
                  <a:pt x="360" y="0"/>
                </a:lnTo>
                <a:lnTo>
                  <a:pt x="0" y="425"/>
                </a:lnTo>
                <a:lnTo>
                  <a:pt x="0" y="5585"/>
                </a:lnTo>
                <a:lnTo>
                  <a:pt x="77" y="5640"/>
                </a:lnTo>
                <a:close/>
              </a:path>
            </a:pathLst>
          </a:custGeom>
          <a:noFill/>
          <a:ln w="34925">
            <a:solidFill>
              <a:srgbClr val="00B050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2504" name="Text Box 40"/>
          <p:cNvSpPr txBox="1">
            <a:spLocks noChangeArrowheads="1"/>
          </p:cNvSpPr>
          <p:nvPr/>
        </p:nvSpPr>
        <p:spPr bwMode="auto">
          <a:xfrm>
            <a:off x="2195513" y="1619250"/>
            <a:ext cx="1714500" cy="10239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el-GR" sz="1200" b="1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ΕΙΣΑΓΩΓΕΣ</a:t>
            </a:r>
            <a:r>
              <a:rPr lang="el-GR" sz="12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l-GR" sz="11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(27440)</a:t>
            </a:r>
            <a:endParaRPr lang="el-GR" sz="900" dirty="0">
              <a:solidFill>
                <a:srgbClr val="FF0000"/>
              </a:solidFill>
              <a:latin typeface="Arial" charset="0"/>
            </a:endParaRPr>
          </a:p>
          <a:p>
            <a:pPr algn="just" eaLnBrk="0" hangingPunct="0"/>
            <a:r>
              <a:rPr lang="el-GR" sz="12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Αργό Πετρέλαιο</a:t>
            </a:r>
            <a:endParaRPr lang="el-GR" sz="900" dirty="0">
              <a:solidFill>
                <a:srgbClr val="FF0000"/>
              </a:solidFill>
              <a:latin typeface="Arial" charset="0"/>
            </a:endParaRPr>
          </a:p>
          <a:p>
            <a:pPr algn="just" eaLnBrk="0" hangingPunct="0"/>
            <a:r>
              <a:rPr lang="el-GR" sz="12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Φυσικό Αέριο</a:t>
            </a:r>
            <a:endParaRPr lang="el-GR" sz="900" dirty="0">
              <a:solidFill>
                <a:srgbClr val="FF0000"/>
              </a:solidFill>
              <a:latin typeface="Arial" charset="0"/>
            </a:endParaRPr>
          </a:p>
          <a:p>
            <a:pPr algn="just" eaLnBrk="0" hangingPunct="0"/>
            <a:r>
              <a:rPr lang="el-GR" sz="12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Λοιπά καύσιμα</a:t>
            </a:r>
            <a:endParaRPr lang="el-GR" sz="900" dirty="0">
              <a:solidFill>
                <a:srgbClr val="FF0000"/>
              </a:solidFill>
              <a:latin typeface="Arial" charset="0"/>
            </a:endParaRPr>
          </a:p>
          <a:p>
            <a:pPr eaLnBrk="0" hangingPunct="0"/>
            <a:endParaRPr lang="el-GR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62503" name="Text Box 39"/>
          <p:cNvSpPr txBox="1">
            <a:spLocks noChangeArrowheads="1"/>
          </p:cNvSpPr>
          <p:nvPr/>
        </p:nvSpPr>
        <p:spPr bwMode="auto">
          <a:xfrm>
            <a:off x="4319588" y="1616075"/>
            <a:ext cx="1409700" cy="10223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el-GR" sz="1200" b="1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ΕΓΧΩΡΙΑ</a:t>
            </a:r>
            <a:r>
              <a:rPr lang="el-GR" sz="12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l-GR" sz="1200" b="1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ΠΑΡΑΓΩΓΗ</a:t>
            </a:r>
            <a:endParaRPr lang="el-GR" sz="900" b="1" dirty="0">
              <a:solidFill>
                <a:srgbClr val="FF0000"/>
              </a:solidFill>
              <a:latin typeface="Arial" charset="0"/>
            </a:endParaRPr>
          </a:p>
          <a:p>
            <a:pPr algn="just" eaLnBrk="0" hangingPunct="0"/>
            <a:r>
              <a:rPr lang="en-GB" sz="12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(</a:t>
            </a:r>
            <a:r>
              <a:rPr lang="el-GR" sz="12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10232</a:t>
            </a:r>
            <a:r>
              <a:rPr lang="en-GB" sz="12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)</a:t>
            </a:r>
            <a:endParaRPr lang="el-GR" sz="900" dirty="0">
              <a:solidFill>
                <a:srgbClr val="FF0000"/>
              </a:solidFill>
              <a:latin typeface="Arial" charset="0"/>
            </a:endParaRPr>
          </a:p>
          <a:p>
            <a:pPr algn="just" eaLnBrk="0" hangingPunct="0"/>
            <a:r>
              <a:rPr lang="el-GR" sz="12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Λιγνίτης</a:t>
            </a:r>
            <a:endParaRPr lang="el-GR" sz="900" dirty="0">
              <a:solidFill>
                <a:srgbClr val="FF0000"/>
              </a:solidFill>
              <a:latin typeface="Arial" charset="0"/>
            </a:endParaRPr>
          </a:p>
          <a:p>
            <a:pPr algn="just" eaLnBrk="0" hangingPunct="0"/>
            <a:r>
              <a:rPr lang="el-GR" sz="12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ΑΠΕ</a:t>
            </a:r>
            <a:endParaRPr lang="el-GR" sz="900" dirty="0">
              <a:solidFill>
                <a:srgbClr val="FF0000"/>
              </a:solidFill>
              <a:latin typeface="Arial" charset="0"/>
            </a:endParaRPr>
          </a:p>
          <a:p>
            <a:pPr eaLnBrk="0" hangingPunct="0"/>
            <a:endParaRPr lang="el-GR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62502" name="Text Box 38"/>
          <p:cNvSpPr txBox="1">
            <a:spLocks noChangeArrowheads="1"/>
          </p:cNvSpPr>
          <p:nvPr/>
        </p:nvSpPr>
        <p:spPr bwMode="auto">
          <a:xfrm>
            <a:off x="6680200" y="1616075"/>
            <a:ext cx="1371600" cy="10048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el-GR" sz="1200" b="1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ΑΠΟΘΕΜΑΤΑ </a:t>
            </a:r>
            <a:endParaRPr lang="el-GR" sz="900" b="1" dirty="0">
              <a:solidFill>
                <a:srgbClr val="FF0000"/>
              </a:solidFill>
              <a:latin typeface="Arial" charset="0"/>
            </a:endParaRPr>
          </a:p>
          <a:p>
            <a:pPr algn="just" eaLnBrk="0" hangingPunct="0"/>
            <a:r>
              <a:rPr lang="en-GB" sz="12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(-</a:t>
            </a:r>
            <a:r>
              <a:rPr lang="el-GR" sz="12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1070</a:t>
            </a:r>
            <a:r>
              <a:rPr lang="en-GB" sz="12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)</a:t>
            </a:r>
            <a:endParaRPr lang="en-GB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62499" name="Text Box 35"/>
          <p:cNvSpPr txBox="1">
            <a:spLocks noChangeArrowheads="1"/>
          </p:cNvSpPr>
          <p:nvPr/>
        </p:nvSpPr>
        <p:spPr bwMode="auto">
          <a:xfrm>
            <a:off x="852488" y="2759075"/>
            <a:ext cx="1143000" cy="5699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el-GR" sz="1200" b="1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ΠΛΟΙΑ</a:t>
            </a:r>
            <a:endParaRPr lang="el-GR" sz="900" b="1" dirty="0">
              <a:solidFill>
                <a:srgbClr val="FF0000"/>
              </a:solidFill>
              <a:latin typeface="Arial" charset="0"/>
            </a:endParaRPr>
          </a:p>
          <a:p>
            <a:pPr algn="just" eaLnBrk="0" hangingPunct="0"/>
            <a:r>
              <a:rPr lang="en-GB" sz="12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(3</a:t>
            </a:r>
            <a:r>
              <a:rPr lang="el-GR" sz="12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134</a:t>
            </a:r>
            <a:r>
              <a:rPr lang="en-GB" sz="12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)</a:t>
            </a:r>
            <a:endParaRPr lang="en-GB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62498" name="Text Box 34"/>
          <p:cNvSpPr txBox="1">
            <a:spLocks noChangeArrowheads="1"/>
          </p:cNvSpPr>
          <p:nvPr/>
        </p:nvSpPr>
        <p:spPr bwMode="auto">
          <a:xfrm>
            <a:off x="852488" y="3444875"/>
            <a:ext cx="1143000" cy="5730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el-GR" sz="1200" b="1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ΕΞΑΓΩΓΕΣ</a:t>
            </a:r>
            <a:endParaRPr lang="el-GR" sz="900" b="1" dirty="0">
              <a:solidFill>
                <a:srgbClr val="FF0000"/>
              </a:solidFill>
              <a:latin typeface="Arial" charset="0"/>
            </a:endParaRPr>
          </a:p>
          <a:p>
            <a:pPr algn="just" eaLnBrk="0" hangingPunct="0"/>
            <a:r>
              <a:rPr lang="en-GB" sz="12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(4</a:t>
            </a:r>
            <a:r>
              <a:rPr lang="el-GR" sz="12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443</a:t>
            </a:r>
            <a:r>
              <a:rPr lang="en-GB" sz="1200" dirty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)</a:t>
            </a:r>
            <a:endParaRPr lang="en-GB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62497" name="Text Box 33"/>
          <p:cNvSpPr txBox="1">
            <a:spLocks noChangeArrowheads="1"/>
          </p:cNvSpPr>
          <p:nvPr/>
        </p:nvSpPr>
        <p:spPr bwMode="auto">
          <a:xfrm>
            <a:off x="1259632" y="5180012"/>
            <a:ext cx="1597856" cy="913283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el-GR" b="1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Βιομηχανία</a:t>
            </a:r>
            <a:endParaRPr lang="el-GR" sz="1100" b="1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  <a:p>
            <a:pPr algn="just" eaLnBrk="0" hangingPunct="0"/>
            <a:r>
              <a:rPr lang="en-GB" sz="2400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(4</a:t>
            </a:r>
            <a:r>
              <a:rPr lang="el-GR" sz="2400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543</a:t>
            </a:r>
            <a:r>
              <a:rPr lang="en-GB" sz="2400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)</a:t>
            </a:r>
            <a:endParaRPr lang="en-GB" sz="36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62496" name="Text Box 32"/>
          <p:cNvSpPr txBox="1">
            <a:spLocks noChangeArrowheads="1"/>
          </p:cNvSpPr>
          <p:nvPr/>
        </p:nvSpPr>
        <p:spPr bwMode="auto">
          <a:xfrm>
            <a:off x="3059114" y="5173663"/>
            <a:ext cx="1291430" cy="9196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el-GR" sz="1400" b="1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Μη ενεργειακές χρήσεις</a:t>
            </a:r>
            <a:endParaRPr lang="el-GR" sz="1000" b="1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  <a:p>
            <a:pPr algn="just" eaLnBrk="0" hangingPunct="0"/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(</a:t>
            </a:r>
            <a:r>
              <a:rPr lang="el-GR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663</a:t>
            </a:r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)</a:t>
            </a:r>
            <a:endParaRPr lang="en-GB" sz="28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62495" name="Text Box 31"/>
          <p:cNvSpPr txBox="1">
            <a:spLocks noChangeArrowheads="1"/>
          </p:cNvSpPr>
          <p:nvPr/>
        </p:nvSpPr>
        <p:spPr bwMode="auto">
          <a:xfrm>
            <a:off x="4424363" y="5173662"/>
            <a:ext cx="1371773" cy="12076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el-GR" b="1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Οικιακή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 +</a:t>
            </a:r>
            <a:endParaRPr lang="el-GR" sz="1100" b="1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  <a:p>
            <a:pPr algn="just" eaLnBrk="0" hangingPunct="0"/>
            <a:r>
              <a:rPr lang="el-GR" b="1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Εμπορική χρήση</a:t>
            </a:r>
            <a:endParaRPr lang="el-GR" sz="1100" b="1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  <a:p>
            <a:pPr algn="just" eaLnBrk="0" hangingPunct="0"/>
            <a:r>
              <a:rPr lang="en-GB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4</a:t>
            </a:r>
            <a:r>
              <a:rPr lang="el-GR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945</a:t>
            </a:r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+1</a:t>
            </a:r>
            <a:r>
              <a:rPr lang="el-GR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544</a:t>
            </a:r>
            <a:endParaRPr lang="el-GR" sz="11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  <a:p>
            <a:pPr eaLnBrk="0" hangingPunct="0"/>
            <a:endParaRPr lang="el-GR" sz="28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62494" name="Text Box 30"/>
          <p:cNvSpPr txBox="1">
            <a:spLocks noChangeArrowheads="1"/>
          </p:cNvSpPr>
          <p:nvPr/>
        </p:nvSpPr>
        <p:spPr bwMode="auto">
          <a:xfrm>
            <a:off x="5929322" y="5173663"/>
            <a:ext cx="1209666" cy="106364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el-GR" sz="1400" b="1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Μεταφορές</a:t>
            </a:r>
            <a:endParaRPr lang="el-GR" sz="1000" b="1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  <a:p>
            <a:pPr algn="just" eaLnBrk="0" hangingPunct="0"/>
            <a:r>
              <a:rPr lang="en-GB" sz="2000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(76</a:t>
            </a:r>
            <a:r>
              <a:rPr lang="el-GR" sz="2000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30</a:t>
            </a:r>
            <a:r>
              <a:rPr lang="en-GB" sz="2000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)</a:t>
            </a:r>
            <a:endParaRPr lang="el-GR" sz="12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  <a:p>
            <a:pPr eaLnBrk="0" hangingPunct="0"/>
            <a:endParaRPr lang="el-GR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62493" name="Text Box 29"/>
          <p:cNvSpPr txBox="1">
            <a:spLocks noChangeArrowheads="1"/>
          </p:cNvSpPr>
          <p:nvPr/>
        </p:nvSpPr>
        <p:spPr bwMode="auto">
          <a:xfrm>
            <a:off x="7253288" y="5167313"/>
            <a:ext cx="1279152" cy="1142007"/>
          </a:xfrm>
          <a:prstGeom prst="rect">
            <a:avLst/>
          </a:prstGeom>
          <a:solidFill>
            <a:srgbClr val="99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el-GR" sz="1600" b="1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Γεωργική Χρήση</a:t>
            </a:r>
            <a:endParaRPr lang="el-GR" sz="1050" b="1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  <a:p>
            <a:pPr algn="just" eaLnBrk="0" hangingPunct="0"/>
            <a:r>
              <a:rPr lang="en-GB" sz="2400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(11</a:t>
            </a:r>
            <a:r>
              <a:rPr lang="el-GR" sz="2400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66</a:t>
            </a:r>
            <a:r>
              <a:rPr lang="en-GB" sz="2400" dirty="0">
                <a:solidFill>
                  <a:schemeClr val="accent2">
                    <a:lumMod val="75000"/>
                  </a:schemeClr>
                </a:solidFill>
                <a:latin typeface="Arial" charset="0"/>
                <a:cs typeface="Times New Roman" pitchFamily="18" charset="0"/>
              </a:rPr>
              <a:t>)</a:t>
            </a:r>
            <a:endParaRPr lang="el-GR" sz="1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  <a:p>
            <a:pPr eaLnBrk="0" hangingPunct="0"/>
            <a:endParaRPr lang="el-GR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62491" name="Text Box 27"/>
          <p:cNvSpPr txBox="1">
            <a:spLocks noChangeArrowheads="1"/>
          </p:cNvSpPr>
          <p:nvPr/>
        </p:nvSpPr>
        <p:spPr bwMode="auto">
          <a:xfrm>
            <a:off x="1259632" y="1075490"/>
            <a:ext cx="6485782" cy="432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l-GR"/>
          </a:p>
        </p:txBody>
      </p:sp>
      <p:sp>
        <p:nvSpPr>
          <p:cNvPr id="62490" name="AutoShape 26"/>
          <p:cNvSpPr>
            <a:spLocks noChangeArrowheads="1"/>
          </p:cNvSpPr>
          <p:nvPr/>
        </p:nvSpPr>
        <p:spPr bwMode="auto">
          <a:xfrm rot="16200000">
            <a:off x="6584157" y="2628106"/>
            <a:ext cx="571500" cy="604837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en-US" sz="1200">
                <a:latin typeface="Arial" charset="0"/>
                <a:cs typeface="Times New Roman" pitchFamily="18" charset="0"/>
              </a:rPr>
              <a:t>    +</a:t>
            </a:r>
            <a:endParaRPr lang="en-US">
              <a:latin typeface="Arial" charset="0"/>
            </a:endParaRPr>
          </a:p>
        </p:txBody>
      </p:sp>
      <p:sp>
        <p:nvSpPr>
          <p:cNvPr id="62489" name="Text Box 25"/>
          <p:cNvSpPr txBox="1">
            <a:spLocks noChangeArrowheads="1"/>
          </p:cNvSpPr>
          <p:nvPr/>
        </p:nvSpPr>
        <p:spPr bwMode="auto">
          <a:xfrm>
            <a:off x="7253288" y="2873375"/>
            <a:ext cx="341312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en-GB" sz="1200">
                <a:latin typeface="Arial" charset="0"/>
                <a:cs typeface="Times New Roman" pitchFamily="18" charset="0"/>
              </a:rPr>
              <a:t>+-</a:t>
            </a:r>
            <a:endParaRPr lang="en-GB">
              <a:latin typeface="Arial" charset="0"/>
            </a:endParaRPr>
          </a:p>
        </p:txBody>
      </p:sp>
      <p:cxnSp>
        <p:nvCxnSpPr>
          <p:cNvPr id="62488" name="AutoShape 24"/>
          <p:cNvCxnSpPr>
            <a:cxnSpLocks noChangeShapeType="1"/>
          </p:cNvCxnSpPr>
          <p:nvPr/>
        </p:nvCxnSpPr>
        <p:spPr bwMode="auto">
          <a:xfrm rot="16200000" flipH="1">
            <a:off x="3866357" y="1820069"/>
            <a:ext cx="442912" cy="2057400"/>
          </a:xfrm>
          <a:prstGeom prst="bentConnector3">
            <a:avLst>
              <a:gd name="adj1" fmla="val 52148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cxnSp>
      <p:cxnSp>
        <p:nvCxnSpPr>
          <p:cNvPr id="62487" name="AutoShape 23"/>
          <p:cNvCxnSpPr>
            <a:cxnSpLocks noChangeShapeType="1"/>
          </p:cNvCxnSpPr>
          <p:nvPr/>
        </p:nvCxnSpPr>
        <p:spPr bwMode="auto">
          <a:xfrm rot="16200000" flipH="1">
            <a:off x="4781550" y="2849563"/>
            <a:ext cx="558800" cy="114300"/>
          </a:xfrm>
          <a:prstGeom prst="bentConnector3">
            <a:avLst>
              <a:gd name="adj1" fmla="val 51704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</p:spPr>
      </p:cxnSp>
      <p:cxnSp>
        <p:nvCxnSpPr>
          <p:cNvPr id="62486" name="AutoShape 22"/>
          <p:cNvCxnSpPr>
            <a:cxnSpLocks noChangeShapeType="1"/>
          </p:cNvCxnSpPr>
          <p:nvPr/>
        </p:nvCxnSpPr>
        <p:spPr bwMode="auto">
          <a:xfrm rot="5400000">
            <a:off x="3657601" y="3698875"/>
            <a:ext cx="501650" cy="2460625"/>
          </a:xfrm>
          <a:prstGeom prst="bentConnector3">
            <a:avLst>
              <a:gd name="adj1" fmla="val 48042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</p:spPr>
      </p:cxnSp>
      <p:cxnSp>
        <p:nvCxnSpPr>
          <p:cNvPr id="62485" name="AutoShape 21"/>
          <p:cNvCxnSpPr>
            <a:cxnSpLocks noChangeShapeType="1"/>
          </p:cNvCxnSpPr>
          <p:nvPr/>
        </p:nvCxnSpPr>
        <p:spPr bwMode="auto">
          <a:xfrm rot="5400000">
            <a:off x="4287044" y="4321969"/>
            <a:ext cx="495300" cy="1208088"/>
          </a:xfrm>
          <a:prstGeom prst="bentConnector3">
            <a:avLst>
              <a:gd name="adj1" fmla="val 48014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</p:spPr>
      </p:cxnSp>
      <p:cxnSp>
        <p:nvCxnSpPr>
          <p:cNvPr id="62484" name="AutoShape 20"/>
          <p:cNvCxnSpPr>
            <a:cxnSpLocks noChangeShapeType="1"/>
          </p:cNvCxnSpPr>
          <p:nvPr/>
        </p:nvCxnSpPr>
        <p:spPr bwMode="auto">
          <a:xfrm rot="16200000" flipH="1">
            <a:off x="4904582" y="4912519"/>
            <a:ext cx="495300" cy="26987"/>
          </a:xfrm>
          <a:prstGeom prst="bentConnector3">
            <a:avLst>
              <a:gd name="adj1" fmla="val 48014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</p:spPr>
      </p:cxnSp>
      <p:cxnSp>
        <p:nvCxnSpPr>
          <p:cNvPr id="62483" name="AutoShape 19"/>
          <p:cNvCxnSpPr>
            <a:cxnSpLocks noChangeShapeType="1"/>
          </p:cNvCxnSpPr>
          <p:nvPr/>
        </p:nvCxnSpPr>
        <p:spPr bwMode="auto">
          <a:xfrm rot="16200000" flipH="1">
            <a:off x="5483226" y="4333875"/>
            <a:ext cx="495300" cy="1184275"/>
          </a:xfrm>
          <a:prstGeom prst="bentConnector3">
            <a:avLst>
              <a:gd name="adj1" fmla="val 48014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</p:spPr>
      </p:cxnSp>
      <p:cxnSp>
        <p:nvCxnSpPr>
          <p:cNvPr id="62482" name="AutoShape 18"/>
          <p:cNvCxnSpPr>
            <a:cxnSpLocks noChangeShapeType="1"/>
          </p:cNvCxnSpPr>
          <p:nvPr/>
        </p:nvCxnSpPr>
        <p:spPr bwMode="auto">
          <a:xfrm rot="16200000" flipH="1">
            <a:off x="6011863" y="3805238"/>
            <a:ext cx="488950" cy="2235200"/>
          </a:xfrm>
          <a:prstGeom prst="bentConnector3">
            <a:avLst>
              <a:gd name="adj1" fmla="val 48051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</p:spPr>
      </p:cxnSp>
      <p:sp>
        <p:nvSpPr>
          <p:cNvPr id="62480" name="Text Box 16"/>
          <p:cNvSpPr txBox="1">
            <a:spLocks noChangeArrowheads="1"/>
          </p:cNvSpPr>
          <p:nvPr/>
        </p:nvSpPr>
        <p:spPr bwMode="auto">
          <a:xfrm>
            <a:off x="3938588" y="4702175"/>
            <a:ext cx="3046412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l-GR"/>
          </a:p>
        </p:txBody>
      </p:sp>
      <p:sp>
        <p:nvSpPr>
          <p:cNvPr id="62478" name="Text Box 14"/>
          <p:cNvSpPr txBox="1">
            <a:spLocks noChangeArrowheads="1"/>
          </p:cNvSpPr>
          <p:nvPr/>
        </p:nvSpPr>
        <p:spPr bwMode="auto">
          <a:xfrm>
            <a:off x="3844925" y="2687638"/>
            <a:ext cx="1011238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l-GR"/>
          </a:p>
        </p:txBody>
      </p:sp>
      <p:sp>
        <p:nvSpPr>
          <p:cNvPr id="62476" name="Text Box 12"/>
          <p:cNvSpPr txBox="1">
            <a:spLocks noChangeArrowheads="1"/>
          </p:cNvSpPr>
          <p:nvPr/>
        </p:nvSpPr>
        <p:spPr bwMode="auto">
          <a:xfrm>
            <a:off x="2843213" y="3708400"/>
            <a:ext cx="1116012" cy="3238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l-GR"/>
          </a:p>
        </p:txBody>
      </p:sp>
      <p:sp>
        <p:nvSpPr>
          <p:cNvPr id="62474" name="Text Box 10"/>
          <p:cNvSpPr txBox="1">
            <a:spLocks noChangeArrowheads="1"/>
          </p:cNvSpPr>
          <p:nvPr/>
        </p:nvSpPr>
        <p:spPr bwMode="auto">
          <a:xfrm>
            <a:off x="6110288" y="3673475"/>
            <a:ext cx="1347787" cy="3238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l-GR"/>
          </a:p>
        </p:txBody>
      </p:sp>
      <p:sp>
        <p:nvSpPr>
          <p:cNvPr id="62472" name="Text Box 8"/>
          <p:cNvSpPr txBox="1">
            <a:spLocks noChangeArrowheads="1"/>
          </p:cNvSpPr>
          <p:nvPr/>
        </p:nvSpPr>
        <p:spPr bwMode="auto">
          <a:xfrm>
            <a:off x="3983038" y="4233863"/>
            <a:ext cx="2598737" cy="292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l-GR"/>
          </a:p>
        </p:txBody>
      </p:sp>
      <p:sp>
        <p:nvSpPr>
          <p:cNvPr id="62471" name="AutoShape 7"/>
          <p:cNvSpPr>
            <a:spLocks noChangeArrowheads="1"/>
          </p:cNvSpPr>
          <p:nvPr/>
        </p:nvSpPr>
        <p:spPr bwMode="auto">
          <a:xfrm rot="5400000">
            <a:off x="7156451" y="2627312"/>
            <a:ext cx="571500" cy="606425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en-US" sz="1200">
                <a:latin typeface="Arial" charset="0"/>
                <a:cs typeface="Times New Roman" pitchFamily="18" charset="0"/>
              </a:rPr>
              <a:t>  -</a:t>
            </a:r>
            <a:endParaRPr lang="en-US">
              <a:latin typeface="Arial" charset="0"/>
            </a:endParaRPr>
          </a:p>
        </p:txBody>
      </p:sp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2109788" y="3101975"/>
            <a:ext cx="571500" cy="604838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2501" name="WordArt 37"/>
          <p:cNvSpPr>
            <a:spLocks noChangeArrowheads="1" noChangeShapeType="1" noTextEdit="1"/>
          </p:cNvSpPr>
          <p:nvPr/>
        </p:nvSpPr>
        <p:spPr bwMode="auto">
          <a:xfrm>
            <a:off x="2843213" y="3276600"/>
            <a:ext cx="2778125" cy="284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1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Garamond"/>
              </a:rPr>
              <a:t>ΕΝΕΡΓΕΙΑΚΟΣ ΤΟΜΕΑΣ</a:t>
            </a:r>
          </a:p>
        </p:txBody>
      </p:sp>
      <p:sp>
        <p:nvSpPr>
          <p:cNvPr id="62492" name="WordArt 28"/>
          <p:cNvSpPr>
            <a:spLocks noChangeArrowheads="1" noChangeShapeType="1" noTextEdit="1"/>
          </p:cNvSpPr>
          <p:nvPr/>
        </p:nvSpPr>
        <p:spPr bwMode="auto">
          <a:xfrm>
            <a:off x="1760067" y="1183540"/>
            <a:ext cx="5328592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1200" kern="10" spc="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Cambria" pitchFamily="18" charset="0"/>
              </a:rPr>
              <a:t>TPES: ΣΥΝΟΛΙΚΗ </a:t>
            </a:r>
            <a:r>
              <a:rPr lang="el-GR" sz="1200" kern="10" spc="15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Cambria" pitchFamily="18" charset="0"/>
              </a:rPr>
              <a:t>ΠΡΩΤΟΓΕΝΗΣ ΠΡΟΣΦΟΡΑ </a:t>
            </a:r>
            <a:r>
              <a:rPr lang="el-GR" sz="1200" kern="10" spc="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Cambria" pitchFamily="18" charset="0"/>
              </a:rPr>
              <a:t>ΕΝΕΡΓΕΙΑΣ (29025)</a:t>
            </a:r>
          </a:p>
        </p:txBody>
      </p:sp>
      <p:sp>
        <p:nvSpPr>
          <p:cNvPr id="62481" name="WordArt 17"/>
          <p:cNvSpPr>
            <a:spLocks noChangeArrowheads="1" noChangeShapeType="1" noTextEdit="1"/>
          </p:cNvSpPr>
          <p:nvPr/>
        </p:nvSpPr>
        <p:spPr bwMode="auto">
          <a:xfrm>
            <a:off x="3401219" y="4716463"/>
            <a:ext cx="3180556" cy="1730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1000" b="1" kern="10" spc="1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Cambria" pitchFamily="18" charset="0"/>
              </a:rPr>
              <a:t>TFC: </a:t>
            </a:r>
            <a:r>
              <a:rPr lang="el-GR" sz="1000" b="1" kern="10" spc="10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Cambria" pitchFamily="18" charset="0"/>
              </a:rPr>
              <a:t>ΤΕΛΙΚΗ </a:t>
            </a:r>
            <a:r>
              <a:rPr lang="el-GR" sz="1000" b="1" kern="10" spc="1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Cambria" pitchFamily="18" charset="0"/>
              </a:rPr>
              <a:t>ΚΑΤΑΝΑΛΩΣΗ ΕΝΕΡΓΕΙΑΣ (20492)</a:t>
            </a:r>
          </a:p>
        </p:txBody>
      </p:sp>
      <p:sp>
        <p:nvSpPr>
          <p:cNvPr id="62479" name="WordArt 15"/>
          <p:cNvSpPr>
            <a:spLocks noChangeArrowheads="1" noChangeShapeType="1" noTextEdit="1"/>
          </p:cNvSpPr>
          <p:nvPr/>
        </p:nvSpPr>
        <p:spPr bwMode="auto">
          <a:xfrm>
            <a:off x="3779838" y="2700338"/>
            <a:ext cx="819150" cy="130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9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ENERGY INPUT</a:t>
            </a:r>
            <a:endParaRPr lang="el-GR" sz="9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62477" name="WordArt 13"/>
          <p:cNvSpPr>
            <a:spLocks noChangeArrowheads="1" noChangeShapeType="1" noTextEdit="1"/>
          </p:cNvSpPr>
          <p:nvPr/>
        </p:nvSpPr>
        <p:spPr bwMode="auto">
          <a:xfrm>
            <a:off x="2987675" y="3779838"/>
            <a:ext cx="914400" cy="206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1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Garamond"/>
              </a:rPr>
              <a:t>ΔΙΫΛΙΣΤΗΡΙΑ</a:t>
            </a:r>
          </a:p>
        </p:txBody>
      </p:sp>
      <p:sp>
        <p:nvSpPr>
          <p:cNvPr id="62475" name="WordArt 11"/>
          <p:cNvSpPr>
            <a:spLocks noChangeArrowheads="1" noChangeShapeType="1" noTextEdit="1"/>
          </p:cNvSpPr>
          <p:nvPr/>
        </p:nvSpPr>
        <p:spPr bwMode="auto">
          <a:xfrm>
            <a:off x="6227763" y="3708400"/>
            <a:ext cx="1138237" cy="206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1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Garamond"/>
              </a:rPr>
              <a:t>ΗΛΕΚΤΡΙΣΜΟΣ</a:t>
            </a:r>
          </a:p>
        </p:txBody>
      </p:sp>
      <p:sp>
        <p:nvSpPr>
          <p:cNvPr id="62473" name="WordArt 9"/>
          <p:cNvSpPr>
            <a:spLocks noChangeArrowheads="1" noChangeShapeType="1" noTextEdit="1"/>
          </p:cNvSpPr>
          <p:nvPr/>
        </p:nvSpPr>
        <p:spPr bwMode="auto">
          <a:xfrm>
            <a:off x="4140200" y="4284663"/>
            <a:ext cx="2389188" cy="1730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1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Garamond"/>
              </a:rPr>
              <a:t>ΜΕΤΑΦΟΡΑ &amp; ΔΙΑΝΟΜΗ</a:t>
            </a:r>
          </a:p>
        </p:txBody>
      </p:sp>
      <p:sp>
        <p:nvSpPr>
          <p:cNvPr id="62535" name="Rectangle 71"/>
          <p:cNvSpPr>
            <a:spLocks noChangeArrowheads="1"/>
          </p:cNvSpPr>
          <p:nvPr/>
        </p:nvSpPr>
        <p:spPr bwMode="auto">
          <a:xfrm>
            <a:off x="323850" y="252413"/>
            <a:ext cx="8135938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l-GR" sz="2400" b="1" dirty="0">
                <a:solidFill>
                  <a:srgbClr val="002060"/>
                </a:solidFill>
                <a:latin typeface="Arial" charset="0"/>
              </a:rPr>
              <a:t>Ενεργειακό ισοζύγιο Ελλάδας (Τιμές 2002, </a:t>
            </a:r>
            <a:r>
              <a:rPr lang="en-US" sz="2400" b="1" dirty="0" err="1">
                <a:solidFill>
                  <a:srgbClr val="002060"/>
                </a:solidFill>
                <a:latin typeface="Arial" charset="0"/>
              </a:rPr>
              <a:t>ktoe</a:t>
            </a:r>
            <a:r>
              <a:rPr lang="el-GR" sz="2400" b="1" dirty="0">
                <a:solidFill>
                  <a:srgbClr val="002060"/>
                </a:solidFill>
                <a:latin typeface="Arial" charset="0"/>
              </a:rPr>
              <a:t>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DFB78-D874-4771-986D-A757967A1E38}" type="slidenum">
              <a:rPr lang="el-GR" smtClean="0"/>
              <a:pPr/>
              <a:t>6</a:t>
            </a:fld>
            <a:endParaRPr lang="el-GR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965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475"/>
    </mc:Choice>
    <mc:Fallback>
      <p:transition spd="slow" advTm="544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Μοντέλα Χρονοσειρών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Σε </a:t>
            </a:r>
            <a:r>
              <a:rPr lang="el-GR" dirty="0"/>
              <a:t>αυτή την κατηγορία μοντέλων υποθέτουμε ότι δεν γνωρίζουμε τίποτα σχετικά με την σχέ­σεις που επηρεάζουν την μεταβλητή που μοντελοποιείται. </a:t>
            </a:r>
            <a:endParaRPr lang="el-GR" dirty="0" smtClean="0"/>
          </a:p>
          <a:p>
            <a:r>
              <a:rPr lang="el-GR" dirty="0" smtClean="0"/>
              <a:t>Σε </a:t>
            </a:r>
            <a:r>
              <a:rPr lang="el-GR" dirty="0"/>
              <a:t>αντί­θε­ση εξετάζεται </a:t>
            </a:r>
            <a:r>
              <a:rPr lang="el-GR"/>
              <a:t>η </a:t>
            </a:r>
            <a:r>
              <a:rPr lang="el-GR" smtClean="0"/>
              <a:t>προηγούμενη συμπεριφορά </a:t>
            </a:r>
            <a:r>
              <a:rPr lang="el-GR" dirty="0"/>
              <a:t>της χρονοσειράς ώστε </a:t>
            </a:r>
            <a:r>
              <a:rPr lang="el-GR"/>
              <a:t>να </a:t>
            </a:r>
            <a:r>
              <a:rPr lang="el-GR" smtClean="0"/>
              <a:t>εξαχθούν συμπεράσματα σχετικά με </a:t>
            </a:r>
            <a:r>
              <a:rPr lang="el-GR" dirty="0"/>
              <a:t>την μελλοντική πορεία της. </a:t>
            </a:r>
            <a:endParaRPr lang="el-GR" dirty="0" smtClean="0"/>
          </a:p>
          <a:p>
            <a:r>
              <a:rPr lang="el-GR" dirty="0" smtClean="0"/>
              <a:t>Η </a:t>
            </a:r>
            <a:r>
              <a:rPr lang="el-GR" dirty="0"/>
              <a:t>μέθοδος που χρησιμοποιείται για την πρόβλεψη χρη­σι­μο­ποιεί ένα απλό ντετερ­μι­νι­στικό μοντέλο, πχ. μια γραμμική παρεμβολή, ή τη χρήση ενός σύν­θετου στοχαστικού μο­ντέ­λου για προσαρμοζόμενη πρόβλεψη (adaptive forecasting). </a:t>
            </a:r>
            <a:endParaRPr lang="el-GR" dirty="0" smtClean="0"/>
          </a:p>
          <a:p>
            <a:r>
              <a:rPr lang="el-GR" dirty="0" smtClean="0"/>
              <a:t>Παράδειγμα </a:t>
            </a:r>
            <a:r>
              <a:rPr lang="el-GR" dirty="0"/>
              <a:t>της ανά­λυ­σης χρο­νοσειράς είναι η απλή προβολή της παρελθούσης τάσης για την πρόβλεψη της αύξησης του πληθυσμού. </a:t>
            </a:r>
            <a:endParaRPr lang="el-GR" dirty="0" smtClean="0"/>
          </a:p>
          <a:p>
            <a:r>
              <a:rPr lang="el-GR" dirty="0" smtClean="0"/>
              <a:t>Οι </a:t>
            </a:r>
            <a:r>
              <a:rPr lang="el-GR" dirty="0"/>
              <a:t>χρονοσειρές είναι χρήσιμες όταν έχουμε λίγες γνώσεις για την διερ­γα­σία που προσπαθούμε να προβλέψουμε. </a:t>
            </a:r>
            <a:endParaRPr lang="el-GR" dirty="0" smtClean="0"/>
          </a:p>
          <a:p>
            <a:r>
              <a:rPr lang="el-GR" dirty="0" smtClean="0"/>
              <a:t>Η </a:t>
            </a:r>
            <a:r>
              <a:rPr lang="el-GR" dirty="0"/>
              <a:t>περιορισμένη δομή </a:t>
            </a:r>
            <a:r>
              <a:rPr lang="el-GR" dirty="0" smtClean="0"/>
              <a:t>τις </a:t>
            </a:r>
            <a:r>
              <a:rPr lang="el-GR" dirty="0"/>
              <a:t>κάνει αξιό­πι­στες μόνον για το βραχυπρόθεσμο διάστημα, παρ΄ όλα αυτά είναι </a:t>
            </a:r>
            <a:r>
              <a:rPr lang="el-GR" dirty="0" smtClean="0"/>
              <a:t>χρή­σι­μες.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60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727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504"/>
    </mc:Choice>
    <mc:Fallback>
      <p:transition spd="slow" advTm="715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ΑΝΑΛΥΣΗ ΧΡΟΝΟΣΕΙΡΩΝ - συνοπτικά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l-GR" dirty="0" smtClean="0"/>
              <a:t>ΜΟΝΤΕΛΑ </a:t>
            </a:r>
            <a:r>
              <a:rPr lang="el-GR" smtClean="0"/>
              <a:t>ΧΩΡΙΣ </a:t>
            </a:r>
            <a:r>
              <a:rPr lang="el-GR" smtClean="0">
                <a:solidFill>
                  <a:srgbClr val="C00000"/>
                </a:solidFill>
              </a:rPr>
              <a:t>ΑΙΤΙΑΤΗ </a:t>
            </a:r>
            <a:r>
              <a:rPr lang="el-GR" dirty="0" smtClean="0">
                <a:solidFill>
                  <a:srgbClr val="C00000"/>
                </a:solidFill>
              </a:rPr>
              <a:t>ΒΑΣΗ </a:t>
            </a:r>
            <a:r>
              <a:rPr lang="el-GR" dirty="0" smtClean="0"/>
              <a:t>ΓΙΑ ΤΗΝ ΠΡΟΒΛΕΨΗ </a:t>
            </a:r>
            <a:r>
              <a:rPr lang="el-GR" smtClean="0"/>
              <a:t>ΤΗΣ </a:t>
            </a:r>
            <a:r>
              <a:rPr lang="el-GR" smtClean="0"/>
              <a:t>ΖΗΤΗΣΗΣ</a:t>
            </a:r>
          </a:p>
          <a:p>
            <a:pPr algn="just"/>
            <a:r>
              <a:rPr lang="el-GR" smtClean="0"/>
              <a:t>ΔΕΝ ΕΞΗΓΕΙΤΑΙ ΠΩΣ </a:t>
            </a:r>
            <a:r>
              <a:rPr lang="el-GR" dirty="0" smtClean="0"/>
              <a:t>ΚΑΘΟΡΙΖΕΤΑΙ Η ΜΕΤΑΒΛΗΤΗ ΣΤΟ ΜΕΛΛΟΝ.</a:t>
            </a:r>
          </a:p>
          <a:p>
            <a:pPr algn="just"/>
            <a:r>
              <a:rPr lang="el-GR" dirty="0" smtClean="0"/>
              <a:t>ΕΙΝΑΙ ΑΠΛΩΣ ΜΙΑ ΣΥΝΑΡΤΗΣΗ ΤΟΥ ΧΡΟΝΟΥ.</a:t>
            </a:r>
          </a:p>
          <a:p>
            <a:pPr algn="just"/>
            <a:r>
              <a:rPr lang="el-GR" dirty="0" smtClean="0"/>
              <a:t>ΟΙ ΧΡΟΝΟΣΕΙΡΕΣ ΑΠΟΤΕΛΟΥΝΤΑΙ </a:t>
            </a:r>
            <a:r>
              <a:rPr lang="el-GR" smtClean="0"/>
              <a:t>ΑΠΟ </a:t>
            </a:r>
            <a:r>
              <a:rPr lang="el-GR" smtClean="0"/>
              <a:t>ΥΠΕΡΚΕΙΜΕΝΟΥΣ </a:t>
            </a:r>
            <a:r>
              <a:rPr lang="el-GR" dirty="0" smtClean="0"/>
              <a:t>ΟΡΟΥΣ ΠΟΥ ΕΚΦΡΑΖΟΥΝ ΤΗΝ ΖΗΤΗΣΗ ΩΣ ΕΞΑΡΤΩΜΕΝΗ ΑΠΟ :</a:t>
            </a:r>
          </a:p>
          <a:p>
            <a:pPr lvl="1" algn="just"/>
            <a:r>
              <a:rPr lang="el-GR" dirty="0" smtClean="0"/>
              <a:t>ΜΑΚΡΟΧΡΟΝΙΑ ΔΙΑΚΥΜΑΝΣΗ ΤΑΣΗΣ </a:t>
            </a:r>
            <a:r>
              <a:rPr lang="el-GR" dirty="0" smtClean="0">
                <a:solidFill>
                  <a:srgbClr val="C00000"/>
                </a:solidFill>
              </a:rPr>
              <a:t>(Τ)</a:t>
            </a:r>
          </a:p>
          <a:p>
            <a:pPr lvl="1" algn="just"/>
            <a:r>
              <a:rPr lang="el-GR" dirty="0" smtClean="0"/>
              <a:t>ΚΥΚΛΙΚΗ ΕΝΑΛΛΑΓΗ </a:t>
            </a:r>
            <a:r>
              <a:rPr lang="el-GR" dirty="0" smtClean="0">
                <a:solidFill>
                  <a:srgbClr val="C00000"/>
                </a:solidFill>
              </a:rPr>
              <a:t>(</a:t>
            </a:r>
            <a:r>
              <a:rPr lang="en-GB" dirty="0" smtClean="0">
                <a:solidFill>
                  <a:srgbClr val="C00000"/>
                </a:solidFill>
              </a:rPr>
              <a:t>C)</a:t>
            </a:r>
          </a:p>
          <a:p>
            <a:pPr lvl="1" algn="just"/>
            <a:r>
              <a:rPr lang="el-GR" dirty="0" smtClean="0"/>
              <a:t>ΕΠΟΧΙΑΚΗ ΔΙΑΚΥΜΑΝΣΗ </a:t>
            </a:r>
            <a:r>
              <a:rPr lang="en-GB" dirty="0" smtClean="0">
                <a:solidFill>
                  <a:srgbClr val="C00000"/>
                </a:solidFill>
              </a:rPr>
              <a:t>(S)</a:t>
            </a:r>
            <a:endParaRPr lang="el-GR" dirty="0" smtClean="0">
              <a:solidFill>
                <a:srgbClr val="C00000"/>
              </a:solidFill>
            </a:endParaRPr>
          </a:p>
          <a:p>
            <a:pPr lvl="1" algn="just"/>
            <a:r>
              <a:rPr lang="el-GR" dirty="0" smtClean="0"/>
              <a:t>ΤΥΧΑΙΑ ΔΙΑΚΥΜΑΝΣΗ </a:t>
            </a:r>
            <a:r>
              <a:rPr lang="en-GB" dirty="0" smtClean="0">
                <a:solidFill>
                  <a:srgbClr val="C00000"/>
                </a:solidFill>
              </a:rPr>
              <a:t>(</a:t>
            </a:r>
            <a:r>
              <a:rPr lang="en-GB" smtClean="0">
                <a:solidFill>
                  <a:srgbClr val="C00000"/>
                </a:solidFill>
              </a:rPr>
              <a:t>R</a:t>
            </a:r>
            <a:r>
              <a:rPr lang="en-GB" smtClean="0">
                <a:solidFill>
                  <a:srgbClr val="C00000"/>
                </a:solidFill>
              </a:rPr>
              <a:t>)</a:t>
            </a:r>
          </a:p>
          <a:p>
            <a:pPr lvl="1" algn="just"/>
            <a:endParaRPr lang="en-GB" dirty="0" smtClean="0"/>
          </a:p>
          <a:p>
            <a:pPr marL="800100" lvl="2" indent="0" algn="just">
              <a:buNone/>
            </a:pPr>
            <a:r>
              <a:rPr lang="en-GB" sz="3900" b="1" dirty="0">
                <a:solidFill>
                  <a:srgbClr val="C00000"/>
                </a:solidFill>
              </a:rPr>
              <a:t>y</a:t>
            </a:r>
            <a:r>
              <a:rPr lang="en-GB" sz="3900" b="1" dirty="0" smtClean="0">
                <a:solidFill>
                  <a:srgbClr val="C00000"/>
                </a:solidFill>
              </a:rPr>
              <a:t>(t) = T(t) + S(t) + C(t) + R(t)</a:t>
            </a:r>
            <a:endParaRPr lang="en-GB" sz="3900" b="1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61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893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435"/>
    </mc:Choice>
    <mc:Fallback>
      <p:transition spd="slow" advTm="444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Μοντέλα Πρόβλεψης γιά την Ζήτηση Ενέργειας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dirty="0" smtClean="0"/>
              <a:t>Υπάρχουν </a:t>
            </a:r>
            <a:r>
              <a:rPr lang="el-GR" dirty="0"/>
              <a:t>τρεις γενικές ομάδες μοντέλων που χρησιμοποιούνται για την πρόβλεψη : </a:t>
            </a:r>
            <a:endParaRPr lang="en-GB" dirty="0"/>
          </a:p>
          <a:p>
            <a:pPr algn="just"/>
            <a:r>
              <a:rPr lang="el-GR" dirty="0"/>
              <a:t>(α). Τα </a:t>
            </a:r>
            <a:r>
              <a:rPr lang="el-GR"/>
              <a:t>οικονομετρικά </a:t>
            </a:r>
            <a:r>
              <a:rPr lang="el-GR" smtClean="0"/>
              <a:t>μοντέλα (</a:t>
            </a:r>
            <a:r>
              <a:rPr lang="en-GB" smtClean="0"/>
              <a:t>top-down)</a:t>
            </a:r>
            <a:endParaRPr lang="en-GB" dirty="0"/>
          </a:p>
          <a:p>
            <a:pPr algn="just"/>
            <a:r>
              <a:rPr lang="el-GR" dirty="0"/>
              <a:t>(β). Τα μοντέλα τελικής </a:t>
            </a:r>
            <a:r>
              <a:rPr lang="el-GR"/>
              <a:t>χρήσης </a:t>
            </a:r>
            <a:r>
              <a:rPr lang="el-GR" smtClean="0"/>
              <a:t>(</a:t>
            </a:r>
            <a:r>
              <a:rPr lang="en-GB" smtClean="0"/>
              <a:t>bottom-up)</a:t>
            </a:r>
            <a:endParaRPr lang="en-GB" dirty="0"/>
          </a:p>
          <a:p>
            <a:pPr algn="just"/>
            <a:r>
              <a:rPr lang="el-GR" dirty="0"/>
              <a:t>(γ). Τα υβριδικά μοντέλα, που είναι συνδυασμός των (α) και (β).</a:t>
            </a:r>
            <a:endParaRPr lang="en-GB" dirty="0"/>
          </a:p>
          <a:p>
            <a:pPr algn="just"/>
            <a:r>
              <a:rPr lang="el-GR" dirty="0"/>
              <a:t> </a:t>
            </a:r>
            <a:endParaRPr lang="en-GB" dirty="0"/>
          </a:p>
          <a:p>
            <a:pPr algn="just"/>
            <a:r>
              <a:rPr lang="el-GR"/>
              <a:t>Κάθε </a:t>
            </a:r>
            <a:r>
              <a:rPr lang="el-GR" smtClean="0"/>
              <a:t>μοντέλο έχει διαφορετικό </a:t>
            </a:r>
            <a:r>
              <a:rPr lang="el-GR"/>
              <a:t>βαθμό </a:t>
            </a:r>
            <a:r>
              <a:rPr lang="el-GR" smtClean="0"/>
              <a:t>πολυπλο-κότητας </a:t>
            </a:r>
            <a:r>
              <a:rPr lang="el-GR" dirty="0"/>
              <a:t>και </a:t>
            </a:r>
            <a:r>
              <a:rPr lang="el-GR"/>
              <a:t>κάθε </a:t>
            </a:r>
            <a:r>
              <a:rPr lang="el-GR" smtClean="0"/>
              <a:t>μοντέλο απαιτεί </a:t>
            </a:r>
            <a:r>
              <a:rPr lang="el-GR" dirty="0"/>
              <a:t>ένα δια­φο­ρε­τι­κό επίπεδο κατα­νόησης των διεργασιών που πρόκειται να μοντελοποιηθούν.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62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064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076"/>
    </mc:Choice>
    <mc:Fallback>
      <p:transition spd="slow" advTm="240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836613"/>
            <a:ext cx="5761038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467519" y="4722813"/>
            <a:ext cx="8064500" cy="1938992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l-GR" alt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Τα από </a:t>
            </a:r>
            <a:r>
              <a:rPr lang="el-GR" altLang="en-US" sz="2000" b="1" i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κάτω-προς-τα-επάνω</a:t>
            </a:r>
            <a:r>
              <a:rPr lang="el-GR" altLang="en-US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l-GR" alt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μοντέλα συνήθως προβλέπουν μικρότερα επίπεδα ενεργειακής ζήτησης και μεγαλύτερη απόδοση του συστήματος σε σχέση με τα </a:t>
            </a:r>
            <a:r>
              <a:rPr lang="el-GR" altLang="en-US" sz="2000" b="1" i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από- </a:t>
            </a:r>
            <a:r>
              <a:rPr lang="el-GR" altLang="en-US" sz="2000" b="1" i="1" smtClean="0">
                <a:latin typeface="Cambria Math" panose="02040503050406030204" pitchFamily="18" charset="0"/>
                <a:ea typeface="Cambria Math" panose="02040503050406030204" pitchFamily="18" charset="0"/>
              </a:rPr>
              <a:t>επάνω-προς-τα-κάτω</a:t>
            </a:r>
            <a:r>
              <a:rPr lang="el-GR" altLang="en-US" sz="2000" smtClean="0">
                <a:latin typeface="Cambria Math" panose="02040503050406030204" pitchFamily="18" charset="0"/>
                <a:ea typeface="Cambria Math" panose="02040503050406030204" pitchFamily="18" charset="0"/>
              </a:rPr>
              <a:t>  μοντέλα</a:t>
            </a:r>
            <a:r>
              <a:rPr lang="el-GR" altLang="en-US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  <a:p>
            <a:pPr algn="just" eaLnBrk="1" hangingPunct="1"/>
            <a:endParaRPr lang="el-GR" altLang="en-US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 eaLnBrk="1" hangingPunct="1"/>
            <a:r>
              <a:rPr lang="el-GR" alt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Έτσι δημιουργούνται διαφορετικά αποτελέσματα μεταξύ των δύο προσεγγίσεων.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185003" y="1089513"/>
            <a:ext cx="1979572" cy="255454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 smtClean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TOP-DOWN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z="2400" b="1" smtClean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Τομείς </a:t>
            </a:r>
            <a:r>
              <a:rPr lang="el-GR" altLang="en-US" sz="2400" b="1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της </a:t>
            </a:r>
            <a:r>
              <a:rPr lang="el-GR" altLang="en-US" sz="2800" b="1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οικονομίας</a:t>
            </a:r>
            <a:r>
              <a:rPr lang="el-GR" altLang="en-US" sz="2400" b="1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z="2400" b="1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Τιμές,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z="2400" b="1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Επενδύσεις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6948264" y="1124744"/>
            <a:ext cx="1979836" cy="2862322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 smtClean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BOTTOM-UP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z="2400" b="1" smtClean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Τεχνολογίες </a:t>
            </a:r>
            <a:r>
              <a:rPr lang="el-GR" altLang="en-US" sz="2400" b="1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τελικής χρήσης,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z="2400" b="1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Βελτιώσεις,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 sz="2400" b="1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Καινοτομίες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b="1" dirty="0"/>
              <a:t>Οι </a:t>
            </a:r>
            <a:r>
              <a:rPr lang="el-GR" altLang="en-US" b="1" dirty="0" smtClean="0"/>
              <a:t>δύο προσεγγίσεις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63</a:t>
            </a:fld>
            <a:endParaRPr lang="en-GB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980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072"/>
    </mc:Choice>
    <mc:Fallback>
      <p:transition spd="slow" advTm="580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46520"/>
            <a:ext cx="8486053" cy="2042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3" name="Text Box 9"/>
          <p:cNvSpPr txBox="1">
            <a:spLocks noChangeArrowheads="1"/>
          </p:cNvSpPr>
          <p:nvPr/>
        </p:nvSpPr>
        <p:spPr bwMode="auto">
          <a:xfrm>
            <a:off x="179388" y="5803900"/>
            <a:ext cx="856907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el-GR" altLang="en-US" sz="2000" smtClean="0">
                <a:latin typeface="Cambria" panose="02040503050406030204" pitchFamily="18" charset="0"/>
              </a:rPr>
              <a:t>ΜΕΛΕΤΕΣ ΓΙΑ ΕΝΟΠΟΙΗΣΗ ΤΩΝ 2 ΠΡΟΣΕΓΓΙΣΕΩΝ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el-GR" altLang="en-US" sz="2000" smtClean="0">
                <a:latin typeface="Cambria" panose="02040503050406030204" pitchFamily="18" charset="0"/>
              </a:rPr>
              <a:t>ΑΝΑΛΥΣΗ ΕΚΠΟΜΠΩΝ </a:t>
            </a:r>
            <a:r>
              <a:rPr lang="en-GB" altLang="en-US" sz="2000" smtClean="0">
                <a:latin typeface="Cambria" panose="02040503050406030204" pitchFamily="18" charset="0"/>
              </a:rPr>
              <a:t>CO</a:t>
            </a:r>
            <a:r>
              <a:rPr lang="en-GB" altLang="en-US" sz="2000" baseline="-25000" smtClean="0">
                <a:latin typeface="Cambria" panose="02040503050406030204" pitchFamily="18" charset="0"/>
              </a:rPr>
              <a:t>2</a:t>
            </a:r>
            <a:r>
              <a:rPr lang="el-GR" altLang="en-US" sz="2000" smtClean="0">
                <a:latin typeface="Cambria" panose="02040503050406030204" pitchFamily="18" charset="0"/>
              </a:rPr>
              <a:t> ΤΟΥ ΕΝΕΡΓΕΙΑΚΟΥ ΤΟΜΕΑ</a:t>
            </a:r>
            <a:endParaRPr lang="el-GR" altLang="en-US" sz="2000" dirty="0">
              <a:latin typeface="Cambria" panose="02040503050406030204" pitchFamily="18" charset="0"/>
            </a:endParaRPr>
          </a:p>
        </p:txBody>
      </p:sp>
      <p:sp>
        <p:nvSpPr>
          <p:cNvPr id="27656" name="Text Box 12"/>
          <p:cNvSpPr txBox="1">
            <a:spLocks noChangeArrowheads="1"/>
          </p:cNvSpPr>
          <p:nvPr/>
        </p:nvSpPr>
        <p:spPr bwMode="auto">
          <a:xfrm>
            <a:off x="539502" y="2585372"/>
            <a:ext cx="8208962" cy="830997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l-GR" altLang="en-US" sz="2400">
                <a:latin typeface="Cambria" panose="02040503050406030204" pitchFamily="18" charset="0"/>
              </a:rPr>
              <a:t>Η προσέγγιση του </a:t>
            </a:r>
            <a:r>
              <a:rPr lang="el-GR" altLang="en-US" sz="2400" b="1">
                <a:latin typeface="Cambria" panose="02040503050406030204" pitchFamily="18" charset="0"/>
              </a:rPr>
              <a:t>οικονομολόγου</a:t>
            </a:r>
            <a:r>
              <a:rPr lang="el-GR" altLang="en-US" sz="2400">
                <a:latin typeface="Cambria" panose="02040503050406030204" pitchFamily="18" charset="0"/>
              </a:rPr>
              <a:t> </a:t>
            </a:r>
          </a:p>
          <a:p>
            <a:pPr algn="ctr" eaLnBrk="1" hangingPunct="1"/>
            <a:r>
              <a:rPr lang="el-GR" altLang="en-US" sz="2400" smtClean="0">
                <a:latin typeface="Cambria" panose="02040503050406030204" pitchFamily="18" charset="0"/>
              </a:rPr>
              <a:t>Η </a:t>
            </a:r>
            <a:r>
              <a:rPr lang="el-GR" altLang="en-US" sz="2400" dirty="0">
                <a:latin typeface="Cambria" panose="02040503050406030204" pitchFamily="18" charset="0"/>
              </a:rPr>
              <a:t>προσέγγιση </a:t>
            </a:r>
            <a:r>
              <a:rPr lang="el-GR" altLang="en-US" sz="2400" smtClean="0">
                <a:latin typeface="Cambria" panose="02040503050406030204" pitchFamily="18" charset="0"/>
              </a:rPr>
              <a:t>του </a:t>
            </a:r>
            <a:r>
              <a:rPr lang="el-GR" altLang="en-US" sz="2400" b="1" smtClean="0">
                <a:latin typeface="Cambria" panose="02040503050406030204" pitchFamily="18" charset="0"/>
              </a:rPr>
              <a:t>μηχανικού</a:t>
            </a:r>
            <a:r>
              <a:rPr lang="el-GR" altLang="en-US" sz="2400" smtClean="0">
                <a:latin typeface="Cambria" panose="02040503050406030204" pitchFamily="18" charset="0"/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1294"/>
            <a:ext cx="8229600" cy="562074"/>
          </a:xfrm>
        </p:spPr>
        <p:txBody>
          <a:bodyPr/>
          <a:lstStyle/>
          <a:p>
            <a:r>
              <a:rPr lang="el-GR" dirty="0"/>
              <a:t>ΜΟΝΤΕΛΑ ΤΕΛΙΚΗΣ ΧΡΗΣΗΣ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64</a:t>
            </a:fld>
            <a:endParaRPr lang="en-GB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836712"/>
            <a:ext cx="835295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 algn="just">
              <a:buFont typeface="Arial" panose="020B0604020202020204" pitchFamily="34" charset="0"/>
              <a:buChar char="•"/>
            </a:pPr>
            <a:r>
              <a:rPr lang="el-GR" sz="2000" smtClean="0"/>
              <a:t>Η </a:t>
            </a:r>
            <a:r>
              <a:rPr lang="el-GR" sz="2000" b="1" smtClean="0"/>
              <a:t>ΑΠΟ-ΤΑ-ΕΠΑΝΩ-ΠΡΟΣ-ΤΑ-ΚΑΤΩ (</a:t>
            </a:r>
            <a:r>
              <a:rPr lang="en-GB" sz="2000" b="1" smtClean="0"/>
              <a:t>TOP-DOWN</a:t>
            </a:r>
            <a:r>
              <a:rPr lang="en-GB" sz="2000" smtClean="0"/>
              <a:t>)</a:t>
            </a:r>
            <a:r>
              <a:rPr lang="el-GR" sz="2000" smtClean="0"/>
              <a:t> ΠΡΟΣΕΓΓΙΣΗ ΒΑΣΙΖΕΤΑΙ ΣΤΙΣ ΑΡΧΕΣ ΤΗΣ ΜΑΚΡΟΟΙΚΟΝΟΜΙΑΣ ΚΑΙ ΣΤΙΣ ΤΕΧΝΙΚΕΣ ΜΟΝΤΕΛΟΠΟΙΗΣΗΣ</a:t>
            </a:r>
          </a:p>
          <a:p>
            <a:pPr marL="177800" indent="-177800" algn="just">
              <a:buFont typeface="Arial" panose="020B0604020202020204" pitchFamily="34" charset="0"/>
              <a:buChar char="•"/>
            </a:pPr>
            <a:r>
              <a:rPr lang="el-GR" sz="2000" smtClean="0"/>
              <a:t>Η </a:t>
            </a:r>
            <a:r>
              <a:rPr lang="el-GR" sz="2000" b="1" smtClean="0"/>
              <a:t>ΑΠΟ-ΤΑ-ΚΑΤΩ-ΠΡΟΣ-ΤΑ-ΠΑΝΩ ΑΝΑΛΥΣΗ (</a:t>
            </a:r>
            <a:r>
              <a:rPr lang="en-GB" sz="2000" b="1" smtClean="0"/>
              <a:t>BOTTOM-UP</a:t>
            </a:r>
            <a:r>
              <a:rPr lang="en-GB" sz="2000" smtClean="0"/>
              <a:t>) </a:t>
            </a:r>
            <a:r>
              <a:rPr lang="el-GR" sz="2000" smtClean="0"/>
              <a:t>ΒΑΣΙΖΕΤΑΙ ΣΤΗΝ ΑΠΟΔΟΜΗΣΗ ΤΗΣ ΤΕΧΝΟΛΟΓΙΚΗΣ ΒΑΣΗΣ ΤΟΥ ΕΝΕΡΓΕΙΑΚΟΥ ΣΥΣΤΗΜΑΤΟΣ ΚΑΙ ΣΤΗΝ ΕΝΣΩΜΑΤΩΣΗ ΤΕΧΝΟΛΟΓΙΚΩΝ ΠΑΡΑΜΕΤΡΩΝ </a:t>
            </a:r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620688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94"/>
    </mc:Choice>
    <mc:Fallback>
      <p:transition spd="slow" advTm="8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n-GB" b="1" smtClean="0"/>
              <a:t>A. </a:t>
            </a:r>
            <a:r>
              <a:rPr lang="el-GR" b="1" dirty="0"/>
              <a:t>ΟΙΚΟΝΟΜΕΤΡΙΚΑ ΜΟΝΤΕΛΑ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620688"/>
            <a:ext cx="8640960" cy="5904656"/>
          </a:xfrm>
        </p:spPr>
        <p:txBody>
          <a:bodyPr>
            <a:noAutofit/>
          </a:bodyPr>
          <a:lstStyle/>
          <a:p>
            <a:pPr marL="177800" indent="-177800"/>
            <a:r>
              <a:rPr lang="el-GR" sz="2000" dirty="0"/>
              <a:t>Σ</a:t>
            </a:r>
            <a:r>
              <a:rPr lang="el-GR" sz="2000" dirty="0" smtClean="0"/>
              <a:t>τηρίζονται </a:t>
            </a:r>
            <a:r>
              <a:rPr lang="el-GR" sz="2000" dirty="0"/>
              <a:t>στην πρόβλεψη </a:t>
            </a:r>
            <a:r>
              <a:rPr lang="el-GR" sz="2000"/>
              <a:t>οικονομικών </a:t>
            </a:r>
            <a:r>
              <a:rPr lang="el-GR" sz="2000" smtClean="0"/>
              <a:t>μεγεθών</a:t>
            </a:r>
          </a:p>
          <a:p>
            <a:pPr marL="177800" indent="-177800"/>
            <a:r>
              <a:rPr lang="el-GR" sz="2000" smtClean="0"/>
              <a:t>Λαμ­βά</a:t>
            </a:r>
            <a:r>
              <a:rPr lang="el-GR" sz="2000" dirty="0"/>
              <a:t>­­­­νουν υπό­ψη τους την οικονομική συμπεριφορά</a:t>
            </a:r>
            <a:r>
              <a:rPr lang="el-GR" sz="2000"/>
              <a:t>, </a:t>
            </a:r>
            <a:r>
              <a:rPr lang="el-GR" sz="2000" smtClean="0"/>
              <a:t>π.χ</a:t>
            </a:r>
            <a:r>
              <a:rPr lang="el-GR" sz="2000"/>
              <a:t>. </a:t>
            </a:r>
            <a:r>
              <a:rPr lang="el-GR" sz="2000" smtClean="0"/>
              <a:t>ελαχιστοποίηση κό­στους</a:t>
            </a:r>
            <a:r>
              <a:rPr lang="el-GR" sz="2000" dirty="0"/>
              <a:t>, βελ­τι­στο­­­</a:t>
            </a:r>
            <a:r>
              <a:rPr lang="el-GR" sz="2000"/>
              <a:t>ποίηση </a:t>
            </a:r>
            <a:r>
              <a:rPr lang="el-GR" sz="2000" smtClean="0"/>
              <a:t>εξό­δων</a:t>
            </a:r>
            <a:r>
              <a:rPr lang="el-GR" sz="2000" dirty="0"/>
              <a:t>, κλπ. </a:t>
            </a:r>
            <a:endParaRPr lang="el-GR" sz="2000" dirty="0" smtClean="0"/>
          </a:p>
          <a:p>
            <a:pPr marL="177800" indent="-177800"/>
            <a:r>
              <a:rPr lang="el-GR" sz="2000" dirty="0" smtClean="0"/>
              <a:t>Οι </a:t>
            </a:r>
            <a:r>
              <a:rPr lang="el-GR" sz="2000" dirty="0"/>
              <a:t>κύριες επεξηγηματικές </a:t>
            </a:r>
            <a:r>
              <a:rPr lang="el-GR" sz="2000"/>
              <a:t>τεχνικές </a:t>
            </a:r>
            <a:r>
              <a:rPr lang="el-GR" sz="2000" smtClean="0"/>
              <a:t>είναι </a:t>
            </a:r>
            <a:r>
              <a:rPr lang="el-GR" sz="2000" dirty="0"/>
              <a:t>: </a:t>
            </a:r>
            <a:endParaRPr lang="el-GR" sz="2000" dirty="0" smtClean="0"/>
          </a:p>
          <a:p>
            <a:pPr marL="577850" lvl="2" indent="-177800"/>
            <a:r>
              <a:rPr lang="el-GR" sz="2000" dirty="0" smtClean="0">
                <a:solidFill>
                  <a:srgbClr val="C00000"/>
                </a:solidFill>
              </a:rPr>
              <a:t>οι </a:t>
            </a:r>
            <a:r>
              <a:rPr lang="el-GR" sz="2000" dirty="0">
                <a:solidFill>
                  <a:srgbClr val="C00000"/>
                </a:solidFill>
              </a:rPr>
              <a:t>τι­μές της ενέρ­γει­­­ας, </a:t>
            </a:r>
            <a:endParaRPr lang="el-GR" sz="2000" dirty="0" smtClean="0">
              <a:solidFill>
                <a:srgbClr val="C00000"/>
              </a:solidFill>
            </a:endParaRPr>
          </a:p>
          <a:p>
            <a:pPr marL="577850" lvl="2" indent="-177800"/>
            <a:r>
              <a:rPr lang="el-GR" sz="2000" dirty="0" smtClean="0">
                <a:solidFill>
                  <a:srgbClr val="C00000"/>
                </a:solidFill>
              </a:rPr>
              <a:t>η </a:t>
            </a:r>
            <a:r>
              <a:rPr lang="el-GR" sz="2000" dirty="0">
                <a:solidFill>
                  <a:srgbClr val="C00000"/>
                </a:solidFill>
              </a:rPr>
              <a:t>αγορά και </a:t>
            </a:r>
            <a:endParaRPr lang="el-GR" sz="2000" dirty="0" smtClean="0">
              <a:solidFill>
                <a:srgbClr val="C00000"/>
              </a:solidFill>
            </a:endParaRPr>
          </a:p>
          <a:p>
            <a:pPr marL="577850" lvl="2" indent="-177800"/>
            <a:r>
              <a:rPr lang="el-GR" sz="2000" dirty="0" smtClean="0">
                <a:solidFill>
                  <a:srgbClr val="C00000"/>
                </a:solidFill>
              </a:rPr>
              <a:t>ο </a:t>
            </a:r>
            <a:r>
              <a:rPr lang="el-GR" sz="2000" dirty="0">
                <a:solidFill>
                  <a:srgbClr val="C00000"/>
                </a:solidFill>
              </a:rPr>
              <a:t>εξοπλισμός, </a:t>
            </a:r>
            <a:endParaRPr lang="el-GR" sz="2000" dirty="0" smtClean="0">
              <a:solidFill>
                <a:srgbClr val="C00000"/>
              </a:solidFill>
            </a:endParaRPr>
          </a:p>
          <a:p>
            <a:pPr marL="177800" indent="-177800"/>
            <a:r>
              <a:rPr lang="el-GR" sz="2000" dirty="0" smtClean="0"/>
              <a:t>Οι προβλέψεις </a:t>
            </a:r>
            <a:r>
              <a:rPr lang="el-GR" sz="2000" dirty="0"/>
              <a:t>της τελικής ενεργειακής ζήτησης προκύπτουν από την χρή­ση των ελαστικοτήτων τιμών και </a:t>
            </a:r>
            <a:r>
              <a:rPr lang="el-GR" sz="2000" dirty="0" smtClean="0"/>
              <a:t>εισοδήματος.</a:t>
            </a:r>
          </a:p>
          <a:p>
            <a:pPr marL="177800" indent="-177800"/>
            <a:r>
              <a:rPr lang="el-GR" sz="2000" dirty="0"/>
              <a:t>Απαιτούν λιγότερα δεδομένα και στηρί­ζο­νται σε στατιστική βά­­ση, ενώ ΔΕΝ λαμβάνουν υπόψη τους την τεχνολογική </a:t>
            </a:r>
            <a:r>
              <a:rPr lang="el-GR" sz="2000" dirty="0" smtClean="0"/>
              <a:t>υποδομή.</a:t>
            </a:r>
          </a:p>
          <a:p>
            <a:pPr marL="177800" indent="-177800"/>
            <a:r>
              <a:rPr lang="el-GR" sz="2000" dirty="0" smtClean="0"/>
              <a:t>Με </a:t>
            </a:r>
            <a:r>
              <a:rPr lang="el-GR" sz="2000" dirty="0"/>
              <a:t>την στα­τιστική ανά­λυ­ση των σχέσεων του παρελθόντος γίνεται η πρόβλεψη των επιπέδων της ενέρ­γειας από στοι­χεί­α ενέργειας, κεφαλαίου, βιομηχανικής παραγωγής και κόστους εργα­σί­ας. </a:t>
            </a:r>
            <a:endParaRPr lang="el-GR" sz="2000" dirty="0" smtClean="0"/>
          </a:p>
          <a:p>
            <a:pPr marL="177800" indent="-177800"/>
            <a:r>
              <a:rPr lang="el-GR" sz="2000" dirty="0" smtClean="0"/>
              <a:t>Η </a:t>
            </a:r>
            <a:r>
              <a:rPr lang="el-GR" sz="2000" dirty="0"/>
              <a:t>βασική υπό­θε­ση είναι ότι καλύτερη πρόβλεψη για το μέλλον είναι η συνέχιση πα­ρελ­θό­ντων σχέσεων.</a:t>
            </a: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65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00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107"/>
    </mc:Choice>
    <mc:Fallback>
      <p:transition spd="slow" advTm="601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/>
              <a:t>A. </a:t>
            </a:r>
            <a:r>
              <a:rPr lang="el-GR" b="1"/>
              <a:t>ΟΙΚΟΝΟΜΕΤΡΙΚΑ ΜΟΝΤΕΛΑ </a:t>
            </a:r>
            <a:r>
              <a:rPr lang="el-GR" smtClean="0"/>
              <a:t>: </a:t>
            </a:r>
            <a:r>
              <a:rPr lang="el-GR" dirty="0" smtClean="0"/>
              <a:t>ΚΑΤΗΓΟΡΙΕΣ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363272" cy="51845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/>
              <a:t>(</a:t>
            </a:r>
            <a:r>
              <a:rPr lang="en-US" dirty="0" err="1"/>
              <a:t>i</a:t>
            </a:r>
            <a:r>
              <a:rPr lang="el-GR" dirty="0"/>
              <a:t>). </a:t>
            </a:r>
            <a:r>
              <a:rPr lang="el-GR" i="1" dirty="0">
                <a:solidFill>
                  <a:srgbClr val="C00000"/>
                </a:solidFill>
              </a:rPr>
              <a:t>Συναρτησιακά μοντέλα</a:t>
            </a:r>
            <a:r>
              <a:rPr lang="el-GR" dirty="0">
                <a:solidFill>
                  <a:srgbClr val="C00000"/>
                </a:solidFill>
              </a:rPr>
              <a:t> </a:t>
            </a:r>
            <a:r>
              <a:rPr lang="el-GR" dirty="0"/>
              <a:t>– προσδιορίζουν μιά απλή συναρτησιακή μορφή και εκτιμούν την σχέ­­­ση μεταξύ ενεργειακής χρήσης και μεταβλητών, όπως οι τιμές της ενέργειας, η βιομη­χα­νι­κή παραγωγή, οι ειδικές τεχνολογικές μεταβλητές και η εκμετάλλευση του δυναμικού.</a:t>
            </a:r>
            <a:endParaRPr lang="en-GB" dirty="0"/>
          </a:p>
          <a:p>
            <a:pPr marL="0" indent="0">
              <a:buNone/>
            </a:pPr>
            <a:r>
              <a:rPr lang="el-GR" i="1" dirty="0"/>
              <a:t> </a:t>
            </a:r>
            <a:r>
              <a:rPr lang="el-GR" i="1" u="sng" dirty="0" smtClean="0">
                <a:solidFill>
                  <a:srgbClr val="C00000"/>
                </a:solidFill>
              </a:rPr>
              <a:t>Παραδείγματα</a:t>
            </a:r>
            <a:r>
              <a:rPr lang="el-GR" dirty="0" smtClean="0"/>
              <a:t> </a:t>
            </a:r>
            <a:endParaRPr lang="en-GB" dirty="0"/>
          </a:p>
          <a:p>
            <a:pPr marL="0" indent="0">
              <a:buNone/>
            </a:pPr>
            <a:r>
              <a:rPr lang="el-GR" dirty="0"/>
              <a:t>Ε(</a:t>
            </a:r>
            <a:r>
              <a:rPr lang="en-US" dirty="0"/>
              <a:t>t</a:t>
            </a:r>
            <a:r>
              <a:rPr lang="el-GR" dirty="0"/>
              <a:t>) = Ε(0) + </a:t>
            </a:r>
            <a:r>
              <a:rPr lang="en-US" dirty="0"/>
              <a:t>b t</a:t>
            </a:r>
            <a:endParaRPr lang="en-GB" dirty="0"/>
          </a:p>
          <a:p>
            <a:pPr marL="0" indent="0">
              <a:buNone/>
            </a:pPr>
            <a:r>
              <a:rPr lang="el-GR" dirty="0"/>
              <a:t>Ε</a:t>
            </a:r>
            <a:r>
              <a:rPr lang="fr-FR" dirty="0"/>
              <a:t>(t) = a </a:t>
            </a:r>
            <a:r>
              <a:rPr lang="el-GR" dirty="0"/>
              <a:t>ΑΕΠ</a:t>
            </a:r>
            <a:r>
              <a:rPr lang="fr-FR" dirty="0"/>
              <a:t>(t)</a:t>
            </a:r>
            <a:endParaRPr lang="en-GB" dirty="0"/>
          </a:p>
          <a:p>
            <a:pPr marL="0" indent="0">
              <a:buNone/>
            </a:pPr>
            <a:endParaRPr lang="el-GR" smtClean="0"/>
          </a:p>
          <a:p>
            <a:pPr marL="0" indent="0">
              <a:buNone/>
            </a:pPr>
            <a:endParaRPr lang="el-GR"/>
          </a:p>
          <a:p>
            <a:pPr marL="0" indent="0">
              <a:buNone/>
            </a:pPr>
            <a:r>
              <a:rPr lang="el-GR" smtClean="0"/>
              <a:t>Ε(</a:t>
            </a:r>
            <a:r>
              <a:rPr lang="en-US" dirty="0"/>
              <a:t>t</a:t>
            </a:r>
            <a:r>
              <a:rPr lang="el-GR" dirty="0"/>
              <a:t>) = </a:t>
            </a:r>
            <a:r>
              <a:rPr lang="en-US" dirty="0"/>
              <a:t>k</a:t>
            </a:r>
            <a:r>
              <a:rPr lang="el-GR" dirty="0"/>
              <a:t> ΑΕΠ(</a:t>
            </a:r>
            <a:r>
              <a:rPr lang="en-US" dirty="0"/>
              <a:t>t</a:t>
            </a:r>
            <a:r>
              <a:rPr lang="el-GR" dirty="0"/>
              <a:t>) ε , όπου συντελεστής </a:t>
            </a:r>
            <a:r>
              <a:rPr lang="el-GR" dirty="0" smtClean="0"/>
              <a:t>ελαστικότητας </a:t>
            </a:r>
            <a:endParaRPr lang="en-GB" dirty="0"/>
          </a:p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284984"/>
            <a:ext cx="2060996" cy="2012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66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374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401"/>
    </mc:Choice>
    <mc:Fallback>
      <p:transition spd="slow" advTm="614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/>
              <a:t>A. </a:t>
            </a:r>
            <a:r>
              <a:rPr lang="el-GR" b="1"/>
              <a:t>ΟΙΚΟΝΟΜΕΤΡΙΚΑ ΜΟΝΤΕΛΑ </a:t>
            </a:r>
            <a:r>
              <a:rPr lang="el-GR" smtClean="0"/>
              <a:t>: </a:t>
            </a:r>
            <a:r>
              <a:rPr lang="el-GR" dirty="0" smtClean="0"/>
              <a:t>ΚΑΤΗΓΟΡΙΕΣ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363272" cy="521744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l-GR" dirty="0" smtClean="0"/>
              <a:t>(</a:t>
            </a:r>
            <a:r>
              <a:rPr lang="en-US" dirty="0" err="1" smtClean="0"/>
              <a:t>i</a:t>
            </a:r>
            <a:r>
              <a:rPr lang="en-GB" err="1" smtClean="0"/>
              <a:t>i</a:t>
            </a:r>
            <a:r>
              <a:rPr lang="el-GR" smtClean="0"/>
              <a:t>) </a:t>
            </a:r>
            <a:r>
              <a:rPr lang="el-GR" b="1" i="1" smtClean="0">
                <a:solidFill>
                  <a:srgbClr val="C00000"/>
                </a:solidFill>
              </a:rPr>
              <a:t>Μοντέλα</a:t>
            </a:r>
            <a:r>
              <a:rPr lang="el-GR" b="1" smtClean="0">
                <a:solidFill>
                  <a:srgbClr val="C00000"/>
                </a:solidFill>
              </a:rPr>
              <a:t> </a:t>
            </a:r>
            <a:r>
              <a:rPr lang="el-GR" b="1" i="1" dirty="0">
                <a:solidFill>
                  <a:srgbClr val="C00000"/>
                </a:solidFill>
              </a:rPr>
              <a:t>βελτιστοποίησης</a:t>
            </a:r>
            <a:r>
              <a:rPr lang="el-GR" b="1" dirty="0">
                <a:solidFill>
                  <a:srgbClr val="C00000"/>
                </a:solidFill>
              </a:rPr>
              <a:t> </a:t>
            </a:r>
            <a:r>
              <a:rPr lang="el-GR" dirty="0"/>
              <a:t>– υποθέτουν </a:t>
            </a:r>
            <a:r>
              <a:rPr lang="el-GR"/>
              <a:t>μιά </a:t>
            </a:r>
            <a:r>
              <a:rPr lang="el-GR" smtClean="0"/>
              <a:t>παραγω-γική </a:t>
            </a:r>
            <a:r>
              <a:rPr lang="el-GR" dirty="0"/>
              <a:t>διαδικασία και την ελαχιστο­ποί­η­ση του κόστους ή μεγιστοποίηση του κέρδους</a:t>
            </a:r>
            <a:r>
              <a:rPr lang="el-GR"/>
              <a:t>. </a:t>
            </a:r>
            <a:endParaRPr lang="el-GR" smtClean="0"/>
          </a:p>
          <a:p>
            <a:pPr marL="0" indent="0" algn="just">
              <a:buNone/>
            </a:pPr>
            <a:r>
              <a:rPr lang="el-GR" smtClean="0"/>
              <a:t>Η </a:t>
            </a:r>
            <a:r>
              <a:rPr lang="el-GR" dirty="0"/>
              <a:t>πλέον συνηθισμένη οικονομετρική </a:t>
            </a:r>
            <a:r>
              <a:rPr lang="el-GR"/>
              <a:t>συνάρτηση </a:t>
            </a:r>
            <a:r>
              <a:rPr lang="el-GR" smtClean="0"/>
              <a:t>βασί-ζεται </a:t>
            </a:r>
            <a:r>
              <a:rPr lang="el-GR" dirty="0"/>
              <a:t>στην συνάρτηση παραγωγής </a:t>
            </a:r>
            <a:r>
              <a:rPr lang="en-US" dirty="0"/>
              <a:t>Cobb</a:t>
            </a:r>
            <a:r>
              <a:rPr lang="el-GR" dirty="0"/>
              <a:t>-</a:t>
            </a:r>
            <a:r>
              <a:rPr lang="en-US" dirty="0"/>
              <a:t>Douglas</a:t>
            </a:r>
            <a:r>
              <a:rPr lang="el-GR" dirty="0"/>
              <a:t> :</a:t>
            </a:r>
            <a:endParaRPr lang="en-GB" dirty="0"/>
          </a:p>
          <a:p>
            <a:pPr marL="0" indent="0" algn="just">
              <a:buNone/>
            </a:pPr>
            <a:r>
              <a:rPr lang="el-GR" sz="3900" dirty="0">
                <a:solidFill>
                  <a:srgbClr val="C00000"/>
                </a:solidFill>
              </a:rPr>
              <a:t>Ε  =  </a:t>
            </a:r>
            <a:r>
              <a:rPr lang="el-GR" sz="3900">
                <a:solidFill>
                  <a:srgbClr val="C00000"/>
                </a:solidFill>
              </a:rPr>
              <a:t>α </a:t>
            </a:r>
            <a:r>
              <a:rPr lang="el-GR" sz="3900" smtClean="0">
                <a:solidFill>
                  <a:srgbClr val="C00000"/>
                </a:solidFill>
              </a:rPr>
              <a:t> * Υ</a:t>
            </a:r>
            <a:r>
              <a:rPr lang="el-GR" sz="3900" baseline="30000" smtClean="0">
                <a:solidFill>
                  <a:srgbClr val="C00000"/>
                </a:solidFill>
              </a:rPr>
              <a:t>a</a:t>
            </a:r>
            <a:r>
              <a:rPr lang="el-GR" sz="3900" smtClean="0">
                <a:solidFill>
                  <a:srgbClr val="C00000"/>
                </a:solidFill>
              </a:rPr>
              <a:t>  * </a:t>
            </a:r>
            <a:r>
              <a:rPr lang="en-US" sz="3900" smtClean="0">
                <a:solidFill>
                  <a:srgbClr val="C00000"/>
                </a:solidFill>
              </a:rPr>
              <a:t>P</a:t>
            </a:r>
            <a:r>
              <a:rPr lang="el-GR" sz="3900" baseline="30000" dirty="0">
                <a:solidFill>
                  <a:srgbClr val="C00000"/>
                </a:solidFill>
              </a:rPr>
              <a:t>-b</a:t>
            </a:r>
            <a:endParaRPr lang="en-GB" sz="3900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el-GR" dirty="0"/>
              <a:t>Ε : ενεργειακή ζήτηση</a:t>
            </a:r>
            <a:endParaRPr lang="en-GB" dirty="0"/>
          </a:p>
          <a:p>
            <a:pPr marL="0" indent="0" algn="just">
              <a:buNone/>
            </a:pPr>
            <a:r>
              <a:rPr lang="el-GR" dirty="0"/>
              <a:t>Υ : εισόδημα</a:t>
            </a:r>
            <a:endParaRPr lang="en-GB" dirty="0"/>
          </a:p>
          <a:p>
            <a:pPr marL="0" indent="0" algn="just">
              <a:buNone/>
            </a:pPr>
            <a:r>
              <a:rPr lang="en-US" dirty="0"/>
              <a:t>P</a:t>
            </a:r>
            <a:r>
              <a:rPr lang="el-GR" dirty="0"/>
              <a:t> : τιμή της ενέργειας</a:t>
            </a:r>
            <a:endParaRPr lang="en-GB" dirty="0"/>
          </a:p>
          <a:p>
            <a:pPr marL="0" indent="0" algn="just">
              <a:buNone/>
            </a:pPr>
            <a:r>
              <a:rPr lang="el-GR" dirty="0"/>
              <a:t>α : συντελεστής</a:t>
            </a:r>
            <a:endParaRPr lang="en-GB" dirty="0"/>
          </a:p>
          <a:p>
            <a:pPr marL="0" indent="0" algn="just">
              <a:buNone/>
            </a:pPr>
            <a:r>
              <a:rPr lang="en-US" dirty="0"/>
              <a:t>a</a:t>
            </a:r>
            <a:r>
              <a:rPr lang="el-GR" dirty="0"/>
              <a:t> : ελαστικότητα του εισοδήματος</a:t>
            </a:r>
            <a:endParaRPr lang="en-GB" dirty="0"/>
          </a:p>
          <a:p>
            <a:pPr marL="0" indent="0" algn="just">
              <a:buNone/>
            </a:pPr>
            <a:r>
              <a:rPr lang="en-US" dirty="0"/>
              <a:t>b</a:t>
            </a:r>
            <a:r>
              <a:rPr lang="el-GR" dirty="0"/>
              <a:t> : ελαστικότητα της τιμής.</a:t>
            </a:r>
            <a:endParaRPr lang="en-GB" dirty="0"/>
          </a:p>
          <a:p>
            <a:pPr algn="just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67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456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759"/>
    </mc:Choice>
    <mc:Fallback>
      <p:transition spd="slow" advTm="457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179388" y="981075"/>
            <a:ext cx="8642350" cy="27392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 altLang="en-US" sz="2400" smtClean="0">
                <a:latin typeface="Cambria Math" panose="02040503050406030204" pitchFamily="18" charset="0"/>
                <a:ea typeface="Cambria Math" panose="02040503050406030204" pitchFamily="18" charset="0"/>
              </a:rPr>
              <a:t>ΜΙΑ ΠΡΩΤΗ ΠΡΟΣΕΓΓΙΣΗ : Η ΕΝΕΡΓΕΙΑ ΣΥΝΔΕΕΤΑΙ ΜΟΝΟ ΜΕ </a:t>
            </a:r>
            <a:r>
              <a:rPr lang="el-GR" altLang="en-US" sz="240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ΤΟ ΑΕΠ :</a:t>
            </a:r>
          </a:p>
          <a:p>
            <a:pPr eaLnBrk="1" hangingPunct="1"/>
            <a:r>
              <a:rPr lang="el-GR" altLang="en-US" sz="240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el-GR" altLang="en-US" sz="28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Ε </a:t>
            </a:r>
            <a:r>
              <a:rPr lang="el-GR" altLang="en-US" sz="2800" b="1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= β (ΑΕΠ)</a:t>
            </a:r>
            <a:r>
              <a:rPr lang="el-GR" altLang="en-US" sz="2800" b="1" baseline="3000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α</a:t>
            </a:r>
            <a:endParaRPr lang="el-GR" altLang="en-US" sz="2400" b="1" baseline="3000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eaLnBrk="1" hangingPunct="1"/>
            <a:endParaRPr lang="el-GR" altLang="en-US" sz="240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eaLnBrk="1" hangingPunct="1">
              <a:tabLst>
                <a:tab pos="627063" algn="l"/>
                <a:tab pos="900113" algn="l"/>
              </a:tabLst>
            </a:pPr>
            <a:r>
              <a:rPr lang="el-GR" altLang="en-US" sz="2400" smtClean="0">
                <a:latin typeface="Cambria Math" panose="02040503050406030204" pitchFamily="18" charset="0"/>
                <a:ea typeface="Cambria Math" panose="02040503050406030204" pitchFamily="18" charset="0"/>
              </a:rPr>
              <a:t>Ε	:	ενεργειακή </a:t>
            </a:r>
            <a:r>
              <a:rPr lang="el-GR" altLang="en-US" sz="2400">
                <a:latin typeface="Cambria Math" panose="02040503050406030204" pitchFamily="18" charset="0"/>
                <a:ea typeface="Cambria Math" panose="02040503050406030204" pitchFamily="18" charset="0"/>
              </a:rPr>
              <a:t>ζήτηση</a:t>
            </a:r>
          </a:p>
          <a:p>
            <a:pPr eaLnBrk="1" hangingPunct="1">
              <a:tabLst>
                <a:tab pos="627063" algn="l"/>
                <a:tab pos="900113" algn="l"/>
              </a:tabLst>
            </a:pPr>
            <a:r>
              <a:rPr lang="el-GR" altLang="en-US" sz="2400">
                <a:latin typeface="Cambria Math" panose="02040503050406030204" pitchFamily="18" charset="0"/>
                <a:ea typeface="Cambria Math" panose="02040503050406030204" pitchFamily="18" charset="0"/>
              </a:rPr>
              <a:t>α, </a:t>
            </a:r>
            <a:r>
              <a:rPr lang="el-GR" altLang="en-US" sz="2400" smtClean="0">
                <a:latin typeface="Cambria Math" panose="02040503050406030204" pitchFamily="18" charset="0"/>
                <a:ea typeface="Cambria Math" panose="02040503050406030204" pitchFamily="18" charset="0"/>
              </a:rPr>
              <a:t>β 	: 	συντελεστές </a:t>
            </a:r>
            <a:r>
              <a:rPr lang="el-GR" altLang="en-US" sz="2400">
                <a:latin typeface="Cambria Math" panose="02040503050406030204" pitchFamily="18" charset="0"/>
                <a:ea typeface="Cambria Math" panose="02040503050406030204" pitchFamily="18" charset="0"/>
              </a:rPr>
              <a:t>που προσδιορίζονται από ‘ιστορικά’ δεδομένα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A. </a:t>
            </a:r>
            <a:r>
              <a:rPr lang="el-GR" b="1"/>
              <a:t>ΟΙΚΟΝΟΜΕΤΡΙΚΑ ΜΟΝΤΕΛΑ </a:t>
            </a:r>
            <a:r>
              <a:rPr lang="el-GR" smtClean="0"/>
              <a:t>: </a:t>
            </a:r>
            <a:r>
              <a:rPr lang="el-GR"/>
              <a:t>ΚΑΤΗΓΟΡΙΕΣ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68</a:t>
            </a:fld>
            <a:endParaRPr lang="en-GB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678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341"/>
    </mc:Choice>
    <mc:Fallback>
      <p:transition spd="slow" advTm="273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/>
              <a:t>B. </a:t>
            </a:r>
            <a:r>
              <a:rPr lang="el-GR" b="1"/>
              <a:t>ΜΟΝΤΕΛΑ </a:t>
            </a:r>
            <a:r>
              <a:rPr lang="el-GR" b="1"/>
              <a:t>ΤΕΛΙΚΗΣ </a:t>
            </a:r>
            <a:r>
              <a:rPr lang="el-GR" b="1" smtClean="0"/>
              <a:t>ΧΡΗΣΗΣ </a:t>
            </a:r>
            <a:r>
              <a:rPr lang="el-GR" smtClean="0"/>
              <a:t>– </a:t>
            </a:r>
            <a:r>
              <a:rPr lang="en-GB" dirty="0" smtClean="0"/>
              <a:t>BOTTOM-UP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229600" cy="5217443"/>
          </a:xfrm>
        </p:spPr>
        <p:txBody>
          <a:bodyPr>
            <a:normAutofit fontScale="85000" lnSpcReduction="10000"/>
          </a:bodyPr>
          <a:lstStyle/>
          <a:p>
            <a:pPr marL="177800" indent="-177800" algn="just"/>
            <a:r>
              <a:rPr lang="el-GR" altLang="en-US" dirty="0"/>
              <a:t>Τα μοντέλα περιλαμβάνουν λεπτομέρειες και περιγράφουν πλήθος σημερινών και μελλοντικών ενεργειακών τεχνολογιών</a:t>
            </a:r>
            <a:r>
              <a:rPr lang="el-GR" altLang="en-US" dirty="0" smtClean="0"/>
              <a:t>.</a:t>
            </a:r>
            <a:endParaRPr lang="en-GB" altLang="en-US" dirty="0" smtClean="0"/>
          </a:p>
          <a:p>
            <a:pPr marL="177800" indent="-177800" algn="just"/>
            <a:r>
              <a:rPr lang="el-GR" altLang="en-US" smtClean="0"/>
              <a:t>Εκτίμηση της ενεργειακής ζήτησης</a:t>
            </a:r>
            <a:r>
              <a:rPr lang="el-GR" altLang="en-US" smtClean="0"/>
              <a:t> </a:t>
            </a:r>
            <a:r>
              <a:rPr lang="el-GR" altLang="en-US" dirty="0"/>
              <a:t>ως άθροισμα όλων των τελικών χρήσεων (φωτισμός, κλιματισμός, θέρμανση…).</a:t>
            </a:r>
          </a:p>
          <a:p>
            <a:pPr marL="177800" indent="-177800" algn="just"/>
            <a:r>
              <a:rPr lang="el-GR" altLang="en-US" smtClean="0"/>
              <a:t>Εκτίμηση της ενεργειακής ζήτησης ως </a:t>
            </a:r>
            <a:r>
              <a:rPr lang="el-GR" altLang="en-US" dirty="0"/>
              <a:t>άθροισμα των τελικών καταναλώσεων ανά τύπο καυσίμου (πετρέλαιο, κάρβουνο, φυσικό αέριο, ουράνιο</a:t>
            </a:r>
            <a:r>
              <a:rPr lang="el-GR" altLang="en-US" dirty="0" smtClean="0"/>
              <a:t>…)</a:t>
            </a:r>
            <a:endParaRPr lang="en-GB" altLang="en-US" dirty="0" smtClean="0"/>
          </a:p>
          <a:p>
            <a:pPr marL="177800" indent="-177800" algn="just">
              <a:buFontTx/>
              <a:buChar char="•"/>
            </a:pPr>
            <a:r>
              <a:rPr lang="el-GR" altLang="en-US"/>
              <a:t> </a:t>
            </a:r>
            <a:r>
              <a:rPr lang="el-GR" altLang="en-US" smtClean="0"/>
              <a:t>π.χ. </a:t>
            </a:r>
            <a:r>
              <a:rPr lang="el-GR" altLang="en-US" smtClean="0"/>
              <a:t>Η </a:t>
            </a:r>
            <a:r>
              <a:rPr lang="el-GR" altLang="en-US" dirty="0"/>
              <a:t>ανάπτυξη </a:t>
            </a:r>
            <a:r>
              <a:rPr lang="el-GR" altLang="en-US"/>
              <a:t>ενός </a:t>
            </a:r>
            <a:r>
              <a:rPr lang="el-GR" altLang="en-US" smtClean="0"/>
              <a:t>τύπου οικιακών συσκευών καθορίζεται </a:t>
            </a:r>
            <a:r>
              <a:rPr lang="el-GR" altLang="en-US"/>
              <a:t>από </a:t>
            </a:r>
            <a:r>
              <a:rPr lang="el-GR" altLang="en-US" smtClean="0"/>
              <a:t>τον βαθμό</a:t>
            </a:r>
            <a:r>
              <a:rPr lang="el-GR" altLang="en-US" smtClean="0"/>
              <a:t> </a:t>
            </a:r>
            <a:r>
              <a:rPr lang="el-GR" altLang="en-US"/>
              <a:t>διείσδυσης </a:t>
            </a:r>
            <a:r>
              <a:rPr lang="el-GR" altLang="en-US" smtClean="0"/>
              <a:t>στα </a:t>
            </a:r>
            <a:r>
              <a:rPr lang="el-GR" altLang="en-US" dirty="0"/>
              <a:t>νοικοκυριά.</a:t>
            </a:r>
          </a:p>
          <a:p>
            <a:pPr marL="177800" indent="-177800" algn="just">
              <a:buFontTx/>
              <a:buChar char="•"/>
            </a:pPr>
            <a:r>
              <a:rPr lang="el-GR" altLang="en-US" dirty="0"/>
              <a:t> Βαθμοί διείσδυσης εκτιμούνται από σχετικές λογιστικές συναρτήσεις για κάθε τύπο συσκευής.</a:t>
            </a:r>
          </a:p>
          <a:p>
            <a:pPr marL="177800" indent="-177800" algn="just">
              <a:buFontTx/>
              <a:buChar char="•"/>
            </a:pPr>
            <a:r>
              <a:rPr lang="el-GR" altLang="en-US" smtClean="0"/>
              <a:t>Υπάρχουν </a:t>
            </a:r>
            <a:r>
              <a:rPr lang="el-GR" altLang="en-US" dirty="0"/>
              <a:t>όρια κορεσμού. </a:t>
            </a:r>
            <a:r>
              <a:rPr lang="el-GR" altLang="en-US" dirty="0" smtClean="0"/>
              <a:t>π.χ. </a:t>
            </a:r>
            <a:r>
              <a:rPr lang="el-GR" altLang="en-US" dirty="0"/>
              <a:t>ένα νοικοκυριό </a:t>
            </a:r>
            <a:r>
              <a:rPr lang="el-GR" altLang="en-US" dirty="0" smtClean="0"/>
              <a:t>δεν </a:t>
            </a:r>
            <a:r>
              <a:rPr lang="el-GR" altLang="en-US" dirty="0"/>
              <a:t>θα έχει </a:t>
            </a:r>
            <a:r>
              <a:rPr lang="el-GR" altLang="en-US" dirty="0" smtClean="0"/>
              <a:t>περισσότερα από </a:t>
            </a:r>
            <a:r>
              <a:rPr lang="el-GR" altLang="en-US" dirty="0"/>
              <a:t>ένα πλυντήριο. </a:t>
            </a:r>
          </a:p>
          <a:p>
            <a:pPr algn="just"/>
            <a:endParaRPr lang="el-GR" altLang="en-US" dirty="0"/>
          </a:p>
          <a:p>
            <a:pPr algn="just"/>
            <a:endParaRPr lang="el-GR" altLang="en-US" dirty="0"/>
          </a:p>
          <a:p>
            <a:pPr algn="just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69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477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094"/>
    </mc:Choice>
    <mc:Fallback>
      <p:transition spd="slow" advTm="670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5469995"/>
              </p:ext>
            </p:extLst>
          </p:nvPr>
        </p:nvGraphicFramePr>
        <p:xfrm>
          <a:off x="467544" y="908720"/>
          <a:ext cx="828092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7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91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001"/>
    </mc:Choice>
    <mc:Fallback>
      <p:transition spd="slow" advTm="290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smtClean="0"/>
              <a:t>B. </a:t>
            </a:r>
            <a:r>
              <a:rPr lang="el-GR" b="1" dirty="0" smtClean="0"/>
              <a:t>ΜΟΝΤΕΛΑ </a:t>
            </a:r>
            <a:r>
              <a:rPr lang="el-GR" b="1" smtClean="0"/>
              <a:t>ΤΕΛΙΚΗΣ </a:t>
            </a:r>
            <a:r>
              <a:rPr lang="el-GR" b="1"/>
              <a:t>ΧΡΗΣΗΣ </a:t>
            </a:r>
            <a:r>
              <a:rPr lang="el-GR"/>
              <a:t>– </a:t>
            </a:r>
            <a:r>
              <a:rPr lang="en-GB"/>
              <a:t>BOTTOM-UP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44616"/>
          </a:xfrm>
        </p:spPr>
        <p:txBody>
          <a:bodyPr/>
          <a:lstStyle/>
          <a:p>
            <a:pPr algn="just"/>
            <a:r>
              <a:rPr lang="el-GR" dirty="0" smtClean="0"/>
              <a:t>Είναι </a:t>
            </a:r>
            <a:r>
              <a:rPr lang="el-GR" dirty="0"/>
              <a:t>πιό λεπτομερειακά από τα </a:t>
            </a:r>
            <a:r>
              <a:rPr lang="el-GR" dirty="0" smtClean="0"/>
              <a:t>οικονομετρικά μοντέλα </a:t>
            </a:r>
            <a:r>
              <a:rPr lang="el-GR" dirty="0"/>
              <a:t>παρά το γεγονός ότι η αναλυτική μορφή τους είναι απλούστερη</a:t>
            </a:r>
            <a:r>
              <a:rPr lang="el-GR"/>
              <a:t>. </a:t>
            </a:r>
            <a:endParaRPr lang="el-GR" smtClean="0"/>
          </a:p>
          <a:p>
            <a:pPr algn="just"/>
            <a:endParaRPr lang="el-GR" dirty="0" smtClean="0"/>
          </a:p>
          <a:p>
            <a:pPr algn="just"/>
            <a:r>
              <a:rPr lang="el-GR" dirty="0" smtClean="0"/>
              <a:t>Η </a:t>
            </a:r>
            <a:r>
              <a:rPr lang="el-GR" dirty="0"/>
              <a:t>από τα </a:t>
            </a:r>
            <a:r>
              <a:rPr lang="el-GR" b="1" dirty="0">
                <a:solidFill>
                  <a:srgbClr val="C00000"/>
                </a:solidFill>
              </a:rPr>
              <a:t>κάτω-προς-τα-πάνω</a:t>
            </a:r>
            <a:r>
              <a:rPr lang="el-GR" dirty="0"/>
              <a:t> προσέγγιση τους επι­τρέ­πει την ενσωμάτωση σημαντικής πληροφορίας σε τεχνολογικό επίπεδο, και υπονοεί μιά μεγαλύτερου βαθμού ανάλυση ώστε να ληφθούν υπόψη οι βασικές ανάγκες που ικανοποιεί η ενέργεια και η αντίστοιχη οικονομική υποδομή</a:t>
            </a:r>
            <a:r>
              <a:rPr lang="el-GR"/>
              <a:t>. </a:t>
            </a:r>
            <a:endParaRPr lang="el-GR" smtClean="0"/>
          </a:p>
          <a:p>
            <a:pPr marL="0" indent="0" algn="just">
              <a:buNone/>
            </a:pP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70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178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866"/>
    </mc:Choice>
    <mc:Fallback>
      <p:transition spd="slow" advTm="328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/>
              <a:t>B. </a:t>
            </a:r>
            <a:r>
              <a:rPr lang="el-GR" b="1"/>
              <a:t>ΜΟΝΤΕΛΑ </a:t>
            </a:r>
            <a:r>
              <a:rPr lang="el-GR" b="1"/>
              <a:t>ΤΕΛΙΚΗΣ </a:t>
            </a:r>
            <a:r>
              <a:rPr lang="el-GR" b="1" smtClean="0"/>
              <a:t>ΧΡΗΣΗΣ </a:t>
            </a:r>
            <a:r>
              <a:rPr lang="el-GR" smtClean="0"/>
              <a:t>– </a:t>
            </a:r>
            <a:r>
              <a:rPr lang="en-GB" dirty="0" smtClean="0"/>
              <a:t>BOTTOM-UP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363272" cy="550547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altLang="en-US" dirty="0"/>
              <a:t>[</a:t>
            </a:r>
            <a:r>
              <a:rPr lang="el-GR" altLang="en-US" b="1" dirty="0">
                <a:solidFill>
                  <a:srgbClr val="C00000"/>
                </a:solidFill>
              </a:rPr>
              <a:t>Ενεργειακή Ζήτηση</a:t>
            </a:r>
            <a:r>
              <a:rPr lang="el-GR" altLang="en-US" dirty="0"/>
              <a:t>] </a:t>
            </a:r>
            <a:r>
              <a:rPr lang="el-GR" altLang="en-US"/>
              <a:t>= </a:t>
            </a:r>
            <a:endParaRPr lang="el-GR" altLang="en-US" smtClean="0"/>
          </a:p>
          <a:p>
            <a:pPr marL="0" indent="0" algn="just">
              <a:buNone/>
              <a:tabLst>
                <a:tab pos="355600" algn="l"/>
              </a:tabLst>
            </a:pPr>
            <a:r>
              <a:rPr lang="el-GR" altLang="en-US"/>
              <a:t>	</a:t>
            </a:r>
            <a:r>
              <a:rPr lang="el-GR" altLang="en-US" smtClean="0"/>
              <a:t>[</a:t>
            </a:r>
            <a:r>
              <a:rPr lang="el-GR" altLang="en-US" b="1" dirty="0">
                <a:solidFill>
                  <a:srgbClr val="006600"/>
                </a:solidFill>
              </a:rPr>
              <a:t>Επίπεδο Δραστηριότητας</a:t>
            </a:r>
            <a:r>
              <a:rPr lang="el-GR" altLang="en-US"/>
              <a:t>] </a:t>
            </a:r>
            <a:r>
              <a:rPr lang="el-GR" altLang="en-US" smtClean="0"/>
              <a:t>* </a:t>
            </a:r>
            <a:r>
              <a:rPr lang="el-GR" altLang="en-US" dirty="0"/>
              <a:t>[</a:t>
            </a:r>
            <a:r>
              <a:rPr lang="el-GR" altLang="en-US" b="1" dirty="0">
                <a:solidFill>
                  <a:srgbClr val="6600CC"/>
                </a:solidFill>
              </a:rPr>
              <a:t>Ενεργειακή Ένταση</a:t>
            </a:r>
            <a:r>
              <a:rPr lang="el-GR" altLang="en-US" dirty="0"/>
              <a:t>]</a:t>
            </a:r>
          </a:p>
          <a:p>
            <a:pPr algn="just"/>
            <a:r>
              <a:rPr lang="el-GR" altLang="en-US" b="1" dirty="0">
                <a:solidFill>
                  <a:srgbClr val="006600"/>
                </a:solidFill>
              </a:rPr>
              <a:t>Επίπεδο Δραστηριότητας</a:t>
            </a:r>
            <a:r>
              <a:rPr lang="el-GR" altLang="en-US" b="1" dirty="0"/>
              <a:t> </a:t>
            </a:r>
            <a:r>
              <a:rPr lang="el-GR" altLang="en-US" dirty="0"/>
              <a:t>(Ενεργειακή Υπηρεσία):                                      Εξαρτάται από τον Πληθυσμό, το Εισόδημα, την Παραγωγή</a:t>
            </a:r>
          </a:p>
          <a:p>
            <a:pPr>
              <a:spcBef>
                <a:spcPct val="50000"/>
              </a:spcBef>
            </a:pPr>
            <a:r>
              <a:rPr lang="el-GR" altLang="en-US" b="1" dirty="0">
                <a:solidFill>
                  <a:srgbClr val="6600CC"/>
                </a:solidFill>
              </a:rPr>
              <a:t>Ενεργειακή Ένταση</a:t>
            </a:r>
            <a:r>
              <a:rPr lang="el-GR" altLang="en-US" b="1" dirty="0"/>
              <a:t> </a:t>
            </a:r>
            <a:r>
              <a:rPr lang="el-GR" altLang="en-US" dirty="0"/>
              <a:t>(Ενεργειακή Κατανάλωση ανά μονάδα Ενεργειακής Υπηρεσίας): Εξαρτάται από την απόδοση του (</a:t>
            </a:r>
            <a:r>
              <a:rPr lang="el-GR" altLang="en-US" dirty="0" err="1"/>
              <a:t>υπο)συστήματος</a:t>
            </a:r>
            <a:r>
              <a:rPr lang="el-GR" altLang="en-US" dirty="0"/>
              <a:t> – τεχνολογική (συσκευή) &amp; λειτουργική (οργάνωση)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l-GR" altLang="en-US" smtClean="0">
              <a:solidFill>
                <a:srgbClr val="CC330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l-GR" altLang="en-US" smtClean="0">
                <a:solidFill>
                  <a:srgbClr val="CC3300"/>
                </a:solidFill>
              </a:rPr>
              <a:t>Παράδειγμα</a:t>
            </a:r>
            <a:r>
              <a:rPr lang="el-GR" altLang="en-US" dirty="0">
                <a:solidFill>
                  <a:srgbClr val="CC3300"/>
                </a:solidFill>
              </a:rPr>
              <a:t>: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l-GR" altLang="en-US" dirty="0"/>
              <a:t>Ενεργειακή ζήτηση για πλύσιμο ρούχων (τμήμα της ενεργειακής ζήτησης των νοικοκυριών) </a:t>
            </a:r>
            <a:r>
              <a:rPr lang="el-GR" altLang="en-US"/>
              <a:t>= </a:t>
            </a:r>
            <a:r>
              <a:rPr lang="el-GR" altLang="en-US" smtClean="0"/>
              <a:t>[</a:t>
            </a:r>
            <a:r>
              <a:rPr lang="en-GB" altLang="en-US" smtClean="0"/>
              <a:t>kg </a:t>
            </a:r>
            <a:r>
              <a:rPr lang="el-GR" altLang="en-US" smtClean="0"/>
              <a:t>Ρούχων</a:t>
            </a:r>
            <a:r>
              <a:rPr lang="el-GR" altLang="en-US"/>
              <a:t>] </a:t>
            </a:r>
            <a:r>
              <a:rPr lang="el-GR" altLang="en-US" smtClean="0"/>
              <a:t>* </a:t>
            </a:r>
            <a:r>
              <a:rPr lang="el-GR" altLang="en-US"/>
              <a:t>[</a:t>
            </a:r>
            <a:r>
              <a:rPr lang="en-US" altLang="en-US" smtClean="0"/>
              <a:t>kWh/kg</a:t>
            </a:r>
            <a:r>
              <a:rPr lang="el-GR" altLang="en-US" smtClean="0"/>
              <a:t> </a:t>
            </a:r>
            <a:r>
              <a:rPr lang="el-GR" altLang="en-US" dirty="0"/>
              <a:t>Ρούχων]</a:t>
            </a:r>
          </a:p>
          <a:p>
            <a:pPr>
              <a:spcBef>
                <a:spcPct val="50000"/>
              </a:spcBef>
            </a:pPr>
            <a:endParaRPr lang="el-GR" altLang="en-US" dirty="0"/>
          </a:p>
          <a:p>
            <a:pPr algn="just"/>
            <a:endParaRPr lang="el-GR" altLang="en-US" dirty="0"/>
          </a:p>
          <a:p>
            <a:endParaRPr lang="el-GR" alt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71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550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435"/>
    </mc:Choice>
    <mc:Fallback>
      <p:transition spd="slow" advTm="744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/>
              <a:t>B. </a:t>
            </a:r>
            <a:r>
              <a:rPr lang="el-GR" b="1"/>
              <a:t>ΜΟΝΤΕΛΑ </a:t>
            </a:r>
            <a:r>
              <a:rPr lang="el-GR" b="1"/>
              <a:t>ΤΕΛΙΚΗΣ </a:t>
            </a:r>
            <a:r>
              <a:rPr lang="el-GR" b="1" smtClean="0"/>
              <a:t>ΧΡΗΣΗΣ</a:t>
            </a:r>
            <a:r>
              <a:rPr lang="en-GB" b="1" smtClean="0"/>
              <a:t> </a:t>
            </a:r>
            <a:r>
              <a:rPr lang="el-GR" smtClean="0"/>
              <a:t>– </a:t>
            </a:r>
            <a:r>
              <a:rPr lang="en-GB"/>
              <a:t>BOTTOM-UP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507288" cy="5616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Στηρίζονται </a:t>
            </a:r>
            <a:r>
              <a:rPr lang="el-GR" sz="2400" dirty="0"/>
              <a:t>στην ανά­λυση ότι </a:t>
            </a:r>
            <a:r>
              <a:rPr lang="el-GR" sz="2400" dirty="0" smtClean="0"/>
              <a:t>:</a:t>
            </a:r>
          </a:p>
          <a:p>
            <a:pPr marL="177800" indent="-177800"/>
            <a:endParaRPr lang="el-GR" sz="2400" dirty="0"/>
          </a:p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  <a:tabLst>
                <a:tab pos="627063" algn="l"/>
              </a:tabLst>
            </a:pPr>
            <a:r>
              <a:rPr lang="en-US" sz="2400" smtClean="0"/>
              <a:t>Q</a:t>
            </a:r>
            <a:r>
              <a:rPr lang="en-US" sz="2400" baseline="-25000" smtClean="0"/>
              <a:t>i</a:t>
            </a:r>
            <a:r>
              <a:rPr lang="el-GR" sz="2400" smtClean="0"/>
              <a:t> </a:t>
            </a:r>
            <a:r>
              <a:rPr lang="el-GR" sz="2400" dirty="0"/>
              <a:t>	:	ποσότητα ενεργειακής </a:t>
            </a:r>
            <a:r>
              <a:rPr lang="el-GR" sz="2400"/>
              <a:t>χρήσης  </a:t>
            </a:r>
            <a:r>
              <a:rPr lang="en-US" sz="2400" smtClean="0"/>
              <a:t>i</a:t>
            </a:r>
            <a:endParaRPr lang="en-GB" sz="2400" dirty="0"/>
          </a:p>
          <a:p>
            <a:pPr marL="0" indent="0">
              <a:buNone/>
              <a:tabLst>
                <a:tab pos="627063" algn="l"/>
              </a:tabLst>
            </a:pPr>
            <a:r>
              <a:rPr lang="en-US" sz="2400" dirty="0"/>
              <a:t>I</a:t>
            </a:r>
            <a:r>
              <a:rPr lang="en-US" sz="2400" baseline="-25000" dirty="0"/>
              <a:t>i </a:t>
            </a:r>
            <a:r>
              <a:rPr lang="el-GR" sz="2400" dirty="0"/>
              <a:t> 	:	ένταση ενεργειακής χρήσης για την </a:t>
            </a:r>
            <a:r>
              <a:rPr lang="el-GR" sz="2400"/>
              <a:t>υπηρεσία  </a:t>
            </a:r>
            <a:r>
              <a:rPr lang="en-US" sz="2400" smtClean="0"/>
              <a:t>i</a:t>
            </a:r>
            <a:endParaRPr lang="en-GB" sz="2400" dirty="0"/>
          </a:p>
          <a:p>
            <a:pPr marL="0" indent="0">
              <a:buNone/>
            </a:pPr>
            <a:r>
              <a:rPr lang="el-GR" sz="2400" smtClean="0"/>
              <a:t>Ισχύει </a:t>
            </a:r>
            <a:r>
              <a:rPr lang="el-GR" sz="2400" dirty="0"/>
              <a:t>:</a:t>
            </a:r>
            <a:endParaRPr lang="en-GB" sz="2400" dirty="0"/>
          </a:p>
          <a:p>
            <a:pPr marL="0" indent="0">
              <a:buNone/>
            </a:pPr>
            <a:r>
              <a:rPr lang="el-GR" sz="2400"/>
              <a:t> </a:t>
            </a:r>
            <a:r>
              <a:rPr lang="el-GR" sz="2400" smtClean="0"/>
              <a:t>	</a:t>
            </a:r>
            <a:r>
              <a:rPr lang="en-US" sz="3200" smtClean="0"/>
              <a:t>Q</a:t>
            </a:r>
            <a:r>
              <a:rPr lang="en-US" sz="3200" baseline="-25000" smtClean="0"/>
              <a:t>i</a:t>
            </a:r>
            <a:r>
              <a:rPr lang="el-GR" sz="3200" baseline="-25000" smtClean="0"/>
              <a:t>      </a:t>
            </a:r>
            <a:r>
              <a:rPr lang="el-GR" sz="3200" dirty="0"/>
              <a:t>=   </a:t>
            </a:r>
            <a:r>
              <a:rPr lang="en-US" sz="3200" dirty="0"/>
              <a:t>N</a:t>
            </a:r>
            <a:r>
              <a:rPr lang="en-US" sz="3200" baseline="-25000" dirty="0"/>
              <a:t>i</a:t>
            </a:r>
            <a:r>
              <a:rPr lang="el-GR" sz="3200" dirty="0"/>
              <a:t>  . </a:t>
            </a:r>
            <a:r>
              <a:rPr lang="en-US" sz="3200" dirty="0"/>
              <a:t>P</a:t>
            </a:r>
            <a:r>
              <a:rPr lang="en-US" sz="3200" baseline="-25000" dirty="0"/>
              <a:t>i</a:t>
            </a:r>
            <a:r>
              <a:rPr lang="el-GR" sz="3200" dirty="0"/>
              <a:t>  . </a:t>
            </a:r>
            <a:r>
              <a:rPr lang="en-US" sz="3200" dirty="0" err="1" smtClean="0"/>
              <a:t>M</a:t>
            </a:r>
            <a:r>
              <a:rPr lang="en-US" sz="3200" baseline="-25000" dirty="0" err="1" smtClean="0"/>
              <a:t>i</a:t>
            </a:r>
            <a:endParaRPr lang="el-GR" sz="3200" baseline="-25000" dirty="0" smtClean="0"/>
          </a:p>
          <a:p>
            <a:pPr marL="0" indent="0">
              <a:buNone/>
            </a:pPr>
            <a:r>
              <a:rPr lang="el-GR" sz="2400"/>
              <a:t>P</a:t>
            </a:r>
            <a:r>
              <a:rPr lang="el-GR" sz="2400" baseline="-25000"/>
              <a:t>i</a:t>
            </a:r>
            <a:r>
              <a:rPr lang="el-GR" sz="2400"/>
              <a:t>    </a:t>
            </a:r>
            <a:r>
              <a:rPr lang="el-GR" sz="2400" smtClean="0"/>
              <a:t>:</a:t>
            </a:r>
            <a:r>
              <a:rPr lang="el-GR" sz="2400" dirty="0"/>
              <a:t>	βαθμός διείσδυσης (π.χ. πόσα σπίτια έχουν </a:t>
            </a:r>
            <a:r>
              <a:rPr lang="el-GR" sz="2400"/>
              <a:t>συσκευή </a:t>
            </a:r>
            <a:r>
              <a:rPr lang="el-GR" sz="2400" smtClean="0"/>
              <a:t>τηλεόρασης</a:t>
            </a:r>
            <a:r>
              <a:rPr lang="el-GR" sz="2400" dirty="0"/>
              <a:t>)</a:t>
            </a:r>
            <a:endParaRPr lang="en-GB" sz="2400" dirty="0"/>
          </a:p>
          <a:p>
            <a:pPr marL="0" indent="0">
              <a:buNone/>
              <a:tabLst>
                <a:tab pos="627063" algn="l"/>
                <a:tab pos="898525" algn="l"/>
                <a:tab pos="1166813" algn="l"/>
              </a:tabLst>
            </a:pPr>
            <a:r>
              <a:rPr lang="el-GR" sz="2400"/>
              <a:t>M</a:t>
            </a:r>
            <a:r>
              <a:rPr lang="el-GR" sz="2400" baseline="-25000"/>
              <a:t>i</a:t>
            </a:r>
            <a:r>
              <a:rPr lang="el-GR" sz="2400"/>
              <a:t> </a:t>
            </a:r>
            <a:r>
              <a:rPr lang="el-GR" sz="2400" smtClean="0"/>
              <a:t>	:</a:t>
            </a:r>
            <a:r>
              <a:rPr lang="el-GR" sz="2400" dirty="0"/>
              <a:t>	μέγεθος ή έκταση χρήσης (π.χ. τόννοι παραγωγής, </a:t>
            </a:r>
            <a:r>
              <a:rPr lang="en-US" sz="2400"/>
              <a:t>lumen</a:t>
            </a:r>
            <a:r>
              <a:rPr lang="el-GR" sz="2400"/>
              <a:t> </a:t>
            </a:r>
            <a:r>
              <a:rPr lang="el-GR" sz="2400" smtClean="0"/>
              <a:t>φωτισμού</a:t>
            </a:r>
            <a:r>
              <a:rPr lang="el-GR" sz="2400" dirty="0"/>
              <a:t>, κιλά ρούχων</a:t>
            </a:r>
            <a:r>
              <a:rPr lang="el-GR" sz="2400"/>
              <a:t>, </a:t>
            </a:r>
            <a:r>
              <a:rPr lang="el-GR" sz="2400" smtClean="0"/>
              <a:t>αρ.πλύσεων κλπ)</a:t>
            </a:r>
            <a:endParaRPr lang="en-GB" sz="2400" dirty="0"/>
          </a:p>
          <a:p>
            <a:pPr marL="0" indent="0">
              <a:buNone/>
            </a:pPr>
            <a:r>
              <a:rPr lang="el-GR" sz="2400"/>
              <a:t> </a:t>
            </a:r>
            <a:endParaRPr lang="el-GR" sz="2400" smtClean="0"/>
          </a:p>
          <a:p>
            <a:pPr marL="0" indent="0">
              <a:buNone/>
            </a:pPr>
            <a:r>
              <a:rPr lang="el-GR" sz="2400" smtClean="0"/>
              <a:t>-Γιά </a:t>
            </a:r>
            <a:r>
              <a:rPr lang="el-GR" sz="2400" dirty="0"/>
              <a:t>να μειωθεί η ένταση απαιτείται αλλαγή τεχνολογίας.</a:t>
            </a:r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110796" y="1433480"/>
                <a:ext cx="6922408" cy="6373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sz="3200">
                            <a:solidFill>
                              <a:srgbClr val="C00000"/>
                            </a:solidFill>
                            <a:latin typeface="Cambria Math"/>
                          </a:rPr>
                          <m:t>ΧΡΗΣΗ</m:t>
                        </m:r>
                        <m:r>
                          <a:rPr lang="el-GR" sz="3200">
                            <a:solidFill>
                              <a:srgbClr val="C00000"/>
                            </a:solidFill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sz="3200">
                            <a:solidFill>
                              <a:srgbClr val="C00000"/>
                            </a:solidFill>
                            <a:latin typeface="Cambria Math"/>
                          </a:rPr>
                          <m:t>ΕΝΕΡΓΕΙΑΣ</m:t>
                        </m:r>
                      </m:e>
                      <m:sup/>
                    </m:sSup>
                    <m:r>
                      <a:rPr lang="en-GB" sz="3200" i="1">
                        <a:solidFill>
                          <a:srgbClr val="C00000"/>
                        </a:solidFill>
                        <a:latin typeface="Cambria Math"/>
                      </a:rPr>
                      <m:t>= </m:t>
                    </m:r>
                    <m:nary>
                      <m:naryPr>
                        <m:chr m:val="∑"/>
                        <m:ctrlPr>
                          <a:rPr lang="en-GB" sz="32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sty m:val="p"/>
                            <m:brk m:alnAt="23"/>
                          </m:rPr>
                          <a:rPr lang="en-GB" sz="3200">
                            <a:solidFill>
                              <a:srgbClr val="C00000"/>
                            </a:solidFill>
                            <a:latin typeface="Cambria Math"/>
                          </a:rPr>
                          <m:t>i</m:t>
                        </m:r>
                        <m:r>
                          <a:rPr lang="en-GB" sz="3200">
                            <a:solidFill>
                              <a:srgbClr val="C00000"/>
                            </a:solidFill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sz="32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GB" sz="32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32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{ </m:t>
                            </m:r>
                            <m:r>
                              <a:rPr lang="en-GB" sz="32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en-GB" sz="32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GB" sz="32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32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 ∗ </m:t>
                            </m:r>
                            <m:r>
                              <a:rPr lang="en-GB" sz="32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r>
                              <a:rPr lang="en-GB" sz="32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GB" sz="32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}</m:t>
                        </m:r>
                      </m:e>
                    </m:nary>
                  </m:oMath>
                </a14:m>
                <a:r>
                  <a:rPr lang="en-GB" sz="3200" dirty="0">
                    <a:solidFill>
                      <a:srgbClr val="C0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796" y="1433480"/>
                <a:ext cx="6922408" cy="6373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72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205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417"/>
    </mc:Choice>
    <mc:Fallback>
      <p:transition spd="slow" advTm="534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ΠΑΡΑΔΕΙΓΜΑ: ΦΩΤΙΣΜΟΣ ΚΑΤΑΣΤΗΜΑΤΟΣ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431828"/>
          </a:xfrm>
        </p:spPr>
        <p:txBody>
          <a:bodyPr/>
          <a:lstStyle/>
          <a:p>
            <a:pPr marL="0" indent="0" algn="just">
              <a:buNone/>
            </a:pPr>
            <a:r>
              <a:rPr lang="el-GR" dirty="0" smtClean="0"/>
              <a:t>ΚΑΤΑΣΤΗΜΑ με εμβαδόν 1000 </a:t>
            </a:r>
            <a:r>
              <a:rPr lang="en-GB" dirty="0" smtClean="0"/>
              <a:t>m</a:t>
            </a:r>
            <a:r>
              <a:rPr lang="en-GB" baseline="30000" dirty="0" smtClean="0"/>
              <a:t>2</a:t>
            </a:r>
            <a:r>
              <a:rPr lang="el-GR" dirty="0" smtClean="0"/>
              <a:t> φωτίζεται με λάμπες φθορισμού στο 90% του δαπέδου.</a:t>
            </a:r>
          </a:p>
          <a:p>
            <a:pPr marL="0" indent="0" algn="just">
              <a:buNone/>
            </a:pPr>
            <a:r>
              <a:rPr lang="el-GR" dirty="0" smtClean="0"/>
              <a:t>Κάθε 15 </a:t>
            </a:r>
            <a:r>
              <a:rPr lang="en-GB" dirty="0" smtClean="0"/>
              <a:t>m</a:t>
            </a:r>
            <a:r>
              <a:rPr lang="en-GB" baseline="30000" dirty="0" smtClean="0"/>
              <a:t>2</a:t>
            </a:r>
            <a:r>
              <a:rPr lang="en-GB" dirty="0" smtClean="0"/>
              <a:t> </a:t>
            </a:r>
            <a:r>
              <a:rPr lang="el-GR" dirty="0" smtClean="0"/>
              <a:t>απαιτούν 4 λάμπες των 40</a:t>
            </a:r>
            <a:r>
              <a:rPr lang="en-GB" dirty="0" smtClean="0"/>
              <a:t>W</a:t>
            </a:r>
            <a:r>
              <a:rPr lang="el-GR" dirty="0" smtClean="0"/>
              <a:t>, με απόδοση 67 </a:t>
            </a:r>
            <a:r>
              <a:rPr lang="en-GB" dirty="0" smtClean="0"/>
              <a:t>lumen/W.</a:t>
            </a:r>
            <a:endParaRPr lang="el-GR" dirty="0" smtClean="0"/>
          </a:p>
          <a:p>
            <a:pPr marL="0" indent="0" algn="just">
              <a:buNone/>
            </a:pPr>
            <a:r>
              <a:rPr lang="el-GR" dirty="0" smtClean="0"/>
              <a:t>Ο φωτισμός λειτουργεί 8 </a:t>
            </a:r>
            <a:r>
              <a:rPr lang="en-GB" dirty="0" smtClean="0"/>
              <a:t>hrs </a:t>
            </a:r>
            <a:r>
              <a:rPr lang="el-GR" dirty="0" smtClean="0"/>
              <a:t>την ημέρα.</a:t>
            </a:r>
          </a:p>
          <a:p>
            <a:pPr marL="0" indent="0" algn="just">
              <a:buNone/>
            </a:pPr>
            <a:endParaRPr lang="el-GR" dirty="0"/>
          </a:p>
          <a:p>
            <a:pPr marL="0" indent="0" algn="just">
              <a:buNone/>
            </a:pPr>
            <a:r>
              <a:rPr lang="el-GR" dirty="0" smtClean="0"/>
              <a:t>Πόσες </a:t>
            </a:r>
            <a:r>
              <a:rPr lang="en-GB" dirty="0" smtClean="0"/>
              <a:t>kWh </a:t>
            </a:r>
            <a:r>
              <a:rPr lang="el-GR" dirty="0" smtClean="0"/>
              <a:t>απαιτούνται για τον φωτισμό στην διάρκεια ενός έτους ?</a:t>
            </a:r>
            <a:endParaRPr lang="en-GB" dirty="0" smtClean="0"/>
          </a:p>
          <a:p>
            <a:pPr algn="just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73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988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516"/>
    </mc:Choice>
    <mc:Fallback>
      <p:transition spd="slow" advTm="295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ΠΑΡΑΔΕΙΓΜΑ: ΦΩΤΙΣΜΟΣ ΚΑΤΑΣΤΗΜΑΤΟΣ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/>
              <a:t> </a:t>
            </a:r>
            <a:r>
              <a:rPr lang="el-GR" b="1" dirty="0" smtClean="0">
                <a:solidFill>
                  <a:srgbClr val="C00000"/>
                </a:solidFill>
              </a:rPr>
              <a:t>Σε </a:t>
            </a:r>
            <a:r>
              <a:rPr lang="el-GR" b="1" dirty="0">
                <a:solidFill>
                  <a:srgbClr val="C00000"/>
                </a:solidFill>
              </a:rPr>
              <a:t>ετήσια βάση </a:t>
            </a:r>
            <a:r>
              <a:rPr lang="el-GR" b="1" dirty="0"/>
              <a:t>:  </a:t>
            </a:r>
            <a:endParaRPr lang="en-GB" sz="2400" b="1" dirty="0"/>
          </a:p>
          <a:p>
            <a:pPr marL="0" indent="0">
              <a:buNone/>
              <a:tabLst>
                <a:tab pos="723900" algn="l"/>
                <a:tab pos="1077913" algn="l"/>
              </a:tabLst>
            </a:pPr>
            <a:r>
              <a:rPr lang="el-GR" sz="2400" dirty="0"/>
              <a:t>Μ</a:t>
            </a:r>
            <a:r>
              <a:rPr lang="en-US" sz="2400" baseline="-25000" dirty="0" err="1"/>
              <a:t>i</a:t>
            </a:r>
            <a:r>
              <a:rPr lang="el-GR" sz="2400" dirty="0"/>
              <a:t> </a:t>
            </a:r>
            <a:r>
              <a:rPr lang="el-GR" sz="2400" dirty="0" smtClean="0"/>
              <a:t>= 67 </a:t>
            </a:r>
            <a:r>
              <a:rPr lang="en-US" sz="2400" dirty="0"/>
              <a:t>lumens</a:t>
            </a:r>
            <a:r>
              <a:rPr lang="el-GR" sz="2400" dirty="0"/>
              <a:t>/</a:t>
            </a:r>
            <a:r>
              <a:rPr lang="en-US" sz="2400" dirty="0"/>
              <a:t>W</a:t>
            </a:r>
            <a:r>
              <a:rPr lang="el-GR" sz="2400" dirty="0"/>
              <a:t> </a:t>
            </a:r>
            <a:r>
              <a:rPr lang="el-GR" sz="2400" dirty="0" smtClean="0"/>
              <a:t>* 40 </a:t>
            </a:r>
            <a:r>
              <a:rPr lang="en-US" sz="2400" dirty="0" smtClean="0"/>
              <a:t>W</a:t>
            </a:r>
            <a:r>
              <a:rPr lang="el-GR" sz="2400" dirty="0" smtClean="0"/>
              <a:t>/λάμπα * </a:t>
            </a:r>
            <a:r>
              <a:rPr lang="el-GR" sz="2400" dirty="0"/>
              <a:t>4 λάμπες/</a:t>
            </a:r>
            <a:r>
              <a:rPr lang="en-US" sz="2400" dirty="0"/>
              <a:t>m</a:t>
            </a:r>
            <a:r>
              <a:rPr lang="el-GR" sz="2400" baseline="30000" dirty="0"/>
              <a:t>2</a:t>
            </a:r>
            <a:r>
              <a:rPr lang="el-GR" sz="2400" dirty="0"/>
              <a:t> </a:t>
            </a:r>
            <a:r>
              <a:rPr lang="el-GR" sz="2400" dirty="0" smtClean="0"/>
              <a:t>* </a:t>
            </a:r>
            <a:r>
              <a:rPr lang="el-GR" sz="2400" dirty="0"/>
              <a:t>8 </a:t>
            </a:r>
            <a:r>
              <a:rPr lang="en-US" sz="2400" dirty="0" err="1"/>
              <a:t>hr</a:t>
            </a:r>
            <a:r>
              <a:rPr lang="el-GR" sz="2400" dirty="0"/>
              <a:t>/</a:t>
            </a:r>
            <a:r>
              <a:rPr lang="en-US" sz="2400" dirty="0"/>
              <a:t>day</a:t>
            </a:r>
            <a:r>
              <a:rPr lang="el-GR" sz="2400" dirty="0"/>
              <a:t>   </a:t>
            </a:r>
            <a:r>
              <a:rPr lang="el-GR" sz="2400" dirty="0" smtClean="0"/>
              <a:t>	*  </a:t>
            </a:r>
            <a:r>
              <a:rPr lang="el-GR" sz="2400" dirty="0"/>
              <a:t>365 </a:t>
            </a:r>
            <a:r>
              <a:rPr lang="en-US" sz="2400" dirty="0" smtClean="0"/>
              <a:t>days</a:t>
            </a:r>
            <a:r>
              <a:rPr lang="el-GR" sz="2400" dirty="0"/>
              <a:t>/</a:t>
            </a:r>
            <a:r>
              <a:rPr lang="en-US" sz="2400" dirty="0" err="1"/>
              <a:t>yr</a:t>
            </a:r>
            <a:endParaRPr lang="en-GB" sz="2400" dirty="0"/>
          </a:p>
          <a:p>
            <a:pPr marL="0" indent="0">
              <a:buNone/>
              <a:tabLst>
                <a:tab pos="723900" algn="l"/>
                <a:tab pos="1077913" algn="l"/>
              </a:tabLst>
            </a:pPr>
            <a:r>
              <a:rPr lang="el-GR" sz="2400" dirty="0"/>
              <a:t>	</a:t>
            </a:r>
            <a:r>
              <a:rPr lang="de-DE" sz="2400" dirty="0"/>
              <a:t>=	2,086,827 (lumen–hr/ (m</a:t>
            </a:r>
            <a:r>
              <a:rPr lang="de-DE" sz="2400" baseline="30000" dirty="0"/>
              <a:t>2</a:t>
            </a:r>
            <a:r>
              <a:rPr lang="de-DE" sz="2400" dirty="0"/>
              <a:t>–yr).</a:t>
            </a:r>
            <a:endParaRPr lang="en-GB" sz="2400" dirty="0"/>
          </a:p>
          <a:p>
            <a:pPr marL="0" indent="0">
              <a:buNone/>
              <a:tabLst>
                <a:tab pos="723900" algn="l"/>
                <a:tab pos="1077913" algn="l"/>
              </a:tabLst>
            </a:pPr>
            <a:r>
              <a:rPr lang="de-DE" sz="2400" dirty="0"/>
              <a:t> </a:t>
            </a:r>
            <a:endParaRPr lang="el-GR" sz="2400" dirty="0" smtClean="0"/>
          </a:p>
          <a:p>
            <a:pPr marL="0" indent="0">
              <a:buNone/>
              <a:tabLst>
                <a:tab pos="723900" algn="l"/>
                <a:tab pos="1077913" algn="l"/>
              </a:tabLst>
            </a:pPr>
            <a:endParaRPr lang="el-GR" b="1" smtClean="0">
              <a:solidFill>
                <a:srgbClr val="C00000"/>
              </a:solidFill>
            </a:endParaRPr>
          </a:p>
          <a:p>
            <a:pPr marL="0" indent="0">
              <a:buNone/>
              <a:tabLst>
                <a:tab pos="723900" algn="l"/>
                <a:tab pos="1077913" algn="l"/>
              </a:tabLst>
            </a:pPr>
            <a:r>
              <a:rPr lang="de-DE" b="1" smtClean="0">
                <a:solidFill>
                  <a:srgbClr val="C00000"/>
                </a:solidFill>
              </a:rPr>
              <a:t>Q</a:t>
            </a:r>
            <a:r>
              <a:rPr lang="de-DE" b="1" baseline="-25000" smtClean="0">
                <a:solidFill>
                  <a:srgbClr val="C00000"/>
                </a:solidFill>
              </a:rPr>
              <a:t>i</a:t>
            </a:r>
            <a:r>
              <a:rPr lang="de-DE" b="1" smtClean="0">
                <a:solidFill>
                  <a:srgbClr val="C00000"/>
                </a:solidFill>
              </a:rPr>
              <a:t> </a:t>
            </a:r>
            <a:r>
              <a:rPr lang="de-DE" b="1" dirty="0">
                <a:solidFill>
                  <a:srgbClr val="C00000"/>
                </a:solidFill>
              </a:rPr>
              <a:t>	= 	</a:t>
            </a:r>
            <a:r>
              <a:rPr lang="de-DE" b="1">
                <a:solidFill>
                  <a:srgbClr val="C00000"/>
                </a:solidFill>
              </a:rPr>
              <a:t>N</a:t>
            </a:r>
            <a:r>
              <a:rPr lang="de-DE" b="1" baseline="-25000">
                <a:solidFill>
                  <a:srgbClr val="C00000"/>
                </a:solidFill>
              </a:rPr>
              <a:t>i</a:t>
            </a:r>
            <a:r>
              <a:rPr lang="de-DE" b="1">
                <a:solidFill>
                  <a:srgbClr val="C00000"/>
                </a:solidFill>
              </a:rPr>
              <a:t> </a:t>
            </a:r>
            <a:r>
              <a:rPr lang="el-GR" b="1" smtClean="0">
                <a:solidFill>
                  <a:srgbClr val="C00000"/>
                </a:solidFill>
              </a:rPr>
              <a:t> </a:t>
            </a:r>
            <a:r>
              <a:rPr lang="de-DE" b="1" smtClean="0">
                <a:solidFill>
                  <a:srgbClr val="C00000"/>
                </a:solidFill>
              </a:rPr>
              <a:t>* </a:t>
            </a:r>
            <a:r>
              <a:rPr lang="el-GR" b="1" smtClean="0">
                <a:solidFill>
                  <a:srgbClr val="C00000"/>
                </a:solidFill>
              </a:rPr>
              <a:t> </a:t>
            </a:r>
            <a:r>
              <a:rPr lang="de-DE" b="1" smtClean="0">
                <a:solidFill>
                  <a:srgbClr val="C00000"/>
                </a:solidFill>
              </a:rPr>
              <a:t>P</a:t>
            </a:r>
            <a:r>
              <a:rPr lang="de-DE" b="1" baseline="-25000" smtClean="0">
                <a:solidFill>
                  <a:srgbClr val="C00000"/>
                </a:solidFill>
              </a:rPr>
              <a:t>i</a:t>
            </a:r>
            <a:r>
              <a:rPr lang="de-DE" b="1" smtClean="0">
                <a:solidFill>
                  <a:srgbClr val="C00000"/>
                </a:solidFill>
              </a:rPr>
              <a:t> </a:t>
            </a:r>
            <a:r>
              <a:rPr lang="el-GR" b="1" smtClean="0">
                <a:solidFill>
                  <a:srgbClr val="C00000"/>
                </a:solidFill>
              </a:rPr>
              <a:t> </a:t>
            </a:r>
            <a:r>
              <a:rPr lang="de-DE" b="1" smtClean="0">
                <a:solidFill>
                  <a:srgbClr val="C00000"/>
                </a:solidFill>
              </a:rPr>
              <a:t>* </a:t>
            </a:r>
            <a:r>
              <a:rPr lang="el-GR" b="1" smtClean="0">
                <a:solidFill>
                  <a:srgbClr val="C00000"/>
                </a:solidFill>
              </a:rPr>
              <a:t> </a:t>
            </a:r>
            <a:r>
              <a:rPr lang="de-DE" b="1" smtClean="0">
                <a:solidFill>
                  <a:srgbClr val="C00000"/>
                </a:solidFill>
              </a:rPr>
              <a:t>M</a:t>
            </a:r>
            <a:r>
              <a:rPr lang="de-DE" b="1" baseline="-25000" smtClean="0">
                <a:solidFill>
                  <a:srgbClr val="C00000"/>
                </a:solidFill>
              </a:rPr>
              <a:t>i</a:t>
            </a:r>
            <a:r>
              <a:rPr lang="de-DE" b="1" smtClean="0">
                <a:solidFill>
                  <a:srgbClr val="C00000"/>
                </a:solidFill>
              </a:rPr>
              <a:t> </a:t>
            </a:r>
            <a:endParaRPr lang="en-GB" b="1" dirty="0">
              <a:solidFill>
                <a:srgbClr val="C00000"/>
              </a:solidFill>
            </a:endParaRPr>
          </a:p>
          <a:p>
            <a:pPr marL="0" indent="0">
              <a:buNone/>
              <a:tabLst>
                <a:tab pos="723900" algn="l"/>
                <a:tab pos="1077913" algn="l"/>
              </a:tabLst>
            </a:pPr>
            <a:r>
              <a:rPr lang="de-DE" sz="2400" dirty="0"/>
              <a:t>	= 	1000m</a:t>
            </a:r>
            <a:r>
              <a:rPr lang="de-DE" sz="2400" baseline="30000" dirty="0"/>
              <a:t>2</a:t>
            </a:r>
            <a:r>
              <a:rPr lang="de-DE" sz="2400" dirty="0"/>
              <a:t> * 0.90 * 2,086,827 (lumen–hr/ (m</a:t>
            </a:r>
            <a:r>
              <a:rPr lang="de-DE" sz="2400" baseline="30000" dirty="0"/>
              <a:t>2</a:t>
            </a:r>
            <a:r>
              <a:rPr lang="de-DE" sz="2400" dirty="0"/>
              <a:t>–yr)</a:t>
            </a:r>
            <a:endParaRPr lang="en-GB" sz="2400" dirty="0"/>
          </a:p>
          <a:p>
            <a:pPr marL="0" indent="0">
              <a:buNone/>
              <a:tabLst>
                <a:tab pos="723900" algn="l"/>
                <a:tab pos="1077913" algn="l"/>
              </a:tabLst>
            </a:pPr>
            <a:r>
              <a:rPr lang="de-DE" sz="2400" dirty="0"/>
              <a:t>	= 	1.878 lumen hr/yr.</a:t>
            </a:r>
            <a:endParaRPr lang="en-GB" sz="2400" dirty="0"/>
          </a:p>
          <a:p>
            <a:pPr marL="0" indent="0">
              <a:buNone/>
              <a:tabLst>
                <a:tab pos="723900" algn="l"/>
                <a:tab pos="1077913" algn="l"/>
              </a:tabLst>
            </a:pPr>
            <a:r>
              <a:rPr lang="de-DE" sz="2000" dirty="0"/>
              <a:t> </a:t>
            </a:r>
            <a:r>
              <a:rPr lang="de-DE" sz="2400" b="1" dirty="0" smtClean="0">
                <a:solidFill>
                  <a:srgbClr val="C00000"/>
                </a:solidFill>
              </a:rPr>
              <a:t>I</a:t>
            </a:r>
            <a:r>
              <a:rPr lang="de-DE" sz="2400" b="1" baseline="-25000" dirty="0" smtClean="0">
                <a:solidFill>
                  <a:srgbClr val="C00000"/>
                </a:solidFill>
              </a:rPr>
              <a:t>i</a:t>
            </a:r>
            <a:r>
              <a:rPr lang="de-DE" sz="2400" b="1" dirty="0" smtClean="0">
                <a:solidFill>
                  <a:srgbClr val="C00000"/>
                </a:solidFill>
              </a:rPr>
              <a:t> </a:t>
            </a:r>
            <a:r>
              <a:rPr lang="de-DE" sz="2400" b="1" dirty="0">
                <a:solidFill>
                  <a:srgbClr val="C00000"/>
                </a:solidFill>
              </a:rPr>
              <a:t>= 1/67 (W/lumen) = 0.0149 W/lumen</a:t>
            </a:r>
            <a:r>
              <a:rPr lang="de-DE" sz="2400" b="1" dirty="0"/>
              <a:t>.</a:t>
            </a:r>
            <a:endParaRPr lang="en-GB" sz="2400" b="1" dirty="0"/>
          </a:p>
          <a:p>
            <a:pPr marL="0" indent="0">
              <a:buNone/>
              <a:tabLst>
                <a:tab pos="723900" algn="l"/>
                <a:tab pos="1077913" algn="l"/>
              </a:tabLst>
            </a:pPr>
            <a:r>
              <a:rPr lang="de-DE" sz="2400"/>
              <a:t> </a:t>
            </a:r>
            <a:r>
              <a:rPr lang="de-DE" b="1" smtClean="0">
                <a:solidFill>
                  <a:srgbClr val="C00000"/>
                </a:solidFill>
              </a:rPr>
              <a:t>E</a:t>
            </a:r>
            <a:r>
              <a:rPr lang="el-GR" b="1" dirty="0">
                <a:solidFill>
                  <a:srgbClr val="C00000"/>
                </a:solidFill>
              </a:rPr>
              <a:t>νέργεια Φωτισμού</a:t>
            </a:r>
            <a:r>
              <a:rPr lang="de-DE" b="1" dirty="0">
                <a:solidFill>
                  <a:srgbClr val="C00000"/>
                </a:solidFill>
              </a:rPr>
              <a:t>	=	</a:t>
            </a:r>
            <a:r>
              <a:rPr lang="de-DE" b="1">
                <a:solidFill>
                  <a:srgbClr val="C00000"/>
                </a:solidFill>
              </a:rPr>
              <a:t>Q</a:t>
            </a:r>
            <a:r>
              <a:rPr lang="de-DE" b="1" baseline="-25000">
                <a:solidFill>
                  <a:srgbClr val="C00000"/>
                </a:solidFill>
              </a:rPr>
              <a:t>i</a:t>
            </a:r>
            <a:r>
              <a:rPr lang="de-DE" b="1">
                <a:solidFill>
                  <a:srgbClr val="C00000"/>
                </a:solidFill>
              </a:rPr>
              <a:t> </a:t>
            </a:r>
            <a:r>
              <a:rPr lang="el-GR" b="1" smtClean="0">
                <a:solidFill>
                  <a:srgbClr val="C00000"/>
                </a:solidFill>
              </a:rPr>
              <a:t>  </a:t>
            </a:r>
            <a:r>
              <a:rPr lang="de-DE" b="1" smtClean="0">
                <a:solidFill>
                  <a:srgbClr val="C00000"/>
                </a:solidFill>
              </a:rPr>
              <a:t>*</a:t>
            </a:r>
            <a:r>
              <a:rPr lang="el-GR" b="1" smtClean="0">
                <a:solidFill>
                  <a:srgbClr val="C00000"/>
                </a:solidFill>
              </a:rPr>
              <a:t> </a:t>
            </a:r>
            <a:r>
              <a:rPr lang="de-DE" b="1" smtClean="0">
                <a:solidFill>
                  <a:srgbClr val="C00000"/>
                </a:solidFill>
              </a:rPr>
              <a:t> </a:t>
            </a:r>
            <a:r>
              <a:rPr lang="de-DE" b="1" dirty="0">
                <a:solidFill>
                  <a:srgbClr val="C00000"/>
                </a:solidFill>
              </a:rPr>
              <a:t>I</a:t>
            </a:r>
            <a:r>
              <a:rPr lang="de-DE" b="1" baseline="-25000" dirty="0">
                <a:solidFill>
                  <a:srgbClr val="C00000"/>
                </a:solidFill>
              </a:rPr>
              <a:t>i</a:t>
            </a:r>
            <a:r>
              <a:rPr lang="de-DE" b="1" dirty="0">
                <a:solidFill>
                  <a:srgbClr val="C00000"/>
                </a:solidFill>
              </a:rPr>
              <a:t> 	</a:t>
            </a:r>
            <a:endParaRPr lang="en-GB" b="1" dirty="0">
              <a:solidFill>
                <a:srgbClr val="C00000"/>
              </a:solidFill>
            </a:endParaRPr>
          </a:p>
          <a:p>
            <a:pPr marL="0" indent="0">
              <a:buNone/>
              <a:tabLst>
                <a:tab pos="723900" algn="l"/>
                <a:tab pos="1077913" algn="l"/>
              </a:tabLst>
            </a:pPr>
            <a:r>
              <a:rPr lang="de-DE" sz="2400" dirty="0"/>
              <a:t>	=	1.878 * 10</a:t>
            </a:r>
            <a:r>
              <a:rPr lang="de-DE" sz="2400" baseline="30000" dirty="0"/>
              <a:t>9   </a:t>
            </a:r>
            <a:r>
              <a:rPr lang="de-DE" sz="2400" dirty="0"/>
              <a:t>lumen-hr/yr * 0.0149 W/lumen </a:t>
            </a:r>
            <a:endParaRPr lang="en-GB" sz="2400" dirty="0"/>
          </a:p>
          <a:p>
            <a:pPr marL="0" indent="0">
              <a:buNone/>
              <a:tabLst>
                <a:tab pos="723900" algn="l"/>
                <a:tab pos="1077913" algn="l"/>
              </a:tabLst>
            </a:pPr>
            <a:r>
              <a:rPr lang="de-DE" sz="2400" dirty="0"/>
              <a:t>	</a:t>
            </a:r>
            <a:r>
              <a:rPr lang="el-GR" sz="2400" dirty="0"/>
              <a:t>= 	28000          </a:t>
            </a:r>
            <a:r>
              <a:rPr lang="en-US" sz="2400" dirty="0"/>
              <a:t>kWh</a:t>
            </a:r>
            <a:r>
              <a:rPr lang="el-GR" sz="2400" dirty="0"/>
              <a:t>/</a:t>
            </a:r>
            <a:r>
              <a:rPr lang="en-US" sz="2400" dirty="0" err="1"/>
              <a:t>yr</a:t>
            </a:r>
            <a:r>
              <a:rPr lang="el-GR" sz="2400" dirty="0"/>
              <a:t>.</a:t>
            </a:r>
            <a:endParaRPr lang="en-GB" sz="2400" dirty="0"/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74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4355976" y="2967335"/>
            <a:ext cx="3528392" cy="92333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>
              <a:tabLst>
                <a:tab pos="531813" algn="l"/>
              </a:tabLst>
            </a:pPr>
            <a:r>
              <a:rPr lang="el-GR"/>
              <a:t>P</a:t>
            </a:r>
            <a:r>
              <a:rPr lang="el-GR" baseline="-25000"/>
              <a:t>i</a:t>
            </a:r>
            <a:r>
              <a:rPr lang="el-GR"/>
              <a:t>   </a:t>
            </a:r>
            <a:r>
              <a:rPr lang="el-GR" smtClean="0"/>
              <a:t>: βαθμός διείσδυσης</a:t>
            </a:r>
          </a:p>
          <a:p>
            <a:pPr>
              <a:tabLst>
                <a:tab pos="531813" algn="l"/>
              </a:tabLst>
            </a:pPr>
            <a:r>
              <a:rPr lang="el-GR" smtClean="0"/>
              <a:t>M</a:t>
            </a:r>
            <a:r>
              <a:rPr lang="el-GR" baseline="-25000" smtClean="0"/>
              <a:t>i</a:t>
            </a:r>
            <a:r>
              <a:rPr lang="el-GR" smtClean="0"/>
              <a:t>  : μέγεθος </a:t>
            </a:r>
            <a:r>
              <a:rPr lang="el-GR"/>
              <a:t>ή </a:t>
            </a:r>
            <a:r>
              <a:rPr lang="el-GR"/>
              <a:t>έκταση </a:t>
            </a:r>
            <a:r>
              <a:rPr lang="el-GR" smtClean="0"/>
              <a:t>χρήσης</a:t>
            </a:r>
          </a:p>
          <a:p>
            <a:pPr>
              <a:tabLst>
                <a:tab pos="531813" algn="l"/>
              </a:tabLst>
            </a:pPr>
            <a:r>
              <a:rPr lang="en-US"/>
              <a:t>I</a:t>
            </a:r>
            <a:r>
              <a:rPr lang="en-US" baseline="-25000"/>
              <a:t>i </a:t>
            </a:r>
            <a:r>
              <a:rPr lang="el-GR"/>
              <a:t> </a:t>
            </a:r>
            <a:r>
              <a:rPr lang="el-GR" smtClean="0"/>
              <a:t>: ένταση </a:t>
            </a:r>
            <a:r>
              <a:rPr lang="el-GR"/>
              <a:t>ενεργειακής χρήσης</a:t>
            </a:r>
            <a:endParaRPr lang="en-GB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959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907"/>
    </mc:Choice>
    <mc:Fallback>
      <p:transition spd="slow" advTm="829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382" b="-11787"/>
          <a:stretch/>
        </p:blipFill>
        <p:spPr bwMode="auto">
          <a:xfrm>
            <a:off x="15346" y="980728"/>
            <a:ext cx="9165440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 – ΥΠΟΛΟΓΙΣΜΟΣ ΤΕΛΙΚΗΣ ΖΗΤΗΣΗΣ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75</a:t>
            </a:fld>
            <a:endParaRPr lang="en-GB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56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939"/>
    </mc:Choice>
    <mc:Fallback>
      <p:transition spd="slow" advTm="969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222842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ΠΑΡΑΔΕΙΓΜΑ: ΥΠΟΛΟΓΙΣΜΟΣ ΤΕΛΙΚΗΣ ΧΡΗΣΗΣ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76</a:t>
            </a:fld>
            <a:endParaRPr lang="en-GB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916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311"/>
    </mc:Choice>
    <mc:Fallback>
      <p:transition spd="slow" advTm="673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ΠΑΡΑΔΕΙΓΜΑ: ΥΠΟΛΟΓΙΣΜΟΣ ΤΕΛΙΚΗΣ ΧΡΗΣΗΣ</a:t>
            </a:r>
            <a:endParaRPr lang="en-GB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362378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77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69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157"/>
    </mc:Choice>
    <mc:Fallback>
      <p:transition spd="slow" advTm="401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γ).</a:t>
            </a:r>
            <a:r>
              <a:rPr lang="el-GR" b="1" dirty="0" smtClean="0"/>
              <a:t> </a:t>
            </a:r>
            <a:r>
              <a:rPr lang="el-GR" dirty="0" smtClean="0"/>
              <a:t>ΥΒΡΙΔΙΚΑ ΜΟΝΤΕΛΑ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8326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Αποτελούν </a:t>
            </a:r>
            <a:r>
              <a:rPr lang="el-GR" sz="2000" dirty="0"/>
              <a:t>συνδυασμό των οικονομετρικών μοντέλων και των μοντέ­λων τελικής χρήσης.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Τα </a:t>
            </a:r>
            <a:r>
              <a:rPr lang="el-GR" sz="2000" dirty="0"/>
              <a:t>οικονομικά/τεχνολογικά μοντέλα περιλαμβάνουν την </a:t>
            </a:r>
            <a:r>
              <a:rPr lang="el-GR" sz="2000" i="1" dirty="0"/>
              <a:t>οικονομετρική σχέ­ση </a:t>
            </a:r>
            <a:r>
              <a:rPr lang="el-GR" sz="2000" dirty="0"/>
              <a:t>του επιπέδου της ειδικής δραστηριότητας του συγκεκριμένου τομέα με το υπόλοιπο της οικο­­νομίας και ταυτόχρονα επιτρέπουν την διερεύνηση τεχνολογικών βελτιώσεων για κάθε τε­λι­­κή χρήση ενέργειας σε αυτόν τον τομέα.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Μιά </a:t>
            </a:r>
            <a:r>
              <a:rPr lang="el-GR" sz="2000" dirty="0"/>
              <a:t>πιθανή προσέγγιση είναι να χρη­σι­μο­ποιη­θούν αυστηρά οικονομικές μεταβλητές για τις κοντο- και μέσο- πρόθεσμες μελέτες, ενώ οι δο­μικές και οι τεχνολογικές μεταβλητές θα πρέπει να λαμβάνουν υπόψη τις μακρο-πρόθεσμες συν­θήκες.</a:t>
            </a:r>
            <a:endParaRPr lang="en-GB" sz="2000" dirty="0"/>
          </a:p>
          <a:p>
            <a:pPr marL="0" indent="0">
              <a:buNone/>
            </a:pPr>
            <a:endParaRPr lang="el-GR" sz="1800" dirty="0" smtClean="0"/>
          </a:p>
          <a:p>
            <a:pPr marL="0" indent="0">
              <a:buNone/>
            </a:pPr>
            <a:r>
              <a:rPr lang="el-GR" sz="1800" dirty="0" smtClean="0"/>
              <a:t>Στο </a:t>
            </a:r>
            <a:r>
              <a:rPr lang="el-GR" sz="1800" dirty="0"/>
              <a:t>προηγούμενο παράδειγμα του φωτισμού καταστήματος, η πρόβλεψη της επιφάνειας του κα­τα­­στήματος μπορεί να συνδεθεί με κάποια οικονομετρική σχέση με την μελλοντική αύ­ξη­ση του ακαθάριστου εισοδήματος του εμπορικού τομέα. </a:t>
            </a:r>
            <a:endParaRPr lang="en-GB" sz="1800" dirty="0"/>
          </a:p>
          <a:p>
            <a:pPr marL="0" indent="0">
              <a:buNone/>
            </a:pPr>
            <a:r>
              <a:rPr lang="el-GR" sz="1800" dirty="0"/>
              <a:t>Τότε η πρόβλεψη γίνεται σε δύο στά­δια : </a:t>
            </a:r>
            <a:endParaRPr lang="en-GB" sz="1800" dirty="0"/>
          </a:p>
          <a:p>
            <a:pPr marL="0" indent="0">
              <a:buNone/>
            </a:pPr>
            <a:r>
              <a:rPr lang="el-GR" sz="1800" dirty="0"/>
              <a:t>(α) οικονομετρική πρόβλεψη της επιφάνειας , Επιφάνεια  =  α(ΑΕΠ)</a:t>
            </a:r>
            <a:r>
              <a:rPr lang="el-GR" sz="1800" baseline="30000" dirty="0"/>
              <a:t>γ</a:t>
            </a:r>
            <a:r>
              <a:rPr lang="el-GR" sz="1800" dirty="0"/>
              <a:t>, και </a:t>
            </a:r>
            <a:endParaRPr lang="en-GB" sz="1800" dirty="0"/>
          </a:p>
          <a:p>
            <a:pPr marL="0" indent="0">
              <a:buNone/>
            </a:pPr>
            <a:r>
              <a:rPr lang="el-GR" sz="1800" dirty="0"/>
              <a:t>(β) πρό­βλε­ψη της τελικής χρήσης ενέργειας για την επιφάνεια που προέκυψε.</a:t>
            </a:r>
            <a:endParaRPr lang="en-GB" sz="1800" dirty="0"/>
          </a:p>
          <a:p>
            <a:endParaRPr lang="en-GB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78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212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636"/>
    </mc:Choice>
    <mc:Fallback>
      <p:transition spd="slow" advTm="846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418058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ΣΥΓΚΡΙΣΗ: ΠΛΕΟΝΕΚΤΗΜΑΤΑ ΚΑΙ ΜΕΙΟΝΕΚΤΗΜΑΤΑ</a:t>
            </a:r>
            <a:endParaRPr lang="en-GB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08720"/>
            <a:ext cx="8589640" cy="5361459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l-GR" altLang="en-US" sz="400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ΟΙΚΟΝΟΜΕΤΡΙΚΑ ΜΟΝΤΕΛΑ-</a:t>
            </a:r>
            <a:r>
              <a:rPr lang="en-US" altLang="en-US" sz="400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Top-down </a:t>
            </a:r>
            <a:r>
              <a:rPr lang="en-US" altLang="en-US" sz="40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approach:</a:t>
            </a:r>
            <a:endParaRPr lang="el-GR" altLang="en-US" sz="4000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Tx/>
              <a:buBlip>
                <a:blip r:embed="rId4"/>
              </a:buBlip>
              <a:defRPr/>
            </a:pPr>
            <a:r>
              <a:rPr lang="el-GR" altLang="en-US" dirty="0"/>
              <a:t>Επιπτώσεις διαφορετικών οικονομικών αναπτυξιακών σεναρίων στην ενεργειακή χρήση και στο περιβάλλον</a:t>
            </a:r>
          </a:p>
          <a:p>
            <a:pPr>
              <a:buFontTx/>
              <a:buBlip>
                <a:blip r:embed="rId4"/>
              </a:buBlip>
              <a:defRPr/>
            </a:pPr>
            <a:r>
              <a:rPr lang="el-GR" altLang="en-US" dirty="0"/>
              <a:t> Μακροοικονομικές συνέπειες των αλλαγών του ενεργειακού συστήματος</a:t>
            </a:r>
          </a:p>
          <a:p>
            <a:pPr>
              <a:buFontTx/>
              <a:buBlip>
                <a:blip r:embed="rId4"/>
              </a:buBlip>
              <a:defRPr/>
            </a:pPr>
            <a:r>
              <a:rPr lang="el-GR" altLang="en-US" dirty="0"/>
              <a:t> Υπόλοιπες επιπτώσεις </a:t>
            </a:r>
          </a:p>
          <a:p>
            <a:pPr>
              <a:buFontTx/>
              <a:buBlip>
                <a:blip r:embed="rId4"/>
              </a:buBlip>
              <a:defRPr/>
            </a:pPr>
            <a:r>
              <a:rPr lang="el-GR" altLang="en-US" dirty="0"/>
              <a:t>Φόροι στα καύσιμα – γενικά φόροι που σχετίζονται με την παραγωγή και χρήση ενέργειας</a:t>
            </a:r>
          </a:p>
          <a:p>
            <a:pPr>
              <a:buFontTx/>
              <a:buBlip>
                <a:blip r:embed="rId4"/>
              </a:buBlip>
              <a:defRPr/>
            </a:pPr>
            <a:r>
              <a:rPr lang="el-GR" altLang="en-US" dirty="0"/>
              <a:t>Υπονοείται πως οι ίδιοι παράγοντες που επέδρασαν στο παρελθόν θα εξακολουθήσουν να ισχύουν και στο </a:t>
            </a:r>
            <a:r>
              <a:rPr lang="el-GR" altLang="en-US" dirty="0" smtClean="0"/>
              <a:t>μέλλον</a:t>
            </a:r>
            <a:endParaRPr lang="en-GB" altLang="en-US" dirty="0" smtClean="0"/>
          </a:p>
          <a:p>
            <a:pPr>
              <a:defRPr/>
            </a:pPr>
            <a:endParaRPr lang="el-GR" altLang="en-US" dirty="0" smtClean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el-GR" altLang="en-US" sz="400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ΤΕΧΝΟΛΟΓΙΚΑ ΜΟΝΤΕΛΑ-</a:t>
            </a:r>
            <a:r>
              <a:rPr lang="en-US" altLang="en-US" sz="400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Bottom</a:t>
            </a:r>
            <a:r>
              <a:rPr lang="el-GR" altLang="en-US" sz="400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en-US" altLang="en-US" sz="400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up approach</a:t>
            </a:r>
            <a:r>
              <a:rPr lang="el-GR" altLang="en-US" sz="400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</a:p>
          <a:p>
            <a:pPr>
              <a:buFontTx/>
              <a:buBlip>
                <a:blip r:embed="rId5"/>
              </a:buBlip>
              <a:defRPr/>
            </a:pPr>
            <a:r>
              <a:rPr lang="el-GR" altLang="en-US" dirty="0"/>
              <a:t> Λεπτομερής ενεργειακός σχεδιασμός</a:t>
            </a:r>
          </a:p>
          <a:p>
            <a:pPr>
              <a:buFontTx/>
              <a:buBlip>
                <a:blip r:embed="rId5"/>
              </a:buBlip>
              <a:defRPr/>
            </a:pPr>
            <a:r>
              <a:rPr lang="el-GR" altLang="en-US" dirty="0"/>
              <a:t> Αποδόμηση του ενεργειακού τομέα</a:t>
            </a:r>
          </a:p>
          <a:p>
            <a:pPr>
              <a:buFontTx/>
              <a:buBlip>
                <a:blip r:embed="rId5"/>
              </a:buBlip>
              <a:defRPr/>
            </a:pPr>
            <a:r>
              <a:rPr lang="el-GR" altLang="en-US" dirty="0"/>
              <a:t> Χρησιμοποίηση προτύπων θερμομόνωσης κτιρίων, ηλεκτρικών συσκευών, στόλου μεταφορών…</a:t>
            </a:r>
          </a:p>
          <a:p>
            <a:pPr>
              <a:buFontTx/>
              <a:buBlip>
                <a:blip r:embed="rId5"/>
              </a:buBlip>
              <a:defRPr/>
            </a:pPr>
            <a:r>
              <a:rPr lang="el-GR" altLang="en-US" dirty="0"/>
              <a:t> Εκτίμηση της τεχνολογικής εξέλιξης ανά τομέα με στόχο τον προσδιορισμό της συνολικής ενεργειακής απόδοσης του συστήματος</a:t>
            </a:r>
          </a:p>
          <a:p>
            <a:pPr>
              <a:buFontTx/>
              <a:buBlip>
                <a:blip r:embed="rId4"/>
              </a:buBlip>
              <a:defRPr/>
            </a:pPr>
            <a:endParaRPr lang="el-GR" alt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79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899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382"/>
    </mc:Choice>
    <mc:Fallback>
      <p:transition spd="slow" advTm="863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8790938"/>
              </p:ext>
            </p:extLst>
          </p:nvPr>
        </p:nvGraphicFramePr>
        <p:xfrm>
          <a:off x="467544" y="908720"/>
          <a:ext cx="8208912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8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589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80"/>
    </mc:Choice>
    <mc:Fallback>
      <p:transition spd="slow" advTm="44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Μοντέλα Παλινδρόμησης μιας Εξίσωσης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l-GR" dirty="0" smtClean="0"/>
              <a:t>Σε </a:t>
            </a:r>
            <a:r>
              <a:rPr lang="el-GR" dirty="0"/>
              <a:t>αυτή την κατηγορία μοντέλων η υπό εξέταση μεταβλητή εξηγείται με μια μοναδική συ­νάρ­­τηση (γραμμική ή μη γραμμική) </a:t>
            </a:r>
            <a:r>
              <a:rPr lang="el-GR"/>
              <a:t>ορισμένων </a:t>
            </a:r>
            <a:r>
              <a:rPr lang="el-GR" smtClean="0"/>
              <a:t>επεξηγημα-τικών </a:t>
            </a:r>
            <a:r>
              <a:rPr lang="el-GR" dirty="0"/>
              <a:t>μεταβλητών. </a:t>
            </a:r>
            <a:endParaRPr lang="el-GR" dirty="0" smtClean="0"/>
          </a:p>
          <a:p>
            <a:pPr algn="just"/>
            <a:r>
              <a:rPr lang="el-GR" dirty="0" smtClean="0"/>
              <a:t>Η </a:t>
            </a:r>
            <a:r>
              <a:rPr lang="el-GR" dirty="0"/>
              <a:t>εξίσωση είναι συνήθως εξαρτώμενη από τον χρόνο ( δηλαδή ο δείκτης του χρόνου εμφανίζεται ευ­κρι­νώς στο μοντέλο), </a:t>
            </a:r>
            <a:endParaRPr lang="el-GR" dirty="0" smtClean="0"/>
          </a:p>
          <a:p>
            <a:pPr algn="just"/>
            <a:r>
              <a:rPr lang="el-GR" dirty="0" smtClean="0"/>
              <a:t>Έτσι είναι </a:t>
            </a:r>
            <a:r>
              <a:rPr lang="el-GR" dirty="0"/>
              <a:t>δυνατή η πρόβλεψη της αντίδρασης της μεταβλητής με τον χρόνο σε μεταβολές </a:t>
            </a:r>
            <a:r>
              <a:rPr lang="el-GR"/>
              <a:t>σε </a:t>
            </a:r>
            <a:r>
              <a:rPr lang="el-GR" smtClean="0"/>
              <a:t>μία ή </a:t>
            </a:r>
            <a:r>
              <a:rPr lang="el-GR" dirty="0"/>
              <a:t>περισσότερες από τις επεξηγηματικές μεταβλητές. </a:t>
            </a:r>
            <a:endParaRPr lang="el-GR" dirty="0" smtClean="0"/>
          </a:p>
          <a:p>
            <a:pPr algn="just"/>
            <a:r>
              <a:rPr lang="el-GR" dirty="0" smtClean="0"/>
              <a:t>Πα­ρά</a:t>
            </a:r>
            <a:r>
              <a:rPr lang="el-GR" dirty="0"/>
              <a:t>­­δειγμα </a:t>
            </a:r>
            <a:r>
              <a:rPr lang="el-GR" dirty="0" smtClean="0"/>
              <a:t>μοντέλου </a:t>
            </a:r>
            <a:r>
              <a:rPr lang="el-GR" dirty="0"/>
              <a:t>παλινδρόμησης μιας εξίσωσης είναι αυτό που συνδέει το </a:t>
            </a:r>
            <a:r>
              <a:rPr lang="el-GR" b="1" dirty="0"/>
              <a:t>επιτόκιο</a:t>
            </a:r>
            <a:r>
              <a:rPr lang="el-GR" dirty="0"/>
              <a:t> με ένα σύνολο μεταβλητών, όπως η </a:t>
            </a:r>
            <a:r>
              <a:rPr lang="el-GR" b="1" dirty="0"/>
              <a:t>προσφορά χρήματος</a:t>
            </a:r>
            <a:r>
              <a:rPr lang="el-GR" dirty="0"/>
              <a:t>, ο </a:t>
            </a:r>
            <a:r>
              <a:rPr lang="el-GR" b="1" dirty="0"/>
              <a:t>πληθωρισμός</a:t>
            </a:r>
            <a:r>
              <a:rPr lang="el-GR" dirty="0"/>
              <a:t>, και η μεταβολή στο ακα­­θάριστο εθνικό προϊόν</a:t>
            </a:r>
            <a:r>
              <a:rPr lang="el-GR" dirty="0" smtClean="0"/>
              <a:t>.</a:t>
            </a:r>
            <a:endParaRPr lang="en-GB" dirty="0"/>
          </a:p>
          <a:p>
            <a:pPr algn="just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80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580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825"/>
    </mc:Choice>
    <mc:Fallback>
      <p:transition spd="slow" advTm="618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Μοντέλα Προσομοίωσης </a:t>
            </a:r>
            <a:r>
              <a:rPr lang="el-GR" b="1" smtClean="0"/>
              <a:t>πολλών Εξισώσεων (1/2)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364" y="908720"/>
            <a:ext cx="8363272" cy="5616624"/>
          </a:xfrm>
        </p:spPr>
        <p:txBody>
          <a:bodyPr>
            <a:noAutofit/>
          </a:bodyPr>
          <a:lstStyle/>
          <a:p>
            <a:pPr marL="177800" indent="-177800" algn="just"/>
            <a:r>
              <a:rPr lang="el-GR" sz="2400" dirty="0" smtClean="0"/>
              <a:t>Η αναλυόμενη μεταβλητή μπορεί </a:t>
            </a:r>
            <a:r>
              <a:rPr lang="el-GR" sz="2400" dirty="0"/>
              <a:t>να είναι μια συνάρτηση αρκετών επε­ξη­γηματικών μεταβλητών, οι οποίες </a:t>
            </a:r>
            <a:r>
              <a:rPr lang="el-GR" sz="2400" dirty="0" smtClean="0"/>
              <a:t>συνδέονται </a:t>
            </a:r>
            <a:r>
              <a:rPr lang="el-GR" sz="2400" dirty="0"/>
              <a:t>μεταξύ τους και με την υπό εξέ­τα­ση μεταβλητή μέσω ενός συνόλου εξι­σώσεων. </a:t>
            </a:r>
            <a:endParaRPr lang="el-GR" sz="2400" dirty="0" smtClean="0"/>
          </a:p>
          <a:p>
            <a:pPr marL="177800" indent="-177800" algn="just"/>
            <a:endParaRPr lang="el-GR" sz="2400" smtClean="0"/>
          </a:p>
          <a:p>
            <a:pPr marL="177800" indent="-177800" algn="just"/>
            <a:r>
              <a:rPr lang="el-GR" sz="2400" smtClean="0"/>
              <a:t>Η </a:t>
            </a:r>
            <a:r>
              <a:rPr lang="el-GR" sz="2400" dirty="0"/>
              <a:t>κατασκευή του μοντέλου προ­σο­μοί­ω­σης ξεκι­­νά με τον προσδιορισμό ενός συνό­λου προσωπικών σχέσεων, κάθε μια των οποίων προ­σαρ­­μό­ζε­ται στα διαθέσιμα δεδο­μένα. </a:t>
            </a:r>
            <a:endParaRPr lang="en-GB" sz="2400" dirty="0"/>
          </a:p>
          <a:p>
            <a:pPr marL="177800" indent="-177800" algn="just"/>
            <a:endParaRPr lang="el-GR" sz="2400" smtClean="0"/>
          </a:p>
          <a:p>
            <a:pPr marL="177800" indent="-177800" algn="just"/>
            <a:r>
              <a:rPr lang="el-GR" sz="2400" b="1" smtClean="0"/>
              <a:t>Παράδειγμα</a:t>
            </a:r>
            <a:r>
              <a:rPr lang="el-GR" sz="2400" smtClean="0"/>
              <a:t> </a:t>
            </a:r>
            <a:r>
              <a:rPr lang="el-GR" sz="2400" dirty="0" smtClean="0"/>
              <a:t>: </a:t>
            </a:r>
          </a:p>
          <a:p>
            <a:pPr marL="177800" indent="-177800" algn="just"/>
            <a:r>
              <a:rPr lang="el-GR" sz="2400" dirty="0" smtClean="0"/>
              <a:t>Ένας τομέας </a:t>
            </a:r>
            <a:r>
              <a:rPr lang="el-GR" sz="2400" dirty="0"/>
              <a:t>της </a:t>
            </a:r>
            <a:r>
              <a:rPr lang="el-GR" sz="2400"/>
              <a:t>βιομηχανίας </a:t>
            </a:r>
            <a:r>
              <a:rPr lang="el-GR" sz="2400" smtClean="0"/>
              <a:t>(π.χ. δέρματος</a:t>
            </a:r>
            <a:r>
              <a:rPr lang="el-GR" sz="2400" dirty="0" smtClean="0"/>
              <a:t>), </a:t>
            </a:r>
            <a:r>
              <a:rPr lang="el-GR" sz="2400" dirty="0"/>
              <a:t>που περιέχει εξισώσεις που επεξηγούν μεταβλητές όπως </a:t>
            </a:r>
            <a:r>
              <a:rPr lang="el-GR" sz="2400" dirty="0" smtClean="0"/>
              <a:t>η </a:t>
            </a:r>
            <a:r>
              <a:rPr lang="el-GR" sz="2400" smtClean="0"/>
              <a:t>ζήτηση (π.χ. δέρματος</a:t>
            </a:r>
            <a:r>
              <a:rPr lang="el-GR" sz="2400" dirty="0" smtClean="0"/>
              <a:t>), η παραγωγή</a:t>
            </a:r>
            <a:r>
              <a:rPr lang="el-GR" sz="2400" dirty="0"/>
              <a:t>, </a:t>
            </a:r>
            <a:r>
              <a:rPr lang="el-GR" sz="2400" dirty="0" smtClean="0"/>
              <a:t>η απασχόληση, οι επενδύ­σεις, οι τιμές</a:t>
            </a:r>
            <a:r>
              <a:rPr lang="el-GR" sz="2400" dirty="0"/>
              <a:t>. </a:t>
            </a:r>
            <a:endParaRPr lang="en-GB" sz="2400" dirty="0"/>
          </a:p>
          <a:p>
            <a:pPr algn="just"/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81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316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509"/>
    </mc:Choice>
    <mc:Fallback>
      <p:transition spd="slow" advTm="485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Μοντέλα Προσομοίωσης </a:t>
            </a:r>
            <a:r>
              <a:rPr lang="el-GR" b="1" smtClean="0"/>
              <a:t>πολλών Εξισώσεων (2/2)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364" y="548680"/>
            <a:ext cx="8363272" cy="60486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2000" smtClean="0"/>
              <a:t>Οι </a:t>
            </a:r>
            <a:r>
              <a:rPr lang="el-GR" sz="2000" dirty="0"/>
              <a:t>μεταβλητές συνδέονται μεταξύ τους και με άλλες μεταβλητές (όπως συνολικό εθνι­κό εισόδημα, τον δείκτη καταναλωτή, τα επιτόκια, κλπ.) μέσω ενός συνόλου γραμμικών και μη-γραμμικών εξισώσεων. Δεδομένων ορισμένων υποθέ­σεων σχετικά με την μελλοντική συ­μπε­­ριφορά του εθνικού εισοδήματος, των επιτο­κίων κλπ., το μο­ντέλο αυτό </a:t>
            </a:r>
            <a:r>
              <a:rPr lang="el-GR" sz="2000" dirty="0" smtClean="0"/>
              <a:t>μπορεί </a:t>
            </a:r>
            <a:r>
              <a:rPr lang="el-GR" sz="2000" dirty="0"/>
              <a:t>να προσομοιωθεί </a:t>
            </a:r>
            <a:r>
              <a:rPr lang="el-GR" sz="2000" dirty="0" smtClean="0"/>
              <a:t>και </a:t>
            </a:r>
            <a:r>
              <a:rPr lang="el-GR" sz="2000" dirty="0"/>
              <a:t>να προβλέψει την πορεία των </a:t>
            </a:r>
            <a:r>
              <a:rPr lang="el-GR" sz="2000" dirty="0" smtClean="0"/>
              <a:t>μεταβλητών, αναλύοντας τις </a:t>
            </a:r>
            <a:r>
              <a:rPr lang="el-GR" sz="2000" dirty="0"/>
              <a:t>επιπτώσεις στην βιομη­χανία εξωτερικών οικονομικών αλλαγών.</a:t>
            </a:r>
            <a:endParaRPr lang="en-GB" sz="2000" dirty="0"/>
          </a:p>
          <a:p>
            <a:pPr marL="177800" indent="-177800" algn="just"/>
            <a:r>
              <a:rPr lang="el-GR" sz="2000" dirty="0"/>
              <a:t>Τα μοντέλα προσομοίωσης πολλών μεταβλητών </a:t>
            </a:r>
            <a:r>
              <a:rPr lang="el-GR" sz="2000" dirty="0" smtClean="0"/>
              <a:t>επεξηγούν την </a:t>
            </a:r>
            <a:r>
              <a:rPr lang="el-GR" sz="2000" b="1" dirty="0"/>
              <a:t>δομή της υπό εξέταση μεταβλητής</a:t>
            </a:r>
            <a:r>
              <a:rPr lang="el-GR" sz="2000" dirty="0"/>
              <a:t>. Δεν </a:t>
            </a:r>
            <a:r>
              <a:rPr lang="el-GR" sz="2000"/>
              <a:t>προσδιορίζονται ιδιαί­τερες μόνον σχέσεις</a:t>
            </a:r>
            <a:r>
              <a:rPr lang="el-GR" sz="2000" dirty="0"/>
              <a:t>, αλλά το μοντέλο λαμβάνει υπόψη του τις αλληλεπιδράσεις όλων αυτών των σχέσεων. </a:t>
            </a:r>
            <a:endParaRPr lang="el-GR" sz="2000" dirty="0" smtClean="0"/>
          </a:p>
          <a:p>
            <a:pPr marL="177800" indent="-177800" algn="just"/>
            <a:r>
              <a:rPr lang="el-GR" sz="2000" dirty="0" smtClean="0"/>
              <a:t>Ένα </a:t>
            </a:r>
            <a:r>
              <a:rPr lang="el-GR" sz="2000" dirty="0"/>
              <a:t>μοντέλο </a:t>
            </a:r>
            <a:r>
              <a:rPr lang="el-GR" sz="2000" dirty="0" smtClean="0"/>
              <a:t>5 εξισώσεων π.χ. περιέχει </a:t>
            </a:r>
            <a:r>
              <a:rPr lang="el-GR" sz="2000" dirty="0"/>
              <a:t>περισσότερη πληροφορία από το άθροι­σμα </a:t>
            </a:r>
            <a:r>
              <a:rPr lang="el-GR" sz="2000" dirty="0" smtClean="0"/>
              <a:t>5 ξεχωριστών </a:t>
            </a:r>
            <a:r>
              <a:rPr lang="el-GR" sz="2000" dirty="0"/>
              <a:t>εξισώσεων παλινδρό­μη­σης. Το μοντέλο δεν επεξηγεί μόνο τις σχέσεις </a:t>
            </a:r>
            <a:r>
              <a:rPr lang="el-GR" sz="2000"/>
              <a:t>των </a:t>
            </a:r>
            <a:r>
              <a:rPr lang="el-GR" sz="2000" smtClean="0"/>
              <a:t>5 ιδιαιτέρων </a:t>
            </a:r>
            <a:r>
              <a:rPr lang="el-GR" sz="2000" dirty="0"/>
              <a:t>σχέσεων, αλλά περιγράφει την δυναμική πλοκή που υπονοείται από την ταυ­­τόχρονη εξέλιξη αυτών των σχέσεων.</a:t>
            </a:r>
            <a:endParaRPr lang="en-GB" sz="2000" dirty="0"/>
          </a:p>
          <a:p>
            <a:pPr marL="177800" indent="-177800" algn="just"/>
            <a:r>
              <a:rPr lang="el-GR" sz="2000" dirty="0"/>
              <a:t> </a:t>
            </a:r>
            <a:r>
              <a:rPr lang="el-GR" sz="2000" dirty="0" smtClean="0"/>
              <a:t>Η </a:t>
            </a:r>
            <a:r>
              <a:rPr lang="el-GR" sz="2000" dirty="0"/>
              <a:t>επιλογή του τύπου του μοντέλου προϋποθέτει ένα συγκερασμό ανάμεσα στον διαθέσιμο χρό­νο, την απαιτούμενη προσπάθεια, το κόστος, και την επιθυμητή ακρί­βεια πρόβλεψης. </a:t>
            </a:r>
            <a:endParaRPr lang="en-GB" sz="2000" dirty="0"/>
          </a:p>
          <a:p>
            <a:pPr algn="just"/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82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839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501"/>
    </mc:Choice>
    <mc:Fallback>
      <p:transition spd="slow" advTm="675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18058"/>
          </a:xfrm>
        </p:spPr>
        <p:txBody>
          <a:bodyPr>
            <a:normAutofit fontScale="90000"/>
          </a:bodyPr>
          <a:lstStyle/>
          <a:p>
            <a:pPr lvl="0"/>
            <a:r>
              <a:rPr lang="el-GR" b="1" smtClean="0"/>
              <a:t>ΕΝΕΡΓΕΙΑΚΗ </a:t>
            </a:r>
            <a:r>
              <a:rPr lang="el-GR" b="1" smtClean="0"/>
              <a:t>ΖΗΤΗΣΗ – μια πρώτη προσέγγιση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548680"/>
                <a:ext cx="8712968" cy="6309320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el-GR" sz="2000" dirty="0" smtClean="0"/>
                  <a:t>Η ενεργειακή ζήτηση εξαρτάται </a:t>
                </a:r>
                <a:r>
                  <a:rPr lang="el-GR" sz="2000" dirty="0"/>
                  <a:t>από το εισόδημα ή την </a:t>
                </a:r>
                <a:r>
                  <a:rPr lang="el-GR" sz="2000"/>
                  <a:t>οικονομική </a:t>
                </a:r>
                <a:r>
                  <a:rPr lang="el-GR" sz="2000" smtClean="0"/>
                  <a:t>δραστηριό-τητα</a:t>
                </a:r>
                <a:r>
                  <a:rPr lang="el-GR" sz="2000" dirty="0"/>
                  <a:t>, και την τιμή του </a:t>
                </a:r>
                <a:r>
                  <a:rPr lang="el-GR" sz="2000" dirty="0" smtClean="0"/>
                  <a:t>καυσίμου. </a:t>
                </a:r>
                <a:r>
                  <a:rPr lang="el-GR" sz="2000" dirty="0"/>
                  <a:t>Μπορεί επίσης να εξαρτάται από άλλους παράγοντες όπως η θερμοκρασία του περιβάλλοντος, οι συσκευές που χρησιμοποιούνται σε συνδυασμό με το καύσιμο και την νομοθεσία σχετικά με την ενεργειακή χρήση. </a:t>
                </a:r>
                <a:endParaRPr lang="en-GB" sz="2000" dirty="0"/>
              </a:p>
              <a:p>
                <a:pPr marL="0" indent="0" algn="just">
                  <a:buNone/>
                </a:pPr>
                <a:r>
                  <a:rPr lang="el-GR" sz="2000" dirty="0"/>
                  <a:t> </a:t>
                </a:r>
                <a:r>
                  <a:rPr lang="el-GR" sz="2000" dirty="0" smtClean="0"/>
                  <a:t>Εκφράζοντας </a:t>
                </a:r>
                <a:r>
                  <a:rPr lang="el-GR" sz="2000" dirty="0"/>
                  <a:t>αυτή την σχέση με μαθηματικούς όρους, η ενεργειακή ζήτηση (Ε) είναι μια συνάρτηση του εισοδήματος/οικονομική δραστηριότητα (ΑΕΠ) και της πραγματικής τιμής της ενέργειας (ΤΕ), δηλ.</a:t>
                </a:r>
                <a:endParaRPr lang="en-GB" sz="2000" dirty="0"/>
              </a:p>
              <a:p>
                <a:pPr marL="0" indent="0" algn="just">
                  <a:buNone/>
                </a:pPr>
                <a:r>
                  <a:rPr lang="el-GR" sz="3200" b="1" dirty="0">
                    <a:solidFill>
                      <a:srgbClr val="C00000"/>
                    </a:solidFill>
                  </a:rPr>
                  <a:t>Ε = </a:t>
                </a:r>
                <a:r>
                  <a:rPr lang="en-US" sz="3200" b="1" dirty="0">
                    <a:solidFill>
                      <a:srgbClr val="C00000"/>
                    </a:solidFill>
                  </a:rPr>
                  <a:t>f</a:t>
                </a:r>
                <a:r>
                  <a:rPr lang="el-GR" sz="3200" b="1" dirty="0">
                    <a:solidFill>
                      <a:srgbClr val="C00000"/>
                    </a:solidFill>
                  </a:rPr>
                  <a:t> (ΑΕΠ, ΤΕ</a:t>
                </a:r>
                <a:r>
                  <a:rPr lang="el-GR" sz="3200" b="1" dirty="0" smtClean="0">
                    <a:solidFill>
                      <a:srgbClr val="C00000"/>
                    </a:solidFill>
                  </a:rPr>
                  <a:t>)</a:t>
                </a:r>
                <a:endParaRPr lang="en-GB" sz="3200" b="1" dirty="0"/>
              </a:p>
              <a:p>
                <a:pPr marL="0" indent="0" algn="just">
                  <a:buNone/>
                </a:pPr>
                <a:r>
                  <a:rPr lang="el-GR" sz="2000" dirty="0" smtClean="0"/>
                  <a:t>Η </a:t>
                </a:r>
                <a:r>
                  <a:rPr lang="el-GR" sz="2000" dirty="0"/>
                  <a:t>ελαστικότητα </a:t>
                </a:r>
                <a:r>
                  <a:rPr lang="el-GR" sz="2000"/>
                  <a:t>της </a:t>
                </a:r>
                <a:r>
                  <a:rPr lang="el-GR" sz="2000" smtClean="0"/>
                  <a:t>ζήτησης </a:t>
                </a:r>
                <a:r>
                  <a:rPr lang="el-GR" sz="2000" b="1" smtClean="0">
                    <a:solidFill>
                      <a:srgbClr val="C00000"/>
                    </a:solidFill>
                  </a:rPr>
                  <a:t>β</a:t>
                </a:r>
                <a:r>
                  <a:rPr lang="el-GR" sz="2000" b="1" baseline="-25000" smtClean="0">
                    <a:solidFill>
                      <a:srgbClr val="C00000"/>
                    </a:solidFill>
                  </a:rPr>
                  <a:t>ΑΕΠ</a:t>
                </a:r>
                <a:r>
                  <a:rPr lang="el-GR" sz="2000" b="1" smtClean="0">
                    <a:solidFill>
                      <a:srgbClr val="C00000"/>
                    </a:solidFill>
                  </a:rPr>
                  <a:t> </a:t>
                </a:r>
                <a:r>
                  <a:rPr lang="el-GR" sz="2000" dirty="0"/>
                  <a:t>για την ενέργεια ως προς το εισόδημα ορίζεται ως η ποσοστιαία μεταβολή της ζήτησης ενέργειας για μια ποσοστιαία μεταβολή του ΑΕΠ. </a:t>
                </a:r>
                <a:r>
                  <a:rPr lang="el-GR" sz="2000" smtClean="0"/>
                  <a:t>Υπολογίζεται ως ο λόγος της μεταβολής </a:t>
                </a:r>
                <a:r>
                  <a:rPr lang="el-GR" sz="2000" dirty="0"/>
                  <a:t>της ενέργειας </a:t>
                </a:r>
                <a:r>
                  <a:rPr lang="en-US" sz="2000" b="1" dirty="0">
                    <a:solidFill>
                      <a:srgbClr val="C00000"/>
                    </a:solidFill>
                  </a:rPr>
                  <a:t>d</a:t>
                </a:r>
                <a:r>
                  <a:rPr lang="el-GR" sz="2000" b="1" dirty="0">
                    <a:solidFill>
                      <a:srgbClr val="C00000"/>
                    </a:solidFill>
                  </a:rPr>
                  <a:t>(</a:t>
                </a:r>
                <a:r>
                  <a:rPr lang="en-US" sz="2000" b="1" dirty="0">
                    <a:solidFill>
                      <a:srgbClr val="C00000"/>
                    </a:solidFill>
                  </a:rPr>
                  <a:t>E</a:t>
                </a:r>
                <a:r>
                  <a:rPr lang="el-GR" sz="2000" b="1" dirty="0">
                    <a:solidFill>
                      <a:srgbClr val="C00000"/>
                    </a:solidFill>
                  </a:rPr>
                  <a:t>)/</a:t>
                </a:r>
                <a:r>
                  <a:rPr lang="en-US" sz="2000" b="1">
                    <a:solidFill>
                      <a:srgbClr val="C00000"/>
                    </a:solidFill>
                  </a:rPr>
                  <a:t>E </a:t>
                </a:r>
                <a:r>
                  <a:rPr lang="el-GR" sz="2000" b="1" smtClean="0">
                    <a:solidFill>
                      <a:srgbClr val="C00000"/>
                    </a:solidFill>
                  </a:rPr>
                  <a:t> </a:t>
                </a:r>
                <a:r>
                  <a:rPr lang="el-GR" sz="2000" smtClean="0"/>
                  <a:t> προς την </a:t>
                </a:r>
                <a:r>
                  <a:rPr lang="el-GR" sz="2000" dirty="0" smtClean="0"/>
                  <a:t>μεταβολή </a:t>
                </a:r>
                <a:r>
                  <a:rPr lang="el-GR" sz="2000" dirty="0"/>
                  <a:t>στο </a:t>
                </a:r>
                <a:r>
                  <a:rPr lang="el-GR" sz="2000" b="1" dirty="0">
                    <a:solidFill>
                      <a:srgbClr val="C00000"/>
                    </a:solidFill>
                  </a:rPr>
                  <a:t>ΑΕΠ</a:t>
                </a:r>
                <a:r>
                  <a:rPr lang="el-GR" sz="2000" dirty="0"/>
                  <a:t>, δηλ</a:t>
                </a:r>
                <a:r>
                  <a:rPr lang="el-GR" sz="2000"/>
                  <a:t>. </a:t>
                </a:r>
                <a:r>
                  <a:rPr lang="el-GR" sz="2000" smtClean="0"/>
                  <a:t> </a:t>
                </a:r>
                <a:r>
                  <a:rPr lang="en-US" sz="2000" b="1" smtClean="0">
                    <a:solidFill>
                      <a:srgbClr val="C00000"/>
                    </a:solidFill>
                  </a:rPr>
                  <a:t>d</a:t>
                </a:r>
                <a:r>
                  <a:rPr lang="el-GR" sz="2000" b="1" dirty="0">
                    <a:solidFill>
                      <a:srgbClr val="C00000"/>
                    </a:solidFill>
                  </a:rPr>
                  <a:t>(ΑΕΠ)/</a:t>
                </a:r>
                <a:r>
                  <a:rPr lang="el-GR" sz="2000" b="1" smtClean="0">
                    <a:solidFill>
                      <a:srgbClr val="C00000"/>
                    </a:solidFill>
                  </a:rPr>
                  <a:t>ΑΕΠ</a:t>
                </a:r>
                <a:r>
                  <a:rPr lang="el-GR" sz="2000"/>
                  <a:t> </a:t>
                </a:r>
                <a:r>
                  <a:rPr lang="el-GR" sz="2000" smtClean="0"/>
                  <a:t>:</a:t>
                </a:r>
              </a:p>
              <a:p>
                <a:pPr marL="0" indent="0" algn="just">
                  <a:buNone/>
                </a:pPr>
                <a:endParaRPr lang="el-GR" sz="2000" dirty="0" smtClean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𝜷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𝜜𝜠𝜫</m:t>
                          </m:r>
                        </m:sub>
                      </m:sSub>
                      <m:r>
                        <a:rPr lang="el-GR" b="1" i="1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GB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𝒅</m:t>
                              </m:r>
                              <m:r>
                                <a:rPr lang="el-GR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𝑬</m:t>
                              </m:r>
                              <m:r>
                                <a:rPr lang="el-GR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l-GR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𝑬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GB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𝒅</m:t>
                              </m:r>
                              <m:r>
                                <a:rPr lang="el-GR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l-GR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𝜜𝜠𝜫</m:t>
                              </m:r>
                              <m:r>
                                <a:rPr lang="el-GR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l-GR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𝜜𝜠𝜫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en-GB" sz="2000" b="1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548680"/>
                <a:ext cx="8712968" cy="6309320"/>
              </a:xfrm>
              <a:blipFill rotWithShape="1">
                <a:blip r:embed="rId4"/>
                <a:stretch>
                  <a:fillRect l="-1748" t="-483" r="-6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83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44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671"/>
    </mc:Choice>
    <mc:Fallback>
      <p:transition spd="slow" advTm="586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ΜΟΝΤΕΛΟ ΠΑΛΙΝΔΡΟΜΗΣΗΣ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l-GR" sz="3900" b="1" dirty="0">
                <a:solidFill>
                  <a:srgbClr val="C00000"/>
                </a:solidFill>
              </a:rPr>
              <a:t>Ε</a:t>
            </a:r>
            <a:r>
              <a:rPr lang="en-US" sz="3900" b="1" baseline="-25000" dirty="0">
                <a:solidFill>
                  <a:srgbClr val="C00000"/>
                </a:solidFill>
              </a:rPr>
              <a:t>t</a:t>
            </a:r>
            <a:r>
              <a:rPr lang="el-GR" sz="3900" b="1" dirty="0">
                <a:solidFill>
                  <a:srgbClr val="C00000"/>
                </a:solidFill>
              </a:rPr>
              <a:t> = β</a:t>
            </a:r>
            <a:r>
              <a:rPr lang="el-GR" sz="3900" b="1" baseline="-25000" dirty="0">
                <a:solidFill>
                  <a:srgbClr val="C00000"/>
                </a:solidFill>
              </a:rPr>
              <a:t>ο</a:t>
            </a:r>
            <a:r>
              <a:rPr lang="el-GR" sz="3900" b="1" dirty="0">
                <a:solidFill>
                  <a:srgbClr val="C00000"/>
                </a:solidFill>
              </a:rPr>
              <a:t> + β</a:t>
            </a:r>
            <a:r>
              <a:rPr lang="el-GR" sz="3900" b="1" baseline="-25000" dirty="0">
                <a:solidFill>
                  <a:srgbClr val="C00000"/>
                </a:solidFill>
              </a:rPr>
              <a:t>ΑΕΠ</a:t>
            </a:r>
            <a:r>
              <a:rPr lang="el-GR" sz="3900" b="1" dirty="0">
                <a:solidFill>
                  <a:srgbClr val="C00000"/>
                </a:solidFill>
              </a:rPr>
              <a:t> * (ΑΕΠ)</a:t>
            </a:r>
            <a:r>
              <a:rPr lang="en-US" sz="3900" b="1" baseline="-25000" dirty="0">
                <a:solidFill>
                  <a:srgbClr val="C00000"/>
                </a:solidFill>
              </a:rPr>
              <a:t>t</a:t>
            </a:r>
            <a:r>
              <a:rPr lang="el-GR" sz="3900" b="1" dirty="0">
                <a:solidFill>
                  <a:srgbClr val="C00000"/>
                </a:solidFill>
              </a:rPr>
              <a:t> + β</a:t>
            </a:r>
            <a:r>
              <a:rPr lang="el-GR" sz="3900" b="1" baseline="-25000" dirty="0">
                <a:solidFill>
                  <a:srgbClr val="C00000"/>
                </a:solidFill>
              </a:rPr>
              <a:t>ΤΕ</a:t>
            </a:r>
            <a:r>
              <a:rPr lang="el-GR" sz="3900" b="1" dirty="0">
                <a:solidFill>
                  <a:srgbClr val="C00000"/>
                </a:solidFill>
              </a:rPr>
              <a:t> * (ΤΕ)</a:t>
            </a:r>
            <a:r>
              <a:rPr lang="en-US" sz="3900" b="1" baseline="-25000" dirty="0">
                <a:solidFill>
                  <a:srgbClr val="C00000"/>
                </a:solidFill>
              </a:rPr>
              <a:t>t</a:t>
            </a:r>
            <a:r>
              <a:rPr lang="el-GR" sz="3900" b="1" dirty="0">
                <a:solidFill>
                  <a:srgbClr val="C00000"/>
                </a:solidFill>
              </a:rPr>
              <a:t> + ε</a:t>
            </a:r>
            <a:r>
              <a:rPr lang="en-US" sz="3900" b="1" baseline="-25000" dirty="0">
                <a:solidFill>
                  <a:srgbClr val="C00000"/>
                </a:solidFill>
              </a:rPr>
              <a:t>t</a:t>
            </a:r>
            <a:endParaRPr lang="el-GR" sz="39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l-GR" dirty="0"/>
          </a:p>
          <a:p>
            <a:pPr marL="355600" indent="-355600">
              <a:tabLst>
                <a:tab pos="1350963" algn="l"/>
              </a:tabLst>
            </a:pPr>
            <a:r>
              <a:rPr lang="el-GR" dirty="0" smtClean="0"/>
              <a:t>Ε</a:t>
            </a:r>
            <a:r>
              <a:rPr lang="en-GB" baseline="-25000" dirty="0" smtClean="0"/>
              <a:t>t</a:t>
            </a:r>
            <a:r>
              <a:rPr lang="en-GB" dirty="0" smtClean="0"/>
              <a:t> </a:t>
            </a:r>
            <a:r>
              <a:rPr lang="el-GR" dirty="0"/>
              <a:t>	</a:t>
            </a:r>
            <a:r>
              <a:rPr lang="el-GR" dirty="0" smtClean="0"/>
              <a:t>ΕΝΕΡΓΕΙΑΚΗ ΖΗΤΗΣΗ</a:t>
            </a:r>
            <a:endParaRPr lang="en-GB" dirty="0" smtClean="0"/>
          </a:p>
          <a:p>
            <a:pPr marL="355600" indent="-355600">
              <a:tabLst>
                <a:tab pos="1350963" algn="l"/>
              </a:tabLst>
            </a:pPr>
            <a:r>
              <a:rPr lang="el-GR" dirty="0" err="1" smtClean="0"/>
              <a:t>β</a:t>
            </a:r>
            <a:r>
              <a:rPr lang="en-GB" baseline="-25000" smtClean="0"/>
              <a:t>o</a:t>
            </a:r>
            <a:r>
              <a:rPr lang="el-GR" smtClean="0"/>
              <a:t> 	σταθερός όρος</a:t>
            </a:r>
            <a:endParaRPr lang="en-GB" baseline="-25000" dirty="0"/>
          </a:p>
          <a:p>
            <a:pPr marL="355600" indent="-355600">
              <a:tabLst>
                <a:tab pos="1350963" algn="l"/>
              </a:tabLst>
            </a:pPr>
            <a:r>
              <a:rPr lang="el-GR" dirty="0" smtClean="0"/>
              <a:t>β</a:t>
            </a:r>
            <a:r>
              <a:rPr lang="el-GR" baseline="-25000" dirty="0" smtClean="0"/>
              <a:t>ΑΕΠ</a:t>
            </a:r>
            <a:r>
              <a:rPr lang="el-GR" dirty="0"/>
              <a:t>	</a:t>
            </a:r>
            <a:r>
              <a:rPr lang="el-GR" dirty="0" smtClean="0"/>
              <a:t>ΣΥΝΤΕΛΕΣΤΗΣ ΕΛΑΣΤΙΚΟΤΗΤΑΣ ΑΕΠ</a:t>
            </a:r>
            <a:endParaRPr lang="en-GB" baseline="-25000" dirty="0"/>
          </a:p>
          <a:p>
            <a:pPr marL="355600" indent="-355600">
              <a:tabLst>
                <a:tab pos="1350963" algn="l"/>
              </a:tabLst>
            </a:pPr>
            <a:r>
              <a:rPr lang="el-GR" dirty="0" smtClean="0"/>
              <a:t>ΑΕΠ</a:t>
            </a:r>
            <a:r>
              <a:rPr lang="en-GB" baseline="-25000" dirty="0" smtClean="0"/>
              <a:t>t</a:t>
            </a:r>
            <a:r>
              <a:rPr lang="el-GR" dirty="0" smtClean="0"/>
              <a:t> 	ΑΚΑΘΑΡΙΣΤΟ ΕΘΝΙΚΟ ΠΡΟΪΟΝ</a:t>
            </a:r>
            <a:endParaRPr lang="en-GB" dirty="0"/>
          </a:p>
          <a:p>
            <a:pPr marL="355600" indent="-355600">
              <a:tabLst>
                <a:tab pos="1350963" algn="l"/>
              </a:tabLst>
            </a:pPr>
            <a:r>
              <a:rPr lang="el-GR" dirty="0" smtClean="0"/>
              <a:t>β</a:t>
            </a:r>
            <a:r>
              <a:rPr lang="el-GR" baseline="-25000" dirty="0"/>
              <a:t>Τ</a:t>
            </a:r>
            <a:r>
              <a:rPr lang="el-GR" baseline="-25000" dirty="0" smtClean="0"/>
              <a:t>Ε</a:t>
            </a:r>
            <a:r>
              <a:rPr lang="el-GR" dirty="0" smtClean="0"/>
              <a:t> 	ΣΥΝΤΕΛΕΣΤΗΣ ΕΛΑΣΤΙΚΟΤΗΤΑΣ ΤΟΥ 	ΚΟΣΤΟΥΣ ΤΗΣ ΕΝΕΡΓΕΙΑΣ</a:t>
            </a:r>
            <a:endParaRPr lang="en-GB" baseline="-25000" dirty="0"/>
          </a:p>
          <a:p>
            <a:pPr marL="355600" indent="-355600">
              <a:tabLst>
                <a:tab pos="1350963" algn="l"/>
              </a:tabLst>
            </a:pPr>
            <a:r>
              <a:rPr lang="el-GR" dirty="0"/>
              <a:t>Τ</a:t>
            </a:r>
            <a:r>
              <a:rPr lang="el-GR" dirty="0" smtClean="0"/>
              <a:t>Ε</a:t>
            </a:r>
            <a:r>
              <a:rPr lang="en-GB" baseline="-25000" dirty="0" smtClean="0"/>
              <a:t>t</a:t>
            </a:r>
            <a:r>
              <a:rPr lang="el-GR" dirty="0" smtClean="0"/>
              <a:t> 	ΚΟΣΤΟΣ ΕΝΕΡΓΕΙΑΣ </a:t>
            </a:r>
            <a:endParaRPr lang="en-GB" baseline="-25000" dirty="0"/>
          </a:p>
          <a:p>
            <a:pPr marL="355600" indent="-355600">
              <a:tabLst>
                <a:tab pos="1350963" algn="l"/>
              </a:tabLst>
            </a:pPr>
            <a:r>
              <a:rPr lang="el-GR" dirty="0" smtClean="0"/>
              <a:t>ε </a:t>
            </a:r>
            <a:r>
              <a:rPr lang="el-GR" dirty="0"/>
              <a:t>	</a:t>
            </a:r>
            <a:r>
              <a:rPr lang="el-GR" dirty="0" smtClean="0"/>
              <a:t>ΤΥΧΑΙΟ ΣΦΑΛΜΑ (ΑΠΟΣΤΑΣΗ ΑΝΑΜΕΣΑ ΣΤΑ 	ΔΕΔΟΜΕΝΑ ΚΑΙ ΤΗΝ ΕΥΘΕΙΑ 	ΠΑΛΙΝΔΡΟΜΗΣΗΣ)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84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845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191"/>
    </mc:Choice>
    <mc:Fallback>
      <p:transition spd="slow" advTm="551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ΥΠΟΛΟΓΙΣΜΟΣ ΕΛΑΣΤΙΚΟΤΗΤΩΝ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l-GR" dirty="0"/>
                  <a:t>Για την προσαρμογή της ευθείας </a:t>
                </a:r>
                <a:r>
                  <a:rPr lang="el-GR" dirty="0" smtClean="0"/>
                  <a:t>στα </a:t>
                </a:r>
                <a:r>
                  <a:rPr lang="el-GR" dirty="0"/>
                  <a:t>δεδομένα απαιτείται ο υπολογισμός των ελαστικοτήτων</a:t>
                </a:r>
                <a:r>
                  <a:rPr lang="el-GR" dirty="0" smtClean="0"/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solidFill>
                              <a:srgbClr val="C00000"/>
                            </a:solidFill>
                            <a:effectLst/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𝛽</m:t>
                        </m:r>
                      </m:e>
                      <m:sub>
                        <m:r>
                          <a:rPr lang="el-GR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𝛢𝛦𝛱</m:t>
                        </m:r>
                      </m:sub>
                    </m:sSub>
                    <m:r>
                      <a:rPr lang="el-GR" i="1">
                        <a:solidFill>
                          <a:srgbClr val="C00000"/>
                        </a:solidFill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en-GB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GB" i="1">
                                <a:solidFill>
                                  <a:srgbClr val="C00000"/>
                                </a:solidFill>
                                <a:effectLst/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n-GB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𝛢𝛦𝛱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l-GR" i="1">
                                <a:solidFill>
                                  <a:srgbClr val="C00000"/>
                                </a:solidFill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∗</m:t>
                            </m:r>
                            <m:sSub>
                              <m:sSubPr>
                                <m:ctrlPr>
                                  <a:rPr lang="en-GB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l-GR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l-GR" i="1">
                                <a:solidFill>
                                  <a:srgbClr val="C00000"/>
                                </a:solidFill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−</m:t>
                            </m:r>
                            <m:r>
                              <a:rPr lang="el-GR" i="1">
                                <a:solidFill>
                                  <a:srgbClr val="C00000"/>
                                </a:solidFill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𝑛</m:t>
                            </m:r>
                            <m:r>
                              <a:rPr lang="el-GR" i="1">
                                <a:solidFill>
                                  <a:srgbClr val="C00000"/>
                                </a:solidFill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∗</m:t>
                            </m:r>
                            <m:acc>
                              <m:accPr>
                                <m:chr m:val="̅"/>
                                <m:ctrlPr>
                                  <a:rPr lang="en-GB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l-GR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𝛢𝛦𝛱</m:t>
                                </m:r>
                              </m:e>
                            </m:acc>
                            <m:r>
                              <a:rPr lang="el-GR" i="1">
                                <a:solidFill>
                                  <a:srgbClr val="C00000"/>
                                </a:solidFill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∗</m:t>
                            </m:r>
                            <m:acc>
                              <m:accPr>
                                <m:chr m:val="̅"/>
                                <m:ctrlPr>
                                  <a:rPr lang="en-GB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l-GR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𝛦</m:t>
                                </m:r>
                              </m:e>
                            </m:acc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GB" i="1">
                                <a:solidFill>
                                  <a:srgbClr val="C00000"/>
                                </a:solidFill>
                                <a:effectLst/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bSup>
                              <m:sSubSupPr>
                                <m:ctrlPr>
                                  <a:rPr lang="en-GB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l-GR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𝛢𝛦𝛱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l-GR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l-GR" i="1">
                                <a:solidFill>
                                  <a:srgbClr val="C00000"/>
                                </a:solidFill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−</m:t>
                            </m:r>
                            <m:r>
                              <a:rPr lang="en-US" i="1">
                                <a:solidFill>
                                  <a:srgbClr val="C00000"/>
                                </a:solidFill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𝑛</m:t>
                            </m:r>
                            <m:r>
                              <a:rPr lang="el-GR" i="1">
                                <a:solidFill>
                                  <a:srgbClr val="C00000"/>
                                </a:solidFill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∗(</m:t>
                            </m:r>
                            <m:sSup>
                              <m:sSupPr>
                                <m:ctrlPr>
                                  <a:rPr lang="en-GB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GB" i="1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solidFill>
                                          <a:srgbClr val="C00000"/>
                                        </a:solidFill>
                                        <a:effectLst/>
                                        <a:latin typeface="Cambria Math"/>
                                        <a:ea typeface="Calibri"/>
                                        <a:cs typeface="Times New Roman"/>
                                      </a:rPr>
                                      <m:t>𝛢𝛦𝛱</m:t>
                                    </m:r>
                                  </m:e>
                                </m:acc>
                                <m:r>
                                  <a:rPr lang="el-GR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 2</m:t>
                                </m:r>
                              </m:sup>
                            </m:sSup>
                          </m:e>
                        </m:nary>
                      </m:den>
                    </m:f>
                  </m:oMath>
                </a14:m>
                <a:endParaRPr lang="el-GR" dirty="0" smtClean="0">
                  <a:solidFill>
                    <a:srgbClr val="C00000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</a:rPr>
                        </m:ctrlPr>
                      </m:sSubPr>
                      <m:e>
                        <m:r>
                          <a:rPr lang="el-GR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𝛽</m:t>
                        </m:r>
                      </m:e>
                      <m:sub>
                        <m:r>
                          <a:rPr lang="el-GR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𝑇𝐸</m:t>
                        </m:r>
                      </m:sub>
                    </m:sSub>
                    <m:r>
                      <a:rPr lang="el-GR" i="1">
                        <a:solidFill>
                          <a:srgbClr val="C0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= </m:t>
                    </m:r>
                    <m:f>
                      <m:fPr>
                        <m:ctrlPr>
                          <a:rPr lang="en-GB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GB" i="1">
                                <a:solidFill>
                                  <a:srgbClr val="C00000"/>
                                </a:solidFill>
                                <a:effectLst/>
                                <a:latin typeface="Cambria Math"/>
                                <a:ea typeface="Times New Roman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n-GB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  <a:ea typeface="Times New Roman"/>
                                  </a:rPr>
                                </m:ctrlPr>
                              </m:sSubPr>
                              <m:e>
                                <m:r>
                                  <a:rPr lang="el-GR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  <a:ea typeface="Times New Roman"/>
                                    <a:cs typeface="Times New Roman"/>
                                  </a:rPr>
                                  <m:t>𝛵𝛦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  <a:ea typeface="Times New Roman"/>
                                    <a:cs typeface="Times New Roman"/>
                                  </a:rPr>
                                  <m:t>𝑡</m:t>
                                </m:r>
                              </m:sub>
                            </m:sSub>
                          </m:e>
                        </m:nary>
                        <m:r>
                          <a:rPr lang="el-GR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 ∗</m:t>
                        </m:r>
                        <m:sSub>
                          <m:sSubPr>
                            <m:ctrlPr>
                              <a:rPr lang="en-GB" i="1">
                                <a:solidFill>
                                  <a:srgbClr val="C00000"/>
                                </a:solidFill>
                                <a:effectLst/>
                                <a:latin typeface="Cambria Math"/>
                                <a:ea typeface="Times New Roman"/>
                              </a:rPr>
                            </m:ctrlPr>
                          </m:sSubPr>
                          <m:e>
                            <m:r>
                              <a:rPr lang="el-GR" i="1">
                                <a:solidFill>
                                  <a:srgbClr val="C00000"/>
                                </a:solidFill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𝐸</m:t>
                            </m:r>
                          </m:e>
                          <m:sub>
                            <m:r>
                              <a:rPr lang="el-GR" i="1">
                                <a:solidFill>
                                  <a:srgbClr val="C00000"/>
                                </a:solidFill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𝑡</m:t>
                            </m:r>
                          </m:sub>
                        </m:sSub>
                        <m:r>
                          <a:rPr lang="el-GR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− </m:t>
                        </m:r>
                        <m:r>
                          <a:rPr lang="el-GR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𝑛</m:t>
                        </m:r>
                        <m:r>
                          <a:rPr lang="el-GR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 ∗</m:t>
                        </m:r>
                        <m:acc>
                          <m:accPr>
                            <m:chr m:val="̅"/>
                            <m:ctrlPr>
                              <a:rPr lang="en-GB" i="1">
                                <a:solidFill>
                                  <a:srgbClr val="C00000"/>
                                </a:solidFill>
                                <a:effectLst/>
                                <a:latin typeface="Cambria Math"/>
                                <a:ea typeface="Times New Roman"/>
                              </a:rPr>
                            </m:ctrlPr>
                          </m:accPr>
                          <m:e>
                            <m:r>
                              <a:rPr lang="el-GR" i="1">
                                <a:solidFill>
                                  <a:srgbClr val="C00000"/>
                                </a:solidFill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𝛵𝛦</m:t>
                            </m:r>
                          </m:e>
                        </m:acc>
                        <m:r>
                          <a:rPr lang="el-GR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∗</m:t>
                        </m:r>
                        <m:acc>
                          <m:accPr>
                            <m:chr m:val="̅"/>
                            <m:ctrlPr>
                              <a:rPr lang="en-GB" i="1">
                                <a:solidFill>
                                  <a:srgbClr val="C00000"/>
                                </a:solidFill>
                                <a:effectLst/>
                                <a:latin typeface="Cambria Math"/>
                                <a:ea typeface="Times New Roman"/>
                              </a:rPr>
                            </m:ctrlPr>
                          </m:accPr>
                          <m:e>
                            <m:r>
                              <a:rPr lang="el-GR" i="1">
                                <a:solidFill>
                                  <a:srgbClr val="C00000"/>
                                </a:solidFill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𝛦</m:t>
                            </m:r>
                          </m:e>
                        </m:acc>
                      </m:num>
                      <m:den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GB" i="1">
                                <a:solidFill>
                                  <a:srgbClr val="C00000"/>
                                </a:solidFill>
                                <a:effectLst/>
                                <a:latin typeface="Cambria Math"/>
                                <a:ea typeface="Times New Roman"/>
                              </a:rPr>
                            </m:ctrlPr>
                          </m:naryPr>
                          <m:sub/>
                          <m:sup/>
                          <m:e>
                            <m:sSubSup>
                              <m:sSubSupPr>
                                <m:ctrlPr>
                                  <a:rPr lang="en-GB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  <a:ea typeface="Times New Roman"/>
                                  </a:rPr>
                                </m:ctrlPr>
                              </m:sSubSupPr>
                              <m:e>
                                <m:r>
                                  <a:rPr lang="el-GR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  <a:ea typeface="Times New Roman"/>
                                    <a:cs typeface="Times New Roman"/>
                                  </a:rPr>
                                  <m:t>𝑇𝐸</m:t>
                                </m:r>
                              </m:e>
                              <m:sub>
                                <m:r>
                                  <a:rPr lang="el-GR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  <a:ea typeface="Times New Roman"/>
                                    <a:cs typeface="Times New Roman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l-GR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  <a:ea typeface="Times New Roman"/>
                                    <a:cs typeface="Times New Roman"/>
                                  </a:rPr>
                                  <m:t>2</m:t>
                                </m:r>
                              </m:sup>
                            </m:sSubSup>
                          </m:e>
                        </m:nary>
                        <m:r>
                          <a:rPr lang="el-GR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−</m:t>
                        </m:r>
                        <m:r>
                          <a:rPr lang="el-GR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𝑛</m:t>
                        </m:r>
                        <m:r>
                          <a:rPr lang="el-GR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∗ </m:t>
                        </m:r>
                        <m:sSup>
                          <m:sSupPr>
                            <m:ctrlPr>
                              <a:rPr lang="en-GB" i="1">
                                <a:solidFill>
                                  <a:srgbClr val="C00000"/>
                                </a:solidFill>
                                <a:effectLst/>
                                <a:latin typeface="Cambria Math"/>
                                <a:ea typeface="Times New Roman"/>
                              </a:rPr>
                            </m:ctrlPr>
                          </m:sSupPr>
                          <m:e>
                            <m:acc>
                              <m:accPr>
                                <m:chr m:val="̅"/>
                                <m:ctrlPr>
                                  <a:rPr lang="en-GB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  <a:ea typeface="Times New Roman"/>
                                  </a:rPr>
                                </m:ctrlPr>
                              </m:accPr>
                              <m:e>
                                <m:r>
                                  <a:rPr lang="el-GR" i="1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/>
                                    <a:ea typeface="Times New Roman"/>
                                    <a:cs typeface="Times New Roman"/>
                                  </a:rPr>
                                  <m:t>𝛵𝛦</m:t>
                                </m:r>
                              </m:e>
                            </m:acc>
                          </m:e>
                          <m:sup>
                            <m:r>
                              <a:rPr lang="el-GR" i="1">
                                <a:solidFill>
                                  <a:srgbClr val="C00000"/>
                                </a:solidFill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2</m:t>
                            </m:r>
                          </m:sup>
                        </m:sSup>
                        <m:r>
                          <a:rPr lang="el-GR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 </m:t>
                        </m:r>
                      </m:den>
                    </m:f>
                  </m:oMath>
                </a14:m>
                <a:endParaRPr lang="el-GR" dirty="0" smtClean="0">
                  <a:solidFill>
                    <a:srgbClr val="C00000"/>
                  </a:solidFill>
                </a:endParaRPr>
              </a:p>
              <a:p>
                <a:r>
                  <a:rPr lang="el-GR" dirty="0"/>
                  <a:t>Όπου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i="1">
                            <a:latin typeface="Cambria Math"/>
                          </a:rPr>
                        </m:ctrlPr>
                      </m:accPr>
                      <m:e>
                        <m:r>
                          <a:rPr lang="el-GR" i="1">
                            <a:latin typeface="Cambria Math"/>
                          </a:rPr>
                          <m:t>𝛢𝛦𝛱</m:t>
                        </m:r>
                      </m:e>
                    </m:acc>
                    <m:r>
                      <a:rPr lang="el-GR" i="1">
                        <a:latin typeface="Cambria Math"/>
                      </a:rPr>
                      <m:t>, </m:t>
                    </m:r>
                    <m:acc>
                      <m:accPr>
                        <m:chr m:val="̅"/>
                        <m:ctrlPr>
                          <a:rPr lang="en-GB" i="1">
                            <a:latin typeface="Cambria Math"/>
                          </a:rPr>
                        </m:ctrlPr>
                      </m:accPr>
                      <m:e>
                        <m:r>
                          <a:rPr lang="el-GR" i="1">
                            <a:latin typeface="Cambria Math"/>
                          </a:rPr>
                          <m:t>𝛵𝛦</m:t>
                        </m:r>
                      </m:e>
                    </m:acc>
                    <m:r>
                      <a:rPr lang="el-GR" i="1">
                        <a:latin typeface="Cambria Math"/>
                      </a:rPr>
                      <m:t>, </m:t>
                    </m:r>
                    <m:acc>
                      <m:accPr>
                        <m:chr m:val="̅"/>
                        <m:ctrlPr>
                          <a:rPr lang="en-GB" i="1">
                            <a:latin typeface="Cambria Math"/>
                          </a:rPr>
                        </m:ctrlPr>
                      </m:accPr>
                      <m:e>
                        <m:r>
                          <a:rPr lang="el-GR" i="1">
                            <a:latin typeface="Cambria Math"/>
                          </a:rPr>
                          <m:t>𝛦</m:t>
                        </m:r>
                      </m:e>
                    </m:acc>
                  </m:oMath>
                </a14:m>
                <a:r>
                  <a:rPr lang="el-GR" dirty="0"/>
                  <a:t> είναι οι μέσες τιμές του ΑΕΠ, της ΤΕ και της Ε και  </a:t>
                </a:r>
                <a:r>
                  <a:rPr lang="en-US" dirty="0"/>
                  <a:t>n  </a:t>
                </a:r>
                <a:r>
                  <a:rPr lang="el-GR" dirty="0"/>
                  <a:t>είναι το πλήθος των δεδομένων.</a:t>
                </a:r>
                <a:endParaRPr lang="en-GB" dirty="0"/>
              </a:p>
              <a:p>
                <a:r>
                  <a:rPr lang="el-GR" dirty="0"/>
                  <a:t>Ο σταθερός όρος β</a:t>
                </a:r>
                <a:r>
                  <a:rPr lang="el-GR" baseline="-25000" dirty="0"/>
                  <a:t>ο</a:t>
                </a:r>
                <a:r>
                  <a:rPr lang="el-GR" dirty="0"/>
                  <a:t> υπολογίζεται από την σχέση :</a:t>
                </a:r>
                <a:endParaRPr lang="en-GB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</a:rPr>
                        </m:ctrlPr>
                      </m:sSubPr>
                      <m:e>
                        <m:r>
                          <a:rPr lang="el-GR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𝛽</m:t>
                        </m:r>
                      </m:e>
                      <m:sub>
                        <m:r>
                          <a:rPr lang="el-GR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𝜊</m:t>
                        </m:r>
                      </m:sub>
                    </m:sSub>
                    <m:r>
                      <a:rPr lang="el-GR" i="1">
                        <a:solidFill>
                          <a:srgbClr val="C0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acc>
                      <m:accPr>
                        <m:chr m:val="̅"/>
                        <m:ctrlPr>
                          <a:rPr lang="en-GB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</a:rPr>
                        </m:ctrlPr>
                      </m:accPr>
                      <m:e>
                        <m:r>
                          <a:rPr lang="el-GR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𝛦</m:t>
                        </m:r>
                      </m:e>
                    </m:acc>
                    <m:r>
                      <a:rPr lang="el-GR" i="1">
                        <a:solidFill>
                          <a:srgbClr val="C0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−</m:t>
                    </m:r>
                    <m:sSub>
                      <m:sSubPr>
                        <m:ctrlPr>
                          <a:rPr lang="en-GB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</a:rPr>
                        </m:ctrlPr>
                      </m:sSubPr>
                      <m:e>
                        <m:r>
                          <a:rPr lang="el-GR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𝛽</m:t>
                        </m:r>
                      </m:e>
                      <m:sub>
                        <m:r>
                          <a:rPr lang="el-GR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𝛢𝛦𝛱</m:t>
                        </m:r>
                      </m:sub>
                    </m:sSub>
                    <m:r>
                      <a:rPr lang="el-GR" i="1">
                        <a:solidFill>
                          <a:srgbClr val="C0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∗</m:t>
                    </m:r>
                    <m:acc>
                      <m:accPr>
                        <m:chr m:val="̅"/>
                        <m:ctrlPr>
                          <a:rPr lang="en-GB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</a:rPr>
                        </m:ctrlPr>
                      </m:accPr>
                      <m:e>
                        <m:r>
                          <a:rPr lang="el-GR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𝛢𝛦𝛱</m:t>
                        </m:r>
                      </m:e>
                    </m:acc>
                    <m:r>
                      <a:rPr lang="el-GR" i="1">
                        <a:solidFill>
                          <a:srgbClr val="C0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−</m:t>
                    </m:r>
                    <m:sSub>
                      <m:sSubPr>
                        <m:ctrlPr>
                          <a:rPr lang="en-GB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</a:rPr>
                        </m:ctrlPr>
                      </m:sSubPr>
                      <m:e>
                        <m:r>
                          <a:rPr lang="el-GR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𝛽</m:t>
                        </m:r>
                      </m:e>
                      <m:sub>
                        <m:r>
                          <a:rPr lang="el-GR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𝛵𝛦</m:t>
                        </m:r>
                      </m:sub>
                    </m:sSub>
                    <m:r>
                      <a:rPr lang="el-GR" i="1">
                        <a:solidFill>
                          <a:srgbClr val="C0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∗</m:t>
                    </m:r>
                    <m:acc>
                      <m:accPr>
                        <m:chr m:val="̅"/>
                        <m:ctrlPr>
                          <a:rPr lang="en-GB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</a:rPr>
                        </m:ctrlPr>
                      </m:accPr>
                      <m:e>
                        <m:r>
                          <a:rPr lang="el-GR" i="1">
                            <a:solidFill>
                              <a:srgbClr val="C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𝛵𝛦</m:t>
                        </m:r>
                      </m:e>
                    </m:acc>
                  </m:oMath>
                </a14:m>
                <a:endParaRPr lang="el-GR" dirty="0" smtClean="0">
                  <a:solidFill>
                    <a:srgbClr val="C00000"/>
                  </a:solidFill>
                </a:endParaRPr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4"/>
                <a:stretch>
                  <a:fillRect l="-1259" t="-1168" r="-1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85</a:t>
            </a:fld>
            <a:endParaRPr lang="en-GB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694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472"/>
    </mc:Choice>
    <mc:Fallback>
      <p:transition spd="slow" advTm="224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476672"/>
            <a:ext cx="8640960" cy="6381328"/>
          </a:xfrm>
        </p:spPr>
        <p:txBody>
          <a:bodyPr>
            <a:noAutofit/>
          </a:bodyPr>
          <a:lstStyle/>
          <a:p>
            <a:pPr marL="177800" indent="-177800" algn="just"/>
            <a:r>
              <a:rPr lang="el-GR" sz="2000" smtClean="0"/>
              <a:t>Μετά τον υπολογισμό των συντελεστών ελαστικότητας, πρέπει να εξεταστεί η </a:t>
            </a:r>
            <a:r>
              <a:rPr lang="el-GR" sz="2000" dirty="0" smtClean="0"/>
              <a:t>αξιοπιστία των εκτιμήσεων. </a:t>
            </a:r>
          </a:p>
          <a:p>
            <a:pPr marL="177800" indent="-177800" algn="just"/>
            <a:r>
              <a:rPr lang="el-GR" sz="2000" dirty="0" smtClean="0"/>
              <a:t>Είναι </a:t>
            </a:r>
            <a:r>
              <a:rPr lang="el-GR" sz="2000" dirty="0"/>
              <a:t>χρήσιμο να ελεγχθεί κατά πόσο η πραγματική τιμή των ελαστικοτήτων </a:t>
            </a:r>
            <a:r>
              <a:rPr lang="el-GR" b="1" dirty="0">
                <a:solidFill>
                  <a:srgbClr val="C00000"/>
                </a:solidFill>
              </a:rPr>
              <a:t>β</a:t>
            </a:r>
            <a:r>
              <a:rPr lang="el-GR" b="1" baseline="-25000" dirty="0">
                <a:solidFill>
                  <a:srgbClr val="C00000"/>
                </a:solidFill>
              </a:rPr>
              <a:t>ΑΕΠ</a:t>
            </a:r>
            <a:r>
              <a:rPr lang="el-GR" sz="2000" dirty="0"/>
              <a:t> και </a:t>
            </a:r>
            <a:r>
              <a:rPr lang="el-GR" b="1">
                <a:solidFill>
                  <a:srgbClr val="C00000"/>
                </a:solidFill>
              </a:rPr>
              <a:t>β</a:t>
            </a:r>
            <a:r>
              <a:rPr lang="el-GR" b="1" baseline="-25000">
                <a:solidFill>
                  <a:srgbClr val="C00000"/>
                </a:solidFill>
              </a:rPr>
              <a:t>ΤΕ</a:t>
            </a:r>
            <a:r>
              <a:rPr lang="el-GR"/>
              <a:t> </a:t>
            </a:r>
            <a:r>
              <a:rPr lang="el-GR" smtClean="0"/>
              <a:t> </a:t>
            </a:r>
            <a:r>
              <a:rPr lang="el-GR" sz="2000" smtClean="0"/>
              <a:t>είναι διάφορη του μηδενός. </a:t>
            </a:r>
            <a:endParaRPr lang="el-GR" sz="2000" dirty="0" smtClean="0"/>
          </a:p>
          <a:p>
            <a:pPr marL="177800" indent="-177800" algn="just"/>
            <a:r>
              <a:rPr lang="el-GR" sz="2000" dirty="0" smtClean="0"/>
              <a:t>Εάν </a:t>
            </a:r>
            <a:r>
              <a:rPr lang="el-GR" sz="2000" dirty="0"/>
              <a:t>οι ελαστικότητες έχουν μηδενικές τιμές αυτό σημαίνει ότι η ζήτηση ενέργειας δεν μεταβάλλεται με την μεταβολή του </a:t>
            </a:r>
            <a:r>
              <a:rPr lang="el-GR" sz="2400" b="1" i="1" dirty="0">
                <a:solidFill>
                  <a:srgbClr val="C00000"/>
                </a:solidFill>
              </a:rPr>
              <a:t>ΑΕΠ</a:t>
            </a:r>
            <a:r>
              <a:rPr lang="el-GR" sz="2000" dirty="0"/>
              <a:t> ή της τιμής της ενέργειας. </a:t>
            </a:r>
            <a:endParaRPr lang="en-GB" sz="2000" dirty="0"/>
          </a:p>
          <a:p>
            <a:pPr marL="177800" indent="-177800" algn="just"/>
            <a:r>
              <a:rPr lang="el-GR" sz="2000"/>
              <a:t> </a:t>
            </a:r>
            <a:r>
              <a:rPr lang="el-GR" sz="2000" smtClean="0"/>
              <a:t>Οι </a:t>
            </a:r>
            <a:r>
              <a:rPr lang="el-GR" sz="2000" dirty="0"/>
              <a:t>τιμές της στατιστικής </a:t>
            </a:r>
            <a:r>
              <a:rPr lang="el-GR" b="1" i="1" dirty="0">
                <a:solidFill>
                  <a:srgbClr val="C00000"/>
                </a:solidFill>
              </a:rPr>
              <a:t>–</a:t>
            </a:r>
            <a:r>
              <a:rPr lang="en-US" b="1" i="1" dirty="0">
                <a:solidFill>
                  <a:srgbClr val="C00000"/>
                </a:solidFill>
              </a:rPr>
              <a:t>t</a:t>
            </a:r>
            <a:r>
              <a:rPr lang="en-US" sz="2000" dirty="0"/>
              <a:t> </a:t>
            </a:r>
            <a:r>
              <a:rPr lang="el-GR" sz="2000" dirty="0"/>
              <a:t> εκφράζουν την πιθανότητα ότι οι ελαστικότητες είναι ίσες με μηδέν. Παρά το γεγονός ότι η ακριβής κρίσιμη τιμή για την -</a:t>
            </a:r>
            <a:r>
              <a:rPr lang="en-US" sz="2000" dirty="0"/>
              <a:t>t </a:t>
            </a:r>
            <a:r>
              <a:rPr lang="el-GR" sz="2000" dirty="0"/>
              <a:t>(για ένα συγκεκριμένο επίπεδο πιθανότητας, π.χ. 95% ή 99%, εξαρτάται από τον αριθμό των σημείων και τις εκτιμήσεις των ελαστικοτήτων σε κάθε εξίσωση και συνεπώς πρέπει να γίνει αναφορά σε πίνακες, υπάρχουν μερικοί πρακτικοί </a:t>
            </a:r>
            <a:r>
              <a:rPr lang="el-GR" sz="2000" dirty="0" smtClean="0"/>
              <a:t>κανόνες.</a:t>
            </a:r>
          </a:p>
          <a:p>
            <a:pPr marL="177800" indent="-177800" algn="just"/>
            <a:r>
              <a:rPr lang="el-GR" sz="2000" dirty="0" smtClean="0"/>
              <a:t>Για </a:t>
            </a:r>
            <a:r>
              <a:rPr lang="el-GR" sz="2000" dirty="0"/>
              <a:t>ένα αρκετά μεγάλο αριθμό σημείων (π.χ. 20), αν η τιμή της </a:t>
            </a:r>
            <a:r>
              <a:rPr lang="el-GR" b="1" i="1" dirty="0">
                <a:solidFill>
                  <a:srgbClr val="C00000"/>
                </a:solidFill>
              </a:rPr>
              <a:t>–t</a:t>
            </a:r>
            <a:r>
              <a:rPr lang="el-GR" b="1" dirty="0">
                <a:solidFill>
                  <a:srgbClr val="C00000"/>
                </a:solidFill>
              </a:rPr>
              <a:t> </a:t>
            </a:r>
            <a:r>
              <a:rPr lang="el-GR" b="1" dirty="0" smtClean="0">
                <a:solidFill>
                  <a:srgbClr val="C00000"/>
                </a:solidFill>
              </a:rPr>
              <a:t> </a:t>
            </a:r>
            <a:r>
              <a:rPr lang="el-GR" sz="2000" dirty="0" smtClean="0"/>
              <a:t>είναι </a:t>
            </a:r>
            <a:r>
              <a:rPr lang="el-GR" sz="2000" dirty="0"/>
              <a:t>μεγαλύτερη του 1.65, τότε υπάρχει 95% εμπιστοσύνη ότι η ελαστικότητα δεν είναι ίση με μηδέν, και εάν η τιμή της </a:t>
            </a:r>
            <a:r>
              <a:rPr lang="el-GR" b="1" i="1" dirty="0">
                <a:solidFill>
                  <a:srgbClr val="C00000"/>
                </a:solidFill>
              </a:rPr>
              <a:t>–t</a:t>
            </a:r>
            <a:r>
              <a:rPr lang="el-GR" sz="2000" dirty="0"/>
              <a:t> </a:t>
            </a:r>
            <a:r>
              <a:rPr lang="el-GR" sz="2000" dirty="0" smtClean="0"/>
              <a:t> είναι </a:t>
            </a:r>
            <a:r>
              <a:rPr lang="el-GR" sz="2000" dirty="0"/>
              <a:t>μεγαλύτερη του 1.96, τότε ο βαθμός εμπιστοσύνης φθάνει στο 99%, ότι δηλ. η ελαστικότητα δεν θα είναι ίση με μηδέν.</a:t>
            </a:r>
            <a:endParaRPr lang="en-GB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1219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ΕΛΕΓΧΟΣ ΑΞΙΟΠΙΣΤΙΑΣ ΤΩΝ ΕΚΤΙΜΗΣΕΩΝ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86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700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568"/>
    </mc:Choice>
    <mc:Fallback>
      <p:transition spd="slow" advTm="825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ΣΧΕΔΙΑΣΜΟΣ ΕΝΕΡΓΕΙΑΚΗΣ ΠΟΛΙΤΙΚΗΣ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5658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2000" b="1" smtClean="0">
                <a:solidFill>
                  <a:srgbClr val="C00000"/>
                </a:solidFill>
              </a:rPr>
              <a:t>	</a:t>
            </a:r>
            <a:r>
              <a:rPr lang="el-GR" sz="2400" b="1" smtClean="0">
                <a:solidFill>
                  <a:srgbClr val="C00000"/>
                </a:solidFill>
              </a:rPr>
              <a:t>ΠΡΟΑΠΑΙΤΟΥΜΕΝΑ</a:t>
            </a:r>
            <a:endParaRPr lang="en-GB" sz="2000" b="1" dirty="0">
              <a:solidFill>
                <a:srgbClr val="C00000"/>
              </a:solidFill>
            </a:endParaRPr>
          </a:p>
          <a:p>
            <a:pPr lvl="0" algn="just"/>
            <a:r>
              <a:rPr lang="el-GR" sz="2000" dirty="0" smtClean="0"/>
              <a:t>Η ΠΡΟΒΛΕΨΗ ΓΙΑ ΤΗΝ ΕΞΕΛΙΞΗ ΤΗΣ ΠΡΟΣΦΟΡΑΣ ΕΝΕΡΓΕΙΑΣ (ΠΟΡΟΙ, ΤΕΧΝΟΛΟΓΙΑ, ΣΥΣΤΗΜΑΤΑ)</a:t>
            </a:r>
          </a:p>
          <a:p>
            <a:pPr lvl="0" algn="just"/>
            <a:r>
              <a:rPr lang="el-GR" sz="2000" dirty="0" smtClean="0"/>
              <a:t>Η ΠΡΟΒΛΕΨΗ ΤΗΣ ΖΗΤΗΣΗΣ ΕΝΕΡΓΕΙΑΣ ΣΕ ΕΠΙΠΕΔΟ ΤΟΜΕΑ ΤΗΣ ΟΙΚΟΝΟΜΙΑΣ ΚΑΙ Η ΤΕΛΙΚΗ, ΣΥΝΟΛΙΚΗ ΣΥΝΘΕΣΗ ΤΟΥΣ</a:t>
            </a:r>
          </a:p>
          <a:p>
            <a:pPr lvl="0" algn="just"/>
            <a:r>
              <a:rPr lang="el-GR" sz="2000" dirty="0" smtClean="0"/>
              <a:t>Η ΠΡΟΒΛΕΨΗ ΤΗΣ ΕΞΕΛΙΞΗΣ ΤΩΝ ΕΝΕΡΓΕΙΑΚΩΝ ΤΕΧΝΟΛΟΓΙΩΝ ΚΑΙ ΤΩΝ ΔΥΝΑΤΟΤΗΤΩΝ ΥΠΟΚΑΤΑΣΤΑΣΗΣ ΜΕΤΑΞΥ ΤΩΝ ΔΙΑΦΟΡΩΝ ΜΟΡΦΩΝ ΕΝΕΡΓΕΙΑΣ</a:t>
            </a:r>
          </a:p>
          <a:p>
            <a:pPr lvl="0" algn="just"/>
            <a:r>
              <a:rPr lang="el-GR" sz="2000" dirty="0" smtClean="0"/>
              <a:t>Η ΓΝΩΣΗ ΤΩΝ ΑΛΛΗΛΕΠΙΔΡΑΣΕΩΝ ΚΑΙ ΑΛΛΗΛΟΕΞΑΡΤΗΣΕΩΝ ΜΕΤΑΞΥ ΠΡΟΣΦΟΡΑΣ ΚΑΙ ΖΗΤΗΣΗΣ ΕΝΕΡΓΕΙΑΣ, ΚΑΙ Η ΣΧΕΣΗ ΤΟΥΣ ΜΕ ΤΙΣ ΤΙΜΕΣ ΕΝΕΡΓΕΙΑΣ. ΘΑ ΠΡΕΠΕΙ ΝΑ ΔΙΕΡΕΥΝΗΘΕΙ Η ΕΥΑΙΣΘΗΣΙΑ ΑΥΤΩΝ ΤΩΝ ΣΧΕΣΕΩΝ ΣΕ ΕΞΩΓΕΝΕΙΣ ΠΑΡΑΓΟΝΤΕΣ Ή ΣΕ ΔΟΜΙΚΕΣ ΑΛΛΑΓΕΣ ΤΩΝ ΕΝΕΡΓΕΙΑΚΩΝ ΣΥΣΤΗΜΑΤΩΝ ΠΟΥ ΕΠΗΡΕΑΖΟΥΝ ΤΗΝ ΠΡΟΣΦΟΡΑ ΚΑΙ ΚΑΤΑΝΑΛΩΣΗ.</a:t>
            </a:r>
          </a:p>
          <a:p>
            <a:pPr lvl="0" algn="just"/>
            <a:r>
              <a:rPr lang="el-GR" sz="2000" dirty="0" smtClean="0"/>
              <a:t>Η ΔΙΕΡΕΥΝΗΣΗ ΤΩΝ ΠΕΡΙΒΑΛΛΟΝΤΙΚΩΝ ΕΠΙΠΤΩΣΕΩΝ ΚΑΙ ΤΩΝ ΑΝΤΙΡΡΥΠΑΝΤΙΚΩΝ ΤΕΧΝΟΛΟΓΙΩΝ</a:t>
            </a: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87</a:t>
            </a:fld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318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574"/>
    </mc:Choice>
    <mc:Fallback>
      <p:transition spd="slow" advTm="555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D9A7-02A6-45A4-850E-ABE4D1C98E82}" type="slidenum">
              <a:rPr lang="el-GR" altLang="en-US">
                <a:solidFill>
                  <a:srgbClr val="FFFFFF"/>
                </a:solidFill>
              </a:rPr>
              <a:pPr/>
              <a:t>88</a:t>
            </a:fld>
            <a:endParaRPr lang="el-GR" altLang="en-US">
              <a:solidFill>
                <a:srgbClr val="FFFFFF"/>
              </a:solidFill>
            </a:endParaRPr>
          </a:p>
        </p:txBody>
      </p:sp>
      <p:sp>
        <p:nvSpPr>
          <p:cNvPr id="65557" name="Rectangle 2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n-US" sz="2400" b="1"/>
              <a:t>ΓΕΝΙΚΟ ΠΛΑΙΣΙΟ ΔΙΕΡΕΥΝΗΣΗΣ ΣΥΣΧΕΤΙΣΕΩΝ ΕΝΕΡΓΕΙΑΣ - ΟΙΚΟΝΟΜΙΑΣ</a:t>
            </a:r>
          </a:p>
        </p:txBody>
      </p:sp>
      <p:grpSp>
        <p:nvGrpSpPr>
          <p:cNvPr id="65558" name="Group 22"/>
          <p:cNvGrpSpPr>
            <a:grpSpLocks noChangeAspect="1"/>
          </p:cNvGrpSpPr>
          <p:nvPr/>
        </p:nvGrpSpPr>
        <p:grpSpPr bwMode="auto">
          <a:xfrm>
            <a:off x="693683" y="1374943"/>
            <a:ext cx="7707871" cy="4716585"/>
            <a:chOff x="3057" y="1980"/>
            <a:chExt cx="7020" cy="6120"/>
          </a:xfrm>
        </p:grpSpPr>
        <p:sp>
          <p:nvSpPr>
            <p:cNvPr id="65560" name="AutoShape 24"/>
            <p:cNvSpPr>
              <a:spLocks noChangeArrowheads="1"/>
            </p:cNvSpPr>
            <p:nvPr/>
          </p:nvSpPr>
          <p:spPr bwMode="auto">
            <a:xfrm>
              <a:off x="6297" y="7020"/>
              <a:ext cx="177" cy="540"/>
            </a:xfrm>
            <a:prstGeom prst="upArrow">
              <a:avLst>
                <a:gd name="adj1" fmla="val 50000"/>
                <a:gd name="adj2" fmla="val 76271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65561" name="Rectangle 25"/>
            <p:cNvSpPr>
              <a:spLocks noChangeArrowheads="1"/>
            </p:cNvSpPr>
            <p:nvPr/>
          </p:nvSpPr>
          <p:spPr bwMode="auto">
            <a:xfrm>
              <a:off x="3057" y="6480"/>
              <a:ext cx="702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l-GR" altLang="en-US" b="1" dirty="0">
                  <a:solidFill>
                    <a:srgbClr val="003B76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Επεξεργασμένα Δεδομένα Ενέργειας- Οικονομίας</a:t>
              </a:r>
            </a:p>
          </p:txBody>
        </p:sp>
        <p:sp>
          <p:nvSpPr>
            <p:cNvPr id="65562" name="AutoShape 26"/>
            <p:cNvSpPr>
              <a:spLocks noChangeArrowheads="1"/>
            </p:cNvSpPr>
            <p:nvPr/>
          </p:nvSpPr>
          <p:spPr bwMode="auto">
            <a:xfrm>
              <a:off x="7557" y="2520"/>
              <a:ext cx="176" cy="540"/>
            </a:xfrm>
            <a:prstGeom prst="upArrow">
              <a:avLst>
                <a:gd name="adj1" fmla="val 50000"/>
                <a:gd name="adj2" fmla="val 76705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65563" name="Rectangle 27"/>
            <p:cNvSpPr>
              <a:spLocks noChangeArrowheads="1"/>
            </p:cNvSpPr>
            <p:nvPr/>
          </p:nvSpPr>
          <p:spPr bwMode="auto">
            <a:xfrm>
              <a:off x="3057" y="4320"/>
              <a:ext cx="1980" cy="16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l-GR" altLang="en-US" b="1" dirty="0">
                  <a:solidFill>
                    <a:srgbClr val="003B76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Δείκτες Χρήσης και Έντασης Ενέργειας</a:t>
              </a:r>
              <a:endParaRPr lang="el-GR" altLang="en-US" sz="3600" b="1" dirty="0">
                <a:solidFill>
                  <a:srgbClr val="003B76"/>
                </a:solidFill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65564" name="AutoShape 28"/>
            <p:cNvSpPr>
              <a:spLocks noChangeArrowheads="1"/>
            </p:cNvSpPr>
            <p:nvPr/>
          </p:nvSpPr>
          <p:spPr bwMode="auto">
            <a:xfrm>
              <a:off x="8638" y="3510"/>
              <a:ext cx="175" cy="540"/>
            </a:xfrm>
            <a:prstGeom prst="upArrow">
              <a:avLst>
                <a:gd name="adj1" fmla="val 50000"/>
                <a:gd name="adj2" fmla="val 7714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65565" name="AutoShape 29"/>
            <p:cNvSpPr>
              <a:spLocks noChangeArrowheads="1"/>
            </p:cNvSpPr>
            <p:nvPr/>
          </p:nvSpPr>
          <p:spPr bwMode="auto">
            <a:xfrm>
              <a:off x="3957" y="5940"/>
              <a:ext cx="175" cy="540"/>
            </a:xfrm>
            <a:prstGeom prst="upArrow">
              <a:avLst>
                <a:gd name="adj1" fmla="val 50000"/>
                <a:gd name="adj2" fmla="val 7714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65566" name="AutoShape 30"/>
            <p:cNvSpPr>
              <a:spLocks noChangeArrowheads="1"/>
            </p:cNvSpPr>
            <p:nvPr/>
          </p:nvSpPr>
          <p:spPr bwMode="auto">
            <a:xfrm>
              <a:off x="8637" y="5940"/>
              <a:ext cx="176" cy="540"/>
            </a:xfrm>
            <a:prstGeom prst="upArrow">
              <a:avLst>
                <a:gd name="adj1" fmla="val 50000"/>
                <a:gd name="adj2" fmla="val 76705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65567" name="Rectangle 31"/>
            <p:cNvSpPr>
              <a:spLocks noChangeArrowheads="1"/>
            </p:cNvSpPr>
            <p:nvPr/>
          </p:nvSpPr>
          <p:spPr bwMode="auto">
            <a:xfrm>
              <a:off x="7737" y="3839"/>
              <a:ext cx="2340" cy="210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l-GR" altLang="en-US" b="1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Αιτιώδεις Σχέσεις μεταξύ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l-GR" altLang="en-US" b="1" dirty="0" smtClean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Ενεργειακών </a:t>
              </a:r>
              <a:r>
                <a:rPr lang="el-GR" altLang="en-US" b="1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και Οικονομικών Μεταβλητών</a:t>
              </a:r>
            </a:p>
          </p:txBody>
        </p:sp>
        <p:sp>
          <p:nvSpPr>
            <p:cNvPr id="65568" name="Rectangle 32"/>
            <p:cNvSpPr>
              <a:spLocks noChangeArrowheads="1"/>
            </p:cNvSpPr>
            <p:nvPr/>
          </p:nvSpPr>
          <p:spPr bwMode="auto">
            <a:xfrm>
              <a:off x="5577" y="2935"/>
              <a:ext cx="4500" cy="48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l-GR" altLang="en-US" b="1" dirty="0">
                  <a:solidFill>
                    <a:srgbClr val="003B76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Ενεργειακή Οικονομετρική Μοντελοποίηση</a:t>
              </a:r>
              <a:endParaRPr lang="el-GR" altLang="en-US" sz="3600" b="1" dirty="0">
                <a:solidFill>
                  <a:srgbClr val="003B76"/>
                </a:solidFill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65569" name="AutoShape 33"/>
            <p:cNvSpPr>
              <a:spLocks noChangeArrowheads="1"/>
            </p:cNvSpPr>
            <p:nvPr/>
          </p:nvSpPr>
          <p:spPr bwMode="auto">
            <a:xfrm>
              <a:off x="3957" y="2520"/>
              <a:ext cx="180" cy="1800"/>
            </a:xfrm>
            <a:prstGeom prst="upArrow">
              <a:avLst>
                <a:gd name="adj1" fmla="val 50000"/>
                <a:gd name="adj2" fmla="val 2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65570" name="Rectangle 34"/>
            <p:cNvSpPr>
              <a:spLocks noChangeArrowheads="1"/>
            </p:cNvSpPr>
            <p:nvPr/>
          </p:nvSpPr>
          <p:spPr bwMode="auto">
            <a:xfrm>
              <a:off x="3057" y="1980"/>
              <a:ext cx="702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l-GR" altLang="en-US" b="1" dirty="0">
                  <a:solidFill>
                    <a:srgbClr val="003B76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Σχεδιασμός Πολιτικών Περιβάλλοντος-Ενέργειας-Οικονομίας</a:t>
              </a:r>
              <a:endParaRPr lang="el-GR" altLang="en-US" sz="3600" b="1" dirty="0">
                <a:solidFill>
                  <a:srgbClr val="003B76"/>
                </a:solidFill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65571" name="AutoShape 35"/>
            <p:cNvSpPr>
              <a:spLocks noChangeArrowheads="1"/>
            </p:cNvSpPr>
            <p:nvPr/>
          </p:nvSpPr>
          <p:spPr bwMode="auto">
            <a:xfrm>
              <a:off x="6515" y="3295"/>
              <a:ext cx="172" cy="540"/>
            </a:xfrm>
            <a:prstGeom prst="upArrow">
              <a:avLst>
                <a:gd name="adj1" fmla="val 50000"/>
                <a:gd name="adj2" fmla="val 78488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65572" name="AutoShape 36"/>
            <p:cNvSpPr>
              <a:spLocks noChangeArrowheads="1"/>
            </p:cNvSpPr>
            <p:nvPr/>
          </p:nvSpPr>
          <p:spPr bwMode="auto">
            <a:xfrm>
              <a:off x="6478" y="5940"/>
              <a:ext cx="171" cy="540"/>
            </a:xfrm>
            <a:prstGeom prst="upArrow">
              <a:avLst>
                <a:gd name="adj1" fmla="val 50000"/>
                <a:gd name="adj2" fmla="val 7894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65573" name="Rectangle 37"/>
            <p:cNvSpPr>
              <a:spLocks noChangeArrowheads="1"/>
            </p:cNvSpPr>
            <p:nvPr/>
          </p:nvSpPr>
          <p:spPr bwMode="auto">
            <a:xfrm>
              <a:off x="5600" y="3839"/>
              <a:ext cx="1980" cy="21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l-GR" altLang="en-US" b="1" dirty="0">
                  <a:solidFill>
                    <a:srgbClr val="003B76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Εμπειρικές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l-GR" altLang="en-US" b="1" dirty="0">
                  <a:solidFill>
                    <a:srgbClr val="003B76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Ελαστικότητες Ζήτησης  και Κατανάλωσης Ενέργειας</a:t>
              </a:r>
            </a:p>
          </p:txBody>
        </p:sp>
        <p:sp>
          <p:nvSpPr>
            <p:cNvPr id="65574" name="Rectangle 38"/>
            <p:cNvSpPr>
              <a:spLocks noChangeArrowheads="1"/>
            </p:cNvSpPr>
            <p:nvPr/>
          </p:nvSpPr>
          <p:spPr bwMode="auto">
            <a:xfrm>
              <a:off x="3057" y="7560"/>
              <a:ext cx="702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l-GR" altLang="en-US" b="1" dirty="0">
                  <a:solidFill>
                    <a:srgbClr val="003B76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Πρωτογενή Δεδομένα Ενέργειας - Οικονομίας</a:t>
              </a:r>
            </a:p>
          </p:txBody>
        </p:sp>
      </p:grp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58380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058"/>
    </mc:Choice>
    <mc:Fallback>
      <p:transition spd="slow" advTm="520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5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τέλος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89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77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5114715"/>
              </p:ext>
            </p:extLst>
          </p:nvPr>
        </p:nvGraphicFramePr>
        <p:xfrm>
          <a:off x="395536" y="836712"/>
          <a:ext cx="8208912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9DF5D-2C21-4FE9-898C-4B4D01C6C898}" type="slidenum">
              <a:rPr lang="en-GB" smtClean="0"/>
              <a:t>9</a:t>
            </a:fld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70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71"/>
    </mc:Choice>
    <mc:Fallback>
      <p:transition spd="slow" advTm="76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1|12.8|4|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>
          <a:solidFill>
            <a:srgbClr val="C00000"/>
          </a:solidFill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1808</TotalTime>
  <Words>3503</Words>
  <Application>Microsoft Office PowerPoint</Application>
  <PresentationFormat>On-screen Show (4:3)</PresentationFormat>
  <Paragraphs>592</Paragraphs>
  <Slides>89</Slides>
  <Notes>2</Notes>
  <HiddenSlides>0</HiddenSlides>
  <MMClips>88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91" baseType="lpstr">
      <vt:lpstr>Office Theme</vt:lpstr>
      <vt:lpstr>Chart</vt:lpstr>
      <vt:lpstr>ΕΝΕΡΓΕΙΑΚΗ ΠΟΛΙΤΙΚΗ ΚΑΙ ΔΙΑΧΕΙΡΙΣΗ - ΛΗΨΗ ΑΠΟΦΑΣΕΩΝ</vt:lpstr>
      <vt:lpstr>PowerPoint Presentation</vt:lpstr>
      <vt:lpstr>PowerPoint Presentation</vt:lpstr>
      <vt:lpstr>ΕΝΕΡΓΕΙΑ : ΠΡΟΒΛΕΨΗ ΤΗΣ ΖΗΤΗΣΗΣ</vt:lpstr>
      <vt:lpstr>Η ΖΗΤΗΣΗ ΕΝΕΡΓΕΙΑΣ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ΕΝΕΡΓΕΙΑΚΗ ΜΕΤΑΤΡΟΠΗ : ΣΤΑΘΜΟΙ ΚΑΙ ΔΙΥΛΙΣΤΗΡΙΑ</vt:lpstr>
      <vt:lpstr>PowerPoint Presentation</vt:lpstr>
      <vt:lpstr>PowerPoint Presentation</vt:lpstr>
      <vt:lpstr>PowerPoint Presentation</vt:lpstr>
      <vt:lpstr>PowerPoint Presentation</vt:lpstr>
      <vt:lpstr>ΥΔΡΟΗΛΕΚΤΡΙΚΟΙ ΣΤΑΘΜΟΙ ΜΕ ΑΝΤΛΗΣΙΟΤΑΜΙΕΥΤΗΡΑ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ΣΕ ΤΙΠ</vt:lpstr>
      <vt:lpstr>PowerPoint Presentation</vt:lpstr>
      <vt:lpstr>PowerPoint Presentation</vt:lpstr>
      <vt:lpstr>PowerPoint Presentation</vt:lpstr>
      <vt:lpstr>ΕΝΕΡΓΕΙΑΚΗ ΔΙΑΧΕΙΡΙΣΗ-ENERGY MANAGEMENT</vt:lpstr>
      <vt:lpstr>ΕΝΕΡΓΕΙΑΚΗ ΔΙΑΧΕΙΡΙΣΗ</vt:lpstr>
      <vt:lpstr>Η ΣΗΜΑΣΙΑ ΤΗΣ ΠΡΟΒΛΕΨΗΣ</vt:lpstr>
      <vt:lpstr>ΕΝΕΡΓΕΙΑΚΗ ΖΗΤΗΣΗ - ΠΡΟΒΛΕΨΗ</vt:lpstr>
      <vt:lpstr>ΕΝΕΡΓΕΙΑΚΗ ΖΗΤΗΣΗ - ΠΡΟΒΛΕΨΗ</vt:lpstr>
      <vt:lpstr>ΕΝΕΡΓΕΙΑΚΗ ΖΗΤΗΣΗ</vt:lpstr>
      <vt:lpstr>ΕΝΕΡΓΕΙΑΚΗ ΖΗΤΗΣΗ - ΠΡΟΒΛΕΨΗ</vt:lpstr>
      <vt:lpstr>ΠΡΟΒΛΕΨΗ ΤΗΣ ΕΝΕΡΓΕΙΑΚΗΣ ΖΗΤΗΣΗΣ</vt:lpstr>
      <vt:lpstr>π.χ. Στοχαστικότητα ΑΠΕ – Αιολική ενέργεια : αρκετά ελέγξιμη, μερικώς προβλέψιμη</vt:lpstr>
      <vt:lpstr>π.χ. ΔΙΑΚΥΜΑΝΣΗ ΤΙΜΩΝ ΠΕΤΡΕΛΑΙΟΥ</vt:lpstr>
      <vt:lpstr>π.χ. ΔΙΑΚΥΜΑΝΣΗ ΤΙΜΩΝ ΠΕΤΡΕΛΑΙΟΥ (2012-2014)</vt:lpstr>
      <vt:lpstr>π.χ. ΜΕΤΑΒΟΛΗ ΤΙΜΩΝ ΦΥΣΙΚΟΥ ΑΕΡΙΟΥ ΚΑΙ ΑΝΘΡΑΚΑ</vt:lpstr>
      <vt:lpstr>π.χ. ΜΕΤΑΒΟΛΗ ΤΙΜΩΝ ΑΝΘΡΑΚΑ 2007-2011</vt:lpstr>
      <vt:lpstr>ΕΞΕΛΙΞΗ ΚΟΣΤΟΥΣ ΦΩΤΟΒΟΛΤΑΪΚΩΝ EURO/kWp</vt:lpstr>
      <vt:lpstr>ΒΑΣΙΚΕΣ ΕΡΩΤΗΣΕΙΣ</vt:lpstr>
      <vt:lpstr>ΕΝΕΡΓΕΙΑΚΗ ΖΗΤΗΣΗ: ΜΕΤΑΒΑΛΛΟΜΕΝΗ ΦΥΣΗ</vt:lpstr>
      <vt:lpstr>ΕΛΛΑΔΑ – ΜΕΤΑΒΟΛΗ ΤΗΣ ΖΗΤΗΣΗΣ (%)   1990-2003</vt:lpstr>
      <vt:lpstr>ΕΠΟΧΙΑΚΗ ΔΙΑΚΥΜΑΝΣΗ</vt:lpstr>
      <vt:lpstr>ΛΕΣΒΟΣ – ΕΠΟΧΙΑΚΗ ΔΙΑΚΥΜΑΝΣΗ ΖΗΤΗΣΗΣ ΗΛΕΚΤΡΙΣΜΟΥ</vt:lpstr>
      <vt:lpstr>ΕΒΔΟΜΑΔΙΑΙΑ ΔΙΑΚΥΜΑΝΣΗ </vt:lpstr>
      <vt:lpstr>ΛΕΣΒΟΣ – ΕΒΔΟΜΑΔΙΑΙΑ/ΗΜΕΡΗΣΙΑ/ΩΡΙΑΙΑ ΔΙΑΚΥΜΑΝΣΗ</vt:lpstr>
      <vt:lpstr>ΕΝΕΡΓΕΙΑ : ΠΕΡΙΟΡΙΣΜΕΝΗ ΔΥΝΑΤΟΤΗΤΑ ΑΠΟΘΗΚΕΥΣΗΣ</vt:lpstr>
      <vt:lpstr>ΚΑΜΠΥΛΗ ΔΙΑΡΚΕΙΑΣ ΦΟΡΤΙΟΥ</vt:lpstr>
      <vt:lpstr>ΔΙΑΚΥΜΑΝΣΗ ΖΗΤΗΣΗΣ ΗΛΕΚΤΡΙΣΜΟΥ- Λέσβος 2005</vt:lpstr>
      <vt:lpstr>Λέσβος: διακύμανση ενεργειακής ζήτησης 3-9 Μαΐου 2010</vt:lpstr>
      <vt:lpstr>ΕΒΔΟΜΑΔΙΑΙΑ ΔΙΑΚΥΜΑΝΣΗ</vt:lpstr>
      <vt:lpstr>ΗΛΕΚΤΡΙΣΜΟΣ : ΕΝΕΡΓΕΙΑ ΚΑΙ ΙΣΧΥΣ !</vt:lpstr>
      <vt:lpstr>ΔΙΑΧΕΙΡΙΣΗ ΤΗΣ ΖΗΤΗΣΗΣ</vt:lpstr>
      <vt:lpstr>ΜΑΘΗΜΑΤΙΚΗ ΜΟΝΤΕΛΟΠΟΙΗΣΗ</vt:lpstr>
      <vt:lpstr>ΤΑΞΙΝΟΜΗΣΗ ΜΟΝΤΕΛΩΝ</vt:lpstr>
      <vt:lpstr>ΑΛΓΕΒΡΙΚΗ ΣΧΕΣΗ ΕΙΣΡΟΩΝ-ΕΚΡΟΩΝ</vt:lpstr>
      <vt:lpstr>Μοντέλα Χρονοσειρών</vt:lpstr>
      <vt:lpstr>ΑΝΑΛΥΣΗ ΧΡΟΝΟΣΕΙΡΩΝ - συνοπτικά</vt:lpstr>
      <vt:lpstr>Μοντέλα Πρόβλεψης γιά την Ζήτηση Ενέργειας</vt:lpstr>
      <vt:lpstr>Οι δύο προσεγγίσεις</vt:lpstr>
      <vt:lpstr>ΜΟΝΤΕΛΑ ΤΕΛΙΚΗΣ ΧΡΗΣΗΣ</vt:lpstr>
      <vt:lpstr>A. ΟΙΚΟΝΟΜΕΤΡΙΚΑ ΜΟΝΤΕΛΑ </vt:lpstr>
      <vt:lpstr>A. ΟΙΚΟΝΟΜΕΤΡΙΚΑ ΜΟΝΤΕΛΑ : ΚΑΤΗΓΟΡΙΕΣ</vt:lpstr>
      <vt:lpstr>A. ΟΙΚΟΝΟΜΕΤΡΙΚΑ ΜΟΝΤΕΛΑ : ΚΑΤΗΓΟΡΙΕΣ</vt:lpstr>
      <vt:lpstr>A. ΟΙΚΟΝΟΜΕΤΡΙΚΑ ΜΟΝΤΕΛΑ : ΚΑΤΗΓΟΡΙΕΣ</vt:lpstr>
      <vt:lpstr>B. ΜΟΝΤΕΛΑ ΤΕΛΙΚΗΣ ΧΡΗΣΗΣ – BOTTOM-UP</vt:lpstr>
      <vt:lpstr>B. ΜΟΝΤΕΛΑ ΤΕΛΙΚΗΣ ΧΡΗΣΗΣ – BOTTOM-UP</vt:lpstr>
      <vt:lpstr>B. ΜΟΝΤΕΛΑ ΤΕΛΙΚΗΣ ΧΡΗΣΗΣ – BOTTOM-UP</vt:lpstr>
      <vt:lpstr>B. ΜΟΝΤΕΛΑ ΤΕΛΙΚΗΣ ΧΡΗΣΗΣ – BOTTOM-UP</vt:lpstr>
      <vt:lpstr>ΠΑΡΑΔΕΙΓΜΑ: ΦΩΤΙΣΜΟΣ ΚΑΤΑΣΤΗΜΑΤΟΣ</vt:lpstr>
      <vt:lpstr>ΠΑΡΑΔΕΙΓΜΑ: ΦΩΤΙΣΜΟΣ ΚΑΤΑΣΤΗΜΑΤΟΣ</vt:lpstr>
      <vt:lpstr>ΠΑΡΑΔΕΙΓΜΑ – ΥΠΟΛΟΓΙΣΜΟΣ ΤΕΛΙΚΗΣ ΖΗΤΗΣΗΣ</vt:lpstr>
      <vt:lpstr>ΠΑΡΑΔΕΙΓΜΑ: ΥΠΟΛΟΓΙΣΜΟΣ ΤΕΛΙΚΗΣ ΧΡΗΣΗΣ</vt:lpstr>
      <vt:lpstr>ΠΑΡΑΔΕΙΓΜΑ: ΥΠΟΛΟΓΙΣΜΟΣ ΤΕΛΙΚΗΣ ΧΡΗΣΗΣ</vt:lpstr>
      <vt:lpstr>γ). ΥΒΡΙΔΙΚΑ ΜΟΝΤΕΛΑ</vt:lpstr>
      <vt:lpstr>ΣΥΓΚΡΙΣΗ: ΠΛΕΟΝΕΚΤΗΜΑΤΑ ΚΑΙ ΜΕΙΟΝΕΚΤΗΜΑΤΑ</vt:lpstr>
      <vt:lpstr>Μοντέλα Παλινδρόμησης μιας Εξίσωσης</vt:lpstr>
      <vt:lpstr>Μοντέλα Προσομοίωσης πολλών Εξισώσεων (1/2)</vt:lpstr>
      <vt:lpstr>Μοντέλα Προσομοίωσης πολλών Εξισώσεων (2/2)</vt:lpstr>
      <vt:lpstr>ΕΝΕΡΓΕΙΑΚΗ ΖΗΤΗΣΗ – μια πρώτη προσέγγιση</vt:lpstr>
      <vt:lpstr>ΜΟΝΤΕΛΟ ΠΑΛΙΝΔΡΟΜΗΣΗΣ</vt:lpstr>
      <vt:lpstr>ΥΠΟΛΟΓΙΣΜΟΣ ΕΛΑΣΤΙΚΟΤΗΤΩΝ</vt:lpstr>
      <vt:lpstr>ΕΛΕΓΧΟΣ ΑΞΙΟΠΙΣΤΙΑΣ ΤΩΝ ΕΚΤΙΜΗΣΕΩΝ</vt:lpstr>
      <vt:lpstr>ΣΧΕΔΙΑΣΜΟΣ ΕΝΕΡΓΕΙΑΚΗΣ ΠΟΛΙΤΙΚΗΣ</vt:lpstr>
      <vt:lpstr>ΓΕΝΙΚΟ ΠΛΑΙΣΙΟ ΔΙΕΡΕΥΝΗΣΗΣ ΣΥΣΧΕΤΙΣΕΩΝ ΕΝΕΡΓΕΙΑΣ - ΟΙΚΟΝΟΜΙΑΣ</vt:lpstr>
      <vt:lpstr>τέλος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ΠΡΟΒΛΕΨΗ ΤΗΣ ΖΗΤΗΣΗΣ</dc:title>
  <dc:creator>Dias Haralambopoulos</dc:creator>
  <cp:lastModifiedBy>Dias Haralambopoulos</cp:lastModifiedBy>
  <cp:revision>58</cp:revision>
  <cp:lastPrinted>2015-03-18T16:45:50Z</cp:lastPrinted>
  <dcterms:created xsi:type="dcterms:W3CDTF">2015-01-17T20:32:04Z</dcterms:created>
  <dcterms:modified xsi:type="dcterms:W3CDTF">2015-03-19T17:08:17Z</dcterms:modified>
</cp:coreProperties>
</file>