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7"/>
  </p:notesMasterIdLst>
  <p:sldIdLst>
    <p:sldId id="286" r:id="rId2"/>
    <p:sldId id="287" r:id="rId3"/>
    <p:sldId id="288" r:id="rId4"/>
    <p:sldId id="256" r:id="rId5"/>
    <p:sldId id="327" r:id="rId6"/>
    <p:sldId id="328" r:id="rId7"/>
    <p:sldId id="329" r:id="rId8"/>
    <p:sldId id="284" r:id="rId9"/>
    <p:sldId id="285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9" r:id="rId18"/>
    <p:sldId id="266" r:id="rId19"/>
    <p:sldId id="265" r:id="rId20"/>
    <p:sldId id="267" r:id="rId21"/>
    <p:sldId id="268" r:id="rId22"/>
    <p:sldId id="270" r:id="rId23"/>
    <p:sldId id="271" r:id="rId24"/>
    <p:sldId id="272" r:id="rId25"/>
    <p:sldId id="274" r:id="rId26"/>
    <p:sldId id="273" r:id="rId27"/>
    <p:sldId id="275" r:id="rId28"/>
    <p:sldId id="276" r:id="rId29"/>
    <p:sldId id="278" r:id="rId30"/>
    <p:sldId id="277" r:id="rId31"/>
    <p:sldId id="330" r:id="rId32"/>
    <p:sldId id="279" r:id="rId33"/>
    <p:sldId id="280" r:id="rId34"/>
    <p:sldId id="289" r:id="rId35"/>
    <p:sldId id="292" r:id="rId36"/>
    <p:sldId id="293" r:id="rId37"/>
    <p:sldId id="304" r:id="rId38"/>
    <p:sldId id="294" r:id="rId39"/>
    <p:sldId id="300" r:id="rId40"/>
    <p:sldId id="290" r:id="rId41"/>
    <p:sldId id="302" r:id="rId42"/>
    <p:sldId id="301" r:id="rId43"/>
    <p:sldId id="303" r:id="rId44"/>
    <p:sldId id="295" r:id="rId45"/>
    <p:sldId id="310" r:id="rId46"/>
    <p:sldId id="341" r:id="rId47"/>
    <p:sldId id="313" r:id="rId48"/>
    <p:sldId id="311" r:id="rId49"/>
    <p:sldId id="312" r:id="rId50"/>
    <p:sldId id="321" r:id="rId51"/>
    <p:sldId id="343" r:id="rId52"/>
    <p:sldId id="344" r:id="rId53"/>
    <p:sldId id="346" r:id="rId54"/>
    <p:sldId id="314" r:id="rId55"/>
    <p:sldId id="281" r:id="rId56"/>
    <p:sldId id="283" r:id="rId57"/>
    <p:sldId id="340" r:id="rId58"/>
    <p:sldId id="333" r:id="rId59"/>
    <p:sldId id="334" r:id="rId60"/>
    <p:sldId id="335" r:id="rId61"/>
    <p:sldId id="337" r:id="rId62"/>
    <p:sldId id="339" r:id="rId63"/>
    <p:sldId id="338" r:id="rId64"/>
    <p:sldId id="326" r:id="rId65"/>
    <p:sldId id="282" r:id="rId66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6592" autoAdjust="0"/>
    <p:restoredTop sz="86689" autoAdjust="0"/>
  </p:normalViewPr>
  <p:slideViewPr>
    <p:cSldViewPr showGuides="1">
      <p:cViewPr varScale="1">
        <p:scale>
          <a:sx n="64" d="100"/>
          <a:sy n="64" d="100"/>
        </p:scale>
        <p:origin x="-49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8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DB56C-994B-40C9-BBA7-BA9DB0C2D2D4}" type="datetimeFigureOut">
              <a:rPr lang="el-GR" smtClean="0"/>
              <a:t>5/3/2015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0C128-FD69-4DD1-B547-8D77E3BDEE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188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27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10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28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7544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35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39</a:t>
            </a:fld>
            <a:endParaRPr 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45</a:t>
            </a:fld>
            <a:endParaRPr 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46</a:t>
            </a:fld>
            <a:endParaRPr 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48</a:t>
            </a:fld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49</a:t>
            </a:fld>
            <a:endParaRPr lang="el-G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50</a:t>
            </a:fld>
            <a:endParaRPr 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51</a:t>
            </a:fld>
            <a:endParaRPr 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52</a:t>
            </a:fld>
            <a:endParaRPr lang="el-G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53</a:t>
            </a:fld>
            <a:endParaRPr lang="el-G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B8358-99CC-4AE4-96C1-114ED9AF1C29}" type="slidenum">
              <a:rPr lang="el-GR" smtClean="0"/>
              <a:pPr/>
              <a:t>54</a:t>
            </a:fld>
            <a:endParaRPr lang="el-G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55</a:t>
            </a:fld>
            <a:endParaRPr lang="el-G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56</a:t>
            </a:fld>
            <a:endParaRPr lang="el-G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65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0C128-FD69-4DD1-B547-8D77E3BDEE07}" type="slidenum">
              <a:rPr lang="el-GR" smtClean="0"/>
              <a:t>17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445F3-9796-4A1E-BF87-E7932D2CBF87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0EA80-74ED-4584-AA63-7C0B28E6121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45E30-F064-4B28-B485-E99678650A1E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CCC48-3752-468D-B281-C50ABFE8120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0F156A-3C2A-42F6-88BF-F96D22B00630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11A9BF-975D-4383-BFC9-F3A5AF7996E3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33101-CA83-46FE-9960-980C63FAB7D4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E9A150-3996-4F6F-B5F9-AFE3D2584F7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DC838-B564-45C3-9936-5A01B3276AA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4E704-50AB-4723-90C0-DB95617C6C6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695B3-ED67-4A7F-ADEB-2311457A1F33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45D9F-4C17-4BF2-AEF2-907D6142EBA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3F395A-5310-4AE6-9A03-A5AFFDBA49F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3.wav"/><Relationship Id="rId7" Type="http://schemas.openxmlformats.org/officeDocument/2006/relationships/image" Target="../media/image13.png"/><Relationship Id="rId2" Type="http://schemas.microsoft.com/office/2007/relationships/media" Target="../media/media13.wav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wav"/><Relationship Id="rId7" Type="http://schemas.openxmlformats.org/officeDocument/2006/relationships/image" Target="../media/image18.png"/><Relationship Id="rId2" Type="http://schemas.microsoft.com/office/2007/relationships/media" Target="../media/media16.wav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3.wav"/><Relationship Id="rId7" Type="http://schemas.openxmlformats.org/officeDocument/2006/relationships/image" Target="../media/image31.png"/><Relationship Id="rId2" Type="http://schemas.microsoft.com/office/2007/relationships/media" Target="../media/media33.wav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media57.wav"/><Relationship Id="rId7" Type="http://schemas.openxmlformats.org/officeDocument/2006/relationships/image" Target="../media/image55.jpeg"/><Relationship Id="rId2" Type="http://schemas.microsoft.com/office/2007/relationships/media" Target="../media/media57.wav"/><Relationship Id="rId1" Type="http://schemas.openxmlformats.org/officeDocument/2006/relationships/tags" Target="../tags/tag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5" Type="http://schemas.openxmlformats.org/officeDocument/2006/relationships/image" Target="../media/image3.png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wav"/><Relationship Id="rId7" Type="http://schemas.openxmlformats.org/officeDocument/2006/relationships/image" Target="../media/image3.png"/><Relationship Id="rId2" Type="http://schemas.microsoft.com/office/2007/relationships/media" Target="../media/media59.wav"/><Relationship Id="rId1" Type="http://schemas.openxmlformats.org/officeDocument/2006/relationships/tags" Target="../tags/tag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wav"/><Relationship Id="rId7" Type="http://schemas.openxmlformats.org/officeDocument/2006/relationships/image" Target="../media/image3.png"/><Relationship Id="rId2" Type="http://schemas.microsoft.com/office/2007/relationships/media" Target="../media/media60.wav"/><Relationship Id="rId1" Type="http://schemas.openxmlformats.org/officeDocument/2006/relationships/tags" Target="../tags/tag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av"/><Relationship Id="rId7" Type="http://schemas.openxmlformats.org/officeDocument/2006/relationships/image" Target="../media/image3.png"/><Relationship Id="rId2" Type="http://schemas.microsoft.com/office/2007/relationships/media" Target="../media/media62.wav"/><Relationship Id="rId1" Type="http://schemas.openxmlformats.org/officeDocument/2006/relationships/tags" Target="../tags/tag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av"/><Relationship Id="rId7" Type="http://schemas.openxmlformats.org/officeDocument/2006/relationships/image" Target="../media/image3.png"/><Relationship Id="rId2" Type="http://schemas.microsoft.com/office/2007/relationships/media" Target="../media/media63.wav"/><Relationship Id="rId1" Type="http://schemas.openxmlformats.org/officeDocument/2006/relationships/tags" Target="../tags/tag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5" Type="http://schemas.openxmlformats.org/officeDocument/2006/relationships/image" Target="../media/image3.png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6" Type="http://schemas.openxmlformats.org/officeDocument/2006/relationships/image" Target="../media/image3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91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5915025"/>
            <a:ext cx="37242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ΑΝΑΝΕΩΣΙΜΕΣ ΠΗΓΕΣ ΕΝΕΡΓΕΙΑΣ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smtClean="0"/>
              <a:t>ΔΙΑΛΕΞΗ 09</a:t>
            </a:r>
            <a:endParaRPr lang="el-GR" dirty="0" smtClean="0"/>
          </a:p>
          <a:p>
            <a:r>
              <a:rPr lang="el-GR" dirty="0" smtClean="0"/>
              <a:t>ΑΙΟΛΙΚΗ ΕΝΕΡΓΕΙΑ - ΑΙΣΘΗΤΙΚΗ 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0"/>
    </mc:Choice>
    <mc:Fallback>
      <p:transition spd="slow" advTm="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717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200" b="1" smtClean="0">
                <a:solidFill>
                  <a:srgbClr val="C00000"/>
                </a:solidFill>
                <a:latin typeface="Cambria" panose="02040503050406030204" pitchFamily="18" charset="0"/>
              </a:rPr>
              <a:t>Τα στάδια της αποτίμησης</a:t>
            </a:r>
            <a:endParaRPr lang="el-GR" sz="3200" b="1" smtClean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4012" y="1412776"/>
            <a:ext cx="8435975" cy="3254660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  <a:defRPr/>
            </a:pPr>
            <a:r>
              <a:rPr lang="el-GR" sz="2800" smtClean="0">
                <a:latin typeface="Cambria" panose="02040503050406030204" pitchFamily="18" charset="0"/>
              </a:rPr>
              <a:t>Περιγραφή Έργου</a:t>
            </a:r>
          </a:p>
          <a:p>
            <a:pPr marL="533400" indent="-533400" eaLnBrk="1" hangingPunct="1">
              <a:buFontTx/>
              <a:buAutoNum type="arabicPeriod"/>
              <a:defRPr/>
            </a:pPr>
            <a:r>
              <a:rPr lang="el-GR" sz="2800" smtClean="0">
                <a:latin typeface="Cambria" panose="02040503050406030204" pitchFamily="18" charset="0"/>
              </a:rPr>
              <a:t>Ορατότητα, Εμφάνιση, Ένταξη στο Τοπίο</a:t>
            </a:r>
          </a:p>
          <a:p>
            <a:pPr marL="533400" indent="-533400" eaLnBrk="1" hangingPunct="1">
              <a:buFontTx/>
              <a:buAutoNum type="arabicPeriod"/>
              <a:defRPr/>
            </a:pPr>
            <a:r>
              <a:rPr lang="el-GR" sz="2800" smtClean="0">
                <a:latin typeface="Cambria" panose="02040503050406030204" pitchFamily="18" charset="0"/>
              </a:rPr>
              <a:t>Αισθητική Αξία Περιοχής και </a:t>
            </a:r>
            <a:r>
              <a:rPr lang="el-GR" sz="2800">
                <a:latin typeface="Cambria" panose="02040503050406030204" pitchFamily="18" charset="0"/>
              </a:rPr>
              <a:t>ε</a:t>
            </a:r>
            <a:r>
              <a:rPr lang="el-GR" sz="2800" smtClean="0">
                <a:latin typeface="Cambria" panose="02040503050406030204" pitchFamily="18" charset="0"/>
              </a:rPr>
              <a:t>πίπεδο ευαισθησίας</a:t>
            </a:r>
            <a:endParaRPr lang="el-GR" sz="2800" smtClean="0">
              <a:latin typeface="Cambria" panose="02040503050406030204" pitchFamily="18" charset="0"/>
            </a:endParaRPr>
          </a:p>
          <a:p>
            <a:pPr marL="533400" indent="-533400" eaLnBrk="1" hangingPunct="1">
              <a:buFontTx/>
              <a:buAutoNum type="arabicPeriod"/>
              <a:defRPr/>
            </a:pPr>
            <a:r>
              <a:rPr lang="el-GR" sz="2800" smtClean="0">
                <a:latin typeface="Cambria" panose="02040503050406030204" pitchFamily="18" charset="0"/>
              </a:rPr>
              <a:t>Εκτίμηση Αισθητικών Επιπτώσεων</a:t>
            </a:r>
          </a:p>
          <a:p>
            <a:pPr marL="533400" indent="-533400" eaLnBrk="1" hangingPunct="1">
              <a:buFontTx/>
              <a:buAutoNum type="arabicPeriod"/>
              <a:defRPr/>
            </a:pPr>
            <a:r>
              <a:rPr lang="el-GR" sz="2800" smtClean="0">
                <a:latin typeface="Cambria" panose="02040503050406030204" pitchFamily="18" charset="0"/>
              </a:rPr>
              <a:t>Τεχνικές Ελάφρυνσης Επιπτώσεων</a:t>
            </a:r>
          </a:p>
          <a:p>
            <a:pPr marL="533400" indent="-533400" eaLnBrk="1" hangingPunct="1">
              <a:buFontTx/>
              <a:buAutoNum type="arabicPeriod"/>
              <a:defRPr/>
            </a:pPr>
            <a:r>
              <a:rPr lang="el-GR" sz="2800" smtClean="0">
                <a:latin typeface="Cambria" panose="02040503050406030204" pitchFamily="18" charset="0"/>
              </a:rPr>
              <a:t>Καθορισμός Αποδοχής  </a:t>
            </a:r>
            <a:r>
              <a:rPr lang="el-GR" sz="2800" smtClean="0">
                <a:latin typeface="Cambria" panose="02040503050406030204" pitchFamily="18" charset="0"/>
              </a:rPr>
              <a:t>Αισθητικών </a:t>
            </a:r>
            <a:r>
              <a:rPr lang="el-GR" sz="2800" smtClean="0">
                <a:latin typeface="Cambria" panose="02040503050406030204" pitchFamily="18" charset="0"/>
              </a:rPr>
              <a:t>Επιπτώσεων</a:t>
            </a:r>
          </a:p>
          <a:p>
            <a:pPr marL="533400" indent="-533400" eaLnBrk="1" hangingPunct="1">
              <a:defRPr/>
            </a:pPr>
            <a:endParaRPr lang="el-GR" sz="2800" smtClean="0">
              <a:latin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48"/>
    </mc:Choice>
    <mc:Fallback>
      <p:transition spd="slow" advTm="3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1. Περιγραφή </a:t>
            </a: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Έργου </a:t>
            </a:r>
            <a:endParaRPr lang="el-GR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dirty="0" smtClean="0">
                <a:latin typeface="Cambria" panose="02040503050406030204" pitchFamily="18" charset="0"/>
              </a:rPr>
              <a:t>Χαρακτηριστικά Α/Γ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dirty="0" smtClean="0">
                <a:latin typeface="Cambria" panose="02040503050406030204" pitchFamily="18" charset="0"/>
              </a:rPr>
              <a:t>ύψος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dirty="0" smtClean="0">
                <a:latin typeface="Cambria" panose="02040503050406030204" pitchFamily="18" charset="0"/>
              </a:rPr>
              <a:t>διάμετρος </a:t>
            </a:r>
            <a:r>
              <a:rPr lang="el-GR" sz="2400" dirty="0" err="1" smtClean="0">
                <a:latin typeface="Cambria" panose="02040503050406030204" pitchFamily="18" charset="0"/>
              </a:rPr>
              <a:t>ρότορα</a:t>
            </a:r>
            <a:endParaRPr lang="el-GR" sz="2400" dirty="0" smtClean="0">
              <a:latin typeface="Cambria" panose="02040503050406030204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dirty="0" smtClean="0">
                <a:latin typeface="Cambria" panose="02040503050406030204" pitchFamily="18" charset="0"/>
              </a:rPr>
              <a:t>χρώμα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dirty="0" smtClean="0">
                <a:latin typeface="Cambria" panose="02040503050406030204" pitchFamily="18" charset="0"/>
              </a:rPr>
              <a:t>επίπεδο θορύβου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>
                <a:latin typeface="Cambria" panose="02040503050406030204" pitchFamily="18" charset="0"/>
              </a:rPr>
              <a:t>αριθμός Α/Γ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>
                <a:latin typeface="Cambria" panose="02040503050406030204" pitchFamily="18" charset="0"/>
              </a:rPr>
              <a:t>θέση εγκατάστασης Α/Γ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>
                <a:latin typeface="Cambria" panose="02040503050406030204" pitchFamily="18" charset="0"/>
              </a:rPr>
              <a:t>οδοί πρόσβασης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>
                <a:latin typeface="Cambria" panose="02040503050406030204" pitchFamily="18" charset="0"/>
              </a:rPr>
              <a:t>γραμμές μεταφοράς και λοιπές υποδομές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84"/>
    </mc:Choice>
    <mc:Fallback>
      <p:transition spd="slow" advTm="33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2. Ορατότητα, Εμφάνιση, Ένταξη στο Τοπίο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30475"/>
            <a:ext cx="8229600" cy="3565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smtClean="0">
                <a:latin typeface="Cambria" panose="02040503050406030204" pitchFamily="18" charset="0"/>
              </a:rPr>
              <a:t>α. Οπτική Ανάλυση με Η/Υ </a:t>
            </a:r>
          </a:p>
          <a:p>
            <a:pPr lvl="2" eaLnBrk="1" hangingPunct="1">
              <a:buFont typeface="Wingdings" pitchFamily="2" charset="2"/>
              <a:buNone/>
              <a:defRPr/>
            </a:pPr>
            <a:r>
              <a:rPr lang="el-GR" smtClean="0">
                <a:latin typeface="Cambria" panose="02040503050406030204" pitchFamily="18" charset="0"/>
              </a:rPr>
              <a:t>(π.χ. έλεγχος ορατότητας εντός κύκλου 10 χλμ)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mtClean="0">
              <a:latin typeface="Cambria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mtClean="0">
                <a:latin typeface="Cambria" panose="02040503050406030204" pitchFamily="18" charset="0"/>
              </a:rPr>
              <a:t>β. Οπτική Ανάλυση με την γραμμή-όρασης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smtClean="0">
              <a:latin typeface="Cambria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mtClean="0">
                <a:latin typeface="Cambria" panose="02040503050406030204" pitchFamily="18" charset="0"/>
              </a:rPr>
              <a:t>γ. Φωτομοντάζ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84"/>
    </mc:Choice>
    <mc:Fallback>
      <p:transition spd="slow" advTm="3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14511"/>
            <a:ext cx="8229600" cy="41805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α. </a:t>
            </a: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οπτική </a:t>
            </a:r>
            <a:r>
              <a:rPr lang="el-GR" sz="3200" b="1" smtClean="0">
                <a:solidFill>
                  <a:srgbClr val="C00000"/>
                </a:solidFill>
                <a:latin typeface="Cambria" panose="02040503050406030204" pitchFamily="18" charset="0"/>
              </a:rPr>
              <a:t>αποτύπωση</a:t>
            </a:r>
            <a:endParaRPr lang="el-GR" sz="3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40768"/>
            <a:ext cx="547260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32569"/>
            <a:ext cx="6192688" cy="617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576"/>
            <a:ext cx="3314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16"/>
    </mc:Choice>
    <mc:Fallback>
      <p:transition spd="slow" advTm="30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751" y="1412776"/>
            <a:ext cx="9330601" cy="543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800" b="1">
                <a:solidFill>
                  <a:srgbClr val="C00000"/>
                </a:solidFill>
                <a:latin typeface="Cambria" panose="02040503050406030204" pitchFamily="18" charset="0"/>
              </a:rPr>
              <a:t>β. οπτική ανάλυση με </a:t>
            </a:r>
            <a:r>
              <a:rPr lang="el-GR" sz="2800" b="1">
                <a:solidFill>
                  <a:srgbClr val="C00000"/>
                </a:solidFill>
                <a:latin typeface="Cambria" panose="02040503050406030204" pitchFamily="18" charset="0"/>
              </a:rPr>
              <a:t>την </a:t>
            </a:r>
            <a:r>
              <a:rPr lang="el-GR" sz="2800" b="1" smtClean="0">
                <a:solidFill>
                  <a:srgbClr val="C00000"/>
                </a:solidFill>
                <a:latin typeface="Cambria" panose="02040503050406030204" pitchFamily="18" charset="0"/>
              </a:rPr>
              <a:t>γραμμή κατόπτευσης</a:t>
            </a:r>
            <a:endParaRPr lang="el-GR" sz="28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28"/>
    </mc:Choice>
    <mc:Fallback>
      <p:transition spd="slow" advTm="3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5270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γ1. φωτομοντάζ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08" y="1052736"/>
            <a:ext cx="8390264" cy="552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5"/>
    </mc:Choice>
    <mc:Fallback>
      <p:transition spd="slow" advTm="1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579" y="980728"/>
            <a:ext cx="8440519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000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γ2. φωτομοντάζ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" y="1878484"/>
            <a:ext cx="9169280" cy="27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68"/>
    </mc:Choice>
    <mc:Fallback>
      <p:transition spd="slow" advTm="41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3. ΤΟΠΙΟ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idx="1"/>
          </p:nvPr>
        </p:nvSpPr>
        <p:spPr>
          <a:xfrm>
            <a:off x="457200" y="1700808"/>
            <a:ext cx="8229600" cy="38925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l-GR" smtClean="0">
                <a:latin typeface="Cambria" panose="02040503050406030204" pitchFamily="18" charset="0"/>
              </a:rPr>
              <a:t>Τύπος φυσικού τοπίου &amp; ιδιαίτερα χαρακτηριστικά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l-GR" smtClean="0">
                <a:latin typeface="Cambria" panose="02040503050406030204" pitchFamily="18" charset="0"/>
              </a:rPr>
              <a:t>Σημεία Εστίασης (όρασης)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l-GR" smtClean="0">
                <a:latin typeface="Cambria" panose="02040503050406030204" pitchFamily="18" charset="0"/>
              </a:rPr>
              <a:t>Προσδιορισμός σημαντικών περιοχών φυσικού κάλλους, και περιοχών με μοναδική αξία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12"/>
    </mc:Choice>
    <mc:Fallback>
      <p:transition spd="slow" advTm="2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Τοπίο: Αξία φυσικού κάλλους και επίπεδα ευαισθησίας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" y="1439107"/>
            <a:ext cx="7496175" cy="538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7"/>
    </mc:Choice>
    <mc:Fallback>
      <p:transition spd="slow" advTm="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Τοπίο: Αξία φυσικού κάλλους και επίπεδα ευαισθησίας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07" y="1556793"/>
            <a:ext cx="7880618" cy="521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9"/>
    </mc:Choice>
    <mc:Fallback>
      <p:transition spd="slow" advTm="9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823912"/>
            <a:ext cx="6943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"/>
    </mc:Choice>
    <mc:Fallback>
      <p:transition spd="slow" advTm="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9604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Τοπίο: Αξία φυσικού κάλλους και επίπεδα ευαισθησίας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2" y="1180064"/>
            <a:ext cx="8056215" cy="564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6"/>
    </mc:Choice>
    <mc:Fallback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8159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Τοπίο: Αξία φυσικού κάλλους και επίπεδα ευαισθησίας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00722"/>
            <a:ext cx="8064896" cy="557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31"/>
    </mc:Choice>
    <mc:Fallback>
      <p:transition spd="slow" advTm="1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4. ΕΚΤΙΜΗΣΗ ΑΙΣΘΗΤΙΚΩΝ ΕΠΙΠΤΩΣΕΩΝ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"/>
    </mc:Choice>
    <mc:Fallback>
      <p:transition spd="slow" advTm="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Καθορισμός Ποιότητας Φυσικού Τοπίου: Βασικές Αρχές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>
                <a:latin typeface="Cambria" panose="02040503050406030204" pitchFamily="18" charset="0"/>
              </a:rPr>
              <a:t>Οπτική </a:t>
            </a:r>
            <a:r>
              <a:rPr lang="el-GR" i="1" smtClean="0">
                <a:latin typeface="Cambria" panose="02040503050406030204" pitchFamily="18" charset="0"/>
              </a:rPr>
              <a:t>ποικιλότητα</a:t>
            </a:r>
            <a:r>
              <a:rPr lang="el-GR" smtClean="0">
                <a:latin typeface="Cambria" panose="02040503050406030204" pitchFamily="18" charset="0"/>
              </a:rPr>
              <a:t> με διαφορετική θεματογραφία</a:t>
            </a:r>
          </a:p>
          <a:p>
            <a:pPr eaLnBrk="1" hangingPunct="1">
              <a:defRPr/>
            </a:pPr>
            <a:r>
              <a:rPr lang="el-GR" smtClean="0">
                <a:latin typeface="Cambria" panose="02040503050406030204" pitchFamily="18" charset="0"/>
              </a:rPr>
              <a:t>Ανέπαφο, οπτικά, πεδίο</a:t>
            </a:r>
          </a:p>
          <a:p>
            <a:pPr eaLnBrk="1" hangingPunct="1">
              <a:defRPr/>
            </a:pPr>
            <a:r>
              <a:rPr lang="el-GR" smtClean="0">
                <a:latin typeface="Cambria" panose="02040503050406030204" pitchFamily="18" charset="0"/>
              </a:rPr>
              <a:t>Μοναδικά Σημεία Εστίασης (σημεία που ξεχωρίζουν λόγω μεγέθους, χρώματος, γραμμής ή φόντου)</a:t>
            </a:r>
          </a:p>
          <a:p>
            <a:pPr eaLnBrk="1" hangingPunct="1">
              <a:defRPr/>
            </a:pPr>
            <a:r>
              <a:rPr lang="el-GR" smtClean="0">
                <a:latin typeface="Cambria" panose="02040503050406030204" pitchFamily="18" charset="0"/>
              </a:rPr>
              <a:t>Τοπία που έχουν μιά οπτική μοναδικότητα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68"/>
    </mc:Choice>
    <mc:Fallback>
      <p:transition spd="slow" advTm="50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5997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Παράγοντες που επηρεάζουν το τοπίο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196752"/>
            <a:ext cx="8352928" cy="310438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2800" smtClean="0">
                <a:latin typeface="Cambria" panose="02040503050406030204" pitchFamily="18" charset="0"/>
              </a:rPr>
              <a:t>απόσταση</a:t>
            </a:r>
          </a:p>
          <a:p>
            <a:pPr eaLnBrk="1" hangingPunct="1">
              <a:defRPr/>
            </a:pPr>
            <a:r>
              <a:rPr lang="el-GR" sz="2800" smtClean="0">
                <a:latin typeface="Cambria" panose="02040503050406030204" pitchFamily="18" charset="0"/>
              </a:rPr>
              <a:t>διάρκεια θέασης (με το αυτοκίνητο, από μονοπάτι, κλπ.)</a:t>
            </a:r>
          </a:p>
          <a:p>
            <a:pPr eaLnBrk="1" hangingPunct="1">
              <a:defRPr/>
            </a:pPr>
            <a:r>
              <a:rPr lang="el-GR" sz="2800" smtClean="0">
                <a:latin typeface="Cambria" panose="02040503050406030204" pitchFamily="18" charset="0"/>
              </a:rPr>
              <a:t>γωνία θέασης</a:t>
            </a:r>
          </a:p>
          <a:p>
            <a:pPr eaLnBrk="1" hangingPunct="1">
              <a:defRPr/>
            </a:pPr>
            <a:r>
              <a:rPr lang="el-GR" sz="2800" smtClean="0">
                <a:latin typeface="Cambria" panose="02040503050406030204" pitchFamily="18" charset="0"/>
              </a:rPr>
              <a:t>θέα πανοραμική ή στενή</a:t>
            </a:r>
          </a:p>
          <a:p>
            <a:pPr eaLnBrk="1" hangingPunct="1">
              <a:defRPr/>
            </a:pPr>
            <a:r>
              <a:rPr lang="el-GR" sz="2800" smtClean="0">
                <a:latin typeface="Cambria" panose="02040503050406030204" pitchFamily="18" charset="0"/>
              </a:rPr>
              <a:t>ποιότητα τοπίου</a:t>
            </a:r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55650" y="4581525"/>
            <a:ext cx="7632700" cy="20193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31"/>
    </mc:Choice>
    <mc:Fallback>
      <p:transition spd="slow" advTm="3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Η σημασία της απόστασης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6" y="932096"/>
            <a:ext cx="8470248" cy="566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7"/>
    </mc:Choice>
    <mc:Fallback>
      <p:transition spd="slow" advTm="1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Η σημασία της απόστασης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735690"/>
            <a:ext cx="8703264" cy="600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2"/>
    </mc:Choice>
    <mc:Fallback>
      <p:transition spd="slow" advTm="1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Το σημείο εστίασης σε ένα τοπίο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755650" y="4581525"/>
            <a:ext cx="7848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latin typeface="Arial" charset="0"/>
              </a:rPr>
              <a:t>το βουνό δεξιά παρουσιάζει ιδιαίτερο αισθητικό ενδιαφέρον και αποτελεί σημείο εστίασης λόγω του σχήματος του (πυραμίδα), ενώ οι Α/Γ προτείνονται γιά μιά θέση στα αριστερά της εικόνας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9142386" cy="324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99"/>
    </mc:Choice>
    <mc:Fallback>
      <p:transition spd="slow" advTm="4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προσδοκίες από το τοπίο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28" y="1196752"/>
            <a:ext cx="7417143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9"/>
    </mc:Choice>
    <mc:Fallback>
      <p:transition spd="slow" advTm="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Ορατότητα και συνθήκες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tabLst>
                <a:tab pos="360363" algn="l"/>
              </a:tabLst>
              <a:defRPr/>
            </a:pPr>
            <a:r>
              <a:rPr lang="el-GR" smtClean="0">
                <a:latin typeface="Cambria" panose="02040503050406030204" pitchFamily="18" charset="0"/>
              </a:rPr>
              <a:t>	</a:t>
            </a:r>
            <a:r>
              <a:rPr lang="el-GR" smtClean="0">
                <a:latin typeface="Cambria" panose="02040503050406030204" pitchFamily="18" charset="0"/>
              </a:rPr>
              <a:t>Εκτίμηση </a:t>
            </a:r>
            <a:r>
              <a:rPr lang="el-GR" smtClean="0">
                <a:latin typeface="Cambria" panose="02040503050406030204" pitchFamily="18" charset="0"/>
              </a:rPr>
              <a:t>γιά </a:t>
            </a:r>
            <a:r>
              <a:rPr lang="el-GR" smtClean="0">
                <a:latin typeface="Cambria" panose="02040503050406030204" pitchFamily="18" charset="0"/>
              </a:rPr>
              <a:t>την περίοδο που </a:t>
            </a:r>
          </a:p>
          <a:p>
            <a:pPr lvl="1">
              <a:defRPr/>
            </a:pPr>
            <a:r>
              <a:rPr lang="el-GR" sz="3200" smtClean="0">
                <a:latin typeface="Cambria" panose="02040503050406030204" pitchFamily="18" charset="0"/>
              </a:rPr>
              <a:t>τα δένδρα δεν έχουν φύλλα (χειμώνας),</a:t>
            </a:r>
          </a:p>
          <a:p>
            <a:pPr lvl="1">
              <a:defRPr/>
            </a:pPr>
            <a:r>
              <a:rPr lang="el-GR" sz="3200" smtClean="0">
                <a:latin typeface="Cambria" panose="02040503050406030204" pitchFamily="18" charset="0"/>
              </a:rPr>
              <a:t>η περιοχή είναι ξερή και χωρίς πράσινο (καλοκαίρι)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63"/>
    </mc:Choice>
    <mc:Fallback>
      <p:transition spd="slow" advTm="1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620688"/>
            <a:ext cx="6943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7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"/>
    </mc:Choice>
    <mc:Fallback>
      <p:transition spd="slow" advTm="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προσδοκίες από το τοπίο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51259"/>
            <a:ext cx="7920880" cy="60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8"/>
    </mc:Choice>
    <mc:Fallback>
      <p:transition spd="slow" advTm="9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3" y="407183"/>
            <a:ext cx="9144000" cy="64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2324" y="43481"/>
            <a:ext cx="911190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smtClean="0">
                <a:solidFill>
                  <a:srgbClr val="C00000"/>
                </a:solidFill>
              </a:rPr>
              <a:t>ΑΙΣΘΗΤΙΚΗ ΑΞΙΑ ΤΟΠΙΟΥ :</a:t>
            </a:r>
            <a:endParaRPr lang="en-GB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377732"/>
            <a:ext cx="1251248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mtClean="0"/>
              <a:t>A:</a:t>
            </a:r>
            <a:r>
              <a:rPr lang="el-GR" smtClean="0"/>
              <a:t>ΥΨΗΛΗ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076056" y="399955"/>
            <a:ext cx="1000907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B:</a:t>
            </a:r>
            <a:r>
              <a:rPr lang="el-GR" smtClean="0"/>
              <a:t>ΜΕΣΗ</a:t>
            </a: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812360" y="407183"/>
            <a:ext cx="1301478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/>
              <a:t>Γ</a:t>
            </a:r>
            <a:r>
              <a:rPr lang="en-GB" smtClean="0"/>
              <a:t>:</a:t>
            </a:r>
            <a:r>
              <a:rPr lang="el-GR" smtClean="0"/>
              <a:t>ΧΑΜΗΛΗ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238924" y="2445749"/>
            <a:ext cx="1750851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l-GR" smtClean="0">
                <a:latin typeface="Cambria" panose="02040503050406030204" pitchFamily="18" charset="0"/>
              </a:rPr>
              <a:t>1 Α/Γ – 1.5 </a:t>
            </a:r>
            <a:r>
              <a:rPr lang="en-GB" smtClean="0">
                <a:latin typeface="Cambria" panose="02040503050406030204" pitchFamily="18" charset="0"/>
              </a:rPr>
              <a:t>km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9722" y="2426193"/>
            <a:ext cx="1750851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mtClean="0">
                <a:latin typeface="Cambria" panose="02040503050406030204" pitchFamily="18" charset="0"/>
              </a:rPr>
              <a:t>4</a:t>
            </a:r>
            <a:r>
              <a:rPr lang="el-GR" smtClean="0">
                <a:latin typeface="Cambria" panose="02040503050406030204" pitchFamily="18" charset="0"/>
              </a:rPr>
              <a:t> Α/Γ – 1.5 </a:t>
            </a:r>
            <a:r>
              <a:rPr lang="en-GB" smtClean="0">
                <a:latin typeface="Cambria" panose="02040503050406030204" pitchFamily="18" charset="0"/>
              </a:rPr>
              <a:t>km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8924" y="4644351"/>
            <a:ext cx="1750851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mtClean="0">
                <a:latin typeface="Cambria" panose="02040503050406030204" pitchFamily="18" charset="0"/>
              </a:rPr>
              <a:t>4</a:t>
            </a:r>
            <a:r>
              <a:rPr lang="el-GR" smtClean="0">
                <a:latin typeface="Cambria" panose="02040503050406030204" pitchFamily="18" charset="0"/>
              </a:rPr>
              <a:t> Α/Γ – </a:t>
            </a:r>
            <a:r>
              <a:rPr lang="en-GB" smtClean="0">
                <a:latin typeface="Cambria" panose="02040503050406030204" pitchFamily="18" charset="0"/>
              </a:rPr>
              <a:t>4</a:t>
            </a:r>
            <a:r>
              <a:rPr lang="el-GR" smtClean="0">
                <a:latin typeface="Cambria" panose="02040503050406030204" pitchFamily="18" charset="0"/>
              </a:rPr>
              <a:t>.5 </a:t>
            </a:r>
            <a:r>
              <a:rPr lang="en-GB" smtClean="0">
                <a:latin typeface="Cambria" panose="02040503050406030204" pitchFamily="18" charset="0"/>
              </a:rPr>
              <a:t>km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3243" y="2466881"/>
            <a:ext cx="1750851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l-GR" smtClean="0">
                <a:latin typeface="Cambria" panose="02040503050406030204" pitchFamily="18" charset="0"/>
              </a:rPr>
              <a:t>1 Α/Γ – </a:t>
            </a:r>
            <a:r>
              <a:rPr lang="en-GB" smtClean="0">
                <a:latin typeface="Cambria" panose="02040503050406030204" pitchFamily="18" charset="0"/>
              </a:rPr>
              <a:t>4</a:t>
            </a:r>
            <a:r>
              <a:rPr lang="el-GR" smtClean="0">
                <a:latin typeface="Cambria" panose="02040503050406030204" pitchFamily="18" charset="0"/>
              </a:rPr>
              <a:t>.5 </a:t>
            </a:r>
            <a:r>
              <a:rPr lang="en-GB" smtClean="0">
                <a:latin typeface="Cambria" panose="02040503050406030204" pitchFamily="18" charset="0"/>
              </a:rPr>
              <a:t>km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9722" y="4668286"/>
            <a:ext cx="1750851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l-GR" smtClean="0">
                <a:latin typeface="Cambria" panose="02040503050406030204" pitchFamily="18" charset="0"/>
              </a:rPr>
              <a:t>1 Α/Γ – </a:t>
            </a:r>
            <a:r>
              <a:rPr lang="en-GB" smtClean="0">
                <a:latin typeface="Cambria" panose="02040503050406030204" pitchFamily="18" charset="0"/>
              </a:rPr>
              <a:t>8 km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3243" y="4652996"/>
            <a:ext cx="1750851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mtClean="0">
                <a:latin typeface="Cambria" panose="02040503050406030204" pitchFamily="18" charset="0"/>
              </a:rPr>
              <a:t>4</a:t>
            </a:r>
            <a:r>
              <a:rPr lang="el-GR" smtClean="0">
                <a:latin typeface="Cambria" panose="02040503050406030204" pitchFamily="18" charset="0"/>
              </a:rPr>
              <a:t> Α/Γ – </a:t>
            </a:r>
            <a:r>
              <a:rPr lang="en-GB" smtClean="0">
                <a:latin typeface="Cambria" panose="02040503050406030204" pitchFamily="18" charset="0"/>
              </a:rPr>
              <a:t>8 km</a:t>
            </a:r>
            <a:endParaRPr lang="en-GB">
              <a:latin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2324" y="2447963"/>
            <a:ext cx="1251248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mtClean="0"/>
              <a:t>A:</a:t>
            </a:r>
            <a:r>
              <a:rPr lang="el-GR" smtClean="0"/>
              <a:t>ΥΨΗΛΗ</a:t>
            </a:r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3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70"/>
    </mc:Choice>
    <mc:Fallback>
      <p:transition spd="slow" advTm="7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Χαρακτηριστικά που επηρεάζουν το τοπίο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>
                <a:latin typeface="Cambria" panose="02040503050406030204" pitchFamily="18" charset="0"/>
              </a:rPr>
              <a:t>η </a:t>
            </a:r>
            <a:r>
              <a:rPr lang="el-GR" smtClean="0">
                <a:latin typeface="Cambria" panose="02040503050406030204" pitchFamily="18" charset="0"/>
              </a:rPr>
              <a:t>κλίμακα</a:t>
            </a:r>
            <a:r>
              <a:rPr lang="en-GB" smtClean="0">
                <a:latin typeface="Cambria" panose="02040503050406030204" pitchFamily="18" charset="0"/>
              </a:rPr>
              <a:t> </a:t>
            </a:r>
            <a:r>
              <a:rPr lang="el-GR" smtClean="0">
                <a:latin typeface="Cambria" panose="02040503050406030204" pitchFamily="18" charset="0"/>
              </a:rPr>
              <a:t>του χώρου</a:t>
            </a:r>
            <a:endParaRPr lang="el-GR" dirty="0" smtClean="0"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el-GR" dirty="0" smtClean="0">
                <a:latin typeface="Cambria" panose="02040503050406030204" pitchFamily="18" charset="0"/>
              </a:rPr>
              <a:t>ο </a:t>
            </a:r>
            <a:r>
              <a:rPr lang="el-GR" smtClean="0">
                <a:latin typeface="Cambria" panose="02040503050406030204" pitchFamily="18" charset="0"/>
              </a:rPr>
              <a:t>αριθμός </a:t>
            </a:r>
            <a:r>
              <a:rPr lang="el-GR" smtClean="0">
                <a:latin typeface="Cambria" panose="02040503050406030204" pitchFamily="18" charset="0"/>
              </a:rPr>
              <a:t>και η διάταξη των Α/Γ που θα εγκατασταθούν</a:t>
            </a:r>
            <a:endParaRPr lang="el-GR" dirty="0" smtClean="0"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el-GR" dirty="0" smtClean="0">
                <a:latin typeface="Cambria" panose="02040503050406030204" pitchFamily="18" charset="0"/>
              </a:rPr>
              <a:t>η </a:t>
            </a:r>
            <a:r>
              <a:rPr lang="el-GR" smtClean="0">
                <a:latin typeface="Cambria" panose="02040503050406030204" pitchFamily="18" charset="0"/>
              </a:rPr>
              <a:t>ορατότητα </a:t>
            </a:r>
            <a:r>
              <a:rPr lang="el-GR" smtClean="0">
                <a:latin typeface="Cambria" panose="02040503050406030204" pitchFamily="18" charset="0"/>
              </a:rPr>
              <a:t>των υποδομών</a:t>
            </a:r>
            <a:endParaRPr lang="el-GR" dirty="0" smtClean="0">
              <a:latin typeface="Cambria" panose="02040503050406030204" pitchFamily="18" charset="0"/>
            </a:endParaRPr>
          </a:p>
          <a:p>
            <a:pPr eaLnBrk="1" hangingPunct="1">
              <a:defRPr/>
            </a:pPr>
            <a:r>
              <a:rPr lang="el-GR" smtClean="0">
                <a:latin typeface="Cambria" panose="02040503050406030204" pitchFamily="18" charset="0"/>
              </a:rPr>
              <a:t>ο </a:t>
            </a:r>
            <a:r>
              <a:rPr lang="el-GR" smtClean="0">
                <a:latin typeface="Cambria" panose="02040503050406030204" pitchFamily="18" charset="0"/>
              </a:rPr>
              <a:t>θόρυβος κατά την κατασκευή/λειτουργία</a:t>
            </a:r>
            <a:endParaRPr lang="el-GR" dirty="0" smtClean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l-GR">
                <a:latin typeface="Cambria" panose="02040503050406030204" pitchFamily="18" charset="0"/>
              </a:rPr>
              <a:t>ο </a:t>
            </a:r>
            <a:r>
              <a:rPr lang="el-GR" smtClean="0">
                <a:latin typeface="Cambria" panose="02040503050406030204" pitchFamily="18" charset="0"/>
              </a:rPr>
              <a:t>νυχτερινός φωτισμός των Α/Γ, των οδών πρόσβασης, των λοιπών εγκαταστάσεων.</a:t>
            </a:r>
            <a:endParaRPr lang="el-GR" dirty="0" smtClean="0">
              <a:latin typeface="Cambria" panose="02040503050406030204" pitchFamily="18" charset="0"/>
            </a:endParaRPr>
          </a:p>
          <a:p>
            <a:pPr eaLnBrk="1" hangingPunct="1">
              <a:defRPr/>
            </a:pPr>
            <a:endParaRPr lang="el-GR" dirty="0" smtClean="0"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23"/>
    </mc:Choice>
    <mc:Fallback>
      <p:transition spd="slow" advTm="2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9078884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" y="797497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l-GR" sz="3200" smtClean="0"/>
              <a:t>ΤΕΛΙΚΟ ΑΠΟΤΕΛΕΣΜΑ ?</a:t>
            </a:r>
            <a:endParaRPr lang="en-GB" sz="32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99"/>
    </mc:Choice>
    <mc:Fallback>
      <p:transition spd="slow" advTm="30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8690" y="1124744"/>
            <a:ext cx="3886200" cy="21180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ΚΡΑΤΗΓΟΣ – </a:t>
            </a:r>
            <a:b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ΣΠΑΣΜΕΝΗ Α/Γ 2004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Rectangle 3" descr="Wind Turbine 11"/>
          <p:cNvSpPr>
            <a:spLocks noGrp="1" noChangeAspect="1" noChangeArrowheads="1"/>
          </p:cNvSpPr>
          <p:nvPr isPhoto="1"/>
        </p:nvSpPr>
        <p:spPr bwMode="auto">
          <a:xfrm>
            <a:off x="3994890" y="-1357"/>
            <a:ext cx="51435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6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44"/>
    </mc:Choice>
    <mc:Fallback>
      <p:transition spd="slow" advTm="2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4819" name="Rectangle 3" descr="Wind Turbine 0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9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1"/>
    </mc:Choice>
    <mc:Fallback>
      <p:transition spd="slow" advTm="2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5843" name="Rectangle 3" descr="Wind Turbine 0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4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6"/>
    </mc:Choice>
    <mc:Fallback>
      <p:transition spd="slow" advTm="2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7107" name="Rectangle 3" descr="Wind Turbine 1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5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9"/>
    </mc:Choice>
    <mc:Fallback>
      <p:transition spd="slow" advTm="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6867" name="Rectangle 3" descr="Wind Turbine 0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2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"/>
    </mc:Choice>
    <mc:Fallback>
      <p:transition spd="slow" advTm="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3011" name="Rectangle 3" descr="Wind Turbine 1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3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8"/>
    </mc:Choice>
    <mc:Fallback>
      <p:transition spd="slow" advTm="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648"/>
            <a:ext cx="7772400" cy="175562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3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Εγκαταστάσεις Αιολικής Ενέργειας:</a:t>
            </a:r>
            <a: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en-US" sz="3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el-GR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/>
            </a:r>
            <a:br>
              <a:rPr lang="el-GR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el-GR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Πλαίσιο Αποτίμησης Αισθητικών Επιπτώσεων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8" descr="T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93" y="1800036"/>
            <a:ext cx="3798887" cy="506571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2"/>
    </mc:Choice>
    <mc:Fallback>
      <p:transition spd="slow" advTm="7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2771" name="Rectangle 3" descr="Wind Turbine 0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4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6"/>
    </mc:Choice>
    <mc:Fallback>
      <p:transition spd="slow" advTm="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5059" name="Rectangle 3" descr="Wind Turbine 1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7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6"/>
    </mc:Choice>
    <mc:Fallback>
      <p:transition spd="slow" advTm="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4035" name="Rectangle 3" descr="Wind Turbine 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3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8"/>
    </mc:Choice>
    <mc:Fallback>
      <p:transition spd="slow" advTm="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6083" name="Rectangle 3" descr="Wind Turbine 1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5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2"/>
    </mc:Choice>
    <mc:Fallback>
      <p:transition spd="slow" advTm="7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7891" name="Rectangle 3" descr="Wind Turbine 0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4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2"/>
    </mc:Choice>
    <mc:Fallback>
      <p:transition spd="slow" advTm="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7347" name="Rectangle 3" descr="Σίγρι Ανεμογεννήτριες 3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179512" y="260649"/>
            <a:ext cx="77724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l-GR" sz="3200" b="1" smtClean="0">
                <a:solidFill>
                  <a:srgbClr val="C00000"/>
                </a:solidFill>
                <a:latin typeface="Cambria" panose="02040503050406030204" pitchFamily="18" charset="0"/>
              </a:rPr>
              <a:t>ΣΙΓΡΙ – ΑΙΟΛΙΚΟ ΠΑΡΚΟ</a:t>
            </a:r>
            <a:endParaRPr lang="el-GR" sz="3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2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30"/>
    </mc:Choice>
    <mc:Fallback>
      <p:transition spd="slow" advTm="28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9395" name="Rectangle 3" descr="Σίγρι Ανεμογεννήτριες 4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1"/>
    </mc:Choice>
    <mc:Fallback>
      <p:transition spd="slow" advTm="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0419" name="Rectangle 3" descr="Σίγρι Ανεμογεννήτριες 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6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2"/>
    </mc:Choice>
    <mc:Fallback>
      <p:transition spd="slow" advTm="4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8371" name="Rectangle 3" descr="Σίγρι Ανεμογεννήτριες 4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"/>
    </mc:Choice>
    <mc:Fallback>
      <p:transition spd="slow" advTm="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9395" name="Rectangle 3" descr="Σίγρι Ανεμογεννήτριες 4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8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"/>
    </mc:Choice>
    <mc:Fallback>
      <p:transition spd="slow" advTm="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Αιολικό πάρκο στην Νέα Ζηλανδία - </a:t>
            </a:r>
            <a:r>
              <a:rPr lang="en-GB" sz="2400" b="1">
                <a:solidFill>
                  <a:srgbClr val="C00000"/>
                </a:solidFill>
                <a:latin typeface="Cambria" panose="02040503050406030204" pitchFamily="18" charset="0"/>
              </a:rPr>
              <a:t>Hauauru </a:t>
            </a:r>
            <a:r>
              <a:rPr lang="en-GB" sz="2400" b="1">
                <a:solidFill>
                  <a:srgbClr val="C00000"/>
                </a:solidFill>
                <a:latin typeface="Cambria" panose="02040503050406030204" pitchFamily="18" charset="0"/>
              </a:rPr>
              <a:t>ma </a:t>
            </a:r>
            <a:r>
              <a:rPr lang="en-GB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Raki</a:t>
            </a:r>
            <a:endParaRPr lang="en-GB" sz="24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s://blogisthmus.files.wordpress.com/2011/08/water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10109"/>
          <a:stretch/>
        </p:blipFill>
        <p:spPr bwMode="auto">
          <a:xfrm>
            <a:off x="-1" y="1510418"/>
            <a:ext cx="9144001" cy="521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08" y="1665674"/>
            <a:ext cx="489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mtClean="0"/>
              <a:t>Αριθμός Α/Γ : </a:t>
            </a:r>
            <a:r>
              <a:rPr lang="en-GB" smtClean="0"/>
              <a:t>168</a:t>
            </a:r>
            <a:endParaRPr lang="en-GB" smtClean="0"/>
          </a:p>
          <a:p>
            <a:r>
              <a:rPr lang="el-GR" smtClean="0"/>
              <a:t>Συνολική ισχύς </a:t>
            </a:r>
            <a:r>
              <a:rPr lang="en-GB" smtClean="0"/>
              <a:t>504 </a:t>
            </a:r>
            <a:r>
              <a:rPr lang="en-GB" smtClean="0"/>
              <a:t>MW</a:t>
            </a:r>
          </a:p>
          <a:p>
            <a:r>
              <a:rPr lang="el-GR" smtClean="0"/>
              <a:t>Ύψος Α/Γ </a:t>
            </a:r>
            <a:r>
              <a:rPr lang="en-GB" smtClean="0"/>
              <a:t>150m (</a:t>
            </a:r>
            <a:r>
              <a:rPr lang="el-GR" smtClean="0"/>
              <a:t>στην άκρη του πτερυγίου)</a:t>
            </a:r>
          </a:p>
          <a:p>
            <a:r>
              <a:rPr lang="el-GR" smtClean="0"/>
              <a:t>Διάταξη σε μήκος</a:t>
            </a:r>
            <a:r>
              <a:rPr lang="en-GB" smtClean="0"/>
              <a:t> 40km</a:t>
            </a:r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7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97"/>
    </mc:Choice>
    <mc:Fallback>
      <p:transition spd="slow" advTm="3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8611" name="Rectangle 3" descr="Σίγρι Ανεμογεννήτριες 5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0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29"/>
    </mc:Choice>
    <mc:Fallback>
      <p:transition spd="slow" advTm="2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2467" name="Rectangle 3" descr="Σίγρι Ανεμογεννήτριες 4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5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"/>
    </mc:Choice>
    <mc:Fallback>
      <p:transition spd="slow" advTm="1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4515" name="Rectangle 3" descr="Σίγρι Ανεμογεννήτριες 4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5"/>
    </mc:Choice>
    <mc:Fallback>
      <p:transition spd="slow" advTm="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2707" name="Rectangle 3" descr="Σίγρι Ανεμογεννήτριες 5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6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"/>
    </mc:Choice>
    <mc:Fallback>
      <p:transition spd="slow" advTm="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1443" name="Rectangle 3" descr="Σίγρι Ανεμογεννήτριες 4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7"/>
    </mc:Choice>
    <mc:Fallback>
      <p:transition spd="slow" advTm="1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5. Τεχνικές μείωσης οπτικής όχλησης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smtClean="0"/>
              <a:t>επιλογή κατάλληλης θέσης</a:t>
            </a:r>
          </a:p>
          <a:p>
            <a:pPr eaLnBrk="1" hangingPunct="1">
              <a:defRPr/>
            </a:pPr>
            <a:r>
              <a:rPr lang="el-GR" sz="2800" smtClean="0"/>
              <a:t>επιλογή Α/Γ μικρότερου μεγέθους</a:t>
            </a:r>
          </a:p>
          <a:p>
            <a:pPr eaLnBrk="1" hangingPunct="1">
              <a:defRPr/>
            </a:pPr>
            <a:r>
              <a:rPr lang="el-GR" sz="2800" smtClean="0"/>
              <a:t>αλλαγή θέσης</a:t>
            </a:r>
          </a:p>
          <a:p>
            <a:pPr eaLnBrk="1" hangingPunct="1">
              <a:defRPr/>
            </a:pPr>
            <a:r>
              <a:rPr lang="el-GR" sz="2800" smtClean="0"/>
              <a:t>φωτισμός</a:t>
            </a:r>
          </a:p>
          <a:p>
            <a:pPr eaLnBrk="1" hangingPunct="1">
              <a:defRPr/>
            </a:pPr>
            <a:r>
              <a:rPr lang="el-GR" sz="2800" smtClean="0"/>
              <a:t>σχέδιο θέσεων</a:t>
            </a:r>
          </a:p>
          <a:p>
            <a:pPr eaLnBrk="1" hangingPunct="1">
              <a:defRPr/>
            </a:pPr>
            <a:r>
              <a:rPr lang="el-GR" sz="2800" smtClean="0"/>
              <a:t>χρώμα</a:t>
            </a:r>
          </a:p>
          <a:p>
            <a:pPr eaLnBrk="1" hangingPunct="1">
              <a:defRPr/>
            </a:pPr>
            <a:r>
              <a:rPr lang="el-GR" sz="2800" smtClean="0"/>
              <a:t>απομάκρυνση και απόκρυψη γραμμών μεταφοράς κλπ.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32"/>
    </mc:Choice>
    <mc:Fallback>
      <p:transition spd="slow" advTm="55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6. Δημόσια Διαβούλευση: Ερωτηματολόγια και εμπλοκή κατοίκων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2857"/>
            <a:ext cx="8229600" cy="3963144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/>
              <a:t>Ο</a:t>
            </a:r>
            <a:r>
              <a:rPr lang="el-GR" smtClean="0"/>
              <a:t>ι </a:t>
            </a:r>
            <a:r>
              <a:rPr lang="el-GR" dirty="0" smtClean="0"/>
              <a:t>ενδιαφερόμενοι θα πρέπει να συμμετέχουν κατά την διάρκεια της μελέτης </a:t>
            </a:r>
            <a:r>
              <a:rPr lang="el-GR" dirty="0" err="1" smtClean="0"/>
              <a:t>γιά</a:t>
            </a:r>
            <a:r>
              <a:rPr lang="el-GR" dirty="0" smtClean="0"/>
              <a:t> την εγκατάσταση αιολικών πάρκων και να εκφράζουν με συστηματικό τρόπο τις παρατηρήσεις, τις ενστάσεις, τις διαφωνίες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57"/>
    </mc:Choice>
    <mc:Fallback>
      <p:transition spd="slow" advTm="4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l-GR"/>
              <a:t>ΚΑΤΑΣΚΕΥΗ - ΘΕΜΕΛΙΩΣΗ</a:t>
            </a:r>
            <a:endParaRPr lang="en-GB"/>
          </a:p>
        </p:txBody>
      </p:sp>
      <p:pic>
        <p:nvPicPr>
          <p:cNvPr id="5" name="Picture 7" descr="5-3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5" y="963809"/>
            <a:ext cx="7724904" cy="5894191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control room found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" y="901624"/>
            <a:ext cx="7940378" cy="59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ound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80" y="921016"/>
            <a:ext cx="7935499" cy="5953639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above wtg50-  CROPP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" y="880578"/>
            <a:ext cx="7956004" cy="599407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DSC000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1" y="921016"/>
            <a:ext cx="7956004" cy="5965946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13"/>
    </mc:Choice>
    <mc:Fallback>
      <p:transition spd="slow" advTm="2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8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06090"/>
          </a:xfrm>
        </p:spPr>
        <p:txBody>
          <a:bodyPr>
            <a:noAutofit/>
          </a:bodyPr>
          <a:lstStyle/>
          <a:p>
            <a:r>
              <a:rPr lang="el-GR" sz="2800"/>
              <a:t>Η ΔΙΑΒΟΥΛΕΥΣΗ ΣΕ ΤΟΠΙΚΟ ΕΠΙΠΕΔΟ ΕΊΝΑΙ </a:t>
            </a:r>
            <a:r>
              <a:rPr lang="el-GR" sz="2800"/>
              <a:t>ΣΗΜΑΝΤΙΚΗ </a:t>
            </a:r>
            <a:endParaRPr lang="en-GB" sz="2800"/>
          </a:p>
        </p:txBody>
      </p:sp>
      <p:pic>
        <p:nvPicPr>
          <p:cNvPr id="148496" name="Picture 16" descr="DSC0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2" y="575483"/>
            <a:ext cx="8331570" cy="626762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6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9"/>
    </mc:Choice>
    <mc:Fallback>
      <p:transition spd="slow" advTm="10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20" name="Picture 16" descr="arial shot completed pad sit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8" y="903761"/>
            <a:ext cx="7913796" cy="595423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l-GR" altLang="en-US" sz="2800" smtClean="0">
                <a:latin typeface="Cambria" panose="02040503050406030204" pitchFamily="18" charset="0"/>
              </a:rPr>
              <a:t>ΕΓΚΡΙΣΗ ΕΡΓΑΣΙΩΝ</a:t>
            </a:r>
            <a:endParaRPr lang="en-US" altLang="en-US" sz="2800">
              <a:latin typeface="Cambria" panose="02040503050406030204" pitchFamily="18" charset="0"/>
            </a:endParaRPr>
          </a:p>
        </p:txBody>
      </p:sp>
      <p:pic>
        <p:nvPicPr>
          <p:cNvPr id="149521" name="Picture 17" descr="Pict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8" y="932879"/>
            <a:ext cx="7913796" cy="593480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045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25"/>
    </mc:Choice>
    <mc:Fallback>
      <p:transition spd="slow" advTm="1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785"/>
          </a:xfrm>
        </p:spPr>
        <p:txBody>
          <a:bodyPr>
            <a:noAutofit/>
          </a:bodyPr>
          <a:lstStyle/>
          <a:p>
            <a:r>
              <a:rPr lang="el-GR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Αιολικό πάρκο </a:t>
            </a:r>
            <a:r>
              <a:rPr lang="en-GB" sz="2400" b="1" smtClean="0">
                <a:solidFill>
                  <a:srgbClr val="C00000"/>
                </a:solidFill>
                <a:latin typeface="Cambria" panose="02040503050406030204" pitchFamily="18" charset="0"/>
              </a:rPr>
              <a:t>PALM SPRINGS</a:t>
            </a:r>
            <a:endParaRPr lang="en-GB" sz="24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://www.gardenvisit.com/blog/wp-content/uploads/2009/10/palm_springs_wind_turbi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" y="756423"/>
            <a:ext cx="9146465" cy="61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9"/>
    </mc:Choice>
    <mc:Fallback>
      <p:transition spd="slow" advTm="1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Pictur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" y="-29086"/>
            <a:ext cx="5158455" cy="68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0" name="Rectangle 4"/>
          <p:cNvSpPr>
            <a:spLocks noGrp="1" noChangeArrowheads="1"/>
          </p:cNvSpPr>
          <p:nvPr>
            <p:ph type="title"/>
          </p:nvPr>
        </p:nvSpPr>
        <p:spPr>
          <a:xfrm>
            <a:off x="5160844" y="116632"/>
            <a:ext cx="3525955" cy="864096"/>
          </a:xfrm>
        </p:spPr>
        <p:txBody>
          <a:bodyPr>
            <a:noAutofit/>
          </a:bodyPr>
          <a:lstStyle/>
          <a:p>
            <a:r>
              <a:rPr lang="el-GR" altLang="en-US" sz="3200" smtClean="0">
                <a:latin typeface="Cambria" panose="02040503050406030204" pitchFamily="18" charset="0"/>
              </a:rPr>
              <a:t>ΑΝΕΓΕΡΣΗ ΠΥΛΩΝΩΝ</a:t>
            </a:r>
            <a:endParaRPr lang="en-US" altLang="en-US" sz="3200">
              <a:latin typeface="Cambria" panose="02040503050406030204" pitchFamily="18" charset="0"/>
            </a:endParaRPr>
          </a:p>
        </p:txBody>
      </p:sp>
      <p:pic>
        <p:nvPicPr>
          <p:cNvPr id="167944" name="Picture 8" descr="Picture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297"/>
            <a:ext cx="7668344" cy="577370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313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61"/>
    </mc:Choice>
    <mc:Fallback>
      <p:transition spd="slow" advTm="18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080" y="274638"/>
            <a:ext cx="3394720" cy="1138138"/>
          </a:xfrm>
        </p:spPr>
        <p:txBody>
          <a:bodyPr>
            <a:noAutofit/>
          </a:bodyPr>
          <a:lstStyle/>
          <a:p>
            <a:r>
              <a:rPr lang="el-GR" altLang="en-US" sz="3200" smtClean="0">
                <a:latin typeface="Cambria" panose="02040503050406030204" pitchFamily="18" charset="0"/>
              </a:rPr>
              <a:t>ΟΧΛΟΥΣΕΣ ΕΡΓΑΣΙΕΣ</a:t>
            </a:r>
            <a:endParaRPr lang="en-US" altLang="en-US" sz="3200">
              <a:latin typeface="Cambria" panose="02040503050406030204" pitchFamily="18" charset="0"/>
            </a:endParaRPr>
          </a:p>
        </p:txBody>
      </p:sp>
      <p:pic>
        <p:nvPicPr>
          <p:cNvPr id="194566" name="Picture 6" descr="DSC004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" y="-23769"/>
            <a:ext cx="5146408" cy="68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8"/>
    </mc:Choice>
    <mc:Fallback>
      <p:transition spd="slow" advTm="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3" name="Picture 7" descr="Pictu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131"/>
            <a:ext cx="7668344" cy="577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l-GR" altLang="en-US" sz="2900" smtClean="0"/>
              <a:t>ΜΕΤΑΦΟΡΑ ΚΑΙ ΣΥΝΑΡΜΟΛΟΓΗΣΗ</a:t>
            </a:r>
            <a:endParaRPr lang="en-US" altLang="en-US" sz="2900"/>
          </a:p>
        </p:txBody>
      </p:sp>
      <p:pic>
        <p:nvPicPr>
          <p:cNvPr id="193542" name="Picture 6" descr="Pictur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515"/>
            <a:ext cx="7668344" cy="57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79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27"/>
    </mc:Choice>
    <mc:Fallback>
      <p:transition spd="slow" advTm="3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6" name="Picture 12" descr="Picture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10" y="908720"/>
            <a:ext cx="7881314" cy="59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l-GR" altLang="en-US" sz="2900" b="1" smtClean="0">
                <a:solidFill>
                  <a:srgbClr val="C00000"/>
                </a:solidFill>
                <a:latin typeface="Cambria" panose="02040503050406030204" pitchFamily="18" charset="0"/>
              </a:rPr>
              <a:t>ΕΡΓΑΣΙΕΣ ΣΥΝΑΡΜΟΛΟΓΗΣΗΣ</a:t>
            </a:r>
            <a:endParaRPr lang="en-US" altLang="en-US" sz="29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69995" name="Picture 11" descr="Picture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55" y="908721"/>
            <a:ext cx="7861569" cy="59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44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9"/>
    </mc:Choice>
    <mc:Fallback>
      <p:transition spd="slow" advTm="1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Ανάφλεξη –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Ardrossan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 Dec 2011</a:t>
            </a:r>
            <a:endParaRPr lang="el-GR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3 - Θέση περιεχομένου" descr="WT malfunctions in Ardrossan 2011 Dec Severe-weather-hits-UK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8320" y="980728"/>
            <a:ext cx="8428136" cy="5618757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8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8"/>
    </mc:Choice>
    <mc:Fallback>
      <p:transition spd="slow" advTm="2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64807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τέλος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8" y="687175"/>
            <a:ext cx="8227764" cy="617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9"/>
    </mc:Choice>
    <mc:Fallback>
      <p:transition spd="slow" advTm="3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392488" cy="1354162"/>
          </a:xfrm>
        </p:spPr>
        <p:txBody>
          <a:bodyPr>
            <a:normAutofit/>
          </a:bodyPr>
          <a:lstStyle/>
          <a:p>
            <a:r>
              <a:rPr lang="en-GB" sz="3200" b="1" smtClean="0">
                <a:solidFill>
                  <a:srgbClr val="C00000"/>
                </a:solidFill>
                <a:latin typeface="Cambria" panose="02040503050406030204" pitchFamily="18" charset="0"/>
              </a:rPr>
              <a:t>WIND PARK</a:t>
            </a:r>
            <a:br>
              <a:rPr lang="en-GB" sz="3200" b="1" smtClean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en-GB" sz="2800" b="1" smtClean="0">
                <a:solidFill>
                  <a:srgbClr val="C00000"/>
                </a:solidFill>
                <a:latin typeface="Cambria" panose="02040503050406030204" pitchFamily="18" charset="0"/>
              </a:rPr>
              <a:t>Scoeneck - Germany</a:t>
            </a:r>
            <a:endParaRPr lang="en-GB" sz="28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85184"/>
            <a:ext cx="3970784" cy="1040979"/>
          </a:xfrm>
        </p:spPr>
        <p:txBody>
          <a:bodyPr>
            <a:normAutofit lnSpcReduction="10000"/>
          </a:bodyPr>
          <a:lstStyle/>
          <a:p>
            <a:r>
              <a:rPr lang="el-GR" smtClean="0"/>
              <a:t>Αιολικό πάρκο και φωλιά πελαργού</a:t>
            </a:r>
            <a:endParaRPr lang="en-GB"/>
          </a:p>
        </p:txBody>
      </p:sp>
      <p:pic>
        <p:nvPicPr>
          <p:cNvPr id="3074" name="Picture 2" descr="http://i.guim.co.uk/static/w-700/h--/q-95/sys-images/Guardian/Pix/pictures/2014/5/2/1399030050422/35d8ef2a-555c-4d20-88a5-028a661d6ce9-1360x204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"/>
            <a:ext cx="4571998" cy="685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3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61"/>
    </mc:Choice>
    <mc:Fallback>
      <p:transition spd="slow" advTm="18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l-GR" sz="3200" b="1" smtClean="0">
                <a:solidFill>
                  <a:srgbClr val="C00000"/>
                </a:solidFill>
                <a:latin typeface="Cambria" panose="02040503050406030204" pitchFamily="18" charset="0"/>
              </a:rPr>
              <a:t>Προσομοίωση αιολικού πάρκου – 3 </a:t>
            </a:r>
            <a:r>
              <a:rPr lang="en-GB" sz="3200" b="1" smtClean="0">
                <a:solidFill>
                  <a:srgbClr val="C00000"/>
                </a:solidFill>
                <a:latin typeface="Cambria" panose="02040503050406030204" pitchFamily="18" charset="0"/>
              </a:rPr>
              <a:t>miles</a:t>
            </a:r>
            <a:endParaRPr lang="en-GB" sz="3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848" y="908720"/>
            <a:ext cx="762952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5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40"/>
    </mc:Choice>
    <mc:Fallback>
      <p:transition spd="slow" advTm="2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Προσομοίωση αιολικού πάρκου – </a:t>
            </a:r>
            <a:r>
              <a:rPr lang="en-GB" sz="3200" b="1">
                <a:solidFill>
                  <a:srgbClr val="C00000"/>
                </a:solidFill>
                <a:latin typeface="Cambria" panose="02040503050406030204" pitchFamily="18" charset="0"/>
              </a:rPr>
              <a:t>6</a:t>
            </a:r>
            <a:r>
              <a:rPr lang="el-GR" sz="3200" b="1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GB" sz="3200" b="1">
                <a:solidFill>
                  <a:srgbClr val="C00000"/>
                </a:solidFill>
                <a:latin typeface="Cambria" panose="02040503050406030204" pitchFamily="18" charset="0"/>
              </a:rPr>
              <a:t>miles</a:t>
            </a:r>
            <a:endParaRPr lang="el-GR" sz="32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3568" y="993545"/>
            <a:ext cx="7776864" cy="586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0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5"/>
    </mc:Choice>
    <mc:Fallback>
      <p:transition spd="slow" advTm="15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9|3.8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590</Words>
  <Application>Microsoft Office PowerPoint</Application>
  <PresentationFormat>On-screen Show (4:3)</PresentationFormat>
  <Paragraphs>160</Paragraphs>
  <Slides>65</Slides>
  <Notes>49</Notes>
  <HiddenSlides>0</HiddenSlides>
  <MMClips>65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ΑΝΑΝΕΩΣΙΜΕΣ ΠΗΓΕΣ ΕΝΕΡΓΕΙΑΣ</vt:lpstr>
      <vt:lpstr>PowerPoint Presentation</vt:lpstr>
      <vt:lpstr>PowerPoint Presentation</vt:lpstr>
      <vt:lpstr>Εγκαταστάσεις Αιολικής Ενέργειας:  Πλαίσιο Αποτίμησης Αισθητικών Επιπτώσεων </vt:lpstr>
      <vt:lpstr>Αιολικό πάρκο στην Νέα Ζηλανδία - Hauauru ma Raki</vt:lpstr>
      <vt:lpstr>Αιολικό πάρκο PALM SPRINGS</vt:lpstr>
      <vt:lpstr>WIND PARK Scoeneck - Germany</vt:lpstr>
      <vt:lpstr>Προσομοίωση αιολικού πάρκου – 3 miles</vt:lpstr>
      <vt:lpstr>Προσομοίωση αιολικού πάρκου – 6 miles</vt:lpstr>
      <vt:lpstr>Τα στάδια της αποτίμησης</vt:lpstr>
      <vt:lpstr>1. Περιγραφή Έργου </vt:lpstr>
      <vt:lpstr>2. Ορατότητα, Εμφάνιση, Ένταξη στο Τοπίο</vt:lpstr>
      <vt:lpstr>α. οπτική αποτύπωση</vt:lpstr>
      <vt:lpstr>β. οπτική ανάλυση με την γραμμή κατόπτευσης</vt:lpstr>
      <vt:lpstr>γ1. φωτομοντάζ</vt:lpstr>
      <vt:lpstr>γ2. φωτομοντάζ</vt:lpstr>
      <vt:lpstr>3. ΤΟΠΙΟ</vt:lpstr>
      <vt:lpstr>Τοπίο: Αξία φυσικού κάλλους και επίπεδα ευαισθησίας</vt:lpstr>
      <vt:lpstr>Τοπίο: Αξία φυσικού κάλλους και επίπεδα ευαισθησίας</vt:lpstr>
      <vt:lpstr>Τοπίο: Αξία φυσικού κάλλους και επίπεδα ευαισθησίας</vt:lpstr>
      <vt:lpstr>Τοπίο: Αξία φυσικού κάλλους και επίπεδα ευαισθησίας</vt:lpstr>
      <vt:lpstr>4. ΕΚΤΙΜΗΣΗ ΑΙΣΘΗΤΙΚΩΝ ΕΠΙΠΤΩΣΕΩΝ</vt:lpstr>
      <vt:lpstr>Καθορισμός Ποιότητας Φυσικού Τοπίου: Βασικές Αρχές</vt:lpstr>
      <vt:lpstr>Παράγοντες που επηρεάζουν το τοπίο</vt:lpstr>
      <vt:lpstr>Η σημασία της απόστασης</vt:lpstr>
      <vt:lpstr>Η σημασία της απόστασης</vt:lpstr>
      <vt:lpstr>Το σημείο εστίασης σε ένα τοπίο</vt:lpstr>
      <vt:lpstr>προσδοκίες από το τοπίο</vt:lpstr>
      <vt:lpstr>Ορατότητα και συνθήκες</vt:lpstr>
      <vt:lpstr>προσδοκίες από το τοπίο</vt:lpstr>
      <vt:lpstr>PowerPoint Presentation</vt:lpstr>
      <vt:lpstr>Χαρακτηριστικά που επηρεάζουν το τοπίο</vt:lpstr>
      <vt:lpstr>ΤΕΛΙΚΟ ΑΠΟΤΕΛΕΣΜΑ ?</vt:lpstr>
      <vt:lpstr>ΚΡΑΤΗΓΟΣ –  ΣΠΑΣΜΕΝΗ Α/Γ 2004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Τεχνικές μείωσης οπτικής όχλησης</vt:lpstr>
      <vt:lpstr>6. Δημόσια Διαβούλευση: Ερωτηματολόγια και εμπλοκή κατοίκων</vt:lpstr>
      <vt:lpstr>ΚΑΤΑΣΚΕΥΗ - ΘΕΜΕΛΙΩΣΗ</vt:lpstr>
      <vt:lpstr>Η ΔΙΑΒΟΥΛΕΥΣΗ ΣΕ ΤΟΠΙΚΟ ΕΠΙΠΕΔΟ ΕΊΝΑΙ ΣΗΜΑΝΤΙΚΗ </vt:lpstr>
      <vt:lpstr>ΕΓΚΡΙΣΗ ΕΡΓΑΣΙΩΝ</vt:lpstr>
      <vt:lpstr>ΑΝΕΓΕΡΣΗ ΠΥΛΩΝΩΝ</vt:lpstr>
      <vt:lpstr>ΟΧΛΟΥΣΕΣ ΕΡΓΑΣΙΕΣ</vt:lpstr>
      <vt:lpstr>ΜΕΤΑΦΟΡΑ ΚΑΙ ΣΥΝΑΡΜΟΛΟΓΗΣΗ</vt:lpstr>
      <vt:lpstr>ΕΡΓΑΣΙΕΣ ΣΥΝΑΡΜΟΛΟΓΗΣΗΣ</vt:lpstr>
      <vt:lpstr>Ανάφλεξη – Ardrossan Dec 2011</vt:lpstr>
      <vt:lpstr>τέλος</vt:lpstr>
    </vt:vector>
  </TitlesOfParts>
  <Company>UAegean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Εγκαταστάσεις Αιολικής Ενέργειας:  Πλαίσιο Αποτίμησης Αισθητικών Επιπτώσεων</dc:title>
  <dc:creator>Dias Haralambopoulos</dc:creator>
  <cp:lastModifiedBy>Dias Haralambopoulos</cp:lastModifiedBy>
  <cp:revision>33</cp:revision>
  <dcterms:created xsi:type="dcterms:W3CDTF">2007-12-03T21:51:41Z</dcterms:created>
  <dcterms:modified xsi:type="dcterms:W3CDTF">2015-03-05T13:57:24Z</dcterms:modified>
</cp:coreProperties>
</file>