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tags/tag6.xml" ContentType="application/vnd.openxmlformats-officedocument.presentationml.tags+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9" r:id="rId1"/>
  </p:sldMasterIdLst>
  <p:notesMasterIdLst>
    <p:notesMasterId r:id="rId140"/>
  </p:notesMasterIdLst>
  <p:sldIdLst>
    <p:sldId id="465" r:id="rId2"/>
    <p:sldId id="466" r:id="rId3"/>
    <p:sldId id="467" r:id="rId4"/>
    <p:sldId id="256" r:id="rId5"/>
    <p:sldId id="474" r:id="rId6"/>
    <p:sldId id="460" r:id="rId7"/>
    <p:sldId id="384" r:id="rId8"/>
    <p:sldId id="324" r:id="rId9"/>
    <p:sldId id="352" r:id="rId10"/>
    <p:sldId id="261" r:id="rId11"/>
    <p:sldId id="260" r:id="rId12"/>
    <p:sldId id="458" r:id="rId13"/>
    <p:sldId id="412" r:id="rId14"/>
    <p:sldId id="459" r:id="rId15"/>
    <p:sldId id="413" r:id="rId16"/>
    <p:sldId id="414" r:id="rId17"/>
    <p:sldId id="382" r:id="rId18"/>
    <p:sldId id="469" r:id="rId19"/>
    <p:sldId id="470" r:id="rId20"/>
    <p:sldId id="329" r:id="rId21"/>
    <p:sldId id="525" r:id="rId22"/>
    <p:sldId id="371" r:id="rId23"/>
    <p:sldId id="259" r:id="rId24"/>
    <p:sldId id="471" r:id="rId25"/>
    <p:sldId id="473" r:id="rId26"/>
    <p:sldId id="472" r:id="rId27"/>
    <p:sldId id="475" r:id="rId28"/>
    <p:sldId id="476" r:id="rId29"/>
    <p:sldId id="477" r:id="rId30"/>
    <p:sldId id="362" r:id="rId31"/>
    <p:sldId id="328" r:id="rId32"/>
    <p:sldId id="363" r:id="rId33"/>
    <p:sldId id="327" r:id="rId34"/>
    <p:sldId id="364" r:id="rId35"/>
    <p:sldId id="365" r:id="rId36"/>
    <p:sldId id="366" r:id="rId37"/>
    <p:sldId id="389" r:id="rId38"/>
    <p:sldId id="372" r:id="rId39"/>
    <p:sldId id="406" r:id="rId40"/>
    <p:sldId id="403" r:id="rId41"/>
    <p:sldId id="355" r:id="rId42"/>
    <p:sldId id="380" r:id="rId43"/>
    <p:sldId id="381" r:id="rId44"/>
    <p:sldId id="316" r:id="rId45"/>
    <p:sldId id="410" r:id="rId46"/>
    <p:sldId id="373" r:id="rId47"/>
    <p:sldId id="360" r:id="rId48"/>
    <p:sldId id="361" r:id="rId49"/>
    <p:sldId id="374" r:id="rId50"/>
    <p:sldId id="309" r:id="rId51"/>
    <p:sldId id="335" r:id="rId52"/>
    <p:sldId id="333" r:id="rId53"/>
    <p:sldId id="334" r:id="rId54"/>
    <p:sldId id="336" r:id="rId55"/>
    <p:sldId id="385" r:id="rId56"/>
    <p:sldId id="393" r:id="rId57"/>
    <p:sldId id="263" r:id="rId58"/>
    <p:sldId id="315" r:id="rId59"/>
    <p:sldId id="383" r:id="rId60"/>
    <p:sldId id="348" r:id="rId61"/>
    <p:sldId id="349" r:id="rId62"/>
    <p:sldId id="396" r:id="rId63"/>
    <p:sldId id="356" r:id="rId64"/>
    <p:sldId id="438" r:id="rId65"/>
    <p:sldId id="439" r:id="rId66"/>
    <p:sldId id="440" r:id="rId67"/>
    <p:sldId id="442" r:id="rId68"/>
    <p:sldId id="444" r:id="rId69"/>
    <p:sldId id="445" r:id="rId70"/>
    <p:sldId id="447" r:id="rId71"/>
    <p:sldId id="448" r:id="rId72"/>
    <p:sldId id="449" r:id="rId73"/>
    <p:sldId id="446" r:id="rId74"/>
    <p:sldId id="451" r:id="rId75"/>
    <p:sldId id="452" r:id="rId76"/>
    <p:sldId id="453" r:id="rId77"/>
    <p:sldId id="454" r:id="rId78"/>
    <p:sldId id="455" r:id="rId79"/>
    <p:sldId id="456" r:id="rId80"/>
    <p:sldId id="457" r:id="rId81"/>
    <p:sldId id="367" r:id="rId82"/>
    <p:sldId id="418" r:id="rId83"/>
    <p:sldId id="421" r:id="rId84"/>
    <p:sldId id="420" r:id="rId85"/>
    <p:sldId id="422" r:id="rId86"/>
    <p:sldId id="423" r:id="rId87"/>
    <p:sldId id="424" r:id="rId88"/>
    <p:sldId id="425" r:id="rId89"/>
    <p:sldId id="426" r:id="rId90"/>
    <p:sldId id="427" r:id="rId91"/>
    <p:sldId id="428" r:id="rId92"/>
    <p:sldId id="429" r:id="rId93"/>
    <p:sldId id="430" r:id="rId94"/>
    <p:sldId id="431" r:id="rId95"/>
    <p:sldId id="432" r:id="rId96"/>
    <p:sldId id="433" r:id="rId97"/>
    <p:sldId id="434" r:id="rId98"/>
    <p:sldId id="435" r:id="rId99"/>
    <p:sldId id="436" r:id="rId100"/>
    <p:sldId id="461" r:id="rId101"/>
    <p:sldId id="462" r:id="rId102"/>
    <p:sldId id="463" r:id="rId103"/>
    <p:sldId id="464" r:id="rId104"/>
    <p:sldId id="478" r:id="rId105"/>
    <p:sldId id="479" r:id="rId106"/>
    <p:sldId id="481" r:id="rId107"/>
    <p:sldId id="480" r:id="rId108"/>
    <p:sldId id="483" r:id="rId109"/>
    <p:sldId id="484" r:id="rId110"/>
    <p:sldId id="487" r:id="rId111"/>
    <p:sldId id="488" r:id="rId112"/>
    <p:sldId id="489" r:id="rId113"/>
    <p:sldId id="494" r:id="rId114"/>
    <p:sldId id="496" r:id="rId115"/>
    <p:sldId id="497" r:id="rId116"/>
    <p:sldId id="498" r:id="rId117"/>
    <p:sldId id="499" r:id="rId118"/>
    <p:sldId id="500" r:id="rId119"/>
    <p:sldId id="501" r:id="rId120"/>
    <p:sldId id="508" r:id="rId121"/>
    <p:sldId id="509" r:id="rId122"/>
    <p:sldId id="502" r:id="rId123"/>
    <p:sldId id="504" r:id="rId124"/>
    <p:sldId id="506" r:id="rId125"/>
    <p:sldId id="507" r:id="rId126"/>
    <p:sldId id="510" r:id="rId127"/>
    <p:sldId id="511" r:id="rId128"/>
    <p:sldId id="512" r:id="rId129"/>
    <p:sldId id="513" r:id="rId130"/>
    <p:sldId id="514" r:id="rId131"/>
    <p:sldId id="515" r:id="rId132"/>
    <p:sldId id="516" r:id="rId133"/>
    <p:sldId id="517" r:id="rId134"/>
    <p:sldId id="521" r:id="rId135"/>
    <p:sldId id="520" r:id="rId136"/>
    <p:sldId id="522" r:id="rId137"/>
    <p:sldId id="524" r:id="rId138"/>
    <p:sldId id="526" r:id="rId139"/>
  </p:sldIdLst>
  <p:sldSz cx="9144000" cy="6858000" type="screen4x3"/>
  <p:notesSz cx="7315200" cy="96012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EB21"/>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12" autoAdjust="0"/>
  </p:normalViewPr>
  <p:slideViewPr>
    <p:cSldViewPr showGuides="1">
      <p:cViewPr>
        <p:scale>
          <a:sx n="70" d="100"/>
          <a:sy n="70" d="100"/>
        </p:scale>
        <p:origin x="-110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2137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7DD3CE-6656-4D14-84EE-987A583ADC34}" type="doc">
      <dgm:prSet loTypeId="urn:microsoft.com/office/officeart/2005/8/layout/chevron1" loCatId="process" qsTypeId="urn:microsoft.com/office/officeart/2005/8/quickstyle/simple1" qsCatId="simple" csTypeId="urn:microsoft.com/office/officeart/2005/8/colors/colorful1" csCatId="colorful" phldr="1"/>
      <dgm:spPr/>
    </dgm:pt>
    <dgm:pt modelId="{7E88353E-2A94-4393-B21A-384E9C9D5193}">
      <dgm:prSet phldrT="[Text]"/>
      <dgm:spPr/>
      <dgm:t>
        <a:bodyPr/>
        <a:lstStyle/>
        <a:p>
          <a:r>
            <a:rPr lang="el-GR" smtClean="0"/>
            <a:t>ΔΥΝΑΜΙΚΗ</a:t>
          </a:r>
          <a:endParaRPr lang="en-GB"/>
        </a:p>
      </dgm:t>
    </dgm:pt>
    <dgm:pt modelId="{E1749650-C613-4E75-BA97-EECDDB0A8B2B}" type="parTrans" cxnId="{89B0C422-2985-4089-B808-1091C38FE6CE}">
      <dgm:prSet/>
      <dgm:spPr/>
      <dgm:t>
        <a:bodyPr/>
        <a:lstStyle/>
        <a:p>
          <a:endParaRPr lang="en-GB"/>
        </a:p>
      </dgm:t>
    </dgm:pt>
    <dgm:pt modelId="{E54AB1FF-6284-4BC1-B1C2-EA3780AD897B}" type="sibTrans" cxnId="{89B0C422-2985-4089-B808-1091C38FE6CE}">
      <dgm:prSet/>
      <dgm:spPr/>
      <dgm:t>
        <a:bodyPr/>
        <a:lstStyle/>
        <a:p>
          <a:endParaRPr lang="en-GB"/>
        </a:p>
      </dgm:t>
    </dgm:pt>
    <dgm:pt modelId="{DE047218-7294-4FCF-BDA6-CF1A55BB3799}">
      <dgm:prSet phldrT="[Text]"/>
      <dgm:spPr/>
      <dgm:t>
        <a:bodyPr/>
        <a:lstStyle/>
        <a:p>
          <a:r>
            <a:rPr lang="el-GR" smtClean="0"/>
            <a:t>ΚΙΝΗΤΙΚΗ</a:t>
          </a:r>
          <a:endParaRPr lang="en-GB"/>
        </a:p>
      </dgm:t>
    </dgm:pt>
    <dgm:pt modelId="{C2D39A32-E7BE-480A-8013-39A01D7439D7}" type="parTrans" cxnId="{B05150E8-1AA8-4E1E-8810-2B02D3F9A37B}">
      <dgm:prSet/>
      <dgm:spPr/>
      <dgm:t>
        <a:bodyPr/>
        <a:lstStyle/>
        <a:p>
          <a:endParaRPr lang="en-GB"/>
        </a:p>
      </dgm:t>
    </dgm:pt>
    <dgm:pt modelId="{B5D87688-59CA-46ED-8AB6-A9E905D802F1}" type="sibTrans" cxnId="{B05150E8-1AA8-4E1E-8810-2B02D3F9A37B}">
      <dgm:prSet/>
      <dgm:spPr/>
      <dgm:t>
        <a:bodyPr/>
        <a:lstStyle/>
        <a:p>
          <a:endParaRPr lang="en-GB"/>
        </a:p>
      </dgm:t>
    </dgm:pt>
    <dgm:pt modelId="{910D08E5-A4F3-44EB-9E52-90303008F129}">
      <dgm:prSet phldrT="[Text]"/>
      <dgm:spPr/>
      <dgm:t>
        <a:bodyPr/>
        <a:lstStyle/>
        <a:p>
          <a:r>
            <a:rPr lang="el-GR" smtClean="0"/>
            <a:t>ΜΗΧΑΝΙΚΗ</a:t>
          </a:r>
          <a:endParaRPr lang="en-GB"/>
        </a:p>
      </dgm:t>
    </dgm:pt>
    <dgm:pt modelId="{08557C1B-FC53-4296-AC8D-0F846B623D4A}" type="parTrans" cxnId="{DA7194D0-0612-4EF8-9E57-A0BE22435203}">
      <dgm:prSet/>
      <dgm:spPr/>
      <dgm:t>
        <a:bodyPr/>
        <a:lstStyle/>
        <a:p>
          <a:endParaRPr lang="en-GB"/>
        </a:p>
      </dgm:t>
    </dgm:pt>
    <dgm:pt modelId="{8616C2FA-25AD-482B-9090-95E3AE3C0C86}" type="sibTrans" cxnId="{DA7194D0-0612-4EF8-9E57-A0BE22435203}">
      <dgm:prSet/>
      <dgm:spPr/>
      <dgm:t>
        <a:bodyPr/>
        <a:lstStyle/>
        <a:p>
          <a:endParaRPr lang="en-GB"/>
        </a:p>
      </dgm:t>
    </dgm:pt>
    <dgm:pt modelId="{5122C19D-2CE9-4F95-B091-BA36C49C433F}">
      <dgm:prSet phldrT="[Text]"/>
      <dgm:spPr/>
      <dgm:t>
        <a:bodyPr/>
        <a:lstStyle/>
        <a:p>
          <a:r>
            <a:rPr lang="el-GR" smtClean="0"/>
            <a:t>ΗΛΕΚΤΡΙΚΗ</a:t>
          </a:r>
          <a:endParaRPr lang="en-GB"/>
        </a:p>
      </dgm:t>
    </dgm:pt>
    <dgm:pt modelId="{EC937134-27ED-4A61-84A8-B7E54CF1B052}" type="parTrans" cxnId="{53464E0E-8E89-4FD9-8DBD-7DDB530799EC}">
      <dgm:prSet/>
      <dgm:spPr/>
      <dgm:t>
        <a:bodyPr/>
        <a:lstStyle/>
        <a:p>
          <a:endParaRPr lang="en-GB"/>
        </a:p>
      </dgm:t>
    </dgm:pt>
    <dgm:pt modelId="{7ACCDAAC-C6D2-4F9B-9ACE-8D816E6E485F}" type="sibTrans" cxnId="{53464E0E-8E89-4FD9-8DBD-7DDB530799EC}">
      <dgm:prSet/>
      <dgm:spPr/>
      <dgm:t>
        <a:bodyPr/>
        <a:lstStyle/>
        <a:p>
          <a:endParaRPr lang="en-GB"/>
        </a:p>
      </dgm:t>
    </dgm:pt>
    <dgm:pt modelId="{294305CB-4C2F-4CF2-8FA4-3CD711DE1545}" type="pres">
      <dgm:prSet presAssocID="{097DD3CE-6656-4D14-84EE-987A583ADC34}" presName="Name0" presStyleCnt="0">
        <dgm:presLayoutVars>
          <dgm:dir/>
          <dgm:animLvl val="lvl"/>
          <dgm:resizeHandles val="exact"/>
        </dgm:presLayoutVars>
      </dgm:prSet>
      <dgm:spPr/>
    </dgm:pt>
    <dgm:pt modelId="{ED61C5B8-234E-46A3-843C-1D0731851F15}" type="pres">
      <dgm:prSet presAssocID="{7E88353E-2A94-4393-B21A-384E9C9D5193}" presName="parTxOnly" presStyleLbl="node1" presStyleIdx="0" presStyleCnt="4">
        <dgm:presLayoutVars>
          <dgm:chMax val="0"/>
          <dgm:chPref val="0"/>
          <dgm:bulletEnabled val="1"/>
        </dgm:presLayoutVars>
      </dgm:prSet>
      <dgm:spPr/>
      <dgm:t>
        <a:bodyPr/>
        <a:lstStyle/>
        <a:p>
          <a:endParaRPr lang="en-GB"/>
        </a:p>
      </dgm:t>
    </dgm:pt>
    <dgm:pt modelId="{6C4BED11-32A6-4E85-9655-984E9B043345}" type="pres">
      <dgm:prSet presAssocID="{E54AB1FF-6284-4BC1-B1C2-EA3780AD897B}" presName="parTxOnlySpace" presStyleCnt="0"/>
      <dgm:spPr/>
    </dgm:pt>
    <dgm:pt modelId="{D79F2116-B254-4561-90BD-9BCD29F3A1A2}" type="pres">
      <dgm:prSet presAssocID="{DE047218-7294-4FCF-BDA6-CF1A55BB3799}" presName="parTxOnly" presStyleLbl="node1" presStyleIdx="1" presStyleCnt="4">
        <dgm:presLayoutVars>
          <dgm:chMax val="0"/>
          <dgm:chPref val="0"/>
          <dgm:bulletEnabled val="1"/>
        </dgm:presLayoutVars>
      </dgm:prSet>
      <dgm:spPr/>
      <dgm:t>
        <a:bodyPr/>
        <a:lstStyle/>
        <a:p>
          <a:endParaRPr lang="en-GB"/>
        </a:p>
      </dgm:t>
    </dgm:pt>
    <dgm:pt modelId="{B14B97DA-D8F8-436E-A24B-85C36823465D}" type="pres">
      <dgm:prSet presAssocID="{B5D87688-59CA-46ED-8AB6-A9E905D802F1}" presName="parTxOnlySpace" presStyleCnt="0"/>
      <dgm:spPr/>
    </dgm:pt>
    <dgm:pt modelId="{CA595A7B-DA66-4BEE-A30F-7FC7A3984A3B}" type="pres">
      <dgm:prSet presAssocID="{910D08E5-A4F3-44EB-9E52-90303008F129}" presName="parTxOnly" presStyleLbl="node1" presStyleIdx="2" presStyleCnt="4">
        <dgm:presLayoutVars>
          <dgm:chMax val="0"/>
          <dgm:chPref val="0"/>
          <dgm:bulletEnabled val="1"/>
        </dgm:presLayoutVars>
      </dgm:prSet>
      <dgm:spPr/>
      <dgm:t>
        <a:bodyPr/>
        <a:lstStyle/>
        <a:p>
          <a:endParaRPr lang="en-GB"/>
        </a:p>
      </dgm:t>
    </dgm:pt>
    <dgm:pt modelId="{7C14F34F-20C7-405A-B2A4-F8159AD74C52}" type="pres">
      <dgm:prSet presAssocID="{8616C2FA-25AD-482B-9090-95E3AE3C0C86}" presName="parTxOnlySpace" presStyleCnt="0"/>
      <dgm:spPr/>
    </dgm:pt>
    <dgm:pt modelId="{DA9C5CE6-FE86-4905-9313-2F0847875AD6}" type="pres">
      <dgm:prSet presAssocID="{5122C19D-2CE9-4F95-B091-BA36C49C433F}" presName="parTxOnly" presStyleLbl="node1" presStyleIdx="3" presStyleCnt="4">
        <dgm:presLayoutVars>
          <dgm:chMax val="0"/>
          <dgm:chPref val="0"/>
          <dgm:bulletEnabled val="1"/>
        </dgm:presLayoutVars>
      </dgm:prSet>
      <dgm:spPr/>
      <dgm:t>
        <a:bodyPr/>
        <a:lstStyle/>
        <a:p>
          <a:endParaRPr lang="en-GB"/>
        </a:p>
      </dgm:t>
    </dgm:pt>
  </dgm:ptLst>
  <dgm:cxnLst>
    <dgm:cxn modelId="{2783BCAA-F8E4-4C32-955A-33E25F02D972}" type="presOf" srcId="{7E88353E-2A94-4393-B21A-384E9C9D5193}" destId="{ED61C5B8-234E-46A3-843C-1D0731851F15}" srcOrd="0" destOrd="0" presId="urn:microsoft.com/office/officeart/2005/8/layout/chevron1"/>
    <dgm:cxn modelId="{ADE5A622-96E2-4A78-A87E-ABA883DDBD81}" type="presOf" srcId="{5122C19D-2CE9-4F95-B091-BA36C49C433F}" destId="{DA9C5CE6-FE86-4905-9313-2F0847875AD6}" srcOrd="0" destOrd="0" presId="urn:microsoft.com/office/officeart/2005/8/layout/chevron1"/>
    <dgm:cxn modelId="{B05150E8-1AA8-4E1E-8810-2B02D3F9A37B}" srcId="{097DD3CE-6656-4D14-84EE-987A583ADC34}" destId="{DE047218-7294-4FCF-BDA6-CF1A55BB3799}" srcOrd="1" destOrd="0" parTransId="{C2D39A32-E7BE-480A-8013-39A01D7439D7}" sibTransId="{B5D87688-59CA-46ED-8AB6-A9E905D802F1}"/>
    <dgm:cxn modelId="{DA7194D0-0612-4EF8-9E57-A0BE22435203}" srcId="{097DD3CE-6656-4D14-84EE-987A583ADC34}" destId="{910D08E5-A4F3-44EB-9E52-90303008F129}" srcOrd="2" destOrd="0" parTransId="{08557C1B-FC53-4296-AC8D-0F846B623D4A}" sibTransId="{8616C2FA-25AD-482B-9090-95E3AE3C0C86}"/>
    <dgm:cxn modelId="{872872A2-578E-47F3-8D4F-4C898AFABC99}" type="presOf" srcId="{910D08E5-A4F3-44EB-9E52-90303008F129}" destId="{CA595A7B-DA66-4BEE-A30F-7FC7A3984A3B}" srcOrd="0" destOrd="0" presId="urn:microsoft.com/office/officeart/2005/8/layout/chevron1"/>
    <dgm:cxn modelId="{2F57C98C-3A3C-4410-95A1-37F68872BA60}" type="presOf" srcId="{DE047218-7294-4FCF-BDA6-CF1A55BB3799}" destId="{D79F2116-B254-4561-90BD-9BCD29F3A1A2}" srcOrd="0" destOrd="0" presId="urn:microsoft.com/office/officeart/2005/8/layout/chevron1"/>
    <dgm:cxn modelId="{89B0C422-2985-4089-B808-1091C38FE6CE}" srcId="{097DD3CE-6656-4D14-84EE-987A583ADC34}" destId="{7E88353E-2A94-4393-B21A-384E9C9D5193}" srcOrd="0" destOrd="0" parTransId="{E1749650-C613-4E75-BA97-EECDDB0A8B2B}" sibTransId="{E54AB1FF-6284-4BC1-B1C2-EA3780AD897B}"/>
    <dgm:cxn modelId="{53464E0E-8E89-4FD9-8DBD-7DDB530799EC}" srcId="{097DD3CE-6656-4D14-84EE-987A583ADC34}" destId="{5122C19D-2CE9-4F95-B091-BA36C49C433F}" srcOrd="3" destOrd="0" parTransId="{EC937134-27ED-4A61-84A8-B7E54CF1B052}" sibTransId="{7ACCDAAC-C6D2-4F9B-9ACE-8D816E6E485F}"/>
    <dgm:cxn modelId="{6F209F7B-9B29-49C2-B9E0-B0ECFE69EDE2}" type="presOf" srcId="{097DD3CE-6656-4D14-84EE-987A583ADC34}" destId="{294305CB-4C2F-4CF2-8FA4-3CD711DE1545}" srcOrd="0" destOrd="0" presId="urn:microsoft.com/office/officeart/2005/8/layout/chevron1"/>
    <dgm:cxn modelId="{F31F9E89-3390-4CB9-9994-BCA1263FDCC1}" type="presParOf" srcId="{294305CB-4C2F-4CF2-8FA4-3CD711DE1545}" destId="{ED61C5B8-234E-46A3-843C-1D0731851F15}" srcOrd="0" destOrd="0" presId="urn:microsoft.com/office/officeart/2005/8/layout/chevron1"/>
    <dgm:cxn modelId="{5EB4C556-9F8C-45DE-BCC6-63765EC72156}" type="presParOf" srcId="{294305CB-4C2F-4CF2-8FA4-3CD711DE1545}" destId="{6C4BED11-32A6-4E85-9655-984E9B043345}" srcOrd="1" destOrd="0" presId="urn:microsoft.com/office/officeart/2005/8/layout/chevron1"/>
    <dgm:cxn modelId="{49920E3C-ABC4-4885-A54F-32D5F38D5021}" type="presParOf" srcId="{294305CB-4C2F-4CF2-8FA4-3CD711DE1545}" destId="{D79F2116-B254-4561-90BD-9BCD29F3A1A2}" srcOrd="2" destOrd="0" presId="urn:microsoft.com/office/officeart/2005/8/layout/chevron1"/>
    <dgm:cxn modelId="{8B63F4AA-3BAD-405D-A50D-76A73A25AC58}" type="presParOf" srcId="{294305CB-4C2F-4CF2-8FA4-3CD711DE1545}" destId="{B14B97DA-D8F8-436E-A24B-85C36823465D}" srcOrd="3" destOrd="0" presId="urn:microsoft.com/office/officeart/2005/8/layout/chevron1"/>
    <dgm:cxn modelId="{37DB7B72-6F5B-4ED5-9C9C-85AB09AC1A19}" type="presParOf" srcId="{294305CB-4C2F-4CF2-8FA4-3CD711DE1545}" destId="{CA595A7B-DA66-4BEE-A30F-7FC7A3984A3B}" srcOrd="4" destOrd="0" presId="urn:microsoft.com/office/officeart/2005/8/layout/chevron1"/>
    <dgm:cxn modelId="{69D392B7-F63E-45C7-83D5-884DBD7F135B}" type="presParOf" srcId="{294305CB-4C2F-4CF2-8FA4-3CD711DE1545}" destId="{7C14F34F-20C7-405A-B2A4-F8159AD74C52}" srcOrd="5" destOrd="0" presId="urn:microsoft.com/office/officeart/2005/8/layout/chevron1"/>
    <dgm:cxn modelId="{84DBC438-7229-42BA-87C6-94D952E6F9DA}" type="presParOf" srcId="{294305CB-4C2F-4CF2-8FA4-3CD711DE1545}" destId="{DA9C5CE6-FE86-4905-9313-2F0847875AD6}"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1C5B8-234E-46A3-843C-1D0731851F15}">
      <dsp:nvSpPr>
        <dsp:cNvPr id="0" name=""/>
        <dsp:cNvSpPr/>
      </dsp:nvSpPr>
      <dsp:spPr>
        <a:xfrm>
          <a:off x="2827" y="74724"/>
          <a:ext cx="1646039" cy="65841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l-GR" sz="1500" kern="1200" smtClean="0"/>
            <a:t>ΔΥΝΑΜΙΚΗ</a:t>
          </a:r>
          <a:endParaRPr lang="en-GB" sz="1500" kern="1200"/>
        </a:p>
      </dsp:txBody>
      <dsp:txXfrm>
        <a:off x="332035" y="74724"/>
        <a:ext cx="987624" cy="658415"/>
      </dsp:txXfrm>
    </dsp:sp>
    <dsp:sp modelId="{D79F2116-B254-4561-90BD-9BCD29F3A1A2}">
      <dsp:nvSpPr>
        <dsp:cNvPr id="0" name=""/>
        <dsp:cNvSpPr/>
      </dsp:nvSpPr>
      <dsp:spPr>
        <a:xfrm>
          <a:off x="1484262" y="74724"/>
          <a:ext cx="1646039" cy="658415"/>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l-GR" sz="1500" kern="1200" smtClean="0"/>
            <a:t>ΚΙΝΗΤΙΚΗ</a:t>
          </a:r>
          <a:endParaRPr lang="en-GB" sz="1500" kern="1200"/>
        </a:p>
      </dsp:txBody>
      <dsp:txXfrm>
        <a:off x="1813470" y="74724"/>
        <a:ext cx="987624" cy="658415"/>
      </dsp:txXfrm>
    </dsp:sp>
    <dsp:sp modelId="{CA595A7B-DA66-4BEE-A30F-7FC7A3984A3B}">
      <dsp:nvSpPr>
        <dsp:cNvPr id="0" name=""/>
        <dsp:cNvSpPr/>
      </dsp:nvSpPr>
      <dsp:spPr>
        <a:xfrm>
          <a:off x="2965698" y="74724"/>
          <a:ext cx="1646039" cy="658415"/>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l-GR" sz="1500" kern="1200" smtClean="0"/>
            <a:t>ΜΗΧΑΝΙΚΗ</a:t>
          </a:r>
          <a:endParaRPr lang="en-GB" sz="1500" kern="1200"/>
        </a:p>
      </dsp:txBody>
      <dsp:txXfrm>
        <a:off x="3294906" y="74724"/>
        <a:ext cx="987624" cy="658415"/>
      </dsp:txXfrm>
    </dsp:sp>
    <dsp:sp modelId="{DA9C5CE6-FE86-4905-9313-2F0847875AD6}">
      <dsp:nvSpPr>
        <dsp:cNvPr id="0" name=""/>
        <dsp:cNvSpPr/>
      </dsp:nvSpPr>
      <dsp:spPr>
        <a:xfrm>
          <a:off x="4447133" y="74724"/>
          <a:ext cx="1646039" cy="658415"/>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el-GR" sz="1500" kern="1200" smtClean="0"/>
            <a:t>ΗΛΕΚΤΡΙΚΗ</a:t>
          </a:r>
          <a:endParaRPr lang="en-GB" sz="1500" kern="1200"/>
        </a:p>
      </dsp:txBody>
      <dsp:txXfrm>
        <a:off x="4776341" y="74724"/>
        <a:ext cx="987624" cy="65841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l-GR"/>
          </a:p>
        </p:txBody>
      </p:sp>
      <p:sp>
        <p:nvSpPr>
          <p:cNvPr id="77827"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l-GR"/>
          </a:p>
        </p:txBody>
      </p:sp>
      <p:sp>
        <p:nvSpPr>
          <p:cNvPr id="10752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9"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77830"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l-GR"/>
          </a:p>
        </p:txBody>
      </p:sp>
      <p:sp>
        <p:nvSpPr>
          <p:cNvPr id="77831"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C44EE73D-8BEF-45B7-B497-93DFEF47ACAF}" type="slidenum">
              <a:rPr lang="el-GR"/>
              <a:pPr>
                <a:defRPr/>
              </a:pPr>
              <a:t>‹#›</a:t>
            </a:fld>
            <a:endParaRPr lang="el-GR"/>
          </a:p>
        </p:txBody>
      </p:sp>
    </p:spTree>
    <p:extLst>
      <p:ext uri="{BB962C8B-B14F-4D97-AF65-F5344CB8AC3E}">
        <p14:creationId xmlns:p14="http://schemas.microsoft.com/office/powerpoint/2010/main" val="1742418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en.wikipedia.org/wiki/Francis_turbine"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en.wikipedia.org/wiki/Horsepower"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en.wikipedia.org/wiki/Head_(hydraulic)"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en.wikipedia.org/wiki/Dam" TargetMode="External"/><Relationship Id="rId4" Type="http://schemas.openxmlformats.org/officeDocument/2006/relationships/hyperlink" Target="http://en.wikipedia.org/wiki/Reaction"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en.wikipedia.org/wiki/Water_turbine" TargetMode="External"/><Relationship Id="rId7" Type="http://schemas.openxmlformats.org/officeDocument/2006/relationships/hyperlink" Target="http://en.wikipedia.org/wiki/Head_(hydraulic)"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en.wikipedia.org/wiki/Francis_turbine" TargetMode="External"/><Relationship Id="rId5" Type="http://schemas.openxmlformats.org/officeDocument/2006/relationships/hyperlink" Target="http://en.wikipedia.org/wiki/Viktor_Kaplan" TargetMode="External"/><Relationship Id="rId4" Type="http://schemas.openxmlformats.org/officeDocument/2006/relationships/hyperlink" Target="http://en.wikipedia.org/wiki/1913"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en.wikipedia.org/wiki/Water_turbines" TargetMode="External"/><Relationship Id="rId7" Type="http://schemas.openxmlformats.org/officeDocument/2006/relationships/hyperlink" Target="http://en.wikipedia.org/wiki/Fluid"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en.wikipedia.org/wiki/Newton's_laws#Newton.27s_Second_Law" TargetMode="External"/><Relationship Id="rId5" Type="http://schemas.openxmlformats.org/officeDocument/2006/relationships/hyperlink" Target="http://en.wikipedia.org/wiki/Machine" TargetMode="External"/><Relationship Id="rId4" Type="http://schemas.openxmlformats.org/officeDocument/2006/relationships/hyperlink" Target="http://en.wikipedia.org/wiki/Impuls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pbs.org/wgbh/buildingbig/glossary.html#buttress" TargetMode="External"/><Relationship Id="rId2" Type="http://schemas.openxmlformats.org/officeDocument/2006/relationships/slide" Target="../slides/slide51.xml"/><Relationship Id="rId1" Type="http://schemas.openxmlformats.org/officeDocument/2006/relationships/notesMaster" Target="../notesMasters/notesMaster1.xml"/><Relationship Id="rId5" Type="http://schemas.openxmlformats.org/officeDocument/2006/relationships/hyperlink" Target="http://www.pbs.org/wgbh/buildingbig/glossary.html#reincon" TargetMode="External"/><Relationship Id="rId4" Type="http://schemas.openxmlformats.org/officeDocument/2006/relationships/hyperlink" Target="http://www.pbs.org/wgbh/buildingbig/glossary.html#brac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pbs.org/wgbh/buildingbig/wonder/structure/grand_coulee.html" TargetMode="External"/><Relationship Id="rId2" Type="http://schemas.openxmlformats.org/officeDocument/2006/relationships/slide" Target="../slides/slide52.xml"/><Relationship Id="rId1" Type="http://schemas.openxmlformats.org/officeDocument/2006/relationships/notesMaster" Target="../notesMasters/notesMaster1.xml"/><Relationship Id="rId4" Type="http://schemas.openxmlformats.org/officeDocument/2006/relationships/hyperlink" Target="http://www.pbs.org/wgbh/buildingbig/glossary.html#concrete"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www.pbs.org/wgbh/buildingbig/glossary.html#force"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pbs.org/wgbh/buildingbig/dam/basics.html#arch"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751527-D9CA-4F47-9E2C-074DC792379D}" type="slidenum">
              <a:rPr lang="el-GR" altLang="en-US" sz="1300" smtClean="0"/>
              <a:pPr eaLnBrk="1" hangingPunct="1">
                <a:spcBef>
                  <a:spcPct val="0"/>
                </a:spcBef>
              </a:pPr>
              <a:t>4</a:t>
            </a:fld>
            <a:endParaRPr lang="el-GR" altLang="en-US" sz="13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5BC5C05-1229-4E07-BC7B-3F38FE499CD9}" type="slidenum">
              <a:rPr lang="el-GR" altLang="en-US" sz="1300" smtClean="0"/>
              <a:pPr eaLnBrk="1" hangingPunct="1">
                <a:spcBef>
                  <a:spcPct val="0"/>
                </a:spcBef>
              </a:pPr>
              <a:t>16</a:t>
            </a:fld>
            <a:endParaRPr lang="el-GR" altLang="en-US" sz="13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7124EAF-867E-42D3-8F54-81953E94563D}" type="slidenum">
              <a:rPr lang="el-GR" altLang="en-US" sz="1300" smtClean="0"/>
              <a:pPr eaLnBrk="1" hangingPunct="1">
                <a:spcBef>
                  <a:spcPct val="0"/>
                </a:spcBef>
              </a:pPr>
              <a:t>17</a:t>
            </a:fld>
            <a:endParaRPr lang="el-GR" altLang="en-US" sz="13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F35E5C2-7C81-41E5-B8E7-F32F68AB3EB5}" type="slidenum">
              <a:rPr lang="el-GR" altLang="en-US" sz="1300" smtClean="0"/>
              <a:pPr eaLnBrk="1" hangingPunct="1">
                <a:spcBef>
                  <a:spcPct val="0"/>
                </a:spcBef>
              </a:pPr>
              <a:t>20</a:t>
            </a:fld>
            <a:endParaRPr lang="el-GR" altLang="en-US" sz="13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5C452F3-7CBB-4D16-971D-5025FD8F1A54}" type="slidenum">
              <a:rPr lang="el-GR" altLang="en-US" sz="1300" smtClean="0"/>
              <a:pPr eaLnBrk="1" hangingPunct="1">
                <a:spcBef>
                  <a:spcPct val="0"/>
                </a:spcBef>
              </a:pPr>
              <a:t>22</a:t>
            </a:fld>
            <a:endParaRPr lang="el-GR" altLang="en-US" sz="13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8931F20-A30C-4E1D-9FD1-1069A9F70CFE}" type="slidenum">
              <a:rPr lang="el-GR" altLang="en-US" sz="1300" smtClean="0"/>
              <a:pPr eaLnBrk="1" hangingPunct="1">
                <a:spcBef>
                  <a:spcPct val="0"/>
                </a:spcBef>
              </a:pPr>
              <a:t>23</a:t>
            </a:fld>
            <a:endParaRPr lang="el-GR" altLang="en-US" sz="13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06A33E-8B3C-4656-ABA5-7E4A1E5DBF12}" type="slidenum">
              <a:rPr lang="el-GR" altLang="en-US" sz="1300" smtClean="0"/>
              <a:pPr eaLnBrk="1" hangingPunct="1">
                <a:spcBef>
                  <a:spcPct val="0"/>
                </a:spcBef>
              </a:pPr>
              <a:t>27</a:t>
            </a:fld>
            <a:endParaRPr lang="el-GR" altLang="en-US" sz="13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CAE9681-E53A-4E86-872B-05EDC5FE81F6}" type="slidenum">
              <a:rPr lang="el-GR" altLang="en-US" sz="1300" smtClean="0"/>
              <a:pPr eaLnBrk="1" hangingPunct="1">
                <a:spcBef>
                  <a:spcPct val="0"/>
                </a:spcBef>
              </a:pPr>
              <a:t>28</a:t>
            </a:fld>
            <a:endParaRPr lang="el-GR" altLang="en-US" sz="1300"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0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C30F80-7191-4E49-92BA-52E6A6F71671}" type="slidenum">
              <a:rPr lang="el-GR" altLang="en-US" sz="1300" smtClean="0"/>
              <a:pPr eaLnBrk="1" hangingPunct="1">
                <a:spcBef>
                  <a:spcPct val="0"/>
                </a:spcBef>
              </a:pPr>
              <a:t>29</a:t>
            </a:fld>
            <a:endParaRPr lang="el-GR" altLang="en-US" sz="130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442F600-AE04-4126-B8F3-7826FD8DADEB}" type="slidenum">
              <a:rPr lang="el-GR" altLang="en-US" sz="1300" smtClean="0"/>
              <a:pPr eaLnBrk="1" hangingPunct="1">
                <a:spcBef>
                  <a:spcPct val="0"/>
                </a:spcBef>
              </a:pPr>
              <a:t>30</a:t>
            </a:fld>
            <a:endParaRPr lang="el-GR" altLang="en-US" sz="1300"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A </a:t>
            </a:r>
            <a:r>
              <a:rPr lang="el-GR" altLang="en-US" smtClean="0">
                <a:hlinkClick r:id="rId3" tooltip="Francis turbine"/>
              </a:rPr>
              <a:t>Francis turbine</a:t>
            </a:r>
            <a:r>
              <a:rPr lang="el-GR" altLang="en-US" smtClean="0"/>
              <a:t> runner, rated at nearly one million </a:t>
            </a:r>
            <a:r>
              <a:rPr lang="el-GR" altLang="en-US" smtClean="0">
                <a:hlinkClick r:id="rId4" tooltip="Horsepower"/>
              </a:rPr>
              <a:t>hp</a:t>
            </a:r>
            <a:r>
              <a:rPr lang="el-GR" altLang="en-US" smtClean="0"/>
              <a:t>, being installed at the Grand Coulee Dam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21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5626CDF-3B79-4CE6-B20D-3E9884372EC2}" type="slidenum">
              <a:rPr lang="el-GR" altLang="en-US" sz="1300" smtClean="0"/>
              <a:pPr eaLnBrk="1" hangingPunct="1">
                <a:spcBef>
                  <a:spcPct val="0"/>
                </a:spcBef>
              </a:pPr>
              <a:t>31</a:t>
            </a:fld>
            <a:endParaRPr lang="el-GR" altLang="en-US" sz="13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751527-D9CA-4F47-9E2C-074DC792379D}" type="slidenum">
              <a:rPr lang="el-GR" altLang="en-US" sz="1300" smtClean="0"/>
              <a:pPr eaLnBrk="1" hangingPunct="1">
                <a:spcBef>
                  <a:spcPct val="0"/>
                </a:spcBef>
              </a:pPr>
              <a:t>5</a:t>
            </a:fld>
            <a:endParaRPr lang="el-GR" altLang="en-US" sz="13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2375F5A-C555-423C-A06F-C74DF9B04927}" type="slidenum">
              <a:rPr lang="el-GR" altLang="en-US" sz="1300" smtClean="0"/>
              <a:pPr eaLnBrk="1" hangingPunct="1">
                <a:spcBef>
                  <a:spcPct val="0"/>
                </a:spcBef>
              </a:pPr>
              <a:t>32</a:t>
            </a:fld>
            <a:endParaRPr lang="el-GR" altLang="en-US" sz="1300"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Francis turbines are the most common water turbine in use today. They operate in a </a:t>
            </a:r>
            <a:r>
              <a:rPr lang="el-GR" altLang="en-US" smtClean="0">
                <a:hlinkClick r:id="rId3" tooltip="Head (hydraulic)"/>
              </a:rPr>
              <a:t>head</a:t>
            </a:r>
            <a:r>
              <a:rPr lang="el-GR" altLang="en-US" smtClean="0"/>
              <a:t> range of ten meters to several hundred meters and are primarily used for electrical power production. </a:t>
            </a:r>
          </a:p>
          <a:p>
            <a:pPr eaLnBrk="1" hangingPunct="1"/>
            <a:r>
              <a:rPr lang="el-GR" altLang="en-US" smtClean="0"/>
              <a:t>The Francis turbine is a </a:t>
            </a:r>
            <a:r>
              <a:rPr lang="el-GR" altLang="en-US" b="1" smtClean="0">
                <a:hlinkClick r:id="rId4" tooltip="Reaction"/>
              </a:rPr>
              <a:t>reaction</a:t>
            </a:r>
            <a:r>
              <a:rPr lang="el-GR" altLang="en-US" b="1" smtClean="0"/>
              <a:t> turbine</a:t>
            </a:r>
            <a:r>
              <a:rPr lang="el-GR" altLang="en-US" smtClean="0"/>
              <a:t>, which means that the working fluid changes pressure as it moves through the turbine, giving up its energy. A casement is needed to contain the water flow. The turbine is located between the high pressure water source and the low pressure water exit, usually at the base of a </a:t>
            </a:r>
            <a:r>
              <a:rPr lang="el-GR" altLang="en-US" smtClean="0">
                <a:hlinkClick r:id="rId5" tooltip="Dam"/>
              </a:rPr>
              <a:t>dam</a:t>
            </a:r>
            <a:r>
              <a:rPr lang="el-GR" altLang="en-US" smtClean="0"/>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5260715-B18F-4527-8577-3C93AA1189F1}" type="slidenum">
              <a:rPr lang="el-GR" altLang="en-US" sz="1300" smtClean="0"/>
              <a:pPr eaLnBrk="1" hangingPunct="1">
                <a:spcBef>
                  <a:spcPct val="0"/>
                </a:spcBef>
              </a:pPr>
              <a:t>33</a:t>
            </a:fld>
            <a:endParaRPr lang="el-GR" altLang="en-US" sz="13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445F92C-95B4-4035-8B03-1B30BB1B097C}" type="slidenum">
              <a:rPr lang="el-GR" altLang="en-US" sz="1300" smtClean="0"/>
              <a:pPr eaLnBrk="1" hangingPunct="1">
                <a:spcBef>
                  <a:spcPct val="0"/>
                </a:spcBef>
              </a:pPr>
              <a:t>34</a:t>
            </a:fld>
            <a:endParaRPr lang="el-GR" altLang="en-US" sz="13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986FAB3-BCFA-419E-91E1-E8CE900C0F0F}" type="slidenum">
              <a:rPr lang="el-GR" altLang="en-US" sz="1300" smtClean="0"/>
              <a:pPr eaLnBrk="1" hangingPunct="1">
                <a:spcBef>
                  <a:spcPct val="0"/>
                </a:spcBef>
              </a:pPr>
              <a:t>35</a:t>
            </a:fld>
            <a:endParaRPr lang="el-GR" altLang="en-US" sz="1300"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A Bonneville Dam Kaplan turbine after 61 years of servic</a:t>
            </a:r>
            <a:r>
              <a:rPr lang="en-US" altLang="en-US" smtClean="0"/>
              <a:t>e</a:t>
            </a:r>
          </a:p>
          <a:p>
            <a:pPr eaLnBrk="1" hangingPunct="1"/>
            <a:r>
              <a:rPr lang="el-GR" altLang="en-US" smtClean="0"/>
              <a:t>The </a:t>
            </a:r>
            <a:r>
              <a:rPr lang="el-GR" altLang="en-US" b="1" smtClean="0"/>
              <a:t>Kaplan turbine</a:t>
            </a:r>
            <a:r>
              <a:rPr lang="el-GR" altLang="en-US" smtClean="0"/>
              <a:t> is a propeller-type </a:t>
            </a:r>
            <a:r>
              <a:rPr lang="el-GR" altLang="en-US" smtClean="0">
                <a:hlinkClick r:id="rId3" tooltip="Water turbine"/>
              </a:rPr>
              <a:t>water turbine</a:t>
            </a:r>
            <a:r>
              <a:rPr lang="el-GR" altLang="en-US" smtClean="0"/>
              <a:t> that has adjustable blades. It was developed in </a:t>
            </a:r>
            <a:r>
              <a:rPr lang="el-GR" altLang="en-US" smtClean="0">
                <a:hlinkClick r:id="rId4" tooltip="1913"/>
              </a:rPr>
              <a:t>1913</a:t>
            </a:r>
            <a:r>
              <a:rPr lang="el-GR" altLang="en-US" smtClean="0"/>
              <a:t> by the Austrian professor </a:t>
            </a:r>
            <a:r>
              <a:rPr lang="el-GR" altLang="en-US" smtClean="0">
                <a:hlinkClick r:id="rId5" tooltip="Viktor Kaplan"/>
              </a:rPr>
              <a:t>Viktor Kaplan</a:t>
            </a:r>
            <a:r>
              <a:rPr lang="el-GR" altLang="en-US" smtClean="0"/>
              <a:t>.</a:t>
            </a:r>
          </a:p>
          <a:p>
            <a:pPr eaLnBrk="1" hangingPunct="1"/>
            <a:r>
              <a:rPr lang="el-GR" altLang="en-US" smtClean="0"/>
              <a:t>The Kaplan turbine was an evolution of the </a:t>
            </a:r>
            <a:r>
              <a:rPr lang="el-GR" altLang="en-US" smtClean="0">
                <a:hlinkClick r:id="rId6" tooltip="Francis turbine"/>
              </a:rPr>
              <a:t>Francis turbine</a:t>
            </a:r>
            <a:r>
              <a:rPr lang="el-GR" altLang="en-US" smtClean="0"/>
              <a:t>. Its invention allowed efficient power production in low </a:t>
            </a:r>
            <a:r>
              <a:rPr lang="el-GR" altLang="en-US" smtClean="0">
                <a:hlinkClick r:id="rId7" tooltip="Head (hydraulic)"/>
              </a:rPr>
              <a:t>head</a:t>
            </a:r>
            <a:r>
              <a:rPr lang="el-GR" altLang="en-US" smtClean="0"/>
              <a:t> applications that was not possible with Francis turbines.</a:t>
            </a:r>
          </a:p>
          <a:p>
            <a:pPr eaLnBrk="1" hangingPunct="1"/>
            <a:r>
              <a:rPr lang="el-GR" altLang="en-US" smtClean="0"/>
              <a:t>Kaplan turbines are now widely used throughout the world in high-flow, low-head power production.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265719-8D69-4063-B477-08AFFF9E9101}" type="slidenum">
              <a:rPr lang="el-GR" altLang="en-US" sz="1300" smtClean="0"/>
              <a:pPr eaLnBrk="1" hangingPunct="1">
                <a:spcBef>
                  <a:spcPct val="0"/>
                </a:spcBef>
              </a:pPr>
              <a:t>36</a:t>
            </a:fld>
            <a:endParaRPr lang="el-GR" altLang="en-US" sz="1300"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A </a:t>
            </a:r>
            <a:r>
              <a:rPr lang="el-GR" altLang="en-US" b="1" smtClean="0"/>
              <a:t>Pelton wheel</a:t>
            </a:r>
            <a:r>
              <a:rPr lang="el-GR" altLang="en-US" smtClean="0"/>
              <a:t>, also called a </a:t>
            </a:r>
            <a:r>
              <a:rPr lang="el-GR" altLang="en-US" b="1" smtClean="0"/>
              <a:t>Pelton turbine</a:t>
            </a:r>
            <a:r>
              <a:rPr lang="el-GR" altLang="en-US" smtClean="0"/>
              <a:t>, is one of the most efficient types of </a:t>
            </a:r>
            <a:r>
              <a:rPr lang="el-GR" altLang="en-US" smtClean="0">
                <a:hlinkClick r:id="rId3" tooltip="Water turbines"/>
              </a:rPr>
              <a:t>water turbines</a:t>
            </a:r>
            <a:r>
              <a:rPr lang="el-GR" altLang="en-US" smtClean="0"/>
              <a:t>. It is an </a:t>
            </a:r>
            <a:r>
              <a:rPr lang="el-GR" altLang="en-US" smtClean="0">
                <a:hlinkClick r:id="rId4" tooltip="Impulse"/>
              </a:rPr>
              <a:t>impulse</a:t>
            </a:r>
            <a:r>
              <a:rPr lang="el-GR" altLang="en-US" smtClean="0"/>
              <a:t> </a:t>
            </a:r>
            <a:r>
              <a:rPr lang="el-GR" altLang="en-US" smtClean="0">
                <a:hlinkClick r:id="rId5" tooltip="Machine"/>
              </a:rPr>
              <a:t>machine</a:t>
            </a:r>
            <a:r>
              <a:rPr lang="el-GR" altLang="en-US" smtClean="0"/>
              <a:t>, meaning that it uses </a:t>
            </a:r>
            <a:r>
              <a:rPr lang="el-GR" altLang="en-US" smtClean="0">
                <a:hlinkClick r:id="rId6" tooltip="Newton's laws"/>
              </a:rPr>
              <a:t>Newton's second law</a:t>
            </a:r>
            <a:r>
              <a:rPr lang="el-GR" altLang="en-US" smtClean="0"/>
              <a:t> to extract energy from a jet of </a:t>
            </a:r>
            <a:r>
              <a:rPr lang="el-GR" altLang="en-US" smtClean="0">
                <a:hlinkClick r:id="rId7" tooltip="Fluid"/>
              </a:rPr>
              <a:t>fluid</a:t>
            </a:r>
            <a:r>
              <a:rPr lang="el-GR" altLang="en-US" smtClean="0"/>
              <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0DE5665-77EB-40F6-8BE3-3CC2A3B144AC}" type="slidenum">
              <a:rPr lang="el-GR" altLang="en-US" sz="1300" smtClean="0"/>
              <a:pPr eaLnBrk="1" hangingPunct="1">
                <a:spcBef>
                  <a:spcPct val="0"/>
                </a:spcBef>
              </a:pPr>
              <a:t>37</a:t>
            </a:fld>
            <a:endParaRPr lang="el-GR" altLang="en-US" sz="13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6F78D7C-53F6-4A3D-BBB4-897CBC16189F}" type="slidenum">
              <a:rPr lang="el-GR" altLang="en-US" sz="1300" smtClean="0"/>
              <a:pPr eaLnBrk="1" hangingPunct="1">
                <a:spcBef>
                  <a:spcPct val="0"/>
                </a:spcBef>
              </a:pPr>
              <a:t>38</a:t>
            </a:fld>
            <a:endParaRPr lang="el-GR" altLang="en-US" sz="130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CEBFC25-CB2B-4CE3-B4A0-73153A551B1B}" type="slidenum">
              <a:rPr lang="el-GR" altLang="en-US" sz="1300" smtClean="0"/>
              <a:pPr eaLnBrk="1" hangingPunct="1">
                <a:spcBef>
                  <a:spcPct val="0"/>
                </a:spcBef>
              </a:pPr>
              <a:t>39</a:t>
            </a:fld>
            <a:endParaRPr lang="el-GR" altLang="en-US" sz="13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2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FB4728D-0ADC-431F-AB25-3EB4443124EE}" type="slidenum">
              <a:rPr lang="el-GR" altLang="en-US" sz="1300" smtClean="0"/>
              <a:pPr eaLnBrk="1" hangingPunct="1">
                <a:spcBef>
                  <a:spcPct val="0"/>
                </a:spcBef>
              </a:pPr>
              <a:t>40</a:t>
            </a:fld>
            <a:endParaRPr lang="el-GR" altLang="en-US" sz="13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3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44FCE0E-2960-4E1B-9C51-5F7D3B45272B}" type="slidenum">
              <a:rPr lang="el-GR" altLang="en-US" sz="1300" smtClean="0"/>
              <a:pPr eaLnBrk="1" hangingPunct="1">
                <a:spcBef>
                  <a:spcPct val="0"/>
                </a:spcBef>
              </a:pPr>
              <a:t>41</a:t>
            </a:fld>
            <a:endParaRPr lang="el-GR" altLang="en-US" sz="13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EEB9F2F-95C3-4884-BC5E-FEEF6357CEF8}" type="slidenum">
              <a:rPr lang="el-GR" altLang="en-US" sz="1300" smtClean="0"/>
              <a:pPr eaLnBrk="1" hangingPunct="1">
                <a:spcBef>
                  <a:spcPct val="0"/>
                </a:spcBef>
              </a:pPr>
              <a:t>7</a:t>
            </a:fld>
            <a:endParaRPr lang="el-GR" altLang="en-US" sz="13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4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6A7A9D0-73F2-4646-B425-F285F2DD86E7}" type="slidenum">
              <a:rPr lang="el-GR" altLang="en-US" sz="1300" smtClean="0"/>
              <a:pPr eaLnBrk="1" hangingPunct="1">
                <a:spcBef>
                  <a:spcPct val="0"/>
                </a:spcBef>
              </a:pPr>
              <a:t>42</a:t>
            </a:fld>
            <a:endParaRPr lang="el-GR" altLang="en-US" sz="130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CDB3C4E-F8FF-42A3-840B-06E9F7FE4E7E}" type="slidenum">
              <a:rPr lang="el-GR" altLang="en-US" sz="1300" smtClean="0"/>
              <a:pPr eaLnBrk="1" hangingPunct="1">
                <a:spcBef>
                  <a:spcPct val="0"/>
                </a:spcBef>
              </a:pPr>
              <a:t>43</a:t>
            </a:fld>
            <a:endParaRPr lang="el-GR" altLang="en-US" sz="13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6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1DBA538-7036-4F57-9A0E-7334104C8252}" type="slidenum">
              <a:rPr lang="el-GR" altLang="en-US" sz="1300" smtClean="0"/>
              <a:pPr eaLnBrk="1" hangingPunct="1">
                <a:spcBef>
                  <a:spcPct val="0"/>
                </a:spcBef>
              </a:pPr>
              <a:t>44</a:t>
            </a:fld>
            <a:endParaRPr lang="el-GR" altLang="en-US" sz="130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F005DCE-E754-4357-B11F-807A10AB2C29}" type="slidenum">
              <a:rPr lang="el-GR" altLang="en-US" sz="1300" smtClean="0"/>
              <a:pPr eaLnBrk="1" hangingPunct="1">
                <a:spcBef>
                  <a:spcPct val="0"/>
                </a:spcBef>
              </a:pPr>
              <a:t>45</a:t>
            </a:fld>
            <a:endParaRPr lang="el-GR" altLang="en-US" sz="130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2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94824C9-3B0F-47BB-BDF9-273DB8ED17C8}" type="slidenum">
              <a:rPr lang="el-GR" altLang="en-US" sz="1300" smtClean="0"/>
              <a:pPr eaLnBrk="1" hangingPunct="1">
                <a:spcBef>
                  <a:spcPct val="0"/>
                </a:spcBef>
              </a:pPr>
              <a:t>46</a:t>
            </a:fld>
            <a:endParaRPr lang="el-GR" altLang="en-US" sz="130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3C9DD8E-F270-419F-993D-4B07E8DE1685}" type="slidenum">
              <a:rPr lang="el-GR" altLang="en-US" sz="1300" smtClean="0"/>
              <a:pPr eaLnBrk="1" hangingPunct="1">
                <a:spcBef>
                  <a:spcPct val="0"/>
                </a:spcBef>
              </a:pPr>
              <a:t>47</a:t>
            </a:fld>
            <a:endParaRPr lang="el-GR" altLang="en-US" sz="1300"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l-GR" altLang="en-US" smtClean="0"/>
              <a:t>The power plant produces three different phases of AC power simultaneously, and the three phases are </a:t>
            </a:r>
            <a:r>
              <a:rPr lang="el-GR" altLang="en-US" b="1" smtClean="0"/>
              <a:t>offset 120 degrees</a:t>
            </a:r>
            <a:r>
              <a:rPr lang="el-GR" altLang="en-US" smtClean="0"/>
              <a:t> from each other. There are four wires coming out of every power plant: the </a:t>
            </a:r>
            <a:r>
              <a:rPr lang="el-GR" altLang="en-US" b="1" smtClean="0"/>
              <a:t>three phases</a:t>
            </a:r>
            <a:r>
              <a:rPr lang="el-GR" altLang="en-US" smtClean="0"/>
              <a:t> plus a neutral or </a:t>
            </a:r>
            <a:r>
              <a:rPr lang="el-GR" altLang="en-US" b="1" smtClean="0"/>
              <a:t>ground</a:t>
            </a:r>
            <a:r>
              <a:rPr lang="el-GR" altLang="en-US" smtClean="0"/>
              <a:t> common to all three. If you were to look at the three phases on a graph, they would look like this relative to ground: </a:t>
            </a:r>
          </a:p>
          <a:p>
            <a:pPr eaLnBrk="1" hangingPunct="1">
              <a:lnSpc>
                <a:spcPct val="90000"/>
              </a:lnSpc>
            </a:pPr>
            <a:r>
              <a:rPr lang="el-GR" altLang="en-US" smtClean="0"/>
              <a:t>There is nothing magical about three-phase power. It is simply three single phases synchronized and offset by 120 degrees. </a:t>
            </a:r>
          </a:p>
          <a:p>
            <a:pPr eaLnBrk="1" hangingPunct="1">
              <a:lnSpc>
                <a:spcPct val="90000"/>
              </a:lnSpc>
            </a:pPr>
            <a:r>
              <a:rPr lang="el-GR" altLang="en-US" smtClean="0"/>
              <a:t>Why three phases? Why not one or two or four? In 1-phase and 2-phase power, there are 120 moments per second when a sine wave is crossing zero volts. In 3-phase power, at any given moment one of the three phases is nearing a peak. High-power 3-phase motors (used in industrial applications) and things like 3-phase welding equipment therefore have even power output. Four phases would not significantly improve things but would add a fourth wire, so 3-phase is the natural settling point. </a:t>
            </a:r>
          </a:p>
          <a:p>
            <a:pPr eaLnBrk="1" hangingPunct="1">
              <a:lnSpc>
                <a:spcPct val="90000"/>
              </a:lnSpc>
            </a:pPr>
            <a:r>
              <a:rPr lang="el-GR" altLang="en-US" smtClean="0"/>
              <a:t>And what about this "ground," as mentioned above? The power company essentially uses the earth as one of the wires in the power system. The earth is a pretty good conductor and it is huge, so it makes a good return path for electrons. (Car manufacturers do something similar; they use the metal body of the car as one of the wires in the car's electrical system and attach the negative pole of the battery to the car's body.) "Ground" in the power distribution grid is literally "the ground" that's all around you when you are walking outside. It is the dirt, rocks, groundwater, etc., of the earth.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4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1FA4E03-B911-484A-ABDF-636E9699976E}" type="slidenum">
              <a:rPr lang="el-GR" altLang="en-US" sz="1300" smtClean="0"/>
              <a:pPr eaLnBrk="1" hangingPunct="1">
                <a:spcBef>
                  <a:spcPct val="0"/>
                </a:spcBef>
              </a:pPr>
              <a:t>48</a:t>
            </a:fld>
            <a:endParaRPr lang="el-GR" altLang="en-US" sz="130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5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0D4F498-33C5-4B4C-BED6-157976147B21}" type="slidenum">
              <a:rPr lang="el-GR" altLang="en-US" sz="1300" smtClean="0"/>
              <a:pPr eaLnBrk="1" hangingPunct="1">
                <a:spcBef>
                  <a:spcPct val="0"/>
                </a:spcBef>
              </a:pPr>
              <a:t>49</a:t>
            </a:fld>
            <a:endParaRPr lang="el-GR" altLang="en-US" sz="130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56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08E4777-B46A-4921-A30B-9DC6CD160CB8}" type="slidenum">
              <a:rPr lang="el-GR" altLang="en-US" sz="1300" smtClean="0"/>
              <a:pPr eaLnBrk="1" hangingPunct="1">
                <a:spcBef>
                  <a:spcPct val="0"/>
                </a:spcBef>
              </a:pPr>
              <a:t>50</a:t>
            </a:fld>
            <a:endParaRPr lang="el-GR" altLang="en-US" sz="130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70B2F0E-6E88-437F-8372-742FA610C3AB}" type="slidenum">
              <a:rPr lang="el-GR" altLang="en-US" sz="1300" smtClean="0"/>
              <a:pPr eaLnBrk="1" hangingPunct="1">
                <a:spcBef>
                  <a:spcPct val="0"/>
                </a:spcBef>
              </a:pPr>
              <a:t>51</a:t>
            </a:fld>
            <a:endParaRPr lang="el-GR" altLang="en-US" sz="1300" smtClean="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Buttress Dam: Forces</a:t>
            </a:r>
            <a:br>
              <a:rPr lang="el-GR" altLang="en-US" smtClean="0"/>
            </a:br>
            <a:r>
              <a:rPr lang="el-GR" altLang="en-US" smtClean="0"/>
              <a:t>Water pushes against the buttress dam, but the buttresses push back and prevent the dam from toppling over. The weight of the buttress dam also pushes down into the ground.</a:t>
            </a:r>
          </a:p>
          <a:p>
            <a:pPr eaLnBrk="1" hangingPunct="1"/>
            <a:endParaRPr lang="el-GR" altLang="en-US" smtClean="0"/>
          </a:p>
          <a:p>
            <a:pPr eaLnBrk="1" hangingPunct="1"/>
            <a:r>
              <a:rPr lang="el-GR" altLang="en-US" smtClean="0"/>
              <a:t>Buttress dams...</a:t>
            </a:r>
            <a:br>
              <a:rPr lang="el-GR" altLang="en-US" smtClean="0"/>
            </a:br>
            <a:r>
              <a:rPr lang="el-GR" altLang="en-US" smtClean="0"/>
              <a:t>may be flat or curved, but one thing is certain: a series of supports, or </a:t>
            </a:r>
            <a:r>
              <a:rPr lang="el-GR" altLang="en-US" smtClean="0">
                <a:hlinkClick r:id="rId3"/>
              </a:rPr>
              <a:t>buttresses</a:t>
            </a:r>
            <a:r>
              <a:rPr lang="el-GR" altLang="en-US" smtClean="0"/>
              <a:t>, </a:t>
            </a:r>
            <a:r>
              <a:rPr lang="el-GR" altLang="en-US" smtClean="0">
                <a:hlinkClick r:id="rId4"/>
              </a:rPr>
              <a:t>brace</a:t>
            </a:r>
            <a:r>
              <a:rPr lang="el-GR" altLang="en-US" smtClean="0"/>
              <a:t> the dam on the downstream side. Most buttress dams, like the Bartlett Dam in Arizona, are made of </a:t>
            </a:r>
            <a:r>
              <a:rPr lang="el-GR" altLang="en-US" smtClean="0">
                <a:hlinkClick r:id="rId5"/>
              </a:rPr>
              <a:t>reinforced concrete</a:t>
            </a:r>
            <a:r>
              <a:rPr lang="el-GR" altLang="en-US"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FAB35EE-3265-4326-9871-018CC3228B5E}" type="slidenum">
              <a:rPr lang="el-GR" altLang="en-US" sz="1300" smtClean="0"/>
              <a:pPr eaLnBrk="1" hangingPunct="1">
                <a:spcBef>
                  <a:spcPct val="0"/>
                </a:spcBef>
              </a:pPr>
              <a:t>8</a:t>
            </a:fld>
            <a:endParaRPr lang="el-GR" altLang="en-US" sz="130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C90C2FA-5EF1-40E6-BAE4-1C5E845E5E65}" type="slidenum">
              <a:rPr lang="el-GR" altLang="en-US" sz="1300" smtClean="0"/>
              <a:pPr eaLnBrk="1" hangingPunct="1">
                <a:spcBef>
                  <a:spcPct val="0"/>
                </a:spcBef>
              </a:pPr>
              <a:t>52</a:t>
            </a:fld>
            <a:endParaRPr lang="el-GR" altLang="en-US" sz="1300" smtClean="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Gravity Dam: Forces</a:t>
            </a:r>
            <a:br>
              <a:rPr lang="el-GR" altLang="en-US" smtClean="0"/>
            </a:br>
            <a:r>
              <a:rPr lang="el-GR" altLang="en-US" smtClean="0"/>
              <a:t>Water pushes against the gravity dam, but the heavy weight of the dam pushes down into the ground and prevents the structure from falling over. </a:t>
            </a:r>
          </a:p>
          <a:p>
            <a:pPr eaLnBrk="1" hangingPunct="1"/>
            <a:r>
              <a:rPr lang="el-GR" altLang="en-US" smtClean="0"/>
              <a:t>Gravity dams...</a:t>
            </a:r>
            <a:br>
              <a:rPr lang="el-GR" altLang="en-US" smtClean="0"/>
            </a:br>
            <a:r>
              <a:rPr lang="el-GR" altLang="en-US" smtClean="0"/>
              <a:t>are massive dams that resist the thrust of water entirely by their own weight. Most gravity dams, like the </a:t>
            </a:r>
            <a:r>
              <a:rPr lang="el-GR" altLang="en-US" smtClean="0">
                <a:hlinkClick r:id="rId3"/>
              </a:rPr>
              <a:t>Grand Coulee Dam</a:t>
            </a:r>
            <a:r>
              <a:rPr lang="el-GR" altLang="en-US" smtClean="0"/>
              <a:t> in Washington, are expensive to build because they require so much </a:t>
            </a:r>
            <a:r>
              <a:rPr lang="el-GR" altLang="en-US" smtClean="0">
                <a:hlinkClick r:id="rId4"/>
              </a:rPr>
              <a:t>concrete</a:t>
            </a:r>
            <a:r>
              <a:rPr lang="el-GR" altLang="en-US" smtClean="0"/>
              <a:t>. Still, many people prefer its solid appearance to the thinner arch and buttress dams.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1D7A086-FF4A-4548-AAC1-4E47F61E7F87}" type="slidenum">
              <a:rPr lang="el-GR" altLang="en-US" sz="1300" smtClean="0"/>
              <a:pPr eaLnBrk="1" hangingPunct="1">
                <a:spcBef>
                  <a:spcPct val="0"/>
                </a:spcBef>
              </a:pPr>
              <a:t>53</a:t>
            </a:fld>
            <a:endParaRPr lang="el-GR" altLang="en-US" sz="1300"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Embankment dams...</a:t>
            </a:r>
            <a:br>
              <a:rPr lang="el-GR" altLang="en-US" smtClean="0"/>
            </a:br>
            <a:r>
              <a:rPr lang="el-GR" altLang="en-US" smtClean="0"/>
              <a:t>are the most commonly built dams in the United States. They are massive dams made of earth and rock. Like gravity dams, embankment dams rely on their heavy weight to resist the </a:t>
            </a:r>
            <a:r>
              <a:rPr lang="el-GR" altLang="en-US" smtClean="0">
                <a:hlinkClick r:id="rId3"/>
              </a:rPr>
              <a:t>force</a:t>
            </a:r>
            <a:r>
              <a:rPr lang="el-GR" altLang="en-US" smtClean="0"/>
              <a:t> of the water. But embankment dams are also armed with a dense, waterproof core that prevents water from seeping through the structure. Tailings dams -- large structures that hold back mining waste -- are a type of embankment dam. </a:t>
            </a:r>
          </a:p>
          <a:p>
            <a:pPr eaLnBrk="1" hangingPunct="1"/>
            <a:endParaRPr lang="el-GR" altLang="en-US" smtClean="0"/>
          </a:p>
          <a:p>
            <a:pPr eaLnBrk="1" hangingPunct="1"/>
            <a:r>
              <a:rPr lang="el-GR" altLang="en-US" smtClean="0"/>
              <a:t>Embankment Dam: Forces</a:t>
            </a:r>
            <a:br>
              <a:rPr lang="el-GR" altLang="en-US" smtClean="0"/>
            </a:br>
            <a:r>
              <a:rPr lang="el-GR" altLang="en-US" smtClean="0"/>
              <a:t>Water pushes against the embankment dam, but the heavy weight of the dam pushes down into the ground and prevents the structure from falling over.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CA06953-F38B-45A2-9216-C20B710462CC}" type="slidenum">
              <a:rPr lang="el-GR" altLang="en-US" sz="1300" smtClean="0"/>
              <a:pPr eaLnBrk="1" hangingPunct="1">
                <a:spcBef>
                  <a:spcPct val="0"/>
                </a:spcBef>
              </a:pPr>
              <a:t>54</a:t>
            </a:fld>
            <a:endParaRPr lang="el-GR" altLang="en-US" sz="1300" smtClean="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Arch dams...</a:t>
            </a:r>
            <a:br>
              <a:rPr lang="el-GR" altLang="en-US" smtClean="0"/>
            </a:br>
            <a:r>
              <a:rPr lang="el-GR" altLang="en-US" smtClean="0"/>
              <a:t>are good for narrow, rocky locations. They are curved, and the natural shape of the arch holds back the water in the reservoir. Arch dams, like the El Atazar Dam in Spain, are thin and require less material than any other type of dam. </a:t>
            </a:r>
          </a:p>
          <a:p>
            <a:pPr eaLnBrk="1" hangingPunct="1"/>
            <a:endParaRPr lang="el-GR" altLang="en-US" smtClean="0"/>
          </a:p>
          <a:p>
            <a:pPr eaLnBrk="1" hangingPunct="1"/>
            <a:r>
              <a:rPr lang="el-GR" altLang="en-US" smtClean="0"/>
              <a:t>Arch Dam: Forces</a:t>
            </a:r>
            <a:br>
              <a:rPr lang="el-GR" altLang="en-US" smtClean="0"/>
            </a:br>
            <a:r>
              <a:rPr lang="el-GR" altLang="en-US" smtClean="0"/>
              <a:t>The arch squeezes together as the water pushes against it. The weight of the dam also pushes the structure down into the ground.</a:t>
            </a:r>
            <a:br>
              <a:rPr lang="el-GR" altLang="en-US" smtClean="0"/>
            </a:br>
            <a:r>
              <a:rPr lang="el-GR" altLang="en-US" smtClean="0">
                <a:hlinkClick r:id="rId3"/>
              </a:rPr>
              <a:t>Back to Dam Basics</a:t>
            </a:r>
            <a:r>
              <a:rPr lang="el-GR" altLang="en-US" smtClean="0"/>
              <a:t/>
            </a:r>
            <a:br>
              <a:rPr lang="el-GR" altLang="en-US" smtClean="0"/>
            </a:br>
            <a:endParaRPr lang="el-GR"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2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7F45A46-3435-4A2E-9A07-6ABD201C0D4D}" type="slidenum">
              <a:rPr lang="el-GR" altLang="en-US" sz="1300" smtClean="0"/>
              <a:pPr eaLnBrk="1" hangingPunct="1">
                <a:spcBef>
                  <a:spcPct val="0"/>
                </a:spcBef>
              </a:pPr>
              <a:t>55</a:t>
            </a:fld>
            <a:endParaRPr lang="el-GR" altLang="en-US" sz="130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3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1A8DCD-E20D-45DE-9CFC-887CC707C94E}" type="slidenum">
              <a:rPr lang="el-GR" altLang="en-US" sz="1300" smtClean="0"/>
              <a:pPr eaLnBrk="1" hangingPunct="1">
                <a:spcBef>
                  <a:spcPct val="0"/>
                </a:spcBef>
              </a:pPr>
              <a:t>56</a:t>
            </a:fld>
            <a:endParaRPr lang="el-GR" altLang="en-US" sz="130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4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37FBF7B-1FED-4DE4-9C30-8FA27871C20F}" type="slidenum">
              <a:rPr lang="el-GR" altLang="en-US" sz="1300" smtClean="0"/>
              <a:pPr eaLnBrk="1" hangingPunct="1">
                <a:spcBef>
                  <a:spcPct val="0"/>
                </a:spcBef>
              </a:pPr>
              <a:t>57</a:t>
            </a:fld>
            <a:endParaRPr lang="el-GR" altLang="en-US" sz="130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5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DD1DDC3-EA87-4D06-A639-7FCE3FA6AA3D}" type="slidenum">
              <a:rPr lang="el-GR" altLang="en-US" sz="1300" smtClean="0"/>
              <a:pPr eaLnBrk="1" hangingPunct="1">
                <a:spcBef>
                  <a:spcPct val="0"/>
                </a:spcBef>
              </a:pPr>
              <a:t>58</a:t>
            </a:fld>
            <a:endParaRPr lang="el-GR" altLang="en-US" sz="130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6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656797-0A4C-4BEA-8CA5-218DE5F35989}" type="slidenum">
              <a:rPr lang="el-GR" altLang="en-US" sz="1300" smtClean="0"/>
              <a:pPr eaLnBrk="1" hangingPunct="1">
                <a:spcBef>
                  <a:spcPct val="0"/>
                </a:spcBef>
              </a:pPr>
              <a:t>59</a:t>
            </a:fld>
            <a:endParaRPr lang="el-GR" altLang="en-US" sz="130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80A8398-47AB-43BB-BB66-0A036426EC3D}" type="slidenum">
              <a:rPr lang="el-GR" altLang="en-US" sz="1300" smtClean="0"/>
              <a:pPr eaLnBrk="1" hangingPunct="1">
                <a:spcBef>
                  <a:spcPct val="0"/>
                </a:spcBef>
              </a:pPr>
              <a:t>60</a:t>
            </a:fld>
            <a:endParaRPr lang="el-GR" altLang="en-US" sz="130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8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8B3D2F0-4E5C-41F1-B6ED-0AB72E4FEA88}" type="slidenum">
              <a:rPr lang="el-GR" altLang="en-US" sz="1300" smtClean="0"/>
              <a:pPr eaLnBrk="1" hangingPunct="1">
                <a:spcBef>
                  <a:spcPct val="0"/>
                </a:spcBef>
              </a:pPr>
              <a:t>61</a:t>
            </a:fld>
            <a:endParaRPr lang="el-GR" altLang="en-US" sz="13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F8FE449-F624-4ABB-9FAA-C83D2D9831E8}" type="slidenum">
              <a:rPr lang="el-GR" altLang="en-US" sz="1300" smtClean="0"/>
              <a:pPr eaLnBrk="1" hangingPunct="1">
                <a:spcBef>
                  <a:spcPct val="0"/>
                </a:spcBef>
              </a:pPr>
              <a:t>9</a:t>
            </a:fld>
            <a:endParaRPr lang="el-GR" altLang="en-US" sz="130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69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840E5AE-DCF7-421A-8F96-1AABE6C33F83}" type="slidenum">
              <a:rPr lang="el-GR" altLang="en-US" sz="1300" smtClean="0"/>
              <a:pPr eaLnBrk="1" hangingPunct="1">
                <a:spcBef>
                  <a:spcPct val="0"/>
                </a:spcBef>
              </a:pPr>
              <a:t>62</a:t>
            </a:fld>
            <a:endParaRPr lang="el-GR" altLang="en-US" sz="130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1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B9C00A9-B99E-406A-9BE7-9CE71606A8CC}" type="slidenum">
              <a:rPr lang="el-GR" altLang="en-US" sz="1300" smtClean="0"/>
              <a:pPr eaLnBrk="1" hangingPunct="1">
                <a:spcBef>
                  <a:spcPct val="0"/>
                </a:spcBef>
              </a:pPr>
              <a:t>63</a:t>
            </a:fld>
            <a:endParaRPr lang="el-GR" altLang="en-US" sz="130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a:ln/>
        </p:spPr>
      </p:sp>
      <p:sp>
        <p:nvSpPr>
          <p:cNvPr id="173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smtClean="0"/>
              <a:t>Ten Reasons Why Dams Damage Rivers</a:t>
            </a:r>
            <a:endParaRPr lang="en-GB" altLang="en-US" smtClean="0"/>
          </a:p>
          <a:p>
            <a:r>
              <a:rPr lang="en-GB" altLang="en-US" smtClean="0"/>
              <a:t> </a:t>
            </a:r>
          </a:p>
          <a:p>
            <a:r>
              <a:rPr lang="en-GB" altLang="en-US" smtClean="0"/>
              <a:t>1. </a:t>
            </a:r>
            <a:r>
              <a:rPr lang="en-GB" altLang="en-US" b="1" smtClean="0"/>
              <a:t>Dams reduce river levels.</a:t>
            </a:r>
            <a:r>
              <a:rPr lang="en-GB" altLang="en-US" smtClean="0"/>
              <a:t> By diverting water for power, dams remove water needed for healthy in-stream ecosystems. Stretches below dams are often completely de-watered. </a:t>
            </a:r>
          </a:p>
          <a:p>
            <a:r>
              <a:rPr lang="en-GB" altLang="en-US" smtClean="0"/>
              <a:t>2. </a:t>
            </a:r>
            <a:r>
              <a:rPr lang="en-GB" altLang="en-US" b="1" smtClean="0"/>
              <a:t>Dams block rivers.</a:t>
            </a:r>
            <a:r>
              <a:rPr lang="en-GB" altLang="en-US" smtClean="0"/>
              <a:t> Dams prevent the flow of plants and nutrients, impede the migration of fish and other wildlife, and block recreational use. Fish passage structures can enable a percentage of fish to pass around a dam, but multiple dams along a river make safe travel unlikely. </a:t>
            </a:r>
          </a:p>
          <a:p>
            <a:r>
              <a:rPr lang="en-GB" altLang="en-US" smtClean="0"/>
              <a:t>3. </a:t>
            </a:r>
            <a:r>
              <a:rPr lang="en-GB" altLang="en-US" b="1" smtClean="0"/>
              <a:t>Dams slow rivers.</a:t>
            </a:r>
            <a:r>
              <a:rPr lang="en-GB" altLang="en-US" smtClean="0"/>
              <a:t> Many fish species, such as salmon, depend on steady flows to flush them downriver early in their life and guide them upstream years later to spawn. Stagnant reservoir pools disorient migrating fish and significantly increase the duration of their migration. </a:t>
            </a:r>
          </a:p>
          <a:p>
            <a:r>
              <a:rPr lang="en-GB" altLang="en-US" smtClean="0"/>
              <a:t>4. </a:t>
            </a:r>
            <a:r>
              <a:rPr lang="en-GB" altLang="en-US" b="1" smtClean="0"/>
              <a:t>Dams alter water temperatures.</a:t>
            </a:r>
            <a:r>
              <a:rPr lang="en-GB" altLang="en-US" smtClean="0"/>
              <a:t> By slowing water flow, most dams increase water temperatures. Other dams decrease temperatures by releasing cooled water from the reservoir bottom. Fish and other species are sensitive to these temperature irregularities, which often destroy native populations. </a:t>
            </a:r>
          </a:p>
          <a:p>
            <a:r>
              <a:rPr lang="en-GB" altLang="en-US" smtClean="0"/>
              <a:t>5. </a:t>
            </a:r>
            <a:r>
              <a:rPr lang="en-GB" altLang="en-US" b="1" smtClean="0"/>
              <a:t>Dams alter timing of flows.</a:t>
            </a:r>
            <a:r>
              <a:rPr lang="en-GB" altLang="en-US" smtClean="0"/>
              <a:t> By withholding and then releasing water to generate power for peak demand periods, dams cause downstream stretches to alternate between no water and powerful surges that erode soil and vegetation, and flood or strand wildlife. These irregular releases destroy natural seasonal flow variations that trigger natural growth and reproduction cycles in many species. </a:t>
            </a:r>
          </a:p>
          <a:p>
            <a:r>
              <a:rPr lang="en-GB" altLang="en-US" smtClean="0"/>
              <a:t>6. </a:t>
            </a:r>
            <a:r>
              <a:rPr lang="en-GB" altLang="en-US" b="1" smtClean="0"/>
              <a:t>Dams fluctuate reservoir levels.</a:t>
            </a:r>
            <a:r>
              <a:rPr lang="en-GB" altLang="en-US" smtClean="0"/>
              <a:t> Peaking power operations can cause dramatic changes in reservoir water levels -- often up to 40 feet -- which degrade shorelines and disturb fisheries, waterfowl, and bottom-dwelling organisms. </a:t>
            </a:r>
          </a:p>
          <a:p>
            <a:r>
              <a:rPr lang="en-GB" altLang="en-US" smtClean="0"/>
              <a:t>7. </a:t>
            </a:r>
            <a:r>
              <a:rPr lang="en-GB" altLang="en-US" b="1" smtClean="0"/>
              <a:t>Dams decrease oxygen levels in reservoir waters.</a:t>
            </a:r>
            <a:r>
              <a:rPr lang="en-GB" altLang="en-US" smtClean="0"/>
              <a:t> When oxygen-deprived water is released from behind the dam, it kills fish downstream. </a:t>
            </a:r>
          </a:p>
          <a:p>
            <a:r>
              <a:rPr lang="en-GB" altLang="en-US" smtClean="0"/>
              <a:t>8. </a:t>
            </a:r>
            <a:r>
              <a:rPr lang="en-GB" altLang="en-US" b="1" smtClean="0"/>
              <a:t>Dams hold back silt, debris, and nutrients.</a:t>
            </a:r>
            <a:r>
              <a:rPr lang="en-GB" altLang="en-US" smtClean="0"/>
              <a:t> By slowing flows, dams allow silt to collect on river bottoms and bury fish spawning habitat. Silt trapped above dams accumulates heavy metals and other pollutants. Gravel, logs and other debris are also trapped by dams, eliminating their use downstream as food and habitat. </a:t>
            </a:r>
          </a:p>
          <a:p>
            <a:r>
              <a:rPr lang="en-GB" altLang="en-US" smtClean="0"/>
              <a:t>9. </a:t>
            </a:r>
            <a:r>
              <a:rPr lang="en-GB" altLang="en-US" b="1" smtClean="0"/>
              <a:t>Dam turbines cut up fish.</a:t>
            </a:r>
            <a:r>
              <a:rPr lang="en-GB" altLang="en-US" smtClean="0"/>
              <a:t> Following currents downstream, fish are drawn into and cut up by power turbines. When fish are trucked or barged around the dams, they experience increased stress and disease and decreased homing instincts. </a:t>
            </a:r>
          </a:p>
          <a:p>
            <a:r>
              <a:rPr lang="en-GB" altLang="en-US" smtClean="0"/>
              <a:t>10. </a:t>
            </a:r>
            <a:r>
              <a:rPr lang="en-GB" altLang="en-US" b="1" smtClean="0"/>
              <a:t>Dams increase predator risk.</a:t>
            </a:r>
            <a:r>
              <a:rPr lang="en-GB" altLang="en-US" smtClean="0"/>
              <a:t> Warm, murky reservoirs often favor predators of naturally occurring species. In addition, passage through fish ladders or turbines injure or stun fish, making them easy prey for flying predators like gulls and herons. </a:t>
            </a:r>
          </a:p>
          <a:p>
            <a:endParaRPr lang="en-GB" altLang="en-US" smtClean="0"/>
          </a:p>
        </p:txBody>
      </p:sp>
      <p:sp>
        <p:nvSpPr>
          <p:cNvPr id="173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96957A2-B9EC-4E68-8F6C-7B303BCE67E7}" type="slidenum">
              <a:rPr lang="el-GR" altLang="en-US" sz="1300" smtClean="0"/>
              <a:pPr eaLnBrk="1" hangingPunct="1">
                <a:spcBef>
                  <a:spcPct val="0"/>
                </a:spcBef>
              </a:pPr>
              <a:t>64</a:t>
            </a:fld>
            <a:endParaRPr lang="el-GR" altLang="en-US" sz="130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p:cNvSpPr>
            <a:spLocks noGrp="1" noRot="1" noChangeAspect="1" noTextEdit="1"/>
          </p:cNvSpPr>
          <p:nvPr>
            <p:ph type="sldImg"/>
          </p:nvPr>
        </p:nvSpPr>
        <p:spPr>
          <a:ln/>
        </p:spPr>
      </p:sp>
      <p:sp>
        <p:nvSpPr>
          <p:cNvPr id="174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4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3E7615B-1CDD-4AD8-ACA9-94B1BF89C8C2}" type="slidenum">
              <a:rPr lang="el-GR" altLang="en-US" sz="1300" smtClean="0"/>
              <a:pPr eaLnBrk="1" hangingPunct="1">
                <a:spcBef>
                  <a:spcPct val="0"/>
                </a:spcBef>
              </a:pPr>
              <a:t>81</a:t>
            </a:fld>
            <a:endParaRPr lang="el-GR" altLang="en-US" sz="130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5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3B824B3-3ABC-4728-8904-E6A885049CB0}" type="slidenum">
              <a:rPr lang="el-GR" altLang="en-US" sz="1300" smtClean="0"/>
              <a:pPr eaLnBrk="1" hangingPunct="1">
                <a:spcBef>
                  <a:spcPct val="0"/>
                </a:spcBef>
              </a:pPr>
              <a:t>82</a:t>
            </a:fld>
            <a:endParaRPr lang="el-GR" altLang="en-US" sz="130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7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B28207C-7E88-476F-9316-B0FD02457B1B}" type="slidenum">
              <a:rPr lang="el-GR" altLang="en-US" sz="1300" smtClean="0"/>
              <a:pPr eaLnBrk="1" hangingPunct="1">
                <a:spcBef>
                  <a:spcPct val="0"/>
                </a:spcBef>
              </a:pPr>
              <a:t>83</a:t>
            </a:fld>
            <a:endParaRPr lang="el-GR" altLang="en-US" sz="130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noTextEdit="1"/>
          </p:cNvSpPr>
          <p:nvPr>
            <p:ph type="sldImg"/>
          </p:nvPr>
        </p:nvSpPr>
        <p:spPr>
          <a:ln/>
        </p:spPr>
      </p:sp>
      <p:sp>
        <p:nvSpPr>
          <p:cNvPr id="176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6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0593E97-A6E8-4F4A-BA5B-1806F0D8CEA6}" type="slidenum">
              <a:rPr lang="el-GR" altLang="en-US" sz="1300" smtClean="0"/>
              <a:pPr eaLnBrk="1" hangingPunct="1">
                <a:spcBef>
                  <a:spcPct val="0"/>
                </a:spcBef>
              </a:pPr>
              <a:t>84</a:t>
            </a:fld>
            <a:endParaRPr lang="el-GR" altLang="en-US" sz="130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8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2DD8CC1-239C-4533-8FAB-A3727F2E7071}" type="slidenum">
              <a:rPr lang="el-GR" altLang="en-US" sz="1300" smtClean="0"/>
              <a:pPr eaLnBrk="1" hangingPunct="1">
                <a:spcBef>
                  <a:spcPct val="0"/>
                </a:spcBef>
              </a:pPr>
              <a:t>85</a:t>
            </a:fld>
            <a:endParaRPr lang="el-GR" altLang="en-US" sz="130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79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D5009C8-5455-4C2D-B6E6-F1E62562CF10}" type="slidenum">
              <a:rPr lang="el-GR" altLang="en-US" sz="1300" smtClean="0"/>
              <a:pPr eaLnBrk="1" hangingPunct="1">
                <a:spcBef>
                  <a:spcPct val="0"/>
                </a:spcBef>
              </a:pPr>
              <a:t>86</a:t>
            </a:fld>
            <a:endParaRPr lang="el-GR" altLang="en-US" sz="130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0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00A69F0-ED73-4723-8579-04BD68FDE005}" type="slidenum">
              <a:rPr lang="el-GR" altLang="en-US" sz="1300" smtClean="0"/>
              <a:pPr eaLnBrk="1" hangingPunct="1">
                <a:spcBef>
                  <a:spcPct val="0"/>
                </a:spcBef>
              </a:pPr>
              <a:t>87</a:t>
            </a:fld>
            <a:endParaRPr lang="el-GR" altLang="en-US" sz="13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D503F84-09D2-4486-853C-E907CE432939}" type="slidenum">
              <a:rPr lang="el-GR" altLang="en-US" sz="1300" smtClean="0"/>
              <a:pPr eaLnBrk="1" hangingPunct="1">
                <a:spcBef>
                  <a:spcPct val="0"/>
                </a:spcBef>
              </a:pPr>
              <a:t>10</a:t>
            </a:fld>
            <a:endParaRPr lang="el-GR" altLang="en-US" sz="130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ln/>
        </p:spPr>
      </p:sp>
      <p:sp>
        <p:nvSpPr>
          <p:cNvPr id="181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1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A4A0031-3444-4750-A551-DA3E288EE1FC}" type="slidenum">
              <a:rPr lang="el-GR" altLang="en-US" sz="1300" smtClean="0"/>
              <a:pPr eaLnBrk="1" hangingPunct="1">
                <a:spcBef>
                  <a:spcPct val="0"/>
                </a:spcBef>
              </a:pPr>
              <a:t>88</a:t>
            </a:fld>
            <a:endParaRPr lang="el-GR" altLang="en-US" sz="130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2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B67A9E-F79A-467C-A336-ADA53136F9BE}" type="slidenum">
              <a:rPr lang="el-GR" altLang="en-US" sz="1300" smtClean="0"/>
              <a:pPr eaLnBrk="1" hangingPunct="1">
                <a:spcBef>
                  <a:spcPct val="0"/>
                </a:spcBef>
              </a:pPr>
              <a:t>89</a:t>
            </a:fld>
            <a:endParaRPr lang="el-GR" altLang="en-US" sz="130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3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82807BD-F0B7-436D-BB35-37D0392BDB52}" type="slidenum">
              <a:rPr lang="el-GR" altLang="en-US" sz="1300" smtClean="0"/>
              <a:pPr eaLnBrk="1" hangingPunct="1">
                <a:spcBef>
                  <a:spcPct val="0"/>
                </a:spcBef>
              </a:pPr>
              <a:t>90</a:t>
            </a:fld>
            <a:endParaRPr lang="el-GR" altLang="en-US" sz="130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4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49AAF4A-2B71-4289-A0BC-C4BE705922EC}" type="slidenum">
              <a:rPr lang="el-GR" altLang="en-US" sz="1300" smtClean="0"/>
              <a:pPr eaLnBrk="1" hangingPunct="1">
                <a:spcBef>
                  <a:spcPct val="0"/>
                </a:spcBef>
              </a:pPr>
              <a:t>91</a:t>
            </a:fld>
            <a:endParaRPr lang="el-GR" altLang="en-US" sz="130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5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6DF7539-37A2-404E-A084-89CD524F1542}" type="slidenum">
              <a:rPr lang="el-GR" altLang="en-US" sz="1300" smtClean="0"/>
              <a:pPr eaLnBrk="1" hangingPunct="1">
                <a:spcBef>
                  <a:spcPct val="0"/>
                </a:spcBef>
              </a:pPr>
              <a:t>92</a:t>
            </a:fld>
            <a:endParaRPr lang="el-GR" altLang="en-US" sz="130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0821EB6-F917-490B-BAC8-87CFA1F5741F}" type="slidenum">
              <a:rPr lang="el-GR" altLang="en-US" sz="1300" smtClean="0"/>
              <a:pPr eaLnBrk="1" hangingPunct="1">
                <a:spcBef>
                  <a:spcPct val="0"/>
                </a:spcBef>
              </a:pPr>
              <a:t>93</a:t>
            </a:fld>
            <a:endParaRPr lang="el-GR" altLang="en-US" sz="130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7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34AFD91-8B07-41DB-A955-D9F65F97AFAF}" type="slidenum">
              <a:rPr lang="el-GR" altLang="en-US" sz="1300" smtClean="0"/>
              <a:pPr eaLnBrk="1" hangingPunct="1">
                <a:spcBef>
                  <a:spcPct val="0"/>
                </a:spcBef>
              </a:pPr>
              <a:t>94</a:t>
            </a:fld>
            <a:endParaRPr lang="el-GR" altLang="en-US" sz="130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8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1511EDE-C13E-49E1-80B9-3739C31ADBF8}" type="slidenum">
              <a:rPr lang="el-GR" altLang="en-US" sz="1300" smtClean="0"/>
              <a:pPr eaLnBrk="1" hangingPunct="1">
                <a:spcBef>
                  <a:spcPct val="0"/>
                </a:spcBef>
              </a:pPr>
              <a:t>95</a:t>
            </a:fld>
            <a:endParaRPr lang="el-GR" altLang="en-US" sz="130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89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2AC1172-6BD0-490E-BDDC-36009A6999DE}" type="slidenum">
              <a:rPr lang="el-GR" altLang="en-US" sz="1300" smtClean="0"/>
              <a:pPr eaLnBrk="1" hangingPunct="1">
                <a:spcBef>
                  <a:spcPct val="0"/>
                </a:spcBef>
              </a:pPr>
              <a:t>96</a:t>
            </a:fld>
            <a:endParaRPr lang="el-GR" altLang="en-US" sz="130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1C7B47F-AAC9-4ED8-9CD6-4C807AB3116B}" type="slidenum">
              <a:rPr lang="el-GR" altLang="en-US" sz="1300" smtClean="0"/>
              <a:pPr eaLnBrk="1" hangingPunct="1">
                <a:spcBef>
                  <a:spcPct val="0"/>
                </a:spcBef>
              </a:pPr>
              <a:t>97</a:t>
            </a:fld>
            <a:endParaRPr lang="el-GR" altLang="en-US" sz="13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A617A39-F4F1-4944-9AA9-4F9CD08BE0A3}" type="slidenum">
              <a:rPr lang="el-GR" altLang="en-US" sz="1300" smtClean="0"/>
              <a:pPr eaLnBrk="1" hangingPunct="1">
                <a:spcBef>
                  <a:spcPct val="0"/>
                </a:spcBef>
              </a:pPr>
              <a:t>11</a:t>
            </a:fld>
            <a:endParaRPr lang="el-GR" altLang="en-US" sz="130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91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7E4FD23-F669-48BB-BBDF-6B483165648E}" type="slidenum">
              <a:rPr lang="el-GR" altLang="en-US" sz="1300" smtClean="0"/>
              <a:pPr eaLnBrk="1" hangingPunct="1">
                <a:spcBef>
                  <a:spcPct val="0"/>
                </a:spcBef>
              </a:pPr>
              <a:t>98</a:t>
            </a:fld>
            <a:endParaRPr lang="el-GR" altLang="en-US" sz="130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92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A680B3B-C5B9-4BD8-85C9-EE151012B604}" type="slidenum">
              <a:rPr lang="el-GR" altLang="en-US" sz="1300" smtClean="0"/>
              <a:pPr eaLnBrk="1" hangingPunct="1">
                <a:spcBef>
                  <a:spcPct val="0"/>
                </a:spcBef>
              </a:pPr>
              <a:t>99</a:t>
            </a:fld>
            <a:endParaRPr lang="el-GR" altLang="en-US" sz="130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eaLnBrk="1" hangingPunct="1"/>
            <a:fld id="{17682E1D-246E-40F6-8280-25D52BDE3CBB}" type="slidenum">
              <a:rPr lang="el-GR"/>
              <a:pPr eaLnBrk="1" hangingPunct="1"/>
              <a:t>105</a:t>
            </a:fld>
            <a:endParaRPr lang="el-G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r>
              <a:rPr lang="el-GR" smtClean="0"/>
              <a:t>Wave Star Energy in scale 1:10 has now been in operation and grid connected since April 2006 at Nissum Bredning in the North Western corner of Denmark.</a:t>
            </a:r>
            <a:br>
              <a:rPr lang="el-GR" smtClean="0"/>
            </a:br>
            <a:r>
              <a:rPr lang="el-GR" smtClean="0"/>
              <a:t>Since then the company's test machine has logged almost 4.000 operatinal hours in the first 6 months of daily operation, been through 7 significant storms and is a major step on the way towards commercial wave power </a:t>
            </a:r>
          </a:p>
          <a:p>
            <a:pPr eaLnBrk="1" hangingPunct="1"/>
            <a:r>
              <a:rPr lang="el-GR" smtClean="0"/>
              <a:t>The 1:10 scale model is 24 metres long and designed to stand in water which is a couple of metres deep and operates in waves shich are 1:10 og fhte wave height in the North Sea. </a:t>
            </a:r>
            <a:br>
              <a:rPr lang="el-GR" smtClean="0"/>
            </a:br>
            <a:r>
              <a:rPr lang="el-GR" smtClean="0"/>
              <a:t>The 20 floats on either side of the machine, which generate the electricity by being pressed upwards by the waves, are one metre in diameter and generate electricity from waves of a height of just 5 centimetres. </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eaLnBrk="1" hangingPunct="1"/>
            <a:fld id="{16DA5D0E-A370-4D30-B9D7-5F8854F436B7}" type="slidenum">
              <a:rPr lang="el-GR"/>
              <a:pPr eaLnBrk="1" hangingPunct="1"/>
              <a:t>107</a:t>
            </a:fld>
            <a:endParaRPr lang="el-G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r>
              <a:rPr lang="el-GR" sz="1100"/>
              <a:t>How Wave Star works</a:t>
            </a:r>
            <a:br>
              <a:rPr lang="el-GR" sz="1100"/>
            </a:br>
            <a:r>
              <a:rPr lang="el-GR" sz="1100"/>
              <a:t/>
            </a:r>
            <a:br>
              <a:rPr lang="el-GR" sz="1100"/>
            </a:br>
            <a:r>
              <a:rPr lang="el-GR" sz="1100" b="1"/>
              <a:t>The Wave Star machine represents a solution to both the trivial and complex problems which, for years, have stood in the way of the development of commercially viable wave power technology.</a:t>
            </a:r>
            <a:r>
              <a:rPr lang="el-GR" sz="1100"/>
              <a:t/>
            </a:r>
            <a:br>
              <a:rPr lang="el-GR" sz="1100"/>
            </a:br>
            <a:r>
              <a:rPr lang="el-GR" sz="1100"/>
              <a:t/>
            </a:r>
            <a:br>
              <a:rPr lang="el-GR" sz="1100"/>
            </a:br>
            <a:r>
              <a:rPr lang="el-GR" sz="1100"/>
              <a:t>The basic concept behind Wave Star is fundamentally different to many other wave power models. The machine does not form a barrier against the waves, with a view to harnessing all of their energy, but instead cuts in at right angles to the direction of the wave. In this way the waves run through the length of the machine, and their energy is exploited in a continuous process.</a:t>
            </a:r>
            <a:br>
              <a:rPr lang="el-GR" sz="1100"/>
            </a:br>
            <a:r>
              <a:rPr lang="el-GR" sz="1100"/>
              <a:t/>
            </a:r>
            <a:br>
              <a:rPr lang="el-GR" sz="1100"/>
            </a:br>
            <a:r>
              <a:rPr lang="el-GR" sz="1100"/>
              <a:t>On either side of the oblong machine there are 20 hemisphere-shaped floats which are partially submerged in the water. When a wave rolls in, the first float is lifted upwards, and then the second and so on, until the wave subsides. </a:t>
            </a:r>
            <a:br>
              <a:rPr lang="el-GR" sz="1100"/>
            </a:br>
            <a:r>
              <a:rPr lang="el-GR" sz="1100"/>
              <a:t/>
            </a:r>
            <a:br>
              <a:rPr lang="el-GR" sz="1100"/>
            </a:br>
            <a:r>
              <a:rPr lang="el-GR" sz="1100"/>
              <a:t>The floats are each positioned at the base of their own hydraulic cylinder. When a float is raised, a piston in the cylinder presses oil into the machine’s common transmission system with a pressure of up to 200 bar. The pressure drives a hydraulic motor, which is connected to the generator, which produces the electricity.</a:t>
            </a:r>
            <a:br>
              <a:rPr lang="el-GR" sz="1100"/>
            </a:br>
            <a:r>
              <a:rPr lang="el-GR" sz="1100"/>
              <a:t/>
            </a:r>
            <a:br>
              <a:rPr lang="el-GR" sz="1100"/>
            </a:br>
            <a:r>
              <a:rPr lang="el-GR" sz="1100"/>
              <a:t>As the machine is several wave lengths long, the floats will work continuously to harness energy.</a:t>
            </a:r>
            <a:br>
              <a:rPr lang="el-GR" sz="1100"/>
            </a:br>
            <a:endParaRPr lang="el-GR" sz="110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eaLnBrk="1" hangingPunct="1"/>
            <a:fld id="{3F7B406F-51F3-425B-98EF-42A6975257FE}" type="slidenum">
              <a:rPr lang="en-US"/>
              <a:pPr eaLnBrk="1" hangingPunct="1"/>
              <a:t>108</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85372" indent="-302066" eaLnBrk="0" hangingPunct="0">
              <a:defRPr>
                <a:solidFill>
                  <a:schemeClr val="tx1"/>
                </a:solidFill>
                <a:latin typeface="Arial" charset="0"/>
              </a:defRPr>
            </a:lvl2pPr>
            <a:lvl3pPr marL="1208265" indent="-241653" eaLnBrk="0" hangingPunct="0">
              <a:defRPr>
                <a:solidFill>
                  <a:schemeClr val="tx1"/>
                </a:solidFill>
                <a:latin typeface="Arial" charset="0"/>
              </a:defRPr>
            </a:lvl3pPr>
            <a:lvl4pPr marL="1691571" indent="-241653" eaLnBrk="0" hangingPunct="0">
              <a:defRPr>
                <a:solidFill>
                  <a:schemeClr val="tx1"/>
                </a:solidFill>
                <a:latin typeface="Arial" charset="0"/>
              </a:defRPr>
            </a:lvl4pPr>
            <a:lvl5pPr marL="2174878" indent="-241653" eaLnBrk="0" hangingPunct="0">
              <a:defRPr>
                <a:solidFill>
                  <a:schemeClr val="tx1"/>
                </a:solidFill>
                <a:latin typeface="Arial" charset="0"/>
              </a:defRPr>
            </a:lvl5pPr>
            <a:lvl6pPr marL="2658184" indent="-241653" eaLnBrk="0" fontAlgn="base" hangingPunct="0">
              <a:spcBef>
                <a:spcPct val="0"/>
              </a:spcBef>
              <a:spcAft>
                <a:spcPct val="0"/>
              </a:spcAft>
              <a:defRPr>
                <a:solidFill>
                  <a:schemeClr val="tx1"/>
                </a:solidFill>
                <a:latin typeface="Arial" charset="0"/>
              </a:defRPr>
            </a:lvl6pPr>
            <a:lvl7pPr marL="3141490" indent="-241653" eaLnBrk="0" fontAlgn="base" hangingPunct="0">
              <a:spcBef>
                <a:spcPct val="0"/>
              </a:spcBef>
              <a:spcAft>
                <a:spcPct val="0"/>
              </a:spcAft>
              <a:defRPr>
                <a:solidFill>
                  <a:schemeClr val="tx1"/>
                </a:solidFill>
                <a:latin typeface="Arial" charset="0"/>
              </a:defRPr>
            </a:lvl7pPr>
            <a:lvl8pPr marL="3624796" indent="-241653" eaLnBrk="0" fontAlgn="base" hangingPunct="0">
              <a:spcBef>
                <a:spcPct val="0"/>
              </a:spcBef>
              <a:spcAft>
                <a:spcPct val="0"/>
              </a:spcAft>
              <a:defRPr>
                <a:solidFill>
                  <a:schemeClr val="tx1"/>
                </a:solidFill>
                <a:latin typeface="Arial" charset="0"/>
              </a:defRPr>
            </a:lvl8pPr>
            <a:lvl9pPr marL="4108102" indent="-241653" eaLnBrk="0" fontAlgn="base" hangingPunct="0">
              <a:spcBef>
                <a:spcPct val="0"/>
              </a:spcBef>
              <a:spcAft>
                <a:spcPct val="0"/>
              </a:spcAft>
              <a:defRPr>
                <a:solidFill>
                  <a:schemeClr val="tx1"/>
                </a:solidFill>
                <a:latin typeface="Arial" charset="0"/>
              </a:defRPr>
            </a:lvl9pPr>
          </a:lstStyle>
          <a:p>
            <a:pPr eaLnBrk="1" hangingPunct="1"/>
            <a:fld id="{6AFD854E-7F88-4D41-8B14-B2879AAC2643}" type="slidenum">
              <a:rPr lang="en-US"/>
              <a:pPr eaLnBrk="1" hangingPunct="1"/>
              <a:t>129</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BA3518B-FEBF-4BC0-92C4-CF23E5A93A94}" type="slidenum">
              <a:rPr lang="el-GR" altLang="en-US" sz="1300" smtClean="0"/>
              <a:pPr eaLnBrk="1" hangingPunct="1">
                <a:spcBef>
                  <a:spcPct val="0"/>
                </a:spcBef>
              </a:pPr>
              <a:t>13</a:t>
            </a:fld>
            <a:endParaRPr lang="el-GR" altLang="en-US" sz="13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0635E91-9D8F-4E01-A364-EBF6BA475857}" type="slidenum">
              <a:rPr lang="el-GR" altLang="en-US" sz="1300" smtClean="0"/>
              <a:pPr eaLnBrk="1" hangingPunct="1">
                <a:spcBef>
                  <a:spcPct val="0"/>
                </a:spcBef>
              </a:pPr>
              <a:t>15</a:t>
            </a:fld>
            <a:endParaRPr lang="el-GR" altLang="en-US" sz="13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2400"/>
            </a:lvl1p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6" name="Slide Number Placeholder 5"/>
          <p:cNvSpPr>
            <a:spLocks noGrp="1"/>
          </p:cNvSpPr>
          <p:nvPr>
            <p:ph type="sldNum" sz="quarter" idx="12"/>
          </p:nvPr>
        </p:nvSpPr>
        <p:spPr/>
        <p:txBody>
          <a:bodyPr/>
          <a:lstStyle/>
          <a:p>
            <a:pPr>
              <a:defRPr/>
            </a:pPr>
            <a:fld id="{CF33742E-A4A7-4D81-9479-FF6AF36E85D3}" type="slidenum">
              <a:rPr lang="el-GR" altLang="en-US" smtClean="0"/>
              <a:pPr>
                <a:defRPr/>
              </a:pPr>
              <a:t>‹#›</a:t>
            </a:fld>
            <a:endParaRPr lang="el-GR" altLang="en-US"/>
          </a:p>
        </p:txBody>
      </p:sp>
    </p:spTree>
    <p:extLst>
      <p:ext uri="{BB962C8B-B14F-4D97-AF65-F5344CB8AC3E}">
        <p14:creationId xmlns:p14="http://schemas.microsoft.com/office/powerpoint/2010/main" val="16749806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12"/>
          </p:nvPr>
        </p:nvSpPr>
        <p:spPr/>
        <p:txBody>
          <a:bodyPr/>
          <a:lstStyle/>
          <a:p>
            <a:pPr>
              <a:defRPr/>
            </a:pPr>
            <a:fld id="{A41DC5E2-33FD-4D20-A0C5-46158CF700B7}" type="slidenum">
              <a:rPr lang="el-GR" altLang="en-US" smtClean="0"/>
              <a:pPr>
                <a:defRPr/>
              </a:pPr>
              <a:t>‹#›</a:t>
            </a:fld>
            <a:endParaRPr lang="el-GR" altLang="en-US"/>
          </a:p>
        </p:txBody>
      </p:sp>
    </p:spTree>
    <p:extLst>
      <p:ext uri="{BB962C8B-B14F-4D97-AF65-F5344CB8AC3E}">
        <p14:creationId xmlns:p14="http://schemas.microsoft.com/office/powerpoint/2010/main" val="38063172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12"/>
          </p:nvPr>
        </p:nvSpPr>
        <p:spPr/>
        <p:txBody>
          <a:bodyPr/>
          <a:lstStyle/>
          <a:p>
            <a:pPr>
              <a:defRPr/>
            </a:pPr>
            <a:fld id="{437F35C4-8466-4730-92A6-84EEE341B943}" type="slidenum">
              <a:rPr lang="el-GR" altLang="en-US" smtClean="0"/>
              <a:pPr>
                <a:defRPr/>
              </a:pPr>
              <a:t>‹#›</a:t>
            </a:fld>
            <a:endParaRPr lang="el-GR" altLang="en-US"/>
          </a:p>
        </p:txBody>
      </p:sp>
    </p:spTree>
    <p:extLst>
      <p:ext uri="{BB962C8B-B14F-4D97-AF65-F5344CB8AC3E}">
        <p14:creationId xmlns:p14="http://schemas.microsoft.com/office/powerpoint/2010/main" val="107725029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719263"/>
            <a:ext cx="8229600" cy="2128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57200" y="4000500"/>
            <a:ext cx="8229600" cy="21304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7"/>
          <p:cNvSpPr>
            <a:spLocks noGrp="1" noChangeArrowheads="1"/>
          </p:cNvSpPr>
          <p:nvPr>
            <p:ph type="sldNum" sz="quarter" idx="12"/>
          </p:nvPr>
        </p:nvSpPr>
        <p:spPr>
          <a:ln/>
        </p:spPr>
        <p:txBody>
          <a:bodyPr/>
          <a:lstStyle>
            <a:lvl1pPr>
              <a:defRPr/>
            </a:lvl1pPr>
          </a:lstStyle>
          <a:p>
            <a:pPr>
              <a:defRPr/>
            </a:pPr>
            <a:fld id="{477E8BBB-93F1-4137-B0F2-DC68F2779462}" type="slidenum">
              <a:rPr lang="el-GR" altLang="en-US"/>
              <a:pPr>
                <a:defRPr/>
              </a:pPr>
              <a:t>‹#›</a:t>
            </a:fld>
            <a:endParaRPr lang="el-GR" altLang="en-US"/>
          </a:p>
        </p:txBody>
      </p:sp>
    </p:spTree>
    <p:extLst>
      <p:ext uri="{BB962C8B-B14F-4D97-AF65-F5344CB8AC3E}">
        <p14:creationId xmlns:p14="http://schemas.microsoft.com/office/powerpoint/2010/main" val="176919707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719263"/>
            <a:ext cx="4038600" cy="21288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4000500"/>
            <a:ext cx="4038600" cy="21304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8" name="Rectangle 7"/>
          <p:cNvSpPr>
            <a:spLocks noGrp="1" noChangeArrowheads="1"/>
          </p:cNvSpPr>
          <p:nvPr>
            <p:ph type="sldNum" sz="quarter" idx="12"/>
          </p:nvPr>
        </p:nvSpPr>
        <p:spPr>
          <a:ln/>
        </p:spPr>
        <p:txBody>
          <a:bodyPr/>
          <a:lstStyle>
            <a:lvl1pPr>
              <a:defRPr/>
            </a:lvl1pPr>
          </a:lstStyle>
          <a:p>
            <a:pPr>
              <a:defRPr/>
            </a:pPr>
            <a:fld id="{9EC89F0B-A04F-4953-8CA5-166BBA8F086D}" type="slidenum">
              <a:rPr lang="el-GR" altLang="en-US"/>
              <a:pPr>
                <a:defRPr/>
              </a:pPr>
              <a:t>‹#›</a:t>
            </a:fld>
            <a:endParaRPr lang="el-GR" altLang="en-US"/>
          </a:p>
        </p:txBody>
      </p:sp>
    </p:spTree>
    <p:extLst>
      <p:ext uri="{BB962C8B-B14F-4D97-AF65-F5344CB8AC3E}">
        <p14:creationId xmlns:p14="http://schemas.microsoft.com/office/powerpoint/2010/main" val="251210734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00100" y="116632"/>
            <a:ext cx="7543800" cy="426442"/>
          </a:xfrm>
        </p:spPr>
        <p:txBody>
          <a:bodyPr>
            <a:noAutofit/>
          </a:bodyPr>
          <a:lstStyle>
            <a:lvl1pPr>
              <a:defRPr sz="2800" b="1">
                <a:solidFill>
                  <a:srgbClr val="C00000"/>
                </a:solidFill>
              </a:defRPr>
            </a:lvl1pPr>
          </a:lstStyle>
          <a:p>
            <a:r>
              <a:rPr lang="en-US" smtClean="0"/>
              <a:t>Click to edit Master title style</a:t>
            </a:r>
            <a:endParaRPr lang="el-GR"/>
          </a:p>
        </p:txBody>
      </p:sp>
      <p:sp>
        <p:nvSpPr>
          <p:cNvPr id="3" name="Text Placeholder 2"/>
          <p:cNvSpPr>
            <a:spLocks noGrp="1"/>
          </p:cNvSpPr>
          <p:nvPr>
            <p:ph type="body"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7"/>
          <p:cNvSpPr>
            <a:spLocks noGrp="1" noChangeArrowheads="1"/>
          </p:cNvSpPr>
          <p:nvPr>
            <p:ph type="sldNum" sz="quarter" idx="12"/>
          </p:nvPr>
        </p:nvSpPr>
        <p:spPr>
          <a:ln/>
        </p:spPr>
        <p:txBody>
          <a:bodyPr/>
          <a:lstStyle>
            <a:lvl1pPr>
              <a:defRPr/>
            </a:lvl1pPr>
          </a:lstStyle>
          <a:p>
            <a:pPr>
              <a:defRPr/>
            </a:pPr>
            <a:fld id="{391BCAC3-4C8C-42A0-BE19-FE88C26DA410}" type="slidenum">
              <a:rPr lang="el-GR" altLang="en-US"/>
              <a:pPr>
                <a:defRPr/>
              </a:pPr>
              <a:t>‹#›</a:t>
            </a:fld>
            <a:endParaRPr lang="el-GR" altLang="en-US"/>
          </a:p>
        </p:txBody>
      </p:sp>
    </p:spTree>
    <p:extLst>
      <p:ext uri="{BB962C8B-B14F-4D97-AF65-F5344CB8AC3E}">
        <p14:creationId xmlns:p14="http://schemas.microsoft.com/office/powerpoint/2010/main" val="125679775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l-G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2E8A069A-14C9-4865-B4A7-248C64CA1161}" type="slidenum">
              <a:rPr lang="el-GR"/>
              <a:pPr>
                <a:defRPr/>
              </a:pPr>
              <a:t>‹#›</a:t>
            </a:fld>
            <a:endParaRPr lang="el-GR"/>
          </a:p>
        </p:txBody>
      </p:sp>
    </p:spTree>
    <p:extLst>
      <p:ext uri="{BB962C8B-B14F-4D97-AF65-F5344CB8AC3E}">
        <p14:creationId xmlns:p14="http://schemas.microsoft.com/office/powerpoint/2010/main" val="2401631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12"/>
          </p:nvPr>
        </p:nvSpPr>
        <p:spPr/>
        <p:txBody>
          <a:bodyPr/>
          <a:lstStyle/>
          <a:p>
            <a:pPr>
              <a:defRPr/>
            </a:pPr>
            <a:fld id="{C9264D89-AB75-445F-8615-19EDA9DAE310}" type="slidenum">
              <a:rPr lang="el-GR" altLang="en-US" smtClean="0"/>
              <a:pPr>
                <a:defRPr/>
              </a:pPr>
              <a:t>‹#›</a:t>
            </a:fld>
            <a:endParaRPr lang="el-GR" altLang="en-US"/>
          </a:p>
        </p:txBody>
      </p:sp>
    </p:spTree>
    <p:extLst>
      <p:ext uri="{BB962C8B-B14F-4D97-AF65-F5344CB8AC3E}">
        <p14:creationId xmlns:p14="http://schemas.microsoft.com/office/powerpoint/2010/main" val="12416913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ctr">
              <a:defRPr sz="24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pPr>
              <a:defRPr/>
            </a:pPr>
            <a:fld id="{B6CB71B3-5478-43BC-8C42-E60511491007}" type="slidenum">
              <a:rPr lang="el-GR" altLang="en-US" smtClean="0"/>
              <a:pPr>
                <a:defRPr/>
              </a:pPr>
              <a:t>‹#›</a:t>
            </a:fld>
            <a:endParaRPr lang="el-GR" altLang="en-US"/>
          </a:p>
        </p:txBody>
      </p:sp>
    </p:spTree>
    <p:extLst>
      <p:ext uri="{BB962C8B-B14F-4D97-AF65-F5344CB8AC3E}">
        <p14:creationId xmlns:p14="http://schemas.microsoft.com/office/powerpoint/2010/main" val="21533787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2"/>
          </p:nvPr>
        </p:nvSpPr>
        <p:spPr/>
        <p:txBody>
          <a:bodyPr/>
          <a:lstStyle/>
          <a:p>
            <a:pPr>
              <a:defRPr/>
            </a:pPr>
            <a:fld id="{8BD62831-F7FD-45B1-820E-0FB1F19E9016}" type="slidenum">
              <a:rPr lang="el-GR" altLang="en-US" smtClean="0"/>
              <a:pPr>
                <a:defRPr/>
              </a:pPr>
              <a:t>‹#›</a:t>
            </a:fld>
            <a:endParaRPr lang="el-GR" altLang="en-US"/>
          </a:p>
        </p:txBody>
      </p:sp>
    </p:spTree>
    <p:extLst>
      <p:ext uri="{BB962C8B-B14F-4D97-AF65-F5344CB8AC3E}">
        <p14:creationId xmlns:p14="http://schemas.microsoft.com/office/powerpoint/2010/main" val="363657852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9" name="Slide Number Placeholder 8"/>
          <p:cNvSpPr>
            <a:spLocks noGrp="1"/>
          </p:cNvSpPr>
          <p:nvPr>
            <p:ph type="sldNum" sz="quarter" idx="12"/>
          </p:nvPr>
        </p:nvSpPr>
        <p:spPr/>
        <p:txBody>
          <a:bodyPr/>
          <a:lstStyle/>
          <a:p>
            <a:pPr>
              <a:defRPr/>
            </a:pPr>
            <a:fld id="{685D501E-040A-450E-BAB0-DAC48D428E52}" type="slidenum">
              <a:rPr lang="el-GR" altLang="en-US" smtClean="0"/>
              <a:pPr>
                <a:defRPr/>
              </a:pPr>
              <a:t>‹#›</a:t>
            </a:fld>
            <a:endParaRPr lang="el-GR" altLang="en-US"/>
          </a:p>
        </p:txBody>
      </p:sp>
    </p:spTree>
    <p:extLst>
      <p:ext uri="{BB962C8B-B14F-4D97-AF65-F5344CB8AC3E}">
        <p14:creationId xmlns:p14="http://schemas.microsoft.com/office/powerpoint/2010/main" val="25659794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pPr>
              <a:defRPr/>
            </a:pPr>
            <a:fld id="{40E83C4D-FDB1-4AF2-A10E-9B7BF37BEC75}" type="slidenum">
              <a:rPr lang="el-GR" altLang="en-US" smtClean="0"/>
              <a:pPr>
                <a:defRPr/>
              </a:pPr>
              <a:t>‹#›</a:t>
            </a:fld>
            <a:endParaRPr lang="el-GR" altLang="en-US"/>
          </a:p>
        </p:txBody>
      </p:sp>
    </p:spTree>
    <p:extLst>
      <p:ext uri="{BB962C8B-B14F-4D97-AF65-F5344CB8AC3E}">
        <p14:creationId xmlns:p14="http://schemas.microsoft.com/office/powerpoint/2010/main" val="287542836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0617205-BE38-42D2-8257-B0541CA00992}" type="slidenum">
              <a:rPr lang="el-GR" altLang="en-US" smtClean="0"/>
              <a:pPr>
                <a:defRPr/>
              </a:pPr>
              <a:t>‹#›</a:t>
            </a:fld>
            <a:endParaRPr lang="el-GR" altLang="en-US"/>
          </a:p>
        </p:txBody>
      </p:sp>
    </p:spTree>
    <p:extLst>
      <p:ext uri="{BB962C8B-B14F-4D97-AF65-F5344CB8AC3E}">
        <p14:creationId xmlns:p14="http://schemas.microsoft.com/office/powerpoint/2010/main" val="21165016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pPr>
              <a:defRPr/>
            </a:pPr>
            <a:fld id="{2C3FC462-4638-4E74-BBEF-77C92C0C57BE}" type="slidenum">
              <a:rPr lang="el-GR" altLang="en-US" smtClean="0"/>
              <a:pPr>
                <a:defRPr/>
              </a:pPr>
              <a:t>‹#›</a:t>
            </a:fld>
            <a:endParaRPr lang="el-GR" altLang="en-US"/>
          </a:p>
        </p:txBody>
      </p:sp>
    </p:spTree>
    <p:extLst>
      <p:ext uri="{BB962C8B-B14F-4D97-AF65-F5344CB8AC3E}">
        <p14:creationId xmlns:p14="http://schemas.microsoft.com/office/powerpoint/2010/main" val="37108641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pPr>
              <a:defRPr/>
            </a:pPr>
            <a:fld id="{241A3B2B-9938-4123-935C-9A6A94BCB3D3}" type="slidenum">
              <a:rPr lang="el-GR" altLang="en-US" smtClean="0"/>
              <a:pPr>
                <a:defRPr/>
              </a:pPr>
              <a:t>‹#›</a:t>
            </a:fld>
            <a:endParaRPr lang="el-GR" altLang="en-US"/>
          </a:p>
        </p:txBody>
      </p:sp>
    </p:spTree>
    <p:extLst>
      <p:ext uri="{BB962C8B-B14F-4D97-AF65-F5344CB8AC3E}">
        <p14:creationId xmlns:p14="http://schemas.microsoft.com/office/powerpoint/2010/main" val="29083390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88640"/>
            <a:ext cx="8229600" cy="360040"/>
          </a:xfrm>
          <a:prstGeom prst="rect">
            <a:avLst/>
          </a:prstGeom>
        </p:spPr>
        <p:txBody>
          <a:bodyPr vert="horz" lIns="91440" tIns="45720" rIns="91440" bIns="45720" rtlCol="0" anchor="ctr">
            <a:noAutofit/>
          </a:bodyPr>
          <a:lstStyle/>
          <a:p>
            <a:r>
              <a:rPr lang="en-US" smtClean="0"/>
              <a:t>Click to edit Master title style</a:t>
            </a:r>
            <a:endParaRPr lang="en-GB"/>
          </a:p>
        </p:txBody>
      </p:sp>
      <p:sp>
        <p:nvSpPr>
          <p:cNvPr id="3" name="Text Placeholder 2"/>
          <p:cNvSpPr>
            <a:spLocks noGrp="1"/>
          </p:cNvSpPr>
          <p:nvPr>
            <p:ph type="body" idx="1"/>
          </p:nvPr>
        </p:nvSpPr>
        <p:spPr>
          <a:xfrm>
            <a:off x="457200" y="836712"/>
            <a:ext cx="8229600" cy="54726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Slide Number Placeholder 5"/>
          <p:cNvSpPr>
            <a:spLocks noGrp="1"/>
          </p:cNvSpPr>
          <p:nvPr>
            <p:ph type="sldNum" sz="quarter" idx="4"/>
          </p:nvPr>
        </p:nvSpPr>
        <p:spPr>
          <a:xfrm>
            <a:off x="8172400" y="6453336"/>
            <a:ext cx="971600" cy="293117"/>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E92E589-0374-4732-AE96-3A2A64DA07DE}" type="slidenum">
              <a:rPr lang="el-GR" altLang="en-US" smtClean="0"/>
              <a:pPr>
                <a:defRPr/>
              </a:pPr>
              <a:t>‹#›</a:t>
            </a:fld>
            <a:endParaRPr lang="el-GR" altLang="en-US"/>
          </a:p>
        </p:txBody>
      </p:sp>
    </p:spTree>
    <p:extLst>
      <p:ext uri="{BB962C8B-B14F-4D97-AF65-F5344CB8AC3E}">
        <p14:creationId xmlns:p14="http://schemas.microsoft.com/office/powerpoint/2010/main" val="54015339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Lst>
  <p:timing>
    <p:tnLst>
      <p:par>
        <p:cTn id="1" dur="indefinite" restart="never" nodeType="tmRoot"/>
      </p:par>
    </p:tnLst>
  </p:timing>
  <p:hf hdr="0" dt="0"/>
  <p:txStyles>
    <p:titleStyle>
      <a:lvl1pPr algn="ctr" defTabSz="914400" rtl="0" eaLnBrk="1" latinLnBrk="0" hangingPunct="1">
        <a:spcBef>
          <a:spcPct val="0"/>
        </a:spcBef>
        <a:buNone/>
        <a:defRPr sz="2800" b="1"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3.png"/><Relationship Id="rId5" Type="http://schemas.openxmlformats.org/officeDocument/2006/relationships/image" Target="../media/image15.jpeg"/><Relationship Id="rId4" Type="http://schemas.openxmlformats.org/officeDocument/2006/relationships/notesSlide" Target="../notesSlides/notesSlide6.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0.wav"/><Relationship Id="rId1" Type="http://schemas.microsoft.com/office/2007/relationships/media" Target="../media/media100.wav"/><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wav"/><Relationship Id="rId1" Type="http://schemas.microsoft.com/office/2007/relationships/media" Target="../media/media101.wav"/><Relationship Id="rId5" Type="http://schemas.openxmlformats.org/officeDocument/2006/relationships/image" Target="../media/image3.png"/><Relationship Id="rId4" Type="http://schemas.openxmlformats.org/officeDocument/2006/relationships/image" Target="../media/image97.jp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wav"/><Relationship Id="rId1" Type="http://schemas.microsoft.com/office/2007/relationships/media" Target="../media/media102.wav"/><Relationship Id="rId5" Type="http://schemas.openxmlformats.org/officeDocument/2006/relationships/image" Target="../media/image3.png"/><Relationship Id="rId4" Type="http://schemas.openxmlformats.org/officeDocument/2006/relationships/image" Target="../media/image98.JP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wav"/><Relationship Id="rId1" Type="http://schemas.microsoft.com/office/2007/relationships/media" Target="../media/media103.wav"/><Relationship Id="rId5" Type="http://schemas.openxmlformats.org/officeDocument/2006/relationships/image" Target="../media/image3.png"/><Relationship Id="rId4" Type="http://schemas.openxmlformats.org/officeDocument/2006/relationships/image" Target="../media/image99.jpe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4.wav"/><Relationship Id="rId1" Type="http://schemas.microsoft.com/office/2007/relationships/media" Target="../media/media104.wav"/><Relationship Id="rId5" Type="http://schemas.openxmlformats.org/officeDocument/2006/relationships/image" Target="../media/image3.png"/><Relationship Id="rId4" Type="http://schemas.openxmlformats.org/officeDocument/2006/relationships/image" Target="../media/image100.jpe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05.wav"/><Relationship Id="rId1" Type="http://schemas.microsoft.com/office/2007/relationships/media" Target="../media/media105.wav"/><Relationship Id="rId6" Type="http://schemas.openxmlformats.org/officeDocument/2006/relationships/image" Target="../media/image3.png"/><Relationship Id="rId5" Type="http://schemas.openxmlformats.org/officeDocument/2006/relationships/image" Target="../media/image101.jpeg"/><Relationship Id="rId4" Type="http://schemas.openxmlformats.org/officeDocument/2006/relationships/notesSlide" Target="../notesSlides/notesSlide72.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6.wav"/><Relationship Id="rId1" Type="http://schemas.microsoft.com/office/2007/relationships/media" Target="../media/media106.wav"/><Relationship Id="rId6" Type="http://schemas.openxmlformats.org/officeDocument/2006/relationships/image" Target="../media/image3.png"/><Relationship Id="rId5" Type="http://schemas.openxmlformats.org/officeDocument/2006/relationships/image" Target="../media/image103.jpeg"/><Relationship Id="rId4" Type="http://schemas.openxmlformats.org/officeDocument/2006/relationships/image" Target="../media/image102.jpe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07.wav"/><Relationship Id="rId1" Type="http://schemas.microsoft.com/office/2007/relationships/media" Target="../media/media107.wav"/><Relationship Id="rId5" Type="http://schemas.openxmlformats.org/officeDocument/2006/relationships/image" Target="../media/image3.png"/><Relationship Id="rId4" Type="http://schemas.openxmlformats.org/officeDocument/2006/relationships/notesSlide" Target="../notesSlides/notesSlide73.xml"/></Relationships>
</file>

<file path=ppt/slides/_rels/slide10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08.wav"/><Relationship Id="rId7" Type="http://schemas.openxmlformats.org/officeDocument/2006/relationships/image" Target="../media/image104.wmf"/><Relationship Id="rId2" Type="http://schemas.microsoft.com/office/2007/relationships/media" Target="../media/media108.wav"/><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74.xml"/><Relationship Id="rId4"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9.wav"/><Relationship Id="rId1" Type="http://schemas.microsoft.com/office/2007/relationships/media" Target="../media/media109.wav"/><Relationship Id="rId5" Type="http://schemas.openxmlformats.org/officeDocument/2006/relationships/image" Target="../media/image3.png"/><Relationship Id="rId4" Type="http://schemas.openxmlformats.org/officeDocument/2006/relationships/image" Target="../media/image10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0.wav"/><Relationship Id="rId1" Type="http://schemas.microsoft.com/office/2007/relationships/media" Target="../media/media110.wav"/><Relationship Id="rId5" Type="http://schemas.openxmlformats.org/officeDocument/2006/relationships/image" Target="../media/image3.png"/><Relationship Id="rId4" Type="http://schemas.openxmlformats.org/officeDocument/2006/relationships/image" Target="../media/image106.jpe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1.wav"/><Relationship Id="rId1" Type="http://schemas.microsoft.com/office/2007/relationships/media" Target="../media/media111.wav"/><Relationship Id="rId5" Type="http://schemas.openxmlformats.org/officeDocument/2006/relationships/image" Target="../media/image3.png"/><Relationship Id="rId4" Type="http://schemas.openxmlformats.org/officeDocument/2006/relationships/image" Target="../media/image107.jpe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2.wav"/><Relationship Id="rId1" Type="http://schemas.microsoft.com/office/2007/relationships/media" Target="../media/media112.wav"/><Relationship Id="rId5" Type="http://schemas.openxmlformats.org/officeDocument/2006/relationships/image" Target="../media/image3.png"/><Relationship Id="rId4" Type="http://schemas.openxmlformats.org/officeDocument/2006/relationships/image" Target="../media/image108.jpe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3.wav"/><Relationship Id="rId1" Type="http://schemas.microsoft.com/office/2007/relationships/media" Target="../media/media113.wav"/><Relationship Id="rId5" Type="http://schemas.openxmlformats.org/officeDocument/2006/relationships/image" Target="../media/image3.png"/><Relationship Id="rId4" Type="http://schemas.openxmlformats.org/officeDocument/2006/relationships/image" Target="../media/image109.jpe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4.wav"/><Relationship Id="rId1" Type="http://schemas.microsoft.com/office/2007/relationships/media" Target="../media/media114.wav"/><Relationship Id="rId5" Type="http://schemas.openxmlformats.org/officeDocument/2006/relationships/image" Target="../media/image3.png"/><Relationship Id="rId4" Type="http://schemas.openxmlformats.org/officeDocument/2006/relationships/image" Target="../media/image110.jpe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5.wav"/><Relationship Id="rId1" Type="http://schemas.microsoft.com/office/2007/relationships/media" Target="../media/media115.wav"/><Relationship Id="rId5" Type="http://schemas.openxmlformats.org/officeDocument/2006/relationships/image" Target="../media/image3.png"/><Relationship Id="rId4" Type="http://schemas.openxmlformats.org/officeDocument/2006/relationships/image" Target="../media/image111.jpe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6.wav"/><Relationship Id="rId1" Type="http://schemas.microsoft.com/office/2007/relationships/media" Target="../media/media116.wav"/><Relationship Id="rId5" Type="http://schemas.openxmlformats.org/officeDocument/2006/relationships/image" Target="../media/image3.png"/><Relationship Id="rId4" Type="http://schemas.openxmlformats.org/officeDocument/2006/relationships/image" Target="../media/image112.jpe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7.wav"/><Relationship Id="rId1" Type="http://schemas.microsoft.com/office/2007/relationships/media" Target="../media/media117.wav"/><Relationship Id="rId5" Type="http://schemas.openxmlformats.org/officeDocument/2006/relationships/image" Target="../media/image3.png"/><Relationship Id="rId4" Type="http://schemas.openxmlformats.org/officeDocument/2006/relationships/image" Target="../media/image113.jpe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8.wav"/><Relationship Id="rId1" Type="http://schemas.microsoft.com/office/2007/relationships/media" Target="../media/media118.wav"/><Relationship Id="rId5" Type="http://schemas.openxmlformats.org/officeDocument/2006/relationships/image" Target="../media/image3.png"/><Relationship Id="rId4" Type="http://schemas.openxmlformats.org/officeDocument/2006/relationships/image" Target="../media/image114.jpe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9.wav"/><Relationship Id="rId1" Type="http://schemas.microsoft.com/office/2007/relationships/media" Target="../media/media119.wav"/><Relationship Id="rId5" Type="http://schemas.openxmlformats.org/officeDocument/2006/relationships/image" Target="../media/image3.png"/><Relationship Id="rId4" Type="http://schemas.openxmlformats.org/officeDocument/2006/relationships/image" Target="../media/image1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3.png"/><Relationship Id="rId4" Type="http://schemas.openxmlformats.org/officeDocument/2006/relationships/image" Target="../media/image17.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0.wav"/><Relationship Id="rId1" Type="http://schemas.microsoft.com/office/2007/relationships/media" Target="../media/media120.wav"/><Relationship Id="rId5" Type="http://schemas.openxmlformats.org/officeDocument/2006/relationships/image" Target="../media/image3.png"/><Relationship Id="rId4" Type="http://schemas.openxmlformats.org/officeDocument/2006/relationships/image" Target="../media/image116.jpe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1.wav"/><Relationship Id="rId1" Type="http://schemas.microsoft.com/office/2007/relationships/media" Target="../media/media121.wav"/><Relationship Id="rId5" Type="http://schemas.openxmlformats.org/officeDocument/2006/relationships/image" Target="../media/image3.png"/><Relationship Id="rId4" Type="http://schemas.openxmlformats.org/officeDocument/2006/relationships/image" Target="../media/image117.jpe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2.wav"/><Relationship Id="rId1" Type="http://schemas.microsoft.com/office/2007/relationships/media" Target="../media/media122.wav"/><Relationship Id="rId5" Type="http://schemas.openxmlformats.org/officeDocument/2006/relationships/image" Target="../media/image3.png"/><Relationship Id="rId4" Type="http://schemas.openxmlformats.org/officeDocument/2006/relationships/image" Target="../media/image118.jpeg"/></Relationships>
</file>

<file path=ppt/slides/_rels/slide123.xml.rels><?xml version="1.0" encoding="UTF-8" standalone="yes"?>
<Relationships xmlns="http://schemas.openxmlformats.org/package/2006/relationships"><Relationship Id="rId3" Type="http://schemas.openxmlformats.org/officeDocument/2006/relationships/audio" Target="../media/media123.wav"/><Relationship Id="rId7" Type="http://schemas.openxmlformats.org/officeDocument/2006/relationships/image" Target="../media/image3.png"/><Relationship Id="rId2" Type="http://schemas.microsoft.com/office/2007/relationships/media" Target="../media/media123.wav"/><Relationship Id="rId1" Type="http://schemas.openxmlformats.org/officeDocument/2006/relationships/tags" Target="../tags/tag6.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4.wav"/><Relationship Id="rId1" Type="http://schemas.microsoft.com/office/2007/relationships/media" Target="../media/media124.wav"/><Relationship Id="rId5" Type="http://schemas.openxmlformats.org/officeDocument/2006/relationships/image" Target="../media/image3.png"/><Relationship Id="rId4" Type="http://schemas.openxmlformats.org/officeDocument/2006/relationships/image" Target="../media/image121.jpe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5.wav"/><Relationship Id="rId1" Type="http://schemas.microsoft.com/office/2007/relationships/media" Target="../media/media125.wav"/><Relationship Id="rId5" Type="http://schemas.openxmlformats.org/officeDocument/2006/relationships/image" Target="../media/image3.png"/><Relationship Id="rId4" Type="http://schemas.openxmlformats.org/officeDocument/2006/relationships/image" Target="../media/image122.jpe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6.wav"/><Relationship Id="rId1" Type="http://schemas.microsoft.com/office/2007/relationships/media" Target="../media/media126.wav"/><Relationship Id="rId5" Type="http://schemas.openxmlformats.org/officeDocument/2006/relationships/image" Target="../media/image3.png"/><Relationship Id="rId4" Type="http://schemas.openxmlformats.org/officeDocument/2006/relationships/image" Target="../media/image123.jpe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7.wav"/><Relationship Id="rId1" Type="http://schemas.microsoft.com/office/2007/relationships/media" Target="../media/media127.wav"/><Relationship Id="rId6" Type="http://schemas.openxmlformats.org/officeDocument/2006/relationships/image" Target="../media/image3.png"/><Relationship Id="rId5" Type="http://schemas.openxmlformats.org/officeDocument/2006/relationships/image" Target="../media/image125.jpeg"/><Relationship Id="rId4" Type="http://schemas.openxmlformats.org/officeDocument/2006/relationships/image" Target="../media/image124.jpe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8.wav"/><Relationship Id="rId1" Type="http://schemas.microsoft.com/office/2007/relationships/media" Target="../media/media128.wav"/><Relationship Id="rId5" Type="http://schemas.openxmlformats.org/officeDocument/2006/relationships/image" Target="../media/image3.png"/><Relationship Id="rId4" Type="http://schemas.openxmlformats.org/officeDocument/2006/relationships/image" Target="../media/image126.jpe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9.wav"/><Relationship Id="rId1" Type="http://schemas.microsoft.com/office/2007/relationships/media" Target="../media/media129.wav"/><Relationship Id="rId6" Type="http://schemas.openxmlformats.org/officeDocument/2006/relationships/image" Target="../media/image3.png"/><Relationship Id="rId5" Type="http://schemas.openxmlformats.org/officeDocument/2006/relationships/image" Target="../media/image127.jpeg"/><Relationship Id="rId4" Type="http://schemas.openxmlformats.org/officeDocument/2006/relationships/notesSlide" Target="../notesSlides/notesSlide7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0.wav"/><Relationship Id="rId1" Type="http://schemas.microsoft.com/office/2007/relationships/media" Target="../media/media130.wav"/><Relationship Id="rId5" Type="http://schemas.openxmlformats.org/officeDocument/2006/relationships/image" Target="../media/image3.png"/><Relationship Id="rId4" Type="http://schemas.openxmlformats.org/officeDocument/2006/relationships/image" Target="../media/image128.wmf"/></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1.wav"/><Relationship Id="rId1" Type="http://schemas.microsoft.com/office/2007/relationships/media" Target="../media/media131.wav"/><Relationship Id="rId5" Type="http://schemas.openxmlformats.org/officeDocument/2006/relationships/image" Target="../media/image3.png"/><Relationship Id="rId4" Type="http://schemas.openxmlformats.org/officeDocument/2006/relationships/image" Target="../media/image129.jpe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2.wav"/><Relationship Id="rId1" Type="http://schemas.microsoft.com/office/2007/relationships/media" Target="../media/media132.wav"/><Relationship Id="rId5" Type="http://schemas.openxmlformats.org/officeDocument/2006/relationships/image" Target="../media/image3.png"/><Relationship Id="rId4" Type="http://schemas.openxmlformats.org/officeDocument/2006/relationships/image" Target="../media/image130.jpe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3.wav"/><Relationship Id="rId1" Type="http://schemas.microsoft.com/office/2007/relationships/media" Target="../media/media133.wav"/><Relationship Id="rId5" Type="http://schemas.openxmlformats.org/officeDocument/2006/relationships/image" Target="../media/image3.png"/><Relationship Id="rId4" Type="http://schemas.openxmlformats.org/officeDocument/2006/relationships/image" Target="../media/image131.jpe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4.wav"/><Relationship Id="rId1" Type="http://schemas.microsoft.com/office/2007/relationships/media" Target="../media/media134.wav"/><Relationship Id="rId5" Type="http://schemas.openxmlformats.org/officeDocument/2006/relationships/image" Target="../media/image3.png"/><Relationship Id="rId4" Type="http://schemas.openxmlformats.org/officeDocument/2006/relationships/image" Target="../media/image132.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5.wav"/><Relationship Id="rId1" Type="http://schemas.microsoft.com/office/2007/relationships/media" Target="../media/media135.wav"/><Relationship Id="rId5" Type="http://schemas.openxmlformats.org/officeDocument/2006/relationships/image" Target="../media/image3.png"/><Relationship Id="rId4" Type="http://schemas.openxmlformats.org/officeDocument/2006/relationships/image" Target="../media/image133.jpe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6.wav"/><Relationship Id="rId1" Type="http://schemas.microsoft.com/office/2007/relationships/media" Target="../media/media136.wav"/><Relationship Id="rId6" Type="http://schemas.openxmlformats.org/officeDocument/2006/relationships/image" Target="../media/image3.png"/><Relationship Id="rId5" Type="http://schemas.openxmlformats.org/officeDocument/2006/relationships/image" Target="../media/image135.png"/><Relationship Id="rId4" Type="http://schemas.openxmlformats.org/officeDocument/2006/relationships/image" Target="../media/image134.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7.wav"/><Relationship Id="rId1" Type="http://schemas.microsoft.com/office/2007/relationships/media" Target="../media/media137.wav"/><Relationship Id="rId5" Type="http://schemas.openxmlformats.org/officeDocument/2006/relationships/image" Target="../media/image3.png"/><Relationship Id="rId4" Type="http://schemas.openxmlformats.org/officeDocument/2006/relationships/image" Target="../media/image136.png"/></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8.wav"/><Relationship Id="rId1" Type="http://schemas.microsoft.com/office/2007/relationships/media" Target="../media/media138.wav"/><Relationship Id="rId5" Type="http://schemas.openxmlformats.org/officeDocument/2006/relationships/image" Target="../media/image3.png"/><Relationship Id="rId4" Type="http://schemas.openxmlformats.org/officeDocument/2006/relationships/image" Target="../media/image137.jpeg"/></Relationships>
</file>

<file path=ppt/slides/_rels/slide14.xml.rels><?xml version="1.0" encoding="UTF-8" standalone="yes"?>
<Relationships xmlns="http://schemas.openxmlformats.org/package/2006/relationships"><Relationship Id="rId3" Type="http://schemas.openxmlformats.org/officeDocument/2006/relationships/audio" Target="../media/media14.wav"/><Relationship Id="rId7" Type="http://schemas.openxmlformats.org/officeDocument/2006/relationships/image" Target="../media/image3.png"/><Relationship Id="rId2" Type="http://schemas.microsoft.com/office/2007/relationships/media" Target="../media/media14.wav"/><Relationship Id="rId1" Type="http://schemas.openxmlformats.org/officeDocument/2006/relationships/tags" Target="../tags/tag3.xml"/><Relationship Id="rId6" Type="http://schemas.openxmlformats.org/officeDocument/2006/relationships/image" Target="../media/image20.gif"/><Relationship Id="rId5" Type="http://schemas.openxmlformats.org/officeDocument/2006/relationships/image" Target="../media/image19.gi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22.wmf"/><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3.png"/><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9.wav"/><Relationship Id="rId7" Type="http://schemas.openxmlformats.org/officeDocument/2006/relationships/image" Target="../media/image27.jpg"/><Relationship Id="rId2" Type="http://schemas.microsoft.com/office/2007/relationships/media" Target="../media/media19.wav"/><Relationship Id="rId1" Type="http://schemas.openxmlformats.org/officeDocument/2006/relationships/tags" Target="../tags/tag4.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28.jpeg"/><Relationship Id="rId5" Type="http://schemas.openxmlformats.org/officeDocument/2006/relationships/hyperlink" Target="http://www.ccdemo.info/landabee/ChinaTripSlideShows/1024x768/16SS-3GorgesDam/slides/002ChinaMapDams2.jpg" TargetMode="External"/><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audio" Target="../media/media21.wav"/><Relationship Id="rId7" Type="http://schemas.openxmlformats.org/officeDocument/2006/relationships/image" Target="../media/image31.jpeg"/><Relationship Id="rId2" Type="http://schemas.microsoft.com/office/2007/relationships/media" Target="../media/media21.wav"/><Relationship Id="rId1" Type="http://schemas.openxmlformats.org/officeDocument/2006/relationships/tags" Target="../tags/tag5.xml"/><Relationship Id="rId6" Type="http://schemas.openxmlformats.org/officeDocument/2006/relationships/image" Target="../media/image30.jpeg"/><Relationship Id="rId5" Type="http://schemas.openxmlformats.org/officeDocument/2006/relationships/image" Target="../media/image29.png"/><Relationship Id="rId10" Type="http://schemas.openxmlformats.org/officeDocument/2006/relationships/image" Target="../media/image3.png"/><Relationship Id="rId4" Type="http://schemas.openxmlformats.org/officeDocument/2006/relationships/slideLayout" Target="../slideLayouts/slideLayout6.xml"/><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3.png"/><Relationship Id="rId5" Type="http://schemas.openxmlformats.org/officeDocument/2006/relationships/image" Target="../media/image34.jpeg"/><Relationship Id="rId4"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3.png"/><Relationship Id="rId5" Type="http://schemas.openxmlformats.org/officeDocument/2006/relationships/image" Target="../media/image38.jpeg"/><Relationship Id="rId4"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3.png"/><Relationship Id="rId5" Type="http://schemas.openxmlformats.org/officeDocument/2006/relationships/image" Target="../media/image39.jpeg"/><Relationship Id="rId4"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3.png"/><Relationship Id="rId5" Type="http://schemas.openxmlformats.org/officeDocument/2006/relationships/image" Target="../media/image40.jpeg"/><Relationship Id="rId4"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3.png"/><Relationship Id="rId5" Type="http://schemas.openxmlformats.org/officeDocument/2006/relationships/image" Target="../media/image41.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43.gif"/><Relationship Id="rId5" Type="http://schemas.openxmlformats.org/officeDocument/2006/relationships/image" Target="../media/image42.png"/><Relationship Id="rId4"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2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3.png"/><Relationship Id="rId5" Type="http://schemas.openxmlformats.org/officeDocument/2006/relationships/image" Target="../media/image46.png"/><Relationship Id="rId4"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3.png"/><Relationship Id="rId5" Type="http://schemas.openxmlformats.org/officeDocument/2006/relationships/image" Target="../media/image47.png"/><Relationship Id="rId4" Type="http://schemas.openxmlformats.org/officeDocument/2006/relationships/notesSlide" Target="../notesSlides/notesSlide2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media36.wav"/><Relationship Id="rId7" Type="http://schemas.openxmlformats.org/officeDocument/2006/relationships/image" Target="../media/image49.png"/><Relationship Id="rId2" Type="http://schemas.microsoft.com/office/2007/relationships/media" Target="../media/media36.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24.xml"/><Relationship Id="rId10" Type="http://schemas.openxmlformats.org/officeDocument/2006/relationships/image" Target="../media/image3.png"/><Relationship Id="rId4" Type="http://schemas.openxmlformats.org/officeDocument/2006/relationships/slideLayout" Target="../slideLayouts/slideLayout13.xml"/><Relationship Id="rId9"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3.png"/><Relationship Id="rId5" Type="http://schemas.openxmlformats.org/officeDocument/2006/relationships/image" Target="../media/image52.jpeg"/><Relationship Id="rId4" Type="http://schemas.openxmlformats.org/officeDocument/2006/relationships/notesSlide" Target="../notesSlides/notesSlide2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6.xml"/><Relationship Id="rId7" Type="http://schemas.openxmlformats.org/officeDocument/2006/relationships/diagramLayout" Target="../diagrams/layout1.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diagramData" Target="../diagrams/data1.xml"/><Relationship Id="rId11" Type="http://schemas.openxmlformats.org/officeDocument/2006/relationships/image" Target="../media/image3.png"/><Relationship Id="rId5" Type="http://schemas.openxmlformats.org/officeDocument/2006/relationships/image" Target="../media/image53.png"/><Relationship Id="rId10" Type="http://schemas.microsoft.com/office/2007/relationships/diagramDrawing" Target="../diagrams/drawing1.xml"/><Relationship Id="rId4" Type="http://schemas.openxmlformats.org/officeDocument/2006/relationships/notesSlide" Target="../notesSlides/notesSlide27.xml"/><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3.png"/><Relationship Id="rId5" Type="http://schemas.openxmlformats.org/officeDocument/2006/relationships/image" Target="../media/image54.png"/><Relationship Id="rId4"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3.png"/><Relationship Id="rId5" Type="http://schemas.openxmlformats.org/officeDocument/2006/relationships/image" Target="../media/image55.png"/><Relationship Id="rId4" Type="http://schemas.openxmlformats.org/officeDocument/2006/relationships/notesSlide" Target="../notesSlides/notesSlide2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3.png"/><Relationship Id="rId5" Type="http://schemas.openxmlformats.org/officeDocument/2006/relationships/image" Target="../media/image56.jpeg"/><Relationship Id="rId4"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3.png"/><Relationship Id="rId5" Type="http://schemas.openxmlformats.org/officeDocument/2006/relationships/image" Target="../media/image57.jpeg"/><Relationship Id="rId4"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3.png"/><Relationship Id="rId5" Type="http://schemas.openxmlformats.org/officeDocument/2006/relationships/image" Target="../media/image58.png"/><Relationship Id="rId4" Type="http://schemas.openxmlformats.org/officeDocument/2006/relationships/notesSlide" Target="../notesSlides/notesSlide3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notesSlide" Target="../notesSlides/notesSlide3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6" Type="http://schemas.openxmlformats.org/officeDocument/2006/relationships/image" Target="../media/image3.png"/><Relationship Id="rId5" Type="http://schemas.openxmlformats.org/officeDocument/2006/relationships/image" Target="../media/image61.png"/><Relationship Id="rId4" Type="http://schemas.openxmlformats.org/officeDocument/2006/relationships/notesSlide" Target="../notesSlides/notesSlide3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notesSlide" Target="../notesSlides/notesSlide3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50.wav"/><Relationship Id="rId7" Type="http://schemas.openxmlformats.org/officeDocument/2006/relationships/image" Target="../media/image64.png"/><Relationship Id="rId2" Type="http://schemas.microsoft.com/office/2007/relationships/media" Target="../media/media50.wav"/><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notesSlide" Target="../notesSlides/notesSlide3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notesSlide" Target="../notesSlides/notesSlide4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53.wav"/><Relationship Id="rId1" Type="http://schemas.microsoft.com/office/2007/relationships/media" Target="../media/media53.wav"/><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notesSlide" Target="../notesSlides/notesSlide4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54.wav"/><Relationship Id="rId1" Type="http://schemas.microsoft.com/office/2007/relationships/media" Target="../media/media54.wav"/><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notesSlide" Target="../notesSlides/notesSlide4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3.png"/><Relationship Id="rId4" Type="http://schemas.openxmlformats.org/officeDocument/2006/relationships/notesSlide" Target="../notesSlides/notesSlide4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6" Type="http://schemas.openxmlformats.org/officeDocument/2006/relationships/image" Target="../media/image3.png"/><Relationship Id="rId5" Type="http://schemas.openxmlformats.org/officeDocument/2006/relationships/image" Target="../media/image73.png"/><Relationship Id="rId4" Type="http://schemas.openxmlformats.org/officeDocument/2006/relationships/notesSlide" Target="../notesSlides/notesSlide44.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3.png"/><Relationship Id="rId5" Type="http://schemas.openxmlformats.org/officeDocument/2006/relationships/image" Target="../media/image74.png"/><Relationship Id="rId4" Type="http://schemas.openxmlformats.org/officeDocument/2006/relationships/notesSlide" Target="../notesSlides/notesSlide4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image" Target="../media/image3.png"/><Relationship Id="rId5" Type="http://schemas.openxmlformats.org/officeDocument/2006/relationships/image" Target="../media/image75.png"/><Relationship Id="rId4" Type="http://schemas.openxmlformats.org/officeDocument/2006/relationships/notesSlide" Target="../notesSlides/notesSlide46.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image" Target="../media/image9.gif"/></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3.png"/><Relationship Id="rId5" Type="http://schemas.openxmlformats.org/officeDocument/2006/relationships/image" Target="../media/image76.jpeg"/><Relationship Id="rId4" Type="http://schemas.openxmlformats.org/officeDocument/2006/relationships/notesSlide" Target="../notesSlides/notesSlide48.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1.wav"/><Relationship Id="rId1" Type="http://schemas.microsoft.com/office/2007/relationships/media" Target="../media/media61.wav"/><Relationship Id="rId6" Type="http://schemas.openxmlformats.org/officeDocument/2006/relationships/image" Target="../media/image3.png"/><Relationship Id="rId5" Type="http://schemas.openxmlformats.org/officeDocument/2006/relationships/image" Target="../media/image77.jpeg"/><Relationship Id="rId4" Type="http://schemas.openxmlformats.org/officeDocument/2006/relationships/notesSlide" Target="../notesSlides/notesSlide49.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3.png"/><Relationship Id="rId4" Type="http://schemas.openxmlformats.org/officeDocument/2006/relationships/notesSlide" Target="../notesSlides/notesSlide50.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3.png"/><Relationship Id="rId4" Type="http://schemas.openxmlformats.org/officeDocument/2006/relationships/notesSlide" Target="../notesSlides/notesSlide51.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notesSlide" Target="../notesSlides/notesSlide52.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6.wav"/><Relationship Id="rId1" Type="http://schemas.microsoft.com/office/2007/relationships/media" Target="../media/media66.wav"/><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4" Type="http://schemas.openxmlformats.org/officeDocument/2006/relationships/image" Target="../media/image78.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8.wav"/><Relationship Id="rId7" Type="http://schemas.openxmlformats.org/officeDocument/2006/relationships/image" Target="../media/image12.jpeg"/><Relationship Id="rId2" Type="http://schemas.microsoft.com/office/2007/relationships/media" Target="../media/media8.wav"/><Relationship Id="rId1" Type="http://schemas.openxmlformats.org/officeDocument/2006/relationships/tags" Target="../tags/tag1.xml"/><Relationship Id="rId6" Type="http://schemas.openxmlformats.org/officeDocument/2006/relationships/image" Target="../media/image11.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6" Type="http://schemas.openxmlformats.org/officeDocument/2006/relationships/image" Target="../media/image3.png"/><Relationship Id="rId5" Type="http://schemas.openxmlformats.org/officeDocument/2006/relationships/image" Target="../media/image79.png"/><Relationship Id="rId4" Type="http://schemas.openxmlformats.org/officeDocument/2006/relationships/notesSlide" Target="../notesSlides/notesSlide53.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5" Type="http://schemas.openxmlformats.org/officeDocument/2006/relationships/image" Target="../media/image3.png"/><Relationship Id="rId4" Type="http://schemas.openxmlformats.org/officeDocument/2006/relationships/notesSlide" Target="../notesSlides/notesSlide54.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3.wav"/><Relationship Id="rId1" Type="http://schemas.microsoft.com/office/2007/relationships/media" Target="../media/media83.wav"/><Relationship Id="rId6" Type="http://schemas.openxmlformats.org/officeDocument/2006/relationships/image" Target="../media/image3.png"/><Relationship Id="rId5" Type="http://schemas.openxmlformats.org/officeDocument/2006/relationships/image" Target="../media/image80.png"/><Relationship Id="rId4" Type="http://schemas.openxmlformats.org/officeDocument/2006/relationships/notesSlide" Target="../notesSlides/notesSlide55.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81.jpeg"/><Relationship Id="rId4" Type="http://schemas.openxmlformats.org/officeDocument/2006/relationships/notesSlide" Target="../notesSlides/notesSlide56.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3.png"/><Relationship Id="rId5" Type="http://schemas.openxmlformats.org/officeDocument/2006/relationships/image" Target="../media/image82.jpeg"/><Relationship Id="rId4" Type="http://schemas.openxmlformats.org/officeDocument/2006/relationships/notesSlide" Target="../notesSlides/notesSlide57.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3.png"/><Relationship Id="rId5" Type="http://schemas.openxmlformats.org/officeDocument/2006/relationships/image" Target="../media/image83.jpeg"/><Relationship Id="rId4" Type="http://schemas.openxmlformats.org/officeDocument/2006/relationships/notesSlide" Target="../notesSlides/notesSlide58.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image" Target="../media/image3.png"/><Relationship Id="rId5" Type="http://schemas.openxmlformats.org/officeDocument/2006/relationships/image" Target="../media/image84.jpeg"/><Relationship Id="rId4" Type="http://schemas.openxmlformats.org/officeDocument/2006/relationships/notesSlide" Target="../notesSlides/notesSlide59.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8.wav"/><Relationship Id="rId1" Type="http://schemas.microsoft.com/office/2007/relationships/media" Target="../media/media88.wav"/><Relationship Id="rId6" Type="http://schemas.openxmlformats.org/officeDocument/2006/relationships/image" Target="../media/image3.png"/><Relationship Id="rId5" Type="http://schemas.openxmlformats.org/officeDocument/2006/relationships/image" Target="../media/image85.jpeg"/><Relationship Id="rId4" Type="http://schemas.openxmlformats.org/officeDocument/2006/relationships/notesSlide" Target="../notesSlides/notesSlide60.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9.wav"/><Relationship Id="rId1" Type="http://schemas.microsoft.com/office/2007/relationships/media" Target="../media/media89.wav"/><Relationship Id="rId6" Type="http://schemas.openxmlformats.org/officeDocument/2006/relationships/image" Target="../media/image3.png"/><Relationship Id="rId5" Type="http://schemas.openxmlformats.org/officeDocument/2006/relationships/image" Target="../media/image86.jpeg"/><Relationship Id="rId4" Type="http://schemas.openxmlformats.org/officeDocument/2006/relationships/notesSlide" Target="../notesSlides/notesSlide61.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9.wav"/><Relationship Id="rId7" Type="http://schemas.openxmlformats.org/officeDocument/2006/relationships/image" Target="../media/image14.jpeg"/><Relationship Id="rId2" Type="http://schemas.microsoft.com/office/2007/relationships/media" Target="../media/media9.wav"/><Relationship Id="rId1" Type="http://schemas.openxmlformats.org/officeDocument/2006/relationships/tags" Target="../tags/tag2.xml"/><Relationship Id="rId6" Type="http://schemas.openxmlformats.org/officeDocument/2006/relationships/image" Target="../media/image13.jpeg"/><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0.wav"/><Relationship Id="rId1" Type="http://schemas.microsoft.com/office/2007/relationships/media" Target="../media/media90.wav"/><Relationship Id="rId6" Type="http://schemas.openxmlformats.org/officeDocument/2006/relationships/image" Target="../media/image3.png"/><Relationship Id="rId5" Type="http://schemas.openxmlformats.org/officeDocument/2006/relationships/image" Target="../media/image87.jpeg"/><Relationship Id="rId4" Type="http://schemas.openxmlformats.org/officeDocument/2006/relationships/notesSlide" Target="../notesSlides/notesSlide62.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1.wav"/><Relationship Id="rId1" Type="http://schemas.microsoft.com/office/2007/relationships/media" Target="../media/media91.wav"/><Relationship Id="rId6" Type="http://schemas.openxmlformats.org/officeDocument/2006/relationships/image" Target="../media/image3.png"/><Relationship Id="rId5" Type="http://schemas.openxmlformats.org/officeDocument/2006/relationships/image" Target="../media/image88.jpeg"/><Relationship Id="rId4" Type="http://schemas.openxmlformats.org/officeDocument/2006/relationships/notesSlide" Target="../notesSlides/notesSlide63.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3.png"/><Relationship Id="rId5" Type="http://schemas.openxmlformats.org/officeDocument/2006/relationships/image" Target="../media/image89.jpeg"/><Relationship Id="rId4" Type="http://schemas.openxmlformats.org/officeDocument/2006/relationships/notesSlide" Target="../notesSlides/notesSlide64.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3.png"/><Relationship Id="rId5" Type="http://schemas.openxmlformats.org/officeDocument/2006/relationships/image" Target="../media/image90.jpeg"/><Relationship Id="rId4" Type="http://schemas.openxmlformats.org/officeDocument/2006/relationships/notesSlide" Target="../notesSlides/notesSlide65.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3.png"/><Relationship Id="rId5" Type="http://schemas.openxmlformats.org/officeDocument/2006/relationships/image" Target="../media/image91.jpeg"/><Relationship Id="rId4" Type="http://schemas.openxmlformats.org/officeDocument/2006/relationships/notesSlide" Target="../notesSlides/notesSlide66.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5.wav"/><Relationship Id="rId1" Type="http://schemas.microsoft.com/office/2007/relationships/media" Target="../media/media95.wav"/><Relationship Id="rId6" Type="http://schemas.openxmlformats.org/officeDocument/2006/relationships/image" Target="../media/image3.png"/><Relationship Id="rId5" Type="http://schemas.openxmlformats.org/officeDocument/2006/relationships/image" Target="../media/image92.jpeg"/><Relationship Id="rId4" Type="http://schemas.openxmlformats.org/officeDocument/2006/relationships/notesSlide" Target="../notesSlides/notesSlide67.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6.wav"/><Relationship Id="rId1" Type="http://schemas.microsoft.com/office/2007/relationships/media" Target="../media/media96.wav"/><Relationship Id="rId6" Type="http://schemas.openxmlformats.org/officeDocument/2006/relationships/image" Target="../media/image3.png"/><Relationship Id="rId5" Type="http://schemas.openxmlformats.org/officeDocument/2006/relationships/image" Target="../media/image93.jpeg"/><Relationship Id="rId4" Type="http://schemas.openxmlformats.org/officeDocument/2006/relationships/notesSlide" Target="../notesSlides/notesSlide68.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7.wav"/><Relationship Id="rId1" Type="http://schemas.microsoft.com/office/2007/relationships/media" Target="../media/media97.wav"/><Relationship Id="rId6" Type="http://schemas.openxmlformats.org/officeDocument/2006/relationships/image" Target="../media/image3.png"/><Relationship Id="rId5" Type="http://schemas.openxmlformats.org/officeDocument/2006/relationships/image" Target="../media/image94.jpeg"/><Relationship Id="rId4" Type="http://schemas.openxmlformats.org/officeDocument/2006/relationships/notesSlide" Target="../notesSlides/notesSlide69.xml"/></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8.wav"/><Relationship Id="rId1" Type="http://schemas.microsoft.com/office/2007/relationships/media" Target="../media/media98.wav"/><Relationship Id="rId6" Type="http://schemas.openxmlformats.org/officeDocument/2006/relationships/image" Target="../media/image3.png"/><Relationship Id="rId5" Type="http://schemas.openxmlformats.org/officeDocument/2006/relationships/image" Target="../media/image95.jpeg"/><Relationship Id="rId4" Type="http://schemas.openxmlformats.org/officeDocument/2006/relationships/notesSlide" Target="../notesSlides/notesSlide70.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9.wav"/><Relationship Id="rId1" Type="http://schemas.microsoft.com/office/2007/relationships/media" Target="../media/media99.wav"/><Relationship Id="rId6" Type="http://schemas.openxmlformats.org/officeDocument/2006/relationships/image" Target="../media/image3.png"/><Relationship Id="rId5" Type="http://schemas.openxmlformats.org/officeDocument/2006/relationships/image" Target="../media/image96.jpeg"/><Relationship Id="rId4" Type="http://schemas.openxmlformats.org/officeDocument/2006/relationships/notesSlide" Target="../notesSlides/notesSlide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solidFill>
                  <a:schemeClr val="tx1"/>
                </a:solidFill>
              </a:rPr>
              <a:t>ΔΙΑΛΕΞΗ </a:t>
            </a:r>
            <a:r>
              <a:rPr lang="en-GB" smtClean="0">
                <a:solidFill>
                  <a:schemeClr val="tx1"/>
                </a:solidFill>
              </a:rPr>
              <a:t>12</a:t>
            </a:r>
            <a:endParaRPr lang="el-GR" dirty="0" smtClean="0">
              <a:solidFill>
                <a:schemeClr val="tx1"/>
              </a:solidFill>
            </a:endParaRPr>
          </a:p>
          <a:p>
            <a:r>
              <a:rPr lang="el-GR" dirty="0" smtClean="0">
                <a:solidFill>
                  <a:schemeClr val="tx1"/>
                </a:solidFill>
              </a:rPr>
              <a:t>ΥΔΡΟΗΛΕΚΤΡΙΚΗ ΕΝΕΡΓΕΙΑ</a:t>
            </a:r>
          </a:p>
          <a:p>
            <a:endParaRPr lang="en-GB" dirty="0">
              <a:solidFill>
                <a:schemeClr val="tx1"/>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863490"/>
      </p:ext>
    </p:extLst>
  </p:cSld>
  <p:clrMapOvr>
    <a:masterClrMapping/>
  </p:clrMapOvr>
  <mc:AlternateContent xmlns:mc="http://schemas.openxmlformats.org/markup-compatibility/2006">
    <mc:Choice xmlns:p14="http://schemas.microsoft.com/office/powerpoint/2010/main" Requires="p14">
      <p:transition spd="slow" p14:dur="2000" advTm="6128"/>
    </mc:Choice>
    <mc:Fallback>
      <p:transition spd="slow" advTm="6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a:xfrm>
            <a:off x="179512" y="476672"/>
            <a:ext cx="4114800" cy="2303463"/>
          </a:xfrm>
        </p:spPr>
        <p:txBody>
          <a:bodyPr/>
          <a:lstStyle/>
          <a:p>
            <a:pPr eaLnBrk="1" hangingPunct="1"/>
            <a:r>
              <a:rPr lang="el-GR" altLang="en-US" sz="3500" smtClean="0">
                <a:solidFill>
                  <a:schemeClr val="hlink"/>
                </a:solidFill>
              </a:rPr>
              <a:t>Μικρό υδροηλεκτρικό – ΗΠΑ</a:t>
            </a:r>
          </a:p>
        </p:txBody>
      </p:sp>
      <p:pic>
        <p:nvPicPr>
          <p:cNvPr id="16389" name="Picture 4" descr="smallhydroproject"/>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4447328" y="0"/>
            <a:ext cx="4531944" cy="6857244"/>
          </a:xfrm>
          <a:noFill/>
        </p:spPr>
      </p:pic>
      <p:sp>
        <p:nvSpPr>
          <p:cNvPr id="163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544EEC1-B924-4357-AA5D-F5C3F8C433C9}" type="slidenum">
              <a:rPr lang="el-GR" altLang="en-US" sz="1000" smtClean="0"/>
              <a:pPr eaLnBrk="1" hangingPunct="1">
                <a:spcBef>
                  <a:spcPct val="0"/>
                </a:spcBef>
                <a:buClrTx/>
                <a:buSzTx/>
                <a:buFontTx/>
                <a:buNone/>
              </a:pPr>
              <a:t>10</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162"/>
    </mc:Choice>
    <mc:Fallback>
      <p:transition spd="slow" advTm="8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ΥΠΟΘΑΛΑΣΣΙΑ ΡΕΥΜΑΤΑ ΚΑΙ ΠΑΛΙΡΡΟΙΕΣ</a:t>
            </a:r>
            <a:endParaRPr lang="en-GB"/>
          </a:p>
        </p:txBody>
      </p:sp>
      <p:sp>
        <p:nvSpPr>
          <p:cNvPr id="4" name="Slide Number Placeholder 3"/>
          <p:cNvSpPr>
            <a:spLocks noGrp="1"/>
          </p:cNvSpPr>
          <p:nvPr>
            <p:ph type="sldNum" sz="quarter" idx="12"/>
          </p:nvPr>
        </p:nvSpPr>
        <p:spPr/>
        <p:txBody>
          <a:bodyPr/>
          <a:lstStyle/>
          <a:p>
            <a:pPr>
              <a:defRPr/>
            </a:pPr>
            <a:fld id="{40E83C4D-FDB1-4AF2-A10E-9B7BF37BEC75}" type="slidenum">
              <a:rPr lang="el-GR" altLang="en-US" smtClean="0"/>
              <a:pPr>
                <a:defRPr/>
              </a:pPr>
              <a:t>100</a:t>
            </a:fld>
            <a:endParaRPr lang="el-GR" alt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9629510"/>
      </p:ext>
    </p:extLst>
  </p:cSld>
  <p:clrMapOvr>
    <a:masterClrMapping/>
  </p:clrMapOvr>
  <mc:AlternateContent xmlns:mc="http://schemas.openxmlformats.org/markup-compatibility/2006">
    <mc:Choice xmlns:p14="http://schemas.microsoft.com/office/powerpoint/2010/main" Requires="p14">
      <p:transition spd="slow" p14:dur="2000" advTm="13591"/>
    </mc:Choice>
    <mc:Fallback>
      <p:transition spd="slow" advTm="135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457200" y="188640"/>
            <a:ext cx="8229600" cy="504056"/>
          </a:xfrm>
        </p:spPr>
        <p:txBody>
          <a:bodyPr/>
          <a:lstStyle/>
          <a:p>
            <a:r>
              <a:rPr lang="el-GR" dirty="0" smtClean="0"/>
              <a:t>Υδραυλική </a:t>
            </a:r>
            <a:r>
              <a:rPr lang="el-GR" smtClean="0"/>
              <a:t>ενέργεια – στρόβιλος για υποθαλάσσια ρεύματα</a:t>
            </a:r>
            <a:endParaRPr lang="en-GB" dirty="0"/>
          </a:p>
        </p:txBody>
      </p:sp>
      <p:pic>
        <p:nvPicPr>
          <p:cNvPr id="7" name="Content Placeholder 6"/>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87624" y="980728"/>
            <a:ext cx="6696744" cy="5022558"/>
          </a:xfrm>
        </p:spPr>
      </p:pic>
      <p:sp>
        <p:nvSpPr>
          <p:cNvPr id="4" name="Slide Number Placeholder 3"/>
          <p:cNvSpPr>
            <a:spLocks noGrp="1"/>
          </p:cNvSpPr>
          <p:nvPr>
            <p:ph type="sldNum" sz="quarter" idx="12"/>
          </p:nvPr>
        </p:nvSpPr>
        <p:spPr/>
        <p:txBody>
          <a:bodyPr/>
          <a:lstStyle/>
          <a:p>
            <a:pPr>
              <a:defRPr/>
            </a:pPr>
            <a:fld id="{40E83C4D-FDB1-4AF2-A10E-9B7BF37BEC75}" type="slidenum">
              <a:rPr lang="el-GR" altLang="en-US" smtClean="0"/>
              <a:pPr>
                <a:defRPr/>
              </a:pPr>
              <a:t>101</a:t>
            </a:fld>
            <a:endParaRPr lang="el-GR" alt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27472338"/>
      </p:ext>
    </p:extLst>
  </p:cSld>
  <p:clrMapOvr>
    <a:masterClrMapping/>
  </p:clrMapOvr>
  <mc:AlternateContent xmlns:mc="http://schemas.openxmlformats.org/markup-compatibility/2006">
    <mc:Choice xmlns:p14="http://schemas.microsoft.com/office/powerpoint/2010/main" Requires="p14">
      <p:transition spd="slow" p14:dur="2000" advTm="15600"/>
    </mc:Choice>
    <mc:Fallback>
      <p:transition spd="slow" advTm="15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88640"/>
            <a:ext cx="8229600" cy="504056"/>
          </a:xfrm>
        </p:spPr>
        <p:txBody>
          <a:bodyPr>
            <a:normAutofit fontScale="90000"/>
          </a:bodyPr>
          <a:lstStyle/>
          <a:p>
            <a:r>
              <a:rPr lang="el-GR" dirty="0" smtClean="0"/>
              <a:t>Παλιρροιακός σταθμός ηλεκτροπαραγωγής</a:t>
            </a:r>
            <a:endParaRPr lang="en-GB" dirty="0"/>
          </a:p>
        </p:txBody>
      </p:sp>
      <p:pic>
        <p:nvPicPr>
          <p:cNvPr id="6" name="Content Placeholder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899592" y="836712"/>
            <a:ext cx="7344816" cy="5508612"/>
          </a:xfrm>
        </p:spPr>
      </p:pic>
      <p:sp>
        <p:nvSpPr>
          <p:cNvPr id="5" name="Slide Number Placeholder 4"/>
          <p:cNvSpPr>
            <a:spLocks noGrp="1"/>
          </p:cNvSpPr>
          <p:nvPr>
            <p:ph type="sldNum" sz="quarter" idx="12"/>
          </p:nvPr>
        </p:nvSpPr>
        <p:spPr/>
        <p:txBody>
          <a:bodyPr/>
          <a:lstStyle/>
          <a:p>
            <a:pPr>
              <a:defRPr/>
            </a:pPr>
            <a:fld id="{C9264D89-AB75-445F-8615-19EDA9DAE310}" type="slidenum">
              <a:rPr lang="el-GR" altLang="en-US" smtClean="0"/>
              <a:pPr>
                <a:defRPr/>
              </a:pPr>
              <a:t>102</a:t>
            </a:fld>
            <a:endParaRPr lang="el-GR" alt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95889023"/>
      </p:ext>
    </p:extLst>
  </p:cSld>
  <p:clrMapOvr>
    <a:masterClrMapping/>
  </p:clrMapOvr>
  <mc:AlternateContent xmlns:mc="http://schemas.openxmlformats.org/markup-compatibility/2006">
    <mc:Choice xmlns:p14="http://schemas.microsoft.com/office/powerpoint/2010/main" Requires="p14">
      <p:transition spd="slow" p14:dur="2000" advTm="5343"/>
    </mc:Choice>
    <mc:Fallback>
      <p:transition spd="slow" advTm="53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88640"/>
            <a:ext cx="8229600" cy="504056"/>
          </a:xfrm>
        </p:spPr>
        <p:txBody>
          <a:bodyPr>
            <a:normAutofit fontScale="90000"/>
          </a:bodyPr>
          <a:lstStyle/>
          <a:p>
            <a:r>
              <a:rPr lang="el-GR"/>
              <a:t>Παλιρροιακός σταθμός ηλεκτροπαραγωγής</a:t>
            </a:r>
            <a:endParaRPr lang="en-GB"/>
          </a:p>
        </p:txBody>
      </p:sp>
      <p:pic>
        <p:nvPicPr>
          <p:cNvPr id="6" name="Content Placeholder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27216" y="1654074"/>
            <a:ext cx="5889567" cy="4418215"/>
          </a:xfrm>
        </p:spPr>
      </p:pic>
      <p:sp>
        <p:nvSpPr>
          <p:cNvPr id="5" name="Slide Number Placeholder 4"/>
          <p:cNvSpPr>
            <a:spLocks noGrp="1"/>
          </p:cNvSpPr>
          <p:nvPr>
            <p:ph type="sldNum" sz="quarter" idx="12"/>
          </p:nvPr>
        </p:nvSpPr>
        <p:spPr/>
        <p:txBody>
          <a:bodyPr/>
          <a:lstStyle/>
          <a:p>
            <a:pPr>
              <a:defRPr/>
            </a:pPr>
            <a:fld id="{C9264D89-AB75-445F-8615-19EDA9DAE310}" type="slidenum">
              <a:rPr lang="el-GR" altLang="en-US" smtClean="0"/>
              <a:pPr>
                <a:defRPr/>
              </a:pPr>
              <a:t>103</a:t>
            </a:fld>
            <a:endParaRPr lang="el-GR" alt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94832652"/>
      </p:ext>
    </p:extLst>
  </p:cSld>
  <p:clrMapOvr>
    <a:masterClrMapping/>
  </p:clrMapOvr>
  <mc:AlternateContent xmlns:mc="http://schemas.openxmlformats.org/markup-compatibility/2006">
    <mc:Choice xmlns:p14="http://schemas.microsoft.com/office/powerpoint/2010/main" Requires="p14">
      <p:transition spd="slow" p14:dur="2000" advTm="13734"/>
    </mc:Choice>
    <mc:Fallback>
      <p:transition spd="slow" advTm="13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685800" y="116632"/>
            <a:ext cx="7772400" cy="731837"/>
          </a:xfrm>
        </p:spPr>
        <p:txBody>
          <a:bodyPr/>
          <a:lstStyle/>
          <a:p>
            <a:pPr eaLnBrk="1" hangingPunct="1"/>
            <a:r>
              <a:rPr lang="el-GR" sz="4000"/>
              <a:t>κυματική ενέργεια</a:t>
            </a:r>
            <a:endParaRPr lang="en-GB" sz="4000" b="1" smtClean="0"/>
          </a:p>
        </p:txBody>
      </p:sp>
      <p:pic>
        <p:nvPicPr>
          <p:cNvPr id="9219" name="Picture 5" descr="wavepow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052513"/>
            <a:ext cx="8128000" cy="540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58706028"/>
      </p:ext>
    </p:extLst>
  </p:cSld>
  <p:clrMapOvr>
    <a:masterClrMapping/>
  </p:clrMapOvr>
  <mc:AlternateContent xmlns:mc="http://schemas.openxmlformats.org/markup-compatibility/2006">
    <mc:Choice xmlns:p14="http://schemas.microsoft.com/office/powerpoint/2010/main" Requires="p14">
      <p:transition spd="slow" p14:dur="2000" advTm="8469"/>
    </mc:Choice>
    <mc:Fallback>
      <p:transition spd="slow" advTm="84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title"/>
          </p:nvPr>
        </p:nvSpPr>
        <p:spPr>
          <a:xfrm>
            <a:off x="457200" y="188640"/>
            <a:ext cx="8229600" cy="1224136"/>
          </a:xfrm>
        </p:spPr>
        <p:txBody>
          <a:bodyPr/>
          <a:lstStyle/>
          <a:p>
            <a:pPr eaLnBrk="1" hangingPunct="1"/>
            <a:r>
              <a:rPr lang="el-GR" sz="3600" smtClean="0"/>
              <a:t>Μηχανή </a:t>
            </a:r>
            <a:r>
              <a:rPr lang="en-US" sz="3600" smtClean="0"/>
              <a:t>Wavestar</a:t>
            </a:r>
            <a:r>
              <a:rPr lang="el-GR" sz="3600" smtClean="0"/>
              <a:t> στην Δανία </a:t>
            </a:r>
            <a:br>
              <a:rPr lang="el-GR" sz="3600" smtClean="0"/>
            </a:br>
            <a:r>
              <a:rPr lang="el-GR" sz="3600" smtClean="0"/>
              <a:t>κλίμακα 1:10</a:t>
            </a:r>
          </a:p>
        </p:txBody>
      </p:sp>
      <p:pic>
        <p:nvPicPr>
          <p:cNvPr id="3075" name="Picture 9" descr="Wave_Star_Nissum_Bredning_2006_18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971600" y="1484784"/>
            <a:ext cx="67945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71919928"/>
      </p:ext>
    </p:extLst>
  </p:cSld>
  <p:clrMapOvr>
    <a:masterClrMapping/>
  </p:clrMapOvr>
  <mc:AlternateContent xmlns:mc="http://schemas.openxmlformats.org/markup-compatibility/2006">
    <mc:Choice xmlns:p14="http://schemas.microsoft.com/office/powerpoint/2010/main" Requires="p14">
      <p:transition spd="slow" p14:dur="2000" advTm="22199"/>
    </mc:Choice>
    <mc:Fallback>
      <p:transition spd="slow" advTm="22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Grp="1" noChangeArrowheads="1"/>
          </p:cNvSpPr>
          <p:nvPr>
            <p:ph type="title"/>
          </p:nvPr>
        </p:nvSpPr>
        <p:spPr/>
        <p:txBody>
          <a:bodyPr/>
          <a:lstStyle/>
          <a:p>
            <a:pPr eaLnBrk="1" hangingPunct="1"/>
            <a:endParaRPr lang="el-GR" smtClean="0"/>
          </a:p>
        </p:txBody>
      </p:sp>
      <p:pic>
        <p:nvPicPr>
          <p:cNvPr id="5123" name="Picture 7" descr="Teststation-24"/>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0" y="23448"/>
            <a:ext cx="4545287" cy="68345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4" name="Picture 10" descr="Teststation-28"/>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572000" y="0"/>
            <a:ext cx="4565367" cy="68647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26281575"/>
      </p:ext>
    </p:extLst>
  </p:cSld>
  <p:clrMapOvr>
    <a:masterClrMapping/>
  </p:clrMapOvr>
  <mc:AlternateContent xmlns:mc="http://schemas.openxmlformats.org/markup-compatibility/2006">
    <mc:Choice xmlns:p14="http://schemas.microsoft.com/office/powerpoint/2010/main" Requires="p14">
      <p:transition spd="slow" p14:dur="2000" advTm="17729"/>
    </mc:Choice>
    <mc:Fallback>
      <p:transition spd="slow" advTm="17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418058"/>
          </a:xfrm>
        </p:spPr>
        <p:txBody>
          <a:bodyPr/>
          <a:lstStyle/>
          <a:p>
            <a:r>
              <a:rPr lang="en-US" sz="2400"/>
              <a:t>Wavestar </a:t>
            </a:r>
            <a:r>
              <a:rPr lang="el-GR" sz="2400" smtClean="0"/>
              <a:t>- </a:t>
            </a:r>
            <a:r>
              <a:rPr lang="el-GR" sz="2400" b="1" smtClean="0">
                <a:solidFill>
                  <a:srgbClr val="C00000"/>
                </a:solidFill>
              </a:rPr>
              <a:t>ΛΕΙΤΟΥΡΓΙΑ </a:t>
            </a:r>
            <a:endParaRPr lang="el-GR" sz="2400" b="1" smtClean="0">
              <a:solidFill>
                <a:srgbClr val="C00000"/>
              </a:solidFill>
            </a:endParaRPr>
          </a:p>
        </p:txBody>
      </p:sp>
      <p:sp>
        <p:nvSpPr>
          <p:cNvPr id="4099" name="Rectangle 3"/>
          <p:cNvSpPr>
            <a:spLocks noGrp="1" noChangeArrowheads="1"/>
          </p:cNvSpPr>
          <p:nvPr>
            <p:ph type="body" idx="1"/>
          </p:nvPr>
        </p:nvSpPr>
        <p:spPr>
          <a:xfrm>
            <a:off x="457200" y="908720"/>
            <a:ext cx="8229600" cy="4752528"/>
          </a:xfrm>
        </p:spPr>
        <p:txBody>
          <a:bodyPr>
            <a:noAutofit/>
          </a:bodyPr>
          <a:lstStyle/>
          <a:p>
            <a:pPr>
              <a:lnSpc>
                <a:spcPct val="80000"/>
              </a:lnSpc>
            </a:pPr>
            <a:r>
              <a:rPr lang="el-GR" sz="2000" smtClean="0"/>
              <a:t>ΔΕΝ ΣΧΗΜΑΤΙΖΕΙ ΕΝΑ ΦΡΑΓΜΑ ΣΤΑ </a:t>
            </a:r>
            <a:r>
              <a:rPr lang="el-GR" sz="2000" smtClean="0"/>
              <a:t>ΚΥΜΑΤΑ </a:t>
            </a:r>
          </a:p>
          <a:p>
            <a:pPr>
              <a:lnSpc>
                <a:spcPct val="80000"/>
              </a:lnSpc>
            </a:pPr>
            <a:r>
              <a:rPr lang="el-GR" sz="2000" smtClean="0"/>
              <a:t>ΔΙΑΤΡΕΧΕΙ Κ Α Θ Ε Τ Α ΣΤΗΝ ΔΙΕΥΘΥΝΣΗ ΤΟΥ ΚΥΜΑΤΟΣ ΚΑΙ ΕΚΜΕΤΑΛΛΕΥΕΤΑΙ ΤΗΝ </a:t>
            </a:r>
            <a:r>
              <a:rPr lang="el-GR" sz="2000" smtClean="0"/>
              <a:t>ΕΝΕΡΓΕΙΑ ΣΕ ΣΥΝΕΧΗ ΒΑΣΗ</a:t>
            </a:r>
          </a:p>
          <a:p>
            <a:pPr>
              <a:lnSpc>
                <a:spcPct val="80000"/>
              </a:lnSpc>
            </a:pPr>
            <a:endParaRPr lang="el-GR" sz="2000" smtClean="0"/>
          </a:p>
          <a:p>
            <a:pPr>
              <a:lnSpc>
                <a:spcPct val="80000"/>
              </a:lnSpc>
            </a:pPr>
            <a:r>
              <a:rPr lang="el-GR" sz="2000" smtClean="0"/>
              <a:t>ΣΕ ΚΑΘΕ ΠΛΕΥΡΑ ΥΠΑΡΧΟΥΝ 20 ΗΜΙΣΦΑΙΡΙΚΕΣ ΣΗΜΑΔΟΥΡΕΣ ΠΟΥ </a:t>
            </a:r>
            <a:r>
              <a:rPr lang="el-GR" sz="2000" smtClean="0"/>
              <a:t>ΕΊΝΑΙ ΜΕΡΙΚΩΣ </a:t>
            </a:r>
            <a:r>
              <a:rPr lang="el-GR" sz="2000" smtClean="0"/>
              <a:t>ΒΥΘΙΣΜΕΝΕΣ ΣΤΟ ΝΕΡΟ</a:t>
            </a:r>
          </a:p>
          <a:p>
            <a:pPr>
              <a:lnSpc>
                <a:spcPct val="80000"/>
              </a:lnSpc>
            </a:pPr>
            <a:endParaRPr lang="el-GR" sz="2000" smtClean="0"/>
          </a:p>
          <a:p>
            <a:pPr>
              <a:lnSpc>
                <a:spcPct val="80000"/>
              </a:lnSpc>
            </a:pPr>
            <a:r>
              <a:rPr lang="el-GR" sz="2000" smtClean="0"/>
              <a:t>ΤΟ ΚΥΜΑ ΑΝΑΣΗΚΩΝΕΙ ΤΗΝ </a:t>
            </a:r>
            <a:r>
              <a:rPr lang="el-GR" sz="2000" smtClean="0"/>
              <a:t>ΠΡΩΤΗ </a:t>
            </a:r>
            <a:r>
              <a:rPr lang="el-GR" sz="2000" smtClean="0"/>
              <a:t>ΣΗΜΑΔΟΥΡΑ, ΜΕΤΑ </a:t>
            </a:r>
            <a:r>
              <a:rPr lang="el-GR" sz="2000" smtClean="0"/>
              <a:t>ΤΗΝ </a:t>
            </a:r>
            <a:r>
              <a:rPr lang="el-GR" sz="2000" smtClean="0"/>
              <a:t>ΔΕΥΤΕΡΗ</a:t>
            </a:r>
            <a:r>
              <a:rPr lang="el-GR" sz="2000" smtClean="0"/>
              <a:t>, </a:t>
            </a:r>
            <a:r>
              <a:rPr lang="el-GR" sz="2000" smtClean="0"/>
              <a:t>κλπ.</a:t>
            </a:r>
            <a:endParaRPr lang="el-GR" sz="2000" smtClean="0"/>
          </a:p>
          <a:p>
            <a:pPr>
              <a:lnSpc>
                <a:spcPct val="80000"/>
              </a:lnSpc>
            </a:pPr>
            <a:endParaRPr lang="el-GR" sz="2000" smtClean="0"/>
          </a:p>
          <a:p>
            <a:pPr>
              <a:lnSpc>
                <a:spcPct val="80000"/>
              </a:lnSpc>
            </a:pPr>
            <a:r>
              <a:rPr lang="el-GR" sz="2000" smtClean="0"/>
              <a:t>ΚΑΘΕ ΣΗΜΑΔΟΥΡΑ ΒΡΙΣΚΕΤΑΙ ΣΤΗ ΒΑΣΗ ΥΔΡΑΥΛΙΚΟΥ ΚΥΛΙΝΔΡΟΥ </a:t>
            </a:r>
          </a:p>
          <a:p>
            <a:pPr>
              <a:lnSpc>
                <a:spcPct val="80000"/>
              </a:lnSpc>
            </a:pPr>
            <a:r>
              <a:rPr lang="el-GR" sz="2000" smtClean="0"/>
              <a:t>ΟΤΑΝ </a:t>
            </a:r>
            <a:r>
              <a:rPr lang="el-GR" sz="2000" smtClean="0"/>
              <a:t>Η ΣΗΜΑΔΟΥΡΑ ΑΝΑΣΗΚΩΝΕΤΑΙ ΕΝΑ ΠΙΣΤΟΝΙ ΠΙΕΖΕΙ ΜΕ </a:t>
            </a:r>
            <a:r>
              <a:rPr lang="el-GR" sz="2000" smtClean="0"/>
              <a:t>ΠΙΕΣΗ ΜΕΧΡΙ </a:t>
            </a:r>
            <a:r>
              <a:rPr lang="el-GR" sz="2000" b="1" smtClean="0">
                <a:solidFill>
                  <a:srgbClr val="C00000"/>
                </a:solidFill>
              </a:rPr>
              <a:t>200</a:t>
            </a:r>
            <a:r>
              <a:rPr lang="el-GR" sz="2000" smtClean="0"/>
              <a:t> </a:t>
            </a:r>
            <a:r>
              <a:rPr lang="en-US" sz="2000" b="1" smtClean="0">
                <a:solidFill>
                  <a:srgbClr val="C00000"/>
                </a:solidFill>
              </a:rPr>
              <a:t>bar</a:t>
            </a:r>
            <a:r>
              <a:rPr lang="en-US" sz="2000" smtClean="0"/>
              <a:t>. </a:t>
            </a:r>
            <a:endParaRPr lang="el-GR" sz="2000" smtClean="0"/>
          </a:p>
          <a:p>
            <a:pPr>
              <a:lnSpc>
                <a:spcPct val="80000"/>
              </a:lnSpc>
            </a:pPr>
            <a:endParaRPr lang="el-GR" sz="2000" smtClean="0"/>
          </a:p>
          <a:p>
            <a:pPr>
              <a:lnSpc>
                <a:spcPct val="80000"/>
              </a:lnSpc>
            </a:pPr>
            <a:r>
              <a:rPr lang="en-US" sz="2000" smtClean="0"/>
              <a:t>H </a:t>
            </a:r>
            <a:r>
              <a:rPr lang="el-GR" sz="2000" smtClean="0"/>
              <a:t>ΠΙΕΣΗ ΟΔΗΓΕΙ ΕΝΑΝ ΥΔΡΑΥΛΙΚΟ ΚΙΝΗΤΗΡΑ ΣΥΝΔΕΔΕΜΕΝΟ ΜΕ </a:t>
            </a:r>
            <a:r>
              <a:rPr lang="el-GR" sz="2000" smtClean="0"/>
              <a:t>ΤΗΝ ΗΛΕΚΤΡΟΓΕΝΝΗΤΡΙΑ.</a:t>
            </a:r>
            <a:endParaRPr lang="el-GR" sz="2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3306860"/>
      </p:ext>
    </p:extLst>
  </p:cSld>
  <p:clrMapOvr>
    <a:masterClrMapping/>
  </p:clrMapOvr>
  <mc:AlternateContent xmlns:mc="http://schemas.openxmlformats.org/markup-compatibility/2006">
    <mc:Choice xmlns:p14="http://schemas.microsoft.com/office/powerpoint/2010/main" Requires="p14">
      <p:transition spd="slow" p14:dur="2000" advTm="61889"/>
    </mc:Choice>
    <mc:Fallback>
      <p:transition spd="slow" advTm="61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85800" y="609600"/>
            <a:ext cx="4267200" cy="5867400"/>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aphicFrame>
        <p:nvGraphicFramePr>
          <p:cNvPr id="11267" name="Object 3"/>
          <p:cNvGraphicFramePr>
            <a:graphicFrameLocks noChangeAspect="1"/>
          </p:cNvGraphicFramePr>
          <p:nvPr/>
        </p:nvGraphicFramePr>
        <p:xfrm>
          <a:off x="228600" y="685800"/>
          <a:ext cx="5586413" cy="5792788"/>
        </p:xfrm>
        <a:graphic>
          <a:graphicData uri="http://schemas.openxmlformats.org/presentationml/2006/ole">
            <mc:AlternateContent xmlns:mc="http://schemas.openxmlformats.org/markup-compatibility/2006">
              <mc:Choice xmlns:v="urn:schemas-microsoft-com:vml" Requires="v">
                <p:oleObj spid="_x0000_s57351" name="Document" r:id="rId6" imgW="5733288" imgH="5943600" progId="Word.Document.8">
                  <p:embed/>
                </p:oleObj>
              </mc:Choice>
              <mc:Fallback>
                <p:oleObj name="Document" r:id="rId6" imgW="5733288" imgH="5943600" progId="Word.Documen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85800"/>
                        <a:ext cx="5586413" cy="579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8" name="Text Box 4"/>
          <p:cNvSpPr txBox="1">
            <a:spLocks noChangeArrowheads="1"/>
          </p:cNvSpPr>
          <p:nvPr/>
        </p:nvSpPr>
        <p:spPr bwMode="auto">
          <a:xfrm>
            <a:off x="5410200" y="2362200"/>
            <a:ext cx="3276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a:solidFill>
                  <a:srgbClr val="002060"/>
                </a:solidFill>
              </a:rPr>
              <a:t>  </a:t>
            </a:r>
            <a:r>
              <a:rPr lang="en-US" sz="3600">
                <a:solidFill>
                  <a:srgbClr val="002060"/>
                </a:solidFill>
              </a:rPr>
              <a:t>Masuda buoy</a:t>
            </a:r>
            <a:endParaRPr lang="en-US">
              <a:solidFill>
                <a:srgbClr val="002060"/>
              </a:solidFill>
            </a:endParaRPr>
          </a:p>
        </p:txBody>
      </p:sp>
      <p:sp>
        <p:nvSpPr>
          <p:cNvPr id="11269" name="Text Box 5"/>
          <p:cNvSpPr txBox="1">
            <a:spLocks noChangeArrowheads="1"/>
          </p:cNvSpPr>
          <p:nvPr/>
        </p:nvSpPr>
        <p:spPr bwMode="auto">
          <a:xfrm>
            <a:off x="5643602" y="3165475"/>
            <a:ext cx="274947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Japanese wave-powered</a:t>
            </a:r>
          </a:p>
          <a:p>
            <a:pPr algn="ctr" eaLnBrk="1" hangingPunct="1"/>
            <a:r>
              <a:rPr lang="en-US">
                <a:solidFill>
                  <a:srgbClr val="002060"/>
                </a:solidFill>
              </a:rPr>
              <a:t>navigation buoy, first</a:t>
            </a:r>
          </a:p>
          <a:p>
            <a:pPr algn="ctr" eaLnBrk="1" hangingPunct="1"/>
            <a:r>
              <a:rPr lang="en-US">
                <a:solidFill>
                  <a:srgbClr val="002060"/>
                </a:solidFill>
              </a:rPr>
              <a:t>introduced in 1960’s.</a:t>
            </a:r>
          </a:p>
          <a:p>
            <a:pPr algn="ctr" eaLnBrk="1" hangingPunct="1"/>
            <a:r>
              <a:rPr lang="en-US">
                <a:solidFill>
                  <a:srgbClr val="002060"/>
                </a:solidFill>
              </a:rPr>
              <a:t>Overall diameter 3m.</a:t>
            </a:r>
          </a:p>
          <a:p>
            <a:pPr algn="ctr" eaLnBrk="1" hangingPunct="1"/>
            <a:r>
              <a:rPr lang="en-US">
                <a:solidFill>
                  <a:srgbClr val="002060"/>
                </a:solidFill>
              </a:rPr>
              <a:t>Air turbine and 60W</a:t>
            </a:r>
          </a:p>
          <a:p>
            <a:pPr algn="ctr" eaLnBrk="1" hangingPunct="1"/>
            <a:r>
              <a:rPr lang="en-US">
                <a:solidFill>
                  <a:srgbClr val="002060"/>
                </a:solidFill>
              </a:rPr>
              <a:t>generator, powered by</a:t>
            </a:r>
          </a:p>
          <a:p>
            <a:pPr algn="ctr" eaLnBrk="1" hangingPunct="1"/>
            <a:r>
              <a:rPr lang="en-US">
                <a:solidFill>
                  <a:srgbClr val="002060"/>
                </a:solidFill>
              </a:rPr>
              <a:t>oscillating water column.</a:t>
            </a:r>
          </a:p>
          <a:p>
            <a:pPr algn="ctr" eaLnBrk="1" hangingPunct="1"/>
            <a:r>
              <a:rPr lang="en-US">
                <a:solidFill>
                  <a:srgbClr val="002060"/>
                </a:solidFill>
              </a:rPr>
              <a:t>Output stored in</a:t>
            </a:r>
          </a:p>
          <a:p>
            <a:pPr algn="ctr" eaLnBrk="1" hangingPunct="1"/>
            <a:r>
              <a:rPr lang="en-US">
                <a:solidFill>
                  <a:srgbClr val="002060"/>
                </a:solidFill>
              </a:rPr>
              <a:t>lead-acid batteries. </a:t>
            </a:r>
          </a:p>
        </p:txBody>
      </p:sp>
      <p:sp>
        <p:nvSpPr>
          <p:cNvPr id="11270" name="Text Box 6"/>
          <p:cNvSpPr txBox="1">
            <a:spLocks noChangeArrowheads="1"/>
          </p:cNvSpPr>
          <p:nvPr/>
        </p:nvSpPr>
        <p:spPr bwMode="auto">
          <a:xfrm>
            <a:off x="5257800" y="1676400"/>
            <a:ext cx="2595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chemeClr val="bg1"/>
                </a:solidFill>
              </a:rPr>
              <a:t>Flotation chamber</a:t>
            </a:r>
            <a:endParaRPr lang="en-US"/>
          </a:p>
        </p:txBody>
      </p:sp>
      <p:sp>
        <p:nvSpPr>
          <p:cNvPr id="11271" name="Text Box 7"/>
          <p:cNvSpPr txBox="1">
            <a:spLocks noChangeArrowheads="1"/>
          </p:cNvSpPr>
          <p:nvPr/>
        </p:nvSpPr>
        <p:spPr bwMode="auto">
          <a:xfrm>
            <a:off x="5029200" y="990600"/>
            <a:ext cx="2670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chemeClr val="bg1"/>
                </a:solidFill>
              </a:rPr>
              <a:t>Oscillating air flow</a:t>
            </a:r>
            <a:endParaRPr lang="en-US"/>
          </a:p>
        </p:txBody>
      </p:sp>
      <p:sp>
        <p:nvSpPr>
          <p:cNvPr id="11272" name="Text Box 8"/>
          <p:cNvSpPr txBox="1">
            <a:spLocks noChangeArrowheads="1"/>
          </p:cNvSpPr>
          <p:nvPr/>
        </p:nvSpPr>
        <p:spPr bwMode="auto">
          <a:xfrm>
            <a:off x="5562600" y="304800"/>
            <a:ext cx="1536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chemeClr val="bg1"/>
                </a:solidFill>
              </a:rPr>
              <a:t>Generator</a:t>
            </a:r>
            <a:endParaRPr lang="en-US"/>
          </a:p>
        </p:txBody>
      </p:sp>
      <p:sp>
        <p:nvSpPr>
          <p:cNvPr id="11273" name="Line 9"/>
          <p:cNvSpPr>
            <a:spLocks noChangeShapeType="1"/>
          </p:cNvSpPr>
          <p:nvPr/>
        </p:nvSpPr>
        <p:spPr bwMode="auto">
          <a:xfrm flipH="1">
            <a:off x="4114800" y="1905000"/>
            <a:ext cx="1066800" cy="3048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1274" name="Line 10"/>
          <p:cNvSpPr>
            <a:spLocks noChangeShapeType="1"/>
          </p:cNvSpPr>
          <p:nvPr/>
        </p:nvSpPr>
        <p:spPr bwMode="auto">
          <a:xfrm flipH="1" flipV="1">
            <a:off x="3581400" y="990600"/>
            <a:ext cx="1371600" cy="228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1275" name="Line 11"/>
          <p:cNvSpPr>
            <a:spLocks noChangeShapeType="1"/>
          </p:cNvSpPr>
          <p:nvPr/>
        </p:nvSpPr>
        <p:spPr bwMode="auto">
          <a:xfrm flipH="1">
            <a:off x="3429000" y="533400"/>
            <a:ext cx="20574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1276" name="Line 12"/>
          <p:cNvSpPr>
            <a:spLocks noChangeShapeType="1"/>
          </p:cNvSpPr>
          <p:nvPr/>
        </p:nvSpPr>
        <p:spPr bwMode="auto">
          <a:xfrm flipH="1">
            <a:off x="2971800" y="533400"/>
            <a:ext cx="457200" cy="3048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09502530"/>
      </p:ext>
    </p:extLst>
  </p:cSld>
  <p:clrMapOvr>
    <a:masterClrMapping/>
  </p:clrMapOvr>
  <mc:AlternateContent xmlns:mc="http://schemas.openxmlformats.org/markup-compatibility/2006">
    <mc:Choice xmlns:p14="http://schemas.microsoft.com/office/powerpoint/2010/main" Requires="p14">
      <p:transition spd="slow" p14:dur="2000" advTm="33729"/>
    </mc:Choice>
    <mc:Fallback>
      <p:transition spd="slow" advTm="33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nelow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08720"/>
            <a:ext cx="9036496" cy="574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p:cNvSpPr txBox="1">
            <a:spLocks noChangeArrowheads="1"/>
          </p:cNvSpPr>
          <p:nvPr/>
        </p:nvSpPr>
        <p:spPr bwMode="auto">
          <a:xfrm>
            <a:off x="892436" y="228600"/>
            <a:ext cx="746390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National Engineering Laboratory OWC device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35627935"/>
      </p:ext>
    </p:extLst>
  </p:cSld>
  <p:clrMapOvr>
    <a:masterClrMapping/>
  </p:clrMapOvr>
  <mc:AlternateContent xmlns:mc="http://schemas.openxmlformats.org/markup-compatibility/2006">
    <mc:Choice xmlns:p14="http://schemas.microsoft.com/office/powerpoint/2010/main" Requires="p14">
      <p:transition spd="slow" p14:dur="2000" advTm="29962"/>
    </mc:Choice>
    <mc:Fallback>
      <p:transition spd="slow" advTm="29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idx="4294967295"/>
          </p:nvPr>
        </p:nvSpPr>
        <p:spPr>
          <a:xfrm>
            <a:off x="457200" y="274638"/>
            <a:ext cx="3754438" cy="2362200"/>
          </a:xfrm>
        </p:spPr>
        <p:txBody>
          <a:bodyPr/>
          <a:lstStyle/>
          <a:p>
            <a:pPr eaLnBrk="1" hangingPunct="1"/>
            <a:r>
              <a:rPr lang="el-GR" altLang="en-US" smtClean="0">
                <a:solidFill>
                  <a:schemeClr val="hlink"/>
                </a:solidFill>
              </a:rPr>
              <a:t>ΥΔΡΟ-ΗΛΕΚΤΡΙΚΟ ΦΡΑΓΜΑ</a:t>
            </a:r>
          </a:p>
        </p:txBody>
      </p:sp>
      <p:pic>
        <p:nvPicPr>
          <p:cNvPr id="17413"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4308475" y="260350"/>
            <a:ext cx="4519613" cy="5905500"/>
          </a:xfrm>
          <a:noFill/>
        </p:spPr>
      </p:pic>
      <p:sp>
        <p:nvSpPr>
          <p:cNvPr id="174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2EF4F72C-0947-499D-96F6-F2554989329E}" type="slidenum">
              <a:rPr lang="el-GR" altLang="en-US" sz="1000" smtClean="0"/>
              <a:pPr eaLnBrk="1" hangingPunct="1">
                <a:spcBef>
                  <a:spcPct val="0"/>
                </a:spcBef>
                <a:buClrTx/>
                <a:buSzTx/>
                <a:buFontTx/>
                <a:buNone/>
              </a:pPr>
              <a:t>11</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645"/>
    </mc:Choice>
    <mc:Fallback>
      <p:transition spd="slow" advTm="12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uck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286000"/>
            <a:ext cx="76962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3426184" y="141288"/>
            <a:ext cx="23090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Salter’s Duck</a:t>
            </a:r>
          </a:p>
        </p:txBody>
      </p:sp>
      <p:sp>
        <p:nvSpPr>
          <p:cNvPr id="15364" name="Text Box 4"/>
          <p:cNvSpPr txBox="1">
            <a:spLocks noChangeArrowheads="1"/>
          </p:cNvSpPr>
          <p:nvPr/>
        </p:nvSpPr>
        <p:spPr bwMode="auto">
          <a:xfrm>
            <a:off x="4479925" y="8032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GB"/>
          </a:p>
        </p:txBody>
      </p:sp>
      <p:sp>
        <p:nvSpPr>
          <p:cNvPr id="15365" name="Text Box 5"/>
          <p:cNvSpPr txBox="1">
            <a:spLocks noChangeArrowheads="1"/>
          </p:cNvSpPr>
          <p:nvPr/>
        </p:nvSpPr>
        <p:spPr bwMode="auto">
          <a:xfrm>
            <a:off x="1513051" y="650875"/>
            <a:ext cx="600677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Funded under UK wave energy programme in the 1980s.</a:t>
            </a:r>
          </a:p>
          <a:p>
            <a:pPr algn="ctr" eaLnBrk="1" hangingPunct="1"/>
            <a:r>
              <a:rPr lang="en-US">
                <a:solidFill>
                  <a:srgbClr val="002060"/>
                </a:solidFill>
              </a:rPr>
              <a:t>Schematic view of cross-section</a:t>
            </a:r>
          </a:p>
          <a:p>
            <a:pPr algn="ctr" eaLnBrk="1" hangingPunct="1"/>
            <a:r>
              <a:rPr lang="en-US">
                <a:solidFill>
                  <a:srgbClr val="002060"/>
                </a:solidFill>
              </a:rPr>
              <a:t>Angular motion between duck and spine actuates</a:t>
            </a:r>
          </a:p>
          <a:p>
            <a:pPr algn="ctr" eaLnBrk="1" hangingPunct="1"/>
            <a:r>
              <a:rPr lang="en-US">
                <a:solidFill>
                  <a:srgbClr val="002060"/>
                </a:solidFill>
              </a:rPr>
              <a:t>hydraulic pumps for power take-off</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6221799"/>
      </p:ext>
    </p:extLst>
  </p:cSld>
  <p:clrMapOvr>
    <a:masterClrMapping/>
  </p:clrMapOvr>
  <mc:AlternateContent xmlns:mc="http://schemas.openxmlformats.org/markup-compatibility/2006">
    <mc:Choice xmlns:p14="http://schemas.microsoft.com/office/powerpoint/2010/main" Requires="p14">
      <p:transition spd="slow" p14:dur="2000" advTm="11552"/>
    </mc:Choice>
    <mc:Fallback>
      <p:transition spd="slow" advTm="11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duck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241569"/>
            <a:ext cx="7704856" cy="513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p:cNvSpPr txBox="1">
            <a:spLocks noChangeArrowheads="1"/>
          </p:cNvSpPr>
          <p:nvPr/>
        </p:nvSpPr>
        <p:spPr bwMode="auto">
          <a:xfrm>
            <a:off x="3494447" y="228600"/>
            <a:ext cx="23090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Salter’s Duck</a:t>
            </a:r>
          </a:p>
        </p:txBody>
      </p:sp>
      <p:sp>
        <p:nvSpPr>
          <p:cNvPr id="16388" name="Text Box 4"/>
          <p:cNvSpPr txBox="1">
            <a:spLocks noChangeArrowheads="1"/>
          </p:cNvSpPr>
          <p:nvPr/>
        </p:nvSpPr>
        <p:spPr bwMode="auto">
          <a:xfrm>
            <a:off x="1455042" y="872237"/>
            <a:ext cx="61577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smtClean="0">
                <a:solidFill>
                  <a:srgbClr val="002060"/>
                </a:solidFill>
              </a:rPr>
              <a:t>ΜΟΝΤΕΛΟ «ΠΑΠΙΑΣ» ΣΕ ΔΟΚΙΜΕΣ ΣΤΟ ΕΡΓΑΣΤΗΡΙΟ</a:t>
            </a:r>
            <a:r>
              <a:rPr lang="en-US" smtClean="0">
                <a:solidFill>
                  <a:srgbClr val="002060"/>
                </a:solidFill>
              </a:rPr>
              <a:t>.  </a:t>
            </a:r>
            <a:endParaRPr lang="en-US">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6768496"/>
      </p:ext>
    </p:extLst>
  </p:cSld>
  <p:clrMapOvr>
    <a:masterClrMapping/>
  </p:clrMapOvr>
  <mc:AlternateContent xmlns:mc="http://schemas.openxmlformats.org/markup-compatibility/2006">
    <mc:Choice xmlns:p14="http://schemas.microsoft.com/office/powerpoint/2010/main" Requires="p14">
      <p:transition spd="slow" p14:dur="2000" advTm="24068"/>
    </mc:Choice>
    <mc:Fallback>
      <p:transition spd="slow" advTm="24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uck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7" y="980727"/>
            <a:ext cx="8371842" cy="4689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p:cNvSpPr txBox="1">
            <a:spLocks noChangeArrowheads="1"/>
          </p:cNvSpPr>
          <p:nvPr/>
        </p:nvSpPr>
        <p:spPr bwMode="auto">
          <a:xfrm>
            <a:off x="1010245" y="269875"/>
            <a:ext cx="732354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smtClean="0">
                <a:solidFill>
                  <a:srgbClr val="002060"/>
                </a:solidFill>
              </a:rPr>
              <a:t>ΔΟΚΙΜΕΣ ΤΗΣ «ΠΑΠΙΑΣ» ΣΕ ΚΛΙΜΑΚΑ 1:10 ΣΤΗΝ ΛΙΜΝΗ ΛΟΧΝΕΣ</a:t>
            </a:r>
            <a:endParaRPr lang="en-US">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97336026"/>
      </p:ext>
    </p:extLst>
  </p:cSld>
  <p:clrMapOvr>
    <a:masterClrMapping/>
  </p:clrMapOvr>
  <mc:AlternateContent xmlns:mc="http://schemas.openxmlformats.org/markup-compatibility/2006">
    <mc:Choice xmlns:p14="http://schemas.microsoft.com/office/powerpoint/2010/main" Requires="p14">
      <p:transition spd="slow" p14:dur="2000" advTm="11693"/>
    </mc:Choice>
    <mc:Fallback>
      <p:transition spd="slow" advTm="11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b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295400"/>
            <a:ext cx="6781800" cy="505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p:cNvSpPr txBox="1">
            <a:spLocks noChangeArrowheads="1"/>
          </p:cNvSpPr>
          <p:nvPr/>
        </p:nvSpPr>
        <p:spPr bwMode="auto">
          <a:xfrm>
            <a:off x="1742327" y="65088"/>
            <a:ext cx="55386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Backward bent duct buoy (BBDB)</a:t>
            </a:r>
          </a:p>
        </p:txBody>
      </p:sp>
      <p:sp>
        <p:nvSpPr>
          <p:cNvPr id="22532" name="Text Box 4"/>
          <p:cNvSpPr txBox="1">
            <a:spLocks noChangeArrowheads="1"/>
          </p:cNvSpPr>
          <p:nvPr/>
        </p:nvSpPr>
        <p:spPr bwMode="auto">
          <a:xfrm>
            <a:off x="1143000" y="749448"/>
            <a:ext cx="6781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sz="2400" smtClean="0">
                <a:solidFill>
                  <a:srgbClr val="002060"/>
                </a:solidFill>
              </a:rPr>
              <a:t>ΤΑΛΑΝΤΟΥΜΕΝΗ ΥΔΑΤΙΝΗ ΣΤΗΛΗ</a:t>
            </a:r>
            <a:endParaRPr lang="en-US" sz="2400">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0409388"/>
      </p:ext>
    </p:extLst>
  </p:cSld>
  <p:clrMapOvr>
    <a:masterClrMapping/>
  </p:clrMapOvr>
  <mc:AlternateContent xmlns:mc="http://schemas.openxmlformats.org/markup-compatibility/2006">
    <mc:Choice xmlns:p14="http://schemas.microsoft.com/office/powerpoint/2010/main" Requires="p14">
      <p:transition spd="slow" p14:dur="2000" advTm="34692"/>
    </mc:Choice>
    <mc:Fallback>
      <p:transition spd="slow" advTm="34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kvaerne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188" y="609600"/>
            <a:ext cx="3935412"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 Box 3"/>
          <p:cNvSpPr txBox="1">
            <a:spLocks noChangeArrowheads="1"/>
          </p:cNvSpPr>
          <p:nvPr/>
        </p:nvSpPr>
        <p:spPr bwMode="auto">
          <a:xfrm>
            <a:off x="5378450" y="217488"/>
            <a:ext cx="29702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Norwegian OWC</a:t>
            </a:r>
          </a:p>
        </p:txBody>
      </p:sp>
      <p:sp>
        <p:nvSpPr>
          <p:cNvPr id="24580" name="Text Box 4"/>
          <p:cNvSpPr txBox="1">
            <a:spLocks noChangeArrowheads="1"/>
          </p:cNvSpPr>
          <p:nvPr/>
        </p:nvSpPr>
        <p:spPr bwMode="auto">
          <a:xfrm>
            <a:off x="5778949" y="955675"/>
            <a:ext cx="217239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500 kW prototype</a:t>
            </a:r>
          </a:p>
          <a:p>
            <a:pPr algn="ctr" eaLnBrk="1" hangingPunct="1"/>
            <a:r>
              <a:rPr lang="en-US">
                <a:solidFill>
                  <a:srgbClr val="002060"/>
                </a:solidFill>
              </a:rPr>
              <a:t>device on shoreline</a:t>
            </a:r>
          </a:p>
          <a:p>
            <a:pPr algn="ctr" eaLnBrk="1" hangingPunct="1"/>
            <a:r>
              <a:rPr lang="en-US">
                <a:solidFill>
                  <a:srgbClr val="002060"/>
                </a:solidFill>
              </a:rPr>
              <a:t>near Stavanger.</a:t>
            </a:r>
          </a:p>
          <a:p>
            <a:pPr algn="ctr" eaLnBrk="1" hangingPunct="1"/>
            <a:endParaRPr lang="en-US">
              <a:solidFill>
                <a:srgbClr val="002060"/>
              </a:solidFill>
            </a:endParaRPr>
          </a:p>
          <a:p>
            <a:pPr algn="ctr" eaLnBrk="1" hangingPunct="1"/>
            <a:r>
              <a:rPr lang="en-US">
                <a:solidFill>
                  <a:srgbClr val="002060"/>
                </a:solidFill>
              </a:rPr>
              <a:t>Concrete OWC</a:t>
            </a:r>
          </a:p>
          <a:p>
            <a:pPr algn="ctr" eaLnBrk="1" hangingPunct="1"/>
            <a:r>
              <a:rPr lang="en-US">
                <a:solidFill>
                  <a:srgbClr val="002060"/>
                </a:solidFill>
              </a:rPr>
              <a:t>chamber topped</a:t>
            </a:r>
          </a:p>
          <a:p>
            <a:pPr algn="ctr" eaLnBrk="1" hangingPunct="1"/>
            <a:r>
              <a:rPr lang="en-US">
                <a:solidFill>
                  <a:srgbClr val="002060"/>
                </a:solidFill>
              </a:rPr>
              <a:t>by steel tubular</a:t>
            </a:r>
          </a:p>
          <a:p>
            <a:pPr algn="ctr" eaLnBrk="1" hangingPunct="1"/>
            <a:r>
              <a:rPr lang="en-US">
                <a:solidFill>
                  <a:srgbClr val="002060"/>
                </a:solidFill>
              </a:rPr>
              <a:t>tower.  Single-rotor</a:t>
            </a:r>
          </a:p>
          <a:p>
            <a:pPr algn="ctr" eaLnBrk="1" hangingPunct="1"/>
            <a:r>
              <a:rPr lang="en-US">
                <a:solidFill>
                  <a:srgbClr val="002060"/>
                </a:solidFill>
              </a:rPr>
              <a:t>Wells turbine.</a:t>
            </a:r>
          </a:p>
          <a:p>
            <a:pPr algn="ctr" eaLnBrk="1" hangingPunct="1"/>
            <a:endParaRPr lang="en-US">
              <a:solidFill>
                <a:srgbClr val="002060"/>
              </a:solidFill>
            </a:endParaRPr>
          </a:p>
          <a:p>
            <a:pPr algn="ctr" eaLnBrk="1" hangingPunct="1"/>
            <a:r>
              <a:rPr lang="en-US">
                <a:solidFill>
                  <a:srgbClr val="002060"/>
                </a:solidFill>
              </a:rPr>
              <a:t>Constructed in</a:t>
            </a:r>
          </a:p>
          <a:p>
            <a:pPr algn="ctr" eaLnBrk="1" hangingPunct="1"/>
            <a:r>
              <a:rPr lang="en-US">
                <a:solidFill>
                  <a:srgbClr val="002060"/>
                </a:solidFill>
              </a:rPr>
              <a:t>1985, destroyed by</a:t>
            </a:r>
          </a:p>
          <a:p>
            <a:pPr algn="ctr" eaLnBrk="1" hangingPunct="1"/>
            <a:r>
              <a:rPr lang="en-US">
                <a:solidFill>
                  <a:srgbClr val="002060"/>
                </a:solidFill>
              </a:rPr>
              <a:t> storm in 1988</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1910434"/>
      </p:ext>
    </p:extLst>
  </p:cSld>
  <p:clrMapOvr>
    <a:masterClrMapping/>
  </p:clrMapOvr>
  <mc:AlternateContent xmlns:mc="http://schemas.openxmlformats.org/markup-compatibility/2006">
    <mc:Choice xmlns:p14="http://schemas.microsoft.com/office/powerpoint/2010/main" Requires="p14">
      <p:transition spd="slow" p14:dur="2000" advTm="53227"/>
    </mc:Choice>
    <mc:Fallback>
      <p:transition spd="slow" advTm="53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vaerne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81000"/>
            <a:ext cx="4086225"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3"/>
          <p:cNvSpPr txBox="1">
            <a:spLocks noChangeArrowheads="1"/>
          </p:cNvSpPr>
          <p:nvPr/>
        </p:nvSpPr>
        <p:spPr bwMode="auto">
          <a:xfrm>
            <a:off x="5398980" y="141288"/>
            <a:ext cx="277992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Norwegian</a:t>
            </a:r>
          </a:p>
          <a:p>
            <a:pPr algn="ctr" eaLnBrk="1" hangingPunct="1"/>
            <a:r>
              <a:rPr lang="en-US" sz="2800">
                <a:solidFill>
                  <a:srgbClr val="002060"/>
                </a:solidFill>
              </a:rPr>
              <a:t>OWC schematic</a:t>
            </a:r>
          </a:p>
        </p:txBody>
      </p:sp>
      <p:sp>
        <p:nvSpPr>
          <p:cNvPr id="25604" name="Text Box 4"/>
          <p:cNvSpPr txBox="1">
            <a:spLocks noChangeArrowheads="1"/>
          </p:cNvSpPr>
          <p:nvPr/>
        </p:nvSpPr>
        <p:spPr bwMode="auto">
          <a:xfrm>
            <a:off x="5943600" y="1676400"/>
            <a:ext cx="12234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Generator</a:t>
            </a:r>
          </a:p>
        </p:txBody>
      </p:sp>
      <p:sp>
        <p:nvSpPr>
          <p:cNvPr id="25605" name="Text Box 5"/>
          <p:cNvSpPr txBox="1">
            <a:spLocks noChangeArrowheads="1"/>
          </p:cNvSpPr>
          <p:nvPr/>
        </p:nvSpPr>
        <p:spPr bwMode="auto">
          <a:xfrm>
            <a:off x="5791200" y="2743200"/>
            <a:ext cx="15141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Wells turbine</a:t>
            </a:r>
          </a:p>
        </p:txBody>
      </p:sp>
      <p:sp>
        <p:nvSpPr>
          <p:cNvPr id="25606" name="Text Box 6"/>
          <p:cNvSpPr txBox="1">
            <a:spLocks noChangeArrowheads="1"/>
          </p:cNvSpPr>
          <p:nvPr/>
        </p:nvSpPr>
        <p:spPr bwMode="auto">
          <a:xfrm>
            <a:off x="5715000" y="3962400"/>
            <a:ext cx="23647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Circular splash guard</a:t>
            </a:r>
          </a:p>
          <a:p>
            <a:pPr eaLnBrk="1" hangingPunct="1"/>
            <a:r>
              <a:rPr lang="en-US">
                <a:solidFill>
                  <a:srgbClr val="002060"/>
                </a:solidFill>
              </a:rPr>
              <a:t>with annular space</a:t>
            </a:r>
          </a:p>
          <a:p>
            <a:pPr eaLnBrk="1" hangingPunct="1"/>
            <a:r>
              <a:rPr lang="en-US">
                <a:solidFill>
                  <a:srgbClr val="002060"/>
                </a:solidFill>
              </a:rPr>
              <a:t>for air flow to turbine</a:t>
            </a:r>
          </a:p>
        </p:txBody>
      </p:sp>
      <p:sp>
        <p:nvSpPr>
          <p:cNvPr id="25607" name="Text Box 7"/>
          <p:cNvSpPr txBox="1">
            <a:spLocks noChangeArrowheads="1"/>
          </p:cNvSpPr>
          <p:nvPr/>
        </p:nvSpPr>
        <p:spPr bwMode="auto">
          <a:xfrm>
            <a:off x="6023937" y="5588635"/>
            <a:ext cx="17107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OWC chamber</a:t>
            </a:r>
          </a:p>
        </p:txBody>
      </p:sp>
      <p:sp>
        <p:nvSpPr>
          <p:cNvPr id="25608" name="Line 8"/>
          <p:cNvSpPr>
            <a:spLocks noChangeShapeType="1"/>
          </p:cNvSpPr>
          <p:nvPr/>
        </p:nvSpPr>
        <p:spPr bwMode="auto">
          <a:xfrm flipH="1" flipV="1">
            <a:off x="3733800" y="1524000"/>
            <a:ext cx="2057400" cy="3810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609" name="Line 9"/>
          <p:cNvSpPr>
            <a:spLocks noChangeShapeType="1"/>
          </p:cNvSpPr>
          <p:nvPr/>
        </p:nvSpPr>
        <p:spPr bwMode="auto">
          <a:xfrm flipH="1" flipV="1">
            <a:off x="3886200" y="2514600"/>
            <a:ext cx="1752600" cy="3810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610" name="Line 10"/>
          <p:cNvSpPr>
            <a:spLocks noChangeShapeType="1"/>
          </p:cNvSpPr>
          <p:nvPr/>
        </p:nvSpPr>
        <p:spPr bwMode="auto">
          <a:xfrm flipH="1">
            <a:off x="3352800" y="4419600"/>
            <a:ext cx="2209800" cy="76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611" name="Line 11"/>
          <p:cNvSpPr>
            <a:spLocks noChangeShapeType="1"/>
          </p:cNvSpPr>
          <p:nvPr/>
        </p:nvSpPr>
        <p:spPr bwMode="auto">
          <a:xfrm flipH="1" flipV="1">
            <a:off x="3352800" y="5334000"/>
            <a:ext cx="2438400" cy="609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66361101"/>
      </p:ext>
    </p:extLst>
  </p:cSld>
  <p:clrMapOvr>
    <a:masterClrMapping/>
  </p:clrMapOvr>
  <mc:AlternateContent xmlns:mc="http://schemas.openxmlformats.org/markup-compatibility/2006">
    <mc:Choice xmlns:p14="http://schemas.microsoft.com/office/powerpoint/2010/main" Requires="p14">
      <p:transition spd="slow" p14:dur="2000" advTm="9590"/>
    </mc:Choice>
    <mc:Fallback>
      <p:transition spd="slow" advTm="9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well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28600"/>
            <a:ext cx="258445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3"/>
          <p:cNvSpPr txBox="1">
            <a:spLocks noChangeArrowheads="1"/>
          </p:cNvSpPr>
          <p:nvPr/>
        </p:nvSpPr>
        <p:spPr bwMode="auto">
          <a:xfrm>
            <a:off x="6324600" y="228600"/>
            <a:ext cx="22431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Wells turbine</a:t>
            </a:r>
          </a:p>
        </p:txBody>
      </p:sp>
      <p:sp>
        <p:nvSpPr>
          <p:cNvPr id="26628" name="Text Box 4"/>
          <p:cNvSpPr txBox="1">
            <a:spLocks noChangeArrowheads="1"/>
          </p:cNvSpPr>
          <p:nvPr/>
        </p:nvSpPr>
        <p:spPr bwMode="auto">
          <a:xfrm>
            <a:off x="6492245" y="1143000"/>
            <a:ext cx="190308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Sectioned model</a:t>
            </a:r>
          </a:p>
          <a:p>
            <a:pPr algn="ctr" eaLnBrk="1" hangingPunct="1"/>
            <a:r>
              <a:rPr lang="en-US">
                <a:solidFill>
                  <a:srgbClr val="002060"/>
                </a:solidFill>
              </a:rPr>
              <a:t>of a twin-rotor,</a:t>
            </a:r>
          </a:p>
          <a:p>
            <a:pPr algn="ctr" eaLnBrk="1" hangingPunct="1"/>
            <a:r>
              <a:rPr lang="en-US">
                <a:solidFill>
                  <a:srgbClr val="002060"/>
                </a:solidFill>
              </a:rPr>
              <a:t>500 kW turbine</a:t>
            </a:r>
          </a:p>
          <a:p>
            <a:pPr algn="ctr" eaLnBrk="1" hangingPunct="1"/>
            <a:r>
              <a:rPr lang="en-US">
                <a:solidFill>
                  <a:srgbClr val="002060"/>
                </a:solidFill>
              </a:rPr>
              <a:t>similar to that</a:t>
            </a:r>
          </a:p>
          <a:p>
            <a:pPr algn="ctr" eaLnBrk="1" hangingPunct="1"/>
            <a:r>
              <a:rPr lang="en-US">
                <a:solidFill>
                  <a:srgbClr val="002060"/>
                </a:solidFill>
              </a:rPr>
              <a:t>fitted to the</a:t>
            </a:r>
          </a:p>
          <a:p>
            <a:pPr algn="ctr" eaLnBrk="1" hangingPunct="1"/>
            <a:r>
              <a:rPr lang="en-US">
                <a:solidFill>
                  <a:srgbClr val="002060"/>
                </a:solidFill>
              </a:rPr>
              <a:t>Limpet OWC</a:t>
            </a:r>
          </a:p>
          <a:p>
            <a:pPr algn="ctr" eaLnBrk="1" hangingPunct="1"/>
            <a:r>
              <a:rPr lang="en-US">
                <a:solidFill>
                  <a:srgbClr val="002060"/>
                </a:solidFill>
              </a:rPr>
              <a:t>on Islay</a:t>
            </a:r>
          </a:p>
        </p:txBody>
      </p:sp>
      <p:sp>
        <p:nvSpPr>
          <p:cNvPr id="26629" name="Text Box 5"/>
          <p:cNvSpPr txBox="1">
            <a:spLocks noChangeArrowheads="1"/>
          </p:cNvSpPr>
          <p:nvPr/>
        </p:nvSpPr>
        <p:spPr bwMode="auto">
          <a:xfrm>
            <a:off x="941291" y="1295400"/>
            <a:ext cx="1300356"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Generator</a:t>
            </a:r>
          </a:p>
          <a:p>
            <a:pPr algn="ctr" eaLnBrk="1" hangingPunct="1"/>
            <a:endParaRPr lang="en-US">
              <a:solidFill>
                <a:srgbClr val="002060"/>
              </a:solidFill>
            </a:endParaRPr>
          </a:p>
          <a:p>
            <a:pPr algn="ctr" eaLnBrk="1" hangingPunct="1"/>
            <a:endParaRPr lang="en-US">
              <a:solidFill>
                <a:srgbClr val="002060"/>
              </a:solidFill>
            </a:endParaRPr>
          </a:p>
          <a:p>
            <a:pPr algn="ctr" eaLnBrk="1" hangingPunct="1"/>
            <a:r>
              <a:rPr lang="en-US">
                <a:solidFill>
                  <a:srgbClr val="002060"/>
                </a:solidFill>
              </a:rPr>
              <a:t>No. 1 rotor</a:t>
            </a:r>
          </a:p>
          <a:p>
            <a:pPr algn="ctr" eaLnBrk="1" hangingPunct="1"/>
            <a:endParaRPr lang="en-US">
              <a:solidFill>
                <a:srgbClr val="002060"/>
              </a:solidFill>
            </a:endParaRPr>
          </a:p>
          <a:p>
            <a:pPr algn="ctr" eaLnBrk="1" hangingPunct="1"/>
            <a:r>
              <a:rPr lang="en-US">
                <a:solidFill>
                  <a:srgbClr val="002060"/>
                </a:solidFill>
              </a:rPr>
              <a:t>Supporting</a:t>
            </a:r>
          </a:p>
          <a:p>
            <a:pPr algn="ctr" eaLnBrk="1" hangingPunct="1"/>
            <a:r>
              <a:rPr lang="en-US">
                <a:solidFill>
                  <a:srgbClr val="002060"/>
                </a:solidFill>
              </a:rPr>
              <a:t>strut</a:t>
            </a:r>
          </a:p>
          <a:p>
            <a:pPr algn="ctr" eaLnBrk="1" hangingPunct="1"/>
            <a:endParaRPr lang="en-US">
              <a:solidFill>
                <a:srgbClr val="002060"/>
              </a:solidFill>
            </a:endParaRPr>
          </a:p>
          <a:p>
            <a:pPr algn="ctr" eaLnBrk="1" hangingPunct="1"/>
            <a:r>
              <a:rPr lang="en-US">
                <a:solidFill>
                  <a:srgbClr val="002060"/>
                </a:solidFill>
              </a:rPr>
              <a:t>No.2 rotor</a:t>
            </a:r>
          </a:p>
          <a:p>
            <a:pPr algn="ctr" eaLnBrk="1" hangingPunct="1"/>
            <a:endParaRPr lang="en-US">
              <a:solidFill>
                <a:srgbClr val="002060"/>
              </a:solidFill>
            </a:endParaRPr>
          </a:p>
          <a:p>
            <a:pPr algn="ctr" eaLnBrk="1" hangingPunct="1"/>
            <a:endParaRPr lang="en-US">
              <a:solidFill>
                <a:srgbClr val="002060"/>
              </a:solidFill>
            </a:endParaRPr>
          </a:p>
          <a:p>
            <a:pPr algn="ctr" eaLnBrk="1" hangingPunct="1"/>
            <a:r>
              <a:rPr lang="en-US">
                <a:solidFill>
                  <a:srgbClr val="002060"/>
                </a:solidFill>
              </a:rPr>
              <a:t>Butterfly</a:t>
            </a:r>
          </a:p>
          <a:p>
            <a:pPr algn="ctr" eaLnBrk="1" hangingPunct="1"/>
            <a:r>
              <a:rPr lang="en-US">
                <a:solidFill>
                  <a:srgbClr val="002060"/>
                </a:solidFill>
              </a:rPr>
              <a:t>valve</a:t>
            </a:r>
          </a:p>
        </p:txBody>
      </p:sp>
      <p:sp>
        <p:nvSpPr>
          <p:cNvPr id="26630" name="Line 6"/>
          <p:cNvSpPr>
            <a:spLocks noChangeShapeType="1"/>
          </p:cNvSpPr>
          <p:nvPr/>
        </p:nvSpPr>
        <p:spPr bwMode="auto">
          <a:xfrm>
            <a:off x="2362200" y="1600200"/>
            <a:ext cx="1981200" cy="838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631" name="Line 7"/>
          <p:cNvSpPr>
            <a:spLocks noChangeShapeType="1"/>
          </p:cNvSpPr>
          <p:nvPr/>
        </p:nvSpPr>
        <p:spPr bwMode="auto">
          <a:xfrm>
            <a:off x="2514600" y="2667000"/>
            <a:ext cx="1752600" cy="3810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632" name="Line 8"/>
          <p:cNvSpPr>
            <a:spLocks noChangeShapeType="1"/>
          </p:cNvSpPr>
          <p:nvPr/>
        </p:nvSpPr>
        <p:spPr bwMode="auto">
          <a:xfrm flipV="1">
            <a:off x="2667000" y="3429000"/>
            <a:ext cx="1447800" cy="76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633" name="Line 9"/>
          <p:cNvSpPr>
            <a:spLocks noChangeShapeType="1"/>
          </p:cNvSpPr>
          <p:nvPr/>
        </p:nvSpPr>
        <p:spPr bwMode="auto">
          <a:xfrm flipV="1">
            <a:off x="2438400" y="3810000"/>
            <a:ext cx="1905000" cy="6858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634" name="Line 10"/>
          <p:cNvSpPr>
            <a:spLocks noChangeShapeType="1"/>
          </p:cNvSpPr>
          <p:nvPr/>
        </p:nvSpPr>
        <p:spPr bwMode="auto">
          <a:xfrm flipV="1">
            <a:off x="2362200" y="5562600"/>
            <a:ext cx="1905000" cy="152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770869"/>
      </p:ext>
    </p:extLst>
  </p:cSld>
  <p:clrMapOvr>
    <a:masterClrMapping/>
  </p:clrMapOvr>
  <mc:AlternateContent xmlns:mc="http://schemas.openxmlformats.org/markup-compatibility/2006">
    <mc:Choice xmlns:p14="http://schemas.microsoft.com/office/powerpoint/2010/main" Requires="p14">
      <p:transition spd="slow" p14:dur="2000" advTm="19246"/>
    </mc:Choice>
    <mc:Fallback>
      <p:transition spd="slow" advTm="19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apcha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066800"/>
            <a:ext cx="7772400" cy="533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p:cNvSpPr txBox="1">
            <a:spLocks noChangeArrowheads="1"/>
          </p:cNvSpPr>
          <p:nvPr/>
        </p:nvSpPr>
        <p:spPr bwMode="auto">
          <a:xfrm>
            <a:off x="773192" y="0"/>
            <a:ext cx="75103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sz="2400" smtClean="0">
                <a:solidFill>
                  <a:srgbClr val="C00000"/>
                </a:solidFill>
                <a:latin typeface="+mj-lt"/>
              </a:rPr>
              <a:t>ΚΥΜΑΤΙΚΗ ΕΝΕΡΓΕΙΑ ΣΕ ΚΛΕΙΣΤΟ ΚΟΛΠΟ - ΝΟΡΒΗΓΙΑ</a:t>
            </a:r>
            <a:endParaRPr lang="en-US" sz="2400">
              <a:solidFill>
                <a:srgbClr val="C00000"/>
              </a:solidFill>
              <a:latin typeface="+mj-lt"/>
            </a:endParaRPr>
          </a:p>
        </p:txBody>
      </p:sp>
      <p:sp>
        <p:nvSpPr>
          <p:cNvPr id="27652" name="Text Box 4"/>
          <p:cNvSpPr txBox="1">
            <a:spLocks noChangeArrowheads="1"/>
          </p:cNvSpPr>
          <p:nvPr/>
        </p:nvSpPr>
        <p:spPr bwMode="auto">
          <a:xfrm>
            <a:off x="1539555" y="533400"/>
            <a:ext cx="59426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Constructed in 1985, operated successfully for ten years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32764063"/>
      </p:ext>
    </p:extLst>
  </p:cSld>
  <p:clrMapOvr>
    <a:masterClrMapping/>
  </p:clrMapOvr>
  <mc:AlternateContent xmlns:mc="http://schemas.openxmlformats.org/markup-compatibility/2006">
    <mc:Choice xmlns:p14="http://schemas.microsoft.com/office/powerpoint/2010/main" Requires="p14">
      <p:transition spd="slow" p14:dur="2000" advTm="32339"/>
    </mc:Choice>
    <mc:Fallback>
      <p:transition spd="slow" advTm="32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apchan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220788"/>
            <a:ext cx="7391400"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p:cNvSpPr txBox="1">
            <a:spLocks noChangeArrowheads="1"/>
          </p:cNvSpPr>
          <p:nvPr/>
        </p:nvSpPr>
        <p:spPr bwMode="auto">
          <a:xfrm>
            <a:off x="548174" y="0"/>
            <a:ext cx="81921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sz="2400">
                <a:solidFill>
                  <a:srgbClr val="C00000"/>
                </a:solidFill>
              </a:rPr>
              <a:t>ΚΥΜΑΤΙΚΗ ΕΝΕΡΓΕΙΑ ΣΕ ΚΛΕΙΣΤΟ ΚΟΛΠΟ - ΝΟΡΒΗΓΙΑ</a:t>
            </a:r>
            <a:endParaRPr lang="en-US" sz="2400">
              <a:solidFill>
                <a:srgbClr val="C00000"/>
              </a:solidFill>
            </a:endParaRPr>
          </a:p>
        </p:txBody>
      </p:sp>
      <p:sp>
        <p:nvSpPr>
          <p:cNvPr id="28676" name="Text Box 4"/>
          <p:cNvSpPr txBox="1">
            <a:spLocks noChangeArrowheads="1"/>
          </p:cNvSpPr>
          <p:nvPr/>
        </p:nvSpPr>
        <p:spPr bwMode="auto">
          <a:xfrm>
            <a:off x="2796574" y="650875"/>
            <a:ext cx="18903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C00000"/>
                </a:solidFill>
              </a:rPr>
              <a:t>Tapered channel</a:t>
            </a:r>
          </a:p>
        </p:txBody>
      </p:sp>
      <p:sp>
        <p:nvSpPr>
          <p:cNvPr id="28677" name="Text Box 5"/>
          <p:cNvSpPr txBox="1">
            <a:spLocks noChangeArrowheads="1"/>
          </p:cNvSpPr>
          <p:nvPr/>
        </p:nvSpPr>
        <p:spPr bwMode="auto">
          <a:xfrm>
            <a:off x="898525" y="498475"/>
            <a:ext cx="59503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C00000"/>
                </a:solidFill>
              </a:rPr>
              <a:t>Sea</a:t>
            </a:r>
          </a:p>
        </p:txBody>
      </p:sp>
      <p:sp>
        <p:nvSpPr>
          <p:cNvPr id="28678" name="Text Box 6"/>
          <p:cNvSpPr txBox="1">
            <a:spLocks noChangeArrowheads="1"/>
          </p:cNvSpPr>
          <p:nvPr/>
        </p:nvSpPr>
        <p:spPr bwMode="auto">
          <a:xfrm>
            <a:off x="6096000" y="2971800"/>
            <a:ext cx="1385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FFCC00"/>
                </a:solidFill>
              </a:rPr>
              <a:t>Reservoir</a:t>
            </a:r>
            <a:endParaRPr lang="en-US"/>
          </a:p>
        </p:txBody>
      </p:sp>
      <p:sp>
        <p:nvSpPr>
          <p:cNvPr id="28679" name="Text Box 7"/>
          <p:cNvSpPr txBox="1">
            <a:spLocks noChangeArrowheads="1"/>
          </p:cNvSpPr>
          <p:nvPr/>
        </p:nvSpPr>
        <p:spPr bwMode="auto">
          <a:xfrm>
            <a:off x="1828800" y="6096000"/>
            <a:ext cx="265111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C00000"/>
                </a:solidFill>
              </a:rPr>
              <a:t>Turbine house (250 kW)</a:t>
            </a:r>
          </a:p>
        </p:txBody>
      </p:sp>
      <p:sp>
        <p:nvSpPr>
          <p:cNvPr id="28680" name="Line 8"/>
          <p:cNvSpPr>
            <a:spLocks noChangeShapeType="1"/>
          </p:cNvSpPr>
          <p:nvPr/>
        </p:nvSpPr>
        <p:spPr bwMode="auto">
          <a:xfrm>
            <a:off x="1371600" y="990600"/>
            <a:ext cx="304800" cy="609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681" name="Line 9"/>
          <p:cNvSpPr>
            <a:spLocks noChangeShapeType="1"/>
          </p:cNvSpPr>
          <p:nvPr/>
        </p:nvSpPr>
        <p:spPr bwMode="auto">
          <a:xfrm>
            <a:off x="3810000" y="1066800"/>
            <a:ext cx="304800" cy="2514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682" name="Line 10"/>
          <p:cNvSpPr>
            <a:spLocks noChangeShapeType="1"/>
          </p:cNvSpPr>
          <p:nvPr/>
        </p:nvSpPr>
        <p:spPr bwMode="auto">
          <a:xfrm flipH="1">
            <a:off x="5181600" y="3429000"/>
            <a:ext cx="1066800" cy="7620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683" name="Line 11"/>
          <p:cNvSpPr>
            <a:spLocks noChangeShapeType="1"/>
          </p:cNvSpPr>
          <p:nvPr/>
        </p:nvSpPr>
        <p:spPr bwMode="auto">
          <a:xfrm flipV="1">
            <a:off x="2895600" y="5257800"/>
            <a:ext cx="609600" cy="8382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33435334"/>
      </p:ext>
    </p:extLst>
  </p:cSld>
  <p:clrMapOvr>
    <a:masterClrMapping/>
  </p:clrMapOvr>
  <mc:AlternateContent xmlns:mc="http://schemas.openxmlformats.org/markup-compatibility/2006">
    <mc:Choice xmlns:p14="http://schemas.microsoft.com/office/powerpoint/2010/main" Requires="p14">
      <p:transition spd="slow" p14:dur="2000" advTm="16688"/>
    </mc:Choice>
    <mc:Fallback>
      <p:transition spd="slow" advTm="16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islay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816100"/>
            <a:ext cx="69342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auto">
          <a:xfrm>
            <a:off x="1906596" y="152400"/>
            <a:ext cx="52180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Islay prototype OWC schematic</a:t>
            </a:r>
          </a:p>
        </p:txBody>
      </p:sp>
      <p:sp>
        <p:nvSpPr>
          <p:cNvPr id="29700" name="Text Box 4"/>
          <p:cNvSpPr txBox="1">
            <a:spLocks noChangeArrowheads="1"/>
          </p:cNvSpPr>
          <p:nvPr/>
        </p:nvSpPr>
        <p:spPr bwMode="auto">
          <a:xfrm>
            <a:off x="5699125" y="879475"/>
            <a:ext cx="17107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OWC chamber</a:t>
            </a:r>
          </a:p>
        </p:txBody>
      </p:sp>
      <p:sp>
        <p:nvSpPr>
          <p:cNvPr id="29701" name="Text Box 5"/>
          <p:cNvSpPr txBox="1">
            <a:spLocks noChangeArrowheads="1"/>
          </p:cNvSpPr>
          <p:nvPr/>
        </p:nvSpPr>
        <p:spPr bwMode="auto">
          <a:xfrm>
            <a:off x="2803525" y="1108075"/>
            <a:ext cx="15141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Wells turbine</a:t>
            </a:r>
          </a:p>
        </p:txBody>
      </p:sp>
      <p:sp>
        <p:nvSpPr>
          <p:cNvPr id="29702" name="Text Box 6"/>
          <p:cNvSpPr txBox="1">
            <a:spLocks noChangeArrowheads="1"/>
          </p:cNvSpPr>
          <p:nvPr/>
        </p:nvSpPr>
        <p:spPr bwMode="auto">
          <a:xfrm>
            <a:off x="822325" y="803275"/>
            <a:ext cx="12234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solidFill>
                  <a:srgbClr val="002060"/>
                </a:solidFill>
              </a:rPr>
              <a:t>Generator</a:t>
            </a:r>
          </a:p>
        </p:txBody>
      </p:sp>
      <p:sp>
        <p:nvSpPr>
          <p:cNvPr id="29703" name="Line 7"/>
          <p:cNvSpPr>
            <a:spLocks noChangeShapeType="1"/>
          </p:cNvSpPr>
          <p:nvPr/>
        </p:nvSpPr>
        <p:spPr bwMode="auto">
          <a:xfrm flipH="1">
            <a:off x="4953000" y="1371600"/>
            <a:ext cx="1447800" cy="16764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704" name="Line 8"/>
          <p:cNvSpPr>
            <a:spLocks noChangeShapeType="1"/>
          </p:cNvSpPr>
          <p:nvPr/>
        </p:nvSpPr>
        <p:spPr bwMode="auto">
          <a:xfrm flipH="1">
            <a:off x="3124200" y="1676400"/>
            <a:ext cx="304800" cy="9906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705" name="Line 9"/>
          <p:cNvSpPr>
            <a:spLocks noChangeShapeType="1"/>
          </p:cNvSpPr>
          <p:nvPr/>
        </p:nvSpPr>
        <p:spPr bwMode="auto">
          <a:xfrm>
            <a:off x="1752600" y="1295400"/>
            <a:ext cx="990600" cy="14478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51859753"/>
      </p:ext>
    </p:extLst>
  </p:cSld>
  <p:clrMapOvr>
    <a:masterClrMapping/>
  </p:clrMapOvr>
  <mc:AlternateContent xmlns:mc="http://schemas.openxmlformats.org/markup-compatibility/2006">
    <mc:Choice xmlns:p14="http://schemas.microsoft.com/office/powerpoint/2010/main" Requires="p14">
      <p:transition spd="slow" p14:dur="2000" advTm="22543"/>
    </mc:Choice>
    <mc:Fallback>
      <p:transition spd="slow" advTm="22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88640"/>
            <a:ext cx="8229600" cy="504056"/>
          </a:xfrm>
        </p:spPr>
        <p:txBody>
          <a:bodyPr>
            <a:normAutofit fontScale="90000"/>
          </a:bodyPr>
          <a:lstStyle/>
          <a:p>
            <a:r>
              <a:rPr lang="el-GR" smtClean="0"/>
              <a:t>ΥΔΡΟΗΛΕΚΤΡΙΚΟ ΦΡΑΓΜΑ-ΣΤΑΘΜΟΣ</a:t>
            </a:r>
            <a:endParaRPr lang="en-GB"/>
          </a:p>
        </p:txBody>
      </p:sp>
      <p:sp>
        <p:nvSpPr>
          <p:cNvPr id="5" name="Slide Number Placeholder 4"/>
          <p:cNvSpPr>
            <a:spLocks noGrp="1"/>
          </p:cNvSpPr>
          <p:nvPr>
            <p:ph type="sldNum" sz="quarter" idx="12"/>
          </p:nvPr>
        </p:nvSpPr>
        <p:spPr/>
        <p:txBody>
          <a:bodyPr/>
          <a:lstStyle/>
          <a:p>
            <a:pPr>
              <a:defRPr/>
            </a:pPr>
            <a:fld id="{C9264D89-AB75-445F-8615-19EDA9DAE310}" type="slidenum">
              <a:rPr lang="el-GR" altLang="en-US" smtClean="0"/>
              <a:pPr>
                <a:defRPr/>
              </a:pPr>
              <a:t>12</a:t>
            </a:fld>
            <a:endParaRPr lang="el-GR" altLang="en-US"/>
          </a:p>
        </p:txBody>
      </p:sp>
      <p:pic>
        <p:nvPicPr>
          <p:cNvPr id="54274" name="Picture 2" descr="http://upload.wikimedia.org/wikipedia/commons/thumb/5/57/Hydroelectric_dam.svg/2000px-Hydroelectric_dam.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48" y="835095"/>
            <a:ext cx="8803704" cy="597331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82728992"/>
      </p:ext>
    </p:extLst>
  </p:cSld>
  <p:clrMapOvr>
    <a:masterClrMapping/>
  </p:clrMapOvr>
  <mc:AlternateContent xmlns:mc="http://schemas.openxmlformats.org/markup-compatibility/2006">
    <mc:Choice xmlns:p14="http://schemas.microsoft.com/office/powerpoint/2010/main" Requires="p14">
      <p:transition spd="slow" p14:dur="2000" advTm="26244"/>
    </mc:Choice>
    <mc:Fallback>
      <p:transition spd="slow" advTm="26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Limp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685800"/>
            <a:ext cx="7162800"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p:cNvSpPr txBox="1">
            <a:spLocks noChangeArrowheads="1"/>
          </p:cNvSpPr>
          <p:nvPr/>
        </p:nvSpPr>
        <p:spPr bwMode="auto">
          <a:xfrm>
            <a:off x="1556273" y="5756275"/>
            <a:ext cx="60965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500 kW rated, shoreline mounted oscillating water column</a:t>
            </a:r>
          </a:p>
          <a:p>
            <a:pPr algn="ctr" eaLnBrk="1" hangingPunct="1"/>
            <a:r>
              <a:rPr lang="en-US">
                <a:solidFill>
                  <a:srgbClr val="002060"/>
                </a:solidFill>
              </a:rPr>
              <a:t>device near Portnahaven, Islay</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58656409"/>
      </p:ext>
    </p:extLst>
  </p:cSld>
  <p:clrMapOvr>
    <a:masterClrMapping/>
  </p:clrMapOvr>
  <mc:AlternateContent xmlns:mc="http://schemas.openxmlformats.org/markup-compatibility/2006">
    <mc:Choice xmlns:p14="http://schemas.microsoft.com/office/powerpoint/2010/main" Requires="p14">
      <p:transition spd="slow" p14:dur="2000" advTm="19383"/>
    </mc:Choice>
    <mc:Fallback>
      <p:transition spd="slow" advTm="19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well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609600"/>
            <a:ext cx="6096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p:cNvSpPr txBox="1">
            <a:spLocks noChangeArrowheads="1"/>
          </p:cNvSpPr>
          <p:nvPr/>
        </p:nvSpPr>
        <p:spPr bwMode="auto">
          <a:xfrm>
            <a:off x="2220816" y="5715000"/>
            <a:ext cx="4681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Actual 500 kW Wells turbine being prepared</a:t>
            </a:r>
          </a:p>
          <a:p>
            <a:pPr algn="ctr" eaLnBrk="1" hangingPunct="1"/>
            <a:r>
              <a:rPr lang="en-US">
                <a:solidFill>
                  <a:srgbClr val="002060"/>
                </a:solidFill>
              </a:rPr>
              <a:t>for installation in Limpet OWC on Islay</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2125608"/>
      </p:ext>
    </p:extLst>
  </p:cSld>
  <p:clrMapOvr>
    <a:masterClrMapping/>
  </p:clrMapOvr>
  <mc:AlternateContent xmlns:mc="http://schemas.openxmlformats.org/markup-compatibility/2006">
    <mc:Choice xmlns:p14="http://schemas.microsoft.com/office/powerpoint/2010/main" Requires="p14">
      <p:transition spd="slow" p14:dur="2000" advTm="15137"/>
    </mc:Choice>
    <mc:Fallback>
      <p:transition spd="slow" advTm="15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islay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460500"/>
            <a:ext cx="746760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p:cNvSpPr txBox="1">
            <a:spLocks noChangeArrowheads="1"/>
          </p:cNvSpPr>
          <p:nvPr/>
        </p:nvSpPr>
        <p:spPr bwMode="auto">
          <a:xfrm>
            <a:off x="1370700" y="152400"/>
            <a:ext cx="650261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Prototype oscillating water column device, Portnahaven, Islay.</a:t>
            </a:r>
          </a:p>
          <a:p>
            <a:pPr algn="ctr" eaLnBrk="1" hangingPunct="1"/>
            <a:r>
              <a:rPr lang="en-US">
                <a:solidFill>
                  <a:srgbClr val="002060"/>
                </a:solidFill>
              </a:rPr>
              <a:t>Wells turbine and generator rated at 75 kW.  Constructed</a:t>
            </a:r>
          </a:p>
          <a:p>
            <a:pPr algn="ctr" eaLnBrk="1" hangingPunct="1"/>
            <a:r>
              <a:rPr lang="en-US">
                <a:solidFill>
                  <a:srgbClr val="002060"/>
                </a:solidFill>
              </a:rPr>
              <a:t>in 1985, de-commissioned in 1999</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75298409"/>
      </p:ext>
    </p:extLst>
  </p:cSld>
  <p:clrMapOvr>
    <a:masterClrMapping/>
  </p:clrMapOvr>
  <mc:AlternateContent xmlns:mc="http://schemas.openxmlformats.org/markup-compatibility/2006">
    <mc:Choice xmlns:p14="http://schemas.microsoft.com/office/powerpoint/2010/main" Requires="p14">
      <p:transition spd="slow" p14:dur="2000" advTm="21908"/>
    </mc:Choice>
    <mc:Fallback>
      <p:transition spd="slow" advTm="21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wavedrago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430463"/>
            <a:ext cx="6019800"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3"/>
          <p:cNvSpPr txBox="1">
            <a:spLocks noChangeArrowheads="1"/>
          </p:cNvSpPr>
          <p:nvPr/>
        </p:nvSpPr>
        <p:spPr bwMode="auto">
          <a:xfrm>
            <a:off x="3711173" y="115888"/>
            <a:ext cx="15867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Wave Dragon</a:t>
            </a:r>
          </a:p>
        </p:txBody>
      </p:sp>
      <p:sp>
        <p:nvSpPr>
          <p:cNvPr id="32772" name="Text Box 4"/>
          <p:cNvSpPr txBox="1">
            <a:spLocks noChangeArrowheads="1"/>
          </p:cNvSpPr>
          <p:nvPr/>
        </p:nvSpPr>
        <p:spPr bwMode="auto">
          <a:xfrm>
            <a:off x="1618972" y="838200"/>
            <a:ext cx="57631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 Danish design: the arms amplify the incoming waves</a:t>
            </a:r>
          </a:p>
          <a:p>
            <a:pPr algn="ctr" eaLnBrk="1" hangingPunct="1"/>
            <a:r>
              <a:rPr lang="en-US">
                <a:solidFill>
                  <a:srgbClr val="002060"/>
                </a:solidFill>
              </a:rPr>
              <a:t>which spill over into a central chamber.  Power take-off</a:t>
            </a:r>
          </a:p>
          <a:p>
            <a:pPr algn="ctr" eaLnBrk="1" hangingPunct="1"/>
            <a:r>
              <a:rPr lang="en-US">
                <a:solidFill>
                  <a:srgbClr val="002060"/>
                </a:solidFill>
              </a:rPr>
              <a:t>uses simple low-head hydro power technology</a:t>
            </a:r>
          </a:p>
        </p:txBody>
      </p:sp>
      <p:sp>
        <p:nvSpPr>
          <p:cNvPr id="32773" name="Text Box 5"/>
          <p:cNvSpPr txBox="1">
            <a:spLocks noChangeArrowheads="1"/>
          </p:cNvSpPr>
          <p:nvPr/>
        </p:nvSpPr>
        <p:spPr bwMode="auto">
          <a:xfrm>
            <a:off x="7155907" y="2327275"/>
            <a:ext cx="1556836"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An artist’s</a:t>
            </a:r>
          </a:p>
          <a:p>
            <a:pPr algn="ctr" eaLnBrk="1" hangingPunct="1"/>
            <a:r>
              <a:rPr lang="en-US">
                <a:solidFill>
                  <a:srgbClr val="002060"/>
                </a:solidFill>
              </a:rPr>
              <a:t>impression</a:t>
            </a:r>
          </a:p>
          <a:p>
            <a:pPr algn="ctr" eaLnBrk="1" hangingPunct="1"/>
            <a:r>
              <a:rPr lang="en-US">
                <a:solidFill>
                  <a:srgbClr val="002060"/>
                </a:solidFill>
              </a:rPr>
              <a:t>of the device.</a:t>
            </a:r>
          </a:p>
          <a:p>
            <a:pPr algn="ctr" eaLnBrk="1" hangingPunct="1"/>
            <a:endParaRPr lang="en-US">
              <a:solidFill>
                <a:srgbClr val="002060"/>
              </a:solidFill>
            </a:endParaRPr>
          </a:p>
          <a:p>
            <a:pPr algn="ctr" eaLnBrk="1" hangingPunct="1"/>
            <a:r>
              <a:rPr lang="en-US">
                <a:solidFill>
                  <a:srgbClr val="002060"/>
                </a:solidFill>
              </a:rPr>
              <a:t>At full scale,</a:t>
            </a:r>
          </a:p>
          <a:p>
            <a:pPr algn="ctr" eaLnBrk="1" hangingPunct="1"/>
            <a:r>
              <a:rPr lang="en-US">
                <a:solidFill>
                  <a:srgbClr val="002060"/>
                </a:solidFill>
              </a:rPr>
              <a:t>it would be</a:t>
            </a:r>
          </a:p>
          <a:p>
            <a:pPr algn="ctr" eaLnBrk="1" hangingPunct="1"/>
            <a:r>
              <a:rPr lang="en-US">
                <a:solidFill>
                  <a:srgbClr val="002060"/>
                </a:solidFill>
              </a:rPr>
              <a:t>260 m wide</a:t>
            </a:r>
          </a:p>
          <a:p>
            <a:pPr algn="ctr" eaLnBrk="1" hangingPunct="1"/>
            <a:r>
              <a:rPr lang="en-US">
                <a:solidFill>
                  <a:srgbClr val="002060"/>
                </a:solidFill>
              </a:rPr>
              <a:t>and would</a:t>
            </a:r>
          </a:p>
          <a:p>
            <a:pPr algn="ctr" eaLnBrk="1" hangingPunct="1"/>
            <a:r>
              <a:rPr lang="en-US">
                <a:solidFill>
                  <a:srgbClr val="002060"/>
                </a:solidFill>
              </a:rPr>
              <a:t>develop up</a:t>
            </a:r>
          </a:p>
          <a:p>
            <a:pPr algn="ctr" eaLnBrk="1" hangingPunct="1"/>
            <a:r>
              <a:rPr lang="en-US">
                <a:solidFill>
                  <a:srgbClr val="002060"/>
                </a:solidFill>
              </a:rPr>
              <a:t> to 4 MW</a:t>
            </a:r>
          </a:p>
          <a:p>
            <a:pPr algn="ctr" eaLnBrk="1" hangingPunct="1"/>
            <a:endParaRPr lang="en-US">
              <a:solidFill>
                <a:srgbClr val="002060"/>
              </a:solidFill>
            </a:endParaRPr>
          </a:p>
        </p:txBody>
      </p:sp>
      <p:pic>
        <p:nvPicPr>
          <p:cNvPr id="6" name="Picture 2" descr="wavedragon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988839"/>
            <a:ext cx="6393907" cy="4876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479889037"/>
      </p:ext>
    </p:extLst>
  </p:cSld>
  <p:clrMapOvr>
    <a:masterClrMapping/>
  </p:clrMapOvr>
  <mc:AlternateContent xmlns:mc="http://schemas.openxmlformats.org/markup-compatibility/2006">
    <mc:Choice xmlns:p14="http://schemas.microsoft.com/office/powerpoint/2010/main" Requires="p14">
      <p:transition spd="slow" p14:dur="2000" advTm="57913"/>
    </mc:Choice>
    <mc:Fallback>
      <p:transition spd="slow" advTm="57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wavedragon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052736"/>
            <a:ext cx="7416824" cy="556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auto">
          <a:xfrm>
            <a:off x="1671997" y="193675"/>
            <a:ext cx="56904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 1/4.5 scale prototype Wave Dragon during sea trials</a:t>
            </a:r>
          </a:p>
          <a:p>
            <a:pPr algn="ctr" eaLnBrk="1" hangingPunct="1"/>
            <a:r>
              <a:rPr lang="en-US">
                <a:solidFill>
                  <a:srgbClr val="002060"/>
                </a:solidFill>
              </a:rPr>
              <a:t>off the Danish coast, 2003</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5174824"/>
      </p:ext>
    </p:extLst>
  </p:cSld>
  <p:clrMapOvr>
    <a:masterClrMapping/>
  </p:clrMapOvr>
  <mc:AlternateContent xmlns:mc="http://schemas.openxmlformats.org/markup-compatibility/2006">
    <mc:Choice xmlns:p14="http://schemas.microsoft.com/office/powerpoint/2010/main" Requires="p14">
      <p:transition spd="slow" p14:dur="2000" advTm="14077"/>
    </mc:Choice>
    <mc:Fallback>
      <p:transition spd="slow" advTm="14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W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600200"/>
            <a:ext cx="601980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p:cNvSpPr txBox="1">
            <a:spLocks noChangeArrowheads="1"/>
          </p:cNvSpPr>
          <p:nvPr/>
        </p:nvSpPr>
        <p:spPr bwMode="auto">
          <a:xfrm>
            <a:off x="1051324" y="152400"/>
            <a:ext cx="694292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Archimedes Wave Swing</a:t>
            </a:r>
          </a:p>
          <a:p>
            <a:pPr algn="ctr" eaLnBrk="1" hangingPunct="1"/>
            <a:r>
              <a:rPr lang="en-US">
                <a:solidFill>
                  <a:srgbClr val="002060"/>
                </a:solidFill>
              </a:rPr>
              <a:t>Concept developed in the Netherlands; a submerged device with</a:t>
            </a:r>
          </a:p>
          <a:p>
            <a:pPr algn="ctr" eaLnBrk="1" hangingPunct="1"/>
            <a:r>
              <a:rPr lang="en-US">
                <a:solidFill>
                  <a:srgbClr val="002060"/>
                </a:solidFill>
              </a:rPr>
              <a:t> a vertically heaving float connected to a linear electrical generator</a:t>
            </a:r>
          </a:p>
        </p:txBody>
      </p:sp>
      <p:sp>
        <p:nvSpPr>
          <p:cNvPr id="35844" name="Text Box 4"/>
          <p:cNvSpPr txBox="1">
            <a:spLocks noChangeArrowheads="1"/>
          </p:cNvSpPr>
          <p:nvPr/>
        </p:nvSpPr>
        <p:spPr bwMode="auto">
          <a:xfrm>
            <a:off x="6550025" y="1717675"/>
            <a:ext cx="29210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Prototype</a:t>
            </a:r>
          </a:p>
          <a:p>
            <a:pPr algn="ctr" eaLnBrk="1" hangingPunct="1"/>
            <a:r>
              <a:rPr lang="en-US">
                <a:solidFill>
                  <a:srgbClr val="002060"/>
                </a:solidFill>
              </a:rPr>
              <a:t>rated at 2MW,</a:t>
            </a:r>
          </a:p>
          <a:p>
            <a:pPr algn="ctr" eaLnBrk="1" hangingPunct="1"/>
            <a:r>
              <a:rPr lang="en-US">
                <a:solidFill>
                  <a:srgbClr val="002060"/>
                </a:solidFill>
              </a:rPr>
              <a:t>shown here </a:t>
            </a:r>
          </a:p>
          <a:p>
            <a:pPr algn="ctr" eaLnBrk="1" hangingPunct="1"/>
            <a:r>
              <a:rPr lang="en-US">
                <a:solidFill>
                  <a:srgbClr val="002060"/>
                </a:solidFill>
              </a:rPr>
              <a:t>on tow in</a:t>
            </a:r>
          </a:p>
          <a:p>
            <a:pPr algn="ctr" eaLnBrk="1" hangingPunct="1"/>
            <a:r>
              <a:rPr lang="en-US">
                <a:solidFill>
                  <a:srgbClr val="002060"/>
                </a:solidFill>
              </a:rPr>
              <a:t>preparation</a:t>
            </a:r>
          </a:p>
          <a:p>
            <a:pPr algn="ctr" eaLnBrk="1" hangingPunct="1"/>
            <a:r>
              <a:rPr lang="en-US">
                <a:solidFill>
                  <a:srgbClr val="002060"/>
                </a:solidFill>
              </a:rPr>
              <a:t>for sea trials</a:t>
            </a:r>
          </a:p>
          <a:p>
            <a:pPr algn="ctr" eaLnBrk="1" hangingPunct="1"/>
            <a:r>
              <a:rPr lang="en-US">
                <a:solidFill>
                  <a:srgbClr val="002060"/>
                </a:solidFill>
              </a:rPr>
              <a:t>off the coast</a:t>
            </a:r>
          </a:p>
          <a:p>
            <a:pPr algn="ctr" eaLnBrk="1" hangingPunct="1"/>
            <a:r>
              <a:rPr lang="en-US">
                <a:solidFill>
                  <a:srgbClr val="002060"/>
                </a:solidFill>
              </a:rPr>
              <a:t>of Portugal,</a:t>
            </a:r>
          </a:p>
          <a:p>
            <a:pPr algn="ctr" eaLnBrk="1" hangingPunct="1"/>
            <a:r>
              <a:rPr lang="en-US">
                <a:solidFill>
                  <a:srgbClr val="002060"/>
                </a:solidFill>
              </a:rPr>
              <a:t>early 2002</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44802620"/>
      </p:ext>
    </p:extLst>
  </p:cSld>
  <p:clrMapOvr>
    <a:masterClrMapping/>
  </p:clrMapOvr>
  <mc:AlternateContent xmlns:mc="http://schemas.openxmlformats.org/markup-compatibility/2006">
    <mc:Choice xmlns:p14="http://schemas.microsoft.com/office/powerpoint/2010/main" Requires="p14">
      <p:transition spd="slow" p14:dur="2000" advTm="24156"/>
    </mc:Choice>
    <mc:Fallback>
      <p:transition spd="slow" advTm="24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Pelamis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743200"/>
            <a:ext cx="51816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p:cNvSpPr txBox="1">
            <a:spLocks noChangeArrowheads="1"/>
          </p:cNvSpPr>
          <p:nvPr/>
        </p:nvSpPr>
        <p:spPr bwMode="auto">
          <a:xfrm>
            <a:off x="608371" y="141288"/>
            <a:ext cx="780662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Pelamis </a:t>
            </a:r>
            <a:r>
              <a:rPr lang="el-GR" sz="2800" smtClean="0">
                <a:solidFill>
                  <a:srgbClr val="002060"/>
                </a:solidFill>
              </a:rPr>
              <a:t>κυματικός σταθμός ηλεκτροπαραγωγής</a:t>
            </a:r>
            <a:endParaRPr lang="en-US" sz="2800">
              <a:solidFill>
                <a:srgbClr val="002060"/>
              </a:solidFill>
            </a:endParaRPr>
          </a:p>
        </p:txBody>
      </p:sp>
      <p:sp>
        <p:nvSpPr>
          <p:cNvPr id="38916" name="Text Box 4"/>
          <p:cNvSpPr txBox="1">
            <a:spLocks noChangeArrowheads="1"/>
          </p:cNvSpPr>
          <p:nvPr/>
        </p:nvSpPr>
        <p:spPr bwMode="auto">
          <a:xfrm>
            <a:off x="1191037" y="838200"/>
            <a:ext cx="677621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 floating attenuator, Pelamis consists of 4 linked cylindrical </a:t>
            </a:r>
          </a:p>
          <a:p>
            <a:pPr algn="ctr" eaLnBrk="1" hangingPunct="1"/>
            <a:r>
              <a:rPr lang="en-US">
                <a:solidFill>
                  <a:srgbClr val="002060"/>
                </a:solidFill>
              </a:rPr>
              <a:t>elements.  Flexing of joints between elements actuates hydraulic</a:t>
            </a:r>
          </a:p>
          <a:p>
            <a:pPr algn="ctr" eaLnBrk="1" hangingPunct="1"/>
            <a:r>
              <a:rPr lang="en-US">
                <a:solidFill>
                  <a:srgbClr val="002060"/>
                </a:solidFill>
              </a:rPr>
              <a:t>rams which feed oil into a high-pressure reservoir.  Power</a:t>
            </a:r>
          </a:p>
          <a:p>
            <a:pPr algn="ctr" eaLnBrk="1" hangingPunct="1"/>
            <a:r>
              <a:rPr lang="en-US">
                <a:solidFill>
                  <a:srgbClr val="002060"/>
                </a:solidFill>
              </a:rPr>
              <a:t>take-off is via a hydraulic motor to an electrical generator</a:t>
            </a:r>
          </a:p>
        </p:txBody>
      </p:sp>
      <p:sp>
        <p:nvSpPr>
          <p:cNvPr id="38917" name="Text Box 5"/>
          <p:cNvSpPr txBox="1">
            <a:spLocks noChangeArrowheads="1"/>
          </p:cNvSpPr>
          <p:nvPr/>
        </p:nvSpPr>
        <p:spPr bwMode="auto">
          <a:xfrm>
            <a:off x="6311233" y="2895600"/>
            <a:ext cx="240322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Artist’s impression</a:t>
            </a:r>
          </a:p>
          <a:p>
            <a:pPr algn="ctr" eaLnBrk="1" hangingPunct="1"/>
            <a:r>
              <a:rPr lang="en-US">
                <a:solidFill>
                  <a:srgbClr val="002060"/>
                </a:solidFill>
              </a:rPr>
              <a:t>of a “farm” of</a:t>
            </a:r>
          </a:p>
          <a:p>
            <a:pPr algn="ctr" eaLnBrk="1" hangingPunct="1"/>
            <a:r>
              <a:rPr lang="en-US">
                <a:solidFill>
                  <a:srgbClr val="002060"/>
                </a:solidFill>
              </a:rPr>
              <a:t>Pelamis machines</a:t>
            </a:r>
          </a:p>
          <a:p>
            <a:pPr algn="ctr" eaLnBrk="1" hangingPunct="1"/>
            <a:r>
              <a:rPr lang="en-US">
                <a:solidFill>
                  <a:srgbClr val="002060"/>
                </a:solidFill>
              </a:rPr>
              <a:t>in a staggered</a:t>
            </a:r>
          </a:p>
          <a:p>
            <a:pPr algn="ctr" eaLnBrk="1" hangingPunct="1"/>
            <a:r>
              <a:rPr lang="en-US">
                <a:solidFill>
                  <a:srgbClr val="002060"/>
                </a:solidFill>
              </a:rPr>
              <a:t>array.</a:t>
            </a:r>
          </a:p>
          <a:p>
            <a:pPr algn="ctr" eaLnBrk="1" hangingPunct="1"/>
            <a:r>
              <a:rPr lang="en-US">
                <a:solidFill>
                  <a:srgbClr val="002060"/>
                </a:solidFill>
              </a:rPr>
              <a:t>Full-scale device</a:t>
            </a:r>
          </a:p>
          <a:p>
            <a:pPr algn="ctr" eaLnBrk="1" hangingPunct="1"/>
            <a:r>
              <a:rPr lang="en-US">
                <a:solidFill>
                  <a:srgbClr val="002060"/>
                </a:solidFill>
              </a:rPr>
              <a:t>is 120 m long,</a:t>
            </a:r>
          </a:p>
          <a:p>
            <a:pPr algn="ctr" eaLnBrk="1" hangingPunct="1"/>
            <a:r>
              <a:rPr lang="en-US">
                <a:solidFill>
                  <a:srgbClr val="002060"/>
                </a:solidFill>
              </a:rPr>
              <a:t>3.5 m in diameter</a:t>
            </a:r>
          </a:p>
          <a:p>
            <a:pPr algn="ctr" eaLnBrk="1" hangingPunct="1"/>
            <a:r>
              <a:rPr lang="en-US">
                <a:solidFill>
                  <a:srgbClr val="002060"/>
                </a:solidFill>
              </a:rPr>
              <a:t>and develops 750 kW</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31033673"/>
      </p:ext>
    </p:extLst>
  </p:cSld>
  <p:clrMapOvr>
    <a:masterClrMapping/>
  </p:clrMapOvr>
  <mc:AlternateContent xmlns:mc="http://schemas.openxmlformats.org/markup-compatibility/2006">
    <mc:Choice xmlns:p14="http://schemas.microsoft.com/office/powerpoint/2010/main" Requires="p14">
      <p:transition spd="slow" p14:dur="2000" advTm="25103"/>
    </mc:Choice>
    <mc:Fallback>
      <p:transition spd="slow" advTm="25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Pelamis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33400"/>
            <a:ext cx="38862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4" descr="Pelamis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3124200"/>
            <a:ext cx="6705600"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5"/>
          <p:cNvSpPr txBox="1">
            <a:spLocks noChangeArrowheads="1"/>
          </p:cNvSpPr>
          <p:nvPr/>
        </p:nvSpPr>
        <p:spPr bwMode="auto">
          <a:xfrm>
            <a:off x="5580112" y="664734"/>
            <a:ext cx="23844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400" smtClean="0">
                <a:solidFill>
                  <a:srgbClr val="002060"/>
                </a:solidFill>
              </a:rPr>
              <a:t>PELAMIS</a:t>
            </a:r>
            <a:r>
              <a:rPr lang="el-GR" sz="2400" smtClean="0">
                <a:solidFill>
                  <a:srgbClr val="002060"/>
                </a:solidFill>
              </a:rPr>
              <a:t> : </a:t>
            </a:r>
          </a:p>
          <a:p>
            <a:pPr algn="ctr" eaLnBrk="1" hangingPunct="1"/>
            <a:r>
              <a:rPr lang="el-GR" sz="2400" smtClean="0">
                <a:solidFill>
                  <a:srgbClr val="002060"/>
                </a:solidFill>
              </a:rPr>
              <a:t>ΔΟΚΙΜΕΣ ΣΕ ΚΛΙΜΑΚΑ </a:t>
            </a:r>
            <a:r>
              <a:rPr lang="en-US" sz="2400" smtClean="0">
                <a:solidFill>
                  <a:srgbClr val="002060"/>
                </a:solidFill>
              </a:rPr>
              <a:t>1/7</a:t>
            </a:r>
            <a:endParaRPr lang="en-US" sz="2400">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37033116"/>
      </p:ext>
    </p:extLst>
  </p:cSld>
  <p:clrMapOvr>
    <a:masterClrMapping/>
  </p:clrMapOvr>
  <mc:AlternateContent xmlns:mc="http://schemas.openxmlformats.org/markup-compatibility/2006">
    <mc:Choice xmlns:p14="http://schemas.microsoft.com/office/powerpoint/2010/main" Requires="p14">
      <p:transition spd="slow" p14:dur="2000" advTm="13929"/>
    </mc:Choice>
    <mc:Fallback>
      <p:transition spd="slow" advTm="13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Pelami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489075"/>
            <a:ext cx="53340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3"/>
          <p:cNvSpPr txBox="1">
            <a:spLocks noChangeArrowheads="1"/>
          </p:cNvSpPr>
          <p:nvPr/>
        </p:nvSpPr>
        <p:spPr bwMode="auto">
          <a:xfrm>
            <a:off x="1786165" y="304800"/>
            <a:ext cx="56653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a:solidFill>
                  <a:srgbClr val="002060"/>
                </a:solidFill>
              </a:rPr>
              <a:t>Pelamis power conversion module</a:t>
            </a:r>
            <a:endParaRPr lang="en-US">
              <a:solidFill>
                <a:srgbClr val="002060"/>
              </a:solidFill>
            </a:endParaRPr>
          </a:p>
        </p:txBody>
      </p:sp>
      <p:sp>
        <p:nvSpPr>
          <p:cNvPr id="40964" name="Text Box 4"/>
          <p:cNvSpPr txBox="1">
            <a:spLocks noChangeArrowheads="1"/>
          </p:cNvSpPr>
          <p:nvPr/>
        </p:nvSpPr>
        <p:spPr bwMode="auto">
          <a:xfrm>
            <a:off x="6730866" y="1412875"/>
            <a:ext cx="180049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solidFill>
                  <a:srgbClr val="002060"/>
                </a:solidFill>
              </a:rPr>
              <a:t>Hydraulic ram</a:t>
            </a:r>
          </a:p>
          <a:p>
            <a:pPr algn="ctr" eaLnBrk="1" hangingPunct="1"/>
            <a:endParaRPr lang="en-US">
              <a:solidFill>
                <a:srgbClr val="002060"/>
              </a:solidFill>
            </a:endParaRPr>
          </a:p>
          <a:p>
            <a:pPr algn="ctr" eaLnBrk="1" hangingPunct="1"/>
            <a:r>
              <a:rPr lang="en-US">
                <a:solidFill>
                  <a:srgbClr val="002060"/>
                </a:solidFill>
              </a:rPr>
              <a:t>High pressure</a:t>
            </a:r>
          </a:p>
          <a:p>
            <a:pPr algn="ctr" eaLnBrk="1" hangingPunct="1"/>
            <a:r>
              <a:rPr lang="en-US">
                <a:solidFill>
                  <a:srgbClr val="002060"/>
                </a:solidFill>
              </a:rPr>
              <a:t>accumulator</a:t>
            </a:r>
          </a:p>
          <a:p>
            <a:pPr algn="ctr" eaLnBrk="1" hangingPunct="1"/>
            <a:endParaRPr lang="en-US">
              <a:solidFill>
                <a:srgbClr val="002060"/>
              </a:solidFill>
            </a:endParaRPr>
          </a:p>
          <a:p>
            <a:pPr algn="ctr" eaLnBrk="1" hangingPunct="1"/>
            <a:endParaRPr lang="en-US">
              <a:solidFill>
                <a:srgbClr val="002060"/>
              </a:solidFill>
            </a:endParaRPr>
          </a:p>
          <a:p>
            <a:pPr algn="ctr" eaLnBrk="1" hangingPunct="1"/>
            <a:r>
              <a:rPr lang="en-US">
                <a:solidFill>
                  <a:srgbClr val="002060"/>
                </a:solidFill>
              </a:rPr>
              <a:t>Hydraulic motor</a:t>
            </a:r>
          </a:p>
          <a:p>
            <a:pPr algn="ctr" eaLnBrk="1" hangingPunct="1"/>
            <a:r>
              <a:rPr lang="en-US">
                <a:solidFill>
                  <a:srgbClr val="002060"/>
                </a:solidFill>
              </a:rPr>
              <a:t>and generator</a:t>
            </a:r>
          </a:p>
          <a:p>
            <a:pPr algn="ctr" eaLnBrk="1" hangingPunct="1"/>
            <a:endParaRPr lang="en-US">
              <a:solidFill>
                <a:srgbClr val="002060"/>
              </a:solidFill>
            </a:endParaRPr>
          </a:p>
          <a:p>
            <a:pPr algn="ctr" eaLnBrk="1" hangingPunct="1"/>
            <a:r>
              <a:rPr lang="en-US">
                <a:solidFill>
                  <a:srgbClr val="002060"/>
                </a:solidFill>
              </a:rPr>
              <a:t>Fluid reservoir</a:t>
            </a:r>
          </a:p>
          <a:p>
            <a:pPr algn="ctr" eaLnBrk="1" hangingPunct="1"/>
            <a:endParaRPr lang="en-US">
              <a:solidFill>
                <a:srgbClr val="002060"/>
              </a:solidFill>
            </a:endParaRPr>
          </a:p>
          <a:p>
            <a:pPr algn="ctr" eaLnBrk="1" hangingPunct="1"/>
            <a:r>
              <a:rPr lang="en-US">
                <a:solidFill>
                  <a:srgbClr val="002060"/>
                </a:solidFill>
              </a:rPr>
              <a:t>Hinged joint</a:t>
            </a:r>
          </a:p>
          <a:p>
            <a:pPr algn="ctr" eaLnBrk="1" hangingPunct="1"/>
            <a:endParaRPr lang="en-US">
              <a:solidFill>
                <a:srgbClr val="002060"/>
              </a:solidFill>
            </a:endParaRPr>
          </a:p>
        </p:txBody>
      </p:sp>
      <p:sp>
        <p:nvSpPr>
          <p:cNvPr id="40965" name="Line 5"/>
          <p:cNvSpPr>
            <a:spLocks noChangeShapeType="1"/>
          </p:cNvSpPr>
          <p:nvPr/>
        </p:nvSpPr>
        <p:spPr bwMode="auto">
          <a:xfrm flipH="1">
            <a:off x="3429000" y="1676400"/>
            <a:ext cx="3124200" cy="68580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966" name="Line 6"/>
          <p:cNvSpPr>
            <a:spLocks noChangeShapeType="1"/>
          </p:cNvSpPr>
          <p:nvPr/>
        </p:nvSpPr>
        <p:spPr bwMode="auto">
          <a:xfrm flipH="1">
            <a:off x="5105400" y="2743200"/>
            <a:ext cx="1524000" cy="68580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967" name="Line 7"/>
          <p:cNvSpPr>
            <a:spLocks noChangeShapeType="1"/>
          </p:cNvSpPr>
          <p:nvPr/>
        </p:nvSpPr>
        <p:spPr bwMode="auto">
          <a:xfrm flipH="1" flipV="1">
            <a:off x="3276600" y="3657600"/>
            <a:ext cx="3124200" cy="45720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968" name="Line 9"/>
          <p:cNvSpPr>
            <a:spLocks noChangeShapeType="1"/>
          </p:cNvSpPr>
          <p:nvPr/>
        </p:nvSpPr>
        <p:spPr bwMode="auto">
          <a:xfrm flipH="1" flipV="1">
            <a:off x="2514600" y="3886200"/>
            <a:ext cx="4038600" cy="106680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969" name="Line 10"/>
          <p:cNvSpPr>
            <a:spLocks noChangeShapeType="1"/>
          </p:cNvSpPr>
          <p:nvPr/>
        </p:nvSpPr>
        <p:spPr bwMode="auto">
          <a:xfrm flipH="1" flipV="1">
            <a:off x="4038600" y="5105400"/>
            <a:ext cx="2514600" cy="60960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96003235"/>
      </p:ext>
    </p:extLst>
  </p:cSld>
  <p:clrMapOvr>
    <a:masterClrMapping/>
  </p:clrMapOvr>
  <mc:AlternateContent xmlns:mc="http://schemas.openxmlformats.org/markup-compatibility/2006">
    <mc:Choice xmlns:p14="http://schemas.microsoft.com/office/powerpoint/2010/main" Requires="p14">
      <p:transition spd="slow" p14:dur="2000" advTm="14443"/>
    </mc:Choice>
    <mc:Fallback>
      <p:transition spd="slow" advTm="14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elamis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836613"/>
            <a:ext cx="7343775"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p:cNvSpPr txBox="1">
            <a:spLocks noChangeArrowheads="1"/>
          </p:cNvSpPr>
          <p:nvPr/>
        </p:nvSpPr>
        <p:spPr bwMode="auto">
          <a:xfrm>
            <a:off x="1565377" y="188913"/>
            <a:ext cx="60195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a:solidFill>
                  <a:srgbClr val="002060"/>
                </a:solidFill>
              </a:rPr>
              <a:t>Pelamis 750 kW prototype in transit to Orkney test centre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4439672"/>
      </p:ext>
    </p:extLst>
  </p:cSld>
  <p:clrMapOvr>
    <a:masterClrMapping/>
  </p:clrMapOvr>
  <mc:AlternateContent xmlns:mc="http://schemas.openxmlformats.org/markup-compatibility/2006">
    <mc:Choice xmlns:p14="http://schemas.microsoft.com/office/powerpoint/2010/main" Requires="p14">
      <p:transition spd="slow" p14:dur="2000" advTm="25834"/>
    </mc:Choice>
    <mc:Fallback>
      <p:transition spd="slow" advTm="25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idx="4294967295"/>
          </p:nvPr>
        </p:nvSpPr>
        <p:spPr>
          <a:xfrm>
            <a:off x="457200" y="188640"/>
            <a:ext cx="8229600" cy="504056"/>
          </a:xfrm>
        </p:spPr>
        <p:txBody>
          <a:bodyPr>
            <a:normAutofit fontScale="90000"/>
          </a:bodyPr>
          <a:lstStyle/>
          <a:p>
            <a:pPr eaLnBrk="1" hangingPunct="1"/>
            <a:r>
              <a:rPr lang="el-GR" altLang="en-US" smtClean="0"/>
              <a:t>Υδροηλεκτρικός σταθμός με αντλησιοταμιευτήρα</a:t>
            </a:r>
          </a:p>
        </p:txBody>
      </p:sp>
      <p:sp>
        <p:nvSpPr>
          <p:cNvPr id="81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7E9C4B50-3AE4-401C-A8A9-0D2BE1EC0355}" type="slidenum">
              <a:rPr lang="el-GR" altLang="en-US" sz="1000" smtClean="0"/>
              <a:pPr eaLnBrk="1" hangingPunct="1">
                <a:spcBef>
                  <a:spcPct val="0"/>
                </a:spcBef>
                <a:buClrTx/>
                <a:buSzTx/>
                <a:buFontTx/>
                <a:buNone/>
              </a:pPr>
              <a:t>13</a:t>
            </a:fld>
            <a:endParaRPr lang="el-GR" altLang="en-US" sz="1000" smtClean="0"/>
          </a:p>
        </p:txBody>
      </p:sp>
      <p:pic>
        <p:nvPicPr>
          <p:cNvPr id="552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038" y="800100"/>
            <a:ext cx="7781925"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711583" y="4009116"/>
            <a:ext cx="2952329" cy="584775"/>
          </a:xfrm>
          <a:prstGeom prst="rect">
            <a:avLst/>
          </a:prstGeom>
          <a:solidFill>
            <a:schemeClr val="bg1"/>
          </a:solidFill>
        </p:spPr>
        <p:txBody>
          <a:bodyPr wrap="square" rtlCol="0">
            <a:spAutoFit/>
          </a:bodyPr>
          <a:lstStyle/>
          <a:p>
            <a:r>
              <a:rPr lang="el-GR" sz="1600" b="1">
                <a:solidFill>
                  <a:srgbClr val="C00000"/>
                </a:solidFill>
                <a:latin typeface="+mj-lt"/>
              </a:rPr>
              <a:t>Κατανάλωση </a:t>
            </a:r>
            <a:r>
              <a:rPr lang="el-GR" sz="1600" b="1" smtClean="0">
                <a:solidFill>
                  <a:srgbClr val="C00000"/>
                </a:solidFill>
                <a:latin typeface="+mj-lt"/>
              </a:rPr>
              <a:t>ηλεκτρισμού </a:t>
            </a:r>
            <a:r>
              <a:rPr lang="el-GR" sz="1600" b="1">
                <a:solidFill>
                  <a:srgbClr val="C00000"/>
                </a:solidFill>
                <a:latin typeface="+mj-lt"/>
              </a:rPr>
              <a:t>αντλία/μοτέρ</a:t>
            </a:r>
            <a:endParaRPr lang="en-GB" sz="1600" b="1">
              <a:solidFill>
                <a:srgbClr val="C00000"/>
              </a:solidFill>
              <a:latin typeface="+mj-lt"/>
            </a:endParaRPr>
          </a:p>
        </p:txBody>
      </p:sp>
      <p:sp>
        <p:nvSpPr>
          <p:cNvPr id="11" name="TextBox 10"/>
          <p:cNvSpPr txBox="1"/>
          <p:nvPr/>
        </p:nvSpPr>
        <p:spPr>
          <a:xfrm>
            <a:off x="5628175" y="3212976"/>
            <a:ext cx="2734460" cy="584775"/>
          </a:xfrm>
          <a:prstGeom prst="rect">
            <a:avLst/>
          </a:prstGeom>
          <a:solidFill>
            <a:schemeClr val="bg1"/>
          </a:solidFill>
        </p:spPr>
        <p:txBody>
          <a:bodyPr wrap="square" rtlCol="0">
            <a:spAutoFit/>
          </a:bodyPr>
          <a:lstStyle/>
          <a:p>
            <a:r>
              <a:rPr lang="el-GR" sz="1600" b="1">
                <a:solidFill>
                  <a:srgbClr val="FF0000"/>
                </a:solidFill>
                <a:latin typeface="+mj-lt"/>
              </a:rPr>
              <a:t>Παραγωγή ηλεκτρισμού - </a:t>
            </a:r>
            <a:r>
              <a:rPr lang="el-GR" sz="1600" b="1" smtClean="0">
                <a:solidFill>
                  <a:srgbClr val="FF0000"/>
                </a:solidFill>
                <a:latin typeface="+mj-lt"/>
              </a:rPr>
              <a:t>υδροστρόβιλος</a:t>
            </a:r>
            <a:endParaRPr lang="en-GB" sz="1600" b="1">
              <a:solidFill>
                <a:srgbClr val="FF0000"/>
              </a:solidFill>
              <a:latin typeface="+mj-lt"/>
            </a:endParaRPr>
          </a:p>
        </p:txBody>
      </p:sp>
      <p:cxnSp>
        <p:nvCxnSpPr>
          <p:cNvPr id="7" name="Straight Arrow Connector 6"/>
          <p:cNvCxnSpPr/>
          <p:nvPr/>
        </p:nvCxnSpPr>
        <p:spPr>
          <a:xfrm>
            <a:off x="5628175" y="3797751"/>
            <a:ext cx="2112177" cy="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796136" y="4009116"/>
            <a:ext cx="2666827" cy="0"/>
          </a:xfrm>
          <a:prstGeom prst="straightConnector1">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2729"/>
    </mc:Choice>
    <mc:Fallback>
      <p:transition spd="slow" advTm="32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88640"/>
            <a:ext cx="8229600" cy="1080120"/>
          </a:xfrm>
        </p:spPr>
        <p:txBody>
          <a:bodyPr/>
          <a:lstStyle/>
          <a:p>
            <a:pPr eaLnBrk="1" hangingPunct="1"/>
            <a:r>
              <a:rPr lang="el-GR" sz="3600" smtClean="0">
                <a:solidFill>
                  <a:schemeClr val="accent2"/>
                </a:solidFill>
              </a:rPr>
              <a:t>Ωκεάνια κυματική ενέργεια</a:t>
            </a:r>
            <a:r>
              <a:rPr lang="en-GB" sz="3600" b="1" smtClean="0">
                <a:solidFill>
                  <a:schemeClr val="accent2"/>
                </a:solidFill>
              </a:rPr>
              <a:t/>
            </a:r>
            <a:br>
              <a:rPr lang="en-GB" sz="3600" b="1" smtClean="0">
                <a:solidFill>
                  <a:schemeClr val="accent2"/>
                </a:solidFill>
              </a:rPr>
            </a:br>
            <a:r>
              <a:rPr lang="en-GB" b="1" i="1" smtClean="0">
                <a:solidFill>
                  <a:schemeClr val="accent2"/>
                </a:solidFill>
              </a:rPr>
              <a:t>(</a:t>
            </a:r>
            <a:r>
              <a:rPr lang="el-GR" b="1" i="1" smtClean="0">
                <a:solidFill>
                  <a:schemeClr val="accent2"/>
                </a:solidFill>
              </a:rPr>
              <a:t>ετήσιοι μέσοι όροι ισχύος σε </a:t>
            </a:r>
            <a:r>
              <a:rPr lang="en-GB" b="1" i="1" smtClean="0">
                <a:solidFill>
                  <a:schemeClr val="accent2"/>
                </a:solidFill>
              </a:rPr>
              <a:t>kW/m </a:t>
            </a:r>
            <a:r>
              <a:rPr lang="el-GR" b="1" i="1" smtClean="0">
                <a:solidFill>
                  <a:schemeClr val="accent2"/>
                </a:solidFill>
              </a:rPr>
              <a:t>πλάτους κύματος</a:t>
            </a:r>
            <a:r>
              <a:rPr lang="en-GB" b="1" i="1" smtClean="0">
                <a:solidFill>
                  <a:schemeClr val="accent2"/>
                </a:solidFill>
              </a:rPr>
              <a:t>)</a:t>
            </a:r>
            <a:endParaRPr lang="en-GB" b="1" smtClean="0">
              <a:solidFill>
                <a:schemeClr val="accent2"/>
              </a:solidFill>
            </a:endParaRPr>
          </a:p>
        </p:txBody>
      </p:sp>
      <p:pic>
        <p:nvPicPr>
          <p:cNvPr id="4301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313" y="2205038"/>
            <a:ext cx="8280400" cy="418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54723649"/>
      </p:ext>
    </p:extLst>
  </p:cSld>
  <p:clrMapOvr>
    <a:masterClrMapping/>
  </p:clrMapOvr>
  <mc:AlternateContent xmlns:mc="http://schemas.openxmlformats.org/markup-compatibility/2006">
    <mc:Choice xmlns:p14="http://schemas.microsoft.com/office/powerpoint/2010/main" Requires="p14">
      <p:transition spd="slow" p14:dur="2000" advTm="46460"/>
    </mc:Choice>
    <mc:Fallback>
      <p:transition spd="slow" advTm="464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image bank\Stingray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631950"/>
            <a:ext cx="76200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3697288" y="65088"/>
            <a:ext cx="16081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b="1">
                <a:solidFill>
                  <a:srgbClr val="002060"/>
                </a:solidFill>
              </a:rPr>
              <a:t>Stingray</a:t>
            </a:r>
          </a:p>
        </p:txBody>
      </p:sp>
      <p:sp>
        <p:nvSpPr>
          <p:cNvPr id="45060" name="Text Box 4"/>
          <p:cNvSpPr txBox="1">
            <a:spLocks noChangeArrowheads="1"/>
          </p:cNvSpPr>
          <p:nvPr/>
        </p:nvSpPr>
        <p:spPr bwMode="auto">
          <a:xfrm>
            <a:off x="2108498" y="685800"/>
            <a:ext cx="48444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b="1" i="1" smtClean="0">
                <a:solidFill>
                  <a:srgbClr val="002060"/>
                </a:solidFill>
              </a:rPr>
              <a:t>μηχανές ισχύος για υποθαλάσσια ρεύματα</a:t>
            </a:r>
            <a:endParaRPr lang="en-US" b="1" i="1">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25216051"/>
      </p:ext>
    </p:extLst>
  </p:cSld>
  <p:clrMapOvr>
    <a:masterClrMapping/>
  </p:clrMapOvr>
  <mc:AlternateContent xmlns:mc="http://schemas.openxmlformats.org/markup-compatibility/2006">
    <mc:Choice xmlns:p14="http://schemas.microsoft.com/office/powerpoint/2010/main" Requires="p14">
      <p:transition spd="slow" p14:dur="2000" advTm="22975"/>
    </mc:Choice>
    <mc:Fallback>
      <p:transition spd="slow" advTm="22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image bank\Stingray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447800"/>
            <a:ext cx="7772400" cy="492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p:cNvSpPr txBox="1">
            <a:spLocks noChangeArrowheads="1"/>
          </p:cNvSpPr>
          <p:nvPr/>
        </p:nvSpPr>
        <p:spPr bwMode="auto">
          <a:xfrm>
            <a:off x="836509" y="193675"/>
            <a:ext cx="7532895"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Aft>
                <a:spcPct val="50000"/>
              </a:spcAft>
            </a:pPr>
            <a:r>
              <a:rPr lang="en-US" b="1" i="1">
                <a:solidFill>
                  <a:srgbClr val="002060"/>
                </a:solidFill>
              </a:rPr>
              <a:t>Stingray trial deployment in Yell Sound, Shetland, September 2002.</a:t>
            </a:r>
          </a:p>
          <a:p>
            <a:pPr algn="ctr" eaLnBrk="1" hangingPunct="1"/>
            <a:r>
              <a:rPr lang="en-US" b="1" i="1">
                <a:solidFill>
                  <a:srgbClr val="002060"/>
                </a:solidFill>
              </a:rPr>
              <a:t>Device produced 90 kW output in 1.5 m/s current speed</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68328410"/>
      </p:ext>
    </p:extLst>
  </p:cSld>
  <p:clrMapOvr>
    <a:masterClrMapping/>
  </p:clrMapOvr>
  <mc:AlternateContent xmlns:mc="http://schemas.openxmlformats.org/markup-compatibility/2006">
    <mc:Choice xmlns:p14="http://schemas.microsoft.com/office/powerpoint/2010/main" Requires="p14">
      <p:transition spd="slow" p14:dur="2000" advTm="21767"/>
    </mc:Choice>
    <mc:Fallback>
      <p:transition spd="slow" advTm="21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image bank\MCTpro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447800"/>
            <a:ext cx="64770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p:cNvSpPr txBox="1">
            <a:spLocks noChangeArrowheads="1"/>
          </p:cNvSpPr>
          <p:nvPr/>
        </p:nvSpPr>
        <p:spPr bwMode="auto">
          <a:xfrm>
            <a:off x="1181005" y="304800"/>
            <a:ext cx="551516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b="1" i="1">
                <a:solidFill>
                  <a:srgbClr val="002060"/>
                </a:solidFill>
              </a:rPr>
              <a:t>Prototype 300 kW marine current turbine near</a:t>
            </a:r>
          </a:p>
          <a:p>
            <a:pPr algn="ctr" eaLnBrk="1" hangingPunct="1"/>
            <a:r>
              <a:rPr lang="en-US" b="1" i="1">
                <a:solidFill>
                  <a:srgbClr val="002060"/>
                </a:solidFill>
              </a:rPr>
              <a:t>Lynmouth, Devon.  2 blades, rotor diameter 11 m</a:t>
            </a:r>
          </a:p>
        </p:txBody>
      </p:sp>
      <p:sp>
        <p:nvSpPr>
          <p:cNvPr id="47108" name="Text Box 4"/>
          <p:cNvSpPr txBox="1">
            <a:spLocks noChangeArrowheads="1"/>
          </p:cNvSpPr>
          <p:nvPr/>
        </p:nvSpPr>
        <p:spPr bwMode="auto">
          <a:xfrm>
            <a:off x="7208125" y="1295400"/>
            <a:ext cx="1650837"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b="1" i="1">
                <a:solidFill>
                  <a:srgbClr val="002060"/>
                </a:solidFill>
              </a:rPr>
              <a:t>Project</a:t>
            </a:r>
          </a:p>
          <a:p>
            <a:pPr algn="ctr" eaLnBrk="1" hangingPunct="1"/>
            <a:r>
              <a:rPr lang="en-US" b="1" i="1">
                <a:solidFill>
                  <a:srgbClr val="002060"/>
                </a:solidFill>
              </a:rPr>
              <a:t>managed by</a:t>
            </a:r>
          </a:p>
          <a:p>
            <a:pPr algn="ctr" eaLnBrk="1" hangingPunct="1"/>
            <a:r>
              <a:rPr lang="en-US" b="1" i="1">
                <a:solidFill>
                  <a:srgbClr val="002060"/>
                </a:solidFill>
              </a:rPr>
              <a:t>UK company,</a:t>
            </a:r>
          </a:p>
          <a:p>
            <a:pPr algn="ctr" eaLnBrk="1" hangingPunct="1"/>
            <a:r>
              <a:rPr lang="en-US" b="1" i="1">
                <a:solidFill>
                  <a:srgbClr val="002060"/>
                </a:solidFill>
              </a:rPr>
              <a:t>Marine</a:t>
            </a:r>
          </a:p>
          <a:p>
            <a:pPr algn="ctr" eaLnBrk="1" hangingPunct="1"/>
            <a:r>
              <a:rPr lang="en-US" b="1" i="1">
                <a:solidFill>
                  <a:srgbClr val="002060"/>
                </a:solidFill>
              </a:rPr>
              <a:t>Current</a:t>
            </a:r>
          </a:p>
          <a:p>
            <a:pPr algn="ctr" eaLnBrk="1" hangingPunct="1"/>
            <a:r>
              <a:rPr lang="en-US" b="1" i="1">
                <a:solidFill>
                  <a:srgbClr val="002060"/>
                </a:solidFill>
              </a:rPr>
              <a:t>Turbines Ltd.</a:t>
            </a:r>
          </a:p>
          <a:p>
            <a:pPr algn="ctr" eaLnBrk="1" hangingPunct="1"/>
            <a:endParaRPr lang="en-US" b="1" i="1">
              <a:solidFill>
                <a:srgbClr val="002060"/>
              </a:solidFill>
            </a:endParaRPr>
          </a:p>
          <a:p>
            <a:pPr algn="ctr" eaLnBrk="1" hangingPunct="1"/>
            <a:r>
              <a:rPr lang="en-US" b="1" i="1">
                <a:solidFill>
                  <a:srgbClr val="002060"/>
                </a:solidFill>
              </a:rPr>
              <a:t> No yaw</a:t>
            </a:r>
          </a:p>
          <a:p>
            <a:pPr algn="ctr" eaLnBrk="1" hangingPunct="1"/>
            <a:r>
              <a:rPr lang="en-US" b="1" i="1">
                <a:solidFill>
                  <a:srgbClr val="002060"/>
                </a:solidFill>
              </a:rPr>
              <a:t>mechanism</a:t>
            </a:r>
          </a:p>
          <a:p>
            <a:pPr algn="ctr" eaLnBrk="1" hangingPunct="1"/>
            <a:r>
              <a:rPr lang="en-US" b="1" i="1">
                <a:solidFill>
                  <a:srgbClr val="002060"/>
                </a:solidFill>
              </a:rPr>
              <a:t>and no</a:t>
            </a:r>
          </a:p>
          <a:p>
            <a:pPr algn="ctr" eaLnBrk="1" hangingPunct="1"/>
            <a:r>
              <a:rPr lang="en-US" b="1" i="1">
                <a:solidFill>
                  <a:srgbClr val="002060"/>
                </a:solidFill>
              </a:rPr>
              <a:t>electrical</a:t>
            </a:r>
          </a:p>
          <a:p>
            <a:pPr algn="ctr" eaLnBrk="1" hangingPunct="1"/>
            <a:r>
              <a:rPr lang="en-US" b="1" i="1">
                <a:solidFill>
                  <a:srgbClr val="002060"/>
                </a:solidFill>
              </a:rPr>
              <a:t>connection</a:t>
            </a:r>
          </a:p>
          <a:p>
            <a:pPr algn="ctr" eaLnBrk="1" hangingPunct="1"/>
            <a:r>
              <a:rPr lang="en-US" b="1" i="1">
                <a:solidFill>
                  <a:srgbClr val="002060"/>
                </a:solidFill>
              </a:rPr>
              <a:t>to shore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86531020"/>
      </p:ext>
    </p:extLst>
  </p:cSld>
  <p:clrMapOvr>
    <a:masterClrMapping/>
  </p:clrMapOvr>
  <mc:AlternateContent xmlns:mc="http://schemas.openxmlformats.org/markup-compatibility/2006">
    <mc:Choice xmlns:p14="http://schemas.microsoft.com/office/powerpoint/2010/main" Requires="p14">
      <p:transition spd="slow" p14:dur="2000" advTm="17946"/>
    </mc:Choice>
    <mc:Fallback>
      <p:transition spd="slow" advTm="17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188640"/>
            <a:ext cx="8229600" cy="1080120"/>
          </a:xfrm>
        </p:spPr>
        <p:txBody>
          <a:bodyPr/>
          <a:lstStyle/>
          <a:p>
            <a:r>
              <a:rPr lang="el-GR" sz="4000"/>
              <a:t>ΥΠΟΒΡΥΧΙΑ ΡΕΥΜΑΤΑ – </a:t>
            </a:r>
            <a:r>
              <a:rPr lang="en-GB" sz="4000"/>
              <a:t>SEAFLOW</a:t>
            </a:r>
            <a:r>
              <a:rPr lang="el-GR" sz="4000"/>
              <a:t> – 300 </a:t>
            </a:r>
            <a:r>
              <a:rPr lang="en-GB" sz="4000"/>
              <a:t>kW</a:t>
            </a:r>
            <a:endParaRPr lang="el-GR" sz="4000"/>
          </a:p>
        </p:txBody>
      </p:sp>
      <p:pic>
        <p:nvPicPr>
          <p:cNvPr id="3075"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192338" y="1600200"/>
            <a:ext cx="4759325" cy="4525963"/>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0104891"/>
      </p:ext>
    </p:extLst>
  </p:cSld>
  <p:clrMapOvr>
    <a:masterClrMapping/>
  </p:clrMapOvr>
  <mc:AlternateContent xmlns:mc="http://schemas.openxmlformats.org/markup-compatibility/2006">
    <mc:Choice xmlns:p14="http://schemas.microsoft.com/office/powerpoint/2010/main" Requires="p14">
      <p:transition spd="slow" p14:dur="2000" advTm="5251"/>
    </mc:Choice>
    <mc:Fallback>
      <p:transition spd="slow" advTm="5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image bank\MCTNorway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524000"/>
            <a:ext cx="6553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p:cNvSpPr txBox="1">
            <a:spLocks noChangeArrowheads="1"/>
          </p:cNvSpPr>
          <p:nvPr/>
        </p:nvSpPr>
        <p:spPr bwMode="auto">
          <a:xfrm>
            <a:off x="579424" y="304800"/>
            <a:ext cx="773750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800" b="1">
                <a:solidFill>
                  <a:srgbClr val="002060"/>
                </a:solidFill>
              </a:rPr>
              <a:t>Marine current turbine by Strom AS, Norway</a:t>
            </a:r>
          </a:p>
          <a:p>
            <a:pPr algn="ctr" eaLnBrk="1" hangingPunct="1"/>
            <a:r>
              <a:rPr lang="en-US" b="1" i="1">
                <a:solidFill>
                  <a:srgbClr val="002060"/>
                </a:solidFill>
              </a:rPr>
              <a:t>Rated at 300 kW, rotor diameter 20 m</a:t>
            </a:r>
            <a:endParaRPr lang="en-US" sz="2800" b="1">
              <a:solidFill>
                <a:srgbClr val="002060"/>
              </a:solidFill>
            </a:endParaRPr>
          </a:p>
        </p:txBody>
      </p:sp>
      <p:sp>
        <p:nvSpPr>
          <p:cNvPr id="50180" name="Text Box 5"/>
          <p:cNvSpPr txBox="1">
            <a:spLocks noChangeArrowheads="1"/>
          </p:cNvSpPr>
          <p:nvPr/>
        </p:nvSpPr>
        <p:spPr bwMode="auto">
          <a:xfrm>
            <a:off x="7325162" y="1641475"/>
            <a:ext cx="1518364"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b="1" i="1">
                <a:solidFill>
                  <a:srgbClr val="002060"/>
                </a:solidFill>
              </a:rPr>
              <a:t>Deployment</a:t>
            </a:r>
          </a:p>
          <a:p>
            <a:pPr algn="ctr" eaLnBrk="1" hangingPunct="1"/>
            <a:r>
              <a:rPr lang="en-US" b="1" i="1">
                <a:solidFill>
                  <a:srgbClr val="002060"/>
                </a:solidFill>
              </a:rPr>
              <a:t>in fjord near</a:t>
            </a:r>
          </a:p>
          <a:p>
            <a:pPr algn="ctr" eaLnBrk="1" hangingPunct="1"/>
            <a:r>
              <a:rPr lang="en-US" b="1" i="1">
                <a:solidFill>
                  <a:srgbClr val="002060"/>
                </a:solidFill>
              </a:rPr>
              <a:t>Hammerfest</a:t>
            </a:r>
          </a:p>
          <a:p>
            <a:pPr algn="ctr" eaLnBrk="1" hangingPunct="1"/>
            <a:r>
              <a:rPr lang="en-US" b="1" i="1">
                <a:solidFill>
                  <a:srgbClr val="002060"/>
                </a:solidFill>
              </a:rPr>
              <a:t>early 2003.</a:t>
            </a:r>
          </a:p>
          <a:p>
            <a:pPr algn="ctr" eaLnBrk="1" hangingPunct="1"/>
            <a:endParaRPr lang="en-US" b="1" i="1">
              <a:solidFill>
                <a:srgbClr val="002060"/>
              </a:solidFill>
            </a:endParaRPr>
          </a:p>
          <a:p>
            <a:pPr algn="ctr" eaLnBrk="1" hangingPunct="1"/>
            <a:r>
              <a:rPr lang="en-US" b="1" i="1">
                <a:solidFill>
                  <a:srgbClr val="002060"/>
                </a:solidFill>
              </a:rPr>
              <a:t>Turbine has</a:t>
            </a:r>
          </a:p>
          <a:p>
            <a:pPr algn="ctr" eaLnBrk="1" hangingPunct="1"/>
            <a:r>
              <a:rPr lang="en-US" b="1" i="1">
                <a:solidFill>
                  <a:srgbClr val="002060"/>
                </a:solidFill>
              </a:rPr>
              <a:t>a tripod</a:t>
            </a:r>
          </a:p>
          <a:p>
            <a:pPr algn="ctr" eaLnBrk="1" hangingPunct="1"/>
            <a:r>
              <a:rPr lang="en-US" b="1" i="1">
                <a:solidFill>
                  <a:srgbClr val="002060"/>
                </a:solidFill>
              </a:rPr>
              <a:t>supporting</a:t>
            </a:r>
          </a:p>
          <a:p>
            <a:pPr algn="ctr" eaLnBrk="1" hangingPunct="1"/>
            <a:r>
              <a:rPr lang="en-US" b="1" i="1">
                <a:solidFill>
                  <a:srgbClr val="002060"/>
                </a:solidFill>
              </a:rPr>
              <a:t>framework</a:t>
            </a:r>
          </a:p>
          <a:p>
            <a:pPr algn="ctr" eaLnBrk="1" hangingPunct="1"/>
            <a:r>
              <a:rPr lang="en-US" b="1" i="1">
                <a:solidFill>
                  <a:srgbClr val="002060"/>
                </a:solidFill>
              </a:rPr>
              <a:t>with gravity</a:t>
            </a:r>
          </a:p>
          <a:p>
            <a:pPr algn="ctr" eaLnBrk="1" hangingPunct="1"/>
            <a:r>
              <a:rPr lang="en-US" b="1" i="1">
                <a:solidFill>
                  <a:srgbClr val="002060"/>
                </a:solidFill>
              </a:rPr>
              <a:t>ballast</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96375936"/>
      </p:ext>
    </p:extLst>
  </p:cSld>
  <p:clrMapOvr>
    <a:masterClrMapping/>
  </p:clrMapOvr>
  <mc:AlternateContent xmlns:mc="http://schemas.openxmlformats.org/markup-compatibility/2006">
    <mc:Choice xmlns:p14="http://schemas.microsoft.com/office/powerpoint/2010/main" Requires="p14">
      <p:transition spd="slow" p14:dur="2000" advTm="27889"/>
    </mc:Choice>
    <mc:Fallback>
      <p:transition spd="slow" advTm="27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536" y="188640"/>
            <a:ext cx="3970784" cy="432825"/>
          </a:xfrm>
        </p:spPr>
        <p:txBody>
          <a:bodyPr/>
          <a:lstStyle/>
          <a:p>
            <a:r>
              <a:rPr lang="el-GR" sz="2400"/>
              <a:t>ΜΕΤΑΦΟΡΑ ΤΟΥ ΠΥΛΩΝΑ</a:t>
            </a:r>
          </a:p>
        </p:txBody>
      </p:sp>
      <p:pic>
        <p:nvPicPr>
          <p:cNvPr id="5123"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3529" y="621465"/>
            <a:ext cx="4392488" cy="5785793"/>
          </a:xfrm>
          <a:noFill/>
          <a:ln/>
        </p:spPr>
      </p:pic>
      <p:pic>
        <p:nvPicPr>
          <p:cNvPr id="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4793173" y="613321"/>
            <a:ext cx="4350827" cy="6256665"/>
          </a:xfrm>
          <a:prstGeom prst="rect">
            <a:avLst/>
          </a:prstGeom>
          <a:noFill/>
          <a:ln/>
        </p:spPr>
      </p:pic>
      <p:sp>
        <p:nvSpPr>
          <p:cNvPr id="2" name="Rectangle 1"/>
          <p:cNvSpPr/>
          <p:nvPr/>
        </p:nvSpPr>
        <p:spPr>
          <a:xfrm>
            <a:off x="4793173" y="159800"/>
            <a:ext cx="4425314" cy="461665"/>
          </a:xfrm>
          <a:prstGeom prst="rect">
            <a:avLst/>
          </a:prstGeom>
        </p:spPr>
        <p:txBody>
          <a:bodyPr wrap="none">
            <a:spAutoFit/>
          </a:bodyPr>
          <a:lstStyle/>
          <a:p>
            <a:r>
              <a:rPr lang="en-GB" sz="2400" b="1">
                <a:solidFill>
                  <a:srgbClr val="C00000"/>
                </a:solidFill>
                <a:latin typeface="+mj-lt"/>
              </a:rPr>
              <a:t>H </a:t>
            </a:r>
            <a:r>
              <a:rPr lang="el-GR" sz="2400" b="1">
                <a:solidFill>
                  <a:srgbClr val="C00000"/>
                </a:solidFill>
                <a:latin typeface="+mj-lt"/>
              </a:rPr>
              <a:t>ΜΗΧΑΝΗ ΕΓΚΑΤΕΣΤΗΜΕΝΗ</a:t>
            </a:r>
            <a:endParaRPr lang="en-GB" sz="2400" b="1">
              <a:solidFill>
                <a:srgbClr val="C00000"/>
              </a:solidFill>
              <a:latin typeface="+mj-lt"/>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59863699"/>
      </p:ext>
    </p:extLst>
  </p:cSld>
  <p:clrMapOvr>
    <a:masterClrMapping/>
  </p:clrMapOvr>
  <mc:AlternateContent xmlns:mc="http://schemas.openxmlformats.org/markup-compatibility/2006">
    <mc:Choice xmlns:p14="http://schemas.microsoft.com/office/powerpoint/2010/main" Requires="p14">
      <p:transition spd="slow" p14:dur="2000" advTm="15703"/>
    </mc:Choice>
    <mc:Fallback>
      <p:transition spd="slow" advTm="157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t>ΕΝΕΡΓΕΙΑΚΟ </a:t>
            </a:r>
            <a:r>
              <a:rPr lang="el-GR" smtClean="0"/>
              <a:t>ΠΑΡΚΟ  …</a:t>
            </a:r>
            <a:endParaRPr lang="el-GR"/>
          </a:p>
        </p:txBody>
      </p:sp>
      <p:pic>
        <p:nvPicPr>
          <p:cNvPr id="7171"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258888" y="1773238"/>
            <a:ext cx="6337300" cy="4622800"/>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6367381"/>
      </p:ext>
    </p:extLst>
  </p:cSld>
  <p:clrMapOvr>
    <a:masterClrMapping/>
  </p:clrMapOvr>
  <mc:AlternateContent xmlns:mc="http://schemas.openxmlformats.org/markup-compatibility/2006">
    <mc:Choice xmlns:p14="http://schemas.microsoft.com/office/powerpoint/2010/main" Requires="p14">
      <p:transition spd="slow" p14:dur="2000" advTm="44783"/>
    </mc:Choice>
    <mc:Fallback>
      <p:transition spd="slow" advTm="44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l-GR" sz="4400" smtClean="0"/>
              <a:t>ΤΕΛΟΣ</a:t>
            </a:r>
            <a:endParaRPr lang="en-GB" sz="4400"/>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2E8A069A-14C9-4865-B4A7-248C64CA1161}" type="slidenum">
              <a:rPr lang="el-GR" smtClean="0"/>
              <a:pPr>
                <a:defRPr/>
              </a:pPr>
              <a:t>138</a:t>
            </a:fld>
            <a:endParaRPr lang="el-G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60751690"/>
      </p:ext>
    </p:extLst>
  </p:cSld>
  <p:clrMapOvr>
    <a:masterClrMapping/>
  </p:clrMapOvr>
  <mc:AlternateContent xmlns:mc="http://schemas.openxmlformats.org/markup-compatibility/2006">
    <mc:Choice xmlns:p14="http://schemas.microsoft.com/office/powerpoint/2010/main" Requires="p14">
      <p:transition spd="slow" p14:dur="2000" advTm="1989"/>
    </mc:Choice>
    <mc:Fallback>
      <p:transition spd="slow" advTm="1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88640"/>
            <a:ext cx="8229600" cy="504056"/>
          </a:xfrm>
        </p:spPr>
        <p:txBody>
          <a:bodyPr>
            <a:normAutofit fontScale="90000"/>
          </a:bodyPr>
          <a:lstStyle/>
          <a:p>
            <a:r>
              <a:rPr lang="el-GR" smtClean="0"/>
              <a:t>Λειτουργία ημέρας - νύχτας</a:t>
            </a:r>
            <a:endParaRPr lang="en-GB" dirty="0"/>
          </a:p>
        </p:txBody>
      </p: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83568" y="1844824"/>
            <a:ext cx="7997524" cy="4104456"/>
          </a:xfrm>
        </p:spPr>
      </p:pic>
      <p:sp>
        <p:nvSpPr>
          <p:cNvPr id="5" name="Slide Number Placeholder 4"/>
          <p:cNvSpPr>
            <a:spLocks noGrp="1"/>
          </p:cNvSpPr>
          <p:nvPr>
            <p:ph type="sldNum" sz="quarter" idx="12"/>
          </p:nvPr>
        </p:nvSpPr>
        <p:spPr/>
        <p:txBody>
          <a:bodyPr/>
          <a:lstStyle/>
          <a:p>
            <a:pPr>
              <a:defRPr/>
            </a:pPr>
            <a:fld id="{C9264D89-AB75-445F-8615-19EDA9DAE310}" type="slidenum">
              <a:rPr lang="el-GR" altLang="en-US" smtClean="0"/>
              <a:pPr>
                <a:defRPr/>
              </a:pPr>
              <a:t>14</a:t>
            </a:fld>
            <a:endParaRPr lang="el-GR" altLang="en-US"/>
          </a:p>
        </p:txBody>
      </p:sp>
      <p:pic>
        <p:nvPicPr>
          <p:cNvPr id="55298" name="Picture 2" descr="http://www.bbc.co.uk/staticarchive/2bdea6f1f03dc0df80886c21dd85e61edbc988d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657" y="709787"/>
            <a:ext cx="8728343" cy="6090657"/>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145576142"/>
      </p:ext>
    </p:extLst>
  </p:cSld>
  <p:clrMapOvr>
    <a:masterClrMapping/>
  </p:clrMapOvr>
  <mc:AlternateContent xmlns:mc="http://schemas.openxmlformats.org/markup-compatibility/2006">
    <mc:Choice xmlns:p14="http://schemas.microsoft.com/office/powerpoint/2010/main" Requires="p14">
      <p:transition spd="slow" p14:dur="2000" advTm="68059"/>
    </mc:Choice>
    <mc:Fallback>
      <p:transition spd="slow" advTm="680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5298"/>
                                        </p:tgtEl>
                                        <p:attrNameLst>
                                          <p:attrName>style.visibility</p:attrName>
                                        </p:attrNameLst>
                                      </p:cBhvr>
                                      <p:to>
                                        <p:strVal val="visible"/>
                                      </p:to>
                                    </p:set>
                                    <p:anim calcmode="lin" valueType="num">
                                      <p:cBhvr additive="base">
                                        <p:cTn id="11" dur="500" fill="hold"/>
                                        <p:tgtEl>
                                          <p:spTgt spid="55298"/>
                                        </p:tgtEl>
                                        <p:attrNameLst>
                                          <p:attrName>ppt_x</p:attrName>
                                        </p:attrNameLst>
                                      </p:cBhvr>
                                      <p:tavLst>
                                        <p:tav tm="0">
                                          <p:val>
                                            <p:strVal val="#ppt_x"/>
                                          </p:val>
                                        </p:tav>
                                        <p:tav tm="100000">
                                          <p:val>
                                            <p:strVal val="#ppt_x"/>
                                          </p:val>
                                        </p:tav>
                                      </p:tavLst>
                                    </p:anim>
                                    <p:anim calcmode="lin" valueType="num">
                                      <p:cBhvr additive="base">
                                        <p:cTn id="12" dur="500" fill="hold"/>
                                        <p:tgtEl>
                                          <p:spTgt spid="552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a:xfrm>
            <a:off x="457200" y="188640"/>
            <a:ext cx="8229600" cy="504056"/>
          </a:xfrm>
        </p:spPr>
        <p:txBody>
          <a:bodyPr>
            <a:normAutofit fontScale="90000"/>
          </a:bodyPr>
          <a:lstStyle/>
          <a:p>
            <a:pPr eaLnBrk="1" hangingPunct="1"/>
            <a:r>
              <a:rPr lang="el-GR" altLang="en-US" smtClean="0"/>
              <a:t>Υδροηλεκτρικός σταθμός με αντλησιοταμιευτήρα</a:t>
            </a:r>
          </a:p>
        </p:txBody>
      </p:sp>
      <p:pic>
        <p:nvPicPr>
          <p:cNvPr id="9221"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787003" y="692696"/>
            <a:ext cx="7569993" cy="6074938"/>
          </a:xfrm>
          <a:noFill/>
        </p:spPr>
      </p:pic>
      <p:sp>
        <p:nvSpPr>
          <p:cNvPr id="92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6FD8565-6985-4919-ABD8-F0A685CBE8E5}" type="slidenum">
              <a:rPr lang="el-GR" altLang="en-US" sz="1000" smtClean="0"/>
              <a:pPr eaLnBrk="1" hangingPunct="1">
                <a:spcBef>
                  <a:spcPct val="0"/>
                </a:spcBef>
                <a:buClrTx/>
                <a:buSzTx/>
                <a:buFontTx/>
                <a:buNone/>
              </a:pPr>
              <a:t>15</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863"/>
    </mc:Choice>
    <mc:Fallback>
      <p:transition spd="slow" advTm="288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idx="4294967295"/>
          </p:nvPr>
        </p:nvSpPr>
        <p:spPr>
          <a:xfrm>
            <a:off x="457200" y="188640"/>
            <a:ext cx="8229600" cy="504056"/>
          </a:xfrm>
        </p:spPr>
        <p:txBody>
          <a:bodyPr>
            <a:normAutofit fontScale="90000"/>
          </a:bodyPr>
          <a:lstStyle/>
          <a:p>
            <a:pPr eaLnBrk="1" hangingPunct="1"/>
            <a:r>
              <a:rPr lang="el-GR" altLang="en-US" smtClean="0"/>
              <a:t>Υδροηλεκτρικός σταθμός με αντλησιοταμιευτήρα</a:t>
            </a:r>
          </a:p>
        </p:txBody>
      </p:sp>
      <p:pic>
        <p:nvPicPr>
          <p:cNvPr id="10245"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18969" y="1628800"/>
            <a:ext cx="8977979" cy="3600400"/>
          </a:xfrm>
          <a:noFill/>
        </p:spPr>
      </p:pic>
      <p:sp>
        <p:nvSpPr>
          <p:cNvPr id="102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6DDD57D2-2D55-42F4-90F0-43F3089ED737}" type="slidenum">
              <a:rPr lang="el-GR" altLang="en-US" sz="1000" smtClean="0"/>
              <a:pPr eaLnBrk="1" hangingPunct="1">
                <a:spcBef>
                  <a:spcPct val="0"/>
                </a:spcBef>
                <a:buClrTx/>
                <a:buSzTx/>
                <a:buFontTx/>
                <a:buNone/>
              </a:pPr>
              <a:t>16</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324"/>
    </mc:Choice>
    <mc:Fallback>
      <p:transition spd="slow" advTm="18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3" descr="Φράγμα Νέστος 1978"/>
          <p:cNvSpPr>
            <a:spLocks noGrp="1" noChangeAspect="1" noChangeArrowheads="1"/>
          </p:cNvSpPr>
          <p:nvPr isPhoto="1"/>
        </p:nvSpPr>
        <p:spPr bwMode="auto">
          <a:xfrm>
            <a:off x="0" y="0"/>
            <a:ext cx="9144000" cy="6858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Title 1"/>
          <p:cNvSpPr>
            <a:spLocks noGrp="1"/>
          </p:cNvSpPr>
          <p:nvPr>
            <p:ph type="title"/>
          </p:nvPr>
        </p:nvSpPr>
        <p:spPr>
          <a:xfrm>
            <a:off x="0" y="476672"/>
            <a:ext cx="4283968" cy="648072"/>
          </a:xfrm>
        </p:spPr>
        <p:txBody>
          <a:bodyPr/>
          <a:lstStyle/>
          <a:p>
            <a:r>
              <a:rPr lang="el-GR" smtClean="0"/>
              <a:t>ΝΕΣΤΟΣ – ΦΡΑΓΜΑ ΘΗΣΑΥΡΟΥ</a:t>
            </a:r>
            <a:endParaRPr lang="en-GB"/>
          </a:p>
        </p:txBody>
      </p:sp>
      <p:sp>
        <p:nvSpPr>
          <p:cNvPr id="1331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BD6B3CC-BAA2-454F-B128-257D52FDB9DB}" type="slidenum">
              <a:rPr lang="el-GR" altLang="en-US" sz="1000" smtClean="0"/>
              <a:pPr eaLnBrk="1" hangingPunct="1">
                <a:spcBef>
                  <a:spcPct val="0"/>
                </a:spcBef>
                <a:buClrTx/>
                <a:buSzTx/>
                <a:buFontTx/>
                <a:buNone/>
              </a:pPr>
              <a:t>17</a:t>
            </a:fld>
            <a:endParaRPr lang="el-GR" altLang="en-US" sz="10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956"/>
    </mc:Choice>
    <mc:Fallback>
      <p:transition spd="slow" advTm="10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ΝΕΣΤΟΣ – ΦΡΑΓΜΑ ΘΗΣΑΥΡΟΥ</a:t>
            </a:r>
            <a:endParaRPr lang="en-GB"/>
          </a:p>
        </p:txBody>
      </p:sp>
      <p:sp>
        <p:nvSpPr>
          <p:cNvPr id="3" name="Slide Number Placeholder 2"/>
          <p:cNvSpPr>
            <a:spLocks noGrp="1"/>
          </p:cNvSpPr>
          <p:nvPr>
            <p:ph type="sldNum" sz="quarter" idx="12"/>
          </p:nvPr>
        </p:nvSpPr>
        <p:spPr/>
        <p:txBody>
          <a:bodyPr/>
          <a:lstStyle/>
          <a:p>
            <a:pPr>
              <a:defRPr/>
            </a:pPr>
            <a:fld id="{40E83C4D-FDB1-4AF2-A10E-9B7BF37BEC75}" type="slidenum">
              <a:rPr lang="el-GR" altLang="en-US" smtClean="0"/>
              <a:pPr>
                <a:defRPr/>
              </a:pPr>
              <a:t>18</a:t>
            </a:fld>
            <a:endParaRPr lang="el-GR" alt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7" y="764704"/>
            <a:ext cx="8576635" cy="576064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14342171"/>
      </p:ext>
    </p:extLst>
  </p:cSld>
  <p:clrMapOvr>
    <a:masterClrMapping/>
  </p:clrMapOvr>
  <mc:AlternateContent xmlns:mc="http://schemas.openxmlformats.org/markup-compatibility/2006">
    <mc:Choice xmlns:p14="http://schemas.microsoft.com/office/powerpoint/2010/main" Requires="p14">
      <p:transition spd="slow" p14:dur="2000" advTm="19392"/>
    </mc:Choice>
    <mc:Fallback>
      <p:transition spd="slow" advTm="19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473" y="-5141"/>
            <a:ext cx="8229600" cy="360040"/>
          </a:xfrm>
        </p:spPr>
        <p:txBody>
          <a:bodyPr/>
          <a:lstStyle/>
          <a:p>
            <a:r>
              <a:rPr lang="el-GR" smtClean="0"/>
              <a:t>ΚΕΛΥΦΟΣ ΥΔΡΟΣΤΡΟΒΙΛΟΥ</a:t>
            </a:r>
            <a:endParaRPr lang="en-GB"/>
          </a:p>
        </p:txBody>
      </p:sp>
      <p:sp>
        <p:nvSpPr>
          <p:cNvPr id="3" name="Slide Number Placeholder 2"/>
          <p:cNvSpPr>
            <a:spLocks noGrp="1"/>
          </p:cNvSpPr>
          <p:nvPr>
            <p:ph type="sldNum" sz="quarter" idx="12"/>
          </p:nvPr>
        </p:nvSpPr>
        <p:spPr/>
        <p:txBody>
          <a:bodyPr/>
          <a:lstStyle/>
          <a:p>
            <a:pPr>
              <a:defRPr/>
            </a:pPr>
            <a:fld id="{40E83C4D-FDB1-4AF2-A10E-9B7BF37BEC75}" type="slidenum">
              <a:rPr lang="el-GR" altLang="en-US" smtClean="0"/>
              <a:pPr>
                <a:defRPr/>
              </a:pPr>
              <a:t>19</a:t>
            </a:fld>
            <a:endParaRPr lang="el-GR" altLang="en-US"/>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77" y="476672"/>
            <a:ext cx="9116184" cy="638132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53" y="345115"/>
            <a:ext cx="9153453" cy="6582463"/>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3" y="354899"/>
            <a:ext cx="9139847" cy="6572679"/>
          </a:xfrm>
          <a:prstGeom prst="rect">
            <a:avLst/>
          </a:prstGeom>
        </p:spPr>
      </p:pic>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035199134"/>
      </p:ext>
    </p:extLst>
  </p:cSld>
  <p:clrMapOvr>
    <a:masterClrMapping/>
  </p:clrMapOvr>
  <mc:AlternateContent xmlns:mc="http://schemas.openxmlformats.org/markup-compatibility/2006">
    <mc:Choice xmlns:p14="http://schemas.microsoft.com/office/powerpoint/2010/main" Requires="p14">
      <p:transition spd="slow" p14:dur="2000" advTm="18396"/>
    </mc:Choice>
    <mc:Fallback>
      <p:transition spd="slow" advTm="183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3504214"/>
      </p:ext>
    </p:extLst>
  </p:cSld>
  <p:clrMapOvr>
    <a:masterClrMapping/>
  </p:clrMapOvr>
  <mc:AlternateContent xmlns:mc="http://schemas.openxmlformats.org/markup-compatibility/2006">
    <mc:Choice xmlns:p14="http://schemas.microsoft.com/office/powerpoint/2010/main" Requires="p14">
      <p:transition spd="slow" p14:dur="2000" advTm="1235"/>
    </mc:Choice>
    <mc:Fallback>
      <p:transition spd="slow" advTm="12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52F16FD-E882-4C27-8088-E4C141975E5C}" type="slidenum">
              <a:rPr lang="el-GR" altLang="en-US" sz="1000" smtClean="0"/>
              <a:pPr eaLnBrk="1" hangingPunct="1">
                <a:spcBef>
                  <a:spcPct val="0"/>
                </a:spcBef>
                <a:buClrTx/>
                <a:buSzTx/>
                <a:buFontTx/>
                <a:buNone/>
              </a:pPr>
              <a:t>20</a:t>
            </a:fld>
            <a:endParaRPr lang="el-GR" altLang="en-US" sz="1000" smtClean="0"/>
          </a:p>
        </p:txBody>
      </p:sp>
      <p:pic>
        <p:nvPicPr>
          <p:cNvPr id="19460" name="Picture 2" descr="Original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 y="476250"/>
            <a:ext cx="7920038"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884"/>
    </mc:Choice>
    <mc:Fallback>
      <p:transition spd="slow" advTm="10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0E83C4D-FDB1-4AF2-A10E-9B7BF37BEC75}" type="slidenum">
              <a:rPr lang="el-GR" altLang="en-US" smtClean="0"/>
              <a:pPr>
                <a:defRPr/>
              </a:pPr>
              <a:t>21</a:t>
            </a:fld>
            <a:endParaRPr lang="el-GR" altLang="en-US"/>
          </a:p>
        </p:txBody>
      </p:sp>
      <p:pic>
        <p:nvPicPr>
          <p:cNvPr id="58374" name="Picture 6" descr="http://2.bp.blogspot.com/-jER089Tu_PM/T6FJrXOZkJI/AAAAAAAAA0o/kvSc8fJCc90/s1600/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53" y="602285"/>
            <a:ext cx="9144000" cy="4623435"/>
          </a:xfrm>
          <a:prstGeom prst="rect">
            <a:avLst/>
          </a:prstGeom>
          <a:noFill/>
          <a:extLst>
            <a:ext uri="{909E8E84-426E-40DD-AFC4-6F175D3DCCD1}">
              <a14:hiddenFill xmlns:a14="http://schemas.microsoft.com/office/drawing/2010/main">
                <a:solidFill>
                  <a:srgbClr val="FFFFFF"/>
                </a:solidFill>
              </a14:hiddenFill>
            </a:ext>
          </a:extLst>
        </p:spPr>
      </p:pic>
      <p:pic>
        <p:nvPicPr>
          <p:cNvPr id="58376" name="Picture 8" descr="http://www.chinaodysseytours.com/yangtzecruise/images/ichnography-of-the-three-gorges-dam.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3" y="4762985"/>
            <a:ext cx="4819650" cy="2114550"/>
          </a:xfrm>
          <a:prstGeom prst="rect">
            <a:avLst/>
          </a:prstGeom>
          <a:noFill/>
          <a:extLst>
            <a:ext uri="{909E8E84-426E-40DD-AFC4-6F175D3DCCD1}">
              <a14:hiddenFill xmlns:a14="http://schemas.microsoft.com/office/drawing/2010/main">
                <a:solidFill>
                  <a:srgbClr val="FFFFFF"/>
                </a:solidFill>
              </a14:hiddenFill>
            </a:ext>
          </a:extLst>
        </p:spPr>
      </p:pic>
      <p:pic>
        <p:nvPicPr>
          <p:cNvPr id="58380" name="Picture 12" descr="http://www1.american.edu/ted/ICE/images5/bch_TGDconstructio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37" y="0"/>
            <a:ext cx="9173553" cy="6846702"/>
          </a:xfrm>
          <a:prstGeom prst="rect">
            <a:avLst/>
          </a:prstGeom>
          <a:noFill/>
          <a:extLst>
            <a:ext uri="{909E8E84-426E-40DD-AFC4-6F175D3DCCD1}">
              <a14:hiddenFill xmlns:a14="http://schemas.microsoft.com/office/drawing/2010/main">
                <a:solidFill>
                  <a:srgbClr val="FFFFFF"/>
                </a:solidFill>
              </a14:hiddenFill>
            </a:ext>
          </a:extLst>
        </p:spPr>
      </p:pic>
      <p:pic>
        <p:nvPicPr>
          <p:cNvPr id="58378" name="Picture 10" descr="http://www.tealeafnation.com/wp-content/uploads/2013/08/bigstock-Three-Gorges-Dam-In-China-3694382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37" y="1694711"/>
            <a:ext cx="9173553" cy="51473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a:xfrm>
            <a:off x="-83528" y="5063"/>
            <a:ext cx="9251950" cy="6951515"/>
          </a:xfrm>
          <a:prstGeom prst="rect">
            <a:avLst/>
          </a:prstGeom>
          <a:noFill/>
        </p:spPr>
      </p:pic>
      <p:sp>
        <p:nvSpPr>
          <p:cNvPr id="2" name="Title 1"/>
          <p:cNvSpPr>
            <a:spLocks noGrp="1"/>
          </p:cNvSpPr>
          <p:nvPr>
            <p:ph type="title"/>
          </p:nvPr>
        </p:nvSpPr>
        <p:spPr/>
        <p:txBody>
          <a:bodyPr/>
          <a:lstStyle/>
          <a:p>
            <a:r>
              <a:rPr lang="el-GR" altLang="en-US"/>
              <a:t>ΤΟ ΦΡΑΓΜΑ ΤΩΝ 3 ΦΑΡΑΓΓΙΩΝ</a:t>
            </a:r>
            <a:endParaRPr lang="en-GB"/>
          </a:p>
        </p:txBody>
      </p:sp>
      <p:sp>
        <p:nvSpPr>
          <p:cNvPr id="4" name="TextBox 3"/>
          <p:cNvSpPr txBox="1"/>
          <p:nvPr/>
        </p:nvSpPr>
        <p:spPr>
          <a:xfrm>
            <a:off x="251520" y="6309320"/>
            <a:ext cx="5040560" cy="400110"/>
          </a:xfrm>
          <a:prstGeom prst="rect">
            <a:avLst/>
          </a:prstGeom>
          <a:noFill/>
        </p:spPr>
        <p:txBody>
          <a:bodyPr wrap="square" rtlCol="0">
            <a:spAutoFit/>
          </a:bodyPr>
          <a:lstStyle/>
          <a:p>
            <a:r>
              <a:rPr lang="el-GR" sz="2000" smtClean="0">
                <a:solidFill>
                  <a:srgbClr val="FFFF00"/>
                </a:solidFill>
                <a:latin typeface="+mj-lt"/>
              </a:rPr>
              <a:t>ΚΑΝΑΛΙ ΓΙΑ ΤΗΝ ΔΙΕΛΕΥΣΗ ΤΩΝ ΠΛΟΙΩΝ</a:t>
            </a:r>
            <a:endParaRPr lang="en-GB" sz="2000">
              <a:solidFill>
                <a:srgbClr val="FFFF00"/>
              </a:solidFill>
              <a:latin typeface="+mj-lt"/>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844239928"/>
      </p:ext>
    </p:extLst>
  </p:cSld>
  <p:clrMapOvr>
    <a:masterClrMapping/>
  </p:clrMapOvr>
  <mc:AlternateContent xmlns:mc="http://schemas.openxmlformats.org/markup-compatibility/2006">
    <mc:Choice xmlns:p14="http://schemas.microsoft.com/office/powerpoint/2010/main" Requires="p14">
      <p:transition spd="slow" p14:dur="2000" advTm="113242"/>
    </mc:Choice>
    <mc:Fallback>
      <p:transition spd="slow" advTm="113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8380"/>
                                        </p:tgtEl>
                                        <p:attrNameLst>
                                          <p:attrName>style.visibility</p:attrName>
                                        </p:attrNameLst>
                                      </p:cBhvr>
                                      <p:to>
                                        <p:strVal val="visible"/>
                                      </p:to>
                                    </p:set>
                                    <p:anim calcmode="lin" valueType="num">
                                      <p:cBhvr additive="base">
                                        <p:cTn id="11" dur="500" fill="hold"/>
                                        <p:tgtEl>
                                          <p:spTgt spid="58380"/>
                                        </p:tgtEl>
                                        <p:attrNameLst>
                                          <p:attrName>ppt_x</p:attrName>
                                        </p:attrNameLst>
                                      </p:cBhvr>
                                      <p:tavLst>
                                        <p:tav tm="0">
                                          <p:val>
                                            <p:strVal val="#ppt_x"/>
                                          </p:val>
                                        </p:tav>
                                        <p:tav tm="100000">
                                          <p:val>
                                            <p:strVal val="#ppt_x"/>
                                          </p:val>
                                        </p:tav>
                                      </p:tavLst>
                                    </p:anim>
                                    <p:anim calcmode="lin" valueType="num">
                                      <p:cBhvr additive="base">
                                        <p:cTn id="12" dur="500" fill="hold"/>
                                        <p:tgtEl>
                                          <p:spTgt spid="5838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8378"/>
                                        </p:tgtEl>
                                        <p:attrNameLst>
                                          <p:attrName>style.visibility</p:attrName>
                                        </p:attrNameLst>
                                      </p:cBhvr>
                                      <p:to>
                                        <p:strVal val="visible"/>
                                      </p:to>
                                    </p:set>
                                    <p:animEffect transition="in" filter="fade">
                                      <p:cBhvr>
                                        <p:cTn id="17" dur="1000"/>
                                        <p:tgtEl>
                                          <p:spTgt spid="58378"/>
                                        </p:tgtEl>
                                      </p:cBhvr>
                                    </p:animEffect>
                                    <p:anim calcmode="lin" valueType="num">
                                      <p:cBhvr>
                                        <p:cTn id="18" dur="1000" fill="hold"/>
                                        <p:tgtEl>
                                          <p:spTgt spid="58378"/>
                                        </p:tgtEl>
                                        <p:attrNameLst>
                                          <p:attrName>ppt_x</p:attrName>
                                        </p:attrNameLst>
                                      </p:cBhvr>
                                      <p:tavLst>
                                        <p:tav tm="0">
                                          <p:val>
                                            <p:strVal val="#ppt_x"/>
                                          </p:val>
                                        </p:tav>
                                        <p:tav tm="100000">
                                          <p:val>
                                            <p:strVal val="#ppt_x"/>
                                          </p:val>
                                        </p:tav>
                                      </p:tavLst>
                                    </p:anim>
                                    <p:anim calcmode="lin" valueType="num">
                                      <p:cBhvr>
                                        <p:cTn id="19" dur="1000" fill="hold"/>
                                        <p:tgtEl>
                                          <p:spTgt spid="5837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0" fill="hold" display="0">
                  <p:stCondLst>
                    <p:cond delay="indefinite"/>
                  </p:stCondLst>
                  <p:endCondLst>
                    <p:cond evt="onStopAudio" delay="0">
                      <p:tgtEl>
                        <p:sldTgt/>
                      </p:tgtEl>
                    </p:cond>
                  </p:endCondLst>
                </p:cTn>
                <p:tgtEl>
                  <p:spTgt spid="5"/>
                </p:tgtEl>
              </p:cMediaNode>
            </p:audio>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1332706" y="1987550"/>
            <a:ext cx="6478588" cy="2882900"/>
          </a:xfrm>
        </p:spPr>
        <p:txBody>
          <a:bodyPr/>
          <a:lstStyle/>
          <a:p>
            <a:pPr eaLnBrk="1" hangingPunct="1"/>
            <a:r>
              <a:rPr lang="el-GR" altLang="en-US" sz="5400" smtClean="0">
                <a:solidFill>
                  <a:schemeClr val="hlink"/>
                </a:solidFill>
              </a:rPr>
              <a:t>ΥΔΡΟΣΤΡΟΒΙΛΟΙ</a:t>
            </a:r>
            <a:r>
              <a:rPr lang="el-GR" altLang="en-US" sz="4400" smtClean="0">
                <a:solidFill>
                  <a:schemeClr val="hlink"/>
                </a:solidFill>
              </a:rPr>
              <a:t>:</a:t>
            </a:r>
            <a:r>
              <a:rPr lang="en-US" altLang="en-US" sz="4400" b="0" smtClean="0">
                <a:solidFill>
                  <a:schemeClr val="hlink"/>
                </a:solidFill>
              </a:rPr>
              <a:t/>
            </a:r>
            <a:br>
              <a:rPr lang="en-US" altLang="en-US" sz="4400" b="0" smtClean="0">
                <a:solidFill>
                  <a:schemeClr val="hlink"/>
                </a:solidFill>
              </a:rPr>
            </a:br>
            <a:r>
              <a:rPr lang="el-GR" altLang="en-US" sz="4400" b="0" smtClean="0">
                <a:solidFill>
                  <a:schemeClr val="hlink"/>
                </a:solidFill>
              </a:rPr>
              <a:t>1. </a:t>
            </a:r>
            <a:r>
              <a:rPr lang="en-US" altLang="en-US" sz="4400" b="0" smtClean="0">
                <a:solidFill>
                  <a:schemeClr val="hlink"/>
                </a:solidFill>
              </a:rPr>
              <a:t>FRANCIS</a:t>
            </a:r>
            <a:br>
              <a:rPr lang="en-US" altLang="en-US" sz="4400" b="0" smtClean="0">
                <a:solidFill>
                  <a:schemeClr val="hlink"/>
                </a:solidFill>
              </a:rPr>
            </a:br>
            <a:r>
              <a:rPr lang="en-US" altLang="en-US" sz="4400" b="0" smtClean="0">
                <a:solidFill>
                  <a:schemeClr val="hlink"/>
                </a:solidFill>
              </a:rPr>
              <a:t>2. CAPLAN</a:t>
            </a:r>
            <a:br>
              <a:rPr lang="en-US" altLang="en-US" sz="4400" b="0" smtClean="0">
                <a:solidFill>
                  <a:schemeClr val="hlink"/>
                </a:solidFill>
              </a:rPr>
            </a:br>
            <a:r>
              <a:rPr lang="en-US" altLang="en-US" sz="4400" b="0" smtClean="0">
                <a:solidFill>
                  <a:schemeClr val="hlink"/>
                </a:solidFill>
              </a:rPr>
              <a:t>3. PELTON</a:t>
            </a:r>
            <a:endParaRPr lang="el-GR" altLang="en-US" sz="4400" b="0" smtClean="0">
              <a:solidFill>
                <a:schemeClr val="hlink"/>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216"/>
    </mc:Choice>
    <mc:Fallback>
      <p:transition spd="slow" advTm="12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a:xfrm>
            <a:off x="1043608" y="122238"/>
            <a:ext cx="6957392" cy="1295400"/>
          </a:xfrm>
        </p:spPr>
        <p:txBody>
          <a:bodyPr/>
          <a:lstStyle/>
          <a:p>
            <a:pPr eaLnBrk="1" hangingPunct="1"/>
            <a:r>
              <a:rPr lang="el-GR" altLang="en-US" smtClean="0"/>
              <a:t>ΥΔΡΟΣΤΡΟΒΙΛΟΣ</a:t>
            </a:r>
          </a:p>
        </p:txBody>
      </p:sp>
      <p:sp>
        <p:nvSpPr>
          <p:cNvPr id="28677" name="Rectangle 3"/>
          <p:cNvSpPr>
            <a:spLocks noGrp="1" noChangeArrowheads="1"/>
          </p:cNvSpPr>
          <p:nvPr>
            <p:ph type="body" sz="half" idx="1"/>
          </p:nvPr>
        </p:nvSpPr>
        <p:spPr>
          <a:xfrm>
            <a:off x="457200" y="1719263"/>
            <a:ext cx="8229600" cy="2130425"/>
          </a:xfrm>
        </p:spPr>
        <p:txBody>
          <a:bodyPr/>
          <a:lstStyle/>
          <a:p>
            <a:pPr eaLnBrk="1" hangingPunct="1"/>
            <a:r>
              <a:rPr lang="el-GR" altLang="en-US" sz="2600" smtClean="0"/>
              <a:t> </a:t>
            </a:r>
          </a:p>
        </p:txBody>
      </p:sp>
      <p:pic>
        <p:nvPicPr>
          <p:cNvPr id="28678" name="Picture 5" descr="HARJOKI"/>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1279525" y="1268760"/>
            <a:ext cx="6584950" cy="5340350"/>
          </a:xfrm>
          <a:noFill/>
        </p:spPr>
      </p:pic>
      <p:sp>
        <p:nvSpPr>
          <p:cNvPr id="2867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952561E-AC9C-457C-8422-2BE1AB1278E1}" type="slidenum">
              <a:rPr lang="el-GR" altLang="en-US" sz="1000" smtClean="0"/>
              <a:pPr eaLnBrk="1" hangingPunct="1">
                <a:spcBef>
                  <a:spcPct val="0"/>
                </a:spcBef>
                <a:buClrTx/>
                <a:buSzTx/>
                <a:buFontTx/>
                <a:buNone/>
              </a:pPr>
              <a:t>23</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08"/>
    </mc:Choice>
    <mc:Fallback>
      <p:transition spd="slow" advTm="4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798"/>
            <a:ext cx="8229600" cy="360040"/>
          </a:xfrm>
        </p:spPr>
        <p:txBody>
          <a:bodyPr/>
          <a:lstStyle/>
          <a:p>
            <a:r>
              <a:rPr lang="el-GR" smtClean="0"/>
              <a:t>ΥΔΡΟΣΤΡΟΒΙΛΟΙ</a:t>
            </a:r>
            <a:endParaRPr lang="en-GB"/>
          </a:p>
        </p:txBody>
      </p:sp>
      <p:sp>
        <p:nvSpPr>
          <p:cNvPr id="6" name="Text Placeholder 5"/>
          <p:cNvSpPr>
            <a:spLocks noGrp="1"/>
          </p:cNvSpPr>
          <p:nvPr>
            <p:ph type="body" idx="1"/>
          </p:nvPr>
        </p:nvSpPr>
        <p:spPr>
          <a:xfrm>
            <a:off x="827584" y="692696"/>
            <a:ext cx="3744416" cy="639762"/>
          </a:xfrm>
        </p:spPr>
        <p:txBody>
          <a:bodyPr>
            <a:noAutofit/>
          </a:bodyPr>
          <a:lstStyle/>
          <a:p>
            <a:r>
              <a:rPr lang="el-GR" sz="2400" smtClean="0">
                <a:solidFill>
                  <a:srgbClr val="FF0000"/>
                </a:solidFill>
              </a:rPr>
              <a:t>ΔΡΑΣΕΩΣ/ΩΣΤΙΚΟΣ </a:t>
            </a:r>
            <a:r>
              <a:rPr lang="en-GB" sz="2400" smtClean="0">
                <a:solidFill>
                  <a:srgbClr val="FF0000"/>
                </a:solidFill>
              </a:rPr>
              <a:t>(IMPULSE)</a:t>
            </a:r>
            <a:endParaRPr lang="en-GB" sz="2400">
              <a:solidFill>
                <a:srgbClr val="FF0000"/>
              </a:solidFill>
            </a:endParaRPr>
          </a:p>
        </p:txBody>
      </p:sp>
      <p:sp>
        <p:nvSpPr>
          <p:cNvPr id="7" name="Content Placeholder 6"/>
          <p:cNvSpPr>
            <a:spLocks noGrp="1"/>
          </p:cNvSpPr>
          <p:nvPr>
            <p:ph sz="half" idx="2"/>
          </p:nvPr>
        </p:nvSpPr>
        <p:spPr>
          <a:xfrm>
            <a:off x="531812" y="1268760"/>
            <a:ext cx="4040188" cy="3951288"/>
          </a:xfrm>
        </p:spPr>
        <p:txBody>
          <a:bodyPr/>
          <a:lstStyle/>
          <a:p>
            <a:pPr marL="179388" indent="-179388"/>
            <a:r>
              <a:rPr lang="el-GR" smtClean="0"/>
              <a:t>ΤΟ ΝΕΡΟ ΔΡΑ ΕΠΙ ΤΟΥ ΥΔΡΟΣΤΡΟΒΙΛΟΥ ΚΑΙ ΜΕΤΑΒΑΛΛΕΤΑΙ Η ΠΙΕΣΗ ΤΟΥ ΚΑΘΩΣ ΑΠΟΔΙΔΕΙ ΤΗΝ ΕΝΕΡΓΕΙΑ ΤΟΥ ΣΤΟΝ ΑΞΟΝΑ ΠΕΡΙΣΤΡΟΦΗΣ ΤΗΣ ΠΤΕΡΩΤΗΣ.</a:t>
            </a:r>
          </a:p>
          <a:p>
            <a:endParaRPr lang="en-GB"/>
          </a:p>
        </p:txBody>
      </p:sp>
      <p:sp>
        <p:nvSpPr>
          <p:cNvPr id="8" name="Text Placeholder 7"/>
          <p:cNvSpPr>
            <a:spLocks noGrp="1"/>
          </p:cNvSpPr>
          <p:nvPr>
            <p:ph type="body" sz="quarter" idx="3"/>
          </p:nvPr>
        </p:nvSpPr>
        <p:spPr>
          <a:xfrm>
            <a:off x="4716017" y="692696"/>
            <a:ext cx="3384375" cy="639762"/>
          </a:xfrm>
        </p:spPr>
        <p:txBody>
          <a:bodyPr>
            <a:noAutofit/>
          </a:bodyPr>
          <a:lstStyle/>
          <a:p>
            <a:r>
              <a:rPr lang="el-GR" sz="2400" smtClean="0">
                <a:solidFill>
                  <a:srgbClr val="FF0000"/>
                </a:solidFill>
              </a:rPr>
              <a:t>ΑΝΤΙΔΡΑΣΕΩΣ (</a:t>
            </a:r>
            <a:r>
              <a:rPr lang="en-GB" sz="2400" smtClean="0">
                <a:solidFill>
                  <a:srgbClr val="FF0000"/>
                </a:solidFill>
              </a:rPr>
              <a:t>REACTION)</a:t>
            </a:r>
            <a:endParaRPr lang="en-GB" sz="2400">
              <a:solidFill>
                <a:srgbClr val="FF0000"/>
              </a:solidFill>
            </a:endParaRPr>
          </a:p>
        </p:txBody>
      </p:sp>
      <p:sp>
        <p:nvSpPr>
          <p:cNvPr id="9" name="Content Placeholder 8"/>
          <p:cNvSpPr>
            <a:spLocks noGrp="1"/>
          </p:cNvSpPr>
          <p:nvPr>
            <p:ph sz="quarter" idx="4"/>
          </p:nvPr>
        </p:nvSpPr>
        <p:spPr>
          <a:xfrm>
            <a:off x="4572000" y="1268760"/>
            <a:ext cx="4041775" cy="3951288"/>
          </a:xfrm>
        </p:spPr>
        <p:txBody>
          <a:bodyPr/>
          <a:lstStyle/>
          <a:p>
            <a:pPr marL="179388" indent="-179388"/>
            <a:r>
              <a:rPr lang="el-GR" smtClean="0"/>
              <a:t>ΜΕΤΑΒΑΛΛΕΙ </a:t>
            </a:r>
            <a:r>
              <a:rPr lang="el-GR" smtClean="0"/>
              <a:t>ΤΗΝ ΤΑΧΥΤΗΤΑ ΤΟΥ ΡΕΥΣΤΟΥ. </a:t>
            </a:r>
          </a:p>
          <a:p>
            <a:pPr marL="179388" indent="-179388"/>
            <a:r>
              <a:rPr lang="el-GR" smtClean="0"/>
              <a:t>Η ΠΙΕΣΗ ΠΑΡΑΜΕΝΕΙ ΣΤΑΘΕΡΗ ΚΑΙ ΟΛΟ ΤΟ ΠΑΡΑΓΟΜΕΝΟ ΕΡΓΟ ΟΦΕΙΛΕΤΑΙ ΣΤΗΝ ΜΕΤΑΒΟΛΗ ΤΗΣ ΚΙΝΗΤΙΚΗΣ ΕΝΕΡΓΕΙΑΣ ΤΟΥ ΡΕΥΣΤΟΥ.</a:t>
            </a:r>
            <a:endParaRPr lang="en-GB"/>
          </a:p>
        </p:txBody>
      </p:sp>
      <p:sp>
        <p:nvSpPr>
          <p:cNvPr id="5" name="Slide Number Placeholder 4"/>
          <p:cNvSpPr>
            <a:spLocks noGrp="1"/>
          </p:cNvSpPr>
          <p:nvPr>
            <p:ph type="sldNum" sz="quarter" idx="12"/>
          </p:nvPr>
        </p:nvSpPr>
        <p:spPr/>
        <p:txBody>
          <a:bodyPr/>
          <a:lstStyle/>
          <a:p>
            <a:pPr>
              <a:defRPr/>
            </a:pPr>
            <a:fld id="{8BD62831-F7FD-45B1-820E-0FB1F19E9016}" type="slidenum">
              <a:rPr lang="el-GR" altLang="en-US" smtClean="0"/>
              <a:pPr>
                <a:defRPr/>
              </a:pPr>
              <a:t>24</a:t>
            </a:fld>
            <a:endParaRPr lang="el-GR" altLang="en-US"/>
          </a:p>
        </p:txBody>
      </p:sp>
      <p:pic>
        <p:nvPicPr>
          <p:cNvPr id="54274" name="Picture 2" descr="http://www.hydropower-turbine.com/photo/pl1454891-high_efficiency_100kw_vertical_water_turbine_horizontal_francis_hydro_turbin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3604204"/>
            <a:ext cx="3742076" cy="2808312"/>
          </a:xfrm>
          <a:prstGeom prst="rect">
            <a:avLst/>
          </a:prstGeom>
          <a:noFill/>
          <a:extLst>
            <a:ext uri="{909E8E84-426E-40DD-AFC4-6F175D3DCCD1}">
              <a14:hiddenFill xmlns:a14="http://schemas.microsoft.com/office/drawing/2010/main">
                <a:solidFill>
                  <a:srgbClr val="FFFFFF"/>
                </a:solidFill>
              </a14:hiddenFill>
            </a:ext>
          </a:extLst>
        </p:spPr>
      </p:pic>
      <p:pic>
        <p:nvPicPr>
          <p:cNvPr id="54276" name="Picture 4" descr="http://www.china-power-transformer.com/uploadfile/product/big/Pelton-Turbine-Generator-Units-3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789" y="3773372"/>
            <a:ext cx="4086065" cy="265594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79871757"/>
      </p:ext>
    </p:extLst>
  </p:cSld>
  <p:clrMapOvr>
    <a:masterClrMapping/>
  </p:clrMapOvr>
  <mc:AlternateContent xmlns:mc="http://schemas.openxmlformats.org/markup-compatibility/2006">
    <mc:Choice xmlns:p14="http://schemas.microsoft.com/office/powerpoint/2010/main" Requires="p14">
      <p:transition spd="slow" p14:dur="2000" advTm="46331"/>
    </mc:Choice>
    <mc:Fallback>
      <p:transition spd="slow" advTm="46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425613" y="8531"/>
            <a:ext cx="3744416" cy="639762"/>
          </a:xfrm>
        </p:spPr>
        <p:txBody>
          <a:bodyPr>
            <a:normAutofit fontScale="92500" lnSpcReduction="20000"/>
          </a:bodyPr>
          <a:lstStyle/>
          <a:p>
            <a:r>
              <a:rPr lang="el-GR" sz="2400" smtClean="0">
                <a:solidFill>
                  <a:srgbClr val="C00000"/>
                </a:solidFill>
              </a:rPr>
              <a:t>ΥΔΡΟΣΤΡΟΒΙΛΟΣ ΔΡΑΣΕΩΣ ή ΩΣΤΙΚΟΣ </a:t>
            </a:r>
            <a:r>
              <a:rPr lang="en-GB" sz="2400" smtClean="0">
                <a:solidFill>
                  <a:srgbClr val="C00000"/>
                </a:solidFill>
              </a:rPr>
              <a:t>(IMPULSE)</a:t>
            </a:r>
            <a:endParaRPr lang="en-GB" sz="2400">
              <a:solidFill>
                <a:srgbClr val="C00000"/>
              </a:solidFill>
            </a:endParaRPr>
          </a:p>
        </p:txBody>
      </p:sp>
      <p:sp>
        <p:nvSpPr>
          <p:cNvPr id="7" name="Content Placeholder 6"/>
          <p:cNvSpPr>
            <a:spLocks noGrp="1"/>
          </p:cNvSpPr>
          <p:nvPr>
            <p:ph sz="half" idx="2"/>
          </p:nvPr>
        </p:nvSpPr>
        <p:spPr>
          <a:xfrm>
            <a:off x="365894" y="764704"/>
            <a:ext cx="4199326" cy="5904656"/>
          </a:xfrm>
        </p:spPr>
        <p:txBody>
          <a:bodyPr>
            <a:noAutofit/>
          </a:bodyPr>
          <a:lstStyle/>
          <a:p>
            <a:pPr marL="179388" indent="-179388"/>
            <a:r>
              <a:rPr lang="en-GB" sz="2400" b="1" smtClean="0">
                <a:solidFill>
                  <a:srgbClr val="FF0000"/>
                </a:solidFill>
              </a:rPr>
              <a:t>PELTON</a:t>
            </a:r>
            <a:endParaRPr lang="el-GR" b="1" smtClean="0">
              <a:solidFill>
                <a:srgbClr val="FF0000"/>
              </a:solidFill>
            </a:endParaRPr>
          </a:p>
          <a:p>
            <a:pPr marL="179388" indent="-179388"/>
            <a:r>
              <a:rPr lang="el-GR" sz="1800" smtClean="0"/>
              <a:t>ΚΑΤΑΛΛΗΛΟΣ ΓΙΑ ΜΕΓΑΛΑ ΜΑΝΟΜΕΤΡΙΚΑ (300-1800 </a:t>
            </a:r>
            <a:r>
              <a:rPr lang="en-GB" sz="1800" smtClean="0"/>
              <a:t>m </a:t>
            </a:r>
            <a:r>
              <a:rPr lang="el-GR" sz="1800" smtClean="0"/>
              <a:t>ΣΥ)</a:t>
            </a:r>
          </a:p>
          <a:p>
            <a:pPr marL="179388" indent="-179388"/>
            <a:r>
              <a:rPr lang="el-GR" sz="1800" smtClean="0"/>
              <a:t>ΙΣΧΥΣ ΩΣ 400 </a:t>
            </a:r>
            <a:r>
              <a:rPr lang="en-GB" sz="1800" smtClean="0"/>
              <a:t>MW</a:t>
            </a:r>
          </a:p>
          <a:p>
            <a:pPr marL="179388" indent="-179388"/>
            <a:endParaRPr lang="en-GB" sz="1800"/>
          </a:p>
          <a:p>
            <a:pPr marL="179388" indent="-179388"/>
            <a:r>
              <a:rPr lang="el-GR" sz="1800" smtClean="0"/>
              <a:t>ΕΛΕΥΘΕΡΟΣ ΠΙΔΑΚΑΣ (</a:t>
            </a:r>
            <a:r>
              <a:rPr lang="en-GB" sz="1800" smtClean="0"/>
              <a:t> </a:t>
            </a:r>
            <a:r>
              <a:rPr lang="en-GB" sz="1800" smtClean="0">
                <a:solidFill>
                  <a:srgbClr val="C00000"/>
                </a:solidFill>
              </a:rPr>
              <a:t>JET</a:t>
            </a:r>
            <a:r>
              <a:rPr lang="en-GB" sz="1800" smtClean="0"/>
              <a:t> ) </a:t>
            </a:r>
            <a:r>
              <a:rPr lang="el-GR" sz="1800" smtClean="0"/>
              <a:t>ΠΡΟΣΠΙΠΤΕΙ ΕΠΑΝΩ ΣΤΟ ΠΕΡΙΣΤΡΕΦΟΜΕΝΟ ΣΤΟΙΧΕΙΟ ΤΗΣ ΠΤΕΡΩΤΗΣ, ΤΟ ΟΠΟΙΟ ΕΊΝΑΙ ΣΕ ΑΤΜΟΣΦΑΙΡΙΚΗ </a:t>
            </a:r>
            <a:r>
              <a:rPr lang="el-GR" sz="1800" smtClean="0"/>
              <a:t>ΠΙΕΣΗ</a:t>
            </a:r>
          </a:p>
          <a:p>
            <a:pPr marL="179388" indent="-179388"/>
            <a:endParaRPr lang="el-GR" sz="1800"/>
          </a:p>
          <a:p>
            <a:pPr marL="179388" indent="-179388"/>
            <a:endParaRPr lang="el-GR" sz="1800" smtClean="0"/>
          </a:p>
          <a:p>
            <a:pPr marL="179388" indent="-179388"/>
            <a:endParaRPr lang="el-GR" sz="1800"/>
          </a:p>
          <a:p>
            <a:pPr marL="179388" indent="-179388"/>
            <a:endParaRPr lang="el-GR" sz="1800" smtClean="0"/>
          </a:p>
          <a:p>
            <a:pPr marL="179388" indent="-179388"/>
            <a:r>
              <a:rPr lang="el-GR" sz="1800" smtClean="0"/>
              <a:t>Σ.Υ</a:t>
            </a:r>
            <a:r>
              <a:rPr lang="el-GR" sz="1800"/>
              <a:t>. : ΣΤΗΛΗ </a:t>
            </a:r>
            <a:r>
              <a:rPr lang="el-GR" sz="1800"/>
              <a:t>ΥΔΑΤΟΣ  </a:t>
            </a:r>
            <a:endParaRPr lang="el-GR" sz="1800" smtClean="0"/>
          </a:p>
          <a:p>
            <a:pPr marL="179388" indent="-179388"/>
            <a:r>
              <a:rPr lang="el-GR" sz="1800" smtClean="0"/>
              <a:t>1 </a:t>
            </a:r>
            <a:r>
              <a:rPr lang="el-GR" sz="1800"/>
              <a:t>Atm</a:t>
            </a:r>
            <a:r>
              <a:rPr lang="el-GR" sz="1800"/>
              <a:t> </a:t>
            </a:r>
            <a:r>
              <a:rPr lang="el-GR" sz="1800" smtClean="0"/>
              <a:t>ισούται </a:t>
            </a:r>
            <a:r>
              <a:rPr lang="el-GR" sz="1800"/>
              <a:t>με την πίεση 760 Χ 13,6 = 10333 mm = 1033,3 cm = 10,33 m</a:t>
            </a:r>
            <a:r>
              <a:rPr lang="el-GR" sz="1800"/>
              <a:t> </a:t>
            </a:r>
            <a:r>
              <a:rPr lang="el-GR" sz="1800" smtClean="0"/>
              <a:t>Στήλης Υδατος</a:t>
            </a:r>
            <a:r>
              <a:rPr lang="el-GR" sz="1800"/>
              <a:t>.</a:t>
            </a:r>
            <a:endParaRPr lang="el-GR" sz="1800" smtClean="0"/>
          </a:p>
          <a:p>
            <a:endParaRPr lang="en-GB"/>
          </a:p>
        </p:txBody>
      </p:sp>
      <p:sp>
        <p:nvSpPr>
          <p:cNvPr id="8" name="Text Placeholder 7"/>
          <p:cNvSpPr>
            <a:spLocks noGrp="1"/>
          </p:cNvSpPr>
          <p:nvPr>
            <p:ph type="body" sz="quarter" idx="3"/>
          </p:nvPr>
        </p:nvSpPr>
        <p:spPr>
          <a:xfrm>
            <a:off x="4590969" y="22385"/>
            <a:ext cx="4041775" cy="639762"/>
          </a:xfrm>
        </p:spPr>
        <p:txBody>
          <a:bodyPr>
            <a:normAutofit fontScale="92500" lnSpcReduction="20000"/>
          </a:bodyPr>
          <a:lstStyle/>
          <a:p>
            <a:r>
              <a:rPr lang="el-GR" sz="2400" smtClean="0">
                <a:solidFill>
                  <a:srgbClr val="C00000"/>
                </a:solidFill>
              </a:rPr>
              <a:t>ΥΔΡΟΣΤΡΟΒΙΛΟΣ ΑΝΤΙΔΡΑΣΕΩΣ </a:t>
            </a:r>
            <a:r>
              <a:rPr lang="el-GR" sz="2400">
                <a:solidFill>
                  <a:srgbClr val="C00000"/>
                </a:solidFill>
              </a:rPr>
              <a:t>(</a:t>
            </a:r>
            <a:r>
              <a:rPr lang="en-GB" sz="2400" smtClean="0">
                <a:solidFill>
                  <a:srgbClr val="C00000"/>
                </a:solidFill>
              </a:rPr>
              <a:t>REACTION)</a:t>
            </a:r>
            <a:endParaRPr lang="en-GB" sz="2400">
              <a:solidFill>
                <a:srgbClr val="C00000"/>
              </a:solidFill>
            </a:endParaRPr>
          </a:p>
        </p:txBody>
      </p:sp>
      <p:sp>
        <p:nvSpPr>
          <p:cNvPr id="9" name="Content Placeholder 8"/>
          <p:cNvSpPr>
            <a:spLocks noGrp="1"/>
          </p:cNvSpPr>
          <p:nvPr>
            <p:ph sz="quarter" idx="4"/>
          </p:nvPr>
        </p:nvSpPr>
        <p:spPr>
          <a:xfrm>
            <a:off x="4572000" y="692696"/>
            <a:ext cx="4041775" cy="5941073"/>
          </a:xfrm>
        </p:spPr>
        <p:txBody>
          <a:bodyPr>
            <a:noAutofit/>
          </a:bodyPr>
          <a:lstStyle/>
          <a:p>
            <a:pPr marL="179388" indent="-179388"/>
            <a:r>
              <a:rPr lang="en-GB" sz="2400" b="1">
                <a:solidFill>
                  <a:srgbClr val="FF0000"/>
                </a:solidFill>
              </a:rPr>
              <a:t>FRANCIS</a:t>
            </a:r>
            <a:r>
              <a:rPr lang="en-GB" sz="2400">
                <a:solidFill>
                  <a:srgbClr val="FF0000"/>
                </a:solidFill>
              </a:rPr>
              <a:t> </a:t>
            </a:r>
            <a:r>
              <a:rPr lang="el-GR" b="1" smtClean="0">
                <a:solidFill>
                  <a:srgbClr val="FF0000"/>
                </a:solidFill>
              </a:rPr>
              <a:t>ΑΡΓΟΣΤΡΟΦΟΣ</a:t>
            </a:r>
            <a:endParaRPr lang="el-GR"/>
          </a:p>
          <a:p>
            <a:pPr marL="179388" indent="-179388"/>
            <a:r>
              <a:rPr lang="el-GR" sz="1800" smtClean="0"/>
              <a:t>ΚΑΤΑΛΛΗΛΟΣ ΓΙΑ ΑΡΚΕΤΑ ΜΕΓΑΛΑ ΜΑΝΟΜΕΤΡΙΚΑ (150-750 </a:t>
            </a:r>
            <a:r>
              <a:rPr lang="en-GB" sz="1800" smtClean="0"/>
              <a:t>m </a:t>
            </a:r>
            <a:r>
              <a:rPr lang="el-GR" sz="1800" smtClean="0"/>
              <a:t>ΣΥ), ΙΣΧΥΣ ΩΣ 400</a:t>
            </a:r>
            <a:r>
              <a:rPr lang="en-GB" sz="1800" smtClean="0"/>
              <a:t> MW</a:t>
            </a:r>
            <a:r>
              <a:rPr lang="el-GR" sz="1800" smtClean="0"/>
              <a:t> (καλή προσαρμογή για λειτουργία με μεταβλητή παροχή, μέτρια προσαρμογή για λειτουργία με μεταβαλλόμενο μανομετρικό)</a:t>
            </a:r>
            <a:endParaRPr lang="en-GB" sz="1800" smtClean="0"/>
          </a:p>
          <a:p>
            <a:pPr marL="179388" indent="-179388"/>
            <a:r>
              <a:rPr lang="en-GB" sz="2400" b="1" smtClean="0">
                <a:solidFill>
                  <a:srgbClr val="FF0000"/>
                </a:solidFill>
              </a:rPr>
              <a:t>FRANCIS</a:t>
            </a:r>
            <a:r>
              <a:rPr lang="en-GB" sz="2400" smtClean="0">
                <a:solidFill>
                  <a:srgbClr val="FF0000"/>
                </a:solidFill>
              </a:rPr>
              <a:t> </a:t>
            </a:r>
            <a:r>
              <a:rPr lang="el-GR" b="1" smtClean="0">
                <a:solidFill>
                  <a:srgbClr val="FF0000"/>
                </a:solidFill>
              </a:rPr>
              <a:t>ΤΑΧΥΣΤΡΟΦΟΣ</a:t>
            </a:r>
            <a:endParaRPr lang="el-GR"/>
          </a:p>
          <a:p>
            <a:pPr marL="179388" indent="-179388"/>
            <a:r>
              <a:rPr lang="el-GR" sz="1800" smtClean="0"/>
              <a:t>ΚΑΤΑΛΛΗΛΟΣ </a:t>
            </a:r>
            <a:r>
              <a:rPr lang="el-GR" sz="1800"/>
              <a:t>ΓΙΑ </a:t>
            </a:r>
            <a:r>
              <a:rPr lang="el-GR" sz="1800" smtClean="0"/>
              <a:t>ΜΕΣΑ ΜΑΝΟΜΕΤΡΙΚΑ </a:t>
            </a:r>
            <a:r>
              <a:rPr lang="el-GR" sz="1800"/>
              <a:t>(</a:t>
            </a:r>
            <a:r>
              <a:rPr lang="el-GR" sz="1800" smtClean="0"/>
              <a:t>150-200 </a:t>
            </a:r>
            <a:r>
              <a:rPr lang="en-GB" sz="1800"/>
              <a:t>m </a:t>
            </a:r>
            <a:r>
              <a:rPr lang="el-GR" sz="1800"/>
              <a:t>ΣΥ</a:t>
            </a:r>
            <a:r>
              <a:rPr lang="el-GR" sz="1800" smtClean="0"/>
              <a:t>), ΙΣΧΥΣ </a:t>
            </a:r>
            <a:r>
              <a:rPr lang="el-GR" sz="1800"/>
              <a:t>ΩΣ </a:t>
            </a:r>
            <a:r>
              <a:rPr lang="el-GR" sz="1800" smtClean="0"/>
              <a:t>800</a:t>
            </a:r>
            <a:r>
              <a:rPr lang="en-GB" sz="1800" smtClean="0"/>
              <a:t> MW</a:t>
            </a:r>
            <a:r>
              <a:rPr lang="el-GR" sz="1800" smtClean="0"/>
              <a:t> (μέτρια προσαρμογή για λειτουργία με μεταβαλλόμενο μανομετρικό)</a:t>
            </a:r>
            <a:endParaRPr lang="en-GB" sz="1800" smtClean="0"/>
          </a:p>
          <a:p>
            <a:pPr marL="179388" indent="-179388"/>
            <a:r>
              <a:rPr lang="en-GB" sz="2400" b="1" smtClean="0">
                <a:solidFill>
                  <a:srgbClr val="FF0000"/>
                </a:solidFill>
              </a:rPr>
              <a:t>KAPLAN</a:t>
            </a:r>
            <a:endParaRPr lang="en-GB" b="1" smtClean="0">
              <a:solidFill>
                <a:srgbClr val="FF0000"/>
              </a:solidFill>
            </a:endParaRPr>
          </a:p>
          <a:p>
            <a:pPr marL="179388" indent="-179388"/>
            <a:r>
              <a:rPr lang="el-GR" sz="1800" smtClean="0"/>
              <a:t>ΚΑΤΑΛΛΗΛΟΣ ΓΙΑ ΜΙΚΡΑ ΜΑΝΟΜΕΤΡΙΚΑ (10-80 </a:t>
            </a:r>
            <a:r>
              <a:rPr lang="en-GB" sz="1800" smtClean="0"/>
              <a:t>m</a:t>
            </a:r>
            <a:r>
              <a:rPr lang="el-GR" sz="1800" smtClean="0"/>
              <a:t> ΣΥ, ΙΣΧΥΣ ΩΣ 200 </a:t>
            </a:r>
            <a:r>
              <a:rPr lang="en-GB" sz="1800" smtClean="0"/>
              <a:t>MW</a:t>
            </a:r>
            <a:r>
              <a:rPr lang="el-GR" sz="1800" smtClean="0"/>
              <a:t> (καλή προσαρμογή για λειτουργία με μεταβλητή παροχή και μεταβαλλόμενο μανομετρικό)</a:t>
            </a:r>
            <a:endParaRPr lang="en-GB" sz="1800" smtClean="0"/>
          </a:p>
        </p:txBody>
      </p:sp>
      <p:sp>
        <p:nvSpPr>
          <p:cNvPr id="5" name="Slide Number Placeholder 4"/>
          <p:cNvSpPr>
            <a:spLocks noGrp="1"/>
          </p:cNvSpPr>
          <p:nvPr>
            <p:ph type="sldNum" sz="quarter" idx="12"/>
          </p:nvPr>
        </p:nvSpPr>
        <p:spPr/>
        <p:txBody>
          <a:bodyPr/>
          <a:lstStyle/>
          <a:p>
            <a:pPr>
              <a:defRPr/>
            </a:pPr>
            <a:fld id="{8BD62831-F7FD-45B1-820E-0FB1F19E9016}" type="slidenum">
              <a:rPr lang="el-GR" altLang="en-US" smtClean="0"/>
              <a:pPr>
                <a:defRPr/>
              </a:pPr>
              <a:t>25</a:t>
            </a:fld>
            <a:endParaRPr lang="el-GR" alt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70539927"/>
      </p:ext>
    </p:extLst>
  </p:cSld>
  <p:clrMapOvr>
    <a:masterClrMapping/>
  </p:clrMapOvr>
  <mc:AlternateContent xmlns:mc="http://schemas.openxmlformats.org/markup-compatibility/2006">
    <mc:Choice xmlns:p14="http://schemas.microsoft.com/office/powerpoint/2010/main" Requires="p14">
      <p:transition spd="slow" p14:dur="2000" advTm="116148"/>
    </mc:Choice>
    <mc:Fallback>
      <p:transition spd="slow" advTm="116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ΕΠΙΛΟΓΗ ΥΔΡΟΣΤΡΟΒΙΛΟΥ</a:t>
            </a:r>
            <a:endParaRPr lang="en-GB"/>
          </a:p>
        </p:txBody>
      </p:sp>
      <p:sp>
        <p:nvSpPr>
          <p:cNvPr id="7" name="Slide Number Placeholder 6"/>
          <p:cNvSpPr>
            <a:spLocks noGrp="1"/>
          </p:cNvSpPr>
          <p:nvPr>
            <p:ph type="sldNum" sz="quarter" idx="12"/>
          </p:nvPr>
        </p:nvSpPr>
        <p:spPr/>
        <p:txBody>
          <a:bodyPr/>
          <a:lstStyle/>
          <a:p>
            <a:pPr>
              <a:defRPr/>
            </a:pPr>
            <a:fld id="{685D501E-040A-450E-BAB0-DAC48D428E52}" type="slidenum">
              <a:rPr lang="el-GR" altLang="en-US" smtClean="0"/>
              <a:pPr>
                <a:defRPr/>
              </a:pPr>
              <a:t>26</a:t>
            </a:fld>
            <a:endParaRPr lang="el-GR" altLang="en-US"/>
          </a:p>
        </p:txBody>
      </p:sp>
      <p:pic>
        <p:nvPicPr>
          <p:cNvPr id="53250" name="Picture 2" descr="http://upload.wikimedia.org/wikipedia/commons/b/bf/Water_Turbine_Char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475" y="593304"/>
            <a:ext cx="8208912" cy="6264696"/>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78446174"/>
      </p:ext>
    </p:extLst>
  </p:cSld>
  <p:clrMapOvr>
    <a:masterClrMapping/>
  </p:clrMapOvr>
  <mc:AlternateContent xmlns:mc="http://schemas.openxmlformats.org/markup-compatibility/2006">
    <mc:Choice xmlns:p14="http://schemas.microsoft.com/office/powerpoint/2010/main" Requires="p14">
      <p:transition spd="slow" p14:dur="2000" advTm="52110"/>
    </mc:Choice>
    <mc:Fallback>
      <p:transition spd="slow" advTm="52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p:txBody>
          <a:bodyPr/>
          <a:lstStyle/>
          <a:p>
            <a:pPr eaLnBrk="1" hangingPunct="1"/>
            <a:r>
              <a:rPr lang="el-GR" altLang="en-US" sz="1700" smtClean="0"/>
              <a:t>ΥΔΡΟΣΤΡΟΒΙΛΟΣ </a:t>
            </a:r>
            <a:r>
              <a:rPr lang="en-US" altLang="en-US" sz="1700" smtClean="0"/>
              <a:t>FRANCIS</a:t>
            </a:r>
            <a:br>
              <a:rPr lang="en-US" altLang="en-US" sz="1700" smtClean="0"/>
            </a:br>
            <a:endParaRPr lang="el-GR" altLang="en-US" sz="1700" smtClean="0"/>
          </a:p>
        </p:txBody>
      </p:sp>
      <p:pic>
        <p:nvPicPr>
          <p:cNvPr id="43014" name="Picture 4" descr="hydro_4"/>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244713" y="404663"/>
            <a:ext cx="7870701" cy="6388807"/>
          </a:xfrm>
          <a:noFill/>
        </p:spPr>
      </p:pic>
      <p:sp>
        <p:nvSpPr>
          <p:cNvPr id="4301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264EBED-D749-41C4-85BB-38CB2C8509C9}" type="slidenum">
              <a:rPr lang="el-GR" altLang="en-US" sz="1000" smtClean="0"/>
              <a:pPr eaLnBrk="1" hangingPunct="1">
                <a:spcBef>
                  <a:spcPct val="0"/>
                </a:spcBef>
                <a:buClrTx/>
                <a:buSzTx/>
                <a:buFontTx/>
                <a:buNone/>
              </a:pPr>
              <a:t>27</a:t>
            </a:fld>
            <a:endParaRPr lang="el-GR" altLang="en-US" sz="1000" smtClean="0"/>
          </a:p>
        </p:txBody>
      </p:sp>
      <p:sp>
        <p:nvSpPr>
          <p:cNvPr id="43013" name="Text Box 3"/>
          <p:cNvSpPr txBox="1">
            <a:spLocks noChangeArrowheads="1"/>
          </p:cNvSpPr>
          <p:nvPr/>
        </p:nvSpPr>
        <p:spPr bwMode="auto">
          <a:xfrm>
            <a:off x="5695528" y="751106"/>
            <a:ext cx="2447925" cy="779462"/>
          </a:xfrm>
          <a:prstGeom prst="rect">
            <a:avLst/>
          </a:prstGeom>
          <a:solidFill>
            <a:srgbClr val="FFFF00"/>
          </a:solidFill>
          <a:ln>
            <a:noFill/>
          </a:ln>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solidFill>
                  <a:srgbClr val="C00000"/>
                </a:solidFill>
              </a:rPr>
              <a:t>Μεγάλη ροή</a:t>
            </a:r>
          </a:p>
          <a:p>
            <a:pPr eaLnBrk="1" hangingPunct="1">
              <a:spcBef>
                <a:spcPct val="50000"/>
              </a:spcBef>
              <a:buClrTx/>
              <a:buSzTx/>
              <a:buFontTx/>
              <a:buNone/>
            </a:pPr>
            <a:r>
              <a:rPr lang="el-GR" altLang="en-US" sz="1800">
                <a:solidFill>
                  <a:srgbClr val="C00000"/>
                </a:solidFill>
              </a:rPr>
              <a:t>Μεγάλο/μεσαίο ύψος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8716444"/>
      </p:ext>
    </p:extLst>
  </p:cSld>
  <p:clrMapOvr>
    <a:masterClrMapping/>
  </p:clrMapOvr>
  <mc:AlternateContent xmlns:mc="http://schemas.openxmlformats.org/markup-compatibility/2006">
    <mc:Choice xmlns:p14="http://schemas.microsoft.com/office/powerpoint/2010/main" Requires="p14">
      <p:transition spd="slow" p14:dur="2000" advTm="11012"/>
    </mc:Choice>
    <mc:Fallback>
      <p:transition spd="slow" advTm="11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p:txBody>
          <a:bodyPr/>
          <a:lstStyle/>
          <a:p>
            <a:pPr eaLnBrk="1" hangingPunct="1"/>
            <a:r>
              <a:rPr lang="el-GR" altLang="en-US" sz="1700" smtClean="0"/>
              <a:t>ΥΔΡΟΣΤΡΟΒΙΛΟΣ </a:t>
            </a:r>
            <a:r>
              <a:rPr lang="en-US" altLang="en-US" sz="1700" smtClean="0"/>
              <a:t>CAPLAN</a:t>
            </a:r>
            <a:endParaRPr lang="el-GR" altLang="en-US" sz="1700" smtClean="0"/>
          </a:p>
        </p:txBody>
      </p:sp>
      <p:pic>
        <p:nvPicPr>
          <p:cNvPr id="44038" name="Picture 4" descr="hydro_5"/>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611560" y="967205"/>
            <a:ext cx="8316416" cy="5890795"/>
          </a:xfrm>
          <a:noFill/>
        </p:spPr>
      </p:pic>
      <p:sp>
        <p:nvSpPr>
          <p:cNvPr id="4403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B46493B-CA27-474C-BF47-DB393E2FB1D7}" type="slidenum">
              <a:rPr lang="el-GR" altLang="en-US" sz="1000" smtClean="0"/>
              <a:pPr eaLnBrk="1" hangingPunct="1">
                <a:spcBef>
                  <a:spcPct val="0"/>
                </a:spcBef>
                <a:buClrTx/>
                <a:buSzTx/>
                <a:buFontTx/>
                <a:buNone/>
              </a:pPr>
              <a:t>28</a:t>
            </a:fld>
            <a:endParaRPr lang="el-GR" altLang="en-US" sz="1000" smtClean="0"/>
          </a:p>
        </p:txBody>
      </p:sp>
      <p:sp>
        <p:nvSpPr>
          <p:cNvPr id="44037" name="Text Box 3"/>
          <p:cNvSpPr txBox="1">
            <a:spLocks noChangeArrowheads="1"/>
          </p:cNvSpPr>
          <p:nvPr/>
        </p:nvSpPr>
        <p:spPr bwMode="auto">
          <a:xfrm>
            <a:off x="827584" y="5301208"/>
            <a:ext cx="2447925" cy="1054100"/>
          </a:xfrm>
          <a:prstGeom prst="rect">
            <a:avLst/>
          </a:prstGeom>
          <a:solidFill>
            <a:srgbClr val="FFFF00"/>
          </a:solidFill>
          <a:ln>
            <a:noFill/>
          </a:ln>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solidFill>
                  <a:srgbClr val="C00000"/>
                </a:solidFill>
              </a:rPr>
              <a:t>Ρύθμιση πτερύγων ανάλογα με την ροή</a:t>
            </a:r>
          </a:p>
          <a:p>
            <a:pPr eaLnBrk="1" hangingPunct="1">
              <a:spcBef>
                <a:spcPct val="50000"/>
              </a:spcBef>
              <a:buClrTx/>
              <a:buSzTx/>
              <a:buFontTx/>
              <a:buNone/>
            </a:pPr>
            <a:r>
              <a:rPr lang="el-GR" altLang="en-US" sz="1800">
                <a:solidFill>
                  <a:srgbClr val="C00000"/>
                </a:solidFill>
              </a:rPr>
              <a:t>Μικρό ύψος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09538748"/>
      </p:ext>
    </p:extLst>
  </p:cSld>
  <p:clrMapOvr>
    <a:masterClrMapping/>
  </p:clrMapOvr>
  <mc:AlternateContent xmlns:mc="http://schemas.openxmlformats.org/markup-compatibility/2006">
    <mc:Choice xmlns:p14="http://schemas.microsoft.com/office/powerpoint/2010/main" Requires="p14">
      <p:transition spd="slow" p14:dur="2000" advTm="15828"/>
    </mc:Choice>
    <mc:Fallback>
      <p:transition spd="slow" advTm="158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idx="4294967295"/>
          </p:nvPr>
        </p:nvSpPr>
        <p:spPr>
          <a:xfrm>
            <a:off x="457200" y="188640"/>
            <a:ext cx="8229600" cy="908720"/>
          </a:xfrm>
        </p:spPr>
        <p:txBody>
          <a:bodyPr/>
          <a:lstStyle/>
          <a:p>
            <a:pPr eaLnBrk="1" hangingPunct="1"/>
            <a:r>
              <a:rPr lang="el-GR" altLang="en-US" sz="2000" smtClean="0"/>
              <a:t>ΥΔΡΟΣΤΡΟΒΙΛΟΣ </a:t>
            </a:r>
            <a:r>
              <a:rPr lang="en-US" altLang="en-US" sz="2000" smtClean="0"/>
              <a:t>PELTON</a:t>
            </a:r>
            <a:br>
              <a:rPr lang="en-US" altLang="en-US" sz="2000" smtClean="0"/>
            </a:br>
            <a:r>
              <a:rPr lang="el-GR" altLang="en-US" sz="2000" smtClean="0"/>
              <a:t>με </a:t>
            </a:r>
            <a:r>
              <a:rPr lang="el-GR" altLang="en-US" sz="2000" smtClean="0"/>
              <a:t> </a:t>
            </a:r>
            <a:r>
              <a:rPr lang="el-GR" altLang="en-US" sz="2000" smtClean="0"/>
              <a:t>«</a:t>
            </a:r>
            <a:r>
              <a:rPr lang="el-GR" altLang="en-US" sz="2000" smtClean="0"/>
              <a:t>κύπελλα» </a:t>
            </a:r>
            <a:r>
              <a:rPr lang="el-GR" altLang="en-US" sz="2000" smtClean="0"/>
              <a:t>στην περιφέρεια του άξονα και αριθμό ακροφυσίων</a:t>
            </a:r>
          </a:p>
        </p:txBody>
      </p:sp>
      <p:pic>
        <p:nvPicPr>
          <p:cNvPr id="45061" name="Picture 3" descr="hydro_3"/>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4759422" y="908720"/>
            <a:ext cx="4126556" cy="5906871"/>
          </a:xfrm>
          <a:noFill/>
        </p:spPr>
      </p:pic>
      <p:sp>
        <p:nvSpPr>
          <p:cNvPr id="450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33D4C4F-F069-4F8F-9957-47B994EDE171}" type="slidenum">
              <a:rPr lang="el-GR" altLang="en-US" sz="1000" smtClean="0"/>
              <a:pPr eaLnBrk="1" hangingPunct="1">
                <a:spcBef>
                  <a:spcPct val="0"/>
                </a:spcBef>
                <a:buClrTx/>
                <a:buSzTx/>
                <a:buFontTx/>
                <a:buNone/>
              </a:pPr>
              <a:t>29</a:t>
            </a:fld>
            <a:endParaRPr lang="el-GR" altLang="en-US" sz="1000" smtClean="0"/>
          </a:p>
        </p:txBody>
      </p:sp>
      <p:sp>
        <p:nvSpPr>
          <p:cNvPr id="45062" name="Text Box 4"/>
          <p:cNvSpPr txBox="1">
            <a:spLocks noChangeArrowheads="1"/>
          </p:cNvSpPr>
          <p:nvPr/>
        </p:nvSpPr>
        <p:spPr bwMode="auto">
          <a:xfrm>
            <a:off x="1691680" y="2060848"/>
            <a:ext cx="2016125" cy="779462"/>
          </a:xfrm>
          <a:prstGeom prst="rect">
            <a:avLst/>
          </a:prstGeom>
          <a:solidFill>
            <a:srgbClr val="FFFF00"/>
          </a:solidFill>
          <a:ln>
            <a:noFill/>
          </a:ln>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solidFill>
                  <a:srgbClr val="C00000"/>
                </a:solidFill>
              </a:rPr>
              <a:t>Μικρή ροή</a:t>
            </a:r>
          </a:p>
          <a:p>
            <a:pPr eaLnBrk="1" hangingPunct="1">
              <a:spcBef>
                <a:spcPct val="50000"/>
              </a:spcBef>
              <a:buClrTx/>
              <a:buSzTx/>
              <a:buFontTx/>
              <a:buNone/>
            </a:pPr>
            <a:r>
              <a:rPr lang="el-GR" altLang="en-US" sz="1800">
                <a:solidFill>
                  <a:srgbClr val="C00000"/>
                </a:solidFill>
              </a:rPr>
              <a:t>Μεγάλο ύψος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3881859"/>
      </p:ext>
    </p:extLst>
  </p:cSld>
  <p:clrMapOvr>
    <a:masterClrMapping/>
  </p:clrMapOvr>
  <mc:AlternateContent xmlns:mc="http://schemas.openxmlformats.org/markup-compatibility/2006">
    <mc:Choice xmlns:p14="http://schemas.microsoft.com/office/powerpoint/2010/main" Requires="p14">
      <p:transition spd="slow" p14:dur="2000" advTm="9152"/>
    </mc:Choice>
    <mc:Fallback>
      <p:transition spd="slow" advTm="9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5273813"/>
      </p:ext>
    </p:extLst>
  </p:cSld>
  <p:clrMapOvr>
    <a:masterClrMapping/>
  </p:clrMapOvr>
  <mc:AlternateContent xmlns:mc="http://schemas.openxmlformats.org/markup-compatibility/2006">
    <mc:Choice xmlns:p14="http://schemas.microsoft.com/office/powerpoint/2010/main" Requires="p14">
      <p:transition spd="slow" p14:dur="2000" advTm="304"/>
    </mc:Choice>
    <mc:Fallback>
      <p:transition spd="slow" advTm="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6"/>
          <p:cNvSpPr>
            <a:spLocks noGrp="1" noChangeArrowheads="1"/>
          </p:cNvSpPr>
          <p:nvPr>
            <p:ph type="title" idx="4294967295"/>
          </p:nvPr>
        </p:nvSpPr>
        <p:spPr>
          <a:xfrm>
            <a:off x="428624" y="0"/>
            <a:ext cx="8175824" cy="965200"/>
          </a:xfrm>
        </p:spPr>
        <p:txBody>
          <a:bodyPr/>
          <a:lstStyle/>
          <a:p>
            <a:r>
              <a:rPr lang="el-GR" altLang="en-US">
                <a:solidFill>
                  <a:schemeClr val="hlink"/>
                </a:solidFill>
              </a:rPr>
              <a:t>1. Υδροστρόβιλος </a:t>
            </a:r>
            <a:r>
              <a:rPr lang="en-US" altLang="en-US">
                <a:solidFill>
                  <a:schemeClr val="hlink"/>
                </a:solidFill>
              </a:rPr>
              <a:t>Francis</a:t>
            </a:r>
            <a:r>
              <a:rPr lang="el-GR" altLang="en-US">
                <a:solidFill>
                  <a:schemeClr val="hlink"/>
                </a:solidFill>
              </a:rPr>
              <a:t> ισχύος 10</a:t>
            </a:r>
            <a:r>
              <a:rPr lang="el-GR" altLang="en-US" baseline="30000">
                <a:solidFill>
                  <a:schemeClr val="hlink"/>
                </a:solidFill>
              </a:rPr>
              <a:t>6</a:t>
            </a:r>
            <a:r>
              <a:rPr lang="el-GR" altLang="en-US">
                <a:solidFill>
                  <a:schemeClr val="hlink"/>
                </a:solidFill>
              </a:rPr>
              <a:t> </a:t>
            </a:r>
            <a:r>
              <a:rPr lang="en-US" altLang="en-US">
                <a:solidFill>
                  <a:schemeClr val="hlink"/>
                </a:solidFill>
              </a:rPr>
              <a:t>HP</a:t>
            </a:r>
            <a:endParaRPr lang="el-GR" altLang="en-US">
              <a:solidFill>
                <a:schemeClr val="hlink"/>
              </a:solidFill>
            </a:endParaRPr>
          </a:p>
        </p:txBody>
      </p:sp>
      <p:pic>
        <p:nvPicPr>
          <p:cNvPr id="29701"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411413" y="985838"/>
            <a:ext cx="6381750" cy="5600700"/>
          </a:xfrm>
          <a:noFill/>
        </p:spPr>
      </p:pic>
      <p:sp>
        <p:nvSpPr>
          <p:cNvPr id="296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86B5804A-97DC-41FC-889C-24AA31A11D1A}" type="slidenum">
              <a:rPr lang="el-GR" altLang="en-US" sz="1000" smtClean="0"/>
              <a:pPr eaLnBrk="1" hangingPunct="1">
                <a:spcBef>
                  <a:spcPct val="0"/>
                </a:spcBef>
                <a:buClrTx/>
                <a:buSzTx/>
                <a:buFontTx/>
                <a:buNone/>
              </a:pPr>
              <a:t>30</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477"/>
    </mc:Choice>
    <mc:Fallback>
      <p:transition spd="slow" advTm="16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Στρόβιλος </a:t>
            </a:r>
            <a:r>
              <a:rPr lang="en-US" altLang="en-US" smtClean="0"/>
              <a:t>Francis </a:t>
            </a:r>
            <a:r>
              <a:rPr lang="el-GR" altLang="en-US" smtClean="0"/>
              <a:t>και γεννήτρια</a:t>
            </a:r>
          </a:p>
        </p:txBody>
      </p:sp>
      <p:pic>
        <p:nvPicPr>
          <p:cNvPr id="26629"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0" y="1340768"/>
            <a:ext cx="4843463" cy="4895850"/>
          </a:xfrm>
          <a:noFill/>
        </p:spPr>
      </p:pic>
      <p:sp>
        <p:nvSpPr>
          <p:cNvPr id="266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64734A6-B2C8-4987-9A6E-74A09672B690}" type="slidenum">
              <a:rPr lang="el-GR" altLang="en-US" sz="1000" smtClean="0"/>
              <a:pPr eaLnBrk="1" hangingPunct="1">
                <a:spcBef>
                  <a:spcPct val="0"/>
                </a:spcBef>
                <a:buClrTx/>
                <a:buSzTx/>
                <a:buFontTx/>
                <a:buNone/>
              </a:pPr>
              <a:t>31</a:t>
            </a:fld>
            <a:endParaRPr lang="el-GR" altLang="en-US" sz="1000" smtClean="0"/>
          </a:p>
        </p:txBody>
      </p:sp>
      <p:pic>
        <p:nvPicPr>
          <p:cNvPr id="6" name="Picture 9" descr="francis"/>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a:xfrm>
            <a:off x="4878992" y="1742936"/>
            <a:ext cx="4265008" cy="3564843"/>
          </a:xfrm>
          <a:prstGeom prst="rect">
            <a:avLst/>
          </a:prstGeo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67"/>
    </mc:Choice>
    <mc:Fallback>
      <p:transition spd="slow" advTm="142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9"/>
          <p:cNvSpPr>
            <a:spLocks noGrp="1" noChangeArrowheads="1"/>
          </p:cNvSpPr>
          <p:nvPr>
            <p:ph type="title"/>
          </p:nvPr>
        </p:nvSpPr>
        <p:spPr/>
        <p:txBody>
          <a:bodyPr/>
          <a:lstStyle/>
          <a:p>
            <a:r>
              <a:rPr lang="el-GR" altLang="en-US" b="0" smtClean="0">
                <a:solidFill>
                  <a:schemeClr val="hlink"/>
                </a:solidFill>
              </a:rPr>
              <a:t>Υδροστρόβιλος </a:t>
            </a:r>
            <a:r>
              <a:rPr lang="en-US" altLang="en-US" b="0" smtClean="0">
                <a:solidFill>
                  <a:schemeClr val="hlink"/>
                </a:solidFill>
              </a:rPr>
              <a:t>Francis </a:t>
            </a:r>
            <a:endParaRPr lang="el-GR" altLang="en-US" b="0" smtClean="0">
              <a:solidFill>
                <a:schemeClr val="hlink"/>
              </a:solidFill>
            </a:endParaRPr>
          </a:p>
        </p:txBody>
      </p:sp>
      <p:pic>
        <p:nvPicPr>
          <p:cNvPr id="27653" name="Picture 5"/>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tretch>
            <a:fillRect/>
          </a:stretch>
        </p:blipFill>
        <p:spPr>
          <a:xfrm>
            <a:off x="457200" y="2351862"/>
            <a:ext cx="4038600" cy="3022639"/>
          </a:xfrm>
          <a:noFill/>
        </p:spPr>
      </p:pic>
      <p:pic>
        <p:nvPicPr>
          <p:cNvPr id="27654" name="Picture 11"/>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787900" y="2349500"/>
            <a:ext cx="4103688" cy="3057525"/>
          </a:xfrm>
        </p:spPr>
      </p:pic>
      <p:sp>
        <p:nvSpPr>
          <p:cNvPr id="27650" name="Footer Placeholder 5"/>
          <p:cNvSpPr>
            <a:spLocks noGrp="1"/>
          </p:cNvSpPr>
          <p:nvPr>
            <p:ph type="ftr" sz="quarter" idx="4294967295"/>
          </p:nvPr>
        </p:nvSpPr>
        <p:spPr>
          <a:xfrm>
            <a:off x="312420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l-GR" altLang="en-US" sz="1000" smtClean="0"/>
              <a:t>ΥΔΡΟΗΛΕΚΤΡΙΚΗ ΕΝΕΡΓΕΙΑ</a:t>
            </a:r>
          </a:p>
        </p:txBody>
      </p:sp>
      <p:sp>
        <p:nvSpPr>
          <p:cNvPr id="2765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486874E9-B01A-42C5-82A1-E252B4025B5F}" type="slidenum">
              <a:rPr lang="el-GR" altLang="en-US" sz="1000" smtClean="0"/>
              <a:pPr eaLnBrk="1" hangingPunct="1">
                <a:spcBef>
                  <a:spcPct val="0"/>
                </a:spcBef>
                <a:buClrTx/>
                <a:buSzTx/>
                <a:buFontTx/>
                <a:buNone/>
              </a:pPr>
              <a:t>32</a:t>
            </a:fld>
            <a:endParaRPr lang="el-GR" altLang="en-US" sz="1000" smtClean="0"/>
          </a:p>
        </p:txBody>
      </p:sp>
      <p:sp>
        <p:nvSpPr>
          <p:cNvPr id="148492" name="Text Box 12"/>
          <p:cNvSpPr txBox="1">
            <a:spLocks noChangeArrowheads="1"/>
          </p:cNvSpPr>
          <p:nvPr/>
        </p:nvSpPr>
        <p:spPr bwMode="auto">
          <a:xfrm>
            <a:off x="684213" y="1484313"/>
            <a:ext cx="3167062"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b="1"/>
              <a:t>Α. ΠΤΕΡΥΓΙΑ ΣΤΡΑΜΜΕΝΑ </a:t>
            </a:r>
          </a:p>
          <a:p>
            <a:pPr eaLnBrk="1" hangingPunct="1">
              <a:spcBef>
                <a:spcPct val="50000"/>
              </a:spcBef>
              <a:buClrTx/>
              <a:buSzTx/>
              <a:buFontTx/>
              <a:buNone/>
            </a:pPr>
            <a:r>
              <a:rPr lang="el-GR" altLang="en-US" sz="1800" b="1"/>
              <a:t>ΓΙΑ ΧΑΜΗΛΗ ΡΟΗ</a:t>
            </a:r>
          </a:p>
        </p:txBody>
      </p:sp>
      <p:sp>
        <p:nvSpPr>
          <p:cNvPr id="148493" name="Text Box 13"/>
          <p:cNvSpPr txBox="1">
            <a:spLocks noChangeArrowheads="1"/>
          </p:cNvSpPr>
          <p:nvPr/>
        </p:nvSpPr>
        <p:spPr bwMode="auto">
          <a:xfrm>
            <a:off x="5292725" y="1484313"/>
            <a:ext cx="338296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b="1"/>
              <a:t>Β. ΠΤΕΡΥΓΙΑ ΣΤΡΑΜΜΕΝΑ </a:t>
            </a:r>
          </a:p>
          <a:p>
            <a:pPr eaLnBrk="1" hangingPunct="1">
              <a:spcBef>
                <a:spcPct val="50000"/>
              </a:spcBef>
              <a:buClrTx/>
              <a:buSzTx/>
              <a:buFontTx/>
              <a:buNone/>
            </a:pPr>
            <a:r>
              <a:rPr lang="el-GR" altLang="en-US" sz="1800" b="1"/>
              <a:t>ΓΙΑ ΥΨΗΛΗ ΡΟΗ</a:t>
            </a:r>
          </a:p>
        </p:txBody>
      </p:sp>
      <p:sp>
        <p:nvSpPr>
          <p:cNvPr id="27657" name="Text Box 14"/>
          <p:cNvSpPr txBox="1">
            <a:spLocks noChangeArrowheads="1"/>
          </p:cNvSpPr>
          <p:nvPr/>
        </p:nvSpPr>
        <p:spPr bwMode="auto">
          <a:xfrm>
            <a:off x="468313" y="5661025"/>
            <a:ext cx="8351837" cy="1054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Γιά υδραυλικό ύψος από 10 μέτρα μέχρι μερικές εκατοντάδες μέτρα</a:t>
            </a:r>
          </a:p>
          <a:p>
            <a:pPr eaLnBrk="1" hangingPunct="1">
              <a:spcBef>
                <a:spcPct val="50000"/>
              </a:spcBef>
              <a:buClrTx/>
              <a:buSzTx/>
              <a:buFontTx/>
              <a:buNone/>
            </a:pPr>
            <a:r>
              <a:rPr lang="el-GR" altLang="en-US" sz="1800"/>
              <a:t>Είναι Υδροστρόβιλοι </a:t>
            </a:r>
            <a:r>
              <a:rPr lang="el-GR" altLang="en-US" sz="1800" u="sng"/>
              <a:t>Αντίδρασης</a:t>
            </a:r>
            <a:r>
              <a:rPr lang="el-GR" altLang="en-US" sz="1800"/>
              <a:t>, δηλ το νερό αλλάζει πίεση στο εσωτερικό του στροβίλου και έτσι «δίνει» την ενέργεια του στον άξονα περιστροφής.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992"/>
    </mc:Choice>
    <mc:Fallback>
      <p:transition spd="slow" advTm="38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a:xfrm>
            <a:off x="0" y="260648"/>
            <a:ext cx="2627784" cy="1138138"/>
          </a:xfrm>
        </p:spPr>
        <p:txBody>
          <a:bodyPr/>
          <a:lstStyle/>
          <a:p>
            <a:pPr eaLnBrk="1" hangingPunct="1"/>
            <a:r>
              <a:rPr lang="el-GR" altLang="en-US" smtClean="0"/>
              <a:t>Στρόβιλος </a:t>
            </a:r>
            <a:r>
              <a:rPr lang="en-US" altLang="en-US" smtClean="0"/>
              <a:t>Francis</a:t>
            </a:r>
            <a:endParaRPr lang="el-GR" altLang="en-US" smtClean="0"/>
          </a:p>
        </p:txBody>
      </p:sp>
      <p:pic>
        <p:nvPicPr>
          <p:cNvPr id="24581"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843808" y="0"/>
            <a:ext cx="6300192" cy="6300192"/>
          </a:xfrm>
          <a:noFill/>
        </p:spPr>
      </p:pic>
      <p:sp>
        <p:nvSpPr>
          <p:cNvPr id="245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C38460A-A392-4112-B593-0410E4AA855D}" type="slidenum">
              <a:rPr lang="el-GR" altLang="en-US" sz="1000" smtClean="0"/>
              <a:pPr eaLnBrk="1" hangingPunct="1">
                <a:spcBef>
                  <a:spcPct val="0"/>
                </a:spcBef>
                <a:buClrTx/>
                <a:buSzTx/>
                <a:buFontTx/>
                <a:buNone/>
              </a:pPr>
              <a:t>33</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222"/>
    </mc:Choice>
    <mc:Fallback>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solidFill>
                  <a:schemeClr val="hlink"/>
                </a:solidFill>
              </a:rPr>
              <a:t>2. Στρόβιλος </a:t>
            </a:r>
            <a:r>
              <a:rPr lang="en-US" altLang="en-US" smtClean="0">
                <a:solidFill>
                  <a:schemeClr val="hlink"/>
                </a:solidFill>
              </a:rPr>
              <a:t>Kaplan – </a:t>
            </a:r>
            <a:r>
              <a:rPr lang="el-GR" altLang="en-US" smtClean="0">
                <a:solidFill>
                  <a:schemeClr val="hlink"/>
                </a:solidFill>
              </a:rPr>
              <a:t>γιά μικρά υδραυλικά ύψη</a:t>
            </a:r>
          </a:p>
        </p:txBody>
      </p:sp>
      <p:pic>
        <p:nvPicPr>
          <p:cNvPr id="30725"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95288" y="1412875"/>
            <a:ext cx="5041900" cy="5256213"/>
          </a:xfrm>
          <a:noFill/>
        </p:spPr>
      </p:pic>
      <p:sp>
        <p:nvSpPr>
          <p:cNvPr id="307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5F68085B-3902-413A-BCCB-C669B8CA7EE4}" type="slidenum">
              <a:rPr lang="el-GR" altLang="en-US" sz="1000" smtClean="0"/>
              <a:pPr eaLnBrk="1" hangingPunct="1">
                <a:spcBef>
                  <a:spcPct val="0"/>
                </a:spcBef>
                <a:buClrTx/>
                <a:buSzTx/>
                <a:buFontTx/>
                <a:buNone/>
              </a:pPr>
              <a:t>34</a:t>
            </a:fld>
            <a:endParaRPr lang="el-GR" altLang="en-US" sz="1000" smtClean="0"/>
          </a:p>
        </p:txBody>
      </p:sp>
      <p:sp>
        <p:nvSpPr>
          <p:cNvPr id="30726" name="Text Box 4"/>
          <p:cNvSpPr txBox="1">
            <a:spLocks noChangeArrowheads="1"/>
          </p:cNvSpPr>
          <p:nvPr/>
        </p:nvSpPr>
        <p:spPr bwMode="auto">
          <a:xfrm>
            <a:off x="5940425" y="2205038"/>
            <a:ext cx="26638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b="1">
                <a:solidFill>
                  <a:schemeClr val="hlink"/>
                </a:solidFill>
              </a:rPr>
              <a:t>Ο </a:t>
            </a:r>
            <a:r>
              <a:rPr lang="en-US" altLang="en-US" sz="1800" b="1">
                <a:solidFill>
                  <a:schemeClr val="hlink"/>
                </a:solidFill>
              </a:rPr>
              <a:t>Kaplan </a:t>
            </a:r>
            <a:r>
              <a:rPr lang="el-GR" altLang="en-US" sz="1800" b="1">
                <a:solidFill>
                  <a:schemeClr val="hlink"/>
                </a:solidFill>
              </a:rPr>
              <a:t>είναι μιά εξέλιξη του </a:t>
            </a:r>
            <a:r>
              <a:rPr lang="en-US" altLang="en-US" sz="1800" b="1">
                <a:solidFill>
                  <a:schemeClr val="hlink"/>
                </a:solidFill>
              </a:rPr>
              <a:t>Francis</a:t>
            </a:r>
            <a:endParaRPr lang="el-GR" altLang="en-US" sz="1800" b="1">
              <a:solidFill>
                <a:schemeClr val="hlink"/>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821"/>
    </mc:Choice>
    <mc:Fallback>
      <p:transition spd="slow" advTm="21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Στρόβιλος </a:t>
            </a:r>
            <a:r>
              <a:rPr lang="en-US" altLang="en-US" smtClean="0"/>
              <a:t>Kaplan </a:t>
            </a:r>
            <a:r>
              <a:rPr lang="el-GR" altLang="en-US" smtClean="0"/>
              <a:t>μετά από 61 χρόνια λειτουργίας</a:t>
            </a:r>
          </a:p>
        </p:txBody>
      </p:sp>
      <p:pic>
        <p:nvPicPr>
          <p:cNvPr id="31749"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835150" y="1557338"/>
            <a:ext cx="3951288" cy="5040312"/>
          </a:xfrm>
          <a:noFill/>
        </p:spPr>
      </p:pic>
      <p:sp>
        <p:nvSpPr>
          <p:cNvPr id="317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7E382C6-6C40-4F0C-8EAD-E6EBB399E6EE}" type="slidenum">
              <a:rPr lang="el-GR" altLang="en-US" sz="1000" smtClean="0"/>
              <a:pPr eaLnBrk="1" hangingPunct="1">
                <a:spcBef>
                  <a:spcPct val="0"/>
                </a:spcBef>
                <a:buClrTx/>
                <a:buSzTx/>
                <a:buFontTx/>
                <a:buNone/>
              </a:pPr>
              <a:t>35</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913"/>
    </mc:Choice>
    <mc:Fallback>
      <p:transition spd="slow" advTm="21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a:xfrm>
            <a:off x="800100" y="116632"/>
            <a:ext cx="7543800" cy="714474"/>
          </a:xfrm>
        </p:spPr>
        <p:txBody>
          <a:bodyPr/>
          <a:lstStyle/>
          <a:p>
            <a:r>
              <a:rPr lang="el-GR" altLang="en-US">
                <a:solidFill>
                  <a:schemeClr val="hlink"/>
                </a:solidFill>
              </a:rPr>
              <a:t>3. ΥΔΡΟΣΤΡΟΒΙΛΟΣ </a:t>
            </a:r>
            <a:r>
              <a:rPr lang="en-US" altLang="en-US">
                <a:solidFill>
                  <a:schemeClr val="hlink"/>
                </a:solidFill>
              </a:rPr>
              <a:t>PELTON</a:t>
            </a:r>
            <a:endParaRPr lang="el-GR" altLang="en-US">
              <a:solidFill>
                <a:schemeClr val="hlink"/>
              </a:solidFill>
            </a:endParaRPr>
          </a:p>
        </p:txBody>
      </p:sp>
      <p:graphicFrame>
        <p:nvGraphicFramePr>
          <p:cNvPr id="32773" name="Object 4"/>
          <p:cNvGraphicFramePr>
            <a:graphicFrameLocks noGrp="1" noChangeAspect="1"/>
          </p:cNvGraphicFramePr>
          <p:nvPr>
            <p:ph sz="half" idx="1"/>
          </p:nvPr>
        </p:nvGraphicFramePr>
        <p:xfrm>
          <a:off x="1609725" y="2566988"/>
          <a:ext cx="1731963" cy="2714625"/>
        </p:xfrm>
        <a:graphic>
          <a:graphicData uri="http://schemas.openxmlformats.org/presentationml/2006/ole">
            <mc:AlternateContent xmlns:mc="http://schemas.openxmlformats.org/markup-compatibility/2006">
              <mc:Choice xmlns:v="urn:schemas-microsoft-com:vml" Requires="v">
                <p:oleObj spid="_x0000_s32802" name="PhotoImpact" r:id="rId6" imgW="1731231" imgH="2714020" progId="PI3.Image">
                  <p:embed/>
                </p:oleObj>
              </mc:Choice>
              <mc:Fallback>
                <p:oleObj name="PhotoImpact" r:id="rId6" imgW="1731231" imgH="2714020" progId="PI3.Image">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9725" y="2566988"/>
                        <a:ext cx="1731963"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2774" name="Picture 6"/>
          <p:cNvPicPr>
            <a:picLocks noGrp="1" noChangeAspect="1" noChangeArrowheads="1"/>
          </p:cNvPicPr>
          <p:nvPr>
            <p:ph sz="quarter" idx="2"/>
          </p:nvPr>
        </p:nvPicPr>
        <p:blipFill>
          <a:blip r:embed="rId8" cstate="print">
            <a:extLst>
              <a:ext uri="{28A0092B-C50C-407E-A947-70E740481C1C}">
                <a14:useLocalDpi xmlns:a14="http://schemas.microsoft.com/office/drawing/2010/main" val="0"/>
              </a:ext>
            </a:extLst>
          </a:blip>
          <a:stretch>
            <a:fillRect/>
          </a:stretch>
        </p:blipFill>
        <p:spPr>
          <a:xfrm>
            <a:off x="5886640" y="1719263"/>
            <a:ext cx="1561719" cy="2128837"/>
          </a:xfrm>
          <a:noFill/>
        </p:spPr>
      </p:pic>
      <p:pic>
        <p:nvPicPr>
          <p:cNvPr id="32777" name="Picture 10"/>
          <p:cNvPicPr>
            <a:picLocks noGrp="1" noChangeAspect="1" noChangeArrowheads="1"/>
          </p:cNvPicPr>
          <p:nvPr>
            <p:ph sz="quarter" idx="3"/>
          </p:nvPr>
        </p:nvPicPr>
        <p:blipFill>
          <a:blip r:embed="rId9">
            <a:extLst>
              <a:ext uri="{28A0092B-C50C-407E-A947-70E740481C1C}">
                <a14:useLocalDpi xmlns:a14="http://schemas.microsoft.com/office/drawing/2010/main" val="0"/>
              </a:ext>
            </a:extLst>
          </a:blip>
          <a:stretch>
            <a:fillRect/>
          </a:stretch>
        </p:blipFill>
        <p:spPr>
          <a:xfrm>
            <a:off x="5113961" y="4426745"/>
            <a:ext cx="3107078" cy="1277935"/>
          </a:xfrm>
          <a:noFill/>
        </p:spPr>
      </p:pic>
      <p:sp>
        <p:nvSpPr>
          <p:cNvPr id="32771" name="Slide Number Placeholder 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3404B688-572B-4103-8D44-C0BE02896C28}" type="slidenum">
              <a:rPr lang="el-GR" altLang="en-US" sz="1000" smtClean="0"/>
              <a:pPr eaLnBrk="1" hangingPunct="1">
                <a:spcBef>
                  <a:spcPct val="0"/>
                </a:spcBef>
                <a:buClrTx/>
                <a:buSzTx/>
                <a:buFontTx/>
                <a:buNone/>
              </a:pPr>
              <a:t>36</a:t>
            </a:fld>
            <a:endParaRPr lang="el-GR" altLang="en-US" sz="1000" smtClean="0"/>
          </a:p>
        </p:txBody>
      </p:sp>
      <p:sp>
        <p:nvSpPr>
          <p:cNvPr id="32775" name="Text Box 8"/>
          <p:cNvSpPr txBox="1">
            <a:spLocks noChangeArrowheads="1"/>
          </p:cNvSpPr>
          <p:nvPr/>
        </p:nvSpPr>
        <p:spPr bwMode="auto">
          <a:xfrm>
            <a:off x="179512" y="1268412"/>
            <a:ext cx="5183188"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ΕΚΜΕΤΑΛΛΕΥΕΤΑΙ ΤΗΝ ΚΙΝΗΤΙΚΗ ΕΝΕΡΓΕΙΑ ΤΟΥ ΝΕΡΟΥ ΓΙΑ ΜΕΤΑΤΡΟΠΗ ΤΗΣ ΟΡΜΗΣ ΣΕ ΠΕΡΙΣΤΡΟΦΙΚΗ ΚΙΝΗΣΗ ΤΟΥ ΑΞΟΝΑ</a:t>
            </a:r>
          </a:p>
        </p:txBody>
      </p:sp>
      <p:sp>
        <p:nvSpPr>
          <p:cNvPr id="32776" name="Text Box 9"/>
          <p:cNvSpPr txBox="1">
            <a:spLocks noChangeArrowheads="1"/>
          </p:cNvSpPr>
          <p:nvPr/>
        </p:nvSpPr>
        <p:spPr bwMode="auto">
          <a:xfrm>
            <a:off x="1331640" y="6021288"/>
            <a:ext cx="61926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ΙΔΑΝΙΚΟΣ ΓΙΑ ΜΕΓΑΛΑ ΥΨΗ, ΜΙΚΡΗ ΠΑΡΟΧΗ, ΑΛΛΑ ΚΑΙ ΓΙΑ ΥΔΡΑΥΛΙΚΑ ΥΨΗ ΑΠΟ </a:t>
            </a:r>
            <a:r>
              <a:rPr lang="el-GR" altLang="en-US" sz="1800" smtClean="0"/>
              <a:t>15 </a:t>
            </a:r>
            <a:r>
              <a:rPr lang="en-US" altLang="en-US" sz="1800" smtClean="0"/>
              <a:t>m </a:t>
            </a:r>
            <a:r>
              <a:rPr lang="en-US" altLang="en-US" sz="1800"/>
              <a:t>M</a:t>
            </a:r>
            <a:r>
              <a:rPr lang="el-GR" altLang="en-US" sz="1800"/>
              <a:t>ΕΧΡΙ </a:t>
            </a:r>
            <a:r>
              <a:rPr lang="el-GR" altLang="en-US" sz="1800" smtClean="0"/>
              <a:t>1800 </a:t>
            </a:r>
            <a:r>
              <a:rPr lang="en-US" altLang="en-US" sz="1800" smtClean="0"/>
              <a:t>m</a:t>
            </a:r>
            <a:r>
              <a:rPr lang="en-US" altLang="en-US" sz="1800"/>
              <a:t>.</a:t>
            </a:r>
            <a:endParaRPr lang="el-GR" altLang="en-US" sz="180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887"/>
    </mc:Choice>
    <mc:Fallback>
      <p:transition spd="slow" advTm="36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00602AE-704B-4DAA-B0DC-C58264443524}" type="slidenum">
              <a:rPr lang="el-GR" altLang="en-US" sz="1000" smtClean="0"/>
              <a:pPr eaLnBrk="1" hangingPunct="1">
                <a:spcBef>
                  <a:spcPct val="0"/>
                </a:spcBef>
                <a:buClrTx/>
                <a:buSzTx/>
                <a:buFontTx/>
                <a:buNone/>
              </a:pPr>
              <a:t>37</a:t>
            </a:fld>
            <a:endParaRPr lang="el-GR" altLang="en-US" sz="1000" smtClean="0"/>
          </a:p>
        </p:txBody>
      </p:sp>
      <p:pic>
        <p:nvPicPr>
          <p:cNvPr id="53250" name="Picture 2" descr="http://www.pumpfundamentals.com/images/turbine%20selection%20char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145189"/>
            <a:ext cx="7092280" cy="6683111"/>
          </a:xfrm>
          <a:prstGeom prst="rect">
            <a:avLst/>
          </a:prstGeom>
          <a:noFill/>
          <a:extLst>
            <a:ext uri="{909E8E84-426E-40DD-AFC4-6F175D3DCCD1}">
              <a14:hiddenFill xmlns:a14="http://schemas.microsoft.com/office/drawing/2010/main">
                <a:solidFill>
                  <a:srgbClr val="FFFFFF"/>
                </a:solidFill>
              </a14:hiddenFill>
            </a:ext>
          </a:extLst>
        </p:spPr>
      </p:pic>
      <p:sp>
        <p:nvSpPr>
          <p:cNvPr id="33796" name="Rectangle 2"/>
          <p:cNvSpPr>
            <a:spLocks noGrp="1" noChangeArrowheads="1"/>
          </p:cNvSpPr>
          <p:nvPr>
            <p:ph type="title" idx="4294967295"/>
          </p:nvPr>
        </p:nvSpPr>
        <p:spPr>
          <a:xfrm>
            <a:off x="19618" y="135170"/>
            <a:ext cx="1865629" cy="1656184"/>
          </a:xfrm>
        </p:spPr>
        <p:txBody>
          <a:bodyPr/>
          <a:lstStyle/>
          <a:p>
            <a:pPr eaLnBrk="1" hangingPunct="1"/>
            <a:r>
              <a:rPr lang="el-GR" altLang="en-US" sz="2000" smtClean="0"/>
              <a:t>Διάγραμμα επιλογής υδρο-στροβίλων</a:t>
            </a:r>
          </a:p>
        </p:txBody>
      </p:sp>
      <p:sp>
        <p:nvSpPr>
          <p:cNvPr id="3" name="TextBox 2"/>
          <p:cNvSpPr txBox="1"/>
          <p:nvPr/>
        </p:nvSpPr>
        <p:spPr>
          <a:xfrm>
            <a:off x="4043731" y="6468469"/>
            <a:ext cx="1615534" cy="369332"/>
          </a:xfrm>
          <a:prstGeom prst="rect">
            <a:avLst/>
          </a:prstGeom>
          <a:noFill/>
        </p:spPr>
        <p:txBody>
          <a:bodyPr wrap="square" rtlCol="0">
            <a:spAutoFit/>
          </a:bodyPr>
          <a:lstStyle/>
          <a:p>
            <a:r>
              <a:rPr lang="el-GR" smtClean="0"/>
              <a:t>ΠΑΡΟΧΗ </a:t>
            </a:r>
            <a:r>
              <a:rPr lang="en-GB" smtClean="0"/>
              <a:t>m/s</a:t>
            </a:r>
            <a:endParaRPr lang="en-GB"/>
          </a:p>
        </p:txBody>
      </p:sp>
      <p:sp>
        <p:nvSpPr>
          <p:cNvPr id="8" name="TextBox 7"/>
          <p:cNvSpPr txBox="1"/>
          <p:nvPr/>
        </p:nvSpPr>
        <p:spPr>
          <a:xfrm rot="16200000">
            <a:off x="1537882" y="3069903"/>
            <a:ext cx="1224136" cy="369332"/>
          </a:xfrm>
          <a:prstGeom prst="rect">
            <a:avLst/>
          </a:prstGeom>
          <a:noFill/>
        </p:spPr>
        <p:txBody>
          <a:bodyPr wrap="square" rtlCol="0">
            <a:spAutoFit/>
          </a:bodyPr>
          <a:lstStyle/>
          <a:p>
            <a:r>
              <a:rPr lang="el-GR" smtClean="0"/>
              <a:t>ΥΨΟΣ </a:t>
            </a:r>
            <a:r>
              <a:rPr lang="en-GB" smtClean="0"/>
              <a:t>m</a:t>
            </a:r>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058"/>
    </mc:Choice>
    <mc:Fallback>
      <p:transition spd="slow" advTm="12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p:nvPr>
        </p:nvSpPr>
        <p:spPr>
          <a:xfrm>
            <a:off x="611188" y="2286000"/>
            <a:ext cx="8229600" cy="1143000"/>
          </a:xfrm>
        </p:spPr>
        <p:txBody>
          <a:bodyPr/>
          <a:lstStyle/>
          <a:p>
            <a:pPr eaLnBrk="1" hangingPunct="1"/>
            <a:r>
              <a:rPr lang="el-GR" altLang="en-US" smtClean="0">
                <a:solidFill>
                  <a:schemeClr val="accent2"/>
                </a:solidFill>
              </a:rPr>
              <a:t>ΥΔΡΟΗΛΕΚΤΡΙΚΟΙ ΣΤΑΘΜΟΙ</a:t>
            </a:r>
          </a:p>
        </p:txBody>
      </p:sp>
      <p:sp>
        <p:nvSpPr>
          <p:cNvPr id="3481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6F445F4-CEC8-41C3-8E1D-5353D8E4AB92}" type="slidenum">
              <a:rPr lang="el-GR" altLang="en-US" sz="1000" smtClean="0"/>
              <a:pPr eaLnBrk="1" hangingPunct="1">
                <a:spcBef>
                  <a:spcPct val="0"/>
                </a:spcBef>
                <a:buClrTx/>
                <a:buSzTx/>
                <a:buFontTx/>
                <a:buNone/>
              </a:pPr>
              <a:t>38</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8"/>
    </mc:Choice>
    <mc:Fallback>
      <p:transition spd="slow" advTm="1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ΥΔΡΟΗΛΕΚΤΡΙΚΟΣ ΣΤΑΘΜΟΣ - ΣΤΟΙΧΕΙΑ </a:t>
            </a:r>
            <a:endParaRPr lang="en-GB"/>
          </a:p>
        </p:txBody>
      </p:sp>
      <p:sp>
        <p:nvSpPr>
          <p:cNvPr id="3584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00723EF-6C8F-4EA6-B297-17504A62DEEC}" type="slidenum">
              <a:rPr lang="el-GR" altLang="en-US" sz="1000" smtClean="0"/>
              <a:pPr eaLnBrk="1" hangingPunct="1">
                <a:spcBef>
                  <a:spcPct val="0"/>
                </a:spcBef>
                <a:buClrTx/>
                <a:buSzTx/>
                <a:buFontTx/>
                <a:buNone/>
              </a:pPr>
              <a:t>39</a:t>
            </a:fld>
            <a:endParaRPr lang="el-GR" altLang="en-US" sz="1000" smtClean="0"/>
          </a:p>
        </p:txBody>
      </p:sp>
      <p:pic>
        <p:nvPicPr>
          <p:cNvPr id="56322" name="Picture 2" descr="http://me810111.wikispaces.com/file/view/HYDRO_WATER.PNG/218479104/800x464/HYDRO_WATE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045767"/>
            <a:ext cx="8208912" cy="4766465"/>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187624" y="3645024"/>
            <a:ext cx="1368152"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mj-lt"/>
              </a:rPr>
              <a:t>ΚΙΝΗΤΙΚΗ ΕΝΕΡΓΕΙΑ</a:t>
            </a:r>
            <a:endParaRPr lang="en-GB">
              <a:solidFill>
                <a:schemeClr val="tx1">
                  <a:lumMod val="95000"/>
                  <a:lumOff val="5000"/>
                </a:schemeClr>
              </a:solidFill>
              <a:latin typeface="+mj-lt"/>
            </a:endParaRPr>
          </a:p>
        </p:txBody>
      </p:sp>
      <p:sp>
        <p:nvSpPr>
          <p:cNvPr id="10" name="Rounded Rectangle 9"/>
          <p:cNvSpPr/>
          <p:nvPr/>
        </p:nvSpPr>
        <p:spPr>
          <a:xfrm>
            <a:off x="467544" y="2204864"/>
            <a:ext cx="1538300"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mj-lt"/>
              </a:rPr>
              <a:t>ΔΥΝΑΜΙΚΗ ΕΝΕΡΓΕΙΑ</a:t>
            </a:r>
            <a:endParaRPr lang="en-GB">
              <a:solidFill>
                <a:schemeClr val="tx1">
                  <a:lumMod val="95000"/>
                  <a:lumOff val="5000"/>
                </a:schemeClr>
              </a:solidFill>
              <a:latin typeface="+mj-lt"/>
            </a:endParaRPr>
          </a:p>
        </p:txBody>
      </p:sp>
      <p:sp>
        <p:nvSpPr>
          <p:cNvPr id="11" name="Rounded Rectangle 10"/>
          <p:cNvSpPr/>
          <p:nvPr/>
        </p:nvSpPr>
        <p:spPr>
          <a:xfrm>
            <a:off x="5220072" y="1997224"/>
            <a:ext cx="1538300"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mj-lt"/>
              </a:rPr>
              <a:t>ΗΛΕΚΤΡΙΚΗ ΕΝΕΡΓΕΙΑ</a:t>
            </a:r>
            <a:endParaRPr lang="en-GB">
              <a:solidFill>
                <a:schemeClr val="tx1">
                  <a:lumMod val="95000"/>
                  <a:lumOff val="5000"/>
                </a:schemeClr>
              </a:solidFill>
              <a:latin typeface="+mj-lt"/>
            </a:endParaRPr>
          </a:p>
        </p:txBody>
      </p:sp>
      <p:sp>
        <p:nvSpPr>
          <p:cNvPr id="12" name="Rounded Rectangle 11"/>
          <p:cNvSpPr/>
          <p:nvPr/>
        </p:nvSpPr>
        <p:spPr>
          <a:xfrm>
            <a:off x="5220072" y="5080467"/>
            <a:ext cx="1538300"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mj-lt"/>
              </a:rPr>
              <a:t>ΜΗΧΑΝΙΚΗ ΕΝΕΡΓΕΙΑ</a:t>
            </a:r>
            <a:endParaRPr lang="en-GB">
              <a:solidFill>
                <a:schemeClr val="tx1">
                  <a:lumMod val="95000"/>
                  <a:lumOff val="5000"/>
                </a:schemeClr>
              </a:solidFill>
              <a:latin typeface="+mj-lt"/>
            </a:endParaRPr>
          </a:p>
        </p:txBody>
      </p:sp>
      <p:graphicFrame>
        <p:nvGraphicFramePr>
          <p:cNvPr id="3" name="Diagram 2"/>
          <p:cNvGraphicFramePr/>
          <p:nvPr>
            <p:extLst>
              <p:ext uri="{D42A27DB-BD31-4B8C-83A1-F6EECF244321}">
                <p14:modId xmlns:p14="http://schemas.microsoft.com/office/powerpoint/2010/main" val="122922929"/>
              </p:ext>
            </p:extLst>
          </p:nvPr>
        </p:nvGraphicFramePr>
        <p:xfrm>
          <a:off x="1849818" y="5812232"/>
          <a:ext cx="6096000" cy="8078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276"/>
    </mc:Choice>
    <mc:Fallback>
      <p:transition spd="slow" advTm="30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07504" y="476671"/>
            <a:ext cx="3672408" cy="1040283"/>
          </a:xfrm>
        </p:spPr>
        <p:txBody>
          <a:bodyPr/>
          <a:lstStyle/>
          <a:p>
            <a:pPr eaLnBrk="1" hangingPunct="1"/>
            <a:r>
              <a:rPr lang="el-GR" altLang="en-US" sz="2800" smtClean="0">
                <a:solidFill>
                  <a:schemeClr val="accent3">
                    <a:lumMod val="50000"/>
                  </a:schemeClr>
                </a:solidFill>
              </a:rPr>
              <a:t>ΥΔΡΟΗΛΕΚΤΡΙΚΗ ΕΝΕΡΓΕΙΑ</a:t>
            </a:r>
          </a:p>
        </p:txBody>
      </p:sp>
      <p:pic>
        <p:nvPicPr>
          <p:cNvPr id="53250" name="Picture 2" descr="http://www.montealto.es/sites/default/files/Hidraulic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7045"/>
            <a:ext cx="5724128" cy="3436045"/>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8713" y="2621601"/>
            <a:ext cx="7069804" cy="4221088"/>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5711"/>
    </mc:Choice>
    <mc:Fallback>
      <p:transition spd="slow" advTm="357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pPr eaLnBrk="1" hangingPunct="1"/>
            <a:r>
              <a:rPr lang="el-GR" altLang="en-US" sz="2200" smtClean="0">
                <a:solidFill>
                  <a:schemeClr val="hlink"/>
                </a:solidFill>
              </a:rPr>
              <a:t>ΣΥΣΤΗΜΑ ΥΔΡΟΣΤΡΟΒΙΛΟΥ-ΓΕΝΝΗΤΡΙΑΣ ΓΙΑ ΜΙΚΡΟ ΥΔΡΟΗΛΕΚΤΡΙΚΟ ΣΤΑΘΜΟ (ΜΙΚΡΟ ΥΨΟΣ)</a:t>
            </a:r>
          </a:p>
        </p:txBody>
      </p:sp>
      <p:pic>
        <p:nvPicPr>
          <p:cNvPr id="36870" name="Picture 4" descr="kinnunen"/>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704850" y="1484313"/>
            <a:ext cx="7732713" cy="4137025"/>
          </a:xfrm>
          <a:noFill/>
        </p:spPr>
      </p:pic>
      <p:sp>
        <p:nvSpPr>
          <p:cNvPr id="3686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628CA7A8-ABEA-4899-AAC6-24DF1E6B18C6}" type="slidenum">
              <a:rPr lang="el-GR" altLang="en-US" sz="1000" smtClean="0"/>
              <a:pPr eaLnBrk="1" hangingPunct="1">
                <a:spcBef>
                  <a:spcPct val="0"/>
                </a:spcBef>
                <a:buClrTx/>
                <a:buSzTx/>
                <a:buFontTx/>
                <a:buNone/>
              </a:pPr>
              <a:t>40</a:t>
            </a:fld>
            <a:endParaRPr lang="el-GR" altLang="en-US" sz="1000" smtClean="0"/>
          </a:p>
        </p:txBody>
      </p:sp>
      <p:sp>
        <p:nvSpPr>
          <p:cNvPr id="36869"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458"/>
    </mc:Choice>
    <mc:Fallback>
      <p:transition spd="slow" advTm="14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15"/>
          <p:cNvSpPr>
            <a:spLocks noGrp="1" noChangeArrowheads="1"/>
          </p:cNvSpPr>
          <p:nvPr>
            <p:ph type="title" idx="4294967295"/>
          </p:nvPr>
        </p:nvSpPr>
        <p:spPr>
          <a:xfrm>
            <a:off x="457200" y="188640"/>
            <a:ext cx="8229600" cy="504056"/>
          </a:xfrm>
        </p:spPr>
        <p:txBody>
          <a:bodyPr/>
          <a:lstStyle/>
          <a:p>
            <a:pPr eaLnBrk="1" hangingPunct="1"/>
            <a:r>
              <a:rPr lang="el-GR" altLang="en-US" smtClean="0">
                <a:solidFill>
                  <a:schemeClr val="accent2"/>
                </a:solidFill>
              </a:rPr>
              <a:t>ΥΔΡΟΗΛΕΚΤΡΙΚΟΣ ΣΤΑΘΜΟΣ</a:t>
            </a:r>
          </a:p>
        </p:txBody>
      </p:sp>
      <p:pic>
        <p:nvPicPr>
          <p:cNvPr id="37893" name="Picture 17"/>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988946" y="1600200"/>
            <a:ext cx="7166108" cy="4525963"/>
          </a:xfrm>
          <a:noFill/>
        </p:spPr>
      </p:pic>
      <p:sp>
        <p:nvSpPr>
          <p:cNvPr id="378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EA83DF7-5296-45B5-9161-1F317FEAA205}" type="slidenum">
              <a:rPr lang="el-GR" altLang="en-US" sz="1000" smtClean="0"/>
              <a:pPr eaLnBrk="1" hangingPunct="1">
                <a:spcBef>
                  <a:spcPct val="0"/>
                </a:spcBef>
                <a:buClrTx/>
                <a:buSzTx/>
                <a:buFontTx/>
                <a:buNone/>
              </a:pPr>
              <a:t>41</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188"/>
    </mc:Choice>
    <mc:Fallback>
      <p:transition spd="slow" advTm="8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p:nvPr>
        </p:nvSpPr>
        <p:spPr/>
        <p:txBody>
          <a:bodyPr/>
          <a:lstStyle/>
          <a:p>
            <a:pPr eaLnBrk="1" hangingPunct="1"/>
            <a:r>
              <a:rPr lang="el-GR" altLang="en-US" smtClean="0"/>
              <a:t>Υδροηλεκτρικός Σταθμός</a:t>
            </a:r>
            <a:br>
              <a:rPr lang="el-GR" altLang="en-US" smtClean="0"/>
            </a:br>
            <a:r>
              <a:rPr lang="el-GR" altLang="en-US" smtClean="0"/>
              <a:t>Βασικές μονάδες</a:t>
            </a:r>
          </a:p>
        </p:txBody>
      </p:sp>
      <p:pic>
        <p:nvPicPr>
          <p:cNvPr id="38917" name="Picture 3" descr="hydro_1"/>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tretch>
            <a:fillRect/>
          </a:stretch>
        </p:blipFill>
        <p:spPr>
          <a:xfrm>
            <a:off x="1425" y="908720"/>
            <a:ext cx="5807400" cy="4968552"/>
          </a:xfrm>
          <a:noFill/>
        </p:spPr>
      </p:pic>
      <p:sp>
        <p:nvSpPr>
          <p:cNvPr id="2" name="Content Placeholder 1"/>
          <p:cNvSpPr>
            <a:spLocks noGrp="1"/>
          </p:cNvSpPr>
          <p:nvPr>
            <p:ph sz="half" idx="2"/>
          </p:nvPr>
        </p:nvSpPr>
        <p:spPr>
          <a:xfrm>
            <a:off x="5796136" y="980728"/>
            <a:ext cx="3240360" cy="5544616"/>
          </a:xfrm>
        </p:spPr>
        <p:txBody>
          <a:bodyPr>
            <a:normAutofit/>
          </a:bodyPr>
          <a:lstStyle/>
          <a:p>
            <a:pPr marL="179388" indent="-179388"/>
            <a:r>
              <a:rPr lang="el-GR" b="1" smtClean="0">
                <a:solidFill>
                  <a:schemeClr val="accent4">
                    <a:lumMod val="50000"/>
                  </a:schemeClr>
                </a:solidFill>
              </a:rPr>
              <a:t>ΦΡΑΓΜΑ</a:t>
            </a:r>
          </a:p>
          <a:p>
            <a:pPr marL="179388" indent="-179388"/>
            <a:r>
              <a:rPr lang="el-GR" b="1" smtClean="0">
                <a:solidFill>
                  <a:schemeClr val="accent4">
                    <a:lumMod val="50000"/>
                  </a:schemeClr>
                </a:solidFill>
              </a:rPr>
              <a:t>ΘΥΡΙΔΑ</a:t>
            </a:r>
          </a:p>
          <a:p>
            <a:pPr marL="179388" indent="-179388"/>
            <a:r>
              <a:rPr lang="el-GR" b="1" smtClean="0">
                <a:solidFill>
                  <a:schemeClr val="accent4">
                    <a:lumMod val="50000"/>
                  </a:schemeClr>
                </a:solidFill>
              </a:rPr>
              <a:t>ΑΓΩΓΟΣ</a:t>
            </a:r>
          </a:p>
          <a:p>
            <a:pPr marL="179388" indent="-179388"/>
            <a:r>
              <a:rPr lang="el-GR" b="1" smtClean="0">
                <a:solidFill>
                  <a:schemeClr val="accent4">
                    <a:lumMod val="50000"/>
                  </a:schemeClr>
                </a:solidFill>
              </a:rPr>
              <a:t>ΒΑΛΒΙΔΑ</a:t>
            </a:r>
          </a:p>
          <a:p>
            <a:pPr marL="179388" indent="-179388"/>
            <a:r>
              <a:rPr lang="el-GR" b="1" smtClean="0">
                <a:solidFill>
                  <a:schemeClr val="accent4">
                    <a:lumMod val="50000"/>
                  </a:schemeClr>
                </a:solidFill>
              </a:rPr>
              <a:t>ΥΔΡΟΣΤΡΟΒΙΛΟΣ</a:t>
            </a:r>
          </a:p>
          <a:p>
            <a:pPr marL="179388" indent="-179388"/>
            <a:r>
              <a:rPr lang="el-GR" b="1" smtClean="0">
                <a:solidFill>
                  <a:schemeClr val="accent4">
                    <a:lumMod val="50000"/>
                  </a:schemeClr>
                </a:solidFill>
              </a:rPr>
              <a:t>ΓΕΝΝΗΤΡΙΑ</a:t>
            </a:r>
          </a:p>
          <a:p>
            <a:pPr marL="179388" indent="-179388"/>
            <a:r>
              <a:rPr lang="el-GR" b="1" smtClean="0">
                <a:solidFill>
                  <a:schemeClr val="accent4">
                    <a:lumMod val="50000"/>
                  </a:schemeClr>
                </a:solidFill>
              </a:rPr>
              <a:t>ΜΕΤΑΣΧΗΜΑΤΙΣΤΕΣ</a:t>
            </a:r>
          </a:p>
          <a:p>
            <a:pPr marL="179388" indent="-179388"/>
            <a:r>
              <a:rPr lang="el-GR" b="1" smtClean="0">
                <a:solidFill>
                  <a:schemeClr val="accent4">
                    <a:lumMod val="50000"/>
                  </a:schemeClr>
                </a:solidFill>
              </a:rPr>
              <a:t>ΔΙΚΤΥΟ</a:t>
            </a:r>
          </a:p>
          <a:p>
            <a:pPr marL="179388" indent="-179388"/>
            <a:r>
              <a:rPr lang="el-GR" b="1" smtClean="0">
                <a:solidFill>
                  <a:schemeClr val="accent4">
                    <a:lumMod val="50000"/>
                  </a:schemeClr>
                </a:solidFill>
              </a:rPr>
              <a:t>ΕΚΡΟΗ</a:t>
            </a:r>
            <a:endParaRPr lang="en-GB" b="1">
              <a:solidFill>
                <a:schemeClr val="accent4">
                  <a:lumMod val="50000"/>
                </a:schemeClr>
              </a:solidFill>
            </a:endParaRPr>
          </a:p>
        </p:txBody>
      </p:sp>
      <p:sp>
        <p:nvSpPr>
          <p:cNvPr id="389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0E8BC69-40A8-44E0-9BB9-D13C1E185115}" type="slidenum">
              <a:rPr lang="el-GR" altLang="en-US" sz="1000" smtClean="0"/>
              <a:pPr eaLnBrk="1" hangingPunct="1">
                <a:spcBef>
                  <a:spcPct val="0"/>
                </a:spcBef>
                <a:buClrTx/>
                <a:buSzTx/>
                <a:buFontTx/>
                <a:buNone/>
              </a:pPr>
              <a:t>42</a:t>
            </a:fld>
            <a:endParaRPr lang="el-GR" altLang="en-US" sz="10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878"/>
    </mc:Choice>
    <mc:Fallback>
      <p:transition spd="slow" advTm="29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idx="4294967295"/>
          </p:nvPr>
        </p:nvSpPr>
        <p:spPr>
          <a:xfrm>
            <a:off x="457200" y="188640"/>
            <a:ext cx="2890664" cy="1944216"/>
          </a:xfrm>
        </p:spPr>
        <p:txBody>
          <a:bodyPr/>
          <a:lstStyle/>
          <a:p>
            <a:pPr eaLnBrk="1" hangingPunct="1"/>
            <a:r>
              <a:rPr lang="el-GR" altLang="en-US" smtClean="0"/>
              <a:t>Υδροηλεκτρικός Σταθμός</a:t>
            </a:r>
          </a:p>
        </p:txBody>
      </p:sp>
      <p:pic>
        <p:nvPicPr>
          <p:cNvPr id="39941" name="Picture 3" descr="hydro_2"/>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3829283" y="7462"/>
            <a:ext cx="5292122" cy="6850538"/>
          </a:xfrm>
          <a:noFill/>
        </p:spPr>
      </p:pic>
      <p:sp>
        <p:nvSpPr>
          <p:cNvPr id="399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FD1C7C1-A0D5-47F6-815F-CBE3423882AD}" type="slidenum">
              <a:rPr lang="el-GR" altLang="en-US" sz="1000" smtClean="0"/>
              <a:pPr eaLnBrk="1" hangingPunct="1">
                <a:spcBef>
                  <a:spcPct val="0"/>
                </a:spcBef>
                <a:buClrTx/>
                <a:buSzTx/>
                <a:buFontTx/>
                <a:buNone/>
              </a:pPr>
              <a:t>43</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192"/>
    </mc:Choice>
    <mc:Fallback>
      <p:transition spd="slow" advTm="24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ΥΔΡΟΣΤΡΟΒΙΛΟΣ ΚΑΙ ΓΕΝΝΗΤΡΙΑ</a:t>
            </a:r>
          </a:p>
        </p:txBody>
      </p:sp>
      <p:pic>
        <p:nvPicPr>
          <p:cNvPr id="40965"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1691680" y="764704"/>
            <a:ext cx="6120680" cy="5579199"/>
          </a:xfrm>
          <a:noFill/>
        </p:spPr>
      </p:pic>
      <p:sp>
        <p:nvSpPr>
          <p:cNvPr id="409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517C9FE-CCCA-4875-81DC-78E51F6DD4AF}" type="slidenum">
              <a:rPr lang="el-GR" altLang="en-US" sz="1000" smtClean="0"/>
              <a:pPr eaLnBrk="1" hangingPunct="1">
                <a:spcBef>
                  <a:spcPct val="0"/>
                </a:spcBef>
                <a:buClrTx/>
                <a:buSzTx/>
                <a:buFontTx/>
                <a:buNone/>
              </a:pPr>
              <a:t>44</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562"/>
    </mc:Choice>
    <mc:Fallback>
      <p:transition spd="slow" advTm="28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pPr eaLnBrk="1" hangingPunct="1"/>
            <a:r>
              <a:rPr lang="el-GR" altLang="en-US" smtClean="0"/>
              <a:t>Υδροηλεκτρικός </a:t>
            </a:r>
            <a:r>
              <a:rPr lang="el-GR" altLang="en-US" smtClean="0"/>
              <a:t>σταθμός – μέγεθος κατασκευής</a:t>
            </a:r>
            <a:endParaRPr lang="el-GR" altLang="en-US" smtClean="0"/>
          </a:p>
        </p:txBody>
      </p:sp>
      <p:pic>
        <p:nvPicPr>
          <p:cNvPr id="41989" name="Picture 3"/>
          <p:cNvPicPr>
            <a:picLocks noGrp="1" noChangeAspect="1" noChangeArrowheads="1"/>
          </p:cNvPicPr>
          <p:nvPr>
            <p:ph sz="half" idx="1"/>
          </p:nvPr>
        </p:nvPicPr>
        <p:blipFill rotWithShape="1">
          <a:blip r:embed="rId5">
            <a:extLst>
              <a:ext uri="{28A0092B-C50C-407E-A947-70E740481C1C}">
                <a14:useLocalDpi xmlns:a14="http://schemas.microsoft.com/office/drawing/2010/main" val="0"/>
              </a:ext>
            </a:extLst>
          </a:blip>
          <a:srcRect t="-4095" b="4095"/>
          <a:stretch/>
        </p:blipFill>
        <p:spPr>
          <a:xfrm>
            <a:off x="-16233" y="1124744"/>
            <a:ext cx="4896961" cy="4608512"/>
          </a:xfrm>
          <a:noFill/>
        </p:spPr>
      </p:pic>
      <p:pic>
        <p:nvPicPr>
          <p:cNvPr id="232452" name="Picture 4"/>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tretch>
            <a:fillRect/>
          </a:stretch>
        </p:blipFill>
        <p:spPr>
          <a:xfrm>
            <a:off x="5006855" y="1340768"/>
            <a:ext cx="3597593" cy="4385637"/>
          </a:xfrm>
          <a:noFill/>
        </p:spPr>
      </p:pic>
      <p:sp>
        <p:nvSpPr>
          <p:cNvPr id="4198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7B82AE8-BBE1-4B99-865F-246A1AC6E7DD}" type="slidenum">
              <a:rPr lang="el-GR" altLang="en-US" sz="1000" smtClean="0"/>
              <a:pPr eaLnBrk="1" hangingPunct="1">
                <a:spcBef>
                  <a:spcPct val="0"/>
                </a:spcBef>
                <a:buClrTx/>
                <a:buSzTx/>
                <a:buFontTx/>
                <a:buNone/>
              </a:pPr>
              <a:t>45</a:t>
            </a:fld>
            <a:endParaRPr lang="el-GR" altLang="en-US" sz="1000" smtClean="0"/>
          </a:p>
        </p:txBody>
      </p:sp>
      <p:sp>
        <p:nvSpPr>
          <p:cNvPr id="232453" name="Text Box 5"/>
          <p:cNvSpPr txBox="1">
            <a:spLocks noChangeArrowheads="1"/>
          </p:cNvSpPr>
          <p:nvPr/>
        </p:nvSpPr>
        <p:spPr bwMode="auto">
          <a:xfrm>
            <a:off x="5006855" y="836712"/>
            <a:ext cx="4105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solidFill>
                  <a:schemeClr val="hlink"/>
                </a:solidFill>
              </a:rPr>
              <a:t>Ο άξονας Υδροστροβίλου-Γεννήτριας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022"/>
    </mc:Choice>
    <mc:Fallback>
      <p:transition spd="slow" advTm="25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457200" y="3141663"/>
            <a:ext cx="8229600" cy="1143000"/>
          </a:xfrm>
        </p:spPr>
        <p:txBody>
          <a:bodyPr/>
          <a:lstStyle/>
          <a:p>
            <a:pPr eaLnBrk="1" hangingPunct="1"/>
            <a:r>
              <a:rPr lang="el-GR" altLang="en-US" smtClean="0">
                <a:solidFill>
                  <a:schemeClr val="hlink"/>
                </a:solidFill>
              </a:rPr>
              <a:t>ΠΑΡΑΓΩΓΗ ΗΛΕΚΤΡΙΣΜΟΥ</a:t>
            </a:r>
          </a:p>
        </p:txBody>
      </p:sp>
      <p:sp>
        <p:nvSpPr>
          <p:cNvPr id="4710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D940E35A-04C4-47A8-894E-6C1A3903E524}" type="slidenum">
              <a:rPr lang="el-GR" altLang="en-US" sz="1000" smtClean="0"/>
              <a:pPr eaLnBrk="1" hangingPunct="1">
                <a:spcBef>
                  <a:spcPct val="0"/>
                </a:spcBef>
                <a:buClrTx/>
                <a:buSzTx/>
                <a:buFontTx/>
                <a:buNone/>
              </a:pPr>
              <a:t>46</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97"/>
    </mc:Choice>
    <mc:Fallback>
      <p:transition spd="slow" advTm="1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6"/>
          <p:cNvSpPr>
            <a:spLocks noGrp="1" noChangeArrowheads="1"/>
          </p:cNvSpPr>
          <p:nvPr>
            <p:ph type="title" idx="4294967295"/>
          </p:nvPr>
        </p:nvSpPr>
        <p:spPr>
          <a:xfrm>
            <a:off x="457200" y="188640"/>
            <a:ext cx="8229600" cy="504056"/>
          </a:xfrm>
        </p:spPr>
        <p:txBody>
          <a:bodyPr/>
          <a:lstStyle/>
          <a:p>
            <a:pPr eaLnBrk="1" hangingPunct="1"/>
            <a:r>
              <a:rPr lang="el-GR" altLang="en-US" smtClean="0"/>
              <a:t>Τριφασικό εναλλασσόμενο ρεύμα</a:t>
            </a:r>
          </a:p>
        </p:txBody>
      </p:sp>
      <p:pic>
        <p:nvPicPr>
          <p:cNvPr id="48133"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755650" y="2274888"/>
            <a:ext cx="7632700" cy="1227137"/>
          </a:xfrm>
          <a:noFill/>
        </p:spPr>
      </p:pic>
      <p:sp>
        <p:nvSpPr>
          <p:cNvPr id="481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8E009029-002B-43DD-8C70-BC90EC9B1281}" type="slidenum">
              <a:rPr lang="el-GR" altLang="en-US" sz="1000" smtClean="0"/>
              <a:pPr eaLnBrk="1" hangingPunct="1">
                <a:spcBef>
                  <a:spcPct val="0"/>
                </a:spcBef>
                <a:buClrTx/>
                <a:buSzTx/>
                <a:buFontTx/>
                <a:buNone/>
              </a:pPr>
              <a:t>47</a:t>
            </a:fld>
            <a:endParaRPr lang="el-GR" altLang="en-US" sz="1000" smtClean="0"/>
          </a:p>
        </p:txBody>
      </p:sp>
      <p:sp>
        <p:nvSpPr>
          <p:cNvPr id="48134" name="Text Box 8"/>
          <p:cNvSpPr txBox="1">
            <a:spLocks noChangeArrowheads="1"/>
          </p:cNvSpPr>
          <p:nvPr/>
        </p:nvSpPr>
        <p:spPr bwMode="auto">
          <a:xfrm>
            <a:off x="755650" y="3860800"/>
            <a:ext cx="76327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Υπάρχουν 3 φάσεις ώστε κάθε στιγμή κάποια να πλησιάζει προς το μέγιστο και να δίνει μιά εξομάλυνση της ηλεκτρικής ισχύος.</a:t>
            </a:r>
          </a:p>
          <a:p>
            <a:pPr eaLnBrk="1" hangingPunct="1">
              <a:spcBef>
                <a:spcPct val="50000"/>
              </a:spcBef>
              <a:buClrTx/>
              <a:buSzTx/>
              <a:buFontTx/>
              <a:buNone/>
            </a:pPr>
            <a:r>
              <a:rPr lang="el-GR" altLang="en-US" sz="1800"/>
              <a:t>Αν υπήρχαν 4 φάσεις, η διαφορά ποιότητας του ρεύματος θα ήταν αμελητέα, θα προσέθετε όμως ένα τέταρτο καλώδιο που </a:t>
            </a:r>
            <a:r>
              <a:rPr lang="el-GR" altLang="en-US" sz="1800" smtClean="0"/>
              <a:t>θα ανέβαζε το κόστος.</a:t>
            </a:r>
            <a:endParaRPr lang="el-GR"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379"/>
    </mc:Choice>
    <mc:Fallback>
      <p:transition spd="slow" advTm="45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6"/>
          <p:cNvSpPr>
            <a:spLocks noGrp="1" noChangeArrowheads="1"/>
          </p:cNvSpPr>
          <p:nvPr>
            <p:ph type="title"/>
          </p:nvPr>
        </p:nvSpPr>
        <p:spPr/>
        <p:txBody>
          <a:bodyPr/>
          <a:lstStyle/>
          <a:p>
            <a:pPr eaLnBrk="1" hangingPunct="1"/>
            <a:r>
              <a:rPr lang="el-GR" altLang="en-US" smtClean="0"/>
              <a:t>Ηλεκτρικός Υποσταθμός</a:t>
            </a:r>
          </a:p>
        </p:txBody>
      </p:sp>
      <p:pic>
        <p:nvPicPr>
          <p:cNvPr id="49157" name="Picture 5"/>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79388" y="1989138"/>
            <a:ext cx="4392612" cy="2416175"/>
          </a:xfrm>
          <a:noFill/>
        </p:spPr>
      </p:pic>
      <p:pic>
        <p:nvPicPr>
          <p:cNvPr id="49158" name="Picture 8"/>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859338" y="1557338"/>
            <a:ext cx="3816350" cy="3557587"/>
          </a:xfrm>
          <a:noFill/>
        </p:spPr>
      </p:pic>
      <p:sp>
        <p:nvSpPr>
          <p:cNvPr id="4915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F5BCEE3-9F3B-41EC-AB31-0B0C0F7F5A20}" type="slidenum">
              <a:rPr lang="el-GR" altLang="en-US" sz="1000" smtClean="0"/>
              <a:pPr eaLnBrk="1" hangingPunct="1">
                <a:spcBef>
                  <a:spcPct val="0"/>
                </a:spcBef>
                <a:buClrTx/>
                <a:buSzTx/>
                <a:buFontTx/>
                <a:buNone/>
              </a:pPr>
              <a:t>48</a:t>
            </a:fld>
            <a:endParaRPr lang="el-GR" altLang="en-US" sz="1000" smtClean="0"/>
          </a:p>
        </p:txBody>
      </p:sp>
      <p:sp>
        <p:nvSpPr>
          <p:cNvPr id="49159" name="Text Box 10"/>
          <p:cNvSpPr txBox="1">
            <a:spLocks noChangeArrowheads="1"/>
          </p:cNvSpPr>
          <p:nvPr/>
        </p:nvSpPr>
        <p:spPr bwMode="auto">
          <a:xfrm>
            <a:off x="539750" y="5300663"/>
            <a:ext cx="8064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Μετασχηματιστής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862"/>
    </mc:Choice>
    <mc:Fallback>
      <p:transition spd="slow" advTm="21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457200" y="2420938"/>
            <a:ext cx="8229600" cy="1143000"/>
          </a:xfrm>
        </p:spPr>
        <p:txBody>
          <a:bodyPr/>
          <a:lstStyle/>
          <a:p>
            <a:pPr eaLnBrk="1" hangingPunct="1"/>
            <a:r>
              <a:rPr lang="el-GR" altLang="en-US" sz="3200" smtClean="0">
                <a:solidFill>
                  <a:schemeClr val="hlink"/>
                </a:solidFill>
              </a:rPr>
              <a:t>ΥΔΡΑΥΛΙΚΑ ΦΡΑΓΜΑΤΑ</a:t>
            </a:r>
          </a:p>
        </p:txBody>
      </p:sp>
      <p:sp>
        <p:nvSpPr>
          <p:cNvPr id="5017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4BF50903-D261-42D5-A290-20A0A21EDD4D}" type="slidenum">
              <a:rPr lang="el-GR" altLang="en-US" sz="1000" smtClean="0"/>
              <a:pPr eaLnBrk="1" hangingPunct="1">
                <a:spcBef>
                  <a:spcPct val="0"/>
                </a:spcBef>
                <a:buClrTx/>
                <a:buSzTx/>
                <a:buFontTx/>
                <a:buNone/>
              </a:pPr>
              <a:t>49</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16"/>
    </mc:Choice>
    <mc:Fallback>
      <p:transition spd="slow" advTm="3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59094" y="476672"/>
            <a:ext cx="7772400" cy="675506"/>
          </a:xfrm>
        </p:spPr>
        <p:txBody>
          <a:bodyPr/>
          <a:lstStyle/>
          <a:p>
            <a:pPr eaLnBrk="1" hangingPunct="1"/>
            <a:r>
              <a:rPr lang="el-GR" altLang="en-US" smtClean="0">
                <a:solidFill>
                  <a:schemeClr val="accent2"/>
                </a:solidFill>
              </a:rPr>
              <a:t>ΥΔΡΟΗΛΕΚΤΡΙΚΗ ΕΝΕΡΓΕΙΑ</a:t>
            </a:r>
          </a:p>
        </p:txBody>
      </p:sp>
      <p:pic>
        <p:nvPicPr>
          <p:cNvPr id="542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640" y="1628475"/>
            <a:ext cx="7873767"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1080640" y="1843902"/>
            <a:ext cx="1567601"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ΦΡΑΓΜΑ</a:t>
            </a:r>
            <a:endParaRPr lang="en-GB" sz="2000">
              <a:solidFill>
                <a:schemeClr val="tx1">
                  <a:lumMod val="95000"/>
                  <a:lumOff val="5000"/>
                </a:schemeClr>
              </a:solidFill>
              <a:latin typeface="+mj-lt"/>
            </a:endParaRPr>
          </a:p>
        </p:txBody>
      </p:sp>
      <p:sp>
        <p:nvSpPr>
          <p:cNvPr id="11" name="Rounded Rectangle 10"/>
          <p:cNvSpPr/>
          <p:nvPr/>
        </p:nvSpPr>
        <p:spPr>
          <a:xfrm>
            <a:off x="1103948" y="2852936"/>
            <a:ext cx="1567601"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ΠΟΤΑΜΟΣ</a:t>
            </a:r>
            <a:endParaRPr lang="en-GB" sz="2000">
              <a:solidFill>
                <a:schemeClr val="tx1">
                  <a:lumMod val="95000"/>
                  <a:lumOff val="5000"/>
                </a:schemeClr>
              </a:solidFill>
              <a:latin typeface="+mj-lt"/>
            </a:endParaRPr>
          </a:p>
        </p:txBody>
      </p:sp>
      <p:sp>
        <p:nvSpPr>
          <p:cNvPr id="12" name="Rounded Rectangle 11"/>
          <p:cNvSpPr/>
          <p:nvPr/>
        </p:nvSpPr>
        <p:spPr>
          <a:xfrm>
            <a:off x="1069102" y="3824719"/>
            <a:ext cx="1567601"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ΠΑΛΙΡΡΟΙΑ</a:t>
            </a:r>
            <a:endParaRPr lang="en-GB" sz="2000">
              <a:solidFill>
                <a:schemeClr val="tx1">
                  <a:lumMod val="95000"/>
                  <a:lumOff val="5000"/>
                </a:schemeClr>
              </a:solidFill>
              <a:latin typeface="+mj-lt"/>
            </a:endParaRPr>
          </a:p>
        </p:txBody>
      </p:sp>
      <p:sp>
        <p:nvSpPr>
          <p:cNvPr id="13" name="Rounded Rectangle 12"/>
          <p:cNvSpPr/>
          <p:nvPr/>
        </p:nvSpPr>
        <p:spPr>
          <a:xfrm>
            <a:off x="1103948" y="4754105"/>
            <a:ext cx="1567601" cy="720080"/>
          </a:xfrm>
          <a:prstGeom prst="roundRect">
            <a:avLst/>
          </a:prstGeom>
          <a:solidFill>
            <a:srgbClr val="21E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ΚΥΜΑΤΑ</a:t>
            </a:r>
            <a:endParaRPr lang="en-GB" sz="2000">
              <a:solidFill>
                <a:schemeClr val="tx1">
                  <a:lumMod val="95000"/>
                  <a:lumOff val="5000"/>
                </a:schemeClr>
              </a:solidFill>
              <a:latin typeface="+mj-lt"/>
            </a:endParaRPr>
          </a:p>
        </p:txBody>
      </p:sp>
      <p:sp>
        <p:nvSpPr>
          <p:cNvPr id="14" name="Rounded Rectangle 13"/>
          <p:cNvSpPr/>
          <p:nvPr/>
        </p:nvSpPr>
        <p:spPr>
          <a:xfrm>
            <a:off x="5419522" y="1196752"/>
            <a:ext cx="1440160" cy="72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ΕΚΡΟΗ ΝΕΡΟΥ</a:t>
            </a:r>
            <a:endParaRPr lang="en-GB" sz="2000">
              <a:solidFill>
                <a:schemeClr val="tx1">
                  <a:lumMod val="95000"/>
                  <a:lumOff val="5000"/>
                </a:schemeClr>
              </a:solidFill>
              <a:latin typeface="+mj-lt"/>
            </a:endParaRPr>
          </a:p>
        </p:txBody>
      </p:sp>
      <p:sp>
        <p:nvSpPr>
          <p:cNvPr id="15" name="Rounded Rectangle 14"/>
          <p:cNvSpPr/>
          <p:nvPr/>
        </p:nvSpPr>
        <p:spPr>
          <a:xfrm>
            <a:off x="4067943" y="2347780"/>
            <a:ext cx="1351577" cy="64807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ΒΑΛΒΙΔΑ</a:t>
            </a:r>
            <a:endParaRPr lang="en-GB" sz="2000">
              <a:solidFill>
                <a:schemeClr val="tx1">
                  <a:lumMod val="95000"/>
                  <a:lumOff val="5000"/>
                </a:schemeClr>
              </a:solidFill>
              <a:latin typeface="+mj-lt"/>
            </a:endParaRPr>
          </a:p>
        </p:txBody>
      </p:sp>
      <p:sp>
        <p:nvSpPr>
          <p:cNvPr id="16" name="Rounded Rectangle 15"/>
          <p:cNvSpPr/>
          <p:nvPr/>
        </p:nvSpPr>
        <p:spPr>
          <a:xfrm>
            <a:off x="6588224" y="2132856"/>
            <a:ext cx="1944216" cy="8640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ΓΕΝΝΗΤΡΙΑ</a:t>
            </a:r>
            <a:endParaRPr lang="en-GB" sz="2000">
              <a:solidFill>
                <a:schemeClr val="tx1">
                  <a:lumMod val="95000"/>
                  <a:lumOff val="5000"/>
                </a:schemeClr>
              </a:solidFill>
              <a:latin typeface="+mj-lt"/>
            </a:endParaRPr>
          </a:p>
        </p:txBody>
      </p:sp>
      <p:sp>
        <p:nvSpPr>
          <p:cNvPr id="17" name="Rounded Rectangle 16"/>
          <p:cNvSpPr/>
          <p:nvPr/>
        </p:nvSpPr>
        <p:spPr>
          <a:xfrm>
            <a:off x="5571922" y="1196752"/>
            <a:ext cx="1440160" cy="8724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chemeClr val="tx1">
                    <a:lumMod val="95000"/>
                    <a:lumOff val="5000"/>
                  </a:schemeClr>
                </a:solidFill>
                <a:latin typeface="+mj-lt"/>
              </a:rPr>
              <a:t>ΕΚΡΟΗ ΝΕΡΟΥ</a:t>
            </a:r>
            <a:endParaRPr lang="en-GB" sz="2000">
              <a:solidFill>
                <a:schemeClr val="tx1">
                  <a:lumMod val="95000"/>
                  <a:lumOff val="5000"/>
                </a:schemeClr>
              </a:solidFill>
              <a:latin typeface="+mj-lt"/>
            </a:endParaRPr>
          </a:p>
        </p:txBody>
      </p:sp>
      <p:sp>
        <p:nvSpPr>
          <p:cNvPr id="18" name="Rounded Rectangle 17"/>
          <p:cNvSpPr/>
          <p:nvPr/>
        </p:nvSpPr>
        <p:spPr>
          <a:xfrm>
            <a:off x="3347864" y="5380206"/>
            <a:ext cx="5040560" cy="8640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smtClean="0">
              <a:solidFill>
                <a:schemeClr val="tx1">
                  <a:lumMod val="95000"/>
                  <a:lumOff val="5000"/>
                </a:schemeClr>
              </a:solidFill>
              <a:latin typeface="+mj-lt"/>
            </a:endParaRPr>
          </a:p>
        </p:txBody>
      </p:sp>
      <p:sp>
        <p:nvSpPr>
          <p:cNvPr id="19" name="Rounded Rectangle 18"/>
          <p:cNvSpPr/>
          <p:nvPr/>
        </p:nvSpPr>
        <p:spPr>
          <a:xfrm>
            <a:off x="4774863" y="4473116"/>
            <a:ext cx="2671274" cy="2995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chemeClr val="tx1">
                    <a:lumMod val="95000"/>
                    <a:lumOff val="5000"/>
                  </a:schemeClr>
                </a:solidFill>
                <a:latin typeface="+mj-lt"/>
              </a:rPr>
              <a:t>ΕΛΕΓΧΟΣ ΤΑΧΥΤΗΤΑΣ</a:t>
            </a:r>
            <a:endParaRPr lang="en-GB">
              <a:solidFill>
                <a:schemeClr val="tx1">
                  <a:lumMod val="95000"/>
                  <a:lumOff val="5000"/>
                </a:schemeClr>
              </a:solidFill>
              <a:latin typeface="+mj-lt"/>
            </a:endParaRPr>
          </a:p>
        </p:txBody>
      </p:sp>
      <p:sp>
        <p:nvSpPr>
          <p:cNvPr id="4" name="Freeform 3"/>
          <p:cNvSpPr/>
          <p:nvPr/>
        </p:nvSpPr>
        <p:spPr>
          <a:xfrm>
            <a:off x="2963649" y="1773354"/>
            <a:ext cx="1275842" cy="942137"/>
          </a:xfrm>
          <a:custGeom>
            <a:avLst/>
            <a:gdLst>
              <a:gd name="connsiteX0" fmla="*/ 209042 w 1275842"/>
              <a:gd name="connsiteY0" fmla="*/ 28 h 942137"/>
              <a:gd name="connsiteX1" fmla="*/ 209042 w 1275842"/>
              <a:gd name="connsiteY1" fmla="*/ 28 h 942137"/>
              <a:gd name="connsiteX2" fmla="*/ 98206 w 1275842"/>
              <a:gd name="connsiteY2" fmla="*/ 55446 h 942137"/>
              <a:gd name="connsiteX3" fmla="*/ 28933 w 1275842"/>
              <a:gd name="connsiteY3" fmla="*/ 97010 h 942137"/>
              <a:gd name="connsiteX4" fmla="*/ 1224 w 1275842"/>
              <a:gd name="connsiteY4" fmla="*/ 180137 h 942137"/>
              <a:gd name="connsiteX5" fmla="*/ 15078 w 1275842"/>
              <a:gd name="connsiteY5" fmla="*/ 235555 h 942137"/>
              <a:gd name="connsiteX6" fmla="*/ 42787 w 1275842"/>
              <a:gd name="connsiteY6" fmla="*/ 318682 h 942137"/>
              <a:gd name="connsiteX7" fmla="*/ 56642 w 1275842"/>
              <a:gd name="connsiteY7" fmla="*/ 360246 h 942137"/>
              <a:gd name="connsiteX8" fmla="*/ 98206 w 1275842"/>
              <a:gd name="connsiteY8" fmla="*/ 498791 h 942137"/>
              <a:gd name="connsiteX9" fmla="*/ 125915 w 1275842"/>
              <a:gd name="connsiteY9" fmla="*/ 526501 h 942137"/>
              <a:gd name="connsiteX10" fmla="*/ 167478 w 1275842"/>
              <a:gd name="connsiteY10" fmla="*/ 609628 h 942137"/>
              <a:gd name="connsiteX11" fmla="*/ 181333 w 1275842"/>
              <a:gd name="connsiteY11" fmla="*/ 651191 h 942137"/>
              <a:gd name="connsiteX12" fmla="*/ 250606 w 1275842"/>
              <a:gd name="connsiteY12" fmla="*/ 706610 h 942137"/>
              <a:gd name="connsiteX13" fmla="*/ 278315 w 1275842"/>
              <a:gd name="connsiteY13" fmla="*/ 748173 h 942137"/>
              <a:gd name="connsiteX14" fmla="*/ 319878 w 1275842"/>
              <a:gd name="connsiteY14" fmla="*/ 762028 h 942137"/>
              <a:gd name="connsiteX15" fmla="*/ 361442 w 1275842"/>
              <a:gd name="connsiteY15" fmla="*/ 789737 h 942137"/>
              <a:gd name="connsiteX16" fmla="*/ 444569 w 1275842"/>
              <a:gd name="connsiteY16" fmla="*/ 817446 h 942137"/>
              <a:gd name="connsiteX17" fmla="*/ 486133 w 1275842"/>
              <a:gd name="connsiteY17" fmla="*/ 831301 h 942137"/>
              <a:gd name="connsiteX18" fmla="*/ 527696 w 1275842"/>
              <a:gd name="connsiteY18" fmla="*/ 845155 h 942137"/>
              <a:gd name="connsiteX19" fmla="*/ 638533 w 1275842"/>
              <a:gd name="connsiteY19" fmla="*/ 900573 h 942137"/>
              <a:gd name="connsiteX20" fmla="*/ 721660 w 1275842"/>
              <a:gd name="connsiteY20" fmla="*/ 928282 h 942137"/>
              <a:gd name="connsiteX21" fmla="*/ 818642 w 1275842"/>
              <a:gd name="connsiteY21" fmla="*/ 942137 h 942137"/>
              <a:gd name="connsiteX22" fmla="*/ 1151151 w 1275842"/>
              <a:gd name="connsiteY22" fmla="*/ 900573 h 942137"/>
              <a:gd name="connsiteX23" fmla="*/ 1192715 w 1275842"/>
              <a:gd name="connsiteY23" fmla="*/ 872864 h 942137"/>
              <a:gd name="connsiteX24" fmla="*/ 1248133 w 1275842"/>
              <a:gd name="connsiteY24" fmla="*/ 803591 h 942137"/>
              <a:gd name="connsiteX25" fmla="*/ 1275842 w 1275842"/>
              <a:gd name="connsiteY25" fmla="*/ 762028 h 942137"/>
              <a:gd name="connsiteX26" fmla="*/ 1248133 w 1275842"/>
              <a:gd name="connsiteY26" fmla="*/ 609628 h 942137"/>
              <a:gd name="connsiteX27" fmla="*/ 1234278 w 1275842"/>
              <a:gd name="connsiteY27" fmla="*/ 554210 h 942137"/>
              <a:gd name="connsiteX28" fmla="*/ 1192715 w 1275842"/>
              <a:gd name="connsiteY28" fmla="*/ 512646 h 942137"/>
              <a:gd name="connsiteX29" fmla="*/ 1165006 w 1275842"/>
              <a:gd name="connsiteY29" fmla="*/ 471082 h 942137"/>
              <a:gd name="connsiteX30" fmla="*/ 1123442 w 1275842"/>
              <a:gd name="connsiteY30" fmla="*/ 374101 h 942137"/>
              <a:gd name="connsiteX31" fmla="*/ 1081878 w 1275842"/>
              <a:gd name="connsiteY31" fmla="*/ 346391 h 942137"/>
              <a:gd name="connsiteX32" fmla="*/ 1026460 w 1275842"/>
              <a:gd name="connsiteY32" fmla="*/ 263264 h 942137"/>
              <a:gd name="connsiteX33" fmla="*/ 971042 w 1275842"/>
              <a:gd name="connsiteY33" fmla="*/ 193991 h 942137"/>
              <a:gd name="connsiteX34" fmla="*/ 887915 w 1275842"/>
              <a:gd name="connsiteY34" fmla="*/ 166282 h 942137"/>
              <a:gd name="connsiteX35" fmla="*/ 707806 w 1275842"/>
              <a:gd name="connsiteY35" fmla="*/ 138573 h 942137"/>
              <a:gd name="connsiteX36" fmla="*/ 624678 w 1275842"/>
              <a:gd name="connsiteY36" fmla="*/ 83155 h 942137"/>
              <a:gd name="connsiteX37" fmla="*/ 583115 w 1275842"/>
              <a:gd name="connsiteY37" fmla="*/ 55446 h 942137"/>
              <a:gd name="connsiteX38" fmla="*/ 555406 w 1275842"/>
              <a:gd name="connsiteY38" fmla="*/ 13882 h 942137"/>
              <a:gd name="connsiteX39" fmla="*/ 375296 w 1275842"/>
              <a:gd name="connsiteY39" fmla="*/ 13882 h 942137"/>
              <a:gd name="connsiteX40" fmla="*/ 278315 w 1275842"/>
              <a:gd name="connsiteY40" fmla="*/ 41591 h 942137"/>
              <a:gd name="connsiteX41" fmla="*/ 181333 w 1275842"/>
              <a:gd name="connsiteY41" fmla="*/ 27737 h 942137"/>
              <a:gd name="connsiteX42" fmla="*/ 209042 w 1275842"/>
              <a:gd name="connsiteY42" fmla="*/ 28 h 94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275842" h="942137">
                <a:moveTo>
                  <a:pt x="209042" y="28"/>
                </a:moveTo>
                <a:lnTo>
                  <a:pt x="209042" y="28"/>
                </a:lnTo>
                <a:cubicBezTo>
                  <a:pt x="172097" y="18501"/>
                  <a:pt x="133626" y="34194"/>
                  <a:pt x="98206" y="55446"/>
                </a:cubicBezTo>
                <a:cubicBezTo>
                  <a:pt x="3115" y="112500"/>
                  <a:pt x="146676" y="57761"/>
                  <a:pt x="28933" y="97010"/>
                </a:cubicBezTo>
                <a:cubicBezTo>
                  <a:pt x="19697" y="124719"/>
                  <a:pt x="-5860" y="151801"/>
                  <a:pt x="1224" y="180137"/>
                </a:cubicBezTo>
                <a:cubicBezTo>
                  <a:pt x="5842" y="198610"/>
                  <a:pt x="9607" y="217317"/>
                  <a:pt x="15078" y="235555"/>
                </a:cubicBezTo>
                <a:cubicBezTo>
                  <a:pt x="23471" y="263531"/>
                  <a:pt x="33551" y="290973"/>
                  <a:pt x="42787" y="318682"/>
                </a:cubicBezTo>
                <a:cubicBezTo>
                  <a:pt x="47405" y="332537"/>
                  <a:pt x="53100" y="346078"/>
                  <a:pt x="56642" y="360246"/>
                </a:cubicBezTo>
                <a:cubicBezTo>
                  <a:pt x="62921" y="385364"/>
                  <a:pt x="86960" y="487544"/>
                  <a:pt x="98206" y="498791"/>
                </a:cubicBezTo>
                <a:lnTo>
                  <a:pt x="125915" y="526501"/>
                </a:lnTo>
                <a:cubicBezTo>
                  <a:pt x="160735" y="630963"/>
                  <a:pt x="113767" y="502207"/>
                  <a:pt x="167478" y="609628"/>
                </a:cubicBezTo>
                <a:cubicBezTo>
                  <a:pt x="174009" y="622690"/>
                  <a:pt x="173819" y="638668"/>
                  <a:pt x="181333" y="651191"/>
                </a:cubicBezTo>
                <a:cubicBezTo>
                  <a:pt x="194496" y="673129"/>
                  <a:pt x="231725" y="694023"/>
                  <a:pt x="250606" y="706610"/>
                </a:cubicBezTo>
                <a:cubicBezTo>
                  <a:pt x="259842" y="720464"/>
                  <a:pt x="265313" y="737771"/>
                  <a:pt x="278315" y="748173"/>
                </a:cubicBezTo>
                <a:cubicBezTo>
                  <a:pt x="289719" y="757296"/>
                  <a:pt x="306816" y="755497"/>
                  <a:pt x="319878" y="762028"/>
                </a:cubicBezTo>
                <a:cubicBezTo>
                  <a:pt x="334771" y="769475"/>
                  <a:pt x="346226" y="782974"/>
                  <a:pt x="361442" y="789737"/>
                </a:cubicBezTo>
                <a:cubicBezTo>
                  <a:pt x="388132" y="801599"/>
                  <a:pt x="416860" y="808210"/>
                  <a:pt x="444569" y="817446"/>
                </a:cubicBezTo>
                <a:lnTo>
                  <a:pt x="486133" y="831301"/>
                </a:lnTo>
                <a:lnTo>
                  <a:pt x="527696" y="845155"/>
                </a:lnTo>
                <a:cubicBezTo>
                  <a:pt x="576060" y="893517"/>
                  <a:pt x="543013" y="868733"/>
                  <a:pt x="638533" y="900573"/>
                </a:cubicBezTo>
                <a:lnTo>
                  <a:pt x="721660" y="928282"/>
                </a:lnTo>
                <a:lnTo>
                  <a:pt x="818642" y="942137"/>
                </a:lnTo>
                <a:cubicBezTo>
                  <a:pt x="845142" y="940665"/>
                  <a:pt x="1077464" y="949697"/>
                  <a:pt x="1151151" y="900573"/>
                </a:cubicBezTo>
                <a:lnTo>
                  <a:pt x="1192715" y="872864"/>
                </a:lnTo>
                <a:cubicBezTo>
                  <a:pt x="1277999" y="744939"/>
                  <a:pt x="1169167" y="902299"/>
                  <a:pt x="1248133" y="803591"/>
                </a:cubicBezTo>
                <a:cubicBezTo>
                  <a:pt x="1258535" y="790589"/>
                  <a:pt x="1266606" y="775882"/>
                  <a:pt x="1275842" y="762028"/>
                </a:cubicBezTo>
                <a:cubicBezTo>
                  <a:pt x="1252917" y="578629"/>
                  <a:pt x="1276608" y="709290"/>
                  <a:pt x="1248133" y="609628"/>
                </a:cubicBezTo>
                <a:cubicBezTo>
                  <a:pt x="1242902" y="591319"/>
                  <a:pt x="1243725" y="570742"/>
                  <a:pt x="1234278" y="554210"/>
                </a:cubicBezTo>
                <a:cubicBezTo>
                  <a:pt x="1224557" y="537198"/>
                  <a:pt x="1205258" y="527698"/>
                  <a:pt x="1192715" y="512646"/>
                </a:cubicBezTo>
                <a:cubicBezTo>
                  <a:pt x="1182055" y="499854"/>
                  <a:pt x="1174242" y="484937"/>
                  <a:pt x="1165006" y="471082"/>
                </a:cubicBezTo>
                <a:cubicBezTo>
                  <a:pt x="1154407" y="428686"/>
                  <a:pt x="1155335" y="405994"/>
                  <a:pt x="1123442" y="374101"/>
                </a:cubicBezTo>
                <a:cubicBezTo>
                  <a:pt x="1111668" y="362327"/>
                  <a:pt x="1095733" y="355628"/>
                  <a:pt x="1081878" y="346391"/>
                </a:cubicBezTo>
                <a:lnTo>
                  <a:pt x="1026460" y="263264"/>
                </a:lnTo>
                <a:cubicBezTo>
                  <a:pt x="1016672" y="248582"/>
                  <a:pt x="990782" y="203861"/>
                  <a:pt x="971042" y="193991"/>
                </a:cubicBezTo>
                <a:cubicBezTo>
                  <a:pt x="944918" y="180929"/>
                  <a:pt x="916556" y="172010"/>
                  <a:pt x="887915" y="166282"/>
                </a:cubicBezTo>
                <a:cubicBezTo>
                  <a:pt x="782132" y="145126"/>
                  <a:pt x="842008" y="155349"/>
                  <a:pt x="707806" y="138573"/>
                </a:cubicBezTo>
                <a:lnTo>
                  <a:pt x="624678" y="83155"/>
                </a:lnTo>
                <a:lnTo>
                  <a:pt x="583115" y="55446"/>
                </a:lnTo>
                <a:cubicBezTo>
                  <a:pt x="573879" y="41591"/>
                  <a:pt x="569863" y="22143"/>
                  <a:pt x="555406" y="13882"/>
                </a:cubicBezTo>
                <a:cubicBezTo>
                  <a:pt x="506042" y="-14326"/>
                  <a:pt x="420292" y="8258"/>
                  <a:pt x="375296" y="13882"/>
                </a:cubicBezTo>
                <a:cubicBezTo>
                  <a:pt x="355693" y="20417"/>
                  <a:pt x="295716" y="41591"/>
                  <a:pt x="278315" y="41591"/>
                </a:cubicBezTo>
                <a:cubicBezTo>
                  <a:pt x="245659" y="41591"/>
                  <a:pt x="213736" y="31787"/>
                  <a:pt x="181333" y="27737"/>
                </a:cubicBezTo>
                <a:cubicBezTo>
                  <a:pt x="176750" y="27164"/>
                  <a:pt x="204424" y="4646"/>
                  <a:pt x="209042" y="2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7812360" y="4036876"/>
            <a:ext cx="1142047" cy="50792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smtClean="0">
                <a:solidFill>
                  <a:schemeClr val="tx1">
                    <a:lumMod val="95000"/>
                    <a:lumOff val="5000"/>
                  </a:schemeClr>
                </a:solidFill>
                <a:latin typeface="+mj-lt"/>
                <a:ea typeface="Adobe Heiti Std R" pitchFamily="34" charset="-128"/>
              </a:rPr>
              <a:t>ΙΣΧΥΣ</a:t>
            </a:r>
            <a:endParaRPr lang="en-GB" sz="2000" b="1">
              <a:solidFill>
                <a:schemeClr val="tx1">
                  <a:lumMod val="95000"/>
                  <a:lumOff val="5000"/>
                </a:schemeClr>
              </a:solidFill>
              <a:latin typeface="Adobe Heiti Std R" pitchFamily="34" charset="-128"/>
              <a:ea typeface="Adobe Heiti Std R" pitchFamily="34" charset="-128"/>
            </a:endParaRPr>
          </a:p>
        </p:txBody>
      </p:sp>
      <p:sp>
        <p:nvSpPr>
          <p:cNvPr id="2" name="Trapezoid 1"/>
          <p:cNvSpPr/>
          <p:nvPr/>
        </p:nvSpPr>
        <p:spPr>
          <a:xfrm rot="16200000">
            <a:off x="5024107" y="3115228"/>
            <a:ext cx="1517834" cy="1127374"/>
          </a:xfrm>
          <a:custGeom>
            <a:avLst/>
            <a:gdLst>
              <a:gd name="connsiteX0" fmla="*/ 0 w 1503979"/>
              <a:gd name="connsiteY0" fmla="*/ 1099662 h 1099662"/>
              <a:gd name="connsiteX1" fmla="*/ 274916 w 1503979"/>
              <a:gd name="connsiteY1" fmla="*/ 0 h 1099662"/>
              <a:gd name="connsiteX2" fmla="*/ 1229064 w 1503979"/>
              <a:gd name="connsiteY2" fmla="*/ 0 h 1099662"/>
              <a:gd name="connsiteX3" fmla="*/ 1503979 w 1503979"/>
              <a:gd name="connsiteY3" fmla="*/ 1099662 h 1099662"/>
              <a:gd name="connsiteX4" fmla="*/ 0 w 1503979"/>
              <a:gd name="connsiteY4" fmla="*/ 1099662 h 1099662"/>
              <a:gd name="connsiteX0" fmla="*/ 0 w 1503979"/>
              <a:gd name="connsiteY0" fmla="*/ 1099662 h 1099662"/>
              <a:gd name="connsiteX1" fmla="*/ 274916 w 1503979"/>
              <a:gd name="connsiteY1" fmla="*/ 0 h 1099662"/>
              <a:gd name="connsiteX2" fmla="*/ 1229064 w 1503979"/>
              <a:gd name="connsiteY2" fmla="*/ 13857 h 1099662"/>
              <a:gd name="connsiteX3" fmla="*/ 1503979 w 1503979"/>
              <a:gd name="connsiteY3" fmla="*/ 1099662 h 1099662"/>
              <a:gd name="connsiteX4" fmla="*/ 0 w 1503979"/>
              <a:gd name="connsiteY4" fmla="*/ 1099662 h 1099662"/>
              <a:gd name="connsiteX0" fmla="*/ 0 w 1517833"/>
              <a:gd name="connsiteY0" fmla="*/ 1099662 h 1127374"/>
              <a:gd name="connsiteX1" fmla="*/ 274916 w 1517833"/>
              <a:gd name="connsiteY1" fmla="*/ 0 h 1127374"/>
              <a:gd name="connsiteX2" fmla="*/ 1229064 w 1517833"/>
              <a:gd name="connsiteY2" fmla="*/ 13857 h 1127374"/>
              <a:gd name="connsiteX3" fmla="*/ 1517833 w 1517833"/>
              <a:gd name="connsiteY3" fmla="*/ 1127374 h 1127374"/>
              <a:gd name="connsiteX4" fmla="*/ 0 w 1517833"/>
              <a:gd name="connsiteY4" fmla="*/ 1099662 h 1127374"/>
              <a:gd name="connsiteX0" fmla="*/ 0 w 1517834"/>
              <a:gd name="connsiteY0" fmla="*/ 1127374 h 1127374"/>
              <a:gd name="connsiteX1" fmla="*/ 274917 w 1517834"/>
              <a:gd name="connsiteY1" fmla="*/ 0 h 1127374"/>
              <a:gd name="connsiteX2" fmla="*/ 1229065 w 1517834"/>
              <a:gd name="connsiteY2" fmla="*/ 13857 h 1127374"/>
              <a:gd name="connsiteX3" fmla="*/ 1517834 w 1517834"/>
              <a:gd name="connsiteY3" fmla="*/ 1127374 h 1127374"/>
              <a:gd name="connsiteX4" fmla="*/ 0 w 1517834"/>
              <a:gd name="connsiteY4" fmla="*/ 1127374 h 1127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7834" h="1127374">
                <a:moveTo>
                  <a:pt x="0" y="1127374"/>
                </a:moveTo>
                <a:lnTo>
                  <a:pt x="274917" y="0"/>
                </a:lnTo>
                <a:lnTo>
                  <a:pt x="1229065" y="13857"/>
                </a:lnTo>
                <a:lnTo>
                  <a:pt x="1517834" y="1127374"/>
                </a:lnTo>
                <a:lnTo>
                  <a:pt x="0" y="1127374"/>
                </a:lnTo>
                <a:close/>
              </a:path>
            </a:pathLst>
          </a:cu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085088" y="3386526"/>
            <a:ext cx="1395871" cy="584775"/>
          </a:xfrm>
          <a:prstGeom prst="rect">
            <a:avLst/>
          </a:prstGeom>
          <a:noFill/>
        </p:spPr>
        <p:txBody>
          <a:bodyPr wrap="square" rtlCol="0">
            <a:spAutoFit/>
          </a:bodyPr>
          <a:lstStyle/>
          <a:p>
            <a:pPr algn="ctr"/>
            <a:r>
              <a:rPr lang="el-GR" sz="1600" smtClean="0">
                <a:latin typeface="+mj-lt"/>
              </a:rPr>
              <a:t>ΥΔΡΟ-ΣΤΡΟΒΙΛΟΣ</a:t>
            </a:r>
            <a:endParaRPr lang="en-GB" sz="1600">
              <a:latin typeface="+mj-lt"/>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84425960"/>
      </p:ext>
    </p:extLst>
  </p:cSld>
  <p:clrMapOvr>
    <a:masterClrMapping/>
  </p:clrMapOvr>
  <mc:AlternateContent xmlns:mc="http://schemas.openxmlformats.org/markup-compatibility/2006">
    <mc:Choice xmlns:p14="http://schemas.microsoft.com/office/powerpoint/2010/main" Requires="p14">
      <p:transition spd="slow" p14:dur="2000" advTm="29825"/>
    </mc:Choice>
    <mc:Fallback>
      <p:transition spd="slow" advTm="298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idx="4294967295"/>
          </p:nvPr>
        </p:nvSpPr>
        <p:spPr>
          <a:xfrm>
            <a:off x="457200" y="188640"/>
            <a:ext cx="8229600" cy="504056"/>
          </a:xfrm>
        </p:spPr>
        <p:txBody>
          <a:bodyPr/>
          <a:lstStyle/>
          <a:p>
            <a:pPr eaLnBrk="1" hangingPunct="1"/>
            <a:r>
              <a:rPr lang="el-GR" altLang="en-US" smtClean="0"/>
              <a:t>ΦΡΑΓΜΑ ΑΠΟ ΣΚΥΡΟΔΕΜΑ</a:t>
            </a:r>
          </a:p>
        </p:txBody>
      </p:sp>
      <p:graphicFrame>
        <p:nvGraphicFramePr>
          <p:cNvPr id="51205" name="Object 5"/>
          <p:cNvGraphicFramePr>
            <a:graphicFrameLocks noGrp="1" noChangeAspect="1"/>
          </p:cNvGraphicFramePr>
          <p:nvPr>
            <p:ph idx="1"/>
            <p:extLst>
              <p:ext uri="{D42A27DB-BD31-4B8C-83A1-F6EECF244321}">
                <p14:modId xmlns:p14="http://schemas.microsoft.com/office/powerpoint/2010/main" val="1287858622"/>
              </p:ext>
            </p:extLst>
          </p:nvPr>
        </p:nvGraphicFramePr>
        <p:xfrm>
          <a:off x="1403648" y="980728"/>
          <a:ext cx="6630588" cy="4536504"/>
        </p:xfrm>
        <a:graphic>
          <a:graphicData uri="http://schemas.openxmlformats.org/presentationml/2006/ole">
            <mc:AlternateContent xmlns:mc="http://schemas.openxmlformats.org/markup-compatibility/2006">
              <mc:Choice xmlns:v="urn:schemas-microsoft-com:vml" Requires="v">
                <p:oleObj spid="_x0000_s51230" name="PhotoImpact" r:id="rId6" imgW="2569333" imgH="1757882" progId="PI3.Image">
                  <p:embed/>
                </p:oleObj>
              </mc:Choice>
              <mc:Fallback>
                <p:oleObj name="PhotoImpact" r:id="rId6" imgW="2569333" imgH="1757882" progId="PI3.Image">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648" y="980728"/>
                        <a:ext cx="6630588" cy="4536504"/>
                      </a:xfrm>
                      <a:prstGeom prst="rect">
                        <a:avLst/>
                      </a:prstGeom>
                      <a:noFill/>
                      <a:ln>
                        <a:noFill/>
                      </a:ln>
                      <a:extLst/>
                    </p:spPr>
                  </p:pic>
                </p:oleObj>
              </mc:Fallback>
            </mc:AlternateContent>
          </a:graphicData>
        </a:graphic>
      </p:graphicFrame>
      <p:sp>
        <p:nvSpPr>
          <p:cNvPr id="512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5935EA92-952E-4E21-8DDD-0E869B1778FB}" type="slidenum">
              <a:rPr lang="el-GR" altLang="en-US" sz="1000" smtClean="0"/>
              <a:pPr eaLnBrk="1" hangingPunct="1">
                <a:spcBef>
                  <a:spcPct val="0"/>
                </a:spcBef>
                <a:buClrTx/>
                <a:buSzTx/>
                <a:buFontTx/>
                <a:buNone/>
              </a:pPr>
              <a:t>50</a:t>
            </a:fld>
            <a:endParaRPr lang="el-GR" altLang="en-US" sz="10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001"/>
    </mc:Choice>
    <mc:Fallback>
      <p:transition spd="slow" advTm="11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p:txBody>
          <a:bodyPr/>
          <a:lstStyle/>
          <a:p>
            <a:pPr eaLnBrk="1" hangingPunct="1"/>
            <a:r>
              <a:rPr lang="el-GR" altLang="en-US" smtClean="0"/>
              <a:t>Φράγμα με πλευρικά υποστηρίγματα</a:t>
            </a:r>
          </a:p>
        </p:txBody>
      </p:sp>
      <p:pic>
        <p:nvPicPr>
          <p:cNvPr id="55301" name="Picture 3"/>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250825" y="1484313"/>
            <a:ext cx="4968875" cy="2630487"/>
          </a:xfrm>
          <a:noFill/>
        </p:spPr>
      </p:pic>
      <p:pic>
        <p:nvPicPr>
          <p:cNvPr id="55302" name="Picture 4"/>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932363" y="1484313"/>
            <a:ext cx="4038600" cy="2686050"/>
          </a:xfrm>
          <a:noFill/>
        </p:spPr>
      </p:pic>
      <p:sp>
        <p:nvSpPr>
          <p:cNvPr id="5529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4E43F9A7-C118-4EDE-9066-5398AEF48069}" type="slidenum">
              <a:rPr lang="el-GR" altLang="en-US" sz="1000" smtClean="0"/>
              <a:pPr eaLnBrk="1" hangingPunct="1">
                <a:spcBef>
                  <a:spcPct val="0"/>
                </a:spcBef>
                <a:buClrTx/>
                <a:buSzTx/>
                <a:buFontTx/>
                <a:buNone/>
              </a:pPr>
              <a:t>51</a:t>
            </a:fld>
            <a:endParaRPr lang="el-GR" altLang="en-US" sz="1000" smtClean="0"/>
          </a:p>
        </p:txBody>
      </p:sp>
      <p:sp>
        <p:nvSpPr>
          <p:cNvPr id="55303" name="Text Box 5"/>
          <p:cNvSpPr txBox="1">
            <a:spLocks noChangeArrowheads="1"/>
          </p:cNvSpPr>
          <p:nvPr/>
        </p:nvSpPr>
        <p:spPr bwMode="auto">
          <a:xfrm>
            <a:off x="827088" y="4437063"/>
            <a:ext cx="54006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Τα πλευρικά στοιχεία (από οπλισμένο σκυρόδεμα)  αντισταθμίζουν την πίεση του νερού, ενώ το βάρος του φράγματος πιέζει προς τα κάτω</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655"/>
    </mc:Choice>
    <mc:Fallback>
      <p:transition spd="slow" advTm="20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a:xfrm>
            <a:off x="457200" y="122238"/>
            <a:ext cx="7543800" cy="717550"/>
          </a:xfrm>
        </p:spPr>
        <p:txBody>
          <a:bodyPr/>
          <a:lstStyle/>
          <a:p>
            <a:pPr eaLnBrk="1" hangingPunct="1"/>
            <a:r>
              <a:rPr lang="el-GR" altLang="en-US" smtClean="0"/>
              <a:t>Φράγμα βαρύτητας</a:t>
            </a:r>
          </a:p>
        </p:txBody>
      </p:sp>
      <p:pic>
        <p:nvPicPr>
          <p:cNvPr id="53253" name="Picture 3"/>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250825" y="1125538"/>
            <a:ext cx="5041900" cy="2682875"/>
          </a:xfrm>
          <a:noFill/>
        </p:spPr>
      </p:pic>
      <p:pic>
        <p:nvPicPr>
          <p:cNvPr id="53254" name="Picture 4"/>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326063" y="908050"/>
            <a:ext cx="3519487" cy="5616575"/>
          </a:xfrm>
          <a:noFill/>
        </p:spPr>
      </p:pic>
      <p:sp>
        <p:nvSpPr>
          <p:cNvPr id="53251"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FA6D974B-3A52-4DAA-BE9F-E9A63A0F5BE6}" type="slidenum">
              <a:rPr lang="el-GR" altLang="en-US" sz="1000" smtClean="0"/>
              <a:pPr eaLnBrk="1" hangingPunct="1">
                <a:spcBef>
                  <a:spcPct val="0"/>
                </a:spcBef>
                <a:buClrTx/>
                <a:buSzTx/>
                <a:buFontTx/>
                <a:buNone/>
              </a:pPr>
              <a:t>52</a:t>
            </a:fld>
            <a:endParaRPr lang="el-GR" altLang="en-US" sz="1000" smtClean="0"/>
          </a:p>
        </p:txBody>
      </p:sp>
      <p:sp>
        <p:nvSpPr>
          <p:cNvPr id="53255" name="Text Box 5"/>
          <p:cNvSpPr txBox="1">
            <a:spLocks noChangeArrowheads="1"/>
          </p:cNvSpPr>
          <p:nvPr/>
        </p:nvSpPr>
        <p:spPr bwMode="auto">
          <a:xfrm>
            <a:off x="323850" y="4005263"/>
            <a:ext cx="47529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Το βάρος του φράγματος συγκρατεί την πίεση του νερού. Υψηλό κόστος λόγω της κατασκευής από οπλισμένο σκυρόδεμα.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578"/>
    </mc:Choice>
    <mc:Fallback>
      <p:transition spd="slow" advTm="18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pPr eaLnBrk="1" hangingPunct="1"/>
            <a:r>
              <a:rPr lang="el-GR" altLang="en-US" smtClean="0"/>
              <a:t>Φράγματα από χώμα και αδρανή υλικά.</a:t>
            </a:r>
          </a:p>
        </p:txBody>
      </p:sp>
      <p:pic>
        <p:nvPicPr>
          <p:cNvPr id="54277" name="Picture 3"/>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250825" y="1628775"/>
            <a:ext cx="4826000" cy="2555875"/>
          </a:xfrm>
          <a:noFill/>
        </p:spPr>
      </p:pic>
      <p:pic>
        <p:nvPicPr>
          <p:cNvPr id="54278" name="Picture 4"/>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148263" y="1557338"/>
            <a:ext cx="3822700" cy="2543175"/>
          </a:xfrm>
          <a:noFill/>
        </p:spPr>
      </p:pic>
      <p:sp>
        <p:nvSpPr>
          <p:cNvPr id="54275"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A88BA749-BF43-441F-A552-73BA7EA1A6AC}" type="slidenum">
              <a:rPr lang="el-GR" altLang="en-US" sz="1000" smtClean="0"/>
              <a:pPr eaLnBrk="1" hangingPunct="1">
                <a:spcBef>
                  <a:spcPct val="0"/>
                </a:spcBef>
                <a:buClrTx/>
                <a:buSzTx/>
                <a:buFontTx/>
                <a:buNone/>
              </a:pPr>
              <a:t>53</a:t>
            </a:fld>
            <a:endParaRPr lang="el-GR" altLang="en-US" sz="1000" smtClean="0"/>
          </a:p>
        </p:txBody>
      </p:sp>
      <p:sp>
        <p:nvSpPr>
          <p:cNvPr id="54279" name="Text Box 5"/>
          <p:cNvSpPr txBox="1">
            <a:spLocks noChangeArrowheads="1"/>
          </p:cNvSpPr>
          <p:nvPr/>
        </p:nvSpPr>
        <p:spPr bwMode="auto">
          <a:xfrm>
            <a:off x="539750" y="4508500"/>
            <a:ext cx="4608513"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Διαθέτουν αδιάβροχο πυρήνα γιά να μην επιτρέπει την διείσδυση του νερού. </a:t>
            </a:r>
          </a:p>
          <a:p>
            <a:pPr eaLnBrk="1" hangingPunct="1">
              <a:spcBef>
                <a:spcPct val="50000"/>
              </a:spcBef>
              <a:buClrTx/>
              <a:buSzTx/>
              <a:buFontTx/>
              <a:buNone/>
            </a:pPr>
            <a:r>
              <a:rPr lang="el-GR" altLang="en-US" sz="1800"/>
              <a:t>Το βάρος του φράγματος το συγκρατεί στην θέση του.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597"/>
    </mc:Choice>
    <mc:Fallback>
      <p:transition spd="slow" advTm="26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p:txBody>
          <a:bodyPr/>
          <a:lstStyle/>
          <a:p>
            <a:pPr eaLnBrk="1" hangingPunct="1"/>
            <a:r>
              <a:rPr lang="el-GR" altLang="en-US" smtClean="0"/>
              <a:t>Φράγμα σχήματος τόξου</a:t>
            </a:r>
          </a:p>
        </p:txBody>
      </p:sp>
      <p:pic>
        <p:nvPicPr>
          <p:cNvPr id="56325" name="Picture 3"/>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79388" y="1484313"/>
            <a:ext cx="4321175" cy="2281237"/>
          </a:xfrm>
          <a:noFill/>
        </p:spPr>
      </p:pic>
      <p:pic>
        <p:nvPicPr>
          <p:cNvPr id="56326" name="Picture 4"/>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211638" y="1412875"/>
            <a:ext cx="4759325" cy="3341688"/>
          </a:xfrm>
          <a:noFill/>
        </p:spPr>
      </p:pic>
      <p:sp>
        <p:nvSpPr>
          <p:cNvPr id="56323"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E2912ED-8DCC-4D94-ABE3-C5ED7DF7E4C1}" type="slidenum">
              <a:rPr lang="el-GR" altLang="en-US" sz="1000" smtClean="0"/>
              <a:pPr eaLnBrk="1" hangingPunct="1">
                <a:spcBef>
                  <a:spcPct val="0"/>
                </a:spcBef>
                <a:buClrTx/>
                <a:buSzTx/>
                <a:buFontTx/>
                <a:buNone/>
              </a:pPr>
              <a:t>54</a:t>
            </a:fld>
            <a:endParaRPr lang="el-GR" altLang="en-US" sz="1000" smtClean="0"/>
          </a:p>
        </p:txBody>
      </p:sp>
      <p:sp>
        <p:nvSpPr>
          <p:cNvPr id="56327" name="Text Box 5"/>
          <p:cNvSpPr txBox="1">
            <a:spLocks noChangeArrowheads="1"/>
          </p:cNvSpPr>
          <p:nvPr/>
        </p:nvSpPr>
        <p:spPr bwMode="auto">
          <a:xfrm>
            <a:off x="107504" y="4005064"/>
            <a:ext cx="4176712"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1800"/>
              <a:t>Κατάλληλα γιά στενά, βραχώδη περάσματα. Η καμπυλότητα του τόξου επιτρέπει ένα στενότερο σχήμα και απαιτούν λιγότερα υλικά από τους άλλους τύπους. Οι δυνάμεις που αναπτύσσονται φαίνονται στο σχήμα. Το βάρος του φράγματος πιέζει προς τα κάτω.</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437"/>
    </mc:Choice>
    <mc:Fallback>
      <p:transition spd="slow" advTm="29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a:xfrm>
            <a:off x="457200" y="2060575"/>
            <a:ext cx="8229600" cy="1143000"/>
          </a:xfrm>
        </p:spPr>
        <p:txBody>
          <a:bodyPr/>
          <a:lstStyle/>
          <a:p>
            <a:pPr eaLnBrk="1" hangingPunct="1"/>
            <a:r>
              <a:rPr lang="el-GR" altLang="en-US" smtClean="0">
                <a:solidFill>
                  <a:schemeClr val="accent2"/>
                </a:solidFill>
              </a:rPr>
              <a:t>Η ΠΑΡΟΧΗ ΝΕΡΟΥ</a:t>
            </a:r>
          </a:p>
        </p:txBody>
      </p:sp>
      <p:sp>
        <p:nvSpPr>
          <p:cNvPr id="5734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0A3E54D-53F7-4F87-A410-9F686B849FFC}" type="slidenum">
              <a:rPr lang="el-GR" altLang="en-US" sz="1000" smtClean="0"/>
              <a:pPr eaLnBrk="1" hangingPunct="1">
                <a:spcBef>
                  <a:spcPct val="0"/>
                </a:spcBef>
                <a:buClrTx/>
                <a:buSzTx/>
                <a:buFontTx/>
                <a:buNone/>
              </a:pPr>
              <a:t>55</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30"/>
    </mc:Choice>
    <mc:Fallback>
      <p:transition spd="slow" advTm="2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ΥΔΡΟΓΡΑΦΗΜΑ ΠΟΤΑΜΟΥ</a:t>
            </a:r>
          </a:p>
        </p:txBody>
      </p:sp>
      <p:pic>
        <p:nvPicPr>
          <p:cNvPr id="58373" name="Picture 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51520" y="962662"/>
            <a:ext cx="8640960" cy="5480750"/>
          </a:xfrm>
          <a:noFill/>
        </p:spPr>
      </p:pic>
      <p:sp>
        <p:nvSpPr>
          <p:cNvPr id="583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A5A42F64-331D-4440-BA04-CBA8A1CA97B3}" type="slidenum">
              <a:rPr lang="el-GR" altLang="en-US" sz="1000" smtClean="0"/>
              <a:pPr eaLnBrk="1" hangingPunct="1">
                <a:spcBef>
                  <a:spcPct val="0"/>
                </a:spcBef>
                <a:buClrTx/>
                <a:buSzTx/>
                <a:buFontTx/>
                <a:buNone/>
              </a:pPr>
              <a:t>56</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076"/>
    </mc:Choice>
    <mc:Fallback>
      <p:transition spd="slow" advTm="19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Καμπύλη διαρκείας γιά την ροή</a:t>
            </a:r>
          </a:p>
        </p:txBody>
      </p:sp>
      <p:pic>
        <p:nvPicPr>
          <p:cNvPr id="59397" name="Picture 4" descr="smallhydro_project_fig3_e"/>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907704" y="1052736"/>
            <a:ext cx="5328592" cy="5010603"/>
          </a:xfrm>
          <a:noFill/>
        </p:spPr>
      </p:pic>
      <p:sp>
        <p:nvSpPr>
          <p:cNvPr id="593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AD23B198-D9DA-4504-AA50-2AA512A05259}" type="slidenum">
              <a:rPr lang="el-GR" altLang="en-US" sz="1000" smtClean="0"/>
              <a:pPr eaLnBrk="1" hangingPunct="1">
                <a:spcBef>
                  <a:spcPct val="0"/>
                </a:spcBef>
                <a:buClrTx/>
                <a:buSzTx/>
                <a:buFontTx/>
                <a:buNone/>
              </a:pPr>
              <a:t>57</a:t>
            </a:fld>
            <a:endParaRPr lang="el-GR" altLang="en-US" sz="1000" smtClean="0"/>
          </a:p>
        </p:txBody>
      </p:sp>
      <p:sp>
        <p:nvSpPr>
          <p:cNvPr id="2" name="Rectangle 1"/>
          <p:cNvSpPr/>
          <p:nvPr/>
        </p:nvSpPr>
        <p:spPr>
          <a:xfrm>
            <a:off x="2051720" y="5896144"/>
            <a:ext cx="5616624"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ΠΟΣΟΣΤΙΑΙΑ ΧΡΟΝΙΚΗ ΥΠΕΡΒΑΣΗ ΡΟΗΣ ΝΕΡΟΥ (%)</a:t>
            </a:r>
            <a:endParaRPr lang="en-GB">
              <a:solidFill>
                <a:srgbClr val="C00000"/>
              </a:solidFill>
            </a:endParaRPr>
          </a:p>
        </p:txBody>
      </p:sp>
      <p:sp>
        <p:nvSpPr>
          <p:cNvPr id="6" name="Rectangle 5"/>
          <p:cNvSpPr/>
          <p:nvPr/>
        </p:nvSpPr>
        <p:spPr>
          <a:xfrm rot="16200000">
            <a:off x="719572" y="3032956"/>
            <a:ext cx="2448272"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ΡΟΗ ΝΕΡΟΥ </a:t>
            </a:r>
            <a:r>
              <a:rPr lang="el-GR">
                <a:solidFill>
                  <a:srgbClr val="C00000"/>
                </a:solidFill>
              </a:rPr>
              <a:t> </a:t>
            </a:r>
            <a:r>
              <a:rPr lang="el-GR" smtClean="0">
                <a:solidFill>
                  <a:srgbClr val="C00000"/>
                </a:solidFill>
              </a:rPr>
              <a:t>(</a:t>
            </a:r>
            <a:r>
              <a:rPr lang="en-GB" smtClean="0">
                <a:solidFill>
                  <a:srgbClr val="C00000"/>
                </a:solidFill>
              </a:rPr>
              <a:t>m</a:t>
            </a:r>
            <a:r>
              <a:rPr lang="en-GB" baseline="30000" smtClean="0">
                <a:solidFill>
                  <a:srgbClr val="C00000"/>
                </a:solidFill>
              </a:rPr>
              <a:t>3</a:t>
            </a:r>
            <a:r>
              <a:rPr lang="en-GB" smtClean="0">
                <a:solidFill>
                  <a:srgbClr val="C00000"/>
                </a:solidFill>
              </a:rPr>
              <a:t>/sec)</a:t>
            </a:r>
            <a:endParaRPr lang="en-GB">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025"/>
    </mc:Choice>
    <mc:Fallback>
      <p:transition spd="slow" advTm="23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1" name="Picture 4"/>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r="8426" b="4643"/>
          <a:stretch>
            <a:fillRect/>
          </a:stretch>
        </p:blipFill>
        <p:spPr>
          <a:xfrm>
            <a:off x="916278" y="387176"/>
            <a:ext cx="5311905" cy="5966768"/>
          </a:xfrm>
          <a:noFill/>
        </p:spPr>
      </p:pic>
      <p:sp>
        <p:nvSpPr>
          <p:cNvPr id="604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0DBDB7B-08AA-4B2E-8AE7-A7158BBC0785}" type="slidenum">
              <a:rPr lang="el-GR" altLang="en-US" sz="1000" smtClean="0"/>
              <a:pPr eaLnBrk="1" hangingPunct="1">
                <a:spcBef>
                  <a:spcPct val="0"/>
                </a:spcBef>
                <a:buClrTx/>
                <a:buSzTx/>
                <a:buFontTx/>
                <a:buNone/>
              </a:pPr>
              <a:t>58</a:t>
            </a:fld>
            <a:endParaRPr lang="el-GR" altLang="en-US" sz="1000" smtClean="0"/>
          </a:p>
        </p:txBody>
      </p:sp>
      <p:sp>
        <p:nvSpPr>
          <p:cNvPr id="60420" name="Rectangle 2"/>
          <p:cNvSpPr>
            <a:spLocks noGrp="1" noChangeArrowheads="1"/>
          </p:cNvSpPr>
          <p:nvPr>
            <p:ph type="title" idx="4294967295"/>
          </p:nvPr>
        </p:nvSpPr>
        <p:spPr>
          <a:xfrm>
            <a:off x="5933007" y="1200446"/>
            <a:ext cx="3068960" cy="858490"/>
          </a:xfrm>
        </p:spPr>
        <p:txBody>
          <a:bodyPr/>
          <a:lstStyle/>
          <a:p>
            <a:pPr eaLnBrk="1" hangingPunct="1"/>
            <a:r>
              <a:rPr lang="el-GR" altLang="en-US" sz="2600" dirty="0" smtClean="0"/>
              <a:t>ΥΔΡΟΓΡΑΦΗΜΑ ΠΟΤΑΜΟΥ</a:t>
            </a:r>
          </a:p>
        </p:txBody>
      </p:sp>
      <p:sp>
        <p:nvSpPr>
          <p:cNvPr id="5" name="Rectangle 4"/>
          <p:cNvSpPr/>
          <p:nvPr/>
        </p:nvSpPr>
        <p:spPr>
          <a:xfrm>
            <a:off x="1763688" y="6223949"/>
            <a:ext cx="5616624"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smtClean="0">
                <a:solidFill>
                  <a:srgbClr val="C00000"/>
                </a:solidFill>
              </a:rPr>
              <a:t>ΠΟΣΟΣΤΙΑΙΑ ΧΡΟΝΙΚΗ ΥΠΕΡΒΑΣΗ ΡΟΗΣ ΝΕΡΟΥ (%)</a:t>
            </a:r>
            <a:endParaRPr lang="en-GB" sz="1600">
              <a:solidFill>
                <a:srgbClr val="C00000"/>
              </a:solidFill>
            </a:endParaRPr>
          </a:p>
        </p:txBody>
      </p:sp>
      <p:sp>
        <p:nvSpPr>
          <p:cNvPr id="7" name="Rectangle 6"/>
          <p:cNvSpPr/>
          <p:nvPr/>
        </p:nvSpPr>
        <p:spPr>
          <a:xfrm rot="16200000">
            <a:off x="-360548" y="3032956"/>
            <a:ext cx="2448272" cy="5040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mtClean="0">
                <a:solidFill>
                  <a:srgbClr val="C00000"/>
                </a:solidFill>
              </a:rPr>
              <a:t>ΡΟΗ ΝΕΡΟΥ </a:t>
            </a:r>
            <a:r>
              <a:rPr lang="el-GR">
                <a:solidFill>
                  <a:srgbClr val="C00000"/>
                </a:solidFill>
              </a:rPr>
              <a:t> </a:t>
            </a:r>
            <a:r>
              <a:rPr lang="el-GR" smtClean="0">
                <a:solidFill>
                  <a:srgbClr val="C00000"/>
                </a:solidFill>
              </a:rPr>
              <a:t>(</a:t>
            </a:r>
            <a:r>
              <a:rPr lang="en-GB" smtClean="0">
                <a:solidFill>
                  <a:srgbClr val="C00000"/>
                </a:solidFill>
              </a:rPr>
              <a:t>m</a:t>
            </a:r>
            <a:r>
              <a:rPr lang="en-GB" baseline="30000" smtClean="0">
                <a:solidFill>
                  <a:srgbClr val="C00000"/>
                </a:solidFill>
              </a:rPr>
              <a:t>3</a:t>
            </a:r>
            <a:r>
              <a:rPr lang="en-GB" smtClean="0">
                <a:solidFill>
                  <a:srgbClr val="C00000"/>
                </a:solidFill>
              </a:rPr>
              <a:t>/sec)</a:t>
            </a:r>
            <a:endParaRPr lang="en-GB">
              <a:solidFill>
                <a:srgbClr val="C00000"/>
              </a:solidFill>
            </a:endParaRPr>
          </a:p>
        </p:txBody>
      </p:sp>
      <p:sp>
        <p:nvSpPr>
          <p:cNvPr id="8" name="Rectangle 7"/>
          <p:cNvSpPr/>
          <p:nvPr/>
        </p:nvSpPr>
        <p:spPr>
          <a:xfrm>
            <a:off x="1979712" y="476672"/>
            <a:ext cx="4320480"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smtClean="0">
                <a:solidFill>
                  <a:schemeClr val="accent1">
                    <a:lumMod val="75000"/>
                  </a:schemeClr>
                </a:solidFill>
                <a:latin typeface="+mj-lt"/>
              </a:rPr>
              <a:t>(1) ΗΜΕΡΗΣΙΑ ΡΟΗ – ΦΥΣΙΚΗ ΚΥΚΛΟΦΟΡΙΑ </a:t>
            </a:r>
            <a:endParaRPr lang="en-GB" sz="1600" b="1">
              <a:solidFill>
                <a:schemeClr val="accent1">
                  <a:lumMod val="75000"/>
                </a:schemeClr>
              </a:solidFill>
              <a:latin typeface="+mj-lt"/>
            </a:endParaRPr>
          </a:p>
        </p:txBody>
      </p:sp>
      <p:sp>
        <p:nvSpPr>
          <p:cNvPr id="9" name="Rectangle 8"/>
          <p:cNvSpPr/>
          <p:nvPr/>
        </p:nvSpPr>
        <p:spPr>
          <a:xfrm>
            <a:off x="2116582" y="2674946"/>
            <a:ext cx="4903690" cy="322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b="1" smtClean="0">
                <a:solidFill>
                  <a:schemeClr val="accent1">
                    <a:lumMod val="75000"/>
                  </a:schemeClr>
                </a:solidFill>
              </a:rPr>
              <a:t>(2) ΜΗΝΙΑΙΕΣ ΜΕΣΕΣ ΡΟΕΣ – ΦΥΣΙΚΗ ΚΥΚΛΟΦΟΡΙΑ</a:t>
            </a:r>
            <a:endParaRPr lang="en-GB" sz="1600" b="1">
              <a:solidFill>
                <a:schemeClr val="accent1">
                  <a:lumMod val="75000"/>
                </a:schemeClr>
              </a:solidFill>
            </a:endParaRPr>
          </a:p>
        </p:txBody>
      </p:sp>
      <p:sp>
        <p:nvSpPr>
          <p:cNvPr id="10" name="Rectangle 9"/>
          <p:cNvSpPr/>
          <p:nvPr/>
        </p:nvSpPr>
        <p:spPr>
          <a:xfrm>
            <a:off x="2843808" y="2996952"/>
            <a:ext cx="38164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b="1" smtClean="0">
                <a:solidFill>
                  <a:schemeClr val="accent1">
                    <a:lumMod val="75000"/>
                  </a:schemeClr>
                </a:solidFill>
              </a:rPr>
              <a:t>(3) ΠΛΗΡΩΣ ΡΥΘΜΙΣΜΕΝΟ ΣΥΣΤΗΜΑ</a:t>
            </a:r>
            <a:endParaRPr lang="en-GB" sz="1600" b="1">
              <a:solidFill>
                <a:schemeClr val="accent1">
                  <a:lumMod val="75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230"/>
    </mc:Choice>
    <mc:Fallback>
      <p:transition spd="slow" advTm="362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noGrp="1" noChangeArrowheads="1"/>
          </p:cNvSpPr>
          <p:nvPr>
            <p:ph type="title"/>
          </p:nvPr>
        </p:nvSpPr>
        <p:spPr>
          <a:xfrm>
            <a:off x="457200" y="2060575"/>
            <a:ext cx="8229600" cy="1143000"/>
          </a:xfrm>
        </p:spPr>
        <p:txBody>
          <a:bodyPr/>
          <a:lstStyle/>
          <a:p>
            <a:pPr eaLnBrk="1" hangingPunct="1"/>
            <a:r>
              <a:rPr lang="el-GR" altLang="en-US" sz="3200" smtClean="0">
                <a:solidFill>
                  <a:schemeClr val="accent2"/>
                </a:solidFill>
              </a:rPr>
              <a:t>ΥΔΡΑΥΛΙΚΗ ΕΝΕΡΓΕΙΑ ΠΑΛΙΡΡΟΙΩΝ</a:t>
            </a:r>
          </a:p>
        </p:txBody>
      </p:sp>
      <p:sp>
        <p:nvSpPr>
          <p:cNvPr id="6144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D31DC3E-55E9-4052-A350-62F56459C1A1}" type="slidenum">
              <a:rPr lang="el-GR" altLang="en-US" sz="1000" smtClean="0"/>
              <a:pPr eaLnBrk="1" hangingPunct="1">
                <a:spcBef>
                  <a:spcPct val="0"/>
                </a:spcBef>
                <a:buClrTx/>
                <a:buSzTx/>
                <a:buFontTx/>
                <a:buNone/>
              </a:pPr>
              <a:t>59</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2280"/>
    </mc:Choice>
    <mc:Fallback>
      <p:transition spd="slow" advTm="122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88640"/>
            <a:ext cx="8229600" cy="648072"/>
          </a:xfrm>
        </p:spPr>
        <p:txBody>
          <a:bodyPr>
            <a:normAutofit/>
          </a:bodyPr>
          <a:lstStyle/>
          <a:p>
            <a:r>
              <a:rPr lang="el-GR" sz="3200" dirty="0" smtClean="0">
                <a:solidFill>
                  <a:schemeClr val="accent5">
                    <a:lumMod val="75000"/>
                  </a:schemeClr>
                </a:solidFill>
                <a:latin typeface="Cambria" panose="02040503050406030204" pitchFamily="18" charset="0"/>
              </a:rPr>
              <a:t>Ο κύκλος του νερού</a:t>
            </a:r>
            <a:r>
              <a:rPr lang="el-GR" sz="3200" smtClean="0">
                <a:solidFill>
                  <a:schemeClr val="accent5">
                    <a:lumMod val="75000"/>
                  </a:schemeClr>
                </a:solidFill>
                <a:latin typeface="Cambria" panose="02040503050406030204" pitchFamily="18" charset="0"/>
              </a:rPr>
              <a:t>: </a:t>
            </a:r>
            <a:endParaRPr lang="en-GB" sz="3200" dirty="0">
              <a:solidFill>
                <a:schemeClr val="accent5">
                  <a:lumMod val="75000"/>
                </a:schemeClr>
              </a:solidFill>
              <a:latin typeface="Cambria" panose="02040503050406030204" pitchFamily="18" charset="0"/>
            </a:endParaRPr>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8706" y="1511383"/>
            <a:ext cx="9115293" cy="5346617"/>
          </a:xfrm>
        </p:spPr>
      </p:pic>
      <p:sp>
        <p:nvSpPr>
          <p:cNvPr id="5" name="Slide Number Placeholder 4"/>
          <p:cNvSpPr>
            <a:spLocks noGrp="1"/>
          </p:cNvSpPr>
          <p:nvPr>
            <p:ph type="sldNum" sz="quarter" idx="12"/>
          </p:nvPr>
        </p:nvSpPr>
        <p:spPr/>
        <p:txBody>
          <a:bodyPr/>
          <a:lstStyle/>
          <a:p>
            <a:pPr>
              <a:defRPr/>
            </a:pPr>
            <a:fld id="{C9264D89-AB75-445F-8615-19EDA9DAE310}" type="slidenum">
              <a:rPr lang="el-GR" altLang="en-US" smtClean="0"/>
              <a:pPr>
                <a:defRPr/>
              </a:pPr>
              <a:t>6</a:t>
            </a:fld>
            <a:endParaRPr lang="el-GR" altLang="en-US"/>
          </a:p>
        </p:txBody>
      </p:sp>
      <p:sp>
        <p:nvSpPr>
          <p:cNvPr id="3" name="TextBox 2"/>
          <p:cNvSpPr txBox="1"/>
          <p:nvPr/>
        </p:nvSpPr>
        <p:spPr>
          <a:xfrm>
            <a:off x="6012160" y="2615426"/>
            <a:ext cx="158417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ΣΥΜΠΥΚΝΩΣΗ</a:t>
            </a:r>
            <a:endParaRPr lang="en-GB" sz="1600">
              <a:latin typeface="+mj-lt"/>
            </a:endParaRPr>
          </a:p>
        </p:txBody>
      </p:sp>
      <p:sp>
        <p:nvSpPr>
          <p:cNvPr id="8" name="TextBox 7"/>
          <p:cNvSpPr txBox="1"/>
          <p:nvPr/>
        </p:nvSpPr>
        <p:spPr>
          <a:xfrm>
            <a:off x="7848364" y="4674622"/>
            <a:ext cx="122413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ΕΞΑΤΜΙΣΗ</a:t>
            </a:r>
            <a:endParaRPr lang="en-GB" sz="1600">
              <a:latin typeface="+mj-lt"/>
            </a:endParaRPr>
          </a:p>
        </p:txBody>
      </p:sp>
      <p:sp>
        <p:nvSpPr>
          <p:cNvPr id="9" name="TextBox 8"/>
          <p:cNvSpPr txBox="1"/>
          <p:nvPr/>
        </p:nvSpPr>
        <p:spPr>
          <a:xfrm>
            <a:off x="2282703" y="2776772"/>
            <a:ext cx="1008112"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ΒΡΟΧΗ</a:t>
            </a:r>
            <a:endParaRPr lang="en-GB" sz="1600">
              <a:latin typeface="+mj-lt"/>
            </a:endParaRPr>
          </a:p>
        </p:txBody>
      </p:sp>
      <p:sp>
        <p:nvSpPr>
          <p:cNvPr id="10" name="TextBox 9"/>
          <p:cNvSpPr txBox="1"/>
          <p:nvPr/>
        </p:nvSpPr>
        <p:spPr>
          <a:xfrm>
            <a:off x="698527" y="6309320"/>
            <a:ext cx="1584176" cy="584775"/>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ΥΔΡΟΦΟΡΟΣ ΟΡΙΖΟΝΤΑΣ</a:t>
            </a:r>
            <a:endParaRPr lang="en-GB" sz="1600">
              <a:latin typeface="+mj-lt"/>
            </a:endParaRPr>
          </a:p>
        </p:txBody>
      </p:sp>
      <p:sp>
        <p:nvSpPr>
          <p:cNvPr id="11" name="TextBox 10"/>
          <p:cNvSpPr txBox="1"/>
          <p:nvPr/>
        </p:nvSpPr>
        <p:spPr>
          <a:xfrm>
            <a:off x="4412321" y="5013176"/>
            <a:ext cx="158417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ΕΞΑΤΜΙΣΗ</a:t>
            </a:r>
            <a:endParaRPr lang="en-GB" sz="1600">
              <a:latin typeface="+mj-lt"/>
            </a:endParaRPr>
          </a:p>
        </p:txBody>
      </p:sp>
      <p:sp>
        <p:nvSpPr>
          <p:cNvPr id="12" name="TextBox 11"/>
          <p:cNvSpPr txBox="1"/>
          <p:nvPr/>
        </p:nvSpPr>
        <p:spPr>
          <a:xfrm>
            <a:off x="5004048" y="3940913"/>
            <a:ext cx="2016224"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ΕΞΑΤΜΙΣΟΔΙΑΠΝΟΗ</a:t>
            </a:r>
            <a:endParaRPr lang="en-GB" sz="1600">
              <a:latin typeface="+mj-lt"/>
            </a:endParaRPr>
          </a:p>
        </p:txBody>
      </p:sp>
      <p:sp>
        <p:nvSpPr>
          <p:cNvPr id="13" name="TextBox 12"/>
          <p:cNvSpPr txBox="1"/>
          <p:nvPr/>
        </p:nvSpPr>
        <p:spPr>
          <a:xfrm>
            <a:off x="899592" y="2460073"/>
            <a:ext cx="792088"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ΧΙΟΝΙ</a:t>
            </a:r>
            <a:endParaRPr lang="en-GB" sz="1600">
              <a:latin typeface="+mj-lt"/>
            </a:endParaRPr>
          </a:p>
        </p:txBody>
      </p:sp>
      <p:sp>
        <p:nvSpPr>
          <p:cNvPr id="4" name="TextBox 3"/>
          <p:cNvSpPr txBox="1"/>
          <p:nvPr/>
        </p:nvSpPr>
        <p:spPr>
          <a:xfrm>
            <a:off x="143508" y="889185"/>
            <a:ext cx="8856984" cy="461665"/>
          </a:xfrm>
          <a:prstGeom prst="rect">
            <a:avLst/>
          </a:prstGeom>
          <a:noFill/>
        </p:spPr>
        <p:txBody>
          <a:bodyPr wrap="square" rtlCol="0">
            <a:spAutoFit/>
          </a:bodyPr>
          <a:lstStyle/>
          <a:p>
            <a:pPr algn="ctr"/>
            <a:r>
              <a:rPr lang="el-GR" sz="2400" smtClean="0">
                <a:solidFill>
                  <a:schemeClr val="accent5">
                    <a:lumMod val="75000"/>
                  </a:schemeClr>
                </a:solidFill>
                <a:effectLst>
                  <a:outerShdw blurRad="38100" dist="38100" dir="2700000" algn="tl">
                    <a:srgbClr val="000000">
                      <a:alpha val="43137"/>
                    </a:srgbClr>
                  </a:outerShdw>
                </a:effectLst>
                <a:latin typeface="+mj-lt"/>
              </a:rPr>
              <a:t>Εξάτμιση-Μεταφορά-Υετός-Ποτάμι-Λίμνη-Υδροφόρος Ορίζοντας</a:t>
            </a:r>
            <a:endParaRPr lang="en-GB" sz="2400">
              <a:solidFill>
                <a:schemeClr val="accent5">
                  <a:lumMod val="75000"/>
                </a:schemeClr>
              </a:solidFill>
              <a:effectLst>
                <a:outerShdw blurRad="38100" dist="38100" dir="2700000" algn="tl">
                  <a:srgbClr val="000000">
                    <a:alpha val="43137"/>
                  </a:srgbClr>
                </a:outerShdw>
              </a:effectLst>
              <a:latin typeface="+mj-lt"/>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28363090"/>
      </p:ext>
    </p:extLst>
  </p:cSld>
  <p:clrMapOvr>
    <a:masterClrMapping/>
  </p:clrMapOvr>
  <mc:AlternateContent xmlns:mc="http://schemas.openxmlformats.org/markup-compatibility/2006">
    <mc:Choice xmlns:p14="http://schemas.microsoft.com/office/powerpoint/2010/main" Requires="p14">
      <p:transition spd="slow" p14:dur="2000" advTm="23701"/>
    </mc:Choice>
    <mc:Fallback>
      <p:transition spd="slow" advTm="23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hidden="1"/>
          <p:cNvSpPr>
            <a:spLocks noGrp="1" noChangeArrowheads="1"/>
          </p:cNvSpPr>
          <p:nvPr>
            <p:ph type="title"/>
          </p:nvPr>
        </p:nvSpPr>
        <p:spPr/>
        <p:txBody>
          <a:bodyPr/>
          <a:lstStyle/>
          <a:p>
            <a:pPr eaLnBrk="1" hangingPunct="1"/>
            <a:endParaRPr lang="en-US" altLang="en-US" smtClean="0"/>
          </a:p>
        </p:txBody>
      </p:sp>
      <p:sp>
        <p:nvSpPr>
          <p:cNvPr id="62466" name="Footer Placeholder 3"/>
          <p:cNvSpPr>
            <a:spLocks noGrp="1"/>
          </p:cNvSpPr>
          <p:nvPr>
            <p:ph type="ftr" sz="quarter" idx="4294967295"/>
          </p:nvPr>
        </p:nvSpPr>
        <p:spPr>
          <a:xfrm>
            <a:off x="312420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l-GR" altLang="en-US" sz="1000" smtClean="0"/>
              <a:t>ΥΔΡΟΗΛΕΚΤΡΙΚΗ ΕΝΕΡΓΕΙΑ</a:t>
            </a:r>
          </a:p>
        </p:txBody>
      </p:sp>
      <p:sp>
        <p:nvSpPr>
          <p:cNvPr id="6246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4C1907C-1D25-486C-B473-B8FC64A3FE6C}" type="slidenum">
              <a:rPr lang="el-GR" altLang="en-US" sz="1000" smtClean="0"/>
              <a:pPr eaLnBrk="1" hangingPunct="1">
                <a:spcBef>
                  <a:spcPct val="0"/>
                </a:spcBef>
                <a:buClrTx/>
                <a:buSzTx/>
                <a:buFontTx/>
                <a:buNone/>
              </a:pPr>
              <a:t>60</a:t>
            </a:fld>
            <a:endParaRPr lang="el-GR" altLang="en-US" sz="1000" smtClean="0"/>
          </a:p>
        </p:txBody>
      </p:sp>
      <p:sp>
        <p:nvSpPr>
          <p:cNvPr id="62469" name="Rectangle 3" descr="tfigure_1"/>
          <p:cNvSpPr>
            <a:spLocks noGrp="1" noChangeAspect="1" noChangeArrowheads="1"/>
          </p:cNvSpPr>
          <p:nvPr isPhoto="1"/>
        </p:nvSpPr>
        <p:spPr bwMode="auto">
          <a:xfrm>
            <a:off x="714375" y="0"/>
            <a:ext cx="7715250" cy="6858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50"/>
    </mc:Choice>
    <mc:Fallback>
      <p:transition spd="slow" advTm="9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0" smtClean="0"/>
              <a:t>Γαλλία : </a:t>
            </a:r>
            <a:r>
              <a:rPr lang="en-GB" b="0" smtClean="0"/>
              <a:t>Rance </a:t>
            </a:r>
            <a:r>
              <a:rPr lang="el-GR" b="0" smtClean="0"/>
              <a:t>και </a:t>
            </a:r>
            <a:r>
              <a:rPr lang="en-GB" b="0" smtClean="0"/>
              <a:t>Saint </a:t>
            </a:r>
            <a:r>
              <a:rPr lang="en-GB" b="0"/>
              <a:t>Malo</a:t>
            </a:r>
            <a:endParaRPr lang="en-GB"/>
          </a:p>
        </p:txBody>
      </p:sp>
      <p:sp>
        <p:nvSpPr>
          <p:cNvPr id="6349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8AF891BE-83D6-44A2-81BC-827D6352E5AF}" type="slidenum">
              <a:rPr lang="el-GR" altLang="en-US" sz="1000" smtClean="0"/>
              <a:pPr eaLnBrk="1" hangingPunct="1">
                <a:spcBef>
                  <a:spcPct val="0"/>
                </a:spcBef>
                <a:buClrTx/>
                <a:buSzTx/>
                <a:buFontTx/>
                <a:buNone/>
              </a:pPr>
              <a:t>61</a:t>
            </a:fld>
            <a:endParaRPr lang="el-GR" altLang="en-US" sz="1000" smtClean="0"/>
          </a:p>
        </p:txBody>
      </p:sp>
      <p:pic>
        <p:nvPicPr>
          <p:cNvPr id="60418" name="Picture 2" descr="Barrage de la Ranc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42" y="1117220"/>
            <a:ext cx="9173242" cy="5733277"/>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923"/>
    </mc:Choice>
    <mc:Fallback>
      <p:transition spd="slow" advTm="26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p:cNvSpPr>
            <a:spLocks noGrp="1" noChangeArrowheads="1"/>
          </p:cNvSpPr>
          <p:nvPr>
            <p:ph type="title"/>
          </p:nvPr>
        </p:nvSpPr>
        <p:spPr/>
        <p:txBody>
          <a:bodyPr/>
          <a:lstStyle/>
          <a:p>
            <a:pPr eaLnBrk="1" hangingPunct="1"/>
            <a:r>
              <a:rPr lang="el-GR" altLang="en-US" smtClean="0">
                <a:solidFill>
                  <a:schemeClr val="accent2"/>
                </a:solidFill>
              </a:rPr>
              <a:t>ΥΠΟΛΟΓΙΣΜΟΣ  ΠΑΡΑΓΟΜΕΝΗΣ </a:t>
            </a:r>
            <a:r>
              <a:rPr lang="el-GR" altLang="en-US">
                <a:solidFill>
                  <a:schemeClr val="accent2"/>
                </a:solidFill>
              </a:rPr>
              <a:t> </a:t>
            </a:r>
            <a:r>
              <a:rPr lang="el-GR" altLang="en-US" smtClean="0">
                <a:solidFill>
                  <a:schemeClr val="accent2"/>
                </a:solidFill>
              </a:rPr>
              <a:t>ΕΝΕΡΓΕΙΑΣ</a:t>
            </a:r>
          </a:p>
        </p:txBody>
      </p:sp>
      <p:sp>
        <p:nvSpPr>
          <p:cNvPr id="6451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32ED8C2F-2F04-42CF-A29B-0DA0843E7C7A}" type="slidenum">
              <a:rPr lang="el-GR" altLang="en-US" sz="1000" smtClean="0"/>
              <a:pPr eaLnBrk="1" hangingPunct="1">
                <a:spcBef>
                  <a:spcPct val="0"/>
                </a:spcBef>
                <a:buClrTx/>
                <a:buSzTx/>
                <a:buFontTx/>
                <a:buNone/>
              </a:pPr>
              <a:t>62</a:t>
            </a:fld>
            <a:endParaRPr lang="el-GR" altLang="en-US" sz="1000" smtClean="0"/>
          </a:p>
        </p:txBody>
      </p:sp>
      <p:sp>
        <p:nvSpPr>
          <p:cNvPr id="6" name="Content Placeholder 5"/>
          <p:cNvSpPr>
            <a:spLocks noGrp="1"/>
          </p:cNvSpPr>
          <p:nvPr>
            <p:ph sz="half" idx="2"/>
          </p:nvPr>
        </p:nvSpPr>
        <p:spPr>
          <a:xfrm>
            <a:off x="323528" y="3443955"/>
            <a:ext cx="8568952" cy="3153397"/>
          </a:xfrm>
          <a:solidFill>
            <a:schemeClr val="bg1"/>
          </a:solidFill>
        </p:spPr>
        <p:txBody>
          <a:bodyPr>
            <a:noAutofit/>
          </a:bodyPr>
          <a:lstStyle/>
          <a:p>
            <a:r>
              <a:rPr lang="el-GR" smtClean="0"/>
              <a:t>ΔΥΝΑΜΙΚΗ ΕΝΕΡΓΕΙΑ : </a:t>
            </a:r>
            <a:r>
              <a:rPr lang="el-GR" smtClean="0"/>
              <a:t>  </a:t>
            </a:r>
            <a:r>
              <a:rPr lang="el-GR" b="1" smtClean="0">
                <a:solidFill>
                  <a:srgbClr val="C00000"/>
                </a:solidFill>
              </a:rPr>
              <a:t>ΔΕ </a:t>
            </a:r>
            <a:r>
              <a:rPr lang="el-GR" b="1" smtClean="0">
                <a:solidFill>
                  <a:srgbClr val="C00000"/>
                </a:solidFill>
              </a:rPr>
              <a:t>= Μ * </a:t>
            </a:r>
            <a:r>
              <a:rPr lang="en-GB" b="1" smtClean="0">
                <a:solidFill>
                  <a:srgbClr val="C00000"/>
                </a:solidFill>
              </a:rPr>
              <a:t>g</a:t>
            </a:r>
            <a:r>
              <a:rPr lang="el-GR" b="1" smtClean="0">
                <a:solidFill>
                  <a:srgbClr val="C00000"/>
                </a:solidFill>
              </a:rPr>
              <a:t> * Η</a:t>
            </a:r>
          </a:p>
          <a:p>
            <a:r>
              <a:rPr lang="el-GR"/>
              <a:t>ΚΙΝΗΤΙΚΗ ΕΝΕΡΓΕΙΑ : </a:t>
            </a:r>
            <a:r>
              <a:rPr lang="el-GR" smtClean="0"/>
              <a:t>  </a:t>
            </a:r>
            <a:r>
              <a:rPr lang="el-GR" smtClean="0"/>
              <a:t>  </a:t>
            </a:r>
            <a:r>
              <a:rPr lang="el-GR" b="1" smtClean="0">
                <a:solidFill>
                  <a:srgbClr val="C00000"/>
                </a:solidFill>
              </a:rPr>
              <a:t>ΚΕ </a:t>
            </a:r>
            <a:r>
              <a:rPr lang="el-GR" b="1">
                <a:solidFill>
                  <a:srgbClr val="C00000"/>
                </a:solidFill>
              </a:rPr>
              <a:t>= 0.5 * Μ * </a:t>
            </a:r>
            <a:r>
              <a:rPr lang="en-GB" b="1">
                <a:solidFill>
                  <a:srgbClr val="C00000"/>
                </a:solidFill>
              </a:rPr>
              <a:t>u</a:t>
            </a:r>
            <a:r>
              <a:rPr lang="en-GB" b="1" baseline="30000">
                <a:solidFill>
                  <a:srgbClr val="C00000"/>
                </a:solidFill>
              </a:rPr>
              <a:t>2</a:t>
            </a:r>
          </a:p>
          <a:p>
            <a:r>
              <a:rPr lang="en-GB" smtClean="0">
                <a:sym typeface="Wingdings" panose="05000000000000000000" pitchFamily="2" charset="2"/>
              </a:rPr>
              <a:t>                                             </a:t>
            </a:r>
            <a:r>
              <a:rPr lang="en-GB" smtClean="0">
                <a:sym typeface="Wingdings" panose="05000000000000000000" pitchFamily="2" charset="2"/>
              </a:rPr>
              <a:t>  </a:t>
            </a:r>
            <a:r>
              <a:rPr lang="en-GB" b="1" smtClean="0">
                <a:solidFill>
                  <a:srgbClr val="C00000"/>
                </a:solidFill>
                <a:sym typeface="Wingdings" panose="05000000000000000000" pitchFamily="2" charset="2"/>
              </a:rPr>
              <a:t>u </a:t>
            </a:r>
            <a:r>
              <a:rPr lang="en-GB" b="1" smtClean="0">
                <a:solidFill>
                  <a:srgbClr val="C00000"/>
                </a:solidFill>
                <a:sym typeface="Wingdings" panose="05000000000000000000" pitchFamily="2" charset="2"/>
              </a:rPr>
              <a:t>= √ (2 * g * H)</a:t>
            </a:r>
          </a:p>
          <a:p>
            <a:r>
              <a:rPr lang="el-GR" smtClean="0">
                <a:sym typeface="Wingdings" panose="05000000000000000000" pitchFamily="2" charset="2"/>
              </a:rPr>
              <a:t>ΑΝ  Ο ΠΙΔΑΚΑΣ ΝΕΡΟΥ ΔΙΕΡΧΕΤΑΙ ΑΠΟ </a:t>
            </a:r>
            <a:r>
              <a:rPr lang="el-GR" smtClean="0">
                <a:sym typeface="Wingdings" panose="05000000000000000000" pitchFamily="2" charset="2"/>
              </a:rPr>
              <a:t>ΔΙΑΤΟΜΗ </a:t>
            </a:r>
            <a:r>
              <a:rPr lang="el-GR" smtClean="0">
                <a:sym typeface="Wingdings" panose="05000000000000000000" pitchFamily="2" charset="2"/>
              </a:rPr>
              <a:t>Α </a:t>
            </a:r>
            <a:r>
              <a:rPr lang="el-GR" smtClean="0">
                <a:sym typeface="Wingdings" panose="05000000000000000000" pitchFamily="2" charset="2"/>
              </a:rPr>
              <a:t>(</a:t>
            </a:r>
            <a:r>
              <a:rPr lang="en-GB" smtClean="0">
                <a:sym typeface="Wingdings" panose="05000000000000000000" pitchFamily="2" charset="2"/>
              </a:rPr>
              <a:t>m</a:t>
            </a:r>
            <a:r>
              <a:rPr lang="en-GB" baseline="30000" smtClean="0">
                <a:sym typeface="Wingdings" panose="05000000000000000000" pitchFamily="2" charset="2"/>
              </a:rPr>
              <a:t>2</a:t>
            </a:r>
            <a:r>
              <a:rPr lang="en-GB" smtClean="0">
                <a:sym typeface="Wingdings" panose="05000000000000000000" pitchFamily="2" charset="2"/>
              </a:rPr>
              <a:t>)</a:t>
            </a:r>
            <a:endParaRPr lang="el-GR" smtClean="0">
              <a:sym typeface="Wingdings" panose="05000000000000000000" pitchFamily="2" charset="2"/>
            </a:endParaRPr>
          </a:p>
          <a:p>
            <a:r>
              <a:rPr lang="el-GR" smtClean="0">
                <a:sym typeface="Wingdings" panose="05000000000000000000" pitchFamily="2" charset="2"/>
              </a:rPr>
              <a:t>Η ΠΑΡΟΧΗ </a:t>
            </a:r>
            <a:r>
              <a:rPr lang="en-GB" smtClean="0">
                <a:sym typeface="Wingdings" panose="05000000000000000000" pitchFamily="2" charset="2"/>
              </a:rPr>
              <a:t>Q </a:t>
            </a:r>
            <a:r>
              <a:rPr lang="el-GR" smtClean="0">
                <a:sym typeface="Wingdings" panose="05000000000000000000" pitchFamily="2" charset="2"/>
              </a:rPr>
              <a:t>(</a:t>
            </a:r>
            <a:r>
              <a:rPr lang="en-GB" smtClean="0">
                <a:sym typeface="Wingdings" panose="05000000000000000000" pitchFamily="2" charset="2"/>
              </a:rPr>
              <a:t>m</a:t>
            </a:r>
            <a:r>
              <a:rPr lang="en-GB" baseline="30000" smtClean="0">
                <a:sym typeface="Wingdings" panose="05000000000000000000" pitchFamily="2" charset="2"/>
              </a:rPr>
              <a:t>3</a:t>
            </a:r>
            <a:r>
              <a:rPr lang="en-GB" smtClean="0">
                <a:sym typeface="Wingdings" panose="05000000000000000000" pitchFamily="2" charset="2"/>
              </a:rPr>
              <a:t>/s) </a:t>
            </a:r>
            <a:r>
              <a:rPr lang="el-GR" smtClean="0">
                <a:sym typeface="Wingdings" panose="05000000000000000000" pitchFamily="2" charset="2"/>
              </a:rPr>
              <a:t>:</a:t>
            </a:r>
            <a:r>
              <a:rPr lang="en-GB">
                <a:sym typeface="Wingdings" panose="05000000000000000000" pitchFamily="2" charset="2"/>
              </a:rPr>
              <a:t> </a:t>
            </a:r>
            <a:r>
              <a:rPr lang="en-GB" smtClean="0">
                <a:sym typeface="Wingdings" panose="05000000000000000000" pitchFamily="2" charset="2"/>
              </a:rPr>
              <a:t>      </a:t>
            </a:r>
            <a:r>
              <a:rPr lang="en-GB" smtClean="0">
                <a:sym typeface="Wingdings" panose="05000000000000000000" pitchFamily="2" charset="2"/>
              </a:rPr>
              <a:t>   </a:t>
            </a:r>
            <a:r>
              <a:rPr lang="en-GB" b="1" smtClean="0">
                <a:solidFill>
                  <a:srgbClr val="C00000"/>
                </a:solidFill>
                <a:sym typeface="Wingdings" panose="05000000000000000000" pitchFamily="2" charset="2"/>
              </a:rPr>
              <a:t>Q = A * </a:t>
            </a:r>
            <a:r>
              <a:rPr lang="en-GB" b="1">
                <a:solidFill>
                  <a:srgbClr val="C00000"/>
                </a:solidFill>
                <a:sym typeface="Wingdings" panose="05000000000000000000" pitchFamily="2" charset="2"/>
              </a:rPr>
              <a:t>√ (2 * g * H</a:t>
            </a:r>
            <a:r>
              <a:rPr lang="en-GB" b="1" smtClean="0">
                <a:solidFill>
                  <a:srgbClr val="C00000"/>
                </a:solidFill>
                <a:sym typeface="Wingdings" panose="05000000000000000000" pitchFamily="2" charset="2"/>
              </a:rPr>
              <a:t>)</a:t>
            </a:r>
          </a:p>
          <a:p>
            <a:r>
              <a:rPr lang="en-GB" smtClean="0">
                <a:sym typeface="Wingdings" panose="05000000000000000000" pitchFamily="2" charset="2"/>
              </a:rPr>
              <a:t>KAI H </a:t>
            </a:r>
            <a:r>
              <a:rPr lang="el-GR" smtClean="0">
                <a:sym typeface="Wingdings" panose="05000000000000000000" pitchFamily="2" charset="2"/>
              </a:rPr>
              <a:t>ΙΣΧΥΣ :    </a:t>
            </a:r>
            <a:r>
              <a:rPr lang="en-GB" smtClean="0">
                <a:sym typeface="Wingdings" panose="05000000000000000000" pitchFamily="2" charset="2"/>
              </a:rPr>
              <a:t>                    </a:t>
            </a:r>
            <a:r>
              <a:rPr lang="en-GB" smtClean="0">
                <a:sym typeface="Wingdings" panose="05000000000000000000" pitchFamily="2" charset="2"/>
              </a:rPr>
              <a:t>  </a:t>
            </a:r>
            <a:r>
              <a:rPr lang="en-GB" b="1" smtClean="0">
                <a:solidFill>
                  <a:srgbClr val="C00000"/>
                </a:solidFill>
                <a:sym typeface="Wingdings" panose="05000000000000000000" pitchFamily="2" charset="2"/>
              </a:rPr>
              <a:t>P</a:t>
            </a:r>
            <a:r>
              <a:rPr lang="el-GR" b="1" smtClean="0">
                <a:solidFill>
                  <a:srgbClr val="C00000"/>
                </a:solidFill>
                <a:sym typeface="Wingdings" panose="05000000000000000000" pitchFamily="2" charset="2"/>
              </a:rPr>
              <a:t> </a:t>
            </a:r>
            <a:r>
              <a:rPr lang="el-GR" b="1" smtClean="0">
                <a:solidFill>
                  <a:srgbClr val="C00000"/>
                </a:solidFill>
                <a:sym typeface="Wingdings" panose="05000000000000000000" pitchFamily="2" charset="2"/>
              </a:rPr>
              <a:t>= ρ * </a:t>
            </a:r>
            <a:r>
              <a:rPr lang="en-GB" b="1" smtClean="0">
                <a:solidFill>
                  <a:srgbClr val="C00000"/>
                </a:solidFill>
                <a:sym typeface="Wingdings" panose="05000000000000000000" pitchFamily="2" charset="2"/>
              </a:rPr>
              <a:t>g * Q * H          [W]</a:t>
            </a:r>
            <a:endParaRPr lang="en-GB" b="1">
              <a:solidFill>
                <a:srgbClr val="C00000"/>
              </a:solidFill>
              <a:sym typeface="Wingdings" panose="05000000000000000000" pitchFamily="2" charset="2"/>
            </a:endParaRPr>
          </a:p>
          <a:p>
            <a:pPr marL="457200" lvl="1" indent="0">
              <a:buNone/>
            </a:pPr>
            <a:endParaRPr lang="el-GR" sz="2400" smtClean="0"/>
          </a:p>
        </p:txBody>
      </p:sp>
      <p:grpSp>
        <p:nvGrpSpPr>
          <p:cNvPr id="2" name="Group 1"/>
          <p:cNvGrpSpPr/>
          <p:nvPr/>
        </p:nvGrpSpPr>
        <p:grpSpPr>
          <a:xfrm>
            <a:off x="819345" y="980728"/>
            <a:ext cx="5364596" cy="2279888"/>
            <a:chOff x="819345" y="980728"/>
            <a:chExt cx="5364596" cy="2279888"/>
          </a:xfrm>
        </p:grpSpPr>
        <p:grpSp>
          <p:nvGrpSpPr>
            <p:cNvPr id="7" name="Group 6"/>
            <p:cNvGrpSpPr/>
            <p:nvPr/>
          </p:nvGrpSpPr>
          <p:grpSpPr>
            <a:xfrm>
              <a:off x="819345" y="980728"/>
              <a:ext cx="5364596" cy="2268481"/>
              <a:chOff x="1135813" y="3440670"/>
              <a:chExt cx="5364596" cy="2268481"/>
            </a:xfrm>
          </p:grpSpPr>
          <p:cxnSp>
            <p:nvCxnSpPr>
              <p:cNvPr id="8" name="Straight Connector 7"/>
              <p:cNvCxnSpPr/>
              <p:nvPr/>
            </p:nvCxnSpPr>
            <p:spPr>
              <a:xfrm>
                <a:off x="1794879" y="3913792"/>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p:nvGrpSpPr>
            <p:grpSpPr>
              <a:xfrm>
                <a:off x="1135813" y="3440670"/>
                <a:ext cx="5364596" cy="2268481"/>
                <a:chOff x="179512" y="3248751"/>
                <a:chExt cx="5364596" cy="2268481"/>
              </a:xfrm>
            </p:grpSpPr>
            <p:cxnSp>
              <p:nvCxnSpPr>
                <p:cNvPr id="10" name="Straight Connector 9"/>
                <p:cNvCxnSpPr/>
                <p:nvPr/>
              </p:nvCxnSpPr>
              <p:spPr>
                <a:xfrm flipH="1">
                  <a:off x="827584" y="3248751"/>
                  <a:ext cx="10993" cy="2268481"/>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2195736" y="3248751"/>
                  <a:ext cx="10994" cy="1620409"/>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27584" y="5510700"/>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195736" y="4869160"/>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95736" y="5333820"/>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63888" y="4868344"/>
                  <a:ext cx="334134" cy="7282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541709" y="5215204"/>
                  <a:ext cx="334134" cy="122111"/>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98022" y="4941168"/>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59488" y="5229200"/>
                  <a:ext cx="1368152"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067944" y="5085184"/>
                  <a:ext cx="1476164" cy="0"/>
                </a:xfrm>
                <a:prstGeom prst="straightConnector1">
                  <a:avLst/>
                </a:prstGeom>
                <a:ln w="41275">
                  <a:solidFill>
                    <a:schemeClr val="accent1">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23528" y="3717032"/>
                  <a:ext cx="0" cy="1374684"/>
                </a:xfrm>
                <a:prstGeom prst="straightConnector1">
                  <a:avLst/>
                </a:prstGeom>
                <a:ln w="12700">
                  <a:solidFill>
                    <a:schemeClr val="tx1"/>
                  </a:solidFill>
                  <a:headEnd type="triangle"/>
                  <a:tailEnd type="arrow"/>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79512" y="3713766"/>
                  <a:ext cx="5256584" cy="3266"/>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79512" y="5091716"/>
                  <a:ext cx="3758513"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cxnSp>
          <p:nvCxnSpPr>
            <p:cNvPr id="23" name="Straight Connector 22"/>
            <p:cNvCxnSpPr/>
            <p:nvPr/>
          </p:nvCxnSpPr>
          <p:spPr>
            <a:xfrm flipH="1">
              <a:off x="2823211" y="3069292"/>
              <a:ext cx="5497" cy="191324"/>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531313" y="1734674"/>
            <a:ext cx="57606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rgbClr val="FF0000"/>
                </a:solidFill>
              </a:rPr>
              <a:t>Η</a:t>
            </a:r>
            <a:endParaRPr lang="en-GB" sz="2000">
              <a:solidFill>
                <a:srgbClr val="FF0000"/>
              </a:solidFill>
            </a:endParaRPr>
          </a:p>
        </p:txBody>
      </p:sp>
      <p:sp>
        <p:nvSpPr>
          <p:cNvPr id="25" name="Rectangle 24"/>
          <p:cNvSpPr/>
          <p:nvPr/>
        </p:nvSpPr>
        <p:spPr>
          <a:xfrm>
            <a:off x="6075929" y="2575801"/>
            <a:ext cx="57606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rgbClr val="FF0000"/>
                </a:solidFill>
              </a:rPr>
              <a:t>u</a:t>
            </a:r>
          </a:p>
        </p:txBody>
      </p:sp>
      <p:sp>
        <p:nvSpPr>
          <p:cNvPr id="26" name="Rectangle 25"/>
          <p:cNvSpPr/>
          <p:nvPr/>
        </p:nvSpPr>
        <p:spPr>
          <a:xfrm>
            <a:off x="5579441" y="2241097"/>
            <a:ext cx="57606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smtClean="0">
                <a:solidFill>
                  <a:srgbClr val="FF0000"/>
                </a:solidFill>
              </a:rPr>
              <a:t>Α</a:t>
            </a:r>
            <a:endParaRPr lang="en-GB" sz="2000">
              <a:solidFill>
                <a:srgbClr val="FF0000"/>
              </a:solidFill>
            </a:endParaRPr>
          </a:p>
        </p:txBody>
      </p:sp>
      <p:sp>
        <p:nvSpPr>
          <p:cNvPr id="27" name="Rectangle 26"/>
          <p:cNvSpPr/>
          <p:nvPr/>
        </p:nvSpPr>
        <p:spPr>
          <a:xfrm>
            <a:off x="1691680" y="980728"/>
            <a:ext cx="86409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smtClean="0">
                <a:solidFill>
                  <a:srgbClr val="FF0000"/>
                </a:solidFill>
              </a:rPr>
              <a:t>u = 0</a:t>
            </a:r>
            <a:endParaRPr lang="en-GB" sz="2400">
              <a:solidFill>
                <a:srgbClr val="FF000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4240"/>
    </mc:Choice>
    <mc:Fallback>
      <p:transition spd="slow" advTm="104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10"/>
          <p:cNvSpPr>
            <a:spLocks noGrp="1" noChangeArrowheads="1"/>
          </p:cNvSpPr>
          <p:nvPr>
            <p:ph type="title"/>
          </p:nvPr>
        </p:nvSpPr>
        <p:spPr>
          <a:xfrm>
            <a:off x="800100" y="116632"/>
            <a:ext cx="7543800" cy="720080"/>
          </a:xfrm>
        </p:spPr>
        <p:txBody>
          <a:bodyPr>
            <a:noAutofit/>
          </a:bodyPr>
          <a:lstStyle/>
          <a:p>
            <a:pPr eaLnBrk="1" hangingPunct="1"/>
            <a:r>
              <a:rPr lang="el-GR" altLang="en-US" sz="3600" smtClean="0"/>
              <a:t>Ισχύς </a:t>
            </a:r>
          </a:p>
        </p:txBody>
      </p:sp>
      <p:sp>
        <p:nvSpPr>
          <p:cNvPr id="65541" name="Rectangle 8"/>
          <p:cNvSpPr>
            <a:spLocks noGrp="1" noChangeArrowheads="1"/>
          </p:cNvSpPr>
          <p:nvPr>
            <p:ph type="body" sz="half" idx="1"/>
          </p:nvPr>
        </p:nvSpPr>
        <p:spPr>
          <a:xfrm>
            <a:off x="971600" y="2564904"/>
            <a:ext cx="7345437" cy="2909887"/>
          </a:xfrm>
        </p:spPr>
        <p:txBody>
          <a:bodyPr/>
          <a:lstStyle/>
          <a:p>
            <a:pPr eaLnBrk="1" hangingPunct="1"/>
            <a:r>
              <a:rPr lang="en-GB" altLang="en-US" sz="2200" b="1" i="1" smtClean="0">
                <a:solidFill>
                  <a:srgbClr val="002060"/>
                </a:solidFill>
              </a:rPr>
              <a:t>P</a:t>
            </a:r>
            <a:r>
              <a:rPr lang="en-GB" altLang="en-US" sz="2200" b="1" smtClean="0">
                <a:solidFill>
                  <a:srgbClr val="002060"/>
                </a:solidFill>
              </a:rPr>
              <a:t> </a:t>
            </a:r>
            <a:r>
              <a:rPr lang="el-GR" altLang="en-US" sz="2200" b="1" smtClean="0">
                <a:solidFill>
                  <a:srgbClr val="002060"/>
                </a:solidFill>
              </a:rPr>
              <a:t>	</a:t>
            </a:r>
            <a:r>
              <a:rPr lang="en-GB" altLang="en-US" sz="2200" b="1" smtClean="0">
                <a:solidFill>
                  <a:srgbClr val="002060"/>
                </a:solidFill>
              </a:rPr>
              <a:t>= </a:t>
            </a:r>
            <a:r>
              <a:rPr lang="el-GR" altLang="en-US" sz="2200" b="1" smtClean="0">
                <a:solidFill>
                  <a:srgbClr val="002060"/>
                </a:solidFill>
              </a:rPr>
              <a:t>ισχύς</a:t>
            </a:r>
            <a:r>
              <a:rPr lang="en-GB" altLang="en-US" sz="2200" b="1" smtClean="0">
                <a:solidFill>
                  <a:srgbClr val="002060"/>
                </a:solidFill>
              </a:rPr>
              <a:t> [</a:t>
            </a:r>
            <a:r>
              <a:rPr lang="en-US" altLang="en-US" sz="2200" b="1" smtClean="0">
                <a:solidFill>
                  <a:srgbClr val="002060"/>
                </a:solidFill>
              </a:rPr>
              <a:t>W]</a:t>
            </a:r>
            <a:endParaRPr lang="el-GR" altLang="en-US" sz="2200" b="1" smtClean="0">
              <a:solidFill>
                <a:srgbClr val="002060"/>
              </a:solidFill>
            </a:endParaRPr>
          </a:p>
          <a:p>
            <a:pPr eaLnBrk="1" hangingPunct="1"/>
            <a:r>
              <a:rPr lang="el-GR" altLang="en-US" sz="2200" b="1" smtClean="0">
                <a:solidFill>
                  <a:srgbClr val="002060"/>
                </a:solidFill>
              </a:rPr>
              <a:t>η 	= απόδοση στροβίλου</a:t>
            </a:r>
          </a:p>
          <a:p>
            <a:pPr eaLnBrk="1" hangingPunct="1"/>
            <a:r>
              <a:rPr lang="el-GR" altLang="en-US" sz="2200" b="1" smtClean="0">
                <a:solidFill>
                  <a:srgbClr val="002060"/>
                </a:solidFill>
              </a:rPr>
              <a:t>ρ</a:t>
            </a:r>
            <a:r>
              <a:rPr lang="en-GB" altLang="en-US" sz="2200" b="1" smtClean="0">
                <a:solidFill>
                  <a:srgbClr val="002060"/>
                </a:solidFill>
              </a:rPr>
              <a:t> </a:t>
            </a:r>
            <a:r>
              <a:rPr lang="el-GR" altLang="en-US" sz="2200" b="1" smtClean="0">
                <a:solidFill>
                  <a:srgbClr val="002060"/>
                </a:solidFill>
              </a:rPr>
              <a:t>	</a:t>
            </a:r>
            <a:r>
              <a:rPr lang="en-GB" altLang="en-US" sz="2200" b="1" smtClean="0">
                <a:solidFill>
                  <a:srgbClr val="002060"/>
                </a:solidFill>
              </a:rPr>
              <a:t>= </a:t>
            </a:r>
            <a:r>
              <a:rPr lang="el-GR" altLang="en-US" sz="2200" b="1" smtClean="0">
                <a:solidFill>
                  <a:srgbClr val="002060"/>
                </a:solidFill>
              </a:rPr>
              <a:t>πυκνότητα νερού </a:t>
            </a:r>
            <a:r>
              <a:rPr lang="en-GB" altLang="en-US" sz="2200" b="1" smtClean="0">
                <a:solidFill>
                  <a:srgbClr val="002060"/>
                </a:solidFill>
              </a:rPr>
              <a:t> </a:t>
            </a:r>
            <a:r>
              <a:rPr lang="el-GR" altLang="en-US" sz="2200" b="1" smtClean="0">
                <a:solidFill>
                  <a:srgbClr val="002060"/>
                </a:solidFill>
              </a:rPr>
              <a:t>[</a:t>
            </a:r>
            <a:r>
              <a:rPr lang="en-GB" altLang="en-US" sz="2200" b="1" smtClean="0">
                <a:solidFill>
                  <a:srgbClr val="002060"/>
                </a:solidFill>
              </a:rPr>
              <a:t>kg/m</a:t>
            </a:r>
            <a:r>
              <a:rPr lang="el-GR" altLang="en-US" sz="2200" b="1" baseline="30000" smtClean="0">
                <a:solidFill>
                  <a:srgbClr val="002060"/>
                </a:solidFill>
              </a:rPr>
              <a:t>3</a:t>
            </a:r>
            <a:r>
              <a:rPr lang="el-GR" altLang="en-US" sz="2200" b="1" smtClean="0">
                <a:solidFill>
                  <a:srgbClr val="002060"/>
                </a:solidFill>
              </a:rPr>
              <a:t>]</a:t>
            </a:r>
          </a:p>
          <a:p>
            <a:pPr eaLnBrk="1" hangingPunct="1"/>
            <a:r>
              <a:rPr lang="en-GB" altLang="en-US" sz="2200" b="1" i="1" smtClean="0">
                <a:solidFill>
                  <a:srgbClr val="002060"/>
                </a:solidFill>
              </a:rPr>
              <a:t>g</a:t>
            </a:r>
            <a:r>
              <a:rPr lang="en-GB" altLang="en-US" sz="2200" b="1" smtClean="0">
                <a:solidFill>
                  <a:srgbClr val="002060"/>
                </a:solidFill>
              </a:rPr>
              <a:t> </a:t>
            </a:r>
            <a:r>
              <a:rPr lang="el-GR" altLang="en-US" sz="2200" b="1" smtClean="0">
                <a:solidFill>
                  <a:srgbClr val="002060"/>
                </a:solidFill>
              </a:rPr>
              <a:t>	</a:t>
            </a:r>
            <a:r>
              <a:rPr lang="en-GB" altLang="en-US" sz="2200" b="1" smtClean="0">
                <a:solidFill>
                  <a:srgbClr val="002060"/>
                </a:solidFill>
              </a:rPr>
              <a:t>= </a:t>
            </a:r>
            <a:r>
              <a:rPr lang="el-GR" altLang="en-US" sz="2200" b="1" smtClean="0">
                <a:solidFill>
                  <a:srgbClr val="002060"/>
                </a:solidFill>
              </a:rPr>
              <a:t>επιτάχυνση της βαρύτητας [</a:t>
            </a:r>
            <a:r>
              <a:rPr lang="en-GB" altLang="en-US" sz="2200" b="1" smtClean="0">
                <a:solidFill>
                  <a:srgbClr val="002060"/>
                </a:solidFill>
              </a:rPr>
              <a:t>9.81 m/s</a:t>
            </a:r>
            <a:r>
              <a:rPr lang="el-GR" altLang="en-US" sz="2200" b="1" baseline="30000" smtClean="0">
                <a:solidFill>
                  <a:srgbClr val="002060"/>
                </a:solidFill>
              </a:rPr>
              <a:t>2</a:t>
            </a:r>
            <a:r>
              <a:rPr lang="el-GR" altLang="en-US" sz="2200" b="1" smtClean="0">
                <a:solidFill>
                  <a:srgbClr val="002060"/>
                </a:solidFill>
              </a:rPr>
              <a:t>]</a:t>
            </a:r>
          </a:p>
          <a:p>
            <a:pPr eaLnBrk="1" hangingPunct="1"/>
            <a:r>
              <a:rPr lang="en-GB" altLang="en-US" sz="2200" b="1" i="1">
                <a:solidFill>
                  <a:srgbClr val="002060"/>
                </a:solidFill>
              </a:rPr>
              <a:t>H</a:t>
            </a:r>
            <a:r>
              <a:rPr lang="en-GB" altLang="en-US" sz="2200" b="1" smtClean="0">
                <a:solidFill>
                  <a:srgbClr val="002060"/>
                </a:solidFill>
              </a:rPr>
              <a:t> </a:t>
            </a:r>
            <a:r>
              <a:rPr lang="el-GR" altLang="en-US" sz="2200" b="1" smtClean="0">
                <a:solidFill>
                  <a:srgbClr val="002060"/>
                </a:solidFill>
              </a:rPr>
              <a:t>	</a:t>
            </a:r>
            <a:r>
              <a:rPr lang="en-GB" altLang="en-US" sz="2200" b="1" smtClean="0">
                <a:solidFill>
                  <a:srgbClr val="002060"/>
                </a:solidFill>
              </a:rPr>
              <a:t>= </a:t>
            </a:r>
            <a:r>
              <a:rPr lang="el-GR" altLang="en-US" sz="2200" b="1" smtClean="0">
                <a:solidFill>
                  <a:srgbClr val="002060"/>
                </a:solidFill>
              </a:rPr>
              <a:t>ύψος</a:t>
            </a:r>
            <a:r>
              <a:rPr lang="en-GB" altLang="en-US" sz="2200" b="1" smtClean="0">
                <a:solidFill>
                  <a:srgbClr val="002060"/>
                </a:solidFill>
              </a:rPr>
              <a:t> (m, </a:t>
            </a:r>
            <a:r>
              <a:rPr lang="el-GR" altLang="en-US" sz="2200" b="1" smtClean="0">
                <a:solidFill>
                  <a:srgbClr val="002060"/>
                </a:solidFill>
              </a:rPr>
              <a:t>η διαφορά ύψους μεταξύ της επιφάνειας εισαγωγής και εξαγωγής του νερού)</a:t>
            </a:r>
          </a:p>
          <a:p>
            <a:pPr eaLnBrk="1" hangingPunct="1"/>
            <a:r>
              <a:rPr lang="en-US" altLang="en-US" sz="2200" b="1" smtClean="0">
                <a:solidFill>
                  <a:srgbClr val="002060"/>
                </a:solidFill>
              </a:rPr>
              <a:t>Q	</a:t>
            </a:r>
            <a:r>
              <a:rPr lang="el-GR" altLang="en-US" sz="2200" b="1" smtClean="0">
                <a:solidFill>
                  <a:srgbClr val="002060"/>
                </a:solidFill>
              </a:rPr>
              <a:t>= παροχή (m</a:t>
            </a:r>
            <a:r>
              <a:rPr lang="el-GR" altLang="en-US" sz="2200" b="1" baseline="30000" smtClean="0">
                <a:solidFill>
                  <a:srgbClr val="002060"/>
                </a:solidFill>
              </a:rPr>
              <a:t>3</a:t>
            </a:r>
            <a:r>
              <a:rPr lang="el-GR" altLang="en-US" sz="2200" b="1" smtClean="0">
                <a:solidFill>
                  <a:srgbClr val="002060"/>
                </a:solidFill>
              </a:rPr>
              <a:t> /s)</a:t>
            </a:r>
          </a:p>
          <a:p>
            <a:pPr eaLnBrk="1" hangingPunct="1">
              <a:buFont typeface="Wingdings" pitchFamily="2" charset="2"/>
              <a:buNone/>
            </a:pPr>
            <a:endParaRPr lang="el-GR" altLang="en-US" sz="2200" b="1" smtClean="0">
              <a:solidFill>
                <a:srgbClr val="002060"/>
              </a:solidFill>
            </a:endParaRPr>
          </a:p>
        </p:txBody>
      </p:sp>
      <p:sp>
        <p:nvSpPr>
          <p:cNvPr id="65539"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5B2055C2-4A64-4136-AB88-5EEED1026E54}" type="slidenum">
              <a:rPr lang="el-GR" altLang="en-US" sz="1000" smtClean="0"/>
              <a:pPr eaLnBrk="1" hangingPunct="1">
                <a:spcBef>
                  <a:spcPct val="0"/>
                </a:spcBef>
                <a:buClrTx/>
                <a:buSzTx/>
                <a:buFontTx/>
                <a:buNone/>
              </a:pPr>
              <a:t>63</a:t>
            </a:fld>
            <a:endParaRPr lang="el-GR" altLang="en-US" sz="1000" smtClean="0"/>
          </a:p>
        </p:txBody>
      </p:sp>
      <p:sp>
        <p:nvSpPr>
          <p:cNvPr id="2" name="Content Placeholder 1"/>
          <p:cNvSpPr>
            <a:spLocks noGrp="1"/>
          </p:cNvSpPr>
          <p:nvPr>
            <p:ph sz="half" idx="2"/>
          </p:nvPr>
        </p:nvSpPr>
        <p:spPr>
          <a:xfrm>
            <a:off x="1295636" y="1340768"/>
            <a:ext cx="6552728" cy="864096"/>
          </a:xfrm>
        </p:spPr>
        <p:txBody>
          <a:bodyPr>
            <a:noAutofit/>
          </a:bodyPr>
          <a:lstStyle/>
          <a:p>
            <a:pPr marL="0" indent="0" algn="ctr">
              <a:buNone/>
            </a:pPr>
            <a:r>
              <a:rPr lang="en-GB" sz="4000" b="1" smtClean="0">
                <a:solidFill>
                  <a:srgbClr val="C00000"/>
                </a:solidFill>
              </a:rPr>
              <a:t>P = </a:t>
            </a:r>
            <a:r>
              <a:rPr lang="el-GR" sz="4000" b="1" smtClean="0">
                <a:solidFill>
                  <a:srgbClr val="C00000"/>
                </a:solidFill>
              </a:rPr>
              <a:t>η * ρ * </a:t>
            </a:r>
            <a:r>
              <a:rPr lang="en-GB" sz="4000" b="1" smtClean="0">
                <a:solidFill>
                  <a:srgbClr val="C00000"/>
                </a:solidFill>
              </a:rPr>
              <a:t>g * H * Q</a:t>
            </a:r>
            <a:endParaRPr lang="en-GB" sz="4000" b="1">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804"/>
    </mc:Choice>
    <mc:Fallback>
      <p:transition spd="slow" advTm="19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a:xfrm>
            <a:off x="457200" y="188640"/>
            <a:ext cx="8229600" cy="936104"/>
          </a:xfrm>
        </p:spPr>
        <p:txBody>
          <a:bodyPr>
            <a:normAutofit fontScale="90000"/>
          </a:bodyPr>
          <a:lstStyle/>
          <a:p>
            <a:r>
              <a:rPr lang="el-GR" altLang="en-US" sz="3600" smtClean="0"/>
              <a:t>ΕΠΙΠΤΩΣΕΙΣ ΤΩΝ ΦΡΑΓΜΑΤΩΝ ΣΤΟΥΣ ΠΟΤΑΜΟΥΣ</a:t>
            </a:r>
            <a:endParaRPr lang="en-GB" altLang="en-US" sz="3600" smtClean="0"/>
          </a:p>
        </p:txBody>
      </p:sp>
      <p:sp>
        <p:nvSpPr>
          <p:cNvPr id="67587" name="Content Placeholder 2"/>
          <p:cNvSpPr>
            <a:spLocks noGrp="1"/>
          </p:cNvSpPr>
          <p:nvPr>
            <p:ph idx="1"/>
          </p:nvPr>
        </p:nvSpPr>
        <p:spPr>
          <a:xfrm>
            <a:off x="269776" y="1340768"/>
            <a:ext cx="8604448" cy="4662487"/>
          </a:xfrm>
        </p:spPr>
        <p:txBody>
          <a:bodyPr>
            <a:normAutofit fontScale="85000" lnSpcReduction="20000"/>
          </a:bodyPr>
          <a:lstStyle/>
          <a:p>
            <a:pPr marL="514350" indent="-514350">
              <a:buFont typeface="+mj-lt"/>
              <a:buAutoNum type="arabicPeriod"/>
            </a:pPr>
            <a:r>
              <a:rPr lang="el-GR" altLang="en-US" sz="2800" smtClean="0"/>
              <a:t>Αλλοίωση αρχικού τοπίου στην περιοχή του φράγματος και της τεχνητής λίμνης.</a:t>
            </a:r>
          </a:p>
          <a:p>
            <a:pPr marL="514350" indent="-514350">
              <a:buFont typeface="+mj-lt"/>
              <a:buAutoNum type="arabicPeriod"/>
            </a:pPr>
            <a:r>
              <a:rPr lang="el-GR" altLang="en-US" sz="2800" smtClean="0"/>
              <a:t>Μείωση του νερού ποταμών. </a:t>
            </a:r>
            <a:endParaRPr lang="en-GB" altLang="en-US" sz="2800" smtClean="0"/>
          </a:p>
          <a:p>
            <a:pPr marL="514350" indent="-514350">
              <a:buFont typeface="+mj-lt"/>
              <a:buAutoNum type="arabicPeriod"/>
            </a:pPr>
            <a:r>
              <a:rPr lang="el-GR" altLang="en-US" sz="2800" smtClean="0"/>
              <a:t>Μείωση της ταχύτητας του νερού</a:t>
            </a:r>
            <a:endParaRPr lang="en-GB" altLang="en-US" sz="2800" smtClean="0"/>
          </a:p>
          <a:p>
            <a:pPr marL="514350" indent="-514350">
              <a:buFont typeface="+mj-lt"/>
              <a:buAutoNum type="arabicPeriod"/>
            </a:pPr>
            <a:r>
              <a:rPr lang="el-GR" altLang="en-US" sz="2800" smtClean="0"/>
              <a:t>Θερμική διαστρωμάτωση στην λίμνη</a:t>
            </a:r>
            <a:endParaRPr lang="en-GB" altLang="en-US" sz="2800" smtClean="0"/>
          </a:p>
          <a:p>
            <a:pPr marL="514350" indent="-514350">
              <a:buFont typeface="+mj-lt"/>
              <a:buAutoNum type="arabicPeriod"/>
            </a:pPr>
            <a:r>
              <a:rPr lang="el-GR" altLang="en-US" sz="2800" smtClean="0"/>
              <a:t>Μεταβολή του χρονισμού της ροής. </a:t>
            </a:r>
            <a:endParaRPr lang="en-GB" altLang="en-US" sz="2800" smtClean="0"/>
          </a:p>
          <a:p>
            <a:pPr marL="514350" indent="-514350">
              <a:buFont typeface="+mj-lt"/>
              <a:buAutoNum type="arabicPeriod"/>
            </a:pPr>
            <a:r>
              <a:rPr lang="el-GR" altLang="en-US" sz="2800" smtClean="0"/>
              <a:t>Αυξομείωση της στάθμης του ταμιευτήρα</a:t>
            </a:r>
            <a:r>
              <a:rPr lang="en-GB" altLang="en-US" sz="2800" smtClean="0"/>
              <a:t>. </a:t>
            </a:r>
          </a:p>
          <a:p>
            <a:pPr marL="514350" indent="-514350">
              <a:buFont typeface="+mj-lt"/>
              <a:buAutoNum type="arabicPeriod"/>
            </a:pPr>
            <a:r>
              <a:rPr lang="el-GR" altLang="en-US" sz="2800" smtClean="0"/>
              <a:t>Μείωση του ποσοστού του </a:t>
            </a:r>
            <a:r>
              <a:rPr lang="el-GR" altLang="en-US" sz="2800" smtClean="0"/>
              <a:t>οξυγόνου στον ταμιευτήρα</a:t>
            </a:r>
            <a:endParaRPr lang="en-GB" altLang="en-US" sz="2800" smtClean="0"/>
          </a:p>
          <a:p>
            <a:pPr marL="514350" indent="-514350">
              <a:buFont typeface="+mj-lt"/>
              <a:buAutoNum type="arabicPeriod"/>
            </a:pPr>
            <a:r>
              <a:rPr lang="el-GR" altLang="en-US" sz="2800" smtClean="0"/>
              <a:t>Συγκράτηση της λάσπης και των θρεπτικών συστατικών</a:t>
            </a:r>
          </a:p>
          <a:p>
            <a:pPr marL="514350" indent="-514350">
              <a:buFont typeface="+mj-lt"/>
              <a:buAutoNum type="arabicPeriod"/>
            </a:pPr>
            <a:r>
              <a:rPr lang="el-GR" altLang="en-US" sz="2800" smtClean="0"/>
              <a:t>Οι </a:t>
            </a:r>
            <a:r>
              <a:rPr lang="el-GR" altLang="en-US" sz="2800" smtClean="0"/>
              <a:t>υδροστρόβιλοι εμποδίζουν την διέλευση </a:t>
            </a:r>
            <a:r>
              <a:rPr lang="el-GR" altLang="en-US" sz="2800" smtClean="0"/>
              <a:t>ψαριών</a:t>
            </a:r>
            <a:r>
              <a:rPr lang="el-GR" altLang="en-US" sz="2800"/>
              <a:t> </a:t>
            </a:r>
            <a:r>
              <a:rPr lang="el-GR" altLang="en-US" sz="2800" smtClean="0"/>
              <a:t>– ανάγκη για «σκάλες» ψαριών.</a:t>
            </a:r>
          </a:p>
          <a:p>
            <a:pPr marL="514350" indent="-514350">
              <a:buFont typeface="+mj-lt"/>
              <a:buAutoNum type="arabicPeriod"/>
            </a:pPr>
            <a:r>
              <a:rPr lang="el-GR" altLang="en-US" sz="2800" smtClean="0"/>
              <a:t>Εκπομπές αερίων του ΦΘ (από την σήψη φυτών/δένδρων)</a:t>
            </a:r>
            <a:endParaRPr lang="en-GB" altLang="en-US" sz="2800" smtClean="0"/>
          </a:p>
          <a:p>
            <a:pPr marL="0" indent="0">
              <a:buFont typeface="Wingdings" pitchFamily="2" charset="2"/>
              <a:buNone/>
            </a:pPr>
            <a:endParaRPr lang="en-GB" altLang="en-US" sz="2800" smtClean="0"/>
          </a:p>
        </p:txBody>
      </p:sp>
      <p:sp>
        <p:nvSpPr>
          <p:cNvPr id="675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E496211-E3C3-494C-A57A-27D553420050}" type="slidenum">
              <a:rPr lang="el-GR" altLang="en-US" sz="1000" smtClean="0"/>
              <a:pPr eaLnBrk="1" hangingPunct="1">
                <a:spcBef>
                  <a:spcPct val="0"/>
                </a:spcBef>
                <a:buClrTx/>
                <a:buSzTx/>
                <a:buFontTx/>
                <a:buNone/>
              </a:pPr>
              <a:t>64</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8042"/>
    </mc:Choice>
    <mc:Fallback>
      <p:transition spd="slow" advTm="980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idx="4294967295"/>
          </p:nvPr>
        </p:nvSpPr>
        <p:spPr>
          <a:xfrm>
            <a:off x="457200" y="188640"/>
            <a:ext cx="8229600" cy="504056"/>
          </a:xfrm>
        </p:spPr>
        <p:txBody>
          <a:bodyPr>
            <a:normAutofit fontScale="90000"/>
          </a:bodyPr>
          <a:lstStyle/>
          <a:p>
            <a:r>
              <a:rPr lang="el-GR" altLang="en-US" smtClean="0"/>
              <a:t>Α.	ΕΝΕΡΓΕΙΑΚΗ ΠΗΓΗ ΚΑΙ ΠΕΡΙΒΑΛΛΟΝΤΙΚΟ ΠΛΑΙΣΙΟ</a:t>
            </a:r>
            <a:endParaRPr lang="en-GB" altLang="en-US" smtClean="0"/>
          </a:p>
        </p:txBody>
      </p:sp>
      <p:sp>
        <p:nvSpPr>
          <p:cNvPr id="3" name="Content Placeholder 2"/>
          <p:cNvSpPr>
            <a:spLocks noGrp="1"/>
          </p:cNvSpPr>
          <p:nvPr>
            <p:ph idx="1"/>
          </p:nvPr>
        </p:nvSpPr>
        <p:spPr>
          <a:xfrm>
            <a:off x="755576" y="1719263"/>
            <a:ext cx="8388424" cy="4411662"/>
          </a:xfrm>
        </p:spPr>
        <p:txBody>
          <a:bodyPr/>
          <a:lstStyle/>
          <a:p>
            <a:pPr marL="0" indent="0">
              <a:buFont typeface="Wingdings" pitchFamily="2" charset="2"/>
              <a:buNone/>
              <a:defRPr/>
            </a:pPr>
            <a:r>
              <a:rPr lang="el-GR" sz="2800" dirty="0" smtClean="0"/>
              <a:t>ΠΡΟΣΔΙΟΡΙΣΜΟΣ </a:t>
            </a:r>
            <a:r>
              <a:rPr lang="el-GR" sz="2800" dirty="0"/>
              <a:t>ΕΝΕΡΓΕΙΑΚΗΣ ΠΗΓΗΣ</a:t>
            </a:r>
            <a:endParaRPr lang="en-GB" sz="2800" dirty="0"/>
          </a:p>
          <a:p>
            <a:pPr marL="0" indent="0">
              <a:buFont typeface="Wingdings" pitchFamily="2" charset="2"/>
              <a:buNone/>
              <a:defRPr/>
            </a:pPr>
            <a:r>
              <a:rPr lang="el-GR" sz="2800" dirty="0"/>
              <a:t> </a:t>
            </a:r>
            <a:endParaRPr lang="en-GB" sz="2800" dirty="0"/>
          </a:p>
          <a:p>
            <a:pPr marL="0" indent="0">
              <a:buFont typeface="Wingdings" pitchFamily="2" charset="2"/>
              <a:buNone/>
              <a:defRPr/>
            </a:pPr>
            <a:r>
              <a:rPr lang="el-GR" sz="2800" dirty="0" smtClean="0"/>
              <a:t>ΠΕΡΙΒΑΛΛΟΝΤΙΚΟ </a:t>
            </a:r>
            <a:r>
              <a:rPr lang="el-GR" sz="2800" dirty="0"/>
              <a:t>ΠΛΑΙΣΙΟ</a:t>
            </a:r>
            <a:endParaRPr lang="en-GB" sz="2800" dirty="0"/>
          </a:p>
          <a:p>
            <a:pPr lvl="1">
              <a:defRPr/>
            </a:pPr>
            <a:r>
              <a:rPr lang="el-GR" sz="2400" dirty="0"/>
              <a:t>	ΤΟΠΙΚΗ ΥΔΡΟΛΟΓΙΑ</a:t>
            </a:r>
            <a:endParaRPr lang="en-GB" sz="2400" dirty="0"/>
          </a:p>
          <a:p>
            <a:pPr lvl="1">
              <a:defRPr/>
            </a:pPr>
            <a:r>
              <a:rPr lang="el-GR" sz="2400" dirty="0"/>
              <a:t>	ΓΕΩΛΟΓΙΑ ΠΕΡΙΟΧΗΣ</a:t>
            </a:r>
            <a:endParaRPr lang="en-GB" sz="2400" dirty="0"/>
          </a:p>
          <a:p>
            <a:pPr lvl="1">
              <a:defRPr/>
            </a:pPr>
            <a:r>
              <a:rPr lang="el-GR" sz="2400" dirty="0"/>
              <a:t>	ΠΙΘΑΝΟΤΗΤΑ </a:t>
            </a:r>
            <a:r>
              <a:rPr lang="el-GR" sz="2400" dirty="0" smtClean="0"/>
              <a:t>ΣΕΙΣΜΙΚΗΣ ΔΡΑΣΤΗΡΙΟΤΗΤΑΣ</a:t>
            </a:r>
            <a:endParaRPr lang="en-GB" sz="2400" dirty="0"/>
          </a:p>
          <a:p>
            <a:pPr lvl="1">
              <a:defRPr/>
            </a:pPr>
            <a:r>
              <a:rPr lang="el-GR" sz="2400" dirty="0" smtClean="0"/>
              <a:t>	ΤΟΠΟΓΡΑΦΙΑ </a:t>
            </a:r>
            <a:r>
              <a:rPr lang="el-GR" sz="2400" dirty="0"/>
              <a:t>ΠΕΡΙΟΧΗΣ</a:t>
            </a:r>
            <a:endParaRPr lang="en-GB" sz="2400" dirty="0"/>
          </a:p>
          <a:p>
            <a:pPr>
              <a:defRPr/>
            </a:pPr>
            <a:endParaRPr lang="en-GB" sz="2800" dirty="0"/>
          </a:p>
        </p:txBody>
      </p:sp>
      <p:sp>
        <p:nvSpPr>
          <p:cNvPr id="686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44B6AAF-802E-4E29-BC75-13F6200C2C55}" type="slidenum">
              <a:rPr lang="el-GR" altLang="en-US" sz="1000" smtClean="0"/>
              <a:pPr eaLnBrk="1" hangingPunct="1">
                <a:spcBef>
                  <a:spcPct val="0"/>
                </a:spcBef>
                <a:buClrTx/>
                <a:buSzTx/>
                <a:buFontTx/>
                <a:buNone/>
              </a:pPr>
              <a:t>65</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083"/>
    </mc:Choice>
    <mc:Fallback>
      <p:transition spd="slow" advTm="29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normAutofit fontScale="90000"/>
          </a:bodyPr>
          <a:lstStyle/>
          <a:p>
            <a:r>
              <a:rPr lang="el-GR" altLang="en-US" smtClean="0"/>
              <a:t>Β.	ΠΡΟΔΙΑΓΡΑΦΕΣ ΕΡΓΟΥ</a:t>
            </a:r>
            <a:endParaRPr lang="en-GB" altLang="en-US" smtClean="0"/>
          </a:p>
        </p:txBody>
      </p:sp>
      <p:sp>
        <p:nvSpPr>
          <p:cNvPr id="69635" name="Content Placeholder 2"/>
          <p:cNvSpPr>
            <a:spLocks noGrp="1"/>
          </p:cNvSpPr>
          <p:nvPr>
            <p:ph sz="half" idx="1"/>
          </p:nvPr>
        </p:nvSpPr>
        <p:spPr>
          <a:xfrm>
            <a:off x="533400" y="1772816"/>
            <a:ext cx="4038600" cy="4525963"/>
          </a:xfrm>
        </p:spPr>
        <p:txBody>
          <a:bodyPr>
            <a:normAutofit fontScale="92500" lnSpcReduction="10000"/>
          </a:bodyPr>
          <a:lstStyle/>
          <a:p>
            <a:pPr marL="514350" indent="-514350">
              <a:buFont typeface="+mj-lt"/>
              <a:buAutoNum type="arabicPeriod"/>
            </a:pPr>
            <a:r>
              <a:rPr lang="el-GR" altLang="en-US" sz="3000" b="1" smtClean="0">
                <a:solidFill>
                  <a:srgbClr val="002060"/>
                </a:solidFill>
              </a:rPr>
              <a:t>ΣΤΑΘΜΟΙ</a:t>
            </a:r>
            <a:endParaRPr lang="en-GB" altLang="en-US" sz="3000" b="1" smtClean="0">
              <a:solidFill>
                <a:srgbClr val="002060"/>
              </a:solidFill>
            </a:endParaRPr>
          </a:p>
          <a:p>
            <a:pPr marL="0" indent="0">
              <a:buFont typeface="Wingdings" pitchFamily="2" charset="2"/>
              <a:buNone/>
            </a:pPr>
            <a:r>
              <a:rPr lang="el-GR" altLang="en-US" smtClean="0"/>
              <a:t>	ΣΤΑΘΜΟΙ ΜΕ ΑΠΟΘΗΚΕΥΣΗ</a:t>
            </a:r>
            <a:endParaRPr lang="en-GB" altLang="en-US" smtClean="0"/>
          </a:p>
          <a:p>
            <a:pPr marL="0" indent="0">
              <a:buFont typeface="Wingdings" pitchFamily="2" charset="2"/>
              <a:buNone/>
            </a:pPr>
            <a:r>
              <a:rPr lang="el-GR" altLang="en-US" smtClean="0"/>
              <a:t>	ΣΤΑΘΜΟΙ ΜΕ ΑΝΤΛΗΣΗ</a:t>
            </a:r>
            <a:endParaRPr lang="en-GB" altLang="en-US" smtClean="0"/>
          </a:p>
          <a:p>
            <a:pPr marL="0" indent="0">
              <a:buFont typeface="Wingdings" pitchFamily="2" charset="2"/>
              <a:buNone/>
            </a:pPr>
            <a:r>
              <a:rPr lang="el-GR" altLang="en-US" smtClean="0"/>
              <a:t>	ΣΤΑΘΜΟΙ ΠΟΤΑΜΩΝ</a:t>
            </a:r>
            <a:endParaRPr lang="en-GB" altLang="en-US" smtClean="0"/>
          </a:p>
          <a:p>
            <a:pPr marL="0" indent="0">
              <a:buFont typeface="Wingdings" pitchFamily="2" charset="2"/>
              <a:buNone/>
            </a:pPr>
            <a:r>
              <a:rPr lang="el-GR" altLang="en-US" smtClean="0"/>
              <a:t>	ΣΤΑΘΜΗ : ΥΨΗΛΗ &amp; ΧΑΜΗΛΗ</a:t>
            </a:r>
            <a:endParaRPr lang="en-GB" altLang="en-US" smtClean="0"/>
          </a:p>
          <a:p>
            <a:pPr marL="0" indent="0">
              <a:buFont typeface="Wingdings" pitchFamily="2" charset="2"/>
              <a:buNone/>
            </a:pPr>
            <a:r>
              <a:rPr lang="el-GR" altLang="en-US" smtClean="0"/>
              <a:t>	</a:t>
            </a:r>
          </a:p>
          <a:p>
            <a:pPr marL="0" indent="0">
              <a:buFont typeface="Wingdings" pitchFamily="2" charset="2"/>
              <a:buNone/>
            </a:pPr>
            <a:r>
              <a:rPr lang="el-GR" altLang="en-US" smtClean="0"/>
              <a:t>	ΜΙΚΡΑ ΥΔΡΟΗΛΕΚΤΡΙΚΑ</a:t>
            </a:r>
            <a:endParaRPr lang="en-GB" altLang="en-US" smtClean="0"/>
          </a:p>
          <a:p>
            <a:pPr marL="0" indent="0">
              <a:buFont typeface="Wingdings" pitchFamily="2" charset="2"/>
              <a:buNone/>
            </a:pPr>
            <a:r>
              <a:rPr lang="el-GR" altLang="en-US" smtClean="0"/>
              <a:t>	ΠΑΡΑΚΑΜΨΕΙΣ</a:t>
            </a:r>
            <a:endParaRPr lang="en-GB" altLang="en-US" smtClean="0"/>
          </a:p>
          <a:p>
            <a:pPr marL="0" indent="0">
              <a:buFont typeface="Wingdings" pitchFamily="2" charset="2"/>
              <a:buNone/>
            </a:pPr>
            <a:r>
              <a:rPr lang="el-GR" altLang="en-US" smtClean="0"/>
              <a:t>	ΥΔΡΟΤΡΟΧΟΙ </a:t>
            </a:r>
            <a:endParaRPr lang="en-GB" altLang="en-US" smtClean="0"/>
          </a:p>
          <a:p>
            <a:pPr marL="0" indent="0">
              <a:buFont typeface="Wingdings" pitchFamily="2" charset="2"/>
              <a:buNone/>
            </a:pPr>
            <a:endParaRPr lang="en-GB" altLang="en-US" smtClean="0"/>
          </a:p>
        </p:txBody>
      </p:sp>
      <p:sp>
        <p:nvSpPr>
          <p:cNvPr id="2" name="Content Placeholder 1"/>
          <p:cNvSpPr>
            <a:spLocks noGrp="1"/>
          </p:cNvSpPr>
          <p:nvPr>
            <p:ph sz="half" idx="2"/>
          </p:nvPr>
        </p:nvSpPr>
        <p:spPr>
          <a:xfrm>
            <a:off x="4555619" y="1700808"/>
            <a:ext cx="4038600" cy="4525963"/>
          </a:xfrm>
        </p:spPr>
        <p:txBody>
          <a:bodyPr>
            <a:normAutofit fontScale="92500" lnSpcReduction="10000"/>
          </a:bodyPr>
          <a:lstStyle/>
          <a:p>
            <a:pPr marL="514350" indent="-514350">
              <a:buFont typeface="+mj-lt"/>
              <a:buAutoNum type="arabicPeriod" startAt="2"/>
              <a:defRPr/>
            </a:pPr>
            <a:r>
              <a:rPr lang="el-GR" altLang="en-US" sz="3000" b="1">
                <a:solidFill>
                  <a:srgbClr val="002060"/>
                </a:solidFill>
              </a:rPr>
              <a:t>ΤΥΠΟΙ ΦΡΑΓΜΑΤΟΣ</a:t>
            </a:r>
          </a:p>
          <a:p>
            <a:pPr>
              <a:defRPr/>
            </a:pPr>
            <a:r>
              <a:rPr lang="el-GR"/>
              <a:t>ΑΠΟ ΤΣΙΜΕΝΤΟ</a:t>
            </a:r>
            <a:endParaRPr lang="en-GB"/>
          </a:p>
          <a:p>
            <a:pPr>
              <a:defRPr/>
            </a:pPr>
            <a:r>
              <a:rPr lang="el-GR"/>
              <a:t>ΑΠΟ ΧΩΜΑ</a:t>
            </a:r>
          </a:p>
          <a:p>
            <a:pPr>
              <a:defRPr/>
            </a:pPr>
            <a:endParaRPr lang="el-GR" b="1">
              <a:solidFill>
                <a:srgbClr val="002060"/>
              </a:solidFill>
            </a:endParaRPr>
          </a:p>
          <a:p>
            <a:pPr marL="457200" indent="-457200">
              <a:buFont typeface="+mj-lt"/>
              <a:buAutoNum type="arabicPeriod" startAt="3"/>
              <a:defRPr/>
            </a:pPr>
            <a:r>
              <a:rPr lang="el-GR" sz="3000" b="1">
                <a:solidFill>
                  <a:srgbClr val="002060"/>
                </a:solidFill>
              </a:rPr>
              <a:t>ΚΤΙΡΙΑ ΣΤΑΘΜΩΝ</a:t>
            </a:r>
          </a:p>
          <a:p>
            <a:pPr>
              <a:defRPr/>
            </a:pPr>
            <a:r>
              <a:rPr lang="el-GR"/>
              <a:t>ΘΕΣΗ, ΜΕΓΕΘΟΣ, ΤΟΠΙΟ</a:t>
            </a:r>
            <a:endParaRPr lang="en-GB"/>
          </a:p>
          <a:p>
            <a:endParaRPr lang="en-GB"/>
          </a:p>
        </p:txBody>
      </p:sp>
      <p:sp>
        <p:nvSpPr>
          <p:cNvPr id="6963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4946A89D-D36D-48CF-A46E-1B81A183DB67}" type="slidenum">
              <a:rPr lang="el-GR" altLang="en-US" sz="1000" smtClean="0"/>
              <a:pPr eaLnBrk="1" hangingPunct="1">
                <a:spcBef>
                  <a:spcPct val="0"/>
                </a:spcBef>
                <a:buClrTx/>
                <a:buSzTx/>
                <a:buFontTx/>
                <a:buNone/>
              </a:pPr>
              <a:t>66</a:t>
            </a:fld>
            <a:endParaRPr lang="el-GR" altLang="en-US" sz="10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699"/>
    </mc:Choice>
    <mc:Fallback>
      <p:transition spd="slow" advTm="45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457200" y="188640"/>
            <a:ext cx="8229600" cy="504056"/>
          </a:xfrm>
        </p:spPr>
        <p:txBody>
          <a:bodyPr>
            <a:normAutofit fontScale="90000"/>
          </a:bodyPr>
          <a:lstStyle/>
          <a:p>
            <a:r>
              <a:rPr lang="el-GR" altLang="en-US" smtClean="0"/>
              <a:t>ΠΡΟΔΙΑΓΡΑΦΕΣ </a:t>
            </a:r>
            <a:r>
              <a:rPr lang="el-GR" altLang="en-US"/>
              <a:t>ΕΡΓΟΥ </a:t>
            </a:r>
            <a:endParaRPr lang="en-GB" altLang="en-US" smtClean="0"/>
          </a:p>
        </p:txBody>
      </p:sp>
      <p:sp>
        <p:nvSpPr>
          <p:cNvPr id="71683" name="Content Placeholder 2"/>
          <p:cNvSpPr>
            <a:spLocks noGrp="1"/>
          </p:cNvSpPr>
          <p:nvPr>
            <p:ph idx="1"/>
          </p:nvPr>
        </p:nvSpPr>
        <p:spPr>
          <a:xfrm>
            <a:off x="503548" y="764704"/>
            <a:ext cx="8136904" cy="3672408"/>
          </a:xfrm>
        </p:spPr>
        <p:txBody>
          <a:bodyPr>
            <a:noAutofit/>
          </a:bodyPr>
          <a:lstStyle/>
          <a:p>
            <a:pPr marL="0" indent="0">
              <a:buNone/>
            </a:pPr>
            <a:r>
              <a:rPr lang="el-GR" altLang="en-US" b="1">
                <a:solidFill>
                  <a:srgbClr val="002060"/>
                </a:solidFill>
              </a:rPr>
              <a:t>4. ΤΑΜΙΕΥΤΗΡΕΣ</a:t>
            </a:r>
          </a:p>
          <a:p>
            <a:pPr marL="571500" indent="-571500">
              <a:buFont typeface="+mj-lt"/>
              <a:buAutoNum type="romanLcPeriod"/>
            </a:pPr>
            <a:r>
              <a:rPr lang="el-GR" altLang="en-US" sz="2000" smtClean="0"/>
              <a:t>ΣΥΜΒΑΤΟΤΗΤΑ ΔΙΑΦΟΡΕΤΙΚΩΝ ΧΡΗΣΕΩΝ ΤΟΥ ΤΑΜΙΕΥΤΗΡΑ</a:t>
            </a:r>
            <a:endParaRPr lang="en-GB" altLang="en-US" sz="2000" smtClean="0"/>
          </a:p>
          <a:p>
            <a:pPr marL="571500" indent="-571500">
              <a:buFont typeface="+mj-lt"/>
              <a:buAutoNum type="romanLcPeriod"/>
            </a:pPr>
            <a:r>
              <a:rPr lang="el-GR" altLang="en-US" sz="2000" smtClean="0"/>
              <a:t>ΕΛΕΓΧΟΣ ΠΛΗΜΜΥΡΩΝ</a:t>
            </a:r>
            <a:endParaRPr lang="en-GB" altLang="en-US" sz="2000" smtClean="0"/>
          </a:p>
          <a:p>
            <a:pPr marL="571500" indent="-571500">
              <a:buFont typeface="+mj-lt"/>
              <a:buAutoNum type="romanLcPeriod"/>
            </a:pPr>
            <a:r>
              <a:rPr lang="el-GR" altLang="en-US" sz="2000" smtClean="0"/>
              <a:t>ΑΠΑΙΤΗΣΕΙΣ ΑΡΔΕΥΣΗΣ</a:t>
            </a:r>
            <a:endParaRPr lang="en-GB" altLang="en-US" sz="2000" smtClean="0"/>
          </a:p>
          <a:p>
            <a:pPr marL="571500" indent="-571500">
              <a:buFont typeface="+mj-lt"/>
              <a:buAutoNum type="romanLcPeriod"/>
            </a:pPr>
            <a:r>
              <a:rPr lang="el-GR" altLang="en-US" sz="2000" smtClean="0"/>
              <a:t>ΑΣΤΙΚΗ ΚΑΙ ΒΙΟΜΗΧΑΝΙΚΗ ΧΡΗΣΗ ΝΕΡΟΥ</a:t>
            </a:r>
            <a:endParaRPr lang="en-GB" altLang="en-US" sz="2000" smtClean="0"/>
          </a:p>
          <a:p>
            <a:pPr marL="571500" indent="-571500">
              <a:buFont typeface="+mj-lt"/>
              <a:buAutoNum type="romanLcPeriod"/>
            </a:pPr>
            <a:r>
              <a:rPr lang="el-GR" altLang="en-US" sz="2000" smtClean="0"/>
              <a:t>ΑΠΑΙΤΗΣΕΙΣ ΝΑΥΣΙΠΛΟΪΑΣ</a:t>
            </a:r>
            <a:endParaRPr lang="en-GB" altLang="en-US" sz="2000" smtClean="0"/>
          </a:p>
          <a:p>
            <a:pPr marL="571500" indent="-571500">
              <a:buFont typeface="+mj-lt"/>
              <a:buAutoNum type="romanLcPeriod"/>
            </a:pPr>
            <a:r>
              <a:rPr lang="el-GR" altLang="en-US" sz="2000" smtClean="0"/>
              <a:t>ΑΠΑΙΤΗΣΕΙΣ ΑΝΑΨΥΧΗΣ</a:t>
            </a:r>
            <a:endParaRPr lang="en-GB" altLang="en-US" sz="2000" smtClean="0"/>
          </a:p>
          <a:p>
            <a:pPr marL="571500" indent="-571500">
              <a:buFont typeface="+mj-lt"/>
              <a:buAutoNum type="romanLcPeriod"/>
            </a:pPr>
            <a:r>
              <a:rPr lang="el-GR" altLang="en-US" sz="2000" smtClean="0"/>
              <a:t>ΑΠΑΙΤΗΣΕΙΣ ΓΙΑ ΤΑ ΑΓΡΙΑ ΖΩΑ ΚΑΙ ΤΑ ΨΑΡΙΑ</a:t>
            </a:r>
            <a:endParaRPr lang="en-GB" altLang="en-US" sz="2000" smtClean="0"/>
          </a:p>
          <a:p>
            <a:pPr marL="571500" indent="-571500">
              <a:buFont typeface="+mj-lt"/>
              <a:buAutoNum type="romanLcPeriod"/>
            </a:pPr>
            <a:r>
              <a:rPr lang="el-GR" altLang="en-US" sz="2000" smtClean="0"/>
              <a:t>ΑΣΦΑΛΕΙΑ ΤΟΥ ΤΑΜΙΕΥΤΗΡΑ</a:t>
            </a:r>
            <a:endParaRPr lang="en-GB" altLang="en-US" sz="2000" smtClean="0"/>
          </a:p>
          <a:p>
            <a:pPr marL="571500" indent="-571500">
              <a:buFont typeface="+mj-lt"/>
              <a:buAutoNum type="romanLcPeriod"/>
            </a:pPr>
            <a:r>
              <a:rPr lang="el-GR" altLang="en-US" sz="2000" smtClean="0"/>
              <a:t>ΛΕΙΤΟΥΡΓΙΑ ΤΟΥ ΤΑΜΙΕΥΤΗΡΑ</a:t>
            </a:r>
            <a:endParaRPr lang="en-GB" altLang="en-US" sz="2000" smtClean="0"/>
          </a:p>
        </p:txBody>
      </p:sp>
      <p:sp>
        <p:nvSpPr>
          <p:cNvPr id="716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A5B96B0-D41A-4CED-A373-BE9B996F81AD}" type="slidenum">
              <a:rPr lang="el-GR" altLang="en-US" sz="1000" smtClean="0"/>
              <a:pPr eaLnBrk="1" hangingPunct="1">
                <a:spcBef>
                  <a:spcPct val="0"/>
                </a:spcBef>
                <a:buClrTx/>
                <a:buSzTx/>
                <a:buFontTx/>
                <a:buNone/>
              </a:pPr>
              <a:t>67</a:t>
            </a:fld>
            <a:endParaRPr lang="el-GR" altLang="en-US" sz="1000" smtClean="0"/>
          </a:p>
        </p:txBody>
      </p:sp>
      <p:sp>
        <p:nvSpPr>
          <p:cNvPr id="5" name="Content Placeholder 2"/>
          <p:cNvSpPr txBox="1">
            <a:spLocks/>
          </p:cNvSpPr>
          <p:nvPr/>
        </p:nvSpPr>
        <p:spPr>
          <a:xfrm>
            <a:off x="1002432" y="4797152"/>
            <a:ext cx="7139136" cy="1872208"/>
          </a:xfrm>
          <a:prstGeom prst="rect">
            <a:avLst/>
          </a:prstGeom>
          <a:ln>
            <a:solidFill>
              <a:schemeClr val="accent1">
                <a:shade val="50000"/>
              </a:schemeClr>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l-GR" altLang="en-US" smtClean="0"/>
              <a:t>ΖΩΝΗ ΑΠΟΘΗΚΕΥΣΗΣ ΤΑΜΙΕΥΤΗΡΑ</a:t>
            </a:r>
            <a:endParaRPr lang="en-GB" altLang="en-US" smtClean="0"/>
          </a:p>
          <a:p>
            <a:pPr fontAlgn="auto">
              <a:spcAft>
                <a:spcPts val="0"/>
              </a:spcAft>
            </a:pPr>
            <a:r>
              <a:rPr lang="el-GR" altLang="en-US" smtClean="0"/>
              <a:t>ΖΩΝΗ ΔΙΑΤΗΡΗΣΗΣ ΤΑΜΙΕΥΤΗΡΑ</a:t>
            </a:r>
            <a:endParaRPr lang="en-GB" altLang="en-US" smtClean="0"/>
          </a:p>
          <a:p>
            <a:pPr fontAlgn="auto">
              <a:spcAft>
                <a:spcPts val="0"/>
              </a:spcAft>
            </a:pPr>
            <a:r>
              <a:rPr lang="el-GR" altLang="en-US" smtClean="0"/>
              <a:t>ΖΩΝΗ ΕΛΕΓΧΟΥ ΠΛΗΜΜΥΡΩΝ</a:t>
            </a:r>
            <a:endParaRPr lang="en-GB" altLang="en-US" smtClean="0"/>
          </a:p>
          <a:p>
            <a:pPr fontAlgn="auto">
              <a:spcAft>
                <a:spcPts val="0"/>
              </a:spcAft>
            </a:pPr>
            <a:r>
              <a:rPr lang="el-GR" altLang="en-US" smtClean="0"/>
              <a:t>ΖΩΝΗ ΚΟΙΝΗΣ ΧΡΗΣΗΣ</a:t>
            </a:r>
            <a:endParaRPr lang="en-GB" altLang="en-US" smtClean="0"/>
          </a:p>
        </p:txBody>
      </p:sp>
      <p:sp>
        <p:nvSpPr>
          <p:cNvPr id="2" name="TextBox 1"/>
          <p:cNvSpPr txBox="1"/>
          <p:nvPr/>
        </p:nvSpPr>
        <p:spPr>
          <a:xfrm rot="16200000">
            <a:off x="-67870" y="5471646"/>
            <a:ext cx="1440161" cy="523220"/>
          </a:xfrm>
          <a:prstGeom prst="rect">
            <a:avLst/>
          </a:prstGeom>
          <a:noFill/>
          <a:ln>
            <a:solidFill>
              <a:schemeClr val="accent1">
                <a:shade val="50000"/>
              </a:schemeClr>
            </a:solidFill>
          </a:ln>
        </p:spPr>
        <p:txBody>
          <a:bodyPr wrap="square" rtlCol="0">
            <a:spAutoFit/>
          </a:bodyPr>
          <a:lstStyle/>
          <a:p>
            <a:pPr algn="ctr"/>
            <a:r>
              <a:rPr lang="el-GR" sz="2800" smtClean="0"/>
              <a:t>ΖΩΝΕΣ</a:t>
            </a:r>
            <a:endParaRPr lang="en-GB" sz="28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2121"/>
    </mc:Choice>
    <mc:Fallback>
      <p:transition spd="slow" advTm="62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idx="4294967295"/>
          </p:nvPr>
        </p:nvSpPr>
        <p:spPr>
          <a:xfrm>
            <a:off x="457200" y="188640"/>
            <a:ext cx="8229600" cy="504056"/>
          </a:xfrm>
        </p:spPr>
        <p:txBody>
          <a:bodyPr>
            <a:normAutofit fontScale="90000"/>
          </a:bodyPr>
          <a:lstStyle/>
          <a:p>
            <a:r>
              <a:rPr lang="el-GR" altLang="en-US" sz="3200" smtClean="0"/>
              <a:t>ΠΡΟΓΡΑΜΜΑ ΣΥΝΕΧΟΥΣ ΠΑΡΑΚΟΛΟΥΘΗΣΗΣ </a:t>
            </a:r>
            <a:r>
              <a:rPr lang="en-GB" altLang="en-US" sz="3200" smtClean="0"/>
              <a:t/>
            </a:r>
            <a:br>
              <a:rPr lang="en-GB" altLang="en-US" sz="3200" smtClean="0"/>
            </a:br>
            <a:r>
              <a:rPr lang="el-GR" altLang="en-US" sz="3200" smtClean="0"/>
              <a:t>ΤΗΣ ΠΟΙΟΤΗΤΑΣ ΤΟΥ ΝΕΡΟΥ</a:t>
            </a:r>
            <a:endParaRPr lang="en-GB" altLang="en-US" sz="3200" smtClean="0"/>
          </a:p>
        </p:txBody>
      </p:sp>
      <p:sp>
        <p:nvSpPr>
          <p:cNvPr id="73731" name="Content Placeholder 2"/>
          <p:cNvSpPr>
            <a:spLocks noGrp="1"/>
          </p:cNvSpPr>
          <p:nvPr>
            <p:ph idx="1"/>
          </p:nvPr>
        </p:nvSpPr>
        <p:spPr>
          <a:xfrm>
            <a:off x="395536" y="1340768"/>
            <a:ext cx="8208912" cy="4411662"/>
          </a:xfrm>
        </p:spPr>
        <p:txBody>
          <a:bodyPr>
            <a:normAutofit/>
          </a:bodyPr>
          <a:lstStyle/>
          <a:p>
            <a:pPr>
              <a:spcBef>
                <a:spcPts val="600"/>
              </a:spcBef>
              <a:spcAft>
                <a:spcPts val="600"/>
              </a:spcAft>
            </a:pPr>
            <a:r>
              <a:rPr lang="el-GR" altLang="en-US" smtClean="0"/>
              <a:t>ΕΊΝΑΙ ΑΠΑΡΑΙΤΗΤΟ </a:t>
            </a:r>
            <a:endParaRPr lang="el-GR" altLang="en-US" smtClean="0"/>
          </a:p>
          <a:p>
            <a:pPr marL="349250" lvl="1" indent="0">
              <a:spcBef>
                <a:spcPts val="600"/>
              </a:spcBef>
              <a:spcAft>
                <a:spcPts val="600"/>
              </a:spcAft>
              <a:buFont typeface="Wingdings" pitchFamily="2" charset="2"/>
              <a:buNone/>
            </a:pPr>
            <a:r>
              <a:rPr lang="el-GR" altLang="en-US" smtClean="0"/>
              <a:t>ΣΤΗΝ ΜΟΝΤΕΛΟΠΟΙΗΣΗ &amp;</a:t>
            </a:r>
          </a:p>
          <a:p>
            <a:pPr marL="349250" lvl="1" indent="0">
              <a:spcBef>
                <a:spcPts val="600"/>
              </a:spcBef>
              <a:spcAft>
                <a:spcPts val="600"/>
              </a:spcAft>
              <a:buFont typeface="Wingdings" pitchFamily="2" charset="2"/>
              <a:buNone/>
            </a:pPr>
            <a:r>
              <a:rPr lang="el-GR" altLang="en-US" smtClean="0"/>
              <a:t>ΣΤΗΝ ΔΙΑΡΚΗ ΕΚΤΙΜΗΣΗ ΤΩΝ ΜΕΤΑΒΟΛΩΝ ΤΗΣ ΠΟΙΟΤΗΤΑΣ ΤΟΥ ΝΕΡΟΥ. </a:t>
            </a:r>
          </a:p>
          <a:p>
            <a:pPr>
              <a:spcBef>
                <a:spcPts val="600"/>
              </a:spcBef>
              <a:spcAft>
                <a:spcPts val="600"/>
              </a:spcAft>
            </a:pPr>
            <a:r>
              <a:rPr lang="el-GR" altLang="en-US" smtClean="0"/>
              <a:t>ΠΡΕΠΕΙ ΝΑ ΞΕΚΙΝΗΣΕΙ ΠΡΙΝ ΤΗΝ ΚΑΤΑΣΚΕΥΗ, ΓΙΑ ΝΑ ΥΠΑΡΧΕΙ </a:t>
            </a:r>
            <a:r>
              <a:rPr lang="el-GR" altLang="en-US" u="sng" smtClean="0"/>
              <a:t>ΒΑΣΗ ΑΝΑΦΟΡΑΣ </a:t>
            </a:r>
            <a:r>
              <a:rPr lang="el-GR" altLang="en-US" smtClean="0"/>
              <a:t>ΓΙΑ ΤΙΣ ΜΕΤΑΒΟΛΕΣ ΠΟΥ ΘΑ ΠΡΟΚΥΨΟΥΝ ΚΑΤΑ ΤΗΝ ΔΙΑΡΚΕΙΑ ΤΗΣ ΚΑΤΑΣΚΕΥΗΣ ΚΑΙ ΤΗΣ ΛΕΙΤΟΥΡΓΙΑΣ. </a:t>
            </a:r>
          </a:p>
          <a:p>
            <a:pPr>
              <a:spcBef>
                <a:spcPts val="600"/>
              </a:spcBef>
              <a:spcAft>
                <a:spcPts val="600"/>
              </a:spcAft>
            </a:pPr>
            <a:r>
              <a:rPr lang="el-GR" altLang="en-US" smtClean="0"/>
              <a:t>ΣΥΧΝΟΤΗΤΑ &amp; ΔΙΑΡΚΕΙΑ ΜΕΤΡΗΣΕΩΝ ΑΝΑΛΟΓΑ ΜΕ ΙΔΙΑΙΤΕΡΟΤΗΤΕΣ ΤΟΥ ΣΥΓΚΕΚΡΙΜΕΝΟΥ ΕΡΓΟΥ.</a:t>
            </a:r>
            <a:endParaRPr lang="en-GB" altLang="en-US" smtClean="0"/>
          </a:p>
          <a:p>
            <a:endParaRPr lang="en-GB" altLang="en-US" smtClean="0"/>
          </a:p>
        </p:txBody>
      </p:sp>
      <p:sp>
        <p:nvSpPr>
          <p:cNvPr id="737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D7B7C47A-5937-49ED-9FFE-09553318D1E8}" type="slidenum">
              <a:rPr lang="el-GR" altLang="en-US" sz="1000" smtClean="0"/>
              <a:pPr eaLnBrk="1" hangingPunct="1">
                <a:spcBef>
                  <a:spcPct val="0"/>
                </a:spcBef>
                <a:buClrTx/>
                <a:buSzTx/>
                <a:buFontTx/>
                <a:buNone/>
              </a:pPr>
              <a:t>68</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8070"/>
    </mc:Choice>
    <mc:Fallback>
      <p:transition spd="slow" advTm="48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idx="4294967295"/>
          </p:nvPr>
        </p:nvSpPr>
        <p:spPr>
          <a:xfrm>
            <a:off x="457200" y="188640"/>
            <a:ext cx="8229600" cy="504056"/>
          </a:xfrm>
        </p:spPr>
        <p:txBody>
          <a:bodyPr/>
          <a:lstStyle/>
          <a:p>
            <a:r>
              <a:rPr lang="el-GR" altLang="en-US" smtClean="0"/>
              <a:t>ΔΕΔΟΜΕΝΑ ΠΟΙΟΤΗΤΑΣ ΝΕΡΟΥ </a:t>
            </a:r>
            <a:endParaRPr lang="en-GB" altLang="en-US" smtClean="0"/>
          </a:p>
        </p:txBody>
      </p:sp>
      <p:sp>
        <p:nvSpPr>
          <p:cNvPr id="3" name="Content Placeholder 2"/>
          <p:cNvSpPr>
            <a:spLocks noGrp="1"/>
          </p:cNvSpPr>
          <p:nvPr>
            <p:ph idx="1"/>
          </p:nvPr>
        </p:nvSpPr>
        <p:spPr/>
        <p:txBody>
          <a:bodyPr>
            <a:normAutofit/>
          </a:bodyPr>
          <a:lstStyle/>
          <a:p>
            <a:pPr marL="0" indent="0">
              <a:buFont typeface="Wingdings" pitchFamily="2" charset="2"/>
              <a:buNone/>
              <a:defRPr/>
            </a:pPr>
            <a:r>
              <a:rPr lang="el-GR" dirty="0" smtClean="0"/>
              <a:t>ΘΑ </a:t>
            </a:r>
            <a:r>
              <a:rPr lang="el-GR" dirty="0"/>
              <a:t>ΠΡΕΠΕΙ ΝΑ </a:t>
            </a:r>
            <a:r>
              <a:rPr lang="el-GR"/>
              <a:t>ΠΕΡΙΛΑΜΒΑΝΟΥΝ </a:t>
            </a:r>
            <a:r>
              <a:rPr lang="el-GR" smtClean="0"/>
              <a:t>ΤΑ </a:t>
            </a:r>
            <a:r>
              <a:rPr lang="el-GR" dirty="0"/>
              <a:t>ΠΑΡΑΚΑΤΩ :</a:t>
            </a:r>
            <a:endParaRPr lang="en-GB" dirty="0"/>
          </a:p>
          <a:p>
            <a:pPr>
              <a:defRPr/>
            </a:pPr>
            <a:r>
              <a:rPr lang="el-GR" b="1" dirty="0">
                <a:solidFill>
                  <a:schemeClr val="accent4">
                    <a:lumMod val="75000"/>
                  </a:schemeClr>
                </a:solidFill>
              </a:rPr>
              <a:t>ΠΟΣΟΤΗΤΑ ΔΙΑΛΕΛΥΜΕΝΟΥ ΟΞΥΓΟΝΟΥ</a:t>
            </a:r>
            <a:endParaRPr lang="en-GB" b="1" dirty="0">
              <a:solidFill>
                <a:schemeClr val="accent4">
                  <a:lumMod val="75000"/>
                </a:schemeClr>
              </a:solidFill>
            </a:endParaRPr>
          </a:p>
          <a:p>
            <a:pPr>
              <a:defRPr/>
            </a:pPr>
            <a:r>
              <a:rPr lang="el-GR" b="1" dirty="0">
                <a:solidFill>
                  <a:schemeClr val="accent4">
                    <a:lumMod val="75000"/>
                  </a:schemeClr>
                </a:solidFill>
              </a:rPr>
              <a:t>ΘΕΡΜΟΚΡΑΣΙΑ ΑΕΡΑ ΚΑΙ ΝΕΡΟΥ</a:t>
            </a:r>
            <a:endParaRPr lang="en-GB" b="1" dirty="0">
              <a:solidFill>
                <a:schemeClr val="accent4">
                  <a:lumMod val="75000"/>
                </a:schemeClr>
              </a:solidFill>
            </a:endParaRPr>
          </a:p>
          <a:p>
            <a:pPr>
              <a:defRPr/>
            </a:pPr>
            <a:r>
              <a:rPr lang="en-US" b="1" dirty="0">
                <a:solidFill>
                  <a:schemeClr val="accent4">
                    <a:lumMod val="75000"/>
                  </a:schemeClr>
                </a:solidFill>
              </a:rPr>
              <a:t>pH</a:t>
            </a:r>
            <a:endParaRPr lang="en-GB" b="1" dirty="0">
              <a:solidFill>
                <a:schemeClr val="accent4">
                  <a:lumMod val="75000"/>
                </a:schemeClr>
              </a:solidFill>
            </a:endParaRPr>
          </a:p>
          <a:p>
            <a:pPr>
              <a:defRPr/>
            </a:pPr>
            <a:r>
              <a:rPr lang="el-GR" b="1" dirty="0">
                <a:solidFill>
                  <a:schemeClr val="accent4">
                    <a:lumMod val="75000"/>
                  </a:schemeClr>
                </a:solidFill>
              </a:rPr>
              <a:t>ΤΥΡΒΩΔΕΣ</a:t>
            </a:r>
            <a:endParaRPr lang="en-GB" b="1" dirty="0">
              <a:solidFill>
                <a:schemeClr val="accent4">
                  <a:lumMod val="75000"/>
                </a:schemeClr>
              </a:solidFill>
            </a:endParaRPr>
          </a:p>
          <a:p>
            <a:pPr>
              <a:defRPr/>
            </a:pPr>
            <a:r>
              <a:rPr lang="el-GR" b="1" dirty="0">
                <a:solidFill>
                  <a:schemeClr val="accent4">
                    <a:lumMod val="75000"/>
                  </a:schemeClr>
                </a:solidFill>
              </a:rPr>
              <a:t>ΑΓΩΓΙΜΟΤΗΤΑ</a:t>
            </a:r>
            <a:endParaRPr lang="en-GB" b="1" dirty="0">
              <a:solidFill>
                <a:schemeClr val="accent4">
                  <a:lumMod val="75000"/>
                </a:schemeClr>
              </a:solidFill>
            </a:endParaRPr>
          </a:p>
          <a:p>
            <a:pPr>
              <a:defRPr/>
            </a:pPr>
            <a:r>
              <a:rPr lang="el-GR" b="1" dirty="0">
                <a:solidFill>
                  <a:schemeClr val="accent4">
                    <a:lumMod val="75000"/>
                  </a:schemeClr>
                </a:solidFill>
              </a:rPr>
              <a:t>ΒΑΚΤΗΡΙΑ</a:t>
            </a:r>
            <a:endParaRPr lang="en-GB" b="1" dirty="0">
              <a:solidFill>
                <a:schemeClr val="accent4">
                  <a:lumMod val="75000"/>
                </a:schemeClr>
              </a:solidFill>
            </a:endParaRPr>
          </a:p>
          <a:p>
            <a:pPr marL="0" indent="0">
              <a:buFont typeface="Wingdings" pitchFamily="2" charset="2"/>
              <a:buNone/>
              <a:defRPr/>
            </a:pPr>
            <a:endParaRPr lang="en-GB" dirty="0"/>
          </a:p>
        </p:txBody>
      </p:sp>
      <p:sp>
        <p:nvSpPr>
          <p:cNvPr id="747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215054B-C659-4C48-94A3-5DAD952C4695}" type="slidenum">
              <a:rPr lang="el-GR" altLang="en-US" sz="1000" smtClean="0"/>
              <a:pPr eaLnBrk="1" hangingPunct="1">
                <a:spcBef>
                  <a:spcPct val="0"/>
                </a:spcBef>
                <a:buClrTx/>
                <a:buSzTx/>
                <a:buFontTx/>
                <a:buNone/>
              </a:pPr>
              <a:t>69</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289"/>
    </mc:Choice>
    <mc:Fallback>
      <p:transition spd="slow" advTm="22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hidden="1"/>
          <p:cNvSpPr>
            <a:spLocks noGrp="1" noChangeArrowheads="1"/>
          </p:cNvSpPr>
          <p:nvPr>
            <p:ph type="title"/>
          </p:nvPr>
        </p:nvSpPr>
        <p:spPr/>
        <p:txBody>
          <a:bodyPr>
            <a:normAutofit fontScale="90000"/>
          </a:bodyPr>
          <a:lstStyle/>
          <a:p>
            <a:pPr eaLnBrk="1" hangingPunct="1"/>
            <a:endParaRPr lang="en-US" altLang="en-US" smtClean="0"/>
          </a:p>
        </p:txBody>
      </p:sp>
      <p:sp>
        <p:nvSpPr>
          <p:cNvPr id="15362" name="Footer Placeholder 3"/>
          <p:cNvSpPr>
            <a:spLocks noGrp="1"/>
          </p:cNvSpPr>
          <p:nvPr>
            <p:ph type="ftr" sz="quarter" idx="4294967295"/>
          </p:nvPr>
        </p:nvSpPr>
        <p:spPr>
          <a:xfrm>
            <a:off x="312420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l-GR" altLang="en-US" sz="1000" smtClean="0"/>
              <a:t>ΥΔΡΟΗΛΕΚΤΡΙΚΗ ΕΝΕΡΓΕΙΑ</a:t>
            </a:r>
          </a:p>
        </p:txBody>
      </p:sp>
      <p:sp>
        <p:nvSpPr>
          <p:cNvPr id="1536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5DE3C41-AF5B-4CB7-A59E-76A4DB36897F}" type="slidenum">
              <a:rPr lang="el-GR" altLang="en-US" sz="1000" smtClean="0"/>
              <a:pPr eaLnBrk="1" hangingPunct="1">
                <a:spcBef>
                  <a:spcPct val="0"/>
                </a:spcBef>
                <a:buClrTx/>
                <a:buSzTx/>
                <a:buFontTx/>
                <a:buNone/>
              </a:pPr>
              <a:t>7</a:t>
            </a:fld>
            <a:endParaRPr lang="el-GR" altLang="en-US" sz="1000" smtClean="0"/>
          </a:p>
        </p:txBody>
      </p:sp>
      <p:sp>
        <p:nvSpPr>
          <p:cNvPr id="15365" name="Rectangle 3" descr="hydro2"/>
          <p:cNvSpPr>
            <a:spLocks noGrp="1" noChangeAspect="1" noChangeArrowheads="1"/>
          </p:cNvSpPr>
          <p:nvPr isPhoto="1"/>
        </p:nvSpPr>
        <p:spPr bwMode="auto">
          <a:xfrm>
            <a:off x="0" y="247650"/>
            <a:ext cx="9144000" cy="63627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5366" name="Text Box 4"/>
          <p:cNvSpPr txBox="1">
            <a:spLocks noChangeArrowheads="1"/>
          </p:cNvSpPr>
          <p:nvPr/>
        </p:nvSpPr>
        <p:spPr bwMode="auto">
          <a:xfrm>
            <a:off x="323528" y="328522"/>
            <a:ext cx="6481092" cy="58477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50000"/>
              </a:spcBef>
              <a:buClrTx/>
              <a:buSzTx/>
              <a:buFontTx/>
              <a:buNone/>
            </a:pPr>
            <a:r>
              <a:rPr lang="el-GR" altLang="en-US" sz="3200">
                <a:solidFill>
                  <a:schemeClr val="accent2"/>
                </a:solidFill>
              </a:rPr>
              <a:t>ΙΣΟΖΥΓΙΟ </a:t>
            </a:r>
            <a:r>
              <a:rPr lang="el-GR" altLang="en-US" sz="3200" smtClean="0">
                <a:solidFill>
                  <a:schemeClr val="accent2"/>
                </a:solidFill>
              </a:rPr>
              <a:t>ΝΕΡΟΥ: εισροές-εκροές</a:t>
            </a:r>
            <a:endParaRPr lang="el-GR" altLang="en-US" sz="3200">
              <a:solidFill>
                <a:schemeClr val="accent2"/>
              </a:solidFill>
            </a:endParaRPr>
          </a:p>
        </p:txBody>
      </p:sp>
      <p:sp>
        <p:nvSpPr>
          <p:cNvPr id="7" name="TextBox 6"/>
          <p:cNvSpPr txBox="1"/>
          <p:nvPr/>
        </p:nvSpPr>
        <p:spPr>
          <a:xfrm>
            <a:off x="7559824" y="5661248"/>
            <a:ext cx="158417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ΕΚΡΟΕΣ</a:t>
            </a:r>
            <a:endParaRPr lang="en-GB" sz="1600">
              <a:latin typeface="+mj-lt"/>
            </a:endParaRPr>
          </a:p>
        </p:txBody>
      </p:sp>
      <p:sp>
        <p:nvSpPr>
          <p:cNvPr id="8" name="TextBox 7"/>
          <p:cNvSpPr txBox="1"/>
          <p:nvPr/>
        </p:nvSpPr>
        <p:spPr>
          <a:xfrm>
            <a:off x="0" y="5492755"/>
            <a:ext cx="111561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ΕΙΣΡΟΕΣ</a:t>
            </a:r>
            <a:endParaRPr lang="en-GB" sz="1600">
              <a:latin typeface="+mj-lt"/>
            </a:endParaRPr>
          </a:p>
        </p:txBody>
      </p:sp>
      <p:sp>
        <p:nvSpPr>
          <p:cNvPr id="10" name="TextBox 9"/>
          <p:cNvSpPr txBox="1"/>
          <p:nvPr/>
        </p:nvSpPr>
        <p:spPr>
          <a:xfrm>
            <a:off x="1547664" y="1294021"/>
            <a:ext cx="158417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ΑΠΟΘΗΚΕΥΣΗ</a:t>
            </a:r>
            <a:endParaRPr lang="en-GB" sz="1600">
              <a:latin typeface="+mj-lt"/>
            </a:endParaRPr>
          </a:p>
        </p:txBody>
      </p:sp>
      <p:sp>
        <p:nvSpPr>
          <p:cNvPr id="11" name="TextBox 10"/>
          <p:cNvSpPr txBox="1"/>
          <p:nvPr/>
        </p:nvSpPr>
        <p:spPr>
          <a:xfrm>
            <a:off x="220612" y="2564904"/>
            <a:ext cx="111561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ΕΙΣΡΟΕΣ</a:t>
            </a:r>
            <a:endParaRPr lang="en-GB" sz="1600">
              <a:latin typeface="+mj-lt"/>
            </a:endParaRPr>
          </a:p>
        </p:txBody>
      </p:sp>
      <p:sp>
        <p:nvSpPr>
          <p:cNvPr id="12" name="TextBox 11"/>
          <p:cNvSpPr txBox="1"/>
          <p:nvPr/>
        </p:nvSpPr>
        <p:spPr>
          <a:xfrm>
            <a:off x="7002016" y="1463298"/>
            <a:ext cx="1115616" cy="338554"/>
          </a:xfrm>
          <a:prstGeom prst="rect">
            <a:avLst/>
          </a:prstGeom>
          <a:solidFill>
            <a:srgbClr val="FFFFCC">
              <a:alpha val="83000"/>
            </a:srgbClr>
          </a:solidFill>
          <a:ln w="12700">
            <a:solidFill>
              <a:schemeClr val="tx1"/>
            </a:solidFill>
          </a:ln>
        </p:spPr>
        <p:txBody>
          <a:bodyPr wrap="square" rtlCol="0">
            <a:spAutoFit/>
          </a:bodyPr>
          <a:lstStyle/>
          <a:p>
            <a:pPr algn="ctr"/>
            <a:r>
              <a:rPr lang="el-GR" sz="1600" smtClean="0">
                <a:latin typeface="+mj-lt"/>
              </a:rPr>
              <a:t>ΒΡΟΧΗ</a:t>
            </a:r>
            <a:endParaRPr lang="en-GB" sz="1600">
              <a:latin typeface="+mj-lt"/>
            </a:endParaRPr>
          </a:p>
        </p:txBody>
      </p:sp>
      <p:sp>
        <p:nvSpPr>
          <p:cNvPr id="13" name="TextBox 12"/>
          <p:cNvSpPr txBox="1"/>
          <p:nvPr/>
        </p:nvSpPr>
        <p:spPr>
          <a:xfrm>
            <a:off x="3237784" y="5662032"/>
            <a:ext cx="2054296" cy="400110"/>
          </a:xfrm>
          <a:prstGeom prst="rect">
            <a:avLst/>
          </a:prstGeom>
          <a:solidFill>
            <a:schemeClr val="accent1">
              <a:lumMod val="60000"/>
              <a:lumOff val="40000"/>
              <a:alpha val="83000"/>
            </a:schemeClr>
          </a:solidFill>
          <a:ln w="12700">
            <a:solidFill>
              <a:schemeClr val="tx1"/>
            </a:solidFill>
          </a:ln>
        </p:spPr>
        <p:txBody>
          <a:bodyPr wrap="square" rtlCol="0">
            <a:spAutoFit/>
          </a:bodyPr>
          <a:lstStyle/>
          <a:p>
            <a:pPr algn="ctr"/>
            <a:r>
              <a:rPr lang="el-GR" sz="2000" b="1" smtClean="0">
                <a:solidFill>
                  <a:srgbClr val="FFFF00"/>
                </a:solidFill>
                <a:latin typeface="+mj-lt"/>
              </a:rPr>
              <a:t>ΤΑΜΙΕΥΤΗΡΑΣ</a:t>
            </a:r>
            <a:endParaRPr lang="en-GB" sz="2000" b="1">
              <a:solidFill>
                <a:srgbClr val="FFFF00"/>
              </a:solidFill>
              <a:latin typeface="+mj-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2900"/>
    </mc:Choice>
    <mc:Fallback>
      <p:transition spd="slow" advTm="32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a:xfrm>
            <a:off x="457200" y="188640"/>
            <a:ext cx="8229600" cy="1368152"/>
          </a:xfrm>
        </p:spPr>
        <p:txBody>
          <a:bodyPr>
            <a:normAutofit/>
          </a:bodyPr>
          <a:lstStyle/>
          <a:p>
            <a:r>
              <a:rPr lang="el-GR" altLang="en-US" sz="2400" smtClean="0"/>
              <a:t>ΠΑΡΑΜΕΤΡΟΙ ΟΙ ΟΠΟΙΕΣ ΕΙΝΑΙ </a:t>
            </a:r>
            <a:r>
              <a:rPr lang="el-GR" altLang="en-US" sz="2400" smtClean="0"/>
              <a:t>ΑΠΑΡΑΙΤΗΤΟ ΝΑ ΜΕΤΡΩΝΤΑΙ  </a:t>
            </a:r>
            <a:r>
              <a:rPr lang="el-GR" altLang="en-US" sz="2400" smtClean="0"/>
              <a:t>ΟΤΑΝ ΥΠΑΡΧΕΙ ΕΝΔΕΧΟΜΕΝΟ ΕΥΤΡΟΦΙΣΜΟΥ ΚΑΙ ΤΟΞΙΚΗΣ ΡΥΠΑΝΣΗΣ </a:t>
            </a:r>
            <a:endParaRPr lang="en-GB" altLang="en-US" sz="2400" smtClean="0"/>
          </a:p>
        </p:txBody>
      </p:sp>
      <p:sp>
        <p:nvSpPr>
          <p:cNvPr id="75779" name="Content Placeholder 2"/>
          <p:cNvSpPr>
            <a:spLocks noGrp="1"/>
          </p:cNvSpPr>
          <p:nvPr>
            <p:ph idx="1"/>
          </p:nvPr>
        </p:nvSpPr>
        <p:spPr>
          <a:xfrm>
            <a:off x="611560" y="1484313"/>
            <a:ext cx="8532440" cy="4411662"/>
          </a:xfrm>
        </p:spPr>
        <p:txBody>
          <a:bodyPr>
            <a:normAutofit/>
          </a:bodyPr>
          <a:lstStyle/>
          <a:p>
            <a:r>
              <a:rPr lang="el-GR" altLang="en-US" smtClean="0"/>
              <a:t>Β</a:t>
            </a:r>
            <a:r>
              <a:rPr lang="en-US" altLang="en-US" smtClean="0"/>
              <a:t>OD</a:t>
            </a:r>
            <a:r>
              <a:rPr lang="el-GR" altLang="en-US" smtClean="0"/>
              <a:t>  &amp;  </a:t>
            </a:r>
            <a:r>
              <a:rPr lang="en-US" altLang="en-US" smtClean="0"/>
              <a:t>COD</a:t>
            </a:r>
            <a:endParaRPr lang="en-GB" altLang="en-US" smtClean="0"/>
          </a:p>
          <a:p>
            <a:r>
              <a:rPr lang="el-GR" altLang="en-US" smtClean="0"/>
              <a:t>ΑΖΩΤΟ ΣΤΑ ΝΙΤΡΙΚΑ, ΝΙΤΡΩΔΗ ΚΑΙ ΑΜΜΩΝΙΑ</a:t>
            </a:r>
            <a:endParaRPr lang="en-GB" altLang="en-US" smtClean="0"/>
          </a:p>
          <a:p>
            <a:r>
              <a:rPr lang="el-GR" altLang="en-US" smtClean="0"/>
              <a:t>ΦΩΣΦΩΡΟΣ ΣΤΑ ΦΩΣΦΩΡΙΚΑ</a:t>
            </a:r>
            <a:endParaRPr lang="en-GB" altLang="en-US" smtClean="0"/>
          </a:p>
          <a:p>
            <a:r>
              <a:rPr lang="el-GR" altLang="en-US" smtClean="0"/>
              <a:t>ΣΥΝΟΛΙΚΟΣ ΟΡΓΑΝΙΚΟΣ ΑΝΘΡΑΚΑΣ</a:t>
            </a:r>
            <a:endParaRPr lang="en-GB" altLang="en-US" smtClean="0"/>
          </a:p>
          <a:p>
            <a:r>
              <a:rPr lang="el-GR" altLang="en-US" smtClean="0"/>
              <a:t>ΣΥΝΟΛΙΚΟΣ ΦΩΣΦΩΡΟΣ</a:t>
            </a:r>
            <a:endParaRPr lang="en-GB" altLang="en-US" smtClean="0"/>
          </a:p>
          <a:p>
            <a:r>
              <a:rPr lang="el-GR" altLang="en-US" smtClean="0"/>
              <a:t>ΣΥΝΟΛΙΚΑ ΘΕΙΟΥΧΑ</a:t>
            </a:r>
            <a:endParaRPr lang="en-GB" altLang="en-US" smtClean="0"/>
          </a:p>
          <a:p>
            <a:r>
              <a:rPr lang="el-GR" altLang="en-US" smtClean="0"/>
              <a:t>ΑΙΩΡΟΥΜΕΝΑ ΣΤΕΡΕΑ</a:t>
            </a:r>
          </a:p>
          <a:p>
            <a:r>
              <a:rPr lang="el-GR" altLang="en-US" smtClean="0"/>
              <a:t>ΣΥΓΚΕΝΤΡΩΣΕΙΣ ΕΙΔΙΚΩΝ ΜΕΤΑΛΛΩΝ ΚΑΙ ΑΛΛΩΝ ΕΝ ΔΥΝΑΜΕΙ ΤΟΞΙΚΩΝ ΡΥΠΑΝΤΩΝ</a:t>
            </a:r>
            <a:endParaRPr lang="en-GB" altLang="en-US" smtClean="0"/>
          </a:p>
          <a:p>
            <a:endParaRPr lang="en-GB" altLang="en-US" smtClean="0"/>
          </a:p>
          <a:p>
            <a:endParaRPr lang="en-GB" altLang="en-US" smtClean="0"/>
          </a:p>
        </p:txBody>
      </p:sp>
      <p:sp>
        <p:nvSpPr>
          <p:cNvPr id="7578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A144355-2BFD-4FBB-836A-576A080539BF}" type="slidenum">
              <a:rPr lang="el-GR" altLang="en-US" sz="1000" smtClean="0"/>
              <a:pPr eaLnBrk="1" hangingPunct="1">
                <a:spcBef>
                  <a:spcPct val="0"/>
                </a:spcBef>
                <a:buClrTx/>
                <a:buSzTx/>
                <a:buFontTx/>
                <a:buNone/>
              </a:pPr>
              <a:t>70</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112"/>
    </mc:Choice>
    <mc:Fallback>
      <p:transition spd="slow" advTm="38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idx="4294967295"/>
          </p:nvPr>
        </p:nvSpPr>
        <p:spPr>
          <a:xfrm>
            <a:off x="457200" y="188640"/>
            <a:ext cx="8229600" cy="504056"/>
          </a:xfrm>
        </p:spPr>
        <p:txBody>
          <a:bodyPr/>
          <a:lstStyle/>
          <a:p>
            <a:r>
              <a:rPr lang="el-GR" altLang="en-US" sz="2800" smtClean="0"/>
              <a:t>ΠΡΟΓΡΑΜΜΑ ΣΥΝΕΧΟΥΣ ΠΑΡΑΚΟΛΟΥΘΗΣΗΣ </a:t>
            </a:r>
            <a:r>
              <a:rPr lang="en-GB" altLang="en-US" sz="2800" smtClean="0"/>
              <a:t/>
            </a:r>
            <a:br>
              <a:rPr lang="en-GB" altLang="en-US" sz="2800" smtClean="0"/>
            </a:br>
            <a:r>
              <a:rPr lang="el-GR" altLang="en-US" sz="2800" smtClean="0"/>
              <a:t>ΤΗΣ ΠΟΙΟΤΗΤΑΣ ΤΟΥ ΝΕΡΟΥ</a:t>
            </a:r>
            <a:endParaRPr lang="en-GB" altLang="en-US" sz="2800" smtClean="0"/>
          </a:p>
        </p:txBody>
      </p:sp>
      <p:sp>
        <p:nvSpPr>
          <p:cNvPr id="3" name="Content Placeholder 2"/>
          <p:cNvSpPr>
            <a:spLocks noGrp="1"/>
          </p:cNvSpPr>
          <p:nvPr>
            <p:ph idx="1"/>
          </p:nvPr>
        </p:nvSpPr>
        <p:spPr>
          <a:xfrm>
            <a:off x="457200" y="1412776"/>
            <a:ext cx="8229600" cy="4896544"/>
          </a:xfrm>
        </p:spPr>
        <p:txBody>
          <a:bodyPr/>
          <a:lstStyle/>
          <a:p>
            <a:pPr marL="0" indent="0">
              <a:buFont typeface="Wingdings" pitchFamily="2" charset="2"/>
              <a:buNone/>
              <a:defRPr/>
            </a:pPr>
            <a:r>
              <a:rPr lang="el-GR" dirty="0" smtClean="0"/>
              <a:t>ΜΕΤΡΑ </a:t>
            </a:r>
            <a:r>
              <a:rPr lang="el-GR" dirty="0"/>
              <a:t>ΕΛΑΦΡΥΝΣΗΣ ΓΙΑ </a:t>
            </a:r>
            <a:r>
              <a:rPr lang="el-GR" dirty="0" smtClean="0"/>
              <a:t>:</a:t>
            </a:r>
            <a:endParaRPr lang="en-GB" dirty="0"/>
          </a:p>
          <a:p>
            <a:pPr>
              <a:defRPr/>
            </a:pPr>
            <a:r>
              <a:rPr lang="el-GR" dirty="0"/>
              <a:t>ΘΕΡΜΙΚΗ ΔΙΑΣΤΡΩΜΑΤΩΣΗ</a:t>
            </a:r>
            <a:endParaRPr lang="en-GB" dirty="0"/>
          </a:p>
          <a:p>
            <a:pPr>
              <a:defRPr/>
            </a:pPr>
            <a:r>
              <a:rPr lang="el-GR" dirty="0"/>
              <a:t>ΕΛΕΓΧΟΣ ΔΙΑΛΕΛΥΜΕΝΟΥ ΟΞΥΓΟΝΟΥ</a:t>
            </a:r>
            <a:endParaRPr lang="en-GB" dirty="0"/>
          </a:p>
          <a:p>
            <a:pPr>
              <a:defRPr/>
            </a:pPr>
            <a:r>
              <a:rPr lang="el-GR" b="1" dirty="0"/>
              <a:t>ΕΛΕΓΧΟΣ ΡΥΠΑΝΣΗΣ ΝΕΡΟΥ</a:t>
            </a:r>
            <a:endParaRPr lang="en-GB" dirty="0"/>
          </a:p>
          <a:p>
            <a:pPr>
              <a:defRPr/>
            </a:pPr>
            <a:r>
              <a:rPr lang="el-GR" dirty="0"/>
              <a:t>ΕΛΕΓΧΟΣ ΕΥΤΡΟΦΙΣΜΟΥ</a:t>
            </a:r>
            <a:endParaRPr lang="en-GB" dirty="0"/>
          </a:p>
          <a:p>
            <a:pPr>
              <a:defRPr/>
            </a:pPr>
            <a:r>
              <a:rPr lang="el-GR" dirty="0"/>
              <a:t>ΚΑΘΑΡΙΣΜΟΣ ΤΑΜΙΕΥΤΗΡΑ</a:t>
            </a:r>
            <a:endParaRPr lang="en-GB" dirty="0"/>
          </a:p>
          <a:p>
            <a:pPr>
              <a:defRPr/>
            </a:pPr>
            <a:r>
              <a:rPr lang="el-GR" dirty="0"/>
              <a:t>ΕΛΕΓΧΟΣ ΔΗΜΟΣΙΑΣ ΥΓΕΙΑΣ</a:t>
            </a:r>
            <a:endParaRPr lang="en-GB" dirty="0"/>
          </a:p>
          <a:p>
            <a:pPr marL="0" indent="0">
              <a:buFont typeface="Wingdings" pitchFamily="2" charset="2"/>
              <a:buNone/>
              <a:defRPr/>
            </a:pPr>
            <a:endParaRPr lang="en-GB" dirty="0"/>
          </a:p>
        </p:txBody>
      </p:sp>
      <p:sp>
        <p:nvSpPr>
          <p:cNvPr id="768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6E1EEE73-1F80-47E6-835E-671C2EABBFAF}" type="slidenum">
              <a:rPr lang="el-GR" altLang="en-US" sz="1000" smtClean="0"/>
              <a:pPr eaLnBrk="1" hangingPunct="1">
                <a:spcBef>
                  <a:spcPct val="0"/>
                </a:spcBef>
                <a:buClrTx/>
                <a:buSzTx/>
                <a:buFontTx/>
                <a:buNone/>
              </a:pPr>
              <a:t>71</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785"/>
    </mc:Choice>
    <mc:Fallback>
      <p:transition spd="slow" advTm="347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idx="4294967295"/>
          </p:nvPr>
        </p:nvSpPr>
        <p:spPr>
          <a:xfrm>
            <a:off x="457200" y="188640"/>
            <a:ext cx="8229600" cy="504056"/>
          </a:xfrm>
        </p:spPr>
        <p:txBody>
          <a:bodyPr/>
          <a:lstStyle/>
          <a:p>
            <a:r>
              <a:rPr lang="el-GR" altLang="en-US" smtClean="0"/>
              <a:t>ΕΛΕΓΧΟΣ ΡΥΠΑΝΣΗΣ ΝΕΡΟΥ </a:t>
            </a:r>
            <a:endParaRPr lang="en-GB" altLang="en-US" smtClean="0"/>
          </a:p>
        </p:txBody>
      </p:sp>
      <p:sp>
        <p:nvSpPr>
          <p:cNvPr id="3" name="Content Placeholder 2"/>
          <p:cNvSpPr>
            <a:spLocks noGrp="1"/>
          </p:cNvSpPr>
          <p:nvPr>
            <p:ph idx="1"/>
          </p:nvPr>
        </p:nvSpPr>
        <p:spPr/>
        <p:txBody>
          <a:bodyPr/>
          <a:lstStyle/>
          <a:p>
            <a:pPr marL="0" indent="0">
              <a:buFont typeface="Wingdings" pitchFamily="2" charset="2"/>
              <a:buNone/>
              <a:defRPr/>
            </a:pPr>
            <a:r>
              <a:rPr lang="el-GR" dirty="0" smtClean="0"/>
              <a:t>ΠΡΟΣΕΓΓΙΖΕΤΑΙ </a:t>
            </a:r>
            <a:r>
              <a:rPr lang="el-GR" dirty="0"/>
              <a:t>ΜΕ ΔΥΟ ΤΡΟΠΟΥΣ :</a:t>
            </a:r>
            <a:endParaRPr lang="en-GB" dirty="0"/>
          </a:p>
          <a:p>
            <a:pPr>
              <a:defRPr/>
            </a:pPr>
            <a:r>
              <a:rPr lang="el-GR" dirty="0"/>
              <a:t>ΕΛΕΓΧΟΝΤΑΣ ΤΗΝ ΠΗΓΗ ΤΩΝ ΡΥΠΑΝΤΩΝ</a:t>
            </a:r>
            <a:endParaRPr lang="en-GB" dirty="0"/>
          </a:p>
          <a:p>
            <a:pPr>
              <a:defRPr/>
            </a:pPr>
            <a:r>
              <a:rPr lang="el-GR" dirty="0"/>
              <a:t>ΜΕΤΑΒΟΛΗ ΤΩΝ ΣΥΝΘΗΚΩΝ ΣΤΟΝ ΤΑΜΙΕΥΤΗΡΑ ΩΣΤΕ ΝΑ ΚΑΘΥΣΤΕΡΗΣΕΙ Ο ΣΧΗΜΑΤΙΣΜΟΣ ΤΩΝ ΡΥΠΑΝΤΩΝ Ή Η ΕΚΠΟΜΠΗ ΤΟΥΣ.</a:t>
            </a:r>
            <a:endParaRPr lang="en-GB" dirty="0"/>
          </a:p>
          <a:p>
            <a:pPr>
              <a:defRPr/>
            </a:pPr>
            <a:endParaRPr lang="en-GB" dirty="0"/>
          </a:p>
        </p:txBody>
      </p:sp>
      <p:sp>
        <p:nvSpPr>
          <p:cNvPr id="7782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B07FE19-D375-45FB-8203-2193D41C30A7}" type="slidenum">
              <a:rPr lang="el-GR" altLang="en-US" sz="1000" smtClean="0"/>
              <a:pPr eaLnBrk="1" hangingPunct="1">
                <a:spcBef>
                  <a:spcPct val="0"/>
                </a:spcBef>
                <a:buClrTx/>
                <a:buSzTx/>
                <a:buFontTx/>
                <a:buNone/>
              </a:pPr>
              <a:t>72</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831"/>
    </mc:Choice>
    <mc:Fallback>
      <p:transition spd="slow" advTm="188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idx="4294967295"/>
          </p:nvPr>
        </p:nvSpPr>
        <p:spPr>
          <a:xfrm>
            <a:off x="457200" y="188640"/>
            <a:ext cx="8229600" cy="504056"/>
          </a:xfrm>
        </p:spPr>
        <p:txBody>
          <a:bodyPr>
            <a:normAutofit fontScale="90000"/>
          </a:bodyPr>
          <a:lstStyle/>
          <a:p>
            <a:r>
              <a:rPr lang="el-GR" altLang="en-US" smtClean="0"/>
              <a:t>ΕΙΔΙΚΑ ΜΕΤΡΑ ΠΟΥ ΜΠΟΡΕΙ ΝΑ ΛΗΦΘΟΥΝ </a:t>
            </a:r>
            <a:endParaRPr lang="en-GB" altLang="en-US" smtClean="0"/>
          </a:p>
        </p:txBody>
      </p:sp>
      <p:sp>
        <p:nvSpPr>
          <p:cNvPr id="78851" name="Content Placeholder 2"/>
          <p:cNvSpPr>
            <a:spLocks noGrp="1"/>
          </p:cNvSpPr>
          <p:nvPr>
            <p:ph idx="1"/>
          </p:nvPr>
        </p:nvSpPr>
        <p:spPr>
          <a:xfrm>
            <a:off x="0" y="1484313"/>
            <a:ext cx="9144000" cy="4646612"/>
          </a:xfrm>
        </p:spPr>
        <p:txBody>
          <a:bodyPr/>
          <a:lstStyle/>
          <a:p>
            <a:r>
              <a:rPr lang="el-GR" altLang="en-US" sz="2400" smtClean="0"/>
              <a:t>ΔΙΑΧΕΙΡΙΣΗ ΤΗΣ ΛΕΚΑΝΗΣ ΣΥΛΛΟΓΗΣ ΩΣΤΕ ΝΑ ΜΕΙΩΘΕΙ Η ΣΥΓΚΕΝΤΡΩΣΗ ΤΩΝ ΡΥΠΑΝΤΩΝ ΣΤΑ ΕΙΣΡΕΟΝΤΑ ΥΔΑΤΑ.</a:t>
            </a:r>
            <a:endParaRPr lang="en-GB" altLang="en-US" sz="2400" smtClean="0"/>
          </a:p>
          <a:p>
            <a:r>
              <a:rPr lang="el-GR" altLang="en-US" sz="2400" smtClean="0"/>
              <a:t>ΚΑΛΥΨΗ ΚΑΙ ΣΦΡΑΓΙΣΜΑ ΕΙΔΙΚΩΝ ΕΠΙΚΙΝΔΥΝΩΝ ΣΗΜΕΙΩΝ ΜΕΣΑ ΣΤΟΝ ΤΑΜΙΕΥΤΗΡΑ ΠΡΙΝ ΤΗΝ ΠΛΗΡΩΣΗ</a:t>
            </a:r>
            <a:endParaRPr lang="en-GB" altLang="en-US" sz="2400" smtClean="0"/>
          </a:p>
          <a:p>
            <a:r>
              <a:rPr lang="el-GR" altLang="en-US" sz="2400" smtClean="0"/>
              <a:t>ΚΑΘΑΡΙΣΜΟΣ ΤΟΥ ΤΑΜΙΕΥΤΗΡΑ ΠΡΙΝ ΤΗΝ ΠΛΗΡΩΣΗ</a:t>
            </a:r>
            <a:endParaRPr lang="en-GB" altLang="en-US" sz="2400" smtClean="0"/>
          </a:p>
          <a:p>
            <a:r>
              <a:rPr lang="el-GR" altLang="en-US" sz="2400" smtClean="0"/>
              <a:t>ΜΕΙΩΣΗ ΤΟΥ ΧΡΟΝΟΥ ΠΑΡΑΜΟΝΗΣ ΤΟΥ ΝΕΡΟΥ ΜΕΣΑ ΣΤΟΝ ΤΑΜΙΕΥΤΗΡΑ</a:t>
            </a:r>
            <a:endParaRPr lang="en-GB" altLang="en-US" sz="2400" smtClean="0"/>
          </a:p>
          <a:p>
            <a:r>
              <a:rPr lang="el-GR" altLang="en-US" sz="2400" smtClean="0"/>
              <a:t>ΕΚΡΟΗ ΑΠΟ ΠΟΛΛΑ ΕΠΙΠΕΔΑ ΩΣΤΕ ΝΑ ΑΠΟΦΕΥΓΟΝΤΑΙ ΑΝΟΞΙΚΕΣ ΚΑΤΑΣΤΑΣΕΙΣ</a:t>
            </a:r>
            <a:endParaRPr lang="en-GB" altLang="en-US" sz="2400" smtClean="0"/>
          </a:p>
          <a:p>
            <a:r>
              <a:rPr lang="el-GR" altLang="en-US" sz="2400" smtClean="0"/>
              <a:t>ΕΛΑΦΡΥΝΣΗ ΤΗΣ ΘΕΡΜΙΚΗΣ ΔΙΑΣΤΡΩΜΑΤΩΣΗΣ</a:t>
            </a:r>
            <a:endParaRPr lang="en-GB" altLang="en-US" sz="2400" smtClean="0"/>
          </a:p>
          <a:p>
            <a:endParaRPr lang="en-GB" altLang="en-US" sz="2400" smtClean="0"/>
          </a:p>
        </p:txBody>
      </p:sp>
      <p:sp>
        <p:nvSpPr>
          <p:cNvPr id="788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8365A4E-50FE-48F6-9441-47BA9E4B0BAD}" type="slidenum">
              <a:rPr lang="el-GR" altLang="en-US" sz="1000" smtClean="0"/>
              <a:pPr eaLnBrk="1" hangingPunct="1">
                <a:spcBef>
                  <a:spcPct val="0"/>
                </a:spcBef>
                <a:buClrTx/>
                <a:buSzTx/>
                <a:buFontTx/>
                <a:buNone/>
              </a:pPr>
              <a:t>73</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335"/>
    </mc:Choice>
    <mc:Fallback>
      <p:transition spd="slow" advTm="40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a:xfrm>
            <a:off x="457200" y="404664"/>
            <a:ext cx="8229600" cy="1368152"/>
          </a:xfrm>
        </p:spPr>
        <p:txBody>
          <a:bodyPr/>
          <a:lstStyle/>
          <a:p>
            <a:r>
              <a:rPr lang="el-GR" altLang="en-US"/>
              <a:t>ΥΔΡΟΗΛΕΚΤΡΙΚΟ ΕΡΓΟ : ΕΛΕΓΧΟΣ ΠΕΡΙΒΑΛΛΟΝΤΙΚΩΝ ΕΠΙΠΤΩΣΕΩΝ</a:t>
            </a:r>
            <a:endParaRPr lang="en-GB" altLang="en-US"/>
          </a:p>
        </p:txBody>
      </p:sp>
      <p:sp>
        <p:nvSpPr>
          <p:cNvPr id="809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C71F06-0C56-4D13-8A1F-F0907E6A1482}" type="slidenum">
              <a:rPr lang="el-GR" altLang="en-US" smtClean="0"/>
              <a:pPr eaLnBrk="1" hangingPunct="1"/>
              <a:t>74</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60"/>
    </mc:Choice>
    <mc:Fallback>
      <p:transition spd="slow" advTm="1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idx="4294967295"/>
          </p:nvPr>
        </p:nvSpPr>
        <p:spPr>
          <a:xfrm>
            <a:off x="251520" y="188640"/>
            <a:ext cx="8640960" cy="792088"/>
          </a:xfrm>
        </p:spPr>
        <p:txBody>
          <a:bodyPr/>
          <a:lstStyle/>
          <a:p>
            <a:r>
              <a:rPr lang="el-GR" altLang="en-US" sz="2400" smtClean="0"/>
              <a:t>1. ΕΛΕΓΧΟΣ </a:t>
            </a:r>
            <a:r>
              <a:rPr lang="el-GR" altLang="en-US" sz="2400"/>
              <a:t>ΥΔΡΟΛΟΓΙΚΩΝ </a:t>
            </a:r>
            <a:r>
              <a:rPr lang="el-GR" altLang="en-US" sz="2400" smtClean="0"/>
              <a:t>&amp; ΛΙΜΝΟΛΟΓΙΚΩΝ </a:t>
            </a:r>
            <a:r>
              <a:rPr lang="el-GR" altLang="en-US" sz="2400"/>
              <a:t>ΕΠΙΠΤΩΣΕΩΝ</a:t>
            </a:r>
            <a:endParaRPr lang="en-GB" altLang="en-US" sz="2400"/>
          </a:p>
        </p:txBody>
      </p:sp>
      <p:sp>
        <p:nvSpPr>
          <p:cNvPr id="3" name="Content Placeholder 2"/>
          <p:cNvSpPr>
            <a:spLocks noGrp="1"/>
          </p:cNvSpPr>
          <p:nvPr>
            <p:ph idx="1"/>
          </p:nvPr>
        </p:nvSpPr>
        <p:spPr>
          <a:xfrm>
            <a:off x="467544" y="1719263"/>
            <a:ext cx="8219256" cy="3005881"/>
          </a:xfrm>
        </p:spPr>
        <p:txBody>
          <a:bodyPr/>
          <a:lstStyle/>
          <a:p>
            <a:pPr>
              <a:defRPr/>
            </a:pPr>
            <a:r>
              <a:rPr lang="el-GR" smtClean="0"/>
              <a:t>ΕΛΕΓΧΟΣ </a:t>
            </a:r>
            <a:r>
              <a:rPr lang="el-GR" dirty="0"/>
              <a:t>ΠΛΗΜΜΥΡΩΝ</a:t>
            </a:r>
            <a:endParaRPr lang="en-GB" dirty="0"/>
          </a:p>
          <a:p>
            <a:pPr>
              <a:defRPr/>
            </a:pPr>
            <a:r>
              <a:rPr lang="el-GR" smtClean="0"/>
              <a:t>ΕΛΕΓΧΟΣ </a:t>
            </a:r>
            <a:r>
              <a:rPr lang="el-GR" dirty="0"/>
              <a:t>ΑΠΩΛΕΙΩΝ ΥΔΑΤΟΣ ΑΠΟ ΤΟΝ ΤΑΜΙΕΥΤΗΡΑ</a:t>
            </a:r>
            <a:endParaRPr lang="en-GB" dirty="0"/>
          </a:p>
          <a:p>
            <a:pPr>
              <a:defRPr/>
            </a:pPr>
            <a:r>
              <a:rPr lang="el-GR" smtClean="0"/>
              <a:t>ΛΕΙΤΟΥΡΓΙΑ </a:t>
            </a:r>
            <a:r>
              <a:rPr lang="el-GR" dirty="0"/>
              <a:t>ΤΑΜΙΕΥΤΗΡΑ ΚΑΙ ΕΛΑΧΙΣΤΕΣ ΑΠΑΙΤΗΣΕΙΣ ΡΟΗΣ ΚΑΤΑΝΤΗ</a:t>
            </a:r>
            <a:endParaRPr lang="en-GB" dirty="0"/>
          </a:p>
          <a:p>
            <a:pPr>
              <a:defRPr/>
            </a:pPr>
            <a:r>
              <a:rPr lang="el-GR" smtClean="0"/>
              <a:t>ΧΡΗΣΗ </a:t>
            </a:r>
            <a:r>
              <a:rPr lang="el-GR" dirty="0"/>
              <a:t>ΝΕΡΩΝ ΚΑΙ ΣΥΓΚΡΟΥΣΕΙΣ</a:t>
            </a:r>
            <a:endParaRPr lang="en-GB" dirty="0"/>
          </a:p>
          <a:p>
            <a:pPr>
              <a:defRPr/>
            </a:pPr>
            <a:r>
              <a:rPr lang="el-GR" smtClean="0"/>
              <a:t>ΚΑΝΟΝΕΣ </a:t>
            </a:r>
            <a:r>
              <a:rPr lang="el-GR" dirty="0"/>
              <a:t>ΛΕΙΤΟΥΡΓΙΑΣ ΓΙΑ ΕΝΑ ΥΔΡΟΗΛΕΚΤΡΙΚΟ ΕΡΓΟ</a:t>
            </a:r>
            <a:endParaRPr lang="en-GB" dirty="0"/>
          </a:p>
          <a:p>
            <a:pPr marL="0" indent="0">
              <a:buFont typeface="Wingdings" pitchFamily="2" charset="2"/>
              <a:buNone/>
              <a:defRPr/>
            </a:pPr>
            <a:endParaRPr lang="en-GB" dirty="0"/>
          </a:p>
        </p:txBody>
      </p:sp>
      <p:sp>
        <p:nvSpPr>
          <p:cNvPr id="819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13F4147-A861-4AEB-85FF-2C9528B31D0B}" type="slidenum">
              <a:rPr lang="el-GR" altLang="en-US" smtClean="0"/>
              <a:pPr eaLnBrk="1" hangingPunct="1"/>
              <a:t>75</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501"/>
    </mc:Choice>
    <mc:Fallback>
      <p:transition spd="slow" advTm="45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idx="4294967295"/>
          </p:nvPr>
        </p:nvSpPr>
        <p:spPr>
          <a:xfrm>
            <a:off x="250825" y="404664"/>
            <a:ext cx="8424863" cy="648072"/>
          </a:xfrm>
        </p:spPr>
        <p:txBody>
          <a:bodyPr/>
          <a:lstStyle/>
          <a:p>
            <a:r>
              <a:rPr lang="el-GR" altLang="en-US" sz="2400" smtClean="0"/>
              <a:t>2.	ΕΛΕΓΧΟΣ ΠΟΙΟΤΗΤΑΣ ΝΕΡΟΥ</a:t>
            </a:r>
            <a:endParaRPr lang="en-GB" altLang="en-US" sz="2400" smtClean="0"/>
          </a:p>
        </p:txBody>
      </p:sp>
      <p:sp>
        <p:nvSpPr>
          <p:cNvPr id="3" name="Content Placeholder 2"/>
          <p:cNvSpPr>
            <a:spLocks noGrp="1"/>
          </p:cNvSpPr>
          <p:nvPr>
            <p:ph idx="1"/>
          </p:nvPr>
        </p:nvSpPr>
        <p:spPr>
          <a:xfrm>
            <a:off x="413792" y="1268760"/>
            <a:ext cx="8316416" cy="5445125"/>
          </a:xfrm>
        </p:spPr>
        <p:txBody>
          <a:bodyPr/>
          <a:lstStyle/>
          <a:p>
            <a:pPr>
              <a:defRPr/>
            </a:pPr>
            <a:r>
              <a:rPr lang="el-GR" sz="2000" dirty="0"/>
              <a:t>ΜΟΝΤΕΛΟΠΟΙΗΣΗ ΠΟΙΟΤΗΤΑΣ ΝΕΡΟΥ</a:t>
            </a:r>
            <a:endParaRPr lang="en-GB" sz="2000" dirty="0"/>
          </a:p>
          <a:p>
            <a:pPr>
              <a:defRPr/>
            </a:pPr>
            <a:r>
              <a:rPr lang="el-GR" sz="2000" dirty="0"/>
              <a:t>ΚΑΤΑΓΡΑΦΗ ΠΟΙΟΤΗΤΑΣ ΝΕΡΟΥ</a:t>
            </a:r>
            <a:endParaRPr lang="en-GB" sz="2000" dirty="0"/>
          </a:p>
          <a:p>
            <a:pPr>
              <a:defRPr/>
            </a:pPr>
            <a:r>
              <a:rPr lang="el-GR" sz="2000" dirty="0"/>
              <a:t>ΕΛΕΓΧΟΣ ΘΕΡΜΙΚΗΣ ΔΙΑΣΤΡΩΜΑΤΩΣΗΣ</a:t>
            </a:r>
            <a:endParaRPr lang="en-GB" sz="2000" dirty="0"/>
          </a:p>
          <a:p>
            <a:pPr>
              <a:defRPr/>
            </a:pPr>
            <a:r>
              <a:rPr lang="el-GR" sz="2000" dirty="0"/>
              <a:t>ΕΛΕΓΧΟΣ ΤΗΣ ΠΟΣΟΤΗΤΑΣ ΔΙΑΛΕΛΥΜΕΝΟΥ ΟΞΥΓΟΝΟΥ</a:t>
            </a:r>
            <a:endParaRPr lang="en-GB" sz="2000" dirty="0"/>
          </a:p>
          <a:p>
            <a:pPr>
              <a:defRPr/>
            </a:pPr>
            <a:r>
              <a:rPr lang="el-GR" sz="2000" dirty="0"/>
              <a:t>ΕΛΕΓΧΟΣ ΡΥΠΑΝΣΗΣ ΝΕΡΩΝ</a:t>
            </a:r>
            <a:endParaRPr lang="en-GB" sz="2000" dirty="0"/>
          </a:p>
          <a:p>
            <a:pPr>
              <a:defRPr/>
            </a:pPr>
            <a:r>
              <a:rPr lang="el-GR" sz="2000" dirty="0"/>
              <a:t>ΕΛΕΓΧΟΣ ΕΥΤΡΟΦΙΣΜΟΥ</a:t>
            </a:r>
            <a:endParaRPr lang="en-GB" sz="2000" dirty="0"/>
          </a:p>
          <a:p>
            <a:pPr>
              <a:defRPr/>
            </a:pPr>
            <a:r>
              <a:rPr lang="el-GR" sz="2000" dirty="0"/>
              <a:t>ΕΛΕΓΧΟΣ ΔΗΜΟΣΙΑΣ ΥΓΕΙΑΣ</a:t>
            </a:r>
            <a:endParaRPr lang="en-GB" sz="2000" dirty="0"/>
          </a:p>
          <a:p>
            <a:pPr>
              <a:defRPr/>
            </a:pPr>
            <a:r>
              <a:rPr lang="el-GR" sz="2000" dirty="0"/>
              <a:t>ΚΑΘΑΡΙΣΜΟΣ ΤΑΜΙΕΥΤΗΡΑ</a:t>
            </a:r>
            <a:endParaRPr lang="en-GB" sz="2000" dirty="0"/>
          </a:p>
          <a:p>
            <a:pPr>
              <a:defRPr/>
            </a:pPr>
            <a:r>
              <a:rPr lang="el-GR" sz="2000" dirty="0"/>
              <a:t>ΕΛΕΓΧΟΣ ΙΖΗΜΑΤΟΓΕΝΕΣΗΣ</a:t>
            </a:r>
            <a:endParaRPr lang="en-GB" sz="2000" dirty="0"/>
          </a:p>
          <a:p>
            <a:pPr>
              <a:defRPr/>
            </a:pPr>
            <a:r>
              <a:rPr lang="el-GR" sz="2000" dirty="0"/>
              <a:t>ΕΛΑΧΙΣΤΟΠΟΙΗΣΗ ΕΙΣΡΟΗΣ ΙΖΗΜΑΤΟΣ ΣΤΟΝ ΤΑΜΙΕΥΤΗΡΑ</a:t>
            </a:r>
            <a:endParaRPr lang="en-GB" sz="2000" dirty="0"/>
          </a:p>
          <a:p>
            <a:pPr>
              <a:defRPr/>
            </a:pPr>
            <a:r>
              <a:rPr lang="el-GR" sz="2000" dirty="0"/>
              <a:t>ΜΕΙΩΣΗ ΑΠΟΘΕΣΗΣ ΙΖΗΜΑΤΟΣ ΣΤΟΝ ΤΑΜΙΕΥΤΗΡΑ</a:t>
            </a:r>
            <a:endParaRPr lang="en-GB" sz="2000" dirty="0"/>
          </a:p>
          <a:p>
            <a:pPr>
              <a:defRPr/>
            </a:pPr>
            <a:r>
              <a:rPr lang="el-GR" sz="2000" dirty="0"/>
              <a:t>ΑΠΟΜΑΚΡΥΝΣΗ ΙΖΗΜΑΤΟΣ</a:t>
            </a:r>
            <a:endParaRPr lang="en-GB" sz="2000" dirty="0"/>
          </a:p>
          <a:p>
            <a:pPr>
              <a:defRPr/>
            </a:pPr>
            <a:r>
              <a:rPr lang="el-GR" sz="2000" dirty="0"/>
              <a:t>ΕΛΕΓΧΟΣ ΣΧΗΜΑΤΙΣΜΟΥ ΠΑΓΟΥ</a:t>
            </a:r>
            <a:endParaRPr lang="en-GB" sz="2000" dirty="0"/>
          </a:p>
          <a:p>
            <a:pPr marL="0" indent="0">
              <a:buFont typeface="Wingdings" pitchFamily="2" charset="2"/>
              <a:buNone/>
              <a:defRPr/>
            </a:pPr>
            <a:endParaRPr lang="en-GB" sz="2000" dirty="0"/>
          </a:p>
        </p:txBody>
      </p:sp>
      <p:sp>
        <p:nvSpPr>
          <p:cNvPr id="829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1B807E-E6A7-4A0F-A011-B8B3873F4D5C}" type="slidenum">
              <a:rPr lang="el-GR" altLang="en-US" smtClean="0"/>
              <a:pPr eaLnBrk="1" hangingPunct="1"/>
              <a:t>76</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066"/>
    </mc:Choice>
    <mc:Fallback>
      <p:transition spd="slow" advTm="53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idx="4294967295"/>
          </p:nvPr>
        </p:nvSpPr>
        <p:spPr>
          <a:xfrm>
            <a:off x="457200" y="188640"/>
            <a:ext cx="8229600" cy="504056"/>
          </a:xfrm>
        </p:spPr>
        <p:txBody>
          <a:bodyPr>
            <a:normAutofit fontScale="90000"/>
          </a:bodyPr>
          <a:lstStyle/>
          <a:p>
            <a:r>
              <a:rPr lang="el-GR" altLang="en-US" smtClean="0"/>
              <a:t>3.	ΔΙΑΧΕΙΡΙΣΗ ΛΕΚΑΝΗ ΣΥΛΛΟΓΗΣ</a:t>
            </a:r>
            <a:endParaRPr lang="en-GB" altLang="en-US" smtClean="0"/>
          </a:p>
        </p:txBody>
      </p:sp>
      <p:sp>
        <p:nvSpPr>
          <p:cNvPr id="3" name="Content Placeholder 2"/>
          <p:cNvSpPr>
            <a:spLocks noGrp="1"/>
          </p:cNvSpPr>
          <p:nvPr>
            <p:ph idx="1"/>
          </p:nvPr>
        </p:nvSpPr>
        <p:spPr>
          <a:xfrm>
            <a:off x="457200" y="980728"/>
            <a:ext cx="8229600" cy="3024336"/>
          </a:xfrm>
        </p:spPr>
        <p:txBody>
          <a:bodyPr>
            <a:normAutofit/>
          </a:bodyPr>
          <a:lstStyle/>
          <a:p>
            <a:pPr>
              <a:defRPr/>
            </a:pPr>
            <a:r>
              <a:rPr lang="el-GR" sz="2000" smtClean="0"/>
              <a:t>ΑΠΟΤΙΜΗΣΗ ΩΦΕΛΕΙΩΝ  </a:t>
            </a:r>
            <a:r>
              <a:rPr lang="el-GR" sz="2000" dirty="0"/>
              <a:t>ΑΠΟ ΤΗΝ ΔΙΑΧΕΙΡΙΣΗ ΤΗΣ ΛΕΚΑΝΗΣ ΣΥΛΛΟΓΗΣ</a:t>
            </a:r>
            <a:endParaRPr lang="en-GB" sz="2000" dirty="0"/>
          </a:p>
          <a:p>
            <a:pPr>
              <a:defRPr/>
            </a:pPr>
            <a:r>
              <a:rPr lang="el-GR" sz="2000" dirty="0"/>
              <a:t>ΔΡΑΣΤΗΡΙΟΤΗΤΕΣ ΤΗΣ ΔΙΑΧΕΙΡΙΣΗΣ ΛΕΚΑΝΗΣ ΣΥΛΛΟΓΗΣ</a:t>
            </a:r>
            <a:endParaRPr lang="en-GB" sz="2000" dirty="0"/>
          </a:p>
          <a:p>
            <a:pPr>
              <a:defRPr/>
            </a:pPr>
            <a:r>
              <a:rPr lang="el-GR" sz="2000" dirty="0"/>
              <a:t>ΔΙΑΤΗΡΗΣΗ ΤΩΝ ΥΔΡΟΛΟΓΙΚΩΝ ΛΕΙΤΟΥΡΓΙΩΝ ΤΗΣ ΛΕΚΑΝΗΣ</a:t>
            </a:r>
            <a:endParaRPr lang="en-GB" sz="2000" dirty="0"/>
          </a:p>
          <a:p>
            <a:pPr>
              <a:defRPr/>
            </a:pPr>
            <a:r>
              <a:rPr lang="el-GR" sz="2000" dirty="0"/>
              <a:t>ΔΙΑΤΗΡΗΣΗ ΤΗΣ ΠΟΙΟΤΗΤΑΣ ΝΕΡΩΝ ΣΤΟΝ ΠΟΤΑΜΟ ΚΑΙ ΤΟΥΣ ΠΑΡΑΠΟΤΑΜΟΥΣ</a:t>
            </a:r>
            <a:endParaRPr lang="en-GB" sz="2000" dirty="0"/>
          </a:p>
          <a:p>
            <a:pPr>
              <a:defRPr/>
            </a:pPr>
            <a:r>
              <a:rPr lang="el-GR" sz="2000" dirty="0"/>
              <a:t>ΕΛΕΓΧΟΣ ΤΗΣ ΑΝΑΠΤΥΞΗΣ ΓΗΣ</a:t>
            </a:r>
            <a:endParaRPr lang="en-GB" sz="2000" dirty="0"/>
          </a:p>
          <a:p>
            <a:pPr>
              <a:defRPr/>
            </a:pPr>
            <a:r>
              <a:rPr lang="el-GR" sz="2000" dirty="0"/>
              <a:t>ΕΞΑΣΦΑΛΙΣΗ ΤΗΣ ΜΑΚΡΟΧΡΟΝΙΑΣ ΒΙΩΣΙΜΟΤΗΤΑΣ ΤΟΥ ΕΡΓΟΥ</a:t>
            </a:r>
            <a:endParaRPr lang="en-GB" sz="2000" dirty="0"/>
          </a:p>
          <a:p>
            <a:pPr marL="0" indent="0">
              <a:buFont typeface="Wingdings" pitchFamily="2" charset="2"/>
              <a:buNone/>
              <a:defRPr/>
            </a:pPr>
            <a:endParaRPr lang="en-GB" sz="2000" dirty="0"/>
          </a:p>
        </p:txBody>
      </p:sp>
      <p:sp>
        <p:nvSpPr>
          <p:cNvPr id="839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73C57B8-97D1-4341-B979-9E2BC9FABE39}" type="slidenum">
              <a:rPr lang="el-GR" altLang="en-US" smtClean="0"/>
              <a:pPr eaLnBrk="1" hangingPunct="1"/>
              <a:t>77</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978"/>
    </mc:Choice>
    <mc:Fallback>
      <p:transition spd="slow" advTm="40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idx="4294967295"/>
          </p:nvPr>
        </p:nvSpPr>
        <p:spPr>
          <a:xfrm>
            <a:off x="457200" y="404664"/>
            <a:ext cx="8229600" cy="792088"/>
          </a:xfrm>
        </p:spPr>
        <p:txBody>
          <a:bodyPr/>
          <a:lstStyle/>
          <a:p>
            <a:r>
              <a:rPr lang="el-GR" altLang="en-US"/>
              <a:t>4.	ΣΤΟΙΧΕΙΑ ΠΡΟΓΡΑΜΜΑΤΟΣ ΔΙΑΧΕΙΡΙΣΗΣ ΤΗΣ ΛΕΚΑΝΗΣ</a:t>
            </a:r>
            <a:endParaRPr lang="en-GB" altLang="en-US"/>
          </a:p>
        </p:txBody>
      </p:sp>
      <p:sp>
        <p:nvSpPr>
          <p:cNvPr id="3" name="Content Placeholder 2"/>
          <p:cNvSpPr>
            <a:spLocks noGrp="1"/>
          </p:cNvSpPr>
          <p:nvPr>
            <p:ph idx="1"/>
          </p:nvPr>
        </p:nvSpPr>
        <p:spPr>
          <a:xfrm>
            <a:off x="642392" y="1844824"/>
            <a:ext cx="7859216" cy="1512168"/>
          </a:xfrm>
        </p:spPr>
        <p:txBody>
          <a:bodyPr>
            <a:normAutofit fontScale="92500" lnSpcReduction="10000"/>
          </a:bodyPr>
          <a:lstStyle/>
          <a:p>
            <a:pPr>
              <a:defRPr/>
            </a:pPr>
            <a:r>
              <a:rPr lang="el-GR" dirty="0" smtClean="0"/>
              <a:t>ΞΥΛΕΥΣΗ</a:t>
            </a:r>
            <a:endParaRPr lang="en-GB" dirty="0"/>
          </a:p>
          <a:p>
            <a:pPr>
              <a:defRPr/>
            </a:pPr>
            <a:r>
              <a:rPr lang="el-GR" smtClean="0"/>
              <a:t>ΓΕΩΡΓΙΑ</a:t>
            </a:r>
          </a:p>
          <a:p>
            <a:pPr>
              <a:defRPr/>
            </a:pPr>
            <a:r>
              <a:rPr lang="el-GR" smtClean="0"/>
              <a:t>ΤΟΥΡΙΣΜΟΣ</a:t>
            </a:r>
            <a:endParaRPr lang="en-GB" dirty="0"/>
          </a:p>
          <a:p>
            <a:pPr>
              <a:defRPr/>
            </a:pPr>
            <a:r>
              <a:rPr lang="el-GR" dirty="0"/>
              <a:t>ΔΡΟΜΟΙ ΠΡΟΣΒΑΣΗΣ</a:t>
            </a:r>
            <a:endParaRPr lang="en-GB" dirty="0"/>
          </a:p>
          <a:p>
            <a:pPr marL="0" indent="0">
              <a:buFont typeface="Wingdings" pitchFamily="2" charset="2"/>
              <a:buNone/>
              <a:defRPr/>
            </a:pPr>
            <a:endParaRPr lang="en-GB" dirty="0"/>
          </a:p>
        </p:txBody>
      </p:sp>
      <p:sp>
        <p:nvSpPr>
          <p:cNvPr id="849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9768740-ADDA-48AB-9A8E-8021479E0DF5}" type="slidenum">
              <a:rPr lang="el-GR" altLang="en-US" smtClean="0"/>
              <a:pPr eaLnBrk="1" hangingPunct="1"/>
              <a:t>78</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437"/>
    </mc:Choice>
    <mc:Fallback>
      <p:transition spd="slow" advTm="13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idx="4294967295"/>
          </p:nvPr>
        </p:nvSpPr>
        <p:spPr>
          <a:xfrm>
            <a:off x="457200" y="188640"/>
            <a:ext cx="8229600" cy="504056"/>
          </a:xfrm>
        </p:spPr>
        <p:txBody>
          <a:bodyPr>
            <a:normAutofit fontScale="90000"/>
          </a:bodyPr>
          <a:lstStyle/>
          <a:p>
            <a:r>
              <a:rPr lang="el-GR" altLang="en-US" smtClean="0"/>
              <a:t>ΣΤΟΙΧΕΙΑ ΠΕΡΙΒΑΛΛΟΝΤΙΚΟΥ ΕΛΕΓΧΟΥ</a:t>
            </a:r>
            <a:endParaRPr lang="en-GB" altLang="en-US" smtClean="0"/>
          </a:p>
        </p:txBody>
      </p:sp>
      <p:sp>
        <p:nvSpPr>
          <p:cNvPr id="3" name="Content Placeholder 2"/>
          <p:cNvSpPr>
            <a:spLocks noGrp="1"/>
          </p:cNvSpPr>
          <p:nvPr>
            <p:ph idx="1"/>
          </p:nvPr>
        </p:nvSpPr>
        <p:spPr>
          <a:xfrm>
            <a:off x="755576" y="981075"/>
            <a:ext cx="8100292" cy="4895850"/>
          </a:xfrm>
        </p:spPr>
        <p:txBody>
          <a:bodyPr/>
          <a:lstStyle/>
          <a:p>
            <a:pPr>
              <a:defRPr/>
            </a:pPr>
            <a:r>
              <a:rPr lang="el-GR" sz="2400" smtClean="0"/>
              <a:t>ΚΟΣΤΟΣ </a:t>
            </a:r>
            <a:r>
              <a:rPr lang="el-GR" sz="2400" dirty="0"/>
              <a:t>ΔΙΑΧΕΙΡΙΣΗΣ ΛΕΚΑΝΗΣ</a:t>
            </a:r>
            <a:endParaRPr lang="en-GB" sz="2400" dirty="0"/>
          </a:p>
          <a:p>
            <a:pPr>
              <a:defRPr/>
            </a:pPr>
            <a:r>
              <a:rPr lang="el-GR" sz="2400" smtClean="0"/>
              <a:t>ΕΛΕΓΧΟΣ </a:t>
            </a:r>
            <a:r>
              <a:rPr lang="el-GR" sz="2400" dirty="0"/>
              <a:t>ΣΕΙΣΜΙΚΩΝ ΕΠΙΠΤΩΣΕΩΝ</a:t>
            </a:r>
            <a:endParaRPr lang="en-GB" sz="2400" dirty="0"/>
          </a:p>
          <a:p>
            <a:pPr>
              <a:defRPr/>
            </a:pPr>
            <a:r>
              <a:rPr lang="el-GR" sz="2400" smtClean="0"/>
              <a:t>ΕΛΕΓΧΟΣ </a:t>
            </a:r>
            <a:r>
              <a:rPr lang="el-GR" sz="2400" dirty="0"/>
              <a:t>ΕΠΙΠΤΩΣΕΩΝ ΣΕ ΑΓΡΙΑ ΖΩΑ ΚΑΙ ΑΛΙΕΥΜΑΤΑ</a:t>
            </a:r>
            <a:endParaRPr lang="en-GB" sz="2400" dirty="0"/>
          </a:p>
          <a:p>
            <a:pPr marL="1114425" lvl="2" indent="-365125">
              <a:buFont typeface="Wingdings" pitchFamily="2" charset="2"/>
              <a:buNone/>
              <a:defRPr/>
            </a:pPr>
            <a:r>
              <a:rPr lang="el-GR" sz="1800" dirty="0"/>
              <a:t>ΑΓΡΙΑ ΦΥΣΗ</a:t>
            </a:r>
            <a:endParaRPr lang="en-GB" sz="1800" dirty="0"/>
          </a:p>
          <a:p>
            <a:pPr marL="1114425" lvl="2" indent="-365125">
              <a:buFont typeface="Wingdings" pitchFamily="2" charset="2"/>
              <a:buNone/>
              <a:defRPr/>
            </a:pPr>
            <a:r>
              <a:rPr lang="el-GR" sz="1800" dirty="0"/>
              <a:t>ΑΝΑΣΚΟΠΗΣΗ ΤΗΣ ΑΓΡΙΑΣ ΦΥΣΗΣ ΣΤΗΝ ΠΕΡΙΟΧΗ ΤΟΥ </a:t>
            </a:r>
            <a:r>
              <a:rPr lang="el-GR" sz="1800" dirty="0" smtClean="0"/>
              <a:t>ΕΡΓΟΥ</a:t>
            </a:r>
            <a:endParaRPr lang="en-GB" sz="1800" dirty="0"/>
          </a:p>
          <a:p>
            <a:pPr marL="1114425" lvl="2" indent="-365125">
              <a:buFont typeface="Wingdings" pitchFamily="2" charset="2"/>
              <a:buNone/>
              <a:defRPr/>
            </a:pPr>
            <a:r>
              <a:rPr lang="el-GR" sz="1800" dirty="0"/>
              <a:t>ΘΕΣΠΙΣΗ ΖΩΝΩΝ ΠΡΟΣΤΑΣΙΑΣ</a:t>
            </a:r>
            <a:endParaRPr lang="en-GB" sz="1800" dirty="0"/>
          </a:p>
          <a:p>
            <a:pPr marL="1114425" lvl="2" indent="-365125">
              <a:buFont typeface="Wingdings" pitchFamily="2" charset="2"/>
              <a:buNone/>
              <a:defRPr/>
            </a:pPr>
            <a:r>
              <a:rPr lang="el-GR" sz="1800" dirty="0"/>
              <a:t>ΚΑΤΑΓΡΑΦΗ ΤΩΝ ΑΓΡΙΩΝ ΖΩΩΝ ΣΤΗΝ ΠΕΡΙΟΧΗ ΤΟΥ ΕΡΓΟΥ</a:t>
            </a:r>
            <a:endParaRPr lang="en-GB" sz="1800" dirty="0"/>
          </a:p>
          <a:p>
            <a:pPr marL="1114425" lvl="1" indent="-365125">
              <a:buFont typeface="Wingdings" pitchFamily="2" charset="2"/>
              <a:buNone/>
              <a:defRPr/>
            </a:pPr>
            <a:r>
              <a:rPr lang="el-GR" sz="1800" smtClean="0"/>
              <a:t>ΔΙΑΣΩΣΗ </a:t>
            </a:r>
            <a:r>
              <a:rPr lang="el-GR" sz="1800" dirty="0"/>
              <a:t>ΖΩΩΝ ΚΑΙ ΕΠΑΝΑΓΚΑΤΑΣΤΑΣΗ</a:t>
            </a:r>
            <a:endParaRPr lang="en-GB" sz="1800" dirty="0"/>
          </a:p>
          <a:p>
            <a:pPr>
              <a:defRPr/>
            </a:pPr>
            <a:r>
              <a:rPr lang="el-GR" sz="2400" smtClean="0"/>
              <a:t>ΘΑΛΑΣΣΙΑ </a:t>
            </a:r>
            <a:r>
              <a:rPr lang="el-GR" sz="2400" dirty="0"/>
              <a:t>ΟΙΚΟΛΟΓΙΑ ΚΑΙ ΑΛΙΕΥΜΑΤΑ</a:t>
            </a:r>
            <a:endParaRPr lang="en-GB" sz="2400" dirty="0"/>
          </a:p>
          <a:p>
            <a:pPr marL="1114425" lvl="1" indent="-365125">
              <a:buNone/>
              <a:defRPr/>
            </a:pPr>
            <a:r>
              <a:rPr lang="el-GR" sz="1800" dirty="0"/>
              <a:t>ΠΡΟΣΤΑΣΙΑ ΑΛΙΕΥΜΑΤΩΝ</a:t>
            </a:r>
            <a:endParaRPr lang="en-GB" sz="1800" dirty="0"/>
          </a:p>
          <a:p>
            <a:pPr marL="1114425" lvl="1" indent="-365125">
              <a:buNone/>
              <a:defRPr/>
            </a:pPr>
            <a:r>
              <a:rPr lang="el-GR" sz="1800" dirty="0"/>
              <a:t>ΔΙΑΔΡΟΜΟΙ ΜΕΤΑΚΙΝΗΣΗΣ ΨΑΡΙΩΝ</a:t>
            </a:r>
            <a:endParaRPr lang="en-GB" sz="1800" dirty="0"/>
          </a:p>
          <a:p>
            <a:pPr marL="1114425" lvl="1" indent="-365125">
              <a:buNone/>
              <a:defRPr/>
            </a:pPr>
            <a:r>
              <a:rPr lang="el-GR" sz="1800" dirty="0"/>
              <a:t>ΔΙΕΛΕΥΣΗ ΨΑΡΙΩΝ ΚΑΤΑΝΤΗ</a:t>
            </a:r>
            <a:endParaRPr lang="en-GB" sz="1800" dirty="0"/>
          </a:p>
          <a:p>
            <a:pPr marL="0" indent="0">
              <a:buFont typeface="Wingdings" pitchFamily="2" charset="2"/>
              <a:buNone/>
              <a:defRPr/>
            </a:pPr>
            <a:endParaRPr lang="en-GB" sz="2400" dirty="0"/>
          </a:p>
        </p:txBody>
      </p:sp>
      <p:sp>
        <p:nvSpPr>
          <p:cNvPr id="860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A4CB0CD-FAD3-46DF-B611-878516FAD8FD}" type="slidenum">
              <a:rPr lang="el-GR" altLang="en-US" smtClean="0"/>
              <a:pPr eaLnBrk="1" hangingPunct="1"/>
              <a:t>79</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054"/>
    </mc:Choice>
    <mc:Fallback>
      <p:transition spd="slow" advTm="27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8640"/>
            <a:ext cx="8229600" cy="504056"/>
          </a:xfrm>
        </p:spPr>
        <p:txBody>
          <a:bodyPr>
            <a:normAutofit fontScale="90000"/>
          </a:bodyPr>
          <a:lstStyle/>
          <a:p>
            <a:pPr eaLnBrk="1" hangingPunct="1"/>
            <a:r>
              <a:rPr lang="el-GR" altLang="en-US" smtClean="0"/>
              <a:t>ΠΟΤΑΜΟΣ ΟΡΟΝΤΗΣ - ΣΥΡΙΑ</a:t>
            </a:r>
          </a:p>
        </p:txBody>
      </p:sp>
      <p:pic>
        <p:nvPicPr>
          <p:cNvPr id="4101" name="Picture 3" descr="noria wheela"/>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a:xfrm>
            <a:off x="962" y="1700808"/>
            <a:ext cx="6624638" cy="4968875"/>
          </a:xfrm>
          <a:noFill/>
        </p:spPr>
      </p:pic>
      <p:sp>
        <p:nvSpPr>
          <p:cNvPr id="4098" name="Footer Placeholder 4"/>
          <p:cNvSpPr>
            <a:spLocks noGrp="1"/>
          </p:cNvSpPr>
          <p:nvPr>
            <p:ph type="ftr" sz="quarter" idx="4294967295"/>
          </p:nvPr>
        </p:nvSpPr>
        <p:spPr>
          <a:xfrm>
            <a:off x="312420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l-GR" altLang="en-US" sz="1000" smtClean="0"/>
              <a:t>ΥΔΡΟΗΛΕΚΤΡΙΚΗ ΕΝΕΡΓΕΙΑ</a:t>
            </a:r>
          </a:p>
        </p:txBody>
      </p:sp>
      <p:sp>
        <p:nvSpPr>
          <p:cNvPr id="40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53880F7-B6DD-4E5D-BC46-3AF634867364}" type="slidenum">
              <a:rPr lang="el-GR" altLang="en-US" sz="1000" smtClean="0"/>
              <a:pPr eaLnBrk="1" hangingPunct="1">
                <a:spcBef>
                  <a:spcPct val="0"/>
                </a:spcBef>
                <a:buClrTx/>
                <a:buSzTx/>
                <a:buFontTx/>
                <a:buNone/>
              </a:pPr>
              <a:t>8</a:t>
            </a:fld>
            <a:endParaRPr lang="el-GR" altLang="en-US" sz="1000" smtClean="0"/>
          </a:p>
        </p:txBody>
      </p:sp>
      <p:pic>
        <p:nvPicPr>
          <p:cNvPr id="6" name="Picture 3" descr="Orontes river water wheel in Syr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873" y="1710916"/>
            <a:ext cx="5724128" cy="513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1725"/>
    </mc:Choice>
    <mc:Fallback>
      <p:transition spd="slow" advTm="11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idx="4294967295"/>
          </p:nvPr>
        </p:nvSpPr>
        <p:spPr>
          <a:xfrm>
            <a:off x="457200" y="188640"/>
            <a:ext cx="8229600" cy="504056"/>
          </a:xfrm>
        </p:spPr>
        <p:txBody>
          <a:bodyPr>
            <a:normAutofit fontScale="90000"/>
          </a:bodyPr>
          <a:lstStyle/>
          <a:p>
            <a:r>
              <a:rPr lang="el-GR" altLang="en-US" smtClean="0"/>
              <a:t>ΣΤΟΙΧΕΙΑ ΠΕΡΙΒΑΛΛΟΝΤΙΚΟΥ ΕΛΕΓΧΟΥ</a:t>
            </a:r>
            <a:endParaRPr lang="en-GB" altLang="en-US" smtClean="0"/>
          </a:p>
        </p:txBody>
      </p:sp>
      <p:sp>
        <p:nvSpPr>
          <p:cNvPr id="3" name="Content Placeholder 2"/>
          <p:cNvSpPr>
            <a:spLocks noGrp="1"/>
          </p:cNvSpPr>
          <p:nvPr>
            <p:ph idx="1"/>
          </p:nvPr>
        </p:nvSpPr>
        <p:spPr/>
        <p:txBody>
          <a:bodyPr/>
          <a:lstStyle/>
          <a:p>
            <a:pPr>
              <a:defRPr/>
            </a:pPr>
            <a:r>
              <a:rPr lang="el-GR" sz="2800" smtClean="0"/>
              <a:t>ΕΛΕΓΧΟΣ </a:t>
            </a:r>
            <a:r>
              <a:rPr lang="el-GR" sz="2800" dirty="0" smtClean="0"/>
              <a:t>ΕΠΙΠΤΩΣΕΩΝ ΚΑΤΑΣΚΕΥΗΣ</a:t>
            </a:r>
            <a:endParaRPr lang="en-GB" sz="2800" dirty="0" smtClean="0"/>
          </a:p>
          <a:p>
            <a:pPr marL="527050">
              <a:defRPr/>
            </a:pPr>
            <a:r>
              <a:rPr lang="el-GR" sz="2000" dirty="0" smtClean="0"/>
              <a:t>ΕΚΣΚΑΦΕΣ</a:t>
            </a:r>
            <a:r>
              <a:rPr lang="el-GR" sz="2000" dirty="0"/>
              <a:t>, ΛΑΤΟΜΕΙΑ ΚΑΙ ΧΩΡΟΙ ΑΠΟΘΕΣΗΣ</a:t>
            </a:r>
            <a:endParaRPr lang="en-GB" sz="2000" dirty="0"/>
          </a:p>
          <a:p>
            <a:pPr marL="527050">
              <a:defRPr/>
            </a:pPr>
            <a:r>
              <a:rPr lang="el-GR" sz="2000" dirty="0"/>
              <a:t>ΔΙΑΦΥΛΑΞΗ ΕΔΑΦΟΥΣ</a:t>
            </a:r>
            <a:endParaRPr lang="en-GB" sz="2000" dirty="0"/>
          </a:p>
          <a:p>
            <a:pPr marL="527050">
              <a:defRPr/>
            </a:pPr>
            <a:r>
              <a:rPr lang="el-GR" sz="2000" dirty="0"/>
              <a:t>ΔΙΑΘΕΣΗ ΧΡΗΣΙΜΟΠΟΙΗΘΕΝΤΩΝ ΛΑΔΙΩΝ</a:t>
            </a:r>
            <a:endParaRPr lang="en-GB" sz="2000" dirty="0"/>
          </a:p>
          <a:p>
            <a:pPr marL="527050">
              <a:defRPr/>
            </a:pPr>
            <a:r>
              <a:rPr lang="el-GR" sz="2000" dirty="0"/>
              <a:t>ΑΠΟΘΗΚΕΥΣΗ ΚΑΥΣΙΜΩΝ ΚΑΙ ΔΙΑΧΕΙΡΙΣΗ</a:t>
            </a:r>
            <a:endParaRPr lang="en-GB" sz="2000" dirty="0"/>
          </a:p>
          <a:p>
            <a:pPr marL="527050">
              <a:defRPr/>
            </a:pPr>
            <a:r>
              <a:rPr lang="el-GR" sz="2000" dirty="0"/>
              <a:t>ΔΙΑΘΕΣΗ  ΣΤΕΡΕΩΝ ΑΠΟΒΛΗΤΩΝ</a:t>
            </a:r>
            <a:endParaRPr lang="en-GB" sz="2000" dirty="0"/>
          </a:p>
          <a:p>
            <a:pPr marL="527050">
              <a:defRPr/>
            </a:pPr>
            <a:r>
              <a:rPr lang="el-GR" sz="2000" dirty="0"/>
              <a:t>ΘΟΡΥΒΟΣ ΚΑΙ ΕΚΠΟΜΠΕΣ ΣΚΟΝΗ</a:t>
            </a:r>
            <a:endParaRPr lang="en-GB" sz="2000" dirty="0"/>
          </a:p>
          <a:p>
            <a:pPr marL="527050">
              <a:defRPr/>
            </a:pPr>
            <a:r>
              <a:rPr lang="el-GR" sz="2000" dirty="0"/>
              <a:t>ΔΙΑΘΕΣΗ ΥΓΡΩΝ ΑΠΟΒΛΗΤΩΝ</a:t>
            </a:r>
            <a:endParaRPr lang="en-GB" sz="2000" dirty="0"/>
          </a:p>
          <a:p>
            <a:pPr marL="527050">
              <a:defRPr/>
            </a:pPr>
            <a:r>
              <a:rPr lang="el-GR" sz="2000" dirty="0"/>
              <a:t>ΠΑΡΑΝΟΜΗ ΕΓΚΑΤΑΣΤΑΣΗ ΚΑΙ ΚΥΝΗΓΙ</a:t>
            </a:r>
            <a:endParaRPr lang="en-GB" sz="2000" dirty="0"/>
          </a:p>
          <a:p>
            <a:pPr marL="527050">
              <a:defRPr/>
            </a:pPr>
            <a:r>
              <a:rPr lang="el-GR" sz="2000" dirty="0"/>
              <a:t>ΥΓΕΙΑ ΚΑΙ ΑΣΦΑΛΕΙΑ</a:t>
            </a:r>
            <a:endParaRPr lang="en-GB" sz="2000" dirty="0"/>
          </a:p>
          <a:p>
            <a:pPr marL="527050">
              <a:defRPr/>
            </a:pPr>
            <a:r>
              <a:rPr lang="el-GR" sz="2000" dirty="0"/>
              <a:t>ΞΥΛΕΥΣΗ</a:t>
            </a:r>
            <a:endParaRPr lang="en-GB" sz="2000" dirty="0"/>
          </a:p>
          <a:p>
            <a:pPr marL="0" indent="0">
              <a:buFont typeface="Wingdings" pitchFamily="2" charset="2"/>
              <a:buNone/>
              <a:defRPr/>
            </a:pPr>
            <a:endParaRPr lang="en-GB" sz="2000" dirty="0"/>
          </a:p>
        </p:txBody>
      </p:sp>
      <p:sp>
        <p:nvSpPr>
          <p:cNvPr id="870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E2B094-7282-4A22-BF40-B7FD8CAB191A}" type="slidenum">
              <a:rPr lang="el-GR" altLang="en-US" smtClean="0"/>
              <a:pPr eaLnBrk="1" hangingPunct="1"/>
              <a:t>80</a:t>
            </a:fld>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8324"/>
    </mc:Choice>
    <mc:Fallback>
      <p:transition spd="slow" advTm="58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6"/>
          <p:cNvSpPr>
            <a:spLocks noGrp="1" noChangeArrowheads="1"/>
          </p:cNvSpPr>
          <p:nvPr>
            <p:ph type="title" idx="4294967295"/>
          </p:nvPr>
        </p:nvSpPr>
        <p:spPr>
          <a:xfrm>
            <a:off x="457200" y="188640"/>
            <a:ext cx="8229600" cy="504056"/>
          </a:xfrm>
        </p:spPr>
        <p:txBody>
          <a:bodyPr>
            <a:normAutofit fontScale="90000"/>
          </a:bodyPr>
          <a:lstStyle/>
          <a:p>
            <a:pPr eaLnBrk="1" hangingPunct="1"/>
            <a:r>
              <a:rPr lang="el-GR" altLang="en-US" smtClean="0"/>
              <a:t>ΣΚΑΛΑ ΨΑΡΙΩΝ ΣΕ ΥΔΡΟΗΛΕΚΤΡΙΚΟ ΦΡΑΓΜΑ</a:t>
            </a:r>
          </a:p>
        </p:txBody>
      </p:sp>
      <p:pic>
        <p:nvPicPr>
          <p:cNvPr id="88069" name="Picture 5"/>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a:xfrm>
            <a:off x="899592" y="980727"/>
            <a:ext cx="8045178" cy="5406361"/>
          </a:xfrm>
          <a:noFill/>
        </p:spPr>
      </p:pic>
      <p:sp>
        <p:nvSpPr>
          <p:cNvPr id="880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486DD4C-53B8-47B7-88A1-F4C5823DFF59}" type="slidenum">
              <a:rPr lang="el-GR" altLang="en-US" sz="1000" smtClean="0"/>
              <a:pPr eaLnBrk="1" hangingPunct="1">
                <a:spcBef>
                  <a:spcPct val="0"/>
                </a:spcBef>
                <a:buClrTx/>
                <a:buSzTx/>
                <a:buFontTx/>
                <a:buNone/>
              </a:pPr>
              <a:t>81</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289"/>
    </mc:Choice>
    <mc:Fallback>
      <p:transition spd="slow" advTm="10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2"/>
          <p:cNvSpPr>
            <a:spLocks noGrp="1" noChangeArrowheads="1"/>
          </p:cNvSpPr>
          <p:nvPr>
            <p:ph type="title" idx="4294967295"/>
          </p:nvPr>
        </p:nvSpPr>
        <p:spPr>
          <a:xfrm>
            <a:off x="457200" y="188640"/>
            <a:ext cx="8229600" cy="504056"/>
          </a:xfrm>
        </p:spPr>
        <p:txBody>
          <a:bodyPr/>
          <a:lstStyle/>
          <a:p>
            <a:pPr eaLnBrk="1" hangingPunct="1"/>
            <a:r>
              <a:rPr lang="el-GR" altLang="en-US" smtClean="0"/>
              <a:t>Το Φράγμα και η Τεχνητή Λίμνη</a:t>
            </a:r>
            <a:endParaRPr lang="el-GR" altLang="en-US" smtClean="0"/>
          </a:p>
        </p:txBody>
      </p:sp>
      <p:sp>
        <p:nvSpPr>
          <p:cNvPr id="89093" name="Rectangle 3"/>
          <p:cNvSpPr>
            <a:spLocks noGrp="1" noChangeArrowheads="1"/>
          </p:cNvSpPr>
          <p:nvPr>
            <p:ph idx="1"/>
          </p:nvPr>
        </p:nvSpPr>
        <p:spPr>
          <a:xfrm>
            <a:off x="457200" y="1268760"/>
            <a:ext cx="8229600" cy="5040560"/>
          </a:xfrm>
        </p:spPr>
        <p:txBody>
          <a:bodyPr/>
          <a:lstStyle/>
          <a:p>
            <a:pPr eaLnBrk="1" hangingPunct="1"/>
            <a:r>
              <a:rPr lang="el-GR" altLang="en-US" smtClean="0"/>
              <a:t>ΜΕΓΕΘΟΣ</a:t>
            </a:r>
          </a:p>
          <a:p>
            <a:pPr eaLnBrk="1" hangingPunct="1"/>
            <a:r>
              <a:rPr lang="el-GR" altLang="en-US" smtClean="0"/>
              <a:t>ΔΙΑΤΑΡΑΞΗ ΑΡΧΙΚΟΥ ΤΟΠΙΟΥ</a:t>
            </a:r>
          </a:p>
          <a:p>
            <a:pPr eaLnBrk="1" hangingPunct="1"/>
            <a:r>
              <a:rPr lang="el-GR" altLang="en-US" smtClean="0"/>
              <a:t>ΕΠΙΠΤΩΣΕΙΣ ΚΑΤΆ ΤΗΝ ΚΑΤΑΣΚΕΥΗ</a:t>
            </a:r>
          </a:p>
          <a:p>
            <a:pPr lvl="1"/>
            <a:r>
              <a:rPr lang="el-GR" altLang="en-US" smtClean="0"/>
              <a:t>ΛΕΙΤΟΥΡΓΙΑ ΕΡΓΟΤΑΞΙΟΥ</a:t>
            </a:r>
          </a:p>
          <a:p>
            <a:pPr lvl="1"/>
            <a:r>
              <a:rPr lang="el-GR" altLang="en-US" smtClean="0"/>
              <a:t>ΜΕΤΑΦΟΡΑ ΥΛΙΚΩΝ</a:t>
            </a:r>
          </a:p>
          <a:p>
            <a:pPr eaLnBrk="1" hangingPunct="1"/>
            <a:r>
              <a:rPr lang="el-GR" altLang="en-US" smtClean="0"/>
              <a:t>ΕΠΙΠΤΩΣΕΙΣ ΚΑΤΆ ΤΗΝ ΛΕΙΤΟΥΡΓΙΑ</a:t>
            </a:r>
          </a:p>
          <a:p>
            <a:pPr lvl="1"/>
            <a:r>
              <a:rPr lang="el-GR" altLang="en-US" smtClean="0"/>
              <a:t>ΑΥΞΟΜΕΙΩΣΗ ΣΤΑΘΜΗΣ ΝΕΡΟΥ</a:t>
            </a:r>
          </a:p>
          <a:p>
            <a:pPr lvl="1"/>
            <a:r>
              <a:rPr lang="el-GR" altLang="en-US" smtClean="0"/>
              <a:t>ΔΙΑΒΡΩΣΗ ΟΧΘΗΣ</a:t>
            </a:r>
          </a:p>
          <a:p>
            <a:pPr lvl="1"/>
            <a:r>
              <a:rPr lang="el-GR" altLang="en-US" smtClean="0"/>
              <a:t>ΜΕΤΑΒΟΛΗ ΜΙΚΡΟΚΛΙΜΑΤΟΣ ΠΕΡΙΟΧΗΣ</a:t>
            </a:r>
          </a:p>
          <a:p>
            <a:pPr lvl="1"/>
            <a:r>
              <a:rPr lang="el-GR" altLang="en-US" smtClean="0"/>
              <a:t>ΕΠΙΣΚΕΨΙΜΟΤΗΤΑ – ΤΟΥΡΙΣΜΟΣ - ΔΡΑΣΤΗΡΙΟΤΗΤΕΣ</a:t>
            </a:r>
          </a:p>
          <a:p>
            <a:pPr eaLnBrk="1" hangingPunct="1"/>
            <a:endParaRPr lang="en-US" altLang="en-US" smtClean="0"/>
          </a:p>
        </p:txBody>
      </p:sp>
      <p:sp>
        <p:nvSpPr>
          <p:cNvPr id="8909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10ED9E4-1E83-4353-9FBC-80447FC2C11C}" type="slidenum">
              <a:rPr lang="el-GR" altLang="en-US" sz="1000" smtClean="0"/>
              <a:pPr eaLnBrk="1" hangingPunct="1">
                <a:spcBef>
                  <a:spcPct val="0"/>
                </a:spcBef>
                <a:buClrTx/>
                <a:buSzTx/>
                <a:buFontTx/>
                <a:buNone/>
              </a:pPr>
              <a:t>82</a:t>
            </a:fld>
            <a:endParaRPr lang="el-GR" altLang="en-US" sz="10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2630"/>
    </mc:Choice>
    <mc:Fallback>
      <p:transition spd="slow" advTm="42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ΜΥΚΗΝΑΪΚΗ ΠΕΡΙΟΔΟΣ – 1200 π.Χ. (Κρήτη)</a:t>
            </a:r>
            <a:endParaRPr lang="en-GB"/>
          </a:p>
        </p:txBody>
      </p:sp>
      <p:sp>
        <p:nvSpPr>
          <p:cNvPr id="9113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D4254CFB-6761-4A8F-8CC7-393D47C68605}" type="slidenum">
              <a:rPr lang="el-GR" altLang="en-US" sz="1000" smtClean="0"/>
              <a:pPr eaLnBrk="1" hangingPunct="1">
                <a:spcBef>
                  <a:spcPct val="0"/>
                </a:spcBef>
                <a:buClrTx/>
                <a:buSzTx/>
                <a:buFontTx/>
                <a:buNone/>
              </a:pPr>
              <a:t>83</a:t>
            </a:fld>
            <a:endParaRPr lang="el-GR" altLang="en-US" sz="1000" smtClean="0"/>
          </a:p>
        </p:txBody>
      </p:sp>
      <p:sp>
        <p:nvSpPr>
          <p:cNvPr id="91141" name="Rectangle 3" descr="Ακαρνανικά Όρη Φράγμα"/>
          <p:cNvSpPr>
            <a:spLocks noGrp="1" noChangeAspect="1" noChangeArrowheads="1"/>
          </p:cNvSpPr>
          <p:nvPr isPhoto="1"/>
        </p:nvSpPr>
        <p:spPr bwMode="auto">
          <a:xfrm>
            <a:off x="0" y="767800"/>
            <a:ext cx="9144000" cy="6056313"/>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1989"/>
    </mc:Choice>
    <mc:Fallback>
      <p:transition spd="slow" advTm="21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2" hidden="1"/>
          <p:cNvSpPr>
            <a:spLocks noGrp="1" noChangeArrowheads="1"/>
          </p:cNvSpPr>
          <p:nvPr>
            <p:ph type="title"/>
          </p:nvPr>
        </p:nvSpPr>
        <p:spPr/>
        <p:txBody>
          <a:bodyPr/>
          <a:lstStyle/>
          <a:p>
            <a:pPr eaLnBrk="1" hangingPunct="1"/>
            <a:endParaRPr lang="en-US" altLang="en-US" smtClean="0"/>
          </a:p>
        </p:txBody>
      </p:sp>
      <p:sp>
        <p:nvSpPr>
          <p:cNvPr id="9011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7749C073-EB71-4627-82DE-587FEA97D52D}" type="slidenum">
              <a:rPr lang="el-GR" altLang="en-US" sz="1000" smtClean="0"/>
              <a:pPr eaLnBrk="1" hangingPunct="1">
                <a:spcBef>
                  <a:spcPct val="0"/>
                </a:spcBef>
                <a:buClrTx/>
                <a:buSzTx/>
                <a:buFontTx/>
                <a:buNone/>
              </a:pPr>
              <a:t>84</a:t>
            </a:fld>
            <a:endParaRPr lang="el-GR" altLang="en-US" sz="1000" smtClean="0"/>
          </a:p>
        </p:txBody>
      </p:sp>
      <p:sp>
        <p:nvSpPr>
          <p:cNvPr id="90117" name="Rectangle 3" descr="Πουρνάρι Αρτας fragmata_2"/>
          <p:cNvSpPr>
            <a:spLocks noGrp="1" noChangeAspect="1" noChangeArrowheads="1"/>
          </p:cNvSpPr>
          <p:nvPr isPhoto="1"/>
        </p:nvSpPr>
        <p:spPr bwMode="auto">
          <a:xfrm>
            <a:off x="0" y="357188"/>
            <a:ext cx="9144000" cy="6142037"/>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044"/>
    </mc:Choice>
    <mc:Fallback>
      <p:transition spd="slow" advTm="50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2" hidden="1"/>
          <p:cNvSpPr>
            <a:spLocks noGrp="1" noChangeArrowheads="1"/>
          </p:cNvSpPr>
          <p:nvPr>
            <p:ph type="title"/>
          </p:nvPr>
        </p:nvSpPr>
        <p:spPr/>
        <p:txBody>
          <a:bodyPr/>
          <a:lstStyle/>
          <a:p>
            <a:pPr eaLnBrk="1" hangingPunct="1"/>
            <a:endParaRPr lang="en-US" altLang="en-US" smtClean="0"/>
          </a:p>
        </p:txBody>
      </p:sp>
      <p:sp>
        <p:nvSpPr>
          <p:cNvPr id="9216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6696D463-69C4-411D-9534-69D959BC7ED7}" type="slidenum">
              <a:rPr lang="el-GR" altLang="en-US" sz="1000" smtClean="0"/>
              <a:pPr eaLnBrk="1" hangingPunct="1">
                <a:spcBef>
                  <a:spcPct val="0"/>
                </a:spcBef>
                <a:buClrTx/>
                <a:buSzTx/>
                <a:buFontTx/>
                <a:buNone/>
              </a:pPr>
              <a:t>85</a:t>
            </a:fld>
            <a:endParaRPr lang="el-GR" altLang="en-US" sz="1000" smtClean="0"/>
          </a:p>
        </p:txBody>
      </p:sp>
      <p:sp>
        <p:nvSpPr>
          <p:cNvPr id="92165" name="Rectangle 3" descr="Αλιάκμονας fragmata_14"/>
          <p:cNvSpPr>
            <a:spLocks noGrp="1" noChangeAspect="1" noChangeArrowheads="1"/>
          </p:cNvSpPr>
          <p:nvPr isPhoto="1"/>
        </p:nvSpPr>
        <p:spPr bwMode="auto">
          <a:xfrm>
            <a:off x="0" y="373063"/>
            <a:ext cx="9144000" cy="6111875"/>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652"/>
    </mc:Choice>
    <mc:Fallback>
      <p:transition spd="slow" advTm="9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2" hidden="1"/>
          <p:cNvSpPr>
            <a:spLocks noGrp="1" noChangeArrowheads="1"/>
          </p:cNvSpPr>
          <p:nvPr>
            <p:ph type="title"/>
          </p:nvPr>
        </p:nvSpPr>
        <p:spPr/>
        <p:txBody>
          <a:bodyPr/>
          <a:lstStyle/>
          <a:p>
            <a:pPr eaLnBrk="1" hangingPunct="1"/>
            <a:endParaRPr lang="en-US" altLang="en-US" smtClean="0"/>
          </a:p>
        </p:txBody>
      </p:sp>
      <p:sp>
        <p:nvSpPr>
          <p:cNvPr id="9318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759ED72-AAC4-4390-AEF1-A95FAF5BEA8F}" type="slidenum">
              <a:rPr lang="el-GR" altLang="en-US" sz="1000" smtClean="0"/>
              <a:pPr eaLnBrk="1" hangingPunct="1">
                <a:spcBef>
                  <a:spcPct val="0"/>
                </a:spcBef>
                <a:buClrTx/>
                <a:buSzTx/>
                <a:buFontTx/>
                <a:buNone/>
              </a:pPr>
              <a:t>86</a:t>
            </a:fld>
            <a:endParaRPr lang="el-GR" altLang="en-US" sz="1000" smtClean="0"/>
          </a:p>
        </p:txBody>
      </p:sp>
      <p:sp>
        <p:nvSpPr>
          <p:cNvPr id="93189" name="Rectangle 3" descr="Αλιάκμονας fragmata_15"/>
          <p:cNvSpPr>
            <a:spLocks noGrp="1" noChangeAspect="1" noChangeArrowheads="1"/>
          </p:cNvSpPr>
          <p:nvPr isPhoto="1"/>
        </p:nvSpPr>
        <p:spPr bwMode="auto">
          <a:xfrm>
            <a:off x="0" y="296863"/>
            <a:ext cx="9144000" cy="6264275"/>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126"/>
    </mc:Choice>
    <mc:Fallback>
      <p:transition spd="slow" advTm="18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2" hidden="1"/>
          <p:cNvSpPr>
            <a:spLocks noGrp="1" noChangeArrowheads="1"/>
          </p:cNvSpPr>
          <p:nvPr>
            <p:ph type="title"/>
          </p:nvPr>
        </p:nvSpPr>
        <p:spPr/>
        <p:txBody>
          <a:bodyPr/>
          <a:lstStyle/>
          <a:p>
            <a:pPr eaLnBrk="1" hangingPunct="1"/>
            <a:endParaRPr lang="en-US" altLang="en-US" smtClean="0"/>
          </a:p>
        </p:txBody>
      </p:sp>
      <p:sp>
        <p:nvSpPr>
          <p:cNvPr id="9421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B189653C-633D-4289-8FDA-C15114316C7B}" type="slidenum">
              <a:rPr lang="el-GR" altLang="en-US" sz="1000" smtClean="0"/>
              <a:pPr eaLnBrk="1" hangingPunct="1">
                <a:spcBef>
                  <a:spcPct val="0"/>
                </a:spcBef>
                <a:buClrTx/>
                <a:buSzTx/>
                <a:buFontTx/>
                <a:buNone/>
              </a:pPr>
              <a:t>87</a:t>
            </a:fld>
            <a:endParaRPr lang="el-GR" altLang="en-US" sz="1000" smtClean="0"/>
          </a:p>
        </p:txBody>
      </p:sp>
      <p:sp>
        <p:nvSpPr>
          <p:cNvPr id="94213" name="Rectangle 3" descr="Αλιάκμονας fragmata_16"/>
          <p:cNvSpPr>
            <a:spLocks noGrp="1" noChangeAspect="1" noChangeArrowheads="1"/>
          </p:cNvSpPr>
          <p:nvPr isPhoto="1"/>
        </p:nvSpPr>
        <p:spPr bwMode="auto">
          <a:xfrm>
            <a:off x="0" y="365125"/>
            <a:ext cx="9144000" cy="6126163"/>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80"/>
    </mc:Choice>
    <mc:Fallback>
      <p:transition spd="slow" advTm="5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2" hidden="1"/>
          <p:cNvSpPr>
            <a:spLocks noGrp="1" noChangeArrowheads="1"/>
          </p:cNvSpPr>
          <p:nvPr>
            <p:ph type="title"/>
          </p:nvPr>
        </p:nvSpPr>
        <p:spPr/>
        <p:txBody>
          <a:bodyPr/>
          <a:lstStyle/>
          <a:p>
            <a:pPr eaLnBrk="1" hangingPunct="1"/>
            <a:endParaRPr lang="en-US" altLang="en-US" smtClean="0"/>
          </a:p>
        </p:txBody>
      </p:sp>
      <p:sp>
        <p:nvSpPr>
          <p:cNvPr id="9523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8F92E4E9-2D6D-40F8-8375-0D8832849724}" type="slidenum">
              <a:rPr lang="el-GR" altLang="en-US" sz="1000" smtClean="0"/>
              <a:pPr eaLnBrk="1" hangingPunct="1">
                <a:spcBef>
                  <a:spcPct val="0"/>
                </a:spcBef>
                <a:buClrTx/>
                <a:buSzTx/>
                <a:buFontTx/>
                <a:buNone/>
              </a:pPr>
              <a:t>88</a:t>
            </a:fld>
            <a:endParaRPr lang="el-GR" altLang="en-US" sz="1000" smtClean="0"/>
          </a:p>
        </p:txBody>
      </p:sp>
      <p:sp>
        <p:nvSpPr>
          <p:cNvPr id="95237" name="Rectangle 3" descr="Αχελώος fragmata_12"/>
          <p:cNvSpPr>
            <a:spLocks noGrp="1" noChangeAspect="1" noChangeArrowheads="1"/>
          </p:cNvSpPr>
          <p:nvPr isPhoto="1"/>
        </p:nvSpPr>
        <p:spPr bwMode="auto">
          <a:xfrm>
            <a:off x="0" y="357188"/>
            <a:ext cx="9144000" cy="6142037"/>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99"/>
    </mc:Choice>
    <mc:Fallback>
      <p:transition spd="slow" advTm="5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2" hidden="1"/>
          <p:cNvSpPr>
            <a:spLocks noGrp="1" noChangeArrowheads="1"/>
          </p:cNvSpPr>
          <p:nvPr>
            <p:ph type="title"/>
          </p:nvPr>
        </p:nvSpPr>
        <p:spPr/>
        <p:txBody>
          <a:bodyPr/>
          <a:lstStyle/>
          <a:p>
            <a:pPr eaLnBrk="1" hangingPunct="1"/>
            <a:endParaRPr lang="en-US" altLang="en-US" smtClean="0"/>
          </a:p>
        </p:txBody>
      </p:sp>
      <p:sp>
        <p:nvSpPr>
          <p:cNvPr id="9625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3A2BC3F-657E-4F8A-9459-55F749979B40}" type="slidenum">
              <a:rPr lang="el-GR" altLang="en-US" sz="1000" smtClean="0"/>
              <a:pPr eaLnBrk="1" hangingPunct="1">
                <a:spcBef>
                  <a:spcPct val="0"/>
                </a:spcBef>
                <a:buClrTx/>
                <a:buSzTx/>
                <a:buFontTx/>
                <a:buNone/>
              </a:pPr>
              <a:t>89</a:t>
            </a:fld>
            <a:endParaRPr lang="el-GR" altLang="en-US" sz="1000" smtClean="0"/>
          </a:p>
        </p:txBody>
      </p:sp>
      <p:sp>
        <p:nvSpPr>
          <p:cNvPr id="96261" name="Rectangle 3" descr="Αχελώος fragmata_13"/>
          <p:cNvSpPr>
            <a:spLocks noGrp="1" noChangeAspect="1" noChangeArrowheads="1"/>
          </p:cNvSpPr>
          <p:nvPr isPhoto="1"/>
        </p:nvSpPr>
        <p:spPr bwMode="auto">
          <a:xfrm>
            <a:off x="0" y="350838"/>
            <a:ext cx="9144000" cy="6156325"/>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6193"/>
    </mc:Choice>
    <mc:Fallback>
      <p:transition spd="slow" advTm="46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hidden="1"/>
          <p:cNvSpPr>
            <a:spLocks noGrp="1" noChangeArrowheads="1"/>
          </p:cNvSpPr>
          <p:nvPr>
            <p:ph type="title"/>
          </p:nvPr>
        </p:nvSpPr>
        <p:spPr/>
        <p:txBody>
          <a:bodyPr>
            <a:normAutofit fontScale="90000"/>
          </a:bodyPr>
          <a:lstStyle/>
          <a:p>
            <a:pPr eaLnBrk="1" hangingPunct="1"/>
            <a:endParaRPr lang="en-US" altLang="en-US" smtClean="0"/>
          </a:p>
        </p:txBody>
      </p:sp>
      <p:sp>
        <p:nvSpPr>
          <p:cNvPr id="6146" name="Footer Placeholder 3"/>
          <p:cNvSpPr>
            <a:spLocks noGrp="1"/>
          </p:cNvSpPr>
          <p:nvPr>
            <p:ph type="ftr" sz="quarter" idx="4294967295"/>
          </p:nvPr>
        </p:nvSpPr>
        <p:spPr>
          <a:xfrm>
            <a:off x="3124200" y="6356350"/>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r>
              <a:rPr lang="el-GR" altLang="en-US" sz="1000" smtClean="0"/>
              <a:t>ΥΔΡΟΗΛΕΚΤΡΙΚΗ ΕΝΕΡΓΕΙΑ</a:t>
            </a:r>
          </a:p>
        </p:txBody>
      </p:sp>
      <p:sp>
        <p:nvSpPr>
          <p:cNvPr id="614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00849017-746A-4D0C-A60E-4689EDC24ACD}" type="slidenum">
              <a:rPr lang="el-GR" altLang="en-US" sz="1000" smtClean="0"/>
              <a:pPr eaLnBrk="1" hangingPunct="1">
                <a:spcBef>
                  <a:spcPct val="0"/>
                </a:spcBef>
                <a:buClrTx/>
                <a:buSzTx/>
                <a:buFontTx/>
                <a:buNone/>
              </a:pPr>
              <a:t>9</a:t>
            </a:fld>
            <a:endParaRPr lang="el-GR" altLang="en-US" sz="1000" smtClean="0"/>
          </a:p>
        </p:txBody>
      </p:sp>
      <p:sp>
        <p:nvSpPr>
          <p:cNvPr id="6149" name="Rectangle 3" descr="Ορόντης υδραυλικός τροχός α"/>
          <p:cNvSpPr>
            <a:spLocks noGrp="1" noChangeAspect="1" noChangeArrowheads="1"/>
          </p:cNvSpPr>
          <p:nvPr isPhoto="1"/>
        </p:nvSpPr>
        <p:spPr bwMode="auto">
          <a:xfrm>
            <a:off x="0" y="0"/>
            <a:ext cx="9144000" cy="6858000"/>
          </a:xfrm>
          <a:prstGeom prst="rect">
            <a:avLst/>
          </a:prstGeom>
          <a:blipFill dpi="0" rotWithShape="1">
            <a:blip r:embed="rId6"/>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6" name="Rectangle 3" descr="Ορόντης υδραυλικός τροχός β"/>
          <p:cNvSpPr>
            <a:spLocks noGrp="1" noChangeAspect="1" noChangeArrowheads="1"/>
          </p:cNvSpPr>
          <p:nvPr isPhoto="1"/>
        </p:nvSpPr>
        <p:spPr bwMode="auto">
          <a:xfrm>
            <a:off x="6575" y="-7497"/>
            <a:ext cx="9144000" cy="6858000"/>
          </a:xfrm>
          <a:prstGeom prst="rect">
            <a:avLst/>
          </a:prstGeom>
          <a:blipFill dpi="0" rotWithShape="1">
            <a:blip r:embed="rId7"/>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5189"/>
    </mc:Choice>
    <mc:Fallback>
      <p:transition spd="slow" advTm="25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bldLst>
      <p:bldP spid="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2" hidden="1"/>
          <p:cNvSpPr>
            <a:spLocks noGrp="1" noChangeArrowheads="1"/>
          </p:cNvSpPr>
          <p:nvPr>
            <p:ph type="title"/>
          </p:nvPr>
        </p:nvSpPr>
        <p:spPr/>
        <p:txBody>
          <a:bodyPr/>
          <a:lstStyle/>
          <a:p>
            <a:pPr eaLnBrk="1" hangingPunct="1"/>
            <a:endParaRPr lang="en-US" altLang="en-US" smtClean="0"/>
          </a:p>
        </p:txBody>
      </p:sp>
      <p:sp>
        <p:nvSpPr>
          <p:cNvPr id="9728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F6E4BFC9-69BE-4F4E-8F05-1ED672DA33AE}" type="slidenum">
              <a:rPr lang="el-GR" altLang="en-US" sz="1000" smtClean="0"/>
              <a:pPr eaLnBrk="1" hangingPunct="1">
                <a:spcBef>
                  <a:spcPct val="0"/>
                </a:spcBef>
                <a:buClrTx/>
                <a:buSzTx/>
                <a:buFontTx/>
                <a:buNone/>
              </a:pPr>
              <a:t>90</a:t>
            </a:fld>
            <a:endParaRPr lang="el-GR" altLang="en-US" sz="1000" smtClean="0"/>
          </a:p>
        </p:txBody>
      </p:sp>
      <p:sp>
        <p:nvSpPr>
          <p:cNvPr id="97285" name="Rectangle 3" descr="Θησαυρός fragmata_8"/>
          <p:cNvSpPr>
            <a:spLocks noGrp="1" noChangeAspect="1" noChangeArrowheads="1"/>
          </p:cNvSpPr>
          <p:nvPr isPhoto="1"/>
        </p:nvSpPr>
        <p:spPr bwMode="auto">
          <a:xfrm>
            <a:off x="0" y="334963"/>
            <a:ext cx="9144000" cy="6188075"/>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222"/>
    </mc:Choice>
    <mc:Fallback>
      <p:transition spd="slow" advTm="17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2" hidden="1"/>
          <p:cNvSpPr>
            <a:spLocks noGrp="1" noChangeArrowheads="1"/>
          </p:cNvSpPr>
          <p:nvPr>
            <p:ph type="title"/>
          </p:nvPr>
        </p:nvSpPr>
        <p:spPr/>
        <p:txBody>
          <a:bodyPr/>
          <a:lstStyle/>
          <a:p>
            <a:pPr eaLnBrk="1" hangingPunct="1"/>
            <a:endParaRPr lang="en-US" altLang="en-US" smtClean="0"/>
          </a:p>
        </p:txBody>
      </p:sp>
      <p:sp>
        <p:nvSpPr>
          <p:cNvPr id="9830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DF620A8-8669-406A-86CA-B919898E4889}" type="slidenum">
              <a:rPr lang="el-GR" altLang="en-US" sz="1000" smtClean="0"/>
              <a:pPr eaLnBrk="1" hangingPunct="1">
                <a:spcBef>
                  <a:spcPct val="0"/>
                </a:spcBef>
                <a:buClrTx/>
                <a:buSzTx/>
                <a:buFontTx/>
                <a:buNone/>
              </a:pPr>
              <a:t>91</a:t>
            </a:fld>
            <a:endParaRPr lang="el-GR" altLang="en-US" sz="1000" smtClean="0"/>
          </a:p>
        </p:txBody>
      </p:sp>
      <p:sp>
        <p:nvSpPr>
          <p:cNvPr id="98309" name="Rectangle 3" descr="Θησαυρός fragmata_9"/>
          <p:cNvSpPr>
            <a:spLocks noGrp="1" noChangeAspect="1" noChangeArrowheads="1"/>
          </p:cNvSpPr>
          <p:nvPr isPhoto="1"/>
        </p:nvSpPr>
        <p:spPr bwMode="auto">
          <a:xfrm>
            <a:off x="0" y="365125"/>
            <a:ext cx="9144000" cy="6126163"/>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8335"/>
    </mc:Choice>
    <mc:Fallback>
      <p:transition spd="slow" advTm="183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2" hidden="1"/>
          <p:cNvSpPr>
            <a:spLocks noGrp="1" noChangeArrowheads="1"/>
          </p:cNvSpPr>
          <p:nvPr>
            <p:ph type="title"/>
          </p:nvPr>
        </p:nvSpPr>
        <p:spPr/>
        <p:txBody>
          <a:bodyPr/>
          <a:lstStyle/>
          <a:p>
            <a:pPr eaLnBrk="1" hangingPunct="1"/>
            <a:endParaRPr lang="en-US" altLang="en-US" smtClean="0"/>
          </a:p>
        </p:txBody>
      </p:sp>
      <p:sp>
        <p:nvSpPr>
          <p:cNvPr id="9933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1D648028-C157-49F9-AD3A-E57D0DE6F076}" type="slidenum">
              <a:rPr lang="el-GR" altLang="en-US" sz="1000" smtClean="0"/>
              <a:pPr eaLnBrk="1" hangingPunct="1">
                <a:spcBef>
                  <a:spcPct val="0"/>
                </a:spcBef>
                <a:buClrTx/>
                <a:buSzTx/>
                <a:buFontTx/>
                <a:buNone/>
              </a:pPr>
              <a:t>92</a:t>
            </a:fld>
            <a:endParaRPr lang="el-GR" altLang="en-US" sz="1000" smtClean="0"/>
          </a:p>
        </p:txBody>
      </p:sp>
      <p:sp>
        <p:nvSpPr>
          <p:cNvPr id="99333" name="Rectangle 3" descr="Θησαυρός fragmata_10"/>
          <p:cNvSpPr>
            <a:spLocks noGrp="1" noChangeAspect="1" noChangeArrowheads="1"/>
          </p:cNvSpPr>
          <p:nvPr isPhoto="1"/>
        </p:nvSpPr>
        <p:spPr bwMode="auto">
          <a:xfrm>
            <a:off x="0" y="365125"/>
            <a:ext cx="9144000" cy="6126163"/>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4488"/>
    </mc:Choice>
    <mc:Fallback>
      <p:transition spd="slow" advTm="34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2" hidden="1"/>
          <p:cNvSpPr>
            <a:spLocks noGrp="1" noChangeArrowheads="1"/>
          </p:cNvSpPr>
          <p:nvPr>
            <p:ph type="title"/>
          </p:nvPr>
        </p:nvSpPr>
        <p:spPr/>
        <p:txBody>
          <a:bodyPr/>
          <a:lstStyle/>
          <a:p>
            <a:pPr eaLnBrk="1" hangingPunct="1"/>
            <a:endParaRPr lang="en-US" altLang="en-US" smtClean="0"/>
          </a:p>
        </p:txBody>
      </p:sp>
      <p:sp>
        <p:nvSpPr>
          <p:cNvPr id="10035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97656D8B-11BC-40BE-94E9-B5EF59EC42DD}" type="slidenum">
              <a:rPr lang="el-GR" altLang="en-US" sz="1000" smtClean="0"/>
              <a:pPr eaLnBrk="1" hangingPunct="1">
                <a:spcBef>
                  <a:spcPct val="0"/>
                </a:spcBef>
                <a:buClrTx/>
                <a:buSzTx/>
                <a:buFontTx/>
                <a:buNone/>
              </a:pPr>
              <a:t>93</a:t>
            </a:fld>
            <a:endParaRPr lang="el-GR" altLang="en-US" sz="1000" smtClean="0"/>
          </a:p>
        </p:txBody>
      </p:sp>
      <p:sp>
        <p:nvSpPr>
          <p:cNvPr id="100357" name="Rectangle 3" descr="Θησαυρός fragmata_11"/>
          <p:cNvSpPr>
            <a:spLocks noGrp="1" noChangeAspect="1" noChangeArrowheads="1"/>
          </p:cNvSpPr>
          <p:nvPr isPhoto="1"/>
        </p:nvSpPr>
        <p:spPr bwMode="auto">
          <a:xfrm>
            <a:off x="0" y="342900"/>
            <a:ext cx="9144000" cy="61722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1139"/>
    </mc:Choice>
    <mc:Fallback>
      <p:transition spd="slow" advTm="11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2" hidden="1"/>
          <p:cNvSpPr>
            <a:spLocks noGrp="1" noChangeArrowheads="1"/>
          </p:cNvSpPr>
          <p:nvPr>
            <p:ph type="title"/>
          </p:nvPr>
        </p:nvSpPr>
        <p:spPr/>
        <p:txBody>
          <a:bodyPr/>
          <a:lstStyle/>
          <a:p>
            <a:pPr eaLnBrk="1" hangingPunct="1"/>
            <a:endParaRPr lang="en-US" altLang="en-US" smtClean="0"/>
          </a:p>
        </p:txBody>
      </p:sp>
      <p:sp>
        <p:nvSpPr>
          <p:cNvPr id="10137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EB8B9BF3-3694-4EE5-9CA2-68383ED0F72D}" type="slidenum">
              <a:rPr lang="el-GR" altLang="en-US" sz="1000" smtClean="0"/>
              <a:pPr eaLnBrk="1" hangingPunct="1">
                <a:spcBef>
                  <a:spcPct val="0"/>
                </a:spcBef>
                <a:buClrTx/>
                <a:buSzTx/>
                <a:buFontTx/>
                <a:buNone/>
              </a:pPr>
              <a:t>94</a:t>
            </a:fld>
            <a:endParaRPr lang="el-GR" altLang="en-US" sz="1000" smtClean="0"/>
          </a:p>
        </p:txBody>
      </p:sp>
      <p:sp>
        <p:nvSpPr>
          <p:cNvPr id="101381" name="Rectangle 3" descr="Ιλαρίων fragmata_4"/>
          <p:cNvSpPr>
            <a:spLocks noGrp="1" noChangeAspect="1" noChangeArrowheads="1"/>
          </p:cNvSpPr>
          <p:nvPr isPhoto="1"/>
        </p:nvSpPr>
        <p:spPr bwMode="auto">
          <a:xfrm>
            <a:off x="0" y="381000"/>
            <a:ext cx="9144000" cy="6096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856"/>
    </mc:Choice>
    <mc:Fallback>
      <p:transition spd="slow" advTm="4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2" hidden="1"/>
          <p:cNvSpPr>
            <a:spLocks noGrp="1" noChangeArrowheads="1"/>
          </p:cNvSpPr>
          <p:nvPr>
            <p:ph type="title"/>
          </p:nvPr>
        </p:nvSpPr>
        <p:spPr/>
        <p:txBody>
          <a:bodyPr/>
          <a:lstStyle/>
          <a:p>
            <a:pPr eaLnBrk="1" hangingPunct="1"/>
            <a:endParaRPr lang="en-US" altLang="en-US" smtClean="0"/>
          </a:p>
        </p:txBody>
      </p:sp>
      <p:sp>
        <p:nvSpPr>
          <p:cNvPr id="10240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75B63240-56D9-4BFE-A293-8BB12AC928C1}" type="slidenum">
              <a:rPr lang="el-GR" altLang="en-US" sz="1000" smtClean="0"/>
              <a:pPr eaLnBrk="1" hangingPunct="1">
                <a:spcBef>
                  <a:spcPct val="0"/>
                </a:spcBef>
                <a:buClrTx/>
                <a:buSzTx/>
                <a:buFontTx/>
                <a:buNone/>
              </a:pPr>
              <a:t>95</a:t>
            </a:fld>
            <a:endParaRPr lang="el-GR" altLang="en-US" sz="1000" smtClean="0"/>
          </a:p>
        </p:txBody>
      </p:sp>
      <p:sp>
        <p:nvSpPr>
          <p:cNvPr id="102405" name="Rectangle 3" descr="Ιλαρίων fragmata_5"/>
          <p:cNvSpPr>
            <a:spLocks noGrp="1" noChangeAspect="1" noChangeArrowheads="1"/>
          </p:cNvSpPr>
          <p:nvPr isPhoto="1"/>
        </p:nvSpPr>
        <p:spPr bwMode="auto">
          <a:xfrm>
            <a:off x="0" y="381000"/>
            <a:ext cx="9144000" cy="6096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16"/>
    </mc:Choice>
    <mc:Fallback>
      <p:transition spd="slow" advTm="19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2" hidden="1"/>
          <p:cNvSpPr>
            <a:spLocks noGrp="1" noChangeArrowheads="1"/>
          </p:cNvSpPr>
          <p:nvPr>
            <p:ph type="title"/>
          </p:nvPr>
        </p:nvSpPr>
        <p:spPr/>
        <p:txBody>
          <a:bodyPr/>
          <a:lstStyle/>
          <a:p>
            <a:pPr eaLnBrk="1" hangingPunct="1"/>
            <a:endParaRPr lang="en-US" altLang="en-US" smtClean="0"/>
          </a:p>
        </p:txBody>
      </p:sp>
      <p:sp>
        <p:nvSpPr>
          <p:cNvPr id="10342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A3031035-D75C-4647-99B0-E5B3A18254D7}" type="slidenum">
              <a:rPr lang="el-GR" altLang="en-US" sz="1000" smtClean="0"/>
              <a:pPr eaLnBrk="1" hangingPunct="1">
                <a:spcBef>
                  <a:spcPct val="0"/>
                </a:spcBef>
                <a:buClrTx/>
                <a:buSzTx/>
                <a:buFontTx/>
                <a:buNone/>
              </a:pPr>
              <a:t>96</a:t>
            </a:fld>
            <a:endParaRPr lang="el-GR" altLang="en-US" sz="1000" smtClean="0"/>
          </a:p>
        </p:txBody>
      </p:sp>
      <p:sp>
        <p:nvSpPr>
          <p:cNvPr id="103429" name="Rectangle 3" descr="Ιλαρίων fragmata_6"/>
          <p:cNvSpPr>
            <a:spLocks noGrp="1" noChangeAspect="1" noChangeArrowheads="1"/>
          </p:cNvSpPr>
          <p:nvPr isPhoto="1"/>
        </p:nvSpPr>
        <p:spPr bwMode="auto">
          <a:xfrm>
            <a:off x="0" y="381000"/>
            <a:ext cx="9144000" cy="6096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7947"/>
    </mc:Choice>
    <mc:Fallback>
      <p:transition spd="slow" advTm="17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2" hidden="1"/>
          <p:cNvSpPr>
            <a:spLocks noGrp="1" noChangeArrowheads="1"/>
          </p:cNvSpPr>
          <p:nvPr>
            <p:ph type="title"/>
          </p:nvPr>
        </p:nvSpPr>
        <p:spPr/>
        <p:txBody>
          <a:bodyPr/>
          <a:lstStyle/>
          <a:p>
            <a:pPr eaLnBrk="1" hangingPunct="1"/>
            <a:endParaRPr lang="en-US" altLang="en-US" smtClean="0"/>
          </a:p>
        </p:txBody>
      </p:sp>
      <p:sp>
        <p:nvSpPr>
          <p:cNvPr id="10445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D8DADDFA-B0CC-430E-90E5-CB6C9575B6F0}" type="slidenum">
              <a:rPr lang="el-GR" altLang="en-US" sz="1000" smtClean="0"/>
              <a:pPr eaLnBrk="1" hangingPunct="1">
                <a:spcBef>
                  <a:spcPct val="0"/>
                </a:spcBef>
                <a:buClrTx/>
                <a:buSzTx/>
                <a:buFontTx/>
                <a:buNone/>
              </a:pPr>
              <a:t>97</a:t>
            </a:fld>
            <a:endParaRPr lang="el-GR" altLang="en-US" sz="1000" smtClean="0"/>
          </a:p>
        </p:txBody>
      </p:sp>
      <p:sp>
        <p:nvSpPr>
          <p:cNvPr id="104453" name="Rectangle 3" descr="Ιλαρίων fragmata_7"/>
          <p:cNvSpPr>
            <a:spLocks noGrp="1" noChangeAspect="1" noChangeArrowheads="1"/>
          </p:cNvSpPr>
          <p:nvPr isPhoto="1"/>
        </p:nvSpPr>
        <p:spPr bwMode="auto">
          <a:xfrm>
            <a:off x="0" y="381000"/>
            <a:ext cx="9144000" cy="60960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7"/>
    </mc:Choice>
    <mc:Fallback>
      <p:transition spd="slow" advTm="26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Rectangle 2" hidden="1"/>
          <p:cNvSpPr>
            <a:spLocks noGrp="1" noChangeArrowheads="1"/>
          </p:cNvSpPr>
          <p:nvPr>
            <p:ph type="title"/>
          </p:nvPr>
        </p:nvSpPr>
        <p:spPr/>
        <p:txBody>
          <a:bodyPr/>
          <a:lstStyle/>
          <a:p>
            <a:pPr eaLnBrk="1" hangingPunct="1"/>
            <a:endParaRPr lang="en-US" altLang="en-US" smtClean="0"/>
          </a:p>
        </p:txBody>
      </p:sp>
      <p:sp>
        <p:nvSpPr>
          <p:cNvPr id="10547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C7F6CEF6-E0ED-48A8-AAE0-1A68C4532F15}" type="slidenum">
              <a:rPr lang="el-GR" altLang="en-US" sz="1000" smtClean="0"/>
              <a:pPr eaLnBrk="1" hangingPunct="1">
                <a:spcBef>
                  <a:spcPct val="0"/>
                </a:spcBef>
                <a:buClrTx/>
                <a:buSzTx/>
                <a:buFontTx/>
                <a:buNone/>
              </a:pPr>
              <a:t>98</a:t>
            </a:fld>
            <a:endParaRPr lang="el-GR" altLang="en-US" sz="1000" smtClean="0"/>
          </a:p>
        </p:txBody>
      </p:sp>
      <p:sp>
        <p:nvSpPr>
          <p:cNvPr id="105477" name="Rectangle 3" descr="Κερκίνη fragmata_3"/>
          <p:cNvSpPr>
            <a:spLocks noGrp="1" noChangeAspect="1" noChangeArrowheads="1"/>
          </p:cNvSpPr>
          <p:nvPr isPhoto="1"/>
        </p:nvSpPr>
        <p:spPr bwMode="auto">
          <a:xfrm>
            <a:off x="0" y="419100"/>
            <a:ext cx="9144000" cy="6019800"/>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466"/>
    </mc:Choice>
    <mc:Fallback>
      <p:transition spd="slow" advTm="13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2" hidden="1"/>
          <p:cNvSpPr>
            <a:spLocks noGrp="1" noChangeArrowheads="1"/>
          </p:cNvSpPr>
          <p:nvPr>
            <p:ph type="title"/>
          </p:nvPr>
        </p:nvSpPr>
        <p:spPr/>
        <p:txBody>
          <a:bodyPr/>
          <a:lstStyle/>
          <a:p>
            <a:pPr eaLnBrk="1" hangingPunct="1"/>
            <a:endParaRPr lang="en-US" altLang="en-US" smtClean="0"/>
          </a:p>
        </p:txBody>
      </p:sp>
      <p:sp>
        <p:nvSpPr>
          <p:cNvPr id="10649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fld id="{5CC23BC2-3B5E-4239-9A35-07A271976B65}" type="slidenum">
              <a:rPr lang="el-GR" altLang="en-US" sz="1000" smtClean="0"/>
              <a:pPr eaLnBrk="1" hangingPunct="1">
                <a:spcBef>
                  <a:spcPct val="0"/>
                </a:spcBef>
                <a:buClrTx/>
                <a:buSzTx/>
                <a:buFontTx/>
                <a:buNone/>
              </a:pPr>
              <a:t>99</a:t>
            </a:fld>
            <a:endParaRPr lang="el-GR" altLang="en-US" sz="1000" smtClean="0"/>
          </a:p>
        </p:txBody>
      </p:sp>
      <p:sp>
        <p:nvSpPr>
          <p:cNvPr id="106501" name="Rectangle 3" descr="Πουρνάρι Αρτας fragmata_1"/>
          <p:cNvSpPr>
            <a:spLocks noGrp="1" noChangeAspect="1" noChangeArrowheads="1"/>
          </p:cNvSpPr>
          <p:nvPr isPhoto="1"/>
        </p:nvSpPr>
        <p:spPr bwMode="auto">
          <a:xfrm>
            <a:off x="0" y="365125"/>
            <a:ext cx="9144000" cy="6126163"/>
          </a:xfrm>
          <a:prstGeom prst="rect">
            <a:avLst/>
          </a:prstGeom>
          <a:blipFill dpi="0" rotWithShape="1">
            <a:blip r:embed="rId5"/>
            <a:srcRect/>
            <a:stretch>
              <a:fillRect/>
            </a:stretch>
          </a:blipFill>
          <a:ln w="9525">
            <a:solidFill>
              <a:schemeClr val="tx1"/>
            </a:solidFill>
            <a:miter lim="800000"/>
            <a:headEnd/>
            <a:tailEnd/>
          </a:ln>
        </p:spPr>
        <p:txBody>
          <a:bodyPr/>
          <a:lstStyle>
            <a:lvl1pPr eaLnBrk="0" hangingPunct="0">
              <a:spcBef>
                <a:spcPct val="20000"/>
              </a:spcBef>
              <a:buClr>
                <a:schemeClr val="tx2"/>
              </a:buClr>
              <a:buSzPct val="70000"/>
              <a:buFont typeface="Wingdings" pitchFamily="2" charset="2"/>
              <a:buChar char="l"/>
              <a:defRPr sz="3000">
                <a:solidFill>
                  <a:schemeClr val="tx1"/>
                </a:solidFill>
                <a:latin typeface="Arial"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81"/>
    </mc:Choice>
    <mc:Fallback>
      <p:transition spd="slow" advTm="6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7.5"/>
</p:tagLst>
</file>

<file path=ppt/tags/tag2.xml><?xml version="1.0" encoding="utf-8"?>
<p:tagLst xmlns:a="http://schemas.openxmlformats.org/drawingml/2006/main" xmlns:r="http://schemas.openxmlformats.org/officeDocument/2006/relationships" xmlns:p="http://schemas.openxmlformats.org/presentationml/2006/main">
  <p:tag name="TIMING" val="|9"/>
</p:tagLst>
</file>

<file path=ppt/tags/tag3.xml><?xml version="1.0" encoding="utf-8"?>
<p:tagLst xmlns:a="http://schemas.openxmlformats.org/drawingml/2006/main" xmlns:r="http://schemas.openxmlformats.org/officeDocument/2006/relationships" xmlns:p="http://schemas.openxmlformats.org/presentationml/2006/main">
  <p:tag name="TIMING" val="|36.5"/>
</p:tagLst>
</file>

<file path=ppt/tags/tag4.xml><?xml version="1.0" encoding="utf-8"?>
<p:tagLst xmlns:a="http://schemas.openxmlformats.org/drawingml/2006/main" xmlns:r="http://schemas.openxmlformats.org/officeDocument/2006/relationships" xmlns:p="http://schemas.openxmlformats.org/presentationml/2006/main">
  <p:tag name="TIMING" val="|8|8.3"/>
</p:tagLst>
</file>

<file path=ppt/tags/tag5.xml><?xml version="1.0" encoding="utf-8"?>
<p:tagLst xmlns:a="http://schemas.openxmlformats.org/drawingml/2006/main" xmlns:r="http://schemas.openxmlformats.org/officeDocument/2006/relationships" xmlns:p="http://schemas.openxmlformats.org/presentationml/2006/main">
  <p:tag name="TIMING" val="|51|27.9|8"/>
</p:tagLst>
</file>

<file path=ppt/tags/tag6.xml><?xml version="1.0" encoding="utf-8"?>
<p:tagLst xmlns:a="http://schemas.openxmlformats.org/drawingml/2006/main" xmlns:r="http://schemas.openxmlformats.org/officeDocument/2006/relationships" xmlns:p="http://schemas.openxmlformats.org/presentationml/2006/main">
  <p:tag name="TIMING" val="|4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1036</TotalTime>
  <Words>3014</Words>
  <Application>Microsoft Office PowerPoint</Application>
  <PresentationFormat>On-screen Show (4:3)</PresentationFormat>
  <Paragraphs>758</Paragraphs>
  <Slides>138</Slides>
  <Notes>75</Notes>
  <HiddenSlides>0</HiddenSlides>
  <MMClips>138</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138</vt:i4>
      </vt:variant>
    </vt:vector>
  </HeadingPairs>
  <TitlesOfParts>
    <vt:vector size="141" baseType="lpstr">
      <vt:lpstr>Office Theme</vt:lpstr>
      <vt:lpstr>PhotoImpact</vt:lpstr>
      <vt:lpstr>Document</vt:lpstr>
      <vt:lpstr>ΑΝΑΝΕΩΣΙΜΕΣ ΠΗΓΕΣ ΕΝΕΡΓΕΙΑΣ</vt:lpstr>
      <vt:lpstr>PowerPoint Presentation</vt:lpstr>
      <vt:lpstr>PowerPoint Presentation</vt:lpstr>
      <vt:lpstr>ΥΔΡΟΗΛΕΚΤΡΙΚΗ ΕΝΕΡΓΕΙΑ</vt:lpstr>
      <vt:lpstr>ΥΔΡΟΗΛΕΚΤΡΙΚΗ ΕΝΕΡΓΕΙΑ</vt:lpstr>
      <vt:lpstr>Ο κύκλος του νερού: </vt:lpstr>
      <vt:lpstr>PowerPoint Presentation</vt:lpstr>
      <vt:lpstr>ΠΟΤΑΜΟΣ ΟΡΟΝΤΗΣ - ΣΥΡΙΑ</vt:lpstr>
      <vt:lpstr>PowerPoint Presentation</vt:lpstr>
      <vt:lpstr>Μικρό υδροηλεκτρικό – ΗΠΑ</vt:lpstr>
      <vt:lpstr>ΥΔΡΟ-ΗΛΕΚΤΡΙΚΟ ΦΡΑΓΜΑ</vt:lpstr>
      <vt:lpstr>ΥΔΡΟΗΛΕΚΤΡΙΚΟ ΦΡΑΓΜΑ-ΣΤΑΘΜΟΣ</vt:lpstr>
      <vt:lpstr>Υδροηλεκτρικός σταθμός με αντλησιοταμιευτήρα</vt:lpstr>
      <vt:lpstr>Λειτουργία ημέρας - νύχτας</vt:lpstr>
      <vt:lpstr>Υδροηλεκτρικός σταθμός με αντλησιοταμιευτήρα</vt:lpstr>
      <vt:lpstr>Υδροηλεκτρικός σταθμός με αντλησιοταμιευτήρα</vt:lpstr>
      <vt:lpstr>ΝΕΣΤΟΣ – ΦΡΑΓΜΑ ΘΗΣΑΥΡΟΥ</vt:lpstr>
      <vt:lpstr>ΝΕΣΤΟΣ – ΦΡΑΓΜΑ ΘΗΣΑΥΡΟΥ</vt:lpstr>
      <vt:lpstr>ΚΕΛΥΦΟΣ ΥΔΡΟΣΤΡΟΒΙΛΟΥ</vt:lpstr>
      <vt:lpstr>PowerPoint Presentation</vt:lpstr>
      <vt:lpstr>ΤΟ ΦΡΑΓΜΑ ΤΩΝ 3 ΦΑΡΑΓΓΙΩΝ</vt:lpstr>
      <vt:lpstr>ΥΔΡΟΣΤΡΟΒΙΛΟΙ: 1. FRANCIS 2. CAPLAN 3. PELTON</vt:lpstr>
      <vt:lpstr>ΥΔΡΟΣΤΡΟΒΙΛΟΣ</vt:lpstr>
      <vt:lpstr>ΥΔΡΟΣΤΡΟΒΙΛΟΙ</vt:lpstr>
      <vt:lpstr>PowerPoint Presentation</vt:lpstr>
      <vt:lpstr>ΕΠΙΛΟΓΗ ΥΔΡΟΣΤΡΟΒΙΛΟΥ</vt:lpstr>
      <vt:lpstr>ΥΔΡΟΣΤΡΟΒΙΛΟΣ FRANCIS </vt:lpstr>
      <vt:lpstr>ΥΔΡΟΣΤΡΟΒΙΛΟΣ CAPLAN</vt:lpstr>
      <vt:lpstr>ΥΔΡΟΣΤΡΟΒΙΛΟΣ PELTON με  «κύπελλα» στην περιφέρεια του άξονα και αριθμό ακροφυσίων</vt:lpstr>
      <vt:lpstr>1. Υδροστρόβιλος Francis ισχύος 106 HP</vt:lpstr>
      <vt:lpstr>Στρόβιλος Francis και γεννήτρια</vt:lpstr>
      <vt:lpstr>Υδροστρόβιλος Francis </vt:lpstr>
      <vt:lpstr>Στρόβιλος Francis</vt:lpstr>
      <vt:lpstr>2. Στρόβιλος Kaplan – γιά μικρά υδραυλικά ύψη</vt:lpstr>
      <vt:lpstr>Στρόβιλος Kaplan μετά από 61 χρόνια λειτουργίας</vt:lpstr>
      <vt:lpstr>3. ΥΔΡΟΣΤΡΟΒΙΛΟΣ PELTON</vt:lpstr>
      <vt:lpstr>Διάγραμμα επιλογής υδρο-στροβίλων</vt:lpstr>
      <vt:lpstr>ΥΔΡΟΗΛΕΚΤΡΙΚΟΙ ΣΤΑΘΜΟΙ</vt:lpstr>
      <vt:lpstr>ΥΔΡΟΗΛΕΚΤΡΙΚΟΣ ΣΤΑΘΜΟΣ - ΣΤΟΙΧΕΙΑ </vt:lpstr>
      <vt:lpstr>ΣΥΣΤΗΜΑ ΥΔΡΟΣΤΡΟΒΙΛΟΥ-ΓΕΝΝΗΤΡΙΑΣ ΓΙΑ ΜΙΚΡΟ ΥΔΡΟΗΛΕΚΤΡΙΚΟ ΣΤΑΘΜΟ (ΜΙΚΡΟ ΥΨΟΣ)</vt:lpstr>
      <vt:lpstr>ΥΔΡΟΗΛΕΚΤΡΙΚΟΣ ΣΤΑΘΜΟΣ</vt:lpstr>
      <vt:lpstr>Υδροηλεκτρικός Σταθμός Βασικές μονάδες</vt:lpstr>
      <vt:lpstr>Υδροηλεκτρικός Σταθμός</vt:lpstr>
      <vt:lpstr>ΥΔΡΟΣΤΡΟΒΙΛΟΣ ΚΑΙ ΓΕΝΝΗΤΡΙΑ</vt:lpstr>
      <vt:lpstr>Υδροηλεκτρικός σταθμός – μέγεθος κατασκευής</vt:lpstr>
      <vt:lpstr>ΠΑΡΑΓΩΓΗ ΗΛΕΚΤΡΙΣΜΟΥ</vt:lpstr>
      <vt:lpstr>Τριφασικό εναλλασσόμενο ρεύμα</vt:lpstr>
      <vt:lpstr>Ηλεκτρικός Υποσταθμός</vt:lpstr>
      <vt:lpstr>ΥΔΡΑΥΛΙΚΑ ΦΡΑΓΜΑΤΑ</vt:lpstr>
      <vt:lpstr>ΦΡΑΓΜΑ ΑΠΟ ΣΚΥΡΟΔΕΜΑ</vt:lpstr>
      <vt:lpstr>Φράγμα με πλευρικά υποστηρίγματα</vt:lpstr>
      <vt:lpstr>Φράγμα βαρύτητας</vt:lpstr>
      <vt:lpstr>Φράγματα από χώμα και αδρανή υλικά.</vt:lpstr>
      <vt:lpstr>Φράγμα σχήματος τόξου</vt:lpstr>
      <vt:lpstr>Η ΠΑΡΟΧΗ ΝΕΡΟΥ</vt:lpstr>
      <vt:lpstr>ΥΔΡΟΓΡΑΦΗΜΑ ΠΟΤΑΜΟΥ</vt:lpstr>
      <vt:lpstr>Καμπύλη διαρκείας γιά την ροή</vt:lpstr>
      <vt:lpstr>ΥΔΡΟΓΡΑΦΗΜΑ ΠΟΤΑΜΟΥ</vt:lpstr>
      <vt:lpstr>ΥΔΡΑΥΛΙΚΗ ΕΝΕΡΓΕΙΑ ΠΑΛΙΡΡΟΙΩΝ</vt:lpstr>
      <vt:lpstr>PowerPoint Presentation</vt:lpstr>
      <vt:lpstr>Γαλλία : Rance και Saint Malo</vt:lpstr>
      <vt:lpstr>ΥΠΟΛΟΓΙΣΜΟΣ  ΠΑΡΑΓΟΜΕΝΗΣ  ΕΝΕΡΓΕΙΑΣ</vt:lpstr>
      <vt:lpstr>Ισχύς </vt:lpstr>
      <vt:lpstr>ΕΠΙΠΤΩΣΕΙΣ ΤΩΝ ΦΡΑΓΜΑΤΩΝ ΣΤΟΥΣ ΠΟΤΑΜΟΥΣ</vt:lpstr>
      <vt:lpstr>Α. ΕΝΕΡΓΕΙΑΚΗ ΠΗΓΗ ΚΑΙ ΠΕΡΙΒΑΛΛΟΝΤΙΚΟ ΠΛΑΙΣΙΟ</vt:lpstr>
      <vt:lpstr>Β. ΠΡΟΔΙΑΓΡΑΦΕΣ ΕΡΓΟΥ</vt:lpstr>
      <vt:lpstr>ΠΡΟΔΙΑΓΡΑΦΕΣ ΕΡΓΟΥ </vt:lpstr>
      <vt:lpstr>ΠΡΟΓΡΑΜΜΑ ΣΥΝΕΧΟΥΣ ΠΑΡΑΚΟΛΟΥΘΗΣΗΣ  ΤΗΣ ΠΟΙΟΤΗΤΑΣ ΤΟΥ ΝΕΡΟΥ</vt:lpstr>
      <vt:lpstr>ΔΕΔΟΜΕΝΑ ΠΟΙΟΤΗΤΑΣ ΝΕΡΟΥ </vt:lpstr>
      <vt:lpstr>ΠΑΡΑΜΕΤΡΟΙ ΟΙ ΟΠΟΙΕΣ ΕΙΝΑΙ ΑΠΑΡΑΙΤΗΤΟ ΝΑ ΜΕΤΡΩΝΤΑΙ  ΟΤΑΝ ΥΠΑΡΧΕΙ ΕΝΔΕΧΟΜΕΝΟ ΕΥΤΡΟΦΙΣΜΟΥ ΚΑΙ ΤΟΞΙΚΗΣ ΡΥΠΑΝΣΗΣ </vt:lpstr>
      <vt:lpstr>ΠΡΟΓΡΑΜΜΑ ΣΥΝΕΧΟΥΣ ΠΑΡΑΚΟΛΟΥΘΗΣΗΣ  ΤΗΣ ΠΟΙΟΤΗΤΑΣ ΤΟΥ ΝΕΡΟΥ</vt:lpstr>
      <vt:lpstr>ΕΛΕΓΧΟΣ ΡΥΠΑΝΣΗΣ ΝΕΡΟΥ </vt:lpstr>
      <vt:lpstr>ΕΙΔΙΚΑ ΜΕΤΡΑ ΠΟΥ ΜΠΟΡΕΙ ΝΑ ΛΗΦΘΟΥΝ </vt:lpstr>
      <vt:lpstr>ΥΔΡΟΗΛΕΚΤΡΙΚΟ ΕΡΓΟ : ΕΛΕΓΧΟΣ ΠΕΡΙΒΑΛΛΟΝΤΙΚΩΝ ΕΠΙΠΤΩΣΕΩΝ</vt:lpstr>
      <vt:lpstr>1. ΕΛΕΓΧΟΣ ΥΔΡΟΛΟΓΙΚΩΝ &amp; ΛΙΜΝΟΛΟΓΙΚΩΝ ΕΠΙΠΤΩΣΕΩΝ</vt:lpstr>
      <vt:lpstr>2. ΕΛΕΓΧΟΣ ΠΟΙΟΤΗΤΑΣ ΝΕΡΟΥ</vt:lpstr>
      <vt:lpstr>3. ΔΙΑΧΕΙΡΙΣΗ ΛΕΚΑΝΗ ΣΥΛΛΟΓΗΣ</vt:lpstr>
      <vt:lpstr>4. ΣΤΟΙΧΕΙΑ ΠΡΟΓΡΑΜΜΑΤΟΣ ΔΙΑΧΕΙΡΙΣΗΣ ΤΗΣ ΛΕΚΑΝΗΣ</vt:lpstr>
      <vt:lpstr>ΣΤΟΙΧΕΙΑ ΠΕΡΙΒΑΛΛΟΝΤΙΚΟΥ ΕΛΕΓΧΟΥ</vt:lpstr>
      <vt:lpstr>ΣΤΟΙΧΕΙΑ ΠΕΡΙΒΑΛΛΟΝΤΙΚΟΥ ΕΛΕΓΧΟΥ</vt:lpstr>
      <vt:lpstr>ΣΚΑΛΑ ΨΑΡΙΩΝ ΣΕ ΥΔΡΟΗΛΕΚΤΡΙΚΟ ΦΡΑΓΜΑ</vt:lpstr>
      <vt:lpstr>Το Φράγμα και η Τεχνητή Λίμνη</vt:lpstr>
      <vt:lpstr>ΜΥΚΗΝΑΪΚΗ ΠΕΡΙΟΔΟΣ – 1200 π.Χ. (Κρήτη)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ΥΠΟΘΑΛΑΣΣΙΑ ΡΕΥΜΑΤΑ ΚΑΙ ΠΑΛΙΡΡΟΙΕΣ</vt:lpstr>
      <vt:lpstr>Υδραυλική ενέργεια – στρόβιλος για υποθαλάσσια ρεύματα</vt:lpstr>
      <vt:lpstr>Παλιρροιακός σταθμός ηλεκτροπαραγωγής</vt:lpstr>
      <vt:lpstr>Παλιρροιακός σταθμός ηλεκτροπαραγωγής</vt:lpstr>
      <vt:lpstr>κυματική ενέργεια</vt:lpstr>
      <vt:lpstr>Μηχανή Wavestar στην Δανία  κλίμακα 1:10</vt:lpstr>
      <vt:lpstr>PowerPoint Presentation</vt:lpstr>
      <vt:lpstr>Wavestar - ΛΕΙΤΟΥΡΓΙΑ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Ωκεάνια κυματική ενέργεια (ετήσιοι μέσοι όροι ισχύος σε kW/m πλάτους κύματος)</vt:lpstr>
      <vt:lpstr>PowerPoint Presentation</vt:lpstr>
      <vt:lpstr>PowerPoint Presentation</vt:lpstr>
      <vt:lpstr>PowerPoint Presentation</vt:lpstr>
      <vt:lpstr>ΥΠΟΒΡΥΧΙΑ ΡΕΥΜΑΤΑ – SEAFLOW – 300 kW</vt:lpstr>
      <vt:lpstr>PowerPoint Presentation</vt:lpstr>
      <vt:lpstr>ΜΕΤΑΦΟΡΑ ΤΟΥ ΠΥΛΩΝΑ</vt:lpstr>
      <vt:lpstr>ΕΝΕΡΓΕΙΑΚΟ ΠΑΡΚΟ  …</vt:lpstr>
      <vt:lpstr>PowerPoint Presentation</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DiasX</dc:creator>
  <cp:lastModifiedBy>Dias Haralambopoulos</cp:lastModifiedBy>
  <cp:revision>79</cp:revision>
  <dcterms:created xsi:type="dcterms:W3CDTF">2002-04-06T13:45:43Z</dcterms:created>
  <dcterms:modified xsi:type="dcterms:W3CDTF">2015-03-08T10:02:18Z</dcterms:modified>
</cp:coreProperties>
</file>