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1.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2.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3"/>
  </p:notesMasterIdLst>
  <p:handoutMasterIdLst>
    <p:handoutMasterId r:id="rId74"/>
  </p:handoutMasterIdLst>
  <p:sldIdLst>
    <p:sldId id="357" r:id="rId2"/>
    <p:sldId id="358" r:id="rId3"/>
    <p:sldId id="359" r:id="rId4"/>
    <p:sldId id="256" r:id="rId5"/>
    <p:sldId id="356" r:id="rId6"/>
    <p:sldId id="335" r:id="rId7"/>
    <p:sldId id="354" r:id="rId8"/>
    <p:sldId id="310" r:id="rId9"/>
    <p:sldId id="257" r:id="rId10"/>
    <p:sldId id="259" r:id="rId11"/>
    <p:sldId id="338" r:id="rId12"/>
    <p:sldId id="290" r:id="rId13"/>
    <p:sldId id="258" r:id="rId14"/>
    <p:sldId id="292" r:id="rId15"/>
    <p:sldId id="295" r:id="rId16"/>
    <p:sldId id="294" r:id="rId17"/>
    <p:sldId id="261" r:id="rId18"/>
    <p:sldId id="262" r:id="rId19"/>
    <p:sldId id="263" r:id="rId20"/>
    <p:sldId id="265" r:id="rId21"/>
    <p:sldId id="266" r:id="rId22"/>
    <p:sldId id="269" r:id="rId23"/>
    <p:sldId id="299" r:id="rId24"/>
    <p:sldId id="268" r:id="rId25"/>
    <p:sldId id="339" r:id="rId26"/>
    <p:sldId id="340" r:id="rId27"/>
    <p:sldId id="341" r:id="rId28"/>
    <p:sldId id="343" r:id="rId29"/>
    <p:sldId id="342" r:id="rId30"/>
    <p:sldId id="270" r:id="rId31"/>
    <p:sldId id="300" r:id="rId32"/>
    <p:sldId id="301" r:id="rId33"/>
    <p:sldId id="302" r:id="rId34"/>
    <p:sldId id="293" r:id="rId35"/>
    <p:sldId id="272" r:id="rId36"/>
    <p:sldId id="273" r:id="rId37"/>
    <p:sldId id="306" r:id="rId38"/>
    <p:sldId id="307" r:id="rId39"/>
    <p:sldId id="308" r:id="rId40"/>
    <p:sldId id="309" r:id="rId41"/>
    <p:sldId id="355" r:id="rId42"/>
    <p:sldId id="303" r:id="rId43"/>
    <p:sldId id="304" r:id="rId44"/>
    <p:sldId id="278" r:id="rId45"/>
    <p:sldId id="289" r:id="rId46"/>
    <p:sldId id="280" r:id="rId47"/>
    <p:sldId id="281" r:id="rId48"/>
    <p:sldId id="283" r:id="rId49"/>
    <p:sldId id="311" r:id="rId50"/>
    <p:sldId id="312" r:id="rId51"/>
    <p:sldId id="313" r:id="rId52"/>
    <p:sldId id="318" r:id="rId53"/>
    <p:sldId id="314" r:id="rId54"/>
    <p:sldId id="315" r:id="rId55"/>
    <p:sldId id="316" r:id="rId56"/>
    <p:sldId id="317" r:id="rId57"/>
    <p:sldId id="321" r:id="rId58"/>
    <p:sldId id="322" r:id="rId59"/>
    <p:sldId id="323" r:id="rId60"/>
    <p:sldId id="324" r:id="rId61"/>
    <p:sldId id="325" r:id="rId62"/>
    <p:sldId id="326" r:id="rId63"/>
    <p:sldId id="327" r:id="rId64"/>
    <p:sldId id="328" r:id="rId65"/>
    <p:sldId id="329" r:id="rId66"/>
    <p:sldId id="330" r:id="rId67"/>
    <p:sldId id="331" r:id="rId68"/>
    <p:sldId id="334" r:id="rId69"/>
    <p:sldId id="332" r:id="rId70"/>
    <p:sldId id="333" r:id="rId71"/>
    <p:sldId id="345" r:id="rId72"/>
  </p:sldIdLst>
  <p:sldSz cx="9144000" cy="6858000" type="screen4x3"/>
  <p:notesSz cx="6645275" cy="9777413"/>
  <p:defaultTex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163" autoAdjust="0"/>
  </p:normalViewPr>
  <p:slideViewPr>
    <p:cSldViewPr>
      <p:cViewPr>
        <p:scale>
          <a:sx n="60" d="100"/>
          <a:sy n="60" d="100"/>
        </p:scale>
        <p:origin x="-1374" y="-132"/>
      </p:cViewPr>
      <p:guideLst>
        <p:guide orient="horz" pos="2160"/>
        <p:guide pos="2880"/>
      </p:guideLst>
    </p:cSldViewPr>
  </p:slideViewPr>
  <p:notesTextViewPr>
    <p:cViewPr>
      <p:scale>
        <a:sx n="100" d="100"/>
        <a:sy n="100" d="100"/>
      </p:scale>
      <p:origin x="0" y="0"/>
    </p:cViewPr>
  </p:notesTextViewPr>
  <p:sorterViewPr>
    <p:cViewPr>
      <p:scale>
        <a:sx n="34" d="100"/>
        <a:sy n="34" d="100"/>
      </p:scale>
      <p:origin x="0" y="51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hdr" sz="quarter"/>
          </p:nvPr>
        </p:nvSpPr>
        <p:spPr bwMode="auto">
          <a:xfrm>
            <a:off x="0" y="0"/>
            <a:ext cx="2879725" cy="488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l-GR"/>
          </a:p>
        </p:txBody>
      </p:sp>
      <p:sp>
        <p:nvSpPr>
          <p:cNvPr id="48131" name="Rectangle 3"/>
          <p:cNvSpPr>
            <a:spLocks noGrp="1" noChangeArrowheads="1"/>
          </p:cNvSpPr>
          <p:nvPr>
            <p:ph type="dt" sz="quarter" idx="1"/>
          </p:nvPr>
        </p:nvSpPr>
        <p:spPr bwMode="auto">
          <a:xfrm>
            <a:off x="3763963" y="0"/>
            <a:ext cx="2879725" cy="488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l-GR"/>
          </a:p>
        </p:txBody>
      </p:sp>
      <p:sp>
        <p:nvSpPr>
          <p:cNvPr id="48132" name="Rectangle 4"/>
          <p:cNvSpPr>
            <a:spLocks noGrp="1" noChangeArrowheads="1"/>
          </p:cNvSpPr>
          <p:nvPr>
            <p:ph type="ftr" sz="quarter" idx="2"/>
          </p:nvPr>
        </p:nvSpPr>
        <p:spPr bwMode="auto">
          <a:xfrm>
            <a:off x="0" y="9286875"/>
            <a:ext cx="2879725" cy="4889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l-GR"/>
          </a:p>
        </p:txBody>
      </p:sp>
      <p:sp>
        <p:nvSpPr>
          <p:cNvPr id="48133" name="Rectangle 5"/>
          <p:cNvSpPr>
            <a:spLocks noGrp="1" noChangeArrowheads="1"/>
          </p:cNvSpPr>
          <p:nvPr>
            <p:ph type="sldNum" sz="quarter" idx="3"/>
          </p:nvPr>
        </p:nvSpPr>
        <p:spPr bwMode="auto">
          <a:xfrm>
            <a:off x="3763963" y="9286875"/>
            <a:ext cx="2879725" cy="4889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0AC837BF-55DB-4D08-9888-726001E27E90}" type="slidenum">
              <a:rPr lang="el-GR"/>
              <a:pPr>
                <a:defRPr/>
              </a:pPr>
              <a:t>‹#›</a:t>
            </a:fld>
            <a:endParaRPr lang="el-GR"/>
          </a:p>
        </p:txBody>
      </p:sp>
    </p:spTree>
    <p:extLst>
      <p:ext uri="{BB962C8B-B14F-4D97-AF65-F5344CB8AC3E}">
        <p14:creationId xmlns:p14="http://schemas.microsoft.com/office/powerpoint/2010/main" val="27433651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0" y="0"/>
            <a:ext cx="2879725" cy="488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l-GR"/>
          </a:p>
        </p:txBody>
      </p:sp>
      <p:sp>
        <p:nvSpPr>
          <p:cNvPr id="46083" name="Rectangle 3"/>
          <p:cNvSpPr>
            <a:spLocks noGrp="1" noChangeArrowheads="1"/>
          </p:cNvSpPr>
          <p:nvPr>
            <p:ph type="dt" idx="1"/>
          </p:nvPr>
        </p:nvSpPr>
        <p:spPr bwMode="auto">
          <a:xfrm>
            <a:off x="3763963" y="0"/>
            <a:ext cx="2879725" cy="488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l-GR"/>
          </a:p>
        </p:txBody>
      </p:sp>
      <p:sp>
        <p:nvSpPr>
          <p:cNvPr id="52228" name="Rectangle 4"/>
          <p:cNvSpPr>
            <a:spLocks noGrp="1" noRot="1" noChangeAspect="1" noChangeArrowheads="1" noTextEdit="1"/>
          </p:cNvSpPr>
          <p:nvPr>
            <p:ph type="sldImg" idx="2"/>
          </p:nvPr>
        </p:nvSpPr>
        <p:spPr bwMode="auto">
          <a:xfrm>
            <a:off x="877888" y="733425"/>
            <a:ext cx="4889500" cy="3667125"/>
          </a:xfrm>
          <a:prstGeom prst="rect">
            <a:avLst/>
          </a:prstGeom>
          <a:noFill/>
          <a:ln w="9525">
            <a:solidFill>
              <a:srgbClr val="000000"/>
            </a:solidFill>
            <a:miter lim="800000"/>
            <a:headEnd/>
            <a:tailEnd/>
          </a:ln>
        </p:spPr>
      </p:sp>
      <p:sp>
        <p:nvSpPr>
          <p:cNvPr id="46085" name="Rectangle 5"/>
          <p:cNvSpPr>
            <a:spLocks noGrp="1" noChangeArrowheads="1"/>
          </p:cNvSpPr>
          <p:nvPr>
            <p:ph type="body" sz="quarter" idx="3"/>
          </p:nvPr>
        </p:nvSpPr>
        <p:spPr bwMode="auto">
          <a:xfrm>
            <a:off x="665163" y="4645025"/>
            <a:ext cx="5314950" cy="4398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l-GR" noProof="0" smtClean="0"/>
              <a:t>Click to edit Master text styles</a:t>
            </a:r>
          </a:p>
          <a:p>
            <a:pPr lvl="1"/>
            <a:r>
              <a:rPr lang="el-GR" noProof="0" smtClean="0"/>
              <a:t>Second level</a:t>
            </a:r>
          </a:p>
          <a:p>
            <a:pPr lvl="2"/>
            <a:r>
              <a:rPr lang="el-GR" noProof="0" smtClean="0"/>
              <a:t>Third level</a:t>
            </a:r>
          </a:p>
          <a:p>
            <a:pPr lvl="3"/>
            <a:r>
              <a:rPr lang="el-GR" noProof="0" smtClean="0"/>
              <a:t>Fourth level</a:t>
            </a:r>
          </a:p>
          <a:p>
            <a:pPr lvl="4"/>
            <a:r>
              <a:rPr lang="el-GR" noProof="0" smtClean="0"/>
              <a:t>Fifth level</a:t>
            </a:r>
          </a:p>
        </p:txBody>
      </p:sp>
      <p:sp>
        <p:nvSpPr>
          <p:cNvPr id="46086" name="Rectangle 6"/>
          <p:cNvSpPr>
            <a:spLocks noGrp="1" noChangeArrowheads="1"/>
          </p:cNvSpPr>
          <p:nvPr>
            <p:ph type="ftr" sz="quarter" idx="4"/>
          </p:nvPr>
        </p:nvSpPr>
        <p:spPr bwMode="auto">
          <a:xfrm>
            <a:off x="0" y="9286875"/>
            <a:ext cx="2879725" cy="4889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l-GR"/>
          </a:p>
        </p:txBody>
      </p:sp>
      <p:sp>
        <p:nvSpPr>
          <p:cNvPr id="46087" name="Rectangle 7"/>
          <p:cNvSpPr>
            <a:spLocks noGrp="1" noChangeArrowheads="1"/>
          </p:cNvSpPr>
          <p:nvPr>
            <p:ph type="sldNum" sz="quarter" idx="5"/>
          </p:nvPr>
        </p:nvSpPr>
        <p:spPr bwMode="auto">
          <a:xfrm>
            <a:off x="3763963" y="9286875"/>
            <a:ext cx="2879725" cy="4889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FFB53A2E-8AD6-48E8-96F1-D69E6042EC32}" type="slidenum">
              <a:rPr lang="el-GR"/>
              <a:pPr>
                <a:defRPr/>
              </a:pPr>
              <a:t>‹#›</a:t>
            </a:fld>
            <a:endParaRPr lang="el-GR"/>
          </a:p>
        </p:txBody>
      </p:sp>
    </p:spTree>
    <p:extLst>
      <p:ext uri="{BB962C8B-B14F-4D97-AF65-F5344CB8AC3E}">
        <p14:creationId xmlns:p14="http://schemas.microsoft.com/office/powerpoint/2010/main" val="24676328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en.wikipedia.org/wiki/Coal-gas"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en.wikipedia.org/wiki/Carbon_Sequestration" TargetMode="External"/><Relationship Id="rId5" Type="http://schemas.openxmlformats.org/officeDocument/2006/relationships/hyperlink" Target="http://en.wikipedia.org/wiki/Gas_turbine" TargetMode="External"/><Relationship Id="rId4" Type="http://schemas.openxmlformats.org/officeDocument/2006/relationships/hyperlink" Target="http://en.wikipedia.org/wiki/Natural_gas"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8" Type="http://schemas.openxmlformats.org/officeDocument/2006/relationships/hyperlink" Target="http://en.wikipedia.org/wiki/Sasol" TargetMode="External"/><Relationship Id="rId13" Type="http://schemas.openxmlformats.org/officeDocument/2006/relationships/hyperlink" Target="http://en.wikipedia.org/wiki/Mobil" TargetMode="External"/><Relationship Id="rId18" Type="http://schemas.openxmlformats.org/officeDocument/2006/relationships/hyperlink" Target="http://en.wikipedia.org/wiki/Gulf_Oil" TargetMode="External"/><Relationship Id="rId26" Type="http://schemas.openxmlformats.org/officeDocument/2006/relationships/hyperlink" Target="http://en.wikipedia.org/wiki/Coal#endnote_www.coalpeople.com.754" TargetMode="External"/><Relationship Id="rId3" Type="http://schemas.openxmlformats.org/officeDocument/2006/relationships/hyperlink" Target="http://en.wikipedia.org/w/index.php?title=Synthetic_fuel&amp;action=edit" TargetMode="External"/><Relationship Id="rId21" Type="http://schemas.openxmlformats.org/officeDocument/2006/relationships/hyperlink" Target="http://en.wikipedia.org/wiki/Carbon_dioxide" TargetMode="External"/><Relationship Id="rId7" Type="http://schemas.openxmlformats.org/officeDocument/2006/relationships/hyperlink" Target="http://en.wikipedia.org/wiki/Nazi_Germany" TargetMode="External"/><Relationship Id="rId12" Type="http://schemas.openxmlformats.org/officeDocument/2006/relationships/hyperlink" Target="http://en.wikipedia.org/wiki/Methanol" TargetMode="External"/><Relationship Id="rId17" Type="http://schemas.openxmlformats.org/officeDocument/2006/relationships/hyperlink" Target="http://en.wikipedia.org/wiki/World_War_II" TargetMode="External"/><Relationship Id="rId25" Type="http://schemas.openxmlformats.org/officeDocument/2006/relationships/hyperlink" Target="http://en.wikipedia.org/wiki/Coal#endnote_www.findarticles.com.753" TargetMode="External"/><Relationship Id="rId2" Type="http://schemas.openxmlformats.org/officeDocument/2006/relationships/slide" Target="../slides/slide26.xml"/><Relationship Id="rId16" Type="http://schemas.openxmlformats.org/officeDocument/2006/relationships/hyperlink" Target="http://en.wikipedia.org/wiki/World_War_I" TargetMode="External"/><Relationship Id="rId20" Type="http://schemas.openxmlformats.org/officeDocument/2006/relationships/hyperlink" Target="http://en.wikipedia.org/wiki/Coal#endnote_www.rexresearch.com.752" TargetMode="External"/><Relationship Id="rId1" Type="http://schemas.openxmlformats.org/officeDocument/2006/relationships/notesMaster" Target="../notesMasters/notesMaster1.xml"/><Relationship Id="rId6" Type="http://schemas.openxmlformats.org/officeDocument/2006/relationships/hyperlink" Target="http://en.wikipedia.org/wiki/Fischer-Tropsch_process" TargetMode="External"/><Relationship Id="rId11" Type="http://schemas.openxmlformats.org/officeDocument/2006/relationships/hyperlink" Target="http://en.wikipedia.org/wiki/Syngas" TargetMode="External"/><Relationship Id="rId24" Type="http://schemas.openxmlformats.org/officeDocument/2006/relationships/hyperlink" Target="http://en.wikipedia.org/wiki/Nitrogen" TargetMode="External"/><Relationship Id="rId5" Type="http://schemas.openxmlformats.org/officeDocument/2006/relationships/hyperlink" Target="http://en.wikipedia.org/wiki/Diesel" TargetMode="External"/><Relationship Id="rId15" Type="http://schemas.openxmlformats.org/officeDocument/2006/relationships/hyperlink" Target="http://en.wikipedia.org/wiki/Germany" TargetMode="External"/><Relationship Id="rId23" Type="http://schemas.openxmlformats.org/officeDocument/2006/relationships/hyperlink" Target="http://en.wikipedia.org/wiki/Air" TargetMode="External"/><Relationship Id="rId10" Type="http://schemas.openxmlformats.org/officeDocument/2006/relationships/hyperlink" Target="http://en.wikipedia.org/wiki/Crude_oil" TargetMode="External"/><Relationship Id="rId19" Type="http://schemas.openxmlformats.org/officeDocument/2006/relationships/hyperlink" Target="http://en.wikipedia.org/wiki/Coal#endnote_TSRCoalLiquefaction" TargetMode="External"/><Relationship Id="rId4" Type="http://schemas.openxmlformats.org/officeDocument/2006/relationships/hyperlink" Target="http://en.wikipedia.org/wiki/Gasoline" TargetMode="External"/><Relationship Id="rId9" Type="http://schemas.openxmlformats.org/officeDocument/2006/relationships/hyperlink" Target="http://en.wikipedia.org/wiki/South_Africa" TargetMode="External"/><Relationship Id="rId14" Type="http://schemas.openxmlformats.org/officeDocument/2006/relationships/hyperlink" Target="http://en.wikipedia.org/wiki/Bergius_process" TargetMode="External"/><Relationship Id="rId22" Type="http://schemas.openxmlformats.org/officeDocument/2006/relationships/hyperlink" Target="http://en.wikipedia.org/wiki/Combustion" TargetMode="External"/></Relationships>
</file>

<file path=ppt/notesSlides/_rels/notesSlide21.xml.rels><?xml version="1.0" encoding="UTF-8" standalone="yes"?>
<Relationships xmlns="http://schemas.openxmlformats.org/package/2006/relationships"><Relationship Id="rId8" Type="http://schemas.openxmlformats.org/officeDocument/2006/relationships/hyperlink" Target="http://en.wikipedia.org/wiki/Coal#endnote_www.itc.nl.59" TargetMode="External"/><Relationship Id="rId13" Type="http://schemas.openxmlformats.org/officeDocument/2006/relationships/hyperlink" Target="http://en.wikipedia.org/wiki/Centralia,_Pennsylvania" TargetMode="External"/><Relationship Id="rId18" Type="http://schemas.openxmlformats.org/officeDocument/2006/relationships/hyperlink" Target="http://en.wikipedia.org/wiki/Clinker" TargetMode="External"/><Relationship Id="rId26" Type="http://schemas.openxmlformats.org/officeDocument/2006/relationships/hyperlink" Target="http://en.wikipedia.org/wiki/Coal#endnote_www.nationalparks.nsw.gov.au.763" TargetMode="External"/><Relationship Id="rId3" Type="http://schemas.openxmlformats.org/officeDocument/2006/relationships/hyperlink" Target="http://en.wikipedia.org/wiki/Coal#endnote_www.coalfire.caf.dlr.de.757" TargetMode="External"/><Relationship Id="rId21" Type="http://schemas.openxmlformats.org/officeDocument/2006/relationships/hyperlink" Target="http://en.wikipedia.org/wiki/Coal#endnote_www.blm.gov.761" TargetMode="External"/><Relationship Id="rId7" Type="http://schemas.openxmlformats.org/officeDocument/2006/relationships/hyperlink" Target="http://en.wikipedia.org/wiki/Coal#endnote_ehp.niehs.nih.gov.759" TargetMode="External"/><Relationship Id="rId12" Type="http://schemas.openxmlformats.org/officeDocument/2006/relationships/hyperlink" Target="http://en.wikipedia.org/wiki/Coal_Region" TargetMode="External"/><Relationship Id="rId17" Type="http://schemas.openxmlformats.org/officeDocument/2006/relationships/hyperlink" Target="http://en.wikipedia.org/w/index.php?title=Porcelanite&amp;action=edit" TargetMode="External"/><Relationship Id="rId25" Type="http://schemas.openxmlformats.org/officeDocument/2006/relationships/hyperlink" Target="http://en.wikipedia.org/wiki/Burning_Mountain" TargetMode="External"/><Relationship Id="rId2" Type="http://schemas.openxmlformats.org/officeDocument/2006/relationships/slide" Target="../slides/slide27.xml"/><Relationship Id="rId16" Type="http://schemas.openxmlformats.org/officeDocument/2006/relationships/hyperlink" Target="http://en.wikipedia.org/wiki/North_Dakota" TargetMode="External"/><Relationship Id="rId20" Type="http://schemas.openxmlformats.org/officeDocument/2006/relationships/hyperlink" Target="http://en.wikipedia.org/wiki/Coal#endnote_www.state.nd.us.760" TargetMode="External"/><Relationship Id="rId1" Type="http://schemas.openxmlformats.org/officeDocument/2006/relationships/notesMaster" Target="../notesMasters/notesMaster1.xml"/><Relationship Id="rId6" Type="http://schemas.openxmlformats.org/officeDocument/2006/relationships/hyperlink" Target="http://en.wikipedia.org/wiki/Coal#endnote_www.fire.blm.gov.58" TargetMode="External"/><Relationship Id="rId11" Type="http://schemas.openxmlformats.org/officeDocument/2006/relationships/hyperlink" Target="http://en.wikipedia.org/wiki/Strip_mine" TargetMode="External"/><Relationship Id="rId24" Type="http://schemas.openxmlformats.org/officeDocument/2006/relationships/hyperlink" Target="http://en.wikipedia.org/wiki/Australia" TargetMode="External"/><Relationship Id="rId5" Type="http://schemas.openxmlformats.org/officeDocument/2006/relationships/hyperlink" Target="http://en.wikipedia.org/wiki/Coal#endnote_resourcescommittee.house.gov.758" TargetMode="External"/><Relationship Id="rId15" Type="http://schemas.openxmlformats.org/officeDocument/2006/relationships/hyperlink" Target="http://en.wikipedia.org/wiki/Wyoming" TargetMode="External"/><Relationship Id="rId23" Type="http://schemas.openxmlformats.org/officeDocument/2006/relationships/hyperlink" Target="http://en.wikipedia.org/wiki/Coal#endnote_www.wsgs.uwyo.edu.762" TargetMode="External"/><Relationship Id="rId10" Type="http://schemas.openxmlformats.org/officeDocument/2006/relationships/hyperlink" Target="http://en.wikipedia.org/wiki/Anthracite" TargetMode="External"/><Relationship Id="rId19" Type="http://schemas.openxmlformats.org/officeDocument/2006/relationships/hyperlink" Target="http://en.wikipedia.org/wiki/Scoria" TargetMode="External"/><Relationship Id="rId4" Type="http://schemas.openxmlformats.org/officeDocument/2006/relationships/hyperlink" Target="http://en.wikipedia.org/wiki/Spontaneous_combustion" TargetMode="External"/><Relationship Id="rId9" Type="http://schemas.openxmlformats.org/officeDocument/2006/relationships/hyperlink" Target="http://en.wikipedia.org/wiki/United_States" TargetMode="External"/><Relationship Id="rId14" Type="http://schemas.openxmlformats.org/officeDocument/2006/relationships/hyperlink" Target="http://en.wikipedia.org/wiki/Powder_River_Basin" TargetMode="External"/><Relationship Id="rId22" Type="http://schemas.openxmlformats.org/officeDocument/2006/relationships/hyperlink" Target="http://en.wikipedia.org/wiki/Lewis_and_Clark_expedition" TargetMode="Externa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en.wikipedia.org/wiki/Power_plant" TargetMode="External"/><Relationship Id="rId13" Type="http://schemas.openxmlformats.org/officeDocument/2006/relationships/hyperlink" Target="http://en.wikipedia.org/wiki/Thorium" TargetMode="External"/><Relationship Id="rId18" Type="http://schemas.openxmlformats.org/officeDocument/2006/relationships/hyperlink" Target="http://en.wikipedia.org/wiki/Carbon_tax" TargetMode="External"/><Relationship Id="rId3" Type="http://schemas.openxmlformats.org/officeDocument/2006/relationships/hyperlink" Target="http://en.wikipedia.org/wiki/Carbon_dioxide" TargetMode="External"/><Relationship Id="rId7" Type="http://schemas.openxmlformats.org/officeDocument/2006/relationships/hyperlink" Target="http://en.wikipedia.org/wiki/Global_warming" TargetMode="External"/><Relationship Id="rId12" Type="http://schemas.openxmlformats.org/officeDocument/2006/relationships/hyperlink" Target="http://en.wikipedia.org/wiki/Uranium" TargetMode="External"/><Relationship Id="rId17" Type="http://schemas.openxmlformats.org/officeDocument/2006/relationships/hyperlink" Target="http://en.wikipedia.org/wiki/Coal#endnote_greenwood.cr.usgs.gov.756" TargetMode="External"/><Relationship Id="rId2" Type="http://schemas.openxmlformats.org/officeDocument/2006/relationships/slide" Target="../slides/slide29.xml"/><Relationship Id="rId16" Type="http://schemas.openxmlformats.org/officeDocument/2006/relationships/hyperlink" Target="http://en.wikipedia.org/wiki/Coal#endnote_www.ornl.gov.755" TargetMode="External"/><Relationship Id="rId1" Type="http://schemas.openxmlformats.org/officeDocument/2006/relationships/notesMaster" Target="../notesMasters/notesMaster1.xml"/><Relationship Id="rId6" Type="http://schemas.openxmlformats.org/officeDocument/2006/relationships/hyperlink" Target="http://en.wikipedia.org/wiki/Acid_rain" TargetMode="External"/><Relationship Id="rId11" Type="http://schemas.openxmlformats.org/officeDocument/2006/relationships/hyperlink" Target="http://en.wikipedia.org/wiki/Mercury_(element)" TargetMode="External"/><Relationship Id="rId5" Type="http://schemas.openxmlformats.org/officeDocument/2006/relationships/hyperlink" Target="http://en.wikipedia.org/wiki/Sulfurous_acid" TargetMode="External"/><Relationship Id="rId15" Type="http://schemas.openxmlformats.org/officeDocument/2006/relationships/hyperlink" Target="http://en.wikipedia.org/wiki/Radioactive_contamination" TargetMode="External"/><Relationship Id="rId10" Type="http://schemas.openxmlformats.org/officeDocument/2006/relationships/hyperlink" Target="http://en.wikipedia.org/wiki/Arsenic" TargetMode="External"/><Relationship Id="rId4" Type="http://schemas.openxmlformats.org/officeDocument/2006/relationships/hyperlink" Target="http://en.wikipedia.org/wiki/Sulfur_dioxide" TargetMode="External"/><Relationship Id="rId9" Type="http://schemas.openxmlformats.org/officeDocument/2006/relationships/hyperlink" Target="http://en.wikipedia.org/wiki/Carbon_sequestration" TargetMode="External"/><Relationship Id="rId14" Type="http://schemas.openxmlformats.org/officeDocument/2006/relationships/hyperlink" Target="http://en.wikipedia.org/wiki/Radioactive_isotopes"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en.wikipedia.org/wiki/Anaerobic" TargetMode="External"/><Relationship Id="rId13" Type="http://schemas.openxmlformats.org/officeDocument/2006/relationships/hyperlink" Target="http://en.wikipedia.org/wiki/Sediment" TargetMode="External"/><Relationship Id="rId3" Type="http://schemas.openxmlformats.org/officeDocument/2006/relationships/hyperlink" Target="http://en.wikipedia.org/wiki/Geologic_time" TargetMode="External"/><Relationship Id="rId7" Type="http://schemas.openxmlformats.org/officeDocument/2006/relationships/hyperlink" Target="http://en.wikipedia.org/wiki/Biomass" TargetMode="External"/><Relationship Id="rId12" Type="http://schemas.openxmlformats.org/officeDocument/2006/relationships/hyperlink" Target="http://en.wikipedia.org/wiki/Carbon_dioxide"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en.wikipedia.org/wiki/Ecosystem" TargetMode="External"/><Relationship Id="rId11" Type="http://schemas.openxmlformats.org/officeDocument/2006/relationships/hyperlink" Target="http://en.wikipedia.org/wiki/Rotting" TargetMode="External"/><Relationship Id="rId5" Type="http://schemas.openxmlformats.org/officeDocument/2006/relationships/hyperlink" Target="http://en.wikipedia.org/wiki/Swamp" TargetMode="External"/><Relationship Id="rId15" Type="http://schemas.openxmlformats.org/officeDocument/2006/relationships/hyperlink" Target="http://en.wikipedia.org/wiki/Carboniferous" TargetMode="External"/><Relationship Id="rId10" Type="http://schemas.openxmlformats.org/officeDocument/2006/relationships/hyperlink" Target="http://en.wikipedia.org/wiki/Oxidation" TargetMode="External"/><Relationship Id="rId4" Type="http://schemas.openxmlformats.org/officeDocument/2006/relationships/hyperlink" Target="http://en.wikipedia.org/wiki/Plant" TargetMode="External"/><Relationship Id="rId9" Type="http://schemas.openxmlformats.org/officeDocument/2006/relationships/hyperlink" Target="http://en.wikipedia.org/wiki/Oxygen" TargetMode="External"/><Relationship Id="rId14" Type="http://schemas.openxmlformats.org/officeDocument/2006/relationships/hyperlink" Target="http://en.wikipedia.org/wiki/Peat"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p:spPr>
        <p:txBody>
          <a:bodyPr/>
          <a:lstStyle/>
          <a:p>
            <a:endParaRPr lang="el-GR" smtClean="0"/>
          </a:p>
        </p:txBody>
      </p:sp>
      <p:sp>
        <p:nvSpPr>
          <p:cNvPr id="53252" name="Slide Number Placeholder 3"/>
          <p:cNvSpPr>
            <a:spLocks noGrp="1"/>
          </p:cNvSpPr>
          <p:nvPr>
            <p:ph type="sldNum" sz="quarter" idx="5"/>
          </p:nvPr>
        </p:nvSpPr>
        <p:spPr>
          <a:noFill/>
        </p:spPr>
        <p:txBody>
          <a:bodyPr/>
          <a:lstStyle/>
          <a:p>
            <a:fld id="{AB81E4F3-D687-4BC0-B4D2-B13D9333A635}" type="slidenum">
              <a:rPr lang="el-GR" smtClean="0"/>
              <a:pPr/>
              <a:t>4</a:t>
            </a:fld>
            <a:endParaRPr lang="el-GR"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endParaRPr lang="el-GR" smtClean="0"/>
          </a:p>
        </p:txBody>
      </p:sp>
      <p:sp>
        <p:nvSpPr>
          <p:cNvPr id="61444" name="Slide Number Placeholder 3"/>
          <p:cNvSpPr>
            <a:spLocks noGrp="1"/>
          </p:cNvSpPr>
          <p:nvPr>
            <p:ph type="sldNum" sz="quarter" idx="5"/>
          </p:nvPr>
        </p:nvSpPr>
        <p:spPr>
          <a:noFill/>
        </p:spPr>
        <p:txBody>
          <a:bodyPr/>
          <a:lstStyle/>
          <a:p>
            <a:fld id="{855D2EC4-64E3-42F9-A391-085F39AF353D}" type="slidenum">
              <a:rPr lang="el-GR" smtClean="0"/>
              <a:pPr/>
              <a:t>16</a:t>
            </a:fld>
            <a:endParaRPr lang="el-GR"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p:spPr>
        <p:txBody>
          <a:bodyPr/>
          <a:lstStyle/>
          <a:p>
            <a:endParaRPr lang="el-GR" smtClean="0"/>
          </a:p>
        </p:txBody>
      </p:sp>
      <p:sp>
        <p:nvSpPr>
          <p:cNvPr id="62468" name="Slide Number Placeholder 3"/>
          <p:cNvSpPr>
            <a:spLocks noGrp="1"/>
          </p:cNvSpPr>
          <p:nvPr>
            <p:ph type="sldNum" sz="quarter" idx="5"/>
          </p:nvPr>
        </p:nvSpPr>
        <p:spPr>
          <a:noFill/>
        </p:spPr>
        <p:txBody>
          <a:bodyPr/>
          <a:lstStyle/>
          <a:p>
            <a:fld id="{297B0579-9FC8-433B-8F9F-40B89F4C5EA6}" type="slidenum">
              <a:rPr lang="el-GR" smtClean="0"/>
              <a:pPr/>
              <a:t>17</a:t>
            </a:fld>
            <a:endParaRPr lang="el-GR"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p:spPr>
        <p:txBody>
          <a:bodyPr/>
          <a:lstStyle/>
          <a:p>
            <a:endParaRPr lang="el-GR" smtClean="0"/>
          </a:p>
        </p:txBody>
      </p:sp>
      <p:sp>
        <p:nvSpPr>
          <p:cNvPr id="63492" name="Slide Number Placeholder 3"/>
          <p:cNvSpPr>
            <a:spLocks noGrp="1"/>
          </p:cNvSpPr>
          <p:nvPr>
            <p:ph type="sldNum" sz="quarter" idx="5"/>
          </p:nvPr>
        </p:nvSpPr>
        <p:spPr>
          <a:noFill/>
        </p:spPr>
        <p:txBody>
          <a:bodyPr/>
          <a:lstStyle/>
          <a:p>
            <a:fld id="{F690B588-D8F2-4DCF-9B7A-662FEDE058EF}" type="slidenum">
              <a:rPr lang="el-GR" smtClean="0"/>
              <a:pPr/>
              <a:t>18</a:t>
            </a:fld>
            <a:endParaRPr lang="el-GR"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p:spPr>
        <p:txBody>
          <a:bodyPr/>
          <a:lstStyle/>
          <a:p>
            <a:endParaRPr lang="el-GR" smtClean="0"/>
          </a:p>
        </p:txBody>
      </p:sp>
      <p:sp>
        <p:nvSpPr>
          <p:cNvPr id="64516" name="Slide Number Placeholder 3"/>
          <p:cNvSpPr>
            <a:spLocks noGrp="1"/>
          </p:cNvSpPr>
          <p:nvPr>
            <p:ph type="sldNum" sz="quarter" idx="5"/>
          </p:nvPr>
        </p:nvSpPr>
        <p:spPr>
          <a:noFill/>
        </p:spPr>
        <p:txBody>
          <a:bodyPr/>
          <a:lstStyle/>
          <a:p>
            <a:fld id="{D0AA5D98-58EE-46C6-A6DB-DCC7E2EA5160}" type="slidenum">
              <a:rPr lang="el-GR" smtClean="0"/>
              <a:pPr/>
              <a:t>19</a:t>
            </a:fld>
            <a:endParaRPr lang="el-GR"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p:spPr>
        <p:txBody>
          <a:bodyPr/>
          <a:lstStyle/>
          <a:p>
            <a:endParaRPr lang="el-GR" smtClean="0"/>
          </a:p>
        </p:txBody>
      </p:sp>
      <p:sp>
        <p:nvSpPr>
          <p:cNvPr id="65540" name="Slide Number Placeholder 3"/>
          <p:cNvSpPr>
            <a:spLocks noGrp="1"/>
          </p:cNvSpPr>
          <p:nvPr>
            <p:ph type="sldNum" sz="quarter" idx="5"/>
          </p:nvPr>
        </p:nvSpPr>
        <p:spPr>
          <a:noFill/>
        </p:spPr>
        <p:txBody>
          <a:bodyPr/>
          <a:lstStyle/>
          <a:p>
            <a:fld id="{711B26E2-9C91-4775-A102-AEB6AE717279}" type="slidenum">
              <a:rPr lang="el-GR" smtClean="0"/>
              <a:pPr/>
              <a:t>20</a:t>
            </a:fld>
            <a:endParaRPr lang="el-GR"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p:spPr>
        <p:txBody>
          <a:bodyPr/>
          <a:lstStyle/>
          <a:p>
            <a:endParaRPr lang="el-GR" smtClean="0"/>
          </a:p>
        </p:txBody>
      </p:sp>
      <p:sp>
        <p:nvSpPr>
          <p:cNvPr id="66564" name="Slide Number Placeholder 3"/>
          <p:cNvSpPr>
            <a:spLocks noGrp="1"/>
          </p:cNvSpPr>
          <p:nvPr>
            <p:ph type="sldNum" sz="quarter" idx="5"/>
          </p:nvPr>
        </p:nvSpPr>
        <p:spPr>
          <a:noFill/>
        </p:spPr>
        <p:txBody>
          <a:bodyPr/>
          <a:lstStyle/>
          <a:p>
            <a:fld id="{43507277-5157-4DC2-9A8C-B7772BDF9B4D}" type="slidenum">
              <a:rPr lang="el-GR" smtClean="0"/>
              <a:pPr/>
              <a:t>21</a:t>
            </a:fld>
            <a:endParaRPr lang="el-GR"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p:spPr>
        <p:txBody>
          <a:bodyPr/>
          <a:lstStyle/>
          <a:p>
            <a:endParaRPr lang="el-GR" smtClean="0"/>
          </a:p>
        </p:txBody>
      </p:sp>
      <p:sp>
        <p:nvSpPr>
          <p:cNvPr id="67588" name="Slide Number Placeholder 3"/>
          <p:cNvSpPr>
            <a:spLocks noGrp="1"/>
          </p:cNvSpPr>
          <p:nvPr>
            <p:ph type="sldNum" sz="quarter" idx="5"/>
          </p:nvPr>
        </p:nvSpPr>
        <p:spPr>
          <a:noFill/>
        </p:spPr>
        <p:txBody>
          <a:bodyPr/>
          <a:lstStyle/>
          <a:p>
            <a:fld id="{3D6C01C7-1990-4D7B-A4E9-6B1B8A8E05DC}" type="slidenum">
              <a:rPr lang="el-GR" smtClean="0"/>
              <a:pPr/>
              <a:t>22</a:t>
            </a:fld>
            <a:endParaRPr lang="el-GR"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p:spPr>
        <p:txBody>
          <a:bodyPr/>
          <a:lstStyle/>
          <a:p>
            <a:endParaRPr lang="el-GR" smtClean="0"/>
          </a:p>
        </p:txBody>
      </p:sp>
      <p:sp>
        <p:nvSpPr>
          <p:cNvPr id="68612" name="Slide Number Placeholder 3"/>
          <p:cNvSpPr>
            <a:spLocks noGrp="1"/>
          </p:cNvSpPr>
          <p:nvPr>
            <p:ph type="sldNum" sz="quarter" idx="5"/>
          </p:nvPr>
        </p:nvSpPr>
        <p:spPr>
          <a:noFill/>
        </p:spPr>
        <p:txBody>
          <a:bodyPr/>
          <a:lstStyle/>
          <a:p>
            <a:fld id="{90E12E49-39B0-4E09-B57B-4FF7F84CF1F3}" type="slidenum">
              <a:rPr lang="el-GR" smtClean="0"/>
              <a:pPr/>
              <a:t>23</a:t>
            </a:fld>
            <a:endParaRPr lang="el-GR"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p:spPr>
        <p:txBody>
          <a:bodyPr/>
          <a:lstStyle/>
          <a:p>
            <a:endParaRPr lang="el-GR" smtClean="0"/>
          </a:p>
        </p:txBody>
      </p:sp>
      <p:sp>
        <p:nvSpPr>
          <p:cNvPr id="69636" name="Slide Number Placeholder 3"/>
          <p:cNvSpPr>
            <a:spLocks noGrp="1"/>
          </p:cNvSpPr>
          <p:nvPr>
            <p:ph type="sldNum" sz="quarter" idx="5"/>
          </p:nvPr>
        </p:nvSpPr>
        <p:spPr>
          <a:noFill/>
        </p:spPr>
        <p:txBody>
          <a:bodyPr/>
          <a:lstStyle/>
          <a:p>
            <a:fld id="{42A55B21-93F0-4CFF-9377-F48DF2F16C1F}" type="slidenum">
              <a:rPr lang="el-GR" smtClean="0"/>
              <a:pPr/>
              <a:t>24</a:t>
            </a:fld>
            <a:endParaRPr lang="el-GR"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99553AC-EBF4-4034-ACDC-BDD67093FC31}" type="slidenum">
              <a:rPr lang="el-GR"/>
              <a:pPr eaLnBrk="1" hangingPunct="1"/>
              <a:t>25</a:t>
            </a:fld>
            <a:endParaRPr lang="el-GR"/>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l-GR" b="1" smtClean="0"/>
              <a:t>Gasification</a:t>
            </a:r>
            <a:endParaRPr lang="en-US" b="1" smtClean="0"/>
          </a:p>
          <a:p>
            <a:pPr eaLnBrk="1" hangingPunct="1"/>
            <a:r>
              <a:rPr lang="el-GR" smtClean="0"/>
              <a:t>High prices of oil and natural gas are leading to increased interest in "Btu Conversion" technologies such as coal gasification, methanation and liquefaction.</a:t>
            </a:r>
          </a:p>
          <a:p>
            <a:pPr eaLnBrk="1" hangingPunct="1"/>
            <a:r>
              <a:rPr lang="el-GR" smtClean="0"/>
              <a:t>In the past, coal was converted to make </a:t>
            </a:r>
            <a:r>
              <a:rPr lang="el-GR" smtClean="0">
                <a:hlinkClick r:id="rId3" tooltip="Coal-gas"/>
              </a:rPr>
              <a:t>coal-gas</a:t>
            </a:r>
            <a:r>
              <a:rPr lang="el-GR" smtClean="0"/>
              <a:t>, which was piped to customers to burn for illumination, heating, and cooking. At present, the safer </a:t>
            </a:r>
            <a:r>
              <a:rPr lang="el-GR" smtClean="0">
                <a:hlinkClick r:id="rId4" tooltip="Natural gas"/>
              </a:rPr>
              <a:t>natural gas</a:t>
            </a:r>
            <a:r>
              <a:rPr lang="el-GR" smtClean="0"/>
              <a:t> is used instead. South Africa still uses gasification of coal for much of its petrochemical needs.</a:t>
            </a:r>
          </a:p>
          <a:p>
            <a:pPr eaLnBrk="1" hangingPunct="1"/>
            <a:r>
              <a:rPr lang="el-GR" smtClean="0"/>
              <a:t>Gasification is also a possibility for future energy use, as it generally burns hotter and cleaner than conventional coal, can spin a more efficient </a:t>
            </a:r>
            <a:r>
              <a:rPr lang="el-GR" smtClean="0">
                <a:hlinkClick r:id="rId5" tooltip="Gas turbine"/>
              </a:rPr>
              <a:t>gas turbine</a:t>
            </a:r>
            <a:r>
              <a:rPr lang="el-GR" smtClean="0"/>
              <a:t> rather than a steam turbine, and makes capturing carbon dioxide for later </a:t>
            </a:r>
            <a:r>
              <a:rPr lang="el-GR" smtClean="0">
                <a:hlinkClick r:id="rId6" tooltip="Carbon Sequestration"/>
              </a:rPr>
              <a:t>sequestration</a:t>
            </a:r>
            <a:r>
              <a:rPr lang="el-GR" smtClean="0"/>
              <a:t> much easier.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p:spPr>
        <p:txBody>
          <a:bodyPr/>
          <a:lstStyle/>
          <a:p>
            <a:endParaRPr lang="el-GR" smtClean="0"/>
          </a:p>
        </p:txBody>
      </p:sp>
      <p:sp>
        <p:nvSpPr>
          <p:cNvPr id="55300" name="Slide Number Placeholder 3"/>
          <p:cNvSpPr>
            <a:spLocks noGrp="1"/>
          </p:cNvSpPr>
          <p:nvPr>
            <p:ph type="sldNum" sz="quarter" idx="5"/>
          </p:nvPr>
        </p:nvSpPr>
        <p:spPr>
          <a:noFill/>
        </p:spPr>
        <p:txBody>
          <a:bodyPr/>
          <a:lstStyle/>
          <a:p>
            <a:fld id="{A7601448-8BA1-47CF-B716-2DA6AA090F93}" type="slidenum">
              <a:rPr lang="el-GR" smtClean="0"/>
              <a:pPr/>
              <a:t>8</a:t>
            </a:fld>
            <a:endParaRPr lang="el-GR"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DCD1AB7-8FA6-4D0C-A5D2-0C81F18059B6}" type="slidenum">
              <a:rPr lang="el-GR"/>
              <a:pPr eaLnBrk="1" hangingPunct="1"/>
              <a:t>26</a:t>
            </a:fld>
            <a:endParaRPr lang="el-G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el-GR" sz="900" b="1" dirty="0" smtClean="0"/>
              <a:t>Liquefaction</a:t>
            </a:r>
            <a:endParaRPr lang="en-US" sz="900" b="1" dirty="0" smtClean="0"/>
          </a:p>
          <a:p>
            <a:pPr eaLnBrk="1" hangingPunct="1">
              <a:lnSpc>
                <a:spcPct val="80000"/>
              </a:lnSpc>
            </a:pPr>
            <a:r>
              <a:rPr lang="el-GR" sz="900" dirty="0" smtClean="0"/>
              <a:t>Coal can also be converted into </a:t>
            </a:r>
            <a:r>
              <a:rPr lang="el-GR" sz="900" dirty="0" smtClean="0">
                <a:hlinkClick r:id="rId3" tooltip="Synthetic fuel"/>
              </a:rPr>
              <a:t>liquid fuels</a:t>
            </a:r>
            <a:r>
              <a:rPr lang="el-GR" sz="900" dirty="0" smtClean="0"/>
              <a:t> like </a:t>
            </a:r>
            <a:r>
              <a:rPr lang="el-GR" sz="900" dirty="0" smtClean="0">
                <a:hlinkClick r:id="rId4" tooltip="Gasoline"/>
              </a:rPr>
              <a:t>gasoline</a:t>
            </a:r>
            <a:r>
              <a:rPr lang="el-GR" sz="900" dirty="0" smtClean="0"/>
              <a:t> or </a:t>
            </a:r>
            <a:r>
              <a:rPr lang="el-GR" sz="900" dirty="0" smtClean="0">
                <a:hlinkClick r:id="rId5" tooltip="Diesel"/>
              </a:rPr>
              <a:t>diesel</a:t>
            </a:r>
            <a:r>
              <a:rPr lang="el-GR" sz="900" dirty="0" smtClean="0"/>
              <a:t> by several different processes. The </a:t>
            </a:r>
            <a:r>
              <a:rPr lang="el-GR" sz="900" dirty="0" smtClean="0">
                <a:hlinkClick r:id="rId6" tooltip="Fischer-Tropsch process"/>
              </a:rPr>
              <a:t>Fischer-Tropsch process</a:t>
            </a:r>
            <a:r>
              <a:rPr lang="el-GR" sz="900" dirty="0" smtClean="0"/>
              <a:t> of indirect synthesis of liquid hydrocarbons was used in </a:t>
            </a:r>
            <a:r>
              <a:rPr lang="el-GR" sz="900" dirty="0" smtClean="0">
                <a:hlinkClick r:id="rId7" tooltip="Nazi Germany"/>
              </a:rPr>
              <a:t>Nazi Germany</a:t>
            </a:r>
            <a:r>
              <a:rPr lang="el-GR" sz="900" dirty="0" smtClean="0"/>
              <a:t>, and for many years by </a:t>
            </a:r>
            <a:r>
              <a:rPr lang="el-GR" sz="900" dirty="0" smtClean="0">
                <a:hlinkClick r:id="rId8" tooltip="Sasol"/>
              </a:rPr>
              <a:t>Sasol</a:t>
            </a:r>
            <a:r>
              <a:rPr lang="el-GR" sz="900" dirty="0" smtClean="0"/>
              <a:t> in </a:t>
            </a:r>
            <a:r>
              <a:rPr lang="el-GR" sz="900" dirty="0" smtClean="0">
                <a:hlinkClick r:id="rId9" tooltip="South Africa"/>
              </a:rPr>
              <a:t>South Africa</a:t>
            </a:r>
            <a:r>
              <a:rPr lang="el-GR" sz="900" dirty="0" smtClean="0"/>
              <a:t> - in both cases, because those regimes were politically isolated and unable to purchase </a:t>
            </a:r>
            <a:r>
              <a:rPr lang="el-GR" sz="900" dirty="0" smtClean="0">
                <a:hlinkClick r:id="rId10" tooltip="Crude oil"/>
              </a:rPr>
              <a:t>crude oil</a:t>
            </a:r>
            <a:r>
              <a:rPr lang="el-GR" sz="900" dirty="0" smtClean="0"/>
              <a:t> on the open market. Coal would be gasified to make </a:t>
            </a:r>
            <a:r>
              <a:rPr lang="el-GR" sz="900" dirty="0" smtClean="0">
                <a:hlinkClick r:id="rId11" tooltip="Syngas"/>
              </a:rPr>
              <a:t>syngas</a:t>
            </a:r>
            <a:r>
              <a:rPr lang="el-GR" sz="900" dirty="0" smtClean="0"/>
              <a:t> (a balanced purified mixture of CO and H2 gas) and the syngas condensed using Fischer-Tropsch catalysts to make light hydrocarbons which are further processed into </a:t>
            </a:r>
            <a:r>
              <a:rPr lang="el-GR" sz="900" dirty="0" smtClean="0">
                <a:hlinkClick r:id="rId4" tooltip="Gasoline"/>
              </a:rPr>
              <a:t>gasoline</a:t>
            </a:r>
            <a:r>
              <a:rPr lang="el-GR" sz="900" dirty="0" smtClean="0"/>
              <a:t> and </a:t>
            </a:r>
            <a:r>
              <a:rPr lang="el-GR" sz="900" dirty="0" smtClean="0">
                <a:hlinkClick r:id="rId5" tooltip="Diesel"/>
              </a:rPr>
              <a:t>diesel</a:t>
            </a:r>
            <a:r>
              <a:rPr lang="el-GR" sz="900" dirty="0" smtClean="0"/>
              <a:t>. Syngas can also be converted to </a:t>
            </a:r>
            <a:r>
              <a:rPr lang="el-GR" sz="900" dirty="0" smtClean="0">
                <a:hlinkClick r:id="rId12" tooltip="Methanol"/>
              </a:rPr>
              <a:t>methanol</a:t>
            </a:r>
            <a:r>
              <a:rPr lang="el-GR" sz="900" dirty="0" smtClean="0"/>
              <a:t>: which can be used as a fuel, fuel additive, or further processed into gasoline via the </a:t>
            </a:r>
            <a:r>
              <a:rPr lang="el-GR" sz="900" dirty="0" smtClean="0">
                <a:hlinkClick r:id="rId13" tooltip="Mobil"/>
              </a:rPr>
              <a:t>Mobil</a:t>
            </a:r>
            <a:r>
              <a:rPr lang="el-GR" sz="900" dirty="0" smtClean="0"/>
              <a:t> M-gas process.</a:t>
            </a:r>
          </a:p>
          <a:p>
            <a:pPr eaLnBrk="1" hangingPunct="1">
              <a:lnSpc>
                <a:spcPct val="80000"/>
              </a:lnSpc>
            </a:pPr>
            <a:r>
              <a:rPr lang="el-GR" sz="900" dirty="0" smtClean="0"/>
              <a:t>A direct liquefaction process </a:t>
            </a:r>
            <a:r>
              <a:rPr lang="el-GR" sz="900" dirty="0" smtClean="0">
                <a:hlinkClick r:id="rId14" tooltip="Bergius process"/>
              </a:rPr>
              <a:t>Bergius process</a:t>
            </a:r>
            <a:r>
              <a:rPr lang="el-GR" sz="900" dirty="0" smtClean="0"/>
              <a:t> (liquefaction by hydrogenation) is also available but has not been used outside </a:t>
            </a:r>
            <a:r>
              <a:rPr lang="el-GR" sz="900" dirty="0" smtClean="0">
                <a:hlinkClick r:id="rId15" tooltip="Germany"/>
              </a:rPr>
              <a:t>Germany</a:t>
            </a:r>
            <a:r>
              <a:rPr lang="el-GR" sz="900" dirty="0" smtClean="0"/>
              <a:t>, where such processes were operated both during </a:t>
            </a:r>
            <a:r>
              <a:rPr lang="el-GR" sz="900" dirty="0" smtClean="0">
                <a:hlinkClick r:id="rId16" tooltip="World War I"/>
              </a:rPr>
              <a:t>World War I</a:t>
            </a:r>
            <a:r>
              <a:rPr lang="el-GR" sz="900" dirty="0" smtClean="0"/>
              <a:t> and </a:t>
            </a:r>
            <a:r>
              <a:rPr lang="el-GR" sz="900" dirty="0" smtClean="0">
                <a:hlinkClick r:id="rId17" tooltip="World War II"/>
              </a:rPr>
              <a:t>World War II</a:t>
            </a:r>
            <a:r>
              <a:rPr lang="el-GR" sz="900" dirty="0" smtClean="0"/>
              <a:t>. SASOL in South Africa has experimented with direct hydrogenation. Several other direct liquefaction processes have been developed, among these being the SRC-I and SRC-II (Solvent Refined Coal) processes developed by </a:t>
            </a:r>
            <a:r>
              <a:rPr lang="el-GR" sz="900" dirty="0" smtClean="0">
                <a:hlinkClick r:id="rId18" tooltip="Gulf Oil"/>
              </a:rPr>
              <a:t>Gulf Oil</a:t>
            </a:r>
            <a:r>
              <a:rPr lang="el-GR" sz="900" dirty="0" smtClean="0"/>
              <a:t> and implemented as pilot plants in the United States in the 1960's and 1970's.</a:t>
            </a:r>
            <a:r>
              <a:rPr lang="el-GR" sz="900" dirty="0" smtClean="0">
                <a:hlinkClick r:id="rId19" tooltip="http://en.wikipedia.org/wiki/Coal#endnote TSRCoalLiquefaction"/>
              </a:rPr>
              <a:t>[2]</a:t>
            </a:r>
            <a:endParaRPr lang="el-GR" sz="900" dirty="0" smtClean="0"/>
          </a:p>
          <a:p>
            <a:pPr eaLnBrk="1" hangingPunct="1">
              <a:lnSpc>
                <a:spcPct val="80000"/>
              </a:lnSpc>
            </a:pPr>
            <a:r>
              <a:rPr lang="el-GR" sz="900" dirty="0" smtClean="0"/>
              <a:t>Yet another process to manufacture liquid hydrocarbons from coal is low temperature carbonization (LTC). Coal is coked at temperatures between 450 and 700°C compared to 800-1000° for metalurgical coke. These temperatures optimize the production of coal tars richer in lighter hydrocarbons than normal coal tar. The coal tar is then further processed into fuels. The process was developed by Lewis Karrick, an oil shale technologist at the U.S. Bureau of Mines in the 1920s.</a:t>
            </a:r>
            <a:r>
              <a:rPr lang="el-GR" sz="900" dirty="0" smtClean="0">
                <a:hlinkClick r:id="rId20" tooltip="http://en.wikipedia.org/wiki/Coal#endnote www.rexresearch.com.752"/>
              </a:rPr>
              <a:t>[3]</a:t>
            </a:r>
            <a:endParaRPr lang="el-GR" sz="900" dirty="0" smtClean="0"/>
          </a:p>
          <a:p>
            <a:pPr eaLnBrk="1" hangingPunct="1">
              <a:lnSpc>
                <a:spcPct val="80000"/>
              </a:lnSpc>
            </a:pPr>
            <a:r>
              <a:rPr lang="el-GR" sz="900" dirty="0" smtClean="0"/>
              <a:t>All of these liquid fuel production methods release CO2 </a:t>
            </a:r>
            <a:r>
              <a:rPr lang="el-GR" sz="900" dirty="0" smtClean="0">
                <a:hlinkClick r:id="rId21" tooltip="Carbon dioxide"/>
              </a:rPr>
              <a:t>carbon dioxide</a:t>
            </a:r>
            <a:r>
              <a:rPr lang="el-GR" sz="900" dirty="0" smtClean="0"/>
              <a:t> in the conversion process. CO2 sequestration is proposed to avoid releasing it into the atmosphere. As CO2 is one of the process streams, sequestration is easier than from flue gasses produced in </a:t>
            </a:r>
            <a:r>
              <a:rPr lang="el-GR" sz="900" dirty="0" smtClean="0">
                <a:hlinkClick r:id="rId22" tooltip="Combustion"/>
              </a:rPr>
              <a:t>combustion</a:t>
            </a:r>
            <a:r>
              <a:rPr lang="el-GR" sz="900" dirty="0" smtClean="0"/>
              <a:t> of coal with </a:t>
            </a:r>
            <a:r>
              <a:rPr lang="el-GR" sz="900" dirty="0" smtClean="0">
                <a:hlinkClick r:id="rId23" tooltip="Air"/>
              </a:rPr>
              <a:t>air</a:t>
            </a:r>
            <a:r>
              <a:rPr lang="el-GR" sz="900" dirty="0" smtClean="0"/>
              <a:t>, where CO2 is diluted by </a:t>
            </a:r>
            <a:r>
              <a:rPr lang="el-GR" sz="900" dirty="0" smtClean="0">
                <a:hlinkClick r:id="rId24" tooltip="Nitrogen"/>
              </a:rPr>
              <a:t>nitrogen</a:t>
            </a:r>
            <a:r>
              <a:rPr lang="el-GR" sz="900" dirty="0" smtClean="0"/>
              <a:t> and other gases.</a:t>
            </a:r>
          </a:p>
          <a:p>
            <a:pPr eaLnBrk="1" hangingPunct="1">
              <a:lnSpc>
                <a:spcPct val="80000"/>
              </a:lnSpc>
            </a:pPr>
            <a:r>
              <a:rPr lang="el-GR" sz="900" dirty="0" smtClean="0"/>
              <a:t>Coal liquefaction is one of the backstop technologies that limit escalation of oil prices. Estimates of the cost of producing liquid fuels from coal suggest that domestic US production of fuel from coal becomes cost-competitive with oil priced at around 35 USD per barrel </a:t>
            </a:r>
            <a:r>
              <a:rPr lang="el-GR" sz="900" dirty="0" smtClean="0">
                <a:hlinkClick r:id="rId25" tooltip="http://en.wikipedia.org/wiki/Coal#endnote www.findarticles.com.753"/>
              </a:rPr>
              <a:t>[4]</a:t>
            </a:r>
            <a:r>
              <a:rPr lang="el-GR" sz="900" dirty="0" smtClean="0"/>
              <a:t>, (break-even cost), which is well above historical averages - but is now viable due to the spike in oil prices in 2004-2005. </a:t>
            </a:r>
            <a:r>
              <a:rPr lang="el-GR" sz="900" dirty="0" smtClean="0">
                <a:hlinkClick r:id="rId26" tooltip="http://en.wikipedia.org/wiki/Coal#endnote www.coalpeople.com.754"/>
              </a:rPr>
              <a:t>[5]</a:t>
            </a:r>
            <a:r>
              <a:rPr lang="el-GR" sz="900" dirty="0" smtClean="0"/>
              <a:t>.</a:t>
            </a:r>
          </a:p>
          <a:p>
            <a:pPr eaLnBrk="1" hangingPunct="1">
              <a:lnSpc>
                <a:spcPct val="80000"/>
              </a:lnSpc>
            </a:pPr>
            <a:r>
              <a:rPr lang="el-GR" sz="900" dirty="0" smtClean="0"/>
              <a:t>Among commercially mature technologies, advantage for indirect coal liquefaction over direct coal liquefaction are reported by Williams and Larson (2003). Estimates are reported for sites in China where break-even cost for coal liquefaction may be in the range between 25 to 35 US$/barrel of oil.</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437951E-4CC0-43EB-AD17-83EFCC820061}" type="slidenum">
              <a:rPr lang="el-GR"/>
              <a:pPr eaLnBrk="1" hangingPunct="1"/>
              <a:t>27</a:t>
            </a:fld>
            <a:endParaRPr lang="el-G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l-GR" sz="1000" b="1" dirty="0" smtClean="0"/>
              <a:t>Coal fires</a:t>
            </a:r>
            <a:endParaRPr lang="en-US" sz="1000" b="1" dirty="0" smtClean="0"/>
          </a:p>
          <a:p>
            <a:pPr eaLnBrk="1" hangingPunct="1"/>
            <a:r>
              <a:rPr lang="el-GR" sz="1000" dirty="0" smtClean="0"/>
              <a:t>There are hundreds of coal fires burning around the world.</a:t>
            </a:r>
            <a:r>
              <a:rPr lang="el-GR" sz="1000" dirty="0" smtClean="0">
                <a:hlinkClick r:id="rId3" tooltip="http://en.wikipedia.org/wiki/Coal#endnote www.coalfire.caf.dlr.de.757"/>
              </a:rPr>
              <a:t>[8]</a:t>
            </a:r>
            <a:r>
              <a:rPr lang="el-GR" sz="1000" dirty="0" smtClean="0"/>
              <a:t> Those burning underground can be difficult to locate and many can not be extinguished. Fires can cause the ground above to subside, combustion gases are dangerous to life, and breaking out to the surface can initiate surface wildfires.</a:t>
            </a:r>
          </a:p>
          <a:p>
            <a:pPr eaLnBrk="1" hangingPunct="1"/>
            <a:r>
              <a:rPr lang="el-GR" sz="1000" dirty="0" smtClean="0"/>
              <a:t>Coal seams can be set on fire by </a:t>
            </a:r>
            <a:r>
              <a:rPr lang="el-GR" sz="1000" dirty="0" smtClean="0">
                <a:hlinkClick r:id="rId4" tooltip="Spontaneous combustion"/>
              </a:rPr>
              <a:t>spontaneous combustion</a:t>
            </a:r>
            <a:r>
              <a:rPr lang="el-GR" sz="1000" dirty="0" smtClean="0"/>
              <a:t> or contact with a mine fire or surface fire. A grass fire in a coal area can set dozens of coal seams on fire.</a:t>
            </a:r>
            <a:r>
              <a:rPr lang="el-GR" sz="1000" dirty="0" smtClean="0">
                <a:hlinkClick r:id="rId5" tooltip="http://en.wikipedia.org/wiki/Coal#endnote resourcescommittee.house.gov.758"/>
              </a:rPr>
              <a:t>[9]</a:t>
            </a:r>
            <a:r>
              <a:rPr lang="el-GR" sz="1000" dirty="0" smtClean="0"/>
              <a:t> </a:t>
            </a:r>
            <a:r>
              <a:rPr lang="el-GR" sz="1000" dirty="0" smtClean="0">
                <a:hlinkClick r:id="rId6" tooltip="http://en.wikipedia.org/wiki/Coal#endnote www.fire.blm.gov.58"/>
              </a:rPr>
              <a:t>[10]</a:t>
            </a:r>
            <a:r>
              <a:rPr lang="el-GR" sz="1000" dirty="0" smtClean="0"/>
              <a:t> Coal fires in China burn 120 million tons of coal a year, emitting 360 million metric tons of carbon dioxide. This amounts to 2-3% of the annual worldwide production of CO2 from fossil fuels, or as much as emitted from all of the cars and light trucks in the United States. </a:t>
            </a:r>
            <a:r>
              <a:rPr lang="el-GR" sz="1000" dirty="0" smtClean="0">
                <a:hlinkClick r:id="rId7" tooltip="http://en.wikipedia.org/wiki/Coal#endnote ehp.niehs.nih.gov.759"/>
              </a:rPr>
              <a:t>[11]</a:t>
            </a:r>
            <a:r>
              <a:rPr lang="el-GR" sz="1000" dirty="0" smtClean="0"/>
              <a:t> </a:t>
            </a:r>
            <a:r>
              <a:rPr lang="el-GR" sz="1000" dirty="0" smtClean="0">
                <a:hlinkClick r:id="rId8" tooltip="http://en.wikipedia.org/wiki/Coal#endnote www.itc.nl.59"/>
              </a:rPr>
              <a:t>[12]</a:t>
            </a:r>
            <a:endParaRPr lang="el-GR" sz="1000" dirty="0" smtClean="0"/>
          </a:p>
          <a:p>
            <a:pPr eaLnBrk="1" hangingPunct="1"/>
            <a:r>
              <a:rPr lang="el-GR" sz="1000" dirty="0" smtClean="0"/>
              <a:t>In the </a:t>
            </a:r>
            <a:r>
              <a:rPr lang="el-GR" sz="1000" dirty="0" smtClean="0">
                <a:hlinkClick r:id="rId9" tooltip="United States"/>
              </a:rPr>
              <a:t>United States</a:t>
            </a:r>
            <a:r>
              <a:rPr lang="el-GR" sz="1000" dirty="0" smtClean="0"/>
              <a:t> , a trash fire was lit in the borough landfill located in an abandoned </a:t>
            </a:r>
            <a:r>
              <a:rPr lang="el-GR" sz="1000" dirty="0" smtClean="0">
                <a:hlinkClick r:id="rId10" tooltip="Anthracite"/>
              </a:rPr>
              <a:t>Anthracite</a:t>
            </a:r>
            <a:r>
              <a:rPr lang="el-GR" sz="1000" dirty="0" smtClean="0"/>
              <a:t> </a:t>
            </a:r>
            <a:r>
              <a:rPr lang="el-GR" sz="1000" dirty="0" smtClean="0">
                <a:hlinkClick r:id="rId11" tooltip="Strip mine"/>
              </a:rPr>
              <a:t>strip mine</a:t>
            </a:r>
            <a:r>
              <a:rPr lang="el-GR" sz="1000" dirty="0" smtClean="0"/>
              <a:t> pit in the portion of the </a:t>
            </a:r>
            <a:r>
              <a:rPr lang="el-GR" sz="1000" dirty="0" smtClean="0">
                <a:hlinkClick r:id="rId12" tooltip="Coal Region"/>
              </a:rPr>
              <a:t>Coal Region</a:t>
            </a:r>
            <a:r>
              <a:rPr lang="el-GR" sz="1000" dirty="0" smtClean="0"/>
              <a:t> called </a:t>
            </a:r>
            <a:r>
              <a:rPr lang="el-GR" sz="1000" dirty="0" smtClean="0">
                <a:hlinkClick r:id="rId13" tooltip="Centralia, Pennsylvania"/>
              </a:rPr>
              <a:t>Centralia, Pennsylvania</a:t>
            </a:r>
            <a:r>
              <a:rPr lang="el-GR" sz="1000" dirty="0" smtClean="0"/>
              <a:t> from 1962. It burns underground today, 40 years later.</a:t>
            </a:r>
          </a:p>
          <a:p>
            <a:pPr eaLnBrk="1" hangingPunct="1"/>
            <a:r>
              <a:rPr lang="el-GR" sz="1000" dirty="0" smtClean="0"/>
              <a:t>The reddish siltstone rock that caps many ridges and buttes in the </a:t>
            </a:r>
            <a:r>
              <a:rPr lang="el-GR" sz="1000" dirty="0" smtClean="0">
                <a:hlinkClick r:id="rId14" tooltip="Powder River Basin"/>
              </a:rPr>
              <a:t>Powder River Basin</a:t>
            </a:r>
            <a:r>
              <a:rPr lang="el-GR" sz="1000" dirty="0" smtClean="0"/>
              <a:t> (</a:t>
            </a:r>
            <a:r>
              <a:rPr lang="el-GR" sz="1000" dirty="0" smtClean="0">
                <a:hlinkClick r:id="rId15" tooltip="Wyoming"/>
              </a:rPr>
              <a:t>Wyoming</a:t>
            </a:r>
            <a:r>
              <a:rPr lang="el-GR" sz="1000" dirty="0" smtClean="0"/>
              <a:t>), and in western </a:t>
            </a:r>
            <a:r>
              <a:rPr lang="el-GR" sz="1000" dirty="0" smtClean="0">
                <a:hlinkClick r:id="rId16" tooltip="North Dakota"/>
              </a:rPr>
              <a:t>North Dakota</a:t>
            </a:r>
            <a:r>
              <a:rPr lang="el-GR" sz="1000" dirty="0" smtClean="0"/>
              <a:t> is called </a:t>
            </a:r>
            <a:r>
              <a:rPr lang="el-GR" sz="1000" b="1" dirty="0" smtClean="0">
                <a:hlinkClick r:id="rId17" tooltip="Porcelanite"/>
              </a:rPr>
              <a:t>porcelanite</a:t>
            </a:r>
            <a:r>
              <a:rPr lang="el-GR" sz="1000" dirty="0" smtClean="0"/>
              <a:t>, which also may resemble the coal burning waste "</a:t>
            </a:r>
            <a:r>
              <a:rPr lang="el-GR" sz="1000" dirty="0" smtClean="0">
                <a:hlinkClick r:id="rId18" tooltip="Clinker"/>
              </a:rPr>
              <a:t>clinker</a:t>
            </a:r>
            <a:r>
              <a:rPr lang="el-GR" sz="1000" dirty="0" smtClean="0"/>
              <a:t>" or volcanic "</a:t>
            </a:r>
            <a:r>
              <a:rPr lang="el-GR" sz="1000" dirty="0" smtClean="0">
                <a:hlinkClick r:id="rId19" tooltip="Scoria"/>
              </a:rPr>
              <a:t>scoria</a:t>
            </a:r>
            <a:r>
              <a:rPr lang="el-GR" sz="1000" dirty="0" smtClean="0"/>
              <a:t>." </a:t>
            </a:r>
            <a:r>
              <a:rPr lang="el-GR" sz="1000" dirty="0" smtClean="0">
                <a:hlinkClick r:id="rId20" tooltip="http://en.wikipedia.org/wiki/Coal#endnote www.state.nd.us.760"/>
              </a:rPr>
              <a:t>[13]</a:t>
            </a:r>
            <a:r>
              <a:rPr lang="el-GR" sz="1000" dirty="0" smtClean="0"/>
              <a:t> Clinker is rock that has been fused by the natural burning of coal. In the case of the Powder River Basin approximately 27 to 54 billion metric tons of coal burned within the past three million years. </a:t>
            </a:r>
            <a:r>
              <a:rPr lang="el-GR" sz="1000" dirty="0" smtClean="0">
                <a:hlinkClick r:id="rId21" tooltip="http://en.wikipedia.org/wiki/Coal#endnote www.blm.gov.761"/>
              </a:rPr>
              <a:t>[14]</a:t>
            </a:r>
            <a:r>
              <a:rPr lang="el-GR" sz="1000" dirty="0" smtClean="0"/>
              <a:t> Wild coal fires in the area were reported by the </a:t>
            </a:r>
            <a:r>
              <a:rPr lang="el-GR" sz="1000" dirty="0" smtClean="0">
                <a:hlinkClick r:id="rId22" tooltip="Lewis and Clark expedition"/>
              </a:rPr>
              <a:t>Lewis and Clark expedition</a:t>
            </a:r>
            <a:r>
              <a:rPr lang="el-GR" sz="1000" dirty="0" smtClean="0"/>
              <a:t> as well as explorers and settlers in the area. </a:t>
            </a:r>
            <a:r>
              <a:rPr lang="el-GR" sz="1000" dirty="0" smtClean="0">
                <a:hlinkClick r:id="rId23" tooltip="http://en.wikipedia.org/wiki/Coal#endnote www.wsgs.uwyo.edu.762"/>
              </a:rPr>
              <a:t>[15]</a:t>
            </a:r>
            <a:endParaRPr lang="el-GR" sz="1000" dirty="0" smtClean="0"/>
          </a:p>
          <a:p>
            <a:pPr eaLnBrk="1" hangingPunct="1"/>
            <a:r>
              <a:rPr lang="el-GR" sz="1000" dirty="0" smtClean="0"/>
              <a:t>The </a:t>
            </a:r>
            <a:r>
              <a:rPr lang="el-GR" sz="1000" dirty="0" smtClean="0">
                <a:hlinkClick r:id="rId24" tooltip="Australia"/>
              </a:rPr>
              <a:t>Australian</a:t>
            </a:r>
            <a:r>
              <a:rPr lang="el-GR" sz="1000" dirty="0" smtClean="0"/>
              <a:t> </a:t>
            </a:r>
            <a:r>
              <a:rPr lang="el-GR" sz="1000" dirty="0" smtClean="0">
                <a:hlinkClick r:id="rId25" tooltip="Burning Mountain"/>
              </a:rPr>
              <a:t>Burning Mountain</a:t>
            </a:r>
            <a:r>
              <a:rPr lang="el-GR" sz="1000" dirty="0" smtClean="0"/>
              <a:t> was originally believed to be a volcano, but the smoke and ash comes from a coal fire which may have been burning for 5,000 years.</a:t>
            </a:r>
            <a:r>
              <a:rPr lang="el-GR" sz="1000" dirty="0" smtClean="0">
                <a:hlinkClick r:id="rId26" tooltip="http://en.wikipedia.org/wiki/Coal#endnote www.nationalparks.nsw.gov.au.763"/>
              </a:rPr>
              <a:t>[16]</a:t>
            </a:r>
            <a:endParaRPr lang="el-GR" sz="1000"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96A693D-6F6F-4052-931F-61B998FD7B4A}" type="slidenum">
              <a:rPr lang="el-GR"/>
              <a:pPr eaLnBrk="1" hangingPunct="1"/>
              <a:t>29</a:t>
            </a:fld>
            <a:endParaRPr lang="el-G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l-GR" sz="1000" b="1" smtClean="0"/>
              <a:t>Harmful effects of coal burning</a:t>
            </a:r>
            <a:endParaRPr lang="en-US" sz="1000" b="1" smtClean="0"/>
          </a:p>
          <a:p>
            <a:pPr eaLnBrk="1" hangingPunct="1">
              <a:lnSpc>
                <a:spcPct val="90000"/>
              </a:lnSpc>
            </a:pPr>
            <a:r>
              <a:rPr lang="el-GR" sz="1000" smtClean="0"/>
              <a:t>Combustion of coal, like any other compound containing carbon, produces </a:t>
            </a:r>
            <a:r>
              <a:rPr lang="el-GR" sz="1000" smtClean="0">
                <a:hlinkClick r:id="rId3" tooltip="Carbon dioxide"/>
              </a:rPr>
              <a:t>carbon dioxide</a:t>
            </a:r>
            <a:r>
              <a:rPr lang="el-GR" sz="1000" smtClean="0"/>
              <a:t> (CO2), along with varying amounts of </a:t>
            </a:r>
            <a:r>
              <a:rPr lang="el-GR" sz="1000" smtClean="0">
                <a:hlinkClick r:id="rId4" tooltip="Sulfur dioxide"/>
              </a:rPr>
              <a:t>sulfur dioxide</a:t>
            </a:r>
            <a:r>
              <a:rPr lang="el-GR" sz="1000" smtClean="0"/>
              <a:t> (SO2) depending on where it was mined. Sulfur dioxide reacts with water to form </a:t>
            </a:r>
            <a:r>
              <a:rPr lang="el-GR" sz="1000" smtClean="0">
                <a:hlinkClick r:id="rId5" tooltip="Sulfurous acid"/>
              </a:rPr>
              <a:t>sulfurous acid</a:t>
            </a:r>
            <a:r>
              <a:rPr lang="el-GR" sz="1000" smtClean="0"/>
              <a:t>. If sulfur dioxide is discharged into the atmosphere, it reacts with water vapor and is eventually returned to the Earth as </a:t>
            </a:r>
            <a:r>
              <a:rPr lang="el-GR" sz="1000" smtClean="0">
                <a:hlinkClick r:id="rId6" tooltip="Acid rain"/>
              </a:rPr>
              <a:t>acid rain</a:t>
            </a:r>
            <a:r>
              <a:rPr lang="el-GR" sz="1000" smtClean="0"/>
              <a:t>.</a:t>
            </a:r>
          </a:p>
          <a:p>
            <a:pPr eaLnBrk="1" hangingPunct="1">
              <a:lnSpc>
                <a:spcPct val="90000"/>
              </a:lnSpc>
            </a:pPr>
            <a:r>
              <a:rPr lang="el-GR" sz="1000" smtClean="0"/>
              <a:t>Emissions from coal-fired power plants represent the largest source of artificial </a:t>
            </a:r>
            <a:r>
              <a:rPr lang="el-GR" sz="1000" smtClean="0">
                <a:hlinkClick r:id="rId3" tooltip="Carbon dioxide"/>
              </a:rPr>
              <a:t>carbon dioxide</a:t>
            </a:r>
            <a:r>
              <a:rPr lang="el-GR" sz="1000" smtClean="0"/>
              <a:t> emissions, according to most climate scientists a primary cause of </a:t>
            </a:r>
            <a:r>
              <a:rPr lang="el-GR" sz="1000" smtClean="0">
                <a:hlinkClick r:id="rId7" tooltip="Global warming"/>
              </a:rPr>
              <a:t>global warming</a:t>
            </a:r>
            <a:r>
              <a:rPr lang="el-GR" sz="1000" smtClean="0"/>
              <a:t>. Many other pollutants are present in coal power station emissions. Some studies claim that coal power plant emissions are responsible for tens of thousands of premature deaths annually in the United States alone. Modern </a:t>
            </a:r>
            <a:r>
              <a:rPr lang="el-GR" sz="1000" smtClean="0">
                <a:hlinkClick r:id="rId8" tooltip="Power plant"/>
              </a:rPr>
              <a:t>power plants</a:t>
            </a:r>
            <a:r>
              <a:rPr lang="el-GR" sz="1000" smtClean="0"/>
              <a:t> utilize a variety of techniques to limit the harmfulness of their waste products and improve the efficiency of burning, though these techniques are not widely implemented in some countries, as they add to the capital cost of the power plant. To eliminate CO2 emissions from coal plants, </a:t>
            </a:r>
            <a:r>
              <a:rPr lang="el-GR" sz="1000" smtClean="0">
                <a:hlinkClick r:id="rId9" tooltip="Carbon sequestration"/>
              </a:rPr>
              <a:t>carbon sequestration</a:t>
            </a:r>
            <a:r>
              <a:rPr lang="el-GR" sz="1000" smtClean="0"/>
              <a:t> has been proposed but is not yet in large-scale use.</a:t>
            </a:r>
          </a:p>
          <a:p>
            <a:pPr eaLnBrk="1" hangingPunct="1">
              <a:lnSpc>
                <a:spcPct val="90000"/>
              </a:lnSpc>
            </a:pPr>
            <a:r>
              <a:rPr lang="el-GR" sz="1000" smtClean="0"/>
              <a:t>Coal also contains many trace elements, including </a:t>
            </a:r>
            <a:r>
              <a:rPr lang="el-GR" sz="1000" smtClean="0">
                <a:hlinkClick r:id="rId10" tooltip="Arsenic"/>
              </a:rPr>
              <a:t>arsenic</a:t>
            </a:r>
            <a:r>
              <a:rPr lang="el-GR" sz="1000" smtClean="0"/>
              <a:t> and </a:t>
            </a:r>
            <a:r>
              <a:rPr lang="el-GR" sz="1000" smtClean="0">
                <a:hlinkClick r:id="rId11" tooltip="Mercury (element)"/>
              </a:rPr>
              <a:t>mercury</a:t>
            </a:r>
            <a:r>
              <a:rPr lang="el-GR" sz="1000" smtClean="0"/>
              <a:t>, which are dangerous if released into the environment. Coal also contains low levels of </a:t>
            </a:r>
            <a:r>
              <a:rPr lang="el-GR" sz="1000" smtClean="0">
                <a:hlinkClick r:id="rId12" tooltip="Uranium"/>
              </a:rPr>
              <a:t>uranium</a:t>
            </a:r>
            <a:r>
              <a:rPr lang="el-GR" sz="1000" smtClean="0"/>
              <a:t>, </a:t>
            </a:r>
            <a:r>
              <a:rPr lang="el-GR" sz="1000" smtClean="0">
                <a:hlinkClick r:id="rId13" tooltip="Thorium"/>
              </a:rPr>
              <a:t>thorium</a:t>
            </a:r>
            <a:r>
              <a:rPr lang="el-GR" sz="1000" smtClean="0"/>
              <a:t>, and other naturally-occurring </a:t>
            </a:r>
            <a:r>
              <a:rPr lang="el-GR" sz="1000" smtClean="0">
                <a:hlinkClick r:id="rId14" tooltip="Radioactive isotopes"/>
              </a:rPr>
              <a:t>radioactive isotopes</a:t>
            </a:r>
            <a:r>
              <a:rPr lang="el-GR" sz="1000" smtClean="0"/>
              <a:t> whose release into the environment may lead to </a:t>
            </a:r>
            <a:r>
              <a:rPr lang="el-GR" sz="1000" smtClean="0">
                <a:hlinkClick r:id="rId15" tooltip="Radioactive contamination"/>
              </a:rPr>
              <a:t>radioactive contamination</a:t>
            </a:r>
            <a:r>
              <a:rPr lang="el-GR" sz="1000" smtClean="0"/>
              <a:t>.</a:t>
            </a:r>
            <a:r>
              <a:rPr lang="el-GR" sz="1000" smtClean="0">
                <a:hlinkClick r:id="rId16" tooltip="http://en.wikipedia.org/wiki/Coal#endnote www.ornl.gov.755"/>
              </a:rPr>
              <a:t>[6]</a:t>
            </a:r>
            <a:r>
              <a:rPr lang="el-GR" sz="1000" smtClean="0">
                <a:hlinkClick r:id="rId17" tooltip="http://en.wikipedia.org/wiki/Coal#endnote greenwood.cr.usgs.gov.756"/>
              </a:rPr>
              <a:t>[7]</a:t>
            </a:r>
            <a:r>
              <a:rPr lang="el-GR" sz="1000" smtClean="0"/>
              <a:t> While these substances are trace impurities, if a great deal of coal is burned, significant amounts of these substances are released.</a:t>
            </a:r>
          </a:p>
          <a:p>
            <a:pPr eaLnBrk="1" hangingPunct="1">
              <a:lnSpc>
                <a:spcPct val="90000"/>
              </a:lnSpc>
            </a:pPr>
            <a:r>
              <a:rPr lang="el-GR" sz="1000" smtClean="0"/>
              <a:t>If coal liquefaction or gasification is used to make petrochemicals, a great deal of carbon dioxide is produced in the process. If a </a:t>
            </a:r>
            <a:r>
              <a:rPr lang="el-GR" sz="1000" smtClean="0">
                <a:hlinkClick r:id="rId18" tooltip="Carbon tax"/>
              </a:rPr>
              <a:t>carbon tax</a:t>
            </a:r>
            <a:r>
              <a:rPr lang="el-GR" sz="1000" smtClean="0"/>
              <a:t> was introduced and sufficient CO2 was not captured, the economics of such processes would be significantly less attractive. However, if sequestration or some other process were used to dispose of this by-product, fuels produced from this process would be less polluting. Some process do not have a much greater total impact on carbon dioxide levels than ones refined from petroleum. Others may be less polluting still. Research in this field is ongoing.</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p:spPr>
        <p:txBody>
          <a:bodyPr/>
          <a:lstStyle/>
          <a:p>
            <a:endParaRPr lang="el-GR" smtClean="0"/>
          </a:p>
        </p:txBody>
      </p:sp>
      <p:sp>
        <p:nvSpPr>
          <p:cNvPr id="70660" name="Slide Number Placeholder 3"/>
          <p:cNvSpPr>
            <a:spLocks noGrp="1"/>
          </p:cNvSpPr>
          <p:nvPr>
            <p:ph type="sldNum" sz="quarter" idx="5"/>
          </p:nvPr>
        </p:nvSpPr>
        <p:spPr>
          <a:noFill/>
        </p:spPr>
        <p:txBody>
          <a:bodyPr/>
          <a:lstStyle/>
          <a:p>
            <a:fld id="{76D6805C-CEEA-412B-BD2F-03C715A26C6D}" type="slidenum">
              <a:rPr lang="el-GR" smtClean="0"/>
              <a:pPr/>
              <a:t>30</a:t>
            </a:fld>
            <a:endParaRPr lang="el-GR"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p:spPr>
        <p:txBody>
          <a:bodyPr/>
          <a:lstStyle/>
          <a:p>
            <a:endParaRPr lang="el-GR" smtClean="0"/>
          </a:p>
        </p:txBody>
      </p:sp>
      <p:sp>
        <p:nvSpPr>
          <p:cNvPr id="71684" name="Slide Number Placeholder 3"/>
          <p:cNvSpPr>
            <a:spLocks noGrp="1"/>
          </p:cNvSpPr>
          <p:nvPr>
            <p:ph type="sldNum" sz="quarter" idx="5"/>
          </p:nvPr>
        </p:nvSpPr>
        <p:spPr>
          <a:noFill/>
        </p:spPr>
        <p:txBody>
          <a:bodyPr/>
          <a:lstStyle/>
          <a:p>
            <a:fld id="{0BF524F9-9967-474E-ACAE-C4D1E39FAF3C}" type="slidenum">
              <a:rPr lang="el-GR" smtClean="0"/>
              <a:pPr/>
              <a:t>31</a:t>
            </a:fld>
            <a:endParaRPr lang="el-GR"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endParaRPr lang="el-GR" smtClean="0"/>
          </a:p>
        </p:txBody>
      </p:sp>
      <p:sp>
        <p:nvSpPr>
          <p:cNvPr id="72708" name="Slide Number Placeholder 3"/>
          <p:cNvSpPr>
            <a:spLocks noGrp="1"/>
          </p:cNvSpPr>
          <p:nvPr>
            <p:ph type="sldNum" sz="quarter" idx="5"/>
          </p:nvPr>
        </p:nvSpPr>
        <p:spPr>
          <a:noFill/>
        </p:spPr>
        <p:txBody>
          <a:bodyPr/>
          <a:lstStyle/>
          <a:p>
            <a:fld id="{817025C8-2228-436D-B9AC-E678247A48D6}" type="slidenum">
              <a:rPr lang="el-GR" smtClean="0"/>
              <a:pPr/>
              <a:t>32</a:t>
            </a:fld>
            <a:endParaRPr lang="el-GR"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p:spPr>
        <p:txBody>
          <a:bodyPr/>
          <a:lstStyle/>
          <a:p>
            <a:endParaRPr lang="el-GR" smtClean="0"/>
          </a:p>
        </p:txBody>
      </p:sp>
      <p:sp>
        <p:nvSpPr>
          <p:cNvPr id="73732" name="Slide Number Placeholder 3"/>
          <p:cNvSpPr>
            <a:spLocks noGrp="1"/>
          </p:cNvSpPr>
          <p:nvPr>
            <p:ph type="sldNum" sz="quarter" idx="5"/>
          </p:nvPr>
        </p:nvSpPr>
        <p:spPr>
          <a:noFill/>
        </p:spPr>
        <p:txBody>
          <a:bodyPr/>
          <a:lstStyle/>
          <a:p>
            <a:fld id="{CDF1716B-D79B-4155-98DC-7D21DBE09BC7}" type="slidenum">
              <a:rPr lang="el-GR" smtClean="0"/>
              <a:pPr/>
              <a:t>33</a:t>
            </a:fld>
            <a:endParaRPr lang="el-GR"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p:spPr>
        <p:txBody>
          <a:bodyPr/>
          <a:lstStyle/>
          <a:p>
            <a:endParaRPr lang="el-GR" smtClean="0"/>
          </a:p>
        </p:txBody>
      </p:sp>
      <p:sp>
        <p:nvSpPr>
          <p:cNvPr id="74756" name="Slide Number Placeholder 3"/>
          <p:cNvSpPr>
            <a:spLocks noGrp="1"/>
          </p:cNvSpPr>
          <p:nvPr>
            <p:ph type="sldNum" sz="quarter" idx="5"/>
          </p:nvPr>
        </p:nvSpPr>
        <p:spPr>
          <a:noFill/>
        </p:spPr>
        <p:txBody>
          <a:bodyPr/>
          <a:lstStyle/>
          <a:p>
            <a:fld id="{EFDED812-D3E0-4CA7-AA5D-B339D2DCAD3B}" type="slidenum">
              <a:rPr lang="el-GR" smtClean="0"/>
              <a:pPr/>
              <a:t>34</a:t>
            </a:fld>
            <a:endParaRPr lang="el-GR"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p:spPr>
        <p:txBody>
          <a:bodyPr/>
          <a:lstStyle/>
          <a:p>
            <a:endParaRPr lang="el-GR" smtClean="0"/>
          </a:p>
        </p:txBody>
      </p:sp>
      <p:sp>
        <p:nvSpPr>
          <p:cNvPr id="75780" name="Slide Number Placeholder 3"/>
          <p:cNvSpPr>
            <a:spLocks noGrp="1"/>
          </p:cNvSpPr>
          <p:nvPr>
            <p:ph type="sldNum" sz="quarter" idx="5"/>
          </p:nvPr>
        </p:nvSpPr>
        <p:spPr>
          <a:noFill/>
        </p:spPr>
        <p:txBody>
          <a:bodyPr/>
          <a:lstStyle/>
          <a:p>
            <a:fld id="{85A0FE18-211B-4A02-9318-8B48E8D2A506}" type="slidenum">
              <a:rPr lang="el-GR" smtClean="0"/>
              <a:pPr/>
              <a:t>35</a:t>
            </a:fld>
            <a:endParaRPr lang="el-GR"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p:spPr>
        <p:txBody>
          <a:bodyPr/>
          <a:lstStyle/>
          <a:p>
            <a:endParaRPr lang="el-GR" smtClean="0"/>
          </a:p>
        </p:txBody>
      </p:sp>
      <p:sp>
        <p:nvSpPr>
          <p:cNvPr id="76804" name="Slide Number Placeholder 3"/>
          <p:cNvSpPr>
            <a:spLocks noGrp="1"/>
          </p:cNvSpPr>
          <p:nvPr>
            <p:ph type="sldNum" sz="quarter" idx="5"/>
          </p:nvPr>
        </p:nvSpPr>
        <p:spPr>
          <a:noFill/>
        </p:spPr>
        <p:txBody>
          <a:bodyPr/>
          <a:lstStyle/>
          <a:p>
            <a:fld id="{2D42AF32-E631-4D31-A3DA-CA80935EBCF7}" type="slidenum">
              <a:rPr lang="el-GR" smtClean="0"/>
              <a:pPr/>
              <a:t>36</a:t>
            </a:fld>
            <a:endParaRPr lang="el-G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p:spPr>
        <p:txBody>
          <a:bodyPr/>
          <a:lstStyle/>
          <a:p>
            <a:endParaRPr lang="el-GR" smtClean="0"/>
          </a:p>
        </p:txBody>
      </p:sp>
      <p:sp>
        <p:nvSpPr>
          <p:cNvPr id="54276" name="Slide Number Placeholder 3"/>
          <p:cNvSpPr>
            <a:spLocks noGrp="1"/>
          </p:cNvSpPr>
          <p:nvPr>
            <p:ph type="sldNum" sz="quarter" idx="5"/>
          </p:nvPr>
        </p:nvSpPr>
        <p:spPr>
          <a:noFill/>
        </p:spPr>
        <p:txBody>
          <a:bodyPr/>
          <a:lstStyle/>
          <a:p>
            <a:fld id="{38EF3E93-688B-45FF-B9B0-5222BA95B741}" type="slidenum">
              <a:rPr lang="el-GR" smtClean="0"/>
              <a:pPr/>
              <a:t>9</a:t>
            </a:fld>
            <a:endParaRPr lang="el-GR"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p:spPr>
        <p:txBody>
          <a:bodyPr/>
          <a:lstStyle/>
          <a:p>
            <a:endParaRPr lang="el-GR" smtClean="0"/>
          </a:p>
        </p:txBody>
      </p:sp>
      <p:sp>
        <p:nvSpPr>
          <p:cNvPr id="77828" name="Slide Number Placeholder 3"/>
          <p:cNvSpPr>
            <a:spLocks noGrp="1"/>
          </p:cNvSpPr>
          <p:nvPr>
            <p:ph type="sldNum" sz="quarter" idx="5"/>
          </p:nvPr>
        </p:nvSpPr>
        <p:spPr>
          <a:noFill/>
        </p:spPr>
        <p:txBody>
          <a:bodyPr/>
          <a:lstStyle/>
          <a:p>
            <a:fld id="{EA5CCFFC-D3F9-4F82-BB53-5A749B41CDBD}" type="slidenum">
              <a:rPr lang="el-GR" smtClean="0"/>
              <a:pPr/>
              <a:t>37</a:t>
            </a:fld>
            <a:endParaRPr lang="el-GR"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p:spPr>
        <p:txBody>
          <a:bodyPr/>
          <a:lstStyle/>
          <a:p>
            <a:endParaRPr lang="el-GR" smtClean="0"/>
          </a:p>
        </p:txBody>
      </p:sp>
      <p:sp>
        <p:nvSpPr>
          <p:cNvPr id="78852" name="Slide Number Placeholder 3"/>
          <p:cNvSpPr>
            <a:spLocks noGrp="1"/>
          </p:cNvSpPr>
          <p:nvPr>
            <p:ph type="sldNum" sz="quarter" idx="5"/>
          </p:nvPr>
        </p:nvSpPr>
        <p:spPr>
          <a:noFill/>
        </p:spPr>
        <p:txBody>
          <a:bodyPr/>
          <a:lstStyle/>
          <a:p>
            <a:fld id="{2C41C4EB-114C-4550-9879-4CF886FA4E10}" type="slidenum">
              <a:rPr lang="el-GR" smtClean="0"/>
              <a:pPr/>
              <a:t>38</a:t>
            </a:fld>
            <a:endParaRPr lang="el-GR"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p:spPr>
        <p:txBody>
          <a:bodyPr/>
          <a:lstStyle/>
          <a:p>
            <a:endParaRPr lang="el-GR" smtClean="0"/>
          </a:p>
        </p:txBody>
      </p:sp>
      <p:sp>
        <p:nvSpPr>
          <p:cNvPr id="79876" name="Slide Number Placeholder 3"/>
          <p:cNvSpPr>
            <a:spLocks noGrp="1"/>
          </p:cNvSpPr>
          <p:nvPr>
            <p:ph type="sldNum" sz="quarter" idx="5"/>
          </p:nvPr>
        </p:nvSpPr>
        <p:spPr>
          <a:noFill/>
        </p:spPr>
        <p:txBody>
          <a:bodyPr/>
          <a:lstStyle/>
          <a:p>
            <a:fld id="{8214BC22-9183-47A0-9AA9-B10B131AEEB0}" type="slidenum">
              <a:rPr lang="el-GR" smtClean="0"/>
              <a:pPr/>
              <a:t>39</a:t>
            </a:fld>
            <a:endParaRPr lang="el-GR"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p:spPr>
        <p:txBody>
          <a:bodyPr/>
          <a:lstStyle/>
          <a:p>
            <a:endParaRPr lang="el-GR" smtClean="0"/>
          </a:p>
        </p:txBody>
      </p:sp>
      <p:sp>
        <p:nvSpPr>
          <p:cNvPr id="80900" name="Slide Number Placeholder 3"/>
          <p:cNvSpPr>
            <a:spLocks noGrp="1"/>
          </p:cNvSpPr>
          <p:nvPr>
            <p:ph type="sldNum" sz="quarter" idx="5"/>
          </p:nvPr>
        </p:nvSpPr>
        <p:spPr>
          <a:noFill/>
        </p:spPr>
        <p:txBody>
          <a:bodyPr/>
          <a:lstStyle/>
          <a:p>
            <a:fld id="{771BA99A-C3C2-49FB-91F8-5D3ADBE275C6}" type="slidenum">
              <a:rPr lang="el-GR" smtClean="0"/>
              <a:pPr/>
              <a:t>40</a:t>
            </a:fld>
            <a:endParaRPr lang="el-GR"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p:spPr>
        <p:txBody>
          <a:bodyPr/>
          <a:lstStyle/>
          <a:p>
            <a:endParaRPr lang="el-GR" smtClean="0"/>
          </a:p>
        </p:txBody>
      </p:sp>
      <p:sp>
        <p:nvSpPr>
          <p:cNvPr id="83972" name="Slide Number Placeholder 3"/>
          <p:cNvSpPr>
            <a:spLocks noGrp="1"/>
          </p:cNvSpPr>
          <p:nvPr>
            <p:ph type="sldNum" sz="quarter" idx="5"/>
          </p:nvPr>
        </p:nvSpPr>
        <p:spPr>
          <a:noFill/>
        </p:spPr>
        <p:txBody>
          <a:bodyPr/>
          <a:lstStyle/>
          <a:p>
            <a:fld id="{F4A3DA1A-844A-4BC3-8559-786663EAA26C}" type="slidenum">
              <a:rPr lang="el-GR" smtClean="0"/>
              <a:pPr/>
              <a:t>42</a:t>
            </a:fld>
            <a:endParaRPr lang="el-GR"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p:spPr>
        <p:txBody>
          <a:bodyPr/>
          <a:lstStyle/>
          <a:p>
            <a:endParaRPr lang="el-GR" smtClean="0"/>
          </a:p>
        </p:txBody>
      </p:sp>
      <p:sp>
        <p:nvSpPr>
          <p:cNvPr id="84996" name="Slide Number Placeholder 3"/>
          <p:cNvSpPr>
            <a:spLocks noGrp="1"/>
          </p:cNvSpPr>
          <p:nvPr>
            <p:ph type="sldNum" sz="quarter" idx="5"/>
          </p:nvPr>
        </p:nvSpPr>
        <p:spPr>
          <a:noFill/>
        </p:spPr>
        <p:txBody>
          <a:bodyPr/>
          <a:lstStyle/>
          <a:p>
            <a:fld id="{45B91A71-BD13-444B-9025-C21CEB9938B2}" type="slidenum">
              <a:rPr lang="el-GR" smtClean="0"/>
              <a:pPr/>
              <a:t>43</a:t>
            </a:fld>
            <a:endParaRPr lang="el-GR"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p:spPr>
        <p:txBody>
          <a:bodyPr/>
          <a:lstStyle/>
          <a:p>
            <a:endParaRPr lang="el-GR" smtClean="0"/>
          </a:p>
        </p:txBody>
      </p:sp>
      <p:sp>
        <p:nvSpPr>
          <p:cNvPr id="86020" name="Slide Number Placeholder 3"/>
          <p:cNvSpPr>
            <a:spLocks noGrp="1"/>
          </p:cNvSpPr>
          <p:nvPr>
            <p:ph type="sldNum" sz="quarter" idx="5"/>
          </p:nvPr>
        </p:nvSpPr>
        <p:spPr>
          <a:noFill/>
        </p:spPr>
        <p:txBody>
          <a:bodyPr/>
          <a:lstStyle/>
          <a:p>
            <a:fld id="{E783703F-E2DA-4BDF-B984-FC891B7457EC}" type="slidenum">
              <a:rPr lang="el-GR" smtClean="0"/>
              <a:pPr/>
              <a:t>44</a:t>
            </a:fld>
            <a:endParaRPr lang="el-GR"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p:spPr>
        <p:txBody>
          <a:bodyPr/>
          <a:lstStyle/>
          <a:p>
            <a:endParaRPr lang="el-GR" smtClean="0"/>
          </a:p>
        </p:txBody>
      </p:sp>
      <p:sp>
        <p:nvSpPr>
          <p:cNvPr id="88068" name="Slide Number Placeholder 3"/>
          <p:cNvSpPr>
            <a:spLocks noGrp="1"/>
          </p:cNvSpPr>
          <p:nvPr>
            <p:ph type="sldNum" sz="quarter" idx="5"/>
          </p:nvPr>
        </p:nvSpPr>
        <p:spPr>
          <a:noFill/>
        </p:spPr>
        <p:txBody>
          <a:bodyPr/>
          <a:lstStyle/>
          <a:p>
            <a:fld id="{0B710A32-7E1F-4B2C-8B93-3C992F30DDE3}" type="slidenum">
              <a:rPr lang="el-GR" smtClean="0"/>
              <a:pPr/>
              <a:t>45</a:t>
            </a:fld>
            <a:endParaRPr lang="el-GR"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p:spPr>
        <p:txBody>
          <a:bodyPr/>
          <a:lstStyle/>
          <a:p>
            <a:endParaRPr lang="el-GR" smtClean="0"/>
          </a:p>
        </p:txBody>
      </p:sp>
      <p:sp>
        <p:nvSpPr>
          <p:cNvPr id="89092" name="Slide Number Placeholder 3"/>
          <p:cNvSpPr>
            <a:spLocks noGrp="1"/>
          </p:cNvSpPr>
          <p:nvPr>
            <p:ph type="sldNum" sz="quarter" idx="5"/>
          </p:nvPr>
        </p:nvSpPr>
        <p:spPr>
          <a:noFill/>
        </p:spPr>
        <p:txBody>
          <a:bodyPr/>
          <a:lstStyle/>
          <a:p>
            <a:fld id="{0B7F52C4-1493-49DB-A53E-FA75A67CEE76}" type="slidenum">
              <a:rPr lang="el-GR" smtClean="0"/>
              <a:pPr/>
              <a:t>46</a:t>
            </a:fld>
            <a:endParaRPr lang="el-GR"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p:spPr>
        <p:txBody>
          <a:bodyPr/>
          <a:lstStyle/>
          <a:p>
            <a:endParaRPr lang="el-GR" smtClean="0"/>
          </a:p>
        </p:txBody>
      </p:sp>
      <p:sp>
        <p:nvSpPr>
          <p:cNvPr id="90116" name="Slide Number Placeholder 3"/>
          <p:cNvSpPr>
            <a:spLocks noGrp="1"/>
          </p:cNvSpPr>
          <p:nvPr>
            <p:ph type="sldNum" sz="quarter" idx="5"/>
          </p:nvPr>
        </p:nvSpPr>
        <p:spPr>
          <a:noFill/>
        </p:spPr>
        <p:txBody>
          <a:bodyPr/>
          <a:lstStyle/>
          <a:p>
            <a:fld id="{924FDEB5-15A5-4490-8BDA-370D28BB8AAD}" type="slidenum">
              <a:rPr lang="el-GR" smtClean="0"/>
              <a:pPr/>
              <a:t>47</a:t>
            </a:fld>
            <a:endParaRPr lang="el-G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p:spPr>
        <p:txBody>
          <a:bodyPr/>
          <a:lstStyle/>
          <a:p>
            <a:endParaRPr lang="el-GR" smtClean="0"/>
          </a:p>
        </p:txBody>
      </p:sp>
      <p:sp>
        <p:nvSpPr>
          <p:cNvPr id="56324" name="Slide Number Placeholder 3"/>
          <p:cNvSpPr>
            <a:spLocks noGrp="1"/>
          </p:cNvSpPr>
          <p:nvPr>
            <p:ph type="sldNum" sz="quarter" idx="5"/>
          </p:nvPr>
        </p:nvSpPr>
        <p:spPr>
          <a:noFill/>
        </p:spPr>
        <p:txBody>
          <a:bodyPr/>
          <a:lstStyle/>
          <a:p>
            <a:fld id="{1813E40F-394A-4A0A-96C7-8FD535F6F8D7}" type="slidenum">
              <a:rPr lang="el-GR" smtClean="0"/>
              <a:pPr/>
              <a:t>10</a:t>
            </a:fld>
            <a:endParaRPr lang="el-GR"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p:spPr>
        <p:txBody>
          <a:bodyPr/>
          <a:lstStyle/>
          <a:p>
            <a:endParaRPr lang="el-GR" smtClean="0"/>
          </a:p>
        </p:txBody>
      </p:sp>
      <p:sp>
        <p:nvSpPr>
          <p:cNvPr id="92164" name="Slide Number Placeholder 3"/>
          <p:cNvSpPr>
            <a:spLocks noGrp="1"/>
          </p:cNvSpPr>
          <p:nvPr>
            <p:ph type="sldNum" sz="quarter" idx="5"/>
          </p:nvPr>
        </p:nvSpPr>
        <p:spPr>
          <a:noFill/>
        </p:spPr>
        <p:txBody>
          <a:bodyPr/>
          <a:lstStyle/>
          <a:p>
            <a:fld id="{3FEC0D7D-6656-4CF0-AA12-42BA427B7D29}" type="slidenum">
              <a:rPr lang="el-GR" smtClean="0"/>
              <a:pPr/>
              <a:t>48</a:t>
            </a:fld>
            <a:endParaRPr lang="el-GR"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p:spPr>
        <p:txBody>
          <a:bodyPr/>
          <a:lstStyle/>
          <a:p>
            <a:endParaRPr lang="el-GR" smtClean="0"/>
          </a:p>
        </p:txBody>
      </p:sp>
      <p:sp>
        <p:nvSpPr>
          <p:cNvPr id="94212" name="Slide Number Placeholder 3"/>
          <p:cNvSpPr>
            <a:spLocks noGrp="1"/>
          </p:cNvSpPr>
          <p:nvPr>
            <p:ph type="sldNum" sz="quarter" idx="5"/>
          </p:nvPr>
        </p:nvSpPr>
        <p:spPr>
          <a:noFill/>
        </p:spPr>
        <p:txBody>
          <a:bodyPr/>
          <a:lstStyle/>
          <a:p>
            <a:fld id="{5F15C3D2-E137-4911-A19F-24C3BD2D93B8}" type="slidenum">
              <a:rPr lang="el-GR" smtClean="0"/>
              <a:pPr/>
              <a:t>49</a:t>
            </a:fld>
            <a:endParaRPr lang="el-GR"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a:ln/>
        </p:spPr>
        <p:txBody>
          <a:bodyPr/>
          <a:lstStyle/>
          <a:p>
            <a:endParaRPr lang="el-GR" smtClean="0"/>
          </a:p>
        </p:txBody>
      </p:sp>
      <p:sp>
        <p:nvSpPr>
          <p:cNvPr id="95236" name="Slide Number Placeholder 3"/>
          <p:cNvSpPr>
            <a:spLocks noGrp="1"/>
          </p:cNvSpPr>
          <p:nvPr>
            <p:ph type="sldNum" sz="quarter" idx="5"/>
          </p:nvPr>
        </p:nvSpPr>
        <p:spPr>
          <a:noFill/>
        </p:spPr>
        <p:txBody>
          <a:bodyPr/>
          <a:lstStyle/>
          <a:p>
            <a:fld id="{B0A89405-A85B-4F08-A558-C692F95CF549}" type="slidenum">
              <a:rPr lang="el-GR" smtClean="0"/>
              <a:pPr/>
              <a:t>50</a:t>
            </a:fld>
            <a:endParaRPr lang="el-GR"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p:spPr>
        <p:txBody>
          <a:bodyPr/>
          <a:lstStyle/>
          <a:p>
            <a:endParaRPr lang="el-GR" smtClean="0"/>
          </a:p>
        </p:txBody>
      </p:sp>
      <p:sp>
        <p:nvSpPr>
          <p:cNvPr id="96260" name="Slide Number Placeholder 3"/>
          <p:cNvSpPr>
            <a:spLocks noGrp="1"/>
          </p:cNvSpPr>
          <p:nvPr>
            <p:ph type="sldNum" sz="quarter" idx="5"/>
          </p:nvPr>
        </p:nvSpPr>
        <p:spPr>
          <a:noFill/>
        </p:spPr>
        <p:txBody>
          <a:bodyPr/>
          <a:lstStyle/>
          <a:p>
            <a:fld id="{07548A1A-AE53-4B07-A261-4C65F431BA3F}" type="slidenum">
              <a:rPr lang="el-GR" smtClean="0"/>
              <a:pPr/>
              <a:t>51</a:t>
            </a:fld>
            <a:endParaRPr lang="el-GR"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p:spPr>
        <p:txBody>
          <a:bodyPr/>
          <a:lstStyle/>
          <a:p>
            <a:endParaRPr lang="el-GR" smtClean="0"/>
          </a:p>
        </p:txBody>
      </p:sp>
      <p:sp>
        <p:nvSpPr>
          <p:cNvPr id="97284" name="Slide Number Placeholder 3"/>
          <p:cNvSpPr>
            <a:spLocks noGrp="1"/>
          </p:cNvSpPr>
          <p:nvPr>
            <p:ph type="sldNum" sz="quarter" idx="5"/>
          </p:nvPr>
        </p:nvSpPr>
        <p:spPr>
          <a:noFill/>
        </p:spPr>
        <p:txBody>
          <a:bodyPr/>
          <a:lstStyle/>
          <a:p>
            <a:fld id="{D16B8A6D-C26A-4C56-A4E6-34564F2B4CAB}" type="slidenum">
              <a:rPr lang="el-GR" smtClean="0"/>
              <a:pPr/>
              <a:t>52</a:t>
            </a:fld>
            <a:endParaRPr lang="el-GR"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p:spPr>
        <p:txBody>
          <a:bodyPr/>
          <a:lstStyle/>
          <a:p>
            <a:endParaRPr lang="el-GR" smtClean="0"/>
          </a:p>
        </p:txBody>
      </p:sp>
      <p:sp>
        <p:nvSpPr>
          <p:cNvPr id="98308" name="Slide Number Placeholder 3"/>
          <p:cNvSpPr>
            <a:spLocks noGrp="1"/>
          </p:cNvSpPr>
          <p:nvPr>
            <p:ph type="sldNum" sz="quarter" idx="5"/>
          </p:nvPr>
        </p:nvSpPr>
        <p:spPr>
          <a:noFill/>
        </p:spPr>
        <p:txBody>
          <a:bodyPr/>
          <a:lstStyle/>
          <a:p>
            <a:fld id="{05A98EA8-C4D8-489C-A566-12FE29157854}" type="slidenum">
              <a:rPr lang="el-GR" smtClean="0"/>
              <a:pPr/>
              <a:t>53</a:t>
            </a:fld>
            <a:endParaRPr lang="el-GR"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p:spPr>
        <p:txBody>
          <a:bodyPr/>
          <a:lstStyle/>
          <a:p>
            <a:endParaRPr lang="el-GR" smtClean="0"/>
          </a:p>
        </p:txBody>
      </p:sp>
      <p:sp>
        <p:nvSpPr>
          <p:cNvPr id="99332" name="Slide Number Placeholder 3"/>
          <p:cNvSpPr>
            <a:spLocks noGrp="1"/>
          </p:cNvSpPr>
          <p:nvPr>
            <p:ph type="sldNum" sz="quarter" idx="5"/>
          </p:nvPr>
        </p:nvSpPr>
        <p:spPr>
          <a:noFill/>
        </p:spPr>
        <p:txBody>
          <a:bodyPr/>
          <a:lstStyle/>
          <a:p>
            <a:fld id="{51197AB5-8E0D-4785-8819-BCFBEDE12AB4}" type="slidenum">
              <a:rPr lang="el-GR" smtClean="0"/>
              <a:pPr/>
              <a:t>54</a:t>
            </a:fld>
            <a:endParaRPr lang="el-GR"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p:spPr>
        <p:txBody>
          <a:bodyPr/>
          <a:lstStyle/>
          <a:p>
            <a:endParaRPr lang="el-GR" smtClean="0"/>
          </a:p>
        </p:txBody>
      </p:sp>
      <p:sp>
        <p:nvSpPr>
          <p:cNvPr id="100356" name="Slide Number Placeholder 3"/>
          <p:cNvSpPr>
            <a:spLocks noGrp="1"/>
          </p:cNvSpPr>
          <p:nvPr>
            <p:ph type="sldNum" sz="quarter" idx="5"/>
          </p:nvPr>
        </p:nvSpPr>
        <p:spPr>
          <a:noFill/>
        </p:spPr>
        <p:txBody>
          <a:bodyPr/>
          <a:lstStyle/>
          <a:p>
            <a:fld id="{875382B5-4E46-4869-A6C2-1AA2A821F67C}" type="slidenum">
              <a:rPr lang="el-GR" smtClean="0"/>
              <a:pPr/>
              <a:t>55</a:t>
            </a:fld>
            <a:endParaRPr lang="el-GR"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p:spPr>
        <p:txBody>
          <a:bodyPr/>
          <a:lstStyle/>
          <a:p>
            <a:endParaRPr lang="el-GR" smtClean="0"/>
          </a:p>
        </p:txBody>
      </p:sp>
      <p:sp>
        <p:nvSpPr>
          <p:cNvPr id="101380" name="Slide Number Placeholder 3"/>
          <p:cNvSpPr>
            <a:spLocks noGrp="1"/>
          </p:cNvSpPr>
          <p:nvPr>
            <p:ph type="sldNum" sz="quarter" idx="5"/>
          </p:nvPr>
        </p:nvSpPr>
        <p:spPr>
          <a:noFill/>
        </p:spPr>
        <p:txBody>
          <a:bodyPr/>
          <a:lstStyle/>
          <a:p>
            <a:fld id="{6EA51CC0-0470-44D8-BE66-35D76BAE7855}" type="slidenum">
              <a:rPr lang="el-GR" smtClean="0"/>
              <a:pPr/>
              <a:t>56</a:t>
            </a:fld>
            <a:endParaRPr lang="el-G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67195BD-BFE0-4B8F-8724-BDFEC3359DD2}" type="slidenum">
              <a:rPr lang="el-GR"/>
              <a:pPr eaLnBrk="1" hangingPunct="1"/>
              <a:t>11</a:t>
            </a:fld>
            <a:endParaRPr lang="el-G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l-GR" b="1" smtClean="0"/>
              <a:t>Composition and creation</a:t>
            </a:r>
            <a:endParaRPr lang="en-US" b="1" smtClean="0"/>
          </a:p>
          <a:p>
            <a:pPr eaLnBrk="1" hangingPunct="1"/>
            <a:r>
              <a:rPr lang="el-GR" smtClean="0"/>
              <a:t>Coal consists of more than 50 percent by weight and more than 70 percent by volume of carbonaceous material (including inherent moisture). Coal is formed from plant remains that have been compacted, hardened, chemically altered, and metamorphosed by heat and pressure over </a:t>
            </a:r>
            <a:r>
              <a:rPr lang="el-GR" smtClean="0">
                <a:hlinkClick r:id="rId3" tooltip="Geologic time"/>
              </a:rPr>
              <a:t>geologic time</a:t>
            </a:r>
            <a:r>
              <a:rPr lang="el-GR" smtClean="0"/>
              <a:t>. Much coal was formed from ancient </a:t>
            </a:r>
            <a:r>
              <a:rPr lang="el-GR" smtClean="0">
                <a:hlinkClick r:id="rId4" tooltip="Plant"/>
              </a:rPr>
              <a:t>plants</a:t>
            </a:r>
            <a:r>
              <a:rPr lang="el-GR" smtClean="0"/>
              <a:t> that grew in </a:t>
            </a:r>
            <a:r>
              <a:rPr lang="el-GR" smtClean="0">
                <a:hlinkClick r:id="rId5" tooltip="Swamp"/>
              </a:rPr>
              <a:t>swamp</a:t>
            </a:r>
            <a:r>
              <a:rPr lang="el-GR" smtClean="0"/>
              <a:t> </a:t>
            </a:r>
            <a:r>
              <a:rPr lang="el-GR" smtClean="0">
                <a:hlinkClick r:id="rId6" tooltip="Ecosystem"/>
              </a:rPr>
              <a:t>ecosystems</a:t>
            </a:r>
            <a:r>
              <a:rPr lang="el-GR" smtClean="0"/>
              <a:t>. When such plants died, their </a:t>
            </a:r>
            <a:r>
              <a:rPr lang="el-GR" smtClean="0">
                <a:hlinkClick r:id="rId7" tooltip="Biomass"/>
              </a:rPr>
              <a:t>biomass</a:t>
            </a:r>
            <a:r>
              <a:rPr lang="el-GR" smtClean="0"/>
              <a:t> was deposited in </a:t>
            </a:r>
            <a:r>
              <a:rPr lang="el-GR" smtClean="0">
                <a:hlinkClick r:id="rId8" tooltip="Anaerobic"/>
              </a:rPr>
              <a:t>anaerobic</a:t>
            </a:r>
            <a:r>
              <a:rPr lang="el-GR" smtClean="0"/>
              <a:t>, aquatic environments where low </a:t>
            </a:r>
            <a:r>
              <a:rPr lang="el-GR" smtClean="0">
                <a:hlinkClick r:id="rId9" tooltip="Oxygen"/>
              </a:rPr>
              <a:t>oxygen</a:t>
            </a:r>
            <a:r>
              <a:rPr lang="el-GR" smtClean="0"/>
              <a:t> levels prevented their decay and </a:t>
            </a:r>
            <a:r>
              <a:rPr lang="el-GR" smtClean="0">
                <a:hlinkClick r:id="rId10" tooltip="Oxidation"/>
              </a:rPr>
              <a:t>oxidation</a:t>
            </a:r>
            <a:r>
              <a:rPr lang="el-GR" smtClean="0"/>
              <a:t> (</a:t>
            </a:r>
            <a:r>
              <a:rPr lang="el-GR" smtClean="0">
                <a:hlinkClick r:id="rId11" tooltip="Rotting"/>
              </a:rPr>
              <a:t>rotting</a:t>
            </a:r>
            <a:r>
              <a:rPr lang="el-GR" smtClean="0"/>
              <a:t> and release of </a:t>
            </a:r>
            <a:r>
              <a:rPr lang="el-GR" smtClean="0">
                <a:hlinkClick r:id="rId12" tooltip="Carbon dioxide"/>
              </a:rPr>
              <a:t>carbon dioxide</a:t>
            </a:r>
            <a:r>
              <a:rPr lang="el-GR" smtClean="0"/>
              <a:t>). Successive generations of this type of plant growth and death formed thick deposits of unoxidized organic matter that were subsequently covered by </a:t>
            </a:r>
            <a:r>
              <a:rPr lang="el-GR" smtClean="0">
                <a:hlinkClick r:id="rId13" tooltip="Sediment"/>
              </a:rPr>
              <a:t>sediments</a:t>
            </a:r>
            <a:r>
              <a:rPr lang="el-GR" smtClean="0"/>
              <a:t> and compacted into carbonaceous deposits such as </a:t>
            </a:r>
            <a:r>
              <a:rPr lang="el-GR" smtClean="0">
                <a:hlinkClick r:id="rId14" tooltip="Peat"/>
              </a:rPr>
              <a:t>peat</a:t>
            </a:r>
            <a:r>
              <a:rPr lang="el-GR" smtClean="0"/>
              <a:t> or bituminous or anthracite coal. Evidence of the types of plants that contributed to carbonaceous deposits can occasionally be found in the shale and sandstone sediments that overlie coal deposits, and with special techniques, within the coal itself. The greatest coal-forming time in geologic history was during the </a:t>
            </a:r>
            <a:r>
              <a:rPr lang="el-GR" smtClean="0">
                <a:hlinkClick r:id="rId15" tooltip="Carboniferous"/>
              </a:rPr>
              <a:t>Carboniferous</a:t>
            </a:r>
            <a:r>
              <a:rPr lang="el-GR" smtClean="0"/>
              <a:t> era (280 to 345 million years ago).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p:spPr>
        <p:txBody>
          <a:bodyPr/>
          <a:lstStyle/>
          <a:p>
            <a:endParaRPr lang="el-GR" smtClean="0"/>
          </a:p>
        </p:txBody>
      </p:sp>
      <p:sp>
        <p:nvSpPr>
          <p:cNvPr id="57348" name="Slide Number Placeholder 3"/>
          <p:cNvSpPr>
            <a:spLocks noGrp="1"/>
          </p:cNvSpPr>
          <p:nvPr>
            <p:ph type="sldNum" sz="quarter" idx="5"/>
          </p:nvPr>
        </p:nvSpPr>
        <p:spPr>
          <a:noFill/>
        </p:spPr>
        <p:txBody>
          <a:bodyPr/>
          <a:lstStyle/>
          <a:p>
            <a:fld id="{EB0AD7F4-C994-4195-A476-33174DFC3BBC}" type="slidenum">
              <a:rPr lang="el-GR" smtClean="0"/>
              <a:pPr/>
              <a:t>12</a:t>
            </a:fld>
            <a:endParaRPr lang="el-GR"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p:spPr>
        <p:txBody>
          <a:bodyPr/>
          <a:lstStyle/>
          <a:p>
            <a:endParaRPr lang="el-GR" smtClean="0"/>
          </a:p>
        </p:txBody>
      </p:sp>
      <p:sp>
        <p:nvSpPr>
          <p:cNvPr id="58372" name="Slide Number Placeholder 3"/>
          <p:cNvSpPr>
            <a:spLocks noGrp="1"/>
          </p:cNvSpPr>
          <p:nvPr>
            <p:ph type="sldNum" sz="quarter" idx="5"/>
          </p:nvPr>
        </p:nvSpPr>
        <p:spPr>
          <a:noFill/>
        </p:spPr>
        <p:txBody>
          <a:bodyPr/>
          <a:lstStyle/>
          <a:p>
            <a:fld id="{7235818C-13A9-4576-A82B-F1DE08B64EDC}" type="slidenum">
              <a:rPr lang="el-GR" smtClean="0"/>
              <a:pPr/>
              <a:t>13</a:t>
            </a:fld>
            <a:endParaRPr lang="el-GR"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p:spPr>
        <p:txBody>
          <a:bodyPr/>
          <a:lstStyle/>
          <a:p>
            <a:endParaRPr lang="el-GR" smtClean="0"/>
          </a:p>
        </p:txBody>
      </p:sp>
      <p:sp>
        <p:nvSpPr>
          <p:cNvPr id="59396" name="Slide Number Placeholder 3"/>
          <p:cNvSpPr>
            <a:spLocks noGrp="1"/>
          </p:cNvSpPr>
          <p:nvPr>
            <p:ph type="sldNum" sz="quarter" idx="5"/>
          </p:nvPr>
        </p:nvSpPr>
        <p:spPr>
          <a:noFill/>
        </p:spPr>
        <p:txBody>
          <a:bodyPr/>
          <a:lstStyle/>
          <a:p>
            <a:fld id="{A591A3C7-680F-41E1-A8E1-F6C175A84321}" type="slidenum">
              <a:rPr lang="el-GR" smtClean="0"/>
              <a:pPr/>
              <a:t>14</a:t>
            </a:fld>
            <a:endParaRPr lang="el-GR"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p:spPr>
        <p:txBody>
          <a:bodyPr/>
          <a:lstStyle/>
          <a:p>
            <a:endParaRPr lang="el-GR" smtClean="0"/>
          </a:p>
        </p:txBody>
      </p:sp>
      <p:sp>
        <p:nvSpPr>
          <p:cNvPr id="60420" name="Slide Number Placeholder 3"/>
          <p:cNvSpPr>
            <a:spLocks noGrp="1"/>
          </p:cNvSpPr>
          <p:nvPr>
            <p:ph type="sldNum" sz="quarter" idx="5"/>
          </p:nvPr>
        </p:nvSpPr>
        <p:spPr>
          <a:noFill/>
        </p:spPr>
        <p:txBody>
          <a:bodyPr/>
          <a:lstStyle/>
          <a:p>
            <a:fld id="{C89512FC-0049-4871-B4C6-EC2C844FFED9}" type="slidenum">
              <a:rPr lang="el-GR" smtClean="0"/>
              <a:pPr/>
              <a:t>15</a:t>
            </a:fld>
            <a:endParaRPr lang="el-GR"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B857FDBD-B4C3-4229-BDCF-A9CC7D7723DF}" type="slidenum">
              <a:rPr lang="el-GR"/>
              <a:pPr>
                <a:defRPr/>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B527D6E5-972A-48EC-A751-F5B2C773A3CA}" type="slidenum">
              <a:rPr lang="el-GR"/>
              <a:pPr>
                <a:defRPr/>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BF8DF69B-C17F-4C70-841C-8A0D7ACE8E9D}" type="slidenum">
              <a:rPr lang="el-GR"/>
              <a:pPr>
                <a:defRPr/>
              </a:pPr>
              <a:t>‹#›</a:t>
            </a:fld>
            <a:endParaRPr 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l-GR"/>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pPr>
              <a:defRPr/>
            </a:pPr>
            <a:fld id="{839E23C5-82AD-4C69-8AC5-B34D876728DC}" type="slidenum">
              <a:rPr lang="el-GR"/>
              <a:pPr>
                <a:defRPr/>
              </a:pPr>
              <a:t>‹#›</a:t>
            </a:fld>
            <a:endParaRPr lang="el-G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l-GR"/>
          </a:p>
        </p:txBody>
      </p:sp>
      <p:sp>
        <p:nvSpPr>
          <p:cNvPr id="3" name="Table Placeholder 2"/>
          <p:cNvSpPr>
            <a:spLocks noGrp="1"/>
          </p:cNvSpPr>
          <p:nvPr>
            <p:ph type="tbl" idx="1"/>
          </p:nvPr>
        </p:nvSpPr>
        <p:spPr>
          <a:xfrm>
            <a:off x="457200" y="1600200"/>
            <a:ext cx="8229600" cy="4525963"/>
          </a:xfrm>
        </p:spPr>
        <p:txBody>
          <a:bodyPr/>
          <a:lstStyle/>
          <a:p>
            <a:pPr lvl="0"/>
            <a:endParaRPr lang="el-GR"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C28B3351-10FA-417D-8B22-39C13C5DEB28}" type="slidenum">
              <a:rPr lang="el-GR"/>
              <a:pPr>
                <a:defRPr/>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DCD9DB82-D632-4FA6-BB8E-D807C003D8C0}" type="slidenum">
              <a:rPr lang="el-GR"/>
              <a:pPr>
                <a:defRPr/>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72260573-E6DD-4672-8D1D-E1AE2AA6A33D}" type="slidenum">
              <a:rPr lang="el-GR"/>
              <a:pPr>
                <a:defRPr/>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pPr>
              <a:defRPr/>
            </a:pPr>
            <a:fld id="{4F37CD28-5F0D-4776-A821-2D22410E475D}" type="slidenum">
              <a:rPr lang="el-GR"/>
              <a:pPr>
                <a:defRPr/>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Rectangle 4"/>
          <p:cNvSpPr>
            <a:spLocks noGrp="1" noChangeArrowheads="1"/>
          </p:cNvSpPr>
          <p:nvPr>
            <p:ph type="dt" sz="half" idx="10"/>
          </p:nvPr>
        </p:nvSpPr>
        <p:spPr>
          <a:ln/>
        </p:spPr>
        <p:txBody>
          <a:bodyPr/>
          <a:lstStyle>
            <a:lvl1pPr>
              <a:defRPr/>
            </a:lvl1pPr>
          </a:lstStyle>
          <a:p>
            <a:pPr>
              <a:defRPr/>
            </a:pPr>
            <a:endParaRPr lang="el-GR"/>
          </a:p>
        </p:txBody>
      </p:sp>
      <p:sp>
        <p:nvSpPr>
          <p:cNvPr id="8" name="Rectangle 5"/>
          <p:cNvSpPr>
            <a:spLocks noGrp="1" noChangeArrowheads="1"/>
          </p:cNvSpPr>
          <p:nvPr>
            <p:ph type="ftr" sz="quarter" idx="11"/>
          </p:nvPr>
        </p:nvSpPr>
        <p:spPr>
          <a:ln/>
        </p:spPr>
        <p:txBody>
          <a:bodyPr/>
          <a:lstStyle>
            <a:lvl1pPr>
              <a:defRPr/>
            </a:lvl1pPr>
          </a:lstStyle>
          <a:p>
            <a:pPr>
              <a:defRPr/>
            </a:pPr>
            <a:endParaRPr lang="el-GR"/>
          </a:p>
        </p:txBody>
      </p:sp>
      <p:sp>
        <p:nvSpPr>
          <p:cNvPr id="9" name="Rectangle 6"/>
          <p:cNvSpPr>
            <a:spLocks noGrp="1" noChangeArrowheads="1"/>
          </p:cNvSpPr>
          <p:nvPr>
            <p:ph type="sldNum" sz="quarter" idx="12"/>
          </p:nvPr>
        </p:nvSpPr>
        <p:spPr>
          <a:ln/>
        </p:spPr>
        <p:txBody>
          <a:bodyPr/>
          <a:lstStyle>
            <a:lvl1pPr>
              <a:defRPr/>
            </a:lvl1pPr>
          </a:lstStyle>
          <a:p>
            <a:pPr>
              <a:defRPr/>
            </a:pPr>
            <a:fld id="{6B27E406-A7CB-488E-BD7D-1B02B47503B1}" type="slidenum">
              <a:rPr lang="el-GR"/>
              <a:pPr>
                <a:defRPr/>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Rectangle 4"/>
          <p:cNvSpPr>
            <a:spLocks noGrp="1" noChangeArrowheads="1"/>
          </p:cNvSpPr>
          <p:nvPr>
            <p:ph type="dt" sz="half" idx="10"/>
          </p:nvPr>
        </p:nvSpPr>
        <p:spPr>
          <a:ln/>
        </p:spPr>
        <p:txBody>
          <a:bodyPr/>
          <a:lstStyle>
            <a:lvl1pPr>
              <a:defRPr/>
            </a:lvl1pPr>
          </a:lstStyle>
          <a:p>
            <a:pPr>
              <a:defRPr/>
            </a:pPr>
            <a:endParaRPr lang="el-GR"/>
          </a:p>
        </p:txBody>
      </p:sp>
      <p:sp>
        <p:nvSpPr>
          <p:cNvPr id="4" name="Rectangle 5"/>
          <p:cNvSpPr>
            <a:spLocks noGrp="1" noChangeArrowheads="1"/>
          </p:cNvSpPr>
          <p:nvPr>
            <p:ph type="ftr" sz="quarter" idx="11"/>
          </p:nvPr>
        </p:nvSpPr>
        <p:spPr>
          <a:ln/>
        </p:spPr>
        <p:txBody>
          <a:bodyPr/>
          <a:lstStyle>
            <a:lvl1pPr>
              <a:defRPr/>
            </a:lvl1pPr>
          </a:lstStyle>
          <a:p>
            <a:pPr>
              <a:defRPr/>
            </a:pPr>
            <a:endParaRPr lang="el-GR"/>
          </a:p>
        </p:txBody>
      </p:sp>
      <p:sp>
        <p:nvSpPr>
          <p:cNvPr id="5" name="Rectangle 6"/>
          <p:cNvSpPr>
            <a:spLocks noGrp="1" noChangeArrowheads="1"/>
          </p:cNvSpPr>
          <p:nvPr>
            <p:ph type="sldNum" sz="quarter" idx="12"/>
          </p:nvPr>
        </p:nvSpPr>
        <p:spPr>
          <a:ln/>
        </p:spPr>
        <p:txBody>
          <a:bodyPr/>
          <a:lstStyle>
            <a:lvl1pPr>
              <a:defRPr/>
            </a:lvl1pPr>
          </a:lstStyle>
          <a:p>
            <a:pPr>
              <a:defRPr/>
            </a:pPr>
            <a:fld id="{D0412170-AE74-48B2-851E-6E81F7C8D016}" type="slidenum">
              <a:rPr lang="el-GR"/>
              <a:pPr>
                <a:defRPr/>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l-GR"/>
          </a:p>
        </p:txBody>
      </p:sp>
      <p:sp>
        <p:nvSpPr>
          <p:cNvPr id="3" name="Rectangle 5"/>
          <p:cNvSpPr>
            <a:spLocks noGrp="1" noChangeArrowheads="1"/>
          </p:cNvSpPr>
          <p:nvPr>
            <p:ph type="ftr" sz="quarter" idx="11"/>
          </p:nvPr>
        </p:nvSpPr>
        <p:spPr>
          <a:ln/>
        </p:spPr>
        <p:txBody>
          <a:bodyPr/>
          <a:lstStyle>
            <a:lvl1pPr>
              <a:defRPr/>
            </a:lvl1pPr>
          </a:lstStyle>
          <a:p>
            <a:pPr>
              <a:defRPr/>
            </a:pPr>
            <a:endParaRPr lang="el-GR"/>
          </a:p>
        </p:txBody>
      </p:sp>
      <p:sp>
        <p:nvSpPr>
          <p:cNvPr id="4" name="Rectangle 6"/>
          <p:cNvSpPr>
            <a:spLocks noGrp="1" noChangeArrowheads="1"/>
          </p:cNvSpPr>
          <p:nvPr>
            <p:ph type="sldNum" sz="quarter" idx="12"/>
          </p:nvPr>
        </p:nvSpPr>
        <p:spPr>
          <a:ln/>
        </p:spPr>
        <p:txBody>
          <a:bodyPr/>
          <a:lstStyle>
            <a:lvl1pPr>
              <a:defRPr/>
            </a:lvl1pPr>
          </a:lstStyle>
          <a:p>
            <a:pPr>
              <a:defRPr/>
            </a:pPr>
            <a:fld id="{4829734D-D981-4BEB-B511-5989D59092F0}" type="slidenum">
              <a:rPr lang="el-GR"/>
              <a:pPr>
                <a:defRPr/>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pPr>
              <a:defRPr/>
            </a:pPr>
            <a:fld id="{CE91DFC1-F9F3-4E73-A1F6-54C0A2FD3FF0}" type="slidenum">
              <a:rPr lang="el-GR"/>
              <a:pPr>
                <a:defRPr/>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pPr>
              <a:defRPr/>
            </a:pPr>
            <a:fld id="{21F3903D-811F-4280-B2ED-1808D0386C71}" type="slidenum">
              <a:rPr lang="el-GR"/>
              <a:pPr>
                <a:defRPr/>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l-GR"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l-G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l-G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1FBBAFDF-1A8F-4687-BAB0-A14A3CEA89E6}" type="slidenum">
              <a:rPr lang="el-GR"/>
              <a:pPr>
                <a:defRPr/>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3.png"/><Relationship Id="rId5" Type="http://schemas.openxmlformats.org/officeDocument/2006/relationships/image" Target="../media/image11.jpeg"/><Relationship Id="rId4"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3.png"/><Relationship Id="rId5" Type="http://schemas.openxmlformats.org/officeDocument/2006/relationships/image" Target="../media/image14.jpeg"/><Relationship Id="rId4"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image" Target="../media/image3.png"/><Relationship Id="rId5" Type="http://schemas.openxmlformats.org/officeDocument/2006/relationships/image" Target="../media/image16.pn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3.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image" Target="../media/image18.wmf"/><Relationship Id="rId5" Type="http://schemas.openxmlformats.org/officeDocument/2006/relationships/image" Target="../media/image17.wmf"/><Relationship Id="rId4"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1.wav"/><Relationship Id="rId1" Type="http://schemas.microsoft.com/office/2007/relationships/media" Target="../media/media21.wav"/><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av"/><Relationship Id="rId1" Type="http://schemas.microsoft.com/office/2007/relationships/media" Target="../media/media23.wav"/><Relationship Id="rId6" Type="http://schemas.openxmlformats.org/officeDocument/2006/relationships/image" Target="../media/image3.png"/><Relationship Id="rId5" Type="http://schemas.openxmlformats.org/officeDocument/2006/relationships/image" Target="../media/image19.jpeg"/><Relationship Id="rId4" Type="http://schemas.openxmlformats.org/officeDocument/2006/relationships/notesSlide" Target="../notesSlides/notesSlide1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av"/><Relationship Id="rId1" Type="http://schemas.microsoft.com/office/2007/relationships/media" Target="../media/media24.wav"/><Relationship Id="rId6" Type="http://schemas.openxmlformats.org/officeDocument/2006/relationships/image" Target="../media/image3.png"/><Relationship Id="rId5" Type="http://schemas.openxmlformats.org/officeDocument/2006/relationships/image" Target="../media/image20.wmf"/><Relationship Id="rId4" Type="http://schemas.openxmlformats.org/officeDocument/2006/relationships/notesSlide" Target="../notesSlides/notesSlide18.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av"/><Relationship Id="rId1" Type="http://schemas.microsoft.com/office/2007/relationships/media" Target="../media/media25.wav"/><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av"/><Relationship Id="rId1" Type="http://schemas.microsoft.com/office/2007/relationships/media" Target="../media/media26.wav"/><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av"/><Relationship Id="rId1" Type="http://schemas.microsoft.com/office/2007/relationships/media" Target="../media/media27.wav"/><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av"/><Relationship Id="rId1" Type="http://schemas.microsoft.com/office/2007/relationships/media" Target="../media/media28.wav"/><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1.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wav"/><Relationship Id="rId1" Type="http://schemas.microsoft.com/office/2007/relationships/media" Target="../media/media29.wav"/><Relationship Id="rId5" Type="http://schemas.openxmlformats.org/officeDocument/2006/relationships/image" Target="../media/image3.png"/><Relationship Id="rId4"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3.pn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30.wav"/><Relationship Id="rId1" Type="http://schemas.microsoft.com/office/2007/relationships/media" Target="../media/media30.wav"/><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23.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wav"/><Relationship Id="rId1" Type="http://schemas.microsoft.com/office/2007/relationships/media" Target="../media/media31.wav"/><Relationship Id="rId6" Type="http://schemas.openxmlformats.org/officeDocument/2006/relationships/image" Target="../media/image3.png"/><Relationship Id="rId5" Type="http://schemas.openxmlformats.org/officeDocument/2006/relationships/image" Target="../media/image24.jpeg"/><Relationship Id="rId4" Type="http://schemas.openxmlformats.org/officeDocument/2006/relationships/notesSlide" Target="../notesSlides/notesSlide24.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wav"/><Relationship Id="rId1" Type="http://schemas.microsoft.com/office/2007/relationships/media" Target="../media/media32.wav"/><Relationship Id="rId6" Type="http://schemas.openxmlformats.org/officeDocument/2006/relationships/image" Target="../media/image3.png"/><Relationship Id="rId5" Type="http://schemas.openxmlformats.org/officeDocument/2006/relationships/image" Target="../media/image25.png"/><Relationship Id="rId4" Type="http://schemas.openxmlformats.org/officeDocument/2006/relationships/notesSlide" Target="../notesSlides/notesSlide25.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wav"/><Relationship Id="rId1" Type="http://schemas.microsoft.com/office/2007/relationships/media" Target="../media/media33.wav"/><Relationship Id="rId6" Type="http://schemas.openxmlformats.org/officeDocument/2006/relationships/image" Target="../media/image3.png"/><Relationship Id="rId5" Type="http://schemas.openxmlformats.org/officeDocument/2006/relationships/image" Target="../media/image26.jpeg"/><Relationship Id="rId4" Type="http://schemas.openxmlformats.org/officeDocument/2006/relationships/notesSlide" Target="../notesSlides/notesSlide26.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wav"/><Relationship Id="rId1" Type="http://schemas.microsoft.com/office/2007/relationships/media" Target="../media/media34.wav"/><Relationship Id="rId6" Type="http://schemas.openxmlformats.org/officeDocument/2006/relationships/image" Target="../media/image3.png"/><Relationship Id="rId5" Type="http://schemas.openxmlformats.org/officeDocument/2006/relationships/image" Target="../media/image27.jpeg"/><Relationship Id="rId4" Type="http://schemas.openxmlformats.org/officeDocument/2006/relationships/notesSlide" Target="../notesSlides/notesSlide2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wav"/><Relationship Id="rId1" Type="http://schemas.microsoft.com/office/2007/relationships/media" Target="../media/media35.wav"/><Relationship Id="rId6" Type="http://schemas.openxmlformats.org/officeDocument/2006/relationships/image" Target="../media/image3.png"/><Relationship Id="rId5" Type="http://schemas.openxmlformats.org/officeDocument/2006/relationships/image" Target="../media/image28.wmf"/><Relationship Id="rId4" Type="http://schemas.openxmlformats.org/officeDocument/2006/relationships/notesSlide" Target="../notesSlides/notesSlide28.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wav"/><Relationship Id="rId1" Type="http://schemas.microsoft.com/office/2007/relationships/media" Target="../media/media36.wav"/><Relationship Id="rId6" Type="http://schemas.openxmlformats.org/officeDocument/2006/relationships/image" Target="../media/image3.png"/><Relationship Id="rId5" Type="http://schemas.openxmlformats.org/officeDocument/2006/relationships/image" Target="../media/image29.png"/><Relationship Id="rId4" Type="http://schemas.openxmlformats.org/officeDocument/2006/relationships/notesSlide" Target="../notesSlides/notesSlide29.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wav"/><Relationship Id="rId1" Type="http://schemas.microsoft.com/office/2007/relationships/media" Target="../media/media37.wav"/><Relationship Id="rId6" Type="http://schemas.openxmlformats.org/officeDocument/2006/relationships/image" Target="../media/image3.png"/><Relationship Id="rId5" Type="http://schemas.openxmlformats.org/officeDocument/2006/relationships/image" Target="../media/image30.png"/><Relationship Id="rId4" Type="http://schemas.openxmlformats.org/officeDocument/2006/relationships/notesSlide" Target="../notesSlides/notesSlide30.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wav"/><Relationship Id="rId1" Type="http://schemas.microsoft.com/office/2007/relationships/media" Target="../media/media38.wav"/><Relationship Id="rId6" Type="http://schemas.openxmlformats.org/officeDocument/2006/relationships/image" Target="../media/image3.png"/><Relationship Id="rId5" Type="http://schemas.openxmlformats.org/officeDocument/2006/relationships/image" Target="../media/image31.png"/><Relationship Id="rId4" Type="http://schemas.openxmlformats.org/officeDocument/2006/relationships/notesSlide" Target="../notesSlides/notesSlide3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wav"/><Relationship Id="rId1" Type="http://schemas.microsoft.com/office/2007/relationships/media" Target="../media/media39.wav"/><Relationship Id="rId6" Type="http://schemas.openxmlformats.org/officeDocument/2006/relationships/image" Target="../media/image3.png"/><Relationship Id="rId5" Type="http://schemas.openxmlformats.org/officeDocument/2006/relationships/image" Target="../media/image32.png"/><Relationship Id="rId4"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6.jpeg"/><Relationship Id="rId5" Type="http://schemas.openxmlformats.org/officeDocument/2006/relationships/hyperlink" Target="http://en.wikipedia.org/wiki/Image:Coal.jpg" TargetMode="External"/><Relationship Id="rId4"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wav"/><Relationship Id="rId1" Type="http://schemas.microsoft.com/office/2007/relationships/media" Target="../media/media40.wav"/><Relationship Id="rId6" Type="http://schemas.openxmlformats.org/officeDocument/2006/relationships/image" Target="../media/image3.png"/><Relationship Id="rId5" Type="http://schemas.openxmlformats.org/officeDocument/2006/relationships/image" Target="../media/image33.png"/><Relationship Id="rId4" Type="http://schemas.openxmlformats.org/officeDocument/2006/relationships/notesSlide" Target="../notesSlides/notesSlide33.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wav"/><Relationship Id="rId1" Type="http://schemas.microsoft.com/office/2007/relationships/media" Target="../media/media41.wav"/><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wav"/><Relationship Id="rId1" Type="http://schemas.microsoft.com/office/2007/relationships/media" Target="../media/media42.wav"/><Relationship Id="rId6" Type="http://schemas.openxmlformats.org/officeDocument/2006/relationships/image" Target="../media/image3.png"/><Relationship Id="rId5" Type="http://schemas.openxmlformats.org/officeDocument/2006/relationships/image" Target="../media/image34.jpeg"/><Relationship Id="rId4" Type="http://schemas.openxmlformats.org/officeDocument/2006/relationships/notesSlide" Target="../notesSlides/notesSlide34.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wav"/><Relationship Id="rId1" Type="http://schemas.microsoft.com/office/2007/relationships/media" Target="../media/media43.wav"/><Relationship Id="rId6" Type="http://schemas.openxmlformats.org/officeDocument/2006/relationships/image" Target="../media/image3.png"/><Relationship Id="rId5" Type="http://schemas.openxmlformats.org/officeDocument/2006/relationships/image" Target="../media/image35.png"/><Relationship Id="rId4" Type="http://schemas.openxmlformats.org/officeDocument/2006/relationships/notesSlide" Target="../notesSlides/notesSlide35.xml"/></Relationships>
</file>

<file path=ppt/slides/_rels/slide4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44.wav"/><Relationship Id="rId7" Type="http://schemas.openxmlformats.org/officeDocument/2006/relationships/image" Target="../media/image37.jpeg"/><Relationship Id="rId2" Type="http://schemas.microsoft.com/office/2007/relationships/media" Target="../media/media44.wav"/><Relationship Id="rId1" Type="http://schemas.openxmlformats.org/officeDocument/2006/relationships/tags" Target="../tags/tag1.xml"/><Relationship Id="rId6" Type="http://schemas.openxmlformats.org/officeDocument/2006/relationships/image" Target="../media/image36.jpeg"/><Relationship Id="rId5" Type="http://schemas.openxmlformats.org/officeDocument/2006/relationships/notesSlide" Target="../notesSlides/notesSlide36.xml"/><Relationship Id="rId4"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wav"/><Relationship Id="rId1" Type="http://schemas.microsoft.com/office/2007/relationships/media" Target="../media/media45.wav"/><Relationship Id="rId6" Type="http://schemas.openxmlformats.org/officeDocument/2006/relationships/image" Target="../media/image3.png"/><Relationship Id="rId5" Type="http://schemas.openxmlformats.org/officeDocument/2006/relationships/image" Target="../media/image38.emf"/><Relationship Id="rId4" Type="http://schemas.openxmlformats.org/officeDocument/2006/relationships/notesSlide" Target="../notesSlides/notesSlide37.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wav"/><Relationship Id="rId1" Type="http://schemas.microsoft.com/office/2007/relationships/media" Target="../media/media46.wav"/><Relationship Id="rId6" Type="http://schemas.openxmlformats.org/officeDocument/2006/relationships/image" Target="../media/image3.png"/><Relationship Id="rId5" Type="http://schemas.openxmlformats.org/officeDocument/2006/relationships/image" Target="../media/image39.emf"/><Relationship Id="rId4" Type="http://schemas.openxmlformats.org/officeDocument/2006/relationships/notesSlide" Target="../notesSlides/notesSlide38.xml"/></Relationships>
</file>

<file path=ppt/slides/_rels/slide47.xml.rels><?xml version="1.0" encoding="UTF-8" standalone="yes"?>
<Relationships xmlns="http://schemas.openxmlformats.org/package/2006/relationships"><Relationship Id="rId3" Type="http://schemas.openxmlformats.org/officeDocument/2006/relationships/audio" Target="../media/media47.wav"/><Relationship Id="rId7" Type="http://schemas.openxmlformats.org/officeDocument/2006/relationships/image" Target="../media/image3.png"/><Relationship Id="rId2" Type="http://schemas.microsoft.com/office/2007/relationships/media" Target="../media/media47.wav"/><Relationship Id="rId1" Type="http://schemas.openxmlformats.org/officeDocument/2006/relationships/tags" Target="../tags/tag2.xml"/><Relationship Id="rId6" Type="http://schemas.openxmlformats.org/officeDocument/2006/relationships/image" Target="../media/image40.emf"/><Relationship Id="rId5" Type="http://schemas.openxmlformats.org/officeDocument/2006/relationships/notesSlide" Target="../notesSlides/notesSlide39.xml"/><Relationship Id="rId4"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wav"/><Relationship Id="rId1" Type="http://schemas.microsoft.com/office/2007/relationships/media" Target="../media/media48.wav"/><Relationship Id="rId5" Type="http://schemas.openxmlformats.org/officeDocument/2006/relationships/image" Target="../media/image3.png"/><Relationship Id="rId4" Type="http://schemas.openxmlformats.org/officeDocument/2006/relationships/notesSlide" Target="../notesSlides/notesSlide40.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wav"/><Relationship Id="rId1" Type="http://schemas.microsoft.com/office/2007/relationships/media" Target="../media/media49.wav"/><Relationship Id="rId6" Type="http://schemas.openxmlformats.org/officeDocument/2006/relationships/image" Target="../media/image3.png"/><Relationship Id="rId5" Type="http://schemas.openxmlformats.org/officeDocument/2006/relationships/image" Target="../media/image41.png"/><Relationship Id="rId4" Type="http://schemas.openxmlformats.org/officeDocument/2006/relationships/notesSlide" Target="../notesSlides/notesSlide4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3.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wav"/><Relationship Id="rId1" Type="http://schemas.microsoft.com/office/2007/relationships/media" Target="../media/media50.wav"/><Relationship Id="rId5" Type="http://schemas.openxmlformats.org/officeDocument/2006/relationships/image" Target="../media/image3.png"/><Relationship Id="rId4" Type="http://schemas.openxmlformats.org/officeDocument/2006/relationships/notesSlide" Target="../notesSlides/notesSlide42.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1.wav"/><Relationship Id="rId1" Type="http://schemas.microsoft.com/office/2007/relationships/media" Target="../media/media51.wav"/><Relationship Id="rId5" Type="http://schemas.openxmlformats.org/officeDocument/2006/relationships/image" Target="../media/image3.png"/><Relationship Id="rId4" Type="http://schemas.openxmlformats.org/officeDocument/2006/relationships/notesSlide" Target="../notesSlides/notesSlide43.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2.wav"/><Relationship Id="rId1" Type="http://schemas.microsoft.com/office/2007/relationships/media" Target="../media/media52.wav"/><Relationship Id="rId5" Type="http://schemas.openxmlformats.org/officeDocument/2006/relationships/image" Target="../media/image3.png"/><Relationship Id="rId4" Type="http://schemas.openxmlformats.org/officeDocument/2006/relationships/notesSlide" Target="../notesSlides/notesSlide44.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3.wav"/><Relationship Id="rId1" Type="http://schemas.microsoft.com/office/2007/relationships/media" Target="../media/media53.wav"/><Relationship Id="rId5" Type="http://schemas.openxmlformats.org/officeDocument/2006/relationships/image" Target="../media/image3.png"/><Relationship Id="rId4" Type="http://schemas.openxmlformats.org/officeDocument/2006/relationships/notesSlide" Target="../notesSlides/notesSlide45.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4.wav"/><Relationship Id="rId1" Type="http://schemas.microsoft.com/office/2007/relationships/media" Target="../media/media54.wav"/><Relationship Id="rId5" Type="http://schemas.openxmlformats.org/officeDocument/2006/relationships/image" Target="../media/image3.png"/><Relationship Id="rId4" Type="http://schemas.openxmlformats.org/officeDocument/2006/relationships/notesSlide" Target="../notesSlides/notesSlide46.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5.wav"/><Relationship Id="rId1" Type="http://schemas.microsoft.com/office/2007/relationships/media" Target="../media/media55.wav"/><Relationship Id="rId5" Type="http://schemas.openxmlformats.org/officeDocument/2006/relationships/image" Target="../media/image3.png"/><Relationship Id="rId4" Type="http://schemas.openxmlformats.org/officeDocument/2006/relationships/notesSlide" Target="../notesSlides/notesSlide47.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6.wav"/><Relationship Id="rId1" Type="http://schemas.microsoft.com/office/2007/relationships/media" Target="../media/media56.wav"/><Relationship Id="rId5" Type="http://schemas.openxmlformats.org/officeDocument/2006/relationships/image" Target="../media/image3.png"/><Relationship Id="rId4" Type="http://schemas.openxmlformats.org/officeDocument/2006/relationships/notesSlide" Target="../notesSlides/notesSlide48.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7.wav"/><Relationship Id="rId1" Type="http://schemas.microsoft.com/office/2007/relationships/media" Target="../media/media57.wav"/><Relationship Id="rId5" Type="http://schemas.openxmlformats.org/officeDocument/2006/relationships/image" Target="../media/image3.png"/><Relationship Id="rId4" Type="http://schemas.openxmlformats.org/officeDocument/2006/relationships/image" Target="../media/image42.jpe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8.wav"/><Relationship Id="rId1" Type="http://schemas.microsoft.com/office/2007/relationships/media" Target="../media/media58.wav"/><Relationship Id="rId5" Type="http://schemas.openxmlformats.org/officeDocument/2006/relationships/image" Target="../media/image3.png"/><Relationship Id="rId4" Type="http://schemas.openxmlformats.org/officeDocument/2006/relationships/image" Target="../media/image43.jpe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9.wav"/><Relationship Id="rId1" Type="http://schemas.microsoft.com/office/2007/relationships/media" Target="../media/media59.wav"/><Relationship Id="rId5" Type="http://schemas.openxmlformats.org/officeDocument/2006/relationships/image" Target="../media/image3.png"/><Relationship Id="rId4" Type="http://schemas.openxmlformats.org/officeDocument/2006/relationships/image" Target="../media/image44.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3.png"/><Relationship Id="rId4" Type="http://schemas.openxmlformats.org/officeDocument/2006/relationships/image" Target="../media/image8.JP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0.wav"/><Relationship Id="rId1" Type="http://schemas.microsoft.com/office/2007/relationships/media" Target="../media/media60.wav"/><Relationship Id="rId5" Type="http://schemas.openxmlformats.org/officeDocument/2006/relationships/image" Target="../media/image3.png"/><Relationship Id="rId4" Type="http://schemas.openxmlformats.org/officeDocument/2006/relationships/image" Target="../media/image45.jpe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1.wav"/><Relationship Id="rId1" Type="http://schemas.microsoft.com/office/2007/relationships/media" Target="../media/media61.wav"/><Relationship Id="rId5" Type="http://schemas.openxmlformats.org/officeDocument/2006/relationships/image" Target="../media/image3.png"/><Relationship Id="rId4" Type="http://schemas.openxmlformats.org/officeDocument/2006/relationships/image" Target="../media/image46.jpe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2.wav"/><Relationship Id="rId1" Type="http://schemas.microsoft.com/office/2007/relationships/media" Target="../media/media62.wav"/><Relationship Id="rId5" Type="http://schemas.openxmlformats.org/officeDocument/2006/relationships/image" Target="../media/image3.png"/><Relationship Id="rId4" Type="http://schemas.openxmlformats.org/officeDocument/2006/relationships/image" Target="../media/image47.jpe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3.wav"/><Relationship Id="rId1" Type="http://schemas.microsoft.com/office/2007/relationships/media" Target="../media/media63.wav"/><Relationship Id="rId5" Type="http://schemas.openxmlformats.org/officeDocument/2006/relationships/image" Target="../media/image3.png"/><Relationship Id="rId4" Type="http://schemas.openxmlformats.org/officeDocument/2006/relationships/image" Target="../media/image48.jpe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4.wav"/><Relationship Id="rId1" Type="http://schemas.microsoft.com/office/2007/relationships/media" Target="../media/media64.wav"/><Relationship Id="rId5" Type="http://schemas.openxmlformats.org/officeDocument/2006/relationships/image" Target="../media/image3.png"/><Relationship Id="rId4" Type="http://schemas.openxmlformats.org/officeDocument/2006/relationships/image" Target="../media/image49.jpe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5.wav"/><Relationship Id="rId1" Type="http://schemas.microsoft.com/office/2007/relationships/media" Target="../media/media65.wav"/><Relationship Id="rId5" Type="http://schemas.openxmlformats.org/officeDocument/2006/relationships/image" Target="../media/image3.png"/><Relationship Id="rId4" Type="http://schemas.openxmlformats.org/officeDocument/2006/relationships/image" Target="../media/image50.jpe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6.wav"/><Relationship Id="rId1" Type="http://schemas.microsoft.com/office/2007/relationships/media" Target="../media/media66.wav"/><Relationship Id="rId5" Type="http://schemas.openxmlformats.org/officeDocument/2006/relationships/image" Target="../media/image3.png"/><Relationship Id="rId4" Type="http://schemas.openxmlformats.org/officeDocument/2006/relationships/image" Target="../media/image51.jpe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7.wav"/><Relationship Id="rId1" Type="http://schemas.microsoft.com/office/2007/relationships/media" Target="../media/media67.wav"/><Relationship Id="rId5" Type="http://schemas.openxmlformats.org/officeDocument/2006/relationships/image" Target="../media/image3.png"/><Relationship Id="rId4" Type="http://schemas.openxmlformats.org/officeDocument/2006/relationships/image" Target="../media/image52.jpeg"/></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8.wav"/><Relationship Id="rId1" Type="http://schemas.microsoft.com/office/2007/relationships/media" Target="../media/media68.wav"/><Relationship Id="rId5" Type="http://schemas.openxmlformats.org/officeDocument/2006/relationships/image" Target="../media/image3.png"/><Relationship Id="rId4" Type="http://schemas.openxmlformats.org/officeDocument/2006/relationships/image" Target="../media/image53.jpe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9.wav"/><Relationship Id="rId1" Type="http://schemas.microsoft.com/office/2007/relationships/media" Target="../media/media69.wav"/><Relationship Id="rId5" Type="http://schemas.openxmlformats.org/officeDocument/2006/relationships/image" Target="../media/image3.png"/><Relationship Id="rId4" Type="http://schemas.openxmlformats.org/officeDocument/2006/relationships/image" Target="../media/image54.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3.png"/><Relationship Id="rId4" Type="http://schemas.openxmlformats.org/officeDocument/2006/relationships/image" Target="../media/image9.jpg"/></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0.wav"/><Relationship Id="rId1" Type="http://schemas.microsoft.com/office/2007/relationships/media" Target="../media/media70.wav"/><Relationship Id="rId5" Type="http://schemas.openxmlformats.org/officeDocument/2006/relationships/image" Target="../media/image3.png"/><Relationship Id="rId4" Type="http://schemas.openxmlformats.org/officeDocument/2006/relationships/image" Target="../media/image55.jpeg"/></Relationships>
</file>

<file path=ppt/slides/_rels/slide71.xml.rels><?xml version="1.0" encoding="UTF-8" standalone="yes"?>
<Relationships xmlns="http://schemas.openxmlformats.org/package/2006/relationships"><Relationship Id="rId3" Type="http://schemas.openxmlformats.org/officeDocument/2006/relationships/audio" Target="../media/media71.wav"/><Relationship Id="rId2" Type="http://schemas.microsoft.com/office/2007/relationships/media" Target="../media/media71.wav"/><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image" Target="../media/image56.jpe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3.png"/><Relationship Id="rId4"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Εικόνα 1" descr="image00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2" y="332656"/>
            <a:ext cx="699135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2" descr="Λογότυπο επιχειρησιακού προγράμματος εκπαίδευσης και δια βίου μάθησης&#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9862" y="5915025"/>
            <a:ext cx="3724275"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ctrTitle"/>
          </p:nvPr>
        </p:nvSpPr>
        <p:spPr/>
        <p:txBody>
          <a:bodyPr/>
          <a:lstStyle/>
          <a:p>
            <a:r>
              <a:rPr lang="el-GR" dirty="0" smtClean="0"/>
              <a:t>ΕΝΕΡΓΕΙΑ ΚΑΙ ΠΕΡΙΒΑΛΛΟΝ</a:t>
            </a:r>
            <a:endParaRPr lang="en-GB" dirty="0"/>
          </a:p>
        </p:txBody>
      </p:sp>
      <p:sp>
        <p:nvSpPr>
          <p:cNvPr id="5" name="Subtitle 4"/>
          <p:cNvSpPr>
            <a:spLocks noGrp="1"/>
          </p:cNvSpPr>
          <p:nvPr>
            <p:ph type="subTitle" idx="1"/>
          </p:nvPr>
        </p:nvSpPr>
        <p:spPr/>
        <p:txBody>
          <a:bodyPr/>
          <a:lstStyle/>
          <a:p>
            <a:r>
              <a:rPr lang="el-GR" dirty="0" smtClean="0"/>
              <a:t>ΔΙΑΛΕΞΗ 03</a:t>
            </a:r>
          </a:p>
          <a:p>
            <a:r>
              <a:rPr lang="el-GR" smtClean="0"/>
              <a:t>Ο ΑΝΘΡΑΚΑΣ</a:t>
            </a:r>
            <a:endParaRPr lang="en-GB"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79738772"/>
      </p:ext>
    </p:extLst>
  </p:cSld>
  <p:clrMapOvr>
    <a:masterClrMapping/>
  </p:clrMapOvr>
  <mc:AlternateContent xmlns:mc="http://schemas.openxmlformats.org/markup-compatibility/2006">
    <mc:Choice xmlns:p14="http://schemas.microsoft.com/office/powerpoint/2010/main" Requires="p14">
      <p:transition spd="slow" p14:dur="2000" advTm="5880"/>
    </mc:Choice>
    <mc:Fallback>
      <p:transition spd="slow" advTm="5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l-GR" smtClean="0"/>
              <a:t>Τι είναι το κάρβουνο</a:t>
            </a:r>
          </a:p>
        </p:txBody>
      </p:sp>
      <p:sp>
        <p:nvSpPr>
          <p:cNvPr id="5123" name="Rectangle 3"/>
          <p:cNvSpPr>
            <a:spLocks noGrp="1" noChangeArrowheads="1"/>
          </p:cNvSpPr>
          <p:nvPr>
            <p:ph type="body" idx="1"/>
          </p:nvPr>
        </p:nvSpPr>
        <p:spPr/>
        <p:txBody>
          <a:bodyPr/>
          <a:lstStyle/>
          <a:p>
            <a:pPr eaLnBrk="1" hangingPunct="1">
              <a:lnSpc>
                <a:spcPct val="90000"/>
              </a:lnSpc>
            </a:pPr>
            <a:r>
              <a:rPr lang="el-GR" sz="2800" smtClean="0"/>
              <a:t>Προέρχεται από υπολείμματα προϊστορικής βλάστησης που συσσωρεύτηκε σε βάλτους και έλη, </a:t>
            </a:r>
          </a:p>
          <a:p>
            <a:pPr eaLnBrk="1" hangingPunct="1">
              <a:lnSpc>
                <a:spcPct val="90000"/>
              </a:lnSpc>
            </a:pPr>
            <a:r>
              <a:rPr lang="el-GR" sz="2800" smtClean="0"/>
              <a:t>Τεκτονικές κινήσεις το έθαψαν στο υπέδαφος όπου, σε εκατομμύρια χρόνια, υπέστη φυσικές και χημικές μεταβολές και άλλαξε σύσταση κάτω από συνθήκες πίεσης και θερμοκρασίας,</a:t>
            </a:r>
          </a:p>
          <a:p>
            <a:pPr eaLnBrk="1" hangingPunct="1">
              <a:lnSpc>
                <a:spcPct val="90000"/>
              </a:lnSpc>
            </a:pPr>
            <a:endParaRPr lang="el-GR" sz="2800" smtClean="0"/>
          </a:p>
          <a:p>
            <a:pPr eaLnBrk="1" hangingPunct="1">
              <a:lnSpc>
                <a:spcPct val="90000"/>
              </a:lnSpc>
            </a:pPr>
            <a:r>
              <a:rPr lang="el-GR" sz="2800" smtClean="0"/>
              <a:t>Αποτελείται κυρίως από άνθρακα, υδρογόνο και οξυγόνο</a:t>
            </a:r>
          </a:p>
          <a:p>
            <a:pPr eaLnBrk="1" hangingPunct="1">
              <a:lnSpc>
                <a:spcPct val="90000"/>
              </a:lnSpc>
            </a:pPr>
            <a:endParaRPr lang="el-GR" sz="280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9678"/>
    </mc:Choice>
    <mc:Fallback>
      <p:transition spd="slow" advTm="29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r>
              <a:rPr lang="el-GR" smtClean="0"/>
              <a:t>ΓΑΙΑΝΘΡΑΚΕΣ: ΔΗΜΙΟΥΡΓΙΑ</a:t>
            </a:r>
          </a:p>
        </p:txBody>
      </p:sp>
      <p:sp>
        <p:nvSpPr>
          <p:cNvPr id="3075" name="Rectangle 3"/>
          <p:cNvSpPr>
            <a:spLocks noGrp="1" noChangeArrowheads="1"/>
          </p:cNvSpPr>
          <p:nvPr>
            <p:ph type="body" idx="1"/>
          </p:nvPr>
        </p:nvSpPr>
        <p:spPr/>
        <p:txBody>
          <a:bodyPr/>
          <a:lstStyle/>
          <a:p>
            <a:pPr eaLnBrk="1" hangingPunct="1">
              <a:buFontTx/>
              <a:buNone/>
            </a:pPr>
            <a:r>
              <a:rPr lang="el-GR" smtClean="0"/>
              <a:t>	ΦΥΤΙΚΗ ΥΛΗ ΠΟΥ </a:t>
            </a:r>
          </a:p>
          <a:p>
            <a:pPr eaLnBrk="1" hangingPunct="1"/>
            <a:r>
              <a:rPr lang="el-GR" smtClean="0"/>
              <a:t>ΣΥΜΠΙΕΣΤΗΚΕ</a:t>
            </a:r>
          </a:p>
          <a:p>
            <a:pPr eaLnBrk="1" hangingPunct="1"/>
            <a:r>
              <a:rPr lang="el-GR" smtClean="0"/>
              <a:t>ΣΚΛΗΡΥΝΕ</a:t>
            </a:r>
          </a:p>
          <a:p>
            <a:pPr eaLnBrk="1" hangingPunct="1"/>
            <a:r>
              <a:rPr lang="el-GR" smtClean="0"/>
              <a:t>ΥΠΕΣΤΗ ΧΗΜΙΚΗ ΜΕΤΑΒΟΛΗ, ΚΑΙ</a:t>
            </a:r>
          </a:p>
          <a:p>
            <a:pPr eaLnBrk="1" hangingPunct="1"/>
            <a:r>
              <a:rPr lang="el-GR" smtClean="0"/>
              <a:t>ΜΕΤΑΜΟΡΦΩΘΗΚΕ ΚΑΤΩ ΑΠΟ ΤΗΝ ΘΕΡΜΟΤΗΤΑ ΚΑΙ ΤΗΝ ΠΙΕΣΗ, ΚΑΤΑ ΤΗΝ ΔΙΑΡΚΕΙΑ ΤΟΥ ΓΕΩΛΟΓΙΚΟΥ ΧΡΟΝΟΥ (280 – 345 Μ ΕΤΗ)</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71096753"/>
      </p:ext>
    </p:extLst>
  </p:cSld>
  <p:clrMapOvr>
    <a:masterClrMapping/>
  </p:clrMapOvr>
  <mc:AlternateContent xmlns:mc="http://schemas.openxmlformats.org/markup-compatibility/2006">
    <mc:Choice xmlns:p14="http://schemas.microsoft.com/office/powerpoint/2010/main" Requires="p14">
      <p:transition spd="slow" p14:dur="2000" advTm="29538"/>
    </mc:Choice>
    <mc:Fallback>
      <p:transition spd="slow" advTm="29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l-GR" sz="4000" smtClean="0"/>
              <a:t>ΣΤΑΔΙΑ ΔΗΜΙΟΥΡΓΙΑΣ ΓΑΙΑΝΘΡΑΚΩΝ (ΚΑΡΒΟΥΝΟΥ)</a:t>
            </a:r>
          </a:p>
        </p:txBody>
      </p:sp>
      <p:sp>
        <p:nvSpPr>
          <p:cNvPr id="6147" name="Rectangle 3"/>
          <p:cNvSpPr>
            <a:spLocks noGrp="1" noChangeArrowheads="1"/>
          </p:cNvSpPr>
          <p:nvPr>
            <p:ph type="body" idx="1"/>
          </p:nvPr>
        </p:nvSpPr>
        <p:spPr/>
        <p:txBody>
          <a:bodyPr/>
          <a:lstStyle/>
          <a:p>
            <a:pPr eaLnBrk="1" hangingPunct="1">
              <a:lnSpc>
                <a:spcPct val="80000"/>
              </a:lnSpc>
            </a:pPr>
            <a:r>
              <a:rPr lang="el-GR" sz="2800" smtClean="0"/>
              <a:t>ΦΥΤΙΚΗ ΥΛΗ</a:t>
            </a:r>
          </a:p>
          <a:p>
            <a:pPr eaLnBrk="1" hangingPunct="1">
              <a:lnSpc>
                <a:spcPct val="80000"/>
              </a:lnSpc>
              <a:buFontTx/>
              <a:buNone/>
            </a:pPr>
            <a:r>
              <a:rPr lang="el-GR" sz="2800" smtClean="0"/>
              <a:t>	(απουσία αέρα, θ</a:t>
            </a:r>
            <a:r>
              <a:rPr lang="el-GR" sz="2800" baseline="30000" smtClean="0"/>
              <a:t>ο,</a:t>
            </a:r>
            <a:r>
              <a:rPr lang="el-GR" sz="2800" smtClean="0"/>
              <a:t> </a:t>
            </a:r>
            <a:r>
              <a:rPr lang="en-US" sz="2800" smtClean="0"/>
              <a:t>p</a:t>
            </a:r>
            <a:r>
              <a:rPr lang="el-GR" sz="2800" smtClean="0"/>
              <a:t> )</a:t>
            </a:r>
          </a:p>
          <a:p>
            <a:pPr eaLnBrk="1" hangingPunct="1">
              <a:lnSpc>
                <a:spcPct val="80000"/>
              </a:lnSpc>
            </a:pPr>
            <a:r>
              <a:rPr lang="el-GR" sz="2800" smtClean="0"/>
              <a:t>ΤΥΡΦΗ</a:t>
            </a:r>
          </a:p>
          <a:p>
            <a:pPr eaLnBrk="1" hangingPunct="1">
              <a:lnSpc>
                <a:spcPct val="80000"/>
              </a:lnSpc>
            </a:pPr>
            <a:r>
              <a:rPr lang="el-GR" sz="2800" smtClean="0"/>
              <a:t>ΛΙΓΝΙΤΗΣ</a:t>
            </a:r>
          </a:p>
          <a:p>
            <a:pPr eaLnBrk="1" hangingPunct="1">
              <a:lnSpc>
                <a:spcPct val="80000"/>
              </a:lnSpc>
            </a:pPr>
            <a:r>
              <a:rPr lang="el-GR" sz="2800" smtClean="0"/>
              <a:t>ΥΠΟΠΙΣΣΟΥΧΟΣ ΓΑΙΑΝΘΡΑΚΑΣ</a:t>
            </a:r>
          </a:p>
          <a:p>
            <a:pPr eaLnBrk="1" hangingPunct="1">
              <a:lnSpc>
                <a:spcPct val="80000"/>
              </a:lnSpc>
            </a:pPr>
            <a:r>
              <a:rPr lang="el-GR" sz="2800" smtClean="0"/>
              <a:t>ΠΙΣΣΟΥΧΟΣ ΓΑΙΑΝΘΡΑΚΑΣ</a:t>
            </a:r>
          </a:p>
          <a:p>
            <a:pPr eaLnBrk="1" hangingPunct="1">
              <a:lnSpc>
                <a:spcPct val="80000"/>
              </a:lnSpc>
            </a:pPr>
            <a:r>
              <a:rPr lang="el-GR" sz="2800" smtClean="0"/>
              <a:t>ΑΝΘΡΑΚΙΤΗΣ</a:t>
            </a:r>
          </a:p>
          <a:p>
            <a:pPr eaLnBrk="1" hangingPunct="1">
              <a:lnSpc>
                <a:spcPct val="80000"/>
              </a:lnSpc>
              <a:buFontTx/>
              <a:buNone/>
            </a:pPr>
            <a:r>
              <a:rPr lang="el-GR" sz="2800" smtClean="0"/>
              <a:t>	</a:t>
            </a:r>
          </a:p>
          <a:p>
            <a:pPr eaLnBrk="1" hangingPunct="1">
              <a:lnSpc>
                <a:spcPct val="80000"/>
              </a:lnSpc>
              <a:buFontTx/>
              <a:buNone/>
            </a:pPr>
            <a:r>
              <a:rPr lang="el-GR" sz="2800" smtClean="0"/>
              <a:t>	(σκληρότερο κάρβουνο, μείωση </a:t>
            </a:r>
            <a:r>
              <a:rPr lang="en-US" sz="2800" smtClean="0"/>
              <a:t>H</a:t>
            </a:r>
            <a:r>
              <a:rPr lang="en-US" sz="2800" baseline="-25000" smtClean="0"/>
              <a:t>2</a:t>
            </a:r>
            <a:r>
              <a:rPr lang="en-US" sz="2800" smtClean="0"/>
              <a:t>, O</a:t>
            </a:r>
            <a:r>
              <a:rPr lang="en-US" sz="2800" baseline="-25000" smtClean="0"/>
              <a:t>2</a:t>
            </a:r>
            <a:r>
              <a:rPr lang="el-GR" sz="2800" smtClean="0"/>
              <a:t>, μείωση υγρασίας, αύξηση στοιχειακού άνθρακα</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1868"/>
    </mc:Choice>
    <mc:Fallback>
      <p:transition spd="slow" advTm="41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p:cNvSpPr>
            <a:spLocks noGrp="1" noChangeArrowheads="1"/>
          </p:cNvSpPr>
          <p:nvPr>
            <p:ph type="title"/>
          </p:nvPr>
        </p:nvSpPr>
        <p:spPr/>
        <p:txBody>
          <a:bodyPr/>
          <a:lstStyle/>
          <a:p>
            <a:pPr eaLnBrk="1" hangingPunct="1"/>
            <a:r>
              <a:rPr lang="el-GR" sz="4000" smtClean="0"/>
              <a:t>Κατηγορίες γαιανθράκων (κάρβουνου)</a:t>
            </a:r>
          </a:p>
        </p:txBody>
      </p:sp>
      <p:pic>
        <p:nvPicPr>
          <p:cNvPr id="7171" name="Picture 7"/>
          <p:cNvPicPr>
            <a:picLocks noGrp="1" noChangeAspect="1" noChangeArrowheads="1"/>
          </p:cNvPicPr>
          <p:nvPr>
            <p:ph sz="half" idx="2"/>
          </p:nvPr>
        </p:nvPicPr>
        <p:blipFill>
          <a:blip r:embed="rId5" cstate="print"/>
          <a:srcRect/>
          <a:stretch>
            <a:fillRect/>
          </a:stretch>
        </p:blipFill>
        <p:spPr>
          <a:xfrm>
            <a:off x="3675063" y="1628775"/>
            <a:ext cx="896937" cy="4392613"/>
          </a:xfrm>
        </p:spPr>
      </p:pic>
      <p:sp>
        <p:nvSpPr>
          <p:cNvPr id="7172" name="Rectangle 8"/>
          <p:cNvSpPr>
            <a:spLocks noChangeArrowheads="1"/>
          </p:cNvSpPr>
          <p:nvPr/>
        </p:nvSpPr>
        <p:spPr bwMode="auto">
          <a:xfrm>
            <a:off x="971550" y="1700213"/>
            <a:ext cx="1800225" cy="433387"/>
          </a:xfrm>
          <a:prstGeom prst="rect">
            <a:avLst/>
          </a:prstGeom>
          <a:solidFill>
            <a:srgbClr val="808000">
              <a:alpha val="59999"/>
            </a:srgbClr>
          </a:solidFill>
          <a:ln w="9525">
            <a:solidFill>
              <a:schemeClr val="tx1"/>
            </a:solidFill>
            <a:miter lim="800000"/>
            <a:headEnd/>
            <a:tailEnd/>
          </a:ln>
        </p:spPr>
        <p:txBody>
          <a:bodyPr wrap="none" anchor="ctr"/>
          <a:lstStyle/>
          <a:p>
            <a:pPr algn="ctr"/>
            <a:r>
              <a:rPr lang="el-GR">
                <a:solidFill>
                  <a:srgbClr val="FFFF00"/>
                </a:solidFill>
              </a:rPr>
              <a:t>Τύρφη</a:t>
            </a:r>
          </a:p>
        </p:txBody>
      </p:sp>
      <p:sp>
        <p:nvSpPr>
          <p:cNvPr id="7173" name="Rectangle 9"/>
          <p:cNvSpPr>
            <a:spLocks noChangeArrowheads="1"/>
          </p:cNvSpPr>
          <p:nvPr/>
        </p:nvSpPr>
        <p:spPr bwMode="auto">
          <a:xfrm>
            <a:off x="971550" y="2995613"/>
            <a:ext cx="1800225" cy="433387"/>
          </a:xfrm>
          <a:prstGeom prst="rect">
            <a:avLst/>
          </a:prstGeom>
          <a:solidFill>
            <a:srgbClr val="993300">
              <a:alpha val="59999"/>
            </a:srgbClr>
          </a:solidFill>
          <a:ln w="9525">
            <a:solidFill>
              <a:schemeClr val="tx1"/>
            </a:solidFill>
            <a:miter lim="800000"/>
            <a:headEnd/>
            <a:tailEnd/>
          </a:ln>
        </p:spPr>
        <p:txBody>
          <a:bodyPr wrap="none" anchor="ctr"/>
          <a:lstStyle/>
          <a:p>
            <a:pPr algn="ctr"/>
            <a:r>
              <a:rPr lang="el-GR">
                <a:solidFill>
                  <a:srgbClr val="FFFF00"/>
                </a:solidFill>
              </a:rPr>
              <a:t>Λιγνίτης</a:t>
            </a:r>
          </a:p>
        </p:txBody>
      </p:sp>
      <p:sp>
        <p:nvSpPr>
          <p:cNvPr id="7174" name="Rectangle 10"/>
          <p:cNvSpPr>
            <a:spLocks noChangeArrowheads="1"/>
          </p:cNvSpPr>
          <p:nvPr/>
        </p:nvSpPr>
        <p:spPr bwMode="auto">
          <a:xfrm>
            <a:off x="971550" y="4005263"/>
            <a:ext cx="1800225" cy="433387"/>
          </a:xfrm>
          <a:prstGeom prst="rect">
            <a:avLst/>
          </a:prstGeom>
          <a:solidFill>
            <a:srgbClr val="993300">
              <a:alpha val="79999"/>
            </a:srgbClr>
          </a:solidFill>
          <a:ln w="9525">
            <a:solidFill>
              <a:schemeClr val="tx1"/>
            </a:solidFill>
            <a:miter lim="800000"/>
            <a:headEnd/>
            <a:tailEnd/>
          </a:ln>
        </p:spPr>
        <p:txBody>
          <a:bodyPr wrap="none" anchor="ctr"/>
          <a:lstStyle/>
          <a:p>
            <a:pPr algn="ctr"/>
            <a:r>
              <a:rPr lang="el-GR">
                <a:solidFill>
                  <a:srgbClr val="FFFF00"/>
                </a:solidFill>
              </a:rPr>
              <a:t>Υποπισσούχοι</a:t>
            </a:r>
          </a:p>
        </p:txBody>
      </p:sp>
      <p:sp>
        <p:nvSpPr>
          <p:cNvPr id="7175" name="Rectangle 11"/>
          <p:cNvSpPr>
            <a:spLocks noChangeArrowheads="1"/>
          </p:cNvSpPr>
          <p:nvPr/>
        </p:nvSpPr>
        <p:spPr bwMode="auto">
          <a:xfrm>
            <a:off x="971550" y="4868863"/>
            <a:ext cx="1800225" cy="433387"/>
          </a:xfrm>
          <a:prstGeom prst="rect">
            <a:avLst/>
          </a:prstGeom>
          <a:gradFill rotWithShape="1">
            <a:gsLst>
              <a:gs pos="0">
                <a:srgbClr val="993300">
                  <a:alpha val="70000"/>
                </a:srgbClr>
              </a:gs>
              <a:gs pos="100000">
                <a:schemeClr val="tx1">
                  <a:alpha val="49001"/>
                </a:schemeClr>
              </a:gs>
            </a:gsLst>
            <a:lin ang="5400000" scaled="1"/>
          </a:gradFill>
          <a:ln w="9525">
            <a:solidFill>
              <a:schemeClr val="tx1"/>
            </a:solidFill>
            <a:miter lim="800000"/>
            <a:headEnd/>
            <a:tailEnd/>
          </a:ln>
        </p:spPr>
        <p:txBody>
          <a:bodyPr wrap="none" anchor="ctr"/>
          <a:lstStyle/>
          <a:p>
            <a:pPr algn="ctr"/>
            <a:r>
              <a:rPr lang="el-GR">
                <a:solidFill>
                  <a:srgbClr val="FFFF00"/>
                </a:solidFill>
              </a:rPr>
              <a:t>Πισσούχοι</a:t>
            </a:r>
          </a:p>
        </p:txBody>
      </p:sp>
      <p:sp>
        <p:nvSpPr>
          <p:cNvPr id="7176" name="Rectangle 12"/>
          <p:cNvSpPr>
            <a:spLocks noChangeArrowheads="1"/>
          </p:cNvSpPr>
          <p:nvPr/>
        </p:nvSpPr>
        <p:spPr bwMode="auto">
          <a:xfrm>
            <a:off x="971550" y="5876925"/>
            <a:ext cx="1800225" cy="433388"/>
          </a:xfrm>
          <a:prstGeom prst="rect">
            <a:avLst/>
          </a:prstGeom>
          <a:gradFill rotWithShape="1">
            <a:gsLst>
              <a:gs pos="0">
                <a:srgbClr val="993300">
                  <a:alpha val="60001"/>
                </a:srgbClr>
              </a:gs>
              <a:gs pos="100000">
                <a:schemeClr val="tx1">
                  <a:alpha val="79999"/>
                </a:schemeClr>
              </a:gs>
            </a:gsLst>
            <a:lin ang="5400000" scaled="1"/>
          </a:gradFill>
          <a:ln w="9525">
            <a:solidFill>
              <a:schemeClr val="tx1"/>
            </a:solidFill>
            <a:miter lim="800000"/>
            <a:headEnd/>
            <a:tailEnd/>
          </a:ln>
        </p:spPr>
        <p:txBody>
          <a:bodyPr wrap="none" anchor="ctr"/>
          <a:lstStyle/>
          <a:p>
            <a:pPr algn="ctr"/>
            <a:r>
              <a:rPr lang="el-GR">
                <a:solidFill>
                  <a:srgbClr val="FFFF00"/>
                </a:solidFill>
              </a:rPr>
              <a:t>Ανθρακίτης</a:t>
            </a:r>
          </a:p>
        </p:txBody>
      </p:sp>
      <p:cxnSp>
        <p:nvCxnSpPr>
          <p:cNvPr id="7177" name="AutoShape 13"/>
          <p:cNvCxnSpPr>
            <a:cxnSpLocks noChangeShapeType="1"/>
            <a:stCxn id="7172" idx="2"/>
            <a:endCxn id="7173" idx="0"/>
          </p:cNvCxnSpPr>
          <p:nvPr/>
        </p:nvCxnSpPr>
        <p:spPr bwMode="auto">
          <a:xfrm>
            <a:off x="1871663" y="2133600"/>
            <a:ext cx="0" cy="862013"/>
          </a:xfrm>
          <a:prstGeom prst="straightConnector1">
            <a:avLst/>
          </a:prstGeom>
          <a:noFill/>
          <a:ln w="9525">
            <a:solidFill>
              <a:schemeClr val="tx1"/>
            </a:solidFill>
            <a:round/>
            <a:headEnd/>
            <a:tailEnd type="triangle" w="med" len="med"/>
          </a:ln>
        </p:spPr>
      </p:cxnSp>
      <p:cxnSp>
        <p:nvCxnSpPr>
          <p:cNvPr id="7178" name="AutoShape 15"/>
          <p:cNvCxnSpPr>
            <a:cxnSpLocks noChangeShapeType="1"/>
            <a:stCxn id="7174" idx="2"/>
            <a:endCxn id="7175" idx="0"/>
          </p:cNvCxnSpPr>
          <p:nvPr/>
        </p:nvCxnSpPr>
        <p:spPr bwMode="auto">
          <a:xfrm>
            <a:off x="1871663" y="4438650"/>
            <a:ext cx="0" cy="430213"/>
          </a:xfrm>
          <a:prstGeom prst="straightConnector1">
            <a:avLst/>
          </a:prstGeom>
          <a:noFill/>
          <a:ln w="9525">
            <a:solidFill>
              <a:schemeClr val="tx1"/>
            </a:solidFill>
            <a:round/>
            <a:headEnd/>
            <a:tailEnd type="triangle" w="med" len="med"/>
          </a:ln>
        </p:spPr>
      </p:cxnSp>
      <p:cxnSp>
        <p:nvCxnSpPr>
          <p:cNvPr id="7179" name="AutoShape 16"/>
          <p:cNvCxnSpPr>
            <a:cxnSpLocks noChangeShapeType="1"/>
            <a:stCxn id="7175" idx="2"/>
            <a:endCxn id="7176" idx="0"/>
          </p:cNvCxnSpPr>
          <p:nvPr/>
        </p:nvCxnSpPr>
        <p:spPr bwMode="auto">
          <a:xfrm>
            <a:off x="1871663" y="5302250"/>
            <a:ext cx="0" cy="574675"/>
          </a:xfrm>
          <a:prstGeom prst="straightConnector1">
            <a:avLst/>
          </a:prstGeom>
          <a:noFill/>
          <a:ln w="9525">
            <a:solidFill>
              <a:schemeClr val="tx1"/>
            </a:solidFill>
            <a:round/>
            <a:headEnd/>
            <a:tailEnd type="triangle" w="med" len="med"/>
          </a:ln>
        </p:spPr>
      </p:cxnSp>
      <p:cxnSp>
        <p:nvCxnSpPr>
          <p:cNvPr id="7180" name="AutoShape 17"/>
          <p:cNvCxnSpPr>
            <a:cxnSpLocks noChangeShapeType="1"/>
            <a:stCxn id="7173" idx="2"/>
            <a:endCxn id="7174" idx="0"/>
          </p:cNvCxnSpPr>
          <p:nvPr/>
        </p:nvCxnSpPr>
        <p:spPr bwMode="auto">
          <a:xfrm>
            <a:off x="1871663" y="3429000"/>
            <a:ext cx="0" cy="576263"/>
          </a:xfrm>
          <a:prstGeom prst="straightConnector1">
            <a:avLst/>
          </a:prstGeom>
          <a:noFill/>
          <a:ln w="9525">
            <a:solidFill>
              <a:schemeClr val="tx1"/>
            </a:solidFill>
            <a:round/>
            <a:headEnd/>
            <a:tailEnd type="triangle" w="med" len="med"/>
          </a:ln>
        </p:spPr>
      </p:cxnSp>
      <p:sp>
        <p:nvSpPr>
          <p:cNvPr id="7181" name="Rectangle 21"/>
          <p:cNvSpPr>
            <a:spLocks noChangeArrowheads="1"/>
          </p:cNvSpPr>
          <p:nvPr/>
        </p:nvSpPr>
        <p:spPr bwMode="auto">
          <a:xfrm>
            <a:off x="5292725" y="2205038"/>
            <a:ext cx="3311525" cy="1441450"/>
          </a:xfrm>
          <a:prstGeom prst="rect">
            <a:avLst/>
          </a:prstGeom>
          <a:solidFill>
            <a:srgbClr val="993300">
              <a:alpha val="59999"/>
            </a:srgbClr>
          </a:solidFill>
          <a:ln w="9525">
            <a:solidFill>
              <a:schemeClr val="tx1"/>
            </a:solidFill>
            <a:miter lim="800000"/>
            <a:headEnd/>
            <a:tailEnd/>
          </a:ln>
        </p:spPr>
        <p:txBody>
          <a:bodyPr wrap="none" anchor="ctr"/>
          <a:lstStyle/>
          <a:p>
            <a:pPr algn="ctr"/>
            <a:r>
              <a:rPr lang="el-GR">
                <a:solidFill>
                  <a:srgbClr val="FFFF00"/>
                </a:solidFill>
              </a:rPr>
              <a:t>Μαλακοί, </a:t>
            </a:r>
          </a:p>
          <a:p>
            <a:pPr algn="ctr"/>
            <a:r>
              <a:rPr lang="el-GR">
                <a:solidFill>
                  <a:srgbClr val="FFFF00"/>
                </a:solidFill>
              </a:rPr>
              <a:t>με υγρασία, </a:t>
            </a:r>
          </a:p>
          <a:p>
            <a:pPr algn="ctr"/>
            <a:r>
              <a:rPr lang="el-GR">
                <a:solidFill>
                  <a:srgbClr val="FFFF00"/>
                </a:solidFill>
              </a:rPr>
              <a:t>με χαμηλό ενεργειακό </a:t>
            </a:r>
          </a:p>
          <a:p>
            <a:pPr algn="ctr"/>
            <a:r>
              <a:rPr lang="el-GR">
                <a:solidFill>
                  <a:srgbClr val="FFFF00"/>
                </a:solidFill>
              </a:rPr>
              <a:t>περιεχόμενο</a:t>
            </a:r>
          </a:p>
        </p:txBody>
      </p:sp>
      <p:sp>
        <p:nvSpPr>
          <p:cNvPr id="7182" name="Rectangle 22"/>
          <p:cNvSpPr>
            <a:spLocks noChangeArrowheads="1"/>
          </p:cNvSpPr>
          <p:nvPr/>
        </p:nvSpPr>
        <p:spPr bwMode="auto">
          <a:xfrm>
            <a:off x="5292725" y="4652963"/>
            <a:ext cx="3311525" cy="1441450"/>
          </a:xfrm>
          <a:prstGeom prst="rect">
            <a:avLst/>
          </a:prstGeom>
          <a:solidFill>
            <a:srgbClr val="993300">
              <a:alpha val="59999"/>
            </a:srgbClr>
          </a:solidFill>
          <a:ln w="9525">
            <a:solidFill>
              <a:schemeClr val="tx1"/>
            </a:solidFill>
            <a:miter lim="800000"/>
            <a:headEnd/>
            <a:tailEnd/>
          </a:ln>
        </p:spPr>
        <p:txBody>
          <a:bodyPr wrap="none" anchor="ctr"/>
          <a:lstStyle/>
          <a:p>
            <a:pPr algn="ctr"/>
            <a:r>
              <a:rPr lang="el-GR">
                <a:solidFill>
                  <a:srgbClr val="FFFF00"/>
                </a:solidFill>
              </a:rPr>
              <a:t>σκληροί, </a:t>
            </a:r>
          </a:p>
          <a:p>
            <a:pPr algn="ctr"/>
            <a:r>
              <a:rPr lang="el-GR">
                <a:solidFill>
                  <a:srgbClr val="FFFF00"/>
                </a:solidFill>
              </a:rPr>
              <a:t>λιγώτερη υγρασία, </a:t>
            </a:r>
          </a:p>
          <a:p>
            <a:pPr algn="ctr"/>
            <a:r>
              <a:rPr lang="el-GR">
                <a:solidFill>
                  <a:srgbClr val="FFFF00"/>
                </a:solidFill>
              </a:rPr>
              <a:t>με υψηλό ενεργειακό</a:t>
            </a:r>
          </a:p>
          <a:p>
            <a:pPr algn="ctr"/>
            <a:r>
              <a:rPr lang="el-GR">
                <a:solidFill>
                  <a:srgbClr val="FFFF00"/>
                </a:solidFill>
              </a:rPr>
              <a:t>περιεχόμενο</a:t>
            </a:r>
          </a:p>
        </p:txBody>
      </p:sp>
      <p:cxnSp>
        <p:nvCxnSpPr>
          <p:cNvPr id="7183" name="AutoShape 23"/>
          <p:cNvCxnSpPr>
            <a:cxnSpLocks noChangeShapeType="1"/>
            <a:stCxn id="7181" idx="2"/>
            <a:endCxn id="7182" idx="0"/>
          </p:cNvCxnSpPr>
          <p:nvPr/>
        </p:nvCxnSpPr>
        <p:spPr bwMode="auto">
          <a:xfrm>
            <a:off x="6948488" y="3646488"/>
            <a:ext cx="0" cy="1006475"/>
          </a:xfrm>
          <a:prstGeom prst="straightConnector1">
            <a:avLst/>
          </a:prstGeom>
          <a:noFill/>
          <a:ln w="9525">
            <a:solidFill>
              <a:schemeClr val="tx1"/>
            </a:solidFill>
            <a:round/>
            <a:headEnd/>
            <a:tailEnd type="triangle" w="med" len="med"/>
          </a:ln>
        </p:spPr>
      </p:cxn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5595"/>
    </mc:Choice>
    <mc:Fallback>
      <p:transition spd="slow" advTm="355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6"/>
          <p:cNvSpPr>
            <a:spLocks noGrp="1" noChangeArrowheads="1"/>
          </p:cNvSpPr>
          <p:nvPr>
            <p:ph type="title"/>
          </p:nvPr>
        </p:nvSpPr>
        <p:spPr/>
        <p:txBody>
          <a:bodyPr/>
          <a:lstStyle/>
          <a:p>
            <a:pPr eaLnBrk="1" hangingPunct="1"/>
            <a:r>
              <a:rPr lang="el-GR" smtClean="0"/>
              <a:t>Κατάταξη</a:t>
            </a:r>
          </a:p>
        </p:txBody>
      </p:sp>
      <p:pic>
        <p:nvPicPr>
          <p:cNvPr id="8195" name="Picture 5" descr="rank"/>
          <p:cNvPicPr>
            <a:picLocks noGrp="1" noChangeAspect="1" noChangeArrowheads="1"/>
          </p:cNvPicPr>
          <p:nvPr>
            <p:ph idx="1"/>
          </p:nvPr>
        </p:nvPicPr>
        <p:blipFill>
          <a:blip r:embed="rId5" cstate="print"/>
          <a:srcRect/>
          <a:stretch>
            <a:fillRect/>
          </a:stretch>
        </p:blipFill>
        <p:spPr>
          <a:xfrm>
            <a:off x="2157413" y="1700213"/>
            <a:ext cx="4510087" cy="4537075"/>
          </a:xfrm>
          <a:no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2202"/>
    </mc:Choice>
    <mc:Fallback>
      <p:transition spd="slow" advTm="22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6"/>
          <p:cNvSpPr>
            <a:spLocks noGrp="1" noChangeArrowheads="1"/>
          </p:cNvSpPr>
          <p:nvPr>
            <p:ph type="title"/>
          </p:nvPr>
        </p:nvSpPr>
        <p:spPr/>
        <p:txBody>
          <a:bodyPr/>
          <a:lstStyle/>
          <a:p>
            <a:pPr eaLnBrk="1" hangingPunct="1"/>
            <a:r>
              <a:rPr lang="el-GR" sz="4000" smtClean="0"/>
              <a:t>Μεταβολή των ιδιοτήτων του κάρβουνου με τον χρόνο</a:t>
            </a:r>
          </a:p>
        </p:txBody>
      </p:sp>
      <p:pic>
        <p:nvPicPr>
          <p:cNvPr id="9219" name="Picture 5" descr="coal_properties"/>
          <p:cNvPicPr>
            <a:picLocks noGrp="1" noChangeAspect="1" noChangeArrowheads="1"/>
          </p:cNvPicPr>
          <p:nvPr>
            <p:ph idx="1"/>
          </p:nvPr>
        </p:nvPicPr>
        <p:blipFill>
          <a:blip r:embed="rId5" cstate="print"/>
          <a:srcRect/>
          <a:stretch>
            <a:fillRect/>
          </a:stretch>
        </p:blipFill>
        <p:spPr>
          <a:xfrm>
            <a:off x="466725" y="1628775"/>
            <a:ext cx="8208963" cy="4679950"/>
          </a:xfrm>
          <a:no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2363"/>
    </mc:Choice>
    <mc:Fallback>
      <p:transition spd="slow" advTm="52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6"/>
          <p:cNvSpPr>
            <a:spLocks noGrp="1" noChangeArrowheads="1"/>
          </p:cNvSpPr>
          <p:nvPr>
            <p:ph type="title"/>
          </p:nvPr>
        </p:nvSpPr>
        <p:spPr/>
        <p:txBody>
          <a:bodyPr/>
          <a:lstStyle/>
          <a:p>
            <a:pPr eaLnBrk="1" hangingPunct="1"/>
            <a:r>
              <a:rPr lang="el-GR" sz="4000" smtClean="0"/>
              <a:t>Κάρβουνο: μακρομόριο όπως τα πλαστικά</a:t>
            </a:r>
          </a:p>
        </p:txBody>
      </p:sp>
      <p:pic>
        <p:nvPicPr>
          <p:cNvPr id="10243" name="Picture 5" descr="coal_structure"/>
          <p:cNvPicPr>
            <a:picLocks noGrp="1" noChangeAspect="1" noChangeArrowheads="1"/>
          </p:cNvPicPr>
          <p:nvPr>
            <p:ph idx="1"/>
          </p:nvPr>
        </p:nvPicPr>
        <p:blipFill>
          <a:blip r:embed="rId5" cstate="print"/>
          <a:srcRect/>
          <a:stretch>
            <a:fillRect/>
          </a:stretch>
        </p:blipFill>
        <p:spPr>
          <a:xfrm>
            <a:off x="827088" y="1484313"/>
            <a:ext cx="6481762" cy="4860925"/>
          </a:xfrm>
          <a:no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4531"/>
    </mc:Choice>
    <mc:Fallback>
      <p:transition spd="slow" advTm="145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Three rows of fully loaded coal cars"/>
          <p:cNvPicPr>
            <a:picLocks noChangeAspect="1" noChangeArrowheads="1"/>
          </p:cNvPicPr>
          <p:nvPr/>
        </p:nvPicPr>
        <p:blipFill>
          <a:blip r:embed="rId5" cstate="print"/>
          <a:srcRect/>
          <a:stretch>
            <a:fillRect/>
          </a:stretch>
        </p:blipFill>
        <p:spPr bwMode="auto">
          <a:xfrm>
            <a:off x="1258888" y="1589088"/>
            <a:ext cx="6132512" cy="4587875"/>
          </a:xfrm>
          <a:prstGeom prst="rect">
            <a:avLst/>
          </a:prstGeom>
          <a:noFill/>
          <a:ln w="9525">
            <a:noFill/>
            <a:miter lim="800000"/>
            <a:headEnd/>
            <a:tailEnd/>
          </a:ln>
        </p:spPr>
      </p:pic>
      <p:sp>
        <p:nvSpPr>
          <p:cNvPr id="11267" name="Rectangle 3"/>
          <p:cNvSpPr>
            <a:spLocks noGrp="1" noChangeArrowheads="1"/>
          </p:cNvSpPr>
          <p:nvPr>
            <p:ph type="title"/>
          </p:nvPr>
        </p:nvSpPr>
        <p:spPr/>
        <p:txBody>
          <a:bodyPr/>
          <a:lstStyle/>
          <a:p>
            <a:pPr eaLnBrk="1" hangingPunct="1"/>
            <a:r>
              <a:rPr lang="el-GR" smtClean="0"/>
              <a:t>Μεταφορά κάρβουνου με τρένο</a:t>
            </a:r>
            <a:endParaRPr lang="en-US"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367"/>
    </mc:Choice>
    <mc:Fallback>
      <p:transition spd="slow" advTm="9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l-GR" sz="3600" smtClean="0"/>
              <a:t>Αποδεδειγμένα αποθέματα κάρβουνου το </a:t>
            </a:r>
            <a:r>
              <a:rPr lang="en-US" sz="3600" smtClean="0"/>
              <a:t>2005</a:t>
            </a:r>
          </a:p>
        </p:txBody>
      </p:sp>
      <p:pic>
        <p:nvPicPr>
          <p:cNvPr id="12291" name="Picture 3" descr="Proved reserves at end 2005&#10;This map of the world and associated bar chart shows proved coal reserves at end 2005 in thousand million tonnes. Asia Pacific has the largest proved coal reserves with 296.9 thousand million tonnes of which 192.6 thousand million tonnes are anthracite and bituminous coal. Europe and Eurasia have 287.1 thousand million tonnes, of which 112.3 thousand million tonnes is anthracite and bituminous coal, followed by North America with 254.4 thousand million tonnes, of which 115.7 thousand million tonnes is anthracite and bituminous coal. Africa has 50.3 thousand million tonnes, including 50.2 thousand million tonnes of anthracite and bituminous coal. South and Central America has 19.9 thousand million tonnes including 7.7 thousand million tonnes anthracite and bituminous coal, and the Middle East has 0.4 thousand million tonnes, all of which is anthracite and bituminous coal."/>
          <p:cNvPicPr>
            <a:picLocks noChangeAspect="1" noChangeArrowheads="1"/>
          </p:cNvPicPr>
          <p:nvPr/>
        </p:nvPicPr>
        <p:blipFill>
          <a:blip r:embed="rId5" cstate="print"/>
          <a:srcRect/>
          <a:stretch>
            <a:fillRect/>
          </a:stretch>
        </p:blipFill>
        <p:spPr bwMode="auto">
          <a:xfrm>
            <a:off x="533400" y="1549400"/>
            <a:ext cx="8248650" cy="5094288"/>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469"/>
    </mc:Choice>
    <mc:Fallback>
      <p:transition spd="slow" advTm="304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274638"/>
            <a:ext cx="8229600" cy="850900"/>
          </a:xfrm>
        </p:spPr>
        <p:txBody>
          <a:bodyPr/>
          <a:lstStyle/>
          <a:p>
            <a:pPr eaLnBrk="1" hangingPunct="1"/>
            <a:r>
              <a:rPr lang="el-GR" sz="3600" smtClean="0"/>
              <a:t>Παραγωγή </a:t>
            </a:r>
            <a:r>
              <a:rPr lang="en-US" sz="3600" smtClean="0"/>
              <a:t>- </a:t>
            </a:r>
            <a:r>
              <a:rPr lang="el-GR" sz="3600" smtClean="0"/>
              <a:t>Κατανάλωση</a:t>
            </a:r>
            <a:endParaRPr lang="en-US" sz="3600" smtClean="0"/>
          </a:p>
        </p:txBody>
      </p:sp>
      <p:pic>
        <p:nvPicPr>
          <p:cNvPr id="13315" name="Picture 3" descr="Production and consumption&#10;These two bar charts compare coal production by region in million tonnes oil equivalent (Mtoe) for 1995 and 2005 and coal consumption by region in million tonnes oil equivalent for 1995 and 2005. The charts show how production and consumption has grown in all regions over this period apart from in Europe and Eurasia. In North America coal production was 595.7 Mtoe in 1995 and 615.3 Mtoe in 2005. South and Central America production rose from 21.3 Mtoe to 47.3 Mtoe. Africa and the Middle East production rose from 122.6 Mtoe to 143.4 Mtoe, Asia Pacific’s production increased from 1015.9 Mtoe to 1644.9 Mtoe. Europe &amp; Eurasia’s production declined from 496.4 Mtoe to 436.2 Mtoe in 2005. Coal consumption in North America grew from 536.5 Mtoe in 1995 to 613.9 in 2005. South and Central America’s consumption grew from 18.3 Mtoe to 21.1 Mtoe in 2005. Middle East and Africa’s consumption grew from 90.8 Mtoe to 109.3 Mtoe. Asia Pacific consumption grew from 1056 .1 Mtoe in 1995 to 1648.1 Mtoe in 2005. Europe &amp; Eurasia’s consumption declined from 580.3 Mtoe in 1995 to 537.5 in 2005."/>
          <p:cNvPicPr>
            <a:picLocks noChangeAspect="1" noChangeArrowheads="1"/>
          </p:cNvPicPr>
          <p:nvPr/>
        </p:nvPicPr>
        <p:blipFill>
          <a:blip r:embed="rId5" cstate="print"/>
          <a:srcRect/>
          <a:stretch>
            <a:fillRect/>
          </a:stretch>
        </p:blipFill>
        <p:spPr bwMode="auto">
          <a:xfrm>
            <a:off x="519113" y="1606550"/>
            <a:ext cx="8274050" cy="4938713"/>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8231"/>
    </mc:Choice>
    <mc:Fallback>
      <p:transition spd="slow" advTm="38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Εικόνα 2" descr="image00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0137" y="823912"/>
            <a:ext cx="6943725" cy="521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95599280"/>
      </p:ext>
    </p:extLst>
  </p:cSld>
  <p:clrMapOvr>
    <a:masterClrMapping/>
  </p:clrMapOvr>
  <mc:AlternateContent xmlns:mc="http://schemas.openxmlformats.org/markup-compatibility/2006">
    <mc:Choice xmlns:p14="http://schemas.microsoft.com/office/powerpoint/2010/main" Requires="p14">
      <p:transition spd="slow" p14:dur="2000" advTm="494"/>
    </mc:Choice>
    <mc:Fallback>
      <p:transition spd="slow" advTm="4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3"/>
          <p:cNvSpPr>
            <a:spLocks noGrp="1" noChangeArrowheads="1"/>
          </p:cNvSpPr>
          <p:nvPr>
            <p:ph type="title"/>
          </p:nvPr>
        </p:nvSpPr>
        <p:spPr/>
        <p:txBody>
          <a:bodyPr/>
          <a:lstStyle/>
          <a:p>
            <a:pPr eaLnBrk="1" hangingPunct="1"/>
            <a:r>
              <a:rPr lang="el-GR" smtClean="0"/>
              <a:t>Συντελεστές μετατροπής</a:t>
            </a:r>
          </a:p>
        </p:txBody>
      </p:sp>
      <p:pic>
        <p:nvPicPr>
          <p:cNvPr id="14339" name="Picture 9"/>
          <p:cNvPicPr>
            <a:picLocks noGrp="1" noChangeAspect="1" noChangeArrowheads="1"/>
          </p:cNvPicPr>
          <p:nvPr>
            <p:ph sz="half" idx="1"/>
          </p:nvPr>
        </p:nvPicPr>
        <p:blipFill>
          <a:blip r:embed="rId5" cstate="print"/>
          <a:srcRect/>
          <a:stretch>
            <a:fillRect/>
          </a:stretch>
        </p:blipFill>
        <p:spPr>
          <a:xfrm>
            <a:off x="395288" y="1268413"/>
            <a:ext cx="4514850" cy="5473700"/>
          </a:xfrm>
          <a:noFill/>
        </p:spPr>
      </p:pic>
      <p:pic>
        <p:nvPicPr>
          <p:cNvPr id="14340" name="Picture 12"/>
          <p:cNvPicPr>
            <a:picLocks noGrp="1" noChangeAspect="1" noChangeArrowheads="1"/>
          </p:cNvPicPr>
          <p:nvPr>
            <p:ph sz="half" idx="2"/>
          </p:nvPr>
        </p:nvPicPr>
        <p:blipFill>
          <a:blip r:embed="rId6" cstate="print"/>
          <a:srcRect/>
          <a:stretch>
            <a:fillRect/>
          </a:stretch>
        </p:blipFill>
        <p:spPr>
          <a:xfrm>
            <a:off x="5219700" y="2060575"/>
            <a:ext cx="2439988" cy="3024188"/>
          </a:xfrm>
          <a:no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3049"/>
    </mc:Choice>
    <mc:Fallback>
      <p:transition spd="slow" advTm="130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Grp="1" noChangeArrowheads="1"/>
          </p:cNvSpPr>
          <p:nvPr>
            <p:ph type="title"/>
          </p:nvPr>
        </p:nvSpPr>
        <p:spPr/>
        <p:txBody>
          <a:bodyPr/>
          <a:lstStyle/>
          <a:p>
            <a:pPr eaLnBrk="1" hangingPunct="1"/>
            <a:r>
              <a:rPr lang="el-GR" smtClean="0"/>
              <a:t>μετατροπές</a:t>
            </a:r>
          </a:p>
        </p:txBody>
      </p:sp>
      <p:graphicFrame>
        <p:nvGraphicFramePr>
          <p:cNvPr id="25174" name="Group 598"/>
          <p:cNvGraphicFramePr>
            <a:graphicFrameLocks noGrp="1"/>
          </p:cNvGraphicFramePr>
          <p:nvPr>
            <p:ph type="tbl" idx="1"/>
          </p:nvPr>
        </p:nvGraphicFramePr>
        <p:xfrm>
          <a:off x="457200" y="1268413"/>
          <a:ext cx="8229600" cy="15361920"/>
        </p:xfrm>
        <a:graphic>
          <a:graphicData uri="http://schemas.openxmlformats.org/drawingml/2006/table">
            <a:tbl>
              <a:tblPr/>
              <a:tblGrid>
                <a:gridCol w="1023938"/>
                <a:gridCol w="1651000"/>
                <a:gridCol w="793750"/>
                <a:gridCol w="793750"/>
                <a:gridCol w="941387"/>
                <a:gridCol w="1009650"/>
                <a:gridCol w="919163"/>
                <a:gridCol w="1096962"/>
              </a:tblGrid>
              <a:tr h="1555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chemeClr val="tx1"/>
                        </a:solidFill>
                        <a:effectLst/>
                        <a:latin typeface="Arial" charset="0"/>
                      </a:endParaRPr>
                    </a:p>
                  </a:txBody>
                  <a:tcPr anchor="ctr" horzOverflow="overflow">
                    <a:lnL cap="flat">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chemeClr val="tx1"/>
                        </a:solidFill>
                        <a:effectLst/>
                        <a:latin typeface="Arial" charset="0"/>
                      </a:endParaRPr>
                    </a:p>
                  </a:txBody>
                  <a:tcPr anchor="ctr"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chemeClr val="tx1"/>
                        </a:solidFill>
                        <a:effectLst/>
                        <a:latin typeface="Arial" charset="0"/>
                      </a:endParaRPr>
                    </a:p>
                  </a:txBody>
                  <a:tcPr anchor="ctr" horzOverflow="overflow">
                    <a:lnL>
                      <a:noFill/>
                    </a:lnL>
                    <a:lnR>
                      <a:noFill/>
                    </a:lnR>
                    <a:lnT cap="flat">
                      <a:noFill/>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1" i="0" u="none" strike="noStrike" cap="none" normalizeH="0" baseline="0" smtClean="0">
                          <a:ln>
                            <a:noFill/>
                          </a:ln>
                          <a:solidFill>
                            <a:srgbClr val="FF0000"/>
                          </a:solidFill>
                          <a:effectLst/>
                          <a:latin typeface="Arial" charset="0"/>
                          <a:cs typeface="Arial" charset="0"/>
                        </a:rPr>
                        <a:t>To</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chemeClr val="tx1"/>
                        </a:solidFill>
                        <a:effectLst/>
                        <a:latin typeface="Arial" charset="0"/>
                      </a:endParaRPr>
                    </a:p>
                  </a:txBody>
                  <a:tcPr anchor="ctr"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chemeClr val="tx1"/>
                        </a:solidFill>
                        <a:effectLst/>
                        <a:latin typeface="Arial" charset="0"/>
                      </a:endParaRPr>
                    </a:p>
                  </a:txBody>
                  <a:tcPr anchor="ctr"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chemeClr val="tx1"/>
                        </a:solidFill>
                        <a:effectLst/>
                        <a:latin typeface="Arial" charset="0"/>
                      </a:endParaRPr>
                    </a:p>
                  </a:txBody>
                  <a:tcPr anchor="ctr"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chemeClr val="tx1"/>
                        </a:solidFill>
                        <a:effectLst/>
                        <a:latin typeface="Arial" charset="0"/>
                      </a:endParaRPr>
                    </a:p>
                  </a:txBody>
                  <a:tcPr anchor="ctr" horzOverflow="overflow">
                    <a:lnL>
                      <a:noFill/>
                    </a:lnL>
                    <a:lnR cap="flat">
                      <a:noFill/>
                    </a:lnR>
                    <a:lnT cap="flat">
                      <a:noFill/>
                    </a:lnT>
                    <a:lnB>
                      <a:noFill/>
                    </a:lnB>
                    <a:lnTlToBr>
                      <a:noFill/>
                    </a:lnTlToBr>
                    <a:lnBlToTr>
                      <a:noFill/>
                    </a:lnBlToTr>
                    <a:noFill/>
                  </a:tcPr>
                </a:tc>
              </a:tr>
              <a:tr h="1555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chemeClr val="tx1"/>
                        </a:solidFill>
                        <a:effectLst/>
                        <a:latin typeface="Arial" charset="0"/>
                      </a:endParaRPr>
                    </a:p>
                  </a:txBody>
                  <a:tcPr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tonnes</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US</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tonnes/</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cap="flat">
                      <a:noFill/>
                    </a:lnR>
                    <a:lnT>
                      <a:noFill/>
                    </a:lnT>
                    <a:lnB>
                      <a:noFill/>
                    </a:lnB>
                    <a:lnTlToBr>
                      <a:noFill/>
                    </a:lnTlToBr>
                    <a:lnBlToTr>
                      <a:noFill/>
                    </a:lnBlToTr>
                    <a:noFill/>
                  </a:tcPr>
                </a:tc>
              </a:tr>
              <a:tr h="155575">
                <a:tc gridSpan="2">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l-GR" sz="1100" b="1" i="0" u="none" strike="noStrike" cap="none" normalizeH="0" baseline="0" smtClean="0">
                          <a:ln>
                            <a:noFill/>
                          </a:ln>
                          <a:solidFill>
                            <a:srgbClr val="FF0000"/>
                          </a:solidFill>
                          <a:effectLst/>
                          <a:latin typeface="Arial" charset="0"/>
                          <a:cs typeface="Arial" charset="0"/>
                        </a:rPr>
                        <a:t>Crude oil (ΑΡΓΟ ΠΕΤΡΕΛΑΙΟ)</a:t>
                      </a:r>
                      <a:endParaRPr kumimoji="0" lang="el-GR" sz="1800" b="0" i="0" u="none" strike="noStrike" cap="none" normalizeH="0" baseline="0" smtClean="0">
                        <a:ln>
                          <a:noFill/>
                        </a:ln>
                        <a:solidFill>
                          <a:schemeClr val="tx1"/>
                        </a:solidFill>
                        <a:effectLst/>
                        <a:latin typeface="Arial" charset="0"/>
                      </a:endParaRPr>
                    </a:p>
                  </a:txBody>
                  <a:tcPr anchor="b" horzOverflow="overflow">
                    <a:lnL cap="flat">
                      <a:noFill/>
                    </a:lnL>
                    <a:lnR>
                      <a:noFill/>
                    </a:lnR>
                    <a:lnT>
                      <a:noFill/>
                    </a:lnT>
                    <a:lnB>
                      <a:noFill/>
                    </a:lnB>
                    <a:lnTlToBr>
                      <a:noFill/>
                    </a:lnTlToBr>
                    <a:lnBlToTr>
                      <a:noFill/>
                    </a:lnBlToTr>
                    <a:noFill/>
                  </a:tcPr>
                </a:tc>
                <a:tc hMerge="1">
                  <a:txBody>
                    <a:bodyPr/>
                    <a:lstStyle/>
                    <a:p>
                      <a:endParaRPr lang="el-GR"/>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(metric)</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kilolitres</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barrels</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gallons</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year</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cap="flat">
                      <a:noFill/>
                    </a:lnR>
                    <a:lnT>
                      <a:noFill/>
                    </a:lnT>
                    <a:lnB>
                      <a:noFill/>
                    </a:lnB>
                    <a:lnTlToBr>
                      <a:noFill/>
                    </a:lnTlToBr>
                    <a:lnBlToTr>
                      <a:noFill/>
                    </a:lnBlToTr>
                    <a:noFill/>
                  </a:tcPr>
                </a:tc>
              </a:tr>
              <a:tr h="1555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chemeClr val="tx1"/>
                        </a:solidFill>
                        <a:effectLst/>
                        <a:latin typeface="Arial" charset="0"/>
                      </a:endParaRPr>
                    </a:p>
                  </a:txBody>
                  <a:tcPr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chemeClr val="tx1"/>
                        </a:solidFill>
                        <a:effectLst/>
                        <a:latin typeface="Arial" charset="0"/>
                      </a:endParaRPr>
                    </a:p>
                  </a:txBody>
                  <a:tcPr anchor="ctr" horzOverflow="overflow">
                    <a:lnL>
                      <a:noFill/>
                    </a:lnL>
                    <a:lnR cap="flat">
                      <a:noFill/>
                    </a:lnR>
                    <a:lnT>
                      <a:noFill/>
                    </a:lnT>
                    <a:lnB>
                      <a:noFill/>
                    </a:lnB>
                    <a:lnTlToBr>
                      <a:noFill/>
                    </a:lnTlToBr>
                    <a:lnBlToTr>
                      <a:noFill/>
                    </a:lnBlToTr>
                    <a:noFill/>
                  </a:tcPr>
                </a:tc>
              </a:tr>
              <a:tr h="0">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l-GR" sz="1100" b="1" i="0" u="none" strike="noStrike" cap="none" normalizeH="0" baseline="0" smtClean="0">
                          <a:ln>
                            <a:noFill/>
                          </a:ln>
                          <a:solidFill>
                            <a:schemeClr val="tx1"/>
                          </a:solidFill>
                          <a:effectLst/>
                          <a:latin typeface="Arial" charset="0"/>
                          <a:cs typeface="Arial" charset="0"/>
                        </a:rPr>
                        <a:t>From</a:t>
                      </a:r>
                      <a:endParaRPr kumimoji="0" lang="el-GR" sz="1800" b="0" i="0" u="none" strike="noStrike" cap="none" normalizeH="0" baseline="0" smtClean="0">
                        <a:ln>
                          <a:noFill/>
                        </a:ln>
                        <a:solidFill>
                          <a:schemeClr val="tx1"/>
                        </a:solidFill>
                        <a:effectLst/>
                        <a:latin typeface="Arial" charset="0"/>
                      </a:endParaRPr>
                    </a:p>
                  </a:txBody>
                  <a:tcPr anchor="ctr" horzOverflow="overflow">
                    <a:lnL cap="flat">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 </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l-GR" sz="1100" b="1" i="0" u="none" strike="noStrike" cap="none" normalizeH="0" baseline="0" smtClean="0">
                          <a:ln>
                            <a:noFill/>
                          </a:ln>
                          <a:solidFill>
                            <a:schemeClr val="tx1"/>
                          </a:solidFill>
                          <a:effectLst/>
                          <a:latin typeface="Arial" charset="0"/>
                          <a:cs typeface="Arial" charset="0"/>
                        </a:rPr>
                        <a:t> </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 </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 </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1" i="0" u="none" strike="noStrike" cap="none" normalizeH="0" baseline="0" smtClean="0">
                          <a:ln>
                            <a:noFill/>
                          </a:ln>
                          <a:solidFill>
                            <a:srgbClr val="FF0000"/>
                          </a:solidFill>
                          <a:effectLst/>
                          <a:latin typeface="Arial" charset="0"/>
                          <a:cs typeface="Arial" charset="0"/>
                        </a:rPr>
                        <a:t>Multiply by</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 </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 </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cap="flat">
                      <a:noFill/>
                    </a:lnR>
                    <a:lnT>
                      <a:noFill/>
                    </a:lnT>
                    <a:lnB w="12700" cap="flat" cmpd="sng" algn="ctr">
                      <a:solidFill>
                        <a:srgbClr val="000000"/>
                      </a:solidFill>
                      <a:prstDash val="solid"/>
                      <a:round/>
                      <a:headEnd type="none" w="med" len="med"/>
                      <a:tailEnd type="none" w="med" len="med"/>
                    </a:lnB>
                    <a:lnTlToBr>
                      <a:noFill/>
                    </a:lnTlToBr>
                    <a:lnBlToTr>
                      <a:noFill/>
                    </a:lnBlToTr>
                    <a:noFill/>
                  </a:tcPr>
                </a:tc>
              </a:tr>
              <a:tr h="15557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Tonnes (metric)</a:t>
                      </a:r>
                      <a:endParaRPr kumimoji="0" lang="el-GR" sz="1800" b="0" i="0" u="none" strike="noStrike" cap="none" normalizeH="0" baseline="0" smtClean="0">
                        <a:ln>
                          <a:noFill/>
                        </a:ln>
                        <a:solidFill>
                          <a:schemeClr val="tx1"/>
                        </a:solidFill>
                        <a:effectLst/>
                        <a:latin typeface="Arial" charset="0"/>
                      </a:endParaRPr>
                    </a:p>
                  </a:txBody>
                  <a:tcPr anchor="ctr" horzOverflow="overflow">
                    <a:lnL cap="flat">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chemeClr val="tx1"/>
                        </a:solidFill>
                        <a:effectLst/>
                        <a:latin typeface="Arial" charset="0"/>
                      </a:endParaRPr>
                    </a:p>
                  </a:txBody>
                  <a:tcPr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chemeClr val="tx1"/>
                        </a:solidFill>
                        <a:effectLst/>
                        <a:latin typeface="Arial" charset="0"/>
                      </a:endParaRPr>
                    </a:p>
                  </a:txBody>
                  <a:tcPr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1</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1.165</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7.33</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307.86</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cap="flat">
                      <a:noFill/>
                    </a:lnR>
                    <a:lnT w="12700" cap="flat" cmpd="sng" algn="ctr">
                      <a:solidFill>
                        <a:srgbClr val="000000"/>
                      </a:solidFill>
                      <a:prstDash val="solid"/>
                      <a:round/>
                      <a:headEnd type="none" w="med" len="med"/>
                      <a:tailEnd type="none" w="med" len="med"/>
                    </a:lnT>
                    <a:lnB>
                      <a:noFill/>
                    </a:lnB>
                    <a:lnTlToBr>
                      <a:noFill/>
                    </a:lnTlToBr>
                    <a:lnBlToTr>
                      <a:noFill/>
                    </a:lnBlToTr>
                    <a:noFill/>
                  </a:tcPr>
                </a:tc>
              </a:tr>
              <a:tr h="15557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Kilolitres</a:t>
                      </a:r>
                      <a:endParaRPr kumimoji="0" lang="el-GR" sz="1800" b="0" i="0" u="none" strike="noStrike" cap="none" normalizeH="0" baseline="0" smtClean="0">
                        <a:ln>
                          <a:noFill/>
                        </a:ln>
                        <a:solidFill>
                          <a:schemeClr val="tx1"/>
                        </a:solidFill>
                        <a:effectLst/>
                        <a:latin typeface="Arial" charset="0"/>
                      </a:endParaRPr>
                    </a:p>
                  </a:txBody>
                  <a:tcPr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0.8581</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1</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6.2898</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264.17</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cap="flat">
                      <a:noFill/>
                    </a:lnR>
                    <a:lnT>
                      <a:noFill/>
                    </a:lnT>
                    <a:lnB>
                      <a:noFill/>
                    </a:lnB>
                    <a:lnTlToBr>
                      <a:noFill/>
                    </a:lnTlToBr>
                    <a:lnBlToTr>
                      <a:noFill/>
                    </a:lnBlToTr>
                    <a:noFill/>
                  </a:tcPr>
                </a:tc>
              </a:tr>
              <a:tr h="0">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l-GR" sz="1100" b="1" i="0" u="none" strike="noStrike" cap="none" normalizeH="0" baseline="0" smtClean="0">
                          <a:ln>
                            <a:noFill/>
                          </a:ln>
                          <a:solidFill>
                            <a:srgbClr val="FF0000"/>
                          </a:solidFill>
                          <a:effectLst/>
                          <a:latin typeface="Arial" charset="0"/>
                          <a:cs typeface="Arial" charset="0"/>
                        </a:rPr>
                        <a:t>Barrels</a:t>
                      </a:r>
                      <a:endParaRPr kumimoji="0" lang="el-GR" sz="1800" b="0" i="0" u="none" strike="noStrike" cap="none" normalizeH="0" baseline="0" smtClean="0">
                        <a:ln>
                          <a:noFill/>
                        </a:ln>
                        <a:solidFill>
                          <a:schemeClr val="tx1"/>
                        </a:solidFill>
                        <a:effectLst/>
                        <a:latin typeface="Arial" charset="0"/>
                      </a:endParaRPr>
                    </a:p>
                  </a:txBody>
                  <a:tcPr anchor="ctr" horzOverflow="overflow">
                    <a:lnL cap="flat">
                      <a:noFill/>
                    </a:lnL>
                    <a:lnR>
                      <a:noFill/>
                    </a:lnR>
                    <a:lnT>
                      <a:noFill/>
                    </a:lnT>
                    <a:lnB>
                      <a:noFill/>
                    </a:lnB>
                    <a:lnTlToBr>
                      <a:noFill/>
                    </a:lnTlToBr>
                    <a:lnBlToTr>
                      <a:noFill/>
                    </a:lnBlToTr>
                    <a:solidFill>
                      <a:srgbClr val="FFFF00"/>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l-GR" sz="1100" b="1" i="0" u="none" strike="noStrike" cap="none" normalizeH="0" baseline="0" smtClean="0">
                          <a:ln>
                            <a:noFill/>
                          </a:ln>
                          <a:solidFill>
                            <a:srgbClr val="FF0000"/>
                          </a:solidFill>
                          <a:effectLst/>
                          <a:latin typeface="Arial" charset="0"/>
                          <a:cs typeface="Arial" charset="0"/>
                        </a:rPr>
                        <a:t> </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solidFill>
                      <a:srgbClr val="FFFF00"/>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l-GR" sz="1100" b="1" i="0" u="none" strike="noStrike" cap="none" normalizeH="0" baseline="0" smtClean="0">
                          <a:ln>
                            <a:noFill/>
                          </a:ln>
                          <a:solidFill>
                            <a:srgbClr val="FF0000"/>
                          </a:solidFill>
                          <a:effectLst/>
                          <a:latin typeface="Arial" charset="0"/>
                          <a:cs typeface="Arial" charset="0"/>
                        </a:rPr>
                        <a:t> </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solidFill>
                      <a:srgbClr val="FFFF00"/>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1" i="0" u="none" strike="noStrike" cap="none" normalizeH="0" baseline="0" smtClean="0">
                          <a:ln>
                            <a:noFill/>
                          </a:ln>
                          <a:solidFill>
                            <a:srgbClr val="FF0000"/>
                          </a:solidFill>
                          <a:effectLst/>
                          <a:latin typeface="Arial" charset="0"/>
                          <a:cs typeface="Arial" charset="0"/>
                        </a:rPr>
                        <a:t>0.1364</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solidFill>
                      <a:srgbClr val="FFFF00"/>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1" i="0" u="none" strike="noStrike" cap="none" normalizeH="0" baseline="0" smtClean="0">
                          <a:ln>
                            <a:noFill/>
                          </a:ln>
                          <a:solidFill>
                            <a:srgbClr val="FF0000"/>
                          </a:solidFill>
                          <a:effectLst/>
                          <a:latin typeface="Arial" charset="0"/>
                          <a:cs typeface="Arial" charset="0"/>
                        </a:rPr>
                        <a:t>0.159</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solidFill>
                      <a:srgbClr val="FFFF00"/>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1" i="0" u="none" strike="noStrike" cap="none" normalizeH="0" baseline="0" smtClean="0">
                          <a:ln>
                            <a:noFill/>
                          </a:ln>
                          <a:solidFill>
                            <a:srgbClr val="FF0000"/>
                          </a:solidFill>
                          <a:effectLst/>
                          <a:latin typeface="Arial" charset="0"/>
                          <a:cs typeface="Arial" charset="0"/>
                        </a:rPr>
                        <a:t>1</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solidFill>
                      <a:srgbClr val="FFFF00"/>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1" i="0" u="none" strike="noStrike" cap="none" normalizeH="0" baseline="0" smtClean="0">
                          <a:ln>
                            <a:noFill/>
                          </a:ln>
                          <a:solidFill>
                            <a:srgbClr val="FF0000"/>
                          </a:solidFill>
                          <a:effectLst/>
                          <a:latin typeface="Arial" charset="0"/>
                          <a:cs typeface="Arial" charset="0"/>
                        </a:rPr>
                        <a:t>42</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solidFill>
                      <a:srgbClr val="FFFF00"/>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1" i="0" u="none" strike="noStrike" cap="none" normalizeH="0" baseline="0" smtClean="0">
                          <a:ln>
                            <a:noFill/>
                          </a:ln>
                          <a:solidFill>
                            <a:srgbClr val="FF0000"/>
                          </a:solidFill>
                          <a:effectLst/>
                          <a:latin typeface="Arial" charset="0"/>
                          <a:cs typeface="Arial" charset="0"/>
                        </a:rPr>
                        <a:t>–</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cap="flat">
                      <a:noFill/>
                    </a:lnR>
                    <a:lnT>
                      <a:noFill/>
                    </a:lnT>
                    <a:lnB>
                      <a:noFill/>
                    </a:lnB>
                    <a:lnTlToBr>
                      <a:noFill/>
                    </a:lnTlToBr>
                    <a:lnBlToTr>
                      <a:noFill/>
                    </a:lnBlToTr>
                    <a:solidFill>
                      <a:srgbClr val="FFFF00"/>
                    </a:solidFill>
                  </a:tcPr>
                </a:tc>
              </a:tr>
              <a:tr h="15557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US gallons</a:t>
                      </a:r>
                      <a:endParaRPr kumimoji="0" lang="el-GR" sz="1800" b="0" i="0" u="none" strike="noStrike" cap="none" normalizeH="0" baseline="0" smtClean="0">
                        <a:ln>
                          <a:noFill/>
                        </a:ln>
                        <a:solidFill>
                          <a:schemeClr val="tx1"/>
                        </a:solidFill>
                        <a:effectLst/>
                        <a:latin typeface="Arial" charset="0"/>
                      </a:endParaRPr>
                    </a:p>
                  </a:txBody>
                  <a:tcPr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0.00325</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0.0038</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0.0238</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1</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cap="flat">
                      <a:noFill/>
                    </a:lnR>
                    <a:lnT>
                      <a:noFill/>
                    </a:lnT>
                    <a:lnB>
                      <a:noFill/>
                    </a:lnB>
                    <a:lnTlToBr>
                      <a:noFill/>
                    </a:lnTlToBr>
                    <a:lnBlToTr>
                      <a:noFill/>
                    </a:lnBlToTr>
                    <a:noFill/>
                  </a:tcPr>
                </a:tc>
              </a:tr>
              <a:tr h="0">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Barrels/day</a:t>
                      </a:r>
                      <a:endParaRPr kumimoji="0" lang="el-GR" sz="1800" b="0" i="0" u="none" strike="noStrike" cap="none" normalizeH="0" baseline="0" smtClean="0">
                        <a:ln>
                          <a:noFill/>
                        </a:ln>
                        <a:solidFill>
                          <a:schemeClr val="tx1"/>
                        </a:solidFill>
                        <a:effectLst/>
                        <a:latin typeface="Arial" charset="0"/>
                      </a:endParaRPr>
                    </a:p>
                  </a:txBody>
                  <a:tcPr anchor="ctr" horzOverflow="overflow">
                    <a:lnL cap="flat">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 </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 </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49.8</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cap="flat">
                      <a:noFill/>
                    </a:lnR>
                    <a:lnT>
                      <a:noFill/>
                    </a:lnT>
                    <a:lnB w="12700" cap="flat" cmpd="sng" algn="ctr">
                      <a:solidFill>
                        <a:srgbClr val="000000"/>
                      </a:solidFill>
                      <a:prstDash val="solid"/>
                      <a:round/>
                      <a:headEnd type="none" w="med" len="med"/>
                      <a:tailEnd type="none" w="med" len="med"/>
                    </a:lnB>
                    <a:lnTlToBr>
                      <a:noFill/>
                    </a:lnTlToBr>
                    <a:lnBlToTr>
                      <a:noFill/>
                    </a:lnBlToTr>
                    <a:noFill/>
                  </a:tcPr>
                </a:tc>
              </a:tr>
              <a:tr h="155575">
                <a:tc gridSpan="2">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 *Based on worldwide average gravity.</a:t>
                      </a:r>
                      <a:endParaRPr kumimoji="0" lang="el-GR" sz="1800" b="0" i="0" u="none" strike="noStrike" cap="none" normalizeH="0" baseline="0" smtClean="0">
                        <a:ln>
                          <a:noFill/>
                        </a:ln>
                        <a:solidFill>
                          <a:schemeClr val="tx1"/>
                        </a:solidFill>
                        <a:effectLst/>
                        <a:latin typeface="Arial" charset="0"/>
                      </a:endParaRPr>
                    </a:p>
                  </a:txBody>
                  <a:tcPr anchor="ctr" horzOverflow="overflow">
                    <a:lnL cap="flat">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hMerge="1">
                  <a:txBody>
                    <a:bodyPr/>
                    <a:lstStyle/>
                    <a:p>
                      <a:endParaRPr lang="el-GR"/>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chemeClr val="tx1"/>
                        </a:solidFill>
                        <a:effectLst/>
                        <a:latin typeface="Arial" charset="0"/>
                      </a:endParaRPr>
                    </a:p>
                  </a:txBody>
                  <a:tcPr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chemeClr val="tx1"/>
                        </a:solidFill>
                        <a:effectLst/>
                        <a:latin typeface="Arial" charset="0"/>
                      </a:endParaRPr>
                    </a:p>
                  </a:txBody>
                  <a:tcPr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chemeClr val="tx1"/>
                        </a:solidFill>
                        <a:effectLst/>
                        <a:latin typeface="Arial" charset="0"/>
                      </a:endParaRPr>
                    </a:p>
                  </a:txBody>
                  <a:tcPr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chemeClr val="tx1"/>
                        </a:solidFill>
                        <a:effectLst/>
                        <a:latin typeface="Arial" charset="0"/>
                      </a:endParaRPr>
                    </a:p>
                  </a:txBody>
                  <a:tcPr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chemeClr val="tx1"/>
                        </a:solidFill>
                        <a:effectLst/>
                        <a:latin typeface="Arial" charset="0"/>
                      </a:endParaRPr>
                    </a:p>
                  </a:txBody>
                  <a:tcPr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chemeClr val="tx1"/>
                        </a:solidFill>
                        <a:effectLst/>
                        <a:latin typeface="Arial" charset="0"/>
                      </a:endParaRPr>
                    </a:p>
                  </a:txBody>
                  <a:tcPr anchor="ctr" horzOverflow="overflow">
                    <a:lnL>
                      <a:noFill/>
                    </a:lnL>
                    <a:lnR cap="flat">
                      <a:noFill/>
                    </a:lnR>
                    <a:lnT w="12700" cap="flat" cmpd="sng" algn="ctr">
                      <a:solidFill>
                        <a:srgbClr val="000000"/>
                      </a:solidFill>
                      <a:prstDash val="solid"/>
                      <a:round/>
                      <a:headEnd type="none" w="med" len="med"/>
                      <a:tailEnd type="none" w="med" len="med"/>
                    </a:lnT>
                    <a:lnB>
                      <a:noFill/>
                    </a:lnB>
                    <a:lnTlToBr>
                      <a:noFill/>
                    </a:lnTlToBr>
                    <a:lnBlToTr>
                      <a:noFill/>
                    </a:lnBlToTr>
                    <a:noFill/>
                  </a:tcPr>
                </a:tc>
              </a:tr>
              <a:tr h="1555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chemeClr val="tx1"/>
                        </a:solidFill>
                        <a:effectLst/>
                        <a:latin typeface="Arial" charset="0"/>
                      </a:endParaRPr>
                    </a:p>
                  </a:txBody>
                  <a:tcPr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chemeClr val="tx1"/>
                        </a:solidFill>
                        <a:effectLst/>
                        <a:latin typeface="Arial" charset="0"/>
                      </a:endParaRPr>
                    </a:p>
                  </a:txBody>
                  <a:tcPr anchor="ctr" horzOverflow="overflow">
                    <a:lnL>
                      <a:noFill/>
                    </a:lnL>
                    <a:lnR cap="flat">
                      <a:noFill/>
                    </a:lnR>
                    <a:lnT>
                      <a:noFill/>
                    </a:lnT>
                    <a:lnB>
                      <a:noFill/>
                    </a:lnB>
                    <a:lnTlToBr>
                      <a:noFill/>
                    </a:lnTlToBr>
                    <a:lnBlToTr>
                      <a:noFill/>
                    </a:lnBlToTr>
                    <a:noFill/>
                  </a:tcPr>
                </a:tc>
              </a:tr>
              <a:tr h="1571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chemeClr val="tx1"/>
                        </a:solidFill>
                        <a:effectLst/>
                        <a:latin typeface="Arial" charset="0"/>
                      </a:endParaRPr>
                    </a:p>
                  </a:txBody>
                  <a:tcPr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1" i="0" u="none" strike="noStrike" cap="none" normalizeH="0" baseline="0" smtClean="0">
                          <a:ln>
                            <a:noFill/>
                          </a:ln>
                          <a:solidFill>
                            <a:srgbClr val="FF0000"/>
                          </a:solidFill>
                          <a:effectLst/>
                          <a:latin typeface="Arial" charset="0"/>
                          <a:cs typeface="Arial" charset="0"/>
                        </a:rPr>
                        <a:t>To convert</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chemeClr val="tx1"/>
                        </a:solidFill>
                        <a:effectLst/>
                        <a:latin typeface="Arial" charset="0"/>
                      </a:endParaRPr>
                    </a:p>
                  </a:txBody>
                  <a:tcPr anchor="ctr" horzOverflow="overflow">
                    <a:lnL>
                      <a:noFill/>
                    </a:lnL>
                    <a:lnR cap="flat">
                      <a:noFill/>
                    </a:lnR>
                    <a:lnT>
                      <a:noFill/>
                    </a:lnT>
                    <a:lnB>
                      <a:noFill/>
                    </a:lnB>
                    <a:lnTlToBr>
                      <a:noFill/>
                    </a:lnTlToBr>
                    <a:lnBlToTr>
                      <a:noFill/>
                    </a:lnBlToTr>
                    <a:noFill/>
                  </a:tcPr>
                </a:tc>
              </a:tr>
              <a:tr h="1555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chemeClr val="tx1"/>
                        </a:solidFill>
                        <a:effectLst/>
                        <a:latin typeface="Arial" charset="0"/>
                      </a:endParaRPr>
                    </a:p>
                  </a:txBody>
                  <a:tcPr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barrels</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tonnes</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kilolitres</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tonnes</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cap="flat">
                      <a:noFill/>
                    </a:lnR>
                    <a:lnT>
                      <a:noFill/>
                    </a:lnT>
                    <a:lnB>
                      <a:noFill/>
                    </a:lnB>
                    <a:lnTlToBr>
                      <a:noFill/>
                    </a:lnTlToBr>
                    <a:lnBlToTr>
                      <a:noFill/>
                    </a:lnBlToTr>
                    <a:noFill/>
                  </a:tcPr>
                </a:tc>
              </a:tr>
              <a:tr h="1555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l-GR" sz="1100" b="1" i="0" u="none" strike="noStrike" cap="none" normalizeH="0" baseline="0" smtClean="0">
                          <a:ln>
                            <a:noFill/>
                          </a:ln>
                          <a:solidFill>
                            <a:srgbClr val="FF0000"/>
                          </a:solidFill>
                          <a:effectLst/>
                          <a:latin typeface="Arial" charset="0"/>
                          <a:cs typeface="Arial" charset="0"/>
                        </a:rPr>
                        <a:t>Products</a:t>
                      </a:r>
                      <a:endParaRPr kumimoji="0" lang="el-GR" sz="1800" b="0" i="0" u="none" strike="noStrike" cap="none" normalizeH="0" baseline="0" smtClean="0">
                        <a:ln>
                          <a:noFill/>
                        </a:ln>
                        <a:solidFill>
                          <a:schemeClr val="tx1"/>
                        </a:solidFill>
                        <a:effectLst/>
                        <a:latin typeface="Arial" charset="0"/>
                      </a:endParaRPr>
                    </a:p>
                  </a:txBody>
                  <a:tcPr anchor="b"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to tonnes</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to barrels</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to tonnes</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to kilolitres</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cap="flat">
                      <a:noFill/>
                    </a:lnR>
                    <a:lnT>
                      <a:noFill/>
                    </a:lnT>
                    <a:lnB>
                      <a:noFill/>
                    </a:lnB>
                    <a:lnTlToBr>
                      <a:noFill/>
                    </a:lnTlToBr>
                    <a:lnBlToTr>
                      <a:noFill/>
                    </a:lnBlToTr>
                    <a:noFill/>
                  </a:tcPr>
                </a:tc>
              </a:tr>
              <a:tr h="1555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chemeClr val="tx1"/>
                        </a:solidFill>
                        <a:effectLst/>
                        <a:latin typeface="Arial" charset="0"/>
                      </a:endParaRPr>
                    </a:p>
                  </a:txBody>
                  <a:tcPr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chemeClr val="tx1"/>
                        </a:solidFill>
                        <a:effectLst/>
                        <a:latin typeface="Arial" charset="0"/>
                      </a:endParaRPr>
                    </a:p>
                  </a:txBody>
                  <a:tcPr anchor="ctr" horzOverflow="overflow">
                    <a:lnL>
                      <a:noFill/>
                    </a:lnL>
                    <a:lnR cap="flat">
                      <a:noFill/>
                    </a:lnR>
                    <a:lnT>
                      <a:noFill/>
                    </a:lnT>
                    <a:lnB>
                      <a:noFill/>
                    </a:lnB>
                    <a:lnTlToBr>
                      <a:noFill/>
                    </a:lnTlToBr>
                    <a:lnBlToTr>
                      <a:noFill/>
                    </a:lnBlToTr>
                    <a:noFill/>
                  </a:tcPr>
                </a:tc>
              </a:tr>
              <a:tr h="0">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 </a:t>
                      </a:r>
                      <a:endParaRPr kumimoji="0" lang="el-GR" sz="1800" b="0" i="0" u="none" strike="noStrike" cap="none" normalizeH="0" baseline="0" smtClean="0">
                        <a:ln>
                          <a:noFill/>
                        </a:ln>
                        <a:solidFill>
                          <a:schemeClr val="tx1"/>
                        </a:solidFill>
                        <a:effectLst/>
                        <a:latin typeface="Arial" charset="0"/>
                      </a:endParaRPr>
                    </a:p>
                  </a:txBody>
                  <a:tcPr anchor="ctr" horzOverflow="overflow">
                    <a:lnL cap="flat">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 </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 </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 </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gridSpan="4">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l-GR" sz="1100" b="1" i="0" u="none" strike="noStrike" cap="none" normalizeH="0" baseline="0" smtClean="0">
                          <a:ln>
                            <a:noFill/>
                          </a:ln>
                          <a:solidFill>
                            <a:srgbClr val="FF0000"/>
                          </a:solidFill>
                          <a:effectLst/>
                          <a:latin typeface="Arial" charset="0"/>
                          <a:cs typeface="Arial" charset="0"/>
                        </a:rPr>
                        <a:t>Multiply by</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cap="flat">
                      <a:noFill/>
                    </a:lnR>
                    <a:lnT>
                      <a:noFill/>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l-GR"/>
                    </a:p>
                  </a:txBody>
                  <a:tcPr/>
                </a:tc>
                <a:tc hMerge="1">
                  <a:txBody>
                    <a:bodyPr/>
                    <a:lstStyle/>
                    <a:p>
                      <a:endParaRPr lang="el-GR"/>
                    </a:p>
                  </a:txBody>
                  <a:tcPr/>
                </a:tc>
                <a:tc hMerge="1">
                  <a:txBody>
                    <a:bodyPr/>
                    <a:lstStyle/>
                    <a:p>
                      <a:endParaRPr lang="el-GR"/>
                    </a:p>
                  </a:txBody>
                  <a:tcPr/>
                </a:tc>
              </a:tr>
              <a:tr h="15557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LPG</a:t>
                      </a:r>
                      <a:endParaRPr kumimoji="0" lang="el-GR" sz="1800" b="0" i="0" u="none" strike="noStrike" cap="none" normalizeH="0" baseline="0" smtClean="0">
                        <a:ln>
                          <a:noFill/>
                        </a:ln>
                        <a:solidFill>
                          <a:schemeClr val="tx1"/>
                        </a:solidFill>
                        <a:effectLst/>
                        <a:latin typeface="Arial" charset="0"/>
                      </a:endParaRPr>
                    </a:p>
                  </a:txBody>
                  <a:tcPr anchor="ctr" horzOverflow="overflow">
                    <a:lnL cap="flat">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chemeClr val="tx1"/>
                        </a:solidFill>
                        <a:effectLst/>
                        <a:latin typeface="Arial" charset="0"/>
                      </a:endParaRPr>
                    </a:p>
                  </a:txBody>
                  <a:tcPr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chemeClr val="tx1"/>
                        </a:solidFill>
                        <a:effectLst/>
                        <a:latin typeface="Arial" charset="0"/>
                      </a:endParaRPr>
                    </a:p>
                  </a:txBody>
                  <a:tcPr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chemeClr val="tx1"/>
                        </a:solidFill>
                        <a:effectLst/>
                        <a:latin typeface="Arial" charset="0"/>
                      </a:endParaRPr>
                    </a:p>
                  </a:txBody>
                  <a:tcPr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0.086</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11.6</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0.542</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1.844</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cap="flat">
                      <a:noFill/>
                    </a:lnR>
                    <a:lnT w="12700" cap="flat" cmpd="sng" algn="ctr">
                      <a:solidFill>
                        <a:srgbClr val="000000"/>
                      </a:solidFill>
                      <a:prstDash val="solid"/>
                      <a:round/>
                      <a:headEnd type="none" w="med" len="med"/>
                      <a:tailEnd type="none" w="med" len="med"/>
                    </a:lnT>
                    <a:lnB>
                      <a:noFill/>
                    </a:lnB>
                    <a:lnTlToBr>
                      <a:noFill/>
                    </a:lnTlToBr>
                    <a:lnBlToTr>
                      <a:noFill/>
                    </a:lnBlToTr>
                    <a:noFill/>
                  </a:tcPr>
                </a:tc>
              </a:tr>
              <a:tr h="15557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Gasoline</a:t>
                      </a:r>
                      <a:endParaRPr kumimoji="0" lang="el-GR" sz="1800" b="0" i="0" u="none" strike="noStrike" cap="none" normalizeH="0" baseline="0" smtClean="0">
                        <a:ln>
                          <a:noFill/>
                        </a:ln>
                        <a:solidFill>
                          <a:schemeClr val="tx1"/>
                        </a:solidFill>
                        <a:effectLst/>
                        <a:latin typeface="Arial" charset="0"/>
                      </a:endParaRPr>
                    </a:p>
                  </a:txBody>
                  <a:tcPr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0.118</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8.5</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0.740</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1.351</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cap="flat">
                      <a:noFill/>
                    </a:lnR>
                    <a:lnT>
                      <a:noFill/>
                    </a:lnT>
                    <a:lnB>
                      <a:noFill/>
                    </a:lnB>
                    <a:lnTlToBr>
                      <a:noFill/>
                    </a:lnTlToBr>
                    <a:lnBlToTr>
                      <a:noFill/>
                    </a:lnBlToTr>
                    <a:noFill/>
                  </a:tcPr>
                </a:tc>
              </a:tr>
              <a:tr h="157163">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Kerosene</a:t>
                      </a:r>
                      <a:endParaRPr kumimoji="0" lang="el-GR" sz="1800" b="0" i="0" u="none" strike="noStrike" cap="none" normalizeH="0" baseline="0" smtClean="0">
                        <a:ln>
                          <a:noFill/>
                        </a:ln>
                        <a:solidFill>
                          <a:schemeClr val="tx1"/>
                        </a:solidFill>
                        <a:effectLst/>
                        <a:latin typeface="Arial" charset="0"/>
                      </a:endParaRPr>
                    </a:p>
                  </a:txBody>
                  <a:tcPr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0.128</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7.8</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0.806</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1.24</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cap="flat">
                      <a:noFill/>
                    </a:lnR>
                    <a:lnT>
                      <a:noFill/>
                    </a:lnT>
                    <a:lnB>
                      <a:noFill/>
                    </a:lnB>
                    <a:lnTlToBr>
                      <a:noFill/>
                    </a:lnTlToBr>
                    <a:lnBlToTr>
                      <a:noFill/>
                    </a:lnBlToTr>
                    <a:noFill/>
                  </a:tcPr>
                </a:tc>
              </a:tr>
              <a:tr h="15557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Gas oil/ diesel</a:t>
                      </a:r>
                      <a:endParaRPr kumimoji="0" lang="el-GR" sz="1800" b="0" i="0" u="none" strike="noStrike" cap="none" normalizeH="0" baseline="0" smtClean="0">
                        <a:ln>
                          <a:noFill/>
                        </a:ln>
                        <a:solidFill>
                          <a:schemeClr val="tx1"/>
                        </a:solidFill>
                        <a:effectLst/>
                        <a:latin typeface="Arial" charset="0"/>
                      </a:endParaRPr>
                    </a:p>
                  </a:txBody>
                  <a:tcPr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0.133</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7.5</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0.839</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1.192</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cap="flat">
                      <a:noFill/>
                    </a:lnR>
                    <a:lnT>
                      <a:noFill/>
                    </a:lnT>
                    <a:lnB>
                      <a:noFill/>
                    </a:lnB>
                    <a:lnTlToBr>
                      <a:noFill/>
                    </a:lnTlToBr>
                    <a:lnBlToTr>
                      <a:noFill/>
                    </a:lnBlToTr>
                    <a:noFill/>
                  </a:tcPr>
                </a:tc>
              </a:tr>
              <a:tr h="0">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Residual fuel oil</a:t>
                      </a:r>
                      <a:endParaRPr kumimoji="0" lang="el-GR" sz="1800" b="0" i="0" u="none" strike="noStrike" cap="none" normalizeH="0" baseline="0" smtClean="0">
                        <a:ln>
                          <a:noFill/>
                        </a:ln>
                        <a:solidFill>
                          <a:schemeClr val="tx1"/>
                        </a:solidFill>
                        <a:effectLst/>
                        <a:latin typeface="Arial" charset="0"/>
                      </a:endParaRPr>
                    </a:p>
                  </a:txBody>
                  <a:tcPr anchor="ctr" horzOverflow="overflow">
                    <a:lnL cap="flat">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 </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 </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 </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0.149</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6.7</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0.939</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1.065</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cap="flat">
                      <a:noFill/>
                    </a:lnR>
                    <a:lnT>
                      <a:noFill/>
                    </a:lnT>
                    <a:lnB w="12700" cap="flat" cmpd="sng" algn="ctr">
                      <a:solidFill>
                        <a:srgbClr val="000000"/>
                      </a:solidFill>
                      <a:prstDash val="solid"/>
                      <a:round/>
                      <a:headEnd type="none" w="med" len="med"/>
                      <a:tailEnd type="none" w="med" len="med"/>
                    </a:lnB>
                    <a:lnTlToBr>
                      <a:noFill/>
                    </a:lnTlToBr>
                    <a:lnBlToTr>
                      <a:noFill/>
                    </a:lnBlToTr>
                    <a:noFill/>
                  </a:tcPr>
                </a:tc>
              </a:tr>
              <a:tr h="1555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chemeClr val="tx1"/>
                        </a:solidFill>
                        <a:effectLst/>
                        <a:latin typeface="Arial" charset="0"/>
                      </a:endParaRPr>
                    </a:p>
                  </a:txBody>
                  <a:tcPr anchor="ctr" horzOverflow="overflow">
                    <a:lnL cap="flat">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chemeClr val="tx1"/>
                        </a:solidFill>
                        <a:effectLst/>
                        <a:latin typeface="Arial" charset="0"/>
                      </a:endParaRPr>
                    </a:p>
                  </a:txBody>
                  <a:tcPr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chemeClr val="tx1"/>
                        </a:solidFill>
                        <a:effectLst/>
                        <a:latin typeface="Arial" charset="0"/>
                      </a:endParaRPr>
                    </a:p>
                  </a:txBody>
                  <a:tcPr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chemeClr val="tx1"/>
                        </a:solidFill>
                        <a:effectLst/>
                        <a:latin typeface="Arial" charset="0"/>
                      </a:endParaRPr>
                    </a:p>
                  </a:txBody>
                  <a:tcPr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chemeClr val="tx1"/>
                        </a:solidFill>
                        <a:effectLst/>
                        <a:latin typeface="Arial" charset="0"/>
                      </a:endParaRPr>
                    </a:p>
                  </a:txBody>
                  <a:tcPr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chemeClr val="tx1"/>
                        </a:solidFill>
                        <a:effectLst/>
                        <a:latin typeface="Arial" charset="0"/>
                      </a:endParaRPr>
                    </a:p>
                  </a:txBody>
                  <a:tcPr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chemeClr val="tx1"/>
                        </a:solidFill>
                        <a:effectLst/>
                        <a:latin typeface="Arial" charset="0"/>
                      </a:endParaRPr>
                    </a:p>
                  </a:txBody>
                  <a:tcPr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chemeClr val="tx1"/>
                        </a:solidFill>
                        <a:effectLst/>
                        <a:latin typeface="Arial" charset="0"/>
                      </a:endParaRPr>
                    </a:p>
                  </a:txBody>
                  <a:tcPr anchor="ctr" horzOverflow="overflow">
                    <a:lnL>
                      <a:noFill/>
                    </a:lnL>
                    <a:lnR cap="flat">
                      <a:noFill/>
                    </a:lnR>
                    <a:lnT w="12700" cap="flat" cmpd="sng" algn="ctr">
                      <a:solidFill>
                        <a:srgbClr val="000000"/>
                      </a:solidFill>
                      <a:prstDash val="solid"/>
                      <a:round/>
                      <a:headEnd type="none" w="med" len="med"/>
                      <a:tailEnd type="none" w="med" len="med"/>
                    </a:lnT>
                    <a:lnB>
                      <a:noFill/>
                    </a:lnB>
                    <a:lnTlToBr>
                      <a:noFill/>
                    </a:lnTlToBr>
                    <a:lnBlToTr>
                      <a:noFill/>
                    </a:lnBlToTr>
                    <a:noFill/>
                  </a:tcPr>
                </a:tc>
              </a:tr>
              <a:tr h="1555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chemeClr val="tx1"/>
                        </a:solidFill>
                        <a:effectLst/>
                        <a:latin typeface="Arial" charset="0"/>
                      </a:endParaRPr>
                    </a:p>
                  </a:txBody>
                  <a:tcPr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1" i="0" u="none" strike="noStrike" cap="none" normalizeH="0" baseline="0" smtClean="0">
                          <a:ln>
                            <a:noFill/>
                          </a:ln>
                          <a:solidFill>
                            <a:srgbClr val="FF0000"/>
                          </a:solidFill>
                          <a:effectLst/>
                          <a:latin typeface="Arial" charset="0"/>
                          <a:cs typeface="Arial" charset="0"/>
                        </a:rPr>
                        <a:t>To</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chemeClr val="tx1"/>
                        </a:solidFill>
                        <a:effectLst/>
                        <a:latin typeface="Arial" charset="0"/>
                      </a:endParaRPr>
                    </a:p>
                  </a:txBody>
                  <a:tcPr anchor="ctr" horzOverflow="overflow">
                    <a:lnL>
                      <a:noFill/>
                    </a:lnL>
                    <a:lnR cap="flat">
                      <a:noFill/>
                    </a:lnR>
                    <a:lnT>
                      <a:noFill/>
                    </a:lnT>
                    <a:lnB>
                      <a:noFill/>
                    </a:lnB>
                    <a:lnTlToBr>
                      <a:noFill/>
                    </a:lnTlToBr>
                    <a:lnBlToTr>
                      <a:noFill/>
                    </a:lnBlToTr>
                    <a:noFill/>
                  </a:tcPr>
                </a:tc>
              </a:tr>
              <a:tr h="1555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chemeClr val="tx1"/>
                        </a:solidFill>
                        <a:effectLst/>
                        <a:latin typeface="Arial" charset="0"/>
                      </a:endParaRPr>
                    </a:p>
                  </a:txBody>
                  <a:tcPr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billion cubic</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billion cubic</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million tonnes</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million tonnes</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trillion British</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million barrels</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cap="flat">
                      <a:noFill/>
                    </a:lnR>
                    <a:lnT>
                      <a:noFill/>
                    </a:lnT>
                    <a:lnB>
                      <a:noFill/>
                    </a:lnB>
                    <a:lnTlToBr>
                      <a:noFill/>
                    </a:lnTlToBr>
                    <a:lnBlToTr>
                      <a:noFill/>
                    </a:lnBlToTr>
                    <a:noFill/>
                  </a:tcPr>
                </a:tc>
              </a:tr>
              <a:tr h="0">
                <a:tc gridSpan="2">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l-GR" sz="1100" b="1" i="0" u="none" strike="noStrike" cap="none" normalizeH="0" baseline="0" smtClean="0">
                          <a:ln>
                            <a:noFill/>
                          </a:ln>
                          <a:solidFill>
                            <a:srgbClr val="FF0000"/>
                          </a:solidFill>
                          <a:effectLst/>
                          <a:latin typeface="Arial" charset="0"/>
                          <a:cs typeface="Arial" charset="0"/>
                        </a:rPr>
                        <a:t>Natural gas and LNG</a:t>
                      </a:r>
                      <a:endParaRPr kumimoji="0" lang="el-GR" sz="1800" b="0" i="0" u="none" strike="noStrike" cap="none" normalizeH="0" baseline="0" smtClean="0">
                        <a:ln>
                          <a:noFill/>
                        </a:ln>
                        <a:solidFill>
                          <a:schemeClr val="tx1"/>
                        </a:solidFill>
                        <a:effectLst/>
                        <a:latin typeface="Arial" charset="0"/>
                      </a:endParaRPr>
                    </a:p>
                  </a:txBody>
                  <a:tcPr anchor="b" horzOverflow="overflow">
                    <a:lnL cap="flat">
                      <a:noFill/>
                    </a:lnL>
                    <a:lnR>
                      <a:noFill/>
                    </a:lnR>
                    <a:lnT>
                      <a:noFill/>
                    </a:lnT>
                    <a:lnB>
                      <a:noFill/>
                    </a:lnB>
                    <a:lnTlToBr>
                      <a:noFill/>
                    </a:lnTlToBr>
                    <a:lnBlToTr>
                      <a:noFill/>
                    </a:lnBlToTr>
                    <a:noFill/>
                  </a:tcPr>
                </a:tc>
                <a:tc hMerge="1">
                  <a:txBody>
                    <a:bodyPr/>
                    <a:lstStyle/>
                    <a:p>
                      <a:endParaRPr lang="el-GR"/>
                    </a:p>
                  </a:txBody>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metres NG</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feet NG</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oil equivalent</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LNG</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thermal units</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oil equivalent</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cap="flat">
                      <a:noFill/>
                    </a:lnR>
                    <a:lnT>
                      <a:noFill/>
                    </a:lnT>
                    <a:lnB>
                      <a:noFill/>
                    </a:lnB>
                    <a:lnTlToBr>
                      <a:noFill/>
                    </a:lnTlToBr>
                    <a:lnBlToTr>
                      <a:noFill/>
                    </a:lnBlToTr>
                    <a:noFill/>
                  </a:tcPr>
                </a:tc>
              </a:tr>
              <a:tr h="1555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chemeClr val="tx1"/>
                        </a:solidFill>
                        <a:effectLst/>
                        <a:latin typeface="Arial" charset="0"/>
                      </a:endParaRPr>
                    </a:p>
                  </a:txBody>
                  <a:tcPr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chemeClr val="tx1"/>
                        </a:solidFill>
                        <a:effectLst/>
                        <a:latin typeface="Arial" charset="0"/>
                      </a:endParaRPr>
                    </a:p>
                  </a:txBody>
                  <a:tcPr anchor="ctr" horzOverflow="overflow">
                    <a:lnL>
                      <a:noFill/>
                    </a:lnL>
                    <a:lnR cap="flat">
                      <a:noFill/>
                    </a:lnR>
                    <a:lnT>
                      <a:noFill/>
                    </a:lnT>
                    <a:lnB>
                      <a:noFill/>
                    </a:lnB>
                    <a:lnTlToBr>
                      <a:noFill/>
                    </a:lnTlToBr>
                    <a:lnBlToTr>
                      <a:noFill/>
                    </a:lnBlToTr>
                    <a:noFill/>
                  </a:tcPr>
                </a:tc>
              </a:tr>
              <a:tr h="15557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l-GR" sz="1100" b="1" i="0" u="none" strike="noStrike" cap="none" normalizeH="0" baseline="0" smtClean="0">
                          <a:ln>
                            <a:noFill/>
                          </a:ln>
                          <a:solidFill>
                            <a:srgbClr val="FF0000"/>
                          </a:solidFill>
                          <a:effectLst/>
                          <a:latin typeface="Arial" charset="0"/>
                          <a:cs typeface="Arial" charset="0"/>
                        </a:rPr>
                        <a:t>From</a:t>
                      </a:r>
                      <a:endParaRPr kumimoji="0" lang="el-GR" sz="1800" b="0" i="0" u="none" strike="noStrike" cap="none" normalizeH="0" baseline="0" smtClean="0">
                        <a:ln>
                          <a:noFill/>
                        </a:ln>
                        <a:solidFill>
                          <a:schemeClr val="tx1"/>
                        </a:solidFill>
                        <a:effectLst/>
                        <a:latin typeface="Arial" charset="0"/>
                      </a:endParaRPr>
                    </a:p>
                  </a:txBody>
                  <a:tcPr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gridSpan="6">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l-GR" sz="1100" b="1" i="0" u="none" strike="noStrike" cap="none" normalizeH="0" baseline="0" smtClean="0">
                          <a:ln>
                            <a:noFill/>
                          </a:ln>
                          <a:solidFill>
                            <a:srgbClr val="FF0000"/>
                          </a:solidFill>
                          <a:effectLst/>
                          <a:latin typeface="Arial" charset="0"/>
                          <a:cs typeface="Arial" charset="0"/>
                        </a:rPr>
                        <a:t>Multiply by</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cap="flat">
                      <a:noFill/>
                    </a:lnR>
                    <a:lnT>
                      <a:noFill/>
                    </a:lnT>
                    <a:lnB>
                      <a:noFill/>
                    </a:lnB>
                    <a:lnTlToBr>
                      <a:noFill/>
                    </a:lnTlToBr>
                    <a:lnBlToTr>
                      <a:noFill/>
                    </a:lnBlToTr>
                    <a:noFill/>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r>
              <a:tr h="0">
                <a:tc gridSpan="2">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1 billion cubic metres NG</a:t>
                      </a:r>
                      <a:endParaRPr kumimoji="0" lang="el-GR" sz="1800" b="0" i="0" u="none" strike="noStrike" cap="none" normalizeH="0" baseline="0" smtClean="0">
                        <a:ln>
                          <a:noFill/>
                        </a:ln>
                        <a:solidFill>
                          <a:schemeClr val="tx1"/>
                        </a:solidFill>
                        <a:effectLst/>
                        <a:latin typeface="Arial" charset="0"/>
                      </a:endParaRPr>
                    </a:p>
                  </a:txBody>
                  <a:tcPr anchor="ctr" horzOverflow="overflow">
                    <a:lnL cap="flat">
                      <a:noFill/>
                    </a:lnL>
                    <a:lnR>
                      <a:noFill/>
                    </a:lnR>
                    <a:lnT>
                      <a:noFill/>
                    </a:lnT>
                    <a:lnB>
                      <a:noFill/>
                    </a:lnB>
                    <a:lnTlToBr>
                      <a:noFill/>
                    </a:lnTlToBr>
                    <a:lnBlToTr>
                      <a:noFill/>
                    </a:lnBlToTr>
                    <a:noFill/>
                  </a:tcPr>
                </a:tc>
                <a:tc hMerge="1">
                  <a:txBody>
                    <a:bodyPr/>
                    <a:lstStyle/>
                    <a:p>
                      <a:endParaRPr lang="el-GR"/>
                    </a:p>
                  </a:txBody>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1</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35.3</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0.90</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0.73</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36</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6.29</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cap="flat">
                      <a:noFill/>
                    </a:lnR>
                    <a:lnT>
                      <a:noFill/>
                    </a:lnT>
                    <a:lnB>
                      <a:noFill/>
                    </a:lnB>
                    <a:lnTlToBr>
                      <a:noFill/>
                    </a:lnTlToBr>
                    <a:lnBlToTr>
                      <a:noFill/>
                    </a:lnBlToTr>
                    <a:noFill/>
                  </a:tcPr>
                </a:tc>
              </a:tr>
              <a:tr h="0">
                <a:tc gridSpan="2">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1 billion cubic feet NG</a:t>
                      </a:r>
                      <a:endParaRPr kumimoji="0" lang="el-GR" sz="1800" b="0" i="0" u="none" strike="noStrike" cap="none" normalizeH="0" baseline="0" smtClean="0">
                        <a:ln>
                          <a:noFill/>
                        </a:ln>
                        <a:solidFill>
                          <a:schemeClr val="tx1"/>
                        </a:solidFill>
                        <a:effectLst/>
                        <a:latin typeface="Arial" charset="0"/>
                      </a:endParaRPr>
                    </a:p>
                  </a:txBody>
                  <a:tcPr anchor="ctr" horzOverflow="overflow">
                    <a:lnL cap="flat">
                      <a:noFill/>
                    </a:lnL>
                    <a:lnR>
                      <a:noFill/>
                    </a:lnR>
                    <a:lnT>
                      <a:noFill/>
                    </a:lnT>
                    <a:lnB>
                      <a:noFill/>
                    </a:lnB>
                    <a:lnTlToBr>
                      <a:noFill/>
                    </a:lnTlToBr>
                    <a:lnBlToTr>
                      <a:noFill/>
                    </a:lnBlToTr>
                    <a:noFill/>
                  </a:tcPr>
                </a:tc>
                <a:tc hMerge="1">
                  <a:txBody>
                    <a:bodyPr/>
                    <a:lstStyle/>
                    <a:p>
                      <a:endParaRPr lang="el-GR"/>
                    </a:p>
                  </a:txBody>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0.028</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1</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0.026</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0.021</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1.03</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0.18</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cap="flat">
                      <a:noFill/>
                    </a:lnR>
                    <a:lnT>
                      <a:noFill/>
                    </a:lnT>
                    <a:lnB>
                      <a:noFill/>
                    </a:lnB>
                    <a:lnTlToBr>
                      <a:noFill/>
                    </a:lnTlToBr>
                    <a:lnBlToTr>
                      <a:noFill/>
                    </a:lnBlToTr>
                    <a:noFill/>
                  </a:tcPr>
                </a:tc>
              </a:tr>
              <a:tr h="0">
                <a:tc gridSpan="2">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1 million tonnes oil equivalent</a:t>
                      </a:r>
                      <a:endParaRPr kumimoji="0" lang="el-GR" sz="1800" b="0" i="0" u="none" strike="noStrike" cap="none" normalizeH="0" baseline="0" smtClean="0">
                        <a:ln>
                          <a:noFill/>
                        </a:ln>
                        <a:solidFill>
                          <a:schemeClr val="tx1"/>
                        </a:solidFill>
                        <a:effectLst/>
                        <a:latin typeface="Arial" charset="0"/>
                      </a:endParaRPr>
                    </a:p>
                  </a:txBody>
                  <a:tcPr anchor="ctr" horzOverflow="overflow">
                    <a:lnL cap="flat">
                      <a:noFill/>
                    </a:lnL>
                    <a:lnR>
                      <a:noFill/>
                    </a:lnR>
                    <a:lnT>
                      <a:noFill/>
                    </a:lnT>
                    <a:lnB>
                      <a:noFill/>
                    </a:lnB>
                    <a:lnTlToBr>
                      <a:noFill/>
                    </a:lnTlToBr>
                    <a:lnBlToTr>
                      <a:noFill/>
                    </a:lnBlToTr>
                    <a:noFill/>
                  </a:tcPr>
                </a:tc>
                <a:tc hMerge="1">
                  <a:txBody>
                    <a:bodyPr/>
                    <a:lstStyle/>
                    <a:p>
                      <a:endParaRPr lang="el-GR"/>
                    </a:p>
                  </a:txBody>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1.111</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39.2</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1</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0.805</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40.4</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7.33</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cap="flat">
                      <a:noFill/>
                    </a:lnR>
                    <a:lnT>
                      <a:noFill/>
                    </a:lnT>
                    <a:lnB>
                      <a:noFill/>
                    </a:lnB>
                    <a:lnTlToBr>
                      <a:noFill/>
                    </a:lnTlToBr>
                    <a:lnBlToTr>
                      <a:noFill/>
                    </a:lnBlToTr>
                    <a:noFill/>
                  </a:tcPr>
                </a:tc>
              </a:tr>
              <a:tr h="0">
                <a:tc gridSpan="2">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1 million tonnes LNG</a:t>
                      </a:r>
                      <a:endParaRPr kumimoji="0" lang="el-GR" sz="1800" b="0" i="0" u="none" strike="noStrike" cap="none" normalizeH="0" baseline="0" smtClean="0">
                        <a:ln>
                          <a:noFill/>
                        </a:ln>
                        <a:solidFill>
                          <a:schemeClr val="tx1"/>
                        </a:solidFill>
                        <a:effectLst/>
                        <a:latin typeface="Arial" charset="0"/>
                      </a:endParaRPr>
                    </a:p>
                  </a:txBody>
                  <a:tcPr anchor="ctr" horzOverflow="overflow">
                    <a:lnL cap="flat">
                      <a:noFill/>
                    </a:lnL>
                    <a:lnR>
                      <a:noFill/>
                    </a:lnR>
                    <a:lnT>
                      <a:noFill/>
                    </a:lnT>
                    <a:lnB>
                      <a:noFill/>
                    </a:lnB>
                    <a:lnTlToBr>
                      <a:noFill/>
                    </a:lnTlToBr>
                    <a:lnBlToTr>
                      <a:noFill/>
                    </a:lnBlToTr>
                    <a:noFill/>
                  </a:tcPr>
                </a:tc>
                <a:tc hMerge="1">
                  <a:txBody>
                    <a:bodyPr/>
                    <a:lstStyle/>
                    <a:p>
                      <a:endParaRPr lang="el-GR"/>
                    </a:p>
                  </a:txBody>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1.38</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48.7</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1.23</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1</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52.0</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8.68</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cap="flat">
                      <a:noFill/>
                    </a:lnR>
                    <a:lnT>
                      <a:noFill/>
                    </a:lnT>
                    <a:lnB>
                      <a:noFill/>
                    </a:lnB>
                    <a:lnTlToBr>
                      <a:noFill/>
                    </a:lnTlToBr>
                    <a:lnBlToTr>
                      <a:noFill/>
                    </a:lnBlToTr>
                    <a:noFill/>
                  </a:tcPr>
                </a:tc>
              </a:tr>
              <a:tr h="0">
                <a:tc gridSpan="2">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1 trillion British thermal units</a:t>
                      </a:r>
                      <a:endParaRPr kumimoji="0" lang="el-GR" sz="1800" b="0" i="0" u="none" strike="noStrike" cap="none" normalizeH="0" baseline="0" smtClean="0">
                        <a:ln>
                          <a:noFill/>
                        </a:ln>
                        <a:solidFill>
                          <a:schemeClr val="tx1"/>
                        </a:solidFill>
                        <a:effectLst/>
                        <a:latin typeface="Arial" charset="0"/>
                      </a:endParaRPr>
                    </a:p>
                  </a:txBody>
                  <a:tcPr anchor="ctr" horzOverflow="overflow">
                    <a:lnL cap="flat">
                      <a:noFill/>
                    </a:lnL>
                    <a:lnR>
                      <a:noFill/>
                    </a:lnR>
                    <a:lnT>
                      <a:noFill/>
                    </a:lnT>
                    <a:lnB>
                      <a:noFill/>
                    </a:lnB>
                    <a:lnTlToBr>
                      <a:noFill/>
                    </a:lnTlToBr>
                    <a:lnBlToTr>
                      <a:noFill/>
                    </a:lnBlToTr>
                    <a:noFill/>
                  </a:tcPr>
                </a:tc>
                <a:tc hMerge="1">
                  <a:txBody>
                    <a:bodyPr/>
                    <a:lstStyle/>
                    <a:p>
                      <a:endParaRPr lang="el-GR"/>
                    </a:p>
                  </a:txBody>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0.028</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0.98</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0.025</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0.02</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1</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0.17</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cap="flat">
                      <a:noFill/>
                    </a:lnR>
                    <a:lnT>
                      <a:noFill/>
                    </a:lnT>
                    <a:lnB>
                      <a:noFill/>
                    </a:lnB>
                    <a:lnTlToBr>
                      <a:noFill/>
                    </a:lnTlToBr>
                    <a:lnBlToTr>
                      <a:noFill/>
                    </a:lnBlToTr>
                    <a:noFill/>
                  </a:tcPr>
                </a:tc>
              </a:tr>
              <a:tr h="0">
                <a:tc gridSpan="2">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1 million barrels oil equivalent</a:t>
                      </a:r>
                      <a:endParaRPr kumimoji="0" lang="el-GR" sz="1800" b="0" i="0" u="none" strike="noStrike" cap="none" normalizeH="0" baseline="0" smtClean="0">
                        <a:ln>
                          <a:noFill/>
                        </a:ln>
                        <a:solidFill>
                          <a:schemeClr val="tx1"/>
                        </a:solidFill>
                        <a:effectLst/>
                        <a:latin typeface="Arial" charset="0"/>
                      </a:endParaRPr>
                    </a:p>
                  </a:txBody>
                  <a:tcPr anchor="ctr" horzOverflow="overflow">
                    <a:lnL cap="flat">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l-GR"/>
                    </a:p>
                  </a:txBody>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0.16</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5.61</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0.14</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0.12</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5.8</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chemeClr val="tx1"/>
                          </a:solidFill>
                          <a:effectLst/>
                          <a:latin typeface="Arial" charset="0"/>
                          <a:cs typeface="Arial" charset="0"/>
                        </a:rPr>
                        <a:t>1</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cap="flat">
                      <a:noFill/>
                    </a:lnR>
                    <a:lnT>
                      <a:noFill/>
                    </a:lnT>
                    <a:lnB w="12700" cap="flat" cmpd="sng" algn="ctr">
                      <a:solidFill>
                        <a:srgbClr val="000000"/>
                      </a:solidFill>
                      <a:prstDash val="solid"/>
                      <a:round/>
                      <a:headEnd type="none" w="med" len="med"/>
                      <a:tailEnd type="none" w="med" len="med"/>
                    </a:lnB>
                    <a:lnTlToBr>
                      <a:noFill/>
                    </a:lnTlToBr>
                    <a:lnBlToTr>
                      <a:noFill/>
                    </a:lnBlToTr>
                    <a:noFill/>
                  </a:tcPr>
                </a:tc>
              </a:tr>
              <a:tr h="155575">
                <a:tc gridSpan="3">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l-GR" sz="1100" b="0" i="0" u="none" strike="noStrike" cap="none" normalizeH="0" baseline="0" smtClean="0">
                          <a:ln>
                            <a:noFill/>
                          </a:ln>
                          <a:solidFill>
                            <a:srgbClr val="FF0000"/>
                          </a:solidFill>
                          <a:effectLst/>
                          <a:latin typeface="Arial" charset="0"/>
                          <a:cs typeface="Arial" charset="0"/>
                        </a:rPr>
                        <a:t>LNG : Liquefied Natural Gas (Υγροποιημένο Φυσικό Αέριο)</a:t>
                      </a:r>
                      <a:endParaRPr kumimoji="0" lang="el-GR" sz="1800" b="0" i="0" u="none" strike="noStrike" cap="none" normalizeH="0" baseline="0" smtClean="0">
                        <a:ln>
                          <a:noFill/>
                        </a:ln>
                        <a:solidFill>
                          <a:schemeClr val="tx1"/>
                        </a:solidFill>
                        <a:effectLst/>
                        <a:latin typeface="Arial" charset="0"/>
                      </a:endParaRPr>
                    </a:p>
                  </a:txBody>
                  <a:tcPr anchor="ctr" horzOverflow="overflow">
                    <a:lnL cap="flat">
                      <a:noFill/>
                    </a:lnL>
                    <a:lnR>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hMerge="1">
                  <a:txBody>
                    <a:bodyPr/>
                    <a:lstStyle/>
                    <a:p>
                      <a:endParaRPr lang="el-GR"/>
                    </a:p>
                  </a:txBody>
                  <a:tcPr/>
                </a:tc>
                <a:tc hMerge="1">
                  <a:txBody>
                    <a:bodyPr/>
                    <a:lstStyle/>
                    <a:p>
                      <a:endParaRPr lang="el-GR"/>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chemeClr val="tx1"/>
                        </a:solidFill>
                        <a:effectLst/>
                        <a:latin typeface="Arial" charset="0"/>
                      </a:endParaRPr>
                    </a:p>
                  </a:txBody>
                  <a:tcPr anchor="ctr" horzOverflow="overflow">
                    <a:lnL>
                      <a:noFill/>
                    </a:lnL>
                    <a:lnR>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chemeClr val="tx1"/>
                        </a:solidFill>
                        <a:effectLst/>
                        <a:latin typeface="Arial" charset="0"/>
                      </a:endParaRPr>
                    </a:p>
                  </a:txBody>
                  <a:tcPr anchor="ctr" horzOverflow="overflow">
                    <a:lnL>
                      <a:noFill/>
                    </a:lnL>
                    <a:lnR>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chemeClr val="tx1"/>
                        </a:solidFill>
                        <a:effectLst/>
                        <a:latin typeface="Arial" charset="0"/>
                      </a:endParaRPr>
                    </a:p>
                  </a:txBody>
                  <a:tcPr anchor="ctr" horzOverflow="overflow">
                    <a:lnL>
                      <a:noFill/>
                    </a:lnL>
                    <a:lnR>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chemeClr val="tx1"/>
                        </a:solidFill>
                        <a:effectLst/>
                        <a:latin typeface="Arial" charset="0"/>
                      </a:endParaRPr>
                    </a:p>
                  </a:txBody>
                  <a:tcPr anchor="ctr" horzOverflow="overflow">
                    <a:lnL>
                      <a:noFill/>
                    </a:lnL>
                    <a:lnR>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chemeClr val="tx1"/>
                        </a:solidFill>
                        <a:effectLst/>
                        <a:latin typeface="Arial" charset="0"/>
                      </a:endParaRPr>
                    </a:p>
                  </a:txBody>
                  <a:tcPr anchor="ctr" horzOverflow="overflow">
                    <a:lnL>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r>
            </a:tbl>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830"/>
    </mc:Choice>
    <mc:Fallback>
      <p:transition spd="slow" advTm="6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l-GR" smtClean="0"/>
              <a:t>Χρήσεις του κάρβουνου</a:t>
            </a:r>
          </a:p>
        </p:txBody>
      </p:sp>
      <p:sp>
        <p:nvSpPr>
          <p:cNvPr id="16387" name="Rectangle 3"/>
          <p:cNvSpPr>
            <a:spLocks noGrp="1" noChangeArrowheads="1"/>
          </p:cNvSpPr>
          <p:nvPr>
            <p:ph type="body" idx="1"/>
          </p:nvPr>
        </p:nvSpPr>
        <p:spPr/>
        <p:txBody>
          <a:bodyPr/>
          <a:lstStyle/>
          <a:p>
            <a:pPr eaLnBrk="1" hangingPunct="1"/>
            <a:r>
              <a:rPr lang="el-GR" smtClean="0"/>
              <a:t>Παραγωγή ηλεκτρισμού</a:t>
            </a:r>
          </a:p>
          <a:p>
            <a:pPr eaLnBrk="1" hangingPunct="1"/>
            <a:endParaRPr lang="el-GR" smtClean="0"/>
          </a:p>
          <a:p>
            <a:pPr eaLnBrk="1" hangingPunct="1"/>
            <a:r>
              <a:rPr lang="el-GR" smtClean="0"/>
              <a:t>Τσιμεντοβιομηχανία</a:t>
            </a:r>
          </a:p>
          <a:p>
            <a:pPr eaLnBrk="1" hangingPunct="1"/>
            <a:r>
              <a:rPr lang="el-GR" smtClean="0"/>
              <a:t>Χαλυβουργία</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523"/>
    </mc:Choice>
    <mc:Fallback>
      <p:transition spd="slow" advTm="95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p:txBody>
          <a:bodyPr/>
          <a:lstStyle/>
          <a:p>
            <a:pPr eaLnBrk="1" hangingPunct="1"/>
            <a:r>
              <a:rPr lang="el-GR" sz="4000" smtClean="0"/>
              <a:t>Χρήση του κάρβουνου στην χαλυβουργία </a:t>
            </a:r>
          </a:p>
        </p:txBody>
      </p:sp>
      <p:pic>
        <p:nvPicPr>
          <p:cNvPr id="17411" name="Picture 5" descr="Photo Coal Blast Furnace"/>
          <p:cNvPicPr>
            <a:picLocks noGrp="1" noChangeAspect="1" noChangeArrowheads="1"/>
          </p:cNvPicPr>
          <p:nvPr>
            <p:ph idx="1"/>
          </p:nvPr>
        </p:nvPicPr>
        <p:blipFill>
          <a:blip r:embed="rId5" cstate="print"/>
          <a:srcRect/>
          <a:stretch>
            <a:fillRect/>
          </a:stretch>
        </p:blipFill>
        <p:spPr>
          <a:xfrm>
            <a:off x="1619250" y="1557338"/>
            <a:ext cx="6624638" cy="4867275"/>
          </a:xfrm>
          <a:no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5831"/>
    </mc:Choice>
    <mc:Fallback>
      <p:transition spd="slow" advTm="258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6"/>
          <p:cNvSpPr>
            <a:spLocks noGrp="1" noChangeArrowheads="1"/>
          </p:cNvSpPr>
          <p:nvPr>
            <p:ph type="title"/>
          </p:nvPr>
        </p:nvSpPr>
        <p:spPr>
          <a:xfrm>
            <a:off x="457200" y="274638"/>
            <a:ext cx="8229600" cy="490066"/>
          </a:xfrm>
        </p:spPr>
        <p:txBody>
          <a:bodyPr/>
          <a:lstStyle/>
          <a:p>
            <a:pPr eaLnBrk="1" hangingPunct="1"/>
            <a:r>
              <a:rPr lang="el-GR" sz="3600" smtClean="0">
                <a:solidFill>
                  <a:schemeClr val="accent5">
                    <a:lumMod val="10000"/>
                  </a:schemeClr>
                </a:solidFill>
              </a:rPr>
              <a:t>Τύποι κάρβουνου και χρήσεις</a:t>
            </a:r>
          </a:p>
        </p:txBody>
      </p:sp>
      <p:pic>
        <p:nvPicPr>
          <p:cNvPr id="18435" name="Picture 5"/>
          <p:cNvPicPr>
            <a:picLocks noGrp="1" noChangeAspect="1" noChangeArrowheads="1"/>
          </p:cNvPicPr>
          <p:nvPr>
            <p:ph idx="1"/>
          </p:nvPr>
        </p:nvPicPr>
        <p:blipFill>
          <a:blip r:embed="rId5" cstate="print">
            <a:lum bright="-36000" contrast="37000"/>
          </a:blip>
          <a:srcRect/>
          <a:stretch>
            <a:fillRect/>
          </a:stretch>
        </p:blipFill>
        <p:spPr>
          <a:xfrm>
            <a:off x="1061243" y="1306983"/>
            <a:ext cx="7021513" cy="4964113"/>
          </a:xfrm>
          <a:noFill/>
        </p:spPr>
      </p:pic>
      <p:sp>
        <p:nvSpPr>
          <p:cNvPr id="2" name="Rounded Rectangle 1"/>
          <p:cNvSpPr/>
          <p:nvPr/>
        </p:nvSpPr>
        <p:spPr>
          <a:xfrm>
            <a:off x="2915816" y="1556792"/>
            <a:ext cx="3816424" cy="216024"/>
          </a:xfrm>
          <a:prstGeom prst="roundRect">
            <a:avLst/>
          </a:prstGeom>
          <a:solidFill>
            <a:schemeClr val="bg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600" smtClean="0">
                <a:solidFill>
                  <a:srgbClr val="FF0000"/>
                </a:solidFill>
                <a:latin typeface="Cambria" panose="02040503050406030204" pitchFamily="18" charset="0"/>
              </a:rPr>
              <a:t>ΕΝΕΡΓΕΙΑΚΟ ΠΕΡΙΕΧΟΜΕΝΟ ΣΕ </a:t>
            </a:r>
            <a:r>
              <a:rPr lang="en-GB" sz="1600" smtClean="0">
                <a:solidFill>
                  <a:srgbClr val="FF0000"/>
                </a:solidFill>
                <a:latin typeface="Cambria" panose="02040503050406030204" pitchFamily="18" charset="0"/>
              </a:rPr>
              <a:t>C</a:t>
            </a:r>
            <a:endParaRPr lang="en-GB" sz="1600">
              <a:solidFill>
                <a:srgbClr val="FF0000"/>
              </a:solidFill>
              <a:latin typeface="Cambria" panose="02040503050406030204" pitchFamily="18" charset="0"/>
            </a:endParaRPr>
          </a:p>
        </p:txBody>
      </p:sp>
      <p:sp>
        <p:nvSpPr>
          <p:cNvPr id="5" name="Rounded Rectangle 4"/>
          <p:cNvSpPr/>
          <p:nvPr/>
        </p:nvSpPr>
        <p:spPr>
          <a:xfrm>
            <a:off x="2697284" y="1863512"/>
            <a:ext cx="3816424" cy="216024"/>
          </a:xfrm>
          <a:prstGeom prst="roundRect">
            <a:avLst/>
          </a:prstGeom>
          <a:solidFill>
            <a:schemeClr val="bg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600" smtClean="0">
                <a:solidFill>
                  <a:srgbClr val="FF0000"/>
                </a:solidFill>
                <a:latin typeface="Cambria" panose="02040503050406030204" pitchFamily="18" charset="0"/>
              </a:rPr>
              <a:t>ΠΕΡΙΕΧΟΜΕΝΟ ΣΕ ΥΓΡΑΣΙΑ</a:t>
            </a:r>
            <a:endParaRPr lang="en-GB" sz="1600">
              <a:solidFill>
                <a:srgbClr val="FF0000"/>
              </a:solidFill>
              <a:latin typeface="Cambria" panose="02040503050406030204" pitchFamily="18" charset="0"/>
            </a:endParaRPr>
          </a:p>
        </p:txBody>
      </p:sp>
      <p:sp>
        <p:nvSpPr>
          <p:cNvPr id="6" name="Rounded Rectangle 5"/>
          <p:cNvSpPr/>
          <p:nvPr/>
        </p:nvSpPr>
        <p:spPr>
          <a:xfrm>
            <a:off x="2123728" y="2587392"/>
            <a:ext cx="1800200" cy="432048"/>
          </a:xfrm>
          <a:prstGeom prst="roundRect">
            <a:avLst/>
          </a:prstGeom>
          <a:solidFill>
            <a:schemeClr val="bg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smtClean="0">
                <a:solidFill>
                  <a:srgbClr val="FF0000"/>
                </a:solidFill>
                <a:latin typeface="Cambria" panose="02040503050406030204" pitchFamily="18" charset="0"/>
              </a:rPr>
              <a:t>ΑΝΘΡΑΚΑΣ ΧΑΜΗΛΗΣ ΠΟΙΟΤΗΤΑΣ 47%</a:t>
            </a:r>
            <a:endParaRPr lang="en-GB" sz="1200">
              <a:solidFill>
                <a:srgbClr val="FF0000"/>
              </a:solidFill>
              <a:latin typeface="Cambria" panose="02040503050406030204" pitchFamily="18" charset="0"/>
            </a:endParaRPr>
          </a:p>
        </p:txBody>
      </p:sp>
      <p:sp>
        <p:nvSpPr>
          <p:cNvPr id="7" name="Rounded Rectangle 6"/>
          <p:cNvSpPr/>
          <p:nvPr/>
        </p:nvSpPr>
        <p:spPr>
          <a:xfrm>
            <a:off x="5436096" y="2587392"/>
            <a:ext cx="1800200" cy="432048"/>
          </a:xfrm>
          <a:prstGeom prst="roundRect">
            <a:avLst/>
          </a:prstGeom>
          <a:solidFill>
            <a:schemeClr val="bg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smtClean="0">
                <a:solidFill>
                  <a:srgbClr val="FF0000"/>
                </a:solidFill>
                <a:latin typeface="Cambria" panose="02040503050406030204" pitchFamily="18" charset="0"/>
              </a:rPr>
              <a:t>ΑΝΘΡΑΚΑΣ ΥΨΗΛΗΣ ΠΟΙΟΤΗΤΑΣ 53%</a:t>
            </a:r>
            <a:endParaRPr lang="en-GB" sz="1200">
              <a:solidFill>
                <a:srgbClr val="FF0000"/>
              </a:solidFill>
              <a:latin typeface="Cambria" panose="02040503050406030204" pitchFamily="18" charset="0"/>
            </a:endParaRPr>
          </a:p>
        </p:txBody>
      </p:sp>
      <p:sp>
        <p:nvSpPr>
          <p:cNvPr id="9" name="Rounded Rectangle 8"/>
          <p:cNvSpPr/>
          <p:nvPr/>
        </p:nvSpPr>
        <p:spPr>
          <a:xfrm>
            <a:off x="1620808" y="3573016"/>
            <a:ext cx="1295008" cy="432048"/>
          </a:xfrm>
          <a:prstGeom prst="roundRect">
            <a:avLst/>
          </a:prstGeom>
          <a:solidFill>
            <a:schemeClr val="bg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smtClean="0">
                <a:solidFill>
                  <a:srgbClr val="FF0000"/>
                </a:solidFill>
                <a:latin typeface="Cambria" panose="02040503050406030204" pitchFamily="18" charset="0"/>
              </a:rPr>
              <a:t>ΛΙΓΝΙΤΗΣ 17%</a:t>
            </a:r>
            <a:endParaRPr lang="en-GB" sz="1200">
              <a:solidFill>
                <a:srgbClr val="FF0000"/>
              </a:solidFill>
              <a:latin typeface="Cambria" panose="02040503050406030204" pitchFamily="18" charset="0"/>
            </a:endParaRPr>
          </a:p>
        </p:txBody>
      </p:sp>
      <p:sp>
        <p:nvSpPr>
          <p:cNvPr id="10" name="Rounded Rectangle 9"/>
          <p:cNvSpPr/>
          <p:nvPr/>
        </p:nvSpPr>
        <p:spPr>
          <a:xfrm>
            <a:off x="3014504" y="3573016"/>
            <a:ext cx="1295008" cy="432048"/>
          </a:xfrm>
          <a:prstGeom prst="roundRect">
            <a:avLst/>
          </a:prstGeom>
          <a:solidFill>
            <a:schemeClr val="bg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smtClean="0">
                <a:solidFill>
                  <a:srgbClr val="FF0000"/>
                </a:solidFill>
                <a:latin typeface="Cambria" panose="02040503050406030204" pitchFamily="18" charset="0"/>
              </a:rPr>
              <a:t>ΥΠΟΠΙΣΣΟΥΧΟΙ 30%</a:t>
            </a:r>
            <a:endParaRPr lang="en-GB" sz="1200">
              <a:solidFill>
                <a:srgbClr val="FF0000"/>
              </a:solidFill>
              <a:latin typeface="Cambria" panose="02040503050406030204" pitchFamily="18" charset="0"/>
            </a:endParaRPr>
          </a:p>
        </p:txBody>
      </p:sp>
      <p:sp>
        <p:nvSpPr>
          <p:cNvPr id="11" name="Rounded Rectangle 10"/>
          <p:cNvSpPr/>
          <p:nvPr/>
        </p:nvSpPr>
        <p:spPr>
          <a:xfrm>
            <a:off x="5271120" y="3432800"/>
            <a:ext cx="1065076" cy="432048"/>
          </a:xfrm>
          <a:prstGeom prst="roundRect">
            <a:avLst/>
          </a:prstGeom>
          <a:solidFill>
            <a:schemeClr val="bg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smtClean="0">
                <a:solidFill>
                  <a:srgbClr val="FF0000"/>
                </a:solidFill>
                <a:latin typeface="Cambria" panose="02040503050406030204" pitchFamily="18" charset="0"/>
              </a:rPr>
              <a:t>ΠΙΣΣΟΥΧΟΙ 52%</a:t>
            </a:r>
            <a:endParaRPr lang="en-GB" sz="1200">
              <a:solidFill>
                <a:srgbClr val="FF0000"/>
              </a:solidFill>
              <a:latin typeface="Cambria" panose="02040503050406030204" pitchFamily="18" charset="0"/>
            </a:endParaRPr>
          </a:p>
        </p:txBody>
      </p:sp>
      <p:sp>
        <p:nvSpPr>
          <p:cNvPr id="12" name="Rounded Rectangle 11"/>
          <p:cNvSpPr/>
          <p:nvPr/>
        </p:nvSpPr>
        <p:spPr>
          <a:xfrm>
            <a:off x="6513708" y="3435464"/>
            <a:ext cx="1226644" cy="432048"/>
          </a:xfrm>
          <a:prstGeom prst="roundRect">
            <a:avLst/>
          </a:prstGeom>
          <a:solidFill>
            <a:schemeClr val="bg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smtClean="0">
                <a:solidFill>
                  <a:srgbClr val="FF0000"/>
                </a:solidFill>
                <a:latin typeface="Cambria" panose="02040503050406030204" pitchFamily="18" charset="0"/>
              </a:rPr>
              <a:t>ΑΝΘΡΑΚΙΤΗΣ 1%</a:t>
            </a:r>
            <a:endParaRPr lang="en-GB" sz="1200">
              <a:solidFill>
                <a:srgbClr val="FF0000"/>
              </a:solidFill>
              <a:latin typeface="Cambria" panose="02040503050406030204" pitchFamily="18" charset="0"/>
            </a:endParaRPr>
          </a:p>
        </p:txBody>
      </p:sp>
      <p:sp>
        <p:nvSpPr>
          <p:cNvPr id="13" name="Rounded Rectangle 12"/>
          <p:cNvSpPr/>
          <p:nvPr/>
        </p:nvSpPr>
        <p:spPr>
          <a:xfrm>
            <a:off x="5722874" y="4365104"/>
            <a:ext cx="1153382" cy="432048"/>
          </a:xfrm>
          <a:prstGeom prst="roundRect">
            <a:avLst/>
          </a:prstGeom>
          <a:solidFill>
            <a:schemeClr val="bg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smtClean="0">
                <a:solidFill>
                  <a:srgbClr val="FF0000"/>
                </a:solidFill>
                <a:latin typeface="Cambria" panose="02040503050406030204" pitchFamily="18" charset="0"/>
              </a:rPr>
              <a:t>ΜΕΤΑΛΛΟΥΡ-ΓΙΚΟ ΚΩΚ</a:t>
            </a:r>
            <a:endParaRPr lang="en-GB" sz="1200">
              <a:solidFill>
                <a:srgbClr val="FF0000"/>
              </a:solidFill>
              <a:latin typeface="Cambria" panose="02040503050406030204" pitchFamily="18" charset="0"/>
            </a:endParaRPr>
          </a:p>
        </p:txBody>
      </p:sp>
      <p:sp>
        <p:nvSpPr>
          <p:cNvPr id="14" name="Rounded Rectangle 13"/>
          <p:cNvSpPr/>
          <p:nvPr/>
        </p:nvSpPr>
        <p:spPr>
          <a:xfrm>
            <a:off x="4572000" y="4293096"/>
            <a:ext cx="1082628" cy="576064"/>
          </a:xfrm>
          <a:prstGeom prst="roundRect">
            <a:avLst/>
          </a:prstGeom>
          <a:solidFill>
            <a:schemeClr val="bg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smtClean="0">
                <a:solidFill>
                  <a:srgbClr val="FF0000"/>
                </a:solidFill>
                <a:latin typeface="Cambria" panose="02040503050406030204" pitchFamily="18" charset="0"/>
              </a:rPr>
              <a:t>ΑΝΘΡΑΚΑΣ ΘΕΡΜΙΚΟΥ ΑΤΜΟΥ</a:t>
            </a:r>
            <a:endParaRPr lang="en-GB" sz="1200">
              <a:solidFill>
                <a:srgbClr val="FF0000"/>
              </a:solidFill>
              <a:latin typeface="Cambria" panose="02040503050406030204" pitchFamily="18" charset="0"/>
            </a:endParaRPr>
          </a:p>
        </p:txBody>
      </p:sp>
      <p:sp>
        <p:nvSpPr>
          <p:cNvPr id="15" name="Rounded Rectangle 14"/>
          <p:cNvSpPr/>
          <p:nvPr/>
        </p:nvSpPr>
        <p:spPr>
          <a:xfrm>
            <a:off x="1413932" y="5596680"/>
            <a:ext cx="1296144" cy="523060"/>
          </a:xfrm>
          <a:prstGeom prst="roundRect">
            <a:avLst/>
          </a:prstGeom>
          <a:solidFill>
            <a:schemeClr val="bg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smtClean="0">
                <a:solidFill>
                  <a:srgbClr val="FF0000"/>
                </a:solidFill>
                <a:latin typeface="Cambria" panose="02040503050406030204" pitchFamily="18" charset="0"/>
              </a:rPr>
              <a:t>ΗΛΕΚΤΡΙΣΜΟΣ</a:t>
            </a:r>
            <a:endParaRPr lang="en-GB" sz="1200">
              <a:solidFill>
                <a:srgbClr val="FF0000"/>
              </a:solidFill>
              <a:latin typeface="Cambria" panose="02040503050406030204" pitchFamily="18" charset="0"/>
            </a:endParaRPr>
          </a:p>
        </p:txBody>
      </p:sp>
      <p:sp>
        <p:nvSpPr>
          <p:cNvPr id="16" name="Rounded Rectangle 15"/>
          <p:cNvSpPr/>
          <p:nvPr/>
        </p:nvSpPr>
        <p:spPr>
          <a:xfrm>
            <a:off x="2915816" y="5596680"/>
            <a:ext cx="1296144" cy="523060"/>
          </a:xfrm>
          <a:prstGeom prst="roundRect">
            <a:avLst/>
          </a:prstGeom>
          <a:solidFill>
            <a:schemeClr val="bg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smtClean="0">
                <a:solidFill>
                  <a:srgbClr val="FF0000"/>
                </a:solidFill>
                <a:latin typeface="Cambria" panose="02040503050406030204" pitchFamily="18" charset="0"/>
              </a:rPr>
              <a:t>ΗΛΕΚΤΡΙΣΜΟΣ, ΒΙΟΜΗΧΑΝΙΑ</a:t>
            </a:r>
            <a:endParaRPr lang="en-GB" sz="1200">
              <a:solidFill>
                <a:srgbClr val="FF0000"/>
              </a:solidFill>
              <a:latin typeface="Cambria" panose="02040503050406030204" pitchFamily="18" charset="0"/>
            </a:endParaRPr>
          </a:p>
        </p:txBody>
      </p:sp>
      <p:sp>
        <p:nvSpPr>
          <p:cNvPr id="17" name="Rounded Rectangle 16"/>
          <p:cNvSpPr/>
          <p:nvPr/>
        </p:nvSpPr>
        <p:spPr>
          <a:xfrm>
            <a:off x="4523342" y="5598440"/>
            <a:ext cx="1296144" cy="523060"/>
          </a:xfrm>
          <a:prstGeom prst="roundRect">
            <a:avLst/>
          </a:prstGeom>
          <a:solidFill>
            <a:schemeClr val="bg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smtClean="0">
                <a:solidFill>
                  <a:srgbClr val="FF0000"/>
                </a:solidFill>
                <a:latin typeface="Cambria" panose="02040503050406030204" pitchFamily="18" charset="0"/>
              </a:rPr>
              <a:t>ΗΛΕΚΤΡΙΣΜΟΣ, ΤΣΙΜΕΝΤΟ, ΒΙΟΜΗΧΑΝΙΑ</a:t>
            </a:r>
            <a:endParaRPr lang="en-GB" sz="1200">
              <a:solidFill>
                <a:srgbClr val="FF0000"/>
              </a:solidFill>
              <a:latin typeface="Cambria" panose="02040503050406030204" pitchFamily="18" charset="0"/>
            </a:endParaRPr>
          </a:p>
        </p:txBody>
      </p:sp>
      <p:sp>
        <p:nvSpPr>
          <p:cNvPr id="18" name="Rounded Rectangle 17"/>
          <p:cNvSpPr/>
          <p:nvPr/>
        </p:nvSpPr>
        <p:spPr>
          <a:xfrm>
            <a:off x="5959936" y="5660480"/>
            <a:ext cx="1221628" cy="395460"/>
          </a:xfrm>
          <a:prstGeom prst="roundRect">
            <a:avLst/>
          </a:prstGeom>
          <a:solidFill>
            <a:schemeClr val="bg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smtClean="0">
                <a:solidFill>
                  <a:srgbClr val="FF0000"/>
                </a:solidFill>
                <a:latin typeface="Cambria" panose="02040503050406030204" pitchFamily="18" charset="0"/>
              </a:rPr>
              <a:t>ΧΑΛΥΒΟΥΡΓΙΑ</a:t>
            </a:r>
            <a:endParaRPr lang="en-GB" sz="1200">
              <a:solidFill>
                <a:srgbClr val="FF0000"/>
              </a:solidFill>
              <a:latin typeface="Cambria" panose="02040503050406030204" pitchFamily="18" charset="0"/>
            </a:endParaRPr>
          </a:p>
        </p:txBody>
      </p:sp>
      <p:sp>
        <p:nvSpPr>
          <p:cNvPr id="19" name="Rounded Rectangle 18"/>
          <p:cNvSpPr/>
          <p:nvPr/>
        </p:nvSpPr>
        <p:spPr>
          <a:xfrm>
            <a:off x="1448252" y="1814794"/>
            <a:ext cx="820060" cy="313460"/>
          </a:xfrm>
          <a:prstGeom prst="roundRect">
            <a:avLst/>
          </a:prstGeom>
          <a:solidFill>
            <a:schemeClr val="bg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smtClean="0">
                <a:solidFill>
                  <a:srgbClr val="FF0000"/>
                </a:solidFill>
                <a:latin typeface="Cambria" panose="02040503050406030204" pitchFamily="18" charset="0"/>
              </a:rPr>
              <a:t>ΥΨΗΛΗ</a:t>
            </a:r>
            <a:endParaRPr lang="en-GB" sz="1200">
              <a:solidFill>
                <a:srgbClr val="FF0000"/>
              </a:solidFill>
              <a:latin typeface="Cambria" panose="02040503050406030204" pitchFamily="18" charset="0"/>
            </a:endParaRPr>
          </a:p>
        </p:txBody>
      </p:sp>
      <p:sp>
        <p:nvSpPr>
          <p:cNvPr id="20" name="Rounded Rectangle 19"/>
          <p:cNvSpPr/>
          <p:nvPr/>
        </p:nvSpPr>
        <p:spPr>
          <a:xfrm>
            <a:off x="6889048" y="1459356"/>
            <a:ext cx="820060" cy="313460"/>
          </a:xfrm>
          <a:prstGeom prst="roundRect">
            <a:avLst/>
          </a:prstGeom>
          <a:solidFill>
            <a:schemeClr val="bg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smtClean="0">
                <a:solidFill>
                  <a:srgbClr val="FF0000"/>
                </a:solidFill>
                <a:latin typeface="Cambria" panose="02040503050406030204" pitchFamily="18" charset="0"/>
              </a:rPr>
              <a:t>ΥΨΗΛΟ</a:t>
            </a:r>
            <a:endParaRPr lang="en-GB" sz="1200">
              <a:solidFill>
                <a:srgbClr val="FF0000"/>
              </a:solidFill>
              <a:latin typeface="Cambria" panose="02040503050406030204" pitchFamily="18"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2360"/>
    </mc:Choice>
    <mc:Fallback>
      <p:transition spd="slow" advTm="52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l-GR" smtClean="0"/>
              <a:t>ΑΕΡΙΟΠΟΙΗΣΗ ΓΑΙΑΝΘΡΑΚΩΝ</a:t>
            </a:r>
          </a:p>
        </p:txBody>
      </p:sp>
      <p:sp>
        <p:nvSpPr>
          <p:cNvPr id="5123" name="Rectangle 3"/>
          <p:cNvSpPr>
            <a:spLocks noGrp="1" noChangeArrowheads="1"/>
          </p:cNvSpPr>
          <p:nvPr>
            <p:ph type="body" idx="1"/>
          </p:nvPr>
        </p:nvSpPr>
        <p:spPr>
          <a:xfrm>
            <a:off x="251520" y="1196752"/>
            <a:ext cx="8640960" cy="5184576"/>
          </a:xfrm>
        </p:spPr>
        <p:txBody>
          <a:bodyPr/>
          <a:lstStyle/>
          <a:p>
            <a:pPr eaLnBrk="1" hangingPunct="1"/>
            <a:r>
              <a:rPr lang="el-GR" b="1" smtClean="0"/>
              <a:t>Π</a:t>
            </a:r>
            <a:r>
              <a:rPr lang="el-GR" b="1" smtClean="0"/>
              <a:t>αρελθόν</a:t>
            </a:r>
            <a:r>
              <a:rPr lang="el-GR" smtClean="0"/>
              <a:t>: </a:t>
            </a:r>
            <a:r>
              <a:rPr lang="el-GR" dirty="0" smtClean="0"/>
              <a:t>παραγωγή </a:t>
            </a:r>
            <a:r>
              <a:rPr lang="el-GR" smtClean="0"/>
              <a:t>φωταερίου </a:t>
            </a:r>
            <a:r>
              <a:rPr lang="el-GR" smtClean="0"/>
              <a:t>για </a:t>
            </a:r>
            <a:r>
              <a:rPr lang="el-GR" dirty="0" smtClean="0"/>
              <a:t>φωτισμό, θέρμανση και μαγείρεμα (δίκτυο στο Γκάζι)</a:t>
            </a:r>
          </a:p>
          <a:p>
            <a:pPr eaLnBrk="1" hangingPunct="1"/>
            <a:r>
              <a:rPr lang="el-GR" b="1" smtClean="0"/>
              <a:t>Σήμερα</a:t>
            </a:r>
            <a:r>
              <a:rPr lang="el-GR" smtClean="0"/>
              <a:t> </a:t>
            </a:r>
            <a:r>
              <a:rPr lang="el-GR" smtClean="0"/>
              <a:t>: </a:t>
            </a:r>
            <a:r>
              <a:rPr lang="el-GR" dirty="0" smtClean="0">
                <a:solidFill>
                  <a:srgbClr val="C00000"/>
                </a:solidFill>
              </a:rPr>
              <a:t>φυσικό αέριο</a:t>
            </a:r>
          </a:p>
          <a:p>
            <a:pPr eaLnBrk="1" hangingPunct="1"/>
            <a:r>
              <a:rPr lang="el-GR" dirty="0" smtClean="0"/>
              <a:t>Νότιος Αφρική </a:t>
            </a:r>
            <a:r>
              <a:rPr lang="el-GR" smtClean="0"/>
              <a:t>: </a:t>
            </a:r>
            <a:r>
              <a:rPr lang="el-GR" smtClean="0"/>
              <a:t>αεριοποίηση κάρβουνου </a:t>
            </a:r>
            <a:r>
              <a:rPr lang="el-GR" smtClean="0"/>
              <a:t>για </a:t>
            </a:r>
            <a:r>
              <a:rPr lang="el-GR" smtClean="0"/>
              <a:t>την πετροχημική βιομηχανία.</a:t>
            </a:r>
            <a:endParaRPr lang="el-GR" dirty="0" smtClean="0"/>
          </a:p>
          <a:p>
            <a:pPr eaLnBrk="1" hangingPunct="1"/>
            <a:r>
              <a:rPr lang="el-GR" b="1" smtClean="0"/>
              <a:t>Αύριο</a:t>
            </a:r>
            <a:r>
              <a:rPr lang="el-GR" smtClean="0"/>
              <a:t> : </a:t>
            </a:r>
            <a:r>
              <a:rPr lang="el-GR" smtClean="0"/>
              <a:t>η </a:t>
            </a:r>
            <a:r>
              <a:rPr lang="el-GR" dirty="0" smtClean="0"/>
              <a:t>αεριοποίηση μπορεί να προσφέρει λύσεις, καθώς η καύση του αερίου είναι καλύτερη, καθαρότερη και διευκολύνεται η κατακράτηση του </a:t>
            </a:r>
            <a:r>
              <a:rPr lang="en-US" dirty="0" smtClean="0"/>
              <a:t>CO</a:t>
            </a:r>
            <a:r>
              <a:rPr lang="en-US" baseline="-25000" dirty="0" smtClean="0"/>
              <a:t>2</a:t>
            </a:r>
            <a:r>
              <a:rPr lang="en-US" dirty="0" smtClean="0"/>
              <a:t>.</a:t>
            </a:r>
            <a:endParaRPr lang="el-GR" dirty="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63511714"/>
      </p:ext>
    </p:extLst>
  </p:cSld>
  <p:clrMapOvr>
    <a:masterClrMapping/>
  </p:clrMapOvr>
  <mc:AlternateContent xmlns:mc="http://schemas.openxmlformats.org/markup-compatibility/2006">
    <mc:Choice xmlns:p14="http://schemas.microsoft.com/office/powerpoint/2010/main" Requires="p14">
      <p:transition spd="slow" p14:dur="2000" advTm="60797"/>
    </mc:Choice>
    <mc:Fallback>
      <p:transition spd="slow" advTm="607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l-GR" smtClean="0"/>
              <a:t>ΥΓΡΟΠΟΙΗΣΗ</a:t>
            </a:r>
          </a:p>
        </p:txBody>
      </p:sp>
      <p:sp>
        <p:nvSpPr>
          <p:cNvPr id="6147" name="Rectangle 3"/>
          <p:cNvSpPr>
            <a:spLocks noGrp="1" noChangeArrowheads="1"/>
          </p:cNvSpPr>
          <p:nvPr>
            <p:ph type="body" idx="1"/>
          </p:nvPr>
        </p:nvSpPr>
        <p:spPr/>
        <p:txBody>
          <a:bodyPr/>
          <a:lstStyle/>
          <a:p>
            <a:pPr eaLnBrk="1" hangingPunct="1"/>
            <a:r>
              <a:rPr lang="el-GR" dirty="0" smtClean="0"/>
              <a:t>Οι γαιάνθρακες μπορούν να μετατραπούν σε υγρά καύσιμα όπως βενζίνη και πετρέλαιο.</a:t>
            </a:r>
          </a:p>
          <a:p>
            <a:pPr eaLnBrk="1" hangingPunct="1"/>
            <a:r>
              <a:rPr lang="el-GR" dirty="0" smtClean="0"/>
              <a:t>Διεργασία </a:t>
            </a:r>
            <a:r>
              <a:rPr lang="en-US" dirty="0" smtClean="0"/>
              <a:t>Fischer-</a:t>
            </a:r>
            <a:r>
              <a:rPr lang="en-US" dirty="0" err="1" smtClean="0"/>
              <a:t>Tropsch</a:t>
            </a:r>
            <a:endParaRPr lang="el-GR" dirty="0" smtClean="0"/>
          </a:p>
          <a:p>
            <a:pPr eaLnBrk="1" hangingPunct="1"/>
            <a:r>
              <a:rPr lang="el-GR" dirty="0" smtClean="0"/>
              <a:t>Μπορεί να χρησιμοποιηθεί για τον έλεγχο της τιμής του πετρελαίου.</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40428662"/>
      </p:ext>
    </p:extLst>
  </p:cSld>
  <p:clrMapOvr>
    <a:masterClrMapping/>
  </p:clrMapOvr>
  <mc:AlternateContent xmlns:mc="http://schemas.openxmlformats.org/markup-compatibility/2006">
    <mc:Choice xmlns:p14="http://schemas.microsoft.com/office/powerpoint/2010/main" Requires="p14">
      <p:transition spd="slow" p14:dur="2000" advTm="20648"/>
    </mc:Choice>
    <mc:Fallback>
      <p:transition spd="slow" advTm="206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l-GR" smtClean="0"/>
              <a:t>ΠΥΡΚΑΓΙΕΣ ΓΑΙΑΝΘΡΑΚΩΝ</a:t>
            </a:r>
          </a:p>
        </p:txBody>
      </p:sp>
      <p:sp>
        <p:nvSpPr>
          <p:cNvPr id="7171" name="Rectangle 3"/>
          <p:cNvSpPr>
            <a:spLocks noGrp="1" noChangeArrowheads="1"/>
          </p:cNvSpPr>
          <p:nvPr>
            <p:ph type="body" idx="1"/>
          </p:nvPr>
        </p:nvSpPr>
        <p:spPr/>
        <p:txBody>
          <a:bodyPr/>
          <a:lstStyle/>
          <a:p>
            <a:pPr eaLnBrk="1" hangingPunct="1"/>
            <a:r>
              <a:rPr lang="el-GR" dirty="0" smtClean="0"/>
              <a:t>Υπάρχουν αμέτρητες ανεξέλεγκτες εστίες καύσης (σε υπόγεια κοιτάσματα)</a:t>
            </a:r>
          </a:p>
          <a:p>
            <a:pPr eaLnBrk="1" hangingPunct="1"/>
            <a:r>
              <a:rPr lang="el-GR" dirty="0" smtClean="0"/>
              <a:t>Είναι δύσκολο να εντοπισθούν, και πολλές δεν μπορούν να σβηστούν. </a:t>
            </a:r>
          </a:p>
          <a:p>
            <a:pPr eaLnBrk="1" hangingPunct="1"/>
            <a:r>
              <a:rPr lang="el-GR" dirty="0" smtClean="0"/>
              <a:t>Προκαλούν καθιζήσεις στο έδαφος, παράγουν αέριους ρύπους και </a:t>
            </a:r>
            <a:r>
              <a:rPr lang="en-US" dirty="0" smtClean="0"/>
              <a:t>CO2</a:t>
            </a:r>
            <a:r>
              <a:rPr lang="el-GR" dirty="0" smtClean="0"/>
              <a:t>, και μπορούν να προκαλέσουν επίγειες φωτιές.</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31144925"/>
      </p:ext>
    </p:extLst>
  </p:cSld>
  <p:clrMapOvr>
    <a:masterClrMapping/>
  </p:clrMapOvr>
  <mc:AlternateContent xmlns:mc="http://schemas.openxmlformats.org/markup-compatibility/2006">
    <mc:Choice xmlns:p14="http://schemas.microsoft.com/office/powerpoint/2010/main" Requires="p14">
      <p:transition spd="slow" p14:dur="2000" advTm="43646"/>
    </mc:Choice>
    <mc:Fallback>
      <p:transition spd="slow" advTm="436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4797152"/>
            <a:ext cx="8579296" cy="1143000"/>
          </a:xfrm>
        </p:spPr>
        <p:txBody>
          <a:bodyPr/>
          <a:lstStyle/>
          <a:p>
            <a:endParaRPr lang="el-GR" dirty="0">
              <a:solidFill>
                <a:srgbClr val="FFFF00"/>
              </a:solidFill>
            </a:endParaRPr>
          </a:p>
        </p:txBody>
      </p:sp>
      <p:pic>
        <p:nvPicPr>
          <p:cNvPr id="1026" name="Picture 2" descr="http://upload.wikimedia.org/wikipedia/commons/5/5b/Burning_Mountain_Summit.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1000"/>
                    </a14:imgEffect>
                  </a14:imgLayer>
                </a14:imgProps>
              </a:ext>
              <a:ext uri="{28A0092B-C50C-407E-A947-70E740481C1C}">
                <a14:useLocalDpi xmlns:a14="http://schemas.microsoft.com/office/drawing/2010/main" val="0"/>
              </a:ext>
            </a:extLst>
          </a:blip>
          <a:srcRect t="-192" b="-192"/>
          <a:stretch/>
        </p:blipFill>
        <p:spPr bwMode="auto">
          <a:xfrm>
            <a:off x="1796100" y="-2682000"/>
            <a:ext cx="7105650" cy="9612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2987824" y="4869160"/>
            <a:ext cx="5698976" cy="1257003"/>
          </a:xfrm>
        </p:spPr>
        <p:txBody>
          <a:bodyPr/>
          <a:lstStyle/>
          <a:p>
            <a:r>
              <a:rPr lang="en-US" dirty="0" smtClean="0">
                <a:solidFill>
                  <a:srgbClr val="FFFF00"/>
                </a:solidFill>
              </a:rPr>
              <a:t>BURNING MOUNTAIN </a:t>
            </a:r>
          </a:p>
          <a:p>
            <a:r>
              <a:rPr lang="en-US" dirty="0" smtClean="0">
                <a:solidFill>
                  <a:srgbClr val="FFFF00"/>
                </a:solidFill>
              </a:rPr>
              <a:t>AUSTRALIA</a:t>
            </a:r>
            <a:endParaRPr lang="el-GR" dirty="0">
              <a:solidFill>
                <a:srgbClr val="FFFF00"/>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70795180"/>
      </p:ext>
    </p:extLst>
  </p:cSld>
  <p:clrMapOvr>
    <a:masterClrMapping/>
  </p:clrMapOvr>
  <mc:AlternateContent xmlns:mc="http://schemas.openxmlformats.org/markup-compatibility/2006">
    <mc:Choice xmlns:p14="http://schemas.microsoft.com/office/powerpoint/2010/main" Requires="p14">
      <p:transition spd="slow" p14:dur="2000" advTm="25662"/>
    </mc:Choice>
    <mc:Fallback>
      <p:transition spd="slow" advTm="25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l-GR" sz="4000" smtClean="0"/>
              <a:t>ΕΠΙΠΤΩΣΕΙΣ ΑΠΟ ΤΗΝ ΚΑΥΣΗ ΓΑΙΑΝΘΡΑΚΩΝ</a:t>
            </a:r>
          </a:p>
        </p:txBody>
      </p:sp>
      <p:sp>
        <p:nvSpPr>
          <p:cNvPr id="8195" name="Rectangle 3"/>
          <p:cNvSpPr>
            <a:spLocks noGrp="1" noChangeArrowheads="1"/>
          </p:cNvSpPr>
          <p:nvPr>
            <p:ph type="body" idx="1"/>
          </p:nvPr>
        </p:nvSpPr>
        <p:spPr/>
        <p:txBody>
          <a:bodyPr/>
          <a:lstStyle/>
          <a:p>
            <a:pPr eaLnBrk="1" hangingPunct="1"/>
            <a:endParaRPr lang="el-GR"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7803109"/>
      </p:ext>
    </p:extLst>
  </p:cSld>
  <p:clrMapOvr>
    <a:masterClrMapping/>
  </p:clrMapOvr>
  <mc:AlternateContent xmlns:mc="http://schemas.openxmlformats.org/markup-compatibility/2006">
    <mc:Choice xmlns:p14="http://schemas.microsoft.com/office/powerpoint/2010/main" Requires="p14">
      <p:transition spd="slow" p14:dur="2000" advTm="1262"/>
    </mc:Choice>
    <mc:Fallback>
      <p:transition spd="slow" advTm="1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Εικόνα 3" descr="image0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0137" y="620688"/>
            <a:ext cx="6943725" cy="521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42395825"/>
      </p:ext>
    </p:extLst>
  </p:cSld>
  <p:clrMapOvr>
    <a:masterClrMapping/>
  </p:clrMapOvr>
  <mc:AlternateContent xmlns:mc="http://schemas.openxmlformats.org/markup-compatibility/2006">
    <mc:Choice xmlns:p14="http://schemas.microsoft.com/office/powerpoint/2010/main" Requires="p14">
      <p:transition spd="slow" p14:dur="2000" advTm="313"/>
    </mc:Choice>
    <mc:Fallback>
      <p:transition spd="slow" advTm="3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6"/>
          <p:cNvSpPr>
            <a:spLocks noGrp="1" noChangeArrowheads="1"/>
          </p:cNvSpPr>
          <p:nvPr>
            <p:ph type="title"/>
          </p:nvPr>
        </p:nvSpPr>
        <p:spPr/>
        <p:txBody>
          <a:bodyPr/>
          <a:lstStyle/>
          <a:p>
            <a:pPr eaLnBrk="1" hangingPunct="1"/>
            <a:r>
              <a:rPr lang="el-GR" sz="4000" smtClean="0"/>
              <a:t>Εξόρυξη κάρβουνου – </a:t>
            </a:r>
            <a:br>
              <a:rPr lang="el-GR" sz="4000" smtClean="0"/>
            </a:br>
            <a:r>
              <a:rPr lang="el-GR" sz="4000" smtClean="0"/>
              <a:t>επιφανειακή και ορυχεία</a:t>
            </a:r>
          </a:p>
        </p:txBody>
      </p:sp>
      <p:pic>
        <p:nvPicPr>
          <p:cNvPr id="19459" name="Picture 5"/>
          <p:cNvPicPr>
            <a:picLocks noGrp="1" noChangeAspect="1" noChangeArrowheads="1"/>
          </p:cNvPicPr>
          <p:nvPr>
            <p:ph sz="half" idx="1"/>
          </p:nvPr>
        </p:nvPicPr>
        <p:blipFill>
          <a:blip r:embed="rId5" cstate="print"/>
          <a:srcRect/>
          <a:stretch>
            <a:fillRect/>
          </a:stretch>
        </p:blipFill>
        <p:spPr>
          <a:xfrm>
            <a:off x="534988" y="1600200"/>
            <a:ext cx="3881437" cy="4525963"/>
          </a:xfrm>
          <a:noFill/>
        </p:spPr>
      </p:pic>
      <p:pic>
        <p:nvPicPr>
          <p:cNvPr id="19460" name="Picture 8"/>
          <p:cNvPicPr>
            <a:picLocks noGrp="1" noChangeAspect="1" noChangeArrowheads="1"/>
          </p:cNvPicPr>
          <p:nvPr>
            <p:ph sz="half" idx="2"/>
          </p:nvPr>
        </p:nvPicPr>
        <p:blipFill>
          <a:blip r:embed="rId6" cstate="print"/>
          <a:srcRect/>
          <a:stretch>
            <a:fillRect/>
          </a:stretch>
        </p:blipFill>
        <p:spPr>
          <a:xfrm>
            <a:off x="5508625" y="2752725"/>
            <a:ext cx="2447925" cy="2346325"/>
          </a:xfrm>
          <a:no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5739"/>
    </mc:Choice>
    <mc:Fallback>
      <p:transition spd="slow" advTm="257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6"/>
          <p:cNvSpPr>
            <a:spLocks noGrp="1" noChangeArrowheads="1"/>
          </p:cNvSpPr>
          <p:nvPr>
            <p:ph type="title"/>
          </p:nvPr>
        </p:nvSpPr>
        <p:spPr/>
        <p:txBody>
          <a:bodyPr/>
          <a:lstStyle/>
          <a:p>
            <a:pPr eaLnBrk="1" hangingPunct="1"/>
            <a:r>
              <a:rPr lang="el-GR" smtClean="0"/>
              <a:t>Εκσκαφέας κάρβουνου</a:t>
            </a:r>
          </a:p>
        </p:txBody>
      </p:sp>
      <p:pic>
        <p:nvPicPr>
          <p:cNvPr id="20483" name="Picture 5" descr="Λιγνιτικός Εκσκαφέας"/>
          <p:cNvPicPr>
            <a:picLocks noGrp="1" noChangeAspect="1" noChangeArrowheads="1"/>
          </p:cNvPicPr>
          <p:nvPr>
            <p:ph idx="1"/>
          </p:nvPr>
        </p:nvPicPr>
        <p:blipFill>
          <a:blip r:embed="rId5" cstate="print"/>
          <a:srcRect/>
          <a:stretch>
            <a:fillRect/>
          </a:stretch>
        </p:blipFill>
        <p:spPr>
          <a:xfrm>
            <a:off x="1554163" y="1600200"/>
            <a:ext cx="6034087" cy="4525963"/>
          </a:xfrm>
          <a:no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6876"/>
    </mc:Choice>
    <mc:Fallback>
      <p:transition spd="slow" advTm="468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6"/>
          <p:cNvSpPr>
            <a:spLocks noGrp="1" noChangeArrowheads="1"/>
          </p:cNvSpPr>
          <p:nvPr>
            <p:ph type="title"/>
          </p:nvPr>
        </p:nvSpPr>
        <p:spPr/>
        <p:txBody>
          <a:bodyPr/>
          <a:lstStyle/>
          <a:p>
            <a:pPr eaLnBrk="1" hangingPunct="1"/>
            <a:r>
              <a:rPr lang="el-GR" smtClean="0"/>
              <a:t>εκσκαφέας</a:t>
            </a:r>
          </a:p>
        </p:txBody>
      </p:sp>
      <p:pic>
        <p:nvPicPr>
          <p:cNvPr id="21507" name="Picture 5" descr="lignitekskafeas"/>
          <p:cNvPicPr>
            <a:picLocks noGrp="1" noChangeAspect="1" noChangeArrowheads="1"/>
          </p:cNvPicPr>
          <p:nvPr>
            <p:ph idx="1"/>
          </p:nvPr>
        </p:nvPicPr>
        <p:blipFill>
          <a:blip r:embed="rId5" cstate="print"/>
          <a:srcRect/>
          <a:stretch>
            <a:fillRect/>
          </a:stretch>
        </p:blipFill>
        <p:spPr>
          <a:xfrm>
            <a:off x="1681163" y="1600200"/>
            <a:ext cx="5780087" cy="4525963"/>
          </a:xfrm>
          <a:no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313"/>
    </mc:Choice>
    <mc:Fallback>
      <p:transition spd="slow" advTm="63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6"/>
          <p:cNvSpPr>
            <a:spLocks noGrp="1" noChangeArrowheads="1"/>
          </p:cNvSpPr>
          <p:nvPr>
            <p:ph type="title"/>
          </p:nvPr>
        </p:nvSpPr>
        <p:spPr/>
        <p:txBody>
          <a:bodyPr/>
          <a:lstStyle/>
          <a:p>
            <a:pPr eaLnBrk="1" hangingPunct="1"/>
            <a:r>
              <a:rPr lang="el-GR" sz="4000" smtClean="0"/>
              <a:t>Ανοικτό λιγνιτωρυχείο και ανάπλαση περιοχής</a:t>
            </a:r>
          </a:p>
        </p:txBody>
      </p:sp>
      <p:pic>
        <p:nvPicPr>
          <p:cNvPr id="22531" name="Picture 5" descr="Photo Coal Open mine"/>
          <p:cNvPicPr>
            <a:picLocks noGrp="1" noChangeAspect="1" noChangeArrowheads="1"/>
          </p:cNvPicPr>
          <p:nvPr>
            <p:ph idx="1"/>
          </p:nvPr>
        </p:nvPicPr>
        <p:blipFill>
          <a:blip r:embed="rId5" cstate="print"/>
          <a:srcRect/>
          <a:stretch>
            <a:fillRect/>
          </a:stretch>
        </p:blipFill>
        <p:spPr>
          <a:xfrm>
            <a:off x="107950" y="2205038"/>
            <a:ext cx="8229600" cy="3168650"/>
          </a:xfrm>
          <a:no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8585"/>
    </mc:Choice>
    <mc:Fallback>
      <p:transition spd="slow" advTm="385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6"/>
          <p:cNvSpPr>
            <a:spLocks noGrp="1" noChangeArrowheads="1"/>
          </p:cNvSpPr>
          <p:nvPr>
            <p:ph type="title"/>
          </p:nvPr>
        </p:nvSpPr>
        <p:spPr/>
        <p:txBody>
          <a:bodyPr/>
          <a:lstStyle/>
          <a:p>
            <a:pPr eaLnBrk="1" hangingPunct="1"/>
            <a:r>
              <a:rPr lang="el-GR" smtClean="0"/>
              <a:t>Κάρβουνο: επιφανειακή εξόρυξη</a:t>
            </a:r>
          </a:p>
        </p:txBody>
      </p:sp>
      <p:pic>
        <p:nvPicPr>
          <p:cNvPr id="23555" name="Picture 5" descr="stripmine"/>
          <p:cNvPicPr>
            <a:picLocks noGrp="1" noChangeAspect="1" noChangeArrowheads="1"/>
          </p:cNvPicPr>
          <p:nvPr>
            <p:ph idx="1"/>
          </p:nvPr>
        </p:nvPicPr>
        <p:blipFill>
          <a:blip r:embed="rId5" cstate="print"/>
          <a:srcRect/>
          <a:stretch>
            <a:fillRect/>
          </a:stretch>
        </p:blipFill>
        <p:spPr>
          <a:xfrm>
            <a:off x="1720850" y="1600200"/>
            <a:ext cx="5702300" cy="4525963"/>
          </a:xfrm>
          <a:no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2873"/>
    </mc:Choice>
    <mc:Fallback>
      <p:transition spd="slow" advTm="328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6"/>
          <p:cNvSpPr>
            <a:spLocks noGrp="1" noChangeArrowheads="1"/>
          </p:cNvSpPr>
          <p:nvPr>
            <p:ph type="title"/>
          </p:nvPr>
        </p:nvSpPr>
        <p:spPr>
          <a:xfrm>
            <a:off x="457200" y="274638"/>
            <a:ext cx="8229600" cy="778098"/>
          </a:xfrm>
        </p:spPr>
        <p:txBody>
          <a:bodyPr/>
          <a:lstStyle/>
          <a:p>
            <a:pPr eaLnBrk="1" hangingPunct="1"/>
            <a:r>
              <a:rPr lang="el-GR" smtClean="0"/>
              <a:t>Επιφανειακή εξόρυξη</a:t>
            </a:r>
          </a:p>
        </p:txBody>
      </p:sp>
      <p:pic>
        <p:nvPicPr>
          <p:cNvPr id="24579" name="Picture 5"/>
          <p:cNvPicPr>
            <a:picLocks noGrp="1" noChangeAspect="1" noChangeArrowheads="1"/>
          </p:cNvPicPr>
          <p:nvPr>
            <p:ph idx="1"/>
          </p:nvPr>
        </p:nvPicPr>
        <p:blipFill>
          <a:blip r:embed="rId5" cstate="print"/>
          <a:srcRect/>
          <a:stretch>
            <a:fillRect/>
          </a:stretch>
        </p:blipFill>
        <p:spPr>
          <a:xfrm>
            <a:off x="971600" y="1016793"/>
            <a:ext cx="5904656" cy="6019539"/>
          </a:xfrm>
          <a:no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7762"/>
    </mc:Choice>
    <mc:Fallback>
      <p:transition spd="slow" advTm="47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l-GR" sz="4000" smtClean="0"/>
              <a:t>ΑΠΟΘΕΜΑΤΑ ΛΙΓΝΙΤΗ ΣΤΗΝ ΕΛΛΑΔΑ</a:t>
            </a:r>
            <a:endParaRPr lang="en-US" sz="4000" smtClean="0"/>
          </a:p>
        </p:txBody>
      </p:sp>
      <p:pic>
        <p:nvPicPr>
          <p:cNvPr id="25603" name="Picture 3"/>
          <p:cNvPicPr>
            <a:picLocks noGrp="1" noChangeAspect="1" noChangeArrowheads="1"/>
          </p:cNvPicPr>
          <p:nvPr>
            <p:ph idx="1"/>
          </p:nvPr>
        </p:nvPicPr>
        <p:blipFill>
          <a:blip r:embed="rId5" cstate="print"/>
          <a:srcRect/>
          <a:stretch>
            <a:fillRect/>
          </a:stretch>
        </p:blipFill>
        <p:spPr>
          <a:xfrm>
            <a:off x="792163" y="1600200"/>
            <a:ext cx="7559675" cy="4525963"/>
          </a:xfrm>
          <a:no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9769"/>
    </mc:Choice>
    <mc:Fallback>
      <p:transition spd="slow" advTm="197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l-GR" smtClean="0"/>
              <a:t>ΑΠΟΘΕΜΑΤΑ ΚΟΙΤΑΣΜΑΤΩΝ</a:t>
            </a:r>
          </a:p>
        </p:txBody>
      </p:sp>
      <p:pic>
        <p:nvPicPr>
          <p:cNvPr id="26627" name="Picture 3"/>
          <p:cNvPicPr>
            <a:picLocks noGrp="1" noChangeAspect="1" noChangeArrowheads="1"/>
          </p:cNvPicPr>
          <p:nvPr>
            <p:ph idx="1"/>
          </p:nvPr>
        </p:nvPicPr>
        <p:blipFill>
          <a:blip r:embed="rId5" cstate="print"/>
          <a:srcRect/>
          <a:stretch>
            <a:fillRect/>
          </a:stretch>
        </p:blipFill>
        <p:spPr>
          <a:xfrm>
            <a:off x="1031875" y="2740025"/>
            <a:ext cx="7080250" cy="2244725"/>
          </a:xfrm>
          <a:no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6580"/>
    </mc:Choice>
    <mc:Fallback>
      <p:transition spd="slow" advTm="36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l-GR" smtClean="0"/>
              <a:t>ΕΛΛΗΝΙΚΟΙ ΛΙΓΝΙΤΕΣ</a:t>
            </a:r>
          </a:p>
        </p:txBody>
      </p:sp>
      <p:pic>
        <p:nvPicPr>
          <p:cNvPr id="27651" name="Picture 3"/>
          <p:cNvPicPr>
            <a:picLocks noGrp="1" noChangeAspect="1" noChangeArrowheads="1"/>
          </p:cNvPicPr>
          <p:nvPr>
            <p:ph idx="1"/>
          </p:nvPr>
        </p:nvPicPr>
        <p:blipFill>
          <a:blip r:embed="rId5" cstate="print"/>
          <a:srcRect/>
          <a:stretch>
            <a:fillRect/>
          </a:stretch>
        </p:blipFill>
        <p:spPr>
          <a:xfrm>
            <a:off x="468313" y="1844675"/>
            <a:ext cx="8135937" cy="2903538"/>
          </a:xfrm>
          <a:no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519"/>
    </mc:Choice>
    <mc:Fallback>
      <p:transition spd="slow" advTm="30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7200" y="274638"/>
            <a:ext cx="8229600" cy="561975"/>
          </a:xfrm>
        </p:spPr>
        <p:txBody>
          <a:bodyPr/>
          <a:lstStyle/>
          <a:p>
            <a:pPr eaLnBrk="1" hangingPunct="1"/>
            <a:r>
              <a:rPr lang="el-GR" sz="1800" smtClean="0"/>
              <a:t>ΛΙΓΝΙΤΗΣ : ΠΑΡΑΓΩΓΗ ΚΑΤΑ ΠΕΡΙΟΧΗ</a:t>
            </a:r>
          </a:p>
        </p:txBody>
      </p:sp>
      <p:pic>
        <p:nvPicPr>
          <p:cNvPr id="28675" name="Picture 3"/>
          <p:cNvPicPr>
            <a:picLocks noGrp="1" noChangeAspect="1" noChangeArrowheads="1"/>
          </p:cNvPicPr>
          <p:nvPr>
            <p:ph idx="1"/>
          </p:nvPr>
        </p:nvPicPr>
        <p:blipFill>
          <a:blip r:embed="rId5" cstate="print"/>
          <a:srcRect/>
          <a:stretch>
            <a:fillRect/>
          </a:stretch>
        </p:blipFill>
        <p:spPr>
          <a:xfrm>
            <a:off x="395288" y="1412875"/>
            <a:ext cx="8280400" cy="3125788"/>
          </a:xfrm>
          <a:no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163"/>
    </mc:Choice>
    <mc:Fallback>
      <p:transition spd="slow" advTm="5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765175"/>
            <a:ext cx="7772400" cy="1470025"/>
          </a:xfrm>
        </p:spPr>
        <p:txBody>
          <a:bodyPr/>
          <a:lstStyle/>
          <a:p>
            <a:pPr eaLnBrk="1" hangingPunct="1"/>
            <a:r>
              <a:rPr lang="el-GR" smtClean="0"/>
              <a:t>Ο ΑΝΘΡΑΚΑΣ</a:t>
            </a:r>
            <a:endParaRPr lang="el-GR" dirty="0" smtClean="0"/>
          </a:p>
        </p:txBody>
      </p:sp>
      <p:pic>
        <p:nvPicPr>
          <p:cNvPr id="2052" name="Picture 4" descr="Coal">
            <a:hlinkClick r:id="rId5" tooltip="Coal"/>
          </p:cNvPr>
          <p:cNvPicPr>
            <a:picLocks noChangeAspect="1" noChangeArrowheads="1"/>
          </p:cNvPicPr>
          <p:nvPr/>
        </p:nvPicPr>
        <p:blipFill>
          <a:blip r:embed="rId6" cstate="print"/>
          <a:srcRect/>
          <a:stretch>
            <a:fillRect/>
          </a:stretch>
        </p:blipFill>
        <p:spPr bwMode="auto">
          <a:xfrm>
            <a:off x="5364163" y="2924175"/>
            <a:ext cx="3178175" cy="3287713"/>
          </a:xfrm>
          <a:prstGeom prst="rect">
            <a:avLst/>
          </a:prstGeom>
          <a:noFill/>
          <a:ln w="9525">
            <a:noFill/>
            <a:miter lim="800000"/>
            <a:headEnd/>
            <a:tailEnd/>
          </a:ln>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340"/>
    </mc:Choice>
    <mc:Fallback>
      <p:transition spd="slow" advTm="83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l-GR" smtClean="0"/>
              <a:t>ΠΑΡΑΓΩΓΗ ΛΙΓΝΙΤΗ</a:t>
            </a:r>
          </a:p>
        </p:txBody>
      </p:sp>
      <p:pic>
        <p:nvPicPr>
          <p:cNvPr id="29699" name="Picture 3"/>
          <p:cNvPicPr>
            <a:picLocks noGrp="1" noChangeAspect="1" noChangeArrowheads="1"/>
          </p:cNvPicPr>
          <p:nvPr>
            <p:ph idx="1"/>
          </p:nvPr>
        </p:nvPicPr>
        <p:blipFill>
          <a:blip r:embed="rId5" cstate="print"/>
          <a:srcRect/>
          <a:stretch>
            <a:fillRect/>
          </a:stretch>
        </p:blipFill>
        <p:spPr>
          <a:xfrm>
            <a:off x="457200" y="2100263"/>
            <a:ext cx="8229600" cy="3525837"/>
          </a:xfrm>
          <a:no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2027"/>
    </mc:Choice>
    <mc:Fallback>
      <p:transition spd="slow" advTm="420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48680"/>
          </a:xfrm>
        </p:spPr>
        <p:txBody>
          <a:bodyPr/>
          <a:lstStyle/>
          <a:p>
            <a:r>
              <a:rPr lang="el-GR" sz="2400" dirty="0" smtClean="0">
                <a:solidFill>
                  <a:srgbClr val="FF0000"/>
                </a:solidFill>
              </a:rPr>
              <a:t>Εκμετάλλευση ιπτάμενης τέφρας</a:t>
            </a:r>
            <a:endParaRPr lang="en-GB" sz="2400" dirty="0">
              <a:solidFill>
                <a:srgbClr val="FF0000"/>
              </a:solidFill>
            </a:endParaRPr>
          </a:p>
        </p:txBody>
      </p:sp>
      <p:sp>
        <p:nvSpPr>
          <p:cNvPr id="3" name="Content Placeholder 2"/>
          <p:cNvSpPr>
            <a:spLocks noGrp="1"/>
          </p:cNvSpPr>
          <p:nvPr>
            <p:ph idx="1"/>
          </p:nvPr>
        </p:nvSpPr>
        <p:spPr>
          <a:xfrm>
            <a:off x="143508" y="476672"/>
            <a:ext cx="8856984" cy="6381328"/>
          </a:xfrm>
        </p:spPr>
        <p:txBody>
          <a:bodyPr/>
          <a:lstStyle/>
          <a:p>
            <a:r>
              <a:rPr lang="el-GR" sz="2400" dirty="0" smtClean="0"/>
              <a:t>Δέσμευση θείου (</a:t>
            </a:r>
            <a:r>
              <a:rPr lang="en-GB" sz="2400" dirty="0" smtClean="0"/>
              <a:t>S)</a:t>
            </a:r>
            <a:r>
              <a:rPr lang="el-GR" sz="2400" dirty="0" smtClean="0"/>
              <a:t> λόγω της περιεκτικότητας σε ασβέστιο (Πτολεμαΐδα)</a:t>
            </a:r>
          </a:p>
          <a:p>
            <a:r>
              <a:rPr lang="el-GR" sz="2400" dirty="0" smtClean="0"/>
              <a:t>Ως πρόσθετο γιά την παραγωγή ειδικών τσιμέντων (στην Ελλάδα το ποσοστό ιπτάμενης τέφρας στο τελικό προϊόν ανέρχεται στο 10 %)</a:t>
            </a:r>
          </a:p>
          <a:p>
            <a:r>
              <a:rPr lang="el-GR" sz="2400" dirty="0" smtClean="0"/>
              <a:t>Γιά την παρασκευή ελαφρών αδρανών</a:t>
            </a:r>
          </a:p>
          <a:p>
            <a:r>
              <a:rPr lang="el-GR" sz="2400" dirty="0" smtClean="0"/>
              <a:t>Στην οδοποιΐα γιά θεμελίωση οδοστρωμάτων και σταθεροποίηση εδαφών και στεγανοποίηση</a:t>
            </a:r>
          </a:p>
          <a:p>
            <a:r>
              <a:rPr lang="el-GR" sz="2400" dirty="0" smtClean="0"/>
              <a:t>Ως φορέας καταλυτών</a:t>
            </a:r>
          </a:p>
          <a:p>
            <a:r>
              <a:rPr lang="el-GR" sz="2400" dirty="0" smtClean="0"/>
              <a:t>Στην επεξεργασία υγρών αποβλήτων : α) δέσμευση μαγγανίου, μολύβδου, χρωμίου, φωσφωρικών ιόντων, κατιόντων φθορίου β) δέσμευση φαινόλης γ) μείωση </a:t>
            </a:r>
            <a:r>
              <a:rPr lang="en-GB" sz="2400" dirty="0" smtClean="0"/>
              <a:t>BOD5/COD</a:t>
            </a:r>
          </a:p>
          <a:p>
            <a:r>
              <a:rPr lang="el-GR" sz="2400" dirty="0" smtClean="0"/>
              <a:t>Στην παρασκευή ασβεστοπυριτικών πλίνθων και κεραμικών ειδών</a:t>
            </a:r>
          </a:p>
          <a:p>
            <a:r>
              <a:rPr lang="el-GR" sz="2400" dirty="0" smtClean="0"/>
              <a:t>Γιά εξαγωγή ιχνοστοιχείων</a:t>
            </a:r>
            <a:endParaRPr lang="en-GB" sz="24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06767068"/>
      </p:ext>
    </p:extLst>
  </p:cSld>
  <p:clrMapOvr>
    <a:masterClrMapping/>
  </p:clrMapOvr>
  <mc:AlternateContent xmlns:mc="http://schemas.openxmlformats.org/markup-compatibility/2006">
    <mc:Choice xmlns:p14="http://schemas.microsoft.com/office/powerpoint/2010/main" Requires="p14">
      <p:transition spd="slow" p14:dur="2000" advTm="48971"/>
    </mc:Choice>
    <mc:Fallback>
      <p:transition spd="slow" advTm="48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6"/>
          <p:cNvSpPr>
            <a:spLocks noGrp="1" noChangeArrowheads="1"/>
          </p:cNvSpPr>
          <p:nvPr>
            <p:ph type="title"/>
          </p:nvPr>
        </p:nvSpPr>
        <p:spPr/>
        <p:txBody>
          <a:bodyPr/>
          <a:lstStyle/>
          <a:p>
            <a:pPr eaLnBrk="1" hangingPunct="1"/>
            <a:r>
              <a:rPr lang="el-GR" sz="4000" smtClean="0"/>
              <a:t>Θερμικός σταθμός με μονάδα αποθείωσης</a:t>
            </a:r>
          </a:p>
        </p:txBody>
      </p:sp>
      <p:pic>
        <p:nvPicPr>
          <p:cNvPr id="32771" name="Picture 5" descr="Photo Coal Steam Turbine electricity production with FGD"/>
          <p:cNvPicPr>
            <a:picLocks noGrp="1" noChangeAspect="1" noChangeArrowheads="1"/>
          </p:cNvPicPr>
          <p:nvPr>
            <p:ph idx="1"/>
          </p:nvPr>
        </p:nvPicPr>
        <p:blipFill>
          <a:blip r:embed="rId5" cstate="print"/>
          <a:srcRect/>
          <a:stretch>
            <a:fillRect/>
          </a:stretch>
        </p:blipFill>
        <p:spPr>
          <a:xfrm>
            <a:off x="65492" y="1448990"/>
            <a:ext cx="9013015" cy="4500289"/>
          </a:xfrm>
          <a:no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4564"/>
    </mc:Choice>
    <mc:Fallback>
      <p:transition spd="slow" advTm="445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6"/>
          <p:cNvSpPr>
            <a:spLocks noGrp="1" noChangeArrowheads="1"/>
          </p:cNvSpPr>
          <p:nvPr>
            <p:ph type="title"/>
          </p:nvPr>
        </p:nvSpPr>
        <p:spPr/>
        <p:txBody>
          <a:bodyPr/>
          <a:lstStyle/>
          <a:p>
            <a:pPr eaLnBrk="1" hangingPunct="1"/>
            <a:r>
              <a:rPr lang="el-GR" smtClean="0"/>
              <a:t>Λιγνιτικός σταθμός 1600Μ</a:t>
            </a:r>
            <a:r>
              <a:rPr lang="en-US" smtClean="0"/>
              <a:t>W</a:t>
            </a:r>
            <a:endParaRPr lang="el-GR" smtClean="0"/>
          </a:p>
        </p:txBody>
      </p:sp>
      <p:pic>
        <p:nvPicPr>
          <p:cNvPr id="33795" name="Picture 5" descr="Power Station Lignite photo"/>
          <p:cNvPicPr>
            <a:picLocks noGrp="1" noChangeAspect="1" noChangeArrowheads="1"/>
          </p:cNvPicPr>
          <p:nvPr>
            <p:ph idx="1"/>
          </p:nvPr>
        </p:nvPicPr>
        <p:blipFill>
          <a:blip r:embed="rId5" cstate="print"/>
          <a:srcRect/>
          <a:stretch>
            <a:fillRect/>
          </a:stretch>
        </p:blipFill>
        <p:spPr>
          <a:xfrm>
            <a:off x="900113" y="1412875"/>
            <a:ext cx="7343775" cy="4502150"/>
          </a:xfrm>
          <a:no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5215"/>
    </mc:Choice>
    <mc:Fallback>
      <p:transition spd="slow" advTm="45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l-GR" smtClean="0"/>
              <a:t>ΔΕΗ: ΣΥΣΤΗΜΑ ΠΑΡΑΓΩΓΗΣ</a:t>
            </a:r>
          </a:p>
        </p:txBody>
      </p:sp>
      <p:graphicFrame>
        <p:nvGraphicFramePr>
          <p:cNvPr id="2" name="Table 1"/>
          <p:cNvGraphicFramePr>
            <a:graphicFrameLocks noGrp="1"/>
          </p:cNvGraphicFramePr>
          <p:nvPr>
            <p:extLst>
              <p:ext uri="{D42A27DB-BD31-4B8C-83A1-F6EECF244321}">
                <p14:modId xmlns:p14="http://schemas.microsoft.com/office/powerpoint/2010/main" val="2929470881"/>
              </p:ext>
            </p:extLst>
          </p:nvPr>
        </p:nvGraphicFramePr>
        <p:xfrm>
          <a:off x="179512" y="1412776"/>
          <a:ext cx="8640961" cy="4032449"/>
        </p:xfrm>
        <a:graphic>
          <a:graphicData uri="http://schemas.openxmlformats.org/drawingml/2006/table">
            <a:tbl>
              <a:tblPr firstRow="1" firstCol="1" bandRow="1">
                <a:tableStyleId>{5C22544A-7EE6-4342-B048-85BDC9FD1C3A}</a:tableStyleId>
              </a:tblPr>
              <a:tblGrid>
                <a:gridCol w="2231542"/>
                <a:gridCol w="1078607"/>
                <a:gridCol w="1012923"/>
                <a:gridCol w="988724"/>
                <a:gridCol w="902297"/>
                <a:gridCol w="719072"/>
                <a:gridCol w="719072"/>
                <a:gridCol w="988724"/>
              </a:tblGrid>
              <a:tr h="453972">
                <a:tc gridSpan="7">
                  <a:txBody>
                    <a:bodyPr/>
                    <a:lstStyle/>
                    <a:p>
                      <a:pPr algn="ctr">
                        <a:spcBef>
                          <a:spcPts val="975"/>
                        </a:spcBef>
                        <a:spcAft>
                          <a:spcPts val="975"/>
                        </a:spcAft>
                      </a:pPr>
                      <a:r>
                        <a:rPr lang="en-GB" sz="2400" baseline="0">
                          <a:solidFill>
                            <a:srgbClr val="C00000"/>
                          </a:solidFill>
                          <a:effectLst/>
                        </a:rPr>
                        <a:t>Θ</a:t>
                      </a:r>
                      <a:r>
                        <a:rPr lang="el-GR" sz="2400" baseline="0">
                          <a:solidFill>
                            <a:srgbClr val="C00000"/>
                          </a:solidFill>
                          <a:effectLst/>
                        </a:rPr>
                        <a:t>ΕΡΜΟΗΛΕΚΤΡΙΚΟΙ </a:t>
                      </a:r>
                      <a:r>
                        <a:rPr lang="el-GR" sz="2400" baseline="0" smtClean="0">
                          <a:solidFill>
                            <a:srgbClr val="C00000"/>
                          </a:solidFill>
                          <a:effectLst/>
                        </a:rPr>
                        <a:t>ΣΤΑΘΜΟΙ   Μ</a:t>
                      </a:r>
                      <a:r>
                        <a:rPr lang="en-GB" sz="2400" baseline="0" smtClean="0">
                          <a:solidFill>
                            <a:srgbClr val="C00000"/>
                          </a:solidFill>
                          <a:effectLst/>
                        </a:rPr>
                        <a:t>W</a:t>
                      </a:r>
                      <a:endParaRPr lang="en-GB" sz="1400" baseline="0">
                        <a:solidFill>
                          <a:srgbClr val="C00000"/>
                        </a:solidFill>
                        <a:effectLst/>
                        <a:latin typeface="Cambria"/>
                        <a:ea typeface="Times New Roman"/>
                        <a:cs typeface="Times New Roman"/>
                      </a:endParaRPr>
                    </a:p>
                  </a:txBody>
                  <a:tcPr marL="9525" marR="9525" marT="9525" marB="19050"/>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just">
                        <a:spcAft>
                          <a:spcPts val="0"/>
                        </a:spcAft>
                      </a:pPr>
                      <a:r>
                        <a:rPr lang="en-GB" sz="1100" baseline="0">
                          <a:solidFill>
                            <a:srgbClr val="C00000"/>
                          </a:solidFill>
                          <a:effectLst/>
                        </a:rPr>
                        <a:t> </a:t>
                      </a:r>
                      <a:endParaRPr lang="en-GB" sz="1100" baseline="0">
                        <a:solidFill>
                          <a:srgbClr val="C00000"/>
                        </a:solidFill>
                        <a:effectLst/>
                        <a:latin typeface="Cambria"/>
                        <a:ea typeface="Times New Roman"/>
                        <a:cs typeface="Times New Roman"/>
                      </a:endParaRPr>
                    </a:p>
                  </a:txBody>
                  <a:tcPr marL="0" marR="0" marT="0" marB="0" anchor="ctr"/>
                </a:tc>
              </a:tr>
              <a:tr h="1245805">
                <a:tc>
                  <a:txBody>
                    <a:bodyPr/>
                    <a:lstStyle/>
                    <a:p>
                      <a:pPr algn="l">
                        <a:lnSpc>
                          <a:spcPts val="1705"/>
                        </a:lnSpc>
                        <a:spcAft>
                          <a:spcPts val="0"/>
                        </a:spcAft>
                      </a:pPr>
                      <a:r>
                        <a:rPr lang="en-GB" sz="1600" baseline="0">
                          <a:solidFill>
                            <a:srgbClr val="C00000"/>
                          </a:solidFill>
                          <a:effectLst/>
                        </a:rPr>
                        <a:t>  </a:t>
                      </a:r>
                      <a:endParaRPr lang="en-GB" sz="1100" baseline="0">
                        <a:solidFill>
                          <a:srgbClr val="C00000"/>
                        </a:solidFill>
                        <a:effectLst/>
                        <a:latin typeface="Cambria"/>
                        <a:ea typeface="Times New Roman"/>
                        <a:cs typeface="Times New Roman"/>
                      </a:endParaRPr>
                    </a:p>
                  </a:txBody>
                  <a:tcPr marL="9525" marR="9525" marT="9525" marB="19050"/>
                </a:tc>
                <a:tc>
                  <a:txBody>
                    <a:bodyPr/>
                    <a:lstStyle/>
                    <a:p>
                      <a:pPr algn="ctr">
                        <a:spcBef>
                          <a:spcPts val="975"/>
                        </a:spcBef>
                        <a:spcAft>
                          <a:spcPts val="975"/>
                        </a:spcAft>
                      </a:pPr>
                      <a:r>
                        <a:rPr lang="el-GR" sz="1800" b="1" baseline="0">
                          <a:solidFill>
                            <a:srgbClr val="C00000"/>
                          </a:solidFill>
                          <a:effectLst/>
                        </a:rPr>
                        <a:t>ΛΙΓΝΙΤΗΣ</a:t>
                      </a:r>
                      <a:endParaRPr lang="en-GB" sz="1100" b="1" baseline="0">
                        <a:solidFill>
                          <a:srgbClr val="C00000"/>
                        </a:solidFill>
                        <a:effectLst/>
                        <a:latin typeface="Cambria"/>
                        <a:ea typeface="Times New Roman"/>
                        <a:cs typeface="Times New Roman"/>
                      </a:endParaRPr>
                    </a:p>
                  </a:txBody>
                  <a:tcPr marL="9525" marR="9525" marT="9525" marB="19050" anchor="ctr"/>
                </a:tc>
                <a:tc>
                  <a:txBody>
                    <a:bodyPr/>
                    <a:lstStyle/>
                    <a:p>
                      <a:pPr algn="ctr">
                        <a:spcBef>
                          <a:spcPts val="975"/>
                        </a:spcBef>
                        <a:spcAft>
                          <a:spcPts val="975"/>
                        </a:spcAft>
                      </a:pPr>
                      <a:r>
                        <a:rPr lang="el-GR" sz="1800" b="1" baseline="0">
                          <a:solidFill>
                            <a:srgbClr val="C00000"/>
                          </a:solidFill>
                          <a:effectLst/>
                        </a:rPr>
                        <a:t>ΠΕΤΡΕ-ΛΑΙΟ</a:t>
                      </a:r>
                      <a:endParaRPr lang="en-GB" sz="1100" b="1" baseline="0">
                        <a:solidFill>
                          <a:srgbClr val="C00000"/>
                        </a:solidFill>
                        <a:effectLst/>
                        <a:latin typeface="Cambria"/>
                        <a:ea typeface="Times New Roman"/>
                        <a:cs typeface="Times New Roman"/>
                      </a:endParaRPr>
                    </a:p>
                  </a:txBody>
                  <a:tcPr marL="9525" marR="9525" marT="9525" marB="19050" anchor="ctr"/>
                </a:tc>
                <a:tc>
                  <a:txBody>
                    <a:bodyPr/>
                    <a:lstStyle/>
                    <a:p>
                      <a:pPr algn="ctr">
                        <a:spcBef>
                          <a:spcPts val="975"/>
                        </a:spcBef>
                        <a:spcAft>
                          <a:spcPts val="975"/>
                        </a:spcAft>
                      </a:pPr>
                      <a:r>
                        <a:rPr lang="el-GR" sz="1800" b="1" baseline="0">
                          <a:solidFill>
                            <a:srgbClr val="C00000"/>
                          </a:solidFill>
                          <a:effectLst/>
                        </a:rPr>
                        <a:t>ΦΥΣΙΚΟ</a:t>
                      </a:r>
                      <a:endParaRPr lang="en-GB" sz="1100" b="1" baseline="0">
                        <a:solidFill>
                          <a:srgbClr val="C00000"/>
                        </a:solidFill>
                        <a:effectLst/>
                      </a:endParaRPr>
                    </a:p>
                    <a:p>
                      <a:pPr algn="ctr">
                        <a:spcBef>
                          <a:spcPts val="975"/>
                        </a:spcBef>
                        <a:spcAft>
                          <a:spcPts val="975"/>
                        </a:spcAft>
                      </a:pPr>
                      <a:r>
                        <a:rPr lang="el-GR" sz="1800" b="1" baseline="0">
                          <a:solidFill>
                            <a:srgbClr val="C00000"/>
                          </a:solidFill>
                          <a:effectLst/>
                        </a:rPr>
                        <a:t>ΑΕΡΙΟ</a:t>
                      </a:r>
                      <a:endParaRPr lang="en-GB" sz="1100" b="1" baseline="0">
                        <a:solidFill>
                          <a:srgbClr val="C00000"/>
                        </a:solidFill>
                        <a:effectLst/>
                        <a:latin typeface="Cambria"/>
                        <a:ea typeface="Times New Roman"/>
                        <a:cs typeface="Times New Roman"/>
                      </a:endParaRPr>
                    </a:p>
                  </a:txBody>
                  <a:tcPr marL="9525" marR="9525" marT="9525" marB="19050" anchor="ctr"/>
                </a:tc>
                <a:tc>
                  <a:txBody>
                    <a:bodyPr/>
                    <a:lstStyle/>
                    <a:p>
                      <a:pPr algn="ctr">
                        <a:spcBef>
                          <a:spcPts val="975"/>
                        </a:spcBef>
                        <a:spcAft>
                          <a:spcPts val="975"/>
                        </a:spcAft>
                      </a:pPr>
                      <a:r>
                        <a:rPr lang="en-GB" sz="1800" b="1" baseline="0">
                          <a:solidFill>
                            <a:srgbClr val="C00000"/>
                          </a:solidFill>
                          <a:effectLst/>
                        </a:rPr>
                        <a:t>Σύνολο</a:t>
                      </a:r>
                      <a:endParaRPr lang="en-GB" sz="1100" b="1" baseline="0">
                        <a:solidFill>
                          <a:srgbClr val="C00000"/>
                        </a:solidFill>
                        <a:effectLst/>
                        <a:latin typeface="Cambria"/>
                        <a:ea typeface="Times New Roman"/>
                        <a:cs typeface="Times New Roman"/>
                      </a:endParaRPr>
                    </a:p>
                  </a:txBody>
                  <a:tcPr marL="9525" marR="9525" marT="9525" marB="19050" anchor="ctr"/>
                </a:tc>
                <a:tc>
                  <a:txBody>
                    <a:bodyPr/>
                    <a:lstStyle/>
                    <a:p>
                      <a:pPr algn="ctr">
                        <a:spcBef>
                          <a:spcPts val="975"/>
                        </a:spcBef>
                        <a:spcAft>
                          <a:spcPts val="975"/>
                        </a:spcAft>
                      </a:pPr>
                      <a:r>
                        <a:rPr lang="en-GB" sz="1800" b="1" baseline="0">
                          <a:solidFill>
                            <a:srgbClr val="C00000"/>
                          </a:solidFill>
                          <a:effectLst/>
                        </a:rPr>
                        <a:t>Υ</a:t>
                      </a:r>
                      <a:r>
                        <a:rPr lang="el-GR" sz="1800" b="1" baseline="0">
                          <a:solidFill>
                            <a:srgbClr val="C00000"/>
                          </a:solidFill>
                          <a:effectLst/>
                        </a:rPr>
                        <a:t>ΔΡΟ</a:t>
                      </a:r>
                      <a:endParaRPr lang="en-GB" sz="1100" b="1" baseline="0">
                        <a:solidFill>
                          <a:srgbClr val="C00000"/>
                        </a:solidFill>
                        <a:effectLst/>
                        <a:latin typeface="Cambria"/>
                        <a:ea typeface="Times New Roman"/>
                        <a:cs typeface="Times New Roman"/>
                      </a:endParaRPr>
                    </a:p>
                  </a:txBody>
                  <a:tcPr marL="9525" marR="9525" marT="9525" marB="19050" anchor="ctr"/>
                </a:tc>
                <a:tc>
                  <a:txBody>
                    <a:bodyPr/>
                    <a:lstStyle/>
                    <a:p>
                      <a:pPr algn="ctr">
                        <a:spcBef>
                          <a:spcPts val="975"/>
                        </a:spcBef>
                        <a:spcAft>
                          <a:spcPts val="975"/>
                        </a:spcAft>
                      </a:pPr>
                      <a:r>
                        <a:rPr lang="en-GB" sz="1800" b="1" baseline="0">
                          <a:solidFill>
                            <a:srgbClr val="C00000"/>
                          </a:solidFill>
                          <a:effectLst/>
                        </a:rPr>
                        <a:t>ΑΠΕ</a:t>
                      </a:r>
                      <a:endParaRPr lang="en-GB" sz="1100" b="1" baseline="0">
                        <a:solidFill>
                          <a:srgbClr val="C00000"/>
                        </a:solidFill>
                        <a:effectLst/>
                        <a:latin typeface="Cambria"/>
                        <a:ea typeface="Times New Roman"/>
                        <a:cs typeface="Times New Roman"/>
                      </a:endParaRPr>
                    </a:p>
                  </a:txBody>
                  <a:tcPr marL="9525" marR="9525" marT="9525" marB="19050" anchor="ctr"/>
                </a:tc>
                <a:tc>
                  <a:txBody>
                    <a:bodyPr/>
                    <a:lstStyle/>
                    <a:p>
                      <a:pPr algn="ctr">
                        <a:spcBef>
                          <a:spcPts val="975"/>
                        </a:spcBef>
                        <a:spcAft>
                          <a:spcPts val="975"/>
                        </a:spcAft>
                      </a:pPr>
                      <a:r>
                        <a:rPr lang="en-GB" sz="1800" b="1" baseline="0">
                          <a:solidFill>
                            <a:srgbClr val="C00000"/>
                          </a:solidFill>
                          <a:effectLst/>
                        </a:rPr>
                        <a:t>ΣΥΝΟΛΟ</a:t>
                      </a:r>
                      <a:endParaRPr lang="en-GB" sz="1100" b="1" baseline="0">
                        <a:solidFill>
                          <a:srgbClr val="C00000"/>
                        </a:solidFill>
                        <a:effectLst/>
                        <a:latin typeface="Cambria"/>
                        <a:ea typeface="Times New Roman"/>
                        <a:cs typeface="Times New Roman"/>
                      </a:endParaRPr>
                    </a:p>
                  </a:txBody>
                  <a:tcPr marL="9525" marR="9525" marT="9525" marB="19050" anchor="ctr"/>
                </a:tc>
              </a:tr>
              <a:tr h="865116">
                <a:tc>
                  <a:txBody>
                    <a:bodyPr/>
                    <a:lstStyle/>
                    <a:p>
                      <a:pPr algn="l">
                        <a:lnSpc>
                          <a:spcPts val="1705"/>
                        </a:lnSpc>
                        <a:spcAft>
                          <a:spcPts val="0"/>
                        </a:spcAft>
                      </a:pPr>
                      <a:r>
                        <a:rPr lang="en-GB" sz="1600" baseline="0">
                          <a:solidFill>
                            <a:srgbClr val="C00000"/>
                          </a:solidFill>
                          <a:effectLst/>
                        </a:rPr>
                        <a:t>Διασυνδεδεμένο</a:t>
                      </a:r>
                      <a:endParaRPr lang="en-GB" sz="1100" baseline="0">
                        <a:solidFill>
                          <a:srgbClr val="C00000"/>
                        </a:solidFill>
                        <a:effectLst/>
                        <a:latin typeface="Cambria"/>
                        <a:ea typeface="Times New Roman"/>
                        <a:cs typeface="Times New Roman"/>
                      </a:endParaRPr>
                    </a:p>
                  </a:txBody>
                  <a:tcPr marL="9525" marR="9525" marT="9525" marB="19050" anchor="ctr"/>
                </a:tc>
                <a:tc>
                  <a:txBody>
                    <a:bodyPr/>
                    <a:lstStyle/>
                    <a:p>
                      <a:pPr marR="170180" algn="r">
                        <a:spcBef>
                          <a:spcPts val="975"/>
                        </a:spcBef>
                        <a:spcAft>
                          <a:spcPts val="975"/>
                        </a:spcAft>
                      </a:pPr>
                      <a:r>
                        <a:rPr lang="en-GB" sz="1600" baseline="0">
                          <a:solidFill>
                            <a:srgbClr val="C00000"/>
                          </a:solidFill>
                          <a:effectLst/>
                        </a:rPr>
                        <a:t>5.288</a:t>
                      </a:r>
                      <a:endParaRPr lang="en-GB" sz="1100" baseline="0">
                        <a:solidFill>
                          <a:srgbClr val="C00000"/>
                        </a:solidFill>
                        <a:effectLst/>
                        <a:latin typeface="Cambria"/>
                        <a:ea typeface="Times New Roman"/>
                        <a:cs typeface="Times New Roman"/>
                      </a:endParaRPr>
                    </a:p>
                  </a:txBody>
                  <a:tcPr marL="9525" marR="9525" marT="9525" marB="19050" anchor="ctr"/>
                </a:tc>
                <a:tc>
                  <a:txBody>
                    <a:bodyPr/>
                    <a:lstStyle/>
                    <a:p>
                      <a:pPr marR="193675" algn="r">
                        <a:spcBef>
                          <a:spcPts val="975"/>
                        </a:spcBef>
                        <a:spcAft>
                          <a:spcPts val="975"/>
                        </a:spcAft>
                      </a:pPr>
                      <a:r>
                        <a:rPr lang="en-GB" sz="1800" baseline="0">
                          <a:solidFill>
                            <a:srgbClr val="C00000"/>
                          </a:solidFill>
                          <a:effectLst/>
                        </a:rPr>
                        <a:t>750</a:t>
                      </a:r>
                      <a:endParaRPr lang="en-GB" sz="1100" baseline="0">
                        <a:solidFill>
                          <a:srgbClr val="C00000"/>
                        </a:solidFill>
                        <a:effectLst/>
                        <a:latin typeface="Cambria"/>
                        <a:ea typeface="Times New Roman"/>
                        <a:cs typeface="Times New Roman"/>
                      </a:endParaRPr>
                    </a:p>
                  </a:txBody>
                  <a:tcPr marL="9525" marR="9525" marT="9525" marB="19050" anchor="ctr"/>
                </a:tc>
                <a:tc>
                  <a:txBody>
                    <a:bodyPr/>
                    <a:lstStyle/>
                    <a:p>
                      <a:pPr marR="103505" algn="r">
                        <a:spcBef>
                          <a:spcPts val="975"/>
                        </a:spcBef>
                        <a:spcAft>
                          <a:spcPts val="975"/>
                        </a:spcAft>
                      </a:pPr>
                      <a:r>
                        <a:rPr lang="en-GB" sz="1800" baseline="0">
                          <a:solidFill>
                            <a:srgbClr val="C00000"/>
                          </a:solidFill>
                          <a:effectLst/>
                        </a:rPr>
                        <a:t>1.966</a:t>
                      </a:r>
                      <a:endParaRPr lang="en-GB" sz="1100" baseline="0">
                        <a:solidFill>
                          <a:srgbClr val="C00000"/>
                        </a:solidFill>
                        <a:effectLst/>
                        <a:latin typeface="Cambria"/>
                        <a:ea typeface="Times New Roman"/>
                        <a:cs typeface="Times New Roman"/>
                      </a:endParaRPr>
                    </a:p>
                  </a:txBody>
                  <a:tcPr marL="9525" marR="9525" marT="9525" marB="19050" anchor="ctr"/>
                </a:tc>
                <a:tc>
                  <a:txBody>
                    <a:bodyPr/>
                    <a:lstStyle/>
                    <a:p>
                      <a:pPr marR="196850" algn="r">
                        <a:spcBef>
                          <a:spcPts val="975"/>
                        </a:spcBef>
                        <a:spcAft>
                          <a:spcPts val="975"/>
                        </a:spcAft>
                      </a:pPr>
                      <a:r>
                        <a:rPr lang="en-GB" sz="1800" baseline="0">
                          <a:solidFill>
                            <a:srgbClr val="C00000"/>
                          </a:solidFill>
                          <a:effectLst/>
                        </a:rPr>
                        <a:t>8.004</a:t>
                      </a:r>
                      <a:endParaRPr lang="en-GB" sz="1100" baseline="0">
                        <a:solidFill>
                          <a:srgbClr val="C00000"/>
                        </a:solidFill>
                        <a:effectLst/>
                        <a:latin typeface="Cambria"/>
                        <a:ea typeface="Times New Roman"/>
                        <a:cs typeface="Times New Roman"/>
                      </a:endParaRPr>
                    </a:p>
                  </a:txBody>
                  <a:tcPr marL="9525" marR="9525" marT="9525" marB="19050" anchor="ctr"/>
                </a:tc>
                <a:tc>
                  <a:txBody>
                    <a:bodyPr/>
                    <a:lstStyle/>
                    <a:p>
                      <a:pPr marR="106680" algn="r">
                        <a:spcBef>
                          <a:spcPts val="975"/>
                        </a:spcBef>
                        <a:spcAft>
                          <a:spcPts val="975"/>
                        </a:spcAft>
                      </a:pPr>
                      <a:r>
                        <a:rPr lang="en-GB" sz="1800" baseline="0">
                          <a:solidFill>
                            <a:srgbClr val="C00000"/>
                          </a:solidFill>
                          <a:effectLst/>
                        </a:rPr>
                        <a:t>3.020</a:t>
                      </a:r>
                      <a:endParaRPr lang="en-GB" sz="1100" baseline="0">
                        <a:solidFill>
                          <a:srgbClr val="C00000"/>
                        </a:solidFill>
                        <a:effectLst/>
                        <a:latin typeface="Cambria"/>
                        <a:ea typeface="Times New Roman"/>
                        <a:cs typeface="Times New Roman"/>
                      </a:endParaRPr>
                    </a:p>
                  </a:txBody>
                  <a:tcPr marL="9525" marR="9525" marT="9525" marB="19050" anchor="ctr"/>
                </a:tc>
                <a:tc>
                  <a:txBody>
                    <a:bodyPr/>
                    <a:lstStyle/>
                    <a:p>
                      <a:pPr marR="180340" algn="ctr">
                        <a:spcBef>
                          <a:spcPts val="975"/>
                        </a:spcBef>
                        <a:spcAft>
                          <a:spcPts val="975"/>
                        </a:spcAft>
                        <a:tabLst>
                          <a:tab pos="517525" algn="l"/>
                        </a:tabLst>
                      </a:pPr>
                      <a:r>
                        <a:rPr lang="en-GB" sz="1800" baseline="0">
                          <a:solidFill>
                            <a:srgbClr val="C00000"/>
                          </a:solidFill>
                          <a:effectLst/>
                        </a:rPr>
                        <a:t>46</a:t>
                      </a:r>
                      <a:endParaRPr lang="en-GB" sz="1100" baseline="0">
                        <a:solidFill>
                          <a:srgbClr val="C00000"/>
                        </a:solidFill>
                        <a:effectLst/>
                        <a:latin typeface="Cambria"/>
                        <a:ea typeface="Times New Roman"/>
                        <a:cs typeface="Times New Roman"/>
                      </a:endParaRPr>
                    </a:p>
                  </a:txBody>
                  <a:tcPr marL="9525" marR="9525" marT="9525" marB="19050" anchor="ctr"/>
                </a:tc>
                <a:tc>
                  <a:txBody>
                    <a:bodyPr/>
                    <a:lstStyle/>
                    <a:p>
                      <a:pPr marR="170180" algn="r">
                        <a:spcBef>
                          <a:spcPts val="975"/>
                        </a:spcBef>
                        <a:spcAft>
                          <a:spcPts val="975"/>
                        </a:spcAft>
                      </a:pPr>
                      <a:r>
                        <a:rPr lang="en-GB" sz="1800" baseline="0">
                          <a:solidFill>
                            <a:srgbClr val="C00000"/>
                          </a:solidFill>
                          <a:effectLst/>
                        </a:rPr>
                        <a:t>11.070</a:t>
                      </a:r>
                      <a:endParaRPr lang="en-GB" sz="1100" baseline="0">
                        <a:solidFill>
                          <a:srgbClr val="C00000"/>
                        </a:solidFill>
                        <a:effectLst/>
                        <a:latin typeface="Cambria"/>
                        <a:ea typeface="Times New Roman"/>
                        <a:cs typeface="Times New Roman"/>
                      </a:endParaRPr>
                    </a:p>
                  </a:txBody>
                  <a:tcPr marL="9525" marR="9525" marT="9525" marB="19050" anchor="ctr"/>
                </a:tc>
              </a:tr>
              <a:tr h="1013584">
                <a:tc>
                  <a:txBody>
                    <a:bodyPr/>
                    <a:lstStyle/>
                    <a:p>
                      <a:pPr algn="l">
                        <a:lnSpc>
                          <a:spcPts val="1705"/>
                        </a:lnSpc>
                        <a:spcAft>
                          <a:spcPts val="0"/>
                        </a:spcAft>
                      </a:pPr>
                      <a:r>
                        <a:rPr lang="el-GR" sz="1600" baseline="0">
                          <a:solidFill>
                            <a:srgbClr val="C00000"/>
                          </a:solidFill>
                          <a:effectLst/>
                        </a:rPr>
                        <a:t>Κρήτη, Ρόδος &amp; λοιπά αυτόνομα νησιά</a:t>
                      </a:r>
                      <a:endParaRPr lang="en-GB" sz="1100" baseline="0">
                        <a:solidFill>
                          <a:srgbClr val="C00000"/>
                        </a:solidFill>
                        <a:effectLst/>
                        <a:latin typeface="Cambria"/>
                        <a:ea typeface="Times New Roman"/>
                        <a:cs typeface="Times New Roman"/>
                      </a:endParaRPr>
                    </a:p>
                  </a:txBody>
                  <a:tcPr marL="9525" marR="9525" marT="9525" marB="19050"/>
                </a:tc>
                <a:tc>
                  <a:txBody>
                    <a:bodyPr/>
                    <a:lstStyle/>
                    <a:p>
                      <a:pPr marR="170180" algn="ctr">
                        <a:spcBef>
                          <a:spcPts val="975"/>
                        </a:spcBef>
                        <a:spcAft>
                          <a:spcPts val="975"/>
                        </a:spcAft>
                      </a:pPr>
                      <a:r>
                        <a:rPr lang="en-GB" sz="1600" baseline="0">
                          <a:solidFill>
                            <a:srgbClr val="C00000"/>
                          </a:solidFill>
                          <a:effectLst/>
                        </a:rPr>
                        <a:t>-</a:t>
                      </a:r>
                      <a:endParaRPr lang="en-GB" sz="1100" baseline="0">
                        <a:solidFill>
                          <a:srgbClr val="C00000"/>
                        </a:solidFill>
                        <a:effectLst/>
                        <a:latin typeface="Cambria"/>
                        <a:ea typeface="Times New Roman"/>
                        <a:cs typeface="Times New Roman"/>
                      </a:endParaRPr>
                    </a:p>
                  </a:txBody>
                  <a:tcPr marL="9525" marR="9525" marT="9525" marB="19050"/>
                </a:tc>
                <a:tc>
                  <a:txBody>
                    <a:bodyPr/>
                    <a:lstStyle/>
                    <a:p>
                      <a:pPr marR="193675" algn="ctr">
                        <a:spcBef>
                          <a:spcPts val="975"/>
                        </a:spcBef>
                        <a:spcAft>
                          <a:spcPts val="975"/>
                        </a:spcAft>
                      </a:pPr>
                      <a:r>
                        <a:rPr lang="en-GB" sz="1800" baseline="0">
                          <a:solidFill>
                            <a:srgbClr val="C00000"/>
                          </a:solidFill>
                          <a:effectLst/>
                        </a:rPr>
                        <a:t>1.656</a:t>
                      </a:r>
                      <a:endParaRPr lang="en-GB" sz="1100" baseline="0">
                        <a:solidFill>
                          <a:srgbClr val="C00000"/>
                        </a:solidFill>
                        <a:effectLst/>
                        <a:latin typeface="Cambria"/>
                        <a:ea typeface="Times New Roman"/>
                        <a:cs typeface="Times New Roman"/>
                      </a:endParaRPr>
                    </a:p>
                  </a:txBody>
                  <a:tcPr marL="9525" marR="9525" marT="9525" marB="19050"/>
                </a:tc>
                <a:tc>
                  <a:txBody>
                    <a:bodyPr/>
                    <a:lstStyle/>
                    <a:p>
                      <a:pPr marR="103505" algn="ctr">
                        <a:spcBef>
                          <a:spcPts val="975"/>
                        </a:spcBef>
                        <a:spcAft>
                          <a:spcPts val="975"/>
                        </a:spcAft>
                      </a:pPr>
                      <a:r>
                        <a:rPr lang="en-GB" sz="1800" baseline="0">
                          <a:solidFill>
                            <a:srgbClr val="C00000"/>
                          </a:solidFill>
                          <a:effectLst/>
                        </a:rPr>
                        <a:t>-</a:t>
                      </a:r>
                      <a:endParaRPr lang="en-GB" sz="1100" baseline="0">
                        <a:solidFill>
                          <a:srgbClr val="C00000"/>
                        </a:solidFill>
                        <a:effectLst/>
                        <a:latin typeface="Cambria"/>
                        <a:ea typeface="Times New Roman"/>
                        <a:cs typeface="Times New Roman"/>
                      </a:endParaRPr>
                    </a:p>
                  </a:txBody>
                  <a:tcPr marL="9525" marR="9525" marT="9525" marB="19050"/>
                </a:tc>
                <a:tc>
                  <a:txBody>
                    <a:bodyPr/>
                    <a:lstStyle/>
                    <a:p>
                      <a:pPr marR="196850" algn="ctr">
                        <a:spcBef>
                          <a:spcPts val="975"/>
                        </a:spcBef>
                        <a:spcAft>
                          <a:spcPts val="975"/>
                        </a:spcAft>
                      </a:pPr>
                      <a:r>
                        <a:rPr lang="en-GB" sz="1800" baseline="0">
                          <a:solidFill>
                            <a:srgbClr val="C00000"/>
                          </a:solidFill>
                          <a:effectLst/>
                        </a:rPr>
                        <a:t>1.656</a:t>
                      </a:r>
                      <a:endParaRPr lang="en-GB" sz="1100" baseline="0">
                        <a:solidFill>
                          <a:srgbClr val="C00000"/>
                        </a:solidFill>
                        <a:effectLst/>
                        <a:latin typeface="Cambria"/>
                        <a:ea typeface="Times New Roman"/>
                        <a:cs typeface="Times New Roman"/>
                      </a:endParaRPr>
                    </a:p>
                  </a:txBody>
                  <a:tcPr marL="9525" marR="9525" marT="9525" marB="19050"/>
                </a:tc>
                <a:tc>
                  <a:txBody>
                    <a:bodyPr/>
                    <a:lstStyle/>
                    <a:p>
                      <a:pPr marR="106680" algn="ctr">
                        <a:spcBef>
                          <a:spcPts val="975"/>
                        </a:spcBef>
                        <a:spcAft>
                          <a:spcPts val="975"/>
                        </a:spcAft>
                      </a:pPr>
                      <a:r>
                        <a:rPr lang="en-GB" sz="1800" baseline="0">
                          <a:solidFill>
                            <a:srgbClr val="C00000"/>
                          </a:solidFill>
                          <a:effectLst/>
                        </a:rPr>
                        <a:t>-</a:t>
                      </a:r>
                      <a:endParaRPr lang="en-GB" sz="1100" baseline="0">
                        <a:solidFill>
                          <a:srgbClr val="C00000"/>
                        </a:solidFill>
                        <a:effectLst/>
                        <a:latin typeface="Cambria"/>
                        <a:ea typeface="Times New Roman"/>
                        <a:cs typeface="Times New Roman"/>
                      </a:endParaRPr>
                    </a:p>
                  </a:txBody>
                  <a:tcPr marL="9525" marR="9525" marT="9525" marB="19050"/>
                </a:tc>
                <a:tc>
                  <a:txBody>
                    <a:bodyPr/>
                    <a:lstStyle/>
                    <a:p>
                      <a:pPr marR="180340" algn="ctr">
                        <a:spcBef>
                          <a:spcPts val="975"/>
                        </a:spcBef>
                        <a:spcAft>
                          <a:spcPts val="975"/>
                        </a:spcAft>
                        <a:tabLst>
                          <a:tab pos="517525" algn="l"/>
                        </a:tabLst>
                      </a:pPr>
                      <a:r>
                        <a:rPr lang="en-GB" sz="1800" baseline="0">
                          <a:solidFill>
                            <a:srgbClr val="C00000"/>
                          </a:solidFill>
                          <a:effectLst/>
                        </a:rPr>
                        <a:t>34</a:t>
                      </a:r>
                      <a:endParaRPr lang="en-GB" sz="1100" baseline="0">
                        <a:solidFill>
                          <a:srgbClr val="C00000"/>
                        </a:solidFill>
                        <a:effectLst/>
                        <a:latin typeface="Cambria"/>
                        <a:ea typeface="Times New Roman"/>
                        <a:cs typeface="Times New Roman"/>
                      </a:endParaRPr>
                    </a:p>
                  </a:txBody>
                  <a:tcPr marL="9525" marR="9525" marT="9525" marB="19050"/>
                </a:tc>
                <a:tc>
                  <a:txBody>
                    <a:bodyPr/>
                    <a:lstStyle/>
                    <a:p>
                      <a:pPr marR="170180" algn="r">
                        <a:spcBef>
                          <a:spcPts val="975"/>
                        </a:spcBef>
                        <a:spcAft>
                          <a:spcPts val="975"/>
                        </a:spcAft>
                      </a:pPr>
                      <a:r>
                        <a:rPr lang="en-GB" sz="1800" baseline="0">
                          <a:solidFill>
                            <a:srgbClr val="C00000"/>
                          </a:solidFill>
                          <a:effectLst/>
                        </a:rPr>
                        <a:t>1.689</a:t>
                      </a:r>
                      <a:endParaRPr lang="en-GB" sz="1100" baseline="0">
                        <a:solidFill>
                          <a:srgbClr val="C00000"/>
                        </a:solidFill>
                        <a:effectLst/>
                        <a:latin typeface="Cambria"/>
                        <a:ea typeface="Times New Roman"/>
                        <a:cs typeface="Times New Roman"/>
                      </a:endParaRPr>
                    </a:p>
                  </a:txBody>
                  <a:tcPr marL="9525" marR="9525" marT="9525" marB="19050"/>
                </a:tc>
              </a:tr>
              <a:tr h="453972">
                <a:tc>
                  <a:txBody>
                    <a:bodyPr/>
                    <a:lstStyle/>
                    <a:p>
                      <a:pPr algn="l">
                        <a:lnSpc>
                          <a:spcPts val="1705"/>
                        </a:lnSpc>
                        <a:spcAft>
                          <a:spcPts val="0"/>
                        </a:spcAft>
                      </a:pPr>
                      <a:r>
                        <a:rPr lang="en-GB" sz="1600" baseline="0">
                          <a:solidFill>
                            <a:srgbClr val="C00000"/>
                          </a:solidFill>
                          <a:effectLst/>
                        </a:rPr>
                        <a:t>ΣΥΝΟΛΟ</a:t>
                      </a:r>
                      <a:endParaRPr lang="en-GB" sz="1100" baseline="0">
                        <a:solidFill>
                          <a:srgbClr val="C00000"/>
                        </a:solidFill>
                        <a:effectLst/>
                        <a:latin typeface="Cambria"/>
                        <a:ea typeface="Times New Roman"/>
                        <a:cs typeface="Times New Roman"/>
                      </a:endParaRPr>
                    </a:p>
                  </a:txBody>
                  <a:tcPr marL="9525" marR="9525" marT="9525" marB="19050" anchor="ctr"/>
                </a:tc>
                <a:tc gridSpan="4">
                  <a:txBody>
                    <a:bodyPr/>
                    <a:lstStyle/>
                    <a:p>
                      <a:pPr marR="286385" algn="r">
                        <a:spcBef>
                          <a:spcPts val="975"/>
                        </a:spcBef>
                        <a:spcAft>
                          <a:spcPts val="975"/>
                        </a:spcAft>
                        <a:tabLst>
                          <a:tab pos="3538855" algn="l"/>
                        </a:tabLst>
                      </a:pPr>
                      <a:r>
                        <a:rPr lang="en-GB" sz="1600" baseline="0">
                          <a:solidFill>
                            <a:srgbClr val="C00000"/>
                          </a:solidFill>
                          <a:effectLst/>
                        </a:rPr>
                        <a:t>9.660</a:t>
                      </a:r>
                      <a:endParaRPr lang="en-GB" sz="1100" baseline="0">
                        <a:solidFill>
                          <a:srgbClr val="C00000"/>
                        </a:solidFill>
                        <a:effectLst/>
                        <a:latin typeface="Cambria"/>
                        <a:ea typeface="Times New Roman"/>
                        <a:cs typeface="Times New Roman"/>
                      </a:endParaRPr>
                    </a:p>
                  </a:txBody>
                  <a:tcPr marL="9525" marR="9525" marT="9525" marB="19050" anchor="ct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ctr">
                        <a:spcBef>
                          <a:spcPts val="975"/>
                        </a:spcBef>
                        <a:spcAft>
                          <a:spcPts val="975"/>
                        </a:spcAft>
                      </a:pPr>
                      <a:r>
                        <a:rPr lang="en-GB" sz="1800" baseline="0">
                          <a:solidFill>
                            <a:srgbClr val="C00000"/>
                          </a:solidFill>
                          <a:effectLst/>
                        </a:rPr>
                        <a:t>3.020</a:t>
                      </a:r>
                      <a:endParaRPr lang="en-GB" sz="1100" baseline="0">
                        <a:solidFill>
                          <a:srgbClr val="C00000"/>
                        </a:solidFill>
                        <a:effectLst/>
                        <a:latin typeface="Cambria"/>
                        <a:ea typeface="Times New Roman"/>
                        <a:cs typeface="Times New Roman"/>
                      </a:endParaRPr>
                    </a:p>
                  </a:txBody>
                  <a:tcPr marL="9525" marR="9525" marT="9525" marB="19050" anchor="ctr"/>
                </a:tc>
                <a:tc>
                  <a:txBody>
                    <a:bodyPr/>
                    <a:lstStyle/>
                    <a:p>
                      <a:pPr marR="180340" algn="ctr">
                        <a:spcBef>
                          <a:spcPts val="975"/>
                        </a:spcBef>
                        <a:spcAft>
                          <a:spcPts val="975"/>
                        </a:spcAft>
                      </a:pPr>
                      <a:r>
                        <a:rPr lang="en-GB" sz="1800" baseline="0">
                          <a:solidFill>
                            <a:srgbClr val="C00000"/>
                          </a:solidFill>
                          <a:effectLst/>
                        </a:rPr>
                        <a:t>80</a:t>
                      </a:r>
                      <a:endParaRPr lang="en-GB" sz="1100" baseline="0">
                        <a:solidFill>
                          <a:srgbClr val="C00000"/>
                        </a:solidFill>
                        <a:effectLst/>
                        <a:latin typeface="Cambria"/>
                        <a:ea typeface="Times New Roman"/>
                        <a:cs typeface="Times New Roman"/>
                      </a:endParaRPr>
                    </a:p>
                  </a:txBody>
                  <a:tcPr marL="9525" marR="9525" marT="9525" marB="19050" anchor="ctr"/>
                </a:tc>
                <a:tc>
                  <a:txBody>
                    <a:bodyPr/>
                    <a:lstStyle/>
                    <a:p>
                      <a:pPr marR="170180" algn="ctr">
                        <a:spcBef>
                          <a:spcPts val="975"/>
                        </a:spcBef>
                        <a:spcAft>
                          <a:spcPts val="975"/>
                        </a:spcAft>
                      </a:pPr>
                      <a:r>
                        <a:rPr lang="en-GB" sz="1800" baseline="0">
                          <a:solidFill>
                            <a:srgbClr val="C00000"/>
                          </a:solidFill>
                          <a:effectLst/>
                        </a:rPr>
                        <a:t>12.760</a:t>
                      </a:r>
                      <a:endParaRPr lang="en-GB" sz="1100" baseline="0">
                        <a:solidFill>
                          <a:srgbClr val="C00000"/>
                        </a:solidFill>
                        <a:effectLst/>
                        <a:latin typeface="Cambria"/>
                        <a:ea typeface="Times New Roman"/>
                        <a:cs typeface="Times New Roman"/>
                      </a:endParaRPr>
                    </a:p>
                  </a:txBody>
                  <a:tcPr marL="9525" marR="9525" marT="9525" marB="19050" anchor="ctr"/>
                </a:tc>
              </a:tr>
            </a:tbl>
          </a:graphicData>
        </a:graphic>
      </p:graphicFrame>
      <p:pic>
        <p:nvPicPr>
          <p:cNvPr id="1026" name="Picture 2" descr="https://www.dei.gr/Images/generation-map-06.g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1880" y="-40789"/>
            <a:ext cx="5478016" cy="69257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ypeka.gr/LinkClick.aspx?fileticket=9A0yw6ig%2fQY%3d&amp;tabid=27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412777"/>
            <a:ext cx="9209416" cy="5458028"/>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21972"/>
    </mc:Choice>
    <mc:Fallback>
      <p:transition spd="slow" advTm="121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ppt_x"/>
                                          </p:val>
                                        </p:tav>
                                        <p:tav tm="100000">
                                          <p:val>
                                            <p:strVal val="#ppt_x"/>
                                          </p:val>
                                        </p:tav>
                                      </p:tavLst>
                                    </p:anim>
                                    <p:anim calcmode="lin" valueType="num">
                                      <p:cBhvr additive="base">
                                        <p:cTn id="1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 calcmode="lin" valueType="num">
                                      <p:cBhvr additive="base">
                                        <p:cTn id="17" dur="500" fill="hold"/>
                                        <p:tgtEl>
                                          <p:spTgt spid="1028"/>
                                        </p:tgtEl>
                                        <p:attrNameLst>
                                          <p:attrName>ppt_x</p:attrName>
                                        </p:attrNameLst>
                                      </p:cBhvr>
                                      <p:tavLst>
                                        <p:tav tm="0">
                                          <p:val>
                                            <p:strVal val="#ppt_x"/>
                                          </p:val>
                                        </p:tav>
                                        <p:tav tm="100000">
                                          <p:val>
                                            <p:strVal val="#ppt_x"/>
                                          </p:val>
                                        </p:tav>
                                      </p:tavLst>
                                    </p:anim>
                                    <p:anim calcmode="lin" valueType="num">
                                      <p:cBhvr additive="base">
                                        <p:cTn id="1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457200" y="274638"/>
            <a:ext cx="8229600" cy="922337"/>
          </a:xfrm>
        </p:spPr>
        <p:txBody>
          <a:bodyPr/>
          <a:lstStyle/>
          <a:p>
            <a:pPr eaLnBrk="1" hangingPunct="1"/>
            <a:r>
              <a:rPr lang="el-GR" sz="2000" smtClean="0"/>
              <a:t>ΠΑΡΑΓΩΓΗ ΗΛΕΚΤΡΙΣΜΟΥ – ΔΕΗ </a:t>
            </a:r>
            <a:endParaRPr lang="el-GR" sz="2000" smtClean="0"/>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0662" y="908720"/>
            <a:ext cx="6162675"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5709"/>
    </mc:Choice>
    <mc:Fallback>
      <p:transition spd="slow" advTm="357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57200" y="24165"/>
            <a:ext cx="8229600" cy="417512"/>
          </a:xfrm>
        </p:spPr>
        <p:txBody>
          <a:bodyPr/>
          <a:lstStyle/>
          <a:p>
            <a:pPr eaLnBrk="1" hangingPunct="1"/>
            <a:r>
              <a:rPr lang="el-GR" sz="2400" b="1" smtClean="0">
                <a:solidFill>
                  <a:schemeClr val="accent6"/>
                </a:solidFill>
              </a:rPr>
              <a:t>ΔΕΗ : ΔΙΚΤΥΟ ΜΕΤΑΦΟΡΑΣ </a:t>
            </a:r>
            <a:r>
              <a:rPr lang="el-GR" sz="2400" b="1" smtClean="0">
                <a:solidFill>
                  <a:schemeClr val="accent6"/>
                </a:solidFill>
              </a:rPr>
              <a:t>ΗΛΕΚΤΡΙΣΜΟΥ - </a:t>
            </a:r>
            <a:r>
              <a:rPr lang="en-GB" sz="2400" b="1" smtClean="0">
                <a:solidFill>
                  <a:schemeClr val="accent6"/>
                </a:solidFill>
              </a:rPr>
              <a:t>km</a:t>
            </a:r>
            <a:endParaRPr lang="el-GR" sz="2400" b="1" smtClean="0">
              <a:solidFill>
                <a:schemeClr val="accent6"/>
              </a:solidFill>
            </a:endParaRP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698059"/>
            <a:ext cx="9024424" cy="201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4292"/>
    </mc:Choice>
    <mc:Fallback>
      <p:transition spd="slow" advTm="742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l-GR" sz="3200" smtClean="0">
                <a:solidFill>
                  <a:srgbClr val="C00000"/>
                </a:solidFill>
              </a:rPr>
              <a:t>ΔΕΗ : ΔΙΕΘΝΕΙΣ ΔΙΑΣΥΝΔΕΣΕΙΣ</a:t>
            </a:r>
          </a:p>
        </p:txBody>
      </p:sp>
      <p:sp>
        <p:nvSpPr>
          <p:cNvPr id="3" name="Content Placeholder 2"/>
          <p:cNvSpPr>
            <a:spLocks noGrp="1"/>
          </p:cNvSpPr>
          <p:nvPr>
            <p:ph idx="1"/>
          </p:nvPr>
        </p:nvSpPr>
        <p:spPr/>
        <p:txBody>
          <a:bodyPr/>
          <a:lstStyle/>
          <a:p>
            <a:r>
              <a:rPr lang="el-GR" smtClean="0"/>
              <a:t>ΤΟΥΡΚΙΑ</a:t>
            </a:r>
          </a:p>
          <a:p>
            <a:r>
              <a:rPr lang="el-GR" smtClean="0"/>
              <a:t>ΒΟΥΛΓΑΡΙΑ</a:t>
            </a:r>
          </a:p>
          <a:p>
            <a:r>
              <a:rPr lang="el-GR" smtClean="0"/>
              <a:t>ΠΓΔΜ</a:t>
            </a:r>
          </a:p>
          <a:p>
            <a:r>
              <a:rPr lang="el-GR" smtClean="0"/>
              <a:t>ΑΛΒΑΝΙΑ</a:t>
            </a:r>
            <a:endParaRPr lang="en-GB"/>
          </a:p>
        </p:txBody>
      </p:sp>
      <p:pic>
        <p:nvPicPr>
          <p:cNvPr id="6"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030" y="1484784"/>
            <a:ext cx="9036496" cy="4584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38990"/>
    </mc:Choice>
    <mc:Fallback>
      <p:transition spd="slow" advTm="389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4"/>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l-GR" sz="2000" b="1" smtClean="0">
                <a:solidFill>
                  <a:srgbClr val="C00000"/>
                </a:solidFill>
              </a:rPr>
              <a:t>ΕΝΕΡΓΕΙΑ : </a:t>
            </a:r>
            <a:r>
              <a:rPr lang="el-GR" sz="2000" b="1" smtClean="0">
                <a:solidFill>
                  <a:srgbClr val="C00000"/>
                </a:solidFill>
              </a:rPr>
              <a:t>ΤΕΛΙΚΗ ΚΑΤΑΝΑΛΩΣΗ ΚΑΤΑ </a:t>
            </a:r>
            <a:r>
              <a:rPr lang="el-GR" sz="2000" b="1" smtClean="0">
                <a:solidFill>
                  <a:srgbClr val="C00000"/>
                </a:solidFill>
              </a:rPr>
              <a:t>ΤΟΜΕΑ </a:t>
            </a:r>
            <a:br>
              <a:rPr lang="el-GR" sz="2000" b="1" smtClean="0">
                <a:solidFill>
                  <a:srgbClr val="C00000"/>
                </a:solidFill>
              </a:rPr>
            </a:br>
            <a:r>
              <a:rPr lang="el-GR" sz="2000" b="1" smtClean="0">
                <a:solidFill>
                  <a:srgbClr val="C00000"/>
                </a:solidFill>
              </a:rPr>
              <a:t>(</a:t>
            </a:r>
            <a:r>
              <a:rPr lang="el-GR" sz="2000" b="1" smtClean="0">
                <a:solidFill>
                  <a:srgbClr val="C00000"/>
                </a:solidFill>
              </a:rPr>
              <a:t>Τόννοι ισοδυνάμου πετρελαίου)</a:t>
            </a:r>
            <a:endParaRPr lang="el-GR" sz="2000" b="1" smtClean="0">
              <a:solidFill>
                <a:srgbClr val="C000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graphicFrame>
        <p:nvGraphicFramePr>
          <p:cNvPr id="4" name="Content Placeholder 3"/>
          <p:cNvGraphicFramePr>
            <a:graphicFrameLocks noGrp="1"/>
          </p:cNvGraphicFramePr>
          <p:nvPr>
            <p:ph idx="1"/>
            <p:extLst>
              <p:ext uri="{D42A27DB-BD31-4B8C-83A1-F6EECF244321}">
                <p14:modId xmlns:p14="http://schemas.microsoft.com/office/powerpoint/2010/main" val="1452592073"/>
              </p:ext>
            </p:extLst>
          </p:nvPr>
        </p:nvGraphicFramePr>
        <p:xfrm>
          <a:off x="457200" y="1600200"/>
          <a:ext cx="8229600" cy="2494280"/>
        </p:xfrm>
        <a:graphic>
          <a:graphicData uri="http://schemas.openxmlformats.org/drawingml/2006/table">
            <a:tbl>
              <a:tblPr firstRow="1" bandRow="1">
                <a:tableStyleId>{073A0DAA-6AF3-43AB-8588-CEC1D06C72B9}</a:tableStyleId>
              </a:tblPr>
              <a:tblGrid>
                <a:gridCol w="2743200"/>
                <a:gridCol w="2743200"/>
                <a:gridCol w="2743200"/>
              </a:tblGrid>
              <a:tr h="370840">
                <a:tc>
                  <a:txBody>
                    <a:bodyPr/>
                    <a:lstStyle/>
                    <a:p>
                      <a:r>
                        <a:rPr lang="el-GR" smtClean="0"/>
                        <a:t>ΤΟΜΕΑΣ</a:t>
                      </a:r>
                      <a:endParaRPr lang="en-GB"/>
                    </a:p>
                  </a:txBody>
                  <a:tcPr/>
                </a:tc>
                <a:tc>
                  <a:txBody>
                    <a:bodyPr/>
                    <a:lstStyle/>
                    <a:p>
                      <a:pPr algn="ctr"/>
                      <a:r>
                        <a:rPr lang="el-GR" smtClean="0"/>
                        <a:t>2012</a:t>
                      </a:r>
                      <a:endParaRPr lang="en-GB"/>
                    </a:p>
                  </a:txBody>
                  <a:tcPr/>
                </a:tc>
                <a:tc>
                  <a:txBody>
                    <a:bodyPr/>
                    <a:lstStyle/>
                    <a:p>
                      <a:pPr algn="ctr"/>
                      <a:r>
                        <a:rPr lang="el-GR" smtClean="0"/>
                        <a:t>2002</a:t>
                      </a:r>
                      <a:endParaRPr lang="en-GB"/>
                    </a:p>
                  </a:txBody>
                  <a:tcPr/>
                </a:tc>
              </a:tr>
              <a:tr h="370840">
                <a:tc>
                  <a:txBody>
                    <a:bodyPr/>
                    <a:lstStyle/>
                    <a:p>
                      <a:r>
                        <a:rPr lang="el-GR" smtClean="0"/>
                        <a:t>ΒΙΟΜΗΧΑΝΙΑ</a:t>
                      </a:r>
                      <a:endParaRPr lang="en-GB"/>
                    </a:p>
                  </a:txBody>
                  <a:tcPr/>
                </a:tc>
                <a:tc>
                  <a:txBody>
                    <a:bodyPr/>
                    <a:lstStyle/>
                    <a:p>
                      <a:pPr algn="ctr"/>
                      <a:r>
                        <a:rPr lang="el-GR" smtClean="0"/>
                        <a:t>995</a:t>
                      </a:r>
                      <a:endParaRPr lang="en-GB"/>
                    </a:p>
                  </a:txBody>
                  <a:tcPr/>
                </a:tc>
                <a:tc>
                  <a:txBody>
                    <a:bodyPr/>
                    <a:lstStyle/>
                    <a:p>
                      <a:pPr algn="ctr"/>
                      <a:r>
                        <a:rPr lang="el-GR" smtClean="0"/>
                        <a:t>1215</a:t>
                      </a:r>
                      <a:endParaRPr lang="en-GB"/>
                    </a:p>
                  </a:txBody>
                  <a:tcPr/>
                </a:tc>
              </a:tr>
              <a:tr h="370840">
                <a:tc>
                  <a:txBody>
                    <a:bodyPr/>
                    <a:lstStyle/>
                    <a:p>
                      <a:r>
                        <a:rPr lang="el-GR" smtClean="0"/>
                        <a:t>ΜΕΤΑΦΟΡΕΣ</a:t>
                      </a:r>
                      <a:endParaRPr lang="en-GB"/>
                    </a:p>
                  </a:txBody>
                  <a:tcPr/>
                </a:tc>
                <a:tc>
                  <a:txBody>
                    <a:bodyPr/>
                    <a:lstStyle/>
                    <a:p>
                      <a:pPr algn="ctr"/>
                      <a:r>
                        <a:rPr lang="el-GR" smtClean="0"/>
                        <a:t>16</a:t>
                      </a:r>
                      <a:endParaRPr lang="en-GB"/>
                    </a:p>
                  </a:txBody>
                  <a:tcPr/>
                </a:tc>
                <a:tc>
                  <a:txBody>
                    <a:bodyPr/>
                    <a:lstStyle/>
                    <a:p>
                      <a:pPr algn="ctr"/>
                      <a:r>
                        <a:rPr lang="el-GR" smtClean="0"/>
                        <a:t>19</a:t>
                      </a:r>
                      <a:endParaRPr lang="en-GB"/>
                    </a:p>
                  </a:txBody>
                  <a:tcPr/>
                </a:tc>
              </a:tr>
              <a:tr h="370840">
                <a:tc>
                  <a:txBody>
                    <a:bodyPr/>
                    <a:lstStyle/>
                    <a:p>
                      <a:r>
                        <a:rPr lang="el-GR" smtClean="0"/>
                        <a:t>ΟΙΚΙΑΚΟΣ</a:t>
                      </a:r>
                      <a:r>
                        <a:rPr lang="el-GR" baseline="0" smtClean="0"/>
                        <a:t> </a:t>
                      </a:r>
                      <a:endParaRPr lang="en-GB"/>
                    </a:p>
                  </a:txBody>
                  <a:tcPr/>
                </a:tc>
                <a:tc>
                  <a:txBody>
                    <a:bodyPr/>
                    <a:lstStyle/>
                    <a:p>
                      <a:pPr algn="ctr"/>
                      <a:r>
                        <a:rPr lang="el-GR" smtClean="0"/>
                        <a:t>1639</a:t>
                      </a:r>
                      <a:endParaRPr lang="en-GB"/>
                    </a:p>
                  </a:txBody>
                  <a:tcPr/>
                </a:tc>
                <a:tc>
                  <a:txBody>
                    <a:bodyPr/>
                    <a:lstStyle/>
                    <a:p>
                      <a:pPr algn="ctr"/>
                      <a:r>
                        <a:rPr lang="el-GR" smtClean="0"/>
                        <a:t>1356</a:t>
                      </a:r>
                      <a:endParaRPr lang="en-GB"/>
                    </a:p>
                  </a:txBody>
                  <a:tcPr/>
                </a:tc>
              </a:tr>
              <a:tr h="370840">
                <a:tc>
                  <a:txBody>
                    <a:bodyPr/>
                    <a:lstStyle/>
                    <a:p>
                      <a:r>
                        <a:rPr lang="el-GR" smtClean="0"/>
                        <a:t>ΕΜΠΟΡΙΚΟΣ</a:t>
                      </a:r>
                      <a:r>
                        <a:rPr lang="el-GR" baseline="0" smtClean="0"/>
                        <a:t> &amp; ΔΗΜΟΣΙΟ</a:t>
                      </a:r>
                      <a:endParaRPr lang="en-GB"/>
                    </a:p>
                  </a:txBody>
                  <a:tcPr/>
                </a:tc>
                <a:tc>
                  <a:txBody>
                    <a:bodyPr/>
                    <a:lstStyle/>
                    <a:p>
                      <a:pPr algn="ctr"/>
                      <a:r>
                        <a:rPr lang="el-GR" smtClean="0"/>
                        <a:t>1588</a:t>
                      </a:r>
                      <a:endParaRPr lang="en-GB"/>
                    </a:p>
                  </a:txBody>
                  <a:tcPr/>
                </a:tc>
                <a:tc>
                  <a:txBody>
                    <a:bodyPr/>
                    <a:lstStyle/>
                    <a:p>
                      <a:pPr algn="ctr"/>
                      <a:r>
                        <a:rPr lang="el-GR" smtClean="0"/>
                        <a:t>1203</a:t>
                      </a:r>
                      <a:endParaRPr lang="en-GB"/>
                    </a:p>
                  </a:txBody>
                  <a:tcPr/>
                </a:tc>
              </a:tr>
              <a:tr h="370840">
                <a:tc>
                  <a:txBody>
                    <a:bodyPr/>
                    <a:lstStyle/>
                    <a:p>
                      <a:endParaRPr lang="en-GB"/>
                    </a:p>
                  </a:txBody>
                  <a:tcPr/>
                </a:tc>
                <a:tc>
                  <a:txBody>
                    <a:bodyPr/>
                    <a:lstStyle/>
                    <a:p>
                      <a:endParaRPr lang="en-GB"/>
                    </a:p>
                  </a:txBody>
                  <a:tcPr/>
                </a:tc>
                <a:tc>
                  <a:txBody>
                    <a:bodyPr/>
                    <a:lstStyle/>
                    <a:p>
                      <a:endParaRPr lang="en-GB"/>
                    </a:p>
                  </a:txBody>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2000" advTm="25007"/>
    </mc:Choice>
    <mc:Fallback>
      <p:transition spd="slow" advTm="250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l-GR" smtClean="0"/>
              <a:t>ΑΗΣ - Αγίου Δημητρίου</a:t>
            </a:r>
          </a:p>
        </p:txBody>
      </p:sp>
      <p:sp>
        <p:nvSpPr>
          <p:cNvPr id="43011" name="Content Placeholder 2"/>
          <p:cNvSpPr>
            <a:spLocks noGrp="1"/>
          </p:cNvSpPr>
          <p:nvPr>
            <p:ph idx="1"/>
          </p:nvPr>
        </p:nvSpPr>
        <p:spPr/>
        <p:txBody>
          <a:bodyPr/>
          <a:lstStyle/>
          <a:p>
            <a:endParaRPr lang="el-GR" smtClean="0"/>
          </a:p>
        </p:txBody>
      </p:sp>
      <p:pic>
        <p:nvPicPr>
          <p:cNvPr id="43012" name="Picture 2"/>
          <p:cNvPicPr>
            <a:picLocks noChangeAspect="1" noChangeArrowheads="1"/>
          </p:cNvPicPr>
          <p:nvPr/>
        </p:nvPicPr>
        <p:blipFill>
          <a:blip r:embed="rId5" cstate="print"/>
          <a:srcRect/>
          <a:stretch>
            <a:fillRect/>
          </a:stretch>
        </p:blipFill>
        <p:spPr bwMode="auto">
          <a:xfrm>
            <a:off x="268288" y="1285875"/>
            <a:ext cx="8623300" cy="4929188"/>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9713"/>
    </mc:Choice>
    <mc:Fallback>
      <p:transition spd="slow" advTm="197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32" y="0"/>
            <a:ext cx="8229600" cy="1143000"/>
          </a:xfrm>
        </p:spPr>
        <p:txBody>
          <a:bodyPr/>
          <a:lstStyle/>
          <a:p>
            <a:r>
              <a:rPr lang="el-GR" dirty="0" smtClean="0"/>
              <a:t>Λιγνιτωρυχεία </a:t>
            </a:r>
            <a:endParaRPr lang="en-GB"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4632" y="887521"/>
            <a:ext cx="6120680" cy="5970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62224430"/>
      </p:ext>
    </p:extLst>
  </p:cSld>
  <p:clrMapOvr>
    <a:masterClrMapping/>
  </p:clrMapOvr>
  <mc:AlternateContent xmlns:mc="http://schemas.openxmlformats.org/markup-compatibility/2006">
    <mc:Choice xmlns:p14="http://schemas.microsoft.com/office/powerpoint/2010/main" Requires="p14">
      <p:transition spd="slow" p14:dur="2000" advTm="28650"/>
    </mc:Choice>
    <mc:Fallback>
      <p:transition spd="slow" advTm="28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l-GR" sz="4000" smtClean="0">
                <a:latin typeface="Cambria" pitchFamily="18" charset="0"/>
              </a:rPr>
              <a:t>ΑΓΙΟΣ ΔΗΜΗΤΡΙΟΣ</a:t>
            </a:r>
            <a:br>
              <a:rPr lang="el-GR" sz="4000" smtClean="0">
                <a:latin typeface="Cambria" pitchFamily="18" charset="0"/>
              </a:rPr>
            </a:br>
            <a:r>
              <a:rPr lang="el-GR" sz="4000" smtClean="0">
                <a:latin typeface="Cambria" pitchFamily="18" charset="0"/>
              </a:rPr>
              <a:t>Εγκατεστημένη Ισχύς</a:t>
            </a:r>
          </a:p>
        </p:txBody>
      </p:sp>
      <p:sp>
        <p:nvSpPr>
          <p:cNvPr id="44035" name="Content Placeholder 2"/>
          <p:cNvSpPr>
            <a:spLocks noGrp="1"/>
          </p:cNvSpPr>
          <p:nvPr>
            <p:ph idx="1"/>
          </p:nvPr>
        </p:nvSpPr>
        <p:spPr>
          <a:xfrm>
            <a:off x="457200" y="1928813"/>
            <a:ext cx="8229600" cy="4197350"/>
          </a:xfrm>
        </p:spPr>
        <p:txBody>
          <a:bodyPr/>
          <a:lstStyle/>
          <a:p>
            <a:pPr>
              <a:buFontTx/>
              <a:buNone/>
            </a:pPr>
            <a:r>
              <a:rPr lang="el-GR" sz="2800" smtClean="0">
                <a:latin typeface="Cambria" pitchFamily="18" charset="0"/>
              </a:rPr>
              <a:t>	5 Μονάδες παραγωγής ηλεκτρικής ενέργειας</a:t>
            </a:r>
          </a:p>
          <a:p>
            <a:pPr>
              <a:buFontTx/>
              <a:buNone/>
            </a:pPr>
            <a:endParaRPr lang="el-GR" sz="2800" smtClean="0">
              <a:latin typeface="Cambria" pitchFamily="18" charset="0"/>
            </a:endParaRPr>
          </a:p>
          <a:p>
            <a:r>
              <a:rPr lang="el-GR" sz="2800" smtClean="0">
                <a:latin typeface="Cambria" pitchFamily="18" charset="0"/>
              </a:rPr>
              <a:t>	   2 x 300 </a:t>
            </a:r>
            <a:r>
              <a:rPr lang="en-US" sz="2800" smtClean="0">
                <a:latin typeface="Cambria" pitchFamily="18" charset="0"/>
              </a:rPr>
              <a:t>MW</a:t>
            </a:r>
            <a:endParaRPr lang="el-GR" sz="2800" smtClean="0">
              <a:latin typeface="Cambria" pitchFamily="18" charset="0"/>
            </a:endParaRPr>
          </a:p>
          <a:p>
            <a:r>
              <a:rPr lang="el-GR" sz="2800" smtClean="0">
                <a:latin typeface="Cambria" pitchFamily="18" charset="0"/>
              </a:rPr>
              <a:t>	   2 x 310 MW </a:t>
            </a:r>
          </a:p>
          <a:p>
            <a:r>
              <a:rPr lang="el-GR" sz="2800" smtClean="0">
                <a:latin typeface="Cambria" pitchFamily="18" charset="0"/>
              </a:rPr>
              <a:t>	   1 x 375 MW </a:t>
            </a:r>
            <a:endParaRPr lang="en-US" sz="2800" smtClean="0">
              <a:latin typeface="Cambria" pitchFamily="18" charset="0"/>
            </a:endParaRPr>
          </a:p>
          <a:p>
            <a:pPr>
              <a:buFontTx/>
              <a:buNone/>
            </a:pPr>
            <a:endParaRPr lang="el-GR" sz="2800" smtClean="0">
              <a:latin typeface="Cambria" pitchFamily="18" charset="0"/>
            </a:endParaRPr>
          </a:p>
          <a:p>
            <a:pPr>
              <a:buFontTx/>
              <a:buNone/>
            </a:pPr>
            <a:r>
              <a:rPr lang="el-GR" sz="2800" smtClean="0">
                <a:latin typeface="Cambria" pitchFamily="18" charset="0"/>
              </a:rPr>
              <a:t>ΣΥΝΟΛΟ: 1595 MW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9859"/>
    </mc:Choice>
    <mc:Fallback>
      <p:transition spd="slow" advTm="198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457200" y="274638"/>
            <a:ext cx="8229600" cy="511175"/>
          </a:xfrm>
        </p:spPr>
        <p:txBody>
          <a:bodyPr/>
          <a:lstStyle/>
          <a:p>
            <a:r>
              <a:rPr lang="el-GR" sz="2800" smtClean="0">
                <a:latin typeface="Cambria" pitchFamily="18" charset="0"/>
              </a:rPr>
              <a:t>Σταθμός Αγίου Δημητρίου</a:t>
            </a:r>
          </a:p>
        </p:txBody>
      </p:sp>
      <p:sp>
        <p:nvSpPr>
          <p:cNvPr id="3" name="Content Placeholder 2"/>
          <p:cNvSpPr>
            <a:spLocks noGrp="1"/>
          </p:cNvSpPr>
          <p:nvPr>
            <p:ph idx="1"/>
          </p:nvPr>
        </p:nvSpPr>
        <p:spPr>
          <a:xfrm>
            <a:off x="457200" y="928688"/>
            <a:ext cx="8229600" cy="5500687"/>
          </a:xfrm>
        </p:spPr>
        <p:txBody>
          <a:bodyPr/>
          <a:lstStyle/>
          <a:p>
            <a:pPr>
              <a:buFontTx/>
              <a:buNone/>
              <a:defRPr/>
            </a:pPr>
            <a:r>
              <a:rPr lang="el-GR" sz="2000" dirty="0" smtClean="0">
                <a:latin typeface="Cambria" pitchFamily="18" charset="0"/>
              </a:rPr>
              <a:t>	ΑΠΟΤΕΛΕΙΤΑΙ:</a:t>
            </a:r>
          </a:p>
          <a:p>
            <a:pPr>
              <a:defRPr/>
            </a:pPr>
            <a:endParaRPr lang="el-GR" sz="2000" dirty="0" smtClean="0">
              <a:latin typeface="Cambria" pitchFamily="18" charset="0"/>
            </a:endParaRPr>
          </a:p>
          <a:p>
            <a:pPr>
              <a:defRPr/>
            </a:pPr>
            <a:r>
              <a:rPr lang="el-GR" sz="2000" dirty="0" smtClean="0">
                <a:latin typeface="Cambria" pitchFamily="18" charset="0"/>
              </a:rPr>
              <a:t>Σύστημα </a:t>
            </a:r>
            <a:r>
              <a:rPr lang="el-GR" sz="2000" dirty="0" err="1" smtClean="0">
                <a:latin typeface="Cambria" pitchFamily="18" charset="0"/>
              </a:rPr>
              <a:t>πρόθραυσης</a:t>
            </a:r>
            <a:r>
              <a:rPr lang="el-GR" sz="2000" dirty="0" smtClean="0">
                <a:latin typeface="Cambria" pitchFamily="18" charset="0"/>
              </a:rPr>
              <a:t> του λιγνίτη, όπου </a:t>
            </a:r>
            <a:r>
              <a:rPr lang="el-GR" sz="2000" dirty="0" err="1" smtClean="0">
                <a:latin typeface="Cambria" pitchFamily="18" charset="0"/>
              </a:rPr>
              <a:t>σπαστήρες</a:t>
            </a:r>
            <a:r>
              <a:rPr lang="el-GR" sz="2000" dirty="0" smtClean="0">
                <a:latin typeface="Cambria" pitchFamily="18" charset="0"/>
              </a:rPr>
              <a:t> τύπου </a:t>
            </a:r>
            <a:r>
              <a:rPr lang="el-GR" sz="2000" i="1" dirty="0" smtClean="0">
                <a:latin typeface="Cambria" pitchFamily="18" charset="0"/>
              </a:rPr>
              <a:t>"Μύλοι με σφυριά</a:t>
            </a:r>
            <a:r>
              <a:rPr lang="el-GR" sz="2000" dirty="0" smtClean="0">
                <a:latin typeface="Cambria" pitchFamily="18" charset="0"/>
              </a:rPr>
              <a:t>" μειώνουν το μέγεθος των τεμαχίων του λιγνίτη σε διαστάσεις κάτω των 40 mm, πριν τροφοδοτηθούν οι Μύλοι των Μονάδων, μέσω </a:t>
            </a:r>
            <a:r>
              <a:rPr lang="el-GR" sz="2000" dirty="0" err="1" smtClean="0">
                <a:latin typeface="Cambria" pitchFamily="18" charset="0"/>
              </a:rPr>
              <a:t>ταινιοδρόμων</a:t>
            </a:r>
            <a:r>
              <a:rPr lang="el-GR" sz="2000" dirty="0" smtClean="0">
                <a:latin typeface="Cambria" pitchFamily="18" charset="0"/>
              </a:rPr>
              <a:t>-σιλό λιγνίτη.</a:t>
            </a:r>
          </a:p>
          <a:p>
            <a:pPr>
              <a:defRPr/>
            </a:pPr>
            <a:endParaRPr lang="el-GR" sz="2000" dirty="0" smtClean="0">
              <a:latin typeface="Cambria" pitchFamily="18" charset="0"/>
            </a:endParaRPr>
          </a:p>
          <a:p>
            <a:pPr>
              <a:defRPr/>
            </a:pPr>
            <a:r>
              <a:rPr lang="el-GR" sz="2000" dirty="0" smtClean="0">
                <a:latin typeface="Cambria" pitchFamily="18" charset="0"/>
              </a:rPr>
              <a:t>Πέντε κύριες εγκαταστάσεις που κάθε μία περιλαμβάνει : </a:t>
            </a:r>
          </a:p>
          <a:p>
            <a:pPr marL="625475">
              <a:defRPr/>
            </a:pPr>
            <a:r>
              <a:rPr lang="el-GR" sz="2000" dirty="0" smtClean="0">
                <a:latin typeface="Cambria" pitchFamily="18" charset="0"/>
              </a:rPr>
              <a:t>τον λέβητα ατμοποίησης, </a:t>
            </a:r>
          </a:p>
          <a:p>
            <a:pPr marL="625475">
              <a:defRPr/>
            </a:pPr>
            <a:r>
              <a:rPr lang="el-GR" sz="2000" dirty="0" smtClean="0">
                <a:latin typeface="Cambria" pitchFamily="18" charset="0"/>
              </a:rPr>
              <a:t>την </a:t>
            </a:r>
            <a:r>
              <a:rPr lang="el-GR" sz="2000" dirty="0" err="1" smtClean="0">
                <a:latin typeface="Cambria" pitchFamily="18" charset="0"/>
              </a:rPr>
              <a:t>στροβιλογεννήτρια</a:t>
            </a:r>
            <a:r>
              <a:rPr lang="el-GR" sz="2000" dirty="0" smtClean="0">
                <a:latin typeface="Cambria" pitchFamily="18" charset="0"/>
              </a:rPr>
              <a:t>, </a:t>
            </a:r>
          </a:p>
          <a:p>
            <a:pPr marL="625475">
              <a:defRPr/>
            </a:pPr>
            <a:r>
              <a:rPr lang="el-GR" sz="2000" dirty="0" smtClean="0">
                <a:latin typeface="Cambria" pitchFamily="18" charset="0"/>
              </a:rPr>
              <a:t>τον πύργο ψύξεως, </a:t>
            </a:r>
          </a:p>
          <a:p>
            <a:pPr marL="625475">
              <a:defRPr/>
            </a:pPr>
            <a:r>
              <a:rPr lang="el-GR" sz="2000" dirty="0" smtClean="0">
                <a:latin typeface="Cambria" pitchFamily="18" charset="0"/>
              </a:rPr>
              <a:t>όλο τον αναγκαίο ηλεκτρομηχανολογικό εξοπλισμό, καθώς και </a:t>
            </a:r>
          </a:p>
          <a:p>
            <a:pPr marL="625475">
              <a:defRPr/>
            </a:pPr>
            <a:r>
              <a:rPr lang="el-GR" sz="2000" dirty="0" smtClean="0">
                <a:latin typeface="Cambria" pitchFamily="18" charset="0"/>
              </a:rPr>
              <a:t>τα κυκλώματα νερού-ατμού, </a:t>
            </a:r>
          </a:p>
          <a:p>
            <a:pPr marL="625475">
              <a:defRPr/>
            </a:pPr>
            <a:r>
              <a:rPr lang="el-GR" sz="2000" dirty="0" smtClean="0">
                <a:latin typeface="Cambria" pitchFamily="18" charset="0"/>
              </a:rPr>
              <a:t>το σύστημα καύσης λιγνίτη, αέρα καύσης και καυσαερίων </a:t>
            </a:r>
          </a:p>
          <a:p>
            <a:pPr marL="625475">
              <a:buFontTx/>
              <a:buNone/>
              <a:defRPr/>
            </a:pPr>
            <a:r>
              <a:rPr lang="el-GR" sz="2000" dirty="0" smtClean="0">
                <a:latin typeface="Cambria" pitchFamily="18" charset="0"/>
              </a:rPr>
              <a:t>	</a:t>
            </a:r>
            <a:r>
              <a:rPr lang="el-GR" sz="1600" dirty="0" smtClean="0">
                <a:latin typeface="Cambria" pitchFamily="18" charset="0"/>
              </a:rPr>
              <a:t>(υπάρχει μία καπνοδόχος ανά δύο Μονάδες και μία καπνοδόχος για την Μονάδα V)</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2517"/>
    </mc:Choice>
    <mc:Fallback>
      <p:transition spd="slow" advTm="625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457200" y="274638"/>
            <a:ext cx="8229600" cy="796925"/>
          </a:xfrm>
        </p:spPr>
        <p:txBody>
          <a:bodyPr/>
          <a:lstStyle/>
          <a:p>
            <a:r>
              <a:rPr lang="el-GR" sz="3600" smtClean="0">
                <a:latin typeface="Cambria" pitchFamily="18" charset="0"/>
              </a:rPr>
              <a:t>ΣΥΣΤΗΜΑΤΑ</a:t>
            </a:r>
          </a:p>
        </p:txBody>
      </p:sp>
      <p:sp>
        <p:nvSpPr>
          <p:cNvPr id="3" name="Content Placeholder 2"/>
          <p:cNvSpPr>
            <a:spLocks noGrp="1"/>
          </p:cNvSpPr>
          <p:nvPr>
            <p:ph idx="1"/>
          </p:nvPr>
        </p:nvSpPr>
        <p:spPr/>
        <p:txBody>
          <a:bodyPr/>
          <a:lstStyle/>
          <a:p>
            <a:pPr>
              <a:defRPr/>
            </a:pPr>
            <a:r>
              <a:rPr lang="el-GR" sz="1800" dirty="0" smtClean="0">
                <a:latin typeface="Cambria" pitchFamily="18" charset="0"/>
              </a:rPr>
              <a:t>Πέντε συστήματα συλλογής και αποκομιδής ιπτάμενης και υγρής τέφρας. Αυτά περιλαμβάνουν :</a:t>
            </a:r>
          </a:p>
          <a:p>
            <a:pPr marL="811213">
              <a:defRPr/>
            </a:pPr>
            <a:r>
              <a:rPr lang="el-GR" sz="1800" dirty="0" smtClean="0">
                <a:latin typeface="Cambria" pitchFamily="18" charset="0"/>
              </a:rPr>
              <a:t>τα ηλεκτροστατικά φίλτρα ιπτάμενης τέφρας, </a:t>
            </a:r>
          </a:p>
          <a:p>
            <a:pPr marL="811213">
              <a:defRPr/>
            </a:pPr>
            <a:r>
              <a:rPr lang="el-GR" sz="1800" dirty="0" smtClean="0">
                <a:latin typeface="Cambria" pitchFamily="18" charset="0"/>
              </a:rPr>
              <a:t>τα σιλό αποθήκευσης, </a:t>
            </a:r>
          </a:p>
          <a:p>
            <a:pPr marL="811213">
              <a:defRPr/>
            </a:pPr>
            <a:r>
              <a:rPr lang="el-GR" sz="1800" dirty="0" smtClean="0">
                <a:latin typeface="Cambria" pitchFamily="18" charset="0"/>
              </a:rPr>
              <a:t>τις διατάξεις ύγρανσης και εκφόρτωσης της τέφρας σε </a:t>
            </a:r>
            <a:r>
              <a:rPr lang="el-GR" sz="1800" dirty="0" err="1" smtClean="0">
                <a:latin typeface="Cambria" pitchFamily="18" charset="0"/>
              </a:rPr>
              <a:t>ταινιοδρόμους</a:t>
            </a:r>
            <a:r>
              <a:rPr lang="el-GR" sz="1800" dirty="0" smtClean="0">
                <a:latin typeface="Cambria" pitchFamily="18" charset="0"/>
              </a:rPr>
              <a:t>, καθώς επίσης και </a:t>
            </a:r>
          </a:p>
          <a:p>
            <a:pPr marL="811213">
              <a:defRPr/>
            </a:pPr>
            <a:r>
              <a:rPr lang="el-GR" sz="1800" dirty="0" smtClean="0">
                <a:latin typeface="Cambria" pitchFamily="18" charset="0"/>
              </a:rPr>
              <a:t>το σύστημα αποκομιδής της υγρής τέφρας από την </a:t>
            </a:r>
            <a:r>
              <a:rPr lang="el-GR" sz="1800" dirty="0" err="1" smtClean="0">
                <a:latin typeface="Cambria" pitchFamily="18" charset="0"/>
              </a:rPr>
              <a:t>τεφρολεκάνη</a:t>
            </a:r>
            <a:r>
              <a:rPr lang="el-GR" sz="1800" dirty="0" smtClean="0">
                <a:latin typeface="Cambria" pitchFamily="18" charset="0"/>
              </a:rPr>
              <a:t> του λέβητα. </a:t>
            </a:r>
          </a:p>
          <a:p>
            <a:pPr>
              <a:defRPr/>
            </a:pPr>
            <a:endParaRPr lang="el-GR" sz="1800" dirty="0" smtClean="0">
              <a:latin typeface="Cambria" pitchFamily="18" charset="0"/>
            </a:endParaRPr>
          </a:p>
          <a:p>
            <a:pPr>
              <a:defRPr/>
            </a:pPr>
            <a:r>
              <a:rPr lang="el-GR" sz="1800" dirty="0" smtClean="0">
                <a:latin typeface="Cambria" pitchFamily="18" charset="0"/>
              </a:rPr>
              <a:t>Δύο συστήματα μεταφοράς της τέφρας (ταινιόδρομοι) προς την τελική απόθεση.</a:t>
            </a:r>
          </a:p>
          <a:p>
            <a:pPr>
              <a:defRPr/>
            </a:pPr>
            <a:endParaRPr lang="el-GR" sz="18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4037"/>
    </mc:Choice>
    <mc:Fallback>
      <p:transition spd="slow" advTm="34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457200" y="274638"/>
            <a:ext cx="8229600" cy="511175"/>
          </a:xfrm>
        </p:spPr>
        <p:txBody>
          <a:bodyPr/>
          <a:lstStyle/>
          <a:p>
            <a:r>
              <a:rPr lang="el-GR" sz="3200" smtClean="0">
                <a:latin typeface="Cambria" pitchFamily="18" charset="0"/>
              </a:rPr>
              <a:t>ΣΥΣΤΗΜΑΤΑ</a:t>
            </a:r>
          </a:p>
        </p:txBody>
      </p:sp>
      <p:sp>
        <p:nvSpPr>
          <p:cNvPr id="3" name="Content Placeholder 2"/>
          <p:cNvSpPr>
            <a:spLocks noGrp="1"/>
          </p:cNvSpPr>
          <p:nvPr>
            <p:ph idx="1"/>
          </p:nvPr>
        </p:nvSpPr>
        <p:spPr>
          <a:xfrm>
            <a:off x="457200" y="785813"/>
            <a:ext cx="8229600" cy="5072062"/>
          </a:xfrm>
        </p:spPr>
        <p:txBody>
          <a:bodyPr/>
          <a:lstStyle/>
          <a:p>
            <a:pPr>
              <a:defRPr/>
            </a:pPr>
            <a:r>
              <a:rPr lang="el-GR" sz="1800" dirty="0" smtClean="0">
                <a:latin typeface="Cambria" pitchFamily="18" charset="0"/>
              </a:rPr>
              <a:t>Τρία ανεξάρτητα συστήματα παραγωγής </a:t>
            </a:r>
            <a:r>
              <a:rPr lang="el-GR" sz="1800" dirty="0" err="1" smtClean="0">
                <a:latin typeface="Cambria" pitchFamily="18" charset="0"/>
              </a:rPr>
              <a:t>αφαλατωμένου</a:t>
            </a:r>
            <a:r>
              <a:rPr lang="el-GR" sz="1800" dirty="0" smtClean="0">
                <a:latin typeface="Cambria" pitchFamily="18" charset="0"/>
              </a:rPr>
              <a:t> και αποσκληρυμένου νερού </a:t>
            </a:r>
            <a:r>
              <a:rPr lang="el-GR" sz="1600" dirty="0" smtClean="0">
                <a:latin typeface="Cambria" pitchFamily="18" charset="0"/>
              </a:rPr>
              <a:t>(ένα σύστημα εξυπηρετεί δύο Μονάδες και το τρίτο την Μονάδα V).</a:t>
            </a:r>
          </a:p>
          <a:p>
            <a:pPr>
              <a:defRPr/>
            </a:pPr>
            <a:endParaRPr lang="el-GR" sz="1600" dirty="0" smtClean="0">
              <a:latin typeface="Cambria" pitchFamily="18" charset="0"/>
            </a:endParaRPr>
          </a:p>
          <a:p>
            <a:pPr>
              <a:defRPr/>
            </a:pPr>
            <a:r>
              <a:rPr lang="el-GR" sz="1800" dirty="0" smtClean="0">
                <a:latin typeface="Cambria" pitchFamily="18" charset="0"/>
              </a:rPr>
              <a:t>Δεξαμενές νερού (</a:t>
            </a:r>
            <a:r>
              <a:rPr lang="el-GR" sz="1800" dirty="0" err="1" smtClean="0">
                <a:latin typeface="Cambria" pitchFamily="18" charset="0"/>
              </a:rPr>
              <a:t>αφαλατωμένου</a:t>
            </a:r>
            <a:r>
              <a:rPr lang="el-GR" sz="1800" dirty="0" smtClean="0">
                <a:latin typeface="Cambria" pitchFamily="18" charset="0"/>
              </a:rPr>
              <a:t>, αποσκληρυμένου, ποσίμου κλπ.) και υγρών καυσίμων (</a:t>
            </a:r>
            <a:r>
              <a:rPr lang="el-GR" sz="1800" dirty="0" err="1" smtClean="0">
                <a:latin typeface="Cambria" pitchFamily="18" charset="0"/>
              </a:rPr>
              <a:t>Diesel</a:t>
            </a:r>
            <a:r>
              <a:rPr lang="el-GR" sz="1800" dirty="0" smtClean="0">
                <a:latin typeface="Cambria" pitchFamily="18" charset="0"/>
              </a:rPr>
              <a:t> </a:t>
            </a:r>
            <a:r>
              <a:rPr lang="el-GR" sz="1800" dirty="0" err="1" smtClean="0">
                <a:latin typeface="Cambria" pitchFamily="18" charset="0"/>
              </a:rPr>
              <a:t>oil</a:t>
            </a:r>
            <a:r>
              <a:rPr lang="el-GR" sz="1800" dirty="0" smtClean="0">
                <a:latin typeface="Cambria" pitchFamily="18" charset="0"/>
              </a:rPr>
              <a:t>).</a:t>
            </a:r>
          </a:p>
          <a:p>
            <a:pPr>
              <a:defRPr/>
            </a:pPr>
            <a:endParaRPr lang="el-GR" sz="1800" dirty="0" smtClean="0">
              <a:latin typeface="Cambria" pitchFamily="18" charset="0"/>
            </a:endParaRPr>
          </a:p>
          <a:p>
            <a:pPr>
              <a:defRPr/>
            </a:pPr>
            <a:r>
              <a:rPr lang="el-GR" sz="1800" dirty="0" smtClean="0">
                <a:latin typeface="Cambria" pitchFamily="18" charset="0"/>
              </a:rPr>
              <a:t>Βοηθητικές εγκαταστάσεις που εξυπηρετούν τις Μονάδες του Σταθμού:</a:t>
            </a:r>
          </a:p>
          <a:p>
            <a:pPr marL="722313">
              <a:defRPr/>
            </a:pPr>
            <a:r>
              <a:rPr lang="el-GR" sz="1800" dirty="0" smtClean="0">
                <a:latin typeface="Cambria" pitchFamily="18" charset="0"/>
              </a:rPr>
              <a:t> οι υπαίθριες αποθήκες λιγνίτη και </a:t>
            </a:r>
          </a:p>
          <a:p>
            <a:pPr marL="722313">
              <a:defRPr/>
            </a:pPr>
            <a:r>
              <a:rPr lang="el-GR" sz="1800" dirty="0" smtClean="0">
                <a:latin typeface="Cambria" pitchFamily="18" charset="0"/>
              </a:rPr>
              <a:t>οι ταινιόδρομοι μεταφοράς του, </a:t>
            </a:r>
          </a:p>
          <a:p>
            <a:pPr marL="722313">
              <a:defRPr/>
            </a:pPr>
            <a:r>
              <a:rPr lang="el-GR" sz="1800" dirty="0" smtClean="0">
                <a:latin typeface="Cambria" pitchFamily="18" charset="0"/>
              </a:rPr>
              <a:t>τα συστήματα κατεργασίας υγρών βιομηχανικών αποβλήτων και αστικών λυμάτων, </a:t>
            </a:r>
          </a:p>
          <a:p>
            <a:pPr marL="722313">
              <a:defRPr/>
            </a:pPr>
            <a:r>
              <a:rPr lang="el-GR" sz="1800" dirty="0" smtClean="0">
                <a:latin typeface="Cambria" pitchFamily="18" charset="0"/>
              </a:rPr>
              <a:t>Μηχανουργείο, Ηλεκτρολογείο, Ξυλουργείο, συνεργείο οχημάτων και </a:t>
            </a:r>
          </a:p>
          <a:p>
            <a:pPr marL="722313">
              <a:defRPr/>
            </a:pPr>
            <a:r>
              <a:rPr lang="el-GR" sz="1800" dirty="0" smtClean="0">
                <a:latin typeface="Cambria" pitchFamily="18" charset="0"/>
              </a:rPr>
              <a:t>οι εγκαταστάσεις εξυπηρέτησης προσωπικού, όπως το διοικητήριο, το εστιατόριο , κλπ.</a:t>
            </a:r>
          </a:p>
          <a:p>
            <a:pPr>
              <a:defRPr/>
            </a:pPr>
            <a:endParaRPr lang="el-GR" sz="1800" dirty="0" smtClean="0">
              <a:latin typeface="Cambria" pitchFamily="18" charset="0"/>
            </a:endParaRPr>
          </a:p>
          <a:p>
            <a:pPr>
              <a:defRPr/>
            </a:pPr>
            <a:endParaRPr lang="el-GR" sz="18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0268"/>
    </mc:Choice>
    <mc:Fallback>
      <p:transition spd="slow" advTm="50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457200" y="274638"/>
            <a:ext cx="8229600" cy="654050"/>
          </a:xfrm>
        </p:spPr>
        <p:txBody>
          <a:bodyPr/>
          <a:lstStyle/>
          <a:p>
            <a:r>
              <a:rPr lang="el-GR" sz="3200" smtClean="0">
                <a:latin typeface="Cambria" pitchFamily="18" charset="0"/>
              </a:rPr>
              <a:t>ΠΕΡΙΒΑΛΛΟΝ</a:t>
            </a:r>
          </a:p>
        </p:txBody>
      </p:sp>
      <p:sp>
        <p:nvSpPr>
          <p:cNvPr id="48131" name="Content Placeholder 2"/>
          <p:cNvSpPr>
            <a:spLocks noGrp="1"/>
          </p:cNvSpPr>
          <p:nvPr>
            <p:ph idx="1"/>
          </p:nvPr>
        </p:nvSpPr>
        <p:spPr>
          <a:xfrm>
            <a:off x="457200" y="1214438"/>
            <a:ext cx="8229600" cy="4911725"/>
          </a:xfrm>
        </p:spPr>
        <p:txBody>
          <a:bodyPr/>
          <a:lstStyle/>
          <a:p>
            <a:r>
              <a:rPr lang="el-GR" sz="1800" smtClean="0">
                <a:latin typeface="Cambria" pitchFamily="18" charset="0"/>
              </a:rPr>
              <a:t>Η χρήση </a:t>
            </a:r>
            <a:r>
              <a:rPr lang="el-GR" sz="1800" b="1" smtClean="0">
                <a:latin typeface="Cambria" pitchFamily="18" charset="0"/>
              </a:rPr>
              <a:t>ηλεκτροστατικών φίλτρων </a:t>
            </a:r>
            <a:r>
              <a:rPr lang="el-GR" sz="1800" smtClean="0">
                <a:latin typeface="Cambria" pitchFamily="18" charset="0"/>
              </a:rPr>
              <a:t>εξελιγμένης τεχνολογίας με συντελεστή απόδοσης μεγαλύτερο του 99.5 % (99.95% για την Μονάδα V) για τη λειτουργία των Μονάδων με λιγνίτη χαρακτηριστικών βασικού καυσίμου. </a:t>
            </a:r>
          </a:p>
          <a:p>
            <a:endParaRPr lang="el-GR" sz="1800" smtClean="0">
              <a:latin typeface="Cambria" pitchFamily="18" charset="0"/>
            </a:endParaRPr>
          </a:p>
          <a:p>
            <a:r>
              <a:rPr lang="el-GR" sz="1800" smtClean="0">
                <a:latin typeface="Cambria" pitchFamily="18" charset="0"/>
              </a:rPr>
              <a:t>Η χρήση του ήδη λειτουργούντος συστήματος κατεργασίας </a:t>
            </a:r>
            <a:r>
              <a:rPr lang="el-GR" sz="1800" b="1" smtClean="0">
                <a:latin typeface="Cambria" pitchFamily="18" charset="0"/>
              </a:rPr>
              <a:t>υγρών αποβλήτων</a:t>
            </a:r>
            <a:r>
              <a:rPr lang="el-GR" sz="1800" smtClean="0">
                <a:latin typeface="Cambria" pitchFamily="18" charset="0"/>
              </a:rPr>
              <a:t> που έχει επαρκή ικανότητα για την κατεργασία των αποβλήτων και των πέντε Μονάδων..</a:t>
            </a:r>
          </a:p>
          <a:p>
            <a:endParaRPr lang="el-GR" sz="1800" smtClean="0">
              <a:latin typeface="Cambria" pitchFamily="18" charset="0"/>
            </a:endParaRPr>
          </a:p>
          <a:p>
            <a:r>
              <a:rPr lang="el-GR" sz="1800" smtClean="0">
                <a:latin typeface="Cambria" pitchFamily="18" charset="0"/>
              </a:rPr>
              <a:t>Υψηλές </a:t>
            </a:r>
            <a:r>
              <a:rPr lang="el-GR" sz="1800" b="1" smtClean="0">
                <a:latin typeface="Cambria" pitchFamily="18" charset="0"/>
              </a:rPr>
              <a:t>καπνοδόχοι</a:t>
            </a:r>
            <a:r>
              <a:rPr lang="el-GR" sz="1800" smtClean="0">
                <a:latin typeface="Cambria" pitchFamily="18" charset="0"/>
              </a:rPr>
              <a:t> για μεγαλύτερη διασπορά των καυσαερίων.</a:t>
            </a:r>
          </a:p>
          <a:p>
            <a:endParaRPr lang="el-GR" sz="1800" smtClean="0">
              <a:latin typeface="Cambria" pitchFamily="18" charset="0"/>
            </a:endParaRPr>
          </a:p>
          <a:p>
            <a:r>
              <a:rPr lang="el-GR" sz="1800" smtClean="0">
                <a:latin typeface="Cambria" pitchFamily="18" charset="0"/>
              </a:rPr>
              <a:t>Η βέλτιστη χρήση της εγκατάστασης αποκομιδής και απόθεσης </a:t>
            </a:r>
            <a:r>
              <a:rPr lang="el-GR" sz="1800" b="1" smtClean="0">
                <a:latin typeface="Cambria" pitchFamily="18" charset="0"/>
              </a:rPr>
              <a:t>τέφρας</a:t>
            </a:r>
            <a:r>
              <a:rPr lang="el-GR" sz="1800" smtClean="0">
                <a:latin typeface="Cambria" pitchFamily="18" charset="0"/>
              </a:rPr>
              <a:t>.</a:t>
            </a:r>
          </a:p>
          <a:p>
            <a:endParaRPr lang="el-GR" sz="1800" smtClean="0">
              <a:latin typeface="Cambria"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8972"/>
    </mc:Choice>
    <mc:Fallback>
      <p:transition spd="slow" advTm="38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l-GR" sz="3600" smtClean="0">
                <a:latin typeface="Cambria" pitchFamily="18" charset="0"/>
              </a:rPr>
              <a:t>ΕΝΑΡΞΗ ΛΕΙΤΟΥΡΓΙΑΣ</a:t>
            </a:r>
            <a:endParaRPr lang="el-GR" sz="3600" smtClean="0"/>
          </a:p>
        </p:txBody>
      </p:sp>
      <p:sp>
        <p:nvSpPr>
          <p:cNvPr id="49155" name="Content Placeholder 2"/>
          <p:cNvSpPr>
            <a:spLocks noGrp="1"/>
          </p:cNvSpPr>
          <p:nvPr>
            <p:ph idx="1"/>
          </p:nvPr>
        </p:nvSpPr>
        <p:spPr/>
        <p:txBody>
          <a:bodyPr/>
          <a:lstStyle/>
          <a:p>
            <a:r>
              <a:rPr lang="el-GR" sz="1800" smtClean="0">
                <a:latin typeface="Cambria" pitchFamily="18" charset="0"/>
              </a:rPr>
              <a:t>Οι Μονάδες έχουν τεθεί σε λειτουργία :</a:t>
            </a:r>
          </a:p>
          <a:p>
            <a:r>
              <a:rPr lang="el-GR" sz="1800" smtClean="0">
                <a:latin typeface="Cambria" pitchFamily="18" charset="0"/>
              </a:rPr>
              <a:t>Μονάδα    Ι : 	23/05/84</a:t>
            </a:r>
          </a:p>
          <a:p>
            <a:r>
              <a:rPr lang="el-GR" sz="1800" smtClean="0">
                <a:latin typeface="Cambria" pitchFamily="18" charset="0"/>
              </a:rPr>
              <a:t>Μονάδα   ΙΙ : 	22/12/84</a:t>
            </a:r>
          </a:p>
          <a:p>
            <a:r>
              <a:rPr lang="el-GR" sz="1800" smtClean="0">
                <a:latin typeface="Cambria" pitchFamily="18" charset="0"/>
              </a:rPr>
              <a:t>Μονάδα  ΙΙΙ : 	02/11/85</a:t>
            </a:r>
          </a:p>
          <a:p>
            <a:r>
              <a:rPr lang="el-GR" sz="1800" smtClean="0">
                <a:latin typeface="Cambria" pitchFamily="18" charset="0"/>
              </a:rPr>
              <a:t>Μονάδα  ΙV : 	23/04/86</a:t>
            </a:r>
          </a:p>
          <a:p>
            <a:r>
              <a:rPr lang="el-GR" sz="1800" smtClean="0">
                <a:latin typeface="Cambria" pitchFamily="18" charset="0"/>
              </a:rPr>
              <a:t>Moνάδα    V : 	22/05/97</a:t>
            </a:r>
          </a:p>
          <a:p>
            <a:endParaRPr lang="el-GR" sz="1800" smtClean="0">
              <a:latin typeface="Cambria" pitchFamily="18" charset="0"/>
            </a:endParaRPr>
          </a:p>
          <a:p>
            <a:r>
              <a:rPr lang="el-GR" sz="1800" smtClean="0">
                <a:latin typeface="Cambria" pitchFamily="18" charset="0"/>
              </a:rPr>
              <a:t>Η λειτουργία τους είναι </a:t>
            </a:r>
            <a:r>
              <a:rPr lang="el-GR" sz="1800" b="1" smtClean="0">
                <a:latin typeface="Cambria" pitchFamily="18" charset="0"/>
              </a:rPr>
              <a:t>συνεχής</a:t>
            </a:r>
            <a:r>
              <a:rPr lang="el-GR" sz="1800" smtClean="0">
                <a:latin typeface="Cambria" pitchFamily="18" charset="0"/>
              </a:rPr>
              <a:t> και αποτελούν </a:t>
            </a:r>
            <a:r>
              <a:rPr lang="el-GR" sz="1800" b="1" smtClean="0">
                <a:latin typeface="Cambria" pitchFamily="18" charset="0"/>
              </a:rPr>
              <a:t>Μονάδες Βάσης </a:t>
            </a:r>
            <a:r>
              <a:rPr lang="el-GR" sz="1800" smtClean="0">
                <a:latin typeface="Cambria" pitchFamily="18" charset="0"/>
              </a:rPr>
              <a:t>του Εθνικού Ηλεκτρικού Δικτύου.</a:t>
            </a:r>
          </a:p>
          <a:p>
            <a:endParaRPr lang="el-GR" sz="1800" smtClean="0">
              <a:latin typeface="Cambria" pitchFamily="18" charset="0"/>
            </a:endParaRPr>
          </a:p>
          <a:p>
            <a:r>
              <a:rPr lang="el-GR" sz="1800" smtClean="0">
                <a:latin typeface="Cambria" pitchFamily="18" charset="0"/>
              </a:rPr>
              <a:t>Για μία φορά το χρόνο και για διάρκεια περίπου ενός μήνα η κάθε Μονάδα τίθεται εκτός λειτουργίας για ετήσια </a:t>
            </a:r>
            <a:r>
              <a:rPr lang="el-GR" sz="1800" b="1" smtClean="0">
                <a:latin typeface="Cambria" pitchFamily="18" charset="0"/>
              </a:rPr>
              <a:t>συντήρηση</a:t>
            </a:r>
            <a:r>
              <a:rPr lang="el-GR" sz="1800" smtClean="0">
                <a:latin typeface="Cambria" pitchFamily="18" charset="0"/>
              </a:rPr>
              <a:t>. Κατά τη διάρκειά της γίνονται πέρα από τις αποκαταστάσεις βλαβών και προληπτικές συντηρήσεις μηχανημάτων καθώς και καθαρισμοί δικτύων και δεξαμενών.</a:t>
            </a:r>
          </a:p>
          <a:p>
            <a:endParaRPr lang="el-GR" sz="1800" smtClean="0">
              <a:latin typeface="Cambria"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8121"/>
    </mc:Choice>
    <mc:Fallback>
      <p:transition spd="slow" advTm="38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457200" y="274638"/>
            <a:ext cx="8229600" cy="511175"/>
          </a:xfrm>
        </p:spPr>
        <p:txBody>
          <a:bodyPr/>
          <a:lstStyle/>
          <a:p>
            <a:r>
              <a:rPr lang="el-GR" sz="2400" b="1" u="sng" smtClean="0">
                <a:latin typeface="Cambria" pitchFamily="18" charset="0"/>
              </a:rPr>
              <a:t>ΛΕΙΤΟΥΡΓΙΑ - ΑΠΑΣΧΟΛΟΥΜΕΝΟ ΠΡΟΣΩΠΙΚΟ </a:t>
            </a:r>
            <a:endParaRPr lang="el-GR" sz="4000" smtClean="0">
              <a:latin typeface="Cambria" pitchFamily="18" charset="0"/>
            </a:endParaRPr>
          </a:p>
        </p:txBody>
      </p:sp>
      <p:sp>
        <p:nvSpPr>
          <p:cNvPr id="50179" name="Content Placeholder 2"/>
          <p:cNvSpPr>
            <a:spLocks noGrp="1"/>
          </p:cNvSpPr>
          <p:nvPr>
            <p:ph idx="1"/>
          </p:nvPr>
        </p:nvSpPr>
        <p:spPr>
          <a:xfrm>
            <a:off x="457200" y="928688"/>
            <a:ext cx="8229600" cy="5500687"/>
          </a:xfrm>
        </p:spPr>
        <p:txBody>
          <a:bodyPr/>
          <a:lstStyle/>
          <a:p>
            <a:pPr>
              <a:buFontTx/>
              <a:buNone/>
            </a:pPr>
            <a:r>
              <a:rPr lang="el-GR" sz="1600" smtClean="0"/>
              <a:t>	Ο Σταθμός λειτουργεί επί 24ωρης βάσης όλο το χρόνο. Το προσωπικό διαχωρίζεται :</a:t>
            </a:r>
          </a:p>
          <a:p>
            <a:endParaRPr lang="el-GR" sz="1600" smtClean="0"/>
          </a:p>
          <a:p>
            <a:r>
              <a:rPr lang="el-GR" sz="1600" smtClean="0"/>
              <a:t>Σε τεχνικό προσωπικό βάρδιας που εναλλάσσεται ανά 8ωρο και χωρίζεται σε 5 φυλακές.</a:t>
            </a:r>
          </a:p>
          <a:p>
            <a:r>
              <a:rPr lang="el-GR" sz="1600" smtClean="0"/>
              <a:t>Σε ημερήσιο διοικητικοϋπαλληλικό προσωπικό και σε τεχνικό προσωπικό συντήρησης και εκμετάλλευσης.</a:t>
            </a:r>
          </a:p>
          <a:p>
            <a:pPr>
              <a:buFontTx/>
              <a:buNone/>
            </a:pPr>
            <a:r>
              <a:rPr lang="el-GR" sz="1600" smtClean="0"/>
              <a:t>	</a:t>
            </a:r>
          </a:p>
          <a:p>
            <a:pPr>
              <a:buFontTx/>
              <a:buNone/>
            </a:pPr>
            <a:r>
              <a:rPr lang="el-GR" sz="1600" smtClean="0"/>
              <a:t>Η κατανομή του προσωπικού που απασχολείται στο Σταθμό είναι:</a:t>
            </a:r>
          </a:p>
          <a:p>
            <a:r>
              <a:rPr lang="el-GR" sz="1600" i="1" smtClean="0"/>
              <a:t>Προσωπικό βάρδιας</a:t>
            </a:r>
            <a:endParaRPr lang="el-GR" sz="1600" smtClean="0"/>
          </a:p>
          <a:p>
            <a:r>
              <a:rPr lang="el-GR" sz="1600" smtClean="0"/>
              <a:t>Χειριστές και επιτηρητές Μονάδων (τεχνικοί): </a:t>
            </a:r>
            <a:r>
              <a:rPr lang="el-GR" sz="1600" b="1" smtClean="0"/>
              <a:t>190 </a:t>
            </a:r>
            <a:endParaRPr lang="el-GR" sz="1600" smtClean="0"/>
          </a:p>
          <a:p>
            <a:r>
              <a:rPr lang="el-GR" sz="1600" smtClean="0"/>
              <a:t>Χειριστές και επιτηρητές συστήματος Λιγνίτη (τεχνικοί): </a:t>
            </a:r>
            <a:r>
              <a:rPr lang="el-GR" sz="1600" b="1" smtClean="0"/>
              <a:t>94</a:t>
            </a:r>
            <a:r>
              <a:rPr lang="el-GR" sz="1600" smtClean="0"/>
              <a:t> </a:t>
            </a:r>
          </a:p>
          <a:p>
            <a:r>
              <a:rPr lang="el-GR" sz="1600" smtClean="0"/>
              <a:t>Χειριστές συστήματος Τέφρας (τεχνικοί): </a:t>
            </a:r>
            <a:r>
              <a:rPr lang="el-GR" sz="1600" b="1" smtClean="0"/>
              <a:t>45 </a:t>
            </a:r>
            <a:endParaRPr lang="el-GR" sz="1600" smtClean="0"/>
          </a:p>
          <a:p>
            <a:r>
              <a:rPr lang="el-GR" sz="1600" smtClean="0"/>
              <a:t>Χειριστές Χημείου (τεχνικοί): </a:t>
            </a:r>
            <a:r>
              <a:rPr lang="el-GR" sz="1600" b="1" smtClean="0"/>
              <a:t>45</a:t>
            </a:r>
            <a:endParaRPr lang="el-GR" sz="1600" smtClean="0"/>
          </a:p>
          <a:p>
            <a:r>
              <a:rPr lang="el-GR" sz="1600" smtClean="0"/>
              <a:t>Ανα βάρδια απασχολείται το 1/5 του παραπάνω προσωπικού.</a:t>
            </a:r>
          </a:p>
          <a:p>
            <a:r>
              <a:rPr lang="el-GR" sz="1600" i="1" smtClean="0"/>
              <a:t>Ημερήσιο προσωπικό</a:t>
            </a:r>
            <a:endParaRPr lang="el-GR" sz="1600" smtClean="0"/>
          </a:p>
          <a:p>
            <a:r>
              <a:rPr lang="el-GR" sz="1600" smtClean="0"/>
              <a:t>Τεχνίτες συντήρησης (τεχνικοί): </a:t>
            </a:r>
            <a:r>
              <a:rPr lang="el-GR" sz="1600" b="1" smtClean="0"/>
              <a:t>264</a:t>
            </a:r>
            <a:endParaRPr lang="el-GR" sz="1600" smtClean="0"/>
          </a:p>
          <a:p>
            <a:r>
              <a:rPr lang="el-GR" sz="1600" smtClean="0"/>
              <a:t>Διοικητικοϋπαλληλικό προσωπικό (Δ.Ο.): </a:t>
            </a:r>
            <a:r>
              <a:rPr lang="el-GR" sz="1600" b="1" smtClean="0"/>
              <a:t>55</a:t>
            </a:r>
            <a:endParaRPr lang="el-GR" sz="1600" smtClean="0"/>
          </a:p>
          <a:p>
            <a:r>
              <a:rPr lang="el-GR" sz="1600" smtClean="0"/>
              <a:t>Εργατικό προσωπικό (εργάτες):   </a:t>
            </a:r>
            <a:r>
              <a:rPr lang="el-GR" sz="1600" b="1" smtClean="0"/>
              <a:t>135</a:t>
            </a:r>
            <a:endParaRPr lang="el-GR" sz="1600" smtClean="0"/>
          </a:p>
          <a:p>
            <a:endParaRPr lang="el-GR" sz="1600" b="1" i="1" smtClean="0"/>
          </a:p>
          <a:p>
            <a:r>
              <a:rPr lang="el-GR" sz="1600" b="1" i="1" smtClean="0"/>
              <a:t>Σύνολο προσωπικού</a:t>
            </a:r>
            <a:r>
              <a:rPr lang="el-GR" sz="1600" b="1" smtClean="0"/>
              <a:t>: 828</a:t>
            </a:r>
            <a:endParaRPr lang="el-GR" sz="1600" smtClean="0"/>
          </a:p>
          <a:p>
            <a:endParaRPr lang="el-GR" sz="160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609"/>
    </mc:Choice>
    <mc:Fallback>
      <p:transition spd="slow" advTm="116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2074"/>
          </a:xfrm>
        </p:spPr>
        <p:txBody>
          <a:bodyPr/>
          <a:lstStyle/>
          <a:p>
            <a:r>
              <a:rPr lang="el-GR" sz="2800" smtClean="0">
                <a:solidFill>
                  <a:srgbClr val="C00000"/>
                </a:solidFill>
                <a:latin typeface="Cambria" panose="02040503050406030204" pitchFamily="18" charset="0"/>
              </a:rPr>
              <a:t>ΑΗΣ &amp; ΛΙΓΝΙΤΩΡΥΧΕΙΟ ΜΕΓΑΛΟΠΟΛΗΣ</a:t>
            </a:r>
            <a:endParaRPr lang="el-GR" sz="2800">
              <a:solidFill>
                <a:srgbClr val="C00000"/>
              </a:solidFill>
              <a:latin typeface="Cambria" panose="02040503050406030204" pitchFamily="18" charset="0"/>
            </a:endParaRPr>
          </a:p>
        </p:txBody>
      </p:sp>
      <p:sp>
        <p:nvSpPr>
          <p:cNvPr id="3" name="Content Placeholder 2"/>
          <p:cNvSpPr>
            <a:spLocks noGrp="1"/>
          </p:cNvSpPr>
          <p:nvPr>
            <p:ph idx="1"/>
          </p:nvPr>
        </p:nvSpPr>
        <p:spPr/>
        <p:txBody>
          <a:bodyPr/>
          <a:lstStyle/>
          <a:p>
            <a:endParaRPr lang="el-GR"/>
          </a:p>
        </p:txBody>
      </p:sp>
      <p:pic>
        <p:nvPicPr>
          <p:cNvPr id="4" name="2 - Εικόνα" descr="IMG_4346.JPG"/>
          <p:cNvPicPr/>
          <p:nvPr/>
        </p:nvPicPr>
        <p:blipFill>
          <a:blip r:embed="rId4" cstate="print"/>
          <a:stretch>
            <a:fillRect/>
          </a:stretch>
        </p:blipFill>
        <p:spPr>
          <a:xfrm>
            <a:off x="0" y="836712"/>
            <a:ext cx="8977382" cy="578863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83899823"/>
      </p:ext>
    </p:extLst>
  </p:cSld>
  <p:clrMapOvr>
    <a:masterClrMapping/>
  </p:clrMapOvr>
  <mc:AlternateContent xmlns:mc="http://schemas.openxmlformats.org/markup-compatibility/2006">
    <mc:Choice xmlns:p14="http://schemas.microsoft.com/office/powerpoint/2010/main" Requires="p14">
      <p:transition spd="slow" p14:dur="2000" advTm="6018"/>
    </mc:Choice>
    <mc:Fallback>
      <p:transition spd="slow" advTm="60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8058"/>
          </a:xfrm>
        </p:spPr>
        <p:txBody>
          <a:bodyPr/>
          <a:lstStyle/>
          <a:p>
            <a:r>
              <a:rPr lang="el-GR" dirty="0" smtClean="0"/>
              <a:t>ΑΗΣ ΜΕΓΑΛΟΠΟΛΗΣ</a:t>
            </a:r>
            <a:endParaRPr lang="el-GR" dirty="0"/>
          </a:p>
        </p:txBody>
      </p:sp>
      <p:sp>
        <p:nvSpPr>
          <p:cNvPr id="3" name="Content Placeholder 2"/>
          <p:cNvSpPr>
            <a:spLocks noGrp="1"/>
          </p:cNvSpPr>
          <p:nvPr>
            <p:ph idx="1"/>
          </p:nvPr>
        </p:nvSpPr>
        <p:spPr/>
        <p:txBody>
          <a:bodyPr/>
          <a:lstStyle/>
          <a:p>
            <a:endParaRPr lang="el-GR"/>
          </a:p>
        </p:txBody>
      </p:sp>
      <p:pic>
        <p:nvPicPr>
          <p:cNvPr id="4" name="1 - Εικόνα" descr="index.jpeg"/>
          <p:cNvPicPr/>
          <p:nvPr/>
        </p:nvPicPr>
        <p:blipFill>
          <a:blip r:embed="rId4"/>
          <a:stretch>
            <a:fillRect/>
          </a:stretch>
        </p:blipFill>
        <p:spPr>
          <a:xfrm>
            <a:off x="1" y="1124744"/>
            <a:ext cx="9123040" cy="5733256"/>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051238"/>
      </p:ext>
    </p:extLst>
  </p:cSld>
  <p:clrMapOvr>
    <a:masterClrMapping/>
  </p:clrMapOvr>
  <mc:AlternateContent xmlns:mc="http://schemas.openxmlformats.org/markup-compatibility/2006">
    <mc:Choice xmlns:p14="http://schemas.microsoft.com/office/powerpoint/2010/main" Requires="p14">
      <p:transition spd="slow" p14:dur="2000" advTm="10693"/>
    </mc:Choice>
    <mc:Fallback>
      <p:transition spd="slow" advTm="106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lstStyle/>
          <a:p>
            <a:endParaRPr lang="el-GR"/>
          </a:p>
        </p:txBody>
      </p:sp>
      <p:pic>
        <p:nvPicPr>
          <p:cNvPr id="4" name="7 - Εικόνα" descr="IMG_4358.JPG"/>
          <p:cNvPicPr/>
          <p:nvPr/>
        </p:nvPicPr>
        <p:blipFill>
          <a:blip r:embed="rId4" cstate="print"/>
          <a:stretch>
            <a:fillRect/>
          </a:stretch>
        </p:blipFill>
        <p:spPr>
          <a:xfrm>
            <a:off x="0" y="404664"/>
            <a:ext cx="9118848" cy="645028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14685373"/>
      </p:ext>
    </p:extLst>
  </p:cSld>
  <p:clrMapOvr>
    <a:masterClrMapping/>
  </p:clrMapOvr>
  <mc:AlternateContent xmlns:mc="http://schemas.openxmlformats.org/markup-compatibility/2006">
    <mc:Choice xmlns:p14="http://schemas.microsoft.com/office/powerpoint/2010/main" Requires="p14">
      <p:transition spd="slow" p14:dur="2000" advTm="6574"/>
    </mc:Choice>
    <mc:Fallback>
      <p:transition spd="slow" advTm="65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lstStyle/>
          <a:p>
            <a:r>
              <a:rPr lang="el-GR" smtClean="0"/>
              <a:t>ΟΡΥΧΕΙΟ ΚΑΡΒΟΥΝΟΥ</a:t>
            </a:r>
            <a:endParaRPr lang="el-GR"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27585" y="1054870"/>
            <a:ext cx="7632848" cy="5724636"/>
          </a:xfr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61361989"/>
      </p:ext>
    </p:extLst>
  </p:cSld>
  <p:clrMapOvr>
    <a:masterClrMapping/>
  </p:clrMapOvr>
  <mc:AlternateContent xmlns:mc="http://schemas.openxmlformats.org/markup-compatibility/2006">
    <mc:Choice xmlns:p14="http://schemas.microsoft.com/office/powerpoint/2010/main" Requires="p14">
      <p:transition spd="slow" p14:dur="2000" advTm="25680"/>
    </mc:Choice>
    <mc:Fallback>
      <p:transition spd="slow" advTm="256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l-GR"/>
          </a:p>
        </p:txBody>
      </p:sp>
      <p:pic>
        <p:nvPicPr>
          <p:cNvPr id="4" name="4 - Εικόνα" descr="IMG_4488.JPG"/>
          <p:cNvPicPr/>
          <p:nvPr/>
        </p:nvPicPr>
        <p:blipFill>
          <a:blip r:embed="rId4" cstate="print"/>
          <a:stretch>
            <a:fillRect/>
          </a:stretch>
        </p:blipFill>
        <p:spPr>
          <a:xfrm>
            <a:off x="0" y="0"/>
            <a:ext cx="9141336" cy="6828657"/>
          </a:xfrm>
          <a:prstGeom prst="rect">
            <a:avLst/>
          </a:prstGeom>
        </p:spPr>
      </p:pic>
      <p:sp>
        <p:nvSpPr>
          <p:cNvPr id="2" name="Title 1"/>
          <p:cNvSpPr>
            <a:spLocks noGrp="1"/>
          </p:cNvSpPr>
          <p:nvPr>
            <p:ph type="title"/>
          </p:nvPr>
        </p:nvSpPr>
        <p:spPr>
          <a:xfrm>
            <a:off x="457200" y="116632"/>
            <a:ext cx="8229600" cy="360040"/>
          </a:xfrm>
        </p:spPr>
        <p:txBody>
          <a:bodyPr/>
          <a:lstStyle/>
          <a:p>
            <a:r>
              <a:rPr lang="el-GR" dirty="0" smtClean="0"/>
              <a:t>ΕΞΟΡΥΞΗ ΛΙΓΝΙΤΗ</a:t>
            </a:r>
            <a:endParaRPr lang="el-GR"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79854355"/>
      </p:ext>
    </p:extLst>
  </p:cSld>
  <p:clrMapOvr>
    <a:masterClrMapping/>
  </p:clrMapOvr>
  <mc:AlternateContent xmlns:mc="http://schemas.openxmlformats.org/markup-compatibility/2006">
    <mc:Choice xmlns:p14="http://schemas.microsoft.com/office/powerpoint/2010/main" Requires="p14">
      <p:transition spd="slow" p14:dur="2000" advTm="13313"/>
    </mc:Choice>
    <mc:Fallback>
      <p:transition spd="slow" advTm="133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5 - Εικόνα" descr="IMG_4479.JPG"/>
          <p:cNvPicPr>
            <a:picLocks noGrp="1"/>
          </p:cNvPicPr>
          <p:nvPr>
            <p:ph idx="1"/>
          </p:nvPr>
        </p:nvPicPr>
        <p:blipFill>
          <a:blip r:embed="rId4" cstate="print"/>
          <a:stretch>
            <a:fillRect/>
          </a:stretch>
        </p:blipFill>
        <p:spPr>
          <a:xfrm>
            <a:off x="0" y="620688"/>
            <a:ext cx="9108504" cy="6237312"/>
          </a:xfrm>
          <a:prstGeom prst="rect">
            <a:avLst/>
          </a:prstGeom>
        </p:spPr>
      </p:pic>
      <p:sp>
        <p:nvSpPr>
          <p:cNvPr id="2" name="Title 1"/>
          <p:cNvSpPr>
            <a:spLocks noGrp="1"/>
          </p:cNvSpPr>
          <p:nvPr>
            <p:ph type="title"/>
          </p:nvPr>
        </p:nvSpPr>
        <p:spPr>
          <a:xfrm>
            <a:off x="457200" y="44624"/>
            <a:ext cx="8229600" cy="432048"/>
          </a:xfrm>
        </p:spPr>
        <p:txBody>
          <a:bodyPr/>
          <a:lstStyle/>
          <a:p>
            <a:r>
              <a:rPr lang="el-GR" dirty="0" smtClean="0"/>
              <a:t>ΓΡΑΜΜΕΣ ΜΕΤΑΦΟΡΑΣ</a:t>
            </a:r>
            <a:endParaRPr lang="el-GR"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21636562"/>
      </p:ext>
    </p:extLst>
  </p:cSld>
  <p:clrMapOvr>
    <a:masterClrMapping/>
  </p:clrMapOvr>
  <mc:AlternateContent xmlns:mc="http://schemas.openxmlformats.org/markup-compatibility/2006">
    <mc:Choice xmlns:p14="http://schemas.microsoft.com/office/powerpoint/2010/main" Requires="p14">
      <p:transition spd="slow" p14:dur="2000" advTm="13542"/>
    </mc:Choice>
    <mc:Fallback>
      <p:transition spd="slow" advTm="13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l-GR"/>
          </a:p>
        </p:txBody>
      </p:sp>
      <p:pic>
        <p:nvPicPr>
          <p:cNvPr id="4" name="6 - Εικόνα" descr="IMG_4353.JPG"/>
          <p:cNvPicPr/>
          <p:nvPr/>
        </p:nvPicPr>
        <p:blipFill>
          <a:blip r:embed="rId4" cstate="print"/>
          <a:stretch>
            <a:fillRect/>
          </a:stretch>
        </p:blipFill>
        <p:spPr>
          <a:xfrm>
            <a:off x="35496" y="44624"/>
            <a:ext cx="9325745" cy="8037512"/>
          </a:xfrm>
          <a:prstGeom prst="rect">
            <a:avLst/>
          </a:prstGeom>
        </p:spPr>
      </p:pic>
      <p:sp>
        <p:nvSpPr>
          <p:cNvPr id="2" name="Title 1"/>
          <p:cNvSpPr>
            <a:spLocks noGrp="1"/>
          </p:cNvSpPr>
          <p:nvPr>
            <p:ph type="title"/>
          </p:nvPr>
        </p:nvSpPr>
        <p:spPr>
          <a:xfrm>
            <a:off x="35496" y="44624"/>
            <a:ext cx="5915000" cy="648072"/>
          </a:xfrm>
        </p:spPr>
        <p:txBody>
          <a:bodyPr/>
          <a:lstStyle/>
          <a:p>
            <a:r>
              <a:rPr lang="el-GR" dirty="0" smtClean="0"/>
              <a:t>ΠΡΟΣΑΓΩΓΗ ΛΙΓΝΙΤΗ</a:t>
            </a:r>
            <a:endParaRPr lang="el-GR"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87898892"/>
      </p:ext>
    </p:extLst>
  </p:cSld>
  <p:clrMapOvr>
    <a:masterClrMapping/>
  </p:clrMapOvr>
  <mc:AlternateContent xmlns:mc="http://schemas.openxmlformats.org/markup-compatibility/2006">
    <mc:Choice xmlns:p14="http://schemas.microsoft.com/office/powerpoint/2010/main" Requires="p14">
      <p:transition spd="slow" p14:dur="2000" advTm="15157"/>
    </mc:Choice>
    <mc:Fallback>
      <p:transition spd="slow" advTm="151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l-GR"/>
          </a:p>
        </p:txBody>
      </p:sp>
      <p:pic>
        <p:nvPicPr>
          <p:cNvPr id="4" name="8 - Εικόνα" descr="IMG_4407.JPG"/>
          <p:cNvPicPr/>
          <p:nvPr/>
        </p:nvPicPr>
        <p:blipFill>
          <a:blip r:embed="rId4" cstate="print"/>
          <a:stretch>
            <a:fillRect/>
          </a:stretch>
        </p:blipFill>
        <p:spPr>
          <a:xfrm>
            <a:off x="0" y="548680"/>
            <a:ext cx="9140200" cy="6309320"/>
          </a:xfrm>
          <a:prstGeom prst="rect">
            <a:avLst/>
          </a:prstGeom>
        </p:spPr>
      </p:pic>
      <p:sp>
        <p:nvSpPr>
          <p:cNvPr id="2" name="Title 1"/>
          <p:cNvSpPr>
            <a:spLocks noGrp="1"/>
          </p:cNvSpPr>
          <p:nvPr>
            <p:ph type="title"/>
          </p:nvPr>
        </p:nvSpPr>
        <p:spPr>
          <a:xfrm>
            <a:off x="0" y="15776"/>
            <a:ext cx="5037644" cy="604912"/>
          </a:xfrm>
        </p:spPr>
        <p:txBody>
          <a:bodyPr/>
          <a:lstStyle/>
          <a:p>
            <a:r>
              <a:rPr lang="el-GR" dirty="0" smtClean="0">
                <a:solidFill>
                  <a:srgbClr val="FF0000"/>
                </a:solidFill>
              </a:rPr>
              <a:t>ΣΠΑΣΤΗΡΕΣ</a:t>
            </a:r>
            <a:endParaRPr lang="el-GR" dirty="0">
              <a:solidFill>
                <a:srgbClr val="FF0000"/>
              </a:solidFil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75247240"/>
      </p:ext>
    </p:extLst>
  </p:cSld>
  <p:clrMapOvr>
    <a:masterClrMapping/>
  </p:clrMapOvr>
  <mc:AlternateContent xmlns:mc="http://schemas.openxmlformats.org/markup-compatibility/2006">
    <mc:Choice xmlns:p14="http://schemas.microsoft.com/office/powerpoint/2010/main" Requires="p14">
      <p:transition spd="slow" p14:dur="2000" advTm="7880"/>
    </mc:Choice>
    <mc:Fallback>
      <p:transition spd="slow" advTm="7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l-GR"/>
          </a:p>
        </p:txBody>
      </p:sp>
      <p:pic>
        <p:nvPicPr>
          <p:cNvPr id="4" name="11 - Εικόνα" descr="IMG_4444.JPG"/>
          <p:cNvPicPr/>
          <p:nvPr/>
        </p:nvPicPr>
        <p:blipFill>
          <a:blip r:embed="rId4" cstate="print"/>
          <a:stretch>
            <a:fillRect/>
          </a:stretch>
        </p:blipFill>
        <p:spPr>
          <a:xfrm>
            <a:off x="0" y="7392"/>
            <a:ext cx="9144000" cy="6858000"/>
          </a:xfrm>
          <a:prstGeom prst="rect">
            <a:avLst/>
          </a:prstGeom>
        </p:spPr>
      </p:pic>
      <p:sp>
        <p:nvSpPr>
          <p:cNvPr id="2" name="Title 1"/>
          <p:cNvSpPr>
            <a:spLocks noGrp="1"/>
          </p:cNvSpPr>
          <p:nvPr>
            <p:ph type="title"/>
          </p:nvPr>
        </p:nvSpPr>
        <p:spPr>
          <a:xfrm>
            <a:off x="0" y="44624"/>
            <a:ext cx="8229600" cy="490066"/>
          </a:xfrm>
        </p:spPr>
        <p:txBody>
          <a:bodyPr/>
          <a:lstStyle/>
          <a:p>
            <a:pPr algn="l"/>
            <a:r>
              <a:rPr lang="el-GR" sz="3200" dirty="0" smtClean="0"/>
              <a:t>ΜΟΝΑΔΑ ΑΠΟΘΕΙΩΣΗΣ ΑΠΑΕΡΙΩΝ</a:t>
            </a:r>
            <a:endParaRPr lang="el-GR" sz="32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31243907"/>
      </p:ext>
    </p:extLst>
  </p:cSld>
  <p:clrMapOvr>
    <a:masterClrMapping/>
  </p:clrMapOvr>
  <mc:AlternateContent xmlns:mc="http://schemas.openxmlformats.org/markup-compatibility/2006">
    <mc:Choice xmlns:p14="http://schemas.microsoft.com/office/powerpoint/2010/main" Requires="p14">
      <p:transition spd="slow" p14:dur="2000" advTm="6695"/>
    </mc:Choice>
    <mc:Fallback>
      <p:transition spd="slow" advTm="66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l-GR" dirty="0"/>
          </a:p>
        </p:txBody>
      </p:sp>
      <p:pic>
        <p:nvPicPr>
          <p:cNvPr id="4" name="19 - Εικόνα" descr="IMG_4369.JPG"/>
          <p:cNvPicPr/>
          <p:nvPr/>
        </p:nvPicPr>
        <p:blipFill>
          <a:blip r:embed="rId4" cstate="print"/>
          <a:stretch>
            <a:fillRect/>
          </a:stretch>
        </p:blipFill>
        <p:spPr>
          <a:xfrm>
            <a:off x="0" y="548680"/>
            <a:ext cx="9144000" cy="6301889"/>
          </a:xfrm>
          <a:prstGeom prst="rect">
            <a:avLst/>
          </a:prstGeom>
        </p:spPr>
      </p:pic>
      <p:sp>
        <p:nvSpPr>
          <p:cNvPr id="2" name="Title 1"/>
          <p:cNvSpPr>
            <a:spLocks noGrp="1"/>
          </p:cNvSpPr>
          <p:nvPr>
            <p:ph type="title"/>
          </p:nvPr>
        </p:nvSpPr>
        <p:spPr>
          <a:xfrm>
            <a:off x="0" y="44624"/>
            <a:ext cx="8229600" cy="418058"/>
          </a:xfrm>
        </p:spPr>
        <p:txBody>
          <a:bodyPr/>
          <a:lstStyle/>
          <a:p>
            <a:pPr algn="l"/>
            <a:r>
              <a:rPr lang="el-GR" sz="3200" dirty="0" smtClean="0"/>
              <a:t>ΑΤΜΟΣΤΡΟΒΙΛΟΣ-ΓΕΝΝΗΤΡΙΑ</a:t>
            </a:r>
            <a:endParaRPr lang="el-GR" sz="32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55349301"/>
      </p:ext>
    </p:extLst>
  </p:cSld>
  <p:clrMapOvr>
    <a:masterClrMapping/>
  </p:clrMapOvr>
  <mc:AlternateContent xmlns:mc="http://schemas.openxmlformats.org/markup-compatibility/2006">
    <mc:Choice xmlns:p14="http://schemas.microsoft.com/office/powerpoint/2010/main" Requires="p14">
      <p:transition spd="slow" p14:dur="2000" advTm="7073"/>
    </mc:Choice>
    <mc:Fallback>
      <p:transition spd="slow" advTm="70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l-GR"/>
          </a:p>
        </p:txBody>
      </p:sp>
      <p:pic>
        <p:nvPicPr>
          <p:cNvPr id="4" name="13 - Εικόνα" descr="IMG_4461.JPG"/>
          <p:cNvPicPr/>
          <p:nvPr/>
        </p:nvPicPr>
        <p:blipFill>
          <a:blip r:embed="rId4" cstate="print"/>
          <a:stretch>
            <a:fillRect/>
          </a:stretch>
        </p:blipFill>
        <p:spPr>
          <a:xfrm>
            <a:off x="0" y="0"/>
            <a:ext cx="9144000" cy="6827912"/>
          </a:xfrm>
          <a:prstGeom prst="rect">
            <a:avLst/>
          </a:prstGeom>
        </p:spPr>
      </p:pic>
      <p:sp>
        <p:nvSpPr>
          <p:cNvPr id="2" name="Title 1"/>
          <p:cNvSpPr>
            <a:spLocks noGrp="1"/>
          </p:cNvSpPr>
          <p:nvPr>
            <p:ph type="title"/>
          </p:nvPr>
        </p:nvSpPr>
        <p:spPr>
          <a:xfrm>
            <a:off x="33784" y="0"/>
            <a:ext cx="8229600" cy="490066"/>
          </a:xfrm>
        </p:spPr>
        <p:txBody>
          <a:bodyPr/>
          <a:lstStyle/>
          <a:p>
            <a:pPr algn="l"/>
            <a:r>
              <a:rPr lang="el-GR" dirty="0" smtClean="0">
                <a:solidFill>
                  <a:srgbClr val="FF0000"/>
                </a:solidFill>
              </a:rPr>
              <a:t>ΑΝΤΛΙΟΣΤΑΣΙΟ</a:t>
            </a:r>
            <a:endParaRPr lang="el-GR" dirty="0">
              <a:solidFill>
                <a:srgbClr val="FF0000"/>
              </a:solidFil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17281307"/>
      </p:ext>
    </p:extLst>
  </p:cSld>
  <p:clrMapOvr>
    <a:masterClrMapping/>
  </p:clrMapOvr>
  <mc:AlternateContent xmlns:mc="http://schemas.openxmlformats.org/markup-compatibility/2006">
    <mc:Choice xmlns:p14="http://schemas.microsoft.com/office/powerpoint/2010/main" Requires="p14">
      <p:transition spd="slow" p14:dur="2000" advTm="3893"/>
    </mc:Choice>
    <mc:Fallback>
      <p:transition spd="slow" advTm="38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ΚΕΝΤΡΟ ΕΛΕΓΧΟΥ</a:t>
            </a:r>
            <a:endParaRPr lang="el-GR" dirty="0"/>
          </a:p>
        </p:txBody>
      </p:sp>
      <p:sp>
        <p:nvSpPr>
          <p:cNvPr id="3" name="Content Placeholder 2"/>
          <p:cNvSpPr>
            <a:spLocks noGrp="1"/>
          </p:cNvSpPr>
          <p:nvPr>
            <p:ph idx="1"/>
          </p:nvPr>
        </p:nvSpPr>
        <p:spPr/>
        <p:txBody>
          <a:bodyPr/>
          <a:lstStyle/>
          <a:p>
            <a:endParaRPr lang="el-GR"/>
          </a:p>
        </p:txBody>
      </p:sp>
      <p:pic>
        <p:nvPicPr>
          <p:cNvPr id="4" name="16 - Εικόνα" descr="IMG_4393.JPG"/>
          <p:cNvPicPr/>
          <p:nvPr/>
        </p:nvPicPr>
        <p:blipFill>
          <a:blip r:embed="rId4" cstate="print"/>
          <a:stretch>
            <a:fillRect/>
          </a:stretch>
        </p:blipFill>
        <p:spPr>
          <a:xfrm>
            <a:off x="1936115" y="1628800"/>
            <a:ext cx="5271770" cy="5070475"/>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29693174"/>
      </p:ext>
    </p:extLst>
  </p:cSld>
  <p:clrMapOvr>
    <a:masterClrMapping/>
  </p:clrMapOvr>
  <mc:AlternateContent xmlns:mc="http://schemas.openxmlformats.org/markup-compatibility/2006">
    <mc:Choice xmlns:p14="http://schemas.microsoft.com/office/powerpoint/2010/main" Requires="p14">
      <p:transition spd="slow" p14:dur="2000" advTm="3997"/>
    </mc:Choice>
    <mc:Fallback>
      <p:transition spd="slow" advTm="3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l-GR"/>
          </a:p>
        </p:txBody>
      </p:sp>
      <p:pic>
        <p:nvPicPr>
          <p:cNvPr id="4" name="17 - Εικόνα" descr="IMG_4420.JPG"/>
          <p:cNvPicPr/>
          <p:nvPr/>
        </p:nvPicPr>
        <p:blipFill>
          <a:blip r:embed="rId4" cstate="print"/>
          <a:stretch>
            <a:fillRect/>
          </a:stretch>
        </p:blipFill>
        <p:spPr>
          <a:xfrm>
            <a:off x="3871595" y="-1393344"/>
            <a:ext cx="5272405" cy="8265160"/>
          </a:xfrm>
          <a:prstGeom prst="rect">
            <a:avLst/>
          </a:prstGeom>
        </p:spPr>
      </p:pic>
      <p:sp>
        <p:nvSpPr>
          <p:cNvPr id="2" name="Title 1"/>
          <p:cNvSpPr>
            <a:spLocks noGrp="1"/>
          </p:cNvSpPr>
          <p:nvPr>
            <p:ph type="title"/>
          </p:nvPr>
        </p:nvSpPr>
        <p:spPr>
          <a:xfrm>
            <a:off x="457200" y="274638"/>
            <a:ext cx="3322712" cy="1143000"/>
          </a:xfrm>
        </p:spPr>
        <p:txBody>
          <a:bodyPr/>
          <a:lstStyle/>
          <a:p>
            <a:pPr algn="l"/>
            <a:r>
              <a:rPr lang="el-GR" dirty="0" smtClean="0"/>
              <a:t>ΠΥΡΓΟΣ ΨΥΞΗΣ</a:t>
            </a:r>
            <a:endParaRPr lang="el-GR"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57530824"/>
      </p:ext>
    </p:extLst>
  </p:cSld>
  <p:clrMapOvr>
    <a:masterClrMapping/>
  </p:clrMapOvr>
  <mc:AlternateContent xmlns:mc="http://schemas.openxmlformats.org/markup-compatibility/2006">
    <mc:Choice xmlns:p14="http://schemas.microsoft.com/office/powerpoint/2010/main" Requires="p14">
      <p:transition spd="slow" p14:dur="2000" advTm="19245"/>
    </mc:Choice>
    <mc:Fallback>
      <p:transition spd="slow" advTm="192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ΒΑΣΗ ΠΥΡΓΟΥ ΨΥΞΗΣ</a:t>
            </a:r>
            <a:endParaRPr lang="el-GR" dirty="0"/>
          </a:p>
        </p:txBody>
      </p:sp>
      <p:sp>
        <p:nvSpPr>
          <p:cNvPr id="3" name="Content Placeholder 2"/>
          <p:cNvSpPr>
            <a:spLocks noGrp="1"/>
          </p:cNvSpPr>
          <p:nvPr>
            <p:ph idx="1"/>
          </p:nvPr>
        </p:nvSpPr>
        <p:spPr/>
        <p:txBody>
          <a:bodyPr/>
          <a:lstStyle/>
          <a:p>
            <a:endParaRPr lang="el-GR"/>
          </a:p>
        </p:txBody>
      </p:sp>
      <p:pic>
        <p:nvPicPr>
          <p:cNvPr id="4" name="18 - Εικόνα" descr="IMG_4436.JPG"/>
          <p:cNvPicPr/>
          <p:nvPr/>
        </p:nvPicPr>
        <p:blipFill>
          <a:blip r:embed="rId4" cstate="print"/>
          <a:stretch>
            <a:fillRect/>
          </a:stretch>
        </p:blipFill>
        <p:spPr>
          <a:xfrm>
            <a:off x="611560" y="1484784"/>
            <a:ext cx="8080082" cy="5219546"/>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37555262"/>
      </p:ext>
    </p:extLst>
  </p:cSld>
  <p:clrMapOvr>
    <a:masterClrMapping/>
  </p:clrMapOvr>
  <mc:AlternateContent xmlns:mc="http://schemas.openxmlformats.org/markup-compatibility/2006">
    <mc:Choice xmlns:p14="http://schemas.microsoft.com/office/powerpoint/2010/main" Requires="p14">
      <p:transition spd="slow" p14:dur="2000" advTm="11662"/>
    </mc:Choice>
    <mc:Fallback>
      <p:transition spd="slow" advTm="11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p:spPr>
        <p:txBody>
          <a:bodyPr/>
          <a:lstStyle/>
          <a:p>
            <a:r>
              <a:rPr lang="el-GR" sz="3200" dirty="0" smtClean="0"/>
              <a:t>ΑΗΣ ΜΕ ΑΝΘΡΑΚΙΤΗ </a:t>
            </a:r>
            <a:r>
              <a:rPr lang="en-GB" sz="3200" dirty="0" smtClean="0"/>
              <a:t>– </a:t>
            </a:r>
            <a:r>
              <a:rPr lang="en-GB" sz="3200" dirty="0" err="1" smtClean="0"/>
              <a:t>Tsuruga</a:t>
            </a:r>
            <a:r>
              <a:rPr lang="en-GB" sz="3200" dirty="0" smtClean="0"/>
              <a:t>, Japan</a:t>
            </a:r>
            <a:endParaRPr lang="en-GB" sz="3200"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41925" y="1600200"/>
            <a:ext cx="8060149" cy="4525963"/>
          </a:xfr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46280772"/>
      </p:ext>
    </p:extLst>
  </p:cSld>
  <p:clrMapOvr>
    <a:masterClrMapping/>
  </p:clrMapOvr>
  <mc:AlternateContent xmlns:mc="http://schemas.openxmlformats.org/markup-compatibility/2006">
    <mc:Choice xmlns:p14="http://schemas.microsoft.com/office/powerpoint/2010/main" Requires="p14">
      <p:transition spd="slow" p14:dur="2000" advTm="14748"/>
    </mc:Choice>
    <mc:Fallback>
      <p:transition spd="slow" advTm="147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l-GR"/>
          </a:p>
        </p:txBody>
      </p:sp>
      <p:pic>
        <p:nvPicPr>
          <p:cNvPr id="4" name="20 - Εικόνα" descr="IMG_4442.JPG"/>
          <p:cNvPicPr/>
          <p:nvPr/>
        </p:nvPicPr>
        <p:blipFill>
          <a:blip r:embed="rId4" cstate="print"/>
          <a:stretch>
            <a:fillRect/>
          </a:stretch>
        </p:blipFill>
        <p:spPr>
          <a:xfrm>
            <a:off x="0" y="0"/>
            <a:ext cx="9144001" cy="6858000"/>
          </a:xfrm>
          <a:prstGeom prst="rect">
            <a:avLst/>
          </a:prstGeom>
        </p:spPr>
      </p:pic>
      <p:sp>
        <p:nvSpPr>
          <p:cNvPr id="2" name="Title 1"/>
          <p:cNvSpPr>
            <a:spLocks noGrp="1"/>
          </p:cNvSpPr>
          <p:nvPr>
            <p:ph type="title"/>
          </p:nvPr>
        </p:nvSpPr>
        <p:spPr>
          <a:xfrm>
            <a:off x="457200" y="116632"/>
            <a:ext cx="8229600" cy="504056"/>
          </a:xfrm>
        </p:spPr>
        <p:txBody>
          <a:bodyPr/>
          <a:lstStyle/>
          <a:p>
            <a:r>
              <a:rPr lang="el-GR" sz="3200" dirty="0" smtClean="0"/>
              <a:t>ΠΥΡΓΟΣ ΨΥΞΗΣ: ΤΟ ΕΣΩΤΕΡΙΚΟ</a:t>
            </a:r>
            <a:endParaRPr lang="el-GR" sz="32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52169471"/>
      </p:ext>
    </p:extLst>
  </p:cSld>
  <p:clrMapOvr>
    <a:masterClrMapping/>
  </p:clrMapOvr>
  <mc:AlternateContent xmlns:mc="http://schemas.openxmlformats.org/markup-compatibility/2006">
    <mc:Choice xmlns:p14="http://schemas.microsoft.com/office/powerpoint/2010/main" Requires="p14">
      <p:transition spd="slow" p14:dur="2000" advTm="8714"/>
    </mc:Choice>
    <mc:Fallback>
      <p:transition spd="slow" advTm="87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253374" cy="764704"/>
          </a:xfrm>
        </p:spPr>
        <p:txBody>
          <a:bodyPr/>
          <a:lstStyle/>
          <a:p>
            <a:r>
              <a:rPr lang="el-GR" sz="2400" dirty="0" smtClean="0"/>
              <a:t>ΑΝΑΛΥΣΕΙΣ ΚΑΡΒΟΥΝΟΥ</a:t>
            </a:r>
            <a:endParaRPr lang="el-GR" sz="2400"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257634147"/>
              </p:ext>
            </p:extLst>
          </p:nvPr>
        </p:nvGraphicFramePr>
        <p:xfrm>
          <a:off x="0" y="764704"/>
          <a:ext cx="4427985" cy="5976660"/>
        </p:xfrm>
        <a:graphic>
          <a:graphicData uri="http://schemas.openxmlformats.org/drawingml/2006/table">
            <a:tbl>
              <a:tblPr>
                <a:tableStyleId>{5C22544A-7EE6-4342-B048-85BDC9FD1C3A}</a:tableStyleId>
              </a:tblPr>
              <a:tblGrid>
                <a:gridCol w="1771194"/>
                <a:gridCol w="850454"/>
                <a:gridCol w="625541"/>
                <a:gridCol w="1180796"/>
              </a:tblGrid>
              <a:tr h="285093">
                <a:tc gridSpan="4">
                  <a:txBody>
                    <a:bodyPr/>
                    <a:lstStyle/>
                    <a:p>
                      <a:pPr algn="l" fontAlgn="ctr"/>
                      <a:r>
                        <a:rPr lang="el-GR" sz="1100" u="none" strike="noStrike" dirty="0">
                          <a:effectLst/>
                        </a:rPr>
                        <a:t>Δίνεται το κάρβουνο με τα παρακάτω στοιχεία :</a:t>
                      </a:r>
                      <a:endParaRPr lang="el-GR" sz="1100" b="1" i="0" u="none" strike="noStrike" dirty="0">
                        <a:solidFill>
                          <a:srgbClr val="FF0000"/>
                        </a:solidFill>
                        <a:effectLst/>
                        <a:latin typeface="Cambria"/>
                      </a:endParaRPr>
                    </a:p>
                  </a:txBody>
                  <a:tcPr marL="5583" marR="5583" marT="5583" marB="0" anchor="ctr"/>
                </a:tc>
                <a:tc hMerge="1">
                  <a:txBody>
                    <a:bodyPr/>
                    <a:lstStyle/>
                    <a:p>
                      <a:endParaRPr lang="el-GR"/>
                    </a:p>
                  </a:txBody>
                  <a:tcPr/>
                </a:tc>
                <a:tc hMerge="1">
                  <a:txBody>
                    <a:bodyPr/>
                    <a:lstStyle/>
                    <a:p>
                      <a:endParaRPr lang="el-GR"/>
                    </a:p>
                  </a:txBody>
                  <a:tcPr/>
                </a:tc>
                <a:tc hMerge="1">
                  <a:txBody>
                    <a:bodyPr/>
                    <a:lstStyle/>
                    <a:p>
                      <a:endParaRPr lang="el-GR"/>
                    </a:p>
                  </a:txBody>
                  <a:tcPr/>
                </a:tc>
              </a:tr>
              <a:tr h="210590">
                <a:tc>
                  <a:txBody>
                    <a:bodyPr/>
                    <a:lstStyle/>
                    <a:p>
                      <a:pPr algn="l" fontAlgn="ctr"/>
                      <a:endParaRPr lang="el-GR" sz="1100" b="1" i="0" u="none" strike="noStrike">
                        <a:solidFill>
                          <a:srgbClr val="FF0000"/>
                        </a:solidFill>
                        <a:effectLst/>
                        <a:latin typeface="Cambria"/>
                      </a:endParaRPr>
                    </a:p>
                  </a:txBody>
                  <a:tcPr marL="5583" marR="5583" marT="5583" marB="0" anchor="ctr"/>
                </a:tc>
                <a:tc>
                  <a:txBody>
                    <a:bodyPr/>
                    <a:lstStyle/>
                    <a:p>
                      <a:pPr algn="l" fontAlgn="ctr"/>
                      <a:endParaRPr lang="el-GR" sz="1100" b="1" i="0" u="none" strike="noStrike">
                        <a:solidFill>
                          <a:srgbClr val="FF0000"/>
                        </a:solidFill>
                        <a:effectLst/>
                        <a:latin typeface="Cambria"/>
                      </a:endParaRPr>
                    </a:p>
                  </a:txBody>
                  <a:tcPr marL="5583" marR="5583" marT="5583" marB="0" anchor="ctr"/>
                </a:tc>
                <a:tc>
                  <a:txBody>
                    <a:bodyPr/>
                    <a:lstStyle/>
                    <a:p>
                      <a:pPr algn="l" fontAlgn="ctr"/>
                      <a:endParaRPr lang="el-GR" sz="1100" b="1" i="0" u="none" strike="noStrike">
                        <a:solidFill>
                          <a:srgbClr val="FF0000"/>
                        </a:solidFill>
                        <a:effectLst/>
                        <a:latin typeface="Cambria"/>
                      </a:endParaRPr>
                    </a:p>
                  </a:txBody>
                  <a:tcPr marL="5583" marR="5583" marT="5583" marB="0" anchor="ctr"/>
                </a:tc>
                <a:tc>
                  <a:txBody>
                    <a:bodyPr/>
                    <a:lstStyle/>
                    <a:p>
                      <a:pPr algn="ctr" fontAlgn="ctr"/>
                      <a:endParaRPr lang="el-GR" sz="1100" b="1" i="0" u="none" strike="noStrike" dirty="0">
                        <a:solidFill>
                          <a:srgbClr val="FF0000"/>
                        </a:solidFill>
                        <a:effectLst/>
                        <a:latin typeface="Cambria"/>
                      </a:endParaRPr>
                    </a:p>
                  </a:txBody>
                  <a:tcPr marL="5583" marR="5583" marT="5583" marB="0" anchor="ctr"/>
                </a:tc>
              </a:tr>
              <a:tr h="210590">
                <a:tc>
                  <a:txBody>
                    <a:bodyPr/>
                    <a:lstStyle/>
                    <a:p>
                      <a:pPr algn="l" fontAlgn="ctr"/>
                      <a:r>
                        <a:rPr lang="el-GR" sz="1100" u="none" strike="noStrike">
                          <a:effectLst/>
                        </a:rPr>
                        <a:t>Υγρασία</a:t>
                      </a:r>
                      <a:endParaRPr lang="el-GR" sz="1100" b="0" i="0" u="none" strike="noStrike">
                        <a:solidFill>
                          <a:srgbClr val="000000"/>
                        </a:solidFill>
                        <a:effectLst/>
                        <a:latin typeface="Cambria"/>
                      </a:endParaRPr>
                    </a:p>
                  </a:txBody>
                  <a:tcPr marL="5583" marR="5583" marT="5583" marB="0" anchor="ctr"/>
                </a:tc>
                <a:tc>
                  <a:txBody>
                    <a:bodyPr/>
                    <a:lstStyle/>
                    <a:p>
                      <a:pPr algn="l" fontAlgn="ctr"/>
                      <a:r>
                        <a:rPr lang="el-GR" sz="1100" u="none" strike="noStrike">
                          <a:effectLst/>
                        </a:rPr>
                        <a:t> </a:t>
                      </a:r>
                      <a:endParaRPr lang="el-GR" sz="1100" b="0" i="0" u="none" strike="noStrike">
                        <a:solidFill>
                          <a:srgbClr val="000000"/>
                        </a:solidFill>
                        <a:effectLst/>
                        <a:latin typeface="Cambria"/>
                      </a:endParaRPr>
                    </a:p>
                  </a:txBody>
                  <a:tcPr marL="5583" marR="5583" marT="5583" marB="0" anchor="ctr"/>
                </a:tc>
                <a:tc>
                  <a:txBody>
                    <a:bodyPr/>
                    <a:lstStyle/>
                    <a:p>
                      <a:pPr algn="r" fontAlgn="ctr"/>
                      <a:r>
                        <a:rPr lang="el-GR" sz="1100" u="none" strike="noStrike">
                          <a:effectLst/>
                        </a:rPr>
                        <a:t>39%</a:t>
                      </a:r>
                      <a:endParaRPr lang="el-GR" sz="1100" b="0" i="0" u="none" strike="noStrike">
                        <a:solidFill>
                          <a:srgbClr val="000000"/>
                        </a:solidFill>
                        <a:effectLst/>
                        <a:latin typeface="Cambria"/>
                      </a:endParaRPr>
                    </a:p>
                  </a:txBody>
                  <a:tcPr marL="5583" marR="5583" marT="5583" marB="0" anchor="ctr"/>
                </a:tc>
                <a:tc>
                  <a:txBody>
                    <a:bodyPr/>
                    <a:lstStyle/>
                    <a:p>
                      <a:pPr algn="ctr" fontAlgn="ctr"/>
                      <a:r>
                        <a:rPr lang="el-GR" sz="1100" u="none" strike="noStrike">
                          <a:effectLst/>
                        </a:rPr>
                        <a:t> </a:t>
                      </a:r>
                      <a:endParaRPr lang="el-GR" sz="1100" b="0" i="0" u="none" strike="noStrike">
                        <a:solidFill>
                          <a:srgbClr val="000000"/>
                        </a:solidFill>
                        <a:effectLst/>
                        <a:latin typeface="Cambria"/>
                      </a:endParaRPr>
                    </a:p>
                  </a:txBody>
                  <a:tcPr marL="5583" marR="5583" marT="5583" marB="0" anchor="ctr"/>
                </a:tc>
              </a:tr>
              <a:tr h="210590">
                <a:tc>
                  <a:txBody>
                    <a:bodyPr/>
                    <a:lstStyle/>
                    <a:p>
                      <a:pPr algn="l" fontAlgn="ctr"/>
                      <a:r>
                        <a:rPr lang="el-GR" sz="1100" u="none" strike="noStrike">
                          <a:effectLst/>
                        </a:rPr>
                        <a:t>Τέφρα</a:t>
                      </a:r>
                      <a:endParaRPr lang="el-GR" sz="1100" b="0" i="0" u="none" strike="noStrike">
                        <a:solidFill>
                          <a:srgbClr val="000000"/>
                        </a:solidFill>
                        <a:effectLst/>
                        <a:latin typeface="Cambria"/>
                      </a:endParaRPr>
                    </a:p>
                  </a:txBody>
                  <a:tcPr marL="5583" marR="5583" marT="5583" marB="0" anchor="ctr"/>
                </a:tc>
                <a:tc>
                  <a:txBody>
                    <a:bodyPr/>
                    <a:lstStyle/>
                    <a:p>
                      <a:pPr algn="l" fontAlgn="ctr"/>
                      <a:r>
                        <a:rPr lang="el-GR" sz="1100" u="none" strike="noStrike">
                          <a:effectLst/>
                        </a:rPr>
                        <a:t> </a:t>
                      </a:r>
                      <a:endParaRPr lang="el-GR" sz="1100" b="0" i="0" u="none" strike="noStrike">
                        <a:solidFill>
                          <a:srgbClr val="000000"/>
                        </a:solidFill>
                        <a:effectLst/>
                        <a:latin typeface="Cambria"/>
                      </a:endParaRPr>
                    </a:p>
                  </a:txBody>
                  <a:tcPr marL="5583" marR="5583" marT="5583" marB="0" anchor="ctr"/>
                </a:tc>
                <a:tc>
                  <a:txBody>
                    <a:bodyPr/>
                    <a:lstStyle/>
                    <a:p>
                      <a:pPr algn="r" fontAlgn="ctr"/>
                      <a:r>
                        <a:rPr lang="el-GR" sz="1100" u="none" strike="noStrike">
                          <a:effectLst/>
                        </a:rPr>
                        <a:t>8%</a:t>
                      </a:r>
                      <a:endParaRPr lang="el-GR" sz="1100" b="0" i="0" u="none" strike="noStrike">
                        <a:solidFill>
                          <a:srgbClr val="000000"/>
                        </a:solidFill>
                        <a:effectLst/>
                        <a:latin typeface="Cambria"/>
                      </a:endParaRPr>
                    </a:p>
                  </a:txBody>
                  <a:tcPr marL="5583" marR="5583" marT="5583" marB="0" anchor="ctr"/>
                </a:tc>
                <a:tc>
                  <a:txBody>
                    <a:bodyPr/>
                    <a:lstStyle/>
                    <a:p>
                      <a:pPr algn="ctr" fontAlgn="ctr"/>
                      <a:r>
                        <a:rPr lang="el-GR" sz="1100" u="none" strike="noStrike">
                          <a:effectLst/>
                        </a:rPr>
                        <a:t> </a:t>
                      </a:r>
                      <a:endParaRPr lang="el-GR" sz="1100" b="0" i="0" u="none" strike="noStrike">
                        <a:solidFill>
                          <a:srgbClr val="000000"/>
                        </a:solidFill>
                        <a:effectLst/>
                        <a:latin typeface="Cambria"/>
                      </a:endParaRPr>
                    </a:p>
                  </a:txBody>
                  <a:tcPr marL="5583" marR="5583" marT="5583" marB="0" anchor="ctr"/>
                </a:tc>
              </a:tr>
              <a:tr h="210590">
                <a:tc>
                  <a:txBody>
                    <a:bodyPr/>
                    <a:lstStyle/>
                    <a:p>
                      <a:pPr algn="l" fontAlgn="ctr"/>
                      <a:endParaRPr lang="el-GR" sz="1100" b="0" i="0" u="none" strike="noStrike">
                        <a:solidFill>
                          <a:srgbClr val="000000"/>
                        </a:solidFill>
                        <a:effectLst/>
                        <a:latin typeface="Cambria"/>
                      </a:endParaRPr>
                    </a:p>
                  </a:txBody>
                  <a:tcPr marL="5583" marR="5583" marT="5583" marB="0" anchor="ctr"/>
                </a:tc>
                <a:tc>
                  <a:txBody>
                    <a:bodyPr/>
                    <a:lstStyle/>
                    <a:p>
                      <a:pPr algn="l" fontAlgn="ctr"/>
                      <a:endParaRPr lang="el-GR" sz="1100" b="0" i="0" u="none" strike="noStrike">
                        <a:solidFill>
                          <a:srgbClr val="000000"/>
                        </a:solidFill>
                        <a:effectLst/>
                        <a:latin typeface="Cambria"/>
                      </a:endParaRPr>
                    </a:p>
                  </a:txBody>
                  <a:tcPr marL="5583" marR="5583" marT="5583" marB="0" anchor="ctr"/>
                </a:tc>
                <a:tc>
                  <a:txBody>
                    <a:bodyPr/>
                    <a:lstStyle/>
                    <a:p>
                      <a:pPr algn="l" fontAlgn="ctr"/>
                      <a:r>
                        <a:rPr lang="el-GR" sz="1100" u="none" strike="noStrike">
                          <a:effectLst/>
                        </a:rPr>
                        <a:t> </a:t>
                      </a:r>
                      <a:endParaRPr lang="el-GR" sz="1100" b="0" i="0" u="none" strike="noStrike">
                        <a:solidFill>
                          <a:srgbClr val="000000"/>
                        </a:solidFill>
                        <a:effectLst/>
                        <a:latin typeface="Cambria"/>
                      </a:endParaRPr>
                    </a:p>
                  </a:txBody>
                  <a:tcPr marL="5583" marR="5583" marT="5583" marB="0" anchor="ctr"/>
                </a:tc>
                <a:tc>
                  <a:txBody>
                    <a:bodyPr/>
                    <a:lstStyle/>
                    <a:p>
                      <a:pPr algn="ctr" fontAlgn="ctr"/>
                      <a:endParaRPr lang="el-GR" sz="1100" b="0" i="0" u="none" strike="noStrike">
                        <a:solidFill>
                          <a:srgbClr val="000000"/>
                        </a:solidFill>
                        <a:effectLst/>
                        <a:latin typeface="Cambria"/>
                      </a:endParaRPr>
                    </a:p>
                  </a:txBody>
                  <a:tcPr marL="5583" marR="5583" marT="5583" marB="0" anchor="ctr"/>
                </a:tc>
              </a:tr>
              <a:tr h="264729">
                <a:tc gridSpan="4">
                  <a:txBody>
                    <a:bodyPr/>
                    <a:lstStyle/>
                    <a:p>
                      <a:pPr algn="ctr" fontAlgn="ctr"/>
                      <a:r>
                        <a:rPr lang="el-GR" sz="1100" u="none" strike="noStrike">
                          <a:effectLst/>
                        </a:rPr>
                        <a:t>ΠΟΣΟΤΙΚΗ ΑΝΑΛΥΣΗ (ΞΗΡΟΣ, ΑΝΕΥ ΤΕΦΡΑΣ)</a:t>
                      </a:r>
                      <a:endParaRPr lang="el-GR" sz="1100" b="0" i="0" u="none" strike="noStrike">
                        <a:solidFill>
                          <a:srgbClr val="FF0000"/>
                        </a:solidFill>
                        <a:effectLst/>
                        <a:latin typeface="Cambria"/>
                      </a:endParaRPr>
                    </a:p>
                  </a:txBody>
                  <a:tcPr marL="5583" marR="5583" marT="5583" marB="0" anchor="ctr"/>
                </a:tc>
                <a:tc hMerge="1">
                  <a:txBody>
                    <a:bodyPr/>
                    <a:lstStyle/>
                    <a:p>
                      <a:endParaRPr lang="el-GR"/>
                    </a:p>
                  </a:txBody>
                  <a:tcPr/>
                </a:tc>
                <a:tc hMerge="1">
                  <a:txBody>
                    <a:bodyPr/>
                    <a:lstStyle/>
                    <a:p>
                      <a:endParaRPr lang="el-GR"/>
                    </a:p>
                  </a:txBody>
                  <a:tcPr/>
                </a:tc>
                <a:tc hMerge="1">
                  <a:txBody>
                    <a:bodyPr/>
                    <a:lstStyle/>
                    <a:p>
                      <a:endParaRPr lang="el-GR"/>
                    </a:p>
                  </a:txBody>
                  <a:tcPr/>
                </a:tc>
              </a:tr>
              <a:tr h="210590">
                <a:tc>
                  <a:txBody>
                    <a:bodyPr/>
                    <a:lstStyle/>
                    <a:p>
                      <a:pPr algn="l" fontAlgn="ctr"/>
                      <a:r>
                        <a:rPr lang="el-GR" sz="1100" u="none" strike="noStrike">
                          <a:effectLst/>
                        </a:rPr>
                        <a:t>Πτητικά</a:t>
                      </a:r>
                      <a:endParaRPr lang="el-GR" sz="1100" b="0" i="0" u="none" strike="noStrike">
                        <a:solidFill>
                          <a:srgbClr val="000000"/>
                        </a:solidFill>
                        <a:effectLst/>
                        <a:latin typeface="Cambria"/>
                      </a:endParaRPr>
                    </a:p>
                  </a:txBody>
                  <a:tcPr marL="5583" marR="5583" marT="5583" marB="0" anchor="ctr"/>
                </a:tc>
                <a:tc>
                  <a:txBody>
                    <a:bodyPr/>
                    <a:lstStyle/>
                    <a:p>
                      <a:pPr algn="ctr" fontAlgn="ctr"/>
                      <a:r>
                        <a:rPr lang="el-GR" sz="1100" u="none" strike="noStrike">
                          <a:effectLst/>
                        </a:rPr>
                        <a:t>Π</a:t>
                      </a:r>
                      <a:endParaRPr lang="el-GR" sz="1100" b="0" i="0" u="none" strike="noStrike">
                        <a:solidFill>
                          <a:srgbClr val="000000"/>
                        </a:solidFill>
                        <a:effectLst/>
                        <a:latin typeface="Cambria"/>
                      </a:endParaRPr>
                    </a:p>
                  </a:txBody>
                  <a:tcPr marL="5583" marR="5583" marT="5583" marB="0" anchor="ctr"/>
                </a:tc>
                <a:tc>
                  <a:txBody>
                    <a:bodyPr/>
                    <a:lstStyle/>
                    <a:p>
                      <a:pPr algn="r" fontAlgn="ctr"/>
                      <a:r>
                        <a:rPr lang="el-GR" sz="1100" u="none" strike="noStrike">
                          <a:effectLst/>
                        </a:rPr>
                        <a:t>54%</a:t>
                      </a:r>
                      <a:endParaRPr lang="el-GR" sz="1100" b="0" i="0" u="none" strike="noStrike">
                        <a:solidFill>
                          <a:srgbClr val="000000"/>
                        </a:solidFill>
                        <a:effectLst/>
                        <a:latin typeface="Cambria"/>
                      </a:endParaRPr>
                    </a:p>
                  </a:txBody>
                  <a:tcPr marL="5583" marR="5583" marT="5583" marB="0" anchor="ctr"/>
                </a:tc>
                <a:tc>
                  <a:txBody>
                    <a:bodyPr/>
                    <a:lstStyle/>
                    <a:p>
                      <a:pPr algn="ctr" fontAlgn="ctr"/>
                      <a:r>
                        <a:rPr lang="el-GR" sz="1100" u="none" strike="noStrike">
                          <a:effectLst/>
                        </a:rPr>
                        <a:t> </a:t>
                      </a:r>
                      <a:endParaRPr lang="el-GR" sz="1100" b="0" i="0" u="none" strike="noStrike">
                        <a:solidFill>
                          <a:srgbClr val="000000"/>
                        </a:solidFill>
                        <a:effectLst/>
                        <a:latin typeface="Cambria"/>
                      </a:endParaRPr>
                    </a:p>
                  </a:txBody>
                  <a:tcPr marL="5583" marR="5583" marT="5583" marB="0" anchor="ctr"/>
                </a:tc>
              </a:tr>
              <a:tr h="244365">
                <a:tc>
                  <a:txBody>
                    <a:bodyPr/>
                    <a:lstStyle/>
                    <a:p>
                      <a:pPr algn="l" fontAlgn="ctr"/>
                      <a:r>
                        <a:rPr lang="el-GR" sz="1100" u="none" strike="noStrike">
                          <a:effectLst/>
                        </a:rPr>
                        <a:t>Μόνιμος Άνθρακας </a:t>
                      </a:r>
                      <a:endParaRPr lang="el-GR" sz="1100" b="0" i="0" u="none" strike="noStrike">
                        <a:solidFill>
                          <a:srgbClr val="000000"/>
                        </a:solidFill>
                        <a:effectLst/>
                        <a:latin typeface="Cambria"/>
                      </a:endParaRPr>
                    </a:p>
                  </a:txBody>
                  <a:tcPr marL="5583" marR="5583" marT="5583" marB="0" anchor="ctr"/>
                </a:tc>
                <a:tc>
                  <a:txBody>
                    <a:bodyPr/>
                    <a:lstStyle/>
                    <a:p>
                      <a:pPr algn="ctr" fontAlgn="ctr"/>
                      <a:r>
                        <a:rPr lang="en-US" sz="1100" u="none" strike="noStrike">
                          <a:effectLst/>
                        </a:rPr>
                        <a:t>C</a:t>
                      </a:r>
                      <a:r>
                        <a:rPr lang="el-GR" sz="1100" u="none" strike="noStrike" baseline="-25000">
                          <a:effectLst/>
                        </a:rPr>
                        <a:t>μον</a:t>
                      </a:r>
                      <a:endParaRPr lang="el-GR" sz="1100" b="0" i="0" u="none" strike="noStrike">
                        <a:solidFill>
                          <a:srgbClr val="000000"/>
                        </a:solidFill>
                        <a:effectLst/>
                        <a:latin typeface="Cambria"/>
                      </a:endParaRPr>
                    </a:p>
                  </a:txBody>
                  <a:tcPr marL="5583" marR="5583" marT="5583" marB="0" anchor="ctr"/>
                </a:tc>
                <a:tc>
                  <a:txBody>
                    <a:bodyPr/>
                    <a:lstStyle/>
                    <a:p>
                      <a:pPr algn="r" fontAlgn="ctr"/>
                      <a:r>
                        <a:rPr lang="el-GR" sz="1100" u="none" strike="noStrike">
                          <a:effectLst/>
                        </a:rPr>
                        <a:t>46%</a:t>
                      </a:r>
                      <a:endParaRPr lang="el-GR" sz="1100" b="0" i="0" u="none" strike="noStrike">
                        <a:solidFill>
                          <a:srgbClr val="000000"/>
                        </a:solidFill>
                        <a:effectLst/>
                        <a:latin typeface="Cambria"/>
                      </a:endParaRPr>
                    </a:p>
                  </a:txBody>
                  <a:tcPr marL="5583" marR="5583" marT="5583" marB="0" anchor="ctr"/>
                </a:tc>
                <a:tc>
                  <a:txBody>
                    <a:bodyPr/>
                    <a:lstStyle/>
                    <a:p>
                      <a:pPr algn="ctr" fontAlgn="ctr"/>
                      <a:r>
                        <a:rPr lang="el-GR" sz="1100" u="none" strike="noStrike">
                          <a:effectLst/>
                        </a:rPr>
                        <a:t>100%</a:t>
                      </a:r>
                      <a:endParaRPr lang="el-GR" sz="1100" b="0" i="0" u="none" strike="noStrike">
                        <a:solidFill>
                          <a:srgbClr val="000000"/>
                        </a:solidFill>
                        <a:effectLst/>
                        <a:latin typeface="Cambria"/>
                      </a:endParaRPr>
                    </a:p>
                  </a:txBody>
                  <a:tcPr marL="5583" marR="5583" marT="5583" marB="0" anchor="ctr"/>
                </a:tc>
              </a:tr>
              <a:tr h="210590">
                <a:tc>
                  <a:txBody>
                    <a:bodyPr/>
                    <a:lstStyle/>
                    <a:p>
                      <a:pPr algn="l" fontAlgn="ctr"/>
                      <a:r>
                        <a:rPr lang="el-GR" sz="1100" u="none" strike="noStrike">
                          <a:effectLst/>
                        </a:rPr>
                        <a:t> </a:t>
                      </a:r>
                      <a:endParaRPr lang="el-GR" sz="1100" b="0" i="0" u="none" strike="noStrike">
                        <a:solidFill>
                          <a:srgbClr val="000000"/>
                        </a:solidFill>
                        <a:effectLst/>
                        <a:latin typeface="Cambria"/>
                      </a:endParaRPr>
                    </a:p>
                  </a:txBody>
                  <a:tcPr marL="5583" marR="5583" marT="5583" marB="0" anchor="ctr"/>
                </a:tc>
                <a:tc>
                  <a:txBody>
                    <a:bodyPr/>
                    <a:lstStyle/>
                    <a:p>
                      <a:pPr algn="ctr" fontAlgn="ctr"/>
                      <a:endParaRPr lang="el-GR" sz="1100" b="0" i="0" u="none" strike="noStrike">
                        <a:solidFill>
                          <a:srgbClr val="000000"/>
                        </a:solidFill>
                        <a:effectLst/>
                        <a:latin typeface="Cambria"/>
                      </a:endParaRPr>
                    </a:p>
                  </a:txBody>
                  <a:tcPr marL="5583" marR="5583" marT="5583" marB="0" anchor="ctr"/>
                </a:tc>
                <a:tc>
                  <a:txBody>
                    <a:bodyPr/>
                    <a:lstStyle/>
                    <a:p>
                      <a:pPr algn="l" fontAlgn="ctr"/>
                      <a:endParaRPr lang="el-GR" sz="1100" b="0" i="0" u="none" strike="noStrike">
                        <a:solidFill>
                          <a:srgbClr val="000000"/>
                        </a:solidFill>
                        <a:effectLst/>
                        <a:latin typeface="Cambria"/>
                      </a:endParaRPr>
                    </a:p>
                  </a:txBody>
                  <a:tcPr marL="5583" marR="5583" marT="5583" marB="0" anchor="ctr"/>
                </a:tc>
                <a:tc>
                  <a:txBody>
                    <a:bodyPr/>
                    <a:lstStyle/>
                    <a:p>
                      <a:pPr algn="ctr" fontAlgn="ctr"/>
                      <a:r>
                        <a:rPr lang="el-GR" sz="1100" u="none" strike="noStrike">
                          <a:effectLst/>
                        </a:rPr>
                        <a:t> </a:t>
                      </a:r>
                      <a:endParaRPr lang="el-GR" sz="1100" b="0" i="0" u="none" strike="noStrike">
                        <a:solidFill>
                          <a:srgbClr val="000000"/>
                        </a:solidFill>
                        <a:effectLst/>
                        <a:latin typeface="Cambria"/>
                      </a:endParaRPr>
                    </a:p>
                  </a:txBody>
                  <a:tcPr marL="5583" marR="5583" marT="5583" marB="0" anchor="ctr"/>
                </a:tc>
              </a:tr>
              <a:tr h="210590">
                <a:tc>
                  <a:txBody>
                    <a:bodyPr/>
                    <a:lstStyle/>
                    <a:p>
                      <a:pPr algn="l" fontAlgn="ctr"/>
                      <a:r>
                        <a:rPr lang="el-GR" sz="1100" u="none" strike="noStrike">
                          <a:effectLst/>
                        </a:rPr>
                        <a:t>Θείον</a:t>
                      </a:r>
                      <a:endParaRPr lang="el-GR" sz="1100" b="0" i="0" u="none" strike="noStrike">
                        <a:solidFill>
                          <a:srgbClr val="000000"/>
                        </a:solidFill>
                        <a:effectLst/>
                        <a:latin typeface="Cambria"/>
                      </a:endParaRPr>
                    </a:p>
                  </a:txBody>
                  <a:tcPr marL="5583" marR="5583" marT="5583" marB="0" anchor="ctr"/>
                </a:tc>
                <a:tc>
                  <a:txBody>
                    <a:bodyPr/>
                    <a:lstStyle/>
                    <a:p>
                      <a:pPr algn="ctr" fontAlgn="ctr"/>
                      <a:r>
                        <a:rPr lang="en-US" sz="1100" u="none" strike="noStrike">
                          <a:effectLst/>
                        </a:rPr>
                        <a:t>S</a:t>
                      </a:r>
                      <a:endParaRPr lang="en-US" sz="1100" b="0" i="0" u="none" strike="noStrike">
                        <a:solidFill>
                          <a:srgbClr val="000000"/>
                        </a:solidFill>
                        <a:effectLst/>
                        <a:latin typeface="Cambria"/>
                      </a:endParaRPr>
                    </a:p>
                  </a:txBody>
                  <a:tcPr marL="5583" marR="5583" marT="5583" marB="0" anchor="ctr"/>
                </a:tc>
                <a:tc>
                  <a:txBody>
                    <a:bodyPr/>
                    <a:lstStyle/>
                    <a:p>
                      <a:pPr algn="r" fontAlgn="ctr"/>
                      <a:r>
                        <a:rPr lang="el-GR" sz="1100" u="none" strike="noStrike">
                          <a:effectLst/>
                        </a:rPr>
                        <a:t>2.80%</a:t>
                      </a:r>
                      <a:endParaRPr lang="el-GR" sz="1100" b="0" i="0" u="none" strike="noStrike">
                        <a:solidFill>
                          <a:srgbClr val="000000"/>
                        </a:solidFill>
                        <a:effectLst/>
                        <a:latin typeface="Cambria"/>
                      </a:endParaRPr>
                    </a:p>
                  </a:txBody>
                  <a:tcPr marL="5583" marR="5583" marT="5583" marB="0" anchor="ctr"/>
                </a:tc>
                <a:tc>
                  <a:txBody>
                    <a:bodyPr/>
                    <a:lstStyle/>
                    <a:p>
                      <a:pPr algn="ctr" fontAlgn="ctr"/>
                      <a:r>
                        <a:rPr lang="el-GR" sz="1100" u="none" strike="noStrike">
                          <a:effectLst/>
                        </a:rPr>
                        <a:t> </a:t>
                      </a:r>
                      <a:endParaRPr lang="el-GR" sz="1100" b="0" i="0" u="none" strike="noStrike">
                        <a:solidFill>
                          <a:srgbClr val="000000"/>
                        </a:solidFill>
                        <a:effectLst/>
                        <a:latin typeface="Cambria"/>
                      </a:endParaRPr>
                    </a:p>
                  </a:txBody>
                  <a:tcPr marL="5583" marR="5583" marT="5583" marB="0" anchor="ctr"/>
                </a:tc>
              </a:tr>
              <a:tr h="210590">
                <a:tc>
                  <a:txBody>
                    <a:bodyPr/>
                    <a:lstStyle/>
                    <a:p>
                      <a:pPr algn="l" fontAlgn="ctr"/>
                      <a:r>
                        <a:rPr lang="el-GR" sz="1100" u="none" strike="noStrike">
                          <a:effectLst/>
                        </a:rPr>
                        <a:t> </a:t>
                      </a:r>
                      <a:endParaRPr lang="el-GR" sz="1100" b="0" i="0" u="none" strike="noStrike">
                        <a:solidFill>
                          <a:srgbClr val="000000"/>
                        </a:solidFill>
                        <a:effectLst/>
                        <a:latin typeface="Cambria"/>
                      </a:endParaRPr>
                    </a:p>
                  </a:txBody>
                  <a:tcPr marL="5583" marR="5583" marT="5583" marB="0" anchor="ctr"/>
                </a:tc>
                <a:tc>
                  <a:txBody>
                    <a:bodyPr/>
                    <a:lstStyle/>
                    <a:p>
                      <a:pPr algn="ctr" fontAlgn="ctr"/>
                      <a:endParaRPr lang="el-GR" sz="1100" b="0" i="0" u="none" strike="noStrike">
                        <a:solidFill>
                          <a:srgbClr val="000000"/>
                        </a:solidFill>
                        <a:effectLst/>
                        <a:latin typeface="Cambria"/>
                      </a:endParaRPr>
                    </a:p>
                  </a:txBody>
                  <a:tcPr marL="5583" marR="5583" marT="5583" marB="0" anchor="ctr"/>
                </a:tc>
                <a:tc>
                  <a:txBody>
                    <a:bodyPr/>
                    <a:lstStyle/>
                    <a:p>
                      <a:pPr algn="l" fontAlgn="ctr"/>
                      <a:endParaRPr lang="el-GR" sz="1100" b="0" i="0" u="none" strike="noStrike">
                        <a:solidFill>
                          <a:srgbClr val="000000"/>
                        </a:solidFill>
                        <a:effectLst/>
                        <a:latin typeface="Cambria"/>
                      </a:endParaRPr>
                    </a:p>
                  </a:txBody>
                  <a:tcPr marL="5583" marR="5583" marT="5583" marB="0" anchor="ctr"/>
                </a:tc>
                <a:tc>
                  <a:txBody>
                    <a:bodyPr/>
                    <a:lstStyle/>
                    <a:p>
                      <a:pPr algn="ctr" fontAlgn="ctr"/>
                      <a:r>
                        <a:rPr lang="el-GR" sz="1100" u="none" strike="noStrike">
                          <a:effectLst/>
                        </a:rPr>
                        <a:t> </a:t>
                      </a:r>
                      <a:endParaRPr lang="el-GR" sz="1100" b="0" i="0" u="none" strike="noStrike">
                        <a:solidFill>
                          <a:srgbClr val="000000"/>
                        </a:solidFill>
                        <a:effectLst/>
                        <a:latin typeface="Cambria"/>
                      </a:endParaRPr>
                    </a:p>
                  </a:txBody>
                  <a:tcPr marL="5583" marR="5583" marT="5583" marB="0" anchor="ctr"/>
                </a:tc>
              </a:tr>
              <a:tr h="210590">
                <a:tc gridSpan="2">
                  <a:txBody>
                    <a:bodyPr/>
                    <a:lstStyle/>
                    <a:p>
                      <a:pPr algn="l" fontAlgn="ctr"/>
                      <a:r>
                        <a:rPr lang="el-GR" sz="1100" u="none" strike="noStrike">
                          <a:effectLst/>
                        </a:rPr>
                        <a:t>Υψηλή Θερμογόνος Δύναμη</a:t>
                      </a:r>
                      <a:endParaRPr lang="el-GR" sz="1100" b="0" i="0" u="none" strike="noStrike">
                        <a:solidFill>
                          <a:srgbClr val="000000"/>
                        </a:solidFill>
                        <a:effectLst/>
                        <a:latin typeface="Cambria"/>
                      </a:endParaRPr>
                    </a:p>
                  </a:txBody>
                  <a:tcPr marL="5583" marR="5583" marT="5583" marB="0" anchor="ctr"/>
                </a:tc>
                <a:tc hMerge="1">
                  <a:txBody>
                    <a:bodyPr/>
                    <a:lstStyle/>
                    <a:p>
                      <a:endParaRPr lang="el-GR"/>
                    </a:p>
                  </a:txBody>
                  <a:tcPr/>
                </a:tc>
                <a:tc>
                  <a:txBody>
                    <a:bodyPr/>
                    <a:lstStyle/>
                    <a:p>
                      <a:pPr algn="r" fontAlgn="ctr"/>
                      <a:r>
                        <a:rPr lang="el-GR" sz="1100" u="none" strike="noStrike">
                          <a:effectLst/>
                        </a:rPr>
                        <a:t>28922</a:t>
                      </a:r>
                      <a:endParaRPr lang="el-GR" sz="1100" b="0" i="0" u="none" strike="noStrike">
                        <a:solidFill>
                          <a:srgbClr val="000000"/>
                        </a:solidFill>
                        <a:effectLst/>
                        <a:latin typeface="Cambria"/>
                      </a:endParaRPr>
                    </a:p>
                  </a:txBody>
                  <a:tcPr marL="5583" marR="5583" marT="5583" marB="0" anchor="ctr"/>
                </a:tc>
                <a:tc>
                  <a:txBody>
                    <a:bodyPr/>
                    <a:lstStyle/>
                    <a:p>
                      <a:pPr algn="ctr" fontAlgn="ctr"/>
                      <a:r>
                        <a:rPr lang="en-US" sz="1100" u="none" strike="noStrike">
                          <a:effectLst/>
                        </a:rPr>
                        <a:t>kJ/kg</a:t>
                      </a:r>
                      <a:endParaRPr lang="en-US" sz="1100" b="0" i="0" u="none" strike="noStrike">
                        <a:solidFill>
                          <a:srgbClr val="000000"/>
                        </a:solidFill>
                        <a:effectLst/>
                        <a:latin typeface="Cambria"/>
                      </a:endParaRPr>
                    </a:p>
                  </a:txBody>
                  <a:tcPr marL="5583" marR="5583" marT="5583" marB="0" anchor="ctr"/>
                </a:tc>
              </a:tr>
              <a:tr h="210590">
                <a:tc>
                  <a:txBody>
                    <a:bodyPr/>
                    <a:lstStyle/>
                    <a:p>
                      <a:pPr algn="l" fontAlgn="ctr"/>
                      <a:endParaRPr lang="el-GR" sz="1100" b="0" i="0" u="none" strike="noStrike">
                        <a:solidFill>
                          <a:srgbClr val="000000"/>
                        </a:solidFill>
                        <a:effectLst/>
                        <a:latin typeface="Cambria"/>
                      </a:endParaRPr>
                    </a:p>
                  </a:txBody>
                  <a:tcPr marL="5583" marR="5583" marT="5583" marB="0" anchor="ctr"/>
                </a:tc>
                <a:tc>
                  <a:txBody>
                    <a:bodyPr/>
                    <a:lstStyle/>
                    <a:p>
                      <a:pPr algn="ctr" fontAlgn="ctr"/>
                      <a:endParaRPr lang="el-GR" sz="1100" b="0" i="0" u="none" strike="noStrike">
                        <a:solidFill>
                          <a:srgbClr val="000000"/>
                        </a:solidFill>
                        <a:effectLst/>
                        <a:latin typeface="Cambria"/>
                      </a:endParaRPr>
                    </a:p>
                  </a:txBody>
                  <a:tcPr marL="5583" marR="5583" marT="5583" marB="0" anchor="ctr"/>
                </a:tc>
                <a:tc>
                  <a:txBody>
                    <a:bodyPr/>
                    <a:lstStyle/>
                    <a:p>
                      <a:pPr algn="l" fontAlgn="ctr"/>
                      <a:r>
                        <a:rPr lang="el-GR" sz="1100" u="none" strike="noStrike">
                          <a:effectLst/>
                        </a:rPr>
                        <a:t> </a:t>
                      </a:r>
                      <a:endParaRPr lang="el-GR" sz="1100" b="0" i="0" u="none" strike="noStrike">
                        <a:solidFill>
                          <a:srgbClr val="000000"/>
                        </a:solidFill>
                        <a:effectLst/>
                        <a:latin typeface="Cambria"/>
                      </a:endParaRPr>
                    </a:p>
                  </a:txBody>
                  <a:tcPr marL="5583" marR="5583" marT="5583" marB="0" anchor="ctr"/>
                </a:tc>
                <a:tc>
                  <a:txBody>
                    <a:bodyPr/>
                    <a:lstStyle/>
                    <a:p>
                      <a:pPr algn="ctr" fontAlgn="ctr"/>
                      <a:endParaRPr lang="el-GR" sz="1100" b="0" i="0" u="none" strike="noStrike">
                        <a:solidFill>
                          <a:srgbClr val="000000"/>
                        </a:solidFill>
                        <a:effectLst/>
                        <a:latin typeface="Cambria"/>
                      </a:endParaRPr>
                    </a:p>
                  </a:txBody>
                  <a:tcPr marL="5583" marR="5583" marT="5583" marB="0" anchor="ctr"/>
                </a:tc>
              </a:tr>
              <a:tr h="278304">
                <a:tc gridSpan="4">
                  <a:txBody>
                    <a:bodyPr/>
                    <a:lstStyle/>
                    <a:p>
                      <a:pPr algn="ctr" fontAlgn="ctr"/>
                      <a:r>
                        <a:rPr lang="el-GR" sz="1100" u="none" strike="noStrike">
                          <a:effectLst/>
                        </a:rPr>
                        <a:t>ΣΤΟΙΧΕΙΑΚΗ ΑΝΑΛΥΣΗ (Ξηρός, άνευ Τέφρας)</a:t>
                      </a:r>
                      <a:endParaRPr lang="el-GR" sz="1100" b="0" i="0" u="none" strike="noStrike">
                        <a:solidFill>
                          <a:srgbClr val="FF0000"/>
                        </a:solidFill>
                        <a:effectLst/>
                        <a:latin typeface="Cambria"/>
                      </a:endParaRPr>
                    </a:p>
                  </a:txBody>
                  <a:tcPr marL="5583" marR="5583" marT="5583" marB="0" anchor="ctr"/>
                </a:tc>
                <a:tc hMerge="1">
                  <a:txBody>
                    <a:bodyPr/>
                    <a:lstStyle/>
                    <a:p>
                      <a:endParaRPr lang="el-GR"/>
                    </a:p>
                  </a:txBody>
                  <a:tcPr/>
                </a:tc>
                <a:tc hMerge="1">
                  <a:txBody>
                    <a:bodyPr/>
                    <a:lstStyle/>
                    <a:p>
                      <a:endParaRPr lang="el-GR"/>
                    </a:p>
                  </a:txBody>
                  <a:tcPr/>
                </a:tc>
                <a:tc hMerge="1">
                  <a:txBody>
                    <a:bodyPr/>
                    <a:lstStyle/>
                    <a:p>
                      <a:endParaRPr lang="el-GR"/>
                    </a:p>
                  </a:txBody>
                  <a:tcPr/>
                </a:tc>
              </a:tr>
              <a:tr h="210590">
                <a:tc>
                  <a:txBody>
                    <a:bodyPr/>
                    <a:lstStyle/>
                    <a:p>
                      <a:pPr algn="l" fontAlgn="ctr"/>
                      <a:r>
                        <a:rPr lang="el-GR" sz="1100" u="none" strike="noStrike">
                          <a:effectLst/>
                        </a:rPr>
                        <a:t>Άνθρακας</a:t>
                      </a:r>
                      <a:endParaRPr lang="el-GR" sz="1100" b="0" i="0" u="none" strike="noStrike">
                        <a:solidFill>
                          <a:srgbClr val="000000"/>
                        </a:solidFill>
                        <a:effectLst/>
                        <a:latin typeface="Cambria"/>
                      </a:endParaRPr>
                    </a:p>
                  </a:txBody>
                  <a:tcPr marL="5583" marR="5583" marT="5583" marB="0" anchor="ctr"/>
                </a:tc>
                <a:tc>
                  <a:txBody>
                    <a:bodyPr/>
                    <a:lstStyle/>
                    <a:p>
                      <a:pPr algn="ctr" fontAlgn="ctr"/>
                      <a:r>
                        <a:rPr lang="en-US" sz="1100" u="none" strike="noStrike">
                          <a:effectLst/>
                        </a:rPr>
                        <a:t>C</a:t>
                      </a:r>
                      <a:endParaRPr lang="en-US" sz="1100" b="0" i="0" u="none" strike="noStrike">
                        <a:solidFill>
                          <a:srgbClr val="000000"/>
                        </a:solidFill>
                        <a:effectLst/>
                        <a:latin typeface="Cambria"/>
                      </a:endParaRPr>
                    </a:p>
                  </a:txBody>
                  <a:tcPr marL="5583" marR="5583" marT="5583" marB="0" anchor="ctr"/>
                </a:tc>
                <a:tc>
                  <a:txBody>
                    <a:bodyPr/>
                    <a:lstStyle/>
                    <a:p>
                      <a:pPr algn="r" fontAlgn="ctr"/>
                      <a:r>
                        <a:rPr lang="el-GR" sz="1100" u="none" strike="noStrike">
                          <a:effectLst/>
                        </a:rPr>
                        <a:t>72.4%</a:t>
                      </a:r>
                      <a:endParaRPr lang="el-GR" sz="1100" b="0" i="0" u="none" strike="noStrike">
                        <a:solidFill>
                          <a:srgbClr val="000000"/>
                        </a:solidFill>
                        <a:effectLst/>
                        <a:latin typeface="Cambria"/>
                      </a:endParaRPr>
                    </a:p>
                  </a:txBody>
                  <a:tcPr marL="5583" marR="5583" marT="5583" marB="0" anchor="ctr"/>
                </a:tc>
                <a:tc>
                  <a:txBody>
                    <a:bodyPr/>
                    <a:lstStyle/>
                    <a:p>
                      <a:pPr algn="ctr" fontAlgn="ctr"/>
                      <a:r>
                        <a:rPr lang="el-GR" sz="1100" u="none" strike="noStrike">
                          <a:effectLst/>
                        </a:rPr>
                        <a:t> </a:t>
                      </a:r>
                      <a:endParaRPr lang="el-GR" sz="1100" b="0" i="0" u="none" strike="noStrike">
                        <a:solidFill>
                          <a:srgbClr val="000000"/>
                        </a:solidFill>
                        <a:effectLst/>
                        <a:latin typeface="Cambria"/>
                      </a:endParaRPr>
                    </a:p>
                  </a:txBody>
                  <a:tcPr marL="5583" marR="5583" marT="5583" marB="0" anchor="ctr"/>
                </a:tc>
              </a:tr>
              <a:tr h="244365">
                <a:tc>
                  <a:txBody>
                    <a:bodyPr/>
                    <a:lstStyle/>
                    <a:p>
                      <a:pPr algn="l" fontAlgn="ctr"/>
                      <a:r>
                        <a:rPr lang="el-GR" sz="1100" u="none" strike="noStrike">
                          <a:effectLst/>
                        </a:rPr>
                        <a:t>Υδρογόνο</a:t>
                      </a:r>
                      <a:endParaRPr lang="el-GR" sz="1100" b="0" i="0" u="none" strike="noStrike">
                        <a:solidFill>
                          <a:srgbClr val="000000"/>
                        </a:solidFill>
                        <a:effectLst/>
                        <a:latin typeface="Cambria"/>
                      </a:endParaRPr>
                    </a:p>
                  </a:txBody>
                  <a:tcPr marL="5583" marR="5583" marT="5583" marB="0" anchor="ctr"/>
                </a:tc>
                <a:tc>
                  <a:txBody>
                    <a:bodyPr/>
                    <a:lstStyle/>
                    <a:p>
                      <a:pPr algn="ctr" fontAlgn="ctr"/>
                      <a:r>
                        <a:rPr lang="en-US" sz="1100" u="none" strike="noStrike">
                          <a:effectLst/>
                        </a:rPr>
                        <a:t>H</a:t>
                      </a:r>
                      <a:r>
                        <a:rPr lang="en-US" sz="1100" u="none" strike="noStrike" baseline="-25000">
                          <a:effectLst/>
                        </a:rPr>
                        <a:t>2</a:t>
                      </a:r>
                      <a:endParaRPr lang="en-US" sz="1100" b="0" i="0" u="none" strike="noStrike">
                        <a:solidFill>
                          <a:srgbClr val="000000"/>
                        </a:solidFill>
                        <a:effectLst/>
                        <a:latin typeface="Cambria"/>
                      </a:endParaRPr>
                    </a:p>
                  </a:txBody>
                  <a:tcPr marL="5583" marR="5583" marT="5583" marB="0" anchor="ctr"/>
                </a:tc>
                <a:tc>
                  <a:txBody>
                    <a:bodyPr/>
                    <a:lstStyle/>
                    <a:p>
                      <a:pPr algn="r" fontAlgn="ctr"/>
                      <a:r>
                        <a:rPr lang="el-GR" sz="1100" u="none" strike="noStrike">
                          <a:effectLst/>
                        </a:rPr>
                        <a:t>4.7%</a:t>
                      </a:r>
                      <a:endParaRPr lang="el-GR" sz="1100" b="0" i="0" u="none" strike="noStrike">
                        <a:solidFill>
                          <a:srgbClr val="000000"/>
                        </a:solidFill>
                        <a:effectLst/>
                        <a:latin typeface="Cambria"/>
                      </a:endParaRPr>
                    </a:p>
                  </a:txBody>
                  <a:tcPr marL="5583" marR="5583" marT="5583" marB="0" anchor="ctr"/>
                </a:tc>
                <a:tc>
                  <a:txBody>
                    <a:bodyPr/>
                    <a:lstStyle/>
                    <a:p>
                      <a:pPr algn="ctr" fontAlgn="ctr"/>
                      <a:r>
                        <a:rPr lang="el-GR" sz="1100" u="none" strike="noStrike">
                          <a:effectLst/>
                        </a:rPr>
                        <a:t> </a:t>
                      </a:r>
                      <a:endParaRPr lang="el-GR" sz="1100" b="0" i="0" u="none" strike="noStrike">
                        <a:solidFill>
                          <a:srgbClr val="000000"/>
                        </a:solidFill>
                        <a:effectLst/>
                        <a:latin typeface="Cambria"/>
                      </a:endParaRPr>
                    </a:p>
                  </a:txBody>
                  <a:tcPr marL="5583" marR="5583" marT="5583" marB="0" anchor="ctr"/>
                </a:tc>
              </a:tr>
              <a:tr h="244365">
                <a:tc>
                  <a:txBody>
                    <a:bodyPr/>
                    <a:lstStyle/>
                    <a:p>
                      <a:pPr algn="l" fontAlgn="ctr"/>
                      <a:r>
                        <a:rPr lang="el-GR" sz="1100" u="none" strike="noStrike">
                          <a:effectLst/>
                        </a:rPr>
                        <a:t>Οξυγόνο</a:t>
                      </a:r>
                      <a:endParaRPr lang="el-GR" sz="1100" b="0" i="0" u="none" strike="noStrike">
                        <a:solidFill>
                          <a:srgbClr val="000000"/>
                        </a:solidFill>
                        <a:effectLst/>
                        <a:latin typeface="Cambria"/>
                      </a:endParaRPr>
                    </a:p>
                  </a:txBody>
                  <a:tcPr marL="5583" marR="5583" marT="5583" marB="0" anchor="ctr"/>
                </a:tc>
                <a:tc>
                  <a:txBody>
                    <a:bodyPr/>
                    <a:lstStyle/>
                    <a:p>
                      <a:pPr algn="ctr" fontAlgn="ctr"/>
                      <a:r>
                        <a:rPr lang="en-US" sz="1100" u="none" strike="noStrike">
                          <a:effectLst/>
                        </a:rPr>
                        <a:t>O</a:t>
                      </a:r>
                      <a:r>
                        <a:rPr lang="en-US" sz="1100" u="none" strike="noStrike" baseline="-25000">
                          <a:effectLst/>
                        </a:rPr>
                        <a:t>2</a:t>
                      </a:r>
                      <a:endParaRPr lang="en-US" sz="1100" b="0" i="0" u="none" strike="noStrike">
                        <a:solidFill>
                          <a:srgbClr val="000000"/>
                        </a:solidFill>
                        <a:effectLst/>
                        <a:latin typeface="Cambria"/>
                      </a:endParaRPr>
                    </a:p>
                  </a:txBody>
                  <a:tcPr marL="5583" marR="5583" marT="5583" marB="0" anchor="ctr"/>
                </a:tc>
                <a:tc>
                  <a:txBody>
                    <a:bodyPr/>
                    <a:lstStyle/>
                    <a:p>
                      <a:pPr algn="r" fontAlgn="ctr"/>
                      <a:r>
                        <a:rPr lang="el-GR" sz="1100" u="none" strike="noStrike">
                          <a:effectLst/>
                        </a:rPr>
                        <a:t>18.6%</a:t>
                      </a:r>
                      <a:endParaRPr lang="el-GR" sz="1100" b="0" i="0" u="none" strike="noStrike">
                        <a:solidFill>
                          <a:srgbClr val="000000"/>
                        </a:solidFill>
                        <a:effectLst/>
                        <a:latin typeface="Cambria"/>
                      </a:endParaRPr>
                    </a:p>
                  </a:txBody>
                  <a:tcPr marL="5583" marR="5583" marT="5583" marB="0" anchor="ctr"/>
                </a:tc>
                <a:tc>
                  <a:txBody>
                    <a:bodyPr/>
                    <a:lstStyle/>
                    <a:p>
                      <a:pPr algn="ctr" fontAlgn="ctr"/>
                      <a:r>
                        <a:rPr lang="el-GR" sz="1100" u="none" strike="noStrike">
                          <a:effectLst/>
                        </a:rPr>
                        <a:t> </a:t>
                      </a:r>
                      <a:endParaRPr lang="el-GR" sz="1100" b="0" i="0" u="none" strike="noStrike">
                        <a:solidFill>
                          <a:srgbClr val="000000"/>
                        </a:solidFill>
                        <a:effectLst/>
                        <a:latin typeface="Cambria"/>
                      </a:endParaRPr>
                    </a:p>
                  </a:txBody>
                  <a:tcPr marL="5583" marR="5583" marT="5583" marB="0" anchor="ctr"/>
                </a:tc>
              </a:tr>
              <a:tr h="210590">
                <a:tc>
                  <a:txBody>
                    <a:bodyPr/>
                    <a:lstStyle/>
                    <a:p>
                      <a:pPr algn="l" fontAlgn="ctr"/>
                      <a:r>
                        <a:rPr lang="el-GR" sz="1100" u="none" strike="noStrike">
                          <a:effectLst/>
                        </a:rPr>
                        <a:t>Άζωτο</a:t>
                      </a:r>
                      <a:endParaRPr lang="el-GR" sz="1100" b="0" i="0" u="none" strike="noStrike">
                        <a:solidFill>
                          <a:srgbClr val="000000"/>
                        </a:solidFill>
                        <a:effectLst/>
                        <a:latin typeface="Cambria"/>
                      </a:endParaRPr>
                    </a:p>
                  </a:txBody>
                  <a:tcPr marL="5583" marR="5583" marT="5583" marB="0" anchor="ctr"/>
                </a:tc>
                <a:tc>
                  <a:txBody>
                    <a:bodyPr/>
                    <a:lstStyle/>
                    <a:p>
                      <a:pPr algn="ctr" fontAlgn="ctr"/>
                      <a:r>
                        <a:rPr lang="en-US" sz="1100" u="none" strike="noStrike">
                          <a:effectLst/>
                        </a:rPr>
                        <a:t>N</a:t>
                      </a:r>
                      <a:endParaRPr lang="en-US" sz="1100" b="0" i="0" u="none" strike="noStrike">
                        <a:solidFill>
                          <a:srgbClr val="000000"/>
                        </a:solidFill>
                        <a:effectLst/>
                        <a:latin typeface="Cambria"/>
                      </a:endParaRPr>
                    </a:p>
                  </a:txBody>
                  <a:tcPr marL="5583" marR="5583" marT="5583" marB="0" anchor="ctr"/>
                </a:tc>
                <a:tc>
                  <a:txBody>
                    <a:bodyPr/>
                    <a:lstStyle/>
                    <a:p>
                      <a:pPr algn="r" fontAlgn="ctr"/>
                      <a:r>
                        <a:rPr lang="el-GR" sz="1100" u="none" strike="noStrike">
                          <a:effectLst/>
                        </a:rPr>
                        <a:t>1.5%</a:t>
                      </a:r>
                      <a:endParaRPr lang="el-GR" sz="1100" b="0" i="0" u="none" strike="noStrike">
                        <a:solidFill>
                          <a:srgbClr val="000000"/>
                        </a:solidFill>
                        <a:effectLst/>
                        <a:latin typeface="Cambria"/>
                      </a:endParaRPr>
                    </a:p>
                  </a:txBody>
                  <a:tcPr marL="5583" marR="5583" marT="5583" marB="0" anchor="ctr"/>
                </a:tc>
                <a:tc>
                  <a:txBody>
                    <a:bodyPr/>
                    <a:lstStyle/>
                    <a:p>
                      <a:pPr algn="ctr" fontAlgn="ctr"/>
                      <a:r>
                        <a:rPr lang="el-GR" sz="1100" u="none" strike="noStrike">
                          <a:effectLst/>
                        </a:rPr>
                        <a:t> </a:t>
                      </a:r>
                      <a:endParaRPr lang="el-GR" sz="1100" b="0" i="0" u="none" strike="noStrike">
                        <a:solidFill>
                          <a:srgbClr val="000000"/>
                        </a:solidFill>
                        <a:effectLst/>
                        <a:latin typeface="Cambria"/>
                      </a:endParaRPr>
                    </a:p>
                  </a:txBody>
                  <a:tcPr marL="5583" marR="5583" marT="5583" marB="0" anchor="ctr"/>
                </a:tc>
              </a:tr>
              <a:tr h="210590">
                <a:tc>
                  <a:txBody>
                    <a:bodyPr/>
                    <a:lstStyle/>
                    <a:p>
                      <a:pPr algn="l" fontAlgn="ctr"/>
                      <a:r>
                        <a:rPr lang="el-GR" sz="1100" u="none" strike="noStrike">
                          <a:effectLst/>
                        </a:rPr>
                        <a:t>Θείον</a:t>
                      </a:r>
                      <a:endParaRPr lang="el-GR" sz="1100" b="0" i="0" u="none" strike="noStrike">
                        <a:solidFill>
                          <a:srgbClr val="000000"/>
                        </a:solidFill>
                        <a:effectLst/>
                        <a:latin typeface="Cambria"/>
                      </a:endParaRPr>
                    </a:p>
                  </a:txBody>
                  <a:tcPr marL="5583" marR="5583" marT="5583" marB="0" anchor="ctr"/>
                </a:tc>
                <a:tc>
                  <a:txBody>
                    <a:bodyPr/>
                    <a:lstStyle/>
                    <a:p>
                      <a:pPr algn="ctr" fontAlgn="ctr"/>
                      <a:r>
                        <a:rPr lang="en-US" sz="1100" u="none" strike="noStrike">
                          <a:effectLst/>
                        </a:rPr>
                        <a:t>S</a:t>
                      </a:r>
                      <a:endParaRPr lang="en-US" sz="1100" b="0" i="0" u="none" strike="noStrike">
                        <a:solidFill>
                          <a:srgbClr val="000000"/>
                        </a:solidFill>
                        <a:effectLst/>
                        <a:latin typeface="Cambria"/>
                      </a:endParaRPr>
                    </a:p>
                  </a:txBody>
                  <a:tcPr marL="5583" marR="5583" marT="5583" marB="0" anchor="ctr"/>
                </a:tc>
                <a:tc>
                  <a:txBody>
                    <a:bodyPr/>
                    <a:lstStyle/>
                    <a:p>
                      <a:pPr algn="r" fontAlgn="ctr"/>
                      <a:r>
                        <a:rPr lang="el-GR" sz="1100" u="none" strike="noStrike">
                          <a:effectLst/>
                        </a:rPr>
                        <a:t>2.8%</a:t>
                      </a:r>
                      <a:endParaRPr lang="el-GR" sz="1100" b="0" i="0" u="none" strike="noStrike">
                        <a:solidFill>
                          <a:srgbClr val="000000"/>
                        </a:solidFill>
                        <a:effectLst/>
                        <a:latin typeface="Cambria"/>
                      </a:endParaRPr>
                    </a:p>
                  </a:txBody>
                  <a:tcPr marL="5583" marR="5583" marT="5583" marB="0" anchor="ctr"/>
                </a:tc>
                <a:tc>
                  <a:txBody>
                    <a:bodyPr/>
                    <a:lstStyle/>
                    <a:p>
                      <a:pPr algn="ctr" fontAlgn="ctr"/>
                      <a:r>
                        <a:rPr lang="el-GR" sz="1100" u="none" strike="noStrike">
                          <a:effectLst/>
                        </a:rPr>
                        <a:t> </a:t>
                      </a:r>
                      <a:endParaRPr lang="el-GR" sz="1100" b="0" i="0" u="none" strike="noStrike">
                        <a:solidFill>
                          <a:srgbClr val="000000"/>
                        </a:solidFill>
                        <a:effectLst/>
                        <a:latin typeface="Cambria"/>
                      </a:endParaRPr>
                    </a:p>
                  </a:txBody>
                  <a:tcPr marL="5583" marR="5583" marT="5583" marB="0" anchor="ctr"/>
                </a:tc>
              </a:tr>
              <a:tr h="210590">
                <a:tc>
                  <a:txBody>
                    <a:bodyPr/>
                    <a:lstStyle/>
                    <a:p>
                      <a:pPr algn="l" fontAlgn="ctr"/>
                      <a:r>
                        <a:rPr lang="el-GR" sz="1100" u="none" strike="noStrike">
                          <a:effectLst/>
                        </a:rPr>
                        <a:t> </a:t>
                      </a:r>
                      <a:endParaRPr lang="el-GR" sz="1100" b="0" i="0" u="none" strike="noStrike">
                        <a:solidFill>
                          <a:srgbClr val="000000"/>
                        </a:solidFill>
                        <a:effectLst/>
                        <a:latin typeface="Cambria"/>
                      </a:endParaRPr>
                    </a:p>
                  </a:txBody>
                  <a:tcPr marL="5583" marR="5583" marT="5583" marB="0" anchor="ctr"/>
                </a:tc>
                <a:tc>
                  <a:txBody>
                    <a:bodyPr/>
                    <a:lstStyle/>
                    <a:p>
                      <a:pPr algn="l" fontAlgn="ctr"/>
                      <a:r>
                        <a:rPr lang="el-GR" sz="1100" u="none" strike="noStrike">
                          <a:effectLst/>
                        </a:rPr>
                        <a:t> </a:t>
                      </a:r>
                      <a:endParaRPr lang="el-GR" sz="1100" b="0" i="0" u="none" strike="noStrike">
                        <a:solidFill>
                          <a:srgbClr val="000000"/>
                        </a:solidFill>
                        <a:effectLst/>
                        <a:latin typeface="Cambria"/>
                      </a:endParaRPr>
                    </a:p>
                  </a:txBody>
                  <a:tcPr marL="5583" marR="5583" marT="5583" marB="0" anchor="ctr"/>
                </a:tc>
                <a:tc>
                  <a:txBody>
                    <a:bodyPr/>
                    <a:lstStyle/>
                    <a:p>
                      <a:pPr algn="r" fontAlgn="ctr"/>
                      <a:r>
                        <a:rPr lang="el-GR" sz="1100" u="none" strike="noStrike">
                          <a:effectLst/>
                        </a:rPr>
                        <a:t>100.0%</a:t>
                      </a:r>
                      <a:endParaRPr lang="el-GR" sz="1100" b="0" i="0" u="none" strike="noStrike">
                        <a:solidFill>
                          <a:srgbClr val="000000"/>
                        </a:solidFill>
                        <a:effectLst/>
                        <a:latin typeface="Cambria"/>
                      </a:endParaRPr>
                    </a:p>
                  </a:txBody>
                  <a:tcPr marL="5583" marR="5583" marT="5583" marB="0" anchor="ctr"/>
                </a:tc>
                <a:tc>
                  <a:txBody>
                    <a:bodyPr/>
                    <a:lstStyle/>
                    <a:p>
                      <a:pPr algn="ctr" fontAlgn="ctr"/>
                      <a:r>
                        <a:rPr lang="el-GR" sz="1100" u="none" strike="noStrike">
                          <a:effectLst/>
                        </a:rPr>
                        <a:t> </a:t>
                      </a:r>
                      <a:endParaRPr lang="el-GR" sz="1100" b="0" i="0" u="none" strike="noStrike">
                        <a:solidFill>
                          <a:srgbClr val="000000"/>
                        </a:solidFill>
                        <a:effectLst/>
                        <a:latin typeface="Cambria"/>
                      </a:endParaRPr>
                    </a:p>
                  </a:txBody>
                  <a:tcPr marL="5583" marR="5583" marT="5583" marB="0" anchor="ctr"/>
                </a:tc>
              </a:tr>
              <a:tr h="210590">
                <a:tc>
                  <a:txBody>
                    <a:bodyPr/>
                    <a:lstStyle/>
                    <a:p>
                      <a:pPr algn="l" fontAlgn="ctr"/>
                      <a:endParaRPr lang="el-GR" sz="1100" b="0" i="0" u="none" strike="noStrike">
                        <a:solidFill>
                          <a:srgbClr val="000000"/>
                        </a:solidFill>
                        <a:effectLst/>
                        <a:latin typeface="Cambria"/>
                      </a:endParaRPr>
                    </a:p>
                  </a:txBody>
                  <a:tcPr marL="5583" marR="5583" marT="5583" marB="0" anchor="ctr"/>
                </a:tc>
                <a:tc>
                  <a:txBody>
                    <a:bodyPr/>
                    <a:lstStyle/>
                    <a:p>
                      <a:pPr algn="l" fontAlgn="ctr"/>
                      <a:endParaRPr lang="el-GR" sz="1100" b="0" i="0" u="none" strike="noStrike">
                        <a:solidFill>
                          <a:srgbClr val="000000"/>
                        </a:solidFill>
                        <a:effectLst/>
                        <a:latin typeface="Cambria"/>
                      </a:endParaRPr>
                    </a:p>
                  </a:txBody>
                  <a:tcPr marL="5583" marR="5583" marT="5583" marB="0" anchor="ctr"/>
                </a:tc>
                <a:tc>
                  <a:txBody>
                    <a:bodyPr/>
                    <a:lstStyle/>
                    <a:p>
                      <a:pPr algn="l" fontAlgn="ctr"/>
                      <a:endParaRPr lang="el-GR" sz="1100" b="0" i="0" u="none" strike="noStrike">
                        <a:solidFill>
                          <a:srgbClr val="000000"/>
                        </a:solidFill>
                        <a:effectLst/>
                        <a:latin typeface="Cambria"/>
                      </a:endParaRPr>
                    </a:p>
                  </a:txBody>
                  <a:tcPr marL="5583" marR="5583" marT="5583" marB="0" anchor="ctr"/>
                </a:tc>
                <a:tc>
                  <a:txBody>
                    <a:bodyPr/>
                    <a:lstStyle/>
                    <a:p>
                      <a:pPr algn="ctr" fontAlgn="ctr"/>
                      <a:endParaRPr lang="el-GR" sz="1100" b="0" i="0" u="none" strike="noStrike">
                        <a:solidFill>
                          <a:srgbClr val="000000"/>
                        </a:solidFill>
                        <a:effectLst/>
                        <a:latin typeface="Cambria"/>
                      </a:endParaRPr>
                    </a:p>
                  </a:txBody>
                  <a:tcPr marL="5583" marR="5583" marT="5583" marB="0" anchor="ctr"/>
                </a:tc>
              </a:tr>
              <a:tr h="210590">
                <a:tc>
                  <a:txBody>
                    <a:bodyPr/>
                    <a:lstStyle/>
                    <a:p>
                      <a:pPr algn="l" fontAlgn="ctr"/>
                      <a:r>
                        <a:rPr lang="el-GR" sz="1100" u="none" strike="noStrike">
                          <a:effectLst/>
                        </a:rPr>
                        <a:t>Να προσδιοριστούν :</a:t>
                      </a:r>
                      <a:endParaRPr lang="el-GR" sz="1100" b="1" i="0" u="none" strike="noStrike">
                        <a:solidFill>
                          <a:srgbClr val="FF0000"/>
                        </a:solidFill>
                        <a:effectLst/>
                        <a:latin typeface="Cambria"/>
                      </a:endParaRPr>
                    </a:p>
                  </a:txBody>
                  <a:tcPr marL="5583" marR="5583" marT="5583" marB="0" anchor="ctr"/>
                </a:tc>
                <a:tc>
                  <a:txBody>
                    <a:bodyPr/>
                    <a:lstStyle/>
                    <a:p>
                      <a:pPr algn="l" fontAlgn="ctr"/>
                      <a:endParaRPr lang="el-GR" sz="1100" b="0" i="0" u="none" strike="noStrike">
                        <a:solidFill>
                          <a:srgbClr val="000000"/>
                        </a:solidFill>
                        <a:effectLst/>
                        <a:latin typeface="Cambria"/>
                      </a:endParaRPr>
                    </a:p>
                  </a:txBody>
                  <a:tcPr marL="5583" marR="5583" marT="5583" marB="0" anchor="ctr"/>
                </a:tc>
                <a:tc>
                  <a:txBody>
                    <a:bodyPr/>
                    <a:lstStyle/>
                    <a:p>
                      <a:pPr algn="l" fontAlgn="ctr"/>
                      <a:endParaRPr lang="el-GR" sz="1100" b="0" i="0" u="none" strike="noStrike">
                        <a:solidFill>
                          <a:srgbClr val="000000"/>
                        </a:solidFill>
                        <a:effectLst/>
                        <a:latin typeface="Cambria"/>
                      </a:endParaRPr>
                    </a:p>
                  </a:txBody>
                  <a:tcPr marL="5583" marR="5583" marT="5583" marB="0" anchor="ctr"/>
                </a:tc>
                <a:tc>
                  <a:txBody>
                    <a:bodyPr/>
                    <a:lstStyle/>
                    <a:p>
                      <a:pPr algn="ctr" fontAlgn="ctr"/>
                      <a:endParaRPr lang="el-GR" sz="1100" b="0" i="0" u="none" strike="noStrike">
                        <a:solidFill>
                          <a:srgbClr val="000000"/>
                        </a:solidFill>
                        <a:effectLst/>
                        <a:latin typeface="Cambria"/>
                      </a:endParaRPr>
                    </a:p>
                  </a:txBody>
                  <a:tcPr marL="5583" marR="5583" marT="5583" marB="0" anchor="ctr"/>
                </a:tc>
              </a:tr>
              <a:tr h="414393">
                <a:tc gridSpan="4">
                  <a:txBody>
                    <a:bodyPr/>
                    <a:lstStyle/>
                    <a:p>
                      <a:pPr algn="l" fontAlgn="ctr"/>
                      <a:r>
                        <a:rPr lang="el-GR" sz="1100" u="none" strike="noStrike">
                          <a:effectLst/>
                        </a:rPr>
                        <a:t>1. Η ποσοτική και η στοιχειακή ανάλυση (επί-της-υποδοχής)</a:t>
                      </a:r>
                      <a:endParaRPr lang="el-GR" sz="1100" b="0" i="0" u="none" strike="noStrike">
                        <a:solidFill>
                          <a:srgbClr val="000000"/>
                        </a:solidFill>
                        <a:effectLst/>
                        <a:latin typeface="Cambria"/>
                      </a:endParaRPr>
                    </a:p>
                  </a:txBody>
                  <a:tcPr marL="5583" marR="5583" marT="5583" marB="0" anchor="ctr"/>
                </a:tc>
                <a:tc hMerge="1">
                  <a:txBody>
                    <a:bodyPr/>
                    <a:lstStyle/>
                    <a:p>
                      <a:endParaRPr lang="el-GR"/>
                    </a:p>
                  </a:txBody>
                  <a:tcPr/>
                </a:tc>
                <a:tc hMerge="1">
                  <a:txBody>
                    <a:bodyPr/>
                    <a:lstStyle/>
                    <a:p>
                      <a:endParaRPr lang="el-GR"/>
                    </a:p>
                  </a:txBody>
                  <a:tcPr/>
                </a:tc>
                <a:tc hMerge="1">
                  <a:txBody>
                    <a:bodyPr/>
                    <a:lstStyle/>
                    <a:p>
                      <a:endParaRPr lang="el-GR"/>
                    </a:p>
                  </a:txBody>
                  <a:tcPr/>
                </a:tc>
              </a:tr>
              <a:tr h="217213">
                <a:tc gridSpan="2">
                  <a:txBody>
                    <a:bodyPr/>
                    <a:lstStyle/>
                    <a:p>
                      <a:pPr algn="l" fontAlgn="ctr"/>
                      <a:r>
                        <a:rPr lang="el-GR" sz="1100" u="none" strike="noStrike">
                          <a:effectLst/>
                        </a:rPr>
                        <a:t>2. Η χαμηλή θερμογόνος δύναμη</a:t>
                      </a:r>
                      <a:endParaRPr lang="el-GR" sz="1100" b="0" i="0" u="none" strike="noStrike">
                        <a:solidFill>
                          <a:srgbClr val="000000"/>
                        </a:solidFill>
                        <a:effectLst/>
                        <a:latin typeface="Cambria"/>
                      </a:endParaRPr>
                    </a:p>
                  </a:txBody>
                  <a:tcPr marL="5583" marR="5583" marT="5583" marB="0" anchor="ctr"/>
                </a:tc>
                <a:tc hMerge="1">
                  <a:txBody>
                    <a:bodyPr/>
                    <a:lstStyle/>
                    <a:p>
                      <a:endParaRPr lang="el-GR"/>
                    </a:p>
                  </a:txBody>
                  <a:tcPr/>
                </a:tc>
                <a:tc>
                  <a:txBody>
                    <a:bodyPr/>
                    <a:lstStyle/>
                    <a:p>
                      <a:pPr algn="l" fontAlgn="ctr"/>
                      <a:endParaRPr lang="el-GR" sz="1100" b="0" i="0" u="none" strike="noStrike">
                        <a:solidFill>
                          <a:srgbClr val="000000"/>
                        </a:solidFill>
                        <a:effectLst/>
                        <a:latin typeface="Cambria"/>
                      </a:endParaRPr>
                    </a:p>
                  </a:txBody>
                  <a:tcPr marL="5583" marR="5583" marT="5583" marB="0" anchor="ctr"/>
                </a:tc>
                <a:tc>
                  <a:txBody>
                    <a:bodyPr/>
                    <a:lstStyle/>
                    <a:p>
                      <a:pPr algn="ctr" fontAlgn="ctr"/>
                      <a:endParaRPr lang="el-GR" sz="1100" b="0" i="0" u="none" strike="noStrike">
                        <a:solidFill>
                          <a:srgbClr val="000000"/>
                        </a:solidFill>
                        <a:effectLst/>
                        <a:latin typeface="Cambria"/>
                      </a:endParaRPr>
                    </a:p>
                  </a:txBody>
                  <a:tcPr marL="5583" marR="5583" marT="5583" marB="0" anchor="ctr"/>
                </a:tc>
              </a:tr>
              <a:tr h="414393">
                <a:tc gridSpan="4">
                  <a:txBody>
                    <a:bodyPr/>
                    <a:lstStyle/>
                    <a:p>
                      <a:pPr algn="l" fontAlgn="ctr"/>
                      <a:r>
                        <a:rPr lang="el-GR" sz="1100" u="none" strike="noStrike" dirty="0">
                          <a:effectLst/>
                        </a:rPr>
                        <a:t>3. Η υψηλή θερμογόνος δύναμη από την εξίσωση Dulong</a:t>
                      </a:r>
                      <a:endParaRPr lang="el-GR" sz="1100" b="0" i="0" u="none" strike="noStrike" dirty="0">
                        <a:solidFill>
                          <a:srgbClr val="000000"/>
                        </a:solidFill>
                        <a:effectLst/>
                        <a:latin typeface="Cambria"/>
                      </a:endParaRPr>
                    </a:p>
                  </a:txBody>
                  <a:tcPr marL="5583" marR="5583" marT="5583" marB="0" anchor="ctr"/>
                </a:tc>
                <a:tc hMerge="1">
                  <a:txBody>
                    <a:bodyPr/>
                    <a:lstStyle/>
                    <a:p>
                      <a:endParaRPr lang="el-GR"/>
                    </a:p>
                  </a:txBody>
                  <a:tcPr/>
                </a:tc>
                <a:tc hMerge="1">
                  <a:txBody>
                    <a:bodyPr/>
                    <a:lstStyle/>
                    <a:p>
                      <a:endParaRPr lang="el-GR"/>
                    </a:p>
                  </a:txBody>
                  <a:tcPr/>
                </a:tc>
                <a:tc hMerge="1">
                  <a:txBody>
                    <a:bodyPr/>
                    <a:lstStyle/>
                    <a:p>
                      <a:endParaRPr lang="el-GR"/>
                    </a:p>
                  </a:txBody>
                  <a:tcPr/>
                </a:tc>
              </a:tr>
            </a:tbl>
          </a:graphicData>
        </a:graphic>
      </p:graphicFrame>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53374" y="0"/>
            <a:ext cx="4865427" cy="6858000"/>
          </a:xfrm>
          <a:prstGeom prst="rect">
            <a:avLst/>
          </a:prstGeom>
        </p:spPr>
      </p:pic>
      <p:sp>
        <p:nvSpPr>
          <p:cNvPr id="10" name="Rectangle 9"/>
          <p:cNvSpPr/>
          <p:nvPr/>
        </p:nvSpPr>
        <p:spPr>
          <a:xfrm>
            <a:off x="4305628" y="6346814"/>
            <a:ext cx="4865427" cy="5263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Rectangle 10"/>
          <p:cNvSpPr/>
          <p:nvPr/>
        </p:nvSpPr>
        <p:spPr>
          <a:xfrm>
            <a:off x="4305627" y="5496621"/>
            <a:ext cx="4865427" cy="8361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Rectangle 11"/>
          <p:cNvSpPr/>
          <p:nvPr/>
        </p:nvSpPr>
        <p:spPr>
          <a:xfrm>
            <a:off x="4305628" y="5062006"/>
            <a:ext cx="4865427" cy="4308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Rectangle 12"/>
          <p:cNvSpPr/>
          <p:nvPr/>
        </p:nvSpPr>
        <p:spPr>
          <a:xfrm>
            <a:off x="4305626" y="2838511"/>
            <a:ext cx="4865427" cy="22196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Rectangle 13"/>
          <p:cNvSpPr/>
          <p:nvPr/>
        </p:nvSpPr>
        <p:spPr>
          <a:xfrm>
            <a:off x="4297094" y="2118431"/>
            <a:ext cx="4865427"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Rectangle 14"/>
          <p:cNvSpPr/>
          <p:nvPr/>
        </p:nvSpPr>
        <p:spPr>
          <a:xfrm>
            <a:off x="4297094" y="534256"/>
            <a:ext cx="4865427" cy="1584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 name="Rectangle 15"/>
          <p:cNvSpPr/>
          <p:nvPr/>
        </p:nvSpPr>
        <p:spPr>
          <a:xfrm>
            <a:off x="4297093" y="3088"/>
            <a:ext cx="4865427" cy="531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540415107"/>
      </p:ext>
    </p:extLst>
  </p:cSld>
  <p:clrMapOvr>
    <a:masterClrMapping/>
  </p:clrMapOvr>
  <mc:AlternateContent xmlns:mc="http://schemas.openxmlformats.org/markup-compatibility/2006">
    <mc:Choice xmlns:p14="http://schemas.microsoft.com/office/powerpoint/2010/main" Requires="p14">
      <p:transition spd="slow" p14:dur="2000" advTm="9151"/>
    </mc:Choice>
    <mc:Fallback>
      <p:transition spd="slow" advTm="91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500"/>
                                        <p:tgtEl>
                                          <p:spTgt spid="16"/>
                                        </p:tgtEl>
                                      </p:cBhvr>
                                    </p:animEffect>
                                    <p:set>
                                      <p:cBhvr>
                                        <p:cTn id="18" dur="1" fill="hold">
                                          <p:stCondLst>
                                            <p:cond delay="499"/>
                                          </p:stCondLst>
                                        </p:cTn>
                                        <p:tgtEl>
                                          <p:spTgt spid="1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500"/>
                                        <p:tgtEl>
                                          <p:spTgt spid="15"/>
                                        </p:tgtEl>
                                      </p:cBhvr>
                                    </p:animEffect>
                                    <p:set>
                                      <p:cBhvr>
                                        <p:cTn id="23" dur="1" fill="hold">
                                          <p:stCondLst>
                                            <p:cond delay="499"/>
                                          </p:stCondLst>
                                        </p:cTn>
                                        <p:tgtEl>
                                          <p:spTgt spid="1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0" nodeType="clickEffect">
                                  <p:stCondLst>
                                    <p:cond delay="0"/>
                                  </p:stCondLst>
                                  <p:childTnLst>
                                    <p:animEffect transition="out" filter="fade">
                                      <p:cBhvr>
                                        <p:cTn id="32" dur="500"/>
                                        <p:tgtEl>
                                          <p:spTgt spid="13"/>
                                        </p:tgtEl>
                                      </p:cBhvr>
                                    </p:animEffect>
                                    <p:set>
                                      <p:cBhvr>
                                        <p:cTn id="33" dur="1" fill="hold">
                                          <p:stCondLst>
                                            <p:cond delay="499"/>
                                          </p:stCondLst>
                                        </p:cTn>
                                        <p:tgtEl>
                                          <p:spTgt spid="13"/>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0" nodeType="clickEffect">
                                  <p:stCondLst>
                                    <p:cond delay="0"/>
                                  </p:stCondLst>
                                  <p:childTnLst>
                                    <p:animEffect transition="out" filter="fade">
                                      <p:cBhvr>
                                        <p:cTn id="37" dur="500"/>
                                        <p:tgtEl>
                                          <p:spTgt spid="12"/>
                                        </p:tgtEl>
                                      </p:cBhvr>
                                    </p:animEffect>
                                    <p:set>
                                      <p:cBhvr>
                                        <p:cTn id="38" dur="1" fill="hold">
                                          <p:stCondLst>
                                            <p:cond delay="499"/>
                                          </p:stCondLst>
                                        </p:cTn>
                                        <p:tgtEl>
                                          <p:spTgt spid="1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11"/>
                                        </p:tgtEl>
                                      </p:cBhvr>
                                    </p:animEffect>
                                    <p:set>
                                      <p:cBhvr>
                                        <p:cTn id="43" dur="1" fill="hold">
                                          <p:stCondLst>
                                            <p:cond delay="499"/>
                                          </p:stCondLst>
                                        </p:cTn>
                                        <p:tgtEl>
                                          <p:spTgt spid="11"/>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0" nodeType="clickEffect">
                                  <p:stCondLst>
                                    <p:cond delay="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4"/>
                </p:tgtEl>
              </p:cMediaNode>
            </p:audio>
          </p:childTnLst>
        </p:cTn>
      </p:par>
    </p:tnLst>
    <p:bldLst>
      <p:bldP spid="10" grpId="0" animBg="1"/>
      <p:bldP spid="11" grpId="0" animBg="1"/>
      <p:bldP spid="12" grpId="0" animBg="1"/>
      <p:bldP spid="13" grpId="0" animBg="1"/>
      <p:bldP spid="14" grpId="0" animBg="1"/>
      <p:bldP spid="15"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l-GR" smtClean="0"/>
              <a:t>ΛΙΓΝΙΤΕΣ (Ελλάδα) θερμογόνος δύναμη</a:t>
            </a:r>
          </a:p>
        </p:txBody>
      </p:sp>
      <p:sp>
        <p:nvSpPr>
          <p:cNvPr id="4099" name="Content Placeholder 2"/>
          <p:cNvSpPr>
            <a:spLocks noGrp="1"/>
          </p:cNvSpPr>
          <p:nvPr>
            <p:ph idx="1"/>
          </p:nvPr>
        </p:nvSpPr>
        <p:spPr/>
        <p:txBody>
          <a:bodyPr/>
          <a:lstStyle/>
          <a:p>
            <a:r>
              <a:rPr lang="el-GR" sz="2400" smtClean="0"/>
              <a:t>Η ποιότητα των ελληνικών λιγνιτών είναι χαμηλή. </a:t>
            </a:r>
          </a:p>
          <a:p>
            <a:endParaRPr lang="el-GR" sz="2400" smtClean="0"/>
          </a:p>
          <a:p>
            <a:r>
              <a:rPr lang="el-GR" sz="2400" smtClean="0"/>
              <a:t>Μεγαλόπολη/Αμύνταιο/Δράμα:    </a:t>
            </a:r>
            <a:r>
              <a:rPr lang="en-US" sz="2400" smtClean="0"/>
              <a:t>4080</a:t>
            </a:r>
            <a:r>
              <a:rPr lang="el-GR" sz="2400" smtClean="0"/>
              <a:t> - </a:t>
            </a:r>
            <a:r>
              <a:rPr lang="en-US" sz="2400" smtClean="0"/>
              <a:t>5775</a:t>
            </a:r>
            <a:r>
              <a:rPr lang="el-GR" sz="2400" smtClean="0"/>
              <a:t> k</a:t>
            </a:r>
            <a:r>
              <a:rPr lang="en-US" sz="2400" smtClean="0"/>
              <a:t>J</a:t>
            </a:r>
            <a:r>
              <a:rPr lang="el-GR" sz="2400" smtClean="0"/>
              <a:t>/k</a:t>
            </a:r>
            <a:r>
              <a:rPr lang="en-US" sz="2400" smtClean="0"/>
              <a:t>g</a:t>
            </a:r>
            <a:endParaRPr lang="el-GR" sz="2400" smtClean="0"/>
          </a:p>
          <a:p>
            <a:r>
              <a:rPr lang="el-GR" sz="2400" smtClean="0"/>
              <a:t>Πτολεμαϊδα:                </a:t>
            </a:r>
            <a:r>
              <a:rPr lang="en-US" sz="2400" smtClean="0"/>
              <a:t>		   8064</a:t>
            </a:r>
            <a:r>
              <a:rPr lang="el-GR" sz="2400" smtClean="0"/>
              <a:t> - </a:t>
            </a:r>
            <a:r>
              <a:rPr lang="en-US" sz="2400" smtClean="0"/>
              <a:t>944</a:t>
            </a:r>
            <a:r>
              <a:rPr lang="el-GR" sz="2400" smtClean="0"/>
              <a:t>5 k</a:t>
            </a:r>
            <a:r>
              <a:rPr lang="en-US" sz="2400" smtClean="0"/>
              <a:t>J</a:t>
            </a:r>
            <a:r>
              <a:rPr lang="el-GR" sz="2400" smtClean="0"/>
              <a:t>/kg Φλώρινα/Ελασσόνα:   </a:t>
            </a:r>
            <a:r>
              <a:rPr lang="en-US" sz="2400" smtClean="0"/>
              <a:t>	              5277</a:t>
            </a:r>
            <a:r>
              <a:rPr lang="el-GR" sz="2400" smtClean="0"/>
              <a:t> -</a:t>
            </a:r>
            <a:r>
              <a:rPr lang="en-US" sz="2400" smtClean="0"/>
              <a:t> 6758</a:t>
            </a:r>
            <a:r>
              <a:rPr lang="el-GR" sz="2400" smtClean="0"/>
              <a:t>  </a:t>
            </a:r>
            <a:r>
              <a:rPr lang="en-US" sz="2400" smtClean="0"/>
              <a:t>kJ</a:t>
            </a:r>
            <a:r>
              <a:rPr lang="el-GR" sz="2400" smtClean="0"/>
              <a:t>/kg </a:t>
            </a:r>
          </a:p>
          <a:p>
            <a:endParaRPr lang="en-US" sz="2400" smtClean="0"/>
          </a:p>
          <a:p>
            <a:r>
              <a:rPr lang="el-GR" sz="2400" smtClean="0"/>
              <a:t>Σημαντικό συγκριτικό πλεονέκτημα των λιγνιτών της χώρας μας είναι η χαμηλή περιεκτικότητα σε καύσιμο θείο.</a:t>
            </a:r>
            <a:br>
              <a:rPr lang="el-GR" sz="2400" smtClean="0"/>
            </a:br>
            <a:r>
              <a:rPr lang="el-GR" sz="2400" smtClean="0"/>
              <a:t/>
            </a:r>
            <a:br>
              <a:rPr lang="el-GR" sz="2400" smtClean="0"/>
            </a:br>
            <a:endParaRPr lang="el-GR" sz="240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9714"/>
    </mc:Choice>
    <mc:Fallback>
      <p:transition spd="slow" advTm="797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p:txBody>
          <a:bodyPr/>
          <a:lstStyle/>
          <a:p>
            <a:pPr eaLnBrk="1" hangingPunct="1"/>
            <a:r>
              <a:rPr lang="el-GR" smtClean="0"/>
              <a:t>Σημασία του κάρβουνου</a:t>
            </a:r>
          </a:p>
        </p:txBody>
      </p:sp>
      <p:sp>
        <p:nvSpPr>
          <p:cNvPr id="3075" name="Rectangle 5"/>
          <p:cNvSpPr>
            <a:spLocks noGrp="1" noChangeArrowheads="1"/>
          </p:cNvSpPr>
          <p:nvPr>
            <p:ph type="body" idx="1"/>
          </p:nvPr>
        </p:nvSpPr>
        <p:spPr/>
        <p:txBody>
          <a:bodyPr/>
          <a:lstStyle/>
          <a:p>
            <a:pPr eaLnBrk="1" hangingPunct="1"/>
            <a:r>
              <a:rPr lang="el-GR" sz="2800" smtClean="0"/>
              <a:t>Παράγει το 40% του ηλεκτρισμού παγκοσμίως</a:t>
            </a:r>
          </a:p>
          <a:p>
            <a:pPr eaLnBrk="1" hangingPunct="1"/>
            <a:endParaRPr lang="el-GR" sz="2800" smtClean="0"/>
          </a:p>
          <a:p>
            <a:pPr eaLnBrk="1" hangingPunct="1"/>
            <a:r>
              <a:rPr lang="el-GR" sz="2800" smtClean="0"/>
              <a:t>Πολωνία 	... ...	94%</a:t>
            </a:r>
          </a:p>
          <a:p>
            <a:pPr eaLnBrk="1" hangingPunct="1"/>
            <a:r>
              <a:rPr lang="el-GR" sz="2800" smtClean="0"/>
              <a:t>Ν.Αφρική .. ...	92%</a:t>
            </a:r>
          </a:p>
          <a:p>
            <a:pPr eaLnBrk="1" hangingPunct="1"/>
            <a:r>
              <a:rPr lang="el-GR" sz="2800" smtClean="0"/>
              <a:t>Κίνα .. ... ... ...	77%</a:t>
            </a:r>
          </a:p>
          <a:p>
            <a:pPr eaLnBrk="1" hangingPunct="1"/>
            <a:endParaRPr lang="el-GR" sz="2800" smtClean="0"/>
          </a:p>
          <a:p>
            <a:pPr eaLnBrk="1" hangingPunct="1"/>
            <a:r>
              <a:rPr lang="el-GR" sz="2800" smtClean="0"/>
              <a:t>Ελλάδα . ... ...	Χχ%</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3350"/>
    </mc:Choice>
    <mc:Fallback>
      <p:transition spd="slow" advTm="33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4.4|31.6"/>
</p:tagLst>
</file>

<file path=ppt/tags/tag2.xml><?xml version="1.0" encoding="utf-8"?>
<p:tagLst xmlns:a="http://schemas.openxmlformats.org/drawingml/2006/main" xmlns:r="http://schemas.openxmlformats.org/officeDocument/2006/relationships" xmlns:p="http://schemas.openxmlformats.org/presentationml/2006/main">
  <p:tag name="TIMING" val="|17.2"/>
</p:tagLst>
</file>

<file path=ppt/tags/tag3.xml><?xml version="1.0" encoding="utf-8"?>
<p:tagLst xmlns:a="http://schemas.openxmlformats.org/drawingml/2006/main" xmlns:r="http://schemas.openxmlformats.org/officeDocument/2006/relationships" xmlns:p="http://schemas.openxmlformats.org/presentationml/2006/main">
  <p:tag name="TIMING" val="|3.6|0.3|0.9|0.8|0.5|0.5|0.6|0.5"/>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1017</TotalTime>
  <Words>2792</Words>
  <Application>Microsoft Office PowerPoint</Application>
  <PresentationFormat>On-screen Show (4:3)</PresentationFormat>
  <Paragraphs>562</Paragraphs>
  <Slides>71</Slides>
  <Notes>48</Notes>
  <HiddenSlides>0</HiddenSlides>
  <MMClips>71</MMClips>
  <ScaleCrop>false</ScaleCrop>
  <HeadingPairs>
    <vt:vector size="4" baseType="variant">
      <vt:variant>
        <vt:lpstr>Theme</vt:lpstr>
      </vt:variant>
      <vt:variant>
        <vt:i4>1</vt:i4>
      </vt:variant>
      <vt:variant>
        <vt:lpstr>Slide Titles</vt:lpstr>
      </vt:variant>
      <vt:variant>
        <vt:i4>71</vt:i4>
      </vt:variant>
    </vt:vector>
  </HeadingPairs>
  <TitlesOfParts>
    <vt:vector size="72" baseType="lpstr">
      <vt:lpstr>Default Design</vt:lpstr>
      <vt:lpstr>ΕΝΕΡΓΕΙΑ ΚΑΙ ΠΕΡΙΒΑΛΛΟΝ</vt:lpstr>
      <vt:lpstr>PowerPoint Presentation</vt:lpstr>
      <vt:lpstr>PowerPoint Presentation</vt:lpstr>
      <vt:lpstr>Ο ΑΝΘΡΑΚΑΣ</vt:lpstr>
      <vt:lpstr>Λιγνιτωρυχεία </vt:lpstr>
      <vt:lpstr>ΟΡΥΧΕΙΟ ΚΑΡΒΟΥΝΟΥ</vt:lpstr>
      <vt:lpstr>ΑΗΣ ΜΕ ΑΝΘΡΑΚΙΤΗ – Tsuruga, Japan</vt:lpstr>
      <vt:lpstr>ΛΙΓΝΙΤΕΣ (Ελλάδα) θερμογόνος δύναμη</vt:lpstr>
      <vt:lpstr>Σημασία του κάρβουνου</vt:lpstr>
      <vt:lpstr>Τι είναι το κάρβουνο</vt:lpstr>
      <vt:lpstr>ΓΑΙΑΝΘΡΑΚΕΣ: ΔΗΜΙΟΥΡΓΙΑ</vt:lpstr>
      <vt:lpstr>ΣΤΑΔΙΑ ΔΗΜΙΟΥΡΓΙΑΣ ΓΑΙΑΝΘΡΑΚΩΝ (ΚΑΡΒΟΥΝΟΥ)</vt:lpstr>
      <vt:lpstr>Κατηγορίες γαιανθράκων (κάρβουνου)</vt:lpstr>
      <vt:lpstr>Κατάταξη</vt:lpstr>
      <vt:lpstr>Μεταβολή των ιδιοτήτων του κάρβουνου με τον χρόνο</vt:lpstr>
      <vt:lpstr>Κάρβουνο: μακρομόριο όπως τα πλαστικά</vt:lpstr>
      <vt:lpstr>Μεταφορά κάρβουνου με τρένο</vt:lpstr>
      <vt:lpstr>Αποδεδειγμένα αποθέματα κάρβουνου το 2005</vt:lpstr>
      <vt:lpstr>Παραγωγή - Κατανάλωση</vt:lpstr>
      <vt:lpstr>Συντελεστές μετατροπής</vt:lpstr>
      <vt:lpstr>μετατροπές</vt:lpstr>
      <vt:lpstr>Χρήσεις του κάρβουνου</vt:lpstr>
      <vt:lpstr>Χρήση του κάρβουνου στην χαλυβουργία </vt:lpstr>
      <vt:lpstr>Τύποι κάρβουνου και χρήσεις</vt:lpstr>
      <vt:lpstr>ΑΕΡΙΟΠΟΙΗΣΗ ΓΑΙΑΝΘΡΑΚΩΝ</vt:lpstr>
      <vt:lpstr>ΥΓΡΟΠΟΙΗΣΗ</vt:lpstr>
      <vt:lpstr>ΠΥΡΚΑΓΙΕΣ ΓΑΙΑΝΘΡΑΚΩΝ</vt:lpstr>
      <vt:lpstr>PowerPoint Presentation</vt:lpstr>
      <vt:lpstr>ΕΠΙΠΤΩΣΕΙΣ ΑΠΟ ΤΗΝ ΚΑΥΣΗ ΓΑΙΑΝΘΡΑΚΩΝ</vt:lpstr>
      <vt:lpstr>Εξόρυξη κάρβουνου –  επιφανειακή και ορυχεία</vt:lpstr>
      <vt:lpstr>Εκσκαφέας κάρβουνου</vt:lpstr>
      <vt:lpstr>εκσκαφέας</vt:lpstr>
      <vt:lpstr>Ανοικτό λιγνιτωρυχείο και ανάπλαση περιοχής</vt:lpstr>
      <vt:lpstr>Κάρβουνο: επιφανειακή εξόρυξη</vt:lpstr>
      <vt:lpstr>Επιφανειακή εξόρυξη</vt:lpstr>
      <vt:lpstr>ΑΠΟΘΕΜΑΤΑ ΛΙΓΝΙΤΗ ΣΤΗΝ ΕΛΛΑΔΑ</vt:lpstr>
      <vt:lpstr>ΑΠΟΘΕΜΑΤΑ ΚΟΙΤΑΣΜΑΤΩΝ</vt:lpstr>
      <vt:lpstr>ΕΛΛΗΝΙΚΟΙ ΛΙΓΝΙΤΕΣ</vt:lpstr>
      <vt:lpstr>ΛΙΓΝΙΤΗΣ : ΠΑΡΑΓΩΓΗ ΚΑΤΑ ΠΕΡΙΟΧΗ</vt:lpstr>
      <vt:lpstr>ΠΑΡΑΓΩΓΗ ΛΙΓΝΙΤΗ</vt:lpstr>
      <vt:lpstr>Εκμετάλλευση ιπτάμενης τέφρας</vt:lpstr>
      <vt:lpstr>Θερμικός σταθμός με μονάδα αποθείωσης</vt:lpstr>
      <vt:lpstr>Λιγνιτικός σταθμός 1600ΜW</vt:lpstr>
      <vt:lpstr>ΔΕΗ: ΣΥΣΤΗΜΑ ΠΑΡΑΓΩΓΗΣ</vt:lpstr>
      <vt:lpstr>ΠΑΡΑΓΩΓΗ ΗΛΕΚΤΡΙΣΜΟΥ – ΔΕΗ </vt:lpstr>
      <vt:lpstr>ΔΕΗ : ΔΙΚΤΥΟ ΜΕΤΑΦΟΡΑΣ ΗΛΕΚΤΡΙΣΜΟΥ - km</vt:lpstr>
      <vt:lpstr>ΔΕΗ : ΔΙΕΘΝΕΙΣ ΔΙΑΣΥΝΔΕΣΕΙΣ</vt:lpstr>
      <vt:lpstr>ΕΝΕΡΓΕΙΑ : ΤΕΛΙΚΗ ΚΑΤΑΝΑΛΩΣΗ ΚΑΤΑ ΤΟΜΕΑ  (Τόννοι ισοδυνάμου πετρελαίου)</vt:lpstr>
      <vt:lpstr>ΑΗΣ - Αγίου Δημητρίου</vt:lpstr>
      <vt:lpstr>ΑΓΙΟΣ ΔΗΜΗΤΡΙΟΣ Εγκατεστημένη Ισχύς</vt:lpstr>
      <vt:lpstr>Σταθμός Αγίου Δημητρίου</vt:lpstr>
      <vt:lpstr>ΣΥΣΤΗΜΑΤΑ</vt:lpstr>
      <vt:lpstr>ΣΥΣΤΗΜΑΤΑ</vt:lpstr>
      <vt:lpstr>ΠΕΡΙΒΑΛΛΟΝ</vt:lpstr>
      <vt:lpstr>ΕΝΑΡΞΗ ΛΕΙΤΟΥΡΓΙΑΣ</vt:lpstr>
      <vt:lpstr>ΛΕΙΤΟΥΡΓΙΑ - ΑΠΑΣΧΟΛΟΥΜΕΝΟ ΠΡΟΣΩΠΙΚΟ </vt:lpstr>
      <vt:lpstr>ΑΗΣ &amp; ΛΙΓΝΙΤΩΡΥΧΕΙΟ ΜΕΓΑΛΟΠΟΛΗΣ</vt:lpstr>
      <vt:lpstr>ΑΗΣ ΜΕΓΑΛΟΠΟΛΗΣ</vt:lpstr>
      <vt:lpstr>PowerPoint Presentation</vt:lpstr>
      <vt:lpstr>ΕΞΟΡΥΞΗ ΛΙΓΝΙΤΗ</vt:lpstr>
      <vt:lpstr>ΓΡΑΜΜΕΣ ΜΕΤΑΦΟΡΑΣ</vt:lpstr>
      <vt:lpstr>ΠΡΟΣΑΓΩΓΗ ΛΙΓΝΙΤΗ</vt:lpstr>
      <vt:lpstr>ΣΠΑΣΤΗΡΕΣ</vt:lpstr>
      <vt:lpstr>ΜΟΝΑΔΑ ΑΠΟΘΕΙΩΣΗΣ ΑΠΑΕΡΙΩΝ</vt:lpstr>
      <vt:lpstr>ΑΤΜΟΣΤΡΟΒΙΛΟΣ-ΓΕΝΝΗΤΡΙΑ</vt:lpstr>
      <vt:lpstr>ΑΝΤΛΙΟΣΤΑΣΙΟ</vt:lpstr>
      <vt:lpstr>ΚΕΝΤΡΟ ΕΛΕΓΧΟΥ</vt:lpstr>
      <vt:lpstr>ΠΥΡΓΟΣ ΨΥΞΗΣ</vt:lpstr>
      <vt:lpstr>ΒΑΣΗ ΠΥΡΓΟΥ ΨΥΞΗΣ</vt:lpstr>
      <vt:lpstr>ΠΥΡΓΟΣ ΨΥΞΗΣ: ΤΟ ΕΣΩΤΕΡΙΚΟ</vt:lpstr>
      <vt:lpstr>ΑΝΑΛΥΣΕΙΣ ΚΑΡΒΟΥΝΟΥ</vt:lpstr>
    </vt:vector>
  </TitlesOfParts>
  <Company>University of the Aegean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Το κάρβουνο</dc:title>
  <dc:creator>Dias Haralambopoulos</dc:creator>
  <cp:lastModifiedBy>Dias Haralambopoulos</cp:lastModifiedBy>
  <cp:revision>43</cp:revision>
  <dcterms:created xsi:type="dcterms:W3CDTF">2007-02-19T08:27:22Z</dcterms:created>
  <dcterms:modified xsi:type="dcterms:W3CDTF">2015-03-08T18:27:07Z</dcterms:modified>
</cp:coreProperties>
</file>