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4.xml" ContentType="application/vnd.openxmlformats-officedocument.presentationml.tags+xml"/>
  <Override PartName="/ppt/notesSlides/notesSlide27.xml" ContentType="application/vnd.openxmlformats-officedocument.presentationml.notesSlide+xml"/>
  <Override PartName="/ppt/tags/tag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6.xml" ContentType="application/vnd.openxmlformats-officedocument.presentationml.tags+xml"/>
  <Override PartName="/ppt/notesSlides/notesSlide45.xml" ContentType="application/vnd.openxmlformats-officedocument.presentationml.notesSlide+xml"/>
  <Override PartName="/ppt/tags/tag7.xml" ContentType="application/vnd.openxmlformats-officedocument.presentationml.tags+xml"/>
  <Override PartName="/ppt/notesSlides/notesSlide46.xml" ContentType="application/vnd.openxmlformats-officedocument.presentationml.notesSlide+xml"/>
  <Override PartName="/ppt/tags/tag8.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9.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0.xml" ContentType="application/vnd.openxmlformats-officedocument.presentationml.tags+xml"/>
  <Override PartName="/ppt/notesSlides/notesSlide54.xml" ContentType="application/vnd.openxmlformats-officedocument.presentationml.notesSlide+xml"/>
  <Override PartName="/ppt/tags/tag11.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3"/>
  </p:notesMasterIdLst>
  <p:handoutMasterIdLst>
    <p:handoutMasterId r:id="rId124"/>
  </p:handoutMasterIdLst>
  <p:sldIdLst>
    <p:sldId id="415" r:id="rId2"/>
    <p:sldId id="442" r:id="rId3"/>
    <p:sldId id="558" r:id="rId4"/>
    <p:sldId id="559" r:id="rId5"/>
    <p:sldId id="560" r:id="rId6"/>
    <p:sldId id="561" r:id="rId7"/>
    <p:sldId id="562" r:id="rId8"/>
    <p:sldId id="563" r:id="rId9"/>
    <p:sldId id="564" r:id="rId10"/>
    <p:sldId id="565" r:id="rId11"/>
    <p:sldId id="566" r:id="rId12"/>
    <p:sldId id="567" r:id="rId13"/>
    <p:sldId id="568" r:id="rId14"/>
    <p:sldId id="569" r:id="rId15"/>
    <p:sldId id="570" r:id="rId16"/>
    <p:sldId id="572" r:id="rId17"/>
    <p:sldId id="573" r:id="rId18"/>
    <p:sldId id="424" r:id="rId19"/>
    <p:sldId id="425" r:id="rId20"/>
    <p:sldId id="428" r:id="rId21"/>
    <p:sldId id="427" r:id="rId22"/>
    <p:sldId id="426" r:id="rId23"/>
    <p:sldId id="488" r:id="rId24"/>
    <p:sldId id="433" r:id="rId25"/>
    <p:sldId id="429" r:id="rId26"/>
    <p:sldId id="432" r:id="rId27"/>
    <p:sldId id="430" r:id="rId28"/>
    <p:sldId id="431" r:id="rId29"/>
    <p:sldId id="487" r:id="rId30"/>
    <p:sldId id="434" r:id="rId31"/>
    <p:sldId id="436" r:id="rId32"/>
    <p:sldId id="435" r:id="rId33"/>
    <p:sldId id="437" r:id="rId34"/>
    <p:sldId id="438" r:id="rId35"/>
    <p:sldId id="439" r:id="rId36"/>
    <p:sldId id="440" r:id="rId37"/>
    <p:sldId id="441" r:id="rId38"/>
    <p:sldId id="446" r:id="rId39"/>
    <p:sldId id="443" r:id="rId40"/>
    <p:sldId id="444" r:id="rId41"/>
    <p:sldId id="445" r:id="rId42"/>
    <p:sldId id="557" r:id="rId43"/>
    <p:sldId id="447" r:id="rId44"/>
    <p:sldId id="448" r:id="rId45"/>
    <p:sldId id="449" r:id="rId46"/>
    <p:sldId id="450" r:id="rId47"/>
    <p:sldId id="451" r:id="rId48"/>
    <p:sldId id="453" r:id="rId49"/>
    <p:sldId id="454" r:id="rId50"/>
    <p:sldId id="455" r:id="rId51"/>
    <p:sldId id="456" r:id="rId52"/>
    <p:sldId id="457" r:id="rId53"/>
    <p:sldId id="458" r:id="rId54"/>
    <p:sldId id="459" r:id="rId55"/>
    <p:sldId id="460" r:id="rId56"/>
    <p:sldId id="461" r:id="rId57"/>
    <p:sldId id="463" r:id="rId58"/>
    <p:sldId id="462" r:id="rId59"/>
    <p:sldId id="464" r:id="rId60"/>
    <p:sldId id="465" r:id="rId61"/>
    <p:sldId id="509" r:id="rId62"/>
    <p:sldId id="510" r:id="rId63"/>
    <p:sldId id="512" r:id="rId64"/>
    <p:sldId id="513" r:id="rId65"/>
    <p:sldId id="514" r:id="rId66"/>
    <p:sldId id="515" r:id="rId67"/>
    <p:sldId id="517" r:id="rId68"/>
    <p:sldId id="496" r:id="rId69"/>
    <p:sldId id="535" r:id="rId70"/>
    <p:sldId id="536" r:id="rId71"/>
    <p:sldId id="537" r:id="rId72"/>
    <p:sldId id="538" r:id="rId73"/>
    <p:sldId id="539" r:id="rId74"/>
    <p:sldId id="540" r:id="rId75"/>
    <p:sldId id="548" r:id="rId76"/>
    <p:sldId id="549" r:id="rId77"/>
    <p:sldId id="574" r:id="rId78"/>
    <p:sldId id="490" r:id="rId79"/>
    <p:sldId id="491" r:id="rId80"/>
    <p:sldId id="492" r:id="rId81"/>
    <p:sldId id="493" r:id="rId82"/>
    <p:sldId id="494" r:id="rId83"/>
    <p:sldId id="495" r:id="rId84"/>
    <p:sldId id="497" r:id="rId85"/>
    <p:sldId id="498" r:id="rId86"/>
    <p:sldId id="499" r:id="rId87"/>
    <p:sldId id="500" r:id="rId88"/>
    <p:sldId id="501" r:id="rId89"/>
    <p:sldId id="502" r:id="rId90"/>
    <p:sldId id="503" r:id="rId91"/>
    <p:sldId id="504" r:id="rId92"/>
    <p:sldId id="505" r:id="rId93"/>
    <p:sldId id="506" r:id="rId94"/>
    <p:sldId id="507" r:id="rId95"/>
    <p:sldId id="508" r:id="rId96"/>
    <p:sldId id="466" r:id="rId97"/>
    <p:sldId id="467" r:id="rId98"/>
    <p:sldId id="468" r:id="rId99"/>
    <p:sldId id="469" r:id="rId100"/>
    <p:sldId id="470" r:id="rId101"/>
    <p:sldId id="575" r:id="rId102"/>
    <p:sldId id="472" r:id="rId103"/>
    <p:sldId id="473" r:id="rId104"/>
    <p:sldId id="474" r:id="rId105"/>
    <p:sldId id="476" r:id="rId106"/>
    <p:sldId id="478" r:id="rId107"/>
    <p:sldId id="479" r:id="rId108"/>
    <p:sldId id="480" r:id="rId109"/>
    <p:sldId id="481" r:id="rId110"/>
    <p:sldId id="482" r:id="rId111"/>
    <p:sldId id="483" r:id="rId112"/>
    <p:sldId id="484" r:id="rId113"/>
    <p:sldId id="550" r:id="rId114"/>
    <p:sldId id="551" r:id="rId115"/>
    <p:sldId id="552" r:id="rId116"/>
    <p:sldId id="553" r:id="rId117"/>
    <p:sldId id="554" r:id="rId118"/>
    <p:sldId id="555" r:id="rId119"/>
    <p:sldId id="556" r:id="rId120"/>
    <p:sldId id="413" r:id="rId121"/>
    <p:sldId id="414" r:id="rId122"/>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8E8A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howGuides="1">
      <p:cViewPr>
        <p:scale>
          <a:sx n="60" d="100"/>
          <a:sy n="60" d="100"/>
        </p:scale>
        <p:origin x="-1314" y="-180"/>
      </p:cViewPr>
      <p:guideLst>
        <p:guide orient="horz" pos="2160"/>
        <p:guide pos="2880"/>
      </p:guideLst>
    </p:cSldViewPr>
  </p:slideViewPr>
  <p:notesTextViewPr>
    <p:cViewPr>
      <p:scale>
        <a:sx n="1" d="1"/>
        <a:sy n="1" d="1"/>
      </p:scale>
      <p:origin x="0" y="0"/>
    </p:cViewPr>
  </p:notesTextViewPr>
  <p:sorterViewPr>
    <p:cViewPr>
      <p:scale>
        <a:sx n="112" d="100"/>
        <a:sy n="112" d="100"/>
      </p:scale>
      <p:origin x="0" y="3684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handoutMaster" Target="handoutMasters/handout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l-GR" sz="2000"/>
              <a:t>ΕΕ-27</a:t>
            </a:r>
            <a:r>
              <a:rPr lang="el-GR" sz="2000" baseline="0"/>
              <a:t> : ΠΑΡΑΓΩΓΗ ΑΝΑ ΚΑΥΣΙΜΟ</a:t>
            </a:r>
            <a:r>
              <a:rPr lang="en-GB" sz="2000" baseline="0"/>
              <a:t> (Mtoe)</a:t>
            </a:r>
            <a:r>
              <a:rPr lang="el-GR" sz="2000"/>
              <a:t> - 2011</a:t>
            </a:r>
          </a:p>
        </c:rich>
      </c:tx>
      <c:layout>
        <c:manualLayout>
          <c:xMode val="edge"/>
          <c:yMode val="edge"/>
          <c:x val="0.42172852036519248"/>
          <c:y val="1.126231649592384E-2"/>
        </c:manualLayout>
      </c:layout>
      <c:overlay val="1"/>
    </c:title>
    <c:autoTitleDeleted val="0"/>
    <c:plotArea>
      <c:layout/>
      <c:pieChart>
        <c:varyColors val="1"/>
        <c:ser>
          <c:idx val="0"/>
          <c:order val="0"/>
          <c:dLbls>
            <c:showLegendKey val="0"/>
            <c:showVal val="1"/>
            <c:showCatName val="0"/>
            <c:showSerName val="0"/>
            <c:showPercent val="0"/>
            <c:showBubbleSize val="0"/>
            <c:showLeaderLines val="1"/>
          </c:dLbls>
          <c:cat>
            <c:strRef>
              <c:f>production!$B$5:$B$10</c:f>
              <c:strCache>
                <c:ptCount val="6"/>
                <c:pt idx="0">
                  <c:v>NUCLEAR</c:v>
                </c:pt>
                <c:pt idx="1">
                  <c:v>SOLID FUELS</c:v>
                </c:pt>
                <c:pt idx="2">
                  <c:v>RENEWABLES</c:v>
                </c:pt>
                <c:pt idx="3">
                  <c:v>GASES</c:v>
                </c:pt>
                <c:pt idx="4">
                  <c:v>OIL AND PRODUCTS</c:v>
                </c:pt>
                <c:pt idx="5">
                  <c:v>WASTE Non RES</c:v>
                </c:pt>
              </c:strCache>
            </c:strRef>
          </c:cat>
          <c:val>
            <c:numRef>
              <c:f>production!$C$5:$C$10</c:f>
              <c:numCache>
                <c:formatCode>General</c:formatCode>
                <c:ptCount val="6"/>
                <c:pt idx="0">
                  <c:v>234</c:v>
                </c:pt>
                <c:pt idx="1">
                  <c:v>167.4</c:v>
                </c:pt>
                <c:pt idx="2">
                  <c:v>162.30000000000001</c:v>
                </c:pt>
                <c:pt idx="3">
                  <c:v>140.30000000000001</c:v>
                </c:pt>
                <c:pt idx="4">
                  <c:v>89.5</c:v>
                </c:pt>
                <c:pt idx="5">
                  <c:v>13.6</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904307515237492"/>
          <c:y val="0.11076414374026554"/>
          <c:w val="0.3341572306031938"/>
          <c:h val="0.38127020602944817"/>
        </c:manualLayout>
      </c:layout>
      <c:overlay val="0"/>
      <c:txPr>
        <a:bodyPr/>
        <a:lstStyle/>
        <a:p>
          <a:pPr>
            <a:defRPr sz="2400"/>
          </a:pPr>
          <a:endParaRPr lang="en-US"/>
        </a:p>
      </c:txPr>
    </c:legend>
    <c:plotVisOnly val="1"/>
    <c:dispBlanksAs val="gap"/>
    <c:showDLblsOverMax val="0"/>
  </c:chart>
  <c:txPr>
    <a:bodyPr/>
    <a:lstStyle/>
    <a:p>
      <a:pPr>
        <a:defRPr sz="3200">
          <a:solidFill>
            <a:schemeClr val="tx1">
              <a:lumMod val="95000"/>
              <a:lumOff val="5000"/>
            </a:schemeClr>
          </a:solidFill>
          <a:latin typeface="+mj-lt"/>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l-GR" sz="2400"/>
              <a:t>ΕΕ-27</a:t>
            </a:r>
            <a:r>
              <a:rPr lang="el-GR" sz="2400" baseline="0"/>
              <a:t> : </a:t>
            </a:r>
            <a:r>
              <a:rPr lang="el-GR" sz="2400"/>
              <a:t>ΕΙΣΑΓΩΓΕΣ ΑΡΓΟΥ</a:t>
            </a:r>
            <a:r>
              <a:rPr lang="el-GR" sz="2400" baseline="0"/>
              <a:t> ΠΕΤΡΕΛΑΙΟΥ</a:t>
            </a:r>
            <a:r>
              <a:rPr lang="el-GR" sz="2400"/>
              <a:t>  - 2011</a:t>
            </a:r>
          </a:p>
        </c:rich>
      </c:tx>
      <c:layout/>
      <c:overlay val="1"/>
    </c:title>
    <c:autoTitleDeleted val="0"/>
    <c:plotArea>
      <c:layout/>
      <c:pieChart>
        <c:varyColors val="1"/>
        <c:ser>
          <c:idx val="0"/>
          <c:order val="0"/>
          <c:dLbls>
            <c:showLegendKey val="0"/>
            <c:showVal val="1"/>
            <c:showCatName val="0"/>
            <c:showSerName val="0"/>
            <c:showPercent val="0"/>
            <c:showBubbleSize val="0"/>
            <c:showLeaderLines val="1"/>
          </c:dLbls>
          <c:cat>
            <c:strRef>
              <c:f>'ΕΕ_27 ΕΝΕΡΓΕΙΑ'!$B$6:$B$13</c:f>
              <c:strCache>
                <c:ptCount val="8"/>
                <c:pt idx="0">
                  <c:v>ΡΩΣΙΑ</c:v>
                </c:pt>
                <c:pt idx="1">
                  <c:v>ΝΟΡΒΗΓΙΑ</c:v>
                </c:pt>
                <c:pt idx="2">
                  <c:v>ΣΑΟΥΔΙΚΗ ΑΡΑΒΙΑ</c:v>
                </c:pt>
                <c:pt idx="3">
                  <c:v>ΝΙΓΗΡΙΑ</c:v>
                </c:pt>
                <c:pt idx="4">
                  <c:v>ΙΡΑΝ</c:v>
                </c:pt>
                <c:pt idx="5">
                  <c:v>ΚΑΖΑΚΣΤΑΝ</c:v>
                </c:pt>
                <c:pt idx="6">
                  <c:v>ΑΖΕΡΜΠΑΪΤΖΑΝ</c:v>
                </c:pt>
                <c:pt idx="7">
                  <c:v>ΑΛΛΟ</c:v>
                </c:pt>
              </c:strCache>
            </c:strRef>
          </c:cat>
          <c:val>
            <c:numRef>
              <c:f>'ΕΕ_27 ΕΝΕΡΓΕΙΑ'!$C$6:$C$13</c:f>
              <c:numCache>
                <c:formatCode>0%</c:formatCode>
                <c:ptCount val="8"/>
                <c:pt idx="0">
                  <c:v>0.35</c:v>
                </c:pt>
                <c:pt idx="1">
                  <c:v>0.12</c:v>
                </c:pt>
                <c:pt idx="2">
                  <c:v>0.08</c:v>
                </c:pt>
                <c:pt idx="3">
                  <c:v>0.06</c:v>
                </c:pt>
                <c:pt idx="4">
                  <c:v>0.06</c:v>
                </c:pt>
                <c:pt idx="5">
                  <c:v>0.06</c:v>
                </c:pt>
                <c:pt idx="6">
                  <c:v>0.05</c:v>
                </c:pt>
                <c:pt idx="7">
                  <c:v>0.22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904307515237492"/>
          <c:y val="0.11076414374026554"/>
          <c:w val="0.32773382735830164"/>
          <c:h val="0.80803721471384704"/>
        </c:manualLayout>
      </c:layout>
      <c:overlay val="0"/>
      <c:txPr>
        <a:bodyPr/>
        <a:lstStyle/>
        <a:p>
          <a:pPr>
            <a:defRPr sz="2400"/>
          </a:pPr>
          <a:endParaRPr lang="en-US"/>
        </a:p>
      </c:txPr>
    </c:legend>
    <c:plotVisOnly val="1"/>
    <c:dispBlanksAs val="gap"/>
    <c:showDLblsOverMax val="0"/>
  </c:chart>
  <c:txPr>
    <a:bodyPr/>
    <a:lstStyle/>
    <a:p>
      <a:pPr>
        <a:defRPr sz="3200">
          <a:solidFill>
            <a:schemeClr val="tx1">
              <a:lumMod val="95000"/>
              <a:lumOff val="5000"/>
            </a:schemeClr>
          </a:solidFill>
          <a:latin typeface="+mj-lt"/>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l-GR" sz="2000"/>
              <a:t>ΕΕ-27</a:t>
            </a:r>
            <a:r>
              <a:rPr lang="el-GR" sz="2000" baseline="0"/>
              <a:t> : </a:t>
            </a:r>
            <a:r>
              <a:rPr lang="el-GR" sz="2000"/>
              <a:t>ΕΙΣΑΓΩΓΕΣ ΦΥΣΙΚΟΥ ΑΕΡΙΟΥ - 2011</a:t>
            </a:r>
          </a:p>
        </c:rich>
      </c:tx>
      <c:layout>
        <c:manualLayout>
          <c:xMode val="edge"/>
          <c:yMode val="edge"/>
          <c:x val="0.42172852036519248"/>
          <c:y val="1.126231649592384E-2"/>
        </c:manualLayout>
      </c:layout>
      <c:overlay val="1"/>
    </c:title>
    <c:autoTitleDeleted val="0"/>
    <c:plotArea>
      <c:layout/>
      <c:pieChart>
        <c:varyColors val="1"/>
        <c:ser>
          <c:idx val="0"/>
          <c:order val="0"/>
          <c:dLbls>
            <c:showLegendKey val="0"/>
            <c:showVal val="1"/>
            <c:showCatName val="0"/>
            <c:showSerName val="0"/>
            <c:showPercent val="0"/>
            <c:showBubbleSize val="0"/>
            <c:showLeaderLines val="1"/>
          </c:dLbls>
          <c:cat>
            <c:strRef>
              <c:f>'ΕΕ_27 ΕΝΕΡΓΕΙΑ'!$B$16:$B$23</c:f>
              <c:strCache>
                <c:ptCount val="8"/>
                <c:pt idx="0">
                  <c:v>ΡΩΣΙΑ</c:v>
                </c:pt>
                <c:pt idx="1">
                  <c:v>ΝΟΡΒΗΓΙΑ</c:v>
                </c:pt>
                <c:pt idx="2">
                  <c:v>ΑΛΓΕΡΙΑ</c:v>
                </c:pt>
                <c:pt idx="3">
                  <c:v>ΚΑΤΑΡ</c:v>
                </c:pt>
                <c:pt idx="4">
                  <c:v>ΑΔΙΕΥΚΡΙΝΙΣΤΟ</c:v>
                </c:pt>
                <c:pt idx="5">
                  <c:v>ΝΙΓΗΡΙΑ</c:v>
                </c:pt>
                <c:pt idx="6">
                  <c:v>ΑΙΓΥΠΤΟΣ</c:v>
                </c:pt>
                <c:pt idx="7">
                  <c:v>ΑΛΛΟ</c:v>
                </c:pt>
              </c:strCache>
            </c:strRef>
          </c:cat>
          <c:val>
            <c:numRef>
              <c:f>'ΕΕ_27 ΕΝΕΡΓΕΙΑ'!$C$16:$C$23</c:f>
              <c:numCache>
                <c:formatCode>0%</c:formatCode>
                <c:ptCount val="8"/>
                <c:pt idx="0">
                  <c:v>0.3</c:v>
                </c:pt>
                <c:pt idx="1">
                  <c:v>0.28000000000000003</c:v>
                </c:pt>
                <c:pt idx="2">
                  <c:v>0.13</c:v>
                </c:pt>
                <c:pt idx="3">
                  <c:v>0.11</c:v>
                </c:pt>
                <c:pt idx="4">
                  <c:v>0.1</c:v>
                </c:pt>
                <c:pt idx="5">
                  <c:v>0.05</c:v>
                </c:pt>
                <c:pt idx="6">
                  <c:v>0.02</c:v>
                </c:pt>
                <c:pt idx="7">
                  <c:v>0.02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904307515237492"/>
          <c:y val="0.11076414374026554"/>
          <c:w val="0.32773382735830164"/>
          <c:h val="0.80803721471384704"/>
        </c:manualLayout>
      </c:layout>
      <c:overlay val="0"/>
      <c:txPr>
        <a:bodyPr/>
        <a:lstStyle/>
        <a:p>
          <a:pPr>
            <a:defRPr sz="2400"/>
          </a:pPr>
          <a:endParaRPr lang="en-US"/>
        </a:p>
      </c:txPr>
    </c:legend>
    <c:plotVisOnly val="1"/>
    <c:dispBlanksAs val="gap"/>
    <c:showDLblsOverMax val="0"/>
  </c:chart>
  <c:txPr>
    <a:bodyPr/>
    <a:lstStyle/>
    <a:p>
      <a:pPr>
        <a:defRPr sz="3200">
          <a:solidFill>
            <a:schemeClr val="tx1">
              <a:lumMod val="95000"/>
              <a:lumOff val="5000"/>
            </a:schemeClr>
          </a:solidFill>
          <a:latin typeface="+mj-lt"/>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l-GR" sz="2400"/>
              <a:t>ΕΕ-27</a:t>
            </a:r>
            <a:r>
              <a:rPr lang="el-GR" sz="2400" baseline="0"/>
              <a:t> : </a:t>
            </a:r>
            <a:r>
              <a:rPr lang="el-GR" sz="2400"/>
              <a:t>ΕΙΣΑΓΩΓΕΣ ΣΤΕΡΕΩΝ</a:t>
            </a:r>
            <a:r>
              <a:rPr lang="el-GR" sz="2400" baseline="0"/>
              <a:t> ΚΑΥΣΙΜΩΝ</a:t>
            </a:r>
            <a:r>
              <a:rPr lang="el-GR" sz="2400"/>
              <a:t> - 2011</a:t>
            </a:r>
          </a:p>
        </c:rich>
      </c:tx>
      <c:layout>
        <c:manualLayout>
          <c:xMode val="edge"/>
          <c:yMode val="edge"/>
          <c:x val="0.42172852036519248"/>
          <c:y val="1.126231649592384E-2"/>
        </c:manualLayout>
      </c:layout>
      <c:overlay val="1"/>
    </c:title>
    <c:autoTitleDeleted val="0"/>
    <c:plotArea>
      <c:layout/>
      <c:pieChart>
        <c:varyColors val="1"/>
        <c:ser>
          <c:idx val="0"/>
          <c:order val="0"/>
          <c:dLbls>
            <c:showLegendKey val="0"/>
            <c:showVal val="1"/>
            <c:showCatName val="0"/>
            <c:showSerName val="0"/>
            <c:showPercent val="0"/>
            <c:showBubbleSize val="0"/>
            <c:showLeaderLines val="1"/>
          </c:dLbls>
          <c:cat>
            <c:strRef>
              <c:f>'ΕΕ_27 ΕΝΕΡΓΕΙΑ'!$B$26:$B$33</c:f>
              <c:strCache>
                <c:ptCount val="8"/>
                <c:pt idx="0">
                  <c:v>ΡΩΣΙΑ</c:v>
                </c:pt>
                <c:pt idx="1">
                  <c:v>ΚΟΛΟΜΒΙΑ</c:v>
                </c:pt>
                <c:pt idx="2">
                  <c:v>ΗΠΑ</c:v>
                </c:pt>
                <c:pt idx="3">
                  <c:v>ΑΥΣΤΡΑΛΙΑ</c:v>
                </c:pt>
                <c:pt idx="4">
                  <c:v>ΝΟΤΙΟΣ ΑΦΡΙΚΗ</c:v>
                </c:pt>
                <c:pt idx="5">
                  <c:v>ΙΝΔΟΝΗΣΙΑ</c:v>
                </c:pt>
                <c:pt idx="6">
                  <c:v>ΑΔΙΕΥΚΡΙΝΙΣΤΟ</c:v>
                </c:pt>
                <c:pt idx="7">
                  <c:v>ΑΛΛΟ</c:v>
                </c:pt>
              </c:strCache>
            </c:strRef>
          </c:cat>
          <c:val>
            <c:numRef>
              <c:f>'ΕΕ_27 ΕΝΕΡΓΕΙΑ'!$C$26:$C$33</c:f>
              <c:numCache>
                <c:formatCode>0%</c:formatCode>
                <c:ptCount val="8"/>
                <c:pt idx="0">
                  <c:v>0.26</c:v>
                </c:pt>
                <c:pt idx="1">
                  <c:v>0.24</c:v>
                </c:pt>
                <c:pt idx="2">
                  <c:v>0.18</c:v>
                </c:pt>
                <c:pt idx="3">
                  <c:v>0.09</c:v>
                </c:pt>
                <c:pt idx="4">
                  <c:v>0.08</c:v>
                </c:pt>
                <c:pt idx="5">
                  <c:v>0.05</c:v>
                </c:pt>
                <c:pt idx="6">
                  <c:v>0.04</c:v>
                </c:pt>
                <c:pt idx="7">
                  <c:v>0.06</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904307515237492"/>
          <c:y val="0.11076414374026554"/>
          <c:w val="0.32773382735830164"/>
          <c:h val="0.80803721471384704"/>
        </c:manualLayout>
      </c:layout>
      <c:overlay val="0"/>
      <c:txPr>
        <a:bodyPr/>
        <a:lstStyle/>
        <a:p>
          <a:pPr>
            <a:defRPr sz="2400"/>
          </a:pPr>
          <a:endParaRPr lang="en-US"/>
        </a:p>
      </c:txPr>
    </c:legend>
    <c:plotVisOnly val="1"/>
    <c:dispBlanksAs val="gap"/>
    <c:showDLblsOverMax val="0"/>
  </c:chart>
  <c:txPr>
    <a:bodyPr/>
    <a:lstStyle/>
    <a:p>
      <a:pPr>
        <a:defRPr sz="3200">
          <a:solidFill>
            <a:schemeClr val="tx1">
              <a:lumMod val="95000"/>
              <a:lumOff val="5000"/>
            </a:schemeClr>
          </a:solidFill>
          <a:latin typeface="+mj-lt"/>
        </a:defRPr>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8CAB3-AA5C-4F6A-977F-C844DAC915A1}" type="doc">
      <dgm:prSet loTypeId="urn:microsoft.com/office/officeart/2005/8/layout/chevron1" loCatId="process" qsTypeId="urn:microsoft.com/office/officeart/2005/8/quickstyle/simple3" qsCatId="simple" csTypeId="urn:microsoft.com/office/officeart/2005/8/colors/accent2_2" csCatId="accent2" phldr="1"/>
      <dgm:spPr/>
    </dgm:pt>
    <dgm:pt modelId="{5D640E6F-6BFA-4222-B3A4-70A06A69D83D}">
      <dgm:prSet phldrT="[Text]" custT="1"/>
      <dgm:spPr/>
      <dgm:t>
        <a:bodyPr/>
        <a:lstStyle/>
        <a:p>
          <a:r>
            <a:rPr lang="el-GR" sz="2000" dirty="0" smtClean="0"/>
            <a:t>ΕΞΟΡΥΞΗ</a:t>
          </a:r>
          <a:endParaRPr lang="en-GB" sz="1300" dirty="0"/>
        </a:p>
      </dgm:t>
    </dgm:pt>
    <dgm:pt modelId="{2BBE351D-7A9F-4962-B027-70FB87CD53F9}" type="parTrans" cxnId="{7FEF6CFC-A016-420B-8526-50CFB2474168}">
      <dgm:prSet/>
      <dgm:spPr/>
      <dgm:t>
        <a:bodyPr/>
        <a:lstStyle/>
        <a:p>
          <a:endParaRPr lang="en-GB"/>
        </a:p>
      </dgm:t>
    </dgm:pt>
    <dgm:pt modelId="{E3378089-9417-4D1E-9DFC-A46CBFDCC76E}" type="sibTrans" cxnId="{7FEF6CFC-A016-420B-8526-50CFB2474168}">
      <dgm:prSet/>
      <dgm:spPr/>
      <dgm:t>
        <a:bodyPr/>
        <a:lstStyle/>
        <a:p>
          <a:endParaRPr lang="en-GB"/>
        </a:p>
      </dgm:t>
    </dgm:pt>
    <dgm:pt modelId="{9C41A196-C3CA-4A26-A26E-1FAF3074958C}">
      <dgm:prSet phldrT="[Text]" custT="1"/>
      <dgm:spPr>
        <a:solidFill>
          <a:schemeClr val="accent3">
            <a:lumMod val="40000"/>
            <a:lumOff val="60000"/>
          </a:schemeClr>
        </a:solidFill>
      </dgm:spPr>
      <dgm:t>
        <a:bodyPr/>
        <a:lstStyle/>
        <a:p>
          <a:pPr marL="0" indent="0"/>
          <a:r>
            <a:rPr lang="el-GR" sz="2000" b="1" dirty="0" smtClean="0">
              <a:latin typeface="Cambria Math" panose="02040503050406030204" pitchFamily="18" charset="0"/>
              <a:ea typeface="Cambria Math" panose="02040503050406030204" pitchFamily="18" charset="0"/>
            </a:rPr>
            <a:t>ΜΕΤΑΤΡΟΠΗ</a:t>
          </a:r>
          <a:endParaRPr lang="en-GB" sz="1400" b="1" dirty="0">
            <a:latin typeface="Cambria Math" panose="02040503050406030204" pitchFamily="18" charset="0"/>
            <a:ea typeface="Cambria Math" panose="02040503050406030204" pitchFamily="18" charset="0"/>
          </a:endParaRPr>
        </a:p>
      </dgm:t>
    </dgm:pt>
    <dgm:pt modelId="{2C9D7112-4E83-4F79-865A-C211BAAE77D0}" type="parTrans" cxnId="{65064444-9E05-4ECD-946F-74C577A144A5}">
      <dgm:prSet/>
      <dgm:spPr/>
      <dgm:t>
        <a:bodyPr/>
        <a:lstStyle/>
        <a:p>
          <a:endParaRPr lang="en-GB"/>
        </a:p>
      </dgm:t>
    </dgm:pt>
    <dgm:pt modelId="{62EB4550-1766-4FE4-94F4-892CC6946756}" type="sibTrans" cxnId="{65064444-9E05-4ECD-946F-74C577A144A5}">
      <dgm:prSet/>
      <dgm:spPr/>
      <dgm:t>
        <a:bodyPr/>
        <a:lstStyle/>
        <a:p>
          <a:endParaRPr lang="en-GB"/>
        </a:p>
      </dgm:t>
    </dgm:pt>
    <dgm:pt modelId="{B26FAD78-DB4C-4C99-BC95-6962C67F4835}">
      <dgm:prSet phldrT="[Text]" custT="1"/>
      <dgm:spPr>
        <a:solidFill>
          <a:schemeClr val="accent6">
            <a:lumMod val="40000"/>
            <a:lumOff val="60000"/>
          </a:schemeClr>
        </a:solidFill>
      </dgm:spPr>
      <dgm:t>
        <a:bodyPr/>
        <a:lstStyle/>
        <a:p>
          <a:pPr marL="0" indent="0" defTabSz="1160463"/>
          <a:r>
            <a:rPr lang="el-GR" sz="1600" dirty="0" smtClean="0"/>
            <a:t>ΜΕΤΑΦΟΡΑ ΑΠΟΘΗΚΕΥΣΗ ΔΙΑΝΟΜΗ</a:t>
          </a:r>
          <a:endParaRPr lang="en-GB" sz="1600" dirty="0"/>
        </a:p>
      </dgm:t>
    </dgm:pt>
    <dgm:pt modelId="{AE76475A-8A43-4B34-B582-54DFF47A0CB5}" type="parTrans" cxnId="{87D6B1FC-69ED-4FF2-965B-AA3B93EC4FE5}">
      <dgm:prSet/>
      <dgm:spPr/>
      <dgm:t>
        <a:bodyPr/>
        <a:lstStyle/>
        <a:p>
          <a:endParaRPr lang="en-GB"/>
        </a:p>
      </dgm:t>
    </dgm:pt>
    <dgm:pt modelId="{D7743243-A7C0-4F8D-B159-ED5410D78635}" type="sibTrans" cxnId="{87D6B1FC-69ED-4FF2-965B-AA3B93EC4FE5}">
      <dgm:prSet/>
      <dgm:spPr/>
      <dgm:t>
        <a:bodyPr/>
        <a:lstStyle/>
        <a:p>
          <a:endParaRPr lang="en-GB"/>
        </a:p>
      </dgm:t>
    </dgm:pt>
    <dgm:pt modelId="{2C2F5E52-6CAD-41A9-87C2-B36FFD3581A0}">
      <dgm:prSet phldrT="[Text]"/>
      <dgm:spPr>
        <a:solidFill>
          <a:schemeClr val="tx2">
            <a:lumMod val="20000"/>
            <a:lumOff val="80000"/>
          </a:schemeClr>
        </a:solidFill>
      </dgm:spPr>
      <dgm:t>
        <a:bodyPr/>
        <a:lstStyle/>
        <a:p>
          <a:r>
            <a:rPr lang="el-GR" dirty="0" smtClean="0"/>
            <a:t>ΜΕΤΑΤΡΟΠΗ ΤΕΛΙΚΗΣ ΧΡΗΣΗΣ</a:t>
          </a:r>
          <a:endParaRPr lang="en-GB" dirty="0"/>
        </a:p>
      </dgm:t>
    </dgm:pt>
    <dgm:pt modelId="{6B8ACC06-7EAC-4A80-A13D-3EEAE05B0725}" type="parTrans" cxnId="{B6FF28CC-7DD8-484F-9F53-229E216B373C}">
      <dgm:prSet/>
      <dgm:spPr/>
      <dgm:t>
        <a:bodyPr/>
        <a:lstStyle/>
        <a:p>
          <a:endParaRPr lang="en-GB"/>
        </a:p>
      </dgm:t>
    </dgm:pt>
    <dgm:pt modelId="{A7D06878-6813-41C5-A9DB-14A2042654D1}" type="sibTrans" cxnId="{B6FF28CC-7DD8-484F-9F53-229E216B373C}">
      <dgm:prSet/>
      <dgm:spPr/>
      <dgm:t>
        <a:bodyPr/>
        <a:lstStyle/>
        <a:p>
          <a:endParaRPr lang="en-GB"/>
        </a:p>
      </dgm:t>
    </dgm:pt>
    <dgm:pt modelId="{7EEA4FB9-8DD5-492D-A210-7D98363E39B5}" type="pres">
      <dgm:prSet presAssocID="{F8D8CAB3-AA5C-4F6A-977F-C844DAC915A1}" presName="Name0" presStyleCnt="0">
        <dgm:presLayoutVars>
          <dgm:dir/>
          <dgm:animLvl val="lvl"/>
          <dgm:resizeHandles val="exact"/>
        </dgm:presLayoutVars>
      </dgm:prSet>
      <dgm:spPr/>
    </dgm:pt>
    <dgm:pt modelId="{64BFE69D-6E69-4BF1-A899-3C5D3E5D8A55}" type="pres">
      <dgm:prSet presAssocID="{5D640E6F-6BFA-4222-B3A4-70A06A69D83D}" presName="parTxOnly" presStyleLbl="node1" presStyleIdx="0" presStyleCnt="4" custLinFactX="-5642" custLinFactNeighborX="-100000" custLinFactNeighborY="-337">
        <dgm:presLayoutVars>
          <dgm:chMax val="0"/>
          <dgm:chPref val="0"/>
          <dgm:bulletEnabled val="1"/>
        </dgm:presLayoutVars>
      </dgm:prSet>
      <dgm:spPr/>
      <dgm:t>
        <a:bodyPr/>
        <a:lstStyle/>
        <a:p>
          <a:endParaRPr lang="en-GB"/>
        </a:p>
      </dgm:t>
    </dgm:pt>
    <dgm:pt modelId="{EE803EC5-AE64-4772-B15D-CA042FED4A82}" type="pres">
      <dgm:prSet presAssocID="{E3378089-9417-4D1E-9DFC-A46CBFDCC76E}" presName="parTxOnlySpace" presStyleCnt="0"/>
      <dgm:spPr/>
    </dgm:pt>
    <dgm:pt modelId="{83947F3E-FFAB-451B-A669-30F8BE99D801}" type="pres">
      <dgm:prSet presAssocID="{9C41A196-C3CA-4A26-A26E-1FAF3074958C}" presName="parTxOnly" presStyleLbl="node1" presStyleIdx="1" presStyleCnt="4" custScaleX="181384" custScaleY="179195">
        <dgm:presLayoutVars>
          <dgm:chMax val="0"/>
          <dgm:chPref val="0"/>
          <dgm:bulletEnabled val="1"/>
        </dgm:presLayoutVars>
      </dgm:prSet>
      <dgm:spPr/>
      <dgm:t>
        <a:bodyPr/>
        <a:lstStyle/>
        <a:p>
          <a:endParaRPr lang="en-GB"/>
        </a:p>
      </dgm:t>
    </dgm:pt>
    <dgm:pt modelId="{8006E82E-7B03-4A2D-99CF-833252522E41}" type="pres">
      <dgm:prSet presAssocID="{62EB4550-1766-4FE4-94F4-892CC6946756}" presName="parTxOnlySpace" presStyleCnt="0"/>
      <dgm:spPr/>
    </dgm:pt>
    <dgm:pt modelId="{73695B08-95C6-47D8-BBF0-01731473E1DB}" type="pres">
      <dgm:prSet presAssocID="{B26FAD78-DB4C-4C99-BC95-6962C67F4835}" presName="parTxOnly" presStyleLbl="node1" presStyleIdx="2" presStyleCnt="4" custScaleX="127419">
        <dgm:presLayoutVars>
          <dgm:chMax val="0"/>
          <dgm:chPref val="0"/>
          <dgm:bulletEnabled val="1"/>
        </dgm:presLayoutVars>
      </dgm:prSet>
      <dgm:spPr/>
      <dgm:t>
        <a:bodyPr/>
        <a:lstStyle/>
        <a:p>
          <a:endParaRPr lang="en-GB"/>
        </a:p>
      </dgm:t>
    </dgm:pt>
    <dgm:pt modelId="{A9AB29A7-31E9-434B-9F5F-7C1E8EE6E374}" type="pres">
      <dgm:prSet presAssocID="{D7743243-A7C0-4F8D-B159-ED5410D78635}" presName="parTxOnlySpace" presStyleCnt="0"/>
      <dgm:spPr/>
    </dgm:pt>
    <dgm:pt modelId="{B1D00274-9DE5-4203-8770-E9355A934048}" type="pres">
      <dgm:prSet presAssocID="{2C2F5E52-6CAD-41A9-87C2-B36FFD3581A0}" presName="parTxOnly" presStyleLbl="node1" presStyleIdx="3" presStyleCnt="4">
        <dgm:presLayoutVars>
          <dgm:chMax val="0"/>
          <dgm:chPref val="0"/>
          <dgm:bulletEnabled val="1"/>
        </dgm:presLayoutVars>
      </dgm:prSet>
      <dgm:spPr/>
      <dgm:t>
        <a:bodyPr/>
        <a:lstStyle/>
        <a:p>
          <a:endParaRPr lang="en-GB"/>
        </a:p>
      </dgm:t>
    </dgm:pt>
  </dgm:ptLst>
  <dgm:cxnLst>
    <dgm:cxn modelId="{BF2ACA1F-4E7C-4900-960B-BFEF76F6C90E}" type="presOf" srcId="{2C2F5E52-6CAD-41A9-87C2-B36FFD3581A0}" destId="{B1D00274-9DE5-4203-8770-E9355A934048}" srcOrd="0" destOrd="0" presId="urn:microsoft.com/office/officeart/2005/8/layout/chevron1"/>
    <dgm:cxn modelId="{7F0086FE-019A-456B-92D0-5972C104AAFF}" type="presOf" srcId="{F8D8CAB3-AA5C-4F6A-977F-C844DAC915A1}" destId="{7EEA4FB9-8DD5-492D-A210-7D98363E39B5}" srcOrd="0" destOrd="0" presId="urn:microsoft.com/office/officeart/2005/8/layout/chevron1"/>
    <dgm:cxn modelId="{65064444-9E05-4ECD-946F-74C577A144A5}" srcId="{F8D8CAB3-AA5C-4F6A-977F-C844DAC915A1}" destId="{9C41A196-C3CA-4A26-A26E-1FAF3074958C}" srcOrd="1" destOrd="0" parTransId="{2C9D7112-4E83-4F79-865A-C211BAAE77D0}" sibTransId="{62EB4550-1766-4FE4-94F4-892CC6946756}"/>
    <dgm:cxn modelId="{B6FF28CC-7DD8-484F-9F53-229E216B373C}" srcId="{F8D8CAB3-AA5C-4F6A-977F-C844DAC915A1}" destId="{2C2F5E52-6CAD-41A9-87C2-B36FFD3581A0}" srcOrd="3" destOrd="0" parTransId="{6B8ACC06-7EAC-4A80-A13D-3EEAE05B0725}" sibTransId="{A7D06878-6813-41C5-A9DB-14A2042654D1}"/>
    <dgm:cxn modelId="{7FEF6CFC-A016-420B-8526-50CFB2474168}" srcId="{F8D8CAB3-AA5C-4F6A-977F-C844DAC915A1}" destId="{5D640E6F-6BFA-4222-B3A4-70A06A69D83D}" srcOrd="0" destOrd="0" parTransId="{2BBE351D-7A9F-4962-B027-70FB87CD53F9}" sibTransId="{E3378089-9417-4D1E-9DFC-A46CBFDCC76E}"/>
    <dgm:cxn modelId="{FBA42447-3E2A-433E-800E-F41E7AAD3B86}" type="presOf" srcId="{5D640E6F-6BFA-4222-B3A4-70A06A69D83D}" destId="{64BFE69D-6E69-4BF1-A899-3C5D3E5D8A55}" srcOrd="0" destOrd="0" presId="urn:microsoft.com/office/officeart/2005/8/layout/chevron1"/>
    <dgm:cxn modelId="{87D6B1FC-69ED-4FF2-965B-AA3B93EC4FE5}" srcId="{F8D8CAB3-AA5C-4F6A-977F-C844DAC915A1}" destId="{B26FAD78-DB4C-4C99-BC95-6962C67F4835}" srcOrd="2" destOrd="0" parTransId="{AE76475A-8A43-4B34-B582-54DFF47A0CB5}" sibTransId="{D7743243-A7C0-4F8D-B159-ED5410D78635}"/>
    <dgm:cxn modelId="{594FDAE7-B2EF-4D84-BCBD-7B4319457CE0}" type="presOf" srcId="{B26FAD78-DB4C-4C99-BC95-6962C67F4835}" destId="{73695B08-95C6-47D8-BBF0-01731473E1DB}" srcOrd="0" destOrd="0" presId="urn:microsoft.com/office/officeart/2005/8/layout/chevron1"/>
    <dgm:cxn modelId="{6428BF2A-CE06-4A43-8A55-B78A5EAB2BC7}" type="presOf" srcId="{9C41A196-C3CA-4A26-A26E-1FAF3074958C}" destId="{83947F3E-FFAB-451B-A669-30F8BE99D801}" srcOrd="0" destOrd="0" presId="urn:microsoft.com/office/officeart/2005/8/layout/chevron1"/>
    <dgm:cxn modelId="{90CDC677-BF3F-4483-A339-B75CCE963FBE}" type="presParOf" srcId="{7EEA4FB9-8DD5-492D-A210-7D98363E39B5}" destId="{64BFE69D-6E69-4BF1-A899-3C5D3E5D8A55}" srcOrd="0" destOrd="0" presId="urn:microsoft.com/office/officeart/2005/8/layout/chevron1"/>
    <dgm:cxn modelId="{6E22C67A-102C-4FB6-8BB0-B878168CFD95}" type="presParOf" srcId="{7EEA4FB9-8DD5-492D-A210-7D98363E39B5}" destId="{EE803EC5-AE64-4772-B15D-CA042FED4A82}" srcOrd="1" destOrd="0" presId="urn:microsoft.com/office/officeart/2005/8/layout/chevron1"/>
    <dgm:cxn modelId="{204372C1-192D-436B-9277-1FCC2A50F6C3}" type="presParOf" srcId="{7EEA4FB9-8DD5-492D-A210-7D98363E39B5}" destId="{83947F3E-FFAB-451B-A669-30F8BE99D801}" srcOrd="2" destOrd="0" presId="urn:microsoft.com/office/officeart/2005/8/layout/chevron1"/>
    <dgm:cxn modelId="{A0FE4D23-6FDC-4663-8246-68ABD207FC0F}" type="presParOf" srcId="{7EEA4FB9-8DD5-492D-A210-7D98363E39B5}" destId="{8006E82E-7B03-4A2D-99CF-833252522E41}" srcOrd="3" destOrd="0" presId="urn:microsoft.com/office/officeart/2005/8/layout/chevron1"/>
    <dgm:cxn modelId="{3D7887B6-BCC7-4AF1-B0CE-B8E74030ABD0}" type="presParOf" srcId="{7EEA4FB9-8DD5-492D-A210-7D98363E39B5}" destId="{73695B08-95C6-47D8-BBF0-01731473E1DB}" srcOrd="4" destOrd="0" presId="urn:microsoft.com/office/officeart/2005/8/layout/chevron1"/>
    <dgm:cxn modelId="{A0113DD7-AA5B-4D8D-B45D-EF60BBEDF013}" type="presParOf" srcId="{7EEA4FB9-8DD5-492D-A210-7D98363E39B5}" destId="{A9AB29A7-31E9-434B-9F5F-7C1E8EE6E374}" srcOrd="5" destOrd="0" presId="urn:microsoft.com/office/officeart/2005/8/layout/chevron1"/>
    <dgm:cxn modelId="{832053C5-3B8C-4DB4-ADEA-8FFDD9F78678}" type="presParOf" srcId="{7EEA4FB9-8DD5-492D-A210-7D98363E39B5}" destId="{B1D00274-9DE5-4203-8770-E9355A934048}"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8CAB3-AA5C-4F6A-977F-C844DAC915A1}" type="doc">
      <dgm:prSet loTypeId="urn:microsoft.com/office/officeart/2005/8/layout/chevron1" loCatId="process" qsTypeId="urn:microsoft.com/office/officeart/2005/8/quickstyle/simple3" qsCatId="simple" csTypeId="urn:microsoft.com/office/officeart/2005/8/colors/accent2_2" csCatId="accent2" phldr="1"/>
      <dgm:spPr/>
    </dgm:pt>
    <dgm:pt modelId="{5D640E6F-6BFA-4222-B3A4-70A06A69D83D}">
      <dgm:prSet phldrT="[Text]" custT="1"/>
      <dgm:spPr/>
      <dgm:t>
        <a:bodyPr/>
        <a:lstStyle/>
        <a:p>
          <a:r>
            <a:rPr lang="el-GR" sz="2000" dirty="0" smtClean="0"/>
            <a:t>ΕΞΟΡΥΞΗ</a:t>
          </a:r>
          <a:endParaRPr lang="en-GB" sz="1300" dirty="0"/>
        </a:p>
      </dgm:t>
    </dgm:pt>
    <dgm:pt modelId="{2BBE351D-7A9F-4962-B027-70FB87CD53F9}" type="parTrans" cxnId="{7FEF6CFC-A016-420B-8526-50CFB2474168}">
      <dgm:prSet/>
      <dgm:spPr/>
      <dgm:t>
        <a:bodyPr/>
        <a:lstStyle/>
        <a:p>
          <a:endParaRPr lang="en-GB"/>
        </a:p>
      </dgm:t>
    </dgm:pt>
    <dgm:pt modelId="{E3378089-9417-4D1E-9DFC-A46CBFDCC76E}" type="sibTrans" cxnId="{7FEF6CFC-A016-420B-8526-50CFB2474168}">
      <dgm:prSet/>
      <dgm:spPr/>
      <dgm:t>
        <a:bodyPr/>
        <a:lstStyle/>
        <a:p>
          <a:endParaRPr lang="en-GB"/>
        </a:p>
      </dgm:t>
    </dgm:pt>
    <dgm:pt modelId="{9C41A196-C3CA-4A26-A26E-1FAF3074958C}">
      <dgm:prSet phldrT="[Text]" custT="1"/>
      <dgm:spPr/>
      <dgm:t>
        <a:bodyPr/>
        <a:lstStyle/>
        <a:p>
          <a:pPr marL="0" indent="0"/>
          <a:r>
            <a:rPr lang="el-GR" sz="1800" dirty="0" smtClean="0"/>
            <a:t>ΜΕΤΑΤΡΟΠΗ</a:t>
          </a:r>
          <a:endParaRPr lang="en-GB" sz="1300" dirty="0"/>
        </a:p>
      </dgm:t>
    </dgm:pt>
    <dgm:pt modelId="{2C9D7112-4E83-4F79-865A-C211BAAE77D0}" type="parTrans" cxnId="{65064444-9E05-4ECD-946F-74C577A144A5}">
      <dgm:prSet/>
      <dgm:spPr/>
      <dgm:t>
        <a:bodyPr/>
        <a:lstStyle/>
        <a:p>
          <a:endParaRPr lang="en-GB"/>
        </a:p>
      </dgm:t>
    </dgm:pt>
    <dgm:pt modelId="{62EB4550-1766-4FE4-94F4-892CC6946756}" type="sibTrans" cxnId="{65064444-9E05-4ECD-946F-74C577A144A5}">
      <dgm:prSet/>
      <dgm:spPr/>
      <dgm:t>
        <a:bodyPr/>
        <a:lstStyle/>
        <a:p>
          <a:endParaRPr lang="en-GB"/>
        </a:p>
      </dgm:t>
    </dgm:pt>
    <dgm:pt modelId="{B26FAD78-DB4C-4C99-BC95-6962C67F4835}">
      <dgm:prSet phldrT="[Text]" custT="1"/>
      <dgm:spPr/>
      <dgm:t>
        <a:bodyPr/>
        <a:lstStyle/>
        <a:p>
          <a:pPr marL="0" indent="0" defTabSz="1160463"/>
          <a:r>
            <a:rPr lang="el-GR" sz="1800" dirty="0" smtClean="0"/>
            <a:t>ΜΕΤΑΦΟΡΑ ΑΠΟΘΗΚΕΥΣΗΔΙΑΝΟΜΗ</a:t>
          </a:r>
          <a:endParaRPr lang="en-GB" sz="1800" dirty="0"/>
        </a:p>
      </dgm:t>
    </dgm:pt>
    <dgm:pt modelId="{AE76475A-8A43-4B34-B582-54DFF47A0CB5}" type="parTrans" cxnId="{87D6B1FC-69ED-4FF2-965B-AA3B93EC4FE5}">
      <dgm:prSet/>
      <dgm:spPr/>
      <dgm:t>
        <a:bodyPr/>
        <a:lstStyle/>
        <a:p>
          <a:endParaRPr lang="en-GB"/>
        </a:p>
      </dgm:t>
    </dgm:pt>
    <dgm:pt modelId="{D7743243-A7C0-4F8D-B159-ED5410D78635}" type="sibTrans" cxnId="{87D6B1FC-69ED-4FF2-965B-AA3B93EC4FE5}">
      <dgm:prSet/>
      <dgm:spPr/>
      <dgm:t>
        <a:bodyPr/>
        <a:lstStyle/>
        <a:p>
          <a:endParaRPr lang="en-GB"/>
        </a:p>
      </dgm:t>
    </dgm:pt>
    <dgm:pt modelId="{2C2F5E52-6CAD-41A9-87C2-B36FFD3581A0}">
      <dgm:prSet phldrT="[Text]"/>
      <dgm:spPr/>
      <dgm:t>
        <a:bodyPr/>
        <a:lstStyle/>
        <a:p>
          <a:r>
            <a:rPr lang="el-GR" dirty="0" smtClean="0"/>
            <a:t>ΜΕΤΑΤΡΟΠΗ ΤΕΛΙΚΗΣ ΧΡΗΣΗΣ</a:t>
          </a:r>
          <a:endParaRPr lang="en-GB" dirty="0"/>
        </a:p>
      </dgm:t>
    </dgm:pt>
    <dgm:pt modelId="{6B8ACC06-7EAC-4A80-A13D-3EEAE05B0725}" type="parTrans" cxnId="{B6FF28CC-7DD8-484F-9F53-229E216B373C}">
      <dgm:prSet/>
      <dgm:spPr/>
      <dgm:t>
        <a:bodyPr/>
        <a:lstStyle/>
        <a:p>
          <a:endParaRPr lang="en-GB"/>
        </a:p>
      </dgm:t>
    </dgm:pt>
    <dgm:pt modelId="{A7D06878-6813-41C5-A9DB-14A2042654D1}" type="sibTrans" cxnId="{B6FF28CC-7DD8-484F-9F53-229E216B373C}">
      <dgm:prSet/>
      <dgm:spPr/>
      <dgm:t>
        <a:bodyPr/>
        <a:lstStyle/>
        <a:p>
          <a:endParaRPr lang="en-GB"/>
        </a:p>
      </dgm:t>
    </dgm:pt>
    <dgm:pt modelId="{7EEA4FB9-8DD5-492D-A210-7D98363E39B5}" type="pres">
      <dgm:prSet presAssocID="{F8D8CAB3-AA5C-4F6A-977F-C844DAC915A1}" presName="Name0" presStyleCnt="0">
        <dgm:presLayoutVars>
          <dgm:dir/>
          <dgm:animLvl val="lvl"/>
          <dgm:resizeHandles val="exact"/>
        </dgm:presLayoutVars>
      </dgm:prSet>
      <dgm:spPr/>
    </dgm:pt>
    <dgm:pt modelId="{64BFE69D-6E69-4BF1-A899-3C5D3E5D8A55}" type="pres">
      <dgm:prSet presAssocID="{5D640E6F-6BFA-4222-B3A4-70A06A69D83D}" presName="parTxOnly" presStyleLbl="node1" presStyleIdx="0" presStyleCnt="4" custLinFactX="-5642" custLinFactNeighborX="-100000" custLinFactNeighborY="-337">
        <dgm:presLayoutVars>
          <dgm:chMax val="0"/>
          <dgm:chPref val="0"/>
          <dgm:bulletEnabled val="1"/>
        </dgm:presLayoutVars>
      </dgm:prSet>
      <dgm:spPr/>
      <dgm:t>
        <a:bodyPr/>
        <a:lstStyle/>
        <a:p>
          <a:endParaRPr lang="en-GB"/>
        </a:p>
      </dgm:t>
    </dgm:pt>
    <dgm:pt modelId="{EE803EC5-AE64-4772-B15D-CA042FED4A82}" type="pres">
      <dgm:prSet presAssocID="{E3378089-9417-4D1E-9DFC-A46CBFDCC76E}" presName="parTxOnlySpace" presStyleCnt="0"/>
      <dgm:spPr/>
    </dgm:pt>
    <dgm:pt modelId="{83947F3E-FFAB-451B-A669-30F8BE99D801}" type="pres">
      <dgm:prSet presAssocID="{9C41A196-C3CA-4A26-A26E-1FAF3074958C}" presName="parTxOnly" presStyleLbl="node1" presStyleIdx="1" presStyleCnt="4" custScaleX="103436">
        <dgm:presLayoutVars>
          <dgm:chMax val="0"/>
          <dgm:chPref val="0"/>
          <dgm:bulletEnabled val="1"/>
        </dgm:presLayoutVars>
      </dgm:prSet>
      <dgm:spPr/>
      <dgm:t>
        <a:bodyPr/>
        <a:lstStyle/>
        <a:p>
          <a:endParaRPr lang="en-GB"/>
        </a:p>
      </dgm:t>
    </dgm:pt>
    <dgm:pt modelId="{8006E82E-7B03-4A2D-99CF-833252522E41}" type="pres">
      <dgm:prSet presAssocID="{62EB4550-1766-4FE4-94F4-892CC6946756}" presName="parTxOnlySpace" presStyleCnt="0"/>
      <dgm:spPr/>
    </dgm:pt>
    <dgm:pt modelId="{73695B08-95C6-47D8-BBF0-01731473E1DB}" type="pres">
      <dgm:prSet presAssocID="{B26FAD78-DB4C-4C99-BC95-6962C67F4835}" presName="parTxOnly" presStyleLbl="node1" presStyleIdx="2" presStyleCnt="4" custScaleX="107440">
        <dgm:presLayoutVars>
          <dgm:chMax val="0"/>
          <dgm:chPref val="0"/>
          <dgm:bulletEnabled val="1"/>
        </dgm:presLayoutVars>
      </dgm:prSet>
      <dgm:spPr/>
      <dgm:t>
        <a:bodyPr/>
        <a:lstStyle/>
        <a:p>
          <a:endParaRPr lang="en-GB"/>
        </a:p>
      </dgm:t>
    </dgm:pt>
    <dgm:pt modelId="{A9AB29A7-31E9-434B-9F5F-7C1E8EE6E374}" type="pres">
      <dgm:prSet presAssocID="{D7743243-A7C0-4F8D-B159-ED5410D78635}" presName="parTxOnlySpace" presStyleCnt="0"/>
      <dgm:spPr/>
    </dgm:pt>
    <dgm:pt modelId="{B1D00274-9DE5-4203-8770-E9355A934048}" type="pres">
      <dgm:prSet presAssocID="{2C2F5E52-6CAD-41A9-87C2-B36FFD3581A0}" presName="parTxOnly" presStyleLbl="node1" presStyleIdx="3" presStyleCnt="4">
        <dgm:presLayoutVars>
          <dgm:chMax val="0"/>
          <dgm:chPref val="0"/>
          <dgm:bulletEnabled val="1"/>
        </dgm:presLayoutVars>
      </dgm:prSet>
      <dgm:spPr/>
      <dgm:t>
        <a:bodyPr/>
        <a:lstStyle/>
        <a:p>
          <a:endParaRPr lang="en-GB"/>
        </a:p>
      </dgm:t>
    </dgm:pt>
  </dgm:ptLst>
  <dgm:cxnLst>
    <dgm:cxn modelId="{20AB46A3-90CE-4759-AB92-8A6B51823E9E}" type="presOf" srcId="{B26FAD78-DB4C-4C99-BC95-6962C67F4835}" destId="{73695B08-95C6-47D8-BBF0-01731473E1DB}" srcOrd="0" destOrd="0" presId="urn:microsoft.com/office/officeart/2005/8/layout/chevron1"/>
    <dgm:cxn modelId="{E84EA5F5-4AAC-4DCC-815A-899E02DE2D3C}" type="presOf" srcId="{2C2F5E52-6CAD-41A9-87C2-B36FFD3581A0}" destId="{B1D00274-9DE5-4203-8770-E9355A934048}" srcOrd="0" destOrd="0" presId="urn:microsoft.com/office/officeart/2005/8/layout/chevron1"/>
    <dgm:cxn modelId="{65064444-9E05-4ECD-946F-74C577A144A5}" srcId="{F8D8CAB3-AA5C-4F6A-977F-C844DAC915A1}" destId="{9C41A196-C3CA-4A26-A26E-1FAF3074958C}" srcOrd="1" destOrd="0" parTransId="{2C9D7112-4E83-4F79-865A-C211BAAE77D0}" sibTransId="{62EB4550-1766-4FE4-94F4-892CC6946756}"/>
    <dgm:cxn modelId="{B6FF28CC-7DD8-484F-9F53-229E216B373C}" srcId="{F8D8CAB3-AA5C-4F6A-977F-C844DAC915A1}" destId="{2C2F5E52-6CAD-41A9-87C2-B36FFD3581A0}" srcOrd="3" destOrd="0" parTransId="{6B8ACC06-7EAC-4A80-A13D-3EEAE05B0725}" sibTransId="{A7D06878-6813-41C5-A9DB-14A2042654D1}"/>
    <dgm:cxn modelId="{5F265418-D810-4838-8BF4-DF72DD69828F}" type="presOf" srcId="{9C41A196-C3CA-4A26-A26E-1FAF3074958C}" destId="{83947F3E-FFAB-451B-A669-30F8BE99D801}" srcOrd="0" destOrd="0" presId="urn:microsoft.com/office/officeart/2005/8/layout/chevron1"/>
    <dgm:cxn modelId="{7FEF6CFC-A016-420B-8526-50CFB2474168}" srcId="{F8D8CAB3-AA5C-4F6A-977F-C844DAC915A1}" destId="{5D640E6F-6BFA-4222-B3A4-70A06A69D83D}" srcOrd="0" destOrd="0" parTransId="{2BBE351D-7A9F-4962-B027-70FB87CD53F9}" sibTransId="{E3378089-9417-4D1E-9DFC-A46CBFDCC76E}"/>
    <dgm:cxn modelId="{9076CE98-763E-4EAD-958E-241C0510958B}" type="presOf" srcId="{F8D8CAB3-AA5C-4F6A-977F-C844DAC915A1}" destId="{7EEA4FB9-8DD5-492D-A210-7D98363E39B5}" srcOrd="0" destOrd="0" presId="urn:microsoft.com/office/officeart/2005/8/layout/chevron1"/>
    <dgm:cxn modelId="{87D6B1FC-69ED-4FF2-965B-AA3B93EC4FE5}" srcId="{F8D8CAB3-AA5C-4F6A-977F-C844DAC915A1}" destId="{B26FAD78-DB4C-4C99-BC95-6962C67F4835}" srcOrd="2" destOrd="0" parTransId="{AE76475A-8A43-4B34-B582-54DFF47A0CB5}" sibTransId="{D7743243-A7C0-4F8D-B159-ED5410D78635}"/>
    <dgm:cxn modelId="{66E751B7-C370-40DE-BC22-A4DB22A94DA3}" type="presOf" srcId="{5D640E6F-6BFA-4222-B3A4-70A06A69D83D}" destId="{64BFE69D-6E69-4BF1-A899-3C5D3E5D8A55}" srcOrd="0" destOrd="0" presId="urn:microsoft.com/office/officeart/2005/8/layout/chevron1"/>
    <dgm:cxn modelId="{F22B8A40-8662-4C35-BB41-15A5ECADA548}" type="presParOf" srcId="{7EEA4FB9-8DD5-492D-A210-7D98363E39B5}" destId="{64BFE69D-6E69-4BF1-A899-3C5D3E5D8A55}" srcOrd="0" destOrd="0" presId="urn:microsoft.com/office/officeart/2005/8/layout/chevron1"/>
    <dgm:cxn modelId="{2231C84C-8041-4D63-A80A-740F185D0699}" type="presParOf" srcId="{7EEA4FB9-8DD5-492D-A210-7D98363E39B5}" destId="{EE803EC5-AE64-4772-B15D-CA042FED4A82}" srcOrd="1" destOrd="0" presId="urn:microsoft.com/office/officeart/2005/8/layout/chevron1"/>
    <dgm:cxn modelId="{209C3F76-FEBD-47E2-ACF4-22A277600DCB}" type="presParOf" srcId="{7EEA4FB9-8DD5-492D-A210-7D98363E39B5}" destId="{83947F3E-FFAB-451B-A669-30F8BE99D801}" srcOrd="2" destOrd="0" presId="urn:microsoft.com/office/officeart/2005/8/layout/chevron1"/>
    <dgm:cxn modelId="{D7209A84-BB9A-4155-AEDC-D9CDB72A04D4}" type="presParOf" srcId="{7EEA4FB9-8DD5-492D-A210-7D98363E39B5}" destId="{8006E82E-7B03-4A2D-99CF-833252522E41}" srcOrd="3" destOrd="0" presId="urn:microsoft.com/office/officeart/2005/8/layout/chevron1"/>
    <dgm:cxn modelId="{C255BDDE-D3BC-4804-A451-F23C59F89FBA}" type="presParOf" srcId="{7EEA4FB9-8DD5-492D-A210-7D98363E39B5}" destId="{73695B08-95C6-47D8-BBF0-01731473E1DB}" srcOrd="4" destOrd="0" presId="urn:microsoft.com/office/officeart/2005/8/layout/chevron1"/>
    <dgm:cxn modelId="{4D371D7F-EC7D-4263-84CE-EC0C751EB264}" type="presParOf" srcId="{7EEA4FB9-8DD5-492D-A210-7D98363E39B5}" destId="{A9AB29A7-31E9-434B-9F5F-7C1E8EE6E374}" srcOrd="5" destOrd="0" presId="urn:microsoft.com/office/officeart/2005/8/layout/chevron1"/>
    <dgm:cxn modelId="{14CDF972-810A-41A2-B6BD-859234563F50}" type="presParOf" srcId="{7EEA4FB9-8DD5-492D-A210-7D98363E39B5}" destId="{B1D00274-9DE5-4203-8770-E9355A934048}"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D8CAB3-AA5C-4F6A-977F-C844DAC915A1}" type="doc">
      <dgm:prSet loTypeId="urn:microsoft.com/office/officeart/2005/8/layout/chevron1" loCatId="process" qsTypeId="urn:microsoft.com/office/officeart/2005/8/quickstyle/simple3" qsCatId="simple" csTypeId="urn:microsoft.com/office/officeart/2005/8/colors/accent2_2" csCatId="accent2" phldr="1"/>
      <dgm:spPr/>
    </dgm:pt>
    <dgm:pt modelId="{5D640E6F-6BFA-4222-B3A4-70A06A69D83D}">
      <dgm:prSet phldrT="[Text]" custT="1"/>
      <dgm:spPr/>
      <dgm:t>
        <a:bodyPr/>
        <a:lstStyle/>
        <a:p>
          <a:r>
            <a:rPr lang="el-GR" sz="1800" dirty="0" smtClean="0"/>
            <a:t>ΜΕΤΑΤΡΟΠΗ</a:t>
          </a:r>
          <a:endParaRPr lang="en-GB" sz="1300" dirty="0"/>
        </a:p>
      </dgm:t>
    </dgm:pt>
    <dgm:pt modelId="{2BBE351D-7A9F-4962-B027-70FB87CD53F9}" type="parTrans" cxnId="{7FEF6CFC-A016-420B-8526-50CFB2474168}">
      <dgm:prSet/>
      <dgm:spPr/>
      <dgm:t>
        <a:bodyPr/>
        <a:lstStyle/>
        <a:p>
          <a:endParaRPr lang="en-GB"/>
        </a:p>
      </dgm:t>
    </dgm:pt>
    <dgm:pt modelId="{E3378089-9417-4D1E-9DFC-A46CBFDCC76E}" type="sibTrans" cxnId="{7FEF6CFC-A016-420B-8526-50CFB2474168}">
      <dgm:prSet/>
      <dgm:spPr/>
      <dgm:t>
        <a:bodyPr/>
        <a:lstStyle/>
        <a:p>
          <a:endParaRPr lang="en-GB"/>
        </a:p>
      </dgm:t>
    </dgm:pt>
    <dgm:pt modelId="{B26FAD78-DB4C-4C99-BC95-6962C67F4835}">
      <dgm:prSet phldrT="[Text]" custT="1"/>
      <dgm:spPr/>
      <dgm:t>
        <a:bodyPr/>
        <a:lstStyle/>
        <a:p>
          <a:pPr marL="0" indent="0" defTabSz="1160463"/>
          <a:r>
            <a:rPr lang="el-GR" sz="1800" dirty="0" smtClean="0"/>
            <a:t>ΜΕΤΑΦΟΡΑ ΑΠΟΘΗΚΕΥΣΗΔΙΑΝΟΜΗ</a:t>
          </a:r>
          <a:endParaRPr lang="en-GB" sz="1800" dirty="0"/>
        </a:p>
      </dgm:t>
    </dgm:pt>
    <dgm:pt modelId="{AE76475A-8A43-4B34-B582-54DFF47A0CB5}" type="parTrans" cxnId="{87D6B1FC-69ED-4FF2-965B-AA3B93EC4FE5}">
      <dgm:prSet/>
      <dgm:spPr/>
      <dgm:t>
        <a:bodyPr/>
        <a:lstStyle/>
        <a:p>
          <a:endParaRPr lang="en-GB"/>
        </a:p>
      </dgm:t>
    </dgm:pt>
    <dgm:pt modelId="{D7743243-A7C0-4F8D-B159-ED5410D78635}" type="sibTrans" cxnId="{87D6B1FC-69ED-4FF2-965B-AA3B93EC4FE5}">
      <dgm:prSet/>
      <dgm:spPr/>
      <dgm:t>
        <a:bodyPr/>
        <a:lstStyle/>
        <a:p>
          <a:endParaRPr lang="en-GB"/>
        </a:p>
      </dgm:t>
    </dgm:pt>
    <dgm:pt modelId="{2C2F5E52-6CAD-41A9-87C2-B36FFD3581A0}">
      <dgm:prSet phldrT="[Text]"/>
      <dgm:spPr/>
      <dgm:t>
        <a:bodyPr/>
        <a:lstStyle/>
        <a:p>
          <a:r>
            <a:rPr lang="el-GR" dirty="0" smtClean="0"/>
            <a:t>ΜΕΤΑΤΡΟΠΗ ΤΕΛΙΚΗΣ ΧΡΗΣΗΣ</a:t>
          </a:r>
          <a:endParaRPr lang="en-GB" dirty="0"/>
        </a:p>
      </dgm:t>
    </dgm:pt>
    <dgm:pt modelId="{6B8ACC06-7EAC-4A80-A13D-3EEAE05B0725}" type="parTrans" cxnId="{B6FF28CC-7DD8-484F-9F53-229E216B373C}">
      <dgm:prSet/>
      <dgm:spPr/>
      <dgm:t>
        <a:bodyPr/>
        <a:lstStyle/>
        <a:p>
          <a:endParaRPr lang="en-GB"/>
        </a:p>
      </dgm:t>
    </dgm:pt>
    <dgm:pt modelId="{A7D06878-6813-41C5-A9DB-14A2042654D1}" type="sibTrans" cxnId="{B6FF28CC-7DD8-484F-9F53-229E216B373C}">
      <dgm:prSet/>
      <dgm:spPr/>
      <dgm:t>
        <a:bodyPr/>
        <a:lstStyle/>
        <a:p>
          <a:endParaRPr lang="en-GB"/>
        </a:p>
      </dgm:t>
    </dgm:pt>
    <dgm:pt modelId="{023B2E08-C7D0-404A-8584-41381C1688F4}">
      <dgm:prSet phldrT="[Text]"/>
      <dgm:spPr/>
      <dgm:t>
        <a:bodyPr/>
        <a:lstStyle/>
        <a:p>
          <a:r>
            <a:rPr lang="el-GR" dirty="0" smtClean="0"/>
            <a:t>ΤΕΛΙΚΗ ΧΡΗΣΗ</a:t>
          </a:r>
          <a:endParaRPr lang="en-GB" dirty="0"/>
        </a:p>
      </dgm:t>
    </dgm:pt>
    <dgm:pt modelId="{C3DF220B-0D1B-477C-AFA2-8DC479D9C3E9}" type="parTrans" cxnId="{DF01BF40-EC9A-4BE1-B04A-7BD8344D8C12}">
      <dgm:prSet/>
      <dgm:spPr/>
      <dgm:t>
        <a:bodyPr/>
        <a:lstStyle/>
        <a:p>
          <a:endParaRPr lang="en-GB"/>
        </a:p>
      </dgm:t>
    </dgm:pt>
    <dgm:pt modelId="{75E6BB86-FD33-4DAF-9A1D-0CFAF7487FE6}" type="sibTrans" cxnId="{DF01BF40-EC9A-4BE1-B04A-7BD8344D8C12}">
      <dgm:prSet/>
      <dgm:spPr/>
      <dgm:t>
        <a:bodyPr/>
        <a:lstStyle/>
        <a:p>
          <a:endParaRPr lang="en-GB"/>
        </a:p>
      </dgm:t>
    </dgm:pt>
    <dgm:pt modelId="{7EEA4FB9-8DD5-492D-A210-7D98363E39B5}" type="pres">
      <dgm:prSet presAssocID="{F8D8CAB3-AA5C-4F6A-977F-C844DAC915A1}" presName="Name0" presStyleCnt="0">
        <dgm:presLayoutVars>
          <dgm:dir/>
          <dgm:animLvl val="lvl"/>
          <dgm:resizeHandles val="exact"/>
        </dgm:presLayoutVars>
      </dgm:prSet>
      <dgm:spPr/>
    </dgm:pt>
    <dgm:pt modelId="{64BFE69D-6E69-4BF1-A899-3C5D3E5D8A55}" type="pres">
      <dgm:prSet presAssocID="{5D640E6F-6BFA-4222-B3A4-70A06A69D83D}" presName="parTxOnly" presStyleLbl="node1" presStyleIdx="0" presStyleCnt="4" custLinFactX="-5642" custLinFactNeighborX="-100000" custLinFactNeighborY="-337">
        <dgm:presLayoutVars>
          <dgm:chMax val="0"/>
          <dgm:chPref val="0"/>
          <dgm:bulletEnabled val="1"/>
        </dgm:presLayoutVars>
      </dgm:prSet>
      <dgm:spPr/>
      <dgm:t>
        <a:bodyPr/>
        <a:lstStyle/>
        <a:p>
          <a:endParaRPr lang="en-GB"/>
        </a:p>
      </dgm:t>
    </dgm:pt>
    <dgm:pt modelId="{EE803EC5-AE64-4772-B15D-CA042FED4A82}" type="pres">
      <dgm:prSet presAssocID="{E3378089-9417-4D1E-9DFC-A46CBFDCC76E}" presName="parTxOnlySpace" presStyleCnt="0"/>
      <dgm:spPr/>
    </dgm:pt>
    <dgm:pt modelId="{73695B08-95C6-47D8-BBF0-01731473E1DB}" type="pres">
      <dgm:prSet presAssocID="{B26FAD78-DB4C-4C99-BC95-6962C67F4835}" presName="parTxOnly" presStyleLbl="node1" presStyleIdx="1" presStyleCnt="4" custScaleX="107440">
        <dgm:presLayoutVars>
          <dgm:chMax val="0"/>
          <dgm:chPref val="0"/>
          <dgm:bulletEnabled val="1"/>
        </dgm:presLayoutVars>
      </dgm:prSet>
      <dgm:spPr/>
      <dgm:t>
        <a:bodyPr/>
        <a:lstStyle/>
        <a:p>
          <a:endParaRPr lang="en-GB"/>
        </a:p>
      </dgm:t>
    </dgm:pt>
    <dgm:pt modelId="{A9AB29A7-31E9-434B-9F5F-7C1E8EE6E374}" type="pres">
      <dgm:prSet presAssocID="{D7743243-A7C0-4F8D-B159-ED5410D78635}" presName="parTxOnlySpace" presStyleCnt="0"/>
      <dgm:spPr/>
    </dgm:pt>
    <dgm:pt modelId="{B1D00274-9DE5-4203-8770-E9355A934048}" type="pres">
      <dgm:prSet presAssocID="{2C2F5E52-6CAD-41A9-87C2-B36FFD3581A0}" presName="parTxOnly" presStyleLbl="node1" presStyleIdx="2" presStyleCnt="4">
        <dgm:presLayoutVars>
          <dgm:chMax val="0"/>
          <dgm:chPref val="0"/>
          <dgm:bulletEnabled val="1"/>
        </dgm:presLayoutVars>
      </dgm:prSet>
      <dgm:spPr/>
      <dgm:t>
        <a:bodyPr/>
        <a:lstStyle/>
        <a:p>
          <a:endParaRPr lang="en-GB"/>
        </a:p>
      </dgm:t>
    </dgm:pt>
    <dgm:pt modelId="{B6FA510D-902D-4E00-A59B-2596E15552D7}" type="pres">
      <dgm:prSet presAssocID="{A7D06878-6813-41C5-A9DB-14A2042654D1}" presName="parTxOnlySpace" presStyleCnt="0"/>
      <dgm:spPr/>
    </dgm:pt>
    <dgm:pt modelId="{D107C71F-D4A1-4279-B78D-6F3F84BD6247}" type="pres">
      <dgm:prSet presAssocID="{023B2E08-C7D0-404A-8584-41381C1688F4}" presName="parTxOnly" presStyleLbl="node1" presStyleIdx="3" presStyleCnt="4">
        <dgm:presLayoutVars>
          <dgm:chMax val="0"/>
          <dgm:chPref val="0"/>
          <dgm:bulletEnabled val="1"/>
        </dgm:presLayoutVars>
      </dgm:prSet>
      <dgm:spPr/>
      <dgm:t>
        <a:bodyPr/>
        <a:lstStyle/>
        <a:p>
          <a:endParaRPr lang="en-GB"/>
        </a:p>
      </dgm:t>
    </dgm:pt>
  </dgm:ptLst>
  <dgm:cxnLst>
    <dgm:cxn modelId="{80736CBC-591B-48B6-8CF6-3B4124444875}" type="presOf" srcId="{F8D8CAB3-AA5C-4F6A-977F-C844DAC915A1}" destId="{7EEA4FB9-8DD5-492D-A210-7D98363E39B5}" srcOrd="0" destOrd="0" presId="urn:microsoft.com/office/officeart/2005/8/layout/chevron1"/>
    <dgm:cxn modelId="{E7907D68-8266-4A66-AE87-5BD876CA665F}" type="presOf" srcId="{2C2F5E52-6CAD-41A9-87C2-B36FFD3581A0}" destId="{B1D00274-9DE5-4203-8770-E9355A934048}" srcOrd="0" destOrd="0" presId="urn:microsoft.com/office/officeart/2005/8/layout/chevron1"/>
    <dgm:cxn modelId="{B6FF28CC-7DD8-484F-9F53-229E216B373C}" srcId="{F8D8CAB3-AA5C-4F6A-977F-C844DAC915A1}" destId="{2C2F5E52-6CAD-41A9-87C2-B36FFD3581A0}" srcOrd="2" destOrd="0" parTransId="{6B8ACC06-7EAC-4A80-A13D-3EEAE05B0725}" sibTransId="{A7D06878-6813-41C5-A9DB-14A2042654D1}"/>
    <dgm:cxn modelId="{47BD528E-F550-4E0B-9509-77C1B9C5F4B9}" type="presOf" srcId="{023B2E08-C7D0-404A-8584-41381C1688F4}" destId="{D107C71F-D4A1-4279-B78D-6F3F84BD6247}" srcOrd="0" destOrd="0" presId="urn:microsoft.com/office/officeart/2005/8/layout/chevron1"/>
    <dgm:cxn modelId="{7FEF6CFC-A016-420B-8526-50CFB2474168}" srcId="{F8D8CAB3-AA5C-4F6A-977F-C844DAC915A1}" destId="{5D640E6F-6BFA-4222-B3A4-70A06A69D83D}" srcOrd="0" destOrd="0" parTransId="{2BBE351D-7A9F-4962-B027-70FB87CD53F9}" sibTransId="{E3378089-9417-4D1E-9DFC-A46CBFDCC76E}"/>
    <dgm:cxn modelId="{17FCD421-F659-43C0-B9B5-B17912931BD0}" type="presOf" srcId="{B26FAD78-DB4C-4C99-BC95-6962C67F4835}" destId="{73695B08-95C6-47D8-BBF0-01731473E1DB}" srcOrd="0" destOrd="0" presId="urn:microsoft.com/office/officeart/2005/8/layout/chevron1"/>
    <dgm:cxn modelId="{87D6B1FC-69ED-4FF2-965B-AA3B93EC4FE5}" srcId="{F8D8CAB3-AA5C-4F6A-977F-C844DAC915A1}" destId="{B26FAD78-DB4C-4C99-BC95-6962C67F4835}" srcOrd="1" destOrd="0" parTransId="{AE76475A-8A43-4B34-B582-54DFF47A0CB5}" sibTransId="{D7743243-A7C0-4F8D-B159-ED5410D78635}"/>
    <dgm:cxn modelId="{DF01BF40-EC9A-4BE1-B04A-7BD8344D8C12}" srcId="{F8D8CAB3-AA5C-4F6A-977F-C844DAC915A1}" destId="{023B2E08-C7D0-404A-8584-41381C1688F4}" srcOrd="3" destOrd="0" parTransId="{C3DF220B-0D1B-477C-AFA2-8DC479D9C3E9}" sibTransId="{75E6BB86-FD33-4DAF-9A1D-0CFAF7487FE6}"/>
    <dgm:cxn modelId="{1F6B49AC-984E-44DE-A4AA-CA8BC2277FBE}" type="presOf" srcId="{5D640E6F-6BFA-4222-B3A4-70A06A69D83D}" destId="{64BFE69D-6E69-4BF1-A899-3C5D3E5D8A55}" srcOrd="0" destOrd="0" presId="urn:microsoft.com/office/officeart/2005/8/layout/chevron1"/>
    <dgm:cxn modelId="{5ED1C698-9B27-4243-94D2-4ED3FF27875A}" type="presParOf" srcId="{7EEA4FB9-8DD5-492D-A210-7D98363E39B5}" destId="{64BFE69D-6E69-4BF1-A899-3C5D3E5D8A55}" srcOrd="0" destOrd="0" presId="urn:microsoft.com/office/officeart/2005/8/layout/chevron1"/>
    <dgm:cxn modelId="{93022650-216F-4758-ACF2-E2E2B9ECD846}" type="presParOf" srcId="{7EEA4FB9-8DD5-492D-A210-7D98363E39B5}" destId="{EE803EC5-AE64-4772-B15D-CA042FED4A82}" srcOrd="1" destOrd="0" presId="urn:microsoft.com/office/officeart/2005/8/layout/chevron1"/>
    <dgm:cxn modelId="{40995309-0ADC-49E9-BCF9-4DE9D644E3CF}" type="presParOf" srcId="{7EEA4FB9-8DD5-492D-A210-7D98363E39B5}" destId="{73695B08-95C6-47D8-BBF0-01731473E1DB}" srcOrd="2" destOrd="0" presId="urn:microsoft.com/office/officeart/2005/8/layout/chevron1"/>
    <dgm:cxn modelId="{90BD41AA-FE6A-4EA8-BDF1-2E6D2E973D44}" type="presParOf" srcId="{7EEA4FB9-8DD5-492D-A210-7D98363E39B5}" destId="{A9AB29A7-31E9-434B-9F5F-7C1E8EE6E374}" srcOrd="3" destOrd="0" presId="urn:microsoft.com/office/officeart/2005/8/layout/chevron1"/>
    <dgm:cxn modelId="{565FA1A4-5562-490E-8DEF-DA851C837E4F}" type="presParOf" srcId="{7EEA4FB9-8DD5-492D-A210-7D98363E39B5}" destId="{B1D00274-9DE5-4203-8770-E9355A934048}" srcOrd="4" destOrd="0" presId="urn:microsoft.com/office/officeart/2005/8/layout/chevron1"/>
    <dgm:cxn modelId="{59408D35-99DD-41B3-8C11-456CCD5E2E3B}" type="presParOf" srcId="{7EEA4FB9-8DD5-492D-A210-7D98363E39B5}" destId="{B6FA510D-902D-4E00-A59B-2596E15552D7}" srcOrd="5" destOrd="0" presId="urn:microsoft.com/office/officeart/2005/8/layout/chevron1"/>
    <dgm:cxn modelId="{7F78B961-73C3-4DFD-8254-CE7D7EF72217}" type="presParOf" srcId="{7EEA4FB9-8DD5-492D-A210-7D98363E39B5}" destId="{D107C71F-D4A1-4279-B78D-6F3F84BD6247}"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FE69D-6E69-4BF1-A899-3C5D3E5D8A55}">
      <dsp:nvSpPr>
        <dsp:cNvPr id="0" name=""/>
        <dsp:cNvSpPr/>
      </dsp:nvSpPr>
      <dsp:spPr>
        <a:xfrm>
          <a:off x="0" y="830575"/>
          <a:ext cx="1775813" cy="710325"/>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l-GR" sz="2000" kern="1200" dirty="0" smtClean="0"/>
            <a:t>ΕΞΟΡΥΞΗ</a:t>
          </a:r>
          <a:endParaRPr lang="en-GB" sz="1300" kern="1200" dirty="0"/>
        </a:p>
      </dsp:txBody>
      <dsp:txXfrm>
        <a:off x="355163" y="830575"/>
        <a:ext cx="1065488" cy="710325"/>
      </dsp:txXfrm>
    </dsp:sp>
    <dsp:sp modelId="{83947F3E-FFAB-451B-A669-30F8BE99D801}">
      <dsp:nvSpPr>
        <dsp:cNvPr id="0" name=""/>
        <dsp:cNvSpPr/>
      </dsp:nvSpPr>
      <dsp:spPr>
        <a:xfrm>
          <a:off x="1600552" y="551697"/>
          <a:ext cx="3221041" cy="1272867"/>
        </a:xfrm>
        <a:prstGeom prst="chevron">
          <a:avLst/>
        </a:prstGeom>
        <a:solidFill>
          <a:schemeClr val="accent3">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pPr>
          <a:r>
            <a:rPr lang="el-GR" sz="2000" b="1" kern="1200" dirty="0" smtClean="0">
              <a:latin typeface="Cambria Math" panose="02040503050406030204" pitchFamily="18" charset="0"/>
              <a:ea typeface="Cambria Math" panose="02040503050406030204" pitchFamily="18" charset="0"/>
            </a:rPr>
            <a:t>ΜΕΤΑΤΡΟΠΗ</a:t>
          </a:r>
          <a:endParaRPr lang="en-GB" sz="1400" b="1" kern="1200" dirty="0">
            <a:latin typeface="Cambria Math" panose="02040503050406030204" pitchFamily="18" charset="0"/>
            <a:ea typeface="Cambria Math" panose="02040503050406030204" pitchFamily="18" charset="0"/>
          </a:endParaRPr>
        </a:p>
      </dsp:txBody>
      <dsp:txXfrm>
        <a:off x="2236986" y="551697"/>
        <a:ext cx="1948174" cy="1272867"/>
      </dsp:txXfrm>
    </dsp:sp>
    <dsp:sp modelId="{73695B08-95C6-47D8-BBF0-01731473E1DB}">
      <dsp:nvSpPr>
        <dsp:cNvPr id="0" name=""/>
        <dsp:cNvSpPr/>
      </dsp:nvSpPr>
      <dsp:spPr>
        <a:xfrm>
          <a:off x="4644012" y="832968"/>
          <a:ext cx="2262723" cy="710325"/>
        </a:xfrm>
        <a:prstGeom prst="chevron">
          <a:avLst/>
        </a:prstGeom>
        <a:solidFill>
          <a:schemeClr val="accent6">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marL="0" lvl="0" indent="0" algn="ctr" defTabSz="1160463">
            <a:lnSpc>
              <a:spcPct val="90000"/>
            </a:lnSpc>
            <a:spcBef>
              <a:spcPct val="0"/>
            </a:spcBef>
            <a:spcAft>
              <a:spcPct val="35000"/>
            </a:spcAft>
          </a:pPr>
          <a:r>
            <a:rPr lang="el-GR" sz="1600" kern="1200" dirty="0" smtClean="0"/>
            <a:t>ΜΕΤΑΦΟΡΑ ΑΠΟΘΗΚΕΥΣΗ ΔΙΑΝΟΜΗ</a:t>
          </a:r>
          <a:endParaRPr lang="en-GB" sz="1600" kern="1200" dirty="0"/>
        </a:p>
      </dsp:txBody>
      <dsp:txXfrm>
        <a:off x="4999175" y="832968"/>
        <a:ext cx="1552398" cy="710325"/>
      </dsp:txXfrm>
    </dsp:sp>
    <dsp:sp modelId="{B1D00274-9DE5-4203-8770-E9355A934048}">
      <dsp:nvSpPr>
        <dsp:cNvPr id="0" name=""/>
        <dsp:cNvSpPr/>
      </dsp:nvSpPr>
      <dsp:spPr>
        <a:xfrm>
          <a:off x="6729154" y="832968"/>
          <a:ext cx="1775813" cy="710325"/>
        </a:xfrm>
        <a:prstGeom prst="chevron">
          <a:avLst/>
        </a:prstGeom>
        <a:solidFill>
          <a:schemeClr val="tx2">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l-GR" sz="1500" kern="1200" dirty="0" smtClean="0"/>
            <a:t>ΜΕΤΑΤΡΟΠΗ ΤΕΛΙΚΗΣ ΧΡΗΣΗΣ</a:t>
          </a:r>
          <a:endParaRPr lang="en-GB" sz="1500" kern="1200" dirty="0"/>
        </a:p>
      </dsp:txBody>
      <dsp:txXfrm>
        <a:off x="7084317" y="832968"/>
        <a:ext cx="1065488" cy="7103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FE69D-6E69-4BF1-A899-3C5D3E5D8A55}">
      <dsp:nvSpPr>
        <dsp:cNvPr id="0" name=""/>
        <dsp:cNvSpPr/>
      </dsp:nvSpPr>
      <dsp:spPr>
        <a:xfrm>
          <a:off x="0" y="501623"/>
          <a:ext cx="2157858" cy="863143"/>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l-GR" sz="2000" kern="1200" dirty="0" smtClean="0"/>
            <a:t>ΕΞΟΡΥΞΗ</a:t>
          </a:r>
          <a:endParaRPr lang="en-GB" sz="1300" kern="1200" dirty="0"/>
        </a:p>
      </dsp:txBody>
      <dsp:txXfrm>
        <a:off x="431572" y="501623"/>
        <a:ext cx="1294715" cy="863143"/>
      </dsp:txXfrm>
    </dsp:sp>
    <dsp:sp modelId="{83947F3E-FFAB-451B-A669-30F8BE99D801}">
      <dsp:nvSpPr>
        <dsp:cNvPr id="0" name=""/>
        <dsp:cNvSpPr/>
      </dsp:nvSpPr>
      <dsp:spPr>
        <a:xfrm>
          <a:off x="1947489" y="504532"/>
          <a:ext cx="2232003" cy="863143"/>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pPr>
          <a:r>
            <a:rPr lang="el-GR" sz="1800" kern="1200" dirty="0" smtClean="0"/>
            <a:t>ΜΕΤΑΤΡΟΠΗ</a:t>
          </a:r>
          <a:endParaRPr lang="en-GB" sz="1300" kern="1200" dirty="0"/>
        </a:p>
      </dsp:txBody>
      <dsp:txXfrm>
        <a:off x="2379061" y="504532"/>
        <a:ext cx="1368860" cy="863143"/>
      </dsp:txXfrm>
    </dsp:sp>
    <dsp:sp modelId="{73695B08-95C6-47D8-BBF0-01731473E1DB}">
      <dsp:nvSpPr>
        <dsp:cNvPr id="0" name=""/>
        <dsp:cNvSpPr/>
      </dsp:nvSpPr>
      <dsp:spPr>
        <a:xfrm>
          <a:off x="3963706" y="504532"/>
          <a:ext cx="2318403" cy="863143"/>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1160463">
            <a:lnSpc>
              <a:spcPct val="90000"/>
            </a:lnSpc>
            <a:spcBef>
              <a:spcPct val="0"/>
            </a:spcBef>
            <a:spcAft>
              <a:spcPct val="35000"/>
            </a:spcAft>
          </a:pPr>
          <a:r>
            <a:rPr lang="el-GR" sz="1800" kern="1200" dirty="0" smtClean="0"/>
            <a:t>ΜΕΤΑΦΟΡΑ ΑΠΟΘΗΚΕΥΣΗΔΙΑΝΟΜΗ</a:t>
          </a:r>
          <a:endParaRPr lang="en-GB" sz="1800" kern="1200" dirty="0"/>
        </a:p>
      </dsp:txBody>
      <dsp:txXfrm>
        <a:off x="4395278" y="504532"/>
        <a:ext cx="1455260" cy="863143"/>
      </dsp:txXfrm>
    </dsp:sp>
    <dsp:sp modelId="{B1D00274-9DE5-4203-8770-E9355A934048}">
      <dsp:nvSpPr>
        <dsp:cNvPr id="0" name=""/>
        <dsp:cNvSpPr/>
      </dsp:nvSpPr>
      <dsp:spPr>
        <a:xfrm>
          <a:off x="6066324" y="504532"/>
          <a:ext cx="2157858" cy="863143"/>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l-GR" sz="1800" kern="1200" dirty="0" smtClean="0"/>
            <a:t>ΜΕΤΑΤΡΟΠΗ ΤΕΛΙΚΗΣ ΧΡΗΣΗΣ</a:t>
          </a:r>
          <a:endParaRPr lang="en-GB" sz="1800" kern="1200" dirty="0"/>
        </a:p>
      </dsp:txBody>
      <dsp:txXfrm>
        <a:off x="6497896" y="504532"/>
        <a:ext cx="1294715" cy="8631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FE69D-6E69-4BF1-A899-3C5D3E5D8A55}">
      <dsp:nvSpPr>
        <dsp:cNvPr id="0" name=""/>
        <dsp:cNvSpPr/>
      </dsp:nvSpPr>
      <dsp:spPr>
        <a:xfrm>
          <a:off x="0" y="497577"/>
          <a:ext cx="2177950" cy="871180"/>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l-GR" sz="1800" kern="1200" dirty="0" smtClean="0"/>
            <a:t>ΜΕΤΑΤΡΟΠΗ</a:t>
          </a:r>
          <a:endParaRPr lang="en-GB" sz="1300" kern="1200" dirty="0"/>
        </a:p>
      </dsp:txBody>
      <dsp:txXfrm>
        <a:off x="435590" y="497577"/>
        <a:ext cx="1306770" cy="871180"/>
      </dsp:txXfrm>
    </dsp:sp>
    <dsp:sp modelId="{73695B08-95C6-47D8-BBF0-01731473E1DB}">
      <dsp:nvSpPr>
        <dsp:cNvPr id="0" name=""/>
        <dsp:cNvSpPr/>
      </dsp:nvSpPr>
      <dsp:spPr>
        <a:xfrm>
          <a:off x="1964726" y="500513"/>
          <a:ext cx="2339990" cy="871180"/>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1160463">
            <a:lnSpc>
              <a:spcPct val="90000"/>
            </a:lnSpc>
            <a:spcBef>
              <a:spcPct val="0"/>
            </a:spcBef>
            <a:spcAft>
              <a:spcPct val="35000"/>
            </a:spcAft>
          </a:pPr>
          <a:r>
            <a:rPr lang="el-GR" sz="1800" kern="1200" dirty="0" smtClean="0"/>
            <a:t>ΜΕΤΑΦΟΡΑ ΑΠΟΘΗΚΕΥΣΗΔΙΑΝΟΜΗ</a:t>
          </a:r>
          <a:endParaRPr lang="en-GB" sz="1800" kern="1200" dirty="0"/>
        </a:p>
      </dsp:txBody>
      <dsp:txXfrm>
        <a:off x="2400316" y="500513"/>
        <a:ext cx="1468810" cy="871180"/>
      </dsp:txXfrm>
    </dsp:sp>
    <dsp:sp modelId="{B1D00274-9DE5-4203-8770-E9355A934048}">
      <dsp:nvSpPr>
        <dsp:cNvPr id="0" name=""/>
        <dsp:cNvSpPr/>
      </dsp:nvSpPr>
      <dsp:spPr>
        <a:xfrm>
          <a:off x="4086922" y="500513"/>
          <a:ext cx="2177950" cy="871180"/>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l-GR" sz="1800" kern="1200" dirty="0" smtClean="0"/>
            <a:t>ΜΕΤΑΤΡΟΠΗ ΤΕΛΙΚΗΣ ΧΡΗΣΗΣ</a:t>
          </a:r>
          <a:endParaRPr lang="en-GB" sz="1800" kern="1200" dirty="0"/>
        </a:p>
      </dsp:txBody>
      <dsp:txXfrm>
        <a:off x="4522512" y="500513"/>
        <a:ext cx="1306770" cy="871180"/>
      </dsp:txXfrm>
    </dsp:sp>
    <dsp:sp modelId="{D107C71F-D4A1-4279-B78D-6F3F84BD6247}">
      <dsp:nvSpPr>
        <dsp:cNvPr id="0" name=""/>
        <dsp:cNvSpPr/>
      </dsp:nvSpPr>
      <dsp:spPr>
        <a:xfrm>
          <a:off x="6047077" y="500513"/>
          <a:ext cx="2177950" cy="871180"/>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l-GR" sz="1800" kern="1200" dirty="0" smtClean="0"/>
            <a:t>ΤΕΛΙΚΗ ΧΡΗΣΗ</a:t>
          </a:r>
          <a:endParaRPr lang="en-GB" sz="1800" kern="1200" dirty="0"/>
        </a:p>
      </dsp:txBody>
      <dsp:txXfrm>
        <a:off x="6482667" y="500513"/>
        <a:ext cx="1306770" cy="8711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drawings/drawing1.xml><?xml version="1.0" encoding="utf-8"?>
<c:userShapes xmlns:c="http://schemas.openxmlformats.org/drawingml/2006/chart">
  <cdr:relSizeAnchor xmlns:cdr="http://schemas.openxmlformats.org/drawingml/2006/chartDrawing">
    <cdr:from>
      <cdr:x>0.13745</cdr:x>
      <cdr:y>0.89911</cdr:y>
    </cdr:from>
    <cdr:to>
      <cdr:x>0.521</cdr:x>
      <cdr:y>0.97888</cdr:y>
    </cdr:to>
    <cdr:sp macro="" textlink="">
      <cdr:nvSpPr>
        <cdr:cNvPr id="2" name="TextBox 1"/>
        <cdr:cNvSpPr txBox="1"/>
      </cdr:nvSpPr>
      <cdr:spPr>
        <a:xfrm xmlns:a="http://schemas.openxmlformats.org/drawingml/2006/main">
          <a:off x="1257301" y="6083301"/>
          <a:ext cx="3508375" cy="539750"/>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508477 </a:t>
          </a:r>
          <a:r>
            <a:rPr lang="en-GB" sz="2400">
              <a:latin typeface="Cambria Math" panose="02040503050406030204" pitchFamily="18" charset="0"/>
              <a:ea typeface="Cambria Math" panose="02040503050406030204" pitchFamily="18" charset="0"/>
            </a:rPr>
            <a:t>kton</a:t>
          </a:r>
        </a:p>
      </cdr:txBody>
    </cdr:sp>
  </cdr:relSizeAnchor>
  <cdr:relSizeAnchor xmlns:cdr="http://schemas.openxmlformats.org/drawingml/2006/chartDrawing">
    <cdr:from>
      <cdr:x>0.13745</cdr:x>
      <cdr:y>0.89911</cdr:y>
    </cdr:from>
    <cdr:to>
      <cdr:x>0.60257</cdr:x>
      <cdr:y>0.97888</cdr:y>
    </cdr:to>
    <cdr:sp macro="" textlink="">
      <cdr:nvSpPr>
        <cdr:cNvPr id="3" name="TextBox 1"/>
        <cdr:cNvSpPr txBox="1"/>
      </cdr:nvSpPr>
      <cdr:spPr>
        <a:xfrm xmlns:a="http://schemas.openxmlformats.org/drawingml/2006/main">
          <a:off x="1257279" y="6083312"/>
          <a:ext cx="4254522" cy="539718"/>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807.1 </a:t>
          </a:r>
          <a:r>
            <a:rPr lang="en-GB" sz="2400">
              <a:latin typeface="Cambria Math" panose="02040503050406030204" pitchFamily="18" charset="0"/>
              <a:ea typeface="Cambria Math" panose="02040503050406030204" pitchFamily="18" charset="0"/>
            </a:rPr>
            <a:t>Mtoe</a:t>
          </a:r>
        </a:p>
      </cdr:txBody>
    </cdr:sp>
  </cdr:relSizeAnchor>
</c:userShapes>
</file>

<file path=ppt/drawings/drawing2.xml><?xml version="1.0" encoding="utf-8"?>
<c:userShapes xmlns:c="http://schemas.openxmlformats.org/drawingml/2006/chart">
  <cdr:relSizeAnchor xmlns:cdr="http://schemas.openxmlformats.org/drawingml/2006/chartDrawing">
    <cdr:from>
      <cdr:x>0.13745</cdr:x>
      <cdr:y>0.89911</cdr:y>
    </cdr:from>
    <cdr:to>
      <cdr:x>0.521</cdr:x>
      <cdr:y>0.97888</cdr:y>
    </cdr:to>
    <cdr:sp macro="" textlink="">
      <cdr:nvSpPr>
        <cdr:cNvPr id="2" name="TextBox 1"/>
        <cdr:cNvSpPr txBox="1"/>
      </cdr:nvSpPr>
      <cdr:spPr>
        <a:xfrm xmlns:a="http://schemas.openxmlformats.org/drawingml/2006/main">
          <a:off x="1257301" y="6083301"/>
          <a:ext cx="3508375" cy="539750"/>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508477 </a:t>
          </a:r>
          <a:r>
            <a:rPr lang="en-GB" sz="2400">
              <a:latin typeface="Cambria Math" panose="02040503050406030204" pitchFamily="18" charset="0"/>
              <a:ea typeface="Cambria Math" panose="02040503050406030204" pitchFamily="18" charset="0"/>
            </a:rPr>
            <a:t>kton</a:t>
          </a:r>
        </a:p>
      </cdr:txBody>
    </cdr:sp>
  </cdr:relSizeAnchor>
</c:userShapes>
</file>

<file path=ppt/drawings/drawing3.xml><?xml version="1.0" encoding="utf-8"?>
<c:userShapes xmlns:c="http://schemas.openxmlformats.org/drawingml/2006/chart">
  <cdr:relSizeAnchor xmlns:cdr="http://schemas.openxmlformats.org/drawingml/2006/chartDrawing">
    <cdr:from>
      <cdr:x>0.13745</cdr:x>
      <cdr:y>0.89911</cdr:y>
    </cdr:from>
    <cdr:to>
      <cdr:x>0.521</cdr:x>
      <cdr:y>0.97888</cdr:y>
    </cdr:to>
    <cdr:sp macro="" textlink="">
      <cdr:nvSpPr>
        <cdr:cNvPr id="2" name="TextBox 1"/>
        <cdr:cNvSpPr txBox="1"/>
      </cdr:nvSpPr>
      <cdr:spPr>
        <a:xfrm xmlns:a="http://schemas.openxmlformats.org/drawingml/2006/main">
          <a:off x="1257301" y="6083301"/>
          <a:ext cx="3508375" cy="539750"/>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508477 </a:t>
          </a:r>
          <a:r>
            <a:rPr lang="en-GB" sz="2400">
              <a:latin typeface="Cambria Math" panose="02040503050406030204" pitchFamily="18" charset="0"/>
              <a:ea typeface="Cambria Math" panose="02040503050406030204" pitchFamily="18" charset="0"/>
            </a:rPr>
            <a:t>kton</a:t>
          </a:r>
        </a:p>
      </cdr:txBody>
    </cdr:sp>
  </cdr:relSizeAnchor>
  <cdr:relSizeAnchor xmlns:cdr="http://schemas.openxmlformats.org/drawingml/2006/chartDrawing">
    <cdr:from>
      <cdr:x>0.13745</cdr:x>
      <cdr:y>0.89911</cdr:y>
    </cdr:from>
    <cdr:to>
      <cdr:x>0.60257</cdr:x>
      <cdr:y>0.97888</cdr:y>
    </cdr:to>
    <cdr:sp macro="" textlink="">
      <cdr:nvSpPr>
        <cdr:cNvPr id="3" name="TextBox 1"/>
        <cdr:cNvSpPr txBox="1"/>
      </cdr:nvSpPr>
      <cdr:spPr>
        <a:xfrm xmlns:a="http://schemas.openxmlformats.org/drawingml/2006/main">
          <a:off x="1257279" y="6083312"/>
          <a:ext cx="4254522" cy="539718"/>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135223 </a:t>
          </a:r>
          <a:r>
            <a:rPr lang="en-GB" sz="2400">
              <a:latin typeface="Cambria Math" panose="02040503050406030204" pitchFamily="18" charset="0"/>
              <a:ea typeface="Cambria Math" panose="02040503050406030204" pitchFamily="18" charset="0"/>
            </a:rPr>
            <a:t>TeraJoules</a:t>
          </a:r>
        </a:p>
      </cdr:txBody>
    </cdr:sp>
  </cdr:relSizeAnchor>
</c:userShapes>
</file>

<file path=ppt/drawings/drawing4.xml><?xml version="1.0" encoding="utf-8"?>
<c:userShapes xmlns:c="http://schemas.openxmlformats.org/drawingml/2006/chart">
  <cdr:relSizeAnchor xmlns:cdr="http://schemas.openxmlformats.org/drawingml/2006/chartDrawing">
    <cdr:from>
      <cdr:x>0.13745</cdr:x>
      <cdr:y>0.89911</cdr:y>
    </cdr:from>
    <cdr:to>
      <cdr:x>0.521</cdr:x>
      <cdr:y>0.97888</cdr:y>
    </cdr:to>
    <cdr:sp macro="" textlink="">
      <cdr:nvSpPr>
        <cdr:cNvPr id="2" name="TextBox 1"/>
        <cdr:cNvSpPr txBox="1"/>
      </cdr:nvSpPr>
      <cdr:spPr>
        <a:xfrm xmlns:a="http://schemas.openxmlformats.org/drawingml/2006/main">
          <a:off x="1257301" y="6083301"/>
          <a:ext cx="3508375" cy="539750"/>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508477 </a:t>
          </a:r>
          <a:r>
            <a:rPr lang="en-GB" sz="2400">
              <a:latin typeface="Cambria Math" panose="02040503050406030204" pitchFamily="18" charset="0"/>
              <a:ea typeface="Cambria Math" panose="02040503050406030204" pitchFamily="18" charset="0"/>
            </a:rPr>
            <a:t>kton</a:t>
          </a:r>
        </a:p>
      </cdr:txBody>
    </cdr:sp>
  </cdr:relSizeAnchor>
  <cdr:relSizeAnchor xmlns:cdr="http://schemas.openxmlformats.org/drawingml/2006/chartDrawing">
    <cdr:from>
      <cdr:x>0.13745</cdr:x>
      <cdr:y>0.89911</cdr:y>
    </cdr:from>
    <cdr:to>
      <cdr:x>0.60257</cdr:x>
      <cdr:y>0.97888</cdr:y>
    </cdr:to>
    <cdr:sp macro="" textlink="">
      <cdr:nvSpPr>
        <cdr:cNvPr id="3" name="TextBox 1"/>
        <cdr:cNvSpPr txBox="1"/>
      </cdr:nvSpPr>
      <cdr:spPr>
        <a:xfrm xmlns:a="http://schemas.openxmlformats.org/drawingml/2006/main">
          <a:off x="1257279" y="6083312"/>
          <a:ext cx="4254522" cy="539718"/>
        </a:xfrm>
        <a:prstGeom xmlns:a="http://schemas.openxmlformats.org/drawingml/2006/main" prst="rect">
          <a:avLst/>
        </a:prstGeom>
        <a:solidFill xmlns:a="http://schemas.openxmlformats.org/drawingml/2006/main">
          <a:srgbClr val="FFFF00"/>
        </a:solidFill>
      </cdr:spPr>
      <cdr:txBody>
        <a:bodyPr xmlns:a="http://schemas.openxmlformats.org/drawingml/2006/main" vertOverflow="clip" wrap="square" rtlCol="0"/>
        <a:lstStyle xmlns:a="http://schemas.openxmlformats.org/drawingml/2006/main"/>
        <a:p xmlns:a="http://schemas.openxmlformats.org/drawingml/2006/main">
          <a:pPr algn="ctr"/>
          <a:r>
            <a:rPr lang="el-GR" sz="2400">
              <a:latin typeface="Cambria Math" panose="02040503050406030204" pitchFamily="18" charset="0"/>
              <a:ea typeface="Cambria Math" panose="02040503050406030204" pitchFamily="18" charset="0"/>
            </a:rPr>
            <a:t>ΣΥΝΟΛΟ: 135223 </a:t>
          </a:r>
          <a:r>
            <a:rPr lang="en-GB" sz="2400">
              <a:latin typeface="Cambria Math" panose="02040503050406030204" pitchFamily="18" charset="0"/>
              <a:ea typeface="Cambria Math" panose="02040503050406030204" pitchFamily="18" charset="0"/>
            </a:rPr>
            <a:t>TeraJoules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50006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7313" y="0"/>
            <a:ext cx="2982912" cy="500063"/>
          </a:xfrm>
          <a:prstGeom prst="rect">
            <a:avLst/>
          </a:prstGeom>
        </p:spPr>
        <p:txBody>
          <a:bodyPr vert="horz" lIns="91440" tIns="45720" rIns="91440" bIns="45720" rtlCol="0"/>
          <a:lstStyle>
            <a:lvl1pPr algn="r">
              <a:defRPr sz="1200"/>
            </a:lvl1pPr>
          </a:lstStyle>
          <a:p>
            <a:fld id="{E29713FE-A97D-45BC-A1A1-09A51CA1E957}" type="datetimeFigureOut">
              <a:rPr lang="en-GB" smtClean="0"/>
              <a:t>15/03/2015</a:t>
            </a:fld>
            <a:endParaRPr lang="en-GB"/>
          </a:p>
        </p:txBody>
      </p:sp>
      <p:sp>
        <p:nvSpPr>
          <p:cNvPr id="4" name="Footer Placeholder 3"/>
          <p:cNvSpPr>
            <a:spLocks noGrp="1"/>
          </p:cNvSpPr>
          <p:nvPr>
            <p:ph type="ftr" sz="quarter" idx="2"/>
          </p:nvPr>
        </p:nvSpPr>
        <p:spPr>
          <a:xfrm>
            <a:off x="0" y="9501188"/>
            <a:ext cx="2982913" cy="50006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7313" y="9501188"/>
            <a:ext cx="2982912" cy="500062"/>
          </a:xfrm>
          <a:prstGeom prst="rect">
            <a:avLst/>
          </a:prstGeom>
        </p:spPr>
        <p:txBody>
          <a:bodyPr vert="horz" lIns="91440" tIns="45720" rIns="91440" bIns="45720" rtlCol="0" anchor="b"/>
          <a:lstStyle>
            <a:lvl1pPr algn="r">
              <a:defRPr sz="1200"/>
            </a:lvl1pPr>
          </a:lstStyle>
          <a:p>
            <a:fld id="{ABBF3205-24B1-4703-80A2-DBA11370452D}" type="slidenum">
              <a:rPr lang="en-GB" smtClean="0"/>
              <a:t>‹#›</a:t>
            </a:fld>
            <a:endParaRPr lang="en-GB"/>
          </a:p>
        </p:txBody>
      </p:sp>
    </p:spTree>
    <p:extLst>
      <p:ext uri="{BB962C8B-B14F-4D97-AF65-F5344CB8AC3E}">
        <p14:creationId xmlns:p14="http://schemas.microsoft.com/office/powerpoint/2010/main" val="3557861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en-GB"/>
          </a:p>
        </p:txBody>
      </p:sp>
      <p:sp>
        <p:nvSpPr>
          <p:cNvPr id="3" name="Date Placeholder 2"/>
          <p:cNvSpPr>
            <a:spLocks noGrp="1"/>
          </p:cNvSpPr>
          <p:nvPr>
            <p:ph type="dt" idx="1"/>
          </p:nvPr>
        </p:nvSpPr>
        <p:spPr>
          <a:xfrm>
            <a:off x="3898102" y="0"/>
            <a:ext cx="2982119" cy="500142"/>
          </a:xfrm>
          <a:prstGeom prst="rect">
            <a:avLst/>
          </a:prstGeom>
        </p:spPr>
        <p:txBody>
          <a:bodyPr vert="horz" lIns="96478" tIns="48239" rIns="96478" bIns="48239" rtlCol="0"/>
          <a:lstStyle>
            <a:lvl1pPr algn="r">
              <a:defRPr sz="1300"/>
            </a:lvl1pPr>
          </a:lstStyle>
          <a:p>
            <a:fld id="{0EAF7F6A-ABD0-4F66-8196-AFAA0691D726}" type="datetimeFigureOut">
              <a:rPr lang="en-GB" smtClean="0"/>
              <a:t>15/03/2015</a:t>
            </a:fld>
            <a:endParaRPr lang="en-GB"/>
          </a:p>
        </p:txBody>
      </p:sp>
      <p:sp>
        <p:nvSpPr>
          <p:cNvPr id="4" name="Slide Image Placeholder 3"/>
          <p:cNvSpPr>
            <a:spLocks noGrp="1" noRot="1" noChangeAspect="1"/>
          </p:cNvSpPr>
          <p:nvPr>
            <p:ph type="sldImg" idx="2"/>
          </p:nvPr>
        </p:nvSpPr>
        <p:spPr>
          <a:xfrm>
            <a:off x="942975" y="750888"/>
            <a:ext cx="4997450" cy="3749675"/>
          </a:xfrm>
          <a:prstGeom prst="rect">
            <a:avLst/>
          </a:prstGeom>
          <a:noFill/>
          <a:ln w="12700">
            <a:solidFill>
              <a:prstClr val="black"/>
            </a:solidFill>
          </a:ln>
        </p:spPr>
        <p:txBody>
          <a:bodyPr vert="horz" lIns="96478" tIns="48239" rIns="96478" bIns="48239" rtlCol="0" anchor="ctr"/>
          <a:lstStyle/>
          <a:p>
            <a:endParaRPr lang="en-GB"/>
          </a:p>
        </p:txBody>
      </p:sp>
      <p:sp>
        <p:nvSpPr>
          <p:cNvPr id="5" name="Notes Placeholder 4"/>
          <p:cNvSpPr>
            <a:spLocks noGrp="1"/>
          </p:cNvSpPr>
          <p:nvPr>
            <p:ph type="body" sz="quarter" idx="3"/>
          </p:nvPr>
        </p:nvSpPr>
        <p:spPr>
          <a:xfrm>
            <a:off x="688182" y="4751348"/>
            <a:ext cx="5505450" cy="4501277"/>
          </a:xfrm>
          <a:prstGeom prst="rect">
            <a:avLst/>
          </a:prstGeom>
        </p:spPr>
        <p:txBody>
          <a:bodyPr vert="horz" lIns="96478" tIns="48239" rIns="96478" bIns="4823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00960"/>
            <a:ext cx="2982119" cy="500142"/>
          </a:xfrm>
          <a:prstGeom prst="rect">
            <a:avLst/>
          </a:prstGeom>
        </p:spPr>
        <p:txBody>
          <a:bodyPr vert="horz" lIns="96478" tIns="48239" rIns="96478" bIns="48239" rtlCol="0" anchor="b"/>
          <a:lstStyle>
            <a:lvl1pPr algn="l">
              <a:defRPr sz="1300"/>
            </a:lvl1pPr>
          </a:lstStyle>
          <a:p>
            <a:endParaRPr lang="en-GB"/>
          </a:p>
        </p:txBody>
      </p:sp>
      <p:sp>
        <p:nvSpPr>
          <p:cNvPr id="7" name="Slide Number Placeholder 6"/>
          <p:cNvSpPr>
            <a:spLocks noGrp="1"/>
          </p:cNvSpPr>
          <p:nvPr>
            <p:ph type="sldNum" sz="quarter" idx="5"/>
          </p:nvPr>
        </p:nvSpPr>
        <p:spPr>
          <a:xfrm>
            <a:off x="3898102" y="9500960"/>
            <a:ext cx="2982119" cy="500142"/>
          </a:xfrm>
          <a:prstGeom prst="rect">
            <a:avLst/>
          </a:prstGeom>
        </p:spPr>
        <p:txBody>
          <a:bodyPr vert="horz" lIns="96478" tIns="48239" rIns="96478" bIns="48239" rtlCol="0" anchor="b"/>
          <a:lstStyle>
            <a:lvl1pPr algn="r">
              <a:defRPr sz="1300"/>
            </a:lvl1pPr>
          </a:lstStyle>
          <a:p>
            <a:fld id="{7B327E46-631F-4254-9D72-47CD0573583D}" type="slidenum">
              <a:rPr lang="en-GB" smtClean="0"/>
              <a:t>‹#›</a:t>
            </a:fld>
            <a:endParaRPr lang="en-GB"/>
          </a:p>
        </p:txBody>
      </p:sp>
    </p:spTree>
    <p:extLst>
      <p:ext uri="{BB962C8B-B14F-4D97-AF65-F5344CB8AC3E}">
        <p14:creationId xmlns:p14="http://schemas.microsoft.com/office/powerpoint/2010/main" val="4049668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C6AD0BF7-E387-4F17-B618-DA7D7A001A32}" type="slidenum">
              <a:rPr lang="el-GR" smtClean="0"/>
              <a:pPr/>
              <a:t>3</a:t>
            </a:fld>
            <a:endParaRPr lang="el-GR"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defTabSz="964783">
              <a:defRPr/>
            </a:pPr>
            <a:r>
              <a:rPr lang="en-US" sz="1300" b="1" dirty="0"/>
              <a:t>America’s energy future. Technology and transformation</a:t>
            </a:r>
            <a:endParaRPr lang="el-GR" sz="1300" b="1" dirty="0"/>
          </a:p>
          <a:p>
            <a:endParaRPr lang="en-US" sz="1300" b="1" dirty="0"/>
          </a:p>
          <a:p>
            <a:r>
              <a:rPr lang="en-US" sz="1300" b="1" dirty="0"/>
              <a:t>FIGURE 1.2 </a:t>
            </a:r>
            <a:r>
              <a:rPr lang="en-US" sz="1300" b="1" i="1" dirty="0"/>
              <a:t>Energy consumption in the United States in 2007 by fuel source, in quads</a:t>
            </a:r>
          </a:p>
          <a:p>
            <a:r>
              <a:rPr lang="en-US" sz="1300" i="1" dirty="0"/>
              <a:t>(bars) and as percentages (pie chart).</a:t>
            </a:r>
          </a:p>
          <a:p>
            <a:r>
              <a:rPr lang="en-US" sz="1300" i="1" dirty="0"/>
              <a:t>Source: Energy Information Administration, 2008b.</a:t>
            </a:r>
            <a:endParaRPr lang="el-GR" dirty="0"/>
          </a:p>
        </p:txBody>
      </p:sp>
      <p:sp>
        <p:nvSpPr>
          <p:cNvPr id="4" name="3 - Θέση αριθμού διαφάνειας"/>
          <p:cNvSpPr>
            <a:spLocks noGrp="1"/>
          </p:cNvSpPr>
          <p:nvPr>
            <p:ph type="sldNum" sz="quarter" idx="10"/>
          </p:nvPr>
        </p:nvSpPr>
        <p:spPr/>
        <p:txBody>
          <a:bodyPr/>
          <a:lstStyle/>
          <a:p>
            <a:fld id="{FC26D7B3-17CC-4FA7-A285-35BEB727061E}" type="slidenum">
              <a:rPr lang="el-GR" smtClean="0"/>
              <a:t>12</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America’s energy future:</a:t>
            </a:r>
            <a:r>
              <a:rPr lang="en-US" baseline="0" dirty="0" smtClean="0"/>
              <a:t> Technology and Transformation</a:t>
            </a:r>
          </a:p>
          <a:p>
            <a:endParaRPr lang="en-US" dirty="0" smtClean="0"/>
          </a:p>
          <a:p>
            <a:r>
              <a:rPr lang="en-US" sz="1300" b="1" dirty="0"/>
              <a:t>FIGURE 1.4 </a:t>
            </a:r>
            <a:r>
              <a:rPr lang="en-US" sz="1300" b="1" i="1" dirty="0"/>
              <a:t>Energy use in the United States per dollar of GDP and per capita, with 1980</a:t>
            </a:r>
          </a:p>
          <a:p>
            <a:r>
              <a:rPr lang="en-US" sz="1300" i="1" dirty="0"/>
              <a:t>energy use per dollar of GDP and per capita set to 1.0.</a:t>
            </a:r>
          </a:p>
          <a:p>
            <a:r>
              <a:rPr lang="en-US" sz="1300" i="1" dirty="0"/>
              <a:t>Source: Energy Information Administration, 2008b.</a:t>
            </a:r>
            <a:endParaRPr lang="el-GR" dirty="0"/>
          </a:p>
        </p:txBody>
      </p:sp>
      <p:sp>
        <p:nvSpPr>
          <p:cNvPr id="4" name="3 - Θέση αριθμού διαφάνειας"/>
          <p:cNvSpPr>
            <a:spLocks noGrp="1"/>
          </p:cNvSpPr>
          <p:nvPr>
            <p:ph type="sldNum" sz="quarter" idx="10"/>
          </p:nvPr>
        </p:nvSpPr>
        <p:spPr/>
        <p:txBody>
          <a:bodyPr/>
          <a:lstStyle/>
          <a:p>
            <a:fld id="{FC26D7B3-17CC-4FA7-A285-35BEB727061E}" type="slidenum">
              <a:rPr lang="el-GR" smtClean="0"/>
              <a:t>13</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BF0A03B-3263-4D17-BA1C-32200BDCD259}" type="slidenum">
              <a:rPr lang="el-GR" smtClean="0"/>
              <a:pPr/>
              <a:t>14</a:t>
            </a:fld>
            <a:endParaRPr lang="el-GR"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A6F8F601-C821-487C-8EB4-DDA9D80632A9}" type="slidenum">
              <a:rPr lang="el-GR" smtClean="0"/>
              <a:pPr/>
              <a:t>15</a:t>
            </a:fld>
            <a:endParaRPr lang="el-GR"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buFontTx/>
              <a:buChar char="•"/>
            </a:pPr>
            <a:endParaRPr lang="en-US" smtClean="0"/>
          </a:p>
          <a:p>
            <a:pPr eaLnBrk="1" hangingPunct="1"/>
            <a:endParaRPr lang="en-US" smtClean="0"/>
          </a:p>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F0180513-F419-4B8C-BB9A-856548683A22}" type="slidenum">
              <a:rPr lang="el-GR" smtClean="0"/>
              <a:pPr/>
              <a:t>16</a:t>
            </a:fld>
            <a:endParaRPr lang="el-GR"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B50A28D3-07A1-45A8-AF91-202654ADD0CA}" type="slidenum">
              <a:rPr lang="el-GR" smtClean="0"/>
              <a:pPr/>
              <a:t>18</a:t>
            </a:fld>
            <a:endParaRPr lang="el-GR" smtClean="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E0D32098-C02E-4FE4-8DEB-F1C4106C68D1}" type="slidenum">
              <a:rPr lang="el-GR" smtClean="0"/>
              <a:pPr/>
              <a:t>20</a:t>
            </a:fld>
            <a:endParaRPr lang="el-GR" smtClean="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Θέση εικόνας διαφάνειας"/>
          <p:cNvSpPr>
            <a:spLocks noGrp="1" noRot="1" noChangeAspect="1" noTextEdit="1"/>
          </p:cNvSpPr>
          <p:nvPr>
            <p:ph type="sldImg"/>
          </p:nvPr>
        </p:nvSpPr>
        <p:spPr>
          <a:ln/>
        </p:spPr>
      </p:sp>
      <p:sp>
        <p:nvSpPr>
          <p:cNvPr id="22531" name="2 - Θέση σημειώσεων"/>
          <p:cNvSpPr>
            <a:spLocks noGrp="1"/>
          </p:cNvSpPr>
          <p:nvPr>
            <p:ph type="body" idx="1"/>
          </p:nvPr>
        </p:nvSpPr>
        <p:spPr>
          <a:noFill/>
        </p:spPr>
        <p:txBody>
          <a:bodyPr/>
          <a:lstStyle/>
          <a:p>
            <a:pPr eaLnBrk="1" hangingPunct="1"/>
            <a:endParaRPr lang="en-US" altLang="en-US" smtClean="0"/>
          </a:p>
        </p:txBody>
      </p:sp>
      <p:sp>
        <p:nvSpPr>
          <p:cNvPr id="22532" name="3 - Θέση αριθμού διαφάνειας"/>
          <p:cNvSpPr>
            <a:spLocks noGrp="1"/>
          </p:cNvSpPr>
          <p:nvPr>
            <p:ph type="sldNum" sz="quarter" idx="5"/>
          </p:nvPr>
        </p:nvSpPr>
        <p:spPr>
          <a:noFill/>
        </p:spPr>
        <p:txBody>
          <a:bodyPr/>
          <a:lstStyle>
            <a:lvl1pPr eaLnBrk="0" hangingPunct="0">
              <a:defRPr>
                <a:solidFill>
                  <a:schemeClr val="tx1"/>
                </a:solidFill>
                <a:latin typeface="Arial" charset="0"/>
              </a:defRPr>
            </a:lvl1pPr>
            <a:lvl2pPr marL="783887" indent="-301495" eaLnBrk="0" hangingPunct="0">
              <a:defRPr>
                <a:solidFill>
                  <a:schemeClr val="tx1"/>
                </a:solidFill>
                <a:latin typeface="Arial" charset="0"/>
              </a:defRPr>
            </a:lvl2pPr>
            <a:lvl3pPr marL="1205979" indent="-241196" eaLnBrk="0" hangingPunct="0">
              <a:defRPr>
                <a:solidFill>
                  <a:schemeClr val="tx1"/>
                </a:solidFill>
                <a:latin typeface="Arial" charset="0"/>
              </a:defRPr>
            </a:lvl3pPr>
            <a:lvl4pPr marL="1688371" indent="-241196" eaLnBrk="0" hangingPunct="0">
              <a:defRPr>
                <a:solidFill>
                  <a:schemeClr val="tx1"/>
                </a:solidFill>
                <a:latin typeface="Arial" charset="0"/>
              </a:defRPr>
            </a:lvl4pPr>
            <a:lvl5pPr marL="2170763" indent="-241196" eaLnBrk="0" hangingPunct="0">
              <a:defRPr>
                <a:solidFill>
                  <a:schemeClr val="tx1"/>
                </a:solidFill>
                <a:latin typeface="Arial" charset="0"/>
              </a:defRPr>
            </a:lvl5pPr>
            <a:lvl6pPr marL="2653154" indent="-241196" eaLnBrk="0" fontAlgn="base" hangingPunct="0">
              <a:spcBef>
                <a:spcPct val="0"/>
              </a:spcBef>
              <a:spcAft>
                <a:spcPct val="0"/>
              </a:spcAft>
              <a:defRPr>
                <a:solidFill>
                  <a:schemeClr val="tx1"/>
                </a:solidFill>
                <a:latin typeface="Arial" charset="0"/>
              </a:defRPr>
            </a:lvl6pPr>
            <a:lvl7pPr marL="3135546" indent="-241196" eaLnBrk="0" fontAlgn="base" hangingPunct="0">
              <a:spcBef>
                <a:spcPct val="0"/>
              </a:spcBef>
              <a:spcAft>
                <a:spcPct val="0"/>
              </a:spcAft>
              <a:defRPr>
                <a:solidFill>
                  <a:schemeClr val="tx1"/>
                </a:solidFill>
                <a:latin typeface="Arial" charset="0"/>
              </a:defRPr>
            </a:lvl7pPr>
            <a:lvl8pPr marL="3617938" indent="-241196" eaLnBrk="0" fontAlgn="base" hangingPunct="0">
              <a:spcBef>
                <a:spcPct val="0"/>
              </a:spcBef>
              <a:spcAft>
                <a:spcPct val="0"/>
              </a:spcAft>
              <a:defRPr>
                <a:solidFill>
                  <a:schemeClr val="tx1"/>
                </a:solidFill>
                <a:latin typeface="Arial" charset="0"/>
              </a:defRPr>
            </a:lvl8pPr>
            <a:lvl9pPr marL="4100330" indent="-241196" eaLnBrk="0" fontAlgn="base" hangingPunct="0">
              <a:spcBef>
                <a:spcPct val="0"/>
              </a:spcBef>
              <a:spcAft>
                <a:spcPct val="0"/>
              </a:spcAft>
              <a:defRPr>
                <a:solidFill>
                  <a:schemeClr val="tx1"/>
                </a:solidFill>
                <a:latin typeface="Arial" charset="0"/>
              </a:defRPr>
            </a:lvl9pPr>
          </a:lstStyle>
          <a:p>
            <a:pPr eaLnBrk="1" hangingPunct="1"/>
            <a:fld id="{52EFD83D-E24C-4BAE-B90D-3A3E26E04CCC}" type="slidenum">
              <a:rPr lang="el-GR" altLang="en-US" smtClean="0"/>
              <a:pPr eaLnBrk="1" hangingPunct="1"/>
              <a:t>22</a:t>
            </a:fld>
            <a:endParaRPr lang="el-GR"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23</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6A26F301-CB0F-473F-A8B6-0A9FC8A39373}" type="slidenum">
              <a:rPr lang="el-GR" smtClean="0"/>
              <a:pPr/>
              <a:t>24</a:t>
            </a:fld>
            <a:endParaRPr lang="el-GR"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884BA461-20EC-4505-897A-DE7E7BB5E0F7}" type="slidenum">
              <a:rPr lang="el-GR" smtClean="0"/>
              <a:pPr/>
              <a:t>4</a:t>
            </a:fld>
            <a:endParaRPr lang="el-GR" smtClean="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60EC7A79-0622-4B13-8D9E-FA1A2C67B2E3}" type="slidenum">
              <a:rPr lang="el-GR" smtClean="0"/>
              <a:pPr/>
              <a:t>26</a:t>
            </a:fld>
            <a:endParaRPr lang="el-GR"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BCE9FB65-AD49-40DF-B6D4-F4504E7C9327}" type="slidenum">
              <a:rPr lang="el-GR" smtClean="0"/>
              <a:pPr/>
              <a:t>27</a:t>
            </a:fld>
            <a:endParaRPr lang="el-GR"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E16D27CE-EA4C-4707-9804-4087D06CFC1D}" type="slidenum">
              <a:rPr lang="el-GR" smtClean="0"/>
              <a:pPr/>
              <a:t>28</a:t>
            </a:fld>
            <a:endParaRPr lang="el-GR"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29</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B5ED5ABB-8A37-4C1C-9793-C353AC047BA5}" type="slidenum">
              <a:rPr lang="el-GR" smtClean="0"/>
              <a:pPr/>
              <a:t>33</a:t>
            </a:fld>
            <a:endParaRPr lang="el-GR"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02206296-773A-49F6-939B-449B12C34341}" type="slidenum">
              <a:rPr lang="el-GR"/>
              <a:pPr/>
              <a:t>39</a:t>
            </a:fld>
            <a:endParaRPr lang="el-G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A5F31CEF-3CD6-48BA-9F5C-3FD0CD8F30EA}" type="slidenum">
              <a:rPr lang="el-GR"/>
              <a:pPr/>
              <a:t>40</a:t>
            </a:fld>
            <a:endParaRPr lang="el-G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l-GR"/>
              <a:t>Οι πρώτες αλλαγές ήσαν αλλαγές καυσίμου, βρέθηκε κάρβουνο, μετά</a:t>
            </a:r>
          </a:p>
          <a:p>
            <a:r>
              <a:rPr lang="el-GR"/>
              <a:t>Ήσαν αλλαγές τεχνολογίας, με την εφεύρεση της ατμομηχανής, της μηχανής εσωτερικής καύσης</a:t>
            </a:r>
          </a:p>
          <a:p>
            <a:r>
              <a:rPr lang="el-GR"/>
              <a:t>Σήμερα έχουμε αλλαγή φορέα, ανακάλυψη του ηλεκτρισμού, η χρήση του υδρογόνου,</a:t>
            </a:r>
          </a:p>
          <a:p>
            <a:r>
              <a:rPr lang="el-GR"/>
              <a:t>Αλλά και αλλαγή τεχνολογίας: φωτοβολταϊκά, κυψέλες καυσίμου, ανεμογεννήτριες, ηλιακοί σταθμοί</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07664827-62B1-429A-9246-9992DF1483A0}" type="slidenum">
              <a:rPr lang="el-GR"/>
              <a:pPr/>
              <a:t>41</a:t>
            </a:fld>
            <a:endParaRPr lang="el-GR"/>
          </a:p>
        </p:txBody>
      </p:sp>
      <p:sp>
        <p:nvSpPr>
          <p:cNvPr id="35842" name="Rectangle 2"/>
          <p:cNvSpPr>
            <a:spLocks noGrp="1" noRot="1" noChangeAspect="1" noChangeArrowheads="1" noTextEdit="1"/>
          </p:cNvSpPr>
          <p:nvPr>
            <p:ph type="sldImg"/>
          </p:nvPr>
        </p:nvSpPr>
        <p:spPr bwMode="auto">
          <a:xfrm>
            <a:off x="942975" y="750888"/>
            <a:ext cx="4997450" cy="3749675"/>
          </a:xfrm>
          <a:prstGeom prst="rect">
            <a:avLst/>
          </a:prstGeom>
          <a:solidFill>
            <a:srgbClr val="FFFFFF"/>
          </a:solidFill>
          <a:ln>
            <a:solidFill>
              <a:srgbClr val="000000"/>
            </a:solidFill>
            <a:miter lim="800000"/>
            <a:headEnd/>
            <a:tailEnd/>
          </a:ln>
        </p:spPr>
      </p:sp>
      <p:sp>
        <p:nvSpPr>
          <p:cNvPr id="35843" name="Rectangle 3"/>
          <p:cNvSpPr>
            <a:spLocks noGrp="1" noChangeArrowheads="1"/>
          </p:cNvSpPr>
          <p:nvPr>
            <p:ph type="body" idx="1"/>
          </p:nvPr>
        </p:nvSpPr>
        <p:spPr bwMode="auto">
          <a:xfrm>
            <a:off x="917575" y="4751348"/>
            <a:ext cx="5046663" cy="4501277"/>
          </a:xfrm>
          <a:prstGeom prst="rect">
            <a:avLst/>
          </a:prstGeom>
          <a:solidFill>
            <a:srgbClr val="FFFFFF"/>
          </a:solidFill>
          <a:ln>
            <a:solidFill>
              <a:srgbClr val="000000"/>
            </a:solidFill>
            <a:miter lim="800000"/>
            <a:headEnd/>
            <a:tailEnd/>
          </a:ln>
        </p:spPr>
        <p:txBody>
          <a:bodyPr/>
          <a:lstStyle/>
          <a:p>
            <a:pPr>
              <a:lnSpc>
                <a:spcPct val="80000"/>
              </a:lnSpc>
            </a:pPr>
            <a:r>
              <a:rPr lang="en-GB" sz="500" b="1" i="1"/>
              <a:t>Aqueous Electron Transfer Reactions</a:t>
            </a:r>
            <a:r>
              <a:rPr lang="en-GB" sz="500"/>
              <a:t> </a:t>
            </a:r>
          </a:p>
          <a:p>
            <a:pPr>
              <a:lnSpc>
                <a:spcPct val="80000"/>
              </a:lnSpc>
            </a:pPr>
            <a:r>
              <a:rPr lang="en-GB" sz="500"/>
              <a:t>Electron transfer occurs in every redox reaction. This process proceeds by an electron tunnelling from the donor to the acceptor site. Many electron transfer reactions occur in the aqueous phase, in which the redox sites are strongly solvated. The reaction is tightly coupled to the motions of the solvent molecules. Strong quantum mechanical effects often persist in these systems. </a:t>
            </a:r>
            <a:endParaRPr lang="en-GB" sz="500" b="1" i="1"/>
          </a:p>
          <a:p>
            <a:pPr>
              <a:lnSpc>
                <a:spcPct val="80000"/>
              </a:lnSpc>
            </a:pPr>
            <a:r>
              <a:rPr lang="en-GB" sz="500" b="1" i="1"/>
              <a:t>Photon Capture in the Photosynthetic Reaction Centre</a:t>
            </a:r>
            <a:r>
              <a:rPr lang="en-GB" sz="500"/>
              <a:t> </a:t>
            </a:r>
          </a:p>
          <a:p>
            <a:pPr>
              <a:lnSpc>
                <a:spcPct val="80000"/>
              </a:lnSpc>
            </a:pPr>
            <a:r>
              <a:rPr lang="en-GB" sz="500"/>
              <a:t>Green plants and some special bacteria </a:t>
            </a:r>
            <a:r>
              <a:rPr lang="en-GB" sz="700" b="1">
                <a:solidFill>
                  <a:srgbClr val="FF0000"/>
                </a:solidFill>
              </a:rPr>
              <a:t>harvest solar energy by an electron transfer reaction occurring inside photosynthetic reaction centre proteins</a:t>
            </a:r>
            <a:r>
              <a:rPr lang="en-GB" sz="500"/>
              <a:t> (</a:t>
            </a:r>
            <a:r>
              <a:rPr lang="en-GB" sz="500" i="1"/>
              <a:t>the cofactors relevant to electron transfer in the bacterial photosynthetic reaction centre are shown to the left</a:t>
            </a:r>
            <a:r>
              <a:rPr lang="en-GB" sz="500"/>
              <a:t>). </a:t>
            </a:r>
          </a:p>
          <a:p>
            <a:pPr>
              <a:lnSpc>
                <a:spcPct val="80000"/>
              </a:lnSpc>
            </a:pPr>
            <a:r>
              <a:rPr lang="en-GB" sz="500"/>
              <a:t>Energy from solar photons is used to excite a charge separation process, which produces an electrical potential across the cell membrane. </a:t>
            </a:r>
          </a:p>
          <a:p>
            <a:pPr>
              <a:lnSpc>
                <a:spcPct val="80000"/>
              </a:lnSpc>
            </a:pPr>
            <a:r>
              <a:rPr lang="en-GB" sz="500"/>
              <a:t>Nature operates the reaction centre at a remarkable 95% efficiency. The key to such a high quantum yield appears to be linked to the efficacy of the electron transfer rate. Some have postulated a coherent tunnelling mechanism for this process.</a:t>
            </a:r>
            <a:endParaRPr lang="el-GR" sz="500"/>
          </a:p>
          <a:p>
            <a:pPr>
              <a:lnSpc>
                <a:spcPct val="80000"/>
              </a:lnSpc>
            </a:pPr>
            <a:endParaRPr lang="el-GR" sz="500"/>
          </a:p>
          <a:p>
            <a:pPr algn="ctr">
              <a:lnSpc>
                <a:spcPct val="80000"/>
              </a:lnSpc>
            </a:pPr>
            <a:r>
              <a:rPr lang="en-GB" sz="500" b="1">
                <a:solidFill>
                  <a:srgbClr val="000000"/>
                </a:solidFill>
                <a:cs typeface="Times New Roman" pitchFamily="18" charset="0"/>
              </a:rPr>
              <a:t>Engines</a:t>
            </a:r>
            <a:endParaRPr lang="el-GR" sz="500" b="1">
              <a:cs typeface="Times New Roman" pitchFamily="18" charset="0"/>
            </a:endParaRPr>
          </a:p>
          <a:p>
            <a:pPr>
              <a:lnSpc>
                <a:spcPct val="80000"/>
              </a:lnSpc>
            </a:pPr>
            <a:r>
              <a:rPr lang="en-GB" sz="500">
                <a:solidFill>
                  <a:srgbClr val="000000"/>
                </a:solidFill>
                <a:latin typeface="Arial Unicode MS" pitchFamily="34" charset="-128"/>
                <a:cs typeface="Times New Roman" pitchFamily="18" charset="0"/>
              </a:rPr>
              <a:t>The Space Shuttle main engine is the most advanced liquid-fueled rocket engine ever built. Its main features are variable thrust, high performance, reusability, total redundancy, and a fully integrated controller. The performance of the engine is the highest thrust for its weight of any engine yet developed. </a:t>
            </a:r>
            <a:endParaRPr lang="el-GR" sz="500">
              <a:solidFill>
                <a:srgbClr val="FFFFFF"/>
              </a:solidFill>
              <a:latin typeface="Arial Unicode MS" pitchFamily="34" charset="-128"/>
              <a:cs typeface="Times New Roman" pitchFamily="18" charset="0"/>
            </a:endParaRPr>
          </a:p>
          <a:p>
            <a:pPr>
              <a:lnSpc>
                <a:spcPct val="80000"/>
              </a:lnSpc>
            </a:pPr>
            <a:r>
              <a:rPr lang="en-GB" sz="500">
                <a:solidFill>
                  <a:srgbClr val="000000"/>
                </a:solidFill>
                <a:latin typeface="Arial Unicode MS" pitchFamily="34" charset="-128"/>
              </a:rPr>
              <a:t>Three main engines are mounted on the orbiter aft fuselage in a triangular pattern. The engines are spaced so that they are movable during flight and, in conjunction with the two solid rocket boosters, are used to steer the Shuttle vehicle during flights as well as provide thrust for launch. </a:t>
            </a:r>
            <a:endParaRPr lang="el-GR" sz="500">
              <a:solidFill>
                <a:srgbClr val="FFFFFF"/>
              </a:solidFill>
              <a:latin typeface="Arial Unicode MS" pitchFamily="34" charset="-128"/>
            </a:endParaRPr>
          </a:p>
          <a:p>
            <a:pPr>
              <a:lnSpc>
                <a:spcPct val="80000"/>
              </a:lnSpc>
            </a:pPr>
            <a:r>
              <a:rPr lang="en-GB" sz="500">
                <a:solidFill>
                  <a:srgbClr val="000000"/>
                </a:solidFill>
                <a:latin typeface="Arial Unicode MS" pitchFamily="34" charset="-128"/>
              </a:rPr>
              <a:t>Fuel for the engines, liquid hydrogen and liquid oxygen, is contained in the external tank, the largest element of the Shuttle. Fuel is supplied from the tank at a rate of about 178,000 liters (47,000 gallons) per minute of hydrogen and 64,000 liters (17,000 gallons) per minute of oxygen. </a:t>
            </a:r>
            <a:endParaRPr lang="el-GR" sz="500">
              <a:solidFill>
                <a:srgbClr val="FFFFFF"/>
              </a:solidFill>
              <a:latin typeface="Arial Unicode MS" pitchFamily="34" charset="-128"/>
            </a:endParaRPr>
          </a:p>
          <a:p>
            <a:pPr>
              <a:lnSpc>
                <a:spcPct val="80000"/>
              </a:lnSpc>
            </a:pPr>
            <a:r>
              <a:rPr lang="en-GB" sz="500">
                <a:solidFill>
                  <a:srgbClr val="000000"/>
                </a:solidFill>
                <a:latin typeface="Arial Unicode MS" pitchFamily="34" charset="-128"/>
              </a:rPr>
              <a:t>The main engines use a staged combustion cycle in which all propellants entering the engines are used to produce thrust more efficiently than any rocket engine developed previously. In the staged combustion cycle, propellants are burned partially at high pressure and relatively low temperature, and then burned completely at high temperature and high pressure in the main combustion chamber. The rapid mixing of the propellants under these conditions is so complete that a combustion efficiency of about 99 percent is attainable. </a:t>
            </a:r>
            <a:endParaRPr lang="el-GR" sz="500">
              <a:solidFill>
                <a:srgbClr val="FFFFFF"/>
              </a:solidFill>
              <a:latin typeface="Arial Unicode MS" pitchFamily="34" charset="-128"/>
            </a:endParaRPr>
          </a:p>
          <a:p>
            <a:pPr>
              <a:lnSpc>
                <a:spcPct val="80000"/>
              </a:lnSpc>
            </a:pPr>
            <a:r>
              <a:rPr lang="en-GB" sz="500">
                <a:solidFill>
                  <a:srgbClr val="000000"/>
                </a:solidFill>
                <a:latin typeface="Arial Unicode MS" pitchFamily="34" charset="-128"/>
              </a:rPr>
              <a:t>Each engine has three primary levels of thrust or power - minimum, rated and full power. Engine thrust, however, can be varied throughout the range from minimum to full power level depending on mission needs. Shuttle payloads will be sized to be compatible with launch-to-orbit at a maximum of 104 percent of rated power level, with each engine developing 2,174,286 Newtons (488,000 pounds) of thrust, 1,734,803 Newtons (390,000 pounds) at sea level. full power level (109 percent of rated power) will be available for use in emergency situations. During the latter part of ascent, engine thrust will be reduced to insure that an acceleration force of no more than three times that of Earth's gravity is reached. This acceleration level, permitted by the throttleable Shuttle engines, is about one-third the acceleration experienced on previous manned space flights and is well under the physical stress limits of non-astronaut scientists who fly aboard the Shuttle. The lowest thrust throttle setting - minimum power level - equals 65 percent of rated power. </a:t>
            </a:r>
            <a:endParaRPr lang="el-GR" sz="500">
              <a:solidFill>
                <a:srgbClr val="FFFFFF"/>
              </a:solidFill>
              <a:latin typeface="Arial Unicode MS" pitchFamily="34" charset="-128"/>
            </a:endParaRPr>
          </a:p>
          <a:p>
            <a:pPr>
              <a:lnSpc>
                <a:spcPct val="80000"/>
              </a:lnSpc>
            </a:pPr>
            <a:r>
              <a:rPr lang="en-GB" sz="500">
                <a:solidFill>
                  <a:srgbClr val="000000"/>
                </a:solidFill>
                <a:latin typeface="Arial Unicode MS" pitchFamily="34" charset="-128"/>
              </a:rPr>
              <a:t>The Shuttle main engine is the first rocket engine to use a built-in electronic digital controller. The controller will accept commands from the orbiter for engine start, shutdown and change in throttle setting, and also will monitor engine operation. In the event of a failure, the controller takes action automatically to correct the problem or shutdown the engine safely. </a:t>
            </a:r>
            <a:endParaRPr lang="el-GR" sz="500">
              <a:solidFill>
                <a:srgbClr val="FFFFFF"/>
              </a:solidFill>
              <a:latin typeface="Arial Unicode MS" pitchFamily="34" charset="-128"/>
            </a:endParaRPr>
          </a:p>
          <a:p>
            <a:pPr>
              <a:lnSpc>
                <a:spcPct val="80000"/>
              </a:lnSpc>
            </a:pPr>
            <a:r>
              <a:rPr lang="en-GB" sz="500">
                <a:solidFill>
                  <a:srgbClr val="000000"/>
                </a:solidFill>
                <a:latin typeface="Arial Unicode MS" pitchFamily="34" charset="-128"/>
              </a:rPr>
              <a:t>Shuttle main engines are thoroughly inspected and tested between flights to assure acceptable operation during subsequent flights. The design goal is to operate for 7.5 accumulated hours. </a:t>
            </a:r>
            <a:endParaRPr lang="el-GR" sz="500">
              <a:solidFill>
                <a:srgbClr val="FFFFFF"/>
              </a:solidFill>
              <a:latin typeface="Arial Unicode MS" pitchFamily="34" charset="-128"/>
            </a:endParaRPr>
          </a:p>
          <a:p>
            <a:pPr algn="just">
              <a:lnSpc>
                <a:spcPct val="80000"/>
              </a:lnSpc>
            </a:pPr>
            <a:r>
              <a:rPr lang="en-US" sz="500">
                <a:solidFill>
                  <a:srgbClr val="000000"/>
                </a:solidFill>
                <a:latin typeface="Arial Unicode MS" pitchFamily="34" charset="-128"/>
                <a:cs typeface="Times New Roman" pitchFamily="18" charset="0"/>
              </a:rPr>
              <a:t> </a:t>
            </a:r>
            <a:endParaRPr lang="el-GR" sz="500">
              <a:solidFill>
                <a:srgbClr val="000000"/>
              </a:solidFill>
              <a:latin typeface="Arial Unicode MS" pitchFamily="34" charset="-128"/>
              <a:cs typeface="Times New Roman" pitchFamily="18" charset="0"/>
            </a:endParaRPr>
          </a:p>
          <a:p>
            <a:pPr>
              <a:lnSpc>
                <a:spcPct val="80000"/>
              </a:lnSpc>
            </a:pPr>
            <a:endParaRPr lang="el-GR" sz="5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1B6B7103-A847-409C-95AA-BCBF136BD055}" type="slidenum">
              <a:rPr lang="el-GR" smtClean="0"/>
              <a:pPr/>
              <a:t>42</a:t>
            </a:fld>
            <a:endParaRPr lang="el-GR"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27B5B66F-070D-4958-BC39-6720796BB1DA}" type="slidenum">
              <a:rPr lang="el-GR"/>
              <a:pPr/>
              <a:t>44</a:t>
            </a:fld>
            <a:endParaRPr lang="el-GR"/>
          </a:p>
        </p:txBody>
      </p:sp>
      <p:sp>
        <p:nvSpPr>
          <p:cNvPr id="45058" name="Rectangle 2"/>
          <p:cNvSpPr>
            <a:spLocks noGrp="1" noRot="1" noChangeAspect="1" noChangeArrowheads="1" noTextEdit="1"/>
          </p:cNvSpPr>
          <p:nvPr>
            <p:ph type="sldImg"/>
          </p:nvPr>
        </p:nvSpPr>
        <p:spPr bwMode="auto">
          <a:xfrm>
            <a:off x="942975" y="750888"/>
            <a:ext cx="4997450" cy="3749675"/>
          </a:xfrm>
          <a:prstGeom prst="rect">
            <a:avLst/>
          </a:prstGeom>
          <a:solidFill>
            <a:srgbClr val="FFFFFF"/>
          </a:solidFill>
          <a:ln>
            <a:solidFill>
              <a:srgbClr val="000000"/>
            </a:solidFill>
            <a:miter lim="800000"/>
            <a:headEnd/>
            <a:tailEnd/>
          </a:ln>
        </p:spPr>
      </p:sp>
      <p:sp>
        <p:nvSpPr>
          <p:cNvPr id="45059" name="Rectangle 3"/>
          <p:cNvSpPr>
            <a:spLocks noGrp="1" noChangeArrowheads="1"/>
          </p:cNvSpPr>
          <p:nvPr>
            <p:ph type="body" idx="1"/>
          </p:nvPr>
        </p:nvSpPr>
        <p:spPr bwMode="auto">
          <a:xfrm>
            <a:off x="917575" y="4751348"/>
            <a:ext cx="5046663" cy="4501277"/>
          </a:xfrm>
          <a:prstGeom prst="rect">
            <a:avLst/>
          </a:prstGeom>
          <a:solidFill>
            <a:srgbClr val="FFFFFF"/>
          </a:solidFill>
          <a:ln>
            <a:solidFill>
              <a:srgbClr val="000000"/>
            </a:solidFill>
            <a:miter lim="800000"/>
            <a:headEnd/>
            <a:tailEnd/>
          </a:ln>
        </p:spPr>
        <p:txBody>
          <a:bodyPr/>
          <a:lstStyle/>
          <a:p>
            <a:r>
              <a:rPr lang="el-GR" sz="1500"/>
              <a:t> </a:t>
            </a:r>
            <a:r>
              <a:rPr lang="en-US" sz="800">
                <a:latin typeface="Times New Roman" pitchFamily="18" charset="0"/>
              </a:rPr>
              <a:t>The smarter energy network of the future, EPRI believes, will incorporate a diversified</a:t>
            </a:r>
            <a:r>
              <a:rPr lang="el-GR" sz="800">
                <a:latin typeface="Times New Roman" pitchFamily="18" charset="0"/>
              </a:rPr>
              <a:t> </a:t>
            </a:r>
            <a:r>
              <a:rPr lang="en-US" sz="800">
                <a:latin typeface="Times New Roman" pitchFamily="18" charset="0"/>
              </a:rPr>
              <a:t>pool of resources located closer to the consumer, pumping out low- or zero-emissions power in backyards, driveways, downscaled local power stations, and even in automobiles, while giving electricity users the option to become energy vendors. The front end of this new system will be managed by third-party "virtual utilities," which will bundle electricity, gas, Internet access, broadband entertainment, and other customized energy services. (This vision is reminiscent of Edison's original ambition for the industry, which was not to sell lightbulbs, but to create a network of technologies and services that provided illumination.)</a:t>
            </a:r>
            <a:endParaRPr lang="el-GR" sz="800">
              <a:latin typeface="Times New Roman" pitchFamily="18" charset="0"/>
            </a:endParaRPr>
          </a:p>
          <a:p>
            <a:r>
              <a:rPr lang="el-GR" sz="1500"/>
              <a:t> </a:t>
            </a:r>
            <a:r>
              <a:rPr lang="en-US" sz="800">
                <a:latin typeface="Times New Roman" pitchFamily="18" charset="0"/>
              </a:rPr>
              <a:t>The smarter energy network of the future, EPRI believes, will incorporate a diversified</a:t>
            </a:r>
            <a:r>
              <a:rPr lang="el-GR" sz="800">
                <a:latin typeface="Times New Roman" pitchFamily="18" charset="0"/>
              </a:rPr>
              <a:t> </a:t>
            </a:r>
            <a:r>
              <a:rPr lang="en-US" sz="800">
                <a:latin typeface="Times New Roman" pitchFamily="18" charset="0"/>
              </a:rPr>
              <a:t>pool of resources located closer to the consumer, pumping out low- or zero-emissions power in backyards, driveways, downscaled local power stations, and even in automobiles, while giving electricity users the option to become energy vendors. The front end of this new system will be managed by third-party "virtual utilities," which will bundle electricity, gas, Internet access, broadband entertainment, and other customized energy services. (This vision is reminiscent of Edison's original ambition for the industry, which was not to sell lightbulbs, but to create a network of technologies and services that provided illumination.)</a:t>
            </a:r>
            <a:endParaRPr lang="el-GR" sz="800">
              <a:latin typeface="Times New Roman" pitchFamily="18" charset="0"/>
            </a:endParaRPr>
          </a:p>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D0A73D7F-E5B0-4664-95F6-F63C3C9666C3}" type="slidenum">
              <a:rPr lang="el-GR" smtClean="0"/>
              <a:pPr/>
              <a:t>5</a:t>
            </a:fld>
            <a:endParaRPr lang="el-GR"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endParaRPr lang="el-GR" smtClean="0"/>
          </a:p>
        </p:txBody>
      </p:sp>
      <p:sp>
        <p:nvSpPr>
          <p:cNvPr id="94212" name="Slide Number Placeholder 3"/>
          <p:cNvSpPr>
            <a:spLocks noGrp="1"/>
          </p:cNvSpPr>
          <p:nvPr>
            <p:ph type="sldNum" sz="quarter" idx="5"/>
          </p:nvPr>
        </p:nvSpPr>
        <p:spPr>
          <a:noFill/>
        </p:spPr>
        <p:txBody>
          <a:bodyPr/>
          <a:lstStyle/>
          <a:p>
            <a:fld id="{729878A5-DCFC-416F-BC6F-734A49610228}" type="slidenum">
              <a:rPr lang="el-GR" smtClean="0"/>
              <a:pPr/>
              <a:t>45</a:t>
            </a:fld>
            <a:endParaRPr lang="el-G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E1AC070E-0561-406C-BD47-EDD644F232AB}" type="slidenum">
              <a:rPr lang="el-GR" smtClean="0"/>
              <a:pPr/>
              <a:t>46</a:t>
            </a:fld>
            <a:endParaRPr lang="el-GR"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9AD1B9D-14FE-4755-8013-96F9A4417DA5}" type="slidenum">
              <a:rPr lang="el-GR" smtClean="0"/>
              <a:pPr/>
              <a:t>47</a:t>
            </a:fld>
            <a:endParaRPr lang="el-GR"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50</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51</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52</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53</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54</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55</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56</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30632931-12FB-4F64-B047-AE8BB095B28C}" type="slidenum">
              <a:rPr lang="el-GR" smtClean="0"/>
              <a:pPr/>
              <a:t>6</a:t>
            </a:fld>
            <a:endParaRPr lang="el-GR"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57</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58</a:t>
            </a:fld>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59</a:t>
            </a:fld>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60</a:t>
            </a:fld>
            <a:endParaRPr 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34E90040-0739-4F9C-A6E2-9653B9533D97}" type="slidenum">
              <a:rPr lang="el-GR" smtClean="0"/>
              <a:pPr/>
              <a:t>62</a:t>
            </a:fld>
            <a:endParaRPr lang="el-GR"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5345B8B1-E990-4592-BB2B-E8ED3B8A18EC}" type="slidenum">
              <a:rPr lang="el-GR" smtClean="0"/>
              <a:pPr/>
              <a:t>63</a:t>
            </a:fld>
            <a:endParaRPr lang="el-GR"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832BCBB6-A943-4336-AA62-818CBA311E6F}" type="slidenum">
              <a:rPr lang="el-GR" smtClean="0"/>
              <a:pPr/>
              <a:t>64</a:t>
            </a:fld>
            <a:endParaRPr lang="el-GR"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14193606-BDD1-42A0-B151-45232746CA40}" type="slidenum">
              <a:rPr lang="el-GR" smtClean="0"/>
              <a:pPr/>
              <a:t>65</a:t>
            </a:fld>
            <a:endParaRPr lang="el-GR"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67F71F52-9AA7-4F4F-ACFA-9F1238FC89FB}" type="slidenum">
              <a:rPr lang="el-GR" smtClean="0"/>
              <a:pPr/>
              <a:t>66</a:t>
            </a:fld>
            <a:endParaRPr lang="el-GR"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BDB52649-7045-48F1-B8E7-A1CFD88ED617}" type="slidenum">
              <a:rPr lang="el-GR" smtClean="0"/>
              <a:pPr/>
              <a:t>67</a:t>
            </a:fld>
            <a:endParaRPr lang="el-GR"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473AA053-8121-4B92-93B2-46DD63DF0B5D}" type="slidenum">
              <a:rPr lang="el-GR" smtClean="0"/>
              <a:pPr/>
              <a:t>7</a:t>
            </a:fld>
            <a:endParaRPr lang="el-GR"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68</a:t>
            </a:fld>
            <a:endParaRPr 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2500558D-7F73-44D0-B687-A2AA9392F0F1}" type="slidenum">
              <a:rPr lang="el-GR" smtClean="0"/>
              <a:pPr/>
              <a:t>69</a:t>
            </a:fld>
            <a:endParaRPr lang="el-GR" smtClean="0"/>
          </a:p>
        </p:txBody>
      </p:sp>
      <p:sp>
        <p:nvSpPr>
          <p:cNvPr id="117763" name="Rectangle 2"/>
          <p:cNvSpPr>
            <a:spLocks noGrp="1" noRot="1" noChangeAspect="1" noChangeArrowheads="1" noTextEdit="1"/>
          </p:cNvSpPr>
          <p:nvPr>
            <p:ph type="sldImg"/>
          </p:nvPr>
        </p:nvSpPr>
        <p:spPr>
          <a:xfrm>
            <a:off x="930275" y="769938"/>
            <a:ext cx="5022850" cy="3767137"/>
          </a:xfrm>
          <a:ln/>
        </p:spPr>
      </p:sp>
      <p:sp>
        <p:nvSpPr>
          <p:cNvPr id="117764" name="Rectangle 3"/>
          <p:cNvSpPr>
            <a:spLocks noGrp="1" noChangeArrowheads="1"/>
          </p:cNvSpPr>
          <p:nvPr>
            <p:ph type="body" idx="1"/>
          </p:nvPr>
        </p:nvSpPr>
        <p:spPr>
          <a:xfrm>
            <a:off x="928727" y="4768714"/>
            <a:ext cx="5025953" cy="4461336"/>
          </a:xfrm>
          <a:noFill/>
          <a:ln/>
        </p:spPr>
        <p:txBody>
          <a:bodyPr/>
          <a:lstStyle/>
          <a:p>
            <a:pPr eaLnBrk="1" hangingPunct="1"/>
            <a:endParaRPr lang="en-GB"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56736FEE-DFFF-4774-9942-4AD0AC69FDD4}" type="slidenum">
              <a:rPr lang="el-GR" smtClean="0"/>
              <a:pPr/>
              <a:t>70</a:t>
            </a:fld>
            <a:endParaRPr lang="el-GR"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180012" y="4751349"/>
            <a:ext cx="6521792" cy="4923272"/>
          </a:xfrm>
          <a:noFill/>
          <a:ln/>
        </p:spPr>
        <p:txBody>
          <a:bodyPr/>
          <a:lstStyle/>
          <a:p>
            <a:pPr>
              <a:tabLst>
                <a:tab pos="120598" algn="l"/>
              </a:tabLst>
            </a:pPr>
            <a:endParaRPr lang="el-G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3629DEC-75F3-45CD-90BA-6758C008EE6E}" type="slidenum">
              <a:rPr lang="el-GR" smtClean="0"/>
              <a:pPr/>
              <a:t>71</a:t>
            </a:fld>
            <a:endParaRPr lang="el-GR"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FAEF655C-2F7A-4D65-8417-CE7A6FF68D3D}" type="slidenum">
              <a:rPr lang="el-GR" smtClean="0"/>
              <a:pPr/>
              <a:t>72</a:t>
            </a:fld>
            <a:endParaRPr lang="el-GR"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A0483092-A054-43DB-A912-E89436990247}" type="slidenum">
              <a:rPr lang="el-GR" smtClean="0"/>
              <a:pPr/>
              <a:t>73</a:t>
            </a:fld>
            <a:endParaRPr lang="el-GR"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0A6F6369-4275-4965-9970-FCFA70002E2A}" type="slidenum">
              <a:rPr lang="el-GR" smtClean="0"/>
              <a:pPr/>
              <a:t>74</a:t>
            </a:fld>
            <a:endParaRPr lang="el-GR"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23697568-34E7-4997-8A53-BB0B5FD1B671}" type="slidenum">
              <a:rPr lang="el-GR" smtClean="0"/>
              <a:pPr/>
              <a:t>75</a:t>
            </a:fld>
            <a:endParaRPr lang="el-GR"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3D9A6BD5-6E92-4094-8B9A-AD1B6FB4A558}" type="slidenum">
              <a:rPr lang="el-GR" smtClean="0"/>
              <a:pPr/>
              <a:t>76</a:t>
            </a:fld>
            <a:endParaRPr lang="el-GR"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78</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7E49D7D5-48A1-4EC1-BF58-7178CFC01B83}" type="slidenum">
              <a:rPr lang="el-GR" smtClean="0"/>
              <a:pPr/>
              <a:t>8</a:t>
            </a:fld>
            <a:endParaRPr lang="el-GR"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79</a:t>
            </a:fld>
            <a:endParaRPr lang="el-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80</a:t>
            </a:fld>
            <a:endParaRPr lang="el-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81</a:t>
            </a:fld>
            <a:endParaRPr lang="el-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82</a:t>
            </a:fld>
            <a:endParaRPr lang="el-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83</a:t>
            </a:fld>
            <a:endParaRPr lang="el-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84</a:t>
            </a:fld>
            <a:endParaRPr lang="el-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85</a:t>
            </a:fld>
            <a:endParaRPr lang="el-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90</a:t>
            </a:fld>
            <a:endParaRPr lang="el-G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91</a:t>
            </a:fld>
            <a:endParaRPr lang="el-G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92</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7A7D549-A4EE-408A-A02C-3179DF1FE843}" type="slidenum">
              <a:rPr lang="el-GR" smtClean="0"/>
              <a:pPr/>
              <a:t>9</a:t>
            </a:fld>
            <a:endParaRPr lang="el-GR"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93</a:t>
            </a:fld>
            <a:endParaRPr lang="el-G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94</a:t>
            </a:fld>
            <a:endParaRPr lang="el-G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BEA6040F-2814-4C7E-BC67-DEE0D1655772}" type="slidenum">
              <a:rPr lang="el-GR" smtClean="0"/>
              <a:pPr/>
              <a:t>95</a:t>
            </a:fld>
            <a:endParaRPr lang="el-GR"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96</a:t>
            </a:fld>
            <a:endParaRPr lang="el-G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97</a:t>
            </a:fld>
            <a:endParaRPr lang="el-G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98</a:t>
            </a:fld>
            <a:endParaRPr lang="el-G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99</a:t>
            </a:fld>
            <a:endParaRPr lang="el-G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100</a:t>
            </a:fld>
            <a:endParaRPr lang="el-G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101</a:t>
            </a:fld>
            <a:endParaRPr lang="el-G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102</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69739FEB-44C5-42D5-B9A5-CAA9764AECF5}" type="slidenum">
              <a:rPr lang="el-GR" smtClean="0"/>
              <a:pPr/>
              <a:t>10</a:t>
            </a:fld>
            <a:endParaRPr lang="el-GR"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buFontTx/>
              <a:buChar char="•"/>
            </a:pPr>
            <a:endParaRPr lang="el-GR"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103</a:t>
            </a:fld>
            <a:endParaRPr lang="el-G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104</a:t>
            </a:fld>
            <a:endParaRPr lang="el-G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105</a:t>
            </a:fld>
            <a:endParaRPr lang="el-G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106</a:t>
            </a:fld>
            <a:endParaRPr lang="el-G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942975" y="750888"/>
            <a:ext cx="4997450" cy="3749675"/>
          </a:xfrm>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25CE4504-32C6-4801-98A9-024FA83CC0C8}" type="slidenum">
              <a:rPr lang="el-GR" smtClean="0"/>
              <a:pPr/>
              <a:t>107</a:t>
            </a:fld>
            <a:endParaRPr lang="el-G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91032E24-7AB5-4B53-9223-CDA8D7AA703D}" type="slidenum">
              <a:rPr lang="el-GR" smtClean="0"/>
              <a:pPr/>
              <a:t>113</a:t>
            </a:fld>
            <a:endParaRPr lang="el-GR"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D810E2EC-A4E2-41FD-9285-EA5807DE4BB2}" type="slidenum">
              <a:rPr lang="el-GR" smtClean="0"/>
              <a:pPr/>
              <a:t>114</a:t>
            </a:fld>
            <a:endParaRPr lang="el-GR"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135081ED-E131-41DA-BEE3-D13BB5EDDF0A}" type="slidenum">
              <a:rPr lang="el-GR" smtClean="0"/>
              <a:pPr/>
              <a:t>115</a:t>
            </a:fld>
            <a:endParaRPr lang="el-GR"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D19D2D53-898C-4DBC-BBF9-B99109655A52}" type="slidenum">
              <a:rPr lang="el-GR" smtClean="0"/>
              <a:pPr/>
              <a:t>116</a:t>
            </a:fld>
            <a:endParaRPr lang="el-GR"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C4F6D28E-054A-46AD-B97B-EBE50BE13575}" type="slidenum">
              <a:rPr lang="el-GR" smtClean="0"/>
              <a:pPr/>
              <a:t>117</a:t>
            </a:fld>
            <a:endParaRPr lang="el-GR"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300" b="1" dirty="0"/>
              <a:t>America’s energy future. Technology and transformation</a:t>
            </a:r>
            <a:endParaRPr lang="el-GR" sz="1300" b="1" dirty="0"/>
          </a:p>
          <a:p>
            <a:endParaRPr lang="en-US" sz="1300" b="1" dirty="0"/>
          </a:p>
          <a:p>
            <a:r>
              <a:rPr lang="en-US" sz="1300" b="1" dirty="0"/>
              <a:t>FIGURE 1.1 </a:t>
            </a:r>
            <a:r>
              <a:rPr lang="en-US" sz="1300" b="1" i="1" dirty="0"/>
              <a:t>Energy consumption in the United States in 2007 in quadrillions of British</a:t>
            </a:r>
          </a:p>
          <a:p>
            <a:r>
              <a:rPr lang="en-US" sz="1300" i="1" dirty="0"/>
              <a:t>thermal units (quads). The figure illustrates the delivery of energy from primary fuel</a:t>
            </a:r>
          </a:p>
          <a:p>
            <a:r>
              <a:rPr lang="en-US" sz="1300" i="1" dirty="0"/>
              <a:t>sources, which are shown in the boxes on the left side of the figure, to the residential,</a:t>
            </a:r>
          </a:p>
          <a:p>
            <a:r>
              <a:rPr lang="en-US" sz="1300" i="1" dirty="0"/>
              <a:t>commercial, industrial, and transportation sectors, which are shown in the boxes at the</a:t>
            </a:r>
          </a:p>
          <a:p>
            <a:r>
              <a:rPr lang="en-US" sz="1300" i="1" dirty="0"/>
              <a:t>center-right side of the figure. Energy is delivered to these sectors primarily in three</a:t>
            </a:r>
          </a:p>
          <a:p>
            <a:r>
              <a:rPr lang="en-US" sz="1300" i="1" dirty="0"/>
              <a:t>forms: (1) electricity, which is produced principally from coal, natural gas, and nuclear</a:t>
            </a:r>
          </a:p>
          <a:p>
            <a:r>
              <a:rPr lang="en-US" sz="1300" i="1" dirty="0"/>
              <a:t>power, and to a much lesser extent from renewable sources (hydro, solar, wind, and</a:t>
            </a:r>
          </a:p>
          <a:p>
            <a:r>
              <a:rPr lang="en-US" sz="1300" i="1" dirty="0"/>
              <a:t>biomass); (2) liquid fuels, principally petroleum, with a small contribution from </a:t>
            </a:r>
            <a:r>
              <a:rPr lang="en-US" sz="1300" i="1" dirty="0" err="1"/>
              <a:t>biomassderived</a:t>
            </a:r>
            <a:endParaRPr lang="en-US" sz="1300" i="1" dirty="0"/>
          </a:p>
          <a:p>
            <a:r>
              <a:rPr lang="en-US" sz="1300" i="1" dirty="0"/>
              <a:t>fuels (e.g., corn ethanol); and (3) natural gas for heating and as an industrial</a:t>
            </a:r>
          </a:p>
          <a:p>
            <a:r>
              <a:rPr lang="en-US" sz="1300" i="1" dirty="0"/>
              <a:t>feedstock. Small quantities of coal and biomass are also used as industrial </a:t>
            </a:r>
            <a:r>
              <a:rPr lang="en-US" sz="1300" i="1" dirty="0" err="1"/>
              <a:t>feedstocks</a:t>
            </a:r>
            <a:r>
              <a:rPr lang="en-US" sz="1300" i="1" dirty="0"/>
              <a:t>.</a:t>
            </a:r>
          </a:p>
          <a:p>
            <a:r>
              <a:rPr lang="en-US" sz="1300" i="1" dirty="0"/>
              <a:t>The width of the bars indicates the relative contributions of each energy source; the</a:t>
            </a:r>
          </a:p>
          <a:p>
            <a:r>
              <a:rPr lang="en-US" sz="1300" i="1" dirty="0"/>
              <a:t>absolute contribution (in quads) is shown by the numerical labels next to each bar.</a:t>
            </a:r>
          </a:p>
          <a:p>
            <a:r>
              <a:rPr lang="en-US" sz="1300" i="1" dirty="0"/>
              <a:t>The bar for electricity represents retail electricity sales only and does not include </a:t>
            </a:r>
            <a:r>
              <a:rPr lang="en-US" sz="1300" i="1" dirty="0" err="1"/>
              <a:t>selfgenerated</a:t>
            </a:r>
            <a:endParaRPr lang="en-US" sz="1300" i="1" dirty="0"/>
          </a:p>
          <a:p>
            <a:r>
              <a:rPr lang="en-US" sz="1300" i="1" dirty="0"/>
              <a:t>electricity. The boxes on the right side of the figure show that a total of</a:t>
            </a:r>
          </a:p>
          <a:p>
            <a:r>
              <a:rPr lang="en-US" sz="1300" i="1" dirty="0"/>
              <a:t>about 101.5 quads of energy were consumed in the United States in 2007; about 43</a:t>
            </a:r>
          </a:p>
          <a:p>
            <a:r>
              <a:rPr lang="en-US" sz="1300" i="1" dirty="0"/>
              <a:t>quads were used to provide energy services, and more than 58 quads were “rejected”</a:t>
            </a:r>
          </a:p>
          <a:p>
            <a:r>
              <a:rPr lang="en-US" sz="1300" i="1" dirty="0"/>
              <a:t>(i.e., not utilized to provide energy services) because of inefficiencies in energy production,</a:t>
            </a:r>
          </a:p>
          <a:p>
            <a:r>
              <a:rPr lang="en-US" sz="1300" i="1" dirty="0"/>
              <a:t>distribution, and use.</a:t>
            </a:r>
          </a:p>
          <a:p>
            <a:r>
              <a:rPr lang="en-US" sz="1300" i="1" dirty="0"/>
              <a:t>Sources: Lawrence Livermore National Laboratory and the Department of Energy, based</a:t>
            </a:r>
          </a:p>
          <a:p>
            <a:r>
              <a:rPr lang="en-US" sz="1300" i="1" dirty="0"/>
              <a:t>on data from the Energy Information Administration, 2008a.</a:t>
            </a:r>
            <a:endParaRPr lang="el-GR" dirty="0"/>
          </a:p>
        </p:txBody>
      </p:sp>
      <p:sp>
        <p:nvSpPr>
          <p:cNvPr id="4" name="3 - Θέση αριθμού διαφάνειας"/>
          <p:cNvSpPr>
            <a:spLocks noGrp="1"/>
          </p:cNvSpPr>
          <p:nvPr>
            <p:ph type="sldNum" sz="quarter" idx="10"/>
          </p:nvPr>
        </p:nvSpPr>
        <p:spPr/>
        <p:txBody>
          <a:bodyPr/>
          <a:lstStyle/>
          <a:p>
            <a:fld id="{FC26D7B3-17CC-4FA7-A285-35BEB727061E}" type="slidenum">
              <a:rPr lang="el-GR" smtClean="0"/>
              <a:t>11</a:t>
            </a:fld>
            <a:endParaRPr lang="el-G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450687D-3CA2-4EFA-B61D-6D365F382DE0}" type="slidenum">
              <a:rPr lang="el-GR" smtClean="0"/>
              <a:pPr/>
              <a:t>118</a:t>
            </a:fld>
            <a:endParaRPr lang="el-GR"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4AF12CD0-E67F-4CBF-8F7F-403D4968DDF5}" type="slidenum">
              <a:rPr lang="el-GR" smtClean="0"/>
              <a:pPr/>
              <a:t>119</a:t>
            </a:fld>
            <a:endParaRPr lang="el-GR"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8F92C4C7-24D1-4073-8836-A78AEE7F681C}" type="slidenum">
              <a:rPr lang="el-GR" smtClean="0"/>
              <a:pPr/>
              <a:t>120</a:t>
            </a:fld>
            <a:endParaRPr lang="el-GR"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a:latin typeface="Cambria Math" panose="02040503050406030204" pitchFamily="18" charset="0"/>
                <a:ea typeface="Cambria Math" panose="02040503050406030204" pitchFamily="18" charset="0"/>
              </a:defRPr>
            </a:lvl1pPr>
          </a:lstStyle>
          <a:p>
            <a:r>
              <a:rPr lang="en-US" smtClean="0"/>
              <a:t>Click to edit Master title style</a:t>
            </a:r>
            <a:endParaRPr lang="en-GB"/>
          </a:p>
        </p:txBody>
      </p:sp>
      <p:sp>
        <p:nvSpPr>
          <p:cNvPr id="3" name="Subtitle 2"/>
          <p:cNvSpPr>
            <a:spLocks noGrp="1"/>
          </p:cNvSpPr>
          <p:nvPr>
            <p:ph type="subTitle" idx="1"/>
          </p:nvPr>
        </p:nvSpPr>
        <p:spPr>
          <a:xfrm>
            <a:off x="1371600" y="5157192"/>
            <a:ext cx="6400800" cy="481608"/>
          </a:xfrm>
        </p:spPr>
        <p:txBody>
          <a:bodyPr/>
          <a:lstStyle>
            <a:lvl1pPr marL="0" indent="0" algn="ctr">
              <a:buNone/>
              <a:defRPr>
                <a:solidFill>
                  <a:schemeClr val="tx1">
                    <a:lumMod val="95000"/>
                    <a:lumOff val="5000"/>
                  </a:schemeClr>
                </a:solidFill>
                <a:latin typeface="Cambria Math" panose="02040503050406030204" pitchFamily="18" charset="0"/>
                <a:ea typeface="Cambria Math" panose="020405030504060302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7173BBC-B724-459D-8581-381F1D799E68}" type="datetime1">
              <a:rPr lang="en-GB" smtClean="0"/>
              <a:t>15/03/2015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36887033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98D068-BD57-4DEC-87E3-DD5CE209582F}" type="datetime1">
              <a:rPr lang="en-GB" smtClean="0"/>
              <a:t>15/03/2015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119415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5F3F5EF-44D1-4733-A4C1-5B941187E833}" type="datetime1">
              <a:rPr lang="en-GB" smtClean="0"/>
              <a:t>15/03/2015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355836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Τίτλος και Αντικείμενο επάνω από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0"/>
            <a:ext cx="6858000" cy="17526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2819400" y="1981200"/>
            <a:ext cx="6096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2819400" y="4114800"/>
            <a:ext cx="6096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304800" y="6248400"/>
            <a:ext cx="1905000" cy="457200"/>
          </a:xfrm>
        </p:spPr>
        <p:txBody>
          <a:bodyPr/>
          <a:lstStyle>
            <a:lvl1pPr>
              <a:defRPr/>
            </a:lvl1pPr>
          </a:lstStyle>
          <a:p>
            <a:fld id="{5B48C509-A306-4461-92AF-DBE893B0D7AF}" type="datetime1">
              <a:rPr lang="en-GB" smtClean="0"/>
              <a:t>15/03/2015</a:t>
            </a:fld>
            <a:endParaRPr lang="el-GR"/>
          </a:p>
        </p:txBody>
      </p:sp>
      <p:sp>
        <p:nvSpPr>
          <p:cNvPr id="6" name="5 - Θέση υποσέλιδου"/>
          <p:cNvSpPr>
            <a:spLocks noGrp="1"/>
          </p:cNvSpPr>
          <p:nvPr>
            <p:ph type="ftr" sz="quarter" idx="11"/>
          </p:nvPr>
        </p:nvSpPr>
        <p:spPr>
          <a:xfrm>
            <a:off x="3581400" y="6248400"/>
            <a:ext cx="2895600" cy="45720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7010400" y="6248400"/>
            <a:ext cx="1905000" cy="457200"/>
          </a:xfrm>
        </p:spPr>
        <p:txBody>
          <a:bodyPr/>
          <a:lstStyle>
            <a:lvl1pPr>
              <a:defRPr/>
            </a:lvl1pPr>
          </a:lstStyle>
          <a:p>
            <a:fld id="{FC633557-3961-4898-97A9-51E7A346E268}" type="slidenum">
              <a:rPr lang="el-GR"/>
              <a:pPr/>
              <a:t>‹#›</a:t>
            </a:fld>
            <a:endParaRPr lang="el-GR"/>
          </a:p>
        </p:txBody>
      </p:sp>
    </p:spTree>
    <p:extLst>
      <p:ext uri="{BB962C8B-B14F-4D97-AF65-F5344CB8AC3E}">
        <p14:creationId xmlns:p14="http://schemas.microsoft.com/office/powerpoint/2010/main" val="315415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l-GR"/>
          </a:p>
        </p:txBody>
      </p:sp>
      <p:sp>
        <p:nvSpPr>
          <p:cNvPr id="3" name="Chart Placeholder 2"/>
          <p:cNvSpPr>
            <a:spLocks noGrp="1"/>
          </p:cNvSpPr>
          <p:nvPr>
            <p:ph type="chart" idx="1"/>
          </p:nvPr>
        </p:nvSpPr>
        <p:spPr>
          <a:xfrm>
            <a:off x="1066800" y="1981200"/>
            <a:ext cx="7543800" cy="4114800"/>
          </a:xfrm>
        </p:spPr>
        <p:txBody>
          <a:bodyPr/>
          <a:lstStyle/>
          <a:p>
            <a:pPr lvl="0"/>
            <a:endParaRPr lang="el-GR" noProof="0" smtClean="0"/>
          </a:p>
        </p:txBody>
      </p:sp>
      <p:sp>
        <p:nvSpPr>
          <p:cNvPr id="4" name="Rectangle 17"/>
          <p:cNvSpPr>
            <a:spLocks noGrp="1" noChangeArrowheads="1"/>
          </p:cNvSpPr>
          <p:nvPr>
            <p:ph type="dt" sz="half" idx="10"/>
          </p:nvPr>
        </p:nvSpPr>
        <p:spPr>
          <a:ln/>
        </p:spPr>
        <p:txBody>
          <a:bodyPr/>
          <a:lstStyle>
            <a:lvl1pPr>
              <a:defRPr/>
            </a:lvl1pPr>
          </a:lstStyle>
          <a:p>
            <a:pPr>
              <a:defRPr/>
            </a:pPr>
            <a:fld id="{8655F209-891F-4E21-B4EA-44087B1A9B89}" type="datetime1">
              <a:rPr lang="en-GB" smtClean="0"/>
              <a:t>15/03/2015</a:t>
            </a:fld>
            <a:endParaRPr lang="el-GR"/>
          </a:p>
        </p:txBody>
      </p:sp>
      <p:sp>
        <p:nvSpPr>
          <p:cNvPr id="5" name="Rectangle 18"/>
          <p:cNvSpPr>
            <a:spLocks noGrp="1" noChangeArrowheads="1"/>
          </p:cNvSpPr>
          <p:nvPr>
            <p:ph type="ftr" sz="quarter" idx="11"/>
          </p:nvPr>
        </p:nvSpPr>
        <p:spPr>
          <a:xfrm>
            <a:off x="5257800" y="612648"/>
            <a:ext cx="1325880" cy="457200"/>
          </a:xfrm>
          <a:prstGeom prst="rect">
            <a:avLst/>
          </a:prstGeom>
          <a:ln/>
        </p:spPr>
        <p:txBody>
          <a:bodyPr/>
          <a:lstStyle>
            <a:lvl1pPr>
              <a:defRPr/>
            </a:lvl1pPr>
          </a:lstStyle>
          <a:p>
            <a:pPr>
              <a:defRPr/>
            </a:pPr>
            <a:endParaRPr lang="el-GR"/>
          </a:p>
        </p:txBody>
      </p:sp>
      <p:sp>
        <p:nvSpPr>
          <p:cNvPr id="6" name="Rectangle 19"/>
          <p:cNvSpPr>
            <a:spLocks noGrp="1" noChangeArrowheads="1"/>
          </p:cNvSpPr>
          <p:nvPr>
            <p:ph type="sldNum" sz="quarter" idx="12"/>
          </p:nvPr>
        </p:nvSpPr>
        <p:spPr>
          <a:ln/>
        </p:spPr>
        <p:txBody>
          <a:bodyPr/>
          <a:lstStyle>
            <a:lvl1pPr>
              <a:defRPr/>
            </a:lvl1pPr>
          </a:lstStyle>
          <a:p>
            <a:pPr>
              <a:defRPr/>
            </a:pPr>
            <a:fld id="{88B88088-731A-4891-8993-248CE01DE7C6}" type="slidenum">
              <a:rPr lang="el-GR"/>
              <a:pPr>
                <a:defRPr/>
              </a:pPr>
              <a:t>‹#›</a:t>
            </a:fld>
            <a:endParaRPr lang="el-GR"/>
          </a:p>
        </p:txBody>
      </p:sp>
    </p:spTree>
    <p:extLst>
      <p:ext uri="{BB962C8B-B14F-4D97-AF65-F5344CB8AC3E}">
        <p14:creationId xmlns:p14="http://schemas.microsoft.com/office/powerpoint/2010/main" val="907567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1066800" y="1981200"/>
            <a:ext cx="7543800" cy="4114800"/>
          </a:xfrm>
        </p:spPr>
        <p:txBody>
          <a:bodyPr/>
          <a:lstStyle/>
          <a:p>
            <a:pPr lvl="0"/>
            <a:endParaRPr lang="el-GR" noProof="0" smtClean="0"/>
          </a:p>
        </p:txBody>
      </p:sp>
      <p:sp>
        <p:nvSpPr>
          <p:cNvPr id="4" name="Rectangle 17"/>
          <p:cNvSpPr>
            <a:spLocks noGrp="1" noChangeArrowheads="1"/>
          </p:cNvSpPr>
          <p:nvPr>
            <p:ph type="dt" sz="half" idx="10"/>
          </p:nvPr>
        </p:nvSpPr>
        <p:spPr>
          <a:ln/>
        </p:spPr>
        <p:txBody>
          <a:bodyPr/>
          <a:lstStyle>
            <a:lvl1pPr>
              <a:defRPr/>
            </a:lvl1pPr>
          </a:lstStyle>
          <a:p>
            <a:pPr>
              <a:defRPr/>
            </a:pPr>
            <a:fld id="{4A0112D1-E1C0-41D3-8015-6A93CFE920C6}" type="datetime1">
              <a:rPr lang="en-GB" smtClean="0"/>
              <a:t>15/03/2015</a:t>
            </a:fld>
            <a:endParaRPr lang="el-GR"/>
          </a:p>
        </p:txBody>
      </p:sp>
      <p:sp>
        <p:nvSpPr>
          <p:cNvPr id="5" name="Rectangle 18"/>
          <p:cNvSpPr>
            <a:spLocks noGrp="1" noChangeArrowheads="1"/>
          </p:cNvSpPr>
          <p:nvPr>
            <p:ph type="ftr" sz="quarter" idx="11"/>
          </p:nvPr>
        </p:nvSpPr>
        <p:spPr>
          <a:xfrm>
            <a:off x="5257800" y="612648"/>
            <a:ext cx="1325880" cy="457200"/>
          </a:xfrm>
          <a:prstGeom prst="rect">
            <a:avLst/>
          </a:prstGeom>
          <a:ln/>
        </p:spPr>
        <p:txBody>
          <a:bodyPr/>
          <a:lstStyle>
            <a:lvl1pPr>
              <a:defRPr/>
            </a:lvl1pPr>
          </a:lstStyle>
          <a:p>
            <a:pPr>
              <a:defRPr/>
            </a:pPr>
            <a:endParaRPr lang="el-GR"/>
          </a:p>
        </p:txBody>
      </p:sp>
      <p:sp>
        <p:nvSpPr>
          <p:cNvPr id="6" name="Rectangle 19"/>
          <p:cNvSpPr>
            <a:spLocks noGrp="1" noChangeArrowheads="1"/>
          </p:cNvSpPr>
          <p:nvPr>
            <p:ph type="sldNum" sz="quarter" idx="12"/>
          </p:nvPr>
        </p:nvSpPr>
        <p:spPr>
          <a:ln/>
        </p:spPr>
        <p:txBody>
          <a:bodyPr/>
          <a:lstStyle>
            <a:lvl1pPr>
              <a:defRPr/>
            </a:lvl1pPr>
          </a:lstStyle>
          <a:p>
            <a:pPr>
              <a:defRPr/>
            </a:pPr>
            <a:fld id="{6CC6D3C3-A989-4884-BCBE-ED6F6B092D98}" type="slidenum">
              <a:rPr lang="el-GR"/>
              <a:pPr>
                <a:defRPr/>
              </a:pPr>
              <a:t>‹#›</a:t>
            </a:fld>
            <a:endParaRPr lang="el-GR"/>
          </a:p>
        </p:txBody>
      </p:sp>
    </p:spTree>
    <p:extLst>
      <p:ext uri="{BB962C8B-B14F-4D97-AF65-F5344CB8AC3E}">
        <p14:creationId xmlns:p14="http://schemas.microsoft.com/office/powerpoint/2010/main" val="864532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1066800" y="1981200"/>
            <a:ext cx="7543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1066800" y="4114800"/>
            <a:ext cx="7543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17"/>
          <p:cNvSpPr>
            <a:spLocks noGrp="1" noChangeArrowheads="1"/>
          </p:cNvSpPr>
          <p:nvPr>
            <p:ph type="dt" sz="half" idx="10"/>
          </p:nvPr>
        </p:nvSpPr>
        <p:spPr>
          <a:ln/>
        </p:spPr>
        <p:txBody>
          <a:bodyPr/>
          <a:lstStyle>
            <a:lvl1pPr>
              <a:defRPr/>
            </a:lvl1pPr>
          </a:lstStyle>
          <a:p>
            <a:pPr>
              <a:defRPr/>
            </a:pPr>
            <a:fld id="{BA6F0B7A-FCD2-4E3C-847D-898775C65443}" type="datetime1">
              <a:rPr lang="en-GB" smtClean="0"/>
              <a:t>15/03/2015</a:t>
            </a:fld>
            <a:endParaRPr lang="el-GR"/>
          </a:p>
        </p:txBody>
      </p:sp>
      <p:sp>
        <p:nvSpPr>
          <p:cNvPr id="6" name="Rectangle 18"/>
          <p:cNvSpPr>
            <a:spLocks noGrp="1" noChangeArrowheads="1"/>
          </p:cNvSpPr>
          <p:nvPr>
            <p:ph type="ftr" sz="quarter" idx="11"/>
          </p:nvPr>
        </p:nvSpPr>
        <p:spPr>
          <a:xfrm>
            <a:off x="5257800" y="612648"/>
            <a:ext cx="1325880" cy="457200"/>
          </a:xfrm>
          <a:prstGeom prst="rect">
            <a:avLst/>
          </a:prstGeom>
          <a:ln/>
        </p:spPr>
        <p:txBody>
          <a:bodyPr/>
          <a:lstStyle>
            <a:lvl1pPr>
              <a:defRPr/>
            </a:lvl1pPr>
          </a:lstStyle>
          <a:p>
            <a:pPr>
              <a:defRPr/>
            </a:pPr>
            <a:endParaRPr lang="el-GR"/>
          </a:p>
        </p:txBody>
      </p:sp>
      <p:sp>
        <p:nvSpPr>
          <p:cNvPr id="7" name="Rectangle 19"/>
          <p:cNvSpPr>
            <a:spLocks noGrp="1" noChangeArrowheads="1"/>
          </p:cNvSpPr>
          <p:nvPr>
            <p:ph type="sldNum" sz="quarter" idx="12"/>
          </p:nvPr>
        </p:nvSpPr>
        <p:spPr>
          <a:ln/>
        </p:spPr>
        <p:txBody>
          <a:bodyPr/>
          <a:lstStyle>
            <a:lvl1pPr>
              <a:defRPr/>
            </a:lvl1pPr>
          </a:lstStyle>
          <a:p>
            <a:pPr>
              <a:defRPr/>
            </a:pPr>
            <a:fld id="{936D01E4-6A8A-4C1B-9892-3B81DB7F52C1}" type="slidenum">
              <a:rPr lang="el-GR"/>
              <a:pPr>
                <a:defRPr/>
              </a:pPr>
              <a:t>‹#›</a:t>
            </a:fld>
            <a:endParaRPr lang="el-GR"/>
          </a:p>
        </p:txBody>
      </p:sp>
    </p:spTree>
    <p:extLst>
      <p:ext uri="{BB962C8B-B14F-4D97-AF65-F5344CB8AC3E}">
        <p14:creationId xmlns:p14="http://schemas.microsoft.com/office/powerpoint/2010/main" val="2494294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lvl1pPr>
              <a:defRPr sz="3200" b="1">
                <a:solidFill>
                  <a:srgbClr val="002060"/>
                </a:solidFill>
                <a:latin typeface="Cambria Math" panose="02040503050406030204" pitchFamily="18" charset="0"/>
                <a:ea typeface="Cambria Math" panose="02040503050406030204" pitchFamily="18"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908720"/>
            <a:ext cx="8229600" cy="5217443"/>
          </a:xfrm>
        </p:spPr>
        <p:txBody>
          <a:bodyPr>
            <a:normAutofit/>
          </a:bodyPr>
          <a:lstStyle>
            <a:lvl1pPr>
              <a:defRPr sz="2400">
                <a:latin typeface="Cambria Math" panose="02040503050406030204" pitchFamily="18" charset="0"/>
                <a:ea typeface="Cambria Math" panose="02040503050406030204" pitchFamily="18" charset="0"/>
              </a:defRPr>
            </a:lvl1pPr>
            <a:lvl2pPr>
              <a:defRPr sz="2000">
                <a:latin typeface="Cambria Math" panose="02040503050406030204" pitchFamily="18" charset="0"/>
                <a:ea typeface="Cambria Math" panose="02040503050406030204" pitchFamily="18" charset="0"/>
              </a:defRPr>
            </a:lvl2pPr>
            <a:lvl3pPr>
              <a:defRPr sz="1800">
                <a:latin typeface="Cambria Math" panose="02040503050406030204" pitchFamily="18" charset="0"/>
                <a:ea typeface="Cambria Math" panose="02040503050406030204" pitchFamily="18" charset="0"/>
              </a:defRPr>
            </a:lvl3pPr>
            <a:lvl4pPr>
              <a:defRPr sz="1600">
                <a:latin typeface="Cambria Math" panose="02040503050406030204" pitchFamily="18" charset="0"/>
                <a:ea typeface="Cambria Math" panose="02040503050406030204" pitchFamily="18" charset="0"/>
              </a:defRPr>
            </a:lvl4pPr>
            <a:lvl5pPr>
              <a:defRPr sz="1600">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a:xfrm>
            <a:off x="457200" y="6453336"/>
            <a:ext cx="1018456" cy="288032"/>
          </a:xfrm>
        </p:spPr>
        <p:txBody>
          <a:bodyPr/>
          <a:lstStyle/>
          <a:p>
            <a:fld id="{5E747A41-67DC-4455-9526-ECBF517399E1}" type="datetime1">
              <a:rPr lang="en-GB" smtClean="0"/>
              <a:t>15/03/2015</a:t>
            </a:fld>
            <a:endParaRPr lang="en-GB"/>
          </a:p>
        </p:txBody>
      </p:sp>
      <p:sp>
        <p:nvSpPr>
          <p:cNvPr id="6" name="Slide Number Placeholder 5"/>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23288801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C339C4-0BC3-4C72-8B78-7BD4628C9164}" type="datetime1">
              <a:rPr lang="en-GB" smtClean="0"/>
              <a:t>15/03/2015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242797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lvl1pPr>
              <a:defRPr sz="3200">
                <a:latin typeface="Cambria Math" panose="02040503050406030204" pitchFamily="18" charset="0"/>
                <a:ea typeface="Cambria Math" panose="02040503050406030204" pitchFamily="18" charset="0"/>
              </a:defRPr>
            </a:lvl1pPr>
          </a:lstStyle>
          <a:p>
            <a:r>
              <a:rPr lang="en-US" smtClean="0"/>
              <a:t>Click to edit Master title style</a:t>
            </a:r>
            <a:endParaRPr lang="en-GB"/>
          </a:p>
        </p:txBody>
      </p:sp>
      <p:sp>
        <p:nvSpPr>
          <p:cNvPr id="3" name="Content Placeholder 2"/>
          <p:cNvSpPr>
            <a:spLocks noGrp="1"/>
          </p:cNvSpPr>
          <p:nvPr>
            <p:ph sz="half" idx="1"/>
          </p:nvPr>
        </p:nvSpPr>
        <p:spPr>
          <a:xfrm>
            <a:off x="457200" y="1124744"/>
            <a:ext cx="4038600" cy="5001419"/>
          </a:xfrm>
        </p:spPr>
        <p:txBody>
          <a:bodyPr>
            <a:normAutofit/>
          </a:bodyPr>
          <a:lstStyle>
            <a:lvl1pPr>
              <a:defRPr sz="2400">
                <a:latin typeface="Cambria Math" panose="02040503050406030204" pitchFamily="18" charset="0"/>
                <a:ea typeface="Cambria Math" panose="02040503050406030204" pitchFamily="18" charset="0"/>
              </a:defRPr>
            </a:lvl1pPr>
            <a:lvl2pPr>
              <a:defRPr sz="2000">
                <a:latin typeface="Cambria Math" panose="02040503050406030204" pitchFamily="18" charset="0"/>
                <a:ea typeface="Cambria Math" panose="02040503050406030204" pitchFamily="18" charset="0"/>
              </a:defRPr>
            </a:lvl2pPr>
            <a:lvl3pPr>
              <a:defRPr sz="1800">
                <a:latin typeface="Cambria Math" panose="02040503050406030204" pitchFamily="18" charset="0"/>
                <a:ea typeface="Cambria Math" panose="02040503050406030204" pitchFamily="18" charset="0"/>
              </a:defRPr>
            </a:lvl3pPr>
            <a:lvl4pPr>
              <a:defRPr sz="1600">
                <a:latin typeface="Cambria Math" panose="02040503050406030204" pitchFamily="18" charset="0"/>
                <a:ea typeface="Cambria Math" panose="02040503050406030204" pitchFamily="18" charset="0"/>
              </a:defRPr>
            </a:lvl4pPr>
            <a:lvl5pPr>
              <a:defRPr sz="1600">
                <a:latin typeface="Cambria Math" panose="02040503050406030204" pitchFamily="18" charset="0"/>
                <a:ea typeface="Cambria Math" panose="02040503050406030204" pitchFamily="18"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124744"/>
            <a:ext cx="4038600" cy="5001419"/>
          </a:xfrm>
        </p:spPr>
        <p:txBody>
          <a:bodyPr>
            <a:normAutofit/>
          </a:bodyPr>
          <a:lstStyle>
            <a:lvl1pPr>
              <a:defRPr sz="2400">
                <a:latin typeface="Cambria Math" panose="02040503050406030204" pitchFamily="18" charset="0"/>
                <a:ea typeface="Cambria Math" panose="02040503050406030204" pitchFamily="18" charset="0"/>
              </a:defRPr>
            </a:lvl1pPr>
            <a:lvl2pPr>
              <a:defRPr sz="2000">
                <a:latin typeface="Cambria Math" panose="02040503050406030204" pitchFamily="18" charset="0"/>
                <a:ea typeface="Cambria Math" panose="02040503050406030204" pitchFamily="18" charset="0"/>
              </a:defRPr>
            </a:lvl2pPr>
            <a:lvl3pPr>
              <a:defRPr sz="1800">
                <a:latin typeface="Cambria Math" panose="02040503050406030204" pitchFamily="18" charset="0"/>
                <a:ea typeface="Cambria Math" panose="02040503050406030204" pitchFamily="18" charset="0"/>
              </a:defRPr>
            </a:lvl3pPr>
            <a:lvl4pPr>
              <a:defRPr sz="1600">
                <a:latin typeface="Cambria Math" panose="02040503050406030204" pitchFamily="18" charset="0"/>
                <a:ea typeface="Cambria Math" panose="02040503050406030204" pitchFamily="18" charset="0"/>
              </a:defRPr>
            </a:lvl4pPr>
            <a:lvl5pPr>
              <a:defRPr sz="1600">
                <a:latin typeface="Cambria Math" panose="02040503050406030204" pitchFamily="18" charset="0"/>
                <a:ea typeface="Cambria Math" panose="02040503050406030204" pitchFamily="18"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p>
            <a:fld id="{F26C2C86-3827-4BE7-90F8-4307C1060301}" type="datetime1">
              <a:rPr lang="en-GB" smtClean="0"/>
              <a:t>15/03/2015</a:t>
            </a:fld>
            <a:endParaRPr lang="en-GB"/>
          </a:p>
        </p:txBody>
      </p:sp>
      <p:sp>
        <p:nvSpPr>
          <p:cNvPr id="7" name="Slide Number Placeholder 6"/>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26585029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lvl1pPr>
              <a:defRPr sz="2800" b="1">
                <a:solidFill>
                  <a:srgbClr val="C00000"/>
                </a:solidFill>
              </a:defRPr>
            </a:lvl1pPr>
          </a:lstStyle>
          <a:p>
            <a:r>
              <a:rPr lang="en-US" smtClean="0"/>
              <a:t>Click to edit Master title style</a:t>
            </a:r>
            <a:endParaRPr lang="en-GB"/>
          </a:p>
        </p:txBody>
      </p:sp>
      <p:sp>
        <p:nvSpPr>
          <p:cNvPr id="3" name="Text Placeholder 2"/>
          <p:cNvSpPr>
            <a:spLocks noGrp="1"/>
          </p:cNvSpPr>
          <p:nvPr>
            <p:ph type="body" idx="1"/>
          </p:nvPr>
        </p:nvSpPr>
        <p:spPr>
          <a:xfrm>
            <a:off x="395536" y="980728"/>
            <a:ext cx="4040188" cy="639762"/>
          </a:xfrm>
        </p:spPr>
        <p:txBody>
          <a:bodyPr anchor="b"/>
          <a:lstStyle>
            <a:lvl1pPr marL="0" indent="0">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772816"/>
            <a:ext cx="4040188" cy="4353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4008" y="980728"/>
            <a:ext cx="4041775" cy="639762"/>
          </a:xfrm>
        </p:spPr>
        <p:txBody>
          <a:bodyPr anchor="b"/>
          <a:lstStyle>
            <a:lvl1pPr marL="0" indent="0">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772816"/>
            <a:ext cx="4041775" cy="4353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6"/>
          <p:cNvSpPr>
            <a:spLocks noGrp="1"/>
          </p:cNvSpPr>
          <p:nvPr>
            <p:ph type="dt" sz="half" idx="10"/>
          </p:nvPr>
        </p:nvSpPr>
        <p:spPr/>
        <p:txBody>
          <a:bodyPr/>
          <a:lstStyle/>
          <a:p>
            <a:fld id="{0C258071-5B75-41E6-9A35-F4B5AAB72BED}" type="datetime1">
              <a:rPr lang="en-GB" smtClean="0"/>
              <a:t>15/03/2015</a:t>
            </a:fld>
            <a:endParaRPr lang="en-GB"/>
          </a:p>
        </p:txBody>
      </p:sp>
      <p:sp>
        <p:nvSpPr>
          <p:cNvPr id="9" name="Slide Number Placeholder 8"/>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339752610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DB09419-A3D7-440E-8FAE-EB798599F256}" type="datetime1">
              <a:rPr lang="en-GB" smtClean="0"/>
              <a:t>15/03/2015</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522594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E5B785-E780-45EC-98DF-A68933FC5690}" type="datetime1">
              <a:rPr lang="en-GB" smtClean="0"/>
              <a:t>15/03/2015</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2090374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A1BA15-D764-4B0D-A86F-05D3A4530611}" type="datetime1">
              <a:rPr lang="en-GB" smtClean="0"/>
              <a:t>15/03/2015</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1098588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908A9E-C375-414F-8984-8B3103520934}" type="datetime1">
              <a:rPr lang="en-GB" smtClean="0"/>
              <a:t>15/03/2015</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p:txBody>
          <a:bodyPr/>
          <a:lstStyle/>
          <a:p>
            <a:fld id="{BC1ABC06-5541-4A9D-A2D6-73EED2529435}" type="slidenum">
              <a:rPr lang="en-GB" smtClean="0"/>
              <a:t>‹#›</a:t>
            </a:fld>
            <a:endParaRPr lang="en-GB"/>
          </a:p>
        </p:txBody>
      </p:sp>
    </p:spTree>
    <p:extLst>
      <p:ext uri="{BB962C8B-B14F-4D97-AF65-F5344CB8AC3E}">
        <p14:creationId xmlns:p14="http://schemas.microsoft.com/office/powerpoint/2010/main" val="113221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490066"/>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980728"/>
            <a:ext cx="8229600" cy="51454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fld id="{59DFF583-AD1E-4A75-BE49-737BB5625C85}" type="datetime1">
              <a:rPr lang="en-GB" smtClean="0"/>
              <a:t>15/03/2015</a:t>
            </a:fld>
            <a:endParaRPr lang="en-GB"/>
          </a:p>
        </p:txBody>
      </p:sp>
      <p:sp>
        <p:nvSpPr>
          <p:cNvPr id="6" name="Slide Number Placeholder 5"/>
          <p:cNvSpPr>
            <a:spLocks noGrp="1"/>
          </p:cNvSpPr>
          <p:nvPr>
            <p:ph type="sldNum" sz="quarter" idx="4"/>
          </p:nvPr>
        </p:nvSpPr>
        <p:spPr>
          <a:xfrm>
            <a:off x="8172400" y="6356350"/>
            <a:ext cx="514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1ABC06-5541-4A9D-A2D6-73EED2529435}" type="slidenum">
              <a:rPr lang="en-GB" smtClean="0"/>
              <a:t>‹#›</a:t>
            </a:fld>
            <a:endParaRPr lang="en-GB"/>
          </a:p>
        </p:txBody>
      </p:sp>
    </p:spTree>
    <p:extLst>
      <p:ext uri="{BB962C8B-B14F-4D97-AF65-F5344CB8AC3E}">
        <p14:creationId xmlns:p14="http://schemas.microsoft.com/office/powerpoint/2010/main" val="836859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Lst>
  <p:timing>
    <p:tnLst>
      <p:par>
        <p:cTn id="1" dur="indefinite" restart="never" nodeType="tmRoot"/>
      </p:par>
    </p:tnLst>
  </p:timing>
  <p:hf hdr="0" ftr="0" dt="0"/>
  <p:txStyles>
    <p:titleStyle>
      <a:lvl1pPr algn="ctr" defTabSz="914400" rtl="0" eaLnBrk="1" latinLnBrk="0" hangingPunct="1">
        <a:spcBef>
          <a:spcPct val="0"/>
        </a:spcBef>
        <a:buNone/>
        <a:defRPr sz="3200" kern="1200">
          <a:solidFill>
            <a:schemeClr val="tx1"/>
          </a:solidFill>
          <a:latin typeface="Cambria Math" panose="02040503050406030204" pitchFamily="18" charset="0"/>
          <a:ea typeface="Cambria Math" panose="02040503050406030204" pitchFamily="18" charset="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5" Type="http://schemas.openxmlformats.org/officeDocument/2006/relationships/image" Target="../media/image1.png"/><Relationship Id="rId4" Type="http://schemas.openxmlformats.org/officeDocument/2006/relationships/notesSlide" Target="../notesSlides/notesSlide78.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5" Type="http://schemas.openxmlformats.org/officeDocument/2006/relationships/image" Target="../media/image57.png"/><Relationship Id="rId4" Type="http://schemas.openxmlformats.org/officeDocument/2006/relationships/notesSlide" Target="../notesSlides/notesSlide79.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5" Type="http://schemas.openxmlformats.org/officeDocument/2006/relationships/image" Target="../media/image3.png"/><Relationship Id="rId4" Type="http://schemas.openxmlformats.org/officeDocument/2006/relationships/notesSlide" Target="../notesSlides/notesSlide80.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5" Type="http://schemas.openxmlformats.org/officeDocument/2006/relationships/image" Target="../media/image3.png"/><Relationship Id="rId4" Type="http://schemas.openxmlformats.org/officeDocument/2006/relationships/notesSlide" Target="../notesSlides/notesSlide81.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3.wav"/><Relationship Id="rId1" Type="http://schemas.microsoft.com/office/2007/relationships/media" Target="../media/media83.wav"/><Relationship Id="rId6" Type="http://schemas.openxmlformats.org/officeDocument/2006/relationships/image" Target="../media/image3.png"/><Relationship Id="rId5" Type="http://schemas.openxmlformats.org/officeDocument/2006/relationships/image" Target="../media/image58.png"/><Relationship Id="rId4" Type="http://schemas.openxmlformats.org/officeDocument/2006/relationships/notesSlide" Target="../notesSlides/notesSlide82.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3.png"/><Relationship Id="rId5" Type="http://schemas.openxmlformats.org/officeDocument/2006/relationships/image" Target="../media/image59.png"/><Relationship Id="rId4" Type="http://schemas.openxmlformats.org/officeDocument/2006/relationships/notesSlide" Target="../notesSlides/notesSlide83.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media/image3.png"/><Relationship Id="rId5" Type="http://schemas.openxmlformats.org/officeDocument/2006/relationships/image" Target="../media/image60.png"/><Relationship Id="rId4" Type="http://schemas.openxmlformats.org/officeDocument/2006/relationships/notesSlide" Target="../notesSlides/notesSlide84.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image" Target="../media/image3.png"/><Relationship Id="rId5" Type="http://schemas.openxmlformats.org/officeDocument/2006/relationships/hyperlink" Target="http://ec.europa.eu/europe2020/index_en.htm" TargetMode="External"/><Relationship Id="rId4" Type="http://schemas.openxmlformats.org/officeDocument/2006/relationships/hyperlink" Target="http://ec.europa.eu/research/innovation-union/index_en.cfm" TargetMode="Externa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wav"/><Relationship Id="rId1" Type="http://schemas.microsoft.com/office/2007/relationships/media" Target="../media/media87.wav"/><Relationship Id="rId5" Type="http://schemas.openxmlformats.org/officeDocument/2006/relationships/image" Target="../media/image3.png"/><Relationship Id="rId4" Type="http://schemas.openxmlformats.org/officeDocument/2006/relationships/hyperlink" Target="http://ec.europa.eu/research/era/index_en.htm"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en.wikipedia.org/wiki/Quad_(unit)#cite_note-1" TargetMode="External"/><Relationship Id="rId3" Type="http://schemas.openxmlformats.org/officeDocument/2006/relationships/slideLayout" Target="../slideLayouts/slideLayout2.xml"/><Relationship Id="rId7" Type="http://schemas.openxmlformats.org/officeDocument/2006/relationships/hyperlink" Target="http://en.wikipedia.org/wiki/BTU" TargetMode="External"/><Relationship Id="rId12" Type="http://schemas.openxmlformats.org/officeDocument/2006/relationships/image" Target="../media/image1.png"/><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hyperlink" Target="http://en.wikipedia.org/wiki/1,000,000,000,000,000" TargetMode="External"/><Relationship Id="rId11" Type="http://schemas.openxmlformats.org/officeDocument/2006/relationships/image" Target="../media/image11.png"/><Relationship Id="rId5" Type="http://schemas.openxmlformats.org/officeDocument/2006/relationships/hyperlink" Target="http://en.wikipedia.org/wiki/Long_and_short_scales" TargetMode="External"/><Relationship Id="rId10" Type="http://schemas.openxmlformats.org/officeDocument/2006/relationships/hyperlink" Target="http://en.wikipedia.org/wiki/SI" TargetMode="External"/><Relationship Id="rId4" Type="http://schemas.openxmlformats.org/officeDocument/2006/relationships/notesSlide" Target="../notesSlides/notesSlide9.xml"/><Relationship Id="rId9" Type="http://schemas.openxmlformats.org/officeDocument/2006/relationships/hyperlink" Target="http://en.wikipedia.org/wiki/Joule" TargetMode="Externa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wav"/><Relationship Id="rId1" Type="http://schemas.microsoft.com/office/2007/relationships/media" Target="../media/media88.wav"/><Relationship Id="rId4" Type="http://schemas.openxmlformats.org/officeDocument/2006/relationships/image" Target="../media/image3.pn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9.wav"/><Relationship Id="rId1" Type="http://schemas.microsoft.com/office/2007/relationships/media" Target="../media/media89.wav"/><Relationship Id="rId4" Type="http://schemas.openxmlformats.org/officeDocument/2006/relationships/image" Target="../media/image3.pn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wav"/><Relationship Id="rId1" Type="http://schemas.microsoft.com/office/2007/relationships/media" Target="../media/media90.wav"/><Relationship Id="rId4" Type="http://schemas.openxmlformats.org/officeDocument/2006/relationships/image" Target="../media/image1.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1.wav"/><Relationship Id="rId1" Type="http://schemas.microsoft.com/office/2007/relationships/media" Target="../media/media91.wav"/><Relationship Id="rId5" Type="http://schemas.openxmlformats.org/officeDocument/2006/relationships/image" Target="../media/image1.png"/><Relationship Id="rId4" Type="http://schemas.openxmlformats.org/officeDocument/2006/relationships/notesSlide" Target="../notesSlides/notesSlide85.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1.png"/><Relationship Id="rId5" Type="http://schemas.openxmlformats.org/officeDocument/2006/relationships/image" Target="../media/image61.png"/><Relationship Id="rId4" Type="http://schemas.openxmlformats.org/officeDocument/2006/relationships/notesSlide" Target="../notesSlides/notesSlide86.xml"/></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3.wav"/><Relationship Id="rId1" Type="http://schemas.microsoft.com/office/2007/relationships/media" Target="../media/media93.wav"/><Relationship Id="rId6" Type="http://schemas.openxmlformats.org/officeDocument/2006/relationships/image" Target="../media/image1.png"/><Relationship Id="rId5" Type="http://schemas.openxmlformats.org/officeDocument/2006/relationships/image" Target="../media/image62.png"/><Relationship Id="rId4" Type="http://schemas.openxmlformats.org/officeDocument/2006/relationships/notesSlide" Target="../notesSlides/notesSlide87.xml"/></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wav"/><Relationship Id="rId1" Type="http://schemas.microsoft.com/office/2007/relationships/media" Target="../media/media94.wav"/><Relationship Id="rId6" Type="http://schemas.openxmlformats.org/officeDocument/2006/relationships/image" Target="../media/image1.png"/><Relationship Id="rId5" Type="http://schemas.openxmlformats.org/officeDocument/2006/relationships/image" Target="../media/image63.png"/><Relationship Id="rId4" Type="http://schemas.openxmlformats.org/officeDocument/2006/relationships/notesSlide" Target="../notesSlides/notesSlide88.xml"/></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5.wav"/><Relationship Id="rId1" Type="http://schemas.microsoft.com/office/2007/relationships/media" Target="../media/media95.wav"/><Relationship Id="rId6" Type="http://schemas.openxmlformats.org/officeDocument/2006/relationships/image" Target="../media/image1.png"/><Relationship Id="rId5" Type="http://schemas.openxmlformats.org/officeDocument/2006/relationships/image" Target="../media/image64.png"/><Relationship Id="rId4" Type="http://schemas.openxmlformats.org/officeDocument/2006/relationships/notesSlide" Target="../notesSlides/notesSlide89.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6.wav"/><Relationship Id="rId1" Type="http://schemas.microsoft.com/office/2007/relationships/media" Target="../media/media96.wav"/><Relationship Id="rId6" Type="http://schemas.openxmlformats.org/officeDocument/2006/relationships/image" Target="../media/image1.png"/><Relationship Id="rId5" Type="http://schemas.openxmlformats.org/officeDocument/2006/relationships/image" Target="../media/image65.png"/><Relationship Id="rId4" Type="http://schemas.openxmlformats.org/officeDocument/2006/relationships/notesSlide" Target="../notesSlides/notesSlide90.xml"/></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7.wav"/><Relationship Id="rId1" Type="http://schemas.microsoft.com/office/2007/relationships/media" Target="../media/media97.wav"/><Relationship Id="rId6" Type="http://schemas.openxmlformats.org/officeDocument/2006/relationships/image" Target="../media/image1.png"/><Relationship Id="rId5" Type="http://schemas.openxmlformats.org/officeDocument/2006/relationships/image" Target="../media/image66.png"/><Relationship Id="rId4" Type="http://schemas.openxmlformats.org/officeDocument/2006/relationships/notesSlide" Target="../notesSlides/notesSlide9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20.xml.rels><?xml version="1.0" encoding="UTF-8" standalone="yes"?>
<Relationships xmlns="http://schemas.openxmlformats.org/package/2006/relationships"><Relationship Id="rId8" Type="http://schemas.openxmlformats.org/officeDocument/2006/relationships/hyperlink" Target="http://www.desmie.gr/" TargetMode="External"/><Relationship Id="rId13" Type="http://schemas.openxmlformats.org/officeDocument/2006/relationships/hyperlink" Target="http://www.nrel.gov/" TargetMode="External"/><Relationship Id="rId3" Type="http://schemas.openxmlformats.org/officeDocument/2006/relationships/slideLayout" Target="../slideLayouts/slideLayout6.xml"/><Relationship Id="rId7" Type="http://schemas.openxmlformats.org/officeDocument/2006/relationships/hyperlink" Target="http://www.rae.gr/" TargetMode="External"/><Relationship Id="rId12" Type="http://schemas.openxmlformats.org/officeDocument/2006/relationships/hyperlink" Target="http://www.worldenergyoutlook.org/" TargetMode="External"/><Relationship Id="rId2" Type="http://schemas.openxmlformats.org/officeDocument/2006/relationships/audio" Target="../media/media98.wav"/><Relationship Id="rId16" Type="http://schemas.openxmlformats.org/officeDocument/2006/relationships/image" Target="../media/image1.png"/><Relationship Id="rId1" Type="http://schemas.microsoft.com/office/2007/relationships/media" Target="../media/media98.wav"/><Relationship Id="rId6" Type="http://schemas.openxmlformats.org/officeDocument/2006/relationships/hyperlink" Target="http://www.dei.gr/" TargetMode="External"/><Relationship Id="rId11" Type="http://schemas.openxmlformats.org/officeDocument/2006/relationships/hyperlink" Target="http://www.iea.org/" TargetMode="External"/><Relationship Id="rId5" Type="http://schemas.openxmlformats.org/officeDocument/2006/relationships/hyperlink" Target="http://www.cres.gr/" TargetMode="External"/><Relationship Id="rId15" Type="http://schemas.openxmlformats.org/officeDocument/2006/relationships/hyperlink" Target="http://europa.eu.int/comm/energy/res/index_en.htm" TargetMode="External"/><Relationship Id="rId10" Type="http://schemas.openxmlformats.org/officeDocument/2006/relationships/hyperlink" Target="http://www.lagie.gr/" TargetMode="External"/><Relationship Id="rId4" Type="http://schemas.openxmlformats.org/officeDocument/2006/relationships/notesSlide" Target="../notesSlides/notesSlide92.xml"/><Relationship Id="rId9" Type="http://schemas.openxmlformats.org/officeDocument/2006/relationships/hyperlink" Target="http://www.admie.gr/" TargetMode="External"/><Relationship Id="rId14" Type="http://schemas.openxmlformats.org/officeDocument/2006/relationships/hyperlink" Target="http://www.wec.org/" TargetMode="External"/></Relationships>
</file>

<file path=ppt/slides/_rels/slide121.xml.rels><?xml version="1.0" encoding="UTF-8" standalone="yes"?>
<Relationships xmlns="http://schemas.openxmlformats.org/package/2006/relationships"><Relationship Id="rId8" Type="http://schemas.openxmlformats.org/officeDocument/2006/relationships/hyperlink" Target="http://www.iea.org/" TargetMode="External"/><Relationship Id="rId13" Type="http://schemas.openxmlformats.org/officeDocument/2006/relationships/hyperlink" Target="http://www.elsevier.com/wps/find/journaldescription.cws_home/483/description#description" TargetMode="External"/><Relationship Id="rId3" Type="http://schemas.openxmlformats.org/officeDocument/2006/relationships/slideLayout" Target="../slideLayouts/slideLayout2.xml"/><Relationship Id="rId7" Type="http://schemas.openxmlformats.org/officeDocument/2006/relationships/hyperlink" Target="http://www.doe.gov/" TargetMode="External"/><Relationship Id="rId12" Type="http://schemas.openxmlformats.org/officeDocument/2006/relationships/hyperlink" Target="http://www.aegean.gr/environment/energy/mcda" TargetMode="External"/><Relationship Id="rId17" Type="http://schemas.openxmlformats.org/officeDocument/2006/relationships/image" Target="../media/image1.png"/><Relationship Id="rId2" Type="http://schemas.openxmlformats.org/officeDocument/2006/relationships/audio" Target="../media/media99.wav"/><Relationship Id="rId16" Type="http://schemas.openxmlformats.org/officeDocument/2006/relationships/hyperlink" Target="http://www.elsevier.com/wps/find/journaldescription.cws_home/503305/description#description" TargetMode="External"/><Relationship Id="rId1" Type="http://schemas.microsoft.com/office/2007/relationships/media" Target="../media/media99.wav"/><Relationship Id="rId6" Type="http://schemas.openxmlformats.org/officeDocument/2006/relationships/hyperlink" Target="http://www.rae.gr/" TargetMode="External"/><Relationship Id="rId11" Type="http://schemas.openxmlformats.org/officeDocument/2006/relationships/hyperlink" Target="http://europa.eu.int/comm/energy/res/index_en.htm" TargetMode="External"/><Relationship Id="rId5" Type="http://schemas.openxmlformats.org/officeDocument/2006/relationships/hyperlink" Target="http://www.dei.gr/" TargetMode="External"/><Relationship Id="rId15" Type="http://schemas.openxmlformats.org/officeDocument/2006/relationships/hyperlink" Target="http://www.elsevier.com/wps/find/journaldescription.cws_home/30413/description#description" TargetMode="External"/><Relationship Id="rId10" Type="http://schemas.openxmlformats.org/officeDocument/2006/relationships/hyperlink" Target="http://www.nrel.gov/" TargetMode="External"/><Relationship Id="rId4" Type="http://schemas.openxmlformats.org/officeDocument/2006/relationships/hyperlink" Target="http://www.cres.gr/" TargetMode="External"/><Relationship Id="rId9" Type="http://schemas.openxmlformats.org/officeDocument/2006/relationships/hyperlink" Target="http://www.worldenergyoutlook.org/" TargetMode="External"/><Relationship Id="rId14" Type="http://schemas.openxmlformats.org/officeDocument/2006/relationships/hyperlink" Target="http://www.elsevier.com/wps/find/journaldescription.cws_home/30414/description#description"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14.wav"/><Relationship Id="rId7" Type="http://schemas.openxmlformats.org/officeDocument/2006/relationships/image" Target="../media/image15.emf"/><Relationship Id="rId2" Type="http://schemas.microsoft.com/office/2007/relationships/media" Target="../media/media14.wav"/><Relationship Id="rId1" Type="http://schemas.openxmlformats.org/officeDocument/2006/relationships/vmlDrawing" Target="../drawings/vmlDrawing1.vml"/><Relationship Id="rId6" Type="http://schemas.openxmlformats.org/officeDocument/2006/relationships/oleObject" Target="../embeddings/Microsoft_Excel_97-2003_Worksheet1.xls"/><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15.wav"/><Relationship Id="rId7" Type="http://schemas.openxmlformats.org/officeDocument/2006/relationships/image" Target="../media/image16.emf"/><Relationship Id="rId2" Type="http://schemas.microsoft.com/office/2007/relationships/media" Target="../media/media15.wav"/><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6.wav"/><Relationship Id="rId2" Type="http://schemas.microsoft.com/office/2007/relationships/media" Target="../media/media16.wav"/><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3.png"/><Relationship Id="rId5" Type="http://schemas.openxmlformats.org/officeDocument/2006/relationships/image" Target="http://www.iesvic.uvic.ca/research/energysystems/images/marchetti.jpg"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audio" Target="../media/media23.wav"/><Relationship Id="rId1" Type="http://schemas.microsoft.com/office/2007/relationships/media" Target="../media/media23.wav"/><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8" Type="http://schemas.openxmlformats.org/officeDocument/2006/relationships/image" Target="file:///C:\&#932;&#945;%20&#941;&#947;&#947;&#961;&#945;&#966;&#940;%20&#956;&#959;&#965;\%20%20%20hp%20&#928;&#913;&#925;&#917;&#928;&#921;&#931;&#932;&#919;&#924;&#921;&#927;%20&#913;&#921;&#915;&#913;&#921;&#927;&#933;\%20hp%20&#924;&#945;&#952;&#942;&#956;&#945;&#964;&#945;%20&#954;&#945;&#953;%20&#933;&#955;&#953;&#954;&#972;\%20hp%20&#924;&#940;&#952;&#951;&#956;&#945;%20-%20&#917;&#925;&#917;&#929;&#915;&#917;&#921;&#913;%20&#922;&#913;&#921;%20&#928;&#917;&#929;&#921;&#914;&#913;&#923;&#923;&#927;&#925;\d%20&#928;&#965;&#961;&#951;&#957;&#953;&#954;&#942;%20&#917;&#957;&#941;&#961;&#947;&#949;&#953;&#945;\UIC%20-%20Radiation%20and%20Life_files\ral2-1.gif" TargetMode="External"/><Relationship Id="rId3" Type="http://schemas.openxmlformats.org/officeDocument/2006/relationships/audio" Target="../media/media25.wav"/><Relationship Id="rId7" Type="http://schemas.openxmlformats.org/officeDocument/2006/relationships/image" Target="../media/image19.png"/><Relationship Id="rId2" Type="http://schemas.microsoft.com/office/2007/relationships/media" Target="../media/media25.wav"/><Relationship Id="rId1" Type="http://schemas.openxmlformats.org/officeDocument/2006/relationships/vmlDrawing" Target="../drawings/vmlDrawing3.vml"/><Relationship Id="rId6" Type="http://schemas.openxmlformats.org/officeDocument/2006/relationships/image" Target="../media/image18.png"/><Relationship Id="rId5" Type="http://schemas.openxmlformats.org/officeDocument/2006/relationships/oleObject" Target="../embeddings/oleObject2.bin"/><Relationship Id="rId4" Type="http://schemas.openxmlformats.org/officeDocument/2006/relationships/slideLayout" Target="../slideLayouts/slideLayout6.xml"/><Relationship Id="rId9"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audio" Target="../media/media26.wav"/><Relationship Id="rId2" Type="http://schemas.microsoft.com/office/2007/relationships/media" Target="../media/media26.wav"/><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0.xml"/><Relationship Id="rId4"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1.png"/><Relationship Id="rId4"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1.png"/><Relationship Id="rId4"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2.wav"/><Relationship Id="rId1" Type="http://schemas.microsoft.com/office/2007/relationships/media" Target="../media/media32.wav"/><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1.png"/><Relationship Id="rId4" Type="http://schemas.openxmlformats.org/officeDocument/2006/relationships/notesSlide" Target="../notesSlides/notesSlide24.xml"/></Relationships>
</file>

<file path=ppt/slides/_rels/slide3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png"/></Relationships>
</file>

<file path=ppt/slides/_rels/slide3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xml"/><Relationship Id="rId7" Type="http://schemas.openxmlformats.org/officeDocument/2006/relationships/diagramColors" Target="../diagrams/colors3.xml"/><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1.png"/><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1.png"/><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1.png"/><Relationship Id="rId4" Type="http://schemas.openxmlformats.org/officeDocument/2006/relationships/notesSlide" Target="../notesSlides/notesSlide26.xml"/></Relationships>
</file>

<file path=ppt/slides/_rels/slide4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41.wav"/><Relationship Id="rId7" Type="http://schemas.openxmlformats.org/officeDocument/2006/relationships/image" Target="../media/image25.png"/><Relationship Id="rId2" Type="http://schemas.microsoft.com/office/2007/relationships/media" Target="../media/media41.wav"/><Relationship Id="rId1" Type="http://schemas.openxmlformats.org/officeDocument/2006/relationships/tags" Target="../tags/tag4.xml"/><Relationship Id="rId6" Type="http://schemas.openxmlformats.org/officeDocument/2006/relationships/image" Target="../media/image24.png"/><Relationship Id="rId5" Type="http://schemas.openxmlformats.org/officeDocument/2006/relationships/notesSlide" Target="../notesSlides/notesSlide27.xml"/><Relationship Id="rId4"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audio" Target="../media/media42.wav"/><Relationship Id="rId2" Type="http://schemas.microsoft.com/office/2007/relationships/media" Target="../media/media42.wav"/><Relationship Id="rId1" Type="http://schemas.openxmlformats.org/officeDocument/2006/relationships/tags" Target="../tags/tag5.xml"/><Relationship Id="rId6" Type="http://schemas.openxmlformats.org/officeDocument/2006/relationships/image" Target="../media/image1.png"/><Relationship Id="rId5" Type="http://schemas.openxmlformats.org/officeDocument/2006/relationships/notesSlide" Target="../notesSlides/notesSlide28.xml"/><Relationship Id="rId4"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1.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1.png"/><Relationship Id="rId5" Type="http://schemas.openxmlformats.org/officeDocument/2006/relationships/image" Target="../media/image27.png"/><Relationship Id="rId4" Type="http://schemas.openxmlformats.org/officeDocument/2006/relationships/notesSlide" Target="../notesSlides/notesSlide29.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1.png"/><Relationship Id="rId4" Type="http://schemas.openxmlformats.org/officeDocument/2006/relationships/notesSlide" Target="../notesSlides/notesSlide30.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1.png"/><Relationship Id="rId4" Type="http://schemas.openxmlformats.org/officeDocument/2006/relationships/notesSlide" Target="../notesSlides/notesSlide3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1.png"/><Relationship Id="rId4" Type="http://schemas.openxmlformats.org/officeDocument/2006/relationships/notesSlide" Target="../notesSlides/notesSlide3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8.wav"/><Relationship Id="rId1" Type="http://schemas.microsoft.com/office/2007/relationships/media" Target="../media/media48.wav"/><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9.wav"/><Relationship Id="rId1" Type="http://schemas.microsoft.com/office/2007/relationships/media" Target="../media/media49.wav"/><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audio" Target="../media/media5.wav"/><Relationship Id="rId2" Type="http://schemas.microsoft.com/office/2007/relationships/media" Target="../media/media5.wav"/><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22.png"/><Relationship Id="rId4" Type="http://schemas.openxmlformats.org/officeDocument/2006/relationships/notesSlide" Target="../notesSlides/notesSlide33.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22.png"/><Relationship Id="rId4" Type="http://schemas.openxmlformats.org/officeDocument/2006/relationships/notesSlide" Target="../notesSlides/notesSlide34.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22.png"/><Relationship Id="rId4" Type="http://schemas.openxmlformats.org/officeDocument/2006/relationships/notesSlide" Target="../notesSlides/notesSlide3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1.png"/><Relationship Id="rId4" Type="http://schemas.openxmlformats.org/officeDocument/2006/relationships/notesSlide" Target="../notesSlides/notesSlide3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1.png"/><Relationship Id="rId4" Type="http://schemas.openxmlformats.org/officeDocument/2006/relationships/notesSlide" Target="../notesSlides/notesSlide3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1.png"/><Relationship Id="rId4" Type="http://schemas.openxmlformats.org/officeDocument/2006/relationships/notesSlide" Target="../notesSlides/notesSlide38.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1.png"/><Relationship Id="rId4" Type="http://schemas.openxmlformats.org/officeDocument/2006/relationships/notesSlide" Target="../notesSlides/notesSlide39.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7.wav"/><Relationship Id="rId1" Type="http://schemas.microsoft.com/office/2007/relationships/media" Target="../media/media57.wav"/><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notesSlide" Target="../notesSlides/notesSlide40.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image" Target="../media/image1.png"/><Relationship Id="rId5" Type="http://schemas.openxmlformats.org/officeDocument/2006/relationships/image" Target="../media/image29.png"/><Relationship Id="rId4" Type="http://schemas.openxmlformats.org/officeDocument/2006/relationships/notesSlide" Target="../notesSlides/notesSlide4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9.wav"/><Relationship Id="rId1" Type="http://schemas.microsoft.com/office/2007/relationships/media" Target="../media/media59.wav"/><Relationship Id="rId6" Type="http://schemas.openxmlformats.org/officeDocument/2006/relationships/image" Target="../media/image1.png"/><Relationship Id="rId5" Type="http://schemas.openxmlformats.org/officeDocument/2006/relationships/image" Target="../media/image30.png"/><Relationship Id="rId4" Type="http://schemas.openxmlformats.org/officeDocument/2006/relationships/notesSlide" Target="../notesSlides/notesSlide4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notesSlide" Target="../notesSlides/notesSlide43.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1.wav"/><Relationship Id="rId1" Type="http://schemas.microsoft.com/office/2007/relationships/media" Target="../media/media61.wav"/><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1.png"/><Relationship Id="rId4" Type="http://schemas.openxmlformats.org/officeDocument/2006/relationships/notesSlide" Target="../notesSlides/notesSlide44.xml"/></Relationships>
</file>

<file path=ppt/slides/_rels/slide63.xml.rels><?xml version="1.0" encoding="UTF-8" standalone="yes"?>
<Relationships xmlns="http://schemas.openxmlformats.org/package/2006/relationships"><Relationship Id="rId3" Type="http://schemas.openxmlformats.org/officeDocument/2006/relationships/audio" Target="../media/media63.wav"/><Relationship Id="rId2" Type="http://schemas.microsoft.com/office/2007/relationships/media" Target="../media/media63.wav"/><Relationship Id="rId1" Type="http://schemas.openxmlformats.org/officeDocument/2006/relationships/tags" Target="../tags/tag6.xml"/><Relationship Id="rId6" Type="http://schemas.openxmlformats.org/officeDocument/2006/relationships/image" Target="../media/image1.png"/><Relationship Id="rId5" Type="http://schemas.openxmlformats.org/officeDocument/2006/relationships/notesSlide" Target="../notesSlides/notesSlide45.xml"/><Relationship Id="rId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audio" Target="../media/media64.wav"/><Relationship Id="rId2" Type="http://schemas.microsoft.com/office/2007/relationships/media" Target="../media/media64.wav"/><Relationship Id="rId1" Type="http://schemas.openxmlformats.org/officeDocument/2006/relationships/tags" Target="../tags/tag7.xml"/><Relationship Id="rId6" Type="http://schemas.openxmlformats.org/officeDocument/2006/relationships/image" Target="../media/image1.png"/><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audio" Target="../media/media65.wav"/><Relationship Id="rId2" Type="http://schemas.microsoft.com/office/2007/relationships/media" Target="../media/media65.wav"/><Relationship Id="rId1" Type="http://schemas.openxmlformats.org/officeDocument/2006/relationships/tags" Target="../tags/tag8.xml"/><Relationship Id="rId6" Type="http://schemas.openxmlformats.org/officeDocument/2006/relationships/image" Target="../media/image1.png"/><Relationship Id="rId5" Type="http://schemas.openxmlformats.org/officeDocument/2006/relationships/notesSlide" Target="../notesSlides/notesSlide47.xml"/><Relationship Id="rId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5" Type="http://schemas.openxmlformats.org/officeDocument/2006/relationships/image" Target="../media/image1.png"/><Relationship Id="rId4" Type="http://schemas.openxmlformats.org/officeDocument/2006/relationships/notesSlide" Target="../notesSlides/notesSlide48.xml"/></Relationships>
</file>

<file path=ppt/slides/_rels/slide67.xml.rels><?xml version="1.0" encoding="UTF-8" standalone="yes"?>
<Relationships xmlns="http://schemas.openxmlformats.org/package/2006/relationships"><Relationship Id="rId3" Type="http://schemas.openxmlformats.org/officeDocument/2006/relationships/audio" Target="../media/media67.wav"/><Relationship Id="rId2" Type="http://schemas.microsoft.com/office/2007/relationships/media" Target="../media/media67.wav"/><Relationship Id="rId1" Type="http://schemas.openxmlformats.org/officeDocument/2006/relationships/tags" Target="../tags/tag9.xml"/><Relationship Id="rId6" Type="http://schemas.openxmlformats.org/officeDocument/2006/relationships/image" Target="../media/image1.png"/><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8.wav"/><Relationship Id="rId1" Type="http://schemas.microsoft.com/office/2007/relationships/media" Target="../media/media68.wav"/><Relationship Id="rId5" Type="http://schemas.openxmlformats.org/officeDocument/2006/relationships/image" Target="../media/image1.png"/><Relationship Id="rId4" Type="http://schemas.openxmlformats.org/officeDocument/2006/relationships/notesSlide" Target="../notesSlides/notesSlide50.xml"/></Relationships>
</file>

<file path=ppt/slides/_rels/slide6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audio" Target="../media/media69.wav"/><Relationship Id="rId7" Type="http://schemas.openxmlformats.org/officeDocument/2006/relationships/image" Target="../media/image32.emf"/><Relationship Id="rId2" Type="http://schemas.microsoft.com/office/2007/relationships/media" Target="../media/media69.wav"/><Relationship Id="rId1" Type="http://schemas.openxmlformats.org/officeDocument/2006/relationships/vmlDrawing" Target="../drawings/vmlDrawing4.vml"/><Relationship Id="rId6" Type="http://schemas.openxmlformats.org/officeDocument/2006/relationships/oleObject" Target="../embeddings/oleObject3.bin"/><Relationship Id="rId5" Type="http://schemas.openxmlformats.org/officeDocument/2006/relationships/notesSlide" Target="../notesSlides/notesSlide51.xml"/><Relationship Id="rId10" Type="http://schemas.openxmlformats.org/officeDocument/2006/relationships/image" Target="../media/image1.png"/><Relationship Id="rId4" Type="http://schemas.openxmlformats.org/officeDocument/2006/relationships/slideLayout" Target="../slideLayouts/slideLayout6.xml"/><Relationship Id="rId9" Type="http://schemas.openxmlformats.org/officeDocument/2006/relationships/image" Target="../media/image33.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1.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6" Type="http://schemas.openxmlformats.org/officeDocument/2006/relationships/image" Target="../media/image1.png"/><Relationship Id="rId5" Type="http://schemas.openxmlformats.org/officeDocument/2006/relationships/image" Target="../media/image34.wmf"/><Relationship Id="rId4" Type="http://schemas.openxmlformats.org/officeDocument/2006/relationships/notesSlide" Target="../notesSlides/notesSlide5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1.png"/><Relationship Id="rId5" Type="http://schemas.openxmlformats.org/officeDocument/2006/relationships/image" Target="../media/image35.wmf"/><Relationship Id="rId4" Type="http://schemas.openxmlformats.org/officeDocument/2006/relationships/notesSlide" Target="../notesSlides/notesSlide53.xml"/></Relationships>
</file>

<file path=ppt/slides/_rels/slide72.xml.rels><?xml version="1.0" encoding="UTF-8" standalone="yes"?>
<Relationships xmlns="http://schemas.openxmlformats.org/package/2006/relationships"><Relationship Id="rId3" Type="http://schemas.openxmlformats.org/officeDocument/2006/relationships/audio" Target="../media/media72.wav"/><Relationship Id="rId7" Type="http://schemas.openxmlformats.org/officeDocument/2006/relationships/image" Target="../media/image1.png"/><Relationship Id="rId2" Type="http://schemas.microsoft.com/office/2007/relationships/media" Target="../media/media72.wav"/><Relationship Id="rId1" Type="http://schemas.openxmlformats.org/officeDocument/2006/relationships/tags" Target="../tags/tag10.xml"/><Relationship Id="rId6" Type="http://schemas.openxmlformats.org/officeDocument/2006/relationships/image" Target="../media/image36.wmf"/><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audio" Target="../media/media73.wav"/><Relationship Id="rId2" Type="http://schemas.microsoft.com/office/2007/relationships/media" Target="../media/media73.wav"/><Relationship Id="rId1" Type="http://schemas.openxmlformats.org/officeDocument/2006/relationships/tags" Target="../tags/tag11.xml"/><Relationship Id="rId6" Type="http://schemas.openxmlformats.org/officeDocument/2006/relationships/image" Target="../media/image1.png"/><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5" Type="http://schemas.openxmlformats.org/officeDocument/2006/relationships/image" Target="../media/image1.png"/><Relationship Id="rId4" Type="http://schemas.openxmlformats.org/officeDocument/2006/relationships/notesSlide" Target="../notesSlides/notesSlide56.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6" Type="http://schemas.openxmlformats.org/officeDocument/2006/relationships/image" Target="../media/image1.png"/><Relationship Id="rId5" Type="http://schemas.openxmlformats.org/officeDocument/2006/relationships/image" Target="../media/image37.png"/><Relationship Id="rId4" Type="http://schemas.openxmlformats.org/officeDocument/2006/relationships/notesSlide" Target="../notesSlides/notesSlide57.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6" Type="http://schemas.openxmlformats.org/officeDocument/2006/relationships/image" Target="../media/image1.png"/><Relationship Id="rId5" Type="http://schemas.openxmlformats.org/officeDocument/2006/relationships/image" Target="../media/image38.png"/><Relationship Id="rId4" Type="http://schemas.openxmlformats.org/officeDocument/2006/relationships/notesSlide" Target="../notesSlides/notesSlide58.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8.wav"/><Relationship Id="rId1" Type="http://schemas.microsoft.com/office/2007/relationships/media" Target="../media/media78.wav"/><Relationship Id="rId6" Type="http://schemas.openxmlformats.org/officeDocument/2006/relationships/image" Target="../media/image1.png"/><Relationship Id="rId5" Type="http://schemas.openxmlformats.org/officeDocument/2006/relationships/image" Target="../media/image39.png"/><Relationship Id="rId4" Type="http://schemas.openxmlformats.org/officeDocument/2006/relationships/notesSlide" Target="../notesSlides/notesSlide59.xml"/></Relationships>
</file>

<file path=ppt/slides/_rels/slide7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0.xml"/><Relationship Id="rId1" Type="http://schemas.openxmlformats.org/officeDocument/2006/relationships/slideLayout" Target="../slideLayouts/slideLayout6.xml"/><Relationship Id="rId5" Type="http://schemas.openxmlformats.org/officeDocument/2006/relationships/image" Target="../media/image42.wmf"/><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notesSlide" Target="../notesSlides/notesSlide6.xml"/></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microsoft.com/office/2007/relationships/hdphoto" Target="../media/hdphoto2.wdp"/></Relationships>
</file>

<file path=ppt/slides/_rels/slide8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8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9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microsoft.com/office/2007/relationships/hdphoto" Target="../media/hdphoto3.wdp"/></Relationships>
</file>

<file path=ppt/slides/_rels/slide9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l-GR" smtClean="0"/>
              <a:t>ΔΙΑΛΕΞΗ </a:t>
            </a:r>
            <a:r>
              <a:rPr lang="el-GR" smtClean="0"/>
              <a:t>01 – εισαγωγη &amp; επισκοπηση</a:t>
            </a:r>
            <a:endParaRPr lang="en-GB"/>
          </a:p>
        </p:txBody>
      </p:sp>
      <p:sp>
        <p:nvSpPr>
          <p:cNvPr id="5" name="Text Placeholder 4"/>
          <p:cNvSpPr>
            <a:spLocks noGrp="1"/>
          </p:cNvSpPr>
          <p:nvPr>
            <p:ph type="body" idx="1"/>
          </p:nvPr>
        </p:nvSpPr>
        <p:spPr>
          <a:xfrm>
            <a:off x="685800" y="1628800"/>
            <a:ext cx="7772400" cy="1500187"/>
          </a:xfrm>
        </p:spPr>
        <p:txBody>
          <a:bodyPr>
            <a:normAutofit/>
          </a:bodyPr>
          <a:lstStyle/>
          <a:p>
            <a:r>
              <a:rPr lang="el-GR" sz="3600" smtClean="0">
                <a:solidFill>
                  <a:srgbClr val="C00000"/>
                </a:solidFill>
              </a:rPr>
              <a:t>ΕΝΕΡΓΕΙΑΚΗ ΠΟΛΙΤΙΚΗ ΚΑΙ ΔΙΑΧΕΙΡΙΣΗ – ΛΗΨΗ ΑΠΟΦΑΣΕΩΝ</a:t>
            </a:r>
            <a:endParaRPr lang="en-GB" sz="3600">
              <a:solidFill>
                <a:srgbClr val="C00000"/>
              </a:solidFill>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1</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5185978"/>
      </p:ext>
    </p:extLst>
  </p:cSld>
  <p:clrMapOvr>
    <a:masterClrMapping/>
  </p:clrMapOvr>
  <mc:AlternateContent xmlns:mc="http://schemas.openxmlformats.org/markup-compatibility/2006">
    <mc:Choice xmlns:p14="http://schemas.microsoft.com/office/powerpoint/2010/main" Requires="p14">
      <p:transition spd="slow" p14:dur="2000" advTm="9498"/>
    </mc:Choice>
    <mc:Fallback>
      <p:transition spd="slow" advTm="9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9552" y="332657"/>
            <a:ext cx="8064896" cy="864096"/>
          </a:xfrm>
        </p:spPr>
        <p:txBody>
          <a:bodyPr>
            <a:normAutofit/>
          </a:bodyPr>
          <a:lstStyle/>
          <a:p>
            <a:pPr>
              <a:defRPr/>
            </a:pPr>
            <a:r>
              <a:rPr lang="el-GR" sz="2800" dirty="0">
                <a:solidFill>
                  <a:srgbClr val="C00000"/>
                </a:solidFill>
              </a:rPr>
              <a:t>Πρωτογενής Ενεργειακή Χρήση ανά κάτοικο</a:t>
            </a:r>
            <a:r>
              <a:rPr lang="en-US" sz="2800" dirty="0">
                <a:solidFill>
                  <a:srgbClr val="C00000"/>
                </a:solidFill>
              </a:rPr>
              <a:t>, 2030</a:t>
            </a:r>
          </a:p>
        </p:txBody>
      </p:sp>
      <p:pic>
        <p:nvPicPr>
          <p:cNvPr id="27651" name="Picture 4"/>
          <p:cNvPicPr>
            <a:picLocks noGrp="1" noChangeAspect="1" noChangeArrowheads="1"/>
          </p:cNvPicPr>
          <p:nvPr>
            <p:ph idx="1"/>
          </p:nvPr>
        </p:nvPicPr>
        <p:blipFill>
          <a:blip r:embed="rId5" cstate="print"/>
          <a:srcRect/>
          <a:stretch>
            <a:fillRect/>
          </a:stretch>
        </p:blipFill>
        <p:spPr>
          <a:xfrm>
            <a:off x="647700" y="1414463"/>
            <a:ext cx="7848600" cy="4606925"/>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7915970"/>
      </p:ext>
    </p:extLst>
  </p:cSld>
  <p:clrMapOvr>
    <a:masterClrMapping/>
  </p:clrMapOvr>
  <mc:AlternateContent xmlns:mc="http://schemas.openxmlformats.org/markup-compatibility/2006">
    <mc:Choice xmlns:p14="http://schemas.microsoft.com/office/powerpoint/2010/main" Requires="p14">
      <p:transition spd="slow" p14:dur="2000" advTm="17770"/>
    </mc:Choice>
    <mc:Fallback>
      <p:transition spd="slow" advTm="17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a:defRPr/>
            </a:pPr>
            <a:r>
              <a:rPr lang="el-GR" sz="2800" dirty="0">
                <a:solidFill>
                  <a:srgbClr val="C00000"/>
                </a:solidFill>
              </a:rPr>
              <a:t>ΕΥΡΩΠΑΪΚΗ ΕΝΕΡΓΕΙΑΚΗ ΠΟΛΙΤΙΚΗ</a:t>
            </a:r>
            <a:endParaRPr lang="en-GB" sz="2800" dirty="0">
              <a:solidFill>
                <a:srgbClr val="C00000"/>
              </a:solidFill>
            </a:endParaRPr>
          </a:p>
        </p:txBody>
      </p:sp>
      <p:sp>
        <p:nvSpPr>
          <p:cNvPr id="3" name="Content Placeholder 2"/>
          <p:cNvSpPr>
            <a:spLocks noGrp="1"/>
          </p:cNvSpPr>
          <p:nvPr>
            <p:ph idx="1"/>
          </p:nvPr>
        </p:nvSpPr>
        <p:spPr>
          <a:xfrm>
            <a:off x="457200" y="1124744"/>
            <a:ext cx="8229600" cy="4320480"/>
          </a:xfrm>
        </p:spPr>
        <p:txBody>
          <a:bodyPr>
            <a:normAutofit fontScale="92500" lnSpcReduction="20000"/>
          </a:bodyPr>
          <a:lstStyle/>
          <a:p>
            <a:r>
              <a:rPr lang="el-GR" sz="2600" b="1" dirty="0"/>
              <a:t>ΕΥΡΩΠΑΪΚΕΣ ΟΔΗΓΙΕΣ – ΒΑΣΙΚΑ ΣΤΟΙΧΕΙΑ :</a:t>
            </a:r>
            <a:r>
              <a:rPr lang="el-GR" dirty="0"/>
              <a:t/>
            </a:r>
            <a:br>
              <a:rPr lang="el-GR" dirty="0"/>
            </a:br>
            <a:endParaRPr lang="el-GR" dirty="0"/>
          </a:p>
          <a:p>
            <a:r>
              <a:rPr lang="el-GR" dirty="0" smtClean="0"/>
              <a:t>ΠΕΡΙΒΑΛΛΟΝΤΙΚΑ </a:t>
            </a:r>
            <a:r>
              <a:rPr lang="el-GR" dirty="0"/>
              <a:t>ΗΠΙΕΣ</a:t>
            </a:r>
          </a:p>
          <a:p>
            <a:pPr lvl="1"/>
            <a:r>
              <a:rPr lang="el-GR" sz="1800" dirty="0"/>
              <a:t>ΕΝΕΡΓΕΙΑΚΗ ΑΠΟΔΟΣΗ</a:t>
            </a:r>
          </a:p>
          <a:p>
            <a:pPr lvl="1"/>
            <a:r>
              <a:rPr lang="el-GR" sz="1800" dirty="0"/>
              <a:t>ΜΕΙΩΣΗ ΕΚΠΟΜΠΩΝ</a:t>
            </a:r>
          </a:p>
          <a:p>
            <a:endParaRPr lang="el-GR" smtClean="0"/>
          </a:p>
          <a:p>
            <a:r>
              <a:rPr lang="el-GR" smtClean="0"/>
              <a:t>ΡΥΘΜΙΣΗ </a:t>
            </a:r>
            <a:r>
              <a:rPr lang="el-GR" dirty="0"/>
              <a:t>ΑΓΟΡΩΝ</a:t>
            </a:r>
          </a:p>
          <a:p>
            <a:pPr lvl="1"/>
            <a:r>
              <a:rPr lang="el-GR" sz="1800" dirty="0"/>
              <a:t>ΛΟΓΙΣΤΙΚΟΣ ΔΙΑΧΩΡΙΣΜΟΣ / ΜΕΤΑΡΡΥΘΜΙΣΗ ΑΓΟΡΩΝ</a:t>
            </a:r>
          </a:p>
          <a:p>
            <a:pPr lvl="1"/>
            <a:r>
              <a:rPr lang="el-GR" sz="1800" dirty="0"/>
              <a:t>ΤΑΡΙΦΕΣ</a:t>
            </a:r>
          </a:p>
          <a:p>
            <a:pPr lvl="1"/>
            <a:r>
              <a:rPr lang="el-GR" sz="1800" dirty="0"/>
              <a:t>ΕΞΥΠΗΡΕΤΗΣΗ ΤΟΥ ΔΗΜΟΣΙΟΥ ΣΥΜΦΕΡΟΝΤΟΣ </a:t>
            </a:r>
          </a:p>
          <a:p>
            <a:endParaRPr lang="el-GR" smtClean="0"/>
          </a:p>
          <a:p>
            <a:r>
              <a:rPr lang="el-GR" smtClean="0"/>
              <a:t>ΑΣΦΑΛΕΙΑ </a:t>
            </a:r>
            <a:r>
              <a:rPr lang="el-GR" dirty="0"/>
              <a:t>ΤΡΟΦΟΔΟΣΙΑΣ</a:t>
            </a:r>
          </a:p>
          <a:p>
            <a:pPr lvl="1"/>
            <a:r>
              <a:rPr lang="el-GR" sz="1800" dirty="0"/>
              <a:t>ΜΕΙΩΣΗ ΕΙΣΑΓΩΓΩΝ ΕΝΕΡΓΕΙΑΚΩΝ ΚΑΥΣΙΜΩΝ</a:t>
            </a:r>
          </a:p>
          <a:p>
            <a:pPr lvl="1"/>
            <a:r>
              <a:rPr lang="el-GR" sz="1800" dirty="0"/>
              <a:t>ΔΙΑΣΥΝΔΕΣΗ ΔΙΚΤΥΩΝ ΗΛΕΚΤΡΙΚΗΣ ΕΝΕΡΓΕΙΑΣ ΚΑΙ ΑΓΩΓΩΝ</a:t>
            </a:r>
          </a:p>
          <a:p>
            <a:endParaRPr lang="en-GB" dirty="0"/>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100</a:t>
            </a:fld>
            <a:endParaRPr lang="en-GB"/>
          </a:p>
        </p:txBody>
      </p:sp>
    </p:spTree>
    <p:extLst>
      <p:ext uri="{BB962C8B-B14F-4D97-AF65-F5344CB8AC3E}">
        <p14:creationId xmlns:p14="http://schemas.microsoft.com/office/powerpoint/2010/main" val="362944516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368" y="188640"/>
            <a:ext cx="8291264" cy="418058"/>
          </a:xfrm>
        </p:spPr>
        <p:txBody>
          <a:bodyPr>
            <a:noAutofit/>
          </a:bodyPr>
          <a:lstStyle/>
          <a:p>
            <a:pPr>
              <a:defRPr/>
            </a:pPr>
            <a:r>
              <a:rPr lang="el-GR" sz="2800">
                <a:solidFill>
                  <a:srgbClr val="C00000"/>
                </a:solidFill>
              </a:rPr>
              <a:t>ΕΝΕΡΓΕΙΑΚΗ ΠΟΛΙΤΙΚΗ </a:t>
            </a:r>
            <a:r>
              <a:rPr lang="el-GR" sz="2800">
                <a:solidFill>
                  <a:srgbClr val="C00000"/>
                </a:solidFill>
              </a:rPr>
              <a:t>ΕΥΡΩΠΑΪΚΗΣ ΕΝΩΣΗΣ (ΕΕ)</a:t>
            </a:r>
            <a:endParaRPr lang="en-GB" sz="2800" dirty="0">
              <a:solidFill>
                <a:srgbClr val="C00000"/>
              </a:solidFill>
            </a:endParaRPr>
          </a:p>
        </p:txBody>
      </p:sp>
      <p:sp>
        <p:nvSpPr>
          <p:cNvPr id="4" name="Content Placeholder 3"/>
          <p:cNvSpPr>
            <a:spLocks noGrp="1"/>
          </p:cNvSpPr>
          <p:nvPr>
            <p:ph idx="1"/>
          </p:nvPr>
        </p:nvSpPr>
        <p:spPr>
          <a:xfrm>
            <a:off x="251520" y="692696"/>
            <a:ext cx="8435280" cy="5976664"/>
          </a:xfrm>
        </p:spPr>
        <p:txBody>
          <a:bodyPr>
            <a:noAutofit/>
          </a:bodyPr>
          <a:lstStyle/>
          <a:p>
            <a:pPr marL="177800" indent="-177800"/>
            <a:r>
              <a:rPr lang="el-GR" sz="1200" cap="all" smtClean="0"/>
              <a:t>στρα</a:t>
            </a:r>
            <a:r>
              <a:rPr lang="en-GB" sz="1200" cap="all" smtClean="0"/>
              <a:t>th</a:t>
            </a:r>
            <a:r>
              <a:rPr lang="el-GR" sz="1200" cap="all" smtClean="0"/>
              <a:t>γικη για βιωσιμη, ανταγωνιστικη και ασφαλη ενεργεια</a:t>
            </a:r>
            <a:r>
              <a:rPr lang="en-GB" sz="1200" cap="all" smtClean="0"/>
              <a:t> (2006) – </a:t>
            </a:r>
            <a:r>
              <a:rPr lang="el-GR" sz="1200" cap="all" smtClean="0"/>
              <a:t>βασικεσ αρχεσ ενεργειακησ πολιτικησ  </a:t>
            </a:r>
            <a:r>
              <a:rPr lang="en-GB" sz="1200" cap="all" smtClean="0"/>
              <a:t>(</a:t>
            </a:r>
            <a:r>
              <a:rPr lang="en-GB" sz="1800" b="1" cap="all">
                <a:solidFill>
                  <a:schemeClr val="accent3">
                    <a:lumMod val="50000"/>
                  </a:schemeClr>
                </a:solidFill>
              </a:rPr>
              <a:t>GREEN PAPER</a:t>
            </a:r>
            <a:r>
              <a:rPr lang="en-GB" sz="1200" cap="all"/>
              <a:t>) </a:t>
            </a:r>
            <a:r>
              <a:rPr lang="en-GB" sz="1200" cap="all" smtClean="0"/>
              <a:t>-</a:t>
            </a:r>
            <a:r>
              <a:rPr lang="en-GB" sz="1200" cap="all"/>
              <a:t> </a:t>
            </a:r>
            <a:r>
              <a:rPr lang="el-GR" sz="1200" cap="all" smtClean="0"/>
              <a:t>αναπτυξη κοινησ ενεργειακησ πολιτικησ</a:t>
            </a:r>
            <a:r>
              <a:rPr lang="en-GB" sz="1200" cap="all" smtClean="0"/>
              <a:t>,</a:t>
            </a:r>
            <a:endParaRPr lang="en-GB" sz="1200" cap="all"/>
          </a:p>
          <a:p>
            <a:pPr marL="177800" indent="-177800"/>
            <a:endParaRPr lang="en-GB" sz="1200" cap="all" smtClean="0"/>
          </a:p>
          <a:p>
            <a:pPr marL="177800" indent="-177800"/>
            <a:r>
              <a:rPr lang="el-GR" sz="1200" b="1" cap="all" smtClean="0"/>
              <a:t>προτασεισ : ενεργεια για </a:t>
            </a:r>
            <a:r>
              <a:rPr lang="en-GB" sz="1200" b="1" cap="all" smtClean="0"/>
              <a:t>enan metaba</a:t>
            </a:r>
            <a:r>
              <a:rPr lang="el-GR" sz="1200" b="1" cap="all" smtClean="0"/>
              <a:t>λλομενο κοσμο (</a:t>
            </a:r>
            <a:r>
              <a:rPr lang="en-GB" sz="1200" b="1" cap="all" smtClean="0"/>
              <a:t> </a:t>
            </a:r>
            <a:r>
              <a:rPr lang="en-GB" sz="1200" b="1" cap="all"/>
              <a:t>Energy for a Changing </a:t>
            </a:r>
            <a:r>
              <a:rPr lang="en-GB" sz="1200" b="1" cap="all"/>
              <a:t>World </a:t>
            </a:r>
            <a:r>
              <a:rPr lang="en-GB" sz="1200" b="1" cap="all" smtClean="0"/>
              <a:t>) (</a:t>
            </a:r>
            <a:r>
              <a:rPr lang="en-GB" sz="1200" b="1" cap="all"/>
              <a:t>2007</a:t>
            </a:r>
            <a:r>
              <a:rPr lang="en-GB" sz="1200" b="1" cap="all" smtClean="0"/>
              <a:t>) </a:t>
            </a:r>
            <a:r>
              <a:rPr lang="en-GB" sz="1200" cap="all" smtClean="0"/>
              <a:t>:</a:t>
            </a:r>
            <a:endParaRPr lang="en-GB" sz="1200" cap="all"/>
          </a:p>
          <a:p>
            <a:pPr marL="577850" lvl="1" indent="-177800"/>
            <a:r>
              <a:rPr lang="en-GB" sz="1200" cap="all" smtClean="0"/>
              <a:t>a </a:t>
            </a:r>
            <a:r>
              <a:rPr lang="en-GB" sz="1200" cap="all"/>
              <a:t>'post-industrial revolution', or a low-carbon economy, in the EU, </a:t>
            </a:r>
          </a:p>
          <a:p>
            <a:pPr marL="577850" lvl="1" indent="-177800"/>
            <a:r>
              <a:rPr lang="en-GB" sz="1200" cap="all"/>
              <a:t>increased competition in the energy markets, </a:t>
            </a:r>
          </a:p>
          <a:p>
            <a:pPr marL="577850" lvl="1" indent="-177800"/>
            <a:r>
              <a:rPr lang="en-GB" sz="1200" cap="all"/>
              <a:t>improved security of supply, and </a:t>
            </a:r>
          </a:p>
          <a:p>
            <a:pPr marL="577850" lvl="1" indent="-177800"/>
            <a:r>
              <a:rPr lang="en-GB" sz="1200" cap="all"/>
              <a:t>improved employment prospects</a:t>
            </a:r>
            <a:r>
              <a:rPr lang="en-GB" sz="800" cap="all"/>
              <a:t>. </a:t>
            </a:r>
          </a:p>
          <a:p>
            <a:pPr marL="177800" indent="-177800"/>
            <a:r>
              <a:rPr lang="en-GB" sz="1200" cap="all"/>
              <a:t> </a:t>
            </a:r>
          </a:p>
          <a:p>
            <a:pPr marL="177800" indent="-177800"/>
            <a:r>
              <a:rPr lang="el-GR" sz="1200" b="1" cap="all" smtClean="0"/>
              <a:t>προτασεισ κλειδια </a:t>
            </a:r>
            <a:r>
              <a:rPr lang="en-GB" sz="1200" b="1" cap="all" smtClean="0"/>
              <a:t>:</a:t>
            </a:r>
            <a:endParaRPr lang="en-GB" sz="1200" b="1" cap="all"/>
          </a:p>
          <a:p>
            <a:pPr marL="177800" lvl="0" indent="-177800"/>
            <a:r>
              <a:rPr lang="el-GR" sz="1200" cap="all" smtClean="0"/>
              <a:t>μειωση 20% εκπομπων αεριων φθ από ολεσ τισ πρωτογενεισ πηγεσ ενεργειασ μεχρι το 2020. </a:t>
            </a:r>
            <a:endParaRPr lang="en-GB" sz="1200" cap="all"/>
          </a:p>
          <a:p>
            <a:pPr marL="177800" lvl="0" indent="-177800"/>
            <a:r>
              <a:rPr lang="en-GB" sz="1200" cap="all" smtClean="0"/>
              <a:t>me</a:t>
            </a:r>
            <a:r>
              <a:rPr lang="el-GR" sz="1200" cap="all" smtClean="0"/>
              <a:t>ιωση μεχρι </a:t>
            </a:r>
            <a:r>
              <a:rPr lang="en-GB" sz="1200" cap="all" smtClean="0"/>
              <a:t> </a:t>
            </a:r>
            <a:r>
              <a:rPr lang="en-GB" sz="1200" cap="all"/>
              <a:t>95</a:t>
            </a:r>
            <a:r>
              <a:rPr lang="en-GB" sz="1200" cap="all"/>
              <a:t>% </a:t>
            </a:r>
            <a:r>
              <a:rPr lang="el-GR" sz="1200" cap="all" smtClean="0"/>
              <a:t>εκπομπων αεριων φθ μεχρι το 2050</a:t>
            </a:r>
            <a:r>
              <a:rPr lang="en-GB" sz="1200" cap="all" smtClean="0"/>
              <a:t>.</a:t>
            </a:r>
            <a:endParaRPr lang="en-GB" sz="1200" cap="all"/>
          </a:p>
          <a:p>
            <a:pPr marL="177800" lvl="0" indent="-177800"/>
            <a:r>
              <a:rPr lang="el-GR" sz="1200" cap="all" smtClean="0"/>
              <a:t>10 % χρηση βιοκαυσιμων μεχρι το </a:t>
            </a:r>
            <a:r>
              <a:rPr lang="en-GB" sz="1200" cap="all" smtClean="0"/>
              <a:t>2020</a:t>
            </a:r>
            <a:r>
              <a:rPr lang="en-GB" sz="1200" cap="all"/>
              <a:t>.</a:t>
            </a:r>
          </a:p>
          <a:p>
            <a:pPr marL="177800" lvl="0" indent="-177800"/>
            <a:r>
              <a:rPr lang="el-GR" sz="1200" cap="all" smtClean="0"/>
              <a:t>λογιστικοσ διαχωρισμοσ παραγωγησ ενεργειασ από μεταφορα και διανομη</a:t>
            </a:r>
            <a:r>
              <a:rPr lang="en-GB" sz="1200" cap="all" smtClean="0"/>
              <a:t>.</a:t>
            </a:r>
            <a:endParaRPr lang="en-GB" sz="1200" cap="all"/>
          </a:p>
          <a:p>
            <a:pPr marL="177800" lvl="0" indent="-177800"/>
            <a:r>
              <a:rPr lang="en-GB" sz="1200" cap="all" smtClean="0"/>
              <a:t>b</a:t>
            </a:r>
            <a:r>
              <a:rPr lang="el-GR" sz="1200" cap="all" smtClean="0"/>
              <a:t>ελτιωση σχεσεων με γειτονικεσ χωρεσ (όπωσ ρωσια)</a:t>
            </a:r>
            <a:r>
              <a:rPr lang="en-GB" sz="1200" cap="all" smtClean="0"/>
              <a:t>.</a:t>
            </a:r>
            <a:endParaRPr lang="en-GB" sz="1200" cap="all"/>
          </a:p>
          <a:p>
            <a:pPr marL="177800" lvl="0" indent="-177800"/>
            <a:r>
              <a:rPr lang="en-GB" sz="1200" cap="all" smtClean="0"/>
              <a:t>ana</a:t>
            </a:r>
            <a:r>
              <a:rPr lang="el-GR" sz="1200" cap="all" smtClean="0"/>
              <a:t>πτυξη σχεδιου για τεχνολογιεσ απε, εξοικονομησησ, κτιρια χαμηλησ ενεργειασ, πυρηνικουσ αντιδραστηρεσ 4</a:t>
            </a:r>
            <a:r>
              <a:rPr lang="el-GR" sz="1200" cap="all" baseline="30000" smtClean="0"/>
              <a:t>ησ</a:t>
            </a:r>
            <a:r>
              <a:rPr lang="el-GR" sz="1200" cap="all" smtClean="0"/>
              <a:t> γενιασ, τεχνολογιεσ καθαρου ανθρακα και δεσμευσησ και συγκρατησησ </a:t>
            </a:r>
            <a:r>
              <a:rPr lang="en-GB" sz="1200" cap="all" smtClean="0"/>
              <a:t>co2. </a:t>
            </a:r>
          </a:p>
          <a:p>
            <a:pPr marL="177800" lvl="0" indent="-177800"/>
            <a:r>
              <a:rPr lang="el-GR" sz="1200" cap="all" smtClean="0"/>
              <a:t>υποβοηθηση των αφρικανικων χωρων να υιοθετησουν καθαρεσ ενεργειακεσ τεχνολογιεσ</a:t>
            </a:r>
          </a:p>
          <a:p>
            <a:pPr marL="177800" lvl="0" indent="-177800"/>
            <a:r>
              <a:rPr lang="el-GR" sz="1200" cap="all" smtClean="0"/>
              <a:t>προσπαθεια περιορισμου τησ αυξησησ τησ μεσησ θερμοκρασιασ σε επιπεδα όχι μεγαλυτερα των 2</a:t>
            </a:r>
            <a:r>
              <a:rPr lang="el-GR" sz="1200" cap="all" baseline="30000" smtClean="0"/>
              <a:t>ο</a:t>
            </a:r>
            <a:r>
              <a:rPr lang="el-GR" sz="1200" cap="all" smtClean="0"/>
              <a:t> </a:t>
            </a:r>
            <a:r>
              <a:rPr lang="en-GB" sz="1200" cap="all" smtClean="0"/>
              <a:t>C (</a:t>
            </a:r>
            <a:r>
              <a:rPr lang="el-GR" sz="1200" cap="all" smtClean="0"/>
              <a:t>σε σχεση με την προβιομηχανικη περιοδο)</a:t>
            </a:r>
          </a:p>
          <a:p>
            <a:pPr marL="177800" lvl="0" indent="-177800"/>
            <a:endParaRPr lang="el-GR" sz="1200" b="1" cap="all">
              <a:solidFill>
                <a:srgbClr val="C00000"/>
              </a:solidFill>
            </a:endParaRPr>
          </a:p>
          <a:p>
            <a:pPr marL="177800" lvl="0" indent="-177800"/>
            <a:r>
              <a:rPr lang="en-GB" sz="1600" b="1" cap="all" smtClean="0">
                <a:solidFill>
                  <a:srgbClr val="C00000"/>
                </a:solidFill>
              </a:rPr>
              <a:t>2014</a:t>
            </a:r>
            <a:r>
              <a:rPr lang="en-GB" sz="1400" b="1" cap="all" smtClean="0">
                <a:solidFill>
                  <a:srgbClr val="C00000"/>
                </a:solidFill>
              </a:rPr>
              <a:t> </a:t>
            </a:r>
            <a:r>
              <a:rPr lang="en-GB" sz="1400" b="1" cap="all">
                <a:solidFill>
                  <a:srgbClr val="C00000"/>
                </a:solidFill>
              </a:rPr>
              <a:t>:  </a:t>
            </a:r>
            <a:r>
              <a:rPr lang="el-GR" sz="1400" b="1" cap="all" smtClean="0">
                <a:solidFill>
                  <a:srgbClr val="C00000"/>
                </a:solidFill>
              </a:rPr>
              <a:t>συνδεση των στοχων του </a:t>
            </a:r>
            <a:r>
              <a:rPr lang="en-GB" sz="1400" b="1" cap="all" smtClean="0">
                <a:solidFill>
                  <a:srgbClr val="C00000"/>
                </a:solidFill>
              </a:rPr>
              <a:t>2030  me </a:t>
            </a:r>
            <a:r>
              <a:rPr lang="el-GR" sz="1400" b="1" cap="all" smtClean="0">
                <a:solidFill>
                  <a:srgbClr val="C00000"/>
                </a:solidFill>
              </a:rPr>
              <a:t>τισ απε, τισ εκπομπεσ και την ενεργειακη αποδοση </a:t>
            </a:r>
            <a:r>
              <a:rPr lang="en-GB" sz="1400" b="1" cap="all" smtClean="0">
                <a:solidFill>
                  <a:srgbClr val="C00000"/>
                </a:solidFill>
              </a:rPr>
              <a:t>: </a:t>
            </a:r>
            <a:endParaRPr lang="en-GB" sz="1400" b="1" cap="all">
              <a:solidFill>
                <a:srgbClr val="C00000"/>
              </a:solidFill>
            </a:endParaRPr>
          </a:p>
          <a:p>
            <a:pPr marL="177800" lvl="0" indent="-177800"/>
            <a:r>
              <a:rPr lang="en-GB" sz="1400" cap="all" smtClean="0">
                <a:solidFill>
                  <a:srgbClr val="C00000"/>
                </a:solidFill>
              </a:rPr>
              <a:t>40</a:t>
            </a:r>
            <a:r>
              <a:rPr lang="en-GB" sz="1400" cap="all">
                <a:solidFill>
                  <a:srgbClr val="C00000"/>
                </a:solidFill>
              </a:rPr>
              <a:t>% </a:t>
            </a:r>
            <a:r>
              <a:rPr lang="el-GR" sz="1400" cap="all" smtClean="0">
                <a:solidFill>
                  <a:srgbClr val="C00000"/>
                </a:solidFill>
              </a:rPr>
              <a:t>μειωση εκπομπων αεριων φθ (σ</a:t>
            </a:r>
            <a:r>
              <a:rPr lang="en-GB" sz="1400" cap="all" smtClean="0">
                <a:solidFill>
                  <a:srgbClr val="C00000"/>
                </a:solidFill>
              </a:rPr>
              <a:t>e </a:t>
            </a:r>
            <a:r>
              <a:rPr lang="el-GR" sz="1400" cap="all" smtClean="0">
                <a:solidFill>
                  <a:srgbClr val="C00000"/>
                </a:solidFill>
              </a:rPr>
              <a:t>σχεση με το </a:t>
            </a:r>
            <a:r>
              <a:rPr lang="en-GB" sz="1400" cap="all" smtClean="0">
                <a:solidFill>
                  <a:srgbClr val="C00000"/>
                </a:solidFill>
              </a:rPr>
              <a:t>1990)</a:t>
            </a:r>
            <a:endParaRPr lang="en-GB" sz="1400" cap="all">
              <a:solidFill>
                <a:srgbClr val="C00000"/>
              </a:solidFill>
            </a:endParaRPr>
          </a:p>
          <a:p>
            <a:pPr marL="177800" lvl="0" indent="-177800"/>
            <a:r>
              <a:rPr lang="en-GB" sz="1400" cap="all" smtClean="0">
                <a:solidFill>
                  <a:srgbClr val="C00000"/>
                </a:solidFill>
              </a:rPr>
              <a:t>30</a:t>
            </a:r>
            <a:r>
              <a:rPr lang="en-GB" sz="1400" cap="all">
                <a:solidFill>
                  <a:srgbClr val="C00000"/>
                </a:solidFill>
              </a:rPr>
              <a:t>% </a:t>
            </a:r>
            <a:r>
              <a:rPr lang="en-GB" sz="1400" cap="all" smtClean="0">
                <a:solidFill>
                  <a:srgbClr val="C00000"/>
                </a:solidFill>
              </a:rPr>
              <a:t>ene</a:t>
            </a:r>
            <a:r>
              <a:rPr lang="el-GR" sz="1400" cap="all" smtClean="0">
                <a:solidFill>
                  <a:srgbClr val="C00000"/>
                </a:solidFill>
              </a:rPr>
              <a:t>ργεια από απε</a:t>
            </a:r>
            <a:endParaRPr lang="en-GB" sz="1400" cap="all">
              <a:solidFill>
                <a:srgbClr val="C00000"/>
              </a:solidFill>
            </a:endParaRPr>
          </a:p>
          <a:p>
            <a:pPr marL="177800" lvl="0" indent="-177800"/>
            <a:r>
              <a:rPr lang="en-GB" sz="1400" cap="all" smtClean="0">
                <a:solidFill>
                  <a:srgbClr val="C00000"/>
                </a:solidFill>
              </a:rPr>
              <a:t>40</a:t>
            </a:r>
            <a:r>
              <a:rPr lang="en-GB" sz="1400" cap="all">
                <a:solidFill>
                  <a:srgbClr val="C00000"/>
                </a:solidFill>
              </a:rPr>
              <a:t>% </a:t>
            </a:r>
            <a:r>
              <a:rPr lang="en-GB" sz="1400" cap="all" smtClean="0">
                <a:solidFill>
                  <a:srgbClr val="C00000"/>
                </a:solidFill>
              </a:rPr>
              <a:t>b</a:t>
            </a:r>
            <a:r>
              <a:rPr lang="el-GR" sz="1400" cap="all" smtClean="0">
                <a:solidFill>
                  <a:srgbClr val="C00000"/>
                </a:solidFill>
              </a:rPr>
              <a:t>ελτιωση ενεργειακησ  αποδοσησ</a:t>
            </a:r>
            <a:r>
              <a:rPr lang="en-GB" sz="1400" cap="all" smtClean="0">
                <a:solidFill>
                  <a:srgbClr val="C00000"/>
                </a:solidFill>
              </a:rPr>
              <a:t>.</a:t>
            </a:r>
            <a:endParaRPr lang="en-GB" sz="1400" cap="all">
              <a:solidFill>
                <a:srgbClr val="C00000"/>
              </a:solidFill>
            </a:endParaRPr>
          </a:p>
          <a:p>
            <a:endParaRPr lang="en-GB" sz="1200"/>
          </a:p>
        </p:txBody>
      </p:sp>
      <p:sp>
        <p:nvSpPr>
          <p:cNvPr id="3" name="Slide Number Placeholder 2"/>
          <p:cNvSpPr>
            <a:spLocks noGrp="1"/>
          </p:cNvSpPr>
          <p:nvPr>
            <p:ph type="sldNum" sz="quarter" idx="12"/>
          </p:nvPr>
        </p:nvSpPr>
        <p:spPr/>
        <p:txBody>
          <a:bodyPr/>
          <a:lstStyle/>
          <a:p>
            <a:fld id="{BC1ABC06-5541-4A9D-A2D6-73EED2529435}" type="slidenum">
              <a:rPr lang="en-GB" smtClean="0"/>
              <a:t>101</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10331117"/>
      </p:ext>
    </p:extLst>
  </p:cSld>
  <p:clrMapOvr>
    <a:masterClrMapping/>
  </p:clrMapOvr>
  <mc:AlternateContent xmlns:mc="http://schemas.openxmlformats.org/markup-compatibility/2006">
    <mc:Choice xmlns:p14="http://schemas.microsoft.com/office/powerpoint/2010/main" Requires="p14">
      <p:transition spd="slow" p14:dur="2000" advTm="226232"/>
    </mc:Choice>
    <mc:Fallback>
      <p:transition spd="slow" advTm="2262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2800" dirty="0">
                <a:solidFill>
                  <a:srgbClr val="C00000"/>
                </a:solidFill>
              </a:rPr>
              <a:t>GREEN PAPER FOR ENERGY</a:t>
            </a:r>
            <a:endParaRPr lang="en-GB" sz="2800" dirty="0">
              <a:solidFill>
                <a:srgbClr val="C00000"/>
              </a:solidFill>
            </a:endParaRPr>
          </a:p>
        </p:txBody>
      </p:sp>
      <p:sp>
        <p:nvSpPr>
          <p:cNvPr id="3" name="Content Placeholder 2"/>
          <p:cNvSpPr>
            <a:spLocks noGrp="1"/>
          </p:cNvSpPr>
          <p:nvPr>
            <p:ph idx="1"/>
          </p:nvPr>
        </p:nvSpPr>
        <p:spPr>
          <a:xfrm>
            <a:off x="457200" y="908720"/>
            <a:ext cx="8435280" cy="5217443"/>
          </a:xfrm>
        </p:spPr>
        <p:txBody>
          <a:bodyPr/>
          <a:lstStyle/>
          <a:p>
            <a:r>
              <a:rPr lang="el-GR" sz="3200" dirty="0" smtClean="0"/>
              <a:t>ΠΕΡΙΟΧΕΣ - </a:t>
            </a:r>
            <a:r>
              <a:rPr lang="el-GR" sz="3200" dirty="0" smtClean="0">
                <a:solidFill>
                  <a:srgbClr val="C00000"/>
                </a:solidFill>
              </a:rPr>
              <a:t>ΚΛΕΙΔΙΑ</a:t>
            </a:r>
            <a:r>
              <a:rPr lang="el-GR" sz="3200" dirty="0" smtClean="0"/>
              <a:t> </a:t>
            </a:r>
            <a:r>
              <a:rPr lang="el-GR" dirty="0" smtClean="0"/>
              <a:t>:</a:t>
            </a:r>
            <a:endParaRPr lang="en-GB" dirty="0" smtClean="0"/>
          </a:p>
          <a:p>
            <a:endParaRPr lang="en-GB" dirty="0"/>
          </a:p>
          <a:p>
            <a:r>
              <a:rPr lang="el-GR" dirty="0" smtClean="0"/>
              <a:t>ΑΝΤΑΓΩΝΙΣΤΙΚΟΤΗΤΑ </a:t>
            </a:r>
            <a:r>
              <a:rPr lang="el-GR" dirty="0"/>
              <a:t>ΚΑΙ </a:t>
            </a:r>
            <a:r>
              <a:rPr lang="el-GR" dirty="0" smtClean="0"/>
              <a:t>ΕΣΩΤΕΡΙΚΗ </a:t>
            </a:r>
            <a:r>
              <a:rPr lang="el-GR" dirty="0"/>
              <a:t>ΑΓΟΡΑ </a:t>
            </a:r>
            <a:r>
              <a:rPr lang="el-GR" dirty="0" smtClean="0"/>
              <a:t>ΕΝΕΡΓΕΙΑΣ</a:t>
            </a:r>
            <a:endParaRPr lang="el-GR" dirty="0"/>
          </a:p>
          <a:p>
            <a:r>
              <a:rPr lang="el-GR" dirty="0"/>
              <a:t>ΔΙΑΦΟΡΟΠΟΙΗΣΗ ΤΟΥ ΕΝΕΡΓΕΙΑΚΟΥ ΜΕΙΓΜΑΤΟΣ</a:t>
            </a:r>
          </a:p>
          <a:p>
            <a:r>
              <a:rPr lang="el-GR" dirty="0"/>
              <a:t>ΑΛΛΗΛΕΓΓΥΗ ΜΕΤΑΞΥ ΤΩΝ ΚΡΑΤΩΝ-ΜΕΛΩΝ</a:t>
            </a:r>
          </a:p>
          <a:p>
            <a:r>
              <a:rPr lang="el-GR" dirty="0"/>
              <a:t>ΒΙΩΣΙΜΗ ΑΝΑΠΤΥΞΗ</a:t>
            </a:r>
          </a:p>
          <a:p>
            <a:r>
              <a:rPr lang="el-GR" dirty="0"/>
              <a:t>ΕΡΕΥΝΑ ΚΑΙ ΤΕΧΝΟΛΟΓΙΑ ΓΙΑ ΑΝΑΠΤΥΞΗ</a:t>
            </a:r>
          </a:p>
          <a:p>
            <a:r>
              <a:rPr lang="el-GR" dirty="0"/>
              <a:t>ΚΟΙΝΗ ΣΥΓΚΛΙΝΟΥΣΑ ΕΞΩΤΕΡΙΚΗ ΠΟΛΙΤΙΚΗ</a:t>
            </a:r>
            <a:endParaRPr lang="en-GB" dirty="0"/>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102</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87782154"/>
      </p:ext>
    </p:extLst>
  </p:cSld>
  <p:clrMapOvr>
    <a:masterClrMapping/>
  </p:clrMapOvr>
  <mc:AlternateContent xmlns:mc="http://schemas.openxmlformats.org/markup-compatibility/2006">
    <mc:Choice xmlns:p14="http://schemas.microsoft.com/office/powerpoint/2010/main" Requires="p14">
      <p:transition spd="slow" p14:dur="2000" advTm="42484"/>
    </mc:Choice>
    <mc:Fallback>
      <p:transition spd="slow" advTm="42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ΕΥΡΩΠΑΪΚΗ ΠΟΛΙΤΙΚΗ</a:t>
            </a:r>
            <a:endParaRPr lang="en-GB" sz="2800" dirty="0">
              <a:solidFill>
                <a:srgbClr val="C00000"/>
              </a:solidFill>
            </a:endParaRPr>
          </a:p>
        </p:txBody>
      </p:sp>
      <p:sp>
        <p:nvSpPr>
          <p:cNvPr id="3" name="Content Placeholder 2"/>
          <p:cNvSpPr>
            <a:spLocks noGrp="1"/>
          </p:cNvSpPr>
          <p:nvPr>
            <p:ph idx="1"/>
          </p:nvPr>
        </p:nvSpPr>
        <p:spPr/>
        <p:txBody>
          <a:bodyPr/>
          <a:lstStyle/>
          <a:p>
            <a:r>
              <a:rPr lang="el-GR" sz="2800" b="1" dirty="0">
                <a:solidFill>
                  <a:schemeClr val="accent3">
                    <a:lumMod val="50000"/>
                  </a:schemeClr>
                </a:solidFill>
              </a:rPr>
              <a:t>ΝΟΜΟΘΕΣΙΑ ΠΟΥ ΕΞΑΣΦΑΛΙΖΕΙ </a:t>
            </a:r>
            <a:r>
              <a:rPr lang="el-GR" sz="2800" dirty="0">
                <a:solidFill>
                  <a:srgbClr val="00B050"/>
                </a:solidFill>
              </a:rPr>
              <a:t>:</a:t>
            </a:r>
          </a:p>
          <a:p>
            <a:endParaRPr lang="el-GR" dirty="0" smtClean="0"/>
          </a:p>
          <a:p>
            <a:r>
              <a:rPr lang="el-GR" dirty="0" smtClean="0"/>
              <a:t>ΔΙΚΑΙΩΜΑ </a:t>
            </a:r>
            <a:r>
              <a:rPr lang="el-GR" dirty="0"/>
              <a:t>ΣΤΗΝ ΕΠΙΛΟΓΗ ΚΑΥΣΙΜΟΥ ΚΑΙ ΠΡΟΜΗΘΕΥΤΗ ΓΙΑ ΦΥΣΙΚΟ ΑΕΡΙΟ ΚΑΙ ΗΛΕΚΤΡΙΣΜΟ</a:t>
            </a:r>
          </a:p>
          <a:p>
            <a:r>
              <a:rPr lang="el-GR" dirty="0"/>
              <a:t>ΥΠΟΔΟΜΕΣ ΓΙΑ ΤΗΝ ΜΕΤΑΦΟΡΑ ΚΑΙ ΤΗΝ ΔΙΑΝΟΜΗ ΗΛΕΚΤΡΙΣΜΟΥ ΚΑΙ ΦΥΣΙΚΟΥ ΑΕΡΙΟΥ ΜΕΣΩ ΔΙΚΤΥΩΝ ΗΛΕΚΤΡΙΣΜΟΥ ΚΑΙ ΑΓΩΓΩΝ ΦΥΣΙΚΟΥ ΑΕΡΙΟΥ</a:t>
            </a:r>
          </a:p>
          <a:p>
            <a:r>
              <a:rPr lang="el-GR" dirty="0"/>
              <a:t>ΡΥΘΜΙΣΤΙΚΕΣ ΑΡΧΕΣ ΣΕ ΚΑΘΕ ΧΩΡΑ ΠΟΥ ΕΞΑΣΦΑΛΙΖΟΥΝ ΤΗΝ ΟΜΑΛΗ ΛΕΙΤΟΥΡΓΙΑ ΚΑΙ ΠΡΟΣΦΕΡΟΥΝ ΤΙΣ ΥΠΗΡΕΣΙΕΣ</a:t>
            </a:r>
          </a:p>
          <a:p>
            <a:r>
              <a:rPr lang="el-GR" dirty="0"/>
              <a:t>ΠΑΡΑΚΟΛΟΥΘΗΣΗ ΤΩΝ ΑΓΟΡΩΝ ΓΙΑ ΤΥΧΟΝ ΕΜΠΟΔΙΑ ΚΑΙ ΑΤΕΛΕΙΕΣ</a:t>
            </a:r>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103</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85016188"/>
      </p:ext>
    </p:extLst>
  </p:cSld>
  <p:clrMapOvr>
    <a:masterClrMapping/>
  </p:clrMapOvr>
  <mc:AlternateContent xmlns:mc="http://schemas.openxmlformats.org/markup-compatibility/2006">
    <mc:Choice xmlns:p14="http://schemas.microsoft.com/office/powerpoint/2010/main" Requires="p14">
      <p:transition spd="slow" p14:dur="2000" advTm="58950"/>
    </mc:Choice>
    <mc:Fallback>
      <p:transition spd="slow" advTm="58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ΕΥΡΩΠΑΪΚΗ ΠΟΛΙΤΙΚΗ</a:t>
            </a:r>
            <a:endParaRPr lang="en-GB" sz="2800" dirty="0">
              <a:solidFill>
                <a:srgbClr val="C00000"/>
              </a:solidFill>
            </a:endParaRPr>
          </a:p>
        </p:txBody>
      </p:sp>
      <p:sp>
        <p:nvSpPr>
          <p:cNvPr id="3" name="Content Placeholder 2"/>
          <p:cNvSpPr>
            <a:spLocks noGrp="1"/>
          </p:cNvSpPr>
          <p:nvPr>
            <p:ph idx="1"/>
          </p:nvPr>
        </p:nvSpPr>
        <p:spPr>
          <a:xfrm>
            <a:off x="539552" y="980728"/>
            <a:ext cx="8229600" cy="5217443"/>
          </a:xfrm>
        </p:spPr>
        <p:txBody>
          <a:bodyPr/>
          <a:lstStyle/>
          <a:p>
            <a:r>
              <a:rPr lang="el-GR" sz="2800" b="1" dirty="0" smtClean="0">
                <a:solidFill>
                  <a:schemeClr val="accent3">
                    <a:lumMod val="50000"/>
                  </a:schemeClr>
                </a:solidFill>
              </a:rPr>
              <a:t>ΟΔΗΓΙΑ ΓΙΑ ΤΗΝ ΠΡΟΩΘΗΣΗ ΤΩΝ ΑΠΕ</a:t>
            </a:r>
          </a:p>
          <a:p>
            <a:endParaRPr lang="el-GR" dirty="0" smtClean="0"/>
          </a:p>
          <a:p>
            <a:r>
              <a:rPr lang="el-GR" dirty="0" smtClean="0"/>
              <a:t>ΤΟ </a:t>
            </a:r>
            <a:r>
              <a:rPr lang="el-GR" dirty="0"/>
              <a:t>ΠΡΟΒΛΗΜΑ ΤΩΝ ΕΚΠΟΜΠΩΝ ΡΥΠΩΝ ΚΑΙ ΑΕΡΙΩΝ ΤΟΥ ΦΘ ΑΠΑΙΤΕΙ ΤΗΝ ΠΡΟΩΘΗΣΗ ΤΩΝ ΑΠΕ</a:t>
            </a:r>
          </a:p>
          <a:p>
            <a:r>
              <a:rPr lang="el-GR" dirty="0"/>
              <a:t>ΣΤΟΧΟΣ ΓΙΑ ΤΙΣ ΑΠΕ : ΔΙΕΙΣΔΥΣΗ 20% ΜΕΧΡΙ ΤΟ 2020</a:t>
            </a:r>
          </a:p>
          <a:p>
            <a:r>
              <a:rPr lang="el-GR" dirty="0"/>
              <a:t>ΑΠΟΜΑΚΡΥΝΣΗ ΕΜΠΟΔΙΩΝ ΓΙΑ ΤΙΣ ΑΠΕ</a:t>
            </a:r>
          </a:p>
          <a:p>
            <a:r>
              <a:rPr lang="el-GR" dirty="0"/>
              <a:t>ΕΝΘΑΡΡΥΝΣΗ ΚΑΛΥΤΕΡΩΝ, ΠΙΟ ΑΠΟΔΟΤΙΚΩΝ ΤΥΠΩΝ ΑΠΕ, ΟΠΩΣ Π.Χ. ΠΡΟΤΥΠΑ ΓΙΑ ΒΙΟΚΑΥΣΙΜΑ</a:t>
            </a:r>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104</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5023366"/>
      </p:ext>
    </p:extLst>
  </p:cSld>
  <p:clrMapOvr>
    <a:masterClrMapping/>
  </p:clrMapOvr>
  <mc:AlternateContent xmlns:mc="http://schemas.openxmlformats.org/markup-compatibility/2006">
    <mc:Choice xmlns:p14="http://schemas.microsoft.com/office/powerpoint/2010/main" Requires="p14">
      <p:transition spd="slow" p14:dur="2000" advTm="7818"/>
    </mc:Choice>
    <mc:Fallback>
      <p:transition spd="slow" advTm="7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23" name="Picture 3"/>
          <p:cNvPicPr>
            <a:picLocks noChangeAspect="1" noChangeArrowheads="1"/>
          </p:cNvPicPr>
          <p:nvPr/>
        </p:nvPicPr>
        <p:blipFill>
          <a:blip r:embed="rId5" cstate="print"/>
          <a:srcRect/>
          <a:stretch>
            <a:fillRect/>
          </a:stretch>
        </p:blipFill>
        <p:spPr bwMode="auto">
          <a:xfrm>
            <a:off x="1330325" y="1422645"/>
            <a:ext cx="6338887" cy="5454650"/>
          </a:xfrm>
          <a:prstGeom prst="rect">
            <a:avLst/>
          </a:prstGeom>
          <a:noFill/>
          <a:ln w="9525">
            <a:noFill/>
            <a:miter lim="800000"/>
            <a:headEnd/>
            <a:tailEnd/>
          </a:ln>
          <a:effectLst/>
        </p:spPr>
      </p:pic>
      <p:sp>
        <p:nvSpPr>
          <p:cNvPr id="2" name="Slide Number Placeholder 1"/>
          <p:cNvSpPr>
            <a:spLocks noGrp="1"/>
          </p:cNvSpPr>
          <p:nvPr>
            <p:ph type="sldNum" sz="quarter" idx="12"/>
          </p:nvPr>
        </p:nvSpPr>
        <p:spPr/>
        <p:txBody>
          <a:bodyPr/>
          <a:lstStyle/>
          <a:p>
            <a:fld id="{BC1ABC06-5541-4A9D-A2D6-73EED2529435}" type="slidenum">
              <a:rPr lang="en-GB" smtClean="0"/>
              <a:t>105</a:t>
            </a:fld>
            <a:endParaRPr lang="en-GB"/>
          </a:p>
        </p:txBody>
      </p:sp>
      <p:sp>
        <p:nvSpPr>
          <p:cNvPr id="5" name="Text Box 3"/>
          <p:cNvSpPr txBox="1">
            <a:spLocks noChangeArrowheads="1"/>
          </p:cNvSpPr>
          <p:nvPr/>
        </p:nvSpPr>
        <p:spPr bwMode="auto">
          <a:xfrm>
            <a:off x="539749" y="37650"/>
            <a:ext cx="7920037" cy="1384995"/>
          </a:xfrm>
          <a:prstGeom prst="rect">
            <a:avLst/>
          </a:prstGeom>
          <a:noFill/>
          <a:ln w="9525">
            <a:noFill/>
            <a:miter lim="800000"/>
            <a:headEnd/>
            <a:tailEnd/>
          </a:ln>
          <a:effectLst/>
        </p:spPr>
        <p:txBody>
          <a:bodyPr>
            <a:spAutoFit/>
          </a:bodyPr>
          <a:lstStyle/>
          <a:p>
            <a:pPr algn="ctr">
              <a:spcBef>
                <a:spcPct val="0"/>
              </a:spcBef>
              <a:defRPr/>
            </a:pPr>
            <a:r>
              <a:rPr lang="en-US" sz="2800" b="1" dirty="0">
                <a:solidFill>
                  <a:srgbClr val="C00000"/>
                </a:solidFill>
                <a:latin typeface="Cambria Math" panose="02040503050406030204" pitchFamily="18" charset="0"/>
                <a:ea typeface="Cambria Math" panose="02040503050406030204" pitchFamily="18" charset="0"/>
                <a:cs typeface="+mj-cs"/>
              </a:rPr>
              <a:t>European Commission </a:t>
            </a:r>
          </a:p>
          <a:p>
            <a:pPr algn="ctr">
              <a:spcBef>
                <a:spcPct val="0"/>
              </a:spcBef>
              <a:defRPr/>
            </a:pPr>
            <a:r>
              <a:rPr lang="en-US" sz="2800" b="1" dirty="0">
                <a:solidFill>
                  <a:srgbClr val="C00000"/>
                </a:solidFill>
                <a:latin typeface="Cambria Math" panose="02040503050406030204" pitchFamily="18" charset="0"/>
                <a:ea typeface="Cambria Math" panose="02040503050406030204" pitchFamily="18" charset="0"/>
                <a:cs typeface="+mj-cs"/>
              </a:rPr>
              <a:t>Research &amp; Development (R&amp;D)</a:t>
            </a:r>
          </a:p>
          <a:p>
            <a:pPr algn="ctr">
              <a:spcBef>
                <a:spcPct val="0"/>
              </a:spcBef>
              <a:defRPr/>
            </a:pPr>
            <a:r>
              <a:rPr lang="en-US" sz="2800" b="1" dirty="0">
                <a:solidFill>
                  <a:srgbClr val="C00000"/>
                </a:solidFill>
                <a:latin typeface="Cambria Math" panose="02040503050406030204" pitchFamily="18" charset="0"/>
                <a:ea typeface="Cambria Math" panose="02040503050406030204" pitchFamily="18" charset="0"/>
                <a:cs typeface="+mj-cs"/>
              </a:rPr>
              <a:t>7th Framework </a:t>
            </a:r>
            <a:r>
              <a:rPr lang="en-US" sz="2800" b="1" dirty="0" err="1">
                <a:solidFill>
                  <a:srgbClr val="C00000"/>
                </a:solidFill>
                <a:latin typeface="Cambria Math" panose="02040503050406030204" pitchFamily="18" charset="0"/>
                <a:ea typeface="Cambria Math" panose="02040503050406030204" pitchFamily="18" charset="0"/>
                <a:cs typeface="+mj-cs"/>
              </a:rPr>
              <a:t>Programme</a:t>
            </a:r>
            <a:endParaRPr lang="el-GR" sz="2800" b="1" dirty="0">
              <a:solidFill>
                <a:srgbClr val="C00000"/>
              </a:solidFill>
              <a:latin typeface="Cambria Math" panose="02040503050406030204" pitchFamily="18" charset="0"/>
              <a:ea typeface="Cambria Math" panose="02040503050406030204" pitchFamily="18" charset="0"/>
              <a:cs typeface="+mj-cs"/>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22199000"/>
      </p:ext>
    </p:extLst>
  </p:cSld>
  <p:clrMapOvr>
    <a:masterClrMapping/>
  </p:clrMapOvr>
  <mc:AlternateContent xmlns:mc="http://schemas.openxmlformats.org/markup-compatibility/2006">
    <mc:Choice xmlns:p14="http://schemas.microsoft.com/office/powerpoint/2010/main" Requires="p14">
      <p:transition spd="slow" p14:dur="2000" advTm="35574"/>
    </mc:Choice>
    <mc:Fallback>
      <p:transition spd="slow" advTm="35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Text Box 2"/>
          <p:cNvSpPr txBox="1">
            <a:spLocks noChangeArrowheads="1"/>
          </p:cNvSpPr>
          <p:nvPr/>
        </p:nvSpPr>
        <p:spPr bwMode="auto">
          <a:xfrm>
            <a:off x="395288" y="260350"/>
            <a:ext cx="8208962" cy="523220"/>
          </a:xfrm>
          <a:prstGeom prst="rect">
            <a:avLst/>
          </a:prstGeom>
          <a:noFill/>
          <a:ln w="9525">
            <a:solidFill>
              <a:schemeClr val="tx1"/>
            </a:solidFill>
            <a:miter lim="800000"/>
            <a:headEnd/>
            <a:tailEnd/>
          </a:ln>
          <a:effectLst/>
        </p:spPr>
        <p:txBody>
          <a:bodyPr>
            <a:spAutoFit/>
          </a:bodyPr>
          <a:lstStyle/>
          <a:p>
            <a:pPr algn="ctr">
              <a:spcBef>
                <a:spcPct val="0"/>
              </a:spcBef>
              <a:defRPr/>
            </a:pPr>
            <a:r>
              <a:rPr lang="el-GR" sz="2800" b="1" dirty="0">
                <a:solidFill>
                  <a:srgbClr val="C00000"/>
                </a:solidFill>
                <a:latin typeface="Cambria Math" panose="02040503050406030204" pitchFamily="18" charset="0"/>
                <a:ea typeface="Cambria Math" panose="02040503050406030204" pitchFamily="18" charset="0"/>
                <a:cs typeface="+mj-cs"/>
              </a:rPr>
              <a:t>7ο Πρόγραμμα Πλαίσιο</a:t>
            </a:r>
          </a:p>
        </p:txBody>
      </p:sp>
      <p:pic>
        <p:nvPicPr>
          <p:cNvPr id="647171" name="Picture 3"/>
          <p:cNvPicPr>
            <a:picLocks noChangeAspect="1" noChangeArrowheads="1"/>
          </p:cNvPicPr>
          <p:nvPr/>
        </p:nvPicPr>
        <p:blipFill>
          <a:blip r:embed="rId5" cstate="print"/>
          <a:srcRect/>
          <a:stretch>
            <a:fillRect/>
          </a:stretch>
        </p:blipFill>
        <p:spPr bwMode="auto">
          <a:xfrm>
            <a:off x="468313" y="908050"/>
            <a:ext cx="8031162" cy="5743575"/>
          </a:xfrm>
          <a:prstGeom prst="rect">
            <a:avLst/>
          </a:prstGeom>
          <a:noFill/>
          <a:ln w="9525">
            <a:solidFill>
              <a:schemeClr val="tx1"/>
            </a:solidFill>
            <a:miter lim="800000"/>
            <a:headEnd/>
            <a:tailEnd/>
          </a:ln>
          <a:effectLst/>
        </p:spPr>
      </p:pic>
      <p:sp>
        <p:nvSpPr>
          <p:cNvPr id="2" name="Slide Number Placeholder 1"/>
          <p:cNvSpPr>
            <a:spLocks noGrp="1"/>
          </p:cNvSpPr>
          <p:nvPr>
            <p:ph type="sldNum" sz="quarter" idx="12"/>
          </p:nvPr>
        </p:nvSpPr>
        <p:spPr/>
        <p:txBody>
          <a:bodyPr/>
          <a:lstStyle/>
          <a:p>
            <a:fld id="{BC1ABC06-5541-4A9D-A2D6-73EED2529435}" type="slidenum">
              <a:rPr lang="en-GB" smtClean="0"/>
              <a:t>106</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88828749"/>
      </p:ext>
    </p:extLst>
  </p:cSld>
  <p:clrMapOvr>
    <a:masterClrMapping/>
  </p:clrMapOvr>
  <mc:AlternateContent xmlns:mc="http://schemas.openxmlformats.org/markup-compatibility/2006">
    <mc:Choice xmlns:p14="http://schemas.microsoft.com/office/powerpoint/2010/main" Requires="p14">
      <p:transition spd="slow" p14:dur="2000" advTm="38178"/>
    </mc:Choice>
    <mc:Fallback>
      <p:transition spd="slow" advTm="38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8195" name="Picture 3"/>
          <p:cNvPicPr>
            <a:picLocks noChangeAspect="1" noChangeArrowheads="1"/>
          </p:cNvPicPr>
          <p:nvPr/>
        </p:nvPicPr>
        <p:blipFill>
          <a:blip r:embed="rId5" cstate="print"/>
          <a:srcRect/>
          <a:stretch>
            <a:fillRect/>
          </a:stretch>
        </p:blipFill>
        <p:spPr bwMode="auto">
          <a:xfrm>
            <a:off x="5148064" y="149760"/>
            <a:ext cx="3887787" cy="1106487"/>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251520" y="271298"/>
            <a:ext cx="8229600" cy="418058"/>
          </a:xfrm>
        </p:spPr>
        <p:txBody>
          <a:bodyPr>
            <a:normAutofit fontScale="90000"/>
          </a:bodyPr>
          <a:lstStyle/>
          <a:p>
            <a:pPr algn="l"/>
            <a:r>
              <a:rPr lang="el-GR" dirty="0" smtClean="0"/>
              <a:t>7</a:t>
            </a:r>
            <a:r>
              <a:rPr lang="el-GR" baseline="30000" dirty="0" smtClean="0"/>
              <a:t>ο</a:t>
            </a:r>
            <a:r>
              <a:rPr lang="el-GR" dirty="0" smtClean="0"/>
              <a:t> ΠΡΟΓΡΑΜΜΑ ΠΛΑΙΣΙΟ</a:t>
            </a:r>
            <a:endParaRPr lang="en-GB" dirty="0"/>
          </a:p>
        </p:txBody>
      </p:sp>
      <p:sp>
        <p:nvSpPr>
          <p:cNvPr id="3" name="Content Placeholder 2"/>
          <p:cNvSpPr>
            <a:spLocks noGrp="1"/>
          </p:cNvSpPr>
          <p:nvPr>
            <p:ph idx="1"/>
          </p:nvPr>
        </p:nvSpPr>
        <p:spPr>
          <a:xfrm>
            <a:off x="374650" y="1196752"/>
            <a:ext cx="8229600" cy="5217443"/>
          </a:xfrm>
        </p:spPr>
        <p:txBody>
          <a:bodyPr>
            <a:normAutofit lnSpcReduction="10000"/>
          </a:bodyPr>
          <a:lstStyle/>
          <a:p>
            <a:r>
              <a:rPr lang="el-GR" dirty="0"/>
              <a:t>ΔΡΑΣΤΗΡΙΟΤΗΤΕΣ ΣΤΗΝ ΕΝΕΡΓΕΙΑ :</a:t>
            </a:r>
          </a:p>
          <a:p>
            <a:endParaRPr lang="el-GR" dirty="0"/>
          </a:p>
          <a:p>
            <a:r>
              <a:rPr lang="el-GR" dirty="0"/>
              <a:t>ΥΔΡΟΓΟΝΟ ΚΑΙ ΚΥΤΤΑΡΑ ΚΑΥΣΙΜΟΥ</a:t>
            </a:r>
          </a:p>
          <a:p>
            <a:r>
              <a:rPr lang="el-GR" dirty="0"/>
              <a:t>ΠΑΡΑΓΩΓΗ ΗΛΕΚΤΡΙΣΜΟΥ ΜΕ ΑΠΕ</a:t>
            </a:r>
          </a:p>
          <a:p>
            <a:r>
              <a:rPr lang="el-GR" dirty="0"/>
              <a:t>ΠΑΡΑΓΩΓΗ ΚΑΥΣΙΜΩΝ ΜΕ ΑΠΕ</a:t>
            </a:r>
          </a:p>
          <a:p>
            <a:r>
              <a:rPr lang="el-GR" dirty="0"/>
              <a:t>ΑΠΕ ΓΙΑ ΘΕΡΜΑΝΣΗ ΚΑΙ ΨΥΞΗ</a:t>
            </a:r>
          </a:p>
          <a:p>
            <a:r>
              <a:rPr lang="el-GR" dirty="0"/>
              <a:t>ΔΕΣΜΕΥΣΗ </a:t>
            </a:r>
            <a:r>
              <a:rPr lang="en-GB" dirty="0"/>
              <a:t>CO2</a:t>
            </a:r>
            <a:r>
              <a:rPr lang="el-GR" dirty="0"/>
              <a:t> ΚΑΙ ΑΠΟΘΗΚΕΥΣΗ ΓΙΑ ΗΛΕΚΤΡΟΠΑΡΑΓΩΓΗ ΜΕ ΜΗΔΕΝΙΚΑ ΑΕΡΙΑ ΤΟΥ ΦΘ</a:t>
            </a:r>
          </a:p>
          <a:p>
            <a:r>
              <a:rPr lang="el-GR" dirty="0"/>
              <a:t>ΤΕΧΝΟΛΟΓΙΕΣ ΚΑΘΑΡΟΥ ΑΝΘΡΑΚΑ</a:t>
            </a:r>
          </a:p>
          <a:p>
            <a:r>
              <a:rPr lang="el-GR" dirty="0"/>
              <a:t>ΕΥΦΥΗ ΔΙΚΤΥΑ ΗΛΕΚΤΡΙΣΜΟΥ</a:t>
            </a:r>
          </a:p>
          <a:p>
            <a:r>
              <a:rPr lang="el-GR" dirty="0"/>
              <a:t>ΕΝΕΡΓΕΙΑΚΗ ΑΠΟΔΟΣΗ ΚΑΙ ΕΞΟΙΚΟΝΟΜΗΣΗ</a:t>
            </a:r>
          </a:p>
          <a:p>
            <a:r>
              <a:rPr lang="el-GR" dirty="0"/>
              <a:t>ΓΝΩΣΕΙΣ ΓΙΑ ΤΗΝ ΔΙΑΜΟΡΦΩΣΗ ΕΝΕΡΓΕΙΑΚΩΝ ΠΟΛΙΤΙΚΩΝ</a:t>
            </a:r>
          </a:p>
          <a:p>
            <a:pPr marL="0" indent="0">
              <a:buNone/>
            </a:pPr>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107</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86236541"/>
      </p:ext>
    </p:extLst>
  </p:cSld>
  <p:clrMapOvr>
    <a:masterClrMapping/>
  </p:clrMapOvr>
  <mc:AlternateContent xmlns:mc="http://schemas.openxmlformats.org/markup-compatibility/2006">
    <mc:Choice xmlns:p14="http://schemas.microsoft.com/office/powerpoint/2010/main" Requires="p14">
      <p:transition spd="slow" p14:dur="2000" advTm="62147"/>
    </mc:Choice>
    <mc:Fallback>
      <p:transition spd="slow" advTm="62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2800">
                <a:solidFill>
                  <a:srgbClr val="C00000"/>
                </a:solidFill>
              </a:rPr>
              <a:t>Horizon </a:t>
            </a:r>
            <a:r>
              <a:rPr lang="en-GB" sz="2800">
                <a:solidFill>
                  <a:srgbClr val="C00000"/>
                </a:solidFill>
              </a:rPr>
              <a:t>2020 </a:t>
            </a:r>
            <a:r>
              <a:rPr lang="en-GB" sz="2800" smtClean="0">
                <a:solidFill>
                  <a:srgbClr val="C00000"/>
                </a:solidFill>
              </a:rPr>
              <a:t>:  </a:t>
            </a:r>
            <a:r>
              <a:rPr lang="en-GB" sz="2800">
                <a:solidFill>
                  <a:srgbClr val="C00000"/>
                </a:solidFill>
              </a:rPr>
              <a:t>2014 </a:t>
            </a:r>
            <a:r>
              <a:rPr lang="el-GR" sz="2800" smtClean="0">
                <a:solidFill>
                  <a:srgbClr val="C00000"/>
                </a:solidFill>
              </a:rPr>
              <a:t>μέχρι το </a:t>
            </a:r>
            <a:r>
              <a:rPr lang="en-GB" sz="2800" smtClean="0">
                <a:solidFill>
                  <a:srgbClr val="C00000"/>
                </a:solidFill>
              </a:rPr>
              <a:t>2020</a:t>
            </a:r>
            <a:endParaRPr lang="en-GB" sz="2800">
              <a:solidFill>
                <a:srgbClr val="C00000"/>
              </a:solidFill>
            </a:endParaRPr>
          </a:p>
        </p:txBody>
      </p:sp>
      <p:sp>
        <p:nvSpPr>
          <p:cNvPr id="3" name="Content Placeholder 2"/>
          <p:cNvSpPr>
            <a:spLocks noGrp="1"/>
          </p:cNvSpPr>
          <p:nvPr>
            <p:ph idx="1"/>
          </p:nvPr>
        </p:nvSpPr>
        <p:spPr>
          <a:xfrm>
            <a:off x="457200" y="908720"/>
            <a:ext cx="8435280" cy="5217443"/>
          </a:xfrm>
        </p:spPr>
        <p:txBody>
          <a:bodyPr>
            <a:normAutofit/>
          </a:bodyPr>
          <a:lstStyle/>
          <a:p>
            <a:r>
              <a:rPr lang="en-GB" sz="2800" smtClean="0"/>
              <a:t>Horizon </a:t>
            </a:r>
            <a:r>
              <a:rPr lang="en-GB" sz="2800"/>
              <a:t>2020 is </a:t>
            </a:r>
            <a:r>
              <a:rPr lang="en-GB" sz="2800"/>
              <a:t>the </a:t>
            </a:r>
            <a:r>
              <a:rPr lang="en-GB" sz="2800" smtClean="0"/>
              <a:t>EU </a:t>
            </a:r>
            <a:r>
              <a:rPr lang="en-GB" sz="2800"/>
              <a:t>Research and Innovation </a:t>
            </a:r>
            <a:r>
              <a:rPr lang="en-GB" sz="2800"/>
              <a:t>programme </a:t>
            </a:r>
            <a:endParaRPr lang="en-GB" sz="2800" smtClean="0"/>
          </a:p>
          <a:p>
            <a:r>
              <a:rPr lang="en-GB" sz="2800" smtClean="0"/>
              <a:t>nearly </a:t>
            </a:r>
            <a:r>
              <a:rPr lang="en-GB" sz="2800" b="1">
                <a:solidFill>
                  <a:srgbClr val="C00000"/>
                </a:solidFill>
              </a:rPr>
              <a:t>€80 billion </a:t>
            </a:r>
            <a:r>
              <a:rPr lang="en-GB" sz="2800"/>
              <a:t>of </a:t>
            </a:r>
            <a:r>
              <a:rPr lang="en-GB" sz="2800"/>
              <a:t>funding </a:t>
            </a:r>
            <a:r>
              <a:rPr lang="en-GB" sz="2800" smtClean="0"/>
              <a:t>available – </a:t>
            </a:r>
            <a:r>
              <a:rPr lang="en-GB" sz="2800"/>
              <a:t>in addition to the private investment that this money will attract</a:t>
            </a:r>
            <a:r>
              <a:rPr lang="en-GB" sz="2800"/>
              <a:t>. </a:t>
            </a:r>
            <a:endParaRPr lang="en-GB" sz="2800" smtClean="0"/>
          </a:p>
          <a:p>
            <a:r>
              <a:rPr lang="en-GB" sz="2800" smtClean="0"/>
              <a:t>breakthroughs</a:t>
            </a:r>
            <a:r>
              <a:rPr lang="en-GB" sz="2800"/>
              <a:t>, discoveries and world-firsts by taking great ideas from the lab to the </a:t>
            </a:r>
            <a:r>
              <a:rPr lang="en-GB" sz="2800"/>
              <a:t>market</a:t>
            </a:r>
            <a:r>
              <a:rPr lang="en-GB" sz="2800" smtClean="0"/>
              <a:t>.</a:t>
            </a:r>
          </a:p>
          <a:p>
            <a:r>
              <a:rPr lang="en-GB" sz="2800"/>
              <a:t>Horizon 2020 is the financial instrument </a:t>
            </a:r>
            <a:r>
              <a:rPr lang="en-GB" sz="2800"/>
              <a:t>implementing </a:t>
            </a:r>
            <a:r>
              <a:rPr lang="en-GB" sz="2800" smtClean="0"/>
              <a:t>the </a:t>
            </a:r>
            <a:r>
              <a:rPr lang="en-GB" sz="2800" smtClean="0">
                <a:hlinkClick r:id="rId4"/>
              </a:rPr>
              <a:t>Innovation </a:t>
            </a:r>
            <a:r>
              <a:rPr lang="en-GB" sz="2800">
                <a:hlinkClick r:id="rId4"/>
              </a:rPr>
              <a:t>Union</a:t>
            </a:r>
            <a:r>
              <a:rPr lang="en-GB" sz="2800"/>
              <a:t>, a </a:t>
            </a:r>
            <a:r>
              <a:rPr lang="en-GB" sz="2800">
                <a:hlinkClick r:id="rId5"/>
              </a:rPr>
              <a:t>Europe 2020 </a:t>
            </a:r>
            <a:r>
              <a:rPr lang="en-GB" sz="2800"/>
              <a:t>flagship initiative aimed at securing Europe's global competitiveness.</a:t>
            </a:r>
          </a:p>
          <a:p>
            <a:endParaRPr lang="en-GB" sz="2800"/>
          </a:p>
        </p:txBody>
      </p:sp>
      <p:sp>
        <p:nvSpPr>
          <p:cNvPr id="4" name="Slide Number Placeholder 3"/>
          <p:cNvSpPr>
            <a:spLocks noGrp="1"/>
          </p:cNvSpPr>
          <p:nvPr>
            <p:ph type="sldNum" sz="quarter" idx="12"/>
          </p:nvPr>
        </p:nvSpPr>
        <p:spPr/>
        <p:txBody>
          <a:bodyPr/>
          <a:lstStyle/>
          <a:p>
            <a:fld id="{BC1ABC06-5541-4A9D-A2D6-73EED2529435}" type="slidenum">
              <a:rPr lang="en-GB" smtClean="0"/>
              <a:t>108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68228829"/>
      </p:ext>
    </p:extLst>
  </p:cSld>
  <p:clrMapOvr>
    <a:masterClrMapping/>
  </p:clrMapOvr>
  <mc:AlternateContent xmlns:mc="http://schemas.openxmlformats.org/markup-compatibility/2006">
    <mc:Choice xmlns:p14="http://schemas.microsoft.com/office/powerpoint/2010/main" Requires="p14">
      <p:transition spd="slow" p14:dur="2000" advTm="41950"/>
    </mc:Choice>
    <mc:Fallback>
      <p:transition spd="slow" advTm="41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2800">
                <a:solidFill>
                  <a:srgbClr val="C00000"/>
                </a:solidFill>
              </a:rPr>
              <a:t>Horizon 2020</a:t>
            </a:r>
          </a:p>
        </p:txBody>
      </p:sp>
      <p:sp>
        <p:nvSpPr>
          <p:cNvPr id="3" name="Content Placeholder 2"/>
          <p:cNvSpPr>
            <a:spLocks noGrp="1"/>
          </p:cNvSpPr>
          <p:nvPr>
            <p:ph idx="1"/>
          </p:nvPr>
        </p:nvSpPr>
        <p:spPr/>
        <p:txBody>
          <a:bodyPr>
            <a:normAutofit fontScale="92500"/>
          </a:bodyPr>
          <a:lstStyle/>
          <a:p>
            <a:r>
              <a:rPr lang="en-GB" smtClean="0"/>
              <a:t>It couples research </a:t>
            </a:r>
            <a:r>
              <a:rPr lang="en-GB"/>
              <a:t>and innovation</a:t>
            </a:r>
            <a:r>
              <a:rPr lang="en-GB"/>
              <a:t>, </a:t>
            </a:r>
            <a:r>
              <a:rPr lang="en-GB" smtClean="0"/>
              <a:t>to help achieve excellent </a:t>
            </a:r>
            <a:r>
              <a:rPr lang="en-GB">
                <a:solidFill>
                  <a:srgbClr val="C00000"/>
                </a:solidFill>
              </a:rPr>
              <a:t>science</a:t>
            </a:r>
            <a:r>
              <a:rPr lang="en-GB"/>
              <a:t>, </a:t>
            </a:r>
            <a:r>
              <a:rPr lang="en-GB">
                <a:solidFill>
                  <a:srgbClr val="C00000"/>
                </a:solidFill>
              </a:rPr>
              <a:t>industrial</a:t>
            </a:r>
            <a:r>
              <a:rPr lang="en-GB"/>
              <a:t> leadership </a:t>
            </a:r>
            <a:r>
              <a:rPr lang="en-GB"/>
              <a:t>and </a:t>
            </a:r>
            <a:r>
              <a:rPr lang="en-GB" smtClean="0"/>
              <a:t>to tackle </a:t>
            </a:r>
            <a:r>
              <a:rPr lang="en-GB">
                <a:solidFill>
                  <a:srgbClr val="C00000"/>
                </a:solidFill>
              </a:rPr>
              <a:t>societal</a:t>
            </a:r>
            <a:r>
              <a:rPr lang="en-GB"/>
              <a:t> challenges</a:t>
            </a:r>
            <a:r>
              <a:rPr lang="en-GB"/>
              <a:t>. </a:t>
            </a:r>
            <a:endParaRPr lang="en-GB" smtClean="0"/>
          </a:p>
          <a:p>
            <a:r>
              <a:rPr lang="en-GB" smtClean="0"/>
              <a:t>The </a:t>
            </a:r>
            <a:r>
              <a:rPr lang="en-GB"/>
              <a:t>goal is </a:t>
            </a:r>
            <a:r>
              <a:rPr lang="en-GB"/>
              <a:t>to </a:t>
            </a:r>
            <a:r>
              <a:rPr lang="en-GB" smtClean="0"/>
              <a:t>produce </a:t>
            </a:r>
            <a:r>
              <a:rPr lang="en-GB"/>
              <a:t>world-class science</a:t>
            </a:r>
            <a:r>
              <a:rPr lang="en-GB"/>
              <a:t>, </a:t>
            </a:r>
            <a:r>
              <a:rPr lang="en-GB" smtClean="0"/>
              <a:t>remove </a:t>
            </a:r>
            <a:r>
              <a:rPr lang="en-GB"/>
              <a:t>barriers to </a:t>
            </a:r>
            <a:r>
              <a:rPr lang="en-GB">
                <a:solidFill>
                  <a:srgbClr val="C00000"/>
                </a:solidFill>
              </a:rPr>
              <a:t>innovation</a:t>
            </a:r>
            <a:r>
              <a:rPr lang="en-GB"/>
              <a:t> </a:t>
            </a:r>
            <a:r>
              <a:rPr lang="en-GB"/>
              <a:t>and </a:t>
            </a:r>
            <a:r>
              <a:rPr lang="en-GB" smtClean="0"/>
              <a:t>make </a:t>
            </a:r>
            <a:r>
              <a:rPr lang="en-GB"/>
              <a:t>it easier for the public and private sectors to work together in delivering innovation.</a:t>
            </a:r>
          </a:p>
          <a:p>
            <a:r>
              <a:rPr lang="en-GB"/>
              <a:t>Horizon 2020 is open to everyone, with a </a:t>
            </a:r>
            <a:r>
              <a:rPr lang="en-GB"/>
              <a:t>simple </a:t>
            </a:r>
            <a:r>
              <a:rPr lang="en-GB" smtClean="0"/>
              <a:t>structure for new </a:t>
            </a:r>
            <a:r>
              <a:rPr lang="en-GB"/>
              <a:t>projects </a:t>
            </a:r>
            <a:r>
              <a:rPr lang="en-GB" smtClean="0"/>
              <a:t>to get </a:t>
            </a:r>
            <a:r>
              <a:rPr lang="en-GB"/>
              <a:t>off the ground quickly – and achieve results faster.</a:t>
            </a:r>
          </a:p>
          <a:p>
            <a:r>
              <a:rPr lang="en-GB"/>
              <a:t>The EU Framework Programme for Research and Innovation will be complemented by further measures to complete and further develop the </a:t>
            </a:r>
            <a:r>
              <a:rPr lang="en-GB">
                <a:hlinkClick r:id="rId4"/>
              </a:rPr>
              <a:t>European Research Area</a:t>
            </a:r>
            <a:r>
              <a:rPr lang="en-GB"/>
              <a:t>. </a:t>
            </a:r>
            <a:endParaRPr lang="en-GB" smtClean="0"/>
          </a:p>
          <a:p>
            <a:r>
              <a:rPr lang="en-GB" smtClean="0"/>
              <a:t>These </a:t>
            </a:r>
            <a:r>
              <a:rPr lang="en-GB"/>
              <a:t>measures will aim at breaking down barriers to create a genuine single market for knowledge, research and innovation.</a:t>
            </a:r>
          </a:p>
          <a:p>
            <a:endParaRPr lang="en-GB"/>
          </a:p>
        </p:txBody>
      </p:sp>
      <p:sp>
        <p:nvSpPr>
          <p:cNvPr id="4" name="Slide Number Placeholder 3"/>
          <p:cNvSpPr>
            <a:spLocks noGrp="1"/>
          </p:cNvSpPr>
          <p:nvPr>
            <p:ph type="sldNum" sz="quarter" idx="12"/>
          </p:nvPr>
        </p:nvSpPr>
        <p:spPr/>
        <p:txBody>
          <a:bodyPr/>
          <a:lstStyle/>
          <a:p>
            <a:fld id="{BC1ABC06-5541-4A9D-A2D6-73EED2529435}" type="slidenum">
              <a:rPr lang="en-GB" smtClean="0"/>
              <a:t>109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47580046"/>
      </p:ext>
    </p:extLst>
  </p:cSld>
  <p:clrMapOvr>
    <a:masterClrMapping/>
  </p:clrMapOvr>
  <mc:AlternateContent xmlns:mc="http://schemas.openxmlformats.org/markup-compatibility/2006">
    <mc:Choice xmlns:p14="http://schemas.microsoft.com/office/powerpoint/2010/main" Requires="p14">
      <p:transition spd="slow" p14:dur="2000" advTm="48567"/>
    </mc:Choice>
    <mc:Fallback>
      <p:transition spd="slow" advTm="48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579296" cy="418058"/>
          </a:xfrm>
        </p:spPr>
        <p:txBody>
          <a:bodyPr>
            <a:noAutofit/>
          </a:bodyPr>
          <a:lstStyle/>
          <a:p>
            <a:pPr>
              <a:defRPr/>
            </a:pPr>
            <a:r>
              <a:rPr lang="el-GR" sz="2800" dirty="0">
                <a:solidFill>
                  <a:srgbClr val="C00000"/>
                </a:solidFill>
              </a:rPr>
              <a:t>ΗΠΑ</a:t>
            </a:r>
            <a:r>
              <a:rPr lang="el-GR" sz="2800" dirty="0">
                <a:solidFill>
                  <a:srgbClr val="C00000"/>
                </a:solidFill>
              </a:rPr>
              <a:t>: Ενεργειακή </a:t>
            </a:r>
            <a:r>
              <a:rPr lang="el-GR" sz="2800" dirty="0">
                <a:solidFill>
                  <a:srgbClr val="C00000"/>
                </a:solidFill>
              </a:rPr>
              <a:t>Ζήτηση σε </a:t>
            </a:r>
            <a:r>
              <a:rPr lang="en-US" sz="2800" dirty="0">
                <a:solidFill>
                  <a:srgbClr val="C00000"/>
                </a:solidFill>
              </a:rPr>
              <a:t>quads (2007)</a:t>
            </a:r>
            <a:endParaRPr lang="el-GR" sz="2800" dirty="0">
              <a:solidFill>
                <a:srgbClr val="C00000"/>
              </a:solidFill>
            </a:endParaRPr>
          </a:p>
        </p:txBody>
      </p:sp>
      <p:sp>
        <p:nvSpPr>
          <p:cNvPr id="3" name="2 - Θέση περιεχομένου"/>
          <p:cNvSpPr>
            <a:spLocks noGrp="1"/>
          </p:cNvSpPr>
          <p:nvPr>
            <p:ph idx="1"/>
          </p:nvPr>
        </p:nvSpPr>
        <p:spPr>
          <a:xfrm>
            <a:off x="457200" y="6021288"/>
            <a:ext cx="8229600" cy="648071"/>
          </a:xfrm>
        </p:spPr>
        <p:txBody>
          <a:bodyPr>
            <a:noAutofit/>
          </a:bodyPr>
          <a:lstStyle/>
          <a:p>
            <a:pPr marL="0" indent="0">
              <a:buNone/>
            </a:pPr>
            <a:r>
              <a:rPr lang="en-GB" sz="1600"/>
              <a:t>A </a:t>
            </a:r>
            <a:r>
              <a:rPr lang="en-GB" sz="1600" b="1"/>
              <a:t>quad</a:t>
            </a:r>
            <a:r>
              <a:rPr lang="en-GB" sz="1600"/>
              <a:t> is a unit of energy equal to 10</a:t>
            </a:r>
            <a:r>
              <a:rPr lang="en-GB" sz="1600" baseline="30000"/>
              <a:t>15</a:t>
            </a:r>
            <a:r>
              <a:rPr lang="en-GB" sz="1600"/>
              <a:t> (a </a:t>
            </a:r>
            <a:r>
              <a:rPr lang="en-GB" sz="1600">
                <a:hlinkClick r:id="rId5" tooltip="Long and short scales"/>
              </a:rPr>
              <a:t>short-scale</a:t>
            </a:r>
            <a:r>
              <a:rPr lang="en-GB" sz="1600"/>
              <a:t> </a:t>
            </a:r>
            <a:r>
              <a:rPr lang="en-GB" sz="1600">
                <a:hlinkClick r:id="rId6" tooltip="1,000,000,000,000,000"/>
              </a:rPr>
              <a:t>quadrillion</a:t>
            </a:r>
            <a:r>
              <a:rPr lang="en-GB" sz="1600"/>
              <a:t>) </a:t>
            </a:r>
            <a:r>
              <a:rPr lang="en-GB" sz="1600">
                <a:hlinkClick r:id="rId7" tooltip="BTU"/>
              </a:rPr>
              <a:t>BTU</a:t>
            </a:r>
            <a:r>
              <a:rPr lang="en-GB" sz="1600"/>
              <a:t>,</a:t>
            </a:r>
            <a:r>
              <a:rPr lang="en-GB" sz="1600" baseline="30000">
                <a:hlinkClick r:id="rId8"/>
              </a:rPr>
              <a:t>[1]</a:t>
            </a:r>
            <a:r>
              <a:rPr lang="en-GB" sz="1600"/>
              <a:t> or 1.055 × 10</a:t>
            </a:r>
            <a:r>
              <a:rPr lang="en-GB" sz="1600" baseline="30000"/>
              <a:t>18</a:t>
            </a:r>
            <a:r>
              <a:rPr lang="en-GB" sz="1600"/>
              <a:t> </a:t>
            </a:r>
            <a:r>
              <a:rPr lang="en-GB" sz="1600">
                <a:hlinkClick r:id="rId9" tooltip="Joule"/>
              </a:rPr>
              <a:t>joules</a:t>
            </a:r>
            <a:r>
              <a:rPr lang="en-GB" sz="1600"/>
              <a:t> (1.055 exajoules or EJ) in </a:t>
            </a:r>
            <a:r>
              <a:rPr lang="en-GB" sz="1600">
                <a:hlinkClick r:id="rId10" tooltip="SI"/>
              </a:rPr>
              <a:t>SI</a:t>
            </a:r>
            <a:r>
              <a:rPr lang="en-GB" sz="1600"/>
              <a:t> units.</a:t>
            </a:r>
            <a:endParaRPr lang="el-GR" sz="1600"/>
          </a:p>
        </p:txBody>
      </p:sp>
      <p:pic>
        <p:nvPicPr>
          <p:cNvPr id="1026" name="Picture 2"/>
          <p:cNvPicPr>
            <a:picLocks noChangeAspect="1" noChangeArrowheads="1"/>
          </p:cNvPicPr>
          <p:nvPr/>
        </p:nvPicPr>
        <p:blipFill>
          <a:blip r:embed="rId11" cstate="print"/>
          <a:srcRect/>
          <a:stretch>
            <a:fillRect/>
          </a:stretch>
        </p:blipFill>
        <p:spPr bwMode="auto">
          <a:xfrm>
            <a:off x="7856" y="836712"/>
            <a:ext cx="9136144" cy="518457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BC1ABC06-5541-4A9D-A2D6-73EED2529435}" type="slidenum">
              <a:rPr lang="en-GB" smtClean="0"/>
              <a:t>11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68501852"/>
      </p:ext>
    </p:extLst>
  </p:cSld>
  <p:clrMapOvr>
    <a:masterClrMapping/>
  </p:clrMapOvr>
  <mc:AlternateContent xmlns:mc="http://schemas.openxmlformats.org/markup-compatibility/2006">
    <mc:Choice xmlns:p14="http://schemas.microsoft.com/office/powerpoint/2010/main" Requires="p14">
      <p:transition spd="slow" p14:dur="2000" advTm="31564"/>
    </mc:Choice>
    <mc:Fallback>
      <p:transition spd="slow" advTm="31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79"/>
            <a:ext cx="8229600" cy="418058"/>
          </a:xfrm>
        </p:spPr>
        <p:txBody>
          <a:bodyPr>
            <a:noAutofit/>
          </a:bodyPr>
          <a:lstStyle/>
          <a:p>
            <a:pPr>
              <a:defRPr/>
            </a:pPr>
            <a:r>
              <a:rPr lang="en-GB" sz="2800">
                <a:solidFill>
                  <a:srgbClr val="C00000"/>
                </a:solidFill>
              </a:rPr>
              <a:t>Horizon </a:t>
            </a:r>
            <a:r>
              <a:rPr lang="en-GB" sz="2800">
                <a:solidFill>
                  <a:srgbClr val="C00000"/>
                </a:solidFill>
              </a:rPr>
              <a:t>2020 </a:t>
            </a:r>
            <a:r>
              <a:rPr lang="en-GB" sz="2800" smtClean="0">
                <a:solidFill>
                  <a:srgbClr val="C00000"/>
                </a:solidFill>
              </a:rPr>
              <a:t>: </a:t>
            </a:r>
            <a:r>
              <a:rPr lang="el-GR" sz="2800" smtClean="0">
                <a:solidFill>
                  <a:srgbClr val="C00000"/>
                </a:solidFill>
              </a:rPr>
              <a:t>ΕΝΟΤΗΤΕΣ</a:t>
            </a:r>
            <a:endParaRPr lang="en-GB" sz="2800">
              <a:solidFill>
                <a:srgbClr val="C00000"/>
              </a:solidFill>
            </a:endParaRPr>
          </a:p>
        </p:txBody>
      </p:sp>
      <p:sp>
        <p:nvSpPr>
          <p:cNvPr id="3" name="Content Placeholder 2"/>
          <p:cNvSpPr>
            <a:spLocks noGrp="1"/>
          </p:cNvSpPr>
          <p:nvPr>
            <p:ph idx="1"/>
          </p:nvPr>
        </p:nvSpPr>
        <p:spPr>
          <a:xfrm>
            <a:off x="323528" y="512676"/>
            <a:ext cx="8363272" cy="6012668"/>
          </a:xfrm>
        </p:spPr>
        <p:txBody>
          <a:bodyPr>
            <a:noAutofit/>
          </a:bodyPr>
          <a:lstStyle/>
          <a:p>
            <a:pPr marL="177800" indent="-177800">
              <a:spcBef>
                <a:spcPts val="0"/>
              </a:spcBef>
            </a:pPr>
            <a:r>
              <a:rPr lang="en-GB" sz="1400"/>
              <a:t>Excellent Science</a:t>
            </a:r>
          </a:p>
          <a:p>
            <a:pPr marL="177800" indent="-177800">
              <a:spcBef>
                <a:spcPts val="0"/>
              </a:spcBef>
            </a:pPr>
            <a:r>
              <a:rPr lang="en-GB" sz="1400"/>
              <a:t>European Research Council</a:t>
            </a:r>
          </a:p>
          <a:p>
            <a:pPr marL="177800" indent="-177800">
              <a:spcBef>
                <a:spcPts val="0"/>
              </a:spcBef>
            </a:pPr>
            <a:r>
              <a:rPr lang="en-GB" sz="1400"/>
              <a:t>Future and Emerging Technologies</a:t>
            </a:r>
          </a:p>
          <a:p>
            <a:pPr marL="177800" indent="-177800">
              <a:spcBef>
                <a:spcPts val="0"/>
              </a:spcBef>
            </a:pPr>
            <a:r>
              <a:rPr lang="en-GB" sz="1400"/>
              <a:t>Marie Skłodowska-Curie actions</a:t>
            </a:r>
          </a:p>
          <a:p>
            <a:pPr marL="177800" indent="-177800">
              <a:spcBef>
                <a:spcPts val="0"/>
              </a:spcBef>
            </a:pPr>
            <a:r>
              <a:rPr lang="en-GB" sz="1400"/>
              <a:t>European Research Infrastructures, including e-Infrastructures</a:t>
            </a:r>
          </a:p>
          <a:p>
            <a:pPr marL="177800" indent="-177800">
              <a:spcBef>
                <a:spcPts val="0"/>
              </a:spcBef>
            </a:pPr>
            <a:r>
              <a:rPr lang="en-GB" sz="1400"/>
              <a:t>Industrial Leadership</a:t>
            </a:r>
          </a:p>
          <a:p>
            <a:pPr marL="177800" indent="-177800">
              <a:spcBef>
                <a:spcPts val="0"/>
              </a:spcBef>
            </a:pPr>
            <a:r>
              <a:rPr lang="en-GB" sz="1400"/>
              <a:t>Leadership in Enabling and Industrial Technologies</a:t>
            </a:r>
          </a:p>
          <a:p>
            <a:pPr marL="177800" indent="-177800">
              <a:spcBef>
                <a:spcPts val="0"/>
              </a:spcBef>
            </a:pPr>
            <a:r>
              <a:rPr lang="en-GB" sz="1400"/>
              <a:t>Information and Communication Technologies</a:t>
            </a:r>
          </a:p>
          <a:p>
            <a:pPr marL="177800" indent="-177800">
              <a:spcBef>
                <a:spcPts val="0"/>
              </a:spcBef>
            </a:pPr>
            <a:r>
              <a:rPr lang="en-GB" sz="1400"/>
              <a:t>Nanotechnologies, Advanced Materials, Advanced Manufacturing and Processing, and Biotechnology</a:t>
            </a:r>
          </a:p>
          <a:p>
            <a:pPr marL="177800" indent="-177800">
              <a:spcBef>
                <a:spcPts val="0"/>
              </a:spcBef>
            </a:pPr>
            <a:r>
              <a:rPr lang="en-GB" sz="1400"/>
              <a:t>Space</a:t>
            </a:r>
          </a:p>
          <a:p>
            <a:pPr marL="177800" indent="-177800">
              <a:spcBef>
                <a:spcPts val="0"/>
              </a:spcBef>
            </a:pPr>
            <a:r>
              <a:rPr lang="en-GB" sz="1400"/>
              <a:t>Access to risk finance</a:t>
            </a:r>
          </a:p>
          <a:p>
            <a:pPr marL="177800" indent="-177800">
              <a:spcBef>
                <a:spcPts val="0"/>
              </a:spcBef>
            </a:pPr>
            <a:r>
              <a:rPr lang="en-GB" sz="1400"/>
              <a:t>Innovation in SMEs</a:t>
            </a:r>
          </a:p>
          <a:p>
            <a:pPr marL="177800" indent="-177800">
              <a:spcBef>
                <a:spcPts val="0"/>
              </a:spcBef>
            </a:pPr>
            <a:r>
              <a:rPr lang="en-GB" sz="1400"/>
              <a:t>Societal Challenges</a:t>
            </a:r>
          </a:p>
          <a:p>
            <a:pPr marL="177800" indent="-177800">
              <a:spcBef>
                <a:spcPts val="0"/>
              </a:spcBef>
            </a:pPr>
            <a:r>
              <a:rPr lang="en-GB" sz="1400"/>
              <a:t>Health, Demographic Change and Wellbeing</a:t>
            </a:r>
          </a:p>
          <a:p>
            <a:pPr marL="177800" indent="-177800">
              <a:spcBef>
                <a:spcPts val="0"/>
              </a:spcBef>
            </a:pPr>
            <a:r>
              <a:rPr lang="en-GB" sz="1400"/>
              <a:t>Food Security, Sustainable Agriculture and Forestry, Marine, Maritime and Inland Water Research and the Bioeconomy</a:t>
            </a:r>
          </a:p>
          <a:p>
            <a:pPr marL="177800" indent="-177800">
              <a:spcBef>
                <a:spcPts val="0"/>
              </a:spcBef>
            </a:pPr>
            <a:r>
              <a:rPr lang="en-GB" sz="1800" b="1">
                <a:solidFill>
                  <a:srgbClr val="C00000"/>
                </a:solidFill>
              </a:rPr>
              <a:t>Secure, Clean and Efficient Energy</a:t>
            </a:r>
          </a:p>
          <a:p>
            <a:pPr marL="177800" indent="-177800">
              <a:spcBef>
                <a:spcPts val="0"/>
              </a:spcBef>
            </a:pPr>
            <a:r>
              <a:rPr lang="en-GB" sz="1800" b="1">
                <a:solidFill>
                  <a:srgbClr val="C00000"/>
                </a:solidFill>
              </a:rPr>
              <a:t>Smart, Green and Integrated Transport</a:t>
            </a:r>
          </a:p>
          <a:p>
            <a:pPr marL="177800" indent="-177800">
              <a:spcBef>
                <a:spcPts val="0"/>
              </a:spcBef>
            </a:pPr>
            <a:r>
              <a:rPr lang="en-GB" sz="1800" b="1">
                <a:solidFill>
                  <a:srgbClr val="C00000"/>
                </a:solidFill>
              </a:rPr>
              <a:t>Climate Action, Environment, Resource Efficiency and Raw Materials</a:t>
            </a:r>
          </a:p>
          <a:p>
            <a:pPr marL="177800" indent="-177800">
              <a:spcBef>
                <a:spcPts val="0"/>
              </a:spcBef>
            </a:pPr>
            <a:r>
              <a:rPr lang="en-GB" sz="1400"/>
              <a:t>Europe in a changing world - Inclusive, innovative and reflective societies</a:t>
            </a:r>
          </a:p>
          <a:p>
            <a:pPr marL="177800" indent="-177800">
              <a:spcBef>
                <a:spcPts val="0"/>
              </a:spcBef>
            </a:pPr>
            <a:r>
              <a:rPr lang="en-GB" sz="1400"/>
              <a:t>Secure societies – Protecting freedom and security of Europe and its citizens</a:t>
            </a:r>
          </a:p>
          <a:p>
            <a:pPr marL="177800" indent="-177800">
              <a:spcBef>
                <a:spcPts val="0"/>
              </a:spcBef>
            </a:pPr>
            <a:r>
              <a:rPr lang="en-GB" sz="1400"/>
              <a:t>Fast Track to Innovation Pilot (2015-2016)</a:t>
            </a:r>
          </a:p>
          <a:p>
            <a:pPr marL="177800" indent="-177800">
              <a:spcBef>
                <a:spcPts val="0"/>
              </a:spcBef>
            </a:pPr>
            <a:r>
              <a:rPr lang="en-GB" sz="1400"/>
              <a:t>Spreading Excellence and Widening Participation</a:t>
            </a:r>
          </a:p>
          <a:p>
            <a:pPr marL="177800" indent="-177800">
              <a:spcBef>
                <a:spcPts val="0"/>
              </a:spcBef>
            </a:pPr>
            <a:r>
              <a:rPr lang="en-GB" sz="1400"/>
              <a:t>Science with and for Society</a:t>
            </a:r>
          </a:p>
          <a:p>
            <a:pPr marL="177800" indent="-177800">
              <a:spcBef>
                <a:spcPts val="0"/>
              </a:spcBef>
            </a:pPr>
            <a:r>
              <a:rPr lang="en-GB" sz="1400"/>
              <a:t>European Institute of Innovation and Technology (EIT)</a:t>
            </a:r>
          </a:p>
          <a:p>
            <a:pPr marL="177800" indent="-177800">
              <a:spcBef>
                <a:spcPts val="0"/>
              </a:spcBef>
            </a:pPr>
            <a:r>
              <a:rPr lang="en-GB" sz="1400"/>
              <a:t>Euratom</a:t>
            </a:r>
          </a:p>
          <a:p>
            <a:pPr marL="177800" indent="-177800">
              <a:spcBef>
                <a:spcPts val="0"/>
              </a:spcBef>
            </a:pPr>
            <a:r>
              <a:rPr lang="en-GB" sz="1400"/>
              <a:t>Scientific Panel for Health (</a:t>
            </a:r>
            <a:r>
              <a:rPr lang="en-GB" sz="1400"/>
              <a:t>SPH</a:t>
            </a:r>
            <a:r>
              <a:rPr lang="en-GB" sz="1400" smtClean="0"/>
              <a:t>)</a:t>
            </a:r>
            <a:endParaRPr lang="en-GB" sz="1400"/>
          </a:p>
        </p:txBody>
      </p:sp>
      <p:sp>
        <p:nvSpPr>
          <p:cNvPr id="4" name="Slide Number Placeholder 3"/>
          <p:cNvSpPr>
            <a:spLocks noGrp="1"/>
          </p:cNvSpPr>
          <p:nvPr>
            <p:ph type="sldNum" sz="quarter" idx="12"/>
          </p:nvPr>
        </p:nvSpPr>
        <p:spPr/>
        <p:txBody>
          <a:bodyPr/>
          <a:lstStyle/>
          <a:p>
            <a:fld id="{BC1ABC06-5541-4A9D-A2D6-73EED2529435}" type="slidenum">
              <a:rPr lang="en-GB" smtClean="0"/>
              <a:t>110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60648219"/>
      </p:ext>
    </p:extLst>
  </p:cSld>
  <p:clrMapOvr>
    <a:masterClrMapping/>
  </p:clrMapOvr>
  <mc:AlternateContent xmlns:mc="http://schemas.openxmlformats.org/markup-compatibility/2006">
    <mc:Choice xmlns:p14="http://schemas.microsoft.com/office/powerpoint/2010/main" Requires="p14">
      <p:transition spd="slow" p14:dur="2000" advTm="55111"/>
    </mc:Choice>
    <mc:Fallback>
      <p:transition spd="slow" advTm="55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18058"/>
          </a:xfrm>
        </p:spPr>
        <p:txBody>
          <a:bodyPr>
            <a:noAutofit/>
          </a:bodyPr>
          <a:lstStyle/>
          <a:p>
            <a:pPr>
              <a:defRPr/>
            </a:pPr>
            <a:r>
              <a:rPr lang="en-GB" sz="2800">
                <a:solidFill>
                  <a:srgbClr val="C00000"/>
                </a:solidFill>
              </a:rPr>
              <a:t>Secure, Clean and Efficient </a:t>
            </a:r>
            <a:r>
              <a:rPr lang="en-GB" sz="2800">
                <a:solidFill>
                  <a:srgbClr val="C00000"/>
                </a:solidFill>
              </a:rPr>
              <a:t>Energy</a:t>
            </a:r>
            <a:endParaRPr lang="en-GB" sz="2800">
              <a:solidFill>
                <a:srgbClr val="C00000"/>
              </a:solidFill>
            </a:endParaRPr>
          </a:p>
        </p:txBody>
      </p:sp>
      <p:sp>
        <p:nvSpPr>
          <p:cNvPr id="3" name="Content Placeholder 2"/>
          <p:cNvSpPr>
            <a:spLocks noGrp="1"/>
          </p:cNvSpPr>
          <p:nvPr>
            <p:ph idx="1"/>
          </p:nvPr>
        </p:nvSpPr>
        <p:spPr>
          <a:xfrm>
            <a:off x="457200" y="692696"/>
            <a:ext cx="8229600" cy="6048672"/>
          </a:xfrm>
        </p:spPr>
        <p:txBody>
          <a:bodyPr>
            <a:noAutofit/>
          </a:bodyPr>
          <a:lstStyle/>
          <a:p>
            <a:pPr marL="180975" indent="-180975"/>
            <a:r>
              <a:rPr lang="en-GB" sz="1400" smtClean="0"/>
              <a:t>support </a:t>
            </a:r>
            <a:r>
              <a:rPr lang="en-GB" sz="1400"/>
              <a:t>the transition to a reliable, sustainable and competitive </a:t>
            </a:r>
            <a:r>
              <a:rPr lang="en-GB" sz="1400"/>
              <a:t>energy </a:t>
            </a:r>
            <a:r>
              <a:rPr lang="en-GB" sz="1400" smtClean="0"/>
              <a:t>system - scarce </a:t>
            </a:r>
            <a:r>
              <a:rPr lang="en-GB" sz="1400"/>
              <a:t>resources, growing energy needs and climate change.</a:t>
            </a:r>
          </a:p>
          <a:p>
            <a:pPr marL="0" indent="0">
              <a:buNone/>
            </a:pPr>
            <a:r>
              <a:rPr lang="en-GB" sz="1400"/>
              <a:t> </a:t>
            </a:r>
          </a:p>
          <a:p>
            <a:pPr marL="0" indent="0">
              <a:buNone/>
              <a:tabLst>
                <a:tab pos="180975" algn="l"/>
              </a:tabLst>
            </a:pPr>
            <a:r>
              <a:rPr lang="en-GB" sz="1600" b="1" smtClean="0">
                <a:solidFill>
                  <a:srgbClr val="C00000"/>
                </a:solidFill>
              </a:rPr>
              <a:t>	7 specific </a:t>
            </a:r>
            <a:r>
              <a:rPr lang="en-GB" sz="1600" b="1">
                <a:solidFill>
                  <a:srgbClr val="C00000"/>
                </a:solidFill>
              </a:rPr>
              <a:t>objectives and research </a:t>
            </a:r>
            <a:r>
              <a:rPr lang="en-GB" sz="1600" b="1">
                <a:solidFill>
                  <a:srgbClr val="C00000"/>
                </a:solidFill>
              </a:rPr>
              <a:t>areas</a:t>
            </a:r>
            <a:r>
              <a:rPr lang="en-GB" sz="1600" b="1" smtClean="0">
                <a:solidFill>
                  <a:srgbClr val="C00000"/>
                </a:solidFill>
              </a:rPr>
              <a:t>:</a:t>
            </a:r>
            <a:endParaRPr lang="en-GB" sz="1400" smtClean="0"/>
          </a:p>
          <a:p>
            <a:pPr marL="180975" indent="-180975">
              <a:buFont typeface="+mj-lt"/>
              <a:buAutoNum type="arabicPeriod"/>
            </a:pPr>
            <a:r>
              <a:rPr lang="en-GB" sz="1400" smtClean="0"/>
              <a:t>Reducing energy consumption and carbon footprint</a:t>
            </a:r>
          </a:p>
          <a:p>
            <a:pPr marL="180975" indent="-180975">
              <a:buFont typeface="+mj-lt"/>
              <a:buAutoNum type="arabicPeriod"/>
            </a:pPr>
            <a:r>
              <a:rPr lang="en-GB" sz="1400" smtClean="0"/>
              <a:t>Low-cost</a:t>
            </a:r>
            <a:r>
              <a:rPr lang="en-GB" sz="1400"/>
              <a:t>, low-carbon electricity supply</a:t>
            </a:r>
          </a:p>
          <a:p>
            <a:pPr marL="180975" indent="-180975">
              <a:buFont typeface="+mj-lt"/>
              <a:buAutoNum type="arabicPeriod"/>
            </a:pPr>
            <a:r>
              <a:rPr lang="en-GB" sz="1400"/>
              <a:t>Alternative fuels and mobile energy sources</a:t>
            </a:r>
          </a:p>
          <a:p>
            <a:pPr marL="180975" indent="-180975">
              <a:buFont typeface="+mj-lt"/>
              <a:buAutoNum type="arabicPeriod"/>
            </a:pPr>
            <a:r>
              <a:rPr lang="en-GB" sz="1400"/>
              <a:t>A single, smart European electricity grid</a:t>
            </a:r>
          </a:p>
          <a:p>
            <a:pPr marL="180975" indent="-180975">
              <a:buFont typeface="+mj-lt"/>
              <a:buAutoNum type="arabicPeriod"/>
            </a:pPr>
            <a:r>
              <a:rPr lang="en-GB" sz="1400"/>
              <a:t>New knowledge and technologies</a:t>
            </a:r>
          </a:p>
          <a:p>
            <a:pPr marL="180975" indent="-180975">
              <a:buFont typeface="+mj-lt"/>
              <a:buAutoNum type="arabicPeriod"/>
            </a:pPr>
            <a:r>
              <a:rPr lang="en-GB" sz="1400"/>
              <a:t>Robust decision making and public engagement</a:t>
            </a:r>
          </a:p>
          <a:p>
            <a:pPr marL="180975" indent="-180975">
              <a:buFont typeface="+mj-lt"/>
              <a:buAutoNum type="arabicPeriod"/>
            </a:pPr>
            <a:r>
              <a:rPr lang="en-GB" sz="1400"/>
              <a:t>Market uptake of energy and ICT innovation.</a:t>
            </a:r>
          </a:p>
          <a:p>
            <a:pPr marL="0" indent="0">
              <a:buNone/>
            </a:pPr>
            <a:endParaRPr lang="en-GB" sz="1400" smtClean="0"/>
          </a:p>
          <a:p>
            <a:pPr marL="0" indent="0">
              <a:buNone/>
            </a:pPr>
            <a:r>
              <a:rPr lang="en-GB" sz="1400" smtClean="0"/>
              <a:t>A </a:t>
            </a:r>
            <a:r>
              <a:rPr lang="en-GB" sz="1400"/>
              <a:t>budget of €5 931 million has been allocated to non-nuclear energy research for the period 2014-2020</a:t>
            </a:r>
            <a:r>
              <a:rPr lang="en-GB" sz="1400"/>
              <a:t>. </a:t>
            </a:r>
            <a:r>
              <a:rPr lang="en-GB" sz="1400"/>
              <a:t> </a:t>
            </a:r>
          </a:p>
          <a:p>
            <a:pPr marL="180975" indent="-180975"/>
            <a:endParaRPr lang="en-GB" sz="1400" smtClean="0"/>
          </a:p>
          <a:p>
            <a:pPr marL="180975" indent="-180975"/>
            <a:r>
              <a:rPr lang="en-GB" sz="1600" b="1">
                <a:solidFill>
                  <a:srgbClr val="C00000"/>
                </a:solidFill>
              </a:rPr>
              <a:t>Main priorities - focus </a:t>
            </a:r>
            <a:r>
              <a:rPr lang="en-GB" sz="1600" b="1">
                <a:solidFill>
                  <a:srgbClr val="C00000"/>
                </a:solidFill>
              </a:rPr>
              <a:t>areas:</a:t>
            </a:r>
          </a:p>
          <a:p>
            <a:pPr marL="180975" indent="-180975"/>
            <a:r>
              <a:rPr lang="en-GB" sz="1400" smtClean="0"/>
              <a:t>Energy </a:t>
            </a:r>
            <a:r>
              <a:rPr lang="en-GB" sz="1400"/>
              <a:t>Efficiency</a:t>
            </a:r>
          </a:p>
          <a:p>
            <a:pPr marL="180975" indent="-180975"/>
            <a:r>
              <a:rPr lang="en-GB" sz="1400" smtClean="0"/>
              <a:t>Low </a:t>
            </a:r>
            <a:r>
              <a:rPr lang="en-GB" sz="1400"/>
              <a:t>Carbon Technologies</a:t>
            </a:r>
          </a:p>
          <a:p>
            <a:pPr marL="180975" indent="-180975"/>
            <a:r>
              <a:rPr lang="en-GB" sz="1400" smtClean="0"/>
              <a:t>Smart </a:t>
            </a:r>
            <a:r>
              <a:rPr lang="en-GB" sz="1400"/>
              <a:t>Cities &amp; Communities</a:t>
            </a:r>
          </a:p>
          <a:p>
            <a:pPr marL="180975" indent="-180975"/>
            <a:r>
              <a:rPr lang="en-GB" sz="1400"/>
              <a:t> </a:t>
            </a:r>
            <a:endParaRPr lang="en-GB" sz="1400" smtClean="0"/>
          </a:p>
          <a:p>
            <a:pPr marL="180975" indent="-180975"/>
            <a:r>
              <a:rPr lang="en-GB" sz="1600" b="1">
                <a:solidFill>
                  <a:srgbClr val="C00000"/>
                </a:solidFill>
              </a:rPr>
              <a:t>Policy </a:t>
            </a:r>
            <a:r>
              <a:rPr lang="en-GB" sz="1600" b="1">
                <a:solidFill>
                  <a:srgbClr val="C00000"/>
                </a:solidFill>
              </a:rPr>
              <a:t>driver</a:t>
            </a:r>
          </a:p>
          <a:p>
            <a:pPr marL="180975" indent="-180975"/>
            <a:r>
              <a:rPr lang="en-GB" sz="1400" smtClean="0"/>
              <a:t>revision </a:t>
            </a:r>
            <a:r>
              <a:rPr lang="en-GB" sz="1400"/>
              <a:t>of the Strategic Energy </a:t>
            </a:r>
            <a:r>
              <a:rPr lang="en-GB" sz="1400"/>
              <a:t>Technology </a:t>
            </a:r>
            <a:r>
              <a:rPr lang="en-GB" sz="1400" smtClean="0"/>
              <a:t>Plan (SET Plan), the </a:t>
            </a:r>
            <a:r>
              <a:rPr lang="en-GB" sz="1400"/>
              <a:t>centre-piece </a:t>
            </a:r>
            <a:r>
              <a:rPr lang="en-GB" sz="1400"/>
              <a:t>of </a:t>
            </a:r>
            <a:r>
              <a:rPr lang="en-GB" sz="1400" smtClean="0"/>
              <a:t> research </a:t>
            </a:r>
            <a:r>
              <a:rPr lang="en-GB" sz="1400"/>
              <a:t>and innovation policy in the field of </a:t>
            </a:r>
            <a:r>
              <a:rPr lang="en-GB" sz="1600" b="1">
                <a:solidFill>
                  <a:srgbClr val="C00000"/>
                </a:solidFill>
              </a:rPr>
              <a:t>energy</a:t>
            </a:r>
            <a:r>
              <a:rPr lang="en-GB" sz="1400" smtClean="0"/>
              <a:t>.</a:t>
            </a:r>
            <a:endParaRPr lang="en-GB" sz="1400"/>
          </a:p>
          <a:p>
            <a:pPr marL="0" indent="0">
              <a:buNone/>
            </a:pPr>
            <a:endParaRPr lang="en-GB" sz="1400"/>
          </a:p>
        </p:txBody>
      </p:sp>
      <p:sp>
        <p:nvSpPr>
          <p:cNvPr id="4" name="Slide Number Placeholder 3"/>
          <p:cNvSpPr>
            <a:spLocks noGrp="1"/>
          </p:cNvSpPr>
          <p:nvPr>
            <p:ph type="sldNum" sz="quarter" idx="12"/>
          </p:nvPr>
        </p:nvSpPr>
        <p:spPr/>
        <p:txBody>
          <a:bodyPr/>
          <a:lstStyle/>
          <a:p>
            <a:fld id="{BC1ABC06-5541-4A9D-A2D6-73EED2529435}" type="slidenum">
              <a:rPr lang="en-GB" smtClean="0"/>
              <a:t>111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29644987"/>
      </p:ext>
    </p:extLst>
  </p:cSld>
  <p:clrMapOvr>
    <a:masterClrMapping/>
  </p:clrMapOvr>
  <mc:AlternateContent xmlns:mc="http://schemas.openxmlformats.org/markup-compatibility/2006">
    <mc:Choice xmlns:p14="http://schemas.microsoft.com/office/powerpoint/2010/main" Requires="p14">
      <p:transition spd="slow" p14:dur="2000" advTm="140224"/>
    </mc:Choice>
    <mc:Fallback>
      <p:transition spd="slow" advTm="1402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18058"/>
          </a:xfrm>
        </p:spPr>
        <p:txBody>
          <a:bodyPr>
            <a:noAutofit/>
          </a:bodyPr>
          <a:lstStyle/>
          <a:p>
            <a:pPr>
              <a:defRPr/>
            </a:pPr>
            <a:r>
              <a:rPr lang="en-GB" sz="2800">
                <a:solidFill>
                  <a:srgbClr val="C00000"/>
                </a:solidFill>
              </a:rPr>
              <a:t>Main </a:t>
            </a:r>
            <a:r>
              <a:rPr lang="en-GB" sz="2800">
                <a:solidFill>
                  <a:srgbClr val="C00000"/>
                </a:solidFill>
              </a:rPr>
              <a:t>priorities</a:t>
            </a:r>
            <a:endParaRPr lang="en-GB" sz="2800">
              <a:solidFill>
                <a:srgbClr val="C00000"/>
              </a:solidFill>
            </a:endParaRPr>
          </a:p>
        </p:txBody>
      </p:sp>
      <p:sp>
        <p:nvSpPr>
          <p:cNvPr id="3" name="Content Placeholder 2"/>
          <p:cNvSpPr>
            <a:spLocks noGrp="1"/>
          </p:cNvSpPr>
          <p:nvPr>
            <p:ph idx="1"/>
          </p:nvPr>
        </p:nvSpPr>
        <p:spPr>
          <a:xfrm>
            <a:off x="457200" y="620688"/>
            <a:ext cx="8229600" cy="5760640"/>
          </a:xfrm>
        </p:spPr>
        <p:txBody>
          <a:bodyPr>
            <a:noAutofit/>
          </a:bodyPr>
          <a:lstStyle/>
          <a:p>
            <a:pPr marL="177800" indent="-177800"/>
            <a:r>
              <a:rPr lang="en-GB" sz="1400" smtClean="0"/>
              <a:t>The </a:t>
            </a:r>
            <a:r>
              <a:rPr lang="en-GB" sz="1400"/>
              <a:t>first work programme for "Secure, Clean and Efficient Energy" will be split into the </a:t>
            </a:r>
            <a:r>
              <a:rPr lang="en-GB" sz="1400"/>
              <a:t>following </a:t>
            </a:r>
            <a:r>
              <a:rPr lang="en-GB" sz="1400" smtClean="0"/>
              <a:t> areas</a:t>
            </a:r>
            <a:r>
              <a:rPr lang="en-GB" sz="1400"/>
              <a:t>:</a:t>
            </a:r>
          </a:p>
          <a:p>
            <a:pPr marL="177800" indent="-177800"/>
            <a:endParaRPr lang="en-GB" sz="1400"/>
          </a:p>
          <a:p>
            <a:pPr marL="177800" indent="-177800"/>
            <a:r>
              <a:rPr lang="en-GB" sz="1600" b="1" cap="all">
                <a:solidFill>
                  <a:srgbClr val="C00000"/>
                </a:solidFill>
              </a:rPr>
              <a:t>Energy </a:t>
            </a:r>
            <a:r>
              <a:rPr lang="en-GB" sz="1600" b="1" cap="all" smtClean="0">
                <a:solidFill>
                  <a:srgbClr val="C00000"/>
                </a:solidFill>
              </a:rPr>
              <a:t>Efficiency – </a:t>
            </a:r>
            <a:r>
              <a:rPr lang="el-GR" sz="1600" b="1" cap="all" smtClean="0">
                <a:solidFill>
                  <a:srgbClr val="C00000"/>
                </a:solidFill>
              </a:rPr>
              <a:t>ενεργειακη αποδοση</a:t>
            </a:r>
            <a:endParaRPr lang="en-GB" sz="1600" b="1" cap="all">
              <a:solidFill>
                <a:srgbClr val="C00000"/>
              </a:solidFill>
            </a:endParaRPr>
          </a:p>
          <a:p>
            <a:pPr marL="177800" indent="-177800"/>
            <a:r>
              <a:rPr lang="en-GB" sz="1400" smtClean="0"/>
              <a:t>Energy </a:t>
            </a:r>
            <a:r>
              <a:rPr lang="en-GB" sz="1400"/>
              <a:t>efficiency is a no-regret option for Europe, addressed by both short-term and long-term EU policies. The EU is aiming to  progressively decrease primary energy consumption by 2020 and 2030. Research and demonstration activities within this area will focus on </a:t>
            </a:r>
            <a:r>
              <a:rPr lang="en-GB" sz="1400">
                <a:solidFill>
                  <a:srgbClr val="C00000"/>
                </a:solidFill>
              </a:rPr>
              <a:t>buildings, industry, heating and cooling, SMEs and energy-related products and services</a:t>
            </a:r>
            <a:r>
              <a:rPr lang="en-GB" sz="1400"/>
              <a:t>, integration of ICT and cooperation with the telecom sector.</a:t>
            </a:r>
          </a:p>
          <a:p>
            <a:pPr marL="177800" indent="-177800"/>
            <a:r>
              <a:rPr lang="en-GB" sz="1400"/>
              <a:t> </a:t>
            </a:r>
          </a:p>
          <a:p>
            <a:pPr marL="177800" indent="-177800"/>
            <a:r>
              <a:rPr lang="en-GB" sz="1600" b="1" cap="all">
                <a:solidFill>
                  <a:srgbClr val="C00000"/>
                </a:solidFill>
              </a:rPr>
              <a:t>Low </a:t>
            </a:r>
            <a:r>
              <a:rPr lang="en-GB" sz="1600" b="1" cap="all">
                <a:solidFill>
                  <a:srgbClr val="C00000"/>
                </a:solidFill>
              </a:rPr>
              <a:t>Carbon </a:t>
            </a:r>
            <a:r>
              <a:rPr lang="en-GB" sz="1600" b="1" cap="all" smtClean="0">
                <a:solidFill>
                  <a:srgbClr val="C00000"/>
                </a:solidFill>
              </a:rPr>
              <a:t>Technologies – texno</a:t>
            </a:r>
            <a:r>
              <a:rPr lang="el-GR" sz="1600" b="1" cap="all" smtClean="0">
                <a:solidFill>
                  <a:srgbClr val="C00000"/>
                </a:solidFill>
              </a:rPr>
              <a:t>Λογιεσ χαμηλου ανθρακα</a:t>
            </a:r>
            <a:endParaRPr lang="en-GB" sz="1600" b="1" cap="all">
              <a:solidFill>
                <a:srgbClr val="C00000"/>
              </a:solidFill>
            </a:endParaRPr>
          </a:p>
          <a:p>
            <a:pPr marL="177800" indent="-177800"/>
            <a:r>
              <a:rPr lang="en-GB" sz="1400" smtClean="0"/>
              <a:t>It </a:t>
            </a:r>
            <a:r>
              <a:rPr lang="en-GB" sz="1400"/>
              <a:t>is important to develop and bring to market affordable, cost-effective and resource-efficient </a:t>
            </a:r>
            <a:r>
              <a:rPr lang="en-GB" sz="1400">
                <a:solidFill>
                  <a:srgbClr val="C00000"/>
                </a:solidFill>
              </a:rPr>
              <a:t>technology solutions to decarbonise the energy system </a:t>
            </a:r>
            <a:r>
              <a:rPr lang="en-GB" sz="1400"/>
              <a:t>in a sustainable way, secure energy supply and complete the energy internal market. Research activities within this area will cover: </a:t>
            </a:r>
            <a:r>
              <a:rPr lang="en-GB" sz="1400">
                <a:solidFill>
                  <a:srgbClr val="C00000"/>
                </a:solidFill>
              </a:rPr>
              <a:t>Photovoltaics, Concentrated Solar Power, Wind energy, Ocean Energy, Hydro Power, Geothermal Energy, Renewable Heating and Cooling, Energy Storage, Biofuels and Alternative Fuels, Carbon Capture and Storage</a:t>
            </a:r>
            <a:r>
              <a:rPr lang="en-GB" sz="1400"/>
              <a:t>.</a:t>
            </a:r>
          </a:p>
          <a:p>
            <a:pPr marL="177800" indent="-177800"/>
            <a:r>
              <a:rPr lang="en-GB" sz="1400"/>
              <a:t> </a:t>
            </a:r>
            <a:endParaRPr lang="en-GB" sz="1400"/>
          </a:p>
          <a:p>
            <a:pPr marL="177800" indent="-177800"/>
            <a:r>
              <a:rPr lang="en-GB" sz="1600" b="1" cap="all">
                <a:solidFill>
                  <a:srgbClr val="C00000"/>
                </a:solidFill>
              </a:rPr>
              <a:t>Smart Cities </a:t>
            </a:r>
            <a:r>
              <a:rPr lang="en-GB" sz="1600" b="1" cap="all">
                <a:solidFill>
                  <a:srgbClr val="C00000"/>
                </a:solidFill>
              </a:rPr>
              <a:t>&amp; </a:t>
            </a:r>
            <a:r>
              <a:rPr lang="en-GB" sz="1600" b="1" cap="all" smtClean="0">
                <a:solidFill>
                  <a:srgbClr val="C00000"/>
                </a:solidFill>
              </a:rPr>
              <a:t>Communities  - </a:t>
            </a:r>
            <a:r>
              <a:rPr lang="el-GR" sz="1600" b="1" cap="all" smtClean="0">
                <a:solidFill>
                  <a:srgbClr val="C00000"/>
                </a:solidFill>
              </a:rPr>
              <a:t>ευφυεισ πολεισ και κοινοτητεσ</a:t>
            </a:r>
            <a:endParaRPr lang="en-GB" sz="1600" b="1" cap="all">
              <a:solidFill>
                <a:srgbClr val="C00000"/>
              </a:solidFill>
            </a:endParaRPr>
          </a:p>
          <a:p>
            <a:pPr marL="177800" indent="-177800"/>
            <a:r>
              <a:rPr lang="en-GB" sz="1400" smtClean="0"/>
              <a:t>Sustainable </a:t>
            </a:r>
            <a:r>
              <a:rPr lang="en-GB" sz="1400"/>
              <a:t>development of urban areas is a challenge of key importance. It requires new, efficient, and user-friendly technologies and services, in particular in the areas of </a:t>
            </a:r>
            <a:r>
              <a:rPr lang="en-GB" sz="1400">
                <a:solidFill>
                  <a:srgbClr val="C00000"/>
                </a:solidFill>
              </a:rPr>
              <a:t>energy, transport and ICT</a:t>
            </a:r>
            <a:r>
              <a:rPr lang="en-GB" sz="1400"/>
              <a:t>. However, these solutions need integrated approaches, both in terms of research and development of advanced technological solutions, as well as deployment. The focus on smart cities technologies will result in commercial-scale solutions with a high market potential.</a:t>
            </a:r>
          </a:p>
        </p:txBody>
      </p:sp>
      <p:sp>
        <p:nvSpPr>
          <p:cNvPr id="4" name="Slide Number Placeholder 3"/>
          <p:cNvSpPr>
            <a:spLocks noGrp="1"/>
          </p:cNvSpPr>
          <p:nvPr>
            <p:ph type="sldNum" sz="quarter" idx="12"/>
          </p:nvPr>
        </p:nvSpPr>
        <p:spPr/>
        <p:txBody>
          <a:bodyPr/>
          <a:lstStyle/>
          <a:p>
            <a:fld id="{BC1ABC06-5541-4A9D-A2D6-73EED2529435}" type="slidenum">
              <a:rPr lang="en-GB" smtClean="0"/>
              <a:t>112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28160713"/>
      </p:ext>
    </p:extLst>
  </p:cSld>
  <p:clrMapOvr>
    <a:masterClrMapping/>
  </p:clrMapOvr>
  <mc:AlternateContent xmlns:mc="http://schemas.openxmlformats.org/markup-compatibility/2006">
    <mc:Choice xmlns:p14="http://schemas.microsoft.com/office/powerpoint/2010/main" Requires="p14">
      <p:transition spd="slow" p14:dur="2000" advTm="124261"/>
    </mc:Choice>
    <mc:Fallback>
      <p:transition spd="slow" advTm="124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a:xfrm>
            <a:off x="457200" y="908720"/>
            <a:ext cx="8229600" cy="490066"/>
          </a:xfrm>
        </p:spPr>
        <p:txBody>
          <a:bodyPr>
            <a:noAutofit/>
          </a:bodyPr>
          <a:lstStyle/>
          <a:p>
            <a:pPr>
              <a:defRPr/>
            </a:pPr>
            <a:r>
              <a:rPr lang="el-GR" sz="2800" b="1" dirty="0">
                <a:solidFill>
                  <a:srgbClr val="C00000"/>
                </a:solidFill>
              </a:rPr>
              <a:t>ΕΛΛΑΣ – ΕΝΕΡΓΕΙΑΚΑ ΜΕΓΕΘΗ</a:t>
            </a:r>
          </a:p>
        </p:txBody>
      </p:sp>
      <p:sp>
        <p:nvSpPr>
          <p:cNvPr id="2" name="Slide Number Placeholder 1"/>
          <p:cNvSpPr>
            <a:spLocks noGrp="1"/>
          </p:cNvSpPr>
          <p:nvPr>
            <p:ph type="sldNum" sz="quarter" idx="12"/>
          </p:nvPr>
        </p:nvSpPr>
        <p:spPr/>
        <p:txBody>
          <a:bodyPr/>
          <a:lstStyle/>
          <a:p>
            <a:fld id="{BC1ABC06-5541-4A9D-A2D6-73EED2529435}" type="slidenum">
              <a:rPr lang="en-GB" smtClean="0"/>
              <a:t>113</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58013542"/>
      </p:ext>
    </p:extLst>
  </p:cSld>
  <p:clrMapOvr>
    <a:masterClrMapping/>
  </p:clrMapOvr>
  <mc:AlternateContent xmlns:mc="http://schemas.openxmlformats.org/markup-compatibility/2006">
    <mc:Choice xmlns:p14="http://schemas.microsoft.com/office/powerpoint/2010/main" Requires="p14">
      <p:transition spd="slow" p14:dur="2000" advTm="2885"/>
    </mc:Choice>
    <mc:Fallback>
      <p:transition spd="slow" advTm="2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Autofit/>
          </a:bodyPr>
          <a:lstStyle/>
          <a:p>
            <a:pPr>
              <a:defRPr/>
            </a:pPr>
            <a:r>
              <a:rPr lang="el-GR" sz="2800">
                <a:solidFill>
                  <a:srgbClr val="C00000"/>
                </a:solidFill>
              </a:rPr>
              <a:t>Ελλάς: Εξέλιξη Τελικής Κατανάλωσης 1971-2003</a:t>
            </a:r>
          </a:p>
        </p:txBody>
      </p:sp>
      <p:pic>
        <p:nvPicPr>
          <p:cNvPr id="37891" name="Picture 3"/>
          <p:cNvPicPr>
            <a:picLocks noGrp="1" noChangeAspect="1" noChangeArrowheads="1"/>
          </p:cNvPicPr>
          <p:nvPr>
            <p:ph idx="1"/>
          </p:nvPr>
        </p:nvPicPr>
        <p:blipFill>
          <a:blip r:embed="rId5" cstate="print"/>
          <a:stretch>
            <a:fillRect/>
          </a:stretch>
        </p:blipFill>
        <p:spPr>
          <a:xfrm>
            <a:off x="510254" y="1052736"/>
            <a:ext cx="8123492" cy="5328592"/>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114</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05280459"/>
      </p:ext>
    </p:extLst>
  </p:cSld>
  <p:clrMapOvr>
    <a:masterClrMapping/>
  </p:clrMapOvr>
  <mc:AlternateContent xmlns:mc="http://schemas.openxmlformats.org/markup-compatibility/2006">
    <mc:Choice xmlns:p14="http://schemas.microsoft.com/office/powerpoint/2010/main" Requires="p14">
      <p:transition spd="slow" p14:dur="2000" advTm="24421"/>
    </mc:Choice>
    <mc:Fallback>
      <p:transition spd="slow" advTm="24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Autofit/>
          </a:bodyPr>
          <a:lstStyle/>
          <a:p>
            <a:pPr>
              <a:defRPr/>
            </a:pPr>
            <a:r>
              <a:rPr lang="el-GR" sz="2800">
                <a:solidFill>
                  <a:srgbClr val="C00000"/>
                </a:solidFill>
              </a:rPr>
              <a:t>Ελλάς: Εξέλιξη Συνολικής Ενεργειακής Προσφοράς 1971-2003</a:t>
            </a:r>
          </a:p>
        </p:txBody>
      </p:sp>
      <p:pic>
        <p:nvPicPr>
          <p:cNvPr id="38915" name="Picture 3"/>
          <p:cNvPicPr>
            <a:picLocks noGrp="1" noChangeAspect="1" noChangeArrowheads="1"/>
          </p:cNvPicPr>
          <p:nvPr>
            <p:ph idx="1"/>
          </p:nvPr>
        </p:nvPicPr>
        <p:blipFill>
          <a:blip r:embed="rId5" cstate="print"/>
          <a:stretch>
            <a:fillRect/>
          </a:stretch>
        </p:blipFill>
        <p:spPr>
          <a:xfrm>
            <a:off x="971600" y="1266824"/>
            <a:ext cx="7175845" cy="4826471"/>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115</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42529767"/>
      </p:ext>
    </p:extLst>
  </p:cSld>
  <p:clrMapOvr>
    <a:masterClrMapping/>
  </p:clrMapOvr>
  <mc:AlternateContent xmlns:mc="http://schemas.openxmlformats.org/markup-compatibility/2006">
    <mc:Choice xmlns:p14="http://schemas.microsoft.com/office/powerpoint/2010/main" Requires="p14">
      <p:transition spd="slow" p14:dur="2000" advTm="36022"/>
    </mc:Choice>
    <mc:Fallback>
      <p:transition spd="slow" advTm="36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Autofit/>
          </a:bodyPr>
          <a:lstStyle/>
          <a:p>
            <a:pPr>
              <a:defRPr/>
            </a:pPr>
            <a:r>
              <a:rPr lang="el-GR" sz="2800">
                <a:solidFill>
                  <a:srgbClr val="C00000"/>
                </a:solidFill>
              </a:rPr>
              <a:t>Ποσοστά Συνολικής Πρωτογενούς Ενεργειακής Προσφοράς 2003</a:t>
            </a:r>
          </a:p>
        </p:txBody>
      </p:sp>
      <p:pic>
        <p:nvPicPr>
          <p:cNvPr id="39939" name="Picture 3"/>
          <p:cNvPicPr>
            <a:picLocks noGrp="1" noChangeAspect="1" noChangeArrowheads="1"/>
          </p:cNvPicPr>
          <p:nvPr>
            <p:ph idx="1"/>
          </p:nvPr>
        </p:nvPicPr>
        <p:blipFill>
          <a:blip r:embed="rId5" cstate="print"/>
          <a:stretch>
            <a:fillRect/>
          </a:stretch>
        </p:blipFill>
        <p:spPr>
          <a:xfrm>
            <a:off x="971600" y="1266824"/>
            <a:ext cx="7361541" cy="5114503"/>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116</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62185188"/>
      </p:ext>
    </p:extLst>
  </p:cSld>
  <p:clrMapOvr>
    <a:masterClrMapping/>
  </p:clrMapOvr>
  <mc:AlternateContent xmlns:mc="http://schemas.openxmlformats.org/markup-compatibility/2006">
    <mc:Choice xmlns:p14="http://schemas.microsoft.com/office/powerpoint/2010/main" Requires="p14">
      <p:transition spd="slow" p14:dur="2000" advTm="23006"/>
    </mc:Choice>
    <mc:Fallback>
      <p:transition spd="slow" advTm="23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Autofit/>
          </a:bodyPr>
          <a:lstStyle/>
          <a:p>
            <a:pPr>
              <a:defRPr/>
            </a:pPr>
            <a:r>
              <a:rPr lang="el-GR" sz="2800">
                <a:solidFill>
                  <a:srgbClr val="C00000"/>
                </a:solidFill>
              </a:rPr>
              <a:t>Ελλάς: Εξέλιξη Συνολικής Παραγωγής Ενέργειας 1971-2003</a:t>
            </a:r>
          </a:p>
        </p:txBody>
      </p:sp>
      <p:pic>
        <p:nvPicPr>
          <p:cNvPr id="40963" name="Picture 3"/>
          <p:cNvPicPr>
            <a:picLocks noGrp="1" noChangeAspect="1" noChangeArrowheads="1"/>
          </p:cNvPicPr>
          <p:nvPr>
            <p:ph idx="1"/>
          </p:nvPr>
        </p:nvPicPr>
        <p:blipFill>
          <a:blip r:embed="rId5" cstate="print"/>
          <a:stretch>
            <a:fillRect/>
          </a:stretch>
        </p:blipFill>
        <p:spPr>
          <a:xfrm>
            <a:off x="899592" y="1266824"/>
            <a:ext cx="7407212" cy="4754463"/>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117</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87044086"/>
      </p:ext>
    </p:extLst>
  </p:cSld>
  <p:clrMapOvr>
    <a:masterClrMapping/>
  </p:clrMapOvr>
  <mc:AlternateContent xmlns:mc="http://schemas.openxmlformats.org/markup-compatibility/2006">
    <mc:Choice xmlns:p14="http://schemas.microsoft.com/office/powerpoint/2010/main" Requires="p14">
      <p:transition spd="slow" p14:dur="2000" advTm="48122"/>
    </mc:Choice>
    <mc:Fallback>
      <p:transition spd="slow" advTm="481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Autofit/>
          </a:bodyPr>
          <a:lstStyle/>
          <a:p>
            <a:pPr>
              <a:defRPr/>
            </a:pPr>
            <a:r>
              <a:rPr lang="el-GR" sz="2800">
                <a:solidFill>
                  <a:srgbClr val="C00000"/>
                </a:solidFill>
              </a:rPr>
              <a:t>Ελλάς: Εξέλιξη Κατανάλωσης Πετρελαιοειδών 1971-2003</a:t>
            </a:r>
          </a:p>
        </p:txBody>
      </p:sp>
      <p:pic>
        <p:nvPicPr>
          <p:cNvPr id="41987" name="Picture 3"/>
          <p:cNvPicPr>
            <a:picLocks noGrp="1" noChangeAspect="1" noChangeArrowheads="1"/>
          </p:cNvPicPr>
          <p:nvPr>
            <p:ph idx="1"/>
          </p:nvPr>
        </p:nvPicPr>
        <p:blipFill>
          <a:blip r:embed="rId5" cstate="print"/>
          <a:stretch>
            <a:fillRect/>
          </a:stretch>
        </p:blipFill>
        <p:spPr>
          <a:xfrm>
            <a:off x="1300425" y="2249488"/>
            <a:ext cx="6543149" cy="4324350"/>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118</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48931153"/>
      </p:ext>
    </p:extLst>
  </p:cSld>
  <p:clrMapOvr>
    <a:masterClrMapping/>
  </p:clrMapOvr>
  <mc:AlternateContent xmlns:mc="http://schemas.openxmlformats.org/markup-compatibility/2006">
    <mc:Choice xmlns:p14="http://schemas.microsoft.com/office/powerpoint/2010/main" Requires="p14">
      <p:transition spd="slow" p14:dur="2000" advTm="19562"/>
    </mc:Choice>
    <mc:Fallback>
      <p:transition spd="slow" advTm="19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Autofit/>
          </a:bodyPr>
          <a:lstStyle/>
          <a:p>
            <a:pPr>
              <a:defRPr/>
            </a:pPr>
            <a:r>
              <a:rPr lang="el-GR" sz="2800">
                <a:solidFill>
                  <a:srgbClr val="C00000"/>
                </a:solidFill>
              </a:rPr>
              <a:t>Ελλάς: Εξέλιξη Ηλεκτροπαραγωγής 1971-2003</a:t>
            </a:r>
          </a:p>
        </p:txBody>
      </p:sp>
      <p:pic>
        <p:nvPicPr>
          <p:cNvPr id="43011" name="Picture 3"/>
          <p:cNvPicPr>
            <a:picLocks noGrp="1" noChangeAspect="1" noChangeArrowheads="1"/>
          </p:cNvPicPr>
          <p:nvPr>
            <p:ph idx="1"/>
          </p:nvPr>
        </p:nvPicPr>
        <p:blipFill>
          <a:blip r:embed="rId5" cstate="print"/>
          <a:stretch>
            <a:fillRect/>
          </a:stretch>
        </p:blipFill>
        <p:spPr>
          <a:xfrm>
            <a:off x="1290329" y="2249488"/>
            <a:ext cx="6563341" cy="4324350"/>
          </a:xfrm>
          <a:noFill/>
        </p:spPr>
      </p:pic>
      <p:sp>
        <p:nvSpPr>
          <p:cNvPr id="2" name="Slide Number Placeholder 1"/>
          <p:cNvSpPr>
            <a:spLocks noGrp="1"/>
          </p:cNvSpPr>
          <p:nvPr>
            <p:ph type="sldNum" sz="quarter" idx="12"/>
          </p:nvPr>
        </p:nvSpPr>
        <p:spPr/>
        <p:txBody>
          <a:bodyPr/>
          <a:lstStyle/>
          <a:p>
            <a:fld id="{BC1ABC06-5541-4A9D-A2D6-73EED2529435}" type="slidenum">
              <a:rPr lang="en-GB" smtClean="0"/>
              <a:t>119</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27885168"/>
      </p:ext>
    </p:extLst>
  </p:cSld>
  <p:clrMapOvr>
    <a:masterClrMapping/>
  </p:clrMapOvr>
  <mc:AlternateContent xmlns:mc="http://schemas.openxmlformats.org/markup-compatibility/2006">
    <mc:Choice xmlns:p14="http://schemas.microsoft.com/office/powerpoint/2010/main" Requires="p14">
      <p:transition spd="slow" p14:dur="2000" advTm="32188"/>
    </mc:Choice>
    <mc:Fallback>
      <p:transition spd="slow" advTm="32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print"/>
          <a:srcRect/>
          <a:stretch>
            <a:fillRect/>
          </a:stretch>
        </p:blipFill>
        <p:spPr bwMode="auto">
          <a:xfrm>
            <a:off x="2051720" y="171675"/>
            <a:ext cx="7092280" cy="6686325"/>
          </a:xfrm>
          <a:prstGeom prst="rect">
            <a:avLst/>
          </a:prstGeom>
          <a:noFill/>
          <a:ln w="9525">
            <a:noFill/>
            <a:miter lim="800000"/>
            <a:headEnd/>
            <a:tailEnd/>
          </a:ln>
        </p:spPr>
      </p:pic>
      <p:sp>
        <p:nvSpPr>
          <p:cNvPr id="2" name="1 - Τίτλος"/>
          <p:cNvSpPr>
            <a:spLocks noGrp="1"/>
          </p:cNvSpPr>
          <p:nvPr>
            <p:ph type="title"/>
          </p:nvPr>
        </p:nvSpPr>
        <p:spPr>
          <a:xfrm>
            <a:off x="457200" y="274638"/>
            <a:ext cx="5050904" cy="1642194"/>
          </a:xfrm>
        </p:spPr>
        <p:txBody>
          <a:bodyPr>
            <a:normAutofit/>
          </a:bodyPr>
          <a:lstStyle/>
          <a:p>
            <a:pPr>
              <a:defRPr/>
            </a:pPr>
            <a:r>
              <a:rPr lang="el-GR" sz="2800" dirty="0">
                <a:solidFill>
                  <a:srgbClr val="C00000"/>
                </a:solidFill>
              </a:rPr>
              <a:t>ΗΠΑ: ενεργειακή ζήτηση ανά καύσιμο</a:t>
            </a:r>
            <a:endParaRPr lang="el-GR" sz="2800"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12</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95020192"/>
      </p:ext>
    </p:extLst>
  </p:cSld>
  <p:clrMapOvr>
    <a:masterClrMapping/>
  </p:clrMapOvr>
  <mc:AlternateContent xmlns:mc="http://schemas.openxmlformats.org/markup-compatibility/2006">
    <mc:Choice xmlns:p14="http://schemas.microsoft.com/office/powerpoint/2010/main" Requires="p14">
      <p:transition spd="slow" p14:dur="2000" advTm="29283"/>
    </mc:Choice>
    <mc:Fallback>
      <p:transition spd="slow" advTm="292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ChangeArrowheads="1"/>
          </p:cNvSpPr>
          <p:nvPr>
            <p:ph type="title"/>
          </p:nvPr>
        </p:nvSpPr>
        <p:spPr>
          <a:xfrm>
            <a:off x="457200" y="332656"/>
            <a:ext cx="8229600" cy="648072"/>
          </a:xfrm>
        </p:spPr>
        <p:txBody>
          <a:bodyPr>
            <a:normAutofit/>
          </a:bodyPr>
          <a:lstStyle/>
          <a:p>
            <a:pPr>
              <a:defRPr/>
            </a:pPr>
            <a:r>
              <a:rPr lang="el-GR" sz="2800" b="1" dirty="0">
                <a:solidFill>
                  <a:srgbClr val="C00000"/>
                </a:solidFill>
              </a:rPr>
              <a:t>πηγές</a:t>
            </a:r>
          </a:p>
        </p:txBody>
      </p:sp>
      <p:sp>
        <p:nvSpPr>
          <p:cNvPr id="72709" name="Rectangle 5"/>
          <p:cNvSpPr>
            <a:spLocks noChangeArrowheads="1"/>
          </p:cNvSpPr>
          <p:nvPr/>
        </p:nvSpPr>
        <p:spPr bwMode="auto">
          <a:xfrm>
            <a:off x="685800" y="1124744"/>
            <a:ext cx="7772400" cy="4896544"/>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rId5"/>
              </a:rPr>
              <a:t>www.cres.gr</a:t>
            </a:r>
            <a:r>
              <a:rPr lang="en-US" sz="2000" dirty="0" smtClean="0">
                <a:solidFill>
                  <a:schemeClr val="tx1">
                    <a:lumMod val="95000"/>
                    <a:lumOff val="5000"/>
                  </a:schemeClr>
                </a:solidFill>
              </a:rPr>
              <a:t>	</a:t>
            </a:r>
            <a:r>
              <a:rPr lang="el-GR" sz="2000" dirty="0" smtClean="0">
                <a:solidFill>
                  <a:schemeClr val="tx1">
                    <a:lumMod val="95000"/>
                    <a:lumOff val="5000"/>
                  </a:schemeClr>
                </a:solidFill>
              </a:rPr>
              <a:t>ΚΕΝΤΡΟ ΑΝΑΝΕΩΣΙΜΩΝ ΠΗΓΩΝ ΕΝΕΡΓΕΙΑΣ</a:t>
            </a:r>
            <a:endParaRPr lang="en-US"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rId6"/>
              </a:rPr>
              <a:t>www.dei.gr</a:t>
            </a:r>
            <a:r>
              <a:rPr lang="el-GR" sz="2000" dirty="0" smtClean="0">
                <a:solidFill>
                  <a:schemeClr val="tx1">
                    <a:lumMod val="95000"/>
                    <a:lumOff val="5000"/>
                  </a:schemeClr>
                </a:solidFill>
              </a:rPr>
              <a:t>	ΔΕΗ</a:t>
            </a:r>
            <a:endParaRPr lang="en-US"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rId7"/>
              </a:rPr>
              <a:t>www.rae.gr</a:t>
            </a:r>
            <a:r>
              <a:rPr lang="el-GR" sz="2000" dirty="0" smtClean="0">
                <a:solidFill>
                  <a:schemeClr val="tx1">
                    <a:lumMod val="95000"/>
                    <a:lumOff val="5000"/>
                  </a:schemeClr>
                </a:solidFill>
              </a:rPr>
              <a:t>	ΡΥΘΜΙΣΤΙΚΗ ΑΡΧΗ ΕΝΕΡΓΕΙΑΣ</a:t>
            </a:r>
            <a:endParaRPr lang="en-US" sz="2000" dirty="0" smtClean="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rId8"/>
              </a:rPr>
              <a:t>http://www.desmie.gr/</a:t>
            </a:r>
            <a:r>
              <a:rPr lang="el-GR" sz="2000" dirty="0" smtClean="0">
                <a:solidFill>
                  <a:schemeClr val="tx1">
                    <a:lumMod val="95000"/>
                    <a:lumOff val="5000"/>
                  </a:schemeClr>
                </a:solidFill>
              </a:rPr>
              <a:t> </a:t>
            </a:r>
          </a:p>
          <a:p>
            <a:pPr marL="342900" indent="-342900">
              <a:spcBef>
                <a:spcPct val="20000"/>
              </a:spcBef>
              <a:buClr>
                <a:schemeClr val="hlink"/>
              </a:buClr>
              <a:buSzPct val="70000"/>
              <a:buFont typeface="Wingdings" pitchFamily="2" charset="2"/>
              <a:buChar char="n"/>
              <a:defRPr/>
            </a:pPr>
            <a:r>
              <a:rPr lang="en-GB" sz="2000" dirty="0" smtClean="0">
                <a:hlinkClick r:id="rId9"/>
              </a:rPr>
              <a:t>www.admie.gr</a:t>
            </a:r>
            <a:r>
              <a:rPr lang="en-GB" sz="2000" b="1" dirty="0" smtClean="0"/>
              <a:t>  </a:t>
            </a:r>
            <a:r>
              <a:rPr lang="el-GR" sz="2000" dirty="0" smtClean="0"/>
              <a:t>Ανεξάρτητος Διαχειριστής Μεταφοράς Ηλεκτρικής Ενέργειας</a:t>
            </a:r>
            <a:endParaRPr lang="en-GB" sz="2000" dirty="0" smtClean="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GB" sz="2000" dirty="0" smtClean="0">
                <a:solidFill>
                  <a:schemeClr val="tx1">
                    <a:lumMod val="95000"/>
                    <a:lumOff val="5000"/>
                  </a:schemeClr>
                </a:solidFill>
                <a:hlinkClick r:id="rId10"/>
              </a:rPr>
              <a:t>www.lagie.gr</a:t>
            </a:r>
            <a:r>
              <a:rPr lang="el-GR" sz="2000" dirty="0" smtClean="0">
                <a:solidFill>
                  <a:schemeClr val="tx1">
                    <a:lumMod val="95000"/>
                    <a:lumOff val="5000"/>
                  </a:schemeClr>
                </a:solidFill>
              </a:rPr>
              <a:t> Λειτουργός Αγοράς Ηλεκτρικής Ενέργειας</a:t>
            </a:r>
            <a:endParaRPr lang="en-GB" sz="2000" dirty="0" smtClean="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
              </a:rPr>
              <a:t>www.doe.gov</a:t>
            </a:r>
            <a:r>
              <a:rPr lang="el-GR" sz="2000" dirty="0" smtClean="0">
                <a:solidFill>
                  <a:schemeClr val="tx1">
                    <a:lumMod val="95000"/>
                    <a:lumOff val="5000"/>
                  </a:schemeClr>
                </a:solidFill>
              </a:rPr>
              <a:t> </a:t>
            </a:r>
            <a:r>
              <a:rPr lang="en-US" sz="2000" dirty="0" smtClean="0">
                <a:solidFill>
                  <a:schemeClr val="tx1">
                    <a:lumMod val="95000"/>
                    <a:lumOff val="5000"/>
                  </a:schemeClr>
                </a:solidFill>
              </a:rPr>
              <a:t>DEPT OF ENERGY</a:t>
            </a:r>
            <a:endParaRPr lang="en-US"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rId11"/>
              </a:rPr>
              <a:t>www.iea.org</a:t>
            </a:r>
            <a:r>
              <a:rPr lang="en-US" sz="2000" dirty="0" smtClean="0">
                <a:solidFill>
                  <a:schemeClr val="tx1">
                    <a:lumMod val="95000"/>
                    <a:lumOff val="5000"/>
                  </a:schemeClr>
                </a:solidFill>
              </a:rPr>
              <a:t>	  INTERNATIONAL ENERGY AGENCY</a:t>
            </a:r>
            <a:endParaRPr lang="en-US"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a:solidFill>
                  <a:schemeClr val="tx1">
                    <a:lumMod val="95000"/>
                    <a:lumOff val="5000"/>
                  </a:schemeClr>
                </a:solidFill>
                <a:hlinkClick r:id="rId12"/>
              </a:rPr>
              <a:t>http://www.worldenergyoutlook.org/</a:t>
            </a:r>
            <a:endParaRPr lang="en-US"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a:solidFill>
                  <a:schemeClr val="tx1">
                    <a:lumMod val="95000"/>
                    <a:lumOff val="5000"/>
                  </a:schemeClr>
                </a:solidFill>
                <a:hlinkClick r:id="rId13"/>
              </a:rPr>
              <a:t>http://www.nrel.gov</a:t>
            </a:r>
            <a:r>
              <a:rPr lang="en-US" sz="2000" dirty="0" smtClean="0">
                <a:solidFill>
                  <a:schemeClr val="tx1">
                    <a:lumMod val="95000"/>
                    <a:lumOff val="5000"/>
                  </a:schemeClr>
                </a:solidFill>
                <a:hlinkClick r:id="rId13"/>
              </a:rPr>
              <a:t>/</a:t>
            </a:r>
            <a:r>
              <a:rPr lang="en-US" sz="2000" dirty="0" smtClean="0">
                <a:solidFill>
                  <a:schemeClr val="tx1">
                    <a:lumMod val="95000"/>
                    <a:lumOff val="5000"/>
                  </a:schemeClr>
                </a:solidFill>
              </a:rPr>
              <a:t> NATIONAL RENEWABLE ENERGIES LAB</a:t>
            </a:r>
            <a:endParaRPr lang="en-US"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rId14"/>
              </a:rPr>
              <a:t>www.wec.org</a:t>
            </a:r>
            <a:r>
              <a:rPr lang="en-US" sz="2000" dirty="0" smtClean="0">
                <a:solidFill>
                  <a:schemeClr val="tx1">
                    <a:lumMod val="95000"/>
                    <a:lumOff val="5000"/>
                  </a:schemeClr>
                </a:solidFill>
              </a:rPr>
              <a:t> WORLD ENERGY COUNCIL</a:t>
            </a:r>
          </a:p>
          <a:p>
            <a:pPr marL="342900" indent="-342900">
              <a:spcBef>
                <a:spcPct val="20000"/>
              </a:spcBef>
              <a:buClr>
                <a:schemeClr val="hlink"/>
              </a:buClr>
              <a:buSzPct val="70000"/>
              <a:buFont typeface="Wingdings" pitchFamily="2" charset="2"/>
              <a:buChar char="n"/>
              <a:defRPr/>
            </a:pPr>
            <a:r>
              <a:rPr lang="en-US" sz="2000" dirty="0" smtClean="0">
                <a:solidFill>
                  <a:schemeClr val="tx1">
                    <a:lumMod val="95000"/>
                    <a:lumOff val="5000"/>
                  </a:schemeClr>
                </a:solidFill>
                <a:hlinkClick r:id=""/>
              </a:rPr>
              <a:t>http</a:t>
            </a:r>
            <a:r>
              <a:rPr lang="en-US" sz="2000" dirty="0">
                <a:solidFill>
                  <a:schemeClr val="tx1">
                    <a:lumMod val="95000"/>
                    <a:lumOff val="5000"/>
                  </a:schemeClr>
                </a:solidFill>
                <a:hlinkClick r:id="rId15"/>
              </a:rPr>
              <a:t>://europa.eu.int/comm/energy/res/index_en.htm</a:t>
            </a:r>
            <a:endParaRPr lang="en-US" sz="2000" dirty="0">
              <a:solidFill>
                <a:schemeClr val="tx1">
                  <a:lumMod val="95000"/>
                  <a:lumOff val="5000"/>
                </a:schemeClr>
              </a:solidFill>
            </a:endParaRPr>
          </a:p>
          <a:p>
            <a:pPr marL="342900" indent="-342900">
              <a:spcBef>
                <a:spcPct val="20000"/>
              </a:spcBef>
              <a:buClr>
                <a:schemeClr val="hlink"/>
              </a:buClr>
              <a:buSzPct val="70000"/>
              <a:defRPr/>
            </a:pPr>
            <a:endParaRPr lang="el-GR" sz="2000" dirty="0">
              <a:solidFill>
                <a:schemeClr val="tx1">
                  <a:lumMod val="95000"/>
                  <a:lumOff val="5000"/>
                </a:schemeClr>
              </a:solidFill>
            </a:endParaRPr>
          </a:p>
          <a:p>
            <a:pPr marL="342900" indent="-342900">
              <a:spcBef>
                <a:spcPct val="20000"/>
              </a:spcBef>
              <a:buClr>
                <a:schemeClr val="hlink"/>
              </a:buClr>
              <a:buSzPct val="70000"/>
              <a:buFont typeface="Wingdings" pitchFamily="2" charset="2"/>
              <a:buNone/>
              <a:defRPr/>
            </a:pPr>
            <a:endParaRPr lang="el-GR" sz="2000" u="sng" dirty="0">
              <a:solidFill>
                <a:schemeClr val="tx1">
                  <a:lumMod val="95000"/>
                  <a:lumOff val="5000"/>
                </a:schemeClr>
              </a:solidFill>
            </a:endParaRPr>
          </a:p>
          <a:p>
            <a:pPr marL="342900" indent="-342900">
              <a:spcBef>
                <a:spcPct val="20000"/>
              </a:spcBef>
              <a:buClr>
                <a:schemeClr val="hlink"/>
              </a:buClr>
              <a:buSzPct val="70000"/>
              <a:buFont typeface="Wingdings" pitchFamily="2" charset="2"/>
              <a:buNone/>
              <a:defRPr/>
            </a:pPr>
            <a:endParaRPr lang="el-GR" sz="2000" u="sng" dirty="0">
              <a:solidFill>
                <a:schemeClr val="tx1">
                  <a:lumMod val="95000"/>
                  <a:lumOff val="5000"/>
                </a:schemeClr>
              </a:solidFill>
            </a:endParaRPr>
          </a:p>
          <a:p>
            <a:pPr marL="342900" indent="-342900">
              <a:spcBef>
                <a:spcPct val="20000"/>
              </a:spcBef>
              <a:buClr>
                <a:schemeClr val="hlink"/>
              </a:buClr>
              <a:buSzPct val="70000"/>
              <a:buFont typeface="Wingdings" pitchFamily="2" charset="2"/>
              <a:buChar char="n"/>
              <a:defRPr/>
            </a:pPr>
            <a:endParaRPr lang="en-US" sz="2000" u="sng" dirty="0">
              <a:solidFill>
                <a:schemeClr val="tx1">
                  <a:lumMod val="95000"/>
                  <a:lumOff val="5000"/>
                </a:schemeClr>
              </a:solidFill>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120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7732579"/>
      </p:ext>
    </p:extLst>
  </p:cSld>
  <p:clrMapOvr>
    <a:masterClrMapping/>
  </p:clrMapOvr>
  <mc:AlternateContent xmlns:mc="http://schemas.openxmlformats.org/markup-compatibility/2006">
    <mc:Choice xmlns:p14="http://schemas.microsoft.com/office/powerpoint/2010/main" Requires="p14">
      <p:transition spd="slow" p14:dur="2000" advTm="2683"/>
    </mc:Choice>
    <mc:Fallback>
      <p:transition spd="slow" advTm="2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2800" dirty="0">
                <a:solidFill>
                  <a:srgbClr val="C00000"/>
                </a:solidFill>
              </a:rPr>
              <a:t>INTERNET</a:t>
            </a:r>
            <a:endParaRPr lang="en-GB" sz="2800" dirty="0">
              <a:solidFill>
                <a:srgbClr val="C00000"/>
              </a:solidFill>
            </a:endParaRPr>
          </a:p>
        </p:txBody>
      </p:sp>
      <p:sp>
        <p:nvSpPr>
          <p:cNvPr id="3" name="Content Placeholder 2"/>
          <p:cNvSpPr>
            <a:spLocks noGrp="1"/>
          </p:cNvSpPr>
          <p:nvPr>
            <p:ph idx="1"/>
          </p:nvPr>
        </p:nvSpPr>
        <p:spPr/>
        <p:txBody>
          <a:bodyPr>
            <a:noAutofit/>
          </a:bodyPr>
          <a:lstStyle/>
          <a:p>
            <a:r>
              <a:rPr lang="en-US" altLang="en-US" sz="1600" dirty="0">
                <a:hlinkClick r:id="rId4"/>
              </a:rPr>
              <a:t>www.cres.gr</a:t>
            </a:r>
            <a:endParaRPr lang="en-US" altLang="en-US" sz="1600" dirty="0"/>
          </a:p>
          <a:p>
            <a:r>
              <a:rPr lang="en-US" altLang="en-US" sz="1600" dirty="0">
                <a:hlinkClick r:id="rId5"/>
              </a:rPr>
              <a:t>www.dei.gr</a:t>
            </a:r>
            <a:endParaRPr lang="en-US" altLang="en-US" sz="1600" dirty="0"/>
          </a:p>
          <a:p>
            <a:r>
              <a:rPr lang="en-US" altLang="en-US" sz="1600" dirty="0">
                <a:hlinkClick r:id="rId6"/>
              </a:rPr>
              <a:t>www.rae.gr</a:t>
            </a:r>
            <a:endParaRPr lang="en-US" altLang="en-US" sz="1600" dirty="0"/>
          </a:p>
          <a:p>
            <a:r>
              <a:rPr lang="en-US" altLang="en-US" sz="1600" dirty="0">
                <a:hlinkClick r:id="rId7"/>
              </a:rPr>
              <a:t>www.doe.gov</a:t>
            </a:r>
            <a:endParaRPr lang="en-US" altLang="en-US" sz="1600" dirty="0"/>
          </a:p>
          <a:p>
            <a:r>
              <a:rPr lang="en-US" altLang="en-US" sz="1600" dirty="0">
                <a:hlinkClick r:id="rId8"/>
              </a:rPr>
              <a:t>www.iea.org</a:t>
            </a:r>
            <a:endParaRPr lang="en-US" altLang="en-US" sz="1600" dirty="0"/>
          </a:p>
          <a:p>
            <a:r>
              <a:rPr lang="en-US" altLang="en-US" sz="1600" dirty="0">
                <a:hlinkClick r:id="rId9"/>
              </a:rPr>
              <a:t>http://www.worldenergyoutlook.org/</a:t>
            </a:r>
            <a:endParaRPr lang="en-US" altLang="en-US" sz="1600" dirty="0"/>
          </a:p>
          <a:p>
            <a:r>
              <a:rPr lang="en-US" altLang="en-US" sz="1600" dirty="0">
                <a:hlinkClick r:id="rId10"/>
              </a:rPr>
              <a:t>http://www.nrel.gov/</a:t>
            </a:r>
            <a:endParaRPr lang="en-US" altLang="en-US" sz="1600" dirty="0"/>
          </a:p>
          <a:p>
            <a:r>
              <a:rPr lang="en-US" altLang="en-US" sz="1600" dirty="0">
                <a:hlinkClick r:id="rId11"/>
              </a:rPr>
              <a:t>http://europa.eu.int/comm/energy/res/index_en.htm</a:t>
            </a:r>
            <a:endParaRPr lang="en-US" altLang="en-US" sz="1600" dirty="0"/>
          </a:p>
          <a:p>
            <a:r>
              <a:rPr lang="en-US" altLang="en-US" sz="1400" dirty="0">
                <a:hlinkClick r:id="rId12"/>
              </a:rPr>
              <a:t>www.aegean.gr/environment/energy/mcda</a:t>
            </a:r>
            <a:endParaRPr lang="en-US" altLang="en-US" sz="1400" dirty="0"/>
          </a:p>
          <a:p>
            <a:pPr>
              <a:spcBef>
                <a:spcPct val="0"/>
              </a:spcBef>
              <a:buFontTx/>
              <a:buNone/>
            </a:pPr>
            <a:endParaRPr lang="el-GR" altLang="en-US" sz="2000" u="sng" dirty="0"/>
          </a:p>
          <a:p>
            <a:r>
              <a:rPr lang="en-US" altLang="en-US" sz="2000" dirty="0"/>
              <a:t>Energy </a:t>
            </a:r>
            <a:r>
              <a:rPr lang="en-US" altLang="en-US" sz="1400" dirty="0">
                <a:hlinkClick r:id="rId13"/>
              </a:rPr>
              <a:t>http://www.elsevier.com/wps/find/journaldescription.cws_home/483/description#description</a:t>
            </a:r>
            <a:endParaRPr lang="en-US" altLang="en-US" sz="1400" dirty="0"/>
          </a:p>
          <a:p>
            <a:r>
              <a:rPr lang="en-US" altLang="en-US" sz="2000" dirty="0"/>
              <a:t>Energy Policy </a:t>
            </a:r>
            <a:r>
              <a:rPr lang="en-US" altLang="en-US" sz="1400" dirty="0">
                <a:hlinkClick r:id="rId14"/>
              </a:rPr>
              <a:t>http://www.elsevier.com/wps/find/journaldescription.cws_home/30414/description#description</a:t>
            </a:r>
            <a:endParaRPr lang="en-US" altLang="en-US" sz="1400" dirty="0"/>
          </a:p>
          <a:p>
            <a:r>
              <a:rPr lang="en-US" altLang="en-US" sz="2000" dirty="0"/>
              <a:t>Energy Economics </a:t>
            </a:r>
            <a:r>
              <a:rPr lang="el-GR" altLang="en-US" sz="1400" dirty="0">
                <a:hlinkClick r:id="rId15"/>
              </a:rPr>
              <a:t>http://www.elsevier.com/wps/find/journaldescription.cws_home/30413/description#description</a:t>
            </a:r>
            <a:endParaRPr lang="el-GR" altLang="en-US" sz="1400" dirty="0"/>
          </a:p>
          <a:p>
            <a:r>
              <a:rPr lang="en-US" altLang="en-US" sz="2000" dirty="0"/>
              <a:t>Ecological Economics </a:t>
            </a:r>
            <a:r>
              <a:rPr lang="en-US" altLang="en-US" sz="1400" dirty="0">
                <a:hlinkClick r:id="rId16"/>
              </a:rPr>
              <a:t>http://www.elsevier.com/wps/find/journaldescription.cws_home/503305/description#description</a:t>
            </a:r>
            <a:endParaRPr lang="en-US" altLang="en-US" sz="1400" dirty="0"/>
          </a:p>
          <a:p>
            <a:endParaRPr lang="en-US" altLang="en-US" sz="1400" dirty="0"/>
          </a:p>
          <a:p>
            <a:endParaRPr lang="en-US" altLang="en-US" sz="2000" dirty="0"/>
          </a:p>
          <a:p>
            <a:endParaRPr lang="el-GR" altLang="en-US" sz="2000" dirty="0"/>
          </a:p>
          <a:p>
            <a:endParaRPr lang="en-US" altLang="en-US" sz="2000" dirty="0"/>
          </a:p>
          <a:p>
            <a:endParaRPr lang="en-US" altLang="en-US" sz="2000" dirty="0"/>
          </a:p>
          <a:p>
            <a:endParaRPr lang="en-US" altLang="en-US" sz="2000" dirty="0"/>
          </a:p>
          <a:p>
            <a:pPr>
              <a:buFontTx/>
              <a:buNone/>
            </a:pPr>
            <a:endParaRPr lang="en-US" altLang="en-US" sz="1400" dirty="0"/>
          </a:p>
          <a:p>
            <a:endParaRPr lang="el-GR" altLang="en-US" sz="1600" dirty="0"/>
          </a:p>
          <a:p>
            <a:pPr>
              <a:buFontTx/>
              <a:buNone/>
            </a:pPr>
            <a:endParaRPr lang="el-GR" altLang="en-US" sz="1600" u="sng" dirty="0"/>
          </a:p>
          <a:p>
            <a:pPr>
              <a:buFontTx/>
              <a:buNone/>
            </a:pPr>
            <a:endParaRPr lang="el-GR" altLang="en-US" sz="1600" u="sng" dirty="0"/>
          </a:p>
          <a:p>
            <a:endParaRPr lang="en-US" altLang="en-US" sz="1600" u="sng" dirty="0"/>
          </a:p>
          <a:p>
            <a:endParaRPr lang="en-GB" sz="1400" dirty="0"/>
          </a:p>
        </p:txBody>
      </p:sp>
      <p:sp>
        <p:nvSpPr>
          <p:cNvPr id="4" name="Slide Number Placeholder 3"/>
          <p:cNvSpPr>
            <a:spLocks noGrp="1"/>
          </p:cNvSpPr>
          <p:nvPr>
            <p:ph type="sldNum" sz="quarter" idx="12"/>
          </p:nvPr>
        </p:nvSpPr>
        <p:spPr/>
        <p:txBody>
          <a:bodyPr/>
          <a:lstStyle/>
          <a:p>
            <a:fld id="{BC1ABC06-5541-4A9D-A2D6-73EED2529435}" type="slidenum">
              <a:rPr lang="en-GB" smtClean="0"/>
              <a:t>121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5552481"/>
      </p:ext>
    </p:extLst>
  </p:cSld>
  <p:clrMapOvr>
    <a:masterClrMapping/>
  </p:clrMapOvr>
  <mc:AlternateContent xmlns:mc="http://schemas.openxmlformats.org/markup-compatibility/2006">
    <mc:Choice xmlns:p14="http://schemas.microsoft.com/office/powerpoint/2010/main" Requires="p14">
      <p:transition spd="slow" p14:dur="2000" advTm="6460"/>
    </mc:Choice>
    <mc:Fallback>
      <p:transition spd="slow" advTm="6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defRPr/>
            </a:pPr>
            <a:r>
              <a:rPr lang="el-GR" sz="2800" dirty="0">
                <a:solidFill>
                  <a:srgbClr val="C00000"/>
                </a:solidFill>
              </a:rPr>
              <a:t>ΗΠΑ: Ενεργειακή ζήτηση ανά </a:t>
            </a:r>
            <a:r>
              <a:rPr lang="el-GR" sz="2800" dirty="0" err="1">
                <a:solidFill>
                  <a:srgbClr val="C00000"/>
                </a:solidFill>
              </a:rPr>
              <a:t>δολλάριο</a:t>
            </a:r>
            <a:r>
              <a:rPr lang="el-GR" sz="2800" dirty="0">
                <a:solidFill>
                  <a:srgbClr val="C00000"/>
                </a:solidFill>
              </a:rPr>
              <a:t> ΑΕΠ και ανά κάτοικο (η ζήτηση του 1980 ίσον με 1)</a:t>
            </a:r>
            <a:endParaRPr lang="el-GR" sz="2800" dirty="0">
              <a:solidFill>
                <a:srgbClr val="C00000"/>
              </a:solidFill>
            </a:endParaRPr>
          </a:p>
        </p:txBody>
      </p:sp>
      <p:pic>
        <p:nvPicPr>
          <p:cNvPr id="3074" name="Picture 2"/>
          <p:cNvPicPr>
            <a:picLocks noGrp="1" noChangeAspect="1" noChangeArrowheads="1"/>
          </p:cNvPicPr>
          <p:nvPr>
            <p:ph idx="1"/>
          </p:nvPr>
        </p:nvPicPr>
        <p:blipFill>
          <a:blip r:embed="rId5" cstate="print"/>
          <a:srcRect/>
          <a:stretch>
            <a:fillRect/>
          </a:stretch>
        </p:blipFill>
        <p:spPr bwMode="auto">
          <a:xfrm>
            <a:off x="739594" y="1196753"/>
            <a:ext cx="8249724" cy="5661248"/>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BC1ABC06-5541-4A9D-A2D6-73EED2529435}" type="slidenum">
              <a:rPr lang="en-GB" smtClean="0"/>
              <a:t>13</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1770647"/>
      </p:ext>
    </p:extLst>
  </p:cSld>
  <p:clrMapOvr>
    <a:masterClrMapping/>
  </p:clrMapOvr>
  <mc:AlternateContent xmlns:mc="http://schemas.openxmlformats.org/markup-compatibility/2006">
    <mc:Choice xmlns:p14="http://schemas.microsoft.com/office/powerpoint/2010/main" Requires="p14">
      <p:transition spd="slow" p14:dur="2000" advTm="38351"/>
    </mc:Choice>
    <mc:Fallback>
      <p:transition spd="slow" advTm="38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57200" y="404664"/>
            <a:ext cx="8229600" cy="720080"/>
          </a:xfrm>
        </p:spPr>
        <p:txBody>
          <a:bodyPr>
            <a:normAutofit/>
          </a:bodyPr>
          <a:lstStyle/>
          <a:p>
            <a:pPr>
              <a:defRPr/>
            </a:pPr>
            <a:r>
              <a:rPr lang="el-GR" sz="2800" dirty="0">
                <a:solidFill>
                  <a:srgbClr val="C00000"/>
                </a:solidFill>
              </a:rPr>
              <a:t>Πόσα ορυκτά καύσιμα υπάρχουν ακόμα ? </a:t>
            </a:r>
          </a:p>
        </p:txBody>
      </p:sp>
      <p:graphicFrame>
        <p:nvGraphicFramePr>
          <p:cNvPr id="2050" name="Object 3"/>
          <p:cNvGraphicFramePr>
            <a:graphicFrameLocks noGrp="1" noChangeAspect="1"/>
          </p:cNvGraphicFramePr>
          <p:nvPr>
            <p:ph idx="1"/>
            <p:extLst>
              <p:ext uri="{D42A27DB-BD31-4B8C-83A1-F6EECF244321}">
                <p14:modId xmlns:p14="http://schemas.microsoft.com/office/powerpoint/2010/main" val="3862302970"/>
              </p:ext>
            </p:extLst>
          </p:nvPr>
        </p:nvGraphicFramePr>
        <p:xfrm>
          <a:off x="1939925" y="1412776"/>
          <a:ext cx="6280808" cy="5161062"/>
        </p:xfrm>
        <a:graphic>
          <a:graphicData uri="http://schemas.openxmlformats.org/presentationml/2006/ole">
            <mc:AlternateContent xmlns:mc="http://schemas.openxmlformats.org/markup-compatibility/2006">
              <mc:Choice xmlns:v="urn:schemas-microsoft-com:vml" Requires="v">
                <p:oleObj spid="_x0000_s9224" name="Chart" r:id="rId6" imgW="5856351" imgH="4811395" progId="Excel.Sheet.8">
                  <p:embed/>
                </p:oleObj>
              </mc:Choice>
              <mc:Fallback>
                <p:oleObj name="Chart" r:id="rId6" imgW="5856351" imgH="4811395" progId="Excel.Shee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9925" y="1412776"/>
                        <a:ext cx="6280808" cy="5161062"/>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BC1ABC06-5541-4A9D-A2D6-73EED2529435}" type="slidenum">
              <a:rPr lang="en-GB" smtClean="0"/>
              <a:t>14</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81251572"/>
      </p:ext>
    </p:extLst>
  </p:cSld>
  <p:clrMapOvr>
    <a:masterClrMapping/>
  </p:clrMapOvr>
  <mc:AlternateContent xmlns:mc="http://schemas.openxmlformats.org/markup-compatibility/2006">
    <mc:Choice xmlns:p14="http://schemas.microsoft.com/office/powerpoint/2010/main" Requires="p14">
      <p:transition spd="slow" p14:dur="2000" advTm="28637"/>
    </mc:Choice>
    <mc:Fallback>
      <p:transition spd="slow" advTm="28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2"/>
          <p:cNvGrpSpPr>
            <a:grpSpLocks/>
          </p:cNvGrpSpPr>
          <p:nvPr/>
        </p:nvGrpSpPr>
        <p:grpSpPr bwMode="auto">
          <a:xfrm>
            <a:off x="1475656" y="1521223"/>
            <a:ext cx="6445250" cy="4660900"/>
            <a:chOff x="1172" y="816"/>
            <a:chExt cx="4060" cy="2936"/>
          </a:xfrm>
        </p:grpSpPr>
        <p:graphicFrame>
          <p:nvGraphicFramePr>
            <p:cNvPr id="3074" name="Object 3"/>
            <p:cNvGraphicFramePr>
              <a:graphicFrameLocks noChangeAspect="1"/>
            </p:cNvGraphicFramePr>
            <p:nvPr/>
          </p:nvGraphicFramePr>
          <p:xfrm>
            <a:off x="1172" y="816"/>
            <a:ext cx="4060" cy="2936"/>
          </p:xfrm>
          <a:graphic>
            <a:graphicData uri="http://schemas.openxmlformats.org/presentationml/2006/ole">
              <mc:AlternateContent xmlns:mc="http://schemas.openxmlformats.org/markup-compatibility/2006">
                <mc:Choice xmlns:v="urn:schemas-microsoft-com:vml" Requires="v">
                  <p:oleObj spid="_x0000_s10248" name="Chart" r:id="rId6" imgW="6124696" imgH="4429297" progId="MSGraph.Chart.8">
                    <p:embed followColorScheme="full"/>
                  </p:oleObj>
                </mc:Choice>
                <mc:Fallback>
                  <p:oleObj name="Chart" r:id="rId6" imgW="6124696" imgH="4429297" progId="MSGraph.Chart.8">
                    <p:embed followColorScheme="full"/>
                    <p:pic>
                      <p:nvPicPr>
                        <p:cNvPr id="0" name=""/>
                        <p:cNvPicPr>
                          <a:picLocks noChangeAspect="1" noChangeArrowheads="1"/>
                        </p:cNvPicPr>
                        <p:nvPr/>
                      </p:nvPicPr>
                      <p:blipFill>
                        <a:blip r:embed="rId7"/>
                        <a:srcRect/>
                        <a:stretch>
                          <a:fillRect/>
                        </a:stretch>
                      </p:blipFill>
                      <p:spPr bwMode="auto">
                        <a:xfrm>
                          <a:off x="1172" y="816"/>
                          <a:ext cx="4060" cy="2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7" name="Line 4"/>
            <p:cNvSpPr>
              <a:spLocks noChangeShapeType="1"/>
            </p:cNvSpPr>
            <p:nvPr/>
          </p:nvSpPr>
          <p:spPr bwMode="auto">
            <a:xfrm flipV="1">
              <a:off x="3418" y="996"/>
              <a:ext cx="1" cy="2159"/>
            </a:xfrm>
            <a:prstGeom prst="line">
              <a:avLst/>
            </a:prstGeom>
            <a:noFill/>
            <a:ln w="9525">
              <a:solidFill>
                <a:schemeClr val="tx1"/>
              </a:solidFill>
              <a:round/>
              <a:headEnd/>
              <a:tailEnd/>
            </a:ln>
          </p:spPr>
          <p:txBody>
            <a:bodyPr/>
            <a:lstStyle/>
            <a:p>
              <a:endParaRPr lang="el-GR"/>
            </a:p>
          </p:txBody>
        </p:sp>
      </p:grpSp>
      <p:sp>
        <p:nvSpPr>
          <p:cNvPr id="19462" name="Rectangle 6"/>
          <p:cNvSpPr>
            <a:spLocks noGrp="1" noChangeArrowheads="1"/>
          </p:cNvSpPr>
          <p:nvPr>
            <p:ph type="title"/>
          </p:nvPr>
        </p:nvSpPr>
        <p:spPr>
          <a:xfrm>
            <a:off x="1127125" y="476672"/>
            <a:ext cx="6889750" cy="1085850"/>
          </a:xfrm>
        </p:spPr>
        <p:txBody>
          <a:bodyPr>
            <a:normAutofit/>
          </a:bodyPr>
          <a:lstStyle/>
          <a:p>
            <a:pPr>
              <a:defRPr/>
            </a:pPr>
            <a:r>
              <a:rPr lang="el-GR" sz="2800" dirty="0">
                <a:solidFill>
                  <a:srgbClr val="C00000"/>
                </a:solidFill>
              </a:rPr>
              <a:t>Παγκόσμιες εκπομπές </a:t>
            </a:r>
            <a:r>
              <a:rPr lang="en-US" sz="2800" dirty="0">
                <a:solidFill>
                  <a:srgbClr val="C00000"/>
                </a:solidFill>
              </a:rPr>
              <a:t>CO2 </a:t>
            </a:r>
            <a:r>
              <a:rPr lang="el-GR" sz="2800" dirty="0">
                <a:solidFill>
                  <a:srgbClr val="C00000"/>
                </a:solidFill>
              </a:rPr>
              <a:t>από τον κύκλο της ενέργειας</a:t>
            </a:r>
            <a:endParaRPr lang="en-US" sz="2800" dirty="0">
              <a:solidFill>
                <a:srgbClr val="C00000"/>
              </a:solidFill>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15</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80737836"/>
      </p:ext>
    </p:extLst>
  </p:cSld>
  <p:clrMapOvr>
    <a:masterClrMapping/>
  </p:clrMapOvr>
  <mc:AlternateContent xmlns:mc="http://schemas.openxmlformats.org/markup-compatibility/2006">
    <mc:Choice xmlns:p14="http://schemas.microsoft.com/office/powerpoint/2010/main" Requires="p14">
      <p:transition spd="slow" p14:dur="2000" advTm="37917"/>
    </mc:Choice>
    <mc:Fallback>
      <p:transition spd="slow" advTm="37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69888" y="381000"/>
            <a:ext cx="8229600" cy="1066800"/>
          </a:xfrm>
        </p:spPr>
        <p:txBody>
          <a:bodyPr>
            <a:normAutofit/>
          </a:bodyPr>
          <a:lstStyle/>
          <a:p>
            <a:pPr>
              <a:defRPr/>
            </a:pPr>
            <a:r>
              <a:rPr lang="el-GR" sz="2800" dirty="0">
                <a:solidFill>
                  <a:srgbClr val="C00000"/>
                </a:solidFill>
              </a:rPr>
              <a:t>Αύξηση Πρωτογενούς Ζήτησης Πετρελαίου</a:t>
            </a:r>
            <a:r>
              <a:rPr lang="en-US" sz="2800" dirty="0">
                <a:solidFill>
                  <a:srgbClr val="C00000"/>
                </a:solidFill>
              </a:rPr>
              <a:t>,</a:t>
            </a:r>
            <a:r>
              <a:rPr lang="el-GR" sz="2800" dirty="0">
                <a:solidFill>
                  <a:srgbClr val="C00000"/>
                </a:solidFill>
              </a:rPr>
              <a:t> </a:t>
            </a:r>
            <a:r>
              <a:rPr lang="en-US" sz="2800" dirty="0">
                <a:solidFill>
                  <a:srgbClr val="C00000"/>
                </a:solidFill>
              </a:rPr>
              <a:t>2002-2030</a:t>
            </a:r>
          </a:p>
        </p:txBody>
      </p:sp>
      <p:sp>
        <p:nvSpPr>
          <p:cNvPr id="28675" name="Text Box 3"/>
          <p:cNvSpPr txBox="1">
            <a:spLocks noChangeArrowheads="1"/>
          </p:cNvSpPr>
          <p:nvPr/>
        </p:nvSpPr>
        <p:spPr bwMode="auto">
          <a:xfrm>
            <a:off x="1549400" y="5943600"/>
            <a:ext cx="7315200" cy="641350"/>
          </a:xfrm>
          <a:prstGeom prst="rect">
            <a:avLst/>
          </a:prstGeom>
          <a:noFill/>
          <a:ln w="9525">
            <a:noFill/>
            <a:miter lim="800000"/>
            <a:headEnd/>
            <a:tailEnd/>
          </a:ln>
        </p:spPr>
        <p:txBody>
          <a:bodyPr>
            <a:spAutoFit/>
          </a:bodyPr>
          <a:lstStyle/>
          <a:p>
            <a:pPr algn="ctr" eaLnBrk="0" hangingPunct="0"/>
            <a:r>
              <a:rPr lang="el-GR" b="1">
                <a:solidFill>
                  <a:srgbClr val="CC0000"/>
                </a:solidFill>
                <a:cs typeface="Arial" charset="0"/>
              </a:rPr>
              <a:t>Η αύξηση προέρχεται από τον Τομέα των Μεταφορών (ιδίως στις αναπτυσσόμενες χώρες)</a:t>
            </a:r>
            <a:endParaRPr lang="en-GB" b="1">
              <a:solidFill>
                <a:srgbClr val="CC0000"/>
              </a:solidFill>
              <a:cs typeface="Arial" charset="0"/>
            </a:endParaRPr>
          </a:p>
        </p:txBody>
      </p:sp>
      <p:sp>
        <p:nvSpPr>
          <p:cNvPr id="28676" name="AutoShape 4"/>
          <p:cNvSpPr>
            <a:spLocks noChangeAspect="1" noChangeArrowheads="1" noTextEdit="1"/>
          </p:cNvSpPr>
          <p:nvPr/>
        </p:nvSpPr>
        <p:spPr bwMode="auto">
          <a:xfrm>
            <a:off x="1295400" y="1447800"/>
            <a:ext cx="7213600" cy="4379913"/>
          </a:xfrm>
          <a:prstGeom prst="rect">
            <a:avLst/>
          </a:prstGeom>
          <a:noFill/>
          <a:ln w="9525">
            <a:noFill/>
            <a:miter lim="800000"/>
            <a:headEnd/>
            <a:tailEnd/>
          </a:ln>
        </p:spPr>
        <p:txBody>
          <a:bodyPr/>
          <a:lstStyle/>
          <a:p>
            <a:endParaRPr lang="el-GR"/>
          </a:p>
        </p:txBody>
      </p:sp>
      <p:sp>
        <p:nvSpPr>
          <p:cNvPr id="28677" name="Rectangle 5"/>
          <p:cNvSpPr>
            <a:spLocks noChangeArrowheads="1"/>
          </p:cNvSpPr>
          <p:nvPr/>
        </p:nvSpPr>
        <p:spPr bwMode="auto">
          <a:xfrm>
            <a:off x="2239963" y="1706563"/>
            <a:ext cx="5802312" cy="3543300"/>
          </a:xfrm>
          <a:prstGeom prst="rect">
            <a:avLst/>
          </a:prstGeom>
          <a:noFill/>
          <a:ln w="9525">
            <a:noFill/>
            <a:miter lim="800000"/>
            <a:headEnd/>
            <a:tailEnd/>
          </a:ln>
        </p:spPr>
        <p:txBody>
          <a:bodyPr/>
          <a:lstStyle/>
          <a:p>
            <a:endParaRPr lang="el-GR"/>
          </a:p>
        </p:txBody>
      </p:sp>
      <p:sp>
        <p:nvSpPr>
          <p:cNvPr id="28678" name="Rectangle 6"/>
          <p:cNvSpPr>
            <a:spLocks noChangeArrowheads="1"/>
          </p:cNvSpPr>
          <p:nvPr/>
        </p:nvSpPr>
        <p:spPr bwMode="auto">
          <a:xfrm>
            <a:off x="2239963" y="1706563"/>
            <a:ext cx="5802312" cy="3543300"/>
          </a:xfrm>
          <a:prstGeom prst="rect">
            <a:avLst/>
          </a:prstGeom>
          <a:noFill/>
          <a:ln w="9525">
            <a:solidFill>
              <a:srgbClr val="000000"/>
            </a:solidFill>
            <a:miter lim="800000"/>
            <a:headEnd/>
            <a:tailEnd/>
          </a:ln>
        </p:spPr>
        <p:txBody>
          <a:bodyPr/>
          <a:lstStyle/>
          <a:p>
            <a:endParaRPr lang="el-GR"/>
          </a:p>
        </p:txBody>
      </p:sp>
      <p:sp>
        <p:nvSpPr>
          <p:cNvPr id="25607" name="Rectangle 7"/>
          <p:cNvSpPr>
            <a:spLocks noChangeArrowheads="1"/>
          </p:cNvSpPr>
          <p:nvPr/>
        </p:nvSpPr>
        <p:spPr bwMode="auto">
          <a:xfrm>
            <a:off x="2628900" y="4826000"/>
            <a:ext cx="527050" cy="155575"/>
          </a:xfrm>
          <a:prstGeom prst="rect">
            <a:avLst/>
          </a:prstGeom>
          <a:solidFill>
            <a:srgbClr val="339966"/>
          </a:solidFill>
          <a:ln w="9525">
            <a:noFill/>
            <a:miter lim="800000"/>
            <a:headEnd/>
            <a:tailEnd/>
          </a:ln>
        </p:spPr>
        <p:txBody>
          <a:bodyPr/>
          <a:lstStyle/>
          <a:p>
            <a:endParaRPr lang="el-GR"/>
          </a:p>
        </p:txBody>
      </p:sp>
      <p:sp>
        <p:nvSpPr>
          <p:cNvPr id="25608" name="Rectangle 8"/>
          <p:cNvSpPr>
            <a:spLocks noChangeArrowheads="1"/>
          </p:cNvSpPr>
          <p:nvPr/>
        </p:nvSpPr>
        <p:spPr bwMode="auto">
          <a:xfrm>
            <a:off x="5535613" y="4695825"/>
            <a:ext cx="527050" cy="130175"/>
          </a:xfrm>
          <a:prstGeom prst="rect">
            <a:avLst/>
          </a:prstGeom>
          <a:solidFill>
            <a:srgbClr val="339966"/>
          </a:solidFill>
          <a:ln w="9525">
            <a:noFill/>
            <a:miter lim="800000"/>
            <a:headEnd/>
            <a:tailEnd/>
          </a:ln>
        </p:spPr>
        <p:txBody>
          <a:bodyPr/>
          <a:lstStyle/>
          <a:p>
            <a:endParaRPr lang="el-GR"/>
          </a:p>
        </p:txBody>
      </p:sp>
      <p:sp>
        <p:nvSpPr>
          <p:cNvPr id="25609" name="Rectangle 9"/>
          <p:cNvSpPr>
            <a:spLocks noChangeArrowheads="1"/>
          </p:cNvSpPr>
          <p:nvPr/>
        </p:nvSpPr>
        <p:spPr bwMode="auto">
          <a:xfrm>
            <a:off x="3155950" y="4668838"/>
            <a:ext cx="538163" cy="157162"/>
          </a:xfrm>
          <a:prstGeom prst="rect">
            <a:avLst/>
          </a:prstGeom>
          <a:solidFill>
            <a:srgbClr val="FFCC00"/>
          </a:solidFill>
          <a:ln w="9525">
            <a:noFill/>
            <a:miter lim="800000"/>
            <a:headEnd/>
            <a:tailEnd/>
          </a:ln>
        </p:spPr>
        <p:txBody>
          <a:bodyPr/>
          <a:lstStyle/>
          <a:p>
            <a:endParaRPr lang="el-GR"/>
          </a:p>
        </p:txBody>
      </p:sp>
      <p:sp>
        <p:nvSpPr>
          <p:cNvPr id="25610" name="Rectangle 10"/>
          <p:cNvSpPr>
            <a:spLocks noChangeArrowheads="1"/>
          </p:cNvSpPr>
          <p:nvPr/>
        </p:nvSpPr>
        <p:spPr bwMode="auto">
          <a:xfrm>
            <a:off x="6062663" y="4214813"/>
            <a:ext cx="527050" cy="611187"/>
          </a:xfrm>
          <a:prstGeom prst="rect">
            <a:avLst/>
          </a:prstGeom>
          <a:solidFill>
            <a:srgbClr val="FFCC00"/>
          </a:solidFill>
          <a:ln w="9525">
            <a:noFill/>
            <a:miter lim="800000"/>
            <a:headEnd/>
            <a:tailEnd/>
          </a:ln>
        </p:spPr>
        <p:txBody>
          <a:bodyPr/>
          <a:lstStyle/>
          <a:p>
            <a:endParaRPr lang="el-GR"/>
          </a:p>
        </p:txBody>
      </p:sp>
      <p:sp>
        <p:nvSpPr>
          <p:cNvPr id="25611" name="Rectangle 11"/>
          <p:cNvSpPr>
            <a:spLocks noChangeArrowheads="1"/>
          </p:cNvSpPr>
          <p:nvPr/>
        </p:nvSpPr>
        <p:spPr bwMode="auto">
          <a:xfrm>
            <a:off x="3694113" y="3271838"/>
            <a:ext cx="527050" cy="1554162"/>
          </a:xfrm>
          <a:prstGeom prst="rect">
            <a:avLst/>
          </a:prstGeom>
          <a:solidFill>
            <a:srgbClr val="FF0000"/>
          </a:solidFill>
          <a:ln w="9525">
            <a:noFill/>
            <a:miter lim="800000"/>
            <a:headEnd/>
            <a:tailEnd/>
          </a:ln>
        </p:spPr>
        <p:txBody>
          <a:bodyPr/>
          <a:lstStyle/>
          <a:p>
            <a:endParaRPr lang="el-GR"/>
          </a:p>
        </p:txBody>
      </p:sp>
      <p:sp>
        <p:nvSpPr>
          <p:cNvPr id="25612" name="Rectangle 12"/>
          <p:cNvSpPr>
            <a:spLocks noChangeArrowheads="1"/>
          </p:cNvSpPr>
          <p:nvPr/>
        </p:nvSpPr>
        <p:spPr bwMode="auto">
          <a:xfrm>
            <a:off x="6589713" y="2327275"/>
            <a:ext cx="528637" cy="2498725"/>
          </a:xfrm>
          <a:prstGeom prst="rect">
            <a:avLst/>
          </a:prstGeom>
          <a:solidFill>
            <a:srgbClr val="FF0000"/>
          </a:solidFill>
          <a:ln w="9525">
            <a:noFill/>
            <a:miter lim="800000"/>
            <a:headEnd/>
            <a:tailEnd/>
          </a:ln>
        </p:spPr>
        <p:txBody>
          <a:bodyPr/>
          <a:lstStyle/>
          <a:p>
            <a:endParaRPr lang="el-GR"/>
          </a:p>
        </p:txBody>
      </p:sp>
      <p:sp>
        <p:nvSpPr>
          <p:cNvPr id="25613" name="Rectangle 13"/>
          <p:cNvSpPr>
            <a:spLocks noChangeArrowheads="1"/>
          </p:cNvSpPr>
          <p:nvPr/>
        </p:nvSpPr>
        <p:spPr bwMode="auto">
          <a:xfrm>
            <a:off x="4221163" y="4741863"/>
            <a:ext cx="527050" cy="84137"/>
          </a:xfrm>
          <a:prstGeom prst="rect">
            <a:avLst/>
          </a:prstGeom>
          <a:solidFill>
            <a:srgbClr val="3333CC"/>
          </a:solidFill>
          <a:ln w="9525">
            <a:noFill/>
            <a:miter lim="800000"/>
            <a:headEnd/>
            <a:tailEnd/>
          </a:ln>
        </p:spPr>
        <p:txBody>
          <a:bodyPr/>
          <a:lstStyle/>
          <a:p>
            <a:endParaRPr lang="el-GR"/>
          </a:p>
        </p:txBody>
      </p:sp>
      <p:sp>
        <p:nvSpPr>
          <p:cNvPr id="25614" name="Rectangle 14"/>
          <p:cNvSpPr>
            <a:spLocks noChangeArrowheads="1"/>
          </p:cNvSpPr>
          <p:nvPr/>
        </p:nvSpPr>
        <p:spPr bwMode="auto">
          <a:xfrm>
            <a:off x="7118350" y="3576638"/>
            <a:ext cx="527050" cy="1249362"/>
          </a:xfrm>
          <a:prstGeom prst="rect">
            <a:avLst/>
          </a:prstGeom>
          <a:solidFill>
            <a:srgbClr val="3333CC"/>
          </a:solidFill>
          <a:ln w="9525">
            <a:noFill/>
            <a:miter lim="800000"/>
            <a:headEnd/>
            <a:tailEnd/>
          </a:ln>
        </p:spPr>
        <p:txBody>
          <a:bodyPr/>
          <a:lstStyle/>
          <a:p>
            <a:endParaRPr lang="el-GR"/>
          </a:p>
        </p:txBody>
      </p:sp>
      <p:sp>
        <p:nvSpPr>
          <p:cNvPr id="28687" name="Line 15"/>
          <p:cNvSpPr>
            <a:spLocks noChangeShapeType="1"/>
          </p:cNvSpPr>
          <p:nvPr/>
        </p:nvSpPr>
        <p:spPr bwMode="auto">
          <a:xfrm>
            <a:off x="2239963" y="1706563"/>
            <a:ext cx="1587" cy="3543300"/>
          </a:xfrm>
          <a:prstGeom prst="line">
            <a:avLst/>
          </a:prstGeom>
          <a:noFill/>
          <a:ln w="9525">
            <a:solidFill>
              <a:srgbClr val="000000"/>
            </a:solidFill>
            <a:round/>
            <a:headEnd/>
            <a:tailEnd/>
          </a:ln>
        </p:spPr>
        <p:txBody>
          <a:bodyPr/>
          <a:lstStyle/>
          <a:p>
            <a:endParaRPr lang="el-GR"/>
          </a:p>
        </p:txBody>
      </p:sp>
      <p:sp>
        <p:nvSpPr>
          <p:cNvPr id="28688" name="Line 16"/>
          <p:cNvSpPr>
            <a:spLocks noChangeShapeType="1"/>
          </p:cNvSpPr>
          <p:nvPr/>
        </p:nvSpPr>
        <p:spPr bwMode="auto">
          <a:xfrm>
            <a:off x="2182813" y="5249863"/>
            <a:ext cx="57150" cy="1587"/>
          </a:xfrm>
          <a:prstGeom prst="line">
            <a:avLst/>
          </a:prstGeom>
          <a:noFill/>
          <a:ln w="9525">
            <a:solidFill>
              <a:srgbClr val="000000"/>
            </a:solidFill>
            <a:round/>
            <a:headEnd/>
            <a:tailEnd/>
          </a:ln>
        </p:spPr>
        <p:txBody>
          <a:bodyPr/>
          <a:lstStyle/>
          <a:p>
            <a:endParaRPr lang="el-GR"/>
          </a:p>
        </p:txBody>
      </p:sp>
      <p:sp>
        <p:nvSpPr>
          <p:cNvPr id="28689" name="Line 17"/>
          <p:cNvSpPr>
            <a:spLocks noChangeShapeType="1"/>
          </p:cNvSpPr>
          <p:nvPr/>
        </p:nvSpPr>
        <p:spPr bwMode="auto">
          <a:xfrm>
            <a:off x="2182813" y="4538663"/>
            <a:ext cx="57150" cy="1587"/>
          </a:xfrm>
          <a:prstGeom prst="line">
            <a:avLst/>
          </a:prstGeom>
          <a:noFill/>
          <a:ln w="9525">
            <a:solidFill>
              <a:srgbClr val="000000"/>
            </a:solidFill>
            <a:round/>
            <a:headEnd/>
            <a:tailEnd/>
          </a:ln>
        </p:spPr>
        <p:txBody>
          <a:bodyPr/>
          <a:lstStyle/>
          <a:p>
            <a:endParaRPr lang="el-GR"/>
          </a:p>
        </p:txBody>
      </p:sp>
      <p:sp>
        <p:nvSpPr>
          <p:cNvPr id="28690" name="Line 18"/>
          <p:cNvSpPr>
            <a:spLocks noChangeShapeType="1"/>
          </p:cNvSpPr>
          <p:nvPr/>
        </p:nvSpPr>
        <p:spPr bwMode="auto">
          <a:xfrm>
            <a:off x="2182813" y="3835400"/>
            <a:ext cx="57150" cy="1588"/>
          </a:xfrm>
          <a:prstGeom prst="line">
            <a:avLst/>
          </a:prstGeom>
          <a:noFill/>
          <a:ln w="9525">
            <a:solidFill>
              <a:srgbClr val="000000"/>
            </a:solidFill>
            <a:round/>
            <a:headEnd/>
            <a:tailEnd/>
          </a:ln>
        </p:spPr>
        <p:txBody>
          <a:bodyPr/>
          <a:lstStyle/>
          <a:p>
            <a:endParaRPr lang="el-GR"/>
          </a:p>
        </p:txBody>
      </p:sp>
      <p:sp>
        <p:nvSpPr>
          <p:cNvPr id="28691" name="Line 19"/>
          <p:cNvSpPr>
            <a:spLocks noChangeShapeType="1"/>
          </p:cNvSpPr>
          <p:nvPr/>
        </p:nvSpPr>
        <p:spPr bwMode="auto">
          <a:xfrm>
            <a:off x="2182813" y="3122613"/>
            <a:ext cx="57150" cy="1587"/>
          </a:xfrm>
          <a:prstGeom prst="line">
            <a:avLst/>
          </a:prstGeom>
          <a:noFill/>
          <a:ln w="9525">
            <a:solidFill>
              <a:srgbClr val="000000"/>
            </a:solidFill>
            <a:round/>
            <a:headEnd/>
            <a:tailEnd/>
          </a:ln>
        </p:spPr>
        <p:txBody>
          <a:bodyPr/>
          <a:lstStyle/>
          <a:p>
            <a:endParaRPr lang="el-GR"/>
          </a:p>
        </p:txBody>
      </p:sp>
      <p:sp>
        <p:nvSpPr>
          <p:cNvPr id="28692" name="Line 20"/>
          <p:cNvSpPr>
            <a:spLocks noChangeShapeType="1"/>
          </p:cNvSpPr>
          <p:nvPr/>
        </p:nvSpPr>
        <p:spPr bwMode="auto">
          <a:xfrm>
            <a:off x="2182813" y="2419350"/>
            <a:ext cx="57150" cy="1588"/>
          </a:xfrm>
          <a:prstGeom prst="line">
            <a:avLst/>
          </a:prstGeom>
          <a:noFill/>
          <a:ln w="9525">
            <a:solidFill>
              <a:srgbClr val="000000"/>
            </a:solidFill>
            <a:round/>
            <a:headEnd/>
            <a:tailEnd/>
          </a:ln>
        </p:spPr>
        <p:txBody>
          <a:bodyPr/>
          <a:lstStyle/>
          <a:p>
            <a:endParaRPr lang="el-GR"/>
          </a:p>
        </p:txBody>
      </p:sp>
      <p:sp>
        <p:nvSpPr>
          <p:cNvPr id="28693" name="Line 21"/>
          <p:cNvSpPr>
            <a:spLocks noChangeShapeType="1"/>
          </p:cNvSpPr>
          <p:nvPr/>
        </p:nvSpPr>
        <p:spPr bwMode="auto">
          <a:xfrm>
            <a:off x="2182813" y="1706563"/>
            <a:ext cx="57150" cy="1587"/>
          </a:xfrm>
          <a:prstGeom prst="line">
            <a:avLst/>
          </a:prstGeom>
          <a:noFill/>
          <a:ln w="9525">
            <a:solidFill>
              <a:srgbClr val="000000"/>
            </a:solidFill>
            <a:round/>
            <a:headEnd/>
            <a:tailEnd/>
          </a:ln>
        </p:spPr>
        <p:txBody>
          <a:bodyPr/>
          <a:lstStyle/>
          <a:p>
            <a:endParaRPr lang="el-GR"/>
          </a:p>
        </p:txBody>
      </p:sp>
      <p:sp>
        <p:nvSpPr>
          <p:cNvPr id="28694" name="Line 22"/>
          <p:cNvSpPr>
            <a:spLocks noChangeShapeType="1"/>
          </p:cNvSpPr>
          <p:nvPr/>
        </p:nvSpPr>
        <p:spPr bwMode="auto">
          <a:xfrm>
            <a:off x="2239963" y="4826000"/>
            <a:ext cx="5802312" cy="1588"/>
          </a:xfrm>
          <a:prstGeom prst="line">
            <a:avLst/>
          </a:prstGeom>
          <a:noFill/>
          <a:ln w="9525">
            <a:solidFill>
              <a:srgbClr val="000000"/>
            </a:solidFill>
            <a:round/>
            <a:headEnd/>
            <a:tailEnd/>
          </a:ln>
        </p:spPr>
        <p:txBody>
          <a:bodyPr/>
          <a:lstStyle/>
          <a:p>
            <a:endParaRPr lang="el-GR"/>
          </a:p>
        </p:txBody>
      </p:sp>
      <p:sp>
        <p:nvSpPr>
          <p:cNvPr id="28695" name="Line 23"/>
          <p:cNvSpPr>
            <a:spLocks noChangeShapeType="1"/>
          </p:cNvSpPr>
          <p:nvPr/>
        </p:nvSpPr>
        <p:spPr bwMode="auto">
          <a:xfrm flipV="1">
            <a:off x="2239963" y="4826000"/>
            <a:ext cx="1587" cy="53975"/>
          </a:xfrm>
          <a:prstGeom prst="line">
            <a:avLst/>
          </a:prstGeom>
          <a:noFill/>
          <a:ln w="9525">
            <a:solidFill>
              <a:srgbClr val="000000"/>
            </a:solidFill>
            <a:round/>
            <a:headEnd/>
            <a:tailEnd/>
          </a:ln>
        </p:spPr>
        <p:txBody>
          <a:bodyPr/>
          <a:lstStyle/>
          <a:p>
            <a:endParaRPr lang="el-GR"/>
          </a:p>
        </p:txBody>
      </p:sp>
      <p:sp>
        <p:nvSpPr>
          <p:cNvPr id="28696" name="Line 24"/>
          <p:cNvSpPr>
            <a:spLocks noChangeShapeType="1"/>
          </p:cNvSpPr>
          <p:nvPr/>
        </p:nvSpPr>
        <p:spPr bwMode="auto">
          <a:xfrm flipV="1">
            <a:off x="5146675" y="4826000"/>
            <a:ext cx="1588" cy="53975"/>
          </a:xfrm>
          <a:prstGeom prst="line">
            <a:avLst/>
          </a:prstGeom>
          <a:noFill/>
          <a:ln w="9525">
            <a:solidFill>
              <a:srgbClr val="000000"/>
            </a:solidFill>
            <a:round/>
            <a:headEnd/>
            <a:tailEnd/>
          </a:ln>
        </p:spPr>
        <p:txBody>
          <a:bodyPr/>
          <a:lstStyle/>
          <a:p>
            <a:endParaRPr lang="el-GR"/>
          </a:p>
        </p:txBody>
      </p:sp>
      <p:sp>
        <p:nvSpPr>
          <p:cNvPr id="28697" name="Line 25"/>
          <p:cNvSpPr>
            <a:spLocks noChangeShapeType="1"/>
          </p:cNvSpPr>
          <p:nvPr/>
        </p:nvSpPr>
        <p:spPr bwMode="auto">
          <a:xfrm flipV="1">
            <a:off x="8042275" y="4826000"/>
            <a:ext cx="1588" cy="53975"/>
          </a:xfrm>
          <a:prstGeom prst="line">
            <a:avLst/>
          </a:prstGeom>
          <a:noFill/>
          <a:ln w="9525">
            <a:solidFill>
              <a:srgbClr val="000000"/>
            </a:solidFill>
            <a:round/>
            <a:headEnd/>
            <a:tailEnd/>
          </a:ln>
        </p:spPr>
        <p:txBody>
          <a:bodyPr/>
          <a:lstStyle/>
          <a:p>
            <a:endParaRPr lang="el-GR"/>
          </a:p>
        </p:txBody>
      </p:sp>
      <p:sp>
        <p:nvSpPr>
          <p:cNvPr id="28698" name="Rectangle 26"/>
          <p:cNvSpPr>
            <a:spLocks noChangeArrowheads="1"/>
          </p:cNvSpPr>
          <p:nvPr/>
        </p:nvSpPr>
        <p:spPr bwMode="auto">
          <a:xfrm>
            <a:off x="1924050" y="5140325"/>
            <a:ext cx="169863"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-3</a:t>
            </a:r>
            <a:endParaRPr lang="en-US" sz="3600" b="1">
              <a:solidFill>
                <a:srgbClr val="CC0000"/>
              </a:solidFill>
              <a:cs typeface="Arial" charset="0"/>
            </a:endParaRPr>
          </a:p>
        </p:txBody>
      </p:sp>
      <p:sp>
        <p:nvSpPr>
          <p:cNvPr id="28699" name="Rectangle 27"/>
          <p:cNvSpPr>
            <a:spLocks noChangeArrowheads="1"/>
          </p:cNvSpPr>
          <p:nvPr/>
        </p:nvSpPr>
        <p:spPr bwMode="auto">
          <a:xfrm>
            <a:off x="1990725" y="4427538"/>
            <a:ext cx="106363"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2</a:t>
            </a:r>
            <a:endParaRPr lang="en-US" sz="3600" b="1">
              <a:solidFill>
                <a:srgbClr val="CC0000"/>
              </a:solidFill>
              <a:cs typeface="Arial" charset="0"/>
            </a:endParaRPr>
          </a:p>
        </p:txBody>
      </p:sp>
      <p:sp>
        <p:nvSpPr>
          <p:cNvPr id="28700" name="Rectangle 28"/>
          <p:cNvSpPr>
            <a:spLocks noChangeArrowheads="1"/>
          </p:cNvSpPr>
          <p:nvPr/>
        </p:nvSpPr>
        <p:spPr bwMode="auto">
          <a:xfrm>
            <a:off x="1990725" y="3724275"/>
            <a:ext cx="106363"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7</a:t>
            </a:r>
            <a:endParaRPr lang="en-US" sz="3600" b="1">
              <a:solidFill>
                <a:srgbClr val="CC0000"/>
              </a:solidFill>
              <a:cs typeface="Arial" charset="0"/>
            </a:endParaRPr>
          </a:p>
        </p:txBody>
      </p:sp>
      <p:sp>
        <p:nvSpPr>
          <p:cNvPr id="28701" name="Rectangle 29"/>
          <p:cNvSpPr>
            <a:spLocks noChangeArrowheads="1"/>
          </p:cNvSpPr>
          <p:nvPr/>
        </p:nvSpPr>
        <p:spPr bwMode="auto">
          <a:xfrm>
            <a:off x="1879600" y="3011488"/>
            <a:ext cx="212725"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12</a:t>
            </a:r>
            <a:endParaRPr lang="en-US" sz="3600" b="1">
              <a:solidFill>
                <a:srgbClr val="CC0000"/>
              </a:solidFill>
              <a:cs typeface="Arial" charset="0"/>
            </a:endParaRPr>
          </a:p>
        </p:txBody>
      </p:sp>
      <p:sp>
        <p:nvSpPr>
          <p:cNvPr id="28702" name="Rectangle 30"/>
          <p:cNvSpPr>
            <a:spLocks noChangeArrowheads="1"/>
          </p:cNvSpPr>
          <p:nvPr/>
        </p:nvSpPr>
        <p:spPr bwMode="auto">
          <a:xfrm>
            <a:off x="1879600" y="2308225"/>
            <a:ext cx="212725"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17</a:t>
            </a:r>
            <a:endParaRPr lang="en-US" sz="3600" b="1">
              <a:solidFill>
                <a:srgbClr val="CC0000"/>
              </a:solidFill>
              <a:cs typeface="Arial" charset="0"/>
            </a:endParaRPr>
          </a:p>
        </p:txBody>
      </p:sp>
      <p:sp>
        <p:nvSpPr>
          <p:cNvPr id="28703" name="Rectangle 31"/>
          <p:cNvSpPr>
            <a:spLocks noChangeArrowheads="1"/>
          </p:cNvSpPr>
          <p:nvPr/>
        </p:nvSpPr>
        <p:spPr bwMode="auto">
          <a:xfrm>
            <a:off x="1879600" y="1595438"/>
            <a:ext cx="212725"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22</a:t>
            </a:r>
            <a:endParaRPr lang="en-US" sz="3600" b="1">
              <a:solidFill>
                <a:srgbClr val="CC0000"/>
              </a:solidFill>
              <a:cs typeface="Arial" charset="0"/>
            </a:endParaRPr>
          </a:p>
        </p:txBody>
      </p:sp>
      <p:sp>
        <p:nvSpPr>
          <p:cNvPr id="25632" name="Rectangle 32"/>
          <p:cNvSpPr>
            <a:spLocks noChangeArrowheads="1"/>
          </p:cNvSpPr>
          <p:nvPr/>
        </p:nvSpPr>
        <p:spPr bwMode="auto">
          <a:xfrm>
            <a:off x="3414713" y="4991100"/>
            <a:ext cx="550862"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OECD</a:t>
            </a:r>
            <a:endParaRPr lang="en-US" sz="3600" b="1">
              <a:solidFill>
                <a:srgbClr val="CC0000"/>
              </a:solidFill>
              <a:cs typeface="Arial" charset="0"/>
            </a:endParaRPr>
          </a:p>
        </p:txBody>
      </p:sp>
      <p:sp>
        <p:nvSpPr>
          <p:cNvPr id="25633" name="Rectangle 33"/>
          <p:cNvSpPr>
            <a:spLocks noChangeArrowheads="1"/>
          </p:cNvSpPr>
          <p:nvPr/>
        </p:nvSpPr>
        <p:spPr bwMode="auto">
          <a:xfrm>
            <a:off x="6108700" y="4991100"/>
            <a:ext cx="965200"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Non-OECD</a:t>
            </a:r>
            <a:endParaRPr lang="en-US" sz="3600" b="1">
              <a:solidFill>
                <a:srgbClr val="CC0000"/>
              </a:solidFill>
              <a:cs typeface="Arial" charset="0"/>
            </a:endParaRPr>
          </a:p>
        </p:txBody>
      </p:sp>
      <p:sp>
        <p:nvSpPr>
          <p:cNvPr id="28706" name="Rectangle 34"/>
          <p:cNvSpPr>
            <a:spLocks noChangeArrowheads="1"/>
          </p:cNvSpPr>
          <p:nvPr/>
        </p:nvSpPr>
        <p:spPr bwMode="auto">
          <a:xfrm rot="-5400000">
            <a:off x="1472406" y="3367882"/>
            <a:ext cx="423863"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mb/d</a:t>
            </a:r>
            <a:endParaRPr lang="en-US" sz="3600" b="1">
              <a:solidFill>
                <a:srgbClr val="CC0000"/>
              </a:solidFill>
              <a:cs typeface="Arial" charset="0"/>
            </a:endParaRPr>
          </a:p>
        </p:txBody>
      </p:sp>
      <p:sp>
        <p:nvSpPr>
          <p:cNvPr id="28707" name="Rectangle 35"/>
          <p:cNvSpPr>
            <a:spLocks noChangeArrowheads="1"/>
          </p:cNvSpPr>
          <p:nvPr/>
        </p:nvSpPr>
        <p:spPr bwMode="auto">
          <a:xfrm>
            <a:off x="2544763" y="5500688"/>
            <a:ext cx="122237" cy="120650"/>
          </a:xfrm>
          <a:prstGeom prst="rect">
            <a:avLst/>
          </a:prstGeom>
          <a:solidFill>
            <a:srgbClr val="339966"/>
          </a:solidFill>
          <a:ln w="9525">
            <a:noFill/>
            <a:miter lim="800000"/>
            <a:headEnd/>
            <a:tailEnd/>
          </a:ln>
        </p:spPr>
        <p:txBody>
          <a:bodyPr/>
          <a:lstStyle/>
          <a:p>
            <a:endParaRPr lang="el-GR"/>
          </a:p>
        </p:txBody>
      </p:sp>
      <p:sp>
        <p:nvSpPr>
          <p:cNvPr id="28708" name="Rectangle 36"/>
          <p:cNvSpPr>
            <a:spLocks noChangeArrowheads="1"/>
          </p:cNvSpPr>
          <p:nvPr/>
        </p:nvSpPr>
        <p:spPr bwMode="auto">
          <a:xfrm>
            <a:off x="2711450" y="5445125"/>
            <a:ext cx="1497013"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Power generation</a:t>
            </a:r>
            <a:endParaRPr lang="en-US" sz="3600" b="1">
              <a:solidFill>
                <a:srgbClr val="CC0000"/>
              </a:solidFill>
              <a:cs typeface="Arial" charset="0"/>
            </a:endParaRPr>
          </a:p>
        </p:txBody>
      </p:sp>
      <p:sp>
        <p:nvSpPr>
          <p:cNvPr id="28709" name="Rectangle 37"/>
          <p:cNvSpPr>
            <a:spLocks noChangeArrowheads="1"/>
          </p:cNvSpPr>
          <p:nvPr/>
        </p:nvSpPr>
        <p:spPr bwMode="auto">
          <a:xfrm>
            <a:off x="4637088" y="5500688"/>
            <a:ext cx="120650" cy="120650"/>
          </a:xfrm>
          <a:prstGeom prst="rect">
            <a:avLst/>
          </a:prstGeom>
          <a:solidFill>
            <a:srgbClr val="FFCC00"/>
          </a:solidFill>
          <a:ln w="9525">
            <a:noFill/>
            <a:miter lim="800000"/>
            <a:headEnd/>
            <a:tailEnd/>
          </a:ln>
        </p:spPr>
        <p:txBody>
          <a:bodyPr/>
          <a:lstStyle/>
          <a:p>
            <a:endParaRPr lang="el-GR"/>
          </a:p>
        </p:txBody>
      </p:sp>
      <p:sp>
        <p:nvSpPr>
          <p:cNvPr id="28710" name="Rectangle 38"/>
          <p:cNvSpPr>
            <a:spLocks noChangeArrowheads="1"/>
          </p:cNvSpPr>
          <p:nvPr/>
        </p:nvSpPr>
        <p:spPr bwMode="auto">
          <a:xfrm>
            <a:off x="4803775" y="5445125"/>
            <a:ext cx="677863"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Industry</a:t>
            </a:r>
            <a:endParaRPr lang="en-US" sz="3600" b="1">
              <a:solidFill>
                <a:srgbClr val="CC0000"/>
              </a:solidFill>
              <a:cs typeface="Arial" charset="0"/>
            </a:endParaRPr>
          </a:p>
        </p:txBody>
      </p:sp>
      <p:sp>
        <p:nvSpPr>
          <p:cNvPr id="28711" name="Rectangle 39"/>
          <p:cNvSpPr>
            <a:spLocks noChangeArrowheads="1"/>
          </p:cNvSpPr>
          <p:nvPr/>
        </p:nvSpPr>
        <p:spPr bwMode="auto">
          <a:xfrm>
            <a:off x="5886450" y="5500688"/>
            <a:ext cx="122238" cy="120650"/>
          </a:xfrm>
          <a:prstGeom prst="rect">
            <a:avLst/>
          </a:prstGeom>
          <a:solidFill>
            <a:srgbClr val="FF0000"/>
          </a:solidFill>
          <a:ln w="9525">
            <a:noFill/>
            <a:miter lim="800000"/>
            <a:headEnd/>
            <a:tailEnd/>
          </a:ln>
        </p:spPr>
        <p:txBody>
          <a:bodyPr/>
          <a:lstStyle/>
          <a:p>
            <a:endParaRPr lang="el-GR"/>
          </a:p>
        </p:txBody>
      </p:sp>
      <p:sp>
        <p:nvSpPr>
          <p:cNvPr id="28712" name="Rectangle 40"/>
          <p:cNvSpPr>
            <a:spLocks noChangeArrowheads="1"/>
          </p:cNvSpPr>
          <p:nvPr/>
        </p:nvSpPr>
        <p:spPr bwMode="auto">
          <a:xfrm>
            <a:off x="6053138" y="5445125"/>
            <a:ext cx="815975"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Transport</a:t>
            </a:r>
            <a:endParaRPr lang="en-US" sz="3600" b="1">
              <a:solidFill>
                <a:srgbClr val="CC0000"/>
              </a:solidFill>
              <a:cs typeface="Arial" charset="0"/>
            </a:endParaRPr>
          </a:p>
        </p:txBody>
      </p:sp>
      <p:sp>
        <p:nvSpPr>
          <p:cNvPr id="28713" name="Rectangle 41"/>
          <p:cNvSpPr>
            <a:spLocks noChangeArrowheads="1"/>
          </p:cNvSpPr>
          <p:nvPr/>
        </p:nvSpPr>
        <p:spPr bwMode="auto">
          <a:xfrm>
            <a:off x="7275513" y="5500688"/>
            <a:ext cx="120650" cy="120650"/>
          </a:xfrm>
          <a:prstGeom prst="rect">
            <a:avLst/>
          </a:prstGeom>
          <a:solidFill>
            <a:srgbClr val="3333CC"/>
          </a:solidFill>
          <a:ln w="9525">
            <a:noFill/>
            <a:miter lim="800000"/>
            <a:headEnd/>
            <a:tailEnd/>
          </a:ln>
        </p:spPr>
        <p:txBody>
          <a:bodyPr/>
          <a:lstStyle/>
          <a:p>
            <a:endParaRPr lang="el-GR"/>
          </a:p>
        </p:txBody>
      </p:sp>
      <p:sp>
        <p:nvSpPr>
          <p:cNvPr id="28714" name="Rectangle 42"/>
          <p:cNvSpPr>
            <a:spLocks noChangeArrowheads="1"/>
          </p:cNvSpPr>
          <p:nvPr/>
        </p:nvSpPr>
        <p:spPr bwMode="auto">
          <a:xfrm>
            <a:off x="7440613" y="5445125"/>
            <a:ext cx="476250" cy="228600"/>
          </a:xfrm>
          <a:prstGeom prst="rect">
            <a:avLst/>
          </a:prstGeom>
          <a:noFill/>
          <a:ln w="9525">
            <a:noFill/>
            <a:miter lim="800000"/>
            <a:headEnd/>
            <a:tailEnd/>
          </a:ln>
        </p:spPr>
        <p:txBody>
          <a:bodyPr wrap="none" lIns="0" tIns="0" rIns="0" bIns="0">
            <a:spAutoFit/>
          </a:bodyPr>
          <a:lstStyle/>
          <a:p>
            <a:pPr eaLnBrk="0" hangingPunct="0"/>
            <a:r>
              <a:rPr lang="en-US" sz="1500">
                <a:solidFill>
                  <a:srgbClr val="000000"/>
                </a:solidFill>
                <a:latin typeface="Arial" charset="0"/>
                <a:cs typeface="Arial" charset="0"/>
              </a:rPr>
              <a:t>Other</a:t>
            </a:r>
            <a:endParaRPr lang="en-US" sz="3600" b="1">
              <a:solidFill>
                <a:srgbClr val="CC0000"/>
              </a:solidFill>
              <a:cs typeface="Arial" charset="0"/>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16</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354475501"/>
      </p:ext>
    </p:extLst>
  </p:cSld>
  <p:clrMapOvr>
    <a:masterClrMapping/>
  </p:clrMapOvr>
  <mc:AlternateContent xmlns:mc="http://schemas.openxmlformats.org/markup-compatibility/2006">
    <mc:Choice xmlns:p14="http://schemas.microsoft.com/office/powerpoint/2010/main" Requires="p14">
      <p:transition spd="slow" p14:dur="2000" advTm="48159"/>
    </mc:Choice>
    <mc:Fallback>
      <p:transition spd="slow" advTm="48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0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6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6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6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6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6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6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bldLst>
      <p:bldP spid="25607" grpId="0" animBg="1"/>
      <p:bldP spid="25608" grpId="0" animBg="1"/>
      <p:bldP spid="25609" grpId="0" animBg="1"/>
      <p:bldP spid="25610" grpId="0" animBg="1"/>
      <p:bldP spid="25611" grpId="0" animBg="1"/>
      <p:bldP spid="25612" grpId="0" animBg="1"/>
      <p:bldP spid="25613" grpId="0" animBg="1"/>
      <p:bldP spid="25614" grpId="0" animBg="1"/>
      <p:bldP spid="25632" grpId="0"/>
      <p:bldP spid="256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C1ABC06-5541-4A9D-A2D6-73EED2529435}" type="slidenum">
              <a:rPr lang="en-GB" smtClean="0"/>
              <a:t>17</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55767430"/>
      </p:ext>
    </p:extLst>
  </p:cSld>
  <p:clrMapOvr>
    <a:masterClrMapping/>
  </p:clrMapOvr>
  <mc:AlternateContent xmlns:mc="http://schemas.openxmlformats.org/markup-compatibility/2006">
    <mc:Choice xmlns:p14="http://schemas.microsoft.com/office/powerpoint/2010/main" Requires="p14">
      <p:transition spd="slow" p14:dur="2000" advTm="1691"/>
    </mc:Choice>
    <mc:Fallback>
      <p:transition spd="slow" advTm="1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67544" y="620688"/>
            <a:ext cx="8229600" cy="1066800"/>
          </a:xfrm>
        </p:spPr>
        <p:txBody>
          <a:bodyPr>
            <a:normAutofit/>
          </a:bodyPr>
          <a:lstStyle/>
          <a:p>
            <a:pPr>
              <a:defRPr/>
            </a:pPr>
            <a:r>
              <a:rPr lang="el-GR" sz="2800" dirty="0">
                <a:solidFill>
                  <a:srgbClr val="C00000"/>
                </a:solidFill>
              </a:rPr>
              <a:t>ΕΝΕΡΓΕΙΑ ΚΑΙ ΙΣΧΥΣ</a:t>
            </a:r>
          </a:p>
        </p:txBody>
      </p:sp>
      <p:sp>
        <p:nvSpPr>
          <p:cNvPr id="112643" name="Rectangle 3"/>
          <p:cNvSpPr>
            <a:spLocks noGrp="1" noChangeArrowheads="1"/>
          </p:cNvSpPr>
          <p:nvPr>
            <p:ph idx="1"/>
          </p:nvPr>
        </p:nvSpPr>
        <p:spPr>
          <a:xfrm>
            <a:off x="323528" y="2348880"/>
            <a:ext cx="8507413" cy="1541463"/>
          </a:xfrm>
        </p:spPr>
        <p:txBody>
          <a:bodyPr>
            <a:normAutofit fontScale="92500" lnSpcReduction="20000"/>
          </a:bodyPr>
          <a:lstStyle/>
          <a:p>
            <a:pPr eaLnBrk="1" hangingPunct="1">
              <a:defRPr/>
            </a:pPr>
            <a:r>
              <a:rPr lang="el-GR" sz="3600" dirty="0" smtClean="0"/>
              <a:t>ΕΝΕΡΓΕΙΑ </a:t>
            </a:r>
            <a:r>
              <a:rPr lang="en-GB" sz="3600" dirty="0" smtClean="0"/>
              <a:t>	</a:t>
            </a:r>
            <a:r>
              <a:rPr lang="el-GR" sz="3600" dirty="0" smtClean="0"/>
              <a:t>= </a:t>
            </a:r>
            <a:r>
              <a:rPr lang="en-GB" sz="3600" dirty="0" smtClean="0"/>
              <a:t>    </a:t>
            </a:r>
            <a:r>
              <a:rPr lang="el-GR" sz="3600" dirty="0" smtClean="0"/>
              <a:t>ΙΣΧΥΣ </a:t>
            </a:r>
            <a:r>
              <a:rPr lang="en-GB" sz="3600" dirty="0" smtClean="0"/>
              <a:t> </a:t>
            </a:r>
            <a:r>
              <a:rPr lang="el-GR" sz="3600" dirty="0" smtClean="0"/>
              <a:t>* </a:t>
            </a:r>
            <a:r>
              <a:rPr lang="en-GB" sz="3600" dirty="0" smtClean="0"/>
              <a:t> </a:t>
            </a:r>
            <a:r>
              <a:rPr lang="el-GR" sz="3600" dirty="0" smtClean="0"/>
              <a:t>ΧΡΟΝΟΣ</a:t>
            </a:r>
          </a:p>
          <a:p>
            <a:pPr eaLnBrk="1" hangingPunct="1">
              <a:buFont typeface="Wingdings" pitchFamily="2" charset="2"/>
              <a:buNone/>
              <a:defRPr/>
            </a:pPr>
            <a:r>
              <a:rPr lang="el-GR" sz="3600" dirty="0" smtClean="0"/>
              <a:t>	1 </a:t>
            </a:r>
            <a:r>
              <a:rPr lang="en-GB" sz="3600" dirty="0" err="1" smtClean="0"/>
              <a:t>Wh</a:t>
            </a:r>
            <a:r>
              <a:rPr lang="en-GB" sz="3600" dirty="0" smtClean="0"/>
              <a:t>		=	1 W      *      1 hr</a:t>
            </a:r>
          </a:p>
          <a:p>
            <a:pPr eaLnBrk="1" hangingPunct="1">
              <a:buFont typeface="Wingdings" pitchFamily="2" charset="2"/>
              <a:buNone/>
              <a:defRPr/>
            </a:pPr>
            <a:r>
              <a:rPr lang="en-GB" sz="3600" dirty="0" smtClean="0"/>
              <a:t>					1 J/sec</a:t>
            </a:r>
            <a:endParaRPr lang="el-GR" sz="3600" dirty="0" smtClean="0"/>
          </a:p>
        </p:txBody>
      </p:sp>
      <p:sp>
        <p:nvSpPr>
          <p:cNvPr id="2" name="Slide Number Placeholder 1"/>
          <p:cNvSpPr>
            <a:spLocks noGrp="1"/>
          </p:cNvSpPr>
          <p:nvPr>
            <p:ph type="sldNum" sz="quarter" idx="12"/>
          </p:nvPr>
        </p:nvSpPr>
        <p:spPr/>
        <p:txBody>
          <a:bodyPr/>
          <a:lstStyle/>
          <a:p>
            <a:fld id="{BC1ABC06-5541-4A9D-A2D6-73EED2529435}" type="slidenum">
              <a:rPr lang="en-GB" smtClean="0"/>
              <a:t>18</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00604743"/>
      </p:ext>
    </p:extLst>
  </p:cSld>
  <p:clrMapOvr>
    <a:masterClrMapping/>
  </p:clrMapOvr>
  <mc:AlternateContent xmlns:mc="http://schemas.openxmlformats.org/markup-compatibility/2006">
    <mc:Choice xmlns:p14="http://schemas.microsoft.com/office/powerpoint/2010/main" Requires="p14">
      <p:transition spd="slow" p14:dur="2000" advTm="31815"/>
    </mc:Choice>
    <mc:Fallback>
      <p:transition spd="slow" advTm="31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1737"/>
            <a:ext cx="8640960" cy="536943"/>
          </a:xfrm>
        </p:spPr>
        <p:txBody>
          <a:bodyPr>
            <a:noAutofit/>
          </a:bodyPr>
          <a:lstStyle/>
          <a:p>
            <a:pPr>
              <a:defRPr/>
            </a:pPr>
            <a:r>
              <a:rPr lang="el-GR" sz="2800" dirty="0">
                <a:solidFill>
                  <a:srgbClr val="C00000"/>
                </a:solidFill>
              </a:rPr>
              <a:t>Βασικές Μονάδες </a:t>
            </a:r>
            <a:r>
              <a:rPr lang="el-GR" sz="2800" dirty="0">
                <a:solidFill>
                  <a:srgbClr val="C00000"/>
                </a:solidFill>
              </a:rPr>
              <a:t>Ενέργειας - Συντελεστές Μετατροπής</a:t>
            </a:r>
          </a:p>
        </p:txBody>
      </p:sp>
      <p:sp>
        <p:nvSpPr>
          <p:cNvPr id="3" name="2 - Θέση περιεχομένου"/>
          <p:cNvSpPr>
            <a:spLocks noGrp="1"/>
          </p:cNvSpPr>
          <p:nvPr>
            <p:ph idx="1"/>
          </p:nvPr>
        </p:nvSpPr>
        <p:spPr>
          <a:xfrm>
            <a:off x="179512" y="656431"/>
            <a:ext cx="8568952" cy="5545137"/>
          </a:xfrm>
        </p:spPr>
        <p:txBody>
          <a:bodyPr>
            <a:noAutofit/>
          </a:bodyPr>
          <a:lstStyle/>
          <a:p>
            <a:pPr>
              <a:buFont typeface="Wingdings" pitchFamily="2" charset="2"/>
              <a:buNone/>
              <a:defRPr/>
            </a:pPr>
            <a:r>
              <a:rPr lang="el-GR" sz="1800" b="1" dirty="0" smtClean="0"/>
              <a:t>	</a:t>
            </a:r>
            <a:r>
              <a:rPr lang="en-US" sz="1800" dirty="0" smtClean="0"/>
              <a:t>1 Joule (J)</a:t>
            </a:r>
            <a:r>
              <a:rPr lang="el-GR" sz="1800" dirty="0" smtClean="0"/>
              <a:t> </a:t>
            </a:r>
            <a:r>
              <a:rPr lang="en-US" sz="1800" dirty="0" smtClean="0"/>
              <a:t>=</a:t>
            </a:r>
            <a:r>
              <a:rPr lang="el-GR" sz="1800" dirty="0" smtClean="0"/>
              <a:t>  </a:t>
            </a:r>
            <a:r>
              <a:rPr lang="en-US" sz="1800" dirty="0" smtClean="0"/>
              <a:t>0.2388 cal</a:t>
            </a:r>
            <a:endParaRPr lang="el-GR" sz="1800" dirty="0" smtClean="0"/>
          </a:p>
          <a:p>
            <a:pPr>
              <a:defRPr/>
            </a:pPr>
            <a:r>
              <a:rPr lang="en-US" sz="1800" dirty="0" smtClean="0"/>
              <a:t>1 calorie (cal)=</a:t>
            </a:r>
            <a:r>
              <a:rPr lang="el-GR" sz="1800" dirty="0" smtClean="0"/>
              <a:t>  </a:t>
            </a:r>
            <a:r>
              <a:rPr lang="en-US" sz="1800" dirty="0" smtClean="0"/>
              <a:t>4.1868 J</a:t>
            </a:r>
            <a:endParaRPr lang="el-GR" sz="1800" dirty="0" smtClean="0"/>
          </a:p>
          <a:p>
            <a:pPr>
              <a:defRPr/>
            </a:pPr>
            <a:r>
              <a:rPr lang="en-US" sz="1800" dirty="0" smtClean="0"/>
              <a:t>1 British thermal unit [BTU] </a:t>
            </a:r>
            <a:r>
              <a:rPr lang="el-GR" sz="1800" dirty="0" smtClean="0"/>
              <a:t> </a:t>
            </a:r>
            <a:r>
              <a:rPr lang="en-US" sz="1800" dirty="0" smtClean="0"/>
              <a:t>=</a:t>
            </a:r>
            <a:r>
              <a:rPr lang="el-GR" sz="1800" dirty="0" smtClean="0"/>
              <a:t>  </a:t>
            </a:r>
            <a:r>
              <a:rPr lang="en-US" sz="1800" dirty="0" smtClean="0"/>
              <a:t>1.055 kJ =</a:t>
            </a:r>
            <a:r>
              <a:rPr lang="el-GR" sz="1800" dirty="0" smtClean="0"/>
              <a:t> </a:t>
            </a:r>
            <a:r>
              <a:rPr lang="en-US" sz="1800" dirty="0" smtClean="0"/>
              <a:t>0.252 kcal</a:t>
            </a:r>
            <a:endParaRPr lang="el-GR" sz="1800" dirty="0" smtClean="0"/>
          </a:p>
          <a:p>
            <a:pPr>
              <a:defRPr/>
            </a:pPr>
            <a:r>
              <a:rPr lang="en-US" sz="1800" dirty="0" smtClean="0"/>
              <a:t>1 </a:t>
            </a:r>
            <a:r>
              <a:rPr lang="en-US" sz="1800" dirty="0" err="1" smtClean="0"/>
              <a:t>tonne</a:t>
            </a:r>
            <a:r>
              <a:rPr lang="en-US" sz="1800" dirty="0" smtClean="0"/>
              <a:t> of oil equivalent (toe) =</a:t>
            </a:r>
            <a:r>
              <a:rPr lang="el-GR" sz="1800" dirty="0" smtClean="0"/>
              <a:t> </a:t>
            </a:r>
            <a:r>
              <a:rPr lang="en-US" sz="1800" dirty="0" smtClean="0"/>
              <a:t>41.868 GJ =	10 000 </a:t>
            </a:r>
            <a:r>
              <a:rPr lang="en-US" sz="1800" dirty="0" err="1" smtClean="0"/>
              <a:t>Mcal</a:t>
            </a:r>
            <a:endParaRPr lang="el-GR" sz="1800" dirty="0" smtClean="0"/>
          </a:p>
          <a:p>
            <a:pPr>
              <a:defRPr/>
            </a:pPr>
            <a:r>
              <a:rPr lang="en-US" sz="1800" dirty="0" smtClean="0"/>
              <a:t>1 </a:t>
            </a:r>
            <a:r>
              <a:rPr lang="en-US" sz="1800" dirty="0" err="1" smtClean="0"/>
              <a:t>tonne</a:t>
            </a:r>
            <a:r>
              <a:rPr lang="en-US" sz="1800" dirty="0" smtClean="0"/>
              <a:t> of coal equivalent (</a:t>
            </a:r>
            <a:r>
              <a:rPr lang="en-US" sz="1800" dirty="0" err="1" smtClean="0"/>
              <a:t>tce</a:t>
            </a:r>
            <a:r>
              <a:rPr lang="en-US" sz="1800" dirty="0" smtClean="0"/>
              <a:t>)</a:t>
            </a:r>
            <a:r>
              <a:rPr lang="el-GR" sz="1800" dirty="0" smtClean="0"/>
              <a:t> </a:t>
            </a:r>
            <a:r>
              <a:rPr lang="en-US" sz="1800" dirty="0" smtClean="0"/>
              <a:t>=</a:t>
            </a:r>
            <a:r>
              <a:rPr lang="el-GR" sz="1800" dirty="0" smtClean="0"/>
              <a:t> </a:t>
            </a:r>
            <a:r>
              <a:rPr lang="en-US" sz="1800" dirty="0" smtClean="0"/>
              <a:t>29.3 GJ = 7 000 </a:t>
            </a:r>
            <a:r>
              <a:rPr lang="en-US" sz="1800" dirty="0" err="1" smtClean="0"/>
              <a:t>Mcal</a:t>
            </a:r>
            <a:endParaRPr lang="el-GR" sz="1800" dirty="0" smtClean="0"/>
          </a:p>
          <a:p>
            <a:pPr>
              <a:defRPr/>
            </a:pPr>
            <a:r>
              <a:rPr lang="en-US" sz="1800" dirty="0" smtClean="0">
                <a:solidFill>
                  <a:srgbClr val="FF0000"/>
                </a:solidFill>
              </a:rPr>
              <a:t>1 barrel</a:t>
            </a:r>
            <a:r>
              <a:rPr lang="el-GR" sz="1800" dirty="0" smtClean="0">
                <a:solidFill>
                  <a:srgbClr val="FF0000"/>
                </a:solidFill>
              </a:rPr>
              <a:t> </a:t>
            </a:r>
            <a:r>
              <a:rPr lang="en-US" sz="1800" dirty="0" smtClean="0">
                <a:solidFill>
                  <a:srgbClr val="FF0000"/>
                </a:solidFill>
              </a:rPr>
              <a:t>= 42 US gallons</a:t>
            </a:r>
            <a:r>
              <a:rPr lang="el-GR" sz="1800" dirty="0" smtClean="0">
                <a:solidFill>
                  <a:srgbClr val="FF0000"/>
                </a:solidFill>
              </a:rPr>
              <a:t> </a:t>
            </a:r>
            <a:r>
              <a:rPr lang="en-US" sz="1800" dirty="0" smtClean="0">
                <a:solidFill>
                  <a:srgbClr val="FF0000"/>
                </a:solidFill>
              </a:rPr>
              <a:t>=</a:t>
            </a:r>
            <a:r>
              <a:rPr lang="el-GR" sz="1800" dirty="0" smtClean="0">
                <a:solidFill>
                  <a:srgbClr val="FF0000"/>
                </a:solidFill>
              </a:rPr>
              <a:t> </a:t>
            </a:r>
            <a:r>
              <a:rPr lang="en-US" sz="1800" dirty="0" smtClean="0">
                <a:solidFill>
                  <a:srgbClr val="FF0000"/>
                </a:solidFill>
              </a:rPr>
              <a:t>approx. 159 </a:t>
            </a:r>
            <a:r>
              <a:rPr lang="en-US" sz="1800" dirty="0" err="1" smtClean="0">
                <a:solidFill>
                  <a:srgbClr val="FF0000"/>
                </a:solidFill>
              </a:rPr>
              <a:t>litres</a:t>
            </a:r>
            <a:endParaRPr lang="el-GR" sz="1800" dirty="0" smtClean="0">
              <a:solidFill>
                <a:srgbClr val="FF0000"/>
              </a:solidFill>
            </a:endParaRPr>
          </a:p>
          <a:p>
            <a:pPr>
              <a:defRPr/>
            </a:pPr>
            <a:r>
              <a:rPr lang="en-US" sz="1800" dirty="0" smtClean="0"/>
              <a:t>1 cubic meter</a:t>
            </a:r>
            <a:r>
              <a:rPr lang="el-GR" sz="1800" dirty="0" smtClean="0"/>
              <a:t> </a:t>
            </a:r>
            <a:r>
              <a:rPr lang="en-US" sz="1800" dirty="0" smtClean="0"/>
              <a:t>=</a:t>
            </a:r>
            <a:r>
              <a:rPr lang="el-GR" sz="1800" dirty="0" smtClean="0"/>
              <a:t> </a:t>
            </a:r>
            <a:r>
              <a:rPr lang="en-US" sz="1800" dirty="0" smtClean="0"/>
              <a:t>35.315 cubic feet</a:t>
            </a:r>
            <a:r>
              <a:rPr lang="el-GR" sz="1800" dirty="0" smtClean="0"/>
              <a:t> </a:t>
            </a:r>
            <a:r>
              <a:rPr lang="en-US" sz="1800" dirty="0" smtClean="0"/>
              <a:t>=</a:t>
            </a:r>
            <a:r>
              <a:rPr lang="el-GR" sz="1800" dirty="0" smtClean="0"/>
              <a:t> </a:t>
            </a:r>
            <a:r>
              <a:rPr lang="en-US" sz="1800" dirty="0" smtClean="0"/>
              <a:t>6.2898 barrels</a:t>
            </a:r>
            <a:endParaRPr lang="el-GR" sz="1800" dirty="0" smtClean="0"/>
          </a:p>
          <a:p>
            <a:pPr>
              <a:buFont typeface="Wingdings" pitchFamily="2" charset="2"/>
              <a:buNone/>
              <a:defRPr/>
            </a:pPr>
            <a:r>
              <a:rPr lang="en-US" sz="1800" b="1" dirty="0" smtClean="0"/>
              <a:t> </a:t>
            </a:r>
            <a:r>
              <a:rPr lang="el-GR" sz="1800" b="1" dirty="0" smtClean="0"/>
              <a:t>	</a:t>
            </a:r>
            <a:r>
              <a:rPr lang="en-US" sz="1800" dirty="0" smtClean="0"/>
              <a:t>1 kWh </a:t>
            </a:r>
            <a:r>
              <a:rPr lang="el-GR" sz="1800" dirty="0" smtClean="0"/>
              <a:t>ηλεκτρισμού</a:t>
            </a:r>
            <a:r>
              <a:rPr lang="en-US" sz="1800" dirty="0" smtClean="0"/>
              <a:t>=	3.6 MJ</a:t>
            </a:r>
            <a:r>
              <a:rPr lang="el-GR" sz="1800" dirty="0" smtClean="0"/>
              <a:t> </a:t>
            </a:r>
            <a:r>
              <a:rPr lang="en-US" sz="1800" dirty="0" smtClean="0"/>
              <a:t>=</a:t>
            </a:r>
            <a:r>
              <a:rPr lang="el-GR" sz="1800" dirty="0" smtClean="0"/>
              <a:t>  </a:t>
            </a:r>
            <a:r>
              <a:rPr lang="en-US" sz="1800" dirty="0" smtClean="0"/>
              <a:t>approx. 860 kcal</a:t>
            </a:r>
            <a:endParaRPr lang="el-GR" sz="1800" dirty="0" smtClean="0"/>
          </a:p>
          <a:p>
            <a:pPr>
              <a:defRPr/>
            </a:pPr>
            <a:r>
              <a:rPr lang="el-GR" sz="1800" dirty="0" smtClean="0"/>
              <a:t>1 </a:t>
            </a:r>
            <a:r>
              <a:rPr lang="en-US" sz="1800" dirty="0" err="1" smtClean="0"/>
              <a:t>cal</a:t>
            </a:r>
            <a:r>
              <a:rPr lang="el-GR" sz="1800" dirty="0" smtClean="0"/>
              <a:t> : Το απαιτούμενο ποσόν θερμότητας για </a:t>
            </a:r>
            <a:r>
              <a:rPr lang="el-GR" sz="1800" dirty="0"/>
              <a:t>την ανύψωση της θερμοκρασίας 1</a:t>
            </a:r>
            <a:r>
              <a:rPr lang="en-US" sz="1800" dirty="0"/>
              <a:t>kg </a:t>
            </a:r>
            <a:r>
              <a:rPr lang="el-GR" sz="1800" dirty="0"/>
              <a:t>νερού από τους 14.5 </a:t>
            </a:r>
            <a:r>
              <a:rPr lang="el-GR" sz="1800" baseline="30000" dirty="0"/>
              <a:t>ο</a:t>
            </a:r>
            <a:r>
              <a:rPr lang="en-US" sz="1800" dirty="0"/>
              <a:t>C </a:t>
            </a:r>
            <a:r>
              <a:rPr lang="el-GR" sz="1800" dirty="0"/>
              <a:t>στους 15.5 </a:t>
            </a:r>
            <a:r>
              <a:rPr lang="en-US" baseline="30000" dirty="0" err="1"/>
              <a:t>o</a:t>
            </a:r>
            <a:r>
              <a:rPr lang="en-US" sz="1800" dirty="0" err="1"/>
              <a:t>C.</a:t>
            </a:r>
            <a:endParaRPr lang="en-US" sz="1800" dirty="0"/>
          </a:p>
          <a:p>
            <a:pPr>
              <a:defRPr/>
            </a:pPr>
            <a:r>
              <a:rPr lang="el-GR" sz="1800" dirty="0" smtClean="0"/>
              <a:t>1 </a:t>
            </a:r>
            <a:r>
              <a:rPr lang="en-US" sz="1800" dirty="0" smtClean="0"/>
              <a:t>BTU </a:t>
            </a:r>
            <a:r>
              <a:rPr lang="en-US" sz="1800" dirty="0"/>
              <a:t>(British Thermal Unit)</a:t>
            </a:r>
            <a:r>
              <a:rPr lang="el-GR" sz="1800" dirty="0"/>
              <a:t> </a:t>
            </a:r>
            <a:r>
              <a:rPr lang="el-GR" sz="1800" dirty="0" smtClean="0"/>
              <a:t>= Το </a:t>
            </a:r>
            <a:r>
              <a:rPr lang="el-GR" sz="1800" dirty="0"/>
              <a:t>ποσόν της θερμότητας που απαιτείται για την ανύψωση της θερμοκρασίας </a:t>
            </a:r>
            <a:r>
              <a:rPr lang="en-US" sz="1800" dirty="0"/>
              <a:t>1 </a:t>
            </a:r>
            <a:r>
              <a:rPr lang="en-US" sz="1800" dirty="0" err="1"/>
              <a:t>lb</a:t>
            </a:r>
            <a:r>
              <a:rPr lang="en-US" sz="1800" dirty="0"/>
              <a:t> </a:t>
            </a:r>
            <a:r>
              <a:rPr lang="el-GR" sz="1800" dirty="0"/>
              <a:t>νερού από τους 59.5 </a:t>
            </a:r>
            <a:r>
              <a:rPr lang="en-US" baseline="30000" dirty="0" err="1"/>
              <a:t>o</a:t>
            </a:r>
            <a:r>
              <a:rPr lang="en-US" sz="1800" dirty="0" err="1"/>
              <a:t>F</a:t>
            </a:r>
            <a:r>
              <a:rPr lang="en-US" sz="1800" dirty="0"/>
              <a:t> </a:t>
            </a:r>
            <a:r>
              <a:rPr lang="el-GR" sz="1800" dirty="0"/>
              <a:t>στους 60.5 </a:t>
            </a:r>
            <a:r>
              <a:rPr lang="en-US" baseline="30000" dirty="0" err="1"/>
              <a:t>o</a:t>
            </a:r>
            <a:r>
              <a:rPr lang="en-US" sz="1800" dirty="0" err="1"/>
              <a:t>F</a:t>
            </a:r>
            <a:r>
              <a:rPr lang="en-US" sz="1800" dirty="0"/>
              <a:t>.</a:t>
            </a:r>
          </a:p>
          <a:p>
            <a:pPr>
              <a:tabLst>
                <a:tab pos="1255713" algn="l"/>
              </a:tabLst>
              <a:defRPr/>
            </a:pPr>
            <a:r>
              <a:rPr lang="en-US" sz="1800" dirty="0" smtClean="0"/>
              <a:t>1 </a:t>
            </a:r>
            <a:r>
              <a:rPr lang="en-US" sz="1800" dirty="0"/>
              <a:t>Joule </a:t>
            </a:r>
            <a:r>
              <a:rPr lang="el-GR" sz="1800" dirty="0" smtClean="0"/>
              <a:t>	</a:t>
            </a:r>
            <a:r>
              <a:rPr lang="en-US" sz="1800" dirty="0" smtClean="0"/>
              <a:t>= </a:t>
            </a:r>
            <a:r>
              <a:rPr lang="en-US" sz="1800" dirty="0"/>
              <a:t>1 Newton * 1 m</a:t>
            </a:r>
          </a:p>
          <a:p>
            <a:pPr>
              <a:tabLst>
                <a:tab pos="1255713" algn="l"/>
              </a:tabLst>
              <a:defRPr/>
            </a:pPr>
            <a:r>
              <a:rPr lang="en-US" sz="1800" dirty="0" smtClean="0"/>
              <a:t>1 </a:t>
            </a:r>
            <a:r>
              <a:rPr lang="el-GR" sz="1800" dirty="0"/>
              <a:t>ΤΙΠ    </a:t>
            </a:r>
            <a:r>
              <a:rPr lang="el-GR" sz="1800" dirty="0" smtClean="0"/>
              <a:t>	= </a:t>
            </a:r>
            <a:r>
              <a:rPr lang="el-GR" sz="1800" dirty="0"/>
              <a:t>10 </a:t>
            </a:r>
            <a:r>
              <a:rPr lang="en-US" sz="1800" dirty="0" err="1"/>
              <a:t>Gcal</a:t>
            </a:r>
            <a:r>
              <a:rPr lang="en-US" sz="1800" dirty="0"/>
              <a:t>  = 41.868 GJ</a:t>
            </a:r>
            <a:r>
              <a:rPr lang="el-GR" sz="1800" dirty="0"/>
              <a:t>     τόννος ισοδυνάμου πετρελαίου</a:t>
            </a:r>
            <a:endParaRPr lang="en-US" sz="1800" dirty="0"/>
          </a:p>
          <a:p>
            <a:pPr>
              <a:tabLst>
                <a:tab pos="1255713" algn="l"/>
              </a:tabLst>
              <a:defRPr/>
            </a:pPr>
            <a:r>
              <a:rPr lang="en-US" sz="1800" dirty="0"/>
              <a:t>1 TIA </a:t>
            </a:r>
            <a:r>
              <a:rPr lang="el-GR" sz="1800" dirty="0"/>
              <a:t>   </a:t>
            </a:r>
            <a:r>
              <a:rPr lang="el-GR" sz="1800" dirty="0" smtClean="0"/>
              <a:t>	</a:t>
            </a:r>
            <a:r>
              <a:rPr lang="en-US" sz="1800" dirty="0" smtClean="0"/>
              <a:t>=   </a:t>
            </a:r>
            <a:r>
              <a:rPr lang="en-US" sz="1800" dirty="0"/>
              <a:t>7 </a:t>
            </a:r>
            <a:r>
              <a:rPr lang="en-US" sz="1800" dirty="0" err="1"/>
              <a:t>Gcal</a:t>
            </a:r>
            <a:r>
              <a:rPr lang="en-US" sz="1800" dirty="0"/>
              <a:t>  = 29.308 GJ</a:t>
            </a:r>
            <a:r>
              <a:rPr lang="el-GR" sz="1800" dirty="0"/>
              <a:t>      τόννος ισοδυνάμου άνθρακα</a:t>
            </a:r>
            <a:endParaRPr lang="en-US" sz="1800" dirty="0"/>
          </a:p>
          <a:p>
            <a:pPr>
              <a:tabLst>
                <a:tab pos="1255713" algn="l"/>
              </a:tabLst>
              <a:defRPr/>
            </a:pPr>
            <a:r>
              <a:rPr lang="en-US" sz="1800" dirty="0" smtClean="0"/>
              <a:t>1 </a:t>
            </a:r>
            <a:r>
              <a:rPr lang="en-US" sz="1800" dirty="0" err="1"/>
              <a:t>therm</a:t>
            </a:r>
            <a:r>
              <a:rPr lang="en-US" sz="1800" dirty="0"/>
              <a:t> </a:t>
            </a:r>
            <a:r>
              <a:rPr lang="el-GR" sz="1800" dirty="0"/>
              <a:t> </a:t>
            </a:r>
            <a:r>
              <a:rPr lang="el-GR" sz="1800" dirty="0" smtClean="0"/>
              <a:t>	</a:t>
            </a:r>
            <a:r>
              <a:rPr lang="en-US" sz="1800" dirty="0" smtClean="0"/>
              <a:t>= </a:t>
            </a:r>
            <a:r>
              <a:rPr lang="en-US" sz="1800" dirty="0"/>
              <a:t>100 000 BTU</a:t>
            </a:r>
          </a:p>
          <a:p>
            <a:pPr>
              <a:tabLst>
                <a:tab pos="1255713" algn="l"/>
              </a:tabLst>
              <a:defRPr/>
            </a:pPr>
            <a:r>
              <a:rPr lang="en-US" sz="1800" dirty="0"/>
              <a:t>1 kg </a:t>
            </a:r>
            <a:r>
              <a:rPr lang="el-GR" sz="1800" dirty="0"/>
              <a:t>        </a:t>
            </a:r>
            <a:r>
              <a:rPr lang="el-GR" sz="1800" dirty="0" smtClean="0"/>
              <a:t>	</a:t>
            </a:r>
            <a:r>
              <a:rPr lang="en-US" sz="1800" dirty="0" smtClean="0"/>
              <a:t>= </a:t>
            </a:r>
            <a:r>
              <a:rPr lang="en-US" sz="1800" dirty="0"/>
              <a:t>2.205 </a:t>
            </a:r>
            <a:r>
              <a:rPr lang="en-US" sz="1800" dirty="0" err="1" smtClean="0"/>
              <a:t>lb</a:t>
            </a:r>
            <a:endParaRPr lang="el-GR" sz="1800" dirty="0"/>
          </a:p>
        </p:txBody>
      </p:sp>
      <p:sp>
        <p:nvSpPr>
          <p:cNvPr id="4" name="Slide Number Placeholder 3"/>
          <p:cNvSpPr>
            <a:spLocks noGrp="1"/>
          </p:cNvSpPr>
          <p:nvPr>
            <p:ph type="sldNum" sz="quarter" idx="12"/>
          </p:nvPr>
        </p:nvSpPr>
        <p:spPr/>
        <p:txBody>
          <a:bodyPr/>
          <a:lstStyle/>
          <a:p>
            <a:fld id="{BC1ABC06-5541-4A9D-A2D6-73EED2529435}" type="slidenum">
              <a:rPr lang="en-GB" smtClean="0"/>
              <a:t>19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95337091"/>
      </p:ext>
    </p:extLst>
  </p:cSld>
  <p:clrMapOvr>
    <a:masterClrMapping/>
  </p:clrMapOvr>
  <mc:AlternateContent xmlns:mc="http://schemas.openxmlformats.org/markup-compatibility/2006">
    <mc:Choice xmlns:p14="http://schemas.microsoft.com/office/powerpoint/2010/main" Requires="p14">
      <p:transition spd="slow" p14:dur="2000" advTm="50999"/>
    </mc:Choice>
    <mc:Fallback>
      <p:transition spd="slow" advTm="50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143000" y="188640"/>
            <a:ext cx="6858000" cy="648072"/>
          </a:xfrm>
        </p:spPr>
        <p:txBody>
          <a:bodyPr>
            <a:normAutofit/>
          </a:bodyPr>
          <a:lstStyle/>
          <a:p>
            <a:r>
              <a:rPr lang="el-GR" sz="2800" b="1" dirty="0">
                <a:solidFill>
                  <a:srgbClr val="C00000"/>
                </a:solidFill>
              </a:rPr>
              <a:t>ΕΞΕΛΙΞΗ ΚΑΤΑΝΑΛΩΣΗΣ ΚΑΥΣΙΜΩΝ</a:t>
            </a:r>
          </a:p>
        </p:txBody>
      </p:sp>
      <p:sp>
        <p:nvSpPr>
          <p:cNvPr id="7" name="5 - Θέση αριθμού διαφάνειας"/>
          <p:cNvSpPr>
            <a:spLocks noGrp="1"/>
          </p:cNvSpPr>
          <p:nvPr>
            <p:ph type="sldNum" sz="quarter" idx="12"/>
          </p:nvPr>
        </p:nvSpPr>
        <p:spPr/>
        <p:txBody>
          <a:bodyPr/>
          <a:lstStyle/>
          <a:p>
            <a:fld id="{A08E9E59-888A-4B4B-A004-AE029CB9F608}" type="slidenum">
              <a:rPr lang="el-GR"/>
              <a:pPr/>
              <a:t>2</a:t>
            </a:fld>
            <a:endParaRPr lang="el-GR"/>
          </a:p>
        </p:txBody>
      </p:sp>
      <p:sp>
        <p:nvSpPr>
          <p:cNvPr id="33797" name="Rectangle 5"/>
          <p:cNvSpPr>
            <a:spLocks noChangeArrowheads="1"/>
          </p:cNvSpPr>
          <p:nvPr/>
        </p:nvSpPr>
        <p:spPr bwMode="auto">
          <a:xfrm>
            <a:off x="2157413" y="2128838"/>
            <a:ext cx="9144000" cy="0"/>
          </a:xfrm>
          <a:prstGeom prst="rect">
            <a:avLst/>
          </a:prstGeom>
          <a:noFill/>
          <a:ln w="9525">
            <a:noFill/>
            <a:miter lim="800000"/>
            <a:headEnd/>
            <a:tailEnd/>
          </a:ln>
          <a:effectLst/>
        </p:spPr>
        <p:txBody>
          <a:bodyPr>
            <a:spAutoFit/>
          </a:bodyPr>
          <a:lstStyle/>
          <a:p>
            <a:endParaRPr lang="el-GR"/>
          </a:p>
        </p:txBody>
      </p:sp>
      <p:pic>
        <p:nvPicPr>
          <p:cNvPr id="33796" name="Picture 4" descr="marchetti.jpg (199881 bytes)"/>
          <p:cNvPicPr>
            <a:picLocks noChangeAspect="1" noChangeArrowheads="1"/>
          </p:cNvPicPr>
          <p:nvPr/>
        </p:nvPicPr>
        <p:blipFill>
          <a:blip r:embed="rId4" r:link="rId5" cstate="print"/>
          <a:srcRect/>
          <a:stretch>
            <a:fillRect/>
          </a:stretch>
        </p:blipFill>
        <p:spPr bwMode="auto">
          <a:xfrm>
            <a:off x="539552" y="2060848"/>
            <a:ext cx="8305800" cy="4473575"/>
          </a:xfrm>
          <a:prstGeom prst="rect">
            <a:avLst/>
          </a:prstGeo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0238522"/>
      </p:ext>
    </p:extLst>
  </p:cSld>
  <p:clrMapOvr>
    <a:masterClrMapping/>
  </p:clrMapOvr>
  <mc:AlternateContent xmlns:mc="http://schemas.openxmlformats.org/markup-compatibility/2006">
    <mc:Choice xmlns:p14="http://schemas.microsoft.com/office/powerpoint/2010/main" Requires="p14">
      <p:transition spd="slow" p14:dur="2000" advTm="21662"/>
    </mc:Choice>
    <mc:Fallback>
      <p:transition spd="slow" advTm="21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noAutofit/>
          </a:bodyPr>
          <a:lstStyle/>
          <a:p>
            <a:pPr>
              <a:defRPr/>
            </a:pPr>
            <a:r>
              <a:rPr lang="el-GR" sz="2800">
                <a:solidFill>
                  <a:srgbClr val="C00000"/>
                </a:solidFill>
              </a:rPr>
              <a:t>100 </a:t>
            </a:r>
            <a:r>
              <a:rPr lang="en-GB" sz="2800">
                <a:solidFill>
                  <a:srgbClr val="C00000"/>
                </a:solidFill>
              </a:rPr>
              <a:t>kJ</a:t>
            </a:r>
            <a:r>
              <a:rPr lang="el-GR" sz="2800">
                <a:solidFill>
                  <a:srgbClr val="C00000"/>
                </a:solidFill>
              </a:rPr>
              <a:t> </a:t>
            </a:r>
            <a:r>
              <a:rPr lang="en-GB" sz="2800">
                <a:solidFill>
                  <a:srgbClr val="C00000"/>
                </a:solidFill>
              </a:rPr>
              <a:t>(kiloJoule)  </a:t>
            </a:r>
            <a:r>
              <a:rPr lang="el-GR" sz="2800" dirty="0">
                <a:solidFill>
                  <a:srgbClr val="C00000"/>
                </a:solidFill>
              </a:rPr>
              <a:t>ΕΝΕΡΓΕΙΑΣ</a:t>
            </a:r>
          </a:p>
        </p:txBody>
      </p:sp>
      <p:sp>
        <p:nvSpPr>
          <p:cNvPr id="115715" name="Rectangle 3"/>
          <p:cNvSpPr>
            <a:spLocks noGrp="1" noChangeArrowheads="1"/>
          </p:cNvSpPr>
          <p:nvPr>
            <p:ph idx="1"/>
          </p:nvPr>
        </p:nvSpPr>
        <p:spPr>
          <a:ln>
            <a:solidFill>
              <a:srgbClr val="FFFF00"/>
            </a:solidFill>
          </a:ln>
        </p:spPr>
        <p:txBody>
          <a:bodyPr>
            <a:noAutofit/>
          </a:bodyPr>
          <a:lstStyle/>
          <a:p>
            <a:pPr eaLnBrk="1" hangingPunct="1">
              <a:lnSpc>
                <a:spcPct val="80000"/>
              </a:lnSpc>
              <a:defRPr/>
            </a:pPr>
            <a:r>
              <a:rPr lang="el-GR" sz="2000" dirty="0" smtClean="0">
                <a:solidFill>
                  <a:schemeClr val="tx1">
                    <a:lumMod val="95000"/>
                    <a:lumOff val="5000"/>
                  </a:schemeClr>
                </a:solidFill>
                <a:latin typeface="Cambria" pitchFamily="18" charset="0"/>
              </a:rPr>
              <a:t>ΗΛΙΑΚΗ ΑΚΤΙΝΟΒΟΛΙΑ ΣΕ ΣΤΕΓΗ 40</a:t>
            </a:r>
            <a:r>
              <a:rPr lang="en-GB" sz="2000" dirty="0">
                <a:solidFill>
                  <a:schemeClr val="tx1">
                    <a:lumMod val="95000"/>
                    <a:lumOff val="5000"/>
                  </a:schemeClr>
                </a:solidFill>
                <a:latin typeface="Cambria" pitchFamily="18" charset="0"/>
              </a:rPr>
              <a:t> m</a:t>
            </a:r>
            <a:r>
              <a:rPr lang="en-GB" sz="2000" baseline="30000" dirty="0" smtClean="0">
                <a:solidFill>
                  <a:schemeClr val="tx1">
                    <a:lumMod val="95000"/>
                    <a:lumOff val="5000"/>
                  </a:schemeClr>
                </a:solidFill>
                <a:latin typeface="Cambria" pitchFamily="18" charset="0"/>
              </a:rPr>
              <a:t>2</a:t>
            </a:r>
            <a:r>
              <a:rPr lang="en-GB" sz="2000" dirty="0" smtClean="0">
                <a:solidFill>
                  <a:schemeClr val="tx1">
                    <a:lumMod val="95000"/>
                    <a:lumOff val="5000"/>
                  </a:schemeClr>
                </a:solidFill>
                <a:latin typeface="Cambria" pitchFamily="18" charset="0"/>
              </a:rPr>
              <a:t> ENTO</a:t>
            </a:r>
            <a:r>
              <a:rPr lang="el-GR" sz="2000" dirty="0" smtClean="0">
                <a:solidFill>
                  <a:schemeClr val="tx1">
                    <a:lumMod val="95000"/>
                    <a:lumOff val="5000"/>
                  </a:schemeClr>
                </a:solidFill>
                <a:latin typeface="Cambria" pitchFamily="18" charset="0"/>
              </a:rPr>
              <a:t>Σ 2.5 </a:t>
            </a:r>
            <a:r>
              <a:rPr lang="en-GB" sz="2000" dirty="0" err="1" smtClean="0">
                <a:solidFill>
                  <a:schemeClr val="tx1">
                    <a:lumMod val="95000"/>
                    <a:lumOff val="5000"/>
                  </a:schemeClr>
                </a:solidFill>
                <a:latin typeface="Cambria" pitchFamily="18" charset="0"/>
              </a:rPr>
              <a:t>secs</a:t>
            </a:r>
            <a:r>
              <a:rPr lang="en-GB" sz="2000" dirty="0" smtClean="0">
                <a:solidFill>
                  <a:schemeClr val="tx1">
                    <a:lumMod val="95000"/>
                    <a:lumOff val="5000"/>
                  </a:schemeClr>
                </a:solidFill>
                <a:latin typeface="Cambria" pitchFamily="18" charset="0"/>
              </a:rPr>
              <a:t>.</a:t>
            </a:r>
            <a:endParaRPr lang="el-GR" sz="2000" dirty="0" smtClean="0">
              <a:solidFill>
                <a:schemeClr val="tx1">
                  <a:lumMod val="95000"/>
                  <a:lumOff val="5000"/>
                </a:schemeClr>
              </a:solidFill>
              <a:latin typeface="Cambria" pitchFamily="18" charset="0"/>
            </a:endParaRPr>
          </a:p>
          <a:p>
            <a:pPr eaLnBrk="1" hangingPunct="1">
              <a:lnSpc>
                <a:spcPct val="80000"/>
              </a:lnSpc>
              <a:defRPr/>
            </a:pPr>
            <a:endParaRPr lang="en-GB" sz="2000" dirty="0" smtClean="0">
              <a:solidFill>
                <a:schemeClr val="tx1">
                  <a:lumMod val="95000"/>
                  <a:lumOff val="5000"/>
                </a:schemeClr>
              </a:solidFill>
              <a:latin typeface="Cambria" pitchFamily="18" charset="0"/>
            </a:endParaRPr>
          </a:p>
          <a:p>
            <a:pPr eaLnBrk="1" hangingPunct="1">
              <a:lnSpc>
                <a:spcPct val="80000"/>
              </a:lnSpc>
              <a:defRPr/>
            </a:pPr>
            <a:r>
              <a:rPr lang="el-GR" sz="2000" dirty="0" smtClean="0">
                <a:solidFill>
                  <a:schemeClr val="tx1">
                    <a:lumMod val="95000"/>
                    <a:lumOff val="5000"/>
                  </a:schemeClr>
                </a:solidFill>
                <a:latin typeface="Cambria" pitchFamily="18" charset="0"/>
              </a:rPr>
              <a:t>ΘΕΡΜΟΤΗΤΑ ΑΠΟ ΤΗΝ ΚΑΥΣΗ 3.5 </a:t>
            </a:r>
            <a:r>
              <a:rPr lang="en-GB" sz="2000" dirty="0" err="1" smtClean="0">
                <a:solidFill>
                  <a:schemeClr val="tx1">
                    <a:lumMod val="95000"/>
                    <a:lumOff val="5000"/>
                  </a:schemeClr>
                </a:solidFill>
                <a:latin typeface="Cambria" pitchFamily="18" charset="0"/>
              </a:rPr>
              <a:t>gr</a:t>
            </a:r>
            <a:r>
              <a:rPr lang="en-GB" sz="2000" dirty="0" smtClean="0">
                <a:solidFill>
                  <a:schemeClr val="tx1">
                    <a:lumMod val="95000"/>
                    <a:lumOff val="5000"/>
                  </a:schemeClr>
                </a:solidFill>
                <a:latin typeface="Cambria" pitchFamily="18" charset="0"/>
              </a:rPr>
              <a:t> </a:t>
            </a:r>
            <a:r>
              <a:rPr lang="el-GR" sz="2000" dirty="0" smtClean="0">
                <a:solidFill>
                  <a:schemeClr val="tx1">
                    <a:lumMod val="95000"/>
                    <a:lumOff val="5000"/>
                  </a:schemeClr>
                </a:solidFill>
                <a:latin typeface="Cambria" pitchFamily="18" charset="0"/>
              </a:rPr>
              <a:t>ΚΑΡΒΟΥΝΟΥ</a:t>
            </a:r>
          </a:p>
          <a:p>
            <a:pPr eaLnBrk="1" hangingPunct="1">
              <a:lnSpc>
                <a:spcPct val="80000"/>
              </a:lnSpc>
              <a:defRPr/>
            </a:pPr>
            <a:r>
              <a:rPr lang="el-GR" sz="2000" dirty="0" smtClean="0">
                <a:solidFill>
                  <a:schemeClr val="tx1">
                    <a:lumMod val="95000"/>
                    <a:lumOff val="5000"/>
                  </a:schemeClr>
                </a:solidFill>
                <a:latin typeface="Cambria" pitchFamily="18" charset="0"/>
              </a:rPr>
              <a:t>ΘΕΡΜΟΤΗΤΑ ΑΠΟ ΤΗΝ ΚΑΥΣΗ 2.9 </a:t>
            </a:r>
            <a:r>
              <a:rPr lang="en-GB" sz="2000" dirty="0" err="1" smtClean="0">
                <a:solidFill>
                  <a:schemeClr val="tx1">
                    <a:lumMod val="95000"/>
                    <a:lumOff val="5000"/>
                  </a:schemeClr>
                </a:solidFill>
                <a:latin typeface="Cambria" pitchFamily="18" charset="0"/>
              </a:rPr>
              <a:t>gr</a:t>
            </a:r>
            <a:r>
              <a:rPr lang="en-GB" sz="2000" dirty="0" smtClean="0">
                <a:solidFill>
                  <a:schemeClr val="tx1">
                    <a:lumMod val="95000"/>
                    <a:lumOff val="5000"/>
                  </a:schemeClr>
                </a:solidFill>
                <a:latin typeface="Cambria" pitchFamily="18" charset="0"/>
              </a:rPr>
              <a:t> </a:t>
            </a:r>
            <a:r>
              <a:rPr lang="el-GR" sz="2000" dirty="0" smtClean="0">
                <a:solidFill>
                  <a:schemeClr val="tx1">
                    <a:lumMod val="95000"/>
                    <a:lumOff val="5000"/>
                  </a:schemeClr>
                </a:solidFill>
                <a:latin typeface="Cambria" pitchFamily="18" charset="0"/>
              </a:rPr>
              <a:t>ΠΕΤΡΕΛΑΙΟΥ</a:t>
            </a:r>
          </a:p>
          <a:p>
            <a:pPr eaLnBrk="1" hangingPunct="1">
              <a:lnSpc>
                <a:spcPct val="80000"/>
              </a:lnSpc>
              <a:defRPr/>
            </a:pPr>
            <a:endParaRPr lang="el-GR" sz="2000" dirty="0" smtClean="0">
              <a:solidFill>
                <a:schemeClr val="tx1">
                  <a:lumMod val="95000"/>
                  <a:lumOff val="5000"/>
                </a:schemeClr>
              </a:solidFill>
              <a:latin typeface="Cambria" pitchFamily="18" charset="0"/>
            </a:endParaRPr>
          </a:p>
          <a:p>
            <a:pPr eaLnBrk="1" hangingPunct="1">
              <a:lnSpc>
                <a:spcPct val="80000"/>
              </a:lnSpc>
              <a:defRPr/>
            </a:pPr>
            <a:r>
              <a:rPr lang="el-GR" sz="2000" dirty="0" smtClean="0">
                <a:solidFill>
                  <a:schemeClr val="tx1">
                    <a:lumMod val="95000"/>
                    <a:lumOff val="5000"/>
                  </a:schemeClr>
                </a:solidFill>
                <a:latin typeface="Cambria" pitchFamily="18" charset="0"/>
              </a:rPr>
              <a:t>ΔΥΝΑΜΙΚΗ ΕΝΕΡΓΕΙΑ ΣΩΜΑΤΟΣ 1000</a:t>
            </a:r>
            <a:r>
              <a:rPr lang="en-GB" sz="2000" dirty="0" smtClean="0">
                <a:solidFill>
                  <a:schemeClr val="tx1">
                    <a:lumMod val="95000"/>
                    <a:lumOff val="5000"/>
                  </a:schemeClr>
                </a:solidFill>
                <a:latin typeface="Cambria" pitchFamily="18" charset="0"/>
              </a:rPr>
              <a:t> kg </a:t>
            </a:r>
            <a:r>
              <a:rPr lang="el-GR" sz="2000" dirty="0" smtClean="0">
                <a:solidFill>
                  <a:schemeClr val="tx1">
                    <a:lumMod val="95000"/>
                    <a:lumOff val="5000"/>
                  </a:schemeClr>
                </a:solidFill>
                <a:latin typeface="Cambria" pitchFamily="18" charset="0"/>
              </a:rPr>
              <a:t>ΣΕ ΥΨΟΣ 10 </a:t>
            </a:r>
            <a:r>
              <a:rPr lang="en-GB" sz="2000" dirty="0" smtClean="0">
                <a:solidFill>
                  <a:schemeClr val="tx1">
                    <a:lumMod val="95000"/>
                    <a:lumOff val="5000"/>
                  </a:schemeClr>
                </a:solidFill>
                <a:latin typeface="Cambria" pitchFamily="18" charset="0"/>
              </a:rPr>
              <a:t>m</a:t>
            </a:r>
          </a:p>
          <a:p>
            <a:pPr eaLnBrk="1" hangingPunct="1">
              <a:lnSpc>
                <a:spcPct val="80000"/>
              </a:lnSpc>
              <a:defRPr/>
            </a:pPr>
            <a:r>
              <a:rPr lang="el-GR" sz="2000" dirty="0" smtClean="0">
                <a:solidFill>
                  <a:schemeClr val="tx1">
                    <a:lumMod val="95000"/>
                    <a:lumOff val="5000"/>
                  </a:schemeClr>
                </a:solidFill>
                <a:latin typeface="Cambria" pitchFamily="18" charset="0"/>
              </a:rPr>
              <a:t>ΑΙΟΛΙΚΗ ΕΝΕΡΓΕΙΑ ΑΠΟ Α/Γ,</a:t>
            </a:r>
          </a:p>
          <a:p>
            <a:pPr eaLnBrk="1" hangingPunct="1">
              <a:lnSpc>
                <a:spcPct val="80000"/>
              </a:lnSpc>
              <a:buFont typeface="Wingdings" pitchFamily="2" charset="2"/>
              <a:buNone/>
              <a:defRPr/>
            </a:pPr>
            <a:r>
              <a:rPr lang="el-GR" sz="2000" dirty="0" smtClean="0">
                <a:solidFill>
                  <a:schemeClr val="tx1">
                    <a:lumMod val="95000"/>
                    <a:lumOff val="5000"/>
                  </a:schemeClr>
                </a:solidFill>
                <a:latin typeface="Cambria" pitchFamily="18" charset="0"/>
              </a:rPr>
              <a:t>	ΔΙΑΜΕΤΡΟΥ 3</a:t>
            </a:r>
            <a:r>
              <a:rPr lang="en-GB" sz="2000" dirty="0" smtClean="0">
                <a:solidFill>
                  <a:schemeClr val="tx1">
                    <a:lumMod val="95000"/>
                    <a:lumOff val="5000"/>
                  </a:schemeClr>
                </a:solidFill>
                <a:latin typeface="Cambria" pitchFamily="18" charset="0"/>
              </a:rPr>
              <a:t>m</a:t>
            </a:r>
            <a:r>
              <a:rPr lang="el-GR" sz="2000" dirty="0" smtClean="0">
                <a:solidFill>
                  <a:schemeClr val="tx1">
                    <a:lumMod val="95000"/>
                    <a:lumOff val="5000"/>
                  </a:schemeClr>
                </a:solidFill>
                <a:latin typeface="Cambria" pitchFamily="18" charset="0"/>
              </a:rPr>
              <a:t> ΣΕ 20 </a:t>
            </a:r>
            <a:r>
              <a:rPr lang="en-GB" sz="2000" dirty="0" smtClean="0">
                <a:solidFill>
                  <a:schemeClr val="tx1">
                    <a:lumMod val="95000"/>
                    <a:lumOff val="5000"/>
                  </a:schemeClr>
                </a:solidFill>
                <a:latin typeface="Cambria" pitchFamily="18" charset="0"/>
              </a:rPr>
              <a:t>min</a:t>
            </a:r>
            <a:r>
              <a:rPr lang="el-GR" sz="2000" dirty="0" smtClean="0">
                <a:solidFill>
                  <a:schemeClr val="tx1">
                    <a:lumMod val="95000"/>
                    <a:lumOff val="5000"/>
                  </a:schemeClr>
                </a:solidFill>
                <a:latin typeface="Cambria" pitchFamily="18" charset="0"/>
              </a:rPr>
              <a:t> ΜΕ ΑΝΕΜΟ 5 </a:t>
            </a:r>
            <a:r>
              <a:rPr lang="en-GB" sz="2000" dirty="0" smtClean="0">
                <a:solidFill>
                  <a:schemeClr val="tx1">
                    <a:lumMod val="95000"/>
                    <a:lumOff val="5000"/>
                  </a:schemeClr>
                </a:solidFill>
                <a:latin typeface="Cambria" pitchFamily="18" charset="0"/>
              </a:rPr>
              <a:t>m/s</a:t>
            </a:r>
            <a:endParaRPr lang="el-GR" sz="2000" dirty="0" smtClean="0">
              <a:solidFill>
                <a:schemeClr val="tx1">
                  <a:lumMod val="95000"/>
                  <a:lumOff val="5000"/>
                </a:schemeClr>
              </a:solidFill>
              <a:latin typeface="Cambria" pitchFamily="18" charset="0"/>
            </a:endParaRPr>
          </a:p>
          <a:p>
            <a:pPr eaLnBrk="1" hangingPunct="1">
              <a:lnSpc>
                <a:spcPct val="80000"/>
              </a:lnSpc>
              <a:defRPr/>
            </a:pPr>
            <a:r>
              <a:rPr lang="el-GR" sz="2000" dirty="0" smtClean="0">
                <a:solidFill>
                  <a:schemeClr val="tx1">
                    <a:lumMod val="95000"/>
                    <a:lumOff val="5000"/>
                  </a:schemeClr>
                </a:solidFill>
                <a:latin typeface="Cambria" pitchFamily="18" charset="0"/>
              </a:rPr>
              <a:t>ΑΠΟΘΗΚΕΥΜΕΝΗ ΕΝΕΡΓΕΙΑ ΣΕ ΑΥΤΟΚΙΝΗΤΟ 1 ΤΟΝΝΟΥ ΜΕ ΤΑΧΥΤΗΤΑ 50</a:t>
            </a:r>
            <a:r>
              <a:rPr lang="en-GB" sz="2000" dirty="0" smtClean="0">
                <a:solidFill>
                  <a:schemeClr val="tx1">
                    <a:lumMod val="95000"/>
                    <a:lumOff val="5000"/>
                  </a:schemeClr>
                </a:solidFill>
                <a:latin typeface="Cambria" pitchFamily="18" charset="0"/>
              </a:rPr>
              <a:t> km/h</a:t>
            </a:r>
          </a:p>
          <a:p>
            <a:pPr eaLnBrk="1" hangingPunct="1">
              <a:lnSpc>
                <a:spcPct val="80000"/>
              </a:lnSpc>
              <a:defRPr/>
            </a:pPr>
            <a:endParaRPr lang="el-GR" sz="2000" dirty="0" smtClean="0">
              <a:solidFill>
                <a:schemeClr val="tx1">
                  <a:lumMod val="95000"/>
                  <a:lumOff val="5000"/>
                </a:schemeClr>
              </a:solidFill>
              <a:latin typeface="Cambria" pitchFamily="18" charset="0"/>
            </a:endParaRPr>
          </a:p>
          <a:p>
            <a:pPr eaLnBrk="1" hangingPunct="1">
              <a:lnSpc>
                <a:spcPct val="80000"/>
              </a:lnSpc>
              <a:defRPr/>
            </a:pPr>
            <a:r>
              <a:rPr lang="el-GR" sz="2000" dirty="0" smtClean="0">
                <a:solidFill>
                  <a:schemeClr val="tx1">
                    <a:lumMod val="95000"/>
                    <a:lumOff val="5000"/>
                  </a:schemeClr>
                </a:solidFill>
                <a:latin typeface="Cambria" pitchFamily="18" charset="0"/>
              </a:rPr>
              <a:t>ΘΕΡΜΟΤΗΤΑ ΠΟΥ ΔΙΑΦΕΥΓΕΙ ΑΠΟ 3 ΦΛΥΤΖΑΝΙΑ ΚΑΦΕ (400 </a:t>
            </a:r>
            <a:r>
              <a:rPr lang="en-GB" sz="2000" dirty="0" err="1" smtClean="0">
                <a:solidFill>
                  <a:schemeClr val="tx1">
                    <a:lumMod val="95000"/>
                    <a:lumOff val="5000"/>
                  </a:schemeClr>
                </a:solidFill>
                <a:latin typeface="Cambria" pitchFamily="18" charset="0"/>
              </a:rPr>
              <a:t>gr</a:t>
            </a:r>
            <a:r>
              <a:rPr lang="en-GB" sz="2000" dirty="0" smtClean="0">
                <a:solidFill>
                  <a:schemeClr val="tx1">
                    <a:lumMod val="95000"/>
                    <a:lumOff val="5000"/>
                  </a:schemeClr>
                </a:solidFill>
                <a:latin typeface="Cambria" pitchFamily="18" charset="0"/>
              </a:rPr>
              <a:t>)</a:t>
            </a:r>
            <a:r>
              <a:rPr lang="el-GR" sz="2000" dirty="0" smtClean="0">
                <a:solidFill>
                  <a:schemeClr val="tx1">
                    <a:lumMod val="95000"/>
                    <a:lumOff val="5000"/>
                  </a:schemeClr>
                </a:solidFill>
                <a:latin typeface="Cambria" pitchFamily="18" charset="0"/>
              </a:rPr>
              <a:t> ΟΤΑΝ ΨΥΧΟΝΤΑΙ ΑΠΟ 80</a:t>
            </a:r>
            <a:r>
              <a:rPr lang="el-GR" sz="2000" baseline="30000" dirty="0" smtClean="0">
                <a:solidFill>
                  <a:schemeClr val="tx1">
                    <a:lumMod val="95000"/>
                    <a:lumOff val="5000"/>
                  </a:schemeClr>
                </a:solidFill>
                <a:latin typeface="Cambria" pitchFamily="18" charset="0"/>
              </a:rPr>
              <a:t>Ο</a:t>
            </a:r>
            <a:r>
              <a:rPr lang="en-GB" sz="2000" dirty="0" smtClean="0">
                <a:solidFill>
                  <a:schemeClr val="tx1">
                    <a:lumMod val="95000"/>
                    <a:lumOff val="5000"/>
                  </a:schemeClr>
                </a:solidFill>
                <a:latin typeface="Cambria" pitchFamily="18" charset="0"/>
              </a:rPr>
              <a:t>C </a:t>
            </a:r>
            <a:r>
              <a:rPr lang="el-GR" sz="2000" dirty="0" smtClean="0">
                <a:solidFill>
                  <a:schemeClr val="tx1">
                    <a:lumMod val="95000"/>
                    <a:lumOff val="5000"/>
                  </a:schemeClr>
                </a:solidFill>
                <a:latin typeface="Cambria" pitchFamily="18" charset="0"/>
              </a:rPr>
              <a:t>ΣΕ 20</a:t>
            </a:r>
            <a:r>
              <a:rPr lang="en-GB" sz="2000" baseline="30000" dirty="0" smtClean="0">
                <a:solidFill>
                  <a:schemeClr val="tx1">
                    <a:lumMod val="95000"/>
                    <a:lumOff val="5000"/>
                  </a:schemeClr>
                </a:solidFill>
                <a:latin typeface="Cambria" pitchFamily="18" charset="0"/>
              </a:rPr>
              <a:t>O</a:t>
            </a:r>
            <a:r>
              <a:rPr lang="en-GB" sz="2000" dirty="0" smtClean="0">
                <a:solidFill>
                  <a:schemeClr val="tx1">
                    <a:lumMod val="95000"/>
                    <a:lumOff val="5000"/>
                  </a:schemeClr>
                </a:solidFill>
                <a:latin typeface="Cambria" pitchFamily="18" charset="0"/>
              </a:rPr>
              <a:t>C</a:t>
            </a:r>
            <a:r>
              <a:rPr lang="el-GR" sz="2000" dirty="0" smtClean="0">
                <a:solidFill>
                  <a:schemeClr val="tx1">
                    <a:lumMod val="95000"/>
                    <a:lumOff val="5000"/>
                  </a:schemeClr>
                </a:solidFill>
                <a:latin typeface="Cambria" pitchFamily="18" charset="0"/>
              </a:rPr>
              <a:t>.</a:t>
            </a:r>
          </a:p>
          <a:p>
            <a:pPr eaLnBrk="1" hangingPunct="1">
              <a:lnSpc>
                <a:spcPct val="80000"/>
              </a:lnSpc>
              <a:defRPr/>
            </a:pPr>
            <a:r>
              <a:rPr lang="el-GR" sz="2000" dirty="0" smtClean="0">
                <a:solidFill>
                  <a:schemeClr val="tx1">
                    <a:lumMod val="95000"/>
                    <a:lumOff val="5000"/>
                  </a:schemeClr>
                </a:solidFill>
                <a:latin typeface="Cambria" pitchFamily="18" charset="0"/>
              </a:rPr>
              <a:t>ΘΕΡΜΟΤΗΤΑ ΠΟΥ ΑΠΑΙΤΕΙΤΑΙ ΓΙΑ ΤΗΝ ΤΗΞΗ 300 </a:t>
            </a:r>
            <a:r>
              <a:rPr lang="en-GB" sz="2000" dirty="0" err="1" smtClean="0">
                <a:solidFill>
                  <a:schemeClr val="tx1">
                    <a:lumMod val="95000"/>
                    <a:lumOff val="5000"/>
                  </a:schemeClr>
                </a:solidFill>
                <a:latin typeface="Cambria" pitchFamily="18" charset="0"/>
              </a:rPr>
              <a:t>gr</a:t>
            </a:r>
            <a:r>
              <a:rPr lang="en-GB" sz="2000" dirty="0" smtClean="0">
                <a:solidFill>
                  <a:schemeClr val="tx1">
                    <a:lumMod val="95000"/>
                    <a:lumOff val="5000"/>
                  </a:schemeClr>
                </a:solidFill>
                <a:latin typeface="Cambria" pitchFamily="18" charset="0"/>
              </a:rPr>
              <a:t> </a:t>
            </a:r>
            <a:r>
              <a:rPr lang="el-GR" sz="2000" dirty="0" smtClean="0">
                <a:solidFill>
                  <a:schemeClr val="tx1">
                    <a:lumMod val="95000"/>
                    <a:lumOff val="5000"/>
                  </a:schemeClr>
                </a:solidFill>
                <a:latin typeface="Cambria" pitchFamily="18" charset="0"/>
              </a:rPr>
              <a:t>ΠΑΓΟΥ</a:t>
            </a:r>
          </a:p>
          <a:p>
            <a:pPr eaLnBrk="1" hangingPunct="1">
              <a:lnSpc>
                <a:spcPct val="80000"/>
              </a:lnSpc>
              <a:defRPr/>
            </a:pPr>
            <a:endParaRPr lang="el-GR" sz="2000" dirty="0" smtClean="0">
              <a:solidFill>
                <a:schemeClr val="tx1">
                  <a:lumMod val="95000"/>
                  <a:lumOff val="5000"/>
                </a:schemeClr>
              </a:solidFill>
              <a:latin typeface="Cambria" pitchFamily="18" charset="0"/>
            </a:endParaRPr>
          </a:p>
          <a:p>
            <a:pPr eaLnBrk="1" hangingPunct="1">
              <a:lnSpc>
                <a:spcPct val="80000"/>
              </a:lnSpc>
              <a:defRPr/>
            </a:pPr>
            <a:r>
              <a:rPr lang="el-GR" sz="2000" dirty="0" smtClean="0">
                <a:solidFill>
                  <a:schemeClr val="tx1">
                    <a:lumMod val="95000"/>
                    <a:lumOff val="5000"/>
                  </a:schemeClr>
                </a:solidFill>
                <a:latin typeface="Cambria" pitchFamily="18" charset="0"/>
              </a:rPr>
              <a:t>ΗΛΕΚΤΡΙΚΗ ΕΝΕΡΓΕΙΑ ΑΠΟ ΛΑΜΠΤΗΡΑ 100</a:t>
            </a:r>
            <a:r>
              <a:rPr lang="en-GB" sz="2000" dirty="0" smtClean="0">
                <a:solidFill>
                  <a:schemeClr val="tx1">
                    <a:lumMod val="95000"/>
                    <a:lumOff val="5000"/>
                  </a:schemeClr>
                </a:solidFill>
                <a:latin typeface="Cambria" pitchFamily="18" charset="0"/>
              </a:rPr>
              <a:t>W </a:t>
            </a:r>
            <a:r>
              <a:rPr lang="el-GR" sz="2000" dirty="0" smtClean="0">
                <a:solidFill>
                  <a:schemeClr val="tx1">
                    <a:lumMod val="95000"/>
                    <a:lumOff val="5000"/>
                  </a:schemeClr>
                </a:solidFill>
                <a:latin typeface="Cambria" pitchFamily="18" charset="0"/>
              </a:rPr>
              <a:t>ΠΟΥ ΦΩΤΙΖΕΙ 17</a:t>
            </a:r>
            <a:r>
              <a:rPr lang="en-GB" sz="2000" dirty="0" err="1" smtClean="0">
                <a:solidFill>
                  <a:schemeClr val="tx1">
                    <a:lumMod val="95000"/>
                    <a:lumOff val="5000"/>
                  </a:schemeClr>
                </a:solidFill>
                <a:latin typeface="Cambria" pitchFamily="18" charset="0"/>
              </a:rPr>
              <a:t>mins</a:t>
            </a:r>
            <a:endParaRPr lang="en-GB" sz="2000" dirty="0" smtClean="0">
              <a:solidFill>
                <a:schemeClr val="tx1">
                  <a:lumMod val="95000"/>
                  <a:lumOff val="5000"/>
                </a:schemeClr>
              </a:solidFill>
              <a:latin typeface="Cambria" pitchFamily="18" charset="0"/>
            </a:endParaRPr>
          </a:p>
          <a:p>
            <a:pPr eaLnBrk="1" hangingPunct="1">
              <a:lnSpc>
                <a:spcPct val="80000"/>
              </a:lnSpc>
              <a:defRPr/>
            </a:pPr>
            <a:endParaRPr lang="el-GR" sz="2000" dirty="0" smtClean="0">
              <a:solidFill>
                <a:schemeClr val="tx1">
                  <a:lumMod val="95000"/>
                  <a:lumOff val="5000"/>
                </a:schemeClr>
              </a:solidFill>
              <a:latin typeface="Cambria" pitchFamily="18" charset="0"/>
            </a:endParaRPr>
          </a:p>
          <a:p>
            <a:pPr eaLnBrk="1" hangingPunct="1">
              <a:lnSpc>
                <a:spcPct val="80000"/>
              </a:lnSpc>
              <a:defRPr/>
            </a:pPr>
            <a:r>
              <a:rPr lang="el-GR" sz="2000" dirty="0" smtClean="0">
                <a:solidFill>
                  <a:schemeClr val="tx1">
                    <a:lumMod val="95000"/>
                    <a:lumOff val="5000"/>
                  </a:schemeClr>
                </a:solidFill>
                <a:latin typeface="Cambria" pitchFamily="18" charset="0"/>
              </a:rPr>
              <a:t>ΠΕΡΙΣΤΡΟΦΙΚΗ ΕΝΕΡΓΕΙΑ ΡΟΤΟΡΑ ΔΙΑΜΕΤΡΟΥ 0.6 </a:t>
            </a:r>
            <a:r>
              <a:rPr lang="en-GB" sz="2000" dirty="0" smtClean="0">
                <a:solidFill>
                  <a:schemeClr val="tx1">
                    <a:lumMod val="95000"/>
                    <a:lumOff val="5000"/>
                  </a:schemeClr>
                </a:solidFill>
                <a:latin typeface="Cambria" pitchFamily="18" charset="0"/>
              </a:rPr>
              <a:t>m</a:t>
            </a:r>
            <a:r>
              <a:rPr lang="el-GR" sz="2000" dirty="0" smtClean="0">
                <a:solidFill>
                  <a:schemeClr val="tx1">
                    <a:lumMod val="95000"/>
                    <a:lumOff val="5000"/>
                  </a:schemeClr>
                </a:solidFill>
                <a:latin typeface="Cambria" pitchFamily="18" charset="0"/>
              </a:rPr>
              <a:t> ΠΑΧΟΥΣ 70 </a:t>
            </a:r>
            <a:r>
              <a:rPr lang="en-GB" sz="2000" dirty="0" smtClean="0">
                <a:solidFill>
                  <a:schemeClr val="tx1">
                    <a:lumMod val="95000"/>
                    <a:lumOff val="5000"/>
                  </a:schemeClr>
                </a:solidFill>
                <a:latin typeface="Cambria" pitchFamily="18" charset="0"/>
              </a:rPr>
              <a:t>mm</a:t>
            </a:r>
            <a:r>
              <a:rPr lang="el-GR" sz="2000" dirty="0" smtClean="0">
                <a:solidFill>
                  <a:schemeClr val="tx1">
                    <a:lumMod val="95000"/>
                    <a:lumOff val="5000"/>
                  </a:schemeClr>
                </a:solidFill>
                <a:latin typeface="Cambria" pitchFamily="18" charset="0"/>
              </a:rPr>
              <a:t> ΠΟΥ ΠΕΡΙΣΤΡΕΦΕΤΑΙ ΜΕ 1500 ΣΤΡΟΦΕΣ ΤΟ ΔΕΥΤΕΡΟΛΕΠΤΟ</a:t>
            </a:r>
          </a:p>
          <a:p>
            <a:pPr eaLnBrk="1" hangingPunct="1">
              <a:lnSpc>
                <a:spcPct val="80000"/>
              </a:lnSpc>
              <a:defRPr/>
            </a:pPr>
            <a:endParaRPr lang="en-GB" sz="2000" dirty="0" smtClean="0">
              <a:solidFill>
                <a:schemeClr val="tx1">
                  <a:lumMod val="95000"/>
                  <a:lumOff val="5000"/>
                </a:schemeClr>
              </a:solidFill>
              <a:latin typeface="Cambria" pitchFamily="18" charset="0"/>
            </a:endParaRPr>
          </a:p>
          <a:p>
            <a:pPr eaLnBrk="1" hangingPunct="1">
              <a:lnSpc>
                <a:spcPct val="80000"/>
              </a:lnSpc>
              <a:buFont typeface="Wingdings" pitchFamily="2" charset="2"/>
              <a:buNone/>
              <a:defRPr/>
            </a:pPr>
            <a:r>
              <a:rPr lang="en-GB" sz="2000" dirty="0" smtClean="0">
                <a:solidFill>
                  <a:schemeClr val="tx1">
                    <a:lumMod val="95000"/>
                    <a:lumOff val="5000"/>
                  </a:schemeClr>
                </a:solidFill>
                <a:latin typeface="Cambria" pitchFamily="18" charset="0"/>
              </a:rPr>
              <a:t>	</a:t>
            </a:r>
            <a:endParaRPr lang="el-GR" sz="2000" dirty="0" smtClean="0">
              <a:solidFill>
                <a:schemeClr val="tx1">
                  <a:lumMod val="95000"/>
                  <a:lumOff val="5000"/>
                </a:schemeClr>
              </a:solidFill>
              <a:latin typeface="Cambria" pitchFamily="18" charset="0"/>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20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8068424"/>
      </p:ext>
    </p:extLst>
  </p:cSld>
  <p:clrMapOvr>
    <a:masterClrMapping/>
  </p:clrMapOvr>
  <mc:AlternateContent xmlns:mc="http://schemas.openxmlformats.org/markup-compatibility/2006">
    <mc:Choice xmlns:p14="http://schemas.microsoft.com/office/powerpoint/2010/main" Requires="p14">
      <p:transition spd="slow" p14:dur="2000" advTm="122529"/>
    </mc:Choice>
    <mc:Fallback>
      <p:transition spd="slow" advTm="122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ΕΝΕΡΓΕΙΑΚΑ ΜΕΓΕΘΗ</a:t>
            </a:r>
            <a:endParaRPr lang="en-GB" sz="2800" dirty="0">
              <a:solidFill>
                <a:srgbClr val="C00000"/>
              </a:solidFill>
            </a:endParaRPr>
          </a:p>
        </p:txBody>
      </p:sp>
      <p:sp>
        <p:nvSpPr>
          <p:cNvPr id="3" name="Content Placeholder 2"/>
          <p:cNvSpPr>
            <a:spLocks noGrp="1"/>
          </p:cNvSpPr>
          <p:nvPr>
            <p:ph idx="1"/>
          </p:nvPr>
        </p:nvSpPr>
        <p:spPr>
          <a:xfrm>
            <a:off x="251520" y="908720"/>
            <a:ext cx="8435280" cy="5217443"/>
          </a:xfrm>
        </p:spPr>
        <p:txBody>
          <a:bodyPr>
            <a:normAutofit fontScale="92500" lnSpcReduction="10000"/>
          </a:bodyPr>
          <a:lstStyle/>
          <a:p>
            <a:r>
              <a:rPr lang="el-GR"/>
              <a:t>ΤΡΟΦΗ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 </a:t>
            </a:r>
            <a:r>
              <a:rPr lang="el-GR" dirty="0" smtClean="0"/>
              <a:t>... ... 250 </a:t>
            </a:r>
            <a:r>
              <a:rPr lang="en-GB" dirty="0" smtClean="0"/>
              <a:t>kcal/</a:t>
            </a:r>
            <a:r>
              <a:rPr lang="el-GR" dirty="0" smtClean="0"/>
              <a:t>σοκολάτα</a:t>
            </a:r>
          </a:p>
          <a:p>
            <a:r>
              <a:rPr lang="el-GR" dirty="0" smtClean="0"/>
              <a:t>ΗΜΕΡΗΣΙΑ ΔΙΑΤΡΟΦΙΚΗ ΑΝΑΓΚΗ </a:t>
            </a:r>
            <a:endParaRPr lang="en-GB" dirty="0" smtClean="0"/>
          </a:p>
          <a:p>
            <a:r>
              <a:rPr lang="en-GB"/>
              <a:t> </a:t>
            </a:r>
            <a:r>
              <a:rPr lang="el-GR" smtClean="0"/>
              <a:t>...</a:t>
            </a:r>
            <a:r>
              <a:rPr lang="el-GR"/>
              <a:t> </a:t>
            </a:r>
            <a:r>
              <a:rPr lang="el-GR"/>
              <a:t>... ... ... ... ... ... ... ... ... ... ... ... ... </a:t>
            </a:r>
            <a:r>
              <a:rPr lang="el-GR"/>
              <a:t>... </a:t>
            </a:r>
            <a:r>
              <a:rPr lang="el-GR" smtClean="0"/>
              <a:t>... </a:t>
            </a:r>
            <a:r>
              <a:rPr lang="el-GR" dirty="0" smtClean="0"/>
              <a:t>... 2000-3000 </a:t>
            </a:r>
            <a:r>
              <a:rPr lang="en-GB" dirty="0" smtClean="0"/>
              <a:t>kcal/day = 100 W</a:t>
            </a:r>
          </a:p>
          <a:p>
            <a:r>
              <a:rPr lang="el-GR" smtClean="0"/>
              <a:t>ΑΝΘΡΩΠΙΝΗ </a:t>
            </a:r>
            <a:r>
              <a:rPr lang="el-GR"/>
              <a:t>ΚΑΡΔΙΑ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 </a:t>
            </a:r>
            <a:r>
              <a:rPr lang="el-GR" dirty="0" smtClean="0"/>
              <a:t>... 2 </a:t>
            </a:r>
            <a:r>
              <a:rPr lang="en-GB" dirty="0" smtClean="0"/>
              <a:t>W</a:t>
            </a:r>
          </a:p>
          <a:p>
            <a:r>
              <a:rPr lang="el-GR" dirty="0" smtClean="0"/>
              <a:t>ΤΡΕΞΙΜΟ ... </a:t>
            </a:r>
            <a:r>
              <a:rPr lang="el-GR" smtClean="0"/>
              <a:t>... </a:t>
            </a:r>
            <a:r>
              <a:rPr lang="el-GR"/>
              <a:t>... ... ... ... ... ... ... ... ... </a:t>
            </a:r>
            <a:r>
              <a:rPr lang="el-GR"/>
              <a:t>... </a:t>
            </a:r>
            <a:r>
              <a:rPr lang="el-GR" smtClean="0"/>
              <a:t>500 </a:t>
            </a:r>
            <a:r>
              <a:rPr lang="en-GB" dirty="0" smtClean="0"/>
              <a:t>W</a:t>
            </a:r>
          </a:p>
          <a:p>
            <a:r>
              <a:rPr lang="el-GR" dirty="0" smtClean="0"/>
              <a:t>ΙΠΠΟΔΥΝΑΜΗ 1 </a:t>
            </a:r>
            <a:r>
              <a:rPr lang="en-GB" dirty="0" smtClean="0"/>
              <a:t>HP = 750 W</a:t>
            </a:r>
          </a:p>
          <a:p>
            <a:r>
              <a:rPr lang="el-GR" dirty="0" smtClean="0"/>
              <a:t>ΑΕΡΟΠΛΑΝΟ </a:t>
            </a:r>
            <a:r>
              <a:rPr lang="el-GR" smtClean="0"/>
              <a:t>747 </a:t>
            </a:r>
            <a:r>
              <a:rPr lang="en-GB" smtClean="0"/>
              <a:t>JET</a:t>
            </a:r>
            <a:r>
              <a:rPr lang="el-GR"/>
              <a:t> </a:t>
            </a:r>
            <a:r>
              <a:rPr lang="el-GR" smtClean="0"/>
              <a:t>...</a:t>
            </a:r>
            <a:r>
              <a:rPr lang="el-GR"/>
              <a:t> </a:t>
            </a:r>
            <a:r>
              <a:rPr lang="el-GR" smtClean="0"/>
              <a:t>...</a:t>
            </a:r>
            <a:r>
              <a:rPr lang="el-GR"/>
              <a:t> ...</a:t>
            </a:r>
            <a:r>
              <a:rPr lang="en-GB" smtClean="0"/>
              <a:t> </a:t>
            </a:r>
            <a:r>
              <a:rPr lang="en-GB" dirty="0" smtClean="0"/>
              <a:t>… … 250 MW</a:t>
            </a:r>
          </a:p>
          <a:p>
            <a:r>
              <a:rPr lang="en-GB" smtClean="0"/>
              <a:t>AYTOKINHTO</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l-GR" smtClean="0"/>
              <a:t>...</a:t>
            </a:r>
            <a:r>
              <a:rPr lang="el-GR"/>
              <a:t> ...</a:t>
            </a:r>
            <a:r>
              <a:rPr lang="en-GB" smtClean="0"/>
              <a:t> </a:t>
            </a:r>
            <a:r>
              <a:rPr lang="en-GB" dirty="0" smtClean="0"/>
              <a:t>… … 100 kW</a:t>
            </a:r>
          </a:p>
          <a:p>
            <a:r>
              <a:rPr lang="en-GB" dirty="0"/>
              <a:t> </a:t>
            </a:r>
            <a:r>
              <a:rPr lang="en-GB" smtClean="0"/>
              <a:t>SPACE </a:t>
            </a:r>
            <a:r>
              <a:rPr lang="en-GB" smtClean="0"/>
              <a:t>SHUTTLE</a:t>
            </a:r>
            <a:r>
              <a:rPr lang="el-GR"/>
              <a:t> </a:t>
            </a:r>
            <a:r>
              <a:rPr lang="el-GR" smtClean="0"/>
              <a:t>...</a:t>
            </a:r>
            <a:r>
              <a:rPr lang="el-GR"/>
              <a:t> </a:t>
            </a:r>
            <a:r>
              <a:rPr lang="el-GR" smtClean="0"/>
              <a:t>...</a:t>
            </a:r>
            <a:r>
              <a:rPr lang="el-GR"/>
              <a:t> ...</a:t>
            </a:r>
            <a:r>
              <a:rPr lang="en-GB" smtClean="0"/>
              <a:t> </a:t>
            </a:r>
            <a:r>
              <a:rPr lang="el-GR"/>
              <a:t>... ... </a:t>
            </a:r>
            <a:r>
              <a:rPr lang="el-GR"/>
              <a:t>... </a:t>
            </a:r>
            <a:r>
              <a:rPr lang="en-GB" smtClean="0"/>
              <a:t>… </a:t>
            </a:r>
            <a:r>
              <a:rPr lang="en-GB" dirty="0" smtClean="0"/>
              <a:t>14 GW</a:t>
            </a:r>
          </a:p>
          <a:p>
            <a:r>
              <a:rPr lang="el-GR" dirty="0" smtClean="0"/>
              <a:t>ΣΤΑΘΜΟΣ </a:t>
            </a:r>
            <a:r>
              <a:rPr lang="el-GR" smtClean="0"/>
              <a:t>ΛΙΓΝΙΤΗ </a:t>
            </a:r>
            <a:r>
              <a:rPr lang="el-GR" smtClean="0"/>
              <a:t>..</a:t>
            </a:r>
            <a:r>
              <a:rPr lang="el-GR"/>
              <a:t> ... </a:t>
            </a:r>
            <a:r>
              <a:rPr lang="el-GR" smtClean="0"/>
              <a:t>. </a:t>
            </a:r>
            <a:r>
              <a:rPr lang="el-GR"/>
              <a:t>... ... </a:t>
            </a:r>
            <a:r>
              <a:rPr lang="el-GR"/>
              <a:t>... </a:t>
            </a:r>
            <a:r>
              <a:rPr lang="el-GR" smtClean="0"/>
              <a:t>... </a:t>
            </a:r>
            <a:r>
              <a:rPr lang="el-GR" dirty="0" smtClean="0"/>
              <a:t>300 </a:t>
            </a:r>
            <a:r>
              <a:rPr lang="en-GB" dirty="0" smtClean="0"/>
              <a:t>MW</a:t>
            </a:r>
          </a:p>
          <a:p>
            <a:r>
              <a:rPr lang="el-GR" dirty="0" smtClean="0"/>
              <a:t>ΠΥΡΗΝΙΚΟΣ </a:t>
            </a:r>
            <a:r>
              <a:rPr lang="el-GR" smtClean="0"/>
              <a:t>ΣΤΑΘΜΟΣ </a:t>
            </a:r>
            <a:r>
              <a:rPr lang="el-GR"/>
              <a:t>... </a:t>
            </a:r>
            <a:r>
              <a:rPr lang="el-GR" smtClean="0"/>
              <a:t>... </a:t>
            </a:r>
            <a:r>
              <a:rPr lang="el-GR"/>
              <a:t>... </a:t>
            </a:r>
            <a:r>
              <a:rPr lang="el-GR" dirty="0" smtClean="0"/>
              <a:t>1000 </a:t>
            </a:r>
            <a:r>
              <a:rPr lang="en-GB" dirty="0" smtClean="0"/>
              <a:t>MW</a:t>
            </a:r>
          </a:p>
          <a:p>
            <a:r>
              <a:rPr lang="el-GR"/>
              <a:t>ΑΝΕΜΟΓΕΝΝΗΤΡΙΑ </a:t>
            </a:r>
            <a:r>
              <a:rPr lang="el-GR" smtClean="0"/>
              <a:t>...</a:t>
            </a:r>
            <a:r>
              <a:rPr lang="el-GR"/>
              <a:t> ...</a:t>
            </a:r>
            <a:r>
              <a:rPr lang="el-GR" smtClean="0"/>
              <a:t> </a:t>
            </a:r>
            <a:r>
              <a:rPr lang="el-GR" dirty="0" smtClean="0"/>
              <a:t>... 1 – </a:t>
            </a:r>
            <a:r>
              <a:rPr lang="en-GB" dirty="0" smtClean="0"/>
              <a:t>10</a:t>
            </a:r>
            <a:r>
              <a:rPr lang="el-GR" dirty="0" smtClean="0"/>
              <a:t> </a:t>
            </a:r>
            <a:r>
              <a:rPr lang="en-GB" dirty="0" smtClean="0"/>
              <a:t>MW</a:t>
            </a:r>
          </a:p>
          <a:p>
            <a:r>
              <a:rPr lang="el-GR" smtClean="0"/>
              <a:t>ΦΟΡΗΤΟΣ </a:t>
            </a:r>
            <a:r>
              <a:rPr lang="el-GR"/>
              <a:t>ΥΠΟΛΟΓΙΣΤΗΣ </a:t>
            </a:r>
            <a:r>
              <a:rPr lang="el-GR"/>
              <a:t>... </a:t>
            </a:r>
            <a:r>
              <a:rPr lang="el-GR" smtClean="0"/>
              <a:t>... </a:t>
            </a:r>
            <a:r>
              <a:rPr lang="el-GR" dirty="0" smtClean="0"/>
              <a:t>... 10</a:t>
            </a:r>
            <a:r>
              <a:rPr lang="en-GB" dirty="0" smtClean="0"/>
              <a:t> W</a:t>
            </a:r>
          </a:p>
          <a:p>
            <a:r>
              <a:rPr lang="en-GB" smtClean="0"/>
              <a:t>KINHTO </a:t>
            </a:r>
            <a:r>
              <a:rPr lang="el-GR"/>
              <a:t>ΤΗΛΕΦΩΝΟ ... </a:t>
            </a:r>
            <a:r>
              <a:rPr lang="el-GR"/>
              <a:t>... ... ... ... </a:t>
            </a:r>
            <a:r>
              <a:rPr lang="el-GR"/>
              <a:t>... </a:t>
            </a:r>
            <a:r>
              <a:rPr lang="el-GR" smtClean="0"/>
              <a:t>2 </a:t>
            </a:r>
            <a:r>
              <a:rPr lang="en-GB" dirty="0" smtClean="0"/>
              <a:t>W</a:t>
            </a:r>
          </a:p>
          <a:p>
            <a:endParaRPr lang="en-GB" dirty="0"/>
          </a:p>
        </p:txBody>
      </p:sp>
      <p:sp>
        <p:nvSpPr>
          <p:cNvPr id="5" name="TextBox 4"/>
          <p:cNvSpPr txBox="1"/>
          <p:nvPr/>
        </p:nvSpPr>
        <p:spPr>
          <a:xfrm>
            <a:off x="5327576" y="4941168"/>
            <a:ext cx="3816424" cy="1308050"/>
          </a:xfrm>
          <a:prstGeom prst="rect">
            <a:avLst/>
          </a:prstGeom>
          <a:solidFill>
            <a:srgbClr val="F8E8A6"/>
          </a:solidFill>
        </p:spPr>
        <p:txBody>
          <a:bodyPr wrap="square" rtlCol="0">
            <a:spAutoFit/>
          </a:bodyPr>
          <a:lstStyle/>
          <a:p>
            <a:pPr fontAlgn="base">
              <a:spcAft>
                <a:spcPts val="600"/>
              </a:spcAft>
            </a:pPr>
            <a:r>
              <a:rPr lang="en-GB" sz="2000" b="1" dirty="0" err="1">
                <a:latin typeface="Cambria Math" panose="02040503050406030204" pitchFamily="18" charset="0"/>
                <a:ea typeface="Cambria Math" panose="02040503050406030204" pitchFamily="18" charset="0"/>
              </a:rPr>
              <a:t>SeaTitan</a:t>
            </a:r>
            <a:r>
              <a:rPr lang="en-GB" sz="2000" b="1" dirty="0">
                <a:latin typeface="Cambria Math" panose="02040503050406030204" pitchFamily="18" charset="0"/>
                <a:ea typeface="Cambria Math" panose="02040503050406030204" pitchFamily="18" charset="0"/>
              </a:rPr>
              <a:t> </a:t>
            </a:r>
            <a:r>
              <a:rPr lang="en-GB" sz="2000" b="1" dirty="0" smtClean="0">
                <a:latin typeface="Cambria Math" panose="02040503050406030204" pitchFamily="18" charset="0"/>
                <a:ea typeface="Cambria Math" panose="02040503050406030204" pitchFamily="18" charset="0"/>
              </a:rPr>
              <a:t>10</a:t>
            </a:r>
            <a:r>
              <a:rPr lang="el-GR" sz="2000" b="1" dirty="0" smtClean="0">
                <a:latin typeface="Cambria Math" panose="02040503050406030204" pitchFamily="18" charset="0"/>
                <a:ea typeface="Cambria Math" panose="02040503050406030204" pitchFamily="18" charset="0"/>
              </a:rPr>
              <a:t> </a:t>
            </a:r>
            <a:r>
              <a:rPr lang="en-GB" sz="2000" b="1" dirty="0" smtClean="0">
                <a:latin typeface="Cambria Math" panose="02040503050406030204" pitchFamily="18" charset="0"/>
                <a:ea typeface="Cambria Math" panose="02040503050406030204" pitchFamily="18" charset="0"/>
              </a:rPr>
              <a:t>MW </a:t>
            </a:r>
            <a:r>
              <a:rPr lang="en-GB" sz="2000" b="1" dirty="0">
                <a:latin typeface="Cambria Math" panose="02040503050406030204" pitchFamily="18" charset="0"/>
                <a:ea typeface="Cambria Math" panose="02040503050406030204" pitchFamily="18" charset="0"/>
              </a:rPr>
              <a:t>Wind Turbine</a:t>
            </a:r>
          </a:p>
          <a:p>
            <a:pPr fontAlgn="base"/>
            <a:r>
              <a:rPr lang="el-GR" dirty="0" smtClean="0">
                <a:latin typeface="Cambria Math" panose="02040503050406030204" pitchFamily="18" charset="0"/>
                <a:ea typeface="Cambria Math" panose="02040503050406030204" pitchFamily="18" charset="0"/>
              </a:rPr>
              <a:t>ΔΙΑΜΕΤΡΟΣ ΠΤΕΡΩΤΗΣ ... </a:t>
            </a:r>
            <a:r>
              <a:rPr lang="en-GB" dirty="0" smtClean="0">
                <a:latin typeface="Cambria Math" panose="02040503050406030204" pitchFamily="18" charset="0"/>
                <a:ea typeface="Cambria Math" panose="02040503050406030204" pitchFamily="18" charset="0"/>
              </a:rPr>
              <a:t>190</a:t>
            </a:r>
            <a:r>
              <a:rPr lang="el-GR" dirty="0" smtClean="0">
                <a:latin typeface="Cambria Math" panose="02040503050406030204" pitchFamily="18" charset="0"/>
                <a:ea typeface="Cambria Math" panose="02040503050406030204" pitchFamily="18" charset="0"/>
              </a:rPr>
              <a:t> </a:t>
            </a:r>
            <a:r>
              <a:rPr lang="en-GB" dirty="0" smtClean="0">
                <a:latin typeface="Cambria Math" panose="02040503050406030204" pitchFamily="18" charset="0"/>
                <a:ea typeface="Cambria Math" panose="02040503050406030204" pitchFamily="18" charset="0"/>
              </a:rPr>
              <a:t>m</a:t>
            </a:r>
          </a:p>
          <a:p>
            <a:pPr fontAlgn="base"/>
            <a:r>
              <a:rPr lang="el-GR" dirty="0" smtClean="0">
                <a:latin typeface="Cambria Math" panose="02040503050406030204" pitchFamily="18" charset="0"/>
                <a:ea typeface="Cambria Math" panose="02040503050406030204" pitchFamily="18" charset="0"/>
              </a:rPr>
              <a:t>ΙΣΧΥΣ     ... ... ... ... ... ... ... ... ... ... </a:t>
            </a:r>
            <a:r>
              <a:rPr lang="en-GB" dirty="0" smtClean="0">
                <a:latin typeface="Cambria Math" panose="02040503050406030204" pitchFamily="18" charset="0"/>
                <a:ea typeface="Cambria Math" panose="02040503050406030204" pitchFamily="18" charset="0"/>
              </a:rPr>
              <a:t>10</a:t>
            </a:r>
            <a:r>
              <a:rPr lang="el-GR" dirty="0" smtClean="0">
                <a:latin typeface="Cambria Math" panose="02040503050406030204" pitchFamily="18" charset="0"/>
                <a:ea typeface="Cambria Math" panose="02040503050406030204" pitchFamily="18" charset="0"/>
              </a:rPr>
              <a:t> </a:t>
            </a:r>
            <a:r>
              <a:rPr lang="en-GB" dirty="0" smtClean="0">
                <a:latin typeface="Cambria Math" panose="02040503050406030204" pitchFamily="18" charset="0"/>
                <a:ea typeface="Cambria Math" panose="02040503050406030204" pitchFamily="18" charset="0"/>
              </a:rPr>
              <a:t>MW</a:t>
            </a:r>
          </a:p>
          <a:p>
            <a:pPr fontAlgn="base"/>
            <a:r>
              <a:rPr lang="el-GR" dirty="0" smtClean="0">
                <a:latin typeface="Cambria Math" panose="02040503050406030204" pitchFamily="18" charset="0"/>
                <a:ea typeface="Cambria Math" panose="02040503050406030204" pitchFamily="18" charset="0"/>
              </a:rPr>
              <a:t>ΥΨΟΣ ΠΥΛΩΝΑ .. ... ... ... ... ... </a:t>
            </a:r>
            <a:r>
              <a:rPr lang="en-GB" smtClean="0">
                <a:latin typeface="Cambria Math" panose="02040503050406030204" pitchFamily="18" charset="0"/>
                <a:ea typeface="Cambria Math" panose="02040503050406030204" pitchFamily="18" charset="0"/>
              </a:rPr>
              <a:t>125</a:t>
            </a:r>
            <a:r>
              <a:rPr lang="el-GR" smtClean="0">
                <a:latin typeface="Cambria Math" panose="02040503050406030204" pitchFamily="18" charset="0"/>
                <a:ea typeface="Cambria Math" panose="02040503050406030204" pitchFamily="18" charset="0"/>
              </a:rPr>
              <a:t> </a:t>
            </a:r>
            <a:r>
              <a:rPr lang="en-GB" smtClean="0">
                <a:latin typeface="Cambria Math" panose="02040503050406030204" pitchFamily="18" charset="0"/>
                <a:ea typeface="Cambria Math" panose="02040503050406030204" pitchFamily="18" charset="0"/>
              </a:rPr>
              <a:t>m</a:t>
            </a:r>
            <a:endParaRPr lang="en-GB" dirty="0">
              <a:latin typeface="Cambria Math" panose="02040503050406030204" pitchFamily="18" charset="0"/>
              <a:ea typeface="Cambria Math" panose="02040503050406030204" pitchFamily="18" charset="0"/>
            </a:endParaRPr>
          </a:p>
        </p:txBody>
      </p:sp>
      <p:sp>
        <p:nvSpPr>
          <p:cNvPr id="4" name="Slide Number Placeholder 3"/>
          <p:cNvSpPr>
            <a:spLocks noGrp="1"/>
          </p:cNvSpPr>
          <p:nvPr>
            <p:ph type="sldNum" sz="quarter" idx="12"/>
          </p:nvPr>
        </p:nvSpPr>
        <p:spPr/>
        <p:txBody>
          <a:bodyPr/>
          <a:lstStyle/>
          <a:p>
            <a:fld id="{BC1ABC06-5541-4A9D-A2D6-73EED2529435}" type="slidenum">
              <a:rPr lang="en-GB" smtClean="0"/>
              <a:t>21</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68914244"/>
      </p:ext>
    </p:extLst>
  </p:cSld>
  <p:clrMapOvr>
    <a:masterClrMapping/>
  </p:clrMapOvr>
  <mc:AlternateContent xmlns:mc="http://schemas.openxmlformats.org/markup-compatibility/2006">
    <mc:Choice xmlns:p14="http://schemas.microsoft.com/office/powerpoint/2010/main" Requires="p14">
      <p:transition spd="slow" p14:dur="2000" advTm="66852"/>
    </mc:Choice>
    <mc:Fallback>
      <p:transition spd="slow" advTm="668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defRPr/>
            </a:pPr>
            <a:r>
              <a:rPr lang="el-GR" sz="2800" dirty="0">
                <a:solidFill>
                  <a:srgbClr val="C00000"/>
                </a:solidFill>
              </a:rPr>
              <a:t>Ενέργεια-Ισχύς</a:t>
            </a:r>
            <a:endParaRPr lang="el-GR" sz="2800" dirty="0">
              <a:solidFill>
                <a:srgbClr val="C00000"/>
              </a:solidFill>
            </a:endParaRPr>
          </a:p>
        </p:txBody>
      </p:sp>
      <p:sp>
        <p:nvSpPr>
          <p:cNvPr id="3" name="2 - Θέση περιεχομένου"/>
          <p:cNvSpPr>
            <a:spLocks noGrp="1"/>
          </p:cNvSpPr>
          <p:nvPr>
            <p:ph idx="1"/>
          </p:nvPr>
        </p:nvSpPr>
        <p:spPr>
          <a:xfrm>
            <a:off x="323528" y="908720"/>
            <a:ext cx="8363272" cy="5217443"/>
          </a:xfrm>
        </p:spPr>
        <p:txBody>
          <a:bodyPr>
            <a:normAutofit lnSpcReduction="10000"/>
          </a:bodyPr>
          <a:lstStyle/>
          <a:p>
            <a:pPr eaLnBrk="1" hangingPunct="1">
              <a:defRPr/>
            </a:pPr>
            <a:r>
              <a:rPr lang="el-GR" dirty="0" smtClean="0"/>
              <a:t>ΠΑΡΑΔΕΙΓΜΑΤΑ</a:t>
            </a:r>
          </a:p>
          <a:p>
            <a:pPr eaLnBrk="1" hangingPunct="1">
              <a:defRPr/>
            </a:pPr>
            <a:r>
              <a:rPr lang="el-GR" dirty="0" smtClean="0"/>
              <a:t>Ο ανθρώπινος εγκέφαλος χρειάζεται ισχύ ίση με 10-</a:t>
            </a:r>
            <a:r>
              <a:rPr lang="en-US" dirty="0" smtClean="0"/>
              <a:t>Watt </a:t>
            </a:r>
            <a:r>
              <a:rPr lang="el-GR" dirty="0" smtClean="0"/>
              <a:t>λαμπτήρα.</a:t>
            </a:r>
          </a:p>
          <a:p>
            <a:pPr eaLnBrk="1" hangingPunct="1">
              <a:defRPr/>
            </a:pPr>
            <a:endParaRPr lang="el-GR" dirty="0" smtClean="0"/>
          </a:p>
          <a:p>
            <a:pPr eaLnBrk="1" hangingPunct="1">
              <a:defRPr/>
            </a:pPr>
            <a:r>
              <a:rPr lang="el-GR" dirty="0" smtClean="0"/>
              <a:t>Αν κάποιος φωνάζει γιά 8 χρόνια, 7 μήνες, και 6 ημέρες, θα παρήγαγε αρκετή ηχητική ενέργεια γιά να ζεστάνει ένα </a:t>
            </a:r>
            <a:r>
              <a:rPr lang="el-GR" dirty="0" err="1" smtClean="0"/>
              <a:t>φλυτζάνι</a:t>
            </a:r>
            <a:r>
              <a:rPr lang="el-GR" dirty="0" smtClean="0"/>
              <a:t> καφέ. </a:t>
            </a:r>
          </a:p>
          <a:p>
            <a:pPr eaLnBrk="1" hangingPunct="1">
              <a:defRPr/>
            </a:pPr>
            <a:endParaRPr lang="en-US" dirty="0" smtClean="0"/>
          </a:p>
          <a:p>
            <a:pPr eaLnBrk="1" hangingPunct="1">
              <a:defRPr/>
            </a:pPr>
            <a:r>
              <a:rPr lang="el-GR" dirty="0" smtClean="0"/>
              <a:t>Ένα λίτρο πετρελαίου περιέχει </a:t>
            </a:r>
            <a:r>
              <a:rPr lang="en-US" dirty="0" smtClean="0"/>
              <a:t>8.8</a:t>
            </a:r>
            <a:r>
              <a:rPr lang="el-GR" dirty="0" smtClean="0"/>
              <a:t> </a:t>
            </a:r>
            <a:r>
              <a:rPr lang="en-US" dirty="0" smtClean="0"/>
              <a:t>kWh </a:t>
            </a:r>
            <a:r>
              <a:rPr lang="el-GR" dirty="0" smtClean="0"/>
              <a:t>χρήσιμης ενέργειας ίσης με 120 ώρες ανθρώπινης εργασίας</a:t>
            </a:r>
          </a:p>
          <a:p>
            <a:pPr eaLnBrk="1" hangingPunct="1">
              <a:defRPr/>
            </a:pPr>
            <a:endParaRPr lang="el-GR" dirty="0" smtClean="0"/>
          </a:p>
          <a:p>
            <a:pPr eaLnBrk="1" hangingPunct="1">
              <a:defRPr/>
            </a:pPr>
            <a:r>
              <a:rPr lang="el-GR" dirty="0" smtClean="0"/>
              <a:t>Πρωταθλητές ποδηλασίας μπορούν να παράγουν, γιά μικρά χρονικά διαστήματα, ισχύ ίση ή μεγαλύτερη από </a:t>
            </a:r>
            <a:r>
              <a:rPr lang="en-US" dirty="0" smtClean="0"/>
              <a:t>1,000 Watts.</a:t>
            </a:r>
            <a:endParaRPr lang="el-GR" dirty="0"/>
          </a:p>
        </p:txBody>
      </p:sp>
      <p:sp>
        <p:nvSpPr>
          <p:cNvPr id="4" name="3 - Θέση αριθμού διαφάνειας"/>
          <p:cNvSpPr>
            <a:spLocks noGrp="1"/>
          </p:cNvSpPr>
          <p:nvPr>
            <p:ph type="sldNum" sz="quarter" idx="4294967295"/>
          </p:nvPr>
        </p:nvSpPr>
        <p:spPr>
          <a:xfrm>
            <a:off x="6553200" y="6356350"/>
            <a:ext cx="2133600" cy="365125"/>
          </a:xfrm>
        </p:spPr>
        <p:txBody>
          <a:bodyPr/>
          <a:lstStyle/>
          <a:p>
            <a:pPr>
              <a:defRPr/>
            </a:pPr>
            <a:fld id="{DEA960EB-4B10-45A1-9D8B-5988383749A8}" type="slidenum">
              <a:rPr lang="el-GR" smtClean="0"/>
              <a:pPr>
                <a:defRPr/>
              </a:pPr>
              <a:t>22</a:t>
            </a:fld>
            <a:endParaRPr lang="el-G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17450973"/>
      </p:ext>
    </p:extLst>
  </p:cSld>
  <p:clrMapOvr>
    <a:masterClrMapping/>
  </p:clrMapOvr>
  <mc:AlternateContent xmlns:mc="http://schemas.openxmlformats.org/markup-compatibility/2006">
    <mc:Choice xmlns:p14="http://schemas.microsoft.com/office/powerpoint/2010/main" Requires="p14">
      <p:transition spd="slow" p14:dur="2000" advTm="61643"/>
    </mc:Choice>
    <mc:Fallback>
      <p:transition spd="slow" advTm="61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7609" name="Picture 9"/>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35000"/>
                    </a14:imgEffect>
                  </a14:imgLayer>
                </a14:imgProps>
              </a:ext>
            </a:extLst>
          </a:blip>
          <a:srcRect/>
          <a:stretch>
            <a:fillRect/>
          </a:stretch>
        </p:blipFill>
        <p:spPr bwMode="auto">
          <a:xfrm>
            <a:off x="4932363" y="692150"/>
            <a:ext cx="4089400" cy="5976938"/>
          </a:xfrm>
          <a:prstGeom prst="rect">
            <a:avLst/>
          </a:prstGeom>
          <a:noFill/>
          <a:ln w="9525">
            <a:solidFill>
              <a:schemeClr val="tx1"/>
            </a:solidFill>
            <a:miter lim="800000"/>
            <a:headEnd/>
            <a:tailEnd/>
          </a:ln>
          <a:effectLst/>
        </p:spPr>
      </p:pic>
      <p:sp>
        <p:nvSpPr>
          <p:cNvPr id="537610" name="Text Box 10"/>
          <p:cNvSpPr txBox="1">
            <a:spLocks noChangeArrowheads="1"/>
          </p:cNvSpPr>
          <p:nvPr/>
        </p:nvSpPr>
        <p:spPr bwMode="auto">
          <a:xfrm>
            <a:off x="167439" y="887546"/>
            <a:ext cx="4608512" cy="5586145"/>
          </a:xfrm>
          <a:prstGeom prst="rect">
            <a:avLst/>
          </a:prstGeom>
          <a:solidFill>
            <a:srgbClr val="FFFFCC"/>
          </a:solidFill>
          <a:ln w="9525">
            <a:solidFill>
              <a:srgbClr val="FF0000"/>
            </a:solidFill>
            <a:miter lim="800000"/>
            <a:headEnd/>
            <a:tailEnd/>
          </a:ln>
          <a:effectLst/>
        </p:spPr>
        <p:txBody>
          <a:bodyPr wrap="square">
            <a:spAutoFit/>
          </a:bodyPr>
          <a:lstStyle/>
          <a:p>
            <a:pPr algn="ctr">
              <a:spcBef>
                <a:spcPct val="50000"/>
              </a:spcBef>
            </a:pPr>
            <a:r>
              <a:rPr lang="el-GR" sz="2400" b="1" dirty="0">
                <a:latin typeface="Cambria" panose="02040503050406030204" pitchFamily="18" charset="0"/>
              </a:rPr>
              <a:t>Παράδειγμα</a:t>
            </a:r>
            <a:endParaRPr lang="el-GR" sz="2000" b="1" dirty="0">
              <a:latin typeface="Cambria" panose="02040503050406030204" pitchFamily="18" charset="0"/>
            </a:endParaRPr>
          </a:p>
          <a:p>
            <a:pPr>
              <a:spcBef>
                <a:spcPct val="50000"/>
              </a:spcBef>
            </a:pPr>
            <a:r>
              <a:rPr lang="el-GR" sz="1600" dirty="0">
                <a:latin typeface="Cambria" panose="02040503050406030204" pitchFamily="18" charset="0"/>
              </a:rPr>
              <a:t>1 </a:t>
            </a:r>
            <a:r>
              <a:rPr lang="el-GR" dirty="0">
                <a:latin typeface="Cambria" panose="02040503050406030204" pitchFamily="18" charset="0"/>
              </a:rPr>
              <a:t>κιλό κάρβουνο 20000 </a:t>
            </a:r>
            <a:r>
              <a:rPr lang="en-US" dirty="0">
                <a:latin typeface="Cambria" panose="02040503050406030204" pitchFamily="18" charset="0"/>
              </a:rPr>
              <a:t>KJ</a:t>
            </a:r>
          </a:p>
          <a:p>
            <a:pPr>
              <a:spcBef>
                <a:spcPct val="50000"/>
              </a:spcBef>
            </a:pPr>
            <a:r>
              <a:rPr lang="en-US" dirty="0">
                <a:latin typeface="Cambria" panose="02040503050406030204" pitchFamily="18" charset="0"/>
              </a:rPr>
              <a:t>1 kWh </a:t>
            </a:r>
            <a:r>
              <a:rPr lang="el-GR" dirty="0">
                <a:latin typeface="Cambria" panose="02040503050406030204" pitchFamily="18" charset="0"/>
              </a:rPr>
              <a:t>κιλοβατώρα ηλεκτρικής ενέργειας 3</a:t>
            </a:r>
            <a:r>
              <a:rPr lang="en-US" dirty="0">
                <a:latin typeface="Cambria" panose="02040503050406030204" pitchFamily="18" charset="0"/>
              </a:rPr>
              <a:t>6</a:t>
            </a:r>
            <a:r>
              <a:rPr lang="el-GR" dirty="0">
                <a:latin typeface="Cambria" panose="02040503050406030204" pitchFamily="18" charset="0"/>
              </a:rPr>
              <a:t>00 </a:t>
            </a:r>
            <a:r>
              <a:rPr lang="en-GB" dirty="0" smtClean="0">
                <a:latin typeface="Cambria" panose="02040503050406030204" pitchFamily="18" charset="0"/>
              </a:rPr>
              <a:t>kilo</a:t>
            </a:r>
            <a:r>
              <a:rPr lang="en-US" dirty="0" smtClean="0">
                <a:latin typeface="Cambria" panose="02040503050406030204" pitchFamily="18" charset="0"/>
              </a:rPr>
              <a:t>Joules</a:t>
            </a:r>
            <a:endParaRPr lang="en-US" dirty="0">
              <a:latin typeface="Cambria" panose="02040503050406030204" pitchFamily="18" charset="0"/>
            </a:endParaRPr>
          </a:p>
          <a:p>
            <a:pPr>
              <a:spcBef>
                <a:spcPct val="50000"/>
              </a:spcBef>
            </a:pPr>
            <a:r>
              <a:rPr lang="el-GR" dirty="0">
                <a:latin typeface="Cambria" panose="02040503050406030204" pitchFamily="18" charset="0"/>
              </a:rPr>
              <a:t>Άρα </a:t>
            </a:r>
            <a:r>
              <a:rPr lang="el-GR" dirty="0" smtClean="0">
                <a:latin typeface="Cambria" panose="02040503050406030204" pitchFamily="18" charset="0"/>
              </a:rPr>
              <a:t>1</a:t>
            </a:r>
            <a:r>
              <a:rPr lang="en-US" dirty="0">
                <a:latin typeface="Cambria" panose="02040503050406030204" pitchFamily="18" charset="0"/>
              </a:rPr>
              <a:t>k</a:t>
            </a:r>
            <a:r>
              <a:rPr lang="en-US" dirty="0" smtClean="0">
                <a:latin typeface="Cambria" panose="02040503050406030204" pitchFamily="18" charset="0"/>
              </a:rPr>
              <a:t>g </a:t>
            </a:r>
            <a:r>
              <a:rPr lang="en-US" dirty="0">
                <a:latin typeface="Cambria" panose="02040503050406030204" pitchFamily="18" charset="0"/>
              </a:rPr>
              <a:t>coal </a:t>
            </a:r>
            <a:r>
              <a:rPr lang="el-GR" dirty="0" smtClean="0">
                <a:latin typeface="Cambria" panose="02040503050406030204" pitchFamily="18" charset="0"/>
              </a:rPr>
              <a:t>ισούται με 5.5 </a:t>
            </a:r>
            <a:r>
              <a:rPr lang="en-US" dirty="0">
                <a:latin typeface="Cambria" panose="02040503050406030204" pitchFamily="18" charset="0"/>
              </a:rPr>
              <a:t>kWh</a:t>
            </a:r>
          </a:p>
          <a:p>
            <a:pPr>
              <a:spcBef>
                <a:spcPct val="50000"/>
              </a:spcBef>
            </a:pPr>
            <a:r>
              <a:rPr lang="el-GR" dirty="0">
                <a:latin typeface="Cambria" panose="02040503050406030204" pitchFamily="18" charset="0"/>
              </a:rPr>
              <a:t>Μία λάμπα 100 </a:t>
            </a:r>
            <a:r>
              <a:rPr lang="en-US" dirty="0">
                <a:latin typeface="Cambria" panose="02040503050406030204" pitchFamily="18" charset="0"/>
              </a:rPr>
              <a:t>W (0.1 </a:t>
            </a:r>
            <a:r>
              <a:rPr lang="en-GB" dirty="0" smtClean="0">
                <a:latin typeface="Cambria" panose="02040503050406030204" pitchFamily="18" charset="0"/>
              </a:rPr>
              <a:t>k</a:t>
            </a:r>
            <a:r>
              <a:rPr lang="en-US" dirty="0" smtClean="0">
                <a:latin typeface="Cambria" panose="02040503050406030204" pitchFamily="18" charset="0"/>
              </a:rPr>
              <a:t>W</a:t>
            </a:r>
            <a:r>
              <a:rPr lang="en-US" dirty="0">
                <a:latin typeface="Cambria" panose="02040503050406030204" pitchFamily="18" charset="0"/>
              </a:rPr>
              <a:t>) </a:t>
            </a:r>
            <a:r>
              <a:rPr lang="el-GR" dirty="0">
                <a:latin typeface="Cambria" panose="02040503050406030204" pitchFamily="18" charset="0"/>
              </a:rPr>
              <a:t>«αναμμένη» για 1 ώρα καταναλώνει 0.1 </a:t>
            </a:r>
            <a:r>
              <a:rPr lang="en-US" dirty="0" smtClean="0">
                <a:latin typeface="Cambria" panose="02040503050406030204" pitchFamily="18" charset="0"/>
              </a:rPr>
              <a:t>kWh</a:t>
            </a:r>
            <a:endParaRPr lang="el-GR" dirty="0" smtClean="0">
              <a:latin typeface="Cambria" panose="02040503050406030204" pitchFamily="18" charset="0"/>
            </a:endParaRPr>
          </a:p>
          <a:p>
            <a:pPr>
              <a:spcBef>
                <a:spcPct val="50000"/>
              </a:spcBef>
            </a:pPr>
            <a:r>
              <a:rPr lang="el-GR" dirty="0" smtClean="0">
                <a:latin typeface="Cambria" panose="02040503050406030204" pitchFamily="18" charset="0"/>
              </a:rPr>
              <a:t>Περίπου </a:t>
            </a:r>
            <a:r>
              <a:rPr lang="el-GR" dirty="0">
                <a:latin typeface="Cambria" panose="02040503050406030204" pitchFamily="18" charset="0"/>
              </a:rPr>
              <a:t>το 1/3 του ενεργειακού περιεχόμενου του καυσίμου φτάνει τελικά στον καταναλωτή.</a:t>
            </a:r>
          </a:p>
          <a:p>
            <a:pPr>
              <a:spcBef>
                <a:spcPct val="50000"/>
              </a:spcBef>
            </a:pPr>
            <a:r>
              <a:rPr lang="el-GR" dirty="0">
                <a:latin typeface="Cambria" panose="02040503050406030204" pitchFamily="18" charset="0"/>
              </a:rPr>
              <a:t>Συνεπώς 3 κιλά κάρβουνου χρειάζεται να καίει η ΔΕΗ για να έχει ένα σπίτι φωτισμό για 24 ώρες.</a:t>
            </a:r>
          </a:p>
          <a:p>
            <a:pPr>
              <a:spcBef>
                <a:spcPct val="50000"/>
              </a:spcBef>
            </a:pPr>
            <a:r>
              <a:rPr lang="el-GR" dirty="0" smtClean="0">
                <a:latin typeface="Cambria" panose="02040503050406030204" pitchFamily="18" charset="0"/>
              </a:rPr>
              <a:t>Μπορείτε </a:t>
            </a:r>
            <a:r>
              <a:rPr lang="el-GR" dirty="0">
                <a:latin typeface="Cambria" panose="02040503050406030204" pitchFamily="18" charset="0"/>
              </a:rPr>
              <a:t>να βρείτε την ισχύ του πλυντηρίου </a:t>
            </a:r>
            <a:r>
              <a:rPr lang="el-GR" dirty="0" smtClean="0">
                <a:latin typeface="Cambria" panose="02040503050406030204" pitchFamily="18" charset="0"/>
              </a:rPr>
              <a:t>σας </a:t>
            </a:r>
            <a:r>
              <a:rPr lang="el-GR" dirty="0">
                <a:latin typeface="Cambria" panose="02040503050406030204" pitchFamily="18" charset="0"/>
              </a:rPr>
              <a:t>και να συγκρίνεται την ενέργεια αυτή με την ενέργεια μίας πλύσης.</a:t>
            </a:r>
          </a:p>
        </p:txBody>
      </p:sp>
      <p:sp>
        <p:nvSpPr>
          <p:cNvPr id="2" name="Title 1"/>
          <p:cNvSpPr>
            <a:spLocks noGrp="1"/>
          </p:cNvSpPr>
          <p:nvPr>
            <p:ph type="title"/>
          </p:nvPr>
        </p:nvSpPr>
        <p:spPr>
          <a:xfrm>
            <a:off x="3347864" y="202084"/>
            <a:ext cx="5338936" cy="490066"/>
          </a:xfrm>
        </p:spPr>
        <p:txBody>
          <a:bodyPr>
            <a:noAutofit/>
          </a:bodyPr>
          <a:lstStyle/>
          <a:p>
            <a:pPr>
              <a:defRPr/>
            </a:pPr>
            <a:r>
              <a:rPr lang="el-GR" sz="2800" b="1" dirty="0">
                <a:solidFill>
                  <a:srgbClr val="C00000"/>
                </a:solidFill>
              </a:rPr>
              <a:t>ΒΑΣΙΚΕΣ ΕΝΝΟΙΕΣ</a:t>
            </a:r>
            <a:endParaRPr lang="en-GB" sz="2800" b="1" dirty="0">
              <a:solidFill>
                <a:srgbClr val="C00000"/>
              </a:solidFill>
            </a:endParaRPr>
          </a:p>
        </p:txBody>
      </p:sp>
      <p:sp>
        <p:nvSpPr>
          <p:cNvPr id="3" name="TextBox 2"/>
          <p:cNvSpPr txBox="1"/>
          <p:nvPr/>
        </p:nvSpPr>
        <p:spPr>
          <a:xfrm>
            <a:off x="323527" y="260648"/>
            <a:ext cx="3960441" cy="584775"/>
          </a:xfrm>
          <a:prstGeom prst="rect">
            <a:avLst/>
          </a:prstGeom>
          <a:solidFill>
            <a:srgbClr val="FFFF00"/>
          </a:solidFill>
        </p:spPr>
        <p:txBody>
          <a:bodyPr wrap="square" rtlCol="0">
            <a:spAutoFit/>
          </a:bodyPr>
          <a:lstStyle/>
          <a:p>
            <a:pPr fontAlgn="base"/>
            <a:r>
              <a:rPr lang="el-GR" sz="1600" dirty="0" smtClean="0">
                <a:latin typeface="Cambria Math" panose="02040503050406030204" pitchFamily="18" charset="0"/>
                <a:ea typeface="Cambria Math" panose="02040503050406030204" pitchFamily="18" charset="0"/>
              </a:rPr>
              <a:t>ΤΟΝΝΟΣ ΙΣΟΔΥΝΑΜΟΥ ΠΕΤΡΕΛΑΙΟΥ :</a:t>
            </a:r>
          </a:p>
          <a:p>
            <a:pPr fontAlgn="base"/>
            <a:r>
              <a:rPr lang="el-GR" sz="1600" dirty="0" smtClean="0">
                <a:latin typeface="Cambria Math" panose="02040503050406030204" pitchFamily="18" charset="0"/>
                <a:ea typeface="Cambria Math" panose="02040503050406030204" pitchFamily="18" charset="0"/>
              </a:rPr>
              <a:t> Η ΙΣΟΔΥΝΑΜΗ ΕΝΕΡΓΕΙΑ 41868 </a:t>
            </a:r>
            <a:r>
              <a:rPr lang="en-GB" sz="1600" dirty="0" err="1" smtClean="0">
                <a:latin typeface="Cambria Math" panose="02040503050406030204" pitchFamily="18" charset="0"/>
                <a:ea typeface="Cambria Math" panose="02040503050406030204" pitchFamily="18" charset="0"/>
              </a:rPr>
              <a:t>kJoules</a:t>
            </a:r>
            <a:endParaRPr lang="en-GB" sz="1600" dirty="0">
              <a:latin typeface="Cambria Math" panose="02040503050406030204" pitchFamily="18" charset="0"/>
              <a:ea typeface="Cambria Math" panose="02040503050406030204" pitchFamily="18" charset="0"/>
            </a:endParaRPr>
          </a:p>
        </p:txBody>
      </p:sp>
      <p:sp>
        <p:nvSpPr>
          <p:cNvPr id="4" name="Slide Number Placeholder 3"/>
          <p:cNvSpPr>
            <a:spLocks noGrp="1"/>
          </p:cNvSpPr>
          <p:nvPr>
            <p:ph type="sldNum" sz="quarter" idx="12"/>
          </p:nvPr>
        </p:nvSpPr>
        <p:spPr/>
        <p:txBody>
          <a:bodyPr/>
          <a:lstStyle/>
          <a:p>
            <a:fld id="{BC1ABC06-5541-4A9D-A2D6-73EED2529435}" type="slidenum">
              <a:rPr lang="en-GB" smtClean="0"/>
              <a:t>23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03814201"/>
      </p:ext>
    </p:extLst>
  </p:cSld>
  <p:clrMapOvr>
    <a:masterClrMapping/>
  </p:clrMapOvr>
  <mc:AlternateContent xmlns:mc="http://schemas.openxmlformats.org/markup-compatibility/2006">
    <mc:Choice xmlns:p14="http://schemas.microsoft.com/office/powerpoint/2010/main" Requires="p14">
      <p:transition spd="slow" p14:dur="2000" advTm="48929"/>
    </mc:Choice>
    <mc:Fallback>
      <p:transition spd="slow" advTm="48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Autofit/>
          </a:bodyPr>
          <a:lstStyle/>
          <a:p>
            <a:pPr>
              <a:defRPr/>
            </a:pPr>
            <a:r>
              <a:rPr lang="el-GR" sz="2800" dirty="0">
                <a:solidFill>
                  <a:srgbClr val="C00000"/>
                </a:solidFill>
              </a:rPr>
              <a:t>Βασικές μορφές </a:t>
            </a:r>
            <a:r>
              <a:rPr lang="el-GR" sz="2800" dirty="0">
                <a:solidFill>
                  <a:srgbClr val="C00000"/>
                </a:solidFill>
              </a:rPr>
              <a:t>Ενέργειας</a:t>
            </a:r>
          </a:p>
        </p:txBody>
      </p:sp>
      <p:sp>
        <p:nvSpPr>
          <p:cNvPr id="99331" name="Rectangle 3"/>
          <p:cNvSpPr>
            <a:spLocks noGrp="1" noChangeArrowheads="1"/>
          </p:cNvSpPr>
          <p:nvPr>
            <p:ph idx="1"/>
          </p:nvPr>
        </p:nvSpPr>
        <p:spPr>
          <a:xfrm>
            <a:off x="457200" y="908720"/>
            <a:ext cx="8229600" cy="5256584"/>
          </a:xfrm>
        </p:spPr>
        <p:txBody>
          <a:bodyPr>
            <a:noAutofit/>
          </a:bodyPr>
          <a:lstStyle/>
          <a:p>
            <a:pPr marL="273050" lvl="1" indent="-273050">
              <a:spcBef>
                <a:spcPts val="600"/>
              </a:spcBef>
              <a:spcAft>
                <a:spcPts val="600"/>
              </a:spcAft>
              <a:buFont typeface="Arial" panose="020B0604020202020204" pitchFamily="34" charset="0"/>
              <a:buChar char="•"/>
              <a:tabLst>
                <a:tab pos="3233738" algn="l"/>
              </a:tabLst>
              <a:defRPr/>
            </a:pPr>
            <a:r>
              <a:rPr lang="el-GR" dirty="0" smtClean="0"/>
              <a:t>Κινητική Ενέργεια :	η ενέργεια λόγω κίνησης</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Δυναμική Ενέργεια :	η ενέργεια που αφορά την θέση σε ένα 	βαρυτικό πεδίο.</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Εσωτερική Ενέργεια :	η ενέργεια που αφορά την ταχύτητα των 	ατόμων και μορίων.</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Ακτινοβολία : 	η ενέργεια που μεταφέρεται με 	ηλεκτρομαγνητική ακτινοβολία.</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Χημική Ενέργεια : 	η ενέργεια στον μοριακό δεσμό που 	συγκρατεί τις χημικές ενώσεις</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Μηχανική Ενέργεια : 	π.χ. η ενέργεια περιστροφής σε άξονα</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Ηλεκτρική Ενέργεια : 	η ροή των ηλεκτρονίων</a:t>
            </a:r>
          </a:p>
          <a:p>
            <a:pPr marL="273050" lvl="1" indent="-273050">
              <a:spcBef>
                <a:spcPts val="600"/>
              </a:spcBef>
              <a:spcAft>
                <a:spcPts val="600"/>
              </a:spcAft>
              <a:buFont typeface="Arial" panose="020B0604020202020204" pitchFamily="34" charset="0"/>
              <a:buChar char="•"/>
              <a:tabLst>
                <a:tab pos="3233738" algn="l"/>
              </a:tabLst>
              <a:defRPr/>
            </a:pPr>
            <a:r>
              <a:rPr lang="el-GR" dirty="0" smtClean="0"/>
              <a:t>Θερμική Ενέργεια : 	η κίνηση των ατόμων και μορίων που 	εκδηλώνεται ως θερμότητα.</a:t>
            </a:r>
          </a:p>
        </p:txBody>
      </p:sp>
      <p:sp>
        <p:nvSpPr>
          <p:cNvPr id="2" name="Slide Number Placeholder 1"/>
          <p:cNvSpPr>
            <a:spLocks noGrp="1"/>
          </p:cNvSpPr>
          <p:nvPr>
            <p:ph type="sldNum" sz="quarter" idx="12"/>
          </p:nvPr>
        </p:nvSpPr>
        <p:spPr/>
        <p:txBody>
          <a:bodyPr/>
          <a:lstStyle/>
          <a:p>
            <a:fld id="{BC1ABC06-5541-4A9D-A2D6-73EED2529435}" type="slidenum">
              <a:rPr lang="en-GB" smtClean="0"/>
              <a:t>24</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02739124"/>
      </p:ext>
    </p:extLst>
  </p:cSld>
  <p:clrMapOvr>
    <a:masterClrMapping/>
  </p:clrMapOvr>
  <mc:AlternateContent xmlns:mc="http://schemas.openxmlformats.org/markup-compatibility/2006">
    <mc:Choice xmlns:p14="http://schemas.microsoft.com/office/powerpoint/2010/main" Requires="p14">
      <p:transition spd="slow" p14:dur="2000" advTm="29378"/>
    </mc:Choice>
    <mc:Fallback>
      <p:transition spd="slow" advTm="293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Autofit/>
          </a:bodyPr>
          <a:lstStyle/>
          <a:p>
            <a:pPr>
              <a:defRPr/>
            </a:pPr>
            <a:r>
              <a:rPr lang="el-GR" sz="2800" b="1" dirty="0">
                <a:solidFill>
                  <a:srgbClr val="C00000"/>
                </a:solidFill>
              </a:rPr>
              <a:t>ΤΟ ΗΛΕΚΤΡΟΜΑΓΝΗΤΙΚΟ ΦΑΣΜΑ</a:t>
            </a:r>
          </a:p>
        </p:txBody>
      </p:sp>
      <p:sp>
        <p:nvSpPr>
          <p:cNvPr id="8" name="6 - Θέση αριθμού διαφάνειας"/>
          <p:cNvSpPr>
            <a:spLocks noGrp="1"/>
          </p:cNvSpPr>
          <p:nvPr>
            <p:ph type="sldNum" sz="quarter" idx="12"/>
          </p:nvPr>
        </p:nvSpPr>
        <p:spPr/>
        <p:txBody>
          <a:bodyPr/>
          <a:lstStyle/>
          <a:p>
            <a:fld id="{42E72485-C203-4E5C-8818-FC804813216C}" type="slidenum">
              <a:rPr lang="el-GR"/>
              <a:pPr/>
              <a:t>25</a:t>
            </a:fld>
            <a:endParaRPr lang="el-GR"/>
          </a:p>
        </p:txBody>
      </p:sp>
      <p:graphicFrame>
        <p:nvGraphicFramePr>
          <p:cNvPr id="96259" name="Object 3"/>
          <p:cNvGraphicFramePr>
            <a:graphicFrameLocks noGrp="1" noChangeAspect="1"/>
          </p:cNvGraphicFramePr>
          <p:nvPr>
            <p:ph sz="half" idx="4294967295"/>
            <p:extLst>
              <p:ext uri="{D42A27DB-BD31-4B8C-83A1-F6EECF244321}">
                <p14:modId xmlns:p14="http://schemas.microsoft.com/office/powerpoint/2010/main" val="4020823699"/>
              </p:ext>
            </p:extLst>
          </p:nvPr>
        </p:nvGraphicFramePr>
        <p:xfrm>
          <a:off x="686611" y="1196752"/>
          <a:ext cx="8061853" cy="1031875"/>
        </p:xfrm>
        <a:graphic>
          <a:graphicData uri="http://schemas.openxmlformats.org/presentationml/2006/ole">
            <mc:AlternateContent xmlns:mc="http://schemas.openxmlformats.org/markup-compatibility/2006">
              <mc:Choice xmlns:v="urn:schemas-microsoft-com:vml" Requires="v">
                <p:oleObj spid="_x0000_s5129" name="PhotoImpact" r:id="rId5" imgW="9523810" imgH="1612698" progId="">
                  <p:embed/>
                </p:oleObj>
              </mc:Choice>
              <mc:Fallback>
                <p:oleObj name="PhotoImpact" r:id="rId5" imgW="9523810" imgH="1612698" progId="">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611" y="1196752"/>
                        <a:ext cx="8061853" cy="1031875"/>
                      </a:xfrm>
                      <a:prstGeom prst="rect">
                        <a:avLst/>
                      </a:prstGeom>
                      <a:noFill/>
                      <a:ln>
                        <a:noFill/>
                      </a:ln>
                      <a:extLst/>
                    </p:spPr>
                  </p:pic>
                </p:oleObj>
              </mc:Fallback>
            </mc:AlternateContent>
          </a:graphicData>
        </a:graphic>
      </p:graphicFrame>
      <p:sp>
        <p:nvSpPr>
          <p:cNvPr id="96260" name="Rectangle 4"/>
          <p:cNvSpPr>
            <a:spLocks noChangeArrowheads="1"/>
          </p:cNvSpPr>
          <p:nvPr/>
        </p:nvSpPr>
        <p:spPr bwMode="auto">
          <a:xfrm>
            <a:off x="1790700" y="2343150"/>
            <a:ext cx="9144000" cy="0"/>
          </a:xfrm>
          <a:prstGeom prst="rect">
            <a:avLst/>
          </a:prstGeom>
          <a:noFill/>
          <a:ln w="9525">
            <a:noFill/>
            <a:miter lim="800000"/>
            <a:headEnd/>
            <a:tailEnd/>
          </a:ln>
          <a:effectLst/>
        </p:spPr>
        <p:txBody>
          <a:bodyPr>
            <a:spAutoFit/>
          </a:bodyPr>
          <a:lstStyle/>
          <a:p>
            <a:endParaRPr lang="el-GR"/>
          </a:p>
        </p:txBody>
      </p:sp>
      <p:pic>
        <p:nvPicPr>
          <p:cNvPr id="96261" name="Picture 5" descr="C:\Τα έγγραφά μου\   hp ΠΑΝΕΠΙΣΤΗΜΙΟ ΑΙΓΑΙΟΥ\ hp Μαθήματα και Υλικό\ hp Μάθημα - ΕΝΕΡΓΕΙΑ ΚΑΙ ΠΕΡΙΒΑΛΛΟΝ\d Πυρηνική Ενέργεια\UIC - Radiation and Life_files\ral2-1.gif"/>
          <p:cNvPicPr>
            <a:picLocks noChangeAspect="1" noChangeArrowheads="1"/>
          </p:cNvPicPr>
          <p:nvPr/>
        </p:nvPicPr>
        <p:blipFill>
          <a:blip r:embed="rId7" r:link="rId8" cstate="print"/>
          <a:srcRect/>
          <a:stretch>
            <a:fillRect/>
          </a:stretch>
        </p:blipFill>
        <p:spPr bwMode="auto">
          <a:xfrm>
            <a:off x="683568" y="2443917"/>
            <a:ext cx="7776864" cy="2171700"/>
          </a:xfrm>
          <a:prstGeom prst="rect">
            <a:avLst/>
          </a:prstGeom>
          <a:noFill/>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05269216"/>
      </p:ext>
    </p:extLst>
  </p:cSld>
  <p:clrMapOvr>
    <a:masterClrMapping/>
  </p:clrMapOvr>
  <mc:AlternateContent xmlns:mc="http://schemas.openxmlformats.org/markup-compatibility/2006">
    <mc:Choice xmlns:p14="http://schemas.microsoft.com/office/powerpoint/2010/main" Requires="p14">
      <p:transition spd="slow" p14:dur="2000" advTm="47797"/>
    </mc:Choice>
    <mc:Fallback>
      <p:transition spd="slow" advTm="47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57201" y="476672"/>
            <a:ext cx="8229600" cy="576064"/>
          </a:xfrm>
        </p:spPr>
        <p:txBody>
          <a:bodyPr>
            <a:normAutofit/>
          </a:bodyPr>
          <a:lstStyle/>
          <a:p>
            <a:pPr>
              <a:defRPr/>
            </a:pPr>
            <a:r>
              <a:rPr lang="el-GR" sz="2800" b="1" dirty="0">
                <a:solidFill>
                  <a:srgbClr val="C00000"/>
                </a:solidFill>
              </a:rPr>
              <a:t>ΜΕΤΑΤΡΟΠΗ ΕΝΕΡΓΕΙΑΣ</a:t>
            </a:r>
          </a:p>
        </p:txBody>
      </p:sp>
      <p:sp>
        <p:nvSpPr>
          <p:cNvPr id="116739" name="Text Box 3"/>
          <p:cNvSpPr txBox="1">
            <a:spLocks noChangeArrowheads="1"/>
          </p:cNvSpPr>
          <p:nvPr/>
        </p:nvSpPr>
        <p:spPr bwMode="auto">
          <a:xfrm>
            <a:off x="971550" y="2205038"/>
            <a:ext cx="1512888" cy="641350"/>
          </a:xfrm>
          <a:prstGeom prst="rect">
            <a:avLst/>
          </a:prstGeom>
          <a:noFill/>
          <a:ln w="9525">
            <a:noFill/>
            <a:miter lim="800000"/>
            <a:headEnd/>
            <a:tailEnd/>
          </a:ln>
        </p:spPr>
        <p:txBody>
          <a:bodyPr>
            <a:spAutoFit/>
          </a:bodyPr>
          <a:lstStyle/>
          <a:p>
            <a:pPr>
              <a:spcBef>
                <a:spcPct val="50000"/>
              </a:spcBef>
            </a:pPr>
            <a:r>
              <a:rPr lang="el-GR" dirty="0" smtClean="0">
                <a:latin typeface="Arial" charset="0"/>
              </a:rPr>
              <a:t>ΕΙΣΡΟΗ </a:t>
            </a:r>
            <a:r>
              <a:rPr lang="el-GR" dirty="0">
                <a:latin typeface="Arial" charset="0"/>
              </a:rPr>
              <a:t>ΕΝΕΡΓΕΙΑΣ</a:t>
            </a:r>
          </a:p>
        </p:txBody>
      </p:sp>
      <p:sp>
        <p:nvSpPr>
          <p:cNvPr id="116740" name="Text Box 4"/>
          <p:cNvSpPr txBox="1">
            <a:spLocks noChangeArrowheads="1"/>
          </p:cNvSpPr>
          <p:nvPr/>
        </p:nvSpPr>
        <p:spPr bwMode="auto">
          <a:xfrm>
            <a:off x="6300788" y="2205038"/>
            <a:ext cx="1512887" cy="641350"/>
          </a:xfrm>
          <a:prstGeom prst="rect">
            <a:avLst/>
          </a:prstGeom>
          <a:noFill/>
          <a:ln w="9525">
            <a:noFill/>
            <a:miter lim="800000"/>
            <a:headEnd/>
            <a:tailEnd/>
          </a:ln>
        </p:spPr>
        <p:txBody>
          <a:bodyPr>
            <a:spAutoFit/>
          </a:bodyPr>
          <a:lstStyle/>
          <a:p>
            <a:pPr>
              <a:spcBef>
                <a:spcPct val="50000"/>
              </a:spcBef>
            </a:pPr>
            <a:r>
              <a:rPr lang="el-GR" dirty="0">
                <a:latin typeface="Arial" charset="0"/>
              </a:rPr>
              <a:t>ΧΡΗΣΙΜΗ ΕΝΕΡΓΕΙΑ</a:t>
            </a:r>
          </a:p>
        </p:txBody>
      </p:sp>
      <p:sp>
        <p:nvSpPr>
          <p:cNvPr id="116741" name="Text Box 5"/>
          <p:cNvSpPr txBox="1">
            <a:spLocks noChangeArrowheads="1"/>
          </p:cNvSpPr>
          <p:nvPr/>
        </p:nvSpPr>
        <p:spPr bwMode="auto">
          <a:xfrm>
            <a:off x="3563938" y="4365625"/>
            <a:ext cx="1512887" cy="641350"/>
          </a:xfrm>
          <a:prstGeom prst="rect">
            <a:avLst/>
          </a:prstGeom>
          <a:noFill/>
          <a:ln w="9525">
            <a:noFill/>
            <a:miter lim="800000"/>
            <a:headEnd/>
            <a:tailEnd/>
          </a:ln>
        </p:spPr>
        <p:txBody>
          <a:bodyPr>
            <a:spAutoFit/>
          </a:bodyPr>
          <a:lstStyle/>
          <a:p>
            <a:pPr>
              <a:spcBef>
                <a:spcPct val="50000"/>
              </a:spcBef>
            </a:pPr>
            <a:r>
              <a:rPr lang="el-GR">
                <a:latin typeface="Arial" charset="0"/>
              </a:rPr>
              <a:t>ΑΠΩΛΕΙΕΣ ΕΝΕΡΓΕΙΑΣ</a:t>
            </a:r>
          </a:p>
        </p:txBody>
      </p:sp>
      <p:sp>
        <p:nvSpPr>
          <p:cNvPr id="89094" name="Rectangle 6"/>
          <p:cNvSpPr>
            <a:spLocks noChangeArrowheads="1"/>
          </p:cNvSpPr>
          <p:nvPr/>
        </p:nvSpPr>
        <p:spPr bwMode="auto">
          <a:xfrm>
            <a:off x="3276600" y="1773238"/>
            <a:ext cx="2016125" cy="1655762"/>
          </a:xfrm>
          <a:prstGeom prst="rect">
            <a:avLst/>
          </a:prstGeom>
          <a:solidFill>
            <a:schemeClr val="bg2"/>
          </a:solidFill>
          <a:ln w="9525">
            <a:solidFill>
              <a:schemeClr val="tx1"/>
            </a:solidFill>
            <a:miter lim="800000"/>
            <a:headEnd/>
            <a:tailEnd/>
          </a:ln>
        </p:spPr>
        <p:txBody>
          <a:bodyPr wrap="none" anchor="ctr"/>
          <a:lstStyle/>
          <a:p>
            <a:pPr algn="ctr"/>
            <a:r>
              <a:rPr lang="el-GR" dirty="0">
                <a:latin typeface="Arial" charset="0"/>
              </a:rPr>
              <a:t>Μ Η Χ Α Ν Η</a:t>
            </a:r>
          </a:p>
          <a:p>
            <a:pPr algn="ctr"/>
            <a:endParaRPr lang="el-GR" dirty="0">
              <a:latin typeface="Arial" charset="0"/>
            </a:endParaRPr>
          </a:p>
          <a:p>
            <a:pPr algn="ctr"/>
            <a:r>
              <a:rPr lang="el-GR" dirty="0">
                <a:latin typeface="Arial" charset="0"/>
              </a:rPr>
              <a:t>ΜΕΤΑΤΡΟΠΗ </a:t>
            </a:r>
          </a:p>
          <a:p>
            <a:pPr algn="ctr"/>
            <a:r>
              <a:rPr lang="el-GR" dirty="0">
                <a:latin typeface="Arial" charset="0"/>
              </a:rPr>
              <a:t>ΕΝΕΡΓΕΙΑΣ</a:t>
            </a:r>
          </a:p>
        </p:txBody>
      </p:sp>
      <p:sp>
        <p:nvSpPr>
          <p:cNvPr id="116743" name="AutoShape 7"/>
          <p:cNvSpPr>
            <a:spLocks noChangeArrowheads="1"/>
          </p:cNvSpPr>
          <p:nvPr/>
        </p:nvSpPr>
        <p:spPr bwMode="auto">
          <a:xfrm>
            <a:off x="2411413" y="1989138"/>
            <a:ext cx="865187" cy="1008062"/>
          </a:xfrm>
          <a:prstGeom prst="rightArrow">
            <a:avLst>
              <a:gd name="adj1" fmla="val 50000"/>
              <a:gd name="adj2" fmla="val 25000"/>
            </a:avLst>
          </a:prstGeom>
          <a:solidFill>
            <a:srgbClr val="FF0000">
              <a:alpha val="79999"/>
            </a:srgbClr>
          </a:solidFill>
          <a:ln w="9525">
            <a:solidFill>
              <a:schemeClr val="tx1"/>
            </a:solidFill>
            <a:miter lim="800000"/>
            <a:headEnd/>
            <a:tailEnd/>
          </a:ln>
        </p:spPr>
        <p:txBody>
          <a:bodyPr wrap="none" anchor="ctr"/>
          <a:lstStyle/>
          <a:p>
            <a:endParaRPr lang="el-GR"/>
          </a:p>
        </p:txBody>
      </p:sp>
      <p:sp>
        <p:nvSpPr>
          <p:cNvPr id="116744" name="AutoShape 8"/>
          <p:cNvSpPr>
            <a:spLocks noChangeArrowheads="1"/>
          </p:cNvSpPr>
          <p:nvPr/>
        </p:nvSpPr>
        <p:spPr bwMode="auto">
          <a:xfrm rot="5400000">
            <a:off x="3671094" y="3393281"/>
            <a:ext cx="865188" cy="936625"/>
          </a:xfrm>
          <a:prstGeom prst="rightArrow">
            <a:avLst>
              <a:gd name="adj1" fmla="val 50000"/>
              <a:gd name="adj2" fmla="val 25000"/>
            </a:avLst>
          </a:prstGeom>
          <a:solidFill>
            <a:srgbClr val="FF0000">
              <a:alpha val="79999"/>
            </a:srgbClr>
          </a:solidFill>
          <a:ln w="9525">
            <a:solidFill>
              <a:schemeClr val="tx1"/>
            </a:solidFill>
            <a:miter lim="800000"/>
            <a:headEnd/>
            <a:tailEnd/>
          </a:ln>
        </p:spPr>
        <p:txBody>
          <a:bodyPr wrap="none" anchor="ctr"/>
          <a:lstStyle/>
          <a:p>
            <a:endParaRPr lang="el-GR"/>
          </a:p>
        </p:txBody>
      </p:sp>
      <p:sp>
        <p:nvSpPr>
          <p:cNvPr id="116745" name="AutoShape 9"/>
          <p:cNvSpPr>
            <a:spLocks noChangeArrowheads="1"/>
          </p:cNvSpPr>
          <p:nvPr/>
        </p:nvSpPr>
        <p:spPr bwMode="auto">
          <a:xfrm>
            <a:off x="5292725" y="2420938"/>
            <a:ext cx="865188" cy="360362"/>
          </a:xfrm>
          <a:prstGeom prst="rightArrow">
            <a:avLst>
              <a:gd name="adj1" fmla="val 50000"/>
              <a:gd name="adj2" fmla="val 60022"/>
            </a:avLst>
          </a:prstGeom>
          <a:solidFill>
            <a:srgbClr val="FF0000">
              <a:alpha val="79999"/>
            </a:srgbClr>
          </a:solidFill>
          <a:ln w="9525">
            <a:solidFill>
              <a:schemeClr val="tx1"/>
            </a:solidFill>
            <a:miter lim="800000"/>
            <a:headEnd/>
            <a:tailEnd/>
          </a:ln>
        </p:spPr>
        <p:txBody>
          <a:bodyPr wrap="none" anchor="ctr"/>
          <a:lstStyle/>
          <a:p>
            <a:endParaRPr lang="el-GR"/>
          </a:p>
        </p:txBody>
      </p:sp>
      <p:sp>
        <p:nvSpPr>
          <p:cNvPr id="2" name="TextBox 1"/>
          <p:cNvSpPr txBox="1"/>
          <p:nvPr/>
        </p:nvSpPr>
        <p:spPr>
          <a:xfrm>
            <a:off x="698413" y="5376307"/>
            <a:ext cx="7848872" cy="369332"/>
          </a:xfrm>
          <a:prstGeom prst="rect">
            <a:avLst/>
          </a:prstGeom>
          <a:solidFill>
            <a:srgbClr val="FFFF00"/>
          </a:solidFill>
        </p:spPr>
        <p:txBody>
          <a:bodyPr wrap="square" rtlCol="0">
            <a:spAutoFit/>
          </a:bodyPr>
          <a:lstStyle/>
          <a:p>
            <a:pPr algn="ctr" fontAlgn="base"/>
            <a:r>
              <a:rPr lang="el-GR" b="1" dirty="0" smtClean="0">
                <a:latin typeface="Cambria Math" panose="02040503050406030204" pitchFamily="18" charset="0"/>
                <a:ea typeface="Cambria Math" panose="02040503050406030204" pitchFamily="18" charset="0"/>
              </a:rPr>
              <a:t>ΕΙΣΡΟΗ ΕΝΕΡΓΕΙΑΣ = ΧΡΗΣΙΜΗ ΕΝΕΡΓΕΙΑ  +  ΑΠΩΛΕΙΕΣ ΕΝΕΡΓΕΙΑΣ</a:t>
            </a:r>
            <a:endParaRPr lang="en-GB" b="1" dirty="0" err="1">
              <a:latin typeface="Cambria Math" panose="02040503050406030204" pitchFamily="18" charset="0"/>
              <a:ea typeface="Cambria Math" panose="02040503050406030204" pitchFamily="18" charset="0"/>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26</a:t>
            </a:fld>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908155832"/>
      </p:ext>
    </p:extLst>
  </p:cSld>
  <p:clrMapOvr>
    <a:masterClrMapping/>
  </p:clrMapOvr>
  <mc:AlternateContent xmlns:mc="http://schemas.openxmlformats.org/markup-compatibility/2006">
    <mc:Choice xmlns:p14="http://schemas.microsoft.com/office/powerpoint/2010/main" Requires="p14">
      <p:transition spd="slow" p14:dur="2000" advTm="42236"/>
    </mc:Choice>
    <mc:Fallback>
      <p:transition spd="slow" advTm="42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blinds(horizontal)">
                                      <p:cBhvr>
                                        <p:cTn id="11" dur="500"/>
                                        <p:tgtEl>
                                          <p:spTgt spid="116743"/>
                                        </p:tgtEl>
                                      </p:cBhvr>
                                    </p:animEffect>
                                  </p:childTnLst>
                                </p:cTn>
                              </p:par>
                            </p:childTnLst>
                          </p:cTn>
                        </p:par>
                        <p:par>
                          <p:cTn id="12" fill="hold">
                            <p:stCondLst>
                              <p:cond delay="500"/>
                            </p:stCondLst>
                            <p:childTnLst>
                              <p:par>
                                <p:cTn id="13" presetID="1" presetClass="entr" presetSubtype="0" fill="hold" grpId="0" nodeType="afterEffect">
                                  <p:stCondLst>
                                    <p:cond delay="2000"/>
                                  </p:stCondLst>
                                  <p:childTnLst>
                                    <p:set>
                                      <p:cBhvr>
                                        <p:cTn id="14" dur="1" fill="hold">
                                          <p:stCondLst>
                                            <p:cond delay="0"/>
                                          </p:stCondLst>
                                        </p:cTn>
                                        <p:tgtEl>
                                          <p:spTgt spid="1167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16745"/>
                                        </p:tgtEl>
                                        <p:attrNameLst>
                                          <p:attrName>style.visibility</p:attrName>
                                        </p:attrNameLst>
                                      </p:cBhvr>
                                      <p:to>
                                        <p:strVal val="visible"/>
                                      </p:to>
                                    </p:set>
                                    <p:animEffect transition="in" filter="blinds(horizontal)">
                                      <p:cBhvr>
                                        <p:cTn id="19" dur="500"/>
                                        <p:tgtEl>
                                          <p:spTgt spid="116745"/>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167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6744"/>
                                        </p:tgtEl>
                                        <p:attrNameLst>
                                          <p:attrName>style.visibility</p:attrName>
                                        </p:attrNameLst>
                                      </p:cBhvr>
                                      <p:to>
                                        <p:strVal val="visible"/>
                                      </p:to>
                                    </p:set>
                                    <p:animEffect transition="in" filter="blinds(horizontal)">
                                      <p:cBhvr>
                                        <p:cTn id="27" dur="500"/>
                                        <p:tgtEl>
                                          <p:spTgt spid="116744"/>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1167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bldLst>
      <p:bldP spid="116739" grpId="0"/>
      <p:bldP spid="116740" grpId="0"/>
      <p:bldP spid="116741" grpId="0"/>
      <p:bldP spid="116743" grpId="0" animBg="1"/>
      <p:bldP spid="116744" grpId="0" animBg="1"/>
      <p:bldP spid="11674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title"/>
          </p:nvPr>
        </p:nvSpPr>
        <p:spPr>
          <a:xfrm>
            <a:off x="457200" y="404664"/>
            <a:ext cx="8229600" cy="720080"/>
          </a:xfrm>
        </p:spPr>
        <p:txBody>
          <a:bodyPr>
            <a:normAutofit/>
          </a:bodyPr>
          <a:lstStyle/>
          <a:p>
            <a:pPr>
              <a:defRPr/>
            </a:pPr>
            <a:r>
              <a:rPr lang="el-GR" sz="2800" b="1" dirty="0">
                <a:solidFill>
                  <a:srgbClr val="C00000"/>
                </a:solidFill>
              </a:rPr>
              <a:t>Ενεργειακές μηχανές μετατροπής</a:t>
            </a:r>
          </a:p>
        </p:txBody>
      </p:sp>
      <p:sp>
        <p:nvSpPr>
          <p:cNvPr id="102406" name="Rectangle 6"/>
          <p:cNvSpPr>
            <a:spLocks noGrp="1" noChangeArrowheads="1"/>
          </p:cNvSpPr>
          <p:nvPr>
            <p:ph sz="half" idx="1"/>
          </p:nvPr>
        </p:nvSpPr>
        <p:spPr>
          <a:xfrm>
            <a:off x="1439652" y="1268760"/>
            <a:ext cx="6264696" cy="4680520"/>
          </a:xfrm>
        </p:spPr>
        <p:txBody>
          <a:bodyPr>
            <a:noAutofit/>
          </a:bodyPr>
          <a:lstStyle/>
          <a:p>
            <a:pPr>
              <a:lnSpc>
                <a:spcPct val="80000"/>
              </a:lnSpc>
              <a:defRPr/>
            </a:pPr>
            <a:r>
              <a:rPr lang="el-GR" sz="2800"/>
              <a:t>Θερμικές μηχανές</a:t>
            </a:r>
          </a:p>
          <a:p>
            <a:pPr eaLnBrk="1" hangingPunct="1">
              <a:lnSpc>
                <a:spcPct val="80000"/>
              </a:lnSpc>
              <a:defRPr/>
            </a:pPr>
            <a:r>
              <a:rPr lang="el-GR" sz="2800" smtClean="0"/>
              <a:t>Μηχανές </a:t>
            </a:r>
            <a:r>
              <a:rPr lang="el-GR" sz="2800" dirty="0" smtClean="0"/>
              <a:t>εσωτερικές καύσης</a:t>
            </a:r>
          </a:p>
          <a:p>
            <a:pPr eaLnBrk="1" hangingPunct="1">
              <a:lnSpc>
                <a:spcPct val="80000"/>
              </a:lnSpc>
              <a:defRPr/>
            </a:pPr>
            <a:r>
              <a:rPr lang="el-GR" sz="2800" smtClean="0"/>
              <a:t>Ατμοστρόβιλοι - Αεριοστρόβιλοι</a:t>
            </a:r>
            <a:endParaRPr lang="el-GR" sz="2800" dirty="0" smtClean="0"/>
          </a:p>
          <a:p>
            <a:pPr eaLnBrk="1" hangingPunct="1">
              <a:lnSpc>
                <a:spcPct val="80000"/>
              </a:lnSpc>
              <a:defRPr/>
            </a:pPr>
            <a:r>
              <a:rPr lang="el-GR" sz="2800" dirty="0" smtClean="0"/>
              <a:t>Υδροηλεκτρικοί σταθμοί</a:t>
            </a:r>
          </a:p>
          <a:p>
            <a:pPr eaLnBrk="1" hangingPunct="1">
              <a:lnSpc>
                <a:spcPct val="80000"/>
              </a:lnSpc>
              <a:defRPr/>
            </a:pPr>
            <a:r>
              <a:rPr lang="el-GR" sz="2800" smtClean="0"/>
              <a:t>Πυρηνικοί αντιδραστήρες</a:t>
            </a:r>
            <a:endParaRPr lang="el-GR" sz="2800" dirty="0" smtClean="0"/>
          </a:p>
          <a:p>
            <a:pPr>
              <a:lnSpc>
                <a:spcPct val="80000"/>
              </a:lnSpc>
              <a:defRPr/>
            </a:pPr>
            <a:r>
              <a:rPr lang="el-GR" sz="2800"/>
              <a:t>Φωτοβολταϊκά κύτταρα</a:t>
            </a:r>
          </a:p>
          <a:p>
            <a:pPr>
              <a:lnSpc>
                <a:spcPct val="80000"/>
              </a:lnSpc>
              <a:defRPr/>
            </a:pPr>
            <a:r>
              <a:rPr lang="el-GR" sz="2800"/>
              <a:t>Ηλιακοί συλλέκτες</a:t>
            </a:r>
          </a:p>
          <a:p>
            <a:pPr>
              <a:lnSpc>
                <a:spcPct val="80000"/>
              </a:lnSpc>
              <a:defRPr/>
            </a:pPr>
            <a:r>
              <a:rPr lang="el-GR" sz="2800"/>
              <a:t>Κυματικές μηχανές</a:t>
            </a:r>
          </a:p>
          <a:p>
            <a:pPr>
              <a:lnSpc>
                <a:spcPct val="80000"/>
              </a:lnSpc>
              <a:defRPr/>
            </a:pPr>
            <a:r>
              <a:rPr lang="el-GR" sz="2800"/>
              <a:t>Ανεμογεννήτριες</a:t>
            </a:r>
          </a:p>
          <a:p>
            <a:pPr>
              <a:lnSpc>
                <a:spcPct val="80000"/>
              </a:lnSpc>
              <a:defRPr/>
            </a:pPr>
            <a:r>
              <a:rPr lang="el-GR" sz="2800"/>
              <a:t>Κύτταρα καυσίμου</a:t>
            </a:r>
          </a:p>
          <a:p>
            <a:pPr eaLnBrk="1" hangingPunct="1">
              <a:lnSpc>
                <a:spcPct val="80000"/>
              </a:lnSpc>
              <a:defRPr/>
            </a:pPr>
            <a:r>
              <a:rPr lang="el-GR" sz="2800" smtClean="0"/>
              <a:t>Ωκεάνεια θερμική μηχανή</a:t>
            </a:r>
          </a:p>
        </p:txBody>
      </p:sp>
      <p:sp>
        <p:nvSpPr>
          <p:cNvPr id="2" name="Slide Number Placeholder 1"/>
          <p:cNvSpPr>
            <a:spLocks noGrp="1"/>
          </p:cNvSpPr>
          <p:nvPr>
            <p:ph type="sldNum" sz="quarter" idx="12"/>
          </p:nvPr>
        </p:nvSpPr>
        <p:spPr/>
        <p:txBody>
          <a:bodyPr/>
          <a:lstStyle/>
          <a:p>
            <a:fld id="{BC1ABC06-5541-4A9D-A2D6-73EED2529435}" type="slidenum">
              <a:rPr lang="en-GB" smtClean="0"/>
              <a:t>27</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36791698"/>
      </p:ext>
    </p:extLst>
  </p:cSld>
  <p:clrMapOvr>
    <a:masterClrMapping/>
  </p:clrMapOvr>
  <mc:AlternateContent xmlns:mc="http://schemas.openxmlformats.org/markup-compatibility/2006">
    <mc:Choice xmlns:p14="http://schemas.microsoft.com/office/powerpoint/2010/main" Requires="p14">
      <p:transition spd="slow" p14:dur="2000" advTm="34547"/>
    </mc:Choice>
    <mc:Fallback>
      <p:transition spd="slow" advTm="34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noAutofit/>
          </a:bodyPr>
          <a:lstStyle/>
          <a:p>
            <a:pPr>
              <a:defRPr/>
            </a:pPr>
            <a:r>
              <a:rPr lang="el-GR" sz="2800">
                <a:solidFill>
                  <a:srgbClr val="C00000"/>
                </a:solidFill>
              </a:rPr>
              <a:t>ΝΟΜΟΙ ΘΕΡΜΟΔΥΝΑΜΙΚΗΣ</a:t>
            </a:r>
          </a:p>
        </p:txBody>
      </p:sp>
      <p:sp>
        <p:nvSpPr>
          <p:cNvPr id="144387" name="Rectangle 3"/>
          <p:cNvSpPr>
            <a:spLocks noGrp="1" noChangeArrowheads="1"/>
          </p:cNvSpPr>
          <p:nvPr>
            <p:ph idx="1"/>
          </p:nvPr>
        </p:nvSpPr>
        <p:spPr/>
        <p:txBody>
          <a:bodyPr/>
          <a:lstStyle/>
          <a:p>
            <a:pPr eaLnBrk="1" hangingPunct="1">
              <a:defRPr/>
            </a:pPr>
            <a:r>
              <a:rPr lang="el-GR" b="1" dirty="0">
                <a:solidFill>
                  <a:srgbClr val="C00000"/>
                </a:solidFill>
              </a:rPr>
              <a:t>Α’ ΝΟΜΟΣ : </a:t>
            </a:r>
            <a:r>
              <a:rPr lang="el-GR" dirty="0" smtClean="0">
                <a:solidFill>
                  <a:schemeClr val="tx1">
                    <a:lumMod val="95000"/>
                    <a:lumOff val="5000"/>
                  </a:schemeClr>
                </a:solidFill>
              </a:rPr>
              <a:t>σε κάθε διεργασία η συνολική ποσότητα ενέργειας παραμένει σταθερά</a:t>
            </a:r>
          </a:p>
          <a:p>
            <a:pPr>
              <a:defRPr/>
            </a:pPr>
            <a:r>
              <a:rPr lang="el-GR">
                <a:solidFill>
                  <a:schemeClr val="tx1">
                    <a:lumMod val="95000"/>
                    <a:lumOff val="5000"/>
                  </a:schemeClr>
                </a:solidFill>
              </a:rPr>
              <a:t>Η </a:t>
            </a:r>
            <a:r>
              <a:rPr lang="el-GR" smtClean="0">
                <a:solidFill>
                  <a:schemeClr val="tx1">
                    <a:lumMod val="95000"/>
                    <a:lumOff val="5000"/>
                  </a:schemeClr>
                </a:solidFill>
              </a:rPr>
              <a:t>ενέργεια </a:t>
            </a:r>
            <a:r>
              <a:rPr lang="el-GR" dirty="0">
                <a:solidFill>
                  <a:schemeClr val="tx1">
                    <a:lumMod val="95000"/>
                    <a:lumOff val="5000"/>
                  </a:schemeClr>
                </a:solidFill>
              </a:rPr>
              <a:t>δεν μπορεί να καταστραφεί ή να δημιουργηθεί, μόνο να μετατραπεί από την μιά μορφή σε μιά άλλη.</a:t>
            </a:r>
            <a:endParaRPr lang="en-GB" dirty="0">
              <a:solidFill>
                <a:schemeClr val="tx1">
                  <a:lumMod val="95000"/>
                  <a:lumOff val="5000"/>
                </a:schemeClr>
              </a:solidFill>
            </a:endParaRPr>
          </a:p>
          <a:p>
            <a:pPr eaLnBrk="1" hangingPunct="1">
              <a:defRPr/>
            </a:pPr>
            <a:endParaRPr lang="el-GR" dirty="0" smtClean="0">
              <a:solidFill>
                <a:schemeClr val="tx1">
                  <a:lumMod val="95000"/>
                  <a:lumOff val="5000"/>
                </a:schemeClr>
              </a:solidFill>
            </a:endParaRPr>
          </a:p>
          <a:p>
            <a:pPr eaLnBrk="1" hangingPunct="1">
              <a:defRPr/>
            </a:pPr>
            <a:r>
              <a:rPr lang="el-GR" b="1" dirty="0" smtClean="0">
                <a:solidFill>
                  <a:srgbClr val="C00000"/>
                </a:solidFill>
              </a:rPr>
              <a:t>Β’ ΝΟΜΟΣ : </a:t>
            </a:r>
            <a:r>
              <a:rPr lang="el-GR" dirty="0" smtClean="0">
                <a:solidFill>
                  <a:schemeClr val="tx1">
                    <a:lumMod val="95000"/>
                    <a:lumOff val="5000"/>
                  </a:schemeClr>
                </a:solidFill>
              </a:rPr>
              <a:t>σε κάθε μετατροπή ενέργειας υπάρχουν απώλειες, μη ανακτήσιμες...</a:t>
            </a:r>
          </a:p>
          <a:p>
            <a:pPr>
              <a:lnSpc>
                <a:spcPct val="90000"/>
              </a:lnSpc>
              <a:defRPr/>
            </a:pPr>
            <a:endParaRPr lang="el-GR" smtClean="0">
              <a:solidFill>
                <a:schemeClr val="tx1">
                  <a:lumMod val="95000"/>
                  <a:lumOff val="5000"/>
                </a:schemeClr>
              </a:solidFill>
            </a:endParaRPr>
          </a:p>
          <a:p>
            <a:pPr>
              <a:lnSpc>
                <a:spcPct val="90000"/>
              </a:lnSpc>
              <a:defRPr/>
            </a:pPr>
            <a:r>
              <a:rPr lang="el-GR" smtClean="0">
                <a:solidFill>
                  <a:schemeClr val="tx1">
                    <a:lumMod val="95000"/>
                    <a:lumOff val="5000"/>
                  </a:schemeClr>
                </a:solidFill>
              </a:rPr>
              <a:t>ΣΕ </a:t>
            </a:r>
            <a:r>
              <a:rPr lang="el-GR">
                <a:solidFill>
                  <a:schemeClr val="tx1">
                    <a:lumMod val="95000"/>
                    <a:lumOff val="5000"/>
                  </a:schemeClr>
                </a:solidFill>
              </a:rPr>
              <a:t>ΟΠΟΙΑΔΗΠΟΤΕ ΕΝΕΡΓΕΙΑΚΗ ΜΕΤΑΤΡΟΠΗ</a:t>
            </a:r>
            <a:endParaRPr lang="en-GB">
              <a:solidFill>
                <a:schemeClr val="tx1">
                  <a:lumMod val="95000"/>
                  <a:lumOff val="5000"/>
                </a:schemeClr>
              </a:solidFill>
            </a:endParaRPr>
          </a:p>
          <a:p>
            <a:pPr>
              <a:lnSpc>
                <a:spcPct val="90000"/>
              </a:lnSpc>
              <a:defRPr/>
            </a:pPr>
            <a:r>
              <a:rPr lang="el-GR" smtClean="0">
                <a:solidFill>
                  <a:schemeClr val="tx1">
                    <a:lumMod val="95000"/>
                    <a:lumOff val="5000"/>
                  </a:schemeClr>
                </a:solidFill>
              </a:rPr>
              <a:t>Η ΑΠΟΔΟΣΗ ΕΙΝΑΙ ΜΙΚΡΟΤΕΡΗ ΤΟΥ </a:t>
            </a:r>
            <a:r>
              <a:rPr lang="el-GR" smtClean="0">
                <a:solidFill>
                  <a:schemeClr val="tx1">
                    <a:lumMod val="95000"/>
                    <a:lumOff val="5000"/>
                  </a:schemeClr>
                </a:solidFill>
              </a:rPr>
              <a:t>100</a:t>
            </a:r>
            <a:r>
              <a:rPr lang="el-GR">
                <a:solidFill>
                  <a:schemeClr val="tx1">
                    <a:lumMod val="95000"/>
                    <a:lumOff val="5000"/>
                  </a:schemeClr>
                </a:solidFill>
              </a:rPr>
              <a:t>% </a:t>
            </a:r>
            <a:endParaRPr lang="el-GR">
              <a:solidFill>
                <a:schemeClr val="tx1">
                  <a:lumMod val="95000"/>
                  <a:lumOff val="5000"/>
                </a:schemeClr>
              </a:solidFill>
            </a:endParaRPr>
          </a:p>
          <a:p>
            <a:pPr>
              <a:lnSpc>
                <a:spcPct val="90000"/>
              </a:lnSpc>
              <a:defRPr/>
            </a:pPr>
            <a:r>
              <a:rPr lang="el-GR" smtClean="0">
                <a:solidFill>
                  <a:schemeClr val="tx1">
                    <a:lumMod val="95000"/>
                    <a:lumOff val="5000"/>
                  </a:schemeClr>
                </a:solidFill>
              </a:rPr>
              <a:t>Οι </a:t>
            </a:r>
            <a:r>
              <a:rPr lang="el-GR" dirty="0">
                <a:solidFill>
                  <a:schemeClr val="tx1">
                    <a:lumMod val="95000"/>
                    <a:lumOff val="5000"/>
                  </a:schemeClr>
                </a:solidFill>
              </a:rPr>
              <a:t>ενεργειακοί μετασχηματισμοί αφήνουν τα συστήματα σε χαμηλότερη ενεργειακή κατάσταση</a:t>
            </a:r>
          </a:p>
          <a:p>
            <a:pPr eaLnBrk="1" hangingPunct="1">
              <a:defRPr/>
            </a:pPr>
            <a:endParaRPr lang="el-GR" dirty="0" smtClean="0">
              <a:solidFill>
                <a:schemeClr val="tx1">
                  <a:lumMod val="95000"/>
                  <a:lumOff val="5000"/>
                </a:schemeClr>
              </a:solidFill>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28</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5326338"/>
      </p:ext>
    </p:extLst>
  </p:cSld>
  <p:clrMapOvr>
    <a:masterClrMapping/>
  </p:clrMapOvr>
  <mc:AlternateContent xmlns:mc="http://schemas.openxmlformats.org/markup-compatibility/2006">
    <mc:Choice xmlns:p14="http://schemas.microsoft.com/office/powerpoint/2010/main" Requires="p14">
      <p:transition spd="slow" p14:dur="2000" advTm="44202"/>
    </mc:Choice>
    <mc:Fallback>
      <p:transition spd="slow" advTm="44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8"/>
            <a:ext cx="8229600" cy="418058"/>
          </a:xfrm>
        </p:spPr>
        <p:txBody>
          <a:bodyPr>
            <a:noAutofit/>
          </a:bodyPr>
          <a:lstStyle/>
          <a:p>
            <a:pPr>
              <a:defRPr/>
            </a:pPr>
            <a:r>
              <a:rPr lang="el-GR" sz="2800" dirty="0">
                <a:solidFill>
                  <a:srgbClr val="C00000"/>
                </a:solidFill>
              </a:rPr>
              <a:t>ΕΝΕΡΓΕΙΑ </a:t>
            </a:r>
            <a:r>
              <a:rPr lang="el-GR" sz="2800">
                <a:solidFill>
                  <a:srgbClr val="C00000"/>
                </a:solidFill>
              </a:rPr>
              <a:t>: ΒΑΣΙΚΕΣ </a:t>
            </a:r>
            <a:r>
              <a:rPr lang="el-GR" sz="2800" dirty="0">
                <a:solidFill>
                  <a:srgbClr val="C00000"/>
                </a:solidFill>
              </a:rPr>
              <a:t>ΕΝΝΟΙΕΣ</a:t>
            </a:r>
            <a:endParaRPr lang="en-GB" sz="2800" dirty="0">
              <a:solidFill>
                <a:srgbClr val="C00000"/>
              </a:solidFill>
            </a:endParaRPr>
          </a:p>
        </p:txBody>
      </p:sp>
      <p:sp>
        <p:nvSpPr>
          <p:cNvPr id="4" name="Content Placeholder 2"/>
          <p:cNvSpPr txBox="1">
            <a:spLocks/>
          </p:cNvSpPr>
          <p:nvPr/>
        </p:nvSpPr>
        <p:spPr>
          <a:xfrm>
            <a:off x="359532" y="1628800"/>
            <a:ext cx="8424936" cy="3600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pPr>
            <a:endParaRPr lang="en-GB" sz="1600" dirty="0"/>
          </a:p>
        </p:txBody>
      </p:sp>
      <p:sp>
        <p:nvSpPr>
          <p:cNvPr id="5" name="Content Placeholder 4"/>
          <p:cNvSpPr>
            <a:spLocks noGrp="1"/>
          </p:cNvSpPr>
          <p:nvPr>
            <p:ph idx="1"/>
          </p:nvPr>
        </p:nvSpPr>
        <p:spPr>
          <a:xfrm>
            <a:off x="554868" y="620688"/>
            <a:ext cx="8229600" cy="5832648"/>
          </a:xfrm>
          <a:noFill/>
        </p:spPr>
        <p:txBody>
          <a:bodyPr>
            <a:noAutofit/>
          </a:bodyPr>
          <a:lstStyle/>
          <a:p>
            <a:pPr>
              <a:spcBef>
                <a:spcPts val="0"/>
              </a:spcBef>
            </a:pPr>
            <a:r>
              <a:rPr lang="el-GR" b="1" dirty="0"/>
              <a:t>ΣΥΜΒΑΤΙΚΟΣ ΘΕΡΜΙΚΟΣ ΣΤΑΘΜΟΣ</a:t>
            </a:r>
          </a:p>
          <a:p>
            <a:pPr lvl="1">
              <a:spcBef>
                <a:spcPts val="0"/>
              </a:spcBef>
            </a:pPr>
            <a:r>
              <a:rPr lang="el-GR" sz="1800" dirty="0"/>
              <a:t>ΤΕΧΝΟΛΟΓΙΑ ΓΙΑ ΗΛΕΚΤΡΟΠΑΡΑΓΩΓΗ ΜΕ </a:t>
            </a:r>
            <a:r>
              <a:rPr lang="el-GR" sz="1800" dirty="0" smtClean="0"/>
              <a:t>ΚΑΥΣΗ ΥΔΡΟΓΟΝΑΝΘΡΑΚΩΝ</a:t>
            </a:r>
            <a:endParaRPr lang="el-GR" sz="1800" dirty="0"/>
          </a:p>
          <a:p>
            <a:pPr>
              <a:spcBef>
                <a:spcPts val="0"/>
              </a:spcBef>
            </a:pPr>
            <a:r>
              <a:rPr lang="el-GR" b="1" dirty="0"/>
              <a:t>ΕΝΕΡΓΕΙΑΚΗ ΕΞΑΡΤΗΣΗ</a:t>
            </a:r>
          </a:p>
          <a:p>
            <a:pPr lvl="1">
              <a:spcBef>
                <a:spcPts val="0"/>
              </a:spcBef>
            </a:pPr>
            <a:r>
              <a:rPr lang="el-GR" sz="1800" dirty="0"/>
              <a:t>ΔΕΙΧΝΕΙ ΤΗΝ ΕΚΤΑΣΗ ΠΟΥ ΕΝΑ ΚΡΑΤΟΣ ΣΤΗΡΙΖΕΤΑΙ ΣΤΙΣ ΕΙΣΑΓΩΓΕΣ ΓΙΑ ΤΗΝ ΚΑΛΥΨΗ ΤΩΝ ΕΝΕΡΓΕΙΑΚΩΝ ΑΝΑΓΚΩΝ. </a:t>
            </a:r>
          </a:p>
          <a:p>
            <a:pPr lvl="1">
              <a:spcBef>
                <a:spcPts val="0"/>
              </a:spcBef>
            </a:pPr>
            <a:r>
              <a:rPr lang="el-GR" sz="1800" dirty="0"/>
              <a:t>ΥΠΟΛΟΓΙΖΕΤΑΙ ΩΣ : ΕΙΣΑΓΩΓΕΣ / [ΑΚΑΘΑΡΙΣΤΗ ΚΑΤΑΝΑΛΩΣΗ + ΑΠΟΘΕΜΑΤΑ]</a:t>
            </a:r>
          </a:p>
          <a:p>
            <a:pPr>
              <a:spcBef>
                <a:spcPts val="0"/>
              </a:spcBef>
            </a:pPr>
            <a:r>
              <a:rPr lang="el-GR" b="1" dirty="0"/>
              <a:t>ΕΝΕΡΓΕΙΑΚΗ ΕΝΤΑΣΗ</a:t>
            </a:r>
          </a:p>
          <a:p>
            <a:pPr lvl="1">
              <a:spcBef>
                <a:spcPts val="0"/>
              </a:spcBef>
            </a:pPr>
            <a:r>
              <a:rPr lang="el-GR" sz="1800" dirty="0"/>
              <a:t>ΕΙΝΑΙ ΕΝΑΣ ΔΕΙΚΤΗΣ ΓΙΑ ΤΗΝ ΑΠΟΔΟΤΙΚΟΤΗΤΑ ΜΕ ΤΗΝ ΟΠΟΙΑ ΧΡΗΣΙΜΟΠΟΙΕΙΤΑΙ Η ΕΝΕΡΓΕΙΑ ΣΤΗΝ ΠΑΡΑΓΩΓΗ. ΟΡΙΖΕΤΑΙ ΩΣ Ο ΛΟΓΟΣ ΤΗΣ ΑΚΑΘΑΡΙΣΤΗΣ ΕΣΩΤΕΡΙΚΗΣ ΚΑΤΑΝΑΛΩΣΗΣ ΠΡΟΣ ΤΟ ΑΚΑΘΑΡΙΣΤΟ ΕΘΝΙΚΟ ΠΡΟΪΟΝ.</a:t>
            </a:r>
          </a:p>
          <a:p>
            <a:pPr>
              <a:spcBef>
                <a:spcPts val="0"/>
              </a:spcBef>
            </a:pPr>
            <a:r>
              <a:rPr lang="el-GR" b="1" dirty="0"/>
              <a:t>ΤΕΛΙΚΗ ΕΝΕΡΓΕΙΑΚΗ ΚΑΤΑΝΑΛΩΣΗ</a:t>
            </a:r>
          </a:p>
          <a:p>
            <a:pPr lvl="1">
              <a:spcBef>
                <a:spcPts val="0"/>
              </a:spcBef>
            </a:pPr>
            <a:r>
              <a:rPr lang="el-GR" sz="1800" dirty="0"/>
              <a:t>ΕΙΝΑΙ Η ΤΕΛΙΚΑ ΚΑΤΑΝΑΛΩΜΕΝΗ ΕΝΕΡΓΕΙΑ ΣΕ ΒΙΟΜΗΧΑΝΙΑ, ΕΜΠΟΡΙΚΟ ΤΟΜΕΑ, ΚΤΙΡΙΑΚΟ ΤΟΜΕΑ, ΓΕΩΡΓΙΑ, ΚΛΠ.</a:t>
            </a:r>
          </a:p>
          <a:p>
            <a:pPr lvl="1">
              <a:spcBef>
                <a:spcPts val="0"/>
              </a:spcBef>
            </a:pPr>
            <a:endParaRPr lang="el-GR" sz="1800" dirty="0"/>
          </a:p>
          <a:p>
            <a:pPr>
              <a:spcBef>
                <a:spcPts val="600"/>
              </a:spcBef>
            </a:pPr>
            <a:r>
              <a:rPr lang="el-GR" b="1" dirty="0"/>
              <a:t>ΤΟΝΝΟΙ ΙΣΟΔΥΝΑΜΟΥ ΠΕΤΡΕΛΑΙΟΥ (ΤΙΠ)</a:t>
            </a:r>
          </a:p>
          <a:p>
            <a:pPr>
              <a:spcBef>
                <a:spcPts val="600"/>
              </a:spcBef>
            </a:pPr>
            <a:r>
              <a:rPr lang="el-GR" b="1" dirty="0" smtClean="0"/>
              <a:t>ΕΝΕΡΓΕΙΑΚΟ </a:t>
            </a:r>
            <a:r>
              <a:rPr lang="el-GR" b="1" dirty="0"/>
              <a:t>ΠΕΡΙΕΧΟΜΕΝΟ ΣΥΜΒΑΤΙΚΩΝ ΚΑΥΣΙΜΩΝ</a:t>
            </a:r>
          </a:p>
          <a:p>
            <a:endParaRPr lang="en-GB" sz="2800" dirty="0"/>
          </a:p>
        </p:txBody>
      </p:sp>
      <p:sp>
        <p:nvSpPr>
          <p:cNvPr id="3" name="Slide Number Placeholder 2"/>
          <p:cNvSpPr>
            <a:spLocks noGrp="1"/>
          </p:cNvSpPr>
          <p:nvPr>
            <p:ph type="sldNum" sz="quarter" idx="12"/>
          </p:nvPr>
        </p:nvSpPr>
        <p:spPr/>
        <p:txBody>
          <a:bodyPr/>
          <a:lstStyle/>
          <a:p>
            <a:fld id="{BC1ABC06-5541-4A9D-A2D6-73EED2529435}" type="slidenum">
              <a:rPr lang="en-GB" smtClean="0"/>
              <a:t>29</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67806255"/>
      </p:ext>
    </p:extLst>
  </p:cSld>
  <p:clrMapOvr>
    <a:masterClrMapping/>
  </p:clrMapOvr>
  <mc:AlternateContent xmlns:mc="http://schemas.openxmlformats.org/markup-compatibility/2006">
    <mc:Choice xmlns:p14="http://schemas.microsoft.com/office/powerpoint/2010/main" Requires="p14">
      <p:transition spd="slow" p14:dur="2000" advTm="84105"/>
    </mc:Choice>
    <mc:Fallback>
      <p:transition spd="slow" advTm="84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323528" y="304801"/>
            <a:ext cx="8287072" cy="819944"/>
          </a:xfrm>
        </p:spPr>
        <p:txBody>
          <a:bodyPr>
            <a:normAutofit/>
          </a:bodyPr>
          <a:lstStyle/>
          <a:p>
            <a:pPr>
              <a:defRPr/>
            </a:pPr>
            <a:r>
              <a:rPr lang="el-GR" sz="2800" dirty="0">
                <a:solidFill>
                  <a:srgbClr val="C00000"/>
                </a:solidFill>
              </a:rPr>
              <a:t>Ενεργειακοί Πόροι : τάξη μεγέθους</a:t>
            </a:r>
          </a:p>
        </p:txBody>
      </p:sp>
      <p:pic>
        <p:nvPicPr>
          <p:cNvPr id="21507" name="Picture 3" descr="World Energy Resources Order of magnitude"/>
          <p:cNvPicPr>
            <a:picLocks noGrp="1" noChangeAspect="1" noChangeArrowheads="1"/>
          </p:cNvPicPr>
          <p:nvPr>
            <p:ph idx="1"/>
          </p:nvPr>
        </p:nvPicPr>
        <p:blipFill>
          <a:blip r:embed="rId5" cstate="print"/>
          <a:stretch>
            <a:fillRect/>
          </a:stretch>
        </p:blipFill>
        <p:spPr>
          <a:xfrm>
            <a:off x="755576" y="1196752"/>
            <a:ext cx="8021380" cy="5305078"/>
          </a:xfrm>
          <a:noFill/>
        </p:spPr>
      </p:pic>
      <p:sp>
        <p:nvSpPr>
          <p:cNvPr id="2" name="Slide Number Placeholder 1"/>
          <p:cNvSpPr>
            <a:spLocks noGrp="1"/>
          </p:cNvSpPr>
          <p:nvPr>
            <p:ph type="sldNum" sz="quarter" idx="12"/>
          </p:nvPr>
        </p:nvSpPr>
        <p:spPr/>
        <p:txBody>
          <a:bodyPr/>
          <a:lstStyle/>
          <a:p>
            <a:fld id="{BC1ABC06-5541-4A9D-A2D6-73EED2529435}" type="slidenum">
              <a:rPr lang="en-GB" smtClean="0"/>
              <a:t>3</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2407512"/>
      </p:ext>
    </p:extLst>
  </p:cSld>
  <p:clrMapOvr>
    <a:masterClrMapping/>
  </p:clrMapOvr>
  <mc:AlternateContent xmlns:mc="http://schemas.openxmlformats.org/markup-compatibility/2006">
    <mc:Choice xmlns:p14="http://schemas.microsoft.com/office/powerpoint/2010/main" Requires="p14">
      <p:transition spd="slow" p14:dur="2000" advTm="50243"/>
    </mc:Choice>
    <mc:Fallback>
      <p:transition spd="slow" advTm="50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Ο ενεργειακός τομέας</a:t>
            </a:r>
            <a:endParaRPr lang="en-GB" sz="2800" dirty="0">
              <a:solidFill>
                <a:srgbClr val="C00000"/>
              </a:solidFill>
            </a:endParaRPr>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340768"/>
            <a:ext cx="8896568" cy="504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C1ABC06-5541-4A9D-A2D6-73EED2529435}" type="slidenum">
              <a:rPr lang="en-GB" smtClean="0"/>
              <a:t>30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04431218"/>
      </p:ext>
    </p:extLst>
  </p:cSld>
  <p:clrMapOvr>
    <a:masterClrMapping/>
  </p:clrMapOvr>
  <mc:AlternateContent xmlns:mc="http://schemas.openxmlformats.org/markup-compatibility/2006">
    <mc:Choice xmlns:p14="http://schemas.microsoft.com/office/powerpoint/2010/main" Requires="p14">
      <p:transition spd="slow" p14:dur="2000" advTm="65245"/>
    </mc:Choice>
    <mc:Fallback>
      <p:transition spd="slow" advTm="65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ΕΝΕΡΓΕΙΑΚΟ ΣΥΣΤΗΜΑ</a:t>
            </a:r>
            <a:endParaRPr lang="en-GB" sz="2800" dirty="0">
              <a:solidFill>
                <a:srgbClr val="C00000"/>
              </a:solidFill>
            </a:endParaRPr>
          </a:p>
        </p:txBody>
      </p:sp>
      <p:sp>
        <p:nvSpPr>
          <p:cNvPr id="3" name="Content Placeholder 2"/>
          <p:cNvSpPr>
            <a:spLocks noGrp="1"/>
          </p:cNvSpPr>
          <p:nvPr>
            <p:ph idx="1"/>
          </p:nvPr>
        </p:nvSpPr>
        <p:spPr/>
        <p:txBody>
          <a:bodyPr>
            <a:normAutofit lnSpcReduction="10000"/>
          </a:bodyPr>
          <a:lstStyle/>
          <a:p>
            <a:r>
              <a:rPr lang="el-GR" dirty="0" smtClean="0"/>
              <a:t>ΕΝΑ ΕΚΤΕΤΑΜΕΝΟ, ΠΟΛΥΠΛΟΚΟ ΣΥΣΤΗΜΑ ΤΟ ΟΠΟΙΟ ΕΞΑΣΦΑΛΙΖΕΙ ΤΗΝ ΚΑΛΥΨΗ ΤΩΝ ΑΝΑΓΚΩΝ ΣΕ ΕΝΕΡΓΕΙΑ.</a:t>
            </a:r>
          </a:p>
          <a:p>
            <a:r>
              <a:rPr lang="el-GR" dirty="0" smtClean="0"/>
              <a:t>ΑΝΤΛΕΙ ΠΟΡΟΥΣ ΑΠΟ ΤΟ ΠΕΡΙΒΑΛΛΟΝ ΚΑΙ ΜΕΤΑΤΡΕΠΕΙ ΤΙΣ ΔΙΑΦΟΡΕΣ ΕΝΕΡΓΕΙΑΚΕΣ ΜΟΡΦΕΣ ΣΕ ΦΟΡΕΙΣ ΚΑΤΑΛΛΗΛΟΥΣ ΓΙΑ ΑΜΕΣΗ ΧΡΗΣΗ.</a:t>
            </a:r>
          </a:p>
          <a:p>
            <a:endParaRPr lang="el-GR" dirty="0"/>
          </a:p>
          <a:p>
            <a:r>
              <a:rPr lang="el-GR" dirty="0" smtClean="0"/>
              <a:t>ΟΙ ΒΑΣΙΚΕΣ ΑΝΑΓΚΕΣ ΕΙΝΑΙ :</a:t>
            </a:r>
          </a:p>
          <a:p>
            <a:pPr lvl="1"/>
            <a:r>
              <a:rPr lang="el-GR" dirty="0" smtClean="0"/>
              <a:t>ΘΕΡΜΑΝΣΗ/ΨΥΞΗ</a:t>
            </a:r>
          </a:p>
          <a:p>
            <a:pPr lvl="1"/>
            <a:r>
              <a:rPr lang="el-GR" dirty="0" smtClean="0"/>
              <a:t>ΦΩΤΙΣΜΟΣ</a:t>
            </a:r>
          </a:p>
          <a:p>
            <a:pPr lvl="1"/>
            <a:r>
              <a:rPr lang="el-GR" dirty="0" smtClean="0"/>
              <a:t>ΜΑΓΕΙΡΕΜΑ</a:t>
            </a:r>
          </a:p>
          <a:p>
            <a:pPr lvl="1"/>
            <a:r>
              <a:rPr lang="el-GR" dirty="0" smtClean="0"/>
              <a:t>ΚΙΝΗΣΗ</a:t>
            </a:r>
          </a:p>
          <a:p>
            <a:pPr lvl="1"/>
            <a:r>
              <a:rPr lang="el-GR" dirty="0" smtClean="0"/>
              <a:t>ΛΕΙΤΟΥΡΓΙΑ ΣΥΣΚΕΥΩΝ</a:t>
            </a:r>
          </a:p>
          <a:p>
            <a:pPr lvl="1"/>
            <a:r>
              <a:rPr lang="el-GR" dirty="0" smtClean="0"/>
              <a:t>ΠΑΡΑΓΩΓΗ ΥΛΙΚΩΝ</a:t>
            </a:r>
          </a:p>
        </p:txBody>
      </p:sp>
      <p:sp>
        <p:nvSpPr>
          <p:cNvPr id="4" name="Slide Number Placeholder 3"/>
          <p:cNvSpPr>
            <a:spLocks noGrp="1"/>
          </p:cNvSpPr>
          <p:nvPr>
            <p:ph type="sldNum" sz="quarter" idx="12"/>
          </p:nvPr>
        </p:nvSpPr>
        <p:spPr/>
        <p:txBody>
          <a:bodyPr/>
          <a:lstStyle/>
          <a:p>
            <a:fld id="{BC1ABC06-5541-4A9D-A2D6-73EED2529435}" type="slidenum">
              <a:rPr lang="en-GB" smtClean="0"/>
              <a:t>31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3003744"/>
      </p:ext>
    </p:extLst>
  </p:cSld>
  <p:clrMapOvr>
    <a:masterClrMapping/>
  </p:clrMapOvr>
  <mc:AlternateContent xmlns:mc="http://schemas.openxmlformats.org/markup-compatibility/2006">
    <mc:Choice xmlns:p14="http://schemas.microsoft.com/office/powerpoint/2010/main" Requires="p14">
      <p:transition spd="slow" p14:dur="2000" advTm="33715"/>
    </mc:Choice>
    <mc:Fallback>
      <p:transition spd="slow" advTm="33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404664"/>
            <a:ext cx="8077200" cy="504056"/>
          </a:xfrm>
        </p:spPr>
        <p:txBody>
          <a:bodyPr>
            <a:noAutofit/>
          </a:bodyPr>
          <a:lstStyle/>
          <a:p>
            <a:pPr>
              <a:defRPr/>
            </a:pPr>
            <a:r>
              <a:rPr lang="el-GR" sz="2800" b="1" dirty="0">
                <a:solidFill>
                  <a:srgbClr val="C00000"/>
                </a:solidFill>
              </a:rPr>
              <a:t>Η ΔΟΜΗ ΤΟΥ ΕΝΕΡΓΕΙΑΚΟΥ ΣΥΣΤΗΜΑΤΟΣ</a:t>
            </a:r>
          </a:p>
        </p:txBody>
      </p:sp>
      <p:graphicFrame>
        <p:nvGraphicFramePr>
          <p:cNvPr id="31363" name="Group 643"/>
          <p:cNvGraphicFramePr>
            <a:graphicFrameLocks noGrp="1"/>
          </p:cNvGraphicFramePr>
          <p:nvPr>
            <p:ph type="tbl" idx="1"/>
            <p:extLst>
              <p:ext uri="{D42A27DB-BD31-4B8C-83A1-F6EECF244321}">
                <p14:modId xmlns:p14="http://schemas.microsoft.com/office/powerpoint/2010/main" val="3637249423"/>
              </p:ext>
            </p:extLst>
          </p:nvPr>
        </p:nvGraphicFramePr>
        <p:xfrm>
          <a:off x="683568" y="1412776"/>
          <a:ext cx="8077200" cy="4904234"/>
        </p:xfrm>
        <a:graphic>
          <a:graphicData uri="http://schemas.openxmlformats.org/drawingml/2006/table">
            <a:tbl>
              <a:tblPr/>
              <a:tblGrid>
                <a:gridCol w="1371600"/>
                <a:gridCol w="1524000"/>
                <a:gridCol w="1219200"/>
                <a:gridCol w="1371600"/>
                <a:gridCol w="1371600"/>
                <a:gridCol w="1219200"/>
              </a:tblGrid>
              <a:tr h="4111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ΠΗΓΕΣ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ΤΕΧΝΟΛΟΓΙΑ</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ΜΕΤΑΤΡΟΠΗΣ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ΦΟΡΕΑΣ</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(νόμισμα)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rPr>
                        <a:t>ΤΕΧΝΟΛΟΓΙΑ ΔΙΑΝΟΜΗΣ-ΜΕΤΑΦΟΡΑΣ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ΤΕΧΝΟΛΟΓΙΑ ΧΡΗΣΗΣ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ΥΠΗΡΕΣΙΕΣ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Πετρέλαιο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Διυλιστήρια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Βενζίνη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Λέβητας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Θέρμανση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Φυσικό αέριο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Γεωτρήσεις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Πετρέλαιο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Αγωγοί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Λάμπα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Φωτισμός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Κάρβουνο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Ορυχεία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Φυσικό αέριο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Ηλεκτρικές γραμμές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1400" b="0" i="0" u="none" strike="noStrike" cap="none" normalizeH="0" baseline="0" smtClean="0">
                          <a:ln>
                            <a:noFill/>
                          </a:ln>
                          <a:solidFill>
                            <a:schemeClr val="tx1"/>
                          </a:solidFill>
                          <a:effectLst/>
                          <a:latin typeface="Arial" charset="0"/>
                        </a:rPr>
                        <a:t>Air-condition</a:t>
                      </a:r>
                      <a:endParaRPr kumimoji="0" 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Ψύξη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Ηλιακή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Συλλέκτες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Ηλεκτρισμός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Τηλέφωνο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Επικοινωνίες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Αιολική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Ανεμογεννήτριες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Θερμότητα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Αυτοκίνητο</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Τρένο,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Μεταφορές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Υδροηλεκτρ.</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Φράγματα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Υδρογόνο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Κουζίνα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Μαγείρεμα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Γεωθερμία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Γεωθερμικοί σταθμοί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Βιομάζα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Σταθμοί καύσης, πυρόλυσης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1" i="0" u="none" strike="noStrike" cap="none" normalizeH="0" baseline="0" smtClean="0">
                          <a:ln>
                            <a:noFill/>
                          </a:ln>
                          <a:solidFill>
                            <a:schemeClr val="tx1"/>
                          </a:solidFill>
                          <a:effectLst/>
                          <a:latin typeface="Arial" charset="0"/>
                        </a:rPr>
                        <a:t>Ουράνιο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l-GR" sz="1400" b="0" i="0" u="none" strike="noStrike" cap="none" normalizeH="0" baseline="0" smtClean="0">
                          <a:ln>
                            <a:noFill/>
                          </a:ln>
                          <a:solidFill>
                            <a:schemeClr val="tx1"/>
                          </a:solidFill>
                          <a:effectLst/>
                          <a:latin typeface="Arial" charset="0"/>
                        </a:rPr>
                        <a:t>Ορυχεία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l-GR"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4" name="5 - Θέση αριθμού διαφάνειας"/>
          <p:cNvSpPr>
            <a:spLocks noGrp="1"/>
          </p:cNvSpPr>
          <p:nvPr>
            <p:ph type="sldNum" sz="quarter" idx="12"/>
          </p:nvPr>
        </p:nvSpPr>
        <p:spPr/>
        <p:txBody>
          <a:bodyPr/>
          <a:lstStyle/>
          <a:p>
            <a:fld id="{25C27D03-E2E6-4263-801D-4D431FBED7D6}" type="slidenum">
              <a:rPr lang="el-GR"/>
              <a:pPr/>
              <a:t>32</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924708"/>
      </p:ext>
    </p:extLst>
  </p:cSld>
  <p:clrMapOvr>
    <a:masterClrMapping/>
  </p:clrMapOvr>
  <mc:AlternateContent xmlns:mc="http://schemas.openxmlformats.org/markup-compatibility/2006">
    <mc:Choice xmlns:p14="http://schemas.microsoft.com/office/powerpoint/2010/main" Requires="p14">
      <p:transition spd="slow" p14:dur="2000" advTm="31489"/>
    </mc:Choice>
    <mc:Fallback>
      <p:transition spd="slow" advTm="31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noAutofit/>
          </a:bodyPr>
          <a:lstStyle/>
          <a:p>
            <a:pPr>
              <a:defRPr/>
            </a:pPr>
            <a:r>
              <a:rPr lang="el-GR" sz="2800" dirty="0">
                <a:solidFill>
                  <a:srgbClr val="C00000"/>
                </a:solidFill>
              </a:rPr>
              <a:t>ΕΝΕΡΓΕΙΑΚΟ ΣΥΣΤΗΜΑ – βασικά στοιχεία</a:t>
            </a:r>
            <a:endParaRPr lang="el-GR" sz="2800" dirty="0">
              <a:solidFill>
                <a:srgbClr val="C00000"/>
              </a:solidFill>
            </a:endParaRPr>
          </a:p>
        </p:txBody>
      </p:sp>
      <p:sp>
        <p:nvSpPr>
          <p:cNvPr id="105475" name="Rectangle 3"/>
          <p:cNvSpPr>
            <a:spLocks noGrp="1" noChangeArrowheads="1"/>
          </p:cNvSpPr>
          <p:nvPr>
            <p:ph idx="1"/>
          </p:nvPr>
        </p:nvSpPr>
        <p:spPr>
          <a:xfrm>
            <a:off x="251520" y="1052736"/>
            <a:ext cx="8229600" cy="5184576"/>
          </a:xfrm>
        </p:spPr>
        <p:txBody>
          <a:bodyPr numCol="2">
            <a:noAutofit/>
          </a:bodyPr>
          <a:lstStyle/>
          <a:p>
            <a:pPr eaLnBrk="1" hangingPunct="1">
              <a:defRPr/>
            </a:pPr>
            <a:r>
              <a:rPr lang="el-GR" b="1" dirty="0" smtClean="0">
                <a:solidFill>
                  <a:srgbClr val="C00000"/>
                </a:solidFill>
              </a:rPr>
              <a:t>ΠΡΟΕΛΕΥΣΗ</a:t>
            </a:r>
          </a:p>
          <a:p>
            <a:pPr lvl="1" eaLnBrk="1" hangingPunct="1">
              <a:defRPr/>
            </a:pPr>
            <a:r>
              <a:rPr lang="el-GR" sz="2400" dirty="0" smtClean="0"/>
              <a:t>	</a:t>
            </a:r>
            <a:r>
              <a:rPr lang="el-GR" dirty="0" smtClean="0"/>
              <a:t>ΠΗΓΕΣ/ΠΟΡΟΙ/ΔΥΝΑΜΙΚΟ</a:t>
            </a:r>
          </a:p>
          <a:p>
            <a:pPr lvl="1" eaLnBrk="1" hangingPunct="1">
              <a:defRPr/>
            </a:pPr>
            <a:r>
              <a:rPr lang="el-GR" dirty="0" smtClean="0"/>
              <a:t>	ΔΕΣΜΕΥΣΗ</a:t>
            </a:r>
          </a:p>
          <a:p>
            <a:pPr lvl="1" eaLnBrk="1" hangingPunct="1">
              <a:defRPr/>
            </a:pPr>
            <a:r>
              <a:rPr lang="el-GR" dirty="0" smtClean="0"/>
              <a:t>	ΑΝΑΚΤΗΣΗ</a:t>
            </a:r>
          </a:p>
          <a:p>
            <a:pPr>
              <a:defRPr/>
            </a:pPr>
            <a:r>
              <a:rPr lang="el-GR" b="1" dirty="0">
                <a:solidFill>
                  <a:srgbClr val="C00000"/>
                </a:solidFill>
              </a:rPr>
              <a:t>ΔΙΑΘΕΣΗ</a:t>
            </a:r>
          </a:p>
          <a:p>
            <a:pPr lvl="1">
              <a:defRPr/>
            </a:pPr>
            <a:r>
              <a:rPr lang="el-GR" dirty="0"/>
              <a:t>ΜΕΤΑΤΡΟΠΗ</a:t>
            </a:r>
          </a:p>
          <a:p>
            <a:pPr lvl="1">
              <a:defRPr/>
            </a:pPr>
            <a:r>
              <a:rPr lang="el-GR" dirty="0"/>
              <a:t>ΑΠΟΘΗΚΕΥΣΗ</a:t>
            </a:r>
          </a:p>
          <a:p>
            <a:pPr lvl="1">
              <a:defRPr/>
            </a:pPr>
            <a:r>
              <a:rPr lang="el-GR" dirty="0"/>
              <a:t>ΔΙΑΝΟΜΗ</a:t>
            </a:r>
          </a:p>
          <a:p>
            <a:pPr>
              <a:defRPr/>
            </a:pPr>
            <a:r>
              <a:rPr lang="el-GR" b="1" dirty="0">
                <a:solidFill>
                  <a:srgbClr val="C00000"/>
                </a:solidFill>
              </a:rPr>
              <a:t>ΧΡΗΣΗ</a:t>
            </a:r>
          </a:p>
          <a:p>
            <a:pPr lvl="1">
              <a:defRPr/>
            </a:pPr>
            <a:r>
              <a:rPr lang="el-GR" dirty="0"/>
              <a:t>ΑΠΟΔΟΣΗ</a:t>
            </a:r>
          </a:p>
          <a:p>
            <a:pPr lvl="1">
              <a:defRPr/>
            </a:pPr>
            <a:r>
              <a:rPr lang="el-GR" dirty="0" smtClean="0"/>
              <a:t>ΕΞΟΙΚΟΝΟΜΗΣΗ</a:t>
            </a:r>
          </a:p>
          <a:p>
            <a:pPr>
              <a:defRPr/>
            </a:pPr>
            <a:endParaRPr lang="el-GR" b="1" dirty="0" smtClean="0">
              <a:solidFill>
                <a:srgbClr val="C00000"/>
              </a:solidFill>
            </a:endParaRPr>
          </a:p>
          <a:p>
            <a:pPr>
              <a:defRPr/>
            </a:pPr>
            <a:r>
              <a:rPr lang="el-GR" b="1" dirty="0" smtClean="0">
                <a:solidFill>
                  <a:srgbClr val="C00000"/>
                </a:solidFill>
              </a:rPr>
              <a:t>ΕΠΙΠΤΩΣΕΙΣ ΣΤΟΝ ΑΝΘΡΩΠΟ</a:t>
            </a:r>
            <a:r>
              <a:rPr lang="el-GR" dirty="0" smtClean="0"/>
              <a:t>   </a:t>
            </a:r>
            <a:r>
              <a:rPr lang="el-GR" b="1" dirty="0" smtClean="0">
                <a:solidFill>
                  <a:srgbClr val="C00000"/>
                </a:solidFill>
              </a:rPr>
              <a:t>&amp; ΣΤΑ ΟΙΚΟΣΥΣΤΗΜΑΤΑ</a:t>
            </a:r>
            <a:endParaRPr lang="el-GR" b="1" dirty="0">
              <a:solidFill>
                <a:srgbClr val="C00000"/>
              </a:solidFill>
            </a:endParaRPr>
          </a:p>
          <a:p>
            <a:pPr lvl="1">
              <a:defRPr/>
            </a:pPr>
            <a:r>
              <a:rPr lang="el-GR" dirty="0"/>
              <a:t>ΚΛΙΜΑ – ΦΑΙΝΟΜΕΝΟ ΘΕΡΜΟΚΗΠΙΟΥ</a:t>
            </a:r>
          </a:p>
          <a:p>
            <a:pPr lvl="1">
              <a:defRPr/>
            </a:pPr>
            <a:r>
              <a:rPr lang="el-GR" dirty="0" smtClean="0"/>
              <a:t>ΕΚΠΟΜΠΕΣ  &amp; ΑΠΟΒΛΗΤΑ</a:t>
            </a:r>
            <a:endParaRPr lang="el-GR" dirty="0"/>
          </a:p>
          <a:p>
            <a:pPr lvl="1">
              <a:defRPr/>
            </a:pPr>
            <a:r>
              <a:rPr lang="el-GR" dirty="0"/>
              <a:t>ΑΣΦΑΛΕΙΑ</a:t>
            </a:r>
          </a:p>
          <a:p>
            <a:pPr lvl="1">
              <a:defRPr/>
            </a:pPr>
            <a:r>
              <a:rPr lang="el-GR" dirty="0"/>
              <a:t>ΘΕΜΑΤΑ ΓΗΣ / ΠΟΛΙΤΙΚΗΣ / ΚΟΙΝΩΝΙΑΣ</a:t>
            </a:r>
          </a:p>
          <a:p>
            <a:pPr>
              <a:defRPr/>
            </a:pPr>
            <a:r>
              <a:rPr lang="el-GR" b="1" dirty="0">
                <a:solidFill>
                  <a:srgbClr val="C00000"/>
                </a:solidFill>
              </a:rPr>
              <a:t>ΛΗΨΗ</a:t>
            </a:r>
            <a:r>
              <a:rPr lang="el-GR" dirty="0"/>
              <a:t> </a:t>
            </a:r>
            <a:r>
              <a:rPr lang="el-GR" b="1" dirty="0">
                <a:solidFill>
                  <a:srgbClr val="C00000"/>
                </a:solidFill>
              </a:rPr>
              <a:t>ΑΠΟΦΑΣΕΩΝ</a:t>
            </a:r>
          </a:p>
          <a:p>
            <a:pPr lvl="1">
              <a:defRPr/>
            </a:pPr>
            <a:r>
              <a:rPr lang="el-GR" dirty="0"/>
              <a:t>ΟΙΚΟΝΟΜΙΚΗ ΔΙΑΣΤΑΣΗ</a:t>
            </a:r>
          </a:p>
          <a:p>
            <a:pPr lvl="1">
              <a:defRPr/>
            </a:pPr>
            <a:r>
              <a:rPr lang="el-GR" dirty="0"/>
              <a:t>ΡΥΘΜΙΣΗ</a:t>
            </a:r>
          </a:p>
          <a:p>
            <a:pPr lvl="1">
              <a:defRPr/>
            </a:pPr>
            <a:r>
              <a:rPr lang="el-GR" dirty="0"/>
              <a:t>ΑΝΑΛΥΣΗ ΣΥΣΤΗΜΑΤΩΝ</a:t>
            </a:r>
          </a:p>
          <a:p>
            <a:pPr lvl="1">
              <a:defRPr/>
            </a:pPr>
            <a:r>
              <a:rPr lang="el-GR" dirty="0"/>
              <a:t>ΒΙΩΣΙΜΗ </a:t>
            </a:r>
            <a:r>
              <a:rPr lang="el-GR" dirty="0" smtClean="0"/>
              <a:t>ΑΝΑΠΤΥΞΗ</a:t>
            </a:r>
            <a:endParaRPr lang="el-GR" dirty="0"/>
          </a:p>
        </p:txBody>
      </p:sp>
      <p:sp>
        <p:nvSpPr>
          <p:cNvPr id="2" name="Slide Number Placeholder 1"/>
          <p:cNvSpPr>
            <a:spLocks noGrp="1"/>
          </p:cNvSpPr>
          <p:nvPr>
            <p:ph type="sldNum" sz="quarter" idx="12"/>
          </p:nvPr>
        </p:nvSpPr>
        <p:spPr/>
        <p:txBody>
          <a:bodyPr/>
          <a:lstStyle/>
          <a:p>
            <a:fld id="{BC1ABC06-5541-4A9D-A2D6-73EED2529435}" type="slidenum">
              <a:rPr lang="en-GB" smtClean="0"/>
              <a:t>33</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97409764"/>
      </p:ext>
    </p:extLst>
  </p:cSld>
  <p:clrMapOvr>
    <a:masterClrMapping/>
  </p:clrMapOvr>
  <mc:AlternateContent xmlns:mc="http://schemas.openxmlformats.org/markup-compatibility/2006">
    <mc:Choice xmlns:p14="http://schemas.microsoft.com/office/powerpoint/2010/main" Requires="p14">
      <p:transition spd="slow" p14:dur="2000" advTm="104970"/>
    </mc:Choice>
    <mc:Fallback>
      <p:transition spd="slow" advTm="104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ΕΝΕΡΓΕΙΑΚΟ ΣΥΣΤΗΜΑ 1/3</a:t>
            </a:r>
            <a:endParaRPr lang="en-GB" sz="2800"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1491613"/>
              </p:ext>
            </p:extLst>
          </p:nvPr>
        </p:nvGraphicFramePr>
        <p:xfrm>
          <a:off x="457200" y="1196752"/>
          <a:ext cx="8507288" cy="23762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539552" y="3573016"/>
            <a:ext cx="3384376" cy="2585323"/>
          </a:xfrm>
          <a:prstGeom prst="rect">
            <a:avLst/>
          </a:prstGeom>
          <a:solidFill>
            <a:schemeClr val="accent2">
              <a:lumMod val="20000"/>
              <a:lumOff val="80000"/>
            </a:schemeClr>
          </a:solidFill>
          <a:ln w="12700">
            <a:solidFill>
              <a:schemeClr val="tx1"/>
            </a:solidFill>
          </a:ln>
        </p:spPr>
        <p:txBody>
          <a:bodyPr wrap="square" rtlCol="0">
            <a:spAutoFit/>
          </a:bodyPr>
          <a:lstStyle/>
          <a:p>
            <a:r>
              <a:rPr lang="el-GR" dirty="0" smtClean="0"/>
              <a:t>ΕΞΟΡΥΞΗ ΚΑΡΒΟΥΝΟΥ</a:t>
            </a:r>
          </a:p>
          <a:p>
            <a:r>
              <a:rPr lang="el-GR" dirty="0" smtClean="0"/>
              <a:t>ΑΝΤΛΗΣΗ ΠΕΤΡΕΛΑΙΟΥ</a:t>
            </a:r>
          </a:p>
          <a:p>
            <a:r>
              <a:rPr lang="el-GR" dirty="0" smtClean="0"/>
              <a:t>ΑΝΤΛΗΣΗ ΦΥΣΙΚΟΥ ΑΕΡΙΟΥ</a:t>
            </a:r>
          </a:p>
          <a:p>
            <a:r>
              <a:rPr lang="el-GR" dirty="0" smtClean="0"/>
              <a:t>ΕΞΟΡΥΞΗ ΟΥΡΑΝΙΟΥ</a:t>
            </a:r>
          </a:p>
          <a:p>
            <a:r>
              <a:rPr lang="el-GR" dirty="0" smtClean="0"/>
              <a:t>ΑΝΕΜΟΓΕΝΝΗΤΡΙΕΣ</a:t>
            </a:r>
          </a:p>
          <a:p>
            <a:r>
              <a:rPr lang="el-GR" dirty="0" smtClean="0"/>
              <a:t>ΥΔΡΟΣΤΡΟΒΙΛΟΙ</a:t>
            </a:r>
          </a:p>
          <a:p>
            <a:r>
              <a:rPr lang="el-GR" dirty="0" smtClean="0"/>
              <a:t>ΚΑΛΛΙΕΡΓΕΙΑ ΒΙΟΜΑΖΑΣ</a:t>
            </a:r>
          </a:p>
          <a:p>
            <a:r>
              <a:rPr lang="el-GR" dirty="0" smtClean="0"/>
              <a:t>ΦΩΤΟΒΟΛΤΑΪΚΑ</a:t>
            </a:r>
          </a:p>
          <a:p>
            <a:r>
              <a:rPr lang="el-GR" dirty="0" smtClean="0"/>
              <a:t>ΗΛΙΑΚΟΙ ΣΤΑΘΜΟΙ</a:t>
            </a:r>
          </a:p>
        </p:txBody>
      </p:sp>
      <p:sp>
        <p:nvSpPr>
          <p:cNvPr id="6" name="TextBox 5"/>
          <p:cNvSpPr txBox="1"/>
          <p:nvPr/>
        </p:nvSpPr>
        <p:spPr>
          <a:xfrm>
            <a:off x="3347864" y="3717032"/>
            <a:ext cx="3816424" cy="1754326"/>
          </a:xfrm>
          <a:prstGeom prst="rect">
            <a:avLst/>
          </a:prstGeom>
          <a:solidFill>
            <a:srgbClr val="FFFF99"/>
          </a:solidFill>
          <a:ln w="12700">
            <a:solidFill>
              <a:schemeClr val="tx1"/>
            </a:solidFill>
          </a:ln>
        </p:spPr>
        <p:txBody>
          <a:bodyPr wrap="square" rtlCol="0">
            <a:spAutoFit/>
          </a:bodyPr>
          <a:lstStyle/>
          <a:p>
            <a:r>
              <a:rPr lang="el-GR" dirty="0" smtClean="0"/>
              <a:t>ΔΙΥΛΙΣΤΗΡΙΑ</a:t>
            </a:r>
          </a:p>
          <a:p>
            <a:r>
              <a:rPr lang="el-GR" dirty="0" smtClean="0"/>
              <a:t>ΕΜΠΛΟΥΤΙΣΜΟΣ ΟΥΡΑΝΙΟΥ</a:t>
            </a:r>
          </a:p>
          <a:p>
            <a:r>
              <a:rPr lang="el-GR" dirty="0" smtClean="0"/>
              <a:t>ΘΕΡΜΙΚΟΙ ΣΤΑΘΜΟΙ </a:t>
            </a:r>
          </a:p>
          <a:p>
            <a:r>
              <a:rPr lang="el-GR" dirty="0" smtClean="0"/>
              <a:t>ΥΔΡΟΗΛΕΚΤΡΙΚΟΙ ΣΤΑΘΜΟΙ</a:t>
            </a:r>
          </a:p>
          <a:p>
            <a:r>
              <a:rPr lang="el-GR" dirty="0" smtClean="0"/>
              <a:t>ΜΟΝΑΔΕΣ ΒΙΟΜΑΖΑΣ</a:t>
            </a:r>
          </a:p>
          <a:p>
            <a:r>
              <a:rPr lang="el-GR" dirty="0" smtClean="0"/>
              <a:t>ΣΤΑΘΜΟΙ ΦΩΤΟΒΟΛΤΑΪΚΩΝ</a:t>
            </a:r>
          </a:p>
        </p:txBody>
      </p:sp>
      <p:cxnSp>
        <p:nvCxnSpPr>
          <p:cNvPr id="7" name="Straight Arrow Connector 6"/>
          <p:cNvCxnSpPr/>
          <p:nvPr/>
        </p:nvCxnSpPr>
        <p:spPr>
          <a:xfrm>
            <a:off x="1331640" y="2780928"/>
            <a:ext cx="0" cy="792088"/>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211960" y="3068960"/>
            <a:ext cx="0" cy="648072"/>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BC1ABC06-5541-4A9D-A2D6-73EED2529435}" type="slidenum">
              <a:rPr lang="en-GB" smtClean="0"/>
              <a:t>34</a:t>
            </a:fld>
            <a:endParaRPr lang="en-GB"/>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03684961"/>
      </p:ext>
    </p:extLst>
  </p:cSld>
  <p:clrMapOvr>
    <a:masterClrMapping/>
  </p:clrMapOvr>
  <mc:AlternateContent xmlns:mc="http://schemas.openxmlformats.org/markup-compatibility/2006">
    <mc:Choice xmlns:p14="http://schemas.microsoft.com/office/powerpoint/2010/main" Requires="p14">
      <p:transition spd="slow" p14:dur="2000" advTm="66942"/>
    </mc:Choice>
    <mc:Fallback>
      <p:transition spd="slow" advTm="66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ΕΝΕΡΓΕΙΑΚΟ ΣΥΣΤΗΜΑ 2/3</a:t>
            </a:r>
            <a:endParaRPr lang="en-GB" sz="2800"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8348964"/>
              </p:ext>
            </p:extLst>
          </p:nvPr>
        </p:nvGraphicFramePr>
        <p:xfrm>
          <a:off x="457200" y="1521083"/>
          <a:ext cx="8229600" cy="18722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2555776" y="3429000"/>
            <a:ext cx="3816424" cy="1200329"/>
          </a:xfrm>
          <a:prstGeom prst="rect">
            <a:avLst/>
          </a:prstGeom>
          <a:noFill/>
          <a:ln>
            <a:solidFill>
              <a:schemeClr val="tx1"/>
            </a:solidFill>
          </a:ln>
        </p:spPr>
        <p:txBody>
          <a:bodyPr wrap="square" rtlCol="0">
            <a:spAutoFit/>
          </a:bodyPr>
          <a:lstStyle/>
          <a:p>
            <a:pPr algn="r"/>
            <a:r>
              <a:rPr lang="el-GR" dirty="0" smtClean="0"/>
              <a:t>ΑΠΟΘΗΚΕΥΣΗ ΠΕΤΡΕΛΑΙΟΥ</a:t>
            </a:r>
          </a:p>
          <a:p>
            <a:pPr algn="r"/>
            <a:r>
              <a:rPr lang="el-GR" dirty="0" smtClean="0"/>
              <a:t>ΔΙΚΤΥΟ ΜΕΤΑΦΟΡΑΣ/ΔΙΑΝΟΜΗΣ ΗΛΕΚΤΡΙΣΜΟΥ</a:t>
            </a:r>
          </a:p>
          <a:p>
            <a:pPr algn="r"/>
            <a:r>
              <a:rPr lang="el-GR" dirty="0" smtClean="0"/>
              <a:t>ΑΓΩΓΟΙ ΠΕΤΡΕΛΑΙΟΥ/ΦΥΣΙΚΟΥ ΑΕΡΙΟΥ</a:t>
            </a:r>
          </a:p>
        </p:txBody>
      </p:sp>
      <p:sp>
        <p:nvSpPr>
          <p:cNvPr id="6" name="TextBox 5"/>
          <p:cNvSpPr txBox="1"/>
          <p:nvPr/>
        </p:nvSpPr>
        <p:spPr>
          <a:xfrm>
            <a:off x="4716016" y="4845353"/>
            <a:ext cx="3816424" cy="923330"/>
          </a:xfrm>
          <a:prstGeom prst="rect">
            <a:avLst/>
          </a:prstGeom>
          <a:noFill/>
          <a:ln>
            <a:solidFill>
              <a:schemeClr val="tx1"/>
            </a:solidFill>
          </a:ln>
        </p:spPr>
        <p:txBody>
          <a:bodyPr wrap="square" rtlCol="0">
            <a:spAutoFit/>
          </a:bodyPr>
          <a:lstStyle/>
          <a:p>
            <a:pPr algn="r"/>
            <a:r>
              <a:rPr lang="el-GR" dirty="0" smtClean="0"/>
              <a:t>ΛΕΒΗΤΕΣ</a:t>
            </a:r>
          </a:p>
          <a:p>
            <a:pPr algn="r"/>
            <a:r>
              <a:rPr lang="el-GR" dirty="0" smtClean="0"/>
              <a:t>ΣΤΑΘΜΟΙ ΣΥΜΠΑΡΑΓΩΓΗΣ ΗΛΕΚΤΡΙΣΜΟΥ &amp; ΘΕΡΜΟΤΗΤΑΣ</a:t>
            </a:r>
          </a:p>
        </p:txBody>
      </p:sp>
      <p:cxnSp>
        <p:nvCxnSpPr>
          <p:cNvPr id="7" name="Straight Arrow Connector 6"/>
          <p:cNvCxnSpPr/>
          <p:nvPr/>
        </p:nvCxnSpPr>
        <p:spPr>
          <a:xfrm flipV="1">
            <a:off x="5724128" y="2924944"/>
            <a:ext cx="0" cy="5040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7740352" y="3032956"/>
            <a:ext cx="0" cy="18123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BC1ABC06-5541-4A9D-A2D6-73EED2529435}" type="slidenum">
              <a:rPr lang="en-GB" smtClean="0"/>
              <a:t>35</a:t>
            </a:fld>
            <a:endParaRPr lang="en-GB"/>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05112222"/>
      </p:ext>
    </p:extLst>
  </p:cSld>
  <p:clrMapOvr>
    <a:masterClrMapping/>
  </p:clrMapOvr>
  <mc:AlternateContent xmlns:mc="http://schemas.openxmlformats.org/markup-compatibility/2006">
    <mc:Choice xmlns:p14="http://schemas.microsoft.com/office/powerpoint/2010/main" Requires="p14">
      <p:transition spd="slow" p14:dur="2000" advTm="41318"/>
    </mc:Choice>
    <mc:Fallback>
      <p:transition spd="slow" advTm="41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309041" cy="418058"/>
          </a:xfrm>
        </p:spPr>
        <p:txBody>
          <a:bodyPr>
            <a:noAutofit/>
          </a:bodyPr>
          <a:lstStyle/>
          <a:p>
            <a:pPr>
              <a:defRPr/>
            </a:pPr>
            <a:r>
              <a:rPr lang="el-GR" sz="2800" dirty="0">
                <a:solidFill>
                  <a:srgbClr val="C00000"/>
                </a:solidFill>
              </a:rPr>
              <a:t>ΕΝΕΡΓΕΙΑΚΟ ΣΥΣΤΗΜΑ 3/3</a:t>
            </a:r>
            <a:endParaRPr lang="en-GB" sz="2800"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4632208"/>
              </p:ext>
            </p:extLst>
          </p:nvPr>
        </p:nvGraphicFramePr>
        <p:xfrm>
          <a:off x="457200" y="1757257"/>
          <a:ext cx="8229600" cy="18722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p:cNvSpPr txBox="1"/>
          <p:nvPr/>
        </p:nvSpPr>
        <p:spPr>
          <a:xfrm>
            <a:off x="5940152" y="332656"/>
            <a:ext cx="2808312" cy="1754326"/>
          </a:xfrm>
          <a:prstGeom prst="rect">
            <a:avLst/>
          </a:prstGeom>
          <a:noFill/>
          <a:ln>
            <a:solidFill>
              <a:schemeClr val="tx1"/>
            </a:solidFill>
          </a:ln>
        </p:spPr>
        <p:txBody>
          <a:bodyPr wrap="square" rtlCol="0">
            <a:spAutoFit/>
          </a:bodyPr>
          <a:lstStyle/>
          <a:p>
            <a:pPr algn="r"/>
            <a:r>
              <a:rPr lang="el-GR" dirty="0" smtClean="0"/>
              <a:t>ΘΕΡΜΑΝΣΗ/ΨΥΞΗ</a:t>
            </a:r>
          </a:p>
          <a:p>
            <a:pPr algn="r"/>
            <a:r>
              <a:rPr lang="el-GR" dirty="0" smtClean="0"/>
              <a:t>ΜΑΓΕΙΡΕΜΑ</a:t>
            </a:r>
          </a:p>
          <a:p>
            <a:pPr algn="r"/>
            <a:r>
              <a:rPr lang="el-GR" dirty="0" smtClean="0"/>
              <a:t>ΦΩΤΙΣΜΟΣ</a:t>
            </a:r>
          </a:p>
          <a:p>
            <a:pPr algn="r"/>
            <a:r>
              <a:rPr lang="el-GR" dirty="0" smtClean="0"/>
              <a:t>ΛΕΙΤΟΥΡΓΙΑ ΣΥΣΚΕΥΩΝ</a:t>
            </a:r>
          </a:p>
          <a:p>
            <a:pPr algn="r"/>
            <a:r>
              <a:rPr lang="el-GR" dirty="0" smtClean="0"/>
              <a:t>ΒΙΟΜΗΧΑΝΙΚΕΣ ΔΙΕΡΓΑΣΙΕΣ</a:t>
            </a:r>
          </a:p>
          <a:p>
            <a:pPr algn="r"/>
            <a:r>
              <a:rPr lang="el-GR" dirty="0" smtClean="0"/>
              <a:t>ΜΕΤΑΦΟΡΑ</a:t>
            </a:r>
          </a:p>
        </p:txBody>
      </p:sp>
      <p:sp>
        <p:nvSpPr>
          <p:cNvPr id="11" name="Text Placeholder 3"/>
          <p:cNvSpPr txBox="1">
            <a:spLocks/>
          </p:cNvSpPr>
          <p:nvPr/>
        </p:nvSpPr>
        <p:spPr>
          <a:xfrm>
            <a:off x="4286499" y="4365104"/>
            <a:ext cx="2136129" cy="792088"/>
          </a:xfrm>
          <a:prstGeom prst="rect">
            <a:avLst/>
          </a:prstGeom>
          <a:solidFill>
            <a:schemeClr val="bg1"/>
          </a:solidFill>
          <a:ln w="12700">
            <a:solidFill>
              <a:schemeClr val="tx1"/>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dirty="0" smtClean="0"/>
              <a:t>ΕΝΕΡΓΕΙΑΚΟΙ ΦΟΡΕΙΣ</a:t>
            </a:r>
            <a:endParaRPr lang="en-GB" dirty="0"/>
          </a:p>
        </p:txBody>
      </p:sp>
      <p:sp>
        <p:nvSpPr>
          <p:cNvPr id="12" name="Content Placeholder 2"/>
          <p:cNvSpPr txBox="1">
            <a:spLocks/>
          </p:cNvSpPr>
          <p:nvPr/>
        </p:nvSpPr>
        <p:spPr>
          <a:xfrm>
            <a:off x="6422628" y="3511568"/>
            <a:ext cx="2232248" cy="3124029"/>
          </a:xfrm>
          <a:prstGeom prst="rect">
            <a:avLst/>
          </a:prstGeom>
          <a:solidFill>
            <a:schemeClr val="bg1"/>
          </a:solidFill>
          <a:ln w="12700">
            <a:solidFill>
              <a:schemeClr val="tx1"/>
            </a:solidFill>
          </a:ln>
        </p:spPr>
        <p:txBody>
          <a:bodyPr>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73050" indent="-273050"/>
            <a:r>
              <a:rPr lang="el-GR" dirty="0" smtClean="0"/>
              <a:t>ΗΛΕΚΤΡΙΣΜΟΣ</a:t>
            </a:r>
          </a:p>
          <a:p>
            <a:pPr marL="273050" indent="-273050"/>
            <a:r>
              <a:rPr lang="el-GR" dirty="0" smtClean="0"/>
              <a:t>ΘΕΡΜΟΤΗΤΑ</a:t>
            </a:r>
          </a:p>
          <a:p>
            <a:pPr marL="273050" indent="-273050"/>
            <a:r>
              <a:rPr lang="el-GR" dirty="0" smtClean="0"/>
              <a:t>ΥΔΡΟΓΟΝΟ</a:t>
            </a:r>
          </a:p>
          <a:p>
            <a:pPr marL="273050" indent="-273050"/>
            <a:r>
              <a:rPr lang="el-GR" dirty="0" smtClean="0"/>
              <a:t>...</a:t>
            </a:r>
          </a:p>
          <a:p>
            <a:pPr marL="273050" indent="-273050"/>
            <a:r>
              <a:rPr lang="el-GR" dirty="0" smtClean="0"/>
              <a:t>ΚΑΡΒΟΥΝΟ</a:t>
            </a:r>
          </a:p>
          <a:p>
            <a:pPr marL="273050" indent="-273050"/>
            <a:r>
              <a:rPr lang="el-GR" dirty="0" smtClean="0"/>
              <a:t>ΦΥΣΙΚΟ ΑΕΡΙΟ</a:t>
            </a:r>
          </a:p>
          <a:p>
            <a:pPr marL="273050" indent="-273050"/>
            <a:r>
              <a:rPr lang="el-GR" dirty="0" smtClean="0"/>
              <a:t>ΠΕΤΡΕΛΑΙΟ</a:t>
            </a:r>
          </a:p>
          <a:p>
            <a:pPr marL="273050" indent="-273050"/>
            <a:r>
              <a:rPr lang="el-GR" dirty="0" smtClean="0"/>
              <a:t>ΒΕΝΖΙΝΗ</a:t>
            </a:r>
          </a:p>
          <a:p>
            <a:pPr marL="273050" indent="-273050"/>
            <a:r>
              <a:rPr lang="el-GR" dirty="0" smtClean="0"/>
              <a:t>ΖΕΣΤΟ ΝΕΡΟ</a:t>
            </a:r>
          </a:p>
          <a:p>
            <a:pPr marL="273050" indent="-273050"/>
            <a:r>
              <a:rPr lang="el-GR" dirty="0" smtClean="0"/>
              <a:t>ΑΤΜΟΣ</a:t>
            </a:r>
          </a:p>
        </p:txBody>
      </p:sp>
      <p:sp>
        <p:nvSpPr>
          <p:cNvPr id="6" name="TextBox 5"/>
          <p:cNvSpPr txBox="1"/>
          <p:nvPr/>
        </p:nvSpPr>
        <p:spPr>
          <a:xfrm>
            <a:off x="2561885" y="980728"/>
            <a:ext cx="3204356" cy="923330"/>
          </a:xfrm>
          <a:prstGeom prst="rect">
            <a:avLst/>
          </a:prstGeom>
          <a:solidFill>
            <a:schemeClr val="bg1"/>
          </a:solidFill>
          <a:ln>
            <a:solidFill>
              <a:schemeClr val="tx1"/>
            </a:solidFill>
          </a:ln>
        </p:spPr>
        <p:txBody>
          <a:bodyPr wrap="square" rtlCol="0">
            <a:spAutoFit/>
          </a:bodyPr>
          <a:lstStyle/>
          <a:p>
            <a:pPr algn="r"/>
            <a:r>
              <a:rPr lang="el-GR" dirty="0" smtClean="0"/>
              <a:t>ΛΕΒΗΤΕΣ</a:t>
            </a:r>
          </a:p>
          <a:p>
            <a:pPr algn="r"/>
            <a:r>
              <a:rPr lang="el-GR" dirty="0" smtClean="0"/>
              <a:t>ΣΤΑΘΜΟΙ ΣΥΜΠΑΡΑΓΩΓΗΣ ΗΛΕΚΤΡΙΣΜΟΥ &amp; ΘΕΡΜΟΤΗΤΑΣ</a:t>
            </a:r>
          </a:p>
        </p:txBody>
      </p:sp>
      <p:cxnSp>
        <p:nvCxnSpPr>
          <p:cNvPr id="5" name="Straight Arrow Connector 4"/>
          <p:cNvCxnSpPr/>
          <p:nvPr/>
        </p:nvCxnSpPr>
        <p:spPr>
          <a:xfrm>
            <a:off x="5220072" y="1904058"/>
            <a:ext cx="0" cy="372814"/>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020272" y="1904058"/>
            <a:ext cx="0" cy="516198"/>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BC1ABC06-5541-4A9D-A2D6-73EED2529435}" type="slidenum">
              <a:rPr lang="en-GB" smtClean="0"/>
              <a:t>36</a:t>
            </a:fld>
            <a:endParaRPr lang="en-GB"/>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420937"/>
      </p:ext>
    </p:extLst>
  </p:cSld>
  <p:clrMapOvr>
    <a:masterClrMapping/>
  </p:clrMapOvr>
  <mc:AlternateContent xmlns:mc="http://schemas.openxmlformats.org/markup-compatibility/2006">
    <mc:Choice xmlns:p14="http://schemas.microsoft.com/office/powerpoint/2010/main" Requires="p14">
      <p:transition spd="slow" p14:dur="2000" advTm="73415"/>
    </mc:Choice>
    <mc:Fallback>
      <p:transition spd="slow" advTm="73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Autofit/>
          </a:bodyPr>
          <a:lstStyle/>
          <a:p>
            <a:pPr>
              <a:defRPr/>
            </a:pPr>
            <a:r>
              <a:rPr lang="el-GR" sz="2800">
                <a:solidFill>
                  <a:srgbClr val="C00000"/>
                </a:solidFill>
              </a:rPr>
              <a:t>ΕΝΕΡΓΕΙΑΚΟΙ </a:t>
            </a:r>
            <a:r>
              <a:rPr lang="el-GR" sz="2800">
                <a:solidFill>
                  <a:srgbClr val="C00000"/>
                </a:solidFill>
              </a:rPr>
              <a:t>ΦΟΡΕΙΣ</a:t>
            </a:r>
            <a:br>
              <a:rPr lang="el-GR" sz="2800">
                <a:solidFill>
                  <a:srgbClr val="C00000"/>
                </a:solidFill>
              </a:rPr>
            </a:br>
            <a:r>
              <a:rPr lang="el-GR" sz="2800">
                <a:solidFill>
                  <a:srgbClr val="C00000"/>
                </a:solidFill>
              </a:rPr>
              <a:t>«μεταφέρουν» ενέργεια</a:t>
            </a:r>
            <a:endParaRPr lang="en-GB" sz="2800" dirty="0">
              <a:solidFill>
                <a:srgbClr val="C00000"/>
              </a:solidFill>
            </a:endParaRPr>
          </a:p>
        </p:txBody>
      </p:sp>
      <p:sp>
        <p:nvSpPr>
          <p:cNvPr id="3" name="Content Placeholder 2"/>
          <p:cNvSpPr>
            <a:spLocks noGrp="1"/>
          </p:cNvSpPr>
          <p:nvPr>
            <p:ph idx="1"/>
          </p:nvPr>
        </p:nvSpPr>
        <p:spPr>
          <a:xfrm>
            <a:off x="1691680" y="1340768"/>
            <a:ext cx="6995120" cy="4785395"/>
          </a:xfrm>
        </p:spPr>
        <p:txBody>
          <a:bodyPr>
            <a:normAutofit/>
          </a:bodyPr>
          <a:lstStyle/>
          <a:p>
            <a:r>
              <a:rPr lang="el-GR" dirty="0" smtClean="0"/>
              <a:t>ΗΛΕΚΤΡΙΣΜΟΣ</a:t>
            </a:r>
          </a:p>
          <a:p>
            <a:r>
              <a:rPr lang="el-GR" dirty="0" smtClean="0"/>
              <a:t>ΘΕΡΜΟΤΗΤΑ</a:t>
            </a:r>
          </a:p>
          <a:p>
            <a:r>
              <a:rPr lang="el-GR" dirty="0" smtClean="0"/>
              <a:t>ΥΔΡΟΓΟΝΟ</a:t>
            </a:r>
          </a:p>
          <a:p>
            <a:r>
              <a:rPr lang="el-GR" dirty="0" smtClean="0"/>
              <a:t>...</a:t>
            </a:r>
          </a:p>
          <a:p>
            <a:r>
              <a:rPr lang="el-GR" dirty="0" smtClean="0"/>
              <a:t>ΚΑΡΒΟΥΝΟ</a:t>
            </a:r>
          </a:p>
          <a:p>
            <a:r>
              <a:rPr lang="el-GR" dirty="0" smtClean="0"/>
              <a:t>ΦΥΣΙΚΟ ΑΕΡΙΟ</a:t>
            </a:r>
          </a:p>
          <a:p>
            <a:r>
              <a:rPr lang="el-GR" dirty="0" smtClean="0"/>
              <a:t>ΠΕΤΡΕΛΑΙΟ</a:t>
            </a:r>
          </a:p>
          <a:p>
            <a:r>
              <a:rPr lang="el-GR" dirty="0" smtClean="0"/>
              <a:t>ΒΕΝΖΙΝΗ</a:t>
            </a:r>
          </a:p>
          <a:p>
            <a:r>
              <a:rPr lang="el-GR" dirty="0" smtClean="0"/>
              <a:t>ΖΕΣΤΟ ΝΕΡΟ</a:t>
            </a:r>
          </a:p>
          <a:p>
            <a:r>
              <a:rPr lang="el-GR" dirty="0" smtClean="0"/>
              <a:t>ΑΤΜΟΣ</a:t>
            </a:r>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37</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05452978"/>
      </p:ext>
    </p:extLst>
  </p:cSld>
  <p:clrMapOvr>
    <a:masterClrMapping/>
  </p:clrMapOvr>
  <mc:AlternateContent xmlns:mc="http://schemas.openxmlformats.org/markup-compatibility/2006">
    <mc:Choice xmlns:p14="http://schemas.microsoft.com/office/powerpoint/2010/main" Requires="p14">
      <p:transition spd="slow" p14:dur="2000" advTm="43718"/>
    </mc:Choice>
    <mc:Fallback>
      <p:transition spd="slow" advTm="43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title"/>
          </p:nvPr>
        </p:nvSpPr>
        <p:spPr>
          <a:xfrm>
            <a:off x="457200" y="274638"/>
            <a:ext cx="8229600" cy="850106"/>
          </a:xfrm>
        </p:spPr>
        <p:txBody>
          <a:bodyPr>
            <a:normAutofit/>
          </a:bodyPr>
          <a:lstStyle/>
          <a:p>
            <a:pPr>
              <a:defRPr/>
            </a:pPr>
            <a:r>
              <a:rPr lang="el-GR" sz="2800" b="1">
                <a:solidFill>
                  <a:srgbClr val="C00000"/>
                </a:solidFill>
              </a:rPr>
              <a:t>ΔΙΕΣΠΑΡΜΕΝΟ </a:t>
            </a:r>
            <a:r>
              <a:rPr lang="el-GR" sz="2800" b="1">
                <a:solidFill>
                  <a:srgbClr val="C00000"/>
                </a:solidFill>
              </a:rPr>
              <a:t>ΔΙΚΤΥΟ ΜΕ ΣΥΜΒΑΤΙΚΗ ΠΑΡΑΓΩΓΗ</a:t>
            </a:r>
          </a:p>
        </p:txBody>
      </p:sp>
      <p:sp>
        <p:nvSpPr>
          <p:cNvPr id="6" name="4 - Θέση αριθμού διαφάνειας"/>
          <p:cNvSpPr>
            <a:spLocks noGrp="1"/>
          </p:cNvSpPr>
          <p:nvPr>
            <p:ph type="sldNum" sz="quarter" idx="12"/>
          </p:nvPr>
        </p:nvSpPr>
        <p:spPr/>
        <p:txBody>
          <a:bodyPr/>
          <a:lstStyle/>
          <a:p>
            <a:fld id="{4951349B-481F-429C-A607-B952D87F89B7}" type="slidenum">
              <a:rPr lang="el-GR"/>
              <a:pPr/>
              <a:t>38</a:t>
            </a:fld>
            <a:endParaRPr lang="el-GR"/>
          </a:p>
        </p:txBody>
      </p:sp>
      <p:pic>
        <p:nvPicPr>
          <p:cNvPr id="41986" name="Picture 2"/>
          <p:cNvPicPr>
            <a:picLocks noChangeAspect="1" noChangeArrowheads="1"/>
          </p:cNvPicPr>
          <p:nvPr/>
        </p:nvPicPr>
        <p:blipFill>
          <a:blip r:embed="rId4" cstate="print"/>
          <a:srcRect/>
          <a:stretch>
            <a:fillRect/>
          </a:stretch>
        </p:blipFill>
        <p:spPr bwMode="auto">
          <a:xfrm>
            <a:off x="395536" y="1364681"/>
            <a:ext cx="8525867" cy="5210695"/>
          </a:xfrm>
          <a:prstGeom prst="rect">
            <a:avLst/>
          </a:prstGeom>
          <a:noFill/>
          <a:ln w="9525">
            <a:noFill/>
            <a:miter lim="800000"/>
            <a:headEnd/>
            <a:tailEnd/>
          </a:ln>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30315486"/>
      </p:ext>
    </p:extLst>
  </p:cSld>
  <p:clrMapOvr>
    <a:masterClrMapping/>
  </p:clrMapOvr>
  <mc:AlternateContent xmlns:mc="http://schemas.openxmlformats.org/markup-compatibility/2006">
    <mc:Choice xmlns:p14="http://schemas.microsoft.com/office/powerpoint/2010/main" Requires="p14">
      <p:transition spd="slow" p14:dur="2000" advTm="29871"/>
    </mc:Choice>
    <mc:Fallback>
      <p:transition spd="slow" advTm="298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6"/>
          <p:cNvSpPr>
            <a:spLocks noGrp="1" noChangeArrowheads="1"/>
          </p:cNvSpPr>
          <p:nvPr>
            <p:ph type="title"/>
          </p:nvPr>
        </p:nvSpPr>
        <p:spPr>
          <a:xfrm>
            <a:off x="228600" y="228600"/>
            <a:ext cx="8763000" cy="990600"/>
          </a:xfrm>
        </p:spPr>
        <p:txBody>
          <a:bodyPr>
            <a:normAutofit/>
          </a:bodyPr>
          <a:lstStyle/>
          <a:p>
            <a:pPr>
              <a:defRPr/>
            </a:pPr>
            <a:r>
              <a:rPr lang="el-GR" sz="2800">
                <a:solidFill>
                  <a:srgbClr val="C00000"/>
                </a:solidFill>
              </a:rPr>
              <a:t>Η ΕΞΕΛΙΞΗ ΤΟΥ ΕΝΕΡΓΕΙΑΚΟΥ ΣΥΣΤΗΜΑΤΟΣ  -  1</a:t>
            </a:r>
          </a:p>
        </p:txBody>
      </p:sp>
      <p:sp>
        <p:nvSpPr>
          <p:cNvPr id="6151" name="Rectangle 7"/>
          <p:cNvSpPr>
            <a:spLocks noGrp="1" noChangeArrowheads="1"/>
          </p:cNvSpPr>
          <p:nvPr>
            <p:ph idx="1"/>
          </p:nvPr>
        </p:nvSpPr>
        <p:spPr>
          <a:xfrm>
            <a:off x="609600" y="1295400"/>
            <a:ext cx="7772400" cy="4953000"/>
          </a:xfrm>
        </p:spPr>
        <p:txBody>
          <a:bodyPr/>
          <a:lstStyle/>
          <a:p>
            <a:pPr>
              <a:buFont typeface="Wingdings" pitchFamily="2" charset="2"/>
              <a:buNone/>
            </a:pPr>
            <a:r>
              <a:rPr lang="el-GR"/>
              <a:t>	</a:t>
            </a:r>
            <a:r>
              <a:rPr lang="el-GR" sz="2800" b="1" smtClean="0">
                <a:solidFill>
                  <a:srgbClr val="C00000"/>
                </a:solidFill>
              </a:rPr>
              <a:t>ΠΑΡΑΓΟΝΤΕΣ</a:t>
            </a:r>
            <a:r>
              <a:rPr lang="el-GR" sz="2800" smtClean="0"/>
              <a:t> </a:t>
            </a:r>
            <a:r>
              <a:rPr lang="el-GR"/>
              <a:t>ΠΟΥ ΕΠΗΡΕΑΖΟΥΝ ΤΗΝ </a:t>
            </a:r>
            <a:r>
              <a:rPr lang="el-GR" smtClean="0"/>
              <a:t>ΕΞΕΛΙΞΗ : </a:t>
            </a:r>
            <a:endParaRPr lang="el-GR"/>
          </a:p>
          <a:p>
            <a:pPr>
              <a:buFont typeface="Wingdings" pitchFamily="2" charset="2"/>
              <a:buNone/>
            </a:pPr>
            <a:endParaRPr lang="el-GR"/>
          </a:p>
          <a:p>
            <a:r>
              <a:rPr lang="el-GR">
                <a:solidFill>
                  <a:srgbClr val="C00000"/>
                </a:solidFill>
              </a:rPr>
              <a:t>ΟΙΚΟΝΟΜΙΚΟΤΗΤΑ</a:t>
            </a:r>
          </a:p>
          <a:p>
            <a:r>
              <a:rPr lang="el-GR">
                <a:solidFill>
                  <a:srgbClr val="C00000"/>
                </a:solidFill>
              </a:rPr>
              <a:t>ΕΥΚΟΛΙΑ ΧΡΗΣΗΣ</a:t>
            </a:r>
          </a:p>
          <a:p>
            <a:r>
              <a:rPr lang="el-GR">
                <a:solidFill>
                  <a:srgbClr val="C00000"/>
                </a:solidFill>
              </a:rPr>
              <a:t>ΑΣΦΑΛΕΙΑ</a:t>
            </a:r>
          </a:p>
          <a:p>
            <a:r>
              <a:rPr lang="el-GR">
                <a:solidFill>
                  <a:srgbClr val="C00000"/>
                </a:solidFill>
              </a:rPr>
              <a:t>ΠΕΡΙΒΑΛΛΟΝ</a:t>
            </a:r>
          </a:p>
        </p:txBody>
      </p:sp>
      <p:sp>
        <p:nvSpPr>
          <p:cNvPr id="6" name="5 - Θέση αριθμού διαφάνειας"/>
          <p:cNvSpPr>
            <a:spLocks noGrp="1"/>
          </p:cNvSpPr>
          <p:nvPr>
            <p:ph type="sldNum" sz="quarter" idx="12"/>
          </p:nvPr>
        </p:nvSpPr>
        <p:spPr/>
        <p:txBody>
          <a:bodyPr/>
          <a:lstStyle/>
          <a:p>
            <a:fld id="{2A98D9E1-AAE4-487D-A3BA-052E7E5F5F32}" type="slidenum">
              <a:rPr lang="el-GR"/>
              <a:pPr/>
              <a:t>39</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30874137"/>
      </p:ext>
    </p:extLst>
  </p:cSld>
  <p:clrMapOvr>
    <a:masterClrMapping/>
  </p:clrMapOvr>
  <p:transition advTm="23486">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Autofit/>
          </a:bodyPr>
          <a:lstStyle/>
          <a:p>
            <a:pPr>
              <a:defRPr/>
            </a:pPr>
            <a:r>
              <a:rPr lang="el-GR" sz="2800">
                <a:solidFill>
                  <a:srgbClr val="C00000"/>
                </a:solidFill>
              </a:rPr>
              <a:t>Παγκόσμια Ζήτηση Πρωτογενούς Ενέργειας</a:t>
            </a:r>
          </a:p>
        </p:txBody>
      </p:sp>
      <p:pic>
        <p:nvPicPr>
          <p:cNvPr id="45059" name="Picture 3"/>
          <p:cNvPicPr>
            <a:picLocks noGrp="1" noChangeAspect="1" noChangeArrowheads="1"/>
          </p:cNvPicPr>
          <p:nvPr>
            <p:ph idx="1"/>
          </p:nvPr>
        </p:nvPicPr>
        <p:blipFill>
          <a:blip r:embed="rId5" cstate="print"/>
          <a:stretch>
            <a:fillRect/>
          </a:stretch>
        </p:blipFill>
        <p:spPr>
          <a:xfrm>
            <a:off x="518780" y="764704"/>
            <a:ext cx="8658894" cy="5593110"/>
          </a:xfrm>
          <a:noFill/>
        </p:spPr>
      </p:pic>
      <p:sp>
        <p:nvSpPr>
          <p:cNvPr id="2" name="Slide Number Placeholder 1"/>
          <p:cNvSpPr>
            <a:spLocks noGrp="1"/>
          </p:cNvSpPr>
          <p:nvPr>
            <p:ph type="sldNum" sz="quarter" idx="12"/>
          </p:nvPr>
        </p:nvSpPr>
        <p:spPr/>
        <p:txBody>
          <a:bodyPr/>
          <a:lstStyle/>
          <a:p>
            <a:fld id="{BC1ABC06-5541-4A9D-A2D6-73EED2529435}" type="slidenum">
              <a:rPr lang="en-GB" smtClean="0"/>
              <a:t>4</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87441093"/>
      </p:ext>
    </p:extLst>
  </p:cSld>
  <p:clrMapOvr>
    <a:masterClrMapping/>
  </p:clrMapOvr>
  <mc:AlternateContent xmlns:mc="http://schemas.openxmlformats.org/markup-compatibility/2006">
    <mc:Choice xmlns:p14="http://schemas.microsoft.com/office/powerpoint/2010/main" Requires="p14">
      <p:transition spd="slow" p14:dur="2000" advTm="28475"/>
    </mc:Choice>
    <mc:Fallback>
      <p:transition spd="slow" advTm="28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8600" y="228600"/>
            <a:ext cx="8763000" cy="990600"/>
          </a:xfrm>
        </p:spPr>
        <p:txBody>
          <a:bodyPr>
            <a:normAutofit/>
          </a:bodyPr>
          <a:lstStyle/>
          <a:p>
            <a:pPr>
              <a:defRPr/>
            </a:pPr>
            <a:r>
              <a:rPr lang="el-GR" sz="2800">
                <a:solidFill>
                  <a:srgbClr val="C00000"/>
                </a:solidFill>
              </a:rPr>
              <a:t>Η ΕΞΕΛΙΞΗ ΤΟΥ ΕΝΕΡΓΕΙΑΚΟΥ ΣΥΣΤΗΜΑΤΟΣ  -  2</a:t>
            </a:r>
          </a:p>
        </p:txBody>
      </p:sp>
      <p:sp>
        <p:nvSpPr>
          <p:cNvPr id="31747" name="Rectangle 3"/>
          <p:cNvSpPr>
            <a:spLocks noGrp="1" noChangeArrowheads="1"/>
          </p:cNvSpPr>
          <p:nvPr>
            <p:ph idx="1"/>
          </p:nvPr>
        </p:nvSpPr>
        <p:spPr>
          <a:xfrm>
            <a:off x="467544" y="1295400"/>
            <a:ext cx="8280920" cy="4953000"/>
          </a:xfrm>
        </p:spPr>
        <p:txBody>
          <a:bodyPr/>
          <a:lstStyle/>
          <a:p>
            <a:pPr>
              <a:buFont typeface="Wingdings" pitchFamily="2" charset="2"/>
              <a:buNone/>
            </a:pPr>
            <a:r>
              <a:rPr lang="el-GR" dirty="0"/>
              <a:t>	ΑΛΛΑΓΕΣ ΠΟΥ ΕΧΟΥΝ ΣΥΜΒΕΙ:</a:t>
            </a:r>
          </a:p>
          <a:p>
            <a:pPr>
              <a:buFont typeface="Wingdings" pitchFamily="2" charset="2"/>
              <a:buNone/>
            </a:pPr>
            <a:endParaRPr lang="el-GR" dirty="0"/>
          </a:p>
          <a:p>
            <a:pPr>
              <a:tabLst>
                <a:tab pos="2508250" algn="l"/>
              </a:tabLst>
            </a:pPr>
            <a:r>
              <a:rPr lang="el-GR" dirty="0" smtClean="0"/>
              <a:t>ΤΕΧΝΟΛΟΓΙΑ:</a:t>
            </a:r>
            <a:r>
              <a:rPr lang="el-GR" dirty="0"/>
              <a:t>	ΑΤΜΟΜΗΧΑΝΗ</a:t>
            </a:r>
          </a:p>
          <a:p>
            <a:pPr>
              <a:tabLst>
                <a:tab pos="2508250" algn="l"/>
              </a:tabLst>
            </a:pPr>
            <a:r>
              <a:rPr lang="el-GR" dirty="0" smtClean="0"/>
              <a:t>ΚΑΥΣΙΜΟ:</a:t>
            </a:r>
            <a:r>
              <a:rPr lang="el-GR" dirty="0"/>
              <a:t>	</a:t>
            </a:r>
            <a:r>
              <a:rPr lang="el-GR" dirty="0" smtClean="0"/>
              <a:t>ΚΑΡΒΟΥΝΟ, ΠΕΤΡΕΛΑΙΟ, ΦΥΣΙΚΟ ΑΕΡΙΟ</a:t>
            </a:r>
            <a:endParaRPr lang="el-GR" dirty="0"/>
          </a:p>
          <a:p>
            <a:pPr>
              <a:tabLst>
                <a:tab pos="2508250" algn="l"/>
              </a:tabLst>
            </a:pPr>
            <a:r>
              <a:rPr lang="el-GR" smtClean="0"/>
              <a:t>ΦΟΡΕΙΣ</a:t>
            </a:r>
            <a:r>
              <a:rPr lang="el-GR" dirty="0" smtClean="0"/>
              <a:t>:</a:t>
            </a:r>
            <a:r>
              <a:rPr lang="el-GR" dirty="0"/>
              <a:t> </a:t>
            </a:r>
            <a:endParaRPr lang="el-GR" dirty="0" smtClean="0"/>
          </a:p>
          <a:p>
            <a:pPr marL="2778125" lvl="1">
              <a:tabLst>
                <a:tab pos="2508250" algn="l"/>
              </a:tabLst>
            </a:pPr>
            <a:r>
              <a:rPr lang="el-GR" dirty="0" smtClean="0"/>
              <a:t>ΗΛΕΚΤΡΙΣΜΟΣ</a:t>
            </a:r>
          </a:p>
          <a:p>
            <a:pPr marL="2778125" lvl="1">
              <a:tabLst>
                <a:tab pos="2508250" algn="l"/>
              </a:tabLst>
            </a:pPr>
            <a:r>
              <a:rPr lang="el-GR" dirty="0" smtClean="0"/>
              <a:t>ΒΕΝΖΙΝΗ</a:t>
            </a:r>
          </a:p>
          <a:p>
            <a:pPr marL="2778125" lvl="1">
              <a:tabLst>
                <a:tab pos="2508250" algn="l"/>
              </a:tabLst>
            </a:pPr>
            <a:r>
              <a:rPr lang="el-GR" dirty="0" smtClean="0"/>
              <a:t>ΘΕΡΜΟΤΗΤΑ</a:t>
            </a:r>
            <a:endParaRPr lang="el-GR" dirty="0"/>
          </a:p>
          <a:p>
            <a:pPr marL="2778125" lvl="1">
              <a:tabLst>
                <a:tab pos="2508250" algn="l"/>
              </a:tabLst>
            </a:pPr>
            <a:r>
              <a:rPr lang="el-GR" dirty="0" smtClean="0"/>
              <a:t>ΥΔΡΟΓΟΝΟ</a:t>
            </a:r>
            <a:endParaRPr lang="el-GR" dirty="0"/>
          </a:p>
        </p:txBody>
      </p:sp>
      <p:sp>
        <p:nvSpPr>
          <p:cNvPr id="6" name="5 - Θέση αριθμού διαφάνειας"/>
          <p:cNvSpPr>
            <a:spLocks noGrp="1"/>
          </p:cNvSpPr>
          <p:nvPr>
            <p:ph type="sldNum" sz="quarter" idx="12"/>
          </p:nvPr>
        </p:nvSpPr>
        <p:spPr/>
        <p:txBody>
          <a:bodyPr/>
          <a:lstStyle/>
          <a:p>
            <a:fld id="{12814DB8-8BD2-47A7-8865-B5C0487EB195}" type="slidenum">
              <a:rPr lang="el-GR"/>
              <a:pPr/>
              <a:t>40</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41723276"/>
      </p:ext>
    </p:extLst>
  </p:cSld>
  <p:clrMapOvr>
    <a:masterClrMapping/>
  </p:clrMapOvr>
  <p:transition advTm="43416">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533400"/>
            <a:ext cx="4419600" cy="1752600"/>
          </a:xfrm>
        </p:spPr>
        <p:txBody>
          <a:bodyPr>
            <a:normAutofit/>
          </a:bodyPr>
          <a:lstStyle/>
          <a:p>
            <a:pPr>
              <a:defRPr/>
            </a:pPr>
            <a:r>
              <a:rPr lang="el-GR" sz="2800" b="1" dirty="0">
                <a:solidFill>
                  <a:srgbClr val="C00000"/>
                </a:solidFill>
              </a:rPr>
              <a:t>ΦΩΤΟΣΥΝΘΕΣΗ</a:t>
            </a:r>
          </a:p>
        </p:txBody>
      </p:sp>
      <p:pic>
        <p:nvPicPr>
          <p:cNvPr id="34821" name="Picture 5" descr="Main Engine being tested"/>
          <p:cNvPicPr>
            <a:picLocks noGrp="1" noChangeAspect="1" noChangeArrowheads="1"/>
          </p:cNvPicPr>
          <p:nvPr>
            <p:ph sz="half" idx="1"/>
          </p:nvPr>
        </p:nvPicPr>
        <p:blipFill>
          <a:blip r:embed="rId6" cstate="print"/>
          <a:stretch>
            <a:fillRect/>
          </a:stretch>
        </p:blipFill>
        <p:spPr>
          <a:xfrm>
            <a:off x="4716016" y="2132855"/>
            <a:ext cx="3888432" cy="4509501"/>
          </a:xfrm>
          <a:noFill/>
          <a:ln/>
        </p:spPr>
      </p:pic>
      <p:pic>
        <p:nvPicPr>
          <p:cNvPr id="34819" name="Picture 3" descr="rc6"/>
          <p:cNvPicPr>
            <a:picLocks noGrp="1" noChangeAspect="1" noChangeArrowheads="1"/>
          </p:cNvPicPr>
          <p:nvPr>
            <p:ph sz="half" idx="2"/>
          </p:nvPr>
        </p:nvPicPr>
        <p:blipFill>
          <a:blip r:embed="rId7" cstate="print"/>
          <a:srcRect/>
          <a:stretch>
            <a:fillRect/>
          </a:stretch>
        </p:blipFill>
        <p:spPr>
          <a:xfrm>
            <a:off x="323527" y="2060848"/>
            <a:ext cx="4143517" cy="3600400"/>
          </a:xfrm>
          <a:noFill/>
          <a:ln/>
        </p:spPr>
      </p:pic>
      <p:sp>
        <p:nvSpPr>
          <p:cNvPr id="8" name="6 - Θέση αριθμού διαφάνειας"/>
          <p:cNvSpPr>
            <a:spLocks noGrp="1"/>
          </p:cNvSpPr>
          <p:nvPr>
            <p:ph type="sldNum" sz="quarter" idx="12"/>
          </p:nvPr>
        </p:nvSpPr>
        <p:spPr/>
        <p:txBody>
          <a:bodyPr/>
          <a:lstStyle/>
          <a:p>
            <a:fld id="{5575D4B6-B0A2-45EB-8D2A-641811CCD188}" type="slidenum">
              <a:rPr lang="el-GR"/>
              <a:pPr/>
              <a:t>41</a:t>
            </a:fld>
            <a:endParaRPr lang="el-GR"/>
          </a:p>
        </p:txBody>
      </p:sp>
      <p:sp>
        <p:nvSpPr>
          <p:cNvPr id="34820" name="Rectangle 4"/>
          <p:cNvSpPr>
            <a:spLocks noChangeArrowheads="1"/>
          </p:cNvSpPr>
          <p:nvPr/>
        </p:nvSpPr>
        <p:spPr bwMode="auto">
          <a:xfrm>
            <a:off x="4572000" y="332656"/>
            <a:ext cx="4419600" cy="1752600"/>
          </a:xfrm>
          <a:prstGeom prst="rect">
            <a:avLst/>
          </a:prstGeom>
          <a:noFill/>
          <a:ln w="9525">
            <a:noFill/>
            <a:miter lim="800000"/>
            <a:headEnd/>
            <a:tailEnd/>
          </a:ln>
          <a:effectLst/>
        </p:spPr>
        <p:txBody>
          <a:bodyPr lIns="92075" tIns="46038" rIns="92075" bIns="46038" anchor="ctr"/>
          <a:lstStyle/>
          <a:p>
            <a:pPr algn="ctr">
              <a:lnSpc>
                <a:spcPct val="70000"/>
              </a:lnSpc>
              <a:spcBef>
                <a:spcPct val="0"/>
              </a:spcBef>
              <a:defRPr/>
            </a:pPr>
            <a:r>
              <a:rPr lang="el-GR" sz="2800" b="1" dirty="0">
                <a:solidFill>
                  <a:srgbClr val="C00000"/>
                </a:solidFill>
                <a:latin typeface="Cambria Math" panose="02040503050406030204" pitchFamily="18" charset="0"/>
                <a:ea typeface="Cambria Math" panose="02040503050406030204" pitchFamily="18" charset="0"/>
                <a:cs typeface="+mj-cs"/>
              </a:rPr>
              <a:t>ΔΙΑΣΤΗΜΙΚΟ ΛΕΩΦΟΡΕΙΟ</a:t>
            </a:r>
            <a:br>
              <a:rPr lang="el-GR" sz="2800" b="1" dirty="0">
                <a:solidFill>
                  <a:srgbClr val="C00000"/>
                </a:solidFill>
                <a:latin typeface="Cambria Math" panose="02040503050406030204" pitchFamily="18" charset="0"/>
                <a:ea typeface="Cambria Math" panose="02040503050406030204" pitchFamily="18" charset="0"/>
                <a:cs typeface="+mj-cs"/>
              </a:rPr>
            </a:br>
            <a:r>
              <a:rPr lang="en-US" sz="2800" b="1" dirty="0">
                <a:solidFill>
                  <a:srgbClr val="C00000"/>
                </a:solidFill>
                <a:latin typeface="Cambria Math" panose="02040503050406030204" pitchFamily="18" charset="0"/>
                <a:ea typeface="Cambria Math" panose="02040503050406030204" pitchFamily="18" charset="0"/>
                <a:cs typeface="+mj-cs"/>
              </a:rPr>
              <a:t>SPACE SHUTTLE</a:t>
            </a:r>
            <a:endParaRPr lang="el-GR" sz="2800" b="1" dirty="0">
              <a:solidFill>
                <a:srgbClr val="C00000"/>
              </a:solidFill>
              <a:latin typeface="Cambria Math" panose="02040503050406030204" pitchFamily="18" charset="0"/>
              <a:ea typeface="Cambria Math" panose="02040503050406030204" pitchFamily="18" charset="0"/>
              <a:cs typeface="+mj-cs"/>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05907879"/>
      </p:ext>
    </p:extLst>
  </p:cSld>
  <p:clrMapOvr>
    <a:masterClrMapping/>
  </p:clrMapOvr>
  <mc:AlternateContent xmlns:mc="http://schemas.openxmlformats.org/markup-compatibility/2006">
    <mc:Choice xmlns:p14="http://schemas.microsoft.com/office/powerpoint/2010/main" Requires="p14">
      <p:transition spd="slow" p14:dur="2000" advTm="63722"/>
    </mc:Choice>
    <mc:Fallback>
      <p:transition spd="slow" advTm="63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34818"/>
                                        </p:tgtEl>
                                        <p:attrNameLst>
                                          <p:attrName>style.visibility</p:attrName>
                                        </p:attrNameLst>
                                      </p:cBhvr>
                                      <p:to>
                                        <p:strVal val="visible"/>
                                      </p:to>
                                    </p:set>
                                    <p:animEffect transition="in" filter="box(in)">
                                      <p:cBhvr>
                                        <p:cTn id="11" dur="500"/>
                                        <p:tgtEl>
                                          <p:spTgt spid="34818"/>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34819"/>
                                        </p:tgtEl>
                                        <p:attrNameLst>
                                          <p:attrName>style.visibility</p:attrName>
                                        </p:attrNameLst>
                                      </p:cBhvr>
                                      <p:to>
                                        <p:strVal val="visible"/>
                                      </p:to>
                                    </p:set>
                                    <p:animEffect transition="in" filter="box(in)">
                                      <p:cBhvr>
                                        <p:cTn id="16" dur="500"/>
                                        <p:tgtEl>
                                          <p:spTgt spid="34819"/>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34820"/>
                                        </p:tgtEl>
                                        <p:attrNameLst>
                                          <p:attrName>style.visibility</p:attrName>
                                        </p:attrNameLst>
                                      </p:cBhvr>
                                      <p:to>
                                        <p:strVal val="visible"/>
                                      </p:to>
                                    </p:set>
                                    <p:animEffect transition="in" filter="box(in)">
                                      <p:cBhvr>
                                        <p:cTn id="21" dur="500"/>
                                        <p:tgtEl>
                                          <p:spTgt spid="34820"/>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34821"/>
                                        </p:tgtEl>
                                        <p:attrNameLst>
                                          <p:attrName>style.visibility</p:attrName>
                                        </p:attrNameLst>
                                      </p:cBhvr>
                                      <p:to>
                                        <p:strVal val="visible"/>
                                      </p:to>
                                    </p:set>
                                    <p:animEffect transition="in" filter="box(in)">
                                      <p:cBhvr>
                                        <p:cTn id="26"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bldLst>
      <p:bldP spid="34818" grpId="0"/>
      <p:bldP spid="3482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827088" y="1341438"/>
            <a:ext cx="8100764" cy="1723549"/>
          </a:xfrm>
          <a:prstGeom prst="rect">
            <a:avLst/>
          </a:prstGeom>
          <a:noFill/>
          <a:ln w="9525">
            <a:solidFill>
              <a:schemeClr val="tx1"/>
            </a:solidFill>
            <a:miter lim="800000"/>
            <a:headEnd/>
            <a:tailEnd/>
          </a:ln>
        </p:spPr>
        <p:txBody>
          <a:bodyPr wrap="square">
            <a:spAutoFit/>
          </a:bodyPr>
          <a:lstStyle/>
          <a:p>
            <a:pPr>
              <a:spcBef>
                <a:spcPct val="50000"/>
              </a:spcBef>
            </a:pPr>
            <a:r>
              <a:rPr lang="el-GR" sz="2400" b="1" dirty="0">
                <a:solidFill>
                  <a:schemeClr val="accent4">
                    <a:lumMod val="75000"/>
                  </a:schemeClr>
                </a:solidFill>
                <a:latin typeface="Cambria Math" panose="02040503050406030204" pitchFamily="18" charset="0"/>
                <a:ea typeface="Cambria Math" panose="02040503050406030204" pitchFamily="18" charset="0"/>
              </a:rPr>
              <a:t>ΣΥΜΒΑΤΙΚΑ ΚΑΥΣΙΜΑ                                    </a:t>
            </a:r>
            <a:r>
              <a:rPr lang="el-GR" sz="2800" b="1" dirty="0">
                <a:latin typeface="Cambria Math" panose="02040503050406030204" pitchFamily="18" charset="0"/>
                <a:ea typeface="Cambria Math" panose="02040503050406030204" pitchFamily="18" charset="0"/>
              </a:rPr>
              <a:t>+</a:t>
            </a:r>
          </a:p>
          <a:p>
            <a:pPr>
              <a:spcBef>
                <a:spcPct val="50000"/>
              </a:spcBef>
            </a:pPr>
            <a:r>
              <a:rPr lang="el-GR" sz="2400" b="1" dirty="0">
                <a:solidFill>
                  <a:schemeClr val="accent3">
                    <a:lumMod val="75000"/>
                  </a:schemeClr>
                </a:solidFill>
                <a:latin typeface="Cambria Math" panose="02040503050406030204" pitchFamily="18" charset="0"/>
                <a:ea typeface="Cambria Math" panose="02040503050406030204" pitchFamily="18" charset="0"/>
              </a:rPr>
              <a:t>ΑΝΑΝΕΩΣΙΜΕΣ ΠΗΓΕΣ ΕΝΕΡΓΕΙΑΣ</a:t>
            </a:r>
            <a:r>
              <a:rPr lang="el-GR" sz="2000" b="1" dirty="0">
                <a:solidFill>
                  <a:schemeClr val="accent3">
                    <a:lumMod val="75000"/>
                  </a:schemeClr>
                </a:solidFill>
                <a:latin typeface="Cambria Math" panose="02040503050406030204" pitchFamily="18" charset="0"/>
                <a:ea typeface="Cambria Math" panose="02040503050406030204" pitchFamily="18" charset="0"/>
              </a:rPr>
              <a:t>  </a:t>
            </a:r>
            <a:r>
              <a:rPr lang="el-GR" sz="2000" b="1" dirty="0" smtClean="0">
                <a:solidFill>
                  <a:schemeClr val="accent3">
                    <a:lumMod val="75000"/>
                  </a:schemeClr>
                </a:solidFill>
                <a:latin typeface="Cambria Math" panose="02040503050406030204" pitchFamily="18" charset="0"/>
                <a:ea typeface="Cambria Math" panose="02040503050406030204" pitchFamily="18" charset="0"/>
              </a:rPr>
              <a:t>           </a:t>
            </a:r>
            <a:r>
              <a:rPr lang="el-GR" sz="2400" b="1" dirty="0" smtClean="0">
                <a:latin typeface="Cambria Math" panose="02040503050406030204" pitchFamily="18" charset="0"/>
                <a:ea typeface="Cambria Math" panose="02040503050406030204" pitchFamily="18" charset="0"/>
              </a:rPr>
              <a:t>=</a:t>
            </a:r>
            <a:endParaRPr lang="el-GR" sz="2400" b="1" dirty="0">
              <a:latin typeface="Cambria Math" panose="02040503050406030204" pitchFamily="18" charset="0"/>
              <a:ea typeface="Cambria Math" panose="02040503050406030204" pitchFamily="18" charset="0"/>
            </a:endParaRPr>
          </a:p>
          <a:p>
            <a:pPr>
              <a:spcBef>
                <a:spcPct val="50000"/>
              </a:spcBef>
            </a:pPr>
            <a:r>
              <a:rPr lang="el-GR" sz="2800" b="1" dirty="0">
                <a:solidFill>
                  <a:srgbClr val="FF0000"/>
                </a:solidFill>
                <a:latin typeface="Cambria Math" panose="02040503050406030204" pitchFamily="18" charset="0"/>
                <a:ea typeface="Cambria Math" panose="02040503050406030204" pitchFamily="18" charset="0"/>
              </a:rPr>
              <a:t>ΝΕΟ ΕΝΕΡΓΕΙΑΚΟ ΣΥΣΤΗΜΑ</a:t>
            </a:r>
          </a:p>
        </p:txBody>
      </p:sp>
      <p:sp>
        <p:nvSpPr>
          <p:cNvPr id="69635" name="Text Box 3"/>
          <p:cNvSpPr txBox="1">
            <a:spLocks noChangeArrowheads="1"/>
          </p:cNvSpPr>
          <p:nvPr/>
        </p:nvSpPr>
        <p:spPr bwMode="auto">
          <a:xfrm>
            <a:off x="900113" y="3789363"/>
            <a:ext cx="2232025" cy="1815882"/>
          </a:xfrm>
          <a:prstGeom prst="rect">
            <a:avLst/>
          </a:prstGeom>
          <a:noFill/>
          <a:ln w="9525">
            <a:solidFill>
              <a:schemeClr val="tx1"/>
            </a:solidFill>
            <a:miter lim="800000"/>
            <a:headEnd/>
            <a:tailEnd/>
          </a:ln>
        </p:spPr>
        <p:txBody>
          <a:bodyPr>
            <a:spAutoFit/>
          </a:bodyPr>
          <a:lstStyle/>
          <a:p>
            <a:pPr>
              <a:spcBef>
                <a:spcPct val="50000"/>
              </a:spcBef>
            </a:pPr>
            <a:r>
              <a:rPr lang="el-GR" sz="2800" b="1" dirty="0">
                <a:solidFill>
                  <a:schemeClr val="accent4">
                    <a:lumMod val="75000"/>
                  </a:schemeClr>
                </a:solidFill>
                <a:latin typeface="Cambria Math" panose="02040503050406030204" pitchFamily="18" charset="0"/>
                <a:ea typeface="Cambria Math" panose="02040503050406030204" pitchFamily="18" charset="0"/>
              </a:rPr>
              <a:t>ΣΥΜΒΑΤΙΚΟΣ </a:t>
            </a:r>
          </a:p>
          <a:p>
            <a:pPr>
              <a:spcBef>
                <a:spcPct val="50000"/>
              </a:spcBef>
            </a:pPr>
            <a:r>
              <a:rPr lang="el-GR" sz="2800" b="1" dirty="0">
                <a:solidFill>
                  <a:schemeClr val="accent4">
                    <a:lumMod val="75000"/>
                  </a:schemeClr>
                </a:solidFill>
                <a:latin typeface="Cambria Math" panose="02040503050406030204" pitchFamily="18" charset="0"/>
                <a:ea typeface="Cambria Math" panose="02040503050406030204" pitchFamily="18" charset="0"/>
              </a:rPr>
              <a:t>ΚΕΝΤΡΙΚΟΣ </a:t>
            </a:r>
          </a:p>
          <a:p>
            <a:pPr>
              <a:spcBef>
                <a:spcPct val="50000"/>
              </a:spcBef>
            </a:pPr>
            <a:r>
              <a:rPr lang="el-GR" sz="2800" b="1" dirty="0" smtClean="0">
                <a:solidFill>
                  <a:schemeClr val="accent4">
                    <a:lumMod val="75000"/>
                  </a:schemeClr>
                </a:solidFill>
                <a:latin typeface="Cambria Math" panose="02040503050406030204" pitchFamily="18" charset="0"/>
                <a:ea typeface="Cambria Math" panose="02040503050406030204" pitchFamily="18" charset="0"/>
              </a:rPr>
              <a:t>ΣΤΑΘΜΟΣ</a:t>
            </a:r>
            <a:endParaRPr lang="el-GR" sz="2800" b="1" dirty="0">
              <a:solidFill>
                <a:schemeClr val="accent4">
                  <a:lumMod val="75000"/>
                </a:schemeClr>
              </a:solidFill>
              <a:latin typeface="Cambria Math" panose="02040503050406030204" pitchFamily="18" charset="0"/>
              <a:ea typeface="Cambria Math" panose="02040503050406030204" pitchFamily="18" charset="0"/>
            </a:endParaRPr>
          </a:p>
        </p:txBody>
      </p:sp>
      <p:sp>
        <p:nvSpPr>
          <p:cNvPr id="69636" name="Text Box 4"/>
          <p:cNvSpPr txBox="1">
            <a:spLocks noChangeArrowheads="1"/>
          </p:cNvSpPr>
          <p:nvPr/>
        </p:nvSpPr>
        <p:spPr bwMode="auto">
          <a:xfrm>
            <a:off x="3779912" y="3364592"/>
            <a:ext cx="5147940" cy="2354491"/>
          </a:xfrm>
          <a:prstGeom prst="rect">
            <a:avLst/>
          </a:prstGeom>
          <a:noFill/>
          <a:ln w="9525">
            <a:solidFill>
              <a:schemeClr val="tx1"/>
            </a:solidFill>
            <a:miter lim="800000"/>
            <a:headEnd/>
            <a:tailEnd/>
          </a:ln>
        </p:spPr>
        <p:txBody>
          <a:bodyPr wrap="square">
            <a:spAutoFit/>
          </a:bodyPr>
          <a:lstStyle/>
          <a:p>
            <a:pPr>
              <a:spcBef>
                <a:spcPct val="50000"/>
              </a:spcBef>
            </a:pPr>
            <a:r>
              <a:rPr lang="el-GR" sz="2400" b="1" dirty="0" smtClean="0">
                <a:solidFill>
                  <a:schemeClr val="hlink"/>
                </a:solidFill>
                <a:latin typeface="Cambria Math" panose="02040503050406030204" pitchFamily="18" charset="0"/>
                <a:ea typeface="Cambria Math" panose="02040503050406030204" pitchFamily="18" charset="0"/>
              </a:rPr>
              <a:t>ΔΙΕΣΠΑΡΜΕΝΗ ΠΑΡΑΓΩΓΗ</a:t>
            </a:r>
            <a:r>
              <a:rPr lang="el-GR" sz="2400" b="1" dirty="0">
                <a:solidFill>
                  <a:schemeClr val="hlink"/>
                </a:solidFill>
                <a:latin typeface="Cambria Math" panose="02040503050406030204" pitchFamily="18" charset="0"/>
                <a:ea typeface="Cambria Math" panose="02040503050406030204" pitchFamily="18" charset="0"/>
              </a:rPr>
              <a:t>:</a:t>
            </a:r>
          </a:p>
          <a:p>
            <a:pPr>
              <a:spcBef>
                <a:spcPct val="50000"/>
              </a:spcBef>
            </a:pPr>
            <a:endParaRPr lang="el-GR" b="1" dirty="0">
              <a:solidFill>
                <a:schemeClr val="hlink"/>
              </a:solidFill>
              <a:latin typeface="Cambria Math" panose="02040503050406030204" pitchFamily="18" charset="0"/>
              <a:ea typeface="Cambria Math" panose="02040503050406030204" pitchFamily="18" charset="0"/>
            </a:endParaRPr>
          </a:p>
          <a:p>
            <a:r>
              <a:rPr lang="el-GR" sz="2400" b="1" dirty="0">
                <a:solidFill>
                  <a:schemeClr val="accent3">
                    <a:lumMod val="75000"/>
                  </a:schemeClr>
                </a:solidFill>
                <a:latin typeface="Cambria Math" panose="02040503050406030204" pitchFamily="18" charset="0"/>
                <a:ea typeface="Cambria Math" panose="02040503050406030204" pitchFamily="18" charset="0"/>
              </a:rPr>
              <a:t>ΑΝΑΝΕΩΣΙΜΕΣ ΠΗΓΕΣ</a:t>
            </a:r>
          </a:p>
          <a:p>
            <a:r>
              <a:rPr lang="el-GR" sz="2400" dirty="0" smtClean="0">
                <a:solidFill>
                  <a:srgbClr val="0000FF"/>
                </a:solidFill>
                <a:latin typeface="Cambria Math" panose="02040503050406030204" pitchFamily="18" charset="0"/>
                <a:ea typeface="Cambria Math" panose="02040503050406030204" pitchFamily="18" charset="0"/>
              </a:rPr>
              <a:t>ΣΥΝΔΥΑΣΜΕΝΗ ΠΑΡΑΓΩΓΗ </a:t>
            </a:r>
            <a:r>
              <a:rPr lang="el-GR" sz="2400" dirty="0">
                <a:solidFill>
                  <a:srgbClr val="0000FF"/>
                </a:solidFill>
                <a:latin typeface="Cambria Math" panose="02040503050406030204" pitchFamily="18" charset="0"/>
                <a:ea typeface="Cambria Math" panose="02040503050406030204" pitchFamily="18" charset="0"/>
              </a:rPr>
              <a:t>ΘΕΡΜΟΤΗΤΑΣ ΚΑΙ ΗΛΕΚΤΡΙΣΜΟΥ </a:t>
            </a:r>
            <a:r>
              <a:rPr lang="en-GB" sz="2400" dirty="0">
                <a:solidFill>
                  <a:srgbClr val="0000FF"/>
                </a:solidFill>
                <a:latin typeface="Cambria Math" panose="02040503050406030204" pitchFamily="18" charset="0"/>
                <a:ea typeface="Cambria Math" panose="02040503050406030204" pitchFamily="18" charset="0"/>
              </a:rPr>
              <a:t>(CHP)</a:t>
            </a:r>
            <a:endParaRPr lang="el-GR" sz="2400" dirty="0">
              <a:solidFill>
                <a:srgbClr val="0000FF"/>
              </a:solidFill>
              <a:latin typeface="Cambria Math" panose="02040503050406030204" pitchFamily="18" charset="0"/>
              <a:ea typeface="Cambria Math" panose="02040503050406030204" pitchFamily="18" charset="0"/>
            </a:endParaRPr>
          </a:p>
        </p:txBody>
      </p:sp>
      <p:sp>
        <p:nvSpPr>
          <p:cNvPr id="69637" name="Text Box 5"/>
          <p:cNvSpPr txBox="1">
            <a:spLocks noChangeArrowheads="1"/>
          </p:cNvSpPr>
          <p:nvPr/>
        </p:nvSpPr>
        <p:spPr bwMode="auto">
          <a:xfrm>
            <a:off x="755650" y="5949950"/>
            <a:ext cx="8172202" cy="461665"/>
          </a:xfrm>
          <a:prstGeom prst="rect">
            <a:avLst/>
          </a:prstGeom>
          <a:noFill/>
          <a:ln w="9525">
            <a:solidFill>
              <a:schemeClr val="tx1"/>
            </a:solidFill>
            <a:miter lim="800000"/>
            <a:headEnd/>
            <a:tailEnd/>
          </a:ln>
        </p:spPr>
        <p:txBody>
          <a:bodyPr wrap="square">
            <a:spAutoFit/>
          </a:bodyPr>
          <a:lstStyle/>
          <a:p>
            <a:pPr algn="ctr">
              <a:spcBef>
                <a:spcPct val="50000"/>
              </a:spcBef>
            </a:pPr>
            <a:r>
              <a:rPr lang="en-GB" sz="2400" dirty="0">
                <a:solidFill>
                  <a:srgbClr val="FF0000"/>
                </a:solidFill>
                <a:latin typeface="Cambria Math" panose="02040503050406030204" pitchFamily="18" charset="0"/>
                <a:ea typeface="Cambria Math" panose="02040503050406030204" pitchFamily="18" charset="0"/>
              </a:rPr>
              <a:t>A</a:t>
            </a:r>
            <a:r>
              <a:rPr lang="el-GR" sz="2400" dirty="0">
                <a:solidFill>
                  <a:srgbClr val="FF0000"/>
                </a:solidFill>
                <a:latin typeface="Cambria Math" panose="02040503050406030204" pitchFamily="18" charset="0"/>
                <a:ea typeface="Cambria Math" panose="02040503050406030204" pitchFamily="18" charset="0"/>
              </a:rPr>
              <a:t>ΠΕΛΕΥΘΕΡΩΜΕΝΗ ΑΓΟΡΑ ΕΝΕΡΓΕΙΑΣ</a:t>
            </a:r>
          </a:p>
        </p:txBody>
      </p:sp>
      <p:sp>
        <p:nvSpPr>
          <p:cNvPr id="69638" name="Text Box 6"/>
          <p:cNvSpPr txBox="1">
            <a:spLocks noChangeArrowheads="1"/>
          </p:cNvSpPr>
          <p:nvPr/>
        </p:nvSpPr>
        <p:spPr bwMode="auto">
          <a:xfrm>
            <a:off x="3203575" y="4221163"/>
            <a:ext cx="431800" cy="641350"/>
          </a:xfrm>
          <a:prstGeom prst="rect">
            <a:avLst/>
          </a:prstGeom>
          <a:noFill/>
          <a:ln w="9525">
            <a:noFill/>
            <a:miter lim="800000"/>
            <a:headEnd/>
            <a:tailEnd/>
          </a:ln>
        </p:spPr>
        <p:txBody>
          <a:bodyPr>
            <a:spAutoFit/>
          </a:bodyPr>
          <a:lstStyle/>
          <a:p>
            <a:pPr>
              <a:spcBef>
                <a:spcPct val="50000"/>
              </a:spcBef>
            </a:pPr>
            <a:r>
              <a:rPr lang="el-GR" sz="3600">
                <a:latin typeface="Arial" charset="0"/>
              </a:rPr>
              <a:t>+</a:t>
            </a:r>
          </a:p>
        </p:txBody>
      </p:sp>
      <p:sp>
        <p:nvSpPr>
          <p:cNvPr id="59399" name="Text Box 7"/>
          <p:cNvSpPr txBox="1">
            <a:spLocks noChangeArrowheads="1"/>
          </p:cNvSpPr>
          <p:nvPr/>
        </p:nvSpPr>
        <p:spPr bwMode="auto">
          <a:xfrm>
            <a:off x="900113" y="476250"/>
            <a:ext cx="7343775" cy="523220"/>
          </a:xfrm>
          <a:prstGeom prst="rect">
            <a:avLst/>
          </a:prstGeom>
          <a:noFill/>
          <a:ln w="28575">
            <a:solidFill>
              <a:schemeClr val="tx1"/>
            </a:solidFill>
            <a:miter lim="800000"/>
            <a:headEnd/>
            <a:tailEnd/>
          </a:ln>
        </p:spPr>
        <p:txBody>
          <a:bodyPr>
            <a:spAutoFit/>
          </a:bodyPr>
          <a:lstStyle/>
          <a:p>
            <a:pPr algn="ctr">
              <a:spcBef>
                <a:spcPct val="0"/>
              </a:spcBef>
              <a:defRPr/>
            </a:pPr>
            <a:r>
              <a:rPr lang="el-GR" sz="2800" b="1">
                <a:solidFill>
                  <a:srgbClr val="C00000"/>
                </a:solidFill>
                <a:latin typeface="Cambria Math" panose="02040503050406030204" pitchFamily="18" charset="0"/>
                <a:ea typeface="Cambria Math" panose="02040503050406030204" pitchFamily="18" charset="0"/>
                <a:cs typeface="+mj-cs"/>
              </a:rPr>
              <a:t>Η ΕΝΕΡΓΕΙΑΚΗ ΕΙΚΟΝΑ ΑΥΡΙΟ</a:t>
            </a:r>
          </a:p>
        </p:txBody>
      </p:sp>
      <p:sp>
        <p:nvSpPr>
          <p:cNvPr id="2" name="Slide Number Placeholder 1"/>
          <p:cNvSpPr>
            <a:spLocks noGrp="1"/>
          </p:cNvSpPr>
          <p:nvPr>
            <p:ph type="sldNum" sz="quarter" idx="12"/>
          </p:nvPr>
        </p:nvSpPr>
        <p:spPr/>
        <p:txBody>
          <a:bodyPr/>
          <a:lstStyle/>
          <a:p>
            <a:fld id="{BC1ABC06-5541-4A9D-A2D6-73EED2529435}" type="slidenum">
              <a:rPr lang="en-GB" smtClean="0"/>
              <a:t>42</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4315747"/>
      </p:ext>
    </p:extLst>
  </p:cSld>
  <p:clrMapOvr>
    <a:masterClrMapping/>
  </p:clrMapOvr>
  <mc:AlternateContent xmlns:mc="http://schemas.openxmlformats.org/markup-compatibility/2006">
    <mc:Choice xmlns:p14="http://schemas.microsoft.com/office/powerpoint/2010/main" Requires="p14">
      <p:transition spd="slow" p14:dur="2000" advTm="57842"/>
    </mc:Choice>
    <mc:Fallback>
      <p:transition spd="slow" advTm="57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69634"/>
                                        </p:tgtEl>
                                        <p:attrNameLst>
                                          <p:attrName>style.visibility</p:attrName>
                                        </p:attrNameLst>
                                      </p:cBhvr>
                                      <p:to>
                                        <p:strVal val="visible"/>
                                      </p:to>
                                    </p:set>
                                    <p:animEffect transition="in" filter="slide(fromBottom)">
                                      <p:cBhvr>
                                        <p:cTn id="11" dur="500"/>
                                        <p:tgtEl>
                                          <p:spTgt spid="69634"/>
                                        </p:tgtEl>
                                      </p:cBhvr>
                                    </p:animEffect>
                                  </p:child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69635"/>
                                        </p:tgtEl>
                                        <p:attrNameLst>
                                          <p:attrName>style.visibility</p:attrName>
                                        </p:attrNameLst>
                                      </p:cBhvr>
                                      <p:to>
                                        <p:strVal val="visible"/>
                                      </p:to>
                                    </p:set>
                                    <p:anim calcmode="lin" valueType="num">
                                      <p:cBhvr>
                                        <p:cTn id="16" dur="1000" fill="hold"/>
                                        <p:tgtEl>
                                          <p:spTgt spid="69635"/>
                                        </p:tgtEl>
                                        <p:attrNameLst>
                                          <p:attrName>ppt_x</p:attrName>
                                        </p:attrNameLst>
                                      </p:cBhvr>
                                      <p:tavLst>
                                        <p:tav tm="0">
                                          <p:val>
                                            <p:strVal val="#ppt_x-.2"/>
                                          </p:val>
                                        </p:tav>
                                        <p:tav tm="100000">
                                          <p:val>
                                            <p:strVal val="#ppt_x"/>
                                          </p:val>
                                        </p:tav>
                                      </p:tavLst>
                                    </p:anim>
                                    <p:anim calcmode="lin" valueType="num">
                                      <p:cBhvr>
                                        <p:cTn id="17" dur="1000" fill="hold"/>
                                        <p:tgtEl>
                                          <p:spTgt spid="69635"/>
                                        </p:tgtEl>
                                        <p:attrNameLst>
                                          <p:attrName>ppt_y</p:attrName>
                                        </p:attrNameLst>
                                      </p:cBhvr>
                                      <p:tavLst>
                                        <p:tav tm="0">
                                          <p:val>
                                            <p:strVal val="#ppt_y"/>
                                          </p:val>
                                        </p:tav>
                                        <p:tav tm="100000">
                                          <p:val>
                                            <p:strVal val="#ppt_y"/>
                                          </p:val>
                                        </p:tav>
                                      </p:tavLst>
                                    </p:anim>
                                    <p:animEffect transition="in" filter="wipe(right)" prLst="gradientSize: 0.1">
                                      <p:cBhvr>
                                        <p:cTn id="18" dur="1000"/>
                                        <p:tgtEl>
                                          <p:spTgt spid="69635"/>
                                        </p:tgtEl>
                                      </p:cBhvr>
                                    </p:animEffect>
                                  </p:childTnLst>
                                </p:cTn>
                              </p:par>
                            </p:childTnLst>
                          </p:cTn>
                        </p:par>
                        <p:par>
                          <p:cTn id="19" fill="hold">
                            <p:stCondLst>
                              <p:cond delay="1000"/>
                            </p:stCondLst>
                            <p:childTnLst>
                              <p:par>
                                <p:cTn id="20" presetID="29" presetClass="entr" presetSubtype="0" fill="hold" grpId="0" nodeType="afterEffect">
                                  <p:stCondLst>
                                    <p:cond delay="0"/>
                                  </p:stCondLst>
                                  <p:childTnLst>
                                    <p:set>
                                      <p:cBhvr>
                                        <p:cTn id="21" dur="1" fill="hold">
                                          <p:stCondLst>
                                            <p:cond delay="0"/>
                                          </p:stCondLst>
                                        </p:cTn>
                                        <p:tgtEl>
                                          <p:spTgt spid="69638"/>
                                        </p:tgtEl>
                                        <p:attrNameLst>
                                          <p:attrName>style.visibility</p:attrName>
                                        </p:attrNameLst>
                                      </p:cBhvr>
                                      <p:to>
                                        <p:strVal val="visible"/>
                                      </p:to>
                                    </p:set>
                                    <p:anim calcmode="lin" valueType="num">
                                      <p:cBhvr>
                                        <p:cTn id="22" dur="1000" fill="hold"/>
                                        <p:tgtEl>
                                          <p:spTgt spid="69638"/>
                                        </p:tgtEl>
                                        <p:attrNameLst>
                                          <p:attrName>ppt_x</p:attrName>
                                        </p:attrNameLst>
                                      </p:cBhvr>
                                      <p:tavLst>
                                        <p:tav tm="0">
                                          <p:val>
                                            <p:strVal val="#ppt_x-.2"/>
                                          </p:val>
                                        </p:tav>
                                        <p:tav tm="100000">
                                          <p:val>
                                            <p:strVal val="#ppt_x"/>
                                          </p:val>
                                        </p:tav>
                                      </p:tavLst>
                                    </p:anim>
                                    <p:anim calcmode="lin" valueType="num">
                                      <p:cBhvr>
                                        <p:cTn id="23" dur="1000" fill="hold"/>
                                        <p:tgtEl>
                                          <p:spTgt spid="69638"/>
                                        </p:tgtEl>
                                        <p:attrNameLst>
                                          <p:attrName>ppt_y</p:attrName>
                                        </p:attrNameLst>
                                      </p:cBhvr>
                                      <p:tavLst>
                                        <p:tav tm="0">
                                          <p:val>
                                            <p:strVal val="#ppt_y"/>
                                          </p:val>
                                        </p:tav>
                                        <p:tav tm="100000">
                                          <p:val>
                                            <p:strVal val="#ppt_y"/>
                                          </p:val>
                                        </p:tav>
                                      </p:tavLst>
                                    </p:anim>
                                    <p:animEffect transition="in" filter="wipe(right)" prLst="gradientSize: 0.1">
                                      <p:cBhvr>
                                        <p:cTn id="24" dur="1000"/>
                                        <p:tgtEl>
                                          <p:spTgt spid="69638"/>
                                        </p:tgtEl>
                                      </p:cBhvr>
                                    </p:animEffect>
                                  </p:childTnLst>
                                </p:cTn>
                              </p:par>
                            </p:childTnLst>
                          </p:cTn>
                        </p:par>
                        <p:par>
                          <p:cTn id="25" fill="hold">
                            <p:stCondLst>
                              <p:cond delay="2000"/>
                            </p:stCondLst>
                            <p:childTnLst>
                              <p:par>
                                <p:cTn id="26" presetID="29" presetClass="entr" presetSubtype="0" fill="hold" grpId="0" nodeType="afterEffect">
                                  <p:stCondLst>
                                    <p:cond delay="0"/>
                                  </p:stCondLst>
                                  <p:childTnLst>
                                    <p:set>
                                      <p:cBhvr>
                                        <p:cTn id="27" dur="1" fill="hold">
                                          <p:stCondLst>
                                            <p:cond delay="0"/>
                                          </p:stCondLst>
                                        </p:cTn>
                                        <p:tgtEl>
                                          <p:spTgt spid="69636"/>
                                        </p:tgtEl>
                                        <p:attrNameLst>
                                          <p:attrName>style.visibility</p:attrName>
                                        </p:attrNameLst>
                                      </p:cBhvr>
                                      <p:to>
                                        <p:strVal val="visible"/>
                                      </p:to>
                                    </p:set>
                                    <p:anim calcmode="lin" valueType="num">
                                      <p:cBhvr>
                                        <p:cTn id="28" dur="1000" fill="hold"/>
                                        <p:tgtEl>
                                          <p:spTgt spid="69636"/>
                                        </p:tgtEl>
                                        <p:attrNameLst>
                                          <p:attrName>ppt_x</p:attrName>
                                        </p:attrNameLst>
                                      </p:cBhvr>
                                      <p:tavLst>
                                        <p:tav tm="0">
                                          <p:val>
                                            <p:strVal val="#ppt_x-.2"/>
                                          </p:val>
                                        </p:tav>
                                        <p:tav tm="100000">
                                          <p:val>
                                            <p:strVal val="#ppt_x"/>
                                          </p:val>
                                        </p:tav>
                                      </p:tavLst>
                                    </p:anim>
                                    <p:anim calcmode="lin" valueType="num">
                                      <p:cBhvr>
                                        <p:cTn id="29" dur="1000" fill="hold"/>
                                        <p:tgtEl>
                                          <p:spTgt spid="69636"/>
                                        </p:tgtEl>
                                        <p:attrNameLst>
                                          <p:attrName>ppt_y</p:attrName>
                                        </p:attrNameLst>
                                      </p:cBhvr>
                                      <p:tavLst>
                                        <p:tav tm="0">
                                          <p:val>
                                            <p:strVal val="#ppt_y"/>
                                          </p:val>
                                        </p:tav>
                                        <p:tav tm="100000">
                                          <p:val>
                                            <p:strVal val="#ppt_y"/>
                                          </p:val>
                                        </p:tav>
                                      </p:tavLst>
                                    </p:anim>
                                    <p:animEffect transition="in" filter="wipe(right)" prLst="gradientSize: 0.1">
                                      <p:cBhvr>
                                        <p:cTn id="30" dur="1000"/>
                                        <p:tgtEl>
                                          <p:spTgt spid="69636"/>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69637"/>
                                        </p:tgtEl>
                                        <p:attrNameLst>
                                          <p:attrName>style.visibility</p:attrName>
                                        </p:attrNameLst>
                                      </p:cBhvr>
                                      <p:to>
                                        <p:strVal val="visible"/>
                                      </p:to>
                                    </p:set>
                                    <p:anim calcmode="lin" valueType="num">
                                      <p:cBhvr>
                                        <p:cTn id="35" dur="1000" fill="hold"/>
                                        <p:tgtEl>
                                          <p:spTgt spid="69637"/>
                                        </p:tgtEl>
                                        <p:attrNameLst>
                                          <p:attrName>ppt_w</p:attrName>
                                        </p:attrNameLst>
                                      </p:cBhvr>
                                      <p:tavLst>
                                        <p:tav tm="0">
                                          <p:val>
                                            <p:strVal val="#ppt_w+.3"/>
                                          </p:val>
                                        </p:tav>
                                        <p:tav tm="100000">
                                          <p:val>
                                            <p:strVal val="#ppt_w"/>
                                          </p:val>
                                        </p:tav>
                                      </p:tavLst>
                                    </p:anim>
                                    <p:anim calcmode="lin" valueType="num">
                                      <p:cBhvr>
                                        <p:cTn id="36" dur="1000" fill="hold"/>
                                        <p:tgtEl>
                                          <p:spTgt spid="69637"/>
                                        </p:tgtEl>
                                        <p:attrNameLst>
                                          <p:attrName>ppt_h</p:attrName>
                                        </p:attrNameLst>
                                      </p:cBhvr>
                                      <p:tavLst>
                                        <p:tav tm="0">
                                          <p:val>
                                            <p:strVal val="#ppt_h"/>
                                          </p:val>
                                        </p:tav>
                                        <p:tav tm="100000">
                                          <p:val>
                                            <p:strVal val="#ppt_h"/>
                                          </p:val>
                                        </p:tav>
                                      </p:tavLst>
                                    </p:anim>
                                    <p:animEffect transition="in" filter="fade">
                                      <p:cBhvr>
                                        <p:cTn id="37" dur="1000"/>
                                        <p:tgtEl>
                                          <p:spTgt spid="6963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3"/>
                </p:tgtEl>
              </p:cMediaNode>
            </p:audio>
          </p:childTnLst>
        </p:cTn>
      </p:par>
    </p:tnLst>
    <p:bldLst>
      <p:bldP spid="69634" grpId="0" animBg="1"/>
      <p:bldP spid="69635" grpId="0" animBg="1"/>
      <p:bldP spid="69636" grpId="0" animBg="1"/>
      <p:bldP spid="69637" grpId="0" animBg="1"/>
      <p:bldP spid="6963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ctrTitle"/>
          </p:nvPr>
        </p:nvSpPr>
        <p:spPr>
          <a:xfrm>
            <a:off x="838200" y="381000"/>
            <a:ext cx="7772400" cy="1143000"/>
          </a:xfrm>
        </p:spPr>
        <p:txBody>
          <a:bodyPr>
            <a:normAutofit/>
          </a:bodyPr>
          <a:lstStyle/>
          <a:p>
            <a:pPr>
              <a:defRPr/>
            </a:pPr>
            <a:r>
              <a:rPr lang="el-GR" sz="2800" b="1">
                <a:solidFill>
                  <a:srgbClr val="C00000"/>
                </a:solidFill>
              </a:rPr>
              <a:t>ΔΙΕΣΠΑΡΜΕΝΟ ΔΙΚΤΥΟ ΜΕ ΔΙΑΝΕΜΗΜΕΝΗ ΠΑΡΑΓΩΓΗ &amp; ΑΝΕΞΑΡΤΗΤΟ ΔΙΚΤΥΟ ΔΙΑΝΟΜΗΣ</a:t>
            </a:r>
          </a:p>
        </p:txBody>
      </p:sp>
      <p:sp>
        <p:nvSpPr>
          <p:cNvPr id="6" name="Rectangle 8"/>
          <p:cNvSpPr>
            <a:spLocks noGrp="1" noChangeArrowheads="1"/>
          </p:cNvSpPr>
          <p:nvPr>
            <p:ph type="sldNum" sz="quarter" idx="12"/>
          </p:nvPr>
        </p:nvSpPr>
        <p:spPr>
          <a:xfrm>
            <a:off x="7010400" y="6248400"/>
            <a:ext cx="1905000" cy="457200"/>
          </a:xfrm>
          <a:prstGeom prst="rect">
            <a:avLst/>
          </a:prstGeom>
        </p:spPr>
        <p:txBody>
          <a:bodyPr/>
          <a:lstStyle/>
          <a:p>
            <a:fld id="{EF8F9A0C-FA1E-4715-8BA4-63C06F744072}" type="slidenum">
              <a:rPr lang="el-GR"/>
              <a:pPr/>
              <a:t>43</a:t>
            </a:fld>
            <a:endParaRPr lang="el-GR"/>
          </a:p>
        </p:txBody>
      </p:sp>
      <p:pic>
        <p:nvPicPr>
          <p:cNvPr id="43010" name="Picture 2"/>
          <p:cNvPicPr>
            <a:picLocks noChangeAspect="1" noChangeArrowheads="1"/>
          </p:cNvPicPr>
          <p:nvPr/>
        </p:nvPicPr>
        <p:blipFill>
          <a:blip r:embed="rId4" cstate="print"/>
          <a:srcRect/>
          <a:stretch>
            <a:fillRect/>
          </a:stretch>
        </p:blipFill>
        <p:spPr bwMode="auto">
          <a:xfrm>
            <a:off x="899592" y="1585820"/>
            <a:ext cx="7773343" cy="5127992"/>
          </a:xfrm>
          <a:prstGeom prst="rect">
            <a:avLst/>
          </a:prstGeom>
          <a:noFill/>
          <a:ln w="9525">
            <a:noFill/>
            <a:miter lim="800000"/>
            <a:headEnd/>
            <a:tailEnd/>
          </a:ln>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87222247"/>
      </p:ext>
    </p:extLst>
  </p:cSld>
  <p:clrMapOvr>
    <a:masterClrMapping/>
  </p:clrMapOvr>
  <mc:AlternateContent xmlns:mc="http://schemas.openxmlformats.org/markup-compatibility/2006">
    <mc:Choice xmlns:p14="http://schemas.microsoft.com/office/powerpoint/2010/main" Requires="p14">
      <p:transition spd="slow" p14:dur="2000" advTm="58490"/>
    </mc:Choice>
    <mc:Fallback>
      <p:transition spd="slow" advTm="58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066800" y="304801"/>
            <a:ext cx="7543800" cy="963960"/>
          </a:xfrm>
        </p:spPr>
        <p:txBody>
          <a:bodyPr>
            <a:normAutofit/>
          </a:bodyPr>
          <a:lstStyle/>
          <a:p>
            <a:pPr>
              <a:defRPr/>
            </a:pPr>
            <a:r>
              <a:rPr lang="el-GR" sz="2800" b="1" dirty="0">
                <a:solidFill>
                  <a:srgbClr val="C00000"/>
                </a:solidFill>
              </a:rPr>
              <a:t>ΤΟ ΗΛΕΚΤΡΙΚΟ </a:t>
            </a:r>
            <a:r>
              <a:rPr lang="el-GR" sz="2800" b="1" dirty="0">
                <a:solidFill>
                  <a:srgbClr val="C00000"/>
                </a:solidFill>
              </a:rPr>
              <a:t>ΔΙΚΤΥΟ </a:t>
            </a:r>
            <a:r>
              <a:rPr lang="el-GR" sz="2800" b="1" dirty="0">
                <a:solidFill>
                  <a:srgbClr val="C00000"/>
                </a:solidFill>
              </a:rPr>
              <a:t>ΑΥΡΙΟ</a:t>
            </a:r>
          </a:p>
        </p:txBody>
      </p:sp>
      <p:pic>
        <p:nvPicPr>
          <p:cNvPr id="44035" name="Picture 3"/>
          <p:cNvPicPr>
            <a:picLocks noGrp="1" noChangeAspect="1" noChangeArrowheads="1"/>
          </p:cNvPicPr>
          <p:nvPr>
            <p:ph sz="half" idx="2"/>
          </p:nvPr>
        </p:nvPicPr>
        <p:blipFill>
          <a:blip r:embed="rId5" cstate="print"/>
          <a:srcRect/>
          <a:stretch>
            <a:fillRect/>
          </a:stretch>
        </p:blipFill>
        <p:spPr>
          <a:xfrm>
            <a:off x="1403648" y="1124743"/>
            <a:ext cx="6480720" cy="5357683"/>
          </a:xfrm>
          <a:noFill/>
          <a:ln/>
        </p:spPr>
      </p:pic>
      <p:sp>
        <p:nvSpPr>
          <p:cNvPr id="6" name="6 - Θέση αριθμού διαφάνειας"/>
          <p:cNvSpPr>
            <a:spLocks noGrp="1"/>
          </p:cNvSpPr>
          <p:nvPr>
            <p:ph type="sldNum" sz="quarter" idx="12"/>
          </p:nvPr>
        </p:nvSpPr>
        <p:spPr/>
        <p:txBody>
          <a:bodyPr/>
          <a:lstStyle/>
          <a:p>
            <a:fld id="{A6E89F88-856C-445C-87B8-6B8893EDD2FE}" type="slidenum">
              <a:rPr lang="el-GR"/>
              <a:pPr/>
              <a:t>44</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18366090"/>
      </p:ext>
    </p:extLst>
  </p:cSld>
  <p:clrMapOvr>
    <a:masterClrMapping/>
  </p:clrMapOvr>
  <mc:AlternateContent xmlns:mc="http://schemas.openxmlformats.org/markup-compatibility/2006">
    <mc:Choice xmlns:p14="http://schemas.microsoft.com/office/powerpoint/2010/main" Requires="p14">
      <p:transition spd="slow" p14:dur="2000" advTm="47624"/>
    </mc:Choice>
    <mc:Fallback>
      <p:transition spd="slow" advTm="47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p:txBody>
          <a:bodyPr>
            <a:normAutofit/>
          </a:bodyPr>
          <a:lstStyle/>
          <a:p>
            <a:pPr>
              <a:defRPr/>
            </a:pPr>
            <a:r>
              <a:rPr lang="el-GR" sz="2800" b="1" dirty="0">
                <a:solidFill>
                  <a:srgbClr val="C00000"/>
                </a:solidFill>
              </a:rPr>
              <a:t>Παράδειγμα Συστήματος για Άντληση Νερού: </a:t>
            </a:r>
            <a:br>
              <a:rPr lang="el-GR" sz="2800" b="1" dirty="0">
                <a:solidFill>
                  <a:srgbClr val="C00000"/>
                </a:solidFill>
              </a:rPr>
            </a:br>
            <a:r>
              <a:rPr lang="el-GR" sz="2800" b="1" dirty="0">
                <a:solidFill>
                  <a:srgbClr val="C00000"/>
                </a:solidFill>
              </a:rPr>
              <a:t>Ενεργειακές μετατροπές και βαθμοί απόδοσης</a:t>
            </a:r>
            <a:r>
              <a:rPr lang="en-US" sz="2800" b="1" dirty="0">
                <a:solidFill>
                  <a:srgbClr val="C00000"/>
                </a:solidFill>
              </a:rPr>
              <a:t> </a:t>
            </a:r>
            <a:r>
              <a:rPr lang="el-GR" sz="2800" b="1" dirty="0">
                <a:solidFill>
                  <a:srgbClr val="C00000"/>
                </a:solidFill>
              </a:rPr>
              <a:t/>
            </a:r>
            <a:br>
              <a:rPr lang="el-GR" sz="2800" b="1" dirty="0">
                <a:solidFill>
                  <a:srgbClr val="C00000"/>
                </a:solidFill>
              </a:rPr>
            </a:br>
            <a:r>
              <a:rPr lang="el-GR" sz="2800" b="1" dirty="0">
                <a:solidFill>
                  <a:srgbClr val="C00000"/>
                </a:solidFill>
              </a:rPr>
              <a:t>από το αρχικό καύσιμο μέχρι την αντλία νερού</a:t>
            </a:r>
          </a:p>
        </p:txBody>
      </p:sp>
      <p:graphicFrame>
        <p:nvGraphicFramePr>
          <p:cNvPr id="3354" name="Group 282"/>
          <p:cNvGraphicFramePr>
            <a:graphicFrameLocks noGrp="1"/>
          </p:cNvGraphicFramePr>
          <p:nvPr>
            <p:ph type="tbl" idx="1"/>
            <p:extLst>
              <p:ext uri="{D42A27DB-BD31-4B8C-83A1-F6EECF244321}">
                <p14:modId xmlns:p14="http://schemas.microsoft.com/office/powerpoint/2010/main" val="3035319239"/>
              </p:ext>
            </p:extLst>
          </p:nvPr>
        </p:nvGraphicFramePr>
        <p:xfrm>
          <a:off x="350361" y="1772816"/>
          <a:ext cx="8443277" cy="4450080"/>
        </p:xfrm>
        <a:graphic>
          <a:graphicData uri="http://schemas.openxmlformats.org/drawingml/2006/table">
            <a:tbl>
              <a:tblPr/>
              <a:tblGrid>
                <a:gridCol w="208280"/>
                <a:gridCol w="836612"/>
                <a:gridCol w="208280"/>
                <a:gridCol w="871537"/>
                <a:gridCol w="208280"/>
                <a:gridCol w="1025525"/>
                <a:gridCol w="208280"/>
                <a:gridCol w="933450"/>
                <a:gridCol w="208280"/>
                <a:gridCol w="1098550"/>
                <a:gridCol w="208280"/>
                <a:gridCol w="1030288"/>
                <a:gridCol w="208280"/>
                <a:gridCol w="981075"/>
                <a:gridCol w="208280"/>
              </a:tblGrid>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dirty="0" smtClean="0">
                        <a:ln>
                          <a:noFill/>
                        </a:ln>
                        <a:solidFill>
                          <a:schemeClr val="tx1">
                            <a:lumMod val="95000"/>
                            <a:lumOff val="5000"/>
                          </a:schemeClr>
                        </a:solidFill>
                        <a:effectLst/>
                        <a:latin typeface="Arial" charset="0"/>
                      </a:endParaRPr>
                    </a:p>
                  </a:txBody>
                  <a:tcPr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cap="flat">
                      <a:noFill/>
                    </a:lnT>
                    <a:lnB>
                      <a:noFill/>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row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dirty="0" smtClean="0">
                          <a:ln>
                            <a:noFill/>
                          </a:ln>
                          <a:solidFill>
                            <a:schemeClr val="tx1">
                              <a:lumMod val="95000"/>
                              <a:lumOff val="5000"/>
                            </a:schemeClr>
                          </a:solidFill>
                          <a:effectLst/>
                          <a:latin typeface="Arial" charset="0"/>
                          <a:cs typeface="Arial" charset="0"/>
                        </a:rPr>
                        <a:t>ΣΤΑΔΙΟ</a:t>
                      </a:r>
                      <a:endParaRPr kumimoji="0" lang="el-GR" sz="1600" b="0" i="0" u="none" strike="noStrike" cap="none" normalizeH="0" baseline="0" dirty="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row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ΚΑΥΣΙΜΟ</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ΜΗΧΑΝΗ</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ΓΕΝΝΗΤΡΙΑ</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dirty="0" smtClean="0">
                          <a:ln>
                            <a:noFill/>
                          </a:ln>
                          <a:solidFill>
                            <a:schemeClr val="tx1">
                              <a:lumMod val="95000"/>
                              <a:lumOff val="5000"/>
                            </a:schemeClr>
                          </a:solidFill>
                          <a:effectLst/>
                          <a:latin typeface="Arial" charset="0"/>
                          <a:cs typeface="Arial" charset="0"/>
                        </a:rPr>
                        <a:t>ΜΕΤΑΦΟΡΑ</a:t>
                      </a:r>
                      <a:endParaRPr kumimoji="0" lang="el-GR" sz="1600" b="0" i="0" u="none" strike="noStrike" cap="none" normalizeH="0" baseline="0" dirty="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ΗΛΕΚΤΡΙΚΟΣ</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ΑΝΤΛΙΑ</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ΕΣΩΤΕΡΙΚΗΣ</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 </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dirty="0" smtClean="0">
                          <a:ln>
                            <a:noFill/>
                          </a:ln>
                          <a:solidFill>
                            <a:schemeClr val="tx1">
                              <a:lumMod val="95000"/>
                              <a:lumOff val="5000"/>
                            </a:schemeClr>
                          </a:solidFill>
                          <a:effectLst/>
                          <a:latin typeface="Arial" charset="0"/>
                          <a:cs typeface="Arial" charset="0"/>
                        </a:rPr>
                        <a:t>ΗΛΕΚΤΡΙΣΜΟΥ</a:t>
                      </a:r>
                      <a:endParaRPr kumimoji="0" lang="el-GR" sz="1600" b="0" i="0" u="none" strike="noStrike" cap="none" normalizeH="0" baseline="0" dirty="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ΚΙΝΗΤΗΡΑΣ</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ΝΕΡΟΥ</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ΚΑΥΣΗΣ</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 </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 </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 </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 </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196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ΒΑΘΜΟΣ ΑΠΟΔΟΣΗΣ</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lumMod val="95000"/>
                              <a:lumOff val="5000"/>
                            </a:schemeClr>
                          </a:solidFill>
                          <a:effectLst/>
                          <a:latin typeface="Arial" charset="0"/>
                          <a:cs typeface="Arial" charset="0"/>
                        </a:rPr>
                        <a:t>30%</a:t>
                      </a:r>
                      <a:endParaRPr kumimoji="0" lang="el-GR" sz="2000" b="0" i="0" u="none" strike="noStrike" cap="none" normalizeH="0" baseline="0" dirty="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80%</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95%</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80%</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50%</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196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ΠΟΣΟΤΗΤΑ ΕΝΕΡΓΕΙΑΣ</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lumMod val="95000"/>
                              <a:lumOff val="5000"/>
                            </a:schemeClr>
                          </a:solidFill>
                          <a:effectLst/>
                          <a:latin typeface="Arial" charset="0"/>
                          <a:cs typeface="Arial" charset="0"/>
                        </a:rPr>
                        <a:t>100</a:t>
                      </a:r>
                      <a:endParaRPr kumimoji="0" lang="el-GR" sz="2800" b="0" i="0" u="none" strike="noStrike" cap="none" normalizeH="0" baseline="0" dirty="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lumMod val="95000"/>
                              <a:lumOff val="5000"/>
                            </a:schemeClr>
                          </a:solidFill>
                          <a:effectLst/>
                          <a:latin typeface="Arial" charset="0"/>
                          <a:cs typeface="Arial" charset="0"/>
                        </a:rPr>
                        <a:t>30</a:t>
                      </a:r>
                      <a:endParaRPr kumimoji="0" lang="el-GR" sz="2000" b="0" i="0" u="none" strike="noStrike" cap="none" normalizeH="0" baseline="0" dirty="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24</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22.8</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18.24</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00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lumMod val="95000"/>
                              <a:lumOff val="5000"/>
                            </a:schemeClr>
                          </a:solidFill>
                          <a:effectLst/>
                          <a:latin typeface="Arial" charset="0"/>
                          <a:cs typeface="Arial" charset="0"/>
                        </a:rPr>
                        <a:t>9.12</a:t>
                      </a:r>
                      <a:endParaRPr kumimoji="0" lang="el-GR" sz="1600" b="0" i="0" u="none" strike="noStrike" cap="none" normalizeH="0" baseline="0" smtClean="0">
                        <a:ln>
                          <a:noFill/>
                        </a:ln>
                        <a:solidFill>
                          <a:schemeClr val="tx1">
                            <a:lumMod val="95000"/>
                            <a:lumOff val="5000"/>
                          </a:schemeClr>
                        </a:solidFill>
                        <a:effectLst/>
                        <a:latin typeface="Arial" charset="0"/>
                      </a:endParaRPr>
                    </a:p>
                  </a:txBody>
                  <a:tcPr anchor="ctr"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cap="flat">
                      <a:noFill/>
                    </a:lnR>
                    <a:lnT>
                      <a:noFill/>
                    </a:lnT>
                    <a:lnB>
                      <a:noFill/>
                    </a:lnB>
                    <a:lnTlToBr>
                      <a:noFill/>
                    </a:lnTlToBr>
                    <a:lnBlToTr>
                      <a:noFill/>
                    </a:lnBlToTr>
                    <a:noFill/>
                  </a:tcPr>
                </a:tc>
              </a:tr>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smtClean="0">
                        <a:ln>
                          <a:noFill/>
                        </a:ln>
                        <a:solidFill>
                          <a:schemeClr val="tx1">
                            <a:lumMod val="95000"/>
                            <a:lumOff val="5000"/>
                          </a:schemeClr>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dirty="0" smtClean="0">
                        <a:ln>
                          <a:noFill/>
                        </a:ln>
                        <a:solidFill>
                          <a:schemeClr val="tx1">
                            <a:lumMod val="95000"/>
                            <a:lumOff val="5000"/>
                          </a:schemeClr>
                        </a:solidFill>
                        <a:effectLst/>
                        <a:latin typeface="Arial" charset="0"/>
                      </a:endParaRPr>
                    </a:p>
                  </a:txBody>
                  <a:tcPr anchor="b" horzOverflow="overflow">
                    <a:lnL>
                      <a:noFill/>
                    </a:lnL>
                    <a:lnR cap="flat">
                      <a:noFill/>
                    </a:lnR>
                    <a:lnT>
                      <a:noFill/>
                    </a:lnT>
                    <a:lnB cap="flat">
                      <a:noFill/>
                    </a:lnB>
                    <a:lnTlToBr>
                      <a:noFill/>
                    </a:lnTlToBr>
                    <a:lnBlToTr>
                      <a:noFill/>
                    </a:lnBlToTr>
                    <a:noFill/>
                  </a:tcPr>
                </a:tc>
              </a:tr>
            </a:tbl>
          </a:graphicData>
        </a:graphic>
      </p:graphicFrame>
      <p:sp>
        <p:nvSpPr>
          <p:cNvPr id="2" name="Slide Number Placeholder 1"/>
          <p:cNvSpPr>
            <a:spLocks noGrp="1"/>
          </p:cNvSpPr>
          <p:nvPr>
            <p:ph type="sldNum" sz="quarter" idx="12"/>
          </p:nvPr>
        </p:nvSpPr>
        <p:spPr/>
        <p:txBody>
          <a:bodyPr/>
          <a:lstStyle/>
          <a:p>
            <a:pPr>
              <a:defRPr/>
            </a:pPr>
            <a:fld id="{6CC6D3C3-A989-4884-BCBE-ED6F6B092D98}" type="slidenum">
              <a:rPr lang="el-GR" smtClean="0"/>
              <a:pPr>
                <a:defRPr/>
              </a:pPr>
              <a:t>45</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42849186"/>
      </p:ext>
    </p:extLst>
  </p:cSld>
  <p:clrMapOvr>
    <a:masterClrMapping/>
  </p:clrMapOvr>
  <mc:AlternateContent xmlns:mc="http://schemas.openxmlformats.org/markup-compatibility/2006">
    <mc:Choice xmlns:p14="http://schemas.microsoft.com/office/powerpoint/2010/main" Requires="p14">
      <p:transition spd="slow" p14:dur="2000" advTm="115024"/>
    </mc:Choice>
    <mc:Fallback>
      <p:transition spd="slow" advTm="1150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4" name="Rectangle 8"/>
          <p:cNvSpPr>
            <a:spLocks noGrp="1" noChangeArrowheads="1"/>
          </p:cNvSpPr>
          <p:nvPr>
            <p:ph type="title"/>
          </p:nvPr>
        </p:nvSpPr>
        <p:spPr>
          <a:xfrm>
            <a:off x="684213" y="304800"/>
            <a:ext cx="7926387" cy="614363"/>
          </a:xfrm>
        </p:spPr>
        <p:txBody>
          <a:bodyPr>
            <a:normAutofit/>
          </a:bodyPr>
          <a:lstStyle/>
          <a:p>
            <a:pPr>
              <a:defRPr/>
            </a:pPr>
            <a:r>
              <a:rPr lang="el-GR" sz="2800" b="1">
                <a:solidFill>
                  <a:srgbClr val="C00000"/>
                </a:solidFill>
              </a:rPr>
              <a:t>ΕΝΕΡΓΕΙΑΚΟΙ ΠΟΡΟΙ, ΦΟΡΕΙΣ &amp; ΧΡΗΣΕΙΣ</a:t>
            </a:r>
          </a:p>
        </p:txBody>
      </p:sp>
      <p:sp>
        <p:nvSpPr>
          <p:cNvPr id="4105" name="Rectangle 9"/>
          <p:cNvSpPr>
            <a:spLocks noChangeArrowheads="1"/>
          </p:cNvSpPr>
          <p:nvPr/>
        </p:nvSpPr>
        <p:spPr bwMode="auto">
          <a:xfrm>
            <a:off x="250825" y="1844675"/>
            <a:ext cx="2160588" cy="1944688"/>
          </a:xfrm>
          <a:prstGeom prst="rect">
            <a:avLst/>
          </a:prstGeom>
          <a:solidFill>
            <a:srgbClr val="FF0000">
              <a:alpha val="60001"/>
            </a:srgbClr>
          </a:solidFill>
          <a:ln w="9525">
            <a:solidFill>
              <a:schemeClr val="tx1"/>
            </a:solidFill>
            <a:miter lim="800000"/>
            <a:headEnd/>
            <a:tailEnd/>
          </a:ln>
          <a:effectLst/>
        </p:spPr>
        <p:txBody>
          <a:bodyPr wrap="none" anchor="ctr"/>
          <a:lstStyle/>
          <a:p>
            <a:pPr>
              <a:defRPr/>
            </a:pPr>
            <a:r>
              <a:rPr lang="el-GR" sz="2000" u="sng">
                <a:effectLst>
                  <a:outerShdw blurRad="38100" dist="38100" dir="2700000" algn="tl">
                    <a:srgbClr val="000000"/>
                  </a:outerShdw>
                </a:effectLst>
                <a:latin typeface="Arial" charset="0"/>
              </a:rPr>
              <a:t>ΚΑΥΣΙΜΑ</a:t>
            </a:r>
          </a:p>
          <a:p>
            <a:pPr>
              <a:defRPr/>
            </a:pPr>
            <a:endParaRPr lang="el-GR" sz="2000" u="sng">
              <a:effectLst>
                <a:outerShdw blurRad="38100" dist="38100" dir="2700000" algn="tl">
                  <a:srgbClr val="000000"/>
                </a:outerShdw>
              </a:effectLst>
              <a:latin typeface="Arial" charset="0"/>
            </a:endParaRPr>
          </a:p>
          <a:p>
            <a:pPr>
              <a:buFontTx/>
              <a:buChar char="•"/>
              <a:defRPr/>
            </a:pPr>
            <a:r>
              <a:rPr lang="el-GR" sz="1600">
                <a:latin typeface="Arial" charset="0"/>
              </a:rPr>
              <a:t>ΚΑΡΒΟΥΝΟ</a:t>
            </a:r>
          </a:p>
          <a:p>
            <a:pPr>
              <a:buFontTx/>
              <a:buChar char="•"/>
              <a:defRPr/>
            </a:pPr>
            <a:r>
              <a:rPr lang="el-GR" sz="1600">
                <a:latin typeface="Arial" charset="0"/>
              </a:rPr>
              <a:t>ΠΕΤΡΕΛΑΙΟ</a:t>
            </a:r>
          </a:p>
          <a:p>
            <a:pPr>
              <a:buFontTx/>
              <a:buChar char="•"/>
              <a:defRPr/>
            </a:pPr>
            <a:r>
              <a:rPr lang="el-GR" sz="1600">
                <a:latin typeface="Arial" charset="0"/>
              </a:rPr>
              <a:t>ΦΥΣΙΚΟ ΑΕΡΙΟ</a:t>
            </a:r>
          </a:p>
          <a:p>
            <a:pPr>
              <a:buFontTx/>
              <a:buChar char="•"/>
              <a:defRPr/>
            </a:pPr>
            <a:endParaRPr lang="el-GR" sz="1600">
              <a:latin typeface="Arial" charset="0"/>
            </a:endParaRPr>
          </a:p>
          <a:p>
            <a:pPr>
              <a:buFontTx/>
              <a:buChar char="•"/>
              <a:defRPr/>
            </a:pPr>
            <a:r>
              <a:rPr lang="el-GR" sz="1600">
                <a:latin typeface="Arial" charset="0"/>
              </a:rPr>
              <a:t>ΟΥΡΑΝΙΟ</a:t>
            </a:r>
          </a:p>
        </p:txBody>
      </p:sp>
      <p:sp>
        <p:nvSpPr>
          <p:cNvPr id="4106" name="Rectangle 10"/>
          <p:cNvSpPr>
            <a:spLocks noChangeArrowheads="1"/>
          </p:cNvSpPr>
          <p:nvPr/>
        </p:nvSpPr>
        <p:spPr bwMode="auto">
          <a:xfrm>
            <a:off x="250825" y="4005263"/>
            <a:ext cx="2160588" cy="2519362"/>
          </a:xfrm>
          <a:prstGeom prst="rect">
            <a:avLst/>
          </a:prstGeom>
          <a:solidFill>
            <a:srgbClr val="339966">
              <a:alpha val="60001"/>
            </a:srgbClr>
          </a:solidFill>
          <a:ln w="9525">
            <a:solidFill>
              <a:schemeClr val="tx1"/>
            </a:solidFill>
            <a:miter lim="800000"/>
            <a:headEnd/>
            <a:tailEnd/>
          </a:ln>
          <a:effectLst/>
        </p:spPr>
        <p:txBody>
          <a:bodyPr wrap="none" anchor="ctr"/>
          <a:lstStyle/>
          <a:p>
            <a:pPr>
              <a:defRPr/>
            </a:pPr>
            <a:r>
              <a:rPr lang="el-GR" u="sng">
                <a:solidFill>
                  <a:srgbClr val="FFFF00"/>
                </a:solidFill>
                <a:effectLst>
                  <a:outerShdw blurRad="38100" dist="38100" dir="2700000" algn="tl">
                    <a:srgbClr val="000000"/>
                  </a:outerShdw>
                </a:effectLst>
                <a:latin typeface="Arial" charset="0"/>
              </a:rPr>
              <a:t>ΑΝΑΝΕΩΣΙΜΕΣ</a:t>
            </a:r>
          </a:p>
          <a:p>
            <a:pPr>
              <a:defRPr/>
            </a:pPr>
            <a:r>
              <a:rPr lang="el-GR" u="sng">
                <a:solidFill>
                  <a:srgbClr val="FFFF00"/>
                </a:solidFill>
                <a:effectLst>
                  <a:outerShdw blurRad="38100" dist="38100" dir="2700000" algn="tl">
                    <a:srgbClr val="000000"/>
                  </a:outerShdw>
                </a:effectLst>
                <a:latin typeface="Arial" charset="0"/>
              </a:rPr>
              <a:t>ΠΗΓΕΣ </a:t>
            </a:r>
          </a:p>
          <a:p>
            <a:pPr>
              <a:defRPr/>
            </a:pPr>
            <a:r>
              <a:rPr lang="el-GR" u="sng">
                <a:solidFill>
                  <a:srgbClr val="FFFF00"/>
                </a:solidFill>
                <a:effectLst>
                  <a:outerShdw blurRad="38100" dist="38100" dir="2700000" algn="tl">
                    <a:srgbClr val="000000"/>
                  </a:outerShdw>
                </a:effectLst>
                <a:latin typeface="Arial" charset="0"/>
              </a:rPr>
              <a:t>ΕΝΕΡΓΕΙΑΣ</a:t>
            </a:r>
          </a:p>
          <a:p>
            <a:pPr>
              <a:defRPr/>
            </a:pPr>
            <a:endParaRPr lang="el-GR">
              <a:effectLst>
                <a:outerShdw blurRad="38100" dist="38100" dir="2700000" algn="tl">
                  <a:srgbClr val="000000"/>
                </a:outerShdw>
              </a:effectLst>
              <a:latin typeface="Arial" charset="0"/>
            </a:endParaRPr>
          </a:p>
          <a:p>
            <a:pPr>
              <a:buFont typeface="Wingdings" pitchFamily="2" charset="2"/>
              <a:buChar char="v"/>
              <a:defRPr/>
            </a:pPr>
            <a:r>
              <a:rPr lang="el-GR" sz="1600">
                <a:solidFill>
                  <a:srgbClr val="FFFF00"/>
                </a:solidFill>
                <a:latin typeface="Arial" charset="0"/>
              </a:rPr>
              <a:t>ΗΛΙΑΚΗ</a:t>
            </a:r>
          </a:p>
          <a:p>
            <a:pPr>
              <a:buFont typeface="Wingdings" pitchFamily="2" charset="2"/>
              <a:buChar char="v"/>
              <a:defRPr/>
            </a:pPr>
            <a:r>
              <a:rPr lang="el-GR" sz="1600">
                <a:solidFill>
                  <a:srgbClr val="FFFF00"/>
                </a:solidFill>
                <a:latin typeface="Arial" charset="0"/>
              </a:rPr>
              <a:t>ΑΙΟΛΙΚΗ</a:t>
            </a:r>
          </a:p>
          <a:p>
            <a:pPr>
              <a:buFont typeface="Wingdings" pitchFamily="2" charset="2"/>
              <a:buChar char="v"/>
              <a:defRPr/>
            </a:pPr>
            <a:r>
              <a:rPr lang="el-GR" sz="1600">
                <a:solidFill>
                  <a:srgbClr val="FFFF00"/>
                </a:solidFill>
                <a:latin typeface="Arial" charset="0"/>
              </a:rPr>
              <a:t>ΥΔΡΑΥΛΙΚΗ</a:t>
            </a:r>
          </a:p>
          <a:p>
            <a:pPr>
              <a:buFont typeface="Wingdings" pitchFamily="2" charset="2"/>
              <a:buChar char="v"/>
              <a:defRPr/>
            </a:pPr>
            <a:r>
              <a:rPr lang="el-GR" sz="1600">
                <a:solidFill>
                  <a:srgbClr val="FFFF00"/>
                </a:solidFill>
                <a:latin typeface="Arial" charset="0"/>
              </a:rPr>
              <a:t>ΒΙΟΜΑΖΑ</a:t>
            </a:r>
          </a:p>
          <a:p>
            <a:pPr>
              <a:buFont typeface="Wingdings" pitchFamily="2" charset="2"/>
              <a:buChar char="v"/>
              <a:defRPr/>
            </a:pPr>
            <a:r>
              <a:rPr lang="el-GR" sz="1600" b="1">
                <a:solidFill>
                  <a:srgbClr val="CC6600"/>
                </a:solidFill>
                <a:latin typeface="Arial" charset="0"/>
              </a:rPr>
              <a:t>ΓΕΩΘΕΡΜΙΑ</a:t>
            </a:r>
          </a:p>
        </p:txBody>
      </p:sp>
      <p:sp>
        <p:nvSpPr>
          <p:cNvPr id="13317" name="Rectangle 11"/>
          <p:cNvSpPr>
            <a:spLocks noChangeArrowheads="1"/>
          </p:cNvSpPr>
          <p:nvPr/>
        </p:nvSpPr>
        <p:spPr bwMode="auto">
          <a:xfrm>
            <a:off x="7235825" y="1989138"/>
            <a:ext cx="1655763" cy="4535487"/>
          </a:xfrm>
          <a:prstGeom prst="rect">
            <a:avLst/>
          </a:prstGeom>
          <a:solidFill>
            <a:srgbClr val="FFCC99">
              <a:alpha val="70195"/>
            </a:srgbClr>
          </a:solidFill>
          <a:ln w="9525">
            <a:solidFill>
              <a:schemeClr val="tx1"/>
            </a:solidFill>
            <a:miter lim="800000"/>
            <a:headEnd/>
            <a:tailEnd/>
          </a:ln>
        </p:spPr>
        <p:txBody>
          <a:bodyPr wrap="none" anchor="ctr"/>
          <a:lstStyle/>
          <a:p>
            <a:pPr>
              <a:buFontTx/>
              <a:buChar char="•"/>
            </a:pPr>
            <a:r>
              <a:rPr lang="el-GR" sz="1600">
                <a:solidFill>
                  <a:srgbClr val="0066FF"/>
                </a:solidFill>
                <a:latin typeface="Arial" charset="0"/>
              </a:rPr>
              <a:t>ΘΕΡΜΑΝΣΗ</a:t>
            </a:r>
          </a:p>
          <a:p>
            <a:pPr>
              <a:buFontTx/>
              <a:buChar char="•"/>
            </a:pPr>
            <a:endParaRPr lang="el-GR" sz="1600">
              <a:solidFill>
                <a:srgbClr val="0066FF"/>
              </a:solidFill>
              <a:latin typeface="Arial" charset="0"/>
            </a:endParaRPr>
          </a:p>
          <a:p>
            <a:pPr>
              <a:buFontTx/>
              <a:buChar char="•"/>
            </a:pPr>
            <a:r>
              <a:rPr lang="el-GR" sz="1600">
                <a:solidFill>
                  <a:srgbClr val="0066FF"/>
                </a:solidFill>
                <a:latin typeface="Arial" charset="0"/>
              </a:rPr>
              <a:t>ΨΥΞΗ</a:t>
            </a:r>
          </a:p>
          <a:p>
            <a:pPr>
              <a:buFontTx/>
              <a:buChar char="•"/>
            </a:pPr>
            <a:endParaRPr lang="el-GR" sz="1600">
              <a:solidFill>
                <a:srgbClr val="0066FF"/>
              </a:solidFill>
              <a:latin typeface="Arial" charset="0"/>
            </a:endParaRPr>
          </a:p>
          <a:p>
            <a:pPr>
              <a:buFontTx/>
              <a:buChar char="•"/>
            </a:pPr>
            <a:r>
              <a:rPr lang="el-GR" sz="1600">
                <a:solidFill>
                  <a:srgbClr val="0066FF"/>
                </a:solidFill>
                <a:latin typeface="Arial" charset="0"/>
              </a:rPr>
              <a:t>ΜΑΓΕΙΡΕΜΑ</a:t>
            </a:r>
          </a:p>
          <a:p>
            <a:pPr>
              <a:buFontTx/>
              <a:buChar char="•"/>
            </a:pPr>
            <a:endParaRPr lang="el-GR" sz="1600">
              <a:solidFill>
                <a:srgbClr val="0066FF"/>
              </a:solidFill>
              <a:latin typeface="Arial" charset="0"/>
            </a:endParaRPr>
          </a:p>
          <a:p>
            <a:pPr>
              <a:buFontTx/>
              <a:buChar char="•"/>
            </a:pPr>
            <a:r>
              <a:rPr lang="el-GR" sz="1600">
                <a:solidFill>
                  <a:srgbClr val="0066FF"/>
                </a:solidFill>
                <a:latin typeface="Arial" charset="0"/>
              </a:rPr>
              <a:t>ΦΩΤΙΣΜΟΣ</a:t>
            </a:r>
          </a:p>
          <a:p>
            <a:pPr>
              <a:buFontTx/>
              <a:buChar char="•"/>
            </a:pPr>
            <a:endParaRPr lang="el-GR" sz="1600">
              <a:solidFill>
                <a:srgbClr val="0066FF"/>
              </a:solidFill>
              <a:latin typeface="Arial" charset="0"/>
            </a:endParaRPr>
          </a:p>
          <a:p>
            <a:pPr>
              <a:buFontTx/>
              <a:buChar char="•"/>
            </a:pPr>
            <a:r>
              <a:rPr lang="el-GR" sz="1600">
                <a:solidFill>
                  <a:srgbClr val="0066FF"/>
                </a:solidFill>
                <a:latin typeface="Arial" charset="0"/>
              </a:rPr>
              <a:t>ΣΥΣΚΕΥΕΣ</a:t>
            </a:r>
          </a:p>
          <a:p>
            <a:pPr>
              <a:buFontTx/>
              <a:buChar char="•"/>
            </a:pPr>
            <a:endParaRPr lang="el-GR" sz="1600">
              <a:solidFill>
                <a:srgbClr val="0066FF"/>
              </a:solidFill>
              <a:latin typeface="Arial" charset="0"/>
            </a:endParaRPr>
          </a:p>
          <a:p>
            <a:pPr>
              <a:buFontTx/>
              <a:buChar char="•"/>
            </a:pPr>
            <a:endParaRPr lang="el-GR" sz="1600">
              <a:solidFill>
                <a:srgbClr val="0066FF"/>
              </a:solidFill>
              <a:latin typeface="Arial" charset="0"/>
            </a:endParaRPr>
          </a:p>
          <a:p>
            <a:pPr>
              <a:buFontTx/>
              <a:buChar char="•"/>
            </a:pPr>
            <a:r>
              <a:rPr lang="el-GR" sz="1600">
                <a:solidFill>
                  <a:srgbClr val="0066FF"/>
                </a:solidFill>
                <a:latin typeface="Arial" charset="0"/>
              </a:rPr>
              <a:t>ΜΕΤΑΦΟΡΕΣ</a:t>
            </a:r>
          </a:p>
          <a:p>
            <a:pPr>
              <a:buFontTx/>
              <a:buChar char="•"/>
            </a:pPr>
            <a:endParaRPr lang="el-GR" sz="1600">
              <a:solidFill>
                <a:srgbClr val="0066FF"/>
              </a:solidFill>
              <a:latin typeface="Arial" charset="0"/>
            </a:endParaRPr>
          </a:p>
          <a:p>
            <a:pPr>
              <a:buFontTx/>
              <a:buChar char="•"/>
            </a:pPr>
            <a:endParaRPr lang="el-GR" sz="1600">
              <a:solidFill>
                <a:srgbClr val="0066FF"/>
              </a:solidFill>
              <a:latin typeface="Arial" charset="0"/>
            </a:endParaRPr>
          </a:p>
          <a:p>
            <a:pPr>
              <a:buFontTx/>
              <a:buChar char="•"/>
            </a:pPr>
            <a:r>
              <a:rPr lang="el-GR" sz="1600">
                <a:solidFill>
                  <a:srgbClr val="0066FF"/>
                </a:solidFill>
                <a:latin typeface="Arial" charset="0"/>
              </a:rPr>
              <a:t>ΥΛΙΚΑ </a:t>
            </a:r>
            <a:r>
              <a:rPr lang="el-GR" sz="1200">
                <a:solidFill>
                  <a:srgbClr val="0066FF"/>
                </a:solidFill>
                <a:latin typeface="Arial" charset="0"/>
              </a:rPr>
              <a:t>(πλαστικα)</a:t>
            </a:r>
          </a:p>
        </p:txBody>
      </p:sp>
      <p:sp>
        <p:nvSpPr>
          <p:cNvPr id="4109" name="Rectangle 13"/>
          <p:cNvSpPr>
            <a:spLocks noChangeArrowheads="1"/>
          </p:cNvSpPr>
          <p:nvPr/>
        </p:nvSpPr>
        <p:spPr bwMode="auto">
          <a:xfrm>
            <a:off x="5003800" y="1989138"/>
            <a:ext cx="1727200" cy="4535487"/>
          </a:xfrm>
          <a:prstGeom prst="rect">
            <a:avLst/>
          </a:prstGeom>
          <a:solidFill>
            <a:schemeClr val="folHlink">
              <a:alpha val="60001"/>
            </a:schemeClr>
          </a:solidFill>
          <a:ln w="9525">
            <a:solidFill>
              <a:schemeClr val="tx1"/>
            </a:solidFill>
            <a:miter lim="800000"/>
            <a:headEnd/>
            <a:tailEnd/>
          </a:ln>
          <a:effectLst/>
        </p:spPr>
        <p:txBody>
          <a:bodyPr wrap="none" anchor="ctr"/>
          <a:lstStyle/>
          <a:p>
            <a:pPr>
              <a:defRPr/>
            </a:pPr>
            <a:endParaRPr lang="el-GR" sz="2000">
              <a:solidFill>
                <a:srgbClr val="00CC00"/>
              </a:solidFill>
              <a:effectLst>
                <a:outerShdw blurRad="38100" dist="38100" dir="2700000" algn="tl">
                  <a:srgbClr val="000000"/>
                </a:outerShdw>
              </a:effectLst>
              <a:latin typeface="Arial" charset="0"/>
            </a:endParaRPr>
          </a:p>
          <a:p>
            <a:pPr>
              <a:defRPr/>
            </a:pPr>
            <a:endParaRPr lang="el-GR" sz="1200">
              <a:solidFill>
                <a:srgbClr val="00CC00"/>
              </a:solidFill>
              <a:latin typeface="Arial" charset="0"/>
            </a:endParaRPr>
          </a:p>
          <a:p>
            <a:pPr>
              <a:defRPr/>
            </a:pPr>
            <a:endParaRPr lang="el-GR" sz="1200">
              <a:solidFill>
                <a:srgbClr val="00CC00"/>
              </a:solidFill>
              <a:latin typeface="Arial" charset="0"/>
            </a:endParaRPr>
          </a:p>
          <a:p>
            <a:pPr>
              <a:defRPr/>
            </a:pPr>
            <a:endParaRPr lang="el-GR" sz="1200">
              <a:latin typeface="Arial" charset="0"/>
            </a:endParaRPr>
          </a:p>
          <a:p>
            <a:pPr>
              <a:buFont typeface="Wingdings" pitchFamily="2" charset="2"/>
              <a:buChar char="Ø"/>
              <a:defRPr/>
            </a:pPr>
            <a:r>
              <a:rPr lang="el-GR" sz="1600">
                <a:latin typeface="Arial" charset="0"/>
              </a:rPr>
              <a:t>ΘΕΡΜΟΤΗΤΑ</a:t>
            </a:r>
          </a:p>
          <a:p>
            <a:pPr>
              <a:buFont typeface="Wingdings" pitchFamily="2" charset="2"/>
              <a:buChar char="Ø"/>
              <a:defRPr/>
            </a:pPr>
            <a:endParaRPr lang="el-GR" sz="1600">
              <a:latin typeface="Arial" charset="0"/>
            </a:endParaRPr>
          </a:p>
          <a:p>
            <a:pPr>
              <a:buFont typeface="Wingdings" pitchFamily="2" charset="2"/>
              <a:buNone/>
              <a:defRPr/>
            </a:pPr>
            <a:endParaRPr lang="el-GR" sz="1600">
              <a:latin typeface="Arial" charset="0"/>
            </a:endParaRPr>
          </a:p>
          <a:p>
            <a:pPr>
              <a:buFont typeface="Wingdings" pitchFamily="2" charset="2"/>
              <a:buChar char="Ø"/>
              <a:defRPr/>
            </a:pPr>
            <a:r>
              <a:rPr lang="el-GR" sz="1600">
                <a:latin typeface="Arial" charset="0"/>
              </a:rPr>
              <a:t>ΗΛΕΚΤΡΙΣΜΟΣ</a:t>
            </a:r>
          </a:p>
          <a:p>
            <a:pPr>
              <a:buFont typeface="Wingdings" pitchFamily="2" charset="2"/>
              <a:buChar char="Ø"/>
              <a:defRPr/>
            </a:pPr>
            <a:endParaRPr lang="el-GR" sz="1600">
              <a:latin typeface="Arial" charset="0"/>
            </a:endParaRPr>
          </a:p>
          <a:p>
            <a:pPr>
              <a:buFont typeface="Wingdings" pitchFamily="2" charset="2"/>
              <a:buNone/>
              <a:defRPr/>
            </a:pPr>
            <a:endParaRPr lang="el-GR" sz="1600">
              <a:latin typeface="Arial" charset="0"/>
            </a:endParaRPr>
          </a:p>
          <a:p>
            <a:pPr>
              <a:buFont typeface="Wingdings" pitchFamily="2" charset="2"/>
              <a:buChar char="Ø"/>
              <a:defRPr/>
            </a:pPr>
            <a:endParaRPr lang="el-GR" sz="1600">
              <a:latin typeface="Arial" charset="0"/>
            </a:endParaRPr>
          </a:p>
          <a:p>
            <a:pPr>
              <a:buFont typeface="Wingdings" pitchFamily="2" charset="2"/>
              <a:buChar char="Ø"/>
              <a:defRPr/>
            </a:pPr>
            <a:endParaRPr lang="el-GR" sz="1600">
              <a:latin typeface="Arial" charset="0"/>
            </a:endParaRPr>
          </a:p>
          <a:p>
            <a:pPr>
              <a:buFont typeface="Wingdings" pitchFamily="2" charset="2"/>
              <a:buChar char="Ø"/>
              <a:defRPr/>
            </a:pPr>
            <a:r>
              <a:rPr lang="el-GR" sz="1600">
                <a:latin typeface="Arial" charset="0"/>
              </a:rPr>
              <a:t>ΥΔΡΟΓΟΝΟ</a:t>
            </a:r>
          </a:p>
        </p:txBody>
      </p:sp>
      <p:sp>
        <p:nvSpPr>
          <p:cNvPr id="4110" name="Rectangle 14"/>
          <p:cNvSpPr>
            <a:spLocks noChangeArrowheads="1"/>
          </p:cNvSpPr>
          <p:nvPr/>
        </p:nvSpPr>
        <p:spPr bwMode="auto">
          <a:xfrm>
            <a:off x="5003800" y="981075"/>
            <a:ext cx="1727200" cy="574675"/>
          </a:xfrm>
          <a:prstGeom prst="rect">
            <a:avLst/>
          </a:prstGeom>
          <a:solidFill>
            <a:schemeClr val="folHlink">
              <a:alpha val="60001"/>
            </a:schemeClr>
          </a:solidFill>
          <a:ln w="9525">
            <a:solidFill>
              <a:schemeClr val="tx1"/>
            </a:solidFill>
            <a:miter lim="800000"/>
            <a:headEnd/>
            <a:tailEnd/>
          </a:ln>
          <a:effectLst/>
        </p:spPr>
        <p:txBody>
          <a:bodyPr wrap="none" anchor="ctr"/>
          <a:lstStyle/>
          <a:p>
            <a:pPr algn="ctr">
              <a:defRPr/>
            </a:pPr>
            <a:r>
              <a:rPr lang="el-GR" sz="2800">
                <a:solidFill>
                  <a:srgbClr val="00CC00"/>
                </a:solidFill>
                <a:effectLst>
                  <a:outerShdw blurRad="38100" dist="38100" dir="2700000" algn="tl">
                    <a:srgbClr val="000000"/>
                  </a:outerShdw>
                </a:effectLst>
                <a:latin typeface="Arial" charset="0"/>
              </a:rPr>
              <a:t>ΦΟΡΕΙΣ</a:t>
            </a:r>
            <a:endParaRPr lang="el-GR" sz="1600">
              <a:latin typeface="Arial" charset="0"/>
            </a:endParaRPr>
          </a:p>
        </p:txBody>
      </p:sp>
      <p:sp>
        <p:nvSpPr>
          <p:cNvPr id="4111" name="Rectangle 15"/>
          <p:cNvSpPr>
            <a:spLocks noChangeArrowheads="1"/>
          </p:cNvSpPr>
          <p:nvPr/>
        </p:nvSpPr>
        <p:spPr bwMode="auto">
          <a:xfrm>
            <a:off x="7092950" y="981075"/>
            <a:ext cx="1798638" cy="503238"/>
          </a:xfrm>
          <a:prstGeom prst="rect">
            <a:avLst/>
          </a:prstGeom>
          <a:solidFill>
            <a:srgbClr val="FFCC99">
              <a:alpha val="70000"/>
            </a:srgbClr>
          </a:solidFill>
          <a:ln w="9525">
            <a:solidFill>
              <a:schemeClr val="tx1"/>
            </a:solidFill>
            <a:miter lim="800000"/>
            <a:headEnd/>
            <a:tailEnd/>
          </a:ln>
          <a:effectLst/>
        </p:spPr>
        <p:txBody>
          <a:bodyPr wrap="none" anchor="ctr"/>
          <a:lstStyle/>
          <a:p>
            <a:pPr>
              <a:defRPr/>
            </a:pPr>
            <a:r>
              <a:rPr lang="el-GR" sz="2800">
                <a:solidFill>
                  <a:srgbClr val="0066FF"/>
                </a:solidFill>
                <a:effectLst>
                  <a:outerShdw blurRad="38100" dist="38100" dir="2700000" algn="tl">
                    <a:srgbClr val="000000"/>
                  </a:outerShdw>
                </a:effectLst>
                <a:latin typeface="Arial" charset="0"/>
              </a:rPr>
              <a:t>ΧΡΗΣΕΙΣ</a:t>
            </a:r>
            <a:endParaRPr lang="el-GR">
              <a:latin typeface="Arial" charset="0"/>
            </a:endParaRPr>
          </a:p>
        </p:txBody>
      </p:sp>
      <p:sp>
        <p:nvSpPr>
          <p:cNvPr id="4112" name="Rectangle 16"/>
          <p:cNvSpPr>
            <a:spLocks noChangeArrowheads="1"/>
          </p:cNvSpPr>
          <p:nvPr/>
        </p:nvSpPr>
        <p:spPr bwMode="auto">
          <a:xfrm>
            <a:off x="250825" y="1052513"/>
            <a:ext cx="2160588" cy="504825"/>
          </a:xfrm>
          <a:prstGeom prst="rect">
            <a:avLst/>
          </a:prstGeom>
          <a:solidFill>
            <a:srgbClr val="FF0000">
              <a:alpha val="60001"/>
            </a:srgbClr>
          </a:solidFill>
          <a:ln w="9525">
            <a:solidFill>
              <a:schemeClr val="tx1"/>
            </a:solidFill>
            <a:miter lim="800000"/>
            <a:headEnd/>
            <a:tailEnd/>
          </a:ln>
          <a:effectLst/>
        </p:spPr>
        <p:txBody>
          <a:bodyPr wrap="none" anchor="ctr"/>
          <a:lstStyle/>
          <a:p>
            <a:pPr>
              <a:defRPr/>
            </a:pPr>
            <a:r>
              <a:rPr lang="el-GR" sz="3200">
                <a:effectLst>
                  <a:outerShdw blurRad="38100" dist="38100" dir="2700000" algn="tl">
                    <a:srgbClr val="000000"/>
                  </a:outerShdw>
                </a:effectLst>
                <a:latin typeface="Arial" charset="0"/>
              </a:rPr>
              <a:t>ΠΟΡΟΙ</a:t>
            </a:r>
            <a:endParaRPr lang="el-GR" sz="2400">
              <a:latin typeface="Arial" charset="0"/>
            </a:endParaRPr>
          </a:p>
        </p:txBody>
      </p:sp>
      <p:cxnSp>
        <p:nvCxnSpPr>
          <p:cNvPr id="13322" name="AutoShape 19"/>
          <p:cNvCxnSpPr>
            <a:cxnSpLocks noChangeShapeType="1"/>
            <a:stCxn id="4109" idx="3"/>
            <a:endCxn id="13317" idx="1"/>
          </p:cNvCxnSpPr>
          <p:nvPr/>
        </p:nvCxnSpPr>
        <p:spPr bwMode="auto">
          <a:xfrm>
            <a:off x="6731000" y="4257675"/>
            <a:ext cx="504825" cy="0"/>
          </a:xfrm>
          <a:prstGeom prst="straightConnector1">
            <a:avLst/>
          </a:prstGeom>
          <a:noFill/>
          <a:ln w="9525">
            <a:solidFill>
              <a:schemeClr val="tx1"/>
            </a:solidFill>
            <a:round/>
            <a:headEnd/>
            <a:tailEnd type="triangle" w="med" len="med"/>
          </a:ln>
        </p:spPr>
      </p:cxnSp>
      <p:sp>
        <p:nvSpPr>
          <p:cNvPr id="13323" name="Rectangle 20"/>
          <p:cNvSpPr>
            <a:spLocks noChangeArrowheads="1"/>
          </p:cNvSpPr>
          <p:nvPr/>
        </p:nvSpPr>
        <p:spPr bwMode="auto">
          <a:xfrm>
            <a:off x="2916238" y="1916113"/>
            <a:ext cx="1655762" cy="4681537"/>
          </a:xfrm>
          <a:prstGeom prst="rect">
            <a:avLst/>
          </a:prstGeom>
          <a:solidFill>
            <a:srgbClr val="FFFF99">
              <a:alpha val="59999"/>
            </a:srgbClr>
          </a:solidFill>
          <a:ln w="9525">
            <a:solidFill>
              <a:schemeClr val="tx1"/>
            </a:solidFill>
            <a:miter lim="800000"/>
            <a:headEnd/>
            <a:tailEnd/>
          </a:ln>
        </p:spPr>
        <p:txBody>
          <a:bodyPr wrap="none" anchor="ctr"/>
          <a:lstStyle/>
          <a:p>
            <a:r>
              <a:rPr lang="el-GR" sz="1400">
                <a:latin typeface="Arial" charset="0"/>
              </a:rPr>
              <a:t>ΕΞΟΡΥΞΗ</a:t>
            </a:r>
          </a:p>
          <a:p>
            <a:endParaRPr lang="el-GR" sz="1400">
              <a:latin typeface="Arial" charset="0"/>
            </a:endParaRPr>
          </a:p>
          <a:p>
            <a:r>
              <a:rPr lang="el-GR" sz="1400">
                <a:latin typeface="Arial" charset="0"/>
              </a:rPr>
              <a:t>ΜΕΤΑΦΟΡΑ</a:t>
            </a:r>
          </a:p>
          <a:p>
            <a:pPr>
              <a:buFont typeface="Wingdings" pitchFamily="2" charset="2"/>
              <a:buNone/>
            </a:pPr>
            <a:endParaRPr lang="el-GR" sz="1400">
              <a:latin typeface="Arial" charset="0"/>
            </a:endParaRPr>
          </a:p>
          <a:p>
            <a:pPr>
              <a:buFont typeface="Wingdings" pitchFamily="2" charset="2"/>
              <a:buNone/>
            </a:pPr>
            <a:r>
              <a:rPr lang="el-GR" sz="1400">
                <a:latin typeface="Arial" charset="0"/>
              </a:rPr>
              <a:t>ΕΠΕΞΕΡΓΑΣΙΑ</a:t>
            </a:r>
          </a:p>
          <a:p>
            <a:pPr>
              <a:buFont typeface="Wingdings" pitchFamily="2" charset="2"/>
              <a:buNone/>
            </a:pPr>
            <a:endParaRPr lang="el-GR" sz="1400">
              <a:latin typeface="Arial" charset="0"/>
            </a:endParaRPr>
          </a:p>
          <a:p>
            <a:pPr>
              <a:buFont typeface="Wingdings" pitchFamily="2" charset="2"/>
              <a:buNone/>
            </a:pPr>
            <a:r>
              <a:rPr lang="el-GR" sz="1400">
                <a:latin typeface="Arial" charset="0"/>
              </a:rPr>
              <a:t>ΣΤΑΘΜΟΙ</a:t>
            </a:r>
          </a:p>
          <a:p>
            <a:pPr>
              <a:buFont typeface="Wingdings" pitchFamily="2" charset="2"/>
              <a:buNone/>
            </a:pPr>
            <a:endParaRPr lang="el-GR" sz="1400">
              <a:latin typeface="Arial" charset="0"/>
            </a:endParaRPr>
          </a:p>
          <a:p>
            <a:pPr>
              <a:buFont typeface="Wingdings" pitchFamily="2" charset="2"/>
              <a:buNone/>
            </a:pPr>
            <a:r>
              <a:rPr lang="el-GR" sz="1400">
                <a:latin typeface="Arial" charset="0"/>
              </a:rPr>
              <a:t>ΔΙΥΛΙΣΤΗΡΙΑ</a:t>
            </a:r>
          </a:p>
          <a:p>
            <a:pPr>
              <a:buFont typeface="Wingdings" pitchFamily="2" charset="2"/>
              <a:buNone/>
            </a:pPr>
            <a:endParaRPr lang="el-GR" sz="1400">
              <a:latin typeface="Arial" charset="0"/>
            </a:endParaRPr>
          </a:p>
          <a:p>
            <a:pPr>
              <a:buFont typeface="Wingdings" pitchFamily="2" charset="2"/>
              <a:buNone/>
            </a:pPr>
            <a:r>
              <a:rPr lang="el-GR" sz="1400">
                <a:latin typeface="Arial" charset="0"/>
              </a:rPr>
              <a:t>ΑΓΩΓΟΙ</a:t>
            </a:r>
          </a:p>
          <a:p>
            <a:pPr>
              <a:buFont typeface="Wingdings" pitchFamily="2" charset="2"/>
              <a:buNone/>
            </a:pPr>
            <a:r>
              <a:rPr lang="el-GR" sz="1400">
                <a:latin typeface="Arial" charset="0"/>
              </a:rPr>
              <a:t>ΔΙΚΤΥΑ</a:t>
            </a:r>
          </a:p>
          <a:p>
            <a:pPr>
              <a:buFont typeface="Wingdings" pitchFamily="2" charset="2"/>
              <a:buNone/>
            </a:pPr>
            <a:endParaRPr lang="el-GR" sz="1400">
              <a:latin typeface="Arial" charset="0"/>
            </a:endParaRPr>
          </a:p>
          <a:p>
            <a:pPr>
              <a:buFont typeface="Wingdings" pitchFamily="2" charset="2"/>
              <a:buChar char="Ø"/>
            </a:pPr>
            <a:endParaRPr lang="el-GR" sz="1400">
              <a:latin typeface="Arial" charset="0"/>
            </a:endParaRPr>
          </a:p>
          <a:p>
            <a:pPr>
              <a:buFont typeface="Wingdings" pitchFamily="2" charset="2"/>
              <a:buNone/>
            </a:pPr>
            <a:r>
              <a:rPr lang="el-GR" sz="1400">
                <a:latin typeface="Arial" charset="0"/>
              </a:rPr>
              <a:t>ΥΔΡΟΗΛΕΚΤΡΙΚΑ</a:t>
            </a:r>
          </a:p>
          <a:p>
            <a:pPr>
              <a:buFont typeface="Wingdings" pitchFamily="2" charset="2"/>
              <a:buNone/>
            </a:pPr>
            <a:r>
              <a:rPr lang="el-GR" sz="1400">
                <a:latin typeface="Arial" charset="0"/>
              </a:rPr>
              <a:t>ΑΙΟΛΙΚΕΣ Α/Γ</a:t>
            </a:r>
          </a:p>
          <a:p>
            <a:pPr>
              <a:buFont typeface="Wingdings" pitchFamily="2" charset="2"/>
              <a:buNone/>
            </a:pPr>
            <a:r>
              <a:rPr lang="el-GR" sz="1400">
                <a:latin typeface="Arial" charset="0"/>
              </a:rPr>
              <a:t>ΗΛΙΑΚΑ</a:t>
            </a:r>
          </a:p>
          <a:p>
            <a:pPr>
              <a:buFont typeface="Wingdings" pitchFamily="2" charset="2"/>
              <a:buNone/>
            </a:pPr>
            <a:r>
              <a:rPr lang="el-GR" sz="1400">
                <a:latin typeface="Arial" charset="0"/>
              </a:rPr>
              <a:t>ΓΕΩΘΕΡΜΙΑ</a:t>
            </a:r>
          </a:p>
          <a:p>
            <a:pPr>
              <a:buFont typeface="Wingdings" pitchFamily="2" charset="2"/>
              <a:buNone/>
            </a:pPr>
            <a:r>
              <a:rPr lang="el-GR" sz="1400">
                <a:latin typeface="Arial" charset="0"/>
              </a:rPr>
              <a:t>ΚΥΜΑΤΙΚΕΣ ΜΗΧ.</a:t>
            </a:r>
          </a:p>
          <a:p>
            <a:pPr>
              <a:buFont typeface="Wingdings" pitchFamily="2" charset="2"/>
              <a:buNone/>
            </a:pPr>
            <a:r>
              <a:rPr lang="el-GR" sz="1400">
                <a:latin typeface="Arial" charset="0"/>
              </a:rPr>
              <a:t>ΒΙΟΜΑΖΑ</a:t>
            </a:r>
          </a:p>
        </p:txBody>
      </p:sp>
      <p:sp>
        <p:nvSpPr>
          <p:cNvPr id="4117" name="Rectangle 21"/>
          <p:cNvSpPr>
            <a:spLocks noChangeArrowheads="1"/>
          </p:cNvSpPr>
          <p:nvPr/>
        </p:nvSpPr>
        <p:spPr bwMode="auto">
          <a:xfrm>
            <a:off x="2843213" y="981075"/>
            <a:ext cx="1728787" cy="719733"/>
          </a:xfrm>
          <a:prstGeom prst="rect">
            <a:avLst/>
          </a:prstGeom>
          <a:solidFill>
            <a:srgbClr val="FFFF99">
              <a:alpha val="60001"/>
            </a:srgbClr>
          </a:solidFill>
          <a:ln w="9525">
            <a:solidFill>
              <a:schemeClr val="tx1"/>
            </a:solidFill>
            <a:miter lim="800000"/>
            <a:headEnd/>
            <a:tailEnd/>
          </a:ln>
          <a:effectLst/>
        </p:spPr>
        <p:txBody>
          <a:bodyPr wrap="none" anchor="ctr"/>
          <a:lstStyle/>
          <a:p>
            <a:pPr algn="ctr">
              <a:defRPr/>
            </a:pPr>
            <a:r>
              <a:rPr lang="el-GR" dirty="0">
                <a:solidFill>
                  <a:srgbClr val="00CC00"/>
                </a:solidFill>
                <a:effectLst>
                  <a:outerShdw blurRad="38100" dist="38100" dir="2700000" algn="tl">
                    <a:srgbClr val="000000"/>
                  </a:outerShdw>
                </a:effectLst>
              </a:rPr>
              <a:t>ΤΕΧΝΟΛΟΓΙΑ </a:t>
            </a:r>
          </a:p>
          <a:p>
            <a:pPr algn="ctr">
              <a:defRPr/>
            </a:pPr>
            <a:r>
              <a:rPr lang="el-GR" dirty="0">
                <a:solidFill>
                  <a:srgbClr val="00CC00"/>
                </a:solidFill>
                <a:effectLst>
                  <a:outerShdw blurRad="38100" dist="38100" dir="2700000" algn="tl">
                    <a:srgbClr val="000000"/>
                  </a:outerShdw>
                </a:effectLst>
              </a:rPr>
              <a:t>ΜΕΤΑΤΡΟΠΗΣ</a:t>
            </a:r>
            <a:r>
              <a:rPr lang="el-GR" dirty="0"/>
              <a:t> </a:t>
            </a:r>
            <a:endParaRPr lang="el-GR" sz="3200" dirty="0">
              <a:effectLst>
                <a:outerShdw blurRad="38100" dist="38100" dir="2700000" algn="tl">
                  <a:srgbClr val="000000"/>
                </a:outerShdw>
              </a:effectLst>
              <a:latin typeface="Arial" charset="0"/>
            </a:endParaRPr>
          </a:p>
        </p:txBody>
      </p:sp>
      <p:cxnSp>
        <p:nvCxnSpPr>
          <p:cNvPr id="13325" name="AutoShape 22"/>
          <p:cNvCxnSpPr>
            <a:cxnSpLocks noChangeShapeType="1"/>
            <a:stCxn id="4105" idx="3"/>
            <a:endCxn id="13323" idx="1"/>
          </p:cNvCxnSpPr>
          <p:nvPr/>
        </p:nvCxnSpPr>
        <p:spPr bwMode="auto">
          <a:xfrm>
            <a:off x="2411413" y="2817813"/>
            <a:ext cx="504825" cy="1439862"/>
          </a:xfrm>
          <a:prstGeom prst="bentConnector3">
            <a:avLst>
              <a:gd name="adj1" fmla="val 50000"/>
            </a:avLst>
          </a:prstGeom>
          <a:noFill/>
          <a:ln w="9525">
            <a:solidFill>
              <a:schemeClr val="tx1"/>
            </a:solidFill>
            <a:miter lim="800000"/>
            <a:headEnd/>
            <a:tailEnd type="triangle" w="med" len="med"/>
          </a:ln>
        </p:spPr>
      </p:cxnSp>
      <p:cxnSp>
        <p:nvCxnSpPr>
          <p:cNvPr id="13326" name="AutoShape 23"/>
          <p:cNvCxnSpPr>
            <a:cxnSpLocks noChangeShapeType="1"/>
            <a:stCxn id="4106" idx="3"/>
            <a:endCxn id="13323" idx="1"/>
          </p:cNvCxnSpPr>
          <p:nvPr/>
        </p:nvCxnSpPr>
        <p:spPr bwMode="auto">
          <a:xfrm flipV="1">
            <a:off x="2411413" y="4257675"/>
            <a:ext cx="504825" cy="1008063"/>
          </a:xfrm>
          <a:prstGeom prst="bentConnector3">
            <a:avLst>
              <a:gd name="adj1" fmla="val 50000"/>
            </a:avLst>
          </a:prstGeom>
          <a:noFill/>
          <a:ln w="9525">
            <a:solidFill>
              <a:schemeClr val="tx1"/>
            </a:solidFill>
            <a:miter lim="800000"/>
            <a:headEnd/>
            <a:tailEnd type="triangle" w="med" len="med"/>
          </a:ln>
        </p:spPr>
      </p:cxnSp>
      <p:cxnSp>
        <p:nvCxnSpPr>
          <p:cNvPr id="13327" name="AutoShape 24"/>
          <p:cNvCxnSpPr>
            <a:cxnSpLocks noChangeShapeType="1"/>
            <a:stCxn id="13323" idx="3"/>
            <a:endCxn id="4109" idx="1"/>
          </p:cNvCxnSpPr>
          <p:nvPr/>
        </p:nvCxnSpPr>
        <p:spPr bwMode="auto">
          <a:xfrm>
            <a:off x="4572000" y="4257675"/>
            <a:ext cx="431800" cy="0"/>
          </a:xfrm>
          <a:prstGeom prst="straightConnector1">
            <a:avLst/>
          </a:prstGeom>
          <a:noFill/>
          <a:ln w="9525">
            <a:solidFill>
              <a:schemeClr val="tx1"/>
            </a:solidFill>
            <a:round/>
            <a:headEnd/>
            <a:tailEnd type="triangle" w="med" len="med"/>
          </a:ln>
        </p:spPr>
      </p:cxnSp>
      <p:sp>
        <p:nvSpPr>
          <p:cNvPr id="2" name="Slide Number Placeholder 1"/>
          <p:cNvSpPr>
            <a:spLocks noGrp="1"/>
          </p:cNvSpPr>
          <p:nvPr>
            <p:ph type="sldNum" sz="quarter" idx="12"/>
          </p:nvPr>
        </p:nvSpPr>
        <p:spPr/>
        <p:txBody>
          <a:bodyPr/>
          <a:lstStyle/>
          <a:p>
            <a:fld id="{BC1ABC06-5541-4A9D-A2D6-73EED2529435}" type="slidenum">
              <a:rPr lang="en-GB" smtClean="0"/>
              <a:t>46</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80495425"/>
      </p:ext>
    </p:extLst>
  </p:cSld>
  <p:clrMapOvr>
    <a:masterClrMapping/>
  </p:clrMapOvr>
  <mc:AlternateContent xmlns:mc="http://schemas.openxmlformats.org/markup-compatibility/2006">
    <mc:Choice xmlns:p14="http://schemas.microsoft.com/office/powerpoint/2010/main" Requires="p14">
      <p:transition spd="slow" p14:dur="2000" advTm="28669"/>
    </mc:Choice>
    <mc:Fallback>
      <p:transition spd="slow" advTm="28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0825" y="304800"/>
            <a:ext cx="8569647" cy="614363"/>
          </a:xfrm>
        </p:spPr>
        <p:txBody>
          <a:bodyPr>
            <a:noAutofit/>
          </a:bodyPr>
          <a:lstStyle/>
          <a:p>
            <a:pPr>
              <a:defRPr/>
            </a:pPr>
            <a:r>
              <a:rPr lang="el-GR" sz="2800" b="1" dirty="0">
                <a:solidFill>
                  <a:srgbClr val="C00000"/>
                </a:solidFill>
              </a:rPr>
              <a:t>ΕΝΕΡΓΕΙΑΚΟΙ ΠΟΡΟΙ: </a:t>
            </a:r>
            <a:r>
              <a:rPr lang="el-GR" sz="2400" b="1" dirty="0">
                <a:solidFill>
                  <a:srgbClr val="C00000"/>
                </a:solidFill>
              </a:rPr>
              <a:t>ΕΞΟΡΥΞΗ, ΜΕΤΑΦΟΡΑ, ΜΕΤΑΤΡΟΠΗ</a:t>
            </a:r>
            <a:endParaRPr lang="el-GR" sz="2800" b="1" dirty="0">
              <a:solidFill>
                <a:srgbClr val="C00000"/>
              </a:solidFill>
            </a:endParaRPr>
          </a:p>
        </p:txBody>
      </p:sp>
      <p:sp>
        <p:nvSpPr>
          <p:cNvPr id="8195" name="Rectangle 3"/>
          <p:cNvSpPr>
            <a:spLocks noChangeArrowheads="1"/>
          </p:cNvSpPr>
          <p:nvPr/>
        </p:nvSpPr>
        <p:spPr bwMode="auto">
          <a:xfrm>
            <a:off x="250825" y="1989138"/>
            <a:ext cx="1800225" cy="1944687"/>
          </a:xfrm>
          <a:prstGeom prst="rect">
            <a:avLst/>
          </a:prstGeom>
          <a:solidFill>
            <a:srgbClr val="993300">
              <a:alpha val="60001"/>
            </a:srgbClr>
          </a:solidFill>
          <a:ln w="9525">
            <a:solidFill>
              <a:schemeClr val="tx1"/>
            </a:solidFill>
            <a:miter lim="800000"/>
            <a:headEnd/>
            <a:tailEnd/>
          </a:ln>
          <a:effectLst/>
        </p:spPr>
        <p:txBody>
          <a:bodyPr wrap="none" anchor="ctr"/>
          <a:lstStyle/>
          <a:p>
            <a:pPr>
              <a:defRPr/>
            </a:pPr>
            <a:r>
              <a:rPr lang="el-GR" sz="2000" u="sng">
                <a:solidFill>
                  <a:srgbClr val="FFFF00"/>
                </a:solidFill>
                <a:effectLst>
                  <a:outerShdw blurRad="38100" dist="38100" dir="2700000" algn="tl">
                    <a:srgbClr val="000000"/>
                  </a:outerShdw>
                </a:effectLst>
                <a:latin typeface="Arial" charset="0"/>
              </a:rPr>
              <a:t>ΚΑΥΣΙΜΑ</a:t>
            </a:r>
          </a:p>
          <a:p>
            <a:pPr>
              <a:defRPr/>
            </a:pPr>
            <a:endParaRPr lang="el-GR" sz="2000" u="sng">
              <a:solidFill>
                <a:srgbClr val="FFFF00"/>
              </a:solidFill>
              <a:effectLst>
                <a:outerShdw blurRad="38100" dist="38100" dir="2700000" algn="tl">
                  <a:srgbClr val="000000"/>
                </a:outerShdw>
              </a:effectLst>
              <a:latin typeface="Arial" charset="0"/>
            </a:endParaRPr>
          </a:p>
          <a:p>
            <a:pPr>
              <a:buFontTx/>
              <a:buChar char="•"/>
              <a:defRPr/>
            </a:pPr>
            <a:r>
              <a:rPr lang="el-GR" sz="1600">
                <a:solidFill>
                  <a:srgbClr val="FFFF00"/>
                </a:solidFill>
                <a:latin typeface="Arial" charset="0"/>
              </a:rPr>
              <a:t>ΚΑΡΒΟΥΝΟ</a:t>
            </a:r>
          </a:p>
          <a:p>
            <a:pPr>
              <a:buFontTx/>
              <a:buChar char="•"/>
              <a:defRPr/>
            </a:pPr>
            <a:r>
              <a:rPr lang="el-GR" sz="1600">
                <a:solidFill>
                  <a:srgbClr val="FFFF00"/>
                </a:solidFill>
                <a:latin typeface="Arial" charset="0"/>
              </a:rPr>
              <a:t>ΠΕΤΡΕΛΑΙΟ</a:t>
            </a:r>
          </a:p>
          <a:p>
            <a:pPr>
              <a:buFontTx/>
              <a:buChar char="•"/>
              <a:defRPr/>
            </a:pPr>
            <a:r>
              <a:rPr lang="el-GR" sz="1600">
                <a:solidFill>
                  <a:srgbClr val="FFFF00"/>
                </a:solidFill>
                <a:latin typeface="Arial" charset="0"/>
              </a:rPr>
              <a:t>ΦΥΣΙΚΟ ΑΕΡΙΟ</a:t>
            </a:r>
          </a:p>
          <a:p>
            <a:pPr>
              <a:buFontTx/>
              <a:buChar char="•"/>
              <a:defRPr/>
            </a:pPr>
            <a:endParaRPr lang="el-GR" sz="1600">
              <a:solidFill>
                <a:srgbClr val="FFFF00"/>
              </a:solidFill>
              <a:latin typeface="Arial" charset="0"/>
            </a:endParaRPr>
          </a:p>
          <a:p>
            <a:pPr>
              <a:buFontTx/>
              <a:buChar char="•"/>
              <a:defRPr/>
            </a:pPr>
            <a:r>
              <a:rPr lang="el-GR" sz="1600">
                <a:solidFill>
                  <a:srgbClr val="FFFF00"/>
                </a:solidFill>
                <a:latin typeface="Arial" charset="0"/>
              </a:rPr>
              <a:t>ΟΥΡΑΝΙΟ</a:t>
            </a:r>
          </a:p>
        </p:txBody>
      </p:sp>
      <p:sp>
        <p:nvSpPr>
          <p:cNvPr id="8201" name="Rectangle 9"/>
          <p:cNvSpPr>
            <a:spLocks noChangeArrowheads="1"/>
          </p:cNvSpPr>
          <p:nvPr/>
        </p:nvSpPr>
        <p:spPr bwMode="auto">
          <a:xfrm>
            <a:off x="250825" y="1268413"/>
            <a:ext cx="1800225" cy="504825"/>
          </a:xfrm>
          <a:prstGeom prst="rect">
            <a:avLst/>
          </a:prstGeom>
          <a:solidFill>
            <a:srgbClr val="00FF00"/>
          </a:solidFill>
          <a:ln w="9525">
            <a:solidFill>
              <a:schemeClr val="tx1"/>
            </a:solidFill>
            <a:miter lim="800000"/>
            <a:headEnd/>
            <a:tailEnd/>
          </a:ln>
          <a:effectLst/>
        </p:spPr>
        <p:txBody>
          <a:bodyPr wrap="none" anchor="ctr"/>
          <a:lstStyle/>
          <a:p>
            <a:pPr>
              <a:defRPr/>
            </a:pPr>
            <a:r>
              <a:rPr lang="el-GR" sz="3200">
                <a:solidFill>
                  <a:srgbClr val="FFFF00"/>
                </a:solidFill>
                <a:effectLst>
                  <a:outerShdw blurRad="38100" dist="38100" dir="2700000" algn="tl">
                    <a:srgbClr val="000000"/>
                  </a:outerShdw>
                </a:effectLst>
                <a:latin typeface="Arial" charset="0"/>
              </a:rPr>
              <a:t>ΠΟΡΟΙ</a:t>
            </a:r>
            <a:endParaRPr lang="el-GR" sz="2400">
              <a:solidFill>
                <a:srgbClr val="FFFF00"/>
              </a:solidFill>
              <a:latin typeface="Arial" charset="0"/>
            </a:endParaRPr>
          </a:p>
        </p:txBody>
      </p:sp>
      <p:sp>
        <p:nvSpPr>
          <p:cNvPr id="8206" name="Rectangle 14"/>
          <p:cNvSpPr>
            <a:spLocks noChangeArrowheads="1"/>
          </p:cNvSpPr>
          <p:nvPr/>
        </p:nvSpPr>
        <p:spPr bwMode="auto">
          <a:xfrm>
            <a:off x="6443663" y="1989138"/>
            <a:ext cx="1944687" cy="1944687"/>
          </a:xfrm>
          <a:prstGeom prst="rect">
            <a:avLst/>
          </a:prstGeom>
          <a:solidFill>
            <a:srgbClr val="0000FF">
              <a:alpha val="50000"/>
            </a:srgbClr>
          </a:solidFill>
          <a:ln w="9525">
            <a:solidFill>
              <a:schemeClr val="tx1"/>
            </a:solidFill>
            <a:miter lim="800000"/>
            <a:headEnd/>
            <a:tailEnd/>
          </a:ln>
          <a:effectLst/>
        </p:spPr>
        <p:txBody>
          <a:bodyPr wrap="none" anchor="ctr"/>
          <a:lstStyle/>
          <a:p>
            <a:pPr>
              <a:defRPr/>
            </a:pPr>
            <a:r>
              <a:rPr lang="el-GR" sz="2000" u="sng">
                <a:solidFill>
                  <a:srgbClr val="FFFF00"/>
                </a:solidFill>
                <a:effectLst>
                  <a:outerShdw blurRad="38100" dist="38100" dir="2700000" algn="tl">
                    <a:srgbClr val="000000"/>
                  </a:outerShdw>
                </a:effectLst>
                <a:latin typeface="Arial" charset="0"/>
              </a:rPr>
              <a:t>ΜΕΤΑΦΟΡΑ</a:t>
            </a:r>
          </a:p>
          <a:p>
            <a:pPr>
              <a:defRPr/>
            </a:pPr>
            <a:endParaRPr lang="el-GR" sz="2000" u="sng">
              <a:effectLst>
                <a:outerShdw blurRad="38100" dist="38100" dir="2700000" algn="tl">
                  <a:srgbClr val="000000"/>
                </a:outerShdw>
              </a:effectLst>
              <a:latin typeface="Arial" charset="0"/>
            </a:endParaRPr>
          </a:p>
          <a:p>
            <a:pPr>
              <a:buFontTx/>
              <a:buChar char="•"/>
              <a:defRPr/>
            </a:pPr>
            <a:r>
              <a:rPr lang="el-GR" sz="2000">
                <a:effectLst>
                  <a:outerShdw blurRad="38100" dist="38100" dir="2700000" algn="tl">
                    <a:srgbClr val="000000"/>
                  </a:outerShdw>
                </a:effectLst>
                <a:latin typeface="Arial" charset="0"/>
              </a:rPr>
              <a:t>ΤΡΕΝΟ</a:t>
            </a:r>
          </a:p>
          <a:p>
            <a:pPr>
              <a:buFontTx/>
              <a:buChar char="•"/>
              <a:defRPr/>
            </a:pPr>
            <a:r>
              <a:rPr lang="el-GR" sz="2000">
                <a:effectLst>
                  <a:outerShdw blurRad="38100" dist="38100" dir="2700000" algn="tl">
                    <a:srgbClr val="000000"/>
                  </a:outerShdw>
                </a:effectLst>
                <a:latin typeface="Arial" charset="0"/>
              </a:rPr>
              <a:t>ΤΑΝΚΕΡ</a:t>
            </a:r>
          </a:p>
          <a:p>
            <a:pPr>
              <a:buFontTx/>
              <a:buChar char="•"/>
              <a:defRPr/>
            </a:pPr>
            <a:r>
              <a:rPr lang="el-GR" sz="2000">
                <a:effectLst>
                  <a:outerShdw blurRad="38100" dist="38100" dir="2700000" algn="tl">
                    <a:srgbClr val="000000"/>
                  </a:outerShdw>
                </a:effectLst>
                <a:latin typeface="Arial" charset="0"/>
              </a:rPr>
              <a:t>ΑΓΩΓΟΣ</a:t>
            </a:r>
          </a:p>
        </p:txBody>
      </p:sp>
      <p:sp>
        <p:nvSpPr>
          <p:cNvPr id="8207" name="Rectangle 15"/>
          <p:cNvSpPr>
            <a:spLocks noChangeArrowheads="1"/>
          </p:cNvSpPr>
          <p:nvPr/>
        </p:nvSpPr>
        <p:spPr bwMode="auto">
          <a:xfrm>
            <a:off x="6516688" y="4581525"/>
            <a:ext cx="2447925" cy="1871663"/>
          </a:xfrm>
          <a:prstGeom prst="rect">
            <a:avLst/>
          </a:prstGeom>
          <a:solidFill>
            <a:schemeClr val="bg2">
              <a:alpha val="60001"/>
            </a:schemeClr>
          </a:solidFill>
          <a:ln w="9525">
            <a:solidFill>
              <a:schemeClr val="tx1"/>
            </a:solidFill>
            <a:miter lim="800000"/>
            <a:headEnd/>
            <a:tailEnd/>
          </a:ln>
          <a:effectLst/>
        </p:spPr>
        <p:txBody>
          <a:bodyPr wrap="none" anchor="ctr"/>
          <a:lstStyle/>
          <a:p>
            <a:pPr>
              <a:defRPr/>
            </a:pPr>
            <a:r>
              <a:rPr lang="el-GR" sz="2800" u="sng">
                <a:solidFill>
                  <a:srgbClr val="FFFF00"/>
                </a:solidFill>
                <a:effectLst>
                  <a:outerShdw blurRad="38100" dist="38100" dir="2700000" algn="tl">
                    <a:srgbClr val="000000"/>
                  </a:outerShdw>
                </a:effectLst>
                <a:latin typeface="Arial" charset="0"/>
              </a:rPr>
              <a:t>ΜΕΤΑΤΡΟΠΗ</a:t>
            </a:r>
          </a:p>
          <a:p>
            <a:pPr>
              <a:buFontTx/>
              <a:buChar char="•"/>
              <a:defRPr/>
            </a:pPr>
            <a:endParaRPr lang="el-GR" sz="2000">
              <a:latin typeface="Arial" charset="0"/>
            </a:endParaRPr>
          </a:p>
          <a:p>
            <a:pPr>
              <a:buFontTx/>
              <a:buChar char="•"/>
              <a:defRPr/>
            </a:pPr>
            <a:r>
              <a:rPr lang="el-GR" sz="2000">
                <a:latin typeface="Arial" charset="0"/>
              </a:rPr>
              <a:t>ΣΤΑΘΜΟΙ</a:t>
            </a:r>
          </a:p>
          <a:p>
            <a:pPr>
              <a:buFontTx/>
              <a:buChar char="•"/>
              <a:defRPr/>
            </a:pPr>
            <a:r>
              <a:rPr lang="el-GR" sz="2000">
                <a:latin typeface="Arial" charset="0"/>
              </a:rPr>
              <a:t>ΔΙΥΛΙΣΤΗΡΙΑ</a:t>
            </a:r>
          </a:p>
        </p:txBody>
      </p:sp>
      <p:sp>
        <p:nvSpPr>
          <p:cNvPr id="8208" name="Rectangle 16"/>
          <p:cNvSpPr>
            <a:spLocks noChangeArrowheads="1"/>
          </p:cNvSpPr>
          <p:nvPr/>
        </p:nvSpPr>
        <p:spPr bwMode="auto">
          <a:xfrm>
            <a:off x="3384550" y="1989138"/>
            <a:ext cx="2374900" cy="1944687"/>
          </a:xfrm>
          <a:prstGeom prst="rect">
            <a:avLst/>
          </a:prstGeom>
          <a:solidFill>
            <a:schemeClr val="folHlink">
              <a:alpha val="60001"/>
            </a:schemeClr>
          </a:solidFill>
          <a:ln w="9525">
            <a:solidFill>
              <a:schemeClr val="tx1"/>
            </a:solidFill>
            <a:miter lim="800000"/>
            <a:headEnd/>
            <a:tailEnd/>
          </a:ln>
          <a:effectLst/>
        </p:spPr>
        <p:txBody>
          <a:bodyPr wrap="none" anchor="ctr"/>
          <a:lstStyle/>
          <a:p>
            <a:pPr>
              <a:defRPr/>
            </a:pPr>
            <a:r>
              <a:rPr lang="el-GR" sz="2000" u="sng">
                <a:solidFill>
                  <a:srgbClr val="FFFF00"/>
                </a:solidFill>
                <a:effectLst>
                  <a:outerShdw blurRad="38100" dist="38100" dir="2700000" algn="tl">
                    <a:srgbClr val="000000"/>
                  </a:outerShdw>
                </a:effectLst>
                <a:latin typeface="Arial" charset="0"/>
              </a:rPr>
              <a:t>ΕΞΟΡΥΞΗ</a:t>
            </a:r>
          </a:p>
          <a:p>
            <a:pPr>
              <a:defRPr/>
            </a:pPr>
            <a:r>
              <a:rPr lang="el-GR" sz="2000" u="sng">
                <a:solidFill>
                  <a:srgbClr val="FFFF00"/>
                </a:solidFill>
                <a:effectLst>
                  <a:outerShdw blurRad="38100" dist="38100" dir="2700000" algn="tl">
                    <a:srgbClr val="000000"/>
                  </a:outerShdw>
                </a:effectLst>
                <a:latin typeface="Arial" charset="0"/>
              </a:rPr>
              <a:t>ΑΝΤΛΗΣΗ</a:t>
            </a:r>
            <a:endParaRPr lang="el-GR" sz="2400" u="sng">
              <a:solidFill>
                <a:srgbClr val="FFFF00"/>
              </a:solidFill>
              <a:effectLst>
                <a:outerShdw blurRad="38100" dist="38100" dir="2700000" algn="tl">
                  <a:srgbClr val="000000"/>
                </a:outerShdw>
              </a:effectLst>
              <a:latin typeface="Arial" charset="0"/>
            </a:endParaRPr>
          </a:p>
          <a:p>
            <a:pPr>
              <a:defRPr/>
            </a:pPr>
            <a:endParaRPr lang="el-GR" sz="2400" u="sng">
              <a:effectLst>
                <a:outerShdw blurRad="38100" dist="38100" dir="2700000" algn="tl">
                  <a:srgbClr val="000000"/>
                </a:outerShdw>
              </a:effectLst>
              <a:latin typeface="Arial" charset="0"/>
            </a:endParaRPr>
          </a:p>
          <a:p>
            <a:pPr>
              <a:buFontTx/>
              <a:buChar char="•"/>
              <a:defRPr/>
            </a:pPr>
            <a:r>
              <a:rPr lang="el-GR" sz="2000">
                <a:effectLst>
                  <a:outerShdw blurRad="38100" dist="38100" dir="2700000" algn="tl">
                    <a:srgbClr val="000000"/>
                  </a:outerShdw>
                </a:effectLst>
                <a:latin typeface="Arial" charset="0"/>
              </a:rPr>
              <a:t>ΟΡΥΧΕΙΟ</a:t>
            </a:r>
          </a:p>
          <a:p>
            <a:pPr>
              <a:buFontTx/>
              <a:buChar char="•"/>
              <a:defRPr/>
            </a:pPr>
            <a:r>
              <a:rPr lang="el-GR" sz="2000">
                <a:effectLst>
                  <a:outerShdw blurRad="38100" dist="38100" dir="2700000" algn="tl">
                    <a:srgbClr val="000000"/>
                  </a:outerShdw>
                </a:effectLst>
                <a:latin typeface="Arial" charset="0"/>
              </a:rPr>
              <a:t>ΠΕΤΡΕΛΑΙΟΠΗΓΗ</a:t>
            </a:r>
          </a:p>
        </p:txBody>
      </p:sp>
      <p:sp>
        <p:nvSpPr>
          <p:cNvPr id="8209" name="Rectangle 17"/>
          <p:cNvSpPr>
            <a:spLocks noChangeArrowheads="1"/>
          </p:cNvSpPr>
          <p:nvPr/>
        </p:nvSpPr>
        <p:spPr bwMode="auto">
          <a:xfrm>
            <a:off x="1547813" y="4652963"/>
            <a:ext cx="2087562" cy="1944687"/>
          </a:xfrm>
          <a:prstGeom prst="rect">
            <a:avLst/>
          </a:prstGeom>
          <a:solidFill>
            <a:srgbClr val="00FF00">
              <a:alpha val="39999"/>
            </a:srgbClr>
          </a:solidFill>
          <a:ln w="9525">
            <a:solidFill>
              <a:schemeClr val="tx1"/>
            </a:solidFill>
            <a:miter lim="800000"/>
            <a:headEnd/>
            <a:tailEnd/>
          </a:ln>
          <a:effectLst/>
        </p:spPr>
        <p:txBody>
          <a:bodyPr wrap="none" anchor="ctr"/>
          <a:lstStyle/>
          <a:p>
            <a:pPr>
              <a:defRPr/>
            </a:pPr>
            <a:r>
              <a:rPr lang="el-GR" sz="2000" u="sng">
                <a:solidFill>
                  <a:srgbClr val="FFFF00"/>
                </a:solidFill>
                <a:effectLst>
                  <a:outerShdw blurRad="38100" dist="38100" dir="2700000" algn="tl">
                    <a:srgbClr val="000000"/>
                  </a:outerShdw>
                </a:effectLst>
                <a:latin typeface="Arial" charset="0"/>
              </a:rPr>
              <a:t>ΕΞΕΡΕΥΝΗΣΗ</a:t>
            </a:r>
            <a:endParaRPr lang="el-GR" sz="2400" u="sng">
              <a:solidFill>
                <a:srgbClr val="FFFF00"/>
              </a:solidFill>
              <a:effectLst>
                <a:outerShdw blurRad="38100" dist="38100" dir="2700000" algn="tl">
                  <a:srgbClr val="000000"/>
                </a:outerShdw>
              </a:effectLst>
              <a:latin typeface="Arial" charset="0"/>
            </a:endParaRPr>
          </a:p>
          <a:p>
            <a:pPr>
              <a:defRPr/>
            </a:pPr>
            <a:endParaRPr lang="el-GR" sz="2400" u="sng">
              <a:effectLst>
                <a:outerShdw blurRad="38100" dist="38100" dir="2700000" algn="tl">
                  <a:srgbClr val="000000"/>
                </a:outerShdw>
              </a:effectLst>
              <a:latin typeface="Arial" charset="0"/>
            </a:endParaRPr>
          </a:p>
          <a:p>
            <a:pPr>
              <a:buFontTx/>
              <a:buChar char="•"/>
              <a:defRPr/>
            </a:pPr>
            <a:r>
              <a:rPr lang="el-GR" sz="2000">
                <a:effectLst>
                  <a:outerShdw blurRad="38100" dist="38100" dir="2700000" algn="tl">
                    <a:srgbClr val="000000"/>
                  </a:outerShdw>
                </a:effectLst>
                <a:latin typeface="Arial" charset="0"/>
              </a:rPr>
              <a:t>ΕΔΑΦΟΣ</a:t>
            </a:r>
          </a:p>
          <a:p>
            <a:pPr>
              <a:buFontTx/>
              <a:buChar char="•"/>
              <a:defRPr/>
            </a:pPr>
            <a:r>
              <a:rPr lang="el-GR" sz="2000">
                <a:effectLst>
                  <a:outerShdw blurRad="38100" dist="38100" dir="2700000" algn="tl">
                    <a:srgbClr val="000000"/>
                  </a:outerShdw>
                </a:effectLst>
                <a:latin typeface="Arial" charset="0"/>
              </a:rPr>
              <a:t>ΘΑΛΑΣΣΑ</a:t>
            </a:r>
          </a:p>
          <a:p>
            <a:pPr>
              <a:buFontTx/>
              <a:buChar char="•"/>
              <a:defRPr/>
            </a:pPr>
            <a:endParaRPr lang="el-GR" sz="2000">
              <a:effectLst>
                <a:outerShdw blurRad="38100" dist="38100" dir="2700000" algn="tl">
                  <a:srgbClr val="000000"/>
                </a:outerShdw>
              </a:effectLst>
              <a:latin typeface="Arial" charset="0"/>
            </a:endParaRPr>
          </a:p>
          <a:p>
            <a:pPr>
              <a:defRPr/>
            </a:pPr>
            <a:endParaRPr lang="el-GR" sz="2000">
              <a:effectLst>
                <a:outerShdw blurRad="38100" dist="38100" dir="2700000" algn="tl">
                  <a:srgbClr val="000000"/>
                </a:outerShdw>
              </a:effectLst>
              <a:latin typeface="Arial" charset="0"/>
            </a:endParaRPr>
          </a:p>
        </p:txBody>
      </p:sp>
      <p:cxnSp>
        <p:nvCxnSpPr>
          <p:cNvPr id="14345" name="AutoShape 19"/>
          <p:cNvCxnSpPr>
            <a:cxnSpLocks noChangeShapeType="1"/>
            <a:stCxn id="8208" idx="3"/>
            <a:endCxn id="8206" idx="1"/>
          </p:cNvCxnSpPr>
          <p:nvPr/>
        </p:nvCxnSpPr>
        <p:spPr bwMode="auto">
          <a:xfrm>
            <a:off x="5759450" y="2962275"/>
            <a:ext cx="684213" cy="0"/>
          </a:xfrm>
          <a:prstGeom prst="straightConnector1">
            <a:avLst/>
          </a:prstGeom>
          <a:noFill/>
          <a:ln w="9525">
            <a:solidFill>
              <a:schemeClr val="tx1"/>
            </a:solidFill>
            <a:round/>
            <a:headEnd/>
            <a:tailEnd type="triangle" w="med" len="med"/>
          </a:ln>
        </p:spPr>
      </p:cxnSp>
      <p:cxnSp>
        <p:nvCxnSpPr>
          <p:cNvPr id="14346" name="AutoShape 20"/>
          <p:cNvCxnSpPr>
            <a:cxnSpLocks noChangeShapeType="1"/>
            <a:stCxn id="8206" idx="3"/>
            <a:endCxn id="8207" idx="0"/>
          </p:cNvCxnSpPr>
          <p:nvPr/>
        </p:nvCxnSpPr>
        <p:spPr bwMode="auto">
          <a:xfrm flipH="1">
            <a:off x="7740650" y="2962275"/>
            <a:ext cx="647700" cy="1619250"/>
          </a:xfrm>
          <a:prstGeom prst="bentConnector4">
            <a:avLst>
              <a:gd name="adj1" fmla="val -35296"/>
              <a:gd name="adj2" fmla="val 80000"/>
            </a:avLst>
          </a:prstGeom>
          <a:noFill/>
          <a:ln w="9525">
            <a:solidFill>
              <a:schemeClr val="tx1"/>
            </a:solidFill>
            <a:miter lim="800000"/>
            <a:headEnd/>
            <a:tailEnd type="triangle" w="med" len="med"/>
          </a:ln>
        </p:spPr>
      </p:cxnSp>
      <p:cxnSp>
        <p:nvCxnSpPr>
          <p:cNvPr id="14347" name="AutoShape 25"/>
          <p:cNvCxnSpPr>
            <a:cxnSpLocks noChangeShapeType="1"/>
            <a:stCxn id="8209" idx="3"/>
            <a:endCxn id="8208" idx="1"/>
          </p:cNvCxnSpPr>
          <p:nvPr/>
        </p:nvCxnSpPr>
        <p:spPr bwMode="auto">
          <a:xfrm flipH="1" flipV="1">
            <a:off x="3384550" y="2962275"/>
            <a:ext cx="250825" cy="2663825"/>
          </a:xfrm>
          <a:prstGeom prst="bentConnector5">
            <a:avLst>
              <a:gd name="adj1" fmla="val -91139"/>
              <a:gd name="adj2" fmla="val 50060"/>
              <a:gd name="adj3" fmla="val 191139"/>
            </a:avLst>
          </a:prstGeom>
          <a:noFill/>
          <a:ln w="9525">
            <a:solidFill>
              <a:schemeClr val="tx1"/>
            </a:solidFill>
            <a:miter lim="800000"/>
            <a:headEnd/>
            <a:tailEnd type="triangle" w="med" len="med"/>
          </a:ln>
        </p:spPr>
      </p:cxnSp>
      <p:cxnSp>
        <p:nvCxnSpPr>
          <p:cNvPr id="14348" name="AutoShape 26"/>
          <p:cNvCxnSpPr>
            <a:cxnSpLocks noChangeShapeType="1"/>
            <a:stCxn id="8195" idx="2"/>
            <a:endCxn id="8209" idx="1"/>
          </p:cNvCxnSpPr>
          <p:nvPr/>
        </p:nvCxnSpPr>
        <p:spPr bwMode="auto">
          <a:xfrm rot="16200000" flipH="1">
            <a:off x="503238" y="4581525"/>
            <a:ext cx="1692275" cy="396875"/>
          </a:xfrm>
          <a:prstGeom prst="bentConnector2">
            <a:avLst/>
          </a:prstGeom>
          <a:noFill/>
          <a:ln w="9525">
            <a:solidFill>
              <a:schemeClr val="tx1"/>
            </a:solidFill>
            <a:miter lim="800000"/>
            <a:headEnd/>
            <a:tailEnd type="triangle" w="med" len="med"/>
          </a:ln>
        </p:spPr>
      </p:cxnSp>
      <p:sp>
        <p:nvSpPr>
          <p:cNvPr id="2" name="Slide Number Placeholder 1"/>
          <p:cNvSpPr>
            <a:spLocks noGrp="1"/>
          </p:cNvSpPr>
          <p:nvPr>
            <p:ph type="sldNum" sz="quarter" idx="12"/>
          </p:nvPr>
        </p:nvSpPr>
        <p:spPr/>
        <p:txBody>
          <a:bodyPr/>
          <a:lstStyle/>
          <a:p>
            <a:fld id="{BC1ABC06-5541-4A9D-A2D6-73EED2529435}" type="slidenum">
              <a:rPr lang="en-GB" smtClean="0"/>
              <a:t>47</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18112783"/>
      </p:ext>
    </p:extLst>
  </p:cSld>
  <p:clrMapOvr>
    <a:masterClrMapping/>
  </p:clrMapOvr>
  <mc:AlternateContent xmlns:mc="http://schemas.openxmlformats.org/markup-compatibility/2006">
    <mc:Choice xmlns:p14="http://schemas.microsoft.com/office/powerpoint/2010/main" Requires="p14">
      <p:transition spd="slow" p14:dur="2000" advTm="50412"/>
    </mc:Choice>
    <mc:Fallback>
      <p:transition spd="slow" advTm="504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Slide Number Placeholder 2"/>
          <p:cNvSpPr>
            <a:spLocks noGrp="1"/>
          </p:cNvSpPr>
          <p:nvPr>
            <p:ph type="sldNum" sz="quarter" idx="12"/>
          </p:nvPr>
        </p:nvSpPr>
        <p:spPr/>
        <p:txBody>
          <a:bodyPr/>
          <a:lstStyle/>
          <a:p>
            <a:fld id="{BC1ABC06-5541-4A9D-A2D6-73EED2529435}" type="slidenum">
              <a:rPr lang="en-GB" smtClean="0"/>
              <a:t>48</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3943981"/>
      </p:ext>
    </p:extLst>
  </p:cSld>
  <p:clrMapOvr>
    <a:masterClrMapping/>
  </p:clrMapOvr>
  <mc:AlternateContent xmlns:mc="http://schemas.openxmlformats.org/markup-compatibility/2006">
    <mc:Choice xmlns:p14="http://schemas.microsoft.com/office/powerpoint/2010/main" Requires="p14">
      <p:transition spd="slow" p14:dur="2000" advTm="1413"/>
    </mc:Choice>
    <mc:Fallback>
      <p:transition spd="slow" advTm="1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defRPr/>
            </a:pPr>
            <a:r>
              <a:rPr lang="el-GR" dirty="0"/>
              <a:t>ΕΝΕΡΓΕΙΑΚΗ ΠΟΛΙΤΙΚΗ – ΒΑΣΙΚΑ ΣΤΟΙΧΕΙΑ</a:t>
            </a:r>
            <a:endParaRPr lang="en-GB" dirty="0"/>
          </a:p>
        </p:txBody>
      </p:sp>
      <p:sp>
        <p:nvSpPr>
          <p:cNvPr id="6" name="Text Placeholder 5"/>
          <p:cNvSpPr>
            <a:spLocks noGrp="1"/>
          </p:cNvSpPr>
          <p:nvPr>
            <p:ph type="body" idx="1"/>
          </p:nvPr>
        </p:nvSpPr>
        <p:spPr/>
        <p:txBody>
          <a:bodyPr/>
          <a:lstStyle/>
          <a:p>
            <a:r>
              <a:rPr lang="el-GR" dirty="0" smtClean="0"/>
              <a:t>ΤΕΧΝΟΛΟΓΙΑ</a:t>
            </a:r>
            <a:endParaRPr lang="en-GB" dirty="0"/>
          </a:p>
        </p:txBody>
      </p:sp>
      <p:sp>
        <p:nvSpPr>
          <p:cNvPr id="5" name="Content Placeholder 4"/>
          <p:cNvSpPr>
            <a:spLocks noGrp="1"/>
          </p:cNvSpPr>
          <p:nvPr>
            <p:ph sz="half" idx="2"/>
          </p:nvPr>
        </p:nvSpPr>
        <p:spPr/>
        <p:txBody>
          <a:bodyPr>
            <a:normAutofit/>
          </a:bodyPr>
          <a:lstStyle/>
          <a:p>
            <a:r>
              <a:rPr lang="el-GR" sz="2000" dirty="0" smtClean="0"/>
              <a:t>ΕΝΕΡΓΕΙΑΚΟΙ ΠΟΡΟΙ</a:t>
            </a:r>
          </a:p>
          <a:p>
            <a:endParaRPr lang="el-GR" sz="2000" dirty="0" smtClean="0"/>
          </a:p>
          <a:p>
            <a:r>
              <a:rPr lang="el-GR" sz="2000" dirty="0" smtClean="0"/>
              <a:t>ΠΑΡΑΓΩΓΗ ΕΝΕΡΓΕΙΑΣ</a:t>
            </a:r>
          </a:p>
          <a:p>
            <a:r>
              <a:rPr lang="el-GR" sz="2000" dirty="0" smtClean="0"/>
              <a:t>ΜΕΤΑΤΡΟΠΗ ΕΝΕΡΓΕΙΑΣ</a:t>
            </a:r>
          </a:p>
          <a:p>
            <a:r>
              <a:rPr lang="el-GR" sz="2000" dirty="0" smtClean="0"/>
              <a:t>ΜΕΤΑΦΟΡΑ, ΔΙΑΝΟΜΗ</a:t>
            </a:r>
          </a:p>
          <a:p>
            <a:r>
              <a:rPr lang="el-GR" sz="2000" dirty="0" smtClean="0"/>
              <a:t>ΑΠΟΘΗΚΕΥΣΗ</a:t>
            </a:r>
          </a:p>
          <a:p>
            <a:r>
              <a:rPr lang="el-GR" sz="2000" dirty="0" smtClean="0"/>
              <a:t>ΧΡΗΣΗ</a:t>
            </a:r>
          </a:p>
          <a:p>
            <a:endParaRPr lang="el-GR" sz="2000" dirty="0"/>
          </a:p>
          <a:p>
            <a:endParaRPr lang="en-GB" sz="2000" dirty="0"/>
          </a:p>
        </p:txBody>
      </p:sp>
      <p:sp>
        <p:nvSpPr>
          <p:cNvPr id="7" name="Text Placeholder 6"/>
          <p:cNvSpPr>
            <a:spLocks noGrp="1"/>
          </p:cNvSpPr>
          <p:nvPr>
            <p:ph type="body" sz="quarter" idx="3"/>
          </p:nvPr>
        </p:nvSpPr>
        <p:spPr/>
        <p:txBody>
          <a:bodyPr/>
          <a:lstStyle/>
          <a:p>
            <a:r>
              <a:rPr lang="el-GR" dirty="0"/>
              <a:t>ΕΝΕΡΓΕΙΑΚΗ </a:t>
            </a:r>
            <a:r>
              <a:rPr lang="el-GR" dirty="0" smtClean="0"/>
              <a:t>ΟΙΚΟΝΟΜΙΑ</a:t>
            </a:r>
            <a:endParaRPr lang="el-GR" dirty="0"/>
          </a:p>
        </p:txBody>
      </p:sp>
      <p:sp>
        <p:nvSpPr>
          <p:cNvPr id="8" name="Content Placeholder 7"/>
          <p:cNvSpPr>
            <a:spLocks noGrp="1"/>
          </p:cNvSpPr>
          <p:nvPr>
            <p:ph sz="quarter" idx="4"/>
          </p:nvPr>
        </p:nvSpPr>
        <p:spPr/>
        <p:txBody>
          <a:bodyPr>
            <a:normAutofit/>
          </a:bodyPr>
          <a:lstStyle/>
          <a:p>
            <a:r>
              <a:rPr lang="el-GR" sz="2000" dirty="0" smtClean="0"/>
              <a:t>ΠΡΟΣΦΟΡΑ </a:t>
            </a:r>
            <a:r>
              <a:rPr lang="el-GR" sz="2000" dirty="0"/>
              <a:t>ΚΑΙ ΧΡΗΣΗ</a:t>
            </a:r>
            <a:endParaRPr lang="en-GB" sz="2000" dirty="0"/>
          </a:p>
          <a:p>
            <a:pPr marL="0" indent="0">
              <a:buNone/>
            </a:pPr>
            <a:endParaRPr lang="el-GR" sz="2000" dirty="0" smtClean="0"/>
          </a:p>
          <a:p>
            <a:r>
              <a:rPr lang="el-GR" sz="2000" dirty="0" smtClean="0"/>
              <a:t>ΠΡΩΤΟΓΕΝΗΣ ΕΝΕΡΓΕΙΑ</a:t>
            </a:r>
          </a:p>
          <a:p>
            <a:r>
              <a:rPr lang="el-GR" sz="2000" dirty="0" smtClean="0"/>
              <a:t>ΔΕΥΤΕΡΟΓΕΝΗΣ ΕΝΕΡΓΕΙΑ</a:t>
            </a:r>
          </a:p>
          <a:p>
            <a:r>
              <a:rPr lang="el-GR" sz="2000" dirty="0" smtClean="0"/>
              <a:t>ΑΠΟΘΕΜΑΤΑ</a:t>
            </a:r>
          </a:p>
          <a:p>
            <a:r>
              <a:rPr lang="el-GR" sz="2000" dirty="0" smtClean="0"/>
              <a:t>ΕΝΕΡΓΕΙΑΚΑ ΙΣΟΖΥΓΙΑ</a:t>
            </a:r>
          </a:p>
          <a:p>
            <a:endParaRPr lang="el-GR" sz="2000" dirty="0"/>
          </a:p>
          <a:p>
            <a:r>
              <a:rPr lang="el-GR" sz="2000" dirty="0" smtClean="0"/>
              <a:t>ΕΝΕΡΓΕΙΑΚΕΣ ΑΓΟΡΕΣ</a:t>
            </a:r>
          </a:p>
          <a:p>
            <a:r>
              <a:rPr lang="el-GR" sz="2000" dirty="0" smtClean="0"/>
              <a:t>ΠΟΡΩΝ</a:t>
            </a:r>
          </a:p>
          <a:p>
            <a:r>
              <a:rPr lang="el-GR" sz="2000" dirty="0" smtClean="0"/>
              <a:t>ΡΥΠΩΝ</a:t>
            </a:r>
          </a:p>
          <a:p>
            <a:r>
              <a:rPr lang="el-GR" sz="2000" dirty="0" smtClean="0"/>
              <a:t>ΗΛΕΚΤΡΙΣΜΟΥ</a:t>
            </a:r>
            <a:endParaRPr lang="en-GB" sz="2000" dirty="0"/>
          </a:p>
        </p:txBody>
      </p:sp>
      <p:sp>
        <p:nvSpPr>
          <p:cNvPr id="9" name="TextBox 8"/>
          <p:cNvSpPr txBox="1"/>
          <p:nvPr/>
        </p:nvSpPr>
        <p:spPr>
          <a:xfrm>
            <a:off x="395536" y="6453336"/>
            <a:ext cx="8496944" cy="369332"/>
          </a:xfrm>
          <a:prstGeom prst="rect">
            <a:avLst/>
          </a:prstGeom>
          <a:solidFill>
            <a:srgbClr val="FFFF00"/>
          </a:solidFill>
        </p:spPr>
        <p:txBody>
          <a:bodyPr wrap="square" rtlCol="0">
            <a:spAutoFit/>
          </a:bodyPr>
          <a:lstStyle/>
          <a:p>
            <a:pPr algn="ctr" fontAlgn="base"/>
            <a:r>
              <a:rPr lang="el-GR" b="1" dirty="0" smtClean="0">
                <a:latin typeface="Cambria Math" panose="02040503050406030204" pitchFamily="18" charset="0"/>
                <a:ea typeface="Cambria Math" panose="02040503050406030204" pitchFamily="18" charset="0"/>
              </a:rPr>
              <a:t>ΠΕΡΙΒΑΛΛΟΝ</a:t>
            </a:r>
            <a:endParaRPr lang="en-GB" b="1" dirty="0" err="1">
              <a:latin typeface="Cambria Math" panose="02040503050406030204" pitchFamily="18" charset="0"/>
              <a:ea typeface="Cambria Math" panose="02040503050406030204" pitchFamily="18" charset="0"/>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49</a:t>
            </a:fld>
            <a:endParaRPr lang="en-GB"/>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62538479"/>
      </p:ext>
    </p:extLst>
  </p:cSld>
  <p:clrMapOvr>
    <a:masterClrMapping/>
  </p:clrMapOvr>
  <mc:AlternateContent xmlns:mc="http://schemas.openxmlformats.org/markup-compatibility/2006">
    <mc:Choice xmlns:p14="http://schemas.microsoft.com/office/powerpoint/2010/main" Requires="p14">
      <p:transition spd="slow" p14:dur="2000" advTm="65458"/>
    </mc:Choice>
    <mc:Fallback>
      <p:transition spd="slow" advTm="65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755575" y="332656"/>
            <a:ext cx="7500495" cy="619125"/>
          </a:xfrm>
        </p:spPr>
        <p:txBody>
          <a:bodyPr>
            <a:noAutofit/>
          </a:bodyPr>
          <a:lstStyle/>
          <a:p>
            <a:pPr>
              <a:defRPr/>
            </a:pPr>
            <a:r>
              <a:rPr lang="el-GR" sz="2800" b="1" dirty="0">
                <a:solidFill>
                  <a:srgbClr val="C00000"/>
                </a:solidFill>
              </a:rPr>
              <a:t>Παγκόσμια Ζήτηση Πρωτογενούς  Ενέργειας</a:t>
            </a:r>
            <a:endParaRPr lang="en-US" sz="2800" b="1" dirty="0">
              <a:solidFill>
                <a:srgbClr val="C00000"/>
              </a:solidFill>
            </a:endParaRPr>
          </a:p>
        </p:txBody>
      </p:sp>
      <p:sp>
        <p:nvSpPr>
          <p:cNvPr id="24579" name="Text Box 3"/>
          <p:cNvSpPr txBox="1">
            <a:spLocks noChangeArrowheads="1"/>
          </p:cNvSpPr>
          <p:nvPr/>
        </p:nvSpPr>
        <p:spPr bwMode="auto">
          <a:xfrm>
            <a:off x="871884" y="5949950"/>
            <a:ext cx="7400231" cy="646331"/>
          </a:xfrm>
          <a:prstGeom prst="rect">
            <a:avLst/>
          </a:prstGeom>
          <a:noFill/>
          <a:ln w="9525">
            <a:noFill/>
            <a:miter lim="800000"/>
            <a:headEnd/>
            <a:tailEnd/>
          </a:ln>
        </p:spPr>
        <p:txBody>
          <a:bodyPr wrap="none">
            <a:spAutoFit/>
          </a:bodyPr>
          <a:lstStyle/>
          <a:p>
            <a:pPr algn="ctr" eaLnBrk="0" hangingPunct="0"/>
            <a:r>
              <a:rPr lang="el-GR" dirty="0">
                <a:solidFill>
                  <a:srgbClr val="CC0000"/>
                </a:solidFill>
                <a:cs typeface="Arial" charset="0"/>
              </a:rPr>
              <a:t>Στα καύσιμα από απολιθώματα (</a:t>
            </a:r>
            <a:r>
              <a:rPr lang="en-GB" dirty="0">
                <a:solidFill>
                  <a:srgbClr val="CC0000"/>
                </a:solidFill>
                <a:cs typeface="Arial" charset="0"/>
              </a:rPr>
              <a:t>Fossil fuels</a:t>
            </a:r>
            <a:r>
              <a:rPr lang="el-GR" dirty="0">
                <a:solidFill>
                  <a:srgbClr val="CC0000"/>
                </a:solidFill>
                <a:cs typeface="Arial" charset="0"/>
              </a:rPr>
              <a:t>) οφείλεται το </a:t>
            </a:r>
            <a:r>
              <a:rPr lang="en-GB" dirty="0">
                <a:solidFill>
                  <a:srgbClr val="CC0000"/>
                </a:solidFill>
                <a:cs typeface="Arial" charset="0"/>
              </a:rPr>
              <a:t> 90% </a:t>
            </a:r>
            <a:r>
              <a:rPr lang="el-GR" dirty="0">
                <a:solidFill>
                  <a:srgbClr val="CC0000"/>
                </a:solidFill>
                <a:cs typeface="Arial" charset="0"/>
              </a:rPr>
              <a:t>της αύξησης </a:t>
            </a:r>
          </a:p>
          <a:p>
            <a:pPr algn="ctr" eaLnBrk="0" hangingPunct="0"/>
            <a:r>
              <a:rPr lang="el-GR" dirty="0">
                <a:solidFill>
                  <a:srgbClr val="CC0000"/>
                </a:solidFill>
                <a:cs typeface="Arial" charset="0"/>
              </a:rPr>
              <a:t>τ</a:t>
            </a:r>
            <a:r>
              <a:rPr lang="el-GR" dirty="0" smtClean="0">
                <a:solidFill>
                  <a:srgbClr val="CC0000"/>
                </a:solidFill>
                <a:cs typeface="Arial" charset="0"/>
              </a:rPr>
              <a:t>ης </a:t>
            </a:r>
            <a:r>
              <a:rPr lang="el-GR" dirty="0">
                <a:solidFill>
                  <a:srgbClr val="CC0000"/>
                </a:solidFill>
                <a:cs typeface="Arial" charset="0"/>
              </a:rPr>
              <a:t>ενεργειακής ζήτησης μέχρι το</a:t>
            </a:r>
            <a:r>
              <a:rPr lang="en-GB" dirty="0">
                <a:solidFill>
                  <a:srgbClr val="CC0000"/>
                </a:solidFill>
                <a:cs typeface="Arial" charset="0"/>
              </a:rPr>
              <a:t> 2030 </a:t>
            </a:r>
          </a:p>
        </p:txBody>
      </p:sp>
      <p:sp>
        <p:nvSpPr>
          <p:cNvPr id="155652" name="Freeform 4"/>
          <p:cNvSpPr>
            <a:spLocks/>
          </p:cNvSpPr>
          <p:nvPr/>
        </p:nvSpPr>
        <p:spPr bwMode="auto">
          <a:xfrm>
            <a:off x="5464175" y="3162300"/>
            <a:ext cx="2608263" cy="636588"/>
          </a:xfrm>
          <a:custGeom>
            <a:avLst/>
            <a:gdLst>
              <a:gd name="T0" fmla="*/ 0 w 1712"/>
              <a:gd name="T1" fmla="*/ 2147483647 h 418"/>
              <a:gd name="T2" fmla="*/ 2147483647 w 1712"/>
              <a:gd name="T3" fmla="*/ 2147483647 h 418"/>
              <a:gd name="T4" fmla="*/ 2147483647 w 1712"/>
              <a:gd name="T5" fmla="*/ 2147483647 h 418"/>
              <a:gd name="T6" fmla="*/ 2147483647 w 1712"/>
              <a:gd name="T7" fmla="*/ 2147483647 h 418"/>
              <a:gd name="T8" fmla="*/ 2147483647 w 1712"/>
              <a:gd name="T9" fmla="*/ 2147483647 h 418"/>
              <a:gd name="T10" fmla="*/ 2147483647 w 1712"/>
              <a:gd name="T11" fmla="*/ 2147483647 h 418"/>
              <a:gd name="T12" fmla="*/ 2147483647 w 1712"/>
              <a:gd name="T13" fmla="*/ 2147483647 h 418"/>
              <a:gd name="T14" fmla="*/ 2147483647 w 1712"/>
              <a:gd name="T15" fmla="*/ 2147483647 h 418"/>
              <a:gd name="T16" fmla="*/ 2147483647 w 1712"/>
              <a:gd name="T17" fmla="*/ 2147483647 h 418"/>
              <a:gd name="T18" fmla="*/ 2147483647 w 1712"/>
              <a:gd name="T19" fmla="*/ 2147483647 h 418"/>
              <a:gd name="T20" fmla="*/ 2147483647 w 1712"/>
              <a:gd name="T21" fmla="*/ 2147483647 h 418"/>
              <a:gd name="T22" fmla="*/ 2147483647 w 1712"/>
              <a:gd name="T23" fmla="*/ 2147483647 h 418"/>
              <a:gd name="T24" fmla="*/ 2147483647 w 1712"/>
              <a:gd name="T25" fmla="*/ 2147483647 h 418"/>
              <a:gd name="T26" fmla="*/ 2147483647 w 1712"/>
              <a:gd name="T27" fmla="*/ 2147483647 h 418"/>
              <a:gd name="T28" fmla="*/ 2147483647 w 1712"/>
              <a:gd name="T29" fmla="*/ 2147483647 h 418"/>
              <a:gd name="T30" fmla="*/ 2147483647 w 1712"/>
              <a:gd name="T31" fmla="*/ 2147483647 h 418"/>
              <a:gd name="T32" fmla="*/ 2147483647 w 1712"/>
              <a:gd name="T33" fmla="*/ 2147483647 h 418"/>
              <a:gd name="T34" fmla="*/ 2147483647 w 1712"/>
              <a:gd name="T35" fmla="*/ 2147483647 h 418"/>
              <a:gd name="T36" fmla="*/ 2147483647 w 1712"/>
              <a:gd name="T37" fmla="*/ 2147483647 h 418"/>
              <a:gd name="T38" fmla="*/ 2147483647 w 1712"/>
              <a:gd name="T39" fmla="*/ 2147483647 h 418"/>
              <a:gd name="T40" fmla="*/ 2147483647 w 1712"/>
              <a:gd name="T41" fmla="*/ 2147483647 h 418"/>
              <a:gd name="T42" fmla="*/ 2147483647 w 1712"/>
              <a:gd name="T43" fmla="*/ 2147483647 h 418"/>
              <a:gd name="T44" fmla="*/ 2147483647 w 1712"/>
              <a:gd name="T45" fmla="*/ 2147483647 h 418"/>
              <a:gd name="T46" fmla="*/ 2147483647 w 1712"/>
              <a:gd name="T47" fmla="*/ 2147483647 h 418"/>
              <a:gd name="T48" fmla="*/ 2147483647 w 1712"/>
              <a:gd name="T49" fmla="*/ 2147483647 h 418"/>
              <a:gd name="T50" fmla="*/ 2147483647 w 1712"/>
              <a:gd name="T51" fmla="*/ 2147483647 h 418"/>
              <a:gd name="T52" fmla="*/ 2147483647 w 1712"/>
              <a:gd name="T53" fmla="*/ 2147483647 h 418"/>
              <a:gd name="T54" fmla="*/ 2147483647 w 1712"/>
              <a:gd name="T55" fmla="*/ 2147483647 h 418"/>
              <a:gd name="T56" fmla="*/ 2147483647 w 1712"/>
              <a:gd name="T57" fmla="*/ 0 h 4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12"/>
              <a:gd name="T88" fmla="*/ 0 h 418"/>
              <a:gd name="T89" fmla="*/ 1712 w 1712"/>
              <a:gd name="T90" fmla="*/ 418 h 41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12" h="418">
                <a:moveTo>
                  <a:pt x="0" y="418"/>
                </a:moveTo>
                <a:lnTo>
                  <a:pt x="63" y="395"/>
                </a:lnTo>
                <a:lnTo>
                  <a:pt x="119" y="387"/>
                </a:lnTo>
                <a:lnTo>
                  <a:pt x="183" y="363"/>
                </a:lnTo>
                <a:lnTo>
                  <a:pt x="246" y="347"/>
                </a:lnTo>
                <a:lnTo>
                  <a:pt x="302" y="331"/>
                </a:lnTo>
                <a:lnTo>
                  <a:pt x="366" y="316"/>
                </a:lnTo>
                <a:lnTo>
                  <a:pt x="430" y="300"/>
                </a:lnTo>
                <a:lnTo>
                  <a:pt x="485" y="292"/>
                </a:lnTo>
                <a:lnTo>
                  <a:pt x="549" y="276"/>
                </a:lnTo>
                <a:lnTo>
                  <a:pt x="613" y="260"/>
                </a:lnTo>
                <a:lnTo>
                  <a:pt x="668" y="245"/>
                </a:lnTo>
                <a:lnTo>
                  <a:pt x="732" y="237"/>
                </a:lnTo>
                <a:lnTo>
                  <a:pt x="796" y="221"/>
                </a:lnTo>
                <a:lnTo>
                  <a:pt x="852" y="205"/>
                </a:lnTo>
                <a:lnTo>
                  <a:pt x="915" y="189"/>
                </a:lnTo>
                <a:lnTo>
                  <a:pt x="979" y="166"/>
                </a:lnTo>
                <a:lnTo>
                  <a:pt x="1035" y="150"/>
                </a:lnTo>
                <a:lnTo>
                  <a:pt x="1098" y="142"/>
                </a:lnTo>
                <a:lnTo>
                  <a:pt x="1162" y="118"/>
                </a:lnTo>
                <a:lnTo>
                  <a:pt x="1226" y="110"/>
                </a:lnTo>
                <a:lnTo>
                  <a:pt x="1282" y="94"/>
                </a:lnTo>
                <a:lnTo>
                  <a:pt x="1345" y="79"/>
                </a:lnTo>
                <a:lnTo>
                  <a:pt x="1409" y="63"/>
                </a:lnTo>
                <a:lnTo>
                  <a:pt x="1465" y="47"/>
                </a:lnTo>
                <a:lnTo>
                  <a:pt x="1528" y="31"/>
                </a:lnTo>
                <a:lnTo>
                  <a:pt x="1592" y="23"/>
                </a:lnTo>
                <a:lnTo>
                  <a:pt x="1648" y="8"/>
                </a:lnTo>
                <a:lnTo>
                  <a:pt x="1712" y="0"/>
                </a:lnTo>
              </a:path>
            </a:pathLst>
          </a:custGeom>
          <a:noFill/>
          <a:ln w="23813">
            <a:solidFill>
              <a:srgbClr val="993366"/>
            </a:solidFill>
            <a:round/>
            <a:headEnd/>
            <a:tailEnd/>
          </a:ln>
        </p:spPr>
        <p:txBody>
          <a:bodyPr/>
          <a:lstStyle/>
          <a:p>
            <a:endParaRPr lang="el-GR"/>
          </a:p>
        </p:txBody>
      </p:sp>
      <p:sp>
        <p:nvSpPr>
          <p:cNvPr id="155653" name="Freeform 5"/>
          <p:cNvSpPr>
            <a:spLocks/>
          </p:cNvSpPr>
          <p:nvPr/>
        </p:nvSpPr>
        <p:spPr bwMode="auto">
          <a:xfrm>
            <a:off x="5464175" y="2006600"/>
            <a:ext cx="2608263" cy="1106488"/>
          </a:xfrm>
          <a:custGeom>
            <a:avLst/>
            <a:gdLst>
              <a:gd name="T0" fmla="*/ 0 w 1712"/>
              <a:gd name="T1" fmla="*/ 2147483647 h 727"/>
              <a:gd name="T2" fmla="*/ 2147483647 w 1712"/>
              <a:gd name="T3" fmla="*/ 2147483647 h 727"/>
              <a:gd name="T4" fmla="*/ 2147483647 w 1712"/>
              <a:gd name="T5" fmla="*/ 2147483647 h 727"/>
              <a:gd name="T6" fmla="*/ 2147483647 w 1712"/>
              <a:gd name="T7" fmla="*/ 2147483647 h 727"/>
              <a:gd name="T8" fmla="*/ 2147483647 w 1712"/>
              <a:gd name="T9" fmla="*/ 2147483647 h 727"/>
              <a:gd name="T10" fmla="*/ 2147483647 w 1712"/>
              <a:gd name="T11" fmla="*/ 2147483647 h 727"/>
              <a:gd name="T12" fmla="*/ 2147483647 w 1712"/>
              <a:gd name="T13" fmla="*/ 2147483647 h 727"/>
              <a:gd name="T14" fmla="*/ 2147483647 w 1712"/>
              <a:gd name="T15" fmla="*/ 2147483647 h 727"/>
              <a:gd name="T16" fmla="*/ 2147483647 w 1712"/>
              <a:gd name="T17" fmla="*/ 2147483647 h 727"/>
              <a:gd name="T18" fmla="*/ 2147483647 w 1712"/>
              <a:gd name="T19" fmla="*/ 2147483647 h 727"/>
              <a:gd name="T20" fmla="*/ 2147483647 w 1712"/>
              <a:gd name="T21" fmla="*/ 2147483647 h 727"/>
              <a:gd name="T22" fmla="*/ 2147483647 w 1712"/>
              <a:gd name="T23" fmla="*/ 2147483647 h 727"/>
              <a:gd name="T24" fmla="*/ 2147483647 w 1712"/>
              <a:gd name="T25" fmla="*/ 2147483647 h 727"/>
              <a:gd name="T26" fmla="*/ 2147483647 w 1712"/>
              <a:gd name="T27" fmla="*/ 2147483647 h 727"/>
              <a:gd name="T28" fmla="*/ 2147483647 w 1712"/>
              <a:gd name="T29" fmla="*/ 2147483647 h 727"/>
              <a:gd name="T30" fmla="*/ 2147483647 w 1712"/>
              <a:gd name="T31" fmla="*/ 2147483647 h 727"/>
              <a:gd name="T32" fmla="*/ 2147483647 w 1712"/>
              <a:gd name="T33" fmla="*/ 2147483647 h 727"/>
              <a:gd name="T34" fmla="*/ 2147483647 w 1712"/>
              <a:gd name="T35" fmla="*/ 2147483647 h 727"/>
              <a:gd name="T36" fmla="*/ 2147483647 w 1712"/>
              <a:gd name="T37" fmla="*/ 2147483647 h 727"/>
              <a:gd name="T38" fmla="*/ 2147483647 w 1712"/>
              <a:gd name="T39" fmla="*/ 2147483647 h 727"/>
              <a:gd name="T40" fmla="*/ 2147483647 w 1712"/>
              <a:gd name="T41" fmla="*/ 2147483647 h 727"/>
              <a:gd name="T42" fmla="*/ 2147483647 w 1712"/>
              <a:gd name="T43" fmla="*/ 2147483647 h 727"/>
              <a:gd name="T44" fmla="*/ 2147483647 w 1712"/>
              <a:gd name="T45" fmla="*/ 2147483647 h 727"/>
              <a:gd name="T46" fmla="*/ 2147483647 w 1712"/>
              <a:gd name="T47" fmla="*/ 2147483647 h 727"/>
              <a:gd name="T48" fmla="*/ 2147483647 w 1712"/>
              <a:gd name="T49" fmla="*/ 2147483647 h 727"/>
              <a:gd name="T50" fmla="*/ 2147483647 w 1712"/>
              <a:gd name="T51" fmla="*/ 2147483647 h 727"/>
              <a:gd name="T52" fmla="*/ 2147483647 w 1712"/>
              <a:gd name="T53" fmla="*/ 2147483647 h 727"/>
              <a:gd name="T54" fmla="*/ 2147483647 w 1712"/>
              <a:gd name="T55" fmla="*/ 2147483647 h 727"/>
              <a:gd name="T56" fmla="*/ 2147483647 w 1712"/>
              <a:gd name="T57" fmla="*/ 0 h 7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12"/>
              <a:gd name="T88" fmla="*/ 0 h 727"/>
              <a:gd name="T89" fmla="*/ 1712 w 1712"/>
              <a:gd name="T90" fmla="*/ 727 h 72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12" h="727">
                <a:moveTo>
                  <a:pt x="0" y="727"/>
                </a:moveTo>
                <a:lnTo>
                  <a:pt x="63" y="711"/>
                </a:lnTo>
                <a:lnTo>
                  <a:pt x="119" y="695"/>
                </a:lnTo>
                <a:lnTo>
                  <a:pt x="183" y="664"/>
                </a:lnTo>
                <a:lnTo>
                  <a:pt x="246" y="624"/>
                </a:lnTo>
                <a:lnTo>
                  <a:pt x="302" y="593"/>
                </a:lnTo>
                <a:lnTo>
                  <a:pt x="366" y="561"/>
                </a:lnTo>
                <a:lnTo>
                  <a:pt x="430" y="537"/>
                </a:lnTo>
                <a:lnTo>
                  <a:pt x="485" y="506"/>
                </a:lnTo>
                <a:lnTo>
                  <a:pt x="549" y="482"/>
                </a:lnTo>
                <a:lnTo>
                  <a:pt x="613" y="451"/>
                </a:lnTo>
                <a:lnTo>
                  <a:pt x="668" y="419"/>
                </a:lnTo>
                <a:lnTo>
                  <a:pt x="732" y="395"/>
                </a:lnTo>
                <a:lnTo>
                  <a:pt x="796" y="372"/>
                </a:lnTo>
                <a:lnTo>
                  <a:pt x="852" y="340"/>
                </a:lnTo>
                <a:lnTo>
                  <a:pt x="915" y="316"/>
                </a:lnTo>
                <a:lnTo>
                  <a:pt x="979" y="293"/>
                </a:lnTo>
                <a:lnTo>
                  <a:pt x="1035" y="261"/>
                </a:lnTo>
                <a:lnTo>
                  <a:pt x="1098" y="237"/>
                </a:lnTo>
                <a:lnTo>
                  <a:pt x="1162" y="214"/>
                </a:lnTo>
                <a:lnTo>
                  <a:pt x="1226" y="190"/>
                </a:lnTo>
                <a:lnTo>
                  <a:pt x="1282" y="166"/>
                </a:lnTo>
                <a:lnTo>
                  <a:pt x="1345" y="142"/>
                </a:lnTo>
                <a:lnTo>
                  <a:pt x="1409" y="119"/>
                </a:lnTo>
                <a:lnTo>
                  <a:pt x="1465" y="95"/>
                </a:lnTo>
                <a:lnTo>
                  <a:pt x="1528" y="71"/>
                </a:lnTo>
                <a:lnTo>
                  <a:pt x="1592" y="48"/>
                </a:lnTo>
                <a:lnTo>
                  <a:pt x="1648" y="24"/>
                </a:lnTo>
                <a:lnTo>
                  <a:pt x="1712" y="0"/>
                </a:lnTo>
              </a:path>
            </a:pathLst>
          </a:custGeom>
          <a:noFill/>
          <a:ln w="23813">
            <a:solidFill>
              <a:srgbClr val="FF0000"/>
            </a:solidFill>
            <a:round/>
            <a:headEnd/>
            <a:tailEnd/>
          </a:ln>
        </p:spPr>
        <p:txBody>
          <a:bodyPr/>
          <a:lstStyle/>
          <a:p>
            <a:endParaRPr lang="el-GR"/>
          </a:p>
        </p:txBody>
      </p:sp>
      <p:sp>
        <p:nvSpPr>
          <p:cNvPr id="155654" name="Freeform 6"/>
          <p:cNvSpPr>
            <a:spLocks/>
          </p:cNvSpPr>
          <p:nvPr/>
        </p:nvSpPr>
        <p:spPr bwMode="auto">
          <a:xfrm>
            <a:off x="5464175" y="2873375"/>
            <a:ext cx="2608263" cy="1033463"/>
          </a:xfrm>
          <a:custGeom>
            <a:avLst/>
            <a:gdLst>
              <a:gd name="T0" fmla="*/ 0 w 1712"/>
              <a:gd name="T1" fmla="*/ 2147483647 h 679"/>
              <a:gd name="T2" fmla="*/ 2147483647 w 1712"/>
              <a:gd name="T3" fmla="*/ 2147483647 h 679"/>
              <a:gd name="T4" fmla="*/ 2147483647 w 1712"/>
              <a:gd name="T5" fmla="*/ 2147483647 h 679"/>
              <a:gd name="T6" fmla="*/ 2147483647 w 1712"/>
              <a:gd name="T7" fmla="*/ 2147483647 h 679"/>
              <a:gd name="T8" fmla="*/ 2147483647 w 1712"/>
              <a:gd name="T9" fmla="*/ 2147483647 h 679"/>
              <a:gd name="T10" fmla="*/ 2147483647 w 1712"/>
              <a:gd name="T11" fmla="*/ 2147483647 h 679"/>
              <a:gd name="T12" fmla="*/ 2147483647 w 1712"/>
              <a:gd name="T13" fmla="*/ 2147483647 h 679"/>
              <a:gd name="T14" fmla="*/ 2147483647 w 1712"/>
              <a:gd name="T15" fmla="*/ 2147483647 h 679"/>
              <a:gd name="T16" fmla="*/ 2147483647 w 1712"/>
              <a:gd name="T17" fmla="*/ 2147483647 h 679"/>
              <a:gd name="T18" fmla="*/ 2147483647 w 1712"/>
              <a:gd name="T19" fmla="*/ 2147483647 h 679"/>
              <a:gd name="T20" fmla="*/ 2147483647 w 1712"/>
              <a:gd name="T21" fmla="*/ 2147483647 h 679"/>
              <a:gd name="T22" fmla="*/ 2147483647 w 1712"/>
              <a:gd name="T23" fmla="*/ 2147483647 h 679"/>
              <a:gd name="T24" fmla="*/ 2147483647 w 1712"/>
              <a:gd name="T25" fmla="*/ 2147483647 h 679"/>
              <a:gd name="T26" fmla="*/ 2147483647 w 1712"/>
              <a:gd name="T27" fmla="*/ 2147483647 h 679"/>
              <a:gd name="T28" fmla="*/ 2147483647 w 1712"/>
              <a:gd name="T29" fmla="*/ 2147483647 h 679"/>
              <a:gd name="T30" fmla="*/ 2147483647 w 1712"/>
              <a:gd name="T31" fmla="*/ 2147483647 h 679"/>
              <a:gd name="T32" fmla="*/ 2147483647 w 1712"/>
              <a:gd name="T33" fmla="*/ 2147483647 h 679"/>
              <a:gd name="T34" fmla="*/ 2147483647 w 1712"/>
              <a:gd name="T35" fmla="*/ 2147483647 h 679"/>
              <a:gd name="T36" fmla="*/ 2147483647 w 1712"/>
              <a:gd name="T37" fmla="*/ 2147483647 h 679"/>
              <a:gd name="T38" fmla="*/ 2147483647 w 1712"/>
              <a:gd name="T39" fmla="*/ 2147483647 h 679"/>
              <a:gd name="T40" fmla="*/ 2147483647 w 1712"/>
              <a:gd name="T41" fmla="*/ 2147483647 h 679"/>
              <a:gd name="T42" fmla="*/ 2147483647 w 1712"/>
              <a:gd name="T43" fmla="*/ 2147483647 h 679"/>
              <a:gd name="T44" fmla="*/ 2147483647 w 1712"/>
              <a:gd name="T45" fmla="*/ 2147483647 h 679"/>
              <a:gd name="T46" fmla="*/ 2147483647 w 1712"/>
              <a:gd name="T47" fmla="*/ 2147483647 h 679"/>
              <a:gd name="T48" fmla="*/ 2147483647 w 1712"/>
              <a:gd name="T49" fmla="*/ 2147483647 h 679"/>
              <a:gd name="T50" fmla="*/ 2147483647 w 1712"/>
              <a:gd name="T51" fmla="*/ 2147483647 h 679"/>
              <a:gd name="T52" fmla="*/ 2147483647 w 1712"/>
              <a:gd name="T53" fmla="*/ 2147483647 h 679"/>
              <a:gd name="T54" fmla="*/ 2147483647 w 1712"/>
              <a:gd name="T55" fmla="*/ 2147483647 h 679"/>
              <a:gd name="T56" fmla="*/ 2147483647 w 1712"/>
              <a:gd name="T57" fmla="*/ 0 h 6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12"/>
              <a:gd name="T88" fmla="*/ 0 h 679"/>
              <a:gd name="T89" fmla="*/ 1712 w 1712"/>
              <a:gd name="T90" fmla="*/ 679 h 67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12" h="679">
                <a:moveTo>
                  <a:pt x="0" y="679"/>
                </a:moveTo>
                <a:lnTo>
                  <a:pt x="63" y="672"/>
                </a:lnTo>
                <a:lnTo>
                  <a:pt x="119" y="640"/>
                </a:lnTo>
                <a:lnTo>
                  <a:pt x="183" y="616"/>
                </a:lnTo>
                <a:lnTo>
                  <a:pt x="246" y="593"/>
                </a:lnTo>
                <a:lnTo>
                  <a:pt x="302" y="577"/>
                </a:lnTo>
                <a:lnTo>
                  <a:pt x="366" y="553"/>
                </a:lnTo>
                <a:lnTo>
                  <a:pt x="430" y="521"/>
                </a:lnTo>
                <a:lnTo>
                  <a:pt x="485" y="498"/>
                </a:lnTo>
                <a:lnTo>
                  <a:pt x="549" y="474"/>
                </a:lnTo>
                <a:lnTo>
                  <a:pt x="613" y="450"/>
                </a:lnTo>
                <a:lnTo>
                  <a:pt x="668" y="419"/>
                </a:lnTo>
                <a:lnTo>
                  <a:pt x="732" y="395"/>
                </a:lnTo>
                <a:lnTo>
                  <a:pt x="796" y="371"/>
                </a:lnTo>
                <a:lnTo>
                  <a:pt x="852" y="348"/>
                </a:lnTo>
                <a:lnTo>
                  <a:pt x="915" y="316"/>
                </a:lnTo>
                <a:lnTo>
                  <a:pt x="979" y="292"/>
                </a:lnTo>
                <a:lnTo>
                  <a:pt x="1035" y="261"/>
                </a:lnTo>
                <a:lnTo>
                  <a:pt x="1098" y="237"/>
                </a:lnTo>
                <a:lnTo>
                  <a:pt x="1162" y="213"/>
                </a:lnTo>
                <a:lnTo>
                  <a:pt x="1226" y="190"/>
                </a:lnTo>
                <a:lnTo>
                  <a:pt x="1282" y="166"/>
                </a:lnTo>
                <a:lnTo>
                  <a:pt x="1345" y="142"/>
                </a:lnTo>
                <a:lnTo>
                  <a:pt x="1409" y="119"/>
                </a:lnTo>
                <a:lnTo>
                  <a:pt x="1465" y="95"/>
                </a:lnTo>
                <a:lnTo>
                  <a:pt x="1528" y="71"/>
                </a:lnTo>
                <a:lnTo>
                  <a:pt x="1592" y="47"/>
                </a:lnTo>
                <a:lnTo>
                  <a:pt x="1648" y="24"/>
                </a:lnTo>
                <a:lnTo>
                  <a:pt x="1712" y="0"/>
                </a:lnTo>
              </a:path>
            </a:pathLst>
          </a:custGeom>
          <a:noFill/>
          <a:ln w="23813">
            <a:solidFill>
              <a:srgbClr val="333399"/>
            </a:solidFill>
            <a:round/>
            <a:headEnd/>
            <a:tailEnd/>
          </a:ln>
        </p:spPr>
        <p:txBody>
          <a:bodyPr/>
          <a:lstStyle/>
          <a:p>
            <a:endParaRPr lang="el-GR"/>
          </a:p>
        </p:txBody>
      </p:sp>
      <p:sp>
        <p:nvSpPr>
          <p:cNvPr id="155655" name="Freeform 7"/>
          <p:cNvSpPr>
            <a:spLocks/>
          </p:cNvSpPr>
          <p:nvPr/>
        </p:nvSpPr>
        <p:spPr bwMode="auto">
          <a:xfrm>
            <a:off x="5464175" y="4654550"/>
            <a:ext cx="2608263" cy="47625"/>
          </a:xfrm>
          <a:custGeom>
            <a:avLst/>
            <a:gdLst>
              <a:gd name="T0" fmla="*/ 0 w 1712"/>
              <a:gd name="T1" fmla="*/ 2147483647 h 32"/>
              <a:gd name="T2" fmla="*/ 2147483647 w 1712"/>
              <a:gd name="T3" fmla="*/ 2147483647 h 32"/>
              <a:gd name="T4" fmla="*/ 2147483647 w 1712"/>
              <a:gd name="T5" fmla="*/ 2147483647 h 32"/>
              <a:gd name="T6" fmla="*/ 2147483647 w 1712"/>
              <a:gd name="T7" fmla="*/ 2147483647 h 32"/>
              <a:gd name="T8" fmla="*/ 2147483647 w 1712"/>
              <a:gd name="T9" fmla="*/ 2147483647 h 32"/>
              <a:gd name="T10" fmla="*/ 2147483647 w 1712"/>
              <a:gd name="T11" fmla="*/ 2147483647 h 32"/>
              <a:gd name="T12" fmla="*/ 2147483647 w 1712"/>
              <a:gd name="T13" fmla="*/ 2147483647 h 32"/>
              <a:gd name="T14" fmla="*/ 2147483647 w 1712"/>
              <a:gd name="T15" fmla="*/ 2147483647 h 32"/>
              <a:gd name="T16" fmla="*/ 2147483647 w 1712"/>
              <a:gd name="T17" fmla="*/ 2147483647 h 32"/>
              <a:gd name="T18" fmla="*/ 2147483647 w 1712"/>
              <a:gd name="T19" fmla="*/ 0 h 32"/>
              <a:gd name="T20" fmla="*/ 2147483647 w 1712"/>
              <a:gd name="T21" fmla="*/ 0 h 32"/>
              <a:gd name="T22" fmla="*/ 2147483647 w 1712"/>
              <a:gd name="T23" fmla="*/ 0 h 32"/>
              <a:gd name="T24" fmla="*/ 2147483647 w 1712"/>
              <a:gd name="T25" fmla="*/ 0 h 32"/>
              <a:gd name="T26" fmla="*/ 2147483647 w 1712"/>
              <a:gd name="T27" fmla="*/ 0 h 32"/>
              <a:gd name="T28" fmla="*/ 2147483647 w 1712"/>
              <a:gd name="T29" fmla="*/ 0 h 32"/>
              <a:gd name="T30" fmla="*/ 2147483647 w 1712"/>
              <a:gd name="T31" fmla="*/ 0 h 32"/>
              <a:gd name="T32" fmla="*/ 2147483647 w 1712"/>
              <a:gd name="T33" fmla="*/ 0 h 32"/>
              <a:gd name="T34" fmla="*/ 2147483647 w 1712"/>
              <a:gd name="T35" fmla="*/ 2147483647 h 32"/>
              <a:gd name="T36" fmla="*/ 2147483647 w 1712"/>
              <a:gd name="T37" fmla="*/ 2147483647 h 32"/>
              <a:gd name="T38" fmla="*/ 2147483647 w 1712"/>
              <a:gd name="T39" fmla="*/ 2147483647 h 32"/>
              <a:gd name="T40" fmla="*/ 2147483647 w 1712"/>
              <a:gd name="T41" fmla="*/ 2147483647 h 32"/>
              <a:gd name="T42" fmla="*/ 2147483647 w 1712"/>
              <a:gd name="T43" fmla="*/ 2147483647 h 32"/>
              <a:gd name="T44" fmla="*/ 2147483647 w 1712"/>
              <a:gd name="T45" fmla="*/ 2147483647 h 32"/>
              <a:gd name="T46" fmla="*/ 2147483647 w 1712"/>
              <a:gd name="T47" fmla="*/ 2147483647 h 32"/>
              <a:gd name="T48" fmla="*/ 2147483647 w 1712"/>
              <a:gd name="T49" fmla="*/ 2147483647 h 32"/>
              <a:gd name="T50" fmla="*/ 2147483647 w 1712"/>
              <a:gd name="T51" fmla="*/ 2147483647 h 32"/>
              <a:gd name="T52" fmla="*/ 2147483647 w 1712"/>
              <a:gd name="T53" fmla="*/ 2147483647 h 32"/>
              <a:gd name="T54" fmla="*/ 2147483647 w 1712"/>
              <a:gd name="T55" fmla="*/ 2147483647 h 32"/>
              <a:gd name="T56" fmla="*/ 2147483647 w 1712"/>
              <a:gd name="T57" fmla="*/ 2147483647 h 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12"/>
              <a:gd name="T88" fmla="*/ 0 h 32"/>
              <a:gd name="T89" fmla="*/ 1712 w 1712"/>
              <a:gd name="T90" fmla="*/ 32 h 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12" h="32">
                <a:moveTo>
                  <a:pt x="0" y="32"/>
                </a:moveTo>
                <a:lnTo>
                  <a:pt x="63" y="32"/>
                </a:lnTo>
                <a:lnTo>
                  <a:pt x="119" y="24"/>
                </a:lnTo>
                <a:lnTo>
                  <a:pt x="183" y="16"/>
                </a:lnTo>
                <a:lnTo>
                  <a:pt x="246" y="16"/>
                </a:lnTo>
                <a:lnTo>
                  <a:pt x="302" y="16"/>
                </a:lnTo>
                <a:lnTo>
                  <a:pt x="366" y="8"/>
                </a:lnTo>
                <a:lnTo>
                  <a:pt x="430" y="8"/>
                </a:lnTo>
                <a:lnTo>
                  <a:pt x="485" y="8"/>
                </a:lnTo>
                <a:lnTo>
                  <a:pt x="549" y="0"/>
                </a:lnTo>
                <a:lnTo>
                  <a:pt x="613" y="0"/>
                </a:lnTo>
                <a:lnTo>
                  <a:pt x="668" y="0"/>
                </a:lnTo>
                <a:lnTo>
                  <a:pt x="732" y="0"/>
                </a:lnTo>
                <a:lnTo>
                  <a:pt x="796" y="0"/>
                </a:lnTo>
                <a:lnTo>
                  <a:pt x="852" y="0"/>
                </a:lnTo>
                <a:lnTo>
                  <a:pt x="915" y="0"/>
                </a:lnTo>
                <a:lnTo>
                  <a:pt x="979" y="0"/>
                </a:lnTo>
                <a:lnTo>
                  <a:pt x="1035" y="8"/>
                </a:lnTo>
                <a:lnTo>
                  <a:pt x="1098" y="8"/>
                </a:lnTo>
                <a:lnTo>
                  <a:pt x="1162" y="8"/>
                </a:lnTo>
                <a:lnTo>
                  <a:pt x="1226" y="8"/>
                </a:lnTo>
                <a:lnTo>
                  <a:pt x="1282" y="8"/>
                </a:lnTo>
                <a:lnTo>
                  <a:pt x="1345" y="8"/>
                </a:lnTo>
                <a:lnTo>
                  <a:pt x="1409" y="8"/>
                </a:lnTo>
                <a:lnTo>
                  <a:pt x="1465" y="8"/>
                </a:lnTo>
                <a:lnTo>
                  <a:pt x="1528" y="8"/>
                </a:lnTo>
                <a:lnTo>
                  <a:pt x="1592" y="8"/>
                </a:lnTo>
                <a:lnTo>
                  <a:pt x="1648" y="8"/>
                </a:lnTo>
                <a:lnTo>
                  <a:pt x="1712" y="8"/>
                </a:lnTo>
              </a:path>
            </a:pathLst>
          </a:custGeom>
          <a:noFill/>
          <a:ln w="23813">
            <a:solidFill>
              <a:srgbClr val="FFCC00"/>
            </a:solidFill>
            <a:round/>
            <a:headEnd/>
            <a:tailEnd/>
          </a:ln>
        </p:spPr>
        <p:txBody>
          <a:bodyPr/>
          <a:lstStyle/>
          <a:p>
            <a:endParaRPr lang="el-GR"/>
          </a:p>
        </p:txBody>
      </p:sp>
      <p:sp>
        <p:nvSpPr>
          <p:cNvPr id="155656" name="Freeform 8"/>
          <p:cNvSpPr>
            <a:spLocks/>
          </p:cNvSpPr>
          <p:nvPr/>
        </p:nvSpPr>
        <p:spPr bwMode="auto">
          <a:xfrm>
            <a:off x="5464175" y="4883150"/>
            <a:ext cx="2608263" cy="73025"/>
          </a:xfrm>
          <a:custGeom>
            <a:avLst/>
            <a:gdLst>
              <a:gd name="T0" fmla="*/ 0 w 1712"/>
              <a:gd name="T1" fmla="*/ 2147483647 h 48"/>
              <a:gd name="T2" fmla="*/ 2147483647 w 1712"/>
              <a:gd name="T3" fmla="*/ 2147483647 h 48"/>
              <a:gd name="T4" fmla="*/ 2147483647 w 1712"/>
              <a:gd name="T5" fmla="*/ 2147483647 h 48"/>
              <a:gd name="T6" fmla="*/ 2147483647 w 1712"/>
              <a:gd name="T7" fmla="*/ 2147483647 h 48"/>
              <a:gd name="T8" fmla="*/ 2147483647 w 1712"/>
              <a:gd name="T9" fmla="*/ 2147483647 h 48"/>
              <a:gd name="T10" fmla="*/ 2147483647 w 1712"/>
              <a:gd name="T11" fmla="*/ 2147483647 h 48"/>
              <a:gd name="T12" fmla="*/ 2147483647 w 1712"/>
              <a:gd name="T13" fmla="*/ 2147483647 h 48"/>
              <a:gd name="T14" fmla="*/ 2147483647 w 1712"/>
              <a:gd name="T15" fmla="*/ 2147483647 h 48"/>
              <a:gd name="T16" fmla="*/ 2147483647 w 1712"/>
              <a:gd name="T17" fmla="*/ 2147483647 h 48"/>
              <a:gd name="T18" fmla="*/ 2147483647 w 1712"/>
              <a:gd name="T19" fmla="*/ 2147483647 h 48"/>
              <a:gd name="T20" fmla="*/ 2147483647 w 1712"/>
              <a:gd name="T21" fmla="*/ 2147483647 h 48"/>
              <a:gd name="T22" fmla="*/ 2147483647 w 1712"/>
              <a:gd name="T23" fmla="*/ 2147483647 h 48"/>
              <a:gd name="T24" fmla="*/ 2147483647 w 1712"/>
              <a:gd name="T25" fmla="*/ 2147483647 h 48"/>
              <a:gd name="T26" fmla="*/ 2147483647 w 1712"/>
              <a:gd name="T27" fmla="*/ 2147483647 h 48"/>
              <a:gd name="T28" fmla="*/ 2147483647 w 1712"/>
              <a:gd name="T29" fmla="*/ 2147483647 h 48"/>
              <a:gd name="T30" fmla="*/ 2147483647 w 1712"/>
              <a:gd name="T31" fmla="*/ 2147483647 h 48"/>
              <a:gd name="T32" fmla="*/ 2147483647 w 1712"/>
              <a:gd name="T33" fmla="*/ 2147483647 h 48"/>
              <a:gd name="T34" fmla="*/ 2147483647 w 1712"/>
              <a:gd name="T35" fmla="*/ 2147483647 h 48"/>
              <a:gd name="T36" fmla="*/ 2147483647 w 1712"/>
              <a:gd name="T37" fmla="*/ 2147483647 h 48"/>
              <a:gd name="T38" fmla="*/ 2147483647 w 1712"/>
              <a:gd name="T39" fmla="*/ 2147483647 h 48"/>
              <a:gd name="T40" fmla="*/ 2147483647 w 1712"/>
              <a:gd name="T41" fmla="*/ 2147483647 h 48"/>
              <a:gd name="T42" fmla="*/ 2147483647 w 1712"/>
              <a:gd name="T43" fmla="*/ 2147483647 h 48"/>
              <a:gd name="T44" fmla="*/ 2147483647 w 1712"/>
              <a:gd name="T45" fmla="*/ 2147483647 h 48"/>
              <a:gd name="T46" fmla="*/ 2147483647 w 1712"/>
              <a:gd name="T47" fmla="*/ 2147483647 h 48"/>
              <a:gd name="T48" fmla="*/ 2147483647 w 1712"/>
              <a:gd name="T49" fmla="*/ 2147483647 h 48"/>
              <a:gd name="T50" fmla="*/ 2147483647 w 1712"/>
              <a:gd name="T51" fmla="*/ 0 h 48"/>
              <a:gd name="T52" fmla="*/ 2147483647 w 1712"/>
              <a:gd name="T53" fmla="*/ 0 h 48"/>
              <a:gd name="T54" fmla="*/ 2147483647 w 1712"/>
              <a:gd name="T55" fmla="*/ 0 h 48"/>
              <a:gd name="T56" fmla="*/ 2147483647 w 1712"/>
              <a:gd name="T57" fmla="*/ 0 h 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12"/>
              <a:gd name="T88" fmla="*/ 0 h 48"/>
              <a:gd name="T89" fmla="*/ 1712 w 1712"/>
              <a:gd name="T90" fmla="*/ 48 h 4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12" h="48">
                <a:moveTo>
                  <a:pt x="0" y="48"/>
                </a:moveTo>
                <a:lnTo>
                  <a:pt x="63" y="40"/>
                </a:lnTo>
                <a:lnTo>
                  <a:pt x="119" y="40"/>
                </a:lnTo>
                <a:lnTo>
                  <a:pt x="183" y="40"/>
                </a:lnTo>
                <a:lnTo>
                  <a:pt x="246" y="40"/>
                </a:lnTo>
                <a:lnTo>
                  <a:pt x="302" y="32"/>
                </a:lnTo>
                <a:lnTo>
                  <a:pt x="366" y="32"/>
                </a:lnTo>
                <a:lnTo>
                  <a:pt x="430" y="32"/>
                </a:lnTo>
                <a:lnTo>
                  <a:pt x="485" y="32"/>
                </a:lnTo>
                <a:lnTo>
                  <a:pt x="549" y="32"/>
                </a:lnTo>
                <a:lnTo>
                  <a:pt x="613" y="24"/>
                </a:lnTo>
                <a:lnTo>
                  <a:pt x="668" y="24"/>
                </a:lnTo>
                <a:lnTo>
                  <a:pt x="732" y="24"/>
                </a:lnTo>
                <a:lnTo>
                  <a:pt x="796" y="16"/>
                </a:lnTo>
                <a:lnTo>
                  <a:pt x="852" y="16"/>
                </a:lnTo>
                <a:lnTo>
                  <a:pt x="915" y="16"/>
                </a:lnTo>
                <a:lnTo>
                  <a:pt x="979" y="16"/>
                </a:lnTo>
                <a:lnTo>
                  <a:pt x="1035" y="16"/>
                </a:lnTo>
                <a:lnTo>
                  <a:pt x="1098" y="16"/>
                </a:lnTo>
                <a:lnTo>
                  <a:pt x="1162" y="16"/>
                </a:lnTo>
                <a:lnTo>
                  <a:pt x="1226" y="8"/>
                </a:lnTo>
                <a:lnTo>
                  <a:pt x="1282" y="8"/>
                </a:lnTo>
                <a:lnTo>
                  <a:pt x="1345" y="8"/>
                </a:lnTo>
                <a:lnTo>
                  <a:pt x="1409" y="8"/>
                </a:lnTo>
                <a:lnTo>
                  <a:pt x="1465" y="8"/>
                </a:lnTo>
                <a:lnTo>
                  <a:pt x="1528" y="0"/>
                </a:lnTo>
                <a:lnTo>
                  <a:pt x="1592" y="0"/>
                </a:lnTo>
                <a:lnTo>
                  <a:pt x="1648" y="0"/>
                </a:lnTo>
                <a:lnTo>
                  <a:pt x="1712" y="0"/>
                </a:lnTo>
              </a:path>
            </a:pathLst>
          </a:custGeom>
          <a:noFill/>
          <a:ln w="23813">
            <a:solidFill>
              <a:srgbClr val="00FFFF"/>
            </a:solidFill>
            <a:round/>
            <a:headEnd/>
            <a:tailEnd/>
          </a:ln>
        </p:spPr>
        <p:txBody>
          <a:bodyPr/>
          <a:lstStyle/>
          <a:p>
            <a:endParaRPr lang="el-GR"/>
          </a:p>
        </p:txBody>
      </p:sp>
      <p:sp>
        <p:nvSpPr>
          <p:cNvPr id="155657" name="Freeform 9"/>
          <p:cNvSpPr>
            <a:spLocks/>
          </p:cNvSpPr>
          <p:nvPr/>
        </p:nvSpPr>
        <p:spPr bwMode="auto">
          <a:xfrm>
            <a:off x="5464175" y="4089400"/>
            <a:ext cx="2608263" cy="360363"/>
          </a:xfrm>
          <a:custGeom>
            <a:avLst/>
            <a:gdLst>
              <a:gd name="T0" fmla="*/ 0 w 1712"/>
              <a:gd name="T1" fmla="*/ 2147483647 h 237"/>
              <a:gd name="T2" fmla="*/ 2147483647 w 1712"/>
              <a:gd name="T3" fmla="*/ 2147483647 h 237"/>
              <a:gd name="T4" fmla="*/ 2147483647 w 1712"/>
              <a:gd name="T5" fmla="*/ 2147483647 h 237"/>
              <a:gd name="T6" fmla="*/ 2147483647 w 1712"/>
              <a:gd name="T7" fmla="*/ 2147483647 h 237"/>
              <a:gd name="T8" fmla="*/ 2147483647 w 1712"/>
              <a:gd name="T9" fmla="*/ 2147483647 h 237"/>
              <a:gd name="T10" fmla="*/ 2147483647 w 1712"/>
              <a:gd name="T11" fmla="*/ 2147483647 h 237"/>
              <a:gd name="T12" fmla="*/ 2147483647 w 1712"/>
              <a:gd name="T13" fmla="*/ 2147483647 h 237"/>
              <a:gd name="T14" fmla="*/ 2147483647 w 1712"/>
              <a:gd name="T15" fmla="*/ 2147483647 h 237"/>
              <a:gd name="T16" fmla="*/ 2147483647 w 1712"/>
              <a:gd name="T17" fmla="*/ 2147483647 h 237"/>
              <a:gd name="T18" fmla="*/ 2147483647 w 1712"/>
              <a:gd name="T19" fmla="*/ 2147483647 h 237"/>
              <a:gd name="T20" fmla="*/ 2147483647 w 1712"/>
              <a:gd name="T21" fmla="*/ 2147483647 h 237"/>
              <a:gd name="T22" fmla="*/ 2147483647 w 1712"/>
              <a:gd name="T23" fmla="*/ 2147483647 h 237"/>
              <a:gd name="T24" fmla="*/ 2147483647 w 1712"/>
              <a:gd name="T25" fmla="*/ 2147483647 h 237"/>
              <a:gd name="T26" fmla="*/ 2147483647 w 1712"/>
              <a:gd name="T27" fmla="*/ 2147483647 h 237"/>
              <a:gd name="T28" fmla="*/ 2147483647 w 1712"/>
              <a:gd name="T29" fmla="*/ 2147483647 h 237"/>
              <a:gd name="T30" fmla="*/ 2147483647 w 1712"/>
              <a:gd name="T31" fmla="*/ 2147483647 h 237"/>
              <a:gd name="T32" fmla="*/ 2147483647 w 1712"/>
              <a:gd name="T33" fmla="*/ 2147483647 h 237"/>
              <a:gd name="T34" fmla="*/ 2147483647 w 1712"/>
              <a:gd name="T35" fmla="*/ 2147483647 h 237"/>
              <a:gd name="T36" fmla="*/ 2147483647 w 1712"/>
              <a:gd name="T37" fmla="*/ 2147483647 h 237"/>
              <a:gd name="T38" fmla="*/ 2147483647 w 1712"/>
              <a:gd name="T39" fmla="*/ 2147483647 h 237"/>
              <a:gd name="T40" fmla="*/ 2147483647 w 1712"/>
              <a:gd name="T41" fmla="*/ 2147483647 h 237"/>
              <a:gd name="T42" fmla="*/ 2147483647 w 1712"/>
              <a:gd name="T43" fmla="*/ 2147483647 h 237"/>
              <a:gd name="T44" fmla="*/ 2147483647 w 1712"/>
              <a:gd name="T45" fmla="*/ 2147483647 h 237"/>
              <a:gd name="T46" fmla="*/ 2147483647 w 1712"/>
              <a:gd name="T47" fmla="*/ 2147483647 h 237"/>
              <a:gd name="T48" fmla="*/ 2147483647 w 1712"/>
              <a:gd name="T49" fmla="*/ 2147483647 h 237"/>
              <a:gd name="T50" fmla="*/ 2147483647 w 1712"/>
              <a:gd name="T51" fmla="*/ 2147483647 h 237"/>
              <a:gd name="T52" fmla="*/ 2147483647 w 1712"/>
              <a:gd name="T53" fmla="*/ 2147483647 h 237"/>
              <a:gd name="T54" fmla="*/ 2147483647 w 1712"/>
              <a:gd name="T55" fmla="*/ 2147483647 h 237"/>
              <a:gd name="T56" fmla="*/ 2147483647 w 1712"/>
              <a:gd name="T57" fmla="*/ 0 h 23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12"/>
              <a:gd name="T88" fmla="*/ 0 h 237"/>
              <a:gd name="T89" fmla="*/ 1712 w 1712"/>
              <a:gd name="T90" fmla="*/ 237 h 23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12" h="237">
                <a:moveTo>
                  <a:pt x="0" y="237"/>
                </a:moveTo>
                <a:lnTo>
                  <a:pt x="63" y="221"/>
                </a:lnTo>
                <a:lnTo>
                  <a:pt x="119" y="213"/>
                </a:lnTo>
                <a:lnTo>
                  <a:pt x="183" y="205"/>
                </a:lnTo>
                <a:lnTo>
                  <a:pt x="246" y="197"/>
                </a:lnTo>
                <a:lnTo>
                  <a:pt x="302" y="190"/>
                </a:lnTo>
                <a:lnTo>
                  <a:pt x="366" y="190"/>
                </a:lnTo>
                <a:lnTo>
                  <a:pt x="430" y="182"/>
                </a:lnTo>
                <a:lnTo>
                  <a:pt x="485" y="174"/>
                </a:lnTo>
                <a:lnTo>
                  <a:pt x="549" y="166"/>
                </a:lnTo>
                <a:lnTo>
                  <a:pt x="613" y="158"/>
                </a:lnTo>
                <a:lnTo>
                  <a:pt x="668" y="150"/>
                </a:lnTo>
                <a:lnTo>
                  <a:pt x="732" y="142"/>
                </a:lnTo>
                <a:lnTo>
                  <a:pt x="796" y="134"/>
                </a:lnTo>
                <a:lnTo>
                  <a:pt x="852" y="126"/>
                </a:lnTo>
                <a:lnTo>
                  <a:pt x="915" y="118"/>
                </a:lnTo>
                <a:lnTo>
                  <a:pt x="979" y="111"/>
                </a:lnTo>
                <a:lnTo>
                  <a:pt x="1035" y="103"/>
                </a:lnTo>
                <a:lnTo>
                  <a:pt x="1098" y="95"/>
                </a:lnTo>
                <a:lnTo>
                  <a:pt x="1162" y="87"/>
                </a:lnTo>
                <a:lnTo>
                  <a:pt x="1226" y="79"/>
                </a:lnTo>
                <a:lnTo>
                  <a:pt x="1282" y="71"/>
                </a:lnTo>
                <a:lnTo>
                  <a:pt x="1345" y="63"/>
                </a:lnTo>
                <a:lnTo>
                  <a:pt x="1409" y="47"/>
                </a:lnTo>
                <a:lnTo>
                  <a:pt x="1465" y="39"/>
                </a:lnTo>
                <a:lnTo>
                  <a:pt x="1528" y="32"/>
                </a:lnTo>
                <a:lnTo>
                  <a:pt x="1592" y="24"/>
                </a:lnTo>
                <a:lnTo>
                  <a:pt x="1648" y="8"/>
                </a:lnTo>
                <a:lnTo>
                  <a:pt x="1712" y="0"/>
                </a:lnTo>
              </a:path>
            </a:pathLst>
          </a:custGeom>
          <a:noFill/>
          <a:ln w="23813">
            <a:solidFill>
              <a:srgbClr val="339966"/>
            </a:solidFill>
            <a:round/>
            <a:headEnd/>
            <a:tailEnd/>
          </a:ln>
        </p:spPr>
        <p:txBody>
          <a:bodyPr/>
          <a:lstStyle/>
          <a:p>
            <a:endParaRPr lang="el-GR"/>
          </a:p>
        </p:txBody>
      </p:sp>
      <p:sp>
        <p:nvSpPr>
          <p:cNvPr id="155658" name="Rectangle 10"/>
          <p:cNvSpPr>
            <a:spLocks noChangeArrowheads="1"/>
          </p:cNvSpPr>
          <p:nvPr/>
        </p:nvSpPr>
        <p:spPr bwMode="auto">
          <a:xfrm>
            <a:off x="7632700" y="1798638"/>
            <a:ext cx="222250" cy="244475"/>
          </a:xfrm>
          <a:prstGeom prst="rect">
            <a:avLst/>
          </a:prstGeom>
          <a:noFill/>
          <a:ln w="9525">
            <a:noFill/>
            <a:miter lim="800000"/>
            <a:headEnd/>
            <a:tailEnd/>
          </a:ln>
        </p:spPr>
        <p:txBody>
          <a:bodyPr wrap="none" lIns="0" tIns="0" rIns="0" bIns="0">
            <a:spAutoFit/>
          </a:bodyPr>
          <a:lstStyle/>
          <a:p>
            <a:r>
              <a:rPr lang="en-US" sz="1600" b="1">
                <a:solidFill>
                  <a:srgbClr val="FF3300"/>
                </a:solidFill>
                <a:latin typeface="Arial Narrow" pitchFamily="34" charset="0"/>
                <a:cs typeface="Arial" charset="0"/>
              </a:rPr>
              <a:t>Oil</a:t>
            </a:r>
            <a:endParaRPr lang="en-US">
              <a:latin typeface="Arial" charset="0"/>
              <a:cs typeface="Arial" charset="0"/>
            </a:endParaRPr>
          </a:p>
        </p:txBody>
      </p:sp>
      <p:sp>
        <p:nvSpPr>
          <p:cNvPr id="155659" name="Rectangle 11"/>
          <p:cNvSpPr>
            <a:spLocks noChangeArrowheads="1"/>
          </p:cNvSpPr>
          <p:nvPr/>
        </p:nvSpPr>
        <p:spPr bwMode="auto">
          <a:xfrm>
            <a:off x="6954838" y="2690813"/>
            <a:ext cx="904875" cy="244475"/>
          </a:xfrm>
          <a:prstGeom prst="rect">
            <a:avLst/>
          </a:prstGeom>
          <a:noFill/>
          <a:ln w="9525">
            <a:noFill/>
            <a:miter lim="800000"/>
            <a:headEnd/>
            <a:tailEnd/>
          </a:ln>
        </p:spPr>
        <p:txBody>
          <a:bodyPr wrap="none" lIns="0" tIns="0" rIns="0" bIns="0">
            <a:spAutoFit/>
          </a:bodyPr>
          <a:lstStyle/>
          <a:p>
            <a:r>
              <a:rPr lang="en-US" sz="1600" b="1">
                <a:solidFill>
                  <a:srgbClr val="333399"/>
                </a:solidFill>
                <a:latin typeface="Arial Narrow" pitchFamily="34" charset="0"/>
                <a:cs typeface="Arial" charset="0"/>
              </a:rPr>
              <a:t>Natural gas</a:t>
            </a:r>
            <a:endParaRPr lang="en-US">
              <a:latin typeface="Arial" charset="0"/>
              <a:cs typeface="Arial" charset="0"/>
            </a:endParaRPr>
          </a:p>
        </p:txBody>
      </p:sp>
      <p:sp>
        <p:nvSpPr>
          <p:cNvPr id="155660" name="Rectangle 12"/>
          <p:cNvSpPr>
            <a:spLocks noChangeArrowheads="1"/>
          </p:cNvSpPr>
          <p:nvPr/>
        </p:nvSpPr>
        <p:spPr bwMode="auto">
          <a:xfrm>
            <a:off x="7558088" y="3370263"/>
            <a:ext cx="360362" cy="244475"/>
          </a:xfrm>
          <a:prstGeom prst="rect">
            <a:avLst/>
          </a:prstGeom>
          <a:noFill/>
          <a:ln w="9525">
            <a:noFill/>
            <a:miter lim="800000"/>
            <a:headEnd/>
            <a:tailEnd/>
          </a:ln>
        </p:spPr>
        <p:txBody>
          <a:bodyPr wrap="none" lIns="0" tIns="0" rIns="0" bIns="0">
            <a:spAutoFit/>
          </a:bodyPr>
          <a:lstStyle/>
          <a:p>
            <a:r>
              <a:rPr lang="en-US" sz="1600" b="1">
                <a:solidFill>
                  <a:srgbClr val="993366"/>
                </a:solidFill>
                <a:latin typeface="Arial Narrow" pitchFamily="34" charset="0"/>
                <a:cs typeface="Arial" charset="0"/>
              </a:rPr>
              <a:t>Coal</a:t>
            </a:r>
            <a:endParaRPr lang="en-US">
              <a:latin typeface="Arial" charset="0"/>
              <a:cs typeface="Arial" charset="0"/>
            </a:endParaRPr>
          </a:p>
        </p:txBody>
      </p:sp>
      <p:sp>
        <p:nvSpPr>
          <p:cNvPr id="155661" name="Rectangle 13"/>
          <p:cNvSpPr>
            <a:spLocks noChangeArrowheads="1"/>
          </p:cNvSpPr>
          <p:nvPr/>
        </p:nvSpPr>
        <p:spPr bwMode="auto">
          <a:xfrm>
            <a:off x="6756400" y="4389438"/>
            <a:ext cx="1146175" cy="244475"/>
          </a:xfrm>
          <a:prstGeom prst="rect">
            <a:avLst/>
          </a:prstGeom>
          <a:noFill/>
          <a:ln w="9525">
            <a:noFill/>
            <a:miter lim="800000"/>
            <a:headEnd/>
            <a:tailEnd/>
          </a:ln>
        </p:spPr>
        <p:txBody>
          <a:bodyPr wrap="none" lIns="0" tIns="0" rIns="0" bIns="0">
            <a:spAutoFit/>
          </a:bodyPr>
          <a:lstStyle/>
          <a:p>
            <a:r>
              <a:rPr lang="en-US" sz="1600" b="1">
                <a:solidFill>
                  <a:srgbClr val="F5B821"/>
                </a:solidFill>
                <a:latin typeface="Arial Narrow" pitchFamily="34" charset="0"/>
                <a:cs typeface="Arial" charset="0"/>
              </a:rPr>
              <a:t>Nuclear power</a:t>
            </a:r>
            <a:endParaRPr lang="en-US">
              <a:latin typeface="Arial" charset="0"/>
              <a:cs typeface="Arial" charset="0"/>
            </a:endParaRPr>
          </a:p>
        </p:txBody>
      </p:sp>
      <p:sp>
        <p:nvSpPr>
          <p:cNvPr id="155662" name="Rectangle 14"/>
          <p:cNvSpPr>
            <a:spLocks noChangeArrowheads="1"/>
          </p:cNvSpPr>
          <p:nvPr/>
        </p:nvSpPr>
        <p:spPr bwMode="auto">
          <a:xfrm>
            <a:off x="5749925" y="4692650"/>
            <a:ext cx="1017588" cy="244475"/>
          </a:xfrm>
          <a:prstGeom prst="rect">
            <a:avLst/>
          </a:prstGeom>
          <a:noFill/>
          <a:ln w="9525">
            <a:noFill/>
            <a:miter lim="800000"/>
            <a:headEnd/>
            <a:tailEnd/>
          </a:ln>
        </p:spPr>
        <p:txBody>
          <a:bodyPr wrap="none" lIns="0" tIns="0" rIns="0" bIns="0">
            <a:spAutoFit/>
          </a:bodyPr>
          <a:lstStyle/>
          <a:p>
            <a:r>
              <a:rPr lang="en-US" sz="1600" b="1">
                <a:solidFill>
                  <a:srgbClr val="00CCFF"/>
                </a:solidFill>
                <a:latin typeface="Arial Narrow" pitchFamily="34" charset="0"/>
                <a:cs typeface="Arial" charset="0"/>
              </a:rPr>
              <a:t>Hydro power</a:t>
            </a:r>
            <a:endParaRPr lang="en-US">
              <a:latin typeface="Arial" charset="0"/>
              <a:cs typeface="Arial" charset="0"/>
            </a:endParaRPr>
          </a:p>
        </p:txBody>
      </p:sp>
      <p:sp>
        <p:nvSpPr>
          <p:cNvPr id="155663" name="Rectangle 15"/>
          <p:cNvSpPr>
            <a:spLocks noChangeArrowheads="1"/>
          </p:cNvSpPr>
          <p:nvPr/>
        </p:nvSpPr>
        <p:spPr bwMode="auto">
          <a:xfrm>
            <a:off x="6202363" y="3957638"/>
            <a:ext cx="1395412" cy="244475"/>
          </a:xfrm>
          <a:prstGeom prst="rect">
            <a:avLst/>
          </a:prstGeom>
          <a:noFill/>
          <a:ln w="9525">
            <a:noFill/>
            <a:miter lim="800000"/>
            <a:headEnd/>
            <a:tailEnd/>
          </a:ln>
        </p:spPr>
        <p:txBody>
          <a:bodyPr wrap="none" lIns="0" tIns="0" rIns="0" bIns="0">
            <a:spAutoFit/>
          </a:bodyPr>
          <a:lstStyle/>
          <a:p>
            <a:r>
              <a:rPr lang="en-US" sz="1600" b="1">
                <a:solidFill>
                  <a:srgbClr val="008000"/>
                </a:solidFill>
                <a:latin typeface="Arial Narrow" pitchFamily="34" charset="0"/>
                <a:cs typeface="Arial" charset="0"/>
              </a:rPr>
              <a:t>Other renewables</a:t>
            </a:r>
            <a:endParaRPr lang="en-US">
              <a:latin typeface="Arial" charset="0"/>
              <a:cs typeface="Arial" charset="0"/>
            </a:endParaRPr>
          </a:p>
        </p:txBody>
      </p:sp>
      <p:grpSp>
        <p:nvGrpSpPr>
          <p:cNvPr id="24592" name="Group 16"/>
          <p:cNvGrpSpPr>
            <a:grpSpLocks/>
          </p:cNvGrpSpPr>
          <p:nvPr/>
        </p:nvGrpSpPr>
        <p:grpSpPr bwMode="auto">
          <a:xfrm>
            <a:off x="1364733" y="1080293"/>
            <a:ext cx="7223125" cy="4697413"/>
            <a:chOff x="874" y="680"/>
            <a:chExt cx="4550" cy="2959"/>
          </a:xfrm>
        </p:grpSpPr>
        <p:sp>
          <p:nvSpPr>
            <p:cNvPr id="24593" name="AutoShape 17"/>
            <p:cNvSpPr>
              <a:spLocks noChangeAspect="1" noChangeArrowheads="1" noTextEdit="1"/>
            </p:cNvSpPr>
            <p:nvPr/>
          </p:nvSpPr>
          <p:spPr bwMode="auto">
            <a:xfrm>
              <a:off x="874" y="680"/>
              <a:ext cx="4550" cy="2959"/>
            </a:xfrm>
            <a:prstGeom prst="rect">
              <a:avLst/>
            </a:prstGeom>
            <a:noFill/>
            <a:ln w="9525">
              <a:noFill/>
              <a:miter lim="800000"/>
              <a:headEnd/>
              <a:tailEnd/>
            </a:ln>
          </p:spPr>
          <p:txBody>
            <a:bodyPr/>
            <a:lstStyle/>
            <a:p>
              <a:endParaRPr lang="el-GR"/>
            </a:p>
          </p:txBody>
        </p:sp>
        <p:sp>
          <p:nvSpPr>
            <p:cNvPr id="24594" name="Rectangle 18"/>
            <p:cNvSpPr>
              <a:spLocks noChangeArrowheads="1"/>
            </p:cNvSpPr>
            <p:nvPr/>
          </p:nvSpPr>
          <p:spPr bwMode="auto">
            <a:xfrm>
              <a:off x="1562" y="847"/>
              <a:ext cx="3523" cy="2351"/>
            </a:xfrm>
            <a:prstGeom prst="rect">
              <a:avLst/>
            </a:prstGeom>
            <a:noFill/>
            <a:ln w="9525">
              <a:noFill/>
              <a:miter lim="800000"/>
              <a:headEnd/>
              <a:tailEnd/>
            </a:ln>
          </p:spPr>
          <p:txBody>
            <a:bodyPr/>
            <a:lstStyle/>
            <a:p>
              <a:endParaRPr lang="el-GR"/>
            </a:p>
          </p:txBody>
        </p:sp>
        <p:sp>
          <p:nvSpPr>
            <p:cNvPr id="24595" name="Freeform 19"/>
            <p:cNvSpPr>
              <a:spLocks/>
            </p:cNvSpPr>
            <p:nvPr/>
          </p:nvSpPr>
          <p:spPr bwMode="auto">
            <a:xfrm>
              <a:off x="1562" y="847"/>
              <a:ext cx="3523" cy="2351"/>
            </a:xfrm>
            <a:custGeom>
              <a:avLst/>
              <a:gdLst>
                <a:gd name="T0" fmla="*/ 0 w 3671"/>
                <a:gd name="T1" fmla="*/ 0 h 2449"/>
                <a:gd name="T2" fmla="*/ 2752 w 3671"/>
                <a:gd name="T3" fmla="*/ 0 h 2449"/>
                <a:gd name="T4" fmla="*/ 2752 w 3671"/>
                <a:gd name="T5" fmla="*/ 1840 h 2449"/>
                <a:gd name="T6" fmla="*/ 0 w 3671"/>
                <a:gd name="T7" fmla="*/ 1840 h 2449"/>
                <a:gd name="T8" fmla="*/ 0 w 3671"/>
                <a:gd name="T9" fmla="*/ 0 h 2449"/>
                <a:gd name="T10" fmla="*/ 0 w 3671"/>
                <a:gd name="T11" fmla="*/ 1840 h 2449"/>
                <a:gd name="T12" fmla="*/ 0 60000 65536"/>
                <a:gd name="T13" fmla="*/ 0 60000 65536"/>
                <a:gd name="T14" fmla="*/ 0 60000 65536"/>
                <a:gd name="T15" fmla="*/ 0 60000 65536"/>
                <a:gd name="T16" fmla="*/ 0 60000 65536"/>
                <a:gd name="T17" fmla="*/ 0 60000 65536"/>
                <a:gd name="T18" fmla="*/ 0 w 3671"/>
                <a:gd name="T19" fmla="*/ 0 h 2449"/>
                <a:gd name="T20" fmla="*/ 3671 w 3671"/>
                <a:gd name="T21" fmla="*/ 2449 h 2449"/>
              </a:gdLst>
              <a:ahLst/>
              <a:cxnLst>
                <a:cxn ang="T12">
                  <a:pos x="T0" y="T1"/>
                </a:cxn>
                <a:cxn ang="T13">
                  <a:pos x="T2" y="T3"/>
                </a:cxn>
                <a:cxn ang="T14">
                  <a:pos x="T4" y="T5"/>
                </a:cxn>
                <a:cxn ang="T15">
                  <a:pos x="T6" y="T7"/>
                </a:cxn>
                <a:cxn ang="T16">
                  <a:pos x="T8" y="T9"/>
                </a:cxn>
                <a:cxn ang="T17">
                  <a:pos x="T10" y="T11"/>
                </a:cxn>
              </a:cxnLst>
              <a:rect l="T18" t="T19" r="T20" b="T21"/>
              <a:pathLst>
                <a:path w="3671" h="2449">
                  <a:moveTo>
                    <a:pt x="0" y="0"/>
                  </a:moveTo>
                  <a:lnTo>
                    <a:pt x="3671" y="0"/>
                  </a:lnTo>
                  <a:lnTo>
                    <a:pt x="3671" y="2449"/>
                  </a:lnTo>
                  <a:lnTo>
                    <a:pt x="0" y="2449"/>
                  </a:lnTo>
                  <a:lnTo>
                    <a:pt x="0" y="0"/>
                  </a:lnTo>
                  <a:lnTo>
                    <a:pt x="0" y="2449"/>
                  </a:lnTo>
                </a:path>
              </a:pathLst>
            </a:custGeom>
            <a:noFill/>
            <a:ln w="12700">
              <a:solidFill>
                <a:srgbClr val="000000"/>
              </a:solidFill>
              <a:round/>
              <a:headEnd/>
              <a:tailEnd/>
            </a:ln>
          </p:spPr>
          <p:txBody>
            <a:bodyPr/>
            <a:lstStyle/>
            <a:p>
              <a:endParaRPr lang="el-GR"/>
            </a:p>
          </p:txBody>
        </p:sp>
        <p:sp>
          <p:nvSpPr>
            <p:cNvPr id="24596" name="Line 20"/>
            <p:cNvSpPr>
              <a:spLocks noChangeShapeType="1"/>
            </p:cNvSpPr>
            <p:nvPr/>
          </p:nvSpPr>
          <p:spPr bwMode="auto">
            <a:xfrm>
              <a:off x="1524" y="3198"/>
              <a:ext cx="38" cy="1"/>
            </a:xfrm>
            <a:prstGeom prst="line">
              <a:avLst/>
            </a:prstGeom>
            <a:noFill/>
            <a:ln w="12700">
              <a:solidFill>
                <a:srgbClr val="000000"/>
              </a:solidFill>
              <a:round/>
              <a:headEnd/>
              <a:tailEnd/>
            </a:ln>
          </p:spPr>
          <p:txBody>
            <a:bodyPr/>
            <a:lstStyle/>
            <a:p>
              <a:endParaRPr lang="el-GR"/>
            </a:p>
          </p:txBody>
        </p:sp>
        <p:sp>
          <p:nvSpPr>
            <p:cNvPr id="24597" name="Line 21"/>
            <p:cNvSpPr>
              <a:spLocks noChangeShapeType="1"/>
            </p:cNvSpPr>
            <p:nvPr/>
          </p:nvSpPr>
          <p:spPr bwMode="auto">
            <a:xfrm>
              <a:off x="1524" y="2863"/>
              <a:ext cx="38" cy="1"/>
            </a:xfrm>
            <a:prstGeom prst="line">
              <a:avLst/>
            </a:prstGeom>
            <a:noFill/>
            <a:ln w="12700">
              <a:solidFill>
                <a:srgbClr val="000000"/>
              </a:solidFill>
              <a:round/>
              <a:headEnd/>
              <a:tailEnd/>
            </a:ln>
          </p:spPr>
          <p:txBody>
            <a:bodyPr/>
            <a:lstStyle/>
            <a:p>
              <a:endParaRPr lang="el-GR"/>
            </a:p>
          </p:txBody>
        </p:sp>
        <p:sp>
          <p:nvSpPr>
            <p:cNvPr id="24598" name="Line 22"/>
            <p:cNvSpPr>
              <a:spLocks noChangeShapeType="1"/>
            </p:cNvSpPr>
            <p:nvPr/>
          </p:nvSpPr>
          <p:spPr bwMode="auto">
            <a:xfrm>
              <a:off x="1524" y="2523"/>
              <a:ext cx="38" cy="1"/>
            </a:xfrm>
            <a:prstGeom prst="line">
              <a:avLst/>
            </a:prstGeom>
            <a:noFill/>
            <a:ln w="12700">
              <a:solidFill>
                <a:srgbClr val="000000"/>
              </a:solidFill>
              <a:round/>
              <a:headEnd/>
              <a:tailEnd/>
            </a:ln>
          </p:spPr>
          <p:txBody>
            <a:bodyPr/>
            <a:lstStyle/>
            <a:p>
              <a:endParaRPr lang="el-GR"/>
            </a:p>
          </p:txBody>
        </p:sp>
        <p:sp>
          <p:nvSpPr>
            <p:cNvPr id="24599" name="Line 23"/>
            <p:cNvSpPr>
              <a:spLocks noChangeShapeType="1"/>
            </p:cNvSpPr>
            <p:nvPr/>
          </p:nvSpPr>
          <p:spPr bwMode="auto">
            <a:xfrm>
              <a:off x="1524" y="2189"/>
              <a:ext cx="38" cy="1"/>
            </a:xfrm>
            <a:prstGeom prst="line">
              <a:avLst/>
            </a:prstGeom>
            <a:noFill/>
            <a:ln w="12700">
              <a:solidFill>
                <a:srgbClr val="000000"/>
              </a:solidFill>
              <a:round/>
              <a:headEnd/>
              <a:tailEnd/>
            </a:ln>
          </p:spPr>
          <p:txBody>
            <a:bodyPr/>
            <a:lstStyle/>
            <a:p>
              <a:endParaRPr lang="el-GR"/>
            </a:p>
          </p:txBody>
        </p:sp>
        <p:sp>
          <p:nvSpPr>
            <p:cNvPr id="24600" name="Line 24"/>
            <p:cNvSpPr>
              <a:spLocks noChangeShapeType="1"/>
            </p:cNvSpPr>
            <p:nvPr/>
          </p:nvSpPr>
          <p:spPr bwMode="auto">
            <a:xfrm>
              <a:off x="1524" y="1855"/>
              <a:ext cx="38" cy="1"/>
            </a:xfrm>
            <a:prstGeom prst="line">
              <a:avLst/>
            </a:prstGeom>
            <a:noFill/>
            <a:ln w="12700">
              <a:solidFill>
                <a:srgbClr val="000000"/>
              </a:solidFill>
              <a:round/>
              <a:headEnd/>
              <a:tailEnd/>
            </a:ln>
          </p:spPr>
          <p:txBody>
            <a:bodyPr/>
            <a:lstStyle/>
            <a:p>
              <a:endParaRPr lang="el-GR"/>
            </a:p>
          </p:txBody>
        </p:sp>
        <p:sp>
          <p:nvSpPr>
            <p:cNvPr id="24601" name="Line 25"/>
            <p:cNvSpPr>
              <a:spLocks noChangeShapeType="1"/>
            </p:cNvSpPr>
            <p:nvPr/>
          </p:nvSpPr>
          <p:spPr bwMode="auto">
            <a:xfrm>
              <a:off x="1524" y="1522"/>
              <a:ext cx="38" cy="1"/>
            </a:xfrm>
            <a:prstGeom prst="line">
              <a:avLst/>
            </a:prstGeom>
            <a:noFill/>
            <a:ln w="12700">
              <a:solidFill>
                <a:srgbClr val="000000"/>
              </a:solidFill>
              <a:round/>
              <a:headEnd/>
              <a:tailEnd/>
            </a:ln>
          </p:spPr>
          <p:txBody>
            <a:bodyPr/>
            <a:lstStyle/>
            <a:p>
              <a:endParaRPr lang="el-GR"/>
            </a:p>
          </p:txBody>
        </p:sp>
        <p:sp>
          <p:nvSpPr>
            <p:cNvPr id="24602" name="Line 26"/>
            <p:cNvSpPr>
              <a:spLocks noChangeShapeType="1"/>
            </p:cNvSpPr>
            <p:nvPr/>
          </p:nvSpPr>
          <p:spPr bwMode="auto">
            <a:xfrm>
              <a:off x="1524" y="1180"/>
              <a:ext cx="38" cy="1"/>
            </a:xfrm>
            <a:prstGeom prst="line">
              <a:avLst/>
            </a:prstGeom>
            <a:noFill/>
            <a:ln w="12700">
              <a:solidFill>
                <a:srgbClr val="000000"/>
              </a:solidFill>
              <a:round/>
              <a:headEnd/>
              <a:tailEnd/>
            </a:ln>
          </p:spPr>
          <p:txBody>
            <a:bodyPr/>
            <a:lstStyle/>
            <a:p>
              <a:endParaRPr lang="el-GR"/>
            </a:p>
          </p:txBody>
        </p:sp>
        <p:sp>
          <p:nvSpPr>
            <p:cNvPr id="24603" name="Line 27"/>
            <p:cNvSpPr>
              <a:spLocks noChangeShapeType="1"/>
            </p:cNvSpPr>
            <p:nvPr/>
          </p:nvSpPr>
          <p:spPr bwMode="auto">
            <a:xfrm>
              <a:off x="1524" y="847"/>
              <a:ext cx="38" cy="1"/>
            </a:xfrm>
            <a:prstGeom prst="line">
              <a:avLst/>
            </a:prstGeom>
            <a:noFill/>
            <a:ln w="12700">
              <a:solidFill>
                <a:srgbClr val="000000"/>
              </a:solidFill>
              <a:round/>
              <a:headEnd/>
              <a:tailEnd/>
            </a:ln>
          </p:spPr>
          <p:txBody>
            <a:bodyPr/>
            <a:lstStyle/>
            <a:p>
              <a:endParaRPr lang="el-GR"/>
            </a:p>
          </p:txBody>
        </p:sp>
        <p:sp>
          <p:nvSpPr>
            <p:cNvPr id="24604" name="Line 28"/>
            <p:cNvSpPr>
              <a:spLocks noChangeShapeType="1"/>
            </p:cNvSpPr>
            <p:nvPr/>
          </p:nvSpPr>
          <p:spPr bwMode="auto">
            <a:xfrm>
              <a:off x="1562" y="3198"/>
              <a:ext cx="3523" cy="1"/>
            </a:xfrm>
            <a:prstGeom prst="line">
              <a:avLst/>
            </a:prstGeom>
            <a:noFill/>
            <a:ln w="12700">
              <a:solidFill>
                <a:srgbClr val="000000"/>
              </a:solidFill>
              <a:round/>
              <a:headEnd/>
              <a:tailEnd/>
            </a:ln>
          </p:spPr>
          <p:txBody>
            <a:bodyPr/>
            <a:lstStyle/>
            <a:p>
              <a:endParaRPr lang="el-GR"/>
            </a:p>
          </p:txBody>
        </p:sp>
        <p:sp>
          <p:nvSpPr>
            <p:cNvPr id="24605" name="Line 29"/>
            <p:cNvSpPr>
              <a:spLocks noChangeShapeType="1"/>
            </p:cNvSpPr>
            <p:nvPr/>
          </p:nvSpPr>
          <p:spPr bwMode="auto">
            <a:xfrm flipV="1">
              <a:off x="1562" y="3198"/>
              <a:ext cx="1" cy="37"/>
            </a:xfrm>
            <a:prstGeom prst="line">
              <a:avLst/>
            </a:prstGeom>
            <a:noFill/>
            <a:ln w="12700">
              <a:solidFill>
                <a:srgbClr val="000000"/>
              </a:solidFill>
              <a:round/>
              <a:headEnd/>
              <a:tailEnd/>
            </a:ln>
          </p:spPr>
          <p:txBody>
            <a:bodyPr/>
            <a:lstStyle/>
            <a:p>
              <a:endParaRPr lang="el-GR"/>
            </a:p>
          </p:txBody>
        </p:sp>
        <p:sp>
          <p:nvSpPr>
            <p:cNvPr id="24606" name="Line 30"/>
            <p:cNvSpPr>
              <a:spLocks noChangeShapeType="1"/>
            </p:cNvSpPr>
            <p:nvPr/>
          </p:nvSpPr>
          <p:spPr bwMode="auto">
            <a:xfrm flipV="1">
              <a:off x="2150" y="3198"/>
              <a:ext cx="1" cy="37"/>
            </a:xfrm>
            <a:prstGeom prst="line">
              <a:avLst/>
            </a:prstGeom>
            <a:noFill/>
            <a:ln w="12700">
              <a:solidFill>
                <a:srgbClr val="000000"/>
              </a:solidFill>
              <a:round/>
              <a:headEnd/>
              <a:tailEnd/>
            </a:ln>
          </p:spPr>
          <p:txBody>
            <a:bodyPr/>
            <a:lstStyle/>
            <a:p>
              <a:endParaRPr lang="el-GR"/>
            </a:p>
          </p:txBody>
        </p:sp>
        <p:sp>
          <p:nvSpPr>
            <p:cNvPr id="24607" name="Line 31"/>
            <p:cNvSpPr>
              <a:spLocks noChangeShapeType="1"/>
            </p:cNvSpPr>
            <p:nvPr/>
          </p:nvSpPr>
          <p:spPr bwMode="auto">
            <a:xfrm flipV="1">
              <a:off x="2739" y="3198"/>
              <a:ext cx="1" cy="37"/>
            </a:xfrm>
            <a:prstGeom prst="line">
              <a:avLst/>
            </a:prstGeom>
            <a:noFill/>
            <a:ln w="12700">
              <a:solidFill>
                <a:srgbClr val="000000"/>
              </a:solidFill>
              <a:round/>
              <a:headEnd/>
              <a:tailEnd/>
            </a:ln>
          </p:spPr>
          <p:txBody>
            <a:bodyPr/>
            <a:lstStyle/>
            <a:p>
              <a:endParaRPr lang="el-GR"/>
            </a:p>
          </p:txBody>
        </p:sp>
        <p:sp>
          <p:nvSpPr>
            <p:cNvPr id="24608" name="Line 32"/>
            <p:cNvSpPr>
              <a:spLocks noChangeShapeType="1"/>
            </p:cNvSpPr>
            <p:nvPr/>
          </p:nvSpPr>
          <p:spPr bwMode="auto">
            <a:xfrm flipV="1">
              <a:off x="3327" y="3198"/>
              <a:ext cx="1" cy="37"/>
            </a:xfrm>
            <a:prstGeom prst="line">
              <a:avLst/>
            </a:prstGeom>
            <a:noFill/>
            <a:ln w="12700">
              <a:solidFill>
                <a:srgbClr val="000000"/>
              </a:solidFill>
              <a:round/>
              <a:headEnd/>
              <a:tailEnd/>
            </a:ln>
          </p:spPr>
          <p:txBody>
            <a:bodyPr/>
            <a:lstStyle/>
            <a:p>
              <a:endParaRPr lang="el-GR"/>
            </a:p>
          </p:txBody>
        </p:sp>
        <p:sp>
          <p:nvSpPr>
            <p:cNvPr id="24609" name="Line 33"/>
            <p:cNvSpPr>
              <a:spLocks noChangeShapeType="1"/>
            </p:cNvSpPr>
            <p:nvPr/>
          </p:nvSpPr>
          <p:spPr bwMode="auto">
            <a:xfrm flipV="1">
              <a:off x="3908" y="3198"/>
              <a:ext cx="1" cy="37"/>
            </a:xfrm>
            <a:prstGeom prst="line">
              <a:avLst/>
            </a:prstGeom>
            <a:noFill/>
            <a:ln w="12700">
              <a:solidFill>
                <a:srgbClr val="000000"/>
              </a:solidFill>
              <a:round/>
              <a:headEnd/>
              <a:tailEnd/>
            </a:ln>
          </p:spPr>
          <p:txBody>
            <a:bodyPr/>
            <a:lstStyle/>
            <a:p>
              <a:endParaRPr lang="el-GR"/>
            </a:p>
          </p:txBody>
        </p:sp>
        <p:sp>
          <p:nvSpPr>
            <p:cNvPr id="24610" name="Line 34"/>
            <p:cNvSpPr>
              <a:spLocks noChangeShapeType="1"/>
            </p:cNvSpPr>
            <p:nvPr/>
          </p:nvSpPr>
          <p:spPr bwMode="auto">
            <a:xfrm flipV="1">
              <a:off x="4496" y="3198"/>
              <a:ext cx="1" cy="37"/>
            </a:xfrm>
            <a:prstGeom prst="line">
              <a:avLst/>
            </a:prstGeom>
            <a:noFill/>
            <a:ln w="12700">
              <a:solidFill>
                <a:srgbClr val="000000"/>
              </a:solidFill>
              <a:round/>
              <a:headEnd/>
              <a:tailEnd/>
            </a:ln>
          </p:spPr>
          <p:txBody>
            <a:bodyPr/>
            <a:lstStyle/>
            <a:p>
              <a:endParaRPr lang="el-GR"/>
            </a:p>
          </p:txBody>
        </p:sp>
        <p:sp>
          <p:nvSpPr>
            <p:cNvPr id="24611" name="Line 35"/>
            <p:cNvSpPr>
              <a:spLocks noChangeShapeType="1"/>
            </p:cNvSpPr>
            <p:nvPr/>
          </p:nvSpPr>
          <p:spPr bwMode="auto">
            <a:xfrm flipV="1">
              <a:off x="5085" y="3198"/>
              <a:ext cx="1" cy="37"/>
            </a:xfrm>
            <a:prstGeom prst="line">
              <a:avLst/>
            </a:prstGeom>
            <a:noFill/>
            <a:ln w="12700">
              <a:solidFill>
                <a:srgbClr val="000000"/>
              </a:solidFill>
              <a:round/>
              <a:headEnd/>
              <a:tailEnd/>
            </a:ln>
          </p:spPr>
          <p:txBody>
            <a:bodyPr/>
            <a:lstStyle/>
            <a:p>
              <a:endParaRPr lang="el-GR"/>
            </a:p>
          </p:txBody>
        </p:sp>
        <p:sp>
          <p:nvSpPr>
            <p:cNvPr id="24612" name="Freeform 36"/>
            <p:cNvSpPr>
              <a:spLocks/>
            </p:cNvSpPr>
            <p:nvPr/>
          </p:nvSpPr>
          <p:spPr bwMode="auto">
            <a:xfrm>
              <a:off x="1623" y="2393"/>
              <a:ext cx="1819" cy="334"/>
            </a:xfrm>
            <a:custGeom>
              <a:avLst/>
              <a:gdLst>
                <a:gd name="T0" fmla="*/ 0 w 1896"/>
                <a:gd name="T1" fmla="*/ 262 h 348"/>
                <a:gd name="T2" fmla="*/ 42 w 1896"/>
                <a:gd name="T3" fmla="*/ 254 h 348"/>
                <a:gd name="T4" fmla="*/ 90 w 1896"/>
                <a:gd name="T5" fmla="*/ 242 h 348"/>
                <a:gd name="T6" fmla="*/ 138 w 1896"/>
                <a:gd name="T7" fmla="*/ 237 h 348"/>
                <a:gd name="T8" fmla="*/ 178 w 1896"/>
                <a:gd name="T9" fmla="*/ 231 h 348"/>
                <a:gd name="T10" fmla="*/ 227 w 1896"/>
                <a:gd name="T11" fmla="*/ 214 h 348"/>
                <a:gd name="T12" fmla="*/ 274 w 1896"/>
                <a:gd name="T13" fmla="*/ 202 h 348"/>
                <a:gd name="T14" fmla="*/ 316 w 1896"/>
                <a:gd name="T15" fmla="*/ 190 h 348"/>
                <a:gd name="T16" fmla="*/ 364 w 1896"/>
                <a:gd name="T17" fmla="*/ 172 h 348"/>
                <a:gd name="T18" fmla="*/ 412 w 1896"/>
                <a:gd name="T19" fmla="*/ 160 h 348"/>
                <a:gd name="T20" fmla="*/ 460 w 1896"/>
                <a:gd name="T21" fmla="*/ 160 h 348"/>
                <a:gd name="T22" fmla="*/ 501 w 1896"/>
                <a:gd name="T23" fmla="*/ 155 h 348"/>
                <a:gd name="T24" fmla="*/ 549 w 1896"/>
                <a:gd name="T25" fmla="*/ 143 h 348"/>
                <a:gd name="T26" fmla="*/ 597 w 1896"/>
                <a:gd name="T27" fmla="*/ 125 h 348"/>
                <a:gd name="T28" fmla="*/ 637 w 1896"/>
                <a:gd name="T29" fmla="*/ 107 h 348"/>
                <a:gd name="T30" fmla="*/ 685 w 1896"/>
                <a:gd name="T31" fmla="*/ 102 h 348"/>
                <a:gd name="T32" fmla="*/ 733 w 1896"/>
                <a:gd name="T33" fmla="*/ 78 h 348"/>
                <a:gd name="T34" fmla="*/ 775 w 1896"/>
                <a:gd name="T35" fmla="*/ 59 h 348"/>
                <a:gd name="T36" fmla="*/ 822 w 1896"/>
                <a:gd name="T37" fmla="*/ 59 h 348"/>
                <a:gd name="T38" fmla="*/ 871 w 1896"/>
                <a:gd name="T39" fmla="*/ 54 h 348"/>
                <a:gd name="T40" fmla="*/ 911 w 1896"/>
                <a:gd name="T41" fmla="*/ 72 h 348"/>
                <a:gd name="T42" fmla="*/ 959 w 1896"/>
                <a:gd name="T43" fmla="*/ 72 h 348"/>
                <a:gd name="T44" fmla="*/ 1008 w 1896"/>
                <a:gd name="T45" fmla="*/ 59 h 348"/>
                <a:gd name="T46" fmla="*/ 1050 w 1896"/>
                <a:gd name="T47" fmla="*/ 54 h 348"/>
                <a:gd name="T48" fmla="*/ 1097 w 1896"/>
                <a:gd name="T49" fmla="*/ 42 h 348"/>
                <a:gd name="T50" fmla="*/ 1144 w 1896"/>
                <a:gd name="T51" fmla="*/ 25 h 348"/>
                <a:gd name="T52" fmla="*/ 1186 w 1896"/>
                <a:gd name="T53" fmla="*/ 31 h 348"/>
                <a:gd name="T54" fmla="*/ 1234 w 1896"/>
                <a:gd name="T55" fmla="*/ 35 h 348"/>
                <a:gd name="T56" fmla="*/ 1281 w 1896"/>
                <a:gd name="T57" fmla="*/ 42 h 348"/>
                <a:gd name="T58" fmla="*/ 1329 w 1896"/>
                <a:gd name="T59" fmla="*/ 25 h 348"/>
                <a:gd name="T60" fmla="*/ 1371 w 1896"/>
                <a:gd name="T61" fmla="*/ 25 h 348"/>
                <a:gd name="T62" fmla="*/ 1418 w 1896"/>
                <a:gd name="T63" fmla="*/ 0 h 3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348"/>
                <a:gd name="T98" fmla="*/ 1896 w 1896"/>
                <a:gd name="T99" fmla="*/ 348 h 3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348">
                  <a:moveTo>
                    <a:pt x="0" y="348"/>
                  </a:moveTo>
                  <a:lnTo>
                    <a:pt x="56" y="340"/>
                  </a:lnTo>
                  <a:lnTo>
                    <a:pt x="120" y="324"/>
                  </a:lnTo>
                  <a:lnTo>
                    <a:pt x="184" y="316"/>
                  </a:lnTo>
                  <a:lnTo>
                    <a:pt x="239" y="308"/>
                  </a:lnTo>
                  <a:lnTo>
                    <a:pt x="303" y="285"/>
                  </a:lnTo>
                  <a:lnTo>
                    <a:pt x="367" y="269"/>
                  </a:lnTo>
                  <a:lnTo>
                    <a:pt x="422" y="253"/>
                  </a:lnTo>
                  <a:lnTo>
                    <a:pt x="486" y="229"/>
                  </a:lnTo>
                  <a:lnTo>
                    <a:pt x="550" y="214"/>
                  </a:lnTo>
                  <a:lnTo>
                    <a:pt x="614" y="214"/>
                  </a:lnTo>
                  <a:lnTo>
                    <a:pt x="669" y="206"/>
                  </a:lnTo>
                  <a:lnTo>
                    <a:pt x="733" y="190"/>
                  </a:lnTo>
                  <a:lnTo>
                    <a:pt x="797" y="166"/>
                  </a:lnTo>
                  <a:lnTo>
                    <a:pt x="852" y="143"/>
                  </a:lnTo>
                  <a:lnTo>
                    <a:pt x="916" y="135"/>
                  </a:lnTo>
                  <a:lnTo>
                    <a:pt x="980" y="103"/>
                  </a:lnTo>
                  <a:lnTo>
                    <a:pt x="1036" y="79"/>
                  </a:lnTo>
                  <a:lnTo>
                    <a:pt x="1099" y="79"/>
                  </a:lnTo>
                  <a:lnTo>
                    <a:pt x="1163" y="71"/>
                  </a:lnTo>
                  <a:lnTo>
                    <a:pt x="1219" y="95"/>
                  </a:lnTo>
                  <a:lnTo>
                    <a:pt x="1282" y="95"/>
                  </a:lnTo>
                  <a:lnTo>
                    <a:pt x="1346" y="79"/>
                  </a:lnTo>
                  <a:lnTo>
                    <a:pt x="1402" y="71"/>
                  </a:lnTo>
                  <a:lnTo>
                    <a:pt x="1466" y="56"/>
                  </a:lnTo>
                  <a:lnTo>
                    <a:pt x="1529" y="32"/>
                  </a:lnTo>
                  <a:lnTo>
                    <a:pt x="1585" y="40"/>
                  </a:lnTo>
                  <a:lnTo>
                    <a:pt x="1649" y="48"/>
                  </a:lnTo>
                  <a:lnTo>
                    <a:pt x="1712" y="56"/>
                  </a:lnTo>
                  <a:lnTo>
                    <a:pt x="1776" y="32"/>
                  </a:lnTo>
                  <a:lnTo>
                    <a:pt x="1832" y="32"/>
                  </a:lnTo>
                  <a:lnTo>
                    <a:pt x="1896" y="0"/>
                  </a:lnTo>
                </a:path>
              </a:pathLst>
            </a:custGeom>
            <a:noFill/>
            <a:ln w="23813">
              <a:solidFill>
                <a:srgbClr val="993366"/>
              </a:solidFill>
              <a:round/>
              <a:headEnd/>
              <a:tailEnd/>
            </a:ln>
          </p:spPr>
          <p:txBody>
            <a:bodyPr/>
            <a:lstStyle/>
            <a:p>
              <a:endParaRPr lang="el-GR"/>
            </a:p>
          </p:txBody>
        </p:sp>
        <p:sp>
          <p:nvSpPr>
            <p:cNvPr id="24613" name="Freeform 37"/>
            <p:cNvSpPr>
              <a:spLocks/>
            </p:cNvSpPr>
            <p:nvPr/>
          </p:nvSpPr>
          <p:spPr bwMode="auto">
            <a:xfrm>
              <a:off x="1623" y="1961"/>
              <a:ext cx="1819" cy="425"/>
            </a:xfrm>
            <a:custGeom>
              <a:avLst/>
              <a:gdLst>
                <a:gd name="T0" fmla="*/ 0 w 1896"/>
                <a:gd name="T1" fmla="*/ 336 h 442"/>
                <a:gd name="T2" fmla="*/ 42 w 1896"/>
                <a:gd name="T3" fmla="*/ 288 h 442"/>
                <a:gd name="T4" fmla="*/ 90 w 1896"/>
                <a:gd name="T5" fmla="*/ 234 h 442"/>
                <a:gd name="T6" fmla="*/ 138 w 1896"/>
                <a:gd name="T7" fmla="*/ 246 h 442"/>
                <a:gd name="T8" fmla="*/ 178 w 1896"/>
                <a:gd name="T9" fmla="*/ 246 h 442"/>
                <a:gd name="T10" fmla="*/ 227 w 1896"/>
                <a:gd name="T11" fmla="*/ 198 h 442"/>
                <a:gd name="T12" fmla="*/ 274 w 1896"/>
                <a:gd name="T13" fmla="*/ 168 h 442"/>
                <a:gd name="T14" fmla="*/ 316 w 1896"/>
                <a:gd name="T15" fmla="*/ 145 h 442"/>
                <a:gd name="T16" fmla="*/ 364 w 1896"/>
                <a:gd name="T17" fmla="*/ 133 h 442"/>
                <a:gd name="T18" fmla="*/ 412 w 1896"/>
                <a:gd name="T19" fmla="*/ 162 h 442"/>
                <a:gd name="T20" fmla="*/ 460 w 1896"/>
                <a:gd name="T21" fmla="*/ 192 h 442"/>
                <a:gd name="T22" fmla="*/ 501 w 1896"/>
                <a:gd name="T23" fmla="*/ 211 h 442"/>
                <a:gd name="T24" fmla="*/ 549 w 1896"/>
                <a:gd name="T25" fmla="*/ 222 h 442"/>
                <a:gd name="T26" fmla="*/ 597 w 1896"/>
                <a:gd name="T27" fmla="*/ 216 h 442"/>
                <a:gd name="T28" fmla="*/ 637 w 1896"/>
                <a:gd name="T29" fmla="*/ 211 h 442"/>
                <a:gd name="T30" fmla="*/ 685 w 1896"/>
                <a:gd name="T31" fmla="*/ 192 h 442"/>
                <a:gd name="T32" fmla="*/ 733 w 1896"/>
                <a:gd name="T33" fmla="*/ 181 h 442"/>
                <a:gd name="T34" fmla="*/ 775 w 1896"/>
                <a:gd name="T35" fmla="*/ 151 h 442"/>
                <a:gd name="T36" fmla="*/ 822 w 1896"/>
                <a:gd name="T37" fmla="*/ 145 h 442"/>
                <a:gd name="T38" fmla="*/ 871 w 1896"/>
                <a:gd name="T39" fmla="*/ 145 h 442"/>
                <a:gd name="T40" fmla="*/ 911 w 1896"/>
                <a:gd name="T41" fmla="*/ 138 h 442"/>
                <a:gd name="T42" fmla="*/ 959 w 1896"/>
                <a:gd name="T43" fmla="*/ 113 h 442"/>
                <a:gd name="T44" fmla="*/ 1008 w 1896"/>
                <a:gd name="T45" fmla="*/ 113 h 442"/>
                <a:gd name="T46" fmla="*/ 1050 w 1896"/>
                <a:gd name="T47" fmla="*/ 108 h 442"/>
                <a:gd name="T48" fmla="*/ 1097 w 1896"/>
                <a:gd name="T49" fmla="*/ 96 h 442"/>
                <a:gd name="T50" fmla="*/ 1144 w 1896"/>
                <a:gd name="T51" fmla="*/ 73 h 442"/>
                <a:gd name="T52" fmla="*/ 1186 w 1896"/>
                <a:gd name="T53" fmla="*/ 55 h 442"/>
                <a:gd name="T54" fmla="*/ 1234 w 1896"/>
                <a:gd name="T55" fmla="*/ 49 h 442"/>
                <a:gd name="T56" fmla="*/ 1281 w 1896"/>
                <a:gd name="T57" fmla="*/ 32 h 442"/>
                <a:gd name="T58" fmla="*/ 1329 w 1896"/>
                <a:gd name="T59" fmla="*/ 13 h 442"/>
                <a:gd name="T60" fmla="*/ 1371 w 1896"/>
                <a:gd name="T61" fmla="*/ 8 h 442"/>
                <a:gd name="T62" fmla="*/ 1418 w 1896"/>
                <a:gd name="T63" fmla="*/ 0 h 4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442"/>
                <a:gd name="T98" fmla="*/ 1896 w 1896"/>
                <a:gd name="T99" fmla="*/ 442 h 4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442">
                  <a:moveTo>
                    <a:pt x="0" y="442"/>
                  </a:moveTo>
                  <a:lnTo>
                    <a:pt x="56" y="379"/>
                  </a:lnTo>
                  <a:lnTo>
                    <a:pt x="120" y="308"/>
                  </a:lnTo>
                  <a:lnTo>
                    <a:pt x="184" y="324"/>
                  </a:lnTo>
                  <a:lnTo>
                    <a:pt x="239" y="324"/>
                  </a:lnTo>
                  <a:lnTo>
                    <a:pt x="303" y="261"/>
                  </a:lnTo>
                  <a:lnTo>
                    <a:pt x="367" y="221"/>
                  </a:lnTo>
                  <a:lnTo>
                    <a:pt x="422" y="190"/>
                  </a:lnTo>
                  <a:lnTo>
                    <a:pt x="486" y="174"/>
                  </a:lnTo>
                  <a:lnTo>
                    <a:pt x="550" y="213"/>
                  </a:lnTo>
                  <a:lnTo>
                    <a:pt x="614" y="253"/>
                  </a:lnTo>
                  <a:lnTo>
                    <a:pt x="669" y="277"/>
                  </a:lnTo>
                  <a:lnTo>
                    <a:pt x="733" y="292"/>
                  </a:lnTo>
                  <a:lnTo>
                    <a:pt x="797" y="284"/>
                  </a:lnTo>
                  <a:lnTo>
                    <a:pt x="852" y="277"/>
                  </a:lnTo>
                  <a:lnTo>
                    <a:pt x="916" y="253"/>
                  </a:lnTo>
                  <a:lnTo>
                    <a:pt x="980" y="237"/>
                  </a:lnTo>
                  <a:lnTo>
                    <a:pt x="1036" y="198"/>
                  </a:lnTo>
                  <a:lnTo>
                    <a:pt x="1099" y="190"/>
                  </a:lnTo>
                  <a:lnTo>
                    <a:pt x="1163" y="190"/>
                  </a:lnTo>
                  <a:lnTo>
                    <a:pt x="1219" y="182"/>
                  </a:lnTo>
                  <a:lnTo>
                    <a:pt x="1282" y="150"/>
                  </a:lnTo>
                  <a:lnTo>
                    <a:pt x="1346" y="150"/>
                  </a:lnTo>
                  <a:lnTo>
                    <a:pt x="1402" y="142"/>
                  </a:lnTo>
                  <a:lnTo>
                    <a:pt x="1466" y="126"/>
                  </a:lnTo>
                  <a:lnTo>
                    <a:pt x="1529" y="95"/>
                  </a:lnTo>
                  <a:lnTo>
                    <a:pt x="1585" y="71"/>
                  </a:lnTo>
                  <a:lnTo>
                    <a:pt x="1649" y="63"/>
                  </a:lnTo>
                  <a:lnTo>
                    <a:pt x="1712" y="40"/>
                  </a:lnTo>
                  <a:lnTo>
                    <a:pt x="1776" y="16"/>
                  </a:lnTo>
                  <a:lnTo>
                    <a:pt x="1832" y="8"/>
                  </a:lnTo>
                  <a:lnTo>
                    <a:pt x="1896" y="0"/>
                  </a:lnTo>
                </a:path>
              </a:pathLst>
            </a:custGeom>
            <a:noFill/>
            <a:ln w="23813">
              <a:solidFill>
                <a:srgbClr val="FF0000"/>
              </a:solidFill>
              <a:round/>
              <a:headEnd/>
              <a:tailEnd/>
            </a:ln>
          </p:spPr>
          <p:txBody>
            <a:bodyPr/>
            <a:lstStyle/>
            <a:p>
              <a:endParaRPr lang="el-GR"/>
            </a:p>
          </p:txBody>
        </p:sp>
        <p:sp>
          <p:nvSpPr>
            <p:cNvPr id="24614" name="Freeform 38"/>
            <p:cNvSpPr>
              <a:spLocks/>
            </p:cNvSpPr>
            <p:nvPr/>
          </p:nvSpPr>
          <p:spPr bwMode="auto">
            <a:xfrm>
              <a:off x="1623" y="2461"/>
              <a:ext cx="1819" cy="441"/>
            </a:xfrm>
            <a:custGeom>
              <a:avLst/>
              <a:gdLst>
                <a:gd name="T0" fmla="*/ 0 w 1896"/>
                <a:gd name="T1" fmla="*/ 347 h 459"/>
                <a:gd name="T2" fmla="*/ 42 w 1896"/>
                <a:gd name="T3" fmla="*/ 329 h 459"/>
                <a:gd name="T4" fmla="*/ 90 w 1896"/>
                <a:gd name="T5" fmla="*/ 323 h 459"/>
                <a:gd name="T6" fmla="*/ 138 w 1896"/>
                <a:gd name="T7" fmla="*/ 317 h 459"/>
                <a:gd name="T8" fmla="*/ 178 w 1896"/>
                <a:gd name="T9" fmla="*/ 317 h 459"/>
                <a:gd name="T10" fmla="*/ 227 w 1896"/>
                <a:gd name="T11" fmla="*/ 305 h 459"/>
                <a:gd name="T12" fmla="*/ 274 w 1896"/>
                <a:gd name="T13" fmla="*/ 305 h 459"/>
                <a:gd name="T14" fmla="*/ 316 w 1896"/>
                <a:gd name="T15" fmla="*/ 287 h 459"/>
                <a:gd name="T16" fmla="*/ 364 w 1896"/>
                <a:gd name="T17" fmla="*/ 270 h 459"/>
                <a:gd name="T18" fmla="*/ 412 w 1896"/>
                <a:gd name="T19" fmla="*/ 262 h 459"/>
                <a:gd name="T20" fmla="*/ 460 w 1896"/>
                <a:gd name="T21" fmla="*/ 257 h 459"/>
                <a:gd name="T22" fmla="*/ 501 w 1896"/>
                <a:gd name="T23" fmla="*/ 262 h 459"/>
                <a:gd name="T24" fmla="*/ 549 w 1896"/>
                <a:gd name="T25" fmla="*/ 257 h 459"/>
                <a:gd name="T26" fmla="*/ 597 w 1896"/>
                <a:gd name="T27" fmla="*/ 233 h 459"/>
                <a:gd name="T28" fmla="*/ 637 w 1896"/>
                <a:gd name="T29" fmla="*/ 222 h 459"/>
                <a:gd name="T30" fmla="*/ 685 w 1896"/>
                <a:gd name="T31" fmla="*/ 215 h 459"/>
                <a:gd name="T32" fmla="*/ 733 w 1896"/>
                <a:gd name="T33" fmla="*/ 198 h 459"/>
                <a:gd name="T34" fmla="*/ 775 w 1896"/>
                <a:gd name="T35" fmla="*/ 179 h 459"/>
                <a:gd name="T36" fmla="*/ 822 w 1896"/>
                <a:gd name="T37" fmla="*/ 162 h 459"/>
                <a:gd name="T38" fmla="*/ 871 w 1896"/>
                <a:gd name="T39" fmla="*/ 150 h 459"/>
                <a:gd name="T40" fmla="*/ 911 w 1896"/>
                <a:gd name="T41" fmla="*/ 131 h 459"/>
                <a:gd name="T42" fmla="*/ 959 w 1896"/>
                <a:gd name="T43" fmla="*/ 120 h 459"/>
                <a:gd name="T44" fmla="*/ 1008 w 1896"/>
                <a:gd name="T45" fmla="*/ 108 h 459"/>
                <a:gd name="T46" fmla="*/ 1050 w 1896"/>
                <a:gd name="T47" fmla="*/ 108 h 459"/>
                <a:gd name="T48" fmla="*/ 1097 w 1896"/>
                <a:gd name="T49" fmla="*/ 96 h 459"/>
                <a:gd name="T50" fmla="*/ 1144 w 1896"/>
                <a:gd name="T51" fmla="*/ 78 h 459"/>
                <a:gd name="T52" fmla="*/ 1186 w 1896"/>
                <a:gd name="T53" fmla="*/ 72 h 459"/>
                <a:gd name="T54" fmla="*/ 1234 w 1896"/>
                <a:gd name="T55" fmla="*/ 66 h 459"/>
                <a:gd name="T56" fmla="*/ 1281 w 1896"/>
                <a:gd name="T57" fmla="*/ 42 h 459"/>
                <a:gd name="T58" fmla="*/ 1329 w 1896"/>
                <a:gd name="T59" fmla="*/ 25 h 459"/>
                <a:gd name="T60" fmla="*/ 1371 w 1896"/>
                <a:gd name="T61" fmla="*/ 17 h 459"/>
                <a:gd name="T62" fmla="*/ 1418 w 1896"/>
                <a:gd name="T63" fmla="*/ 0 h 4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459"/>
                <a:gd name="T98" fmla="*/ 1896 w 1896"/>
                <a:gd name="T99" fmla="*/ 459 h 4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459">
                  <a:moveTo>
                    <a:pt x="0" y="459"/>
                  </a:moveTo>
                  <a:lnTo>
                    <a:pt x="56" y="435"/>
                  </a:lnTo>
                  <a:lnTo>
                    <a:pt x="120" y="427"/>
                  </a:lnTo>
                  <a:lnTo>
                    <a:pt x="184" y="419"/>
                  </a:lnTo>
                  <a:lnTo>
                    <a:pt x="239" y="419"/>
                  </a:lnTo>
                  <a:lnTo>
                    <a:pt x="303" y="403"/>
                  </a:lnTo>
                  <a:lnTo>
                    <a:pt x="367" y="403"/>
                  </a:lnTo>
                  <a:lnTo>
                    <a:pt x="422" y="380"/>
                  </a:lnTo>
                  <a:lnTo>
                    <a:pt x="486" y="356"/>
                  </a:lnTo>
                  <a:lnTo>
                    <a:pt x="550" y="348"/>
                  </a:lnTo>
                  <a:lnTo>
                    <a:pt x="614" y="340"/>
                  </a:lnTo>
                  <a:lnTo>
                    <a:pt x="669" y="348"/>
                  </a:lnTo>
                  <a:lnTo>
                    <a:pt x="733" y="340"/>
                  </a:lnTo>
                  <a:lnTo>
                    <a:pt x="797" y="309"/>
                  </a:lnTo>
                  <a:lnTo>
                    <a:pt x="852" y="293"/>
                  </a:lnTo>
                  <a:lnTo>
                    <a:pt x="916" y="285"/>
                  </a:lnTo>
                  <a:lnTo>
                    <a:pt x="980" y="261"/>
                  </a:lnTo>
                  <a:lnTo>
                    <a:pt x="1036" y="237"/>
                  </a:lnTo>
                  <a:lnTo>
                    <a:pt x="1099" y="214"/>
                  </a:lnTo>
                  <a:lnTo>
                    <a:pt x="1163" y="198"/>
                  </a:lnTo>
                  <a:lnTo>
                    <a:pt x="1219" y="174"/>
                  </a:lnTo>
                  <a:lnTo>
                    <a:pt x="1282" y="158"/>
                  </a:lnTo>
                  <a:lnTo>
                    <a:pt x="1346" y="143"/>
                  </a:lnTo>
                  <a:lnTo>
                    <a:pt x="1402" y="143"/>
                  </a:lnTo>
                  <a:lnTo>
                    <a:pt x="1466" y="127"/>
                  </a:lnTo>
                  <a:lnTo>
                    <a:pt x="1529" y="103"/>
                  </a:lnTo>
                  <a:lnTo>
                    <a:pt x="1585" y="95"/>
                  </a:lnTo>
                  <a:lnTo>
                    <a:pt x="1649" y="87"/>
                  </a:lnTo>
                  <a:lnTo>
                    <a:pt x="1712" y="56"/>
                  </a:lnTo>
                  <a:lnTo>
                    <a:pt x="1776" y="32"/>
                  </a:lnTo>
                  <a:lnTo>
                    <a:pt x="1832" y="24"/>
                  </a:lnTo>
                  <a:lnTo>
                    <a:pt x="1896" y="0"/>
                  </a:lnTo>
                </a:path>
              </a:pathLst>
            </a:custGeom>
            <a:noFill/>
            <a:ln w="23813">
              <a:solidFill>
                <a:srgbClr val="333399"/>
              </a:solidFill>
              <a:round/>
              <a:headEnd/>
              <a:tailEnd/>
            </a:ln>
          </p:spPr>
          <p:txBody>
            <a:bodyPr/>
            <a:lstStyle/>
            <a:p>
              <a:endParaRPr lang="el-GR"/>
            </a:p>
          </p:txBody>
        </p:sp>
        <p:sp>
          <p:nvSpPr>
            <p:cNvPr id="24615" name="Freeform 39"/>
            <p:cNvSpPr>
              <a:spLocks/>
            </p:cNvSpPr>
            <p:nvPr/>
          </p:nvSpPr>
          <p:spPr bwMode="auto">
            <a:xfrm>
              <a:off x="1623" y="2962"/>
              <a:ext cx="1819" cy="228"/>
            </a:xfrm>
            <a:custGeom>
              <a:avLst/>
              <a:gdLst>
                <a:gd name="T0" fmla="*/ 0 w 1896"/>
                <a:gd name="T1" fmla="*/ 181 h 237"/>
                <a:gd name="T2" fmla="*/ 42 w 1896"/>
                <a:gd name="T3" fmla="*/ 175 h 237"/>
                <a:gd name="T4" fmla="*/ 90 w 1896"/>
                <a:gd name="T5" fmla="*/ 175 h 237"/>
                <a:gd name="T6" fmla="*/ 138 w 1896"/>
                <a:gd name="T7" fmla="*/ 169 h 237"/>
                <a:gd name="T8" fmla="*/ 178 w 1896"/>
                <a:gd name="T9" fmla="*/ 163 h 237"/>
                <a:gd name="T10" fmla="*/ 227 w 1896"/>
                <a:gd name="T11" fmla="*/ 157 h 237"/>
                <a:gd name="T12" fmla="*/ 274 w 1896"/>
                <a:gd name="T13" fmla="*/ 151 h 237"/>
                <a:gd name="T14" fmla="*/ 316 w 1896"/>
                <a:gd name="T15" fmla="*/ 144 h 237"/>
                <a:gd name="T16" fmla="*/ 364 w 1896"/>
                <a:gd name="T17" fmla="*/ 139 h 237"/>
                <a:gd name="T18" fmla="*/ 412 w 1896"/>
                <a:gd name="T19" fmla="*/ 139 h 237"/>
                <a:gd name="T20" fmla="*/ 460 w 1896"/>
                <a:gd name="T21" fmla="*/ 127 h 237"/>
                <a:gd name="T22" fmla="*/ 501 w 1896"/>
                <a:gd name="T23" fmla="*/ 120 h 237"/>
                <a:gd name="T24" fmla="*/ 549 w 1896"/>
                <a:gd name="T25" fmla="*/ 114 h 237"/>
                <a:gd name="T26" fmla="*/ 597 w 1896"/>
                <a:gd name="T27" fmla="*/ 96 h 237"/>
                <a:gd name="T28" fmla="*/ 637 w 1896"/>
                <a:gd name="T29" fmla="*/ 84 h 237"/>
                <a:gd name="T30" fmla="*/ 685 w 1896"/>
                <a:gd name="T31" fmla="*/ 73 h 237"/>
                <a:gd name="T32" fmla="*/ 733 w 1896"/>
                <a:gd name="T33" fmla="*/ 66 h 237"/>
                <a:gd name="T34" fmla="*/ 775 w 1896"/>
                <a:gd name="T35" fmla="*/ 55 h 237"/>
                <a:gd name="T36" fmla="*/ 822 w 1896"/>
                <a:gd name="T37" fmla="*/ 55 h 237"/>
                <a:gd name="T38" fmla="*/ 871 w 1896"/>
                <a:gd name="T39" fmla="*/ 49 h 237"/>
                <a:gd name="T40" fmla="*/ 911 w 1896"/>
                <a:gd name="T41" fmla="*/ 41 h 237"/>
                <a:gd name="T42" fmla="*/ 959 w 1896"/>
                <a:gd name="T43" fmla="*/ 36 h 237"/>
                <a:gd name="T44" fmla="*/ 1008 w 1896"/>
                <a:gd name="T45" fmla="*/ 36 h 237"/>
                <a:gd name="T46" fmla="*/ 1050 w 1896"/>
                <a:gd name="T47" fmla="*/ 32 h 237"/>
                <a:gd name="T48" fmla="*/ 1097 w 1896"/>
                <a:gd name="T49" fmla="*/ 24 h 237"/>
                <a:gd name="T50" fmla="*/ 1144 w 1896"/>
                <a:gd name="T51" fmla="*/ 17 h 237"/>
                <a:gd name="T52" fmla="*/ 1186 w 1896"/>
                <a:gd name="T53" fmla="*/ 17 h 237"/>
                <a:gd name="T54" fmla="*/ 1234 w 1896"/>
                <a:gd name="T55" fmla="*/ 17 h 237"/>
                <a:gd name="T56" fmla="*/ 1281 w 1896"/>
                <a:gd name="T57" fmla="*/ 13 h 237"/>
                <a:gd name="T58" fmla="*/ 1329 w 1896"/>
                <a:gd name="T59" fmla="*/ 8 h 237"/>
                <a:gd name="T60" fmla="*/ 1371 w 1896"/>
                <a:gd name="T61" fmla="*/ 8 h 237"/>
                <a:gd name="T62" fmla="*/ 1418 w 1896"/>
                <a:gd name="T63" fmla="*/ 0 h 2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237"/>
                <a:gd name="T98" fmla="*/ 1896 w 1896"/>
                <a:gd name="T99" fmla="*/ 237 h 2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237">
                  <a:moveTo>
                    <a:pt x="0" y="237"/>
                  </a:moveTo>
                  <a:lnTo>
                    <a:pt x="56" y="229"/>
                  </a:lnTo>
                  <a:lnTo>
                    <a:pt x="120" y="229"/>
                  </a:lnTo>
                  <a:lnTo>
                    <a:pt x="184" y="221"/>
                  </a:lnTo>
                  <a:lnTo>
                    <a:pt x="239" y="213"/>
                  </a:lnTo>
                  <a:lnTo>
                    <a:pt x="303" y="205"/>
                  </a:lnTo>
                  <a:lnTo>
                    <a:pt x="367" y="197"/>
                  </a:lnTo>
                  <a:lnTo>
                    <a:pt x="422" y="189"/>
                  </a:lnTo>
                  <a:lnTo>
                    <a:pt x="486" y="182"/>
                  </a:lnTo>
                  <a:lnTo>
                    <a:pt x="550" y="182"/>
                  </a:lnTo>
                  <a:lnTo>
                    <a:pt x="614" y="166"/>
                  </a:lnTo>
                  <a:lnTo>
                    <a:pt x="669" y="158"/>
                  </a:lnTo>
                  <a:lnTo>
                    <a:pt x="733" y="150"/>
                  </a:lnTo>
                  <a:lnTo>
                    <a:pt x="797" y="126"/>
                  </a:lnTo>
                  <a:lnTo>
                    <a:pt x="852" y="110"/>
                  </a:lnTo>
                  <a:lnTo>
                    <a:pt x="916" y="95"/>
                  </a:lnTo>
                  <a:lnTo>
                    <a:pt x="980" y="87"/>
                  </a:lnTo>
                  <a:lnTo>
                    <a:pt x="1036" y="71"/>
                  </a:lnTo>
                  <a:lnTo>
                    <a:pt x="1099" y="71"/>
                  </a:lnTo>
                  <a:lnTo>
                    <a:pt x="1163" y="63"/>
                  </a:lnTo>
                  <a:lnTo>
                    <a:pt x="1219" y="55"/>
                  </a:lnTo>
                  <a:lnTo>
                    <a:pt x="1282" y="47"/>
                  </a:lnTo>
                  <a:lnTo>
                    <a:pt x="1346" y="47"/>
                  </a:lnTo>
                  <a:lnTo>
                    <a:pt x="1402" y="39"/>
                  </a:lnTo>
                  <a:lnTo>
                    <a:pt x="1466" y="31"/>
                  </a:lnTo>
                  <a:lnTo>
                    <a:pt x="1529" y="24"/>
                  </a:lnTo>
                  <a:lnTo>
                    <a:pt x="1585" y="24"/>
                  </a:lnTo>
                  <a:lnTo>
                    <a:pt x="1649" y="24"/>
                  </a:lnTo>
                  <a:lnTo>
                    <a:pt x="1712" y="16"/>
                  </a:lnTo>
                  <a:lnTo>
                    <a:pt x="1776" y="8"/>
                  </a:lnTo>
                  <a:lnTo>
                    <a:pt x="1832" y="8"/>
                  </a:lnTo>
                  <a:lnTo>
                    <a:pt x="1896" y="0"/>
                  </a:lnTo>
                </a:path>
              </a:pathLst>
            </a:custGeom>
            <a:noFill/>
            <a:ln w="23813">
              <a:solidFill>
                <a:srgbClr val="FFCC00"/>
              </a:solidFill>
              <a:round/>
              <a:headEnd/>
              <a:tailEnd/>
            </a:ln>
          </p:spPr>
          <p:txBody>
            <a:bodyPr/>
            <a:lstStyle/>
            <a:p>
              <a:endParaRPr lang="el-GR"/>
            </a:p>
          </p:txBody>
        </p:sp>
        <p:sp>
          <p:nvSpPr>
            <p:cNvPr id="24616" name="Freeform 40"/>
            <p:cNvSpPr>
              <a:spLocks/>
            </p:cNvSpPr>
            <p:nvPr/>
          </p:nvSpPr>
          <p:spPr bwMode="auto">
            <a:xfrm>
              <a:off x="1623" y="3122"/>
              <a:ext cx="1819" cy="37"/>
            </a:xfrm>
            <a:custGeom>
              <a:avLst/>
              <a:gdLst>
                <a:gd name="T0" fmla="*/ 0 w 1896"/>
                <a:gd name="T1" fmla="*/ 27 h 39"/>
                <a:gd name="T2" fmla="*/ 42 w 1896"/>
                <a:gd name="T3" fmla="*/ 27 h 39"/>
                <a:gd name="T4" fmla="*/ 90 w 1896"/>
                <a:gd name="T5" fmla="*/ 27 h 39"/>
                <a:gd name="T6" fmla="*/ 138 w 1896"/>
                <a:gd name="T7" fmla="*/ 27 h 39"/>
                <a:gd name="T8" fmla="*/ 178 w 1896"/>
                <a:gd name="T9" fmla="*/ 23 h 39"/>
                <a:gd name="T10" fmla="*/ 227 w 1896"/>
                <a:gd name="T11" fmla="*/ 27 h 39"/>
                <a:gd name="T12" fmla="*/ 274 w 1896"/>
                <a:gd name="T13" fmla="*/ 23 h 39"/>
                <a:gd name="T14" fmla="*/ 316 w 1896"/>
                <a:gd name="T15" fmla="*/ 23 h 39"/>
                <a:gd name="T16" fmla="*/ 364 w 1896"/>
                <a:gd name="T17" fmla="*/ 23 h 39"/>
                <a:gd name="T18" fmla="*/ 412 w 1896"/>
                <a:gd name="T19" fmla="*/ 16 h 39"/>
                <a:gd name="T20" fmla="*/ 460 w 1896"/>
                <a:gd name="T21" fmla="*/ 16 h 39"/>
                <a:gd name="T22" fmla="*/ 501 w 1896"/>
                <a:gd name="T23" fmla="*/ 16 h 39"/>
                <a:gd name="T24" fmla="*/ 549 w 1896"/>
                <a:gd name="T25" fmla="*/ 16 h 39"/>
                <a:gd name="T26" fmla="*/ 597 w 1896"/>
                <a:gd name="T27" fmla="*/ 16 h 39"/>
                <a:gd name="T28" fmla="*/ 637 w 1896"/>
                <a:gd name="T29" fmla="*/ 9 h 39"/>
                <a:gd name="T30" fmla="*/ 685 w 1896"/>
                <a:gd name="T31" fmla="*/ 9 h 39"/>
                <a:gd name="T32" fmla="*/ 733 w 1896"/>
                <a:gd name="T33" fmla="*/ 9 h 39"/>
                <a:gd name="T34" fmla="*/ 775 w 1896"/>
                <a:gd name="T35" fmla="*/ 9 h 39"/>
                <a:gd name="T36" fmla="*/ 822 w 1896"/>
                <a:gd name="T37" fmla="*/ 9 h 39"/>
                <a:gd name="T38" fmla="*/ 871 w 1896"/>
                <a:gd name="T39" fmla="*/ 9 h 39"/>
                <a:gd name="T40" fmla="*/ 911 w 1896"/>
                <a:gd name="T41" fmla="*/ 9 h 39"/>
                <a:gd name="T42" fmla="*/ 959 w 1896"/>
                <a:gd name="T43" fmla="*/ 9 h 39"/>
                <a:gd name="T44" fmla="*/ 1008 w 1896"/>
                <a:gd name="T45" fmla="*/ 8 h 39"/>
                <a:gd name="T46" fmla="*/ 1050 w 1896"/>
                <a:gd name="T47" fmla="*/ 8 h 39"/>
                <a:gd name="T48" fmla="*/ 1097 w 1896"/>
                <a:gd name="T49" fmla="*/ 8 h 39"/>
                <a:gd name="T50" fmla="*/ 1144 w 1896"/>
                <a:gd name="T51" fmla="*/ 0 h 39"/>
                <a:gd name="T52" fmla="*/ 1186 w 1896"/>
                <a:gd name="T53" fmla="*/ 0 h 39"/>
                <a:gd name="T54" fmla="*/ 1234 w 1896"/>
                <a:gd name="T55" fmla="*/ 0 h 39"/>
                <a:gd name="T56" fmla="*/ 1281 w 1896"/>
                <a:gd name="T57" fmla="*/ 0 h 39"/>
                <a:gd name="T58" fmla="*/ 1329 w 1896"/>
                <a:gd name="T59" fmla="*/ 0 h 39"/>
                <a:gd name="T60" fmla="*/ 1371 w 1896"/>
                <a:gd name="T61" fmla="*/ 0 h 39"/>
                <a:gd name="T62" fmla="*/ 1418 w 1896"/>
                <a:gd name="T63" fmla="*/ 0 h 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39"/>
                <a:gd name="T98" fmla="*/ 1896 w 1896"/>
                <a:gd name="T99" fmla="*/ 39 h 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39">
                  <a:moveTo>
                    <a:pt x="0" y="39"/>
                  </a:moveTo>
                  <a:lnTo>
                    <a:pt x="56" y="39"/>
                  </a:lnTo>
                  <a:lnTo>
                    <a:pt x="120" y="39"/>
                  </a:lnTo>
                  <a:lnTo>
                    <a:pt x="184" y="39"/>
                  </a:lnTo>
                  <a:lnTo>
                    <a:pt x="239" y="31"/>
                  </a:lnTo>
                  <a:lnTo>
                    <a:pt x="303" y="39"/>
                  </a:lnTo>
                  <a:lnTo>
                    <a:pt x="367" y="31"/>
                  </a:lnTo>
                  <a:lnTo>
                    <a:pt x="422" y="31"/>
                  </a:lnTo>
                  <a:lnTo>
                    <a:pt x="486" y="31"/>
                  </a:lnTo>
                  <a:lnTo>
                    <a:pt x="550" y="23"/>
                  </a:lnTo>
                  <a:lnTo>
                    <a:pt x="614" y="23"/>
                  </a:lnTo>
                  <a:lnTo>
                    <a:pt x="669" y="23"/>
                  </a:lnTo>
                  <a:lnTo>
                    <a:pt x="733" y="23"/>
                  </a:lnTo>
                  <a:lnTo>
                    <a:pt x="797" y="23"/>
                  </a:lnTo>
                  <a:lnTo>
                    <a:pt x="852" y="16"/>
                  </a:lnTo>
                  <a:lnTo>
                    <a:pt x="916" y="16"/>
                  </a:lnTo>
                  <a:lnTo>
                    <a:pt x="980" y="16"/>
                  </a:lnTo>
                  <a:lnTo>
                    <a:pt x="1036" y="16"/>
                  </a:lnTo>
                  <a:lnTo>
                    <a:pt x="1099" y="16"/>
                  </a:lnTo>
                  <a:lnTo>
                    <a:pt x="1163" y="16"/>
                  </a:lnTo>
                  <a:lnTo>
                    <a:pt x="1219" y="16"/>
                  </a:lnTo>
                  <a:lnTo>
                    <a:pt x="1282" y="16"/>
                  </a:lnTo>
                  <a:lnTo>
                    <a:pt x="1346" y="8"/>
                  </a:lnTo>
                  <a:lnTo>
                    <a:pt x="1402" y="8"/>
                  </a:lnTo>
                  <a:lnTo>
                    <a:pt x="1466" y="8"/>
                  </a:lnTo>
                  <a:lnTo>
                    <a:pt x="1529" y="0"/>
                  </a:lnTo>
                  <a:lnTo>
                    <a:pt x="1585" y="0"/>
                  </a:lnTo>
                  <a:lnTo>
                    <a:pt x="1649" y="0"/>
                  </a:lnTo>
                  <a:lnTo>
                    <a:pt x="1712" y="0"/>
                  </a:lnTo>
                  <a:lnTo>
                    <a:pt x="1776" y="0"/>
                  </a:lnTo>
                  <a:lnTo>
                    <a:pt x="1832" y="0"/>
                  </a:lnTo>
                  <a:lnTo>
                    <a:pt x="1896" y="0"/>
                  </a:lnTo>
                </a:path>
              </a:pathLst>
            </a:custGeom>
            <a:noFill/>
            <a:ln w="23813">
              <a:solidFill>
                <a:srgbClr val="00FFFF"/>
              </a:solidFill>
              <a:round/>
              <a:headEnd/>
              <a:tailEnd/>
            </a:ln>
          </p:spPr>
          <p:txBody>
            <a:bodyPr/>
            <a:lstStyle/>
            <a:p>
              <a:endParaRPr lang="el-GR"/>
            </a:p>
          </p:txBody>
        </p:sp>
        <p:sp>
          <p:nvSpPr>
            <p:cNvPr id="24617" name="Freeform 41"/>
            <p:cNvSpPr>
              <a:spLocks/>
            </p:cNvSpPr>
            <p:nvPr/>
          </p:nvSpPr>
          <p:spPr bwMode="auto">
            <a:xfrm>
              <a:off x="1623" y="2803"/>
              <a:ext cx="1819" cy="159"/>
            </a:xfrm>
            <a:custGeom>
              <a:avLst/>
              <a:gdLst>
                <a:gd name="T0" fmla="*/ 0 w 1896"/>
                <a:gd name="T1" fmla="*/ 123 h 166"/>
                <a:gd name="T2" fmla="*/ 42 w 1896"/>
                <a:gd name="T3" fmla="*/ 123 h 166"/>
                <a:gd name="T4" fmla="*/ 90 w 1896"/>
                <a:gd name="T5" fmla="*/ 117 h 166"/>
                <a:gd name="T6" fmla="*/ 138 w 1896"/>
                <a:gd name="T7" fmla="*/ 117 h 166"/>
                <a:gd name="T8" fmla="*/ 178 w 1896"/>
                <a:gd name="T9" fmla="*/ 111 h 166"/>
                <a:gd name="T10" fmla="*/ 227 w 1896"/>
                <a:gd name="T11" fmla="*/ 105 h 166"/>
                <a:gd name="T12" fmla="*/ 274 w 1896"/>
                <a:gd name="T13" fmla="*/ 105 h 166"/>
                <a:gd name="T14" fmla="*/ 316 w 1896"/>
                <a:gd name="T15" fmla="*/ 99 h 166"/>
                <a:gd name="T16" fmla="*/ 364 w 1896"/>
                <a:gd name="T17" fmla="*/ 94 h 166"/>
                <a:gd name="T18" fmla="*/ 412 w 1896"/>
                <a:gd name="T19" fmla="*/ 87 h 166"/>
                <a:gd name="T20" fmla="*/ 460 w 1896"/>
                <a:gd name="T21" fmla="*/ 87 h 166"/>
                <a:gd name="T22" fmla="*/ 501 w 1896"/>
                <a:gd name="T23" fmla="*/ 82 h 166"/>
                <a:gd name="T24" fmla="*/ 549 w 1896"/>
                <a:gd name="T25" fmla="*/ 77 h 166"/>
                <a:gd name="T26" fmla="*/ 597 w 1896"/>
                <a:gd name="T27" fmla="*/ 71 h 166"/>
                <a:gd name="T28" fmla="*/ 637 w 1896"/>
                <a:gd name="T29" fmla="*/ 65 h 166"/>
                <a:gd name="T30" fmla="*/ 685 w 1896"/>
                <a:gd name="T31" fmla="*/ 65 h 166"/>
                <a:gd name="T32" fmla="*/ 733 w 1896"/>
                <a:gd name="T33" fmla="*/ 58 h 166"/>
                <a:gd name="T34" fmla="*/ 775 w 1896"/>
                <a:gd name="T35" fmla="*/ 53 h 166"/>
                <a:gd name="T36" fmla="*/ 822 w 1896"/>
                <a:gd name="T37" fmla="*/ 47 h 166"/>
                <a:gd name="T38" fmla="*/ 871 w 1896"/>
                <a:gd name="T39" fmla="*/ 47 h 166"/>
                <a:gd name="T40" fmla="*/ 911 w 1896"/>
                <a:gd name="T41" fmla="*/ 41 h 166"/>
                <a:gd name="T42" fmla="*/ 959 w 1896"/>
                <a:gd name="T43" fmla="*/ 34 h 166"/>
                <a:gd name="T44" fmla="*/ 1008 w 1896"/>
                <a:gd name="T45" fmla="*/ 34 h 166"/>
                <a:gd name="T46" fmla="*/ 1050 w 1896"/>
                <a:gd name="T47" fmla="*/ 34 h 166"/>
                <a:gd name="T48" fmla="*/ 1097 w 1896"/>
                <a:gd name="T49" fmla="*/ 34 h 166"/>
                <a:gd name="T50" fmla="*/ 1144 w 1896"/>
                <a:gd name="T51" fmla="*/ 30 h 166"/>
                <a:gd name="T52" fmla="*/ 1186 w 1896"/>
                <a:gd name="T53" fmla="*/ 25 h 166"/>
                <a:gd name="T54" fmla="*/ 1234 w 1896"/>
                <a:gd name="T55" fmla="*/ 25 h 166"/>
                <a:gd name="T56" fmla="*/ 1281 w 1896"/>
                <a:gd name="T57" fmla="*/ 11 h 166"/>
                <a:gd name="T58" fmla="*/ 1329 w 1896"/>
                <a:gd name="T59" fmla="*/ 11 h 166"/>
                <a:gd name="T60" fmla="*/ 1371 w 1896"/>
                <a:gd name="T61" fmla="*/ 11 h 166"/>
                <a:gd name="T62" fmla="*/ 1418 w 1896"/>
                <a:gd name="T63" fmla="*/ 0 h 1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166"/>
                <a:gd name="T98" fmla="*/ 1896 w 1896"/>
                <a:gd name="T99" fmla="*/ 166 h 16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166">
                  <a:moveTo>
                    <a:pt x="0" y="166"/>
                  </a:moveTo>
                  <a:lnTo>
                    <a:pt x="56" y="166"/>
                  </a:lnTo>
                  <a:lnTo>
                    <a:pt x="120" y="158"/>
                  </a:lnTo>
                  <a:lnTo>
                    <a:pt x="184" y="158"/>
                  </a:lnTo>
                  <a:lnTo>
                    <a:pt x="239" y="150"/>
                  </a:lnTo>
                  <a:lnTo>
                    <a:pt x="303" y="142"/>
                  </a:lnTo>
                  <a:lnTo>
                    <a:pt x="367" y="142"/>
                  </a:lnTo>
                  <a:lnTo>
                    <a:pt x="422" y="134"/>
                  </a:lnTo>
                  <a:lnTo>
                    <a:pt x="486" y="126"/>
                  </a:lnTo>
                  <a:lnTo>
                    <a:pt x="550" y="118"/>
                  </a:lnTo>
                  <a:lnTo>
                    <a:pt x="614" y="118"/>
                  </a:lnTo>
                  <a:lnTo>
                    <a:pt x="669" y="111"/>
                  </a:lnTo>
                  <a:lnTo>
                    <a:pt x="733" y="103"/>
                  </a:lnTo>
                  <a:lnTo>
                    <a:pt x="797" y="95"/>
                  </a:lnTo>
                  <a:lnTo>
                    <a:pt x="852" y="87"/>
                  </a:lnTo>
                  <a:lnTo>
                    <a:pt x="916" y="87"/>
                  </a:lnTo>
                  <a:lnTo>
                    <a:pt x="980" y="79"/>
                  </a:lnTo>
                  <a:lnTo>
                    <a:pt x="1036" y="71"/>
                  </a:lnTo>
                  <a:lnTo>
                    <a:pt x="1099" y="63"/>
                  </a:lnTo>
                  <a:lnTo>
                    <a:pt x="1163" y="63"/>
                  </a:lnTo>
                  <a:lnTo>
                    <a:pt x="1219" y="55"/>
                  </a:lnTo>
                  <a:lnTo>
                    <a:pt x="1282" y="47"/>
                  </a:lnTo>
                  <a:lnTo>
                    <a:pt x="1346" y="47"/>
                  </a:lnTo>
                  <a:lnTo>
                    <a:pt x="1402" y="47"/>
                  </a:lnTo>
                  <a:lnTo>
                    <a:pt x="1466" y="47"/>
                  </a:lnTo>
                  <a:lnTo>
                    <a:pt x="1529" y="39"/>
                  </a:lnTo>
                  <a:lnTo>
                    <a:pt x="1585" y="32"/>
                  </a:lnTo>
                  <a:lnTo>
                    <a:pt x="1649" y="32"/>
                  </a:lnTo>
                  <a:lnTo>
                    <a:pt x="1712" y="16"/>
                  </a:lnTo>
                  <a:lnTo>
                    <a:pt x="1776" y="16"/>
                  </a:lnTo>
                  <a:lnTo>
                    <a:pt x="1832" y="16"/>
                  </a:lnTo>
                  <a:lnTo>
                    <a:pt x="1896" y="0"/>
                  </a:lnTo>
                </a:path>
              </a:pathLst>
            </a:custGeom>
            <a:noFill/>
            <a:ln w="23813">
              <a:solidFill>
                <a:srgbClr val="339966"/>
              </a:solidFill>
              <a:round/>
              <a:headEnd/>
              <a:tailEnd/>
            </a:ln>
          </p:spPr>
          <p:txBody>
            <a:bodyPr/>
            <a:lstStyle/>
            <a:p>
              <a:endParaRPr lang="el-GR"/>
            </a:p>
          </p:txBody>
        </p:sp>
        <p:sp>
          <p:nvSpPr>
            <p:cNvPr id="24618" name="Rectangle 42"/>
            <p:cNvSpPr>
              <a:spLocks noChangeArrowheads="1"/>
            </p:cNvSpPr>
            <p:nvPr/>
          </p:nvSpPr>
          <p:spPr bwMode="auto">
            <a:xfrm>
              <a:off x="1363" y="3129"/>
              <a:ext cx="100"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 0</a:t>
              </a:r>
              <a:endParaRPr lang="en-US">
                <a:latin typeface="Arial" charset="0"/>
                <a:cs typeface="Arial" charset="0"/>
              </a:endParaRPr>
            </a:p>
          </p:txBody>
        </p:sp>
        <p:sp>
          <p:nvSpPr>
            <p:cNvPr id="24619" name="Rectangle 43"/>
            <p:cNvSpPr>
              <a:spLocks noChangeArrowheads="1"/>
            </p:cNvSpPr>
            <p:nvPr/>
          </p:nvSpPr>
          <p:spPr bwMode="auto">
            <a:xfrm>
              <a:off x="1157" y="2795"/>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1 000</a:t>
              </a:r>
              <a:endParaRPr lang="en-US">
                <a:latin typeface="Arial" charset="0"/>
                <a:cs typeface="Arial" charset="0"/>
              </a:endParaRPr>
            </a:p>
          </p:txBody>
        </p:sp>
        <p:sp>
          <p:nvSpPr>
            <p:cNvPr id="24620" name="Rectangle 44"/>
            <p:cNvSpPr>
              <a:spLocks noChangeArrowheads="1"/>
            </p:cNvSpPr>
            <p:nvPr/>
          </p:nvSpPr>
          <p:spPr bwMode="auto">
            <a:xfrm>
              <a:off x="1157" y="2455"/>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2 000</a:t>
              </a:r>
              <a:endParaRPr lang="en-US">
                <a:latin typeface="Arial" charset="0"/>
                <a:cs typeface="Arial" charset="0"/>
              </a:endParaRPr>
            </a:p>
          </p:txBody>
        </p:sp>
        <p:sp>
          <p:nvSpPr>
            <p:cNvPr id="24621" name="Rectangle 45"/>
            <p:cNvSpPr>
              <a:spLocks noChangeArrowheads="1"/>
            </p:cNvSpPr>
            <p:nvPr/>
          </p:nvSpPr>
          <p:spPr bwMode="auto">
            <a:xfrm>
              <a:off x="1157" y="2121"/>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3 000</a:t>
              </a:r>
              <a:endParaRPr lang="en-US">
                <a:latin typeface="Arial" charset="0"/>
                <a:cs typeface="Arial" charset="0"/>
              </a:endParaRPr>
            </a:p>
          </p:txBody>
        </p:sp>
        <p:sp>
          <p:nvSpPr>
            <p:cNvPr id="24622" name="Rectangle 46"/>
            <p:cNvSpPr>
              <a:spLocks noChangeArrowheads="1"/>
            </p:cNvSpPr>
            <p:nvPr/>
          </p:nvSpPr>
          <p:spPr bwMode="auto">
            <a:xfrm>
              <a:off x="1157" y="1787"/>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4 000</a:t>
              </a:r>
              <a:endParaRPr lang="en-US">
                <a:latin typeface="Arial" charset="0"/>
                <a:cs typeface="Arial" charset="0"/>
              </a:endParaRPr>
            </a:p>
          </p:txBody>
        </p:sp>
        <p:sp>
          <p:nvSpPr>
            <p:cNvPr id="24623" name="Rectangle 47"/>
            <p:cNvSpPr>
              <a:spLocks noChangeArrowheads="1"/>
            </p:cNvSpPr>
            <p:nvPr/>
          </p:nvSpPr>
          <p:spPr bwMode="auto">
            <a:xfrm>
              <a:off x="1157" y="1454"/>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5 000</a:t>
              </a:r>
              <a:endParaRPr lang="en-US">
                <a:latin typeface="Arial" charset="0"/>
                <a:cs typeface="Arial" charset="0"/>
              </a:endParaRPr>
            </a:p>
          </p:txBody>
        </p:sp>
        <p:sp>
          <p:nvSpPr>
            <p:cNvPr id="24624" name="Rectangle 48"/>
            <p:cNvSpPr>
              <a:spLocks noChangeArrowheads="1"/>
            </p:cNvSpPr>
            <p:nvPr/>
          </p:nvSpPr>
          <p:spPr bwMode="auto">
            <a:xfrm>
              <a:off x="1157" y="1112"/>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6 000</a:t>
              </a:r>
              <a:endParaRPr lang="en-US">
                <a:latin typeface="Arial" charset="0"/>
                <a:cs typeface="Arial" charset="0"/>
              </a:endParaRPr>
            </a:p>
          </p:txBody>
        </p:sp>
        <p:sp>
          <p:nvSpPr>
            <p:cNvPr id="24625" name="Rectangle 49"/>
            <p:cNvSpPr>
              <a:spLocks noChangeArrowheads="1"/>
            </p:cNvSpPr>
            <p:nvPr/>
          </p:nvSpPr>
          <p:spPr bwMode="auto">
            <a:xfrm>
              <a:off x="1157" y="779"/>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7 000</a:t>
              </a:r>
              <a:endParaRPr lang="en-US">
                <a:latin typeface="Arial" charset="0"/>
                <a:cs typeface="Arial" charset="0"/>
              </a:endParaRPr>
            </a:p>
          </p:txBody>
        </p:sp>
        <p:sp>
          <p:nvSpPr>
            <p:cNvPr id="24626" name="Rectangle 50"/>
            <p:cNvSpPr>
              <a:spLocks noChangeArrowheads="1"/>
            </p:cNvSpPr>
            <p:nvPr/>
          </p:nvSpPr>
          <p:spPr bwMode="auto">
            <a:xfrm>
              <a:off x="1424"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1970</a:t>
              </a:r>
              <a:endParaRPr lang="en-US">
                <a:latin typeface="Arial" charset="0"/>
                <a:cs typeface="Arial" charset="0"/>
              </a:endParaRPr>
            </a:p>
          </p:txBody>
        </p:sp>
        <p:sp>
          <p:nvSpPr>
            <p:cNvPr id="24627" name="Rectangle 51"/>
            <p:cNvSpPr>
              <a:spLocks noChangeArrowheads="1"/>
            </p:cNvSpPr>
            <p:nvPr/>
          </p:nvSpPr>
          <p:spPr bwMode="auto">
            <a:xfrm>
              <a:off x="2012"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1980</a:t>
              </a:r>
              <a:endParaRPr lang="en-US">
                <a:latin typeface="Arial" charset="0"/>
                <a:cs typeface="Arial" charset="0"/>
              </a:endParaRPr>
            </a:p>
          </p:txBody>
        </p:sp>
        <p:sp>
          <p:nvSpPr>
            <p:cNvPr id="24628" name="Rectangle 52"/>
            <p:cNvSpPr>
              <a:spLocks noChangeArrowheads="1"/>
            </p:cNvSpPr>
            <p:nvPr/>
          </p:nvSpPr>
          <p:spPr bwMode="auto">
            <a:xfrm>
              <a:off x="2601"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1990</a:t>
              </a:r>
              <a:endParaRPr lang="en-US">
                <a:latin typeface="Arial" charset="0"/>
                <a:cs typeface="Arial" charset="0"/>
              </a:endParaRPr>
            </a:p>
          </p:txBody>
        </p:sp>
        <p:sp>
          <p:nvSpPr>
            <p:cNvPr id="24629" name="Rectangle 53"/>
            <p:cNvSpPr>
              <a:spLocks noChangeArrowheads="1"/>
            </p:cNvSpPr>
            <p:nvPr/>
          </p:nvSpPr>
          <p:spPr bwMode="auto">
            <a:xfrm>
              <a:off x="3190"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2000</a:t>
              </a:r>
              <a:endParaRPr lang="en-US">
                <a:latin typeface="Arial" charset="0"/>
                <a:cs typeface="Arial" charset="0"/>
              </a:endParaRPr>
            </a:p>
          </p:txBody>
        </p:sp>
        <p:sp>
          <p:nvSpPr>
            <p:cNvPr id="24630" name="Rectangle 54"/>
            <p:cNvSpPr>
              <a:spLocks noChangeArrowheads="1"/>
            </p:cNvSpPr>
            <p:nvPr/>
          </p:nvSpPr>
          <p:spPr bwMode="auto">
            <a:xfrm>
              <a:off x="3770"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2010</a:t>
              </a:r>
              <a:endParaRPr lang="en-US">
                <a:latin typeface="Arial" charset="0"/>
                <a:cs typeface="Arial" charset="0"/>
              </a:endParaRPr>
            </a:p>
          </p:txBody>
        </p:sp>
        <p:sp>
          <p:nvSpPr>
            <p:cNvPr id="24631" name="Rectangle 55"/>
            <p:cNvSpPr>
              <a:spLocks noChangeArrowheads="1"/>
            </p:cNvSpPr>
            <p:nvPr/>
          </p:nvSpPr>
          <p:spPr bwMode="auto">
            <a:xfrm>
              <a:off x="4359"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2020</a:t>
              </a:r>
              <a:endParaRPr lang="en-US">
                <a:latin typeface="Arial" charset="0"/>
                <a:cs typeface="Arial" charset="0"/>
              </a:endParaRPr>
            </a:p>
          </p:txBody>
        </p:sp>
        <p:sp>
          <p:nvSpPr>
            <p:cNvPr id="24632" name="Rectangle 56"/>
            <p:cNvSpPr>
              <a:spLocks noChangeArrowheads="1"/>
            </p:cNvSpPr>
            <p:nvPr/>
          </p:nvSpPr>
          <p:spPr bwMode="auto">
            <a:xfrm>
              <a:off x="4947"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2030</a:t>
              </a:r>
              <a:endParaRPr lang="en-US">
                <a:latin typeface="Arial" charset="0"/>
                <a:cs typeface="Arial" charset="0"/>
              </a:endParaRPr>
            </a:p>
          </p:txBody>
        </p:sp>
        <p:sp>
          <p:nvSpPr>
            <p:cNvPr id="24633" name="Rectangle 57"/>
            <p:cNvSpPr>
              <a:spLocks noChangeArrowheads="1"/>
            </p:cNvSpPr>
            <p:nvPr/>
          </p:nvSpPr>
          <p:spPr bwMode="auto">
            <a:xfrm rot="-5400000">
              <a:off x="903" y="1960"/>
              <a:ext cx="267"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Mtoe</a:t>
              </a:r>
              <a:endParaRPr lang="en-US">
                <a:latin typeface="Arial" charset="0"/>
                <a:cs typeface="Arial" charset="0"/>
              </a:endParaRPr>
            </a:p>
          </p:txBody>
        </p:sp>
        <p:sp>
          <p:nvSpPr>
            <p:cNvPr id="24634" name="Line 58"/>
            <p:cNvSpPr>
              <a:spLocks noChangeShapeType="1"/>
            </p:cNvSpPr>
            <p:nvPr/>
          </p:nvSpPr>
          <p:spPr bwMode="auto">
            <a:xfrm flipV="1">
              <a:off x="3426" y="852"/>
              <a:ext cx="1" cy="2342"/>
            </a:xfrm>
            <a:prstGeom prst="line">
              <a:avLst/>
            </a:prstGeom>
            <a:noFill/>
            <a:ln w="12700">
              <a:solidFill>
                <a:srgbClr val="000000"/>
              </a:solidFill>
              <a:round/>
              <a:headEnd/>
              <a:tailEnd/>
            </a:ln>
          </p:spPr>
          <p:txBody>
            <a:bodyPr/>
            <a:lstStyle/>
            <a:p>
              <a:endParaRPr lang="el-GR"/>
            </a:p>
          </p:txBody>
        </p:sp>
        <p:sp>
          <p:nvSpPr>
            <p:cNvPr id="24635" name="Rectangle 59"/>
            <p:cNvSpPr>
              <a:spLocks noChangeArrowheads="1"/>
            </p:cNvSpPr>
            <p:nvPr/>
          </p:nvSpPr>
          <p:spPr bwMode="auto">
            <a:xfrm>
              <a:off x="1562" y="847"/>
              <a:ext cx="3523" cy="2351"/>
            </a:xfrm>
            <a:prstGeom prst="rect">
              <a:avLst/>
            </a:prstGeom>
            <a:noFill/>
            <a:ln w="9525">
              <a:noFill/>
              <a:miter lim="800000"/>
              <a:headEnd/>
              <a:tailEnd/>
            </a:ln>
          </p:spPr>
          <p:txBody>
            <a:bodyPr/>
            <a:lstStyle/>
            <a:p>
              <a:endParaRPr lang="el-GR"/>
            </a:p>
          </p:txBody>
        </p:sp>
        <p:sp>
          <p:nvSpPr>
            <p:cNvPr id="24636" name="Freeform 60"/>
            <p:cNvSpPr>
              <a:spLocks/>
            </p:cNvSpPr>
            <p:nvPr/>
          </p:nvSpPr>
          <p:spPr bwMode="auto">
            <a:xfrm>
              <a:off x="1562" y="847"/>
              <a:ext cx="3523" cy="2351"/>
            </a:xfrm>
            <a:custGeom>
              <a:avLst/>
              <a:gdLst>
                <a:gd name="T0" fmla="*/ 0 w 3671"/>
                <a:gd name="T1" fmla="*/ 0 h 2449"/>
                <a:gd name="T2" fmla="*/ 2752 w 3671"/>
                <a:gd name="T3" fmla="*/ 0 h 2449"/>
                <a:gd name="T4" fmla="*/ 2752 w 3671"/>
                <a:gd name="T5" fmla="*/ 1840 h 2449"/>
                <a:gd name="T6" fmla="*/ 0 w 3671"/>
                <a:gd name="T7" fmla="*/ 1840 h 2449"/>
                <a:gd name="T8" fmla="*/ 0 w 3671"/>
                <a:gd name="T9" fmla="*/ 0 h 2449"/>
                <a:gd name="T10" fmla="*/ 0 w 3671"/>
                <a:gd name="T11" fmla="*/ 1840 h 2449"/>
                <a:gd name="T12" fmla="*/ 0 60000 65536"/>
                <a:gd name="T13" fmla="*/ 0 60000 65536"/>
                <a:gd name="T14" fmla="*/ 0 60000 65536"/>
                <a:gd name="T15" fmla="*/ 0 60000 65536"/>
                <a:gd name="T16" fmla="*/ 0 60000 65536"/>
                <a:gd name="T17" fmla="*/ 0 60000 65536"/>
                <a:gd name="T18" fmla="*/ 0 w 3671"/>
                <a:gd name="T19" fmla="*/ 0 h 2449"/>
                <a:gd name="T20" fmla="*/ 3671 w 3671"/>
                <a:gd name="T21" fmla="*/ 2449 h 2449"/>
              </a:gdLst>
              <a:ahLst/>
              <a:cxnLst>
                <a:cxn ang="T12">
                  <a:pos x="T0" y="T1"/>
                </a:cxn>
                <a:cxn ang="T13">
                  <a:pos x="T2" y="T3"/>
                </a:cxn>
                <a:cxn ang="T14">
                  <a:pos x="T4" y="T5"/>
                </a:cxn>
                <a:cxn ang="T15">
                  <a:pos x="T6" y="T7"/>
                </a:cxn>
                <a:cxn ang="T16">
                  <a:pos x="T8" y="T9"/>
                </a:cxn>
                <a:cxn ang="T17">
                  <a:pos x="T10" y="T11"/>
                </a:cxn>
              </a:cxnLst>
              <a:rect l="T18" t="T19" r="T20" b="T21"/>
              <a:pathLst>
                <a:path w="3671" h="2449">
                  <a:moveTo>
                    <a:pt x="0" y="0"/>
                  </a:moveTo>
                  <a:lnTo>
                    <a:pt x="3671" y="0"/>
                  </a:lnTo>
                  <a:lnTo>
                    <a:pt x="3671" y="2449"/>
                  </a:lnTo>
                  <a:lnTo>
                    <a:pt x="0" y="2449"/>
                  </a:lnTo>
                  <a:lnTo>
                    <a:pt x="0" y="0"/>
                  </a:lnTo>
                  <a:lnTo>
                    <a:pt x="0" y="2449"/>
                  </a:lnTo>
                </a:path>
              </a:pathLst>
            </a:custGeom>
            <a:noFill/>
            <a:ln w="12700">
              <a:solidFill>
                <a:srgbClr val="000000"/>
              </a:solidFill>
              <a:round/>
              <a:headEnd/>
              <a:tailEnd/>
            </a:ln>
          </p:spPr>
          <p:txBody>
            <a:bodyPr/>
            <a:lstStyle/>
            <a:p>
              <a:endParaRPr lang="el-GR"/>
            </a:p>
          </p:txBody>
        </p:sp>
        <p:sp>
          <p:nvSpPr>
            <p:cNvPr id="24637" name="Line 61"/>
            <p:cNvSpPr>
              <a:spLocks noChangeShapeType="1"/>
            </p:cNvSpPr>
            <p:nvPr/>
          </p:nvSpPr>
          <p:spPr bwMode="auto">
            <a:xfrm>
              <a:off x="1524" y="3198"/>
              <a:ext cx="38" cy="1"/>
            </a:xfrm>
            <a:prstGeom prst="line">
              <a:avLst/>
            </a:prstGeom>
            <a:noFill/>
            <a:ln w="12700">
              <a:solidFill>
                <a:srgbClr val="000000"/>
              </a:solidFill>
              <a:round/>
              <a:headEnd/>
              <a:tailEnd/>
            </a:ln>
          </p:spPr>
          <p:txBody>
            <a:bodyPr/>
            <a:lstStyle/>
            <a:p>
              <a:endParaRPr lang="el-GR"/>
            </a:p>
          </p:txBody>
        </p:sp>
        <p:sp>
          <p:nvSpPr>
            <p:cNvPr id="24638" name="Line 62"/>
            <p:cNvSpPr>
              <a:spLocks noChangeShapeType="1"/>
            </p:cNvSpPr>
            <p:nvPr/>
          </p:nvSpPr>
          <p:spPr bwMode="auto">
            <a:xfrm>
              <a:off x="1524" y="2863"/>
              <a:ext cx="38" cy="1"/>
            </a:xfrm>
            <a:prstGeom prst="line">
              <a:avLst/>
            </a:prstGeom>
            <a:noFill/>
            <a:ln w="12700">
              <a:solidFill>
                <a:srgbClr val="000000"/>
              </a:solidFill>
              <a:round/>
              <a:headEnd/>
              <a:tailEnd/>
            </a:ln>
          </p:spPr>
          <p:txBody>
            <a:bodyPr/>
            <a:lstStyle/>
            <a:p>
              <a:endParaRPr lang="el-GR"/>
            </a:p>
          </p:txBody>
        </p:sp>
        <p:sp>
          <p:nvSpPr>
            <p:cNvPr id="24639" name="Line 63"/>
            <p:cNvSpPr>
              <a:spLocks noChangeShapeType="1"/>
            </p:cNvSpPr>
            <p:nvPr/>
          </p:nvSpPr>
          <p:spPr bwMode="auto">
            <a:xfrm>
              <a:off x="1524" y="2523"/>
              <a:ext cx="38" cy="1"/>
            </a:xfrm>
            <a:prstGeom prst="line">
              <a:avLst/>
            </a:prstGeom>
            <a:noFill/>
            <a:ln w="12700">
              <a:solidFill>
                <a:srgbClr val="000000"/>
              </a:solidFill>
              <a:round/>
              <a:headEnd/>
              <a:tailEnd/>
            </a:ln>
          </p:spPr>
          <p:txBody>
            <a:bodyPr/>
            <a:lstStyle/>
            <a:p>
              <a:endParaRPr lang="el-GR"/>
            </a:p>
          </p:txBody>
        </p:sp>
        <p:sp>
          <p:nvSpPr>
            <p:cNvPr id="24640" name="Line 64"/>
            <p:cNvSpPr>
              <a:spLocks noChangeShapeType="1"/>
            </p:cNvSpPr>
            <p:nvPr/>
          </p:nvSpPr>
          <p:spPr bwMode="auto">
            <a:xfrm>
              <a:off x="1524" y="2189"/>
              <a:ext cx="38" cy="1"/>
            </a:xfrm>
            <a:prstGeom prst="line">
              <a:avLst/>
            </a:prstGeom>
            <a:noFill/>
            <a:ln w="12700">
              <a:solidFill>
                <a:srgbClr val="000000"/>
              </a:solidFill>
              <a:round/>
              <a:headEnd/>
              <a:tailEnd/>
            </a:ln>
          </p:spPr>
          <p:txBody>
            <a:bodyPr/>
            <a:lstStyle/>
            <a:p>
              <a:endParaRPr lang="el-GR"/>
            </a:p>
          </p:txBody>
        </p:sp>
        <p:sp>
          <p:nvSpPr>
            <p:cNvPr id="24641" name="Line 65"/>
            <p:cNvSpPr>
              <a:spLocks noChangeShapeType="1"/>
            </p:cNvSpPr>
            <p:nvPr/>
          </p:nvSpPr>
          <p:spPr bwMode="auto">
            <a:xfrm>
              <a:off x="1524" y="1855"/>
              <a:ext cx="38" cy="1"/>
            </a:xfrm>
            <a:prstGeom prst="line">
              <a:avLst/>
            </a:prstGeom>
            <a:noFill/>
            <a:ln w="12700">
              <a:solidFill>
                <a:srgbClr val="000000"/>
              </a:solidFill>
              <a:round/>
              <a:headEnd/>
              <a:tailEnd/>
            </a:ln>
          </p:spPr>
          <p:txBody>
            <a:bodyPr/>
            <a:lstStyle/>
            <a:p>
              <a:endParaRPr lang="el-GR"/>
            </a:p>
          </p:txBody>
        </p:sp>
        <p:sp>
          <p:nvSpPr>
            <p:cNvPr id="24642" name="Line 66"/>
            <p:cNvSpPr>
              <a:spLocks noChangeShapeType="1"/>
            </p:cNvSpPr>
            <p:nvPr/>
          </p:nvSpPr>
          <p:spPr bwMode="auto">
            <a:xfrm>
              <a:off x="1524" y="1522"/>
              <a:ext cx="38" cy="1"/>
            </a:xfrm>
            <a:prstGeom prst="line">
              <a:avLst/>
            </a:prstGeom>
            <a:noFill/>
            <a:ln w="12700">
              <a:solidFill>
                <a:srgbClr val="000000"/>
              </a:solidFill>
              <a:round/>
              <a:headEnd/>
              <a:tailEnd/>
            </a:ln>
          </p:spPr>
          <p:txBody>
            <a:bodyPr/>
            <a:lstStyle/>
            <a:p>
              <a:endParaRPr lang="el-GR"/>
            </a:p>
          </p:txBody>
        </p:sp>
        <p:sp>
          <p:nvSpPr>
            <p:cNvPr id="24643" name="Line 67"/>
            <p:cNvSpPr>
              <a:spLocks noChangeShapeType="1"/>
            </p:cNvSpPr>
            <p:nvPr/>
          </p:nvSpPr>
          <p:spPr bwMode="auto">
            <a:xfrm>
              <a:off x="1524" y="1180"/>
              <a:ext cx="38" cy="1"/>
            </a:xfrm>
            <a:prstGeom prst="line">
              <a:avLst/>
            </a:prstGeom>
            <a:noFill/>
            <a:ln w="12700">
              <a:solidFill>
                <a:srgbClr val="000000"/>
              </a:solidFill>
              <a:round/>
              <a:headEnd/>
              <a:tailEnd/>
            </a:ln>
          </p:spPr>
          <p:txBody>
            <a:bodyPr/>
            <a:lstStyle/>
            <a:p>
              <a:endParaRPr lang="el-GR"/>
            </a:p>
          </p:txBody>
        </p:sp>
        <p:sp>
          <p:nvSpPr>
            <p:cNvPr id="24644" name="Line 68"/>
            <p:cNvSpPr>
              <a:spLocks noChangeShapeType="1"/>
            </p:cNvSpPr>
            <p:nvPr/>
          </p:nvSpPr>
          <p:spPr bwMode="auto">
            <a:xfrm>
              <a:off x="1524" y="847"/>
              <a:ext cx="38" cy="1"/>
            </a:xfrm>
            <a:prstGeom prst="line">
              <a:avLst/>
            </a:prstGeom>
            <a:noFill/>
            <a:ln w="12700">
              <a:solidFill>
                <a:srgbClr val="000000"/>
              </a:solidFill>
              <a:round/>
              <a:headEnd/>
              <a:tailEnd/>
            </a:ln>
          </p:spPr>
          <p:txBody>
            <a:bodyPr/>
            <a:lstStyle/>
            <a:p>
              <a:endParaRPr lang="el-GR"/>
            </a:p>
          </p:txBody>
        </p:sp>
        <p:sp>
          <p:nvSpPr>
            <p:cNvPr id="24645" name="Line 69"/>
            <p:cNvSpPr>
              <a:spLocks noChangeShapeType="1"/>
            </p:cNvSpPr>
            <p:nvPr/>
          </p:nvSpPr>
          <p:spPr bwMode="auto">
            <a:xfrm>
              <a:off x="1562" y="3198"/>
              <a:ext cx="3523" cy="1"/>
            </a:xfrm>
            <a:prstGeom prst="line">
              <a:avLst/>
            </a:prstGeom>
            <a:noFill/>
            <a:ln w="12700">
              <a:solidFill>
                <a:srgbClr val="000000"/>
              </a:solidFill>
              <a:round/>
              <a:headEnd/>
              <a:tailEnd/>
            </a:ln>
          </p:spPr>
          <p:txBody>
            <a:bodyPr/>
            <a:lstStyle/>
            <a:p>
              <a:endParaRPr lang="el-GR"/>
            </a:p>
          </p:txBody>
        </p:sp>
        <p:sp>
          <p:nvSpPr>
            <p:cNvPr id="24646" name="Line 70"/>
            <p:cNvSpPr>
              <a:spLocks noChangeShapeType="1"/>
            </p:cNvSpPr>
            <p:nvPr/>
          </p:nvSpPr>
          <p:spPr bwMode="auto">
            <a:xfrm flipV="1">
              <a:off x="1562" y="3198"/>
              <a:ext cx="1" cy="37"/>
            </a:xfrm>
            <a:prstGeom prst="line">
              <a:avLst/>
            </a:prstGeom>
            <a:noFill/>
            <a:ln w="12700">
              <a:solidFill>
                <a:srgbClr val="000000"/>
              </a:solidFill>
              <a:round/>
              <a:headEnd/>
              <a:tailEnd/>
            </a:ln>
          </p:spPr>
          <p:txBody>
            <a:bodyPr/>
            <a:lstStyle/>
            <a:p>
              <a:endParaRPr lang="el-GR"/>
            </a:p>
          </p:txBody>
        </p:sp>
        <p:sp>
          <p:nvSpPr>
            <p:cNvPr id="24647" name="Line 71"/>
            <p:cNvSpPr>
              <a:spLocks noChangeShapeType="1"/>
            </p:cNvSpPr>
            <p:nvPr/>
          </p:nvSpPr>
          <p:spPr bwMode="auto">
            <a:xfrm flipV="1">
              <a:off x="2150" y="3198"/>
              <a:ext cx="1" cy="37"/>
            </a:xfrm>
            <a:prstGeom prst="line">
              <a:avLst/>
            </a:prstGeom>
            <a:noFill/>
            <a:ln w="12700">
              <a:solidFill>
                <a:srgbClr val="000000"/>
              </a:solidFill>
              <a:round/>
              <a:headEnd/>
              <a:tailEnd/>
            </a:ln>
          </p:spPr>
          <p:txBody>
            <a:bodyPr/>
            <a:lstStyle/>
            <a:p>
              <a:endParaRPr lang="el-GR"/>
            </a:p>
          </p:txBody>
        </p:sp>
        <p:sp>
          <p:nvSpPr>
            <p:cNvPr id="24648" name="Line 72"/>
            <p:cNvSpPr>
              <a:spLocks noChangeShapeType="1"/>
            </p:cNvSpPr>
            <p:nvPr/>
          </p:nvSpPr>
          <p:spPr bwMode="auto">
            <a:xfrm flipV="1">
              <a:off x="2739" y="3198"/>
              <a:ext cx="1" cy="37"/>
            </a:xfrm>
            <a:prstGeom prst="line">
              <a:avLst/>
            </a:prstGeom>
            <a:noFill/>
            <a:ln w="12700">
              <a:solidFill>
                <a:srgbClr val="000000"/>
              </a:solidFill>
              <a:round/>
              <a:headEnd/>
              <a:tailEnd/>
            </a:ln>
          </p:spPr>
          <p:txBody>
            <a:bodyPr/>
            <a:lstStyle/>
            <a:p>
              <a:endParaRPr lang="el-GR"/>
            </a:p>
          </p:txBody>
        </p:sp>
        <p:sp>
          <p:nvSpPr>
            <p:cNvPr id="24649" name="Line 73"/>
            <p:cNvSpPr>
              <a:spLocks noChangeShapeType="1"/>
            </p:cNvSpPr>
            <p:nvPr/>
          </p:nvSpPr>
          <p:spPr bwMode="auto">
            <a:xfrm flipV="1">
              <a:off x="3327" y="3198"/>
              <a:ext cx="1" cy="37"/>
            </a:xfrm>
            <a:prstGeom prst="line">
              <a:avLst/>
            </a:prstGeom>
            <a:noFill/>
            <a:ln w="12700">
              <a:solidFill>
                <a:srgbClr val="000000"/>
              </a:solidFill>
              <a:round/>
              <a:headEnd/>
              <a:tailEnd/>
            </a:ln>
          </p:spPr>
          <p:txBody>
            <a:bodyPr/>
            <a:lstStyle/>
            <a:p>
              <a:endParaRPr lang="el-GR"/>
            </a:p>
          </p:txBody>
        </p:sp>
        <p:sp>
          <p:nvSpPr>
            <p:cNvPr id="24650" name="Line 74"/>
            <p:cNvSpPr>
              <a:spLocks noChangeShapeType="1"/>
            </p:cNvSpPr>
            <p:nvPr/>
          </p:nvSpPr>
          <p:spPr bwMode="auto">
            <a:xfrm flipV="1">
              <a:off x="3908" y="3198"/>
              <a:ext cx="1" cy="37"/>
            </a:xfrm>
            <a:prstGeom prst="line">
              <a:avLst/>
            </a:prstGeom>
            <a:noFill/>
            <a:ln w="12700">
              <a:solidFill>
                <a:srgbClr val="000000"/>
              </a:solidFill>
              <a:round/>
              <a:headEnd/>
              <a:tailEnd/>
            </a:ln>
          </p:spPr>
          <p:txBody>
            <a:bodyPr/>
            <a:lstStyle/>
            <a:p>
              <a:endParaRPr lang="el-GR"/>
            </a:p>
          </p:txBody>
        </p:sp>
        <p:sp>
          <p:nvSpPr>
            <p:cNvPr id="24651" name="Line 75"/>
            <p:cNvSpPr>
              <a:spLocks noChangeShapeType="1"/>
            </p:cNvSpPr>
            <p:nvPr/>
          </p:nvSpPr>
          <p:spPr bwMode="auto">
            <a:xfrm flipV="1">
              <a:off x="4496" y="3198"/>
              <a:ext cx="1" cy="37"/>
            </a:xfrm>
            <a:prstGeom prst="line">
              <a:avLst/>
            </a:prstGeom>
            <a:noFill/>
            <a:ln w="12700">
              <a:solidFill>
                <a:srgbClr val="000000"/>
              </a:solidFill>
              <a:round/>
              <a:headEnd/>
              <a:tailEnd/>
            </a:ln>
          </p:spPr>
          <p:txBody>
            <a:bodyPr/>
            <a:lstStyle/>
            <a:p>
              <a:endParaRPr lang="el-GR"/>
            </a:p>
          </p:txBody>
        </p:sp>
        <p:sp>
          <p:nvSpPr>
            <p:cNvPr id="24652" name="Line 76"/>
            <p:cNvSpPr>
              <a:spLocks noChangeShapeType="1"/>
            </p:cNvSpPr>
            <p:nvPr/>
          </p:nvSpPr>
          <p:spPr bwMode="auto">
            <a:xfrm flipV="1">
              <a:off x="5085" y="3198"/>
              <a:ext cx="1" cy="37"/>
            </a:xfrm>
            <a:prstGeom prst="line">
              <a:avLst/>
            </a:prstGeom>
            <a:noFill/>
            <a:ln w="12700">
              <a:solidFill>
                <a:srgbClr val="000000"/>
              </a:solidFill>
              <a:round/>
              <a:headEnd/>
              <a:tailEnd/>
            </a:ln>
          </p:spPr>
          <p:txBody>
            <a:bodyPr/>
            <a:lstStyle/>
            <a:p>
              <a:endParaRPr lang="el-GR"/>
            </a:p>
          </p:txBody>
        </p:sp>
        <p:sp>
          <p:nvSpPr>
            <p:cNvPr id="24653" name="Freeform 77"/>
            <p:cNvSpPr>
              <a:spLocks/>
            </p:cNvSpPr>
            <p:nvPr/>
          </p:nvSpPr>
          <p:spPr bwMode="auto">
            <a:xfrm>
              <a:off x="1623" y="2393"/>
              <a:ext cx="1819" cy="334"/>
            </a:xfrm>
            <a:custGeom>
              <a:avLst/>
              <a:gdLst>
                <a:gd name="T0" fmla="*/ 0 w 1896"/>
                <a:gd name="T1" fmla="*/ 262 h 348"/>
                <a:gd name="T2" fmla="*/ 42 w 1896"/>
                <a:gd name="T3" fmla="*/ 254 h 348"/>
                <a:gd name="T4" fmla="*/ 90 w 1896"/>
                <a:gd name="T5" fmla="*/ 242 h 348"/>
                <a:gd name="T6" fmla="*/ 138 w 1896"/>
                <a:gd name="T7" fmla="*/ 237 h 348"/>
                <a:gd name="T8" fmla="*/ 178 w 1896"/>
                <a:gd name="T9" fmla="*/ 231 h 348"/>
                <a:gd name="T10" fmla="*/ 227 w 1896"/>
                <a:gd name="T11" fmla="*/ 214 h 348"/>
                <a:gd name="T12" fmla="*/ 274 w 1896"/>
                <a:gd name="T13" fmla="*/ 202 h 348"/>
                <a:gd name="T14" fmla="*/ 316 w 1896"/>
                <a:gd name="T15" fmla="*/ 190 h 348"/>
                <a:gd name="T16" fmla="*/ 364 w 1896"/>
                <a:gd name="T17" fmla="*/ 172 h 348"/>
                <a:gd name="T18" fmla="*/ 412 w 1896"/>
                <a:gd name="T19" fmla="*/ 160 h 348"/>
                <a:gd name="T20" fmla="*/ 460 w 1896"/>
                <a:gd name="T21" fmla="*/ 160 h 348"/>
                <a:gd name="T22" fmla="*/ 501 w 1896"/>
                <a:gd name="T23" fmla="*/ 155 h 348"/>
                <a:gd name="T24" fmla="*/ 549 w 1896"/>
                <a:gd name="T25" fmla="*/ 143 h 348"/>
                <a:gd name="T26" fmla="*/ 597 w 1896"/>
                <a:gd name="T27" fmla="*/ 125 h 348"/>
                <a:gd name="T28" fmla="*/ 637 w 1896"/>
                <a:gd name="T29" fmla="*/ 107 h 348"/>
                <a:gd name="T30" fmla="*/ 685 w 1896"/>
                <a:gd name="T31" fmla="*/ 102 h 348"/>
                <a:gd name="T32" fmla="*/ 733 w 1896"/>
                <a:gd name="T33" fmla="*/ 78 h 348"/>
                <a:gd name="T34" fmla="*/ 775 w 1896"/>
                <a:gd name="T35" fmla="*/ 59 h 348"/>
                <a:gd name="T36" fmla="*/ 822 w 1896"/>
                <a:gd name="T37" fmla="*/ 59 h 348"/>
                <a:gd name="T38" fmla="*/ 871 w 1896"/>
                <a:gd name="T39" fmla="*/ 54 h 348"/>
                <a:gd name="T40" fmla="*/ 911 w 1896"/>
                <a:gd name="T41" fmla="*/ 72 h 348"/>
                <a:gd name="T42" fmla="*/ 959 w 1896"/>
                <a:gd name="T43" fmla="*/ 72 h 348"/>
                <a:gd name="T44" fmla="*/ 1008 w 1896"/>
                <a:gd name="T45" fmla="*/ 59 h 348"/>
                <a:gd name="T46" fmla="*/ 1050 w 1896"/>
                <a:gd name="T47" fmla="*/ 54 h 348"/>
                <a:gd name="T48" fmla="*/ 1097 w 1896"/>
                <a:gd name="T49" fmla="*/ 42 h 348"/>
                <a:gd name="T50" fmla="*/ 1144 w 1896"/>
                <a:gd name="T51" fmla="*/ 25 h 348"/>
                <a:gd name="T52" fmla="*/ 1186 w 1896"/>
                <a:gd name="T53" fmla="*/ 31 h 348"/>
                <a:gd name="T54" fmla="*/ 1234 w 1896"/>
                <a:gd name="T55" fmla="*/ 35 h 348"/>
                <a:gd name="T56" fmla="*/ 1281 w 1896"/>
                <a:gd name="T57" fmla="*/ 42 h 348"/>
                <a:gd name="T58" fmla="*/ 1329 w 1896"/>
                <a:gd name="T59" fmla="*/ 25 h 348"/>
                <a:gd name="T60" fmla="*/ 1371 w 1896"/>
                <a:gd name="T61" fmla="*/ 25 h 348"/>
                <a:gd name="T62" fmla="*/ 1418 w 1896"/>
                <a:gd name="T63" fmla="*/ 0 h 3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348"/>
                <a:gd name="T98" fmla="*/ 1896 w 1896"/>
                <a:gd name="T99" fmla="*/ 348 h 3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348">
                  <a:moveTo>
                    <a:pt x="0" y="348"/>
                  </a:moveTo>
                  <a:lnTo>
                    <a:pt x="56" y="340"/>
                  </a:lnTo>
                  <a:lnTo>
                    <a:pt x="120" y="324"/>
                  </a:lnTo>
                  <a:lnTo>
                    <a:pt x="184" y="316"/>
                  </a:lnTo>
                  <a:lnTo>
                    <a:pt x="239" y="308"/>
                  </a:lnTo>
                  <a:lnTo>
                    <a:pt x="303" y="285"/>
                  </a:lnTo>
                  <a:lnTo>
                    <a:pt x="367" y="269"/>
                  </a:lnTo>
                  <a:lnTo>
                    <a:pt x="422" y="253"/>
                  </a:lnTo>
                  <a:lnTo>
                    <a:pt x="486" y="229"/>
                  </a:lnTo>
                  <a:lnTo>
                    <a:pt x="550" y="214"/>
                  </a:lnTo>
                  <a:lnTo>
                    <a:pt x="614" y="214"/>
                  </a:lnTo>
                  <a:lnTo>
                    <a:pt x="669" y="206"/>
                  </a:lnTo>
                  <a:lnTo>
                    <a:pt x="733" y="190"/>
                  </a:lnTo>
                  <a:lnTo>
                    <a:pt x="797" y="166"/>
                  </a:lnTo>
                  <a:lnTo>
                    <a:pt x="852" y="143"/>
                  </a:lnTo>
                  <a:lnTo>
                    <a:pt x="916" y="135"/>
                  </a:lnTo>
                  <a:lnTo>
                    <a:pt x="980" y="103"/>
                  </a:lnTo>
                  <a:lnTo>
                    <a:pt x="1036" y="79"/>
                  </a:lnTo>
                  <a:lnTo>
                    <a:pt x="1099" y="79"/>
                  </a:lnTo>
                  <a:lnTo>
                    <a:pt x="1163" y="71"/>
                  </a:lnTo>
                  <a:lnTo>
                    <a:pt x="1219" y="95"/>
                  </a:lnTo>
                  <a:lnTo>
                    <a:pt x="1282" y="95"/>
                  </a:lnTo>
                  <a:lnTo>
                    <a:pt x="1346" y="79"/>
                  </a:lnTo>
                  <a:lnTo>
                    <a:pt x="1402" y="71"/>
                  </a:lnTo>
                  <a:lnTo>
                    <a:pt x="1466" y="56"/>
                  </a:lnTo>
                  <a:lnTo>
                    <a:pt x="1529" y="32"/>
                  </a:lnTo>
                  <a:lnTo>
                    <a:pt x="1585" y="40"/>
                  </a:lnTo>
                  <a:lnTo>
                    <a:pt x="1649" y="48"/>
                  </a:lnTo>
                  <a:lnTo>
                    <a:pt x="1712" y="56"/>
                  </a:lnTo>
                  <a:lnTo>
                    <a:pt x="1776" y="32"/>
                  </a:lnTo>
                  <a:lnTo>
                    <a:pt x="1832" y="32"/>
                  </a:lnTo>
                  <a:lnTo>
                    <a:pt x="1896" y="0"/>
                  </a:lnTo>
                </a:path>
              </a:pathLst>
            </a:custGeom>
            <a:noFill/>
            <a:ln w="23813">
              <a:solidFill>
                <a:srgbClr val="993366"/>
              </a:solidFill>
              <a:round/>
              <a:headEnd/>
              <a:tailEnd/>
            </a:ln>
          </p:spPr>
          <p:txBody>
            <a:bodyPr/>
            <a:lstStyle/>
            <a:p>
              <a:endParaRPr lang="el-GR"/>
            </a:p>
          </p:txBody>
        </p:sp>
        <p:sp>
          <p:nvSpPr>
            <p:cNvPr id="24654" name="Freeform 78"/>
            <p:cNvSpPr>
              <a:spLocks/>
            </p:cNvSpPr>
            <p:nvPr/>
          </p:nvSpPr>
          <p:spPr bwMode="auto">
            <a:xfrm>
              <a:off x="1623" y="1961"/>
              <a:ext cx="1819" cy="425"/>
            </a:xfrm>
            <a:custGeom>
              <a:avLst/>
              <a:gdLst>
                <a:gd name="T0" fmla="*/ 0 w 1896"/>
                <a:gd name="T1" fmla="*/ 336 h 442"/>
                <a:gd name="T2" fmla="*/ 42 w 1896"/>
                <a:gd name="T3" fmla="*/ 288 h 442"/>
                <a:gd name="T4" fmla="*/ 90 w 1896"/>
                <a:gd name="T5" fmla="*/ 234 h 442"/>
                <a:gd name="T6" fmla="*/ 138 w 1896"/>
                <a:gd name="T7" fmla="*/ 246 h 442"/>
                <a:gd name="T8" fmla="*/ 178 w 1896"/>
                <a:gd name="T9" fmla="*/ 246 h 442"/>
                <a:gd name="T10" fmla="*/ 227 w 1896"/>
                <a:gd name="T11" fmla="*/ 198 h 442"/>
                <a:gd name="T12" fmla="*/ 274 w 1896"/>
                <a:gd name="T13" fmla="*/ 168 h 442"/>
                <a:gd name="T14" fmla="*/ 316 w 1896"/>
                <a:gd name="T15" fmla="*/ 145 h 442"/>
                <a:gd name="T16" fmla="*/ 364 w 1896"/>
                <a:gd name="T17" fmla="*/ 133 h 442"/>
                <a:gd name="T18" fmla="*/ 412 w 1896"/>
                <a:gd name="T19" fmla="*/ 162 h 442"/>
                <a:gd name="T20" fmla="*/ 460 w 1896"/>
                <a:gd name="T21" fmla="*/ 192 h 442"/>
                <a:gd name="T22" fmla="*/ 501 w 1896"/>
                <a:gd name="T23" fmla="*/ 211 h 442"/>
                <a:gd name="T24" fmla="*/ 549 w 1896"/>
                <a:gd name="T25" fmla="*/ 222 h 442"/>
                <a:gd name="T26" fmla="*/ 597 w 1896"/>
                <a:gd name="T27" fmla="*/ 216 h 442"/>
                <a:gd name="T28" fmla="*/ 637 w 1896"/>
                <a:gd name="T29" fmla="*/ 211 h 442"/>
                <a:gd name="T30" fmla="*/ 685 w 1896"/>
                <a:gd name="T31" fmla="*/ 192 h 442"/>
                <a:gd name="T32" fmla="*/ 733 w 1896"/>
                <a:gd name="T33" fmla="*/ 181 h 442"/>
                <a:gd name="T34" fmla="*/ 775 w 1896"/>
                <a:gd name="T35" fmla="*/ 151 h 442"/>
                <a:gd name="T36" fmla="*/ 822 w 1896"/>
                <a:gd name="T37" fmla="*/ 145 h 442"/>
                <a:gd name="T38" fmla="*/ 871 w 1896"/>
                <a:gd name="T39" fmla="*/ 145 h 442"/>
                <a:gd name="T40" fmla="*/ 911 w 1896"/>
                <a:gd name="T41" fmla="*/ 138 h 442"/>
                <a:gd name="T42" fmla="*/ 959 w 1896"/>
                <a:gd name="T43" fmla="*/ 113 h 442"/>
                <a:gd name="T44" fmla="*/ 1008 w 1896"/>
                <a:gd name="T45" fmla="*/ 113 h 442"/>
                <a:gd name="T46" fmla="*/ 1050 w 1896"/>
                <a:gd name="T47" fmla="*/ 108 h 442"/>
                <a:gd name="T48" fmla="*/ 1097 w 1896"/>
                <a:gd name="T49" fmla="*/ 96 h 442"/>
                <a:gd name="T50" fmla="*/ 1144 w 1896"/>
                <a:gd name="T51" fmla="*/ 73 h 442"/>
                <a:gd name="T52" fmla="*/ 1186 w 1896"/>
                <a:gd name="T53" fmla="*/ 55 h 442"/>
                <a:gd name="T54" fmla="*/ 1234 w 1896"/>
                <a:gd name="T55" fmla="*/ 49 h 442"/>
                <a:gd name="T56" fmla="*/ 1281 w 1896"/>
                <a:gd name="T57" fmla="*/ 32 h 442"/>
                <a:gd name="T58" fmla="*/ 1329 w 1896"/>
                <a:gd name="T59" fmla="*/ 13 h 442"/>
                <a:gd name="T60" fmla="*/ 1371 w 1896"/>
                <a:gd name="T61" fmla="*/ 8 h 442"/>
                <a:gd name="T62" fmla="*/ 1418 w 1896"/>
                <a:gd name="T63" fmla="*/ 0 h 4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442"/>
                <a:gd name="T98" fmla="*/ 1896 w 1896"/>
                <a:gd name="T99" fmla="*/ 442 h 4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442">
                  <a:moveTo>
                    <a:pt x="0" y="442"/>
                  </a:moveTo>
                  <a:lnTo>
                    <a:pt x="56" y="379"/>
                  </a:lnTo>
                  <a:lnTo>
                    <a:pt x="120" y="308"/>
                  </a:lnTo>
                  <a:lnTo>
                    <a:pt x="184" y="324"/>
                  </a:lnTo>
                  <a:lnTo>
                    <a:pt x="239" y="324"/>
                  </a:lnTo>
                  <a:lnTo>
                    <a:pt x="303" y="261"/>
                  </a:lnTo>
                  <a:lnTo>
                    <a:pt x="367" y="221"/>
                  </a:lnTo>
                  <a:lnTo>
                    <a:pt x="422" y="190"/>
                  </a:lnTo>
                  <a:lnTo>
                    <a:pt x="486" y="174"/>
                  </a:lnTo>
                  <a:lnTo>
                    <a:pt x="550" y="213"/>
                  </a:lnTo>
                  <a:lnTo>
                    <a:pt x="614" y="253"/>
                  </a:lnTo>
                  <a:lnTo>
                    <a:pt x="669" y="277"/>
                  </a:lnTo>
                  <a:lnTo>
                    <a:pt x="733" y="292"/>
                  </a:lnTo>
                  <a:lnTo>
                    <a:pt x="797" y="284"/>
                  </a:lnTo>
                  <a:lnTo>
                    <a:pt x="852" y="277"/>
                  </a:lnTo>
                  <a:lnTo>
                    <a:pt x="916" y="253"/>
                  </a:lnTo>
                  <a:lnTo>
                    <a:pt x="980" y="237"/>
                  </a:lnTo>
                  <a:lnTo>
                    <a:pt x="1036" y="198"/>
                  </a:lnTo>
                  <a:lnTo>
                    <a:pt x="1099" y="190"/>
                  </a:lnTo>
                  <a:lnTo>
                    <a:pt x="1163" y="190"/>
                  </a:lnTo>
                  <a:lnTo>
                    <a:pt x="1219" y="182"/>
                  </a:lnTo>
                  <a:lnTo>
                    <a:pt x="1282" y="150"/>
                  </a:lnTo>
                  <a:lnTo>
                    <a:pt x="1346" y="150"/>
                  </a:lnTo>
                  <a:lnTo>
                    <a:pt x="1402" y="142"/>
                  </a:lnTo>
                  <a:lnTo>
                    <a:pt x="1466" y="126"/>
                  </a:lnTo>
                  <a:lnTo>
                    <a:pt x="1529" y="95"/>
                  </a:lnTo>
                  <a:lnTo>
                    <a:pt x="1585" y="71"/>
                  </a:lnTo>
                  <a:lnTo>
                    <a:pt x="1649" y="63"/>
                  </a:lnTo>
                  <a:lnTo>
                    <a:pt x="1712" y="40"/>
                  </a:lnTo>
                  <a:lnTo>
                    <a:pt x="1776" y="16"/>
                  </a:lnTo>
                  <a:lnTo>
                    <a:pt x="1832" y="8"/>
                  </a:lnTo>
                  <a:lnTo>
                    <a:pt x="1896" y="0"/>
                  </a:lnTo>
                </a:path>
              </a:pathLst>
            </a:custGeom>
            <a:noFill/>
            <a:ln w="23813">
              <a:solidFill>
                <a:srgbClr val="FF0000"/>
              </a:solidFill>
              <a:round/>
              <a:headEnd/>
              <a:tailEnd/>
            </a:ln>
          </p:spPr>
          <p:txBody>
            <a:bodyPr/>
            <a:lstStyle/>
            <a:p>
              <a:endParaRPr lang="el-GR"/>
            </a:p>
          </p:txBody>
        </p:sp>
        <p:sp>
          <p:nvSpPr>
            <p:cNvPr id="24655" name="Freeform 79"/>
            <p:cNvSpPr>
              <a:spLocks/>
            </p:cNvSpPr>
            <p:nvPr/>
          </p:nvSpPr>
          <p:spPr bwMode="auto">
            <a:xfrm>
              <a:off x="1623" y="2461"/>
              <a:ext cx="1819" cy="441"/>
            </a:xfrm>
            <a:custGeom>
              <a:avLst/>
              <a:gdLst>
                <a:gd name="T0" fmla="*/ 0 w 1896"/>
                <a:gd name="T1" fmla="*/ 347 h 459"/>
                <a:gd name="T2" fmla="*/ 42 w 1896"/>
                <a:gd name="T3" fmla="*/ 329 h 459"/>
                <a:gd name="T4" fmla="*/ 90 w 1896"/>
                <a:gd name="T5" fmla="*/ 323 h 459"/>
                <a:gd name="T6" fmla="*/ 138 w 1896"/>
                <a:gd name="T7" fmla="*/ 317 h 459"/>
                <a:gd name="T8" fmla="*/ 178 w 1896"/>
                <a:gd name="T9" fmla="*/ 317 h 459"/>
                <a:gd name="T10" fmla="*/ 227 w 1896"/>
                <a:gd name="T11" fmla="*/ 305 h 459"/>
                <a:gd name="T12" fmla="*/ 274 w 1896"/>
                <a:gd name="T13" fmla="*/ 305 h 459"/>
                <a:gd name="T14" fmla="*/ 316 w 1896"/>
                <a:gd name="T15" fmla="*/ 287 h 459"/>
                <a:gd name="T16" fmla="*/ 364 w 1896"/>
                <a:gd name="T17" fmla="*/ 270 h 459"/>
                <a:gd name="T18" fmla="*/ 412 w 1896"/>
                <a:gd name="T19" fmla="*/ 262 h 459"/>
                <a:gd name="T20" fmla="*/ 460 w 1896"/>
                <a:gd name="T21" fmla="*/ 257 h 459"/>
                <a:gd name="T22" fmla="*/ 501 w 1896"/>
                <a:gd name="T23" fmla="*/ 262 h 459"/>
                <a:gd name="T24" fmla="*/ 549 w 1896"/>
                <a:gd name="T25" fmla="*/ 257 h 459"/>
                <a:gd name="T26" fmla="*/ 597 w 1896"/>
                <a:gd name="T27" fmla="*/ 233 h 459"/>
                <a:gd name="T28" fmla="*/ 637 w 1896"/>
                <a:gd name="T29" fmla="*/ 222 h 459"/>
                <a:gd name="T30" fmla="*/ 685 w 1896"/>
                <a:gd name="T31" fmla="*/ 215 h 459"/>
                <a:gd name="T32" fmla="*/ 733 w 1896"/>
                <a:gd name="T33" fmla="*/ 198 h 459"/>
                <a:gd name="T34" fmla="*/ 775 w 1896"/>
                <a:gd name="T35" fmla="*/ 179 h 459"/>
                <a:gd name="T36" fmla="*/ 822 w 1896"/>
                <a:gd name="T37" fmla="*/ 162 h 459"/>
                <a:gd name="T38" fmla="*/ 871 w 1896"/>
                <a:gd name="T39" fmla="*/ 150 h 459"/>
                <a:gd name="T40" fmla="*/ 911 w 1896"/>
                <a:gd name="T41" fmla="*/ 131 h 459"/>
                <a:gd name="T42" fmla="*/ 959 w 1896"/>
                <a:gd name="T43" fmla="*/ 120 h 459"/>
                <a:gd name="T44" fmla="*/ 1008 w 1896"/>
                <a:gd name="T45" fmla="*/ 108 h 459"/>
                <a:gd name="T46" fmla="*/ 1050 w 1896"/>
                <a:gd name="T47" fmla="*/ 108 h 459"/>
                <a:gd name="T48" fmla="*/ 1097 w 1896"/>
                <a:gd name="T49" fmla="*/ 96 h 459"/>
                <a:gd name="T50" fmla="*/ 1144 w 1896"/>
                <a:gd name="T51" fmla="*/ 78 h 459"/>
                <a:gd name="T52" fmla="*/ 1186 w 1896"/>
                <a:gd name="T53" fmla="*/ 72 h 459"/>
                <a:gd name="T54" fmla="*/ 1234 w 1896"/>
                <a:gd name="T55" fmla="*/ 66 h 459"/>
                <a:gd name="T56" fmla="*/ 1281 w 1896"/>
                <a:gd name="T57" fmla="*/ 42 h 459"/>
                <a:gd name="T58" fmla="*/ 1329 w 1896"/>
                <a:gd name="T59" fmla="*/ 25 h 459"/>
                <a:gd name="T60" fmla="*/ 1371 w 1896"/>
                <a:gd name="T61" fmla="*/ 17 h 459"/>
                <a:gd name="T62" fmla="*/ 1418 w 1896"/>
                <a:gd name="T63" fmla="*/ 0 h 4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459"/>
                <a:gd name="T98" fmla="*/ 1896 w 1896"/>
                <a:gd name="T99" fmla="*/ 459 h 4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459">
                  <a:moveTo>
                    <a:pt x="0" y="459"/>
                  </a:moveTo>
                  <a:lnTo>
                    <a:pt x="56" y="435"/>
                  </a:lnTo>
                  <a:lnTo>
                    <a:pt x="120" y="427"/>
                  </a:lnTo>
                  <a:lnTo>
                    <a:pt x="184" y="419"/>
                  </a:lnTo>
                  <a:lnTo>
                    <a:pt x="239" y="419"/>
                  </a:lnTo>
                  <a:lnTo>
                    <a:pt x="303" y="403"/>
                  </a:lnTo>
                  <a:lnTo>
                    <a:pt x="367" y="403"/>
                  </a:lnTo>
                  <a:lnTo>
                    <a:pt x="422" y="380"/>
                  </a:lnTo>
                  <a:lnTo>
                    <a:pt x="486" y="356"/>
                  </a:lnTo>
                  <a:lnTo>
                    <a:pt x="550" y="348"/>
                  </a:lnTo>
                  <a:lnTo>
                    <a:pt x="614" y="340"/>
                  </a:lnTo>
                  <a:lnTo>
                    <a:pt x="669" y="348"/>
                  </a:lnTo>
                  <a:lnTo>
                    <a:pt x="733" y="340"/>
                  </a:lnTo>
                  <a:lnTo>
                    <a:pt x="797" y="309"/>
                  </a:lnTo>
                  <a:lnTo>
                    <a:pt x="852" y="293"/>
                  </a:lnTo>
                  <a:lnTo>
                    <a:pt x="916" y="285"/>
                  </a:lnTo>
                  <a:lnTo>
                    <a:pt x="980" y="261"/>
                  </a:lnTo>
                  <a:lnTo>
                    <a:pt x="1036" y="237"/>
                  </a:lnTo>
                  <a:lnTo>
                    <a:pt x="1099" y="214"/>
                  </a:lnTo>
                  <a:lnTo>
                    <a:pt x="1163" y="198"/>
                  </a:lnTo>
                  <a:lnTo>
                    <a:pt x="1219" y="174"/>
                  </a:lnTo>
                  <a:lnTo>
                    <a:pt x="1282" y="158"/>
                  </a:lnTo>
                  <a:lnTo>
                    <a:pt x="1346" y="143"/>
                  </a:lnTo>
                  <a:lnTo>
                    <a:pt x="1402" y="143"/>
                  </a:lnTo>
                  <a:lnTo>
                    <a:pt x="1466" y="127"/>
                  </a:lnTo>
                  <a:lnTo>
                    <a:pt x="1529" y="103"/>
                  </a:lnTo>
                  <a:lnTo>
                    <a:pt x="1585" y="95"/>
                  </a:lnTo>
                  <a:lnTo>
                    <a:pt x="1649" y="87"/>
                  </a:lnTo>
                  <a:lnTo>
                    <a:pt x="1712" y="56"/>
                  </a:lnTo>
                  <a:lnTo>
                    <a:pt x="1776" y="32"/>
                  </a:lnTo>
                  <a:lnTo>
                    <a:pt x="1832" y="24"/>
                  </a:lnTo>
                  <a:lnTo>
                    <a:pt x="1896" y="0"/>
                  </a:lnTo>
                </a:path>
              </a:pathLst>
            </a:custGeom>
            <a:noFill/>
            <a:ln w="23813">
              <a:solidFill>
                <a:srgbClr val="333399"/>
              </a:solidFill>
              <a:round/>
              <a:headEnd/>
              <a:tailEnd/>
            </a:ln>
          </p:spPr>
          <p:txBody>
            <a:bodyPr/>
            <a:lstStyle/>
            <a:p>
              <a:endParaRPr lang="el-GR"/>
            </a:p>
          </p:txBody>
        </p:sp>
        <p:sp>
          <p:nvSpPr>
            <p:cNvPr id="24656" name="Freeform 80"/>
            <p:cNvSpPr>
              <a:spLocks/>
            </p:cNvSpPr>
            <p:nvPr/>
          </p:nvSpPr>
          <p:spPr bwMode="auto">
            <a:xfrm>
              <a:off x="1623" y="2962"/>
              <a:ext cx="1819" cy="228"/>
            </a:xfrm>
            <a:custGeom>
              <a:avLst/>
              <a:gdLst>
                <a:gd name="T0" fmla="*/ 0 w 1896"/>
                <a:gd name="T1" fmla="*/ 181 h 237"/>
                <a:gd name="T2" fmla="*/ 42 w 1896"/>
                <a:gd name="T3" fmla="*/ 175 h 237"/>
                <a:gd name="T4" fmla="*/ 90 w 1896"/>
                <a:gd name="T5" fmla="*/ 175 h 237"/>
                <a:gd name="T6" fmla="*/ 138 w 1896"/>
                <a:gd name="T7" fmla="*/ 169 h 237"/>
                <a:gd name="T8" fmla="*/ 178 w 1896"/>
                <a:gd name="T9" fmla="*/ 163 h 237"/>
                <a:gd name="T10" fmla="*/ 227 w 1896"/>
                <a:gd name="T11" fmla="*/ 157 h 237"/>
                <a:gd name="T12" fmla="*/ 274 w 1896"/>
                <a:gd name="T13" fmla="*/ 151 h 237"/>
                <a:gd name="T14" fmla="*/ 316 w 1896"/>
                <a:gd name="T15" fmla="*/ 144 h 237"/>
                <a:gd name="T16" fmla="*/ 364 w 1896"/>
                <a:gd name="T17" fmla="*/ 139 h 237"/>
                <a:gd name="T18" fmla="*/ 412 w 1896"/>
                <a:gd name="T19" fmla="*/ 139 h 237"/>
                <a:gd name="T20" fmla="*/ 460 w 1896"/>
                <a:gd name="T21" fmla="*/ 127 h 237"/>
                <a:gd name="T22" fmla="*/ 501 w 1896"/>
                <a:gd name="T23" fmla="*/ 120 h 237"/>
                <a:gd name="T24" fmla="*/ 549 w 1896"/>
                <a:gd name="T25" fmla="*/ 114 h 237"/>
                <a:gd name="T26" fmla="*/ 597 w 1896"/>
                <a:gd name="T27" fmla="*/ 96 h 237"/>
                <a:gd name="T28" fmla="*/ 637 w 1896"/>
                <a:gd name="T29" fmla="*/ 84 h 237"/>
                <a:gd name="T30" fmla="*/ 685 w 1896"/>
                <a:gd name="T31" fmla="*/ 73 h 237"/>
                <a:gd name="T32" fmla="*/ 733 w 1896"/>
                <a:gd name="T33" fmla="*/ 66 h 237"/>
                <a:gd name="T34" fmla="*/ 775 w 1896"/>
                <a:gd name="T35" fmla="*/ 55 h 237"/>
                <a:gd name="T36" fmla="*/ 822 w 1896"/>
                <a:gd name="T37" fmla="*/ 55 h 237"/>
                <a:gd name="T38" fmla="*/ 871 w 1896"/>
                <a:gd name="T39" fmla="*/ 49 h 237"/>
                <a:gd name="T40" fmla="*/ 911 w 1896"/>
                <a:gd name="T41" fmla="*/ 41 h 237"/>
                <a:gd name="T42" fmla="*/ 959 w 1896"/>
                <a:gd name="T43" fmla="*/ 36 h 237"/>
                <a:gd name="T44" fmla="*/ 1008 w 1896"/>
                <a:gd name="T45" fmla="*/ 36 h 237"/>
                <a:gd name="T46" fmla="*/ 1050 w 1896"/>
                <a:gd name="T47" fmla="*/ 32 h 237"/>
                <a:gd name="T48" fmla="*/ 1097 w 1896"/>
                <a:gd name="T49" fmla="*/ 24 h 237"/>
                <a:gd name="T50" fmla="*/ 1144 w 1896"/>
                <a:gd name="T51" fmla="*/ 17 h 237"/>
                <a:gd name="T52" fmla="*/ 1186 w 1896"/>
                <a:gd name="T53" fmla="*/ 17 h 237"/>
                <a:gd name="T54" fmla="*/ 1234 w 1896"/>
                <a:gd name="T55" fmla="*/ 17 h 237"/>
                <a:gd name="T56" fmla="*/ 1281 w 1896"/>
                <a:gd name="T57" fmla="*/ 13 h 237"/>
                <a:gd name="T58" fmla="*/ 1329 w 1896"/>
                <a:gd name="T59" fmla="*/ 8 h 237"/>
                <a:gd name="T60" fmla="*/ 1371 w 1896"/>
                <a:gd name="T61" fmla="*/ 8 h 237"/>
                <a:gd name="T62" fmla="*/ 1418 w 1896"/>
                <a:gd name="T63" fmla="*/ 0 h 2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237"/>
                <a:gd name="T98" fmla="*/ 1896 w 1896"/>
                <a:gd name="T99" fmla="*/ 237 h 2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237">
                  <a:moveTo>
                    <a:pt x="0" y="237"/>
                  </a:moveTo>
                  <a:lnTo>
                    <a:pt x="56" y="229"/>
                  </a:lnTo>
                  <a:lnTo>
                    <a:pt x="120" y="229"/>
                  </a:lnTo>
                  <a:lnTo>
                    <a:pt x="184" y="221"/>
                  </a:lnTo>
                  <a:lnTo>
                    <a:pt x="239" y="213"/>
                  </a:lnTo>
                  <a:lnTo>
                    <a:pt x="303" y="205"/>
                  </a:lnTo>
                  <a:lnTo>
                    <a:pt x="367" y="197"/>
                  </a:lnTo>
                  <a:lnTo>
                    <a:pt x="422" y="189"/>
                  </a:lnTo>
                  <a:lnTo>
                    <a:pt x="486" y="182"/>
                  </a:lnTo>
                  <a:lnTo>
                    <a:pt x="550" y="182"/>
                  </a:lnTo>
                  <a:lnTo>
                    <a:pt x="614" y="166"/>
                  </a:lnTo>
                  <a:lnTo>
                    <a:pt x="669" y="158"/>
                  </a:lnTo>
                  <a:lnTo>
                    <a:pt x="733" y="150"/>
                  </a:lnTo>
                  <a:lnTo>
                    <a:pt x="797" y="126"/>
                  </a:lnTo>
                  <a:lnTo>
                    <a:pt x="852" y="110"/>
                  </a:lnTo>
                  <a:lnTo>
                    <a:pt x="916" y="95"/>
                  </a:lnTo>
                  <a:lnTo>
                    <a:pt x="980" y="87"/>
                  </a:lnTo>
                  <a:lnTo>
                    <a:pt x="1036" y="71"/>
                  </a:lnTo>
                  <a:lnTo>
                    <a:pt x="1099" y="71"/>
                  </a:lnTo>
                  <a:lnTo>
                    <a:pt x="1163" y="63"/>
                  </a:lnTo>
                  <a:lnTo>
                    <a:pt x="1219" y="55"/>
                  </a:lnTo>
                  <a:lnTo>
                    <a:pt x="1282" y="47"/>
                  </a:lnTo>
                  <a:lnTo>
                    <a:pt x="1346" y="47"/>
                  </a:lnTo>
                  <a:lnTo>
                    <a:pt x="1402" y="39"/>
                  </a:lnTo>
                  <a:lnTo>
                    <a:pt x="1466" y="31"/>
                  </a:lnTo>
                  <a:lnTo>
                    <a:pt x="1529" y="24"/>
                  </a:lnTo>
                  <a:lnTo>
                    <a:pt x="1585" y="24"/>
                  </a:lnTo>
                  <a:lnTo>
                    <a:pt x="1649" y="24"/>
                  </a:lnTo>
                  <a:lnTo>
                    <a:pt x="1712" y="16"/>
                  </a:lnTo>
                  <a:lnTo>
                    <a:pt x="1776" y="8"/>
                  </a:lnTo>
                  <a:lnTo>
                    <a:pt x="1832" y="8"/>
                  </a:lnTo>
                  <a:lnTo>
                    <a:pt x="1896" y="0"/>
                  </a:lnTo>
                </a:path>
              </a:pathLst>
            </a:custGeom>
            <a:noFill/>
            <a:ln w="23813">
              <a:solidFill>
                <a:srgbClr val="FFCC00"/>
              </a:solidFill>
              <a:round/>
              <a:headEnd/>
              <a:tailEnd/>
            </a:ln>
          </p:spPr>
          <p:txBody>
            <a:bodyPr/>
            <a:lstStyle/>
            <a:p>
              <a:endParaRPr lang="el-GR"/>
            </a:p>
          </p:txBody>
        </p:sp>
        <p:sp>
          <p:nvSpPr>
            <p:cNvPr id="24657" name="Freeform 81"/>
            <p:cNvSpPr>
              <a:spLocks/>
            </p:cNvSpPr>
            <p:nvPr/>
          </p:nvSpPr>
          <p:spPr bwMode="auto">
            <a:xfrm>
              <a:off x="1623" y="3122"/>
              <a:ext cx="1819" cy="37"/>
            </a:xfrm>
            <a:custGeom>
              <a:avLst/>
              <a:gdLst>
                <a:gd name="T0" fmla="*/ 0 w 1896"/>
                <a:gd name="T1" fmla="*/ 27 h 39"/>
                <a:gd name="T2" fmla="*/ 42 w 1896"/>
                <a:gd name="T3" fmla="*/ 27 h 39"/>
                <a:gd name="T4" fmla="*/ 90 w 1896"/>
                <a:gd name="T5" fmla="*/ 27 h 39"/>
                <a:gd name="T6" fmla="*/ 138 w 1896"/>
                <a:gd name="T7" fmla="*/ 27 h 39"/>
                <a:gd name="T8" fmla="*/ 178 w 1896"/>
                <a:gd name="T9" fmla="*/ 23 h 39"/>
                <a:gd name="T10" fmla="*/ 227 w 1896"/>
                <a:gd name="T11" fmla="*/ 27 h 39"/>
                <a:gd name="T12" fmla="*/ 274 w 1896"/>
                <a:gd name="T13" fmla="*/ 23 h 39"/>
                <a:gd name="T14" fmla="*/ 316 w 1896"/>
                <a:gd name="T15" fmla="*/ 23 h 39"/>
                <a:gd name="T16" fmla="*/ 364 w 1896"/>
                <a:gd name="T17" fmla="*/ 23 h 39"/>
                <a:gd name="T18" fmla="*/ 412 w 1896"/>
                <a:gd name="T19" fmla="*/ 16 h 39"/>
                <a:gd name="T20" fmla="*/ 460 w 1896"/>
                <a:gd name="T21" fmla="*/ 16 h 39"/>
                <a:gd name="T22" fmla="*/ 501 w 1896"/>
                <a:gd name="T23" fmla="*/ 16 h 39"/>
                <a:gd name="T24" fmla="*/ 549 w 1896"/>
                <a:gd name="T25" fmla="*/ 16 h 39"/>
                <a:gd name="T26" fmla="*/ 597 w 1896"/>
                <a:gd name="T27" fmla="*/ 16 h 39"/>
                <a:gd name="T28" fmla="*/ 637 w 1896"/>
                <a:gd name="T29" fmla="*/ 9 h 39"/>
                <a:gd name="T30" fmla="*/ 685 w 1896"/>
                <a:gd name="T31" fmla="*/ 9 h 39"/>
                <a:gd name="T32" fmla="*/ 733 w 1896"/>
                <a:gd name="T33" fmla="*/ 9 h 39"/>
                <a:gd name="T34" fmla="*/ 775 w 1896"/>
                <a:gd name="T35" fmla="*/ 9 h 39"/>
                <a:gd name="T36" fmla="*/ 822 w 1896"/>
                <a:gd name="T37" fmla="*/ 9 h 39"/>
                <a:gd name="T38" fmla="*/ 871 w 1896"/>
                <a:gd name="T39" fmla="*/ 9 h 39"/>
                <a:gd name="T40" fmla="*/ 911 w 1896"/>
                <a:gd name="T41" fmla="*/ 9 h 39"/>
                <a:gd name="T42" fmla="*/ 959 w 1896"/>
                <a:gd name="T43" fmla="*/ 9 h 39"/>
                <a:gd name="T44" fmla="*/ 1008 w 1896"/>
                <a:gd name="T45" fmla="*/ 8 h 39"/>
                <a:gd name="T46" fmla="*/ 1050 w 1896"/>
                <a:gd name="T47" fmla="*/ 8 h 39"/>
                <a:gd name="T48" fmla="*/ 1097 w 1896"/>
                <a:gd name="T49" fmla="*/ 8 h 39"/>
                <a:gd name="T50" fmla="*/ 1144 w 1896"/>
                <a:gd name="T51" fmla="*/ 0 h 39"/>
                <a:gd name="T52" fmla="*/ 1186 w 1896"/>
                <a:gd name="T53" fmla="*/ 0 h 39"/>
                <a:gd name="T54" fmla="*/ 1234 w 1896"/>
                <a:gd name="T55" fmla="*/ 0 h 39"/>
                <a:gd name="T56" fmla="*/ 1281 w 1896"/>
                <a:gd name="T57" fmla="*/ 0 h 39"/>
                <a:gd name="T58" fmla="*/ 1329 w 1896"/>
                <a:gd name="T59" fmla="*/ 0 h 39"/>
                <a:gd name="T60" fmla="*/ 1371 w 1896"/>
                <a:gd name="T61" fmla="*/ 0 h 39"/>
                <a:gd name="T62" fmla="*/ 1418 w 1896"/>
                <a:gd name="T63" fmla="*/ 0 h 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39"/>
                <a:gd name="T98" fmla="*/ 1896 w 1896"/>
                <a:gd name="T99" fmla="*/ 39 h 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39">
                  <a:moveTo>
                    <a:pt x="0" y="39"/>
                  </a:moveTo>
                  <a:lnTo>
                    <a:pt x="56" y="39"/>
                  </a:lnTo>
                  <a:lnTo>
                    <a:pt x="120" y="39"/>
                  </a:lnTo>
                  <a:lnTo>
                    <a:pt x="184" y="39"/>
                  </a:lnTo>
                  <a:lnTo>
                    <a:pt x="239" y="31"/>
                  </a:lnTo>
                  <a:lnTo>
                    <a:pt x="303" y="39"/>
                  </a:lnTo>
                  <a:lnTo>
                    <a:pt x="367" y="31"/>
                  </a:lnTo>
                  <a:lnTo>
                    <a:pt x="422" y="31"/>
                  </a:lnTo>
                  <a:lnTo>
                    <a:pt x="486" y="31"/>
                  </a:lnTo>
                  <a:lnTo>
                    <a:pt x="550" y="23"/>
                  </a:lnTo>
                  <a:lnTo>
                    <a:pt x="614" y="23"/>
                  </a:lnTo>
                  <a:lnTo>
                    <a:pt x="669" y="23"/>
                  </a:lnTo>
                  <a:lnTo>
                    <a:pt x="733" y="23"/>
                  </a:lnTo>
                  <a:lnTo>
                    <a:pt x="797" y="23"/>
                  </a:lnTo>
                  <a:lnTo>
                    <a:pt x="852" y="16"/>
                  </a:lnTo>
                  <a:lnTo>
                    <a:pt x="916" y="16"/>
                  </a:lnTo>
                  <a:lnTo>
                    <a:pt x="980" y="16"/>
                  </a:lnTo>
                  <a:lnTo>
                    <a:pt x="1036" y="16"/>
                  </a:lnTo>
                  <a:lnTo>
                    <a:pt x="1099" y="16"/>
                  </a:lnTo>
                  <a:lnTo>
                    <a:pt x="1163" y="16"/>
                  </a:lnTo>
                  <a:lnTo>
                    <a:pt x="1219" y="16"/>
                  </a:lnTo>
                  <a:lnTo>
                    <a:pt x="1282" y="16"/>
                  </a:lnTo>
                  <a:lnTo>
                    <a:pt x="1346" y="8"/>
                  </a:lnTo>
                  <a:lnTo>
                    <a:pt x="1402" y="8"/>
                  </a:lnTo>
                  <a:lnTo>
                    <a:pt x="1466" y="8"/>
                  </a:lnTo>
                  <a:lnTo>
                    <a:pt x="1529" y="0"/>
                  </a:lnTo>
                  <a:lnTo>
                    <a:pt x="1585" y="0"/>
                  </a:lnTo>
                  <a:lnTo>
                    <a:pt x="1649" y="0"/>
                  </a:lnTo>
                  <a:lnTo>
                    <a:pt x="1712" y="0"/>
                  </a:lnTo>
                  <a:lnTo>
                    <a:pt x="1776" y="0"/>
                  </a:lnTo>
                  <a:lnTo>
                    <a:pt x="1832" y="0"/>
                  </a:lnTo>
                  <a:lnTo>
                    <a:pt x="1896" y="0"/>
                  </a:lnTo>
                </a:path>
              </a:pathLst>
            </a:custGeom>
            <a:noFill/>
            <a:ln w="23813">
              <a:solidFill>
                <a:srgbClr val="00FFFF"/>
              </a:solidFill>
              <a:round/>
              <a:headEnd/>
              <a:tailEnd/>
            </a:ln>
          </p:spPr>
          <p:txBody>
            <a:bodyPr/>
            <a:lstStyle/>
            <a:p>
              <a:endParaRPr lang="el-GR"/>
            </a:p>
          </p:txBody>
        </p:sp>
        <p:sp>
          <p:nvSpPr>
            <p:cNvPr id="24658" name="Freeform 82"/>
            <p:cNvSpPr>
              <a:spLocks/>
            </p:cNvSpPr>
            <p:nvPr/>
          </p:nvSpPr>
          <p:spPr bwMode="auto">
            <a:xfrm>
              <a:off x="1623" y="2803"/>
              <a:ext cx="1819" cy="159"/>
            </a:xfrm>
            <a:custGeom>
              <a:avLst/>
              <a:gdLst>
                <a:gd name="T0" fmla="*/ 0 w 1896"/>
                <a:gd name="T1" fmla="*/ 123 h 166"/>
                <a:gd name="T2" fmla="*/ 42 w 1896"/>
                <a:gd name="T3" fmla="*/ 123 h 166"/>
                <a:gd name="T4" fmla="*/ 90 w 1896"/>
                <a:gd name="T5" fmla="*/ 117 h 166"/>
                <a:gd name="T6" fmla="*/ 138 w 1896"/>
                <a:gd name="T7" fmla="*/ 117 h 166"/>
                <a:gd name="T8" fmla="*/ 178 w 1896"/>
                <a:gd name="T9" fmla="*/ 111 h 166"/>
                <a:gd name="T10" fmla="*/ 227 w 1896"/>
                <a:gd name="T11" fmla="*/ 105 h 166"/>
                <a:gd name="T12" fmla="*/ 274 w 1896"/>
                <a:gd name="T13" fmla="*/ 105 h 166"/>
                <a:gd name="T14" fmla="*/ 316 w 1896"/>
                <a:gd name="T15" fmla="*/ 99 h 166"/>
                <a:gd name="T16" fmla="*/ 364 w 1896"/>
                <a:gd name="T17" fmla="*/ 94 h 166"/>
                <a:gd name="T18" fmla="*/ 412 w 1896"/>
                <a:gd name="T19" fmla="*/ 87 h 166"/>
                <a:gd name="T20" fmla="*/ 460 w 1896"/>
                <a:gd name="T21" fmla="*/ 87 h 166"/>
                <a:gd name="T22" fmla="*/ 501 w 1896"/>
                <a:gd name="T23" fmla="*/ 82 h 166"/>
                <a:gd name="T24" fmla="*/ 549 w 1896"/>
                <a:gd name="T25" fmla="*/ 77 h 166"/>
                <a:gd name="T26" fmla="*/ 597 w 1896"/>
                <a:gd name="T27" fmla="*/ 71 h 166"/>
                <a:gd name="T28" fmla="*/ 637 w 1896"/>
                <a:gd name="T29" fmla="*/ 65 h 166"/>
                <a:gd name="T30" fmla="*/ 685 w 1896"/>
                <a:gd name="T31" fmla="*/ 65 h 166"/>
                <a:gd name="T32" fmla="*/ 733 w 1896"/>
                <a:gd name="T33" fmla="*/ 58 h 166"/>
                <a:gd name="T34" fmla="*/ 775 w 1896"/>
                <a:gd name="T35" fmla="*/ 53 h 166"/>
                <a:gd name="T36" fmla="*/ 822 w 1896"/>
                <a:gd name="T37" fmla="*/ 47 h 166"/>
                <a:gd name="T38" fmla="*/ 871 w 1896"/>
                <a:gd name="T39" fmla="*/ 47 h 166"/>
                <a:gd name="T40" fmla="*/ 911 w 1896"/>
                <a:gd name="T41" fmla="*/ 41 h 166"/>
                <a:gd name="T42" fmla="*/ 959 w 1896"/>
                <a:gd name="T43" fmla="*/ 34 h 166"/>
                <a:gd name="T44" fmla="*/ 1008 w 1896"/>
                <a:gd name="T45" fmla="*/ 34 h 166"/>
                <a:gd name="T46" fmla="*/ 1050 w 1896"/>
                <a:gd name="T47" fmla="*/ 34 h 166"/>
                <a:gd name="T48" fmla="*/ 1097 w 1896"/>
                <a:gd name="T49" fmla="*/ 34 h 166"/>
                <a:gd name="T50" fmla="*/ 1144 w 1896"/>
                <a:gd name="T51" fmla="*/ 30 h 166"/>
                <a:gd name="T52" fmla="*/ 1186 w 1896"/>
                <a:gd name="T53" fmla="*/ 25 h 166"/>
                <a:gd name="T54" fmla="*/ 1234 w 1896"/>
                <a:gd name="T55" fmla="*/ 25 h 166"/>
                <a:gd name="T56" fmla="*/ 1281 w 1896"/>
                <a:gd name="T57" fmla="*/ 11 h 166"/>
                <a:gd name="T58" fmla="*/ 1329 w 1896"/>
                <a:gd name="T59" fmla="*/ 11 h 166"/>
                <a:gd name="T60" fmla="*/ 1371 w 1896"/>
                <a:gd name="T61" fmla="*/ 11 h 166"/>
                <a:gd name="T62" fmla="*/ 1418 w 1896"/>
                <a:gd name="T63" fmla="*/ 0 h 1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96"/>
                <a:gd name="T97" fmla="*/ 0 h 166"/>
                <a:gd name="T98" fmla="*/ 1896 w 1896"/>
                <a:gd name="T99" fmla="*/ 166 h 16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96" h="166">
                  <a:moveTo>
                    <a:pt x="0" y="166"/>
                  </a:moveTo>
                  <a:lnTo>
                    <a:pt x="56" y="166"/>
                  </a:lnTo>
                  <a:lnTo>
                    <a:pt x="120" y="158"/>
                  </a:lnTo>
                  <a:lnTo>
                    <a:pt x="184" y="158"/>
                  </a:lnTo>
                  <a:lnTo>
                    <a:pt x="239" y="150"/>
                  </a:lnTo>
                  <a:lnTo>
                    <a:pt x="303" y="142"/>
                  </a:lnTo>
                  <a:lnTo>
                    <a:pt x="367" y="142"/>
                  </a:lnTo>
                  <a:lnTo>
                    <a:pt x="422" y="134"/>
                  </a:lnTo>
                  <a:lnTo>
                    <a:pt x="486" y="126"/>
                  </a:lnTo>
                  <a:lnTo>
                    <a:pt x="550" y="118"/>
                  </a:lnTo>
                  <a:lnTo>
                    <a:pt x="614" y="118"/>
                  </a:lnTo>
                  <a:lnTo>
                    <a:pt x="669" y="111"/>
                  </a:lnTo>
                  <a:lnTo>
                    <a:pt x="733" y="103"/>
                  </a:lnTo>
                  <a:lnTo>
                    <a:pt x="797" y="95"/>
                  </a:lnTo>
                  <a:lnTo>
                    <a:pt x="852" y="87"/>
                  </a:lnTo>
                  <a:lnTo>
                    <a:pt x="916" y="87"/>
                  </a:lnTo>
                  <a:lnTo>
                    <a:pt x="980" y="79"/>
                  </a:lnTo>
                  <a:lnTo>
                    <a:pt x="1036" y="71"/>
                  </a:lnTo>
                  <a:lnTo>
                    <a:pt x="1099" y="63"/>
                  </a:lnTo>
                  <a:lnTo>
                    <a:pt x="1163" y="63"/>
                  </a:lnTo>
                  <a:lnTo>
                    <a:pt x="1219" y="55"/>
                  </a:lnTo>
                  <a:lnTo>
                    <a:pt x="1282" y="47"/>
                  </a:lnTo>
                  <a:lnTo>
                    <a:pt x="1346" y="47"/>
                  </a:lnTo>
                  <a:lnTo>
                    <a:pt x="1402" y="47"/>
                  </a:lnTo>
                  <a:lnTo>
                    <a:pt x="1466" y="47"/>
                  </a:lnTo>
                  <a:lnTo>
                    <a:pt x="1529" y="39"/>
                  </a:lnTo>
                  <a:lnTo>
                    <a:pt x="1585" y="32"/>
                  </a:lnTo>
                  <a:lnTo>
                    <a:pt x="1649" y="32"/>
                  </a:lnTo>
                  <a:lnTo>
                    <a:pt x="1712" y="16"/>
                  </a:lnTo>
                  <a:lnTo>
                    <a:pt x="1776" y="16"/>
                  </a:lnTo>
                  <a:lnTo>
                    <a:pt x="1832" y="16"/>
                  </a:lnTo>
                  <a:lnTo>
                    <a:pt x="1896" y="0"/>
                  </a:lnTo>
                </a:path>
              </a:pathLst>
            </a:custGeom>
            <a:noFill/>
            <a:ln w="23813">
              <a:solidFill>
                <a:srgbClr val="339966"/>
              </a:solidFill>
              <a:round/>
              <a:headEnd/>
              <a:tailEnd/>
            </a:ln>
          </p:spPr>
          <p:txBody>
            <a:bodyPr/>
            <a:lstStyle/>
            <a:p>
              <a:endParaRPr lang="el-GR"/>
            </a:p>
          </p:txBody>
        </p:sp>
        <p:sp>
          <p:nvSpPr>
            <p:cNvPr id="24659" name="Rectangle 83"/>
            <p:cNvSpPr>
              <a:spLocks noChangeArrowheads="1"/>
            </p:cNvSpPr>
            <p:nvPr/>
          </p:nvSpPr>
          <p:spPr bwMode="auto">
            <a:xfrm>
              <a:off x="1363" y="3129"/>
              <a:ext cx="100"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 0</a:t>
              </a:r>
              <a:endParaRPr lang="en-US">
                <a:latin typeface="Arial" charset="0"/>
                <a:cs typeface="Arial" charset="0"/>
              </a:endParaRPr>
            </a:p>
          </p:txBody>
        </p:sp>
        <p:sp>
          <p:nvSpPr>
            <p:cNvPr id="24660" name="Rectangle 84"/>
            <p:cNvSpPr>
              <a:spLocks noChangeArrowheads="1"/>
            </p:cNvSpPr>
            <p:nvPr/>
          </p:nvSpPr>
          <p:spPr bwMode="auto">
            <a:xfrm>
              <a:off x="1157" y="2795"/>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1 000</a:t>
              </a:r>
              <a:endParaRPr lang="en-US">
                <a:latin typeface="Arial" charset="0"/>
                <a:cs typeface="Arial" charset="0"/>
              </a:endParaRPr>
            </a:p>
          </p:txBody>
        </p:sp>
        <p:sp>
          <p:nvSpPr>
            <p:cNvPr id="24661" name="Rectangle 85"/>
            <p:cNvSpPr>
              <a:spLocks noChangeArrowheads="1"/>
            </p:cNvSpPr>
            <p:nvPr/>
          </p:nvSpPr>
          <p:spPr bwMode="auto">
            <a:xfrm>
              <a:off x="1157" y="2455"/>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2 000</a:t>
              </a:r>
              <a:endParaRPr lang="en-US">
                <a:latin typeface="Arial" charset="0"/>
                <a:cs typeface="Arial" charset="0"/>
              </a:endParaRPr>
            </a:p>
          </p:txBody>
        </p:sp>
        <p:sp>
          <p:nvSpPr>
            <p:cNvPr id="24662" name="Rectangle 86"/>
            <p:cNvSpPr>
              <a:spLocks noChangeArrowheads="1"/>
            </p:cNvSpPr>
            <p:nvPr/>
          </p:nvSpPr>
          <p:spPr bwMode="auto">
            <a:xfrm>
              <a:off x="1157" y="2121"/>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3 000</a:t>
              </a:r>
              <a:endParaRPr lang="en-US">
                <a:latin typeface="Arial" charset="0"/>
                <a:cs typeface="Arial" charset="0"/>
              </a:endParaRPr>
            </a:p>
          </p:txBody>
        </p:sp>
        <p:sp>
          <p:nvSpPr>
            <p:cNvPr id="24663" name="Rectangle 87"/>
            <p:cNvSpPr>
              <a:spLocks noChangeArrowheads="1"/>
            </p:cNvSpPr>
            <p:nvPr/>
          </p:nvSpPr>
          <p:spPr bwMode="auto">
            <a:xfrm>
              <a:off x="1157" y="1787"/>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4 000</a:t>
              </a:r>
              <a:endParaRPr lang="en-US">
                <a:latin typeface="Arial" charset="0"/>
                <a:cs typeface="Arial" charset="0"/>
              </a:endParaRPr>
            </a:p>
          </p:txBody>
        </p:sp>
        <p:sp>
          <p:nvSpPr>
            <p:cNvPr id="24664" name="Rectangle 88"/>
            <p:cNvSpPr>
              <a:spLocks noChangeArrowheads="1"/>
            </p:cNvSpPr>
            <p:nvPr/>
          </p:nvSpPr>
          <p:spPr bwMode="auto">
            <a:xfrm>
              <a:off x="1157" y="1454"/>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5 000</a:t>
              </a:r>
              <a:endParaRPr lang="en-US">
                <a:latin typeface="Arial" charset="0"/>
                <a:cs typeface="Arial" charset="0"/>
              </a:endParaRPr>
            </a:p>
          </p:txBody>
        </p:sp>
        <p:sp>
          <p:nvSpPr>
            <p:cNvPr id="24665" name="Rectangle 89"/>
            <p:cNvSpPr>
              <a:spLocks noChangeArrowheads="1"/>
            </p:cNvSpPr>
            <p:nvPr/>
          </p:nvSpPr>
          <p:spPr bwMode="auto">
            <a:xfrm>
              <a:off x="1157" y="1112"/>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6 000</a:t>
              </a:r>
              <a:endParaRPr lang="en-US">
                <a:latin typeface="Arial" charset="0"/>
                <a:cs typeface="Arial" charset="0"/>
              </a:endParaRPr>
            </a:p>
          </p:txBody>
        </p:sp>
        <p:sp>
          <p:nvSpPr>
            <p:cNvPr id="24666" name="Rectangle 90"/>
            <p:cNvSpPr>
              <a:spLocks noChangeArrowheads="1"/>
            </p:cNvSpPr>
            <p:nvPr/>
          </p:nvSpPr>
          <p:spPr bwMode="auto">
            <a:xfrm>
              <a:off x="1157" y="779"/>
              <a:ext cx="301"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7 000</a:t>
              </a:r>
              <a:endParaRPr lang="en-US">
                <a:latin typeface="Arial" charset="0"/>
                <a:cs typeface="Arial" charset="0"/>
              </a:endParaRPr>
            </a:p>
          </p:txBody>
        </p:sp>
        <p:sp>
          <p:nvSpPr>
            <p:cNvPr id="24667" name="Rectangle 91"/>
            <p:cNvSpPr>
              <a:spLocks noChangeArrowheads="1"/>
            </p:cNvSpPr>
            <p:nvPr/>
          </p:nvSpPr>
          <p:spPr bwMode="auto">
            <a:xfrm>
              <a:off x="1424"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1970</a:t>
              </a:r>
              <a:endParaRPr lang="en-US">
                <a:latin typeface="Arial" charset="0"/>
                <a:cs typeface="Arial" charset="0"/>
              </a:endParaRPr>
            </a:p>
          </p:txBody>
        </p:sp>
        <p:sp>
          <p:nvSpPr>
            <p:cNvPr id="24668" name="Rectangle 92"/>
            <p:cNvSpPr>
              <a:spLocks noChangeArrowheads="1"/>
            </p:cNvSpPr>
            <p:nvPr/>
          </p:nvSpPr>
          <p:spPr bwMode="auto">
            <a:xfrm>
              <a:off x="2012"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1980</a:t>
              </a:r>
              <a:endParaRPr lang="en-US">
                <a:latin typeface="Arial" charset="0"/>
                <a:cs typeface="Arial" charset="0"/>
              </a:endParaRPr>
            </a:p>
          </p:txBody>
        </p:sp>
        <p:sp>
          <p:nvSpPr>
            <p:cNvPr id="24669" name="Rectangle 93"/>
            <p:cNvSpPr>
              <a:spLocks noChangeArrowheads="1"/>
            </p:cNvSpPr>
            <p:nvPr/>
          </p:nvSpPr>
          <p:spPr bwMode="auto">
            <a:xfrm>
              <a:off x="2601"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1990</a:t>
              </a:r>
              <a:endParaRPr lang="en-US">
                <a:latin typeface="Arial" charset="0"/>
                <a:cs typeface="Arial" charset="0"/>
              </a:endParaRPr>
            </a:p>
          </p:txBody>
        </p:sp>
        <p:sp>
          <p:nvSpPr>
            <p:cNvPr id="24670" name="Rectangle 94"/>
            <p:cNvSpPr>
              <a:spLocks noChangeArrowheads="1"/>
            </p:cNvSpPr>
            <p:nvPr/>
          </p:nvSpPr>
          <p:spPr bwMode="auto">
            <a:xfrm>
              <a:off x="3190"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2000</a:t>
              </a:r>
              <a:endParaRPr lang="en-US">
                <a:latin typeface="Arial" charset="0"/>
                <a:cs typeface="Arial" charset="0"/>
              </a:endParaRPr>
            </a:p>
          </p:txBody>
        </p:sp>
        <p:sp>
          <p:nvSpPr>
            <p:cNvPr id="24671" name="Rectangle 95"/>
            <p:cNvSpPr>
              <a:spLocks noChangeArrowheads="1"/>
            </p:cNvSpPr>
            <p:nvPr/>
          </p:nvSpPr>
          <p:spPr bwMode="auto">
            <a:xfrm>
              <a:off x="3770"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2010</a:t>
              </a:r>
              <a:endParaRPr lang="en-US">
                <a:latin typeface="Arial" charset="0"/>
                <a:cs typeface="Arial" charset="0"/>
              </a:endParaRPr>
            </a:p>
          </p:txBody>
        </p:sp>
        <p:sp>
          <p:nvSpPr>
            <p:cNvPr id="24672" name="Rectangle 96"/>
            <p:cNvSpPr>
              <a:spLocks noChangeArrowheads="1"/>
            </p:cNvSpPr>
            <p:nvPr/>
          </p:nvSpPr>
          <p:spPr bwMode="auto">
            <a:xfrm>
              <a:off x="4359"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2020</a:t>
              </a:r>
              <a:endParaRPr lang="en-US">
                <a:latin typeface="Arial" charset="0"/>
                <a:cs typeface="Arial" charset="0"/>
              </a:endParaRPr>
            </a:p>
          </p:txBody>
        </p:sp>
        <p:sp>
          <p:nvSpPr>
            <p:cNvPr id="24673" name="Rectangle 97"/>
            <p:cNvSpPr>
              <a:spLocks noChangeArrowheads="1"/>
            </p:cNvSpPr>
            <p:nvPr/>
          </p:nvSpPr>
          <p:spPr bwMode="auto">
            <a:xfrm>
              <a:off x="4947" y="3303"/>
              <a:ext cx="268"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2030</a:t>
              </a:r>
              <a:endParaRPr lang="en-US">
                <a:latin typeface="Arial" charset="0"/>
                <a:cs typeface="Arial" charset="0"/>
              </a:endParaRPr>
            </a:p>
          </p:txBody>
        </p:sp>
        <p:sp>
          <p:nvSpPr>
            <p:cNvPr id="24674" name="Rectangle 98"/>
            <p:cNvSpPr>
              <a:spLocks noChangeArrowheads="1"/>
            </p:cNvSpPr>
            <p:nvPr/>
          </p:nvSpPr>
          <p:spPr bwMode="auto">
            <a:xfrm rot="-5400000">
              <a:off x="903" y="1960"/>
              <a:ext cx="267" cy="144"/>
            </a:xfrm>
            <a:prstGeom prst="rect">
              <a:avLst/>
            </a:prstGeom>
            <a:noFill/>
            <a:ln w="9525">
              <a:noFill/>
              <a:miter lim="800000"/>
              <a:headEnd/>
              <a:tailEnd/>
            </a:ln>
          </p:spPr>
          <p:txBody>
            <a:bodyPr wrap="none" lIns="0" tIns="0" rIns="0" bIns="0">
              <a:spAutoFit/>
            </a:bodyPr>
            <a:lstStyle/>
            <a:p>
              <a:r>
                <a:rPr lang="en-US" sz="1500">
                  <a:solidFill>
                    <a:srgbClr val="000000"/>
                  </a:solidFill>
                  <a:latin typeface="Arial" charset="0"/>
                  <a:cs typeface="Arial" charset="0"/>
                </a:rPr>
                <a:t>Mtoe</a:t>
              </a:r>
              <a:endParaRPr lang="en-US">
                <a:latin typeface="Arial" charset="0"/>
                <a:cs typeface="Arial" charset="0"/>
              </a:endParaRPr>
            </a:p>
          </p:txBody>
        </p:sp>
        <p:sp>
          <p:nvSpPr>
            <p:cNvPr id="24675" name="Line 99"/>
            <p:cNvSpPr>
              <a:spLocks noChangeShapeType="1"/>
            </p:cNvSpPr>
            <p:nvPr/>
          </p:nvSpPr>
          <p:spPr bwMode="auto">
            <a:xfrm flipV="1">
              <a:off x="3426" y="852"/>
              <a:ext cx="1" cy="2342"/>
            </a:xfrm>
            <a:prstGeom prst="line">
              <a:avLst/>
            </a:prstGeom>
            <a:noFill/>
            <a:ln w="12700">
              <a:solidFill>
                <a:srgbClr val="000000"/>
              </a:solidFill>
              <a:round/>
              <a:headEnd/>
              <a:tailEnd/>
            </a:ln>
          </p:spPr>
          <p:txBody>
            <a:bodyPr/>
            <a:lstStyle/>
            <a:p>
              <a:endParaRPr lang="el-GR"/>
            </a:p>
          </p:txBody>
        </p:sp>
      </p:grpSp>
      <p:sp>
        <p:nvSpPr>
          <p:cNvPr id="2" name="Slide Number Placeholder 1"/>
          <p:cNvSpPr>
            <a:spLocks noGrp="1"/>
          </p:cNvSpPr>
          <p:nvPr>
            <p:ph type="sldNum" sz="quarter" idx="12"/>
          </p:nvPr>
        </p:nvSpPr>
        <p:spPr/>
        <p:txBody>
          <a:bodyPr/>
          <a:lstStyle/>
          <a:p>
            <a:pPr>
              <a:defRPr/>
            </a:pPr>
            <a:fld id="{88B88088-731A-4891-8993-248CE01DE7C6}" type="slidenum">
              <a:rPr lang="el-GR" smtClean="0"/>
              <a:pPr>
                <a:defRPr/>
              </a:pPr>
              <a:t>5</a:t>
            </a:fld>
            <a:endParaRPr lang="el-G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230321787"/>
      </p:ext>
    </p:extLst>
  </p:cSld>
  <p:clrMapOvr>
    <a:masterClrMapping/>
  </p:clrMapOvr>
  <mc:AlternateContent xmlns:mc="http://schemas.openxmlformats.org/markup-compatibility/2006">
    <mc:Choice xmlns:p14="http://schemas.microsoft.com/office/powerpoint/2010/main" Requires="p14">
      <p:transition spd="slow" p14:dur="2000" advTm="50833"/>
    </mc:Choice>
    <mc:Fallback>
      <p:transition spd="slow" advTm="50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55656"/>
                                        </p:tgtEl>
                                        <p:attrNameLst>
                                          <p:attrName>style.visibility</p:attrName>
                                        </p:attrNameLst>
                                      </p:cBhvr>
                                      <p:to>
                                        <p:strVal val="visible"/>
                                      </p:to>
                                    </p:set>
                                    <p:animEffect transition="in" filter="wipe(left)">
                                      <p:cBhvr>
                                        <p:cTn id="11" dur="500"/>
                                        <p:tgtEl>
                                          <p:spTgt spid="155656"/>
                                        </p:tgtEl>
                                      </p:cBhvr>
                                    </p:animEffect>
                                  </p:childTnLst>
                                </p:cTn>
                              </p:par>
                              <p:par>
                                <p:cTn id="12" presetID="12" presetClass="entr" presetSubtype="4" fill="hold" grpId="0" nodeType="withEffect">
                                  <p:stCondLst>
                                    <p:cond delay="0"/>
                                  </p:stCondLst>
                                  <p:childTnLst>
                                    <p:set>
                                      <p:cBhvr>
                                        <p:cTn id="13" dur="1" fill="hold">
                                          <p:stCondLst>
                                            <p:cond delay="0"/>
                                          </p:stCondLst>
                                        </p:cTn>
                                        <p:tgtEl>
                                          <p:spTgt spid="155662"/>
                                        </p:tgtEl>
                                        <p:attrNameLst>
                                          <p:attrName>style.visibility</p:attrName>
                                        </p:attrNameLst>
                                      </p:cBhvr>
                                      <p:to>
                                        <p:strVal val="visible"/>
                                      </p:to>
                                    </p:set>
                                    <p:animEffect transition="in" filter="slide(fromBottom)">
                                      <p:cBhvr>
                                        <p:cTn id="14" dur="500"/>
                                        <p:tgtEl>
                                          <p:spTgt spid="15566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55655"/>
                                        </p:tgtEl>
                                        <p:attrNameLst>
                                          <p:attrName>style.visibility</p:attrName>
                                        </p:attrNameLst>
                                      </p:cBhvr>
                                      <p:to>
                                        <p:strVal val="visible"/>
                                      </p:to>
                                    </p:set>
                                    <p:animEffect transition="in" filter="wipe(left)">
                                      <p:cBhvr>
                                        <p:cTn id="19" dur="500"/>
                                        <p:tgtEl>
                                          <p:spTgt spid="155655"/>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155661"/>
                                        </p:tgtEl>
                                        <p:attrNameLst>
                                          <p:attrName>style.visibility</p:attrName>
                                        </p:attrNameLst>
                                      </p:cBhvr>
                                      <p:to>
                                        <p:strVal val="visible"/>
                                      </p:to>
                                    </p:set>
                                    <p:animEffect transition="in" filter="slide(fromBottom)">
                                      <p:cBhvr>
                                        <p:cTn id="22" dur="500"/>
                                        <p:tgtEl>
                                          <p:spTgt spid="15566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5657"/>
                                        </p:tgtEl>
                                        <p:attrNameLst>
                                          <p:attrName>style.visibility</p:attrName>
                                        </p:attrNameLst>
                                      </p:cBhvr>
                                      <p:to>
                                        <p:strVal val="visible"/>
                                      </p:to>
                                    </p:set>
                                    <p:animEffect transition="in" filter="wipe(left)">
                                      <p:cBhvr>
                                        <p:cTn id="27" dur="500"/>
                                        <p:tgtEl>
                                          <p:spTgt spid="155657"/>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155663"/>
                                        </p:tgtEl>
                                        <p:attrNameLst>
                                          <p:attrName>style.visibility</p:attrName>
                                        </p:attrNameLst>
                                      </p:cBhvr>
                                      <p:to>
                                        <p:strVal val="visible"/>
                                      </p:to>
                                    </p:set>
                                    <p:animEffect transition="in" filter="slide(fromBottom)">
                                      <p:cBhvr>
                                        <p:cTn id="30" dur="500"/>
                                        <p:tgtEl>
                                          <p:spTgt spid="15566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5652"/>
                                        </p:tgtEl>
                                        <p:attrNameLst>
                                          <p:attrName>style.visibility</p:attrName>
                                        </p:attrNameLst>
                                      </p:cBhvr>
                                      <p:to>
                                        <p:strVal val="visible"/>
                                      </p:to>
                                    </p:set>
                                    <p:animEffect transition="in" filter="wipe(left)">
                                      <p:cBhvr>
                                        <p:cTn id="35" dur="500"/>
                                        <p:tgtEl>
                                          <p:spTgt spid="155652"/>
                                        </p:tgtEl>
                                      </p:cBhvr>
                                    </p:animEffect>
                                  </p:childTnLst>
                                </p:cTn>
                              </p:par>
                              <p:par>
                                <p:cTn id="36" presetID="12" presetClass="entr" presetSubtype="1" fill="hold" grpId="0" nodeType="withEffect">
                                  <p:stCondLst>
                                    <p:cond delay="0"/>
                                  </p:stCondLst>
                                  <p:childTnLst>
                                    <p:set>
                                      <p:cBhvr>
                                        <p:cTn id="37" dur="1" fill="hold">
                                          <p:stCondLst>
                                            <p:cond delay="0"/>
                                          </p:stCondLst>
                                        </p:cTn>
                                        <p:tgtEl>
                                          <p:spTgt spid="155660"/>
                                        </p:tgtEl>
                                        <p:attrNameLst>
                                          <p:attrName>style.visibility</p:attrName>
                                        </p:attrNameLst>
                                      </p:cBhvr>
                                      <p:to>
                                        <p:strVal val="visible"/>
                                      </p:to>
                                    </p:set>
                                    <p:animEffect transition="in" filter="slide(fromTop)">
                                      <p:cBhvr>
                                        <p:cTn id="38" dur="500"/>
                                        <p:tgtEl>
                                          <p:spTgt spid="15566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55654"/>
                                        </p:tgtEl>
                                        <p:attrNameLst>
                                          <p:attrName>style.visibility</p:attrName>
                                        </p:attrNameLst>
                                      </p:cBhvr>
                                      <p:to>
                                        <p:strVal val="visible"/>
                                      </p:to>
                                    </p:set>
                                    <p:animEffect transition="in" filter="wipe(left)">
                                      <p:cBhvr>
                                        <p:cTn id="43" dur="500"/>
                                        <p:tgtEl>
                                          <p:spTgt spid="155654"/>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155659"/>
                                        </p:tgtEl>
                                        <p:attrNameLst>
                                          <p:attrName>style.visibility</p:attrName>
                                        </p:attrNameLst>
                                      </p:cBhvr>
                                      <p:to>
                                        <p:strVal val="visible"/>
                                      </p:to>
                                    </p:set>
                                    <p:animEffect transition="in" filter="slide(fromBottom)">
                                      <p:cBhvr>
                                        <p:cTn id="46" dur="500"/>
                                        <p:tgtEl>
                                          <p:spTgt spid="15565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55653"/>
                                        </p:tgtEl>
                                        <p:attrNameLst>
                                          <p:attrName>style.visibility</p:attrName>
                                        </p:attrNameLst>
                                      </p:cBhvr>
                                      <p:to>
                                        <p:strVal val="visible"/>
                                      </p:to>
                                    </p:set>
                                    <p:animEffect transition="in" filter="wipe(left)">
                                      <p:cBhvr>
                                        <p:cTn id="51" dur="500"/>
                                        <p:tgtEl>
                                          <p:spTgt spid="155653"/>
                                        </p:tgtEl>
                                      </p:cBhvr>
                                    </p:animEffect>
                                  </p:childTnLst>
                                </p:cTn>
                              </p:par>
                              <p:par>
                                <p:cTn id="52" presetID="12" presetClass="entr" presetSubtype="4" fill="hold" grpId="0" nodeType="withEffect">
                                  <p:stCondLst>
                                    <p:cond delay="0"/>
                                  </p:stCondLst>
                                  <p:childTnLst>
                                    <p:set>
                                      <p:cBhvr>
                                        <p:cTn id="53" dur="1" fill="hold">
                                          <p:stCondLst>
                                            <p:cond delay="0"/>
                                          </p:stCondLst>
                                        </p:cTn>
                                        <p:tgtEl>
                                          <p:spTgt spid="155658"/>
                                        </p:tgtEl>
                                        <p:attrNameLst>
                                          <p:attrName>style.visibility</p:attrName>
                                        </p:attrNameLst>
                                      </p:cBhvr>
                                      <p:to>
                                        <p:strVal val="visible"/>
                                      </p:to>
                                    </p:set>
                                    <p:animEffect transition="in" filter="slide(fromBottom)">
                                      <p:cBhvr>
                                        <p:cTn id="54" dur="500"/>
                                        <p:tgtEl>
                                          <p:spTgt spid="15565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3"/>
                </p:tgtEl>
              </p:cMediaNode>
            </p:audio>
          </p:childTnLst>
        </p:cTn>
      </p:par>
    </p:tnLst>
    <p:bldLst>
      <p:bldP spid="155652" grpId="0" animBg="1"/>
      <p:bldP spid="155653" grpId="0" animBg="1"/>
      <p:bldP spid="155654" grpId="0" animBg="1"/>
      <p:bldP spid="155655" grpId="0" animBg="1"/>
      <p:bldP spid="155656" grpId="0" animBg="1"/>
      <p:bldP spid="155657" grpId="0" animBg="1"/>
      <p:bldP spid="155658" grpId="0"/>
      <p:bldP spid="155659" grpId="0"/>
      <p:bldP spid="155660" grpId="0"/>
      <p:bldP spid="155661" grpId="0"/>
      <p:bldP spid="155662" grpId="0"/>
      <p:bldP spid="15566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290" name="Text Box 2"/>
          <p:cNvSpPr txBox="1">
            <a:spLocks noChangeArrowheads="1"/>
          </p:cNvSpPr>
          <p:nvPr/>
        </p:nvSpPr>
        <p:spPr bwMode="auto">
          <a:xfrm>
            <a:off x="539552" y="1052513"/>
            <a:ext cx="8425061" cy="5078313"/>
          </a:xfrm>
          <a:prstGeom prst="rect">
            <a:avLst/>
          </a:prstGeom>
          <a:noFill/>
          <a:ln w="1588">
            <a:noFill/>
            <a:miter lim="800000"/>
            <a:headEnd/>
            <a:tailEnd/>
          </a:ln>
          <a:effectLst/>
        </p:spPr>
        <p:txBody>
          <a:bodyPr wrap="square">
            <a:spAutoFit/>
          </a:bodyPr>
          <a:lstStyle/>
          <a:p>
            <a:pPr marL="177800" indent="-177800"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Οι ενεργειακοί πόροι δεν είναι ανεξάντλητοι</a:t>
            </a:r>
            <a:endParaRPr lang="en-GB"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Η ενέργεια αποτελεί βασική ανάγκη</a:t>
            </a:r>
            <a:endParaRPr lang="en-GB"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smtClean="0">
                <a:latin typeface="Cambria Math" panose="02040503050406030204" pitchFamily="18" charset="0"/>
                <a:ea typeface="Cambria Math" panose="02040503050406030204" pitchFamily="18" charset="0"/>
                <a:cs typeface="Times New Roman" pitchFamily="18" charset="0"/>
              </a:rPr>
              <a:t>Η ενέργεια συνδέεται με την </a:t>
            </a:r>
            <a:r>
              <a:rPr lang="el-GR" sz="2400" dirty="0">
                <a:latin typeface="Cambria Math" panose="02040503050406030204" pitchFamily="18" charset="0"/>
                <a:ea typeface="Cambria Math" panose="02040503050406030204" pitchFamily="18" charset="0"/>
                <a:cs typeface="Times New Roman" pitchFamily="18" charset="0"/>
              </a:rPr>
              <a:t>παγκόσμια γεωπολιτική </a:t>
            </a:r>
            <a:r>
              <a:rPr lang="el-GR" sz="2400" dirty="0" smtClean="0">
                <a:latin typeface="Cambria Math" panose="02040503050406030204" pitchFamily="18" charset="0"/>
                <a:ea typeface="Cambria Math" panose="02040503050406030204" pitchFamily="18" charset="0"/>
                <a:cs typeface="Times New Roman" pitchFamily="18" charset="0"/>
              </a:rPr>
              <a:t>κατάσταση (πετρέλαιο</a:t>
            </a:r>
            <a:r>
              <a:rPr lang="el-GR" sz="2400" dirty="0">
                <a:latin typeface="Cambria Math" panose="02040503050406030204" pitchFamily="18" charset="0"/>
                <a:ea typeface="Cambria Math" panose="02040503050406030204" pitchFamily="18" charset="0"/>
                <a:cs typeface="Times New Roman" pitchFamily="18" charset="0"/>
              </a:rPr>
              <a:t>, πυρηνική ενέργεια...)</a:t>
            </a:r>
            <a:endParaRPr lang="en-GB"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smtClean="0">
                <a:latin typeface="Cambria Math" panose="02040503050406030204" pitchFamily="18" charset="0"/>
                <a:ea typeface="Cambria Math" panose="02040503050406030204" pitchFamily="18" charset="0"/>
                <a:cs typeface="Times New Roman" pitchFamily="18" charset="0"/>
              </a:rPr>
              <a:t>Οι ενεργειακές επενδύσεις είναι εντάσεως </a:t>
            </a:r>
            <a:r>
              <a:rPr lang="el-GR" sz="2400" dirty="0">
                <a:latin typeface="Cambria Math" panose="02040503050406030204" pitchFamily="18" charset="0"/>
                <a:ea typeface="Cambria Math" panose="02040503050406030204" pitchFamily="18" charset="0"/>
                <a:cs typeface="Times New Roman" pitchFamily="18" charset="0"/>
              </a:rPr>
              <a:t>κεφαλαίου και μακράς διάρκειας</a:t>
            </a:r>
            <a:endParaRPr lang="en-GB"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smtClean="0">
                <a:latin typeface="Cambria Math" panose="02040503050406030204" pitchFamily="18" charset="0"/>
                <a:ea typeface="Cambria Math" panose="02040503050406030204" pitchFamily="18" charset="0"/>
                <a:cs typeface="Times New Roman" pitchFamily="18" charset="0"/>
              </a:rPr>
              <a:t>Απαιτούν </a:t>
            </a:r>
            <a:r>
              <a:rPr lang="el-GR" sz="2400" smtClean="0">
                <a:latin typeface="Cambria Math" panose="02040503050406030204" pitchFamily="18" charset="0"/>
                <a:ea typeface="Cambria Math" panose="02040503050406030204" pitchFamily="18" charset="0"/>
                <a:cs typeface="Times New Roman" pitchFamily="18" charset="0"/>
              </a:rPr>
              <a:t>υψηλές </a:t>
            </a:r>
            <a:r>
              <a:rPr lang="el-GR" sz="2400" smtClean="0">
                <a:latin typeface="Cambria Math" panose="02040503050406030204" pitchFamily="18" charset="0"/>
                <a:ea typeface="Cambria Math" panose="02040503050406030204" pitchFamily="18" charset="0"/>
                <a:cs typeface="Times New Roman" pitchFamily="18" charset="0"/>
              </a:rPr>
              <a:t>επενδύσεις </a:t>
            </a:r>
            <a:r>
              <a:rPr lang="el-GR" sz="2400" smtClean="0">
                <a:latin typeface="Cambria Math" panose="02040503050406030204" pitchFamily="18" charset="0"/>
                <a:ea typeface="Cambria Math" panose="02040503050406030204" pitchFamily="18" charset="0"/>
                <a:cs typeface="Times New Roman" pitchFamily="18" charset="0"/>
              </a:rPr>
              <a:t>σε </a:t>
            </a:r>
            <a:r>
              <a:rPr lang="el-GR" sz="2400" dirty="0">
                <a:latin typeface="Cambria Math" panose="02040503050406030204" pitchFamily="18" charset="0"/>
                <a:ea typeface="Cambria Math" panose="02040503050406030204" pitchFamily="18" charset="0"/>
                <a:cs typeface="Times New Roman" pitchFamily="18" charset="0"/>
              </a:rPr>
              <a:t>έρευνα και τεχνολογική ανάπτυξη</a:t>
            </a:r>
            <a:r>
              <a:rPr lang="en-GB" sz="2400" dirty="0">
                <a:latin typeface="Cambria Math" panose="02040503050406030204" pitchFamily="18" charset="0"/>
                <a:ea typeface="Cambria Math" panose="02040503050406030204" pitchFamily="18" charset="0"/>
                <a:cs typeface="Times New Roman" pitchFamily="18" charset="0"/>
              </a:rPr>
              <a:t>  </a:t>
            </a:r>
          </a:p>
          <a:p>
            <a:pPr marL="177800" indent="-177800"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smtClean="0">
                <a:latin typeface="Cambria Math" panose="02040503050406030204" pitchFamily="18" charset="0"/>
                <a:ea typeface="Cambria Math" panose="02040503050406030204" pitchFamily="18" charset="0"/>
                <a:cs typeface="Times New Roman" pitchFamily="18" charset="0"/>
              </a:rPr>
              <a:t>Η παραγωγή ενέργειας είναι υπεύθυνη γιά πολλές και σημαντικές επιπτώσεις στο περιβάλλον, όπως ατμοσφαιρική ρύπανση, κλιματική αλλαγή,  υποβάθμιση τοπίου, κλπ.</a:t>
            </a:r>
            <a:r>
              <a:rPr lang="en-GB" sz="2000" dirty="0" smtClean="0">
                <a:latin typeface="Cambria Math" panose="02040503050406030204" pitchFamily="18" charset="0"/>
                <a:ea typeface="Cambria Math" panose="02040503050406030204" pitchFamily="18" charset="0"/>
                <a:cs typeface="Times New Roman" pitchFamily="18" charset="0"/>
              </a:rPr>
              <a:t> </a:t>
            </a:r>
            <a:endParaRPr lang="en-GB" sz="2000" dirty="0">
              <a:latin typeface="Cambria Math" panose="02040503050406030204" pitchFamily="18" charset="0"/>
              <a:ea typeface="Cambria Math" panose="02040503050406030204" pitchFamily="18" charset="0"/>
              <a:cs typeface="Times New Roman" pitchFamily="18" charset="0"/>
            </a:endParaRPr>
          </a:p>
        </p:txBody>
      </p:sp>
      <p:sp>
        <p:nvSpPr>
          <p:cNvPr id="652291" name="Text Box 3"/>
          <p:cNvSpPr txBox="1">
            <a:spLocks noChangeArrowheads="1"/>
          </p:cNvSpPr>
          <p:nvPr/>
        </p:nvSpPr>
        <p:spPr bwMode="auto">
          <a:xfrm>
            <a:off x="323850" y="115888"/>
            <a:ext cx="8569325" cy="523220"/>
          </a:xfrm>
          <a:prstGeom prst="rect">
            <a:avLst/>
          </a:prstGeom>
          <a:noFill/>
          <a:ln w="28575">
            <a:solidFill>
              <a:schemeClr val="tx1"/>
            </a:solidFill>
            <a:miter lim="800000"/>
            <a:headEnd/>
            <a:tailEnd/>
          </a:ln>
          <a:effectLst/>
        </p:spPr>
        <p:txBody>
          <a:bodyPr>
            <a:spAutoFit/>
          </a:bodyPr>
          <a:lstStyle/>
          <a:p>
            <a:pPr algn="ctr">
              <a:spcBef>
                <a:spcPct val="0"/>
              </a:spcBef>
              <a:defRPr/>
            </a:pPr>
            <a:r>
              <a:rPr lang="el-GR" sz="2800" b="1" dirty="0">
                <a:solidFill>
                  <a:srgbClr val="C00000"/>
                </a:solidFill>
                <a:latin typeface="Cambria Math" panose="02040503050406030204" pitchFamily="18" charset="0"/>
                <a:ea typeface="Cambria Math" panose="02040503050406030204" pitchFamily="18" charset="0"/>
                <a:cs typeface="+mj-cs"/>
              </a:rPr>
              <a:t>Ενεργειακή Πολιτική - Περιγραφή του τοπίου</a:t>
            </a:r>
          </a:p>
        </p:txBody>
      </p:sp>
      <p:sp>
        <p:nvSpPr>
          <p:cNvPr id="2" name="Slide Number Placeholder 1"/>
          <p:cNvSpPr>
            <a:spLocks noGrp="1"/>
          </p:cNvSpPr>
          <p:nvPr>
            <p:ph type="sldNum" sz="quarter" idx="12"/>
          </p:nvPr>
        </p:nvSpPr>
        <p:spPr/>
        <p:txBody>
          <a:bodyPr/>
          <a:lstStyle/>
          <a:p>
            <a:fld id="{BC1ABC06-5541-4A9D-A2D6-73EED2529435}" type="slidenum">
              <a:rPr lang="en-GB" smtClean="0"/>
              <a:t>50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59346155"/>
      </p:ext>
    </p:extLst>
  </p:cSld>
  <p:clrMapOvr>
    <a:masterClrMapping/>
  </p:clrMapOvr>
  <mc:AlternateContent xmlns:mc="http://schemas.openxmlformats.org/markup-compatibility/2006">
    <mc:Choice xmlns:p14="http://schemas.microsoft.com/office/powerpoint/2010/main" Requires="p14">
      <p:transition spd="slow" p14:dur="2000" advTm="93055"/>
    </mc:Choice>
    <mc:Fallback>
      <p:transition spd="slow" advTm="93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507288" cy="418058"/>
          </a:xfrm>
        </p:spPr>
        <p:txBody>
          <a:bodyPr>
            <a:noAutofit/>
          </a:bodyPr>
          <a:lstStyle/>
          <a:p>
            <a:pPr>
              <a:defRPr/>
            </a:pPr>
            <a:r>
              <a:rPr lang="el-GR" sz="2800" dirty="0">
                <a:solidFill>
                  <a:srgbClr val="C00000"/>
                </a:solidFill>
              </a:rPr>
              <a:t>Ε</a:t>
            </a:r>
            <a:r>
              <a:rPr lang="el-GR" sz="2800" dirty="0">
                <a:solidFill>
                  <a:srgbClr val="C00000"/>
                </a:solidFill>
              </a:rPr>
              <a:t>νεργειακή </a:t>
            </a:r>
            <a:r>
              <a:rPr lang="el-GR" sz="2800" dirty="0">
                <a:solidFill>
                  <a:srgbClr val="C00000"/>
                </a:solidFill>
              </a:rPr>
              <a:t>πολιτική </a:t>
            </a:r>
            <a:r>
              <a:rPr lang="el-GR" sz="2800" dirty="0">
                <a:solidFill>
                  <a:srgbClr val="C00000"/>
                </a:solidFill>
              </a:rPr>
              <a:t>– σχέση με τις λοιπές πολιτικές</a:t>
            </a:r>
            <a:r>
              <a:rPr lang="en-GB" sz="2800" dirty="0">
                <a:solidFill>
                  <a:srgbClr val="C00000"/>
                </a:solidFill>
              </a:rPr>
              <a:t> </a:t>
            </a:r>
            <a:endParaRPr lang="en-GB" sz="2800" dirty="0">
              <a:solidFill>
                <a:srgbClr val="C00000"/>
              </a:solidFill>
            </a:endParaRPr>
          </a:p>
        </p:txBody>
      </p:sp>
      <p:sp>
        <p:nvSpPr>
          <p:cNvPr id="3" name="Content Placeholder 2"/>
          <p:cNvSpPr>
            <a:spLocks noGrp="1"/>
          </p:cNvSpPr>
          <p:nvPr>
            <p:ph idx="1"/>
          </p:nvPr>
        </p:nvSpPr>
        <p:spPr>
          <a:xfrm>
            <a:off x="894420" y="1052736"/>
            <a:ext cx="7355160" cy="5217443"/>
          </a:xfrm>
        </p:spPr>
        <p:txBody>
          <a:bodyPr/>
          <a:lstStyle/>
          <a:p>
            <a:pPr eaLnBrk="0" hangingPunct="0">
              <a:spcBef>
                <a:spcPct val="50000"/>
              </a:spcBef>
              <a:buFontTx/>
              <a:buChar char="•"/>
            </a:pPr>
            <a:r>
              <a:rPr lang="el-GR" dirty="0">
                <a:cs typeface="Times New Roman" pitchFamily="18" charset="0"/>
              </a:rPr>
              <a:t> Περιβάλλον</a:t>
            </a:r>
          </a:p>
          <a:p>
            <a:pPr eaLnBrk="0" hangingPunct="0">
              <a:spcBef>
                <a:spcPct val="50000"/>
              </a:spcBef>
              <a:buFontTx/>
              <a:buChar char="•"/>
            </a:pPr>
            <a:r>
              <a:rPr lang="el-GR" dirty="0">
                <a:cs typeface="Times New Roman" pitchFamily="18" charset="0"/>
              </a:rPr>
              <a:t> Εθνική ασφάλεια</a:t>
            </a:r>
          </a:p>
          <a:p>
            <a:pPr eaLnBrk="0" hangingPunct="0">
              <a:spcBef>
                <a:spcPct val="50000"/>
              </a:spcBef>
              <a:buFontTx/>
              <a:buChar char="•"/>
            </a:pPr>
            <a:r>
              <a:rPr lang="el-GR" dirty="0">
                <a:cs typeface="Times New Roman" pitchFamily="18" charset="0"/>
              </a:rPr>
              <a:t> Ανεργία και βιομηχανία</a:t>
            </a:r>
            <a:endParaRPr lang="en-US" dirty="0">
              <a:cs typeface="Times New Roman" pitchFamily="18" charset="0"/>
            </a:endParaRPr>
          </a:p>
          <a:p>
            <a:pPr eaLnBrk="0" hangingPunct="0">
              <a:spcBef>
                <a:spcPct val="50000"/>
              </a:spcBef>
              <a:buFontTx/>
              <a:buChar char="•"/>
            </a:pPr>
            <a:r>
              <a:rPr lang="el-GR" dirty="0">
                <a:cs typeface="Times New Roman" pitchFamily="18" charset="0"/>
              </a:rPr>
              <a:t> Έρευνα και τεχνολογία</a:t>
            </a:r>
            <a:endParaRPr lang="en-US" dirty="0">
              <a:cs typeface="Times New Roman" pitchFamily="18" charset="0"/>
            </a:endParaRPr>
          </a:p>
          <a:p>
            <a:pPr eaLnBrk="0" hangingPunct="0">
              <a:spcBef>
                <a:spcPct val="50000"/>
              </a:spcBef>
              <a:buFontTx/>
              <a:buChar char="•"/>
            </a:pPr>
            <a:r>
              <a:rPr lang="el-GR" dirty="0">
                <a:cs typeface="Times New Roman" pitchFamily="18" charset="0"/>
              </a:rPr>
              <a:t> Κοινωνική πολιτική</a:t>
            </a:r>
          </a:p>
          <a:p>
            <a:pPr eaLnBrk="0" hangingPunct="0">
              <a:spcBef>
                <a:spcPct val="50000"/>
              </a:spcBef>
              <a:buFontTx/>
              <a:buChar char="•"/>
            </a:pPr>
            <a:r>
              <a:rPr lang="el-GR" dirty="0">
                <a:cs typeface="Times New Roman" pitchFamily="18" charset="0"/>
              </a:rPr>
              <a:t> Μεταφορές</a:t>
            </a:r>
            <a:endParaRPr lang="en-US" dirty="0">
              <a:cs typeface="Times New Roman" pitchFamily="18" charset="0"/>
            </a:endParaRPr>
          </a:p>
          <a:p>
            <a:pPr eaLnBrk="0" hangingPunct="0">
              <a:spcBef>
                <a:spcPct val="50000"/>
              </a:spcBef>
            </a:pPr>
            <a:r>
              <a:rPr lang="en-GB" sz="2000" dirty="0">
                <a:cs typeface="Times New Roman" pitchFamily="18" charset="0"/>
              </a:rPr>
              <a:t> </a:t>
            </a:r>
            <a:endParaRPr lang="en-US" sz="2000" dirty="0">
              <a:cs typeface="Times New Roman" pitchFamily="18" charset="0"/>
            </a:endParaRPr>
          </a:p>
          <a:p>
            <a:pPr eaLnBrk="0" hangingPunct="0">
              <a:spcBef>
                <a:spcPct val="50000"/>
              </a:spcBef>
            </a:pPr>
            <a:r>
              <a:rPr lang="en-GB" sz="2000" dirty="0">
                <a:cs typeface="Times New Roman" pitchFamily="18" charset="0"/>
              </a:rPr>
              <a:t>…..</a:t>
            </a:r>
            <a:r>
              <a:rPr lang="el-GR" sz="2000" dirty="0">
                <a:cs typeface="Times New Roman" pitchFamily="18" charset="0"/>
              </a:rPr>
              <a:t>ωστόσο η σημασία αυτών των παραγόντων μεταβάλλεται στο χώρο και στον χρόνο</a:t>
            </a:r>
            <a:endParaRPr lang="en-GB" sz="2000" dirty="0">
              <a:cs typeface="Times New Roman" pitchFamily="18" charset="0"/>
            </a:endParaRPr>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51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97146564"/>
      </p:ext>
    </p:extLst>
  </p:cSld>
  <p:clrMapOvr>
    <a:masterClrMapping/>
  </p:clrMapOvr>
  <mc:AlternateContent xmlns:mc="http://schemas.openxmlformats.org/markup-compatibility/2006">
    <mc:Choice xmlns:p14="http://schemas.microsoft.com/office/powerpoint/2010/main" Requires="p14">
      <p:transition spd="slow" p14:dur="2000" advTm="40931"/>
    </mc:Choice>
    <mc:Fallback>
      <p:transition spd="slow" advTm="40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9" name="Text Box 3"/>
          <p:cNvSpPr txBox="1">
            <a:spLocks noChangeArrowheads="1"/>
          </p:cNvSpPr>
          <p:nvPr/>
        </p:nvSpPr>
        <p:spPr bwMode="auto">
          <a:xfrm>
            <a:off x="323528" y="1268760"/>
            <a:ext cx="8229600" cy="5078313"/>
          </a:xfrm>
          <a:prstGeom prst="rect">
            <a:avLst/>
          </a:prstGeom>
          <a:noFill/>
          <a:ln w="1588">
            <a:noFill/>
            <a:miter lim="800000"/>
            <a:headEnd/>
            <a:tailEnd/>
          </a:ln>
          <a:effectLst/>
        </p:spPr>
        <p:txBody>
          <a:bodyPr>
            <a:spAutoFit/>
          </a:bodyPr>
          <a:lstStyle/>
          <a:p>
            <a:pPr marL="273050" indent="-273050" algn="just"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Σκοπός: Επάρκεια καυσίμου και ασφάλεια εφοδιασμού</a:t>
            </a:r>
            <a:endParaRPr lang="en-GB" sz="2400" dirty="0">
              <a:latin typeface="Cambria Math" panose="02040503050406030204" pitchFamily="18" charset="0"/>
              <a:ea typeface="Cambria Math" panose="02040503050406030204" pitchFamily="18" charset="0"/>
              <a:cs typeface="Times New Roman" pitchFamily="18" charset="0"/>
            </a:endParaRPr>
          </a:p>
          <a:p>
            <a:pPr marL="273050" indent="-273050" algn="just"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Στόχος των </a:t>
            </a:r>
            <a:r>
              <a:rPr lang="el-GR" sz="2400">
                <a:latin typeface="Cambria Math" panose="02040503050406030204" pitchFamily="18" charset="0"/>
                <a:ea typeface="Cambria Math" panose="02040503050406030204" pitchFamily="18" charset="0"/>
                <a:cs typeface="Times New Roman" pitchFamily="18" charset="0"/>
              </a:rPr>
              <a:t>μέτρων </a:t>
            </a:r>
            <a:r>
              <a:rPr lang="el-GR" sz="2400" smtClean="0">
                <a:latin typeface="Cambria Math" panose="02040503050406030204" pitchFamily="18" charset="0"/>
                <a:ea typeface="Cambria Math" panose="02040503050406030204" pitchFamily="18" charset="0"/>
                <a:cs typeface="Times New Roman" pitchFamily="18" charset="0"/>
              </a:rPr>
              <a:t>ήταν αποκλειστικά </a:t>
            </a:r>
            <a:r>
              <a:rPr lang="el-GR" sz="2400" dirty="0">
                <a:latin typeface="Cambria Math" panose="02040503050406030204" pitchFamily="18" charset="0"/>
                <a:ea typeface="Cambria Math" panose="02040503050406030204" pitchFamily="18" charset="0"/>
                <a:cs typeface="Times New Roman" pitchFamily="18" charset="0"/>
              </a:rPr>
              <a:t>ο τομέας της προσφοράς</a:t>
            </a:r>
            <a:endParaRPr lang="en-GB" sz="2400" dirty="0">
              <a:latin typeface="Cambria Math" panose="02040503050406030204" pitchFamily="18" charset="0"/>
              <a:ea typeface="Cambria Math" panose="02040503050406030204" pitchFamily="18" charset="0"/>
              <a:cs typeface="Times New Roman" pitchFamily="18" charset="0"/>
            </a:endParaRPr>
          </a:p>
          <a:p>
            <a:pPr marL="273050" indent="-273050" algn="just"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Απαρχή της ανάπτυξης του παγκόσμιου εμπορίου πετρελαίου</a:t>
            </a:r>
            <a:endParaRPr lang="en-GB" sz="2400" dirty="0">
              <a:latin typeface="Cambria Math" panose="02040503050406030204" pitchFamily="18" charset="0"/>
              <a:ea typeface="Cambria Math" panose="02040503050406030204" pitchFamily="18" charset="0"/>
              <a:cs typeface="Times New Roman" pitchFamily="18" charset="0"/>
            </a:endParaRPr>
          </a:p>
          <a:p>
            <a:pPr marL="273050" indent="-273050" algn="just" eaLnBrk="0" hangingPunct="0">
              <a:spcBef>
                <a:spcPct val="50000"/>
              </a:spcBef>
              <a:buFontTx/>
              <a:buChar char="•"/>
            </a:pPr>
            <a:r>
              <a:rPr lang="en-GB" sz="2400">
                <a:latin typeface="Cambria Math" panose="02040503050406030204" pitchFamily="18" charset="0"/>
                <a:ea typeface="Cambria Math" panose="02040503050406030204" pitchFamily="18" charset="0"/>
                <a:cs typeface="Times New Roman" pitchFamily="18" charset="0"/>
              </a:rPr>
              <a:t> </a:t>
            </a:r>
            <a:r>
              <a:rPr lang="el-GR" sz="2400" smtClean="0">
                <a:latin typeface="Cambria Math" panose="02040503050406030204" pitchFamily="18" charset="0"/>
                <a:ea typeface="Cambria Math" panose="02040503050406030204" pitchFamily="18" charset="0"/>
                <a:cs typeface="Times New Roman" pitchFamily="18" charset="0"/>
              </a:rPr>
              <a:t>Ο άνθρακας αποτελούσε ακόμη  </a:t>
            </a:r>
            <a:r>
              <a:rPr lang="el-GR" sz="2400" dirty="0">
                <a:latin typeface="Cambria Math" panose="02040503050406030204" pitchFamily="18" charset="0"/>
                <a:ea typeface="Cambria Math" panose="02040503050406030204" pitchFamily="18" charset="0"/>
                <a:cs typeface="Times New Roman" pitchFamily="18" charset="0"/>
              </a:rPr>
              <a:t>το κυριάρχο καύσιμο</a:t>
            </a:r>
            <a:endParaRPr lang="en-GB" sz="2400" dirty="0">
              <a:latin typeface="Cambria Math" panose="02040503050406030204" pitchFamily="18" charset="0"/>
              <a:ea typeface="Cambria Math" panose="02040503050406030204" pitchFamily="18" charset="0"/>
              <a:cs typeface="Times New Roman" pitchFamily="18" charset="0"/>
            </a:endParaRPr>
          </a:p>
          <a:p>
            <a:pPr marL="273050" indent="-273050" algn="just"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Το μεγαλύτερο τμήμα των </a:t>
            </a:r>
            <a:r>
              <a:rPr lang="el-GR" sz="2400">
                <a:latin typeface="Cambria Math" panose="02040503050406030204" pitchFamily="18" charset="0"/>
                <a:ea typeface="Cambria Math" panose="02040503050406030204" pitchFamily="18" charset="0"/>
                <a:cs typeface="Times New Roman" pitchFamily="18" charset="0"/>
              </a:rPr>
              <a:t>δημόσιων </a:t>
            </a:r>
            <a:r>
              <a:rPr lang="el-GR" sz="2400" smtClean="0">
                <a:latin typeface="Cambria Math" panose="02040503050406030204" pitchFamily="18" charset="0"/>
                <a:ea typeface="Cambria Math" panose="02040503050406030204" pitchFamily="18" charset="0"/>
                <a:cs typeface="Times New Roman" pitchFamily="18" charset="0"/>
              </a:rPr>
              <a:t>επενδύσεων στην </a:t>
            </a:r>
            <a:r>
              <a:rPr lang="el-GR" sz="2400">
                <a:latin typeface="Cambria Math" panose="02040503050406030204" pitchFamily="18" charset="0"/>
                <a:ea typeface="Cambria Math" panose="02040503050406030204" pitchFamily="18" charset="0"/>
                <a:cs typeface="Times New Roman" pitchFamily="18" charset="0"/>
              </a:rPr>
              <a:t>έρευνα </a:t>
            </a:r>
            <a:r>
              <a:rPr lang="el-GR" sz="2400" smtClean="0">
                <a:latin typeface="Cambria Math" panose="02040503050406030204" pitchFamily="18" charset="0"/>
                <a:ea typeface="Cambria Math" panose="02040503050406030204" pitchFamily="18" charset="0"/>
                <a:cs typeface="Times New Roman" pitchFamily="18" charset="0"/>
              </a:rPr>
              <a:t>αφορούσε την </a:t>
            </a:r>
            <a:r>
              <a:rPr lang="el-GR" sz="2400" dirty="0">
                <a:latin typeface="Cambria Math" panose="02040503050406030204" pitchFamily="18" charset="0"/>
                <a:ea typeface="Cambria Math" panose="02040503050406030204" pitchFamily="18" charset="0"/>
                <a:cs typeface="Times New Roman" pitchFamily="18" charset="0"/>
              </a:rPr>
              <a:t>πυρηνική ενέργεια</a:t>
            </a:r>
            <a:endParaRPr lang="en-GB" sz="2400" dirty="0">
              <a:latin typeface="Cambria Math" panose="02040503050406030204" pitchFamily="18" charset="0"/>
              <a:ea typeface="Cambria Math" panose="02040503050406030204" pitchFamily="18" charset="0"/>
              <a:cs typeface="Times New Roman" pitchFamily="18" charset="0"/>
            </a:endParaRPr>
          </a:p>
          <a:p>
            <a:pPr marL="273050" indent="-273050" algn="just" eaLnBrk="0" hangingPunct="0">
              <a:spcBef>
                <a:spcPct val="50000"/>
              </a:spcBef>
              <a:buFontTx/>
              <a:buChar char="•"/>
            </a:pPr>
            <a:r>
              <a:rPr lang="en-GB" sz="2400" dirty="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Ο ενεργειακός τομέας </a:t>
            </a:r>
            <a:r>
              <a:rPr lang="el-GR" sz="2400">
                <a:latin typeface="Cambria Math" panose="02040503050406030204" pitchFamily="18" charset="0"/>
                <a:ea typeface="Cambria Math" panose="02040503050406030204" pitchFamily="18" charset="0"/>
                <a:cs typeface="Times New Roman" pitchFamily="18" charset="0"/>
              </a:rPr>
              <a:t>παραγωγής </a:t>
            </a:r>
            <a:r>
              <a:rPr lang="el-GR" sz="2400">
                <a:latin typeface="Cambria Math" panose="02040503050406030204" pitchFamily="18" charset="0"/>
                <a:ea typeface="Cambria Math" panose="02040503050406030204" pitchFamily="18" charset="0"/>
                <a:cs typeface="Times New Roman" pitchFamily="18" charset="0"/>
              </a:rPr>
              <a:t>ήταν συνήθως κρατικό </a:t>
            </a:r>
            <a:r>
              <a:rPr lang="el-GR" sz="2400" dirty="0">
                <a:latin typeface="Cambria Math" panose="02040503050406030204" pitchFamily="18" charset="0"/>
                <a:ea typeface="Cambria Math" panose="02040503050406030204" pitchFamily="18" charset="0"/>
                <a:cs typeface="Times New Roman" pitchFamily="18" charset="0"/>
              </a:rPr>
              <a:t>μονοπώλιο ή αν όχι, λειτουργούσε κάτω από απόλυτα αυστηρό ρυθμιστικό πλαίσιο</a:t>
            </a:r>
            <a:endParaRPr lang="en-GB" sz="2400" dirty="0">
              <a:latin typeface="Cambria Math" panose="02040503050406030204" pitchFamily="18" charset="0"/>
              <a:ea typeface="Cambria Math" panose="02040503050406030204" pitchFamily="18" charset="0"/>
              <a:cs typeface="Times New Roman" pitchFamily="18" charset="0"/>
            </a:endParaRPr>
          </a:p>
        </p:txBody>
      </p:sp>
      <p:sp>
        <p:nvSpPr>
          <p:cNvPr id="2" name="Title 1"/>
          <p:cNvSpPr>
            <a:spLocks noGrp="1"/>
          </p:cNvSpPr>
          <p:nvPr>
            <p:ph type="title"/>
          </p:nvPr>
        </p:nvSpPr>
        <p:spPr>
          <a:xfrm>
            <a:off x="323528" y="404664"/>
            <a:ext cx="8363272" cy="490066"/>
          </a:xfrm>
        </p:spPr>
        <p:txBody>
          <a:bodyPr>
            <a:noAutofit/>
          </a:bodyPr>
          <a:lstStyle/>
          <a:p>
            <a:pPr>
              <a:defRPr/>
            </a:pPr>
            <a:r>
              <a:rPr lang="el-GR" sz="2800" b="1" dirty="0">
                <a:solidFill>
                  <a:srgbClr val="C00000"/>
                </a:solidFill>
              </a:rPr>
              <a:t>Ενεργειακή πολιτική - Ιστορική αναδρομή </a:t>
            </a:r>
            <a:r>
              <a:rPr lang="en-GB" sz="2800" b="1" dirty="0">
                <a:solidFill>
                  <a:srgbClr val="C00000"/>
                </a:solidFill>
              </a:rPr>
              <a:t>1945-1960s </a:t>
            </a:r>
          </a:p>
        </p:txBody>
      </p:sp>
      <p:sp>
        <p:nvSpPr>
          <p:cNvPr id="3" name="Slide Number Placeholder 2"/>
          <p:cNvSpPr>
            <a:spLocks noGrp="1"/>
          </p:cNvSpPr>
          <p:nvPr>
            <p:ph type="sldNum" sz="quarter" idx="12"/>
          </p:nvPr>
        </p:nvSpPr>
        <p:spPr/>
        <p:txBody>
          <a:bodyPr/>
          <a:lstStyle/>
          <a:p>
            <a:fld id="{BC1ABC06-5541-4A9D-A2D6-73EED2529435}" type="slidenum">
              <a:rPr lang="en-GB" smtClean="0"/>
              <a:t>52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30440448"/>
      </p:ext>
    </p:extLst>
  </p:cSld>
  <p:clrMapOvr>
    <a:masterClrMapping/>
  </p:clrMapOvr>
  <mc:AlternateContent xmlns:mc="http://schemas.openxmlformats.org/markup-compatibility/2006">
    <mc:Choice xmlns:p14="http://schemas.microsoft.com/office/powerpoint/2010/main" Requires="p14">
      <p:transition spd="slow" p14:dur="2000" advTm="70751"/>
    </mc:Choice>
    <mc:Fallback>
      <p:transition spd="slow" advTm="70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Text Box 2"/>
          <p:cNvSpPr txBox="1">
            <a:spLocks noChangeArrowheads="1"/>
          </p:cNvSpPr>
          <p:nvPr/>
        </p:nvSpPr>
        <p:spPr bwMode="auto">
          <a:xfrm>
            <a:off x="762000" y="1124744"/>
            <a:ext cx="7620000" cy="5016758"/>
          </a:xfrm>
          <a:prstGeom prst="rect">
            <a:avLst/>
          </a:prstGeom>
          <a:noFill/>
          <a:ln w="1588">
            <a:noFill/>
            <a:miter lim="800000"/>
            <a:headEnd/>
            <a:tailEnd/>
          </a:ln>
          <a:effectLst/>
        </p:spPr>
        <p:txBody>
          <a:bodyPr>
            <a:spAutoFit/>
          </a:bodyPr>
          <a:lstStyle/>
          <a:p>
            <a:pPr marL="177800" indent="-17780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a:t>
            </a:r>
            <a:r>
              <a:rPr lang="el-GR" sz="2400" dirty="0" smtClean="0">
                <a:latin typeface="Cambria Math" panose="02040503050406030204" pitchFamily="18" charset="0"/>
                <a:ea typeface="Cambria Math" panose="02040503050406030204" pitchFamily="18" charset="0"/>
                <a:cs typeface="Times New Roman" pitchFamily="18" charset="0"/>
              </a:rPr>
              <a:t>Πετρελαϊκές </a:t>
            </a:r>
            <a:r>
              <a:rPr lang="el-GR" sz="2400" dirty="0">
                <a:latin typeface="Cambria Math" panose="02040503050406030204" pitchFamily="18" charset="0"/>
                <a:ea typeface="Cambria Math" panose="02040503050406030204" pitchFamily="18" charset="0"/>
                <a:cs typeface="Times New Roman" pitchFamily="18" charset="0"/>
              </a:rPr>
              <a:t>κρίσεις – σοκ στην παγκόσμια οικονομία, ιδιαίτερα στις αναπτυσσόμενες χώρες</a:t>
            </a:r>
            <a:r>
              <a:rPr lang="en-GB" sz="2400" dirty="0">
                <a:latin typeface="Cambria Math" panose="02040503050406030204" pitchFamily="18" charset="0"/>
                <a:ea typeface="Cambria Math" panose="02040503050406030204" pitchFamily="18" charset="0"/>
                <a:cs typeface="Times New Roman" pitchFamily="18" charset="0"/>
              </a:rPr>
              <a:t>  </a:t>
            </a:r>
            <a:endParaRPr lang="en-US"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Ωριμάζει </a:t>
            </a:r>
            <a:r>
              <a:rPr lang="el-GR" sz="2400">
                <a:latin typeface="Cambria Math" panose="02040503050406030204" pitchFamily="18" charset="0"/>
                <a:ea typeface="Cambria Math" panose="02040503050406030204" pitchFamily="18" charset="0"/>
                <a:cs typeface="Times New Roman" pitchFamily="18" charset="0"/>
              </a:rPr>
              <a:t>η </a:t>
            </a:r>
            <a:r>
              <a:rPr lang="el-GR" sz="2400" smtClean="0">
                <a:latin typeface="Cambria Math" panose="02040503050406030204" pitchFamily="18" charset="0"/>
                <a:ea typeface="Cambria Math" panose="02040503050406030204" pitchFamily="18" charset="0"/>
                <a:cs typeface="Times New Roman" pitchFamily="18" charset="0"/>
              </a:rPr>
              <a:t>κατανόηση </a:t>
            </a:r>
            <a:r>
              <a:rPr lang="el-GR" sz="2400" smtClean="0">
                <a:latin typeface="Cambria Math" panose="02040503050406030204" pitchFamily="18" charset="0"/>
                <a:ea typeface="Cambria Math" panose="02040503050406030204" pitchFamily="18" charset="0"/>
                <a:cs typeface="Times New Roman" pitchFamily="18" charset="0"/>
              </a:rPr>
              <a:t>ότι </a:t>
            </a:r>
            <a:r>
              <a:rPr lang="el-GR" sz="2400">
                <a:latin typeface="Cambria Math" panose="02040503050406030204" pitchFamily="18" charset="0"/>
                <a:ea typeface="Cambria Math" panose="02040503050406030204" pitchFamily="18" charset="0"/>
                <a:cs typeface="Times New Roman" pitchFamily="18" charset="0"/>
              </a:rPr>
              <a:t>τα </a:t>
            </a:r>
            <a:r>
              <a:rPr lang="el-GR" sz="2400" smtClean="0">
                <a:latin typeface="Cambria Math" panose="02040503050406030204" pitchFamily="18" charset="0"/>
                <a:ea typeface="Cambria Math" panose="02040503050406030204" pitchFamily="18" charset="0"/>
                <a:cs typeface="Times New Roman" pitchFamily="18" charset="0"/>
              </a:rPr>
              <a:t>συμβατικά καύσιμα </a:t>
            </a:r>
            <a:r>
              <a:rPr lang="el-GR" sz="2400" dirty="0">
                <a:latin typeface="Cambria Math" panose="02040503050406030204" pitchFamily="18" charset="0"/>
                <a:ea typeface="Cambria Math" panose="02040503050406030204" pitchFamily="18" charset="0"/>
                <a:cs typeface="Times New Roman" pitchFamily="18" charset="0"/>
              </a:rPr>
              <a:t>είναι πεπερασμένα και πως στο μέλλον η τιμή τους θα αυξηθεί</a:t>
            </a:r>
            <a:r>
              <a:rPr lang="en-GB" sz="2400" dirty="0">
                <a:latin typeface="Cambria Math" panose="02040503050406030204" pitchFamily="18" charset="0"/>
                <a:ea typeface="Cambria Math" panose="02040503050406030204" pitchFamily="18" charset="0"/>
                <a:cs typeface="Times New Roman" pitchFamily="18" charset="0"/>
              </a:rPr>
              <a:t>  </a:t>
            </a:r>
            <a:endParaRPr lang="en-US"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Τα μέτρα </a:t>
            </a:r>
            <a:r>
              <a:rPr lang="el-GR" sz="2400">
                <a:latin typeface="Cambria Math" panose="02040503050406030204" pitchFamily="18" charset="0"/>
                <a:ea typeface="Cambria Math" panose="02040503050406030204" pitchFamily="18" charset="0"/>
                <a:cs typeface="Times New Roman" pitchFamily="18" charset="0"/>
              </a:rPr>
              <a:t>πολιτικής </a:t>
            </a:r>
            <a:r>
              <a:rPr lang="el-GR" sz="2400" smtClean="0">
                <a:latin typeface="Cambria Math" panose="02040503050406030204" pitchFamily="18" charset="0"/>
                <a:ea typeface="Cambria Math" panose="02040503050406030204" pitchFamily="18" charset="0"/>
                <a:cs typeface="Times New Roman" pitchFamily="18" charset="0"/>
              </a:rPr>
              <a:t>στοχεύουν </a:t>
            </a:r>
            <a:r>
              <a:rPr lang="el-GR" sz="2400">
                <a:latin typeface="Cambria Math" panose="02040503050406030204" pitchFamily="18" charset="0"/>
                <a:ea typeface="Cambria Math" panose="02040503050406030204" pitchFamily="18" charset="0"/>
                <a:cs typeface="Times New Roman" pitchFamily="18" charset="0"/>
              </a:rPr>
              <a:t>και </a:t>
            </a:r>
            <a:r>
              <a:rPr lang="el-GR" sz="2400" smtClean="0">
                <a:latin typeface="Cambria Math" panose="02040503050406030204" pitchFamily="18" charset="0"/>
                <a:ea typeface="Cambria Math" panose="02040503050406030204" pitchFamily="18" charset="0"/>
                <a:cs typeface="Times New Roman" pitchFamily="18" charset="0"/>
              </a:rPr>
              <a:t>στην ζήτηση</a:t>
            </a:r>
            <a:endParaRPr lang="en-US"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Η έρευνα και ανάπτυξη αρχίζει </a:t>
            </a:r>
            <a:r>
              <a:rPr lang="el-GR" sz="2400">
                <a:latin typeface="Cambria Math" panose="02040503050406030204" pitchFamily="18" charset="0"/>
                <a:ea typeface="Cambria Math" panose="02040503050406030204" pitchFamily="18" charset="0"/>
                <a:cs typeface="Times New Roman" pitchFamily="18" charset="0"/>
              </a:rPr>
              <a:t>να </a:t>
            </a:r>
            <a:r>
              <a:rPr lang="el-GR" sz="2400" smtClean="0">
                <a:latin typeface="Cambria Math" panose="02040503050406030204" pitchFamily="18" charset="0"/>
                <a:ea typeface="Cambria Math" panose="02040503050406030204" pitchFamily="18" charset="0"/>
                <a:cs typeface="Times New Roman" pitchFamily="18" charset="0"/>
              </a:rPr>
              <a:t>αναζητά </a:t>
            </a:r>
            <a:r>
              <a:rPr lang="el-GR" sz="2400" smtClean="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υποκατάστατα του πετελαίου</a:t>
            </a:r>
            <a:r>
              <a:rPr lang="en-GB" sz="2400" dirty="0">
                <a:latin typeface="Cambria Math" panose="02040503050406030204" pitchFamily="18" charset="0"/>
                <a:ea typeface="Cambria Math" panose="02040503050406030204" pitchFamily="18" charset="0"/>
                <a:cs typeface="Times New Roman" pitchFamily="18" charset="0"/>
              </a:rPr>
              <a:t>  </a:t>
            </a:r>
            <a:endParaRPr lang="en-US" sz="24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Το πετρέλαιο είναι το κυριάρχο καύσιμο παγκόσμια, </a:t>
            </a:r>
            <a:r>
              <a:rPr lang="el-GR" sz="2000" i="1" dirty="0">
                <a:latin typeface="Cambria Math" panose="02040503050406030204" pitchFamily="18" charset="0"/>
                <a:ea typeface="Cambria Math" panose="02040503050406030204" pitchFamily="18" charset="0"/>
                <a:cs typeface="Times New Roman" pitchFamily="18" charset="0"/>
              </a:rPr>
              <a:t>και παραμένει μέχρι σήμερα</a:t>
            </a:r>
            <a:r>
              <a:rPr lang="en-GB" sz="2000" i="1" dirty="0">
                <a:latin typeface="Cambria Math" panose="02040503050406030204" pitchFamily="18" charset="0"/>
                <a:ea typeface="Cambria Math" panose="02040503050406030204" pitchFamily="18" charset="0"/>
                <a:cs typeface="Times New Roman" pitchFamily="18" charset="0"/>
              </a:rPr>
              <a:t>  </a:t>
            </a:r>
            <a:endParaRPr lang="en-US" sz="2000" i="1"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Πρώτες ανησυχίες για το περιβάλλον</a:t>
            </a:r>
            <a:endParaRPr lang="en-GB" sz="2400" dirty="0">
              <a:latin typeface="Cambria Math" panose="02040503050406030204" pitchFamily="18" charset="0"/>
              <a:ea typeface="Cambria Math" panose="02040503050406030204" pitchFamily="18" charset="0"/>
              <a:cs typeface="Times New Roman" pitchFamily="18" charset="0"/>
            </a:endParaRPr>
          </a:p>
        </p:txBody>
      </p:sp>
      <p:sp>
        <p:nvSpPr>
          <p:cNvPr id="2" name="Title 1"/>
          <p:cNvSpPr>
            <a:spLocks noGrp="1"/>
          </p:cNvSpPr>
          <p:nvPr>
            <p:ph type="title"/>
          </p:nvPr>
        </p:nvSpPr>
        <p:spPr/>
        <p:txBody>
          <a:bodyPr>
            <a:noAutofit/>
          </a:bodyPr>
          <a:lstStyle/>
          <a:p>
            <a:pPr>
              <a:defRPr/>
            </a:pPr>
            <a:r>
              <a:rPr lang="el-GR" sz="2800" b="1" dirty="0">
                <a:solidFill>
                  <a:srgbClr val="C00000"/>
                </a:solidFill>
              </a:rPr>
              <a:t>Ενεργειακή πολιτική - Ιστορική αναδρομή 197</a:t>
            </a:r>
            <a:r>
              <a:rPr lang="en-GB" sz="2800" b="1" dirty="0">
                <a:solidFill>
                  <a:srgbClr val="C00000"/>
                </a:solidFill>
              </a:rPr>
              <a:t>0s </a:t>
            </a:r>
          </a:p>
        </p:txBody>
      </p:sp>
      <p:sp>
        <p:nvSpPr>
          <p:cNvPr id="3" name="Slide Number Placeholder 2"/>
          <p:cNvSpPr>
            <a:spLocks noGrp="1"/>
          </p:cNvSpPr>
          <p:nvPr>
            <p:ph type="sldNum" sz="quarter" idx="12"/>
          </p:nvPr>
        </p:nvSpPr>
        <p:spPr/>
        <p:txBody>
          <a:bodyPr/>
          <a:lstStyle/>
          <a:p>
            <a:fld id="{BC1ABC06-5541-4A9D-A2D6-73EED2529435}" type="slidenum">
              <a:rPr lang="en-GB" smtClean="0"/>
              <a:t>53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01345474"/>
      </p:ext>
    </p:extLst>
  </p:cSld>
  <p:clrMapOvr>
    <a:masterClrMapping/>
  </p:clrMapOvr>
  <mc:AlternateContent xmlns:mc="http://schemas.openxmlformats.org/markup-compatibility/2006">
    <mc:Choice xmlns:p14="http://schemas.microsoft.com/office/powerpoint/2010/main" Requires="p14">
      <p:transition spd="slow" p14:dur="2000" advTm="67019"/>
    </mc:Choice>
    <mc:Fallback>
      <p:transition spd="slow" advTm="67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Text Box 2"/>
          <p:cNvSpPr txBox="1">
            <a:spLocks noChangeArrowheads="1"/>
          </p:cNvSpPr>
          <p:nvPr/>
        </p:nvSpPr>
        <p:spPr bwMode="auto">
          <a:xfrm>
            <a:off x="539552" y="1052736"/>
            <a:ext cx="7880548" cy="4339650"/>
          </a:xfrm>
          <a:prstGeom prst="rect">
            <a:avLst/>
          </a:prstGeom>
          <a:noFill/>
          <a:ln w="1588">
            <a:noFill/>
            <a:miter lim="800000"/>
            <a:headEnd/>
            <a:tailEnd/>
          </a:ln>
          <a:effectLst/>
        </p:spPr>
        <p:txBody>
          <a:bodyPr wrap="square">
            <a:spAutoFit/>
          </a:bodyPr>
          <a:lstStyle/>
          <a:p>
            <a:pPr marL="273050" indent="-27305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Πτώση των τιμών του πετρελαίου και του φυσικού αερίου</a:t>
            </a:r>
            <a:r>
              <a:rPr lang="en-GB" sz="2400" dirty="0">
                <a:latin typeface="Cambria Math" panose="02040503050406030204" pitchFamily="18" charset="0"/>
                <a:ea typeface="Cambria Math" panose="02040503050406030204" pitchFamily="18" charset="0"/>
                <a:cs typeface="Times New Roman" pitchFamily="18" charset="0"/>
              </a:rPr>
              <a:t>  </a:t>
            </a:r>
            <a:endParaRPr lang="en-US" sz="2400" dirty="0">
              <a:latin typeface="Cambria Math" panose="02040503050406030204" pitchFamily="18" charset="0"/>
              <a:ea typeface="Cambria Math" panose="02040503050406030204" pitchFamily="18" charset="0"/>
              <a:cs typeface="Times New Roman" pitchFamily="18" charset="0"/>
            </a:endParaRPr>
          </a:p>
          <a:p>
            <a:pPr marL="273050" indent="-27305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Μειωμένο ενδιαφέρον για τη διαχείριση </a:t>
            </a:r>
            <a:r>
              <a:rPr lang="el-GR" sz="2400">
                <a:latin typeface="Cambria Math" panose="02040503050406030204" pitchFamily="18" charset="0"/>
                <a:ea typeface="Cambria Math" panose="02040503050406030204" pitchFamily="18" charset="0"/>
                <a:cs typeface="Times New Roman" pitchFamily="18" charset="0"/>
              </a:rPr>
              <a:t>της </a:t>
            </a:r>
            <a:r>
              <a:rPr lang="el-GR" sz="2400" smtClean="0">
                <a:latin typeface="Cambria Math" panose="02040503050406030204" pitchFamily="18" charset="0"/>
                <a:ea typeface="Cambria Math" panose="02040503050406030204" pitchFamily="18" charset="0"/>
                <a:cs typeface="Times New Roman" pitchFamily="18" charset="0"/>
              </a:rPr>
              <a:t>ζήτησης</a:t>
            </a:r>
            <a:r>
              <a:rPr lang="el-GR" sz="2400" smtClean="0">
                <a:latin typeface="Cambria Math" panose="02040503050406030204" pitchFamily="18" charset="0"/>
                <a:ea typeface="Cambria Math" panose="02040503050406030204" pitchFamily="18" charset="0"/>
                <a:cs typeface="Times New Roman" pitchFamily="18" charset="0"/>
              </a:rPr>
              <a:t>, καθώς </a:t>
            </a:r>
            <a:r>
              <a:rPr lang="el-GR" sz="2400" smtClean="0">
                <a:latin typeface="Cambria Math" panose="02040503050406030204" pitchFamily="18" charset="0"/>
                <a:ea typeface="Cambria Math" panose="02040503050406030204" pitchFamily="18" charset="0"/>
                <a:cs typeface="Times New Roman" pitchFamily="18" charset="0"/>
              </a:rPr>
              <a:t>οι </a:t>
            </a:r>
            <a:r>
              <a:rPr lang="el-GR" sz="2400" dirty="0">
                <a:latin typeface="Cambria Math" panose="02040503050406030204" pitchFamily="18" charset="0"/>
                <a:ea typeface="Cambria Math" panose="02040503050406030204" pitchFamily="18" charset="0"/>
                <a:cs typeface="Times New Roman" pitchFamily="18" charset="0"/>
              </a:rPr>
              <a:t>αγορές φαίνεται να ρυθμίζουν ‘</a:t>
            </a:r>
            <a:r>
              <a:rPr lang="el-GR" sz="2400" i="1" dirty="0">
                <a:latin typeface="Cambria Math" panose="02040503050406030204" pitchFamily="18" charset="0"/>
                <a:ea typeface="Cambria Math" panose="02040503050406030204" pitchFamily="18" charset="0"/>
                <a:cs typeface="Times New Roman" pitchFamily="18" charset="0"/>
              </a:rPr>
              <a:t>τα </a:t>
            </a:r>
            <a:r>
              <a:rPr lang="el-GR" sz="2400" i="1" dirty="0" smtClean="0">
                <a:latin typeface="Cambria Math" panose="02040503050406030204" pitchFamily="18" charset="0"/>
                <a:ea typeface="Cambria Math" panose="02040503050406030204" pitchFamily="18" charset="0"/>
                <a:cs typeface="Times New Roman" pitchFamily="18" charset="0"/>
              </a:rPr>
              <a:t>θέματα της </a:t>
            </a:r>
            <a:r>
              <a:rPr lang="el-GR" sz="2400" i="1" dirty="0">
                <a:latin typeface="Cambria Math" panose="02040503050406030204" pitchFamily="18" charset="0"/>
                <a:ea typeface="Cambria Math" panose="02040503050406030204" pitchFamily="18" charset="0"/>
                <a:cs typeface="Times New Roman" pitchFamily="18" charset="0"/>
              </a:rPr>
              <a:t>ενέργειας</a:t>
            </a:r>
            <a:r>
              <a:rPr lang="el-GR" sz="2400" dirty="0">
                <a:latin typeface="Cambria Math" panose="02040503050406030204" pitchFamily="18" charset="0"/>
                <a:ea typeface="Cambria Math" panose="02040503050406030204" pitchFamily="18" charset="0"/>
                <a:cs typeface="Times New Roman" pitchFamily="18" charset="0"/>
              </a:rPr>
              <a:t>’</a:t>
            </a:r>
            <a:r>
              <a:rPr lang="en-GB" sz="2400" dirty="0">
                <a:latin typeface="Cambria Math" panose="02040503050406030204" pitchFamily="18" charset="0"/>
                <a:ea typeface="Cambria Math" panose="02040503050406030204" pitchFamily="18" charset="0"/>
                <a:cs typeface="Times New Roman" pitchFamily="18" charset="0"/>
              </a:rPr>
              <a:t>  </a:t>
            </a:r>
            <a:endParaRPr lang="en-US" sz="2400" dirty="0">
              <a:latin typeface="Cambria Math" panose="02040503050406030204" pitchFamily="18" charset="0"/>
              <a:ea typeface="Cambria Math" panose="02040503050406030204" pitchFamily="18" charset="0"/>
              <a:cs typeface="Times New Roman" pitchFamily="18" charset="0"/>
            </a:endParaRPr>
          </a:p>
          <a:p>
            <a:pPr marL="273050" indent="-27305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Απαρχή των πειραμάτων αλλαγής δομών και απελευθέρωσης / ιδιωτικοποίησης των αγορών</a:t>
            </a:r>
          </a:p>
          <a:p>
            <a:pPr marL="273050" indent="-273050" eaLnBrk="0" hangingPunct="0">
              <a:spcBef>
                <a:spcPct val="50000"/>
              </a:spcBef>
              <a:buFontTx/>
              <a:buChar char="•"/>
            </a:pPr>
            <a:r>
              <a:rPr lang="el-GR" sz="2400" dirty="0">
                <a:latin typeface="Cambria Math" panose="02040503050406030204" pitchFamily="18" charset="0"/>
                <a:ea typeface="Cambria Math" panose="02040503050406030204" pitchFamily="18" charset="0"/>
                <a:cs typeface="Times New Roman" pitchFamily="18" charset="0"/>
              </a:rPr>
              <a:t> Τα περιβαλλοντικά θέματα κρατούν το </a:t>
            </a:r>
            <a:r>
              <a:rPr lang="el-GR" sz="2400" dirty="0" smtClean="0">
                <a:latin typeface="Cambria Math" panose="02040503050406030204" pitchFamily="18" charset="0"/>
                <a:ea typeface="Cambria Math" panose="02040503050406030204" pitchFamily="18" charset="0"/>
                <a:cs typeface="Times New Roman" pitchFamily="18" charset="0"/>
              </a:rPr>
              <a:t>ενδιαφέρον </a:t>
            </a:r>
            <a:r>
              <a:rPr lang="el-GR" sz="2400" dirty="0">
                <a:latin typeface="Cambria Math" panose="02040503050406030204" pitchFamily="18" charset="0"/>
                <a:ea typeface="Cambria Math" panose="02040503050406030204" pitchFamily="18" charset="0"/>
                <a:cs typeface="Times New Roman" pitchFamily="18" charset="0"/>
              </a:rPr>
              <a:t>του κοινού, </a:t>
            </a:r>
            <a:r>
              <a:rPr lang="el-GR" sz="2400">
                <a:latin typeface="Cambria Math" panose="02040503050406030204" pitchFamily="18" charset="0"/>
                <a:ea typeface="Cambria Math" panose="02040503050406030204" pitchFamily="18" charset="0"/>
                <a:cs typeface="Times New Roman" pitchFamily="18" charset="0"/>
              </a:rPr>
              <a:t>ιδιαίτερα </a:t>
            </a:r>
            <a:r>
              <a:rPr lang="el-GR" sz="2400" smtClean="0">
                <a:latin typeface="Cambria Math" panose="02040503050406030204" pitchFamily="18" charset="0"/>
                <a:ea typeface="Cambria Math" panose="02040503050406030204" pitchFamily="18" charset="0"/>
                <a:cs typeface="Times New Roman" pitchFamily="18" charset="0"/>
              </a:rPr>
              <a:t>αυτά με </a:t>
            </a:r>
            <a:r>
              <a:rPr lang="el-GR" sz="2400" dirty="0">
                <a:latin typeface="Cambria Math" panose="02040503050406030204" pitchFamily="18" charset="0"/>
                <a:ea typeface="Cambria Math" panose="02040503050406030204" pitchFamily="18" charset="0"/>
                <a:cs typeface="Times New Roman" pitchFamily="18" charset="0"/>
              </a:rPr>
              <a:t>τα πυρηνικά απόβλητα και την όξινη βροχή</a:t>
            </a:r>
            <a:endParaRPr lang="en-GB" sz="2400" dirty="0">
              <a:latin typeface="Cambria Math" panose="02040503050406030204" pitchFamily="18" charset="0"/>
              <a:ea typeface="Cambria Math" panose="02040503050406030204" pitchFamily="18" charset="0"/>
              <a:cs typeface="Times New Roman" pitchFamily="18" charset="0"/>
            </a:endParaRPr>
          </a:p>
        </p:txBody>
      </p:sp>
      <p:sp>
        <p:nvSpPr>
          <p:cNvPr id="2" name="Title 1"/>
          <p:cNvSpPr>
            <a:spLocks noGrp="1"/>
          </p:cNvSpPr>
          <p:nvPr>
            <p:ph type="title"/>
          </p:nvPr>
        </p:nvSpPr>
        <p:spPr/>
        <p:txBody>
          <a:bodyPr>
            <a:noAutofit/>
          </a:bodyPr>
          <a:lstStyle/>
          <a:p>
            <a:pPr>
              <a:defRPr/>
            </a:pPr>
            <a:r>
              <a:rPr lang="el-GR" sz="2800" b="1" dirty="0">
                <a:solidFill>
                  <a:srgbClr val="C00000"/>
                </a:solidFill>
              </a:rPr>
              <a:t>Ενεργειακή πολιτική - Ιστορική αναδρομή 198</a:t>
            </a:r>
            <a:r>
              <a:rPr lang="en-GB" sz="2800" b="1" dirty="0">
                <a:solidFill>
                  <a:srgbClr val="C00000"/>
                </a:solidFill>
              </a:rPr>
              <a:t>0s </a:t>
            </a:r>
          </a:p>
        </p:txBody>
      </p:sp>
      <p:sp>
        <p:nvSpPr>
          <p:cNvPr id="3" name="Slide Number Placeholder 2"/>
          <p:cNvSpPr>
            <a:spLocks noGrp="1"/>
          </p:cNvSpPr>
          <p:nvPr>
            <p:ph type="sldNum" sz="quarter" idx="12"/>
          </p:nvPr>
        </p:nvSpPr>
        <p:spPr/>
        <p:txBody>
          <a:bodyPr/>
          <a:lstStyle/>
          <a:p>
            <a:fld id="{BC1ABC06-5541-4A9D-A2D6-73EED2529435}" type="slidenum">
              <a:rPr lang="en-GB" smtClean="0"/>
              <a:t>54</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50083849"/>
      </p:ext>
    </p:extLst>
  </p:cSld>
  <p:clrMapOvr>
    <a:masterClrMapping/>
  </p:clrMapOvr>
  <mc:AlternateContent xmlns:mc="http://schemas.openxmlformats.org/markup-compatibility/2006">
    <mc:Choice xmlns:p14="http://schemas.microsoft.com/office/powerpoint/2010/main" Requires="p14">
      <p:transition spd="slow" p14:dur="2000" advTm="52422"/>
    </mc:Choice>
    <mc:Fallback>
      <p:transition spd="slow" advTm="52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0" name="Text Box 2"/>
          <p:cNvSpPr txBox="1">
            <a:spLocks noChangeArrowheads="1"/>
          </p:cNvSpPr>
          <p:nvPr/>
        </p:nvSpPr>
        <p:spPr bwMode="auto">
          <a:xfrm>
            <a:off x="457200" y="1268760"/>
            <a:ext cx="8229600" cy="5047536"/>
          </a:xfrm>
          <a:prstGeom prst="rect">
            <a:avLst/>
          </a:prstGeom>
          <a:noFill/>
          <a:ln w="1588">
            <a:noFill/>
            <a:miter lim="800000"/>
            <a:headEnd/>
            <a:tailEnd/>
          </a:ln>
          <a:effectLst/>
        </p:spPr>
        <p:txBody>
          <a:bodyPr>
            <a:spAutoFit/>
          </a:bodyPr>
          <a:lstStyle/>
          <a:p>
            <a:pPr marL="273050" indent="-27305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Οι τιμές του πετρελαίου και του φυσικού αερίου παραμένουν σχετικά χαμηλές, ενώ παράλληλα αυξάνεται το εμπόριο του φυσικού αερίου</a:t>
            </a:r>
            <a:r>
              <a:rPr lang="en-GB" sz="2800" dirty="0">
                <a:latin typeface="Cambria Math" panose="02040503050406030204" pitchFamily="18" charset="0"/>
                <a:ea typeface="Cambria Math" panose="02040503050406030204" pitchFamily="18" charset="0"/>
                <a:cs typeface="Times New Roman" pitchFamily="18" charset="0"/>
              </a:rPr>
              <a:t>  </a:t>
            </a:r>
            <a:endParaRPr lang="en-US" sz="2800" dirty="0">
              <a:latin typeface="Cambria Math" panose="02040503050406030204" pitchFamily="18" charset="0"/>
              <a:ea typeface="Cambria Math" panose="02040503050406030204" pitchFamily="18" charset="0"/>
              <a:cs typeface="Times New Roman" pitchFamily="18" charset="0"/>
            </a:endParaRPr>
          </a:p>
          <a:p>
            <a:pPr marL="273050" indent="-27305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Ιδιωτικοποίηση, απελευθέρωση και </a:t>
            </a:r>
            <a:r>
              <a:rPr lang="el-GR" sz="2800" dirty="0" smtClean="0">
                <a:latin typeface="Cambria Math" panose="02040503050406030204" pitchFamily="18" charset="0"/>
                <a:ea typeface="Cambria Math" panose="02040503050406030204" pitchFamily="18" charset="0"/>
                <a:cs typeface="Times New Roman" pitchFamily="18" charset="0"/>
              </a:rPr>
              <a:t>απορρύθμιση </a:t>
            </a:r>
            <a:r>
              <a:rPr lang="el-GR" sz="2800" dirty="0">
                <a:latin typeface="Cambria Math" panose="02040503050406030204" pitchFamily="18" charset="0"/>
                <a:ea typeface="Cambria Math" panose="02040503050406030204" pitchFamily="18" charset="0"/>
                <a:cs typeface="Times New Roman" pitchFamily="18" charset="0"/>
              </a:rPr>
              <a:t>των αγορών ηλεκτρικής ενέργειας – προώθηση του ανταγωνισμού</a:t>
            </a:r>
            <a:r>
              <a:rPr lang="en-GB" sz="2800" dirty="0">
                <a:latin typeface="Cambria Math" panose="02040503050406030204" pitchFamily="18" charset="0"/>
                <a:ea typeface="Cambria Math" panose="02040503050406030204" pitchFamily="18" charset="0"/>
                <a:cs typeface="Times New Roman" pitchFamily="18" charset="0"/>
              </a:rPr>
              <a:t>  </a:t>
            </a:r>
            <a:endParaRPr lang="en-US" sz="2800" dirty="0">
              <a:latin typeface="Cambria Math" panose="02040503050406030204" pitchFamily="18" charset="0"/>
              <a:ea typeface="Cambria Math" panose="02040503050406030204" pitchFamily="18" charset="0"/>
              <a:cs typeface="Times New Roman" pitchFamily="18" charset="0"/>
            </a:endParaRPr>
          </a:p>
          <a:p>
            <a:pPr marL="273050" indent="-27305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Τα αποτελέσματα δεν είναι ξεκάθαρα, ιδιαίτερα στον αναπτυσσόμενο κόσμο</a:t>
            </a:r>
            <a:endParaRPr lang="en-US" sz="2800" dirty="0">
              <a:latin typeface="Cambria Math" panose="02040503050406030204" pitchFamily="18" charset="0"/>
              <a:ea typeface="Cambria Math" panose="02040503050406030204" pitchFamily="18" charset="0"/>
              <a:cs typeface="Times New Roman" pitchFamily="18" charset="0"/>
            </a:endParaRPr>
          </a:p>
          <a:p>
            <a:pPr marL="273050" indent="-27305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Η </a:t>
            </a:r>
            <a:r>
              <a:rPr lang="el-GR" sz="2800" b="1" dirty="0">
                <a:latin typeface="Cambria Math" panose="02040503050406030204" pitchFamily="18" charset="0"/>
                <a:ea typeface="Cambria Math" panose="02040503050406030204" pitchFamily="18" charset="0"/>
                <a:cs typeface="Times New Roman" pitchFamily="18" charset="0"/>
              </a:rPr>
              <a:t>κλιματική αλλαγή </a:t>
            </a:r>
            <a:r>
              <a:rPr lang="el-GR" sz="2800" dirty="0">
                <a:latin typeface="Cambria Math" panose="02040503050406030204" pitchFamily="18" charset="0"/>
                <a:ea typeface="Cambria Math" panose="02040503050406030204" pitchFamily="18" charset="0"/>
                <a:cs typeface="Times New Roman" pitchFamily="18" charset="0"/>
              </a:rPr>
              <a:t>εμφανίζεται ως το πιο μεγάλο σύγχρονο περιβαλλοντικό πρόβλημα </a:t>
            </a:r>
            <a:endParaRPr lang="en-GB" sz="2800" dirty="0">
              <a:latin typeface="Cambria Math" panose="02040503050406030204" pitchFamily="18" charset="0"/>
              <a:ea typeface="Cambria Math" panose="02040503050406030204" pitchFamily="18" charset="0"/>
              <a:cs typeface="Times New Roman" pitchFamily="18" charset="0"/>
            </a:endParaRPr>
          </a:p>
        </p:txBody>
      </p:sp>
      <p:sp>
        <p:nvSpPr>
          <p:cNvPr id="2" name="Title 1"/>
          <p:cNvSpPr>
            <a:spLocks noGrp="1"/>
          </p:cNvSpPr>
          <p:nvPr>
            <p:ph type="title"/>
          </p:nvPr>
        </p:nvSpPr>
        <p:spPr/>
        <p:txBody>
          <a:bodyPr>
            <a:noAutofit/>
          </a:bodyPr>
          <a:lstStyle/>
          <a:p>
            <a:pPr>
              <a:defRPr/>
            </a:pPr>
            <a:r>
              <a:rPr lang="el-GR" sz="2800" b="1" dirty="0">
                <a:solidFill>
                  <a:srgbClr val="C00000"/>
                </a:solidFill>
              </a:rPr>
              <a:t>Ενεργειακή πολιτική - Ιστορική αναδρομή 199</a:t>
            </a:r>
            <a:r>
              <a:rPr lang="en-GB" sz="2800" b="1" dirty="0">
                <a:solidFill>
                  <a:srgbClr val="C00000"/>
                </a:solidFill>
              </a:rPr>
              <a:t>0s </a:t>
            </a:r>
          </a:p>
        </p:txBody>
      </p:sp>
      <p:sp>
        <p:nvSpPr>
          <p:cNvPr id="3" name="Slide Number Placeholder 2"/>
          <p:cNvSpPr>
            <a:spLocks noGrp="1"/>
          </p:cNvSpPr>
          <p:nvPr>
            <p:ph type="sldNum" sz="quarter" idx="12"/>
          </p:nvPr>
        </p:nvSpPr>
        <p:spPr/>
        <p:txBody>
          <a:bodyPr/>
          <a:lstStyle/>
          <a:p>
            <a:fld id="{BC1ABC06-5541-4A9D-A2D6-73EED2529435}" type="slidenum">
              <a:rPr lang="en-GB" smtClean="0"/>
              <a:t>55</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89486316"/>
      </p:ext>
    </p:extLst>
  </p:cSld>
  <p:clrMapOvr>
    <a:masterClrMapping/>
  </p:clrMapOvr>
  <mc:AlternateContent xmlns:mc="http://schemas.openxmlformats.org/markup-compatibility/2006">
    <mc:Choice xmlns:p14="http://schemas.microsoft.com/office/powerpoint/2010/main" Requires="p14">
      <p:transition spd="slow" p14:dur="2000" advTm="53160"/>
    </mc:Choice>
    <mc:Fallback>
      <p:transition spd="slow" advTm="53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Text Box 2"/>
          <p:cNvSpPr txBox="1">
            <a:spLocks noChangeArrowheads="1"/>
          </p:cNvSpPr>
          <p:nvPr/>
        </p:nvSpPr>
        <p:spPr bwMode="auto">
          <a:xfrm>
            <a:off x="342900" y="1120676"/>
            <a:ext cx="8458200" cy="4616648"/>
          </a:xfrm>
          <a:prstGeom prst="rect">
            <a:avLst/>
          </a:prstGeom>
          <a:noFill/>
          <a:ln w="1588">
            <a:noFill/>
            <a:miter lim="800000"/>
            <a:headEnd/>
            <a:tailEnd/>
          </a:ln>
          <a:effectLst/>
        </p:spPr>
        <p:txBody>
          <a:bodyPr>
            <a:spAutoFit/>
          </a:bodyPr>
          <a:lstStyle/>
          <a:p>
            <a:pPr marL="177800" indent="-177800" eaLnBrk="0" hangingPunct="0">
              <a:spcBef>
                <a:spcPct val="50000"/>
              </a:spcBef>
              <a:buFontTx/>
              <a:buChar char="•"/>
            </a:pPr>
            <a:r>
              <a:rPr lang="en-GB" sz="2800" dirty="0" smtClean="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Η ασφάλεια του εφοδιασμού απειλείται από τις εξαιρετικά ασταθείς τιμές του πετρελαίου (ωστόσο συνολικά αυξανόμενες) οι οποίες επηρεάζονται από πολέμους</a:t>
            </a:r>
            <a:r>
              <a:rPr lang="en-GB" sz="2800" dirty="0">
                <a:latin typeface="Cambria Math" panose="02040503050406030204" pitchFamily="18" charset="0"/>
                <a:ea typeface="Cambria Math" panose="02040503050406030204" pitchFamily="18" charset="0"/>
                <a:cs typeface="Times New Roman" pitchFamily="18" charset="0"/>
              </a:rPr>
              <a:t> </a:t>
            </a:r>
            <a:endParaRPr lang="en-US" sz="28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Τα σύγχρονα ενεργειακά συστήματα αποδεικνύονται </a:t>
            </a:r>
            <a:r>
              <a:rPr lang="el-GR" sz="2800" dirty="0" smtClean="0">
                <a:latin typeface="Cambria Math" panose="02040503050406030204" pitchFamily="18" charset="0"/>
                <a:ea typeface="Cambria Math" panose="02040503050406030204" pitchFamily="18" charset="0"/>
                <a:cs typeface="Times New Roman" pitchFamily="18" charset="0"/>
              </a:rPr>
              <a:t>επισφαλή (Καλιφόρνια</a:t>
            </a:r>
            <a:r>
              <a:rPr lang="el-GR" sz="2800" dirty="0">
                <a:latin typeface="Cambria Math" panose="02040503050406030204" pitchFamily="18" charset="0"/>
                <a:ea typeface="Cambria Math" panose="02040503050406030204" pitchFamily="18" charset="0"/>
                <a:cs typeface="Times New Roman" pitchFamily="18" charset="0"/>
              </a:rPr>
              <a:t>)</a:t>
            </a:r>
            <a:r>
              <a:rPr lang="en-GB" sz="2800" dirty="0">
                <a:latin typeface="Cambria Math" panose="02040503050406030204" pitchFamily="18" charset="0"/>
                <a:ea typeface="Cambria Math" panose="02040503050406030204" pitchFamily="18" charset="0"/>
                <a:cs typeface="Times New Roman" pitchFamily="18" charset="0"/>
              </a:rPr>
              <a:t> </a:t>
            </a:r>
            <a:endParaRPr lang="en-US" sz="28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Η κλιματική αλλαγή αρχίζει να γίνεται εμφανής</a:t>
            </a:r>
            <a:endParaRPr lang="en-US" sz="2800" dirty="0">
              <a:latin typeface="Cambria Math" panose="02040503050406030204" pitchFamily="18" charset="0"/>
              <a:ea typeface="Cambria Math" panose="02040503050406030204" pitchFamily="18" charset="0"/>
              <a:cs typeface="Times New Roman" pitchFamily="18" charset="0"/>
            </a:endParaRPr>
          </a:p>
          <a:p>
            <a:pPr marL="177800" indent="-177800" eaLnBrk="0" hangingPunct="0">
              <a:spcBef>
                <a:spcPct val="50000"/>
              </a:spcBef>
              <a:buFontTx/>
              <a:buChar char="•"/>
            </a:pPr>
            <a:r>
              <a:rPr lang="en-GB" sz="2800" dirty="0">
                <a:latin typeface="Cambria Math" panose="02040503050406030204" pitchFamily="18" charset="0"/>
                <a:ea typeface="Cambria Math" panose="02040503050406030204" pitchFamily="18" charset="0"/>
                <a:cs typeface="Times New Roman" pitchFamily="18" charset="0"/>
              </a:rPr>
              <a:t> </a:t>
            </a:r>
            <a:r>
              <a:rPr lang="el-GR" sz="2800" dirty="0">
                <a:latin typeface="Cambria Math" panose="02040503050406030204" pitchFamily="18" charset="0"/>
                <a:ea typeface="Cambria Math" panose="02040503050406030204" pitchFamily="18" charset="0"/>
                <a:cs typeface="Times New Roman" pitchFamily="18" charset="0"/>
              </a:rPr>
              <a:t>Ο ρόλος των κυβερνήσεων γίνεται κυριάρχος στα περιβαλλοντικά θέματα</a:t>
            </a:r>
            <a:endParaRPr lang="en-GB" sz="2800" dirty="0">
              <a:latin typeface="Cambria Math" panose="02040503050406030204" pitchFamily="18" charset="0"/>
              <a:ea typeface="Cambria Math" panose="02040503050406030204" pitchFamily="18" charset="0"/>
              <a:cs typeface="Times New Roman" pitchFamily="18" charset="0"/>
            </a:endParaRPr>
          </a:p>
        </p:txBody>
      </p:sp>
      <p:sp>
        <p:nvSpPr>
          <p:cNvPr id="2" name="Title 1"/>
          <p:cNvSpPr>
            <a:spLocks noGrp="1"/>
          </p:cNvSpPr>
          <p:nvPr>
            <p:ph type="title"/>
          </p:nvPr>
        </p:nvSpPr>
        <p:spPr/>
        <p:txBody>
          <a:bodyPr>
            <a:noAutofit/>
          </a:bodyPr>
          <a:lstStyle/>
          <a:p>
            <a:pPr>
              <a:defRPr/>
            </a:pPr>
            <a:r>
              <a:rPr lang="el-GR" sz="2800" b="1" dirty="0">
                <a:solidFill>
                  <a:srgbClr val="C00000"/>
                </a:solidFill>
              </a:rPr>
              <a:t>Ενεργειακή πολιτική   2000 -</a:t>
            </a:r>
            <a:r>
              <a:rPr lang="en-GB" sz="2800" b="1" dirty="0">
                <a:solidFill>
                  <a:srgbClr val="C00000"/>
                </a:solidFill>
              </a:rPr>
              <a:t> </a:t>
            </a:r>
            <a:r>
              <a:rPr lang="el-GR" sz="2800" b="1" dirty="0">
                <a:solidFill>
                  <a:srgbClr val="C00000"/>
                </a:solidFill>
              </a:rPr>
              <a:t>σήμερα</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56</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74419648"/>
      </p:ext>
    </p:extLst>
  </p:cSld>
  <p:clrMapOvr>
    <a:masterClrMapping/>
  </p:clrMapOvr>
  <mc:AlternateContent xmlns:mc="http://schemas.openxmlformats.org/markup-compatibility/2006">
    <mc:Choice xmlns:p14="http://schemas.microsoft.com/office/powerpoint/2010/main" Requires="p14">
      <p:transition spd="slow" p14:dur="2000" advTm="68588"/>
    </mc:Choice>
    <mc:Fallback>
      <p:transition spd="slow" advTm="68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1026" name="Picture 2"/>
          <p:cNvPicPr>
            <a:picLocks noChangeAspect="1" noChangeArrowheads="1"/>
          </p:cNvPicPr>
          <p:nvPr/>
        </p:nvPicPr>
        <p:blipFill>
          <a:blip r:embed="rId5" cstate="print"/>
          <a:srcRect/>
          <a:stretch>
            <a:fillRect/>
          </a:stretch>
        </p:blipFill>
        <p:spPr bwMode="auto">
          <a:xfrm>
            <a:off x="684212" y="1412776"/>
            <a:ext cx="7678737" cy="5035550"/>
          </a:xfrm>
          <a:prstGeom prst="rect">
            <a:avLst/>
          </a:prstGeom>
          <a:noFill/>
          <a:ln w="9525">
            <a:solidFill>
              <a:srgbClr val="008080"/>
            </a:solidFill>
            <a:miter lim="800000"/>
            <a:headEnd/>
            <a:tailEnd/>
          </a:ln>
          <a:effectLst/>
        </p:spPr>
      </p:pic>
      <p:sp>
        <p:nvSpPr>
          <p:cNvPr id="2" name="Title 1"/>
          <p:cNvSpPr>
            <a:spLocks noGrp="1"/>
          </p:cNvSpPr>
          <p:nvPr>
            <p:ph type="title"/>
          </p:nvPr>
        </p:nvSpPr>
        <p:spPr>
          <a:xfrm>
            <a:off x="457200" y="274638"/>
            <a:ext cx="8229600" cy="994122"/>
          </a:xfrm>
        </p:spPr>
        <p:txBody>
          <a:bodyPr>
            <a:noAutofit/>
          </a:bodyPr>
          <a:lstStyle/>
          <a:p>
            <a:pPr>
              <a:spcBef>
                <a:spcPct val="50000"/>
              </a:spcBef>
            </a:pPr>
            <a:r>
              <a:rPr lang="el-GR" sz="2400" b="1" dirty="0">
                <a:solidFill>
                  <a:srgbClr val="C00000"/>
                </a:solidFill>
                <a:latin typeface="Cambria" panose="02040503050406030204" pitchFamily="18" charset="0"/>
              </a:rPr>
              <a:t>ΕΝΕΡΓΕΙΑΚΗ ΠΟΛΙΤΙΚΗ</a:t>
            </a:r>
            <a:br>
              <a:rPr lang="el-GR" sz="2400" b="1" dirty="0">
                <a:solidFill>
                  <a:srgbClr val="C00000"/>
                </a:solidFill>
                <a:latin typeface="Cambria" panose="02040503050406030204" pitchFamily="18" charset="0"/>
              </a:rPr>
            </a:br>
            <a:r>
              <a:rPr lang="el-GR" sz="1800" dirty="0">
                <a:solidFill>
                  <a:srgbClr val="C00000"/>
                </a:solidFill>
                <a:latin typeface="Cambria" panose="02040503050406030204" pitchFamily="18" charset="0"/>
              </a:rPr>
              <a:t>ΜΕΙΩΣΗ ΕΥΚΟΛΑ ΔΙΑΘΕΣΙΜΩΝ ΚΟΙΤΑΣΜΑΤΩΝ, ΡΥΠΑΝΣΗ, ΚΛΙΜΑΤΙΚΗ </a:t>
            </a:r>
            <a:r>
              <a:rPr lang="el-GR" sz="1800" dirty="0" smtClean="0">
                <a:solidFill>
                  <a:srgbClr val="C00000"/>
                </a:solidFill>
                <a:latin typeface="Cambria" panose="02040503050406030204" pitchFamily="18" charset="0"/>
              </a:rPr>
              <a:t>ΑΛΛΑΓΗ</a:t>
            </a:r>
            <a:endParaRPr lang="en-GB" sz="1800" dirty="0">
              <a:solidFill>
                <a:srgbClr val="C00000"/>
              </a:solidFill>
              <a:latin typeface="Cambria" panose="02040503050406030204" pitchFamily="18" charset="0"/>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57</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41523666"/>
      </p:ext>
    </p:extLst>
  </p:cSld>
  <p:clrMapOvr>
    <a:masterClrMapping/>
  </p:clrMapOvr>
  <mc:AlternateContent xmlns:mc="http://schemas.openxmlformats.org/markup-compatibility/2006">
    <mc:Choice xmlns:p14="http://schemas.microsoft.com/office/powerpoint/2010/main" Requires="p14">
      <p:transition spd="slow" p14:dur="2000" advTm="32443"/>
    </mc:Choice>
    <mc:Fallback>
      <p:transition spd="slow" advTm="32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8498" name="Picture 2"/>
          <p:cNvPicPr>
            <a:picLocks noChangeAspect="1" noChangeArrowheads="1"/>
          </p:cNvPicPr>
          <p:nvPr/>
        </p:nvPicPr>
        <p:blipFill>
          <a:blip r:embed="rId5" cstate="print"/>
          <a:srcRect/>
          <a:stretch>
            <a:fillRect/>
          </a:stretch>
        </p:blipFill>
        <p:spPr bwMode="auto">
          <a:xfrm>
            <a:off x="539750" y="1396576"/>
            <a:ext cx="8208963" cy="4696250"/>
          </a:xfrm>
          <a:prstGeom prst="rect">
            <a:avLst/>
          </a:prstGeom>
          <a:noFill/>
          <a:ln w="9525">
            <a:solidFill>
              <a:schemeClr val="tx1"/>
            </a:solidFill>
            <a:miter lim="800000"/>
            <a:headEnd/>
            <a:tailEnd/>
          </a:ln>
          <a:effectLst/>
        </p:spPr>
      </p:pic>
      <p:sp>
        <p:nvSpPr>
          <p:cNvPr id="618499" name="Text Box 3"/>
          <p:cNvSpPr txBox="1">
            <a:spLocks noChangeArrowheads="1"/>
          </p:cNvSpPr>
          <p:nvPr/>
        </p:nvSpPr>
        <p:spPr bwMode="auto">
          <a:xfrm>
            <a:off x="4283969" y="1396575"/>
            <a:ext cx="4321076" cy="2462213"/>
          </a:xfrm>
          <a:prstGeom prst="rect">
            <a:avLst/>
          </a:prstGeom>
          <a:noFill/>
          <a:ln w="9525">
            <a:noFill/>
            <a:miter lim="800000"/>
            <a:headEnd/>
            <a:tailEnd/>
          </a:ln>
          <a:effectLst/>
        </p:spPr>
        <p:txBody>
          <a:bodyPr wrap="square">
            <a:spAutoFit/>
          </a:bodyPr>
          <a:lstStyle/>
          <a:p>
            <a:pPr algn="r">
              <a:spcBef>
                <a:spcPct val="50000"/>
              </a:spcBef>
            </a:pPr>
            <a:r>
              <a:rPr lang="el-GR" sz="2400" b="1" dirty="0" smtClean="0">
                <a:solidFill>
                  <a:srgbClr val="C00000"/>
                </a:solidFill>
                <a:latin typeface="Cambria Math" panose="02040503050406030204" pitchFamily="18" charset="0"/>
                <a:ea typeface="Cambria Math" panose="02040503050406030204" pitchFamily="18" charset="0"/>
              </a:rPr>
              <a:t>Ποια είναι η διαδρομή  ?</a:t>
            </a:r>
            <a:endParaRPr lang="el-GR" sz="2400" b="1" dirty="0">
              <a:solidFill>
                <a:srgbClr val="C00000"/>
              </a:solidFill>
              <a:latin typeface="Cambria Math" panose="02040503050406030204" pitchFamily="18" charset="0"/>
              <a:ea typeface="Cambria Math" panose="02040503050406030204" pitchFamily="18" charset="0"/>
            </a:endParaRPr>
          </a:p>
          <a:p>
            <a:pPr marL="285750" indent="-285750" algn="r">
              <a:spcBef>
                <a:spcPct val="50000"/>
              </a:spcBef>
              <a:buFont typeface="Arial" panose="020B0604020202020204" pitchFamily="34" charset="0"/>
              <a:buChar char="•"/>
            </a:pPr>
            <a:r>
              <a:rPr lang="el-GR" sz="2000" dirty="0" smtClean="0">
                <a:latin typeface="Cambria Math" panose="02040503050406030204" pitchFamily="18" charset="0"/>
                <a:ea typeface="Cambria Math" panose="02040503050406030204" pitchFamily="18" charset="0"/>
              </a:rPr>
              <a:t>ΟΔΗΓΙΕΣ (</a:t>
            </a:r>
            <a:r>
              <a:rPr lang="en-US" sz="2000" dirty="0" smtClean="0">
                <a:latin typeface="Cambria Math" panose="02040503050406030204" pitchFamily="18" charset="0"/>
                <a:ea typeface="Cambria Math" panose="02040503050406030204" pitchFamily="18" charset="0"/>
              </a:rPr>
              <a:t>Directives</a:t>
            </a:r>
            <a:r>
              <a:rPr lang="el-GR" sz="2000" dirty="0" smtClean="0">
                <a:latin typeface="Cambria Math" panose="02040503050406030204" pitchFamily="18" charset="0"/>
                <a:ea typeface="Cambria Math" panose="02040503050406030204" pitchFamily="18" charset="0"/>
              </a:rPr>
              <a:t>)</a:t>
            </a:r>
            <a:endParaRPr lang="en-US" sz="2000" dirty="0">
              <a:latin typeface="Cambria Math" panose="02040503050406030204" pitchFamily="18" charset="0"/>
              <a:ea typeface="Cambria Math" panose="02040503050406030204" pitchFamily="18" charset="0"/>
            </a:endParaRPr>
          </a:p>
          <a:p>
            <a:pPr marL="285750" indent="-285750" algn="r">
              <a:spcBef>
                <a:spcPct val="50000"/>
              </a:spcBef>
              <a:buFont typeface="Arial" panose="020B0604020202020204" pitchFamily="34" charset="0"/>
              <a:buChar char="•"/>
            </a:pPr>
            <a:r>
              <a:rPr lang="el-GR" sz="2000" dirty="0" smtClean="0">
                <a:latin typeface="Cambria Math" panose="02040503050406030204" pitchFamily="18" charset="0"/>
                <a:ea typeface="Cambria Math" panose="02040503050406030204" pitchFamily="18" charset="0"/>
              </a:rPr>
              <a:t>ΣΤΟΧΟΙ, ΠΕΡΙΟΡΙΣΜΟΙ, ΥΠΟΧΡΕΩΣΕΙΣ (</a:t>
            </a:r>
            <a:r>
              <a:rPr lang="en-US" sz="2000" dirty="0" smtClean="0">
                <a:latin typeface="Cambria Math" panose="02040503050406030204" pitchFamily="18" charset="0"/>
                <a:ea typeface="Cambria Math" panose="02040503050406030204" pitchFamily="18" charset="0"/>
              </a:rPr>
              <a:t>Targets</a:t>
            </a:r>
            <a:r>
              <a:rPr lang="en-US" sz="2000" dirty="0">
                <a:latin typeface="Cambria Math" panose="02040503050406030204" pitchFamily="18" charset="0"/>
                <a:ea typeface="Cambria Math" panose="02040503050406030204" pitchFamily="18" charset="0"/>
              </a:rPr>
              <a:t>, Restrictions, </a:t>
            </a:r>
            <a:r>
              <a:rPr lang="en-US" sz="2000" dirty="0" smtClean="0">
                <a:latin typeface="Cambria Math" panose="02040503050406030204" pitchFamily="18" charset="0"/>
                <a:ea typeface="Cambria Math" panose="02040503050406030204" pitchFamily="18" charset="0"/>
              </a:rPr>
              <a:t>Obligations</a:t>
            </a:r>
            <a:r>
              <a:rPr lang="el-GR" sz="2000" dirty="0" smtClean="0">
                <a:latin typeface="Cambria Math" panose="02040503050406030204" pitchFamily="18" charset="0"/>
                <a:ea typeface="Cambria Math" panose="02040503050406030204" pitchFamily="18" charset="0"/>
              </a:rPr>
              <a:t>)</a:t>
            </a:r>
            <a:endParaRPr lang="en-US" sz="2000" dirty="0">
              <a:latin typeface="Cambria Math" panose="02040503050406030204" pitchFamily="18" charset="0"/>
              <a:ea typeface="Cambria Math" panose="02040503050406030204" pitchFamily="18" charset="0"/>
            </a:endParaRPr>
          </a:p>
          <a:p>
            <a:pPr marL="285750" indent="-285750" algn="r">
              <a:spcBef>
                <a:spcPct val="50000"/>
              </a:spcBef>
              <a:buFont typeface="Arial" panose="020B0604020202020204" pitchFamily="34" charset="0"/>
              <a:buChar char="•"/>
            </a:pPr>
            <a:r>
              <a:rPr lang="el-GR" sz="2000" dirty="0" smtClean="0">
                <a:latin typeface="Cambria Math" panose="02040503050406030204" pitchFamily="18" charset="0"/>
                <a:ea typeface="Cambria Math" panose="02040503050406030204" pitchFamily="18" charset="0"/>
              </a:rPr>
              <a:t>ΧΡΗΜΑΤΟΔΟΤΗΣΗ </a:t>
            </a:r>
            <a:r>
              <a:rPr lang="en-US" sz="2000" dirty="0" smtClean="0">
                <a:latin typeface="Cambria Math" panose="02040503050406030204" pitchFamily="18" charset="0"/>
                <a:ea typeface="Cambria Math" panose="02040503050406030204" pitchFamily="18" charset="0"/>
              </a:rPr>
              <a:t> </a:t>
            </a:r>
            <a:r>
              <a:rPr lang="en-US" sz="2000" dirty="0">
                <a:latin typeface="Cambria Math" panose="02040503050406030204" pitchFamily="18" charset="0"/>
                <a:ea typeface="Cambria Math" panose="02040503050406030204" pitchFamily="18" charset="0"/>
              </a:rPr>
              <a:t>R&amp;D</a:t>
            </a:r>
            <a:endParaRPr lang="el-GR" sz="2000" dirty="0">
              <a:latin typeface="Cambria Math" panose="02040503050406030204" pitchFamily="18" charset="0"/>
              <a:ea typeface="Cambria Math" panose="02040503050406030204" pitchFamily="18" charset="0"/>
            </a:endParaRPr>
          </a:p>
        </p:txBody>
      </p:sp>
      <p:sp>
        <p:nvSpPr>
          <p:cNvPr id="2" name="Title 1"/>
          <p:cNvSpPr>
            <a:spLocks noGrp="1"/>
          </p:cNvSpPr>
          <p:nvPr>
            <p:ph type="title"/>
          </p:nvPr>
        </p:nvSpPr>
        <p:spPr/>
        <p:txBody>
          <a:bodyPr>
            <a:noAutofit/>
          </a:bodyPr>
          <a:lstStyle/>
          <a:p>
            <a:pPr>
              <a:defRPr/>
            </a:pPr>
            <a:r>
              <a:rPr lang="el-GR" sz="2800" b="1" dirty="0">
                <a:solidFill>
                  <a:srgbClr val="C00000"/>
                </a:solidFill>
              </a:rPr>
              <a:t>ΕΝΕΡΓΕΙΑΚΗ ΠΟΛΙΤΙΚΗ – ανάγκη για δρομολόγηση αλλαγών</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58</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88200731"/>
      </p:ext>
    </p:extLst>
  </p:cSld>
  <p:clrMapOvr>
    <a:masterClrMapping/>
  </p:clrMapOvr>
  <mc:AlternateContent xmlns:mc="http://schemas.openxmlformats.org/markup-compatibility/2006">
    <mc:Choice xmlns:p14="http://schemas.microsoft.com/office/powerpoint/2010/main" Requires="p14">
      <p:transition spd="slow" p14:dur="2000" advTm="55854"/>
    </mc:Choice>
    <mc:Fallback>
      <p:transition spd="slow" advTm="55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2050" name="Picture 2"/>
          <p:cNvPicPr>
            <a:picLocks noChangeAspect="1" noChangeArrowheads="1"/>
          </p:cNvPicPr>
          <p:nvPr/>
        </p:nvPicPr>
        <p:blipFill rotWithShape="1">
          <a:blip r:embed="rId5" cstate="print"/>
          <a:srcRect l="3537" t="39778" r="41261" b="21298"/>
          <a:stretch/>
        </p:blipFill>
        <p:spPr bwMode="auto">
          <a:xfrm>
            <a:off x="4572000" y="188640"/>
            <a:ext cx="4392000" cy="2088000"/>
          </a:xfrm>
          <a:prstGeom prst="rect">
            <a:avLst/>
          </a:prstGeom>
          <a:noFill/>
          <a:ln w="9525">
            <a:solidFill>
              <a:srgbClr val="669900"/>
            </a:solidFill>
            <a:miter lim="800000"/>
            <a:headEnd/>
            <a:tailEnd/>
          </a:ln>
          <a:effectLst/>
        </p:spPr>
      </p:pic>
      <p:sp>
        <p:nvSpPr>
          <p:cNvPr id="2" name="Title 1"/>
          <p:cNvSpPr>
            <a:spLocks noGrp="1"/>
          </p:cNvSpPr>
          <p:nvPr>
            <p:ph type="title"/>
          </p:nvPr>
        </p:nvSpPr>
        <p:spPr>
          <a:xfrm>
            <a:off x="457200" y="274637"/>
            <a:ext cx="3394720" cy="1714203"/>
          </a:xfrm>
        </p:spPr>
        <p:txBody>
          <a:bodyPr>
            <a:normAutofit fontScale="90000"/>
          </a:bodyPr>
          <a:lstStyle/>
          <a:p>
            <a:pPr algn="l"/>
            <a:r>
              <a:rPr lang="el-GR" dirty="0" smtClean="0">
                <a:solidFill>
                  <a:srgbClr val="C00000"/>
                </a:solidFill>
              </a:rPr>
              <a:t>ΕΝΕΡΓΕΙΑΚΗ ΠΟΛΙΤΙΚΗ : ΥΠΕΡΕΘΝΙΚΗ &amp; ΕΘΝΙΚΗ</a:t>
            </a:r>
            <a:endParaRPr lang="en-GB" dirty="0">
              <a:solidFill>
                <a:srgbClr val="C00000"/>
              </a:solidFill>
            </a:endParaRPr>
          </a:p>
        </p:txBody>
      </p:sp>
      <p:sp>
        <p:nvSpPr>
          <p:cNvPr id="5" name="Content Placeholder 2"/>
          <p:cNvSpPr txBox="1">
            <a:spLocks/>
          </p:cNvSpPr>
          <p:nvPr/>
        </p:nvSpPr>
        <p:spPr>
          <a:xfrm>
            <a:off x="355907" y="2420888"/>
            <a:ext cx="8229600" cy="403244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dirty="0" smtClean="0"/>
              <a:t>ΠΑΓΚΟΣΜΙΟΙ ΟΡΓΑΝΙΣΜΟΙ ΟΠΩΣ Ο ΟΗΕ ΔΕΝ ΕΧΟΥΝ ΘΕΣΜΙΚΗ ΙΣΧΥ ΣΤΑ ΚΡΑΤΗ. ΜΠΟΡΟΥΝ ΟΜΩΣ ΝΑ  ΔΙΑΤΥΠΩΝΟΥΝ ΠΡΟΤΑΣΕΙΣ ΠΟΛΙΤΙΚΗΣ</a:t>
            </a:r>
          </a:p>
          <a:p>
            <a:r>
              <a:rPr lang="el-GR" dirty="0" smtClean="0"/>
              <a:t>Η ΕΥΡΩΠΑΪΚΗ ΕΝΩΣΗ ΕΧΕΙ ΘΕΣΜΙΚΗ ΙΣΧΥ , ΚΑΙ ΟΠΩΣ ΟΙ ΕΘΝΙΚΕΣ ΚΥΒΕΡΝΗΣΕΙΣ ΠΑΡΕΜΒΑΙΝΟΥΝ ΣΤΗΝ ΕΛΕΥΘΕΡΗ ΑΓΟΡΑ ΜΕ ΤΗΝ ΧΡΗΣΙΜΟΠΟΙΗΣΗ ΟΙΚΟΝΟΜΙΚΩΝ ΚΙΝΗΤΡΩΝ</a:t>
            </a:r>
            <a:endParaRPr lang="en-GB" dirty="0"/>
          </a:p>
        </p:txBody>
      </p:sp>
      <p:sp>
        <p:nvSpPr>
          <p:cNvPr id="3" name="Slide Number Placeholder 2"/>
          <p:cNvSpPr>
            <a:spLocks noGrp="1"/>
          </p:cNvSpPr>
          <p:nvPr>
            <p:ph type="sldNum" sz="quarter" idx="12"/>
          </p:nvPr>
        </p:nvSpPr>
        <p:spPr/>
        <p:txBody>
          <a:bodyPr/>
          <a:lstStyle/>
          <a:p>
            <a:fld id="{BC1ABC06-5541-4A9D-A2D6-73EED2529435}" type="slidenum">
              <a:rPr lang="en-GB" smtClean="0"/>
              <a:t>59</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09852730"/>
      </p:ext>
    </p:extLst>
  </p:cSld>
  <p:clrMapOvr>
    <a:masterClrMapping/>
  </p:clrMapOvr>
  <mc:AlternateContent xmlns:mc="http://schemas.openxmlformats.org/markup-compatibility/2006">
    <mc:Choice xmlns:p14="http://schemas.microsoft.com/office/powerpoint/2010/main" Requires="p14">
      <p:transition spd="slow" p14:dur="2000" advTm="35487"/>
    </mc:Choice>
    <mc:Fallback>
      <p:transition spd="slow" advTm="35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250825" y="274638"/>
            <a:ext cx="8569325" cy="850900"/>
          </a:xfrm>
        </p:spPr>
        <p:txBody>
          <a:bodyPr>
            <a:normAutofit/>
          </a:bodyPr>
          <a:lstStyle/>
          <a:p>
            <a:pPr>
              <a:defRPr/>
            </a:pPr>
            <a:r>
              <a:rPr lang="el-GR" sz="2800" dirty="0">
                <a:solidFill>
                  <a:srgbClr val="C00000"/>
                </a:solidFill>
              </a:rPr>
              <a:t>Πετρέλαιο : Παγκόσμια παραγωγή και κατανάλωση</a:t>
            </a:r>
          </a:p>
        </p:txBody>
      </p:sp>
      <p:pic>
        <p:nvPicPr>
          <p:cNvPr id="17411" name="Picture 3" descr="World Energy Resources Oil 2004"/>
          <p:cNvPicPr>
            <a:picLocks noGrp="1" noChangeAspect="1" noChangeArrowheads="1"/>
          </p:cNvPicPr>
          <p:nvPr>
            <p:ph idx="1"/>
          </p:nvPr>
        </p:nvPicPr>
        <p:blipFill>
          <a:blip r:embed="rId5" cstate="print"/>
          <a:stretch>
            <a:fillRect/>
          </a:stretch>
        </p:blipFill>
        <p:spPr>
          <a:xfrm>
            <a:off x="580354" y="1268760"/>
            <a:ext cx="6737718" cy="5305078"/>
          </a:xfrm>
          <a:noFill/>
        </p:spPr>
      </p:pic>
      <p:sp>
        <p:nvSpPr>
          <p:cNvPr id="2" name="Slide Number Placeholder 1"/>
          <p:cNvSpPr>
            <a:spLocks noGrp="1"/>
          </p:cNvSpPr>
          <p:nvPr>
            <p:ph type="sldNum" sz="quarter" idx="12"/>
          </p:nvPr>
        </p:nvSpPr>
        <p:spPr/>
        <p:txBody>
          <a:bodyPr/>
          <a:lstStyle/>
          <a:p>
            <a:fld id="{BC1ABC06-5541-4A9D-A2D6-73EED2529435}" type="slidenum">
              <a:rPr lang="en-GB" smtClean="0"/>
              <a:t>6</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38653458"/>
      </p:ext>
    </p:extLst>
  </p:cSld>
  <p:clrMapOvr>
    <a:masterClrMapping/>
  </p:clrMapOvr>
  <mc:AlternateContent xmlns:mc="http://schemas.openxmlformats.org/markup-compatibility/2006">
    <mc:Choice xmlns:p14="http://schemas.microsoft.com/office/powerpoint/2010/main" Requires="p14">
      <p:transition spd="slow" p14:dur="2000" advTm="26418"/>
    </mc:Choice>
    <mc:Fallback>
      <p:transition spd="slow" advTm="26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451" name="Picture 3"/>
          <p:cNvPicPr>
            <a:picLocks noChangeAspect="1" noChangeArrowheads="1"/>
          </p:cNvPicPr>
          <p:nvPr/>
        </p:nvPicPr>
        <p:blipFill>
          <a:blip r:embed="rId5" cstate="print"/>
          <a:srcRect/>
          <a:stretch>
            <a:fillRect/>
          </a:stretch>
        </p:blipFill>
        <p:spPr bwMode="auto">
          <a:xfrm>
            <a:off x="4928871" y="3717032"/>
            <a:ext cx="4217987" cy="3030537"/>
          </a:xfrm>
          <a:prstGeom prst="rect">
            <a:avLst/>
          </a:prstGeom>
          <a:noFill/>
          <a:ln w="9525">
            <a:noFill/>
            <a:miter lim="800000"/>
            <a:headEnd/>
            <a:tailEnd/>
          </a:ln>
          <a:effectLst/>
        </p:spPr>
      </p:pic>
      <p:sp>
        <p:nvSpPr>
          <p:cNvPr id="616452" name="Text Box 4"/>
          <p:cNvSpPr txBox="1">
            <a:spLocks noChangeArrowheads="1"/>
          </p:cNvSpPr>
          <p:nvPr/>
        </p:nvSpPr>
        <p:spPr bwMode="auto">
          <a:xfrm>
            <a:off x="323850" y="115888"/>
            <a:ext cx="8569325" cy="523220"/>
          </a:xfrm>
          <a:prstGeom prst="rect">
            <a:avLst/>
          </a:prstGeom>
          <a:noFill/>
          <a:ln w="28575">
            <a:solidFill>
              <a:schemeClr val="tx1"/>
            </a:solidFill>
            <a:miter lim="800000"/>
            <a:headEnd/>
            <a:tailEnd/>
          </a:ln>
          <a:effectLst/>
        </p:spPr>
        <p:txBody>
          <a:bodyPr>
            <a:spAutoFit/>
          </a:bodyPr>
          <a:lstStyle/>
          <a:p>
            <a:pPr algn="ctr">
              <a:spcBef>
                <a:spcPct val="0"/>
              </a:spcBef>
              <a:defRPr/>
            </a:pPr>
            <a:r>
              <a:rPr lang="el-GR" sz="2800" b="1" dirty="0">
                <a:solidFill>
                  <a:srgbClr val="C00000"/>
                </a:solidFill>
                <a:latin typeface="Cambria Math" panose="02040503050406030204" pitchFamily="18" charset="0"/>
                <a:ea typeface="Cambria Math" panose="02040503050406030204" pitchFamily="18" charset="0"/>
                <a:cs typeface="+mj-cs"/>
              </a:rPr>
              <a:t>ΕΝΕΡΓΕΙΑΚΗ </a:t>
            </a:r>
            <a:r>
              <a:rPr lang="el-GR" sz="2800" b="1" dirty="0">
                <a:solidFill>
                  <a:srgbClr val="C00000"/>
                </a:solidFill>
                <a:latin typeface="Cambria Math" panose="02040503050406030204" pitchFamily="18" charset="0"/>
                <a:ea typeface="Cambria Math" panose="02040503050406030204" pitchFamily="18" charset="0"/>
                <a:cs typeface="+mj-cs"/>
              </a:rPr>
              <a:t>ΠΟΛΙΤΙΚΗ – θέματα υπό εξέταση</a:t>
            </a:r>
            <a:endParaRPr lang="el-GR" sz="2800" b="1" dirty="0">
              <a:solidFill>
                <a:srgbClr val="C00000"/>
              </a:solidFill>
              <a:latin typeface="Cambria Math" panose="02040503050406030204" pitchFamily="18" charset="0"/>
              <a:ea typeface="Cambria Math" panose="02040503050406030204" pitchFamily="18" charset="0"/>
              <a:cs typeface="+mj-cs"/>
            </a:endParaRPr>
          </a:p>
        </p:txBody>
      </p:sp>
      <p:sp>
        <p:nvSpPr>
          <p:cNvPr id="2" name="TextBox 1"/>
          <p:cNvSpPr txBox="1"/>
          <p:nvPr/>
        </p:nvSpPr>
        <p:spPr>
          <a:xfrm>
            <a:off x="179512" y="591788"/>
            <a:ext cx="7416824" cy="2862322"/>
          </a:xfrm>
          <a:prstGeom prst="rect">
            <a:avLst/>
          </a:prstGeom>
          <a:solidFill>
            <a:srgbClr val="FFFF99"/>
          </a:solidFill>
        </p:spPr>
        <p:txBody>
          <a:bodyPr wrap="square" rtlCol="0">
            <a:spAutoFit/>
          </a:bodyPr>
          <a:lstStyle/>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ΚΥΒΕΡΝΗΣΕΙΣ</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ΑΛΛΑΓΗ ΚΙΝΗΤΡΩΝ (ΦΟΡΟΙ, ΕΠΙΔΟΤΗΣΕΙΣ)</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ΔΗΜΙΟΥΡΓΙΑ ΕΥΝΟΪΚΩΝ ΣΥΝΘΗΚΩΝ (ΔΗΜΟΣΙΕΣ ΜΕΤΑΦΟΡΕΣ, ΑΝΑΚΥΚΛΩΣΗ, ...)</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ΔΗΜΙΟΥΡΓΙΑ  ΘΕΣΜΩΝ (ΚΑΝΟΝΕΣ , ΝΟΜΟΘΕΣΙΑ)</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ΚΟΙΝΩΝΙΚΗ ΔΙΑΣΤΑΣΗ (ΑΛΛΑΓΗ ΣΥΜΠΕΡΙΦΟΡΩΝ)</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ΑΛΛΑΓΗ ΠΡΑΚΤΙΚΗΣ ΣΤΙΣ ΒΙΟΜΗΧΑΝΙΕΣ (ΔΕΣΜΕΥΣΕΙΣ ΤΩΝ ΜΕΓΑΛΩΝ ΠΑΙΚΤΩΝ ΤΗΣ ΕΝΕΡΓΕΙΑΣ – ΠΑΡΑΓΩΓΟΙ, ΧΡΗΣΤΕΣ)</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ΟΡΓΑΝΩΣΗ ΠΡΟΜΗΘΕΙΩΝ ΣΤΟΝ ΔΗΜΟΣΙΟ ΤΟΜΕΑ</a:t>
            </a:r>
          </a:p>
          <a:p>
            <a:pPr marL="285750" indent="-285750" fontAlgn="base">
              <a:buFont typeface="Arial" panose="020B0604020202020204" pitchFamily="34" charset="0"/>
              <a:buChar char="•"/>
            </a:pPr>
            <a:r>
              <a:rPr lang="el-GR" dirty="0" smtClean="0">
                <a:latin typeface="Cambria Math" panose="02040503050406030204" pitchFamily="18" charset="0"/>
                <a:ea typeface="Cambria Math" panose="02040503050406030204" pitchFamily="18" charset="0"/>
              </a:rPr>
              <a:t>ΕΞΟΙΚΟΝΟΜΗΣΗ ΣΤΟΝ ΔΗΜΟΣΙΟ ΤΟΜΕΑ</a:t>
            </a:r>
            <a:endParaRPr lang="en-GB" dirty="0" err="1">
              <a:latin typeface="Cambria Math" panose="02040503050406030204" pitchFamily="18" charset="0"/>
              <a:ea typeface="Cambria Math" panose="02040503050406030204" pitchFamily="18" charset="0"/>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60</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68931348"/>
      </p:ext>
    </p:extLst>
  </p:cSld>
  <p:clrMapOvr>
    <a:masterClrMapping/>
  </p:clrMapOvr>
  <mc:AlternateContent xmlns:mc="http://schemas.openxmlformats.org/markup-compatibility/2006">
    <mc:Choice xmlns:p14="http://schemas.microsoft.com/office/powerpoint/2010/main" Requires="p14">
      <p:transition spd="slow" p14:dur="2000" advTm="84653"/>
    </mc:Choice>
    <mc:Fallback>
      <p:transition spd="slow" advTm="84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C1ABC06-5541-4A9D-A2D6-73EED2529435}" type="slidenum">
              <a:rPr lang="en-GB" smtClean="0"/>
              <a:t>61</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67793671"/>
      </p:ext>
    </p:extLst>
  </p:cSld>
  <p:clrMapOvr>
    <a:masterClrMapping/>
  </p:clrMapOvr>
  <mc:AlternateContent xmlns:mc="http://schemas.openxmlformats.org/markup-compatibility/2006">
    <mc:Choice xmlns:p14="http://schemas.microsoft.com/office/powerpoint/2010/main" Requires="p14">
      <p:transition spd="slow" p14:dur="2000" advTm="2739"/>
    </mc:Choice>
    <mc:Fallback>
      <p:transition spd="slow" advTm="2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a:solidFill>
                  <a:srgbClr val="C00000"/>
                </a:solidFill>
              </a:rPr>
              <a:t>ΕΝΕΡΓΕΙΑ : ΣΗΜΕΡΙΝΗ ΚΑΤΑΣΤΑΣΗ</a:t>
            </a:r>
            <a:endParaRPr lang="en-GB" sz="2800" dirty="0">
              <a:solidFill>
                <a:srgbClr val="C00000"/>
              </a:solidFill>
            </a:endParaRPr>
          </a:p>
        </p:txBody>
      </p:sp>
      <p:sp>
        <p:nvSpPr>
          <p:cNvPr id="3" name="Content Placeholder 2"/>
          <p:cNvSpPr>
            <a:spLocks noGrp="1"/>
          </p:cNvSpPr>
          <p:nvPr>
            <p:ph idx="1"/>
          </p:nvPr>
        </p:nvSpPr>
        <p:spPr>
          <a:xfrm>
            <a:off x="683568" y="1196752"/>
            <a:ext cx="8229600" cy="5217443"/>
          </a:xfrm>
        </p:spPr>
        <p:txBody>
          <a:bodyPr/>
          <a:lstStyle/>
          <a:p>
            <a:pPr>
              <a:spcBef>
                <a:spcPct val="50000"/>
              </a:spcBef>
            </a:pPr>
            <a:r>
              <a:rPr lang="el-GR" smtClean="0">
                <a:latin typeface="Arial" charset="0"/>
              </a:rPr>
              <a:t>ΑΥΞΗΣΗ </a:t>
            </a:r>
            <a:r>
              <a:rPr lang="el-GR" dirty="0">
                <a:latin typeface="Arial" charset="0"/>
              </a:rPr>
              <a:t>ΠΛΗΘΥΣΜΟΥ</a:t>
            </a:r>
          </a:p>
          <a:p>
            <a:pPr>
              <a:spcBef>
                <a:spcPct val="50000"/>
              </a:spcBef>
            </a:pPr>
            <a:r>
              <a:rPr lang="el-GR" smtClean="0"/>
              <a:t>ΒΕΛΤΙΩΣΗ</a:t>
            </a:r>
            <a:r>
              <a:rPr lang="el-GR" smtClean="0">
                <a:latin typeface="Arial" charset="0"/>
              </a:rPr>
              <a:t> </a:t>
            </a:r>
            <a:r>
              <a:rPr lang="el-GR" dirty="0">
                <a:latin typeface="Arial" charset="0"/>
              </a:rPr>
              <a:t>ΕΠΙΠΕΔΟΥ ΔΙΑΒΙΩΣΗΣ</a:t>
            </a:r>
          </a:p>
          <a:p>
            <a:pPr>
              <a:spcBef>
                <a:spcPct val="50000"/>
              </a:spcBef>
            </a:pPr>
            <a:r>
              <a:rPr lang="el-GR" smtClean="0">
                <a:latin typeface="Arial" charset="0"/>
              </a:rPr>
              <a:t>ΑΥΞΗΣΗ </a:t>
            </a:r>
            <a:r>
              <a:rPr lang="el-GR" dirty="0">
                <a:latin typeface="Arial" charset="0"/>
              </a:rPr>
              <a:t>ΜΕΤΑΦΟΡΩΝ </a:t>
            </a:r>
          </a:p>
          <a:p>
            <a:pPr>
              <a:spcBef>
                <a:spcPct val="50000"/>
              </a:spcBef>
            </a:pPr>
            <a:r>
              <a:rPr lang="el-GR" smtClean="0">
                <a:latin typeface="Arial" charset="0"/>
              </a:rPr>
              <a:t>ΑΥΞΗΣΗ </a:t>
            </a:r>
            <a:r>
              <a:rPr lang="el-GR" dirty="0">
                <a:latin typeface="Arial" charset="0"/>
              </a:rPr>
              <a:t>ΜΕΤΑΚΙΝΗΣΕΩΝ</a:t>
            </a:r>
          </a:p>
          <a:p>
            <a:pPr>
              <a:spcBef>
                <a:spcPct val="50000"/>
              </a:spcBef>
            </a:pPr>
            <a:r>
              <a:rPr lang="el-GR" smtClean="0">
                <a:latin typeface="Arial" charset="0"/>
              </a:rPr>
              <a:t>ΥΠΗΡΕΣΙΕΣ</a:t>
            </a:r>
            <a:r>
              <a:rPr lang="el-GR" dirty="0">
                <a:latin typeface="Arial" charset="0"/>
              </a:rPr>
              <a:t>, </a:t>
            </a:r>
            <a:r>
              <a:rPr lang="el-GR" dirty="0" smtClean="0">
                <a:latin typeface="Arial" charset="0"/>
              </a:rPr>
              <a:t>ΠΡΟΪΟΝΤΑ</a:t>
            </a:r>
            <a:r>
              <a:rPr lang="el-GR" dirty="0">
                <a:latin typeface="Arial" charset="0"/>
              </a:rPr>
              <a:t>, ΔΙΕΡΓΑΣΙΕΣ, ΤΕΧΝΟΛΟΓΙΕΣ</a:t>
            </a:r>
          </a:p>
          <a:p>
            <a:endParaRPr lang="el-GR" dirty="0" smtClean="0"/>
          </a:p>
          <a:p>
            <a:endParaRPr lang="el-GR" dirty="0"/>
          </a:p>
          <a:p>
            <a:r>
              <a:rPr lang="el-GR" b="1" dirty="0">
                <a:latin typeface="Arial" charset="0"/>
              </a:rPr>
              <a:t>ΣΥΝΕΠΕΙΑ:    </a:t>
            </a:r>
            <a:r>
              <a:rPr lang="el-GR" b="1" dirty="0">
                <a:solidFill>
                  <a:srgbClr val="C00000"/>
                </a:solidFill>
                <a:latin typeface="Arial" charset="0"/>
              </a:rPr>
              <a:t>ΑΥΞΗΣΗ ΤΗΣ ΖΗΤΗΣΗΣ ΕΝΕΡΓΕΙΑΣ</a:t>
            </a:r>
            <a:endParaRPr lang="el-GR" dirty="0">
              <a:solidFill>
                <a:srgbClr val="C00000"/>
              </a:solidFill>
              <a:latin typeface="Arial" charset="0"/>
            </a:endParaRPr>
          </a:p>
          <a:p>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62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6169631"/>
      </p:ext>
    </p:extLst>
  </p:cSld>
  <p:clrMapOvr>
    <a:masterClrMapping/>
  </p:clrMapOvr>
  <mc:AlternateContent xmlns:mc="http://schemas.openxmlformats.org/markup-compatibility/2006">
    <mc:Choice xmlns:p14="http://schemas.microsoft.com/office/powerpoint/2010/main" Requires="p14">
      <p:transition spd="slow" p14:dur="2000" advTm="37170"/>
    </mc:Choice>
    <mc:Fallback>
      <p:transition spd="slow" advTm="37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250825" y="1412875"/>
            <a:ext cx="2305050" cy="4129088"/>
          </a:xfrm>
          <a:prstGeom prst="rect">
            <a:avLst/>
          </a:prstGeom>
          <a:noFill/>
          <a:ln w="9525">
            <a:solidFill>
              <a:schemeClr val="tx1"/>
            </a:solidFill>
            <a:miter lim="800000"/>
            <a:headEnd/>
            <a:tailEnd/>
          </a:ln>
        </p:spPr>
        <p:txBody>
          <a:bodyPr>
            <a:spAutoFit/>
          </a:bodyPr>
          <a:lstStyle/>
          <a:p>
            <a:pPr>
              <a:spcBef>
                <a:spcPct val="50000"/>
              </a:spcBef>
            </a:pPr>
            <a:r>
              <a:rPr lang="el-GR" sz="2000" b="1">
                <a:solidFill>
                  <a:srgbClr val="FF0000"/>
                </a:solidFill>
                <a:latin typeface="Arial" charset="0"/>
              </a:rPr>
              <a:t>ΗΛΙΑΚΗ</a:t>
            </a:r>
            <a:r>
              <a:rPr lang="el-GR" sz="2000">
                <a:solidFill>
                  <a:srgbClr val="FF0000"/>
                </a:solidFill>
                <a:latin typeface="Arial" charset="0"/>
              </a:rPr>
              <a:t> </a:t>
            </a:r>
          </a:p>
          <a:p>
            <a:pPr>
              <a:spcBef>
                <a:spcPct val="50000"/>
              </a:spcBef>
            </a:pPr>
            <a:r>
              <a:rPr lang="el-GR" sz="1400">
                <a:solidFill>
                  <a:srgbClr val="FF0000"/>
                </a:solidFill>
                <a:latin typeface="Arial" charset="0"/>
              </a:rPr>
              <a:t>Θερμότητα / ηλεκτρισμός</a:t>
            </a:r>
          </a:p>
          <a:p>
            <a:pPr>
              <a:spcBef>
                <a:spcPct val="50000"/>
              </a:spcBef>
            </a:pPr>
            <a:endParaRPr lang="el-GR" sz="1400">
              <a:solidFill>
                <a:srgbClr val="FF0000"/>
              </a:solidFill>
              <a:latin typeface="Arial" charset="0"/>
            </a:endParaRPr>
          </a:p>
          <a:p>
            <a:pPr>
              <a:spcBef>
                <a:spcPct val="50000"/>
              </a:spcBef>
            </a:pPr>
            <a:r>
              <a:rPr lang="el-GR" sz="1400">
                <a:solidFill>
                  <a:srgbClr val="FF0000"/>
                </a:solidFill>
                <a:latin typeface="Arial" charset="0"/>
              </a:rPr>
              <a:t>ΣΥΛΛΕΚΤΕΣ</a:t>
            </a:r>
          </a:p>
          <a:p>
            <a:pPr>
              <a:spcBef>
                <a:spcPct val="50000"/>
              </a:spcBef>
            </a:pPr>
            <a:r>
              <a:rPr lang="el-GR" sz="1400">
                <a:solidFill>
                  <a:srgbClr val="FF0000"/>
                </a:solidFill>
                <a:latin typeface="Arial" charset="0"/>
              </a:rPr>
              <a:t>ΦΩΤΟΒΟΛΤΑΪΚΑ</a:t>
            </a:r>
          </a:p>
          <a:p>
            <a:pPr>
              <a:spcBef>
                <a:spcPct val="50000"/>
              </a:spcBef>
            </a:pPr>
            <a:r>
              <a:rPr lang="el-GR" sz="1400">
                <a:solidFill>
                  <a:srgbClr val="FF0000"/>
                </a:solidFill>
                <a:latin typeface="Arial" charset="0"/>
              </a:rPr>
              <a:t>ΘΕΡΜΙΚΟΣ ΣΤΑΘΜΟΣ</a:t>
            </a:r>
          </a:p>
          <a:p>
            <a:pPr>
              <a:spcBef>
                <a:spcPct val="50000"/>
              </a:spcBef>
            </a:pPr>
            <a:endParaRPr lang="el-GR" sz="1400">
              <a:solidFill>
                <a:srgbClr val="FF0000"/>
              </a:solidFill>
              <a:latin typeface="Arial" charset="0"/>
            </a:endParaRPr>
          </a:p>
          <a:p>
            <a:pPr>
              <a:spcBef>
                <a:spcPct val="50000"/>
              </a:spcBef>
            </a:pPr>
            <a:r>
              <a:rPr lang="el-GR" sz="1400">
                <a:solidFill>
                  <a:srgbClr val="FF0000"/>
                </a:solidFill>
                <a:latin typeface="Arial" charset="0"/>
              </a:rPr>
              <a:t>ΒΙΟΚΛΙΜΑΤΙΚΗ ΑΡΧΙΤΕΚΤΟΝΙΚΗ</a:t>
            </a:r>
          </a:p>
          <a:p>
            <a:pPr>
              <a:spcBef>
                <a:spcPct val="50000"/>
              </a:spcBef>
            </a:pPr>
            <a:endParaRPr lang="el-GR" sz="1400">
              <a:latin typeface="Arial" charset="0"/>
            </a:endParaRPr>
          </a:p>
          <a:p>
            <a:pPr>
              <a:spcBef>
                <a:spcPct val="50000"/>
              </a:spcBef>
            </a:pPr>
            <a:endParaRPr lang="el-GR" sz="1400">
              <a:latin typeface="Arial" charset="0"/>
            </a:endParaRPr>
          </a:p>
          <a:p>
            <a:pPr>
              <a:spcBef>
                <a:spcPct val="50000"/>
              </a:spcBef>
            </a:pPr>
            <a:endParaRPr lang="el-GR" sz="1400">
              <a:latin typeface="Arial" charset="0"/>
            </a:endParaRPr>
          </a:p>
          <a:p>
            <a:pPr>
              <a:spcBef>
                <a:spcPct val="50000"/>
              </a:spcBef>
            </a:pPr>
            <a:endParaRPr lang="el-GR" sz="1400">
              <a:latin typeface="Arial" charset="0"/>
            </a:endParaRPr>
          </a:p>
        </p:txBody>
      </p:sp>
      <p:sp>
        <p:nvSpPr>
          <p:cNvPr id="64515" name="Text Box 3"/>
          <p:cNvSpPr txBox="1">
            <a:spLocks noChangeArrowheads="1"/>
          </p:cNvSpPr>
          <p:nvPr/>
        </p:nvSpPr>
        <p:spPr bwMode="auto">
          <a:xfrm>
            <a:off x="5508625" y="3357563"/>
            <a:ext cx="2663825" cy="2143125"/>
          </a:xfrm>
          <a:prstGeom prst="rect">
            <a:avLst/>
          </a:prstGeom>
          <a:noFill/>
          <a:ln w="9525">
            <a:solidFill>
              <a:schemeClr val="tx1"/>
            </a:solidFill>
            <a:miter lim="800000"/>
            <a:headEnd/>
            <a:tailEnd/>
          </a:ln>
        </p:spPr>
        <p:txBody>
          <a:bodyPr>
            <a:spAutoFit/>
          </a:bodyPr>
          <a:lstStyle/>
          <a:p>
            <a:pPr>
              <a:spcBef>
                <a:spcPct val="50000"/>
              </a:spcBef>
            </a:pPr>
            <a:r>
              <a:rPr lang="el-GR" sz="2000" b="1">
                <a:solidFill>
                  <a:srgbClr val="660033"/>
                </a:solidFill>
                <a:latin typeface="Arial" charset="0"/>
              </a:rPr>
              <a:t>ΓΕΩΘΕΡΜΙΑ</a:t>
            </a:r>
          </a:p>
          <a:p>
            <a:pPr>
              <a:spcBef>
                <a:spcPct val="50000"/>
              </a:spcBef>
            </a:pPr>
            <a:r>
              <a:rPr lang="el-GR" sz="1400">
                <a:solidFill>
                  <a:srgbClr val="660033"/>
                </a:solidFill>
                <a:latin typeface="Arial" charset="0"/>
              </a:rPr>
              <a:t>Θερμότητα / Ηλεκτρισμός</a:t>
            </a:r>
          </a:p>
          <a:p>
            <a:pPr>
              <a:spcBef>
                <a:spcPct val="50000"/>
              </a:spcBef>
            </a:pPr>
            <a:endParaRPr lang="el-GR" sz="1400">
              <a:latin typeface="Arial" charset="0"/>
            </a:endParaRPr>
          </a:p>
          <a:p>
            <a:pPr>
              <a:spcBef>
                <a:spcPct val="50000"/>
              </a:spcBef>
            </a:pPr>
            <a:endParaRPr lang="el-GR" sz="1200">
              <a:latin typeface="Arial" charset="0"/>
            </a:endParaRPr>
          </a:p>
          <a:p>
            <a:pPr>
              <a:spcBef>
                <a:spcPct val="50000"/>
              </a:spcBef>
            </a:pPr>
            <a:endParaRPr lang="el-GR" sz="1200">
              <a:latin typeface="Arial" charset="0"/>
            </a:endParaRPr>
          </a:p>
          <a:p>
            <a:pPr>
              <a:spcBef>
                <a:spcPct val="50000"/>
              </a:spcBef>
            </a:pPr>
            <a:endParaRPr lang="el-GR" sz="1200">
              <a:latin typeface="Arial" charset="0"/>
            </a:endParaRPr>
          </a:p>
          <a:p>
            <a:pPr>
              <a:spcBef>
                <a:spcPct val="50000"/>
              </a:spcBef>
            </a:pPr>
            <a:endParaRPr lang="el-GR" sz="1200">
              <a:latin typeface="Arial" charset="0"/>
            </a:endParaRPr>
          </a:p>
        </p:txBody>
      </p:sp>
      <p:sp>
        <p:nvSpPr>
          <p:cNvPr id="64516" name="Text Box 4"/>
          <p:cNvSpPr txBox="1">
            <a:spLocks noChangeArrowheads="1"/>
          </p:cNvSpPr>
          <p:nvPr/>
        </p:nvSpPr>
        <p:spPr bwMode="auto">
          <a:xfrm>
            <a:off x="5508625" y="1412875"/>
            <a:ext cx="2665413" cy="1652588"/>
          </a:xfrm>
          <a:prstGeom prst="rect">
            <a:avLst/>
          </a:prstGeom>
          <a:noFill/>
          <a:ln w="9525">
            <a:solidFill>
              <a:schemeClr val="tx1"/>
            </a:solidFill>
            <a:miter lim="800000"/>
            <a:headEnd/>
            <a:tailEnd/>
          </a:ln>
        </p:spPr>
        <p:txBody>
          <a:bodyPr>
            <a:spAutoFit/>
          </a:bodyPr>
          <a:lstStyle/>
          <a:p>
            <a:pPr>
              <a:spcBef>
                <a:spcPct val="50000"/>
              </a:spcBef>
            </a:pPr>
            <a:r>
              <a:rPr lang="el-GR" b="1">
                <a:solidFill>
                  <a:srgbClr val="CC00FF"/>
                </a:solidFill>
                <a:latin typeface="Arial" charset="0"/>
              </a:rPr>
              <a:t>ΥΔΡΑΥΛΙΚΗ</a:t>
            </a:r>
          </a:p>
          <a:p>
            <a:pPr>
              <a:spcBef>
                <a:spcPct val="50000"/>
              </a:spcBef>
            </a:pPr>
            <a:r>
              <a:rPr lang="el-GR" sz="1400">
                <a:solidFill>
                  <a:srgbClr val="CC00FF"/>
                </a:solidFill>
                <a:latin typeface="Arial" charset="0"/>
              </a:rPr>
              <a:t>Ηλεκτρισμός</a:t>
            </a:r>
          </a:p>
          <a:p>
            <a:pPr>
              <a:spcBef>
                <a:spcPct val="50000"/>
              </a:spcBef>
            </a:pPr>
            <a:endParaRPr lang="el-GR" sz="1400">
              <a:solidFill>
                <a:srgbClr val="CC00FF"/>
              </a:solidFill>
              <a:latin typeface="Arial" charset="0"/>
            </a:endParaRPr>
          </a:p>
          <a:p>
            <a:pPr>
              <a:spcBef>
                <a:spcPct val="50000"/>
              </a:spcBef>
            </a:pPr>
            <a:r>
              <a:rPr lang="el-GR" sz="1400">
                <a:solidFill>
                  <a:srgbClr val="CC00FF"/>
                </a:solidFill>
                <a:latin typeface="Arial" charset="0"/>
              </a:rPr>
              <a:t>ΥΔΡΟΗΛΕΚΤΡΙΚΗ</a:t>
            </a:r>
          </a:p>
          <a:p>
            <a:pPr>
              <a:spcBef>
                <a:spcPct val="50000"/>
              </a:spcBef>
            </a:pPr>
            <a:r>
              <a:rPr lang="el-GR" sz="1400">
                <a:solidFill>
                  <a:srgbClr val="CC00FF"/>
                </a:solidFill>
                <a:latin typeface="Arial" charset="0"/>
              </a:rPr>
              <a:t>ΚΥΜΑΤΙΚΗ, ΠΑΛΙΡΡΟΙΑΚΗ</a:t>
            </a:r>
          </a:p>
        </p:txBody>
      </p:sp>
      <p:sp>
        <p:nvSpPr>
          <p:cNvPr id="64517" name="Text Box 5"/>
          <p:cNvSpPr txBox="1">
            <a:spLocks noChangeArrowheads="1"/>
          </p:cNvSpPr>
          <p:nvPr/>
        </p:nvSpPr>
        <p:spPr bwMode="auto">
          <a:xfrm>
            <a:off x="2771775" y="1412875"/>
            <a:ext cx="2447925" cy="1638300"/>
          </a:xfrm>
          <a:prstGeom prst="rect">
            <a:avLst/>
          </a:prstGeom>
          <a:noFill/>
          <a:ln w="9525">
            <a:solidFill>
              <a:schemeClr val="tx1"/>
            </a:solidFill>
            <a:miter lim="800000"/>
            <a:headEnd/>
            <a:tailEnd/>
          </a:ln>
        </p:spPr>
        <p:txBody>
          <a:bodyPr>
            <a:spAutoFit/>
          </a:bodyPr>
          <a:lstStyle/>
          <a:p>
            <a:pPr>
              <a:spcBef>
                <a:spcPct val="50000"/>
              </a:spcBef>
            </a:pPr>
            <a:r>
              <a:rPr lang="el-GR" sz="2000" b="1">
                <a:solidFill>
                  <a:srgbClr val="0000FF"/>
                </a:solidFill>
                <a:latin typeface="Arial" charset="0"/>
              </a:rPr>
              <a:t>ΑΙΟΛΙΚΗ</a:t>
            </a:r>
          </a:p>
          <a:p>
            <a:pPr>
              <a:spcBef>
                <a:spcPct val="50000"/>
              </a:spcBef>
            </a:pPr>
            <a:r>
              <a:rPr lang="el-GR" sz="1400">
                <a:solidFill>
                  <a:srgbClr val="0000FF"/>
                </a:solidFill>
                <a:latin typeface="Arial" charset="0"/>
              </a:rPr>
              <a:t>Ηλεκτρισμός</a:t>
            </a:r>
          </a:p>
          <a:p>
            <a:pPr>
              <a:spcBef>
                <a:spcPct val="50000"/>
              </a:spcBef>
            </a:pPr>
            <a:endParaRPr lang="el-GR" sz="1400">
              <a:solidFill>
                <a:srgbClr val="0000FF"/>
              </a:solidFill>
              <a:latin typeface="Arial" charset="0"/>
            </a:endParaRPr>
          </a:p>
          <a:p>
            <a:pPr>
              <a:spcBef>
                <a:spcPct val="50000"/>
              </a:spcBef>
            </a:pPr>
            <a:r>
              <a:rPr lang="el-GR" sz="1400">
                <a:solidFill>
                  <a:srgbClr val="0000FF"/>
                </a:solidFill>
                <a:latin typeface="Arial" charset="0"/>
              </a:rPr>
              <a:t>ΑΝΕΜΟΓΕΝΝΗΤΡΙΕΣ</a:t>
            </a:r>
          </a:p>
          <a:p>
            <a:pPr>
              <a:spcBef>
                <a:spcPct val="50000"/>
              </a:spcBef>
            </a:pPr>
            <a:endParaRPr lang="el-GR" sz="1200">
              <a:latin typeface="Arial" charset="0"/>
            </a:endParaRPr>
          </a:p>
        </p:txBody>
      </p:sp>
      <p:sp>
        <p:nvSpPr>
          <p:cNvPr id="64518" name="Text Box 6"/>
          <p:cNvSpPr txBox="1">
            <a:spLocks noChangeArrowheads="1"/>
          </p:cNvSpPr>
          <p:nvPr/>
        </p:nvSpPr>
        <p:spPr bwMode="auto">
          <a:xfrm>
            <a:off x="2771775" y="3429000"/>
            <a:ext cx="2447925" cy="2108200"/>
          </a:xfrm>
          <a:prstGeom prst="rect">
            <a:avLst/>
          </a:prstGeom>
          <a:noFill/>
          <a:ln w="9525">
            <a:solidFill>
              <a:schemeClr val="tx1"/>
            </a:solidFill>
            <a:miter lim="800000"/>
            <a:headEnd/>
            <a:tailEnd/>
          </a:ln>
        </p:spPr>
        <p:txBody>
          <a:bodyPr>
            <a:spAutoFit/>
          </a:bodyPr>
          <a:lstStyle/>
          <a:p>
            <a:pPr>
              <a:spcBef>
                <a:spcPct val="50000"/>
              </a:spcBef>
            </a:pPr>
            <a:r>
              <a:rPr lang="el-GR" sz="2000" b="1">
                <a:solidFill>
                  <a:srgbClr val="009900"/>
                </a:solidFill>
                <a:latin typeface="Arial" charset="0"/>
              </a:rPr>
              <a:t>ΒΙΟΜΑΖΑ</a:t>
            </a:r>
          </a:p>
          <a:p>
            <a:pPr>
              <a:spcBef>
                <a:spcPct val="50000"/>
              </a:spcBef>
            </a:pPr>
            <a:r>
              <a:rPr lang="el-GR" sz="1400">
                <a:solidFill>
                  <a:srgbClr val="009900"/>
                </a:solidFill>
                <a:latin typeface="Arial" charset="0"/>
              </a:rPr>
              <a:t>Θερμότητα / Ηλεκτρισμός</a:t>
            </a:r>
          </a:p>
          <a:p>
            <a:pPr>
              <a:spcBef>
                <a:spcPct val="50000"/>
              </a:spcBef>
            </a:pPr>
            <a:endParaRPr lang="el-GR" sz="1400">
              <a:solidFill>
                <a:srgbClr val="009900"/>
              </a:solidFill>
              <a:latin typeface="Arial" charset="0"/>
            </a:endParaRPr>
          </a:p>
          <a:p>
            <a:pPr>
              <a:spcBef>
                <a:spcPct val="50000"/>
              </a:spcBef>
            </a:pPr>
            <a:r>
              <a:rPr lang="el-GR" sz="1400">
                <a:solidFill>
                  <a:srgbClr val="009900"/>
                </a:solidFill>
                <a:latin typeface="Arial" charset="0"/>
              </a:rPr>
              <a:t>Φυτείες, υπολείμματα καλλιεργειών, απόβλητα κλπ</a:t>
            </a:r>
            <a:r>
              <a:rPr lang="el-GR" sz="1400">
                <a:latin typeface="Arial" charset="0"/>
              </a:rPr>
              <a:t>.</a:t>
            </a:r>
          </a:p>
          <a:p>
            <a:pPr>
              <a:spcBef>
                <a:spcPct val="50000"/>
              </a:spcBef>
            </a:pPr>
            <a:endParaRPr lang="el-GR" sz="1400">
              <a:latin typeface="Arial" charset="0"/>
            </a:endParaRPr>
          </a:p>
        </p:txBody>
      </p:sp>
      <p:sp>
        <p:nvSpPr>
          <p:cNvPr id="64519" name="Text Box 7"/>
          <p:cNvSpPr txBox="1">
            <a:spLocks noChangeArrowheads="1"/>
          </p:cNvSpPr>
          <p:nvPr/>
        </p:nvSpPr>
        <p:spPr bwMode="auto">
          <a:xfrm>
            <a:off x="250825" y="5949950"/>
            <a:ext cx="7993063" cy="466725"/>
          </a:xfrm>
          <a:prstGeom prst="rect">
            <a:avLst/>
          </a:prstGeom>
          <a:solidFill>
            <a:srgbClr val="FF0000"/>
          </a:solidFill>
          <a:ln w="9525">
            <a:solidFill>
              <a:srgbClr val="FF0000"/>
            </a:solidFill>
            <a:miter lim="800000"/>
            <a:headEnd/>
            <a:tailEnd/>
          </a:ln>
        </p:spPr>
        <p:txBody>
          <a:bodyPr>
            <a:spAutoFit/>
          </a:bodyPr>
          <a:lstStyle/>
          <a:p>
            <a:pPr algn="ctr"/>
            <a:r>
              <a:rPr lang="el-GR" sz="2400" b="1">
                <a:solidFill>
                  <a:srgbClr val="CCFF33"/>
                </a:solidFill>
                <a:latin typeface="Arial" charset="0"/>
              </a:rPr>
              <a:t>ΕΞΟΙΚΟΝΟΜΗΣΗ ΕΝΕΡΓΕΙΑΣ</a:t>
            </a:r>
          </a:p>
        </p:txBody>
      </p:sp>
      <p:sp>
        <p:nvSpPr>
          <p:cNvPr id="54280" name="Text Box 8"/>
          <p:cNvSpPr txBox="1">
            <a:spLocks noChangeArrowheads="1"/>
          </p:cNvSpPr>
          <p:nvPr/>
        </p:nvSpPr>
        <p:spPr bwMode="auto">
          <a:xfrm>
            <a:off x="250824" y="476250"/>
            <a:ext cx="7921625" cy="523220"/>
          </a:xfrm>
          <a:prstGeom prst="rect">
            <a:avLst/>
          </a:prstGeom>
          <a:noFill/>
          <a:ln w="28575">
            <a:solidFill>
              <a:schemeClr val="tx1"/>
            </a:solidFill>
            <a:miter lim="800000"/>
            <a:headEnd/>
            <a:tailEnd/>
          </a:ln>
        </p:spPr>
        <p:txBody>
          <a:bodyPr wrap="square">
            <a:spAutoFit/>
          </a:bodyPr>
          <a:lstStyle/>
          <a:p>
            <a:pPr algn="ctr">
              <a:spcBef>
                <a:spcPct val="0"/>
              </a:spcBef>
              <a:defRPr/>
            </a:pPr>
            <a:r>
              <a:rPr lang="el-GR" sz="2800" b="1">
                <a:solidFill>
                  <a:srgbClr val="C00000"/>
                </a:solidFill>
                <a:latin typeface="Cambria Math" panose="02040503050406030204" pitchFamily="18" charset="0"/>
                <a:ea typeface="Cambria Math" panose="02040503050406030204" pitchFamily="18" charset="0"/>
                <a:cs typeface="+mj-cs"/>
              </a:rPr>
              <a:t>ΑΝΑΝΕΩΣΙΜΕΣ ΠΗΓΕΣ </a:t>
            </a:r>
            <a:r>
              <a:rPr lang="el-GR" sz="2800" b="1">
                <a:solidFill>
                  <a:srgbClr val="C00000"/>
                </a:solidFill>
                <a:latin typeface="Cambria Math" panose="02040503050406030204" pitchFamily="18" charset="0"/>
                <a:ea typeface="Cambria Math" panose="02040503050406030204" pitchFamily="18" charset="0"/>
                <a:cs typeface="+mj-cs"/>
              </a:rPr>
              <a:t>ΕΝΕΡΓΕΙΑΣ</a:t>
            </a:r>
            <a:endParaRPr lang="el-GR" sz="2800" b="1">
              <a:solidFill>
                <a:srgbClr val="C00000"/>
              </a:solidFill>
              <a:latin typeface="Cambria Math" panose="02040503050406030204" pitchFamily="18" charset="0"/>
              <a:ea typeface="Cambria Math" panose="02040503050406030204" pitchFamily="18" charset="0"/>
              <a:cs typeface="+mj-cs"/>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63</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947132460"/>
      </p:ext>
    </p:extLst>
  </p:cSld>
  <p:clrMapOvr>
    <a:masterClrMapping/>
  </p:clrMapOvr>
  <mc:AlternateContent xmlns:mc="http://schemas.openxmlformats.org/markup-compatibility/2006">
    <mc:Choice xmlns:p14="http://schemas.microsoft.com/office/powerpoint/2010/main" Requires="p14">
      <p:transition spd="slow" p14:dur="2000" advTm="86856"/>
    </mc:Choice>
    <mc:Fallback>
      <p:transition spd="slow" advTm="86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9" presetClass="entr" presetSubtype="0" fill="hold" grpId="0" nodeType="clickEffect">
                                  <p:stCondLst>
                                    <p:cond delay="0"/>
                                  </p:stCondLst>
                                  <p:childTnLst>
                                    <p:set>
                                      <p:cBhvr>
                                        <p:cTn id="10" dur="1" fill="hold">
                                          <p:stCondLst>
                                            <p:cond delay="0"/>
                                          </p:stCondLst>
                                        </p:cTn>
                                        <p:tgtEl>
                                          <p:spTgt spid="64514"/>
                                        </p:tgtEl>
                                        <p:attrNameLst>
                                          <p:attrName>style.visibility</p:attrName>
                                        </p:attrNameLst>
                                      </p:cBhvr>
                                      <p:to>
                                        <p:strVal val="visible"/>
                                      </p:to>
                                    </p:set>
                                    <p:anim calcmode="lin" valueType="num">
                                      <p:cBhvr>
                                        <p:cTn id="11" dur="1000" fill="hold"/>
                                        <p:tgtEl>
                                          <p:spTgt spid="64514"/>
                                        </p:tgtEl>
                                        <p:attrNameLst>
                                          <p:attrName>ppt_x</p:attrName>
                                        </p:attrNameLst>
                                      </p:cBhvr>
                                      <p:tavLst>
                                        <p:tav tm="0">
                                          <p:val>
                                            <p:strVal val="#ppt_x-.2"/>
                                          </p:val>
                                        </p:tav>
                                        <p:tav tm="100000">
                                          <p:val>
                                            <p:strVal val="#ppt_x"/>
                                          </p:val>
                                        </p:tav>
                                      </p:tavLst>
                                    </p:anim>
                                    <p:anim calcmode="lin" valueType="num">
                                      <p:cBhvr>
                                        <p:cTn id="12" dur="1000" fill="hold"/>
                                        <p:tgtEl>
                                          <p:spTgt spid="64514"/>
                                        </p:tgtEl>
                                        <p:attrNameLst>
                                          <p:attrName>ppt_y</p:attrName>
                                        </p:attrNameLst>
                                      </p:cBhvr>
                                      <p:tavLst>
                                        <p:tav tm="0">
                                          <p:val>
                                            <p:strVal val="#ppt_y"/>
                                          </p:val>
                                        </p:tav>
                                        <p:tav tm="100000">
                                          <p:val>
                                            <p:strVal val="#ppt_y"/>
                                          </p:val>
                                        </p:tav>
                                      </p:tavLst>
                                    </p:anim>
                                    <p:animEffect transition="in" filter="wipe(right)" prLst="gradientSize: 0.1">
                                      <p:cBhvr>
                                        <p:cTn id="13" dur="1000"/>
                                        <p:tgtEl>
                                          <p:spTgt spid="64514"/>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64517"/>
                                        </p:tgtEl>
                                        <p:attrNameLst>
                                          <p:attrName>style.visibility</p:attrName>
                                        </p:attrNameLst>
                                      </p:cBhvr>
                                      <p:to>
                                        <p:strVal val="visible"/>
                                      </p:to>
                                    </p:set>
                                    <p:anim calcmode="lin" valueType="num">
                                      <p:cBhvr>
                                        <p:cTn id="18" dur="1000" fill="hold"/>
                                        <p:tgtEl>
                                          <p:spTgt spid="64517"/>
                                        </p:tgtEl>
                                        <p:attrNameLst>
                                          <p:attrName>ppt_x</p:attrName>
                                        </p:attrNameLst>
                                      </p:cBhvr>
                                      <p:tavLst>
                                        <p:tav tm="0">
                                          <p:val>
                                            <p:strVal val="#ppt_x-.2"/>
                                          </p:val>
                                        </p:tav>
                                        <p:tav tm="100000">
                                          <p:val>
                                            <p:strVal val="#ppt_x"/>
                                          </p:val>
                                        </p:tav>
                                      </p:tavLst>
                                    </p:anim>
                                    <p:anim calcmode="lin" valueType="num">
                                      <p:cBhvr>
                                        <p:cTn id="19" dur="1000" fill="hold"/>
                                        <p:tgtEl>
                                          <p:spTgt spid="64517"/>
                                        </p:tgtEl>
                                        <p:attrNameLst>
                                          <p:attrName>ppt_y</p:attrName>
                                        </p:attrNameLst>
                                      </p:cBhvr>
                                      <p:tavLst>
                                        <p:tav tm="0">
                                          <p:val>
                                            <p:strVal val="#ppt_y"/>
                                          </p:val>
                                        </p:tav>
                                        <p:tav tm="100000">
                                          <p:val>
                                            <p:strVal val="#ppt_y"/>
                                          </p:val>
                                        </p:tav>
                                      </p:tavLst>
                                    </p:anim>
                                    <p:animEffect transition="in" filter="wipe(right)" prLst="gradientSize: 0.1">
                                      <p:cBhvr>
                                        <p:cTn id="20" dur="1000"/>
                                        <p:tgtEl>
                                          <p:spTgt spid="64517"/>
                                        </p:tgtEl>
                                      </p:cBhvr>
                                    </p:animEffect>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64516"/>
                                        </p:tgtEl>
                                        <p:attrNameLst>
                                          <p:attrName>style.visibility</p:attrName>
                                        </p:attrNameLst>
                                      </p:cBhvr>
                                      <p:to>
                                        <p:strVal val="visible"/>
                                      </p:to>
                                    </p:set>
                                    <p:anim calcmode="lin" valueType="num">
                                      <p:cBhvr>
                                        <p:cTn id="25" dur="1000" fill="hold"/>
                                        <p:tgtEl>
                                          <p:spTgt spid="64516"/>
                                        </p:tgtEl>
                                        <p:attrNameLst>
                                          <p:attrName>ppt_x</p:attrName>
                                        </p:attrNameLst>
                                      </p:cBhvr>
                                      <p:tavLst>
                                        <p:tav tm="0">
                                          <p:val>
                                            <p:strVal val="#ppt_x-.2"/>
                                          </p:val>
                                        </p:tav>
                                        <p:tav tm="100000">
                                          <p:val>
                                            <p:strVal val="#ppt_x"/>
                                          </p:val>
                                        </p:tav>
                                      </p:tavLst>
                                    </p:anim>
                                    <p:anim calcmode="lin" valueType="num">
                                      <p:cBhvr>
                                        <p:cTn id="26" dur="1000" fill="hold"/>
                                        <p:tgtEl>
                                          <p:spTgt spid="64516"/>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516"/>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64518"/>
                                        </p:tgtEl>
                                        <p:attrNameLst>
                                          <p:attrName>style.visibility</p:attrName>
                                        </p:attrNameLst>
                                      </p:cBhvr>
                                      <p:to>
                                        <p:strVal val="visible"/>
                                      </p:to>
                                    </p:set>
                                    <p:anim calcmode="lin" valueType="num">
                                      <p:cBhvr>
                                        <p:cTn id="32" dur="1000" fill="hold"/>
                                        <p:tgtEl>
                                          <p:spTgt spid="64518"/>
                                        </p:tgtEl>
                                        <p:attrNameLst>
                                          <p:attrName>ppt_x</p:attrName>
                                        </p:attrNameLst>
                                      </p:cBhvr>
                                      <p:tavLst>
                                        <p:tav tm="0">
                                          <p:val>
                                            <p:strVal val="#ppt_x-.2"/>
                                          </p:val>
                                        </p:tav>
                                        <p:tav tm="100000">
                                          <p:val>
                                            <p:strVal val="#ppt_x"/>
                                          </p:val>
                                        </p:tav>
                                      </p:tavLst>
                                    </p:anim>
                                    <p:anim calcmode="lin" valueType="num">
                                      <p:cBhvr>
                                        <p:cTn id="33" dur="1000" fill="hold"/>
                                        <p:tgtEl>
                                          <p:spTgt spid="64518"/>
                                        </p:tgtEl>
                                        <p:attrNameLst>
                                          <p:attrName>ppt_y</p:attrName>
                                        </p:attrNameLst>
                                      </p:cBhvr>
                                      <p:tavLst>
                                        <p:tav tm="0">
                                          <p:val>
                                            <p:strVal val="#ppt_y"/>
                                          </p:val>
                                        </p:tav>
                                        <p:tav tm="100000">
                                          <p:val>
                                            <p:strVal val="#ppt_y"/>
                                          </p:val>
                                        </p:tav>
                                      </p:tavLst>
                                    </p:anim>
                                    <p:animEffect transition="in" filter="wipe(right)" prLst="gradientSize: 0.1">
                                      <p:cBhvr>
                                        <p:cTn id="34" dur="1000"/>
                                        <p:tgtEl>
                                          <p:spTgt spid="64518"/>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64515"/>
                                        </p:tgtEl>
                                        <p:attrNameLst>
                                          <p:attrName>style.visibility</p:attrName>
                                        </p:attrNameLst>
                                      </p:cBhvr>
                                      <p:to>
                                        <p:strVal val="visible"/>
                                      </p:to>
                                    </p:set>
                                    <p:anim calcmode="lin" valueType="num">
                                      <p:cBhvr>
                                        <p:cTn id="39" dur="1000" fill="hold"/>
                                        <p:tgtEl>
                                          <p:spTgt spid="64515"/>
                                        </p:tgtEl>
                                        <p:attrNameLst>
                                          <p:attrName>ppt_x</p:attrName>
                                        </p:attrNameLst>
                                      </p:cBhvr>
                                      <p:tavLst>
                                        <p:tav tm="0">
                                          <p:val>
                                            <p:strVal val="#ppt_x-.2"/>
                                          </p:val>
                                        </p:tav>
                                        <p:tav tm="100000">
                                          <p:val>
                                            <p:strVal val="#ppt_x"/>
                                          </p:val>
                                        </p:tav>
                                      </p:tavLst>
                                    </p:anim>
                                    <p:anim calcmode="lin" valueType="num">
                                      <p:cBhvr>
                                        <p:cTn id="40" dur="1000" fill="hold"/>
                                        <p:tgtEl>
                                          <p:spTgt spid="64515"/>
                                        </p:tgtEl>
                                        <p:attrNameLst>
                                          <p:attrName>ppt_y</p:attrName>
                                        </p:attrNameLst>
                                      </p:cBhvr>
                                      <p:tavLst>
                                        <p:tav tm="0">
                                          <p:val>
                                            <p:strVal val="#ppt_y"/>
                                          </p:val>
                                        </p:tav>
                                        <p:tav tm="100000">
                                          <p:val>
                                            <p:strVal val="#ppt_y"/>
                                          </p:val>
                                        </p:tav>
                                      </p:tavLst>
                                    </p:anim>
                                    <p:animEffect transition="in" filter="wipe(right)" prLst="gradientSize: 0.1">
                                      <p:cBhvr>
                                        <p:cTn id="41" dur="1000"/>
                                        <p:tgtEl>
                                          <p:spTgt spid="64515"/>
                                        </p:tgtEl>
                                      </p:cBhvr>
                                    </p:animEffect>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64519"/>
                                        </p:tgtEl>
                                        <p:attrNameLst>
                                          <p:attrName>style.visibility</p:attrName>
                                        </p:attrNameLst>
                                      </p:cBhvr>
                                      <p:to>
                                        <p:strVal val="visible"/>
                                      </p:to>
                                    </p:set>
                                    <p:anim calcmode="lin" valueType="num">
                                      <p:cBhvr>
                                        <p:cTn id="46" dur="500" fill="hold"/>
                                        <p:tgtEl>
                                          <p:spTgt spid="64519"/>
                                        </p:tgtEl>
                                        <p:attrNameLst>
                                          <p:attrName>ppt_w</p:attrName>
                                        </p:attrNameLst>
                                      </p:cBhvr>
                                      <p:tavLst>
                                        <p:tav tm="0">
                                          <p:val>
                                            <p:fltVal val="0"/>
                                          </p:val>
                                        </p:tav>
                                        <p:tav tm="100000">
                                          <p:val>
                                            <p:strVal val="#ppt_w"/>
                                          </p:val>
                                        </p:tav>
                                      </p:tavLst>
                                    </p:anim>
                                    <p:anim calcmode="lin" valueType="num">
                                      <p:cBhvr>
                                        <p:cTn id="47" dur="500" fill="hold"/>
                                        <p:tgtEl>
                                          <p:spTgt spid="645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8" fill="hold" display="0">
                  <p:stCondLst>
                    <p:cond delay="indefinite"/>
                  </p:stCondLst>
                  <p:endCondLst>
                    <p:cond evt="onStopAudio" delay="0">
                      <p:tgtEl>
                        <p:sldTgt/>
                      </p:tgtEl>
                    </p:cond>
                  </p:endCondLst>
                </p:cTn>
                <p:tgtEl>
                  <p:spTgt spid="3"/>
                </p:tgtEl>
              </p:cMediaNode>
            </p:audio>
          </p:childTnLst>
        </p:cTn>
      </p:par>
    </p:tnLst>
    <p:bldLst>
      <p:bldP spid="64514" grpId="0" animBg="1"/>
      <p:bldP spid="64515" grpId="0" animBg="1"/>
      <p:bldP spid="64516" grpId="0" animBg="1"/>
      <p:bldP spid="64517" grpId="0" animBg="1"/>
      <p:bldP spid="64518" grpId="0" animBg="1"/>
      <p:bldP spid="6451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431540" y="859065"/>
            <a:ext cx="8280920" cy="5786199"/>
          </a:xfrm>
          <a:prstGeom prst="rect">
            <a:avLst/>
          </a:prstGeom>
          <a:noFill/>
          <a:ln w="9525">
            <a:noFill/>
            <a:miter lim="800000"/>
            <a:headEnd/>
            <a:tailEnd/>
          </a:ln>
        </p:spPr>
        <p:txBody>
          <a:bodyPr wrap="square">
            <a:spAutoFit/>
          </a:bodyPr>
          <a:lstStyle/>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ΘΕΩΡΗΤΙΚΑ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ΑΝΕΞΑΝΤΛΗΤΕΣ</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ΜΙΚΡΗΣ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ΕΝΕΡΓΕΙΑΚΗΣ ΕΝΤΑΣΗΣ</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ΔΙΑΚΟΠΤΟΜΕΝΗ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ΛΕΙΤΟΥΡΓΙΑ</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ΣΗΜΑΝΤΙΚΟ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ΚΟΣΤΟΣ ΕΓΚΑΤΑΣΤΑΣΗΣ</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ΜΙΚΡΟ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ΚΟΣΤΟΣ ΣΥΝΤΗΡΗΣΗΣ</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ΔΙΕΣΠΑΡΜΕΝΕΣ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ΧΩΡΙΚΑ</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ΔΕΝ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ΣΥΝΕΙΣΦΕΡΟΥΝ ΣΤΗΝ ΚΛΙΜΑΤΙΚΗ ΑΛΛΑΓΗ</a:t>
            </a:r>
          </a:p>
          <a:p>
            <a:pPr marL="342900" indent="-342900">
              <a:spcBef>
                <a:spcPct val="50000"/>
              </a:spcBef>
              <a:buFont typeface="Arial" panose="020B0604020202020204" pitchFamily="34" charset="0"/>
              <a:buChar char="•"/>
            </a:pPr>
            <a:r>
              <a:rPr lang="el-GR" sz="2000" dirty="0">
                <a:solidFill>
                  <a:schemeClr val="tx1">
                    <a:lumMod val="95000"/>
                    <a:lumOff val="5000"/>
                  </a:schemeClr>
                </a:solidFill>
                <a:latin typeface="Cambria Math" panose="02040503050406030204" pitchFamily="18" charset="0"/>
                <a:ea typeface="Cambria Math" panose="02040503050406030204" pitchFamily="18" charset="0"/>
              </a:rPr>
              <a:t>  </a:t>
            </a: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(ΑΠΑΙΤΕΙΤΑΙ ΟΜΩΣ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ΑΝΑΛΥΣΗ ΚΥΚΛΟΥ ΖΩΗΣ)</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ΕΙΝΑΙ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ΕΝΔΟΓΕΝΕΙΣ, ΜΕ ΕΝΤΟΝΟ ΤΟΠΙΚΟ ΧΑΡΑΚΤΗΡΑ</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ΜΕΙΩΝΟΥΝ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ΤΗΝ ΕΞΑΡΤΗΣΗ ΑΠΟ ΤΟ ΠΕΤΡΕΛΑΙΟ, ΦΥΣΙΚΟ ΑΕΡΙΟ ΚΛΠ.</a:t>
            </a: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ΕΝΙΣΧΥΟΥΝ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ΚΑΙ ΣΤΑΘΕΡΟΠΟΙΟΥΝ ΤΟ ΕΝΕΡΓΕΙΑΚΟ ΣΥΣΤΗΜΑ (ΠΟΛΛΕΣ </a:t>
            </a: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ΔΙΕΣΠΑΡΜΕΝΕΣ ΜΟΝΑΔΕΣ ΗΛΕΚΤΡΟΠΑΡΑΓΩΓΗΣ)</a:t>
            </a:r>
            <a:endParaRPr lang="el-GR" sz="2000" dirty="0">
              <a:solidFill>
                <a:schemeClr val="tx1">
                  <a:lumMod val="95000"/>
                  <a:lumOff val="5000"/>
                </a:schemeClr>
              </a:solidFill>
              <a:latin typeface="Cambria Math" panose="02040503050406030204" pitchFamily="18" charset="0"/>
              <a:ea typeface="Cambria Math" panose="02040503050406030204" pitchFamily="18" charset="0"/>
            </a:endParaRPr>
          </a:p>
          <a:p>
            <a:pPr marL="342900" indent="-342900">
              <a:spcBef>
                <a:spcPct val="50000"/>
              </a:spcBef>
              <a:buFont typeface="Arial" panose="020B0604020202020204" pitchFamily="34" charset="0"/>
              <a:buChar char="•"/>
            </a:pP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 </a:t>
            </a:r>
            <a:r>
              <a:rPr lang="el-GR" sz="2000" dirty="0">
                <a:solidFill>
                  <a:schemeClr val="tx1">
                    <a:lumMod val="95000"/>
                    <a:lumOff val="5000"/>
                  </a:schemeClr>
                </a:solidFill>
                <a:latin typeface="Cambria Math" panose="02040503050406030204" pitchFamily="18" charset="0"/>
                <a:ea typeface="Cambria Math" panose="02040503050406030204" pitchFamily="18" charset="0"/>
              </a:rPr>
              <a:t>Τ Ο Π Ι Κ Ε Σ  Ε Π Ι Π Τ Ω Σ Ε Ι </a:t>
            </a:r>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Σ</a:t>
            </a:r>
            <a:endParaRPr lang="el-GR" sz="2000" dirty="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2" name="Title 1"/>
          <p:cNvSpPr>
            <a:spLocks noGrp="1"/>
          </p:cNvSpPr>
          <p:nvPr>
            <p:ph type="title"/>
          </p:nvPr>
        </p:nvSpPr>
        <p:spPr>
          <a:xfrm>
            <a:off x="323528" y="260648"/>
            <a:ext cx="8388932" cy="418058"/>
          </a:xfrm>
        </p:spPr>
        <p:txBody>
          <a:bodyPr>
            <a:noAutofit/>
          </a:bodyPr>
          <a:lstStyle/>
          <a:p>
            <a:r>
              <a:rPr lang="el-GR" sz="2400" dirty="0">
                <a:solidFill>
                  <a:srgbClr val="C00000"/>
                </a:solidFill>
              </a:rPr>
              <a:t>ΒΑΣΙΚΑ ΧΑΡΑΚΤΗΡΙΣΤΙΚΑ ΑΝΑΝΕΩΣΙΜΩΝ ΠΗΓΩΝ </a:t>
            </a:r>
            <a:r>
              <a:rPr lang="el-GR" sz="2400" dirty="0" smtClean="0">
                <a:solidFill>
                  <a:srgbClr val="C00000"/>
                </a:solidFill>
              </a:rPr>
              <a:t>ΕΝΕΡΓΕΙΑΣ</a:t>
            </a:r>
            <a:endParaRPr lang="en-GB" sz="2400"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64</a:t>
            </a:fld>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701608680"/>
      </p:ext>
    </p:extLst>
  </p:cSld>
  <p:clrMapOvr>
    <a:masterClrMapping/>
  </p:clrMapOvr>
  <mc:AlternateContent xmlns:mc="http://schemas.openxmlformats.org/markup-compatibility/2006">
    <mc:Choice xmlns:p14="http://schemas.microsoft.com/office/powerpoint/2010/main" Requires="p14">
      <p:transition spd="slow" p14:dur="2000" advTm="81841"/>
    </mc:Choice>
    <mc:Fallback>
      <p:transition spd="slow" advTm="81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0" presetClass="entr" presetSubtype="0" fill="hold" nodeType="clickEffect">
                                  <p:stCondLst>
                                    <p:cond delay="0"/>
                                  </p:stCondLst>
                                  <p:iterate type="lt">
                                    <p:tmPct val="10000"/>
                                  </p:iterate>
                                  <p:childTnLst>
                                    <p:set>
                                      <p:cBhvr>
                                        <p:cTn id="10" dur="1" fill="hold">
                                          <p:stCondLst>
                                            <p:cond delay="0"/>
                                          </p:stCondLst>
                                        </p:cTn>
                                        <p:tgtEl>
                                          <p:spTgt spid="65538">
                                            <p:txEl>
                                              <p:pRg st="0" end="0"/>
                                            </p:txEl>
                                          </p:spTgt>
                                        </p:tgtEl>
                                        <p:attrNameLst>
                                          <p:attrName>style.visibility</p:attrName>
                                        </p:attrNameLst>
                                      </p:cBhvr>
                                      <p:to>
                                        <p:strVal val="visible"/>
                                      </p:to>
                                    </p:set>
                                    <p:animEffect transition="in" filter="fade">
                                      <p:cBhvr>
                                        <p:cTn id="11" dur="1000"/>
                                        <p:tgtEl>
                                          <p:spTgt spid="65538">
                                            <p:txEl>
                                              <p:pRg st="0" end="0"/>
                                            </p:txEl>
                                          </p:spTgt>
                                        </p:tgtEl>
                                      </p:cBhvr>
                                    </p:animEffect>
                                    <p:anim calcmode="lin" valueType="num">
                                      <p:cBhvr>
                                        <p:cTn id="12" dur="1000" fill="hold"/>
                                        <p:tgtEl>
                                          <p:spTgt spid="65538">
                                            <p:txEl>
                                              <p:pRg st="0" end="0"/>
                                            </p:txEl>
                                          </p:spTgt>
                                        </p:tgtEl>
                                        <p:attrNameLst>
                                          <p:attrName>ppt_x</p:attrName>
                                        </p:attrNameLst>
                                      </p:cBhvr>
                                      <p:tavLst>
                                        <p:tav tm="0">
                                          <p:val>
                                            <p:strVal val="#ppt_x-.1"/>
                                          </p:val>
                                        </p:tav>
                                        <p:tav tm="100000">
                                          <p:val>
                                            <p:strVal val="#ppt_x"/>
                                          </p:val>
                                        </p:tav>
                                      </p:tavLst>
                                    </p:anim>
                                    <p:anim calcmode="lin" valueType="num">
                                      <p:cBhvr>
                                        <p:cTn id="13" dur="1000" fill="hold"/>
                                        <p:tgtEl>
                                          <p:spTgt spid="65538">
                                            <p:txEl>
                                              <p:pRg st="0" end="0"/>
                                            </p:txEl>
                                          </p:spTgt>
                                        </p:tgtEl>
                                        <p:attrNameLst>
                                          <p:attrName>ppt_y</p:attrName>
                                        </p:attrNameLst>
                                      </p:cBhvr>
                                      <p:tavLst>
                                        <p:tav tm="0">
                                          <p:val>
                                            <p:strVal val="#ppt_y"/>
                                          </p:val>
                                        </p:tav>
                                        <p:tav tm="100000">
                                          <p:val>
                                            <p:strVal val="#ppt_y"/>
                                          </p:val>
                                        </p:tav>
                                      </p:tavLst>
                                    </p:anim>
                                  </p:childTnLst>
                                </p:cTn>
                              </p:par>
                              <p:par>
                                <p:cTn id="14" presetID="40" presetClass="entr" presetSubtype="0" fill="hold" nodeType="withEffect">
                                  <p:stCondLst>
                                    <p:cond delay="0"/>
                                  </p:stCondLst>
                                  <p:iterate type="lt">
                                    <p:tmPct val="10000"/>
                                  </p:iterate>
                                  <p:childTnLst>
                                    <p:set>
                                      <p:cBhvr>
                                        <p:cTn id="15" dur="1" fill="hold">
                                          <p:stCondLst>
                                            <p:cond delay="0"/>
                                          </p:stCondLst>
                                        </p:cTn>
                                        <p:tgtEl>
                                          <p:spTgt spid="65538">
                                            <p:txEl>
                                              <p:pRg st="1" end="1"/>
                                            </p:txEl>
                                          </p:spTgt>
                                        </p:tgtEl>
                                        <p:attrNameLst>
                                          <p:attrName>style.visibility</p:attrName>
                                        </p:attrNameLst>
                                      </p:cBhvr>
                                      <p:to>
                                        <p:strVal val="visible"/>
                                      </p:to>
                                    </p:set>
                                    <p:animEffect transition="in" filter="fade">
                                      <p:cBhvr>
                                        <p:cTn id="16" dur="1000"/>
                                        <p:tgtEl>
                                          <p:spTgt spid="65538">
                                            <p:txEl>
                                              <p:pRg st="1" end="1"/>
                                            </p:txEl>
                                          </p:spTgt>
                                        </p:tgtEl>
                                      </p:cBhvr>
                                    </p:animEffect>
                                    <p:anim calcmode="lin" valueType="num">
                                      <p:cBhvr>
                                        <p:cTn id="17" dur="1000" fill="hold"/>
                                        <p:tgtEl>
                                          <p:spTgt spid="65538">
                                            <p:txEl>
                                              <p:pRg st="1" end="1"/>
                                            </p:txEl>
                                          </p:spTgt>
                                        </p:tgtEl>
                                        <p:attrNameLst>
                                          <p:attrName>ppt_x</p:attrName>
                                        </p:attrNameLst>
                                      </p:cBhvr>
                                      <p:tavLst>
                                        <p:tav tm="0">
                                          <p:val>
                                            <p:strVal val="#ppt_x-.1"/>
                                          </p:val>
                                        </p:tav>
                                        <p:tav tm="100000">
                                          <p:val>
                                            <p:strVal val="#ppt_x"/>
                                          </p:val>
                                        </p:tav>
                                      </p:tavLst>
                                    </p:anim>
                                    <p:anim calcmode="lin" valueType="num">
                                      <p:cBhvr>
                                        <p:cTn id="18" dur="1000" fill="hold"/>
                                        <p:tgtEl>
                                          <p:spTgt spid="65538">
                                            <p:txEl>
                                              <p:pRg st="1" end="1"/>
                                            </p:txEl>
                                          </p:spTgt>
                                        </p:tgtEl>
                                        <p:attrNameLst>
                                          <p:attrName>ppt_y</p:attrName>
                                        </p:attrNameLst>
                                      </p:cBhvr>
                                      <p:tavLst>
                                        <p:tav tm="0">
                                          <p:val>
                                            <p:strVal val="#ppt_y"/>
                                          </p:val>
                                        </p:tav>
                                        <p:tav tm="100000">
                                          <p:val>
                                            <p:strVal val="#ppt_y"/>
                                          </p:val>
                                        </p:tav>
                                      </p:tavLst>
                                    </p:anim>
                                  </p:childTnLst>
                                </p:cTn>
                              </p:par>
                              <p:par>
                                <p:cTn id="19" presetID="40" presetClass="entr" presetSubtype="0" fill="hold" nodeType="withEffect">
                                  <p:stCondLst>
                                    <p:cond delay="0"/>
                                  </p:stCondLst>
                                  <p:iterate type="lt">
                                    <p:tmPct val="10000"/>
                                  </p:iterate>
                                  <p:childTnLst>
                                    <p:set>
                                      <p:cBhvr>
                                        <p:cTn id="20" dur="1" fill="hold">
                                          <p:stCondLst>
                                            <p:cond delay="0"/>
                                          </p:stCondLst>
                                        </p:cTn>
                                        <p:tgtEl>
                                          <p:spTgt spid="65538">
                                            <p:txEl>
                                              <p:pRg st="2" end="2"/>
                                            </p:txEl>
                                          </p:spTgt>
                                        </p:tgtEl>
                                        <p:attrNameLst>
                                          <p:attrName>style.visibility</p:attrName>
                                        </p:attrNameLst>
                                      </p:cBhvr>
                                      <p:to>
                                        <p:strVal val="visible"/>
                                      </p:to>
                                    </p:set>
                                    <p:animEffect transition="in" filter="fade">
                                      <p:cBhvr>
                                        <p:cTn id="21" dur="1000"/>
                                        <p:tgtEl>
                                          <p:spTgt spid="65538">
                                            <p:txEl>
                                              <p:pRg st="2" end="2"/>
                                            </p:txEl>
                                          </p:spTgt>
                                        </p:tgtEl>
                                      </p:cBhvr>
                                    </p:animEffect>
                                    <p:anim calcmode="lin" valueType="num">
                                      <p:cBhvr>
                                        <p:cTn id="22" dur="1000" fill="hold"/>
                                        <p:tgtEl>
                                          <p:spTgt spid="65538">
                                            <p:txEl>
                                              <p:pRg st="2" end="2"/>
                                            </p:txEl>
                                          </p:spTgt>
                                        </p:tgtEl>
                                        <p:attrNameLst>
                                          <p:attrName>ppt_x</p:attrName>
                                        </p:attrNameLst>
                                      </p:cBhvr>
                                      <p:tavLst>
                                        <p:tav tm="0">
                                          <p:val>
                                            <p:strVal val="#ppt_x-.1"/>
                                          </p:val>
                                        </p:tav>
                                        <p:tav tm="100000">
                                          <p:val>
                                            <p:strVal val="#ppt_x"/>
                                          </p:val>
                                        </p:tav>
                                      </p:tavLst>
                                    </p:anim>
                                    <p:anim calcmode="lin" valueType="num">
                                      <p:cBhvr>
                                        <p:cTn id="23" dur="1000" fill="hold"/>
                                        <p:tgtEl>
                                          <p:spTgt spid="65538">
                                            <p:txEl>
                                              <p:pRg st="2" end="2"/>
                                            </p:txEl>
                                          </p:spTgt>
                                        </p:tgtEl>
                                        <p:attrNameLst>
                                          <p:attrName>ppt_y</p:attrName>
                                        </p:attrNameLst>
                                      </p:cBhvr>
                                      <p:tavLst>
                                        <p:tav tm="0">
                                          <p:val>
                                            <p:strVal val="#ppt_y"/>
                                          </p:val>
                                        </p:tav>
                                        <p:tav tm="100000">
                                          <p:val>
                                            <p:strVal val="#ppt_y"/>
                                          </p:val>
                                        </p:tav>
                                      </p:tavLst>
                                    </p:anim>
                                  </p:childTnLst>
                                </p:cTn>
                              </p:par>
                              <p:par>
                                <p:cTn id="24" presetID="40" presetClass="entr" presetSubtype="0" fill="hold" nodeType="withEffect">
                                  <p:stCondLst>
                                    <p:cond delay="0"/>
                                  </p:stCondLst>
                                  <p:iterate type="lt">
                                    <p:tmPct val="10000"/>
                                  </p:iterate>
                                  <p:childTnLst>
                                    <p:set>
                                      <p:cBhvr>
                                        <p:cTn id="25" dur="1" fill="hold">
                                          <p:stCondLst>
                                            <p:cond delay="0"/>
                                          </p:stCondLst>
                                        </p:cTn>
                                        <p:tgtEl>
                                          <p:spTgt spid="65538">
                                            <p:txEl>
                                              <p:pRg st="3" end="3"/>
                                            </p:txEl>
                                          </p:spTgt>
                                        </p:tgtEl>
                                        <p:attrNameLst>
                                          <p:attrName>style.visibility</p:attrName>
                                        </p:attrNameLst>
                                      </p:cBhvr>
                                      <p:to>
                                        <p:strVal val="visible"/>
                                      </p:to>
                                    </p:set>
                                    <p:animEffect transition="in" filter="fade">
                                      <p:cBhvr>
                                        <p:cTn id="26" dur="1000"/>
                                        <p:tgtEl>
                                          <p:spTgt spid="65538">
                                            <p:txEl>
                                              <p:pRg st="3" end="3"/>
                                            </p:txEl>
                                          </p:spTgt>
                                        </p:tgtEl>
                                      </p:cBhvr>
                                    </p:animEffect>
                                    <p:anim calcmode="lin" valueType="num">
                                      <p:cBhvr>
                                        <p:cTn id="27" dur="1000" fill="hold"/>
                                        <p:tgtEl>
                                          <p:spTgt spid="65538">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65538">
                                            <p:txEl>
                                              <p:pRg st="3" end="3"/>
                                            </p:txEl>
                                          </p:spTgt>
                                        </p:tgtEl>
                                        <p:attrNameLst>
                                          <p:attrName>ppt_y</p:attrName>
                                        </p:attrNameLst>
                                      </p:cBhvr>
                                      <p:tavLst>
                                        <p:tav tm="0">
                                          <p:val>
                                            <p:strVal val="#ppt_y"/>
                                          </p:val>
                                        </p:tav>
                                        <p:tav tm="100000">
                                          <p:val>
                                            <p:strVal val="#ppt_y"/>
                                          </p:val>
                                        </p:tav>
                                      </p:tavLst>
                                    </p:anim>
                                  </p:childTnLst>
                                </p:cTn>
                              </p:par>
                              <p:par>
                                <p:cTn id="29" presetID="40" presetClass="entr" presetSubtype="0" fill="hold" nodeType="withEffect">
                                  <p:stCondLst>
                                    <p:cond delay="0"/>
                                  </p:stCondLst>
                                  <p:iterate type="lt">
                                    <p:tmPct val="10000"/>
                                  </p:iterate>
                                  <p:childTnLst>
                                    <p:set>
                                      <p:cBhvr>
                                        <p:cTn id="30" dur="1" fill="hold">
                                          <p:stCondLst>
                                            <p:cond delay="0"/>
                                          </p:stCondLst>
                                        </p:cTn>
                                        <p:tgtEl>
                                          <p:spTgt spid="65538">
                                            <p:txEl>
                                              <p:pRg st="4" end="4"/>
                                            </p:txEl>
                                          </p:spTgt>
                                        </p:tgtEl>
                                        <p:attrNameLst>
                                          <p:attrName>style.visibility</p:attrName>
                                        </p:attrNameLst>
                                      </p:cBhvr>
                                      <p:to>
                                        <p:strVal val="visible"/>
                                      </p:to>
                                    </p:set>
                                    <p:animEffect transition="in" filter="fade">
                                      <p:cBhvr>
                                        <p:cTn id="31" dur="1000"/>
                                        <p:tgtEl>
                                          <p:spTgt spid="65538">
                                            <p:txEl>
                                              <p:pRg st="4" end="4"/>
                                            </p:txEl>
                                          </p:spTgt>
                                        </p:tgtEl>
                                      </p:cBhvr>
                                    </p:animEffect>
                                    <p:anim calcmode="lin" valueType="num">
                                      <p:cBhvr>
                                        <p:cTn id="32" dur="1000" fill="hold"/>
                                        <p:tgtEl>
                                          <p:spTgt spid="65538">
                                            <p:txEl>
                                              <p:pRg st="4" end="4"/>
                                            </p:txEl>
                                          </p:spTgt>
                                        </p:tgtEl>
                                        <p:attrNameLst>
                                          <p:attrName>ppt_x</p:attrName>
                                        </p:attrNameLst>
                                      </p:cBhvr>
                                      <p:tavLst>
                                        <p:tav tm="0">
                                          <p:val>
                                            <p:strVal val="#ppt_x-.1"/>
                                          </p:val>
                                        </p:tav>
                                        <p:tav tm="100000">
                                          <p:val>
                                            <p:strVal val="#ppt_x"/>
                                          </p:val>
                                        </p:tav>
                                      </p:tavLst>
                                    </p:anim>
                                    <p:anim calcmode="lin" valueType="num">
                                      <p:cBhvr>
                                        <p:cTn id="33" dur="1000" fill="hold"/>
                                        <p:tgtEl>
                                          <p:spTgt spid="65538">
                                            <p:txEl>
                                              <p:pRg st="4" end="4"/>
                                            </p:txEl>
                                          </p:spTgt>
                                        </p:tgtEl>
                                        <p:attrNameLst>
                                          <p:attrName>ppt_y</p:attrName>
                                        </p:attrNameLst>
                                      </p:cBhvr>
                                      <p:tavLst>
                                        <p:tav tm="0">
                                          <p:val>
                                            <p:strVal val="#ppt_y"/>
                                          </p:val>
                                        </p:tav>
                                        <p:tav tm="100000">
                                          <p:val>
                                            <p:strVal val="#ppt_y"/>
                                          </p:val>
                                        </p:tav>
                                      </p:tavLst>
                                    </p:anim>
                                  </p:childTnLst>
                                </p:cTn>
                              </p:par>
                              <p:par>
                                <p:cTn id="34" presetID="40" presetClass="entr" presetSubtype="0" fill="hold" nodeType="withEffect">
                                  <p:stCondLst>
                                    <p:cond delay="0"/>
                                  </p:stCondLst>
                                  <p:iterate type="lt">
                                    <p:tmPct val="10000"/>
                                  </p:iterate>
                                  <p:childTnLst>
                                    <p:set>
                                      <p:cBhvr>
                                        <p:cTn id="35" dur="1" fill="hold">
                                          <p:stCondLst>
                                            <p:cond delay="0"/>
                                          </p:stCondLst>
                                        </p:cTn>
                                        <p:tgtEl>
                                          <p:spTgt spid="65538">
                                            <p:txEl>
                                              <p:pRg st="5" end="5"/>
                                            </p:txEl>
                                          </p:spTgt>
                                        </p:tgtEl>
                                        <p:attrNameLst>
                                          <p:attrName>style.visibility</p:attrName>
                                        </p:attrNameLst>
                                      </p:cBhvr>
                                      <p:to>
                                        <p:strVal val="visible"/>
                                      </p:to>
                                    </p:set>
                                    <p:animEffect transition="in" filter="fade">
                                      <p:cBhvr>
                                        <p:cTn id="36" dur="1000"/>
                                        <p:tgtEl>
                                          <p:spTgt spid="65538">
                                            <p:txEl>
                                              <p:pRg st="5" end="5"/>
                                            </p:txEl>
                                          </p:spTgt>
                                        </p:tgtEl>
                                      </p:cBhvr>
                                    </p:animEffect>
                                    <p:anim calcmode="lin" valueType="num">
                                      <p:cBhvr>
                                        <p:cTn id="37" dur="1000" fill="hold"/>
                                        <p:tgtEl>
                                          <p:spTgt spid="65538">
                                            <p:txEl>
                                              <p:pRg st="5" end="5"/>
                                            </p:txEl>
                                          </p:spTgt>
                                        </p:tgtEl>
                                        <p:attrNameLst>
                                          <p:attrName>ppt_x</p:attrName>
                                        </p:attrNameLst>
                                      </p:cBhvr>
                                      <p:tavLst>
                                        <p:tav tm="0">
                                          <p:val>
                                            <p:strVal val="#ppt_x-.1"/>
                                          </p:val>
                                        </p:tav>
                                        <p:tav tm="100000">
                                          <p:val>
                                            <p:strVal val="#ppt_x"/>
                                          </p:val>
                                        </p:tav>
                                      </p:tavLst>
                                    </p:anim>
                                    <p:anim calcmode="lin" valueType="num">
                                      <p:cBhvr>
                                        <p:cTn id="38" dur="1000" fill="hold"/>
                                        <p:tgtEl>
                                          <p:spTgt spid="6553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0" presetClass="entr" presetSubtype="0" fill="hold" nodeType="clickEffect">
                                  <p:stCondLst>
                                    <p:cond delay="0"/>
                                  </p:stCondLst>
                                  <p:iterate type="lt">
                                    <p:tmPct val="10000"/>
                                  </p:iterate>
                                  <p:childTnLst>
                                    <p:set>
                                      <p:cBhvr>
                                        <p:cTn id="42" dur="1" fill="hold">
                                          <p:stCondLst>
                                            <p:cond delay="0"/>
                                          </p:stCondLst>
                                        </p:cTn>
                                        <p:tgtEl>
                                          <p:spTgt spid="65538">
                                            <p:txEl>
                                              <p:pRg st="6" end="6"/>
                                            </p:txEl>
                                          </p:spTgt>
                                        </p:tgtEl>
                                        <p:attrNameLst>
                                          <p:attrName>style.visibility</p:attrName>
                                        </p:attrNameLst>
                                      </p:cBhvr>
                                      <p:to>
                                        <p:strVal val="visible"/>
                                      </p:to>
                                    </p:set>
                                    <p:animEffect transition="in" filter="fade">
                                      <p:cBhvr>
                                        <p:cTn id="43" dur="1000"/>
                                        <p:tgtEl>
                                          <p:spTgt spid="65538">
                                            <p:txEl>
                                              <p:pRg st="6" end="6"/>
                                            </p:txEl>
                                          </p:spTgt>
                                        </p:tgtEl>
                                      </p:cBhvr>
                                    </p:animEffect>
                                    <p:anim calcmode="lin" valueType="num">
                                      <p:cBhvr>
                                        <p:cTn id="44" dur="1000" fill="hold"/>
                                        <p:tgtEl>
                                          <p:spTgt spid="65538">
                                            <p:txEl>
                                              <p:pRg st="6" end="6"/>
                                            </p:txEl>
                                          </p:spTgt>
                                        </p:tgtEl>
                                        <p:attrNameLst>
                                          <p:attrName>ppt_x</p:attrName>
                                        </p:attrNameLst>
                                      </p:cBhvr>
                                      <p:tavLst>
                                        <p:tav tm="0">
                                          <p:val>
                                            <p:strVal val="#ppt_x-.1"/>
                                          </p:val>
                                        </p:tav>
                                        <p:tav tm="100000">
                                          <p:val>
                                            <p:strVal val="#ppt_x"/>
                                          </p:val>
                                        </p:tav>
                                      </p:tavLst>
                                    </p:anim>
                                    <p:anim calcmode="lin" valueType="num">
                                      <p:cBhvr>
                                        <p:cTn id="45" dur="1000" fill="hold"/>
                                        <p:tgtEl>
                                          <p:spTgt spid="65538">
                                            <p:txEl>
                                              <p:pRg st="6" end="6"/>
                                            </p:txEl>
                                          </p:spTgt>
                                        </p:tgtEl>
                                        <p:attrNameLst>
                                          <p:attrName>ppt_y</p:attrName>
                                        </p:attrNameLst>
                                      </p:cBhvr>
                                      <p:tavLst>
                                        <p:tav tm="0">
                                          <p:val>
                                            <p:strVal val="#ppt_y"/>
                                          </p:val>
                                        </p:tav>
                                        <p:tav tm="100000">
                                          <p:val>
                                            <p:strVal val="#ppt_y"/>
                                          </p:val>
                                        </p:tav>
                                      </p:tavLst>
                                    </p:anim>
                                  </p:childTnLst>
                                </p:cTn>
                              </p:par>
                              <p:par>
                                <p:cTn id="46" presetID="40" presetClass="entr" presetSubtype="0" fill="hold" nodeType="withEffect">
                                  <p:stCondLst>
                                    <p:cond delay="0"/>
                                  </p:stCondLst>
                                  <p:iterate type="lt">
                                    <p:tmPct val="10000"/>
                                  </p:iterate>
                                  <p:childTnLst>
                                    <p:set>
                                      <p:cBhvr>
                                        <p:cTn id="47" dur="1" fill="hold">
                                          <p:stCondLst>
                                            <p:cond delay="0"/>
                                          </p:stCondLst>
                                        </p:cTn>
                                        <p:tgtEl>
                                          <p:spTgt spid="65538">
                                            <p:txEl>
                                              <p:pRg st="7" end="7"/>
                                            </p:txEl>
                                          </p:spTgt>
                                        </p:tgtEl>
                                        <p:attrNameLst>
                                          <p:attrName>style.visibility</p:attrName>
                                        </p:attrNameLst>
                                      </p:cBhvr>
                                      <p:to>
                                        <p:strVal val="visible"/>
                                      </p:to>
                                    </p:set>
                                    <p:animEffect transition="in" filter="fade">
                                      <p:cBhvr>
                                        <p:cTn id="48" dur="1000"/>
                                        <p:tgtEl>
                                          <p:spTgt spid="65538">
                                            <p:txEl>
                                              <p:pRg st="7" end="7"/>
                                            </p:txEl>
                                          </p:spTgt>
                                        </p:tgtEl>
                                      </p:cBhvr>
                                    </p:animEffect>
                                    <p:anim calcmode="lin" valueType="num">
                                      <p:cBhvr>
                                        <p:cTn id="49" dur="1000" fill="hold"/>
                                        <p:tgtEl>
                                          <p:spTgt spid="65538">
                                            <p:txEl>
                                              <p:pRg st="7" end="7"/>
                                            </p:txEl>
                                          </p:spTgt>
                                        </p:tgtEl>
                                        <p:attrNameLst>
                                          <p:attrName>ppt_x</p:attrName>
                                        </p:attrNameLst>
                                      </p:cBhvr>
                                      <p:tavLst>
                                        <p:tav tm="0">
                                          <p:val>
                                            <p:strVal val="#ppt_x-.1"/>
                                          </p:val>
                                        </p:tav>
                                        <p:tav tm="100000">
                                          <p:val>
                                            <p:strVal val="#ppt_x"/>
                                          </p:val>
                                        </p:tav>
                                      </p:tavLst>
                                    </p:anim>
                                    <p:anim calcmode="lin" valueType="num">
                                      <p:cBhvr>
                                        <p:cTn id="50" dur="1000" fill="hold"/>
                                        <p:tgtEl>
                                          <p:spTgt spid="65538">
                                            <p:txEl>
                                              <p:pRg st="7" end="7"/>
                                            </p:txEl>
                                          </p:spTgt>
                                        </p:tgtEl>
                                        <p:attrNameLst>
                                          <p:attrName>ppt_y</p:attrName>
                                        </p:attrNameLst>
                                      </p:cBhvr>
                                      <p:tavLst>
                                        <p:tav tm="0">
                                          <p:val>
                                            <p:strVal val="#ppt_y"/>
                                          </p:val>
                                        </p:tav>
                                        <p:tav tm="100000">
                                          <p:val>
                                            <p:strVal val="#ppt_y"/>
                                          </p:val>
                                        </p:tav>
                                      </p:tavLst>
                                    </p:anim>
                                  </p:childTnLst>
                                </p:cTn>
                              </p:par>
                              <p:par>
                                <p:cTn id="51" presetID="40" presetClass="entr" presetSubtype="0" fill="hold" nodeType="withEffect">
                                  <p:stCondLst>
                                    <p:cond delay="0"/>
                                  </p:stCondLst>
                                  <p:iterate type="lt">
                                    <p:tmPct val="10000"/>
                                  </p:iterate>
                                  <p:childTnLst>
                                    <p:set>
                                      <p:cBhvr>
                                        <p:cTn id="52" dur="1" fill="hold">
                                          <p:stCondLst>
                                            <p:cond delay="0"/>
                                          </p:stCondLst>
                                        </p:cTn>
                                        <p:tgtEl>
                                          <p:spTgt spid="65538">
                                            <p:txEl>
                                              <p:pRg st="8" end="8"/>
                                            </p:txEl>
                                          </p:spTgt>
                                        </p:tgtEl>
                                        <p:attrNameLst>
                                          <p:attrName>style.visibility</p:attrName>
                                        </p:attrNameLst>
                                      </p:cBhvr>
                                      <p:to>
                                        <p:strVal val="visible"/>
                                      </p:to>
                                    </p:set>
                                    <p:animEffect transition="in" filter="fade">
                                      <p:cBhvr>
                                        <p:cTn id="53" dur="1000"/>
                                        <p:tgtEl>
                                          <p:spTgt spid="65538">
                                            <p:txEl>
                                              <p:pRg st="8" end="8"/>
                                            </p:txEl>
                                          </p:spTgt>
                                        </p:tgtEl>
                                      </p:cBhvr>
                                    </p:animEffect>
                                    <p:anim calcmode="lin" valueType="num">
                                      <p:cBhvr>
                                        <p:cTn id="54" dur="1000" fill="hold"/>
                                        <p:tgtEl>
                                          <p:spTgt spid="65538">
                                            <p:txEl>
                                              <p:pRg st="8" end="8"/>
                                            </p:txEl>
                                          </p:spTgt>
                                        </p:tgtEl>
                                        <p:attrNameLst>
                                          <p:attrName>ppt_x</p:attrName>
                                        </p:attrNameLst>
                                      </p:cBhvr>
                                      <p:tavLst>
                                        <p:tav tm="0">
                                          <p:val>
                                            <p:strVal val="#ppt_x-.1"/>
                                          </p:val>
                                        </p:tav>
                                        <p:tav tm="100000">
                                          <p:val>
                                            <p:strVal val="#ppt_x"/>
                                          </p:val>
                                        </p:tav>
                                      </p:tavLst>
                                    </p:anim>
                                    <p:anim calcmode="lin" valueType="num">
                                      <p:cBhvr>
                                        <p:cTn id="55" dur="1000" fill="hold"/>
                                        <p:tgtEl>
                                          <p:spTgt spid="65538">
                                            <p:txEl>
                                              <p:pRg st="8" end="8"/>
                                            </p:txEl>
                                          </p:spTgt>
                                        </p:tgtEl>
                                        <p:attrNameLst>
                                          <p:attrName>ppt_y</p:attrName>
                                        </p:attrNameLst>
                                      </p:cBhvr>
                                      <p:tavLst>
                                        <p:tav tm="0">
                                          <p:val>
                                            <p:strVal val="#ppt_y"/>
                                          </p:val>
                                        </p:tav>
                                        <p:tav tm="100000">
                                          <p:val>
                                            <p:strVal val="#ppt_y"/>
                                          </p:val>
                                        </p:tav>
                                      </p:tavLst>
                                    </p:anim>
                                  </p:childTnLst>
                                </p:cTn>
                              </p:par>
                              <p:par>
                                <p:cTn id="56" presetID="40" presetClass="entr" presetSubtype="0" fill="hold" nodeType="withEffect">
                                  <p:stCondLst>
                                    <p:cond delay="0"/>
                                  </p:stCondLst>
                                  <p:iterate type="lt">
                                    <p:tmPct val="10000"/>
                                  </p:iterate>
                                  <p:childTnLst>
                                    <p:set>
                                      <p:cBhvr>
                                        <p:cTn id="57" dur="1" fill="hold">
                                          <p:stCondLst>
                                            <p:cond delay="0"/>
                                          </p:stCondLst>
                                        </p:cTn>
                                        <p:tgtEl>
                                          <p:spTgt spid="65538">
                                            <p:txEl>
                                              <p:pRg st="9" end="9"/>
                                            </p:txEl>
                                          </p:spTgt>
                                        </p:tgtEl>
                                        <p:attrNameLst>
                                          <p:attrName>style.visibility</p:attrName>
                                        </p:attrNameLst>
                                      </p:cBhvr>
                                      <p:to>
                                        <p:strVal val="visible"/>
                                      </p:to>
                                    </p:set>
                                    <p:animEffect transition="in" filter="fade">
                                      <p:cBhvr>
                                        <p:cTn id="58" dur="1000"/>
                                        <p:tgtEl>
                                          <p:spTgt spid="65538">
                                            <p:txEl>
                                              <p:pRg st="9" end="9"/>
                                            </p:txEl>
                                          </p:spTgt>
                                        </p:tgtEl>
                                      </p:cBhvr>
                                    </p:animEffect>
                                    <p:anim calcmode="lin" valueType="num">
                                      <p:cBhvr>
                                        <p:cTn id="59" dur="1000" fill="hold"/>
                                        <p:tgtEl>
                                          <p:spTgt spid="65538">
                                            <p:txEl>
                                              <p:pRg st="9" end="9"/>
                                            </p:txEl>
                                          </p:spTgt>
                                        </p:tgtEl>
                                        <p:attrNameLst>
                                          <p:attrName>ppt_x</p:attrName>
                                        </p:attrNameLst>
                                      </p:cBhvr>
                                      <p:tavLst>
                                        <p:tav tm="0">
                                          <p:val>
                                            <p:strVal val="#ppt_x-.1"/>
                                          </p:val>
                                        </p:tav>
                                        <p:tav tm="100000">
                                          <p:val>
                                            <p:strVal val="#ppt_x"/>
                                          </p:val>
                                        </p:tav>
                                      </p:tavLst>
                                    </p:anim>
                                    <p:anim calcmode="lin" valueType="num">
                                      <p:cBhvr>
                                        <p:cTn id="60" dur="1000" fill="hold"/>
                                        <p:tgtEl>
                                          <p:spTgt spid="65538">
                                            <p:txEl>
                                              <p:pRg st="9" end="9"/>
                                            </p:txEl>
                                          </p:spTgt>
                                        </p:tgtEl>
                                        <p:attrNameLst>
                                          <p:attrName>ppt_y</p:attrName>
                                        </p:attrNameLst>
                                      </p:cBhvr>
                                      <p:tavLst>
                                        <p:tav tm="0">
                                          <p:val>
                                            <p:strVal val="#ppt_y"/>
                                          </p:val>
                                        </p:tav>
                                        <p:tav tm="100000">
                                          <p:val>
                                            <p:strVal val="#ppt_y"/>
                                          </p:val>
                                        </p:tav>
                                      </p:tavLst>
                                    </p:anim>
                                  </p:childTnLst>
                                </p:cTn>
                              </p:par>
                              <p:par>
                                <p:cTn id="61" presetID="40" presetClass="entr" presetSubtype="0" fill="hold" nodeType="withEffect">
                                  <p:stCondLst>
                                    <p:cond delay="0"/>
                                  </p:stCondLst>
                                  <p:iterate type="lt">
                                    <p:tmPct val="10000"/>
                                  </p:iterate>
                                  <p:childTnLst>
                                    <p:set>
                                      <p:cBhvr>
                                        <p:cTn id="62" dur="1" fill="hold">
                                          <p:stCondLst>
                                            <p:cond delay="0"/>
                                          </p:stCondLst>
                                        </p:cTn>
                                        <p:tgtEl>
                                          <p:spTgt spid="65538">
                                            <p:txEl>
                                              <p:pRg st="10" end="10"/>
                                            </p:txEl>
                                          </p:spTgt>
                                        </p:tgtEl>
                                        <p:attrNameLst>
                                          <p:attrName>style.visibility</p:attrName>
                                        </p:attrNameLst>
                                      </p:cBhvr>
                                      <p:to>
                                        <p:strVal val="visible"/>
                                      </p:to>
                                    </p:set>
                                    <p:animEffect transition="in" filter="fade">
                                      <p:cBhvr>
                                        <p:cTn id="63" dur="1000"/>
                                        <p:tgtEl>
                                          <p:spTgt spid="65538">
                                            <p:txEl>
                                              <p:pRg st="10" end="10"/>
                                            </p:txEl>
                                          </p:spTgt>
                                        </p:tgtEl>
                                      </p:cBhvr>
                                    </p:animEffect>
                                    <p:anim calcmode="lin" valueType="num">
                                      <p:cBhvr>
                                        <p:cTn id="64" dur="1000" fill="hold"/>
                                        <p:tgtEl>
                                          <p:spTgt spid="65538">
                                            <p:txEl>
                                              <p:pRg st="10" end="10"/>
                                            </p:txEl>
                                          </p:spTgt>
                                        </p:tgtEl>
                                        <p:attrNameLst>
                                          <p:attrName>ppt_x</p:attrName>
                                        </p:attrNameLst>
                                      </p:cBhvr>
                                      <p:tavLst>
                                        <p:tav tm="0">
                                          <p:val>
                                            <p:strVal val="#ppt_x-.1"/>
                                          </p:val>
                                        </p:tav>
                                        <p:tav tm="100000">
                                          <p:val>
                                            <p:strVal val="#ppt_x"/>
                                          </p:val>
                                        </p:tav>
                                      </p:tavLst>
                                    </p:anim>
                                    <p:anim calcmode="lin" valueType="num">
                                      <p:cBhvr>
                                        <p:cTn id="65" dur="1000" fill="hold"/>
                                        <p:tgtEl>
                                          <p:spTgt spid="65538">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0" presetClass="entr" presetSubtype="0" fill="hold" nodeType="clickEffect">
                                  <p:stCondLst>
                                    <p:cond delay="0"/>
                                  </p:stCondLst>
                                  <p:iterate type="lt">
                                    <p:tmPct val="10000"/>
                                  </p:iterate>
                                  <p:childTnLst>
                                    <p:set>
                                      <p:cBhvr>
                                        <p:cTn id="69" dur="1" fill="hold">
                                          <p:stCondLst>
                                            <p:cond delay="0"/>
                                          </p:stCondLst>
                                        </p:cTn>
                                        <p:tgtEl>
                                          <p:spTgt spid="65538">
                                            <p:txEl>
                                              <p:pRg st="11" end="11"/>
                                            </p:txEl>
                                          </p:spTgt>
                                        </p:tgtEl>
                                        <p:attrNameLst>
                                          <p:attrName>style.visibility</p:attrName>
                                        </p:attrNameLst>
                                      </p:cBhvr>
                                      <p:to>
                                        <p:strVal val="visible"/>
                                      </p:to>
                                    </p:set>
                                    <p:animEffect transition="in" filter="fade">
                                      <p:cBhvr>
                                        <p:cTn id="70" dur="1000"/>
                                        <p:tgtEl>
                                          <p:spTgt spid="65538">
                                            <p:txEl>
                                              <p:pRg st="11" end="11"/>
                                            </p:txEl>
                                          </p:spTgt>
                                        </p:tgtEl>
                                      </p:cBhvr>
                                    </p:animEffect>
                                    <p:anim calcmode="lin" valueType="num">
                                      <p:cBhvr>
                                        <p:cTn id="71" dur="1000" fill="hold"/>
                                        <p:tgtEl>
                                          <p:spTgt spid="65538">
                                            <p:txEl>
                                              <p:pRg st="11" end="11"/>
                                            </p:txEl>
                                          </p:spTgt>
                                        </p:tgtEl>
                                        <p:attrNameLst>
                                          <p:attrName>ppt_x</p:attrName>
                                        </p:attrNameLst>
                                      </p:cBhvr>
                                      <p:tavLst>
                                        <p:tav tm="0">
                                          <p:val>
                                            <p:strVal val="#ppt_x-.1"/>
                                          </p:val>
                                        </p:tav>
                                        <p:tav tm="100000">
                                          <p:val>
                                            <p:strVal val="#ppt_x"/>
                                          </p:val>
                                        </p:tav>
                                      </p:tavLst>
                                    </p:anim>
                                    <p:anim calcmode="lin" valueType="num">
                                      <p:cBhvr>
                                        <p:cTn id="72" dur="1000" fill="hold"/>
                                        <p:tgtEl>
                                          <p:spTgt spid="65538">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3"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539750" y="1412776"/>
            <a:ext cx="8208963" cy="4801314"/>
          </a:xfrm>
          <a:prstGeom prst="rect">
            <a:avLst/>
          </a:prstGeom>
          <a:noFill/>
          <a:ln w="9525">
            <a:solidFill>
              <a:schemeClr val="tx1"/>
            </a:solidFill>
            <a:miter lim="800000"/>
            <a:headEnd/>
            <a:tailEnd/>
          </a:ln>
        </p:spPr>
        <p:txBody>
          <a:bodyPr wrap="square">
            <a:spAutoFit/>
          </a:bodyPr>
          <a:lstStyle/>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ΧΡΗΣΗ </a:t>
            </a:r>
            <a:r>
              <a:rPr lang="el-GR" dirty="0">
                <a:solidFill>
                  <a:schemeClr val="tx1">
                    <a:lumMod val="95000"/>
                    <a:lumOff val="5000"/>
                  </a:schemeClr>
                </a:solidFill>
                <a:latin typeface="Cambria Math" panose="02040503050406030204" pitchFamily="18" charset="0"/>
                <a:ea typeface="Cambria Math" panose="02040503050406030204" pitchFamily="18" charset="0"/>
              </a:rPr>
              <a:t>ΓΗΣ</a:t>
            </a: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ΑΙΣΘΗΤΙΚΗ </a:t>
            </a:r>
            <a:r>
              <a:rPr lang="el-GR" dirty="0">
                <a:solidFill>
                  <a:schemeClr val="tx1">
                    <a:lumMod val="95000"/>
                    <a:lumOff val="5000"/>
                  </a:schemeClr>
                </a:solidFill>
                <a:latin typeface="Cambria Math" panose="02040503050406030204" pitchFamily="18" charset="0"/>
                <a:ea typeface="Cambria Math" panose="02040503050406030204" pitchFamily="18" charset="0"/>
              </a:rPr>
              <a:t>ΥΠΟΒΑΘΜΙΣΗ (</a:t>
            </a: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ΑΝΕΜΟΓΕΝΝΗΤΡΙΕΣ, ΦΩΤΟΒΟΛΤΑΪΚΑ, ΗΛΙΑΚΑ)</a:t>
            </a:r>
            <a:endParaRPr lang="el-GR" dirty="0">
              <a:solidFill>
                <a:schemeClr val="tx1">
                  <a:lumMod val="95000"/>
                  <a:lumOff val="5000"/>
                </a:schemeClr>
              </a:solidFill>
              <a:latin typeface="Cambria Math" panose="02040503050406030204" pitchFamily="18" charset="0"/>
              <a:ea typeface="Cambria Math" panose="02040503050406030204" pitchFamily="18" charset="0"/>
            </a:endParaRP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ΘΟΡΥΒΟΣ</a:t>
            </a:r>
            <a:endParaRPr lang="el-GR" dirty="0">
              <a:solidFill>
                <a:schemeClr val="tx1">
                  <a:lumMod val="95000"/>
                  <a:lumOff val="5000"/>
                </a:schemeClr>
              </a:solidFill>
              <a:latin typeface="Cambria Math" panose="02040503050406030204" pitchFamily="18" charset="0"/>
              <a:ea typeface="Cambria Math" panose="02040503050406030204" pitchFamily="18" charset="0"/>
            </a:endParaRP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ΑΠΑΙΤΕΙΤΑΙ </a:t>
            </a:r>
            <a:r>
              <a:rPr lang="el-GR" dirty="0">
                <a:solidFill>
                  <a:schemeClr val="tx1">
                    <a:lumMod val="95000"/>
                    <a:lumOff val="5000"/>
                  </a:schemeClr>
                </a:solidFill>
                <a:latin typeface="Cambria Math" panose="02040503050406030204" pitchFamily="18" charset="0"/>
                <a:ea typeface="Cambria Math" panose="02040503050406030204" pitchFamily="18" charset="0"/>
              </a:rPr>
              <a:t>ΕΠΕΚΤΑΣΗ ΔΙΚΤΥΟΥ (ΑΝΕΜΟΓΕΝΝΗΤΡΙΕΣ ΣΕ ΑΠΟΜΑΚΡΥΣΜΕΝΕΣ ΠΕΡΙΟΧΕΣ)</a:t>
            </a: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ΔΙΑΤΑΡΑΞΗ </a:t>
            </a:r>
            <a:r>
              <a:rPr lang="el-GR" dirty="0">
                <a:solidFill>
                  <a:schemeClr val="tx1">
                    <a:lumMod val="95000"/>
                    <a:lumOff val="5000"/>
                  </a:schemeClr>
                </a:solidFill>
                <a:latin typeface="Cambria Math" panose="02040503050406030204" pitchFamily="18" charset="0"/>
                <a:ea typeface="Cambria Math" panose="02040503050406030204" pitchFamily="18" charset="0"/>
              </a:rPr>
              <a:t>ΟΙΚΟΣΥΣΤΗΜΑΤΩΝ (ΥΔΡΟΗΛΕΚΤΡΙΚΑ, ΓΕΩΘΕΡΜΙΑ)</a:t>
            </a: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ΑΛΛΑΓΗ </a:t>
            </a:r>
            <a:r>
              <a:rPr lang="el-GR" dirty="0">
                <a:solidFill>
                  <a:schemeClr val="tx1">
                    <a:lumMod val="95000"/>
                    <a:lumOff val="5000"/>
                  </a:schemeClr>
                </a:solidFill>
                <a:latin typeface="Cambria Math" panose="02040503050406030204" pitchFamily="18" charset="0"/>
                <a:ea typeface="Cambria Math" panose="02040503050406030204" pitchFamily="18" charset="0"/>
              </a:rPr>
              <a:t>ΤΟΠΙΚΟΥ ΧΑΡΑΚΤΗΡΑ (Παραδοσιακοί οικισμοί, κλπ)</a:t>
            </a: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ΕΠΙΠΤΩΣΕΙΣ </a:t>
            </a:r>
            <a:r>
              <a:rPr lang="el-GR" dirty="0">
                <a:solidFill>
                  <a:schemeClr val="tx1">
                    <a:lumMod val="95000"/>
                    <a:lumOff val="5000"/>
                  </a:schemeClr>
                </a:solidFill>
                <a:latin typeface="Cambria Math" panose="02040503050406030204" pitchFamily="18" charset="0"/>
                <a:ea typeface="Cambria Math" panose="02040503050406030204" pitchFamily="18" charset="0"/>
              </a:rPr>
              <a:t>ΣΤΑ ΠΟΥΛΙΑ</a:t>
            </a:r>
          </a:p>
          <a:p>
            <a:pPr marL="285750" indent="-285750">
              <a:spcBef>
                <a:spcPct val="50000"/>
              </a:spcBef>
              <a:buFont typeface="Arial" panose="020B0604020202020204" pitchFamily="34" charset="0"/>
              <a:buChar char="•"/>
            </a:pPr>
            <a:endParaRPr lang="el-GR" dirty="0">
              <a:solidFill>
                <a:schemeClr val="tx1">
                  <a:lumMod val="95000"/>
                  <a:lumOff val="5000"/>
                </a:schemeClr>
              </a:solidFill>
              <a:latin typeface="Cambria Math" panose="02040503050406030204" pitchFamily="18" charset="0"/>
              <a:ea typeface="Cambria Math" panose="02040503050406030204" pitchFamily="18" charset="0"/>
            </a:endParaRPr>
          </a:p>
          <a:p>
            <a:pPr marL="285750" indent="-285750">
              <a:spcBef>
                <a:spcPct val="50000"/>
              </a:spcBef>
              <a:buFont typeface="Arial" panose="020B0604020202020204" pitchFamily="34" charset="0"/>
              <a:buChar char="•"/>
            </a:pPr>
            <a:r>
              <a:rPr lang="el-GR" dirty="0" smtClean="0">
                <a:solidFill>
                  <a:schemeClr val="tx1">
                    <a:lumMod val="95000"/>
                    <a:lumOff val="5000"/>
                  </a:schemeClr>
                </a:solidFill>
                <a:latin typeface="Cambria Math" panose="02040503050406030204" pitchFamily="18" charset="0"/>
                <a:ea typeface="Cambria Math" panose="02040503050406030204" pitchFamily="18" charset="0"/>
              </a:rPr>
              <a:t>ΧΩΡΙΚΗ </a:t>
            </a:r>
            <a:r>
              <a:rPr lang="el-GR" dirty="0">
                <a:solidFill>
                  <a:schemeClr val="tx1">
                    <a:lumMod val="95000"/>
                    <a:lumOff val="5000"/>
                  </a:schemeClr>
                </a:solidFill>
                <a:latin typeface="Cambria Math" panose="02040503050406030204" pitchFamily="18" charset="0"/>
                <a:ea typeface="Cambria Math" panose="02040503050406030204" pitchFamily="18" charset="0"/>
              </a:rPr>
              <a:t>ΚΑΙ ΧΡΟΝΙΚΗ ΚΑΤΑΝΟΜΗ ΤΟΥ ΚΟΣΤΟΥΣ ΚΑΙ ΤΟΥ ΟΦΕΛΟΥΣ</a:t>
            </a:r>
          </a:p>
          <a:p>
            <a:pPr marL="285750" indent="-285750">
              <a:spcBef>
                <a:spcPct val="50000"/>
              </a:spcBef>
              <a:buFont typeface="Arial" panose="020B0604020202020204" pitchFamily="34" charset="0"/>
              <a:buChar char="•"/>
            </a:pPr>
            <a:r>
              <a:rPr lang="el-GR" b="1" dirty="0" smtClean="0">
                <a:solidFill>
                  <a:schemeClr val="tx1">
                    <a:lumMod val="95000"/>
                    <a:lumOff val="5000"/>
                  </a:schemeClr>
                </a:solidFill>
                <a:latin typeface="Cambria Math" panose="02040503050406030204" pitchFamily="18" charset="0"/>
                <a:ea typeface="Cambria Math" panose="02040503050406030204" pitchFamily="18" charset="0"/>
              </a:rPr>
              <a:t>ΚΟΙΝΩΝΙΚΕΣ ΑΝΤΙΔΡΑΣΕΙΣ....</a:t>
            </a:r>
            <a:r>
              <a:rPr lang="en-US" b="1" dirty="0" smtClean="0">
                <a:solidFill>
                  <a:schemeClr val="tx1">
                    <a:lumMod val="95000"/>
                    <a:lumOff val="5000"/>
                  </a:schemeClr>
                </a:solidFill>
                <a:latin typeface="Cambria Math" panose="02040503050406030204" pitchFamily="18" charset="0"/>
                <a:ea typeface="Cambria Math" panose="02040503050406030204" pitchFamily="18" charset="0"/>
              </a:rPr>
              <a:t>N-I-M-B-Y</a:t>
            </a:r>
            <a:endParaRPr lang="el-GR" b="1" dirty="0">
              <a:solidFill>
                <a:schemeClr val="tx1">
                  <a:lumMod val="95000"/>
                  <a:lumOff val="5000"/>
                </a:schemeClr>
              </a:solidFill>
              <a:latin typeface="Cambria Math" panose="02040503050406030204" pitchFamily="18" charset="0"/>
              <a:ea typeface="Cambria Math" panose="02040503050406030204" pitchFamily="18" charset="0"/>
            </a:endParaRPr>
          </a:p>
          <a:p>
            <a:pPr>
              <a:spcBef>
                <a:spcPct val="50000"/>
              </a:spcBef>
            </a:pPr>
            <a:endParaRPr lang="el-GR" dirty="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56323" name="Text Box 3"/>
          <p:cNvSpPr txBox="1">
            <a:spLocks noChangeArrowheads="1"/>
          </p:cNvSpPr>
          <p:nvPr/>
        </p:nvSpPr>
        <p:spPr bwMode="auto">
          <a:xfrm>
            <a:off x="611187" y="476250"/>
            <a:ext cx="8137525" cy="954107"/>
          </a:xfrm>
          <a:prstGeom prst="rect">
            <a:avLst/>
          </a:prstGeom>
          <a:noFill/>
          <a:ln w="28575">
            <a:solidFill>
              <a:schemeClr val="tx1"/>
            </a:solidFill>
            <a:miter lim="800000"/>
            <a:headEnd/>
            <a:tailEnd/>
          </a:ln>
        </p:spPr>
        <p:txBody>
          <a:bodyPr wrap="square">
            <a:spAutoFit/>
          </a:bodyPr>
          <a:lstStyle/>
          <a:p>
            <a:pPr algn="ctr">
              <a:spcBef>
                <a:spcPct val="0"/>
              </a:spcBef>
              <a:defRPr/>
            </a:pPr>
            <a:r>
              <a:rPr lang="el-GR" sz="2800" b="1">
                <a:solidFill>
                  <a:srgbClr val="C00000"/>
                </a:solidFill>
                <a:latin typeface="Cambria Math" panose="02040503050406030204" pitchFamily="18" charset="0"/>
                <a:ea typeface="Cambria Math" panose="02040503050406030204" pitchFamily="18" charset="0"/>
                <a:cs typeface="+mj-cs"/>
              </a:rPr>
              <a:t>ΤΟΠΙΚΕΣ ΕΠΙΠΤΩΣΕΙΣ ΑΝΑΝΕΩΣΙΜΩΝ ΠΗΓΩΝ ΕΝΕΡΓΕΙΑΣ</a:t>
            </a:r>
          </a:p>
        </p:txBody>
      </p:sp>
      <p:sp>
        <p:nvSpPr>
          <p:cNvPr id="2" name="Slide Number Placeholder 1"/>
          <p:cNvSpPr>
            <a:spLocks noGrp="1"/>
          </p:cNvSpPr>
          <p:nvPr>
            <p:ph type="sldNum" sz="quarter" idx="12"/>
          </p:nvPr>
        </p:nvSpPr>
        <p:spPr/>
        <p:txBody>
          <a:bodyPr/>
          <a:lstStyle/>
          <a:p>
            <a:fld id="{BC1ABC06-5541-4A9D-A2D6-73EED2529435}" type="slidenum">
              <a:rPr lang="en-GB" smtClean="0"/>
              <a:t>65</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415441229"/>
      </p:ext>
    </p:extLst>
  </p:cSld>
  <p:clrMapOvr>
    <a:masterClrMapping/>
  </p:clrMapOvr>
  <mc:AlternateContent xmlns:mc="http://schemas.openxmlformats.org/markup-compatibility/2006">
    <mc:Choice xmlns:p14="http://schemas.microsoft.com/office/powerpoint/2010/main" Requires="p14">
      <p:transition spd="slow" p14:dur="2000" advTm="87895"/>
    </mc:Choice>
    <mc:Fallback>
      <p:transition spd="slow" advTm="87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66562">
                                            <p:txEl>
                                              <p:pRg st="0" end="0"/>
                                            </p:txEl>
                                          </p:spTgt>
                                        </p:tgtEl>
                                        <p:attrNameLst>
                                          <p:attrName>style.visibility</p:attrName>
                                        </p:attrNameLst>
                                      </p:cBhvr>
                                      <p:to>
                                        <p:strVal val="visible"/>
                                      </p:to>
                                    </p:set>
                                    <p:animEffect transition="in" filter="wipe(down)">
                                      <p:cBhvr>
                                        <p:cTn id="11" dur="500"/>
                                        <p:tgtEl>
                                          <p:spTgt spid="66562">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66562">
                                            <p:txEl>
                                              <p:pRg st="1" end="1"/>
                                            </p:txEl>
                                          </p:spTgt>
                                        </p:tgtEl>
                                        <p:attrNameLst>
                                          <p:attrName>style.visibility</p:attrName>
                                        </p:attrNameLst>
                                      </p:cBhvr>
                                      <p:to>
                                        <p:strVal val="visible"/>
                                      </p:to>
                                    </p:set>
                                    <p:animEffect transition="in" filter="wipe(down)">
                                      <p:cBhvr>
                                        <p:cTn id="14" dur="500"/>
                                        <p:tgtEl>
                                          <p:spTgt spid="66562">
                                            <p:txEl>
                                              <p:pRg st="1" end="1"/>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66562">
                                            <p:txEl>
                                              <p:pRg st="2" end="2"/>
                                            </p:txEl>
                                          </p:spTgt>
                                        </p:tgtEl>
                                        <p:attrNameLst>
                                          <p:attrName>style.visibility</p:attrName>
                                        </p:attrNameLst>
                                      </p:cBhvr>
                                      <p:to>
                                        <p:strVal val="visible"/>
                                      </p:to>
                                    </p:set>
                                    <p:animEffect transition="in" filter="wipe(down)">
                                      <p:cBhvr>
                                        <p:cTn id="17" dur="500"/>
                                        <p:tgtEl>
                                          <p:spTgt spid="66562">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66562">
                                            <p:txEl>
                                              <p:pRg st="3" end="3"/>
                                            </p:txEl>
                                          </p:spTgt>
                                        </p:tgtEl>
                                        <p:attrNameLst>
                                          <p:attrName>style.visibility</p:attrName>
                                        </p:attrNameLst>
                                      </p:cBhvr>
                                      <p:to>
                                        <p:strVal val="visible"/>
                                      </p:to>
                                    </p:set>
                                    <p:animEffect transition="in" filter="wipe(down)">
                                      <p:cBhvr>
                                        <p:cTn id="20" dur="500"/>
                                        <p:tgtEl>
                                          <p:spTgt spid="66562">
                                            <p:txEl>
                                              <p:pRg st="3" end="3"/>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66562">
                                            <p:txEl>
                                              <p:pRg st="4" end="4"/>
                                            </p:txEl>
                                          </p:spTgt>
                                        </p:tgtEl>
                                        <p:attrNameLst>
                                          <p:attrName>style.visibility</p:attrName>
                                        </p:attrNameLst>
                                      </p:cBhvr>
                                      <p:to>
                                        <p:strVal val="visible"/>
                                      </p:to>
                                    </p:set>
                                    <p:animEffect transition="in" filter="wipe(down)">
                                      <p:cBhvr>
                                        <p:cTn id="23" dur="500"/>
                                        <p:tgtEl>
                                          <p:spTgt spid="66562">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66562">
                                            <p:txEl>
                                              <p:pRg st="5" end="5"/>
                                            </p:txEl>
                                          </p:spTgt>
                                        </p:tgtEl>
                                        <p:attrNameLst>
                                          <p:attrName>style.visibility</p:attrName>
                                        </p:attrNameLst>
                                      </p:cBhvr>
                                      <p:to>
                                        <p:strVal val="visible"/>
                                      </p:to>
                                    </p:set>
                                    <p:animEffect transition="in" filter="wipe(down)">
                                      <p:cBhvr>
                                        <p:cTn id="26" dur="500"/>
                                        <p:tgtEl>
                                          <p:spTgt spid="66562">
                                            <p:txEl>
                                              <p:pRg st="5" end="5"/>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66562">
                                            <p:txEl>
                                              <p:pRg st="6" end="6"/>
                                            </p:txEl>
                                          </p:spTgt>
                                        </p:tgtEl>
                                        <p:attrNameLst>
                                          <p:attrName>style.visibility</p:attrName>
                                        </p:attrNameLst>
                                      </p:cBhvr>
                                      <p:to>
                                        <p:strVal val="visible"/>
                                      </p:to>
                                    </p:set>
                                    <p:animEffect transition="in" filter="wipe(down)">
                                      <p:cBhvr>
                                        <p:cTn id="29" dur="500"/>
                                        <p:tgtEl>
                                          <p:spTgt spid="66562">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66562">
                                            <p:txEl>
                                              <p:pRg st="8" end="8"/>
                                            </p:txEl>
                                          </p:spTgt>
                                        </p:tgtEl>
                                        <p:attrNameLst>
                                          <p:attrName>style.visibility</p:attrName>
                                        </p:attrNameLst>
                                      </p:cBhvr>
                                      <p:to>
                                        <p:strVal val="visible"/>
                                      </p:to>
                                    </p:set>
                                    <p:animEffect transition="in" filter="wipe(down)">
                                      <p:cBhvr>
                                        <p:cTn id="34" dur="500"/>
                                        <p:tgtEl>
                                          <p:spTgt spid="66562">
                                            <p:txEl>
                                              <p:pRg st="8" end="8"/>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66562">
                                            <p:txEl>
                                              <p:pRg st="9" end="9"/>
                                            </p:txEl>
                                          </p:spTgt>
                                        </p:tgtEl>
                                        <p:attrNameLst>
                                          <p:attrName>style.visibility</p:attrName>
                                        </p:attrNameLst>
                                      </p:cBhvr>
                                      <p:to>
                                        <p:strVal val="visible"/>
                                      </p:to>
                                    </p:set>
                                    <p:animEffect transition="in" filter="wipe(down)">
                                      <p:cBhvr>
                                        <p:cTn id="37" dur="500"/>
                                        <p:tgtEl>
                                          <p:spTgt spid="6656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3"/>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ΟΛΟΚΛΗΡΩΜΕΝΟΣ ΕΝΕΡΓΕΙΑΚΟΣ ΣΧΕΔΙΑΣΜΟΣ ΠΕΡΙΟΧΗΣ</a:t>
            </a:r>
          </a:p>
        </p:txBody>
      </p:sp>
      <p:sp>
        <p:nvSpPr>
          <p:cNvPr id="3" name="Content Placeholder 2"/>
          <p:cNvSpPr>
            <a:spLocks noGrp="1"/>
          </p:cNvSpPr>
          <p:nvPr>
            <p:ph idx="1"/>
          </p:nvPr>
        </p:nvSpPr>
        <p:spPr>
          <a:xfrm>
            <a:off x="467544" y="1484784"/>
            <a:ext cx="8496944" cy="3816424"/>
          </a:xfrm>
        </p:spPr>
        <p:txBody>
          <a:bodyPr>
            <a:noAutofit/>
          </a:bodyPr>
          <a:lstStyle/>
          <a:p>
            <a:pPr>
              <a:spcBef>
                <a:spcPct val="50000"/>
              </a:spcBef>
            </a:pPr>
            <a:r>
              <a:rPr lang="el-GR" dirty="0" smtClean="0">
                <a:solidFill>
                  <a:schemeClr val="tx1">
                    <a:lumMod val="95000"/>
                    <a:lumOff val="5000"/>
                  </a:schemeClr>
                </a:solidFill>
              </a:rPr>
              <a:t>ΒΑΣΙΚΕΣ ΑΠΑΙΤΗΣΕΙΣ ΚΑΙ ΠΡΟΫΠΟΘΕΣΕΙΣ :</a:t>
            </a:r>
          </a:p>
          <a:p>
            <a:pPr>
              <a:spcBef>
                <a:spcPct val="50000"/>
              </a:spcBef>
            </a:pPr>
            <a:endParaRPr lang="el-GR" dirty="0" smtClean="0">
              <a:solidFill>
                <a:schemeClr val="tx1">
                  <a:lumMod val="95000"/>
                  <a:lumOff val="5000"/>
                </a:schemeClr>
              </a:solidFill>
            </a:endParaRPr>
          </a:p>
          <a:p>
            <a:pPr>
              <a:spcBef>
                <a:spcPct val="50000"/>
              </a:spcBef>
            </a:pPr>
            <a:r>
              <a:rPr lang="el-GR" dirty="0" smtClean="0">
                <a:solidFill>
                  <a:schemeClr val="tx1">
                    <a:lumMod val="95000"/>
                    <a:lumOff val="5000"/>
                  </a:schemeClr>
                </a:solidFill>
              </a:rPr>
              <a:t>ΧΩΡΟΤΑΞΙΚΟΣ ΣΧΕΔΙΑΣΜΟΣ</a:t>
            </a:r>
          </a:p>
          <a:p>
            <a:pPr>
              <a:spcBef>
                <a:spcPct val="50000"/>
              </a:spcBef>
            </a:pPr>
            <a:r>
              <a:rPr lang="el-GR" dirty="0" smtClean="0">
                <a:solidFill>
                  <a:schemeClr val="tx1">
                    <a:lumMod val="95000"/>
                    <a:lumOff val="5000"/>
                  </a:schemeClr>
                </a:solidFill>
              </a:rPr>
              <a:t>ΑΝΑΛΥΣΗ ΕΝΕΡΓΕΙΑΚΗΣ ΖΗΤΗΣΗΣ</a:t>
            </a:r>
          </a:p>
          <a:p>
            <a:pPr>
              <a:spcBef>
                <a:spcPct val="50000"/>
              </a:spcBef>
            </a:pPr>
            <a:r>
              <a:rPr lang="el-GR" dirty="0" smtClean="0">
                <a:solidFill>
                  <a:schemeClr val="tx1">
                    <a:lumMod val="95000"/>
                    <a:lumOff val="5000"/>
                  </a:schemeClr>
                </a:solidFill>
              </a:rPr>
              <a:t>ΑΝΑΛΥΣΗ </a:t>
            </a:r>
            <a:r>
              <a:rPr lang="el-GR" smtClean="0">
                <a:solidFill>
                  <a:schemeClr val="tx1">
                    <a:lumMod val="95000"/>
                    <a:lumOff val="5000"/>
                  </a:schemeClr>
                </a:solidFill>
              </a:rPr>
              <a:t>ΔΥΝΑΜΙΚΟΥ </a:t>
            </a:r>
            <a:r>
              <a:rPr lang="el-GR" smtClean="0">
                <a:solidFill>
                  <a:schemeClr val="tx1">
                    <a:lumMod val="95000"/>
                    <a:lumOff val="5000"/>
                  </a:schemeClr>
                </a:solidFill>
              </a:rPr>
              <a:t>ΕΞΟΙΚΟΝΟΜΗΣΗΣ </a:t>
            </a:r>
            <a:r>
              <a:rPr lang="el-GR" dirty="0" smtClean="0">
                <a:solidFill>
                  <a:schemeClr val="tx1">
                    <a:lumMod val="95000"/>
                    <a:lumOff val="5000"/>
                  </a:schemeClr>
                </a:solidFill>
              </a:rPr>
              <a:t>ΕΝΕΡΓΕΙΑΣ</a:t>
            </a:r>
          </a:p>
          <a:p>
            <a:pPr>
              <a:spcBef>
                <a:spcPct val="50000"/>
              </a:spcBef>
            </a:pPr>
            <a:r>
              <a:rPr lang="el-GR" dirty="0" smtClean="0">
                <a:solidFill>
                  <a:schemeClr val="tx1">
                    <a:lumMod val="95000"/>
                    <a:lumOff val="5000"/>
                  </a:schemeClr>
                </a:solidFill>
              </a:rPr>
              <a:t>ΑΝΑΛΥΣΗ ΕΝΕΡΓΕΙΑΚΟΥ ΔΥΝΑΜΙΚΟΥ  (ΣΥΜΒΑΤΙΚΑ ΚΑΥΣΙΜΑ ΚΑΙ ΑΠΕ)</a:t>
            </a:r>
          </a:p>
        </p:txBody>
      </p:sp>
      <p:sp>
        <p:nvSpPr>
          <p:cNvPr id="4" name="Slide Number Placeholder 3"/>
          <p:cNvSpPr>
            <a:spLocks noGrp="1"/>
          </p:cNvSpPr>
          <p:nvPr>
            <p:ph type="sldNum" sz="quarter" idx="12"/>
          </p:nvPr>
        </p:nvSpPr>
        <p:spPr/>
        <p:txBody>
          <a:bodyPr/>
          <a:lstStyle/>
          <a:p>
            <a:fld id="{BC1ABC06-5541-4A9D-A2D6-73EED2529435}" type="slidenum">
              <a:rPr lang="en-GB" smtClean="0"/>
              <a:t>66</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83697786"/>
      </p:ext>
    </p:extLst>
  </p:cSld>
  <p:clrMapOvr>
    <a:masterClrMapping/>
  </p:clrMapOvr>
  <mc:AlternateContent xmlns:mc="http://schemas.openxmlformats.org/markup-compatibility/2006">
    <mc:Choice xmlns:p14="http://schemas.microsoft.com/office/powerpoint/2010/main" Requires="p14">
      <p:transition spd="slow" p14:dur="2000" advTm="33067"/>
    </mc:Choice>
    <mc:Fallback>
      <p:transition spd="slow" advTm="330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971600" y="1268760"/>
            <a:ext cx="4392612" cy="376237"/>
          </a:xfrm>
          <a:prstGeom prst="rect">
            <a:avLst/>
          </a:prstGeom>
          <a:noFill/>
          <a:ln w="9525">
            <a:solidFill>
              <a:schemeClr val="tx1"/>
            </a:solidFill>
            <a:miter lim="800000"/>
            <a:headEnd/>
            <a:tailEnd/>
          </a:ln>
        </p:spPr>
        <p:txBody>
          <a:bodyPr>
            <a:spAutoFit/>
          </a:bodyPr>
          <a:lstStyle/>
          <a:p>
            <a:pPr>
              <a:spcBef>
                <a:spcPct val="50000"/>
              </a:spcBef>
            </a:pPr>
            <a:r>
              <a:rPr lang="el-GR" b="1" dirty="0">
                <a:solidFill>
                  <a:srgbClr val="0000FF"/>
                </a:solidFill>
                <a:latin typeface="Arial" charset="0"/>
              </a:rPr>
              <a:t>- ΔΙΑΘΕΣΙΜΟΤΗΤΑ ΤΩΝ ΠΟΡΩΝ</a:t>
            </a:r>
          </a:p>
        </p:txBody>
      </p:sp>
      <p:sp>
        <p:nvSpPr>
          <p:cNvPr id="70659" name="Text Box 3"/>
          <p:cNvSpPr txBox="1">
            <a:spLocks noChangeArrowheads="1"/>
          </p:cNvSpPr>
          <p:nvPr/>
        </p:nvSpPr>
        <p:spPr bwMode="auto">
          <a:xfrm>
            <a:off x="971600" y="1988840"/>
            <a:ext cx="4392612" cy="376238"/>
          </a:xfrm>
          <a:prstGeom prst="rect">
            <a:avLst/>
          </a:prstGeom>
          <a:noFill/>
          <a:ln w="9525">
            <a:solidFill>
              <a:schemeClr val="tx1"/>
            </a:solidFill>
            <a:miter lim="800000"/>
            <a:headEnd/>
            <a:tailEnd/>
          </a:ln>
        </p:spPr>
        <p:txBody>
          <a:bodyPr>
            <a:spAutoFit/>
          </a:bodyPr>
          <a:lstStyle/>
          <a:p>
            <a:pPr>
              <a:spcBef>
                <a:spcPct val="50000"/>
              </a:spcBef>
            </a:pPr>
            <a:r>
              <a:rPr lang="el-GR" b="1">
                <a:solidFill>
                  <a:srgbClr val="CC00FF"/>
                </a:solidFill>
                <a:latin typeface="Arial" charset="0"/>
              </a:rPr>
              <a:t>- ΔΙΑΘΕΣΙΜΗ ΤΕΧΝΟΛΟΓΙΑ</a:t>
            </a:r>
          </a:p>
        </p:txBody>
      </p:sp>
      <p:sp>
        <p:nvSpPr>
          <p:cNvPr id="70660" name="Text Box 4"/>
          <p:cNvSpPr txBox="1">
            <a:spLocks noChangeArrowheads="1"/>
          </p:cNvSpPr>
          <p:nvPr/>
        </p:nvSpPr>
        <p:spPr bwMode="auto">
          <a:xfrm>
            <a:off x="971600" y="2708920"/>
            <a:ext cx="4392612" cy="376237"/>
          </a:xfrm>
          <a:prstGeom prst="rect">
            <a:avLst/>
          </a:prstGeom>
          <a:noFill/>
          <a:ln w="9525">
            <a:solidFill>
              <a:schemeClr val="tx1"/>
            </a:solidFill>
            <a:miter lim="800000"/>
            <a:headEnd/>
            <a:tailEnd/>
          </a:ln>
        </p:spPr>
        <p:txBody>
          <a:bodyPr>
            <a:spAutoFit/>
          </a:bodyPr>
          <a:lstStyle/>
          <a:p>
            <a:pPr>
              <a:spcBef>
                <a:spcPct val="50000"/>
              </a:spcBef>
            </a:pPr>
            <a:r>
              <a:rPr lang="el-GR" b="1" dirty="0">
                <a:solidFill>
                  <a:srgbClr val="009900"/>
                </a:solidFill>
                <a:latin typeface="Arial" charset="0"/>
              </a:rPr>
              <a:t>- ΠΕΡΙΒΑΛΛΟΝΤΙΚΕΣ ΕΠΙΠΤΩΣΕΙΣ</a:t>
            </a:r>
          </a:p>
        </p:txBody>
      </p:sp>
      <p:sp>
        <p:nvSpPr>
          <p:cNvPr id="70661" name="Text Box 5"/>
          <p:cNvSpPr txBox="1">
            <a:spLocks noChangeArrowheads="1"/>
          </p:cNvSpPr>
          <p:nvPr/>
        </p:nvSpPr>
        <p:spPr bwMode="auto">
          <a:xfrm>
            <a:off x="971600" y="3439510"/>
            <a:ext cx="4392612" cy="376238"/>
          </a:xfrm>
          <a:prstGeom prst="rect">
            <a:avLst/>
          </a:prstGeom>
          <a:noFill/>
          <a:ln w="9525">
            <a:solidFill>
              <a:schemeClr val="tx1"/>
            </a:solidFill>
            <a:miter lim="800000"/>
            <a:headEnd/>
            <a:tailEnd/>
          </a:ln>
        </p:spPr>
        <p:txBody>
          <a:bodyPr>
            <a:spAutoFit/>
          </a:bodyPr>
          <a:lstStyle/>
          <a:p>
            <a:pPr>
              <a:spcBef>
                <a:spcPct val="50000"/>
              </a:spcBef>
            </a:pPr>
            <a:r>
              <a:rPr lang="el-GR" b="1">
                <a:solidFill>
                  <a:srgbClr val="FF9900"/>
                </a:solidFill>
                <a:latin typeface="Arial" charset="0"/>
              </a:rPr>
              <a:t>- ΚΟΙΝΩΝΙΚΗ ΑΠΟΔΟΧΗ</a:t>
            </a:r>
          </a:p>
        </p:txBody>
      </p:sp>
      <p:sp>
        <p:nvSpPr>
          <p:cNvPr id="70663" name="Text Box 7"/>
          <p:cNvSpPr txBox="1">
            <a:spLocks noChangeArrowheads="1"/>
          </p:cNvSpPr>
          <p:nvPr/>
        </p:nvSpPr>
        <p:spPr bwMode="auto">
          <a:xfrm>
            <a:off x="971600" y="4149080"/>
            <a:ext cx="4321175" cy="376237"/>
          </a:xfrm>
          <a:prstGeom prst="rect">
            <a:avLst/>
          </a:prstGeom>
          <a:noFill/>
          <a:ln w="9525">
            <a:solidFill>
              <a:schemeClr val="tx1"/>
            </a:solidFill>
            <a:miter lim="800000"/>
            <a:headEnd/>
            <a:tailEnd/>
          </a:ln>
        </p:spPr>
        <p:txBody>
          <a:bodyPr>
            <a:spAutoFit/>
          </a:bodyPr>
          <a:lstStyle/>
          <a:p>
            <a:pPr>
              <a:spcBef>
                <a:spcPct val="50000"/>
              </a:spcBef>
            </a:pPr>
            <a:r>
              <a:rPr lang="el-GR" b="1">
                <a:solidFill>
                  <a:srgbClr val="00CC99"/>
                </a:solidFill>
                <a:latin typeface="Arial" charset="0"/>
              </a:rPr>
              <a:t>- ΚΟΣΤΟΣ</a:t>
            </a:r>
          </a:p>
        </p:txBody>
      </p:sp>
      <p:sp>
        <p:nvSpPr>
          <p:cNvPr id="2" name="Title 1"/>
          <p:cNvSpPr>
            <a:spLocks noGrp="1"/>
          </p:cNvSpPr>
          <p:nvPr>
            <p:ph type="title"/>
          </p:nvPr>
        </p:nvSpPr>
        <p:spPr/>
        <p:txBody>
          <a:bodyPr>
            <a:noAutofit/>
          </a:bodyPr>
          <a:lstStyle/>
          <a:p>
            <a:r>
              <a:rPr lang="el-GR" sz="2400" dirty="0">
                <a:solidFill>
                  <a:srgbClr val="C00000"/>
                </a:solidFill>
              </a:rPr>
              <a:t>ΚΡΙΤΗΡΙΑ ΚΑΙ ΠΑΡΑΜΕΤΡΟΙ ΓΙΑ ΤΗ ΛΗΨΗ ΤΩΝ </a:t>
            </a:r>
            <a:r>
              <a:rPr lang="el-GR" sz="2400" dirty="0" smtClean="0">
                <a:solidFill>
                  <a:srgbClr val="C00000"/>
                </a:solidFill>
              </a:rPr>
              <a:t>ΑΠΟΦΑΣΕΩΝ</a:t>
            </a:r>
            <a:endParaRPr lang="en-GB" sz="2400"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67</a:t>
            </a:fld>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417133144"/>
      </p:ext>
    </p:extLst>
  </p:cSld>
  <p:clrMapOvr>
    <a:masterClrMapping/>
  </p:clrMapOvr>
  <mc:AlternateContent xmlns:mc="http://schemas.openxmlformats.org/markup-compatibility/2006">
    <mc:Choice xmlns:p14="http://schemas.microsoft.com/office/powerpoint/2010/main" Requires="p14">
      <p:transition spd="slow" p14:dur="2000" advTm="26471"/>
    </mc:Choice>
    <mc:Fallback>
      <p:transition spd="slow" advTm="26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1" presetClass="entr" presetSubtype="0" fill="hold" grpId="0" nodeType="clickEffect">
                                  <p:stCondLst>
                                    <p:cond delay="0"/>
                                  </p:stCondLst>
                                  <p:childTnLst>
                                    <p:set>
                                      <p:cBhvr>
                                        <p:cTn id="10" dur="1" fill="hold">
                                          <p:stCondLst>
                                            <p:cond delay="0"/>
                                          </p:stCondLst>
                                        </p:cTn>
                                        <p:tgtEl>
                                          <p:spTgt spid="70658"/>
                                        </p:tgtEl>
                                        <p:attrNameLst>
                                          <p:attrName>style.visibility</p:attrName>
                                        </p:attrNameLst>
                                      </p:cBhvr>
                                      <p:to>
                                        <p:strVal val="visible"/>
                                      </p:to>
                                    </p:set>
                                    <p:animEffect transition="in" filter="fade">
                                      <p:cBhvr>
                                        <p:cTn id="11" dur="770" decel="100000"/>
                                        <p:tgtEl>
                                          <p:spTgt spid="70658"/>
                                        </p:tgtEl>
                                      </p:cBhvr>
                                    </p:animEffect>
                                    <p:animScale>
                                      <p:cBhvr>
                                        <p:cTn id="12" dur="770" decel="100000"/>
                                        <p:tgtEl>
                                          <p:spTgt spid="70658"/>
                                        </p:tgtEl>
                                      </p:cBhvr>
                                      <p:from x="10000" y="10000"/>
                                      <p:to x="200000" y="450000"/>
                                    </p:animScale>
                                    <p:animScale>
                                      <p:cBhvr>
                                        <p:cTn id="13" dur="1230" accel="100000" fill="hold">
                                          <p:stCondLst>
                                            <p:cond delay="770"/>
                                          </p:stCondLst>
                                        </p:cTn>
                                        <p:tgtEl>
                                          <p:spTgt spid="70658"/>
                                        </p:tgtEl>
                                      </p:cBhvr>
                                      <p:from x="200000" y="450000"/>
                                      <p:to x="100000" y="100000"/>
                                    </p:animScale>
                                    <p:set>
                                      <p:cBhvr>
                                        <p:cTn id="14" dur="770" fill="hold"/>
                                        <p:tgtEl>
                                          <p:spTgt spid="70658"/>
                                        </p:tgtEl>
                                        <p:attrNameLst>
                                          <p:attrName>ppt_x</p:attrName>
                                        </p:attrNameLst>
                                      </p:cBhvr>
                                      <p:to>
                                        <p:strVal val="(0.5)"/>
                                      </p:to>
                                    </p:set>
                                    <p:anim from="(0.5)" to="(#ppt_x)" calcmode="lin" valueType="num">
                                      <p:cBhvr>
                                        <p:cTn id="15" dur="1230" accel="100000" fill="hold">
                                          <p:stCondLst>
                                            <p:cond delay="770"/>
                                          </p:stCondLst>
                                        </p:cTn>
                                        <p:tgtEl>
                                          <p:spTgt spid="70658"/>
                                        </p:tgtEl>
                                        <p:attrNameLst>
                                          <p:attrName>ppt_x</p:attrName>
                                        </p:attrNameLst>
                                      </p:cBhvr>
                                    </p:anim>
                                    <p:set>
                                      <p:cBhvr>
                                        <p:cTn id="16" dur="770" fill="hold"/>
                                        <p:tgtEl>
                                          <p:spTgt spid="70658"/>
                                        </p:tgtEl>
                                        <p:attrNameLst>
                                          <p:attrName>ppt_y</p:attrName>
                                        </p:attrNameLst>
                                      </p:cBhvr>
                                      <p:to>
                                        <p:strVal val="(#ppt_y+0.4)"/>
                                      </p:to>
                                    </p:set>
                                    <p:anim from="(#ppt_y+0.4)" to="(#ppt_y)" calcmode="lin" valueType="num">
                                      <p:cBhvr>
                                        <p:cTn id="17" dur="1230" accel="100000" fill="hold">
                                          <p:stCondLst>
                                            <p:cond delay="770"/>
                                          </p:stCondLst>
                                        </p:cTn>
                                        <p:tgtEl>
                                          <p:spTgt spid="70658"/>
                                        </p:tgtEl>
                                        <p:attrNameLst>
                                          <p:attrName>ppt_y</p:attrName>
                                        </p:attrNameLst>
                                      </p:cBhvr>
                                    </p:anim>
                                  </p:childTnLst>
                                </p:cTn>
                              </p:par>
                            </p:childTnLst>
                          </p:cTn>
                        </p:par>
                      </p:childTnLst>
                    </p:cTn>
                  </p:par>
                  <p:par>
                    <p:cTn id="18" fill="hold">
                      <p:stCondLst>
                        <p:cond delay="indefinite"/>
                      </p:stCondLst>
                      <p:childTnLst>
                        <p:par>
                          <p:cTn id="19" fill="hold">
                            <p:stCondLst>
                              <p:cond delay="0"/>
                            </p:stCondLst>
                            <p:childTnLst>
                              <p:par>
                                <p:cTn id="20" presetID="51" presetClass="entr" presetSubtype="0" fill="hold" grpId="0" nodeType="clickEffect">
                                  <p:stCondLst>
                                    <p:cond delay="0"/>
                                  </p:stCondLst>
                                  <p:childTnLst>
                                    <p:set>
                                      <p:cBhvr>
                                        <p:cTn id="21" dur="1" fill="hold">
                                          <p:stCondLst>
                                            <p:cond delay="0"/>
                                          </p:stCondLst>
                                        </p:cTn>
                                        <p:tgtEl>
                                          <p:spTgt spid="70659"/>
                                        </p:tgtEl>
                                        <p:attrNameLst>
                                          <p:attrName>style.visibility</p:attrName>
                                        </p:attrNameLst>
                                      </p:cBhvr>
                                      <p:to>
                                        <p:strVal val="visible"/>
                                      </p:to>
                                    </p:set>
                                    <p:animEffect transition="in" filter="fade">
                                      <p:cBhvr>
                                        <p:cTn id="22" dur="770" decel="100000"/>
                                        <p:tgtEl>
                                          <p:spTgt spid="70659"/>
                                        </p:tgtEl>
                                      </p:cBhvr>
                                    </p:animEffect>
                                    <p:animScale>
                                      <p:cBhvr>
                                        <p:cTn id="23" dur="770" decel="100000"/>
                                        <p:tgtEl>
                                          <p:spTgt spid="70659"/>
                                        </p:tgtEl>
                                      </p:cBhvr>
                                      <p:from x="10000" y="10000"/>
                                      <p:to x="200000" y="450000"/>
                                    </p:animScale>
                                    <p:animScale>
                                      <p:cBhvr>
                                        <p:cTn id="24" dur="1230" accel="100000" fill="hold">
                                          <p:stCondLst>
                                            <p:cond delay="770"/>
                                          </p:stCondLst>
                                        </p:cTn>
                                        <p:tgtEl>
                                          <p:spTgt spid="70659"/>
                                        </p:tgtEl>
                                      </p:cBhvr>
                                      <p:from x="200000" y="450000"/>
                                      <p:to x="100000" y="100000"/>
                                    </p:animScale>
                                    <p:set>
                                      <p:cBhvr>
                                        <p:cTn id="25" dur="770" fill="hold"/>
                                        <p:tgtEl>
                                          <p:spTgt spid="70659"/>
                                        </p:tgtEl>
                                        <p:attrNameLst>
                                          <p:attrName>ppt_x</p:attrName>
                                        </p:attrNameLst>
                                      </p:cBhvr>
                                      <p:to>
                                        <p:strVal val="(0.5)"/>
                                      </p:to>
                                    </p:set>
                                    <p:anim from="(0.5)" to="(#ppt_x)" calcmode="lin" valueType="num">
                                      <p:cBhvr>
                                        <p:cTn id="26" dur="1230" accel="100000" fill="hold">
                                          <p:stCondLst>
                                            <p:cond delay="770"/>
                                          </p:stCondLst>
                                        </p:cTn>
                                        <p:tgtEl>
                                          <p:spTgt spid="70659"/>
                                        </p:tgtEl>
                                        <p:attrNameLst>
                                          <p:attrName>ppt_x</p:attrName>
                                        </p:attrNameLst>
                                      </p:cBhvr>
                                    </p:anim>
                                    <p:set>
                                      <p:cBhvr>
                                        <p:cTn id="27" dur="770" fill="hold"/>
                                        <p:tgtEl>
                                          <p:spTgt spid="70659"/>
                                        </p:tgtEl>
                                        <p:attrNameLst>
                                          <p:attrName>ppt_y</p:attrName>
                                        </p:attrNameLst>
                                      </p:cBhvr>
                                      <p:to>
                                        <p:strVal val="(#ppt_y+0.4)"/>
                                      </p:to>
                                    </p:set>
                                    <p:anim from="(#ppt_y+0.4)" to="(#ppt_y)" calcmode="lin" valueType="num">
                                      <p:cBhvr>
                                        <p:cTn id="28" dur="1230" accel="100000" fill="hold">
                                          <p:stCondLst>
                                            <p:cond delay="770"/>
                                          </p:stCondLst>
                                        </p:cTn>
                                        <p:tgtEl>
                                          <p:spTgt spid="70659"/>
                                        </p:tgtEl>
                                        <p:attrNameLst>
                                          <p:attrName>ppt_y</p:attrName>
                                        </p:attrNameLst>
                                      </p:cBhvr>
                                    </p:anim>
                                  </p:childTnLst>
                                </p:cTn>
                              </p:par>
                            </p:childTnLst>
                          </p:cTn>
                        </p:par>
                      </p:childTnLst>
                    </p:cTn>
                  </p:par>
                  <p:par>
                    <p:cTn id="29" fill="hold">
                      <p:stCondLst>
                        <p:cond delay="indefinite"/>
                      </p:stCondLst>
                      <p:childTnLst>
                        <p:par>
                          <p:cTn id="30" fill="hold">
                            <p:stCondLst>
                              <p:cond delay="0"/>
                            </p:stCondLst>
                            <p:childTnLst>
                              <p:par>
                                <p:cTn id="31" presetID="51" presetClass="entr" presetSubtype="0" fill="hold" grpId="0" nodeType="clickEffect">
                                  <p:stCondLst>
                                    <p:cond delay="0"/>
                                  </p:stCondLst>
                                  <p:childTnLst>
                                    <p:set>
                                      <p:cBhvr>
                                        <p:cTn id="32" dur="1" fill="hold">
                                          <p:stCondLst>
                                            <p:cond delay="0"/>
                                          </p:stCondLst>
                                        </p:cTn>
                                        <p:tgtEl>
                                          <p:spTgt spid="70660"/>
                                        </p:tgtEl>
                                        <p:attrNameLst>
                                          <p:attrName>style.visibility</p:attrName>
                                        </p:attrNameLst>
                                      </p:cBhvr>
                                      <p:to>
                                        <p:strVal val="visible"/>
                                      </p:to>
                                    </p:set>
                                    <p:animEffect transition="in" filter="fade">
                                      <p:cBhvr>
                                        <p:cTn id="33" dur="770" decel="100000"/>
                                        <p:tgtEl>
                                          <p:spTgt spid="70660"/>
                                        </p:tgtEl>
                                      </p:cBhvr>
                                    </p:animEffect>
                                    <p:animScale>
                                      <p:cBhvr>
                                        <p:cTn id="34" dur="770" decel="100000"/>
                                        <p:tgtEl>
                                          <p:spTgt spid="70660"/>
                                        </p:tgtEl>
                                      </p:cBhvr>
                                      <p:from x="10000" y="10000"/>
                                      <p:to x="200000" y="450000"/>
                                    </p:animScale>
                                    <p:animScale>
                                      <p:cBhvr>
                                        <p:cTn id="35" dur="1230" accel="100000" fill="hold">
                                          <p:stCondLst>
                                            <p:cond delay="770"/>
                                          </p:stCondLst>
                                        </p:cTn>
                                        <p:tgtEl>
                                          <p:spTgt spid="70660"/>
                                        </p:tgtEl>
                                      </p:cBhvr>
                                      <p:from x="200000" y="450000"/>
                                      <p:to x="100000" y="100000"/>
                                    </p:animScale>
                                    <p:set>
                                      <p:cBhvr>
                                        <p:cTn id="36" dur="770" fill="hold"/>
                                        <p:tgtEl>
                                          <p:spTgt spid="70660"/>
                                        </p:tgtEl>
                                        <p:attrNameLst>
                                          <p:attrName>ppt_x</p:attrName>
                                        </p:attrNameLst>
                                      </p:cBhvr>
                                      <p:to>
                                        <p:strVal val="(0.5)"/>
                                      </p:to>
                                    </p:set>
                                    <p:anim from="(0.5)" to="(#ppt_x)" calcmode="lin" valueType="num">
                                      <p:cBhvr>
                                        <p:cTn id="37" dur="1230" accel="100000" fill="hold">
                                          <p:stCondLst>
                                            <p:cond delay="770"/>
                                          </p:stCondLst>
                                        </p:cTn>
                                        <p:tgtEl>
                                          <p:spTgt spid="70660"/>
                                        </p:tgtEl>
                                        <p:attrNameLst>
                                          <p:attrName>ppt_x</p:attrName>
                                        </p:attrNameLst>
                                      </p:cBhvr>
                                    </p:anim>
                                    <p:set>
                                      <p:cBhvr>
                                        <p:cTn id="38" dur="770" fill="hold"/>
                                        <p:tgtEl>
                                          <p:spTgt spid="70660"/>
                                        </p:tgtEl>
                                        <p:attrNameLst>
                                          <p:attrName>ppt_y</p:attrName>
                                        </p:attrNameLst>
                                      </p:cBhvr>
                                      <p:to>
                                        <p:strVal val="(#ppt_y+0.4)"/>
                                      </p:to>
                                    </p:set>
                                    <p:anim from="(#ppt_y+0.4)" to="(#ppt_y)" calcmode="lin" valueType="num">
                                      <p:cBhvr>
                                        <p:cTn id="39" dur="1230" accel="100000" fill="hold">
                                          <p:stCondLst>
                                            <p:cond delay="770"/>
                                          </p:stCondLst>
                                        </p:cTn>
                                        <p:tgtEl>
                                          <p:spTgt spid="70660"/>
                                        </p:tgtEl>
                                        <p:attrNameLst>
                                          <p:attrName>ppt_y</p:attrName>
                                        </p:attrNameLst>
                                      </p:cBhvr>
                                    </p:anim>
                                  </p:childTnLst>
                                </p:cTn>
                              </p:par>
                            </p:childTnLst>
                          </p:cTn>
                        </p:par>
                      </p:childTnLst>
                    </p:cTn>
                  </p:par>
                  <p:par>
                    <p:cTn id="40" fill="hold">
                      <p:stCondLst>
                        <p:cond delay="indefinite"/>
                      </p:stCondLst>
                      <p:childTnLst>
                        <p:par>
                          <p:cTn id="41" fill="hold">
                            <p:stCondLst>
                              <p:cond delay="0"/>
                            </p:stCondLst>
                            <p:childTnLst>
                              <p:par>
                                <p:cTn id="42" presetID="51" presetClass="entr" presetSubtype="0" fill="hold" grpId="0" nodeType="clickEffect">
                                  <p:stCondLst>
                                    <p:cond delay="0"/>
                                  </p:stCondLst>
                                  <p:childTnLst>
                                    <p:set>
                                      <p:cBhvr>
                                        <p:cTn id="43" dur="1" fill="hold">
                                          <p:stCondLst>
                                            <p:cond delay="0"/>
                                          </p:stCondLst>
                                        </p:cTn>
                                        <p:tgtEl>
                                          <p:spTgt spid="70661"/>
                                        </p:tgtEl>
                                        <p:attrNameLst>
                                          <p:attrName>style.visibility</p:attrName>
                                        </p:attrNameLst>
                                      </p:cBhvr>
                                      <p:to>
                                        <p:strVal val="visible"/>
                                      </p:to>
                                    </p:set>
                                    <p:animEffect transition="in" filter="fade">
                                      <p:cBhvr>
                                        <p:cTn id="44" dur="770" decel="100000"/>
                                        <p:tgtEl>
                                          <p:spTgt spid="70661"/>
                                        </p:tgtEl>
                                      </p:cBhvr>
                                    </p:animEffect>
                                    <p:animScale>
                                      <p:cBhvr>
                                        <p:cTn id="45" dur="770" decel="100000"/>
                                        <p:tgtEl>
                                          <p:spTgt spid="70661"/>
                                        </p:tgtEl>
                                      </p:cBhvr>
                                      <p:from x="10000" y="10000"/>
                                      <p:to x="200000" y="450000"/>
                                    </p:animScale>
                                    <p:animScale>
                                      <p:cBhvr>
                                        <p:cTn id="46" dur="1230" accel="100000" fill="hold">
                                          <p:stCondLst>
                                            <p:cond delay="770"/>
                                          </p:stCondLst>
                                        </p:cTn>
                                        <p:tgtEl>
                                          <p:spTgt spid="70661"/>
                                        </p:tgtEl>
                                      </p:cBhvr>
                                      <p:from x="200000" y="450000"/>
                                      <p:to x="100000" y="100000"/>
                                    </p:animScale>
                                    <p:set>
                                      <p:cBhvr>
                                        <p:cTn id="47" dur="770" fill="hold"/>
                                        <p:tgtEl>
                                          <p:spTgt spid="70661"/>
                                        </p:tgtEl>
                                        <p:attrNameLst>
                                          <p:attrName>ppt_x</p:attrName>
                                        </p:attrNameLst>
                                      </p:cBhvr>
                                      <p:to>
                                        <p:strVal val="(0.5)"/>
                                      </p:to>
                                    </p:set>
                                    <p:anim from="(0.5)" to="(#ppt_x)" calcmode="lin" valueType="num">
                                      <p:cBhvr>
                                        <p:cTn id="48" dur="1230" accel="100000" fill="hold">
                                          <p:stCondLst>
                                            <p:cond delay="770"/>
                                          </p:stCondLst>
                                        </p:cTn>
                                        <p:tgtEl>
                                          <p:spTgt spid="70661"/>
                                        </p:tgtEl>
                                        <p:attrNameLst>
                                          <p:attrName>ppt_x</p:attrName>
                                        </p:attrNameLst>
                                      </p:cBhvr>
                                    </p:anim>
                                    <p:set>
                                      <p:cBhvr>
                                        <p:cTn id="49" dur="770" fill="hold"/>
                                        <p:tgtEl>
                                          <p:spTgt spid="70661"/>
                                        </p:tgtEl>
                                        <p:attrNameLst>
                                          <p:attrName>ppt_y</p:attrName>
                                        </p:attrNameLst>
                                      </p:cBhvr>
                                      <p:to>
                                        <p:strVal val="(#ppt_y+0.4)"/>
                                      </p:to>
                                    </p:set>
                                    <p:anim from="(#ppt_y+0.4)" to="(#ppt_y)" calcmode="lin" valueType="num">
                                      <p:cBhvr>
                                        <p:cTn id="50" dur="1230" accel="100000" fill="hold">
                                          <p:stCondLst>
                                            <p:cond delay="770"/>
                                          </p:stCondLst>
                                        </p:cTn>
                                        <p:tgtEl>
                                          <p:spTgt spid="70661"/>
                                        </p:tgtEl>
                                        <p:attrNameLst>
                                          <p:attrName>ppt_y</p:attrName>
                                        </p:attrNameLst>
                                      </p:cBhvr>
                                    </p:anim>
                                  </p:childTnLst>
                                </p:cTn>
                              </p:par>
                            </p:childTnLst>
                          </p:cTn>
                        </p:par>
                      </p:childTnLst>
                    </p:cTn>
                  </p:par>
                  <p:par>
                    <p:cTn id="51" fill="hold">
                      <p:stCondLst>
                        <p:cond delay="indefinite"/>
                      </p:stCondLst>
                      <p:childTnLst>
                        <p:par>
                          <p:cTn id="52" fill="hold">
                            <p:stCondLst>
                              <p:cond delay="0"/>
                            </p:stCondLst>
                            <p:childTnLst>
                              <p:par>
                                <p:cTn id="53" presetID="51" presetClass="entr" presetSubtype="0" fill="hold" grpId="0" nodeType="clickEffect">
                                  <p:stCondLst>
                                    <p:cond delay="0"/>
                                  </p:stCondLst>
                                  <p:childTnLst>
                                    <p:set>
                                      <p:cBhvr>
                                        <p:cTn id="54" dur="1" fill="hold">
                                          <p:stCondLst>
                                            <p:cond delay="0"/>
                                          </p:stCondLst>
                                        </p:cTn>
                                        <p:tgtEl>
                                          <p:spTgt spid="70663"/>
                                        </p:tgtEl>
                                        <p:attrNameLst>
                                          <p:attrName>style.visibility</p:attrName>
                                        </p:attrNameLst>
                                      </p:cBhvr>
                                      <p:to>
                                        <p:strVal val="visible"/>
                                      </p:to>
                                    </p:set>
                                    <p:animEffect transition="in" filter="fade">
                                      <p:cBhvr>
                                        <p:cTn id="55" dur="770" decel="100000"/>
                                        <p:tgtEl>
                                          <p:spTgt spid="70663"/>
                                        </p:tgtEl>
                                      </p:cBhvr>
                                    </p:animEffect>
                                    <p:animScale>
                                      <p:cBhvr>
                                        <p:cTn id="56" dur="770" decel="100000"/>
                                        <p:tgtEl>
                                          <p:spTgt spid="70663"/>
                                        </p:tgtEl>
                                      </p:cBhvr>
                                      <p:from x="10000" y="10000"/>
                                      <p:to x="200000" y="450000"/>
                                    </p:animScale>
                                    <p:animScale>
                                      <p:cBhvr>
                                        <p:cTn id="57" dur="1230" accel="100000" fill="hold">
                                          <p:stCondLst>
                                            <p:cond delay="770"/>
                                          </p:stCondLst>
                                        </p:cTn>
                                        <p:tgtEl>
                                          <p:spTgt spid="70663"/>
                                        </p:tgtEl>
                                      </p:cBhvr>
                                      <p:from x="200000" y="450000"/>
                                      <p:to x="100000" y="100000"/>
                                    </p:animScale>
                                    <p:set>
                                      <p:cBhvr>
                                        <p:cTn id="58" dur="770" fill="hold"/>
                                        <p:tgtEl>
                                          <p:spTgt spid="70663"/>
                                        </p:tgtEl>
                                        <p:attrNameLst>
                                          <p:attrName>ppt_x</p:attrName>
                                        </p:attrNameLst>
                                      </p:cBhvr>
                                      <p:to>
                                        <p:strVal val="(0.5)"/>
                                      </p:to>
                                    </p:set>
                                    <p:anim from="(0.5)" to="(#ppt_x)" calcmode="lin" valueType="num">
                                      <p:cBhvr>
                                        <p:cTn id="59" dur="1230" accel="100000" fill="hold">
                                          <p:stCondLst>
                                            <p:cond delay="770"/>
                                          </p:stCondLst>
                                        </p:cTn>
                                        <p:tgtEl>
                                          <p:spTgt spid="70663"/>
                                        </p:tgtEl>
                                        <p:attrNameLst>
                                          <p:attrName>ppt_x</p:attrName>
                                        </p:attrNameLst>
                                      </p:cBhvr>
                                    </p:anim>
                                    <p:set>
                                      <p:cBhvr>
                                        <p:cTn id="60" dur="770" fill="hold"/>
                                        <p:tgtEl>
                                          <p:spTgt spid="70663"/>
                                        </p:tgtEl>
                                        <p:attrNameLst>
                                          <p:attrName>ppt_y</p:attrName>
                                        </p:attrNameLst>
                                      </p:cBhvr>
                                      <p:to>
                                        <p:strVal val="(#ppt_y+0.4)"/>
                                      </p:to>
                                    </p:set>
                                    <p:anim from="(#ppt_y+0.4)" to="(#ppt_y)" calcmode="lin" valueType="num">
                                      <p:cBhvr>
                                        <p:cTn id="61" dur="1230" accel="100000" fill="hold">
                                          <p:stCondLst>
                                            <p:cond delay="770"/>
                                          </p:stCondLst>
                                        </p:cTn>
                                        <p:tgtEl>
                                          <p:spTgt spid="7066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4"/>
                </p:tgtEl>
              </p:cMediaNode>
            </p:audio>
          </p:childTnLst>
        </p:cTn>
      </p:par>
    </p:tnLst>
    <p:bldLst>
      <p:bldP spid="70658" grpId="0" animBg="1"/>
      <p:bldP spid="70659" grpId="0" animBg="1"/>
      <p:bldP spid="70660" grpId="0" animBg="1"/>
      <p:bldP spid="70661" grpId="0" animBg="1"/>
      <p:bldP spid="7066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1" name="Text Box 3"/>
          <p:cNvSpPr txBox="1">
            <a:spLocks noChangeArrowheads="1"/>
          </p:cNvSpPr>
          <p:nvPr/>
        </p:nvSpPr>
        <p:spPr bwMode="auto">
          <a:xfrm>
            <a:off x="755650" y="2349500"/>
            <a:ext cx="8064500" cy="523220"/>
          </a:xfrm>
          <a:prstGeom prst="rect">
            <a:avLst/>
          </a:prstGeom>
          <a:noFill/>
          <a:ln w="9525">
            <a:noFill/>
            <a:miter lim="800000"/>
            <a:headEnd/>
            <a:tailEnd/>
          </a:ln>
          <a:effectLst/>
        </p:spPr>
        <p:txBody>
          <a:bodyPr>
            <a:spAutoFit/>
          </a:bodyPr>
          <a:lstStyle/>
          <a:p>
            <a:pPr algn="ctr">
              <a:spcBef>
                <a:spcPct val="0"/>
              </a:spcBef>
              <a:defRPr/>
            </a:pPr>
            <a:r>
              <a:rPr lang="el-GR" sz="2800" b="1">
                <a:solidFill>
                  <a:srgbClr val="C00000"/>
                </a:solidFill>
                <a:latin typeface="Cambria Math" panose="02040503050406030204" pitchFamily="18" charset="0"/>
                <a:ea typeface="Cambria Math" panose="02040503050406030204" pitchFamily="18" charset="0"/>
                <a:cs typeface="+mj-cs"/>
              </a:rPr>
              <a:t>Η ΚΑΤΑΣΤΑΣΗ ΣΤΗΝ ΕΥΡΩΠΗ ΤΩΝ 27</a:t>
            </a:r>
          </a:p>
        </p:txBody>
      </p:sp>
      <p:sp>
        <p:nvSpPr>
          <p:cNvPr id="2" name="Slide Number Placeholder 1"/>
          <p:cNvSpPr>
            <a:spLocks noGrp="1"/>
          </p:cNvSpPr>
          <p:nvPr>
            <p:ph type="sldNum" sz="quarter" idx="12"/>
          </p:nvPr>
        </p:nvSpPr>
        <p:spPr/>
        <p:txBody>
          <a:bodyPr/>
          <a:lstStyle/>
          <a:p>
            <a:fld id="{BC1ABC06-5541-4A9D-A2D6-73EED2529435}" type="slidenum">
              <a:rPr lang="en-GB" smtClean="0"/>
              <a:t>68</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8710950"/>
      </p:ext>
    </p:extLst>
  </p:cSld>
  <p:clrMapOvr>
    <a:masterClrMapping/>
  </p:clrMapOvr>
  <mc:AlternateContent xmlns:mc="http://schemas.openxmlformats.org/markup-compatibility/2006">
    <mc:Choice xmlns:p14="http://schemas.microsoft.com/office/powerpoint/2010/main" Requires="p14">
      <p:transition spd="slow" p14:dur="2000" advTm="7868"/>
    </mc:Choice>
    <mc:Fallback>
      <p:transition spd="slow" advTm="7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789113" y="338138"/>
            <a:ext cx="6775450" cy="1236662"/>
          </a:xfrm>
        </p:spPr>
        <p:txBody>
          <a:bodyPr>
            <a:normAutofit/>
          </a:bodyPr>
          <a:lstStyle/>
          <a:p>
            <a:pPr>
              <a:defRPr/>
            </a:pPr>
            <a:r>
              <a:rPr lang="en-GB" sz="2800" b="1">
                <a:solidFill>
                  <a:srgbClr val="C00000"/>
                </a:solidFill>
              </a:rPr>
              <a:t>EU </a:t>
            </a:r>
            <a:r>
              <a:rPr lang="el-GR" sz="2800" b="1">
                <a:solidFill>
                  <a:srgbClr val="C00000"/>
                </a:solidFill>
              </a:rPr>
              <a:t>Σύνθεση Πρωτογενούς Ενέργειας</a:t>
            </a:r>
            <a:r>
              <a:rPr lang="en-GB" sz="2800" b="1">
                <a:solidFill>
                  <a:srgbClr val="C00000"/>
                </a:solidFill>
              </a:rPr>
              <a:t> </a:t>
            </a:r>
          </a:p>
        </p:txBody>
      </p:sp>
      <p:sp>
        <p:nvSpPr>
          <p:cNvPr id="4101" name="Text Box 3"/>
          <p:cNvSpPr txBox="1">
            <a:spLocks noChangeArrowheads="1"/>
          </p:cNvSpPr>
          <p:nvPr/>
        </p:nvSpPr>
        <p:spPr bwMode="auto">
          <a:xfrm>
            <a:off x="1203103" y="6092825"/>
            <a:ext cx="6434582" cy="523220"/>
          </a:xfrm>
          <a:prstGeom prst="rect">
            <a:avLst/>
          </a:prstGeom>
          <a:noFill/>
          <a:ln w="9525">
            <a:noFill/>
            <a:miter lim="800000"/>
            <a:headEnd/>
            <a:tailEnd/>
          </a:ln>
        </p:spPr>
        <p:txBody>
          <a:bodyPr wrap="none">
            <a:spAutoFit/>
          </a:bodyPr>
          <a:lstStyle/>
          <a:p>
            <a:pPr algn="ctr" eaLnBrk="0" hangingPunct="0"/>
            <a:r>
              <a:rPr lang="el-GR" sz="1400" b="1">
                <a:solidFill>
                  <a:srgbClr val="CC0000"/>
                </a:solidFill>
                <a:cs typeface="Arial" charset="0"/>
              </a:rPr>
              <a:t>Το φυσικό αέριο και οι ΑΠΕ αυξάνουν το ποσοστό τους στην σύνθεση της ενέργειας</a:t>
            </a:r>
          </a:p>
          <a:p>
            <a:pPr algn="ctr" eaLnBrk="0" hangingPunct="0"/>
            <a:r>
              <a:rPr lang="el-GR" sz="1400" b="1">
                <a:solidFill>
                  <a:srgbClr val="CC0000"/>
                </a:solidFill>
                <a:cs typeface="Arial" charset="0"/>
              </a:rPr>
              <a:t>Γιά την</a:t>
            </a:r>
            <a:r>
              <a:rPr lang="en-GB" sz="1400" b="1">
                <a:solidFill>
                  <a:srgbClr val="CC0000"/>
                </a:solidFill>
                <a:cs typeface="Arial" charset="0"/>
              </a:rPr>
              <a:t> EU , </a:t>
            </a:r>
            <a:r>
              <a:rPr lang="el-GR" sz="1400" b="1">
                <a:solidFill>
                  <a:srgbClr val="CC0000"/>
                </a:solidFill>
                <a:cs typeface="Arial" charset="0"/>
              </a:rPr>
              <a:t>εις βάρος της πυρηνικής, κάρβουνου, </a:t>
            </a:r>
            <a:r>
              <a:rPr lang="el-GR" sz="1400" b="1" smtClean="0">
                <a:solidFill>
                  <a:srgbClr val="CC0000"/>
                </a:solidFill>
                <a:cs typeface="Arial" charset="0"/>
              </a:rPr>
              <a:t>πετρέλαιο</a:t>
            </a:r>
            <a:endParaRPr lang="en-GB" sz="1400" b="1">
              <a:solidFill>
                <a:srgbClr val="CC0000"/>
              </a:solidFill>
              <a:cs typeface="Arial" charset="0"/>
            </a:endParaRPr>
          </a:p>
        </p:txBody>
      </p:sp>
      <p:grpSp>
        <p:nvGrpSpPr>
          <p:cNvPr id="4102" name="Group 4"/>
          <p:cNvGrpSpPr>
            <a:grpSpLocks/>
          </p:cNvGrpSpPr>
          <p:nvPr/>
        </p:nvGrpSpPr>
        <p:grpSpPr bwMode="auto">
          <a:xfrm>
            <a:off x="1066800" y="1447800"/>
            <a:ext cx="8610600" cy="4138613"/>
            <a:chOff x="544" y="816"/>
            <a:chExt cx="5552" cy="2703"/>
          </a:xfrm>
        </p:grpSpPr>
        <p:sp>
          <p:nvSpPr>
            <p:cNvPr id="4103" name="Text Box 5"/>
            <p:cNvSpPr txBox="1">
              <a:spLocks noChangeArrowheads="1"/>
            </p:cNvSpPr>
            <p:nvPr/>
          </p:nvSpPr>
          <p:spPr bwMode="auto">
            <a:xfrm>
              <a:off x="1496" y="895"/>
              <a:ext cx="446" cy="239"/>
            </a:xfrm>
            <a:prstGeom prst="rect">
              <a:avLst/>
            </a:prstGeom>
            <a:noFill/>
            <a:ln w="9525">
              <a:noFill/>
              <a:miter lim="800000"/>
              <a:headEnd/>
              <a:tailEnd/>
            </a:ln>
          </p:spPr>
          <p:txBody>
            <a:bodyPr wrap="none">
              <a:spAutoFit/>
            </a:bodyPr>
            <a:lstStyle/>
            <a:p>
              <a:pPr eaLnBrk="0" hangingPunct="0"/>
              <a:r>
                <a:rPr lang="en-GB" b="1">
                  <a:latin typeface="Arial" charset="0"/>
                  <a:cs typeface="Arial" charset="0"/>
                </a:rPr>
                <a:t>2002</a:t>
              </a:r>
            </a:p>
          </p:txBody>
        </p:sp>
        <p:sp>
          <p:nvSpPr>
            <p:cNvPr id="4104" name="Text Box 6"/>
            <p:cNvSpPr txBox="1">
              <a:spLocks noChangeArrowheads="1"/>
            </p:cNvSpPr>
            <p:nvPr/>
          </p:nvSpPr>
          <p:spPr bwMode="auto">
            <a:xfrm>
              <a:off x="4512" y="895"/>
              <a:ext cx="447" cy="239"/>
            </a:xfrm>
            <a:prstGeom prst="rect">
              <a:avLst/>
            </a:prstGeom>
            <a:noFill/>
            <a:ln w="9525">
              <a:noFill/>
              <a:miter lim="800000"/>
              <a:headEnd/>
              <a:tailEnd/>
            </a:ln>
          </p:spPr>
          <p:txBody>
            <a:bodyPr wrap="none">
              <a:spAutoFit/>
            </a:bodyPr>
            <a:lstStyle/>
            <a:p>
              <a:pPr eaLnBrk="0" hangingPunct="0"/>
              <a:r>
                <a:rPr lang="en-GB" b="1">
                  <a:latin typeface="Arial" charset="0"/>
                  <a:cs typeface="Arial" charset="0"/>
                </a:rPr>
                <a:t>2030</a:t>
              </a:r>
            </a:p>
          </p:txBody>
        </p:sp>
        <p:sp>
          <p:nvSpPr>
            <p:cNvPr id="4105" name="Text Box 7"/>
            <p:cNvSpPr txBox="1">
              <a:spLocks noChangeArrowheads="1"/>
            </p:cNvSpPr>
            <p:nvPr/>
          </p:nvSpPr>
          <p:spPr bwMode="auto">
            <a:xfrm>
              <a:off x="4299" y="3279"/>
              <a:ext cx="872" cy="240"/>
            </a:xfrm>
            <a:prstGeom prst="rect">
              <a:avLst/>
            </a:prstGeom>
            <a:noFill/>
            <a:ln w="9525">
              <a:noFill/>
              <a:miter lim="800000"/>
              <a:headEnd/>
              <a:tailEnd/>
            </a:ln>
          </p:spPr>
          <p:txBody>
            <a:bodyPr wrap="none">
              <a:spAutoFit/>
            </a:bodyPr>
            <a:lstStyle/>
            <a:p>
              <a:pPr eaLnBrk="0" hangingPunct="0"/>
              <a:r>
                <a:rPr lang="en-GB" b="1">
                  <a:latin typeface="Arial" charset="0"/>
                  <a:cs typeface="Arial" charset="0"/>
                </a:rPr>
                <a:t>2 048 Mtoe</a:t>
              </a:r>
            </a:p>
          </p:txBody>
        </p:sp>
        <p:sp>
          <p:nvSpPr>
            <p:cNvPr id="4106" name="Text Box 8"/>
            <p:cNvSpPr txBox="1">
              <a:spLocks noChangeArrowheads="1"/>
            </p:cNvSpPr>
            <p:nvPr/>
          </p:nvSpPr>
          <p:spPr bwMode="auto">
            <a:xfrm>
              <a:off x="1302" y="3280"/>
              <a:ext cx="873" cy="239"/>
            </a:xfrm>
            <a:prstGeom prst="rect">
              <a:avLst/>
            </a:prstGeom>
            <a:noFill/>
            <a:ln w="9525">
              <a:noFill/>
              <a:miter lim="800000"/>
              <a:headEnd/>
              <a:tailEnd/>
            </a:ln>
          </p:spPr>
          <p:txBody>
            <a:bodyPr wrap="none">
              <a:spAutoFit/>
            </a:bodyPr>
            <a:lstStyle/>
            <a:p>
              <a:pPr eaLnBrk="0" hangingPunct="0"/>
              <a:r>
                <a:rPr lang="en-GB" b="1">
                  <a:latin typeface="Arial" charset="0"/>
                  <a:cs typeface="Arial" charset="0"/>
                </a:rPr>
                <a:t>1 690 Mtoe</a:t>
              </a:r>
            </a:p>
          </p:txBody>
        </p:sp>
        <p:graphicFrame>
          <p:nvGraphicFramePr>
            <p:cNvPr id="4098" name="Object 9"/>
            <p:cNvGraphicFramePr>
              <a:graphicFrameLocks noChangeAspect="1"/>
            </p:cNvGraphicFramePr>
            <p:nvPr/>
          </p:nvGraphicFramePr>
          <p:xfrm>
            <a:off x="2576" y="816"/>
            <a:ext cx="3520" cy="2288"/>
          </p:xfrm>
          <a:graphic>
            <a:graphicData uri="http://schemas.openxmlformats.org/presentationml/2006/ole">
              <mc:AlternateContent xmlns:mc="http://schemas.openxmlformats.org/markup-compatibility/2006">
                <mc:Choice xmlns:v="urn:schemas-microsoft-com:vml" Requires="v">
                  <p:oleObj spid="_x0000_s8210" name="Chart" r:id="rId6" imgW="5591251" imgH="3628949" progId="MSGraph.Chart.8">
                    <p:embed/>
                  </p:oleObj>
                </mc:Choice>
                <mc:Fallback>
                  <p:oleObj name="Chart" r:id="rId6" imgW="5591251" imgH="3628949" progId="MSGraph.Char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6" y="816"/>
                          <a:ext cx="3520" cy="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0"/>
            <p:cNvGraphicFramePr>
              <a:graphicFrameLocks noChangeAspect="1"/>
            </p:cNvGraphicFramePr>
            <p:nvPr/>
          </p:nvGraphicFramePr>
          <p:xfrm>
            <a:off x="544" y="1112"/>
            <a:ext cx="2222" cy="2300"/>
          </p:xfrm>
          <a:graphic>
            <a:graphicData uri="http://schemas.openxmlformats.org/presentationml/2006/ole">
              <mc:AlternateContent xmlns:mc="http://schemas.openxmlformats.org/markup-compatibility/2006">
                <mc:Choice xmlns:v="urn:schemas-microsoft-com:vml" Requires="v">
                  <p:oleObj spid="_x0000_s8211" name="Chart" r:id="rId8" imgW="3524357" imgH="3648124" progId="MSGraph.Chart.8">
                    <p:embed followColorScheme="full"/>
                  </p:oleObj>
                </mc:Choice>
                <mc:Fallback>
                  <p:oleObj name="Chart" r:id="rId8" imgW="3524357" imgH="3648124" progId="MSGraph.Chart.8">
                    <p:embed followColorScheme="full"/>
                    <p:pic>
                      <p:nvPicPr>
                        <p:cNvPr id="0" name=""/>
                        <p:cNvPicPr>
                          <a:picLocks noChangeAspect="1" noChangeArrowheads="1"/>
                        </p:cNvPicPr>
                        <p:nvPr/>
                      </p:nvPicPr>
                      <p:blipFill>
                        <a:blip r:embed="rId9"/>
                        <a:srcRect/>
                        <a:stretch>
                          <a:fillRect/>
                        </a:stretch>
                      </p:blipFill>
                      <p:spPr bwMode="auto">
                        <a:xfrm>
                          <a:off x="544" y="1112"/>
                          <a:ext cx="2222" cy="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 name="Slide Number Placeholder 1"/>
          <p:cNvSpPr>
            <a:spLocks noGrp="1"/>
          </p:cNvSpPr>
          <p:nvPr>
            <p:ph type="sldNum" sz="quarter" idx="12"/>
          </p:nvPr>
        </p:nvSpPr>
        <p:spPr/>
        <p:txBody>
          <a:bodyPr/>
          <a:lstStyle/>
          <a:p>
            <a:fld id="{BC1ABC06-5541-4A9D-A2D6-73EED2529435}" type="slidenum">
              <a:rPr lang="en-GB" smtClean="0"/>
              <a:t>69</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7900378"/>
      </p:ext>
    </p:extLst>
  </p:cSld>
  <p:clrMapOvr>
    <a:masterClrMapping/>
  </p:clrMapOvr>
  <mc:AlternateContent xmlns:mc="http://schemas.openxmlformats.org/markup-compatibility/2006">
    <mc:Choice xmlns:p14="http://schemas.microsoft.com/office/powerpoint/2010/main" Requires="p14">
      <p:transition spd="slow" p14:dur="2000" advTm="31705"/>
    </mc:Choice>
    <mc:Fallback>
      <p:transition spd="slow" advTm="31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57200" y="332656"/>
            <a:ext cx="8229600" cy="1066800"/>
          </a:xfrm>
        </p:spPr>
        <p:txBody>
          <a:bodyPr>
            <a:normAutofit/>
          </a:bodyPr>
          <a:lstStyle/>
          <a:p>
            <a:pPr>
              <a:defRPr/>
            </a:pPr>
            <a:r>
              <a:rPr lang="el-GR" sz="2800" dirty="0">
                <a:solidFill>
                  <a:srgbClr val="C00000"/>
                </a:solidFill>
              </a:rPr>
              <a:t>Φυσικό Αέριο : Παγκόσμια Παραγωγή και Κατανάλωση</a:t>
            </a:r>
          </a:p>
        </p:txBody>
      </p:sp>
      <p:pic>
        <p:nvPicPr>
          <p:cNvPr id="18435" name="Picture 3" descr="World Energy Resources Natural Gas 2004"/>
          <p:cNvPicPr>
            <a:picLocks noGrp="1" noChangeAspect="1" noChangeArrowheads="1"/>
          </p:cNvPicPr>
          <p:nvPr>
            <p:ph idx="1"/>
          </p:nvPr>
        </p:nvPicPr>
        <p:blipFill>
          <a:blip r:embed="rId5" cstate="print"/>
          <a:stretch>
            <a:fillRect/>
          </a:stretch>
        </p:blipFill>
        <p:spPr>
          <a:xfrm>
            <a:off x="1382656" y="1844824"/>
            <a:ext cx="5875885" cy="4729014"/>
          </a:xfrm>
          <a:noFill/>
        </p:spPr>
      </p:pic>
      <p:sp>
        <p:nvSpPr>
          <p:cNvPr id="2" name="Slide Number Placeholder 1"/>
          <p:cNvSpPr>
            <a:spLocks noGrp="1"/>
          </p:cNvSpPr>
          <p:nvPr>
            <p:ph type="sldNum" sz="quarter" idx="12"/>
          </p:nvPr>
        </p:nvSpPr>
        <p:spPr/>
        <p:txBody>
          <a:bodyPr/>
          <a:lstStyle/>
          <a:p>
            <a:fld id="{BC1ABC06-5541-4A9D-A2D6-73EED2529435}" type="slidenum">
              <a:rPr lang="en-GB" smtClean="0"/>
              <a:t>7</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19584882"/>
      </p:ext>
    </p:extLst>
  </p:cSld>
  <p:clrMapOvr>
    <a:masterClrMapping/>
  </p:clrMapOvr>
  <mc:AlternateContent xmlns:mc="http://schemas.openxmlformats.org/markup-compatibility/2006">
    <mc:Choice xmlns:p14="http://schemas.microsoft.com/office/powerpoint/2010/main" Requires="p14">
      <p:transition spd="slow" p14:dur="2000" advTm="16090"/>
    </mc:Choice>
    <mc:Fallback>
      <p:transition spd="slow" advTm="16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852613" y="419100"/>
            <a:ext cx="6686550" cy="1233488"/>
          </a:xfrm>
        </p:spPr>
        <p:txBody>
          <a:bodyPr>
            <a:normAutofit/>
          </a:bodyPr>
          <a:lstStyle/>
          <a:p>
            <a:pPr>
              <a:defRPr/>
            </a:pPr>
            <a:r>
              <a:rPr lang="el-GR" sz="2800">
                <a:solidFill>
                  <a:srgbClr val="C00000"/>
                </a:solidFill>
              </a:rPr>
              <a:t>Ποσοστό του ΦΑ στην ηλεκτροπαραγωγή στην Ε</a:t>
            </a:r>
            <a:r>
              <a:rPr lang="en-US" sz="2800">
                <a:solidFill>
                  <a:srgbClr val="C00000"/>
                </a:solidFill>
              </a:rPr>
              <a:t>U</a:t>
            </a:r>
          </a:p>
        </p:txBody>
      </p:sp>
      <p:pic>
        <p:nvPicPr>
          <p:cNvPr id="29700" name="Picture 4"/>
          <p:cNvPicPr>
            <a:picLocks noGrp="1" noChangeAspect="1" noChangeArrowheads="1"/>
          </p:cNvPicPr>
          <p:nvPr>
            <p:ph idx="1"/>
          </p:nvPr>
        </p:nvPicPr>
        <p:blipFill>
          <a:blip r:embed="rId5" cstate="print"/>
          <a:stretch>
            <a:fillRect/>
          </a:stretch>
        </p:blipFill>
        <p:spPr>
          <a:xfrm>
            <a:off x="1187624" y="1844824"/>
            <a:ext cx="6498212" cy="4324350"/>
          </a:xfrm>
          <a:noFill/>
        </p:spPr>
      </p:pic>
      <p:sp>
        <p:nvSpPr>
          <p:cNvPr id="29699" name="Text Box 3"/>
          <p:cNvSpPr txBox="1">
            <a:spLocks noChangeArrowheads="1"/>
          </p:cNvSpPr>
          <p:nvPr/>
        </p:nvSpPr>
        <p:spPr bwMode="auto">
          <a:xfrm>
            <a:off x="1343025" y="5988050"/>
            <a:ext cx="7800975" cy="641350"/>
          </a:xfrm>
          <a:prstGeom prst="rect">
            <a:avLst/>
          </a:prstGeom>
          <a:noFill/>
          <a:ln w="9525">
            <a:noFill/>
            <a:miter lim="800000"/>
            <a:headEnd/>
            <a:tailEnd/>
          </a:ln>
        </p:spPr>
        <p:txBody>
          <a:bodyPr>
            <a:spAutoFit/>
          </a:bodyPr>
          <a:lstStyle/>
          <a:p>
            <a:pPr algn="ctr" eaLnBrk="0" hangingPunct="0"/>
            <a:r>
              <a:rPr lang="en-GB" b="1">
                <a:solidFill>
                  <a:srgbClr val="CC0000"/>
                </a:solidFill>
                <a:cs typeface="Arial" charset="0"/>
              </a:rPr>
              <a:t>T</a:t>
            </a:r>
            <a:r>
              <a:rPr lang="el-GR" b="1">
                <a:solidFill>
                  <a:srgbClr val="CC0000"/>
                </a:solidFill>
                <a:cs typeface="Arial" charset="0"/>
              </a:rPr>
              <a:t>ο ποσοστό του φυσικού αερίου στην ηλεκτροπαραγωγή αυξάνεται</a:t>
            </a:r>
            <a:r>
              <a:rPr lang="en-GB" b="1">
                <a:solidFill>
                  <a:srgbClr val="CC0000"/>
                </a:solidFill>
                <a:cs typeface="Arial" charset="0"/>
              </a:rPr>
              <a:t> </a:t>
            </a:r>
            <a:r>
              <a:rPr lang="el-GR" b="1">
                <a:solidFill>
                  <a:srgbClr val="CC0000"/>
                </a:solidFill>
                <a:cs typeface="Arial" charset="0"/>
              </a:rPr>
              <a:t>από </a:t>
            </a:r>
            <a:r>
              <a:rPr lang="en-GB" b="1">
                <a:solidFill>
                  <a:srgbClr val="CC0000"/>
                </a:solidFill>
                <a:cs typeface="Arial" charset="0"/>
              </a:rPr>
              <a:t>17% </a:t>
            </a:r>
            <a:r>
              <a:rPr lang="el-GR" b="1">
                <a:solidFill>
                  <a:srgbClr val="CC0000"/>
                </a:solidFill>
                <a:cs typeface="Arial" charset="0"/>
              </a:rPr>
              <a:t>το </a:t>
            </a:r>
            <a:r>
              <a:rPr lang="en-GB" b="1">
                <a:solidFill>
                  <a:srgbClr val="CC0000"/>
                </a:solidFill>
                <a:cs typeface="Arial" charset="0"/>
              </a:rPr>
              <a:t>2002 </a:t>
            </a:r>
            <a:r>
              <a:rPr lang="el-GR" b="1">
                <a:solidFill>
                  <a:srgbClr val="CC0000"/>
                </a:solidFill>
                <a:cs typeface="Arial" charset="0"/>
              </a:rPr>
              <a:t>σε </a:t>
            </a:r>
            <a:r>
              <a:rPr lang="en-GB" b="1">
                <a:solidFill>
                  <a:srgbClr val="CC0000"/>
                </a:solidFill>
                <a:cs typeface="Arial" charset="0"/>
              </a:rPr>
              <a:t>34% </a:t>
            </a:r>
            <a:r>
              <a:rPr lang="el-GR" b="1">
                <a:solidFill>
                  <a:srgbClr val="CC0000"/>
                </a:solidFill>
                <a:cs typeface="Arial" charset="0"/>
              </a:rPr>
              <a:t>το </a:t>
            </a:r>
            <a:r>
              <a:rPr lang="en-GB" b="1">
                <a:solidFill>
                  <a:srgbClr val="CC0000"/>
                </a:solidFill>
                <a:cs typeface="Arial" charset="0"/>
              </a:rPr>
              <a:t>2030</a:t>
            </a:r>
          </a:p>
        </p:txBody>
      </p:sp>
      <p:sp>
        <p:nvSpPr>
          <p:cNvPr id="2" name="Slide Number Placeholder 1"/>
          <p:cNvSpPr>
            <a:spLocks noGrp="1"/>
          </p:cNvSpPr>
          <p:nvPr>
            <p:ph type="sldNum" sz="quarter" idx="12"/>
          </p:nvPr>
        </p:nvSpPr>
        <p:spPr/>
        <p:txBody>
          <a:bodyPr/>
          <a:lstStyle/>
          <a:p>
            <a:fld id="{BC1ABC06-5541-4A9D-A2D6-73EED2529435}" type="slidenum">
              <a:rPr lang="en-GB" smtClean="0"/>
              <a:t>70</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51747964"/>
      </p:ext>
    </p:extLst>
  </p:cSld>
  <p:clrMapOvr>
    <a:masterClrMapping/>
  </p:clrMapOvr>
  <mc:AlternateContent xmlns:mc="http://schemas.openxmlformats.org/markup-compatibility/2006">
    <mc:Choice xmlns:p14="http://schemas.microsoft.com/office/powerpoint/2010/main" Requires="p14">
      <p:transition spd="slow" p14:dur="2000" advTm="12749"/>
    </mc:Choice>
    <mc:Fallback>
      <p:transition spd="slow" advTm="12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47800" y="0"/>
            <a:ext cx="7543800" cy="1143000"/>
          </a:xfrm>
        </p:spPr>
        <p:txBody>
          <a:bodyPr>
            <a:normAutofit/>
          </a:bodyPr>
          <a:lstStyle/>
          <a:p>
            <a:pPr>
              <a:defRPr/>
            </a:pPr>
            <a:r>
              <a:rPr lang="en-GB" sz="2800">
                <a:solidFill>
                  <a:srgbClr val="C00000"/>
                </a:solidFill>
              </a:rPr>
              <a:t>EU</a:t>
            </a:r>
            <a:r>
              <a:rPr lang="el-GR" sz="2800">
                <a:solidFill>
                  <a:srgbClr val="C00000"/>
                </a:solidFill>
              </a:rPr>
              <a:t>: Ισοζύγιο Προμηθειών ΦΑ</a:t>
            </a:r>
            <a:endParaRPr lang="en-GB" sz="2800">
              <a:solidFill>
                <a:srgbClr val="C00000"/>
              </a:solidFill>
            </a:endParaRPr>
          </a:p>
        </p:txBody>
      </p:sp>
      <p:pic>
        <p:nvPicPr>
          <p:cNvPr id="30724" name="Picture 4"/>
          <p:cNvPicPr>
            <a:picLocks noGrp="1" noChangeAspect="1" noChangeArrowheads="1"/>
          </p:cNvPicPr>
          <p:nvPr>
            <p:ph idx="1"/>
          </p:nvPr>
        </p:nvPicPr>
        <p:blipFill>
          <a:blip r:embed="rId5" cstate="print"/>
          <a:srcRect/>
          <a:stretch>
            <a:fillRect/>
          </a:stretch>
        </p:blipFill>
        <p:spPr>
          <a:xfrm>
            <a:off x="1562100" y="1089025"/>
            <a:ext cx="7315200" cy="4627563"/>
          </a:xfrm>
          <a:noFill/>
        </p:spPr>
      </p:pic>
      <p:sp>
        <p:nvSpPr>
          <p:cNvPr id="30723" name="Rectangle 3"/>
          <p:cNvSpPr>
            <a:spLocks noChangeArrowheads="1"/>
          </p:cNvSpPr>
          <p:nvPr/>
        </p:nvSpPr>
        <p:spPr bwMode="auto">
          <a:xfrm>
            <a:off x="1473200" y="6064250"/>
            <a:ext cx="7467600" cy="641350"/>
          </a:xfrm>
          <a:prstGeom prst="rect">
            <a:avLst/>
          </a:prstGeom>
          <a:noFill/>
          <a:ln w="12700" cap="sq">
            <a:noFill/>
            <a:miter lim="800000"/>
            <a:headEnd/>
            <a:tailEnd/>
          </a:ln>
        </p:spPr>
        <p:txBody>
          <a:bodyPr>
            <a:spAutoFit/>
          </a:bodyPr>
          <a:lstStyle/>
          <a:p>
            <a:pPr algn="ctr" eaLnBrk="0" hangingPunct="0"/>
            <a:r>
              <a:rPr lang="el-GR" b="1">
                <a:solidFill>
                  <a:srgbClr val="CC0000"/>
                </a:solidFill>
                <a:cs typeface="Arial" charset="0"/>
              </a:rPr>
              <a:t>Η αύξηση της ζήτησης</a:t>
            </a:r>
            <a:r>
              <a:rPr lang="en-AU" b="1">
                <a:solidFill>
                  <a:srgbClr val="CC0000"/>
                </a:solidFill>
                <a:cs typeface="Arial" charset="0"/>
              </a:rPr>
              <a:t> – </a:t>
            </a:r>
            <a:r>
              <a:rPr lang="el-GR" b="1">
                <a:solidFill>
                  <a:srgbClr val="CC0000"/>
                </a:solidFill>
                <a:cs typeface="Arial" charset="0"/>
              </a:rPr>
              <a:t>κυρίως γιά ηλεκτροπαραγωγή</a:t>
            </a:r>
            <a:r>
              <a:rPr lang="en-AU" b="1">
                <a:solidFill>
                  <a:srgbClr val="CC0000"/>
                </a:solidFill>
                <a:cs typeface="Arial" charset="0"/>
              </a:rPr>
              <a:t> – </a:t>
            </a:r>
            <a:r>
              <a:rPr lang="el-GR" b="1">
                <a:solidFill>
                  <a:srgbClr val="CC0000"/>
                </a:solidFill>
                <a:cs typeface="Arial" charset="0"/>
              </a:rPr>
              <a:t>και</a:t>
            </a:r>
            <a:r>
              <a:rPr lang="en-AU" b="1">
                <a:solidFill>
                  <a:srgbClr val="CC0000"/>
                </a:solidFill>
                <a:cs typeface="Arial" charset="0"/>
              </a:rPr>
              <a:t> </a:t>
            </a:r>
            <a:r>
              <a:rPr lang="el-GR" b="1">
                <a:solidFill>
                  <a:srgbClr val="CC0000"/>
                </a:solidFill>
                <a:cs typeface="Arial" charset="0"/>
              </a:rPr>
              <a:t>η μείωση της παραγωγής θα εκτινάξει τις εισαγωγές</a:t>
            </a:r>
            <a:endParaRPr lang="en-GB" b="1">
              <a:solidFill>
                <a:srgbClr val="CC0000"/>
              </a:solidFill>
              <a:cs typeface="Arial" charset="0"/>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71</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33550617"/>
      </p:ext>
    </p:extLst>
  </p:cSld>
  <p:clrMapOvr>
    <a:masterClrMapping/>
  </p:clrMapOvr>
  <mc:AlternateContent xmlns:mc="http://schemas.openxmlformats.org/markup-compatibility/2006">
    <mc:Choice xmlns:p14="http://schemas.microsoft.com/office/powerpoint/2010/main" Requires="p14">
      <p:transition spd="slow" p14:dur="2000" advTm="43179"/>
    </mc:Choice>
    <mc:Fallback>
      <p:transition spd="slow" advTm="43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05594" y="260648"/>
            <a:ext cx="8532812" cy="836613"/>
          </a:xfrm>
        </p:spPr>
        <p:txBody>
          <a:bodyPr>
            <a:noAutofit/>
          </a:bodyPr>
          <a:lstStyle/>
          <a:p>
            <a:pPr>
              <a:defRPr/>
            </a:pPr>
            <a:r>
              <a:rPr lang="el-GR" sz="2800">
                <a:solidFill>
                  <a:srgbClr val="C00000"/>
                </a:solidFill>
              </a:rPr>
              <a:t>Ευρωπαϊκή Ένωση: Μείωση Ζήτησης Πετρελαίου</a:t>
            </a:r>
            <a:r>
              <a:rPr lang="en-US" sz="2800">
                <a:solidFill>
                  <a:srgbClr val="C00000"/>
                </a:solidFill>
              </a:rPr>
              <a:t> </a:t>
            </a:r>
            <a:r>
              <a:rPr lang="el-GR" sz="2800">
                <a:solidFill>
                  <a:srgbClr val="C00000"/>
                </a:solidFill>
              </a:rPr>
              <a:t>στο Εναλλακτικό </a:t>
            </a:r>
            <a:r>
              <a:rPr lang="en-US" sz="2800">
                <a:solidFill>
                  <a:srgbClr val="C00000"/>
                </a:solidFill>
              </a:rPr>
              <a:t>vs. </a:t>
            </a:r>
            <a:r>
              <a:rPr lang="el-GR" sz="2800">
                <a:solidFill>
                  <a:srgbClr val="C00000"/>
                </a:solidFill>
              </a:rPr>
              <a:t>Αναφοράς Σενάριο</a:t>
            </a:r>
            <a:r>
              <a:rPr lang="en-US" sz="2800">
                <a:solidFill>
                  <a:srgbClr val="C00000"/>
                </a:solidFill>
              </a:rPr>
              <a:t>, 2030</a:t>
            </a:r>
          </a:p>
        </p:txBody>
      </p:sp>
      <p:pic>
        <p:nvPicPr>
          <p:cNvPr id="33796" name="Picture 5"/>
          <p:cNvPicPr>
            <a:picLocks noGrp="1" noChangeAspect="1" noChangeArrowheads="1"/>
          </p:cNvPicPr>
          <p:nvPr>
            <p:ph idx="1"/>
          </p:nvPr>
        </p:nvPicPr>
        <p:blipFill>
          <a:blip r:embed="rId6" cstate="print"/>
          <a:stretch>
            <a:fillRect/>
          </a:stretch>
        </p:blipFill>
        <p:spPr>
          <a:xfrm>
            <a:off x="-39047" y="1196752"/>
            <a:ext cx="9143767" cy="5661248"/>
          </a:xfrm>
          <a:noFill/>
        </p:spPr>
      </p:pic>
      <p:sp>
        <p:nvSpPr>
          <p:cNvPr id="37891" name="Text Box 3"/>
          <p:cNvSpPr txBox="1">
            <a:spLocks noChangeArrowheads="1"/>
          </p:cNvSpPr>
          <p:nvPr/>
        </p:nvSpPr>
        <p:spPr bwMode="auto">
          <a:xfrm>
            <a:off x="3563938" y="6237288"/>
            <a:ext cx="3200400" cy="336550"/>
          </a:xfrm>
          <a:prstGeom prst="rect">
            <a:avLst/>
          </a:prstGeom>
          <a:noFill/>
          <a:ln w="9525" algn="ctr">
            <a:noFill/>
            <a:miter lim="800000"/>
            <a:headEnd/>
            <a:tailEnd/>
          </a:ln>
        </p:spPr>
        <p:txBody>
          <a:bodyPr>
            <a:spAutoFit/>
          </a:bodyPr>
          <a:lstStyle/>
          <a:p>
            <a:pPr algn="ctr" eaLnBrk="0" hangingPunct="0">
              <a:spcBef>
                <a:spcPct val="50000"/>
              </a:spcBef>
            </a:pPr>
            <a:r>
              <a:rPr lang="en-US" sz="1600" b="1">
                <a:latin typeface="Arial Narrow" pitchFamily="34" charset="0"/>
                <a:cs typeface="Arial" charset="0"/>
              </a:rPr>
              <a:t>Oil savings = 2.2 mb/d</a:t>
            </a:r>
          </a:p>
        </p:txBody>
      </p:sp>
      <p:sp>
        <p:nvSpPr>
          <p:cNvPr id="2" name="Slide Number Placeholder 1"/>
          <p:cNvSpPr>
            <a:spLocks noGrp="1"/>
          </p:cNvSpPr>
          <p:nvPr>
            <p:ph type="sldNum" sz="quarter" idx="12"/>
          </p:nvPr>
        </p:nvSpPr>
        <p:spPr/>
        <p:txBody>
          <a:bodyPr/>
          <a:lstStyle/>
          <a:p>
            <a:fld id="{BC1ABC06-5541-4A9D-A2D6-73EED2529435}" type="slidenum">
              <a:rPr lang="en-GB" smtClean="0"/>
              <a:t>72</a:t>
            </a:fld>
            <a:endParaRPr lang="en-GB"/>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211942068"/>
      </p:ext>
    </p:extLst>
  </p:cSld>
  <p:clrMapOvr>
    <a:masterClrMapping/>
  </p:clrMapOvr>
  <mc:AlternateContent xmlns:mc="http://schemas.openxmlformats.org/markup-compatibility/2006">
    <mc:Choice xmlns:p14="http://schemas.microsoft.com/office/powerpoint/2010/main" Requires="p14">
      <p:transition spd="slow" p14:dur="2000" advTm="14237"/>
    </mc:Choice>
    <mc:Fallback>
      <p:transition spd="slow" advTm="14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37891"/>
                                        </p:tgtEl>
                                        <p:attrNameLst>
                                          <p:attrName>style.visibility</p:attrName>
                                        </p:attrNameLst>
                                      </p:cBhvr>
                                      <p:to>
                                        <p:strVal val="visible"/>
                                      </p:to>
                                    </p:set>
                                    <p:animEffect transition="in" filter="slide(fromBottom)">
                                      <p:cBhvr>
                                        <p:cTn id="11" dur="5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3789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506538" y="320675"/>
            <a:ext cx="6929437" cy="1354138"/>
          </a:xfrm>
        </p:spPr>
        <p:txBody>
          <a:bodyPr>
            <a:normAutofit/>
          </a:bodyPr>
          <a:lstStyle/>
          <a:p>
            <a:pPr>
              <a:defRPr/>
            </a:pPr>
            <a:r>
              <a:rPr lang="en-US" sz="2800">
                <a:solidFill>
                  <a:srgbClr val="C00000"/>
                </a:solidFill>
              </a:rPr>
              <a:t>EU CO</a:t>
            </a:r>
            <a:r>
              <a:rPr lang="en-US" sz="2800" baseline="-25000">
                <a:solidFill>
                  <a:srgbClr val="C00000"/>
                </a:solidFill>
              </a:rPr>
              <a:t>2</a:t>
            </a:r>
            <a:r>
              <a:rPr lang="en-US" sz="2800">
                <a:solidFill>
                  <a:srgbClr val="C00000"/>
                </a:solidFill>
              </a:rPr>
              <a:t> </a:t>
            </a:r>
            <a:r>
              <a:rPr lang="el-GR" sz="2800">
                <a:solidFill>
                  <a:srgbClr val="C00000"/>
                </a:solidFill>
              </a:rPr>
              <a:t>Εκπομπές στο Σενάριο </a:t>
            </a:r>
            <a:r>
              <a:rPr lang="en-US" sz="2800">
                <a:solidFill>
                  <a:srgbClr val="C00000"/>
                </a:solidFill>
              </a:rPr>
              <a:t> </a:t>
            </a:r>
            <a:r>
              <a:rPr lang="el-GR" sz="2800">
                <a:solidFill>
                  <a:srgbClr val="C00000"/>
                </a:solidFill>
              </a:rPr>
              <a:t/>
            </a:r>
            <a:br>
              <a:rPr lang="el-GR" sz="2800">
                <a:solidFill>
                  <a:srgbClr val="C00000"/>
                </a:solidFill>
              </a:rPr>
            </a:br>
            <a:r>
              <a:rPr lang="el-GR" sz="2800">
                <a:solidFill>
                  <a:srgbClr val="C00000"/>
                </a:solidFill>
              </a:rPr>
              <a:t>Αναφοράς και στο Εναλλακτικό Σενάριο</a:t>
            </a:r>
            <a:endParaRPr lang="en-GB" sz="2800">
              <a:solidFill>
                <a:srgbClr val="C00000"/>
              </a:solidFill>
            </a:endParaRPr>
          </a:p>
        </p:txBody>
      </p:sp>
      <p:sp>
        <p:nvSpPr>
          <p:cNvPr id="34819" name="Rectangle 3"/>
          <p:cNvSpPr>
            <a:spLocks noChangeArrowheads="1"/>
          </p:cNvSpPr>
          <p:nvPr/>
        </p:nvSpPr>
        <p:spPr bwMode="auto">
          <a:xfrm>
            <a:off x="1447800" y="6064250"/>
            <a:ext cx="7543800" cy="641350"/>
          </a:xfrm>
          <a:prstGeom prst="rect">
            <a:avLst/>
          </a:prstGeom>
          <a:noFill/>
          <a:ln w="12700" cap="sq">
            <a:noFill/>
            <a:miter lim="800000"/>
            <a:headEnd/>
            <a:tailEnd/>
          </a:ln>
        </p:spPr>
        <p:txBody>
          <a:bodyPr>
            <a:spAutoFit/>
          </a:bodyPr>
          <a:lstStyle/>
          <a:p>
            <a:pPr algn="ctr" eaLnBrk="0" hangingPunct="0"/>
            <a:r>
              <a:rPr lang="en-AU" b="1">
                <a:solidFill>
                  <a:srgbClr val="CC0000"/>
                </a:solidFill>
                <a:cs typeface="Arial" charset="0"/>
              </a:rPr>
              <a:t>With new policies, EU CO</a:t>
            </a:r>
            <a:r>
              <a:rPr lang="en-AU" b="1" baseline="-25000">
                <a:solidFill>
                  <a:srgbClr val="CC0000"/>
                </a:solidFill>
                <a:cs typeface="Arial" charset="0"/>
              </a:rPr>
              <a:t>2</a:t>
            </a:r>
            <a:r>
              <a:rPr lang="en-AU" b="1">
                <a:solidFill>
                  <a:srgbClr val="CC0000"/>
                </a:solidFill>
                <a:cs typeface="Arial" charset="0"/>
              </a:rPr>
              <a:t> emissions stabilise by 2010 and fall after 2020</a:t>
            </a:r>
          </a:p>
        </p:txBody>
      </p:sp>
      <p:grpSp>
        <p:nvGrpSpPr>
          <p:cNvPr id="2" name="Group 4"/>
          <p:cNvGrpSpPr>
            <a:grpSpLocks/>
          </p:cNvGrpSpPr>
          <p:nvPr/>
        </p:nvGrpSpPr>
        <p:grpSpPr bwMode="auto">
          <a:xfrm>
            <a:off x="2892425" y="2185988"/>
            <a:ext cx="5403850" cy="3373437"/>
            <a:chOff x="1822" y="1377"/>
            <a:chExt cx="3404" cy="2125"/>
          </a:xfrm>
        </p:grpSpPr>
        <p:sp>
          <p:nvSpPr>
            <p:cNvPr id="34891" name="Freeform 5"/>
            <p:cNvSpPr>
              <a:spLocks/>
            </p:cNvSpPr>
            <p:nvPr/>
          </p:nvSpPr>
          <p:spPr bwMode="auto">
            <a:xfrm>
              <a:off x="1822" y="1377"/>
              <a:ext cx="3404" cy="563"/>
            </a:xfrm>
            <a:custGeom>
              <a:avLst/>
              <a:gdLst>
                <a:gd name="T0" fmla="*/ 0 w 3546"/>
                <a:gd name="T1" fmla="*/ 392 h 587"/>
                <a:gd name="T2" fmla="*/ 68 w 3546"/>
                <a:gd name="T3" fmla="*/ 374 h 587"/>
                <a:gd name="T4" fmla="*/ 132 w 3546"/>
                <a:gd name="T5" fmla="*/ 388 h 587"/>
                <a:gd name="T6" fmla="*/ 200 w 3546"/>
                <a:gd name="T7" fmla="*/ 428 h 587"/>
                <a:gd name="T8" fmla="*/ 268 w 3546"/>
                <a:gd name="T9" fmla="*/ 438 h 587"/>
                <a:gd name="T10" fmla="*/ 331 w 3546"/>
                <a:gd name="T11" fmla="*/ 416 h 587"/>
                <a:gd name="T12" fmla="*/ 400 w 3546"/>
                <a:gd name="T13" fmla="*/ 356 h 587"/>
                <a:gd name="T14" fmla="*/ 468 w 3546"/>
                <a:gd name="T15" fmla="*/ 392 h 587"/>
                <a:gd name="T16" fmla="*/ 533 w 3546"/>
                <a:gd name="T17" fmla="*/ 388 h 587"/>
                <a:gd name="T18" fmla="*/ 600 w 3546"/>
                <a:gd name="T19" fmla="*/ 416 h 587"/>
                <a:gd name="T20" fmla="*/ 668 w 3546"/>
                <a:gd name="T21" fmla="*/ 416 h 587"/>
                <a:gd name="T22" fmla="*/ 731 w 3546"/>
                <a:gd name="T23" fmla="*/ 379 h 587"/>
                <a:gd name="T24" fmla="*/ 800 w 3546"/>
                <a:gd name="T25" fmla="*/ 392 h 587"/>
                <a:gd name="T26" fmla="*/ 863 w 3546"/>
                <a:gd name="T27" fmla="*/ 366 h 587"/>
                <a:gd name="T28" fmla="*/ 931 w 3546"/>
                <a:gd name="T29" fmla="*/ 362 h 587"/>
                <a:gd name="T30" fmla="*/ 1001 w 3546"/>
                <a:gd name="T31" fmla="*/ 339 h 587"/>
                <a:gd name="T32" fmla="*/ 1065 w 3546"/>
                <a:gd name="T33" fmla="*/ 316 h 587"/>
                <a:gd name="T34" fmla="*/ 1132 w 3546"/>
                <a:gd name="T35" fmla="*/ 293 h 587"/>
                <a:gd name="T36" fmla="*/ 1200 w 3546"/>
                <a:gd name="T37" fmla="*/ 262 h 587"/>
                <a:gd name="T38" fmla="*/ 1263 w 3546"/>
                <a:gd name="T39" fmla="*/ 239 h 587"/>
                <a:gd name="T40" fmla="*/ 1332 w 3546"/>
                <a:gd name="T41" fmla="*/ 221 h 587"/>
                <a:gd name="T42" fmla="*/ 1399 w 3546"/>
                <a:gd name="T43" fmla="*/ 203 h 587"/>
                <a:gd name="T44" fmla="*/ 1463 w 3546"/>
                <a:gd name="T45" fmla="*/ 185 h 587"/>
                <a:gd name="T46" fmla="*/ 1532 w 3546"/>
                <a:gd name="T47" fmla="*/ 172 h 587"/>
                <a:gd name="T48" fmla="*/ 1600 w 3546"/>
                <a:gd name="T49" fmla="*/ 154 h 587"/>
                <a:gd name="T50" fmla="*/ 1664 w 3546"/>
                <a:gd name="T51" fmla="*/ 140 h 587"/>
                <a:gd name="T52" fmla="*/ 1732 w 3546"/>
                <a:gd name="T53" fmla="*/ 122 h 587"/>
                <a:gd name="T54" fmla="*/ 1801 w 3546"/>
                <a:gd name="T55" fmla="*/ 108 h 587"/>
                <a:gd name="T56" fmla="*/ 1864 w 3546"/>
                <a:gd name="T57" fmla="*/ 90 h 587"/>
                <a:gd name="T58" fmla="*/ 1931 w 3546"/>
                <a:gd name="T59" fmla="*/ 73 h 587"/>
                <a:gd name="T60" fmla="*/ 2000 w 3546"/>
                <a:gd name="T61" fmla="*/ 59 h 587"/>
                <a:gd name="T62" fmla="*/ 2064 w 3546"/>
                <a:gd name="T63" fmla="*/ 40 h 587"/>
                <a:gd name="T64" fmla="*/ 2131 w 3546"/>
                <a:gd name="T65" fmla="*/ 32 h 587"/>
                <a:gd name="T66" fmla="*/ 2195 w 3546"/>
                <a:gd name="T67" fmla="*/ 29 h 587"/>
                <a:gd name="T68" fmla="*/ 2264 w 3546"/>
                <a:gd name="T69" fmla="*/ 17 h 587"/>
                <a:gd name="T70" fmla="*/ 2332 w 3546"/>
                <a:gd name="T71" fmla="*/ 12 h 587"/>
                <a:gd name="T72" fmla="*/ 2395 w 3546"/>
                <a:gd name="T73" fmla="*/ 6 h 587"/>
                <a:gd name="T74" fmla="*/ 2463 w 3546"/>
                <a:gd name="T75" fmla="*/ 0 h 587"/>
                <a:gd name="T76" fmla="*/ 2531 w 3546"/>
                <a:gd name="T77" fmla="*/ 6 h 587"/>
                <a:gd name="T78" fmla="*/ 2596 w 3546"/>
                <a:gd name="T79" fmla="*/ 6 h 587"/>
                <a:gd name="T80" fmla="*/ 2663 w 3546"/>
                <a:gd name="T81" fmla="*/ 12 h 5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46"/>
                <a:gd name="T124" fmla="*/ 0 h 587"/>
                <a:gd name="T125" fmla="*/ 3546 w 3546"/>
                <a:gd name="T126" fmla="*/ 587 h 58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46" h="587">
                  <a:moveTo>
                    <a:pt x="0" y="526"/>
                  </a:moveTo>
                  <a:lnTo>
                    <a:pt x="90" y="502"/>
                  </a:lnTo>
                  <a:lnTo>
                    <a:pt x="175" y="520"/>
                  </a:lnTo>
                  <a:lnTo>
                    <a:pt x="266" y="575"/>
                  </a:lnTo>
                  <a:lnTo>
                    <a:pt x="357" y="587"/>
                  </a:lnTo>
                  <a:lnTo>
                    <a:pt x="441" y="557"/>
                  </a:lnTo>
                  <a:lnTo>
                    <a:pt x="532" y="478"/>
                  </a:lnTo>
                  <a:lnTo>
                    <a:pt x="623" y="526"/>
                  </a:lnTo>
                  <a:lnTo>
                    <a:pt x="708" y="520"/>
                  </a:lnTo>
                  <a:lnTo>
                    <a:pt x="798" y="557"/>
                  </a:lnTo>
                  <a:lnTo>
                    <a:pt x="889" y="557"/>
                  </a:lnTo>
                  <a:lnTo>
                    <a:pt x="974" y="508"/>
                  </a:lnTo>
                  <a:lnTo>
                    <a:pt x="1065" y="526"/>
                  </a:lnTo>
                  <a:lnTo>
                    <a:pt x="1149" y="490"/>
                  </a:lnTo>
                  <a:lnTo>
                    <a:pt x="1240" y="484"/>
                  </a:lnTo>
                  <a:lnTo>
                    <a:pt x="1331" y="454"/>
                  </a:lnTo>
                  <a:lnTo>
                    <a:pt x="1416" y="423"/>
                  </a:lnTo>
                  <a:lnTo>
                    <a:pt x="1506" y="393"/>
                  </a:lnTo>
                  <a:lnTo>
                    <a:pt x="1597" y="351"/>
                  </a:lnTo>
                  <a:lnTo>
                    <a:pt x="1682" y="321"/>
                  </a:lnTo>
                  <a:lnTo>
                    <a:pt x="1773" y="296"/>
                  </a:lnTo>
                  <a:lnTo>
                    <a:pt x="1863" y="272"/>
                  </a:lnTo>
                  <a:lnTo>
                    <a:pt x="1948" y="248"/>
                  </a:lnTo>
                  <a:lnTo>
                    <a:pt x="2039" y="230"/>
                  </a:lnTo>
                  <a:lnTo>
                    <a:pt x="2130" y="206"/>
                  </a:lnTo>
                  <a:lnTo>
                    <a:pt x="2214" y="187"/>
                  </a:lnTo>
                  <a:lnTo>
                    <a:pt x="2305" y="163"/>
                  </a:lnTo>
                  <a:lnTo>
                    <a:pt x="2396" y="145"/>
                  </a:lnTo>
                  <a:lnTo>
                    <a:pt x="2481" y="121"/>
                  </a:lnTo>
                  <a:lnTo>
                    <a:pt x="2571" y="97"/>
                  </a:lnTo>
                  <a:lnTo>
                    <a:pt x="2662" y="79"/>
                  </a:lnTo>
                  <a:lnTo>
                    <a:pt x="2747" y="54"/>
                  </a:lnTo>
                  <a:lnTo>
                    <a:pt x="2838" y="42"/>
                  </a:lnTo>
                  <a:lnTo>
                    <a:pt x="2922" y="36"/>
                  </a:lnTo>
                  <a:lnTo>
                    <a:pt x="3013" y="24"/>
                  </a:lnTo>
                  <a:lnTo>
                    <a:pt x="3104" y="18"/>
                  </a:lnTo>
                  <a:lnTo>
                    <a:pt x="3189" y="6"/>
                  </a:lnTo>
                  <a:lnTo>
                    <a:pt x="3279" y="0"/>
                  </a:lnTo>
                  <a:lnTo>
                    <a:pt x="3370" y="6"/>
                  </a:lnTo>
                  <a:lnTo>
                    <a:pt x="3455" y="6"/>
                  </a:lnTo>
                  <a:lnTo>
                    <a:pt x="3546" y="18"/>
                  </a:lnTo>
                </a:path>
              </a:pathLst>
            </a:custGeom>
            <a:noFill/>
            <a:ln w="26988">
              <a:solidFill>
                <a:srgbClr val="0000FF"/>
              </a:solidFill>
              <a:round/>
              <a:headEnd/>
              <a:tailEnd/>
            </a:ln>
          </p:spPr>
          <p:txBody>
            <a:bodyPr/>
            <a:lstStyle/>
            <a:p>
              <a:endParaRPr lang="el-GR"/>
            </a:p>
          </p:txBody>
        </p:sp>
        <p:sp>
          <p:nvSpPr>
            <p:cNvPr id="34892" name="Line 6"/>
            <p:cNvSpPr>
              <a:spLocks noChangeShapeType="1"/>
            </p:cNvSpPr>
            <p:nvPr/>
          </p:nvSpPr>
          <p:spPr bwMode="auto">
            <a:xfrm>
              <a:off x="2135" y="3426"/>
              <a:ext cx="158" cy="1"/>
            </a:xfrm>
            <a:prstGeom prst="line">
              <a:avLst/>
            </a:prstGeom>
            <a:noFill/>
            <a:ln w="26988">
              <a:solidFill>
                <a:srgbClr val="0000FF"/>
              </a:solidFill>
              <a:round/>
              <a:headEnd/>
              <a:tailEnd/>
            </a:ln>
          </p:spPr>
          <p:txBody>
            <a:bodyPr/>
            <a:lstStyle/>
            <a:p>
              <a:endParaRPr lang="el-GR"/>
            </a:p>
          </p:txBody>
        </p:sp>
        <p:sp>
          <p:nvSpPr>
            <p:cNvPr id="34893" name="Rectangle 7"/>
            <p:cNvSpPr>
              <a:spLocks noChangeArrowheads="1"/>
            </p:cNvSpPr>
            <p:nvPr/>
          </p:nvSpPr>
          <p:spPr bwMode="auto">
            <a:xfrm>
              <a:off x="2321" y="3368"/>
              <a:ext cx="987" cy="134"/>
            </a:xfrm>
            <a:prstGeom prst="rect">
              <a:avLst/>
            </a:prstGeom>
            <a:noFill/>
            <a:ln w="9525">
              <a:noFill/>
              <a:miter lim="800000"/>
              <a:headEnd/>
              <a:tailEnd/>
            </a:ln>
          </p:spPr>
          <p:txBody>
            <a:bodyPr wrap="none" lIns="0" tIns="0" rIns="0" bIns="0">
              <a:spAutoFit/>
            </a:bodyPr>
            <a:lstStyle/>
            <a:p>
              <a:pPr eaLnBrk="0" hangingPunct="0"/>
              <a:r>
                <a:rPr lang="en-US" sz="1400">
                  <a:solidFill>
                    <a:srgbClr val="003366"/>
                  </a:solidFill>
                  <a:latin typeface="Arial" charset="0"/>
                  <a:cs typeface="Arial" charset="0"/>
                </a:rPr>
                <a:t>Reference Scenario</a:t>
              </a:r>
              <a:endParaRPr lang="en-US" sz="3600" b="1">
                <a:solidFill>
                  <a:srgbClr val="CC0000"/>
                </a:solidFill>
                <a:cs typeface="Arial" charset="0"/>
              </a:endParaRPr>
            </a:p>
          </p:txBody>
        </p:sp>
      </p:grpSp>
      <p:grpSp>
        <p:nvGrpSpPr>
          <p:cNvPr id="3" name="Group 8"/>
          <p:cNvGrpSpPr>
            <a:grpSpLocks/>
          </p:cNvGrpSpPr>
          <p:nvPr/>
        </p:nvGrpSpPr>
        <p:grpSpPr bwMode="auto">
          <a:xfrm>
            <a:off x="4514850" y="2792413"/>
            <a:ext cx="3781425" cy="2767012"/>
            <a:chOff x="2844" y="1759"/>
            <a:chExt cx="2382" cy="1743"/>
          </a:xfrm>
        </p:grpSpPr>
        <p:sp>
          <p:nvSpPr>
            <p:cNvPr id="34888" name="Freeform 9"/>
            <p:cNvSpPr>
              <a:spLocks/>
            </p:cNvSpPr>
            <p:nvPr/>
          </p:nvSpPr>
          <p:spPr bwMode="auto">
            <a:xfrm>
              <a:off x="2844" y="1759"/>
              <a:ext cx="2382" cy="181"/>
            </a:xfrm>
            <a:custGeom>
              <a:avLst/>
              <a:gdLst>
                <a:gd name="T0" fmla="*/ 0 w 2481"/>
                <a:gd name="T1" fmla="*/ 97 h 188"/>
                <a:gd name="T2" fmla="*/ 63 w 2481"/>
                <a:gd name="T3" fmla="*/ 84 h 188"/>
                <a:gd name="T4" fmla="*/ 132 w 2481"/>
                <a:gd name="T5" fmla="*/ 84 h 188"/>
                <a:gd name="T6" fmla="*/ 200 w 2481"/>
                <a:gd name="T7" fmla="*/ 70 h 188"/>
                <a:gd name="T8" fmla="*/ 265 w 2481"/>
                <a:gd name="T9" fmla="*/ 61 h 188"/>
                <a:gd name="T10" fmla="*/ 331 w 2481"/>
                <a:gd name="T11" fmla="*/ 47 h 188"/>
                <a:gd name="T12" fmla="*/ 400 w 2481"/>
                <a:gd name="T13" fmla="*/ 30 h 188"/>
                <a:gd name="T14" fmla="*/ 463 w 2481"/>
                <a:gd name="T15" fmla="*/ 13 h 188"/>
                <a:gd name="T16" fmla="*/ 533 w 2481"/>
                <a:gd name="T17" fmla="*/ 12 h 188"/>
                <a:gd name="T18" fmla="*/ 600 w 2481"/>
                <a:gd name="T19" fmla="*/ 6 h 188"/>
                <a:gd name="T20" fmla="*/ 664 w 2481"/>
                <a:gd name="T21" fmla="*/ 0 h 188"/>
                <a:gd name="T22" fmla="*/ 733 w 2481"/>
                <a:gd name="T23" fmla="*/ 0 h 188"/>
                <a:gd name="T24" fmla="*/ 801 w 2481"/>
                <a:gd name="T25" fmla="*/ 0 h 188"/>
                <a:gd name="T26" fmla="*/ 864 w 2481"/>
                <a:gd name="T27" fmla="*/ 0 h 188"/>
                <a:gd name="T28" fmla="*/ 932 w 2481"/>
                <a:gd name="T29" fmla="*/ 0 h 188"/>
                <a:gd name="T30" fmla="*/ 1001 w 2481"/>
                <a:gd name="T31" fmla="*/ 0 h 188"/>
                <a:gd name="T32" fmla="*/ 1065 w 2481"/>
                <a:gd name="T33" fmla="*/ 0 h 188"/>
                <a:gd name="T34" fmla="*/ 1133 w 2481"/>
                <a:gd name="T35" fmla="*/ 0 h 188"/>
                <a:gd name="T36" fmla="*/ 1201 w 2481"/>
                <a:gd name="T37" fmla="*/ 6 h 188"/>
                <a:gd name="T38" fmla="*/ 1265 w 2481"/>
                <a:gd name="T39" fmla="*/ 13 h 188"/>
                <a:gd name="T40" fmla="*/ 1333 w 2481"/>
                <a:gd name="T41" fmla="*/ 17 h 188"/>
                <a:gd name="T42" fmla="*/ 1397 w 2481"/>
                <a:gd name="T43" fmla="*/ 30 h 188"/>
                <a:gd name="T44" fmla="*/ 1464 w 2481"/>
                <a:gd name="T45" fmla="*/ 34 h 188"/>
                <a:gd name="T46" fmla="*/ 1534 w 2481"/>
                <a:gd name="T47" fmla="*/ 41 h 188"/>
                <a:gd name="T48" fmla="*/ 1598 w 2481"/>
                <a:gd name="T49" fmla="*/ 61 h 188"/>
                <a:gd name="T50" fmla="*/ 1666 w 2481"/>
                <a:gd name="T51" fmla="*/ 79 h 188"/>
                <a:gd name="T52" fmla="*/ 1734 w 2481"/>
                <a:gd name="T53" fmla="*/ 102 h 188"/>
                <a:gd name="T54" fmla="*/ 1797 w 2481"/>
                <a:gd name="T55" fmla="*/ 126 h 188"/>
                <a:gd name="T56" fmla="*/ 1865 w 2481"/>
                <a:gd name="T57" fmla="*/ 144 h 1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481"/>
                <a:gd name="T88" fmla="*/ 0 h 188"/>
                <a:gd name="T89" fmla="*/ 2481 w 2481"/>
                <a:gd name="T90" fmla="*/ 188 h 18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481" h="188">
                  <a:moveTo>
                    <a:pt x="0" y="127"/>
                  </a:moveTo>
                  <a:lnTo>
                    <a:pt x="84" y="109"/>
                  </a:lnTo>
                  <a:lnTo>
                    <a:pt x="175" y="109"/>
                  </a:lnTo>
                  <a:lnTo>
                    <a:pt x="266" y="91"/>
                  </a:lnTo>
                  <a:lnTo>
                    <a:pt x="351" y="79"/>
                  </a:lnTo>
                  <a:lnTo>
                    <a:pt x="441" y="61"/>
                  </a:lnTo>
                  <a:lnTo>
                    <a:pt x="532" y="37"/>
                  </a:lnTo>
                  <a:lnTo>
                    <a:pt x="617" y="18"/>
                  </a:lnTo>
                  <a:lnTo>
                    <a:pt x="708" y="12"/>
                  </a:lnTo>
                  <a:lnTo>
                    <a:pt x="798" y="6"/>
                  </a:lnTo>
                  <a:lnTo>
                    <a:pt x="883" y="0"/>
                  </a:lnTo>
                  <a:lnTo>
                    <a:pt x="974" y="0"/>
                  </a:lnTo>
                  <a:lnTo>
                    <a:pt x="1065" y="0"/>
                  </a:lnTo>
                  <a:lnTo>
                    <a:pt x="1149" y="0"/>
                  </a:lnTo>
                  <a:lnTo>
                    <a:pt x="1240" y="0"/>
                  </a:lnTo>
                  <a:lnTo>
                    <a:pt x="1331" y="0"/>
                  </a:lnTo>
                  <a:lnTo>
                    <a:pt x="1416" y="0"/>
                  </a:lnTo>
                  <a:lnTo>
                    <a:pt x="1506" y="0"/>
                  </a:lnTo>
                  <a:lnTo>
                    <a:pt x="1597" y="6"/>
                  </a:lnTo>
                  <a:lnTo>
                    <a:pt x="1682" y="18"/>
                  </a:lnTo>
                  <a:lnTo>
                    <a:pt x="1773" y="24"/>
                  </a:lnTo>
                  <a:lnTo>
                    <a:pt x="1857" y="37"/>
                  </a:lnTo>
                  <a:lnTo>
                    <a:pt x="1948" y="43"/>
                  </a:lnTo>
                  <a:lnTo>
                    <a:pt x="2039" y="55"/>
                  </a:lnTo>
                  <a:lnTo>
                    <a:pt x="2124" y="79"/>
                  </a:lnTo>
                  <a:lnTo>
                    <a:pt x="2214" y="103"/>
                  </a:lnTo>
                  <a:lnTo>
                    <a:pt x="2305" y="133"/>
                  </a:lnTo>
                  <a:lnTo>
                    <a:pt x="2390" y="164"/>
                  </a:lnTo>
                  <a:lnTo>
                    <a:pt x="2481" y="188"/>
                  </a:lnTo>
                </a:path>
              </a:pathLst>
            </a:custGeom>
            <a:noFill/>
            <a:ln w="26988">
              <a:solidFill>
                <a:srgbClr val="FF0000"/>
              </a:solidFill>
              <a:round/>
              <a:headEnd/>
              <a:tailEnd/>
            </a:ln>
          </p:spPr>
          <p:txBody>
            <a:bodyPr/>
            <a:lstStyle/>
            <a:p>
              <a:endParaRPr lang="el-GR"/>
            </a:p>
          </p:txBody>
        </p:sp>
        <p:sp>
          <p:nvSpPr>
            <p:cNvPr id="34889" name="Line 10"/>
            <p:cNvSpPr>
              <a:spLocks noChangeShapeType="1"/>
            </p:cNvSpPr>
            <p:nvPr/>
          </p:nvSpPr>
          <p:spPr bwMode="auto">
            <a:xfrm>
              <a:off x="3692" y="3431"/>
              <a:ext cx="157" cy="1"/>
            </a:xfrm>
            <a:prstGeom prst="line">
              <a:avLst/>
            </a:prstGeom>
            <a:noFill/>
            <a:ln w="19050">
              <a:solidFill>
                <a:srgbClr val="FF0000"/>
              </a:solidFill>
              <a:round/>
              <a:headEnd/>
              <a:tailEnd/>
            </a:ln>
          </p:spPr>
          <p:txBody>
            <a:bodyPr/>
            <a:lstStyle/>
            <a:p>
              <a:endParaRPr lang="el-GR"/>
            </a:p>
          </p:txBody>
        </p:sp>
        <p:sp>
          <p:nvSpPr>
            <p:cNvPr id="34890" name="Rectangle 11"/>
            <p:cNvSpPr>
              <a:spLocks noChangeArrowheads="1"/>
            </p:cNvSpPr>
            <p:nvPr/>
          </p:nvSpPr>
          <p:spPr bwMode="auto">
            <a:xfrm>
              <a:off x="3878" y="3368"/>
              <a:ext cx="1000" cy="134"/>
            </a:xfrm>
            <a:prstGeom prst="rect">
              <a:avLst/>
            </a:prstGeom>
            <a:noFill/>
            <a:ln w="9525">
              <a:noFill/>
              <a:miter lim="800000"/>
              <a:headEnd/>
              <a:tailEnd/>
            </a:ln>
          </p:spPr>
          <p:txBody>
            <a:bodyPr wrap="none" lIns="0" tIns="0" rIns="0" bIns="0">
              <a:spAutoFit/>
            </a:bodyPr>
            <a:lstStyle/>
            <a:p>
              <a:pPr eaLnBrk="0" hangingPunct="0"/>
              <a:r>
                <a:rPr lang="en-US" sz="1400">
                  <a:solidFill>
                    <a:srgbClr val="003366"/>
                  </a:solidFill>
                  <a:latin typeface="Arial" charset="0"/>
                  <a:cs typeface="Arial" charset="0"/>
                </a:rPr>
                <a:t>Alternative Scenario</a:t>
              </a:r>
              <a:endParaRPr lang="en-US" sz="3600" b="1">
                <a:solidFill>
                  <a:srgbClr val="CC0000"/>
                </a:solidFill>
                <a:cs typeface="Arial" charset="0"/>
              </a:endParaRPr>
            </a:p>
          </p:txBody>
        </p:sp>
      </p:grpSp>
      <p:sp>
        <p:nvSpPr>
          <p:cNvPr id="39948" name="Line 12"/>
          <p:cNvSpPr>
            <a:spLocks noChangeShapeType="1"/>
          </p:cNvSpPr>
          <p:nvPr/>
        </p:nvSpPr>
        <p:spPr bwMode="auto">
          <a:xfrm flipV="1">
            <a:off x="4535488" y="1676400"/>
            <a:ext cx="1587" cy="3119438"/>
          </a:xfrm>
          <a:prstGeom prst="line">
            <a:avLst/>
          </a:prstGeom>
          <a:noFill/>
          <a:ln w="12700">
            <a:solidFill>
              <a:srgbClr val="003366"/>
            </a:solidFill>
            <a:round/>
            <a:headEnd/>
            <a:tailEnd/>
          </a:ln>
        </p:spPr>
        <p:txBody>
          <a:bodyPr/>
          <a:lstStyle/>
          <a:p>
            <a:endParaRPr lang="el-GR"/>
          </a:p>
        </p:txBody>
      </p:sp>
      <p:grpSp>
        <p:nvGrpSpPr>
          <p:cNvPr id="34823" name="Group 13"/>
          <p:cNvGrpSpPr>
            <a:grpSpLocks/>
          </p:cNvGrpSpPr>
          <p:nvPr/>
        </p:nvGrpSpPr>
        <p:grpSpPr bwMode="auto">
          <a:xfrm>
            <a:off x="1870075" y="1447800"/>
            <a:ext cx="6699250" cy="4319588"/>
            <a:chOff x="1178" y="912"/>
            <a:chExt cx="4220" cy="2721"/>
          </a:xfrm>
        </p:grpSpPr>
        <p:sp>
          <p:nvSpPr>
            <p:cNvPr id="34827" name="AutoShape 14"/>
            <p:cNvSpPr>
              <a:spLocks noChangeAspect="1" noChangeArrowheads="1" noTextEdit="1"/>
            </p:cNvSpPr>
            <p:nvPr/>
          </p:nvSpPr>
          <p:spPr bwMode="auto">
            <a:xfrm>
              <a:off x="1178" y="912"/>
              <a:ext cx="4220" cy="2721"/>
            </a:xfrm>
            <a:prstGeom prst="rect">
              <a:avLst/>
            </a:prstGeom>
            <a:noFill/>
            <a:ln w="9525">
              <a:noFill/>
              <a:miter lim="800000"/>
              <a:headEnd/>
              <a:tailEnd/>
            </a:ln>
          </p:spPr>
          <p:txBody>
            <a:bodyPr/>
            <a:lstStyle/>
            <a:p>
              <a:endParaRPr lang="el-GR"/>
            </a:p>
          </p:txBody>
        </p:sp>
        <p:sp>
          <p:nvSpPr>
            <p:cNvPr id="34828" name="Rectangle 15"/>
            <p:cNvSpPr>
              <a:spLocks noChangeArrowheads="1"/>
            </p:cNvSpPr>
            <p:nvPr/>
          </p:nvSpPr>
          <p:spPr bwMode="auto">
            <a:xfrm>
              <a:off x="1822" y="1063"/>
              <a:ext cx="3404" cy="1934"/>
            </a:xfrm>
            <a:prstGeom prst="rect">
              <a:avLst/>
            </a:prstGeom>
            <a:noFill/>
            <a:ln w="9525">
              <a:noFill/>
              <a:miter lim="800000"/>
              <a:headEnd/>
              <a:tailEnd/>
            </a:ln>
          </p:spPr>
          <p:txBody>
            <a:bodyPr/>
            <a:lstStyle/>
            <a:p>
              <a:endParaRPr lang="el-GR"/>
            </a:p>
          </p:txBody>
        </p:sp>
        <p:sp>
          <p:nvSpPr>
            <p:cNvPr id="34829" name="Rectangle 16"/>
            <p:cNvSpPr>
              <a:spLocks noChangeArrowheads="1"/>
            </p:cNvSpPr>
            <p:nvPr/>
          </p:nvSpPr>
          <p:spPr bwMode="auto">
            <a:xfrm>
              <a:off x="1822" y="1063"/>
              <a:ext cx="3404" cy="1934"/>
            </a:xfrm>
            <a:prstGeom prst="rect">
              <a:avLst/>
            </a:prstGeom>
            <a:noFill/>
            <a:ln w="9525">
              <a:solidFill>
                <a:srgbClr val="003366"/>
              </a:solidFill>
              <a:miter lim="800000"/>
              <a:headEnd/>
              <a:tailEnd/>
            </a:ln>
          </p:spPr>
          <p:txBody>
            <a:bodyPr/>
            <a:lstStyle/>
            <a:p>
              <a:endParaRPr lang="el-GR"/>
            </a:p>
          </p:txBody>
        </p:sp>
        <p:sp>
          <p:nvSpPr>
            <p:cNvPr id="34830" name="Line 17"/>
            <p:cNvSpPr>
              <a:spLocks noChangeShapeType="1"/>
            </p:cNvSpPr>
            <p:nvPr/>
          </p:nvSpPr>
          <p:spPr bwMode="auto">
            <a:xfrm>
              <a:off x="1822" y="1063"/>
              <a:ext cx="1" cy="1934"/>
            </a:xfrm>
            <a:prstGeom prst="line">
              <a:avLst/>
            </a:prstGeom>
            <a:noFill/>
            <a:ln w="9525">
              <a:solidFill>
                <a:srgbClr val="003366"/>
              </a:solidFill>
              <a:round/>
              <a:headEnd/>
              <a:tailEnd/>
            </a:ln>
          </p:spPr>
          <p:txBody>
            <a:bodyPr/>
            <a:lstStyle/>
            <a:p>
              <a:endParaRPr lang="el-GR"/>
            </a:p>
          </p:txBody>
        </p:sp>
        <p:sp>
          <p:nvSpPr>
            <p:cNvPr id="34831" name="Line 18"/>
            <p:cNvSpPr>
              <a:spLocks noChangeShapeType="1"/>
            </p:cNvSpPr>
            <p:nvPr/>
          </p:nvSpPr>
          <p:spPr bwMode="auto">
            <a:xfrm>
              <a:off x="1792" y="2997"/>
              <a:ext cx="30" cy="1"/>
            </a:xfrm>
            <a:prstGeom prst="line">
              <a:avLst/>
            </a:prstGeom>
            <a:noFill/>
            <a:ln w="9525">
              <a:solidFill>
                <a:srgbClr val="003366"/>
              </a:solidFill>
              <a:round/>
              <a:headEnd/>
              <a:tailEnd/>
            </a:ln>
          </p:spPr>
          <p:txBody>
            <a:bodyPr/>
            <a:lstStyle/>
            <a:p>
              <a:endParaRPr lang="el-GR"/>
            </a:p>
          </p:txBody>
        </p:sp>
        <p:sp>
          <p:nvSpPr>
            <p:cNvPr id="34832" name="Line 19"/>
            <p:cNvSpPr>
              <a:spLocks noChangeShapeType="1"/>
            </p:cNvSpPr>
            <p:nvPr/>
          </p:nvSpPr>
          <p:spPr bwMode="auto">
            <a:xfrm>
              <a:off x="1792" y="2677"/>
              <a:ext cx="30" cy="1"/>
            </a:xfrm>
            <a:prstGeom prst="line">
              <a:avLst/>
            </a:prstGeom>
            <a:noFill/>
            <a:ln w="9525">
              <a:solidFill>
                <a:srgbClr val="003366"/>
              </a:solidFill>
              <a:round/>
              <a:headEnd/>
              <a:tailEnd/>
            </a:ln>
          </p:spPr>
          <p:txBody>
            <a:bodyPr/>
            <a:lstStyle/>
            <a:p>
              <a:endParaRPr lang="el-GR"/>
            </a:p>
          </p:txBody>
        </p:sp>
        <p:sp>
          <p:nvSpPr>
            <p:cNvPr id="34833" name="Line 20"/>
            <p:cNvSpPr>
              <a:spLocks noChangeShapeType="1"/>
            </p:cNvSpPr>
            <p:nvPr/>
          </p:nvSpPr>
          <p:spPr bwMode="auto">
            <a:xfrm>
              <a:off x="1792" y="2352"/>
              <a:ext cx="30" cy="1"/>
            </a:xfrm>
            <a:prstGeom prst="line">
              <a:avLst/>
            </a:prstGeom>
            <a:noFill/>
            <a:ln w="9525">
              <a:solidFill>
                <a:srgbClr val="003366"/>
              </a:solidFill>
              <a:round/>
              <a:headEnd/>
              <a:tailEnd/>
            </a:ln>
          </p:spPr>
          <p:txBody>
            <a:bodyPr/>
            <a:lstStyle/>
            <a:p>
              <a:endParaRPr lang="el-GR"/>
            </a:p>
          </p:txBody>
        </p:sp>
        <p:sp>
          <p:nvSpPr>
            <p:cNvPr id="34834" name="Line 21"/>
            <p:cNvSpPr>
              <a:spLocks noChangeShapeType="1"/>
            </p:cNvSpPr>
            <p:nvPr/>
          </p:nvSpPr>
          <p:spPr bwMode="auto">
            <a:xfrm>
              <a:off x="1792" y="2033"/>
              <a:ext cx="30" cy="1"/>
            </a:xfrm>
            <a:prstGeom prst="line">
              <a:avLst/>
            </a:prstGeom>
            <a:noFill/>
            <a:ln w="9525">
              <a:solidFill>
                <a:srgbClr val="003366"/>
              </a:solidFill>
              <a:round/>
              <a:headEnd/>
              <a:tailEnd/>
            </a:ln>
          </p:spPr>
          <p:txBody>
            <a:bodyPr/>
            <a:lstStyle/>
            <a:p>
              <a:endParaRPr lang="el-GR"/>
            </a:p>
          </p:txBody>
        </p:sp>
        <p:sp>
          <p:nvSpPr>
            <p:cNvPr id="34835" name="Line 22"/>
            <p:cNvSpPr>
              <a:spLocks noChangeShapeType="1"/>
            </p:cNvSpPr>
            <p:nvPr/>
          </p:nvSpPr>
          <p:spPr bwMode="auto">
            <a:xfrm>
              <a:off x="1792" y="1708"/>
              <a:ext cx="30" cy="1"/>
            </a:xfrm>
            <a:prstGeom prst="line">
              <a:avLst/>
            </a:prstGeom>
            <a:noFill/>
            <a:ln w="9525">
              <a:solidFill>
                <a:srgbClr val="003366"/>
              </a:solidFill>
              <a:round/>
              <a:headEnd/>
              <a:tailEnd/>
            </a:ln>
          </p:spPr>
          <p:txBody>
            <a:bodyPr/>
            <a:lstStyle/>
            <a:p>
              <a:endParaRPr lang="el-GR"/>
            </a:p>
          </p:txBody>
        </p:sp>
        <p:sp>
          <p:nvSpPr>
            <p:cNvPr id="34836" name="Line 23"/>
            <p:cNvSpPr>
              <a:spLocks noChangeShapeType="1"/>
            </p:cNvSpPr>
            <p:nvPr/>
          </p:nvSpPr>
          <p:spPr bwMode="auto">
            <a:xfrm>
              <a:off x="1792" y="1388"/>
              <a:ext cx="30" cy="1"/>
            </a:xfrm>
            <a:prstGeom prst="line">
              <a:avLst/>
            </a:prstGeom>
            <a:noFill/>
            <a:ln w="9525">
              <a:solidFill>
                <a:srgbClr val="003366"/>
              </a:solidFill>
              <a:round/>
              <a:headEnd/>
              <a:tailEnd/>
            </a:ln>
          </p:spPr>
          <p:txBody>
            <a:bodyPr/>
            <a:lstStyle/>
            <a:p>
              <a:endParaRPr lang="el-GR"/>
            </a:p>
          </p:txBody>
        </p:sp>
        <p:sp>
          <p:nvSpPr>
            <p:cNvPr id="34837" name="Line 24"/>
            <p:cNvSpPr>
              <a:spLocks noChangeShapeType="1"/>
            </p:cNvSpPr>
            <p:nvPr/>
          </p:nvSpPr>
          <p:spPr bwMode="auto">
            <a:xfrm>
              <a:off x="1792" y="1063"/>
              <a:ext cx="30" cy="1"/>
            </a:xfrm>
            <a:prstGeom prst="line">
              <a:avLst/>
            </a:prstGeom>
            <a:noFill/>
            <a:ln w="9525">
              <a:solidFill>
                <a:srgbClr val="003366"/>
              </a:solidFill>
              <a:round/>
              <a:headEnd/>
              <a:tailEnd/>
            </a:ln>
          </p:spPr>
          <p:txBody>
            <a:bodyPr/>
            <a:lstStyle/>
            <a:p>
              <a:endParaRPr lang="el-GR"/>
            </a:p>
          </p:txBody>
        </p:sp>
        <p:sp>
          <p:nvSpPr>
            <p:cNvPr id="34838" name="Line 25"/>
            <p:cNvSpPr>
              <a:spLocks noChangeShapeType="1"/>
            </p:cNvSpPr>
            <p:nvPr/>
          </p:nvSpPr>
          <p:spPr bwMode="auto">
            <a:xfrm>
              <a:off x="1822" y="2997"/>
              <a:ext cx="3404" cy="1"/>
            </a:xfrm>
            <a:prstGeom prst="line">
              <a:avLst/>
            </a:prstGeom>
            <a:noFill/>
            <a:ln w="9525">
              <a:solidFill>
                <a:srgbClr val="003366"/>
              </a:solidFill>
              <a:round/>
              <a:headEnd/>
              <a:tailEnd/>
            </a:ln>
          </p:spPr>
          <p:txBody>
            <a:bodyPr/>
            <a:lstStyle/>
            <a:p>
              <a:endParaRPr lang="el-GR"/>
            </a:p>
          </p:txBody>
        </p:sp>
        <p:sp>
          <p:nvSpPr>
            <p:cNvPr id="34839" name="Line 26"/>
            <p:cNvSpPr>
              <a:spLocks noChangeShapeType="1"/>
            </p:cNvSpPr>
            <p:nvPr/>
          </p:nvSpPr>
          <p:spPr bwMode="auto">
            <a:xfrm flipV="1">
              <a:off x="1822" y="2997"/>
              <a:ext cx="1" cy="28"/>
            </a:xfrm>
            <a:prstGeom prst="line">
              <a:avLst/>
            </a:prstGeom>
            <a:noFill/>
            <a:ln w="9525">
              <a:solidFill>
                <a:srgbClr val="003366"/>
              </a:solidFill>
              <a:round/>
              <a:headEnd/>
              <a:tailEnd/>
            </a:ln>
          </p:spPr>
          <p:txBody>
            <a:bodyPr/>
            <a:lstStyle/>
            <a:p>
              <a:endParaRPr lang="el-GR"/>
            </a:p>
          </p:txBody>
        </p:sp>
        <p:sp>
          <p:nvSpPr>
            <p:cNvPr id="34840" name="Line 27"/>
            <p:cNvSpPr>
              <a:spLocks noChangeShapeType="1"/>
            </p:cNvSpPr>
            <p:nvPr/>
          </p:nvSpPr>
          <p:spPr bwMode="auto">
            <a:xfrm flipV="1">
              <a:off x="2676" y="2997"/>
              <a:ext cx="1" cy="28"/>
            </a:xfrm>
            <a:prstGeom prst="line">
              <a:avLst/>
            </a:prstGeom>
            <a:noFill/>
            <a:ln w="9525">
              <a:solidFill>
                <a:srgbClr val="003366"/>
              </a:solidFill>
              <a:round/>
              <a:headEnd/>
              <a:tailEnd/>
            </a:ln>
          </p:spPr>
          <p:txBody>
            <a:bodyPr/>
            <a:lstStyle/>
            <a:p>
              <a:endParaRPr lang="el-GR"/>
            </a:p>
          </p:txBody>
        </p:sp>
        <p:sp>
          <p:nvSpPr>
            <p:cNvPr id="34841" name="Line 28"/>
            <p:cNvSpPr>
              <a:spLocks noChangeShapeType="1"/>
            </p:cNvSpPr>
            <p:nvPr/>
          </p:nvSpPr>
          <p:spPr bwMode="auto">
            <a:xfrm flipV="1">
              <a:off x="3524" y="2997"/>
              <a:ext cx="1" cy="28"/>
            </a:xfrm>
            <a:prstGeom prst="line">
              <a:avLst/>
            </a:prstGeom>
            <a:noFill/>
            <a:ln w="9525">
              <a:solidFill>
                <a:srgbClr val="003366"/>
              </a:solidFill>
              <a:round/>
              <a:headEnd/>
              <a:tailEnd/>
            </a:ln>
          </p:spPr>
          <p:txBody>
            <a:bodyPr/>
            <a:lstStyle/>
            <a:p>
              <a:endParaRPr lang="el-GR"/>
            </a:p>
          </p:txBody>
        </p:sp>
        <p:sp>
          <p:nvSpPr>
            <p:cNvPr id="34842" name="Line 29"/>
            <p:cNvSpPr>
              <a:spLocks noChangeShapeType="1"/>
            </p:cNvSpPr>
            <p:nvPr/>
          </p:nvSpPr>
          <p:spPr bwMode="auto">
            <a:xfrm flipV="1">
              <a:off x="4378" y="2997"/>
              <a:ext cx="1" cy="28"/>
            </a:xfrm>
            <a:prstGeom prst="line">
              <a:avLst/>
            </a:prstGeom>
            <a:noFill/>
            <a:ln w="9525">
              <a:solidFill>
                <a:srgbClr val="003366"/>
              </a:solidFill>
              <a:round/>
              <a:headEnd/>
              <a:tailEnd/>
            </a:ln>
          </p:spPr>
          <p:txBody>
            <a:bodyPr/>
            <a:lstStyle/>
            <a:p>
              <a:endParaRPr lang="el-GR"/>
            </a:p>
          </p:txBody>
        </p:sp>
        <p:sp>
          <p:nvSpPr>
            <p:cNvPr id="34843" name="Line 30"/>
            <p:cNvSpPr>
              <a:spLocks noChangeShapeType="1"/>
            </p:cNvSpPr>
            <p:nvPr/>
          </p:nvSpPr>
          <p:spPr bwMode="auto">
            <a:xfrm flipV="1">
              <a:off x="5226" y="2997"/>
              <a:ext cx="1" cy="28"/>
            </a:xfrm>
            <a:prstGeom prst="line">
              <a:avLst/>
            </a:prstGeom>
            <a:noFill/>
            <a:ln w="9525">
              <a:solidFill>
                <a:srgbClr val="003366"/>
              </a:solidFill>
              <a:round/>
              <a:headEnd/>
              <a:tailEnd/>
            </a:ln>
          </p:spPr>
          <p:txBody>
            <a:bodyPr/>
            <a:lstStyle/>
            <a:p>
              <a:endParaRPr lang="el-GR"/>
            </a:p>
          </p:txBody>
        </p:sp>
        <p:sp>
          <p:nvSpPr>
            <p:cNvPr id="34844" name="Rectangle 31"/>
            <p:cNvSpPr>
              <a:spLocks noChangeArrowheads="1"/>
            </p:cNvSpPr>
            <p:nvPr/>
          </p:nvSpPr>
          <p:spPr bwMode="auto">
            <a:xfrm>
              <a:off x="1508" y="2944"/>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2 000</a:t>
              </a:r>
              <a:endParaRPr lang="en-US" sz="3600" b="1">
                <a:solidFill>
                  <a:srgbClr val="CC0000"/>
                </a:solidFill>
                <a:cs typeface="Arial" charset="0"/>
              </a:endParaRPr>
            </a:p>
          </p:txBody>
        </p:sp>
        <p:sp>
          <p:nvSpPr>
            <p:cNvPr id="34845" name="Rectangle 32"/>
            <p:cNvSpPr>
              <a:spLocks noChangeArrowheads="1"/>
            </p:cNvSpPr>
            <p:nvPr/>
          </p:nvSpPr>
          <p:spPr bwMode="auto">
            <a:xfrm>
              <a:off x="1508" y="2625"/>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2 500</a:t>
              </a:r>
              <a:endParaRPr lang="en-US" sz="3600" b="1">
                <a:solidFill>
                  <a:srgbClr val="CC0000"/>
                </a:solidFill>
                <a:cs typeface="Arial" charset="0"/>
              </a:endParaRPr>
            </a:p>
          </p:txBody>
        </p:sp>
        <p:sp>
          <p:nvSpPr>
            <p:cNvPr id="34846" name="Rectangle 33"/>
            <p:cNvSpPr>
              <a:spLocks noChangeArrowheads="1"/>
            </p:cNvSpPr>
            <p:nvPr/>
          </p:nvSpPr>
          <p:spPr bwMode="auto">
            <a:xfrm>
              <a:off x="1508" y="2300"/>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3 000</a:t>
              </a:r>
              <a:endParaRPr lang="en-US" sz="3600" b="1">
                <a:solidFill>
                  <a:srgbClr val="CC0000"/>
                </a:solidFill>
                <a:cs typeface="Arial" charset="0"/>
              </a:endParaRPr>
            </a:p>
          </p:txBody>
        </p:sp>
        <p:sp>
          <p:nvSpPr>
            <p:cNvPr id="34847" name="Rectangle 34"/>
            <p:cNvSpPr>
              <a:spLocks noChangeArrowheads="1"/>
            </p:cNvSpPr>
            <p:nvPr/>
          </p:nvSpPr>
          <p:spPr bwMode="auto">
            <a:xfrm>
              <a:off x="1508" y="1980"/>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3 500</a:t>
              </a:r>
              <a:endParaRPr lang="en-US" sz="3600" b="1">
                <a:solidFill>
                  <a:srgbClr val="CC0000"/>
                </a:solidFill>
                <a:cs typeface="Arial" charset="0"/>
              </a:endParaRPr>
            </a:p>
          </p:txBody>
        </p:sp>
        <p:sp>
          <p:nvSpPr>
            <p:cNvPr id="34848" name="Rectangle 35"/>
            <p:cNvSpPr>
              <a:spLocks noChangeArrowheads="1"/>
            </p:cNvSpPr>
            <p:nvPr/>
          </p:nvSpPr>
          <p:spPr bwMode="auto">
            <a:xfrm>
              <a:off x="1508" y="1655"/>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4 000</a:t>
              </a:r>
              <a:endParaRPr lang="en-US" sz="3600" b="1">
                <a:solidFill>
                  <a:srgbClr val="CC0000"/>
                </a:solidFill>
                <a:cs typeface="Arial" charset="0"/>
              </a:endParaRPr>
            </a:p>
          </p:txBody>
        </p:sp>
        <p:sp>
          <p:nvSpPr>
            <p:cNvPr id="34849" name="Rectangle 36"/>
            <p:cNvSpPr>
              <a:spLocks noChangeArrowheads="1"/>
            </p:cNvSpPr>
            <p:nvPr/>
          </p:nvSpPr>
          <p:spPr bwMode="auto">
            <a:xfrm>
              <a:off x="1508" y="1336"/>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4 500</a:t>
              </a:r>
              <a:endParaRPr lang="en-US" sz="3600" b="1">
                <a:solidFill>
                  <a:srgbClr val="CC0000"/>
                </a:solidFill>
                <a:cs typeface="Arial" charset="0"/>
              </a:endParaRPr>
            </a:p>
          </p:txBody>
        </p:sp>
        <p:sp>
          <p:nvSpPr>
            <p:cNvPr id="34850" name="Rectangle 37"/>
            <p:cNvSpPr>
              <a:spLocks noChangeArrowheads="1"/>
            </p:cNvSpPr>
            <p:nvPr/>
          </p:nvSpPr>
          <p:spPr bwMode="auto">
            <a:xfrm>
              <a:off x="1508" y="1011"/>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5 000</a:t>
              </a:r>
              <a:endParaRPr lang="en-US" sz="3600" b="1">
                <a:solidFill>
                  <a:srgbClr val="CC0000"/>
                </a:solidFill>
                <a:cs typeface="Arial" charset="0"/>
              </a:endParaRPr>
            </a:p>
          </p:txBody>
        </p:sp>
        <p:sp>
          <p:nvSpPr>
            <p:cNvPr id="34851" name="Rectangle 38"/>
            <p:cNvSpPr>
              <a:spLocks noChangeArrowheads="1"/>
            </p:cNvSpPr>
            <p:nvPr/>
          </p:nvSpPr>
          <p:spPr bwMode="auto">
            <a:xfrm>
              <a:off x="1717"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1990</a:t>
              </a:r>
              <a:endParaRPr lang="en-US" sz="3600" b="1">
                <a:solidFill>
                  <a:srgbClr val="CC0000"/>
                </a:solidFill>
                <a:cs typeface="Arial" charset="0"/>
              </a:endParaRPr>
            </a:p>
          </p:txBody>
        </p:sp>
        <p:sp>
          <p:nvSpPr>
            <p:cNvPr id="34852" name="Rectangle 39"/>
            <p:cNvSpPr>
              <a:spLocks noChangeArrowheads="1"/>
            </p:cNvSpPr>
            <p:nvPr/>
          </p:nvSpPr>
          <p:spPr bwMode="auto">
            <a:xfrm>
              <a:off x="2571"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2000</a:t>
              </a:r>
              <a:endParaRPr lang="en-US" sz="3600" b="1">
                <a:solidFill>
                  <a:srgbClr val="CC0000"/>
                </a:solidFill>
                <a:cs typeface="Arial" charset="0"/>
              </a:endParaRPr>
            </a:p>
          </p:txBody>
        </p:sp>
        <p:sp>
          <p:nvSpPr>
            <p:cNvPr id="34853" name="Rectangle 40"/>
            <p:cNvSpPr>
              <a:spLocks noChangeArrowheads="1"/>
            </p:cNvSpPr>
            <p:nvPr/>
          </p:nvSpPr>
          <p:spPr bwMode="auto">
            <a:xfrm>
              <a:off x="3420"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2010</a:t>
              </a:r>
              <a:endParaRPr lang="en-US" sz="3600" b="1">
                <a:solidFill>
                  <a:srgbClr val="CC0000"/>
                </a:solidFill>
                <a:cs typeface="Arial" charset="0"/>
              </a:endParaRPr>
            </a:p>
          </p:txBody>
        </p:sp>
        <p:sp>
          <p:nvSpPr>
            <p:cNvPr id="34854" name="Rectangle 41"/>
            <p:cNvSpPr>
              <a:spLocks noChangeArrowheads="1"/>
            </p:cNvSpPr>
            <p:nvPr/>
          </p:nvSpPr>
          <p:spPr bwMode="auto">
            <a:xfrm>
              <a:off x="4273"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2020</a:t>
              </a:r>
              <a:endParaRPr lang="en-US" sz="3600" b="1">
                <a:solidFill>
                  <a:srgbClr val="CC0000"/>
                </a:solidFill>
                <a:cs typeface="Arial" charset="0"/>
              </a:endParaRPr>
            </a:p>
          </p:txBody>
        </p:sp>
        <p:sp>
          <p:nvSpPr>
            <p:cNvPr id="34855" name="Rectangle 42"/>
            <p:cNvSpPr>
              <a:spLocks noChangeArrowheads="1"/>
            </p:cNvSpPr>
            <p:nvPr/>
          </p:nvSpPr>
          <p:spPr bwMode="auto">
            <a:xfrm>
              <a:off x="5122"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2030</a:t>
              </a:r>
              <a:endParaRPr lang="en-US" sz="3600" b="1">
                <a:solidFill>
                  <a:srgbClr val="CC0000"/>
                </a:solidFill>
                <a:cs typeface="Arial" charset="0"/>
              </a:endParaRPr>
            </a:p>
          </p:txBody>
        </p:sp>
        <p:sp>
          <p:nvSpPr>
            <p:cNvPr id="34856" name="Rectangle 43"/>
            <p:cNvSpPr>
              <a:spLocks noChangeArrowheads="1"/>
            </p:cNvSpPr>
            <p:nvPr/>
          </p:nvSpPr>
          <p:spPr bwMode="auto">
            <a:xfrm rot="-5400000">
              <a:off x="1188" y="1951"/>
              <a:ext cx="385"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Mt of CO</a:t>
              </a:r>
              <a:endParaRPr lang="en-US" sz="3600" b="1">
                <a:solidFill>
                  <a:srgbClr val="CC0000"/>
                </a:solidFill>
                <a:cs typeface="Arial" charset="0"/>
              </a:endParaRPr>
            </a:p>
          </p:txBody>
        </p:sp>
        <p:sp>
          <p:nvSpPr>
            <p:cNvPr id="34857" name="Rectangle 44"/>
            <p:cNvSpPr>
              <a:spLocks noChangeArrowheads="1"/>
            </p:cNvSpPr>
            <p:nvPr/>
          </p:nvSpPr>
          <p:spPr bwMode="auto">
            <a:xfrm rot="-5400000">
              <a:off x="1390" y="1742"/>
              <a:ext cx="36" cy="77"/>
            </a:xfrm>
            <a:prstGeom prst="rect">
              <a:avLst/>
            </a:prstGeom>
            <a:noFill/>
            <a:ln w="9525">
              <a:noFill/>
              <a:miter lim="800000"/>
              <a:headEnd/>
              <a:tailEnd/>
            </a:ln>
          </p:spPr>
          <p:txBody>
            <a:bodyPr wrap="none" lIns="0" tIns="0" rIns="0" bIns="0">
              <a:spAutoFit/>
            </a:bodyPr>
            <a:lstStyle/>
            <a:p>
              <a:pPr eaLnBrk="0" hangingPunct="0"/>
              <a:r>
                <a:rPr lang="en-US" sz="800">
                  <a:solidFill>
                    <a:srgbClr val="003366"/>
                  </a:solidFill>
                  <a:latin typeface="Arial" charset="0"/>
                  <a:cs typeface="Arial" charset="0"/>
                </a:rPr>
                <a:t>2</a:t>
              </a:r>
              <a:endParaRPr lang="en-US" sz="3600" b="1">
                <a:solidFill>
                  <a:srgbClr val="CC0000"/>
                </a:solidFill>
                <a:cs typeface="Arial" charset="0"/>
              </a:endParaRPr>
            </a:p>
          </p:txBody>
        </p:sp>
        <p:sp>
          <p:nvSpPr>
            <p:cNvPr id="34858" name="Rectangle 45"/>
            <p:cNvSpPr>
              <a:spLocks noChangeArrowheads="1"/>
            </p:cNvSpPr>
            <p:nvPr/>
          </p:nvSpPr>
          <p:spPr bwMode="auto">
            <a:xfrm>
              <a:off x="1822" y="1063"/>
              <a:ext cx="3404" cy="1934"/>
            </a:xfrm>
            <a:prstGeom prst="rect">
              <a:avLst/>
            </a:prstGeom>
            <a:noFill/>
            <a:ln w="9525">
              <a:noFill/>
              <a:miter lim="800000"/>
              <a:headEnd/>
              <a:tailEnd/>
            </a:ln>
          </p:spPr>
          <p:txBody>
            <a:bodyPr/>
            <a:lstStyle/>
            <a:p>
              <a:endParaRPr lang="el-GR"/>
            </a:p>
          </p:txBody>
        </p:sp>
        <p:sp>
          <p:nvSpPr>
            <p:cNvPr id="34859" name="Rectangle 46"/>
            <p:cNvSpPr>
              <a:spLocks noChangeArrowheads="1"/>
            </p:cNvSpPr>
            <p:nvPr/>
          </p:nvSpPr>
          <p:spPr bwMode="auto">
            <a:xfrm>
              <a:off x="1822" y="1063"/>
              <a:ext cx="3404" cy="1934"/>
            </a:xfrm>
            <a:prstGeom prst="rect">
              <a:avLst/>
            </a:prstGeom>
            <a:noFill/>
            <a:ln w="9525">
              <a:solidFill>
                <a:srgbClr val="003366"/>
              </a:solidFill>
              <a:miter lim="800000"/>
              <a:headEnd/>
              <a:tailEnd/>
            </a:ln>
          </p:spPr>
          <p:txBody>
            <a:bodyPr/>
            <a:lstStyle/>
            <a:p>
              <a:endParaRPr lang="el-GR"/>
            </a:p>
          </p:txBody>
        </p:sp>
        <p:sp>
          <p:nvSpPr>
            <p:cNvPr id="34860" name="Line 47"/>
            <p:cNvSpPr>
              <a:spLocks noChangeShapeType="1"/>
            </p:cNvSpPr>
            <p:nvPr/>
          </p:nvSpPr>
          <p:spPr bwMode="auto">
            <a:xfrm>
              <a:off x="1822" y="1063"/>
              <a:ext cx="1" cy="1934"/>
            </a:xfrm>
            <a:prstGeom prst="line">
              <a:avLst/>
            </a:prstGeom>
            <a:noFill/>
            <a:ln w="9525">
              <a:solidFill>
                <a:srgbClr val="003366"/>
              </a:solidFill>
              <a:round/>
              <a:headEnd/>
              <a:tailEnd/>
            </a:ln>
          </p:spPr>
          <p:txBody>
            <a:bodyPr/>
            <a:lstStyle/>
            <a:p>
              <a:endParaRPr lang="el-GR"/>
            </a:p>
          </p:txBody>
        </p:sp>
        <p:sp>
          <p:nvSpPr>
            <p:cNvPr id="34861" name="Line 48"/>
            <p:cNvSpPr>
              <a:spLocks noChangeShapeType="1"/>
            </p:cNvSpPr>
            <p:nvPr/>
          </p:nvSpPr>
          <p:spPr bwMode="auto">
            <a:xfrm>
              <a:off x="1792" y="2997"/>
              <a:ext cx="30" cy="1"/>
            </a:xfrm>
            <a:prstGeom prst="line">
              <a:avLst/>
            </a:prstGeom>
            <a:noFill/>
            <a:ln w="9525">
              <a:solidFill>
                <a:srgbClr val="003366"/>
              </a:solidFill>
              <a:round/>
              <a:headEnd/>
              <a:tailEnd/>
            </a:ln>
          </p:spPr>
          <p:txBody>
            <a:bodyPr/>
            <a:lstStyle/>
            <a:p>
              <a:endParaRPr lang="el-GR"/>
            </a:p>
          </p:txBody>
        </p:sp>
        <p:sp>
          <p:nvSpPr>
            <p:cNvPr id="34862" name="Line 49"/>
            <p:cNvSpPr>
              <a:spLocks noChangeShapeType="1"/>
            </p:cNvSpPr>
            <p:nvPr/>
          </p:nvSpPr>
          <p:spPr bwMode="auto">
            <a:xfrm>
              <a:off x="1792" y="2677"/>
              <a:ext cx="30" cy="1"/>
            </a:xfrm>
            <a:prstGeom prst="line">
              <a:avLst/>
            </a:prstGeom>
            <a:noFill/>
            <a:ln w="9525">
              <a:solidFill>
                <a:srgbClr val="003366"/>
              </a:solidFill>
              <a:round/>
              <a:headEnd/>
              <a:tailEnd/>
            </a:ln>
          </p:spPr>
          <p:txBody>
            <a:bodyPr/>
            <a:lstStyle/>
            <a:p>
              <a:endParaRPr lang="el-GR"/>
            </a:p>
          </p:txBody>
        </p:sp>
        <p:sp>
          <p:nvSpPr>
            <p:cNvPr id="34863" name="Line 50"/>
            <p:cNvSpPr>
              <a:spLocks noChangeShapeType="1"/>
            </p:cNvSpPr>
            <p:nvPr/>
          </p:nvSpPr>
          <p:spPr bwMode="auto">
            <a:xfrm>
              <a:off x="1792" y="2352"/>
              <a:ext cx="30" cy="1"/>
            </a:xfrm>
            <a:prstGeom prst="line">
              <a:avLst/>
            </a:prstGeom>
            <a:noFill/>
            <a:ln w="9525">
              <a:solidFill>
                <a:srgbClr val="003366"/>
              </a:solidFill>
              <a:round/>
              <a:headEnd/>
              <a:tailEnd/>
            </a:ln>
          </p:spPr>
          <p:txBody>
            <a:bodyPr/>
            <a:lstStyle/>
            <a:p>
              <a:endParaRPr lang="el-GR"/>
            </a:p>
          </p:txBody>
        </p:sp>
        <p:sp>
          <p:nvSpPr>
            <p:cNvPr id="34864" name="Line 51"/>
            <p:cNvSpPr>
              <a:spLocks noChangeShapeType="1"/>
            </p:cNvSpPr>
            <p:nvPr/>
          </p:nvSpPr>
          <p:spPr bwMode="auto">
            <a:xfrm>
              <a:off x="1792" y="2033"/>
              <a:ext cx="30" cy="1"/>
            </a:xfrm>
            <a:prstGeom prst="line">
              <a:avLst/>
            </a:prstGeom>
            <a:noFill/>
            <a:ln w="9525">
              <a:solidFill>
                <a:srgbClr val="003366"/>
              </a:solidFill>
              <a:round/>
              <a:headEnd/>
              <a:tailEnd/>
            </a:ln>
          </p:spPr>
          <p:txBody>
            <a:bodyPr/>
            <a:lstStyle/>
            <a:p>
              <a:endParaRPr lang="el-GR"/>
            </a:p>
          </p:txBody>
        </p:sp>
        <p:sp>
          <p:nvSpPr>
            <p:cNvPr id="34865" name="Line 52"/>
            <p:cNvSpPr>
              <a:spLocks noChangeShapeType="1"/>
            </p:cNvSpPr>
            <p:nvPr/>
          </p:nvSpPr>
          <p:spPr bwMode="auto">
            <a:xfrm>
              <a:off x="1792" y="1708"/>
              <a:ext cx="30" cy="1"/>
            </a:xfrm>
            <a:prstGeom prst="line">
              <a:avLst/>
            </a:prstGeom>
            <a:noFill/>
            <a:ln w="9525">
              <a:solidFill>
                <a:srgbClr val="003366"/>
              </a:solidFill>
              <a:round/>
              <a:headEnd/>
              <a:tailEnd/>
            </a:ln>
          </p:spPr>
          <p:txBody>
            <a:bodyPr/>
            <a:lstStyle/>
            <a:p>
              <a:endParaRPr lang="el-GR"/>
            </a:p>
          </p:txBody>
        </p:sp>
        <p:sp>
          <p:nvSpPr>
            <p:cNvPr id="34866" name="Line 53"/>
            <p:cNvSpPr>
              <a:spLocks noChangeShapeType="1"/>
            </p:cNvSpPr>
            <p:nvPr/>
          </p:nvSpPr>
          <p:spPr bwMode="auto">
            <a:xfrm>
              <a:off x="1792" y="1388"/>
              <a:ext cx="30" cy="1"/>
            </a:xfrm>
            <a:prstGeom prst="line">
              <a:avLst/>
            </a:prstGeom>
            <a:noFill/>
            <a:ln w="9525">
              <a:solidFill>
                <a:srgbClr val="003366"/>
              </a:solidFill>
              <a:round/>
              <a:headEnd/>
              <a:tailEnd/>
            </a:ln>
          </p:spPr>
          <p:txBody>
            <a:bodyPr/>
            <a:lstStyle/>
            <a:p>
              <a:endParaRPr lang="el-GR"/>
            </a:p>
          </p:txBody>
        </p:sp>
        <p:sp>
          <p:nvSpPr>
            <p:cNvPr id="34867" name="Line 54"/>
            <p:cNvSpPr>
              <a:spLocks noChangeShapeType="1"/>
            </p:cNvSpPr>
            <p:nvPr/>
          </p:nvSpPr>
          <p:spPr bwMode="auto">
            <a:xfrm>
              <a:off x="1792" y="1063"/>
              <a:ext cx="30" cy="1"/>
            </a:xfrm>
            <a:prstGeom prst="line">
              <a:avLst/>
            </a:prstGeom>
            <a:noFill/>
            <a:ln w="9525">
              <a:solidFill>
                <a:srgbClr val="003366"/>
              </a:solidFill>
              <a:round/>
              <a:headEnd/>
              <a:tailEnd/>
            </a:ln>
          </p:spPr>
          <p:txBody>
            <a:bodyPr/>
            <a:lstStyle/>
            <a:p>
              <a:endParaRPr lang="el-GR"/>
            </a:p>
          </p:txBody>
        </p:sp>
        <p:sp>
          <p:nvSpPr>
            <p:cNvPr id="34868" name="Line 55"/>
            <p:cNvSpPr>
              <a:spLocks noChangeShapeType="1"/>
            </p:cNvSpPr>
            <p:nvPr/>
          </p:nvSpPr>
          <p:spPr bwMode="auto">
            <a:xfrm>
              <a:off x="1822" y="2997"/>
              <a:ext cx="3404" cy="1"/>
            </a:xfrm>
            <a:prstGeom prst="line">
              <a:avLst/>
            </a:prstGeom>
            <a:noFill/>
            <a:ln w="9525">
              <a:solidFill>
                <a:srgbClr val="003366"/>
              </a:solidFill>
              <a:round/>
              <a:headEnd/>
              <a:tailEnd/>
            </a:ln>
          </p:spPr>
          <p:txBody>
            <a:bodyPr/>
            <a:lstStyle/>
            <a:p>
              <a:endParaRPr lang="el-GR"/>
            </a:p>
          </p:txBody>
        </p:sp>
        <p:sp>
          <p:nvSpPr>
            <p:cNvPr id="34869" name="Line 56"/>
            <p:cNvSpPr>
              <a:spLocks noChangeShapeType="1"/>
            </p:cNvSpPr>
            <p:nvPr/>
          </p:nvSpPr>
          <p:spPr bwMode="auto">
            <a:xfrm flipV="1">
              <a:off x="1822" y="2997"/>
              <a:ext cx="1" cy="28"/>
            </a:xfrm>
            <a:prstGeom prst="line">
              <a:avLst/>
            </a:prstGeom>
            <a:noFill/>
            <a:ln w="9525">
              <a:solidFill>
                <a:srgbClr val="003366"/>
              </a:solidFill>
              <a:round/>
              <a:headEnd/>
              <a:tailEnd/>
            </a:ln>
          </p:spPr>
          <p:txBody>
            <a:bodyPr/>
            <a:lstStyle/>
            <a:p>
              <a:endParaRPr lang="el-GR"/>
            </a:p>
          </p:txBody>
        </p:sp>
        <p:sp>
          <p:nvSpPr>
            <p:cNvPr id="34870" name="Line 57"/>
            <p:cNvSpPr>
              <a:spLocks noChangeShapeType="1"/>
            </p:cNvSpPr>
            <p:nvPr/>
          </p:nvSpPr>
          <p:spPr bwMode="auto">
            <a:xfrm flipV="1">
              <a:off x="2676" y="2997"/>
              <a:ext cx="1" cy="28"/>
            </a:xfrm>
            <a:prstGeom prst="line">
              <a:avLst/>
            </a:prstGeom>
            <a:noFill/>
            <a:ln w="9525">
              <a:solidFill>
                <a:srgbClr val="003366"/>
              </a:solidFill>
              <a:round/>
              <a:headEnd/>
              <a:tailEnd/>
            </a:ln>
          </p:spPr>
          <p:txBody>
            <a:bodyPr/>
            <a:lstStyle/>
            <a:p>
              <a:endParaRPr lang="el-GR"/>
            </a:p>
          </p:txBody>
        </p:sp>
        <p:sp>
          <p:nvSpPr>
            <p:cNvPr id="34871" name="Line 58"/>
            <p:cNvSpPr>
              <a:spLocks noChangeShapeType="1"/>
            </p:cNvSpPr>
            <p:nvPr/>
          </p:nvSpPr>
          <p:spPr bwMode="auto">
            <a:xfrm flipV="1">
              <a:off x="3524" y="2997"/>
              <a:ext cx="1" cy="28"/>
            </a:xfrm>
            <a:prstGeom prst="line">
              <a:avLst/>
            </a:prstGeom>
            <a:noFill/>
            <a:ln w="9525">
              <a:solidFill>
                <a:srgbClr val="003366"/>
              </a:solidFill>
              <a:round/>
              <a:headEnd/>
              <a:tailEnd/>
            </a:ln>
          </p:spPr>
          <p:txBody>
            <a:bodyPr/>
            <a:lstStyle/>
            <a:p>
              <a:endParaRPr lang="el-GR"/>
            </a:p>
          </p:txBody>
        </p:sp>
        <p:sp>
          <p:nvSpPr>
            <p:cNvPr id="34872" name="Line 59"/>
            <p:cNvSpPr>
              <a:spLocks noChangeShapeType="1"/>
            </p:cNvSpPr>
            <p:nvPr/>
          </p:nvSpPr>
          <p:spPr bwMode="auto">
            <a:xfrm flipV="1">
              <a:off x="4378" y="2997"/>
              <a:ext cx="1" cy="28"/>
            </a:xfrm>
            <a:prstGeom prst="line">
              <a:avLst/>
            </a:prstGeom>
            <a:noFill/>
            <a:ln w="9525">
              <a:solidFill>
                <a:srgbClr val="003366"/>
              </a:solidFill>
              <a:round/>
              <a:headEnd/>
              <a:tailEnd/>
            </a:ln>
          </p:spPr>
          <p:txBody>
            <a:bodyPr/>
            <a:lstStyle/>
            <a:p>
              <a:endParaRPr lang="el-GR"/>
            </a:p>
          </p:txBody>
        </p:sp>
        <p:sp>
          <p:nvSpPr>
            <p:cNvPr id="34873" name="Line 60"/>
            <p:cNvSpPr>
              <a:spLocks noChangeShapeType="1"/>
            </p:cNvSpPr>
            <p:nvPr/>
          </p:nvSpPr>
          <p:spPr bwMode="auto">
            <a:xfrm flipV="1">
              <a:off x="5226" y="2997"/>
              <a:ext cx="1" cy="28"/>
            </a:xfrm>
            <a:prstGeom prst="line">
              <a:avLst/>
            </a:prstGeom>
            <a:noFill/>
            <a:ln w="9525">
              <a:solidFill>
                <a:srgbClr val="003366"/>
              </a:solidFill>
              <a:round/>
              <a:headEnd/>
              <a:tailEnd/>
            </a:ln>
          </p:spPr>
          <p:txBody>
            <a:bodyPr/>
            <a:lstStyle/>
            <a:p>
              <a:endParaRPr lang="el-GR"/>
            </a:p>
          </p:txBody>
        </p:sp>
        <p:sp>
          <p:nvSpPr>
            <p:cNvPr id="34874" name="Rectangle 61"/>
            <p:cNvSpPr>
              <a:spLocks noChangeArrowheads="1"/>
            </p:cNvSpPr>
            <p:nvPr/>
          </p:nvSpPr>
          <p:spPr bwMode="auto">
            <a:xfrm>
              <a:off x="1508" y="2944"/>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2 000</a:t>
              </a:r>
              <a:endParaRPr lang="en-US" sz="3600" b="1">
                <a:solidFill>
                  <a:srgbClr val="CC0000"/>
                </a:solidFill>
                <a:cs typeface="Arial" charset="0"/>
              </a:endParaRPr>
            </a:p>
          </p:txBody>
        </p:sp>
        <p:sp>
          <p:nvSpPr>
            <p:cNvPr id="34875" name="Rectangle 62"/>
            <p:cNvSpPr>
              <a:spLocks noChangeArrowheads="1"/>
            </p:cNvSpPr>
            <p:nvPr/>
          </p:nvSpPr>
          <p:spPr bwMode="auto">
            <a:xfrm>
              <a:off x="1508" y="2625"/>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2 500</a:t>
              </a:r>
              <a:endParaRPr lang="en-US" sz="3600" b="1">
                <a:solidFill>
                  <a:srgbClr val="CC0000"/>
                </a:solidFill>
                <a:cs typeface="Arial" charset="0"/>
              </a:endParaRPr>
            </a:p>
          </p:txBody>
        </p:sp>
        <p:sp>
          <p:nvSpPr>
            <p:cNvPr id="34876" name="Rectangle 63"/>
            <p:cNvSpPr>
              <a:spLocks noChangeArrowheads="1"/>
            </p:cNvSpPr>
            <p:nvPr/>
          </p:nvSpPr>
          <p:spPr bwMode="auto">
            <a:xfrm>
              <a:off x="1508" y="2300"/>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3 000</a:t>
              </a:r>
              <a:endParaRPr lang="en-US" sz="3600" b="1">
                <a:solidFill>
                  <a:srgbClr val="CC0000"/>
                </a:solidFill>
                <a:cs typeface="Arial" charset="0"/>
              </a:endParaRPr>
            </a:p>
          </p:txBody>
        </p:sp>
        <p:sp>
          <p:nvSpPr>
            <p:cNvPr id="34877" name="Rectangle 64"/>
            <p:cNvSpPr>
              <a:spLocks noChangeArrowheads="1"/>
            </p:cNvSpPr>
            <p:nvPr/>
          </p:nvSpPr>
          <p:spPr bwMode="auto">
            <a:xfrm>
              <a:off x="1508" y="1980"/>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3 500</a:t>
              </a:r>
              <a:endParaRPr lang="en-US" sz="3600" b="1">
                <a:solidFill>
                  <a:srgbClr val="CC0000"/>
                </a:solidFill>
                <a:cs typeface="Arial" charset="0"/>
              </a:endParaRPr>
            </a:p>
          </p:txBody>
        </p:sp>
        <p:sp>
          <p:nvSpPr>
            <p:cNvPr id="34878" name="Rectangle 65"/>
            <p:cNvSpPr>
              <a:spLocks noChangeArrowheads="1"/>
            </p:cNvSpPr>
            <p:nvPr/>
          </p:nvSpPr>
          <p:spPr bwMode="auto">
            <a:xfrm>
              <a:off x="1508" y="1655"/>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4 000</a:t>
              </a:r>
              <a:endParaRPr lang="en-US" sz="3600" b="1">
                <a:solidFill>
                  <a:srgbClr val="CC0000"/>
                </a:solidFill>
                <a:cs typeface="Arial" charset="0"/>
              </a:endParaRPr>
            </a:p>
          </p:txBody>
        </p:sp>
        <p:sp>
          <p:nvSpPr>
            <p:cNvPr id="34879" name="Rectangle 66"/>
            <p:cNvSpPr>
              <a:spLocks noChangeArrowheads="1"/>
            </p:cNvSpPr>
            <p:nvPr/>
          </p:nvSpPr>
          <p:spPr bwMode="auto">
            <a:xfrm>
              <a:off x="1508" y="1336"/>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4 500</a:t>
              </a:r>
              <a:endParaRPr lang="en-US" sz="3600" b="1">
                <a:solidFill>
                  <a:srgbClr val="CC0000"/>
                </a:solidFill>
                <a:cs typeface="Arial" charset="0"/>
              </a:endParaRPr>
            </a:p>
          </p:txBody>
        </p:sp>
        <p:sp>
          <p:nvSpPr>
            <p:cNvPr id="34880" name="Rectangle 67"/>
            <p:cNvSpPr>
              <a:spLocks noChangeArrowheads="1"/>
            </p:cNvSpPr>
            <p:nvPr/>
          </p:nvSpPr>
          <p:spPr bwMode="auto">
            <a:xfrm>
              <a:off x="1508" y="1011"/>
              <a:ext cx="239"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5 000</a:t>
              </a:r>
              <a:endParaRPr lang="en-US" sz="3600" b="1">
                <a:solidFill>
                  <a:srgbClr val="CC0000"/>
                </a:solidFill>
                <a:cs typeface="Arial" charset="0"/>
              </a:endParaRPr>
            </a:p>
          </p:txBody>
        </p:sp>
        <p:sp>
          <p:nvSpPr>
            <p:cNvPr id="34881" name="Rectangle 68"/>
            <p:cNvSpPr>
              <a:spLocks noChangeArrowheads="1"/>
            </p:cNvSpPr>
            <p:nvPr/>
          </p:nvSpPr>
          <p:spPr bwMode="auto">
            <a:xfrm>
              <a:off x="1717"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1990</a:t>
              </a:r>
              <a:endParaRPr lang="en-US" sz="3600" b="1">
                <a:solidFill>
                  <a:srgbClr val="CC0000"/>
                </a:solidFill>
                <a:cs typeface="Arial" charset="0"/>
              </a:endParaRPr>
            </a:p>
          </p:txBody>
        </p:sp>
        <p:sp>
          <p:nvSpPr>
            <p:cNvPr id="34882" name="Rectangle 69"/>
            <p:cNvSpPr>
              <a:spLocks noChangeArrowheads="1"/>
            </p:cNvSpPr>
            <p:nvPr/>
          </p:nvSpPr>
          <p:spPr bwMode="auto">
            <a:xfrm>
              <a:off x="2571"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2000</a:t>
              </a:r>
              <a:endParaRPr lang="en-US" sz="3600" b="1">
                <a:solidFill>
                  <a:srgbClr val="CC0000"/>
                </a:solidFill>
                <a:cs typeface="Arial" charset="0"/>
              </a:endParaRPr>
            </a:p>
          </p:txBody>
        </p:sp>
        <p:sp>
          <p:nvSpPr>
            <p:cNvPr id="34883" name="Rectangle 70"/>
            <p:cNvSpPr>
              <a:spLocks noChangeArrowheads="1"/>
            </p:cNvSpPr>
            <p:nvPr/>
          </p:nvSpPr>
          <p:spPr bwMode="auto">
            <a:xfrm>
              <a:off x="3420"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2010</a:t>
              </a:r>
              <a:endParaRPr lang="en-US" sz="3600" b="1">
                <a:solidFill>
                  <a:srgbClr val="CC0000"/>
                </a:solidFill>
                <a:cs typeface="Arial" charset="0"/>
              </a:endParaRPr>
            </a:p>
          </p:txBody>
        </p:sp>
        <p:sp>
          <p:nvSpPr>
            <p:cNvPr id="34884" name="Rectangle 71"/>
            <p:cNvSpPr>
              <a:spLocks noChangeArrowheads="1"/>
            </p:cNvSpPr>
            <p:nvPr/>
          </p:nvSpPr>
          <p:spPr bwMode="auto">
            <a:xfrm>
              <a:off x="4273"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2020</a:t>
              </a:r>
              <a:endParaRPr lang="en-US" sz="3600" b="1">
                <a:solidFill>
                  <a:srgbClr val="CC0000"/>
                </a:solidFill>
                <a:cs typeface="Arial" charset="0"/>
              </a:endParaRPr>
            </a:p>
          </p:txBody>
        </p:sp>
        <p:sp>
          <p:nvSpPr>
            <p:cNvPr id="34885" name="Rectangle 72"/>
            <p:cNvSpPr>
              <a:spLocks noChangeArrowheads="1"/>
            </p:cNvSpPr>
            <p:nvPr/>
          </p:nvSpPr>
          <p:spPr bwMode="auto">
            <a:xfrm>
              <a:off x="5122" y="3083"/>
              <a:ext cx="212"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2030</a:t>
              </a:r>
              <a:endParaRPr lang="en-US" sz="3600" b="1">
                <a:solidFill>
                  <a:srgbClr val="CC0000"/>
                </a:solidFill>
                <a:cs typeface="Arial" charset="0"/>
              </a:endParaRPr>
            </a:p>
          </p:txBody>
        </p:sp>
        <p:sp>
          <p:nvSpPr>
            <p:cNvPr id="34886" name="Rectangle 73"/>
            <p:cNvSpPr>
              <a:spLocks noChangeArrowheads="1"/>
            </p:cNvSpPr>
            <p:nvPr/>
          </p:nvSpPr>
          <p:spPr bwMode="auto">
            <a:xfrm rot="-5400000">
              <a:off x="1188" y="1951"/>
              <a:ext cx="385" cy="115"/>
            </a:xfrm>
            <a:prstGeom prst="rect">
              <a:avLst/>
            </a:prstGeom>
            <a:noFill/>
            <a:ln w="9525">
              <a:noFill/>
              <a:miter lim="800000"/>
              <a:headEnd/>
              <a:tailEnd/>
            </a:ln>
          </p:spPr>
          <p:txBody>
            <a:bodyPr wrap="none" lIns="0" tIns="0" rIns="0" bIns="0">
              <a:spAutoFit/>
            </a:bodyPr>
            <a:lstStyle/>
            <a:p>
              <a:pPr eaLnBrk="0" hangingPunct="0"/>
              <a:r>
                <a:rPr lang="en-US" sz="1200">
                  <a:solidFill>
                    <a:srgbClr val="003366"/>
                  </a:solidFill>
                  <a:latin typeface="Arial" charset="0"/>
                  <a:cs typeface="Arial" charset="0"/>
                </a:rPr>
                <a:t>Mt of CO</a:t>
              </a:r>
              <a:endParaRPr lang="en-US" sz="3600" b="1">
                <a:solidFill>
                  <a:srgbClr val="CC0000"/>
                </a:solidFill>
                <a:cs typeface="Arial" charset="0"/>
              </a:endParaRPr>
            </a:p>
          </p:txBody>
        </p:sp>
        <p:sp>
          <p:nvSpPr>
            <p:cNvPr id="34887" name="Rectangle 74"/>
            <p:cNvSpPr>
              <a:spLocks noChangeArrowheads="1"/>
            </p:cNvSpPr>
            <p:nvPr/>
          </p:nvSpPr>
          <p:spPr bwMode="auto">
            <a:xfrm rot="-5400000">
              <a:off x="1390" y="1742"/>
              <a:ext cx="36" cy="77"/>
            </a:xfrm>
            <a:prstGeom prst="rect">
              <a:avLst/>
            </a:prstGeom>
            <a:noFill/>
            <a:ln w="9525">
              <a:noFill/>
              <a:miter lim="800000"/>
              <a:headEnd/>
              <a:tailEnd/>
            </a:ln>
          </p:spPr>
          <p:txBody>
            <a:bodyPr wrap="none" lIns="0" tIns="0" rIns="0" bIns="0">
              <a:spAutoFit/>
            </a:bodyPr>
            <a:lstStyle/>
            <a:p>
              <a:pPr eaLnBrk="0" hangingPunct="0"/>
              <a:r>
                <a:rPr lang="en-US" sz="800">
                  <a:solidFill>
                    <a:srgbClr val="003366"/>
                  </a:solidFill>
                  <a:latin typeface="Arial" charset="0"/>
                  <a:cs typeface="Arial" charset="0"/>
                </a:rPr>
                <a:t>2</a:t>
              </a:r>
              <a:endParaRPr lang="en-US" sz="3600" b="1">
                <a:solidFill>
                  <a:srgbClr val="CC0000"/>
                </a:solidFill>
                <a:cs typeface="Arial" charset="0"/>
              </a:endParaRPr>
            </a:p>
          </p:txBody>
        </p:sp>
      </p:grpSp>
      <p:grpSp>
        <p:nvGrpSpPr>
          <p:cNvPr id="5" name="Group 75"/>
          <p:cNvGrpSpPr>
            <a:grpSpLocks/>
          </p:cNvGrpSpPr>
          <p:nvPr/>
        </p:nvGrpSpPr>
        <p:grpSpPr bwMode="auto">
          <a:xfrm>
            <a:off x="2898775" y="3297238"/>
            <a:ext cx="5410200" cy="169862"/>
            <a:chOff x="1826" y="2077"/>
            <a:chExt cx="3408" cy="107"/>
          </a:xfrm>
        </p:grpSpPr>
        <p:sp>
          <p:nvSpPr>
            <p:cNvPr id="34825" name="Line 76"/>
            <p:cNvSpPr>
              <a:spLocks noChangeShapeType="1"/>
            </p:cNvSpPr>
            <p:nvPr/>
          </p:nvSpPr>
          <p:spPr bwMode="auto">
            <a:xfrm>
              <a:off x="1826" y="2077"/>
              <a:ext cx="3408" cy="1"/>
            </a:xfrm>
            <a:prstGeom prst="line">
              <a:avLst/>
            </a:prstGeom>
            <a:noFill/>
            <a:ln w="19050">
              <a:solidFill>
                <a:srgbClr val="339966"/>
              </a:solidFill>
              <a:round/>
              <a:headEnd/>
              <a:tailEnd/>
            </a:ln>
          </p:spPr>
          <p:txBody>
            <a:bodyPr/>
            <a:lstStyle/>
            <a:p>
              <a:endParaRPr lang="el-GR"/>
            </a:p>
          </p:txBody>
        </p:sp>
        <p:sp>
          <p:nvSpPr>
            <p:cNvPr id="34826" name="Rectangle 77"/>
            <p:cNvSpPr>
              <a:spLocks noChangeArrowheads="1"/>
            </p:cNvSpPr>
            <p:nvPr/>
          </p:nvSpPr>
          <p:spPr bwMode="auto">
            <a:xfrm>
              <a:off x="4535" y="2088"/>
              <a:ext cx="493" cy="96"/>
            </a:xfrm>
            <a:prstGeom prst="rect">
              <a:avLst/>
            </a:prstGeom>
            <a:noFill/>
            <a:ln w="9525">
              <a:noFill/>
              <a:miter lim="800000"/>
              <a:headEnd/>
              <a:tailEnd/>
            </a:ln>
          </p:spPr>
          <p:txBody>
            <a:bodyPr wrap="none" lIns="0" tIns="0" rIns="0" bIns="0">
              <a:spAutoFit/>
            </a:bodyPr>
            <a:lstStyle/>
            <a:p>
              <a:pPr eaLnBrk="0" hangingPunct="0"/>
              <a:r>
                <a:rPr lang="en-US" sz="1000" b="1">
                  <a:solidFill>
                    <a:srgbClr val="339966"/>
                  </a:solidFill>
                  <a:latin typeface="Arial" charset="0"/>
                  <a:cs typeface="Arial" charset="0"/>
                </a:rPr>
                <a:t>Kyoto Target</a:t>
              </a:r>
              <a:endParaRPr lang="en-US" sz="3600" b="1">
                <a:solidFill>
                  <a:srgbClr val="CC0000"/>
                </a:solidFill>
                <a:cs typeface="Arial" charset="0"/>
              </a:endParaRPr>
            </a:p>
          </p:txBody>
        </p:sp>
      </p:grpSp>
      <p:sp>
        <p:nvSpPr>
          <p:cNvPr id="4" name="Slide Number Placeholder 3"/>
          <p:cNvSpPr>
            <a:spLocks noGrp="1"/>
          </p:cNvSpPr>
          <p:nvPr>
            <p:ph type="sldNum" sz="quarter" idx="12"/>
          </p:nvPr>
        </p:nvSpPr>
        <p:spPr/>
        <p:txBody>
          <a:bodyPr/>
          <a:lstStyle/>
          <a:p>
            <a:fld id="{BC1ABC06-5541-4A9D-A2D6-73EED2529435}" type="slidenum">
              <a:rPr lang="en-GB" smtClean="0"/>
              <a:t>73</a:t>
            </a:fld>
            <a:endParaRPr lang="en-GB"/>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09043928"/>
      </p:ext>
    </p:extLst>
  </p:cSld>
  <p:clrMapOvr>
    <a:masterClrMapping/>
  </p:clrMapOvr>
  <mc:AlternateContent xmlns:mc="http://schemas.openxmlformats.org/markup-compatibility/2006">
    <mc:Choice xmlns:p14="http://schemas.microsoft.com/office/powerpoint/2010/main" Requires="p14">
      <p:transition spd="slow" p14:dur="2000" advTm="53464"/>
    </mc:Choice>
    <mc:Fallback>
      <p:transition spd="slow" advTm="534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9948"/>
                                        </p:tgtEl>
                                        <p:attrNameLst>
                                          <p:attrName>style.visibility</p:attrName>
                                        </p:attrNameLst>
                                      </p:cBhvr>
                                      <p:to>
                                        <p:strVal val="visible"/>
                                      </p:to>
                                    </p:set>
                                    <p:animEffect transition="in" filter="blinds(horizontal)">
                                      <p:cBhvr>
                                        <p:cTn id="19" dur="500"/>
                                        <p:tgtEl>
                                          <p:spTgt spid="39948"/>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lide(fromBottom)">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bldLst>
      <p:bldP spid="3994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447800" y="-76200"/>
            <a:ext cx="7543800" cy="1143000"/>
          </a:xfrm>
        </p:spPr>
        <p:txBody>
          <a:bodyPr>
            <a:normAutofit/>
          </a:bodyPr>
          <a:lstStyle/>
          <a:p>
            <a:pPr>
              <a:defRPr/>
            </a:pPr>
            <a:r>
              <a:rPr lang="el-GR" sz="2800">
                <a:solidFill>
                  <a:srgbClr val="C00000"/>
                </a:solidFill>
              </a:rPr>
              <a:t>Πρώτα συμπεράσματα</a:t>
            </a:r>
            <a:r>
              <a:rPr lang="en-US" sz="2800">
                <a:solidFill>
                  <a:srgbClr val="C00000"/>
                </a:solidFill>
              </a:rPr>
              <a:t> </a:t>
            </a:r>
          </a:p>
        </p:txBody>
      </p:sp>
      <p:sp>
        <p:nvSpPr>
          <p:cNvPr id="44035" name="Rectangle 3"/>
          <p:cNvSpPr>
            <a:spLocks noGrp="1" noChangeArrowheads="1"/>
          </p:cNvSpPr>
          <p:nvPr>
            <p:ph idx="1"/>
          </p:nvPr>
        </p:nvSpPr>
        <p:spPr>
          <a:xfrm>
            <a:off x="417984" y="1231900"/>
            <a:ext cx="8308032" cy="5105400"/>
          </a:xfrm>
        </p:spPr>
        <p:txBody>
          <a:bodyPr>
            <a:normAutofit/>
          </a:bodyPr>
          <a:lstStyle/>
          <a:p>
            <a:pPr eaLnBrk="1" hangingPunct="1">
              <a:spcBef>
                <a:spcPct val="55000"/>
              </a:spcBef>
              <a:defRPr/>
            </a:pPr>
            <a:r>
              <a:rPr lang="en-US" sz="2400" dirty="0" smtClean="0"/>
              <a:t>EU </a:t>
            </a:r>
            <a:r>
              <a:rPr lang="el-GR" sz="2400" smtClean="0"/>
              <a:t>: </a:t>
            </a:r>
            <a:r>
              <a:rPr lang="el-GR" smtClean="0"/>
              <a:t>αύξηση της χρήσης ενέργειας λόγω αύξησης των μεταφορών και της ηλεκτροπαραγωγής</a:t>
            </a:r>
            <a:endParaRPr lang="en-US" sz="2400" u="sng" dirty="0" smtClean="0"/>
          </a:p>
          <a:p>
            <a:pPr eaLnBrk="1" hangingPunct="1">
              <a:spcBef>
                <a:spcPct val="55000"/>
              </a:spcBef>
              <a:defRPr/>
            </a:pPr>
            <a:r>
              <a:rPr lang="el-GR" sz="2400" smtClean="0"/>
              <a:t>ΑΠΕ : αύξηση της διείσδυσης στο ενεργειακό μείγμα, όμως τα συμβατικά καύσιμα θα συνεχίσουν να </a:t>
            </a:r>
            <a:r>
              <a:rPr lang="el-GR" sz="2400" dirty="0" smtClean="0"/>
              <a:t>κυριαρχούν....</a:t>
            </a:r>
            <a:endParaRPr lang="en-US" sz="2400" dirty="0" smtClean="0"/>
          </a:p>
          <a:p>
            <a:pPr eaLnBrk="1" hangingPunct="1">
              <a:spcBef>
                <a:spcPct val="55000"/>
              </a:spcBef>
              <a:defRPr/>
            </a:pPr>
            <a:r>
              <a:rPr lang="el-GR" sz="2400" dirty="0" smtClean="0"/>
              <a:t>Οι </a:t>
            </a:r>
            <a:r>
              <a:rPr lang="el-GR" sz="2400" u="sng" smtClean="0"/>
              <a:t>εισαγωγές</a:t>
            </a:r>
            <a:r>
              <a:rPr lang="el-GR" sz="2400" smtClean="0"/>
              <a:t> </a:t>
            </a:r>
            <a:r>
              <a:rPr lang="el-GR" sz="2400" smtClean="0"/>
              <a:t>Πετρελαίου </a:t>
            </a:r>
            <a:r>
              <a:rPr lang="el-GR" sz="2400" dirty="0" smtClean="0"/>
              <a:t>και ΦΑ </a:t>
            </a:r>
            <a:r>
              <a:rPr lang="el-GR" dirty="0" smtClean="0"/>
              <a:t>αναμένεται να αυξηθούν</a:t>
            </a:r>
            <a:endParaRPr lang="en-US" sz="2400" dirty="0" smtClean="0"/>
          </a:p>
          <a:p>
            <a:pPr>
              <a:spcBef>
                <a:spcPct val="55000"/>
              </a:spcBef>
              <a:defRPr/>
            </a:pPr>
            <a:r>
              <a:rPr lang="el-GR"/>
              <a:t>Οι </a:t>
            </a:r>
            <a:r>
              <a:rPr lang="el-GR" u="sng"/>
              <a:t>εκπομπές</a:t>
            </a:r>
            <a:r>
              <a:rPr lang="el-GR"/>
              <a:t> </a:t>
            </a:r>
            <a:r>
              <a:rPr lang="en-US"/>
              <a:t>CO</a:t>
            </a:r>
            <a:r>
              <a:rPr lang="en-US" baseline="-25000"/>
              <a:t>2</a:t>
            </a:r>
            <a:r>
              <a:rPr lang="en-US"/>
              <a:t> </a:t>
            </a:r>
            <a:r>
              <a:rPr lang="el-GR"/>
              <a:t>θα συνεχίσουν να αυξάνουν, εκτός και αν </a:t>
            </a:r>
            <a:r>
              <a:rPr lang="el-GR"/>
              <a:t>υιοθετηθούν </a:t>
            </a:r>
            <a:r>
              <a:rPr lang="el-GR" smtClean="0"/>
              <a:t>πολιτικές για αύξηση της ενεργειακής απόδοσης, για αύξηση των </a:t>
            </a:r>
            <a:r>
              <a:rPr lang="el-GR"/>
              <a:t>ΑΠΕ</a:t>
            </a:r>
            <a:r>
              <a:rPr lang="el-GR"/>
              <a:t>, </a:t>
            </a:r>
            <a:r>
              <a:rPr lang="el-GR" smtClean="0"/>
              <a:t>για πρόκριση του ΦΑ αντί του άνθρακα.</a:t>
            </a:r>
            <a:endParaRPr lang="en-US"/>
          </a:p>
          <a:p>
            <a:pPr eaLnBrk="1" hangingPunct="1">
              <a:spcBef>
                <a:spcPct val="55000"/>
              </a:spcBef>
              <a:defRPr/>
            </a:pPr>
            <a:r>
              <a:rPr lang="el-GR" sz="2400" smtClean="0"/>
              <a:t>Μεγάλη </a:t>
            </a:r>
            <a:r>
              <a:rPr lang="el-GR" sz="2400" dirty="0" smtClean="0"/>
              <a:t>πρόκληση </a:t>
            </a:r>
            <a:r>
              <a:rPr lang="el-GR" sz="2400" u="sng" dirty="0" smtClean="0"/>
              <a:t>επενδύσεων</a:t>
            </a:r>
            <a:r>
              <a:rPr lang="el-GR" sz="2400" dirty="0" smtClean="0"/>
              <a:t> </a:t>
            </a:r>
            <a:r>
              <a:rPr lang="el-GR" sz="2400" smtClean="0"/>
              <a:t>σε </a:t>
            </a:r>
            <a:r>
              <a:rPr lang="el-GR" sz="2400" smtClean="0"/>
              <a:t>τεχνολογία</a:t>
            </a:r>
            <a:endParaRPr lang="en-US" sz="2400" dirty="0" smtClean="0"/>
          </a:p>
        </p:txBody>
      </p:sp>
      <p:sp>
        <p:nvSpPr>
          <p:cNvPr id="2" name="Slide Number Placeholder 1"/>
          <p:cNvSpPr>
            <a:spLocks noGrp="1"/>
          </p:cNvSpPr>
          <p:nvPr>
            <p:ph type="sldNum" sz="quarter" idx="12"/>
          </p:nvPr>
        </p:nvSpPr>
        <p:spPr/>
        <p:txBody>
          <a:bodyPr/>
          <a:lstStyle/>
          <a:p>
            <a:fld id="{BC1ABC06-5541-4A9D-A2D6-73EED2529435}" type="slidenum">
              <a:rPr lang="en-GB" smtClean="0"/>
              <a:t>74</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70390714"/>
      </p:ext>
    </p:extLst>
  </p:cSld>
  <p:clrMapOvr>
    <a:masterClrMapping/>
  </p:clrMapOvr>
  <mc:AlternateContent xmlns:mc="http://schemas.openxmlformats.org/markup-compatibility/2006">
    <mc:Choice xmlns:p14="http://schemas.microsoft.com/office/powerpoint/2010/main" Requires="p14">
      <p:transition spd="slow" p14:dur="2000" advTm="66251"/>
    </mc:Choice>
    <mc:Fallback>
      <p:transition spd="slow" advTm="66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Autofit/>
          </a:bodyPr>
          <a:lstStyle/>
          <a:p>
            <a:pPr>
              <a:defRPr/>
            </a:pPr>
            <a:r>
              <a:rPr lang="el-GR" sz="2800" dirty="0">
                <a:solidFill>
                  <a:srgbClr val="C00000"/>
                </a:solidFill>
              </a:rPr>
              <a:t>Η απαιτούμενη Ενεργειακή Τεχνολογία </a:t>
            </a:r>
          </a:p>
        </p:txBody>
      </p:sp>
      <p:pic>
        <p:nvPicPr>
          <p:cNvPr id="46083" name="Picture 3"/>
          <p:cNvPicPr>
            <a:picLocks noGrp="1" noChangeAspect="1" noChangeArrowheads="1"/>
          </p:cNvPicPr>
          <p:nvPr>
            <p:ph idx="1"/>
          </p:nvPr>
        </p:nvPicPr>
        <p:blipFill>
          <a:blip r:embed="rId5" cstate="print"/>
          <a:stretch>
            <a:fillRect/>
          </a:stretch>
        </p:blipFill>
        <p:spPr>
          <a:xfrm>
            <a:off x="683568" y="908720"/>
            <a:ext cx="7848872" cy="5503058"/>
          </a:xfrm>
          <a:noFill/>
        </p:spPr>
      </p:pic>
      <p:sp>
        <p:nvSpPr>
          <p:cNvPr id="2" name="Slide Number Placeholder 1"/>
          <p:cNvSpPr>
            <a:spLocks noGrp="1"/>
          </p:cNvSpPr>
          <p:nvPr>
            <p:ph type="sldNum" sz="quarter" idx="12"/>
          </p:nvPr>
        </p:nvSpPr>
        <p:spPr/>
        <p:txBody>
          <a:bodyPr/>
          <a:lstStyle/>
          <a:p>
            <a:fld id="{BC1ABC06-5541-4A9D-A2D6-73EED2529435}" type="slidenum">
              <a:rPr lang="en-GB" smtClean="0"/>
              <a:t>75</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6579242"/>
      </p:ext>
    </p:extLst>
  </p:cSld>
  <p:clrMapOvr>
    <a:masterClrMapping/>
  </p:clrMapOvr>
  <mc:AlternateContent xmlns:mc="http://schemas.openxmlformats.org/markup-compatibility/2006">
    <mc:Choice xmlns:p14="http://schemas.microsoft.com/office/powerpoint/2010/main" Requires="p14">
      <p:transition spd="slow" p14:dur="2000" advTm="106284"/>
    </mc:Choice>
    <mc:Fallback>
      <p:transition spd="slow" advTm="106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188640"/>
            <a:ext cx="8229600" cy="1066800"/>
          </a:xfrm>
        </p:spPr>
        <p:txBody>
          <a:bodyPr>
            <a:normAutofit/>
          </a:bodyPr>
          <a:lstStyle/>
          <a:p>
            <a:pPr>
              <a:defRPr/>
            </a:pPr>
            <a:r>
              <a:rPr lang="el-GR" sz="2800" dirty="0">
                <a:solidFill>
                  <a:srgbClr val="C00000"/>
                </a:solidFill>
              </a:rPr>
              <a:t>Ενεργειακή Απόδοση</a:t>
            </a:r>
          </a:p>
        </p:txBody>
      </p:sp>
      <p:pic>
        <p:nvPicPr>
          <p:cNvPr id="47107" name="Picture 3"/>
          <p:cNvPicPr>
            <a:picLocks noGrp="1" noChangeAspect="1" noChangeArrowheads="1"/>
          </p:cNvPicPr>
          <p:nvPr>
            <p:ph idx="1"/>
          </p:nvPr>
        </p:nvPicPr>
        <p:blipFill>
          <a:blip r:embed="rId5" cstate="print"/>
          <a:srcRect/>
          <a:stretch>
            <a:fillRect/>
          </a:stretch>
        </p:blipFill>
        <p:spPr>
          <a:xfrm>
            <a:off x="1619250" y="1484313"/>
            <a:ext cx="6411913" cy="4525962"/>
          </a:xfrm>
          <a:noFill/>
        </p:spPr>
      </p:pic>
      <p:sp>
        <p:nvSpPr>
          <p:cNvPr id="2" name="Slide Number Placeholder 1"/>
          <p:cNvSpPr>
            <a:spLocks noGrp="1"/>
          </p:cNvSpPr>
          <p:nvPr>
            <p:ph type="sldNum" sz="quarter" idx="12"/>
          </p:nvPr>
        </p:nvSpPr>
        <p:spPr/>
        <p:txBody>
          <a:bodyPr/>
          <a:lstStyle/>
          <a:p>
            <a:fld id="{BC1ABC06-5541-4A9D-A2D6-73EED2529435}" type="slidenum">
              <a:rPr lang="en-GB" smtClean="0"/>
              <a:t>76</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24435770"/>
      </p:ext>
    </p:extLst>
  </p:cSld>
  <p:clrMapOvr>
    <a:masterClrMapping/>
  </p:clrMapOvr>
  <mc:AlternateContent xmlns:mc="http://schemas.openxmlformats.org/markup-compatibility/2006">
    <mc:Choice xmlns:p14="http://schemas.microsoft.com/office/powerpoint/2010/main" Requires="p14">
      <p:transition spd="slow" p14:dur="2000" advTm="40292"/>
    </mc:Choice>
    <mc:Fallback>
      <p:transition spd="slow" advTm="40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BC1ABC06-5541-4A9D-A2D6-73EED2529435}" type="slidenum">
              <a:rPr lang="en-GB" smtClean="0"/>
              <a:t>77</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0076502"/>
      </p:ext>
    </p:extLst>
  </p:cSld>
  <p:clrMapOvr>
    <a:masterClrMapping/>
  </p:clrMapOvr>
  <mc:AlternateContent xmlns:mc="http://schemas.openxmlformats.org/markup-compatibility/2006">
    <mc:Choice xmlns:p14="http://schemas.microsoft.com/office/powerpoint/2010/main" Requires="p14">
      <p:transition spd="slow" p14:dur="2000" advTm="1707"/>
    </mc:Choice>
    <mc:Fallback>
      <p:transition spd="slow" advTm="1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2594" name="Picture 2"/>
          <p:cNvPicPr>
            <a:picLocks noChangeAspect="1" noChangeArrowheads="1"/>
          </p:cNvPicPr>
          <p:nvPr/>
        </p:nvPicPr>
        <p:blipFill>
          <a:blip r:embed="rId5" cstate="print"/>
          <a:srcRect/>
          <a:stretch>
            <a:fillRect/>
          </a:stretch>
        </p:blipFill>
        <p:spPr bwMode="auto">
          <a:xfrm>
            <a:off x="2289532" y="620712"/>
            <a:ext cx="6842125" cy="6078537"/>
          </a:xfrm>
          <a:prstGeom prst="rect">
            <a:avLst/>
          </a:prstGeom>
          <a:noFill/>
          <a:ln w="9525">
            <a:noFill/>
            <a:miter lim="800000"/>
            <a:headEnd/>
            <a:tailEnd/>
          </a:ln>
          <a:effectLst/>
        </p:spPr>
      </p:pic>
      <p:sp>
        <p:nvSpPr>
          <p:cNvPr id="2" name="Title 1"/>
          <p:cNvSpPr>
            <a:spLocks noGrp="1"/>
          </p:cNvSpPr>
          <p:nvPr>
            <p:ph type="title"/>
          </p:nvPr>
        </p:nvSpPr>
        <p:spPr>
          <a:xfrm>
            <a:off x="349250" y="144160"/>
            <a:ext cx="8229600" cy="490066"/>
          </a:xfrm>
        </p:spPr>
        <p:txBody>
          <a:bodyPr>
            <a:noAutofit/>
          </a:bodyPr>
          <a:lstStyle/>
          <a:p>
            <a:pPr>
              <a:defRPr/>
            </a:pPr>
            <a:r>
              <a:rPr lang="el-GR" sz="2800" b="1" dirty="0">
                <a:solidFill>
                  <a:srgbClr val="C00000"/>
                </a:solidFill>
              </a:rPr>
              <a:t>ΕΥΡΩΠΑΪΚΗ ΕΝΩΣΗ</a:t>
            </a:r>
            <a:endParaRPr lang="en-GB" sz="2800" b="1" dirty="0">
              <a:solidFill>
                <a:srgbClr val="C00000"/>
              </a:solidFill>
            </a:endParaRPr>
          </a:p>
        </p:txBody>
      </p:sp>
      <p:sp>
        <p:nvSpPr>
          <p:cNvPr id="4" name="Content Placeholder 2"/>
          <p:cNvSpPr txBox="1">
            <a:spLocks/>
          </p:cNvSpPr>
          <p:nvPr/>
        </p:nvSpPr>
        <p:spPr>
          <a:xfrm>
            <a:off x="179512" y="2132856"/>
            <a:ext cx="2110020" cy="223224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7800" indent="-177800">
              <a:spcBef>
                <a:spcPct val="50000"/>
              </a:spcBef>
            </a:pPr>
            <a:r>
              <a:rPr lang="el-GR" sz="2000" dirty="0" smtClean="0"/>
              <a:t>ΧΩΡΕΣ</a:t>
            </a:r>
          </a:p>
          <a:p>
            <a:pPr marL="177800" indent="-177800">
              <a:spcBef>
                <a:spcPct val="50000"/>
              </a:spcBef>
            </a:pPr>
            <a:r>
              <a:rPr lang="el-GR" sz="2000" dirty="0" smtClean="0"/>
              <a:t>ΕΚΤΑΣΗ</a:t>
            </a:r>
          </a:p>
          <a:p>
            <a:pPr marL="177800" indent="-177800">
              <a:spcBef>
                <a:spcPct val="50000"/>
              </a:spcBef>
            </a:pPr>
            <a:r>
              <a:rPr lang="el-GR" sz="2000" dirty="0" smtClean="0"/>
              <a:t>ΠΛΗΘΥΣΜΟΣ</a:t>
            </a:r>
          </a:p>
          <a:p>
            <a:pPr marL="177800" indent="-177800">
              <a:spcBef>
                <a:spcPct val="50000"/>
              </a:spcBef>
            </a:pPr>
            <a:r>
              <a:rPr lang="el-GR" sz="2000" smtClean="0"/>
              <a:t>ΟΙΚΟΝΟΜΙΑ</a:t>
            </a:r>
            <a:endParaRPr lang="el-GR" sz="2000" dirty="0" smtClean="0"/>
          </a:p>
        </p:txBody>
      </p:sp>
      <p:sp>
        <p:nvSpPr>
          <p:cNvPr id="3" name="Slide Number Placeholder 2"/>
          <p:cNvSpPr>
            <a:spLocks noGrp="1"/>
          </p:cNvSpPr>
          <p:nvPr>
            <p:ph type="sldNum" sz="quarter" idx="12"/>
          </p:nvPr>
        </p:nvSpPr>
        <p:spPr/>
        <p:txBody>
          <a:bodyPr/>
          <a:lstStyle/>
          <a:p>
            <a:fld id="{BC1ABC06-5541-4A9D-A2D6-73EED2529435}" type="slidenum">
              <a:rPr lang="en-GB" smtClean="0"/>
              <a:t>78</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11210836"/>
      </p:ext>
    </p:extLst>
  </p:cSld>
  <p:clrMapOvr>
    <a:masterClrMapping/>
  </p:clrMapOvr>
  <mc:AlternateContent xmlns:mc="http://schemas.openxmlformats.org/markup-compatibility/2006">
    <mc:Choice xmlns:p14="http://schemas.microsoft.com/office/powerpoint/2010/main" Requires="p14">
      <p:transition spd="slow" p14:dur="2000" advTm="964"/>
    </mc:Choice>
    <mc:Fallback>
      <p:transition spd="slow" advTm="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8018" name="Picture 2"/>
          <p:cNvPicPr>
            <a:picLocks noChangeAspect="1" noChangeArrowheads="1"/>
          </p:cNvPicPr>
          <p:nvPr/>
        </p:nvPicPr>
        <p:blipFill>
          <a:blip r:embed="rId3" cstate="print"/>
          <a:srcRect/>
          <a:stretch>
            <a:fillRect/>
          </a:stretch>
        </p:blipFill>
        <p:spPr bwMode="auto">
          <a:xfrm>
            <a:off x="5654675" y="765175"/>
            <a:ext cx="3298825" cy="5543550"/>
          </a:xfrm>
          <a:prstGeom prst="rect">
            <a:avLst/>
          </a:prstGeom>
          <a:noFill/>
          <a:ln w="9525">
            <a:solidFill>
              <a:schemeClr val="tx1"/>
            </a:solidFill>
            <a:miter lim="800000"/>
            <a:headEnd/>
            <a:tailEnd/>
          </a:ln>
          <a:effectLst/>
        </p:spPr>
      </p:pic>
      <p:pic>
        <p:nvPicPr>
          <p:cNvPr id="598019" name="Picture 3"/>
          <p:cNvPicPr>
            <a:picLocks noChangeAspect="1" noChangeArrowheads="1"/>
          </p:cNvPicPr>
          <p:nvPr/>
        </p:nvPicPr>
        <p:blipFill>
          <a:blip r:embed="rId4" cstate="print"/>
          <a:srcRect/>
          <a:stretch>
            <a:fillRect/>
          </a:stretch>
        </p:blipFill>
        <p:spPr bwMode="auto">
          <a:xfrm>
            <a:off x="323850" y="765175"/>
            <a:ext cx="4968875" cy="3228975"/>
          </a:xfrm>
          <a:prstGeom prst="rect">
            <a:avLst/>
          </a:prstGeom>
          <a:noFill/>
          <a:ln w="9525">
            <a:solidFill>
              <a:schemeClr val="tx1"/>
            </a:solidFill>
            <a:miter lim="800000"/>
            <a:headEnd/>
            <a:tailEnd/>
          </a:ln>
          <a:effectLst/>
        </p:spPr>
      </p:pic>
      <p:pic>
        <p:nvPicPr>
          <p:cNvPr id="598021" name="Picture 5"/>
          <p:cNvPicPr>
            <a:picLocks noChangeAspect="1" noChangeArrowheads="1"/>
          </p:cNvPicPr>
          <p:nvPr/>
        </p:nvPicPr>
        <p:blipFill>
          <a:blip r:embed="rId5" cstate="print"/>
          <a:srcRect/>
          <a:stretch>
            <a:fillRect/>
          </a:stretch>
        </p:blipFill>
        <p:spPr bwMode="auto">
          <a:xfrm>
            <a:off x="179388" y="4221163"/>
            <a:ext cx="5256212" cy="2103437"/>
          </a:xfrm>
          <a:prstGeom prst="rect">
            <a:avLst/>
          </a:prstGeom>
          <a:noFill/>
          <a:ln w="9525">
            <a:solidFill>
              <a:schemeClr val="tx1"/>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ΕΝΩΣΗ</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79</a:t>
            </a:fld>
            <a:endParaRPr lang="en-GB"/>
          </a:p>
        </p:txBody>
      </p:sp>
    </p:spTree>
    <p:extLst>
      <p:ext uri="{BB962C8B-B14F-4D97-AF65-F5344CB8AC3E}">
        <p14:creationId xmlns:p14="http://schemas.microsoft.com/office/powerpoint/2010/main" val="2932221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457200" y="476672"/>
            <a:ext cx="8229600" cy="1066800"/>
          </a:xfrm>
        </p:spPr>
        <p:txBody>
          <a:bodyPr>
            <a:normAutofit/>
          </a:bodyPr>
          <a:lstStyle/>
          <a:p>
            <a:pPr>
              <a:defRPr/>
            </a:pPr>
            <a:r>
              <a:rPr lang="el-GR" sz="2800" dirty="0">
                <a:solidFill>
                  <a:srgbClr val="C00000"/>
                </a:solidFill>
              </a:rPr>
              <a:t>Κάρβουνο : Παγκόσμια Παραγωγή και Κατανάλωση</a:t>
            </a:r>
          </a:p>
        </p:txBody>
      </p:sp>
      <p:pic>
        <p:nvPicPr>
          <p:cNvPr id="19459" name="Picture 3" descr="World Energy Resources Coal 2004"/>
          <p:cNvPicPr>
            <a:picLocks noGrp="1" noChangeAspect="1" noChangeArrowheads="1"/>
          </p:cNvPicPr>
          <p:nvPr>
            <p:ph idx="1"/>
          </p:nvPr>
        </p:nvPicPr>
        <p:blipFill>
          <a:blip r:embed="rId5" cstate="print"/>
          <a:stretch>
            <a:fillRect/>
          </a:stretch>
        </p:blipFill>
        <p:spPr>
          <a:xfrm>
            <a:off x="1331640" y="1864387"/>
            <a:ext cx="5990837" cy="4709451"/>
          </a:xfrm>
          <a:noFill/>
        </p:spPr>
      </p:pic>
      <p:sp>
        <p:nvSpPr>
          <p:cNvPr id="2" name="Slide Number Placeholder 1"/>
          <p:cNvSpPr>
            <a:spLocks noGrp="1"/>
          </p:cNvSpPr>
          <p:nvPr>
            <p:ph type="sldNum" sz="quarter" idx="12"/>
          </p:nvPr>
        </p:nvSpPr>
        <p:spPr/>
        <p:txBody>
          <a:bodyPr/>
          <a:lstStyle/>
          <a:p>
            <a:fld id="{BC1ABC06-5541-4A9D-A2D6-73EED2529435}" type="slidenum">
              <a:rPr lang="en-GB" smtClean="0"/>
              <a:t>8</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65034294"/>
      </p:ext>
    </p:extLst>
  </p:cSld>
  <p:clrMapOvr>
    <a:masterClrMapping/>
  </p:clrMapOvr>
  <mc:AlternateContent xmlns:mc="http://schemas.openxmlformats.org/markup-compatibility/2006">
    <mc:Choice xmlns:p14="http://schemas.microsoft.com/office/powerpoint/2010/main" Requires="p14">
      <p:transition spd="slow" p14:dur="2000" advTm="14729"/>
    </mc:Choice>
    <mc:Fallback>
      <p:transition spd="slow" advTm="14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9300" name="Picture 4"/>
          <p:cNvPicPr>
            <a:picLocks noChangeAspect="1" noChangeArrowheads="1"/>
          </p:cNvPicPr>
          <p:nvPr/>
        </p:nvPicPr>
        <p:blipFill>
          <a:blip r:embed="rId3" cstate="print"/>
          <a:srcRect/>
          <a:stretch>
            <a:fillRect/>
          </a:stretch>
        </p:blipFill>
        <p:spPr bwMode="auto">
          <a:xfrm>
            <a:off x="0" y="759618"/>
            <a:ext cx="5659108" cy="5405686"/>
          </a:xfrm>
          <a:prstGeom prst="rect">
            <a:avLst/>
          </a:prstGeom>
          <a:noFill/>
          <a:ln w="9525">
            <a:solidFill>
              <a:schemeClr val="tx1"/>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ΕΝΩΣΗ</a:t>
            </a:r>
            <a:endParaRPr lang="en-GB" sz="2800" b="1" dirty="0">
              <a:solidFill>
                <a:srgbClr val="C00000"/>
              </a:solidFill>
            </a:endParaRPr>
          </a:p>
        </p:txBody>
      </p:sp>
      <p:sp>
        <p:nvSpPr>
          <p:cNvPr id="3" name="TextBox 2"/>
          <p:cNvSpPr txBox="1"/>
          <p:nvPr/>
        </p:nvSpPr>
        <p:spPr>
          <a:xfrm>
            <a:off x="5076056" y="1124088"/>
            <a:ext cx="3419779" cy="2031325"/>
          </a:xfrm>
          <a:prstGeom prst="rect">
            <a:avLst/>
          </a:prstGeom>
          <a:solidFill>
            <a:srgbClr val="FFFF00"/>
          </a:solidFill>
        </p:spPr>
        <p:txBody>
          <a:bodyPr wrap="square" rtlCol="0">
            <a:spAutoFit/>
          </a:bodyPr>
          <a:lstStyle/>
          <a:p>
            <a:pPr fontAlgn="base"/>
            <a:r>
              <a:rPr lang="el-GR" dirty="0" smtClean="0">
                <a:latin typeface="Cambria Math" panose="02040503050406030204" pitchFamily="18" charset="0"/>
                <a:ea typeface="Cambria Math" panose="02040503050406030204" pitchFamily="18" charset="0"/>
              </a:rPr>
              <a:t>ΜΕΓΕΘΟΣ ΚΑΙ ΠΛΗΘΥΣΜΟΣ</a:t>
            </a:r>
          </a:p>
          <a:p>
            <a:pPr fontAlgn="base"/>
            <a:r>
              <a:rPr lang="el-GR" dirty="0" smtClean="0">
                <a:latin typeface="Cambria Math" panose="02040503050406030204" pitchFamily="18" charset="0"/>
                <a:ea typeface="Cambria Math" panose="02040503050406030204" pitchFamily="18" charset="0"/>
              </a:rPr>
              <a:t>Η ΕΥΡΩΠΑΪΚΗ ΕΝΩΣΗ ΕΧΕΙ ΕΚΤΑΣΗ ΜΙΚΡΟΤΕΡΗ ΤΟΥ 50% ΤΩΝ ΗΠΑ,</a:t>
            </a:r>
          </a:p>
          <a:p>
            <a:pPr fontAlgn="base"/>
            <a:r>
              <a:rPr lang="el-GR" dirty="0" smtClean="0">
                <a:latin typeface="Cambria Math" panose="02040503050406030204" pitchFamily="18" charset="0"/>
                <a:ea typeface="Cambria Math" panose="02040503050406030204" pitchFamily="18" charset="0"/>
              </a:rPr>
              <a:t>ΠΛΗΘΥΣΜΟ ΜΕΓΑΛΥΤΕΡΟ ΚΑΤΑ 50%</a:t>
            </a:r>
            <a:r>
              <a:rPr lang="el-GR" dirty="0">
                <a:latin typeface="Cambria Math" panose="02040503050406030204" pitchFamily="18" charset="0"/>
                <a:ea typeface="Cambria Math" panose="02040503050406030204" pitchFamily="18" charset="0"/>
              </a:rPr>
              <a:t> </a:t>
            </a:r>
            <a:r>
              <a:rPr lang="el-GR" dirty="0" smtClean="0">
                <a:latin typeface="Cambria Math" panose="02040503050406030204" pitchFamily="18" charset="0"/>
                <a:ea typeface="Cambria Math" panose="02040503050406030204" pitchFamily="18" charset="0"/>
              </a:rPr>
              <a:t>(ΤΡΙΤΟ ΜΕΓΑΛΥΤΕΡΟ ΜΕΤΑ ΤΗΝ ΚΙΝΑ ΚΑΙ ΙΝΔΙΑ)</a:t>
            </a:r>
          </a:p>
        </p:txBody>
      </p:sp>
      <p:sp>
        <p:nvSpPr>
          <p:cNvPr id="4" name="Slide Number Placeholder 3"/>
          <p:cNvSpPr>
            <a:spLocks noGrp="1"/>
          </p:cNvSpPr>
          <p:nvPr>
            <p:ph type="sldNum" sz="quarter" idx="12"/>
          </p:nvPr>
        </p:nvSpPr>
        <p:spPr/>
        <p:txBody>
          <a:bodyPr/>
          <a:lstStyle/>
          <a:p>
            <a:fld id="{BC1ABC06-5541-4A9D-A2D6-73EED2529435}" type="slidenum">
              <a:rPr lang="en-GB" smtClean="0"/>
              <a:t>80</a:t>
            </a:fld>
            <a:endParaRPr lang="en-GB"/>
          </a:p>
        </p:txBody>
      </p:sp>
    </p:spTree>
    <p:extLst>
      <p:ext uri="{BB962C8B-B14F-4D97-AF65-F5344CB8AC3E}">
        <p14:creationId xmlns:p14="http://schemas.microsoft.com/office/powerpoint/2010/main" val="159009688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566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73000"/>
                    </a14:imgEffect>
                  </a14:imgLayer>
                </a14:imgProps>
              </a:ext>
            </a:extLst>
          </a:blip>
          <a:srcRect l="9288" r="15559" b="8681"/>
          <a:stretch/>
        </p:blipFill>
        <p:spPr bwMode="auto">
          <a:xfrm>
            <a:off x="3995937" y="64094"/>
            <a:ext cx="5148064" cy="6838325"/>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57200" y="274638"/>
            <a:ext cx="2458616" cy="2578298"/>
          </a:xfrm>
        </p:spPr>
        <p:txBody>
          <a:bodyPr>
            <a:normAutofit/>
          </a:bodyPr>
          <a:lstStyle/>
          <a:p>
            <a:r>
              <a:rPr lang="el-GR" dirty="0"/>
              <a:t>ΕΥΡΩΠΑΪΚΗ </a:t>
            </a:r>
            <a:r>
              <a:rPr lang="el-GR" dirty="0" smtClean="0"/>
              <a:t>ΕΝΩΣΗ</a:t>
            </a:r>
            <a:br>
              <a:rPr lang="el-GR" dirty="0" smtClean="0"/>
            </a:br>
            <a:r>
              <a:rPr lang="el-GR" dirty="0" smtClean="0"/>
              <a:t/>
            </a:r>
            <a:br>
              <a:rPr lang="el-GR" dirty="0" smtClean="0"/>
            </a:br>
            <a:r>
              <a:rPr lang="el-GR" dirty="0" smtClean="0"/>
              <a:t>Συγκριτικά στοιχεία</a:t>
            </a:r>
            <a:endParaRPr lang="en-GB" dirty="0"/>
          </a:p>
        </p:txBody>
      </p:sp>
      <p:sp>
        <p:nvSpPr>
          <p:cNvPr id="3" name="Slide Number Placeholder 2"/>
          <p:cNvSpPr>
            <a:spLocks noGrp="1"/>
          </p:cNvSpPr>
          <p:nvPr>
            <p:ph type="sldNum" sz="quarter" idx="12"/>
          </p:nvPr>
        </p:nvSpPr>
        <p:spPr/>
        <p:txBody>
          <a:bodyPr/>
          <a:lstStyle/>
          <a:p>
            <a:fld id="{BC1ABC06-5541-4A9D-A2D6-73EED2529435}" type="slidenum">
              <a:rPr lang="en-GB" smtClean="0"/>
              <a:t>81</a:t>
            </a:fld>
            <a:endParaRPr lang="en-GB"/>
          </a:p>
        </p:txBody>
      </p:sp>
    </p:spTree>
    <p:extLst>
      <p:ext uri="{BB962C8B-B14F-4D97-AF65-F5344CB8AC3E}">
        <p14:creationId xmlns:p14="http://schemas.microsoft.com/office/powerpoint/2010/main" val="266723951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32" name="Picture 4"/>
          <p:cNvPicPr>
            <a:picLocks noChangeAspect="1" noChangeArrowheads="1"/>
          </p:cNvPicPr>
          <p:nvPr/>
        </p:nvPicPr>
        <p:blipFill>
          <a:blip r:embed="rId3" cstate="print"/>
          <a:srcRect/>
          <a:stretch>
            <a:fillRect/>
          </a:stretch>
        </p:blipFill>
        <p:spPr bwMode="auto">
          <a:xfrm>
            <a:off x="468313" y="836613"/>
            <a:ext cx="8377237" cy="5746750"/>
          </a:xfrm>
          <a:prstGeom prst="rect">
            <a:avLst/>
          </a:prstGeom>
          <a:noFill/>
          <a:ln w="9525">
            <a:solidFill>
              <a:schemeClr val="tx1"/>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a:t>
            </a:r>
            <a:r>
              <a:rPr lang="el-GR" sz="2800" b="1" dirty="0">
                <a:solidFill>
                  <a:srgbClr val="C00000"/>
                </a:solidFill>
              </a:rPr>
              <a:t>ΕΝΩΣΗ – Στοιχεία Πληθυσμού</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82</a:t>
            </a:fld>
            <a:endParaRPr lang="en-GB"/>
          </a:p>
        </p:txBody>
      </p:sp>
    </p:spTree>
    <p:extLst>
      <p:ext uri="{BB962C8B-B14F-4D97-AF65-F5344CB8AC3E}">
        <p14:creationId xmlns:p14="http://schemas.microsoft.com/office/powerpoint/2010/main" val="30475692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818" name="Picture 2"/>
          <p:cNvPicPr>
            <a:picLocks noChangeAspect="1" noChangeArrowheads="1"/>
          </p:cNvPicPr>
          <p:nvPr/>
        </p:nvPicPr>
        <p:blipFill>
          <a:blip r:embed="rId3" cstate="print"/>
          <a:srcRect/>
          <a:stretch>
            <a:fillRect/>
          </a:stretch>
        </p:blipFill>
        <p:spPr bwMode="auto">
          <a:xfrm>
            <a:off x="395288" y="908050"/>
            <a:ext cx="8183562" cy="5448300"/>
          </a:xfrm>
          <a:prstGeom prst="rect">
            <a:avLst/>
          </a:prstGeom>
          <a:noFill/>
          <a:ln w="9525">
            <a:solidFill>
              <a:schemeClr val="tx1"/>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a:t>
            </a:r>
            <a:r>
              <a:rPr lang="el-GR" sz="2800" b="1" dirty="0">
                <a:solidFill>
                  <a:srgbClr val="C00000"/>
                </a:solidFill>
              </a:rPr>
              <a:t>ΕΝΩΣΗ - ΑΕΠ</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83</a:t>
            </a:fld>
            <a:endParaRPr lang="en-GB"/>
          </a:p>
        </p:txBody>
      </p:sp>
    </p:spTree>
    <p:extLst>
      <p:ext uri="{BB962C8B-B14F-4D97-AF65-F5344CB8AC3E}">
        <p14:creationId xmlns:p14="http://schemas.microsoft.com/office/powerpoint/2010/main" val="211846615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0066" name="Picture 2"/>
          <p:cNvPicPr>
            <a:picLocks noChangeAspect="1" noChangeArrowheads="1"/>
          </p:cNvPicPr>
          <p:nvPr/>
        </p:nvPicPr>
        <p:blipFill>
          <a:blip r:embed="rId3" cstate="print"/>
          <a:srcRect/>
          <a:stretch>
            <a:fillRect/>
          </a:stretch>
        </p:blipFill>
        <p:spPr bwMode="auto">
          <a:xfrm>
            <a:off x="179388" y="1184275"/>
            <a:ext cx="8785225" cy="4189413"/>
          </a:xfrm>
          <a:prstGeom prst="rect">
            <a:avLst/>
          </a:prstGeom>
          <a:noFill/>
          <a:ln w="9525">
            <a:solidFill>
              <a:schemeClr val="tx1"/>
            </a:solidFill>
            <a:miter lim="800000"/>
            <a:headEnd/>
            <a:tailEnd/>
          </a:ln>
          <a:effectLst/>
        </p:spPr>
      </p:pic>
      <p:sp>
        <p:nvSpPr>
          <p:cNvPr id="4" name="Title 3"/>
          <p:cNvSpPr>
            <a:spLocks noGrp="1"/>
          </p:cNvSpPr>
          <p:nvPr>
            <p:ph type="title"/>
          </p:nvPr>
        </p:nvSpPr>
        <p:spPr/>
        <p:txBody>
          <a:bodyPr>
            <a:noAutofit/>
          </a:bodyPr>
          <a:lstStyle/>
          <a:p>
            <a:pPr>
              <a:defRPr/>
            </a:pPr>
            <a:r>
              <a:rPr lang="el-GR" sz="2800" b="1" dirty="0">
                <a:solidFill>
                  <a:srgbClr val="C00000"/>
                </a:solidFill>
              </a:rPr>
              <a:t>ΕΥΡΩΠΑΙΚΗ ΕΝΩΣΗ</a:t>
            </a:r>
            <a:r>
              <a:rPr lang="en-US" sz="2800" b="1" dirty="0">
                <a:solidFill>
                  <a:srgbClr val="C00000"/>
                </a:solidFill>
              </a:rPr>
              <a:t> (EU-27)</a:t>
            </a:r>
            <a:endParaRPr lang="en-GB" sz="2800" b="1" dirty="0">
              <a:solidFill>
                <a:srgbClr val="C00000"/>
              </a:solidFill>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84</a:t>
            </a:fld>
            <a:endParaRPr lang="en-GB"/>
          </a:p>
        </p:txBody>
      </p:sp>
    </p:spTree>
    <p:extLst>
      <p:ext uri="{BB962C8B-B14F-4D97-AF65-F5344CB8AC3E}">
        <p14:creationId xmlns:p14="http://schemas.microsoft.com/office/powerpoint/2010/main" val="137501152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3506" name="Picture 2"/>
          <p:cNvPicPr>
            <a:picLocks noChangeAspect="1" noChangeArrowheads="1"/>
          </p:cNvPicPr>
          <p:nvPr/>
        </p:nvPicPr>
        <p:blipFill>
          <a:blip r:embed="rId3" cstate="print"/>
          <a:srcRect/>
          <a:stretch>
            <a:fillRect/>
          </a:stretch>
        </p:blipFill>
        <p:spPr bwMode="auto">
          <a:xfrm>
            <a:off x="468313" y="836613"/>
            <a:ext cx="6553200" cy="2763837"/>
          </a:xfrm>
          <a:prstGeom prst="rect">
            <a:avLst/>
          </a:prstGeom>
          <a:noFill/>
          <a:ln w="9525">
            <a:solidFill>
              <a:schemeClr val="tx1"/>
            </a:solidFill>
            <a:miter lim="800000"/>
            <a:headEnd/>
            <a:tailEnd/>
          </a:ln>
          <a:effectLst/>
        </p:spPr>
      </p:pic>
      <p:pic>
        <p:nvPicPr>
          <p:cNvPr id="533507" name="Picture 3"/>
          <p:cNvPicPr>
            <a:picLocks noChangeAspect="1" noChangeArrowheads="1"/>
          </p:cNvPicPr>
          <p:nvPr/>
        </p:nvPicPr>
        <p:blipFill>
          <a:blip r:embed="rId4" cstate="print"/>
          <a:srcRect/>
          <a:stretch>
            <a:fillRect/>
          </a:stretch>
        </p:blipFill>
        <p:spPr bwMode="auto">
          <a:xfrm>
            <a:off x="468313" y="3716338"/>
            <a:ext cx="6553200" cy="3028950"/>
          </a:xfrm>
          <a:prstGeom prst="rect">
            <a:avLst/>
          </a:prstGeom>
          <a:noFill/>
          <a:ln w="9525">
            <a:solidFill>
              <a:schemeClr val="tx1"/>
            </a:solidFill>
            <a:miter lim="800000"/>
            <a:headEnd/>
            <a:tailEnd/>
          </a:ln>
          <a:effectLst/>
        </p:spPr>
      </p:pic>
      <p:sp>
        <p:nvSpPr>
          <p:cNvPr id="533509" name="AutoShape 5"/>
          <p:cNvSpPr>
            <a:spLocks noChangeArrowheads="1"/>
          </p:cNvSpPr>
          <p:nvPr/>
        </p:nvSpPr>
        <p:spPr bwMode="auto">
          <a:xfrm rot="10800000">
            <a:off x="6156325" y="1052513"/>
            <a:ext cx="2592388" cy="217487"/>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p:spPr>
        <p:txBody>
          <a:bodyPr wrap="none" anchor="ctr"/>
          <a:lstStyle/>
          <a:p>
            <a:endParaRPr lang="el-GR"/>
          </a:p>
        </p:txBody>
      </p:sp>
      <p:sp>
        <p:nvSpPr>
          <p:cNvPr id="533510" name="AutoShape 6"/>
          <p:cNvSpPr>
            <a:spLocks noChangeArrowheads="1"/>
          </p:cNvSpPr>
          <p:nvPr/>
        </p:nvSpPr>
        <p:spPr bwMode="auto">
          <a:xfrm rot="10800000">
            <a:off x="6300788" y="3860800"/>
            <a:ext cx="2592387" cy="2174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p:spPr>
        <p:txBody>
          <a:bodyPr wrap="none" anchor="ctr"/>
          <a:lstStyle/>
          <a:p>
            <a:endParaRPr lang="el-GR"/>
          </a:p>
        </p:txBody>
      </p:sp>
      <p:sp>
        <p:nvSpPr>
          <p:cNvPr id="533511" name="Text Box 7"/>
          <p:cNvSpPr txBox="1">
            <a:spLocks noChangeArrowheads="1"/>
          </p:cNvSpPr>
          <p:nvPr/>
        </p:nvSpPr>
        <p:spPr bwMode="auto">
          <a:xfrm>
            <a:off x="7164388" y="692150"/>
            <a:ext cx="1800225" cy="336550"/>
          </a:xfrm>
          <a:prstGeom prst="rect">
            <a:avLst/>
          </a:prstGeom>
          <a:noFill/>
          <a:ln w="9525">
            <a:noFill/>
            <a:miter lim="800000"/>
            <a:headEnd/>
            <a:tailEnd/>
          </a:ln>
          <a:effectLst/>
        </p:spPr>
        <p:txBody>
          <a:bodyPr>
            <a:spAutoFit/>
          </a:bodyPr>
          <a:lstStyle/>
          <a:p>
            <a:pPr>
              <a:spcBef>
                <a:spcPct val="50000"/>
              </a:spcBef>
            </a:pPr>
            <a:r>
              <a:rPr lang="el-GR" sz="1600"/>
              <a:t>Δυναμικότητα</a:t>
            </a:r>
          </a:p>
        </p:txBody>
      </p:sp>
      <p:sp>
        <p:nvSpPr>
          <p:cNvPr id="533512" name="Text Box 8"/>
          <p:cNvSpPr txBox="1">
            <a:spLocks noChangeArrowheads="1"/>
          </p:cNvSpPr>
          <p:nvPr/>
        </p:nvSpPr>
        <p:spPr bwMode="auto">
          <a:xfrm>
            <a:off x="7164388" y="3500438"/>
            <a:ext cx="1800225" cy="336550"/>
          </a:xfrm>
          <a:prstGeom prst="rect">
            <a:avLst/>
          </a:prstGeom>
          <a:noFill/>
          <a:ln w="9525">
            <a:noFill/>
            <a:miter lim="800000"/>
            <a:headEnd/>
            <a:tailEnd/>
          </a:ln>
          <a:effectLst/>
        </p:spPr>
        <p:txBody>
          <a:bodyPr>
            <a:spAutoFit/>
          </a:bodyPr>
          <a:lstStyle/>
          <a:p>
            <a:pPr>
              <a:spcBef>
                <a:spcPct val="50000"/>
              </a:spcBef>
            </a:pPr>
            <a:r>
              <a:rPr lang="el-GR" sz="1600"/>
              <a:t>Παραγωγή</a:t>
            </a:r>
          </a:p>
        </p:txBody>
      </p:sp>
      <p:sp>
        <p:nvSpPr>
          <p:cNvPr id="2" name="Title 1"/>
          <p:cNvSpPr>
            <a:spLocks noGrp="1"/>
          </p:cNvSpPr>
          <p:nvPr>
            <p:ph type="title"/>
          </p:nvPr>
        </p:nvSpPr>
        <p:spPr/>
        <p:txBody>
          <a:bodyPr>
            <a:noAutofit/>
          </a:bodyPr>
          <a:lstStyle/>
          <a:p>
            <a:pPr>
              <a:defRPr/>
            </a:pPr>
            <a:r>
              <a:rPr lang="el-GR" sz="2800" b="1" dirty="0">
                <a:solidFill>
                  <a:srgbClr val="C00000"/>
                </a:solidFill>
              </a:rPr>
              <a:t>ΕΥΡΩΠΑΙΚΗ ΕΝΩΣΗ</a:t>
            </a:r>
            <a:r>
              <a:rPr lang="en-US" sz="2800" b="1" dirty="0">
                <a:solidFill>
                  <a:srgbClr val="C00000"/>
                </a:solidFill>
              </a:rPr>
              <a:t> (EU-27)</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85</a:t>
            </a:fld>
            <a:endParaRPr lang="en-GB"/>
          </a:p>
        </p:txBody>
      </p:sp>
    </p:spTree>
    <p:extLst>
      <p:ext uri="{BB962C8B-B14F-4D97-AF65-F5344CB8AC3E}">
        <p14:creationId xmlns:p14="http://schemas.microsoft.com/office/powerpoint/2010/main" val="151400146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graphicFrame>
        <p:nvGraphicFramePr>
          <p:cNvPr id="4" name="Chart 3"/>
          <p:cNvGraphicFramePr>
            <a:graphicFrameLocks/>
          </p:cNvGraphicFramePr>
          <p:nvPr/>
        </p:nvGraphicFramePr>
        <p:xfrm>
          <a:off x="-1588" y="46037"/>
          <a:ext cx="9147176" cy="6765926"/>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BC1ABC06-5541-4A9D-A2D6-73EED2529435}" type="slidenum">
              <a:rPr lang="en-GB" smtClean="0"/>
              <a:t>86</a:t>
            </a:fld>
            <a:endParaRPr lang="en-GB"/>
          </a:p>
        </p:txBody>
      </p:sp>
    </p:spTree>
    <p:extLst>
      <p:ext uri="{BB962C8B-B14F-4D97-AF65-F5344CB8AC3E}">
        <p14:creationId xmlns:p14="http://schemas.microsoft.com/office/powerpoint/2010/main" val="357792104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graphicFrame>
        <p:nvGraphicFramePr>
          <p:cNvPr id="4" name="Chart 3"/>
          <p:cNvGraphicFramePr>
            <a:graphicFrameLocks/>
          </p:cNvGraphicFramePr>
          <p:nvPr/>
        </p:nvGraphicFramePr>
        <p:xfrm>
          <a:off x="-1588" y="46037"/>
          <a:ext cx="9147176" cy="6765926"/>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BC1ABC06-5541-4A9D-A2D6-73EED2529435}" type="slidenum">
              <a:rPr lang="en-GB" smtClean="0"/>
              <a:t>87</a:t>
            </a:fld>
            <a:endParaRPr lang="en-GB"/>
          </a:p>
        </p:txBody>
      </p:sp>
    </p:spTree>
    <p:extLst>
      <p:ext uri="{BB962C8B-B14F-4D97-AF65-F5344CB8AC3E}">
        <p14:creationId xmlns:p14="http://schemas.microsoft.com/office/powerpoint/2010/main" val="172657952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graphicFrame>
        <p:nvGraphicFramePr>
          <p:cNvPr id="3" name="Chart 2"/>
          <p:cNvGraphicFramePr>
            <a:graphicFrameLocks/>
          </p:cNvGraphicFramePr>
          <p:nvPr/>
        </p:nvGraphicFramePr>
        <p:xfrm>
          <a:off x="-1588" y="46037"/>
          <a:ext cx="9147176" cy="676592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fld id="{BC1ABC06-5541-4A9D-A2D6-73EED2529435}" type="slidenum">
              <a:rPr lang="en-GB" smtClean="0"/>
              <a:t>88</a:t>
            </a:fld>
            <a:endParaRPr lang="en-GB"/>
          </a:p>
        </p:txBody>
      </p:sp>
    </p:spTree>
    <p:extLst>
      <p:ext uri="{BB962C8B-B14F-4D97-AF65-F5344CB8AC3E}">
        <p14:creationId xmlns:p14="http://schemas.microsoft.com/office/powerpoint/2010/main" val="184857383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graphicFrame>
        <p:nvGraphicFramePr>
          <p:cNvPr id="3" name="Chart 2"/>
          <p:cNvGraphicFramePr>
            <a:graphicFrameLocks/>
          </p:cNvGraphicFramePr>
          <p:nvPr/>
        </p:nvGraphicFramePr>
        <p:xfrm>
          <a:off x="-1588" y="46037"/>
          <a:ext cx="9147176" cy="676592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fld id="{BC1ABC06-5541-4A9D-A2D6-73EED2529435}" type="slidenum">
              <a:rPr lang="en-GB" smtClean="0"/>
              <a:t>89</a:t>
            </a:fld>
            <a:endParaRPr lang="en-GB"/>
          </a:p>
        </p:txBody>
      </p:sp>
    </p:spTree>
    <p:extLst>
      <p:ext uri="{BB962C8B-B14F-4D97-AF65-F5344CB8AC3E}">
        <p14:creationId xmlns:p14="http://schemas.microsoft.com/office/powerpoint/2010/main" val="311699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800100" y="260648"/>
            <a:ext cx="7543800" cy="974725"/>
          </a:xfrm>
        </p:spPr>
        <p:txBody>
          <a:bodyPr>
            <a:normAutofit/>
          </a:bodyPr>
          <a:lstStyle/>
          <a:p>
            <a:pPr>
              <a:defRPr/>
            </a:pPr>
            <a:r>
              <a:rPr lang="el-GR" sz="2800">
                <a:solidFill>
                  <a:srgbClr val="C00000"/>
                </a:solidFill>
              </a:rPr>
              <a:t>Υδροηλεκτρικό Δυναμικό: Ποσοστό Δέσμευσης</a:t>
            </a:r>
          </a:p>
        </p:txBody>
      </p:sp>
      <p:pic>
        <p:nvPicPr>
          <p:cNvPr id="20483" name="Picture 3" descr="World Energy Resources Hydro 2002"/>
          <p:cNvPicPr>
            <a:picLocks noGrp="1" noChangeAspect="1" noChangeArrowheads="1"/>
          </p:cNvPicPr>
          <p:nvPr>
            <p:ph idx="1"/>
          </p:nvPr>
        </p:nvPicPr>
        <p:blipFill>
          <a:blip r:embed="rId5" cstate="print"/>
          <a:stretch>
            <a:fillRect/>
          </a:stretch>
        </p:blipFill>
        <p:spPr>
          <a:xfrm>
            <a:off x="236417" y="1340768"/>
            <a:ext cx="7388208" cy="5233070"/>
          </a:xfrm>
          <a:noFill/>
        </p:spPr>
      </p:pic>
      <p:sp>
        <p:nvSpPr>
          <p:cNvPr id="2" name="Slide Number Placeholder 1"/>
          <p:cNvSpPr>
            <a:spLocks noGrp="1"/>
          </p:cNvSpPr>
          <p:nvPr>
            <p:ph type="sldNum" sz="quarter" idx="12"/>
          </p:nvPr>
        </p:nvSpPr>
        <p:spPr/>
        <p:txBody>
          <a:bodyPr/>
          <a:lstStyle/>
          <a:p>
            <a:fld id="{BC1ABC06-5541-4A9D-A2D6-73EED2529435}" type="slidenum">
              <a:rPr lang="en-GB" smtClean="0"/>
              <a:t>9</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43455433"/>
      </p:ext>
    </p:extLst>
  </p:cSld>
  <p:clrMapOvr>
    <a:masterClrMapping/>
  </p:clrMapOvr>
  <mc:AlternateContent xmlns:mc="http://schemas.openxmlformats.org/markup-compatibility/2006">
    <mc:Choice xmlns:p14="http://schemas.microsoft.com/office/powerpoint/2010/main" Requires="p14">
      <p:transition spd="slow" p14:dur="2000" advTm="31568"/>
    </mc:Choice>
    <mc:Fallback>
      <p:transition spd="slow" advTm="315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26" name="Picture 2"/>
          <p:cNvPicPr>
            <a:picLocks noChangeAspect="1" noChangeArrowheads="1"/>
          </p:cNvPicPr>
          <p:nvPr/>
        </p:nvPicPr>
        <p:blipFill>
          <a:blip r:embed="rId3" cstate="print"/>
          <a:srcRect/>
          <a:stretch>
            <a:fillRect/>
          </a:stretch>
        </p:blipFill>
        <p:spPr bwMode="auto">
          <a:xfrm>
            <a:off x="498914" y="746845"/>
            <a:ext cx="7817502" cy="5850507"/>
          </a:xfrm>
          <a:prstGeom prst="rect">
            <a:avLst/>
          </a:prstGeom>
          <a:noFill/>
          <a:ln w="9525">
            <a:no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ΕΥΡΩΠΑΙΚΗ ΕΝΩΣΗ</a:t>
            </a:r>
            <a:r>
              <a:rPr lang="en-US" sz="2800" b="1" dirty="0">
                <a:solidFill>
                  <a:srgbClr val="C00000"/>
                </a:solidFill>
              </a:rPr>
              <a:t> (EU-27)</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90</a:t>
            </a:fld>
            <a:endParaRPr lang="en-GB"/>
          </a:p>
        </p:txBody>
      </p:sp>
    </p:spTree>
    <p:extLst>
      <p:ext uri="{BB962C8B-B14F-4D97-AF65-F5344CB8AC3E}">
        <p14:creationId xmlns:p14="http://schemas.microsoft.com/office/powerpoint/2010/main" val="91187910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9282" name="Picture 2"/>
          <p:cNvPicPr>
            <a:picLocks noChangeAspect="1" noChangeArrowheads="1"/>
          </p:cNvPicPr>
          <p:nvPr/>
        </p:nvPicPr>
        <p:blipFill>
          <a:blip r:embed="rId3" cstate="print"/>
          <a:srcRect/>
          <a:stretch>
            <a:fillRect/>
          </a:stretch>
        </p:blipFill>
        <p:spPr bwMode="auto">
          <a:xfrm>
            <a:off x="1619250" y="1052513"/>
            <a:ext cx="6165850" cy="5478462"/>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57200" y="260648"/>
            <a:ext cx="8229600" cy="791865"/>
          </a:xfrm>
        </p:spPr>
        <p:txBody>
          <a:bodyPr>
            <a:noAutofit/>
          </a:bodyPr>
          <a:lstStyle/>
          <a:p>
            <a:pPr>
              <a:defRPr/>
            </a:pPr>
            <a:r>
              <a:rPr lang="el-GR" sz="2800" b="1" dirty="0">
                <a:solidFill>
                  <a:srgbClr val="C00000"/>
                </a:solidFill>
              </a:rPr>
              <a:t>ΕΥΡΩΠΑΪΚΗ </a:t>
            </a:r>
            <a:r>
              <a:rPr lang="el-GR" sz="2800" b="1" dirty="0">
                <a:solidFill>
                  <a:srgbClr val="C00000"/>
                </a:solidFill>
              </a:rPr>
              <a:t>ΕΝΩΣΗ</a:t>
            </a:r>
            <a:r>
              <a:rPr lang="en-US" sz="2800" b="1" dirty="0">
                <a:solidFill>
                  <a:srgbClr val="C00000"/>
                </a:solidFill>
              </a:rPr>
              <a:t> (EU-27</a:t>
            </a:r>
            <a:r>
              <a:rPr lang="en-US" sz="2800" b="1" dirty="0">
                <a:solidFill>
                  <a:srgbClr val="C00000"/>
                </a:solidFill>
              </a:rPr>
              <a:t>) – </a:t>
            </a:r>
            <a:r>
              <a:rPr lang="el-GR" sz="2800" b="1" dirty="0">
                <a:solidFill>
                  <a:srgbClr val="C00000"/>
                </a:solidFill>
              </a:rPr>
              <a:t>ΑΣΦΑΛΕΙΑ ΠΡΟΜΗΘΕΙΑΣ ΕΝΕΡΓΕΙΑΚΩΝ ΚΑΥΣΙΜΩΝ</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91</a:t>
            </a:fld>
            <a:endParaRPr lang="en-GB"/>
          </a:p>
        </p:txBody>
      </p:sp>
    </p:spTree>
    <p:extLst>
      <p:ext uri="{BB962C8B-B14F-4D97-AF65-F5344CB8AC3E}">
        <p14:creationId xmlns:p14="http://schemas.microsoft.com/office/powerpoint/2010/main" val="308700855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181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9000"/>
                    </a14:imgEffect>
                  </a14:imgLayer>
                </a14:imgProps>
              </a:ext>
            </a:extLst>
          </a:blip>
          <a:srcRect/>
          <a:stretch>
            <a:fillRect/>
          </a:stretch>
        </p:blipFill>
        <p:spPr bwMode="auto">
          <a:xfrm>
            <a:off x="250825" y="1052513"/>
            <a:ext cx="8642350" cy="4537075"/>
          </a:xfrm>
          <a:prstGeom prst="rect">
            <a:avLst/>
          </a:prstGeom>
          <a:noFill/>
          <a:ln w="9525">
            <a:solidFill>
              <a:srgbClr val="3366FF"/>
            </a:solidFill>
            <a:miter lim="800000"/>
            <a:headEnd/>
            <a:tailEnd/>
          </a:ln>
          <a:effectLst/>
        </p:spPr>
      </p:pic>
      <p:sp>
        <p:nvSpPr>
          <p:cNvPr id="2" name="Title 1"/>
          <p:cNvSpPr>
            <a:spLocks noGrp="1"/>
          </p:cNvSpPr>
          <p:nvPr>
            <p:ph type="title"/>
          </p:nvPr>
        </p:nvSpPr>
        <p:spPr>
          <a:xfrm>
            <a:off x="457200" y="274638"/>
            <a:ext cx="8229600" cy="634082"/>
          </a:xfrm>
        </p:spPr>
        <p:txBody>
          <a:bodyPr>
            <a:noAutofit/>
          </a:bodyPr>
          <a:lstStyle/>
          <a:p>
            <a:pPr>
              <a:defRPr/>
            </a:pPr>
            <a:r>
              <a:rPr lang="el-GR" sz="2800" b="1" dirty="0">
                <a:solidFill>
                  <a:srgbClr val="C00000"/>
                </a:solidFill>
              </a:rPr>
              <a:t>ΕΥΡΩΠΑΪΚΗ </a:t>
            </a:r>
            <a:r>
              <a:rPr lang="el-GR" sz="2800" b="1" dirty="0">
                <a:solidFill>
                  <a:srgbClr val="C00000"/>
                </a:solidFill>
              </a:rPr>
              <a:t>ΕΝΩΣΗ</a:t>
            </a:r>
            <a:r>
              <a:rPr lang="en-US" sz="2800" b="1" dirty="0">
                <a:solidFill>
                  <a:srgbClr val="C00000"/>
                </a:solidFill>
              </a:rPr>
              <a:t> (EU-27</a:t>
            </a:r>
            <a:r>
              <a:rPr lang="en-US" sz="2800" b="1" dirty="0">
                <a:solidFill>
                  <a:srgbClr val="C00000"/>
                </a:solidFill>
              </a:rPr>
              <a:t>)</a:t>
            </a:r>
            <a:r>
              <a:rPr lang="el-GR" sz="2800" b="1" dirty="0">
                <a:solidFill>
                  <a:srgbClr val="C00000"/>
                </a:solidFill>
              </a:rPr>
              <a:t/>
            </a:r>
            <a:br>
              <a:rPr lang="el-GR" sz="2800" b="1" dirty="0">
                <a:solidFill>
                  <a:srgbClr val="C00000"/>
                </a:solidFill>
              </a:rPr>
            </a:br>
            <a:r>
              <a:rPr lang="el-GR" sz="2800" b="1" dirty="0">
                <a:solidFill>
                  <a:srgbClr val="C00000"/>
                </a:solidFill>
              </a:rPr>
              <a:t>ΕΞΑΡΤΗΣΗ ΧΩΡΩΝ ΑΠΟ ΕΙΣΑΓΩΓΕΣ ΚΑΥΣΙΜΩΝ</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92</a:t>
            </a:fld>
            <a:endParaRPr lang="en-GB"/>
          </a:p>
        </p:txBody>
      </p:sp>
    </p:spTree>
    <p:extLst>
      <p:ext uri="{BB962C8B-B14F-4D97-AF65-F5344CB8AC3E}">
        <p14:creationId xmlns:p14="http://schemas.microsoft.com/office/powerpoint/2010/main" val="109235757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82" name="Picture 2"/>
          <p:cNvPicPr>
            <a:picLocks noChangeAspect="1" noChangeArrowheads="1"/>
          </p:cNvPicPr>
          <p:nvPr/>
        </p:nvPicPr>
        <p:blipFill>
          <a:blip r:embed="rId3" cstate="print"/>
          <a:srcRect/>
          <a:stretch>
            <a:fillRect/>
          </a:stretch>
        </p:blipFill>
        <p:spPr bwMode="auto">
          <a:xfrm>
            <a:off x="323850" y="1484313"/>
            <a:ext cx="8496300" cy="3835400"/>
          </a:xfrm>
          <a:prstGeom prst="rect">
            <a:avLst/>
          </a:prstGeom>
          <a:noFill/>
          <a:ln w="28575">
            <a:solidFill>
              <a:srgbClr val="FFFF99"/>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ΕΝΩΣΗ</a:t>
            </a:r>
            <a:r>
              <a:rPr lang="en-US" sz="2800" b="1" dirty="0">
                <a:solidFill>
                  <a:srgbClr val="C00000"/>
                </a:solidFill>
              </a:rPr>
              <a:t> </a:t>
            </a:r>
            <a:r>
              <a:rPr lang="en-US" sz="2800" b="1" dirty="0">
                <a:solidFill>
                  <a:srgbClr val="C00000"/>
                </a:solidFill>
              </a:rPr>
              <a:t>(EU-27</a:t>
            </a:r>
            <a:r>
              <a:rPr lang="en-US" sz="2800" b="1" dirty="0">
                <a:solidFill>
                  <a:srgbClr val="C00000"/>
                </a:solidFill>
              </a:rPr>
              <a:t>)</a:t>
            </a:r>
            <a:r>
              <a:rPr lang="el-GR" sz="2800" b="1" dirty="0">
                <a:solidFill>
                  <a:srgbClr val="C00000"/>
                </a:solidFill>
              </a:rPr>
              <a:t/>
            </a:r>
            <a:br>
              <a:rPr lang="el-GR" sz="2800" b="1" dirty="0">
                <a:solidFill>
                  <a:srgbClr val="C00000"/>
                </a:solidFill>
              </a:rPr>
            </a:br>
            <a:r>
              <a:rPr lang="el-GR" sz="2800" b="1" dirty="0">
                <a:solidFill>
                  <a:srgbClr val="C00000"/>
                </a:solidFill>
              </a:rPr>
              <a:t>ΠΟΣΟΣΤΟ ΗΛΕΚΤΡΟΠΑΡΑΓΩΓΗΣ ΑΠΟ ΑΠΕ</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93</a:t>
            </a:fld>
            <a:endParaRPr lang="en-GB"/>
          </a:p>
        </p:txBody>
      </p:sp>
    </p:spTree>
    <p:extLst>
      <p:ext uri="{BB962C8B-B14F-4D97-AF65-F5344CB8AC3E}">
        <p14:creationId xmlns:p14="http://schemas.microsoft.com/office/powerpoint/2010/main" val="282627580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7234" name="Picture 2"/>
          <p:cNvPicPr>
            <a:picLocks noChangeAspect="1" noChangeArrowheads="1"/>
          </p:cNvPicPr>
          <p:nvPr/>
        </p:nvPicPr>
        <p:blipFill>
          <a:blip r:embed="rId3" cstate="print"/>
          <a:srcRect/>
          <a:stretch>
            <a:fillRect/>
          </a:stretch>
        </p:blipFill>
        <p:spPr bwMode="auto">
          <a:xfrm>
            <a:off x="179388" y="1557338"/>
            <a:ext cx="8648700" cy="3240087"/>
          </a:xfrm>
          <a:prstGeom prst="rect">
            <a:avLst/>
          </a:prstGeom>
          <a:noFill/>
          <a:ln w="38100">
            <a:solidFill>
              <a:srgbClr val="99CC00"/>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ΕΝΩΣΗ</a:t>
            </a:r>
            <a:r>
              <a:rPr lang="en-US" sz="2800" b="1" dirty="0">
                <a:solidFill>
                  <a:srgbClr val="C00000"/>
                </a:solidFill>
              </a:rPr>
              <a:t> </a:t>
            </a:r>
            <a:r>
              <a:rPr lang="en-US" sz="2800" b="1" dirty="0">
                <a:solidFill>
                  <a:srgbClr val="C00000"/>
                </a:solidFill>
              </a:rPr>
              <a:t>(EU-27)</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94</a:t>
            </a:fld>
            <a:endParaRPr lang="en-GB"/>
          </a:p>
        </p:txBody>
      </p:sp>
    </p:spTree>
    <p:extLst>
      <p:ext uri="{BB962C8B-B14F-4D97-AF65-F5344CB8AC3E}">
        <p14:creationId xmlns:p14="http://schemas.microsoft.com/office/powerpoint/2010/main" val="221867835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187450" y="188913"/>
            <a:ext cx="7543800" cy="1143000"/>
          </a:xfrm>
        </p:spPr>
        <p:txBody>
          <a:bodyPr>
            <a:normAutofit/>
          </a:bodyPr>
          <a:lstStyle/>
          <a:p>
            <a:pPr>
              <a:defRPr/>
            </a:pPr>
            <a:r>
              <a:rPr lang="el-GR" sz="2800">
                <a:solidFill>
                  <a:srgbClr val="C00000"/>
                </a:solidFill>
              </a:rPr>
              <a:t>Ευρωπαϊκή Ένωση – Εναλλακτικό Σενάριο : Πολιτικές-κλειδιά</a:t>
            </a:r>
            <a:endParaRPr lang="en-US" sz="2800">
              <a:solidFill>
                <a:srgbClr val="C00000"/>
              </a:solidFill>
            </a:endParaRPr>
          </a:p>
        </p:txBody>
      </p:sp>
      <p:sp>
        <p:nvSpPr>
          <p:cNvPr id="35843" name="Rectangle 3"/>
          <p:cNvSpPr>
            <a:spLocks noGrp="1" noChangeArrowheads="1"/>
          </p:cNvSpPr>
          <p:nvPr>
            <p:ph idx="1"/>
          </p:nvPr>
        </p:nvSpPr>
        <p:spPr>
          <a:xfrm>
            <a:off x="539552" y="1484313"/>
            <a:ext cx="8120261" cy="4924425"/>
          </a:xfrm>
        </p:spPr>
        <p:txBody>
          <a:bodyPr/>
          <a:lstStyle/>
          <a:p>
            <a:pPr marL="0" indent="0" eaLnBrk="1" hangingPunct="1">
              <a:lnSpc>
                <a:spcPct val="80000"/>
              </a:lnSpc>
              <a:buFont typeface="Wingdings" pitchFamily="2" charset="2"/>
              <a:buNone/>
              <a:defRPr/>
            </a:pPr>
            <a:endParaRPr lang="en-US" sz="2400" b="1" dirty="0" smtClean="0"/>
          </a:p>
          <a:p>
            <a:pPr marL="0" indent="0" eaLnBrk="1" hangingPunct="1">
              <a:lnSpc>
                <a:spcPct val="80000"/>
              </a:lnSpc>
              <a:buFont typeface="Wingdings" pitchFamily="2" charset="2"/>
              <a:buNone/>
              <a:defRPr/>
            </a:pPr>
            <a:r>
              <a:rPr lang="el-GR" sz="2400" b="1" dirty="0" smtClean="0"/>
              <a:t>Ηλεκτροπαραγωγή</a:t>
            </a:r>
            <a:endParaRPr lang="en-US" sz="2400" b="1" dirty="0" smtClean="0"/>
          </a:p>
          <a:p>
            <a:pPr marL="0" indent="0" eaLnBrk="1" hangingPunct="1">
              <a:lnSpc>
                <a:spcPct val="80000"/>
              </a:lnSpc>
              <a:defRPr/>
            </a:pPr>
            <a:r>
              <a:rPr lang="el-GR" sz="2400" dirty="0" smtClean="0"/>
              <a:t>Οδηγία γιά τις ΑΠΕ (</a:t>
            </a:r>
            <a:r>
              <a:rPr lang="en-US" sz="2400" dirty="0" smtClean="0"/>
              <a:t>Renewable energy directive</a:t>
            </a:r>
            <a:r>
              <a:rPr lang="el-GR" sz="2400" dirty="0" smtClean="0"/>
              <a:t>)</a:t>
            </a:r>
            <a:endParaRPr lang="en-US" sz="2400" dirty="0" smtClean="0"/>
          </a:p>
          <a:p>
            <a:pPr marL="0" indent="0" eaLnBrk="1" hangingPunct="1">
              <a:lnSpc>
                <a:spcPct val="80000"/>
              </a:lnSpc>
              <a:defRPr/>
            </a:pPr>
            <a:r>
              <a:rPr lang="el-GR" sz="2400" dirty="0" smtClean="0"/>
              <a:t>Οδηγία γιά ΣΘΗ (</a:t>
            </a:r>
            <a:r>
              <a:rPr lang="en-US" sz="2400" dirty="0" smtClean="0"/>
              <a:t>CHP directive</a:t>
            </a:r>
            <a:r>
              <a:rPr lang="el-GR" sz="2400" dirty="0" smtClean="0"/>
              <a:t>)</a:t>
            </a:r>
            <a:endParaRPr lang="en-US" sz="2400" dirty="0" smtClean="0"/>
          </a:p>
          <a:p>
            <a:pPr marL="0" indent="0" eaLnBrk="1" hangingPunct="1">
              <a:lnSpc>
                <a:spcPct val="80000"/>
              </a:lnSpc>
              <a:defRPr/>
            </a:pPr>
            <a:endParaRPr lang="en-US" sz="2400" dirty="0" smtClean="0"/>
          </a:p>
          <a:p>
            <a:pPr marL="0" indent="0" eaLnBrk="1" hangingPunct="1">
              <a:lnSpc>
                <a:spcPct val="80000"/>
              </a:lnSpc>
              <a:defRPr/>
            </a:pPr>
            <a:r>
              <a:rPr lang="el-GR" sz="2400" b="1" dirty="0" smtClean="0"/>
              <a:t>Τομέας Μεταφορών</a:t>
            </a:r>
            <a:endParaRPr lang="en-US" sz="2400" b="1" dirty="0" smtClean="0"/>
          </a:p>
          <a:p>
            <a:pPr marL="0" indent="0" eaLnBrk="1" hangingPunct="1">
              <a:lnSpc>
                <a:spcPct val="80000"/>
              </a:lnSpc>
              <a:defRPr/>
            </a:pPr>
            <a:r>
              <a:rPr lang="el-GR" sz="2400" dirty="0" smtClean="0"/>
              <a:t>Επιμήκυνση και πιό αυστηρή Εθελουσία Συμφωνία με κατασκευαστές αυτοκινήτων</a:t>
            </a:r>
            <a:endParaRPr lang="en-US" sz="2400" dirty="0" smtClean="0"/>
          </a:p>
          <a:p>
            <a:pPr marL="0" indent="0" eaLnBrk="1" hangingPunct="1">
              <a:lnSpc>
                <a:spcPct val="80000"/>
              </a:lnSpc>
              <a:defRPr/>
            </a:pPr>
            <a:r>
              <a:rPr lang="el-GR" sz="2400" dirty="0" smtClean="0"/>
              <a:t>Στόχος Βιοκαυσίμων (</a:t>
            </a:r>
            <a:r>
              <a:rPr lang="en-US" sz="2400" dirty="0" smtClean="0"/>
              <a:t>Biofuels</a:t>
            </a:r>
            <a:r>
              <a:rPr lang="el-GR" sz="2400" dirty="0" smtClean="0"/>
              <a:t>)</a:t>
            </a:r>
            <a:endParaRPr lang="en-US" sz="2400" dirty="0" smtClean="0"/>
          </a:p>
          <a:p>
            <a:pPr marL="0" indent="0" eaLnBrk="1" hangingPunct="1">
              <a:lnSpc>
                <a:spcPct val="80000"/>
              </a:lnSpc>
              <a:defRPr/>
            </a:pPr>
            <a:endParaRPr lang="en-US" sz="2400" dirty="0" smtClean="0"/>
          </a:p>
          <a:p>
            <a:pPr marL="0" indent="0" eaLnBrk="1" hangingPunct="1">
              <a:lnSpc>
                <a:spcPct val="80000"/>
              </a:lnSpc>
              <a:buFont typeface="Wingdings" pitchFamily="2" charset="2"/>
              <a:buNone/>
              <a:defRPr/>
            </a:pPr>
            <a:r>
              <a:rPr lang="el-GR" sz="2400" b="1" dirty="0" smtClean="0"/>
              <a:t>Οικιακός και Εμπορικός Τομέας</a:t>
            </a:r>
            <a:endParaRPr lang="en-US" sz="2400" b="1" dirty="0" smtClean="0"/>
          </a:p>
          <a:p>
            <a:pPr marL="0" indent="0" eaLnBrk="1" hangingPunct="1">
              <a:lnSpc>
                <a:spcPct val="80000"/>
              </a:lnSpc>
              <a:defRPr/>
            </a:pPr>
            <a:r>
              <a:rPr lang="el-GR" sz="2400" dirty="0" smtClean="0"/>
              <a:t>Οδηγία γιά τα Κτίρια: Ενεργειακή συμπεριφορά</a:t>
            </a:r>
            <a:endParaRPr lang="en-US" sz="2400" dirty="0" smtClean="0"/>
          </a:p>
          <a:p>
            <a:pPr marL="0" indent="0" eaLnBrk="1" hangingPunct="1">
              <a:lnSpc>
                <a:spcPct val="80000"/>
              </a:lnSpc>
              <a:defRPr/>
            </a:pPr>
            <a:r>
              <a:rPr lang="el-GR" sz="2400" dirty="0" smtClean="0"/>
              <a:t>Ενεργειακή Σήμανση (</a:t>
            </a:r>
            <a:r>
              <a:rPr lang="en-US" sz="2400" dirty="0" smtClean="0"/>
              <a:t>Energy labelling</a:t>
            </a:r>
            <a:r>
              <a:rPr lang="el-GR" sz="2400" dirty="0" smtClean="0"/>
              <a:t>)</a:t>
            </a:r>
            <a:endParaRPr lang="en-US" sz="2400" dirty="0" smtClean="0"/>
          </a:p>
          <a:p>
            <a:pPr marL="0" indent="0" eaLnBrk="1" hangingPunct="1">
              <a:lnSpc>
                <a:spcPct val="80000"/>
              </a:lnSpc>
              <a:defRPr/>
            </a:pPr>
            <a:endParaRPr lang="en-US" sz="2400" dirty="0" smtClean="0"/>
          </a:p>
          <a:p>
            <a:pPr marL="0" indent="0" eaLnBrk="1" hangingPunct="1">
              <a:lnSpc>
                <a:spcPct val="80000"/>
              </a:lnSpc>
              <a:defRPr/>
            </a:pPr>
            <a:endParaRPr lang="en-US" sz="2400" b="1" dirty="0" smtClean="0"/>
          </a:p>
          <a:p>
            <a:pPr marL="0" indent="0" eaLnBrk="1" hangingPunct="1">
              <a:lnSpc>
                <a:spcPct val="80000"/>
              </a:lnSpc>
              <a:defRPr/>
            </a:pPr>
            <a:endParaRPr lang="en-US" sz="2400" b="1" dirty="0" smtClean="0"/>
          </a:p>
          <a:p>
            <a:pPr marL="0" indent="0" eaLnBrk="1" hangingPunct="1">
              <a:lnSpc>
                <a:spcPct val="80000"/>
              </a:lnSpc>
              <a:defRPr/>
            </a:pPr>
            <a:endParaRPr lang="en-US" sz="2400" b="1" dirty="0" smtClean="0"/>
          </a:p>
        </p:txBody>
      </p:sp>
      <p:sp>
        <p:nvSpPr>
          <p:cNvPr id="2" name="Slide Number Placeholder 1"/>
          <p:cNvSpPr>
            <a:spLocks noGrp="1"/>
          </p:cNvSpPr>
          <p:nvPr>
            <p:ph type="sldNum" sz="quarter" idx="12"/>
          </p:nvPr>
        </p:nvSpPr>
        <p:spPr/>
        <p:txBody>
          <a:bodyPr/>
          <a:lstStyle/>
          <a:p>
            <a:fld id="{BC1ABC06-5541-4A9D-A2D6-73EED2529435}" type="slidenum">
              <a:rPr lang="en-GB" smtClean="0"/>
              <a:t>95</a:t>
            </a:fld>
            <a:endParaRPr lang="en-GB"/>
          </a:p>
        </p:txBody>
      </p:sp>
    </p:spTree>
    <p:extLst>
      <p:ext uri="{BB962C8B-B14F-4D97-AF65-F5344CB8AC3E}">
        <p14:creationId xmlns:p14="http://schemas.microsoft.com/office/powerpoint/2010/main" val="426186575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l-GR" sz="2800" dirty="0">
                <a:solidFill>
                  <a:srgbClr val="C00000"/>
                </a:solidFill>
              </a:rPr>
              <a:t>ΕΥΡΩΠΑΪΚΗ ΕΝΕΡΓΕΙΑΚΗ ΠΟΛΙΤΙΚΗ</a:t>
            </a:r>
            <a:endParaRPr lang="en-GB" sz="2800" dirty="0">
              <a:solidFill>
                <a:srgbClr val="C00000"/>
              </a:solidFill>
            </a:endParaRPr>
          </a:p>
        </p:txBody>
      </p:sp>
      <p:sp>
        <p:nvSpPr>
          <p:cNvPr id="3" name="Content Placeholder 2"/>
          <p:cNvSpPr>
            <a:spLocks noGrp="1"/>
          </p:cNvSpPr>
          <p:nvPr>
            <p:ph idx="1"/>
          </p:nvPr>
        </p:nvSpPr>
        <p:spPr/>
        <p:txBody>
          <a:bodyPr/>
          <a:lstStyle/>
          <a:p>
            <a:r>
              <a:rPr lang="el-GR" dirty="0"/>
              <a:t>Η ΕΕ ΔΕΝ ΕΧΕΙ ΝΟΜΟΘΕΤΙΚΟ ΡΟΛΟ ΣΤΟ ΠΕΔΙΟ ΤΗΣ ΕΝΕΡΓΕΙΑΚΗΣ ΠΟΛΙΤΙΚΗΣ, ΔΕΝ ΥΠΑΡΧΕΙ «ΕΝΕΡΓΕΙΑΚΗ ΠΟΛΙΤΙΚΗ ΤΗΣ ΕΕ», ΑΛΛΑ «ΕΝΕΡΓΕΙΑΚΗ ΠΟΛΙΤΙΚΗ ΓΙΑ ΤΗΝ ΕΥΡΩΠΗ»</a:t>
            </a:r>
          </a:p>
          <a:p>
            <a:r>
              <a:rPr lang="el-GR" dirty="0"/>
              <a:t>Η ΘΕΣΜΙΚΗ ΒΑΣΗ ΓΙΑ ΔΡΑΣΕΙΣ ΣΤΗΝ ΕΕ : ΑΝΤΑΓΩΝΙΣΜΟΣ/ΕΣΩΤΕΡΙΚΗ ΑΓΟΡΑ, ΠΕΡΙΒΑΛΛΟΝΤΙΚΗ ΠΡΟΣΤΑΣΙΑ, ΔΙΕ-ΕΥΡΩΠΑΪΚΑ ΔΙΚΤΥΑ ΕΝΕΡΓΕΙΑΚΩΝ ΥΠΟΔΟΜΩΝ ΚΑΙ Η ΣΥΜΦΩΝΙΑ ΤΗΣ </a:t>
            </a:r>
            <a:r>
              <a:rPr lang="en-GB" dirty="0"/>
              <a:t>EURATOM</a:t>
            </a:r>
            <a:endParaRPr lang="el-GR" dirty="0"/>
          </a:p>
          <a:p>
            <a:r>
              <a:rPr lang="el-GR" dirty="0"/>
              <a:t>Η </a:t>
            </a:r>
            <a:r>
              <a:rPr lang="en-GB" dirty="0"/>
              <a:t>COMMISSION </a:t>
            </a:r>
            <a:r>
              <a:rPr lang="el-GR" dirty="0"/>
              <a:t>ΕΧΕΙ ΚΑΤΟΡΘΩΣΕΙ ΝΑ ΔΙΑΜΟΡΦΩΝΕΙ ΕΝΑ ΠΛΑΙΣΙΟ ΓΙΑ ΣΥΛΛΟΓΗ ΠΛΗΡΟΦΟΡΙΩΝ, ΘΕΣΠΙΣΗ ΣΤΟΧΩΝ, ΔΡΟΜΟΛΟΓΗΣΗ ΔΡΑΣΕΩΝ ΚΥΡΙΩΣ ΜΕΣΩ ΧΡΗΜΑΤΟΔΟΤΗΣΗΣ </a:t>
            </a:r>
            <a:r>
              <a:rPr lang="en-GB" dirty="0"/>
              <a:t>R&amp;D</a:t>
            </a:r>
            <a:r>
              <a:rPr lang="el-GR" dirty="0"/>
              <a:t>, ΕΝΕΡΓΕΙΑΚΗΣ ΑΠΟΔΟΤΙΚΟΤΗΤΑΣ ΚΑΙ ΠΟΛΙΤΙΚΕΣ ΓΙΑ ΑΠΕ</a:t>
            </a:r>
            <a:endParaRPr lang="en-GB" dirty="0"/>
          </a:p>
        </p:txBody>
      </p:sp>
      <p:sp>
        <p:nvSpPr>
          <p:cNvPr id="4" name="Slide Number Placeholder 3"/>
          <p:cNvSpPr>
            <a:spLocks noGrp="1"/>
          </p:cNvSpPr>
          <p:nvPr>
            <p:ph type="sldNum" sz="quarter" idx="12"/>
          </p:nvPr>
        </p:nvSpPr>
        <p:spPr/>
        <p:txBody>
          <a:bodyPr/>
          <a:lstStyle/>
          <a:p>
            <a:fld id="{BC1ABC06-5541-4A9D-A2D6-73EED2529435}" type="slidenum">
              <a:rPr lang="en-GB" smtClean="0"/>
              <a:t>96</a:t>
            </a:fld>
            <a:endParaRPr lang="en-GB"/>
          </a:p>
        </p:txBody>
      </p:sp>
    </p:spTree>
    <p:extLst>
      <p:ext uri="{BB962C8B-B14F-4D97-AF65-F5344CB8AC3E}">
        <p14:creationId xmlns:p14="http://schemas.microsoft.com/office/powerpoint/2010/main" val="150436356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18058"/>
          </a:xfrm>
        </p:spPr>
        <p:txBody>
          <a:bodyPr>
            <a:noAutofit/>
          </a:bodyPr>
          <a:lstStyle/>
          <a:p>
            <a:pPr>
              <a:defRPr/>
            </a:pPr>
            <a:r>
              <a:rPr lang="el-GR" sz="2800" dirty="0">
                <a:solidFill>
                  <a:srgbClr val="C00000"/>
                </a:solidFill>
              </a:rPr>
              <a:t>ΕΕ : ΣΤΟΧΟΙ ΕΝΕΡΓΕΙΑΚΗΣ ΠΟΛΙΤΙΚΗΣ</a:t>
            </a:r>
            <a:endParaRPr lang="en-GB" sz="2800" dirty="0">
              <a:solidFill>
                <a:srgbClr val="C00000"/>
              </a:solidFill>
            </a:endParaRPr>
          </a:p>
        </p:txBody>
      </p:sp>
      <p:sp>
        <p:nvSpPr>
          <p:cNvPr id="3" name="Content Placeholder 2"/>
          <p:cNvSpPr>
            <a:spLocks noGrp="1"/>
          </p:cNvSpPr>
          <p:nvPr>
            <p:ph idx="1"/>
          </p:nvPr>
        </p:nvSpPr>
        <p:spPr>
          <a:xfrm>
            <a:off x="179512" y="476672"/>
            <a:ext cx="8676964" cy="5904656"/>
          </a:xfrm>
        </p:spPr>
        <p:txBody>
          <a:bodyPr>
            <a:noAutofit/>
          </a:bodyPr>
          <a:lstStyle/>
          <a:p>
            <a:pPr marL="177800" indent="-177800"/>
            <a:r>
              <a:rPr lang="el-GR" sz="1800" b="1" dirty="0">
                <a:solidFill>
                  <a:srgbClr val="C00000"/>
                </a:solidFill>
              </a:rPr>
              <a:t>ΒΙΩΣΙΜΟΤΗΤΑ</a:t>
            </a:r>
            <a:r>
              <a:rPr lang="el-GR" sz="1800" dirty="0"/>
              <a:t> : </a:t>
            </a:r>
            <a:r>
              <a:rPr lang="el-GR" sz="1800" b="1" dirty="0">
                <a:solidFill>
                  <a:srgbClr val="C00000"/>
                </a:solidFill>
              </a:rPr>
              <a:t>(α)</a:t>
            </a:r>
            <a:r>
              <a:rPr lang="en-GB" sz="1800" dirty="0"/>
              <a:t> </a:t>
            </a:r>
            <a:r>
              <a:rPr lang="el-GR" sz="1800" dirty="0"/>
              <a:t>ΑΝΑΠΤΥΞΗ ΑΝΤΑΓΩΝΙΣΤΙΚΩΝ ΑΠΕ ΚΑΙ ΑΛΛΩΝ ΕΝΕΡΓΕΙΑΚΩΝ ΠΗΓΩΝ ΚΑΙ ΦΟΡΕΩΝ ΧΑΜΗΛΟΥ ΑΝΘΡΑΚΑ, ΙΔΙΑΙΤΕΡΑ ΓΙΑ ΤΑ ΚΑΥΣΙΜΑ ΤΩΝ ΜΕΤΑΦΟΡΩΝ, </a:t>
            </a:r>
            <a:r>
              <a:rPr lang="el-GR" sz="1800" b="1" dirty="0">
                <a:solidFill>
                  <a:srgbClr val="C00000"/>
                </a:solidFill>
              </a:rPr>
              <a:t>(β)</a:t>
            </a:r>
            <a:r>
              <a:rPr lang="el-GR" sz="1800" dirty="0"/>
              <a:t> ΜΕΙΩΣΗ ΤΗΣ ΕΝΕΡΓΕΙΑΚΗΣ ΖΗΤΗΣΗ, </a:t>
            </a:r>
            <a:r>
              <a:rPr lang="el-GR" sz="1800" b="1" dirty="0">
                <a:solidFill>
                  <a:srgbClr val="C00000"/>
                </a:solidFill>
              </a:rPr>
              <a:t>(γ)</a:t>
            </a:r>
            <a:r>
              <a:rPr lang="el-GR" sz="1800" dirty="0"/>
              <a:t> ΠΡΟΣΠΑΘΕΙΑ ΓΙΑ ΜΕΙΩΣΗ ΤΗΣ ΚΛΙΜΑΤΙΚΗΣ ΑΛΛΑΓΗΣ ΚΑΙ ΒΕΛΤΙΩΣΗ ΤΗΣ ΠΟΙΟΤΗΤΑΣ ΤΗΣ ΑΤΜΟΣΦΑΙΡΑΣ ΣΕ ΕΝΑΝ ΤΟΠΟ.</a:t>
            </a:r>
          </a:p>
          <a:p>
            <a:pPr marL="177800" indent="-177800"/>
            <a:r>
              <a:rPr lang="el-GR" sz="1800" b="1" dirty="0">
                <a:solidFill>
                  <a:srgbClr val="C00000"/>
                </a:solidFill>
              </a:rPr>
              <a:t>ΑΝΤΑΓΩΝΙΣΤΙΚΟΤΗΤΑ</a:t>
            </a:r>
            <a:r>
              <a:rPr lang="el-GR" sz="1800" dirty="0"/>
              <a:t> : </a:t>
            </a:r>
            <a:r>
              <a:rPr lang="el-GR" sz="1800" b="1" dirty="0">
                <a:solidFill>
                  <a:srgbClr val="C00000"/>
                </a:solidFill>
              </a:rPr>
              <a:t>(α)</a:t>
            </a:r>
            <a:r>
              <a:rPr lang="el-GR" sz="1800" dirty="0"/>
              <a:t> ΕΞΑΣΦΑΛΙΣΗ ΤΩΝ ΠΛΕΟΝΕΚΤΗΜΑΤΩΝ ΓΙΑ ΤΟΝ ΚΑΤΑΝΑΛΩΤΗ ΚΑΙ ΤΗΝ ΟΙΚΟΝΟΜΙΑ ΣΤΟ ΣΥΝΟΛΟ ΤΗΣ ΑΠΟ ΤΟ ΑΝΟΙΓΜΑ ΤΩΝ ΕΝΕΡΓΕΙΑΚΩΝ ΑΓΟΡΩΝ, </a:t>
            </a:r>
            <a:r>
              <a:rPr lang="el-GR" sz="1800" b="1" dirty="0">
                <a:solidFill>
                  <a:srgbClr val="C00000"/>
                </a:solidFill>
              </a:rPr>
              <a:t>(β)</a:t>
            </a:r>
            <a:r>
              <a:rPr lang="el-GR" sz="1800" dirty="0"/>
              <a:t> ΑΜΒΛΥΝΣΗ ΤΩΝ ΕΠΙΠΤΩΣΕΩΝ ΣΤΗΝ ΟΙΚΟΝΟΜΙΑ ΤΗΣ ΕΕ ΑΠΟ ΤΙΣ ΥΨΗΛΕΣ ΤΙΜΕΣ ΓΙΑ ΤΗΝ ΕΝΕΡΓΕΙΑ, </a:t>
            </a:r>
            <a:r>
              <a:rPr lang="el-GR" sz="1800" b="1" dirty="0">
                <a:solidFill>
                  <a:srgbClr val="C00000"/>
                </a:solidFill>
              </a:rPr>
              <a:t>(γ)</a:t>
            </a:r>
            <a:r>
              <a:rPr lang="el-GR" sz="1800" dirty="0"/>
              <a:t> ΔΙΑΤΗΡΩΝΤΑΣ ΤΗΝ ΕΥΡΩΠΗ ΠΡΩΤΟΠΟΡΟ ΣΤΙΣ ΕΝΕΡΓΕΙΑΚΕΣ ΤΕΧΝΟΛΟΓΙΕΣ</a:t>
            </a:r>
          </a:p>
          <a:p>
            <a:pPr marL="177800" indent="-177800"/>
            <a:r>
              <a:rPr lang="el-GR" sz="1800" b="1" dirty="0">
                <a:solidFill>
                  <a:srgbClr val="C00000"/>
                </a:solidFill>
              </a:rPr>
              <a:t>ΕΞΑΣΦΑΛΙΣΗ ΤΗΣ ΠΡΟΣΦΟΡΑΣ </a:t>
            </a:r>
            <a:r>
              <a:rPr lang="el-GR" sz="1800" dirty="0"/>
              <a:t>: ΑΝΤΙΜΕΤΩΠΙΣΗ ΤΗΣ ΕΞΑΡΤΗΣΗΣ ΤΗΣ ΕΕ ΑΠΟ ΤΙΣ ΕΙΣΑΓΩΓΕΣ ΕΝΕΡΓΕΙΑΣ ΜΕΣΩ </a:t>
            </a:r>
            <a:r>
              <a:rPr lang="el-GR" sz="1800" b="1" dirty="0">
                <a:solidFill>
                  <a:srgbClr val="C00000"/>
                </a:solidFill>
              </a:rPr>
              <a:t>(α)</a:t>
            </a:r>
            <a:r>
              <a:rPr lang="el-GR" sz="1800" dirty="0"/>
              <a:t> ΜΕΙΩΣΗ ΤΗΣ ΖΗΤΗΣΗΣ, ΔΙΑΦΟΡΟΠΟΙΩΝΤΑΣ ΤΟ ΕΝΕΡΓΕΙΑΚΟ ΜΕΙΓΜΑ ΜΕ ΑΝΤΑΓΩΝΙΣΤΙΚΑ ΕΝΔΟΓΕΝΗ ΚΑΥΣΙΜΑ ΚΑΙ ΑΠΕ, ΚΑΙ ΔΙΑΦΟΡΟΠΟΙΩΝΤΑΣ ΠΗΓΕΣ ΚΑΙ ΔΙΑΔΡΟΜΕΣ ΤΗΣ ΕΙΣΑΓΟΜΕΝΗΣ ΕΝΕΡΓΕΙΑΣ (ΑΓΩΓΟΙ ΠΕΤΡΕΛΑΙΟΥ ΚΑΙ ΦΥΣΙΚΟΥ ΑΕΡΙΟΥ), </a:t>
            </a:r>
            <a:r>
              <a:rPr lang="el-GR" sz="1800" b="1" dirty="0">
                <a:solidFill>
                  <a:srgbClr val="C00000"/>
                </a:solidFill>
              </a:rPr>
              <a:t>(β)</a:t>
            </a:r>
            <a:r>
              <a:rPr lang="el-GR" sz="1800" dirty="0"/>
              <a:t> ΔΗΜΙΟΥΡΓΩΝΤΑΣ ΤΟ ΠΛΑΙΣΙΟ ΓΙΑ ΕΠΕΝΔΥΣΕΙΣ ΠΟΥ ΘΑ ΑΝΤΙΜΕΤΩΠΙΣΟΥΝ ΤΗΝ ΑΥΞΑΝΟΜΕΝΗ ΕΝΕΡΓΕΙΑΚΗ ΖΗΤΗΣΗ, </a:t>
            </a:r>
            <a:r>
              <a:rPr lang="el-GR" sz="1800" b="1" dirty="0">
                <a:solidFill>
                  <a:srgbClr val="C00000"/>
                </a:solidFill>
              </a:rPr>
              <a:t>(γ)</a:t>
            </a:r>
            <a:r>
              <a:rPr lang="el-GR" sz="1800" dirty="0"/>
              <a:t> ΕΞΟΠΛΙΖΟΝΤΑΣ ΤΗΝ ΕΕ ΜΕ ΕΡΓΑΛΕΙΑ ΓΙΑ ΝΑ ΑΝΤΙΜΕΤΩΠΙΣΕΙ ΕΚΤΑΚΤΕΣ ΚΑΤΑΣΤΑΣΕΙΣ, </a:t>
            </a:r>
            <a:r>
              <a:rPr lang="el-GR" sz="1800" b="1" dirty="0">
                <a:solidFill>
                  <a:srgbClr val="C00000"/>
                </a:solidFill>
              </a:rPr>
              <a:t>(δ)</a:t>
            </a:r>
            <a:r>
              <a:rPr lang="el-GR" sz="1800" dirty="0"/>
              <a:t> ΒΕΛΤΙΩΝΟΝΤΑΣ ΤΙΣ ΣΥΝΘΗΚΕΣ ΓΙΑ ΤΙΣ ΕΥΡΩΠΑΪΚΕΣ ΕΠΙΧΕΙΡΗΣΕΙΣ ΣΤΗΝ ΑΝΑΖΗΤΗΣΗ ΠΡΟΣΒΑΣΕΩΝ ΣΤΟΥΣ ΠΑΓΚΟΣΜΙΟΥΣ ΠΟΡΟΥΣ, ΚΑΙ </a:t>
            </a:r>
            <a:r>
              <a:rPr lang="el-GR" sz="1800" b="1" dirty="0">
                <a:solidFill>
                  <a:srgbClr val="C00000"/>
                </a:solidFill>
              </a:rPr>
              <a:t>(ε)</a:t>
            </a:r>
            <a:r>
              <a:rPr lang="el-GR" sz="1800" dirty="0"/>
              <a:t> ΕΞΑΣΦΑΛΙΖΟΝΤΑΣ ΟΤΙ ΟΛΟΙ, ΚΑΤΟΙΚΟΙ ΚΑΙ ΕΠΙΧΕΙΡΗΣΕΙΣ, ΕΧΟΥΝ ΠΡΟΣΒΑΣΗ ΣΤΗΝ ΕΝΕΡΓΕΙΑ</a:t>
            </a:r>
            <a:endParaRPr lang="en-GB" sz="1800" dirty="0"/>
          </a:p>
          <a:p>
            <a:endParaRPr lang="en-GB" sz="1800" dirty="0"/>
          </a:p>
        </p:txBody>
      </p:sp>
      <p:sp>
        <p:nvSpPr>
          <p:cNvPr id="4" name="TextBox 3"/>
          <p:cNvSpPr txBox="1"/>
          <p:nvPr/>
        </p:nvSpPr>
        <p:spPr>
          <a:xfrm>
            <a:off x="218260" y="548680"/>
            <a:ext cx="8496944" cy="2677656"/>
          </a:xfrm>
          <a:prstGeom prst="rect">
            <a:avLst/>
          </a:prstGeom>
          <a:solidFill>
            <a:srgbClr val="FFFF00"/>
          </a:solidFill>
        </p:spPr>
        <p:txBody>
          <a:bodyPr wrap="square" rtlCol="0">
            <a:spAutoFit/>
          </a:bodyPr>
          <a:lstStyle/>
          <a:p>
            <a:pPr fontAlgn="base"/>
            <a:r>
              <a:rPr lang="el-GR" sz="2400" b="1" dirty="0">
                <a:solidFill>
                  <a:srgbClr val="C00000"/>
                </a:solidFill>
              </a:rPr>
              <a:t>ΒΙΩΣΙΜΟΤΗΤΑ</a:t>
            </a:r>
            <a:r>
              <a:rPr lang="el-GR" sz="2400" dirty="0"/>
              <a:t> : </a:t>
            </a:r>
            <a:endParaRPr lang="el-GR" sz="2400" dirty="0" smtClean="0"/>
          </a:p>
          <a:p>
            <a:pPr fontAlgn="base"/>
            <a:r>
              <a:rPr lang="el-GR" sz="2400" b="1" dirty="0" smtClean="0">
                <a:solidFill>
                  <a:srgbClr val="C00000"/>
                </a:solidFill>
              </a:rPr>
              <a:t>(</a:t>
            </a:r>
            <a:r>
              <a:rPr lang="el-GR" sz="2400" b="1" dirty="0">
                <a:solidFill>
                  <a:srgbClr val="C00000"/>
                </a:solidFill>
              </a:rPr>
              <a:t>α)</a:t>
            </a:r>
            <a:r>
              <a:rPr lang="en-GB" sz="2400" dirty="0"/>
              <a:t> </a:t>
            </a:r>
            <a:r>
              <a:rPr lang="el-GR" sz="2400" dirty="0"/>
              <a:t>ΑΝΑΠΤΥΞΗ ΑΝΤΑΓΩΝΙΣΤΙΚΩΝ ΑΠΕ ΚΑΙ ΑΛΛΩΝ ΕΝΕΡΓΕΙΑΚΩΝ ΠΗΓΩΝ ΚΑΙ ΦΟΡΕΩΝ ΧΑΜΗΛΟΥ ΑΝΘΡΑΚΑ, ΙΔΙΑΙΤΕΡΑ ΓΙΑ ΤΑ ΚΑΥΣΙΜΑ ΤΩΝ ΜΕΤΑΦΟΡΩΝ, </a:t>
            </a:r>
            <a:endParaRPr lang="el-GR" sz="2400" dirty="0" smtClean="0"/>
          </a:p>
          <a:p>
            <a:pPr fontAlgn="base"/>
            <a:r>
              <a:rPr lang="el-GR" sz="2400" b="1" dirty="0" smtClean="0">
                <a:solidFill>
                  <a:srgbClr val="C00000"/>
                </a:solidFill>
              </a:rPr>
              <a:t>(</a:t>
            </a:r>
            <a:r>
              <a:rPr lang="el-GR" sz="2400" b="1" dirty="0">
                <a:solidFill>
                  <a:srgbClr val="C00000"/>
                </a:solidFill>
              </a:rPr>
              <a:t>β)</a:t>
            </a:r>
            <a:r>
              <a:rPr lang="el-GR" sz="2400" dirty="0"/>
              <a:t> ΜΕΙΩΣΗ ΤΗΣ ΕΝΕΡΓΕΙΑΚΗΣ ΖΗΤΗΣΗ, </a:t>
            </a:r>
            <a:endParaRPr lang="el-GR" sz="2400" dirty="0" smtClean="0"/>
          </a:p>
          <a:p>
            <a:pPr fontAlgn="base"/>
            <a:r>
              <a:rPr lang="el-GR" sz="2400" b="1" dirty="0" smtClean="0">
                <a:solidFill>
                  <a:srgbClr val="C00000"/>
                </a:solidFill>
              </a:rPr>
              <a:t>(</a:t>
            </a:r>
            <a:r>
              <a:rPr lang="el-GR" sz="2400" b="1" dirty="0">
                <a:solidFill>
                  <a:srgbClr val="C00000"/>
                </a:solidFill>
              </a:rPr>
              <a:t>γ)</a:t>
            </a:r>
            <a:r>
              <a:rPr lang="el-GR" sz="2400" b="1" dirty="0"/>
              <a:t> </a:t>
            </a:r>
            <a:r>
              <a:rPr lang="el-GR" sz="2400" dirty="0"/>
              <a:t>ΠΡΟΣΠΑΘΕΙΑ ΓΙΑ ΜΕΙΩΣΗ ΤΗΣ ΚΛΙΜΑΤΙΚΗΣ ΑΛΛΑΓΗΣ ΚΑΙ ΒΕΛΤΙΩΣΗ ΤΗΣ ΠΟΙΟΤΗΤΑΣ ΤΗΣ ΑΤΜΟΣΦΑΙΡΑΣ ΣΕ ΕΝΑΝ ΤΟΠΟ</a:t>
            </a:r>
            <a:r>
              <a:rPr lang="el-GR" sz="2400" dirty="0" smtClean="0"/>
              <a:t>.</a:t>
            </a:r>
            <a:endParaRPr lang="el-GR" sz="2400" dirty="0"/>
          </a:p>
        </p:txBody>
      </p:sp>
      <p:sp>
        <p:nvSpPr>
          <p:cNvPr id="8" name="TextBox 7"/>
          <p:cNvSpPr txBox="1"/>
          <p:nvPr/>
        </p:nvSpPr>
        <p:spPr>
          <a:xfrm>
            <a:off x="218260" y="581034"/>
            <a:ext cx="8496944" cy="3046988"/>
          </a:xfrm>
          <a:prstGeom prst="rect">
            <a:avLst/>
          </a:prstGeom>
          <a:solidFill>
            <a:srgbClr val="FFFF00"/>
          </a:solidFill>
        </p:spPr>
        <p:txBody>
          <a:bodyPr wrap="square" rtlCol="0">
            <a:spAutoFit/>
          </a:bodyPr>
          <a:lstStyle/>
          <a:p>
            <a:pPr marL="177800" indent="-177800"/>
            <a:r>
              <a:rPr lang="el-GR" sz="2400" b="1" dirty="0">
                <a:solidFill>
                  <a:srgbClr val="C00000"/>
                </a:solidFill>
              </a:rPr>
              <a:t>ΑΝΤΑΓΩΝΙΣΤΙΚΟΤΗΤΑ</a:t>
            </a:r>
            <a:r>
              <a:rPr lang="el-GR" sz="2400" dirty="0"/>
              <a:t> : </a:t>
            </a:r>
            <a:endParaRPr lang="el-GR" sz="2400" dirty="0" smtClean="0"/>
          </a:p>
          <a:p>
            <a:pPr marL="177800" indent="-177800"/>
            <a:r>
              <a:rPr lang="el-GR" sz="2400" b="1" dirty="0" smtClean="0">
                <a:solidFill>
                  <a:srgbClr val="C00000"/>
                </a:solidFill>
              </a:rPr>
              <a:t>(</a:t>
            </a:r>
            <a:r>
              <a:rPr lang="el-GR" sz="2400" b="1" dirty="0">
                <a:solidFill>
                  <a:srgbClr val="C00000"/>
                </a:solidFill>
              </a:rPr>
              <a:t>α)</a:t>
            </a:r>
            <a:r>
              <a:rPr lang="el-GR" sz="2400" dirty="0"/>
              <a:t> ΕΞΑΣΦΑΛΙΣΗ ΤΩΝ ΠΛΕΟΝΕΚΤΗΜΑΤΩΝ ΓΙΑ ΤΟΝ ΚΑΤΑΝΑΛΩΤΗ ΚΑΙ ΤΗΝ ΟΙΚΟΝΟΜΙΑ ΣΤΟ ΣΥΝΟΛΟ ΤΗΣ ΑΠΟ ΤΟ ΑΝΟΙΓΜΑ ΤΩΝ ΕΝΕΡΓΕΙΑΚΩΝ ΑΓΟΡΩΝ, </a:t>
            </a:r>
            <a:endParaRPr lang="el-GR" sz="2400" dirty="0" smtClean="0"/>
          </a:p>
          <a:p>
            <a:pPr marL="177800" indent="-177800"/>
            <a:r>
              <a:rPr lang="el-GR" sz="2400" b="1" dirty="0" smtClean="0">
                <a:solidFill>
                  <a:srgbClr val="C00000"/>
                </a:solidFill>
              </a:rPr>
              <a:t>(</a:t>
            </a:r>
            <a:r>
              <a:rPr lang="el-GR" sz="2400" b="1" dirty="0">
                <a:solidFill>
                  <a:srgbClr val="C00000"/>
                </a:solidFill>
              </a:rPr>
              <a:t>β)</a:t>
            </a:r>
            <a:r>
              <a:rPr lang="el-GR" sz="2400" dirty="0"/>
              <a:t> ΑΜΒΛΥΝΣΗ ΤΩΝ ΕΠΙΠΤΩΣΕΩΝ ΣΤΗΝ ΟΙΚΟΝΟΜΙΑ ΤΗΣ ΕΕ ΑΠΟ ΤΙΣ ΥΨΗΛΕΣ ΤΙΜΕΣ ΓΙΑ ΤΗΝ ΕΝΕΡΓΕΙΑ, </a:t>
            </a:r>
            <a:endParaRPr lang="el-GR" sz="2400" dirty="0" smtClean="0"/>
          </a:p>
          <a:p>
            <a:pPr marL="177800" indent="-177800"/>
            <a:r>
              <a:rPr lang="el-GR" sz="2400" b="1" dirty="0" smtClean="0">
                <a:solidFill>
                  <a:srgbClr val="C00000"/>
                </a:solidFill>
              </a:rPr>
              <a:t>(</a:t>
            </a:r>
            <a:r>
              <a:rPr lang="el-GR" sz="2400" b="1" dirty="0">
                <a:solidFill>
                  <a:srgbClr val="C00000"/>
                </a:solidFill>
              </a:rPr>
              <a:t>γ)</a:t>
            </a:r>
            <a:r>
              <a:rPr lang="el-GR" sz="2400" dirty="0"/>
              <a:t> ΔΙΑΤΗΡΩΝΤΑΣ ΤΗΝ ΕΥΡΩΠΗ ΠΡΩΤΟΠΟΡΟ ΣΤΙΣ ΕΝΕΡΓΕΙΑΚΕΣ ΤΕΧΝΟΛΟΓΙΕΣ</a:t>
            </a:r>
          </a:p>
        </p:txBody>
      </p:sp>
      <p:sp>
        <p:nvSpPr>
          <p:cNvPr id="9" name="TextBox 8"/>
          <p:cNvSpPr txBox="1"/>
          <p:nvPr/>
        </p:nvSpPr>
        <p:spPr>
          <a:xfrm>
            <a:off x="254005" y="581034"/>
            <a:ext cx="8496944" cy="5632311"/>
          </a:xfrm>
          <a:prstGeom prst="rect">
            <a:avLst/>
          </a:prstGeom>
          <a:solidFill>
            <a:srgbClr val="F8E8A6"/>
          </a:solidFill>
        </p:spPr>
        <p:txBody>
          <a:bodyPr wrap="square" rtlCol="0">
            <a:spAutoFit/>
          </a:bodyPr>
          <a:lstStyle/>
          <a:p>
            <a:pPr marL="177800" indent="-177800"/>
            <a:r>
              <a:rPr lang="el-GR" sz="2400" b="1" dirty="0">
                <a:solidFill>
                  <a:srgbClr val="C00000"/>
                </a:solidFill>
              </a:rPr>
              <a:t>ΕΞΑΣΦΑΛΙΣΗ ΤΗΣ ΠΡΟΣΦΟΡΑΣ </a:t>
            </a:r>
            <a:r>
              <a:rPr lang="el-GR" sz="2400" dirty="0"/>
              <a:t>: ΑΝΤΙΜΕΤΩΠΙΣΗ ΤΗΣ ΕΞΑΡΤΗΣΗΣ ΤΗΣ ΕΕ ΑΠΟ ΤΙΣ ΕΙΣΑΓΩΓΕΣ ΕΝΕΡΓΕΙΑΣ ΜΕΣΩ </a:t>
            </a:r>
            <a:r>
              <a:rPr lang="el-GR" sz="2400" dirty="0" smtClean="0"/>
              <a:t>:</a:t>
            </a:r>
          </a:p>
          <a:p>
            <a:pPr marL="177800" indent="-177800"/>
            <a:r>
              <a:rPr lang="el-GR" sz="2400" b="1" dirty="0" smtClean="0">
                <a:solidFill>
                  <a:srgbClr val="C00000"/>
                </a:solidFill>
              </a:rPr>
              <a:t>(</a:t>
            </a:r>
            <a:r>
              <a:rPr lang="el-GR" sz="2400" b="1" dirty="0">
                <a:solidFill>
                  <a:srgbClr val="C00000"/>
                </a:solidFill>
              </a:rPr>
              <a:t>α)</a:t>
            </a:r>
            <a:r>
              <a:rPr lang="el-GR" sz="2400" dirty="0"/>
              <a:t> ΜΕΙΩΣΗ ΤΗΣ ΖΗΤΗΣΗΣ, ΔΙΑΦΟΡΟΠΟΙΩΝΤΑΣ ΤΟ ΕΝΕΡΓΕΙΑΚΟ ΜΕΙΓΜΑ ΜΕ ΑΝΤΑΓΩΝΙΣΤΙΚΑ ΕΝΔΟΓΕΝΗ ΚΑΥΣΙΜΑ ΚΑΙ ΑΠΕ, ΚΑΙ ΔΙΑΦΟΡΟΠΟΙΩΝΤΑΣ ΠΗΓΕΣ ΚΑΙ ΔΙΑΔΡΟΜΕΣ ΤΗΣ ΕΙΣΑΓΟΜΕΝΗΣ ΕΝΕΡΓΕΙΑΣ (ΑΓΩΓΟΙ ΠΕΤΡΕΛΑΙΟΥ ΚΑΙ ΦΥΣΙΚΟΥ ΑΕΡΙΟΥ), </a:t>
            </a:r>
            <a:endParaRPr lang="el-GR" sz="2400" dirty="0" smtClean="0"/>
          </a:p>
          <a:p>
            <a:pPr marL="177800" indent="-177800"/>
            <a:r>
              <a:rPr lang="el-GR" sz="2400" b="1" dirty="0" smtClean="0">
                <a:solidFill>
                  <a:srgbClr val="C00000"/>
                </a:solidFill>
              </a:rPr>
              <a:t>(</a:t>
            </a:r>
            <a:r>
              <a:rPr lang="el-GR" sz="2400" b="1" dirty="0">
                <a:solidFill>
                  <a:srgbClr val="C00000"/>
                </a:solidFill>
              </a:rPr>
              <a:t>β)</a:t>
            </a:r>
            <a:r>
              <a:rPr lang="el-GR" sz="2400" dirty="0"/>
              <a:t> ΔΗΜΙΟΥΡΓΩΝΤΑΣ ΤΟ ΠΛΑΙΣΙΟ ΓΙΑ ΕΠΕΝΔΥΣΕΙΣ ΠΟΥ ΘΑ ΑΝΤΙΜΕΤΩΠΙΣΟΥΝ ΤΗΝ ΑΥΞΑΝΟΜΕΝΗ ΕΝΕΡΓΕΙΑΚΗ ΖΗΤΗΣΗ, </a:t>
            </a:r>
            <a:endParaRPr lang="el-GR" sz="2400" dirty="0" smtClean="0"/>
          </a:p>
          <a:p>
            <a:pPr marL="177800" indent="-177800"/>
            <a:r>
              <a:rPr lang="el-GR" sz="2400" b="1" dirty="0" smtClean="0">
                <a:solidFill>
                  <a:srgbClr val="C00000"/>
                </a:solidFill>
              </a:rPr>
              <a:t>(</a:t>
            </a:r>
            <a:r>
              <a:rPr lang="el-GR" sz="2400" b="1" dirty="0">
                <a:solidFill>
                  <a:srgbClr val="C00000"/>
                </a:solidFill>
              </a:rPr>
              <a:t>γ)</a:t>
            </a:r>
            <a:r>
              <a:rPr lang="el-GR" sz="2400" dirty="0"/>
              <a:t> ΕΞΟΠΛΙΖΟΝΤΑΣ ΤΗΝ ΕΕ ΜΕ ΕΡΓΑΛΕΙΑ ΓΙΑ ΝΑ ΑΝΤΙΜΕΤΩΠΙΣΕΙ ΕΚΤΑΚΤΕΣ ΚΑΤΑΣΤΑΣΕΙΣ, </a:t>
            </a:r>
            <a:endParaRPr lang="el-GR" sz="2400" dirty="0" smtClean="0"/>
          </a:p>
          <a:p>
            <a:pPr marL="177800" indent="-177800"/>
            <a:r>
              <a:rPr lang="el-GR" sz="2400" b="1" dirty="0" smtClean="0">
                <a:solidFill>
                  <a:srgbClr val="C00000"/>
                </a:solidFill>
              </a:rPr>
              <a:t>(</a:t>
            </a:r>
            <a:r>
              <a:rPr lang="el-GR" sz="2400" b="1" dirty="0">
                <a:solidFill>
                  <a:srgbClr val="C00000"/>
                </a:solidFill>
              </a:rPr>
              <a:t>δ)</a:t>
            </a:r>
            <a:r>
              <a:rPr lang="el-GR" sz="2400" dirty="0"/>
              <a:t> ΒΕΛΤΙΩΝΟΝΤΑΣ ΤΙΣ ΣΥΝΘΗΚΕΣ ΓΙΑ ΤΙΣ ΕΥΡΩΠΑΪΚΕΣ ΕΠΙΧΕΙΡΗΣΕΙΣ ΣΤΗΝ ΑΝΑΖΗΤΗΣΗ ΠΡΟΣΒΑΣΕΩΝ ΣΤΟΥΣ ΠΑΓΚΟΣΜΙΟΥΣ ΠΟΡΟΥΣ, ΚΑΙ </a:t>
            </a:r>
            <a:endParaRPr lang="el-GR" sz="2400" dirty="0" smtClean="0"/>
          </a:p>
          <a:p>
            <a:pPr marL="177800" indent="-177800"/>
            <a:r>
              <a:rPr lang="el-GR" sz="2400" b="1" dirty="0" smtClean="0">
                <a:solidFill>
                  <a:srgbClr val="C00000"/>
                </a:solidFill>
              </a:rPr>
              <a:t>(</a:t>
            </a:r>
            <a:r>
              <a:rPr lang="el-GR" sz="2400" b="1" dirty="0">
                <a:solidFill>
                  <a:srgbClr val="C00000"/>
                </a:solidFill>
              </a:rPr>
              <a:t>ε)</a:t>
            </a:r>
            <a:r>
              <a:rPr lang="el-GR" sz="2400" dirty="0"/>
              <a:t> ΕΞΑΣΦΑΛΙΖΟΝΤΑΣ ΟΤΙ ΟΛΟΙ, ΚΑΤΟΙΚΟΙ ΚΑΙ ΕΠΙΧΕΙΡΗΣΕΙΣ, ΕΧΟΥΝ ΠΡΟΣΒΑΣΗ ΣΤΗΝ ΕΝΕΡΓΕΙΑ</a:t>
            </a:r>
            <a:endParaRPr lang="en-GB" sz="2400" dirty="0"/>
          </a:p>
        </p:txBody>
      </p:sp>
      <p:sp>
        <p:nvSpPr>
          <p:cNvPr id="5" name="Slide Number Placeholder 4"/>
          <p:cNvSpPr>
            <a:spLocks noGrp="1"/>
          </p:cNvSpPr>
          <p:nvPr>
            <p:ph type="sldNum" sz="quarter" idx="12"/>
          </p:nvPr>
        </p:nvSpPr>
        <p:spPr/>
        <p:txBody>
          <a:bodyPr/>
          <a:lstStyle/>
          <a:p>
            <a:fld id="{BC1ABC06-5541-4A9D-A2D6-73EED2529435}" type="slidenum">
              <a:rPr lang="en-GB" smtClean="0"/>
              <a:t>97</a:t>
            </a:fld>
            <a:endParaRPr lang="en-GB"/>
          </a:p>
        </p:txBody>
      </p:sp>
    </p:spTree>
    <p:extLst>
      <p:ext uri="{BB962C8B-B14F-4D97-AF65-F5344CB8AC3E}">
        <p14:creationId xmlns:p14="http://schemas.microsoft.com/office/powerpoint/2010/main" val="293870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9522" name="Picture 2"/>
          <p:cNvPicPr>
            <a:picLocks noChangeAspect="1" noChangeArrowheads="1"/>
          </p:cNvPicPr>
          <p:nvPr/>
        </p:nvPicPr>
        <p:blipFill>
          <a:blip r:embed="rId3" cstate="print"/>
          <a:srcRect/>
          <a:stretch>
            <a:fillRect/>
          </a:stretch>
        </p:blipFill>
        <p:spPr bwMode="auto">
          <a:xfrm>
            <a:off x="2627313" y="765175"/>
            <a:ext cx="3640137" cy="5819775"/>
          </a:xfrm>
          <a:prstGeom prst="rect">
            <a:avLst/>
          </a:prstGeom>
          <a:noFill/>
          <a:ln w="9525">
            <a:solidFill>
              <a:schemeClr val="tx1"/>
            </a:solidFill>
            <a:miter lim="800000"/>
            <a:headEnd/>
            <a:tailEnd/>
          </a:ln>
          <a:effectLst/>
        </p:spPr>
      </p:pic>
      <p:sp>
        <p:nvSpPr>
          <p:cNvPr id="2" name="Title 1"/>
          <p:cNvSpPr>
            <a:spLocks noGrp="1"/>
          </p:cNvSpPr>
          <p:nvPr>
            <p:ph type="title"/>
          </p:nvPr>
        </p:nvSpPr>
        <p:spPr/>
        <p:txBody>
          <a:bodyPr>
            <a:noAutofit/>
          </a:bodyPr>
          <a:lstStyle/>
          <a:p>
            <a:pPr>
              <a:defRPr/>
            </a:pPr>
            <a:r>
              <a:rPr lang="el-GR" sz="2800" b="1" dirty="0">
                <a:solidFill>
                  <a:srgbClr val="C00000"/>
                </a:solidFill>
              </a:rPr>
              <a:t>ΕΥΡΩΠΑΪΚΗ ΕΝΕΡΓΕΙΑΚΗ ΠΟΛΙΤΙΚΗ</a:t>
            </a:r>
            <a:endParaRPr lang="en-GB" sz="2800" b="1" dirty="0">
              <a:solidFill>
                <a:srgbClr val="C00000"/>
              </a:solidFill>
            </a:endParaRPr>
          </a:p>
        </p:txBody>
      </p:sp>
      <p:sp>
        <p:nvSpPr>
          <p:cNvPr id="3" name="Slide Number Placeholder 2"/>
          <p:cNvSpPr>
            <a:spLocks noGrp="1"/>
          </p:cNvSpPr>
          <p:nvPr>
            <p:ph type="sldNum" sz="quarter" idx="12"/>
          </p:nvPr>
        </p:nvSpPr>
        <p:spPr/>
        <p:txBody>
          <a:bodyPr/>
          <a:lstStyle/>
          <a:p>
            <a:fld id="{BC1ABC06-5541-4A9D-A2D6-73EED2529435}" type="slidenum">
              <a:rPr lang="en-GB" smtClean="0"/>
              <a:t>98</a:t>
            </a:fld>
            <a:endParaRPr lang="en-GB"/>
          </a:p>
        </p:txBody>
      </p:sp>
    </p:spTree>
    <p:extLst>
      <p:ext uri="{BB962C8B-B14F-4D97-AF65-F5344CB8AC3E}">
        <p14:creationId xmlns:p14="http://schemas.microsoft.com/office/powerpoint/2010/main" val="92090118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1570" name="Picture 2"/>
          <p:cNvPicPr>
            <a:picLocks noChangeAspect="1" noChangeArrowheads="1"/>
          </p:cNvPicPr>
          <p:nvPr/>
        </p:nvPicPr>
        <p:blipFill>
          <a:blip r:embed="rId3" cstate="print"/>
          <a:srcRect/>
          <a:stretch>
            <a:fillRect/>
          </a:stretch>
        </p:blipFill>
        <p:spPr bwMode="auto">
          <a:xfrm>
            <a:off x="971550" y="908050"/>
            <a:ext cx="7153275" cy="5305425"/>
          </a:xfrm>
          <a:prstGeom prst="rect">
            <a:avLst/>
          </a:prstGeom>
          <a:noFill/>
          <a:ln w="9525">
            <a:solidFill>
              <a:schemeClr val="tx1"/>
            </a:solidFill>
            <a:miter lim="800000"/>
            <a:headEnd/>
            <a:tailEnd/>
          </a:ln>
          <a:effectLst/>
        </p:spPr>
      </p:pic>
      <p:sp>
        <p:nvSpPr>
          <p:cNvPr id="4" name="Title 1"/>
          <p:cNvSpPr txBox="1">
            <a:spLocks/>
          </p:cNvSpPr>
          <p:nvPr/>
        </p:nvSpPr>
        <p:spPr>
          <a:xfrm>
            <a:off x="457200" y="274638"/>
            <a:ext cx="8229600" cy="490066"/>
          </a:xfrm>
          <a:prstGeom prst="rect">
            <a:avLst/>
          </a:prstGeom>
        </p:spPr>
        <p:txBody>
          <a:bodyPr>
            <a:noAutofit/>
          </a:bodyPr>
          <a:lstStyle>
            <a:lvl1pPr algn="ctr" defTabSz="914400" rtl="0" eaLnBrk="1" latinLnBrk="0" hangingPunct="1">
              <a:spcBef>
                <a:spcPct val="0"/>
              </a:spcBef>
              <a:buNone/>
              <a:defRPr sz="3200" kern="1200">
                <a:solidFill>
                  <a:schemeClr val="tx1"/>
                </a:solidFill>
                <a:latin typeface="Cambria Math" panose="02040503050406030204" pitchFamily="18" charset="0"/>
                <a:ea typeface="Cambria Math" panose="02040503050406030204" pitchFamily="18" charset="0"/>
                <a:cs typeface="+mj-cs"/>
              </a:defRPr>
            </a:lvl1pPr>
          </a:lstStyle>
          <a:p>
            <a:pPr>
              <a:defRPr/>
            </a:pPr>
            <a:r>
              <a:rPr lang="el-GR" sz="2800" b="1">
                <a:solidFill>
                  <a:srgbClr val="C00000"/>
                </a:solidFill>
              </a:rPr>
              <a:t>ΕΥΡΩΠΑΪΚΗ ΕΝΕΡΓΕΙΑΚΗ ΠΟΛΙΤΙΚΗ</a:t>
            </a:r>
            <a:endParaRPr lang="en-GB" sz="2800" b="1" dirty="0">
              <a:solidFill>
                <a:srgbClr val="C00000"/>
              </a:solidFill>
            </a:endParaRPr>
          </a:p>
        </p:txBody>
      </p:sp>
      <p:sp>
        <p:nvSpPr>
          <p:cNvPr id="2" name="Slide Number Placeholder 1"/>
          <p:cNvSpPr>
            <a:spLocks noGrp="1"/>
          </p:cNvSpPr>
          <p:nvPr>
            <p:ph type="sldNum" sz="quarter" idx="12"/>
          </p:nvPr>
        </p:nvSpPr>
        <p:spPr/>
        <p:txBody>
          <a:bodyPr/>
          <a:lstStyle/>
          <a:p>
            <a:fld id="{BC1ABC06-5541-4A9D-A2D6-73EED2529435}" type="slidenum">
              <a:rPr lang="en-GB" smtClean="0"/>
              <a:t>99</a:t>
            </a:fld>
            <a:endParaRPr lang="en-GB"/>
          </a:p>
        </p:txBody>
      </p:sp>
    </p:spTree>
    <p:extLst>
      <p:ext uri="{BB962C8B-B14F-4D97-AF65-F5344CB8AC3E}">
        <p14:creationId xmlns:p14="http://schemas.microsoft.com/office/powerpoint/2010/main" val="320868937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1|1.6|1.3|10.1|2.6|12.3"/>
</p:tagLst>
</file>

<file path=ppt/tags/tag10.xml><?xml version="1.0" encoding="utf-8"?>
<p:tagLst xmlns:a="http://schemas.openxmlformats.org/drawingml/2006/main" xmlns:r="http://schemas.openxmlformats.org/officeDocument/2006/relationships" xmlns:p="http://schemas.openxmlformats.org/presentationml/2006/main">
  <p:tag name="TIMING" val="|11.5"/>
</p:tagLst>
</file>

<file path=ppt/tags/tag11.xml><?xml version="1.0" encoding="utf-8"?>
<p:tagLst xmlns:a="http://schemas.openxmlformats.org/drawingml/2006/main" xmlns:r="http://schemas.openxmlformats.org/officeDocument/2006/relationships" xmlns:p="http://schemas.openxmlformats.org/presentationml/2006/main">
  <p:tag name="TIMING" val="|1.5|13.6|20.9"/>
</p:tagLst>
</file>

<file path=ppt/tags/tag2.xml><?xml version="1.0" encoding="utf-8"?>
<p:tagLst xmlns:a="http://schemas.openxmlformats.org/drawingml/2006/main" xmlns:r="http://schemas.openxmlformats.org/officeDocument/2006/relationships" xmlns:p="http://schemas.openxmlformats.org/presentationml/2006/main">
  <p:tag name="TIMING" val="|1.2|1.1"/>
</p:tagLst>
</file>

<file path=ppt/tags/tag3.xml><?xml version="1.0" encoding="utf-8"?>
<p:tagLst xmlns:a="http://schemas.openxmlformats.org/drawingml/2006/main" xmlns:r="http://schemas.openxmlformats.org/officeDocument/2006/relationships" xmlns:p="http://schemas.openxmlformats.org/presentationml/2006/main">
  <p:tag name="TIMING" val="|1.8|1.2|14.9"/>
</p:tagLst>
</file>

<file path=ppt/tags/tag4.xml><?xml version="1.0" encoding="utf-8"?>
<p:tagLst xmlns:a="http://schemas.openxmlformats.org/drawingml/2006/main" xmlns:r="http://schemas.openxmlformats.org/officeDocument/2006/relationships" xmlns:p="http://schemas.openxmlformats.org/presentationml/2006/main">
  <p:tag name="TIMING" val="|1.9|1.3|0.8|1"/>
</p:tagLst>
</file>

<file path=ppt/tags/tag5.xml><?xml version="1.0" encoding="utf-8"?>
<p:tagLst xmlns:a="http://schemas.openxmlformats.org/drawingml/2006/main" xmlns:r="http://schemas.openxmlformats.org/officeDocument/2006/relationships" xmlns:p="http://schemas.openxmlformats.org/presentationml/2006/main">
  <p:tag name="TIMING" val="|2.2|1.3|1.5"/>
</p:tagLst>
</file>

<file path=ppt/tags/tag6.xml><?xml version="1.0" encoding="utf-8"?>
<p:tagLst xmlns:a="http://schemas.openxmlformats.org/drawingml/2006/main" xmlns:r="http://schemas.openxmlformats.org/officeDocument/2006/relationships" xmlns:p="http://schemas.openxmlformats.org/presentationml/2006/main">
  <p:tag name="TIMING" val="|1.4|4.1|4|2.5|2.4|1.6"/>
</p:tagLst>
</file>

<file path=ppt/tags/tag7.xml><?xml version="1.0" encoding="utf-8"?>
<p:tagLst xmlns:a="http://schemas.openxmlformats.org/drawingml/2006/main" xmlns:r="http://schemas.openxmlformats.org/officeDocument/2006/relationships" xmlns:p="http://schemas.openxmlformats.org/presentationml/2006/main">
  <p:tag name="TIMING" val="|1.2|4.6|67.7"/>
</p:tagLst>
</file>

<file path=ppt/tags/tag8.xml><?xml version="1.0" encoding="utf-8"?>
<p:tagLst xmlns:a="http://schemas.openxmlformats.org/drawingml/2006/main" xmlns:r="http://schemas.openxmlformats.org/officeDocument/2006/relationships" xmlns:p="http://schemas.openxmlformats.org/presentationml/2006/main">
  <p:tag name="TIMING" val="|1.3|62.8"/>
</p:tagLst>
</file>

<file path=ppt/tags/tag9.xml><?xml version="1.0" encoding="utf-8"?>
<p:tagLst xmlns:a="http://schemas.openxmlformats.org/drawingml/2006/main" xmlns:r="http://schemas.openxmlformats.org/officeDocument/2006/relationships" xmlns:p="http://schemas.openxmlformats.org/presentationml/2006/main">
  <p:tag name="TIMING" val="|1.7|6.4|7.6|3.2|4.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2225">
          <a:solidFill>
            <a:schemeClr val="tx1"/>
          </a:solidFill>
          <a:tailEnd type="triangle" w="lg" len="lg"/>
        </a:ln>
      </a:spPr>
      <a:bodyPr/>
      <a:lstStyle/>
      <a:style>
        <a:lnRef idx="1">
          <a:schemeClr val="accent1"/>
        </a:lnRef>
        <a:fillRef idx="0">
          <a:schemeClr val="accent1"/>
        </a:fillRef>
        <a:effectRef idx="0">
          <a:schemeClr val="accent1"/>
        </a:effectRef>
        <a:fontRef idx="minor">
          <a:schemeClr val="tx1"/>
        </a:fontRef>
      </a:style>
    </a:lnDef>
    <a:txDef>
      <a:spPr>
        <a:solidFill>
          <a:srgbClr val="FFFF00"/>
        </a:solidFill>
      </a:spPr>
      <a:bodyPr wrap="square" rtlCol="0">
        <a:spAutoFit/>
      </a:bodyPr>
      <a:lstStyle>
        <a:defPPr fontAlgn="base">
          <a:defRPr b="1" dirty="0" err="1">
            <a:latin typeface="Cambria Math" panose="02040503050406030204" pitchFamily="18" charset="0"/>
            <a:ea typeface="Cambria Math" panose="02040503050406030204"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1472</TotalTime>
  <Words>5750</Words>
  <Application>Microsoft Office PowerPoint</Application>
  <PresentationFormat>On-screen Show (4:3)</PresentationFormat>
  <Paragraphs>1263</Paragraphs>
  <Slides>121</Slides>
  <Notes>92</Notes>
  <HiddenSlides>0</HiddenSlides>
  <MMClips>99</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121</vt:i4>
      </vt:variant>
    </vt:vector>
  </HeadingPairs>
  <TitlesOfParts>
    <vt:vector size="124" baseType="lpstr">
      <vt:lpstr>Office Theme</vt:lpstr>
      <vt:lpstr>PhotoImpact</vt:lpstr>
      <vt:lpstr>Chart</vt:lpstr>
      <vt:lpstr>ΔΙΑΛΕΞΗ 01 – εισαγωγη &amp; επισκοπηση</vt:lpstr>
      <vt:lpstr>ΕΞΕΛΙΞΗ ΚΑΤΑΝΑΛΩΣΗΣ ΚΑΥΣΙΜΩΝ</vt:lpstr>
      <vt:lpstr>Ενεργειακοί Πόροι : τάξη μεγέθους</vt:lpstr>
      <vt:lpstr>Παγκόσμια Ζήτηση Πρωτογενούς Ενέργειας</vt:lpstr>
      <vt:lpstr>Παγκόσμια Ζήτηση Πρωτογενούς  Ενέργειας</vt:lpstr>
      <vt:lpstr>Πετρέλαιο : Παγκόσμια παραγωγή και κατανάλωση</vt:lpstr>
      <vt:lpstr>Φυσικό Αέριο : Παγκόσμια Παραγωγή και Κατανάλωση</vt:lpstr>
      <vt:lpstr>Κάρβουνο : Παγκόσμια Παραγωγή και Κατανάλωση</vt:lpstr>
      <vt:lpstr>Υδροηλεκτρικό Δυναμικό: Ποσοστό Δέσμευσης</vt:lpstr>
      <vt:lpstr>Πρωτογενής Ενεργειακή Χρήση ανά κάτοικο, 2030</vt:lpstr>
      <vt:lpstr>ΗΠΑ: Ενεργειακή Ζήτηση σε quads (2007)</vt:lpstr>
      <vt:lpstr>ΗΠΑ: ενεργειακή ζήτηση ανά καύσιμο</vt:lpstr>
      <vt:lpstr>ΗΠΑ: Ενεργειακή ζήτηση ανά δολλάριο ΑΕΠ και ανά κάτοικο (η ζήτηση του 1980 ίσον με 1)</vt:lpstr>
      <vt:lpstr>Πόσα ορυκτά καύσιμα υπάρχουν ακόμα ? </vt:lpstr>
      <vt:lpstr>Παγκόσμιες εκπομπές CO2 από τον κύκλο της ενέργειας</vt:lpstr>
      <vt:lpstr>Αύξηση Πρωτογενούς Ζήτησης Πετρελαίου, 2002-2030</vt:lpstr>
      <vt:lpstr>PowerPoint Presentation</vt:lpstr>
      <vt:lpstr>ΕΝΕΡΓΕΙΑ ΚΑΙ ΙΣΧΥΣ</vt:lpstr>
      <vt:lpstr>Βασικές Μονάδες Ενέργειας - Συντελεστές Μετατροπής</vt:lpstr>
      <vt:lpstr>100 kJ (kiloJoule)  ΕΝΕΡΓΕΙΑΣ</vt:lpstr>
      <vt:lpstr>ΕΝΕΡΓΕΙΑΚΑ ΜΕΓΕΘΗ</vt:lpstr>
      <vt:lpstr>Ενέργεια-Ισχύς</vt:lpstr>
      <vt:lpstr>ΒΑΣΙΚΕΣ ΕΝΝΟΙΕΣ</vt:lpstr>
      <vt:lpstr>Βασικές μορφές Ενέργειας</vt:lpstr>
      <vt:lpstr>ΤΟ ΗΛΕΚΤΡΟΜΑΓΝΗΤΙΚΟ ΦΑΣΜΑ</vt:lpstr>
      <vt:lpstr>ΜΕΤΑΤΡΟΠΗ ΕΝΕΡΓΕΙΑΣ</vt:lpstr>
      <vt:lpstr>Ενεργειακές μηχανές μετατροπής</vt:lpstr>
      <vt:lpstr>ΝΟΜΟΙ ΘΕΡΜΟΔΥΝΑΜΙΚΗΣ</vt:lpstr>
      <vt:lpstr>ΕΝΕΡΓΕΙΑ : ΒΑΣΙΚΕΣ ΕΝΝΟΙΕΣ</vt:lpstr>
      <vt:lpstr>Ο ενεργειακός τομέας</vt:lpstr>
      <vt:lpstr>ΕΝΕΡΓΕΙΑΚΟ ΣΥΣΤΗΜΑ</vt:lpstr>
      <vt:lpstr>Η ΔΟΜΗ ΤΟΥ ΕΝΕΡΓΕΙΑΚΟΥ ΣΥΣΤΗΜΑΤΟΣ</vt:lpstr>
      <vt:lpstr>ΕΝΕΡΓΕΙΑΚΟ ΣΥΣΤΗΜΑ – βασικά στοιχεία</vt:lpstr>
      <vt:lpstr>ΕΝΕΡΓΕΙΑΚΟ ΣΥΣΤΗΜΑ 1/3</vt:lpstr>
      <vt:lpstr>ΕΝΕΡΓΕΙΑΚΟ ΣΥΣΤΗΜΑ 2/3</vt:lpstr>
      <vt:lpstr>ΕΝΕΡΓΕΙΑΚΟ ΣΥΣΤΗΜΑ 3/3</vt:lpstr>
      <vt:lpstr>ΕΝΕΡΓΕΙΑΚΟΙ ΦΟΡΕΙΣ «μεταφέρουν» ενέργεια</vt:lpstr>
      <vt:lpstr>ΔΙΕΣΠΑΡΜΕΝΟ ΔΙΚΤΥΟ ΜΕ ΣΥΜΒΑΤΙΚΗ ΠΑΡΑΓΩΓΗ</vt:lpstr>
      <vt:lpstr>Η ΕΞΕΛΙΞΗ ΤΟΥ ΕΝΕΡΓΕΙΑΚΟΥ ΣΥΣΤΗΜΑΤΟΣ  -  1</vt:lpstr>
      <vt:lpstr>Η ΕΞΕΛΙΞΗ ΤΟΥ ΕΝΕΡΓΕΙΑΚΟΥ ΣΥΣΤΗΜΑΤΟΣ  -  2</vt:lpstr>
      <vt:lpstr>ΦΩΤΟΣΥΝΘΕΣΗ</vt:lpstr>
      <vt:lpstr>PowerPoint Presentation</vt:lpstr>
      <vt:lpstr>ΔΙΕΣΠΑΡΜΕΝΟ ΔΙΚΤΥΟ ΜΕ ΔΙΑΝΕΜΗΜΕΝΗ ΠΑΡΑΓΩΓΗ &amp; ΑΝΕΞΑΡΤΗΤΟ ΔΙΚΤΥΟ ΔΙΑΝΟΜΗΣ</vt:lpstr>
      <vt:lpstr>ΤΟ ΗΛΕΚΤΡΙΚΟ ΔΙΚΤΥΟ ΑΥΡΙΟ</vt:lpstr>
      <vt:lpstr>Παράδειγμα Συστήματος για Άντληση Νερού:  Ενεργειακές μετατροπές και βαθμοί απόδοσης  από το αρχικό καύσιμο μέχρι την αντλία νερού</vt:lpstr>
      <vt:lpstr>ΕΝΕΡΓΕΙΑΚΟΙ ΠΟΡΟΙ, ΦΟΡΕΙΣ &amp; ΧΡΗΣΕΙΣ</vt:lpstr>
      <vt:lpstr>ΕΝΕΡΓΕΙΑΚΟΙ ΠΟΡΟΙ: ΕΞΟΡΥΞΗ, ΜΕΤΑΦΟΡΑ, ΜΕΤΑΤΡΟΠΗ</vt:lpstr>
      <vt:lpstr>PowerPoint Presentation</vt:lpstr>
      <vt:lpstr>ΕΝΕΡΓΕΙΑΚΗ ΠΟΛΙΤΙΚΗ – ΒΑΣΙΚΑ ΣΤΟΙΧΕΙΑ</vt:lpstr>
      <vt:lpstr>PowerPoint Presentation</vt:lpstr>
      <vt:lpstr>Ενεργειακή πολιτική – σχέση με τις λοιπές πολιτικές </vt:lpstr>
      <vt:lpstr>Ενεργειακή πολιτική - Ιστορική αναδρομή 1945-1960s </vt:lpstr>
      <vt:lpstr>Ενεργειακή πολιτική - Ιστορική αναδρομή 1970s </vt:lpstr>
      <vt:lpstr>Ενεργειακή πολιτική - Ιστορική αναδρομή 1980s </vt:lpstr>
      <vt:lpstr>Ενεργειακή πολιτική - Ιστορική αναδρομή 1990s </vt:lpstr>
      <vt:lpstr>Ενεργειακή πολιτική   2000 - σήμερα</vt:lpstr>
      <vt:lpstr>ΕΝΕΡΓΕΙΑΚΗ ΠΟΛΙΤΙΚΗ ΜΕΙΩΣΗ ΕΥΚΟΛΑ ΔΙΑΘΕΣΙΜΩΝ ΚΟΙΤΑΣΜΑΤΩΝ, ΡΥΠΑΝΣΗ, ΚΛΙΜΑΤΙΚΗ ΑΛΛΑΓΗ</vt:lpstr>
      <vt:lpstr>ΕΝΕΡΓΕΙΑΚΗ ΠΟΛΙΤΙΚΗ – ανάγκη για δρομολόγηση αλλαγών</vt:lpstr>
      <vt:lpstr>ΕΝΕΡΓΕΙΑΚΗ ΠΟΛΙΤΙΚΗ : ΥΠΕΡΕΘΝΙΚΗ &amp; ΕΘΝΙΚΗ</vt:lpstr>
      <vt:lpstr>PowerPoint Presentation</vt:lpstr>
      <vt:lpstr>PowerPoint Presentation</vt:lpstr>
      <vt:lpstr>ΕΝΕΡΓΕΙΑ : ΣΗΜΕΡΙΝΗ ΚΑΤΑΣΤΑΣΗ</vt:lpstr>
      <vt:lpstr>PowerPoint Presentation</vt:lpstr>
      <vt:lpstr>ΒΑΣΙΚΑ ΧΑΡΑΚΤΗΡΙΣΤΙΚΑ ΑΝΑΝΕΩΣΙΜΩΝ ΠΗΓΩΝ ΕΝΕΡΓΕΙΑΣ</vt:lpstr>
      <vt:lpstr>PowerPoint Presentation</vt:lpstr>
      <vt:lpstr>ΟΛΟΚΛΗΡΩΜΕΝΟΣ ΕΝΕΡΓΕΙΑΚΟΣ ΣΧΕΔΙΑΣΜΟΣ ΠΕΡΙΟΧΗΣ</vt:lpstr>
      <vt:lpstr>ΚΡΙΤΗΡΙΑ ΚΑΙ ΠΑΡΑΜΕΤΡΟΙ ΓΙΑ ΤΗ ΛΗΨΗ ΤΩΝ ΑΠΟΦΑΣΕΩΝ</vt:lpstr>
      <vt:lpstr>PowerPoint Presentation</vt:lpstr>
      <vt:lpstr>EU Σύνθεση Πρωτογενούς Ενέργειας </vt:lpstr>
      <vt:lpstr>Ποσοστό του ΦΑ στην ηλεκτροπαραγωγή στην ΕU</vt:lpstr>
      <vt:lpstr>EU: Ισοζύγιο Προμηθειών ΦΑ</vt:lpstr>
      <vt:lpstr>Ευρωπαϊκή Ένωση: Μείωση Ζήτησης Πετρελαίου στο Εναλλακτικό vs. Αναφοράς Σενάριο, 2030</vt:lpstr>
      <vt:lpstr>EU CO2 Εκπομπές στο Σενάριο   Αναφοράς και στο Εναλλακτικό Σενάριο</vt:lpstr>
      <vt:lpstr>Πρώτα συμπεράσματα </vt:lpstr>
      <vt:lpstr>Η απαιτούμενη Ενεργειακή Τεχνολογία </vt:lpstr>
      <vt:lpstr>Ενεργειακή Απόδοση</vt:lpstr>
      <vt:lpstr>PowerPoint Presentation</vt:lpstr>
      <vt:lpstr>ΕΥΡΩΠΑΪΚΗ ΕΝΩΣΗ</vt:lpstr>
      <vt:lpstr>ΕΥΡΩΠΑΪΚΗ ΕΝΩΣΗ</vt:lpstr>
      <vt:lpstr>ΕΥΡΩΠΑΪΚΗ ΕΝΩΣΗ</vt:lpstr>
      <vt:lpstr>ΕΥΡΩΠΑΪΚΗ ΕΝΩΣΗ  Συγκριτικά στοιχεία</vt:lpstr>
      <vt:lpstr>ΕΥΡΩΠΑΪΚΗ ΕΝΩΣΗ – Στοιχεία Πληθυσμού</vt:lpstr>
      <vt:lpstr>ΕΥΡΩΠΑΪΚΗ ΕΝΩΣΗ - ΑΕΠ</vt:lpstr>
      <vt:lpstr>ΕΥΡΩΠΑΙΚΗ ΕΝΩΣΗ (EU-27)</vt:lpstr>
      <vt:lpstr>ΕΥΡΩΠΑΙΚΗ ΕΝΩΣΗ (EU-27)</vt:lpstr>
      <vt:lpstr>PowerPoint Presentation</vt:lpstr>
      <vt:lpstr>PowerPoint Presentation</vt:lpstr>
      <vt:lpstr>PowerPoint Presentation</vt:lpstr>
      <vt:lpstr>PowerPoint Presentation</vt:lpstr>
      <vt:lpstr>ΕΥΡΩΠΑΙΚΗ ΕΝΩΣΗ (EU-27)</vt:lpstr>
      <vt:lpstr>ΕΥΡΩΠΑΪΚΗ ΕΝΩΣΗ (EU-27) – ΑΣΦΑΛΕΙΑ ΠΡΟΜΗΘΕΙΑΣ ΕΝΕΡΓΕΙΑΚΩΝ ΚΑΥΣΙΜΩΝ</vt:lpstr>
      <vt:lpstr>ΕΥΡΩΠΑΪΚΗ ΕΝΩΣΗ (EU-27) ΕΞΑΡΤΗΣΗ ΧΩΡΩΝ ΑΠΟ ΕΙΣΑΓΩΓΕΣ ΚΑΥΣΙΜΩΝ</vt:lpstr>
      <vt:lpstr>ΕΥΡΩΠΑΪΚΗ ΕΝΩΣΗ (EU-27) ΠΟΣΟΣΤΟ ΗΛΕΚΤΡΟΠΑΡΑΓΩΓΗΣ ΑΠΟ ΑΠΕ</vt:lpstr>
      <vt:lpstr>ΕΥΡΩΠΑΪΚΗ ΕΝΩΣΗ (EU-27)</vt:lpstr>
      <vt:lpstr>Ευρωπαϊκή Ένωση – Εναλλακτικό Σενάριο : Πολιτικές-κλειδιά</vt:lpstr>
      <vt:lpstr>ΕΥΡΩΠΑΪΚΗ ΕΝΕΡΓΕΙΑΚΗ ΠΟΛΙΤΙΚΗ</vt:lpstr>
      <vt:lpstr>ΕΕ : ΣΤΟΧΟΙ ΕΝΕΡΓΕΙΑΚΗΣ ΠΟΛΙΤΙΚΗΣ</vt:lpstr>
      <vt:lpstr>ΕΥΡΩΠΑΪΚΗ ΕΝΕΡΓΕΙΑΚΗ ΠΟΛΙΤΙΚΗ</vt:lpstr>
      <vt:lpstr>PowerPoint Presentation</vt:lpstr>
      <vt:lpstr>ΕΥΡΩΠΑΪΚΗ ΕΝΕΡΓΕΙΑΚΗ ΠΟΛΙΤΙΚΗ</vt:lpstr>
      <vt:lpstr>ΕΝΕΡΓΕΙΑΚΗ ΠΟΛΙΤΙΚΗ ΕΥΡΩΠΑΪΚΗΣ ΕΝΩΣΗΣ (ΕΕ)</vt:lpstr>
      <vt:lpstr>GREEN PAPER FOR ENERGY</vt:lpstr>
      <vt:lpstr>ΕΥΡΩΠΑΪΚΗ ΠΟΛΙΤΙΚΗ</vt:lpstr>
      <vt:lpstr>ΕΥΡΩΠΑΪΚΗ ΠΟΛΙΤΙΚΗ</vt:lpstr>
      <vt:lpstr>PowerPoint Presentation</vt:lpstr>
      <vt:lpstr>PowerPoint Presentation</vt:lpstr>
      <vt:lpstr>7ο ΠΡΟΓΡΑΜΜΑ ΠΛΑΙΣΙΟ</vt:lpstr>
      <vt:lpstr>Horizon 2020 :  2014 μέχρι το 2020</vt:lpstr>
      <vt:lpstr>Horizon 2020</vt:lpstr>
      <vt:lpstr>Horizon 2020 : ΕΝΟΤΗΤΕΣ</vt:lpstr>
      <vt:lpstr>Secure, Clean and Efficient Energy</vt:lpstr>
      <vt:lpstr>Main priorities</vt:lpstr>
      <vt:lpstr>ΕΛΛΑΣ – ΕΝΕΡΓΕΙΑΚΑ ΜΕΓΕΘΗ</vt:lpstr>
      <vt:lpstr>Ελλάς: Εξέλιξη Τελικής Κατανάλωσης 1971-2003</vt:lpstr>
      <vt:lpstr>Ελλάς: Εξέλιξη Συνολικής Ενεργειακής Προσφοράς 1971-2003</vt:lpstr>
      <vt:lpstr>Ποσοστά Συνολικής Πρωτογενούς Ενεργειακής Προσφοράς 2003</vt:lpstr>
      <vt:lpstr>Ελλάς: Εξέλιξη Συνολικής Παραγωγής Ενέργειας 1971-2003</vt:lpstr>
      <vt:lpstr>Ελλάς: Εξέλιξη Κατανάλωσης Πετρελαιοειδών 1971-2003</vt:lpstr>
      <vt:lpstr>Ελλάς: Εξέλιξη Ηλεκτροπαραγωγής 1971-2003</vt:lpstr>
      <vt:lpstr>πηγές</vt:lpstr>
      <vt:lpstr>INTERNET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ΕΝΕΡΓΕΙΑΚΗ ΔΙΑΧΕΙΡΙΣΗ ΚΑΙ ΠΟΛΙΤΙΚΗ – ΛΗΨΗ ΑΠΟΦΑΣΕΩΝ</dc:title>
  <dc:creator>Dias Haralambopoulos</dc:creator>
  <cp:lastModifiedBy>Dias Haralambopoulos</cp:lastModifiedBy>
  <cp:revision>78</cp:revision>
  <cp:lastPrinted>2015-01-21T15:19:04Z</cp:lastPrinted>
  <dcterms:created xsi:type="dcterms:W3CDTF">2015-01-16T13:10:19Z</dcterms:created>
  <dcterms:modified xsi:type="dcterms:W3CDTF">2015-03-16T00:04:34Z</dcterms:modified>
</cp:coreProperties>
</file>