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301" r:id="rId2"/>
    <p:sldId id="302" r:id="rId3"/>
    <p:sldId id="303" r:id="rId4"/>
    <p:sldId id="305" r:id="rId5"/>
    <p:sldId id="304" r:id="rId6"/>
    <p:sldId id="335" r:id="rId7"/>
    <p:sldId id="306" r:id="rId8"/>
    <p:sldId id="336" r:id="rId9"/>
    <p:sldId id="337" r:id="rId10"/>
    <p:sldId id="348" r:id="rId11"/>
    <p:sldId id="350" r:id="rId12"/>
    <p:sldId id="349" r:id="rId13"/>
    <p:sldId id="353" r:id="rId14"/>
    <p:sldId id="379" r:id="rId15"/>
    <p:sldId id="380" r:id="rId16"/>
    <p:sldId id="381" r:id="rId17"/>
    <p:sldId id="307" r:id="rId18"/>
    <p:sldId id="308" r:id="rId19"/>
    <p:sldId id="309" r:id="rId20"/>
    <p:sldId id="314" r:id="rId21"/>
    <p:sldId id="329" r:id="rId22"/>
    <p:sldId id="330" r:id="rId23"/>
    <p:sldId id="331" r:id="rId24"/>
    <p:sldId id="315" r:id="rId25"/>
    <p:sldId id="332" r:id="rId26"/>
    <p:sldId id="317" r:id="rId27"/>
    <p:sldId id="318" r:id="rId28"/>
    <p:sldId id="319" r:id="rId29"/>
    <p:sldId id="320" r:id="rId30"/>
    <p:sldId id="321" r:id="rId31"/>
    <p:sldId id="322" r:id="rId32"/>
    <p:sldId id="376" r:id="rId33"/>
    <p:sldId id="377" r:id="rId34"/>
    <p:sldId id="378" r:id="rId35"/>
    <p:sldId id="323" r:id="rId36"/>
    <p:sldId id="324" r:id="rId37"/>
    <p:sldId id="375" r:id="rId38"/>
    <p:sldId id="333" r:id="rId39"/>
    <p:sldId id="272" r:id="rId40"/>
    <p:sldId id="268" r:id="rId41"/>
    <p:sldId id="367" r:id="rId42"/>
    <p:sldId id="368" r:id="rId43"/>
    <p:sldId id="369" r:id="rId44"/>
    <p:sldId id="370" r:id="rId45"/>
    <p:sldId id="371" r:id="rId46"/>
    <p:sldId id="284" r:id="rId47"/>
    <p:sldId id="285" r:id="rId48"/>
    <p:sldId id="286" r:id="rId49"/>
    <p:sldId id="287" r:id="rId50"/>
    <p:sldId id="288" r:id="rId51"/>
    <p:sldId id="283" r:id="rId52"/>
    <p:sldId id="289" r:id="rId53"/>
    <p:sldId id="290" r:id="rId54"/>
    <p:sldId id="345" r:id="rId55"/>
    <p:sldId id="292" r:id="rId56"/>
    <p:sldId id="294" r:id="rId57"/>
    <p:sldId id="295" r:id="rId58"/>
    <p:sldId id="257" r:id="rId59"/>
    <p:sldId id="258" r:id="rId60"/>
    <p:sldId id="259" r:id="rId61"/>
    <p:sldId id="260" r:id="rId62"/>
    <p:sldId id="372" r:id="rId63"/>
    <p:sldId id="373" r:id="rId64"/>
    <p:sldId id="374" r:id="rId65"/>
    <p:sldId id="338" r:id="rId66"/>
    <p:sldId id="339" r:id="rId67"/>
    <p:sldId id="340" r:id="rId68"/>
    <p:sldId id="341" r:id="rId69"/>
    <p:sldId id="366" r:id="rId7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99CC"/>
    <a:srgbClr val="FFFF99"/>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6250" autoAdjust="0"/>
  </p:normalViewPr>
  <p:slideViewPr>
    <p:cSldViewPr>
      <p:cViewPr>
        <p:scale>
          <a:sx n="60" d="100"/>
          <a:sy n="60" d="100"/>
        </p:scale>
        <p:origin x="-1104" y="-348"/>
      </p:cViewPr>
      <p:guideLst>
        <p:guide orient="horz" pos="2160"/>
        <p:guide pos="2880"/>
      </p:guideLst>
    </p:cSldViewPr>
  </p:slideViewPr>
  <p:notesTextViewPr>
    <p:cViewPr>
      <p:scale>
        <a:sx n="100" d="100"/>
        <a:sy n="100" d="100"/>
      </p:scale>
      <p:origin x="0" y="0"/>
    </p:cViewPr>
  </p:notesTextViewPr>
  <p:sorterViewPr>
    <p:cViewPr>
      <p:scale>
        <a:sx n="104" d="100"/>
        <a:sy n="104" d="100"/>
      </p:scale>
      <p:origin x="0" y="72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590717-292E-4516-9CEA-0C8ECD09E858}" type="datetimeFigureOut">
              <a:rPr lang="el-GR" smtClean="0"/>
              <a:pPr/>
              <a:t>6/3/2015</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EC4553-5CF7-4BF2-AC19-C36324FB77D3}" type="slidenum">
              <a:rPr lang="el-GR" smtClean="0"/>
              <a:pPr/>
              <a:t>‹#›</a:t>
            </a:fld>
            <a:endParaRPr lang="el-GR"/>
          </a:p>
        </p:txBody>
      </p:sp>
    </p:spTree>
    <p:extLst>
      <p:ext uri="{BB962C8B-B14F-4D97-AF65-F5344CB8AC3E}">
        <p14:creationId xmlns:p14="http://schemas.microsoft.com/office/powerpoint/2010/main" val="606049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en.wikipedia.org/wiki/Thermodynamic_efficienc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en-US">
              <a:latin typeface="Times New Roman" charset="0"/>
              <a:ea typeface="ＭＳ Ｐゴシック" charset="0"/>
              <a:cs typeface="Arial Unicode MS" charset="0"/>
            </a:endParaRPr>
          </a:p>
        </p:txBody>
      </p:sp>
      <p:sp>
        <p:nvSpPr>
          <p:cNvPr id="30722" name="Text Box 2"/>
          <p:cNvSpPr txBox="1">
            <a:spLocks noGrp="1" noChangeArrowheads="1"/>
          </p:cNvSpPr>
          <p:nvPr>
            <p:ph type="body"/>
          </p:nvPr>
        </p:nvSpPr>
        <p:spPr>
          <a:xfrm>
            <a:off x="685800" y="4343400"/>
            <a:ext cx="5481638" cy="4111625"/>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en-US" smtClean="0">
              <a:ea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en-US">
              <a:latin typeface="Times New Roman" charset="0"/>
              <a:ea typeface="ＭＳ Ｐゴシック" charset="0"/>
              <a:cs typeface="Arial Unicode MS" charset="0"/>
            </a:endParaRPr>
          </a:p>
        </p:txBody>
      </p:sp>
      <p:sp>
        <p:nvSpPr>
          <p:cNvPr id="34818" name="Text Box 2"/>
          <p:cNvSpPr txBox="1">
            <a:spLocks noGrp="1" noChangeArrowheads="1"/>
          </p:cNvSpPr>
          <p:nvPr>
            <p:ph type="body"/>
          </p:nvPr>
        </p:nvSpPr>
        <p:spPr>
          <a:xfrm>
            <a:off x="685800" y="4343400"/>
            <a:ext cx="5481638" cy="4111625"/>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en-US" smtClean="0">
              <a:ea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en-US">
              <a:latin typeface="Times New Roman" charset="0"/>
              <a:ea typeface="ＭＳ Ｐゴシック" charset="0"/>
              <a:cs typeface="Arial Unicode MS" charset="0"/>
            </a:endParaRPr>
          </a:p>
        </p:txBody>
      </p:sp>
      <p:sp>
        <p:nvSpPr>
          <p:cNvPr id="39938" name="Text Box 2"/>
          <p:cNvSpPr txBox="1">
            <a:spLocks noGrp="1" noChangeArrowheads="1"/>
          </p:cNvSpPr>
          <p:nvPr>
            <p:ph type="body"/>
          </p:nvPr>
        </p:nvSpPr>
        <p:spPr>
          <a:xfrm>
            <a:off x="685800" y="4343400"/>
            <a:ext cx="5481638" cy="4111625"/>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r>
              <a:rPr lang="el-GR" smtClean="0">
                <a:ea typeface="ＭＳ Ｐゴシック" charset="0"/>
              </a:rPr>
              <a:t>`</a:t>
            </a:r>
            <a:endParaRPr lang="en-US" smtClean="0">
              <a:ea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en-US">
              <a:latin typeface="Times New Roman" charset="0"/>
              <a:ea typeface="ＭＳ Ｐゴシック" charset="0"/>
              <a:cs typeface="Arial Unicode MS" charset="0"/>
            </a:endParaRPr>
          </a:p>
        </p:txBody>
      </p:sp>
      <p:sp>
        <p:nvSpPr>
          <p:cNvPr id="39938" name="Text Box 2"/>
          <p:cNvSpPr txBox="1">
            <a:spLocks noGrp="1" noChangeArrowheads="1"/>
          </p:cNvSpPr>
          <p:nvPr>
            <p:ph type="body"/>
          </p:nvPr>
        </p:nvSpPr>
        <p:spPr>
          <a:xfrm>
            <a:off x="685800" y="4343400"/>
            <a:ext cx="5481638" cy="4111625"/>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r>
              <a:rPr lang="el-GR" smtClean="0">
                <a:ea typeface="ＭＳ Ｐゴシック" charset="0"/>
              </a:rPr>
              <a:t>`</a:t>
            </a:r>
            <a:endParaRPr lang="en-US" smtClean="0">
              <a:ea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en-US">
              <a:latin typeface="Times New Roman" charset="0"/>
              <a:ea typeface="ＭＳ Ｐゴシック" charset="0"/>
              <a:cs typeface="Arial Unicode MS" charset="0"/>
            </a:endParaRPr>
          </a:p>
        </p:txBody>
      </p:sp>
      <p:sp>
        <p:nvSpPr>
          <p:cNvPr id="39938" name="Text Box 2"/>
          <p:cNvSpPr txBox="1">
            <a:spLocks noGrp="1" noChangeArrowheads="1"/>
          </p:cNvSpPr>
          <p:nvPr>
            <p:ph type="body"/>
          </p:nvPr>
        </p:nvSpPr>
        <p:spPr>
          <a:xfrm>
            <a:off x="685800" y="4343400"/>
            <a:ext cx="5481638" cy="4111625"/>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r>
              <a:rPr lang="el-GR" smtClean="0">
                <a:ea typeface="ＭＳ Ｐゴシック" charset="0"/>
              </a:rPr>
              <a:t>`</a:t>
            </a:r>
            <a:endParaRPr lang="en-US" smtClean="0">
              <a:ea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en-US">
              <a:latin typeface="Times New Roman" charset="0"/>
              <a:ea typeface="ＭＳ Ｐゴシック" charset="0"/>
              <a:cs typeface="Arial Unicode MS" charset="0"/>
            </a:endParaRPr>
          </a:p>
        </p:txBody>
      </p:sp>
      <p:sp>
        <p:nvSpPr>
          <p:cNvPr id="39938" name="Text Box 2"/>
          <p:cNvSpPr txBox="1">
            <a:spLocks noGrp="1" noChangeArrowheads="1"/>
          </p:cNvSpPr>
          <p:nvPr>
            <p:ph type="body"/>
          </p:nvPr>
        </p:nvSpPr>
        <p:spPr>
          <a:xfrm>
            <a:off x="685800" y="4343400"/>
            <a:ext cx="5481638" cy="4111625"/>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r>
              <a:rPr lang="el-GR" smtClean="0">
                <a:ea typeface="ＭＳ Ｐゴシック" charset="0"/>
              </a:rPr>
              <a:t>`</a:t>
            </a:r>
            <a:endParaRPr lang="en-US" smtClean="0">
              <a:ea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en-US">
              <a:latin typeface="Times New Roman" charset="0"/>
              <a:ea typeface="ＭＳ Ｐゴシック" charset="0"/>
              <a:cs typeface="Arial Unicode MS" charset="0"/>
            </a:endParaRPr>
          </a:p>
        </p:txBody>
      </p:sp>
      <p:sp>
        <p:nvSpPr>
          <p:cNvPr id="40962" name="Text Box 2"/>
          <p:cNvSpPr txBox="1">
            <a:spLocks noGrp="1" noChangeArrowheads="1"/>
          </p:cNvSpPr>
          <p:nvPr>
            <p:ph type="body"/>
          </p:nvPr>
        </p:nvSpPr>
        <p:spPr>
          <a:xfrm>
            <a:off x="685800" y="4343400"/>
            <a:ext cx="5481638" cy="4111625"/>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en-US" smtClean="0">
              <a:ea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en-US">
              <a:latin typeface="Times New Roman" charset="0"/>
              <a:ea typeface="ＭＳ Ｐゴシック" charset="0"/>
              <a:cs typeface="Arial Unicode MS" charset="0"/>
            </a:endParaRPr>
          </a:p>
        </p:txBody>
      </p:sp>
      <p:sp>
        <p:nvSpPr>
          <p:cNvPr id="39938" name="Text Box 2"/>
          <p:cNvSpPr txBox="1">
            <a:spLocks noGrp="1" noChangeArrowheads="1"/>
          </p:cNvSpPr>
          <p:nvPr>
            <p:ph type="body"/>
          </p:nvPr>
        </p:nvSpPr>
        <p:spPr>
          <a:xfrm>
            <a:off x="685800" y="4343400"/>
            <a:ext cx="5481638" cy="4111625"/>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r>
              <a:rPr lang="el-GR" smtClean="0">
                <a:ea typeface="ＭＳ Ｐゴシック" charset="0"/>
              </a:rPr>
              <a:t>`</a:t>
            </a:r>
            <a:endParaRPr lang="en-US" smtClean="0">
              <a:ea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en-US">
              <a:latin typeface="Times New Roman" charset="0"/>
              <a:ea typeface="ＭＳ Ｐゴシック" charset="0"/>
              <a:cs typeface="Arial Unicode MS" charset="0"/>
            </a:endParaRPr>
          </a:p>
        </p:txBody>
      </p:sp>
      <p:sp>
        <p:nvSpPr>
          <p:cNvPr id="43010" name="Text Box 2"/>
          <p:cNvSpPr txBox="1">
            <a:spLocks noGrp="1" noChangeArrowheads="1"/>
          </p:cNvSpPr>
          <p:nvPr>
            <p:ph type="body"/>
          </p:nvPr>
        </p:nvSpPr>
        <p:spPr>
          <a:xfrm>
            <a:off x="685800" y="4343400"/>
            <a:ext cx="5481638" cy="4111625"/>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en-US" smtClean="0">
              <a:ea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en-US">
              <a:latin typeface="Times New Roman" charset="0"/>
              <a:ea typeface="ＭＳ Ｐゴシック" charset="0"/>
              <a:cs typeface="Arial Unicode MS" charset="0"/>
            </a:endParaRPr>
          </a:p>
        </p:txBody>
      </p:sp>
      <p:sp>
        <p:nvSpPr>
          <p:cNvPr id="44034" name="Text Box 2"/>
          <p:cNvSpPr txBox="1">
            <a:spLocks noGrp="1" noChangeArrowheads="1"/>
          </p:cNvSpPr>
          <p:nvPr>
            <p:ph type="body"/>
          </p:nvPr>
        </p:nvSpPr>
        <p:spPr>
          <a:xfrm>
            <a:off x="685800" y="4343400"/>
            <a:ext cx="5481638" cy="4111625"/>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en-US" smtClean="0">
              <a:ea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en-US">
              <a:latin typeface="Times New Roman" charset="0"/>
              <a:ea typeface="ＭＳ Ｐゴシック" charset="0"/>
              <a:cs typeface="Arial Unicode MS" charset="0"/>
            </a:endParaRPr>
          </a:p>
        </p:txBody>
      </p:sp>
      <p:sp>
        <p:nvSpPr>
          <p:cNvPr id="45058" name="Text Box 2"/>
          <p:cNvSpPr txBox="1">
            <a:spLocks noGrp="1" noChangeArrowheads="1"/>
          </p:cNvSpPr>
          <p:nvPr>
            <p:ph type="body"/>
          </p:nvPr>
        </p:nvSpPr>
        <p:spPr>
          <a:xfrm>
            <a:off x="685800" y="4343400"/>
            <a:ext cx="5481638" cy="4111625"/>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en-US" smtClean="0">
              <a:ea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en-US">
              <a:latin typeface="Times New Roman" charset="0"/>
              <a:ea typeface="ＭＳ Ｐゴシック" charset="0"/>
              <a:cs typeface="Arial Unicode MS" charset="0"/>
            </a:endParaRPr>
          </a:p>
        </p:txBody>
      </p:sp>
      <p:sp>
        <p:nvSpPr>
          <p:cNvPr id="29698" name="Text Box 2"/>
          <p:cNvSpPr txBox="1">
            <a:spLocks noGrp="1" noChangeArrowheads="1"/>
          </p:cNvSpPr>
          <p:nvPr>
            <p:ph type="body"/>
          </p:nvPr>
        </p:nvSpPr>
        <p:spPr>
          <a:xfrm>
            <a:off x="685800" y="4343400"/>
            <a:ext cx="5481638" cy="4111625"/>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en-US" smtClean="0">
              <a:ea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en-US">
              <a:latin typeface="Times New Roman" charset="0"/>
              <a:ea typeface="ＭＳ Ｐゴシック" charset="0"/>
              <a:cs typeface="Arial Unicode MS" charset="0"/>
            </a:endParaRPr>
          </a:p>
        </p:txBody>
      </p:sp>
      <p:sp>
        <p:nvSpPr>
          <p:cNvPr id="46082" name="Text Box 2"/>
          <p:cNvSpPr txBox="1">
            <a:spLocks noGrp="1" noChangeArrowheads="1"/>
          </p:cNvSpPr>
          <p:nvPr>
            <p:ph type="body"/>
          </p:nvPr>
        </p:nvSpPr>
        <p:spPr>
          <a:xfrm>
            <a:off x="685800" y="4343400"/>
            <a:ext cx="5481638" cy="4111625"/>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en-US" smtClean="0">
              <a:ea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en-US">
              <a:latin typeface="Times New Roman" charset="0"/>
              <a:ea typeface="ＭＳ Ｐゴシック" charset="0"/>
              <a:cs typeface="Arial Unicode MS" charset="0"/>
            </a:endParaRPr>
          </a:p>
        </p:txBody>
      </p:sp>
      <p:sp>
        <p:nvSpPr>
          <p:cNvPr id="47106" name="Text Box 2"/>
          <p:cNvSpPr txBox="1">
            <a:spLocks noGrp="1" noChangeArrowheads="1"/>
          </p:cNvSpPr>
          <p:nvPr>
            <p:ph type="body"/>
          </p:nvPr>
        </p:nvSpPr>
        <p:spPr>
          <a:xfrm>
            <a:off x="685800" y="4343400"/>
            <a:ext cx="5481638" cy="4111625"/>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en-US" smtClean="0">
              <a:ea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en-US">
              <a:latin typeface="Times New Roman" charset="0"/>
              <a:ea typeface="ＭＳ Ｐゴシック" charset="0"/>
              <a:cs typeface="Arial Unicode MS" charset="0"/>
            </a:endParaRPr>
          </a:p>
        </p:txBody>
      </p:sp>
      <p:sp>
        <p:nvSpPr>
          <p:cNvPr id="48130" name="Text Box 2"/>
          <p:cNvSpPr txBox="1">
            <a:spLocks noGrp="1" noChangeArrowheads="1"/>
          </p:cNvSpPr>
          <p:nvPr>
            <p:ph type="body"/>
          </p:nvPr>
        </p:nvSpPr>
        <p:spPr>
          <a:xfrm>
            <a:off x="685800" y="4343400"/>
            <a:ext cx="5481638" cy="4111625"/>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en-US" smtClean="0">
              <a:ea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3"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en-US">
              <a:latin typeface="Times New Roman" charset="0"/>
              <a:ea typeface="ＭＳ Ｐゴシック" charset="0"/>
              <a:cs typeface="Arial Unicode MS" charset="0"/>
            </a:endParaRPr>
          </a:p>
        </p:txBody>
      </p:sp>
      <p:sp>
        <p:nvSpPr>
          <p:cNvPr id="49154" name="Text Box 2"/>
          <p:cNvSpPr txBox="1">
            <a:spLocks noGrp="1" noChangeArrowheads="1"/>
          </p:cNvSpPr>
          <p:nvPr>
            <p:ph type="body"/>
          </p:nvPr>
        </p:nvSpPr>
        <p:spPr>
          <a:xfrm>
            <a:off x="685800" y="4343400"/>
            <a:ext cx="5481638" cy="4111625"/>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en-US" smtClean="0">
              <a:ea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en-US">
              <a:latin typeface="Times New Roman" charset="0"/>
              <a:ea typeface="ＭＳ Ｐゴシック" charset="0"/>
              <a:cs typeface="Arial Unicode MS" charset="0"/>
            </a:endParaRPr>
          </a:p>
        </p:txBody>
      </p:sp>
      <p:sp>
        <p:nvSpPr>
          <p:cNvPr id="50178" name="Text Box 2"/>
          <p:cNvSpPr txBox="1">
            <a:spLocks noGrp="1" noChangeArrowheads="1"/>
          </p:cNvSpPr>
          <p:nvPr>
            <p:ph type="body"/>
          </p:nvPr>
        </p:nvSpPr>
        <p:spPr>
          <a:xfrm>
            <a:off x="685800" y="4343400"/>
            <a:ext cx="5481638" cy="4111625"/>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en-US" smtClean="0">
              <a:ea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smtClean="0">
                <a:solidFill>
                  <a:schemeClr val="tx1"/>
                </a:solidFill>
                <a:effectLst/>
                <a:latin typeface="+mn-lt"/>
                <a:ea typeface="+mn-ea"/>
                <a:cs typeface="+mn-cs"/>
              </a:rPr>
              <a:t>A heat pump is a device that uses mechanical energy to pump heat “up the temperature scale” from a cooler region to a warmer one. It does so by changing the pressure of a working fluid called a refrigerant. Commonly used refrigerants are distinguished by the fact that over a relatively moderate range of elevated pressures, they vaporize and condense at temperatures that can drive spontaneous heat flow in the direction needed to preserve food, chill water, or maintain interior building comfort</a:t>
            </a:r>
            <a:endParaRPr lang="en-GB"/>
          </a:p>
        </p:txBody>
      </p:sp>
      <p:sp>
        <p:nvSpPr>
          <p:cNvPr id="4" name="Slide Number Placeholder 3"/>
          <p:cNvSpPr>
            <a:spLocks noGrp="1"/>
          </p:cNvSpPr>
          <p:nvPr>
            <p:ph type="sldNum" sz="quarter" idx="10"/>
          </p:nvPr>
        </p:nvSpPr>
        <p:spPr/>
        <p:txBody>
          <a:bodyPr/>
          <a:lstStyle/>
          <a:p>
            <a:fld id="{9AEC4553-5CF7-4BF2-AC19-C36324FB77D3}" type="slidenum">
              <a:rPr lang="el-GR" smtClean="0"/>
              <a:pPr/>
              <a:t>39</a:t>
            </a:fld>
            <a:endParaRPr lang="el-GR"/>
          </a:p>
        </p:txBody>
      </p:sp>
    </p:spTree>
    <p:extLst>
      <p:ext uri="{BB962C8B-B14F-4D97-AF65-F5344CB8AC3E}">
        <p14:creationId xmlns:p14="http://schemas.microsoft.com/office/powerpoint/2010/main" val="123421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9AEC4553-5CF7-4BF2-AC19-C36324FB77D3}" type="slidenum">
              <a:rPr lang="el-GR" smtClean="0"/>
              <a:pPr/>
              <a:t>58</a:t>
            </a:fld>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9AEC4553-5CF7-4BF2-AC19-C36324FB77D3}" type="slidenum">
              <a:rPr lang="el-GR" smtClean="0"/>
              <a:pPr/>
              <a:t>59</a:t>
            </a:fld>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9AEC4553-5CF7-4BF2-AC19-C36324FB77D3}" type="slidenum">
              <a:rPr lang="el-GR" smtClean="0"/>
              <a:pPr/>
              <a:t>60</a:t>
            </a:fld>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9AEC4553-5CF7-4BF2-AC19-C36324FB77D3}" type="slidenum">
              <a:rPr lang="el-GR" smtClean="0"/>
              <a:pPr/>
              <a:t>61</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en-US">
              <a:latin typeface="Times New Roman" charset="0"/>
              <a:ea typeface="ＭＳ Ｐゴシック" charset="0"/>
              <a:cs typeface="Arial Unicode MS" charset="0"/>
            </a:endParaRPr>
          </a:p>
        </p:txBody>
      </p:sp>
      <p:sp>
        <p:nvSpPr>
          <p:cNvPr id="31746" name="Text Box 2"/>
          <p:cNvSpPr txBox="1">
            <a:spLocks noGrp="1" noChangeArrowheads="1"/>
          </p:cNvSpPr>
          <p:nvPr>
            <p:ph type="body"/>
          </p:nvPr>
        </p:nvSpPr>
        <p:spPr>
          <a:xfrm>
            <a:off x="685800" y="4343400"/>
            <a:ext cx="5481638" cy="4111625"/>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en-US" smtClean="0">
              <a:ea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smtClean="0">
                <a:solidFill>
                  <a:schemeClr val="tx1"/>
                </a:solidFill>
                <a:effectLst/>
                <a:latin typeface="+mn-lt"/>
                <a:ea typeface="+mn-ea"/>
                <a:cs typeface="+mn-cs"/>
              </a:rPr>
              <a:t>The amplitude of seasonal changes in soil temperature on either side of the mean earth temperature depends on the type of soil and depth below the ground surface. In Virginia the amplitude of soil temperature change at the ground surface is typically in the range of 20-25ºF, depending on the extent and type of vegetation cover. At depths greater than about 30 feet below the surface, however, the soil temperature remains relatively constant throughout the year,</a:t>
            </a:r>
            <a:endParaRPr lang="en-GB"/>
          </a:p>
        </p:txBody>
      </p:sp>
      <p:sp>
        <p:nvSpPr>
          <p:cNvPr id="4" name="Slide Number Placeholder 3"/>
          <p:cNvSpPr>
            <a:spLocks noGrp="1"/>
          </p:cNvSpPr>
          <p:nvPr>
            <p:ph type="sldNum" sz="quarter" idx="10"/>
          </p:nvPr>
        </p:nvSpPr>
        <p:spPr/>
        <p:txBody>
          <a:bodyPr/>
          <a:lstStyle/>
          <a:p>
            <a:fld id="{9AEC4553-5CF7-4BF2-AC19-C36324FB77D3}" type="slidenum">
              <a:rPr lang="el-GR" smtClean="0"/>
              <a:pPr/>
              <a:t>65</a:t>
            </a:fld>
            <a:endParaRPr lang="el-GR"/>
          </a:p>
        </p:txBody>
      </p:sp>
    </p:spTree>
    <p:extLst>
      <p:ext uri="{BB962C8B-B14F-4D97-AF65-F5344CB8AC3E}">
        <p14:creationId xmlns:p14="http://schemas.microsoft.com/office/powerpoint/2010/main" val="16513582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smtClean="0">
                <a:solidFill>
                  <a:schemeClr val="tx1"/>
                </a:solidFill>
                <a:effectLst/>
                <a:latin typeface="+mn-lt"/>
                <a:ea typeface="+mn-ea"/>
                <a:cs typeface="+mn-cs"/>
              </a:rPr>
              <a:t>Thermal conductivity influence on number of boreholes and total length of the earth-coupled heat exchanger per 10 tons of load for a vertical closed-loop GHP system. </a:t>
            </a:r>
            <a:endParaRPr lang="en-GB"/>
          </a:p>
        </p:txBody>
      </p:sp>
      <p:sp>
        <p:nvSpPr>
          <p:cNvPr id="4" name="Slide Number Placeholder 3"/>
          <p:cNvSpPr>
            <a:spLocks noGrp="1"/>
          </p:cNvSpPr>
          <p:nvPr>
            <p:ph type="sldNum" sz="quarter" idx="10"/>
          </p:nvPr>
        </p:nvSpPr>
        <p:spPr/>
        <p:txBody>
          <a:bodyPr/>
          <a:lstStyle/>
          <a:p>
            <a:fld id="{9AEC4553-5CF7-4BF2-AC19-C36324FB77D3}" type="slidenum">
              <a:rPr lang="el-GR" smtClean="0"/>
              <a:pPr/>
              <a:t>68</a:t>
            </a:fld>
            <a:endParaRPr lang="el-GR"/>
          </a:p>
        </p:txBody>
      </p:sp>
    </p:spTree>
    <p:extLst>
      <p:ext uri="{BB962C8B-B14F-4D97-AF65-F5344CB8AC3E}">
        <p14:creationId xmlns:p14="http://schemas.microsoft.com/office/powerpoint/2010/main" val="2350693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b="1" kern="1200" smtClean="0">
                <a:solidFill>
                  <a:schemeClr val="tx1"/>
                </a:solidFill>
                <a:effectLst/>
                <a:latin typeface="+mn-lt"/>
                <a:ea typeface="+mn-ea"/>
                <a:cs typeface="+mn-cs"/>
              </a:rPr>
              <a:t>Latent heat</a:t>
            </a:r>
            <a:r>
              <a:rPr lang="el-GR" sz="1200" kern="1200" smtClean="0">
                <a:solidFill>
                  <a:schemeClr val="tx1"/>
                </a:solidFill>
                <a:effectLst/>
                <a:latin typeface="+mn-lt"/>
                <a:ea typeface="+mn-ea"/>
                <a:cs typeface="+mn-cs"/>
              </a:rPr>
              <a:t> is the energy needed to overcome the molecular interactions that tend to organize matter, such that it can undergo a phase change into a more disorganized state. Solids are more organized than liquids, which in turn are more organized than gases. Consider a block of ice being warmed by an external heat source. Although the ice molecules contain some heat energy, their vibrations are not sufficiently energetic to overcome their interactions that hold them together in a solid structure. As heat energy is absorbed by the ice, its molecules vibrate faster within the solid structure, and its temperature rises. When its temperature reaches 0°C, however, the ice begins to melt, and its temperature stops rising. This is because the molecules now have enough vibrational energy that any additional heat will break down the solid structure into a more loosely connected liquid state. Instead of causing increased molecular vibration within the solid state, all heat energy absorbed by the ice at its 0°C melting point goes into changing its state from solid to liquid until all molecules are in the liquid phase. </a:t>
            </a:r>
            <a:endParaRPr lang="en-GB"/>
          </a:p>
        </p:txBody>
      </p:sp>
      <p:sp>
        <p:nvSpPr>
          <p:cNvPr id="4" name="Slide Number Placeholder 3"/>
          <p:cNvSpPr>
            <a:spLocks noGrp="1"/>
          </p:cNvSpPr>
          <p:nvPr>
            <p:ph type="sldNum" sz="quarter" idx="10"/>
          </p:nvPr>
        </p:nvSpPr>
        <p:spPr/>
        <p:txBody>
          <a:bodyPr/>
          <a:lstStyle/>
          <a:p>
            <a:fld id="{9AEC4553-5CF7-4BF2-AC19-C36324FB77D3}" type="slidenum">
              <a:rPr lang="el-GR" smtClean="0"/>
              <a:pPr/>
              <a:t>8</a:t>
            </a:fld>
            <a:endParaRPr lang="el-GR"/>
          </a:p>
        </p:txBody>
      </p:sp>
    </p:spTree>
    <p:extLst>
      <p:ext uri="{BB962C8B-B14F-4D97-AF65-F5344CB8AC3E}">
        <p14:creationId xmlns:p14="http://schemas.microsoft.com/office/powerpoint/2010/main" val="218777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smtClean="0">
                <a:solidFill>
                  <a:schemeClr val="tx1"/>
                </a:solidFill>
                <a:effectLst/>
                <a:latin typeface="+mn-lt"/>
                <a:ea typeface="+mn-ea"/>
                <a:cs typeface="+mn-cs"/>
              </a:rPr>
              <a:t>a liquid can be boiled at any temperature simply by reducing the applied pressure below its saturated </a:t>
            </a:r>
            <a:r>
              <a:rPr lang="en-GB" sz="1200" kern="1200" err="1" smtClean="0">
                <a:solidFill>
                  <a:schemeClr val="tx1"/>
                </a:solidFill>
                <a:effectLst/>
                <a:latin typeface="+mn-lt"/>
                <a:ea typeface="+mn-ea"/>
                <a:cs typeface="+mn-cs"/>
              </a:rPr>
              <a:t>vapor</a:t>
            </a:r>
            <a:r>
              <a:rPr lang="en-GB" sz="1200" kern="1200" smtClean="0">
                <a:solidFill>
                  <a:schemeClr val="tx1"/>
                </a:solidFill>
                <a:effectLst/>
                <a:latin typeface="+mn-lt"/>
                <a:ea typeface="+mn-ea"/>
                <a:cs typeface="+mn-cs"/>
              </a:rPr>
              <a:t> pressure at that temperature. This is exactly what occurs when you press down the spray nozzle of a pressurized "canned air" duster (such as used for cleaning electronic components</a:t>
            </a:r>
            <a:endParaRPr lang="el-GR" sz="1200" kern="1200" smtClean="0">
              <a:solidFill>
                <a:schemeClr val="tx1"/>
              </a:solidFill>
              <a:effectLst/>
              <a:latin typeface="+mn-lt"/>
              <a:ea typeface="+mn-ea"/>
              <a:cs typeface="+mn-cs"/>
            </a:endParaRPr>
          </a:p>
          <a:p>
            <a:endParaRPr lang="el-GR" sz="1200" kern="1200" smtClean="0">
              <a:solidFill>
                <a:schemeClr val="tx1"/>
              </a:solidFill>
              <a:effectLst/>
              <a:latin typeface="+mn-lt"/>
              <a:ea typeface="+mn-ea"/>
              <a:cs typeface="+mn-cs"/>
            </a:endParaRPr>
          </a:p>
          <a:p>
            <a:r>
              <a:rPr lang="el-GR" sz="1200" kern="1200" smtClean="0">
                <a:solidFill>
                  <a:schemeClr val="tx1"/>
                </a:solidFill>
                <a:effectLst/>
                <a:latin typeface="+mn-lt"/>
                <a:ea typeface="+mn-ea"/>
                <a:cs typeface="+mn-cs"/>
              </a:rPr>
              <a:t>Το</a:t>
            </a:r>
            <a:r>
              <a:rPr lang="el-GR" sz="1200" kern="1200" baseline="0" smtClean="0">
                <a:solidFill>
                  <a:schemeClr val="tx1"/>
                </a:solidFill>
                <a:effectLst/>
                <a:latin typeface="+mn-lt"/>
                <a:ea typeface="+mn-ea"/>
                <a:cs typeface="+mn-cs"/>
              </a:rPr>
              <a:t> νερό/χυμός/τοματοχυμός βράζει σε μικρότερη θερμοκρασία μόλις αφαιρέσουμε την πίεση στο δοχείο, γιατί τα επιφανειακά μόρια του ρευστού δεν έχουν την πίεση των ατμών και συνεπώς εξατμίζονται ευκολότερα</a:t>
            </a:r>
            <a:endParaRPr lang="en-GB"/>
          </a:p>
        </p:txBody>
      </p:sp>
      <p:sp>
        <p:nvSpPr>
          <p:cNvPr id="4" name="Slide Number Placeholder 3"/>
          <p:cNvSpPr>
            <a:spLocks noGrp="1"/>
          </p:cNvSpPr>
          <p:nvPr>
            <p:ph type="sldNum" sz="quarter" idx="10"/>
          </p:nvPr>
        </p:nvSpPr>
        <p:spPr/>
        <p:txBody>
          <a:bodyPr/>
          <a:lstStyle/>
          <a:p>
            <a:fld id="{9AEC4553-5CF7-4BF2-AC19-C36324FB77D3}" type="slidenum">
              <a:rPr lang="el-GR" smtClean="0"/>
              <a:pPr/>
              <a:t>9</a:t>
            </a:fld>
            <a:endParaRPr lang="el-GR"/>
          </a:p>
        </p:txBody>
      </p:sp>
    </p:spTree>
    <p:extLst>
      <p:ext uri="{BB962C8B-B14F-4D97-AF65-F5344CB8AC3E}">
        <p14:creationId xmlns:p14="http://schemas.microsoft.com/office/powerpoint/2010/main" val="2825274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6C9CC4-7709-43F0-A5D1-40F1A3F96B61}" type="slidenum">
              <a:rPr lang="en-US" altLang="en-US"/>
              <a:pPr/>
              <a:t>12</a:t>
            </a:fld>
            <a:endParaRPr lang="en-US" alt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r>
              <a:rPr lang="en-US" altLang="en-US"/>
              <a:t>Picture:  Craig Miller, U.S. Department of Energy (PIX 02211)</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smtClean="0">
                <a:solidFill>
                  <a:schemeClr val="tx1"/>
                </a:solidFill>
                <a:effectLst/>
                <a:latin typeface="+mn-lt"/>
                <a:ea typeface="+mn-ea"/>
                <a:cs typeface="+mn-cs"/>
              </a:rPr>
              <a:t> COPheating</a:t>
            </a:r>
            <a:r>
              <a:rPr lang="en-GB" sz="1200" b="0" i="0" kern="1200" baseline="0" smtClean="0">
                <a:solidFill>
                  <a:schemeClr val="tx1"/>
                </a:solidFill>
                <a:effectLst/>
                <a:latin typeface="+mn-lt"/>
                <a:ea typeface="+mn-ea"/>
                <a:cs typeface="+mn-cs"/>
              </a:rPr>
              <a:t> </a:t>
            </a:r>
            <a:r>
              <a:rPr lang="en-GB" sz="1200" b="0" i="0" kern="1200" smtClean="0">
                <a:solidFill>
                  <a:schemeClr val="tx1"/>
                </a:solidFill>
                <a:effectLst/>
                <a:latin typeface="+mn-lt"/>
                <a:ea typeface="+mn-ea"/>
                <a:cs typeface="+mn-cs"/>
              </a:rPr>
              <a:t>applies to heat pumps and COPcooling applies to air conditioners or refrigerators. For heat engines, see </a:t>
            </a:r>
            <a:r>
              <a:rPr lang="en-GB" sz="1200" b="0" i="0" u="none" strike="noStrike" kern="1200" smtClean="0">
                <a:solidFill>
                  <a:schemeClr val="tx1"/>
                </a:solidFill>
                <a:effectLst/>
                <a:latin typeface="+mn-lt"/>
                <a:ea typeface="+mn-ea"/>
                <a:cs typeface="+mn-cs"/>
                <a:hlinkClick r:id="rId3" tooltip="Thermodynamic efficiency"/>
              </a:rPr>
              <a:t>Efficiency</a:t>
            </a:r>
            <a:r>
              <a:rPr lang="en-GB" sz="1200" b="0" i="0" kern="1200" smtClean="0">
                <a:solidFill>
                  <a:schemeClr val="tx1"/>
                </a:solidFill>
                <a:effectLst/>
                <a:latin typeface="+mn-lt"/>
                <a:ea typeface="+mn-ea"/>
                <a:cs typeface="+mn-cs"/>
              </a:rPr>
              <a:t>. Values for actual systems will always be less than these theoretical maximums. In Europe, the standard tests for ground source heat pump units use 35 °C (95 °F) for  and 0 °C (32 °F) for . According to the above formula, the maximum achievable COP would be 8.8. Test results of the best systems are around 4.5. When measuring installed units over a whole season and accounting for the energy needed to pump water through the piping systems, seasonal COP's are around 3.5 or less. This indicates room for improvement.</a:t>
            </a:r>
          </a:p>
          <a:p>
            <a:endParaRPr lang="en-GB" sz="1200" b="0" i="0" kern="1200" smtClean="0">
              <a:solidFill>
                <a:schemeClr val="tx1"/>
              </a:solidFill>
              <a:effectLst/>
              <a:latin typeface="+mn-lt"/>
              <a:ea typeface="+mn-ea"/>
              <a:cs typeface="+mn-cs"/>
            </a:endParaRPr>
          </a:p>
          <a:p>
            <a:r>
              <a:rPr lang="en-GB" sz="1200" b="0" i="0" kern="1200" smtClean="0">
                <a:solidFill>
                  <a:schemeClr val="tx1"/>
                </a:solidFill>
                <a:effectLst/>
                <a:latin typeface="+mn-lt"/>
                <a:ea typeface="+mn-ea"/>
                <a:cs typeface="+mn-cs"/>
              </a:rPr>
              <a:t>the COP of a heat pump system can be improved by reducing the temperature gap  minus  at which the system works. For a heating system this would mean two things: 1) reducing the output temperature to around 30 °C (86 °F) which requires piped floor, wall or ceiling heating, or oversized water to air heaters and 2) increasing the input temperature (e.g. by using an oversized ground source or by access to a solar-assisted thermal bank ). For an air cooler, COP could be improved by using ground water as an input instead of air, and by reducing temperature drop on output side through increasing air flow.</a:t>
            </a:r>
            <a:endParaRPr lang="en-GB"/>
          </a:p>
        </p:txBody>
      </p:sp>
      <p:sp>
        <p:nvSpPr>
          <p:cNvPr id="4" name="Slide Number Placeholder 3"/>
          <p:cNvSpPr>
            <a:spLocks noGrp="1"/>
          </p:cNvSpPr>
          <p:nvPr>
            <p:ph type="sldNum" sz="quarter" idx="10"/>
          </p:nvPr>
        </p:nvSpPr>
        <p:spPr/>
        <p:txBody>
          <a:bodyPr/>
          <a:lstStyle/>
          <a:p>
            <a:fld id="{9AEC4553-5CF7-4BF2-AC19-C36324FB77D3}" type="slidenum">
              <a:rPr lang="el-GR" smtClean="0"/>
              <a:pPr/>
              <a:t>16</a:t>
            </a:fld>
            <a:endParaRPr lang="el-GR"/>
          </a:p>
        </p:txBody>
      </p:sp>
    </p:spTree>
    <p:extLst>
      <p:ext uri="{BB962C8B-B14F-4D97-AF65-F5344CB8AC3E}">
        <p14:creationId xmlns:p14="http://schemas.microsoft.com/office/powerpoint/2010/main" val="1757686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en-US">
              <a:latin typeface="Times New Roman" charset="0"/>
              <a:ea typeface="ＭＳ Ｐゴシック" charset="0"/>
              <a:cs typeface="Arial Unicode MS" charset="0"/>
            </a:endParaRPr>
          </a:p>
        </p:txBody>
      </p:sp>
      <p:sp>
        <p:nvSpPr>
          <p:cNvPr id="32770" name="Text Box 2"/>
          <p:cNvSpPr txBox="1">
            <a:spLocks noGrp="1" noChangeArrowheads="1"/>
          </p:cNvSpPr>
          <p:nvPr>
            <p:ph type="body"/>
          </p:nvPr>
        </p:nvSpPr>
        <p:spPr>
          <a:xfrm>
            <a:off x="685800" y="4343400"/>
            <a:ext cx="5481638" cy="4111625"/>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en-US" smtClean="0">
              <a:ea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en-US">
              <a:latin typeface="Times New Roman" charset="0"/>
              <a:ea typeface="ＭＳ Ｐゴシック" charset="0"/>
              <a:cs typeface="Arial Unicode MS" charset="0"/>
            </a:endParaRPr>
          </a:p>
        </p:txBody>
      </p:sp>
      <p:sp>
        <p:nvSpPr>
          <p:cNvPr id="33794" name="Text Box 2"/>
          <p:cNvSpPr txBox="1">
            <a:spLocks noGrp="1" noChangeArrowheads="1"/>
          </p:cNvSpPr>
          <p:nvPr>
            <p:ph type="body"/>
          </p:nvPr>
        </p:nvSpPr>
        <p:spPr>
          <a:xfrm>
            <a:off x="685800" y="4343400"/>
            <a:ext cx="5481638" cy="4111625"/>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en-US" smtClean="0">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DA93975A-C48E-4A0A-B66D-AB112BA15C68}" type="datetimeFigureOut">
              <a:rPr lang="el-GR" smtClean="0"/>
              <a:pPr/>
              <a:t>6/3/2015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16B0323-4A87-422E-95E5-5D28E7DF98B4}"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DA93975A-C48E-4A0A-B66D-AB112BA15C68}" type="datetimeFigureOut">
              <a:rPr lang="el-GR" smtClean="0"/>
              <a:pPr/>
              <a:t>6/3/2015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16B0323-4A87-422E-95E5-5D28E7DF98B4}"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DA93975A-C48E-4A0A-B66D-AB112BA15C68}" type="datetimeFigureOut">
              <a:rPr lang="el-GR" smtClean="0"/>
              <a:pPr/>
              <a:t>6/3/2015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16B0323-4A87-422E-95E5-5D28E7DF98B4}"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907" y="608521"/>
            <a:ext cx="7767898" cy="1138477"/>
          </a:xfrm>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fld id="{E4C3A5FB-0980-46AD-97FE-44DDFA5AA0FC}" type="slidenum">
              <a:rPr lang="en-US" altLang="en-US"/>
              <a:pPr/>
              <a:t>‹#›</a:t>
            </a:fld>
            <a:endParaRPr lang="en-US" altLang="en-US"/>
          </a:p>
        </p:txBody>
      </p:sp>
    </p:spTree>
    <p:extLst>
      <p:ext uri="{BB962C8B-B14F-4D97-AF65-F5344CB8AC3E}">
        <p14:creationId xmlns:p14="http://schemas.microsoft.com/office/powerpoint/2010/main" val="2384166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4648200" y="1981200"/>
            <a:ext cx="3810000" cy="4114800"/>
          </a:xfrm>
        </p:spPr>
        <p:txBody>
          <a:bodyPr/>
          <a:lstStyle/>
          <a:p>
            <a:endParaRPr lang="en-GB"/>
          </a:p>
        </p:txBody>
      </p:sp>
      <p:sp>
        <p:nvSpPr>
          <p:cNvPr id="5" name="Date Placeholder 4"/>
          <p:cNvSpPr>
            <a:spLocks noGrp="1"/>
          </p:cNvSpPr>
          <p:nvPr>
            <p:ph type="dt" sz="half" idx="10"/>
          </p:nvPr>
        </p:nvSpPr>
        <p:spPr>
          <a:xfrm>
            <a:off x="685800" y="6324600"/>
            <a:ext cx="1905000" cy="457200"/>
          </a:xfrm>
          <a:prstGeom prst="rect">
            <a:avLst/>
          </a:prstGeom>
        </p:spPr>
        <p:txBody>
          <a:bodyPr/>
          <a:lstStyle>
            <a:lvl1pPr>
              <a:defRPr/>
            </a:lvl1pPr>
          </a:lstStyle>
          <a:p>
            <a:endParaRPr lang="en-US" altLang="en-US"/>
          </a:p>
        </p:txBody>
      </p:sp>
      <p:sp>
        <p:nvSpPr>
          <p:cNvPr id="6" name="Footer Placeholder 5"/>
          <p:cNvSpPr>
            <a:spLocks noGrp="1"/>
          </p:cNvSpPr>
          <p:nvPr>
            <p:ph type="ftr" sz="quarter" idx="11"/>
          </p:nvPr>
        </p:nvSpPr>
        <p:spPr>
          <a:xfrm>
            <a:off x="3124200" y="6324600"/>
            <a:ext cx="2895600" cy="457200"/>
          </a:xfrm>
          <a:prstGeom prst="rect">
            <a:avLst/>
          </a:prstGeo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324600"/>
            <a:ext cx="1905000" cy="457200"/>
          </a:xfrm>
        </p:spPr>
        <p:txBody>
          <a:bodyPr/>
          <a:lstStyle>
            <a:lvl1pPr>
              <a:defRPr/>
            </a:lvl1pPr>
          </a:lstStyle>
          <a:p>
            <a:fld id="{DC12B315-755D-47AF-B4E0-0BD738A99DA1}" type="slidenum">
              <a:rPr lang="en-US" altLang="en-US"/>
              <a:pPr/>
              <a:t>‹#›</a:t>
            </a:fld>
            <a:endParaRPr lang="en-US" altLang="en-US"/>
          </a:p>
        </p:txBody>
      </p:sp>
    </p:spTree>
    <p:extLst>
      <p:ext uri="{BB962C8B-B14F-4D97-AF65-F5344CB8AC3E}">
        <p14:creationId xmlns:p14="http://schemas.microsoft.com/office/powerpoint/2010/main" val="1829076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l-GR"/>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9" name="Slide Number Placeholder 5"/>
          <p:cNvSpPr>
            <a:spLocks noGrp="1"/>
          </p:cNvSpPr>
          <p:nvPr>
            <p:ph type="sldNum" sz="quarter" idx="12"/>
          </p:nvPr>
        </p:nvSpPr>
        <p:spPr/>
        <p:txBody>
          <a:bodyPr/>
          <a:lstStyle>
            <a:lvl1pPr>
              <a:defRPr/>
            </a:lvl1pPr>
          </a:lstStyle>
          <a:p>
            <a:pPr>
              <a:defRPr/>
            </a:pPr>
            <a:fld id="{5660E12B-F3BD-45A3-9C4E-D2B635008750}" type="slidenum">
              <a:rPr lang="el-GR"/>
              <a:pPr>
                <a:defRPr/>
              </a:pPr>
              <a:t>‹#›</a:t>
            </a:fld>
            <a:endParaRPr lang="el-GR"/>
          </a:p>
        </p:txBody>
      </p:sp>
    </p:spTree>
    <p:extLst>
      <p:ext uri="{BB962C8B-B14F-4D97-AF65-F5344CB8AC3E}">
        <p14:creationId xmlns:p14="http://schemas.microsoft.com/office/powerpoint/2010/main" val="380289838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8058"/>
          </a:xfrm>
        </p:spPr>
        <p:txBody>
          <a:bodyPr>
            <a:normAutofit/>
          </a:bodyPr>
          <a:lstStyle>
            <a:lvl1pPr>
              <a:defRPr sz="3600">
                <a:solidFill>
                  <a:srgbClr val="002060"/>
                </a:solidFill>
                <a:latin typeface="Cambria Math" panose="02040503050406030204" pitchFamily="18" charset="0"/>
                <a:ea typeface="Cambria Math" panose="02040503050406030204" pitchFamily="18" charset="0"/>
              </a:defRPr>
            </a:lvl1pPr>
          </a:lstStyle>
          <a:p>
            <a:r>
              <a:rPr lang="en-US" smtClean="0"/>
              <a:t>Click to edit Master title style</a:t>
            </a:r>
            <a:endParaRPr lang="el-GR"/>
          </a:p>
        </p:txBody>
      </p:sp>
      <p:sp>
        <p:nvSpPr>
          <p:cNvPr id="3" name="Content Placeholder 2"/>
          <p:cNvSpPr>
            <a:spLocks noGrp="1"/>
          </p:cNvSpPr>
          <p:nvPr>
            <p:ph idx="1"/>
          </p:nvPr>
        </p:nvSpPr>
        <p:spPr>
          <a:xfrm>
            <a:off x="457200" y="980728"/>
            <a:ext cx="8229600" cy="5145435"/>
          </a:xfrm>
        </p:spPr>
        <p:txBody>
          <a:bodyPr/>
          <a:lstStyle>
            <a:lvl1pPr>
              <a:defRPr>
                <a:solidFill>
                  <a:schemeClr val="tx1"/>
                </a:solidFill>
                <a:latin typeface="Cambria Math" panose="02040503050406030204" pitchFamily="18" charset="0"/>
                <a:ea typeface="Cambria Math" panose="02040503050406030204" pitchFamily="18" charset="0"/>
              </a:defRPr>
            </a:lvl1pPr>
            <a:lvl2pPr>
              <a:defRPr>
                <a:solidFill>
                  <a:schemeClr val="tx1"/>
                </a:solidFill>
                <a:latin typeface="Cambria Math" panose="02040503050406030204" pitchFamily="18" charset="0"/>
                <a:ea typeface="Cambria Math" panose="02040503050406030204" pitchFamily="18" charset="0"/>
              </a:defRPr>
            </a:lvl2pPr>
            <a:lvl3pPr>
              <a:defRPr>
                <a:solidFill>
                  <a:schemeClr val="tx1"/>
                </a:solidFill>
                <a:latin typeface="Cambria Math" panose="02040503050406030204" pitchFamily="18" charset="0"/>
                <a:ea typeface="Cambria Math" panose="02040503050406030204" pitchFamily="18" charset="0"/>
              </a:defRPr>
            </a:lvl3pPr>
            <a:lvl4pPr>
              <a:defRPr>
                <a:solidFill>
                  <a:schemeClr val="tx1"/>
                </a:solidFill>
                <a:latin typeface="Cambria Math" panose="02040503050406030204" pitchFamily="18" charset="0"/>
                <a:ea typeface="Cambria Math" panose="02040503050406030204" pitchFamily="18" charset="0"/>
              </a:defRPr>
            </a:lvl4pPr>
            <a:lvl5pPr>
              <a:defRPr>
                <a:solidFill>
                  <a:schemeClr val="tx1"/>
                </a:solidFill>
                <a:latin typeface="Cambria Math" panose="02040503050406030204" pitchFamily="18" charset="0"/>
                <a:ea typeface="Cambria Math"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4" name="Date Placeholder 3"/>
          <p:cNvSpPr>
            <a:spLocks noGrp="1"/>
          </p:cNvSpPr>
          <p:nvPr>
            <p:ph type="dt" sz="half" idx="10"/>
          </p:nvPr>
        </p:nvSpPr>
        <p:spPr/>
        <p:txBody>
          <a:bodyPr/>
          <a:lstStyle/>
          <a:p>
            <a:fld id="{DA93975A-C48E-4A0A-B66D-AB112BA15C68}" type="datetimeFigureOut">
              <a:rPr lang="el-GR" smtClean="0"/>
              <a:pPr/>
              <a:t>6/3/2015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16B0323-4A87-422E-95E5-5D28E7DF98B4}"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93975A-C48E-4A0A-B66D-AB112BA15C68}" type="datetimeFigureOut">
              <a:rPr lang="el-GR" smtClean="0"/>
              <a:pPr/>
              <a:t>6/3/2015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16B0323-4A87-422E-95E5-5D28E7DF98B4}"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DA93975A-C48E-4A0A-B66D-AB112BA15C68}" type="datetimeFigureOut">
              <a:rPr lang="el-GR" smtClean="0"/>
              <a:pPr/>
              <a:t>6/3/2015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16B0323-4A87-422E-95E5-5D28E7DF98B4}"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DA93975A-C48E-4A0A-B66D-AB112BA15C68}" type="datetimeFigureOut">
              <a:rPr lang="el-GR" smtClean="0"/>
              <a:pPr/>
              <a:t>6/3/2015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A16B0323-4A87-422E-95E5-5D28E7DF98B4}"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DA93975A-C48E-4A0A-B66D-AB112BA15C68}" type="datetimeFigureOut">
              <a:rPr lang="el-GR" smtClean="0"/>
              <a:pPr/>
              <a:t>6/3/2015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A16B0323-4A87-422E-95E5-5D28E7DF98B4}"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93975A-C48E-4A0A-B66D-AB112BA15C68}" type="datetimeFigureOut">
              <a:rPr lang="el-GR" smtClean="0"/>
              <a:pPr/>
              <a:t>6/3/2015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A16B0323-4A87-422E-95E5-5D28E7DF98B4}"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93975A-C48E-4A0A-B66D-AB112BA15C68}" type="datetimeFigureOut">
              <a:rPr lang="el-GR" smtClean="0"/>
              <a:pPr/>
              <a:t>6/3/2015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16B0323-4A87-422E-95E5-5D28E7DF98B4}"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93975A-C48E-4A0A-B66D-AB112BA15C68}" type="datetimeFigureOut">
              <a:rPr lang="el-GR" smtClean="0"/>
              <a:pPr/>
              <a:t>6/3/2015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16B0323-4A87-422E-95E5-5D28E7DF98B4}"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93975A-C48E-4A0A-B66D-AB112BA15C68}" type="datetimeFigureOut">
              <a:rPr lang="el-GR" smtClean="0"/>
              <a:pPr/>
              <a:t>6/3/2015</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B0323-4A87-422E-95E5-5D28E7DF98B4}"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3.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3.png"/><Relationship Id="rId4" Type="http://schemas.openxmlformats.org/officeDocument/2006/relationships/image" Target="../media/image9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3.png"/><Relationship Id="rId5" Type="http://schemas.openxmlformats.org/officeDocument/2006/relationships/image" Target="../media/image91.pn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notesSlide" Target="../notesSlides/notesSlide11.xml"/><Relationship Id="rId9"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notesSlide" Target="../notesSlides/notesSlide12.xml"/><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notesSlide" Target="../notesSlides/notesSlide13.xml"/><Relationship Id="rId9"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notesSlide" Target="../notesSlides/notesSlide14.xml"/><Relationship Id="rId9"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2.xml"/><Relationship Id="rId7" Type="http://schemas.openxmlformats.org/officeDocument/2006/relationships/image" Target="../media/image13.png"/><Relationship Id="rId12" Type="http://schemas.openxmlformats.org/officeDocument/2006/relationships/image" Target="../media/image3.png"/><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12.png"/><Relationship Id="rId11" Type="http://schemas.openxmlformats.org/officeDocument/2006/relationships/image" Target="../media/image18.png"/><Relationship Id="rId5" Type="http://schemas.openxmlformats.org/officeDocument/2006/relationships/image" Target="../media/image11.png"/><Relationship Id="rId10" Type="http://schemas.openxmlformats.org/officeDocument/2006/relationships/image" Target="../media/image17.png"/><Relationship Id="rId4" Type="http://schemas.openxmlformats.org/officeDocument/2006/relationships/notesSlide" Target="../notesSlides/notesSlide16.xml"/><Relationship Id="rId9"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6.xml"/><Relationship Id="rId7" Type="http://schemas.openxmlformats.org/officeDocument/2006/relationships/image" Target="../media/image21.pn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3.png"/><Relationship Id="rId4" Type="http://schemas.openxmlformats.org/officeDocument/2006/relationships/notesSlide" Target="../notesSlides/notesSlide18.xml"/><Relationship Id="rId9"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slideLayout" Target="../slideLayouts/slideLayout6.xml"/><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audio" Target="../media/media29.wav"/><Relationship Id="rId16" Type="http://schemas.openxmlformats.org/officeDocument/2006/relationships/image" Target="../media/image35.png"/><Relationship Id="rId20" Type="http://schemas.openxmlformats.org/officeDocument/2006/relationships/image" Target="../media/image39.png"/><Relationship Id="rId1" Type="http://schemas.microsoft.com/office/2007/relationships/media" Target="../media/media29.wav"/><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notesSlide" Target="../notesSlides/notesSlide20.xml"/><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slideLayout" Target="../slideLayouts/slideLayout6.xml"/><Relationship Id="rId21" Type="http://schemas.openxmlformats.org/officeDocument/2006/relationships/image" Target="../media/image55.png"/><Relationship Id="rId7" Type="http://schemas.openxmlformats.org/officeDocument/2006/relationships/image" Target="../media/image42.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audio" Target="../media/media31.wav"/><Relationship Id="rId16" Type="http://schemas.openxmlformats.org/officeDocument/2006/relationships/image" Target="../media/image50.png"/><Relationship Id="rId20" Type="http://schemas.openxmlformats.org/officeDocument/2006/relationships/image" Target="../media/image54.png"/><Relationship Id="rId1" Type="http://schemas.microsoft.com/office/2007/relationships/media" Target="../media/media31.wav"/><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24.png"/><Relationship Id="rId15" Type="http://schemas.openxmlformats.org/officeDocument/2006/relationships/image" Target="../media/image49.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notesSlide" Target="../notesSlides/notesSlide22.xml"/><Relationship Id="rId9" Type="http://schemas.openxmlformats.org/officeDocument/2006/relationships/image" Target="../media/image26.png"/><Relationship Id="rId14" Type="http://schemas.openxmlformats.org/officeDocument/2006/relationships/image" Target="../media/image48.png"/><Relationship Id="rId22"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5" Type="http://schemas.openxmlformats.org/officeDocument/2006/relationships/image" Target="../media/image3.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5" Type="http://schemas.openxmlformats.org/officeDocument/2006/relationships/image" Target="../media/image3.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3.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av"/><Relationship Id="rId1" Type="http://schemas.microsoft.com/office/2007/relationships/media" Target="../media/media38.wav"/><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image" Target="../media/image3.png"/><Relationship Id="rId5" Type="http://schemas.openxmlformats.org/officeDocument/2006/relationships/image" Target="../media/image59.png"/><Relationship Id="rId4"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av"/><Relationship Id="rId1" Type="http://schemas.microsoft.com/office/2007/relationships/media" Target="../media/media40.wav"/><Relationship Id="rId5" Type="http://schemas.openxmlformats.org/officeDocument/2006/relationships/image" Target="../media/image3.png"/><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41.wav"/><Relationship Id="rId7" Type="http://schemas.openxmlformats.org/officeDocument/2006/relationships/image" Target="../media/image62.png"/><Relationship Id="rId2" Type="http://schemas.microsoft.com/office/2007/relationships/media" Target="../media/media41.wav"/><Relationship Id="rId1" Type="http://schemas.openxmlformats.org/officeDocument/2006/relationships/vmlDrawing" Target="../drawings/vmlDrawing1.vml"/><Relationship Id="rId6" Type="http://schemas.openxmlformats.org/officeDocument/2006/relationships/image" Target="../media/image61.png"/><Relationship Id="rId11" Type="http://schemas.openxmlformats.org/officeDocument/2006/relationships/image" Target="../media/image3.png"/><Relationship Id="rId5" Type="http://schemas.openxmlformats.org/officeDocument/2006/relationships/oleObject" Target="../embeddings/oleObject1.bin"/><Relationship Id="rId10" Type="http://schemas.openxmlformats.org/officeDocument/2006/relationships/image" Target="../media/image65.png"/><Relationship Id="rId4" Type="http://schemas.openxmlformats.org/officeDocument/2006/relationships/slideLayout" Target="../slideLayouts/slideLayout14.xml"/><Relationship Id="rId9"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av"/><Relationship Id="rId1" Type="http://schemas.microsoft.com/office/2007/relationships/media" Target="../media/media42.wav"/><Relationship Id="rId5" Type="http://schemas.openxmlformats.org/officeDocument/2006/relationships/image" Target="../media/image3.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av"/><Relationship Id="rId1" Type="http://schemas.microsoft.com/office/2007/relationships/media" Target="../media/media43.wav"/><Relationship Id="rId5" Type="http://schemas.openxmlformats.org/officeDocument/2006/relationships/image" Target="../media/image3.png"/><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av"/><Relationship Id="rId1" Type="http://schemas.microsoft.com/office/2007/relationships/media" Target="../media/media44.wav"/><Relationship Id="rId5" Type="http://schemas.openxmlformats.org/officeDocument/2006/relationships/image" Target="../media/image3.pn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av"/><Relationship Id="rId1" Type="http://schemas.microsoft.com/office/2007/relationships/media" Target="../media/media45.wav"/><Relationship Id="rId6" Type="http://schemas.openxmlformats.org/officeDocument/2006/relationships/image" Target="../media/image3.png"/><Relationship Id="rId5" Type="http://schemas.openxmlformats.org/officeDocument/2006/relationships/image" Target="../media/image70.png"/><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wav"/><Relationship Id="rId1" Type="http://schemas.microsoft.com/office/2007/relationships/media" Target="../media/media46.wav"/><Relationship Id="rId5" Type="http://schemas.openxmlformats.org/officeDocument/2006/relationships/image" Target="../media/image72.png"/><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av"/><Relationship Id="rId1" Type="http://schemas.microsoft.com/office/2007/relationships/media" Target="../media/media47.wav"/><Relationship Id="rId5" Type="http://schemas.openxmlformats.org/officeDocument/2006/relationships/image" Target="../media/image3.png"/><Relationship Id="rId4" Type="http://schemas.openxmlformats.org/officeDocument/2006/relationships/image" Target="../media/image73.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av"/><Relationship Id="rId1" Type="http://schemas.microsoft.com/office/2007/relationships/media" Target="../media/media48.wav"/><Relationship Id="rId5" Type="http://schemas.openxmlformats.org/officeDocument/2006/relationships/image" Target="../media/image3.png"/><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av"/><Relationship Id="rId1" Type="http://schemas.microsoft.com/office/2007/relationships/media" Target="../media/media49.wav"/><Relationship Id="rId5" Type="http://schemas.openxmlformats.org/officeDocument/2006/relationships/image" Target="../media/image3.png"/><Relationship Id="rId4" Type="http://schemas.openxmlformats.org/officeDocument/2006/relationships/image" Target="../media/image7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wav"/><Relationship Id="rId1" Type="http://schemas.microsoft.com/office/2007/relationships/media" Target="../media/media50.wav"/><Relationship Id="rId5" Type="http://schemas.openxmlformats.org/officeDocument/2006/relationships/image" Target="../media/image3.png"/><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wav"/><Relationship Id="rId1" Type="http://schemas.microsoft.com/office/2007/relationships/media" Target="../media/media51.wav"/><Relationship Id="rId5" Type="http://schemas.openxmlformats.org/officeDocument/2006/relationships/image" Target="../media/image3.png"/><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wav"/><Relationship Id="rId1" Type="http://schemas.microsoft.com/office/2007/relationships/media" Target="../media/media52.wav"/><Relationship Id="rId5" Type="http://schemas.openxmlformats.org/officeDocument/2006/relationships/image" Target="../media/image3.png"/><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wav"/><Relationship Id="rId1" Type="http://schemas.microsoft.com/office/2007/relationships/media" Target="../media/media53.wav"/><Relationship Id="rId5" Type="http://schemas.openxmlformats.org/officeDocument/2006/relationships/image" Target="../media/image3.png"/><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4.wav"/><Relationship Id="rId1" Type="http://schemas.microsoft.com/office/2007/relationships/media" Target="../media/media54.wav"/><Relationship Id="rId5" Type="http://schemas.openxmlformats.org/officeDocument/2006/relationships/image" Target="../media/image3.png"/><Relationship Id="rId4" Type="http://schemas.openxmlformats.org/officeDocument/2006/relationships/image" Target="../media/image80.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wav"/><Relationship Id="rId1" Type="http://schemas.microsoft.com/office/2007/relationships/media" Target="../media/media55.wav"/><Relationship Id="rId6" Type="http://schemas.openxmlformats.org/officeDocument/2006/relationships/image" Target="../media/image3.png"/><Relationship Id="rId5" Type="http://schemas.openxmlformats.org/officeDocument/2006/relationships/image" Target="../media/image82.jpeg"/><Relationship Id="rId4" Type="http://schemas.openxmlformats.org/officeDocument/2006/relationships/image" Target="../media/image81.jpe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wav"/><Relationship Id="rId1" Type="http://schemas.microsoft.com/office/2007/relationships/media" Target="../media/media56.wav"/><Relationship Id="rId5" Type="http://schemas.openxmlformats.org/officeDocument/2006/relationships/image" Target="../media/image3.png"/><Relationship Id="rId4" Type="http://schemas.openxmlformats.org/officeDocument/2006/relationships/image" Target="../media/image83.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wav"/><Relationship Id="rId1" Type="http://schemas.microsoft.com/office/2007/relationships/media" Target="../media/media57.wav"/><Relationship Id="rId5" Type="http://schemas.openxmlformats.org/officeDocument/2006/relationships/image" Target="../media/image3.png"/><Relationship Id="rId4" Type="http://schemas.openxmlformats.org/officeDocument/2006/relationships/image" Target="../media/image84.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wav"/><Relationship Id="rId1" Type="http://schemas.microsoft.com/office/2007/relationships/media" Target="../media/media58.wav"/><Relationship Id="rId6" Type="http://schemas.openxmlformats.org/officeDocument/2006/relationships/image" Target="../media/image3.png"/><Relationship Id="rId5" Type="http://schemas.openxmlformats.org/officeDocument/2006/relationships/image" Target="../media/image85.gif"/><Relationship Id="rId4" Type="http://schemas.openxmlformats.org/officeDocument/2006/relationships/notesSlide" Target="../notesSlides/notesSlide26.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wav"/><Relationship Id="rId1" Type="http://schemas.microsoft.com/office/2007/relationships/media" Target="../media/media59.wav"/><Relationship Id="rId6" Type="http://schemas.openxmlformats.org/officeDocument/2006/relationships/image" Target="../media/image3.png"/><Relationship Id="rId5" Type="http://schemas.openxmlformats.org/officeDocument/2006/relationships/image" Target="../media/image86.gif"/><Relationship Id="rId4" Type="http://schemas.openxmlformats.org/officeDocument/2006/relationships/notesSlide" Target="../notesSlides/notesSlide2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3.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wav"/><Relationship Id="rId1" Type="http://schemas.microsoft.com/office/2007/relationships/media" Target="../media/media60.wav"/><Relationship Id="rId6" Type="http://schemas.openxmlformats.org/officeDocument/2006/relationships/image" Target="../media/image3.png"/><Relationship Id="rId5" Type="http://schemas.openxmlformats.org/officeDocument/2006/relationships/image" Target="../media/image87.gif"/><Relationship Id="rId4" Type="http://schemas.openxmlformats.org/officeDocument/2006/relationships/notesSlide" Target="../notesSlides/notesSlide28.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wav"/><Relationship Id="rId1" Type="http://schemas.microsoft.com/office/2007/relationships/media" Target="../media/media61.wav"/><Relationship Id="rId6" Type="http://schemas.openxmlformats.org/officeDocument/2006/relationships/image" Target="../media/image3.png"/><Relationship Id="rId5" Type="http://schemas.openxmlformats.org/officeDocument/2006/relationships/image" Target="../media/image88.gif"/><Relationship Id="rId4" Type="http://schemas.openxmlformats.org/officeDocument/2006/relationships/notesSlide" Target="../notesSlides/notesSlide29.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wav"/><Relationship Id="rId1" Type="http://schemas.microsoft.com/office/2007/relationships/media" Target="../media/media62.wav"/><Relationship Id="rId5" Type="http://schemas.openxmlformats.org/officeDocument/2006/relationships/image" Target="../media/image3.png"/><Relationship Id="rId4" Type="http://schemas.openxmlformats.org/officeDocument/2006/relationships/image" Target="../media/image89.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wav"/><Relationship Id="rId1" Type="http://schemas.microsoft.com/office/2007/relationships/media" Target="../media/media63.wav"/><Relationship Id="rId5" Type="http://schemas.openxmlformats.org/officeDocument/2006/relationships/image" Target="../media/image3.png"/><Relationship Id="rId4" Type="http://schemas.openxmlformats.org/officeDocument/2006/relationships/image" Target="../media/image90.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wav"/><Relationship Id="rId1" Type="http://schemas.microsoft.com/office/2007/relationships/media" Target="../media/media64.wav"/><Relationship Id="rId5" Type="http://schemas.openxmlformats.org/officeDocument/2006/relationships/image" Target="../media/image3.png"/><Relationship Id="rId4" Type="http://schemas.openxmlformats.org/officeDocument/2006/relationships/image" Target="../media/image92.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wav"/><Relationship Id="rId1" Type="http://schemas.microsoft.com/office/2007/relationships/media" Target="../media/media65.wav"/><Relationship Id="rId6" Type="http://schemas.openxmlformats.org/officeDocument/2006/relationships/image" Target="../media/image3.png"/><Relationship Id="rId5" Type="http://schemas.openxmlformats.org/officeDocument/2006/relationships/image" Target="../media/image93.png"/><Relationship Id="rId4" Type="http://schemas.openxmlformats.org/officeDocument/2006/relationships/notesSlide" Target="../notesSlides/notesSlide30.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wav"/><Relationship Id="rId1" Type="http://schemas.microsoft.com/office/2007/relationships/media" Target="../media/media66.wav"/><Relationship Id="rId5" Type="http://schemas.openxmlformats.org/officeDocument/2006/relationships/image" Target="../media/image3.png"/><Relationship Id="rId4" Type="http://schemas.openxmlformats.org/officeDocument/2006/relationships/image" Target="../media/image94.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7.wav"/><Relationship Id="rId1" Type="http://schemas.microsoft.com/office/2007/relationships/media" Target="../media/media67.wav"/><Relationship Id="rId5" Type="http://schemas.openxmlformats.org/officeDocument/2006/relationships/image" Target="../media/image3.png"/><Relationship Id="rId4" Type="http://schemas.openxmlformats.org/officeDocument/2006/relationships/image" Target="../media/image95.jpe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wav"/><Relationship Id="rId1" Type="http://schemas.microsoft.com/office/2007/relationships/media" Target="../media/media68.wav"/><Relationship Id="rId6" Type="http://schemas.openxmlformats.org/officeDocument/2006/relationships/image" Target="../media/image3.png"/><Relationship Id="rId5" Type="http://schemas.openxmlformats.org/officeDocument/2006/relationships/image" Target="../media/image96.png"/><Relationship Id="rId4" Type="http://schemas.openxmlformats.org/officeDocument/2006/relationships/notesSlide" Target="../notesSlides/notesSlide31.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wav"/><Relationship Id="rId1" Type="http://schemas.microsoft.com/office/2007/relationships/media" Target="../media/media69.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7" Type="http://schemas.openxmlformats.org/officeDocument/2006/relationships/image" Target="../media/image3.png"/><Relationship Id="rId2" Type="http://schemas.microsoft.com/office/2007/relationships/media" Target="../media/media9.wav"/><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Εικόνα 1" descr="image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332656"/>
            <a:ext cx="6991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Λογότυπο επιχειρησιακού προγράμματος εκπαίδευσης και δια βίου μάθησης&#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9862" y="5915025"/>
            <a:ext cx="37242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p:txBody>
          <a:bodyPr/>
          <a:lstStyle/>
          <a:p>
            <a:r>
              <a:rPr lang="el-GR" smtClean="0"/>
              <a:t>ΑΝΑΝΕΩΣΙΜΕΣ ΠΗΓΕΣ ΕΝΕΡΓΕΙΑΣ</a:t>
            </a:r>
            <a:endParaRPr lang="en-GB"/>
          </a:p>
        </p:txBody>
      </p:sp>
      <p:sp>
        <p:nvSpPr>
          <p:cNvPr id="5" name="Subtitle 4"/>
          <p:cNvSpPr>
            <a:spLocks noGrp="1"/>
          </p:cNvSpPr>
          <p:nvPr>
            <p:ph type="subTitle" idx="1"/>
          </p:nvPr>
        </p:nvSpPr>
        <p:spPr/>
        <p:txBody>
          <a:bodyPr/>
          <a:lstStyle/>
          <a:p>
            <a:r>
              <a:rPr lang="el-GR" smtClean="0"/>
              <a:t>ΔΙΑΛΕΞΗ </a:t>
            </a:r>
            <a:r>
              <a:rPr lang="el-GR" smtClean="0"/>
              <a:t>10α </a:t>
            </a:r>
            <a:endParaRPr lang="el-GR" smtClean="0"/>
          </a:p>
          <a:p>
            <a:r>
              <a:rPr lang="el-GR" smtClean="0"/>
              <a:t>ΓΕΩΘΕΡΜΙΚΕΣ ΑΝΤΛΙΕΣ</a:t>
            </a:r>
          </a:p>
          <a:p>
            <a:endParaRPr lang="en-GB"/>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6863490"/>
      </p:ext>
    </p:extLst>
  </p:cSld>
  <p:clrMapOvr>
    <a:masterClrMapping/>
  </p:clrMapOvr>
  <mc:AlternateContent xmlns:mc="http://schemas.openxmlformats.org/markup-compatibility/2006" xmlns:p14="http://schemas.microsoft.com/office/powerpoint/2010/main">
    <mc:Choice Requires="p14">
      <p:transition spd="slow" p14:dur="2000" advTm="5386"/>
    </mc:Choice>
    <mc:Fallback xmlns="">
      <p:transition spd="slow" advTm="5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4"/>
          <p:cNvSpPr>
            <a:spLocks noGrp="1" noChangeArrowheads="1"/>
          </p:cNvSpPr>
          <p:nvPr>
            <p:ph type="ctrTitle"/>
          </p:nvPr>
        </p:nvSpPr>
        <p:spPr/>
        <p:txBody>
          <a:bodyPr/>
          <a:lstStyle/>
          <a:p>
            <a:pPr eaLnBrk="1" fontAlgn="auto" hangingPunct="1">
              <a:spcAft>
                <a:spcPts val="0"/>
              </a:spcAft>
              <a:defRPr/>
            </a:pPr>
            <a:r>
              <a:rPr lang="el-GR" altLang="en-US" sz="4000" smtClean="0">
                <a:solidFill>
                  <a:schemeClr val="tx2">
                    <a:lumMod val="50000"/>
                  </a:schemeClr>
                </a:solidFill>
              </a:rPr>
              <a:t>ΑΒΑΘΗΣ ΓΕΩΘΕΡΜΙΑ</a:t>
            </a:r>
            <a:r>
              <a:rPr lang="en-GB" altLang="en-US" sz="4000" smtClean="0">
                <a:solidFill>
                  <a:schemeClr val="tx2">
                    <a:lumMod val="50000"/>
                  </a:schemeClr>
                </a:solidFill>
              </a:rPr>
              <a:t> KAI </a:t>
            </a:r>
            <a:r>
              <a:rPr lang="el-GR" altLang="en-US" sz="4000" smtClean="0">
                <a:solidFill>
                  <a:schemeClr val="tx2">
                    <a:lumMod val="50000"/>
                  </a:schemeClr>
                </a:solidFill>
              </a:rPr>
              <a:t/>
            </a:r>
            <a:br>
              <a:rPr lang="el-GR" altLang="en-US" sz="4000" smtClean="0">
                <a:solidFill>
                  <a:schemeClr val="tx2">
                    <a:lumMod val="50000"/>
                  </a:schemeClr>
                </a:solidFill>
              </a:rPr>
            </a:br>
            <a:r>
              <a:rPr lang="el-GR" altLang="en-US" sz="4000" smtClean="0">
                <a:solidFill>
                  <a:schemeClr val="tx2">
                    <a:lumMod val="50000"/>
                  </a:schemeClr>
                </a:solidFill>
              </a:rPr>
              <a:t>ΑΝΤΛΙΕΣ ΘΕΡΜΟΤΗΤΑΣ</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02006722"/>
      </p:ext>
    </p:extLst>
  </p:cSld>
  <p:clrMapOvr>
    <a:masterClrMapping/>
  </p:clrMapOvr>
  <mc:AlternateContent xmlns:mc="http://schemas.openxmlformats.org/markup-compatibility/2006" xmlns:p14="http://schemas.microsoft.com/office/powerpoint/2010/main">
    <mc:Choice Requires="p14">
      <p:transition spd="slow" p14:dur="2000" advTm="3460"/>
    </mc:Choice>
    <mc:Fallback xmlns="">
      <p:transition spd="slow" advTm="3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4" name="Rectangle 4"/>
          <p:cNvSpPr>
            <a:spLocks noGrp="1" noChangeArrowheads="1"/>
          </p:cNvSpPr>
          <p:nvPr>
            <p:ph type="title"/>
          </p:nvPr>
        </p:nvSpPr>
        <p:spPr>
          <a:xfrm>
            <a:off x="457200" y="274638"/>
            <a:ext cx="3322638" cy="2074862"/>
          </a:xfrm>
        </p:spPr>
        <p:txBody>
          <a:bodyPr/>
          <a:lstStyle/>
          <a:p>
            <a:pPr eaLnBrk="1" fontAlgn="auto" hangingPunct="1">
              <a:spcAft>
                <a:spcPts val="0"/>
              </a:spcAft>
              <a:defRPr/>
            </a:pPr>
            <a:r>
              <a:rPr lang="el-GR" altLang="en-US" smtClean="0">
                <a:solidFill>
                  <a:schemeClr val="tx2">
                    <a:lumMod val="50000"/>
                  </a:schemeClr>
                </a:solidFill>
              </a:rPr>
              <a:t>ΑΒΑΘΗΣ</a:t>
            </a:r>
            <a:br>
              <a:rPr lang="el-GR" altLang="en-US" smtClean="0">
                <a:solidFill>
                  <a:schemeClr val="tx2">
                    <a:lumMod val="50000"/>
                  </a:schemeClr>
                </a:solidFill>
              </a:rPr>
            </a:br>
            <a:r>
              <a:rPr lang="el-GR" altLang="en-US" smtClean="0">
                <a:solidFill>
                  <a:schemeClr val="tx2">
                    <a:lumMod val="50000"/>
                  </a:schemeClr>
                </a:solidFill>
              </a:rPr>
              <a:t>ΓΕΩΘΕΡΜΙΑ</a:t>
            </a:r>
          </a:p>
        </p:txBody>
      </p:sp>
      <p:sp>
        <p:nvSpPr>
          <p:cNvPr id="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DF215ECB-3AEE-497A-AD83-60BDB2284F95}" type="slidenum">
              <a:rPr lang="el-GR" altLang="en-US" sz="1400" smtClean="0"/>
              <a:pPr eaLnBrk="1" hangingPunct="1">
                <a:spcBef>
                  <a:spcPct val="0"/>
                </a:spcBef>
                <a:buClrTx/>
                <a:buSzTx/>
                <a:buFontTx/>
                <a:buNone/>
              </a:pPr>
              <a:t>11</a:t>
            </a:fld>
            <a:endParaRPr lang="el-GR" altLang="en-US" sz="1400" smtClean="0"/>
          </a:p>
        </p:txBody>
      </p:sp>
      <p:sp>
        <p:nvSpPr>
          <p:cNvPr id="122885" name="Rectangle 5" descr="What_is_geothermal_en_html_63992c91"/>
          <p:cNvSpPr>
            <a:spLocks noGrp="1" noChangeAspect="1" noChangeArrowheads="1"/>
          </p:cNvSpPr>
          <p:nvPr isPhoto="1"/>
        </p:nvSpPr>
        <p:spPr bwMode="auto">
          <a:xfrm>
            <a:off x="3884613" y="0"/>
            <a:ext cx="5259387" cy="6858000"/>
          </a:xfrm>
          <a:prstGeom prst="rect">
            <a:avLst/>
          </a:prstGeom>
          <a:blipFill dpi="0" rotWithShape="1">
            <a:blip r:embed="rId4"/>
            <a:srcRect/>
            <a:stretch>
              <a:fillRect/>
            </a:stretch>
          </a:blipFill>
          <a:ln w="9525">
            <a:solidFill>
              <a:schemeClr val="tx1"/>
            </a:solidFill>
            <a:miter lim="800000"/>
            <a:headEnd/>
            <a:tailEnd/>
          </a:ln>
        </p:spPr>
        <p:txBody>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endParaRPr lang="en-US" altLang="en-US" sz="180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87323679"/>
      </p:ext>
    </p:extLst>
  </p:cSld>
  <p:clrMapOvr>
    <a:masterClrMapping/>
  </p:clrMapOvr>
  <mc:AlternateContent xmlns:mc="http://schemas.openxmlformats.org/markup-compatibility/2006" xmlns:p14="http://schemas.microsoft.com/office/powerpoint/2010/main">
    <mc:Choice Requires="p14">
      <p:transition spd="slow" p14:dur="2000" advTm="13742"/>
    </mc:Choice>
    <mc:Fallback xmlns="">
      <p:transition spd="slow" advTm="13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260647"/>
            <a:ext cx="7772400" cy="504057"/>
          </a:xfrm>
        </p:spPr>
        <p:txBody>
          <a:bodyPr>
            <a:normAutofit fontScale="90000"/>
          </a:bodyPr>
          <a:lstStyle/>
          <a:p>
            <a:pPr eaLnBrk="1" hangingPunct="1"/>
            <a:r>
              <a:rPr lang="el-GR" altLang="en-US" smtClean="0">
                <a:solidFill>
                  <a:srgbClr val="C00000"/>
                </a:solidFill>
              </a:rPr>
              <a:t>ΑΝΤΛΙΑ </a:t>
            </a:r>
            <a:r>
              <a:rPr lang="el-GR" altLang="en-US">
                <a:solidFill>
                  <a:srgbClr val="C00000"/>
                </a:solidFill>
              </a:rPr>
              <a:t>ΘΕΡΜΟΤΗΤΑΣ</a:t>
            </a:r>
          </a:p>
        </p:txBody>
      </p:sp>
      <p:sp>
        <p:nvSpPr>
          <p:cNvPr id="71683" name="Rectangle 3"/>
          <p:cNvSpPr>
            <a:spLocks noGrp="1" noChangeArrowheads="1"/>
          </p:cNvSpPr>
          <p:nvPr>
            <p:ph type="body" sz="half" idx="1"/>
          </p:nvPr>
        </p:nvSpPr>
        <p:spPr>
          <a:xfrm>
            <a:off x="179512" y="2348880"/>
            <a:ext cx="4176464" cy="4509120"/>
          </a:xfrm>
        </p:spPr>
        <p:txBody>
          <a:bodyPr/>
          <a:lstStyle/>
          <a:p>
            <a:pPr>
              <a:lnSpc>
                <a:spcPct val="90000"/>
              </a:lnSpc>
            </a:pPr>
            <a:r>
              <a:rPr lang="en-US" altLang="en-US" sz="2800">
                <a:solidFill>
                  <a:schemeClr val="tx2">
                    <a:lumMod val="50000"/>
                  </a:schemeClr>
                </a:solidFill>
                <a:latin typeface="Arial" charset="0"/>
                <a:cs typeface="Arial" charset="0"/>
              </a:rPr>
              <a:t>3 </a:t>
            </a:r>
            <a:r>
              <a:rPr lang="el-GR" altLang="en-US" sz="2800" smtClean="0">
                <a:solidFill>
                  <a:schemeClr val="tx2">
                    <a:lumMod val="50000"/>
                  </a:schemeClr>
                </a:solidFill>
                <a:latin typeface="Arial" charset="0"/>
                <a:cs typeface="Arial" charset="0"/>
              </a:rPr>
              <a:t>ΚΥΡΙΑ ΤΜΗΜΑΤΑ</a:t>
            </a:r>
            <a:r>
              <a:rPr lang="en-US" altLang="en-US" sz="2800" smtClean="0">
                <a:solidFill>
                  <a:schemeClr val="tx2">
                    <a:lumMod val="50000"/>
                  </a:schemeClr>
                </a:solidFill>
                <a:latin typeface="Arial" charset="0"/>
                <a:cs typeface="Arial" charset="0"/>
              </a:rPr>
              <a:t>:</a:t>
            </a:r>
            <a:endParaRPr lang="en-US" altLang="en-US" sz="2800">
              <a:solidFill>
                <a:schemeClr val="tx2">
                  <a:lumMod val="50000"/>
                </a:schemeClr>
              </a:solidFill>
              <a:latin typeface="Arial" charset="0"/>
              <a:cs typeface="Arial" charset="0"/>
            </a:endParaRPr>
          </a:p>
          <a:p>
            <a:pPr lvl="1">
              <a:lnSpc>
                <a:spcPct val="90000"/>
              </a:lnSpc>
            </a:pPr>
            <a:r>
              <a:rPr lang="el-GR" altLang="en-US" sz="2400" smtClean="0">
                <a:latin typeface="Arial" charset="0"/>
                <a:cs typeface="Arial" charset="0"/>
              </a:rPr>
              <a:t>ΥΠΕΔΑΦΙΟ ΚΥΚΛΩΜΑ ΣΩΛΗΝΩΣΕΩΝ</a:t>
            </a:r>
            <a:endParaRPr lang="en-US" altLang="en-US" sz="2400">
              <a:latin typeface="Arial" charset="0"/>
              <a:cs typeface="Arial" charset="0"/>
            </a:endParaRPr>
          </a:p>
          <a:p>
            <a:pPr lvl="1">
              <a:lnSpc>
                <a:spcPct val="90000"/>
              </a:lnSpc>
            </a:pPr>
            <a:r>
              <a:rPr lang="el-GR" altLang="en-US" sz="2400" smtClean="0">
                <a:latin typeface="Arial" charset="0"/>
                <a:cs typeface="Arial" charset="0"/>
              </a:rPr>
              <a:t>ΣΥΣΤΗΜΑ ΑΝΤΛΙΑΣ-ΕΝΑΛΛΑΚΤΗ ΘΕΡΜΟΤΗΤΑΣ</a:t>
            </a:r>
            <a:endParaRPr lang="en-US" altLang="en-US" sz="2400">
              <a:latin typeface="Arial" charset="0"/>
              <a:cs typeface="Arial" charset="0"/>
            </a:endParaRPr>
          </a:p>
          <a:p>
            <a:pPr lvl="1">
              <a:lnSpc>
                <a:spcPct val="90000"/>
              </a:lnSpc>
            </a:pPr>
            <a:r>
              <a:rPr lang="el-GR" altLang="en-US" sz="2400" smtClean="0">
                <a:latin typeface="Arial" charset="0"/>
                <a:cs typeface="Arial" charset="0"/>
              </a:rPr>
              <a:t>ΚΥΚΛΩΜΑ ΕΣΩΤΕΡΙΚΟΥ ΧΩΡΟΥ</a:t>
            </a:r>
            <a:endParaRPr lang="en-US" altLang="en-US" sz="2400">
              <a:latin typeface="Arial" charset="0"/>
              <a:cs typeface="Arial" charset="0"/>
            </a:endParaRPr>
          </a:p>
          <a:p>
            <a:pPr>
              <a:lnSpc>
                <a:spcPct val="90000"/>
              </a:lnSpc>
            </a:pPr>
            <a:r>
              <a:rPr lang="el-GR" altLang="en-US" sz="2800" smtClean="0"/>
              <a:t>ΕΚΜΕΤΑΛΛΕΥΣΗ ΤΗΣ ΦΥΣΙΚΗΣ ΘΕΡΜΟΤΗΤΑΣ ΤΟΥ ΥΠΕΔΑΦΟΥΣ</a:t>
            </a:r>
            <a:endParaRPr lang="en-US" altLang="en-US" sz="2800"/>
          </a:p>
          <a:p>
            <a:pPr>
              <a:lnSpc>
                <a:spcPct val="90000"/>
              </a:lnSpc>
              <a:buFont typeface="Wingdings" pitchFamily="2" charset="2"/>
              <a:buNone/>
            </a:pPr>
            <a:endParaRPr lang="en-US" altLang="en-US" sz="2800"/>
          </a:p>
        </p:txBody>
      </p:sp>
      <p:pic>
        <p:nvPicPr>
          <p:cNvPr id="71687" name="Picture 7" descr="C:\WINDOWS\Application Data\Microsoft\Media Catalog\heat pump.gif"/>
          <p:cNvPicPr>
            <a:picLocks noGrp="1" noChangeAspect="1" noChangeArrowheads="1"/>
          </p:cNvPicPr>
          <p:nvPr>
            <p:ph type="clipArt" sz="half" idx="2"/>
          </p:nvPr>
        </p:nvPicPr>
        <p:blipFill>
          <a:blip r:embed="rId5">
            <a:extLst>
              <a:ext uri="{28A0092B-C50C-407E-A947-70E740481C1C}">
                <a14:useLocalDpi xmlns:a14="http://schemas.microsoft.com/office/drawing/2010/main" val="0"/>
              </a:ext>
            </a:extLst>
          </a:blip>
          <a:srcRect/>
          <a:stretch>
            <a:fillRect/>
          </a:stretch>
        </p:blipFill>
        <p:spPr>
          <a:xfrm>
            <a:off x="4427984" y="2790248"/>
            <a:ext cx="4716016" cy="4038090"/>
          </a:xfrm>
        </p:spPr>
      </p:pic>
      <p:sp>
        <p:nvSpPr>
          <p:cNvPr id="5" name="Rectangle 3"/>
          <p:cNvSpPr txBox="1">
            <a:spLocks noChangeArrowheads="1"/>
          </p:cNvSpPr>
          <p:nvPr/>
        </p:nvSpPr>
        <p:spPr bwMode="auto">
          <a:xfrm>
            <a:off x="395536" y="764704"/>
            <a:ext cx="8064896"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2563" indent="-182563" algn="l" rtl="0" eaLnBrk="0" fontAlgn="base" hangingPunct="0">
              <a:spcBef>
                <a:spcPct val="20000"/>
              </a:spcBef>
              <a:spcAft>
                <a:spcPct val="0"/>
              </a:spcAft>
              <a:buClr>
                <a:schemeClr val="accent1"/>
              </a:buClr>
              <a:buSzPct val="85000"/>
              <a:buFont typeface="Arial" charset="0"/>
              <a:buChar char="•"/>
              <a:defRPr sz="2000" kern="1200">
                <a:solidFill>
                  <a:schemeClr val="tx1"/>
                </a:solidFill>
                <a:latin typeface="Cambria Math" panose="02040503050406030204" pitchFamily="18" charset="0"/>
                <a:ea typeface="Cambria Math" panose="02040503050406030204" pitchFamily="18" charset="0"/>
                <a:cs typeface="+mn-cs"/>
              </a:defRPr>
            </a:lvl1pPr>
            <a:lvl2pPr marL="457200" indent="-182563" algn="l" rtl="0" eaLnBrk="0" fontAlgn="base" hangingPunct="0">
              <a:spcBef>
                <a:spcPct val="20000"/>
              </a:spcBef>
              <a:spcAft>
                <a:spcPct val="0"/>
              </a:spcAft>
              <a:buClr>
                <a:schemeClr val="accent1"/>
              </a:buClr>
              <a:buSzPct val="85000"/>
              <a:buFont typeface="Arial" charset="0"/>
              <a:buChar char="•"/>
              <a:defRPr sz="1800" kern="1200">
                <a:solidFill>
                  <a:schemeClr val="tx1"/>
                </a:solidFill>
                <a:latin typeface="Cambria Math" panose="02040503050406030204" pitchFamily="18" charset="0"/>
                <a:ea typeface="Cambria Math" panose="02040503050406030204" pitchFamily="18" charset="0"/>
                <a:cs typeface="+mn-cs"/>
              </a:defRPr>
            </a:lvl2pPr>
            <a:lvl3pPr marL="730250" indent="-182563" algn="l" rtl="0" eaLnBrk="0" fontAlgn="base" hangingPunct="0">
              <a:spcBef>
                <a:spcPct val="20000"/>
              </a:spcBef>
              <a:spcAft>
                <a:spcPct val="0"/>
              </a:spcAft>
              <a:buClr>
                <a:schemeClr val="accent1"/>
              </a:buClr>
              <a:buSzPct val="90000"/>
              <a:buFont typeface="Arial" charset="0"/>
              <a:buChar char="•"/>
              <a:defRPr sz="1600" kern="1200">
                <a:solidFill>
                  <a:schemeClr val="tx1"/>
                </a:solidFill>
                <a:latin typeface="Cambria Math" panose="02040503050406030204" pitchFamily="18" charset="0"/>
                <a:ea typeface="Cambria Math" panose="02040503050406030204" pitchFamily="18" charset="0"/>
                <a:cs typeface="+mn-cs"/>
              </a:defRPr>
            </a:lvl3pPr>
            <a:lvl4pPr marL="1004888" indent="-182563" algn="l" rtl="0" eaLnBrk="0" fontAlgn="base" hangingPunct="0">
              <a:spcBef>
                <a:spcPct val="20000"/>
              </a:spcBef>
              <a:spcAft>
                <a:spcPct val="0"/>
              </a:spcAft>
              <a:buClr>
                <a:schemeClr val="accent1"/>
              </a:buClr>
              <a:buFont typeface="Arial" charset="0"/>
              <a:buChar char="•"/>
              <a:defRPr sz="1400" kern="1200">
                <a:solidFill>
                  <a:schemeClr val="tx1"/>
                </a:solidFill>
                <a:latin typeface="Cambria Math" panose="02040503050406030204" pitchFamily="18" charset="0"/>
                <a:ea typeface="Cambria Math" panose="02040503050406030204" pitchFamily="18" charset="0"/>
                <a:cs typeface="+mn-cs"/>
              </a:defRPr>
            </a:lvl4pPr>
            <a:lvl5pPr marL="1187450" indent="-136525" algn="l" rtl="0" eaLnBrk="0" fontAlgn="base" hangingPunct="0">
              <a:spcBef>
                <a:spcPct val="20000"/>
              </a:spcBef>
              <a:spcAft>
                <a:spcPct val="0"/>
              </a:spcAft>
              <a:buClr>
                <a:schemeClr val="accent1"/>
              </a:buClr>
              <a:buSzPct val="100000"/>
              <a:buFont typeface="Arial" charset="0"/>
              <a:buChar char="•"/>
              <a:defRPr sz="1200" kern="1200">
                <a:solidFill>
                  <a:schemeClr val="tx1"/>
                </a:solidFill>
                <a:latin typeface="Cambria Math" panose="02040503050406030204" pitchFamily="18" charset="0"/>
                <a:ea typeface="Cambria Math" panose="02040503050406030204" pitchFamily="18"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eaLnBrk="1" hangingPunct="1"/>
            <a:r>
              <a:rPr lang="el-GR" altLang="en-US" sz="3200" smtClean="0">
                <a:solidFill>
                  <a:schemeClr val="tx2">
                    <a:lumMod val="50000"/>
                  </a:schemeClr>
                </a:solidFill>
                <a:latin typeface="Cambria" pitchFamily="18" charset="0"/>
              </a:rPr>
              <a:t>ΘΕΡΜΑΝΣΗ </a:t>
            </a:r>
          </a:p>
          <a:p>
            <a:pPr lvl="1" eaLnBrk="1" hangingPunct="1"/>
            <a:r>
              <a:rPr lang="el-GR" altLang="en-US" sz="2400" smtClean="0">
                <a:solidFill>
                  <a:schemeClr val="tx2">
                    <a:lumMod val="50000"/>
                  </a:schemeClr>
                </a:solidFill>
                <a:latin typeface="Cambria" pitchFamily="18" charset="0"/>
              </a:rPr>
              <a:t>ΧΩΡΩΝ </a:t>
            </a:r>
          </a:p>
          <a:p>
            <a:pPr lvl="1" eaLnBrk="1" hangingPunct="1"/>
            <a:r>
              <a:rPr lang="el-GR" altLang="en-US" sz="2400" smtClean="0">
                <a:solidFill>
                  <a:schemeClr val="tx2">
                    <a:lumMod val="50000"/>
                  </a:schemeClr>
                </a:solidFill>
                <a:latin typeface="Cambria" pitchFamily="18" charset="0"/>
              </a:rPr>
              <a:t>ΖΕΣΤΟΥ ΝΕΡΟΥ</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93680761"/>
      </p:ext>
    </p:extLst>
  </p:cSld>
  <p:clrMapOvr>
    <a:masterClrMapping/>
  </p:clrMapOvr>
  <mc:AlternateContent xmlns:mc="http://schemas.openxmlformats.org/markup-compatibility/2006" xmlns:p14="http://schemas.microsoft.com/office/powerpoint/2010/main">
    <mc:Choice Requires="p14">
      <p:transition spd="slow" p14:dur="2000" advTm="56223"/>
    </mc:Choice>
    <mc:Fallback xmlns="">
      <p:transition spd="slow" advTm="56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Rectangle 2"/>
          <p:cNvSpPr>
            <a:spLocks noGrp="1" noChangeArrowheads="1"/>
          </p:cNvSpPr>
          <p:nvPr>
            <p:ph type="title"/>
          </p:nvPr>
        </p:nvSpPr>
        <p:spPr>
          <a:xfrm>
            <a:off x="457200" y="188640"/>
            <a:ext cx="8229600" cy="490537"/>
          </a:xfrm>
        </p:spPr>
        <p:txBody>
          <a:bodyPr>
            <a:noAutofit/>
          </a:bodyPr>
          <a:lstStyle/>
          <a:p>
            <a:pPr eaLnBrk="1" fontAlgn="auto" hangingPunct="1">
              <a:spcAft>
                <a:spcPts val="0"/>
              </a:spcAft>
              <a:defRPr/>
            </a:pPr>
            <a:r>
              <a:rPr lang="el-GR" altLang="en-US" smtClean="0"/>
              <a:t>ΣΤΟΙΧΕΙΑ</a:t>
            </a:r>
            <a:endParaRPr lang="el-GR" altLang="en-US" sz="3600" dirty="0" smtClean="0"/>
          </a:p>
        </p:txBody>
      </p:sp>
      <p:sp>
        <p:nvSpPr>
          <p:cNvPr id="128003" name="Rectangle 3"/>
          <p:cNvSpPr>
            <a:spLocks noGrp="1" noChangeArrowheads="1"/>
          </p:cNvSpPr>
          <p:nvPr>
            <p:ph idx="1"/>
          </p:nvPr>
        </p:nvSpPr>
        <p:spPr>
          <a:xfrm>
            <a:off x="457200" y="776288"/>
            <a:ext cx="8229600" cy="5561012"/>
          </a:xfrm>
        </p:spPr>
        <p:txBody>
          <a:bodyPr>
            <a:noAutofit/>
          </a:bodyPr>
          <a:lstStyle/>
          <a:p>
            <a:pPr marL="288000" eaLnBrk="1" hangingPunct="1">
              <a:spcBef>
                <a:spcPts val="0"/>
              </a:spcBef>
              <a:tabLst>
                <a:tab pos="2695575" algn="l"/>
              </a:tabLst>
              <a:defRPr/>
            </a:pPr>
            <a:r>
              <a:rPr lang="el-GR" altLang="en-US" sz="2400" b="1" dirty="0" smtClean="0">
                <a:latin typeface="Cambria" panose="02040503050406030204" pitchFamily="18" charset="0"/>
              </a:rPr>
              <a:t>ψυκτικό υγρό</a:t>
            </a:r>
            <a:r>
              <a:rPr lang="el-GR" altLang="en-US" sz="2400" dirty="0" smtClean="0">
                <a:latin typeface="Cambria" panose="02040503050406030204" pitchFamily="18" charset="0"/>
              </a:rPr>
              <a:t>: 	υγρή/αέρια ουσία που κυκλοφορεί, απορροφώντας, μεταφέροντας και εκλύοντας θερμότητα</a:t>
            </a:r>
          </a:p>
          <a:p>
            <a:pPr marL="288000" eaLnBrk="1" hangingPunct="1">
              <a:spcBef>
                <a:spcPts val="0"/>
              </a:spcBef>
              <a:tabLst>
                <a:tab pos="2695575" algn="l"/>
              </a:tabLst>
              <a:defRPr/>
            </a:pPr>
            <a:r>
              <a:rPr lang="el-GR" altLang="en-US" sz="2400" b="1" smtClean="0">
                <a:latin typeface="Cambria" panose="02040503050406030204" pitchFamily="18" charset="0"/>
              </a:rPr>
              <a:t>βαλβίδα </a:t>
            </a:r>
            <a:r>
              <a:rPr lang="el-GR" altLang="en-US" sz="2400" b="1" dirty="0" smtClean="0">
                <a:latin typeface="Cambria" panose="02040503050406030204" pitchFamily="18" charset="0"/>
              </a:rPr>
              <a:t>επιστροφής</a:t>
            </a:r>
            <a:r>
              <a:rPr lang="el-GR" altLang="en-US" sz="2400" dirty="0" smtClean="0">
                <a:latin typeface="Cambria" panose="02040503050406030204" pitchFamily="18" charset="0"/>
              </a:rPr>
              <a:t>:	ρυθμίζει την φορά της κυκλοφορίας (θέρμανση/ψύξη)</a:t>
            </a:r>
          </a:p>
          <a:p>
            <a:pPr marL="288000" eaLnBrk="1" hangingPunct="1">
              <a:spcBef>
                <a:spcPts val="0"/>
              </a:spcBef>
              <a:tabLst>
                <a:tab pos="2695575" algn="l"/>
              </a:tabLst>
              <a:defRPr/>
            </a:pPr>
            <a:r>
              <a:rPr lang="el-GR" altLang="en-US" sz="2400" b="1" smtClean="0">
                <a:latin typeface="Cambria" panose="02040503050406030204" pitchFamily="18" charset="0"/>
              </a:rPr>
              <a:t>εξατμιστής</a:t>
            </a:r>
            <a:r>
              <a:rPr lang="el-GR" altLang="en-US" sz="2400" dirty="0" smtClean="0">
                <a:latin typeface="Cambria" panose="02040503050406030204" pitchFamily="18" charset="0"/>
              </a:rPr>
              <a:t>:	σωλήνωση όπου το ψυκτικό ρευστό απορροφά θερμότητα και ατμοποιείται (ατμοί σε χαμηλή </a:t>
            </a:r>
            <a:r>
              <a:rPr lang="el-GR" altLang="en-US" sz="2400" smtClean="0">
                <a:latin typeface="Cambria" panose="02040503050406030204" pitchFamily="18" charset="0"/>
              </a:rPr>
              <a:t>θερμοκρασία)</a:t>
            </a:r>
          </a:p>
          <a:p>
            <a:pPr marL="288000">
              <a:spcBef>
                <a:spcPts val="0"/>
              </a:spcBef>
              <a:tabLst>
                <a:tab pos="2695575" algn="l"/>
              </a:tabLst>
            </a:pPr>
            <a:r>
              <a:rPr lang="el-GR" altLang="en-US" sz="2400" b="1">
                <a:latin typeface="Cambria" pitchFamily="18" charset="0"/>
              </a:rPr>
              <a:t>συμπιεστής</a:t>
            </a:r>
            <a:r>
              <a:rPr lang="el-GR" altLang="en-US" sz="2400">
                <a:latin typeface="Cambria" pitchFamily="18" charset="0"/>
              </a:rPr>
              <a:t>: 	συμπιέζει τα μόρια του ψυκτικού υγρού, αυξάνοντας την θερμοκρασία του.</a:t>
            </a:r>
          </a:p>
          <a:p>
            <a:pPr marL="288000">
              <a:spcBef>
                <a:spcPts val="0"/>
              </a:spcBef>
              <a:tabLst>
                <a:tab pos="2695575" algn="l"/>
              </a:tabLst>
            </a:pPr>
            <a:r>
              <a:rPr lang="el-GR" altLang="en-US" sz="2400" b="1" smtClean="0">
                <a:latin typeface="Cambria" pitchFamily="18" charset="0"/>
              </a:rPr>
              <a:t>συμπυκνωτής</a:t>
            </a:r>
            <a:r>
              <a:rPr lang="el-GR" altLang="en-US" sz="2400" b="1">
                <a:latin typeface="Cambria" pitchFamily="18" charset="0"/>
              </a:rPr>
              <a:t>: 	</a:t>
            </a:r>
            <a:r>
              <a:rPr lang="el-GR" altLang="en-US" sz="2400">
                <a:latin typeface="Cambria" pitchFamily="18" charset="0"/>
              </a:rPr>
              <a:t>σωλήνωση όπου το ψυκτικό μέσον αποδίδει την θερμότητα που μεταφέρει και υγροποιείται.</a:t>
            </a:r>
          </a:p>
          <a:p>
            <a:pPr marL="288000">
              <a:spcBef>
                <a:spcPts val="0"/>
              </a:spcBef>
              <a:tabLst>
                <a:tab pos="2695575" algn="l"/>
              </a:tabLst>
            </a:pPr>
            <a:r>
              <a:rPr lang="el-GR" altLang="en-US" sz="2400" b="1" smtClean="0">
                <a:latin typeface="Cambria" pitchFamily="18" charset="0"/>
              </a:rPr>
              <a:t>εκτονωτής</a:t>
            </a:r>
            <a:r>
              <a:rPr lang="el-GR" altLang="en-US" sz="2400" b="1">
                <a:latin typeface="Cambria" pitchFamily="18" charset="0"/>
              </a:rPr>
              <a:t>: 	</a:t>
            </a:r>
            <a:r>
              <a:rPr lang="el-GR" altLang="en-US" sz="2400">
                <a:latin typeface="Cambria" pitchFamily="18" charset="0"/>
              </a:rPr>
              <a:t>μειώνει την πίεση που ανέβασε ο συμπιεστής, και το ψυκτικό γίνεται ένα μίγμα υγρής και αέριας φάσης σε χαμηλή θερμοκρασία. </a:t>
            </a:r>
          </a:p>
        </p:txBody>
      </p:sp>
      <p:sp>
        <p:nvSpPr>
          <p:cNvPr id="12595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8D195B85-B23E-4B6F-9CBA-4F60936E7054}" type="slidenum">
              <a:rPr lang="el-GR" altLang="en-US" sz="1400" smtClean="0"/>
              <a:pPr eaLnBrk="1" hangingPunct="1">
                <a:spcBef>
                  <a:spcPct val="0"/>
                </a:spcBef>
                <a:buClrTx/>
                <a:buSzTx/>
                <a:buFontTx/>
                <a:buNone/>
              </a:pPr>
              <a:t>13</a:t>
            </a:fld>
            <a:endParaRPr lang="el-GR" altLang="en-US" sz="140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93362228"/>
      </p:ext>
    </p:extLst>
  </p:cSld>
  <p:clrMapOvr>
    <a:masterClrMapping/>
  </p:clrMapOvr>
  <mc:AlternateContent xmlns:mc="http://schemas.openxmlformats.org/markup-compatibility/2006" xmlns:p14="http://schemas.microsoft.com/office/powerpoint/2010/main">
    <mc:Choice Requires="p14">
      <p:transition spd="slow" p14:dur="2000" advTm="46030"/>
    </mc:Choice>
    <mc:Fallback xmlns="">
      <p:transition spd="slow" advTm="46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mtClean="0"/>
              <a:t>ΑΝΤΛΙΑ ΘΕΡΜΟΤΗΤΑΣ - </a:t>
            </a:r>
            <a:r>
              <a:rPr lang="en-GB" smtClean="0"/>
              <a:t>COP</a:t>
            </a:r>
            <a:endParaRPr lang="en-GB"/>
          </a:p>
        </p:txBody>
      </p:sp>
      <p:sp>
        <p:nvSpPr>
          <p:cNvPr id="3" name="Content Placeholder 2"/>
          <p:cNvSpPr>
            <a:spLocks noGrp="1"/>
          </p:cNvSpPr>
          <p:nvPr>
            <p:ph idx="1"/>
          </p:nvPr>
        </p:nvSpPr>
        <p:spPr>
          <a:xfrm>
            <a:off x="457200" y="980728"/>
            <a:ext cx="8229600" cy="5472608"/>
          </a:xfrm>
        </p:spPr>
        <p:txBody>
          <a:bodyPr>
            <a:noAutofit/>
          </a:bodyPr>
          <a:lstStyle/>
          <a:p>
            <a:r>
              <a:rPr lang="el-GR" sz="2400" smtClean="0"/>
              <a:t>Ο ΣΥΝΤΕΛΕΣΤΗΣ ΑΠΟΔΟΣΗΣ </a:t>
            </a:r>
            <a:r>
              <a:rPr lang="en-GB" sz="2400" smtClean="0"/>
              <a:t>COP (</a:t>
            </a:r>
            <a:r>
              <a:rPr lang="en-GB" sz="2400" b="1" smtClean="0"/>
              <a:t>Coefficient </a:t>
            </a:r>
            <a:r>
              <a:rPr lang="en-GB" sz="2400" b="1"/>
              <a:t>O</a:t>
            </a:r>
            <a:r>
              <a:rPr lang="en-GB" sz="2400" b="1" smtClean="0"/>
              <a:t>f Performance</a:t>
            </a:r>
            <a:r>
              <a:rPr lang="en-GB" sz="2400" smtClean="0"/>
              <a:t>) </a:t>
            </a:r>
            <a:r>
              <a:rPr lang="el-GR" sz="2400" smtClean="0"/>
              <a:t>ΜΙΑΣ ΑΝΤΛΙΑΣ ΘΕΡΜΟΤΗΤΑΣ ΕΊΝΑΙ Ο ΛΟΓΟΣ ΤΗΣ ΘΕΡΜΟΤΗΤΑΣ Ή ΤΗΣ ΨΥΞΗΣ ΠΟΥ ΠΡΟΣΦΕΡΕΙ ΩΣ ΠΡΟΣ ΤΟΝ ΗΛΕΚΤΡΙΣΜΟ ΠΟΥ ΚΑΤΑΝΑΛΩΝΕΙ.</a:t>
            </a:r>
          </a:p>
          <a:p>
            <a:r>
              <a:rPr lang="el-GR" sz="2400" smtClean="0"/>
              <a:t>ΥΨΗΛΕΣ ΤΙΜΕΣ ΤΟΥ </a:t>
            </a:r>
            <a:r>
              <a:rPr lang="en-GB" sz="2400" smtClean="0"/>
              <a:t>COP</a:t>
            </a:r>
            <a:r>
              <a:rPr lang="el-GR" sz="2400" smtClean="0"/>
              <a:t> ΙΣΟΔΥΝΑΜΟΥΝ ΜΕ ΧΑΜΗΛΟΤΕΡΟ ΛΕΙΤΟΥΡΓΙΚΟ ΚΟΣΤΟΣ</a:t>
            </a:r>
          </a:p>
          <a:p>
            <a:r>
              <a:rPr lang="el-GR" sz="2400" smtClean="0"/>
              <a:t>Ο </a:t>
            </a:r>
            <a:r>
              <a:rPr lang="en-GB" sz="2400" smtClean="0"/>
              <a:t>COP </a:t>
            </a:r>
            <a:r>
              <a:rPr lang="el-GR" sz="2400" smtClean="0"/>
              <a:t>ΜΠΟΡΕΙ ΝΑ ΕΊΝΑΙ  &gt; 1 ΔΙΟΤΙ ΕΊΝΑΙ Ο ΛΟΓΟΣ ΠΑΡΑΓΩΓΗ: ΑΠΩΛΕΙΕΣ ΚΑΙ ΌΧΙ ΕΚΡΟΕΣ : ΕΙΣΡΟΕΣ ΌΠΩΣ ΕΊΝΑΙ Η ΘΕΡΜΙΚΗ ΑΠΟΔΟΣΗ.</a:t>
            </a:r>
          </a:p>
          <a:p>
            <a:r>
              <a:rPr lang="el-GR" sz="2400" smtClean="0"/>
              <a:t>Ο </a:t>
            </a:r>
            <a:r>
              <a:rPr lang="en-GB" sz="2400" smtClean="0"/>
              <a:t>COP </a:t>
            </a:r>
            <a:r>
              <a:rPr lang="el-GR" sz="2400" smtClean="0"/>
              <a:t>ΕΞΑΡΤΑΤΑΙ ΑΠΌ ΤΙΣ ΣΥΝΘΗΚΕΣ ΛΕΙΤΟΥΡΓΙΑΣ, ΙΔΙΩΣ ΤΗΝ ΑΠΟΛΥΤΗ ΘΕΡΜΟΚΡΑΣΙΑ ΚΑΙ ΤΗΝ ΣΧΕΤΙΚΗ ΘΕΡΜΟΚΡΑΣΙΑ ΑΝΑΜΕΣΑ ΣΤΟ ΣΥΣΤΗΜΑ ΚΑΙ ΤΗΝ ΔΕΞΑΜΕΝΗ ΘΕΡΜΟΤΗΤΑΣ.</a:t>
            </a:r>
            <a:endParaRPr lang="en-GB" sz="240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50738305"/>
      </p:ext>
    </p:extLst>
  </p:cSld>
  <p:clrMapOvr>
    <a:masterClrMapping/>
  </p:clrMapOvr>
  <mc:AlternateContent xmlns:mc="http://schemas.openxmlformats.org/markup-compatibility/2006" xmlns:p14="http://schemas.microsoft.com/office/powerpoint/2010/main">
    <mc:Choice Requires="p14">
      <p:transition spd="slow" p14:dur="2000" advTm="43864"/>
    </mc:Choice>
    <mc:Fallback xmlns="">
      <p:transition spd="slow" advTm="43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t>ΑΝΤΛΙΑ ΘΕΡΜΟΤΗΤΑΣ - </a:t>
            </a:r>
            <a:r>
              <a:rPr lang="en-GB"/>
              <a:t>COP</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solidFill>
                <a:srgbClr val="FFFFCC"/>
              </a:solidFill>
            </p:spPr>
            <p:txBody>
              <a:bodyPr>
                <a:normAutofit fontScale="85000" lnSpcReduction="10000"/>
              </a:bodyPr>
              <a:lstStyle/>
              <a:p>
                <a:r>
                  <a:rPr lang="en-GB" sz="2800" b="1" i="1" smtClean="0">
                    <a:solidFill>
                      <a:srgbClr val="C00000"/>
                    </a:solidFill>
                  </a:rPr>
                  <a:t>Q</a:t>
                </a:r>
                <a:r>
                  <a:rPr lang="en-GB" sz="2400" smtClean="0"/>
                  <a:t>	</a:t>
                </a:r>
                <a:r>
                  <a:rPr lang="el-GR" sz="2400" smtClean="0"/>
                  <a:t>ΘΕΡΜΟΤΗΤΑ ΠΟΥ ΠΡΟΣΦΕΡΕΤΑΙ Ή ΑΠΑΓΕΤΑΙ ΑΠΌ ΤΟΝ ΤΑΜΙΕΥΤΗΡΑ</a:t>
                </a:r>
                <a:endParaRPr lang="en-GB" sz="2400"/>
              </a:p>
              <a:p>
                <a:r>
                  <a:rPr lang="en-GB" sz="2800" b="1" i="1" smtClean="0">
                    <a:solidFill>
                      <a:srgbClr val="C00000"/>
                    </a:solidFill>
                  </a:rPr>
                  <a:t>W</a:t>
                </a:r>
                <a:r>
                  <a:rPr lang="en-GB" sz="2400" smtClean="0"/>
                  <a:t>	</a:t>
                </a:r>
                <a:r>
                  <a:rPr lang="el-GR" sz="2400" smtClean="0"/>
                  <a:t>ΤΟ ΕΡΓΟ ΠΟΥ ΚΑΤΑΝΑΛΙΣΚΕΤΑΙ ΑΠΌ ΤΗΝ ΑΝΤΛΙΑ.</a:t>
                </a:r>
              </a:p>
              <a:p>
                <a14:m>
                  <m:oMath xmlns:m="http://schemas.openxmlformats.org/officeDocument/2006/math">
                    <m:r>
                      <a:rPr lang="en-GB" sz="3000" b="1" i="1" smtClean="0">
                        <a:solidFill>
                          <a:srgbClr val="C00000"/>
                        </a:solidFill>
                        <a:latin typeface="Cambria Math"/>
                      </a:rPr>
                      <m:t>𝑪𝑶𝑷</m:t>
                    </m:r>
                    <m:r>
                      <a:rPr lang="en-GB" sz="3000" b="1" i="1" smtClean="0">
                        <a:solidFill>
                          <a:srgbClr val="C00000"/>
                        </a:solidFill>
                        <a:latin typeface="Cambria Math"/>
                      </a:rPr>
                      <m:t>= </m:t>
                    </m:r>
                    <m:f>
                      <m:fPr>
                        <m:ctrlPr>
                          <a:rPr lang="en-GB" sz="3000" b="1" i="1" smtClean="0">
                            <a:solidFill>
                              <a:srgbClr val="C00000"/>
                            </a:solidFill>
                            <a:latin typeface="Cambria Math"/>
                          </a:rPr>
                        </m:ctrlPr>
                      </m:fPr>
                      <m:num>
                        <m:r>
                          <a:rPr lang="en-GB" sz="3000" b="1" i="1" smtClean="0">
                            <a:solidFill>
                              <a:srgbClr val="C00000"/>
                            </a:solidFill>
                            <a:latin typeface="Cambria Math"/>
                          </a:rPr>
                          <m:t>𝑸</m:t>
                        </m:r>
                      </m:num>
                      <m:den>
                        <m:r>
                          <a:rPr lang="en-GB" sz="3000" b="1" i="1" smtClean="0">
                            <a:solidFill>
                              <a:srgbClr val="C00000"/>
                            </a:solidFill>
                            <a:latin typeface="Cambria Math"/>
                          </a:rPr>
                          <m:t>𝑾</m:t>
                        </m:r>
                      </m:den>
                    </m:f>
                  </m:oMath>
                </a14:m>
                <a:endParaRPr lang="en-GB" sz="2400" b="1" smtClean="0"/>
              </a:p>
              <a:p>
                <a:r>
                  <a:rPr lang="el-GR" sz="2400" smtClean="0"/>
                  <a:t>ΓΙΑ ΘΕΡΜΑΝΣΗ :</a:t>
                </a:r>
              </a:p>
              <a:p>
                <a14:m>
                  <m:oMath xmlns:m="http://schemas.openxmlformats.org/officeDocument/2006/math">
                    <m:sSub>
                      <m:sSubPr>
                        <m:ctrlPr>
                          <a:rPr lang="el-GR" sz="3300" b="1" i="1" smtClean="0">
                            <a:solidFill>
                              <a:srgbClr val="C00000"/>
                            </a:solidFill>
                            <a:latin typeface="Cambria Math"/>
                          </a:rPr>
                        </m:ctrlPr>
                      </m:sSubPr>
                      <m:e>
                        <m:r>
                          <a:rPr lang="en-GB" sz="3300" b="1" i="1" smtClean="0">
                            <a:solidFill>
                              <a:srgbClr val="C00000"/>
                            </a:solidFill>
                            <a:latin typeface="Cambria Math"/>
                          </a:rPr>
                          <m:t>𝑪𝑶𝑷</m:t>
                        </m:r>
                      </m:e>
                      <m:sub>
                        <m:r>
                          <a:rPr lang="en-GB" sz="3300" b="1" i="1" smtClean="0">
                            <a:solidFill>
                              <a:srgbClr val="C00000"/>
                            </a:solidFill>
                            <a:latin typeface="Cambria Math"/>
                          </a:rPr>
                          <m:t>𝑯𝑬𝑨𝑻𝑰𝑵𝑮</m:t>
                        </m:r>
                      </m:sub>
                    </m:sSub>
                    <m:r>
                      <a:rPr lang="en-GB" sz="3300" b="1" i="1" smtClean="0">
                        <a:solidFill>
                          <a:srgbClr val="C00000"/>
                        </a:solidFill>
                        <a:latin typeface="Cambria Math"/>
                      </a:rPr>
                      <m:t>=</m:t>
                    </m:r>
                    <m:f>
                      <m:fPr>
                        <m:ctrlPr>
                          <a:rPr lang="en-GB" sz="3300" b="1" i="1" smtClean="0">
                            <a:solidFill>
                              <a:srgbClr val="C00000"/>
                            </a:solidFill>
                            <a:latin typeface="Cambria Math"/>
                          </a:rPr>
                        </m:ctrlPr>
                      </m:fPr>
                      <m:num>
                        <m:d>
                          <m:dPr>
                            <m:begChr m:val="|"/>
                            <m:endChr m:val="|"/>
                            <m:ctrlPr>
                              <a:rPr lang="en-GB" sz="3300" b="1" i="1" smtClean="0">
                                <a:solidFill>
                                  <a:srgbClr val="C00000"/>
                                </a:solidFill>
                                <a:latin typeface="Cambria Math"/>
                              </a:rPr>
                            </m:ctrlPr>
                          </m:dPr>
                          <m:e>
                            <m:sSub>
                              <m:sSubPr>
                                <m:ctrlPr>
                                  <a:rPr lang="en-GB" sz="3300" b="1" i="1" smtClean="0">
                                    <a:solidFill>
                                      <a:srgbClr val="C00000"/>
                                    </a:solidFill>
                                    <a:latin typeface="Cambria Math"/>
                                  </a:rPr>
                                </m:ctrlPr>
                              </m:sSubPr>
                              <m:e>
                                <m:r>
                                  <a:rPr lang="en-GB" sz="3300" b="1" i="1" smtClean="0">
                                    <a:solidFill>
                                      <a:srgbClr val="C00000"/>
                                    </a:solidFill>
                                    <a:latin typeface="Cambria Math"/>
                                  </a:rPr>
                                  <m:t>𝑸</m:t>
                                </m:r>
                              </m:e>
                              <m:sub>
                                <m:r>
                                  <a:rPr lang="en-GB" sz="3300" b="1" i="1" smtClean="0">
                                    <a:solidFill>
                                      <a:srgbClr val="C00000"/>
                                    </a:solidFill>
                                    <a:latin typeface="Cambria Math"/>
                                  </a:rPr>
                                  <m:t>𝑯</m:t>
                                </m:r>
                              </m:sub>
                            </m:sSub>
                          </m:e>
                        </m:d>
                      </m:num>
                      <m:den>
                        <m:r>
                          <a:rPr lang="en-GB" sz="3300" b="1" i="1" smtClean="0">
                            <a:solidFill>
                              <a:srgbClr val="C00000"/>
                            </a:solidFill>
                            <a:latin typeface="Cambria Math"/>
                          </a:rPr>
                          <m:t>𝑾</m:t>
                        </m:r>
                      </m:den>
                    </m:f>
                    <m:r>
                      <a:rPr lang="en-GB" sz="3300" b="1" i="1" smtClean="0">
                        <a:solidFill>
                          <a:srgbClr val="C00000"/>
                        </a:solidFill>
                        <a:latin typeface="Cambria Math"/>
                      </a:rPr>
                      <m:t>= </m:t>
                    </m:r>
                    <m:f>
                      <m:fPr>
                        <m:ctrlPr>
                          <a:rPr lang="en-GB" sz="3300" b="1" i="1" smtClean="0">
                            <a:solidFill>
                              <a:srgbClr val="C00000"/>
                            </a:solidFill>
                            <a:latin typeface="Cambria Math"/>
                          </a:rPr>
                        </m:ctrlPr>
                      </m:fPr>
                      <m:num>
                        <m:d>
                          <m:dPr>
                            <m:begChr m:val="|"/>
                            <m:endChr m:val="|"/>
                            <m:ctrlPr>
                              <a:rPr lang="en-GB" sz="3300" b="1" i="1" smtClean="0">
                                <a:solidFill>
                                  <a:srgbClr val="C00000"/>
                                </a:solidFill>
                                <a:latin typeface="Cambria Math"/>
                              </a:rPr>
                            </m:ctrlPr>
                          </m:dPr>
                          <m:e>
                            <m:sSub>
                              <m:sSubPr>
                                <m:ctrlPr>
                                  <a:rPr lang="en-GB" sz="3300" b="1" i="1" smtClean="0">
                                    <a:solidFill>
                                      <a:srgbClr val="C00000"/>
                                    </a:solidFill>
                                    <a:latin typeface="Cambria Math"/>
                                  </a:rPr>
                                </m:ctrlPr>
                              </m:sSubPr>
                              <m:e>
                                <m:r>
                                  <a:rPr lang="en-GB" sz="3300" b="1" i="1" smtClean="0">
                                    <a:solidFill>
                                      <a:srgbClr val="C00000"/>
                                    </a:solidFill>
                                    <a:latin typeface="Cambria Math"/>
                                  </a:rPr>
                                  <m:t>𝑸</m:t>
                                </m:r>
                              </m:e>
                              <m:sub>
                                <m:r>
                                  <a:rPr lang="en-GB" sz="3300" b="1" i="1" smtClean="0">
                                    <a:solidFill>
                                      <a:srgbClr val="C00000"/>
                                    </a:solidFill>
                                    <a:latin typeface="Cambria Math"/>
                                  </a:rPr>
                                  <m:t>𝑪</m:t>
                                </m:r>
                              </m:sub>
                            </m:sSub>
                          </m:e>
                        </m:d>
                        <m:r>
                          <a:rPr lang="en-GB" sz="3300" b="1" i="1" smtClean="0">
                            <a:solidFill>
                              <a:srgbClr val="C00000"/>
                            </a:solidFill>
                            <a:latin typeface="Cambria Math"/>
                          </a:rPr>
                          <m:t>+</m:t>
                        </m:r>
                        <m:r>
                          <a:rPr lang="en-GB" sz="3300" b="1" i="1" smtClean="0">
                            <a:solidFill>
                              <a:srgbClr val="C00000"/>
                            </a:solidFill>
                            <a:latin typeface="Cambria Math"/>
                          </a:rPr>
                          <m:t>𝑾</m:t>
                        </m:r>
                      </m:num>
                      <m:den>
                        <m:r>
                          <a:rPr lang="en-GB" sz="3300" b="1" i="1" smtClean="0">
                            <a:solidFill>
                              <a:srgbClr val="C00000"/>
                            </a:solidFill>
                            <a:latin typeface="Cambria Math"/>
                          </a:rPr>
                          <m:t>𝑾</m:t>
                        </m:r>
                      </m:den>
                    </m:f>
                  </m:oMath>
                </a14:m>
                <a:endParaRPr lang="el-GR" sz="2400" b="1"/>
              </a:p>
              <a:p>
                <a:r>
                  <a:rPr lang="el-GR" sz="2400" smtClean="0"/>
                  <a:t>ΓΙΑ ΨΥΞΗ :</a:t>
                </a:r>
              </a:p>
              <a:p>
                <a14:m>
                  <m:oMath xmlns:m="http://schemas.openxmlformats.org/officeDocument/2006/math">
                    <m:sSub>
                      <m:sSubPr>
                        <m:ctrlPr>
                          <a:rPr lang="el-GR" sz="3300" b="1" i="1" smtClean="0">
                            <a:solidFill>
                              <a:srgbClr val="C00000"/>
                            </a:solidFill>
                            <a:latin typeface="Cambria Math"/>
                          </a:rPr>
                        </m:ctrlPr>
                      </m:sSubPr>
                      <m:e>
                        <m:r>
                          <a:rPr lang="en-GB" sz="3300" b="1" i="1" smtClean="0">
                            <a:solidFill>
                              <a:srgbClr val="C00000"/>
                            </a:solidFill>
                            <a:latin typeface="Cambria Math"/>
                          </a:rPr>
                          <m:t>𝑪𝑶𝑷</m:t>
                        </m:r>
                      </m:e>
                      <m:sub>
                        <m:r>
                          <a:rPr lang="en-GB" sz="3300" b="1" i="1" smtClean="0">
                            <a:solidFill>
                              <a:srgbClr val="C00000"/>
                            </a:solidFill>
                            <a:latin typeface="Cambria Math"/>
                          </a:rPr>
                          <m:t>𝑪𝑶𝑶𝑳𝑰𝑵𝑮</m:t>
                        </m:r>
                      </m:sub>
                    </m:sSub>
                    <m:r>
                      <a:rPr lang="en-GB" sz="3300" b="1" i="1" smtClean="0">
                        <a:solidFill>
                          <a:srgbClr val="C00000"/>
                        </a:solidFill>
                        <a:latin typeface="Cambria Math"/>
                      </a:rPr>
                      <m:t>=</m:t>
                    </m:r>
                    <m:f>
                      <m:fPr>
                        <m:ctrlPr>
                          <a:rPr lang="en-GB" sz="3300" b="1" i="1" smtClean="0">
                            <a:solidFill>
                              <a:srgbClr val="C00000"/>
                            </a:solidFill>
                            <a:latin typeface="Cambria Math"/>
                          </a:rPr>
                        </m:ctrlPr>
                      </m:fPr>
                      <m:num>
                        <m:d>
                          <m:dPr>
                            <m:begChr m:val="|"/>
                            <m:endChr m:val="|"/>
                            <m:ctrlPr>
                              <a:rPr lang="en-GB" sz="3300" b="1" i="1" smtClean="0">
                                <a:solidFill>
                                  <a:srgbClr val="C00000"/>
                                </a:solidFill>
                                <a:latin typeface="Cambria Math"/>
                              </a:rPr>
                            </m:ctrlPr>
                          </m:dPr>
                          <m:e>
                            <m:sSub>
                              <m:sSubPr>
                                <m:ctrlPr>
                                  <a:rPr lang="en-GB" sz="3300" b="1" i="1" smtClean="0">
                                    <a:solidFill>
                                      <a:srgbClr val="C00000"/>
                                    </a:solidFill>
                                    <a:latin typeface="Cambria Math"/>
                                  </a:rPr>
                                </m:ctrlPr>
                              </m:sSubPr>
                              <m:e>
                                <m:r>
                                  <a:rPr lang="en-GB" sz="3300" b="1" i="1" smtClean="0">
                                    <a:solidFill>
                                      <a:srgbClr val="C00000"/>
                                    </a:solidFill>
                                    <a:latin typeface="Cambria Math"/>
                                  </a:rPr>
                                  <m:t>𝑸</m:t>
                                </m:r>
                              </m:e>
                              <m:sub>
                                <m:r>
                                  <a:rPr lang="en-GB" sz="3300" b="1" i="1" smtClean="0">
                                    <a:solidFill>
                                      <a:srgbClr val="C00000"/>
                                    </a:solidFill>
                                    <a:latin typeface="Cambria Math"/>
                                  </a:rPr>
                                  <m:t>𝑪</m:t>
                                </m:r>
                              </m:sub>
                            </m:sSub>
                          </m:e>
                        </m:d>
                      </m:num>
                      <m:den>
                        <m:r>
                          <a:rPr lang="en-GB" sz="3300" b="1" i="1" smtClean="0">
                            <a:solidFill>
                              <a:srgbClr val="C00000"/>
                            </a:solidFill>
                            <a:latin typeface="Cambria Math"/>
                          </a:rPr>
                          <m:t>𝑾</m:t>
                        </m:r>
                      </m:den>
                    </m:f>
                  </m:oMath>
                </a14:m>
                <a:endParaRPr lang="el-GR" sz="2400" b="1"/>
              </a:p>
              <a:p>
                <a:r>
                  <a:rPr lang="el-GR" sz="2400" smtClean="0"/>
                  <a:t>ΟΠΟΥ</a:t>
                </a:r>
              </a:p>
              <a:p>
                <a:r>
                  <a:rPr lang="en-GB" sz="2800" b="1" i="1" smtClean="0">
                    <a:solidFill>
                      <a:srgbClr val="C00000"/>
                    </a:solidFill>
                  </a:rPr>
                  <a:t>Q</a:t>
                </a:r>
                <a:r>
                  <a:rPr lang="en-GB" sz="2800" b="1" i="1" baseline="-25000" smtClean="0">
                    <a:solidFill>
                      <a:srgbClr val="C00000"/>
                    </a:solidFill>
                  </a:rPr>
                  <a:t>C</a:t>
                </a:r>
                <a:r>
                  <a:rPr lang="en-GB" sz="2400" smtClean="0"/>
                  <a:t>	</a:t>
                </a:r>
                <a:r>
                  <a:rPr lang="el-GR" sz="2400" smtClean="0"/>
                  <a:t>Η ΘΕΡΜΟΤΗΤΑ ΠΟΥ ΑΠΑΓΕΤΑΙ ΑΠΌ ΤΟΝ ΚΡΥΟ ΤΑΜΙΕΥΤΗΡΑ</a:t>
                </a:r>
                <a:endParaRPr lang="en-GB" sz="2400" smtClean="0"/>
              </a:p>
              <a:p>
                <a:r>
                  <a:rPr lang="en-GB" sz="2800" b="1" i="1" smtClean="0">
                    <a:solidFill>
                      <a:srgbClr val="C00000"/>
                    </a:solidFill>
                  </a:rPr>
                  <a:t>Q</a:t>
                </a:r>
                <a:r>
                  <a:rPr lang="en-GB" sz="2800" b="1" i="1" baseline="-25000" smtClean="0">
                    <a:solidFill>
                      <a:srgbClr val="C00000"/>
                    </a:solidFill>
                  </a:rPr>
                  <a:t>H</a:t>
                </a:r>
                <a:r>
                  <a:rPr lang="en-GB" sz="2400" smtClean="0"/>
                  <a:t>	</a:t>
                </a:r>
                <a:r>
                  <a:rPr lang="el-GR" sz="2400" smtClean="0"/>
                  <a:t>Η ΘΕΡΜΟΤΗΤΑ ΠΟΥ ΠΡΟΣΦΕΡΕΤΑΙ ΣΤΟΝ ΘΕΡΜΟ ΤΑΜΙΕΥΤΗΡΑ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4"/>
                <a:stretch>
                  <a:fillRect l="-963" t="-1659" b="-2014"/>
                </a:stretch>
              </a:blipFill>
            </p:spPr>
            <p:txBody>
              <a:bodyPr/>
              <a:lstStyle/>
              <a:p>
                <a:r>
                  <a:rPr lang="en-GB">
                    <a:noFill/>
                  </a:rPr>
                  <a:t> </a:t>
                </a:r>
              </a:p>
            </p:txBody>
          </p:sp>
        </mc:Fallback>
      </mc:AlternateContent>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30428666"/>
      </p:ext>
    </p:extLst>
  </p:cSld>
  <p:clrMapOvr>
    <a:masterClrMapping/>
  </p:clrMapOvr>
  <mc:AlternateContent xmlns:mc="http://schemas.openxmlformats.org/markup-compatibility/2006" xmlns:p14="http://schemas.microsoft.com/office/powerpoint/2010/main">
    <mc:Choice Requires="p14">
      <p:transition spd="slow" p14:dur="2000" advTm="33517"/>
    </mc:Choice>
    <mc:Fallback xmlns="">
      <p:transition spd="slow" advTm="33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t>ΑΝΤΛΙΑ ΘΕΡΜΟΤΗΤΑΣ - </a:t>
            </a:r>
            <a:r>
              <a:rPr lang="en-GB"/>
              <a:t>COP</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707904" y="1040884"/>
                <a:ext cx="5194920" cy="5145435"/>
              </a:xfrm>
            </p:spPr>
            <p:txBody>
              <a:bodyPr/>
              <a:lstStyle/>
              <a:p>
                <a:r>
                  <a:rPr lang="en-GB" sz="3600" b="1" i="1" smtClean="0">
                    <a:solidFill>
                      <a:srgbClr val="C00000"/>
                    </a:solidFill>
                  </a:rPr>
                  <a:t>Q</a:t>
                </a:r>
                <a:r>
                  <a:rPr lang="en-GB" sz="3600" b="1" i="1" baseline="-25000" smtClean="0">
                    <a:solidFill>
                      <a:srgbClr val="C00000"/>
                    </a:solidFill>
                  </a:rPr>
                  <a:t>HOT</a:t>
                </a:r>
                <a:r>
                  <a:rPr lang="en-GB" sz="3600" b="1" i="1" smtClean="0">
                    <a:solidFill>
                      <a:srgbClr val="C00000"/>
                    </a:solidFill>
                  </a:rPr>
                  <a:t> = Q</a:t>
                </a:r>
                <a:r>
                  <a:rPr lang="en-GB" sz="3600" b="1" i="1" baseline="-25000" smtClean="0">
                    <a:solidFill>
                      <a:srgbClr val="C00000"/>
                    </a:solidFill>
                  </a:rPr>
                  <a:t>COLD</a:t>
                </a:r>
                <a:r>
                  <a:rPr lang="en-GB" sz="3600" b="1" i="1" smtClean="0">
                    <a:solidFill>
                      <a:srgbClr val="C00000"/>
                    </a:solidFill>
                  </a:rPr>
                  <a:t> + W</a:t>
                </a:r>
              </a:p>
              <a:p>
                <a14:m>
                  <m:oMath xmlns:m="http://schemas.openxmlformats.org/officeDocument/2006/math">
                    <m:sSub>
                      <m:sSubPr>
                        <m:ctrlPr>
                          <a:rPr lang="en-GB" i="1" smtClean="0">
                            <a:latin typeface="Cambria Math"/>
                          </a:rPr>
                        </m:ctrlPr>
                      </m:sSubPr>
                      <m:e>
                        <m:r>
                          <a:rPr lang="en-GB" b="0" i="1" smtClean="0">
                            <a:latin typeface="Cambria Math"/>
                          </a:rPr>
                          <m:t>𝐶𝑂𝑃</m:t>
                        </m:r>
                      </m:e>
                      <m:sub>
                        <m:r>
                          <a:rPr lang="en-GB" b="0" i="1" smtClean="0">
                            <a:solidFill>
                              <a:srgbClr val="C00000"/>
                            </a:solidFill>
                            <a:latin typeface="Cambria Math"/>
                          </a:rPr>
                          <m:t>𝐻𝐸𝐴𝑇𝐼𝑁𝐺</m:t>
                        </m:r>
                      </m:sub>
                    </m:sSub>
                    <m:r>
                      <a:rPr lang="en-GB" b="0" i="1" smtClean="0">
                        <a:latin typeface="Cambria Math"/>
                      </a:rPr>
                      <m:t>=</m:t>
                    </m:r>
                    <m:f>
                      <m:fPr>
                        <m:ctrlPr>
                          <a:rPr lang="en-GB" b="0" i="1" smtClean="0">
                            <a:latin typeface="Cambria Math"/>
                          </a:rPr>
                        </m:ctrlPr>
                      </m:fPr>
                      <m:num>
                        <m:sSub>
                          <m:sSubPr>
                            <m:ctrlPr>
                              <a:rPr lang="en-GB" b="0" i="1" smtClean="0">
                                <a:latin typeface="Cambria Math"/>
                              </a:rPr>
                            </m:ctrlPr>
                          </m:sSubPr>
                          <m:e>
                            <m:r>
                              <a:rPr lang="en-GB" b="0" i="1" smtClean="0">
                                <a:latin typeface="Cambria Math"/>
                              </a:rPr>
                              <m:t>𝑄</m:t>
                            </m:r>
                          </m:e>
                          <m:sub>
                            <m:r>
                              <a:rPr lang="en-GB" b="0" i="1" smtClean="0">
                                <a:latin typeface="Cambria Math"/>
                              </a:rPr>
                              <m:t>𝐻𝑂𝑇</m:t>
                            </m:r>
                          </m:sub>
                        </m:sSub>
                      </m:num>
                      <m:den>
                        <m:sSub>
                          <m:sSubPr>
                            <m:ctrlPr>
                              <a:rPr lang="en-GB" b="0" i="1" smtClean="0">
                                <a:latin typeface="Cambria Math"/>
                              </a:rPr>
                            </m:ctrlPr>
                          </m:sSubPr>
                          <m:e>
                            <m:r>
                              <a:rPr lang="en-GB" b="0" i="1" smtClean="0">
                                <a:latin typeface="Cambria Math"/>
                              </a:rPr>
                              <m:t>𝑄</m:t>
                            </m:r>
                          </m:e>
                          <m:sub>
                            <m:r>
                              <a:rPr lang="en-GB" b="0" i="1" smtClean="0">
                                <a:latin typeface="Cambria Math"/>
                              </a:rPr>
                              <m:t>𝐻𝑂𝑇</m:t>
                            </m:r>
                          </m:sub>
                        </m:sSub>
                        <m:r>
                          <a:rPr lang="en-GB" b="0" i="1" smtClean="0">
                            <a:latin typeface="Cambria Math"/>
                          </a:rPr>
                          <m:t>−</m:t>
                        </m:r>
                        <m:sSub>
                          <m:sSubPr>
                            <m:ctrlPr>
                              <a:rPr lang="en-GB" b="0" i="1" smtClean="0">
                                <a:latin typeface="Cambria Math"/>
                              </a:rPr>
                            </m:ctrlPr>
                          </m:sSubPr>
                          <m:e>
                            <m:r>
                              <a:rPr lang="en-GB" b="0" i="1" smtClean="0">
                                <a:latin typeface="Cambria Math"/>
                              </a:rPr>
                              <m:t>𝑄</m:t>
                            </m:r>
                          </m:e>
                          <m:sub>
                            <m:r>
                              <a:rPr lang="en-GB" b="0" i="1" smtClean="0">
                                <a:latin typeface="Cambria Math"/>
                              </a:rPr>
                              <m:t>𝐶𝑂𝐿𝐷</m:t>
                            </m:r>
                          </m:sub>
                        </m:sSub>
                      </m:den>
                    </m:f>
                  </m:oMath>
                </a14:m>
                <a:endParaRPr lang="en-GB" smtClean="0"/>
              </a:p>
              <a:p>
                <a14:m>
                  <m:oMath xmlns:m="http://schemas.openxmlformats.org/officeDocument/2006/math">
                    <m:sSub>
                      <m:sSubPr>
                        <m:ctrlPr>
                          <a:rPr lang="en-GB" i="1">
                            <a:latin typeface="Cambria Math"/>
                          </a:rPr>
                        </m:ctrlPr>
                      </m:sSubPr>
                      <m:e>
                        <m:r>
                          <a:rPr lang="en-GB" i="1">
                            <a:latin typeface="Cambria Math"/>
                          </a:rPr>
                          <m:t>𝐶𝑂𝑃</m:t>
                        </m:r>
                      </m:e>
                      <m:sub>
                        <m:r>
                          <a:rPr lang="en-GB" i="1" smtClean="0">
                            <a:solidFill>
                              <a:srgbClr val="C00000"/>
                            </a:solidFill>
                            <a:latin typeface="Cambria Math"/>
                          </a:rPr>
                          <m:t>𝐻𝐸𝐴𝑇𝐼𝑁𝐺</m:t>
                        </m:r>
                      </m:sub>
                    </m:sSub>
                    <m:r>
                      <a:rPr lang="en-GB" i="1">
                        <a:latin typeface="Cambria Math"/>
                      </a:rPr>
                      <m:t>=</m:t>
                    </m:r>
                    <m:f>
                      <m:fPr>
                        <m:ctrlPr>
                          <a:rPr lang="en-GB" i="1">
                            <a:latin typeface="Cambria Math"/>
                          </a:rPr>
                        </m:ctrlPr>
                      </m:fPr>
                      <m:num>
                        <m:sSub>
                          <m:sSubPr>
                            <m:ctrlPr>
                              <a:rPr lang="en-GB" i="1">
                                <a:latin typeface="Cambria Math"/>
                              </a:rPr>
                            </m:ctrlPr>
                          </m:sSubPr>
                          <m:e>
                            <m:r>
                              <a:rPr lang="en-GB" b="0" i="1" smtClean="0">
                                <a:latin typeface="Cambria Math"/>
                              </a:rPr>
                              <m:t>𝑇</m:t>
                            </m:r>
                          </m:e>
                          <m:sub>
                            <m:r>
                              <a:rPr lang="en-GB" i="1">
                                <a:latin typeface="Cambria Math"/>
                              </a:rPr>
                              <m:t>𝐻𝑂𝑇</m:t>
                            </m:r>
                          </m:sub>
                        </m:sSub>
                      </m:num>
                      <m:den>
                        <m:sSub>
                          <m:sSubPr>
                            <m:ctrlPr>
                              <a:rPr lang="en-GB" i="1">
                                <a:latin typeface="Cambria Math"/>
                              </a:rPr>
                            </m:ctrlPr>
                          </m:sSubPr>
                          <m:e>
                            <m:r>
                              <a:rPr lang="en-GB" b="0" i="1" smtClean="0">
                                <a:latin typeface="Cambria Math"/>
                              </a:rPr>
                              <m:t>𝑇</m:t>
                            </m:r>
                          </m:e>
                          <m:sub>
                            <m:r>
                              <a:rPr lang="en-GB" i="1">
                                <a:latin typeface="Cambria Math"/>
                              </a:rPr>
                              <m:t>𝐻𝑂𝑇</m:t>
                            </m:r>
                          </m:sub>
                        </m:sSub>
                        <m:r>
                          <a:rPr lang="en-GB" i="1">
                            <a:latin typeface="Cambria Math"/>
                          </a:rPr>
                          <m:t>−</m:t>
                        </m:r>
                        <m:sSub>
                          <m:sSubPr>
                            <m:ctrlPr>
                              <a:rPr lang="en-GB" i="1">
                                <a:latin typeface="Cambria Math"/>
                              </a:rPr>
                            </m:ctrlPr>
                          </m:sSubPr>
                          <m:e>
                            <m:r>
                              <a:rPr lang="en-GB" b="0" i="1" smtClean="0">
                                <a:latin typeface="Cambria Math"/>
                              </a:rPr>
                              <m:t>𝑇</m:t>
                            </m:r>
                          </m:e>
                          <m:sub>
                            <m:r>
                              <a:rPr lang="en-GB" i="1">
                                <a:latin typeface="Cambria Math"/>
                              </a:rPr>
                              <m:t>𝐶𝑂𝐿𝐷</m:t>
                            </m:r>
                          </m:sub>
                        </m:sSub>
                      </m:den>
                    </m:f>
                  </m:oMath>
                </a14:m>
                <a:endParaRPr lang="en-GB" smtClean="0"/>
              </a:p>
              <a:p>
                <a14:m>
                  <m:oMath xmlns:m="http://schemas.openxmlformats.org/officeDocument/2006/math">
                    <m:sSub>
                      <m:sSubPr>
                        <m:ctrlPr>
                          <a:rPr lang="en-GB" i="1">
                            <a:latin typeface="Cambria Math"/>
                          </a:rPr>
                        </m:ctrlPr>
                      </m:sSubPr>
                      <m:e>
                        <m:r>
                          <a:rPr lang="en-GB" i="1">
                            <a:latin typeface="Cambria Math"/>
                          </a:rPr>
                          <m:t>𝐶𝑂𝑃</m:t>
                        </m:r>
                      </m:e>
                      <m:sub>
                        <m:r>
                          <a:rPr lang="en-GB" b="0" i="1" smtClean="0">
                            <a:solidFill>
                              <a:srgbClr val="002060"/>
                            </a:solidFill>
                            <a:latin typeface="Cambria Math"/>
                          </a:rPr>
                          <m:t>𝐶𝑂𝑂𝐿𝐼𝑁𝐺</m:t>
                        </m:r>
                      </m:sub>
                    </m:sSub>
                    <m:r>
                      <a:rPr lang="en-GB" i="1">
                        <a:latin typeface="Cambria Math"/>
                      </a:rPr>
                      <m:t>=</m:t>
                    </m:r>
                    <m:f>
                      <m:fPr>
                        <m:ctrlPr>
                          <a:rPr lang="en-GB" i="1">
                            <a:latin typeface="Cambria Math"/>
                          </a:rPr>
                        </m:ctrlPr>
                      </m:fPr>
                      <m:num>
                        <m:sSub>
                          <m:sSubPr>
                            <m:ctrlPr>
                              <a:rPr lang="en-GB" i="1">
                                <a:latin typeface="Cambria Math"/>
                              </a:rPr>
                            </m:ctrlPr>
                          </m:sSubPr>
                          <m:e>
                            <m:r>
                              <a:rPr lang="en-GB" i="1">
                                <a:latin typeface="Cambria Math"/>
                              </a:rPr>
                              <m:t>𝑄</m:t>
                            </m:r>
                          </m:e>
                          <m:sub>
                            <m:r>
                              <a:rPr lang="en-GB" b="0" i="1" smtClean="0">
                                <a:latin typeface="Cambria Math"/>
                              </a:rPr>
                              <m:t>𝐶𝑂𝐿𝐷</m:t>
                            </m:r>
                          </m:sub>
                        </m:sSub>
                      </m:num>
                      <m:den>
                        <m:sSub>
                          <m:sSubPr>
                            <m:ctrlPr>
                              <a:rPr lang="en-GB" i="1">
                                <a:latin typeface="Cambria Math"/>
                              </a:rPr>
                            </m:ctrlPr>
                          </m:sSubPr>
                          <m:e>
                            <m:r>
                              <a:rPr lang="en-GB" i="1">
                                <a:latin typeface="Cambria Math"/>
                              </a:rPr>
                              <m:t>𝑄</m:t>
                            </m:r>
                          </m:e>
                          <m:sub>
                            <m:r>
                              <a:rPr lang="en-GB" i="1">
                                <a:latin typeface="Cambria Math"/>
                              </a:rPr>
                              <m:t>𝐻𝑂𝑇</m:t>
                            </m:r>
                          </m:sub>
                        </m:sSub>
                        <m:r>
                          <a:rPr lang="en-GB" i="1">
                            <a:latin typeface="Cambria Math"/>
                          </a:rPr>
                          <m:t>−</m:t>
                        </m:r>
                        <m:sSub>
                          <m:sSubPr>
                            <m:ctrlPr>
                              <a:rPr lang="en-GB" i="1">
                                <a:latin typeface="Cambria Math"/>
                              </a:rPr>
                            </m:ctrlPr>
                          </m:sSubPr>
                          <m:e>
                            <m:r>
                              <a:rPr lang="en-GB" i="1">
                                <a:latin typeface="Cambria Math"/>
                              </a:rPr>
                              <m:t>𝑄</m:t>
                            </m:r>
                          </m:e>
                          <m:sub>
                            <m:r>
                              <a:rPr lang="en-GB" i="1">
                                <a:latin typeface="Cambria Math"/>
                              </a:rPr>
                              <m:t>𝐶𝑂𝐿𝐷</m:t>
                            </m:r>
                          </m:sub>
                        </m:sSub>
                      </m:den>
                    </m:f>
                  </m:oMath>
                </a14:m>
                <a:endParaRPr lang="en-GB" smtClean="0"/>
              </a:p>
              <a:p>
                <a14:m>
                  <m:oMath xmlns:m="http://schemas.openxmlformats.org/officeDocument/2006/math">
                    <m:sSub>
                      <m:sSubPr>
                        <m:ctrlPr>
                          <a:rPr lang="en-GB" i="1">
                            <a:latin typeface="Cambria Math"/>
                          </a:rPr>
                        </m:ctrlPr>
                      </m:sSubPr>
                      <m:e>
                        <m:r>
                          <a:rPr lang="en-GB" i="1">
                            <a:latin typeface="Cambria Math"/>
                          </a:rPr>
                          <m:t>𝐶𝑂𝑃</m:t>
                        </m:r>
                      </m:e>
                      <m:sub>
                        <m:r>
                          <a:rPr lang="en-GB" b="0" i="1" smtClean="0">
                            <a:solidFill>
                              <a:srgbClr val="002060"/>
                            </a:solidFill>
                            <a:latin typeface="Cambria Math"/>
                          </a:rPr>
                          <m:t>𝐶𝑂𝑂𝐿𝐼𝑁𝐺</m:t>
                        </m:r>
                      </m:sub>
                    </m:sSub>
                    <m:r>
                      <a:rPr lang="en-GB" i="1">
                        <a:latin typeface="Cambria Math"/>
                      </a:rPr>
                      <m:t>=</m:t>
                    </m:r>
                    <m:f>
                      <m:fPr>
                        <m:ctrlPr>
                          <a:rPr lang="en-GB" i="1">
                            <a:latin typeface="Cambria Math"/>
                          </a:rPr>
                        </m:ctrlPr>
                      </m:fPr>
                      <m:num>
                        <m:sSub>
                          <m:sSubPr>
                            <m:ctrlPr>
                              <a:rPr lang="en-GB" i="1">
                                <a:latin typeface="Cambria Math"/>
                              </a:rPr>
                            </m:ctrlPr>
                          </m:sSubPr>
                          <m:e>
                            <m:r>
                              <a:rPr lang="en-GB" b="0" i="1" smtClean="0">
                                <a:latin typeface="Cambria Math"/>
                              </a:rPr>
                              <m:t>𝑇</m:t>
                            </m:r>
                          </m:e>
                          <m:sub>
                            <m:r>
                              <a:rPr lang="en-GB" b="0" i="1" smtClean="0">
                                <a:latin typeface="Cambria Math"/>
                              </a:rPr>
                              <m:t>𝐶𝑂𝐿𝐷</m:t>
                            </m:r>
                          </m:sub>
                        </m:sSub>
                      </m:num>
                      <m:den>
                        <m:sSub>
                          <m:sSubPr>
                            <m:ctrlPr>
                              <a:rPr lang="en-GB" i="1">
                                <a:latin typeface="Cambria Math"/>
                              </a:rPr>
                            </m:ctrlPr>
                          </m:sSubPr>
                          <m:e>
                            <m:r>
                              <a:rPr lang="en-GB" b="0" i="1" smtClean="0">
                                <a:latin typeface="Cambria Math"/>
                              </a:rPr>
                              <m:t>𝑇</m:t>
                            </m:r>
                          </m:e>
                          <m:sub>
                            <m:r>
                              <a:rPr lang="en-GB" i="1">
                                <a:latin typeface="Cambria Math"/>
                              </a:rPr>
                              <m:t>𝐻𝑂𝑇</m:t>
                            </m:r>
                          </m:sub>
                        </m:sSub>
                        <m:r>
                          <a:rPr lang="en-GB" i="1">
                            <a:latin typeface="Cambria Math"/>
                          </a:rPr>
                          <m:t>−</m:t>
                        </m:r>
                        <m:sSub>
                          <m:sSubPr>
                            <m:ctrlPr>
                              <a:rPr lang="en-GB" i="1">
                                <a:latin typeface="Cambria Math"/>
                              </a:rPr>
                            </m:ctrlPr>
                          </m:sSubPr>
                          <m:e>
                            <m:r>
                              <a:rPr lang="en-GB" i="1">
                                <a:latin typeface="Cambria Math"/>
                              </a:rPr>
                              <m:t>𝑄</m:t>
                            </m:r>
                          </m:e>
                          <m:sub>
                            <m:r>
                              <a:rPr lang="en-GB" i="1">
                                <a:latin typeface="Cambria Math"/>
                              </a:rPr>
                              <m:t>𝐶𝑂𝐿𝐷</m:t>
                            </m:r>
                          </m:sub>
                        </m:sSub>
                      </m:den>
                    </m:f>
                  </m:oMath>
                </a14:m>
                <a:endParaRPr lang="en-GB" smtClean="0"/>
              </a:p>
              <a:p>
                <a:r>
                  <a:rPr lang="el-GR" smtClean="0"/>
                  <a:t>Για </a:t>
                </a:r>
                <a:r>
                  <a:rPr lang="en-GB" smtClean="0"/>
                  <a:t>Carnot </a:t>
                </a:r>
                <a:r>
                  <a:rPr lang="el-GR" smtClean="0"/>
                  <a:t>μηχανές…</a:t>
                </a:r>
                <a:endParaRPr lang="en-GB"/>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707904" y="1040884"/>
                <a:ext cx="5194920" cy="5145435"/>
              </a:xfrm>
              <a:blipFill rotWithShape="1">
                <a:blip r:embed="rId5"/>
                <a:stretch>
                  <a:fillRect l="-3169" t="-1777"/>
                </a:stretch>
              </a:blipFill>
            </p:spPr>
            <p:txBody>
              <a:bodyPr/>
              <a:lstStyle/>
              <a:p>
                <a:r>
                  <a:rPr lang="en-GB">
                    <a:noFill/>
                  </a:rPr>
                  <a:t> </a:t>
                </a:r>
              </a:p>
            </p:txBody>
          </p:sp>
        </mc:Fallback>
      </mc:AlternateContent>
      <p:sp>
        <p:nvSpPr>
          <p:cNvPr id="4" name="Rounded Rectangle 3"/>
          <p:cNvSpPr/>
          <p:nvPr/>
        </p:nvSpPr>
        <p:spPr>
          <a:xfrm>
            <a:off x="467544" y="1412776"/>
            <a:ext cx="1939996" cy="792088"/>
          </a:xfrm>
          <a:prstGeom prst="roundRect">
            <a:avLst/>
          </a:prstGeom>
          <a:solidFill>
            <a:srgbClr val="FF0000">
              <a:alpha val="41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smtClean="0"/>
              <a:t>H</a:t>
            </a:r>
            <a:r>
              <a:rPr lang="en-GB" smtClean="0"/>
              <a:t>OT RESERVOIR</a:t>
            </a:r>
            <a:endParaRPr lang="en-GB"/>
          </a:p>
        </p:txBody>
      </p:sp>
      <p:sp>
        <p:nvSpPr>
          <p:cNvPr id="5" name="Rounded Rectangle 4"/>
          <p:cNvSpPr/>
          <p:nvPr/>
        </p:nvSpPr>
        <p:spPr>
          <a:xfrm>
            <a:off x="683567" y="4653136"/>
            <a:ext cx="1947861" cy="792088"/>
          </a:xfrm>
          <a:prstGeom prst="roundRect">
            <a:avLst/>
          </a:prstGeom>
          <a:solidFill>
            <a:schemeClr val="accent5">
              <a:lumMod val="60000"/>
              <a:lumOff val="40000"/>
              <a:alpha val="41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smtClean="0">
                <a:solidFill>
                  <a:schemeClr val="tx2">
                    <a:lumMod val="50000"/>
                  </a:schemeClr>
                </a:solidFill>
              </a:rPr>
              <a:t>C</a:t>
            </a:r>
            <a:r>
              <a:rPr lang="en-GB" smtClean="0">
                <a:solidFill>
                  <a:schemeClr val="tx2">
                    <a:lumMod val="50000"/>
                  </a:schemeClr>
                </a:solidFill>
              </a:rPr>
              <a:t>OLD RESERVOIR</a:t>
            </a:r>
            <a:endParaRPr lang="en-GB">
              <a:solidFill>
                <a:schemeClr val="tx2">
                  <a:lumMod val="50000"/>
                </a:schemeClr>
              </a:solidFill>
            </a:endParaRPr>
          </a:p>
        </p:txBody>
      </p:sp>
      <p:sp>
        <p:nvSpPr>
          <p:cNvPr id="6" name="Oval 5"/>
          <p:cNvSpPr/>
          <p:nvPr/>
        </p:nvSpPr>
        <p:spPr>
          <a:xfrm>
            <a:off x="1043608" y="2960948"/>
            <a:ext cx="936104" cy="936104"/>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smtClean="0">
                <a:solidFill>
                  <a:schemeClr val="tx2">
                    <a:lumMod val="50000"/>
                  </a:schemeClr>
                </a:solidFill>
                <a:latin typeface="Cambria" panose="02040503050406030204" pitchFamily="18" charset="0"/>
              </a:rPr>
              <a:t>Α.Θ.</a:t>
            </a:r>
            <a:endParaRPr lang="en-GB" sz="2000" b="1">
              <a:solidFill>
                <a:schemeClr val="tx2">
                  <a:lumMod val="50000"/>
                </a:schemeClr>
              </a:solidFill>
              <a:latin typeface="Cambria" panose="02040503050406030204" pitchFamily="18" charset="0"/>
            </a:endParaRPr>
          </a:p>
        </p:txBody>
      </p:sp>
      <p:sp>
        <p:nvSpPr>
          <p:cNvPr id="7" name="Down Arrow 6"/>
          <p:cNvSpPr/>
          <p:nvPr/>
        </p:nvSpPr>
        <p:spPr>
          <a:xfrm rot="10800000">
            <a:off x="1228306" y="2204864"/>
            <a:ext cx="576064" cy="756084"/>
          </a:xfrm>
          <a:prstGeom prst="downArrow">
            <a:avLst/>
          </a:prstGeom>
          <a:solidFill>
            <a:srgbClr val="FF0000"/>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own Arrow 7"/>
          <p:cNvSpPr/>
          <p:nvPr/>
        </p:nvSpPr>
        <p:spPr>
          <a:xfrm rot="10800000">
            <a:off x="1223628" y="3897052"/>
            <a:ext cx="576064" cy="756084"/>
          </a:xfrm>
          <a:prstGeom prst="downArrow">
            <a:avLst/>
          </a:prstGeom>
          <a:solidFill>
            <a:schemeClr val="accent5">
              <a:lumMod val="60000"/>
              <a:lumOff val="4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eft Arrow 8"/>
          <p:cNvSpPr/>
          <p:nvPr/>
        </p:nvSpPr>
        <p:spPr>
          <a:xfrm>
            <a:off x="1983357" y="3253562"/>
            <a:ext cx="1296144" cy="360040"/>
          </a:xfrm>
          <a:prstGeom prst="leftArrow">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bwMode="auto">
          <a:xfrm>
            <a:off x="1979712" y="2879391"/>
            <a:ext cx="2016224" cy="374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80991" tIns="40496" rIns="80991" bIns="40496" rtlCol="0">
            <a:spAutoFit/>
          </a:bodyPr>
          <a:lstStyle/>
          <a:p>
            <a:pPr>
              <a:lnSpc>
                <a:spcPct val="95000"/>
              </a:lnSpc>
              <a:buFont typeface="Times New Roman" charset="0"/>
              <a:buNone/>
            </a:pPr>
            <a:r>
              <a:rPr lang="en-GB" sz="2000" b="1" smtClean="0">
                <a:solidFill>
                  <a:schemeClr val="accent2">
                    <a:lumMod val="50000"/>
                  </a:schemeClr>
                </a:solidFill>
                <a:latin typeface="Cambria" panose="02040503050406030204" pitchFamily="18" charset="0"/>
              </a:rPr>
              <a:t>W </a:t>
            </a:r>
            <a:r>
              <a:rPr lang="el-GR" sz="1600" b="1" smtClean="0">
                <a:solidFill>
                  <a:schemeClr val="accent2">
                    <a:lumMod val="50000"/>
                  </a:schemeClr>
                </a:solidFill>
                <a:latin typeface="Cambria" panose="02040503050406030204" pitchFamily="18" charset="0"/>
              </a:rPr>
              <a:t>ΗΛΕΚΤΡΙΣΜΟΣ</a:t>
            </a:r>
            <a:endParaRPr lang="en-GB" sz="1600" b="1" smtClean="0">
              <a:solidFill>
                <a:schemeClr val="accent2">
                  <a:lumMod val="50000"/>
                </a:schemeClr>
              </a:solidFill>
              <a:latin typeface="Cambria" panose="02040503050406030204" pitchFamily="18" charset="0"/>
            </a:endParaRPr>
          </a:p>
        </p:txBody>
      </p:sp>
      <p:sp>
        <p:nvSpPr>
          <p:cNvPr id="11" name="TextBox 10"/>
          <p:cNvSpPr txBox="1"/>
          <p:nvPr/>
        </p:nvSpPr>
        <p:spPr bwMode="auto">
          <a:xfrm>
            <a:off x="467544" y="3910254"/>
            <a:ext cx="872152" cy="5496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80991" tIns="40496" rIns="80991" bIns="40496" rtlCol="0">
            <a:spAutoFit/>
          </a:bodyPr>
          <a:lstStyle/>
          <a:p>
            <a:pPr>
              <a:lnSpc>
                <a:spcPct val="95000"/>
              </a:lnSpc>
              <a:buFont typeface="Times New Roman" charset="0"/>
              <a:buNone/>
            </a:pPr>
            <a:r>
              <a:rPr lang="en-GB" sz="3200" b="1" smtClean="0">
                <a:solidFill>
                  <a:schemeClr val="accent2">
                    <a:lumMod val="50000"/>
                  </a:schemeClr>
                </a:solidFill>
                <a:latin typeface="Cambria" panose="02040503050406030204" pitchFamily="18" charset="0"/>
              </a:rPr>
              <a:t>Q</a:t>
            </a:r>
            <a:r>
              <a:rPr lang="en-GB" sz="3200" b="1" baseline="-25000" smtClean="0">
                <a:solidFill>
                  <a:schemeClr val="accent2">
                    <a:lumMod val="50000"/>
                  </a:schemeClr>
                </a:solidFill>
                <a:latin typeface="Cambria" panose="02040503050406030204" pitchFamily="18" charset="0"/>
              </a:rPr>
              <a:t>C</a:t>
            </a:r>
          </a:p>
        </p:txBody>
      </p:sp>
      <p:sp>
        <p:nvSpPr>
          <p:cNvPr id="12" name="TextBox 11"/>
          <p:cNvSpPr txBox="1"/>
          <p:nvPr/>
        </p:nvSpPr>
        <p:spPr bwMode="auto">
          <a:xfrm>
            <a:off x="578042" y="2308104"/>
            <a:ext cx="872535" cy="5496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80991" tIns="40496" rIns="80991" bIns="40496" rtlCol="0">
            <a:spAutoFit/>
          </a:bodyPr>
          <a:lstStyle/>
          <a:p>
            <a:pPr>
              <a:lnSpc>
                <a:spcPct val="95000"/>
              </a:lnSpc>
              <a:buFont typeface="Times New Roman" charset="0"/>
              <a:buNone/>
            </a:pPr>
            <a:r>
              <a:rPr lang="en-GB" sz="3200" b="1" smtClean="0">
                <a:solidFill>
                  <a:schemeClr val="accent2">
                    <a:lumMod val="50000"/>
                  </a:schemeClr>
                </a:solidFill>
                <a:latin typeface="Cambria" panose="02040503050406030204" pitchFamily="18" charset="0"/>
              </a:rPr>
              <a:t>Q</a:t>
            </a:r>
            <a:r>
              <a:rPr lang="en-GB" sz="3200" b="1" baseline="-25000" smtClean="0">
                <a:solidFill>
                  <a:schemeClr val="accent2">
                    <a:lumMod val="50000"/>
                  </a:schemeClr>
                </a:solidFill>
                <a:latin typeface="Cambria" panose="02040503050406030204" pitchFamily="18" charset="0"/>
              </a:rPr>
              <a:t>H</a:t>
            </a:r>
          </a:p>
        </p:txBody>
      </p:sp>
      <p:sp>
        <p:nvSpPr>
          <p:cNvPr id="13" name="TextBox 12"/>
          <p:cNvSpPr txBox="1"/>
          <p:nvPr/>
        </p:nvSpPr>
        <p:spPr bwMode="auto">
          <a:xfrm>
            <a:off x="2397233" y="1534018"/>
            <a:ext cx="1022639" cy="5496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80991" tIns="40496" rIns="80991" bIns="40496" rtlCol="0">
            <a:spAutoFit/>
          </a:bodyPr>
          <a:lstStyle/>
          <a:p>
            <a:pPr>
              <a:lnSpc>
                <a:spcPct val="95000"/>
              </a:lnSpc>
              <a:buFont typeface="Times New Roman" charset="0"/>
              <a:buNone/>
            </a:pPr>
            <a:r>
              <a:rPr lang="en-GB" sz="3200" b="1" smtClean="0">
                <a:solidFill>
                  <a:schemeClr val="accent2">
                    <a:lumMod val="50000"/>
                  </a:schemeClr>
                </a:solidFill>
                <a:latin typeface="Cambria" panose="02040503050406030204" pitchFamily="18" charset="0"/>
              </a:rPr>
              <a:t>T</a:t>
            </a:r>
            <a:r>
              <a:rPr lang="en-GB" sz="3200" b="1" baseline="-25000" smtClean="0">
                <a:solidFill>
                  <a:schemeClr val="accent2">
                    <a:lumMod val="50000"/>
                  </a:schemeClr>
                </a:solidFill>
                <a:latin typeface="Cambria" panose="02040503050406030204" pitchFamily="18" charset="0"/>
              </a:rPr>
              <a:t>HOT</a:t>
            </a:r>
          </a:p>
        </p:txBody>
      </p:sp>
      <p:sp>
        <p:nvSpPr>
          <p:cNvPr id="14" name="TextBox 13"/>
          <p:cNvSpPr txBox="1"/>
          <p:nvPr/>
        </p:nvSpPr>
        <p:spPr bwMode="auto">
          <a:xfrm>
            <a:off x="2721268" y="4774378"/>
            <a:ext cx="1274668" cy="5496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80991" tIns="40496" rIns="80991" bIns="40496" rtlCol="0">
            <a:spAutoFit/>
          </a:bodyPr>
          <a:lstStyle/>
          <a:p>
            <a:pPr>
              <a:lnSpc>
                <a:spcPct val="95000"/>
              </a:lnSpc>
              <a:buFont typeface="Times New Roman" charset="0"/>
              <a:buNone/>
            </a:pPr>
            <a:r>
              <a:rPr lang="en-GB" sz="3200" b="1" smtClean="0">
                <a:solidFill>
                  <a:schemeClr val="accent2">
                    <a:lumMod val="50000"/>
                  </a:schemeClr>
                </a:solidFill>
                <a:latin typeface="Cambria" panose="02040503050406030204" pitchFamily="18" charset="0"/>
              </a:rPr>
              <a:t>T</a:t>
            </a:r>
            <a:r>
              <a:rPr lang="en-GB" sz="3200" b="1" baseline="-25000" smtClean="0">
                <a:solidFill>
                  <a:schemeClr val="accent2">
                    <a:lumMod val="50000"/>
                  </a:schemeClr>
                </a:solidFill>
                <a:latin typeface="Cambria" panose="02040503050406030204" pitchFamily="18" charset="0"/>
              </a:rPr>
              <a:t>COLD</a:t>
            </a:r>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92701507"/>
      </p:ext>
    </p:extLst>
  </p:cSld>
  <p:clrMapOvr>
    <a:masterClrMapping/>
  </p:clrMapOvr>
  <mc:AlternateContent xmlns:mc="http://schemas.openxmlformats.org/markup-compatibility/2006" xmlns:p14="http://schemas.microsoft.com/office/powerpoint/2010/main">
    <mc:Choice Requires="p14">
      <p:transition spd="slow" p14:dur="2000" advTm="28538"/>
    </mc:Choice>
    <mc:Fallback xmlns="">
      <p:transition spd="slow" advTm="28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2800" b="1" smtClean="0">
                <a:solidFill>
                  <a:srgbClr val="C00000"/>
                </a:solidFill>
                <a:latin typeface="Cambria" panose="02040503050406030204" pitchFamily="18" charset="0"/>
                <a:ea typeface="ＭＳ Ｐゴシック" charset="0"/>
                <a:cs typeface="Arial Unicode MS" charset="0"/>
              </a:rPr>
              <a:t>ΑΡΧΗ ΛΕΙΤΟΥΡΓΙΑΣ (1/3)</a:t>
            </a:r>
            <a:endParaRPr lang="en-GB" sz="2800" b="1">
              <a:solidFill>
                <a:srgbClr val="C00000"/>
              </a:solidFill>
              <a:latin typeface="Cambria" panose="02040503050406030204" pitchFamily="18" charset="0"/>
              <a:ea typeface="ＭＳ Ｐゴシック" charset="0"/>
              <a:cs typeface="Arial Unicode MS" charset="0"/>
            </a:endParaRPr>
          </a:p>
        </p:txBody>
      </p:sp>
      <p:sp>
        <p:nvSpPr>
          <p:cNvPr id="3" name="Content Placeholder 2"/>
          <p:cNvSpPr>
            <a:spLocks noGrp="1"/>
          </p:cNvSpPr>
          <p:nvPr>
            <p:ph idx="1"/>
          </p:nvPr>
        </p:nvSpPr>
        <p:spPr>
          <a:xfrm>
            <a:off x="457200" y="856282"/>
            <a:ext cx="8363272" cy="3555533"/>
          </a:xfrm>
        </p:spPr>
        <p:txBody>
          <a:bodyPr>
            <a:normAutofit lnSpcReduction="10000"/>
          </a:bodyPr>
          <a:lstStyle/>
          <a:p>
            <a:r>
              <a:rPr lang="el-GR" sz="2000" smtClean="0"/>
              <a:t>ΜΙΑ ΑΝΤΛΙΑ ΘΕΡΜΟΤΗΤΑΣ ΘΕΡΜΑΙΝΕΙ ΕΝΑ ΚΤΙΡΙΟ. </a:t>
            </a:r>
          </a:p>
          <a:p>
            <a:r>
              <a:rPr lang="el-GR" sz="2000" smtClean="0"/>
              <a:t>ΕΞΩΤΕΡΙΚΗ ΘΕΡΜΟΚΡΑΣΙΑ ΑΕΡΑ         </a:t>
            </a:r>
            <a:r>
              <a:rPr lang="el-GR" sz="2800" smtClean="0">
                <a:solidFill>
                  <a:srgbClr val="C00000"/>
                </a:solidFill>
              </a:rPr>
              <a:t>5 </a:t>
            </a:r>
            <a:r>
              <a:rPr lang="en-GB" sz="2800" baseline="30000" smtClean="0">
                <a:solidFill>
                  <a:srgbClr val="C00000"/>
                </a:solidFill>
              </a:rPr>
              <a:t>o</a:t>
            </a:r>
            <a:r>
              <a:rPr lang="en-GB" sz="2800" smtClean="0">
                <a:solidFill>
                  <a:srgbClr val="C00000"/>
                </a:solidFill>
              </a:rPr>
              <a:t>C</a:t>
            </a:r>
            <a:endParaRPr lang="el-GR" sz="2800" smtClean="0">
              <a:solidFill>
                <a:srgbClr val="C00000"/>
              </a:solidFill>
            </a:endParaRPr>
          </a:p>
          <a:p>
            <a:r>
              <a:rPr lang="el-GR" sz="2000" smtClean="0"/>
              <a:t>ΕΣΩΤΕΡΙΚΗ ΘΕΡΜΟΚΡΑΣΙΑ ΚΤΙΡΙΟΥ </a:t>
            </a:r>
            <a:r>
              <a:rPr lang="en-GB" sz="2800" smtClean="0">
                <a:solidFill>
                  <a:srgbClr val="C00000"/>
                </a:solidFill>
              </a:rPr>
              <a:t>1</a:t>
            </a:r>
            <a:r>
              <a:rPr lang="el-GR" sz="2800" smtClean="0">
                <a:solidFill>
                  <a:srgbClr val="C00000"/>
                </a:solidFill>
              </a:rPr>
              <a:t>5 </a:t>
            </a:r>
            <a:r>
              <a:rPr lang="en-GB" sz="2800" baseline="30000">
                <a:solidFill>
                  <a:srgbClr val="C00000"/>
                </a:solidFill>
              </a:rPr>
              <a:t>o</a:t>
            </a:r>
            <a:r>
              <a:rPr lang="en-GB" sz="2800">
                <a:solidFill>
                  <a:srgbClr val="C00000"/>
                </a:solidFill>
              </a:rPr>
              <a:t>C</a:t>
            </a:r>
            <a:endParaRPr lang="el-GR" sz="2800">
              <a:solidFill>
                <a:srgbClr val="C00000"/>
              </a:solidFill>
            </a:endParaRPr>
          </a:p>
          <a:p>
            <a:r>
              <a:rPr lang="el-GR" sz="2000" smtClean="0"/>
              <a:t>Η ΕΝΕΡΓΕΙΑ ΤΟΥ ΕΞΩΤΕΡΙΚΟΥ ΑΕΡΑ ΕΙΝΑΙ ΔΙΑΘΕΣΙΜΗ ΚΑΙ ΜΠΟΡΕΙ ΝΑ ΜΕΤΑΦΕΡΘΕΙ ΣΤΟ ΕΣΩΤΕΡΙΚΟ ΤΟΥ ΚΤΙΡΙΟΥ. </a:t>
            </a:r>
          </a:p>
          <a:p>
            <a:r>
              <a:rPr lang="el-GR" sz="2000" smtClean="0"/>
              <a:t>ΛΟΓΩ ΤΟΥ Β’ ΘΕΡΜΟΔΥΝΑΜΙΚΟΥ ΝΟΜΟΥ ΘΑ ΧΡΕΙΑΣΤΕΙ ΜΙΑ ΠΡΟΣΘΕΤΗ ΕΝΕΡΓΕΙΑ : </a:t>
            </a:r>
          </a:p>
          <a:p>
            <a:r>
              <a:rPr lang="el-GR" sz="2000" smtClean="0"/>
              <a:t>ΓΙΑ ΝΑ ΕΙΝΑΙ ΔΥΝΑΤΗ Η ΜΕΤΑΦΟΡΑ ΤΗΣ ΕΝΕΡΓΕΙΑΣ ΣΤΟΝ ΑΕΡΑ ΤΟΥ ΕΣΩΤΕΡΙΚΟΥ, Η ΘΕΡΜΟΚΡΑΣΙΑ ΤΟΥ ΘΑ ΠΡΕΠΕΙ ΠΡΩΤΑ ΝΑ ΑΥΞΗΘΕΙ ΠΑΝΩ ΑΠΟ ΤΟΥΣ </a:t>
            </a:r>
            <a:r>
              <a:rPr lang="en-GB" sz="2000" smtClean="0"/>
              <a:t>1</a:t>
            </a:r>
            <a:r>
              <a:rPr lang="el-GR" sz="2000" smtClean="0"/>
              <a:t>5 </a:t>
            </a:r>
            <a:r>
              <a:rPr lang="el-GR" sz="2000" baseline="30000" smtClean="0"/>
              <a:t>ο</a:t>
            </a:r>
            <a:r>
              <a:rPr lang="en-GB" sz="2000" smtClean="0"/>
              <a:t>C. </a:t>
            </a:r>
            <a:endParaRPr lang="el-GR" sz="2000" smtClean="0"/>
          </a:p>
          <a:p>
            <a:endParaRPr lang="en-GB" sz="2000"/>
          </a:p>
        </p:txBody>
      </p:sp>
      <p:sp>
        <p:nvSpPr>
          <p:cNvPr id="5" name="Pentagon 4"/>
          <p:cNvSpPr/>
          <p:nvPr/>
        </p:nvSpPr>
        <p:spPr>
          <a:xfrm rot="16200000">
            <a:off x="4682527" y="2570006"/>
            <a:ext cx="4824536" cy="3683620"/>
          </a:xfrm>
          <a:prstGeom prst="homePlate">
            <a:avLst/>
          </a:prstGeom>
          <a:solidFill>
            <a:srgbClr val="FFFFCC">
              <a:alpha val="4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bwMode="auto">
          <a:xfrm>
            <a:off x="6575826" y="5386156"/>
            <a:ext cx="1020509" cy="432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80991" tIns="40496" rIns="80991" bIns="40496" rtlCol="0">
            <a:spAutoFit/>
          </a:bodyPr>
          <a:lstStyle/>
          <a:p>
            <a:pPr algn="ctr">
              <a:lnSpc>
                <a:spcPct val="95000"/>
              </a:lnSpc>
              <a:buFont typeface="Times New Roman" charset="0"/>
              <a:buNone/>
            </a:pPr>
            <a:r>
              <a:rPr lang="en-GB" sz="2400" b="1" smtClean="0">
                <a:solidFill>
                  <a:srgbClr val="C00000"/>
                </a:solidFill>
                <a:latin typeface="Cambria" panose="02040503050406030204" pitchFamily="18" charset="0"/>
              </a:rPr>
              <a:t>1</a:t>
            </a:r>
            <a:r>
              <a:rPr lang="el-GR" sz="2400" b="1" smtClean="0">
                <a:solidFill>
                  <a:srgbClr val="C00000"/>
                </a:solidFill>
                <a:latin typeface="Cambria" panose="02040503050406030204" pitchFamily="18" charset="0"/>
              </a:rPr>
              <a:t>5 </a:t>
            </a:r>
            <a:r>
              <a:rPr lang="el-GR" sz="2400" b="1" baseline="30000" smtClean="0">
                <a:solidFill>
                  <a:srgbClr val="C00000"/>
                </a:solidFill>
                <a:latin typeface="Cambria" panose="02040503050406030204" pitchFamily="18" charset="0"/>
              </a:rPr>
              <a:t>ο</a:t>
            </a:r>
            <a:r>
              <a:rPr lang="en-GB" sz="2400" b="1" smtClean="0">
                <a:solidFill>
                  <a:srgbClr val="C00000"/>
                </a:solidFill>
                <a:latin typeface="Cambria" panose="02040503050406030204" pitchFamily="18" charset="0"/>
              </a:rPr>
              <a:t>C</a:t>
            </a:r>
          </a:p>
        </p:txBody>
      </p:sp>
      <p:sp>
        <p:nvSpPr>
          <p:cNvPr id="7" name="TextBox 6"/>
          <p:cNvSpPr txBox="1"/>
          <p:nvPr/>
        </p:nvSpPr>
        <p:spPr bwMode="auto">
          <a:xfrm>
            <a:off x="1763688" y="6258490"/>
            <a:ext cx="1332148" cy="432648"/>
          </a:xfrm>
          <a:prstGeom prst="rect">
            <a:avLst/>
          </a:prstGeom>
          <a:solidFill>
            <a:schemeClr val="accent5">
              <a:lumMod val="20000"/>
              <a:lumOff val="80000"/>
            </a:schemeClr>
          </a:solidFill>
          <a:ln>
            <a:solidFill>
              <a:schemeClr val="tx1"/>
            </a:solidFill>
          </a:ln>
          <a:effectLst/>
          <a:extLst/>
        </p:spPr>
        <p:txBody>
          <a:bodyPr wrap="square" lIns="80991" tIns="40496" rIns="80991" bIns="40496" rtlCol="0">
            <a:spAutoFit/>
          </a:bodyPr>
          <a:lstStyle/>
          <a:p>
            <a:pPr algn="ctr">
              <a:lnSpc>
                <a:spcPct val="95000"/>
              </a:lnSpc>
              <a:buFont typeface="Times New Roman" charset="0"/>
              <a:buNone/>
            </a:pPr>
            <a:r>
              <a:rPr lang="el-GR" sz="2400" b="1" smtClean="0">
                <a:solidFill>
                  <a:srgbClr val="C00000"/>
                </a:solidFill>
                <a:latin typeface="Cambria" panose="02040503050406030204" pitchFamily="18" charset="0"/>
              </a:rPr>
              <a:t>5 </a:t>
            </a:r>
            <a:r>
              <a:rPr lang="el-GR" sz="2400" b="1" baseline="30000" smtClean="0">
                <a:solidFill>
                  <a:srgbClr val="C00000"/>
                </a:solidFill>
                <a:latin typeface="Cambria" panose="02040503050406030204" pitchFamily="18" charset="0"/>
              </a:rPr>
              <a:t>ο</a:t>
            </a:r>
            <a:r>
              <a:rPr lang="en-GB" sz="2400" b="1" smtClean="0">
                <a:solidFill>
                  <a:srgbClr val="C00000"/>
                </a:solidFill>
                <a:latin typeface="Cambria" panose="02040503050406030204" pitchFamily="18" charset="0"/>
              </a:rPr>
              <a:t>C</a:t>
            </a:r>
          </a:p>
        </p:txBody>
      </p:sp>
      <p:sp>
        <p:nvSpPr>
          <p:cNvPr id="8" name="Curved Down Arrow 7"/>
          <p:cNvSpPr/>
          <p:nvPr/>
        </p:nvSpPr>
        <p:spPr>
          <a:xfrm rot="19305428">
            <a:off x="2727639" y="4614496"/>
            <a:ext cx="3096344" cy="1396132"/>
          </a:xfrm>
          <a:prstGeom prst="curvedDownArrow">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smtClean="0">
                <a:solidFill>
                  <a:srgbClr val="C00000"/>
                </a:solidFill>
                <a:latin typeface="Cambria Math" panose="02040503050406030204" pitchFamily="18" charset="0"/>
                <a:ea typeface="Cambria Math" panose="02040503050406030204" pitchFamily="18" charset="0"/>
              </a:rPr>
              <a:t>ΕΡΓΟ</a:t>
            </a:r>
            <a:endParaRPr lang="en-GB">
              <a:solidFill>
                <a:srgbClr val="C00000"/>
              </a:solidFill>
              <a:latin typeface="Cambria Math" panose="02040503050406030204" pitchFamily="18" charset="0"/>
              <a:ea typeface="Cambria Math" panose="02040503050406030204" pitchFamily="18" charset="0"/>
            </a:endParaRPr>
          </a:p>
        </p:txBody>
      </p:sp>
      <p:sp>
        <p:nvSpPr>
          <p:cNvPr id="10" name="TextBox 9"/>
          <p:cNvSpPr txBox="1"/>
          <p:nvPr/>
        </p:nvSpPr>
        <p:spPr bwMode="auto">
          <a:xfrm>
            <a:off x="4067944" y="4195491"/>
            <a:ext cx="1332148" cy="432648"/>
          </a:xfrm>
          <a:prstGeom prst="rect">
            <a:avLst/>
          </a:prstGeom>
          <a:solidFill>
            <a:schemeClr val="accent5">
              <a:lumMod val="20000"/>
              <a:lumOff val="80000"/>
            </a:schemeClr>
          </a:solidFill>
          <a:ln>
            <a:solidFill>
              <a:schemeClr val="tx1"/>
            </a:solidFill>
          </a:ln>
          <a:effectLst/>
          <a:extLst/>
        </p:spPr>
        <p:txBody>
          <a:bodyPr wrap="square" lIns="80991" tIns="40496" rIns="80991" bIns="40496" rtlCol="0">
            <a:spAutoFit/>
          </a:bodyPr>
          <a:lstStyle/>
          <a:p>
            <a:pPr algn="ctr">
              <a:lnSpc>
                <a:spcPct val="95000"/>
              </a:lnSpc>
              <a:buFont typeface="Times New Roman" charset="0"/>
              <a:buNone/>
            </a:pPr>
            <a:r>
              <a:rPr lang="el-GR" sz="2400" b="1" smtClean="0">
                <a:solidFill>
                  <a:srgbClr val="C00000"/>
                </a:solidFill>
                <a:latin typeface="Cambria" panose="02040503050406030204" pitchFamily="18" charset="0"/>
              </a:rPr>
              <a:t>&gt;15 </a:t>
            </a:r>
            <a:r>
              <a:rPr lang="el-GR" sz="2400" b="1" baseline="30000" smtClean="0">
                <a:solidFill>
                  <a:srgbClr val="C00000"/>
                </a:solidFill>
                <a:latin typeface="Cambria" panose="02040503050406030204" pitchFamily="18" charset="0"/>
              </a:rPr>
              <a:t>ο</a:t>
            </a:r>
            <a:r>
              <a:rPr lang="en-GB" sz="2400" b="1" smtClean="0">
                <a:solidFill>
                  <a:srgbClr val="C00000"/>
                </a:solidFill>
                <a:latin typeface="Cambria" panose="02040503050406030204" pitchFamily="18" charset="0"/>
              </a:rPr>
              <a:t>C</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84709033"/>
      </p:ext>
    </p:extLst>
  </p:cSld>
  <p:clrMapOvr>
    <a:masterClrMapping/>
  </p:clrMapOvr>
  <p:transition spd="med" advTm="555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418058"/>
          </a:xfrm>
        </p:spPr>
        <p:txBody>
          <a:bodyPr>
            <a:normAutofit fontScale="90000"/>
          </a:bodyPr>
          <a:lstStyle/>
          <a:p>
            <a:r>
              <a:rPr lang="el-GR" sz="2800" b="1">
                <a:solidFill>
                  <a:srgbClr val="C00000"/>
                </a:solidFill>
                <a:latin typeface="Cambria" panose="02040503050406030204" pitchFamily="18" charset="0"/>
                <a:ea typeface="ＭＳ Ｐゴシック" charset="0"/>
                <a:cs typeface="Arial Unicode MS" charset="0"/>
              </a:rPr>
              <a:t>ΑΡΧΗ ΛΕΙΤΟΥΡΓΙΑΣ </a:t>
            </a:r>
            <a:r>
              <a:rPr lang="el-GR" sz="2800" b="1" smtClean="0">
                <a:solidFill>
                  <a:srgbClr val="C00000"/>
                </a:solidFill>
                <a:latin typeface="Cambria" panose="02040503050406030204" pitchFamily="18" charset="0"/>
                <a:ea typeface="ＭＳ Ｐゴシック" charset="0"/>
                <a:cs typeface="Arial Unicode MS" charset="0"/>
              </a:rPr>
              <a:t>(2/3</a:t>
            </a:r>
            <a:r>
              <a:rPr lang="el-GR" sz="2800" b="1">
                <a:solidFill>
                  <a:srgbClr val="C00000"/>
                </a:solidFill>
                <a:latin typeface="Cambria" panose="02040503050406030204" pitchFamily="18" charset="0"/>
                <a:ea typeface="ＭＳ Ｐゴシック" charset="0"/>
                <a:cs typeface="Arial Unicode MS" charset="0"/>
              </a:rPr>
              <a:t>)</a:t>
            </a:r>
            <a:endParaRPr lang="en-GB" sz="2800" b="1">
              <a:solidFill>
                <a:srgbClr val="C00000"/>
              </a:solidFill>
              <a:latin typeface="Cambria" panose="02040503050406030204" pitchFamily="18" charset="0"/>
              <a:ea typeface="ＭＳ Ｐゴシック" charset="0"/>
              <a:cs typeface="Arial Unicode MS" charset="0"/>
            </a:endParaRPr>
          </a:p>
        </p:txBody>
      </p:sp>
      <p:sp>
        <p:nvSpPr>
          <p:cNvPr id="3" name="Content Placeholder 2"/>
          <p:cNvSpPr>
            <a:spLocks noGrp="1"/>
          </p:cNvSpPr>
          <p:nvPr>
            <p:ph idx="1"/>
          </p:nvPr>
        </p:nvSpPr>
        <p:spPr>
          <a:xfrm>
            <a:off x="457200" y="908720"/>
            <a:ext cx="8229600" cy="5760640"/>
          </a:xfrm>
        </p:spPr>
        <p:txBody>
          <a:bodyPr>
            <a:noAutofit/>
          </a:bodyPr>
          <a:lstStyle/>
          <a:p>
            <a:r>
              <a:rPr lang="el-GR" sz="2400" smtClean="0"/>
              <a:t>ΕΝΕΡΓΕΙΑ ΜΠΟΡΕΙ ΝΑ ΠΡΟΣΦΕΡΘΕΙ ΣΕ ΈΝΑ ΨΥΚΤΙΚΟ ΥΓΡΟ ΠΟΥ ΚΥΚΛΟΦΟΡΕΙ ΣΕ ΈΝΑ ΚΛΕΙΣΤΟ ΚΥΚΛΩΜΑ. ΜΠΟΡΕΙ ΕΠΙΣΗΣ ΚΑΙ ΝΑ ΑΠΑΧΘΕΙ ΑΠΌ ΑΥΤΟ.</a:t>
            </a:r>
          </a:p>
          <a:p>
            <a:endParaRPr lang="el-GR" sz="2400" smtClean="0"/>
          </a:p>
          <a:p>
            <a:r>
              <a:rPr lang="el-GR" sz="2400" smtClean="0"/>
              <a:t>ΑΠΑΙΤΟΥΝΤΑΙ ΔΥΟ ΕΝΑΛΛΑΚΤΕΣ ΘΕΡΜΟΤΗΤΑΣ ΚΑΙ ΜΙΑ ΠΗΓΗ ΕΞΩΤΕΡΙΚΗΣ ΕΝΕΡΓΕΙΑΣ (ΣΥΝΗΘΩΣ ΗΛΕΚΤΡΙΣΜΟΣ)</a:t>
            </a:r>
          </a:p>
          <a:p>
            <a:endParaRPr lang="el-GR" sz="2400" smtClean="0"/>
          </a:p>
          <a:p>
            <a:r>
              <a:rPr lang="el-GR" sz="2400" smtClean="0"/>
              <a:t>ΤΟ ΨΥΚΤΙΚΟ ΥΓΡΟ ΘΑ ΕΞΑΤΜΙΣΤΕΙ ΣΤΟΝ ΈΝΑΝ ΕΝΑΛΛΑΚΤΗ ΚΑΙ ΘΑ ΣΥΜΠΥΚΝΩΘΕΙ ΣΤΟΝ ΆΛΛΟ. </a:t>
            </a:r>
          </a:p>
          <a:p>
            <a:endParaRPr lang="el-GR" sz="2400" smtClean="0"/>
          </a:p>
          <a:p>
            <a:r>
              <a:rPr lang="el-GR" sz="2400" smtClean="0"/>
              <a:t>Η ΕΞΑΤΜΙΣΗ (=ΒΡΑΣΜΟΣ) ΓΙΝΕΤΑΙ ΌΤΑΝ ΑΠΟΡΡΟΦΗΣΕΙ ΘΕΡΜΟΤΗΤΑ, ΚΑΙ Η ΣΥΜΠΥΚΝΩΣΗ ΌΤΑΝ ΔΩΣΕΙ ΤΗΝ ΘΕΡΜΟΤΗΤΑ ΤΟΥ ΚΑΙ ΨΥΧΘΕΙ.</a:t>
            </a:r>
            <a:endParaRPr lang="en-GB" sz="240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88718796"/>
      </p:ext>
    </p:extLst>
  </p:cSld>
  <p:clrMapOvr>
    <a:masterClrMapping/>
  </p:clrMapOvr>
  <p:transition spd="med" advTm="381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3200" b="1">
                <a:solidFill>
                  <a:srgbClr val="C00000"/>
                </a:solidFill>
                <a:latin typeface="Cambria" panose="02040503050406030204" pitchFamily="18" charset="0"/>
                <a:ea typeface="ＭＳ Ｐゴシック" charset="0"/>
                <a:cs typeface="Arial Unicode MS" charset="0"/>
              </a:rPr>
              <a:t>ΑΡΧΗ ΛΕΙΤΟΥΡΓΙΑΣ </a:t>
            </a:r>
            <a:r>
              <a:rPr lang="el-GR" sz="3200" b="1" smtClean="0">
                <a:solidFill>
                  <a:srgbClr val="C00000"/>
                </a:solidFill>
                <a:latin typeface="Cambria" panose="02040503050406030204" pitchFamily="18" charset="0"/>
                <a:ea typeface="ＭＳ Ｐゴシック" charset="0"/>
                <a:cs typeface="Arial Unicode MS" charset="0"/>
              </a:rPr>
              <a:t>(3/3</a:t>
            </a:r>
            <a:r>
              <a:rPr lang="el-GR" sz="3200" b="1">
                <a:solidFill>
                  <a:srgbClr val="C00000"/>
                </a:solidFill>
                <a:latin typeface="Cambria" panose="02040503050406030204" pitchFamily="18" charset="0"/>
                <a:ea typeface="ＭＳ Ｐゴシック" charset="0"/>
                <a:cs typeface="Arial Unicode MS" charset="0"/>
              </a:rPr>
              <a:t>)</a:t>
            </a:r>
            <a:endParaRPr lang="en-GB" sz="3100" b="1">
              <a:solidFill>
                <a:srgbClr val="C00000"/>
              </a:solidFill>
              <a:latin typeface="Cambria" panose="02040503050406030204" pitchFamily="18" charset="0"/>
              <a:ea typeface="ＭＳ Ｐゴシック" charset="0"/>
              <a:cs typeface="Arial Unicode MS" charset="0"/>
            </a:endParaRPr>
          </a:p>
        </p:txBody>
      </p:sp>
      <p:sp>
        <p:nvSpPr>
          <p:cNvPr id="3" name="Content Placeholder 2"/>
          <p:cNvSpPr>
            <a:spLocks noGrp="1"/>
          </p:cNvSpPr>
          <p:nvPr>
            <p:ph idx="1"/>
          </p:nvPr>
        </p:nvSpPr>
        <p:spPr>
          <a:xfrm>
            <a:off x="457200" y="1124744"/>
            <a:ext cx="8229600" cy="5145435"/>
          </a:xfrm>
        </p:spPr>
        <p:txBody>
          <a:bodyPr>
            <a:normAutofit fontScale="92500"/>
          </a:bodyPr>
          <a:lstStyle/>
          <a:p>
            <a:r>
              <a:rPr lang="el-GR" sz="2400" smtClean="0"/>
              <a:t>Η ΘΕΡΜΟΚΡΑΣΙΑ ΣΤΗΝ ΟΠΟΙΑ ΓΙΝΕΤΑΙ Η ΕΞΑΤΜΙΣΗ ΕΞΑΡΤΑΤΑΙ ΑΠΌ ΤΗΝ ΠΙΕΣΗ. </a:t>
            </a:r>
          </a:p>
          <a:p>
            <a:r>
              <a:rPr lang="el-GR" sz="2200" i="1" smtClean="0"/>
              <a:t>π.χ. ΤΟ ΝΕΡΟ ΒΡΑΖΕΙ ΣΤΟΥΣ 100 </a:t>
            </a:r>
            <a:r>
              <a:rPr lang="en-GB" sz="2200" i="1" baseline="30000" smtClean="0"/>
              <a:t>o</a:t>
            </a:r>
            <a:r>
              <a:rPr lang="en-GB" sz="2200" i="1" smtClean="0"/>
              <a:t>C</a:t>
            </a:r>
            <a:r>
              <a:rPr lang="el-GR" sz="2200" i="1" smtClean="0"/>
              <a:t> ΟΤΑΝ Η ΠΙΕΣΗ ΕΙΝΑΙ ΙΣΗ ΜΕ 1 </a:t>
            </a:r>
            <a:r>
              <a:rPr lang="en-GB" sz="2200" i="1" smtClean="0"/>
              <a:t>atm</a:t>
            </a:r>
            <a:r>
              <a:rPr lang="el-GR" sz="2200" i="1" smtClean="0"/>
              <a:t>.</a:t>
            </a:r>
            <a:r>
              <a:rPr lang="en-GB" sz="2200" i="1" smtClean="0"/>
              <a:t> </a:t>
            </a:r>
            <a:r>
              <a:rPr lang="el-GR" sz="2200" i="1" smtClean="0"/>
              <a:t>Η ΘΕΡΜΟΚΡΑΣΙΑ ΒΡΑΣΜΟΥ ΜΠΟΡΕΙ ΝΑ ΥΠΕΡΒΕΙ ΤΟΥΣ 100 </a:t>
            </a:r>
            <a:r>
              <a:rPr lang="en-GB" sz="2200" i="1" baseline="30000" smtClean="0"/>
              <a:t>o</a:t>
            </a:r>
            <a:r>
              <a:rPr lang="en-GB" sz="2200" i="1" smtClean="0"/>
              <a:t>C</a:t>
            </a:r>
            <a:r>
              <a:rPr lang="el-GR" sz="2200" i="1" smtClean="0"/>
              <a:t> ΣΕ ΜΙΑ ΧΥΤΡΑ ΤΑΧΥΤΗΤΑΣ (ΛΟΓΩ ΜΕΓΑΛΗΣ ΠΙΕΣΗΣ)</a:t>
            </a:r>
          </a:p>
          <a:p>
            <a:r>
              <a:rPr lang="el-GR" sz="2400" smtClean="0"/>
              <a:t>ΑΝΑΛΟΓΑ ΜΠΟΡΕΙ ΝΑ ΜΕΤΑΒΛΗΘΕΙ ΚΑΙ Η ΘΕΡΜΟΚΡΑΣΙΑ ΕΞΑΤΜΙΣΗΣ  -  ΌΤΑΝ Η ΠΙΕΣΗ ΕΊΝΑΙ ΜΙΚΡΟΤΕΡΗ, ΤΟΤΕ Η ΘΕΡΜΟΚΡΑΣΙΑ ΒΡΑΣΜΟΥ ΜΕΙΩΝΕΤΑΙ.</a:t>
            </a:r>
          </a:p>
          <a:p>
            <a:r>
              <a:rPr lang="el-GR" sz="2400" smtClean="0"/>
              <a:t>Η ΛΕΙΤΟΥΡΓΙΑ ΤΗΣ ΑΝΤΛΙΑΣ ΘΕΡΜΟΤΗΤΑΣ ΕΞΑΡΤΑΤΑΙ ΑΠΟ ΤΗΝ ΡΥΘΜΙΣΗ ΤΗΣ ΠΙΕΣΗΣ, ΤΟΥ ΣΗΜΕΙΟΥ ΒΡΑΣΜΟΥ ΚΑΙ ΤΟΥ ΣΗΜΕΙΟΥ ΣΥΜΠΥΚΝΩΣΗΣ ΤΟΥ ΨΥΚΤΙΚΟΥ ΥΓΡΟΥ. </a:t>
            </a:r>
          </a:p>
          <a:p>
            <a:r>
              <a:rPr lang="el-GR" sz="2400" smtClean="0"/>
              <a:t>ΑΥΤΌ ΕΠΙΤΡΕΠΕΙ ΤΗΝ ΜΕΤΑΦΟΡΑ ΘΕΡΜΟΤΗΤΑΣ ΜΕΣΑ ΣΤΟ ΕΥΡΟΣ ΤΩΝ ΘΕΡΜΟΚΡΑΣΙΩΝ ΠΟΥ ΛΕΙΤΟΥΡΓΕΙ ΈΝΑ ΚΤΙΡΙΟ.</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97298790"/>
      </p:ext>
    </p:extLst>
  </p:cSld>
  <p:clrMapOvr>
    <a:masterClrMapping/>
  </p:clrMapOvr>
  <p:transition spd="med" advTm="371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Εικόνα 2" descr="image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823912"/>
            <a:ext cx="694372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13504214"/>
      </p:ext>
    </p:extLst>
  </p:cSld>
  <p:clrMapOvr>
    <a:masterClrMapping/>
  </p:clrMapOvr>
  <mc:AlternateContent xmlns:mc="http://schemas.openxmlformats.org/markup-compatibility/2006" xmlns:p14="http://schemas.microsoft.com/office/powerpoint/2010/main">
    <mc:Choice Requires="p14">
      <p:transition spd="slow" p14:dur="2000" advTm="492"/>
    </mc:Choice>
    <mc:Fallback xmlns="">
      <p:transition spd="slow" advTm="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45658" y="57126"/>
            <a:ext cx="9189727" cy="409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9pPr>
          </a:lstStyle>
          <a:p>
            <a:pPr algn="ctr" eaLnBrk="1" hangingPunct="1">
              <a:lnSpc>
                <a:spcPct val="95000"/>
              </a:lnSpc>
            </a:pPr>
            <a:r>
              <a:rPr lang="el-GR" altLang="en-US" sz="2800" b="1">
                <a:solidFill>
                  <a:srgbClr val="C00000"/>
                </a:solidFill>
                <a:latin typeface="Cambria" panose="02040503050406030204" pitchFamily="18" charset="0"/>
                <a:ea typeface="ＭＳ Ｐゴシック" charset="0"/>
                <a:cs typeface="Arial Unicode MS" charset="0"/>
              </a:rPr>
              <a:t>ΑΝΤΛΙΑ ΘΕΡΜΟΤΗΤΑΣ ΑΕΡΑ-ΑΕΡΑ : ΘΕΡΜΑ</a:t>
            </a:r>
            <a:r>
              <a:rPr lang="el-GR" altLang="en-US" sz="2800" b="1" smtClean="0">
                <a:solidFill>
                  <a:srgbClr val="C00000"/>
                </a:solidFill>
                <a:latin typeface="Cambria" panose="02040503050406030204" pitchFamily="18" charset="0"/>
              </a:rPr>
              <a:t>ΝΣΗ</a:t>
            </a:r>
            <a:endParaRPr lang="en-US" altLang="en-US" sz="2800" b="1">
              <a:solidFill>
                <a:srgbClr val="C00000"/>
              </a:solidFill>
              <a:latin typeface="Cambria" panose="02040503050406030204" pitchFamily="18" charset="0"/>
            </a:endParaRPr>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65" y="655128"/>
            <a:ext cx="3737206" cy="59619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39" name="Text Box 3"/>
          <p:cNvSpPr txBox="1">
            <a:spLocks noChangeArrowheads="1"/>
          </p:cNvSpPr>
          <p:nvPr/>
        </p:nvSpPr>
        <p:spPr bwMode="auto">
          <a:xfrm>
            <a:off x="0" y="3569703"/>
            <a:ext cx="2120596" cy="182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287" tIns="41143" rIns="82287" bIns="41143" anchor="ctr"/>
          <a:lstStyle/>
          <a:p>
            <a:pPr>
              <a:buFont typeface="Times New Roman" charset="0"/>
              <a:buNone/>
              <a:defRPr/>
            </a:pPr>
            <a:endParaRPr lang="en-US">
              <a:latin typeface="Times New Roman" charset="0"/>
              <a:ea typeface="ＭＳ Ｐゴシック" charset="0"/>
            </a:endParaRPr>
          </a:p>
        </p:txBody>
      </p:sp>
      <p:sp>
        <p:nvSpPr>
          <p:cNvPr id="14340" name="Text Box 4"/>
          <p:cNvSpPr txBox="1">
            <a:spLocks noChangeArrowheads="1"/>
          </p:cNvSpPr>
          <p:nvPr/>
        </p:nvSpPr>
        <p:spPr bwMode="auto">
          <a:xfrm rot="1150276">
            <a:off x="6115624" y="1328674"/>
            <a:ext cx="2119167" cy="52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chemeClr val="accent2">
                    <a:lumMod val="75000"/>
                  </a:schemeClr>
                </a:solidFill>
                <a:latin typeface="Cambria" panose="02040503050406030204" pitchFamily="18" charset="0"/>
              </a:rPr>
              <a:t>ΑΤΜΟΙ ΨΥΚΤΙΚΟΥ ΥΓΡΟΥ</a:t>
            </a:r>
            <a:endParaRPr lang="en-US" sz="1800" b="1">
              <a:solidFill>
                <a:schemeClr val="accent2">
                  <a:lumMod val="75000"/>
                </a:schemeClr>
              </a:solidFill>
              <a:latin typeface="Cambria" panose="02040503050406030204" pitchFamily="18" charset="0"/>
            </a:endParaRPr>
          </a:p>
        </p:txBody>
      </p:sp>
      <p:pic>
        <p:nvPicPr>
          <p:cNvPr id="143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0968" y="3264346"/>
            <a:ext cx="1053276" cy="10635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42" name="Text Box 6"/>
          <p:cNvSpPr txBox="1">
            <a:spLocks noChangeArrowheads="1"/>
          </p:cNvSpPr>
          <p:nvPr/>
        </p:nvSpPr>
        <p:spPr bwMode="auto">
          <a:xfrm>
            <a:off x="4404814" y="3093610"/>
            <a:ext cx="2282071" cy="497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chemeClr val="tx2">
                    <a:lumMod val="75000"/>
                  </a:schemeClr>
                </a:solidFill>
                <a:latin typeface="Cambria" panose="02040503050406030204" pitchFamily="18" charset="0"/>
              </a:rPr>
              <a:t>ΕΞΩΤΕΡΙΚΟΣ ΑΕΡΑΣ</a:t>
            </a:r>
            <a:endParaRPr lang="en-US" sz="1800" b="1">
              <a:solidFill>
                <a:schemeClr val="tx2">
                  <a:lumMod val="75000"/>
                </a:schemeClr>
              </a:solidFill>
              <a:latin typeface="Cambria" panose="02040503050406030204" pitchFamily="18" charset="0"/>
            </a:endParaRPr>
          </a:p>
          <a:p>
            <a:pPr>
              <a:lnSpc>
                <a:spcPct val="95000"/>
              </a:lnSpc>
              <a:buFont typeface="Times New Roman" charset="0"/>
              <a:buNone/>
              <a:defRPr/>
            </a:pPr>
            <a:r>
              <a:rPr lang="en-US" sz="1600" b="1" smtClean="0">
                <a:solidFill>
                  <a:schemeClr val="tx2">
                    <a:lumMod val="75000"/>
                  </a:schemeClr>
                </a:solidFill>
                <a:latin typeface="Cambria" panose="02040503050406030204" pitchFamily="18" charset="0"/>
              </a:rPr>
              <a:t>(</a:t>
            </a:r>
            <a:r>
              <a:rPr lang="el-GR" sz="1600" b="1" smtClean="0">
                <a:solidFill>
                  <a:schemeClr val="tx2">
                    <a:lumMod val="75000"/>
                  </a:schemeClr>
                </a:solidFill>
                <a:latin typeface="Cambria" panose="02040503050406030204" pitchFamily="18" charset="0"/>
              </a:rPr>
              <a:t>ΠΗΓΗ ΘΕΡΜΟΤΗΤΑΣ</a:t>
            </a:r>
            <a:r>
              <a:rPr lang="en-US" sz="1600" b="1" smtClean="0">
                <a:solidFill>
                  <a:schemeClr val="tx2">
                    <a:lumMod val="75000"/>
                  </a:schemeClr>
                </a:solidFill>
                <a:latin typeface="Cambria" panose="02040503050406030204" pitchFamily="18" charset="0"/>
              </a:rPr>
              <a:t>)</a:t>
            </a:r>
            <a:endParaRPr lang="en-US" sz="1600" b="1">
              <a:solidFill>
                <a:schemeClr val="tx2">
                  <a:lumMod val="75000"/>
                </a:schemeClr>
              </a:solidFill>
              <a:latin typeface="Cambria" panose="02040503050406030204" pitchFamily="18" charset="0"/>
            </a:endParaRPr>
          </a:p>
        </p:txBody>
      </p:sp>
      <p:sp>
        <p:nvSpPr>
          <p:cNvPr id="14343" name="Text Box 7"/>
          <p:cNvSpPr txBox="1">
            <a:spLocks noChangeArrowheads="1"/>
          </p:cNvSpPr>
          <p:nvPr/>
        </p:nvSpPr>
        <p:spPr bwMode="auto">
          <a:xfrm>
            <a:off x="7505869" y="3752545"/>
            <a:ext cx="1703336" cy="52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i="1" smtClean="0">
                <a:latin typeface="Cambria" panose="02040503050406030204" pitchFamily="18" charset="0"/>
              </a:rPr>
              <a:t>ΕΝΑΛΛΑΚΤΗΣ</a:t>
            </a:r>
            <a:endParaRPr lang="en-US" sz="1800" b="1" i="1">
              <a:latin typeface="Cambria" panose="02040503050406030204" pitchFamily="18" charset="0"/>
            </a:endParaRPr>
          </a:p>
          <a:p>
            <a:pPr>
              <a:lnSpc>
                <a:spcPct val="95000"/>
              </a:lnSpc>
              <a:buFont typeface="Times New Roman" charset="0"/>
              <a:buNone/>
              <a:defRPr/>
            </a:pPr>
            <a:r>
              <a:rPr lang="en-US" sz="1800" b="1" i="1" smtClean="0">
                <a:latin typeface="Cambria" panose="02040503050406030204" pitchFamily="18" charset="0"/>
              </a:rPr>
              <a:t>(</a:t>
            </a:r>
            <a:r>
              <a:rPr lang="el-GR" sz="1800" b="1" i="1" smtClean="0">
                <a:latin typeface="Cambria" panose="02040503050406030204" pitchFamily="18" charset="0"/>
              </a:rPr>
              <a:t>ΕΞΑΤΜΙΣΤΗΣ</a:t>
            </a:r>
            <a:r>
              <a:rPr lang="en-US" sz="1800" b="1" i="1" smtClean="0">
                <a:latin typeface="Cambria" panose="02040503050406030204" pitchFamily="18" charset="0"/>
              </a:rPr>
              <a:t>)</a:t>
            </a:r>
            <a:endParaRPr lang="en-US" sz="1800" b="1" i="1">
              <a:latin typeface="Cambria" panose="02040503050406030204" pitchFamily="18" charset="0"/>
            </a:endParaRPr>
          </a:p>
        </p:txBody>
      </p:sp>
      <p:pic>
        <p:nvPicPr>
          <p:cNvPr id="1434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5328" y="5605248"/>
            <a:ext cx="27150" cy="4371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45" name="Text Box 9"/>
          <p:cNvSpPr txBox="1">
            <a:spLocks noChangeArrowheads="1"/>
          </p:cNvSpPr>
          <p:nvPr/>
        </p:nvSpPr>
        <p:spPr bwMode="auto">
          <a:xfrm>
            <a:off x="423191" y="679757"/>
            <a:ext cx="2852665"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2000" b="1" spc="170" smtClean="0">
                <a:latin typeface="Cambria" panose="02040503050406030204" pitchFamily="18" charset="0"/>
              </a:rPr>
              <a:t>ΕΣΩΤΕΡΙΚΟ ΚΤΙΡΙΟΥ ΚΤΙΡΙΟΥ</a:t>
            </a:r>
            <a:endParaRPr lang="en-US" sz="2000" b="1" spc="170">
              <a:latin typeface="Cambria" panose="02040503050406030204" pitchFamily="18" charset="0"/>
            </a:endParaRPr>
          </a:p>
        </p:txBody>
      </p:sp>
      <p:sp>
        <p:nvSpPr>
          <p:cNvPr id="14347" name="Text Box 11"/>
          <p:cNvSpPr txBox="1">
            <a:spLocks noChangeArrowheads="1"/>
          </p:cNvSpPr>
          <p:nvPr/>
        </p:nvSpPr>
        <p:spPr bwMode="auto">
          <a:xfrm>
            <a:off x="7519819" y="2569813"/>
            <a:ext cx="1485252" cy="789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rgbClr val="000066"/>
                </a:solidFill>
                <a:latin typeface="Cambria" panose="02040503050406030204" pitchFamily="18" charset="0"/>
              </a:rPr>
              <a:t>ΕΞΩΤΕΡΙΚΟΣ ΑΕΡΑΣ </a:t>
            </a:r>
          </a:p>
          <a:p>
            <a:pPr>
              <a:lnSpc>
                <a:spcPct val="95000"/>
              </a:lnSpc>
              <a:buFont typeface="Times New Roman" charset="0"/>
              <a:buNone/>
              <a:defRPr/>
            </a:pPr>
            <a:r>
              <a:rPr lang="el-GR" sz="1800" b="1" smtClean="0">
                <a:solidFill>
                  <a:srgbClr val="000066"/>
                </a:solidFill>
                <a:latin typeface="Cambria" panose="02040503050406030204" pitchFamily="18" charset="0"/>
              </a:rPr>
              <a:t>(ΚΡΥΟΣ)</a:t>
            </a:r>
            <a:endParaRPr lang="en-US" sz="1800" b="1">
              <a:solidFill>
                <a:srgbClr val="000066"/>
              </a:solidFill>
              <a:latin typeface="Cambria" panose="02040503050406030204" pitchFamily="18" charset="0"/>
            </a:endParaRPr>
          </a:p>
        </p:txBody>
      </p:sp>
      <p:pic>
        <p:nvPicPr>
          <p:cNvPr id="14352"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3394" y="3636090"/>
            <a:ext cx="1460411" cy="3565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353"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09785" y="3473541"/>
            <a:ext cx="1458981" cy="2228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58" name="Text Box 22"/>
          <p:cNvSpPr txBox="1">
            <a:spLocks noChangeArrowheads="1"/>
          </p:cNvSpPr>
          <p:nvPr/>
        </p:nvSpPr>
        <p:spPr bwMode="auto">
          <a:xfrm>
            <a:off x="5268441" y="2016862"/>
            <a:ext cx="2119165" cy="377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991" tIns="40496" rIns="80991" bIns="4049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buFont typeface="Times New Roman" charset="0"/>
              <a:buNone/>
              <a:defRPr/>
            </a:pPr>
            <a:r>
              <a:rPr lang="el-GR" sz="1600" b="1" smtClean="0">
                <a:solidFill>
                  <a:schemeClr val="accent2">
                    <a:lumMod val="75000"/>
                  </a:schemeClr>
                </a:solidFill>
                <a:latin typeface="Cambria" panose="02040503050406030204" pitchFamily="18" charset="0"/>
              </a:rPr>
              <a:t>ΘΕΡΜΟΚΡΑΣΙΑ</a:t>
            </a:r>
            <a:r>
              <a:rPr lang="en-US" sz="1600" b="1" smtClean="0">
                <a:solidFill>
                  <a:schemeClr val="accent2">
                    <a:lumMod val="75000"/>
                  </a:schemeClr>
                </a:solidFill>
                <a:latin typeface="Cambria" panose="02040503050406030204" pitchFamily="18" charset="0"/>
              </a:rPr>
              <a:t> </a:t>
            </a:r>
            <a:r>
              <a:rPr lang="en-US" sz="1600" b="1">
                <a:solidFill>
                  <a:schemeClr val="accent2">
                    <a:lumMod val="75000"/>
                  </a:schemeClr>
                </a:solidFill>
                <a:latin typeface="Cambria" panose="02040503050406030204" pitchFamily="18" charset="0"/>
              </a:rPr>
              <a:t>= </a:t>
            </a:r>
            <a:r>
              <a:rPr lang="en-US" sz="2000" b="1">
                <a:solidFill>
                  <a:schemeClr val="accent2">
                    <a:lumMod val="75000"/>
                  </a:schemeClr>
                </a:solidFill>
                <a:latin typeface="Cambria" panose="02040503050406030204" pitchFamily="18" charset="0"/>
              </a:rPr>
              <a:t>T</a:t>
            </a:r>
            <a:r>
              <a:rPr lang="en-US" sz="2000" b="1" baseline="-25000">
                <a:solidFill>
                  <a:schemeClr val="accent2">
                    <a:lumMod val="75000"/>
                  </a:schemeClr>
                </a:solidFill>
                <a:latin typeface="Cambria" panose="02040503050406030204" pitchFamily="18" charset="0"/>
              </a:rPr>
              <a:t>2</a:t>
            </a:r>
          </a:p>
        </p:txBody>
      </p:sp>
      <p:sp>
        <p:nvSpPr>
          <p:cNvPr id="14366" name="Text Box 30"/>
          <p:cNvSpPr txBox="1">
            <a:spLocks noChangeArrowheads="1"/>
          </p:cNvSpPr>
          <p:nvPr/>
        </p:nvSpPr>
        <p:spPr bwMode="auto">
          <a:xfrm>
            <a:off x="4050314" y="2349919"/>
            <a:ext cx="1305729" cy="4113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991" tIns="40496" rIns="80991" bIns="4049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buFont typeface="Times New Roman" charset="0"/>
              <a:buNone/>
              <a:defRPr/>
            </a:pPr>
            <a:r>
              <a:rPr lang="el-GR" sz="1400" b="1" i="1" smtClean="0">
                <a:latin typeface="Cambria" panose="02040503050406030204" pitchFamily="18" charset="0"/>
              </a:rPr>
              <a:t>ΣΥΜΠΙΕΣΤΗΣ</a:t>
            </a:r>
            <a:endParaRPr lang="en-US" sz="1400" b="1" i="1">
              <a:latin typeface="Cambria" panose="02040503050406030204" pitchFamily="18" charset="0"/>
            </a:endParaRPr>
          </a:p>
        </p:txBody>
      </p:sp>
      <p:sp>
        <p:nvSpPr>
          <p:cNvPr id="14367" name="Text Box 31"/>
          <p:cNvSpPr txBox="1">
            <a:spLocks noChangeArrowheads="1"/>
          </p:cNvSpPr>
          <p:nvPr/>
        </p:nvSpPr>
        <p:spPr bwMode="auto">
          <a:xfrm rot="20907801">
            <a:off x="456013" y="1339595"/>
            <a:ext cx="2272752" cy="5578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991" tIns="40496" rIns="80991" bIns="4049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chemeClr val="accent2">
                    <a:lumMod val="50000"/>
                  </a:schemeClr>
                </a:solidFill>
                <a:latin typeface="Cambria" panose="02040503050406030204" pitchFamily="18" charset="0"/>
              </a:rPr>
              <a:t>ΑΤΜΟΙ ΨΥΚΤΙΚΟΥ ΥΓΡΟΥ (ΘΕΡΜΟΙ)</a:t>
            </a:r>
            <a:endParaRPr lang="en-US" sz="1800" b="1">
              <a:solidFill>
                <a:schemeClr val="accent2">
                  <a:lumMod val="50000"/>
                </a:schemeClr>
              </a:solidFill>
              <a:latin typeface="Cambria" panose="02040503050406030204" pitchFamily="18" charset="0"/>
            </a:endParaRPr>
          </a:p>
        </p:txBody>
      </p:sp>
      <p:pic>
        <p:nvPicPr>
          <p:cNvPr id="14370" name="Picture 3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0900" y="2868167"/>
            <a:ext cx="1159695" cy="1154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373" name="Picture 3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19819" y="3381147"/>
            <a:ext cx="1236061" cy="2142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374" name="Picture 3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3505" y="3265442"/>
            <a:ext cx="1030289" cy="2314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7" name="Text Box 22"/>
          <p:cNvSpPr txBox="1">
            <a:spLocks noChangeArrowheads="1"/>
          </p:cNvSpPr>
          <p:nvPr/>
        </p:nvSpPr>
        <p:spPr bwMode="auto">
          <a:xfrm>
            <a:off x="4949454" y="3934801"/>
            <a:ext cx="2124755" cy="3574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991" tIns="40496" rIns="80991" bIns="4049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buFont typeface="Times New Roman" charset="0"/>
              <a:buNone/>
              <a:defRPr/>
            </a:pPr>
            <a:r>
              <a:rPr lang="el-GR" sz="1600" b="1" smtClean="0">
                <a:solidFill>
                  <a:srgbClr val="0070C0"/>
                </a:solidFill>
                <a:latin typeface="Cambria" panose="02040503050406030204" pitchFamily="18" charset="0"/>
              </a:rPr>
              <a:t>ΘΕΡΜΟΚΡΑΣΙΑ</a:t>
            </a:r>
            <a:r>
              <a:rPr lang="en-US" sz="1600" b="1" smtClean="0">
                <a:solidFill>
                  <a:srgbClr val="0070C0"/>
                </a:solidFill>
                <a:latin typeface="Cambria" panose="02040503050406030204" pitchFamily="18" charset="0"/>
              </a:rPr>
              <a:t> </a:t>
            </a:r>
            <a:r>
              <a:rPr lang="en-US" sz="1600" b="1">
                <a:solidFill>
                  <a:srgbClr val="0070C0"/>
                </a:solidFill>
                <a:latin typeface="Cambria" panose="02040503050406030204" pitchFamily="18" charset="0"/>
              </a:rPr>
              <a:t>= </a:t>
            </a:r>
            <a:r>
              <a:rPr lang="en-US" sz="2000" b="1">
                <a:solidFill>
                  <a:srgbClr val="0070C0"/>
                </a:solidFill>
                <a:latin typeface="Cambria" panose="02040503050406030204" pitchFamily="18" charset="0"/>
              </a:rPr>
              <a:t>T</a:t>
            </a:r>
            <a:r>
              <a:rPr lang="en-US" sz="2000" b="1" baseline="-25000">
                <a:solidFill>
                  <a:srgbClr val="0070C0"/>
                </a:solidFill>
                <a:latin typeface="Cambria" panose="02040503050406030204" pitchFamily="18" charset="0"/>
              </a:rPr>
              <a:t>2</a:t>
            </a:r>
          </a:p>
        </p:txBody>
      </p:sp>
      <p:sp>
        <p:nvSpPr>
          <p:cNvPr id="49" name="Text Box 22"/>
          <p:cNvSpPr txBox="1">
            <a:spLocks noChangeArrowheads="1"/>
          </p:cNvSpPr>
          <p:nvPr/>
        </p:nvSpPr>
        <p:spPr bwMode="auto">
          <a:xfrm>
            <a:off x="1592389" y="2018607"/>
            <a:ext cx="2112939" cy="3525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991" tIns="40496" rIns="80991" bIns="4049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buFont typeface="Times New Roman" charset="0"/>
              <a:buNone/>
              <a:defRPr/>
            </a:pPr>
            <a:r>
              <a:rPr lang="el-GR" sz="1600" b="1" smtClean="0">
                <a:solidFill>
                  <a:schemeClr val="accent2">
                    <a:lumMod val="50000"/>
                  </a:schemeClr>
                </a:solidFill>
                <a:latin typeface="Cambria" panose="02040503050406030204" pitchFamily="18" charset="0"/>
              </a:rPr>
              <a:t>ΘΕΡΜΟΚΡΑΣΙΑ</a:t>
            </a:r>
            <a:r>
              <a:rPr lang="en-US" sz="1600" b="1" smtClean="0">
                <a:solidFill>
                  <a:schemeClr val="accent2">
                    <a:lumMod val="50000"/>
                  </a:schemeClr>
                </a:solidFill>
                <a:latin typeface="Cambria" panose="02040503050406030204" pitchFamily="18" charset="0"/>
              </a:rPr>
              <a:t> </a:t>
            </a:r>
            <a:r>
              <a:rPr lang="en-US" sz="1600" b="1">
                <a:solidFill>
                  <a:schemeClr val="accent2">
                    <a:lumMod val="50000"/>
                  </a:schemeClr>
                </a:solidFill>
                <a:latin typeface="Cambria" panose="02040503050406030204" pitchFamily="18" charset="0"/>
              </a:rPr>
              <a:t>= </a:t>
            </a:r>
            <a:r>
              <a:rPr lang="el-GR" sz="2000" b="1" smtClean="0">
                <a:solidFill>
                  <a:schemeClr val="accent2">
                    <a:lumMod val="50000"/>
                  </a:schemeClr>
                </a:solidFill>
                <a:latin typeface="Cambria" panose="02040503050406030204" pitchFamily="18" charset="0"/>
              </a:rPr>
              <a:t>Τ</a:t>
            </a:r>
            <a:r>
              <a:rPr lang="el-GR" sz="2000" b="1" baseline="-25000" smtClean="0">
                <a:solidFill>
                  <a:schemeClr val="accent2">
                    <a:lumMod val="50000"/>
                  </a:schemeClr>
                </a:solidFill>
                <a:latin typeface="Cambria" panose="02040503050406030204" pitchFamily="18" charset="0"/>
              </a:rPr>
              <a:t>3</a:t>
            </a:r>
            <a:endParaRPr lang="en-US" sz="2000" b="1" baseline="-25000">
              <a:solidFill>
                <a:schemeClr val="accent2">
                  <a:lumMod val="50000"/>
                </a:schemeClr>
              </a:solidFill>
              <a:latin typeface="Cambria" panose="02040503050406030204" pitchFamily="18" charset="0"/>
            </a:endParaRPr>
          </a:p>
        </p:txBody>
      </p:sp>
      <p:sp>
        <p:nvSpPr>
          <p:cNvPr id="50" name="Text Box 9"/>
          <p:cNvSpPr txBox="1">
            <a:spLocks noChangeArrowheads="1"/>
          </p:cNvSpPr>
          <p:nvPr/>
        </p:nvSpPr>
        <p:spPr bwMode="auto">
          <a:xfrm>
            <a:off x="7096084" y="655128"/>
            <a:ext cx="2113121"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gn="ctr">
              <a:lnSpc>
                <a:spcPct val="95000"/>
              </a:lnSpc>
              <a:buFont typeface="Times New Roman" charset="0"/>
              <a:buNone/>
              <a:defRPr/>
            </a:pPr>
            <a:r>
              <a:rPr lang="el-GR" sz="2000" b="1" spc="170">
                <a:latin typeface="Cambria" panose="02040503050406030204" pitchFamily="18" charset="0"/>
              </a:rPr>
              <a:t>ΕΞΩΤΕΡΙΚΟΣ</a:t>
            </a:r>
          </a:p>
          <a:p>
            <a:pPr algn="ctr">
              <a:lnSpc>
                <a:spcPct val="95000"/>
              </a:lnSpc>
              <a:buFont typeface="Times New Roman" charset="0"/>
              <a:buNone/>
              <a:defRPr/>
            </a:pPr>
            <a:r>
              <a:rPr lang="el-GR" sz="2000" b="1" spc="170">
                <a:latin typeface="Cambria" panose="02040503050406030204" pitchFamily="18" charset="0"/>
              </a:rPr>
              <a:t>ΧΩΡΟΣ</a:t>
            </a:r>
            <a:endParaRPr lang="en-US" sz="2000" b="1" spc="170">
              <a:latin typeface="Cambria" panose="02040503050406030204" pitchFamily="18" charset="0"/>
            </a:endParaRPr>
          </a:p>
        </p:txBody>
      </p:sp>
      <p:sp>
        <p:nvSpPr>
          <p:cNvPr id="51" name="Text Box 7"/>
          <p:cNvSpPr txBox="1">
            <a:spLocks noChangeArrowheads="1"/>
          </p:cNvSpPr>
          <p:nvPr/>
        </p:nvSpPr>
        <p:spPr bwMode="auto">
          <a:xfrm>
            <a:off x="37743" y="3752545"/>
            <a:ext cx="1999133" cy="4678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600" b="1" i="1" smtClean="0">
                <a:latin typeface="Cambria" panose="02040503050406030204" pitchFamily="18" charset="0"/>
              </a:rPr>
              <a:t>ΕΝΑΛΛΑΚΤΗΣ</a:t>
            </a:r>
            <a:endParaRPr lang="en-US" sz="1600" b="1" i="1">
              <a:latin typeface="Cambria" panose="02040503050406030204" pitchFamily="18" charset="0"/>
            </a:endParaRPr>
          </a:p>
          <a:p>
            <a:pPr>
              <a:lnSpc>
                <a:spcPct val="95000"/>
              </a:lnSpc>
              <a:buFont typeface="Times New Roman" charset="0"/>
              <a:buNone/>
              <a:defRPr/>
            </a:pPr>
            <a:r>
              <a:rPr lang="en-US" sz="1400" b="1" i="1" smtClean="0">
                <a:latin typeface="Cambria" panose="02040503050406030204" pitchFamily="18" charset="0"/>
              </a:rPr>
              <a:t>(</a:t>
            </a:r>
            <a:r>
              <a:rPr lang="el-GR" sz="1400" b="1" i="1" smtClean="0">
                <a:latin typeface="Cambria" panose="02040503050406030204" pitchFamily="18" charset="0"/>
              </a:rPr>
              <a:t>ΣΥΜΠΥΚΝΩΤΗΣ</a:t>
            </a:r>
            <a:r>
              <a:rPr lang="en-US" sz="1600" b="1" i="1" smtClean="0">
                <a:latin typeface="Cambria" panose="02040503050406030204" pitchFamily="18" charset="0"/>
              </a:rPr>
              <a:t>)</a:t>
            </a:r>
            <a:endParaRPr lang="en-US" sz="1600" b="1" i="1">
              <a:latin typeface="Cambria" panose="02040503050406030204" pitchFamily="18" charset="0"/>
            </a:endParaRPr>
          </a:p>
        </p:txBody>
      </p:sp>
      <p:sp>
        <p:nvSpPr>
          <p:cNvPr id="52" name="Text Box 4"/>
          <p:cNvSpPr txBox="1">
            <a:spLocks noChangeArrowheads="1"/>
          </p:cNvSpPr>
          <p:nvPr/>
        </p:nvSpPr>
        <p:spPr bwMode="auto">
          <a:xfrm rot="1485218">
            <a:off x="623347" y="5280777"/>
            <a:ext cx="1834798" cy="52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chemeClr val="tx2">
                    <a:lumMod val="75000"/>
                  </a:schemeClr>
                </a:solidFill>
                <a:latin typeface="Cambria" panose="02040503050406030204" pitchFamily="18" charset="0"/>
              </a:rPr>
              <a:t>ΨΥΚΤΙΚΟ ΥΓΡΟ, ΚΡΥΟ</a:t>
            </a:r>
            <a:endParaRPr lang="en-US" sz="1800" b="1">
              <a:solidFill>
                <a:schemeClr val="tx2">
                  <a:lumMod val="75000"/>
                </a:schemeClr>
              </a:solidFill>
              <a:latin typeface="Cambria" panose="02040503050406030204" pitchFamily="18" charset="0"/>
            </a:endParaRPr>
          </a:p>
        </p:txBody>
      </p:sp>
      <p:sp>
        <p:nvSpPr>
          <p:cNvPr id="53" name="Text Box 4"/>
          <p:cNvSpPr txBox="1">
            <a:spLocks noChangeArrowheads="1"/>
          </p:cNvSpPr>
          <p:nvPr/>
        </p:nvSpPr>
        <p:spPr bwMode="auto">
          <a:xfrm>
            <a:off x="4157622" y="5618898"/>
            <a:ext cx="1588124" cy="52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i="1" smtClean="0">
                <a:latin typeface="Cambria" panose="02040503050406030204" pitchFamily="18" charset="0"/>
              </a:rPr>
              <a:t>ΒΑΛΒΙΔΑ ΕΚΤΟΝΩΣΗΣ</a:t>
            </a:r>
            <a:endParaRPr lang="en-US" sz="1800" b="1" i="1">
              <a:latin typeface="Cambria" panose="02040503050406030204" pitchFamily="18" charset="0"/>
            </a:endParaRPr>
          </a:p>
        </p:txBody>
      </p:sp>
      <p:sp>
        <p:nvSpPr>
          <p:cNvPr id="54" name="Text Box 4"/>
          <p:cNvSpPr txBox="1">
            <a:spLocks noChangeArrowheads="1"/>
          </p:cNvSpPr>
          <p:nvPr/>
        </p:nvSpPr>
        <p:spPr bwMode="auto">
          <a:xfrm rot="20408840">
            <a:off x="6091681" y="5210524"/>
            <a:ext cx="2534499" cy="789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chemeClr val="tx2">
                    <a:lumMod val="75000"/>
                  </a:schemeClr>
                </a:solidFill>
                <a:latin typeface="Cambria" panose="02040503050406030204" pitchFamily="18" charset="0"/>
              </a:rPr>
              <a:t>ΚΡΥΟ ΜΕΙΓΜΑ ΥΓΡΟΥ ΨΥΚΤΙΚΟΥ ΡΕΥΣΤΟΥ ΚΑΙ ΑΤΜΩΝ</a:t>
            </a:r>
            <a:endParaRPr lang="en-US" sz="1800" b="1">
              <a:solidFill>
                <a:schemeClr val="tx2">
                  <a:lumMod val="75000"/>
                </a:schemeClr>
              </a:solidFill>
              <a:latin typeface="Cambria" panose="02040503050406030204" pitchFamily="18" charset="0"/>
            </a:endParaRPr>
          </a:p>
        </p:txBody>
      </p:sp>
      <p:sp>
        <p:nvSpPr>
          <p:cNvPr id="55" name="Text Box 4"/>
          <p:cNvSpPr txBox="1">
            <a:spLocks noChangeArrowheads="1"/>
          </p:cNvSpPr>
          <p:nvPr/>
        </p:nvSpPr>
        <p:spPr bwMode="auto">
          <a:xfrm>
            <a:off x="37743" y="2260436"/>
            <a:ext cx="1239506" cy="789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rgbClr val="C00000"/>
                </a:solidFill>
                <a:latin typeface="Cambria" panose="02040503050406030204" pitchFamily="18" charset="0"/>
              </a:rPr>
              <a:t>ΖΕΣΤΟΣ ΑΕΡΑΣ ΔΩΜΑΤΙΟΥ</a:t>
            </a:r>
            <a:endParaRPr lang="en-US" sz="1800" b="1">
              <a:solidFill>
                <a:srgbClr val="C00000"/>
              </a:solidFill>
              <a:latin typeface="Cambria" panose="02040503050406030204" pitchFamily="18" charset="0"/>
            </a:endParaRPr>
          </a:p>
        </p:txBody>
      </p:sp>
      <p:sp>
        <p:nvSpPr>
          <p:cNvPr id="56" name="Text Box 4"/>
          <p:cNvSpPr txBox="1">
            <a:spLocks noChangeArrowheads="1"/>
          </p:cNvSpPr>
          <p:nvPr/>
        </p:nvSpPr>
        <p:spPr bwMode="auto">
          <a:xfrm>
            <a:off x="1855202" y="3722458"/>
            <a:ext cx="1588124" cy="52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chemeClr val="tx2">
                    <a:lumMod val="75000"/>
                  </a:schemeClr>
                </a:solidFill>
                <a:latin typeface="Cambria" panose="02040503050406030204" pitchFamily="18" charset="0"/>
              </a:rPr>
              <a:t>ΑΕΡΑΣ ΔΩΜΑΤΙΟΥ</a:t>
            </a:r>
            <a:endParaRPr lang="en-US" sz="1800" b="1">
              <a:solidFill>
                <a:schemeClr val="tx2">
                  <a:lumMod val="75000"/>
                </a:schemeClr>
              </a:solidFill>
              <a:latin typeface="Cambria" panose="02040503050406030204" pitchFamily="18" charset="0"/>
            </a:endParaRPr>
          </a:p>
        </p:txBody>
      </p:sp>
      <p:sp>
        <p:nvSpPr>
          <p:cNvPr id="2" name="Down Arrow 1"/>
          <p:cNvSpPr/>
          <p:nvPr/>
        </p:nvSpPr>
        <p:spPr>
          <a:xfrm>
            <a:off x="4528678" y="966025"/>
            <a:ext cx="305087" cy="654824"/>
          </a:xfrm>
          <a:prstGeom prst="downArrow">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3801493" y="467497"/>
            <a:ext cx="248821" cy="6390503"/>
          </a:xfrm>
          <a:prstGeom prst="rect">
            <a:avLst/>
          </a:prstGeom>
          <a:pattFill prst="dkUpDiag">
            <a:fgClr>
              <a:schemeClr val="bg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p:cNvSpPr/>
          <p:nvPr/>
        </p:nvSpPr>
        <p:spPr>
          <a:xfrm>
            <a:off x="64288" y="467498"/>
            <a:ext cx="3737206" cy="212260"/>
          </a:xfrm>
          <a:prstGeom prst="rect">
            <a:avLst/>
          </a:prstGeom>
          <a:pattFill prst="dkUpDiag">
            <a:fgClr>
              <a:schemeClr val="bg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p:cNvSpPr/>
          <p:nvPr/>
        </p:nvSpPr>
        <p:spPr>
          <a:xfrm>
            <a:off x="79994" y="6645740"/>
            <a:ext cx="3737206" cy="212260"/>
          </a:xfrm>
          <a:prstGeom prst="rect">
            <a:avLst/>
          </a:prstGeom>
          <a:pattFill prst="dkUpDiag">
            <a:fgClr>
              <a:schemeClr val="bg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Bent Arrow 3"/>
          <p:cNvSpPr/>
          <p:nvPr/>
        </p:nvSpPr>
        <p:spPr>
          <a:xfrm flipH="1">
            <a:off x="5014154" y="1699871"/>
            <a:ext cx="2373452" cy="1711490"/>
          </a:xfrm>
          <a:prstGeom prst="bentArrow">
            <a:avLst>
              <a:gd name="adj1" fmla="val 7537"/>
              <a:gd name="adj2" fmla="val 15437"/>
              <a:gd name="adj3" fmla="val 13893"/>
              <a:gd name="adj4" fmla="val 18802"/>
            </a:avLst>
          </a:prstGeom>
          <a:solidFill>
            <a:srgbClr val="FF99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4" name="Bent Arrow 63"/>
          <p:cNvSpPr/>
          <p:nvPr/>
        </p:nvSpPr>
        <p:spPr>
          <a:xfrm rot="5400000" flipH="1">
            <a:off x="5715138" y="3421635"/>
            <a:ext cx="1038998" cy="2570365"/>
          </a:xfrm>
          <a:prstGeom prst="bentArrow">
            <a:avLst>
              <a:gd name="adj1" fmla="val 10163"/>
              <a:gd name="adj2" fmla="val 15437"/>
              <a:gd name="adj3" fmla="val 10031"/>
              <a:gd name="adj4" fmla="val 18802"/>
            </a:avLst>
          </a:prstGeom>
          <a:solidFill>
            <a:srgbClr val="0000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5" name="Bent Arrow 64"/>
          <p:cNvSpPr/>
          <p:nvPr/>
        </p:nvSpPr>
        <p:spPr>
          <a:xfrm rot="10800000" flipH="1">
            <a:off x="1429097" y="3796132"/>
            <a:ext cx="2975711" cy="1600702"/>
          </a:xfrm>
          <a:prstGeom prst="bentArrow">
            <a:avLst>
              <a:gd name="adj1" fmla="val 7537"/>
              <a:gd name="adj2" fmla="val 15437"/>
              <a:gd name="adj3" fmla="val 10031"/>
              <a:gd name="adj4" fmla="val 18802"/>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6" name="Bent Arrow 65"/>
          <p:cNvSpPr/>
          <p:nvPr/>
        </p:nvSpPr>
        <p:spPr>
          <a:xfrm rot="16200000" flipH="1">
            <a:off x="2310873" y="955942"/>
            <a:ext cx="1086862" cy="3101019"/>
          </a:xfrm>
          <a:prstGeom prst="bentArrow">
            <a:avLst>
              <a:gd name="adj1" fmla="val 7537"/>
              <a:gd name="adj2" fmla="val 15437"/>
              <a:gd name="adj3" fmla="val 10031"/>
              <a:gd name="adj4" fmla="val 18802"/>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71" name="Group 70"/>
          <p:cNvGrpSpPr/>
          <p:nvPr/>
        </p:nvGrpSpPr>
        <p:grpSpPr>
          <a:xfrm>
            <a:off x="4348288" y="1634257"/>
            <a:ext cx="665867" cy="774232"/>
            <a:chOff x="1982006" y="3624567"/>
            <a:chExt cx="1391916" cy="1432891"/>
          </a:xfrm>
        </p:grpSpPr>
        <p:sp>
          <p:nvSpPr>
            <p:cNvPr id="72" name="Oval 71"/>
            <p:cNvSpPr/>
            <p:nvPr/>
          </p:nvSpPr>
          <p:spPr>
            <a:xfrm>
              <a:off x="1982006" y="3665542"/>
              <a:ext cx="1391916" cy="1365051"/>
            </a:xfrm>
            <a:prstGeom prst="ellipse">
              <a:avLst/>
            </a:prstGeom>
            <a:gradFill flip="none" rotWithShape="1">
              <a:gsLst>
                <a:gs pos="0">
                  <a:srgbClr val="000082"/>
                </a:gs>
                <a:gs pos="15000">
                  <a:srgbClr val="66008F"/>
                </a:gs>
                <a:gs pos="31000">
                  <a:srgbClr val="BA0066"/>
                </a:gs>
                <a:gs pos="83000">
                  <a:srgbClr val="FF0000"/>
                </a:gs>
                <a:gs pos="97000">
                  <a:srgbClr val="FF8200"/>
                </a:gs>
              </a:gsLst>
              <a:lin ang="10800000" scaled="1"/>
              <a:tileRect/>
            </a:gra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Chord 72"/>
            <p:cNvSpPr/>
            <p:nvPr/>
          </p:nvSpPr>
          <p:spPr>
            <a:xfrm rot="6038308">
              <a:off x="1982006" y="3665542"/>
              <a:ext cx="1391916" cy="1391916"/>
            </a:xfrm>
            <a:prstGeom prst="chord">
              <a:avLst>
                <a:gd name="adj1" fmla="val 5733072"/>
                <a:gd name="adj2" fmla="val 1283520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Chord 73"/>
            <p:cNvSpPr/>
            <p:nvPr/>
          </p:nvSpPr>
          <p:spPr>
            <a:xfrm>
              <a:off x="1982006" y="3624567"/>
              <a:ext cx="1391916" cy="1391916"/>
            </a:xfrm>
            <a:prstGeom prst="chord">
              <a:avLst>
                <a:gd name="adj1" fmla="val 2567974"/>
                <a:gd name="adj2" fmla="val 986518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1" name="Text Box 9"/>
          <p:cNvSpPr txBox="1">
            <a:spLocks noChangeArrowheads="1"/>
          </p:cNvSpPr>
          <p:nvPr/>
        </p:nvSpPr>
        <p:spPr bwMode="auto">
          <a:xfrm>
            <a:off x="4349185" y="655128"/>
            <a:ext cx="1861581" cy="292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2000" b="1" smtClean="0">
                <a:latin typeface="Cambria" panose="02040503050406030204" pitchFamily="18" charset="0"/>
              </a:rPr>
              <a:t>ηλεκτρισμός</a:t>
            </a:r>
            <a:endParaRPr lang="en-US" sz="2000" b="1">
              <a:latin typeface="Cambria" panose="02040503050406030204" pitchFamily="18" charset="0"/>
            </a:endParaRPr>
          </a:p>
        </p:txBody>
      </p:sp>
      <p:sp>
        <p:nvSpPr>
          <p:cNvPr id="6" name="Freeform 5"/>
          <p:cNvSpPr/>
          <p:nvPr/>
        </p:nvSpPr>
        <p:spPr>
          <a:xfrm>
            <a:off x="2511188" y="1309262"/>
            <a:ext cx="409433" cy="653757"/>
          </a:xfrm>
          <a:custGeom>
            <a:avLst/>
            <a:gdLst>
              <a:gd name="connsiteX0" fmla="*/ 0 w 409433"/>
              <a:gd name="connsiteY0" fmla="*/ 28218 h 587776"/>
              <a:gd name="connsiteX1" fmla="*/ 68239 w 409433"/>
              <a:gd name="connsiteY1" fmla="*/ 922 h 587776"/>
              <a:gd name="connsiteX2" fmla="*/ 218364 w 409433"/>
              <a:gd name="connsiteY2" fmla="*/ 28218 h 587776"/>
              <a:gd name="connsiteX3" fmla="*/ 272955 w 409433"/>
              <a:gd name="connsiteY3" fmla="*/ 151047 h 587776"/>
              <a:gd name="connsiteX4" fmla="*/ 286603 w 409433"/>
              <a:gd name="connsiteY4" fmla="*/ 191991 h 587776"/>
              <a:gd name="connsiteX5" fmla="*/ 218364 w 409433"/>
              <a:gd name="connsiteY5" fmla="*/ 301173 h 587776"/>
              <a:gd name="connsiteX6" fmla="*/ 204716 w 409433"/>
              <a:gd name="connsiteY6" fmla="*/ 437650 h 587776"/>
              <a:gd name="connsiteX7" fmla="*/ 245660 w 409433"/>
              <a:gd name="connsiteY7" fmla="*/ 464946 h 587776"/>
              <a:gd name="connsiteX8" fmla="*/ 272955 w 409433"/>
              <a:gd name="connsiteY8" fmla="*/ 505889 h 587776"/>
              <a:gd name="connsiteX9" fmla="*/ 327546 w 409433"/>
              <a:gd name="connsiteY9" fmla="*/ 519537 h 587776"/>
              <a:gd name="connsiteX10" fmla="*/ 368490 w 409433"/>
              <a:gd name="connsiteY10" fmla="*/ 533185 h 587776"/>
              <a:gd name="connsiteX11" fmla="*/ 409433 w 409433"/>
              <a:gd name="connsiteY11" fmla="*/ 587776 h 58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433" h="587776">
                <a:moveTo>
                  <a:pt x="0" y="28218"/>
                </a:moveTo>
                <a:cubicBezTo>
                  <a:pt x="22746" y="19119"/>
                  <a:pt x="43813" y="2801"/>
                  <a:pt x="68239" y="922"/>
                </a:cubicBezTo>
                <a:cubicBezTo>
                  <a:pt x="130932" y="-3901"/>
                  <a:pt x="166459" y="10916"/>
                  <a:pt x="218364" y="28218"/>
                </a:cubicBezTo>
                <a:cubicBezTo>
                  <a:pt x="261620" y="93101"/>
                  <a:pt x="240473" y="53600"/>
                  <a:pt x="272955" y="151047"/>
                </a:cubicBezTo>
                <a:lnTo>
                  <a:pt x="286603" y="191991"/>
                </a:lnTo>
                <a:cubicBezTo>
                  <a:pt x="254121" y="289438"/>
                  <a:pt x="283248" y="257917"/>
                  <a:pt x="218364" y="301173"/>
                </a:cubicBezTo>
                <a:cubicBezTo>
                  <a:pt x="183539" y="353412"/>
                  <a:pt x="168524" y="356217"/>
                  <a:pt x="204716" y="437650"/>
                </a:cubicBezTo>
                <a:cubicBezTo>
                  <a:pt x="211378" y="452639"/>
                  <a:pt x="232012" y="455847"/>
                  <a:pt x="245660" y="464946"/>
                </a:cubicBezTo>
                <a:cubicBezTo>
                  <a:pt x="254758" y="478594"/>
                  <a:pt x="259307" y="496791"/>
                  <a:pt x="272955" y="505889"/>
                </a:cubicBezTo>
                <a:cubicBezTo>
                  <a:pt x="288562" y="516294"/>
                  <a:pt x="309511" y="514384"/>
                  <a:pt x="327546" y="519537"/>
                </a:cubicBezTo>
                <a:cubicBezTo>
                  <a:pt x="341379" y="523489"/>
                  <a:pt x="354842" y="528636"/>
                  <a:pt x="368490" y="533185"/>
                </a:cubicBezTo>
                <a:cubicBezTo>
                  <a:pt x="399354" y="579481"/>
                  <a:pt x="384187" y="562530"/>
                  <a:pt x="409433" y="587776"/>
                </a:cubicBezTo>
              </a:path>
            </a:pathLst>
          </a:custGeom>
          <a:noFill/>
          <a:ln w="19050">
            <a:solidFill>
              <a:schemeClr val="tx1"/>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5745707" y="5254388"/>
            <a:ext cx="272956" cy="682705"/>
          </a:xfrm>
          <a:custGeom>
            <a:avLst/>
            <a:gdLst>
              <a:gd name="connsiteX0" fmla="*/ 272956 w 272956"/>
              <a:gd name="connsiteY0" fmla="*/ 600502 h 682705"/>
              <a:gd name="connsiteX1" fmla="*/ 204717 w 272956"/>
              <a:gd name="connsiteY1" fmla="*/ 655093 h 682705"/>
              <a:gd name="connsiteX2" fmla="*/ 163774 w 272956"/>
              <a:gd name="connsiteY2" fmla="*/ 682388 h 682705"/>
              <a:gd name="connsiteX3" fmla="*/ 122830 w 272956"/>
              <a:gd name="connsiteY3" fmla="*/ 668740 h 682705"/>
              <a:gd name="connsiteX4" fmla="*/ 54592 w 272956"/>
              <a:gd name="connsiteY4" fmla="*/ 586854 h 682705"/>
              <a:gd name="connsiteX5" fmla="*/ 0 w 272956"/>
              <a:gd name="connsiteY5" fmla="*/ 504967 h 682705"/>
              <a:gd name="connsiteX6" fmla="*/ 13648 w 272956"/>
              <a:gd name="connsiteY6" fmla="*/ 423081 h 682705"/>
              <a:gd name="connsiteX7" fmla="*/ 81887 w 272956"/>
              <a:gd name="connsiteY7" fmla="*/ 313899 h 682705"/>
              <a:gd name="connsiteX8" fmla="*/ 136478 w 272956"/>
              <a:gd name="connsiteY8" fmla="*/ 232012 h 682705"/>
              <a:gd name="connsiteX9" fmla="*/ 163774 w 272956"/>
              <a:gd name="connsiteY9" fmla="*/ 191069 h 682705"/>
              <a:gd name="connsiteX10" fmla="*/ 191069 w 272956"/>
              <a:gd name="connsiteY10" fmla="*/ 0 h 68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956" h="682705">
                <a:moveTo>
                  <a:pt x="272956" y="600502"/>
                </a:moveTo>
                <a:cubicBezTo>
                  <a:pt x="250210" y="618699"/>
                  <a:pt x="228021" y="637615"/>
                  <a:pt x="204717" y="655093"/>
                </a:cubicBezTo>
                <a:cubicBezTo>
                  <a:pt x="191595" y="664934"/>
                  <a:pt x="179953" y="679692"/>
                  <a:pt x="163774" y="682388"/>
                </a:cubicBezTo>
                <a:cubicBezTo>
                  <a:pt x="149583" y="684753"/>
                  <a:pt x="136478" y="673289"/>
                  <a:pt x="122830" y="668740"/>
                </a:cubicBezTo>
                <a:cubicBezTo>
                  <a:pt x="25303" y="522447"/>
                  <a:pt x="177178" y="744464"/>
                  <a:pt x="54592" y="586854"/>
                </a:cubicBezTo>
                <a:cubicBezTo>
                  <a:pt x="34451" y="560959"/>
                  <a:pt x="0" y="504967"/>
                  <a:pt x="0" y="504967"/>
                </a:cubicBezTo>
                <a:cubicBezTo>
                  <a:pt x="4549" y="477672"/>
                  <a:pt x="5696" y="449586"/>
                  <a:pt x="13648" y="423081"/>
                </a:cubicBezTo>
                <a:cubicBezTo>
                  <a:pt x="27265" y="377691"/>
                  <a:pt x="55404" y="351733"/>
                  <a:pt x="81887" y="313899"/>
                </a:cubicBezTo>
                <a:cubicBezTo>
                  <a:pt x="100699" y="287024"/>
                  <a:pt x="118281" y="259308"/>
                  <a:pt x="136478" y="232012"/>
                </a:cubicBezTo>
                <a:lnTo>
                  <a:pt x="163774" y="191069"/>
                </a:lnTo>
                <a:cubicBezTo>
                  <a:pt x="202578" y="74656"/>
                  <a:pt x="191069" y="137954"/>
                  <a:pt x="191069" y="0"/>
                </a:cubicBezTo>
              </a:path>
            </a:pathLst>
          </a:custGeom>
          <a:noFill/>
          <a:ln w="19050">
            <a:solidFill>
              <a:schemeClr val="tx1"/>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2442949" y="5153103"/>
            <a:ext cx="436729" cy="647196"/>
          </a:xfrm>
          <a:custGeom>
            <a:avLst/>
            <a:gdLst>
              <a:gd name="connsiteX0" fmla="*/ 0 w 436729"/>
              <a:gd name="connsiteY0" fmla="*/ 409433 h 477672"/>
              <a:gd name="connsiteX1" fmla="*/ 81887 w 436729"/>
              <a:gd name="connsiteY1" fmla="*/ 450376 h 477672"/>
              <a:gd name="connsiteX2" fmla="*/ 204717 w 436729"/>
              <a:gd name="connsiteY2" fmla="*/ 477672 h 477672"/>
              <a:gd name="connsiteX3" fmla="*/ 327547 w 436729"/>
              <a:gd name="connsiteY3" fmla="*/ 464024 h 477672"/>
              <a:gd name="connsiteX4" fmla="*/ 368490 w 436729"/>
              <a:gd name="connsiteY4" fmla="*/ 423080 h 477672"/>
              <a:gd name="connsiteX5" fmla="*/ 436729 w 436729"/>
              <a:gd name="connsiteY5" fmla="*/ 300251 h 477672"/>
              <a:gd name="connsiteX6" fmla="*/ 423081 w 436729"/>
              <a:gd name="connsiteY6" fmla="*/ 204716 h 477672"/>
              <a:gd name="connsiteX7" fmla="*/ 382138 w 436729"/>
              <a:gd name="connsiteY7" fmla="*/ 177421 h 477672"/>
              <a:gd name="connsiteX8" fmla="*/ 300251 w 436729"/>
              <a:gd name="connsiteY8" fmla="*/ 150125 h 477672"/>
              <a:gd name="connsiteX9" fmla="*/ 272955 w 436729"/>
              <a:gd name="connsiteY9" fmla="*/ 0 h 47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6729" h="477672">
                <a:moveTo>
                  <a:pt x="0" y="409433"/>
                </a:moveTo>
                <a:cubicBezTo>
                  <a:pt x="27296" y="423081"/>
                  <a:pt x="53552" y="439042"/>
                  <a:pt x="81887" y="450376"/>
                </a:cubicBezTo>
                <a:cubicBezTo>
                  <a:pt x="101162" y="458086"/>
                  <a:pt x="189591" y="474647"/>
                  <a:pt x="204717" y="477672"/>
                </a:cubicBezTo>
                <a:cubicBezTo>
                  <a:pt x="245660" y="473123"/>
                  <a:pt x="288466" y="477051"/>
                  <a:pt x="327547" y="464024"/>
                </a:cubicBezTo>
                <a:cubicBezTo>
                  <a:pt x="345857" y="457920"/>
                  <a:pt x="356640" y="438315"/>
                  <a:pt x="368490" y="423080"/>
                </a:cubicBezTo>
                <a:cubicBezTo>
                  <a:pt x="423240" y="352687"/>
                  <a:pt x="416137" y="362026"/>
                  <a:pt x="436729" y="300251"/>
                </a:cubicBezTo>
                <a:cubicBezTo>
                  <a:pt x="432180" y="268406"/>
                  <a:pt x="436146" y="234112"/>
                  <a:pt x="423081" y="204716"/>
                </a:cubicBezTo>
                <a:cubicBezTo>
                  <a:pt x="416419" y="189727"/>
                  <a:pt x="397127" y="184083"/>
                  <a:pt x="382138" y="177421"/>
                </a:cubicBezTo>
                <a:cubicBezTo>
                  <a:pt x="355846" y="165736"/>
                  <a:pt x="300251" y="150125"/>
                  <a:pt x="300251" y="150125"/>
                </a:cubicBezTo>
                <a:cubicBezTo>
                  <a:pt x="252767" y="78901"/>
                  <a:pt x="272955" y="125585"/>
                  <a:pt x="272955" y="0"/>
                </a:cubicBezTo>
              </a:path>
            </a:pathLst>
          </a:custGeom>
          <a:noFill/>
          <a:ln w="19050">
            <a:solidFill>
              <a:schemeClr val="tx1"/>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5813946" y="1323833"/>
            <a:ext cx="191069" cy="573206"/>
          </a:xfrm>
          <a:custGeom>
            <a:avLst/>
            <a:gdLst>
              <a:gd name="connsiteX0" fmla="*/ 191069 w 191069"/>
              <a:gd name="connsiteY0" fmla="*/ 0 h 532263"/>
              <a:gd name="connsiteX1" fmla="*/ 122830 w 191069"/>
              <a:gd name="connsiteY1" fmla="*/ 13648 h 532263"/>
              <a:gd name="connsiteX2" fmla="*/ 54591 w 191069"/>
              <a:gd name="connsiteY2" fmla="*/ 81886 h 532263"/>
              <a:gd name="connsiteX3" fmla="*/ 13648 w 191069"/>
              <a:gd name="connsiteY3" fmla="*/ 109182 h 532263"/>
              <a:gd name="connsiteX4" fmla="*/ 0 w 191069"/>
              <a:gd name="connsiteY4" fmla="*/ 150125 h 532263"/>
              <a:gd name="connsiteX5" fmla="*/ 68239 w 191069"/>
              <a:gd name="connsiteY5" fmla="*/ 313898 h 532263"/>
              <a:gd name="connsiteX6" fmla="*/ 109182 w 191069"/>
              <a:gd name="connsiteY6" fmla="*/ 341194 h 532263"/>
              <a:gd name="connsiteX7" fmla="*/ 95535 w 191069"/>
              <a:gd name="connsiteY7" fmla="*/ 464024 h 532263"/>
              <a:gd name="connsiteX8" fmla="*/ 54591 w 191069"/>
              <a:gd name="connsiteY8" fmla="*/ 532263 h 5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069" h="532263">
                <a:moveTo>
                  <a:pt x="191069" y="0"/>
                </a:moveTo>
                <a:cubicBezTo>
                  <a:pt x="168323" y="4549"/>
                  <a:pt x="144550" y="5503"/>
                  <a:pt x="122830" y="13648"/>
                </a:cubicBezTo>
                <a:cubicBezTo>
                  <a:pt x="64601" y="35484"/>
                  <a:pt x="94624" y="41853"/>
                  <a:pt x="54591" y="81886"/>
                </a:cubicBezTo>
                <a:cubicBezTo>
                  <a:pt x="42993" y="93484"/>
                  <a:pt x="27296" y="100083"/>
                  <a:pt x="13648" y="109182"/>
                </a:cubicBezTo>
                <a:cubicBezTo>
                  <a:pt x="9099" y="122830"/>
                  <a:pt x="0" y="135739"/>
                  <a:pt x="0" y="150125"/>
                </a:cubicBezTo>
                <a:cubicBezTo>
                  <a:pt x="0" y="202513"/>
                  <a:pt x="20871" y="282319"/>
                  <a:pt x="68239" y="313898"/>
                </a:cubicBezTo>
                <a:lnTo>
                  <a:pt x="109182" y="341194"/>
                </a:lnTo>
                <a:cubicBezTo>
                  <a:pt x="104633" y="382137"/>
                  <a:pt x="109613" y="425309"/>
                  <a:pt x="95535" y="464024"/>
                </a:cubicBezTo>
                <a:cubicBezTo>
                  <a:pt x="43235" y="607849"/>
                  <a:pt x="54591" y="384256"/>
                  <a:pt x="54591" y="532263"/>
                </a:cubicBezTo>
              </a:path>
            </a:pathLst>
          </a:custGeom>
          <a:noFill/>
          <a:ln w="19050">
            <a:solidFill>
              <a:schemeClr val="tx1"/>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47335" y="2119041"/>
            <a:ext cx="1351129" cy="1160060"/>
          </a:xfrm>
          <a:custGeom>
            <a:avLst/>
            <a:gdLst>
              <a:gd name="connsiteX0" fmla="*/ 232012 w 1351129"/>
              <a:gd name="connsiteY0" fmla="*/ 0 h 1160060"/>
              <a:gd name="connsiteX1" fmla="*/ 150126 w 1351129"/>
              <a:gd name="connsiteY1" fmla="*/ 27296 h 1160060"/>
              <a:gd name="connsiteX2" fmla="*/ 68239 w 1351129"/>
              <a:gd name="connsiteY2" fmla="*/ 81887 h 1160060"/>
              <a:gd name="connsiteX3" fmla="*/ 0 w 1351129"/>
              <a:gd name="connsiteY3" fmla="*/ 204717 h 1160060"/>
              <a:gd name="connsiteX4" fmla="*/ 13648 w 1351129"/>
              <a:gd name="connsiteY4" fmla="*/ 382137 h 1160060"/>
              <a:gd name="connsiteX5" fmla="*/ 27296 w 1351129"/>
              <a:gd name="connsiteY5" fmla="*/ 477672 h 1160060"/>
              <a:gd name="connsiteX6" fmla="*/ 95535 w 1351129"/>
              <a:gd name="connsiteY6" fmla="*/ 832514 h 1160060"/>
              <a:gd name="connsiteX7" fmla="*/ 136478 w 1351129"/>
              <a:gd name="connsiteY7" fmla="*/ 859809 h 1160060"/>
              <a:gd name="connsiteX8" fmla="*/ 204717 w 1351129"/>
              <a:gd name="connsiteY8" fmla="*/ 928048 h 1160060"/>
              <a:gd name="connsiteX9" fmla="*/ 232012 w 1351129"/>
              <a:gd name="connsiteY9" fmla="*/ 968991 h 1160060"/>
              <a:gd name="connsiteX10" fmla="*/ 272955 w 1351129"/>
              <a:gd name="connsiteY10" fmla="*/ 996287 h 1160060"/>
              <a:gd name="connsiteX11" fmla="*/ 313899 w 1351129"/>
              <a:gd name="connsiteY11" fmla="*/ 1037230 h 1160060"/>
              <a:gd name="connsiteX12" fmla="*/ 395785 w 1351129"/>
              <a:gd name="connsiteY12" fmla="*/ 1091821 h 1160060"/>
              <a:gd name="connsiteX13" fmla="*/ 477672 w 1351129"/>
              <a:gd name="connsiteY13" fmla="*/ 1146412 h 1160060"/>
              <a:gd name="connsiteX14" fmla="*/ 518615 w 1351129"/>
              <a:gd name="connsiteY14" fmla="*/ 1160060 h 1160060"/>
              <a:gd name="connsiteX15" fmla="*/ 955344 w 1351129"/>
              <a:gd name="connsiteY15" fmla="*/ 1146412 h 1160060"/>
              <a:gd name="connsiteX16" fmla="*/ 1064526 w 1351129"/>
              <a:gd name="connsiteY16" fmla="*/ 1119117 h 1160060"/>
              <a:gd name="connsiteX17" fmla="*/ 1187355 w 1351129"/>
              <a:gd name="connsiteY17" fmla="*/ 1105469 h 1160060"/>
              <a:gd name="connsiteX18" fmla="*/ 1282890 w 1351129"/>
              <a:gd name="connsiteY18" fmla="*/ 1064526 h 1160060"/>
              <a:gd name="connsiteX19" fmla="*/ 1296538 w 1351129"/>
              <a:gd name="connsiteY19" fmla="*/ 1023582 h 1160060"/>
              <a:gd name="connsiteX20" fmla="*/ 1310185 w 1351129"/>
              <a:gd name="connsiteY20" fmla="*/ 928048 h 1160060"/>
              <a:gd name="connsiteX21" fmla="*/ 1337481 w 1351129"/>
              <a:gd name="connsiteY21" fmla="*/ 887105 h 1160060"/>
              <a:gd name="connsiteX22" fmla="*/ 1351129 w 1351129"/>
              <a:gd name="connsiteY22" fmla="*/ 846161 h 1160060"/>
              <a:gd name="connsiteX23" fmla="*/ 1310185 w 1351129"/>
              <a:gd name="connsiteY23" fmla="*/ 600502 h 1160060"/>
              <a:gd name="connsiteX24" fmla="*/ 1296538 w 1351129"/>
              <a:gd name="connsiteY24" fmla="*/ 559558 h 1160060"/>
              <a:gd name="connsiteX25" fmla="*/ 1241947 w 1351129"/>
              <a:gd name="connsiteY25" fmla="*/ 477672 h 1160060"/>
              <a:gd name="connsiteX26" fmla="*/ 1228299 w 1351129"/>
              <a:gd name="connsiteY26" fmla="*/ 354842 h 1160060"/>
              <a:gd name="connsiteX27" fmla="*/ 1214651 w 1351129"/>
              <a:gd name="connsiteY27" fmla="*/ 191069 h 1160060"/>
              <a:gd name="connsiteX28" fmla="*/ 1132764 w 1351129"/>
              <a:gd name="connsiteY28" fmla="*/ 163773 h 1160060"/>
              <a:gd name="connsiteX29" fmla="*/ 1091821 w 1351129"/>
              <a:gd name="connsiteY29" fmla="*/ 136478 h 1160060"/>
              <a:gd name="connsiteX30" fmla="*/ 791570 w 1351129"/>
              <a:gd name="connsiteY30" fmla="*/ 95535 h 1160060"/>
              <a:gd name="connsiteX31" fmla="*/ 682388 w 1351129"/>
              <a:gd name="connsiteY31" fmla="*/ 68239 h 1160060"/>
              <a:gd name="connsiteX32" fmla="*/ 600502 w 1351129"/>
              <a:gd name="connsiteY32" fmla="*/ 40943 h 1160060"/>
              <a:gd name="connsiteX33" fmla="*/ 518615 w 1351129"/>
              <a:gd name="connsiteY33" fmla="*/ 27296 h 1160060"/>
              <a:gd name="connsiteX34" fmla="*/ 232012 w 1351129"/>
              <a:gd name="connsiteY34" fmla="*/ 0 h 116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51129" h="1160060">
                <a:moveTo>
                  <a:pt x="232012" y="0"/>
                </a:moveTo>
                <a:cubicBezTo>
                  <a:pt x="170597" y="0"/>
                  <a:pt x="175860" y="14429"/>
                  <a:pt x="150126" y="27296"/>
                </a:cubicBezTo>
                <a:cubicBezTo>
                  <a:pt x="120784" y="41967"/>
                  <a:pt x="68239" y="81887"/>
                  <a:pt x="68239" y="81887"/>
                </a:cubicBezTo>
                <a:cubicBezTo>
                  <a:pt x="5668" y="175743"/>
                  <a:pt x="24022" y="132651"/>
                  <a:pt x="0" y="204717"/>
                </a:cubicBezTo>
                <a:cubicBezTo>
                  <a:pt x="4549" y="263857"/>
                  <a:pt x="7746" y="323117"/>
                  <a:pt x="13648" y="382137"/>
                </a:cubicBezTo>
                <a:cubicBezTo>
                  <a:pt x="16849" y="414146"/>
                  <a:pt x="24920" y="445592"/>
                  <a:pt x="27296" y="477672"/>
                </a:cubicBezTo>
                <a:cubicBezTo>
                  <a:pt x="31368" y="532641"/>
                  <a:pt x="-5550" y="765125"/>
                  <a:pt x="95535" y="832514"/>
                </a:cubicBezTo>
                <a:lnTo>
                  <a:pt x="136478" y="859809"/>
                </a:lnTo>
                <a:cubicBezTo>
                  <a:pt x="209264" y="968989"/>
                  <a:pt x="113732" y="837063"/>
                  <a:pt x="204717" y="928048"/>
                </a:cubicBezTo>
                <a:cubicBezTo>
                  <a:pt x="216315" y="939646"/>
                  <a:pt x="220414" y="957393"/>
                  <a:pt x="232012" y="968991"/>
                </a:cubicBezTo>
                <a:cubicBezTo>
                  <a:pt x="243610" y="980589"/>
                  <a:pt x="260354" y="985786"/>
                  <a:pt x="272955" y="996287"/>
                </a:cubicBezTo>
                <a:cubicBezTo>
                  <a:pt x="287782" y="1008643"/>
                  <a:pt x="298664" y="1025380"/>
                  <a:pt x="313899" y="1037230"/>
                </a:cubicBezTo>
                <a:cubicBezTo>
                  <a:pt x="339794" y="1057370"/>
                  <a:pt x="368490" y="1073624"/>
                  <a:pt x="395785" y="1091821"/>
                </a:cubicBezTo>
                <a:lnTo>
                  <a:pt x="477672" y="1146412"/>
                </a:lnTo>
                <a:lnTo>
                  <a:pt x="518615" y="1160060"/>
                </a:lnTo>
                <a:cubicBezTo>
                  <a:pt x="664191" y="1155511"/>
                  <a:pt x="810105" y="1157305"/>
                  <a:pt x="955344" y="1146412"/>
                </a:cubicBezTo>
                <a:cubicBezTo>
                  <a:pt x="992753" y="1143606"/>
                  <a:pt x="1027241" y="1123260"/>
                  <a:pt x="1064526" y="1119117"/>
                </a:cubicBezTo>
                <a:lnTo>
                  <a:pt x="1187355" y="1105469"/>
                </a:lnTo>
                <a:cubicBezTo>
                  <a:pt x="1220135" y="1097274"/>
                  <a:pt x="1259328" y="1093979"/>
                  <a:pt x="1282890" y="1064526"/>
                </a:cubicBezTo>
                <a:cubicBezTo>
                  <a:pt x="1291877" y="1053292"/>
                  <a:pt x="1291989" y="1037230"/>
                  <a:pt x="1296538" y="1023582"/>
                </a:cubicBezTo>
                <a:cubicBezTo>
                  <a:pt x="1301087" y="991737"/>
                  <a:pt x="1300942" y="958859"/>
                  <a:pt x="1310185" y="928048"/>
                </a:cubicBezTo>
                <a:cubicBezTo>
                  <a:pt x="1314898" y="912337"/>
                  <a:pt x="1330145" y="901776"/>
                  <a:pt x="1337481" y="887105"/>
                </a:cubicBezTo>
                <a:cubicBezTo>
                  <a:pt x="1343915" y="874238"/>
                  <a:pt x="1346580" y="859809"/>
                  <a:pt x="1351129" y="846161"/>
                </a:cubicBezTo>
                <a:cubicBezTo>
                  <a:pt x="1335091" y="653704"/>
                  <a:pt x="1354805" y="734363"/>
                  <a:pt x="1310185" y="600502"/>
                </a:cubicBezTo>
                <a:cubicBezTo>
                  <a:pt x="1305636" y="586854"/>
                  <a:pt x="1304518" y="571528"/>
                  <a:pt x="1296538" y="559558"/>
                </a:cubicBezTo>
                <a:lnTo>
                  <a:pt x="1241947" y="477672"/>
                </a:lnTo>
                <a:cubicBezTo>
                  <a:pt x="1237398" y="436729"/>
                  <a:pt x="1232205" y="395852"/>
                  <a:pt x="1228299" y="354842"/>
                </a:cubicBezTo>
                <a:cubicBezTo>
                  <a:pt x="1223105" y="300309"/>
                  <a:pt x="1239150" y="240066"/>
                  <a:pt x="1214651" y="191069"/>
                </a:cubicBezTo>
                <a:cubicBezTo>
                  <a:pt x="1201784" y="165334"/>
                  <a:pt x="1156704" y="179733"/>
                  <a:pt x="1132764" y="163773"/>
                </a:cubicBezTo>
                <a:cubicBezTo>
                  <a:pt x="1119116" y="154675"/>
                  <a:pt x="1106810" y="143140"/>
                  <a:pt x="1091821" y="136478"/>
                </a:cubicBezTo>
                <a:cubicBezTo>
                  <a:pt x="984693" y="88865"/>
                  <a:pt x="927258" y="104015"/>
                  <a:pt x="791570" y="95535"/>
                </a:cubicBezTo>
                <a:cubicBezTo>
                  <a:pt x="667339" y="54124"/>
                  <a:pt x="863547" y="117647"/>
                  <a:pt x="682388" y="68239"/>
                </a:cubicBezTo>
                <a:cubicBezTo>
                  <a:pt x="654630" y="60668"/>
                  <a:pt x="628882" y="45673"/>
                  <a:pt x="600502" y="40943"/>
                </a:cubicBezTo>
                <a:cubicBezTo>
                  <a:pt x="573206" y="36394"/>
                  <a:pt x="546192" y="29594"/>
                  <a:pt x="518615" y="27296"/>
                </a:cubicBezTo>
                <a:cubicBezTo>
                  <a:pt x="345751" y="12891"/>
                  <a:pt x="293427" y="0"/>
                  <a:pt x="232012" y="0"/>
                </a:cubicBezTo>
                <a:close/>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4244454" y="2743200"/>
            <a:ext cx="2499754" cy="1132764"/>
          </a:xfrm>
          <a:custGeom>
            <a:avLst/>
            <a:gdLst>
              <a:gd name="connsiteX0" fmla="*/ 1241946 w 2499754"/>
              <a:gd name="connsiteY0" fmla="*/ 27296 h 1132764"/>
              <a:gd name="connsiteX1" fmla="*/ 1132764 w 2499754"/>
              <a:gd name="connsiteY1" fmla="*/ 40943 h 1132764"/>
              <a:gd name="connsiteX2" fmla="*/ 1050877 w 2499754"/>
              <a:gd name="connsiteY2" fmla="*/ 68239 h 1132764"/>
              <a:gd name="connsiteX3" fmla="*/ 996286 w 2499754"/>
              <a:gd name="connsiteY3" fmla="*/ 54591 h 1132764"/>
              <a:gd name="connsiteX4" fmla="*/ 873456 w 2499754"/>
              <a:gd name="connsiteY4" fmla="*/ 27296 h 1132764"/>
              <a:gd name="connsiteX5" fmla="*/ 791570 w 2499754"/>
              <a:gd name="connsiteY5" fmla="*/ 0 h 1132764"/>
              <a:gd name="connsiteX6" fmla="*/ 668740 w 2499754"/>
              <a:gd name="connsiteY6" fmla="*/ 13648 h 1132764"/>
              <a:gd name="connsiteX7" fmla="*/ 586853 w 2499754"/>
              <a:gd name="connsiteY7" fmla="*/ 40943 h 1132764"/>
              <a:gd name="connsiteX8" fmla="*/ 504967 w 2499754"/>
              <a:gd name="connsiteY8" fmla="*/ 95534 h 1132764"/>
              <a:gd name="connsiteX9" fmla="*/ 436728 w 2499754"/>
              <a:gd name="connsiteY9" fmla="*/ 150125 h 1132764"/>
              <a:gd name="connsiteX10" fmla="*/ 395785 w 2499754"/>
              <a:gd name="connsiteY10" fmla="*/ 177421 h 1132764"/>
              <a:gd name="connsiteX11" fmla="*/ 313898 w 2499754"/>
              <a:gd name="connsiteY11" fmla="*/ 204716 h 1132764"/>
              <a:gd name="connsiteX12" fmla="*/ 191068 w 2499754"/>
              <a:gd name="connsiteY12" fmla="*/ 272955 h 1132764"/>
              <a:gd name="connsiteX13" fmla="*/ 109182 w 2499754"/>
              <a:gd name="connsiteY13" fmla="*/ 327546 h 1132764"/>
              <a:gd name="connsiteX14" fmla="*/ 54591 w 2499754"/>
              <a:gd name="connsiteY14" fmla="*/ 409433 h 1132764"/>
              <a:gd name="connsiteX15" fmla="*/ 13647 w 2499754"/>
              <a:gd name="connsiteY15" fmla="*/ 491319 h 1132764"/>
              <a:gd name="connsiteX16" fmla="*/ 0 w 2499754"/>
              <a:gd name="connsiteY16" fmla="*/ 532263 h 1132764"/>
              <a:gd name="connsiteX17" fmla="*/ 13647 w 2499754"/>
              <a:gd name="connsiteY17" fmla="*/ 641445 h 1132764"/>
              <a:gd name="connsiteX18" fmla="*/ 95534 w 2499754"/>
              <a:gd name="connsiteY18" fmla="*/ 709684 h 1132764"/>
              <a:gd name="connsiteX19" fmla="*/ 163773 w 2499754"/>
              <a:gd name="connsiteY19" fmla="*/ 777922 h 1132764"/>
              <a:gd name="connsiteX20" fmla="*/ 191068 w 2499754"/>
              <a:gd name="connsiteY20" fmla="*/ 818866 h 1132764"/>
              <a:gd name="connsiteX21" fmla="*/ 177421 w 2499754"/>
              <a:gd name="connsiteY21" fmla="*/ 982639 h 1132764"/>
              <a:gd name="connsiteX22" fmla="*/ 272955 w 2499754"/>
              <a:gd name="connsiteY22" fmla="*/ 1078173 h 1132764"/>
              <a:gd name="connsiteX23" fmla="*/ 354842 w 2499754"/>
              <a:gd name="connsiteY23" fmla="*/ 1105469 h 1132764"/>
              <a:gd name="connsiteX24" fmla="*/ 464024 w 2499754"/>
              <a:gd name="connsiteY24" fmla="*/ 1132764 h 1132764"/>
              <a:gd name="connsiteX25" fmla="*/ 818865 w 2499754"/>
              <a:gd name="connsiteY25" fmla="*/ 1119116 h 1132764"/>
              <a:gd name="connsiteX26" fmla="*/ 859809 w 2499754"/>
              <a:gd name="connsiteY26" fmla="*/ 1105469 h 1132764"/>
              <a:gd name="connsiteX27" fmla="*/ 914400 w 2499754"/>
              <a:gd name="connsiteY27" fmla="*/ 1091821 h 1132764"/>
              <a:gd name="connsiteX28" fmla="*/ 955343 w 2499754"/>
              <a:gd name="connsiteY28" fmla="*/ 1064525 h 1132764"/>
              <a:gd name="connsiteX29" fmla="*/ 1037230 w 2499754"/>
              <a:gd name="connsiteY29" fmla="*/ 1037230 h 1132764"/>
              <a:gd name="connsiteX30" fmla="*/ 1078173 w 2499754"/>
              <a:gd name="connsiteY30" fmla="*/ 1023582 h 1132764"/>
              <a:gd name="connsiteX31" fmla="*/ 1119116 w 2499754"/>
              <a:gd name="connsiteY31" fmla="*/ 1009934 h 1132764"/>
              <a:gd name="connsiteX32" fmla="*/ 1173707 w 2499754"/>
              <a:gd name="connsiteY32" fmla="*/ 996287 h 1132764"/>
              <a:gd name="connsiteX33" fmla="*/ 1255594 w 2499754"/>
              <a:gd name="connsiteY33" fmla="*/ 968991 h 1132764"/>
              <a:gd name="connsiteX34" fmla="*/ 1392071 w 2499754"/>
              <a:gd name="connsiteY34" fmla="*/ 941696 h 1132764"/>
              <a:gd name="connsiteX35" fmla="*/ 1583140 w 2499754"/>
              <a:gd name="connsiteY35" fmla="*/ 900752 h 1132764"/>
              <a:gd name="connsiteX36" fmla="*/ 1733265 w 2499754"/>
              <a:gd name="connsiteY36" fmla="*/ 859809 h 1132764"/>
              <a:gd name="connsiteX37" fmla="*/ 1801504 w 2499754"/>
              <a:gd name="connsiteY37" fmla="*/ 873457 h 1132764"/>
              <a:gd name="connsiteX38" fmla="*/ 1883391 w 2499754"/>
              <a:gd name="connsiteY38" fmla="*/ 900752 h 1132764"/>
              <a:gd name="connsiteX39" fmla="*/ 1924334 w 2499754"/>
              <a:gd name="connsiteY39" fmla="*/ 928048 h 1132764"/>
              <a:gd name="connsiteX40" fmla="*/ 2101755 w 2499754"/>
              <a:gd name="connsiteY40" fmla="*/ 928048 h 1132764"/>
              <a:gd name="connsiteX41" fmla="*/ 2265528 w 2499754"/>
              <a:gd name="connsiteY41" fmla="*/ 873457 h 1132764"/>
              <a:gd name="connsiteX42" fmla="*/ 2306471 w 2499754"/>
              <a:gd name="connsiteY42" fmla="*/ 859809 h 1132764"/>
              <a:gd name="connsiteX43" fmla="*/ 2347415 w 2499754"/>
              <a:gd name="connsiteY43" fmla="*/ 846161 h 1132764"/>
              <a:gd name="connsiteX44" fmla="*/ 2388358 w 2499754"/>
              <a:gd name="connsiteY44" fmla="*/ 805218 h 1132764"/>
              <a:gd name="connsiteX45" fmla="*/ 2415653 w 2499754"/>
              <a:gd name="connsiteY45" fmla="*/ 764275 h 1132764"/>
              <a:gd name="connsiteX46" fmla="*/ 2456597 w 2499754"/>
              <a:gd name="connsiteY46" fmla="*/ 736979 h 1132764"/>
              <a:gd name="connsiteX47" fmla="*/ 2470245 w 2499754"/>
              <a:gd name="connsiteY47" fmla="*/ 436728 h 1132764"/>
              <a:gd name="connsiteX48" fmla="*/ 2442949 w 2499754"/>
              <a:gd name="connsiteY48" fmla="*/ 313899 h 1132764"/>
              <a:gd name="connsiteX49" fmla="*/ 2402006 w 2499754"/>
              <a:gd name="connsiteY49" fmla="*/ 272955 h 1132764"/>
              <a:gd name="connsiteX50" fmla="*/ 2361062 w 2499754"/>
              <a:gd name="connsiteY50" fmla="*/ 245660 h 1132764"/>
              <a:gd name="connsiteX51" fmla="*/ 2320119 w 2499754"/>
              <a:gd name="connsiteY51" fmla="*/ 204716 h 1132764"/>
              <a:gd name="connsiteX52" fmla="*/ 2279176 w 2499754"/>
              <a:gd name="connsiteY52" fmla="*/ 177421 h 1132764"/>
              <a:gd name="connsiteX53" fmla="*/ 2238233 w 2499754"/>
              <a:gd name="connsiteY53" fmla="*/ 136478 h 1132764"/>
              <a:gd name="connsiteX54" fmla="*/ 2156346 w 2499754"/>
              <a:gd name="connsiteY54" fmla="*/ 109182 h 1132764"/>
              <a:gd name="connsiteX55" fmla="*/ 2060812 w 2499754"/>
              <a:gd name="connsiteY55" fmla="*/ 136478 h 1132764"/>
              <a:gd name="connsiteX56" fmla="*/ 1978925 w 2499754"/>
              <a:gd name="connsiteY56" fmla="*/ 191069 h 1132764"/>
              <a:gd name="connsiteX57" fmla="*/ 1883391 w 2499754"/>
              <a:gd name="connsiteY57" fmla="*/ 177421 h 1132764"/>
              <a:gd name="connsiteX58" fmla="*/ 1801504 w 2499754"/>
              <a:gd name="connsiteY58" fmla="*/ 136478 h 1132764"/>
              <a:gd name="connsiteX59" fmla="*/ 1678674 w 2499754"/>
              <a:gd name="connsiteY59" fmla="*/ 122830 h 1132764"/>
              <a:gd name="connsiteX60" fmla="*/ 1637731 w 2499754"/>
              <a:gd name="connsiteY60" fmla="*/ 95534 h 1132764"/>
              <a:gd name="connsiteX61" fmla="*/ 1460310 w 2499754"/>
              <a:gd name="connsiteY61" fmla="*/ 54591 h 1132764"/>
              <a:gd name="connsiteX62" fmla="*/ 1378424 w 2499754"/>
              <a:gd name="connsiteY62" fmla="*/ 13648 h 1132764"/>
              <a:gd name="connsiteX63" fmla="*/ 1337480 w 2499754"/>
              <a:gd name="connsiteY63" fmla="*/ 0 h 1132764"/>
              <a:gd name="connsiteX64" fmla="*/ 1255594 w 2499754"/>
              <a:gd name="connsiteY64" fmla="*/ 13648 h 1132764"/>
              <a:gd name="connsiteX65" fmla="*/ 1241946 w 2499754"/>
              <a:gd name="connsiteY65" fmla="*/ 54591 h 1132764"/>
              <a:gd name="connsiteX66" fmla="*/ 1187355 w 2499754"/>
              <a:gd name="connsiteY66" fmla="*/ 54591 h 11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499754" h="1132764">
                <a:moveTo>
                  <a:pt x="1241946" y="27296"/>
                </a:moveTo>
                <a:cubicBezTo>
                  <a:pt x="1205552" y="31845"/>
                  <a:pt x="1168627" y="33258"/>
                  <a:pt x="1132764" y="40943"/>
                </a:cubicBezTo>
                <a:cubicBezTo>
                  <a:pt x="1104630" y="46972"/>
                  <a:pt x="1050877" y="68239"/>
                  <a:pt x="1050877" y="68239"/>
                </a:cubicBezTo>
                <a:cubicBezTo>
                  <a:pt x="1032680" y="63690"/>
                  <a:pt x="1014596" y="58660"/>
                  <a:pt x="996286" y="54591"/>
                </a:cubicBezTo>
                <a:cubicBezTo>
                  <a:pt x="946212" y="43463"/>
                  <a:pt x="920991" y="41556"/>
                  <a:pt x="873456" y="27296"/>
                </a:cubicBezTo>
                <a:cubicBezTo>
                  <a:pt x="845898" y="19028"/>
                  <a:pt x="791570" y="0"/>
                  <a:pt x="791570" y="0"/>
                </a:cubicBezTo>
                <a:cubicBezTo>
                  <a:pt x="750627" y="4549"/>
                  <a:pt x="709135" y="5569"/>
                  <a:pt x="668740" y="13648"/>
                </a:cubicBezTo>
                <a:cubicBezTo>
                  <a:pt x="640527" y="19291"/>
                  <a:pt x="586853" y="40943"/>
                  <a:pt x="586853" y="40943"/>
                </a:cubicBezTo>
                <a:cubicBezTo>
                  <a:pt x="559558" y="59140"/>
                  <a:pt x="523164" y="68239"/>
                  <a:pt x="504967" y="95534"/>
                </a:cubicBezTo>
                <a:cubicBezTo>
                  <a:pt x="469691" y="148448"/>
                  <a:pt x="493232" y="131291"/>
                  <a:pt x="436728" y="150125"/>
                </a:cubicBezTo>
                <a:cubicBezTo>
                  <a:pt x="423080" y="159224"/>
                  <a:pt x="410774" y="170759"/>
                  <a:pt x="395785" y="177421"/>
                </a:cubicBezTo>
                <a:cubicBezTo>
                  <a:pt x="369493" y="189106"/>
                  <a:pt x="313898" y="204716"/>
                  <a:pt x="313898" y="204716"/>
                </a:cubicBezTo>
                <a:cubicBezTo>
                  <a:pt x="220042" y="267287"/>
                  <a:pt x="263134" y="248933"/>
                  <a:pt x="191068" y="272955"/>
                </a:cubicBezTo>
                <a:cubicBezTo>
                  <a:pt x="163773" y="291152"/>
                  <a:pt x="127379" y="300251"/>
                  <a:pt x="109182" y="327546"/>
                </a:cubicBezTo>
                <a:cubicBezTo>
                  <a:pt x="90985" y="354842"/>
                  <a:pt x="64965" y="378311"/>
                  <a:pt x="54591" y="409433"/>
                </a:cubicBezTo>
                <a:cubicBezTo>
                  <a:pt x="35756" y="465937"/>
                  <a:pt x="48923" y="438406"/>
                  <a:pt x="13647" y="491319"/>
                </a:cubicBezTo>
                <a:cubicBezTo>
                  <a:pt x="9098" y="504967"/>
                  <a:pt x="0" y="517877"/>
                  <a:pt x="0" y="532263"/>
                </a:cubicBezTo>
                <a:cubicBezTo>
                  <a:pt x="0" y="568940"/>
                  <a:pt x="1113" y="606976"/>
                  <a:pt x="13647" y="641445"/>
                </a:cubicBezTo>
                <a:cubicBezTo>
                  <a:pt x="22053" y="664561"/>
                  <a:pt x="76041" y="696688"/>
                  <a:pt x="95534" y="709684"/>
                </a:cubicBezTo>
                <a:cubicBezTo>
                  <a:pt x="168329" y="818874"/>
                  <a:pt x="72782" y="686930"/>
                  <a:pt x="163773" y="777922"/>
                </a:cubicBezTo>
                <a:cubicBezTo>
                  <a:pt x="175371" y="789521"/>
                  <a:pt x="181970" y="805218"/>
                  <a:pt x="191068" y="818866"/>
                </a:cubicBezTo>
                <a:cubicBezTo>
                  <a:pt x="186519" y="873457"/>
                  <a:pt x="177421" y="927859"/>
                  <a:pt x="177421" y="982639"/>
                </a:cubicBezTo>
                <a:cubicBezTo>
                  <a:pt x="177421" y="1032978"/>
                  <a:pt x="233874" y="1065146"/>
                  <a:pt x="272955" y="1078173"/>
                </a:cubicBezTo>
                <a:cubicBezTo>
                  <a:pt x="300251" y="1087272"/>
                  <a:pt x="326628" y="1099827"/>
                  <a:pt x="354842" y="1105469"/>
                </a:cubicBezTo>
                <a:cubicBezTo>
                  <a:pt x="437187" y="1121937"/>
                  <a:pt x="401074" y="1111781"/>
                  <a:pt x="464024" y="1132764"/>
                </a:cubicBezTo>
                <a:cubicBezTo>
                  <a:pt x="582304" y="1128215"/>
                  <a:pt x="700778" y="1127260"/>
                  <a:pt x="818865" y="1119116"/>
                </a:cubicBezTo>
                <a:cubicBezTo>
                  <a:pt x="833217" y="1118126"/>
                  <a:pt x="845976" y="1109421"/>
                  <a:pt x="859809" y="1105469"/>
                </a:cubicBezTo>
                <a:cubicBezTo>
                  <a:pt x="877844" y="1100316"/>
                  <a:pt x="896203" y="1096370"/>
                  <a:pt x="914400" y="1091821"/>
                </a:cubicBezTo>
                <a:cubicBezTo>
                  <a:pt x="928048" y="1082722"/>
                  <a:pt x="940354" y="1071187"/>
                  <a:pt x="955343" y="1064525"/>
                </a:cubicBezTo>
                <a:cubicBezTo>
                  <a:pt x="981635" y="1052840"/>
                  <a:pt x="1009934" y="1046328"/>
                  <a:pt x="1037230" y="1037230"/>
                </a:cubicBezTo>
                <a:lnTo>
                  <a:pt x="1078173" y="1023582"/>
                </a:lnTo>
                <a:cubicBezTo>
                  <a:pt x="1091821" y="1019033"/>
                  <a:pt x="1105160" y="1013423"/>
                  <a:pt x="1119116" y="1009934"/>
                </a:cubicBezTo>
                <a:cubicBezTo>
                  <a:pt x="1137313" y="1005385"/>
                  <a:pt x="1155741" y="1001677"/>
                  <a:pt x="1173707" y="996287"/>
                </a:cubicBezTo>
                <a:cubicBezTo>
                  <a:pt x="1201266" y="988019"/>
                  <a:pt x="1227681" y="975969"/>
                  <a:pt x="1255594" y="968991"/>
                </a:cubicBezTo>
                <a:cubicBezTo>
                  <a:pt x="1337031" y="948631"/>
                  <a:pt x="1291683" y="958426"/>
                  <a:pt x="1392071" y="941696"/>
                </a:cubicBezTo>
                <a:cubicBezTo>
                  <a:pt x="1508753" y="902802"/>
                  <a:pt x="1445408" y="917969"/>
                  <a:pt x="1583140" y="900752"/>
                </a:cubicBezTo>
                <a:cubicBezTo>
                  <a:pt x="1687033" y="866122"/>
                  <a:pt x="1636814" y="879100"/>
                  <a:pt x="1733265" y="859809"/>
                </a:cubicBezTo>
                <a:cubicBezTo>
                  <a:pt x="1756011" y="864358"/>
                  <a:pt x="1779125" y="867354"/>
                  <a:pt x="1801504" y="873457"/>
                </a:cubicBezTo>
                <a:cubicBezTo>
                  <a:pt x="1829262" y="881027"/>
                  <a:pt x="1883391" y="900752"/>
                  <a:pt x="1883391" y="900752"/>
                </a:cubicBezTo>
                <a:cubicBezTo>
                  <a:pt x="1897039" y="909851"/>
                  <a:pt x="1909663" y="920712"/>
                  <a:pt x="1924334" y="928048"/>
                </a:cubicBezTo>
                <a:cubicBezTo>
                  <a:pt x="1985229" y="958496"/>
                  <a:pt x="2025397" y="935684"/>
                  <a:pt x="2101755" y="928048"/>
                </a:cubicBezTo>
                <a:lnTo>
                  <a:pt x="2265528" y="873457"/>
                </a:lnTo>
                <a:lnTo>
                  <a:pt x="2306471" y="859809"/>
                </a:lnTo>
                <a:lnTo>
                  <a:pt x="2347415" y="846161"/>
                </a:lnTo>
                <a:cubicBezTo>
                  <a:pt x="2361063" y="832513"/>
                  <a:pt x="2376002" y="820045"/>
                  <a:pt x="2388358" y="805218"/>
                </a:cubicBezTo>
                <a:cubicBezTo>
                  <a:pt x="2398859" y="792617"/>
                  <a:pt x="2404055" y="775873"/>
                  <a:pt x="2415653" y="764275"/>
                </a:cubicBezTo>
                <a:cubicBezTo>
                  <a:pt x="2427252" y="752676"/>
                  <a:pt x="2442949" y="746078"/>
                  <a:pt x="2456597" y="736979"/>
                </a:cubicBezTo>
                <a:cubicBezTo>
                  <a:pt x="2530627" y="625932"/>
                  <a:pt x="2491491" y="702310"/>
                  <a:pt x="2470245" y="436728"/>
                </a:cubicBezTo>
                <a:cubicBezTo>
                  <a:pt x="2469569" y="428282"/>
                  <a:pt x="2457374" y="335537"/>
                  <a:pt x="2442949" y="313899"/>
                </a:cubicBezTo>
                <a:cubicBezTo>
                  <a:pt x="2432243" y="297840"/>
                  <a:pt x="2416833" y="285311"/>
                  <a:pt x="2402006" y="272955"/>
                </a:cubicBezTo>
                <a:cubicBezTo>
                  <a:pt x="2389405" y="262454"/>
                  <a:pt x="2373663" y="256161"/>
                  <a:pt x="2361062" y="245660"/>
                </a:cubicBezTo>
                <a:cubicBezTo>
                  <a:pt x="2346235" y="233304"/>
                  <a:pt x="2334946" y="217072"/>
                  <a:pt x="2320119" y="204716"/>
                </a:cubicBezTo>
                <a:cubicBezTo>
                  <a:pt x="2307518" y="194215"/>
                  <a:pt x="2291777" y="187922"/>
                  <a:pt x="2279176" y="177421"/>
                </a:cubicBezTo>
                <a:cubicBezTo>
                  <a:pt x="2264349" y="165065"/>
                  <a:pt x="2255105" y="145851"/>
                  <a:pt x="2238233" y="136478"/>
                </a:cubicBezTo>
                <a:cubicBezTo>
                  <a:pt x="2213082" y="122505"/>
                  <a:pt x="2156346" y="109182"/>
                  <a:pt x="2156346" y="109182"/>
                </a:cubicBezTo>
                <a:cubicBezTo>
                  <a:pt x="2143495" y="112395"/>
                  <a:pt x="2076832" y="127578"/>
                  <a:pt x="2060812" y="136478"/>
                </a:cubicBezTo>
                <a:cubicBezTo>
                  <a:pt x="2032135" y="152410"/>
                  <a:pt x="1978925" y="191069"/>
                  <a:pt x="1978925" y="191069"/>
                </a:cubicBezTo>
                <a:cubicBezTo>
                  <a:pt x="1947080" y="186520"/>
                  <a:pt x="1914202" y="186665"/>
                  <a:pt x="1883391" y="177421"/>
                </a:cubicBezTo>
                <a:cubicBezTo>
                  <a:pt x="1765497" y="142052"/>
                  <a:pt x="1914998" y="155393"/>
                  <a:pt x="1801504" y="136478"/>
                </a:cubicBezTo>
                <a:cubicBezTo>
                  <a:pt x="1760869" y="129706"/>
                  <a:pt x="1719617" y="127379"/>
                  <a:pt x="1678674" y="122830"/>
                </a:cubicBezTo>
                <a:cubicBezTo>
                  <a:pt x="1665026" y="113731"/>
                  <a:pt x="1652720" y="102196"/>
                  <a:pt x="1637731" y="95534"/>
                </a:cubicBezTo>
                <a:cubicBezTo>
                  <a:pt x="1566742" y="63983"/>
                  <a:pt x="1538024" y="65693"/>
                  <a:pt x="1460310" y="54591"/>
                </a:cubicBezTo>
                <a:cubicBezTo>
                  <a:pt x="1357395" y="20285"/>
                  <a:pt x="1484254" y="66562"/>
                  <a:pt x="1378424" y="13648"/>
                </a:cubicBezTo>
                <a:cubicBezTo>
                  <a:pt x="1365557" y="7214"/>
                  <a:pt x="1351128" y="4549"/>
                  <a:pt x="1337480" y="0"/>
                </a:cubicBezTo>
                <a:cubicBezTo>
                  <a:pt x="1310185" y="4549"/>
                  <a:pt x="1279620" y="-81"/>
                  <a:pt x="1255594" y="13648"/>
                </a:cubicBezTo>
                <a:cubicBezTo>
                  <a:pt x="1243104" y="20785"/>
                  <a:pt x="1254282" y="47190"/>
                  <a:pt x="1241946" y="54591"/>
                </a:cubicBezTo>
                <a:cubicBezTo>
                  <a:pt x="1226342" y="63953"/>
                  <a:pt x="1205552" y="54591"/>
                  <a:pt x="1187355" y="54591"/>
                </a:cubicBezTo>
              </a:path>
            </a:pathLst>
          </a:custGeom>
          <a:solidFill>
            <a:schemeClr val="accent5">
              <a:lumMod val="20000"/>
              <a:lumOff val="80000"/>
              <a:alpha val="36000"/>
            </a:scheme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7438030" y="2183642"/>
            <a:ext cx="1609731" cy="1310185"/>
          </a:xfrm>
          <a:custGeom>
            <a:avLst/>
            <a:gdLst>
              <a:gd name="connsiteX0" fmla="*/ 655092 w 1609731"/>
              <a:gd name="connsiteY0" fmla="*/ 27295 h 1310185"/>
              <a:gd name="connsiteX1" fmla="*/ 491319 w 1609731"/>
              <a:gd name="connsiteY1" fmla="*/ 40943 h 1310185"/>
              <a:gd name="connsiteX2" fmla="*/ 409433 w 1609731"/>
              <a:gd name="connsiteY2" fmla="*/ 68239 h 1310185"/>
              <a:gd name="connsiteX3" fmla="*/ 368489 w 1609731"/>
              <a:gd name="connsiteY3" fmla="*/ 81886 h 1310185"/>
              <a:gd name="connsiteX4" fmla="*/ 327546 w 1609731"/>
              <a:gd name="connsiteY4" fmla="*/ 109182 h 1310185"/>
              <a:gd name="connsiteX5" fmla="*/ 286603 w 1609731"/>
              <a:gd name="connsiteY5" fmla="*/ 122830 h 1310185"/>
              <a:gd name="connsiteX6" fmla="*/ 232012 w 1609731"/>
              <a:gd name="connsiteY6" fmla="*/ 150125 h 1310185"/>
              <a:gd name="connsiteX7" fmla="*/ 191069 w 1609731"/>
              <a:gd name="connsiteY7" fmla="*/ 191068 h 1310185"/>
              <a:gd name="connsiteX8" fmla="*/ 109182 w 1609731"/>
              <a:gd name="connsiteY8" fmla="*/ 245659 h 1310185"/>
              <a:gd name="connsiteX9" fmla="*/ 68239 w 1609731"/>
              <a:gd name="connsiteY9" fmla="*/ 327546 h 1310185"/>
              <a:gd name="connsiteX10" fmla="*/ 40943 w 1609731"/>
              <a:gd name="connsiteY10" fmla="*/ 368489 h 1310185"/>
              <a:gd name="connsiteX11" fmla="*/ 27295 w 1609731"/>
              <a:gd name="connsiteY11" fmla="*/ 409433 h 1310185"/>
              <a:gd name="connsiteX12" fmla="*/ 54591 w 1609731"/>
              <a:gd name="connsiteY12" fmla="*/ 518615 h 1310185"/>
              <a:gd name="connsiteX13" fmla="*/ 27295 w 1609731"/>
              <a:gd name="connsiteY13" fmla="*/ 627797 h 1310185"/>
              <a:gd name="connsiteX14" fmla="*/ 0 w 1609731"/>
              <a:gd name="connsiteY14" fmla="*/ 723331 h 1310185"/>
              <a:gd name="connsiteX15" fmla="*/ 13648 w 1609731"/>
              <a:gd name="connsiteY15" fmla="*/ 887104 h 1310185"/>
              <a:gd name="connsiteX16" fmla="*/ 68239 w 1609731"/>
              <a:gd name="connsiteY16" fmla="*/ 968991 h 1310185"/>
              <a:gd name="connsiteX17" fmla="*/ 95534 w 1609731"/>
              <a:gd name="connsiteY17" fmla="*/ 1050877 h 1310185"/>
              <a:gd name="connsiteX18" fmla="*/ 109182 w 1609731"/>
              <a:gd name="connsiteY18" fmla="*/ 1091821 h 1310185"/>
              <a:gd name="connsiteX19" fmla="*/ 163773 w 1609731"/>
              <a:gd name="connsiteY19" fmla="*/ 1173707 h 1310185"/>
              <a:gd name="connsiteX20" fmla="*/ 204716 w 1609731"/>
              <a:gd name="connsiteY20" fmla="*/ 1255594 h 1310185"/>
              <a:gd name="connsiteX21" fmla="*/ 286603 w 1609731"/>
              <a:gd name="connsiteY21" fmla="*/ 1310185 h 1310185"/>
              <a:gd name="connsiteX22" fmla="*/ 368489 w 1609731"/>
              <a:gd name="connsiteY22" fmla="*/ 1296537 h 1310185"/>
              <a:gd name="connsiteX23" fmla="*/ 450376 w 1609731"/>
              <a:gd name="connsiteY23" fmla="*/ 1269242 h 1310185"/>
              <a:gd name="connsiteX24" fmla="*/ 491319 w 1609731"/>
              <a:gd name="connsiteY24" fmla="*/ 1255594 h 1310185"/>
              <a:gd name="connsiteX25" fmla="*/ 545910 w 1609731"/>
              <a:gd name="connsiteY25" fmla="*/ 1241946 h 1310185"/>
              <a:gd name="connsiteX26" fmla="*/ 887104 w 1609731"/>
              <a:gd name="connsiteY26" fmla="*/ 1255594 h 1310185"/>
              <a:gd name="connsiteX27" fmla="*/ 1023582 w 1609731"/>
              <a:gd name="connsiteY27" fmla="*/ 1255594 h 1310185"/>
              <a:gd name="connsiteX28" fmla="*/ 1064525 w 1609731"/>
              <a:gd name="connsiteY28" fmla="*/ 1241946 h 1310185"/>
              <a:gd name="connsiteX29" fmla="*/ 1351128 w 1609731"/>
              <a:gd name="connsiteY29" fmla="*/ 1214651 h 1310185"/>
              <a:gd name="connsiteX30" fmla="*/ 1378424 w 1609731"/>
              <a:gd name="connsiteY30" fmla="*/ 1050877 h 1310185"/>
              <a:gd name="connsiteX31" fmla="*/ 1392071 w 1609731"/>
              <a:gd name="connsiteY31" fmla="*/ 1009934 h 1310185"/>
              <a:gd name="connsiteX32" fmla="*/ 1473958 w 1609731"/>
              <a:gd name="connsiteY32" fmla="*/ 955343 h 1310185"/>
              <a:gd name="connsiteX33" fmla="*/ 1514901 w 1609731"/>
              <a:gd name="connsiteY33" fmla="*/ 873457 h 1310185"/>
              <a:gd name="connsiteX34" fmla="*/ 1555845 w 1609731"/>
              <a:gd name="connsiteY34" fmla="*/ 791570 h 1310185"/>
              <a:gd name="connsiteX35" fmla="*/ 1569492 w 1609731"/>
              <a:gd name="connsiteY35" fmla="*/ 709683 h 1310185"/>
              <a:gd name="connsiteX36" fmla="*/ 1596788 w 1609731"/>
              <a:gd name="connsiteY36" fmla="*/ 627797 h 1310185"/>
              <a:gd name="connsiteX37" fmla="*/ 1542197 w 1609731"/>
              <a:gd name="connsiteY37" fmla="*/ 272955 h 1310185"/>
              <a:gd name="connsiteX38" fmla="*/ 1487606 w 1609731"/>
              <a:gd name="connsiteY38" fmla="*/ 245659 h 1310185"/>
              <a:gd name="connsiteX39" fmla="*/ 1446663 w 1609731"/>
              <a:gd name="connsiteY39" fmla="*/ 232012 h 1310185"/>
              <a:gd name="connsiteX40" fmla="*/ 1364776 w 1609731"/>
              <a:gd name="connsiteY40" fmla="*/ 177421 h 1310185"/>
              <a:gd name="connsiteX41" fmla="*/ 1146412 w 1609731"/>
              <a:gd name="connsiteY41" fmla="*/ 150125 h 1310185"/>
              <a:gd name="connsiteX42" fmla="*/ 1105469 w 1609731"/>
              <a:gd name="connsiteY42" fmla="*/ 109182 h 1310185"/>
              <a:gd name="connsiteX43" fmla="*/ 1064525 w 1609731"/>
              <a:gd name="connsiteY43" fmla="*/ 81886 h 1310185"/>
              <a:gd name="connsiteX44" fmla="*/ 1037230 w 1609731"/>
              <a:gd name="connsiteY44" fmla="*/ 40943 h 1310185"/>
              <a:gd name="connsiteX45" fmla="*/ 955343 w 1609731"/>
              <a:gd name="connsiteY45" fmla="*/ 0 h 1310185"/>
              <a:gd name="connsiteX46" fmla="*/ 818866 w 1609731"/>
              <a:gd name="connsiteY46" fmla="*/ 13648 h 1310185"/>
              <a:gd name="connsiteX47" fmla="*/ 736979 w 1609731"/>
              <a:gd name="connsiteY47" fmla="*/ 40943 h 1310185"/>
              <a:gd name="connsiteX48" fmla="*/ 696036 w 1609731"/>
              <a:gd name="connsiteY48" fmla="*/ 54591 h 1310185"/>
              <a:gd name="connsiteX49" fmla="*/ 586854 w 1609731"/>
              <a:gd name="connsiteY49" fmla="*/ 40943 h 1310185"/>
              <a:gd name="connsiteX50" fmla="*/ 491319 w 1609731"/>
              <a:gd name="connsiteY50" fmla="*/ 27295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09731" h="1310185">
                <a:moveTo>
                  <a:pt x="655092" y="27295"/>
                </a:moveTo>
                <a:cubicBezTo>
                  <a:pt x="600501" y="31844"/>
                  <a:pt x="545354" y="31937"/>
                  <a:pt x="491319" y="40943"/>
                </a:cubicBezTo>
                <a:cubicBezTo>
                  <a:pt x="462939" y="45673"/>
                  <a:pt x="436728" y="59141"/>
                  <a:pt x="409433" y="68239"/>
                </a:cubicBezTo>
                <a:lnTo>
                  <a:pt x="368489" y="81886"/>
                </a:lnTo>
                <a:cubicBezTo>
                  <a:pt x="354841" y="90985"/>
                  <a:pt x="342217" y="101846"/>
                  <a:pt x="327546" y="109182"/>
                </a:cubicBezTo>
                <a:cubicBezTo>
                  <a:pt x="314679" y="115616"/>
                  <a:pt x="299826" y="117163"/>
                  <a:pt x="286603" y="122830"/>
                </a:cubicBezTo>
                <a:cubicBezTo>
                  <a:pt x="267903" y="130844"/>
                  <a:pt x="250209" y="141027"/>
                  <a:pt x="232012" y="150125"/>
                </a:cubicBezTo>
                <a:cubicBezTo>
                  <a:pt x="218364" y="163773"/>
                  <a:pt x="206304" y="179219"/>
                  <a:pt x="191069" y="191068"/>
                </a:cubicBezTo>
                <a:cubicBezTo>
                  <a:pt x="165174" y="211208"/>
                  <a:pt x="109182" y="245659"/>
                  <a:pt x="109182" y="245659"/>
                </a:cubicBezTo>
                <a:cubicBezTo>
                  <a:pt x="30951" y="363006"/>
                  <a:pt x="124746" y="214532"/>
                  <a:pt x="68239" y="327546"/>
                </a:cubicBezTo>
                <a:cubicBezTo>
                  <a:pt x="60904" y="342217"/>
                  <a:pt x="50042" y="354841"/>
                  <a:pt x="40943" y="368489"/>
                </a:cubicBezTo>
                <a:cubicBezTo>
                  <a:pt x="36394" y="382137"/>
                  <a:pt x="25993" y="395106"/>
                  <a:pt x="27295" y="409433"/>
                </a:cubicBezTo>
                <a:cubicBezTo>
                  <a:pt x="30691" y="446793"/>
                  <a:pt x="54591" y="518615"/>
                  <a:pt x="54591" y="518615"/>
                </a:cubicBezTo>
                <a:cubicBezTo>
                  <a:pt x="26839" y="657371"/>
                  <a:pt x="55276" y="529863"/>
                  <a:pt x="27295" y="627797"/>
                </a:cubicBezTo>
                <a:cubicBezTo>
                  <a:pt x="-6978" y="747755"/>
                  <a:pt x="32723" y="625164"/>
                  <a:pt x="0" y="723331"/>
                </a:cubicBezTo>
                <a:cubicBezTo>
                  <a:pt x="4549" y="777922"/>
                  <a:pt x="-1014" y="834322"/>
                  <a:pt x="13648" y="887104"/>
                </a:cubicBezTo>
                <a:cubicBezTo>
                  <a:pt x="22428" y="918712"/>
                  <a:pt x="68239" y="968991"/>
                  <a:pt x="68239" y="968991"/>
                </a:cubicBezTo>
                <a:lnTo>
                  <a:pt x="95534" y="1050877"/>
                </a:lnTo>
                <a:cubicBezTo>
                  <a:pt x="100083" y="1064525"/>
                  <a:pt x="101202" y="1079851"/>
                  <a:pt x="109182" y="1091821"/>
                </a:cubicBezTo>
                <a:lnTo>
                  <a:pt x="163773" y="1173707"/>
                </a:lnTo>
                <a:cubicBezTo>
                  <a:pt x="173508" y="1202912"/>
                  <a:pt x="179816" y="1233807"/>
                  <a:pt x="204716" y="1255594"/>
                </a:cubicBezTo>
                <a:cubicBezTo>
                  <a:pt x="229404" y="1277196"/>
                  <a:pt x="286603" y="1310185"/>
                  <a:pt x="286603" y="1310185"/>
                </a:cubicBezTo>
                <a:cubicBezTo>
                  <a:pt x="313898" y="1305636"/>
                  <a:pt x="341643" y="1303248"/>
                  <a:pt x="368489" y="1296537"/>
                </a:cubicBezTo>
                <a:cubicBezTo>
                  <a:pt x="396402" y="1289559"/>
                  <a:pt x="423080" y="1278340"/>
                  <a:pt x="450376" y="1269242"/>
                </a:cubicBezTo>
                <a:cubicBezTo>
                  <a:pt x="464024" y="1264693"/>
                  <a:pt x="477363" y="1259083"/>
                  <a:pt x="491319" y="1255594"/>
                </a:cubicBezTo>
                <a:lnTo>
                  <a:pt x="545910" y="1241946"/>
                </a:lnTo>
                <a:cubicBezTo>
                  <a:pt x="659641" y="1246495"/>
                  <a:pt x="773571" y="1247484"/>
                  <a:pt x="887104" y="1255594"/>
                </a:cubicBezTo>
                <a:cubicBezTo>
                  <a:pt x="1045905" y="1266937"/>
                  <a:pt x="718513" y="1299176"/>
                  <a:pt x="1023582" y="1255594"/>
                </a:cubicBezTo>
                <a:cubicBezTo>
                  <a:pt x="1037230" y="1251045"/>
                  <a:pt x="1050204" y="1243310"/>
                  <a:pt x="1064525" y="1241946"/>
                </a:cubicBezTo>
                <a:lnTo>
                  <a:pt x="1351128" y="1214651"/>
                </a:lnTo>
                <a:cubicBezTo>
                  <a:pt x="1362206" y="1126031"/>
                  <a:pt x="1358385" y="1121016"/>
                  <a:pt x="1378424" y="1050877"/>
                </a:cubicBezTo>
                <a:cubicBezTo>
                  <a:pt x="1382376" y="1037045"/>
                  <a:pt x="1381899" y="1020106"/>
                  <a:pt x="1392071" y="1009934"/>
                </a:cubicBezTo>
                <a:cubicBezTo>
                  <a:pt x="1415268" y="986737"/>
                  <a:pt x="1473958" y="955343"/>
                  <a:pt x="1473958" y="955343"/>
                </a:cubicBezTo>
                <a:cubicBezTo>
                  <a:pt x="1508264" y="852428"/>
                  <a:pt x="1461987" y="979287"/>
                  <a:pt x="1514901" y="873457"/>
                </a:cubicBezTo>
                <a:cubicBezTo>
                  <a:pt x="1571400" y="760457"/>
                  <a:pt x="1477626" y="908896"/>
                  <a:pt x="1555845" y="791570"/>
                </a:cubicBezTo>
                <a:cubicBezTo>
                  <a:pt x="1560394" y="764274"/>
                  <a:pt x="1562781" y="736529"/>
                  <a:pt x="1569492" y="709683"/>
                </a:cubicBezTo>
                <a:cubicBezTo>
                  <a:pt x="1576470" y="681770"/>
                  <a:pt x="1596788" y="627797"/>
                  <a:pt x="1596788" y="627797"/>
                </a:cubicBezTo>
                <a:cubicBezTo>
                  <a:pt x="1590302" y="478620"/>
                  <a:pt x="1655722" y="354045"/>
                  <a:pt x="1542197" y="272955"/>
                </a:cubicBezTo>
                <a:cubicBezTo>
                  <a:pt x="1525642" y="261130"/>
                  <a:pt x="1506306" y="253673"/>
                  <a:pt x="1487606" y="245659"/>
                </a:cubicBezTo>
                <a:cubicBezTo>
                  <a:pt x="1474383" y="239992"/>
                  <a:pt x="1460311" y="236561"/>
                  <a:pt x="1446663" y="232012"/>
                </a:cubicBezTo>
                <a:cubicBezTo>
                  <a:pt x="1419367" y="213815"/>
                  <a:pt x="1397135" y="182814"/>
                  <a:pt x="1364776" y="177421"/>
                </a:cubicBezTo>
                <a:cubicBezTo>
                  <a:pt x="1237792" y="156257"/>
                  <a:pt x="1310424" y="166527"/>
                  <a:pt x="1146412" y="150125"/>
                </a:cubicBezTo>
                <a:cubicBezTo>
                  <a:pt x="1132764" y="136477"/>
                  <a:pt x="1120296" y="121538"/>
                  <a:pt x="1105469" y="109182"/>
                </a:cubicBezTo>
                <a:cubicBezTo>
                  <a:pt x="1092868" y="98681"/>
                  <a:pt x="1076124" y="93485"/>
                  <a:pt x="1064525" y="81886"/>
                </a:cubicBezTo>
                <a:cubicBezTo>
                  <a:pt x="1052927" y="70288"/>
                  <a:pt x="1048828" y="52541"/>
                  <a:pt x="1037230" y="40943"/>
                </a:cubicBezTo>
                <a:cubicBezTo>
                  <a:pt x="1010775" y="14488"/>
                  <a:pt x="988641" y="11100"/>
                  <a:pt x="955343" y="0"/>
                </a:cubicBezTo>
                <a:cubicBezTo>
                  <a:pt x="909851" y="4549"/>
                  <a:pt x="863802" y="5223"/>
                  <a:pt x="818866" y="13648"/>
                </a:cubicBezTo>
                <a:cubicBezTo>
                  <a:pt x="790587" y="18950"/>
                  <a:pt x="764275" y="31845"/>
                  <a:pt x="736979" y="40943"/>
                </a:cubicBezTo>
                <a:lnTo>
                  <a:pt x="696036" y="54591"/>
                </a:lnTo>
                <a:cubicBezTo>
                  <a:pt x="659642" y="50042"/>
                  <a:pt x="623032" y="46973"/>
                  <a:pt x="586854" y="40943"/>
                </a:cubicBezTo>
                <a:cubicBezTo>
                  <a:pt x="485107" y="23985"/>
                  <a:pt x="575698" y="27295"/>
                  <a:pt x="491319" y="27295"/>
                </a:cubicBezTo>
              </a:path>
            </a:pathLst>
          </a:custGeom>
          <a:no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a:off x="1692535" y="3521122"/>
            <a:ext cx="1651166" cy="1201003"/>
          </a:xfrm>
          <a:custGeom>
            <a:avLst/>
            <a:gdLst>
              <a:gd name="connsiteX0" fmla="*/ 777710 w 1651166"/>
              <a:gd name="connsiteY0" fmla="*/ 136478 h 1201003"/>
              <a:gd name="connsiteX1" fmla="*/ 709471 w 1651166"/>
              <a:gd name="connsiteY1" fmla="*/ 95535 h 1201003"/>
              <a:gd name="connsiteX2" fmla="*/ 627584 w 1651166"/>
              <a:gd name="connsiteY2" fmla="*/ 68239 h 1201003"/>
              <a:gd name="connsiteX3" fmla="*/ 586641 w 1651166"/>
              <a:gd name="connsiteY3" fmla="*/ 40944 h 1201003"/>
              <a:gd name="connsiteX4" fmla="*/ 436516 w 1651166"/>
              <a:gd name="connsiteY4" fmla="*/ 0 h 1201003"/>
              <a:gd name="connsiteX5" fmla="*/ 300038 w 1651166"/>
              <a:gd name="connsiteY5" fmla="*/ 13648 h 1201003"/>
              <a:gd name="connsiteX6" fmla="*/ 245447 w 1651166"/>
              <a:gd name="connsiteY6" fmla="*/ 27296 h 1201003"/>
              <a:gd name="connsiteX7" fmla="*/ 177208 w 1651166"/>
              <a:gd name="connsiteY7" fmla="*/ 40944 h 1201003"/>
              <a:gd name="connsiteX8" fmla="*/ 68026 w 1651166"/>
              <a:gd name="connsiteY8" fmla="*/ 163774 h 1201003"/>
              <a:gd name="connsiteX9" fmla="*/ 40731 w 1651166"/>
              <a:gd name="connsiteY9" fmla="*/ 245660 h 1201003"/>
              <a:gd name="connsiteX10" fmla="*/ 27083 w 1651166"/>
              <a:gd name="connsiteY10" fmla="*/ 464024 h 1201003"/>
              <a:gd name="connsiteX11" fmla="*/ 27083 w 1651166"/>
              <a:gd name="connsiteY11" fmla="*/ 627797 h 1201003"/>
              <a:gd name="connsiteX12" fmla="*/ 108969 w 1651166"/>
              <a:gd name="connsiteY12" fmla="*/ 791571 h 1201003"/>
              <a:gd name="connsiteX13" fmla="*/ 163561 w 1651166"/>
              <a:gd name="connsiteY13" fmla="*/ 873457 h 1201003"/>
              <a:gd name="connsiteX14" fmla="*/ 190856 w 1651166"/>
              <a:gd name="connsiteY14" fmla="*/ 914400 h 1201003"/>
              <a:gd name="connsiteX15" fmla="*/ 272743 w 1651166"/>
              <a:gd name="connsiteY15" fmla="*/ 955344 h 1201003"/>
              <a:gd name="connsiteX16" fmla="*/ 409220 w 1651166"/>
              <a:gd name="connsiteY16" fmla="*/ 996287 h 1201003"/>
              <a:gd name="connsiteX17" fmla="*/ 491107 w 1651166"/>
              <a:gd name="connsiteY17" fmla="*/ 1023582 h 1201003"/>
              <a:gd name="connsiteX18" fmla="*/ 695823 w 1651166"/>
              <a:gd name="connsiteY18" fmla="*/ 1037230 h 1201003"/>
              <a:gd name="connsiteX19" fmla="*/ 777710 w 1651166"/>
              <a:gd name="connsiteY19" fmla="*/ 1064526 h 1201003"/>
              <a:gd name="connsiteX20" fmla="*/ 873244 w 1651166"/>
              <a:gd name="connsiteY20" fmla="*/ 1091821 h 1201003"/>
              <a:gd name="connsiteX21" fmla="*/ 982426 w 1651166"/>
              <a:gd name="connsiteY21" fmla="*/ 1146412 h 1201003"/>
              <a:gd name="connsiteX22" fmla="*/ 1037017 w 1651166"/>
              <a:gd name="connsiteY22" fmla="*/ 1173708 h 1201003"/>
              <a:gd name="connsiteX23" fmla="*/ 1132552 w 1651166"/>
              <a:gd name="connsiteY23" fmla="*/ 1201003 h 1201003"/>
              <a:gd name="connsiteX24" fmla="*/ 1309972 w 1651166"/>
              <a:gd name="connsiteY24" fmla="*/ 1187356 h 1201003"/>
              <a:gd name="connsiteX25" fmla="*/ 1391859 w 1651166"/>
              <a:gd name="connsiteY25" fmla="*/ 1132765 h 1201003"/>
              <a:gd name="connsiteX26" fmla="*/ 1487393 w 1651166"/>
              <a:gd name="connsiteY26" fmla="*/ 1078174 h 1201003"/>
              <a:gd name="connsiteX27" fmla="*/ 1501041 w 1651166"/>
              <a:gd name="connsiteY27" fmla="*/ 1023582 h 1201003"/>
              <a:gd name="connsiteX28" fmla="*/ 1514689 w 1651166"/>
              <a:gd name="connsiteY28" fmla="*/ 900753 h 1201003"/>
              <a:gd name="connsiteX29" fmla="*/ 1596575 w 1651166"/>
              <a:gd name="connsiteY29" fmla="*/ 736979 h 1201003"/>
              <a:gd name="connsiteX30" fmla="*/ 1651166 w 1651166"/>
              <a:gd name="connsiteY30" fmla="*/ 614150 h 1201003"/>
              <a:gd name="connsiteX31" fmla="*/ 1582928 w 1651166"/>
              <a:gd name="connsiteY31" fmla="*/ 423081 h 1201003"/>
              <a:gd name="connsiteX32" fmla="*/ 1541984 w 1651166"/>
              <a:gd name="connsiteY32" fmla="*/ 409433 h 1201003"/>
              <a:gd name="connsiteX33" fmla="*/ 1432802 w 1651166"/>
              <a:gd name="connsiteY33" fmla="*/ 341194 h 1201003"/>
              <a:gd name="connsiteX34" fmla="*/ 1391859 w 1651166"/>
              <a:gd name="connsiteY34" fmla="*/ 313899 h 1201003"/>
              <a:gd name="connsiteX35" fmla="*/ 1309972 w 1651166"/>
              <a:gd name="connsiteY35" fmla="*/ 286603 h 1201003"/>
              <a:gd name="connsiteX36" fmla="*/ 1228086 w 1651166"/>
              <a:gd name="connsiteY36" fmla="*/ 245660 h 1201003"/>
              <a:gd name="connsiteX37" fmla="*/ 1146199 w 1651166"/>
              <a:gd name="connsiteY37" fmla="*/ 204717 h 1201003"/>
              <a:gd name="connsiteX38" fmla="*/ 1064313 w 1651166"/>
              <a:gd name="connsiteY38" fmla="*/ 163774 h 1201003"/>
              <a:gd name="connsiteX39" fmla="*/ 1023369 w 1651166"/>
              <a:gd name="connsiteY39" fmla="*/ 136478 h 1201003"/>
              <a:gd name="connsiteX40" fmla="*/ 900540 w 1651166"/>
              <a:gd name="connsiteY40" fmla="*/ 81887 h 1201003"/>
              <a:gd name="connsiteX41" fmla="*/ 791358 w 1651166"/>
              <a:gd name="connsiteY41" fmla="*/ 95535 h 1201003"/>
              <a:gd name="connsiteX42" fmla="*/ 723119 w 1651166"/>
              <a:gd name="connsiteY42" fmla="*/ 109182 h 120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51166" h="1201003">
                <a:moveTo>
                  <a:pt x="777710" y="136478"/>
                </a:moveTo>
                <a:cubicBezTo>
                  <a:pt x="754964" y="122830"/>
                  <a:pt x="733620" y="106512"/>
                  <a:pt x="709471" y="95535"/>
                </a:cubicBezTo>
                <a:cubicBezTo>
                  <a:pt x="683278" y="83629"/>
                  <a:pt x="651524" y="84199"/>
                  <a:pt x="627584" y="68239"/>
                </a:cubicBezTo>
                <a:cubicBezTo>
                  <a:pt x="613936" y="59141"/>
                  <a:pt x="601630" y="47606"/>
                  <a:pt x="586641" y="40944"/>
                </a:cubicBezTo>
                <a:cubicBezTo>
                  <a:pt x="529970" y="15757"/>
                  <a:pt x="494897" y="11676"/>
                  <a:pt x="436516" y="0"/>
                </a:cubicBezTo>
                <a:cubicBezTo>
                  <a:pt x="391023" y="4549"/>
                  <a:pt x="345298" y="7182"/>
                  <a:pt x="300038" y="13648"/>
                </a:cubicBezTo>
                <a:cubicBezTo>
                  <a:pt x="281469" y="16301"/>
                  <a:pt x="263757" y="23227"/>
                  <a:pt x="245447" y="27296"/>
                </a:cubicBezTo>
                <a:cubicBezTo>
                  <a:pt x="222803" y="32328"/>
                  <a:pt x="199954" y="36395"/>
                  <a:pt x="177208" y="40944"/>
                </a:cubicBezTo>
                <a:cubicBezTo>
                  <a:pt x="152500" y="65652"/>
                  <a:pt x="87509" y="119937"/>
                  <a:pt x="68026" y="163774"/>
                </a:cubicBezTo>
                <a:cubicBezTo>
                  <a:pt x="56341" y="190066"/>
                  <a:pt x="40731" y="245660"/>
                  <a:pt x="40731" y="245660"/>
                </a:cubicBezTo>
                <a:cubicBezTo>
                  <a:pt x="36182" y="318448"/>
                  <a:pt x="34718" y="391495"/>
                  <a:pt x="27083" y="464024"/>
                </a:cubicBezTo>
                <a:cubicBezTo>
                  <a:pt x="13833" y="589893"/>
                  <a:pt x="-26597" y="359394"/>
                  <a:pt x="27083" y="627797"/>
                </a:cubicBezTo>
                <a:cubicBezTo>
                  <a:pt x="43227" y="708518"/>
                  <a:pt x="62960" y="722558"/>
                  <a:pt x="108969" y="791571"/>
                </a:cubicBezTo>
                <a:lnTo>
                  <a:pt x="163561" y="873457"/>
                </a:lnTo>
                <a:cubicBezTo>
                  <a:pt x="172659" y="887105"/>
                  <a:pt x="175295" y="909213"/>
                  <a:pt x="190856" y="914400"/>
                </a:cubicBezTo>
                <a:cubicBezTo>
                  <a:pt x="340183" y="964177"/>
                  <a:pt x="113992" y="884788"/>
                  <a:pt x="272743" y="955344"/>
                </a:cubicBezTo>
                <a:cubicBezTo>
                  <a:pt x="339545" y="985034"/>
                  <a:pt x="348151" y="977966"/>
                  <a:pt x="409220" y="996287"/>
                </a:cubicBezTo>
                <a:cubicBezTo>
                  <a:pt x="436779" y="1004555"/>
                  <a:pt x="462399" y="1021668"/>
                  <a:pt x="491107" y="1023582"/>
                </a:cubicBezTo>
                <a:lnTo>
                  <a:pt x="695823" y="1037230"/>
                </a:lnTo>
                <a:cubicBezTo>
                  <a:pt x="723119" y="1046329"/>
                  <a:pt x="749797" y="1057548"/>
                  <a:pt x="777710" y="1064526"/>
                </a:cubicBezTo>
                <a:cubicBezTo>
                  <a:pt x="800867" y="1070315"/>
                  <a:pt x="849319" y="1080946"/>
                  <a:pt x="873244" y="1091821"/>
                </a:cubicBezTo>
                <a:cubicBezTo>
                  <a:pt x="910287" y="1108658"/>
                  <a:pt x="946032" y="1128215"/>
                  <a:pt x="982426" y="1146412"/>
                </a:cubicBezTo>
                <a:cubicBezTo>
                  <a:pt x="1000623" y="1155511"/>
                  <a:pt x="1017716" y="1167274"/>
                  <a:pt x="1037017" y="1173708"/>
                </a:cubicBezTo>
                <a:cubicBezTo>
                  <a:pt x="1095755" y="1193287"/>
                  <a:pt x="1064004" y="1183867"/>
                  <a:pt x="1132552" y="1201003"/>
                </a:cubicBezTo>
                <a:cubicBezTo>
                  <a:pt x="1191692" y="1196454"/>
                  <a:pt x="1252610" y="1202451"/>
                  <a:pt x="1309972" y="1187356"/>
                </a:cubicBezTo>
                <a:cubicBezTo>
                  <a:pt x="1341697" y="1179007"/>
                  <a:pt x="1362517" y="1147436"/>
                  <a:pt x="1391859" y="1132765"/>
                </a:cubicBezTo>
                <a:cubicBezTo>
                  <a:pt x="1461121" y="1098134"/>
                  <a:pt x="1429522" y="1116754"/>
                  <a:pt x="1487393" y="1078174"/>
                </a:cubicBezTo>
                <a:cubicBezTo>
                  <a:pt x="1491942" y="1059977"/>
                  <a:pt x="1498189" y="1042121"/>
                  <a:pt x="1501041" y="1023582"/>
                </a:cubicBezTo>
                <a:cubicBezTo>
                  <a:pt x="1507305" y="982866"/>
                  <a:pt x="1506610" y="941148"/>
                  <a:pt x="1514689" y="900753"/>
                </a:cubicBezTo>
                <a:cubicBezTo>
                  <a:pt x="1561095" y="668723"/>
                  <a:pt x="1516062" y="978511"/>
                  <a:pt x="1596575" y="736979"/>
                </a:cubicBezTo>
                <a:cubicBezTo>
                  <a:pt x="1629058" y="639532"/>
                  <a:pt x="1607911" y="679033"/>
                  <a:pt x="1651166" y="614150"/>
                </a:cubicBezTo>
                <a:cubicBezTo>
                  <a:pt x="1646199" y="574410"/>
                  <a:pt x="1646461" y="444259"/>
                  <a:pt x="1582928" y="423081"/>
                </a:cubicBezTo>
                <a:lnTo>
                  <a:pt x="1541984" y="409433"/>
                </a:lnTo>
                <a:cubicBezTo>
                  <a:pt x="1476510" y="311220"/>
                  <a:pt x="1569226" y="432142"/>
                  <a:pt x="1432802" y="341194"/>
                </a:cubicBezTo>
                <a:cubicBezTo>
                  <a:pt x="1419154" y="332096"/>
                  <a:pt x="1406848" y="320561"/>
                  <a:pt x="1391859" y="313899"/>
                </a:cubicBezTo>
                <a:cubicBezTo>
                  <a:pt x="1365567" y="302214"/>
                  <a:pt x="1333912" y="302563"/>
                  <a:pt x="1309972" y="286603"/>
                </a:cubicBezTo>
                <a:cubicBezTo>
                  <a:pt x="1192635" y="208380"/>
                  <a:pt x="1341093" y="302164"/>
                  <a:pt x="1228086" y="245660"/>
                </a:cubicBezTo>
                <a:cubicBezTo>
                  <a:pt x="1122262" y="192748"/>
                  <a:pt x="1249111" y="239021"/>
                  <a:pt x="1146199" y="204717"/>
                </a:cubicBezTo>
                <a:cubicBezTo>
                  <a:pt x="1028866" y="126493"/>
                  <a:pt x="1177317" y="220275"/>
                  <a:pt x="1064313" y="163774"/>
                </a:cubicBezTo>
                <a:cubicBezTo>
                  <a:pt x="1049642" y="156438"/>
                  <a:pt x="1038358" y="143140"/>
                  <a:pt x="1023369" y="136478"/>
                </a:cubicBezTo>
                <a:cubicBezTo>
                  <a:pt x="877196" y="71511"/>
                  <a:pt x="993201" y="143660"/>
                  <a:pt x="900540" y="81887"/>
                </a:cubicBezTo>
                <a:cubicBezTo>
                  <a:pt x="864146" y="86436"/>
                  <a:pt x="827444" y="88974"/>
                  <a:pt x="791358" y="95535"/>
                </a:cubicBezTo>
                <a:cubicBezTo>
                  <a:pt x="700474" y="112059"/>
                  <a:pt x="790925" y="109182"/>
                  <a:pt x="723119" y="109182"/>
                </a:cubicBez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Text Box 23"/>
          <p:cNvSpPr txBox="1">
            <a:spLocks noChangeArrowheads="1"/>
          </p:cNvSpPr>
          <p:nvPr/>
        </p:nvSpPr>
        <p:spPr bwMode="auto">
          <a:xfrm>
            <a:off x="7146" y="995308"/>
            <a:ext cx="3725332" cy="5791445"/>
          </a:xfrm>
          <a:prstGeom prst="rect">
            <a:avLst/>
          </a:prstGeom>
          <a:solidFill>
            <a:srgbClr val="FFFF99"/>
          </a:solidFill>
          <a:ln w="18360">
            <a:solidFill>
              <a:srgbClr val="000000"/>
            </a:solidFill>
            <a:round/>
            <a:headEnd/>
            <a:tailEnd/>
          </a:ln>
          <a:effectLst/>
          <a:extLst/>
        </p:spPr>
        <p:txBody>
          <a:bodyPr lIns="89414" tIns="48919" rIns="89414" bIns="489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gn="ctr">
              <a:buFont typeface="Times New Roman" charset="0"/>
              <a:buNone/>
              <a:defRPr/>
            </a:pPr>
            <a:endParaRPr lang="el-GR" b="1" smtClean="0">
              <a:latin typeface="Cambria" panose="02040503050406030204" pitchFamily="18" charset="0"/>
            </a:endParaRPr>
          </a:p>
          <a:p>
            <a:pPr algn="ctr">
              <a:buFont typeface="Times New Roman" charset="0"/>
              <a:buNone/>
              <a:defRPr/>
            </a:pPr>
            <a:r>
              <a:rPr lang="el-GR" b="1" smtClean="0">
                <a:latin typeface="Cambria" panose="02040503050406030204" pitchFamily="18" charset="0"/>
              </a:rPr>
              <a:t>ΘΕΡΜΟΚΡΑΣΙΑ </a:t>
            </a:r>
            <a:r>
              <a:rPr lang="en-US" b="1" smtClean="0">
                <a:latin typeface="Cambria" panose="02040503050406030204" pitchFamily="18" charset="0"/>
              </a:rPr>
              <a:t>T</a:t>
            </a:r>
            <a:r>
              <a:rPr lang="en-US" b="1" baseline="-25000" smtClean="0">
                <a:latin typeface="Cambria" panose="02040503050406030204" pitchFamily="18" charset="0"/>
              </a:rPr>
              <a:t>2</a:t>
            </a:r>
            <a:r>
              <a:rPr lang="en-US" b="1" smtClean="0">
                <a:latin typeface="Cambria" panose="02040503050406030204" pitchFamily="18" charset="0"/>
              </a:rPr>
              <a:t> </a:t>
            </a:r>
            <a:r>
              <a:rPr lang="en-US" b="1">
                <a:latin typeface="Cambria" panose="02040503050406030204" pitchFamily="18" charset="0"/>
              </a:rPr>
              <a:t>&gt; T</a:t>
            </a:r>
            <a:r>
              <a:rPr lang="en-US" b="1" baseline="-25000">
                <a:latin typeface="Cambria" panose="02040503050406030204" pitchFamily="18" charset="0"/>
              </a:rPr>
              <a:t>1</a:t>
            </a:r>
          </a:p>
          <a:p>
            <a:pPr marL="342900" indent="-342900">
              <a:buFont typeface="+mj-lt"/>
              <a:buAutoNum type="arabicPeriod"/>
              <a:defRPr/>
            </a:pPr>
            <a:r>
              <a:rPr lang="el-GR" sz="2000" smtClean="0">
                <a:latin typeface="Cambria" panose="02040503050406030204" pitchFamily="18" charset="0"/>
              </a:rPr>
              <a:t>ΤΟ ΨΥΚΤΙΚΟ ΕΙΣΕΡΧΕΤΑΙ ΣΤΟΝ ΕΞΑΤΜΙΣΤΗ ΥΠΟ ΠΙΕΣΗ (ΤΟΤΕ, Η ΘΕΡΜΟΚΡΑΣΙΑ ΒΡΑΣΜΟΥ ΕΊΝΑΙ ΜΙΚΡΟΤΕΡΗ ΤΗΣ Τ</a:t>
            </a:r>
            <a:r>
              <a:rPr lang="el-GR" sz="2000" baseline="-25000" smtClean="0">
                <a:latin typeface="Cambria" panose="02040503050406030204" pitchFamily="18" charset="0"/>
              </a:rPr>
              <a:t>2</a:t>
            </a:r>
            <a:r>
              <a:rPr lang="el-GR" sz="2000">
                <a:latin typeface="Cambria" panose="02040503050406030204" pitchFamily="18" charset="0"/>
              </a:rPr>
              <a:t>)</a:t>
            </a:r>
            <a:endParaRPr lang="el-GR" sz="2000" smtClean="0">
              <a:latin typeface="Cambria" panose="02040503050406030204" pitchFamily="18" charset="0"/>
            </a:endParaRPr>
          </a:p>
          <a:p>
            <a:pPr marL="342900" indent="-342900">
              <a:buFont typeface="+mj-lt"/>
              <a:buAutoNum type="arabicPeriod"/>
              <a:defRPr/>
            </a:pPr>
            <a:r>
              <a:rPr lang="el-GR" sz="2000" smtClean="0">
                <a:latin typeface="Cambria" panose="02040503050406030204" pitchFamily="18" charset="0"/>
              </a:rPr>
              <a:t>ΕΞΑΤΜΙΖΕΤΑΙ ΚΑΙ ΕΞΕΡΧΕΤΑΙ ΩΣ ΑΤΜΟΣ, ΕΧΟΝΤΑΣ ΑΠΟΡΡΟΦΗΣΕΙ ΕΝΕΡΓΕΙΑ ΑΠΌ ΤΟΝ ΑΕΡΑ ΤΟΥ ΕΞΩΤΕΡΙΚΟΥ ΧΩΡΟΥ.</a:t>
            </a:r>
          </a:p>
          <a:p>
            <a:pPr marL="342900" indent="-342900">
              <a:buFont typeface="+mj-lt"/>
              <a:buAutoNum type="arabicPeriod"/>
              <a:defRPr/>
            </a:pPr>
            <a:r>
              <a:rPr lang="el-GR" sz="2000" smtClean="0">
                <a:latin typeface="Cambria" panose="02040503050406030204" pitchFamily="18" charset="0"/>
              </a:rPr>
              <a:t>ΘΑ ΚΥΚΛΟΦΟΡΗΣΕΙ ΣΤΟΝ ΒΡΟΧΟ, ΘΑ ΔΩΣΕΙ ΤΗΝ ΕΝΕΡΓΕΙΑ ΤΟΥ, ΚΑΙ ΘΑ ΕΠΙΣΤΡΕΨΕΙ ΣΤΟΝ ΕΞΑΤΜΙΣΤΗ ΩΣ ΈΝΑ ΚΡΥΟ ΠΛΕΟΝ ΥΓΡΟ.</a:t>
            </a:r>
            <a:endParaRPr lang="en-US" sz="2000">
              <a:latin typeface="Cambria" panose="02040503050406030204" pitchFamily="18" charset="0"/>
            </a:endParaRPr>
          </a:p>
        </p:txBody>
      </p:sp>
      <p:grpSp>
        <p:nvGrpSpPr>
          <p:cNvPr id="91" name="Group 90"/>
          <p:cNvGrpSpPr/>
          <p:nvPr/>
        </p:nvGrpSpPr>
        <p:grpSpPr>
          <a:xfrm>
            <a:off x="4385198" y="4732688"/>
            <a:ext cx="930790" cy="863052"/>
            <a:chOff x="6052240" y="3453556"/>
            <a:chExt cx="2227387" cy="2193921"/>
          </a:xfrm>
        </p:grpSpPr>
        <p:sp>
          <p:nvSpPr>
            <p:cNvPr id="92" name="Oval 91"/>
            <p:cNvSpPr/>
            <p:nvPr/>
          </p:nvSpPr>
          <p:spPr>
            <a:xfrm>
              <a:off x="6052240" y="3453556"/>
              <a:ext cx="2227387" cy="2193921"/>
            </a:xfrm>
            <a:prstGeom prst="ellips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3" name="Group 92"/>
            <p:cNvGrpSpPr/>
            <p:nvPr/>
          </p:nvGrpSpPr>
          <p:grpSpPr>
            <a:xfrm>
              <a:off x="6104570" y="4045322"/>
              <a:ext cx="2051854" cy="987237"/>
              <a:chOff x="5749277" y="3125817"/>
              <a:chExt cx="2051854" cy="987237"/>
            </a:xfrm>
          </p:grpSpPr>
          <p:sp>
            <p:nvSpPr>
              <p:cNvPr id="94" name="Isosceles Triangle 93"/>
              <p:cNvSpPr/>
              <p:nvPr/>
            </p:nvSpPr>
            <p:spPr>
              <a:xfrm rot="5400000">
                <a:off x="5795583" y="3290321"/>
                <a:ext cx="563686" cy="656298"/>
              </a:xfrm>
              <a:prstGeom prst="triangle">
                <a:avLst/>
              </a:prstGeom>
              <a:gradFill flip="none" rotWithShape="1">
                <a:gsLst>
                  <a:gs pos="0">
                    <a:srgbClr val="000082"/>
                  </a:gs>
                  <a:gs pos="36000">
                    <a:schemeClr val="tx2">
                      <a:lumMod val="60000"/>
                      <a:lumOff val="40000"/>
                    </a:schemeClr>
                  </a:gs>
                  <a:gs pos="0">
                    <a:schemeClr val="tx2">
                      <a:lumMod val="60000"/>
                      <a:lumOff val="40000"/>
                    </a:schemeClr>
                  </a:gs>
                  <a:gs pos="68000">
                    <a:srgbClr val="66008F"/>
                  </a:gs>
                  <a:gs pos="100000">
                    <a:srgbClr val="BA0066"/>
                  </a:gs>
                  <a:gs pos="100000">
                    <a:srgbClr val="FF0000"/>
                  </a:gs>
                  <a:gs pos="100000">
                    <a:srgbClr val="FF8200"/>
                  </a:gs>
                </a:gsLst>
                <a:lin ang="162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Isosceles Triangle 94"/>
              <p:cNvSpPr/>
              <p:nvPr/>
            </p:nvSpPr>
            <p:spPr>
              <a:xfrm rot="16200000">
                <a:off x="6609734" y="2921658"/>
                <a:ext cx="987237" cy="1395556"/>
              </a:xfrm>
              <a:prstGeom prst="triangle">
                <a:avLst/>
              </a:prstGeom>
              <a:gradFill>
                <a:gsLst>
                  <a:gs pos="0">
                    <a:srgbClr val="000082"/>
                  </a:gs>
                  <a:gs pos="100000">
                    <a:srgbClr val="66008F"/>
                  </a:gs>
                  <a:gs pos="100000">
                    <a:srgbClr val="BA0066"/>
                  </a:gs>
                  <a:gs pos="85000">
                    <a:schemeClr val="accent1">
                      <a:lumMod val="75000"/>
                    </a:schemeClr>
                  </a:gs>
                  <a:gs pos="100000">
                    <a:srgbClr val="FF0000"/>
                  </a:gs>
                  <a:gs pos="100000">
                    <a:srgbClr val="FF8200"/>
                  </a:gs>
                </a:gsLst>
                <a:lin ang="162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96" name="Text Box 23"/>
          <p:cNvSpPr txBox="1">
            <a:spLocks noChangeArrowheads="1"/>
          </p:cNvSpPr>
          <p:nvPr/>
        </p:nvSpPr>
        <p:spPr bwMode="auto">
          <a:xfrm>
            <a:off x="3712144" y="4663048"/>
            <a:ext cx="2299687" cy="2123705"/>
          </a:xfrm>
          <a:prstGeom prst="rect">
            <a:avLst/>
          </a:prstGeom>
          <a:solidFill>
            <a:srgbClr val="FFFF99"/>
          </a:solidFill>
          <a:ln w="18360">
            <a:solidFill>
              <a:srgbClr val="000000"/>
            </a:solidFill>
            <a:round/>
            <a:headEnd/>
            <a:tailEnd/>
          </a:ln>
          <a:effectLst/>
          <a:extLst/>
        </p:spPr>
        <p:txBody>
          <a:bodyPr lIns="89414" tIns="48919" rIns="89414" bIns="489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gn="ctr">
              <a:buFont typeface="Times New Roman" charset="0"/>
              <a:buNone/>
              <a:defRPr/>
            </a:pPr>
            <a:endParaRPr lang="en-US" sz="2000">
              <a:latin typeface="Cambria" panose="02040503050406030204" pitchFamily="18" charset="0"/>
            </a:endParaRPr>
          </a:p>
        </p:txBody>
      </p:sp>
      <p:sp>
        <p:nvSpPr>
          <p:cNvPr id="48" name="Text Box 22"/>
          <p:cNvSpPr txBox="1">
            <a:spLocks noChangeArrowheads="1"/>
          </p:cNvSpPr>
          <p:nvPr/>
        </p:nvSpPr>
        <p:spPr bwMode="auto">
          <a:xfrm>
            <a:off x="5248995" y="4671297"/>
            <a:ext cx="2158055" cy="377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991" tIns="40496" rIns="80991" bIns="4049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buFont typeface="Times New Roman" charset="0"/>
              <a:buNone/>
              <a:defRPr/>
            </a:pPr>
            <a:r>
              <a:rPr lang="el-GR" sz="1600" b="1" smtClean="0">
                <a:solidFill>
                  <a:srgbClr val="000066"/>
                </a:solidFill>
                <a:latin typeface="Cambria" panose="02040503050406030204" pitchFamily="18" charset="0"/>
              </a:rPr>
              <a:t>ΘΕΡΜΟΚΡΑΣΙΑ</a:t>
            </a:r>
            <a:r>
              <a:rPr lang="en-US" sz="1600" b="1" smtClean="0">
                <a:solidFill>
                  <a:srgbClr val="000066"/>
                </a:solidFill>
                <a:latin typeface="Cambria" panose="02040503050406030204" pitchFamily="18" charset="0"/>
              </a:rPr>
              <a:t> </a:t>
            </a:r>
            <a:r>
              <a:rPr lang="en-US" sz="1600" b="1">
                <a:solidFill>
                  <a:srgbClr val="000066"/>
                </a:solidFill>
                <a:latin typeface="Cambria" panose="02040503050406030204" pitchFamily="18" charset="0"/>
              </a:rPr>
              <a:t>= </a:t>
            </a:r>
            <a:r>
              <a:rPr lang="el-GR" sz="2000" b="1" smtClean="0">
                <a:solidFill>
                  <a:srgbClr val="000066"/>
                </a:solidFill>
                <a:latin typeface="Cambria" panose="02040503050406030204" pitchFamily="18" charset="0"/>
              </a:rPr>
              <a:t>Τ</a:t>
            </a:r>
            <a:r>
              <a:rPr lang="el-GR" sz="2000" b="1" baseline="-25000" smtClean="0">
                <a:solidFill>
                  <a:srgbClr val="000066"/>
                </a:solidFill>
                <a:latin typeface="Cambria" panose="02040503050406030204" pitchFamily="18" charset="0"/>
              </a:rPr>
              <a:t>1</a:t>
            </a:r>
            <a:endParaRPr lang="en-US" sz="2000" b="1" baseline="-25000">
              <a:solidFill>
                <a:srgbClr val="000066"/>
              </a:solidFill>
              <a:latin typeface="Cambria" panose="02040503050406030204" pitchFamily="18" charset="0"/>
            </a:endParaRPr>
          </a:p>
        </p:txBody>
      </p:sp>
      <p:sp>
        <p:nvSpPr>
          <p:cNvPr id="14" name="Freeform 13"/>
          <p:cNvSpPr/>
          <p:nvPr/>
        </p:nvSpPr>
        <p:spPr>
          <a:xfrm>
            <a:off x="7078717" y="504497"/>
            <a:ext cx="1986455" cy="993227"/>
          </a:xfrm>
          <a:custGeom>
            <a:avLst/>
            <a:gdLst>
              <a:gd name="connsiteX0" fmla="*/ 1324304 w 1986455"/>
              <a:gd name="connsiteY0" fmla="*/ 31531 h 993227"/>
              <a:gd name="connsiteX1" fmla="*/ 1008993 w 1986455"/>
              <a:gd name="connsiteY1" fmla="*/ 47296 h 993227"/>
              <a:gd name="connsiteX2" fmla="*/ 914400 w 1986455"/>
              <a:gd name="connsiteY2" fmla="*/ 63062 h 993227"/>
              <a:gd name="connsiteX3" fmla="*/ 362607 w 1986455"/>
              <a:gd name="connsiteY3" fmla="*/ 47296 h 993227"/>
              <a:gd name="connsiteX4" fmla="*/ 78828 w 1986455"/>
              <a:gd name="connsiteY4" fmla="*/ 63062 h 993227"/>
              <a:gd name="connsiteX5" fmla="*/ 31531 w 1986455"/>
              <a:gd name="connsiteY5" fmla="*/ 110358 h 993227"/>
              <a:gd name="connsiteX6" fmla="*/ 0 w 1986455"/>
              <a:gd name="connsiteY6" fmla="*/ 204951 h 993227"/>
              <a:gd name="connsiteX7" fmla="*/ 15766 w 1986455"/>
              <a:gd name="connsiteY7" fmla="*/ 362606 h 993227"/>
              <a:gd name="connsiteX8" fmla="*/ 47297 w 1986455"/>
              <a:gd name="connsiteY8" fmla="*/ 457200 h 993227"/>
              <a:gd name="connsiteX9" fmla="*/ 189186 w 1986455"/>
              <a:gd name="connsiteY9" fmla="*/ 583324 h 993227"/>
              <a:gd name="connsiteX10" fmla="*/ 236483 w 1986455"/>
              <a:gd name="connsiteY10" fmla="*/ 599089 h 993227"/>
              <a:gd name="connsiteX11" fmla="*/ 378373 w 1986455"/>
              <a:gd name="connsiteY11" fmla="*/ 709448 h 993227"/>
              <a:gd name="connsiteX12" fmla="*/ 425669 w 1986455"/>
              <a:gd name="connsiteY12" fmla="*/ 740979 h 993227"/>
              <a:gd name="connsiteX13" fmla="*/ 472966 w 1986455"/>
              <a:gd name="connsiteY13" fmla="*/ 772510 h 993227"/>
              <a:gd name="connsiteX14" fmla="*/ 551793 w 1986455"/>
              <a:gd name="connsiteY14" fmla="*/ 835572 h 993227"/>
              <a:gd name="connsiteX15" fmla="*/ 646386 w 1986455"/>
              <a:gd name="connsiteY15" fmla="*/ 898634 h 993227"/>
              <a:gd name="connsiteX16" fmla="*/ 693683 w 1986455"/>
              <a:gd name="connsiteY16" fmla="*/ 914400 h 993227"/>
              <a:gd name="connsiteX17" fmla="*/ 930166 w 1986455"/>
              <a:gd name="connsiteY17" fmla="*/ 945931 h 993227"/>
              <a:gd name="connsiteX18" fmla="*/ 1182414 w 1986455"/>
              <a:gd name="connsiteY18" fmla="*/ 961696 h 993227"/>
              <a:gd name="connsiteX19" fmla="*/ 1355835 w 1986455"/>
              <a:gd name="connsiteY19" fmla="*/ 977462 h 993227"/>
              <a:gd name="connsiteX20" fmla="*/ 1403131 w 1986455"/>
              <a:gd name="connsiteY20" fmla="*/ 993227 h 993227"/>
              <a:gd name="connsiteX21" fmla="*/ 1529255 w 1986455"/>
              <a:gd name="connsiteY21" fmla="*/ 977462 h 993227"/>
              <a:gd name="connsiteX22" fmla="*/ 1576552 w 1986455"/>
              <a:gd name="connsiteY22" fmla="*/ 945931 h 993227"/>
              <a:gd name="connsiteX23" fmla="*/ 1608083 w 1986455"/>
              <a:gd name="connsiteY23" fmla="*/ 898634 h 993227"/>
              <a:gd name="connsiteX24" fmla="*/ 1655380 w 1986455"/>
              <a:gd name="connsiteY24" fmla="*/ 882869 h 993227"/>
              <a:gd name="connsiteX25" fmla="*/ 1686911 w 1986455"/>
              <a:gd name="connsiteY25" fmla="*/ 851337 h 993227"/>
              <a:gd name="connsiteX26" fmla="*/ 1718442 w 1986455"/>
              <a:gd name="connsiteY26" fmla="*/ 804041 h 993227"/>
              <a:gd name="connsiteX27" fmla="*/ 1765738 w 1986455"/>
              <a:gd name="connsiteY27" fmla="*/ 772510 h 993227"/>
              <a:gd name="connsiteX28" fmla="*/ 1860331 w 1986455"/>
              <a:gd name="connsiteY28" fmla="*/ 693682 h 993227"/>
              <a:gd name="connsiteX29" fmla="*/ 1939159 w 1986455"/>
              <a:gd name="connsiteY29" fmla="*/ 551793 h 993227"/>
              <a:gd name="connsiteX30" fmla="*/ 1954924 w 1986455"/>
              <a:gd name="connsiteY30" fmla="*/ 441434 h 993227"/>
              <a:gd name="connsiteX31" fmla="*/ 1986455 w 1986455"/>
              <a:gd name="connsiteY31" fmla="*/ 346841 h 993227"/>
              <a:gd name="connsiteX32" fmla="*/ 1970690 w 1986455"/>
              <a:gd name="connsiteY32" fmla="*/ 173420 h 993227"/>
              <a:gd name="connsiteX33" fmla="*/ 1891862 w 1986455"/>
              <a:gd name="connsiteY33" fmla="*/ 94593 h 993227"/>
              <a:gd name="connsiteX34" fmla="*/ 1797269 w 1986455"/>
              <a:gd name="connsiteY34" fmla="*/ 63062 h 993227"/>
              <a:gd name="connsiteX35" fmla="*/ 1497724 w 1986455"/>
              <a:gd name="connsiteY35" fmla="*/ 31531 h 993227"/>
              <a:gd name="connsiteX36" fmla="*/ 1371600 w 1986455"/>
              <a:gd name="connsiteY36" fmla="*/ 0 h 993227"/>
              <a:gd name="connsiteX37" fmla="*/ 1292773 w 1986455"/>
              <a:gd name="connsiteY37" fmla="*/ 15765 h 993227"/>
              <a:gd name="connsiteX38" fmla="*/ 1245476 w 1986455"/>
              <a:gd name="connsiteY38" fmla="*/ 31531 h 993227"/>
              <a:gd name="connsiteX39" fmla="*/ 1213945 w 1986455"/>
              <a:gd name="connsiteY39" fmla="*/ 63062 h 99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86455" h="993227">
                <a:moveTo>
                  <a:pt x="1324304" y="31531"/>
                </a:moveTo>
                <a:cubicBezTo>
                  <a:pt x="1219200" y="36786"/>
                  <a:pt x="1113918" y="39225"/>
                  <a:pt x="1008993" y="47296"/>
                </a:cubicBezTo>
                <a:cubicBezTo>
                  <a:pt x="977121" y="49748"/>
                  <a:pt x="946366" y="63062"/>
                  <a:pt x="914400" y="63062"/>
                </a:cubicBezTo>
                <a:cubicBezTo>
                  <a:pt x="730394" y="63062"/>
                  <a:pt x="546538" y="52551"/>
                  <a:pt x="362607" y="47296"/>
                </a:cubicBezTo>
                <a:cubicBezTo>
                  <a:pt x="268014" y="52551"/>
                  <a:pt x="171894" y="45335"/>
                  <a:pt x="78828" y="63062"/>
                </a:cubicBezTo>
                <a:cubicBezTo>
                  <a:pt x="56926" y="67234"/>
                  <a:pt x="42359" y="90868"/>
                  <a:pt x="31531" y="110358"/>
                </a:cubicBezTo>
                <a:cubicBezTo>
                  <a:pt x="15390" y="139412"/>
                  <a:pt x="0" y="204951"/>
                  <a:pt x="0" y="204951"/>
                </a:cubicBezTo>
                <a:cubicBezTo>
                  <a:pt x="5255" y="257503"/>
                  <a:pt x="6033" y="310697"/>
                  <a:pt x="15766" y="362606"/>
                </a:cubicBezTo>
                <a:cubicBezTo>
                  <a:pt x="21891" y="395274"/>
                  <a:pt x="23795" y="433698"/>
                  <a:pt x="47297" y="457200"/>
                </a:cubicBezTo>
                <a:cubicBezTo>
                  <a:pt x="89076" y="498979"/>
                  <a:pt x="132922" y="555192"/>
                  <a:pt x="189186" y="583324"/>
                </a:cubicBezTo>
                <a:cubicBezTo>
                  <a:pt x="204050" y="590756"/>
                  <a:pt x="220717" y="593834"/>
                  <a:pt x="236483" y="599089"/>
                </a:cubicBezTo>
                <a:cubicBezTo>
                  <a:pt x="310577" y="673183"/>
                  <a:pt x="265228" y="634018"/>
                  <a:pt x="378373" y="709448"/>
                </a:cubicBezTo>
                <a:lnTo>
                  <a:pt x="425669" y="740979"/>
                </a:lnTo>
                <a:lnTo>
                  <a:pt x="472966" y="772510"/>
                </a:lnTo>
                <a:cubicBezTo>
                  <a:pt x="531226" y="859899"/>
                  <a:pt x="471164" y="790778"/>
                  <a:pt x="551793" y="835572"/>
                </a:cubicBezTo>
                <a:cubicBezTo>
                  <a:pt x="584920" y="853976"/>
                  <a:pt x="610435" y="886650"/>
                  <a:pt x="646386" y="898634"/>
                </a:cubicBezTo>
                <a:cubicBezTo>
                  <a:pt x="662152" y="903889"/>
                  <a:pt x="677561" y="910369"/>
                  <a:pt x="693683" y="914400"/>
                </a:cubicBezTo>
                <a:cubicBezTo>
                  <a:pt x="780754" y="936168"/>
                  <a:pt x="831672" y="936081"/>
                  <a:pt x="930166" y="945931"/>
                </a:cubicBezTo>
                <a:cubicBezTo>
                  <a:pt x="1074863" y="994163"/>
                  <a:pt x="991687" y="980769"/>
                  <a:pt x="1182414" y="961696"/>
                </a:cubicBezTo>
                <a:cubicBezTo>
                  <a:pt x="1240221" y="966951"/>
                  <a:pt x="1298373" y="969253"/>
                  <a:pt x="1355835" y="977462"/>
                </a:cubicBezTo>
                <a:cubicBezTo>
                  <a:pt x="1372286" y="979812"/>
                  <a:pt x="1386513" y="993227"/>
                  <a:pt x="1403131" y="993227"/>
                </a:cubicBezTo>
                <a:cubicBezTo>
                  <a:pt x="1445499" y="993227"/>
                  <a:pt x="1487214" y="982717"/>
                  <a:pt x="1529255" y="977462"/>
                </a:cubicBezTo>
                <a:cubicBezTo>
                  <a:pt x="1545021" y="966952"/>
                  <a:pt x="1563154" y="959329"/>
                  <a:pt x="1576552" y="945931"/>
                </a:cubicBezTo>
                <a:cubicBezTo>
                  <a:pt x="1589950" y="932533"/>
                  <a:pt x="1593287" y="910471"/>
                  <a:pt x="1608083" y="898634"/>
                </a:cubicBezTo>
                <a:cubicBezTo>
                  <a:pt x="1621060" y="888253"/>
                  <a:pt x="1639614" y="888124"/>
                  <a:pt x="1655380" y="882869"/>
                </a:cubicBezTo>
                <a:cubicBezTo>
                  <a:pt x="1665890" y="872358"/>
                  <a:pt x="1677626" y="862944"/>
                  <a:pt x="1686911" y="851337"/>
                </a:cubicBezTo>
                <a:cubicBezTo>
                  <a:pt x="1698747" y="836541"/>
                  <a:pt x="1705044" y="817439"/>
                  <a:pt x="1718442" y="804041"/>
                </a:cubicBezTo>
                <a:cubicBezTo>
                  <a:pt x="1731840" y="790643"/>
                  <a:pt x="1751182" y="784640"/>
                  <a:pt x="1765738" y="772510"/>
                </a:cubicBezTo>
                <a:cubicBezTo>
                  <a:pt x="1887127" y="671352"/>
                  <a:pt x="1742905" y="771967"/>
                  <a:pt x="1860331" y="693682"/>
                </a:cubicBezTo>
                <a:cubicBezTo>
                  <a:pt x="1932611" y="585262"/>
                  <a:pt x="1911409" y="635040"/>
                  <a:pt x="1939159" y="551793"/>
                </a:cubicBezTo>
                <a:cubicBezTo>
                  <a:pt x="1944414" y="515007"/>
                  <a:pt x="1946568" y="477642"/>
                  <a:pt x="1954924" y="441434"/>
                </a:cubicBezTo>
                <a:cubicBezTo>
                  <a:pt x="1962397" y="409049"/>
                  <a:pt x="1986455" y="346841"/>
                  <a:pt x="1986455" y="346841"/>
                </a:cubicBezTo>
                <a:cubicBezTo>
                  <a:pt x="1981200" y="289034"/>
                  <a:pt x="1982852" y="230177"/>
                  <a:pt x="1970690" y="173420"/>
                </a:cubicBezTo>
                <a:cubicBezTo>
                  <a:pt x="1963499" y="139861"/>
                  <a:pt x="1920074" y="107131"/>
                  <a:pt x="1891862" y="94593"/>
                </a:cubicBezTo>
                <a:cubicBezTo>
                  <a:pt x="1861490" y="81094"/>
                  <a:pt x="1828800" y="73572"/>
                  <a:pt x="1797269" y="63062"/>
                </a:cubicBezTo>
                <a:cubicBezTo>
                  <a:pt x="1670045" y="20653"/>
                  <a:pt x="1766581" y="48334"/>
                  <a:pt x="1497724" y="31531"/>
                </a:cubicBezTo>
                <a:cubicBezTo>
                  <a:pt x="1460399" y="19089"/>
                  <a:pt x="1409654" y="0"/>
                  <a:pt x="1371600" y="0"/>
                </a:cubicBezTo>
                <a:cubicBezTo>
                  <a:pt x="1344804" y="0"/>
                  <a:pt x="1318769" y="9266"/>
                  <a:pt x="1292773" y="15765"/>
                </a:cubicBezTo>
                <a:cubicBezTo>
                  <a:pt x="1276651" y="19796"/>
                  <a:pt x="1259726" y="22981"/>
                  <a:pt x="1245476" y="31531"/>
                </a:cubicBezTo>
                <a:cubicBezTo>
                  <a:pt x="1232730" y="39178"/>
                  <a:pt x="1224455" y="52552"/>
                  <a:pt x="1213945" y="63062"/>
                </a:cubicBezTo>
              </a:path>
            </a:pathLst>
          </a:custGeom>
          <a:solidFill>
            <a:schemeClr val="accent5">
              <a:lumMod val="20000"/>
              <a:lumOff val="80000"/>
              <a:alpha val="38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39728645"/>
      </p:ext>
    </p:extLst>
  </p:cSld>
  <p:clrMapOvr>
    <a:masterClrMapping/>
  </p:clrMapOvr>
  <p:transition spd="med" advTm="359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67877" y="50029"/>
            <a:ext cx="9189727" cy="409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9pPr>
          </a:lstStyle>
          <a:p>
            <a:pPr algn="ctr" eaLnBrk="1" hangingPunct="1">
              <a:lnSpc>
                <a:spcPct val="95000"/>
              </a:lnSpc>
            </a:pPr>
            <a:r>
              <a:rPr lang="el-GR" altLang="en-US" sz="2800" b="1">
                <a:solidFill>
                  <a:srgbClr val="C00000"/>
                </a:solidFill>
                <a:latin typeface="Cambria" panose="02040503050406030204" pitchFamily="18" charset="0"/>
                <a:ea typeface="ＭＳ Ｐゴシック" charset="0"/>
                <a:cs typeface="Arial Unicode MS" charset="0"/>
              </a:rPr>
              <a:t>ΑΝΤΛΙΑ ΘΕΡΜΟΤΗΤΑΣ ΑΕΡΑ-ΑΕΡΑ : ΘΕΡΜ</a:t>
            </a:r>
            <a:r>
              <a:rPr lang="el-GR" altLang="en-US" sz="2800" b="1">
                <a:solidFill>
                  <a:srgbClr val="C00000"/>
                </a:solidFill>
                <a:latin typeface="Cambria" panose="02040503050406030204" pitchFamily="18" charset="0"/>
              </a:rPr>
              <a:t>ΑΝΣΗ</a:t>
            </a:r>
            <a:endParaRPr lang="en-US" altLang="en-US" sz="2800" b="1">
              <a:solidFill>
                <a:srgbClr val="C00000"/>
              </a:solidFill>
              <a:latin typeface="Cambria" panose="02040503050406030204" pitchFamily="18" charset="0"/>
            </a:endParaRPr>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65" y="655128"/>
            <a:ext cx="3737206" cy="59619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39" name="Text Box 3"/>
          <p:cNvSpPr txBox="1">
            <a:spLocks noChangeArrowheads="1"/>
          </p:cNvSpPr>
          <p:nvPr/>
        </p:nvSpPr>
        <p:spPr bwMode="auto">
          <a:xfrm>
            <a:off x="0" y="3569703"/>
            <a:ext cx="2120596" cy="182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287" tIns="41143" rIns="82287" bIns="41143" anchor="ctr"/>
          <a:lstStyle/>
          <a:p>
            <a:pPr>
              <a:buFont typeface="Times New Roman" charset="0"/>
              <a:buNone/>
              <a:defRPr/>
            </a:pPr>
            <a:endParaRPr lang="en-US">
              <a:latin typeface="Times New Roman" charset="0"/>
              <a:ea typeface="ＭＳ Ｐゴシック" charset="0"/>
            </a:endParaRPr>
          </a:p>
        </p:txBody>
      </p:sp>
      <p:sp>
        <p:nvSpPr>
          <p:cNvPr id="14340" name="Text Box 4"/>
          <p:cNvSpPr txBox="1">
            <a:spLocks noChangeArrowheads="1"/>
          </p:cNvSpPr>
          <p:nvPr/>
        </p:nvSpPr>
        <p:spPr bwMode="auto">
          <a:xfrm rot="1150276">
            <a:off x="6115624" y="1328674"/>
            <a:ext cx="2119167" cy="52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chemeClr val="accent2">
                    <a:lumMod val="75000"/>
                  </a:schemeClr>
                </a:solidFill>
                <a:latin typeface="Cambria" panose="02040503050406030204" pitchFamily="18" charset="0"/>
              </a:rPr>
              <a:t>ΑΤΜΟΙ ΨΥΚΤΙΚΟΥ ΥΓΡΟΥ</a:t>
            </a:r>
            <a:endParaRPr lang="en-US" sz="1800" b="1">
              <a:solidFill>
                <a:schemeClr val="accent2">
                  <a:lumMod val="75000"/>
                </a:schemeClr>
              </a:solidFill>
              <a:latin typeface="Cambria" panose="02040503050406030204" pitchFamily="18" charset="0"/>
            </a:endParaRPr>
          </a:p>
        </p:txBody>
      </p:sp>
      <p:pic>
        <p:nvPicPr>
          <p:cNvPr id="143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0968" y="3264346"/>
            <a:ext cx="1053276" cy="10635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42" name="Text Box 6"/>
          <p:cNvSpPr txBox="1">
            <a:spLocks noChangeArrowheads="1"/>
          </p:cNvSpPr>
          <p:nvPr/>
        </p:nvSpPr>
        <p:spPr bwMode="auto">
          <a:xfrm>
            <a:off x="4404814" y="3093610"/>
            <a:ext cx="2282071" cy="497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chemeClr val="tx2">
                    <a:lumMod val="75000"/>
                  </a:schemeClr>
                </a:solidFill>
                <a:latin typeface="Cambria" panose="02040503050406030204" pitchFamily="18" charset="0"/>
              </a:rPr>
              <a:t>ΕΞΩΤΕΡΙΚΟΣ ΑΕΡΑΣ</a:t>
            </a:r>
            <a:endParaRPr lang="en-US" sz="1800" b="1">
              <a:solidFill>
                <a:schemeClr val="tx2">
                  <a:lumMod val="75000"/>
                </a:schemeClr>
              </a:solidFill>
              <a:latin typeface="Cambria" panose="02040503050406030204" pitchFamily="18" charset="0"/>
            </a:endParaRPr>
          </a:p>
          <a:p>
            <a:pPr>
              <a:lnSpc>
                <a:spcPct val="95000"/>
              </a:lnSpc>
              <a:buFont typeface="Times New Roman" charset="0"/>
              <a:buNone/>
              <a:defRPr/>
            </a:pPr>
            <a:r>
              <a:rPr lang="en-US" sz="1600" b="1" smtClean="0">
                <a:solidFill>
                  <a:schemeClr val="tx2">
                    <a:lumMod val="75000"/>
                  </a:schemeClr>
                </a:solidFill>
                <a:latin typeface="Cambria" panose="02040503050406030204" pitchFamily="18" charset="0"/>
              </a:rPr>
              <a:t>(</a:t>
            </a:r>
            <a:r>
              <a:rPr lang="el-GR" sz="1600" b="1" smtClean="0">
                <a:solidFill>
                  <a:schemeClr val="tx2">
                    <a:lumMod val="75000"/>
                  </a:schemeClr>
                </a:solidFill>
                <a:latin typeface="Cambria" panose="02040503050406030204" pitchFamily="18" charset="0"/>
              </a:rPr>
              <a:t>ΠΗΓΗ ΘΕΡΜΟΤΗΤΑΣ</a:t>
            </a:r>
            <a:r>
              <a:rPr lang="en-US" sz="1600" b="1" smtClean="0">
                <a:solidFill>
                  <a:schemeClr val="tx2">
                    <a:lumMod val="75000"/>
                  </a:schemeClr>
                </a:solidFill>
                <a:latin typeface="Cambria" panose="02040503050406030204" pitchFamily="18" charset="0"/>
              </a:rPr>
              <a:t>)</a:t>
            </a:r>
            <a:endParaRPr lang="en-US" sz="1600" b="1">
              <a:solidFill>
                <a:schemeClr val="tx2">
                  <a:lumMod val="75000"/>
                </a:schemeClr>
              </a:solidFill>
              <a:latin typeface="Cambria" panose="02040503050406030204" pitchFamily="18" charset="0"/>
            </a:endParaRPr>
          </a:p>
        </p:txBody>
      </p:sp>
      <p:sp>
        <p:nvSpPr>
          <p:cNvPr id="14343" name="Text Box 7"/>
          <p:cNvSpPr txBox="1">
            <a:spLocks noChangeArrowheads="1"/>
          </p:cNvSpPr>
          <p:nvPr/>
        </p:nvSpPr>
        <p:spPr bwMode="auto">
          <a:xfrm>
            <a:off x="7505869" y="3752545"/>
            <a:ext cx="1703336" cy="52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i="1" smtClean="0">
                <a:latin typeface="Cambria" panose="02040503050406030204" pitchFamily="18" charset="0"/>
              </a:rPr>
              <a:t>ΕΝΑΛΛΑΚΤΗΣ</a:t>
            </a:r>
            <a:endParaRPr lang="en-US" sz="1800" b="1" i="1">
              <a:latin typeface="Cambria" panose="02040503050406030204" pitchFamily="18" charset="0"/>
            </a:endParaRPr>
          </a:p>
          <a:p>
            <a:pPr>
              <a:lnSpc>
                <a:spcPct val="95000"/>
              </a:lnSpc>
              <a:buFont typeface="Times New Roman" charset="0"/>
              <a:buNone/>
              <a:defRPr/>
            </a:pPr>
            <a:r>
              <a:rPr lang="en-US" sz="1800" b="1" i="1" smtClean="0">
                <a:latin typeface="Cambria" panose="02040503050406030204" pitchFamily="18" charset="0"/>
              </a:rPr>
              <a:t>(</a:t>
            </a:r>
            <a:r>
              <a:rPr lang="el-GR" sz="1800" b="1" i="1" smtClean="0">
                <a:latin typeface="Cambria" panose="02040503050406030204" pitchFamily="18" charset="0"/>
              </a:rPr>
              <a:t>ΕΞΑΤΜΙΣΤΗΣ</a:t>
            </a:r>
            <a:r>
              <a:rPr lang="en-US" sz="1800" b="1" i="1" smtClean="0">
                <a:latin typeface="Cambria" panose="02040503050406030204" pitchFamily="18" charset="0"/>
              </a:rPr>
              <a:t>)</a:t>
            </a:r>
            <a:endParaRPr lang="en-US" sz="1800" b="1" i="1">
              <a:latin typeface="Cambria" panose="02040503050406030204" pitchFamily="18" charset="0"/>
            </a:endParaRPr>
          </a:p>
        </p:txBody>
      </p:sp>
      <p:pic>
        <p:nvPicPr>
          <p:cNvPr id="1434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5328" y="5605248"/>
            <a:ext cx="27150" cy="4371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45" name="Text Box 9"/>
          <p:cNvSpPr txBox="1">
            <a:spLocks noChangeArrowheads="1"/>
          </p:cNvSpPr>
          <p:nvPr/>
        </p:nvSpPr>
        <p:spPr bwMode="auto">
          <a:xfrm>
            <a:off x="788649" y="679757"/>
            <a:ext cx="2487207" cy="292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2000" b="1" smtClean="0">
                <a:latin typeface="Cambria" panose="02040503050406030204" pitchFamily="18" charset="0"/>
              </a:rPr>
              <a:t>ΕΣΩΤΕΡΙΚΟ ΚΤΙΡΙΟΥ</a:t>
            </a:r>
            <a:endParaRPr lang="en-US" sz="2000" b="1">
              <a:latin typeface="Cambria" panose="02040503050406030204" pitchFamily="18" charset="0"/>
            </a:endParaRPr>
          </a:p>
        </p:txBody>
      </p:sp>
      <p:sp>
        <p:nvSpPr>
          <p:cNvPr id="14347" name="Text Box 11"/>
          <p:cNvSpPr txBox="1">
            <a:spLocks noChangeArrowheads="1"/>
          </p:cNvSpPr>
          <p:nvPr/>
        </p:nvSpPr>
        <p:spPr bwMode="auto">
          <a:xfrm>
            <a:off x="7519819" y="2569813"/>
            <a:ext cx="1485252" cy="789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rgbClr val="000066"/>
                </a:solidFill>
                <a:latin typeface="Cambria" panose="02040503050406030204" pitchFamily="18" charset="0"/>
              </a:rPr>
              <a:t>ΕΞΩΤΕΡΙΚΟΣ ΑΕΡΑΣ </a:t>
            </a:r>
          </a:p>
          <a:p>
            <a:pPr>
              <a:lnSpc>
                <a:spcPct val="95000"/>
              </a:lnSpc>
              <a:buFont typeface="Times New Roman" charset="0"/>
              <a:buNone/>
              <a:defRPr/>
            </a:pPr>
            <a:r>
              <a:rPr lang="el-GR" sz="1800" b="1" smtClean="0">
                <a:solidFill>
                  <a:srgbClr val="000066"/>
                </a:solidFill>
                <a:latin typeface="Cambria" panose="02040503050406030204" pitchFamily="18" charset="0"/>
              </a:rPr>
              <a:t>(ΚΡΥΟΣ)</a:t>
            </a:r>
            <a:endParaRPr lang="en-US" sz="1800" b="1">
              <a:solidFill>
                <a:srgbClr val="000066"/>
              </a:solidFill>
              <a:latin typeface="Cambria" panose="02040503050406030204" pitchFamily="18" charset="0"/>
            </a:endParaRPr>
          </a:p>
        </p:txBody>
      </p:sp>
      <p:pic>
        <p:nvPicPr>
          <p:cNvPr id="14352"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3394" y="3636090"/>
            <a:ext cx="1460411" cy="3565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353"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09785" y="3473541"/>
            <a:ext cx="1458981" cy="2228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58" name="Text Box 22"/>
          <p:cNvSpPr txBox="1">
            <a:spLocks noChangeArrowheads="1"/>
          </p:cNvSpPr>
          <p:nvPr/>
        </p:nvSpPr>
        <p:spPr bwMode="auto">
          <a:xfrm>
            <a:off x="5268441" y="2016862"/>
            <a:ext cx="2119165" cy="377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991" tIns="40496" rIns="80991" bIns="4049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buFont typeface="Times New Roman" charset="0"/>
              <a:buNone/>
              <a:defRPr/>
            </a:pPr>
            <a:r>
              <a:rPr lang="el-GR" sz="1600" b="1" smtClean="0">
                <a:solidFill>
                  <a:schemeClr val="accent2">
                    <a:lumMod val="75000"/>
                  </a:schemeClr>
                </a:solidFill>
                <a:latin typeface="Cambria" panose="02040503050406030204" pitchFamily="18" charset="0"/>
              </a:rPr>
              <a:t>ΘΕΡΜΟΚΡΑΣΙΑ</a:t>
            </a:r>
            <a:r>
              <a:rPr lang="en-US" sz="1600" b="1" smtClean="0">
                <a:solidFill>
                  <a:schemeClr val="accent2">
                    <a:lumMod val="75000"/>
                  </a:schemeClr>
                </a:solidFill>
                <a:latin typeface="Cambria" panose="02040503050406030204" pitchFamily="18" charset="0"/>
              </a:rPr>
              <a:t> </a:t>
            </a:r>
            <a:r>
              <a:rPr lang="en-US" sz="1600" b="1">
                <a:solidFill>
                  <a:schemeClr val="accent2">
                    <a:lumMod val="75000"/>
                  </a:schemeClr>
                </a:solidFill>
                <a:latin typeface="Cambria" panose="02040503050406030204" pitchFamily="18" charset="0"/>
              </a:rPr>
              <a:t>= </a:t>
            </a:r>
            <a:r>
              <a:rPr lang="en-US" sz="2000" b="1">
                <a:solidFill>
                  <a:schemeClr val="accent2">
                    <a:lumMod val="75000"/>
                  </a:schemeClr>
                </a:solidFill>
                <a:latin typeface="Cambria" panose="02040503050406030204" pitchFamily="18" charset="0"/>
              </a:rPr>
              <a:t>T</a:t>
            </a:r>
            <a:r>
              <a:rPr lang="en-US" sz="2000" b="1" baseline="-25000">
                <a:solidFill>
                  <a:schemeClr val="accent2">
                    <a:lumMod val="75000"/>
                  </a:schemeClr>
                </a:solidFill>
                <a:latin typeface="Cambria" panose="02040503050406030204" pitchFamily="18" charset="0"/>
              </a:rPr>
              <a:t>2</a:t>
            </a:r>
          </a:p>
        </p:txBody>
      </p:sp>
      <p:sp>
        <p:nvSpPr>
          <p:cNvPr id="14366" name="Text Box 30"/>
          <p:cNvSpPr txBox="1">
            <a:spLocks noChangeArrowheads="1"/>
          </p:cNvSpPr>
          <p:nvPr/>
        </p:nvSpPr>
        <p:spPr bwMode="auto">
          <a:xfrm>
            <a:off x="4050314" y="2349919"/>
            <a:ext cx="1305729" cy="4113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991" tIns="40496" rIns="80991" bIns="4049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buFont typeface="Times New Roman" charset="0"/>
              <a:buNone/>
              <a:defRPr/>
            </a:pPr>
            <a:r>
              <a:rPr lang="el-GR" sz="1400" b="1" i="1" smtClean="0">
                <a:latin typeface="Cambria" panose="02040503050406030204" pitchFamily="18" charset="0"/>
              </a:rPr>
              <a:t>ΣΥΜΠΙΕΣΤΗΣ</a:t>
            </a:r>
            <a:endParaRPr lang="en-US" sz="1400" b="1" i="1">
              <a:latin typeface="Cambria" panose="02040503050406030204" pitchFamily="18" charset="0"/>
            </a:endParaRPr>
          </a:p>
        </p:txBody>
      </p:sp>
      <p:sp>
        <p:nvSpPr>
          <p:cNvPr id="14367" name="Text Box 31"/>
          <p:cNvSpPr txBox="1">
            <a:spLocks noChangeArrowheads="1"/>
          </p:cNvSpPr>
          <p:nvPr/>
        </p:nvSpPr>
        <p:spPr bwMode="auto">
          <a:xfrm rot="20907801">
            <a:off x="456013" y="1339595"/>
            <a:ext cx="2272752" cy="5578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991" tIns="40496" rIns="80991" bIns="4049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chemeClr val="accent2">
                    <a:lumMod val="50000"/>
                  </a:schemeClr>
                </a:solidFill>
                <a:latin typeface="Cambria" panose="02040503050406030204" pitchFamily="18" charset="0"/>
              </a:rPr>
              <a:t>ΑΤΜΟΙ ΨΥΚΤΙΚΟΥ ΥΓΡΟΥ (ΘΕΡΜΟΙ)</a:t>
            </a:r>
            <a:endParaRPr lang="en-US" sz="1800" b="1">
              <a:solidFill>
                <a:schemeClr val="accent2">
                  <a:lumMod val="50000"/>
                </a:schemeClr>
              </a:solidFill>
              <a:latin typeface="Cambria" panose="02040503050406030204" pitchFamily="18" charset="0"/>
            </a:endParaRPr>
          </a:p>
        </p:txBody>
      </p:sp>
      <p:pic>
        <p:nvPicPr>
          <p:cNvPr id="14370" name="Picture 3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0900" y="2868167"/>
            <a:ext cx="1159695" cy="1154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373" name="Picture 3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19819" y="3381147"/>
            <a:ext cx="1236061" cy="2142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374" name="Picture 3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3505" y="3265442"/>
            <a:ext cx="1030289" cy="2314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7" name="Text Box 22"/>
          <p:cNvSpPr txBox="1">
            <a:spLocks noChangeArrowheads="1"/>
          </p:cNvSpPr>
          <p:nvPr/>
        </p:nvSpPr>
        <p:spPr bwMode="auto">
          <a:xfrm>
            <a:off x="4949454" y="3934801"/>
            <a:ext cx="2124755" cy="3574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991" tIns="40496" rIns="80991" bIns="4049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buFont typeface="Times New Roman" charset="0"/>
              <a:buNone/>
              <a:defRPr/>
            </a:pPr>
            <a:r>
              <a:rPr lang="el-GR" sz="1600" b="1" smtClean="0">
                <a:solidFill>
                  <a:srgbClr val="0070C0"/>
                </a:solidFill>
                <a:latin typeface="Cambria" panose="02040503050406030204" pitchFamily="18" charset="0"/>
              </a:rPr>
              <a:t>ΘΕΡΜΟΚΡΑΣΙΑ</a:t>
            </a:r>
            <a:r>
              <a:rPr lang="en-US" sz="1600" b="1" smtClean="0">
                <a:solidFill>
                  <a:srgbClr val="0070C0"/>
                </a:solidFill>
                <a:latin typeface="Cambria" panose="02040503050406030204" pitchFamily="18" charset="0"/>
              </a:rPr>
              <a:t> </a:t>
            </a:r>
            <a:r>
              <a:rPr lang="en-US" sz="1600" b="1">
                <a:solidFill>
                  <a:srgbClr val="0070C0"/>
                </a:solidFill>
                <a:latin typeface="Cambria" panose="02040503050406030204" pitchFamily="18" charset="0"/>
              </a:rPr>
              <a:t>= </a:t>
            </a:r>
            <a:r>
              <a:rPr lang="en-US" sz="2000" b="1">
                <a:solidFill>
                  <a:srgbClr val="0070C0"/>
                </a:solidFill>
                <a:latin typeface="Cambria" panose="02040503050406030204" pitchFamily="18" charset="0"/>
              </a:rPr>
              <a:t>T</a:t>
            </a:r>
            <a:r>
              <a:rPr lang="en-US" sz="2000" b="1" baseline="-25000">
                <a:solidFill>
                  <a:srgbClr val="0070C0"/>
                </a:solidFill>
                <a:latin typeface="Cambria" panose="02040503050406030204" pitchFamily="18" charset="0"/>
              </a:rPr>
              <a:t>2</a:t>
            </a:r>
          </a:p>
        </p:txBody>
      </p:sp>
      <p:sp>
        <p:nvSpPr>
          <p:cNvPr id="48" name="Text Box 22"/>
          <p:cNvSpPr txBox="1">
            <a:spLocks noChangeArrowheads="1"/>
          </p:cNvSpPr>
          <p:nvPr/>
        </p:nvSpPr>
        <p:spPr bwMode="auto">
          <a:xfrm>
            <a:off x="5266327" y="4732688"/>
            <a:ext cx="2333515" cy="377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991" tIns="40496" rIns="80991" bIns="4049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buFont typeface="Times New Roman" charset="0"/>
              <a:buNone/>
              <a:defRPr/>
            </a:pPr>
            <a:r>
              <a:rPr lang="el-GR" sz="1600" b="1" smtClean="0">
                <a:solidFill>
                  <a:srgbClr val="000066"/>
                </a:solidFill>
                <a:latin typeface="Cambria" panose="02040503050406030204" pitchFamily="18" charset="0"/>
              </a:rPr>
              <a:t>ΘΕΡΜΟΚΡΑΣΙΑ</a:t>
            </a:r>
            <a:r>
              <a:rPr lang="en-US" sz="1600" b="1" smtClean="0">
                <a:solidFill>
                  <a:srgbClr val="000066"/>
                </a:solidFill>
                <a:latin typeface="Cambria" panose="02040503050406030204" pitchFamily="18" charset="0"/>
              </a:rPr>
              <a:t> </a:t>
            </a:r>
            <a:r>
              <a:rPr lang="en-US" sz="1600" b="1">
                <a:solidFill>
                  <a:srgbClr val="000066"/>
                </a:solidFill>
                <a:latin typeface="Cambria" panose="02040503050406030204" pitchFamily="18" charset="0"/>
              </a:rPr>
              <a:t>= </a:t>
            </a:r>
            <a:r>
              <a:rPr lang="el-GR" sz="2000" b="1" smtClean="0">
                <a:solidFill>
                  <a:srgbClr val="000066"/>
                </a:solidFill>
                <a:latin typeface="Cambria" panose="02040503050406030204" pitchFamily="18" charset="0"/>
              </a:rPr>
              <a:t>Τ</a:t>
            </a:r>
            <a:r>
              <a:rPr lang="el-GR" sz="2000" b="1" baseline="-25000" smtClean="0">
                <a:solidFill>
                  <a:srgbClr val="000066"/>
                </a:solidFill>
                <a:latin typeface="Cambria" panose="02040503050406030204" pitchFamily="18" charset="0"/>
              </a:rPr>
              <a:t>1</a:t>
            </a:r>
            <a:endParaRPr lang="en-US" sz="2000" b="1" baseline="-25000">
              <a:solidFill>
                <a:srgbClr val="000066"/>
              </a:solidFill>
              <a:latin typeface="Cambria" panose="02040503050406030204" pitchFamily="18" charset="0"/>
            </a:endParaRPr>
          </a:p>
        </p:txBody>
      </p:sp>
      <p:sp>
        <p:nvSpPr>
          <p:cNvPr id="49" name="Text Box 22"/>
          <p:cNvSpPr txBox="1">
            <a:spLocks noChangeArrowheads="1"/>
          </p:cNvSpPr>
          <p:nvPr/>
        </p:nvSpPr>
        <p:spPr bwMode="auto">
          <a:xfrm>
            <a:off x="1592389" y="2018607"/>
            <a:ext cx="2112939" cy="3525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991" tIns="40496" rIns="80991" bIns="4049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buFont typeface="Times New Roman" charset="0"/>
              <a:buNone/>
              <a:defRPr/>
            </a:pPr>
            <a:r>
              <a:rPr lang="el-GR" sz="1600" b="1" smtClean="0">
                <a:solidFill>
                  <a:schemeClr val="accent2">
                    <a:lumMod val="50000"/>
                  </a:schemeClr>
                </a:solidFill>
                <a:latin typeface="Cambria" panose="02040503050406030204" pitchFamily="18" charset="0"/>
              </a:rPr>
              <a:t>ΘΕΡΜΟΚΡΑΣΙΑ</a:t>
            </a:r>
            <a:r>
              <a:rPr lang="en-US" sz="1600" b="1" smtClean="0">
                <a:solidFill>
                  <a:schemeClr val="accent2">
                    <a:lumMod val="50000"/>
                  </a:schemeClr>
                </a:solidFill>
                <a:latin typeface="Cambria" panose="02040503050406030204" pitchFamily="18" charset="0"/>
              </a:rPr>
              <a:t> </a:t>
            </a:r>
            <a:r>
              <a:rPr lang="en-US" sz="1600" b="1">
                <a:solidFill>
                  <a:schemeClr val="accent2">
                    <a:lumMod val="50000"/>
                  </a:schemeClr>
                </a:solidFill>
                <a:latin typeface="Cambria" panose="02040503050406030204" pitchFamily="18" charset="0"/>
              </a:rPr>
              <a:t>= </a:t>
            </a:r>
            <a:r>
              <a:rPr lang="el-GR" sz="2000" b="1" smtClean="0">
                <a:solidFill>
                  <a:schemeClr val="accent2">
                    <a:lumMod val="50000"/>
                  </a:schemeClr>
                </a:solidFill>
                <a:latin typeface="Cambria" panose="02040503050406030204" pitchFamily="18" charset="0"/>
              </a:rPr>
              <a:t>Τ</a:t>
            </a:r>
            <a:r>
              <a:rPr lang="el-GR" sz="2000" b="1" baseline="-25000" smtClean="0">
                <a:solidFill>
                  <a:schemeClr val="accent2">
                    <a:lumMod val="50000"/>
                  </a:schemeClr>
                </a:solidFill>
                <a:latin typeface="Cambria" panose="02040503050406030204" pitchFamily="18" charset="0"/>
              </a:rPr>
              <a:t>3</a:t>
            </a:r>
            <a:endParaRPr lang="en-US" sz="2000" b="1" baseline="-25000">
              <a:solidFill>
                <a:schemeClr val="accent2">
                  <a:lumMod val="50000"/>
                </a:schemeClr>
              </a:solidFill>
              <a:latin typeface="Cambria" panose="02040503050406030204" pitchFamily="18" charset="0"/>
            </a:endParaRPr>
          </a:p>
        </p:txBody>
      </p:sp>
      <p:sp>
        <p:nvSpPr>
          <p:cNvPr id="50" name="Text Box 9"/>
          <p:cNvSpPr txBox="1">
            <a:spLocks noChangeArrowheads="1"/>
          </p:cNvSpPr>
          <p:nvPr/>
        </p:nvSpPr>
        <p:spPr bwMode="auto">
          <a:xfrm>
            <a:off x="7426747" y="508934"/>
            <a:ext cx="1861581"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2000" b="1" smtClean="0">
                <a:latin typeface="Cambria" panose="02040503050406030204" pitchFamily="18" charset="0"/>
              </a:rPr>
              <a:t>ΕΞΩΤΕΡΙΚΟΣ</a:t>
            </a:r>
          </a:p>
          <a:p>
            <a:pPr>
              <a:lnSpc>
                <a:spcPct val="95000"/>
              </a:lnSpc>
              <a:buFont typeface="Times New Roman" charset="0"/>
              <a:buNone/>
              <a:defRPr/>
            </a:pPr>
            <a:r>
              <a:rPr lang="el-GR" sz="2000" b="1" smtClean="0">
                <a:latin typeface="Cambria" panose="02040503050406030204" pitchFamily="18" charset="0"/>
              </a:rPr>
              <a:t>ΧΩΡΟΣ</a:t>
            </a:r>
            <a:endParaRPr lang="en-US" sz="2000" b="1">
              <a:latin typeface="Cambria" panose="02040503050406030204" pitchFamily="18" charset="0"/>
            </a:endParaRPr>
          </a:p>
        </p:txBody>
      </p:sp>
      <p:sp>
        <p:nvSpPr>
          <p:cNvPr id="51" name="Text Box 7"/>
          <p:cNvSpPr txBox="1">
            <a:spLocks noChangeArrowheads="1"/>
          </p:cNvSpPr>
          <p:nvPr/>
        </p:nvSpPr>
        <p:spPr bwMode="auto">
          <a:xfrm>
            <a:off x="37743" y="3752545"/>
            <a:ext cx="1999133" cy="4678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600" b="1" i="1" smtClean="0">
                <a:latin typeface="Cambria" panose="02040503050406030204" pitchFamily="18" charset="0"/>
              </a:rPr>
              <a:t>ΕΝΑΛΛΑΚΤΗΣ</a:t>
            </a:r>
            <a:endParaRPr lang="en-US" sz="1600" b="1" i="1">
              <a:latin typeface="Cambria" panose="02040503050406030204" pitchFamily="18" charset="0"/>
            </a:endParaRPr>
          </a:p>
          <a:p>
            <a:pPr>
              <a:lnSpc>
                <a:spcPct val="95000"/>
              </a:lnSpc>
              <a:buFont typeface="Times New Roman" charset="0"/>
              <a:buNone/>
              <a:defRPr/>
            </a:pPr>
            <a:r>
              <a:rPr lang="en-US" sz="1400" b="1" i="1" smtClean="0">
                <a:latin typeface="Cambria" panose="02040503050406030204" pitchFamily="18" charset="0"/>
              </a:rPr>
              <a:t>(</a:t>
            </a:r>
            <a:r>
              <a:rPr lang="el-GR" sz="1400" b="1" i="1" smtClean="0">
                <a:latin typeface="Cambria" panose="02040503050406030204" pitchFamily="18" charset="0"/>
              </a:rPr>
              <a:t>ΣΥΜΠΥΚΝΩΤΗΣ</a:t>
            </a:r>
            <a:r>
              <a:rPr lang="en-US" sz="1600" b="1" i="1" smtClean="0">
                <a:latin typeface="Cambria" panose="02040503050406030204" pitchFamily="18" charset="0"/>
              </a:rPr>
              <a:t>)</a:t>
            </a:r>
            <a:endParaRPr lang="en-US" sz="1600" b="1" i="1">
              <a:latin typeface="Cambria" panose="02040503050406030204" pitchFamily="18" charset="0"/>
            </a:endParaRPr>
          </a:p>
        </p:txBody>
      </p:sp>
      <p:sp>
        <p:nvSpPr>
          <p:cNvPr id="52" name="Text Box 4"/>
          <p:cNvSpPr txBox="1">
            <a:spLocks noChangeArrowheads="1"/>
          </p:cNvSpPr>
          <p:nvPr/>
        </p:nvSpPr>
        <p:spPr bwMode="auto">
          <a:xfrm rot="1485218">
            <a:off x="623347" y="5280777"/>
            <a:ext cx="1834798" cy="52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chemeClr val="tx2">
                    <a:lumMod val="75000"/>
                  </a:schemeClr>
                </a:solidFill>
                <a:latin typeface="Cambria" panose="02040503050406030204" pitchFamily="18" charset="0"/>
              </a:rPr>
              <a:t>ΨΥΚΤΙΚΟ ΥΓΡΟ, ΚΡΥΟ</a:t>
            </a:r>
            <a:endParaRPr lang="en-US" sz="1800" b="1">
              <a:solidFill>
                <a:schemeClr val="tx2">
                  <a:lumMod val="75000"/>
                </a:schemeClr>
              </a:solidFill>
              <a:latin typeface="Cambria" panose="02040503050406030204" pitchFamily="18" charset="0"/>
            </a:endParaRPr>
          </a:p>
        </p:txBody>
      </p:sp>
      <p:sp>
        <p:nvSpPr>
          <p:cNvPr id="53" name="Text Box 4"/>
          <p:cNvSpPr txBox="1">
            <a:spLocks noChangeArrowheads="1"/>
          </p:cNvSpPr>
          <p:nvPr/>
        </p:nvSpPr>
        <p:spPr bwMode="auto">
          <a:xfrm>
            <a:off x="4157622" y="5618898"/>
            <a:ext cx="1588124" cy="52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i="1" smtClean="0">
                <a:latin typeface="Cambria" panose="02040503050406030204" pitchFamily="18" charset="0"/>
              </a:rPr>
              <a:t>ΒΑΛΒΙΔΑ ΕΚΤΟΝΩΣΗΣ</a:t>
            </a:r>
            <a:endParaRPr lang="en-US" sz="1800" b="1" i="1">
              <a:latin typeface="Cambria" panose="02040503050406030204" pitchFamily="18" charset="0"/>
            </a:endParaRPr>
          </a:p>
        </p:txBody>
      </p:sp>
      <p:sp>
        <p:nvSpPr>
          <p:cNvPr id="54" name="Text Box 4"/>
          <p:cNvSpPr txBox="1">
            <a:spLocks noChangeArrowheads="1"/>
          </p:cNvSpPr>
          <p:nvPr/>
        </p:nvSpPr>
        <p:spPr bwMode="auto">
          <a:xfrm rot="20408840">
            <a:off x="6091681" y="5210524"/>
            <a:ext cx="2534499" cy="789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chemeClr val="tx2">
                    <a:lumMod val="75000"/>
                  </a:schemeClr>
                </a:solidFill>
                <a:latin typeface="Cambria" panose="02040503050406030204" pitchFamily="18" charset="0"/>
              </a:rPr>
              <a:t>ΚΡΥΟ ΜΕΙΓΜΑ ΥΓΡΟΥ ΨΥΚΤΙΚΟΥ ΡΕΥΣΤΟΥ ΚΑΙ ΑΤΜΩΝ</a:t>
            </a:r>
            <a:endParaRPr lang="en-US" sz="1800" b="1">
              <a:solidFill>
                <a:schemeClr val="tx2">
                  <a:lumMod val="75000"/>
                </a:schemeClr>
              </a:solidFill>
              <a:latin typeface="Cambria" panose="02040503050406030204" pitchFamily="18" charset="0"/>
            </a:endParaRPr>
          </a:p>
        </p:txBody>
      </p:sp>
      <p:sp>
        <p:nvSpPr>
          <p:cNvPr id="55" name="Text Box 4"/>
          <p:cNvSpPr txBox="1">
            <a:spLocks noChangeArrowheads="1"/>
          </p:cNvSpPr>
          <p:nvPr/>
        </p:nvSpPr>
        <p:spPr bwMode="auto">
          <a:xfrm>
            <a:off x="37743" y="2260436"/>
            <a:ext cx="1239506" cy="789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rgbClr val="C00000"/>
                </a:solidFill>
                <a:latin typeface="Cambria" panose="02040503050406030204" pitchFamily="18" charset="0"/>
              </a:rPr>
              <a:t>ΖΕΣΤΟΣ ΑΕΡΑΣ ΔΩΜΑΤΙΟΥ</a:t>
            </a:r>
            <a:endParaRPr lang="en-US" sz="1800" b="1">
              <a:solidFill>
                <a:srgbClr val="C00000"/>
              </a:solidFill>
              <a:latin typeface="Cambria" panose="02040503050406030204" pitchFamily="18" charset="0"/>
            </a:endParaRPr>
          </a:p>
        </p:txBody>
      </p:sp>
      <p:sp>
        <p:nvSpPr>
          <p:cNvPr id="56" name="Text Box 4"/>
          <p:cNvSpPr txBox="1">
            <a:spLocks noChangeArrowheads="1"/>
          </p:cNvSpPr>
          <p:nvPr/>
        </p:nvSpPr>
        <p:spPr bwMode="auto">
          <a:xfrm>
            <a:off x="1855202" y="3722458"/>
            <a:ext cx="1588124" cy="52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chemeClr val="tx2">
                    <a:lumMod val="75000"/>
                  </a:schemeClr>
                </a:solidFill>
                <a:latin typeface="Cambria" panose="02040503050406030204" pitchFamily="18" charset="0"/>
              </a:rPr>
              <a:t>ΑΕΡΑΣ ΔΩΜΑΤΙΟΥ</a:t>
            </a:r>
            <a:endParaRPr lang="en-US" sz="1800" b="1">
              <a:solidFill>
                <a:schemeClr val="tx2">
                  <a:lumMod val="75000"/>
                </a:schemeClr>
              </a:solidFill>
              <a:latin typeface="Cambria" panose="02040503050406030204" pitchFamily="18" charset="0"/>
            </a:endParaRPr>
          </a:p>
        </p:txBody>
      </p:sp>
      <p:sp>
        <p:nvSpPr>
          <p:cNvPr id="2" name="Down Arrow 1"/>
          <p:cNvSpPr/>
          <p:nvPr/>
        </p:nvSpPr>
        <p:spPr>
          <a:xfrm>
            <a:off x="4528678" y="966025"/>
            <a:ext cx="305087" cy="654824"/>
          </a:xfrm>
          <a:prstGeom prst="downArrow">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3801493" y="467497"/>
            <a:ext cx="248821" cy="6390503"/>
          </a:xfrm>
          <a:prstGeom prst="rect">
            <a:avLst/>
          </a:prstGeom>
          <a:pattFill prst="dkUpDiag">
            <a:fgClr>
              <a:schemeClr val="bg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p:cNvSpPr/>
          <p:nvPr/>
        </p:nvSpPr>
        <p:spPr>
          <a:xfrm>
            <a:off x="64288" y="467498"/>
            <a:ext cx="3737206" cy="212260"/>
          </a:xfrm>
          <a:prstGeom prst="rect">
            <a:avLst/>
          </a:prstGeom>
          <a:pattFill prst="dkUpDiag">
            <a:fgClr>
              <a:schemeClr val="bg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p:cNvSpPr/>
          <p:nvPr/>
        </p:nvSpPr>
        <p:spPr>
          <a:xfrm>
            <a:off x="79994" y="6645740"/>
            <a:ext cx="3737206" cy="212260"/>
          </a:xfrm>
          <a:prstGeom prst="rect">
            <a:avLst/>
          </a:prstGeom>
          <a:pattFill prst="dkUpDiag">
            <a:fgClr>
              <a:schemeClr val="bg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Bent Arrow 3"/>
          <p:cNvSpPr/>
          <p:nvPr/>
        </p:nvSpPr>
        <p:spPr>
          <a:xfrm flipH="1">
            <a:off x="5014154" y="1699871"/>
            <a:ext cx="2373452" cy="1711490"/>
          </a:xfrm>
          <a:prstGeom prst="bentArrow">
            <a:avLst>
              <a:gd name="adj1" fmla="val 7537"/>
              <a:gd name="adj2" fmla="val 15437"/>
              <a:gd name="adj3" fmla="val 13893"/>
              <a:gd name="adj4" fmla="val 18802"/>
            </a:avLst>
          </a:prstGeom>
          <a:solidFill>
            <a:srgbClr val="FF99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4" name="Bent Arrow 63"/>
          <p:cNvSpPr/>
          <p:nvPr/>
        </p:nvSpPr>
        <p:spPr>
          <a:xfrm rot="5400000" flipH="1">
            <a:off x="5715138" y="3421635"/>
            <a:ext cx="1038998" cy="2570365"/>
          </a:xfrm>
          <a:prstGeom prst="bentArrow">
            <a:avLst>
              <a:gd name="adj1" fmla="val 10163"/>
              <a:gd name="adj2" fmla="val 15437"/>
              <a:gd name="adj3" fmla="val 10031"/>
              <a:gd name="adj4" fmla="val 18802"/>
            </a:avLst>
          </a:prstGeom>
          <a:solidFill>
            <a:srgbClr val="0000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5" name="Bent Arrow 64"/>
          <p:cNvSpPr/>
          <p:nvPr/>
        </p:nvSpPr>
        <p:spPr>
          <a:xfrm rot="10800000" flipH="1">
            <a:off x="1429097" y="3796132"/>
            <a:ext cx="2975711" cy="1600702"/>
          </a:xfrm>
          <a:prstGeom prst="bentArrow">
            <a:avLst>
              <a:gd name="adj1" fmla="val 7537"/>
              <a:gd name="adj2" fmla="val 15437"/>
              <a:gd name="adj3" fmla="val 10031"/>
              <a:gd name="adj4" fmla="val 18802"/>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6" name="Bent Arrow 65"/>
          <p:cNvSpPr/>
          <p:nvPr/>
        </p:nvSpPr>
        <p:spPr>
          <a:xfrm rot="16200000" flipH="1">
            <a:off x="2310873" y="955942"/>
            <a:ext cx="1086862" cy="3101019"/>
          </a:xfrm>
          <a:prstGeom prst="bentArrow">
            <a:avLst>
              <a:gd name="adj1" fmla="val 7537"/>
              <a:gd name="adj2" fmla="val 15437"/>
              <a:gd name="adj3" fmla="val 10031"/>
              <a:gd name="adj4" fmla="val 18802"/>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71" name="Group 70"/>
          <p:cNvGrpSpPr/>
          <p:nvPr/>
        </p:nvGrpSpPr>
        <p:grpSpPr>
          <a:xfrm>
            <a:off x="4348288" y="1634257"/>
            <a:ext cx="665867" cy="774232"/>
            <a:chOff x="1982006" y="3624567"/>
            <a:chExt cx="1391916" cy="1432891"/>
          </a:xfrm>
        </p:grpSpPr>
        <p:sp>
          <p:nvSpPr>
            <p:cNvPr id="72" name="Oval 71"/>
            <p:cNvSpPr/>
            <p:nvPr/>
          </p:nvSpPr>
          <p:spPr>
            <a:xfrm>
              <a:off x="1982006" y="3665542"/>
              <a:ext cx="1391916" cy="1365051"/>
            </a:xfrm>
            <a:prstGeom prst="ellipse">
              <a:avLst/>
            </a:prstGeom>
            <a:gradFill flip="none" rotWithShape="1">
              <a:gsLst>
                <a:gs pos="0">
                  <a:srgbClr val="000082"/>
                </a:gs>
                <a:gs pos="15000">
                  <a:srgbClr val="66008F"/>
                </a:gs>
                <a:gs pos="31000">
                  <a:srgbClr val="BA0066"/>
                </a:gs>
                <a:gs pos="83000">
                  <a:srgbClr val="FF0000"/>
                </a:gs>
                <a:gs pos="97000">
                  <a:srgbClr val="FF8200"/>
                </a:gs>
              </a:gsLst>
              <a:lin ang="10800000" scaled="1"/>
              <a:tileRect/>
            </a:gra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Chord 72"/>
            <p:cNvSpPr/>
            <p:nvPr/>
          </p:nvSpPr>
          <p:spPr>
            <a:xfrm rot="6038308">
              <a:off x="1982006" y="3665542"/>
              <a:ext cx="1391916" cy="1391916"/>
            </a:xfrm>
            <a:prstGeom prst="chord">
              <a:avLst>
                <a:gd name="adj1" fmla="val 5733072"/>
                <a:gd name="adj2" fmla="val 1283520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Chord 73"/>
            <p:cNvSpPr/>
            <p:nvPr/>
          </p:nvSpPr>
          <p:spPr>
            <a:xfrm>
              <a:off x="1982006" y="3624567"/>
              <a:ext cx="1391916" cy="1391916"/>
            </a:xfrm>
            <a:prstGeom prst="chord">
              <a:avLst>
                <a:gd name="adj1" fmla="val 2567974"/>
                <a:gd name="adj2" fmla="val 986518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1" name="Text Box 9"/>
          <p:cNvSpPr txBox="1">
            <a:spLocks noChangeArrowheads="1"/>
          </p:cNvSpPr>
          <p:nvPr/>
        </p:nvSpPr>
        <p:spPr bwMode="auto">
          <a:xfrm>
            <a:off x="4349185" y="655128"/>
            <a:ext cx="1861581" cy="292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2000" b="1" smtClean="0">
                <a:latin typeface="Cambria" panose="02040503050406030204" pitchFamily="18" charset="0"/>
              </a:rPr>
              <a:t>ηλεκτρισμός</a:t>
            </a:r>
            <a:endParaRPr lang="en-US" sz="2000" b="1">
              <a:latin typeface="Cambria" panose="02040503050406030204" pitchFamily="18" charset="0"/>
            </a:endParaRPr>
          </a:p>
        </p:txBody>
      </p:sp>
      <p:sp>
        <p:nvSpPr>
          <p:cNvPr id="6" name="Freeform 5"/>
          <p:cNvSpPr/>
          <p:nvPr/>
        </p:nvSpPr>
        <p:spPr>
          <a:xfrm>
            <a:off x="2511188" y="1309262"/>
            <a:ext cx="409433" cy="653757"/>
          </a:xfrm>
          <a:custGeom>
            <a:avLst/>
            <a:gdLst>
              <a:gd name="connsiteX0" fmla="*/ 0 w 409433"/>
              <a:gd name="connsiteY0" fmla="*/ 28218 h 587776"/>
              <a:gd name="connsiteX1" fmla="*/ 68239 w 409433"/>
              <a:gd name="connsiteY1" fmla="*/ 922 h 587776"/>
              <a:gd name="connsiteX2" fmla="*/ 218364 w 409433"/>
              <a:gd name="connsiteY2" fmla="*/ 28218 h 587776"/>
              <a:gd name="connsiteX3" fmla="*/ 272955 w 409433"/>
              <a:gd name="connsiteY3" fmla="*/ 151047 h 587776"/>
              <a:gd name="connsiteX4" fmla="*/ 286603 w 409433"/>
              <a:gd name="connsiteY4" fmla="*/ 191991 h 587776"/>
              <a:gd name="connsiteX5" fmla="*/ 218364 w 409433"/>
              <a:gd name="connsiteY5" fmla="*/ 301173 h 587776"/>
              <a:gd name="connsiteX6" fmla="*/ 204716 w 409433"/>
              <a:gd name="connsiteY6" fmla="*/ 437650 h 587776"/>
              <a:gd name="connsiteX7" fmla="*/ 245660 w 409433"/>
              <a:gd name="connsiteY7" fmla="*/ 464946 h 587776"/>
              <a:gd name="connsiteX8" fmla="*/ 272955 w 409433"/>
              <a:gd name="connsiteY8" fmla="*/ 505889 h 587776"/>
              <a:gd name="connsiteX9" fmla="*/ 327546 w 409433"/>
              <a:gd name="connsiteY9" fmla="*/ 519537 h 587776"/>
              <a:gd name="connsiteX10" fmla="*/ 368490 w 409433"/>
              <a:gd name="connsiteY10" fmla="*/ 533185 h 587776"/>
              <a:gd name="connsiteX11" fmla="*/ 409433 w 409433"/>
              <a:gd name="connsiteY11" fmla="*/ 587776 h 58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433" h="587776">
                <a:moveTo>
                  <a:pt x="0" y="28218"/>
                </a:moveTo>
                <a:cubicBezTo>
                  <a:pt x="22746" y="19119"/>
                  <a:pt x="43813" y="2801"/>
                  <a:pt x="68239" y="922"/>
                </a:cubicBezTo>
                <a:cubicBezTo>
                  <a:pt x="130932" y="-3901"/>
                  <a:pt x="166459" y="10916"/>
                  <a:pt x="218364" y="28218"/>
                </a:cubicBezTo>
                <a:cubicBezTo>
                  <a:pt x="261620" y="93101"/>
                  <a:pt x="240473" y="53600"/>
                  <a:pt x="272955" y="151047"/>
                </a:cubicBezTo>
                <a:lnTo>
                  <a:pt x="286603" y="191991"/>
                </a:lnTo>
                <a:cubicBezTo>
                  <a:pt x="254121" y="289438"/>
                  <a:pt x="283248" y="257917"/>
                  <a:pt x="218364" y="301173"/>
                </a:cubicBezTo>
                <a:cubicBezTo>
                  <a:pt x="183539" y="353412"/>
                  <a:pt x="168524" y="356217"/>
                  <a:pt x="204716" y="437650"/>
                </a:cubicBezTo>
                <a:cubicBezTo>
                  <a:pt x="211378" y="452639"/>
                  <a:pt x="232012" y="455847"/>
                  <a:pt x="245660" y="464946"/>
                </a:cubicBezTo>
                <a:cubicBezTo>
                  <a:pt x="254758" y="478594"/>
                  <a:pt x="259307" y="496791"/>
                  <a:pt x="272955" y="505889"/>
                </a:cubicBezTo>
                <a:cubicBezTo>
                  <a:pt x="288562" y="516294"/>
                  <a:pt x="309511" y="514384"/>
                  <a:pt x="327546" y="519537"/>
                </a:cubicBezTo>
                <a:cubicBezTo>
                  <a:pt x="341379" y="523489"/>
                  <a:pt x="354842" y="528636"/>
                  <a:pt x="368490" y="533185"/>
                </a:cubicBezTo>
                <a:cubicBezTo>
                  <a:pt x="399354" y="579481"/>
                  <a:pt x="384187" y="562530"/>
                  <a:pt x="409433" y="587776"/>
                </a:cubicBezTo>
              </a:path>
            </a:pathLst>
          </a:custGeom>
          <a:noFill/>
          <a:ln w="19050">
            <a:solidFill>
              <a:schemeClr val="tx1"/>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5745707" y="5254388"/>
            <a:ext cx="272956" cy="682705"/>
          </a:xfrm>
          <a:custGeom>
            <a:avLst/>
            <a:gdLst>
              <a:gd name="connsiteX0" fmla="*/ 272956 w 272956"/>
              <a:gd name="connsiteY0" fmla="*/ 600502 h 682705"/>
              <a:gd name="connsiteX1" fmla="*/ 204717 w 272956"/>
              <a:gd name="connsiteY1" fmla="*/ 655093 h 682705"/>
              <a:gd name="connsiteX2" fmla="*/ 163774 w 272956"/>
              <a:gd name="connsiteY2" fmla="*/ 682388 h 682705"/>
              <a:gd name="connsiteX3" fmla="*/ 122830 w 272956"/>
              <a:gd name="connsiteY3" fmla="*/ 668740 h 682705"/>
              <a:gd name="connsiteX4" fmla="*/ 54592 w 272956"/>
              <a:gd name="connsiteY4" fmla="*/ 586854 h 682705"/>
              <a:gd name="connsiteX5" fmla="*/ 0 w 272956"/>
              <a:gd name="connsiteY5" fmla="*/ 504967 h 682705"/>
              <a:gd name="connsiteX6" fmla="*/ 13648 w 272956"/>
              <a:gd name="connsiteY6" fmla="*/ 423081 h 682705"/>
              <a:gd name="connsiteX7" fmla="*/ 81887 w 272956"/>
              <a:gd name="connsiteY7" fmla="*/ 313899 h 682705"/>
              <a:gd name="connsiteX8" fmla="*/ 136478 w 272956"/>
              <a:gd name="connsiteY8" fmla="*/ 232012 h 682705"/>
              <a:gd name="connsiteX9" fmla="*/ 163774 w 272956"/>
              <a:gd name="connsiteY9" fmla="*/ 191069 h 682705"/>
              <a:gd name="connsiteX10" fmla="*/ 191069 w 272956"/>
              <a:gd name="connsiteY10" fmla="*/ 0 h 68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956" h="682705">
                <a:moveTo>
                  <a:pt x="272956" y="600502"/>
                </a:moveTo>
                <a:cubicBezTo>
                  <a:pt x="250210" y="618699"/>
                  <a:pt x="228021" y="637615"/>
                  <a:pt x="204717" y="655093"/>
                </a:cubicBezTo>
                <a:cubicBezTo>
                  <a:pt x="191595" y="664934"/>
                  <a:pt x="179953" y="679692"/>
                  <a:pt x="163774" y="682388"/>
                </a:cubicBezTo>
                <a:cubicBezTo>
                  <a:pt x="149583" y="684753"/>
                  <a:pt x="136478" y="673289"/>
                  <a:pt x="122830" y="668740"/>
                </a:cubicBezTo>
                <a:cubicBezTo>
                  <a:pt x="25303" y="522447"/>
                  <a:pt x="177178" y="744464"/>
                  <a:pt x="54592" y="586854"/>
                </a:cubicBezTo>
                <a:cubicBezTo>
                  <a:pt x="34451" y="560959"/>
                  <a:pt x="0" y="504967"/>
                  <a:pt x="0" y="504967"/>
                </a:cubicBezTo>
                <a:cubicBezTo>
                  <a:pt x="4549" y="477672"/>
                  <a:pt x="5696" y="449586"/>
                  <a:pt x="13648" y="423081"/>
                </a:cubicBezTo>
                <a:cubicBezTo>
                  <a:pt x="27265" y="377691"/>
                  <a:pt x="55404" y="351733"/>
                  <a:pt x="81887" y="313899"/>
                </a:cubicBezTo>
                <a:cubicBezTo>
                  <a:pt x="100699" y="287024"/>
                  <a:pt x="118281" y="259308"/>
                  <a:pt x="136478" y="232012"/>
                </a:cubicBezTo>
                <a:lnTo>
                  <a:pt x="163774" y="191069"/>
                </a:lnTo>
                <a:cubicBezTo>
                  <a:pt x="202578" y="74656"/>
                  <a:pt x="191069" y="137954"/>
                  <a:pt x="191069" y="0"/>
                </a:cubicBezTo>
              </a:path>
            </a:pathLst>
          </a:custGeom>
          <a:noFill/>
          <a:ln w="19050">
            <a:solidFill>
              <a:schemeClr val="tx1"/>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2442949" y="5153103"/>
            <a:ext cx="436729" cy="647196"/>
          </a:xfrm>
          <a:custGeom>
            <a:avLst/>
            <a:gdLst>
              <a:gd name="connsiteX0" fmla="*/ 0 w 436729"/>
              <a:gd name="connsiteY0" fmla="*/ 409433 h 477672"/>
              <a:gd name="connsiteX1" fmla="*/ 81887 w 436729"/>
              <a:gd name="connsiteY1" fmla="*/ 450376 h 477672"/>
              <a:gd name="connsiteX2" fmla="*/ 204717 w 436729"/>
              <a:gd name="connsiteY2" fmla="*/ 477672 h 477672"/>
              <a:gd name="connsiteX3" fmla="*/ 327547 w 436729"/>
              <a:gd name="connsiteY3" fmla="*/ 464024 h 477672"/>
              <a:gd name="connsiteX4" fmla="*/ 368490 w 436729"/>
              <a:gd name="connsiteY4" fmla="*/ 423080 h 477672"/>
              <a:gd name="connsiteX5" fmla="*/ 436729 w 436729"/>
              <a:gd name="connsiteY5" fmla="*/ 300251 h 477672"/>
              <a:gd name="connsiteX6" fmla="*/ 423081 w 436729"/>
              <a:gd name="connsiteY6" fmla="*/ 204716 h 477672"/>
              <a:gd name="connsiteX7" fmla="*/ 382138 w 436729"/>
              <a:gd name="connsiteY7" fmla="*/ 177421 h 477672"/>
              <a:gd name="connsiteX8" fmla="*/ 300251 w 436729"/>
              <a:gd name="connsiteY8" fmla="*/ 150125 h 477672"/>
              <a:gd name="connsiteX9" fmla="*/ 272955 w 436729"/>
              <a:gd name="connsiteY9" fmla="*/ 0 h 47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6729" h="477672">
                <a:moveTo>
                  <a:pt x="0" y="409433"/>
                </a:moveTo>
                <a:cubicBezTo>
                  <a:pt x="27296" y="423081"/>
                  <a:pt x="53552" y="439042"/>
                  <a:pt x="81887" y="450376"/>
                </a:cubicBezTo>
                <a:cubicBezTo>
                  <a:pt x="101162" y="458086"/>
                  <a:pt x="189591" y="474647"/>
                  <a:pt x="204717" y="477672"/>
                </a:cubicBezTo>
                <a:cubicBezTo>
                  <a:pt x="245660" y="473123"/>
                  <a:pt x="288466" y="477051"/>
                  <a:pt x="327547" y="464024"/>
                </a:cubicBezTo>
                <a:cubicBezTo>
                  <a:pt x="345857" y="457920"/>
                  <a:pt x="356640" y="438315"/>
                  <a:pt x="368490" y="423080"/>
                </a:cubicBezTo>
                <a:cubicBezTo>
                  <a:pt x="423240" y="352687"/>
                  <a:pt x="416137" y="362026"/>
                  <a:pt x="436729" y="300251"/>
                </a:cubicBezTo>
                <a:cubicBezTo>
                  <a:pt x="432180" y="268406"/>
                  <a:pt x="436146" y="234112"/>
                  <a:pt x="423081" y="204716"/>
                </a:cubicBezTo>
                <a:cubicBezTo>
                  <a:pt x="416419" y="189727"/>
                  <a:pt x="397127" y="184083"/>
                  <a:pt x="382138" y="177421"/>
                </a:cubicBezTo>
                <a:cubicBezTo>
                  <a:pt x="355846" y="165736"/>
                  <a:pt x="300251" y="150125"/>
                  <a:pt x="300251" y="150125"/>
                </a:cubicBezTo>
                <a:cubicBezTo>
                  <a:pt x="252767" y="78901"/>
                  <a:pt x="272955" y="125585"/>
                  <a:pt x="272955" y="0"/>
                </a:cubicBezTo>
              </a:path>
            </a:pathLst>
          </a:custGeom>
          <a:noFill/>
          <a:ln w="19050">
            <a:solidFill>
              <a:schemeClr val="tx1"/>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5813946" y="1323833"/>
            <a:ext cx="191069" cy="573206"/>
          </a:xfrm>
          <a:custGeom>
            <a:avLst/>
            <a:gdLst>
              <a:gd name="connsiteX0" fmla="*/ 191069 w 191069"/>
              <a:gd name="connsiteY0" fmla="*/ 0 h 532263"/>
              <a:gd name="connsiteX1" fmla="*/ 122830 w 191069"/>
              <a:gd name="connsiteY1" fmla="*/ 13648 h 532263"/>
              <a:gd name="connsiteX2" fmla="*/ 54591 w 191069"/>
              <a:gd name="connsiteY2" fmla="*/ 81886 h 532263"/>
              <a:gd name="connsiteX3" fmla="*/ 13648 w 191069"/>
              <a:gd name="connsiteY3" fmla="*/ 109182 h 532263"/>
              <a:gd name="connsiteX4" fmla="*/ 0 w 191069"/>
              <a:gd name="connsiteY4" fmla="*/ 150125 h 532263"/>
              <a:gd name="connsiteX5" fmla="*/ 68239 w 191069"/>
              <a:gd name="connsiteY5" fmla="*/ 313898 h 532263"/>
              <a:gd name="connsiteX6" fmla="*/ 109182 w 191069"/>
              <a:gd name="connsiteY6" fmla="*/ 341194 h 532263"/>
              <a:gd name="connsiteX7" fmla="*/ 95535 w 191069"/>
              <a:gd name="connsiteY7" fmla="*/ 464024 h 532263"/>
              <a:gd name="connsiteX8" fmla="*/ 54591 w 191069"/>
              <a:gd name="connsiteY8" fmla="*/ 532263 h 5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069" h="532263">
                <a:moveTo>
                  <a:pt x="191069" y="0"/>
                </a:moveTo>
                <a:cubicBezTo>
                  <a:pt x="168323" y="4549"/>
                  <a:pt x="144550" y="5503"/>
                  <a:pt x="122830" y="13648"/>
                </a:cubicBezTo>
                <a:cubicBezTo>
                  <a:pt x="64601" y="35484"/>
                  <a:pt x="94624" y="41853"/>
                  <a:pt x="54591" y="81886"/>
                </a:cubicBezTo>
                <a:cubicBezTo>
                  <a:pt x="42993" y="93484"/>
                  <a:pt x="27296" y="100083"/>
                  <a:pt x="13648" y="109182"/>
                </a:cubicBezTo>
                <a:cubicBezTo>
                  <a:pt x="9099" y="122830"/>
                  <a:pt x="0" y="135739"/>
                  <a:pt x="0" y="150125"/>
                </a:cubicBezTo>
                <a:cubicBezTo>
                  <a:pt x="0" y="202513"/>
                  <a:pt x="20871" y="282319"/>
                  <a:pt x="68239" y="313898"/>
                </a:cubicBezTo>
                <a:lnTo>
                  <a:pt x="109182" y="341194"/>
                </a:lnTo>
                <a:cubicBezTo>
                  <a:pt x="104633" y="382137"/>
                  <a:pt x="109613" y="425309"/>
                  <a:pt x="95535" y="464024"/>
                </a:cubicBezTo>
                <a:cubicBezTo>
                  <a:pt x="43235" y="607849"/>
                  <a:pt x="54591" y="384256"/>
                  <a:pt x="54591" y="532263"/>
                </a:cubicBezTo>
              </a:path>
            </a:pathLst>
          </a:custGeom>
          <a:noFill/>
          <a:ln w="19050">
            <a:solidFill>
              <a:schemeClr val="tx1"/>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47335" y="2119041"/>
            <a:ext cx="1351129" cy="1160060"/>
          </a:xfrm>
          <a:custGeom>
            <a:avLst/>
            <a:gdLst>
              <a:gd name="connsiteX0" fmla="*/ 232012 w 1351129"/>
              <a:gd name="connsiteY0" fmla="*/ 0 h 1160060"/>
              <a:gd name="connsiteX1" fmla="*/ 150126 w 1351129"/>
              <a:gd name="connsiteY1" fmla="*/ 27296 h 1160060"/>
              <a:gd name="connsiteX2" fmla="*/ 68239 w 1351129"/>
              <a:gd name="connsiteY2" fmla="*/ 81887 h 1160060"/>
              <a:gd name="connsiteX3" fmla="*/ 0 w 1351129"/>
              <a:gd name="connsiteY3" fmla="*/ 204717 h 1160060"/>
              <a:gd name="connsiteX4" fmla="*/ 13648 w 1351129"/>
              <a:gd name="connsiteY4" fmla="*/ 382137 h 1160060"/>
              <a:gd name="connsiteX5" fmla="*/ 27296 w 1351129"/>
              <a:gd name="connsiteY5" fmla="*/ 477672 h 1160060"/>
              <a:gd name="connsiteX6" fmla="*/ 95535 w 1351129"/>
              <a:gd name="connsiteY6" fmla="*/ 832514 h 1160060"/>
              <a:gd name="connsiteX7" fmla="*/ 136478 w 1351129"/>
              <a:gd name="connsiteY7" fmla="*/ 859809 h 1160060"/>
              <a:gd name="connsiteX8" fmla="*/ 204717 w 1351129"/>
              <a:gd name="connsiteY8" fmla="*/ 928048 h 1160060"/>
              <a:gd name="connsiteX9" fmla="*/ 232012 w 1351129"/>
              <a:gd name="connsiteY9" fmla="*/ 968991 h 1160060"/>
              <a:gd name="connsiteX10" fmla="*/ 272955 w 1351129"/>
              <a:gd name="connsiteY10" fmla="*/ 996287 h 1160060"/>
              <a:gd name="connsiteX11" fmla="*/ 313899 w 1351129"/>
              <a:gd name="connsiteY11" fmla="*/ 1037230 h 1160060"/>
              <a:gd name="connsiteX12" fmla="*/ 395785 w 1351129"/>
              <a:gd name="connsiteY12" fmla="*/ 1091821 h 1160060"/>
              <a:gd name="connsiteX13" fmla="*/ 477672 w 1351129"/>
              <a:gd name="connsiteY13" fmla="*/ 1146412 h 1160060"/>
              <a:gd name="connsiteX14" fmla="*/ 518615 w 1351129"/>
              <a:gd name="connsiteY14" fmla="*/ 1160060 h 1160060"/>
              <a:gd name="connsiteX15" fmla="*/ 955344 w 1351129"/>
              <a:gd name="connsiteY15" fmla="*/ 1146412 h 1160060"/>
              <a:gd name="connsiteX16" fmla="*/ 1064526 w 1351129"/>
              <a:gd name="connsiteY16" fmla="*/ 1119117 h 1160060"/>
              <a:gd name="connsiteX17" fmla="*/ 1187355 w 1351129"/>
              <a:gd name="connsiteY17" fmla="*/ 1105469 h 1160060"/>
              <a:gd name="connsiteX18" fmla="*/ 1282890 w 1351129"/>
              <a:gd name="connsiteY18" fmla="*/ 1064526 h 1160060"/>
              <a:gd name="connsiteX19" fmla="*/ 1296538 w 1351129"/>
              <a:gd name="connsiteY19" fmla="*/ 1023582 h 1160060"/>
              <a:gd name="connsiteX20" fmla="*/ 1310185 w 1351129"/>
              <a:gd name="connsiteY20" fmla="*/ 928048 h 1160060"/>
              <a:gd name="connsiteX21" fmla="*/ 1337481 w 1351129"/>
              <a:gd name="connsiteY21" fmla="*/ 887105 h 1160060"/>
              <a:gd name="connsiteX22" fmla="*/ 1351129 w 1351129"/>
              <a:gd name="connsiteY22" fmla="*/ 846161 h 1160060"/>
              <a:gd name="connsiteX23" fmla="*/ 1310185 w 1351129"/>
              <a:gd name="connsiteY23" fmla="*/ 600502 h 1160060"/>
              <a:gd name="connsiteX24" fmla="*/ 1296538 w 1351129"/>
              <a:gd name="connsiteY24" fmla="*/ 559558 h 1160060"/>
              <a:gd name="connsiteX25" fmla="*/ 1241947 w 1351129"/>
              <a:gd name="connsiteY25" fmla="*/ 477672 h 1160060"/>
              <a:gd name="connsiteX26" fmla="*/ 1228299 w 1351129"/>
              <a:gd name="connsiteY26" fmla="*/ 354842 h 1160060"/>
              <a:gd name="connsiteX27" fmla="*/ 1214651 w 1351129"/>
              <a:gd name="connsiteY27" fmla="*/ 191069 h 1160060"/>
              <a:gd name="connsiteX28" fmla="*/ 1132764 w 1351129"/>
              <a:gd name="connsiteY28" fmla="*/ 163773 h 1160060"/>
              <a:gd name="connsiteX29" fmla="*/ 1091821 w 1351129"/>
              <a:gd name="connsiteY29" fmla="*/ 136478 h 1160060"/>
              <a:gd name="connsiteX30" fmla="*/ 791570 w 1351129"/>
              <a:gd name="connsiteY30" fmla="*/ 95535 h 1160060"/>
              <a:gd name="connsiteX31" fmla="*/ 682388 w 1351129"/>
              <a:gd name="connsiteY31" fmla="*/ 68239 h 1160060"/>
              <a:gd name="connsiteX32" fmla="*/ 600502 w 1351129"/>
              <a:gd name="connsiteY32" fmla="*/ 40943 h 1160060"/>
              <a:gd name="connsiteX33" fmla="*/ 518615 w 1351129"/>
              <a:gd name="connsiteY33" fmla="*/ 27296 h 1160060"/>
              <a:gd name="connsiteX34" fmla="*/ 232012 w 1351129"/>
              <a:gd name="connsiteY34" fmla="*/ 0 h 116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51129" h="1160060">
                <a:moveTo>
                  <a:pt x="232012" y="0"/>
                </a:moveTo>
                <a:cubicBezTo>
                  <a:pt x="170597" y="0"/>
                  <a:pt x="175860" y="14429"/>
                  <a:pt x="150126" y="27296"/>
                </a:cubicBezTo>
                <a:cubicBezTo>
                  <a:pt x="120784" y="41967"/>
                  <a:pt x="68239" y="81887"/>
                  <a:pt x="68239" y="81887"/>
                </a:cubicBezTo>
                <a:cubicBezTo>
                  <a:pt x="5668" y="175743"/>
                  <a:pt x="24022" y="132651"/>
                  <a:pt x="0" y="204717"/>
                </a:cubicBezTo>
                <a:cubicBezTo>
                  <a:pt x="4549" y="263857"/>
                  <a:pt x="7746" y="323117"/>
                  <a:pt x="13648" y="382137"/>
                </a:cubicBezTo>
                <a:cubicBezTo>
                  <a:pt x="16849" y="414146"/>
                  <a:pt x="24920" y="445592"/>
                  <a:pt x="27296" y="477672"/>
                </a:cubicBezTo>
                <a:cubicBezTo>
                  <a:pt x="31368" y="532641"/>
                  <a:pt x="-5550" y="765125"/>
                  <a:pt x="95535" y="832514"/>
                </a:cubicBezTo>
                <a:lnTo>
                  <a:pt x="136478" y="859809"/>
                </a:lnTo>
                <a:cubicBezTo>
                  <a:pt x="209264" y="968989"/>
                  <a:pt x="113732" y="837063"/>
                  <a:pt x="204717" y="928048"/>
                </a:cubicBezTo>
                <a:cubicBezTo>
                  <a:pt x="216315" y="939646"/>
                  <a:pt x="220414" y="957393"/>
                  <a:pt x="232012" y="968991"/>
                </a:cubicBezTo>
                <a:cubicBezTo>
                  <a:pt x="243610" y="980589"/>
                  <a:pt x="260354" y="985786"/>
                  <a:pt x="272955" y="996287"/>
                </a:cubicBezTo>
                <a:cubicBezTo>
                  <a:pt x="287782" y="1008643"/>
                  <a:pt x="298664" y="1025380"/>
                  <a:pt x="313899" y="1037230"/>
                </a:cubicBezTo>
                <a:cubicBezTo>
                  <a:pt x="339794" y="1057370"/>
                  <a:pt x="368490" y="1073624"/>
                  <a:pt x="395785" y="1091821"/>
                </a:cubicBezTo>
                <a:lnTo>
                  <a:pt x="477672" y="1146412"/>
                </a:lnTo>
                <a:lnTo>
                  <a:pt x="518615" y="1160060"/>
                </a:lnTo>
                <a:cubicBezTo>
                  <a:pt x="664191" y="1155511"/>
                  <a:pt x="810105" y="1157305"/>
                  <a:pt x="955344" y="1146412"/>
                </a:cubicBezTo>
                <a:cubicBezTo>
                  <a:pt x="992753" y="1143606"/>
                  <a:pt x="1027241" y="1123260"/>
                  <a:pt x="1064526" y="1119117"/>
                </a:cubicBezTo>
                <a:lnTo>
                  <a:pt x="1187355" y="1105469"/>
                </a:lnTo>
                <a:cubicBezTo>
                  <a:pt x="1220135" y="1097274"/>
                  <a:pt x="1259328" y="1093979"/>
                  <a:pt x="1282890" y="1064526"/>
                </a:cubicBezTo>
                <a:cubicBezTo>
                  <a:pt x="1291877" y="1053292"/>
                  <a:pt x="1291989" y="1037230"/>
                  <a:pt x="1296538" y="1023582"/>
                </a:cubicBezTo>
                <a:cubicBezTo>
                  <a:pt x="1301087" y="991737"/>
                  <a:pt x="1300942" y="958859"/>
                  <a:pt x="1310185" y="928048"/>
                </a:cubicBezTo>
                <a:cubicBezTo>
                  <a:pt x="1314898" y="912337"/>
                  <a:pt x="1330145" y="901776"/>
                  <a:pt x="1337481" y="887105"/>
                </a:cubicBezTo>
                <a:cubicBezTo>
                  <a:pt x="1343915" y="874238"/>
                  <a:pt x="1346580" y="859809"/>
                  <a:pt x="1351129" y="846161"/>
                </a:cubicBezTo>
                <a:cubicBezTo>
                  <a:pt x="1335091" y="653704"/>
                  <a:pt x="1354805" y="734363"/>
                  <a:pt x="1310185" y="600502"/>
                </a:cubicBezTo>
                <a:cubicBezTo>
                  <a:pt x="1305636" y="586854"/>
                  <a:pt x="1304518" y="571528"/>
                  <a:pt x="1296538" y="559558"/>
                </a:cubicBezTo>
                <a:lnTo>
                  <a:pt x="1241947" y="477672"/>
                </a:lnTo>
                <a:cubicBezTo>
                  <a:pt x="1237398" y="436729"/>
                  <a:pt x="1232205" y="395852"/>
                  <a:pt x="1228299" y="354842"/>
                </a:cubicBezTo>
                <a:cubicBezTo>
                  <a:pt x="1223105" y="300309"/>
                  <a:pt x="1239150" y="240066"/>
                  <a:pt x="1214651" y="191069"/>
                </a:cubicBezTo>
                <a:cubicBezTo>
                  <a:pt x="1201784" y="165334"/>
                  <a:pt x="1156704" y="179733"/>
                  <a:pt x="1132764" y="163773"/>
                </a:cubicBezTo>
                <a:cubicBezTo>
                  <a:pt x="1119116" y="154675"/>
                  <a:pt x="1106810" y="143140"/>
                  <a:pt x="1091821" y="136478"/>
                </a:cubicBezTo>
                <a:cubicBezTo>
                  <a:pt x="984693" y="88865"/>
                  <a:pt x="927258" y="104015"/>
                  <a:pt x="791570" y="95535"/>
                </a:cubicBezTo>
                <a:cubicBezTo>
                  <a:pt x="667339" y="54124"/>
                  <a:pt x="863547" y="117647"/>
                  <a:pt x="682388" y="68239"/>
                </a:cubicBezTo>
                <a:cubicBezTo>
                  <a:pt x="654630" y="60668"/>
                  <a:pt x="628882" y="45673"/>
                  <a:pt x="600502" y="40943"/>
                </a:cubicBezTo>
                <a:cubicBezTo>
                  <a:pt x="573206" y="36394"/>
                  <a:pt x="546192" y="29594"/>
                  <a:pt x="518615" y="27296"/>
                </a:cubicBezTo>
                <a:cubicBezTo>
                  <a:pt x="345751" y="12891"/>
                  <a:pt x="293427" y="0"/>
                  <a:pt x="232012" y="0"/>
                </a:cubicBezTo>
                <a:close/>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4244454" y="2743200"/>
            <a:ext cx="2499754" cy="1132764"/>
          </a:xfrm>
          <a:custGeom>
            <a:avLst/>
            <a:gdLst>
              <a:gd name="connsiteX0" fmla="*/ 1241946 w 2499754"/>
              <a:gd name="connsiteY0" fmla="*/ 27296 h 1132764"/>
              <a:gd name="connsiteX1" fmla="*/ 1132764 w 2499754"/>
              <a:gd name="connsiteY1" fmla="*/ 40943 h 1132764"/>
              <a:gd name="connsiteX2" fmla="*/ 1050877 w 2499754"/>
              <a:gd name="connsiteY2" fmla="*/ 68239 h 1132764"/>
              <a:gd name="connsiteX3" fmla="*/ 996286 w 2499754"/>
              <a:gd name="connsiteY3" fmla="*/ 54591 h 1132764"/>
              <a:gd name="connsiteX4" fmla="*/ 873456 w 2499754"/>
              <a:gd name="connsiteY4" fmla="*/ 27296 h 1132764"/>
              <a:gd name="connsiteX5" fmla="*/ 791570 w 2499754"/>
              <a:gd name="connsiteY5" fmla="*/ 0 h 1132764"/>
              <a:gd name="connsiteX6" fmla="*/ 668740 w 2499754"/>
              <a:gd name="connsiteY6" fmla="*/ 13648 h 1132764"/>
              <a:gd name="connsiteX7" fmla="*/ 586853 w 2499754"/>
              <a:gd name="connsiteY7" fmla="*/ 40943 h 1132764"/>
              <a:gd name="connsiteX8" fmla="*/ 504967 w 2499754"/>
              <a:gd name="connsiteY8" fmla="*/ 95534 h 1132764"/>
              <a:gd name="connsiteX9" fmla="*/ 436728 w 2499754"/>
              <a:gd name="connsiteY9" fmla="*/ 150125 h 1132764"/>
              <a:gd name="connsiteX10" fmla="*/ 395785 w 2499754"/>
              <a:gd name="connsiteY10" fmla="*/ 177421 h 1132764"/>
              <a:gd name="connsiteX11" fmla="*/ 313898 w 2499754"/>
              <a:gd name="connsiteY11" fmla="*/ 204716 h 1132764"/>
              <a:gd name="connsiteX12" fmla="*/ 191068 w 2499754"/>
              <a:gd name="connsiteY12" fmla="*/ 272955 h 1132764"/>
              <a:gd name="connsiteX13" fmla="*/ 109182 w 2499754"/>
              <a:gd name="connsiteY13" fmla="*/ 327546 h 1132764"/>
              <a:gd name="connsiteX14" fmla="*/ 54591 w 2499754"/>
              <a:gd name="connsiteY14" fmla="*/ 409433 h 1132764"/>
              <a:gd name="connsiteX15" fmla="*/ 13647 w 2499754"/>
              <a:gd name="connsiteY15" fmla="*/ 491319 h 1132764"/>
              <a:gd name="connsiteX16" fmla="*/ 0 w 2499754"/>
              <a:gd name="connsiteY16" fmla="*/ 532263 h 1132764"/>
              <a:gd name="connsiteX17" fmla="*/ 13647 w 2499754"/>
              <a:gd name="connsiteY17" fmla="*/ 641445 h 1132764"/>
              <a:gd name="connsiteX18" fmla="*/ 95534 w 2499754"/>
              <a:gd name="connsiteY18" fmla="*/ 709684 h 1132764"/>
              <a:gd name="connsiteX19" fmla="*/ 163773 w 2499754"/>
              <a:gd name="connsiteY19" fmla="*/ 777922 h 1132764"/>
              <a:gd name="connsiteX20" fmla="*/ 191068 w 2499754"/>
              <a:gd name="connsiteY20" fmla="*/ 818866 h 1132764"/>
              <a:gd name="connsiteX21" fmla="*/ 177421 w 2499754"/>
              <a:gd name="connsiteY21" fmla="*/ 982639 h 1132764"/>
              <a:gd name="connsiteX22" fmla="*/ 272955 w 2499754"/>
              <a:gd name="connsiteY22" fmla="*/ 1078173 h 1132764"/>
              <a:gd name="connsiteX23" fmla="*/ 354842 w 2499754"/>
              <a:gd name="connsiteY23" fmla="*/ 1105469 h 1132764"/>
              <a:gd name="connsiteX24" fmla="*/ 464024 w 2499754"/>
              <a:gd name="connsiteY24" fmla="*/ 1132764 h 1132764"/>
              <a:gd name="connsiteX25" fmla="*/ 818865 w 2499754"/>
              <a:gd name="connsiteY25" fmla="*/ 1119116 h 1132764"/>
              <a:gd name="connsiteX26" fmla="*/ 859809 w 2499754"/>
              <a:gd name="connsiteY26" fmla="*/ 1105469 h 1132764"/>
              <a:gd name="connsiteX27" fmla="*/ 914400 w 2499754"/>
              <a:gd name="connsiteY27" fmla="*/ 1091821 h 1132764"/>
              <a:gd name="connsiteX28" fmla="*/ 955343 w 2499754"/>
              <a:gd name="connsiteY28" fmla="*/ 1064525 h 1132764"/>
              <a:gd name="connsiteX29" fmla="*/ 1037230 w 2499754"/>
              <a:gd name="connsiteY29" fmla="*/ 1037230 h 1132764"/>
              <a:gd name="connsiteX30" fmla="*/ 1078173 w 2499754"/>
              <a:gd name="connsiteY30" fmla="*/ 1023582 h 1132764"/>
              <a:gd name="connsiteX31" fmla="*/ 1119116 w 2499754"/>
              <a:gd name="connsiteY31" fmla="*/ 1009934 h 1132764"/>
              <a:gd name="connsiteX32" fmla="*/ 1173707 w 2499754"/>
              <a:gd name="connsiteY32" fmla="*/ 996287 h 1132764"/>
              <a:gd name="connsiteX33" fmla="*/ 1255594 w 2499754"/>
              <a:gd name="connsiteY33" fmla="*/ 968991 h 1132764"/>
              <a:gd name="connsiteX34" fmla="*/ 1392071 w 2499754"/>
              <a:gd name="connsiteY34" fmla="*/ 941696 h 1132764"/>
              <a:gd name="connsiteX35" fmla="*/ 1583140 w 2499754"/>
              <a:gd name="connsiteY35" fmla="*/ 900752 h 1132764"/>
              <a:gd name="connsiteX36" fmla="*/ 1733265 w 2499754"/>
              <a:gd name="connsiteY36" fmla="*/ 859809 h 1132764"/>
              <a:gd name="connsiteX37" fmla="*/ 1801504 w 2499754"/>
              <a:gd name="connsiteY37" fmla="*/ 873457 h 1132764"/>
              <a:gd name="connsiteX38" fmla="*/ 1883391 w 2499754"/>
              <a:gd name="connsiteY38" fmla="*/ 900752 h 1132764"/>
              <a:gd name="connsiteX39" fmla="*/ 1924334 w 2499754"/>
              <a:gd name="connsiteY39" fmla="*/ 928048 h 1132764"/>
              <a:gd name="connsiteX40" fmla="*/ 2101755 w 2499754"/>
              <a:gd name="connsiteY40" fmla="*/ 928048 h 1132764"/>
              <a:gd name="connsiteX41" fmla="*/ 2265528 w 2499754"/>
              <a:gd name="connsiteY41" fmla="*/ 873457 h 1132764"/>
              <a:gd name="connsiteX42" fmla="*/ 2306471 w 2499754"/>
              <a:gd name="connsiteY42" fmla="*/ 859809 h 1132764"/>
              <a:gd name="connsiteX43" fmla="*/ 2347415 w 2499754"/>
              <a:gd name="connsiteY43" fmla="*/ 846161 h 1132764"/>
              <a:gd name="connsiteX44" fmla="*/ 2388358 w 2499754"/>
              <a:gd name="connsiteY44" fmla="*/ 805218 h 1132764"/>
              <a:gd name="connsiteX45" fmla="*/ 2415653 w 2499754"/>
              <a:gd name="connsiteY45" fmla="*/ 764275 h 1132764"/>
              <a:gd name="connsiteX46" fmla="*/ 2456597 w 2499754"/>
              <a:gd name="connsiteY46" fmla="*/ 736979 h 1132764"/>
              <a:gd name="connsiteX47" fmla="*/ 2470245 w 2499754"/>
              <a:gd name="connsiteY47" fmla="*/ 436728 h 1132764"/>
              <a:gd name="connsiteX48" fmla="*/ 2442949 w 2499754"/>
              <a:gd name="connsiteY48" fmla="*/ 313899 h 1132764"/>
              <a:gd name="connsiteX49" fmla="*/ 2402006 w 2499754"/>
              <a:gd name="connsiteY49" fmla="*/ 272955 h 1132764"/>
              <a:gd name="connsiteX50" fmla="*/ 2361062 w 2499754"/>
              <a:gd name="connsiteY50" fmla="*/ 245660 h 1132764"/>
              <a:gd name="connsiteX51" fmla="*/ 2320119 w 2499754"/>
              <a:gd name="connsiteY51" fmla="*/ 204716 h 1132764"/>
              <a:gd name="connsiteX52" fmla="*/ 2279176 w 2499754"/>
              <a:gd name="connsiteY52" fmla="*/ 177421 h 1132764"/>
              <a:gd name="connsiteX53" fmla="*/ 2238233 w 2499754"/>
              <a:gd name="connsiteY53" fmla="*/ 136478 h 1132764"/>
              <a:gd name="connsiteX54" fmla="*/ 2156346 w 2499754"/>
              <a:gd name="connsiteY54" fmla="*/ 109182 h 1132764"/>
              <a:gd name="connsiteX55" fmla="*/ 2060812 w 2499754"/>
              <a:gd name="connsiteY55" fmla="*/ 136478 h 1132764"/>
              <a:gd name="connsiteX56" fmla="*/ 1978925 w 2499754"/>
              <a:gd name="connsiteY56" fmla="*/ 191069 h 1132764"/>
              <a:gd name="connsiteX57" fmla="*/ 1883391 w 2499754"/>
              <a:gd name="connsiteY57" fmla="*/ 177421 h 1132764"/>
              <a:gd name="connsiteX58" fmla="*/ 1801504 w 2499754"/>
              <a:gd name="connsiteY58" fmla="*/ 136478 h 1132764"/>
              <a:gd name="connsiteX59" fmla="*/ 1678674 w 2499754"/>
              <a:gd name="connsiteY59" fmla="*/ 122830 h 1132764"/>
              <a:gd name="connsiteX60" fmla="*/ 1637731 w 2499754"/>
              <a:gd name="connsiteY60" fmla="*/ 95534 h 1132764"/>
              <a:gd name="connsiteX61" fmla="*/ 1460310 w 2499754"/>
              <a:gd name="connsiteY61" fmla="*/ 54591 h 1132764"/>
              <a:gd name="connsiteX62" fmla="*/ 1378424 w 2499754"/>
              <a:gd name="connsiteY62" fmla="*/ 13648 h 1132764"/>
              <a:gd name="connsiteX63" fmla="*/ 1337480 w 2499754"/>
              <a:gd name="connsiteY63" fmla="*/ 0 h 1132764"/>
              <a:gd name="connsiteX64" fmla="*/ 1255594 w 2499754"/>
              <a:gd name="connsiteY64" fmla="*/ 13648 h 1132764"/>
              <a:gd name="connsiteX65" fmla="*/ 1241946 w 2499754"/>
              <a:gd name="connsiteY65" fmla="*/ 54591 h 1132764"/>
              <a:gd name="connsiteX66" fmla="*/ 1187355 w 2499754"/>
              <a:gd name="connsiteY66" fmla="*/ 54591 h 11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499754" h="1132764">
                <a:moveTo>
                  <a:pt x="1241946" y="27296"/>
                </a:moveTo>
                <a:cubicBezTo>
                  <a:pt x="1205552" y="31845"/>
                  <a:pt x="1168627" y="33258"/>
                  <a:pt x="1132764" y="40943"/>
                </a:cubicBezTo>
                <a:cubicBezTo>
                  <a:pt x="1104630" y="46972"/>
                  <a:pt x="1050877" y="68239"/>
                  <a:pt x="1050877" y="68239"/>
                </a:cubicBezTo>
                <a:cubicBezTo>
                  <a:pt x="1032680" y="63690"/>
                  <a:pt x="1014596" y="58660"/>
                  <a:pt x="996286" y="54591"/>
                </a:cubicBezTo>
                <a:cubicBezTo>
                  <a:pt x="946212" y="43463"/>
                  <a:pt x="920991" y="41556"/>
                  <a:pt x="873456" y="27296"/>
                </a:cubicBezTo>
                <a:cubicBezTo>
                  <a:pt x="845898" y="19028"/>
                  <a:pt x="791570" y="0"/>
                  <a:pt x="791570" y="0"/>
                </a:cubicBezTo>
                <a:cubicBezTo>
                  <a:pt x="750627" y="4549"/>
                  <a:pt x="709135" y="5569"/>
                  <a:pt x="668740" y="13648"/>
                </a:cubicBezTo>
                <a:cubicBezTo>
                  <a:pt x="640527" y="19291"/>
                  <a:pt x="586853" y="40943"/>
                  <a:pt x="586853" y="40943"/>
                </a:cubicBezTo>
                <a:cubicBezTo>
                  <a:pt x="559558" y="59140"/>
                  <a:pt x="523164" y="68239"/>
                  <a:pt x="504967" y="95534"/>
                </a:cubicBezTo>
                <a:cubicBezTo>
                  <a:pt x="469691" y="148448"/>
                  <a:pt x="493232" y="131291"/>
                  <a:pt x="436728" y="150125"/>
                </a:cubicBezTo>
                <a:cubicBezTo>
                  <a:pt x="423080" y="159224"/>
                  <a:pt x="410774" y="170759"/>
                  <a:pt x="395785" y="177421"/>
                </a:cubicBezTo>
                <a:cubicBezTo>
                  <a:pt x="369493" y="189106"/>
                  <a:pt x="313898" y="204716"/>
                  <a:pt x="313898" y="204716"/>
                </a:cubicBezTo>
                <a:cubicBezTo>
                  <a:pt x="220042" y="267287"/>
                  <a:pt x="263134" y="248933"/>
                  <a:pt x="191068" y="272955"/>
                </a:cubicBezTo>
                <a:cubicBezTo>
                  <a:pt x="163773" y="291152"/>
                  <a:pt x="127379" y="300251"/>
                  <a:pt x="109182" y="327546"/>
                </a:cubicBezTo>
                <a:cubicBezTo>
                  <a:pt x="90985" y="354842"/>
                  <a:pt x="64965" y="378311"/>
                  <a:pt x="54591" y="409433"/>
                </a:cubicBezTo>
                <a:cubicBezTo>
                  <a:pt x="35756" y="465937"/>
                  <a:pt x="48923" y="438406"/>
                  <a:pt x="13647" y="491319"/>
                </a:cubicBezTo>
                <a:cubicBezTo>
                  <a:pt x="9098" y="504967"/>
                  <a:pt x="0" y="517877"/>
                  <a:pt x="0" y="532263"/>
                </a:cubicBezTo>
                <a:cubicBezTo>
                  <a:pt x="0" y="568940"/>
                  <a:pt x="1113" y="606976"/>
                  <a:pt x="13647" y="641445"/>
                </a:cubicBezTo>
                <a:cubicBezTo>
                  <a:pt x="22053" y="664561"/>
                  <a:pt x="76041" y="696688"/>
                  <a:pt x="95534" y="709684"/>
                </a:cubicBezTo>
                <a:cubicBezTo>
                  <a:pt x="168329" y="818874"/>
                  <a:pt x="72782" y="686930"/>
                  <a:pt x="163773" y="777922"/>
                </a:cubicBezTo>
                <a:cubicBezTo>
                  <a:pt x="175371" y="789521"/>
                  <a:pt x="181970" y="805218"/>
                  <a:pt x="191068" y="818866"/>
                </a:cubicBezTo>
                <a:cubicBezTo>
                  <a:pt x="186519" y="873457"/>
                  <a:pt x="177421" y="927859"/>
                  <a:pt x="177421" y="982639"/>
                </a:cubicBezTo>
                <a:cubicBezTo>
                  <a:pt x="177421" y="1032978"/>
                  <a:pt x="233874" y="1065146"/>
                  <a:pt x="272955" y="1078173"/>
                </a:cubicBezTo>
                <a:cubicBezTo>
                  <a:pt x="300251" y="1087272"/>
                  <a:pt x="326628" y="1099827"/>
                  <a:pt x="354842" y="1105469"/>
                </a:cubicBezTo>
                <a:cubicBezTo>
                  <a:pt x="437187" y="1121937"/>
                  <a:pt x="401074" y="1111781"/>
                  <a:pt x="464024" y="1132764"/>
                </a:cubicBezTo>
                <a:cubicBezTo>
                  <a:pt x="582304" y="1128215"/>
                  <a:pt x="700778" y="1127260"/>
                  <a:pt x="818865" y="1119116"/>
                </a:cubicBezTo>
                <a:cubicBezTo>
                  <a:pt x="833217" y="1118126"/>
                  <a:pt x="845976" y="1109421"/>
                  <a:pt x="859809" y="1105469"/>
                </a:cubicBezTo>
                <a:cubicBezTo>
                  <a:pt x="877844" y="1100316"/>
                  <a:pt x="896203" y="1096370"/>
                  <a:pt x="914400" y="1091821"/>
                </a:cubicBezTo>
                <a:cubicBezTo>
                  <a:pt x="928048" y="1082722"/>
                  <a:pt x="940354" y="1071187"/>
                  <a:pt x="955343" y="1064525"/>
                </a:cubicBezTo>
                <a:cubicBezTo>
                  <a:pt x="981635" y="1052840"/>
                  <a:pt x="1009934" y="1046328"/>
                  <a:pt x="1037230" y="1037230"/>
                </a:cubicBezTo>
                <a:lnTo>
                  <a:pt x="1078173" y="1023582"/>
                </a:lnTo>
                <a:cubicBezTo>
                  <a:pt x="1091821" y="1019033"/>
                  <a:pt x="1105160" y="1013423"/>
                  <a:pt x="1119116" y="1009934"/>
                </a:cubicBezTo>
                <a:cubicBezTo>
                  <a:pt x="1137313" y="1005385"/>
                  <a:pt x="1155741" y="1001677"/>
                  <a:pt x="1173707" y="996287"/>
                </a:cubicBezTo>
                <a:cubicBezTo>
                  <a:pt x="1201266" y="988019"/>
                  <a:pt x="1227681" y="975969"/>
                  <a:pt x="1255594" y="968991"/>
                </a:cubicBezTo>
                <a:cubicBezTo>
                  <a:pt x="1337031" y="948631"/>
                  <a:pt x="1291683" y="958426"/>
                  <a:pt x="1392071" y="941696"/>
                </a:cubicBezTo>
                <a:cubicBezTo>
                  <a:pt x="1508753" y="902802"/>
                  <a:pt x="1445408" y="917969"/>
                  <a:pt x="1583140" y="900752"/>
                </a:cubicBezTo>
                <a:cubicBezTo>
                  <a:pt x="1687033" y="866122"/>
                  <a:pt x="1636814" y="879100"/>
                  <a:pt x="1733265" y="859809"/>
                </a:cubicBezTo>
                <a:cubicBezTo>
                  <a:pt x="1756011" y="864358"/>
                  <a:pt x="1779125" y="867354"/>
                  <a:pt x="1801504" y="873457"/>
                </a:cubicBezTo>
                <a:cubicBezTo>
                  <a:pt x="1829262" y="881027"/>
                  <a:pt x="1883391" y="900752"/>
                  <a:pt x="1883391" y="900752"/>
                </a:cubicBezTo>
                <a:cubicBezTo>
                  <a:pt x="1897039" y="909851"/>
                  <a:pt x="1909663" y="920712"/>
                  <a:pt x="1924334" y="928048"/>
                </a:cubicBezTo>
                <a:cubicBezTo>
                  <a:pt x="1985229" y="958496"/>
                  <a:pt x="2025397" y="935684"/>
                  <a:pt x="2101755" y="928048"/>
                </a:cubicBezTo>
                <a:lnTo>
                  <a:pt x="2265528" y="873457"/>
                </a:lnTo>
                <a:lnTo>
                  <a:pt x="2306471" y="859809"/>
                </a:lnTo>
                <a:lnTo>
                  <a:pt x="2347415" y="846161"/>
                </a:lnTo>
                <a:cubicBezTo>
                  <a:pt x="2361063" y="832513"/>
                  <a:pt x="2376002" y="820045"/>
                  <a:pt x="2388358" y="805218"/>
                </a:cubicBezTo>
                <a:cubicBezTo>
                  <a:pt x="2398859" y="792617"/>
                  <a:pt x="2404055" y="775873"/>
                  <a:pt x="2415653" y="764275"/>
                </a:cubicBezTo>
                <a:cubicBezTo>
                  <a:pt x="2427252" y="752676"/>
                  <a:pt x="2442949" y="746078"/>
                  <a:pt x="2456597" y="736979"/>
                </a:cubicBezTo>
                <a:cubicBezTo>
                  <a:pt x="2530627" y="625932"/>
                  <a:pt x="2491491" y="702310"/>
                  <a:pt x="2470245" y="436728"/>
                </a:cubicBezTo>
                <a:cubicBezTo>
                  <a:pt x="2469569" y="428282"/>
                  <a:pt x="2457374" y="335537"/>
                  <a:pt x="2442949" y="313899"/>
                </a:cubicBezTo>
                <a:cubicBezTo>
                  <a:pt x="2432243" y="297840"/>
                  <a:pt x="2416833" y="285311"/>
                  <a:pt x="2402006" y="272955"/>
                </a:cubicBezTo>
                <a:cubicBezTo>
                  <a:pt x="2389405" y="262454"/>
                  <a:pt x="2373663" y="256161"/>
                  <a:pt x="2361062" y="245660"/>
                </a:cubicBezTo>
                <a:cubicBezTo>
                  <a:pt x="2346235" y="233304"/>
                  <a:pt x="2334946" y="217072"/>
                  <a:pt x="2320119" y="204716"/>
                </a:cubicBezTo>
                <a:cubicBezTo>
                  <a:pt x="2307518" y="194215"/>
                  <a:pt x="2291777" y="187922"/>
                  <a:pt x="2279176" y="177421"/>
                </a:cubicBezTo>
                <a:cubicBezTo>
                  <a:pt x="2264349" y="165065"/>
                  <a:pt x="2255105" y="145851"/>
                  <a:pt x="2238233" y="136478"/>
                </a:cubicBezTo>
                <a:cubicBezTo>
                  <a:pt x="2213082" y="122505"/>
                  <a:pt x="2156346" y="109182"/>
                  <a:pt x="2156346" y="109182"/>
                </a:cubicBezTo>
                <a:cubicBezTo>
                  <a:pt x="2143495" y="112395"/>
                  <a:pt x="2076832" y="127578"/>
                  <a:pt x="2060812" y="136478"/>
                </a:cubicBezTo>
                <a:cubicBezTo>
                  <a:pt x="2032135" y="152410"/>
                  <a:pt x="1978925" y="191069"/>
                  <a:pt x="1978925" y="191069"/>
                </a:cubicBezTo>
                <a:cubicBezTo>
                  <a:pt x="1947080" y="186520"/>
                  <a:pt x="1914202" y="186665"/>
                  <a:pt x="1883391" y="177421"/>
                </a:cubicBezTo>
                <a:cubicBezTo>
                  <a:pt x="1765497" y="142052"/>
                  <a:pt x="1914998" y="155393"/>
                  <a:pt x="1801504" y="136478"/>
                </a:cubicBezTo>
                <a:cubicBezTo>
                  <a:pt x="1760869" y="129706"/>
                  <a:pt x="1719617" y="127379"/>
                  <a:pt x="1678674" y="122830"/>
                </a:cubicBezTo>
                <a:cubicBezTo>
                  <a:pt x="1665026" y="113731"/>
                  <a:pt x="1652720" y="102196"/>
                  <a:pt x="1637731" y="95534"/>
                </a:cubicBezTo>
                <a:cubicBezTo>
                  <a:pt x="1566742" y="63983"/>
                  <a:pt x="1538024" y="65693"/>
                  <a:pt x="1460310" y="54591"/>
                </a:cubicBezTo>
                <a:cubicBezTo>
                  <a:pt x="1357395" y="20285"/>
                  <a:pt x="1484254" y="66562"/>
                  <a:pt x="1378424" y="13648"/>
                </a:cubicBezTo>
                <a:cubicBezTo>
                  <a:pt x="1365557" y="7214"/>
                  <a:pt x="1351128" y="4549"/>
                  <a:pt x="1337480" y="0"/>
                </a:cubicBezTo>
                <a:cubicBezTo>
                  <a:pt x="1310185" y="4549"/>
                  <a:pt x="1279620" y="-81"/>
                  <a:pt x="1255594" y="13648"/>
                </a:cubicBezTo>
                <a:cubicBezTo>
                  <a:pt x="1243104" y="20785"/>
                  <a:pt x="1254282" y="47190"/>
                  <a:pt x="1241946" y="54591"/>
                </a:cubicBezTo>
                <a:cubicBezTo>
                  <a:pt x="1226342" y="63953"/>
                  <a:pt x="1205552" y="54591"/>
                  <a:pt x="1187355" y="54591"/>
                </a:cubicBez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7438030" y="2183642"/>
            <a:ext cx="1609731" cy="1310185"/>
          </a:xfrm>
          <a:custGeom>
            <a:avLst/>
            <a:gdLst>
              <a:gd name="connsiteX0" fmla="*/ 655092 w 1609731"/>
              <a:gd name="connsiteY0" fmla="*/ 27295 h 1310185"/>
              <a:gd name="connsiteX1" fmla="*/ 491319 w 1609731"/>
              <a:gd name="connsiteY1" fmla="*/ 40943 h 1310185"/>
              <a:gd name="connsiteX2" fmla="*/ 409433 w 1609731"/>
              <a:gd name="connsiteY2" fmla="*/ 68239 h 1310185"/>
              <a:gd name="connsiteX3" fmla="*/ 368489 w 1609731"/>
              <a:gd name="connsiteY3" fmla="*/ 81886 h 1310185"/>
              <a:gd name="connsiteX4" fmla="*/ 327546 w 1609731"/>
              <a:gd name="connsiteY4" fmla="*/ 109182 h 1310185"/>
              <a:gd name="connsiteX5" fmla="*/ 286603 w 1609731"/>
              <a:gd name="connsiteY5" fmla="*/ 122830 h 1310185"/>
              <a:gd name="connsiteX6" fmla="*/ 232012 w 1609731"/>
              <a:gd name="connsiteY6" fmla="*/ 150125 h 1310185"/>
              <a:gd name="connsiteX7" fmla="*/ 191069 w 1609731"/>
              <a:gd name="connsiteY7" fmla="*/ 191068 h 1310185"/>
              <a:gd name="connsiteX8" fmla="*/ 109182 w 1609731"/>
              <a:gd name="connsiteY8" fmla="*/ 245659 h 1310185"/>
              <a:gd name="connsiteX9" fmla="*/ 68239 w 1609731"/>
              <a:gd name="connsiteY9" fmla="*/ 327546 h 1310185"/>
              <a:gd name="connsiteX10" fmla="*/ 40943 w 1609731"/>
              <a:gd name="connsiteY10" fmla="*/ 368489 h 1310185"/>
              <a:gd name="connsiteX11" fmla="*/ 27295 w 1609731"/>
              <a:gd name="connsiteY11" fmla="*/ 409433 h 1310185"/>
              <a:gd name="connsiteX12" fmla="*/ 54591 w 1609731"/>
              <a:gd name="connsiteY12" fmla="*/ 518615 h 1310185"/>
              <a:gd name="connsiteX13" fmla="*/ 27295 w 1609731"/>
              <a:gd name="connsiteY13" fmla="*/ 627797 h 1310185"/>
              <a:gd name="connsiteX14" fmla="*/ 0 w 1609731"/>
              <a:gd name="connsiteY14" fmla="*/ 723331 h 1310185"/>
              <a:gd name="connsiteX15" fmla="*/ 13648 w 1609731"/>
              <a:gd name="connsiteY15" fmla="*/ 887104 h 1310185"/>
              <a:gd name="connsiteX16" fmla="*/ 68239 w 1609731"/>
              <a:gd name="connsiteY16" fmla="*/ 968991 h 1310185"/>
              <a:gd name="connsiteX17" fmla="*/ 95534 w 1609731"/>
              <a:gd name="connsiteY17" fmla="*/ 1050877 h 1310185"/>
              <a:gd name="connsiteX18" fmla="*/ 109182 w 1609731"/>
              <a:gd name="connsiteY18" fmla="*/ 1091821 h 1310185"/>
              <a:gd name="connsiteX19" fmla="*/ 163773 w 1609731"/>
              <a:gd name="connsiteY19" fmla="*/ 1173707 h 1310185"/>
              <a:gd name="connsiteX20" fmla="*/ 204716 w 1609731"/>
              <a:gd name="connsiteY20" fmla="*/ 1255594 h 1310185"/>
              <a:gd name="connsiteX21" fmla="*/ 286603 w 1609731"/>
              <a:gd name="connsiteY21" fmla="*/ 1310185 h 1310185"/>
              <a:gd name="connsiteX22" fmla="*/ 368489 w 1609731"/>
              <a:gd name="connsiteY22" fmla="*/ 1296537 h 1310185"/>
              <a:gd name="connsiteX23" fmla="*/ 450376 w 1609731"/>
              <a:gd name="connsiteY23" fmla="*/ 1269242 h 1310185"/>
              <a:gd name="connsiteX24" fmla="*/ 491319 w 1609731"/>
              <a:gd name="connsiteY24" fmla="*/ 1255594 h 1310185"/>
              <a:gd name="connsiteX25" fmla="*/ 545910 w 1609731"/>
              <a:gd name="connsiteY25" fmla="*/ 1241946 h 1310185"/>
              <a:gd name="connsiteX26" fmla="*/ 887104 w 1609731"/>
              <a:gd name="connsiteY26" fmla="*/ 1255594 h 1310185"/>
              <a:gd name="connsiteX27" fmla="*/ 1023582 w 1609731"/>
              <a:gd name="connsiteY27" fmla="*/ 1255594 h 1310185"/>
              <a:gd name="connsiteX28" fmla="*/ 1064525 w 1609731"/>
              <a:gd name="connsiteY28" fmla="*/ 1241946 h 1310185"/>
              <a:gd name="connsiteX29" fmla="*/ 1351128 w 1609731"/>
              <a:gd name="connsiteY29" fmla="*/ 1214651 h 1310185"/>
              <a:gd name="connsiteX30" fmla="*/ 1378424 w 1609731"/>
              <a:gd name="connsiteY30" fmla="*/ 1050877 h 1310185"/>
              <a:gd name="connsiteX31" fmla="*/ 1392071 w 1609731"/>
              <a:gd name="connsiteY31" fmla="*/ 1009934 h 1310185"/>
              <a:gd name="connsiteX32" fmla="*/ 1473958 w 1609731"/>
              <a:gd name="connsiteY32" fmla="*/ 955343 h 1310185"/>
              <a:gd name="connsiteX33" fmla="*/ 1514901 w 1609731"/>
              <a:gd name="connsiteY33" fmla="*/ 873457 h 1310185"/>
              <a:gd name="connsiteX34" fmla="*/ 1555845 w 1609731"/>
              <a:gd name="connsiteY34" fmla="*/ 791570 h 1310185"/>
              <a:gd name="connsiteX35" fmla="*/ 1569492 w 1609731"/>
              <a:gd name="connsiteY35" fmla="*/ 709683 h 1310185"/>
              <a:gd name="connsiteX36" fmla="*/ 1596788 w 1609731"/>
              <a:gd name="connsiteY36" fmla="*/ 627797 h 1310185"/>
              <a:gd name="connsiteX37" fmla="*/ 1542197 w 1609731"/>
              <a:gd name="connsiteY37" fmla="*/ 272955 h 1310185"/>
              <a:gd name="connsiteX38" fmla="*/ 1487606 w 1609731"/>
              <a:gd name="connsiteY38" fmla="*/ 245659 h 1310185"/>
              <a:gd name="connsiteX39" fmla="*/ 1446663 w 1609731"/>
              <a:gd name="connsiteY39" fmla="*/ 232012 h 1310185"/>
              <a:gd name="connsiteX40" fmla="*/ 1364776 w 1609731"/>
              <a:gd name="connsiteY40" fmla="*/ 177421 h 1310185"/>
              <a:gd name="connsiteX41" fmla="*/ 1146412 w 1609731"/>
              <a:gd name="connsiteY41" fmla="*/ 150125 h 1310185"/>
              <a:gd name="connsiteX42" fmla="*/ 1105469 w 1609731"/>
              <a:gd name="connsiteY42" fmla="*/ 109182 h 1310185"/>
              <a:gd name="connsiteX43" fmla="*/ 1064525 w 1609731"/>
              <a:gd name="connsiteY43" fmla="*/ 81886 h 1310185"/>
              <a:gd name="connsiteX44" fmla="*/ 1037230 w 1609731"/>
              <a:gd name="connsiteY44" fmla="*/ 40943 h 1310185"/>
              <a:gd name="connsiteX45" fmla="*/ 955343 w 1609731"/>
              <a:gd name="connsiteY45" fmla="*/ 0 h 1310185"/>
              <a:gd name="connsiteX46" fmla="*/ 818866 w 1609731"/>
              <a:gd name="connsiteY46" fmla="*/ 13648 h 1310185"/>
              <a:gd name="connsiteX47" fmla="*/ 736979 w 1609731"/>
              <a:gd name="connsiteY47" fmla="*/ 40943 h 1310185"/>
              <a:gd name="connsiteX48" fmla="*/ 696036 w 1609731"/>
              <a:gd name="connsiteY48" fmla="*/ 54591 h 1310185"/>
              <a:gd name="connsiteX49" fmla="*/ 586854 w 1609731"/>
              <a:gd name="connsiteY49" fmla="*/ 40943 h 1310185"/>
              <a:gd name="connsiteX50" fmla="*/ 491319 w 1609731"/>
              <a:gd name="connsiteY50" fmla="*/ 27295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09731" h="1310185">
                <a:moveTo>
                  <a:pt x="655092" y="27295"/>
                </a:moveTo>
                <a:cubicBezTo>
                  <a:pt x="600501" y="31844"/>
                  <a:pt x="545354" y="31937"/>
                  <a:pt x="491319" y="40943"/>
                </a:cubicBezTo>
                <a:cubicBezTo>
                  <a:pt x="462939" y="45673"/>
                  <a:pt x="436728" y="59141"/>
                  <a:pt x="409433" y="68239"/>
                </a:cubicBezTo>
                <a:lnTo>
                  <a:pt x="368489" y="81886"/>
                </a:lnTo>
                <a:cubicBezTo>
                  <a:pt x="354841" y="90985"/>
                  <a:pt x="342217" y="101846"/>
                  <a:pt x="327546" y="109182"/>
                </a:cubicBezTo>
                <a:cubicBezTo>
                  <a:pt x="314679" y="115616"/>
                  <a:pt x="299826" y="117163"/>
                  <a:pt x="286603" y="122830"/>
                </a:cubicBezTo>
                <a:cubicBezTo>
                  <a:pt x="267903" y="130844"/>
                  <a:pt x="250209" y="141027"/>
                  <a:pt x="232012" y="150125"/>
                </a:cubicBezTo>
                <a:cubicBezTo>
                  <a:pt x="218364" y="163773"/>
                  <a:pt x="206304" y="179219"/>
                  <a:pt x="191069" y="191068"/>
                </a:cubicBezTo>
                <a:cubicBezTo>
                  <a:pt x="165174" y="211208"/>
                  <a:pt x="109182" y="245659"/>
                  <a:pt x="109182" y="245659"/>
                </a:cubicBezTo>
                <a:cubicBezTo>
                  <a:pt x="30951" y="363006"/>
                  <a:pt x="124746" y="214532"/>
                  <a:pt x="68239" y="327546"/>
                </a:cubicBezTo>
                <a:cubicBezTo>
                  <a:pt x="60904" y="342217"/>
                  <a:pt x="50042" y="354841"/>
                  <a:pt x="40943" y="368489"/>
                </a:cubicBezTo>
                <a:cubicBezTo>
                  <a:pt x="36394" y="382137"/>
                  <a:pt x="25993" y="395106"/>
                  <a:pt x="27295" y="409433"/>
                </a:cubicBezTo>
                <a:cubicBezTo>
                  <a:pt x="30691" y="446793"/>
                  <a:pt x="54591" y="518615"/>
                  <a:pt x="54591" y="518615"/>
                </a:cubicBezTo>
                <a:cubicBezTo>
                  <a:pt x="26839" y="657371"/>
                  <a:pt x="55276" y="529863"/>
                  <a:pt x="27295" y="627797"/>
                </a:cubicBezTo>
                <a:cubicBezTo>
                  <a:pt x="-6978" y="747755"/>
                  <a:pt x="32723" y="625164"/>
                  <a:pt x="0" y="723331"/>
                </a:cubicBezTo>
                <a:cubicBezTo>
                  <a:pt x="4549" y="777922"/>
                  <a:pt x="-1014" y="834322"/>
                  <a:pt x="13648" y="887104"/>
                </a:cubicBezTo>
                <a:cubicBezTo>
                  <a:pt x="22428" y="918712"/>
                  <a:pt x="68239" y="968991"/>
                  <a:pt x="68239" y="968991"/>
                </a:cubicBezTo>
                <a:lnTo>
                  <a:pt x="95534" y="1050877"/>
                </a:lnTo>
                <a:cubicBezTo>
                  <a:pt x="100083" y="1064525"/>
                  <a:pt x="101202" y="1079851"/>
                  <a:pt x="109182" y="1091821"/>
                </a:cubicBezTo>
                <a:lnTo>
                  <a:pt x="163773" y="1173707"/>
                </a:lnTo>
                <a:cubicBezTo>
                  <a:pt x="173508" y="1202912"/>
                  <a:pt x="179816" y="1233807"/>
                  <a:pt x="204716" y="1255594"/>
                </a:cubicBezTo>
                <a:cubicBezTo>
                  <a:pt x="229404" y="1277196"/>
                  <a:pt x="286603" y="1310185"/>
                  <a:pt x="286603" y="1310185"/>
                </a:cubicBezTo>
                <a:cubicBezTo>
                  <a:pt x="313898" y="1305636"/>
                  <a:pt x="341643" y="1303248"/>
                  <a:pt x="368489" y="1296537"/>
                </a:cubicBezTo>
                <a:cubicBezTo>
                  <a:pt x="396402" y="1289559"/>
                  <a:pt x="423080" y="1278340"/>
                  <a:pt x="450376" y="1269242"/>
                </a:cubicBezTo>
                <a:cubicBezTo>
                  <a:pt x="464024" y="1264693"/>
                  <a:pt x="477363" y="1259083"/>
                  <a:pt x="491319" y="1255594"/>
                </a:cubicBezTo>
                <a:lnTo>
                  <a:pt x="545910" y="1241946"/>
                </a:lnTo>
                <a:cubicBezTo>
                  <a:pt x="659641" y="1246495"/>
                  <a:pt x="773571" y="1247484"/>
                  <a:pt x="887104" y="1255594"/>
                </a:cubicBezTo>
                <a:cubicBezTo>
                  <a:pt x="1045905" y="1266937"/>
                  <a:pt x="718513" y="1299176"/>
                  <a:pt x="1023582" y="1255594"/>
                </a:cubicBezTo>
                <a:cubicBezTo>
                  <a:pt x="1037230" y="1251045"/>
                  <a:pt x="1050204" y="1243310"/>
                  <a:pt x="1064525" y="1241946"/>
                </a:cubicBezTo>
                <a:lnTo>
                  <a:pt x="1351128" y="1214651"/>
                </a:lnTo>
                <a:cubicBezTo>
                  <a:pt x="1362206" y="1126031"/>
                  <a:pt x="1358385" y="1121016"/>
                  <a:pt x="1378424" y="1050877"/>
                </a:cubicBezTo>
                <a:cubicBezTo>
                  <a:pt x="1382376" y="1037045"/>
                  <a:pt x="1381899" y="1020106"/>
                  <a:pt x="1392071" y="1009934"/>
                </a:cubicBezTo>
                <a:cubicBezTo>
                  <a:pt x="1415268" y="986737"/>
                  <a:pt x="1473958" y="955343"/>
                  <a:pt x="1473958" y="955343"/>
                </a:cubicBezTo>
                <a:cubicBezTo>
                  <a:pt x="1508264" y="852428"/>
                  <a:pt x="1461987" y="979287"/>
                  <a:pt x="1514901" y="873457"/>
                </a:cubicBezTo>
                <a:cubicBezTo>
                  <a:pt x="1571400" y="760457"/>
                  <a:pt x="1477626" y="908896"/>
                  <a:pt x="1555845" y="791570"/>
                </a:cubicBezTo>
                <a:cubicBezTo>
                  <a:pt x="1560394" y="764274"/>
                  <a:pt x="1562781" y="736529"/>
                  <a:pt x="1569492" y="709683"/>
                </a:cubicBezTo>
                <a:cubicBezTo>
                  <a:pt x="1576470" y="681770"/>
                  <a:pt x="1596788" y="627797"/>
                  <a:pt x="1596788" y="627797"/>
                </a:cubicBezTo>
                <a:cubicBezTo>
                  <a:pt x="1590302" y="478620"/>
                  <a:pt x="1655722" y="354045"/>
                  <a:pt x="1542197" y="272955"/>
                </a:cubicBezTo>
                <a:cubicBezTo>
                  <a:pt x="1525642" y="261130"/>
                  <a:pt x="1506306" y="253673"/>
                  <a:pt x="1487606" y="245659"/>
                </a:cubicBezTo>
                <a:cubicBezTo>
                  <a:pt x="1474383" y="239992"/>
                  <a:pt x="1460311" y="236561"/>
                  <a:pt x="1446663" y="232012"/>
                </a:cubicBezTo>
                <a:cubicBezTo>
                  <a:pt x="1419367" y="213815"/>
                  <a:pt x="1397135" y="182814"/>
                  <a:pt x="1364776" y="177421"/>
                </a:cubicBezTo>
                <a:cubicBezTo>
                  <a:pt x="1237792" y="156257"/>
                  <a:pt x="1310424" y="166527"/>
                  <a:pt x="1146412" y="150125"/>
                </a:cubicBezTo>
                <a:cubicBezTo>
                  <a:pt x="1132764" y="136477"/>
                  <a:pt x="1120296" y="121538"/>
                  <a:pt x="1105469" y="109182"/>
                </a:cubicBezTo>
                <a:cubicBezTo>
                  <a:pt x="1092868" y="98681"/>
                  <a:pt x="1076124" y="93485"/>
                  <a:pt x="1064525" y="81886"/>
                </a:cubicBezTo>
                <a:cubicBezTo>
                  <a:pt x="1052927" y="70288"/>
                  <a:pt x="1048828" y="52541"/>
                  <a:pt x="1037230" y="40943"/>
                </a:cubicBezTo>
                <a:cubicBezTo>
                  <a:pt x="1010775" y="14488"/>
                  <a:pt x="988641" y="11100"/>
                  <a:pt x="955343" y="0"/>
                </a:cubicBezTo>
                <a:cubicBezTo>
                  <a:pt x="909851" y="4549"/>
                  <a:pt x="863802" y="5223"/>
                  <a:pt x="818866" y="13648"/>
                </a:cubicBezTo>
                <a:cubicBezTo>
                  <a:pt x="790587" y="18950"/>
                  <a:pt x="764275" y="31845"/>
                  <a:pt x="736979" y="40943"/>
                </a:cubicBezTo>
                <a:lnTo>
                  <a:pt x="696036" y="54591"/>
                </a:lnTo>
                <a:cubicBezTo>
                  <a:pt x="659642" y="50042"/>
                  <a:pt x="623032" y="46973"/>
                  <a:pt x="586854" y="40943"/>
                </a:cubicBezTo>
                <a:cubicBezTo>
                  <a:pt x="485107" y="23985"/>
                  <a:pt x="575698" y="27295"/>
                  <a:pt x="491319" y="27295"/>
                </a:cubicBezTo>
              </a:path>
            </a:pathLst>
          </a:custGeom>
          <a:no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a:off x="1692535" y="3521122"/>
            <a:ext cx="1651166" cy="1201003"/>
          </a:xfrm>
          <a:custGeom>
            <a:avLst/>
            <a:gdLst>
              <a:gd name="connsiteX0" fmla="*/ 777710 w 1651166"/>
              <a:gd name="connsiteY0" fmla="*/ 136478 h 1201003"/>
              <a:gd name="connsiteX1" fmla="*/ 709471 w 1651166"/>
              <a:gd name="connsiteY1" fmla="*/ 95535 h 1201003"/>
              <a:gd name="connsiteX2" fmla="*/ 627584 w 1651166"/>
              <a:gd name="connsiteY2" fmla="*/ 68239 h 1201003"/>
              <a:gd name="connsiteX3" fmla="*/ 586641 w 1651166"/>
              <a:gd name="connsiteY3" fmla="*/ 40944 h 1201003"/>
              <a:gd name="connsiteX4" fmla="*/ 436516 w 1651166"/>
              <a:gd name="connsiteY4" fmla="*/ 0 h 1201003"/>
              <a:gd name="connsiteX5" fmla="*/ 300038 w 1651166"/>
              <a:gd name="connsiteY5" fmla="*/ 13648 h 1201003"/>
              <a:gd name="connsiteX6" fmla="*/ 245447 w 1651166"/>
              <a:gd name="connsiteY6" fmla="*/ 27296 h 1201003"/>
              <a:gd name="connsiteX7" fmla="*/ 177208 w 1651166"/>
              <a:gd name="connsiteY7" fmla="*/ 40944 h 1201003"/>
              <a:gd name="connsiteX8" fmla="*/ 68026 w 1651166"/>
              <a:gd name="connsiteY8" fmla="*/ 163774 h 1201003"/>
              <a:gd name="connsiteX9" fmla="*/ 40731 w 1651166"/>
              <a:gd name="connsiteY9" fmla="*/ 245660 h 1201003"/>
              <a:gd name="connsiteX10" fmla="*/ 27083 w 1651166"/>
              <a:gd name="connsiteY10" fmla="*/ 464024 h 1201003"/>
              <a:gd name="connsiteX11" fmla="*/ 27083 w 1651166"/>
              <a:gd name="connsiteY11" fmla="*/ 627797 h 1201003"/>
              <a:gd name="connsiteX12" fmla="*/ 108969 w 1651166"/>
              <a:gd name="connsiteY12" fmla="*/ 791571 h 1201003"/>
              <a:gd name="connsiteX13" fmla="*/ 163561 w 1651166"/>
              <a:gd name="connsiteY13" fmla="*/ 873457 h 1201003"/>
              <a:gd name="connsiteX14" fmla="*/ 190856 w 1651166"/>
              <a:gd name="connsiteY14" fmla="*/ 914400 h 1201003"/>
              <a:gd name="connsiteX15" fmla="*/ 272743 w 1651166"/>
              <a:gd name="connsiteY15" fmla="*/ 955344 h 1201003"/>
              <a:gd name="connsiteX16" fmla="*/ 409220 w 1651166"/>
              <a:gd name="connsiteY16" fmla="*/ 996287 h 1201003"/>
              <a:gd name="connsiteX17" fmla="*/ 491107 w 1651166"/>
              <a:gd name="connsiteY17" fmla="*/ 1023582 h 1201003"/>
              <a:gd name="connsiteX18" fmla="*/ 695823 w 1651166"/>
              <a:gd name="connsiteY18" fmla="*/ 1037230 h 1201003"/>
              <a:gd name="connsiteX19" fmla="*/ 777710 w 1651166"/>
              <a:gd name="connsiteY19" fmla="*/ 1064526 h 1201003"/>
              <a:gd name="connsiteX20" fmla="*/ 873244 w 1651166"/>
              <a:gd name="connsiteY20" fmla="*/ 1091821 h 1201003"/>
              <a:gd name="connsiteX21" fmla="*/ 982426 w 1651166"/>
              <a:gd name="connsiteY21" fmla="*/ 1146412 h 1201003"/>
              <a:gd name="connsiteX22" fmla="*/ 1037017 w 1651166"/>
              <a:gd name="connsiteY22" fmla="*/ 1173708 h 1201003"/>
              <a:gd name="connsiteX23" fmla="*/ 1132552 w 1651166"/>
              <a:gd name="connsiteY23" fmla="*/ 1201003 h 1201003"/>
              <a:gd name="connsiteX24" fmla="*/ 1309972 w 1651166"/>
              <a:gd name="connsiteY24" fmla="*/ 1187356 h 1201003"/>
              <a:gd name="connsiteX25" fmla="*/ 1391859 w 1651166"/>
              <a:gd name="connsiteY25" fmla="*/ 1132765 h 1201003"/>
              <a:gd name="connsiteX26" fmla="*/ 1487393 w 1651166"/>
              <a:gd name="connsiteY26" fmla="*/ 1078174 h 1201003"/>
              <a:gd name="connsiteX27" fmla="*/ 1501041 w 1651166"/>
              <a:gd name="connsiteY27" fmla="*/ 1023582 h 1201003"/>
              <a:gd name="connsiteX28" fmla="*/ 1514689 w 1651166"/>
              <a:gd name="connsiteY28" fmla="*/ 900753 h 1201003"/>
              <a:gd name="connsiteX29" fmla="*/ 1596575 w 1651166"/>
              <a:gd name="connsiteY29" fmla="*/ 736979 h 1201003"/>
              <a:gd name="connsiteX30" fmla="*/ 1651166 w 1651166"/>
              <a:gd name="connsiteY30" fmla="*/ 614150 h 1201003"/>
              <a:gd name="connsiteX31" fmla="*/ 1582928 w 1651166"/>
              <a:gd name="connsiteY31" fmla="*/ 423081 h 1201003"/>
              <a:gd name="connsiteX32" fmla="*/ 1541984 w 1651166"/>
              <a:gd name="connsiteY32" fmla="*/ 409433 h 1201003"/>
              <a:gd name="connsiteX33" fmla="*/ 1432802 w 1651166"/>
              <a:gd name="connsiteY33" fmla="*/ 341194 h 1201003"/>
              <a:gd name="connsiteX34" fmla="*/ 1391859 w 1651166"/>
              <a:gd name="connsiteY34" fmla="*/ 313899 h 1201003"/>
              <a:gd name="connsiteX35" fmla="*/ 1309972 w 1651166"/>
              <a:gd name="connsiteY35" fmla="*/ 286603 h 1201003"/>
              <a:gd name="connsiteX36" fmla="*/ 1228086 w 1651166"/>
              <a:gd name="connsiteY36" fmla="*/ 245660 h 1201003"/>
              <a:gd name="connsiteX37" fmla="*/ 1146199 w 1651166"/>
              <a:gd name="connsiteY37" fmla="*/ 204717 h 1201003"/>
              <a:gd name="connsiteX38" fmla="*/ 1064313 w 1651166"/>
              <a:gd name="connsiteY38" fmla="*/ 163774 h 1201003"/>
              <a:gd name="connsiteX39" fmla="*/ 1023369 w 1651166"/>
              <a:gd name="connsiteY39" fmla="*/ 136478 h 1201003"/>
              <a:gd name="connsiteX40" fmla="*/ 900540 w 1651166"/>
              <a:gd name="connsiteY40" fmla="*/ 81887 h 1201003"/>
              <a:gd name="connsiteX41" fmla="*/ 791358 w 1651166"/>
              <a:gd name="connsiteY41" fmla="*/ 95535 h 1201003"/>
              <a:gd name="connsiteX42" fmla="*/ 723119 w 1651166"/>
              <a:gd name="connsiteY42" fmla="*/ 109182 h 120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51166" h="1201003">
                <a:moveTo>
                  <a:pt x="777710" y="136478"/>
                </a:moveTo>
                <a:cubicBezTo>
                  <a:pt x="754964" y="122830"/>
                  <a:pt x="733620" y="106512"/>
                  <a:pt x="709471" y="95535"/>
                </a:cubicBezTo>
                <a:cubicBezTo>
                  <a:pt x="683278" y="83629"/>
                  <a:pt x="651524" y="84199"/>
                  <a:pt x="627584" y="68239"/>
                </a:cubicBezTo>
                <a:cubicBezTo>
                  <a:pt x="613936" y="59141"/>
                  <a:pt x="601630" y="47606"/>
                  <a:pt x="586641" y="40944"/>
                </a:cubicBezTo>
                <a:cubicBezTo>
                  <a:pt x="529970" y="15757"/>
                  <a:pt x="494897" y="11676"/>
                  <a:pt x="436516" y="0"/>
                </a:cubicBezTo>
                <a:cubicBezTo>
                  <a:pt x="391023" y="4549"/>
                  <a:pt x="345298" y="7182"/>
                  <a:pt x="300038" y="13648"/>
                </a:cubicBezTo>
                <a:cubicBezTo>
                  <a:pt x="281469" y="16301"/>
                  <a:pt x="263757" y="23227"/>
                  <a:pt x="245447" y="27296"/>
                </a:cubicBezTo>
                <a:cubicBezTo>
                  <a:pt x="222803" y="32328"/>
                  <a:pt x="199954" y="36395"/>
                  <a:pt x="177208" y="40944"/>
                </a:cubicBezTo>
                <a:cubicBezTo>
                  <a:pt x="152500" y="65652"/>
                  <a:pt x="87509" y="119937"/>
                  <a:pt x="68026" y="163774"/>
                </a:cubicBezTo>
                <a:cubicBezTo>
                  <a:pt x="56341" y="190066"/>
                  <a:pt x="40731" y="245660"/>
                  <a:pt x="40731" y="245660"/>
                </a:cubicBezTo>
                <a:cubicBezTo>
                  <a:pt x="36182" y="318448"/>
                  <a:pt x="34718" y="391495"/>
                  <a:pt x="27083" y="464024"/>
                </a:cubicBezTo>
                <a:cubicBezTo>
                  <a:pt x="13833" y="589893"/>
                  <a:pt x="-26597" y="359394"/>
                  <a:pt x="27083" y="627797"/>
                </a:cubicBezTo>
                <a:cubicBezTo>
                  <a:pt x="43227" y="708518"/>
                  <a:pt x="62960" y="722558"/>
                  <a:pt x="108969" y="791571"/>
                </a:cubicBezTo>
                <a:lnTo>
                  <a:pt x="163561" y="873457"/>
                </a:lnTo>
                <a:cubicBezTo>
                  <a:pt x="172659" y="887105"/>
                  <a:pt x="175295" y="909213"/>
                  <a:pt x="190856" y="914400"/>
                </a:cubicBezTo>
                <a:cubicBezTo>
                  <a:pt x="340183" y="964177"/>
                  <a:pt x="113992" y="884788"/>
                  <a:pt x="272743" y="955344"/>
                </a:cubicBezTo>
                <a:cubicBezTo>
                  <a:pt x="339545" y="985034"/>
                  <a:pt x="348151" y="977966"/>
                  <a:pt x="409220" y="996287"/>
                </a:cubicBezTo>
                <a:cubicBezTo>
                  <a:pt x="436779" y="1004555"/>
                  <a:pt x="462399" y="1021668"/>
                  <a:pt x="491107" y="1023582"/>
                </a:cubicBezTo>
                <a:lnTo>
                  <a:pt x="695823" y="1037230"/>
                </a:lnTo>
                <a:cubicBezTo>
                  <a:pt x="723119" y="1046329"/>
                  <a:pt x="749797" y="1057548"/>
                  <a:pt x="777710" y="1064526"/>
                </a:cubicBezTo>
                <a:cubicBezTo>
                  <a:pt x="800867" y="1070315"/>
                  <a:pt x="849319" y="1080946"/>
                  <a:pt x="873244" y="1091821"/>
                </a:cubicBezTo>
                <a:cubicBezTo>
                  <a:pt x="910287" y="1108658"/>
                  <a:pt x="946032" y="1128215"/>
                  <a:pt x="982426" y="1146412"/>
                </a:cubicBezTo>
                <a:cubicBezTo>
                  <a:pt x="1000623" y="1155511"/>
                  <a:pt x="1017716" y="1167274"/>
                  <a:pt x="1037017" y="1173708"/>
                </a:cubicBezTo>
                <a:cubicBezTo>
                  <a:pt x="1095755" y="1193287"/>
                  <a:pt x="1064004" y="1183867"/>
                  <a:pt x="1132552" y="1201003"/>
                </a:cubicBezTo>
                <a:cubicBezTo>
                  <a:pt x="1191692" y="1196454"/>
                  <a:pt x="1252610" y="1202451"/>
                  <a:pt x="1309972" y="1187356"/>
                </a:cubicBezTo>
                <a:cubicBezTo>
                  <a:pt x="1341697" y="1179007"/>
                  <a:pt x="1362517" y="1147436"/>
                  <a:pt x="1391859" y="1132765"/>
                </a:cubicBezTo>
                <a:cubicBezTo>
                  <a:pt x="1461121" y="1098134"/>
                  <a:pt x="1429522" y="1116754"/>
                  <a:pt x="1487393" y="1078174"/>
                </a:cubicBezTo>
                <a:cubicBezTo>
                  <a:pt x="1491942" y="1059977"/>
                  <a:pt x="1498189" y="1042121"/>
                  <a:pt x="1501041" y="1023582"/>
                </a:cubicBezTo>
                <a:cubicBezTo>
                  <a:pt x="1507305" y="982866"/>
                  <a:pt x="1506610" y="941148"/>
                  <a:pt x="1514689" y="900753"/>
                </a:cubicBezTo>
                <a:cubicBezTo>
                  <a:pt x="1561095" y="668723"/>
                  <a:pt x="1516062" y="978511"/>
                  <a:pt x="1596575" y="736979"/>
                </a:cubicBezTo>
                <a:cubicBezTo>
                  <a:pt x="1629058" y="639532"/>
                  <a:pt x="1607911" y="679033"/>
                  <a:pt x="1651166" y="614150"/>
                </a:cubicBezTo>
                <a:cubicBezTo>
                  <a:pt x="1646199" y="574410"/>
                  <a:pt x="1646461" y="444259"/>
                  <a:pt x="1582928" y="423081"/>
                </a:cubicBezTo>
                <a:lnTo>
                  <a:pt x="1541984" y="409433"/>
                </a:lnTo>
                <a:cubicBezTo>
                  <a:pt x="1476510" y="311220"/>
                  <a:pt x="1569226" y="432142"/>
                  <a:pt x="1432802" y="341194"/>
                </a:cubicBezTo>
                <a:cubicBezTo>
                  <a:pt x="1419154" y="332096"/>
                  <a:pt x="1406848" y="320561"/>
                  <a:pt x="1391859" y="313899"/>
                </a:cubicBezTo>
                <a:cubicBezTo>
                  <a:pt x="1365567" y="302214"/>
                  <a:pt x="1333912" y="302563"/>
                  <a:pt x="1309972" y="286603"/>
                </a:cubicBezTo>
                <a:cubicBezTo>
                  <a:pt x="1192635" y="208380"/>
                  <a:pt x="1341093" y="302164"/>
                  <a:pt x="1228086" y="245660"/>
                </a:cubicBezTo>
                <a:cubicBezTo>
                  <a:pt x="1122262" y="192748"/>
                  <a:pt x="1249111" y="239021"/>
                  <a:pt x="1146199" y="204717"/>
                </a:cubicBezTo>
                <a:cubicBezTo>
                  <a:pt x="1028866" y="126493"/>
                  <a:pt x="1177317" y="220275"/>
                  <a:pt x="1064313" y="163774"/>
                </a:cubicBezTo>
                <a:cubicBezTo>
                  <a:pt x="1049642" y="156438"/>
                  <a:pt x="1038358" y="143140"/>
                  <a:pt x="1023369" y="136478"/>
                </a:cubicBezTo>
                <a:cubicBezTo>
                  <a:pt x="877196" y="71511"/>
                  <a:pt x="993201" y="143660"/>
                  <a:pt x="900540" y="81887"/>
                </a:cubicBezTo>
                <a:cubicBezTo>
                  <a:pt x="864146" y="86436"/>
                  <a:pt x="827444" y="88974"/>
                  <a:pt x="791358" y="95535"/>
                </a:cubicBezTo>
                <a:cubicBezTo>
                  <a:pt x="700474" y="112059"/>
                  <a:pt x="790925" y="109182"/>
                  <a:pt x="723119" y="109182"/>
                </a:cubicBez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Text Box 23"/>
          <p:cNvSpPr txBox="1">
            <a:spLocks noChangeArrowheads="1"/>
          </p:cNvSpPr>
          <p:nvPr/>
        </p:nvSpPr>
        <p:spPr bwMode="auto">
          <a:xfrm>
            <a:off x="7146" y="2393973"/>
            <a:ext cx="3725332" cy="4392780"/>
          </a:xfrm>
          <a:prstGeom prst="rect">
            <a:avLst/>
          </a:prstGeom>
          <a:solidFill>
            <a:srgbClr val="FFFF99"/>
          </a:solidFill>
          <a:ln w="18360">
            <a:solidFill>
              <a:srgbClr val="000000"/>
            </a:solidFill>
            <a:round/>
            <a:headEnd/>
            <a:tailEnd/>
          </a:ln>
          <a:effectLst/>
          <a:extLst/>
        </p:spPr>
        <p:txBody>
          <a:bodyPr lIns="89414" tIns="48919" rIns="89414" bIns="489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marL="273050" indent="-273050">
              <a:buFont typeface="+mj-lt"/>
              <a:buAutoNum type="arabicPeriod"/>
              <a:tabLst>
                <a:tab pos="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l-GR" sz="2000" smtClean="0">
                <a:latin typeface="Cambria" panose="02040503050406030204" pitchFamily="18" charset="0"/>
              </a:rPr>
              <a:t>Η ΣΥΜΠΙΕΣΗ ΑΥΞΑΝΕΙ ΤΗΝ ΠΙΕΣΗ, ΤΗΝ ΘΕΡΜΟΚΡΑΣΙΑ ΚΑΙ ΤΟ ΣΗΜΕΙΟ ΣΥΜΠΥΚΝΩΣΗΣ ΤΟΥ ΨΥΚΤΙΚΟΥ ΥΓΡΟΥ.</a:t>
            </a:r>
            <a:endParaRPr lang="en-US" sz="2000">
              <a:latin typeface="Cambria" panose="02040503050406030204" pitchFamily="18" charset="0"/>
            </a:endParaRPr>
          </a:p>
          <a:p>
            <a:pPr marL="273050" indent="-273050">
              <a:buFont typeface="+mj-lt"/>
              <a:buAutoNum type="arabicPeriod"/>
              <a:tabLst>
                <a:tab pos="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l-GR" sz="2000" smtClean="0">
              <a:latin typeface="Cambria" panose="02040503050406030204" pitchFamily="18" charset="0"/>
            </a:endParaRPr>
          </a:p>
          <a:p>
            <a:pPr marL="273050" indent="-273050">
              <a:buFont typeface="+mj-lt"/>
              <a:buAutoNum type="arabicPeriod"/>
              <a:tabLst>
                <a:tab pos="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l-GR" sz="2000" smtClean="0">
                <a:latin typeface="Cambria" panose="02040503050406030204" pitchFamily="18" charset="0"/>
              </a:rPr>
              <a:t>Η ΘΕΡΜΟΚΡΑΣΙΑ </a:t>
            </a:r>
            <a:r>
              <a:rPr lang="en-US" sz="2000" smtClean="0">
                <a:latin typeface="Cambria" panose="02040503050406030204" pitchFamily="18" charset="0"/>
              </a:rPr>
              <a:t>T3 </a:t>
            </a:r>
            <a:r>
              <a:rPr lang="en-US" sz="2000">
                <a:latin typeface="Cambria" panose="02040503050406030204" pitchFamily="18" charset="0"/>
              </a:rPr>
              <a:t>&gt; </a:t>
            </a:r>
            <a:r>
              <a:rPr lang="en-US" sz="2000" smtClean="0">
                <a:latin typeface="Cambria" panose="02040503050406030204" pitchFamily="18" charset="0"/>
              </a:rPr>
              <a:t>21 </a:t>
            </a:r>
            <a:r>
              <a:rPr lang="el-GR" sz="2000" baseline="30000" smtClean="0">
                <a:latin typeface="Cambria" panose="02040503050406030204" pitchFamily="18" charset="0"/>
              </a:rPr>
              <a:t>ο</a:t>
            </a:r>
            <a:r>
              <a:rPr lang="en-GB" sz="2000" smtClean="0">
                <a:latin typeface="Cambria" panose="02040503050406030204" pitchFamily="18" charset="0"/>
              </a:rPr>
              <a:t>C</a:t>
            </a:r>
            <a:r>
              <a:rPr lang="en-US" sz="2000" smtClean="0">
                <a:latin typeface="Cambria" panose="02040503050406030204" pitchFamily="18" charset="0"/>
              </a:rPr>
              <a:t>, </a:t>
            </a:r>
            <a:r>
              <a:rPr lang="el-GR" sz="2000" smtClean="0">
                <a:latin typeface="Cambria" panose="02040503050406030204" pitchFamily="18" charset="0"/>
              </a:rPr>
              <a:t>ΕΠΟΜΕΝΩΣ ΘΕΡΜΟΤΗΤΑ ΜΠΟΡΕΙ ΝΑ ΜΕΤΑΦΕΡΘΕΙ ΣΤΟΝ ΕΣΩΤΕΡΙΚΟ ΑΕΡΑ. </a:t>
            </a:r>
            <a:endParaRPr lang="en-GB" sz="2000" smtClean="0">
              <a:latin typeface="Cambria" panose="02040503050406030204" pitchFamily="18" charset="0"/>
            </a:endParaRPr>
          </a:p>
          <a:p>
            <a:pPr marL="273050" indent="-273050">
              <a:buFont typeface="+mj-lt"/>
              <a:buAutoNum type="arabicPeriod"/>
              <a:tabLst>
                <a:tab pos="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l-GR" sz="2000" smtClean="0">
              <a:latin typeface="Cambria" panose="02040503050406030204" pitchFamily="18" charset="0"/>
            </a:endParaRPr>
          </a:p>
          <a:p>
            <a:pPr marL="273050" indent="-273050">
              <a:buFont typeface="+mj-lt"/>
              <a:buAutoNum type="arabicPeriod"/>
              <a:tabLst>
                <a:tab pos="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l-GR" sz="2000" smtClean="0">
                <a:latin typeface="Cambria" panose="02040503050406030204" pitchFamily="18" charset="0"/>
              </a:rPr>
              <a:t>ΤΟ ΨΥΚΤΙΚΟ ΕΧΕΙ ΠΙΕΣΗ ΠΟΥ ΜΠΟΡΕΙ ΝΑ ΣΥΜΠΥΚΝΩΘΕΙ ΣΤΟΥΣ 21 </a:t>
            </a:r>
            <a:r>
              <a:rPr lang="en-GB" sz="2000" baseline="30000" smtClean="0">
                <a:latin typeface="Cambria" panose="02040503050406030204" pitchFamily="18" charset="0"/>
              </a:rPr>
              <a:t>o</a:t>
            </a:r>
            <a:r>
              <a:rPr lang="en-GB" sz="2000" smtClean="0">
                <a:latin typeface="Cambria" panose="02040503050406030204" pitchFamily="18" charset="0"/>
              </a:rPr>
              <a:t>C.</a:t>
            </a:r>
            <a:endParaRPr lang="en-US" sz="2000">
              <a:latin typeface="Cambria" panose="02040503050406030204" pitchFamily="18" charset="0"/>
            </a:endParaRPr>
          </a:p>
        </p:txBody>
      </p:sp>
      <p:grpSp>
        <p:nvGrpSpPr>
          <p:cNvPr id="91" name="Group 90"/>
          <p:cNvGrpSpPr/>
          <p:nvPr/>
        </p:nvGrpSpPr>
        <p:grpSpPr>
          <a:xfrm>
            <a:off x="4385198" y="4732688"/>
            <a:ext cx="930790" cy="863052"/>
            <a:chOff x="6052240" y="3453556"/>
            <a:chExt cx="2227387" cy="2193921"/>
          </a:xfrm>
        </p:grpSpPr>
        <p:sp>
          <p:nvSpPr>
            <p:cNvPr id="92" name="Oval 91"/>
            <p:cNvSpPr/>
            <p:nvPr/>
          </p:nvSpPr>
          <p:spPr>
            <a:xfrm>
              <a:off x="6052240" y="3453556"/>
              <a:ext cx="2227387" cy="2193921"/>
            </a:xfrm>
            <a:prstGeom prst="ellips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3" name="Group 92"/>
            <p:cNvGrpSpPr/>
            <p:nvPr/>
          </p:nvGrpSpPr>
          <p:grpSpPr>
            <a:xfrm>
              <a:off x="6104570" y="4045322"/>
              <a:ext cx="2051854" cy="987237"/>
              <a:chOff x="5749277" y="3125817"/>
              <a:chExt cx="2051854" cy="987237"/>
            </a:xfrm>
          </p:grpSpPr>
          <p:sp>
            <p:nvSpPr>
              <p:cNvPr id="94" name="Isosceles Triangle 93"/>
              <p:cNvSpPr/>
              <p:nvPr/>
            </p:nvSpPr>
            <p:spPr>
              <a:xfrm rot="5400000">
                <a:off x="5795583" y="3290321"/>
                <a:ext cx="563686" cy="656298"/>
              </a:xfrm>
              <a:prstGeom prst="triangle">
                <a:avLst/>
              </a:prstGeom>
              <a:gradFill flip="none" rotWithShape="1">
                <a:gsLst>
                  <a:gs pos="0">
                    <a:srgbClr val="000082"/>
                  </a:gs>
                  <a:gs pos="36000">
                    <a:schemeClr val="tx2">
                      <a:lumMod val="60000"/>
                      <a:lumOff val="40000"/>
                    </a:schemeClr>
                  </a:gs>
                  <a:gs pos="0">
                    <a:schemeClr val="tx2">
                      <a:lumMod val="60000"/>
                      <a:lumOff val="40000"/>
                    </a:schemeClr>
                  </a:gs>
                  <a:gs pos="68000">
                    <a:srgbClr val="66008F"/>
                  </a:gs>
                  <a:gs pos="100000">
                    <a:srgbClr val="BA0066"/>
                  </a:gs>
                  <a:gs pos="100000">
                    <a:srgbClr val="FF0000"/>
                  </a:gs>
                  <a:gs pos="100000">
                    <a:srgbClr val="FF8200"/>
                  </a:gs>
                </a:gsLst>
                <a:lin ang="162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Isosceles Triangle 94"/>
              <p:cNvSpPr/>
              <p:nvPr/>
            </p:nvSpPr>
            <p:spPr>
              <a:xfrm rot="16200000">
                <a:off x="6609734" y="2921658"/>
                <a:ext cx="987237" cy="1395556"/>
              </a:xfrm>
              <a:prstGeom prst="triangle">
                <a:avLst/>
              </a:prstGeom>
              <a:gradFill>
                <a:gsLst>
                  <a:gs pos="0">
                    <a:srgbClr val="000082"/>
                  </a:gs>
                  <a:gs pos="100000">
                    <a:srgbClr val="66008F"/>
                  </a:gs>
                  <a:gs pos="100000">
                    <a:srgbClr val="BA0066"/>
                  </a:gs>
                  <a:gs pos="85000">
                    <a:schemeClr val="accent1">
                      <a:lumMod val="75000"/>
                    </a:schemeClr>
                  </a:gs>
                  <a:gs pos="100000">
                    <a:srgbClr val="FF0000"/>
                  </a:gs>
                  <a:gs pos="100000">
                    <a:srgbClr val="FF8200"/>
                  </a:gs>
                </a:gsLst>
                <a:lin ang="162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14382238"/>
      </p:ext>
    </p:extLst>
  </p:cSld>
  <p:clrMapOvr>
    <a:masterClrMapping/>
  </p:clrMapOvr>
  <p:transition spd="med" advTm="368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67877" y="50029"/>
            <a:ext cx="9189727" cy="3508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9pPr>
          </a:lstStyle>
          <a:p>
            <a:pPr algn="ctr" eaLnBrk="1" hangingPunct="1">
              <a:lnSpc>
                <a:spcPct val="95000"/>
              </a:lnSpc>
            </a:pPr>
            <a:r>
              <a:rPr lang="el-GR" altLang="en-US" b="1">
                <a:solidFill>
                  <a:srgbClr val="C00000"/>
                </a:solidFill>
                <a:latin typeface="Cambria" panose="02040503050406030204" pitchFamily="18" charset="0"/>
              </a:rPr>
              <a:t>ΑΝΤΛΙΑ ΘΕΡΜΟΤΗΤΑΣ ΑΕΡΑ-ΑΕΡΑ : ΘΕΡΜΑΝΣΗ</a:t>
            </a:r>
            <a:endParaRPr lang="en-US" altLang="en-US" b="1">
              <a:solidFill>
                <a:srgbClr val="C00000"/>
              </a:solidFill>
              <a:latin typeface="Cambria" panose="02040503050406030204" pitchFamily="18" charset="0"/>
            </a:endParaRPr>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65" y="655128"/>
            <a:ext cx="3737206" cy="59619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39" name="Text Box 3"/>
          <p:cNvSpPr txBox="1">
            <a:spLocks noChangeArrowheads="1"/>
          </p:cNvSpPr>
          <p:nvPr/>
        </p:nvSpPr>
        <p:spPr bwMode="auto">
          <a:xfrm>
            <a:off x="0" y="3569703"/>
            <a:ext cx="2120596" cy="182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287" tIns="41143" rIns="82287" bIns="41143" anchor="ctr"/>
          <a:lstStyle/>
          <a:p>
            <a:pPr>
              <a:buFont typeface="Times New Roman" charset="0"/>
              <a:buNone/>
              <a:defRPr/>
            </a:pPr>
            <a:endParaRPr lang="en-US">
              <a:latin typeface="Times New Roman" charset="0"/>
              <a:ea typeface="ＭＳ Ｐゴシック" charset="0"/>
            </a:endParaRPr>
          </a:p>
        </p:txBody>
      </p:sp>
      <p:sp>
        <p:nvSpPr>
          <p:cNvPr id="14340" name="Text Box 4"/>
          <p:cNvSpPr txBox="1">
            <a:spLocks noChangeArrowheads="1"/>
          </p:cNvSpPr>
          <p:nvPr/>
        </p:nvSpPr>
        <p:spPr bwMode="auto">
          <a:xfrm rot="1150276">
            <a:off x="6115624" y="1328674"/>
            <a:ext cx="2119167" cy="52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chemeClr val="accent2">
                    <a:lumMod val="75000"/>
                  </a:schemeClr>
                </a:solidFill>
                <a:latin typeface="Cambria" panose="02040503050406030204" pitchFamily="18" charset="0"/>
              </a:rPr>
              <a:t>ΑΤΜΟΙ ΨΥΚΤΙΚΟΥ ΥΓΡΟΥ</a:t>
            </a:r>
            <a:endParaRPr lang="en-US" sz="1800" b="1">
              <a:solidFill>
                <a:schemeClr val="accent2">
                  <a:lumMod val="75000"/>
                </a:schemeClr>
              </a:solidFill>
              <a:latin typeface="Cambria" panose="02040503050406030204" pitchFamily="18" charset="0"/>
            </a:endParaRPr>
          </a:p>
        </p:txBody>
      </p:sp>
      <p:pic>
        <p:nvPicPr>
          <p:cNvPr id="143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0968" y="3264346"/>
            <a:ext cx="1053276" cy="10635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42" name="Text Box 6"/>
          <p:cNvSpPr txBox="1">
            <a:spLocks noChangeArrowheads="1"/>
          </p:cNvSpPr>
          <p:nvPr/>
        </p:nvSpPr>
        <p:spPr bwMode="auto">
          <a:xfrm>
            <a:off x="4404814" y="3093610"/>
            <a:ext cx="2282071" cy="497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chemeClr val="tx2">
                    <a:lumMod val="75000"/>
                  </a:schemeClr>
                </a:solidFill>
                <a:latin typeface="Cambria" panose="02040503050406030204" pitchFamily="18" charset="0"/>
              </a:rPr>
              <a:t>ΕΞΩΤΕΡΙΚΟΣ ΑΕΡΑΣ</a:t>
            </a:r>
            <a:endParaRPr lang="en-US" sz="1800" b="1">
              <a:solidFill>
                <a:schemeClr val="tx2">
                  <a:lumMod val="75000"/>
                </a:schemeClr>
              </a:solidFill>
              <a:latin typeface="Cambria" panose="02040503050406030204" pitchFamily="18" charset="0"/>
            </a:endParaRPr>
          </a:p>
          <a:p>
            <a:pPr>
              <a:lnSpc>
                <a:spcPct val="95000"/>
              </a:lnSpc>
              <a:buFont typeface="Times New Roman" charset="0"/>
              <a:buNone/>
              <a:defRPr/>
            </a:pPr>
            <a:r>
              <a:rPr lang="en-US" sz="1600" b="1" smtClean="0">
                <a:solidFill>
                  <a:schemeClr val="tx2">
                    <a:lumMod val="75000"/>
                  </a:schemeClr>
                </a:solidFill>
                <a:latin typeface="Cambria" panose="02040503050406030204" pitchFamily="18" charset="0"/>
              </a:rPr>
              <a:t>(</a:t>
            </a:r>
            <a:r>
              <a:rPr lang="el-GR" sz="1600" b="1" smtClean="0">
                <a:solidFill>
                  <a:schemeClr val="tx2">
                    <a:lumMod val="75000"/>
                  </a:schemeClr>
                </a:solidFill>
                <a:latin typeface="Cambria" panose="02040503050406030204" pitchFamily="18" charset="0"/>
              </a:rPr>
              <a:t>ΠΗΓΗ ΘΕΡΜΟΤΗΤΑΣ</a:t>
            </a:r>
            <a:r>
              <a:rPr lang="en-US" sz="1600" b="1" smtClean="0">
                <a:solidFill>
                  <a:schemeClr val="tx2">
                    <a:lumMod val="75000"/>
                  </a:schemeClr>
                </a:solidFill>
                <a:latin typeface="Cambria" panose="02040503050406030204" pitchFamily="18" charset="0"/>
              </a:rPr>
              <a:t>)</a:t>
            </a:r>
            <a:endParaRPr lang="en-US" sz="1600" b="1">
              <a:solidFill>
                <a:schemeClr val="tx2">
                  <a:lumMod val="75000"/>
                </a:schemeClr>
              </a:solidFill>
              <a:latin typeface="Cambria" panose="02040503050406030204" pitchFamily="18" charset="0"/>
            </a:endParaRPr>
          </a:p>
        </p:txBody>
      </p:sp>
      <p:sp>
        <p:nvSpPr>
          <p:cNvPr id="14343" name="Text Box 7"/>
          <p:cNvSpPr txBox="1">
            <a:spLocks noChangeArrowheads="1"/>
          </p:cNvSpPr>
          <p:nvPr/>
        </p:nvSpPr>
        <p:spPr bwMode="auto">
          <a:xfrm>
            <a:off x="7505869" y="3752545"/>
            <a:ext cx="1703336" cy="52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i="1" smtClean="0">
                <a:latin typeface="Cambria" panose="02040503050406030204" pitchFamily="18" charset="0"/>
              </a:rPr>
              <a:t>ΕΝΑΛΛΑΚΤΗΣ</a:t>
            </a:r>
            <a:endParaRPr lang="en-US" sz="1800" b="1" i="1">
              <a:latin typeface="Cambria" panose="02040503050406030204" pitchFamily="18" charset="0"/>
            </a:endParaRPr>
          </a:p>
          <a:p>
            <a:pPr>
              <a:lnSpc>
                <a:spcPct val="95000"/>
              </a:lnSpc>
              <a:buFont typeface="Times New Roman" charset="0"/>
              <a:buNone/>
              <a:defRPr/>
            </a:pPr>
            <a:r>
              <a:rPr lang="en-US" sz="1800" b="1" i="1" smtClean="0">
                <a:latin typeface="Cambria" panose="02040503050406030204" pitchFamily="18" charset="0"/>
              </a:rPr>
              <a:t>(</a:t>
            </a:r>
            <a:r>
              <a:rPr lang="el-GR" sz="1800" b="1" i="1" smtClean="0">
                <a:latin typeface="Cambria" panose="02040503050406030204" pitchFamily="18" charset="0"/>
              </a:rPr>
              <a:t>ΕΞΑΤΜΙΣΤΗΣ</a:t>
            </a:r>
            <a:r>
              <a:rPr lang="en-US" sz="1800" b="1" i="1" smtClean="0">
                <a:latin typeface="Cambria" panose="02040503050406030204" pitchFamily="18" charset="0"/>
              </a:rPr>
              <a:t>)</a:t>
            </a:r>
            <a:endParaRPr lang="en-US" sz="1800" b="1" i="1">
              <a:latin typeface="Cambria" panose="02040503050406030204" pitchFamily="18" charset="0"/>
            </a:endParaRPr>
          </a:p>
        </p:txBody>
      </p:sp>
      <p:pic>
        <p:nvPicPr>
          <p:cNvPr id="1434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5328" y="5605248"/>
            <a:ext cx="27150" cy="4371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45" name="Text Box 9"/>
          <p:cNvSpPr txBox="1">
            <a:spLocks noChangeArrowheads="1"/>
          </p:cNvSpPr>
          <p:nvPr/>
        </p:nvSpPr>
        <p:spPr bwMode="auto">
          <a:xfrm>
            <a:off x="788649" y="679757"/>
            <a:ext cx="2487207" cy="292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2000" b="1" smtClean="0">
                <a:latin typeface="Cambria" panose="02040503050406030204" pitchFamily="18" charset="0"/>
              </a:rPr>
              <a:t>ΕΣΩΤΕΡΙΚΟ ΚΤΙΡΙΟΥ</a:t>
            </a:r>
            <a:endParaRPr lang="en-US" sz="2000" b="1">
              <a:latin typeface="Cambria" panose="02040503050406030204" pitchFamily="18" charset="0"/>
            </a:endParaRPr>
          </a:p>
        </p:txBody>
      </p:sp>
      <p:sp>
        <p:nvSpPr>
          <p:cNvPr id="14347" name="Text Box 11"/>
          <p:cNvSpPr txBox="1">
            <a:spLocks noChangeArrowheads="1"/>
          </p:cNvSpPr>
          <p:nvPr/>
        </p:nvSpPr>
        <p:spPr bwMode="auto">
          <a:xfrm>
            <a:off x="7519819" y="2569813"/>
            <a:ext cx="1485252" cy="789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rgbClr val="000066"/>
                </a:solidFill>
                <a:latin typeface="Cambria" panose="02040503050406030204" pitchFamily="18" charset="0"/>
              </a:rPr>
              <a:t>ΕΞΩΤΕΡΙΚΟΣ ΑΕΡΑΣ </a:t>
            </a:r>
          </a:p>
          <a:p>
            <a:pPr>
              <a:lnSpc>
                <a:spcPct val="95000"/>
              </a:lnSpc>
              <a:buFont typeface="Times New Roman" charset="0"/>
              <a:buNone/>
              <a:defRPr/>
            </a:pPr>
            <a:r>
              <a:rPr lang="el-GR" sz="1800" b="1" smtClean="0">
                <a:solidFill>
                  <a:srgbClr val="000066"/>
                </a:solidFill>
                <a:latin typeface="Cambria" panose="02040503050406030204" pitchFamily="18" charset="0"/>
              </a:rPr>
              <a:t>(ΚΡΥΟΣ)</a:t>
            </a:r>
            <a:endParaRPr lang="en-US" sz="1800" b="1">
              <a:solidFill>
                <a:srgbClr val="000066"/>
              </a:solidFill>
              <a:latin typeface="Cambria" panose="02040503050406030204" pitchFamily="18" charset="0"/>
            </a:endParaRPr>
          </a:p>
        </p:txBody>
      </p:sp>
      <p:pic>
        <p:nvPicPr>
          <p:cNvPr id="14352"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3394" y="3636090"/>
            <a:ext cx="1460411" cy="3565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353"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09785" y="3473541"/>
            <a:ext cx="1458981" cy="2228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58" name="Text Box 22"/>
          <p:cNvSpPr txBox="1">
            <a:spLocks noChangeArrowheads="1"/>
          </p:cNvSpPr>
          <p:nvPr/>
        </p:nvSpPr>
        <p:spPr bwMode="auto">
          <a:xfrm>
            <a:off x="5268441" y="2016862"/>
            <a:ext cx="2119165" cy="377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991" tIns="40496" rIns="80991" bIns="4049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buFont typeface="Times New Roman" charset="0"/>
              <a:buNone/>
              <a:defRPr/>
            </a:pPr>
            <a:r>
              <a:rPr lang="el-GR" sz="1600" b="1" smtClean="0">
                <a:solidFill>
                  <a:schemeClr val="accent2">
                    <a:lumMod val="75000"/>
                  </a:schemeClr>
                </a:solidFill>
                <a:latin typeface="Cambria" panose="02040503050406030204" pitchFamily="18" charset="0"/>
              </a:rPr>
              <a:t>ΘΕΡΜΟΚΡΑΣΙΑ</a:t>
            </a:r>
            <a:r>
              <a:rPr lang="en-US" sz="1600" b="1" smtClean="0">
                <a:solidFill>
                  <a:schemeClr val="accent2">
                    <a:lumMod val="75000"/>
                  </a:schemeClr>
                </a:solidFill>
                <a:latin typeface="Cambria" panose="02040503050406030204" pitchFamily="18" charset="0"/>
              </a:rPr>
              <a:t> </a:t>
            </a:r>
            <a:r>
              <a:rPr lang="en-US" sz="1600" b="1">
                <a:solidFill>
                  <a:schemeClr val="accent2">
                    <a:lumMod val="75000"/>
                  </a:schemeClr>
                </a:solidFill>
                <a:latin typeface="Cambria" panose="02040503050406030204" pitchFamily="18" charset="0"/>
              </a:rPr>
              <a:t>= </a:t>
            </a:r>
            <a:r>
              <a:rPr lang="en-US" sz="2000" b="1">
                <a:solidFill>
                  <a:schemeClr val="accent2">
                    <a:lumMod val="75000"/>
                  </a:schemeClr>
                </a:solidFill>
                <a:latin typeface="Cambria" panose="02040503050406030204" pitchFamily="18" charset="0"/>
              </a:rPr>
              <a:t>T</a:t>
            </a:r>
            <a:r>
              <a:rPr lang="en-US" sz="2000" b="1" baseline="-25000">
                <a:solidFill>
                  <a:schemeClr val="accent2">
                    <a:lumMod val="75000"/>
                  </a:schemeClr>
                </a:solidFill>
                <a:latin typeface="Cambria" panose="02040503050406030204" pitchFamily="18" charset="0"/>
              </a:rPr>
              <a:t>2</a:t>
            </a:r>
          </a:p>
        </p:txBody>
      </p:sp>
      <p:sp>
        <p:nvSpPr>
          <p:cNvPr id="14366" name="Text Box 30"/>
          <p:cNvSpPr txBox="1">
            <a:spLocks noChangeArrowheads="1"/>
          </p:cNvSpPr>
          <p:nvPr/>
        </p:nvSpPr>
        <p:spPr bwMode="auto">
          <a:xfrm>
            <a:off x="4050314" y="2349919"/>
            <a:ext cx="1305729" cy="4113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991" tIns="40496" rIns="80991" bIns="4049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buFont typeface="Times New Roman" charset="0"/>
              <a:buNone/>
              <a:defRPr/>
            </a:pPr>
            <a:r>
              <a:rPr lang="el-GR" sz="1400" b="1" i="1" smtClean="0">
                <a:latin typeface="Cambria" panose="02040503050406030204" pitchFamily="18" charset="0"/>
              </a:rPr>
              <a:t>ΣΥΜΠΙΕΣΤΗΣ</a:t>
            </a:r>
            <a:endParaRPr lang="en-US" sz="1400" b="1" i="1">
              <a:latin typeface="Cambria" panose="02040503050406030204" pitchFamily="18" charset="0"/>
            </a:endParaRPr>
          </a:p>
        </p:txBody>
      </p:sp>
      <p:sp>
        <p:nvSpPr>
          <p:cNvPr id="14367" name="Text Box 31"/>
          <p:cNvSpPr txBox="1">
            <a:spLocks noChangeArrowheads="1"/>
          </p:cNvSpPr>
          <p:nvPr/>
        </p:nvSpPr>
        <p:spPr bwMode="auto">
          <a:xfrm rot="20907801">
            <a:off x="456013" y="1339595"/>
            <a:ext cx="2272752" cy="5578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991" tIns="40496" rIns="80991" bIns="4049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chemeClr val="accent2">
                    <a:lumMod val="50000"/>
                  </a:schemeClr>
                </a:solidFill>
                <a:latin typeface="Cambria" panose="02040503050406030204" pitchFamily="18" charset="0"/>
              </a:rPr>
              <a:t>ΑΤΜΟΙ ΨΥΚΤΙΚΟΥ ΥΓΡΟΥ (ΘΕΡΜΟΙ)</a:t>
            </a:r>
            <a:endParaRPr lang="en-US" sz="1800" b="1">
              <a:solidFill>
                <a:schemeClr val="accent2">
                  <a:lumMod val="50000"/>
                </a:schemeClr>
              </a:solidFill>
              <a:latin typeface="Cambria" panose="02040503050406030204" pitchFamily="18" charset="0"/>
            </a:endParaRPr>
          </a:p>
        </p:txBody>
      </p:sp>
      <p:pic>
        <p:nvPicPr>
          <p:cNvPr id="14370" name="Picture 3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0900" y="2868167"/>
            <a:ext cx="1159695" cy="1154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373" name="Picture 3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19819" y="3381147"/>
            <a:ext cx="1236061" cy="2142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374" name="Picture 3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3505" y="3265442"/>
            <a:ext cx="1030289" cy="2314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7" name="Text Box 22"/>
          <p:cNvSpPr txBox="1">
            <a:spLocks noChangeArrowheads="1"/>
          </p:cNvSpPr>
          <p:nvPr/>
        </p:nvSpPr>
        <p:spPr bwMode="auto">
          <a:xfrm>
            <a:off x="4949454" y="3934801"/>
            <a:ext cx="2124755" cy="3574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991" tIns="40496" rIns="80991" bIns="4049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buFont typeface="Times New Roman" charset="0"/>
              <a:buNone/>
              <a:defRPr/>
            </a:pPr>
            <a:r>
              <a:rPr lang="el-GR" sz="1600" b="1" smtClean="0">
                <a:solidFill>
                  <a:srgbClr val="0070C0"/>
                </a:solidFill>
                <a:latin typeface="Cambria" panose="02040503050406030204" pitchFamily="18" charset="0"/>
              </a:rPr>
              <a:t>ΘΕΡΜΟΚΡΑΣΙΑ</a:t>
            </a:r>
            <a:r>
              <a:rPr lang="en-US" sz="1600" b="1" smtClean="0">
                <a:solidFill>
                  <a:srgbClr val="0070C0"/>
                </a:solidFill>
                <a:latin typeface="Cambria" panose="02040503050406030204" pitchFamily="18" charset="0"/>
              </a:rPr>
              <a:t> </a:t>
            </a:r>
            <a:r>
              <a:rPr lang="en-US" sz="1600" b="1">
                <a:solidFill>
                  <a:srgbClr val="0070C0"/>
                </a:solidFill>
                <a:latin typeface="Cambria" panose="02040503050406030204" pitchFamily="18" charset="0"/>
              </a:rPr>
              <a:t>= </a:t>
            </a:r>
            <a:r>
              <a:rPr lang="en-US" sz="2000" b="1">
                <a:solidFill>
                  <a:srgbClr val="0070C0"/>
                </a:solidFill>
                <a:latin typeface="Cambria" panose="02040503050406030204" pitchFamily="18" charset="0"/>
              </a:rPr>
              <a:t>T</a:t>
            </a:r>
            <a:r>
              <a:rPr lang="en-US" sz="2000" b="1" baseline="-25000">
                <a:solidFill>
                  <a:srgbClr val="0070C0"/>
                </a:solidFill>
                <a:latin typeface="Cambria" panose="02040503050406030204" pitchFamily="18" charset="0"/>
              </a:rPr>
              <a:t>2</a:t>
            </a:r>
          </a:p>
        </p:txBody>
      </p:sp>
      <p:sp>
        <p:nvSpPr>
          <p:cNvPr id="48" name="Text Box 22"/>
          <p:cNvSpPr txBox="1">
            <a:spLocks noChangeArrowheads="1"/>
          </p:cNvSpPr>
          <p:nvPr/>
        </p:nvSpPr>
        <p:spPr bwMode="auto">
          <a:xfrm>
            <a:off x="5266327" y="4732688"/>
            <a:ext cx="2333515" cy="377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991" tIns="40496" rIns="80991" bIns="4049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buFont typeface="Times New Roman" charset="0"/>
              <a:buNone/>
              <a:defRPr/>
            </a:pPr>
            <a:r>
              <a:rPr lang="el-GR" sz="1600" b="1" smtClean="0">
                <a:solidFill>
                  <a:srgbClr val="000066"/>
                </a:solidFill>
                <a:latin typeface="Cambria" panose="02040503050406030204" pitchFamily="18" charset="0"/>
              </a:rPr>
              <a:t>ΘΕΡΜΟΚΡΑΣΙΑ</a:t>
            </a:r>
            <a:r>
              <a:rPr lang="en-US" sz="1600" b="1" smtClean="0">
                <a:solidFill>
                  <a:srgbClr val="000066"/>
                </a:solidFill>
                <a:latin typeface="Cambria" panose="02040503050406030204" pitchFamily="18" charset="0"/>
              </a:rPr>
              <a:t> </a:t>
            </a:r>
            <a:r>
              <a:rPr lang="en-US" sz="1600" b="1">
                <a:solidFill>
                  <a:srgbClr val="000066"/>
                </a:solidFill>
                <a:latin typeface="Cambria" panose="02040503050406030204" pitchFamily="18" charset="0"/>
              </a:rPr>
              <a:t>= </a:t>
            </a:r>
            <a:r>
              <a:rPr lang="el-GR" sz="2000" b="1" smtClean="0">
                <a:solidFill>
                  <a:srgbClr val="000066"/>
                </a:solidFill>
                <a:latin typeface="Cambria" panose="02040503050406030204" pitchFamily="18" charset="0"/>
              </a:rPr>
              <a:t>Τ</a:t>
            </a:r>
            <a:r>
              <a:rPr lang="el-GR" sz="2000" b="1" baseline="-25000" smtClean="0">
                <a:solidFill>
                  <a:srgbClr val="000066"/>
                </a:solidFill>
                <a:latin typeface="Cambria" panose="02040503050406030204" pitchFamily="18" charset="0"/>
              </a:rPr>
              <a:t>1</a:t>
            </a:r>
            <a:endParaRPr lang="en-US" sz="2000" b="1" baseline="-25000">
              <a:solidFill>
                <a:srgbClr val="000066"/>
              </a:solidFill>
              <a:latin typeface="Cambria" panose="02040503050406030204" pitchFamily="18" charset="0"/>
            </a:endParaRPr>
          </a:p>
        </p:txBody>
      </p:sp>
      <p:sp>
        <p:nvSpPr>
          <p:cNvPr id="49" name="Text Box 22"/>
          <p:cNvSpPr txBox="1">
            <a:spLocks noChangeArrowheads="1"/>
          </p:cNvSpPr>
          <p:nvPr/>
        </p:nvSpPr>
        <p:spPr bwMode="auto">
          <a:xfrm>
            <a:off x="1592389" y="2018607"/>
            <a:ext cx="2112939" cy="3525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991" tIns="40496" rIns="80991" bIns="4049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buFont typeface="Times New Roman" charset="0"/>
              <a:buNone/>
              <a:defRPr/>
            </a:pPr>
            <a:r>
              <a:rPr lang="el-GR" sz="1600" b="1" smtClean="0">
                <a:solidFill>
                  <a:schemeClr val="accent2">
                    <a:lumMod val="50000"/>
                  </a:schemeClr>
                </a:solidFill>
                <a:latin typeface="Cambria" panose="02040503050406030204" pitchFamily="18" charset="0"/>
              </a:rPr>
              <a:t>ΘΕΡΜΟΚΡΑΣΙΑ</a:t>
            </a:r>
            <a:r>
              <a:rPr lang="en-US" sz="1600" b="1" smtClean="0">
                <a:solidFill>
                  <a:schemeClr val="accent2">
                    <a:lumMod val="50000"/>
                  </a:schemeClr>
                </a:solidFill>
                <a:latin typeface="Cambria" panose="02040503050406030204" pitchFamily="18" charset="0"/>
              </a:rPr>
              <a:t> </a:t>
            </a:r>
            <a:r>
              <a:rPr lang="en-US" sz="1600" b="1">
                <a:solidFill>
                  <a:schemeClr val="accent2">
                    <a:lumMod val="50000"/>
                  </a:schemeClr>
                </a:solidFill>
                <a:latin typeface="Cambria" panose="02040503050406030204" pitchFamily="18" charset="0"/>
              </a:rPr>
              <a:t>= </a:t>
            </a:r>
            <a:r>
              <a:rPr lang="el-GR" sz="2000" b="1" smtClean="0">
                <a:solidFill>
                  <a:schemeClr val="accent2">
                    <a:lumMod val="50000"/>
                  </a:schemeClr>
                </a:solidFill>
                <a:latin typeface="Cambria" panose="02040503050406030204" pitchFamily="18" charset="0"/>
              </a:rPr>
              <a:t>Τ</a:t>
            </a:r>
            <a:r>
              <a:rPr lang="el-GR" sz="2000" b="1" baseline="-25000" smtClean="0">
                <a:solidFill>
                  <a:schemeClr val="accent2">
                    <a:lumMod val="50000"/>
                  </a:schemeClr>
                </a:solidFill>
                <a:latin typeface="Cambria" panose="02040503050406030204" pitchFamily="18" charset="0"/>
              </a:rPr>
              <a:t>3</a:t>
            </a:r>
            <a:endParaRPr lang="en-US" sz="2000" b="1" baseline="-25000">
              <a:solidFill>
                <a:schemeClr val="accent2">
                  <a:lumMod val="50000"/>
                </a:schemeClr>
              </a:solidFill>
              <a:latin typeface="Cambria" panose="02040503050406030204" pitchFamily="18" charset="0"/>
            </a:endParaRPr>
          </a:p>
        </p:txBody>
      </p:sp>
      <p:sp>
        <p:nvSpPr>
          <p:cNvPr id="50" name="Text Box 9"/>
          <p:cNvSpPr txBox="1">
            <a:spLocks noChangeArrowheads="1"/>
          </p:cNvSpPr>
          <p:nvPr/>
        </p:nvSpPr>
        <p:spPr bwMode="auto">
          <a:xfrm>
            <a:off x="7426747" y="508934"/>
            <a:ext cx="1861581"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2000" b="1" smtClean="0">
                <a:latin typeface="Cambria" panose="02040503050406030204" pitchFamily="18" charset="0"/>
              </a:rPr>
              <a:t>ΕΞΩΤΕΡΙΚΟΣ</a:t>
            </a:r>
          </a:p>
          <a:p>
            <a:pPr>
              <a:lnSpc>
                <a:spcPct val="95000"/>
              </a:lnSpc>
              <a:buFont typeface="Times New Roman" charset="0"/>
              <a:buNone/>
              <a:defRPr/>
            </a:pPr>
            <a:r>
              <a:rPr lang="el-GR" sz="2000" b="1" smtClean="0">
                <a:latin typeface="Cambria" panose="02040503050406030204" pitchFamily="18" charset="0"/>
              </a:rPr>
              <a:t>ΧΩΡΟΣ</a:t>
            </a:r>
            <a:endParaRPr lang="en-US" sz="2000" b="1">
              <a:latin typeface="Cambria" panose="02040503050406030204" pitchFamily="18" charset="0"/>
            </a:endParaRPr>
          </a:p>
        </p:txBody>
      </p:sp>
      <p:sp>
        <p:nvSpPr>
          <p:cNvPr id="51" name="Text Box 7"/>
          <p:cNvSpPr txBox="1">
            <a:spLocks noChangeArrowheads="1"/>
          </p:cNvSpPr>
          <p:nvPr/>
        </p:nvSpPr>
        <p:spPr bwMode="auto">
          <a:xfrm>
            <a:off x="37743" y="3752545"/>
            <a:ext cx="1999133" cy="4678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600" b="1" i="1" smtClean="0">
                <a:latin typeface="Cambria" panose="02040503050406030204" pitchFamily="18" charset="0"/>
              </a:rPr>
              <a:t>ΕΝΑΛΛΑΚΤΗΣ</a:t>
            </a:r>
            <a:endParaRPr lang="en-US" sz="1600" b="1" i="1">
              <a:latin typeface="Cambria" panose="02040503050406030204" pitchFamily="18" charset="0"/>
            </a:endParaRPr>
          </a:p>
          <a:p>
            <a:pPr>
              <a:lnSpc>
                <a:spcPct val="95000"/>
              </a:lnSpc>
              <a:buFont typeface="Times New Roman" charset="0"/>
              <a:buNone/>
              <a:defRPr/>
            </a:pPr>
            <a:r>
              <a:rPr lang="en-US" sz="1400" b="1" i="1" smtClean="0">
                <a:latin typeface="Cambria" panose="02040503050406030204" pitchFamily="18" charset="0"/>
              </a:rPr>
              <a:t>(</a:t>
            </a:r>
            <a:r>
              <a:rPr lang="el-GR" sz="1400" b="1" i="1" smtClean="0">
                <a:latin typeface="Cambria" panose="02040503050406030204" pitchFamily="18" charset="0"/>
              </a:rPr>
              <a:t>ΣΥΜΠΥΚΝΩΤΗΣ</a:t>
            </a:r>
            <a:r>
              <a:rPr lang="en-US" sz="1600" b="1" i="1" smtClean="0">
                <a:latin typeface="Cambria" panose="02040503050406030204" pitchFamily="18" charset="0"/>
              </a:rPr>
              <a:t>)</a:t>
            </a:r>
            <a:endParaRPr lang="en-US" sz="1600" b="1" i="1">
              <a:latin typeface="Cambria" panose="02040503050406030204" pitchFamily="18" charset="0"/>
            </a:endParaRPr>
          </a:p>
        </p:txBody>
      </p:sp>
      <p:sp>
        <p:nvSpPr>
          <p:cNvPr id="52" name="Text Box 4"/>
          <p:cNvSpPr txBox="1">
            <a:spLocks noChangeArrowheads="1"/>
          </p:cNvSpPr>
          <p:nvPr/>
        </p:nvSpPr>
        <p:spPr bwMode="auto">
          <a:xfrm rot="1485218">
            <a:off x="623347" y="5280777"/>
            <a:ext cx="1834798" cy="52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chemeClr val="tx2">
                    <a:lumMod val="75000"/>
                  </a:schemeClr>
                </a:solidFill>
                <a:latin typeface="Cambria" panose="02040503050406030204" pitchFamily="18" charset="0"/>
              </a:rPr>
              <a:t>ΨΥΚΤΙΚΟ ΥΓΡΟ, ΚΡΥΟ</a:t>
            </a:r>
            <a:endParaRPr lang="en-US" sz="1800" b="1">
              <a:solidFill>
                <a:schemeClr val="tx2">
                  <a:lumMod val="75000"/>
                </a:schemeClr>
              </a:solidFill>
              <a:latin typeface="Cambria" panose="02040503050406030204" pitchFamily="18" charset="0"/>
            </a:endParaRPr>
          </a:p>
        </p:txBody>
      </p:sp>
      <p:sp>
        <p:nvSpPr>
          <p:cNvPr id="53" name="Text Box 4"/>
          <p:cNvSpPr txBox="1">
            <a:spLocks noChangeArrowheads="1"/>
          </p:cNvSpPr>
          <p:nvPr/>
        </p:nvSpPr>
        <p:spPr bwMode="auto">
          <a:xfrm>
            <a:off x="4157622" y="5618898"/>
            <a:ext cx="1588124" cy="52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i="1" smtClean="0">
                <a:latin typeface="Cambria" panose="02040503050406030204" pitchFamily="18" charset="0"/>
              </a:rPr>
              <a:t>ΒΑΛΒΙΔΑ ΕΚΤΟΝΩΣΗΣ</a:t>
            </a:r>
            <a:endParaRPr lang="en-US" sz="1800" b="1" i="1">
              <a:latin typeface="Cambria" panose="02040503050406030204" pitchFamily="18" charset="0"/>
            </a:endParaRPr>
          </a:p>
        </p:txBody>
      </p:sp>
      <p:sp>
        <p:nvSpPr>
          <p:cNvPr id="54" name="Text Box 4"/>
          <p:cNvSpPr txBox="1">
            <a:spLocks noChangeArrowheads="1"/>
          </p:cNvSpPr>
          <p:nvPr/>
        </p:nvSpPr>
        <p:spPr bwMode="auto">
          <a:xfrm rot="20408840">
            <a:off x="6091681" y="5210524"/>
            <a:ext cx="2534499" cy="789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chemeClr val="tx2">
                    <a:lumMod val="75000"/>
                  </a:schemeClr>
                </a:solidFill>
                <a:latin typeface="Cambria" panose="02040503050406030204" pitchFamily="18" charset="0"/>
              </a:rPr>
              <a:t>ΚΡΥΟ ΜΕΙΓΜΑ ΥΓΡΟΥ ΨΥΚΤΙΚΟΥ ΡΕΥΣΤΟΥ ΚΑΙ ΑΤΜΩΝ</a:t>
            </a:r>
            <a:endParaRPr lang="en-US" sz="1800" b="1">
              <a:solidFill>
                <a:schemeClr val="tx2">
                  <a:lumMod val="75000"/>
                </a:schemeClr>
              </a:solidFill>
              <a:latin typeface="Cambria" panose="02040503050406030204" pitchFamily="18" charset="0"/>
            </a:endParaRPr>
          </a:p>
        </p:txBody>
      </p:sp>
      <p:sp>
        <p:nvSpPr>
          <p:cNvPr id="55" name="Text Box 4"/>
          <p:cNvSpPr txBox="1">
            <a:spLocks noChangeArrowheads="1"/>
          </p:cNvSpPr>
          <p:nvPr/>
        </p:nvSpPr>
        <p:spPr bwMode="auto">
          <a:xfrm>
            <a:off x="37743" y="2260436"/>
            <a:ext cx="1239506" cy="789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rgbClr val="C00000"/>
                </a:solidFill>
                <a:latin typeface="Cambria" panose="02040503050406030204" pitchFamily="18" charset="0"/>
              </a:rPr>
              <a:t>ΖΕΣΤΟΣ ΑΕΡΑΣ ΔΩΜΑΤΙΟΥ</a:t>
            </a:r>
            <a:endParaRPr lang="en-US" sz="1800" b="1">
              <a:solidFill>
                <a:srgbClr val="C00000"/>
              </a:solidFill>
              <a:latin typeface="Cambria" panose="02040503050406030204" pitchFamily="18" charset="0"/>
            </a:endParaRPr>
          </a:p>
        </p:txBody>
      </p:sp>
      <p:sp>
        <p:nvSpPr>
          <p:cNvPr id="56" name="Text Box 4"/>
          <p:cNvSpPr txBox="1">
            <a:spLocks noChangeArrowheads="1"/>
          </p:cNvSpPr>
          <p:nvPr/>
        </p:nvSpPr>
        <p:spPr bwMode="auto">
          <a:xfrm>
            <a:off x="1855202" y="3722458"/>
            <a:ext cx="1588124" cy="52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chemeClr val="tx2">
                    <a:lumMod val="75000"/>
                  </a:schemeClr>
                </a:solidFill>
                <a:latin typeface="Cambria" panose="02040503050406030204" pitchFamily="18" charset="0"/>
              </a:rPr>
              <a:t>ΑΕΡΑΣ ΔΩΜΑΤΙΟΥ</a:t>
            </a:r>
            <a:endParaRPr lang="en-US" sz="1800" b="1">
              <a:solidFill>
                <a:schemeClr val="tx2">
                  <a:lumMod val="75000"/>
                </a:schemeClr>
              </a:solidFill>
              <a:latin typeface="Cambria" panose="02040503050406030204" pitchFamily="18" charset="0"/>
            </a:endParaRPr>
          </a:p>
        </p:txBody>
      </p:sp>
      <p:sp>
        <p:nvSpPr>
          <p:cNvPr id="2" name="Down Arrow 1"/>
          <p:cNvSpPr/>
          <p:nvPr/>
        </p:nvSpPr>
        <p:spPr>
          <a:xfrm>
            <a:off x="4528678" y="966025"/>
            <a:ext cx="305087" cy="654824"/>
          </a:xfrm>
          <a:prstGeom prst="downArrow">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3801493" y="467497"/>
            <a:ext cx="248821" cy="6390503"/>
          </a:xfrm>
          <a:prstGeom prst="rect">
            <a:avLst/>
          </a:prstGeom>
          <a:pattFill prst="dkUpDiag">
            <a:fgClr>
              <a:schemeClr val="bg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p:cNvSpPr/>
          <p:nvPr/>
        </p:nvSpPr>
        <p:spPr>
          <a:xfrm>
            <a:off x="64288" y="467498"/>
            <a:ext cx="3737206" cy="212260"/>
          </a:xfrm>
          <a:prstGeom prst="rect">
            <a:avLst/>
          </a:prstGeom>
          <a:pattFill prst="dkUpDiag">
            <a:fgClr>
              <a:schemeClr val="bg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p:cNvSpPr/>
          <p:nvPr/>
        </p:nvSpPr>
        <p:spPr>
          <a:xfrm>
            <a:off x="79994" y="6645740"/>
            <a:ext cx="3737206" cy="212260"/>
          </a:xfrm>
          <a:prstGeom prst="rect">
            <a:avLst/>
          </a:prstGeom>
          <a:pattFill prst="dkUpDiag">
            <a:fgClr>
              <a:schemeClr val="bg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Bent Arrow 3"/>
          <p:cNvSpPr/>
          <p:nvPr/>
        </p:nvSpPr>
        <p:spPr>
          <a:xfrm flipH="1">
            <a:off x="5014154" y="1699871"/>
            <a:ext cx="2373452" cy="1711490"/>
          </a:xfrm>
          <a:prstGeom prst="bentArrow">
            <a:avLst>
              <a:gd name="adj1" fmla="val 7537"/>
              <a:gd name="adj2" fmla="val 15437"/>
              <a:gd name="adj3" fmla="val 13893"/>
              <a:gd name="adj4" fmla="val 18802"/>
            </a:avLst>
          </a:prstGeom>
          <a:solidFill>
            <a:srgbClr val="FF99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4" name="Bent Arrow 63"/>
          <p:cNvSpPr/>
          <p:nvPr/>
        </p:nvSpPr>
        <p:spPr>
          <a:xfrm rot="5400000" flipH="1">
            <a:off x="5715138" y="3421635"/>
            <a:ext cx="1038998" cy="2570365"/>
          </a:xfrm>
          <a:prstGeom prst="bentArrow">
            <a:avLst>
              <a:gd name="adj1" fmla="val 10163"/>
              <a:gd name="adj2" fmla="val 15437"/>
              <a:gd name="adj3" fmla="val 10031"/>
              <a:gd name="adj4" fmla="val 18802"/>
            </a:avLst>
          </a:prstGeom>
          <a:solidFill>
            <a:srgbClr val="0000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5" name="Bent Arrow 64"/>
          <p:cNvSpPr/>
          <p:nvPr/>
        </p:nvSpPr>
        <p:spPr>
          <a:xfrm rot="10800000" flipH="1">
            <a:off x="1429097" y="3796132"/>
            <a:ext cx="2975711" cy="1600702"/>
          </a:xfrm>
          <a:prstGeom prst="bentArrow">
            <a:avLst>
              <a:gd name="adj1" fmla="val 7537"/>
              <a:gd name="adj2" fmla="val 15437"/>
              <a:gd name="adj3" fmla="val 10031"/>
              <a:gd name="adj4" fmla="val 18802"/>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6" name="Bent Arrow 65"/>
          <p:cNvSpPr/>
          <p:nvPr/>
        </p:nvSpPr>
        <p:spPr>
          <a:xfrm rot="16200000" flipH="1">
            <a:off x="2310873" y="955942"/>
            <a:ext cx="1086862" cy="3101019"/>
          </a:xfrm>
          <a:prstGeom prst="bentArrow">
            <a:avLst>
              <a:gd name="adj1" fmla="val 7537"/>
              <a:gd name="adj2" fmla="val 15437"/>
              <a:gd name="adj3" fmla="val 10031"/>
              <a:gd name="adj4" fmla="val 18802"/>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71" name="Group 70"/>
          <p:cNvGrpSpPr/>
          <p:nvPr/>
        </p:nvGrpSpPr>
        <p:grpSpPr>
          <a:xfrm>
            <a:off x="4348288" y="1634257"/>
            <a:ext cx="665867" cy="774232"/>
            <a:chOff x="1982006" y="3624567"/>
            <a:chExt cx="1391916" cy="1432891"/>
          </a:xfrm>
        </p:grpSpPr>
        <p:sp>
          <p:nvSpPr>
            <p:cNvPr id="72" name="Oval 71"/>
            <p:cNvSpPr/>
            <p:nvPr/>
          </p:nvSpPr>
          <p:spPr>
            <a:xfrm>
              <a:off x="1982006" y="3665542"/>
              <a:ext cx="1391916" cy="1365051"/>
            </a:xfrm>
            <a:prstGeom prst="ellipse">
              <a:avLst/>
            </a:prstGeom>
            <a:gradFill flip="none" rotWithShape="1">
              <a:gsLst>
                <a:gs pos="0">
                  <a:srgbClr val="000082"/>
                </a:gs>
                <a:gs pos="15000">
                  <a:srgbClr val="66008F"/>
                </a:gs>
                <a:gs pos="31000">
                  <a:srgbClr val="BA0066"/>
                </a:gs>
                <a:gs pos="83000">
                  <a:srgbClr val="FF0000"/>
                </a:gs>
                <a:gs pos="97000">
                  <a:srgbClr val="FF8200"/>
                </a:gs>
              </a:gsLst>
              <a:lin ang="10800000" scaled="1"/>
              <a:tileRect/>
            </a:gra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Chord 72"/>
            <p:cNvSpPr/>
            <p:nvPr/>
          </p:nvSpPr>
          <p:spPr>
            <a:xfrm rot="6038308">
              <a:off x="1982006" y="3665542"/>
              <a:ext cx="1391916" cy="1391916"/>
            </a:xfrm>
            <a:prstGeom prst="chord">
              <a:avLst>
                <a:gd name="adj1" fmla="val 5733072"/>
                <a:gd name="adj2" fmla="val 1283520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Chord 73"/>
            <p:cNvSpPr/>
            <p:nvPr/>
          </p:nvSpPr>
          <p:spPr>
            <a:xfrm>
              <a:off x="1982006" y="3624567"/>
              <a:ext cx="1391916" cy="1391916"/>
            </a:xfrm>
            <a:prstGeom prst="chord">
              <a:avLst>
                <a:gd name="adj1" fmla="val 2567974"/>
                <a:gd name="adj2" fmla="val 986518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1" name="Text Box 9"/>
          <p:cNvSpPr txBox="1">
            <a:spLocks noChangeArrowheads="1"/>
          </p:cNvSpPr>
          <p:nvPr/>
        </p:nvSpPr>
        <p:spPr bwMode="auto">
          <a:xfrm>
            <a:off x="4349185" y="655128"/>
            <a:ext cx="1861581" cy="292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2000" b="1" smtClean="0">
                <a:latin typeface="Cambria" panose="02040503050406030204" pitchFamily="18" charset="0"/>
              </a:rPr>
              <a:t>ηλεκτρισμός</a:t>
            </a:r>
            <a:endParaRPr lang="en-US" sz="2000" b="1">
              <a:latin typeface="Cambria" panose="02040503050406030204" pitchFamily="18" charset="0"/>
            </a:endParaRPr>
          </a:p>
        </p:txBody>
      </p:sp>
      <p:sp>
        <p:nvSpPr>
          <p:cNvPr id="6" name="Freeform 5"/>
          <p:cNvSpPr/>
          <p:nvPr/>
        </p:nvSpPr>
        <p:spPr>
          <a:xfrm>
            <a:off x="2511188" y="1309262"/>
            <a:ext cx="409433" cy="653757"/>
          </a:xfrm>
          <a:custGeom>
            <a:avLst/>
            <a:gdLst>
              <a:gd name="connsiteX0" fmla="*/ 0 w 409433"/>
              <a:gd name="connsiteY0" fmla="*/ 28218 h 587776"/>
              <a:gd name="connsiteX1" fmla="*/ 68239 w 409433"/>
              <a:gd name="connsiteY1" fmla="*/ 922 h 587776"/>
              <a:gd name="connsiteX2" fmla="*/ 218364 w 409433"/>
              <a:gd name="connsiteY2" fmla="*/ 28218 h 587776"/>
              <a:gd name="connsiteX3" fmla="*/ 272955 w 409433"/>
              <a:gd name="connsiteY3" fmla="*/ 151047 h 587776"/>
              <a:gd name="connsiteX4" fmla="*/ 286603 w 409433"/>
              <a:gd name="connsiteY4" fmla="*/ 191991 h 587776"/>
              <a:gd name="connsiteX5" fmla="*/ 218364 w 409433"/>
              <a:gd name="connsiteY5" fmla="*/ 301173 h 587776"/>
              <a:gd name="connsiteX6" fmla="*/ 204716 w 409433"/>
              <a:gd name="connsiteY6" fmla="*/ 437650 h 587776"/>
              <a:gd name="connsiteX7" fmla="*/ 245660 w 409433"/>
              <a:gd name="connsiteY7" fmla="*/ 464946 h 587776"/>
              <a:gd name="connsiteX8" fmla="*/ 272955 w 409433"/>
              <a:gd name="connsiteY8" fmla="*/ 505889 h 587776"/>
              <a:gd name="connsiteX9" fmla="*/ 327546 w 409433"/>
              <a:gd name="connsiteY9" fmla="*/ 519537 h 587776"/>
              <a:gd name="connsiteX10" fmla="*/ 368490 w 409433"/>
              <a:gd name="connsiteY10" fmla="*/ 533185 h 587776"/>
              <a:gd name="connsiteX11" fmla="*/ 409433 w 409433"/>
              <a:gd name="connsiteY11" fmla="*/ 587776 h 58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433" h="587776">
                <a:moveTo>
                  <a:pt x="0" y="28218"/>
                </a:moveTo>
                <a:cubicBezTo>
                  <a:pt x="22746" y="19119"/>
                  <a:pt x="43813" y="2801"/>
                  <a:pt x="68239" y="922"/>
                </a:cubicBezTo>
                <a:cubicBezTo>
                  <a:pt x="130932" y="-3901"/>
                  <a:pt x="166459" y="10916"/>
                  <a:pt x="218364" y="28218"/>
                </a:cubicBezTo>
                <a:cubicBezTo>
                  <a:pt x="261620" y="93101"/>
                  <a:pt x="240473" y="53600"/>
                  <a:pt x="272955" y="151047"/>
                </a:cubicBezTo>
                <a:lnTo>
                  <a:pt x="286603" y="191991"/>
                </a:lnTo>
                <a:cubicBezTo>
                  <a:pt x="254121" y="289438"/>
                  <a:pt x="283248" y="257917"/>
                  <a:pt x="218364" y="301173"/>
                </a:cubicBezTo>
                <a:cubicBezTo>
                  <a:pt x="183539" y="353412"/>
                  <a:pt x="168524" y="356217"/>
                  <a:pt x="204716" y="437650"/>
                </a:cubicBezTo>
                <a:cubicBezTo>
                  <a:pt x="211378" y="452639"/>
                  <a:pt x="232012" y="455847"/>
                  <a:pt x="245660" y="464946"/>
                </a:cubicBezTo>
                <a:cubicBezTo>
                  <a:pt x="254758" y="478594"/>
                  <a:pt x="259307" y="496791"/>
                  <a:pt x="272955" y="505889"/>
                </a:cubicBezTo>
                <a:cubicBezTo>
                  <a:pt x="288562" y="516294"/>
                  <a:pt x="309511" y="514384"/>
                  <a:pt x="327546" y="519537"/>
                </a:cubicBezTo>
                <a:cubicBezTo>
                  <a:pt x="341379" y="523489"/>
                  <a:pt x="354842" y="528636"/>
                  <a:pt x="368490" y="533185"/>
                </a:cubicBezTo>
                <a:cubicBezTo>
                  <a:pt x="399354" y="579481"/>
                  <a:pt x="384187" y="562530"/>
                  <a:pt x="409433" y="587776"/>
                </a:cubicBezTo>
              </a:path>
            </a:pathLst>
          </a:custGeom>
          <a:noFill/>
          <a:ln w="19050">
            <a:solidFill>
              <a:schemeClr val="tx1"/>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5745707" y="5254388"/>
            <a:ext cx="272956" cy="682705"/>
          </a:xfrm>
          <a:custGeom>
            <a:avLst/>
            <a:gdLst>
              <a:gd name="connsiteX0" fmla="*/ 272956 w 272956"/>
              <a:gd name="connsiteY0" fmla="*/ 600502 h 682705"/>
              <a:gd name="connsiteX1" fmla="*/ 204717 w 272956"/>
              <a:gd name="connsiteY1" fmla="*/ 655093 h 682705"/>
              <a:gd name="connsiteX2" fmla="*/ 163774 w 272956"/>
              <a:gd name="connsiteY2" fmla="*/ 682388 h 682705"/>
              <a:gd name="connsiteX3" fmla="*/ 122830 w 272956"/>
              <a:gd name="connsiteY3" fmla="*/ 668740 h 682705"/>
              <a:gd name="connsiteX4" fmla="*/ 54592 w 272956"/>
              <a:gd name="connsiteY4" fmla="*/ 586854 h 682705"/>
              <a:gd name="connsiteX5" fmla="*/ 0 w 272956"/>
              <a:gd name="connsiteY5" fmla="*/ 504967 h 682705"/>
              <a:gd name="connsiteX6" fmla="*/ 13648 w 272956"/>
              <a:gd name="connsiteY6" fmla="*/ 423081 h 682705"/>
              <a:gd name="connsiteX7" fmla="*/ 81887 w 272956"/>
              <a:gd name="connsiteY7" fmla="*/ 313899 h 682705"/>
              <a:gd name="connsiteX8" fmla="*/ 136478 w 272956"/>
              <a:gd name="connsiteY8" fmla="*/ 232012 h 682705"/>
              <a:gd name="connsiteX9" fmla="*/ 163774 w 272956"/>
              <a:gd name="connsiteY9" fmla="*/ 191069 h 682705"/>
              <a:gd name="connsiteX10" fmla="*/ 191069 w 272956"/>
              <a:gd name="connsiteY10" fmla="*/ 0 h 68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956" h="682705">
                <a:moveTo>
                  <a:pt x="272956" y="600502"/>
                </a:moveTo>
                <a:cubicBezTo>
                  <a:pt x="250210" y="618699"/>
                  <a:pt x="228021" y="637615"/>
                  <a:pt x="204717" y="655093"/>
                </a:cubicBezTo>
                <a:cubicBezTo>
                  <a:pt x="191595" y="664934"/>
                  <a:pt x="179953" y="679692"/>
                  <a:pt x="163774" y="682388"/>
                </a:cubicBezTo>
                <a:cubicBezTo>
                  <a:pt x="149583" y="684753"/>
                  <a:pt x="136478" y="673289"/>
                  <a:pt x="122830" y="668740"/>
                </a:cubicBezTo>
                <a:cubicBezTo>
                  <a:pt x="25303" y="522447"/>
                  <a:pt x="177178" y="744464"/>
                  <a:pt x="54592" y="586854"/>
                </a:cubicBezTo>
                <a:cubicBezTo>
                  <a:pt x="34451" y="560959"/>
                  <a:pt x="0" y="504967"/>
                  <a:pt x="0" y="504967"/>
                </a:cubicBezTo>
                <a:cubicBezTo>
                  <a:pt x="4549" y="477672"/>
                  <a:pt x="5696" y="449586"/>
                  <a:pt x="13648" y="423081"/>
                </a:cubicBezTo>
                <a:cubicBezTo>
                  <a:pt x="27265" y="377691"/>
                  <a:pt x="55404" y="351733"/>
                  <a:pt x="81887" y="313899"/>
                </a:cubicBezTo>
                <a:cubicBezTo>
                  <a:pt x="100699" y="287024"/>
                  <a:pt x="118281" y="259308"/>
                  <a:pt x="136478" y="232012"/>
                </a:cubicBezTo>
                <a:lnTo>
                  <a:pt x="163774" y="191069"/>
                </a:lnTo>
                <a:cubicBezTo>
                  <a:pt x="202578" y="74656"/>
                  <a:pt x="191069" y="137954"/>
                  <a:pt x="191069" y="0"/>
                </a:cubicBezTo>
              </a:path>
            </a:pathLst>
          </a:custGeom>
          <a:noFill/>
          <a:ln w="19050">
            <a:solidFill>
              <a:schemeClr val="tx1"/>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2442949" y="5153103"/>
            <a:ext cx="436729" cy="647196"/>
          </a:xfrm>
          <a:custGeom>
            <a:avLst/>
            <a:gdLst>
              <a:gd name="connsiteX0" fmla="*/ 0 w 436729"/>
              <a:gd name="connsiteY0" fmla="*/ 409433 h 477672"/>
              <a:gd name="connsiteX1" fmla="*/ 81887 w 436729"/>
              <a:gd name="connsiteY1" fmla="*/ 450376 h 477672"/>
              <a:gd name="connsiteX2" fmla="*/ 204717 w 436729"/>
              <a:gd name="connsiteY2" fmla="*/ 477672 h 477672"/>
              <a:gd name="connsiteX3" fmla="*/ 327547 w 436729"/>
              <a:gd name="connsiteY3" fmla="*/ 464024 h 477672"/>
              <a:gd name="connsiteX4" fmla="*/ 368490 w 436729"/>
              <a:gd name="connsiteY4" fmla="*/ 423080 h 477672"/>
              <a:gd name="connsiteX5" fmla="*/ 436729 w 436729"/>
              <a:gd name="connsiteY5" fmla="*/ 300251 h 477672"/>
              <a:gd name="connsiteX6" fmla="*/ 423081 w 436729"/>
              <a:gd name="connsiteY6" fmla="*/ 204716 h 477672"/>
              <a:gd name="connsiteX7" fmla="*/ 382138 w 436729"/>
              <a:gd name="connsiteY7" fmla="*/ 177421 h 477672"/>
              <a:gd name="connsiteX8" fmla="*/ 300251 w 436729"/>
              <a:gd name="connsiteY8" fmla="*/ 150125 h 477672"/>
              <a:gd name="connsiteX9" fmla="*/ 272955 w 436729"/>
              <a:gd name="connsiteY9" fmla="*/ 0 h 47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6729" h="477672">
                <a:moveTo>
                  <a:pt x="0" y="409433"/>
                </a:moveTo>
                <a:cubicBezTo>
                  <a:pt x="27296" y="423081"/>
                  <a:pt x="53552" y="439042"/>
                  <a:pt x="81887" y="450376"/>
                </a:cubicBezTo>
                <a:cubicBezTo>
                  <a:pt x="101162" y="458086"/>
                  <a:pt x="189591" y="474647"/>
                  <a:pt x="204717" y="477672"/>
                </a:cubicBezTo>
                <a:cubicBezTo>
                  <a:pt x="245660" y="473123"/>
                  <a:pt x="288466" y="477051"/>
                  <a:pt x="327547" y="464024"/>
                </a:cubicBezTo>
                <a:cubicBezTo>
                  <a:pt x="345857" y="457920"/>
                  <a:pt x="356640" y="438315"/>
                  <a:pt x="368490" y="423080"/>
                </a:cubicBezTo>
                <a:cubicBezTo>
                  <a:pt x="423240" y="352687"/>
                  <a:pt x="416137" y="362026"/>
                  <a:pt x="436729" y="300251"/>
                </a:cubicBezTo>
                <a:cubicBezTo>
                  <a:pt x="432180" y="268406"/>
                  <a:pt x="436146" y="234112"/>
                  <a:pt x="423081" y="204716"/>
                </a:cubicBezTo>
                <a:cubicBezTo>
                  <a:pt x="416419" y="189727"/>
                  <a:pt x="397127" y="184083"/>
                  <a:pt x="382138" y="177421"/>
                </a:cubicBezTo>
                <a:cubicBezTo>
                  <a:pt x="355846" y="165736"/>
                  <a:pt x="300251" y="150125"/>
                  <a:pt x="300251" y="150125"/>
                </a:cubicBezTo>
                <a:cubicBezTo>
                  <a:pt x="252767" y="78901"/>
                  <a:pt x="272955" y="125585"/>
                  <a:pt x="272955" y="0"/>
                </a:cubicBezTo>
              </a:path>
            </a:pathLst>
          </a:custGeom>
          <a:noFill/>
          <a:ln w="19050">
            <a:solidFill>
              <a:schemeClr val="tx1"/>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5813946" y="1323833"/>
            <a:ext cx="191069" cy="573206"/>
          </a:xfrm>
          <a:custGeom>
            <a:avLst/>
            <a:gdLst>
              <a:gd name="connsiteX0" fmla="*/ 191069 w 191069"/>
              <a:gd name="connsiteY0" fmla="*/ 0 h 532263"/>
              <a:gd name="connsiteX1" fmla="*/ 122830 w 191069"/>
              <a:gd name="connsiteY1" fmla="*/ 13648 h 532263"/>
              <a:gd name="connsiteX2" fmla="*/ 54591 w 191069"/>
              <a:gd name="connsiteY2" fmla="*/ 81886 h 532263"/>
              <a:gd name="connsiteX3" fmla="*/ 13648 w 191069"/>
              <a:gd name="connsiteY3" fmla="*/ 109182 h 532263"/>
              <a:gd name="connsiteX4" fmla="*/ 0 w 191069"/>
              <a:gd name="connsiteY4" fmla="*/ 150125 h 532263"/>
              <a:gd name="connsiteX5" fmla="*/ 68239 w 191069"/>
              <a:gd name="connsiteY5" fmla="*/ 313898 h 532263"/>
              <a:gd name="connsiteX6" fmla="*/ 109182 w 191069"/>
              <a:gd name="connsiteY6" fmla="*/ 341194 h 532263"/>
              <a:gd name="connsiteX7" fmla="*/ 95535 w 191069"/>
              <a:gd name="connsiteY7" fmla="*/ 464024 h 532263"/>
              <a:gd name="connsiteX8" fmla="*/ 54591 w 191069"/>
              <a:gd name="connsiteY8" fmla="*/ 532263 h 5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069" h="532263">
                <a:moveTo>
                  <a:pt x="191069" y="0"/>
                </a:moveTo>
                <a:cubicBezTo>
                  <a:pt x="168323" y="4549"/>
                  <a:pt x="144550" y="5503"/>
                  <a:pt x="122830" y="13648"/>
                </a:cubicBezTo>
                <a:cubicBezTo>
                  <a:pt x="64601" y="35484"/>
                  <a:pt x="94624" y="41853"/>
                  <a:pt x="54591" y="81886"/>
                </a:cubicBezTo>
                <a:cubicBezTo>
                  <a:pt x="42993" y="93484"/>
                  <a:pt x="27296" y="100083"/>
                  <a:pt x="13648" y="109182"/>
                </a:cubicBezTo>
                <a:cubicBezTo>
                  <a:pt x="9099" y="122830"/>
                  <a:pt x="0" y="135739"/>
                  <a:pt x="0" y="150125"/>
                </a:cubicBezTo>
                <a:cubicBezTo>
                  <a:pt x="0" y="202513"/>
                  <a:pt x="20871" y="282319"/>
                  <a:pt x="68239" y="313898"/>
                </a:cubicBezTo>
                <a:lnTo>
                  <a:pt x="109182" y="341194"/>
                </a:lnTo>
                <a:cubicBezTo>
                  <a:pt x="104633" y="382137"/>
                  <a:pt x="109613" y="425309"/>
                  <a:pt x="95535" y="464024"/>
                </a:cubicBezTo>
                <a:cubicBezTo>
                  <a:pt x="43235" y="607849"/>
                  <a:pt x="54591" y="384256"/>
                  <a:pt x="54591" y="532263"/>
                </a:cubicBezTo>
              </a:path>
            </a:pathLst>
          </a:custGeom>
          <a:noFill/>
          <a:ln w="19050">
            <a:solidFill>
              <a:schemeClr val="tx1"/>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47335" y="2119041"/>
            <a:ext cx="1351129" cy="1160060"/>
          </a:xfrm>
          <a:custGeom>
            <a:avLst/>
            <a:gdLst>
              <a:gd name="connsiteX0" fmla="*/ 232012 w 1351129"/>
              <a:gd name="connsiteY0" fmla="*/ 0 h 1160060"/>
              <a:gd name="connsiteX1" fmla="*/ 150126 w 1351129"/>
              <a:gd name="connsiteY1" fmla="*/ 27296 h 1160060"/>
              <a:gd name="connsiteX2" fmla="*/ 68239 w 1351129"/>
              <a:gd name="connsiteY2" fmla="*/ 81887 h 1160060"/>
              <a:gd name="connsiteX3" fmla="*/ 0 w 1351129"/>
              <a:gd name="connsiteY3" fmla="*/ 204717 h 1160060"/>
              <a:gd name="connsiteX4" fmla="*/ 13648 w 1351129"/>
              <a:gd name="connsiteY4" fmla="*/ 382137 h 1160060"/>
              <a:gd name="connsiteX5" fmla="*/ 27296 w 1351129"/>
              <a:gd name="connsiteY5" fmla="*/ 477672 h 1160060"/>
              <a:gd name="connsiteX6" fmla="*/ 95535 w 1351129"/>
              <a:gd name="connsiteY6" fmla="*/ 832514 h 1160060"/>
              <a:gd name="connsiteX7" fmla="*/ 136478 w 1351129"/>
              <a:gd name="connsiteY7" fmla="*/ 859809 h 1160060"/>
              <a:gd name="connsiteX8" fmla="*/ 204717 w 1351129"/>
              <a:gd name="connsiteY8" fmla="*/ 928048 h 1160060"/>
              <a:gd name="connsiteX9" fmla="*/ 232012 w 1351129"/>
              <a:gd name="connsiteY9" fmla="*/ 968991 h 1160060"/>
              <a:gd name="connsiteX10" fmla="*/ 272955 w 1351129"/>
              <a:gd name="connsiteY10" fmla="*/ 996287 h 1160060"/>
              <a:gd name="connsiteX11" fmla="*/ 313899 w 1351129"/>
              <a:gd name="connsiteY11" fmla="*/ 1037230 h 1160060"/>
              <a:gd name="connsiteX12" fmla="*/ 395785 w 1351129"/>
              <a:gd name="connsiteY12" fmla="*/ 1091821 h 1160060"/>
              <a:gd name="connsiteX13" fmla="*/ 477672 w 1351129"/>
              <a:gd name="connsiteY13" fmla="*/ 1146412 h 1160060"/>
              <a:gd name="connsiteX14" fmla="*/ 518615 w 1351129"/>
              <a:gd name="connsiteY14" fmla="*/ 1160060 h 1160060"/>
              <a:gd name="connsiteX15" fmla="*/ 955344 w 1351129"/>
              <a:gd name="connsiteY15" fmla="*/ 1146412 h 1160060"/>
              <a:gd name="connsiteX16" fmla="*/ 1064526 w 1351129"/>
              <a:gd name="connsiteY16" fmla="*/ 1119117 h 1160060"/>
              <a:gd name="connsiteX17" fmla="*/ 1187355 w 1351129"/>
              <a:gd name="connsiteY17" fmla="*/ 1105469 h 1160060"/>
              <a:gd name="connsiteX18" fmla="*/ 1282890 w 1351129"/>
              <a:gd name="connsiteY18" fmla="*/ 1064526 h 1160060"/>
              <a:gd name="connsiteX19" fmla="*/ 1296538 w 1351129"/>
              <a:gd name="connsiteY19" fmla="*/ 1023582 h 1160060"/>
              <a:gd name="connsiteX20" fmla="*/ 1310185 w 1351129"/>
              <a:gd name="connsiteY20" fmla="*/ 928048 h 1160060"/>
              <a:gd name="connsiteX21" fmla="*/ 1337481 w 1351129"/>
              <a:gd name="connsiteY21" fmla="*/ 887105 h 1160060"/>
              <a:gd name="connsiteX22" fmla="*/ 1351129 w 1351129"/>
              <a:gd name="connsiteY22" fmla="*/ 846161 h 1160060"/>
              <a:gd name="connsiteX23" fmla="*/ 1310185 w 1351129"/>
              <a:gd name="connsiteY23" fmla="*/ 600502 h 1160060"/>
              <a:gd name="connsiteX24" fmla="*/ 1296538 w 1351129"/>
              <a:gd name="connsiteY24" fmla="*/ 559558 h 1160060"/>
              <a:gd name="connsiteX25" fmla="*/ 1241947 w 1351129"/>
              <a:gd name="connsiteY25" fmla="*/ 477672 h 1160060"/>
              <a:gd name="connsiteX26" fmla="*/ 1228299 w 1351129"/>
              <a:gd name="connsiteY26" fmla="*/ 354842 h 1160060"/>
              <a:gd name="connsiteX27" fmla="*/ 1214651 w 1351129"/>
              <a:gd name="connsiteY27" fmla="*/ 191069 h 1160060"/>
              <a:gd name="connsiteX28" fmla="*/ 1132764 w 1351129"/>
              <a:gd name="connsiteY28" fmla="*/ 163773 h 1160060"/>
              <a:gd name="connsiteX29" fmla="*/ 1091821 w 1351129"/>
              <a:gd name="connsiteY29" fmla="*/ 136478 h 1160060"/>
              <a:gd name="connsiteX30" fmla="*/ 791570 w 1351129"/>
              <a:gd name="connsiteY30" fmla="*/ 95535 h 1160060"/>
              <a:gd name="connsiteX31" fmla="*/ 682388 w 1351129"/>
              <a:gd name="connsiteY31" fmla="*/ 68239 h 1160060"/>
              <a:gd name="connsiteX32" fmla="*/ 600502 w 1351129"/>
              <a:gd name="connsiteY32" fmla="*/ 40943 h 1160060"/>
              <a:gd name="connsiteX33" fmla="*/ 518615 w 1351129"/>
              <a:gd name="connsiteY33" fmla="*/ 27296 h 1160060"/>
              <a:gd name="connsiteX34" fmla="*/ 232012 w 1351129"/>
              <a:gd name="connsiteY34" fmla="*/ 0 h 116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51129" h="1160060">
                <a:moveTo>
                  <a:pt x="232012" y="0"/>
                </a:moveTo>
                <a:cubicBezTo>
                  <a:pt x="170597" y="0"/>
                  <a:pt x="175860" y="14429"/>
                  <a:pt x="150126" y="27296"/>
                </a:cubicBezTo>
                <a:cubicBezTo>
                  <a:pt x="120784" y="41967"/>
                  <a:pt x="68239" y="81887"/>
                  <a:pt x="68239" y="81887"/>
                </a:cubicBezTo>
                <a:cubicBezTo>
                  <a:pt x="5668" y="175743"/>
                  <a:pt x="24022" y="132651"/>
                  <a:pt x="0" y="204717"/>
                </a:cubicBezTo>
                <a:cubicBezTo>
                  <a:pt x="4549" y="263857"/>
                  <a:pt x="7746" y="323117"/>
                  <a:pt x="13648" y="382137"/>
                </a:cubicBezTo>
                <a:cubicBezTo>
                  <a:pt x="16849" y="414146"/>
                  <a:pt x="24920" y="445592"/>
                  <a:pt x="27296" y="477672"/>
                </a:cubicBezTo>
                <a:cubicBezTo>
                  <a:pt x="31368" y="532641"/>
                  <a:pt x="-5550" y="765125"/>
                  <a:pt x="95535" y="832514"/>
                </a:cubicBezTo>
                <a:lnTo>
                  <a:pt x="136478" y="859809"/>
                </a:lnTo>
                <a:cubicBezTo>
                  <a:pt x="209264" y="968989"/>
                  <a:pt x="113732" y="837063"/>
                  <a:pt x="204717" y="928048"/>
                </a:cubicBezTo>
                <a:cubicBezTo>
                  <a:pt x="216315" y="939646"/>
                  <a:pt x="220414" y="957393"/>
                  <a:pt x="232012" y="968991"/>
                </a:cubicBezTo>
                <a:cubicBezTo>
                  <a:pt x="243610" y="980589"/>
                  <a:pt x="260354" y="985786"/>
                  <a:pt x="272955" y="996287"/>
                </a:cubicBezTo>
                <a:cubicBezTo>
                  <a:pt x="287782" y="1008643"/>
                  <a:pt x="298664" y="1025380"/>
                  <a:pt x="313899" y="1037230"/>
                </a:cubicBezTo>
                <a:cubicBezTo>
                  <a:pt x="339794" y="1057370"/>
                  <a:pt x="368490" y="1073624"/>
                  <a:pt x="395785" y="1091821"/>
                </a:cubicBezTo>
                <a:lnTo>
                  <a:pt x="477672" y="1146412"/>
                </a:lnTo>
                <a:lnTo>
                  <a:pt x="518615" y="1160060"/>
                </a:lnTo>
                <a:cubicBezTo>
                  <a:pt x="664191" y="1155511"/>
                  <a:pt x="810105" y="1157305"/>
                  <a:pt x="955344" y="1146412"/>
                </a:cubicBezTo>
                <a:cubicBezTo>
                  <a:pt x="992753" y="1143606"/>
                  <a:pt x="1027241" y="1123260"/>
                  <a:pt x="1064526" y="1119117"/>
                </a:cubicBezTo>
                <a:lnTo>
                  <a:pt x="1187355" y="1105469"/>
                </a:lnTo>
                <a:cubicBezTo>
                  <a:pt x="1220135" y="1097274"/>
                  <a:pt x="1259328" y="1093979"/>
                  <a:pt x="1282890" y="1064526"/>
                </a:cubicBezTo>
                <a:cubicBezTo>
                  <a:pt x="1291877" y="1053292"/>
                  <a:pt x="1291989" y="1037230"/>
                  <a:pt x="1296538" y="1023582"/>
                </a:cubicBezTo>
                <a:cubicBezTo>
                  <a:pt x="1301087" y="991737"/>
                  <a:pt x="1300942" y="958859"/>
                  <a:pt x="1310185" y="928048"/>
                </a:cubicBezTo>
                <a:cubicBezTo>
                  <a:pt x="1314898" y="912337"/>
                  <a:pt x="1330145" y="901776"/>
                  <a:pt x="1337481" y="887105"/>
                </a:cubicBezTo>
                <a:cubicBezTo>
                  <a:pt x="1343915" y="874238"/>
                  <a:pt x="1346580" y="859809"/>
                  <a:pt x="1351129" y="846161"/>
                </a:cubicBezTo>
                <a:cubicBezTo>
                  <a:pt x="1335091" y="653704"/>
                  <a:pt x="1354805" y="734363"/>
                  <a:pt x="1310185" y="600502"/>
                </a:cubicBezTo>
                <a:cubicBezTo>
                  <a:pt x="1305636" y="586854"/>
                  <a:pt x="1304518" y="571528"/>
                  <a:pt x="1296538" y="559558"/>
                </a:cubicBezTo>
                <a:lnTo>
                  <a:pt x="1241947" y="477672"/>
                </a:lnTo>
                <a:cubicBezTo>
                  <a:pt x="1237398" y="436729"/>
                  <a:pt x="1232205" y="395852"/>
                  <a:pt x="1228299" y="354842"/>
                </a:cubicBezTo>
                <a:cubicBezTo>
                  <a:pt x="1223105" y="300309"/>
                  <a:pt x="1239150" y="240066"/>
                  <a:pt x="1214651" y="191069"/>
                </a:cubicBezTo>
                <a:cubicBezTo>
                  <a:pt x="1201784" y="165334"/>
                  <a:pt x="1156704" y="179733"/>
                  <a:pt x="1132764" y="163773"/>
                </a:cubicBezTo>
                <a:cubicBezTo>
                  <a:pt x="1119116" y="154675"/>
                  <a:pt x="1106810" y="143140"/>
                  <a:pt x="1091821" y="136478"/>
                </a:cubicBezTo>
                <a:cubicBezTo>
                  <a:pt x="984693" y="88865"/>
                  <a:pt x="927258" y="104015"/>
                  <a:pt x="791570" y="95535"/>
                </a:cubicBezTo>
                <a:cubicBezTo>
                  <a:pt x="667339" y="54124"/>
                  <a:pt x="863547" y="117647"/>
                  <a:pt x="682388" y="68239"/>
                </a:cubicBezTo>
                <a:cubicBezTo>
                  <a:pt x="654630" y="60668"/>
                  <a:pt x="628882" y="45673"/>
                  <a:pt x="600502" y="40943"/>
                </a:cubicBezTo>
                <a:cubicBezTo>
                  <a:pt x="573206" y="36394"/>
                  <a:pt x="546192" y="29594"/>
                  <a:pt x="518615" y="27296"/>
                </a:cubicBezTo>
                <a:cubicBezTo>
                  <a:pt x="345751" y="12891"/>
                  <a:pt x="293427" y="0"/>
                  <a:pt x="232012" y="0"/>
                </a:cubicBezTo>
                <a:close/>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4244454" y="2743200"/>
            <a:ext cx="2499754" cy="1132764"/>
          </a:xfrm>
          <a:custGeom>
            <a:avLst/>
            <a:gdLst>
              <a:gd name="connsiteX0" fmla="*/ 1241946 w 2499754"/>
              <a:gd name="connsiteY0" fmla="*/ 27296 h 1132764"/>
              <a:gd name="connsiteX1" fmla="*/ 1132764 w 2499754"/>
              <a:gd name="connsiteY1" fmla="*/ 40943 h 1132764"/>
              <a:gd name="connsiteX2" fmla="*/ 1050877 w 2499754"/>
              <a:gd name="connsiteY2" fmla="*/ 68239 h 1132764"/>
              <a:gd name="connsiteX3" fmla="*/ 996286 w 2499754"/>
              <a:gd name="connsiteY3" fmla="*/ 54591 h 1132764"/>
              <a:gd name="connsiteX4" fmla="*/ 873456 w 2499754"/>
              <a:gd name="connsiteY4" fmla="*/ 27296 h 1132764"/>
              <a:gd name="connsiteX5" fmla="*/ 791570 w 2499754"/>
              <a:gd name="connsiteY5" fmla="*/ 0 h 1132764"/>
              <a:gd name="connsiteX6" fmla="*/ 668740 w 2499754"/>
              <a:gd name="connsiteY6" fmla="*/ 13648 h 1132764"/>
              <a:gd name="connsiteX7" fmla="*/ 586853 w 2499754"/>
              <a:gd name="connsiteY7" fmla="*/ 40943 h 1132764"/>
              <a:gd name="connsiteX8" fmla="*/ 504967 w 2499754"/>
              <a:gd name="connsiteY8" fmla="*/ 95534 h 1132764"/>
              <a:gd name="connsiteX9" fmla="*/ 436728 w 2499754"/>
              <a:gd name="connsiteY9" fmla="*/ 150125 h 1132764"/>
              <a:gd name="connsiteX10" fmla="*/ 395785 w 2499754"/>
              <a:gd name="connsiteY10" fmla="*/ 177421 h 1132764"/>
              <a:gd name="connsiteX11" fmla="*/ 313898 w 2499754"/>
              <a:gd name="connsiteY11" fmla="*/ 204716 h 1132764"/>
              <a:gd name="connsiteX12" fmla="*/ 191068 w 2499754"/>
              <a:gd name="connsiteY12" fmla="*/ 272955 h 1132764"/>
              <a:gd name="connsiteX13" fmla="*/ 109182 w 2499754"/>
              <a:gd name="connsiteY13" fmla="*/ 327546 h 1132764"/>
              <a:gd name="connsiteX14" fmla="*/ 54591 w 2499754"/>
              <a:gd name="connsiteY14" fmla="*/ 409433 h 1132764"/>
              <a:gd name="connsiteX15" fmla="*/ 13647 w 2499754"/>
              <a:gd name="connsiteY15" fmla="*/ 491319 h 1132764"/>
              <a:gd name="connsiteX16" fmla="*/ 0 w 2499754"/>
              <a:gd name="connsiteY16" fmla="*/ 532263 h 1132764"/>
              <a:gd name="connsiteX17" fmla="*/ 13647 w 2499754"/>
              <a:gd name="connsiteY17" fmla="*/ 641445 h 1132764"/>
              <a:gd name="connsiteX18" fmla="*/ 95534 w 2499754"/>
              <a:gd name="connsiteY18" fmla="*/ 709684 h 1132764"/>
              <a:gd name="connsiteX19" fmla="*/ 163773 w 2499754"/>
              <a:gd name="connsiteY19" fmla="*/ 777922 h 1132764"/>
              <a:gd name="connsiteX20" fmla="*/ 191068 w 2499754"/>
              <a:gd name="connsiteY20" fmla="*/ 818866 h 1132764"/>
              <a:gd name="connsiteX21" fmla="*/ 177421 w 2499754"/>
              <a:gd name="connsiteY21" fmla="*/ 982639 h 1132764"/>
              <a:gd name="connsiteX22" fmla="*/ 272955 w 2499754"/>
              <a:gd name="connsiteY22" fmla="*/ 1078173 h 1132764"/>
              <a:gd name="connsiteX23" fmla="*/ 354842 w 2499754"/>
              <a:gd name="connsiteY23" fmla="*/ 1105469 h 1132764"/>
              <a:gd name="connsiteX24" fmla="*/ 464024 w 2499754"/>
              <a:gd name="connsiteY24" fmla="*/ 1132764 h 1132764"/>
              <a:gd name="connsiteX25" fmla="*/ 818865 w 2499754"/>
              <a:gd name="connsiteY25" fmla="*/ 1119116 h 1132764"/>
              <a:gd name="connsiteX26" fmla="*/ 859809 w 2499754"/>
              <a:gd name="connsiteY26" fmla="*/ 1105469 h 1132764"/>
              <a:gd name="connsiteX27" fmla="*/ 914400 w 2499754"/>
              <a:gd name="connsiteY27" fmla="*/ 1091821 h 1132764"/>
              <a:gd name="connsiteX28" fmla="*/ 955343 w 2499754"/>
              <a:gd name="connsiteY28" fmla="*/ 1064525 h 1132764"/>
              <a:gd name="connsiteX29" fmla="*/ 1037230 w 2499754"/>
              <a:gd name="connsiteY29" fmla="*/ 1037230 h 1132764"/>
              <a:gd name="connsiteX30" fmla="*/ 1078173 w 2499754"/>
              <a:gd name="connsiteY30" fmla="*/ 1023582 h 1132764"/>
              <a:gd name="connsiteX31" fmla="*/ 1119116 w 2499754"/>
              <a:gd name="connsiteY31" fmla="*/ 1009934 h 1132764"/>
              <a:gd name="connsiteX32" fmla="*/ 1173707 w 2499754"/>
              <a:gd name="connsiteY32" fmla="*/ 996287 h 1132764"/>
              <a:gd name="connsiteX33" fmla="*/ 1255594 w 2499754"/>
              <a:gd name="connsiteY33" fmla="*/ 968991 h 1132764"/>
              <a:gd name="connsiteX34" fmla="*/ 1392071 w 2499754"/>
              <a:gd name="connsiteY34" fmla="*/ 941696 h 1132764"/>
              <a:gd name="connsiteX35" fmla="*/ 1583140 w 2499754"/>
              <a:gd name="connsiteY35" fmla="*/ 900752 h 1132764"/>
              <a:gd name="connsiteX36" fmla="*/ 1733265 w 2499754"/>
              <a:gd name="connsiteY36" fmla="*/ 859809 h 1132764"/>
              <a:gd name="connsiteX37" fmla="*/ 1801504 w 2499754"/>
              <a:gd name="connsiteY37" fmla="*/ 873457 h 1132764"/>
              <a:gd name="connsiteX38" fmla="*/ 1883391 w 2499754"/>
              <a:gd name="connsiteY38" fmla="*/ 900752 h 1132764"/>
              <a:gd name="connsiteX39" fmla="*/ 1924334 w 2499754"/>
              <a:gd name="connsiteY39" fmla="*/ 928048 h 1132764"/>
              <a:gd name="connsiteX40" fmla="*/ 2101755 w 2499754"/>
              <a:gd name="connsiteY40" fmla="*/ 928048 h 1132764"/>
              <a:gd name="connsiteX41" fmla="*/ 2265528 w 2499754"/>
              <a:gd name="connsiteY41" fmla="*/ 873457 h 1132764"/>
              <a:gd name="connsiteX42" fmla="*/ 2306471 w 2499754"/>
              <a:gd name="connsiteY42" fmla="*/ 859809 h 1132764"/>
              <a:gd name="connsiteX43" fmla="*/ 2347415 w 2499754"/>
              <a:gd name="connsiteY43" fmla="*/ 846161 h 1132764"/>
              <a:gd name="connsiteX44" fmla="*/ 2388358 w 2499754"/>
              <a:gd name="connsiteY44" fmla="*/ 805218 h 1132764"/>
              <a:gd name="connsiteX45" fmla="*/ 2415653 w 2499754"/>
              <a:gd name="connsiteY45" fmla="*/ 764275 h 1132764"/>
              <a:gd name="connsiteX46" fmla="*/ 2456597 w 2499754"/>
              <a:gd name="connsiteY46" fmla="*/ 736979 h 1132764"/>
              <a:gd name="connsiteX47" fmla="*/ 2470245 w 2499754"/>
              <a:gd name="connsiteY47" fmla="*/ 436728 h 1132764"/>
              <a:gd name="connsiteX48" fmla="*/ 2442949 w 2499754"/>
              <a:gd name="connsiteY48" fmla="*/ 313899 h 1132764"/>
              <a:gd name="connsiteX49" fmla="*/ 2402006 w 2499754"/>
              <a:gd name="connsiteY49" fmla="*/ 272955 h 1132764"/>
              <a:gd name="connsiteX50" fmla="*/ 2361062 w 2499754"/>
              <a:gd name="connsiteY50" fmla="*/ 245660 h 1132764"/>
              <a:gd name="connsiteX51" fmla="*/ 2320119 w 2499754"/>
              <a:gd name="connsiteY51" fmla="*/ 204716 h 1132764"/>
              <a:gd name="connsiteX52" fmla="*/ 2279176 w 2499754"/>
              <a:gd name="connsiteY52" fmla="*/ 177421 h 1132764"/>
              <a:gd name="connsiteX53" fmla="*/ 2238233 w 2499754"/>
              <a:gd name="connsiteY53" fmla="*/ 136478 h 1132764"/>
              <a:gd name="connsiteX54" fmla="*/ 2156346 w 2499754"/>
              <a:gd name="connsiteY54" fmla="*/ 109182 h 1132764"/>
              <a:gd name="connsiteX55" fmla="*/ 2060812 w 2499754"/>
              <a:gd name="connsiteY55" fmla="*/ 136478 h 1132764"/>
              <a:gd name="connsiteX56" fmla="*/ 1978925 w 2499754"/>
              <a:gd name="connsiteY56" fmla="*/ 191069 h 1132764"/>
              <a:gd name="connsiteX57" fmla="*/ 1883391 w 2499754"/>
              <a:gd name="connsiteY57" fmla="*/ 177421 h 1132764"/>
              <a:gd name="connsiteX58" fmla="*/ 1801504 w 2499754"/>
              <a:gd name="connsiteY58" fmla="*/ 136478 h 1132764"/>
              <a:gd name="connsiteX59" fmla="*/ 1678674 w 2499754"/>
              <a:gd name="connsiteY59" fmla="*/ 122830 h 1132764"/>
              <a:gd name="connsiteX60" fmla="*/ 1637731 w 2499754"/>
              <a:gd name="connsiteY60" fmla="*/ 95534 h 1132764"/>
              <a:gd name="connsiteX61" fmla="*/ 1460310 w 2499754"/>
              <a:gd name="connsiteY61" fmla="*/ 54591 h 1132764"/>
              <a:gd name="connsiteX62" fmla="*/ 1378424 w 2499754"/>
              <a:gd name="connsiteY62" fmla="*/ 13648 h 1132764"/>
              <a:gd name="connsiteX63" fmla="*/ 1337480 w 2499754"/>
              <a:gd name="connsiteY63" fmla="*/ 0 h 1132764"/>
              <a:gd name="connsiteX64" fmla="*/ 1255594 w 2499754"/>
              <a:gd name="connsiteY64" fmla="*/ 13648 h 1132764"/>
              <a:gd name="connsiteX65" fmla="*/ 1241946 w 2499754"/>
              <a:gd name="connsiteY65" fmla="*/ 54591 h 1132764"/>
              <a:gd name="connsiteX66" fmla="*/ 1187355 w 2499754"/>
              <a:gd name="connsiteY66" fmla="*/ 54591 h 11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499754" h="1132764">
                <a:moveTo>
                  <a:pt x="1241946" y="27296"/>
                </a:moveTo>
                <a:cubicBezTo>
                  <a:pt x="1205552" y="31845"/>
                  <a:pt x="1168627" y="33258"/>
                  <a:pt x="1132764" y="40943"/>
                </a:cubicBezTo>
                <a:cubicBezTo>
                  <a:pt x="1104630" y="46972"/>
                  <a:pt x="1050877" y="68239"/>
                  <a:pt x="1050877" y="68239"/>
                </a:cubicBezTo>
                <a:cubicBezTo>
                  <a:pt x="1032680" y="63690"/>
                  <a:pt x="1014596" y="58660"/>
                  <a:pt x="996286" y="54591"/>
                </a:cubicBezTo>
                <a:cubicBezTo>
                  <a:pt x="946212" y="43463"/>
                  <a:pt x="920991" y="41556"/>
                  <a:pt x="873456" y="27296"/>
                </a:cubicBezTo>
                <a:cubicBezTo>
                  <a:pt x="845898" y="19028"/>
                  <a:pt x="791570" y="0"/>
                  <a:pt x="791570" y="0"/>
                </a:cubicBezTo>
                <a:cubicBezTo>
                  <a:pt x="750627" y="4549"/>
                  <a:pt x="709135" y="5569"/>
                  <a:pt x="668740" y="13648"/>
                </a:cubicBezTo>
                <a:cubicBezTo>
                  <a:pt x="640527" y="19291"/>
                  <a:pt x="586853" y="40943"/>
                  <a:pt x="586853" y="40943"/>
                </a:cubicBezTo>
                <a:cubicBezTo>
                  <a:pt x="559558" y="59140"/>
                  <a:pt x="523164" y="68239"/>
                  <a:pt x="504967" y="95534"/>
                </a:cubicBezTo>
                <a:cubicBezTo>
                  <a:pt x="469691" y="148448"/>
                  <a:pt x="493232" y="131291"/>
                  <a:pt x="436728" y="150125"/>
                </a:cubicBezTo>
                <a:cubicBezTo>
                  <a:pt x="423080" y="159224"/>
                  <a:pt x="410774" y="170759"/>
                  <a:pt x="395785" y="177421"/>
                </a:cubicBezTo>
                <a:cubicBezTo>
                  <a:pt x="369493" y="189106"/>
                  <a:pt x="313898" y="204716"/>
                  <a:pt x="313898" y="204716"/>
                </a:cubicBezTo>
                <a:cubicBezTo>
                  <a:pt x="220042" y="267287"/>
                  <a:pt x="263134" y="248933"/>
                  <a:pt x="191068" y="272955"/>
                </a:cubicBezTo>
                <a:cubicBezTo>
                  <a:pt x="163773" y="291152"/>
                  <a:pt x="127379" y="300251"/>
                  <a:pt x="109182" y="327546"/>
                </a:cubicBezTo>
                <a:cubicBezTo>
                  <a:pt x="90985" y="354842"/>
                  <a:pt x="64965" y="378311"/>
                  <a:pt x="54591" y="409433"/>
                </a:cubicBezTo>
                <a:cubicBezTo>
                  <a:pt x="35756" y="465937"/>
                  <a:pt x="48923" y="438406"/>
                  <a:pt x="13647" y="491319"/>
                </a:cubicBezTo>
                <a:cubicBezTo>
                  <a:pt x="9098" y="504967"/>
                  <a:pt x="0" y="517877"/>
                  <a:pt x="0" y="532263"/>
                </a:cubicBezTo>
                <a:cubicBezTo>
                  <a:pt x="0" y="568940"/>
                  <a:pt x="1113" y="606976"/>
                  <a:pt x="13647" y="641445"/>
                </a:cubicBezTo>
                <a:cubicBezTo>
                  <a:pt x="22053" y="664561"/>
                  <a:pt x="76041" y="696688"/>
                  <a:pt x="95534" y="709684"/>
                </a:cubicBezTo>
                <a:cubicBezTo>
                  <a:pt x="168329" y="818874"/>
                  <a:pt x="72782" y="686930"/>
                  <a:pt x="163773" y="777922"/>
                </a:cubicBezTo>
                <a:cubicBezTo>
                  <a:pt x="175371" y="789521"/>
                  <a:pt x="181970" y="805218"/>
                  <a:pt x="191068" y="818866"/>
                </a:cubicBezTo>
                <a:cubicBezTo>
                  <a:pt x="186519" y="873457"/>
                  <a:pt x="177421" y="927859"/>
                  <a:pt x="177421" y="982639"/>
                </a:cubicBezTo>
                <a:cubicBezTo>
                  <a:pt x="177421" y="1032978"/>
                  <a:pt x="233874" y="1065146"/>
                  <a:pt x="272955" y="1078173"/>
                </a:cubicBezTo>
                <a:cubicBezTo>
                  <a:pt x="300251" y="1087272"/>
                  <a:pt x="326628" y="1099827"/>
                  <a:pt x="354842" y="1105469"/>
                </a:cubicBezTo>
                <a:cubicBezTo>
                  <a:pt x="437187" y="1121937"/>
                  <a:pt x="401074" y="1111781"/>
                  <a:pt x="464024" y="1132764"/>
                </a:cubicBezTo>
                <a:cubicBezTo>
                  <a:pt x="582304" y="1128215"/>
                  <a:pt x="700778" y="1127260"/>
                  <a:pt x="818865" y="1119116"/>
                </a:cubicBezTo>
                <a:cubicBezTo>
                  <a:pt x="833217" y="1118126"/>
                  <a:pt x="845976" y="1109421"/>
                  <a:pt x="859809" y="1105469"/>
                </a:cubicBezTo>
                <a:cubicBezTo>
                  <a:pt x="877844" y="1100316"/>
                  <a:pt x="896203" y="1096370"/>
                  <a:pt x="914400" y="1091821"/>
                </a:cubicBezTo>
                <a:cubicBezTo>
                  <a:pt x="928048" y="1082722"/>
                  <a:pt x="940354" y="1071187"/>
                  <a:pt x="955343" y="1064525"/>
                </a:cubicBezTo>
                <a:cubicBezTo>
                  <a:pt x="981635" y="1052840"/>
                  <a:pt x="1009934" y="1046328"/>
                  <a:pt x="1037230" y="1037230"/>
                </a:cubicBezTo>
                <a:lnTo>
                  <a:pt x="1078173" y="1023582"/>
                </a:lnTo>
                <a:cubicBezTo>
                  <a:pt x="1091821" y="1019033"/>
                  <a:pt x="1105160" y="1013423"/>
                  <a:pt x="1119116" y="1009934"/>
                </a:cubicBezTo>
                <a:cubicBezTo>
                  <a:pt x="1137313" y="1005385"/>
                  <a:pt x="1155741" y="1001677"/>
                  <a:pt x="1173707" y="996287"/>
                </a:cubicBezTo>
                <a:cubicBezTo>
                  <a:pt x="1201266" y="988019"/>
                  <a:pt x="1227681" y="975969"/>
                  <a:pt x="1255594" y="968991"/>
                </a:cubicBezTo>
                <a:cubicBezTo>
                  <a:pt x="1337031" y="948631"/>
                  <a:pt x="1291683" y="958426"/>
                  <a:pt x="1392071" y="941696"/>
                </a:cubicBezTo>
                <a:cubicBezTo>
                  <a:pt x="1508753" y="902802"/>
                  <a:pt x="1445408" y="917969"/>
                  <a:pt x="1583140" y="900752"/>
                </a:cubicBezTo>
                <a:cubicBezTo>
                  <a:pt x="1687033" y="866122"/>
                  <a:pt x="1636814" y="879100"/>
                  <a:pt x="1733265" y="859809"/>
                </a:cubicBezTo>
                <a:cubicBezTo>
                  <a:pt x="1756011" y="864358"/>
                  <a:pt x="1779125" y="867354"/>
                  <a:pt x="1801504" y="873457"/>
                </a:cubicBezTo>
                <a:cubicBezTo>
                  <a:pt x="1829262" y="881027"/>
                  <a:pt x="1883391" y="900752"/>
                  <a:pt x="1883391" y="900752"/>
                </a:cubicBezTo>
                <a:cubicBezTo>
                  <a:pt x="1897039" y="909851"/>
                  <a:pt x="1909663" y="920712"/>
                  <a:pt x="1924334" y="928048"/>
                </a:cubicBezTo>
                <a:cubicBezTo>
                  <a:pt x="1985229" y="958496"/>
                  <a:pt x="2025397" y="935684"/>
                  <a:pt x="2101755" y="928048"/>
                </a:cubicBezTo>
                <a:lnTo>
                  <a:pt x="2265528" y="873457"/>
                </a:lnTo>
                <a:lnTo>
                  <a:pt x="2306471" y="859809"/>
                </a:lnTo>
                <a:lnTo>
                  <a:pt x="2347415" y="846161"/>
                </a:lnTo>
                <a:cubicBezTo>
                  <a:pt x="2361063" y="832513"/>
                  <a:pt x="2376002" y="820045"/>
                  <a:pt x="2388358" y="805218"/>
                </a:cubicBezTo>
                <a:cubicBezTo>
                  <a:pt x="2398859" y="792617"/>
                  <a:pt x="2404055" y="775873"/>
                  <a:pt x="2415653" y="764275"/>
                </a:cubicBezTo>
                <a:cubicBezTo>
                  <a:pt x="2427252" y="752676"/>
                  <a:pt x="2442949" y="746078"/>
                  <a:pt x="2456597" y="736979"/>
                </a:cubicBezTo>
                <a:cubicBezTo>
                  <a:pt x="2530627" y="625932"/>
                  <a:pt x="2491491" y="702310"/>
                  <a:pt x="2470245" y="436728"/>
                </a:cubicBezTo>
                <a:cubicBezTo>
                  <a:pt x="2469569" y="428282"/>
                  <a:pt x="2457374" y="335537"/>
                  <a:pt x="2442949" y="313899"/>
                </a:cubicBezTo>
                <a:cubicBezTo>
                  <a:pt x="2432243" y="297840"/>
                  <a:pt x="2416833" y="285311"/>
                  <a:pt x="2402006" y="272955"/>
                </a:cubicBezTo>
                <a:cubicBezTo>
                  <a:pt x="2389405" y="262454"/>
                  <a:pt x="2373663" y="256161"/>
                  <a:pt x="2361062" y="245660"/>
                </a:cubicBezTo>
                <a:cubicBezTo>
                  <a:pt x="2346235" y="233304"/>
                  <a:pt x="2334946" y="217072"/>
                  <a:pt x="2320119" y="204716"/>
                </a:cubicBezTo>
                <a:cubicBezTo>
                  <a:pt x="2307518" y="194215"/>
                  <a:pt x="2291777" y="187922"/>
                  <a:pt x="2279176" y="177421"/>
                </a:cubicBezTo>
                <a:cubicBezTo>
                  <a:pt x="2264349" y="165065"/>
                  <a:pt x="2255105" y="145851"/>
                  <a:pt x="2238233" y="136478"/>
                </a:cubicBezTo>
                <a:cubicBezTo>
                  <a:pt x="2213082" y="122505"/>
                  <a:pt x="2156346" y="109182"/>
                  <a:pt x="2156346" y="109182"/>
                </a:cubicBezTo>
                <a:cubicBezTo>
                  <a:pt x="2143495" y="112395"/>
                  <a:pt x="2076832" y="127578"/>
                  <a:pt x="2060812" y="136478"/>
                </a:cubicBezTo>
                <a:cubicBezTo>
                  <a:pt x="2032135" y="152410"/>
                  <a:pt x="1978925" y="191069"/>
                  <a:pt x="1978925" y="191069"/>
                </a:cubicBezTo>
                <a:cubicBezTo>
                  <a:pt x="1947080" y="186520"/>
                  <a:pt x="1914202" y="186665"/>
                  <a:pt x="1883391" y="177421"/>
                </a:cubicBezTo>
                <a:cubicBezTo>
                  <a:pt x="1765497" y="142052"/>
                  <a:pt x="1914998" y="155393"/>
                  <a:pt x="1801504" y="136478"/>
                </a:cubicBezTo>
                <a:cubicBezTo>
                  <a:pt x="1760869" y="129706"/>
                  <a:pt x="1719617" y="127379"/>
                  <a:pt x="1678674" y="122830"/>
                </a:cubicBezTo>
                <a:cubicBezTo>
                  <a:pt x="1665026" y="113731"/>
                  <a:pt x="1652720" y="102196"/>
                  <a:pt x="1637731" y="95534"/>
                </a:cubicBezTo>
                <a:cubicBezTo>
                  <a:pt x="1566742" y="63983"/>
                  <a:pt x="1538024" y="65693"/>
                  <a:pt x="1460310" y="54591"/>
                </a:cubicBezTo>
                <a:cubicBezTo>
                  <a:pt x="1357395" y="20285"/>
                  <a:pt x="1484254" y="66562"/>
                  <a:pt x="1378424" y="13648"/>
                </a:cubicBezTo>
                <a:cubicBezTo>
                  <a:pt x="1365557" y="7214"/>
                  <a:pt x="1351128" y="4549"/>
                  <a:pt x="1337480" y="0"/>
                </a:cubicBezTo>
                <a:cubicBezTo>
                  <a:pt x="1310185" y="4549"/>
                  <a:pt x="1279620" y="-81"/>
                  <a:pt x="1255594" y="13648"/>
                </a:cubicBezTo>
                <a:cubicBezTo>
                  <a:pt x="1243104" y="20785"/>
                  <a:pt x="1254282" y="47190"/>
                  <a:pt x="1241946" y="54591"/>
                </a:cubicBezTo>
                <a:cubicBezTo>
                  <a:pt x="1226342" y="63953"/>
                  <a:pt x="1205552" y="54591"/>
                  <a:pt x="1187355" y="54591"/>
                </a:cubicBez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7438030" y="2183642"/>
            <a:ext cx="1609731" cy="1310185"/>
          </a:xfrm>
          <a:custGeom>
            <a:avLst/>
            <a:gdLst>
              <a:gd name="connsiteX0" fmla="*/ 655092 w 1609731"/>
              <a:gd name="connsiteY0" fmla="*/ 27295 h 1310185"/>
              <a:gd name="connsiteX1" fmla="*/ 491319 w 1609731"/>
              <a:gd name="connsiteY1" fmla="*/ 40943 h 1310185"/>
              <a:gd name="connsiteX2" fmla="*/ 409433 w 1609731"/>
              <a:gd name="connsiteY2" fmla="*/ 68239 h 1310185"/>
              <a:gd name="connsiteX3" fmla="*/ 368489 w 1609731"/>
              <a:gd name="connsiteY3" fmla="*/ 81886 h 1310185"/>
              <a:gd name="connsiteX4" fmla="*/ 327546 w 1609731"/>
              <a:gd name="connsiteY4" fmla="*/ 109182 h 1310185"/>
              <a:gd name="connsiteX5" fmla="*/ 286603 w 1609731"/>
              <a:gd name="connsiteY5" fmla="*/ 122830 h 1310185"/>
              <a:gd name="connsiteX6" fmla="*/ 232012 w 1609731"/>
              <a:gd name="connsiteY6" fmla="*/ 150125 h 1310185"/>
              <a:gd name="connsiteX7" fmla="*/ 191069 w 1609731"/>
              <a:gd name="connsiteY7" fmla="*/ 191068 h 1310185"/>
              <a:gd name="connsiteX8" fmla="*/ 109182 w 1609731"/>
              <a:gd name="connsiteY8" fmla="*/ 245659 h 1310185"/>
              <a:gd name="connsiteX9" fmla="*/ 68239 w 1609731"/>
              <a:gd name="connsiteY9" fmla="*/ 327546 h 1310185"/>
              <a:gd name="connsiteX10" fmla="*/ 40943 w 1609731"/>
              <a:gd name="connsiteY10" fmla="*/ 368489 h 1310185"/>
              <a:gd name="connsiteX11" fmla="*/ 27295 w 1609731"/>
              <a:gd name="connsiteY11" fmla="*/ 409433 h 1310185"/>
              <a:gd name="connsiteX12" fmla="*/ 54591 w 1609731"/>
              <a:gd name="connsiteY12" fmla="*/ 518615 h 1310185"/>
              <a:gd name="connsiteX13" fmla="*/ 27295 w 1609731"/>
              <a:gd name="connsiteY13" fmla="*/ 627797 h 1310185"/>
              <a:gd name="connsiteX14" fmla="*/ 0 w 1609731"/>
              <a:gd name="connsiteY14" fmla="*/ 723331 h 1310185"/>
              <a:gd name="connsiteX15" fmla="*/ 13648 w 1609731"/>
              <a:gd name="connsiteY15" fmla="*/ 887104 h 1310185"/>
              <a:gd name="connsiteX16" fmla="*/ 68239 w 1609731"/>
              <a:gd name="connsiteY16" fmla="*/ 968991 h 1310185"/>
              <a:gd name="connsiteX17" fmla="*/ 95534 w 1609731"/>
              <a:gd name="connsiteY17" fmla="*/ 1050877 h 1310185"/>
              <a:gd name="connsiteX18" fmla="*/ 109182 w 1609731"/>
              <a:gd name="connsiteY18" fmla="*/ 1091821 h 1310185"/>
              <a:gd name="connsiteX19" fmla="*/ 163773 w 1609731"/>
              <a:gd name="connsiteY19" fmla="*/ 1173707 h 1310185"/>
              <a:gd name="connsiteX20" fmla="*/ 204716 w 1609731"/>
              <a:gd name="connsiteY20" fmla="*/ 1255594 h 1310185"/>
              <a:gd name="connsiteX21" fmla="*/ 286603 w 1609731"/>
              <a:gd name="connsiteY21" fmla="*/ 1310185 h 1310185"/>
              <a:gd name="connsiteX22" fmla="*/ 368489 w 1609731"/>
              <a:gd name="connsiteY22" fmla="*/ 1296537 h 1310185"/>
              <a:gd name="connsiteX23" fmla="*/ 450376 w 1609731"/>
              <a:gd name="connsiteY23" fmla="*/ 1269242 h 1310185"/>
              <a:gd name="connsiteX24" fmla="*/ 491319 w 1609731"/>
              <a:gd name="connsiteY24" fmla="*/ 1255594 h 1310185"/>
              <a:gd name="connsiteX25" fmla="*/ 545910 w 1609731"/>
              <a:gd name="connsiteY25" fmla="*/ 1241946 h 1310185"/>
              <a:gd name="connsiteX26" fmla="*/ 887104 w 1609731"/>
              <a:gd name="connsiteY26" fmla="*/ 1255594 h 1310185"/>
              <a:gd name="connsiteX27" fmla="*/ 1023582 w 1609731"/>
              <a:gd name="connsiteY27" fmla="*/ 1255594 h 1310185"/>
              <a:gd name="connsiteX28" fmla="*/ 1064525 w 1609731"/>
              <a:gd name="connsiteY28" fmla="*/ 1241946 h 1310185"/>
              <a:gd name="connsiteX29" fmla="*/ 1351128 w 1609731"/>
              <a:gd name="connsiteY29" fmla="*/ 1214651 h 1310185"/>
              <a:gd name="connsiteX30" fmla="*/ 1378424 w 1609731"/>
              <a:gd name="connsiteY30" fmla="*/ 1050877 h 1310185"/>
              <a:gd name="connsiteX31" fmla="*/ 1392071 w 1609731"/>
              <a:gd name="connsiteY31" fmla="*/ 1009934 h 1310185"/>
              <a:gd name="connsiteX32" fmla="*/ 1473958 w 1609731"/>
              <a:gd name="connsiteY32" fmla="*/ 955343 h 1310185"/>
              <a:gd name="connsiteX33" fmla="*/ 1514901 w 1609731"/>
              <a:gd name="connsiteY33" fmla="*/ 873457 h 1310185"/>
              <a:gd name="connsiteX34" fmla="*/ 1555845 w 1609731"/>
              <a:gd name="connsiteY34" fmla="*/ 791570 h 1310185"/>
              <a:gd name="connsiteX35" fmla="*/ 1569492 w 1609731"/>
              <a:gd name="connsiteY35" fmla="*/ 709683 h 1310185"/>
              <a:gd name="connsiteX36" fmla="*/ 1596788 w 1609731"/>
              <a:gd name="connsiteY36" fmla="*/ 627797 h 1310185"/>
              <a:gd name="connsiteX37" fmla="*/ 1542197 w 1609731"/>
              <a:gd name="connsiteY37" fmla="*/ 272955 h 1310185"/>
              <a:gd name="connsiteX38" fmla="*/ 1487606 w 1609731"/>
              <a:gd name="connsiteY38" fmla="*/ 245659 h 1310185"/>
              <a:gd name="connsiteX39" fmla="*/ 1446663 w 1609731"/>
              <a:gd name="connsiteY39" fmla="*/ 232012 h 1310185"/>
              <a:gd name="connsiteX40" fmla="*/ 1364776 w 1609731"/>
              <a:gd name="connsiteY40" fmla="*/ 177421 h 1310185"/>
              <a:gd name="connsiteX41" fmla="*/ 1146412 w 1609731"/>
              <a:gd name="connsiteY41" fmla="*/ 150125 h 1310185"/>
              <a:gd name="connsiteX42" fmla="*/ 1105469 w 1609731"/>
              <a:gd name="connsiteY42" fmla="*/ 109182 h 1310185"/>
              <a:gd name="connsiteX43" fmla="*/ 1064525 w 1609731"/>
              <a:gd name="connsiteY43" fmla="*/ 81886 h 1310185"/>
              <a:gd name="connsiteX44" fmla="*/ 1037230 w 1609731"/>
              <a:gd name="connsiteY44" fmla="*/ 40943 h 1310185"/>
              <a:gd name="connsiteX45" fmla="*/ 955343 w 1609731"/>
              <a:gd name="connsiteY45" fmla="*/ 0 h 1310185"/>
              <a:gd name="connsiteX46" fmla="*/ 818866 w 1609731"/>
              <a:gd name="connsiteY46" fmla="*/ 13648 h 1310185"/>
              <a:gd name="connsiteX47" fmla="*/ 736979 w 1609731"/>
              <a:gd name="connsiteY47" fmla="*/ 40943 h 1310185"/>
              <a:gd name="connsiteX48" fmla="*/ 696036 w 1609731"/>
              <a:gd name="connsiteY48" fmla="*/ 54591 h 1310185"/>
              <a:gd name="connsiteX49" fmla="*/ 586854 w 1609731"/>
              <a:gd name="connsiteY49" fmla="*/ 40943 h 1310185"/>
              <a:gd name="connsiteX50" fmla="*/ 491319 w 1609731"/>
              <a:gd name="connsiteY50" fmla="*/ 27295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09731" h="1310185">
                <a:moveTo>
                  <a:pt x="655092" y="27295"/>
                </a:moveTo>
                <a:cubicBezTo>
                  <a:pt x="600501" y="31844"/>
                  <a:pt x="545354" y="31937"/>
                  <a:pt x="491319" y="40943"/>
                </a:cubicBezTo>
                <a:cubicBezTo>
                  <a:pt x="462939" y="45673"/>
                  <a:pt x="436728" y="59141"/>
                  <a:pt x="409433" y="68239"/>
                </a:cubicBezTo>
                <a:lnTo>
                  <a:pt x="368489" y="81886"/>
                </a:lnTo>
                <a:cubicBezTo>
                  <a:pt x="354841" y="90985"/>
                  <a:pt x="342217" y="101846"/>
                  <a:pt x="327546" y="109182"/>
                </a:cubicBezTo>
                <a:cubicBezTo>
                  <a:pt x="314679" y="115616"/>
                  <a:pt x="299826" y="117163"/>
                  <a:pt x="286603" y="122830"/>
                </a:cubicBezTo>
                <a:cubicBezTo>
                  <a:pt x="267903" y="130844"/>
                  <a:pt x="250209" y="141027"/>
                  <a:pt x="232012" y="150125"/>
                </a:cubicBezTo>
                <a:cubicBezTo>
                  <a:pt x="218364" y="163773"/>
                  <a:pt x="206304" y="179219"/>
                  <a:pt x="191069" y="191068"/>
                </a:cubicBezTo>
                <a:cubicBezTo>
                  <a:pt x="165174" y="211208"/>
                  <a:pt x="109182" y="245659"/>
                  <a:pt x="109182" y="245659"/>
                </a:cubicBezTo>
                <a:cubicBezTo>
                  <a:pt x="30951" y="363006"/>
                  <a:pt x="124746" y="214532"/>
                  <a:pt x="68239" y="327546"/>
                </a:cubicBezTo>
                <a:cubicBezTo>
                  <a:pt x="60904" y="342217"/>
                  <a:pt x="50042" y="354841"/>
                  <a:pt x="40943" y="368489"/>
                </a:cubicBezTo>
                <a:cubicBezTo>
                  <a:pt x="36394" y="382137"/>
                  <a:pt x="25993" y="395106"/>
                  <a:pt x="27295" y="409433"/>
                </a:cubicBezTo>
                <a:cubicBezTo>
                  <a:pt x="30691" y="446793"/>
                  <a:pt x="54591" y="518615"/>
                  <a:pt x="54591" y="518615"/>
                </a:cubicBezTo>
                <a:cubicBezTo>
                  <a:pt x="26839" y="657371"/>
                  <a:pt x="55276" y="529863"/>
                  <a:pt x="27295" y="627797"/>
                </a:cubicBezTo>
                <a:cubicBezTo>
                  <a:pt x="-6978" y="747755"/>
                  <a:pt x="32723" y="625164"/>
                  <a:pt x="0" y="723331"/>
                </a:cubicBezTo>
                <a:cubicBezTo>
                  <a:pt x="4549" y="777922"/>
                  <a:pt x="-1014" y="834322"/>
                  <a:pt x="13648" y="887104"/>
                </a:cubicBezTo>
                <a:cubicBezTo>
                  <a:pt x="22428" y="918712"/>
                  <a:pt x="68239" y="968991"/>
                  <a:pt x="68239" y="968991"/>
                </a:cubicBezTo>
                <a:lnTo>
                  <a:pt x="95534" y="1050877"/>
                </a:lnTo>
                <a:cubicBezTo>
                  <a:pt x="100083" y="1064525"/>
                  <a:pt x="101202" y="1079851"/>
                  <a:pt x="109182" y="1091821"/>
                </a:cubicBezTo>
                <a:lnTo>
                  <a:pt x="163773" y="1173707"/>
                </a:lnTo>
                <a:cubicBezTo>
                  <a:pt x="173508" y="1202912"/>
                  <a:pt x="179816" y="1233807"/>
                  <a:pt x="204716" y="1255594"/>
                </a:cubicBezTo>
                <a:cubicBezTo>
                  <a:pt x="229404" y="1277196"/>
                  <a:pt x="286603" y="1310185"/>
                  <a:pt x="286603" y="1310185"/>
                </a:cubicBezTo>
                <a:cubicBezTo>
                  <a:pt x="313898" y="1305636"/>
                  <a:pt x="341643" y="1303248"/>
                  <a:pt x="368489" y="1296537"/>
                </a:cubicBezTo>
                <a:cubicBezTo>
                  <a:pt x="396402" y="1289559"/>
                  <a:pt x="423080" y="1278340"/>
                  <a:pt x="450376" y="1269242"/>
                </a:cubicBezTo>
                <a:cubicBezTo>
                  <a:pt x="464024" y="1264693"/>
                  <a:pt x="477363" y="1259083"/>
                  <a:pt x="491319" y="1255594"/>
                </a:cubicBezTo>
                <a:lnTo>
                  <a:pt x="545910" y="1241946"/>
                </a:lnTo>
                <a:cubicBezTo>
                  <a:pt x="659641" y="1246495"/>
                  <a:pt x="773571" y="1247484"/>
                  <a:pt x="887104" y="1255594"/>
                </a:cubicBezTo>
                <a:cubicBezTo>
                  <a:pt x="1045905" y="1266937"/>
                  <a:pt x="718513" y="1299176"/>
                  <a:pt x="1023582" y="1255594"/>
                </a:cubicBezTo>
                <a:cubicBezTo>
                  <a:pt x="1037230" y="1251045"/>
                  <a:pt x="1050204" y="1243310"/>
                  <a:pt x="1064525" y="1241946"/>
                </a:cubicBezTo>
                <a:lnTo>
                  <a:pt x="1351128" y="1214651"/>
                </a:lnTo>
                <a:cubicBezTo>
                  <a:pt x="1362206" y="1126031"/>
                  <a:pt x="1358385" y="1121016"/>
                  <a:pt x="1378424" y="1050877"/>
                </a:cubicBezTo>
                <a:cubicBezTo>
                  <a:pt x="1382376" y="1037045"/>
                  <a:pt x="1381899" y="1020106"/>
                  <a:pt x="1392071" y="1009934"/>
                </a:cubicBezTo>
                <a:cubicBezTo>
                  <a:pt x="1415268" y="986737"/>
                  <a:pt x="1473958" y="955343"/>
                  <a:pt x="1473958" y="955343"/>
                </a:cubicBezTo>
                <a:cubicBezTo>
                  <a:pt x="1508264" y="852428"/>
                  <a:pt x="1461987" y="979287"/>
                  <a:pt x="1514901" y="873457"/>
                </a:cubicBezTo>
                <a:cubicBezTo>
                  <a:pt x="1571400" y="760457"/>
                  <a:pt x="1477626" y="908896"/>
                  <a:pt x="1555845" y="791570"/>
                </a:cubicBezTo>
                <a:cubicBezTo>
                  <a:pt x="1560394" y="764274"/>
                  <a:pt x="1562781" y="736529"/>
                  <a:pt x="1569492" y="709683"/>
                </a:cubicBezTo>
                <a:cubicBezTo>
                  <a:pt x="1576470" y="681770"/>
                  <a:pt x="1596788" y="627797"/>
                  <a:pt x="1596788" y="627797"/>
                </a:cubicBezTo>
                <a:cubicBezTo>
                  <a:pt x="1590302" y="478620"/>
                  <a:pt x="1655722" y="354045"/>
                  <a:pt x="1542197" y="272955"/>
                </a:cubicBezTo>
                <a:cubicBezTo>
                  <a:pt x="1525642" y="261130"/>
                  <a:pt x="1506306" y="253673"/>
                  <a:pt x="1487606" y="245659"/>
                </a:cubicBezTo>
                <a:cubicBezTo>
                  <a:pt x="1474383" y="239992"/>
                  <a:pt x="1460311" y="236561"/>
                  <a:pt x="1446663" y="232012"/>
                </a:cubicBezTo>
                <a:cubicBezTo>
                  <a:pt x="1419367" y="213815"/>
                  <a:pt x="1397135" y="182814"/>
                  <a:pt x="1364776" y="177421"/>
                </a:cubicBezTo>
                <a:cubicBezTo>
                  <a:pt x="1237792" y="156257"/>
                  <a:pt x="1310424" y="166527"/>
                  <a:pt x="1146412" y="150125"/>
                </a:cubicBezTo>
                <a:cubicBezTo>
                  <a:pt x="1132764" y="136477"/>
                  <a:pt x="1120296" y="121538"/>
                  <a:pt x="1105469" y="109182"/>
                </a:cubicBezTo>
                <a:cubicBezTo>
                  <a:pt x="1092868" y="98681"/>
                  <a:pt x="1076124" y="93485"/>
                  <a:pt x="1064525" y="81886"/>
                </a:cubicBezTo>
                <a:cubicBezTo>
                  <a:pt x="1052927" y="70288"/>
                  <a:pt x="1048828" y="52541"/>
                  <a:pt x="1037230" y="40943"/>
                </a:cubicBezTo>
                <a:cubicBezTo>
                  <a:pt x="1010775" y="14488"/>
                  <a:pt x="988641" y="11100"/>
                  <a:pt x="955343" y="0"/>
                </a:cubicBezTo>
                <a:cubicBezTo>
                  <a:pt x="909851" y="4549"/>
                  <a:pt x="863802" y="5223"/>
                  <a:pt x="818866" y="13648"/>
                </a:cubicBezTo>
                <a:cubicBezTo>
                  <a:pt x="790587" y="18950"/>
                  <a:pt x="764275" y="31845"/>
                  <a:pt x="736979" y="40943"/>
                </a:cubicBezTo>
                <a:lnTo>
                  <a:pt x="696036" y="54591"/>
                </a:lnTo>
                <a:cubicBezTo>
                  <a:pt x="659642" y="50042"/>
                  <a:pt x="623032" y="46973"/>
                  <a:pt x="586854" y="40943"/>
                </a:cubicBezTo>
                <a:cubicBezTo>
                  <a:pt x="485107" y="23985"/>
                  <a:pt x="575698" y="27295"/>
                  <a:pt x="491319" y="27295"/>
                </a:cubicBezTo>
              </a:path>
            </a:pathLst>
          </a:custGeom>
          <a:no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a:off x="1692535" y="3521122"/>
            <a:ext cx="1651166" cy="1201003"/>
          </a:xfrm>
          <a:custGeom>
            <a:avLst/>
            <a:gdLst>
              <a:gd name="connsiteX0" fmla="*/ 777710 w 1651166"/>
              <a:gd name="connsiteY0" fmla="*/ 136478 h 1201003"/>
              <a:gd name="connsiteX1" fmla="*/ 709471 w 1651166"/>
              <a:gd name="connsiteY1" fmla="*/ 95535 h 1201003"/>
              <a:gd name="connsiteX2" fmla="*/ 627584 w 1651166"/>
              <a:gd name="connsiteY2" fmla="*/ 68239 h 1201003"/>
              <a:gd name="connsiteX3" fmla="*/ 586641 w 1651166"/>
              <a:gd name="connsiteY3" fmla="*/ 40944 h 1201003"/>
              <a:gd name="connsiteX4" fmla="*/ 436516 w 1651166"/>
              <a:gd name="connsiteY4" fmla="*/ 0 h 1201003"/>
              <a:gd name="connsiteX5" fmla="*/ 300038 w 1651166"/>
              <a:gd name="connsiteY5" fmla="*/ 13648 h 1201003"/>
              <a:gd name="connsiteX6" fmla="*/ 245447 w 1651166"/>
              <a:gd name="connsiteY6" fmla="*/ 27296 h 1201003"/>
              <a:gd name="connsiteX7" fmla="*/ 177208 w 1651166"/>
              <a:gd name="connsiteY7" fmla="*/ 40944 h 1201003"/>
              <a:gd name="connsiteX8" fmla="*/ 68026 w 1651166"/>
              <a:gd name="connsiteY8" fmla="*/ 163774 h 1201003"/>
              <a:gd name="connsiteX9" fmla="*/ 40731 w 1651166"/>
              <a:gd name="connsiteY9" fmla="*/ 245660 h 1201003"/>
              <a:gd name="connsiteX10" fmla="*/ 27083 w 1651166"/>
              <a:gd name="connsiteY10" fmla="*/ 464024 h 1201003"/>
              <a:gd name="connsiteX11" fmla="*/ 27083 w 1651166"/>
              <a:gd name="connsiteY11" fmla="*/ 627797 h 1201003"/>
              <a:gd name="connsiteX12" fmla="*/ 108969 w 1651166"/>
              <a:gd name="connsiteY12" fmla="*/ 791571 h 1201003"/>
              <a:gd name="connsiteX13" fmla="*/ 163561 w 1651166"/>
              <a:gd name="connsiteY13" fmla="*/ 873457 h 1201003"/>
              <a:gd name="connsiteX14" fmla="*/ 190856 w 1651166"/>
              <a:gd name="connsiteY14" fmla="*/ 914400 h 1201003"/>
              <a:gd name="connsiteX15" fmla="*/ 272743 w 1651166"/>
              <a:gd name="connsiteY15" fmla="*/ 955344 h 1201003"/>
              <a:gd name="connsiteX16" fmla="*/ 409220 w 1651166"/>
              <a:gd name="connsiteY16" fmla="*/ 996287 h 1201003"/>
              <a:gd name="connsiteX17" fmla="*/ 491107 w 1651166"/>
              <a:gd name="connsiteY17" fmla="*/ 1023582 h 1201003"/>
              <a:gd name="connsiteX18" fmla="*/ 695823 w 1651166"/>
              <a:gd name="connsiteY18" fmla="*/ 1037230 h 1201003"/>
              <a:gd name="connsiteX19" fmla="*/ 777710 w 1651166"/>
              <a:gd name="connsiteY19" fmla="*/ 1064526 h 1201003"/>
              <a:gd name="connsiteX20" fmla="*/ 873244 w 1651166"/>
              <a:gd name="connsiteY20" fmla="*/ 1091821 h 1201003"/>
              <a:gd name="connsiteX21" fmla="*/ 982426 w 1651166"/>
              <a:gd name="connsiteY21" fmla="*/ 1146412 h 1201003"/>
              <a:gd name="connsiteX22" fmla="*/ 1037017 w 1651166"/>
              <a:gd name="connsiteY22" fmla="*/ 1173708 h 1201003"/>
              <a:gd name="connsiteX23" fmla="*/ 1132552 w 1651166"/>
              <a:gd name="connsiteY23" fmla="*/ 1201003 h 1201003"/>
              <a:gd name="connsiteX24" fmla="*/ 1309972 w 1651166"/>
              <a:gd name="connsiteY24" fmla="*/ 1187356 h 1201003"/>
              <a:gd name="connsiteX25" fmla="*/ 1391859 w 1651166"/>
              <a:gd name="connsiteY25" fmla="*/ 1132765 h 1201003"/>
              <a:gd name="connsiteX26" fmla="*/ 1487393 w 1651166"/>
              <a:gd name="connsiteY26" fmla="*/ 1078174 h 1201003"/>
              <a:gd name="connsiteX27" fmla="*/ 1501041 w 1651166"/>
              <a:gd name="connsiteY27" fmla="*/ 1023582 h 1201003"/>
              <a:gd name="connsiteX28" fmla="*/ 1514689 w 1651166"/>
              <a:gd name="connsiteY28" fmla="*/ 900753 h 1201003"/>
              <a:gd name="connsiteX29" fmla="*/ 1596575 w 1651166"/>
              <a:gd name="connsiteY29" fmla="*/ 736979 h 1201003"/>
              <a:gd name="connsiteX30" fmla="*/ 1651166 w 1651166"/>
              <a:gd name="connsiteY30" fmla="*/ 614150 h 1201003"/>
              <a:gd name="connsiteX31" fmla="*/ 1582928 w 1651166"/>
              <a:gd name="connsiteY31" fmla="*/ 423081 h 1201003"/>
              <a:gd name="connsiteX32" fmla="*/ 1541984 w 1651166"/>
              <a:gd name="connsiteY32" fmla="*/ 409433 h 1201003"/>
              <a:gd name="connsiteX33" fmla="*/ 1432802 w 1651166"/>
              <a:gd name="connsiteY33" fmla="*/ 341194 h 1201003"/>
              <a:gd name="connsiteX34" fmla="*/ 1391859 w 1651166"/>
              <a:gd name="connsiteY34" fmla="*/ 313899 h 1201003"/>
              <a:gd name="connsiteX35" fmla="*/ 1309972 w 1651166"/>
              <a:gd name="connsiteY35" fmla="*/ 286603 h 1201003"/>
              <a:gd name="connsiteX36" fmla="*/ 1228086 w 1651166"/>
              <a:gd name="connsiteY36" fmla="*/ 245660 h 1201003"/>
              <a:gd name="connsiteX37" fmla="*/ 1146199 w 1651166"/>
              <a:gd name="connsiteY37" fmla="*/ 204717 h 1201003"/>
              <a:gd name="connsiteX38" fmla="*/ 1064313 w 1651166"/>
              <a:gd name="connsiteY38" fmla="*/ 163774 h 1201003"/>
              <a:gd name="connsiteX39" fmla="*/ 1023369 w 1651166"/>
              <a:gd name="connsiteY39" fmla="*/ 136478 h 1201003"/>
              <a:gd name="connsiteX40" fmla="*/ 900540 w 1651166"/>
              <a:gd name="connsiteY40" fmla="*/ 81887 h 1201003"/>
              <a:gd name="connsiteX41" fmla="*/ 791358 w 1651166"/>
              <a:gd name="connsiteY41" fmla="*/ 95535 h 1201003"/>
              <a:gd name="connsiteX42" fmla="*/ 723119 w 1651166"/>
              <a:gd name="connsiteY42" fmla="*/ 109182 h 120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51166" h="1201003">
                <a:moveTo>
                  <a:pt x="777710" y="136478"/>
                </a:moveTo>
                <a:cubicBezTo>
                  <a:pt x="754964" y="122830"/>
                  <a:pt x="733620" y="106512"/>
                  <a:pt x="709471" y="95535"/>
                </a:cubicBezTo>
                <a:cubicBezTo>
                  <a:pt x="683278" y="83629"/>
                  <a:pt x="651524" y="84199"/>
                  <a:pt x="627584" y="68239"/>
                </a:cubicBezTo>
                <a:cubicBezTo>
                  <a:pt x="613936" y="59141"/>
                  <a:pt x="601630" y="47606"/>
                  <a:pt x="586641" y="40944"/>
                </a:cubicBezTo>
                <a:cubicBezTo>
                  <a:pt x="529970" y="15757"/>
                  <a:pt x="494897" y="11676"/>
                  <a:pt x="436516" y="0"/>
                </a:cubicBezTo>
                <a:cubicBezTo>
                  <a:pt x="391023" y="4549"/>
                  <a:pt x="345298" y="7182"/>
                  <a:pt x="300038" y="13648"/>
                </a:cubicBezTo>
                <a:cubicBezTo>
                  <a:pt x="281469" y="16301"/>
                  <a:pt x="263757" y="23227"/>
                  <a:pt x="245447" y="27296"/>
                </a:cubicBezTo>
                <a:cubicBezTo>
                  <a:pt x="222803" y="32328"/>
                  <a:pt x="199954" y="36395"/>
                  <a:pt x="177208" y="40944"/>
                </a:cubicBezTo>
                <a:cubicBezTo>
                  <a:pt x="152500" y="65652"/>
                  <a:pt x="87509" y="119937"/>
                  <a:pt x="68026" y="163774"/>
                </a:cubicBezTo>
                <a:cubicBezTo>
                  <a:pt x="56341" y="190066"/>
                  <a:pt x="40731" y="245660"/>
                  <a:pt x="40731" y="245660"/>
                </a:cubicBezTo>
                <a:cubicBezTo>
                  <a:pt x="36182" y="318448"/>
                  <a:pt x="34718" y="391495"/>
                  <a:pt x="27083" y="464024"/>
                </a:cubicBezTo>
                <a:cubicBezTo>
                  <a:pt x="13833" y="589893"/>
                  <a:pt x="-26597" y="359394"/>
                  <a:pt x="27083" y="627797"/>
                </a:cubicBezTo>
                <a:cubicBezTo>
                  <a:pt x="43227" y="708518"/>
                  <a:pt x="62960" y="722558"/>
                  <a:pt x="108969" y="791571"/>
                </a:cubicBezTo>
                <a:lnTo>
                  <a:pt x="163561" y="873457"/>
                </a:lnTo>
                <a:cubicBezTo>
                  <a:pt x="172659" y="887105"/>
                  <a:pt x="175295" y="909213"/>
                  <a:pt x="190856" y="914400"/>
                </a:cubicBezTo>
                <a:cubicBezTo>
                  <a:pt x="340183" y="964177"/>
                  <a:pt x="113992" y="884788"/>
                  <a:pt x="272743" y="955344"/>
                </a:cubicBezTo>
                <a:cubicBezTo>
                  <a:pt x="339545" y="985034"/>
                  <a:pt x="348151" y="977966"/>
                  <a:pt x="409220" y="996287"/>
                </a:cubicBezTo>
                <a:cubicBezTo>
                  <a:pt x="436779" y="1004555"/>
                  <a:pt x="462399" y="1021668"/>
                  <a:pt x="491107" y="1023582"/>
                </a:cubicBezTo>
                <a:lnTo>
                  <a:pt x="695823" y="1037230"/>
                </a:lnTo>
                <a:cubicBezTo>
                  <a:pt x="723119" y="1046329"/>
                  <a:pt x="749797" y="1057548"/>
                  <a:pt x="777710" y="1064526"/>
                </a:cubicBezTo>
                <a:cubicBezTo>
                  <a:pt x="800867" y="1070315"/>
                  <a:pt x="849319" y="1080946"/>
                  <a:pt x="873244" y="1091821"/>
                </a:cubicBezTo>
                <a:cubicBezTo>
                  <a:pt x="910287" y="1108658"/>
                  <a:pt x="946032" y="1128215"/>
                  <a:pt x="982426" y="1146412"/>
                </a:cubicBezTo>
                <a:cubicBezTo>
                  <a:pt x="1000623" y="1155511"/>
                  <a:pt x="1017716" y="1167274"/>
                  <a:pt x="1037017" y="1173708"/>
                </a:cubicBezTo>
                <a:cubicBezTo>
                  <a:pt x="1095755" y="1193287"/>
                  <a:pt x="1064004" y="1183867"/>
                  <a:pt x="1132552" y="1201003"/>
                </a:cubicBezTo>
                <a:cubicBezTo>
                  <a:pt x="1191692" y="1196454"/>
                  <a:pt x="1252610" y="1202451"/>
                  <a:pt x="1309972" y="1187356"/>
                </a:cubicBezTo>
                <a:cubicBezTo>
                  <a:pt x="1341697" y="1179007"/>
                  <a:pt x="1362517" y="1147436"/>
                  <a:pt x="1391859" y="1132765"/>
                </a:cubicBezTo>
                <a:cubicBezTo>
                  <a:pt x="1461121" y="1098134"/>
                  <a:pt x="1429522" y="1116754"/>
                  <a:pt x="1487393" y="1078174"/>
                </a:cubicBezTo>
                <a:cubicBezTo>
                  <a:pt x="1491942" y="1059977"/>
                  <a:pt x="1498189" y="1042121"/>
                  <a:pt x="1501041" y="1023582"/>
                </a:cubicBezTo>
                <a:cubicBezTo>
                  <a:pt x="1507305" y="982866"/>
                  <a:pt x="1506610" y="941148"/>
                  <a:pt x="1514689" y="900753"/>
                </a:cubicBezTo>
                <a:cubicBezTo>
                  <a:pt x="1561095" y="668723"/>
                  <a:pt x="1516062" y="978511"/>
                  <a:pt x="1596575" y="736979"/>
                </a:cubicBezTo>
                <a:cubicBezTo>
                  <a:pt x="1629058" y="639532"/>
                  <a:pt x="1607911" y="679033"/>
                  <a:pt x="1651166" y="614150"/>
                </a:cubicBezTo>
                <a:cubicBezTo>
                  <a:pt x="1646199" y="574410"/>
                  <a:pt x="1646461" y="444259"/>
                  <a:pt x="1582928" y="423081"/>
                </a:cubicBezTo>
                <a:lnTo>
                  <a:pt x="1541984" y="409433"/>
                </a:lnTo>
                <a:cubicBezTo>
                  <a:pt x="1476510" y="311220"/>
                  <a:pt x="1569226" y="432142"/>
                  <a:pt x="1432802" y="341194"/>
                </a:cubicBezTo>
                <a:cubicBezTo>
                  <a:pt x="1419154" y="332096"/>
                  <a:pt x="1406848" y="320561"/>
                  <a:pt x="1391859" y="313899"/>
                </a:cubicBezTo>
                <a:cubicBezTo>
                  <a:pt x="1365567" y="302214"/>
                  <a:pt x="1333912" y="302563"/>
                  <a:pt x="1309972" y="286603"/>
                </a:cubicBezTo>
                <a:cubicBezTo>
                  <a:pt x="1192635" y="208380"/>
                  <a:pt x="1341093" y="302164"/>
                  <a:pt x="1228086" y="245660"/>
                </a:cubicBezTo>
                <a:cubicBezTo>
                  <a:pt x="1122262" y="192748"/>
                  <a:pt x="1249111" y="239021"/>
                  <a:pt x="1146199" y="204717"/>
                </a:cubicBezTo>
                <a:cubicBezTo>
                  <a:pt x="1028866" y="126493"/>
                  <a:pt x="1177317" y="220275"/>
                  <a:pt x="1064313" y="163774"/>
                </a:cubicBezTo>
                <a:cubicBezTo>
                  <a:pt x="1049642" y="156438"/>
                  <a:pt x="1038358" y="143140"/>
                  <a:pt x="1023369" y="136478"/>
                </a:cubicBezTo>
                <a:cubicBezTo>
                  <a:pt x="877196" y="71511"/>
                  <a:pt x="993201" y="143660"/>
                  <a:pt x="900540" y="81887"/>
                </a:cubicBezTo>
                <a:cubicBezTo>
                  <a:pt x="864146" y="86436"/>
                  <a:pt x="827444" y="88974"/>
                  <a:pt x="791358" y="95535"/>
                </a:cubicBezTo>
                <a:cubicBezTo>
                  <a:pt x="700474" y="112059"/>
                  <a:pt x="790925" y="109182"/>
                  <a:pt x="723119" y="109182"/>
                </a:cubicBez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1" name="Group 90"/>
          <p:cNvGrpSpPr/>
          <p:nvPr/>
        </p:nvGrpSpPr>
        <p:grpSpPr>
          <a:xfrm>
            <a:off x="4385198" y="4732688"/>
            <a:ext cx="930790" cy="863052"/>
            <a:chOff x="6052240" y="3453556"/>
            <a:chExt cx="2227387" cy="2193921"/>
          </a:xfrm>
        </p:grpSpPr>
        <p:sp>
          <p:nvSpPr>
            <p:cNvPr id="92" name="Oval 91"/>
            <p:cNvSpPr/>
            <p:nvPr/>
          </p:nvSpPr>
          <p:spPr>
            <a:xfrm>
              <a:off x="6052240" y="3453556"/>
              <a:ext cx="2227387" cy="2193921"/>
            </a:xfrm>
            <a:prstGeom prst="ellips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3" name="Group 92"/>
            <p:cNvGrpSpPr/>
            <p:nvPr/>
          </p:nvGrpSpPr>
          <p:grpSpPr>
            <a:xfrm>
              <a:off x="6104570" y="4045322"/>
              <a:ext cx="2051854" cy="987237"/>
              <a:chOff x="5749277" y="3125817"/>
              <a:chExt cx="2051854" cy="987237"/>
            </a:xfrm>
          </p:grpSpPr>
          <p:sp>
            <p:nvSpPr>
              <p:cNvPr id="94" name="Isosceles Triangle 93"/>
              <p:cNvSpPr/>
              <p:nvPr/>
            </p:nvSpPr>
            <p:spPr>
              <a:xfrm rot="5400000">
                <a:off x="5795583" y="3290321"/>
                <a:ext cx="563686" cy="656298"/>
              </a:xfrm>
              <a:prstGeom prst="triangle">
                <a:avLst/>
              </a:prstGeom>
              <a:gradFill flip="none" rotWithShape="1">
                <a:gsLst>
                  <a:gs pos="0">
                    <a:srgbClr val="000082"/>
                  </a:gs>
                  <a:gs pos="36000">
                    <a:schemeClr val="tx2">
                      <a:lumMod val="60000"/>
                      <a:lumOff val="40000"/>
                    </a:schemeClr>
                  </a:gs>
                  <a:gs pos="0">
                    <a:schemeClr val="tx2">
                      <a:lumMod val="60000"/>
                      <a:lumOff val="40000"/>
                    </a:schemeClr>
                  </a:gs>
                  <a:gs pos="68000">
                    <a:srgbClr val="66008F"/>
                  </a:gs>
                  <a:gs pos="100000">
                    <a:srgbClr val="BA0066"/>
                  </a:gs>
                  <a:gs pos="100000">
                    <a:srgbClr val="FF0000"/>
                  </a:gs>
                  <a:gs pos="100000">
                    <a:srgbClr val="FF8200"/>
                  </a:gs>
                </a:gsLst>
                <a:lin ang="162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Isosceles Triangle 94"/>
              <p:cNvSpPr/>
              <p:nvPr/>
            </p:nvSpPr>
            <p:spPr>
              <a:xfrm rot="16200000">
                <a:off x="6609734" y="2921658"/>
                <a:ext cx="987237" cy="1395556"/>
              </a:xfrm>
              <a:prstGeom prst="triangle">
                <a:avLst/>
              </a:prstGeom>
              <a:gradFill>
                <a:gsLst>
                  <a:gs pos="0">
                    <a:srgbClr val="000082"/>
                  </a:gs>
                  <a:gs pos="100000">
                    <a:srgbClr val="66008F"/>
                  </a:gs>
                  <a:gs pos="100000">
                    <a:srgbClr val="BA0066"/>
                  </a:gs>
                  <a:gs pos="85000">
                    <a:schemeClr val="accent1">
                      <a:lumMod val="75000"/>
                    </a:schemeClr>
                  </a:gs>
                  <a:gs pos="100000">
                    <a:srgbClr val="FF0000"/>
                  </a:gs>
                  <a:gs pos="100000">
                    <a:srgbClr val="FF8200"/>
                  </a:gs>
                </a:gsLst>
                <a:lin ang="162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90" name="Text Box 23"/>
          <p:cNvSpPr txBox="1">
            <a:spLocks noChangeArrowheads="1"/>
          </p:cNvSpPr>
          <p:nvPr/>
        </p:nvSpPr>
        <p:spPr bwMode="auto">
          <a:xfrm>
            <a:off x="7146" y="4706817"/>
            <a:ext cx="5348897" cy="1438379"/>
          </a:xfrm>
          <a:prstGeom prst="rect">
            <a:avLst/>
          </a:prstGeom>
          <a:solidFill>
            <a:srgbClr val="FFFF99"/>
          </a:solidFill>
          <a:ln w="18360">
            <a:solidFill>
              <a:srgbClr val="000000"/>
            </a:solidFill>
            <a:round/>
            <a:headEnd/>
            <a:tailEnd/>
          </a:ln>
          <a:effectLst/>
          <a:extLst/>
        </p:spPr>
        <p:txBody>
          <a:bodyPr lIns="89414" tIns="48919" rIns="89414" bIns="489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tabLst>
                <a:tab pos="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l-GR" sz="2000" smtClean="0">
                <a:latin typeface="Cambria" panose="02040503050406030204" pitchFamily="18" charset="0"/>
              </a:rPr>
              <a:t>ΤΟ ΨΥΚΤΙΚΟ ΥΓΡΟ ΑΠΟΔΙΔΕΙ  ΤΗΝ ΘΕΡΜΟΤΗΤΑ ΠΟΥ ΕΧΕΙ ΑΠΟΡΡΟΦΗΣΕΙ ΚΑΙ ΕΞΕΡΧΕΤΑΙ ΑΠΟ ΤΟΝ ΣΥΜΠΥΚΝΩΤΗ ΩΣ ΈΝΑ ΚΡΥΟ ΡΕΥΣΤΟ. </a:t>
            </a: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74019569"/>
      </p:ext>
    </p:extLst>
  </p:cSld>
  <p:clrMapOvr>
    <a:masterClrMapping/>
  </p:clrMapOvr>
  <p:transition spd="med" advTm="113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67877" y="50029"/>
            <a:ext cx="9189727" cy="409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9pPr>
          </a:lstStyle>
          <a:p>
            <a:pPr algn="ctr" eaLnBrk="1" hangingPunct="1">
              <a:lnSpc>
                <a:spcPct val="95000"/>
              </a:lnSpc>
              <a:defRPr/>
            </a:pPr>
            <a:r>
              <a:rPr lang="el-GR" altLang="en-US" sz="2800" b="1">
                <a:solidFill>
                  <a:srgbClr val="C00000"/>
                </a:solidFill>
                <a:latin typeface="Cambria" panose="02040503050406030204" pitchFamily="18" charset="0"/>
                <a:ea typeface="ＭＳ Ｐゴシック" charset="0"/>
                <a:cs typeface="Arial Unicode MS" charset="0"/>
              </a:rPr>
              <a:t>ΑΝΤΛΙΑ ΘΕΡΜΟΤΗΤΑΣ ΑΕΡΑ-ΑΕΡΑ : ΘΕΡΜΑΝΣΗ</a:t>
            </a:r>
            <a:endParaRPr lang="en-US" altLang="en-US" sz="2800" b="1">
              <a:solidFill>
                <a:srgbClr val="C00000"/>
              </a:solidFill>
              <a:latin typeface="Cambria" panose="02040503050406030204" pitchFamily="18" charset="0"/>
              <a:ea typeface="ＭＳ Ｐゴシック" charset="0"/>
              <a:cs typeface="Arial Unicode MS" charset="0"/>
            </a:endParaRPr>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651" y="553982"/>
            <a:ext cx="3737206" cy="60967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39" name="Text Box 3"/>
          <p:cNvSpPr txBox="1">
            <a:spLocks noChangeArrowheads="1"/>
          </p:cNvSpPr>
          <p:nvPr/>
        </p:nvSpPr>
        <p:spPr bwMode="auto">
          <a:xfrm>
            <a:off x="0" y="3569703"/>
            <a:ext cx="2120596" cy="182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287" tIns="41143" rIns="82287" bIns="41143" anchor="ctr"/>
          <a:lstStyle/>
          <a:p>
            <a:pPr>
              <a:buFont typeface="Times New Roman" charset="0"/>
              <a:buNone/>
              <a:defRPr/>
            </a:pPr>
            <a:endParaRPr lang="en-US">
              <a:latin typeface="Times New Roman" charset="0"/>
              <a:ea typeface="ＭＳ Ｐゴシック" charset="0"/>
            </a:endParaRPr>
          </a:p>
        </p:txBody>
      </p:sp>
      <p:sp>
        <p:nvSpPr>
          <p:cNvPr id="14340" name="Text Box 4"/>
          <p:cNvSpPr txBox="1">
            <a:spLocks noChangeArrowheads="1"/>
          </p:cNvSpPr>
          <p:nvPr/>
        </p:nvSpPr>
        <p:spPr bwMode="auto">
          <a:xfrm rot="1150276">
            <a:off x="6115624" y="1328674"/>
            <a:ext cx="2119167" cy="52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chemeClr val="accent2">
                    <a:lumMod val="75000"/>
                  </a:schemeClr>
                </a:solidFill>
                <a:latin typeface="Cambria" panose="02040503050406030204" pitchFamily="18" charset="0"/>
              </a:rPr>
              <a:t>ΑΤΜΟΙ ΨΥΚΤΙΚΟΥ ΥΓΡΟΥ</a:t>
            </a:r>
            <a:endParaRPr lang="en-US" sz="1800" b="1">
              <a:solidFill>
                <a:schemeClr val="accent2">
                  <a:lumMod val="75000"/>
                </a:schemeClr>
              </a:solidFill>
              <a:latin typeface="Cambria" panose="02040503050406030204" pitchFamily="18" charset="0"/>
            </a:endParaRPr>
          </a:p>
        </p:txBody>
      </p:sp>
      <p:pic>
        <p:nvPicPr>
          <p:cNvPr id="143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0968" y="3264346"/>
            <a:ext cx="1053276" cy="10635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42" name="Text Box 6"/>
          <p:cNvSpPr txBox="1">
            <a:spLocks noChangeArrowheads="1"/>
          </p:cNvSpPr>
          <p:nvPr/>
        </p:nvSpPr>
        <p:spPr bwMode="auto">
          <a:xfrm>
            <a:off x="4404814" y="3093610"/>
            <a:ext cx="2282071" cy="497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chemeClr val="tx2">
                    <a:lumMod val="75000"/>
                  </a:schemeClr>
                </a:solidFill>
                <a:latin typeface="Cambria" panose="02040503050406030204" pitchFamily="18" charset="0"/>
              </a:rPr>
              <a:t>ΕΞΩΤΕΡΙΚΟΣ ΑΕΡΑΣ</a:t>
            </a:r>
            <a:endParaRPr lang="en-US" sz="1800" b="1">
              <a:solidFill>
                <a:schemeClr val="tx2">
                  <a:lumMod val="75000"/>
                </a:schemeClr>
              </a:solidFill>
              <a:latin typeface="Cambria" panose="02040503050406030204" pitchFamily="18" charset="0"/>
            </a:endParaRPr>
          </a:p>
          <a:p>
            <a:pPr>
              <a:lnSpc>
                <a:spcPct val="95000"/>
              </a:lnSpc>
              <a:buFont typeface="Times New Roman" charset="0"/>
              <a:buNone/>
              <a:defRPr/>
            </a:pPr>
            <a:r>
              <a:rPr lang="en-US" sz="1600" b="1" smtClean="0">
                <a:solidFill>
                  <a:schemeClr val="tx2">
                    <a:lumMod val="75000"/>
                  </a:schemeClr>
                </a:solidFill>
                <a:latin typeface="Cambria" panose="02040503050406030204" pitchFamily="18" charset="0"/>
              </a:rPr>
              <a:t>(</a:t>
            </a:r>
            <a:r>
              <a:rPr lang="el-GR" sz="1600" b="1" smtClean="0">
                <a:solidFill>
                  <a:schemeClr val="tx2">
                    <a:lumMod val="75000"/>
                  </a:schemeClr>
                </a:solidFill>
                <a:latin typeface="Cambria" panose="02040503050406030204" pitchFamily="18" charset="0"/>
              </a:rPr>
              <a:t>ΠΗΓΗ ΘΕΡΜΟΤΗΤΑΣ</a:t>
            </a:r>
            <a:r>
              <a:rPr lang="en-US" sz="1600" b="1" smtClean="0">
                <a:solidFill>
                  <a:schemeClr val="tx2">
                    <a:lumMod val="75000"/>
                  </a:schemeClr>
                </a:solidFill>
                <a:latin typeface="Cambria" panose="02040503050406030204" pitchFamily="18" charset="0"/>
              </a:rPr>
              <a:t>)</a:t>
            </a:r>
            <a:endParaRPr lang="en-US" sz="1600" b="1">
              <a:solidFill>
                <a:schemeClr val="tx2">
                  <a:lumMod val="75000"/>
                </a:schemeClr>
              </a:solidFill>
              <a:latin typeface="Cambria" panose="02040503050406030204" pitchFamily="18" charset="0"/>
            </a:endParaRPr>
          </a:p>
        </p:txBody>
      </p:sp>
      <p:sp>
        <p:nvSpPr>
          <p:cNvPr id="14343" name="Text Box 7"/>
          <p:cNvSpPr txBox="1">
            <a:spLocks noChangeArrowheads="1"/>
          </p:cNvSpPr>
          <p:nvPr/>
        </p:nvSpPr>
        <p:spPr bwMode="auto">
          <a:xfrm>
            <a:off x="7505869" y="3752545"/>
            <a:ext cx="1703336" cy="52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i="1" smtClean="0">
                <a:latin typeface="Cambria" panose="02040503050406030204" pitchFamily="18" charset="0"/>
              </a:rPr>
              <a:t>ΕΝΑΛΛΑΚΤΗΣ</a:t>
            </a:r>
            <a:endParaRPr lang="en-US" sz="1800" b="1" i="1">
              <a:latin typeface="Cambria" panose="02040503050406030204" pitchFamily="18" charset="0"/>
            </a:endParaRPr>
          </a:p>
          <a:p>
            <a:pPr>
              <a:lnSpc>
                <a:spcPct val="95000"/>
              </a:lnSpc>
              <a:buFont typeface="Times New Roman" charset="0"/>
              <a:buNone/>
              <a:defRPr/>
            </a:pPr>
            <a:r>
              <a:rPr lang="en-US" sz="1800" b="1" i="1" smtClean="0">
                <a:latin typeface="Cambria" panose="02040503050406030204" pitchFamily="18" charset="0"/>
              </a:rPr>
              <a:t>(</a:t>
            </a:r>
            <a:r>
              <a:rPr lang="el-GR" sz="1800" b="1" i="1" smtClean="0">
                <a:latin typeface="Cambria" panose="02040503050406030204" pitchFamily="18" charset="0"/>
              </a:rPr>
              <a:t>ΕΞΑΤΜΙΣΤΗΣ</a:t>
            </a:r>
            <a:r>
              <a:rPr lang="en-US" sz="1800" b="1" i="1" smtClean="0">
                <a:latin typeface="Cambria" panose="02040503050406030204" pitchFamily="18" charset="0"/>
              </a:rPr>
              <a:t>)</a:t>
            </a:r>
            <a:endParaRPr lang="en-US" sz="1800" b="1" i="1">
              <a:latin typeface="Cambria" panose="02040503050406030204" pitchFamily="18" charset="0"/>
            </a:endParaRPr>
          </a:p>
        </p:txBody>
      </p:sp>
      <p:pic>
        <p:nvPicPr>
          <p:cNvPr id="1434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5328" y="5605248"/>
            <a:ext cx="27150" cy="4371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45" name="Text Box 9"/>
          <p:cNvSpPr txBox="1">
            <a:spLocks noChangeArrowheads="1"/>
          </p:cNvSpPr>
          <p:nvPr/>
        </p:nvSpPr>
        <p:spPr bwMode="auto">
          <a:xfrm>
            <a:off x="788649" y="679757"/>
            <a:ext cx="2487207" cy="292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2000" b="1" smtClean="0">
                <a:latin typeface="Cambria" panose="02040503050406030204" pitchFamily="18" charset="0"/>
              </a:rPr>
              <a:t>ΕΣΩΤΕΡΙΚΟ ΚΤΙΡΙΟΥ</a:t>
            </a:r>
            <a:endParaRPr lang="en-US" sz="2000" b="1">
              <a:latin typeface="Cambria" panose="02040503050406030204" pitchFamily="18" charset="0"/>
            </a:endParaRPr>
          </a:p>
        </p:txBody>
      </p:sp>
      <p:sp>
        <p:nvSpPr>
          <p:cNvPr id="14347" name="Text Box 11"/>
          <p:cNvSpPr txBox="1">
            <a:spLocks noChangeArrowheads="1"/>
          </p:cNvSpPr>
          <p:nvPr/>
        </p:nvSpPr>
        <p:spPr bwMode="auto">
          <a:xfrm>
            <a:off x="7519819" y="2569813"/>
            <a:ext cx="1485252" cy="789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rgbClr val="000066"/>
                </a:solidFill>
                <a:latin typeface="Cambria" panose="02040503050406030204" pitchFamily="18" charset="0"/>
              </a:rPr>
              <a:t>ΕΞΩΤΕΡΙΚΟΣ ΑΕΡΑΣ </a:t>
            </a:r>
          </a:p>
          <a:p>
            <a:pPr>
              <a:lnSpc>
                <a:spcPct val="95000"/>
              </a:lnSpc>
              <a:buFont typeface="Times New Roman" charset="0"/>
              <a:buNone/>
              <a:defRPr/>
            </a:pPr>
            <a:r>
              <a:rPr lang="el-GR" sz="1800" b="1" smtClean="0">
                <a:solidFill>
                  <a:srgbClr val="000066"/>
                </a:solidFill>
                <a:latin typeface="Cambria" panose="02040503050406030204" pitchFamily="18" charset="0"/>
              </a:rPr>
              <a:t>(ΚΡΥΟΣ)</a:t>
            </a:r>
            <a:endParaRPr lang="en-US" sz="1800" b="1">
              <a:solidFill>
                <a:srgbClr val="000066"/>
              </a:solidFill>
              <a:latin typeface="Cambria" panose="02040503050406030204" pitchFamily="18" charset="0"/>
            </a:endParaRPr>
          </a:p>
        </p:txBody>
      </p:sp>
      <p:pic>
        <p:nvPicPr>
          <p:cNvPr id="14352"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3394" y="3636090"/>
            <a:ext cx="1460411" cy="3565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353"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09785" y="3473541"/>
            <a:ext cx="1458981" cy="2228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58" name="Text Box 22"/>
          <p:cNvSpPr txBox="1">
            <a:spLocks noChangeArrowheads="1"/>
          </p:cNvSpPr>
          <p:nvPr/>
        </p:nvSpPr>
        <p:spPr bwMode="auto">
          <a:xfrm>
            <a:off x="5268441" y="2016862"/>
            <a:ext cx="2119165" cy="377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991" tIns="40496" rIns="80991" bIns="4049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buFont typeface="Times New Roman" charset="0"/>
              <a:buNone/>
              <a:defRPr/>
            </a:pPr>
            <a:r>
              <a:rPr lang="el-GR" sz="1600" b="1" smtClean="0">
                <a:solidFill>
                  <a:schemeClr val="accent2">
                    <a:lumMod val="75000"/>
                  </a:schemeClr>
                </a:solidFill>
                <a:latin typeface="Cambria" panose="02040503050406030204" pitchFamily="18" charset="0"/>
              </a:rPr>
              <a:t>ΘΕΡΜΟΚΡΑΣΙΑ</a:t>
            </a:r>
            <a:r>
              <a:rPr lang="en-US" sz="1600" b="1" smtClean="0">
                <a:solidFill>
                  <a:schemeClr val="accent2">
                    <a:lumMod val="75000"/>
                  </a:schemeClr>
                </a:solidFill>
                <a:latin typeface="Cambria" panose="02040503050406030204" pitchFamily="18" charset="0"/>
              </a:rPr>
              <a:t> </a:t>
            </a:r>
            <a:r>
              <a:rPr lang="en-US" sz="1600" b="1">
                <a:solidFill>
                  <a:schemeClr val="accent2">
                    <a:lumMod val="75000"/>
                  </a:schemeClr>
                </a:solidFill>
                <a:latin typeface="Cambria" panose="02040503050406030204" pitchFamily="18" charset="0"/>
              </a:rPr>
              <a:t>= </a:t>
            </a:r>
            <a:r>
              <a:rPr lang="en-US" sz="2000" b="1">
                <a:solidFill>
                  <a:schemeClr val="accent2">
                    <a:lumMod val="75000"/>
                  </a:schemeClr>
                </a:solidFill>
                <a:latin typeface="Cambria" panose="02040503050406030204" pitchFamily="18" charset="0"/>
              </a:rPr>
              <a:t>T</a:t>
            </a:r>
            <a:r>
              <a:rPr lang="en-US" sz="2000" b="1" baseline="-25000">
                <a:solidFill>
                  <a:schemeClr val="accent2">
                    <a:lumMod val="75000"/>
                  </a:schemeClr>
                </a:solidFill>
                <a:latin typeface="Cambria" panose="02040503050406030204" pitchFamily="18" charset="0"/>
              </a:rPr>
              <a:t>2</a:t>
            </a:r>
          </a:p>
        </p:txBody>
      </p:sp>
      <p:sp>
        <p:nvSpPr>
          <p:cNvPr id="14366" name="Text Box 30"/>
          <p:cNvSpPr txBox="1">
            <a:spLocks noChangeArrowheads="1"/>
          </p:cNvSpPr>
          <p:nvPr/>
        </p:nvSpPr>
        <p:spPr bwMode="auto">
          <a:xfrm>
            <a:off x="4050314" y="2349919"/>
            <a:ext cx="1305729" cy="4113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991" tIns="40496" rIns="80991" bIns="4049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buFont typeface="Times New Roman" charset="0"/>
              <a:buNone/>
              <a:defRPr/>
            </a:pPr>
            <a:r>
              <a:rPr lang="el-GR" sz="1400" b="1" i="1" smtClean="0">
                <a:latin typeface="Cambria" panose="02040503050406030204" pitchFamily="18" charset="0"/>
              </a:rPr>
              <a:t>ΣΥΜΠΙΕΣΤΗΣ</a:t>
            </a:r>
            <a:endParaRPr lang="en-US" sz="1400" b="1" i="1">
              <a:latin typeface="Cambria" panose="02040503050406030204" pitchFamily="18" charset="0"/>
            </a:endParaRPr>
          </a:p>
        </p:txBody>
      </p:sp>
      <p:sp>
        <p:nvSpPr>
          <p:cNvPr id="14367" name="Text Box 31"/>
          <p:cNvSpPr txBox="1">
            <a:spLocks noChangeArrowheads="1"/>
          </p:cNvSpPr>
          <p:nvPr/>
        </p:nvSpPr>
        <p:spPr bwMode="auto">
          <a:xfrm rot="20907801">
            <a:off x="456013" y="1339595"/>
            <a:ext cx="2272752" cy="5578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991" tIns="40496" rIns="80991" bIns="4049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chemeClr val="accent2">
                    <a:lumMod val="50000"/>
                  </a:schemeClr>
                </a:solidFill>
                <a:latin typeface="Cambria" panose="02040503050406030204" pitchFamily="18" charset="0"/>
              </a:rPr>
              <a:t>ΑΤΜΟΙ ΨΥΚΤΙΚΟΥ ΥΓΡΟΥ (ΘΕΡΜΟΙ)</a:t>
            </a:r>
            <a:endParaRPr lang="en-US" sz="1800" b="1">
              <a:solidFill>
                <a:schemeClr val="accent2">
                  <a:lumMod val="50000"/>
                </a:schemeClr>
              </a:solidFill>
              <a:latin typeface="Cambria" panose="02040503050406030204" pitchFamily="18" charset="0"/>
            </a:endParaRPr>
          </a:p>
        </p:txBody>
      </p:sp>
      <p:pic>
        <p:nvPicPr>
          <p:cNvPr id="14370" name="Picture 3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0900" y="2868167"/>
            <a:ext cx="1159695" cy="1154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373" name="Picture 3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19819" y="3381147"/>
            <a:ext cx="1236061" cy="2142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374" name="Picture 3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3505" y="3265442"/>
            <a:ext cx="1030289" cy="2314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7" name="Text Box 22"/>
          <p:cNvSpPr txBox="1">
            <a:spLocks noChangeArrowheads="1"/>
          </p:cNvSpPr>
          <p:nvPr/>
        </p:nvSpPr>
        <p:spPr bwMode="auto">
          <a:xfrm>
            <a:off x="4949454" y="3934801"/>
            <a:ext cx="2124755" cy="3574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991" tIns="40496" rIns="80991" bIns="4049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buFont typeface="Times New Roman" charset="0"/>
              <a:buNone/>
              <a:defRPr/>
            </a:pPr>
            <a:r>
              <a:rPr lang="el-GR" sz="1600" b="1" smtClean="0">
                <a:solidFill>
                  <a:srgbClr val="0070C0"/>
                </a:solidFill>
                <a:latin typeface="Cambria" panose="02040503050406030204" pitchFamily="18" charset="0"/>
              </a:rPr>
              <a:t>ΘΕΡΜΟΚΡΑΣΙΑ</a:t>
            </a:r>
            <a:r>
              <a:rPr lang="en-US" sz="1600" b="1" smtClean="0">
                <a:solidFill>
                  <a:srgbClr val="0070C0"/>
                </a:solidFill>
                <a:latin typeface="Cambria" panose="02040503050406030204" pitchFamily="18" charset="0"/>
              </a:rPr>
              <a:t> </a:t>
            </a:r>
            <a:r>
              <a:rPr lang="en-US" sz="1600" b="1">
                <a:solidFill>
                  <a:srgbClr val="0070C0"/>
                </a:solidFill>
                <a:latin typeface="Cambria" panose="02040503050406030204" pitchFamily="18" charset="0"/>
              </a:rPr>
              <a:t>= </a:t>
            </a:r>
            <a:r>
              <a:rPr lang="en-US" sz="2000" b="1">
                <a:solidFill>
                  <a:srgbClr val="0070C0"/>
                </a:solidFill>
                <a:latin typeface="Cambria" panose="02040503050406030204" pitchFamily="18" charset="0"/>
              </a:rPr>
              <a:t>T</a:t>
            </a:r>
            <a:r>
              <a:rPr lang="en-US" sz="2000" b="1" baseline="-25000">
                <a:solidFill>
                  <a:srgbClr val="0070C0"/>
                </a:solidFill>
                <a:latin typeface="Cambria" panose="02040503050406030204" pitchFamily="18" charset="0"/>
              </a:rPr>
              <a:t>2</a:t>
            </a:r>
          </a:p>
        </p:txBody>
      </p:sp>
      <p:sp>
        <p:nvSpPr>
          <p:cNvPr id="48" name="Text Box 22"/>
          <p:cNvSpPr txBox="1">
            <a:spLocks noChangeArrowheads="1"/>
          </p:cNvSpPr>
          <p:nvPr/>
        </p:nvSpPr>
        <p:spPr bwMode="auto">
          <a:xfrm>
            <a:off x="5266327" y="4732688"/>
            <a:ext cx="2333515" cy="377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991" tIns="40496" rIns="80991" bIns="4049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buFont typeface="Times New Roman" charset="0"/>
              <a:buNone/>
              <a:defRPr/>
            </a:pPr>
            <a:r>
              <a:rPr lang="el-GR" sz="1600" b="1" smtClean="0">
                <a:solidFill>
                  <a:srgbClr val="000066"/>
                </a:solidFill>
                <a:latin typeface="Cambria" panose="02040503050406030204" pitchFamily="18" charset="0"/>
              </a:rPr>
              <a:t>ΘΕΡΜΟΚΡΑΣΙΑ</a:t>
            </a:r>
            <a:r>
              <a:rPr lang="en-US" sz="1600" b="1" smtClean="0">
                <a:solidFill>
                  <a:srgbClr val="000066"/>
                </a:solidFill>
                <a:latin typeface="Cambria" panose="02040503050406030204" pitchFamily="18" charset="0"/>
              </a:rPr>
              <a:t> </a:t>
            </a:r>
            <a:r>
              <a:rPr lang="en-US" sz="1600" b="1">
                <a:solidFill>
                  <a:srgbClr val="000066"/>
                </a:solidFill>
                <a:latin typeface="Cambria" panose="02040503050406030204" pitchFamily="18" charset="0"/>
              </a:rPr>
              <a:t>= </a:t>
            </a:r>
            <a:r>
              <a:rPr lang="el-GR" sz="2000" b="1" smtClean="0">
                <a:solidFill>
                  <a:srgbClr val="000066"/>
                </a:solidFill>
                <a:latin typeface="Cambria" panose="02040503050406030204" pitchFamily="18" charset="0"/>
              </a:rPr>
              <a:t>Τ</a:t>
            </a:r>
            <a:r>
              <a:rPr lang="el-GR" sz="2000" b="1" baseline="-25000" smtClean="0">
                <a:solidFill>
                  <a:srgbClr val="000066"/>
                </a:solidFill>
                <a:latin typeface="Cambria" panose="02040503050406030204" pitchFamily="18" charset="0"/>
              </a:rPr>
              <a:t>1</a:t>
            </a:r>
            <a:endParaRPr lang="en-US" sz="2000" b="1" baseline="-25000">
              <a:solidFill>
                <a:srgbClr val="000066"/>
              </a:solidFill>
              <a:latin typeface="Cambria" panose="02040503050406030204" pitchFamily="18" charset="0"/>
            </a:endParaRPr>
          </a:p>
        </p:txBody>
      </p:sp>
      <p:sp>
        <p:nvSpPr>
          <p:cNvPr id="49" name="Text Box 22"/>
          <p:cNvSpPr txBox="1">
            <a:spLocks noChangeArrowheads="1"/>
          </p:cNvSpPr>
          <p:nvPr/>
        </p:nvSpPr>
        <p:spPr bwMode="auto">
          <a:xfrm>
            <a:off x="1592389" y="2018607"/>
            <a:ext cx="2112939" cy="3525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991" tIns="40496" rIns="80991" bIns="4049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buFont typeface="Times New Roman" charset="0"/>
              <a:buNone/>
              <a:defRPr/>
            </a:pPr>
            <a:r>
              <a:rPr lang="el-GR" sz="1600" b="1" smtClean="0">
                <a:solidFill>
                  <a:schemeClr val="accent2">
                    <a:lumMod val="50000"/>
                  </a:schemeClr>
                </a:solidFill>
                <a:latin typeface="Cambria" panose="02040503050406030204" pitchFamily="18" charset="0"/>
              </a:rPr>
              <a:t>ΘΕΡΜΟΚΡΑΣΙΑ</a:t>
            </a:r>
            <a:r>
              <a:rPr lang="en-US" sz="1600" b="1" smtClean="0">
                <a:solidFill>
                  <a:schemeClr val="accent2">
                    <a:lumMod val="50000"/>
                  </a:schemeClr>
                </a:solidFill>
                <a:latin typeface="Cambria" panose="02040503050406030204" pitchFamily="18" charset="0"/>
              </a:rPr>
              <a:t> </a:t>
            </a:r>
            <a:r>
              <a:rPr lang="en-US" sz="1600" b="1">
                <a:solidFill>
                  <a:schemeClr val="accent2">
                    <a:lumMod val="50000"/>
                  </a:schemeClr>
                </a:solidFill>
                <a:latin typeface="Cambria" panose="02040503050406030204" pitchFamily="18" charset="0"/>
              </a:rPr>
              <a:t>= </a:t>
            </a:r>
            <a:r>
              <a:rPr lang="el-GR" sz="2000" b="1" smtClean="0">
                <a:solidFill>
                  <a:schemeClr val="accent2">
                    <a:lumMod val="50000"/>
                  </a:schemeClr>
                </a:solidFill>
                <a:latin typeface="Cambria" panose="02040503050406030204" pitchFamily="18" charset="0"/>
              </a:rPr>
              <a:t>Τ</a:t>
            </a:r>
            <a:r>
              <a:rPr lang="el-GR" sz="2000" b="1" baseline="-25000" smtClean="0">
                <a:solidFill>
                  <a:schemeClr val="accent2">
                    <a:lumMod val="50000"/>
                  </a:schemeClr>
                </a:solidFill>
                <a:latin typeface="Cambria" panose="02040503050406030204" pitchFamily="18" charset="0"/>
              </a:rPr>
              <a:t>3</a:t>
            </a:r>
            <a:endParaRPr lang="en-US" sz="2000" b="1" baseline="-25000">
              <a:solidFill>
                <a:schemeClr val="accent2">
                  <a:lumMod val="50000"/>
                </a:schemeClr>
              </a:solidFill>
              <a:latin typeface="Cambria" panose="02040503050406030204" pitchFamily="18" charset="0"/>
            </a:endParaRPr>
          </a:p>
        </p:txBody>
      </p:sp>
      <p:sp>
        <p:nvSpPr>
          <p:cNvPr id="50" name="Text Box 9"/>
          <p:cNvSpPr txBox="1">
            <a:spLocks noChangeArrowheads="1"/>
          </p:cNvSpPr>
          <p:nvPr/>
        </p:nvSpPr>
        <p:spPr bwMode="auto">
          <a:xfrm>
            <a:off x="7426747" y="508934"/>
            <a:ext cx="1861581"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2000" b="1" smtClean="0">
                <a:latin typeface="Cambria" panose="02040503050406030204" pitchFamily="18" charset="0"/>
              </a:rPr>
              <a:t>ΕΞΩΤΕΡΙΚΟΣ</a:t>
            </a:r>
          </a:p>
          <a:p>
            <a:pPr>
              <a:lnSpc>
                <a:spcPct val="95000"/>
              </a:lnSpc>
              <a:buFont typeface="Times New Roman" charset="0"/>
              <a:buNone/>
              <a:defRPr/>
            </a:pPr>
            <a:r>
              <a:rPr lang="el-GR" sz="2000" b="1" smtClean="0">
                <a:latin typeface="Cambria" panose="02040503050406030204" pitchFamily="18" charset="0"/>
              </a:rPr>
              <a:t>ΧΩΡΟΣ</a:t>
            </a:r>
            <a:endParaRPr lang="en-US" sz="2000" b="1">
              <a:latin typeface="Cambria" panose="02040503050406030204" pitchFamily="18" charset="0"/>
            </a:endParaRPr>
          </a:p>
        </p:txBody>
      </p:sp>
      <p:sp>
        <p:nvSpPr>
          <p:cNvPr id="51" name="Text Box 7"/>
          <p:cNvSpPr txBox="1">
            <a:spLocks noChangeArrowheads="1"/>
          </p:cNvSpPr>
          <p:nvPr/>
        </p:nvSpPr>
        <p:spPr bwMode="auto">
          <a:xfrm>
            <a:off x="37743" y="3752545"/>
            <a:ext cx="1999133" cy="4678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600" b="1" i="1" smtClean="0">
                <a:latin typeface="Cambria" panose="02040503050406030204" pitchFamily="18" charset="0"/>
              </a:rPr>
              <a:t>ΕΝΑΛΛΑΚΤΗΣ</a:t>
            </a:r>
            <a:endParaRPr lang="en-US" sz="1600" b="1" i="1">
              <a:latin typeface="Cambria" panose="02040503050406030204" pitchFamily="18" charset="0"/>
            </a:endParaRPr>
          </a:p>
          <a:p>
            <a:pPr>
              <a:lnSpc>
                <a:spcPct val="95000"/>
              </a:lnSpc>
              <a:buFont typeface="Times New Roman" charset="0"/>
              <a:buNone/>
              <a:defRPr/>
            </a:pPr>
            <a:r>
              <a:rPr lang="en-US" sz="1400" b="1" i="1" smtClean="0">
                <a:latin typeface="Cambria" panose="02040503050406030204" pitchFamily="18" charset="0"/>
              </a:rPr>
              <a:t>(</a:t>
            </a:r>
            <a:r>
              <a:rPr lang="el-GR" sz="1400" b="1" i="1" smtClean="0">
                <a:latin typeface="Cambria" panose="02040503050406030204" pitchFamily="18" charset="0"/>
              </a:rPr>
              <a:t>ΣΥΜΠΥΚΝΩΤΗΣ</a:t>
            </a:r>
            <a:r>
              <a:rPr lang="en-US" sz="1600" b="1" i="1" smtClean="0">
                <a:latin typeface="Cambria" panose="02040503050406030204" pitchFamily="18" charset="0"/>
              </a:rPr>
              <a:t>)</a:t>
            </a:r>
            <a:endParaRPr lang="en-US" sz="1600" b="1" i="1">
              <a:latin typeface="Cambria" panose="02040503050406030204" pitchFamily="18" charset="0"/>
            </a:endParaRPr>
          </a:p>
        </p:txBody>
      </p:sp>
      <p:sp>
        <p:nvSpPr>
          <p:cNvPr id="52" name="Text Box 4"/>
          <p:cNvSpPr txBox="1">
            <a:spLocks noChangeArrowheads="1"/>
          </p:cNvSpPr>
          <p:nvPr/>
        </p:nvSpPr>
        <p:spPr bwMode="auto">
          <a:xfrm rot="1485218">
            <a:off x="623347" y="5280777"/>
            <a:ext cx="1834798" cy="52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chemeClr val="tx2">
                    <a:lumMod val="75000"/>
                  </a:schemeClr>
                </a:solidFill>
                <a:latin typeface="Cambria" panose="02040503050406030204" pitchFamily="18" charset="0"/>
              </a:rPr>
              <a:t>ΨΥΚΤΙΚΟ ΥΓΡΟ, ΚΡΥΟ</a:t>
            </a:r>
            <a:endParaRPr lang="en-US" sz="1800" b="1">
              <a:solidFill>
                <a:schemeClr val="tx2">
                  <a:lumMod val="75000"/>
                </a:schemeClr>
              </a:solidFill>
              <a:latin typeface="Cambria" panose="02040503050406030204" pitchFamily="18" charset="0"/>
            </a:endParaRPr>
          </a:p>
        </p:txBody>
      </p:sp>
      <p:sp>
        <p:nvSpPr>
          <p:cNvPr id="55" name="Text Box 4"/>
          <p:cNvSpPr txBox="1">
            <a:spLocks noChangeArrowheads="1"/>
          </p:cNvSpPr>
          <p:nvPr/>
        </p:nvSpPr>
        <p:spPr bwMode="auto">
          <a:xfrm>
            <a:off x="37743" y="2260436"/>
            <a:ext cx="1239506" cy="789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rgbClr val="C00000"/>
                </a:solidFill>
                <a:latin typeface="Cambria" panose="02040503050406030204" pitchFamily="18" charset="0"/>
              </a:rPr>
              <a:t>ΖΕΣΤΟΣ ΑΕΡΑΣ ΔΩΜΑΤΙΟΥ</a:t>
            </a:r>
            <a:endParaRPr lang="en-US" sz="1800" b="1">
              <a:solidFill>
                <a:srgbClr val="C00000"/>
              </a:solidFill>
              <a:latin typeface="Cambria" panose="02040503050406030204" pitchFamily="18" charset="0"/>
            </a:endParaRPr>
          </a:p>
        </p:txBody>
      </p:sp>
      <p:sp>
        <p:nvSpPr>
          <p:cNvPr id="56" name="Text Box 4"/>
          <p:cNvSpPr txBox="1">
            <a:spLocks noChangeArrowheads="1"/>
          </p:cNvSpPr>
          <p:nvPr/>
        </p:nvSpPr>
        <p:spPr bwMode="auto">
          <a:xfrm>
            <a:off x="1855202" y="3722458"/>
            <a:ext cx="1588124" cy="52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chemeClr val="tx2">
                    <a:lumMod val="75000"/>
                  </a:schemeClr>
                </a:solidFill>
                <a:latin typeface="Cambria" panose="02040503050406030204" pitchFamily="18" charset="0"/>
              </a:rPr>
              <a:t>ΑΕΡΑΣ ΔΩΜΑΤΙΟΥ</a:t>
            </a:r>
            <a:endParaRPr lang="en-US" sz="1800" b="1">
              <a:solidFill>
                <a:schemeClr val="tx2">
                  <a:lumMod val="75000"/>
                </a:schemeClr>
              </a:solidFill>
              <a:latin typeface="Cambria" panose="02040503050406030204" pitchFamily="18" charset="0"/>
            </a:endParaRPr>
          </a:p>
        </p:txBody>
      </p:sp>
      <p:sp>
        <p:nvSpPr>
          <p:cNvPr id="2" name="Down Arrow 1"/>
          <p:cNvSpPr/>
          <p:nvPr/>
        </p:nvSpPr>
        <p:spPr>
          <a:xfrm>
            <a:off x="4528678" y="966025"/>
            <a:ext cx="305087" cy="654824"/>
          </a:xfrm>
          <a:prstGeom prst="downArrow">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3801493" y="467497"/>
            <a:ext cx="248821" cy="6390503"/>
          </a:xfrm>
          <a:prstGeom prst="rect">
            <a:avLst/>
          </a:prstGeom>
          <a:pattFill prst="dkUpDiag">
            <a:fgClr>
              <a:schemeClr val="bg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p:cNvSpPr/>
          <p:nvPr/>
        </p:nvSpPr>
        <p:spPr>
          <a:xfrm>
            <a:off x="64288" y="467498"/>
            <a:ext cx="3737206" cy="212260"/>
          </a:xfrm>
          <a:prstGeom prst="rect">
            <a:avLst/>
          </a:prstGeom>
          <a:pattFill prst="dkUpDiag">
            <a:fgClr>
              <a:schemeClr val="bg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p:cNvSpPr/>
          <p:nvPr/>
        </p:nvSpPr>
        <p:spPr>
          <a:xfrm>
            <a:off x="79994" y="6645740"/>
            <a:ext cx="3737206" cy="212260"/>
          </a:xfrm>
          <a:prstGeom prst="rect">
            <a:avLst/>
          </a:prstGeom>
          <a:pattFill prst="dkUpDiag">
            <a:fgClr>
              <a:schemeClr val="bg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Bent Arrow 3"/>
          <p:cNvSpPr/>
          <p:nvPr/>
        </p:nvSpPr>
        <p:spPr>
          <a:xfrm flipH="1">
            <a:off x="5014154" y="1699871"/>
            <a:ext cx="2373452" cy="1711490"/>
          </a:xfrm>
          <a:prstGeom prst="bentArrow">
            <a:avLst>
              <a:gd name="adj1" fmla="val 7537"/>
              <a:gd name="adj2" fmla="val 15437"/>
              <a:gd name="adj3" fmla="val 13893"/>
              <a:gd name="adj4" fmla="val 18802"/>
            </a:avLst>
          </a:prstGeom>
          <a:solidFill>
            <a:srgbClr val="FF99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4" name="Bent Arrow 63"/>
          <p:cNvSpPr/>
          <p:nvPr/>
        </p:nvSpPr>
        <p:spPr>
          <a:xfrm rot="5400000" flipH="1">
            <a:off x="5715138" y="3421635"/>
            <a:ext cx="1038998" cy="2570365"/>
          </a:xfrm>
          <a:prstGeom prst="bentArrow">
            <a:avLst>
              <a:gd name="adj1" fmla="val 10163"/>
              <a:gd name="adj2" fmla="val 15437"/>
              <a:gd name="adj3" fmla="val 10031"/>
              <a:gd name="adj4" fmla="val 18802"/>
            </a:avLst>
          </a:prstGeom>
          <a:solidFill>
            <a:srgbClr val="0000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5" name="Bent Arrow 64"/>
          <p:cNvSpPr/>
          <p:nvPr/>
        </p:nvSpPr>
        <p:spPr>
          <a:xfrm rot="10800000" flipH="1">
            <a:off x="1429097" y="3796132"/>
            <a:ext cx="2975711" cy="1600702"/>
          </a:xfrm>
          <a:prstGeom prst="bentArrow">
            <a:avLst>
              <a:gd name="adj1" fmla="val 7537"/>
              <a:gd name="adj2" fmla="val 15437"/>
              <a:gd name="adj3" fmla="val 10031"/>
              <a:gd name="adj4" fmla="val 18802"/>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6" name="Bent Arrow 65"/>
          <p:cNvSpPr/>
          <p:nvPr/>
        </p:nvSpPr>
        <p:spPr>
          <a:xfrm rot="16200000" flipH="1">
            <a:off x="2310873" y="955942"/>
            <a:ext cx="1086862" cy="3101019"/>
          </a:xfrm>
          <a:prstGeom prst="bentArrow">
            <a:avLst>
              <a:gd name="adj1" fmla="val 7537"/>
              <a:gd name="adj2" fmla="val 15437"/>
              <a:gd name="adj3" fmla="val 10031"/>
              <a:gd name="adj4" fmla="val 18802"/>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71" name="Group 70"/>
          <p:cNvGrpSpPr/>
          <p:nvPr/>
        </p:nvGrpSpPr>
        <p:grpSpPr>
          <a:xfrm>
            <a:off x="4348288" y="1634257"/>
            <a:ext cx="665867" cy="774232"/>
            <a:chOff x="1982006" y="3624567"/>
            <a:chExt cx="1391916" cy="1432891"/>
          </a:xfrm>
        </p:grpSpPr>
        <p:sp>
          <p:nvSpPr>
            <p:cNvPr id="72" name="Oval 71"/>
            <p:cNvSpPr/>
            <p:nvPr/>
          </p:nvSpPr>
          <p:spPr>
            <a:xfrm>
              <a:off x="1982006" y="3665542"/>
              <a:ext cx="1391916" cy="1365051"/>
            </a:xfrm>
            <a:prstGeom prst="ellipse">
              <a:avLst/>
            </a:prstGeom>
            <a:gradFill flip="none" rotWithShape="1">
              <a:gsLst>
                <a:gs pos="0">
                  <a:srgbClr val="000082"/>
                </a:gs>
                <a:gs pos="15000">
                  <a:srgbClr val="66008F"/>
                </a:gs>
                <a:gs pos="31000">
                  <a:srgbClr val="BA0066"/>
                </a:gs>
                <a:gs pos="83000">
                  <a:srgbClr val="FF0000"/>
                </a:gs>
                <a:gs pos="97000">
                  <a:srgbClr val="FF8200"/>
                </a:gs>
              </a:gsLst>
              <a:lin ang="10800000" scaled="1"/>
              <a:tileRect/>
            </a:gra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Chord 72"/>
            <p:cNvSpPr/>
            <p:nvPr/>
          </p:nvSpPr>
          <p:spPr>
            <a:xfrm rot="6038308">
              <a:off x="1982006" y="3665542"/>
              <a:ext cx="1391916" cy="1391916"/>
            </a:xfrm>
            <a:prstGeom prst="chord">
              <a:avLst>
                <a:gd name="adj1" fmla="val 5733072"/>
                <a:gd name="adj2" fmla="val 1283520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Chord 73"/>
            <p:cNvSpPr/>
            <p:nvPr/>
          </p:nvSpPr>
          <p:spPr>
            <a:xfrm>
              <a:off x="1982006" y="3624567"/>
              <a:ext cx="1391916" cy="1391916"/>
            </a:xfrm>
            <a:prstGeom prst="chord">
              <a:avLst>
                <a:gd name="adj1" fmla="val 2567974"/>
                <a:gd name="adj2" fmla="val 986518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1" name="Text Box 9"/>
          <p:cNvSpPr txBox="1">
            <a:spLocks noChangeArrowheads="1"/>
          </p:cNvSpPr>
          <p:nvPr/>
        </p:nvSpPr>
        <p:spPr bwMode="auto">
          <a:xfrm>
            <a:off x="4349185" y="655128"/>
            <a:ext cx="1861581" cy="292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2000" b="1" smtClean="0">
                <a:latin typeface="Cambria" panose="02040503050406030204" pitchFamily="18" charset="0"/>
              </a:rPr>
              <a:t>ηλεκτρισμός</a:t>
            </a:r>
            <a:endParaRPr lang="en-US" sz="2000" b="1">
              <a:latin typeface="Cambria" panose="02040503050406030204" pitchFamily="18" charset="0"/>
            </a:endParaRPr>
          </a:p>
        </p:txBody>
      </p:sp>
      <p:sp>
        <p:nvSpPr>
          <p:cNvPr id="6" name="Freeform 5"/>
          <p:cNvSpPr/>
          <p:nvPr/>
        </p:nvSpPr>
        <p:spPr>
          <a:xfrm>
            <a:off x="2511188" y="1309262"/>
            <a:ext cx="409433" cy="653757"/>
          </a:xfrm>
          <a:custGeom>
            <a:avLst/>
            <a:gdLst>
              <a:gd name="connsiteX0" fmla="*/ 0 w 409433"/>
              <a:gd name="connsiteY0" fmla="*/ 28218 h 587776"/>
              <a:gd name="connsiteX1" fmla="*/ 68239 w 409433"/>
              <a:gd name="connsiteY1" fmla="*/ 922 h 587776"/>
              <a:gd name="connsiteX2" fmla="*/ 218364 w 409433"/>
              <a:gd name="connsiteY2" fmla="*/ 28218 h 587776"/>
              <a:gd name="connsiteX3" fmla="*/ 272955 w 409433"/>
              <a:gd name="connsiteY3" fmla="*/ 151047 h 587776"/>
              <a:gd name="connsiteX4" fmla="*/ 286603 w 409433"/>
              <a:gd name="connsiteY4" fmla="*/ 191991 h 587776"/>
              <a:gd name="connsiteX5" fmla="*/ 218364 w 409433"/>
              <a:gd name="connsiteY5" fmla="*/ 301173 h 587776"/>
              <a:gd name="connsiteX6" fmla="*/ 204716 w 409433"/>
              <a:gd name="connsiteY6" fmla="*/ 437650 h 587776"/>
              <a:gd name="connsiteX7" fmla="*/ 245660 w 409433"/>
              <a:gd name="connsiteY7" fmla="*/ 464946 h 587776"/>
              <a:gd name="connsiteX8" fmla="*/ 272955 w 409433"/>
              <a:gd name="connsiteY8" fmla="*/ 505889 h 587776"/>
              <a:gd name="connsiteX9" fmla="*/ 327546 w 409433"/>
              <a:gd name="connsiteY9" fmla="*/ 519537 h 587776"/>
              <a:gd name="connsiteX10" fmla="*/ 368490 w 409433"/>
              <a:gd name="connsiteY10" fmla="*/ 533185 h 587776"/>
              <a:gd name="connsiteX11" fmla="*/ 409433 w 409433"/>
              <a:gd name="connsiteY11" fmla="*/ 587776 h 58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433" h="587776">
                <a:moveTo>
                  <a:pt x="0" y="28218"/>
                </a:moveTo>
                <a:cubicBezTo>
                  <a:pt x="22746" y="19119"/>
                  <a:pt x="43813" y="2801"/>
                  <a:pt x="68239" y="922"/>
                </a:cubicBezTo>
                <a:cubicBezTo>
                  <a:pt x="130932" y="-3901"/>
                  <a:pt x="166459" y="10916"/>
                  <a:pt x="218364" y="28218"/>
                </a:cubicBezTo>
                <a:cubicBezTo>
                  <a:pt x="261620" y="93101"/>
                  <a:pt x="240473" y="53600"/>
                  <a:pt x="272955" y="151047"/>
                </a:cubicBezTo>
                <a:lnTo>
                  <a:pt x="286603" y="191991"/>
                </a:lnTo>
                <a:cubicBezTo>
                  <a:pt x="254121" y="289438"/>
                  <a:pt x="283248" y="257917"/>
                  <a:pt x="218364" y="301173"/>
                </a:cubicBezTo>
                <a:cubicBezTo>
                  <a:pt x="183539" y="353412"/>
                  <a:pt x="168524" y="356217"/>
                  <a:pt x="204716" y="437650"/>
                </a:cubicBezTo>
                <a:cubicBezTo>
                  <a:pt x="211378" y="452639"/>
                  <a:pt x="232012" y="455847"/>
                  <a:pt x="245660" y="464946"/>
                </a:cubicBezTo>
                <a:cubicBezTo>
                  <a:pt x="254758" y="478594"/>
                  <a:pt x="259307" y="496791"/>
                  <a:pt x="272955" y="505889"/>
                </a:cubicBezTo>
                <a:cubicBezTo>
                  <a:pt x="288562" y="516294"/>
                  <a:pt x="309511" y="514384"/>
                  <a:pt x="327546" y="519537"/>
                </a:cubicBezTo>
                <a:cubicBezTo>
                  <a:pt x="341379" y="523489"/>
                  <a:pt x="354842" y="528636"/>
                  <a:pt x="368490" y="533185"/>
                </a:cubicBezTo>
                <a:cubicBezTo>
                  <a:pt x="399354" y="579481"/>
                  <a:pt x="384187" y="562530"/>
                  <a:pt x="409433" y="587776"/>
                </a:cubicBezTo>
              </a:path>
            </a:pathLst>
          </a:custGeom>
          <a:noFill/>
          <a:ln w="19050">
            <a:solidFill>
              <a:schemeClr val="tx1"/>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5745707" y="5254388"/>
            <a:ext cx="272956" cy="682705"/>
          </a:xfrm>
          <a:custGeom>
            <a:avLst/>
            <a:gdLst>
              <a:gd name="connsiteX0" fmla="*/ 272956 w 272956"/>
              <a:gd name="connsiteY0" fmla="*/ 600502 h 682705"/>
              <a:gd name="connsiteX1" fmla="*/ 204717 w 272956"/>
              <a:gd name="connsiteY1" fmla="*/ 655093 h 682705"/>
              <a:gd name="connsiteX2" fmla="*/ 163774 w 272956"/>
              <a:gd name="connsiteY2" fmla="*/ 682388 h 682705"/>
              <a:gd name="connsiteX3" fmla="*/ 122830 w 272956"/>
              <a:gd name="connsiteY3" fmla="*/ 668740 h 682705"/>
              <a:gd name="connsiteX4" fmla="*/ 54592 w 272956"/>
              <a:gd name="connsiteY4" fmla="*/ 586854 h 682705"/>
              <a:gd name="connsiteX5" fmla="*/ 0 w 272956"/>
              <a:gd name="connsiteY5" fmla="*/ 504967 h 682705"/>
              <a:gd name="connsiteX6" fmla="*/ 13648 w 272956"/>
              <a:gd name="connsiteY6" fmla="*/ 423081 h 682705"/>
              <a:gd name="connsiteX7" fmla="*/ 81887 w 272956"/>
              <a:gd name="connsiteY7" fmla="*/ 313899 h 682705"/>
              <a:gd name="connsiteX8" fmla="*/ 136478 w 272956"/>
              <a:gd name="connsiteY8" fmla="*/ 232012 h 682705"/>
              <a:gd name="connsiteX9" fmla="*/ 163774 w 272956"/>
              <a:gd name="connsiteY9" fmla="*/ 191069 h 682705"/>
              <a:gd name="connsiteX10" fmla="*/ 191069 w 272956"/>
              <a:gd name="connsiteY10" fmla="*/ 0 h 68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956" h="682705">
                <a:moveTo>
                  <a:pt x="272956" y="600502"/>
                </a:moveTo>
                <a:cubicBezTo>
                  <a:pt x="250210" y="618699"/>
                  <a:pt x="228021" y="637615"/>
                  <a:pt x="204717" y="655093"/>
                </a:cubicBezTo>
                <a:cubicBezTo>
                  <a:pt x="191595" y="664934"/>
                  <a:pt x="179953" y="679692"/>
                  <a:pt x="163774" y="682388"/>
                </a:cubicBezTo>
                <a:cubicBezTo>
                  <a:pt x="149583" y="684753"/>
                  <a:pt x="136478" y="673289"/>
                  <a:pt x="122830" y="668740"/>
                </a:cubicBezTo>
                <a:cubicBezTo>
                  <a:pt x="25303" y="522447"/>
                  <a:pt x="177178" y="744464"/>
                  <a:pt x="54592" y="586854"/>
                </a:cubicBezTo>
                <a:cubicBezTo>
                  <a:pt x="34451" y="560959"/>
                  <a:pt x="0" y="504967"/>
                  <a:pt x="0" y="504967"/>
                </a:cubicBezTo>
                <a:cubicBezTo>
                  <a:pt x="4549" y="477672"/>
                  <a:pt x="5696" y="449586"/>
                  <a:pt x="13648" y="423081"/>
                </a:cubicBezTo>
                <a:cubicBezTo>
                  <a:pt x="27265" y="377691"/>
                  <a:pt x="55404" y="351733"/>
                  <a:pt x="81887" y="313899"/>
                </a:cubicBezTo>
                <a:cubicBezTo>
                  <a:pt x="100699" y="287024"/>
                  <a:pt x="118281" y="259308"/>
                  <a:pt x="136478" y="232012"/>
                </a:cubicBezTo>
                <a:lnTo>
                  <a:pt x="163774" y="191069"/>
                </a:lnTo>
                <a:cubicBezTo>
                  <a:pt x="202578" y="74656"/>
                  <a:pt x="191069" y="137954"/>
                  <a:pt x="191069" y="0"/>
                </a:cubicBezTo>
              </a:path>
            </a:pathLst>
          </a:custGeom>
          <a:noFill/>
          <a:ln w="19050">
            <a:solidFill>
              <a:schemeClr val="tx1"/>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2442949" y="5153103"/>
            <a:ext cx="436729" cy="647196"/>
          </a:xfrm>
          <a:custGeom>
            <a:avLst/>
            <a:gdLst>
              <a:gd name="connsiteX0" fmla="*/ 0 w 436729"/>
              <a:gd name="connsiteY0" fmla="*/ 409433 h 477672"/>
              <a:gd name="connsiteX1" fmla="*/ 81887 w 436729"/>
              <a:gd name="connsiteY1" fmla="*/ 450376 h 477672"/>
              <a:gd name="connsiteX2" fmla="*/ 204717 w 436729"/>
              <a:gd name="connsiteY2" fmla="*/ 477672 h 477672"/>
              <a:gd name="connsiteX3" fmla="*/ 327547 w 436729"/>
              <a:gd name="connsiteY3" fmla="*/ 464024 h 477672"/>
              <a:gd name="connsiteX4" fmla="*/ 368490 w 436729"/>
              <a:gd name="connsiteY4" fmla="*/ 423080 h 477672"/>
              <a:gd name="connsiteX5" fmla="*/ 436729 w 436729"/>
              <a:gd name="connsiteY5" fmla="*/ 300251 h 477672"/>
              <a:gd name="connsiteX6" fmla="*/ 423081 w 436729"/>
              <a:gd name="connsiteY6" fmla="*/ 204716 h 477672"/>
              <a:gd name="connsiteX7" fmla="*/ 382138 w 436729"/>
              <a:gd name="connsiteY7" fmla="*/ 177421 h 477672"/>
              <a:gd name="connsiteX8" fmla="*/ 300251 w 436729"/>
              <a:gd name="connsiteY8" fmla="*/ 150125 h 477672"/>
              <a:gd name="connsiteX9" fmla="*/ 272955 w 436729"/>
              <a:gd name="connsiteY9" fmla="*/ 0 h 47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6729" h="477672">
                <a:moveTo>
                  <a:pt x="0" y="409433"/>
                </a:moveTo>
                <a:cubicBezTo>
                  <a:pt x="27296" y="423081"/>
                  <a:pt x="53552" y="439042"/>
                  <a:pt x="81887" y="450376"/>
                </a:cubicBezTo>
                <a:cubicBezTo>
                  <a:pt x="101162" y="458086"/>
                  <a:pt x="189591" y="474647"/>
                  <a:pt x="204717" y="477672"/>
                </a:cubicBezTo>
                <a:cubicBezTo>
                  <a:pt x="245660" y="473123"/>
                  <a:pt x="288466" y="477051"/>
                  <a:pt x="327547" y="464024"/>
                </a:cubicBezTo>
                <a:cubicBezTo>
                  <a:pt x="345857" y="457920"/>
                  <a:pt x="356640" y="438315"/>
                  <a:pt x="368490" y="423080"/>
                </a:cubicBezTo>
                <a:cubicBezTo>
                  <a:pt x="423240" y="352687"/>
                  <a:pt x="416137" y="362026"/>
                  <a:pt x="436729" y="300251"/>
                </a:cubicBezTo>
                <a:cubicBezTo>
                  <a:pt x="432180" y="268406"/>
                  <a:pt x="436146" y="234112"/>
                  <a:pt x="423081" y="204716"/>
                </a:cubicBezTo>
                <a:cubicBezTo>
                  <a:pt x="416419" y="189727"/>
                  <a:pt x="397127" y="184083"/>
                  <a:pt x="382138" y="177421"/>
                </a:cubicBezTo>
                <a:cubicBezTo>
                  <a:pt x="355846" y="165736"/>
                  <a:pt x="300251" y="150125"/>
                  <a:pt x="300251" y="150125"/>
                </a:cubicBezTo>
                <a:cubicBezTo>
                  <a:pt x="252767" y="78901"/>
                  <a:pt x="272955" y="125585"/>
                  <a:pt x="272955" y="0"/>
                </a:cubicBezTo>
              </a:path>
            </a:pathLst>
          </a:custGeom>
          <a:noFill/>
          <a:ln w="19050">
            <a:solidFill>
              <a:schemeClr val="tx1"/>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5813946" y="1323833"/>
            <a:ext cx="191069" cy="573206"/>
          </a:xfrm>
          <a:custGeom>
            <a:avLst/>
            <a:gdLst>
              <a:gd name="connsiteX0" fmla="*/ 191069 w 191069"/>
              <a:gd name="connsiteY0" fmla="*/ 0 h 532263"/>
              <a:gd name="connsiteX1" fmla="*/ 122830 w 191069"/>
              <a:gd name="connsiteY1" fmla="*/ 13648 h 532263"/>
              <a:gd name="connsiteX2" fmla="*/ 54591 w 191069"/>
              <a:gd name="connsiteY2" fmla="*/ 81886 h 532263"/>
              <a:gd name="connsiteX3" fmla="*/ 13648 w 191069"/>
              <a:gd name="connsiteY3" fmla="*/ 109182 h 532263"/>
              <a:gd name="connsiteX4" fmla="*/ 0 w 191069"/>
              <a:gd name="connsiteY4" fmla="*/ 150125 h 532263"/>
              <a:gd name="connsiteX5" fmla="*/ 68239 w 191069"/>
              <a:gd name="connsiteY5" fmla="*/ 313898 h 532263"/>
              <a:gd name="connsiteX6" fmla="*/ 109182 w 191069"/>
              <a:gd name="connsiteY6" fmla="*/ 341194 h 532263"/>
              <a:gd name="connsiteX7" fmla="*/ 95535 w 191069"/>
              <a:gd name="connsiteY7" fmla="*/ 464024 h 532263"/>
              <a:gd name="connsiteX8" fmla="*/ 54591 w 191069"/>
              <a:gd name="connsiteY8" fmla="*/ 532263 h 5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069" h="532263">
                <a:moveTo>
                  <a:pt x="191069" y="0"/>
                </a:moveTo>
                <a:cubicBezTo>
                  <a:pt x="168323" y="4549"/>
                  <a:pt x="144550" y="5503"/>
                  <a:pt x="122830" y="13648"/>
                </a:cubicBezTo>
                <a:cubicBezTo>
                  <a:pt x="64601" y="35484"/>
                  <a:pt x="94624" y="41853"/>
                  <a:pt x="54591" y="81886"/>
                </a:cubicBezTo>
                <a:cubicBezTo>
                  <a:pt x="42993" y="93484"/>
                  <a:pt x="27296" y="100083"/>
                  <a:pt x="13648" y="109182"/>
                </a:cubicBezTo>
                <a:cubicBezTo>
                  <a:pt x="9099" y="122830"/>
                  <a:pt x="0" y="135739"/>
                  <a:pt x="0" y="150125"/>
                </a:cubicBezTo>
                <a:cubicBezTo>
                  <a:pt x="0" y="202513"/>
                  <a:pt x="20871" y="282319"/>
                  <a:pt x="68239" y="313898"/>
                </a:cubicBezTo>
                <a:lnTo>
                  <a:pt x="109182" y="341194"/>
                </a:lnTo>
                <a:cubicBezTo>
                  <a:pt x="104633" y="382137"/>
                  <a:pt x="109613" y="425309"/>
                  <a:pt x="95535" y="464024"/>
                </a:cubicBezTo>
                <a:cubicBezTo>
                  <a:pt x="43235" y="607849"/>
                  <a:pt x="54591" y="384256"/>
                  <a:pt x="54591" y="532263"/>
                </a:cubicBezTo>
              </a:path>
            </a:pathLst>
          </a:custGeom>
          <a:noFill/>
          <a:ln w="19050">
            <a:solidFill>
              <a:schemeClr val="tx1"/>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47335" y="2119041"/>
            <a:ext cx="1351129" cy="1160060"/>
          </a:xfrm>
          <a:custGeom>
            <a:avLst/>
            <a:gdLst>
              <a:gd name="connsiteX0" fmla="*/ 232012 w 1351129"/>
              <a:gd name="connsiteY0" fmla="*/ 0 h 1160060"/>
              <a:gd name="connsiteX1" fmla="*/ 150126 w 1351129"/>
              <a:gd name="connsiteY1" fmla="*/ 27296 h 1160060"/>
              <a:gd name="connsiteX2" fmla="*/ 68239 w 1351129"/>
              <a:gd name="connsiteY2" fmla="*/ 81887 h 1160060"/>
              <a:gd name="connsiteX3" fmla="*/ 0 w 1351129"/>
              <a:gd name="connsiteY3" fmla="*/ 204717 h 1160060"/>
              <a:gd name="connsiteX4" fmla="*/ 13648 w 1351129"/>
              <a:gd name="connsiteY4" fmla="*/ 382137 h 1160060"/>
              <a:gd name="connsiteX5" fmla="*/ 27296 w 1351129"/>
              <a:gd name="connsiteY5" fmla="*/ 477672 h 1160060"/>
              <a:gd name="connsiteX6" fmla="*/ 95535 w 1351129"/>
              <a:gd name="connsiteY6" fmla="*/ 832514 h 1160060"/>
              <a:gd name="connsiteX7" fmla="*/ 136478 w 1351129"/>
              <a:gd name="connsiteY7" fmla="*/ 859809 h 1160060"/>
              <a:gd name="connsiteX8" fmla="*/ 204717 w 1351129"/>
              <a:gd name="connsiteY8" fmla="*/ 928048 h 1160060"/>
              <a:gd name="connsiteX9" fmla="*/ 232012 w 1351129"/>
              <a:gd name="connsiteY9" fmla="*/ 968991 h 1160060"/>
              <a:gd name="connsiteX10" fmla="*/ 272955 w 1351129"/>
              <a:gd name="connsiteY10" fmla="*/ 996287 h 1160060"/>
              <a:gd name="connsiteX11" fmla="*/ 313899 w 1351129"/>
              <a:gd name="connsiteY11" fmla="*/ 1037230 h 1160060"/>
              <a:gd name="connsiteX12" fmla="*/ 395785 w 1351129"/>
              <a:gd name="connsiteY12" fmla="*/ 1091821 h 1160060"/>
              <a:gd name="connsiteX13" fmla="*/ 477672 w 1351129"/>
              <a:gd name="connsiteY13" fmla="*/ 1146412 h 1160060"/>
              <a:gd name="connsiteX14" fmla="*/ 518615 w 1351129"/>
              <a:gd name="connsiteY14" fmla="*/ 1160060 h 1160060"/>
              <a:gd name="connsiteX15" fmla="*/ 955344 w 1351129"/>
              <a:gd name="connsiteY15" fmla="*/ 1146412 h 1160060"/>
              <a:gd name="connsiteX16" fmla="*/ 1064526 w 1351129"/>
              <a:gd name="connsiteY16" fmla="*/ 1119117 h 1160060"/>
              <a:gd name="connsiteX17" fmla="*/ 1187355 w 1351129"/>
              <a:gd name="connsiteY17" fmla="*/ 1105469 h 1160060"/>
              <a:gd name="connsiteX18" fmla="*/ 1282890 w 1351129"/>
              <a:gd name="connsiteY18" fmla="*/ 1064526 h 1160060"/>
              <a:gd name="connsiteX19" fmla="*/ 1296538 w 1351129"/>
              <a:gd name="connsiteY19" fmla="*/ 1023582 h 1160060"/>
              <a:gd name="connsiteX20" fmla="*/ 1310185 w 1351129"/>
              <a:gd name="connsiteY20" fmla="*/ 928048 h 1160060"/>
              <a:gd name="connsiteX21" fmla="*/ 1337481 w 1351129"/>
              <a:gd name="connsiteY21" fmla="*/ 887105 h 1160060"/>
              <a:gd name="connsiteX22" fmla="*/ 1351129 w 1351129"/>
              <a:gd name="connsiteY22" fmla="*/ 846161 h 1160060"/>
              <a:gd name="connsiteX23" fmla="*/ 1310185 w 1351129"/>
              <a:gd name="connsiteY23" fmla="*/ 600502 h 1160060"/>
              <a:gd name="connsiteX24" fmla="*/ 1296538 w 1351129"/>
              <a:gd name="connsiteY24" fmla="*/ 559558 h 1160060"/>
              <a:gd name="connsiteX25" fmla="*/ 1241947 w 1351129"/>
              <a:gd name="connsiteY25" fmla="*/ 477672 h 1160060"/>
              <a:gd name="connsiteX26" fmla="*/ 1228299 w 1351129"/>
              <a:gd name="connsiteY26" fmla="*/ 354842 h 1160060"/>
              <a:gd name="connsiteX27" fmla="*/ 1214651 w 1351129"/>
              <a:gd name="connsiteY27" fmla="*/ 191069 h 1160060"/>
              <a:gd name="connsiteX28" fmla="*/ 1132764 w 1351129"/>
              <a:gd name="connsiteY28" fmla="*/ 163773 h 1160060"/>
              <a:gd name="connsiteX29" fmla="*/ 1091821 w 1351129"/>
              <a:gd name="connsiteY29" fmla="*/ 136478 h 1160060"/>
              <a:gd name="connsiteX30" fmla="*/ 791570 w 1351129"/>
              <a:gd name="connsiteY30" fmla="*/ 95535 h 1160060"/>
              <a:gd name="connsiteX31" fmla="*/ 682388 w 1351129"/>
              <a:gd name="connsiteY31" fmla="*/ 68239 h 1160060"/>
              <a:gd name="connsiteX32" fmla="*/ 600502 w 1351129"/>
              <a:gd name="connsiteY32" fmla="*/ 40943 h 1160060"/>
              <a:gd name="connsiteX33" fmla="*/ 518615 w 1351129"/>
              <a:gd name="connsiteY33" fmla="*/ 27296 h 1160060"/>
              <a:gd name="connsiteX34" fmla="*/ 232012 w 1351129"/>
              <a:gd name="connsiteY34" fmla="*/ 0 h 116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51129" h="1160060">
                <a:moveTo>
                  <a:pt x="232012" y="0"/>
                </a:moveTo>
                <a:cubicBezTo>
                  <a:pt x="170597" y="0"/>
                  <a:pt x="175860" y="14429"/>
                  <a:pt x="150126" y="27296"/>
                </a:cubicBezTo>
                <a:cubicBezTo>
                  <a:pt x="120784" y="41967"/>
                  <a:pt x="68239" y="81887"/>
                  <a:pt x="68239" y="81887"/>
                </a:cubicBezTo>
                <a:cubicBezTo>
                  <a:pt x="5668" y="175743"/>
                  <a:pt x="24022" y="132651"/>
                  <a:pt x="0" y="204717"/>
                </a:cubicBezTo>
                <a:cubicBezTo>
                  <a:pt x="4549" y="263857"/>
                  <a:pt x="7746" y="323117"/>
                  <a:pt x="13648" y="382137"/>
                </a:cubicBezTo>
                <a:cubicBezTo>
                  <a:pt x="16849" y="414146"/>
                  <a:pt x="24920" y="445592"/>
                  <a:pt x="27296" y="477672"/>
                </a:cubicBezTo>
                <a:cubicBezTo>
                  <a:pt x="31368" y="532641"/>
                  <a:pt x="-5550" y="765125"/>
                  <a:pt x="95535" y="832514"/>
                </a:cubicBezTo>
                <a:lnTo>
                  <a:pt x="136478" y="859809"/>
                </a:lnTo>
                <a:cubicBezTo>
                  <a:pt x="209264" y="968989"/>
                  <a:pt x="113732" y="837063"/>
                  <a:pt x="204717" y="928048"/>
                </a:cubicBezTo>
                <a:cubicBezTo>
                  <a:pt x="216315" y="939646"/>
                  <a:pt x="220414" y="957393"/>
                  <a:pt x="232012" y="968991"/>
                </a:cubicBezTo>
                <a:cubicBezTo>
                  <a:pt x="243610" y="980589"/>
                  <a:pt x="260354" y="985786"/>
                  <a:pt x="272955" y="996287"/>
                </a:cubicBezTo>
                <a:cubicBezTo>
                  <a:pt x="287782" y="1008643"/>
                  <a:pt x="298664" y="1025380"/>
                  <a:pt x="313899" y="1037230"/>
                </a:cubicBezTo>
                <a:cubicBezTo>
                  <a:pt x="339794" y="1057370"/>
                  <a:pt x="368490" y="1073624"/>
                  <a:pt x="395785" y="1091821"/>
                </a:cubicBezTo>
                <a:lnTo>
                  <a:pt x="477672" y="1146412"/>
                </a:lnTo>
                <a:lnTo>
                  <a:pt x="518615" y="1160060"/>
                </a:lnTo>
                <a:cubicBezTo>
                  <a:pt x="664191" y="1155511"/>
                  <a:pt x="810105" y="1157305"/>
                  <a:pt x="955344" y="1146412"/>
                </a:cubicBezTo>
                <a:cubicBezTo>
                  <a:pt x="992753" y="1143606"/>
                  <a:pt x="1027241" y="1123260"/>
                  <a:pt x="1064526" y="1119117"/>
                </a:cubicBezTo>
                <a:lnTo>
                  <a:pt x="1187355" y="1105469"/>
                </a:lnTo>
                <a:cubicBezTo>
                  <a:pt x="1220135" y="1097274"/>
                  <a:pt x="1259328" y="1093979"/>
                  <a:pt x="1282890" y="1064526"/>
                </a:cubicBezTo>
                <a:cubicBezTo>
                  <a:pt x="1291877" y="1053292"/>
                  <a:pt x="1291989" y="1037230"/>
                  <a:pt x="1296538" y="1023582"/>
                </a:cubicBezTo>
                <a:cubicBezTo>
                  <a:pt x="1301087" y="991737"/>
                  <a:pt x="1300942" y="958859"/>
                  <a:pt x="1310185" y="928048"/>
                </a:cubicBezTo>
                <a:cubicBezTo>
                  <a:pt x="1314898" y="912337"/>
                  <a:pt x="1330145" y="901776"/>
                  <a:pt x="1337481" y="887105"/>
                </a:cubicBezTo>
                <a:cubicBezTo>
                  <a:pt x="1343915" y="874238"/>
                  <a:pt x="1346580" y="859809"/>
                  <a:pt x="1351129" y="846161"/>
                </a:cubicBezTo>
                <a:cubicBezTo>
                  <a:pt x="1335091" y="653704"/>
                  <a:pt x="1354805" y="734363"/>
                  <a:pt x="1310185" y="600502"/>
                </a:cubicBezTo>
                <a:cubicBezTo>
                  <a:pt x="1305636" y="586854"/>
                  <a:pt x="1304518" y="571528"/>
                  <a:pt x="1296538" y="559558"/>
                </a:cubicBezTo>
                <a:lnTo>
                  <a:pt x="1241947" y="477672"/>
                </a:lnTo>
                <a:cubicBezTo>
                  <a:pt x="1237398" y="436729"/>
                  <a:pt x="1232205" y="395852"/>
                  <a:pt x="1228299" y="354842"/>
                </a:cubicBezTo>
                <a:cubicBezTo>
                  <a:pt x="1223105" y="300309"/>
                  <a:pt x="1239150" y="240066"/>
                  <a:pt x="1214651" y="191069"/>
                </a:cubicBezTo>
                <a:cubicBezTo>
                  <a:pt x="1201784" y="165334"/>
                  <a:pt x="1156704" y="179733"/>
                  <a:pt x="1132764" y="163773"/>
                </a:cubicBezTo>
                <a:cubicBezTo>
                  <a:pt x="1119116" y="154675"/>
                  <a:pt x="1106810" y="143140"/>
                  <a:pt x="1091821" y="136478"/>
                </a:cubicBezTo>
                <a:cubicBezTo>
                  <a:pt x="984693" y="88865"/>
                  <a:pt x="927258" y="104015"/>
                  <a:pt x="791570" y="95535"/>
                </a:cubicBezTo>
                <a:cubicBezTo>
                  <a:pt x="667339" y="54124"/>
                  <a:pt x="863547" y="117647"/>
                  <a:pt x="682388" y="68239"/>
                </a:cubicBezTo>
                <a:cubicBezTo>
                  <a:pt x="654630" y="60668"/>
                  <a:pt x="628882" y="45673"/>
                  <a:pt x="600502" y="40943"/>
                </a:cubicBezTo>
                <a:cubicBezTo>
                  <a:pt x="573206" y="36394"/>
                  <a:pt x="546192" y="29594"/>
                  <a:pt x="518615" y="27296"/>
                </a:cubicBezTo>
                <a:cubicBezTo>
                  <a:pt x="345751" y="12891"/>
                  <a:pt x="293427" y="0"/>
                  <a:pt x="232012" y="0"/>
                </a:cubicBezTo>
                <a:close/>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4244454" y="2743200"/>
            <a:ext cx="2499754" cy="1132764"/>
          </a:xfrm>
          <a:custGeom>
            <a:avLst/>
            <a:gdLst>
              <a:gd name="connsiteX0" fmla="*/ 1241946 w 2499754"/>
              <a:gd name="connsiteY0" fmla="*/ 27296 h 1132764"/>
              <a:gd name="connsiteX1" fmla="*/ 1132764 w 2499754"/>
              <a:gd name="connsiteY1" fmla="*/ 40943 h 1132764"/>
              <a:gd name="connsiteX2" fmla="*/ 1050877 w 2499754"/>
              <a:gd name="connsiteY2" fmla="*/ 68239 h 1132764"/>
              <a:gd name="connsiteX3" fmla="*/ 996286 w 2499754"/>
              <a:gd name="connsiteY3" fmla="*/ 54591 h 1132764"/>
              <a:gd name="connsiteX4" fmla="*/ 873456 w 2499754"/>
              <a:gd name="connsiteY4" fmla="*/ 27296 h 1132764"/>
              <a:gd name="connsiteX5" fmla="*/ 791570 w 2499754"/>
              <a:gd name="connsiteY5" fmla="*/ 0 h 1132764"/>
              <a:gd name="connsiteX6" fmla="*/ 668740 w 2499754"/>
              <a:gd name="connsiteY6" fmla="*/ 13648 h 1132764"/>
              <a:gd name="connsiteX7" fmla="*/ 586853 w 2499754"/>
              <a:gd name="connsiteY7" fmla="*/ 40943 h 1132764"/>
              <a:gd name="connsiteX8" fmla="*/ 504967 w 2499754"/>
              <a:gd name="connsiteY8" fmla="*/ 95534 h 1132764"/>
              <a:gd name="connsiteX9" fmla="*/ 436728 w 2499754"/>
              <a:gd name="connsiteY9" fmla="*/ 150125 h 1132764"/>
              <a:gd name="connsiteX10" fmla="*/ 395785 w 2499754"/>
              <a:gd name="connsiteY10" fmla="*/ 177421 h 1132764"/>
              <a:gd name="connsiteX11" fmla="*/ 313898 w 2499754"/>
              <a:gd name="connsiteY11" fmla="*/ 204716 h 1132764"/>
              <a:gd name="connsiteX12" fmla="*/ 191068 w 2499754"/>
              <a:gd name="connsiteY12" fmla="*/ 272955 h 1132764"/>
              <a:gd name="connsiteX13" fmla="*/ 109182 w 2499754"/>
              <a:gd name="connsiteY13" fmla="*/ 327546 h 1132764"/>
              <a:gd name="connsiteX14" fmla="*/ 54591 w 2499754"/>
              <a:gd name="connsiteY14" fmla="*/ 409433 h 1132764"/>
              <a:gd name="connsiteX15" fmla="*/ 13647 w 2499754"/>
              <a:gd name="connsiteY15" fmla="*/ 491319 h 1132764"/>
              <a:gd name="connsiteX16" fmla="*/ 0 w 2499754"/>
              <a:gd name="connsiteY16" fmla="*/ 532263 h 1132764"/>
              <a:gd name="connsiteX17" fmla="*/ 13647 w 2499754"/>
              <a:gd name="connsiteY17" fmla="*/ 641445 h 1132764"/>
              <a:gd name="connsiteX18" fmla="*/ 95534 w 2499754"/>
              <a:gd name="connsiteY18" fmla="*/ 709684 h 1132764"/>
              <a:gd name="connsiteX19" fmla="*/ 163773 w 2499754"/>
              <a:gd name="connsiteY19" fmla="*/ 777922 h 1132764"/>
              <a:gd name="connsiteX20" fmla="*/ 191068 w 2499754"/>
              <a:gd name="connsiteY20" fmla="*/ 818866 h 1132764"/>
              <a:gd name="connsiteX21" fmla="*/ 177421 w 2499754"/>
              <a:gd name="connsiteY21" fmla="*/ 982639 h 1132764"/>
              <a:gd name="connsiteX22" fmla="*/ 272955 w 2499754"/>
              <a:gd name="connsiteY22" fmla="*/ 1078173 h 1132764"/>
              <a:gd name="connsiteX23" fmla="*/ 354842 w 2499754"/>
              <a:gd name="connsiteY23" fmla="*/ 1105469 h 1132764"/>
              <a:gd name="connsiteX24" fmla="*/ 464024 w 2499754"/>
              <a:gd name="connsiteY24" fmla="*/ 1132764 h 1132764"/>
              <a:gd name="connsiteX25" fmla="*/ 818865 w 2499754"/>
              <a:gd name="connsiteY25" fmla="*/ 1119116 h 1132764"/>
              <a:gd name="connsiteX26" fmla="*/ 859809 w 2499754"/>
              <a:gd name="connsiteY26" fmla="*/ 1105469 h 1132764"/>
              <a:gd name="connsiteX27" fmla="*/ 914400 w 2499754"/>
              <a:gd name="connsiteY27" fmla="*/ 1091821 h 1132764"/>
              <a:gd name="connsiteX28" fmla="*/ 955343 w 2499754"/>
              <a:gd name="connsiteY28" fmla="*/ 1064525 h 1132764"/>
              <a:gd name="connsiteX29" fmla="*/ 1037230 w 2499754"/>
              <a:gd name="connsiteY29" fmla="*/ 1037230 h 1132764"/>
              <a:gd name="connsiteX30" fmla="*/ 1078173 w 2499754"/>
              <a:gd name="connsiteY30" fmla="*/ 1023582 h 1132764"/>
              <a:gd name="connsiteX31" fmla="*/ 1119116 w 2499754"/>
              <a:gd name="connsiteY31" fmla="*/ 1009934 h 1132764"/>
              <a:gd name="connsiteX32" fmla="*/ 1173707 w 2499754"/>
              <a:gd name="connsiteY32" fmla="*/ 996287 h 1132764"/>
              <a:gd name="connsiteX33" fmla="*/ 1255594 w 2499754"/>
              <a:gd name="connsiteY33" fmla="*/ 968991 h 1132764"/>
              <a:gd name="connsiteX34" fmla="*/ 1392071 w 2499754"/>
              <a:gd name="connsiteY34" fmla="*/ 941696 h 1132764"/>
              <a:gd name="connsiteX35" fmla="*/ 1583140 w 2499754"/>
              <a:gd name="connsiteY35" fmla="*/ 900752 h 1132764"/>
              <a:gd name="connsiteX36" fmla="*/ 1733265 w 2499754"/>
              <a:gd name="connsiteY36" fmla="*/ 859809 h 1132764"/>
              <a:gd name="connsiteX37" fmla="*/ 1801504 w 2499754"/>
              <a:gd name="connsiteY37" fmla="*/ 873457 h 1132764"/>
              <a:gd name="connsiteX38" fmla="*/ 1883391 w 2499754"/>
              <a:gd name="connsiteY38" fmla="*/ 900752 h 1132764"/>
              <a:gd name="connsiteX39" fmla="*/ 1924334 w 2499754"/>
              <a:gd name="connsiteY39" fmla="*/ 928048 h 1132764"/>
              <a:gd name="connsiteX40" fmla="*/ 2101755 w 2499754"/>
              <a:gd name="connsiteY40" fmla="*/ 928048 h 1132764"/>
              <a:gd name="connsiteX41" fmla="*/ 2265528 w 2499754"/>
              <a:gd name="connsiteY41" fmla="*/ 873457 h 1132764"/>
              <a:gd name="connsiteX42" fmla="*/ 2306471 w 2499754"/>
              <a:gd name="connsiteY42" fmla="*/ 859809 h 1132764"/>
              <a:gd name="connsiteX43" fmla="*/ 2347415 w 2499754"/>
              <a:gd name="connsiteY43" fmla="*/ 846161 h 1132764"/>
              <a:gd name="connsiteX44" fmla="*/ 2388358 w 2499754"/>
              <a:gd name="connsiteY44" fmla="*/ 805218 h 1132764"/>
              <a:gd name="connsiteX45" fmla="*/ 2415653 w 2499754"/>
              <a:gd name="connsiteY45" fmla="*/ 764275 h 1132764"/>
              <a:gd name="connsiteX46" fmla="*/ 2456597 w 2499754"/>
              <a:gd name="connsiteY46" fmla="*/ 736979 h 1132764"/>
              <a:gd name="connsiteX47" fmla="*/ 2470245 w 2499754"/>
              <a:gd name="connsiteY47" fmla="*/ 436728 h 1132764"/>
              <a:gd name="connsiteX48" fmla="*/ 2442949 w 2499754"/>
              <a:gd name="connsiteY48" fmla="*/ 313899 h 1132764"/>
              <a:gd name="connsiteX49" fmla="*/ 2402006 w 2499754"/>
              <a:gd name="connsiteY49" fmla="*/ 272955 h 1132764"/>
              <a:gd name="connsiteX50" fmla="*/ 2361062 w 2499754"/>
              <a:gd name="connsiteY50" fmla="*/ 245660 h 1132764"/>
              <a:gd name="connsiteX51" fmla="*/ 2320119 w 2499754"/>
              <a:gd name="connsiteY51" fmla="*/ 204716 h 1132764"/>
              <a:gd name="connsiteX52" fmla="*/ 2279176 w 2499754"/>
              <a:gd name="connsiteY52" fmla="*/ 177421 h 1132764"/>
              <a:gd name="connsiteX53" fmla="*/ 2238233 w 2499754"/>
              <a:gd name="connsiteY53" fmla="*/ 136478 h 1132764"/>
              <a:gd name="connsiteX54" fmla="*/ 2156346 w 2499754"/>
              <a:gd name="connsiteY54" fmla="*/ 109182 h 1132764"/>
              <a:gd name="connsiteX55" fmla="*/ 2060812 w 2499754"/>
              <a:gd name="connsiteY55" fmla="*/ 136478 h 1132764"/>
              <a:gd name="connsiteX56" fmla="*/ 1978925 w 2499754"/>
              <a:gd name="connsiteY56" fmla="*/ 191069 h 1132764"/>
              <a:gd name="connsiteX57" fmla="*/ 1883391 w 2499754"/>
              <a:gd name="connsiteY57" fmla="*/ 177421 h 1132764"/>
              <a:gd name="connsiteX58" fmla="*/ 1801504 w 2499754"/>
              <a:gd name="connsiteY58" fmla="*/ 136478 h 1132764"/>
              <a:gd name="connsiteX59" fmla="*/ 1678674 w 2499754"/>
              <a:gd name="connsiteY59" fmla="*/ 122830 h 1132764"/>
              <a:gd name="connsiteX60" fmla="*/ 1637731 w 2499754"/>
              <a:gd name="connsiteY60" fmla="*/ 95534 h 1132764"/>
              <a:gd name="connsiteX61" fmla="*/ 1460310 w 2499754"/>
              <a:gd name="connsiteY61" fmla="*/ 54591 h 1132764"/>
              <a:gd name="connsiteX62" fmla="*/ 1378424 w 2499754"/>
              <a:gd name="connsiteY62" fmla="*/ 13648 h 1132764"/>
              <a:gd name="connsiteX63" fmla="*/ 1337480 w 2499754"/>
              <a:gd name="connsiteY63" fmla="*/ 0 h 1132764"/>
              <a:gd name="connsiteX64" fmla="*/ 1255594 w 2499754"/>
              <a:gd name="connsiteY64" fmla="*/ 13648 h 1132764"/>
              <a:gd name="connsiteX65" fmla="*/ 1241946 w 2499754"/>
              <a:gd name="connsiteY65" fmla="*/ 54591 h 1132764"/>
              <a:gd name="connsiteX66" fmla="*/ 1187355 w 2499754"/>
              <a:gd name="connsiteY66" fmla="*/ 54591 h 11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499754" h="1132764">
                <a:moveTo>
                  <a:pt x="1241946" y="27296"/>
                </a:moveTo>
                <a:cubicBezTo>
                  <a:pt x="1205552" y="31845"/>
                  <a:pt x="1168627" y="33258"/>
                  <a:pt x="1132764" y="40943"/>
                </a:cubicBezTo>
                <a:cubicBezTo>
                  <a:pt x="1104630" y="46972"/>
                  <a:pt x="1050877" y="68239"/>
                  <a:pt x="1050877" y="68239"/>
                </a:cubicBezTo>
                <a:cubicBezTo>
                  <a:pt x="1032680" y="63690"/>
                  <a:pt x="1014596" y="58660"/>
                  <a:pt x="996286" y="54591"/>
                </a:cubicBezTo>
                <a:cubicBezTo>
                  <a:pt x="946212" y="43463"/>
                  <a:pt x="920991" y="41556"/>
                  <a:pt x="873456" y="27296"/>
                </a:cubicBezTo>
                <a:cubicBezTo>
                  <a:pt x="845898" y="19028"/>
                  <a:pt x="791570" y="0"/>
                  <a:pt x="791570" y="0"/>
                </a:cubicBezTo>
                <a:cubicBezTo>
                  <a:pt x="750627" y="4549"/>
                  <a:pt x="709135" y="5569"/>
                  <a:pt x="668740" y="13648"/>
                </a:cubicBezTo>
                <a:cubicBezTo>
                  <a:pt x="640527" y="19291"/>
                  <a:pt x="586853" y="40943"/>
                  <a:pt x="586853" y="40943"/>
                </a:cubicBezTo>
                <a:cubicBezTo>
                  <a:pt x="559558" y="59140"/>
                  <a:pt x="523164" y="68239"/>
                  <a:pt x="504967" y="95534"/>
                </a:cubicBezTo>
                <a:cubicBezTo>
                  <a:pt x="469691" y="148448"/>
                  <a:pt x="493232" y="131291"/>
                  <a:pt x="436728" y="150125"/>
                </a:cubicBezTo>
                <a:cubicBezTo>
                  <a:pt x="423080" y="159224"/>
                  <a:pt x="410774" y="170759"/>
                  <a:pt x="395785" y="177421"/>
                </a:cubicBezTo>
                <a:cubicBezTo>
                  <a:pt x="369493" y="189106"/>
                  <a:pt x="313898" y="204716"/>
                  <a:pt x="313898" y="204716"/>
                </a:cubicBezTo>
                <a:cubicBezTo>
                  <a:pt x="220042" y="267287"/>
                  <a:pt x="263134" y="248933"/>
                  <a:pt x="191068" y="272955"/>
                </a:cubicBezTo>
                <a:cubicBezTo>
                  <a:pt x="163773" y="291152"/>
                  <a:pt x="127379" y="300251"/>
                  <a:pt x="109182" y="327546"/>
                </a:cubicBezTo>
                <a:cubicBezTo>
                  <a:pt x="90985" y="354842"/>
                  <a:pt x="64965" y="378311"/>
                  <a:pt x="54591" y="409433"/>
                </a:cubicBezTo>
                <a:cubicBezTo>
                  <a:pt x="35756" y="465937"/>
                  <a:pt x="48923" y="438406"/>
                  <a:pt x="13647" y="491319"/>
                </a:cubicBezTo>
                <a:cubicBezTo>
                  <a:pt x="9098" y="504967"/>
                  <a:pt x="0" y="517877"/>
                  <a:pt x="0" y="532263"/>
                </a:cubicBezTo>
                <a:cubicBezTo>
                  <a:pt x="0" y="568940"/>
                  <a:pt x="1113" y="606976"/>
                  <a:pt x="13647" y="641445"/>
                </a:cubicBezTo>
                <a:cubicBezTo>
                  <a:pt x="22053" y="664561"/>
                  <a:pt x="76041" y="696688"/>
                  <a:pt x="95534" y="709684"/>
                </a:cubicBezTo>
                <a:cubicBezTo>
                  <a:pt x="168329" y="818874"/>
                  <a:pt x="72782" y="686930"/>
                  <a:pt x="163773" y="777922"/>
                </a:cubicBezTo>
                <a:cubicBezTo>
                  <a:pt x="175371" y="789521"/>
                  <a:pt x="181970" y="805218"/>
                  <a:pt x="191068" y="818866"/>
                </a:cubicBezTo>
                <a:cubicBezTo>
                  <a:pt x="186519" y="873457"/>
                  <a:pt x="177421" y="927859"/>
                  <a:pt x="177421" y="982639"/>
                </a:cubicBezTo>
                <a:cubicBezTo>
                  <a:pt x="177421" y="1032978"/>
                  <a:pt x="233874" y="1065146"/>
                  <a:pt x="272955" y="1078173"/>
                </a:cubicBezTo>
                <a:cubicBezTo>
                  <a:pt x="300251" y="1087272"/>
                  <a:pt x="326628" y="1099827"/>
                  <a:pt x="354842" y="1105469"/>
                </a:cubicBezTo>
                <a:cubicBezTo>
                  <a:pt x="437187" y="1121937"/>
                  <a:pt x="401074" y="1111781"/>
                  <a:pt x="464024" y="1132764"/>
                </a:cubicBezTo>
                <a:cubicBezTo>
                  <a:pt x="582304" y="1128215"/>
                  <a:pt x="700778" y="1127260"/>
                  <a:pt x="818865" y="1119116"/>
                </a:cubicBezTo>
                <a:cubicBezTo>
                  <a:pt x="833217" y="1118126"/>
                  <a:pt x="845976" y="1109421"/>
                  <a:pt x="859809" y="1105469"/>
                </a:cubicBezTo>
                <a:cubicBezTo>
                  <a:pt x="877844" y="1100316"/>
                  <a:pt x="896203" y="1096370"/>
                  <a:pt x="914400" y="1091821"/>
                </a:cubicBezTo>
                <a:cubicBezTo>
                  <a:pt x="928048" y="1082722"/>
                  <a:pt x="940354" y="1071187"/>
                  <a:pt x="955343" y="1064525"/>
                </a:cubicBezTo>
                <a:cubicBezTo>
                  <a:pt x="981635" y="1052840"/>
                  <a:pt x="1009934" y="1046328"/>
                  <a:pt x="1037230" y="1037230"/>
                </a:cubicBezTo>
                <a:lnTo>
                  <a:pt x="1078173" y="1023582"/>
                </a:lnTo>
                <a:cubicBezTo>
                  <a:pt x="1091821" y="1019033"/>
                  <a:pt x="1105160" y="1013423"/>
                  <a:pt x="1119116" y="1009934"/>
                </a:cubicBezTo>
                <a:cubicBezTo>
                  <a:pt x="1137313" y="1005385"/>
                  <a:pt x="1155741" y="1001677"/>
                  <a:pt x="1173707" y="996287"/>
                </a:cubicBezTo>
                <a:cubicBezTo>
                  <a:pt x="1201266" y="988019"/>
                  <a:pt x="1227681" y="975969"/>
                  <a:pt x="1255594" y="968991"/>
                </a:cubicBezTo>
                <a:cubicBezTo>
                  <a:pt x="1337031" y="948631"/>
                  <a:pt x="1291683" y="958426"/>
                  <a:pt x="1392071" y="941696"/>
                </a:cubicBezTo>
                <a:cubicBezTo>
                  <a:pt x="1508753" y="902802"/>
                  <a:pt x="1445408" y="917969"/>
                  <a:pt x="1583140" y="900752"/>
                </a:cubicBezTo>
                <a:cubicBezTo>
                  <a:pt x="1687033" y="866122"/>
                  <a:pt x="1636814" y="879100"/>
                  <a:pt x="1733265" y="859809"/>
                </a:cubicBezTo>
                <a:cubicBezTo>
                  <a:pt x="1756011" y="864358"/>
                  <a:pt x="1779125" y="867354"/>
                  <a:pt x="1801504" y="873457"/>
                </a:cubicBezTo>
                <a:cubicBezTo>
                  <a:pt x="1829262" y="881027"/>
                  <a:pt x="1883391" y="900752"/>
                  <a:pt x="1883391" y="900752"/>
                </a:cubicBezTo>
                <a:cubicBezTo>
                  <a:pt x="1897039" y="909851"/>
                  <a:pt x="1909663" y="920712"/>
                  <a:pt x="1924334" y="928048"/>
                </a:cubicBezTo>
                <a:cubicBezTo>
                  <a:pt x="1985229" y="958496"/>
                  <a:pt x="2025397" y="935684"/>
                  <a:pt x="2101755" y="928048"/>
                </a:cubicBezTo>
                <a:lnTo>
                  <a:pt x="2265528" y="873457"/>
                </a:lnTo>
                <a:lnTo>
                  <a:pt x="2306471" y="859809"/>
                </a:lnTo>
                <a:lnTo>
                  <a:pt x="2347415" y="846161"/>
                </a:lnTo>
                <a:cubicBezTo>
                  <a:pt x="2361063" y="832513"/>
                  <a:pt x="2376002" y="820045"/>
                  <a:pt x="2388358" y="805218"/>
                </a:cubicBezTo>
                <a:cubicBezTo>
                  <a:pt x="2398859" y="792617"/>
                  <a:pt x="2404055" y="775873"/>
                  <a:pt x="2415653" y="764275"/>
                </a:cubicBezTo>
                <a:cubicBezTo>
                  <a:pt x="2427252" y="752676"/>
                  <a:pt x="2442949" y="746078"/>
                  <a:pt x="2456597" y="736979"/>
                </a:cubicBezTo>
                <a:cubicBezTo>
                  <a:pt x="2530627" y="625932"/>
                  <a:pt x="2491491" y="702310"/>
                  <a:pt x="2470245" y="436728"/>
                </a:cubicBezTo>
                <a:cubicBezTo>
                  <a:pt x="2469569" y="428282"/>
                  <a:pt x="2457374" y="335537"/>
                  <a:pt x="2442949" y="313899"/>
                </a:cubicBezTo>
                <a:cubicBezTo>
                  <a:pt x="2432243" y="297840"/>
                  <a:pt x="2416833" y="285311"/>
                  <a:pt x="2402006" y="272955"/>
                </a:cubicBezTo>
                <a:cubicBezTo>
                  <a:pt x="2389405" y="262454"/>
                  <a:pt x="2373663" y="256161"/>
                  <a:pt x="2361062" y="245660"/>
                </a:cubicBezTo>
                <a:cubicBezTo>
                  <a:pt x="2346235" y="233304"/>
                  <a:pt x="2334946" y="217072"/>
                  <a:pt x="2320119" y="204716"/>
                </a:cubicBezTo>
                <a:cubicBezTo>
                  <a:pt x="2307518" y="194215"/>
                  <a:pt x="2291777" y="187922"/>
                  <a:pt x="2279176" y="177421"/>
                </a:cubicBezTo>
                <a:cubicBezTo>
                  <a:pt x="2264349" y="165065"/>
                  <a:pt x="2255105" y="145851"/>
                  <a:pt x="2238233" y="136478"/>
                </a:cubicBezTo>
                <a:cubicBezTo>
                  <a:pt x="2213082" y="122505"/>
                  <a:pt x="2156346" y="109182"/>
                  <a:pt x="2156346" y="109182"/>
                </a:cubicBezTo>
                <a:cubicBezTo>
                  <a:pt x="2143495" y="112395"/>
                  <a:pt x="2076832" y="127578"/>
                  <a:pt x="2060812" y="136478"/>
                </a:cubicBezTo>
                <a:cubicBezTo>
                  <a:pt x="2032135" y="152410"/>
                  <a:pt x="1978925" y="191069"/>
                  <a:pt x="1978925" y="191069"/>
                </a:cubicBezTo>
                <a:cubicBezTo>
                  <a:pt x="1947080" y="186520"/>
                  <a:pt x="1914202" y="186665"/>
                  <a:pt x="1883391" y="177421"/>
                </a:cubicBezTo>
                <a:cubicBezTo>
                  <a:pt x="1765497" y="142052"/>
                  <a:pt x="1914998" y="155393"/>
                  <a:pt x="1801504" y="136478"/>
                </a:cubicBezTo>
                <a:cubicBezTo>
                  <a:pt x="1760869" y="129706"/>
                  <a:pt x="1719617" y="127379"/>
                  <a:pt x="1678674" y="122830"/>
                </a:cubicBezTo>
                <a:cubicBezTo>
                  <a:pt x="1665026" y="113731"/>
                  <a:pt x="1652720" y="102196"/>
                  <a:pt x="1637731" y="95534"/>
                </a:cubicBezTo>
                <a:cubicBezTo>
                  <a:pt x="1566742" y="63983"/>
                  <a:pt x="1538024" y="65693"/>
                  <a:pt x="1460310" y="54591"/>
                </a:cubicBezTo>
                <a:cubicBezTo>
                  <a:pt x="1357395" y="20285"/>
                  <a:pt x="1484254" y="66562"/>
                  <a:pt x="1378424" y="13648"/>
                </a:cubicBezTo>
                <a:cubicBezTo>
                  <a:pt x="1365557" y="7214"/>
                  <a:pt x="1351128" y="4549"/>
                  <a:pt x="1337480" y="0"/>
                </a:cubicBezTo>
                <a:cubicBezTo>
                  <a:pt x="1310185" y="4549"/>
                  <a:pt x="1279620" y="-81"/>
                  <a:pt x="1255594" y="13648"/>
                </a:cubicBezTo>
                <a:cubicBezTo>
                  <a:pt x="1243104" y="20785"/>
                  <a:pt x="1254282" y="47190"/>
                  <a:pt x="1241946" y="54591"/>
                </a:cubicBezTo>
                <a:cubicBezTo>
                  <a:pt x="1226342" y="63953"/>
                  <a:pt x="1205552" y="54591"/>
                  <a:pt x="1187355" y="54591"/>
                </a:cubicBez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7438030" y="2183642"/>
            <a:ext cx="1609731" cy="1310185"/>
          </a:xfrm>
          <a:custGeom>
            <a:avLst/>
            <a:gdLst>
              <a:gd name="connsiteX0" fmla="*/ 655092 w 1609731"/>
              <a:gd name="connsiteY0" fmla="*/ 27295 h 1310185"/>
              <a:gd name="connsiteX1" fmla="*/ 491319 w 1609731"/>
              <a:gd name="connsiteY1" fmla="*/ 40943 h 1310185"/>
              <a:gd name="connsiteX2" fmla="*/ 409433 w 1609731"/>
              <a:gd name="connsiteY2" fmla="*/ 68239 h 1310185"/>
              <a:gd name="connsiteX3" fmla="*/ 368489 w 1609731"/>
              <a:gd name="connsiteY3" fmla="*/ 81886 h 1310185"/>
              <a:gd name="connsiteX4" fmla="*/ 327546 w 1609731"/>
              <a:gd name="connsiteY4" fmla="*/ 109182 h 1310185"/>
              <a:gd name="connsiteX5" fmla="*/ 286603 w 1609731"/>
              <a:gd name="connsiteY5" fmla="*/ 122830 h 1310185"/>
              <a:gd name="connsiteX6" fmla="*/ 232012 w 1609731"/>
              <a:gd name="connsiteY6" fmla="*/ 150125 h 1310185"/>
              <a:gd name="connsiteX7" fmla="*/ 191069 w 1609731"/>
              <a:gd name="connsiteY7" fmla="*/ 191068 h 1310185"/>
              <a:gd name="connsiteX8" fmla="*/ 109182 w 1609731"/>
              <a:gd name="connsiteY8" fmla="*/ 245659 h 1310185"/>
              <a:gd name="connsiteX9" fmla="*/ 68239 w 1609731"/>
              <a:gd name="connsiteY9" fmla="*/ 327546 h 1310185"/>
              <a:gd name="connsiteX10" fmla="*/ 40943 w 1609731"/>
              <a:gd name="connsiteY10" fmla="*/ 368489 h 1310185"/>
              <a:gd name="connsiteX11" fmla="*/ 27295 w 1609731"/>
              <a:gd name="connsiteY11" fmla="*/ 409433 h 1310185"/>
              <a:gd name="connsiteX12" fmla="*/ 54591 w 1609731"/>
              <a:gd name="connsiteY12" fmla="*/ 518615 h 1310185"/>
              <a:gd name="connsiteX13" fmla="*/ 27295 w 1609731"/>
              <a:gd name="connsiteY13" fmla="*/ 627797 h 1310185"/>
              <a:gd name="connsiteX14" fmla="*/ 0 w 1609731"/>
              <a:gd name="connsiteY14" fmla="*/ 723331 h 1310185"/>
              <a:gd name="connsiteX15" fmla="*/ 13648 w 1609731"/>
              <a:gd name="connsiteY15" fmla="*/ 887104 h 1310185"/>
              <a:gd name="connsiteX16" fmla="*/ 68239 w 1609731"/>
              <a:gd name="connsiteY16" fmla="*/ 968991 h 1310185"/>
              <a:gd name="connsiteX17" fmla="*/ 95534 w 1609731"/>
              <a:gd name="connsiteY17" fmla="*/ 1050877 h 1310185"/>
              <a:gd name="connsiteX18" fmla="*/ 109182 w 1609731"/>
              <a:gd name="connsiteY18" fmla="*/ 1091821 h 1310185"/>
              <a:gd name="connsiteX19" fmla="*/ 163773 w 1609731"/>
              <a:gd name="connsiteY19" fmla="*/ 1173707 h 1310185"/>
              <a:gd name="connsiteX20" fmla="*/ 204716 w 1609731"/>
              <a:gd name="connsiteY20" fmla="*/ 1255594 h 1310185"/>
              <a:gd name="connsiteX21" fmla="*/ 286603 w 1609731"/>
              <a:gd name="connsiteY21" fmla="*/ 1310185 h 1310185"/>
              <a:gd name="connsiteX22" fmla="*/ 368489 w 1609731"/>
              <a:gd name="connsiteY22" fmla="*/ 1296537 h 1310185"/>
              <a:gd name="connsiteX23" fmla="*/ 450376 w 1609731"/>
              <a:gd name="connsiteY23" fmla="*/ 1269242 h 1310185"/>
              <a:gd name="connsiteX24" fmla="*/ 491319 w 1609731"/>
              <a:gd name="connsiteY24" fmla="*/ 1255594 h 1310185"/>
              <a:gd name="connsiteX25" fmla="*/ 545910 w 1609731"/>
              <a:gd name="connsiteY25" fmla="*/ 1241946 h 1310185"/>
              <a:gd name="connsiteX26" fmla="*/ 887104 w 1609731"/>
              <a:gd name="connsiteY26" fmla="*/ 1255594 h 1310185"/>
              <a:gd name="connsiteX27" fmla="*/ 1023582 w 1609731"/>
              <a:gd name="connsiteY27" fmla="*/ 1255594 h 1310185"/>
              <a:gd name="connsiteX28" fmla="*/ 1064525 w 1609731"/>
              <a:gd name="connsiteY28" fmla="*/ 1241946 h 1310185"/>
              <a:gd name="connsiteX29" fmla="*/ 1351128 w 1609731"/>
              <a:gd name="connsiteY29" fmla="*/ 1214651 h 1310185"/>
              <a:gd name="connsiteX30" fmla="*/ 1378424 w 1609731"/>
              <a:gd name="connsiteY30" fmla="*/ 1050877 h 1310185"/>
              <a:gd name="connsiteX31" fmla="*/ 1392071 w 1609731"/>
              <a:gd name="connsiteY31" fmla="*/ 1009934 h 1310185"/>
              <a:gd name="connsiteX32" fmla="*/ 1473958 w 1609731"/>
              <a:gd name="connsiteY32" fmla="*/ 955343 h 1310185"/>
              <a:gd name="connsiteX33" fmla="*/ 1514901 w 1609731"/>
              <a:gd name="connsiteY33" fmla="*/ 873457 h 1310185"/>
              <a:gd name="connsiteX34" fmla="*/ 1555845 w 1609731"/>
              <a:gd name="connsiteY34" fmla="*/ 791570 h 1310185"/>
              <a:gd name="connsiteX35" fmla="*/ 1569492 w 1609731"/>
              <a:gd name="connsiteY35" fmla="*/ 709683 h 1310185"/>
              <a:gd name="connsiteX36" fmla="*/ 1596788 w 1609731"/>
              <a:gd name="connsiteY36" fmla="*/ 627797 h 1310185"/>
              <a:gd name="connsiteX37" fmla="*/ 1542197 w 1609731"/>
              <a:gd name="connsiteY37" fmla="*/ 272955 h 1310185"/>
              <a:gd name="connsiteX38" fmla="*/ 1487606 w 1609731"/>
              <a:gd name="connsiteY38" fmla="*/ 245659 h 1310185"/>
              <a:gd name="connsiteX39" fmla="*/ 1446663 w 1609731"/>
              <a:gd name="connsiteY39" fmla="*/ 232012 h 1310185"/>
              <a:gd name="connsiteX40" fmla="*/ 1364776 w 1609731"/>
              <a:gd name="connsiteY40" fmla="*/ 177421 h 1310185"/>
              <a:gd name="connsiteX41" fmla="*/ 1146412 w 1609731"/>
              <a:gd name="connsiteY41" fmla="*/ 150125 h 1310185"/>
              <a:gd name="connsiteX42" fmla="*/ 1105469 w 1609731"/>
              <a:gd name="connsiteY42" fmla="*/ 109182 h 1310185"/>
              <a:gd name="connsiteX43" fmla="*/ 1064525 w 1609731"/>
              <a:gd name="connsiteY43" fmla="*/ 81886 h 1310185"/>
              <a:gd name="connsiteX44" fmla="*/ 1037230 w 1609731"/>
              <a:gd name="connsiteY44" fmla="*/ 40943 h 1310185"/>
              <a:gd name="connsiteX45" fmla="*/ 955343 w 1609731"/>
              <a:gd name="connsiteY45" fmla="*/ 0 h 1310185"/>
              <a:gd name="connsiteX46" fmla="*/ 818866 w 1609731"/>
              <a:gd name="connsiteY46" fmla="*/ 13648 h 1310185"/>
              <a:gd name="connsiteX47" fmla="*/ 736979 w 1609731"/>
              <a:gd name="connsiteY47" fmla="*/ 40943 h 1310185"/>
              <a:gd name="connsiteX48" fmla="*/ 696036 w 1609731"/>
              <a:gd name="connsiteY48" fmla="*/ 54591 h 1310185"/>
              <a:gd name="connsiteX49" fmla="*/ 586854 w 1609731"/>
              <a:gd name="connsiteY49" fmla="*/ 40943 h 1310185"/>
              <a:gd name="connsiteX50" fmla="*/ 491319 w 1609731"/>
              <a:gd name="connsiteY50" fmla="*/ 27295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09731" h="1310185">
                <a:moveTo>
                  <a:pt x="655092" y="27295"/>
                </a:moveTo>
                <a:cubicBezTo>
                  <a:pt x="600501" y="31844"/>
                  <a:pt x="545354" y="31937"/>
                  <a:pt x="491319" y="40943"/>
                </a:cubicBezTo>
                <a:cubicBezTo>
                  <a:pt x="462939" y="45673"/>
                  <a:pt x="436728" y="59141"/>
                  <a:pt x="409433" y="68239"/>
                </a:cubicBezTo>
                <a:lnTo>
                  <a:pt x="368489" y="81886"/>
                </a:lnTo>
                <a:cubicBezTo>
                  <a:pt x="354841" y="90985"/>
                  <a:pt x="342217" y="101846"/>
                  <a:pt x="327546" y="109182"/>
                </a:cubicBezTo>
                <a:cubicBezTo>
                  <a:pt x="314679" y="115616"/>
                  <a:pt x="299826" y="117163"/>
                  <a:pt x="286603" y="122830"/>
                </a:cubicBezTo>
                <a:cubicBezTo>
                  <a:pt x="267903" y="130844"/>
                  <a:pt x="250209" y="141027"/>
                  <a:pt x="232012" y="150125"/>
                </a:cubicBezTo>
                <a:cubicBezTo>
                  <a:pt x="218364" y="163773"/>
                  <a:pt x="206304" y="179219"/>
                  <a:pt x="191069" y="191068"/>
                </a:cubicBezTo>
                <a:cubicBezTo>
                  <a:pt x="165174" y="211208"/>
                  <a:pt x="109182" y="245659"/>
                  <a:pt x="109182" y="245659"/>
                </a:cubicBezTo>
                <a:cubicBezTo>
                  <a:pt x="30951" y="363006"/>
                  <a:pt x="124746" y="214532"/>
                  <a:pt x="68239" y="327546"/>
                </a:cubicBezTo>
                <a:cubicBezTo>
                  <a:pt x="60904" y="342217"/>
                  <a:pt x="50042" y="354841"/>
                  <a:pt x="40943" y="368489"/>
                </a:cubicBezTo>
                <a:cubicBezTo>
                  <a:pt x="36394" y="382137"/>
                  <a:pt x="25993" y="395106"/>
                  <a:pt x="27295" y="409433"/>
                </a:cubicBezTo>
                <a:cubicBezTo>
                  <a:pt x="30691" y="446793"/>
                  <a:pt x="54591" y="518615"/>
                  <a:pt x="54591" y="518615"/>
                </a:cubicBezTo>
                <a:cubicBezTo>
                  <a:pt x="26839" y="657371"/>
                  <a:pt x="55276" y="529863"/>
                  <a:pt x="27295" y="627797"/>
                </a:cubicBezTo>
                <a:cubicBezTo>
                  <a:pt x="-6978" y="747755"/>
                  <a:pt x="32723" y="625164"/>
                  <a:pt x="0" y="723331"/>
                </a:cubicBezTo>
                <a:cubicBezTo>
                  <a:pt x="4549" y="777922"/>
                  <a:pt x="-1014" y="834322"/>
                  <a:pt x="13648" y="887104"/>
                </a:cubicBezTo>
                <a:cubicBezTo>
                  <a:pt x="22428" y="918712"/>
                  <a:pt x="68239" y="968991"/>
                  <a:pt x="68239" y="968991"/>
                </a:cubicBezTo>
                <a:lnTo>
                  <a:pt x="95534" y="1050877"/>
                </a:lnTo>
                <a:cubicBezTo>
                  <a:pt x="100083" y="1064525"/>
                  <a:pt x="101202" y="1079851"/>
                  <a:pt x="109182" y="1091821"/>
                </a:cubicBezTo>
                <a:lnTo>
                  <a:pt x="163773" y="1173707"/>
                </a:lnTo>
                <a:cubicBezTo>
                  <a:pt x="173508" y="1202912"/>
                  <a:pt x="179816" y="1233807"/>
                  <a:pt x="204716" y="1255594"/>
                </a:cubicBezTo>
                <a:cubicBezTo>
                  <a:pt x="229404" y="1277196"/>
                  <a:pt x="286603" y="1310185"/>
                  <a:pt x="286603" y="1310185"/>
                </a:cubicBezTo>
                <a:cubicBezTo>
                  <a:pt x="313898" y="1305636"/>
                  <a:pt x="341643" y="1303248"/>
                  <a:pt x="368489" y="1296537"/>
                </a:cubicBezTo>
                <a:cubicBezTo>
                  <a:pt x="396402" y="1289559"/>
                  <a:pt x="423080" y="1278340"/>
                  <a:pt x="450376" y="1269242"/>
                </a:cubicBezTo>
                <a:cubicBezTo>
                  <a:pt x="464024" y="1264693"/>
                  <a:pt x="477363" y="1259083"/>
                  <a:pt x="491319" y="1255594"/>
                </a:cubicBezTo>
                <a:lnTo>
                  <a:pt x="545910" y="1241946"/>
                </a:lnTo>
                <a:cubicBezTo>
                  <a:pt x="659641" y="1246495"/>
                  <a:pt x="773571" y="1247484"/>
                  <a:pt x="887104" y="1255594"/>
                </a:cubicBezTo>
                <a:cubicBezTo>
                  <a:pt x="1045905" y="1266937"/>
                  <a:pt x="718513" y="1299176"/>
                  <a:pt x="1023582" y="1255594"/>
                </a:cubicBezTo>
                <a:cubicBezTo>
                  <a:pt x="1037230" y="1251045"/>
                  <a:pt x="1050204" y="1243310"/>
                  <a:pt x="1064525" y="1241946"/>
                </a:cubicBezTo>
                <a:lnTo>
                  <a:pt x="1351128" y="1214651"/>
                </a:lnTo>
                <a:cubicBezTo>
                  <a:pt x="1362206" y="1126031"/>
                  <a:pt x="1358385" y="1121016"/>
                  <a:pt x="1378424" y="1050877"/>
                </a:cubicBezTo>
                <a:cubicBezTo>
                  <a:pt x="1382376" y="1037045"/>
                  <a:pt x="1381899" y="1020106"/>
                  <a:pt x="1392071" y="1009934"/>
                </a:cubicBezTo>
                <a:cubicBezTo>
                  <a:pt x="1415268" y="986737"/>
                  <a:pt x="1473958" y="955343"/>
                  <a:pt x="1473958" y="955343"/>
                </a:cubicBezTo>
                <a:cubicBezTo>
                  <a:pt x="1508264" y="852428"/>
                  <a:pt x="1461987" y="979287"/>
                  <a:pt x="1514901" y="873457"/>
                </a:cubicBezTo>
                <a:cubicBezTo>
                  <a:pt x="1571400" y="760457"/>
                  <a:pt x="1477626" y="908896"/>
                  <a:pt x="1555845" y="791570"/>
                </a:cubicBezTo>
                <a:cubicBezTo>
                  <a:pt x="1560394" y="764274"/>
                  <a:pt x="1562781" y="736529"/>
                  <a:pt x="1569492" y="709683"/>
                </a:cubicBezTo>
                <a:cubicBezTo>
                  <a:pt x="1576470" y="681770"/>
                  <a:pt x="1596788" y="627797"/>
                  <a:pt x="1596788" y="627797"/>
                </a:cubicBezTo>
                <a:cubicBezTo>
                  <a:pt x="1590302" y="478620"/>
                  <a:pt x="1655722" y="354045"/>
                  <a:pt x="1542197" y="272955"/>
                </a:cubicBezTo>
                <a:cubicBezTo>
                  <a:pt x="1525642" y="261130"/>
                  <a:pt x="1506306" y="253673"/>
                  <a:pt x="1487606" y="245659"/>
                </a:cubicBezTo>
                <a:cubicBezTo>
                  <a:pt x="1474383" y="239992"/>
                  <a:pt x="1460311" y="236561"/>
                  <a:pt x="1446663" y="232012"/>
                </a:cubicBezTo>
                <a:cubicBezTo>
                  <a:pt x="1419367" y="213815"/>
                  <a:pt x="1397135" y="182814"/>
                  <a:pt x="1364776" y="177421"/>
                </a:cubicBezTo>
                <a:cubicBezTo>
                  <a:pt x="1237792" y="156257"/>
                  <a:pt x="1310424" y="166527"/>
                  <a:pt x="1146412" y="150125"/>
                </a:cubicBezTo>
                <a:cubicBezTo>
                  <a:pt x="1132764" y="136477"/>
                  <a:pt x="1120296" y="121538"/>
                  <a:pt x="1105469" y="109182"/>
                </a:cubicBezTo>
                <a:cubicBezTo>
                  <a:pt x="1092868" y="98681"/>
                  <a:pt x="1076124" y="93485"/>
                  <a:pt x="1064525" y="81886"/>
                </a:cubicBezTo>
                <a:cubicBezTo>
                  <a:pt x="1052927" y="70288"/>
                  <a:pt x="1048828" y="52541"/>
                  <a:pt x="1037230" y="40943"/>
                </a:cubicBezTo>
                <a:cubicBezTo>
                  <a:pt x="1010775" y="14488"/>
                  <a:pt x="988641" y="11100"/>
                  <a:pt x="955343" y="0"/>
                </a:cubicBezTo>
                <a:cubicBezTo>
                  <a:pt x="909851" y="4549"/>
                  <a:pt x="863802" y="5223"/>
                  <a:pt x="818866" y="13648"/>
                </a:cubicBezTo>
                <a:cubicBezTo>
                  <a:pt x="790587" y="18950"/>
                  <a:pt x="764275" y="31845"/>
                  <a:pt x="736979" y="40943"/>
                </a:cubicBezTo>
                <a:lnTo>
                  <a:pt x="696036" y="54591"/>
                </a:lnTo>
                <a:cubicBezTo>
                  <a:pt x="659642" y="50042"/>
                  <a:pt x="623032" y="46973"/>
                  <a:pt x="586854" y="40943"/>
                </a:cubicBezTo>
                <a:cubicBezTo>
                  <a:pt x="485107" y="23985"/>
                  <a:pt x="575698" y="27295"/>
                  <a:pt x="491319" y="27295"/>
                </a:cubicBezTo>
              </a:path>
            </a:pathLst>
          </a:custGeom>
          <a:no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a:off x="1692535" y="3521122"/>
            <a:ext cx="1651166" cy="1201003"/>
          </a:xfrm>
          <a:custGeom>
            <a:avLst/>
            <a:gdLst>
              <a:gd name="connsiteX0" fmla="*/ 777710 w 1651166"/>
              <a:gd name="connsiteY0" fmla="*/ 136478 h 1201003"/>
              <a:gd name="connsiteX1" fmla="*/ 709471 w 1651166"/>
              <a:gd name="connsiteY1" fmla="*/ 95535 h 1201003"/>
              <a:gd name="connsiteX2" fmla="*/ 627584 w 1651166"/>
              <a:gd name="connsiteY2" fmla="*/ 68239 h 1201003"/>
              <a:gd name="connsiteX3" fmla="*/ 586641 w 1651166"/>
              <a:gd name="connsiteY3" fmla="*/ 40944 h 1201003"/>
              <a:gd name="connsiteX4" fmla="*/ 436516 w 1651166"/>
              <a:gd name="connsiteY4" fmla="*/ 0 h 1201003"/>
              <a:gd name="connsiteX5" fmla="*/ 300038 w 1651166"/>
              <a:gd name="connsiteY5" fmla="*/ 13648 h 1201003"/>
              <a:gd name="connsiteX6" fmla="*/ 245447 w 1651166"/>
              <a:gd name="connsiteY6" fmla="*/ 27296 h 1201003"/>
              <a:gd name="connsiteX7" fmla="*/ 177208 w 1651166"/>
              <a:gd name="connsiteY7" fmla="*/ 40944 h 1201003"/>
              <a:gd name="connsiteX8" fmla="*/ 68026 w 1651166"/>
              <a:gd name="connsiteY8" fmla="*/ 163774 h 1201003"/>
              <a:gd name="connsiteX9" fmla="*/ 40731 w 1651166"/>
              <a:gd name="connsiteY9" fmla="*/ 245660 h 1201003"/>
              <a:gd name="connsiteX10" fmla="*/ 27083 w 1651166"/>
              <a:gd name="connsiteY10" fmla="*/ 464024 h 1201003"/>
              <a:gd name="connsiteX11" fmla="*/ 27083 w 1651166"/>
              <a:gd name="connsiteY11" fmla="*/ 627797 h 1201003"/>
              <a:gd name="connsiteX12" fmla="*/ 108969 w 1651166"/>
              <a:gd name="connsiteY12" fmla="*/ 791571 h 1201003"/>
              <a:gd name="connsiteX13" fmla="*/ 163561 w 1651166"/>
              <a:gd name="connsiteY13" fmla="*/ 873457 h 1201003"/>
              <a:gd name="connsiteX14" fmla="*/ 190856 w 1651166"/>
              <a:gd name="connsiteY14" fmla="*/ 914400 h 1201003"/>
              <a:gd name="connsiteX15" fmla="*/ 272743 w 1651166"/>
              <a:gd name="connsiteY15" fmla="*/ 955344 h 1201003"/>
              <a:gd name="connsiteX16" fmla="*/ 409220 w 1651166"/>
              <a:gd name="connsiteY16" fmla="*/ 996287 h 1201003"/>
              <a:gd name="connsiteX17" fmla="*/ 491107 w 1651166"/>
              <a:gd name="connsiteY17" fmla="*/ 1023582 h 1201003"/>
              <a:gd name="connsiteX18" fmla="*/ 695823 w 1651166"/>
              <a:gd name="connsiteY18" fmla="*/ 1037230 h 1201003"/>
              <a:gd name="connsiteX19" fmla="*/ 777710 w 1651166"/>
              <a:gd name="connsiteY19" fmla="*/ 1064526 h 1201003"/>
              <a:gd name="connsiteX20" fmla="*/ 873244 w 1651166"/>
              <a:gd name="connsiteY20" fmla="*/ 1091821 h 1201003"/>
              <a:gd name="connsiteX21" fmla="*/ 982426 w 1651166"/>
              <a:gd name="connsiteY21" fmla="*/ 1146412 h 1201003"/>
              <a:gd name="connsiteX22" fmla="*/ 1037017 w 1651166"/>
              <a:gd name="connsiteY22" fmla="*/ 1173708 h 1201003"/>
              <a:gd name="connsiteX23" fmla="*/ 1132552 w 1651166"/>
              <a:gd name="connsiteY23" fmla="*/ 1201003 h 1201003"/>
              <a:gd name="connsiteX24" fmla="*/ 1309972 w 1651166"/>
              <a:gd name="connsiteY24" fmla="*/ 1187356 h 1201003"/>
              <a:gd name="connsiteX25" fmla="*/ 1391859 w 1651166"/>
              <a:gd name="connsiteY25" fmla="*/ 1132765 h 1201003"/>
              <a:gd name="connsiteX26" fmla="*/ 1487393 w 1651166"/>
              <a:gd name="connsiteY26" fmla="*/ 1078174 h 1201003"/>
              <a:gd name="connsiteX27" fmla="*/ 1501041 w 1651166"/>
              <a:gd name="connsiteY27" fmla="*/ 1023582 h 1201003"/>
              <a:gd name="connsiteX28" fmla="*/ 1514689 w 1651166"/>
              <a:gd name="connsiteY28" fmla="*/ 900753 h 1201003"/>
              <a:gd name="connsiteX29" fmla="*/ 1596575 w 1651166"/>
              <a:gd name="connsiteY29" fmla="*/ 736979 h 1201003"/>
              <a:gd name="connsiteX30" fmla="*/ 1651166 w 1651166"/>
              <a:gd name="connsiteY30" fmla="*/ 614150 h 1201003"/>
              <a:gd name="connsiteX31" fmla="*/ 1582928 w 1651166"/>
              <a:gd name="connsiteY31" fmla="*/ 423081 h 1201003"/>
              <a:gd name="connsiteX32" fmla="*/ 1541984 w 1651166"/>
              <a:gd name="connsiteY32" fmla="*/ 409433 h 1201003"/>
              <a:gd name="connsiteX33" fmla="*/ 1432802 w 1651166"/>
              <a:gd name="connsiteY33" fmla="*/ 341194 h 1201003"/>
              <a:gd name="connsiteX34" fmla="*/ 1391859 w 1651166"/>
              <a:gd name="connsiteY34" fmla="*/ 313899 h 1201003"/>
              <a:gd name="connsiteX35" fmla="*/ 1309972 w 1651166"/>
              <a:gd name="connsiteY35" fmla="*/ 286603 h 1201003"/>
              <a:gd name="connsiteX36" fmla="*/ 1228086 w 1651166"/>
              <a:gd name="connsiteY36" fmla="*/ 245660 h 1201003"/>
              <a:gd name="connsiteX37" fmla="*/ 1146199 w 1651166"/>
              <a:gd name="connsiteY37" fmla="*/ 204717 h 1201003"/>
              <a:gd name="connsiteX38" fmla="*/ 1064313 w 1651166"/>
              <a:gd name="connsiteY38" fmla="*/ 163774 h 1201003"/>
              <a:gd name="connsiteX39" fmla="*/ 1023369 w 1651166"/>
              <a:gd name="connsiteY39" fmla="*/ 136478 h 1201003"/>
              <a:gd name="connsiteX40" fmla="*/ 900540 w 1651166"/>
              <a:gd name="connsiteY40" fmla="*/ 81887 h 1201003"/>
              <a:gd name="connsiteX41" fmla="*/ 791358 w 1651166"/>
              <a:gd name="connsiteY41" fmla="*/ 95535 h 1201003"/>
              <a:gd name="connsiteX42" fmla="*/ 723119 w 1651166"/>
              <a:gd name="connsiteY42" fmla="*/ 109182 h 120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51166" h="1201003">
                <a:moveTo>
                  <a:pt x="777710" y="136478"/>
                </a:moveTo>
                <a:cubicBezTo>
                  <a:pt x="754964" y="122830"/>
                  <a:pt x="733620" y="106512"/>
                  <a:pt x="709471" y="95535"/>
                </a:cubicBezTo>
                <a:cubicBezTo>
                  <a:pt x="683278" y="83629"/>
                  <a:pt x="651524" y="84199"/>
                  <a:pt x="627584" y="68239"/>
                </a:cubicBezTo>
                <a:cubicBezTo>
                  <a:pt x="613936" y="59141"/>
                  <a:pt x="601630" y="47606"/>
                  <a:pt x="586641" y="40944"/>
                </a:cubicBezTo>
                <a:cubicBezTo>
                  <a:pt x="529970" y="15757"/>
                  <a:pt x="494897" y="11676"/>
                  <a:pt x="436516" y="0"/>
                </a:cubicBezTo>
                <a:cubicBezTo>
                  <a:pt x="391023" y="4549"/>
                  <a:pt x="345298" y="7182"/>
                  <a:pt x="300038" y="13648"/>
                </a:cubicBezTo>
                <a:cubicBezTo>
                  <a:pt x="281469" y="16301"/>
                  <a:pt x="263757" y="23227"/>
                  <a:pt x="245447" y="27296"/>
                </a:cubicBezTo>
                <a:cubicBezTo>
                  <a:pt x="222803" y="32328"/>
                  <a:pt x="199954" y="36395"/>
                  <a:pt x="177208" y="40944"/>
                </a:cubicBezTo>
                <a:cubicBezTo>
                  <a:pt x="152500" y="65652"/>
                  <a:pt x="87509" y="119937"/>
                  <a:pt x="68026" y="163774"/>
                </a:cubicBezTo>
                <a:cubicBezTo>
                  <a:pt x="56341" y="190066"/>
                  <a:pt x="40731" y="245660"/>
                  <a:pt x="40731" y="245660"/>
                </a:cubicBezTo>
                <a:cubicBezTo>
                  <a:pt x="36182" y="318448"/>
                  <a:pt x="34718" y="391495"/>
                  <a:pt x="27083" y="464024"/>
                </a:cubicBezTo>
                <a:cubicBezTo>
                  <a:pt x="13833" y="589893"/>
                  <a:pt x="-26597" y="359394"/>
                  <a:pt x="27083" y="627797"/>
                </a:cubicBezTo>
                <a:cubicBezTo>
                  <a:pt x="43227" y="708518"/>
                  <a:pt x="62960" y="722558"/>
                  <a:pt x="108969" y="791571"/>
                </a:cubicBezTo>
                <a:lnTo>
                  <a:pt x="163561" y="873457"/>
                </a:lnTo>
                <a:cubicBezTo>
                  <a:pt x="172659" y="887105"/>
                  <a:pt x="175295" y="909213"/>
                  <a:pt x="190856" y="914400"/>
                </a:cubicBezTo>
                <a:cubicBezTo>
                  <a:pt x="340183" y="964177"/>
                  <a:pt x="113992" y="884788"/>
                  <a:pt x="272743" y="955344"/>
                </a:cubicBezTo>
                <a:cubicBezTo>
                  <a:pt x="339545" y="985034"/>
                  <a:pt x="348151" y="977966"/>
                  <a:pt x="409220" y="996287"/>
                </a:cubicBezTo>
                <a:cubicBezTo>
                  <a:pt x="436779" y="1004555"/>
                  <a:pt x="462399" y="1021668"/>
                  <a:pt x="491107" y="1023582"/>
                </a:cubicBezTo>
                <a:lnTo>
                  <a:pt x="695823" y="1037230"/>
                </a:lnTo>
                <a:cubicBezTo>
                  <a:pt x="723119" y="1046329"/>
                  <a:pt x="749797" y="1057548"/>
                  <a:pt x="777710" y="1064526"/>
                </a:cubicBezTo>
                <a:cubicBezTo>
                  <a:pt x="800867" y="1070315"/>
                  <a:pt x="849319" y="1080946"/>
                  <a:pt x="873244" y="1091821"/>
                </a:cubicBezTo>
                <a:cubicBezTo>
                  <a:pt x="910287" y="1108658"/>
                  <a:pt x="946032" y="1128215"/>
                  <a:pt x="982426" y="1146412"/>
                </a:cubicBezTo>
                <a:cubicBezTo>
                  <a:pt x="1000623" y="1155511"/>
                  <a:pt x="1017716" y="1167274"/>
                  <a:pt x="1037017" y="1173708"/>
                </a:cubicBezTo>
                <a:cubicBezTo>
                  <a:pt x="1095755" y="1193287"/>
                  <a:pt x="1064004" y="1183867"/>
                  <a:pt x="1132552" y="1201003"/>
                </a:cubicBezTo>
                <a:cubicBezTo>
                  <a:pt x="1191692" y="1196454"/>
                  <a:pt x="1252610" y="1202451"/>
                  <a:pt x="1309972" y="1187356"/>
                </a:cubicBezTo>
                <a:cubicBezTo>
                  <a:pt x="1341697" y="1179007"/>
                  <a:pt x="1362517" y="1147436"/>
                  <a:pt x="1391859" y="1132765"/>
                </a:cubicBezTo>
                <a:cubicBezTo>
                  <a:pt x="1461121" y="1098134"/>
                  <a:pt x="1429522" y="1116754"/>
                  <a:pt x="1487393" y="1078174"/>
                </a:cubicBezTo>
                <a:cubicBezTo>
                  <a:pt x="1491942" y="1059977"/>
                  <a:pt x="1498189" y="1042121"/>
                  <a:pt x="1501041" y="1023582"/>
                </a:cubicBezTo>
                <a:cubicBezTo>
                  <a:pt x="1507305" y="982866"/>
                  <a:pt x="1506610" y="941148"/>
                  <a:pt x="1514689" y="900753"/>
                </a:cubicBezTo>
                <a:cubicBezTo>
                  <a:pt x="1561095" y="668723"/>
                  <a:pt x="1516062" y="978511"/>
                  <a:pt x="1596575" y="736979"/>
                </a:cubicBezTo>
                <a:cubicBezTo>
                  <a:pt x="1629058" y="639532"/>
                  <a:pt x="1607911" y="679033"/>
                  <a:pt x="1651166" y="614150"/>
                </a:cubicBezTo>
                <a:cubicBezTo>
                  <a:pt x="1646199" y="574410"/>
                  <a:pt x="1646461" y="444259"/>
                  <a:pt x="1582928" y="423081"/>
                </a:cubicBezTo>
                <a:lnTo>
                  <a:pt x="1541984" y="409433"/>
                </a:lnTo>
                <a:cubicBezTo>
                  <a:pt x="1476510" y="311220"/>
                  <a:pt x="1569226" y="432142"/>
                  <a:pt x="1432802" y="341194"/>
                </a:cubicBezTo>
                <a:cubicBezTo>
                  <a:pt x="1419154" y="332096"/>
                  <a:pt x="1406848" y="320561"/>
                  <a:pt x="1391859" y="313899"/>
                </a:cubicBezTo>
                <a:cubicBezTo>
                  <a:pt x="1365567" y="302214"/>
                  <a:pt x="1333912" y="302563"/>
                  <a:pt x="1309972" y="286603"/>
                </a:cubicBezTo>
                <a:cubicBezTo>
                  <a:pt x="1192635" y="208380"/>
                  <a:pt x="1341093" y="302164"/>
                  <a:pt x="1228086" y="245660"/>
                </a:cubicBezTo>
                <a:cubicBezTo>
                  <a:pt x="1122262" y="192748"/>
                  <a:pt x="1249111" y="239021"/>
                  <a:pt x="1146199" y="204717"/>
                </a:cubicBezTo>
                <a:cubicBezTo>
                  <a:pt x="1028866" y="126493"/>
                  <a:pt x="1177317" y="220275"/>
                  <a:pt x="1064313" y="163774"/>
                </a:cubicBezTo>
                <a:cubicBezTo>
                  <a:pt x="1049642" y="156438"/>
                  <a:pt x="1038358" y="143140"/>
                  <a:pt x="1023369" y="136478"/>
                </a:cubicBezTo>
                <a:cubicBezTo>
                  <a:pt x="877196" y="71511"/>
                  <a:pt x="993201" y="143660"/>
                  <a:pt x="900540" y="81887"/>
                </a:cubicBezTo>
                <a:cubicBezTo>
                  <a:pt x="864146" y="86436"/>
                  <a:pt x="827444" y="88974"/>
                  <a:pt x="791358" y="95535"/>
                </a:cubicBezTo>
                <a:cubicBezTo>
                  <a:pt x="700474" y="112059"/>
                  <a:pt x="790925" y="109182"/>
                  <a:pt x="723119" y="109182"/>
                </a:cubicBez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1" name="Group 90"/>
          <p:cNvGrpSpPr/>
          <p:nvPr/>
        </p:nvGrpSpPr>
        <p:grpSpPr>
          <a:xfrm>
            <a:off x="4385198" y="4732688"/>
            <a:ext cx="930790" cy="863052"/>
            <a:chOff x="6052240" y="3453556"/>
            <a:chExt cx="2227387" cy="2193921"/>
          </a:xfrm>
        </p:grpSpPr>
        <p:sp>
          <p:nvSpPr>
            <p:cNvPr id="92" name="Oval 91"/>
            <p:cNvSpPr/>
            <p:nvPr/>
          </p:nvSpPr>
          <p:spPr>
            <a:xfrm>
              <a:off x="6052240" y="3453556"/>
              <a:ext cx="2227387" cy="2193921"/>
            </a:xfrm>
            <a:prstGeom prst="ellips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3" name="Group 92"/>
            <p:cNvGrpSpPr/>
            <p:nvPr/>
          </p:nvGrpSpPr>
          <p:grpSpPr>
            <a:xfrm>
              <a:off x="6104570" y="4045322"/>
              <a:ext cx="2051854" cy="987237"/>
              <a:chOff x="5749277" y="3125817"/>
              <a:chExt cx="2051854" cy="987237"/>
            </a:xfrm>
          </p:grpSpPr>
          <p:sp>
            <p:nvSpPr>
              <p:cNvPr id="94" name="Isosceles Triangle 93"/>
              <p:cNvSpPr/>
              <p:nvPr/>
            </p:nvSpPr>
            <p:spPr>
              <a:xfrm rot="5400000">
                <a:off x="5795583" y="3290321"/>
                <a:ext cx="563686" cy="656298"/>
              </a:xfrm>
              <a:prstGeom prst="triangle">
                <a:avLst/>
              </a:prstGeom>
              <a:gradFill flip="none" rotWithShape="1">
                <a:gsLst>
                  <a:gs pos="0">
                    <a:srgbClr val="000082"/>
                  </a:gs>
                  <a:gs pos="36000">
                    <a:schemeClr val="tx2">
                      <a:lumMod val="60000"/>
                      <a:lumOff val="40000"/>
                    </a:schemeClr>
                  </a:gs>
                  <a:gs pos="0">
                    <a:schemeClr val="tx2">
                      <a:lumMod val="60000"/>
                      <a:lumOff val="40000"/>
                    </a:schemeClr>
                  </a:gs>
                  <a:gs pos="68000">
                    <a:srgbClr val="66008F"/>
                  </a:gs>
                  <a:gs pos="100000">
                    <a:srgbClr val="BA0066"/>
                  </a:gs>
                  <a:gs pos="100000">
                    <a:srgbClr val="FF0000"/>
                  </a:gs>
                  <a:gs pos="100000">
                    <a:srgbClr val="FF8200"/>
                  </a:gs>
                </a:gsLst>
                <a:lin ang="162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Isosceles Triangle 94"/>
              <p:cNvSpPr/>
              <p:nvPr/>
            </p:nvSpPr>
            <p:spPr>
              <a:xfrm rot="16200000">
                <a:off x="6609734" y="2921658"/>
                <a:ext cx="987237" cy="1395556"/>
              </a:xfrm>
              <a:prstGeom prst="triangle">
                <a:avLst/>
              </a:prstGeom>
              <a:gradFill>
                <a:gsLst>
                  <a:gs pos="0">
                    <a:srgbClr val="000082"/>
                  </a:gs>
                  <a:gs pos="100000">
                    <a:srgbClr val="66008F"/>
                  </a:gs>
                  <a:gs pos="100000">
                    <a:srgbClr val="BA0066"/>
                  </a:gs>
                  <a:gs pos="85000">
                    <a:schemeClr val="accent1">
                      <a:lumMod val="75000"/>
                    </a:schemeClr>
                  </a:gs>
                  <a:gs pos="100000">
                    <a:srgbClr val="FF0000"/>
                  </a:gs>
                  <a:gs pos="100000">
                    <a:srgbClr val="FF8200"/>
                  </a:gs>
                </a:gsLst>
                <a:lin ang="162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90" name="Text Box 23"/>
          <p:cNvSpPr txBox="1">
            <a:spLocks noChangeArrowheads="1"/>
          </p:cNvSpPr>
          <p:nvPr/>
        </p:nvSpPr>
        <p:spPr bwMode="auto">
          <a:xfrm>
            <a:off x="-32909" y="5937092"/>
            <a:ext cx="9154759" cy="920907"/>
          </a:xfrm>
          <a:prstGeom prst="rect">
            <a:avLst/>
          </a:prstGeom>
          <a:solidFill>
            <a:srgbClr val="FFFF99"/>
          </a:solidFill>
          <a:ln w="18360">
            <a:solidFill>
              <a:srgbClr val="000000"/>
            </a:solidFill>
            <a:round/>
            <a:headEnd/>
            <a:tailEnd/>
          </a:ln>
          <a:effectLst/>
          <a:extLst/>
        </p:spPr>
        <p:txBody>
          <a:bodyPr lIns="89414" tIns="48919" rIns="89414" bIns="4891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marL="457200" indent="-457200">
              <a:buFont typeface="+mj-lt"/>
              <a:buAutoNum type="arabicPeriod"/>
              <a:defRPr/>
            </a:pPr>
            <a:r>
              <a:rPr lang="el-GR" sz="2000" smtClean="0">
                <a:latin typeface="Cambria" panose="02040503050406030204" pitchFamily="18" charset="0"/>
              </a:rPr>
              <a:t>Η ΠΙΕΣΗ, Η ΘΕΡΜΟΚΡΑΣΙΑ ΚΑΙ ΤΟ ΣΗΜΕΙΟ ΖΕΣΕΩΣ ΧΑΜΗΛΩΝΟΥΝ ΑΠΟΤΟΜΑ ΣΤΗΝ ΒΑΛΒΙΔΑ ΕΚΤΟΝΩΣΗΣ.</a:t>
            </a:r>
          </a:p>
          <a:p>
            <a:pPr marL="457200" indent="-457200">
              <a:buFont typeface="+mj-lt"/>
              <a:buAutoNum type="arabicPeriod"/>
              <a:defRPr/>
            </a:pPr>
            <a:r>
              <a:rPr lang="el-GR" sz="2000" smtClean="0">
                <a:latin typeface="Cambria" panose="02040503050406030204" pitchFamily="18" charset="0"/>
              </a:rPr>
              <a:t>ΤΟ ΨΥΚΤΙΚΟ ΡΕΥΣΤΟ ΕΠΑΝΕΡΧΕΤΑΙ ΣΤΟΝ ΕΞΑΤΜΙΣΤΗ</a:t>
            </a:r>
            <a:endParaRPr lang="en-US" sz="1600" b="1">
              <a:latin typeface="Arial" charset="0"/>
            </a:endParaRPr>
          </a:p>
        </p:txBody>
      </p:sp>
      <p:sp>
        <p:nvSpPr>
          <p:cNvPr id="54" name="Text Box 4"/>
          <p:cNvSpPr txBox="1">
            <a:spLocks noChangeArrowheads="1"/>
          </p:cNvSpPr>
          <p:nvPr/>
        </p:nvSpPr>
        <p:spPr bwMode="auto">
          <a:xfrm rot="20408840">
            <a:off x="6528615" y="5006320"/>
            <a:ext cx="2534499" cy="789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chemeClr val="tx2">
                    <a:lumMod val="75000"/>
                  </a:schemeClr>
                </a:solidFill>
                <a:latin typeface="Cambria" panose="02040503050406030204" pitchFamily="18" charset="0"/>
              </a:rPr>
              <a:t>ΚΡΥΟ ΜΕΙΓΜΑ ΥΓΡΟΥ ΨΥΚΤΙΚΟΥ ΡΕΥΣΤΟΥ ΚΑΙ ΑΤΜΩΝ</a:t>
            </a:r>
            <a:endParaRPr lang="en-US" sz="1800" b="1">
              <a:solidFill>
                <a:schemeClr val="tx2">
                  <a:lumMod val="75000"/>
                </a:schemeClr>
              </a:solidFill>
              <a:latin typeface="Cambria" panose="02040503050406030204" pitchFamily="18" charset="0"/>
            </a:endParaRPr>
          </a:p>
        </p:txBody>
      </p:sp>
      <p:sp>
        <p:nvSpPr>
          <p:cNvPr id="53" name="Text Box 4"/>
          <p:cNvSpPr txBox="1">
            <a:spLocks noChangeArrowheads="1"/>
          </p:cNvSpPr>
          <p:nvPr/>
        </p:nvSpPr>
        <p:spPr bwMode="auto">
          <a:xfrm>
            <a:off x="4087725" y="5472719"/>
            <a:ext cx="1588124" cy="52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i="1" smtClean="0">
                <a:latin typeface="Cambria" panose="02040503050406030204" pitchFamily="18" charset="0"/>
              </a:rPr>
              <a:t>ΒΑΛΒΙΔΑ ΕΚΤΟΝΩΣΗΣ</a:t>
            </a:r>
            <a:endParaRPr lang="en-US" sz="1800" b="1" i="1">
              <a:latin typeface="Cambria" panose="02040503050406030204" pitchFamily="18" charset="0"/>
            </a:endParaRP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89558376"/>
      </p:ext>
    </p:extLst>
  </p:cSld>
  <p:clrMapOvr>
    <a:masterClrMapping/>
  </p:clrMapOvr>
  <p:transition spd="med" advTm="158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b="1" smtClean="0"/>
              <a:t>ΑΝΤΛΙΑ ΘΕΡΜΟΤΗΤΑΣ : ΨΥΞΗ</a:t>
            </a:r>
            <a:endParaRPr lang="en-GB" b="1"/>
          </a:p>
        </p:txBody>
      </p:sp>
      <p:sp>
        <p:nvSpPr>
          <p:cNvPr id="3" name="Content Placeholder 2"/>
          <p:cNvSpPr>
            <a:spLocks noGrp="1"/>
          </p:cNvSpPr>
          <p:nvPr>
            <p:ph idx="1"/>
          </p:nvPr>
        </p:nvSpPr>
        <p:spPr>
          <a:xfrm>
            <a:off x="107504" y="1196752"/>
            <a:ext cx="8784976" cy="5145435"/>
          </a:xfrm>
        </p:spPr>
        <p:txBody>
          <a:bodyPr>
            <a:normAutofit/>
          </a:bodyPr>
          <a:lstStyle/>
          <a:p>
            <a:pPr marL="355600" indent="-355600">
              <a:lnSpc>
                <a:spcPct val="95000"/>
              </a:lnSpc>
              <a:buFont typeface="+mj-lt"/>
              <a:buAutoNum type="arabicPeriod"/>
              <a:defRPr/>
            </a:pPr>
            <a:r>
              <a:rPr lang="el-GR" sz="2800" smtClean="0">
                <a:latin typeface="Cambria" panose="02040503050406030204" pitchFamily="18" charset="0"/>
              </a:rPr>
              <a:t>Η ΑΝΤΛΙΑ ΘΕΡΜΟΤΗΤΑΣ ΜΠΟΡΕΙ ΝΑ ΛΕΙΤΟΥΡΓΗΣΕΙ ΚΑΙ ΑΝΤΙΣΤΡΟΦΑ.</a:t>
            </a:r>
          </a:p>
          <a:p>
            <a:pPr marL="355600" indent="-355600">
              <a:lnSpc>
                <a:spcPct val="95000"/>
              </a:lnSpc>
              <a:buFont typeface="+mj-lt"/>
              <a:buAutoNum type="arabicPeriod"/>
              <a:defRPr/>
            </a:pPr>
            <a:r>
              <a:rPr lang="el-GR" sz="2800" smtClean="0">
                <a:latin typeface="Cambria" panose="02040503050406030204" pitchFamily="18" charset="0"/>
              </a:rPr>
              <a:t>ΓΙΑ ΤΗΝ ΨΥΞΗ ΤΟΥ ΚΤΙΡΙΟΥ Η ΡΟΗ ΤΟΥ ΨΥΚΤΙΚΟΥ ΥΓΡΟΥ ΑΝΤΙΣΤΡΕΦΕΤΑΙ. </a:t>
            </a:r>
          </a:p>
          <a:p>
            <a:pPr marL="355600" indent="-355600">
              <a:lnSpc>
                <a:spcPct val="95000"/>
              </a:lnSpc>
              <a:buFont typeface="+mj-lt"/>
              <a:buAutoNum type="arabicPeriod"/>
              <a:defRPr/>
            </a:pPr>
            <a:r>
              <a:rPr lang="el-GR" sz="2800" smtClean="0">
                <a:latin typeface="Cambria" panose="02040503050406030204" pitchFamily="18" charset="0"/>
              </a:rPr>
              <a:t>Ο ΕΞΑΤΜΙΣΤΗΣ ΚΑΙ Ο ΣΥΜΠΥΚΝΩΤΗΣ ΑΝΤΑΛΛΑΣΣΟΥΝ ΡΟΛΟΥΣ.</a:t>
            </a:r>
          </a:p>
          <a:p>
            <a:pPr marL="355600" indent="-355600">
              <a:lnSpc>
                <a:spcPct val="95000"/>
              </a:lnSpc>
              <a:buFont typeface="+mj-lt"/>
              <a:buAutoNum type="arabicPeriod"/>
              <a:defRPr/>
            </a:pPr>
            <a:r>
              <a:rPr lang="el-GR" sz="2800" smtClean="0">
                <a:latin typeface="Cambria" panose="02040503050406030204" pitchFamily="18" charset="0"/>
              </a:rPr>
              <a:t>Ο ΕΣΩΤΕΡΙΚΟΣ ΑΕΡΑΣ 21 </a:t>
            </a:r>
            <a:r>
              <a:rPr lang="en-GB" sz="2800" baseline="30000" smtClean="0">
                <a:latin typeface="Cambria" panose="02040503050406030204" pitchFamily="18" charset="0"/>
              </a:rPr>
              <a:t>o</a:t>
            </a:r>
            <a:r>
              <a:rPr lang="en-GB" sz="2800" smtClean="0">
                <a:latin typeface="Cambria" panose="02040503050406030204" pitchFamily="18" charset="0"/>
              </a:rPr>
              <a:t>C </a:t>
            </a:r>
            <a:r>
              <a:rPr lang="el-GR" sz="2800" smtClean="0">
                <a:latin typeface="Cambria" panose="02040503050406030204" pitchFamily="18" charset="0"/>
              </a:rPr>
              <a:t>ΕΊΝΑΙ ΤΩΡΑ Η ΠΗΓΗ ΘΕΡΜΟΤΗΤΑΣ, ΚΑΙ Ο ΕΞΩΤΕΡΙΚΟΣ ΑΕΡΑΣ 32 </a:t>
            </a:r>
            <a:r>
              <a:rPr lang="en-GB" sz="2800" baseline="30000" smtClean="0">
                <a:latin typeface="Cambria" panose="02040503050406030204" pitchFamily="18" charset="0"/>
              </a:rPr>
              <a:t>o</a:t>
            </a:r>
            <a:r>
              <a:rPr lang="en-GB" sz="2800" smtClean="0">
                <a:latin typeface="Cambria" panose="02040503050406030204" pitchFamily="18" charset="0"/>
              </a:rPr>
              <a:t>C</a:t>
            </a:r>
            <a:r>
              <a:rPr lang="el-GR" sz="2800" smtClean="0">
                <a:latin typeface="Cambria" panose="02040503050406030204" pitchFamily="18" charset="0"/>
              </a:rPr>
              <a:t> ΕΊΝΑΙ Η ΧΟΑΝΗ ΑΠΟΒΟΛΗΣ ΤΗΣ ΘΕΡΜΟΤΗΤΑΣ.</a:t>
            </a:r>
            <a:endParaRPr lang="en-US" sz="2800">
              <a:latin typeface="Cambria" panose="02040503050406030204" pitchFamily="18" charset="0"/>
            </a:endParaRPr>
          </a:p>
          <a:p>
            <a:pPr>
              <a:lnSpc>
                <a:spcPct val="95000"/>
              </a:lnSpc>
              <a:buFont typeface="Times New Roman" charset="0"/>
              <a:buNone/>
              <a:defRPr/>
            </a:pPr>
            <a:endParaRPr lang="en-US" sz="2800">
              <a:latin typeface="Cambria" panose="02040503050406030204" pitchFamily="18" charset="0"/>
            </a:endParaRPr>
          </a:p>
          <a:p>
            <a:endParaRPr lang="en-GB" sz="2800">
              <a:latin typeface="Cambria" panose="020405030504060302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99860209"/>
      </p:ext>
    </p:extLst>
  </p:cSld>
  <p:clrMapOvr>
    <a:masterClrMapping/>
  </p:clrMapOvr>
  <p:transition spd="med" advTm="287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67877" y="50029"/>
            <a:ext cx="9189727" cy="3508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chemeClr val="bg1"/>
                </a:solidFill>
                <a:latin typeface="Times New Roman" pitchFamily="18" charset="0"/>
                <a:ea typeface="MS PGothic" pitchFamily="34" charset="-128"/>
              </a:defRPr>
            </a:lvl9pPr>
          </a:lstStyle>
          <a:p>
            <a:pPr algn="ctr" eaLnBrk="1" hangingPunct="1">
              <a:lnSpc>
                <a:spcPct val="95000"/>
              </a:lnSpc>
            </a:pPr>
            <a:r>
              <a:rPr lang="el-GR" altLang="en-US" b="1">
                <a:solidFill>
                  <a:srgbClr val="002060"/>
                </a:solidFill>
                <a:latin typeface="Cambria" panose="02040503050406030204" pitchFamily="18" charset="0"/>
              </a:rPr>
              <a:t>ΑΝΤΛΙΑ ΘΕΡΜΟΤΗΤΑΣ ΑΕΡΑ-ΑΕΡΑ : </a:t>
            </a:r>
            <a:r>
              <a:rPr lang="el-GR" altLang="en-US" b="1" smtClean="0">
                <a:solidFill>
                  <a:srgbClr val="002060"/>
                </a:solidFill>
                <a:latin typeface="Cambria" panose="02040503050406030204" pitchFamily="18" charset="0"/>
              </a:rPr>
              <a:t>ΨΥΞΗ</a:t>
            </a:r>
            <a:endParaRPr lang="en-US" altLang="en-US" b="1">
              <a:solidFill>
                <a:srgbClr val="002060"/>
              </a:solidFill>
              <a:latin typeface="Cambria" panose="02040503050406030204" pitchFamily="18" charset="0"/>
            </a:endParaRPr>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651" y="553982"/>
            <a:ext cx="3737206" cy="60967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39" name="Text Box 3"/>
          <p:cNvSpPr txBox="1">
            <a:spLocks noChangeArrowheads="1"/>
          </p:cNvSpPr>
          <p:nvPr/>
        </p:nvSpPr>
        <p:spPr bwMode="auto">
          <a:xfrm>
            <a:off x="0" y="3569703"/>
            <a:ext cx="2120596" cy="182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287" tIns="41143" rIns="82287" bIns="41143" anchor="ctr"/>
          <a:lstStyle/>
          <a:p>
            <a:pPr>
              <a:buFont typeface="Times New Roman" charset="0"/>
              <a:buNone/>
              <a:defRPr/>
            </a:pPr>
            <a:endParaRPr lang="en-US">
              <a:latin typeface="Times New Roman" charset="0"/>
              <a:ea typeface="ＭＳ Ｐゴシック" charset="0"/>
            </a:endParaRPr>
          </a:p>
        </p:txBody>
      </p:sp>
      <p:sp>
        <p:nvSpPr>
          <p:cNvPr id="14340" name="Text Box 4"/>
          <p:cNvSpPr txBox="1">
            <a:spLocks noChangeArrowheads="1"/>
          </p:cNvSpPr>
          <p:nvPr/>
        </p:nvSpPr>
        <p:spPr bwMode="auto">
          <a:xfrm rot="1150276">
            <a:off x="6115624" y="1328674"/>
            <a:ext cx="2119167" cy="52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chemeClr val="accent2">
                    <a:lumMod val="75000"/>
                  </a:schemeClr>
                </a:solidFill>
                <a:latin typeface="Cambria" panose="02040503050406030204" pitchFamily="18" charset="0"/>
              </a:rPr>
              <a:t>ΑΤΜΟΙ ΨΥΚΤΙΚΟΥ ΥΓΡΟΥ (ΘΕΡΜΟΙ)</a:t>
            </a:r>
            <a:endParaRPr lang="en-US" sz="1800" b="1">
              <a:solidFill>
                <a:schemeClr val="accent2">
                  <a:lumMod val="75000"/>
                </a:schemeClr>
              </a:solidFill>
              <a:latin typeface="Cambria" panose="02040503050406030204" pitchFamily="18" charset="0"/>
            </a:endParaRPr>
          </a:p>
        </p:txBody>
      </p:sp>
      <p:pic>
        <p:nvPicPr>
          <p:cNvPr id="143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0968" y="3264346"/>
            <a:ext cx="1053276" cy="10635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42" name="Text Box 6"/>
          <p:cNvSpPr txBox="1">
            <a:spLocks noChangeArrowheads="1"/>
          </p:cNvSpPr>
          <p:nvPr/>
        </p:nvSpPr>
        <p:spPr bwMode="auto">
          <a:xfrm>
            <a:off x="4404814" y="3093610"/>
            <a:ext cx="2282071" cy="497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chemeClr val="tx2">
                    <a:lumMod val="75000"/>
                  </a:schemeClr>
                </a:solidFill>
                <a:latin typeface="Cambria" panose="02040503050406030204" pitchFamily="18" charset="0"/>
              </a:rPr>
              <a:t>ΕΞΩΤΕΡΙΚΟΣ ΑΕΡΑΣ</a:t>
            </a:r>
            <a:endParaRPr lang="en-US" sz="1800" b="1">
              <a:solidFill>
                <a:schemeClr val="tx2">
                  <a:lumMod val="75000"/>
                </a:schemeClr>
              </a:solidFill>
              <a:latin typeface="Cambria" panose="02040503050406030204" pitchFamily="18" charset="0"/>
            </a:endParaRPr>
          </a:p>
          <a:p>
            <a:pPr>
              <a:lnSpc>
                <a:spcPct val="95000"/>
              </a:lnSpc>
              <a:buFont typeface="Times New Roman" charset="0"/>
              <a:buNone/>
              <a:defRPr/>
            </a:pPr>
            <a:r>
              <a:rPr lang="en-US" sz="1600" b="1" smtClean="0">
                <a:solidFill>
                  <a:schemeClr val="tx2">
                    <a:lumMod val="75000"/>
                  </a:schemeClr>
                </a:solidFill>
                <a:latin typeface="Cambria" panose="02040503050406030204" pitchFamily="18" charset="0"/>
              </a:rPr>
              <a:t>(</a:t>
            </a:r>
            <a:r>
              <a:rPr lang="el-GR" sz="1600" b="1" smtClean="0">
                <a:solidFill>
                  <a:schemeClr val="tx2">
                    <a:lumMod val="75000"/>
                  </a:schemeClr>
                </a:solidFill>
                <a:latin typeface="Cambria" panose="02040503050406030204" pitchFamily="18" charset="0"/>
              </a:rPr>
              <a:t>ΠΗΓΗ ΘΕΡΜΟΤΗΤΑΣ</a:t>
            </a:r>
            <a:r>
              <a:rPr lang="en-US" sz="1600" b="1" smtClean="0">
                <a:solidFill>
                  <a:schemeClr val="tx2">
                    <a:lumMod val="75000"/>
                  </a:schemeClr>
                </a:solidFill>
                <a:latin typeface="Cambria" panose="02040503050406030204" pitchFamily="18" charset="0"/>
              </a:rPr>
              <a:t>)</a:t>
            </a:r>
            <a:endParaRPr lang="en-US" sz="1600" b="1">
              <a:solidFill>
                <a:schemeClr val="tx2">
                  <a:lumMod val="75000"/>
                </a:schemeClr>
              </a:solidFill>
              <a:latin typeface="Cambria" panose="02040503050406030204" pitchFamily="18" charset="0"/>
            </a:endParaRPr>
          </a:p>
        </p:txBody>
      </p:sp>
      <p:sp>
        <p:nvSpPr>
          <p:cNvPr id="14343" name="Text Box 7"/>
          <p:cNvSpPr txBox="1">
            <a:spLocks noChangeArrowheads="1"/>
          </p:cNvSpPr>
          <p:nvPr/>
        </p:nvSpPr>
        <p:spPr bwMode="auto">
          <a:xfrm>
            <a:off x="7505869" y="3752545"/>
            <a:ext cx="1703336" cy="52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i="1" smtClean="0">
                <a:latin typeface="Cambria" panose="02040503050406030204" pitchFamily="18" charset="0"/>
              </a:rPr>
              <a:t>ΕΝΑΛΛΑΚΤΗΣ</a:t>
            </a:r>
            <a:endParaRPr lang="en-US" sz="1800" b="1" i="1">
              <a:latin typeface="Cambria" panose="02040503050406030204" pitchFamily="18" charset="0"/>
            </a:endParaRPr>
          </a:p>
          <a:p>
            <a:pPr>
              <a:lnSpc>
                <a:spcPct val="95000"/>
              </a:lnSpc>
              <a:buFont typeface="Times New Roman" charset="0"/>
              <a:buNone/>
              <a:defRPr/>
            </a:pPr>
            <a:r>
              <a:rPr lang="en-US" sz="1800" b="1" i="1" smtClean="0">
                <a:latin typeface="Cambria" panose="02040503050406030204" pitchFamily="18" charset="0"/>
              </a:rPr>
              <a:t>(</a:t>
            </a:r>
            <a:r>
              <a:rPr lang="el-GR" sz="1800" b="1" i="1" smtClean="0">
                <a:latin typeface="Cambria" panose="02040503050406030204" pitchFamily="18" charset="0"/>
              </a:rPr>
              <a:t>ΕΞΑΤΜΙΣΤΗΣ</a:t>
            </a:r>
            <a:r>
              <a:rPr lang="en-US" sz="1800" b="1" i="1" smtClean="0">
                <a:latin typeface="Cambria" panose="02040503050406030204" pitchFamily="18" charset="0"/>
              </a:rPr>
              <a:t>)</a:t>
            </a:r>
            <a:endParaRPr lang="en-US" sz="1800" b="1" i="1">
              <a:latin typeface="Cambria" panose="02040503050406030204" pitchFamily="18" charset="0"/>
            </a:endParaRPr>
          </a:p>
        </p:txBody>
      </p:sp>
      <p:pic>
        <p:nvPicPr>
          <p:cNvPr id="1434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5328" y="5605248"/>
            <a:ext cx="27150" cy="4371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45" name="Text Box 9"/>
          <p:cNvSpPr txBox="1">
            <a:spLocks noChangeArrowheads="1"/>
          </p:cNvSpPr>
          <p:nvPr/>
        </p:nvSpPr>
        <p:spPr bwMode="auto">
          <a:xfrm>
            <a:off x="788649" y="679757"/>
            <a:ext cx="2487207" cy="292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2000" b="1" smtClean="0">
                <a:latin typeface="Cambria" panose="02040503050406030204" pitchFamily="18" charset="0"/>
              </a:rPr>
              <a:t>ΕΣΩΤΕΡΙΚΟ ΚΤΙΡΙΟΥ</a:t>
            </a:r>
            <a:endParaRPr lang="en-US" sz="2000" b="1">
              <a:latin typeface="Cambria" panose="02040503050406030204" pitchFamily="18" charset="0"/>
            </a:endParaRPr>
          </a:p>
        </p:txBody>
      </p:sp>
      <p:sp>
        <p:nvSpPr>
          <p:cNvPr id="14347" name="Text Box 11"/>
          <p:cNvSpPr txBox="1">
            <a:spLocks noChangeArrowheads="1"/>
          </p:cNvSpPr>
          <p:nvPr/>
        </p:nvSpPr>
        <p:spPr bwMode="auto">
          <a:xfrm>
            <a:off x="7519819" y="2569813"/>
            <a:ext cx="1485252" cy="789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rgbClr val="000066"/>
                </a:solidFill>
                <a:latin typeface="Cambria" panose="02040503050406030204" pitchFamily="18" charset="0"/>
              </a:rPr>
              <a:t>ΕΞΩΤΕΡΙΚΟΣ ΑΕΡΑΣ </a:t>
            </a:r>
          </a:p>
          <a:p>
            <a:pPr>
              <a:lnSpc>
                <a:spcPct val="95000"/>
              </a:lnSpc>
              <a:buFont typeface="Times New Roman" charset="0"/>
              <a:buNone/>
              <a:defRPr/>
            </a:pPr>
            <a:r>
              <a:rPr lang="el-GR" sz="1800" b="1" smtClean="0">
                <a:solidFill>
                  <a:srgbClr val="000066"/>
                </a:solidFill>
                <a:latin typeface="Cambria" panose="02040503050406030204" pitchFamily="18" charset="0"/>
              </a:rPr>
              <a:t>(ΚΡΥΟΣ)</a:t>
            </a:r>
            <a:endParaRPr lang="en-US" sz="1800" b="1">
              <a:solidFill>
                <a:srgbClr val="000066"/>
              </a:solidFill>
              <a:latin typeface="Cambria" panose="02040503050406030204" pitchFamily="18" charset="0"/>
            </a:endParaRPr>
          </a:p>
        </p:txBody>
      </p:sp>
      <p:pic>
        <p:nvPicPr>
          <p:cNvPr id="14353" name="Picture 17"/>
          <p:cNvPicPr>
            <a:picLocks noChangeAspect="1" noChangeArrowheads="1"/>
          </p:cNvPicPr>
          <p:nvPr/>
        </p:nvPicPr>
        <p:blipFill>
          <a:blip r:embed="rId8">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19819" y="3474633"/>
            <a:ext cx="1458981" cy="222839"/>
          </a:xfrm>
          <a:prstGeom prst="rect">
            <a:avLst/>
          </a:prstGeom>
          <a:noFill/>
          <a:ln w="9525">
            <a:solidFill>
              <a:srgbClr val="C00000"/>
            </a:solidFill>
            <a:round/>
            <a:headEnd/>
            <a:tailEnd/>
          </a:ln>
          <a:effectLst/>
          <a:extLst/>
        </p:spPr>
      </p:pic>
      <p:sp>
        <p:nvSpPr>
          <p:cNvPr id="14366" name="Text Box 30"/>
          <p:cNvSpPr txBox="1">
            <a:spLocks noChangeArrowheads="1"/>
          </p:cNvSpPr>
          <p:nvPr/>
        </p:nvSpPr>
        <p:spPr bwMode="auto">
          <a:xfrm>
            <a:off x="4050314" y="2349919"/>
            <a:ext cx="1305729" cy="4113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991" tIns="40496" rIns="80991" bIns="4049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buFont typeface="Times New Roman" charset="0"/>
              <a:buNone/>
              <a:defRPr/>
            </a:pPr>
            <a:r>
              <a:rPr lang="el-GR" sz="1400" b="1" i="1" smtClean="0">
                <a:latin typeface="Cambria" panose="02040503050406030204" pitchFamily="18" charset="0"/>
              </a:rPr>
              <a:t>ΣΥΜΠΙΕΣΤΗΣ</a:t>
            </a:r>
            <a:endParaRPr lang="en-US" sz="1400" b="1" i="1">
              <a:latin typeface="Cambria" panose="02040503050406030204" pitchFamily="18" charset="0"/>
            </a:endParaRPr>
          </a:p>
        </p:txBody>
      </p:sp>
      <p:sp>
        <p:nvSpPr>
          <p:cNvPr id="14367" name="Text Box 31"/>
          <p:cNvSpPr txBox="1">
            <a:spLocks noChangeArrowheads="1"/>
          </p:cNvSpPr>
          <p:nvPr/>
        </p:nvSpPr>
        <p:spPr bwMode="auto">
          <a:xfrm rot="20907801">
            <a:off x="456013" y="1339595"/>
            <a:ext cx="2272752" cy="5578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991" tIns="40496" rIns="80991" bIns="4049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chemeClr val="accent2">
                    <a:lumMod val="50000"/>
                  </a:schemeClr>
                </a:solidFill>
                <a:latin typeface="Cambria" panose="02040503050406030204" pitchFamily="18" charset="0"/>
              </a:rPr>
              <a:t>ΑΤΜΟΙ ΨΥΚΤΙΚΟΥ ΥΓΡΟΥ (ΧΛΙΑΡΟΙ)</a:t>
            </a:r>
            <a:endParaRPr lang="en-US" sz="1800" b="1">
              <a:solidFill>
                <a:schemeClr val="accent2">
                  <a:lumMod val="50000"/>
                </a:schemeClr>
              </a:solidFill>
              <a:latin typeface="Cambria" panose="02040503050406030204" pitchFamily="18" charset="0"/>
            </a:endParaRPr>
          </a:p>
        </p:txBody>
      </p:sp>
      <p:pic>
        <p:nvPicPr>
          <p:cNvPr id="14370" name="Picture 3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7309" y="2868167"/>
            <a:ext cx="1159695" cy="1154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373" name="Picture 3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9843630">
            <a:off x="1819819" y="3203395"/>
            <a:ext cx="1236061" cy="2142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374" name="Picture 3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0486882">
            <a:off x="328855" y="3372576"/>
            <a:ext cx="1030289" cy="2314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0" name="Text Box 9"/>
          <p:cNvSpPr txBox="1">
            <a:spLocks noChangeArrowheads="1"/>
          </p:cNvSpPr>
          <p:nvPr/>
        </p:nvSpPr>
        <p:spPr bwMode="auto">
          <a:xfrm>
            <a:off x="7426747" y="508934"/>
            <a:ext cx="1861581"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2000" b="1" smtClean="0">
                <a:latin typeface="Cambria" panose="02040503050406030204" pitchFamily="18" charset="0"/>
              </a:rPr>
              <a:t>ΕΞΩΤΕΡΙΚΟΣ</a:t>
            </a:r>
          </a:p>
          <a:p>
            <a:pPr>
              <a:lnSpc>
                <a:spcPct val="95000"/>
              </a:lnSpc>
              <a:buFont typeface="Times New Roman" charset="0"/>
              <a:buNone/>
              <a:defRPr/>
            </a:pPr>
            <a:r>
              <a:rPr lang="el-GR" sz="2000" b="1" smtClean="0">
                <a:latin typeface="Cambria" panose="02040503050406030204" pitchFamily="18" charset="0"/>
              </a:rPr>
              <a:t>ΧΩΡΟΣ</a:t>
            </a:r>
            <a:endParaRPr lang="en-US" sz="2000" b="1">
              <a:latin typeface="Cambria" panose="02040503050406030204" pitchFamily="18" charset="0"/>
            </a:endParaRPr>
          </a:p>
        </p:txBody>
      </p:sp>
      <p:sp>
        <p:nvSpPr>
          <p:cNvPr id="51" name="Text Box 7"/>
          <p:cNvSpPr txBox="1">
            <a:spLocks noChangeArrowheads="1"/>
          </p:cNvSpPr>
          <p:nvPr/>
        </p:nvSpPr>
        <p:spPr bwMode="auto">
          <a:xfrm>
            <a:off x="37743" y="3752545"/>
            <a:ext cx="1999133" cy="4678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600" b="1" i="1" smtClean="0">
                <a:latin typeface="Cambria" panose="02040503050406030204" pitchFamily="18" charset="0"/>
              </a:rPr>
              <a:t>ΕΝΑΛΛΑΚΤΗΣ</a:t>
            </a:r>
            <a:endParaRPr lang="en-US" sz="1600" b="1" i="1">
              <a:latin typeface="Cambria" panose="02040503050406030204" pitchFamily="18" charset="0"/>
            </a:endParaRPr>
          </a:p>
          <a:p>
            <a:pPr>
              <a:lnSpc>
                <a:spcPct val="95000"/>
              </a:lnSpc>
              <a:buFont typeface="Times New Roman" charset="0"/>
              <a:buNone/>
              <a:defRPr/>
            </a:pPr>
            <a:r>
              <a:rPr lang="en-US" sz="1400" b="1" i="1" smtClean="0">
                <a:latin typeface="Cambria" panose="02040503050406030204" pitchFamily="18" charset="0"/>
              </a:rPr>
              <a:t>(</a:t>
            </a:r>
            <a:r>
              <a:rPr lang="el-GR" sz="1400" b="1" i="1" smtClean="0">
                <a:latin typeface="Cambria" panose="02040503050406030204" pitchFamily="18" charset="0"/>
              </a:rPr>
              <a:t>ΣΥΜΠΥΚΝΩΤΗΣ</a:t>
            </a:r>
            <a:r>
              <a:rPr lang="en-US" sz="1600" b="1" i="1" smtClean="0">
                <a:latin typeface="Cambria" panose="02040503050406030204" pitchFamily="18" charset="0"/>
              </a:rPr>
              <a:t>)</a:t>
            </a:r>
            <a:endParaRPr lang="en-US" sz="1600" b="1" i="1">
              <a:latin typeface="Cambria" panose="02040503050406030204" pitchFamily="18" charset="0"/>
            </a:endParaRPr>
          </a:p>
        </p:txBody>
      </p:sp>
      <p:sp>
        <p:nvSpPr>
          <p:cNvPr id="52" name="Text Box 4"/>
          <p:cNvSpPr txBox="1">
            <a:spLocks noChangeArrowheads="1"/>
          </p:cNvSpPr>
          <p:nvPr/>
        </p:nvSpPr>
        <p:spPr bwMode="auto">
          <a:xfrm rot="1485218">
            <a:off x="623347" y="5280777"/>
            <a:ext cx="1834798" cy="52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chemeClr val="tx2">
                    <a:lumMod val="75000"/>
                  </a:schemeClr>
                </a:solidFill>
                <a:latin typeface="Cambria" panose="02040503050406030204" pitchFamily="18" charset="0"/>
              </a:rPr>
              <a:t>ΨΥΚΤΙΚΟ ΥΓΡΟ, ΚΡΥΟ</a:t>
            </a:r>
            <a:endParaRPr lang="en-US" sz="1800" b="1">
              <a:solidFill>
                <a:schemeClr val="tx2">
                  <a:lumMod val="75000"/>
                </a:schemeClr>
              </a:solidFill>
              <a:latin typeface="Cambria" panose="02040503050406030204" pitchFamily="18" charset="0"/>
            </a:endParaRPr>
          </a:p>
        </p:txBody>
      </p:sp>
      <p:sp>
        <p:nvSpPr>
          <p:cNvPr id="55" name="Text Box 4"/>
          <p:cNvSpPr txBox="1">
            <a:spLocks noChangeArrowheads="1"/>
          </p:cNvSpPr>
          <p:nvPr/>
        </p:nvSpPr>
        <p:spPr bwMode="auto">
          <a:xfrm>
            <a:off x="37743" y="2260436"/>
            <a:ext cx="1239506" cy="789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rgbClr val="C00000"/>
                </a:solidFill>
                <a:latin typeface="Cambria" panose="02040503050406030204" pitchFamily="18" charset="0"/>
              </a:rPr>
              <a:t>ΖΕΣΤΟΣ ΑΕΡΑΣ ΔΩΜΑΤΙΟΥ</a:t>
            </a:r>
            <a:endParaRPr lang="en-US" sz="1800" b="1">
              <a:solidFill>
                <a:srgbClr val="C00000"/>
              </a:solidFill>
              <a:latin typeface="Cambria" panose="02040503050406030204" pitchFamily="18" charset="0"/>
            </a:endParaRPr>
          </a:p>
        </p:txBody>
      </p:sp>
      <p:sp>
        <p:nvSpPr>
          <p:cNvPr id="56" name="Text Box 4"/>
          <p:cNvSpPr txBox="1">
            <a:spLocks noChangeArrowheads="1"/>
          </p:cNvSpPr>
          <p:nvPr/>
        </p:nvSpPr>
        <p:spPr bwMode="auto">
          <a:xfrm>
            <a:off x="1855202" y="3722458"/>
            <a:ext cx="1588124" cy="52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chemeClr val="tx2">
                    <a:lumMod val="75000"/>
                  </a:schemeClr>
                </a:solidFill>
                <a:latin typeface="Cambria" panose="02040503050406030204" pitchFamily="18" charset="0"/>
              </a:rPr>
              <a:t>ΑΕΡΑΣ ΔΩΜΑΤΙΟΥ</a:t>
            </a:r>
            <a:endParaRPr lang="en-US" sz="1800" b="1">
              <a:solidFill>
                <a:schemeClr val="tx2">
                  <a:lumMod val="75000"/>
                </a:schemeClr>
              </a:solidFill>
              <a:latin typeface="Cambria" panose="02040503050406030204" pitchFamily="18" charset="0"/>
            </a:endParaRPr>
          </a:p>
        </p:txBody>
      </p:sp>
      <p:sp>
        <p:nvSpPr>
          <p:cNvPr id="2" name="Down Arrow 1"/>
          <p:cNvSpPr/>
          <p:nvPr/>
        </p:nvSpPr>
        <p:spPr>
          <a:xfrm>
            <a:off x="4528678" y="966025"/>
            <a:ext cx="305087" cy="654824"/>
          </a:xfrm>
          <a:prstGeom prst="downArrow">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3801493" y="467497"/>
            <a:ext cx="248821" cy="6390503"/>
          </a:xfrm>
          <a:prstGeom prst="rect">
            <a:avLst/>
          </a:prstGeom>
          <a:pattFill prst="dkUpDiag">
            <a:fgClr>
              <a:schemeClr val="bg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p:cNvSpPr/>
          <p:nvPr/>
        </p:nvSpPr>
        <p:spPr>
          <a:xfrm>
            <a:off x="64288" y="467498"/>
            <a:ext cx="3737206" cy="212260"/>
          </a:xfrm>
          <a:prstGeom prst="rect">
            <a:avLst/>
          </a:prstGeom>
          <a:pattFill prst="dkUpDiag">
            <a:fgClr>
              <a:schemeClr val="bg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p:cNvSpPr/>
          <p:nvPr/>
        </p:nvSpPr>
        <p:spPr>
          <a:xfrm>
            <a:off x="79994" y="6645740"/>
            <a:ext cx="3737206" cy="212260"/>
          </a:xfrm>
          <a:prstGeom prst="rect">
            <a:avLst/>
          </a:prstGeom>
          <a:pattFill prst="dkUpDiag">
            <a:fgClr>
              <a:schemeClr val="bg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Bent Arrow 3"/>
          <p:cNvSpPr/>
          <p:nvPr/>
        </p:nvSpPr>
        <p:spPr>
          <a:xfrm>
            <a:off x="1540746" y="1772816"/>
            <a:ext cx="2807542" cy="1288346"/>
          </a:xfrm>
          <a:prstGeom prst="bentArrow">
            <a:avLst>
              <a:gd name="adj1" fmla="val 7537"/>
              <a:gd name="adj2" fmla="val 15437"/>
              <a:gd name="adj3" fmla="val 13893"/>
              <a:gd name="adj4" fmla="val 18802"/>
            </a:avLst>
          </a:prstGeom>
          <a:solidFill>
            <a:srgbClr val="FF99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4" name="Bent Arrow 63"/>
          <p:cNvSpPr/>
          <p:nvPr/>
        </p:nvSpPr>
        <p:spPr>
          <a:xfrm rot="5400000" flipH="1" flipV="1">
            <a:off x="2160919" y="3066118"/>
            <a:ext cx="1394882" cy="2981654"/>
          </a:xfrm>
          <a:prstGeom prst="bentArrow">
            <a:avLst>
              <a:gd name="adj1" fmla="val 10163"/>
              <a:gd name="adj2" fmla="val 15437"/>
              <a:gd name="adj3" fmla="val 10031"/>
              <a:gd name="adj4" fmla="val 15867"/>
            </a:avLst>
          </a:prstGeom>
          <a:solidFill>
            <a:srgbClr val="0000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5" name="Bent Arrow 64"/>
          <p:cNvSpPr/>
          <p:nvPr/>
        </p:nvSpPr>
        <p:spPr>
          <a:xfrm rot="10800000">
            <a:off x="5356043" y="4121622"/>
            <a:ext cx="2081987" cy="1232219"/>
          </a:xfrm>
          <a:prstGeom prst="bentArrow">
            <a:avLst>
              <a:gd name="adj1" fmla="val 7537"/>
              <a:gd name="adj2" fmla="val 15437"/>
              <a:gd name="adj3" fmla="val 10031"/>
              <a:gd name="adj4" fmla="val 18802"/>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6" name="Bent Arrow 65"/>
          <p:cNvSpPr/>
          <p:nvPr/>
        </p:nvSpPr>
        <p:spPr>
          <a:xfrm rot="16200000" flipH="1" flipV="1">
            <a:off x="5566599" y="1412241"/>
            <a:ext cx="1480798" cy="2585687"/>
          </a:xfrm>
          <a:prstGeom prst="bentArrow">
            <a:avLst>
              <a:gd name="adj1" fmla="val 7537"/>
              <a:gd name="adj2" fmla="val 15437"/>
              <a:gd name="adj3" fmla="val 10031"/>
              <a:gd name="adj4" fmla="val 18802"/>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71" name="Group 70"/>
          <p:cNvGrpSpPr/>
          <p:nvPr/>
        </p:nvGrpSpPr>
        <p:grpSpPr>
          <a:xfrm rot="10800000">
            <a:off x="4348288" y="1634257"/>
            <a:ext cx="665867" cy="774232"/>
            <a:chOff x="1982006" y="3624567"/>
            <a:chExt cx="1391916" cy="1432891"/>
          </a:xfrm>
        </p:grpSpPr>
        <p:sp>
          <p:nvSpPr>
            <p:cNvPr id="72" name="Oval 71"/>
            <p:cNvSpPr/>
            <p:nvPr/>
          </p:nvSpPr>
          <p:spPr>
            <a:xfrm>
              <a:off x="1982006" y="3665542"/>
              <a:ext cx="1391916" cy="1365051"/>
            </a:xfrm>
            <a:prstGeom prst="ellipse">
              <a:avLst/>
            </a:prstGeom>
            <a:gradFill flip="none" rotWithShape="1">
              <a:gsLst>
                <a:gs pos="0">
                  <a:srgbClr val="000082"/>
                </a:gs>
                <a:gs pos="15000">
                  <a:srgbClr val="66008F"/>
                </a:gs>
                <a:gs pos="31000">
                  <a:srgbClr val="BA0066"/>
                </a:gs>
                <a:gs pos="83000">
                  <a:srgbClr val="FF0000"/>
                </a:gs>
                <a:gs pos="97000">
                  <a:srgbClr val="FF8200"/>
                </a:gs>
              </a:gsLst>
              <a:lin ang="10800000" scaled="1"/>
              <a:tileRect/>
            </a:gra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Chord 72"/>
            <p:cNvSpPr/>
            <p:nvPr/>
          </p:nvSpPr>
          <p:spPr>
            <a:xfrm rot="6038308">
              <a:off x="1982006" y="3665542"/>
              <a:ext cx="1391916" cy="1391916"/>
            </a:xfrm>
            <a:prstGeom prst="chord">
              <a:avLst>
                <a:gd name="adj1" fmla="val 5733072"/>
                <a:gd name="adj2" fmla="val 1283520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Chord 73"/>
            <p:cNvSpPr/>
            <p:nvPr/>
          </p:nvSpPr>
          <p:spPr>
            <a:xfrm>
              <a:off x="1982006" y="3624567"/>
              <a:ext cx="1391916" cy="1391916"/>
            </a:xfrm>
            <a:prstGeom prst="chord">
              <a:avLst>
                <a:gd name="adj1" fmla="val 2567974"/>
                <a:gd name="adj2" fmla="val 986518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1" name="Text Box 9"/>
          <p:cNvSpPr txBox="1">
            <a:spLocks noChangeArrowheads="1"/>
          </p:cNvSpPr>
          <p:nvPr/>
        </p:nvSpPr>
        <p:spPr bwMode="auto">
          <a:xfrm>
            <a:off x="4349185" y="655128"/>
            <a:ext cx="1861581" cy="292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2000" b="1" smtClean="0">
                <a:latin typeface="Cambria" panose="02040503050406030204" pitchFamily="18" charset="0"/>
              </a:rPr>
              <a:t>ηλεκτρισμός</a:t>
            </a:r>
            <a:endParaRPr lang="en-US" sz="2000" b="1">
              <a:latin typeface="Cambria" panose="02040503050406030204" pitchFamily="18" charset="0"/>
            </a:endParaRPr>
          </a:p>
        </p:txBody>
      </p:sp>
      <p:sp>
        <p:nvSpPr>
          <p:cNvPr id="6" name="Freeform 5"/>
          <p:cNvSpPr/>
          <p:nvPr/>
        </p:nvSpPr>
        <p:spPr>
          <a:xfrm>
            <a:off x="2511188" y="1309262"/>
            <a:ext cx="409433" cy="653757"/>
          </a:xfrm>
          <a:custGeom>
            <a:avLst/>
            <a:gdLst>
              <a:gd name="connsiteX0" fmla="*/ 0 w 409433"/>
              <a:gd name="connsiteY0" fmla="*/ 28218 h 587776"/>
              <a:gd name="connsiteX1" fmla="*/ 68239 w 409433"/>
              <a:gd name="connsiteY1" fmla="*/ 922 h 587776"/>
              <a:gd name="connsiteX2" fmla="*/ 218364 w 409433"/>
              <a:gd name="connsiteY2" fmla="*/ 28218 h 587776"/>
              <a:gd name="connsiteX3" fmla="*/ 272955 w 409433"/>
              <a:gd name="connsiteY3" fmla="*/ 151047 h 587776"/>
              <a:gd name="connsiteX4" fmla="*/ 286603 w 409433"/>
              <a:gd name="connsiteY4" fmla="*/ 191991 h 587776"/>
              <a:gd name="connsiteX5" fmla="*/ 218364 w 409433"/>
              <a:gd name="connsiteY5" fmla="*/ 301173 h 587776"/>
              <a:gd name="connsiteX6" fmla="*/ 204716 w 409433"/>
              <a:gd name="connsiteY6" fmla="*/ 437650 h 587776"/>
              <a:gd name="connsiteX7" fmla="*/ 245660 w 409433"/>
              <a:gd name="connsiteY7" fmla="*/ 464946 h 587776"/>
              <a:gd name="connsiteX8" fmla="*/ 272955 w 409433"/>
              <a:gd name="connsiteY8" fmla="*/ 505889 h 587776"/>
              <a:gd name="connsiteX9" fmla="*/ 327546 w 409433"/>
              <a:gd name="connsiteY9" fmla="*/ 519537 h 587776"/>
              <a:gd name="connsiteX10" fmla="*/ 368490 w 409433"/>
              <a:gd name="connsiteY10" fmla="*/ 533185 h 587776"/>
              <a:gd name="connsiteX11" fmla="*/ 409433 w 409433"/>
              <a:gd name="connsiteY11" fmla="*/ 587776 h 58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433" h="587776">
                <a:moveTo>
                  <a:pt x="0" y="28218"/>
                </a:moveTo>
                <a:cubicBezTo>
                  <a:pt x="22746" y="19119"/>
                  <a:pt x="43813" y="2801"/>
                  <a:pt x="68239" y="922"/>
                </a:cubicBezTo>
                <a:cubicBezTo>
                  <a:pt x="130932" y="-3901"/>
                  <a:pt x="166459" y="10916"/>
                  <a:pt x="218364" y="28218"/>
                </a:cubicBezTo>
                <a:cubicBezTo>
                  <a:pt x="261620" y="93101"/>
                  <a:pt x="240473" y="53600"/>
                  <a:pt x="272955" y="151047"/>
                </a:cubicBezTo>
                <a:lnTo>
                  <a:pt x="286603" y="191991"/>
                </a:lnTo>
                <a:cubicBezTo>
                  <a:pt x="254121" y="289438"/>
                  <a:pt x="283248" y="257917"/>
                  <a:pt x="218364" y="301173"/>
                </a:cubicBezTo>
                <a:cubicBezTo>
                  <a:pt x="183539" y="353412"/>
                  <a:pt x="168524" y="356217"/>
                  <a:pt x="204716" y="437650"/>
                </a:cubicBezTo>
                <a:cubicBezTo>
                  <a:pt x="211378" y="452639"/>
                  <a:pt x="232012" y="455847"/>
                  <a:pt x="245660" y="464946"/>
                </a:cubicBezTo>
                <a:cubicBezTo>
                  <a:pt x="254758" y="478594"/>
                  <a:pt x="259307" y="496791"/>
                  <a:pt x="272955" y="505889"/>
                </a:cubicBezTo>
                <a:cubicBezTo>
                  <a:pt x="288562" y="516294"/>
                  <a:pt x="309511" y="514384"/>
                  <a:pt x="327546" y="519537"/>
                </a:cubicBezTo>
                <a:cubicBezTo>
                  <a:pt x="341379" y="523489"/>
                  <a:pt x="354842" y="528636"/>
                  <a:pt x="368490" y="533185"/>
                </a:cubicBezTo>
                <a:cubicBezTo>
                  <a:pt x="399354" y="579481"/>
                  <a:pt x="384187" y="562530"/>
                  <a:pt x="409433" y="587776"/>
                </a:cubicBezTo>
              </a:path>
            </a:pathLst>
          </a:custGeom>
          <a:noFill/>
          <a:ln w="19050">
            <a:solidFill>
              <a:schemeClr val="tx1"/>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5773002" y="5263895"/>
            <a:ext cx="272956" cy="682705"/>
          </a:xfrm>
          <a:custGeom>
            <a:avLst/>
            <a:gdLst>
              <a:gd name="connsiteX0" fmla="*/ 272956 w 272956"/>
              <a:gd name="connsiteY0" fmla="*/ 600502 h 682705"/>
              <a:gd name="connsiteX1" fmla="*/ 204717 w 272956"/>
              <a:gd name="connsiteY1" fmla="*/ 655093 h 682705"/>
              <a:gd name="connsiteX2" fmla="*/ 163774 w 272956"/>
              <a:gd name="connsiteY2" fmla="*/ 682388 h 682705"/>
              <a:gd name="connsiteX3" fmla="*/ 122830 w 272956"/>
              <a:gd name="connsiteY3" fmla="*/ 668740 h 682705"/>
              <a:gd name="connsiteX4" fmla="*/ 54592 w 272956"/>
              <a:gd name="connsiteY4" fmla="*/ 586854 h 682705"/>
              <a:gd name="connsiteX5" fmla="*/ 0 w 272956"/>
              <a:gd name="connsiteY5" fmla="*/ 504967 h 682705"/>
              <a:gd name="connsiteX6" fmla="*/ 13648 w 272956"/>
              <a:gd name="connsiteY6" fmla="*/ 423081 h 682705"/>
              <a:gd name="connsiteX7" fmla="*/ 81887 w 272956"/>
              <a:gd name="connsiteY7" fmla="*/ 313899 h 682705"/>
              <a:gd name="connsiteX8" fmla="*/ 136478 w 272956"/>
              <a:gd name="connsiteY8" fmla="*/ 232012 h 682705"/>
              <a:gd name="connsiteX9" fmla="*/ 163774 w 272956"/>
              <a:gd name="connsiteY9" fmla="*/ 191069 h 682705"/>
              <a:gd name="connsiteX10" fmla="*/ 191069 w 272956"/>
              <a:gd name="connsiteY10" fmla="*/ 0 h 68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956" h="682705">
                <a:moveTo>
                  <a:pt x="272956" y="600502"/>
                </a:moveTo>
                <a:cubicBezTo>
                  <a:pt x="250210" y="618699"/>
                  <a:pt x="228021" y="637615"/>
                  <a:pt x="204717" y="655093"/>
                </a:cubicBezTo>
                <a:cubicBezTo>
                  <a:pt x="191595" y="664934"/>
                  <a:pt x="179953" y="679692"/>
                  <a:pt x="163774" y="682388"/>
                </a:cubicBezTo>
                <a:cubicBezTo>
                  <a:pt x="149583" y="684753"/>
                  <a:pt x="136478" y="673289"/>
                  <a:pt x="122830" y="668740"/>
                </a:cubicBezTo>
                <a:cubicBezTo>
                  <a:pt x="25303" y="522447"/>
                  <a:pt x="177178" y="744464"/>
                  <a:pt x="54592" y="586854"/>
                </a:cubicBezTo>
                <a:cubicBezTo>
                  <a:pt x="34451" y="560959"/>
                  <a:pt x="0" y="504967"/>
                  <a:pt x="0" y="504967"/>
                </a:cubicBezTo>
                <a:cubicBezTo>
                  <a:pt x="4549" y="477672"/>
                  <a:pt x="5696" y="449586"/>
                  <a:pt x="13648" y="423081"/>
                </a:cubicBezTo>
                <a:cubicBezTo>
                  <a:pt x="27265" y="377691"/>
                  <a:pt x="55404" y="351733"/>
                  <a:pt x="81887" y="313899"/>
                </a:cubicBezTo>
                <a:cubicBezTo>
                  <a:pt x="100699" y="287024"/>
                  <a:pt x="118281" y="259308"/>
                  <a:pt x="136478" y="232012"/>
                </a:cubicBezTo>
                <a:lnTo>
                  <a:pt x="163774" y="191069"/>
                </a:lnTo>
                <a:cubicBezTo>
                  <a:pt x="202578" y="74656"/>
                  <a:pt x="191069" y="137954"/>
                  <a:pt x="191069" y="0"/>
                </a:cubicBezTo>
              </a:path>
            </a:pathLst>
          </a:custGeom>
          <a:noFill/>
          <a:ln w="19050">
            <a:solidFill>
              <a:schemeClr val="tx1"/>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2442949" y="5153103"/>
            <a:ext cx="436729" cy="647196"/>
          </a:xfrm>
          <a:custGeom>
            <a:avLst/>
            <a:gdLst>
              <a:gd name="connsiteX0" fmla="*/ 0 w 436729"/>
              <a:gd name="connsiteY0" fmla="*/ 409433 h 477672"/>
              <a:gd name="connsiteX1" fmla="*/ 81887 w 436729"/>
              <a:gd name="connsiteY1" fmla="*/ 450376 h 477672"/>
              <a:gd name="connsiteX2" fmla="*/ 204717 w 436729"/>
              <a:gd name="connsiteY2" fmla="*/ 477672 h 477672"/>
              <a:gd name="connsiteX3" fmla="*/ 327547 w 436729"/>
              <a:gd name="connsiteY3" fmla="*/ 464024 h 477672"/>
              <a:gd name="connsiteX4" fmla="*/ 368490 w 436729"/>
              <a:gd name="connsiteY4" fmla="*/ 423080 h 477672"/>
              <a:gd name="connsiteX5" fmla="*/ 436729 w 436729"/>
              <a:gd name="connsiteY5" fmla="*/ 300251 h 477672"/>
              <a:gd name="connsiteX6" fmla="*/ 423081 w 436729"/>
              <a:gd name="connsiteY6" fmla="*/ 204716 h 477672"/>
              <a:gd name="connsiteX7" fmla="*/ 382138 w 436729"/>
              <a:gd name="connsiteY7" fmla="*/ 177421 h 477672"/>
              <a:gd name="connsiteX8" fmla="*/ 300251 w 436729"/>
              <a:gd name="connsiteY8" fmla="*/ 150125 h 477672"/>
              <a:gd name="connsiteX9" fmla="*/ 272955 w 436729"/>
              <a:gd name="connsiteY9" fmla="*/ 0 h 47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6729" h="477672">
                <a:moveTo>
                  <a:pt x="0" y="409433"/>
                </a:moveTo>
                <a:cubicBezTo>
                  <a:pt x="27296" y="423081"/>
                  <a:pt x="53552" y="439042"/>
                  <a:pt x="81887" y="450376"/>
                </a:cubicBezTo>
                <a:cubicBezTo>
                  <a:pt x="101162" y="458086"/>
                  <a:pt x="189591" y="474647"/>
                  <a:pt x="204717" y="477672"/>
                </a:cubicBezTo>
                <a:cubicBezTo>
                  <a:pt x="245660" y="473123"/>
                  <a:pt x="288466" y="477051"/>
                  <a:pt x="327547" y="464024"/>
                </a:cubicBezTo>
                <a:cubicBezTo>
                  <a:pt x="345857" y="457920"/>
                  <a:pt x="356640" y="438315"/>
                  <a:pt x="368490" y="423080"/>
                </a:cubicBezTo>
                <a:cubicBezTo>
                  <a:pt x="423240" y="352687"/>
                  <a:pt x="416137" y="362026"/>
                  <a:pt x="436729" y="300251"/>
                </a:cubicBezTo>
                <a:cubicBezTo>
                  <a:pt x="432180" y="268406"/>
                  <a:pt x="436146" y="234112"/>
                  <a:pt x="423081" y="204716"/>
                </a:cubicBezTo>
                <a:cubicBezTo>
                  <a:pt x="416419" y="189727"/>
                  <a:pt x="397127" y="184083"/>
                  <a:pt x="382138" y="177421"/>
                </a:cubicBezTo>
                <a:cubicBezTo>
                  <a:pt x="355846" y="165736"/>
                  <a:pt x="300251" y="150125"/>
                  <a:pt x="300251" y="150125"/>
                </a:cubicBezTo>
                <a:cubicBezTo>
                  <a:pt x="252767" y="78901"/>
                  <a:pt x="272955" y="125585"/>
                  <a:pt x="272955" y="0"/>
                </a:cubicBezTo>
              </a:path>
            </a:pathLst>
          </a:custGeom>
          <a:noFill/>
          <a:ln w="19050">
            <a:solidFill>
              <a:schemeClr val="tx1"/>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5813946" y="1323833"/>
            <a:ext cx="191069" cy="573206"/>
          </a:xfrm>
          <a:custGeom>
            <a:avLst/>
            <a:gdLst>
              <a:gd name="connsiteX0" fmla="*/ 191069 w 191069"/>
              <a:gd name="connsiteY0" fmla="*/ 0 h 532263"/>
              <a:gd name="connsiteX1" fmla="*/ 122830 w 191069"/>
              <a:gd name="connsiteY1" fmla="*/ 13648 h 532263"/>
              <a:gd name="connsiteX2" fmla="*/ 54591 w 191069"/>
              <a:gd name="connsiteY2" fmla="*/ 81886 h 532263"/>
              <a:gd name="connsiteX3" fmla="*/ 13648 w 191069"/>
              <a:gd name="connsiteY3" fmla="*/ 109182 h 532263"/>
              <a:gd name="connsiteX4" fmla="*/ 0 w 191069"/>
              <a:gd name="connsiteY4" fmla="*/ 150125 h 532263"/>
              <a:gd name="connsiteX5" fmla="*/ 68239 w 191069"/>
              <a:gd name="connsiteY5" fmla="*/ 313898 h 532263"/>
              <a:gd name="connsiteX6" fmla="*/ 109182 w 191069"/>
              <a:gd name="connsiteY6" fmla="*/ 341194 h 532263"/>
              <a:gd name="connsiteX7" fmla="*/ 95535 w 191069"/>
              <a:gd name="connsiteY7" fmla="*/ 464024 h 532263"/>
              <a:gd name="connsiteX8" fmla="*/ 54591 w 191069"/>
              <a:gd name="connsiteY8" fmla="*/ 532263 h 5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069" h="532263">
                <a:moveTo>
                  <a:pt x="191069" y="0"/>
                </a:moveTo>
                <a:cubicBezTo>
                  <a:pt x="168323" y="4549"/>
                  <a:pt x="144550" y="5503"/>
                  <a:pt x="122830" y="13648"/>
                </a:cubicBezTo>
                <a:cubicBezTo>
                  <a:pt x="64601" y="35484"/>
                  <a:pt x="94624" y="41853"/>
                  <a:pt x="54591" y="81886"/>
                </a:cubicBezTo>
                <a:cubicBezTo>
                  <a:pt x="42993" y="93484"/>
                  <a:pt x="27296" y="100083"/>
                  <a:pt x="13648" y="109182"/>
                </a:cubicBezTo>
                <a:cubicBezTo>
                  <a:pt x="9099" y="122830"/>
                  <a:pt x="0" y="135739"/>
                  <a:pt x="0" y="150125"/>
                </a:cubicBezTo>
                <a:cubicBezTo>
                  <a:pt x="0" y="202513"/>
                  <a:pt x="20871" y="282319"/>
                  <a:pt x="68239" y="313898"/>
                </a:cubicBezTo>
                <a:lnTo>
                  <a:pt x="109182" y="341194"/>
                </a:lnTo>
                <a:cubicBezTo>
                  <a:pt x="104633" y="382137"/>
                  <a:pt x="109613" y="425309"/>
                  <a:pt x="95535" y="464024"/>
                </a:cubicBezTo>
                <a:cubicBezTo>
                  <a:pt x="43235" y="607849"/>
                  <a:pt x="54591" y="384256"/>
                  <a:pt x="54591" y="532263"/>
                </a:cubicBezTo>
              </a:path>
            </a:pathLst>
          </a:custGeom>
          <a:noFill/>
          <a:ln w="19050">
            <a:solidFill>
              <a:schemeClr val="tx1"/>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47335" y="2119041"/>
            <a:ext cx="1351129" cy="1160060"/>
          </a:xfrm>
          <a:custGeom>
            <a:avLst/>
            <a:gdLst>
              <a:gd name="connsiteX0" fmla="*/ 232012 w 1351129"/>
              <a:gd name="connsiteY0" fmla="*/ 0 h 1160060"/>
              <a:gd name="connsiteX1" fmla="*/ 150126 w 1351129"/>
              <a:gd name="connsiteY1" fmla="*/ 27296 h 1160060"/>
              <a:gd name="connsiteX2" fmla="*/ 68239 w 1351129"/>
              <a:gd name="connsiteY2" fmla="*/ 81887 h 1160060"/>
              <a:gd name="connsiteX3" fmla="*/ 0 w 1351129"/>
              <a:gd name="connsiteY3" fmla="*/ 204717 h 1160060"/>
              <a:gd name="connsiteX4" fmla="*/ 13648 w 1351129"/>
              <a:gd name="connsiteY4" fmla="*/ 382137 h 1160060"/>
              <a:gd name="connsiteX5" fmla="*/ 27296 w 1351129"/>
              <a:gd name="connsiteY5" fmla="*/ 477672 h 1160060"/>
              <a:gd name="connsiteX6" fmla="*/ 95535 w 1351129"/>
              <a:gd name="connsiteY6" fmla="*/ 832514 h 1160060"/>
              <a:gd name="connsiteX7" fmla="*/ 136478 w 1351129"/>
              <a:gd name="connsiteY7" fmla="*/ 859809 h 1160060"/>
              <a:gd name="connsiteX8" fmla="*/ 204717 w 1351129"/>
              <a:gd name="connsiteY8" fmla="*/ 928048 h 1160060"/>
              <a:gd name="connsiteX9" fmla="*/ 232012 w 1351129"/>
              <a:gd name="connsiteY9" fmla="*/ 968991 h 1160060"/>
              <a:gd name="connsiteX10" fmla="*/ 272955 w 1351129"/>
              <a:gd name="connsiteY10" fmla="*/ 996287 h 1160060"/>
              <a:gd name="connsiteX11" fmla="*/ 313899 w 1351129"/>
              <a:gd name="connsiteY11" fmla="*/ 1037230 h 1160060"/>
              <a:gd name="connsiteX12" fmla="*/ 395785 w 1351129"/>
              <a:gd name="connsiteY12" fmla="*/ 1091821 h 1160060"/>
              <a:gd name="connsiteX13" fmla="*/ 477672 w 1351129"/>
              <a:gd name="connsiteY13" fmla="*/ 1146412 h 1160060"/>
              <a:gd name="connsiteX14" fmla="*/ 518615 w 1351129"/>
              <a:gd name="connsiteY14" fmla="*/ 1160060 h 1160060"/>
              <a:gd name="connsiteX15" fmla="*/ 955344 w 1351129"/>
              <a:gd name="connsiteY15" fmla="*/ 1146412 h 1160060"/>
              <a:gd name="connsiteX16" fmla="*/ 1064526 w 1351129"/>
              <a:gd name="connsiteY16" fmla="*/ 1119117 h 1160060"/>
              <a:gd name="connsiteX17" fmla="*/ 1187355 w 1351129"/>
              <a:gd name="connsiteY17" fmla="*/ 1105469 h 1160060"/>
              <a:gd name="connsiteX18" fmla="*/ 1282890 w 1351129"/>
              <a:gd name="connsiteY18" fmla="*/ 1064526 h 1160060"/>
              <a:gd name="connsiteX19" fmla="*/ 1296538 w 1351129"/>
              <a:gd name="connsiteY19" fmla="*/ 1023582 h 1160060"/>
              <a:gd name="connsiteX20" fmla="*/ 1310185 w 1351129"/>
              <a:gd name="connsiteY20" fmla="*/ 928048 h 1160060"/>
              <a:gd name="connsiteX21" fmla="*/ 1337481 w 1351129"/>
              <a:gd name="connsiteY21" fmla="*/ 887105 h 1160060"/>
              <a:gd name="connsiteX22" fmla="*/ 1351129 w 1351129"/>
              <a:gd name="connsiteY22" fmla="*/ 846161 h 1160060"/>
              <a:gd name="connsiteX23" fmla="*/ 1310185 w 1351129"/>
              <a:gd name="connsiteY23" fmla="*/ 600502 h 1160060"/>
              <a:gd name="connsiteX24" fmla="*/ 1296538 w 1351129"/>
              <a:gd name="connsiteY24" fmla="*/ 559558 h 1160060"/>
              <a:gd name="connsiteX25" fmla="*/ 1241947 w 1351129"/>
              <a:gd name="connsiteY25" fmla="*/ 477672 h 1160060"/>
              <a:gd name="connsiteX26" fmla="*/ 1228299 w 1351129"/>
              <a:gd name="connsiteY26" fmla="*/ 354842 h 1160060"/>
              <a:gd name="connsiteX27" fmla="*/ 1214651 w 1351129"/>
              <a:gd name="connsiteY27" fmla="*/ 191069 h 1160060"/>
              <a:gd name="connsiteX28" fmla="*/ 1132764 w 1351129"/>
              <a:gd name="connsiteY28" fmla="*/ 163773 h 1160060"/>
              <a:gd name="connsiteX29" fmla="*/ 1091821 w 1351129"/>
              <a:gd name="connsiteY29" fmla="*/ 136478 h 1160060"/>
              <a:gd name="connsiteX30" fmla="*/ 791570 w 1351129"/>
              <a:gd name="connsiteY30" fmla="*/ 95535 h 1160060"/>
              <a:gd name="connsiteX31" fmla="*/ 682388 w 1351129"/>
              <a:gd name="connsiteY31" fmla="*/ 68239 h 1160060"/>
              <a:gd name="connsiteX32" fmla="*/ 600502 w 1351129"/>
              <a:gd name="connsiteY32" fmla="*/ 40943 h 1160060"/>
              <a:gd name="connsiteX33" fmla="*/ 518615 w 1351129"/>
              <a:gd name="connsiteY33" fmla="*/ 27296 h 1160060"/>
              <a:gd name="connsiteX34" fmla="*/ 232012 w 1351129"/>
              <a:gd name="connsiteY34" fmla="*/ 0 h 116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51129" h="1160060">
                <a:moveTo>
                  <a:pt x="232012" y="0"/>
                </a:moveTo>
                <a:cubicBezTo>
                  <a:pt x="170597" y="0"/>
                  <a:pt x="175860" y="14429"/>
                  <a:pt x="150126" y="27296"/>
                </a:cubicBezTo>
                <a:cubicBezTo>
                  <a:pt x="120784" y="41967"/>
                  <a:pt x="68239" y="81887"/>
                  <a:pt x="68239" y="81887"/>
                </a:cubicBezTo>
                <a:cubicBezTo>
                  <a:pt x="5668" y="175743"/>
                  <a:pt x="24022" y="132651"/>
                  <a:pt x="0" y="204717"/>
                </a:cubicBezTo>
                <a:cubicBezTo>
                  <a:pt x="4549" y="263857"/>
                  <a:pt x="7746" y="323117"/>
                  <a:pt x="13648" y="382137"/>
                </a:cubicBezTo>
                <a:cubicBezTo>
                  <a:pt x="16849" y="414146"/>
                  <a:pt x="24920" y="445592"/>
                  <a:pt x="27296" y="477672"/>
                </a:cubicBezTo>
                <a:cubicBezTo>
                  <a:pt x="31368" y="532641"/>
                  <a:pt x="-5550" y="765125"/>
                  <a:pt x="95535" y="832514"/>
                </a:cubicBezTo>
                <a:lnTo>
                  <a:pt x="136478" y="859809"/>
                </a:lnTo>
                <a:cubicBezTo>
                  <a:pt x="209264" y="968989"/>
                  <a:pt x="113732" y="837063"/>
                  <a:pt x="204717" y="928048"/>
                </a:cubicBezTo>
                <a:cubicBezTo>
                  <a:pt x="216315" y="939646"/>
                  <a:pt x="220414" y="957393"/>
                  <a:pt x="232012" y="968991"/>
                </a:cubicBezTo>
                <a:cubicBezTo>
                  <a:pt x="243610" y="980589"/>
                  <a:pt x="260354" y="985786"/>
                  <a:pt x="272955" y="996287"/>
                </a:cubicBezTo>
                <a:cubicBezTo>
                  <a:pt x="287782" y="1008643"/>
                  <a:pt x="298664" y="1025380"/>
                  <a:pt x="313899" y="1037230"/>
                </a:cubicBezTo>
                <a:cubicBezTo>
                  <a:pt x="339794" y="1057370"/>
                  <a:pt x="368490" y="1073624"/>
                  <a:pt x="395785" y="1091821"/>
                </a:cubicBezTo>
                <a:lnTo>
                  <a:pt x="477672" y="1146412"/>
                </a:lnTo>
                <a:lnTo>
                  <a:pt x="518615" y="1160060"/>
                </a:lnTo>
                <a:cubicBezTo>
                  <a:pt x="664191" y="1155511"/>
                  <a:pt x="810105" y="1157305"/>
                  <a:pt x="955344" y="1146412"/>
                </a:cubicBezTo>
                <a:cubicBezTo>
                  <a:pt x="992753" y="1143606"/>
                  <a:pt x="1027241" y="1123260"/>
                  <a:pt x="1064526" y="1119117"/>
                </a:cubicBezTo>
                <a:lnTo>
                  <a:pt x="1187355" y="1105469"/>
                </a:lnTo>
                <a:cubicBezTo>
                  <a:pt x="1220135" y="1097274"/>
                  <a:pt x="1259328" y="1093979"/>
                  <a:pt x="1282890" y="1064526"/>
                </a:cubicBezTo>
                <a:cubicBezTo>
                  <a:pt x="1291877" y="1053292"/>
                  <a:pt x="1291989" y="1037230"/>
                  <a:pt x="1296538" y="1023582"/>
                </a:cubicBezTo>
                <a:cubicBezTo>
                  <a:pt x="1301087" y="991737"/>
                  <a:pt x="1300942" y="958859"/>
                  <a:pt x="1310185" y="928048"/>
                </a:cubicBezTo>
                <a:cubicBezTo>
                  <a:pt x="1314898" y="912337"/>
                  <a:pt x="1330145" y="901776"/>
                  <a:pt x="1337481" y="887105"/>
                </a:cubicBezTo>
                <a:cubicBezTo>
                  <a:pt x="1343915" y="874238"/>
                  <a:pt x="1346580" y="859809"/>
                  <a:pt x="1351129" y="846161"/>
                </a:cubicBezTo>
                <a:cubicBezTo>
                  <a:pt x="1335091" y="653704"/>
                  <a:pt x="1354805" y="734363"/>
                  <a:pt x="1310185" y="600502"/>
                </a:cubicBezTo>
                <a:cubicBezTo>
                  <a:pt x="1305636" y="586854"/>
                  <a:pt x="1304518" y="571528"/>
                  <a:pt x="1296538" y="559558"/>
                </a:cubicBezTo>
                <a:lnTo>
                  <a:pt x="1241947" y="477672"/>
                </a:lnTo>
                <a:cubicBezTo>
                  <a:pt x="1237398" y="436729"/>
                  <a:pt x="1232205" y="395852"/>
                  <a:pt x="1228299" y="354842"/>
                </a:cubicBezTo>
                <a:cubicBezTo>
                  <a:pt x="1223105" y="300309"/>
                  <a:pt x="1239150" y="240066"/>
                  <a:pt x="1214651" y="191069"/>
                </a:cubicBezTo>
                <a:cubicBezTo>
                  <a:pt x="1201784" y="165334"/>
                  <a:pt x="1156704" y="179733"/>
                  <a:pt x="1132764" y="163773"/>
                </a:cubicBezTo>
                <a:cubicBezTo>
                  <a:pt x="1119116" y="154675"/>
                  <a:pt x="1106810" y="143140"/>
                  <a:pt x="1091821" y="136478"/>
                </a:cubicBezTo>
                <a:cubicBezTo>
                  <a:pt x="984693" y="88865"/>
                  <a:pt x="927258" y="104015"/>
                  <a:pt x="791570" y="95535"/>
                </a:cubicBezTo>
                <a:cubicBezTo>
                  <a:pt x="667339" y="54124"/>
                  <a:pt x="863547" y="117647"/>
                  <a:pt x="682388" y="68239"/>
                </a:cubicBezTo>
                <a:cubicBezTo>
                  <a:pt x="654630" y="60668"/>
                  <a:pt x="628882" y="45673"/>
                  <a:pt x="600502" y="40943"/>
                </a:cubicBezTo>
                <a:cubicBezTo>
                  <a:pt x="573206" y="36394"/>
                  <a:pt x="546192" y="29594"/>
                  <a:pt x="518615" y="27296"/>
                </a:cubicBezTo>
                <a:cubicBezTo>
                  <a:pt x="345751" y="12891"/>
                  <a:pt x="293427" y="0"/>
                  <a:pt x="232012" y="0"/>
                </a:cubicBezTo>
                <a:close/>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4244454" y="2743200"/>
            <a:ext cx="2499754" cy="1132764"/>
          </a:xfrm>
          <a:custGeom>
            <a:avLst/>
            <a:gdLst>
              <a:gd name="connsiteX0" fmla="*/ 1241946 w 2499754"/>
              <a:gd name="connsiteY0" fmla="*/ 27296 h 1132764"/>
              <a:gd name="connsiteX1" fmla="*/ 1132764 w 2499754"/>
              <a:gd name="connsiteY1" fmla="*/ 40943 h 1132764"/>
              <a:gd name="connsiteX2" fmla="*/ 1050877 w 2499754"/>
              <a:gd name="connsiteY2" fmla="*/ 68239 h 1132764"/>
              <a:gd name="connsiteX3" fmla="*/ 996286 w 2499754"/>
              <a:gd name="connsiteY3" fmla="*/ 54591 h 1132764"/>
              <a:gd name="connsiteX4" fmla="*/ 873456 w 2499754"/>
              <a:gd name="connsiteY4" fmla="*/ 27296 h 1132764"/>
              <a:gd name="connsiteX5" fmla="*/ 791570 w 2499754"/>
              <a:gd name="connsiteY5" fmla="*/ 0 h 1132764"/>
              <a:gd name="connsiteX6" fmla="*/ 668740 w 2499754"/>
              <a:gd name="connsiteY6" fmla="*/ 13648 h 1132764"/>
              <a:gd name="connsiteX7" fmla="*/ 586853 w 2499754"/>
              <a:gd name="connsiteY7" fmla="*/ 40943 h 1132764"/>
              <a:gd name="connsiteX8" fmla="*/ 504967 w 2499754"/>
              <a:gd name="connsiteY8" fmla="*/ 95534 h 1132764"/>
              <a:gd name="connsiteX9" fmla="*/ 436728 w 2499754"/>
              <a:gd name="connsiteY9" fmla="*/ 150125 h 1132764"/>
              <a:gd name="connsiteX10" fmla="*/ 395785 w 2499754"/>
              <a:gd name="connsiteY10" fmla="*/ 177421 h 1132764"/>
              <a:gd name="connsiteX11" fmla="*/ 313898 w 2499754"/>
              <a:gd name="connsiteY11" fmla="*/ 204716 h 1132764"/>
              <a:gd name="connsiteX12" fmla="*/ 191068 w 2499754"/>
              <a:gd name="connsiteY12" fmla="*/ 272955 h 1132764"/>
              <a:gd name="connsiteX13" fmla="*/ 109182 w 2499754"/>
              <a:gd name="connsiteY13" fmla="*/ 327546 h 1132764"/>
              <a:gd name="connsiteX14" fmla="*/ 54591 w 2499754"/>
              <a:gd name="connsiteY14" fmla="*/ 409433 h 1132764"/>
              <a:gd name="connsiteX15" fmla="*/ 13647 w 2499754"/>
              <a:gd name="connsiteY15" fmla="*/ 491319 h 1132764"/>
              <a:gd name="connsiteX16" fmla="*/ 0 w 2499754"/>
              <a:gd name="connsiteY16" fmla="*/ 532263 h 1132764"/>
              <a:gd name="connsiteX17" fmla="*/ 13647 w 2499754"/>
              <a:gd name="connsiteY17" fmla="*/ 641445 h 1132764"/>
              <a:gd name="connsiteX18" fmla="*/ 95534 w 2499754"/>
              <a:gd name="connsiteY18" fmla="*/ 709684 h 1132764"/>
              <a:gd name="connsiteX19" fmla="*/ 163773 w 2499754"/>
              <a:gd name="connsiteY19" fmla="*/ 777922 h 1132764"/>
              <a:gd name="connsiteX20" fmla="*/ 191068 w 2499754"/>
              <a:gd name="connsiteY20" fmla="*/ 818866 h 1132764"/>
              <a:gd name="connsiteX21" fmla="*/ 177421 w 2499754"/>
              <a:gd name="connsiteY21" fmla="*/ 982639 h 1132764"/>
              <a:gd name="connsiteX22" fmla="*/ 272955 w 2499754"/>
              <a:gd name="connsiteY22" fmla="*/ 1078173 h 1132764"/>
              <a:gd name="connsiteX23" fmla="*/ 354842 w 2499754"/>
              <a:gd name="connsiteY23" fmla="*/ 1105469 h 1132764"/>
              <a:gd name="connsiteX24" fmla="*/ 464024 w 2499754"/>
              <a:gd name="connsiteY24" fmla="*/ 1132764 h 1132764"/>
              <a:gd name="connsiteX25" fmla="*/ 818865 w 2499754"/>
              <a:gd name="connsiteY25" fmla="*/ 1119116 h 1132764"/>
              <a:gd name="connsiteX26" fmla="*/ 859809 w 2499754"/>
              <a:gd name="connsiteY26" fmla="*/ 1105469 h 1132764"/>
              <a:gd name="connsiteX27" fmla="*/ 914400 w 2499754"/>
              <a:gd name="connsiteY27" fmla="*/ 1091821 h 1132764"/>
              <a:gd name="connsiteX28" fmla="*/ 955343 w 2499754"/>
              <a:gd name="connsiteY28" fmla="*/ 1064525 h 1132764"/>
              <a:gd name="connsiteX29" fmla="*/ 1037230 w 2499754"/>
              <a:gd name="connsiteY29" fmla="*/ 1037230 h 1132764"/>
              <a:gd name="connsiteX30" fmla="*/ 1078173 w 2499754"/>
              <a:gd name="connsiteY30" fmla="*/ 1023582 h 1132764"/>
              <a:gd name="connsiteX31" fmla="*/ 1119116 w 2499754"/>
              <a:gd name="connsiteY31" fmla="*/ 1009934 h 1132764"/>
              <a:gd name="connsiteX32" fmla="*/ 1173707 w 2499754"/>
              <a:gd name="connsiteY32" fmla="*/ 996287 h 1132764"/>
              <a:gd name="connsiteX33" fmla="*/ 1255594 w 2499754"/>
              <a:gd name="connsiteY33" fmla="*/ 968991 h 1132764"/>
              <a:gd name="connsiteX34" fmla="*/ 1392071 w 2499754"/>
              <a:gd name="connsiteY34" fmla="*/ 941696 h 1132764"/>
              <a:gd name="connsiteX35" fmla="*/ 1583140 w 2499754"/>
              <a:gd name="connsiteY35" fmla="*/ 900752 h 1132764"/>
              <a:gd name="connsiteX36" fmla="*/ 1733265 w 2499754"/>
              <a:gd name="connsiteY36" fmla="*/ 859809 h 1132764"/>
              <a:gd name="connsiteX37" fmla="*/ 1801504 w 2499754"/>
              <a:gd name="connsiteY37" fmla="*/ 873457 h 1132764"/>
              <a:gd name="connsiteX38" fmla="*/ 1883391 w 2499754"/>
              <a:gd name="connsiteY38" fmla="*/ 900752 h 1132764"/>
              <a:gd name="connsiteX39" fmla="*/ 1924334 w 2499754"/>
              <a:gd name="connsiteY39" fmla="*/ 928048 h 1132764"/>
              <a:gd name="connsiteX40" fmla="*/ 2101755 w 2499754"/>
              <a:gd name="connsiteY40" fmla="*/ 928048 h 1132764"/>
              <a:gd name="connsiteX41" fmla="*/ 2265528 w 2499754"/>
              <a:gd name="connsiteY41" fmla="*/ 873457 h 1132764"/>
              <a:gd name="connsiteX42" fmla="*/ 2306471 w 2499754"/>
              <a:gd name="connsiteY42" fmla="*/ 859809 h 1132764"/>
              <a:gd name="connsiteX43" fmla="*/ 2347415 w 2499754"/>
              <a:gd name="connsiteY43" fmla="*/ 846161 h 1132764"/>
              <a:gd name="connsiteX44" fmla="*/ 2388358 w 2499754"/>
              <a:gd name="connsiteY44" fmla="*/ 805218 h 1132764"/>
              <a:gd name="connsiteX45" fmla="*/ 2415653 w 2499754"/>
              <a:gd name="connsiteY45" fmla="*/ 764275 h 1132764"/>
              <a:gd name="connsiteX46" fmla="*/ 2456597 w 2499754"/>
              <a:gd name="connsiteY46" fmla="*/ 736979 h 1132764"/>
              <a:gd name="connsiteX47" fmla="*/ 2470245 w 2499754"/>
              <a:gd name="connsiteY47" fmla="*/ 436728 h 1132764"/>
              <a:gd name="connsiteX48" fmla="*/ 2442949 w 2499754"/>
              <a:gd name="connsiteY48" fmla="*/ 313899 h 1132764"/>
              <a:gd name="connsiteX49" fmla="*/ 2402006 w 2499754"/>
              <a:gd name="connsiteY49" fmla="*/ 272955 h 1132764"/>
              <a:gd name="connsiteX50" fmla="*/ 2361062 w 2499754"/>
              <a:gd name="connsiteY50" fmla="*/ 245660 h 1132764"/>
              <a:gd name="connsiteX51" fmla="*/ 2320119 w 2499754"/>
              <a:gd name="connsiteY51" fmla="*/ 204716 h 1132764"/>
              <a:gd name="connsiteX52" fmla="*/ 2279176 w 2499754"/>
              <a:gd name="connsiteY52" fmla="*/ 177421 h 1132764"/>
              <a:gd name="connsiteX53" fmla="*/ 2238233 w 2499754"/>
              <a:gd name="connsiteY53" fmla="*/ 136478 h 1132764"/>
              <a:gd name="connsiteX54" fmla="*/ 2156346 w 2499754"/>
              <a:gd name="connsiteY54" fmla="*/ 109182 h 1132764"/>
              <a:gd name="connsiteX55" fmla="*/ 2060812 w 2499754"/>
              <a:gd name="connsiteY55" fmla="*/ 136478 h 1132764"/>
              <a:gd name="connsiteX56" fmla="*/ 1978925 w 2499754"/>
              <a:gd name="connsiteY56" fmla="*/ 191069 h 1132764"/>
              <a:gd name="connsiteX57" fmla="*/ 1883391 w 2499754"/>
              <a:gd name="connsiteY57" fmla="*/ 177421 h 1132764"/>
              <a:gd name="connsiteX58" fmla="*/ 1801504 w 2499754"/>
              <a:gd name="connsiteY58" fmla="*/ 136478 h 1132764"/>
              <a:gd name="connsiteX59" fmla="*/ 1678674 w 2499754"/>
              <a:gd name="connsiteY59" fmla="*/ 122830 h 1132764"/>
              <a:gd name="connsiteX60" fmla="*/ 1637731 w 2499754"/>
              <a:gd name="connsiteY60" fmla="*/ 95534 h 1132764"/>
              <a:gd name="connsiteX61" fmla="*/ 1460310 w 2499754"/>
              <a:gd name="connsiteY61" fmla="*/ 54591 h 1132764"/>
              <a:gd name="connsiteX62" fmla="*/ 1378424 w 2499754"/>
              <a:gd name="connsiteY62" fmla="*/ 13648 h 1132764"/>
              <a:gd name="connsiteX63" fmla="*/ 1337480 w 2499754"/>
              <a:gd name="connsiteY63" fmla="*/ 0 h 1132764"/>
              <a:gd name="connsiteX64" fmla="*/ 1255594 w 2499754"/>
              <a:gd name="connsiteY64" fmla="*/ 13648 h 1132764"/>
              <a:gd name="connsiteX65" fmla="*/ 1241946 w 2499754"/>
              <a:gd name="connsiteY65" fmla="*/ 54591 h 1132764"/>
              <a:gd name="connsiteX66" fmla="*/ 1187355 w 2499754"/>
              <a:gd name="connsiteY66" fmla="*/ 54591 h 113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499754" h="1132764">
                <a:moveTo>
                  <a:pt x="1241946" y="27296"/>
                </a:moveTo>
                <a:cubicBezTo>
                  <a:pt x="1205552" y="31845"/>
                  <a:pt x="1168627" y="33258"/>
                  <a:pt x="1132764" y="40943"/>
                </a:cubicBezTo>
                <a:cubicBezTo>
                  <a:pt x="1104630" y="46972"/>
                  <a:pt x="1050877" y="68239"/>
                  <a:pt x="1050877" y="68239"/>
                </a:cubicBezTo>
                <a:cubicBezTo>
                  <a:pt x="1032680" y="63690"/>
                  <a:pt x="1014596" y="58660"/>
                  <a:pt x="996286" y="54591"/>
                </a:cubicBezTo>
                <a:cubicBezTo>
                  <a:pt x="946212" y="43463"/>
                  <a:pt x="920991" y="41556"/>
                  <a:pt x="873456" y="27296"/>
                </a:cubicBezTo>
                <a:cubicBezTo>
                  <a:pt x="845898" y="19028"/>
                  <a:pt x="791570" y="0"/>
                  <a:pt x="791570" y="0"/>
                </a:cubicBezTo>
                <a:cubicBezTo>
                  <a:pt x="750627" y="4549"/>
                  <a:pt x="709135" y="5569"/>
                  <a:pt x="668740" y="13648"/>
                </a:cubicBezTo>
                <a:cubicBezTo>
                  <a:pt x="640527" y="19291"/>
                  <a:pt x="586853" y="40943"/>
                  <a:pt x="586853" y="40943"/>
                </a:cubicBezTo>
                <a:cubicBezTo>
                  <a:pt x="559558" y="59140"/>
                  <a:pt x="523164" y="68239"/>
                  <a:pt x="504967" y="95534"/>
                </a:cubicBezTo>
                <a:cubicBezTo>
                  <a:pt x="469691" y="148448"/>
                  <a:pt x="493232" y="131291"/>
                  <a:pt x="436728" y="150125"/>
                </a:cubicBezTo>
                <a:cubicBezTo>
                  <a:pt x="423080" y="159224"/>
                  <a:pt x="410774" y="170759"/>
                  <a:pt x="395785" y="177421"/>
                </a:cubicBezTo>
                <a:cubicBezTo>
                  <a:pt x="369493" y="189106"/>
                  <a:pt x="313898" y="204716"/>
                  <a:pt x="313898" y="204716"/>
                </a:cubicBezTo>
                <a:cubicBezTo>
                  <a:pt x="220042" y="267287"/>
                  <a:pt x="263134" y="248933"/>
                  <a:pt x="191068" y="272955"/>
                </a:cubicBezTo>
                <a:cubicBezTo>
                  <a:pt x="163773" y="291152"/>
                  <a:pt x="127379" y="300251"/>
                  <a:pt x="109182" y="327546"/>
                </a:cubicBezTo>
                <a:cubicBezTo>
                  <a:pt x="90985" y="354842"/>
                  <a:pt x="64965" y="378311"/>
                  <a:pt x="54591" y="409433"/>
                </a:cubicBezTo>
                <a:cubicBezTo>
                  <a:pt x="35756" y="465937"/>
                  <a:pt x="48923" y="438406"/>
                  <a:pt x="13647" y="491319"/>
                </a:cubicBezTo>
                <a:cubicBezTo>
                  <a:pt x="9098" y="504967"/>
                  <a:pt x="0" y="517877"/>
                  <a:pt x="0" y="532263"/>
                </a:cubicBezTo>
                <a:cubicBezTo>
                  <a:pt x="0" y="568940"/>
                  <a:pt x="1113" y="606976"/>
                  <a:pt x="13647" y="641445"/>
                </a:cubicBezTo>
                <a:cubicBezTo>
                  <a:pt x="22053" y="664561"/>
                  <a:pt x="76041" y="696688"/>
                  <a:pt x="95534" y="709684"/>
                </a:cubicBezTo>
                <a:cubicBezTo>
                  <a:pt x="168329" y="818874"/>
                  <a:pt x="72782" y="686930"/>
                  <a:pt x="163773" y="777922"/>
                </a:cubicBezTo>
                <a:cubicBezTo>
                  <a:pt x="175371" y="789521"/>
                  <a:pt x="181970" y="805218"/>
                  <a:pt x="191068" y="818866"/>
                </a:cubicBezTo>
                <a:cubicBezTo>
                  <a:pt x="186519" y="873457"/>
                  <a:pt x="177421" y="927859"/>
                  <a:pt x="177421" y="982639"/>
                </a:cubicBezTo>
                <a:cubicBezTo>
                  <a:pt x="177421" y="1032978"/>
                  <a:pt x="233874" y="1065146"/>
                  <a:pt x="272955" y="1078173"/>
                </a:cubicBezTo>
                <a:cubicBezTo>
                  <a:pt x="300251" y="1087272"/>
                  <a:pt x="326628" y="1099827"/>
                  <a:pt x="354842" y="1105469"/>
                </a:cubicBezTo>
                <a:cubicBezTo>
                  <a:pt x="437187" y="1121937"/>
                  <a:pt x="401074" y="1111781"/>
                  <a:pt x="464024" y="1132764"/>
                </a:cubicBezTo>
                <a:cubicBezTo>
                  <a:pt x="582304" y="1128215"/>
                  <a:pt x="700778" y="1127260"/>
                  <a:pt x="818865" y="1119116"/>
                </a:cubicBezTo>
                <a:cubicBezTo>
                  <a:pt x="833217" y="1118126"/>
                  <a:pt x="845976" y="1109421"/>
                  <a:pt x="859809" y="1105469"/>
                </a:cubicBezTo>
                <a:cubicBezTo>
                  <a:pt x="877844" y="1100316"/>
                  <a:pt x="896203" y="1096370"/>
                  <a:pt x="914400" y="1091821"/>
                </a:cubicBezTo>
                <a:cubicBezTo>
                  <a:pt x="928048" y="1082722"/>
                  <a:pt x="940354" y="1071187"/>
                  <a:pt x="955343" y="1064525"/>
                </a:cubicBezTo>
                <a:cubicBezTo>
                  <a:pt x="981635" y="1052840"/>
                  <a:pt x="1009934" y="1046328"/>
                  <a:pt x="1037230" y="1037230"/>
                </a:cubicBezTo>
                <a:lnTo>
                  <a:pt x="1078173" y="1023582"/>
                </a:lnTo>
                <a:cubicBezTo>
                  <a:pt x="1091821" y="1019033"/>
                  <a:pt x="1105160" y="1013423"/>
                  <a:pt x="1119116" y="1009934"/>
                </a:cubicBezTo>
                <a:cubicBezTo>
                  <a:pt x="1137313" y="1005385"/>
                  <a:pt x="1155741" y="1001677"/>
                  <a:pt x="1173707" y="996287"/>
                </a:cubicBezTo>
                <a:cubicBezTo>
                  <a:pt x="1201266" y="988019"/>
                  <a:pt x="1227681" y="975969"/>
                  <a:pt x="1255594" y="968991"/>
                </a:cubicBezTo>
                <a:cubicBezTo>
                  <a:pt x="1337031" y="948631"/>
                  <a:pt x="1291683" y="958426"/>
                  <a:pt x="1392071" y="941696"/>
                </a:cubicBezTo>
                <a:cubicBezTo>
                  <a:pt x="1508753" y="902802"/>
                  <a:pt x="1445408" y="917969"/>
                  <a:pt x="1583140" y="900752"/>
                </a:cubicBezTo>
                <a:cubicBezTo>
                  <a:pt x="1687033" y="866122"/>
                  <a:pt x="1636814" y="879100"/>
                  <a:pt x="1733265" y="859809"/>
                </a:cubicBezTo>
                <a:cubicBezTo>
                  <a:pt x="1756011" y="864358"/>
                  <a:pt x="1779125" y="867354"/>
                  <a:pt x="1801504" y="873457"/>
                </a:cubicBezTo>
                <a:cubicBezTo>
                  <a:pt x="1829262" y="881027"/>
                  <a:pt x="1883391" y="900752"/>
                  <a:pt x="1883391" y="900752"/>
                </a:cubicBezTo>
                <a:cubicBezTo>
                  <a:pt x="1897039" y="909851"/>
                  <a:pt x="1909663" y="920712"/>
                  <a:pt x="1924334" y="928048"/>
                </a:cubicBezTo>
                <a:cubicBezTo>
                  <a:pt x="1985229" y="958496"/>
                  <a:pt x="2025397" y="935684"/>
                  <a:pt x="2101755" y="928048"/>
                </a:cubicBezTo>
                <a:lnTo>
                  <a:pt x="2265528" y="873457"/>
                </a:lnTo>
                <a:lnTo>
                  <a:pt x="2306471" y="859809"/>
                </a:lnTo>
                <a:lnTo>
                  <a:pt x="2347415" y="846161"/>
                </a:lnTo>
                <a:cubicBezTo>
                  <a:pt x="2361063" y="832513"/>
                  <a:pt x="2376002" y="820045"/>
                  <a:pt x="2388358" y="805218"/>
                </a:cubicBezTo>
                <a:cubicBezTo>
                  <a:pt x="2398859" y="792617"/>
                  <a:pt x="2404055" y="775873"/>
                  <a:pt x="2415653" y="764275"/>
                </a:cubicBezTo>
                <a:cubicBezTo>
                  <a:pt x="2427252" y="752676"/>
                  <a:pt x="2442949" y="746078"/>
                  <a:pt x="2456597" y="736979"/>
                </a:cubicBezTo>
                <a:cubicBezTo>
                  <a:pt x="2530627" y="625932"/>
                  <a:pt x="2491491" y="702310"/>
                  <a:pt x="2470245" y="436728"/>
                </a:cubicBezTo>
                <a:cubicBezTo>
                  <a:pt x="2469569" y="428282"/>
                  <a:pt x="2457374" y="335537"/>
                  <a:pt x="2442949" y="313899"/>
                </a:cubicBezTo>
                <a:cubicBezTo>
                  <a:pt x="2432243" y="297840"/>
                  <a:pt x="2416833" y="285311"/>
                  <a:pt x="2402006" y="272955"/>
                </a:cubicBezTo>
                <a:cubicBezTo>
                  <a:pt x="2389405" y="262454"/>
                  <a:pt x="2373663" y="256161"/>
                  <a:pt x="2361062" y="245660"/>
                </a:cubicBezTo>
                <a:cubicBezTo>
                  <a:pt x="2346235" y="233304"/>
                  <a:pt x="2334946" y="217072"/>
                  <a:pt x="2320119" y="204716"/>
                </a:cubicBezTo>
                <a:cubicBezTo>
                  <a:pt x="2307518" y="194215"/>
                  <a:pt x="2291777" y="187922"/>
                  <a:pt x="2279176" y="177421"/>
                </a:cubicBezTo>
                <a:cubicBezTo>
                  <a:pt x="2264349" y="165065"/>
                  <a:pt x="2255105" y="145851"/>
                  <a:pt x="2238233" y="136478"/>
                </a:cubicBezTo>
                <a:cubicBezTo>
                  <a:pt x="2213082" y="122505"/>
                  <a:pt x="2156346" y="109182"/>
                  <a:pt x="2156346" y="109182"/>
                </a:cubicBezTo>
                <a:cubicBezTo>
                  <a:pt x="2143495" y="112395"/>
                  <a:pt x="2076832" y="127578"/>
                  <a:pt x="2060812" y="136478"/>
                </a:cubicBezTo>
                <a:cubicBezTo>
                  <a:pt x="2032135" y="152410"/>
                  <a:pt x="1978925" y="191069"/>
                  <a:pt x="1978925" y="191069"/>
                </a:cubicBezTo>
                <a:cubicBezTo>
                  <a:pt x="1947080" y="186520"/>
                  <a:pt x="1914202" y="186665"/>
                  <a:pt x="1883391" y="177421"/>
                </a:cubicBezTo>
                <a:cubicBezTo>
                  <a:pt x="1765497" y="142052"/>
                  <a:pt x="1914998" y="155393"/>
                  <a:pt x="1801504" y="136478"/>
                </a:cubicBezTo>
                <a:cubicBezTo>
                  <a:pt x="1760869" y="129706"/>
                  <a:pt x="1719617" y="127379"/>
                  <a:pt x="1678674" y="122830"/>
                </a:cubicBezTo>
                <a:cubicBezTo>
                  <a:pt x="1665026" y="113731"/>
                  <a:pt x="1652720" y="102196"/>
                  <a:pt x="1637731" y="95534"/>
                </a:cubicBezTo>
                <a:cubicBezTo>
                  <a:pt x="1566742" y="63983"/>
                  <a:pt x="1538024" y="65693"/>
                  <a:pt x="1460310" y="54591"/>
                </a:cubicBezTo>
                <a:cubicBezTo>
                  <a:pt x="1357395" y="20285"/>
                  <a:pt x="1484254" y="66562"/>
                  <a:pt x="1378424" y="13648"/>
                </a:cubicBezTo>
                <a:cubicBezTo>
                  <a:pt x="1365557" y="7214"/>
                  <a:pt x="1351128" y="4549"/>
                  <a:pt x="1337480" y="0"/>
                </a:cubicBezTo>
                <a:cubicBezTo>
                  <a:pt x="1310185" y="4549"/>
                  <a:pt x="1279620" y="-81"/>
                  <a:pt x="1255594" y="13648"/>
                </a:cubicBezTo>
                <a:cubicBezTo>
                  <a:pt x="1243104" y="20785"/>
                  <a:pt x="1254282" y="47190"/>
                  <a:pt x="1241946" y="54591"/>
                </a:cubicBezTo>
                <a:cubicBezTo>
                  <a:pt x="1226342" y="63953"/>
                  <a:pt x="1205552" y="54591"/>
                  <a:pt x="1187355" y="54591"/>
                </a:cubicBez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7438030" y="2183642"/>
            <a:ext cx="1609731" cy="1310185"/>
          </a:xfrm>
          <a:custGeom>
            <a:avLst/>
            <a:gdLst>
              <a:gd name="connsiteX0" fmla="*/ 655092 w 1609731"/>
              <a:gd name="connsiteY0" fmla="*/ 27295 h 1310185"/>
              <a:gd name="connsiteX1" fmla="*/ 491319 w 1609731"/>
              <a:gd name="connsiteY1" fmla="*/ 40943 h 1310185"/>
              <a:gd name="connsiteX2" fmla="*/ 409433 w 1609731"/>
              <a:gd name="connsiteY2" fmla="*/ 68239 h 1310185"/>
              <a:gd name="connsiteX3" fmla="*/ 368489 w 1609731"/>
              <a:gd name="connsiteY3" fmla="*/ 81886 h 1310185"/>
              <a:gd name="connsiteX4" fmla="*/ 327546 w 1609731"/>
              <a:gd name="connsiteY4" fmla="*/ 109182 h 1310185"/>
              <a:gd name="connsiteX5" fmla="*/ 286603 w 1609731"/>
              <a:gd name="connsiteY5" fmla="*/ 122830 h 1310185"/>
              <a:gd name="connsiteX6" fmla="*/ 232012 w 1609731"/>
              <a:gd name="connsiteY6" fmla="*/ 150125 h 1310185"/>
              <a:gd name="connsiteX7" fmla="*/ 191069 w 1609731"/>
              <a:gd name="connsiteY7" fmla="*/ 191068 h 1310185"/>
              <a:gd name="connsiteX8" fmla="*/ 109182 w 1609731"/>
              <a:gd name="connsiteY8" fmla="*/ 245659 h 1310185"/>
              <a:gd name="connsiteX9" fmla="*/ 68239 w 1609731"/>
              <a:gd name="connsiteY9" fmla="*/ 327546 h 1310185"/>
              <a:gd name="connsiteX10" fmla="*/ 40943 w 1609731"/>
              <a:gd name="connsiteY10" fmla="*/ 368489 h 1310185"/>
              <a:gd name="connsiteX11" fmla="*/ 27295 w 1609731"/>
              <a:gd name="connsiteY11" fmla="*/ 409433 h 1310185"/>
              <a:gd name="connsiteX12" fmla="*/ 54591 w 1609731"/>
              <a:gd name="connsiteY12" fmla="*/ 518615 h 1310185"/>
              <a:gd name="connsiteX13" fmla="*/ 27295 w 1609731"/>
              <a:gd name="connsiteY13" fmla="*/ 627797 h 1310185"/>
              <a:gd name="connsiteX14" fmla="*/ 0 w 1609731"/>
              <a:gd name="connsiteY14" fmla="*/ 723331 h 1310185"/>
              <a:gd name="connsiteX15" fmla="*/ 13648 w 1609731"/>
              <a:gd name="connsiteY15" fmla="*/ 887104 h 1310185"/>
              <a:gd name="connsiteX16" fmla="*/ 68239 w 1609731"/>
              <a:gd name="connsiteY16" fmla="*/ 968991 h 1310185"/>
              <a:gd name="connsiteX17" fmla="*/ 95534 w 1609731"/>
              <a:gd name="connsiteY17" fmla="*/ 1050877 h 1310185"/>
              <a:gd name="connsiteX18" fmla="*/ 109182 w 1609731"/>
              <a:gd name="connsiteY18" fmla="*/ 1091821 h 1310185"/>
              <a:gd name="connsiteX19" fmla="*/ 163773 w 1609731"/>
              <a:gd name="connsiteY19" fmla="*/ 1173707 h 1310185"/>
              <a:gd name="connsiteX20" fmla="*/ 204716 w 1609731"/>
              <a:gd name="connsiteY20" fmla="*/ 1255594 h 1310185"/>
              <a:gd name="connsiteX21" fmla="*/ 286603 w 1609731"/>
              <a:gd name="connsiteY21" fmla="*/ 1310185 h 1310185"/>
              <a:gd name="connsiteX22" fmla="*/ 368489 w 1609731"/>
              <a:gd name="connsiteY22" fmla="*/ 1296537 h 1310185"/>
              <a:gd name="connsiteX23" fmla="*/ 450376 w 1609731"/>
              <a:gd name="connsiteY23" fmla="*/ 1269242 h 1310185"/>
              <a:gd name="connsiteX24" fmla="*/ 491319 w 1609731"/>
              <a:gd name="connsiteY24" fmla="*/ 1255594 h 1310185"/>
              <a:gd name="connsiteX25" fmla="*/ 545910 w 1609731"/>
              <a:gd name="connsiteY25" fmla="*/ 1241946 h 1310185"/>
              <a:gd name="connsiteX26" fmla="*/ 887104 w 1609731"/>
              <a:gd name="connsiteY26" fmla="*/ 1255594 h 1310185"/>
              <a:gd name="connsiteX27" fmla="*/ 1023582 w 1609731"/>
              <a:gd name="connsiteY27" fmla="*/ 1255594 h 1310185"/>
              <a:gd name="connsiteX28" fmla="*/ 1064525 w 1609731"/>
              <a:gd name="connsiteY28" fmla="*/ 1241946 h 1310185"/>
              <a:gd name="connsiteX29" fmla="*/ 1351128 w 1609731"/>
              <a:gd name="connsiteY29" fmla="*/ 1214651 h 1310185"/>
              <a:gd name="connsiteX30" fmla="*/ 1378424 w 1609731"/>
              <a:gd name="connsiteY30" fmla="*/ 1050877 h 1310185"/>
              <a:gd name="connsiteX31" fmla="*/ 1392071 w 1609731"/>
              <a:gd name="connsiteY31" fmla="*/ 1009934 h 1310185"/>
              <a:gd name="connsiteX32" fmla="*/ 1473958 w 1609731"/>
              <a:gd name="connsiteY32" fmla="*/ 955343 h 1310185"/>
              <a:gd name="connsiteX33" fmla="*/ 1514901 w 1609731"/>
              <a:gd name="connsiteY33" fmla="*/ 873457 h 1310185"/>
              <a:gd name="connsiteX34" fmla="*/ 1555845 w 1609731"/>
              <a:gd name="connsiteY34" fmla="*/ 791570 h 1310185"/>
              <a:gd name="connsiteX35" fmla="*/ 1569492 w 1609731"/>
              <a:gd name="connsiteY35" fmla="*/ 709683 h 1310185"/>
              <a:gd name="connsiteX36" fmla="*/ 1596788 w 1609731"/>
              <a:gd name="connsiteY36" fmla="*/ 627797 h 1310185"/>
              <a:gd name="connsiteX37" fmla="*/ 1542197 w 1609731"/>
              <a:gd name="connsiteY37" fmla="*/ 272955 h 1310185"/>
              <a:gd name="connsiteX38" fmla="*/ 1487606 w 1609731"/>
              <a:gd name="connsiteY38" fmla="*/ 245659 h 1310185"/>
              <a:gd name="connsiteX39" fmla="*/ 1446663 w 1609731"/>
              <a:gd name="connsiteY39" fmla="*/ 232012 h 1310185"/>
              <a:gd name="connsiteX40" fmla="*/ 1364776 w 1609731"/>
              <a:gd name="connsiteY40" fmla="*/ 177421 h 1310185"/>
              <a:gd name="connsiteX41" fmla="*/ 1146412 w 1609731"/>
              <a:gd name="connsiteY41" fmla="*/ 150125 h 1310185"/>
              <a:gd name="connsiteX42" fmla="*/ 1105469 w 1609731"/>
              <a:gd name="connsiteY42" fmla="*/ 109182 h 1310185"/>
              <a:gd name="connsiteX43" fmla="*/ 1064525 w 1609731"/>
              <a:gd name="connsiteY43" fmla="*/ 81886 h 1310185"/>
              <a:gd name="connsiteX44" fmla="*/ 1037230 w 1609731"/>
              <a:gd name="connsiteY44" fmla="*/ 40943 h 1310185"/>
              <a:gd name="connsiteX45" fmla="*/ 955343 w 1609731"/>
              <a:gd name="connsiteY45" fmla="*/ 0 h 1310185"/>
              <a:gd name="connsiteX46" fmla="*/ 818866 w 1609731"/>
              <a:gd name="connsiteY46" fmla="*/ 13648 h 1310185"/>
              <a:gd name="connsiteX47" fmla="*/ 736979 w 1609731"/>
              <a:gd name="connsiteY47" fmla="*/ 40943 h 1310185"/>
              <a:gd name="connsiteX48" fmla="*/ 696036 w 1609731"/>
              <a:gd name="connsiteY48" fmla="*/ 54591 h 1310185"/>
              <a:gd name="connsiteX49" fmla="*/ 586854 w 1609731"/>
              <a:gd name="connsiteY49" fmla="*/ 40943 h 1310185"/>
              <a:gd name="connsiteX50" fmla="*/ 491319 w 1609731"/>
              <a:gd name="connsiteY50" fmla="*/ 27295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09731" h="1310185">
                <a:moveTo>
                  <a:pt x="655092" y="27295"/>
                </a:moveTo>
                <a:cubicBezTo>
                  <a:pt x="600501" y="31844"/>
                  <a:pt x="545354" y="31937"/>
                  <a:pt x="491319" y="40943"/>
                </a:cubicBezTo>
                <a:cubicBezTo>
                  <a:pt x="462939" y="45673"/>
                  <a:pt x="436728" y="59141"/>
                  <a:pt x="409433" y="68239"/>
                </a:cubicBezTo>
                <a:lnTo>
                  <a:pt x="368489" y="81886"/>
                </a:lnTo>
                <a:cubicBezTo>
                  <a:pt x="354841" y="90985"/>
                  <a:pt x="342217" y="101846"/>
                  <a:pt x="327546" y="109182"/>
                </a:cubicBezTo>
                <a:cubicBezTo>
                  <a:pt x="314679" y="115616"/>
                  <a:pt x="299826" y="117163"/>
                  <a:pt x="286603" y="122830"/>
                </a:cubicBezTo>
                <a:cubicBezTo>
                  <a:pt x="267903" y="130844"/>
                  <a:pt x="250209" y="141027"/>
                  <a:pt x="232012" y="150125"/>
                </a:cubicBezTo>
                <a:cubicBezTo>
                  <a:pt x="218364" y="163773"/>
                  <a:pt x="206304" y="179219"/>
                  <a:pt x="191069" y="191068"/>
                </a:cubicBezTo>
                <a:cubicBezTo>
                  <a:pt x="165174" y="211208"/>
                  <a:pt x="109182" y="245659"/>
                  <a:pt x="109182" y="245659"/>
                </a:cubicBezTo>
                <a:cubicBezTo>
                  <a:pt x="30951" y="363006"/>
                  <a:pt x="124746" y="214532"/>
                  <a:pt x="68239" y="327546"/>
                </a:cubicBezTo>
                <a:cubicBezTo>
                  <a:pt x="60904" y="342217"/>
                  <a:pt x="50042" y="354841"/>
                  <a:pt x="40943" y="368489"/>
                </a:cubicBezTo>
                <a:cubicBezTo>
                  <a:pt x="36394" y="382137"/>
                  <a:pt x="25993" y="395106"/>
                  <a:pt x="27295" y="409433"/>
                </a:cubicBezTo>
                <a:cubicBezTo>
                  <a:pt x="30691" y="446793"/>
                  <a:pt x="54591" y="518615"/>
                  <a:pt x="54591" y="518615"/>
                </a:cubicBezTo>
                <a:cubicBezTo>
                  <a:pt x="26839" y="657371"/>
                  <a:pt x="55276" y="529863"/>
                  <a:pt x="27295" y="627797"/>
                </a:cubicBezTo>
                <a:cubicBezTo>
                  <a:pt x="-6978" y="747755"/>
                  <a:pt x="32723" y="625164"/>
                  <a:pt x="0" y="723331"/>
                </a:cubicBezTo>
                <a:cubicBezTo>
                  <a:pt x="4549" y="777922"/>
                  <a:pt x="-1014" y="834322"/>
                  <a:pt x="13648" y="887104"/>
                </a:cubicBezTo>
                <a:cubicBezTo>
                  <a:pt x="22428" y="918712"/>
                  <a:pt x="68239" y="968991"/>
                  <a:pt x="68239" y="968991"/>
                </a:cubicBezTo>
                <a:lnTo>
                  <a:pt x="95534" y="1050877"/>
                </a:lnTo>
                <a:cubicBezTo>
                  <a:pt x="100083" y="1064525"/>
                  <a:pt x="101202" y="1079851"/>
                  <a:pt x="109182" y="1091821"/>
                </a:cubicBezTo>
                <a:lnTo>
                  <a:pt x="163773" y="1173707"/>
                </a:lnTo>
                <a:cubicBezTo>
                  <a:pt x="173508" y="1202912"/>
                  <a:pt x="179816" y="1233807"/>
                  <a:pt x="204716" y="1255594"/>
                </a:cubicBezTo>
                <a:cubicBezTo>
                  <a:pt x="229404" y="1277196"/>
                  <a:pt x="286603" y="1310185"/>
                  <a:pt x="286603" y="1310185"/>
                </a:cubicBezTo>
                <a:cubicBezTo>
                  <a:pt x="313898" y="1305636"/>
                  <a:pt x="341643" y="1303248"/>
                  <a:pt x="368489" y="1296537"/>
                </a:cubicBezTo>
                <a:cubicBezTo>
                  <a:pt x="396402" y="1289559"/>
                  <a:pt x="423080" y="1278340"/>
                  <a:pt x="450376" y="1269242"/>
                </a:cubicBezTo>
                <a:cubicBezTo>
                  <a:pt x="464024" y="1264693"/>
                  <a:pt x="477363" y="1259083"/>
                  <a:pt x="491319" y="1255594"/>
                </a:cubicBezTo>
                <a:lnTo>
                  <a:pt x="545910" y="1241946"/>
                </a:lnTo>
                <a:cubicBezTo>
                  <a:pt x="659641" y="1246495"/>
                  <a:pt x="773571" y="1247484"/>
                  <a:pt x="887104" y="1255594"/>
                </a:cubicBezTo>
                <a:cubicBezTo>
                  <a:pt x="1045905" y="1266937"/>
                  <a:pt x="718513" y="1299176"/>
                  <a:pt x="1023582" y="1255594"/>
                </a:cubicBezTo>
                <a:cubicBezTo>
                  <a:pt x="1037230" y="1251045"/>
                  <a:pt x="1050204" y="1243310"/>
                  <a:pt x="1064525" y="1241946"/>
                </a:cubicBezTo>
                <a:lnTo>
                  <a:pt x="1351128" y="1214651"/>
                </a:lnTo>
                <a:cubicBezTo>
                  <a:pt x="1362206" y="1126031"/>
                  <a:pt x="1358385" y="1121016"/>
                  <a:pt x="1378424" y="1050877"/>
                </a:cubicBezTo>
                <a:cubicBezTo>
                  <a:pt x="1382376" y="1037045"/>
                  <a:pt x="1381899" y="1020106"/>
                  <a:pt x="1392071" y="1009934"/>
                </a:cubicBezTo>
                <a:cubicBezTo>
                  <a:pt x="1415268" y="986737"/>
                  <a:pt x="1473958" y="955343"/>
                  <a:pt x="1473958" y="955343"/>
                </a:cubicBezTo>
                <a:cubicBezTo>
                  <a:pt x="1508264" y="852428"/>
                  <a:pt x="1461987" y="979287"/>
                  <a:pt x="1514901" y="873457"/>
                </a:cubicBezTo>
                <a:cubicBezTo>
                  <a:pt x="1571400" y="760457"/>
                  <a:pt x="1477626" y="908896"/>
                  <a:pt x="1555845" y="791570"/>
                </a:cubicBezTo>
                <a:cubicBezTo>
                  <a:pt x="1560394" y="764274"/>
                  <a:pt x="1562781" y="736529"/>
                  <a:pt x="1569492" y="709683"/>
                </a:cubicBezTo>
                <a:cubicBezTo>
                  <a:pt x="1576470" y="681770"/>
                  <a:pt x="1596788" y="627797"/>
                  <a:pt x="1596788" y="627797"/>
                </a:cubicBezTo>
                <a:cubicBezTo>
                  <a:pt x="1590302" y="478620"/>
                  <a:pt x="1655722" y="354045"/>
                  <a:pt x="1542197" y="272955"/>
                </a:cubicBezTo>
                <a:cubicBezTo>
                  <a:pt x="1525642" y="261130"/>
                  <a:pt x="1506306" y="253673"/>
                  <a:pt x="1487606" y="245659"/>
                </a:cubicBezTo>
                <a:cubicBezTo>
                  <a:pt x="1474383" y="239992"/>
                  <a:pt x="1460311" y="236561"/>
                  <a:pt x="1446663" y="232012"/>
                </a:cubicBezTo>
                <a:cubicBezTo>
                  <a:pt x="1419367" y="213815"/>
                  <a:pt x="1397135" y="182814"/>
                  <a:pt x="1364776" y="177421"/>
                </a:cubicBezTo>
                <a:cubicBezTo>
                  <a:pt x="1237792" y="156257"/>
                  <a:pt x="1310424" y="166527"/>
                  <a:pt x="1146412" y="150125"/>
                </a:cubicBezTo>
                <a:cubicBezTo>
                  <a:pt x="1132764" y="136477"/>
                  <a:pt x="1120296" y="121538"/>
                  <a:pt x="1105469" y="109182"/>
                </a:cubicBezTo>
                <a:cubicBezTo>
                  <a:pt x="1092868" y="98681"/>
                  <a:pt x="1076124" y="93485"/>
                  <a:pt x="1064525" y="81886"/>
                </a:cubicBezTo>
                <a:cubicBezTo>
                  <a:pt x="1052927" y="70288"/>
                  <a:pt x="1048828" y="52541"/>
                  <a:pt x="1037230" y="40943"/>
                </a:cubicBezTo>
                <a:cubicBezTo>
                  <a:pt x="1010775" y="14488"/>
                  <a:pt x="988641" y="11100"/>
                  <a:pt x="955343" y="0"/>
                </a:cubicBezTo>
                <a:cubicBezTo>
                  <a:pt x="909851" y="4549"/>
                  <a:pt x="863802" y="5223"/>
                  <a:pt x="818866" y="13648"/>
                </a:cubicBezTo>
                <a:cubicBezTo>
                  <a:pt x="790587" y="18950"/>
                  <a:pt x="764275" y="31845"/>
                  <a:pt x="736979" y="40943"/>
                </a:cubicBezTo>
                <a:lnTo>
                  <a:pt x="696036" y="54591"/>
                </a:lnTo>
                <a:cubicBezTo>
                  <a:pt x="659642" y="50042"/>
                  <a:pt x="623032" y="46973"/>
                  <a:pt x="586854" y="40943"/>
                </a:cubicBezTo>
                <a:cubicBezTo>
                  <a:pt x="485107" y="23985"/>
                  <a:pt x="575698" y="27295"/>
                  <a:pt x="491319" y="27295"/>
                </a:cubicBezTo>
              </a:path>
            </a:pathLst>
          </a:custGeom>
          <a:no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rot="10600434">
            <a:off x="1692535" y="3521122"/>
            <a:ext cx="1651166" cy="1201003"/>
          </a:xfrm>
          <a:custGeom>
            <a:avLst/>
            <a:gdLst>
              <a:gd name="connsiteX0" fmla="*/ 777710 w 1651166"/>
              <a:gd name="connsiteY0" fmla="*/ 136478 h 1201003"/>
              <a:gd name="connsiteX1" fmla="*/ 709471 w 1651166"/>
              <a:gd name="connsiteY1" fmla="*/ 95535 h 1201003"/>
              <a:gd name="connsiteX2" fmla="*/ 627584 w 1651166"/>
              <a:gd name="connsiteY2" fmla="*/ 68239 h 1201003"/>
              <a:gd name="connsiteX3" fmla="*/ 586641 w 1651166"/>
              <a:gd name="connsiteY3" fmla="*/ 40944 h 1201003"/>
              <a:gd name="connsiteX4" fmla="*/ 436516 w 1651166"/>
              <a:gd name="connsiteY4" fmla="*/ 0 h 1201003"/>
              <a:gd name="connsiteX5" fmla="*/ 300038 w 1651166"/>
              <a:gd name="connsiteY5" fmla="*/ 13648 h 1201003"/>
              <a:gd name="connsiteX6" fmla="*/ 245447 w 1651166"/>
              <a:gd name="connsiteY6" fmla="*/ 27296 h 1201003"/>
              <a:gd name="connsiteX7" fmla="*/ 177208 w 1651166"/>
              <a:gd name="connsiteY7" fmla="*/ 40944 h 1201003"/>
              <a:gd name="connsiteX8" fmla="*/ 68026 w 1651166"/>
              <a:gd name="connsiteY8" fmla="*/ 163774 h 1201003"/>
              <a:gd name="connsiteX9" fmla="*/ 40731 w 1651166"/>
              <a:gd name="connsiteY9" fmla="*/ 245660 h 1201003"/>
              <a:gd name="connsiteX10" fmla="*/ 27083 w 1651166"/>
              <a:gd name="connsiteY10" fmla="*/ 464024 h 1201003"/>
              <a:gd name="connsiteX11" fmla="*/ 27083 w 1651166"/>
              <a:gd name="connsiteY11" fmla="*/ 627797 h 1201003"/>
              <a:gd name="connsiteX12" fmla="*/ 108969 w 1651166"/>
              <a:gd name="connsiteY12" fmla="*/ 791571 h 1201003"/>
              <a:gd name="connsiteX13" fmla="*/ 163561 w 1651166"/>
              <a:gd name="connsiteY13" fmla="*/ 873457 h 1201003"/>
              <a:gd name="connsiteX14" fmla="*/ 190856 w 1651166"/>
              <a:gd name="connsiteY14" fmla="*/ 914400 h 1201003"/>
              <a:gd name="connsiteX15" fmla="*/ 272743 w 1651166"/>
              <a:gd name="connsiteY15" fmla="*/ 955344 h 1201003"/>
              <a:gd name="connsiteX16" fmla="*/ 409220 w 1651166"/>
              <a:gd name="connsiteY16" fmla="*/ 996287 h 1201003"/>
              <a:gd name="connsiteX17" fmla="*/ 491107 w 1651166"/>
              <a:gd name="connsiteY17" fmla="*/ 1023582 h 1201003"/>
              <a:gd name="connsiteX18" fmla="*/ 695823 w 1651166"/>
              <a:gd name="connsiteY18" fmla="*/ 1037230 h 1201003"/>
              <a:gd name="connsiteX19" fmla="*/ 777710 w 1651166"/>
              <a:gd name="connsiteY19" fmla="*/ 1064526 h 1201003"/>
              <a:gd name="connsiteX20" fmla="*/ 873244 w 1651166"/>
              <a:gd name="connsiteY20" fmla="*/ 1091821 h 1201003"/>
              <a:gd name="connsiteX21" fmla="*/ 982426 w 1651166"/>
              <a:gd name="connsiteY21" fmla="*/ 1146412 h 1201003"/>
              <a:gd name="connsiteX22" fmla="*/ 1037017 w 1651166"/>
              <a:gd name="connsiteY22" fmla="*/ 1173708 h 1201003"/>
              <a:gd name="connsiteX23" fmla="*/ 1132552 w 1651166"/>
              <a:gd name="connsiteY23" fmla="*/ 1201003 h 1201003"/>
              <a:gd name="connsiteX24" fmla="*/ 1309972 w 1651166"/>
              <a:gd name="connsiteY24" fmla="*/ 1187356 h 1201003"/>
              <a:gd name="connsiteX25" fmla="*/ 1391859 w 1651166"/>
              <a:gd name="connsiteY25" fmla="*/ 1132765 h 1201003"/>
              <a:gd name="connsiteX26" fmla="*/ 1487393 w 1651166"/>
              <a:gd name="connsiteY26" fmla="*/ 1078174 h 1201003"/>
              <a:gd name="connsiteX27" fmla="*/ 1501041 w 1651166"/>
              <a:gd name="connsiteY27" fmla="*/ 1023582 h 1201003"/>
              <a:gd name="connsiteX28" fmla="*/ 1514689 w 1651166"/>
              <a:gd name="connsiteY28" fmla="*/ 900753 h 1201003"/>
              <a:gd name="connsiteX29" fmla="*/ 1596575 w 1651166"/>
              <a:gd name="connsiteY29" fmla="*/ 736979 h 1201003"/>
              <a:gd name="connsiteX30" fmla="*/ 1651166 w 1651166"/>
              <a:gd name="connsiteY30" fmla="*/ 614150 h 1201003"/>
              <a:gd name="connsiteX31" fmla="*/ 1582928 w 1651166"/>
              <a:gd name="connsiteY31" fmla="*/ 423081 h 1201003"/>
              <a:gd name="connsiteX32" fmla="*/ 1541984 w 1651166"/>
              <a:gd name="connsiteY32" fmla="*/ 409433 h 1201003"/>
              <a:gd name="connsiteX33" fmla="*/ 1432802 w 1651166"/>
              <a:gd name="connsiteY33" fmla="*/ 341194 h 1201003"/>
              <a:gd name="connsiteX34" fmla="*/ 1391859 w 1651166"/>
              <a:gd name="connsiteY34" fmla="*/ 313899 h 1201003"/>
              <a:gd name="connsiteX35" fmla="*/ 1309972 w 1651166"/>
              <a:gd name="connsiteY35" fmla="*/ 286603 h 1201003"/>
              <a:gd name="connsiteX36" fmla="*/ 1228086 w 1651166"/>
              <a:gd name="connsiteY36" fmla="*/ 245660 h 1201003"/>
              <a:gd name="connsiteX37" fmla="*/ 1146199 w 1651166"/>
              <a:gd name="connsiteY37" fmla="*/ 204717 h 1201003"/>
              <a:gd name="connsiteX38" fmla="*/ 1064313 w 1651166"/>
              <a:gd name="connsiteY38" fmla="*/ 163774 h 1201003"/>
              <a:gd name="connsiteX39" fmla="*/ 1023369 w 1651166"/>
              <a:gd name="connsiteY39" fmla="*/ 136478 h 1201003"/>
              <a:gd name="connsiteX40" fmla="*/ 900540 w 1651166"/>
              <a:gd name="connsiteY40" fmla="*/ 81887 h 1201003"/>
              <a:gd name="connsiteX41" fmla="*/ 791358 w 1651166"/>
              <a:gd name="connsiteY41" fmla="*/ 95535 h 1201003"/>
              <a:gd name="connsiteX42" fmla="*/ 723119 w 1651166"/>
              <a:gd name="connsiteY42" fmla="*/ 109182 h 120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51166" h="1201003">
                <a:moveTo>
                  <a:pt x="777710" y="136478"/>
                </a:moveTo>
                <a:cubicBezTo>
                  <a:pt x="754964" y="122830"/>
                  <a:pt x="733620" y="106512"/>
                  <a:pt x="709471" y="95535"/>
                </a:cubicBezTo>
                <a:cubicBezTo>
                  <a:pt x="683278" y="83629"/>
                  <a:pt x="651524" y="84199"/>
                  <a:pt x="627584" y="68239"/>
                </a:cubicBezTo>
                <a:cubicBezTo>
                  <a:pt x="613936" y="59141"/>
                  <a:pt x="601630" y="47606"/>
                  <a:pt x="586641" y="40944"/>
                </a:cubicBezTo>
                <a:cubicBezTo>
                  <a:pt x="529970" y="15757"/>
                  <a:pt x="494897" y="11676"/>
                  <a:pt x="436516" y="0"/>
                </a:cubicBezTo>
                <a:cubicBezTo>
                  <a:pt x="391023" y="4549"/>
                  <a:pt x="345298" y="7182"/>
                  <a:pt x="300038" y="13648"/>
                </a:cubicBezTo>
                <a:cubicBezTo>
                  <a:pt x="281469" y="16301"/>
                  <a:pt x="263757" y="23227"/>
                  <a:pt x="245447" y="27296"/>
                </a:cubicBezTo>
                <a:cubicBezTo>
                  <a:pt x="222803" y="32328"/>
                  <a:pt x="199954" y="36395"/>
                  <a:pt x="177208" y="40944"/>
                </a:cubicBezTo>
                <a:cubicBezTo>
                  <a:pt x="152500" y="65652"/>
                  <a:pt x="87509" y="119937"/>
                  <a:pt x="68026" y="163774"/>
                </a:cubicBezTo>
                <a:cubicBezTo>
                  <a:pt x="56341" y="190066"/>
                  <a:pt x="40731" y="245660"/>
                  <a:pt x="40731" y="245660"/>
                </a:cubicBezTo>
                <a:cubicBezTo>
                  <a:pt x="36182" y="318448"/>
                  <a:pt x="34718" y="391495"/>
                  <a:pt x="27083" y="464024"/>
                </a:cubicBezTo>
                <a:cubicBezTo>
                  <a:pt x="13833" y="589893"/>
                  <a:pt x="-26597" y="359394"/>
                  <a:pt x="27083" y="627797"/>
                </a:cubicBezTo>
                <a:cubicBezTo>
                  <a:pt x="43227" y="708518"/>
                  <a:pt x="62960" y="722558"/>
                  <a:pt x="108969" y="791571"/>
                </a:cubicBezTo>
                <a:lnTo>
                  <a:pt x="163561" y="873457"/>
                </a:lnTo>
                <a:cubicBezTo>
                  <a:pt x="172659" y="887105"/>
                  <a:pt x="175295" y="909213"/>
                  <a:pt x="190856" y="914400"/>
                </a:cubicBezTo>
                <a:cubicBezTo>
                  <a:pt x="340183" y="964177"/>
                  <a:pt x="113992" y="884788"/>
                  <a:pt x="272743" y="955344"/>
                </a:cubicBezTo>
                <a:cubicBezTo>
                  <a:pt x="339545" y="985034"/>
                  <a:pt x="348151" y="977966"/>
                  <a:pt x="409220" y="996287"/>
                </a:cubicBezTo>
                <a:cubicBezTo>
                  <a:pt x="436779" y="1004555"/>
                  <a:pt x="462399" y="1021668"/>
                  <a:pt x="491107" y="1023582"/>
                </a:cubicBezTo>
                <a:lnTo>
                  <a:pt x="695823" y="1037230"/>
                </a:lnTo>
                <a:cubicBezTo>
                  <a:pt x="723119" y="1046329"/>
                  <a:pt x="749797" y="1057548"/>
                  <a:pt x="777710" y="1064526"/>
                </a:cubicBezTo>
                <a:cubicBezTo>
                  <a:pt x="800867" y="1070315"/>
                  <a:pt x="849319" y="1080946"/>
                  <a:pt x="873244" y="1091821"/>
                </a:cubicBezTo>
                <a:cubicBezTo>
                  <a:pt x="910287" y="1108658"/>
                  <a:pt x="946032" y="1128215"/>
                  <a:pt x="982426" y="1146412"/>
                </a:cubicBezTo>
                <a:cubicBezTo>
                  <a:pt x="1000623" y="1155511"/>
                  <a:pt x="1017716" y="1167274"/>
                  <a:pt x="1037017" y="1173708"/>
                </a:cubicBezTo>
                <a:cubicBezTo>
                  <a:pt x="1095755" y="1193287"/>
                  <a:pt x="1064004" y="1183867"/>
                  <a:pt x="1132552" y="1201003"/>
                </a:cubicBezTo>
                <a:cubicBezTo>
                  <a:pt x="1191692" y="1196454"/>
                  <a:pt x="1252610" y="1202451"/>
                  <a:pt x="1309972" y="1187356"/>
                </a:cubicBezTo>
                <a:cubicBezTo>
                  <a:pt x="1341697" y="1179007"/>
                  <a:pt x="1362517" y="1147436"/>
                  <a:pt x="1391859" y="1132765"/>
                </a:cubicBezTo>
                <a:cubicBezTo>
                  <a:pt x="1461121" y="1098134"/>
                  <a:pt x="1429522" y="1116754"/>
                  <a:pt x="1487393" y="1078174"/>
                </a:cubicBezTo>
                <a:cubicBezTo>
                  <a:pt x="1491942" y="1059977"/>
                  <a:pt x="1498189" y="1042121"/>
                  <a:pt x="1501041" y="1023582"/>
                </a:cubicBezTo>
                <a:cubicBezTo>
                  <a:pt x="1507305" y="982866"/>
                  <a:pt x="1506610" y="941148"/>
                  <a:pt x="1514689" y="900753"/>
                </a:cubicBezTo>
                <a:cubicBezTo>
                  <a:pt x="1561095" y="668723"/>
                  <a:pt x="1516062" y="978511"/>
                  <a:pt x="1596575" y="736979"/>
                </a:cubicBezTo>
                <a:cubicBezTo>
                  <a:pt x="1629058" y="639532"/>
                  <a:pt x="1607911" y="679033"/>
                  <a:pt x="1651166" y="614150"/>
                </a:cubicBezTo>
                <a:cubicBezTo>
                  <a:pt x="1646199" y="574410"/>
                  <a:pt x="1646461" y="444259"/>
                  <a:pt x="1582928" y="423081"/>
                </a:cubicBezTo>
                <a:lnTo>
                  <a:pt x="1541984" y="409433"/>
                </a:lnTo>
                <a:cubicBezTo>
                  <a:pt x="1476510" y="311220"/>
                  <a:pt x="1569226" y="432142"/>
                  <a:pt x="1432802" y="341194"/>
                </a:cubicBezTo>
                <a:cubicBezTo>
                  <a:pt x="1419154" y="332096"/>
                  <a:pt x="1406848" y="320561"/>
                  <a:pt x="1391859" y="313899"/>
                </a:cubicBezTo>
                <a:cubicBezTo>
                  <a:pt x="1365567" y="302214"/>
                  <a:pt x="1333912" y="302563"/>
                  <a:pt x="1309972" y="286603"/>
                </a:cubicBezTo>
                <a:cubicBezTo>
                  <a:pt x="1192635" y="208380"/>
                  <a:pt x="1341093" y="302164"/>
                  <a:pt x="1228086" y="245660"/>
                </a:cubicBezTo>
                <a:cubicBezTo>
                  <a:pt x="1122262" y="192748"/>
                  <a:pt x="1249111" y="239021"/>
                  <a:pt x="1146199" y="204717"/>
                </a:cubicBezTo>
                <a:cubicBezTo>
                  <a:pt x="1028866" y="126493"/>
                  <a:pt x="1177317" y="220275"/>
                  <a:pt x="1064313" y="163774"/>
                </a:cubicBezTo>
                <a:cubicBezTo>
                  <a:pt x="1049642" y="156438"/>
                  <a:pt x="1038358" y="143140"/>
                  <a:pt x="1023369" y="136478"/>
                </a:cubicBezTo>
                <a:cubicBezTo>
                  <a:pt x="877196" y="71511"/>
                  <a:pt x="993201" y="143660"/>
                  <a:pt x="900540" y="81887"/>
                </a:cubicBezTo>
                <a:cubicBezTo>
                  <a:pt x="864146" y="86436"/>
                  <a:pt x="827444" y="88974"/>
                  <a:pt x="791358" y="95535"/>
                </a:cubicBezTo>
                <a:cubicBezTo>
                  <a:pt x="700474" y="112059"/>
                  <a:pt x="790925" y="109182"/>
                  <a:pt x="723119" y="109182"/>
                </a:cubicBezTo>
              </a:path>
            </a:pathLst>
          </a:cu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1" name="Group 90"/>
          <p:cNvGrpSpPr/>
          <p:nvPr/>
        </p:nvGrpSpPr>
        <p:grpSpPr>
          <a:xfrm rot="10800000">
            <a:off x="4385198" y="4732688"/>
            <a:ext cx="930790" cy="863052"/>
            <a:chOff x="6052240" y="3453556"/>
            <a:chExt cx="2227387" cy="2193921"/>
          </a:xfrm>
        </p:grpSpPr>
        <p:sp>
          <p:nvSpPr>
            <p:cNvPr id="92" name="Oval 91"/>
            <p:cNvSpPr/>
            <p:nvPr/>
          </p:nvSpPr>
          <p:spPr>
            <a:xfrm>
              <a:off x="6052240" y="3453556"/>
              <a:ext cx="2227387" cy="2193921"/>
            </a:xfrm>
            <a:prstGeom prst="ellips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3" name="Group 92"/>
            <p:cNvGrpSpPr/>
            <p:nvPr/>
          </p:nvGrpSpPr>
          <p:grpSpPr>
            <a:xfrm>
              <a:off x="6104570" y="4045322"/>
              <a:ext cx="2051854" cy="987237"/>
              <a:chOff x="5749277" y="3125817"/>
              <a:chExt cx="2051854" cy="987237"/>
            </a:xfrm>
          </p:grpSpPr>
          <p:sp>
            <p:nvSpPr>
              <p:cNvPr id="94" name="Isosceles Triangle 93"/>
              <p:cNvSpPr/>
              <p:nvPr/>
            </p:nvSpPr>
            <p:spPr>
              <a:xfrm rot="5400000">
                <a:off x="5795583" y="3290321"/>
                <a:ext cx="563686" cy="656298"/>
              </a:xfrm>
              <a:prstGeom prst="triangle">
                <a:avLst/>
              </a:prstGeom>
              <a:gradFill flip="none" rotWithShape="1">
                <a:gsLst>
                  <a:gs pos="0">
                    <a:srgbClr val="000082"/>
                  </a:gs>
                  <a:gs pos="36000">
                    <a:schemeClr val="tx2">
                      <a:lumMod val="60000"/>
                      <a:lumOff val="40000"/>
                    </a:schemeClr>
                  </a:gs>
                  <a:gs pos="0">
                    <a:schemeClr val="tx2">
                      <a:lumMod val="60000"/>
                      <a:lumOff val="40000"/>
                    </a:schemeClr>
                  </a:gs>
                  <a:gs pos="68000">
                    <a:srgbClr val="66008F"/>
                  </a:gs>
                  <a:gs pos="100000">
                    <a:srgbClr val="BA0066"/>
                  </a:gs>
                  <a:gs pos="100000">
                    <a:srgbClr val="FF0000"/>
                  </a:gs>
                  <a:gs pos="100000">
                    <a:srgbClr val="FF8200"/>
                  </a:gs>
                </a:gsLst>
                <a:lin ang="162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Isosceles Triangle 94"/>
              <p:cNvSpPr/>
              <p:nvPr/>
            </p:nvSpPr>
            <p:spPr>
              <a:xfrm rot="16200000">
                <a:off x="6609734" y="2921658"/>
                <a:ext cx="987237" cy="1395556"/>
              </a:xfrm>
              <a:prstGeom prst="triangle">
                <a:avLst/>
              </a:prstGeom>
              <a:gradFill>
                <a:gsLst>
                  <a:gs pos="0">
                    <a:srgbClr val="000082"/>
                  </a:gs>
                  <a:gs pos="100000">
                    <a:srgbClr val="66008F"/>
                  </a:gs>
                  <a:gs pos="100000">
                    <a:srgbClr val="BA0066"/>
                  </a:gs>
                  <a:gs pos="85000">
                    <a:schemeClr val="accent1">
                      <a:lumMod val="75000"/>
                    </a:schemeClr>
                  </a:gs>
                  <a:gs pos="100000">
                    <a:srgbClr val="FF0000"/>
                  </a:gs>
                  <a:gs pos="100000">
                    <a:srgbClr val="FF8200"/>
                  </a:gs>
                </a:gsLst>
                <a:lin ang="162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4" name="Text Box 4"/>
          <p:cNvSpPr txBox="1">
            <a:spLocks noChangeArrowheads="1"/>
          </p:cNvSpPr>
          <p:nvPr/>
        </p:nvSpPr>
        <p:spPr bwMode="auto">
          <a:xfrm rot="20408840">
            <a:off x="6910073" y="4859663"/>
            <a:ext cx="2534499" cy="789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chemeClr val="tx2">
                    <a:lumMod val="75000"/>
                  </a:schemeClr>
                </a:solidFill>
                <a:latin typeface="Cambria" panose="02040503050406030204" pitchFamily="18" charset="0"/>
              </a:rPr>
              <a:t>ΚΡΥΟ ΜΕΙΓΜΑ ΥΓΡΟΥ ΨΥΚΤΙΚΟΥ ΡΕΥΣΤΟΥ ΚΑΙ ΑΤΜΩΝ</a:t>
            </a:r>
            <a:endParaRPr lang="en-US" sz="1800" b="1">
              <a:solidFill>
                <a:schemeClr val="tx2">
                  <a:lumMod val="75000"/>
                </a:schemeClr>
              </a:solidFill>
              <a:latin typeface="Cambria" panose="02040503050406030204" pitchFamily="18" charset="0"/>
            </a:endParaRPr>
          </a:p>
        </p:txBody>
      </p:sp>
      <p:sp>
        <p:nvSpPr>
          <p:cNvPr id="53" name="Text Box 4"/>
          <p:cNvSpPr txBox="1">
            <a:spLocks noChangeArrowheads="1"/>
          </p:cNvSpPr>
          <p:nvPr/>
        </p:nvSpPr>
        <p:spPr bwMode="auto">
          <a:xfrm>
            <a:off x="4065270" y="5410795"/>
            <a:ext cx="1588124" cy="52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i="1" smtClean="0">
                <a:latin typeface="Cambria" panose="02040503050406030204" pitchFamily="18" charset="0"/>
              </a:rPr>
              <a:t>ΒΑΛΒΙΔΑ ΕΚΤΟΝΩΣΗΣ</a:t>
            </a:r>
            <a:endParaRPr lang="en-US" sz="1800" b="1" i="1">
              <a:latin typeface="Cambria" panose="02040503050406030204" pitchFamily="18" charset="0"/>
            </a:endParaRPr>
          </a:p>
        </p:txBody>
      </p:sp>
      <p:pic>
        <p:nvPicPr>
          <p:cNvPr id="57" name="Picture 3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0486882">
            <a:off x="6171740" y="3680427"/>
            <a:ext cx="1030289" cy="2314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34760930"/>
      </p:ext>
    </p:extLst>
  </p:cSld>
  <p:clrMapOvr>
    <a:masterClrMapping/>
  </p:clrMapOvr>
  <p:transition spd="med" advTm="235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12968" cy="418058"/>
          </a:xfrm>
        </p:spPr>
        <p:txBody>
          <a:bodyPr>
            <a:noAutofit/>
          </a:bodyPr>
          <a:lstStyle/>
          <a:p>
            <a:pP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pPr>
            <a:r>
              <a:rPr lang="el-GR" sz="2800" b="1">
                <a:solidFill>
                  <a:srgbClr val="C00000"/>
                </a:solidFill>
                <a:latin typeface="Cambria" panose="02040503050406030204" pitchFamily="18" charset="0"/>
                <a:ea typeface="ＭＳ Ｐゴシック" charset="0"/>
                <a:cs typeface="Arial Unicode MS" charset="0"/>
              </a:rPr>
              <a:t>ΑΝΤΛΙΕΣ ΘΕΡΜΟΤΗΤΑΣ ΑΕΡΑ-ΑΕΡΑ:  ΘΕΡΜΑΝΣΗ</a:t>
            </a:r>
            <a:endParaRPr lang="en-GB" sz="2800" b="1">
              <a:solidFill>
                <a:srgbClr val="C00000"/>
              </a:solidFill>
              <a:latin typeface="Cambria" panose="02040503050406030204" pitchFamily="18" charset="0"/>
              <a:ea typeface="ＭＳ Ｐゴシック" charset="0"/>
              <a:cs typeface="Arial Unicode MS" charset="0"/>
            </a:endParaRPr>
          </a:p>
        </p:txBody>
      </p:sp>
      <p:sp>
        <p:nvSpPr>
          <p:cNvPr id="3" name="Content Placeholder 2"/>
          <p:cNvSpPr>
            <a:spLocks noGrp="1"/>
          </p:cNvSpPr>
          <p:nvPr>
            <p:ph idx="1"/>
          </p:nvPr>
        </p:nvSpPr>
        <p:spPr>
          <a:xfrm>
            <a:off x="457200" y="1196752"/>
            <a:ext cx="8229600" cy="5145435"/>
          </a:xfrm>
        </p:spPr>
        <p:txBody>
          <a:bodyPr/>
          <a:lstStyle/>
          <a:p>
            <a:pPr marL="0" indent="0">
              <a:buNone/>
            </a:pPr>
            <a:r>
              <a:rPr lang="el-GR" smtClean="0"/>
              <a:t>Η ΑΝΤΛΙΑ ΘΕΡΜΟΤΗΤΑΣ ΧΡΕΙΑΖΕΤΑΙ ΈΝΑ ΒΟΗΘΗΤΙΚΟ ΣΥΣΤΗΜΑ ΘΕΡΜΑΝΣΗΣ </a:t>
            </a:r>
          </a:p>
          <a:p>
            <a:pPr marL="0" indent="0">
              <a:buNone/>
            </a:pPr>
            <a:r>
              <a:rPr lang="el-GR" smtClean="0"/>
              <a:t>ΌΤΑΝ </a:t>
            </a:r>
          </a:p>
          <a:p>
            <a:pPr marL="0" indent="0">
              <a:buNone/>
            </a:pPr>
            <a:r>
              <a:rPr lang="el-GR" smtClean="0"/>
              <a:t>Η ΕΞΩΤΕΡΙΚΗ ΘΕΡΜΟΚΡΑΣΙΑ ΕΊΝΑΙ ΣΧΕΤΙΚΑ </a:t>
            </a:r>
            <a:r>
              <a:rPr lang="el-GR"/>
              <a:t>ΧΑΜΗΛΗ ΚΑΙ </a:t>
            </a:r>
            <a:endParaRPr lang="el-GR" smtClean="0"/>
          </a:p>
          <a:p>
            <a:pPr marL="0" indent="0">
              <a:buNone/>
            </a:pPr>
            <a:r>
              <a:rPr lang="el-GR" smtClean="0"/>
              <a:t>ΛΕΙΤΟΥΡΓΕΙ </a:t>
            </a:r>
            <a:r>
              <a:rPr lang="el-GR"/>
              <a:t>ΓΙΑ </a:t>
            </a:r>
            <a:r>
              <a:rPr lang="el-GR" smtClean="0"/>
              <a:t>ΘΕΡΜΑΝΣΗ</a:t>
            </a:r>
          </a:p>
          <a:p>
            <a:pPr marL="0" indent="0">
              <a:buNone/>
            </a:pPr>
            <a:endParaRPr lang="en-GB"/>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71305212"/>
      </p:ext>
    </p:extLst>
  </p:cSld>
  <p:clrMapOvr>
    <a:masterClrMapping/>
  </p:clrMapOvr>
  <p:transition spd="med" advTm="102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176" y="1628353"/>
            <a:ext cx="9136855" cy="45853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43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0931" y="3171164"/>
            <a:ext cx="713057" cy="7027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43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4908" y="3472569"/>
            <a:ext cx="1228917" cy="2314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43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2512" y="3449713"/>
            <a:ext cx="3225009" cy="2542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438" name="Text Box 6"/>
          <p:cNvSpPr txBox="1">
            <a:spLocks noChangeArrowheads="1"/>
          </p:cNvSpPr>
          <p:nvPr/>
        </p:nvSpPr>
        <p:spPr bwMode="auto">
          <a:xfrm>
            <a:off x="3725581" y="5168957"/>
            <a:ext cx="2476411" cy="2339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600" b="1" smtClean="0">
                <a:latin typeface="Cambria" panose="02040503050406030204" pitchFamily="18" charset="0"/>
              </a:rPr>
              <a:t>ΨΥΚΤΙΚΟ ΥΓΡΟ - (ΚΡΥΟ)</a:t>
            </a:r>
            <a:endParaRPr lang="en-US" sz="1600" b="1">
              <a:latin typeface="Cambria" panose="02040503050406030204" pitchFamily="18" charset="0"/>
            </a:endParaRPr>
          </a:p>
        </p:txBody>
      </p:sp>
      <p:sp>
        <p:nvSpPr>
          <p:cNvPr id="18439" name="Text Box 7"/>
          <p:cNvSpPr txBox="1">
            <a:spLocks noChangeArrowheads="1"/>
          </p:cNvSpPr>
          <p:nvPr/>
        </p:nvSpPr>
        <p:spPr bwMode="auto">
          <a:xfrm>
            <a:off x="2310650" y="4383921"/>
            <a:ext cx="2119167" cy="3642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287" tIns="41143" rIns="82287" bIns="41143" anchor="ctr"/>
          <a:lstStyle/>
          <a:p>
            <a:pPr>
              <a:buFont typeface="Times New Roman" charset="0"/>
              <a:buNone/>
              <a:defRPr/>
            </a:pPr>
            <a:endParaRPr lang="en-US">
              <a:latin typeface="Times New Roman" charset="0"/>
              <a:ea typeface="ＭＳ Ｐゴシック" charset="0"/>
            </a:endParaRPr>
          </a:p>
        </p:txBody>
      </p:sp>
      <p:sp>
        <p:nvSpPr>
          <p:cNvPr id="18440" name="Text Box 8"/>
          <p:cNvSpPr txBox="1">
            <a:spLocks noChangeArrowheads="1"/>
          </p:cNvSpPr>
          <p:nvPr/>
        </p:nvSpPr>
        <p:spPr bwMode="auto">
          <a:xfrm>
            <a:off x="2716477" y="1719795"/>
            <a:ext cx="3703899" cy="292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2000" b="1" smtClean="0">
                <a:solidFill>
                  <a:srgbClr val="FF0000"/>
                </a:solidFill>
                <a:latin typeface="Cambria" panose="02040503050406030204" pitchFamily="18" charset="0"/>
              </a:rPr>
              <a:t>ΘΕΡΜΟΙ ΑΤΜΟΙ ΨΥΚΤΙΚΟΥ</a:t>
            </a:r>
            <a:endParaRPr lang="en-US" sz="2000" b="1">
              <a:solidFill>
                <a:srgbClr val="FF0000"/>
              </a:solidFill>
              <a:latin typeface="Cambria" panose="02040503050406030204" pitchFamily="18" charset="0"/>
            </a:endParaRPr>
          </a:p>
        </p:txBody>
      </p:sp>
      <p:sp>
        <p:nvSpPr>
          <p:cNvPr id="18441" name="Text Box 9"/>
          <p:cNvSpPr txBox="1">
            <a:spLocks noChangeArrowheads="1"/>
          </p:cNvSpPr>
          <p:nvPr/>
        </p:nvSpPr>
        <p:spPr bwMode="auto">
          <a:xfrm>
            <a:off x="3920833" y="2945334"/>
            <a:ext cx="1911966" cy="380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300" b="1" smtClean="0">
                <a:latin typeface="Arial" charset="0"/>
              </a:rPr>
              <a:t>ΕΝΑΛΛΑΚΤΗΣ (ΣΥΜΠΥΚΝΩΤΗΣ)</a:t>
            </a:r>
            <a:endParaRPr lang="en-US" sz="1300" b="1">
              <a:latin typeface="Arial" charset="0"/>
            </a:endParaRPr>
          </a:p>
        </p:txBody>
      </p:sp>
      <p:sp>
        <p:nvSpPr>
          <p:cNvPr id="18442" name="Text Box 10"/>
          <p:cNvSpPr txBox="1">
            <a:spLocks noChangeArrowheads="1"/>
          </p:cNvSpPr>
          <p:nvPr/>
        </p:nvSpPr>
        <p:spPr bwMode="auto">
          <a:xfrm>
            <a:off x="170505" y="3210832"/>
            <a:ext cx="2504533" cy="2631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solidFill>
                  <a:schemeClr val="tx2">
                    <a:lumMod val="75000"/>
                  </a:schemeClr>
                </a:solidFill>
                <a:latin typeface="Cambria" panose="02040503050406030204" pitchFamily="18" charset="0"/>
              </a:rPr>
              <a:t>ΑΕΡΑΣ ΕΠΙΣΤΡΟΦΗΣ</a:t>
            </a:r>
            <a:endParaRPr lang="en-US" sz="1800" b="1">
              <a:solidFill>
                <a:schemeClr val="tx2">
                  <a:lumMod val="75000"/>
                </a:schemeClr>
              </a:solidFill>
              <a:latin typeface="Cambria" panose="02040503050406030204" pitchFamily="18" charset="0"/>
            </a:endParaRPr>
          </a:p>
        </p:txBody>
      </p:sp>
      <p:pic>
        <p:nvPicPr>
          <p:cNvPr id="18447"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4116" y="3351149"/>
            <a:ext cx="1321800" cy="522814"/>
          </a:xfrm>
          <a:prstGeom prst="rect">
            <a:avLst/>
          </a:prstGeom>
          <a:noFill/>
          <a:ln w="9525">
            <a:solidFill>
              <a:srgbClr val="C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448" name="Text Box 16"/>
          <p:cNvSpPr txBox="1">
            <a:spLocks noChangeArrowheads="1"/>
          </p:cNvSpPr>
          <p:nvPr/>
        </p:nvSpPr>
        <p:spPr bwMode="auto">
          <a:xfrm>
            <a:off x="600169" y="4628186"/>
            <a:ext cx="1288934" cy="364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287" tIns="41143" rIns="82287" bIns="41143" anchor="ctr"/>
          <a:lstStyle/>
          <a:p>
            <a:pPr>
              <a:buFont typeface="Times New Roman" charset="0"/>
              <a:buNone/>
              <a:defRPr/>
            </a:pPr>
            <a:endParaRPr lang="en-US">
              <a:latin typeface="Times New Roman" charset="0"/>
              <a:ea typeface="ＭＳ Ｐゴシック" charset="0"/>
            </a:endParaRPr>
          </a:p>
        </p:txBody>
      </p:sp>
      <p:sp>
        <p:nvSpPr>
          <p:cNvPr id="18449" name="Text Box 17"/>
          <p:cNvSpPr txBox="1">
            <a:spLocks noChangeArrowheads="1"/>
          </p:cNvSpPr>
          <p:nvPr/>
        </p:nvSpPr>
        <p:spPr bwMode="auto">
          <a:xfrm>
            <a:off x="4572001" y="3964205"/>
            <a:ext cx="2215622" cy="601843"/>
          </a:xfrm>
          <a:prstGeom prst="rect">
            <a:avLst/>
          </a:prstGeom>
          <a:noFill/>
          <a:ln w="1905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991" tIns="40496" rIns="80991" bIns="4049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gn="ctr">
              <a:lnSpc>
                <a:spcPct val="95000"/>
              </a:lnSpc>
              <a:buFont typeface="Times New Roman" charset="0"/>
              <a:buNone/>
              <a:defRPr/>
            </a:pPr>
            <a:r>
              <a:rPr lang="el-GR" sz="1800" b="1" smtClean="0">
                <a:solidFill>
                  <a:srgbClr val="C00000"/>
                </a:solidFill>
                <a:latin typeface="Cambria" panose="02040503050406030204" pitchFamily="18" charset="0"/>
              </a:rPr>
              <a:t>ΒΟΗΘΗΤΙΚΗ ΠΗΓΗ ΘΕΡΜΟΤΗΤΑΣ</a:t>
            </a:r>
            <a:endParaRPr lang="en-US" sz="1800" b="1">
              <a:solidFill>
                <a:srgbClr val="C00000"/>
              </a:solidFill>
              <a:latin typeface="Cambria" panose="02040503050406030204" pitchFamily="18" charset="0"/>
            </a:endParaRPr>
          </a:p>
        </p:txBody>
      </p:sp>
      <p:sp>
        <p:nvSpPr>
          <p:cNvPr id="18450" name="Text Box 18"/>
          <p:cNvSpPr txBox="1">
            <a:spLocks noChangeArrowheads="1"/>
          </p:cNvSpPr>
          <p:nvPr/>
        </p:nvSpPr>
        <p:spPr bwMode="auto">
          <a:xfrm>
            <a:off x="7030673" y="2803959"/>
            <a:ext cx="2119168" cy="877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2000" b="1" smtClean="0">
                <a:solidFill>
                  <a:srgbClr val="C00000"/>
                </a:solidFill>
                <a:latin typeface="Cambria" panose="02040503050406030204" pitchFamily="18" charset="0"/>
              </a:rPr>
              <a:t>ΑΕΡΑΣ ΠΡΟΣΑΓΩΓΗΣ (ΘΕΡΜΟΣ)</a:t>
            </a:r>
            <a:endParaRPr lang="en-US" sz="2000" b="1">
              <a:solidFill>
                <a:srgbClr val="C00000"/>
              </a:solidFill>
              <a:latin typeface="Cambria" panose="02040503050406030204" pitchFamily="18" charset="0"/>
            </a:endParaRPr>
          </a:p>
        </p:txBody>
      </p:sp>
      <p:sp>
        <p:nvSpPr>
          <p:cNvPr id="18451" name="Line 19"/>
          <p:cNvSpPr>
            <a:spLocks noChangeShapeType="1"/>
          </p:cNvSpPr>
          <p:nvPr/>
        </p:nvSpPr>
        <p:spPr bwMode="auto">
          <a:xfrm flipH="1" flipV="1">
            <a:off x="6478255" y="4501518"/>
            <a:ext cx="931690" cy="711369"/>
          </a:xfrm>
          <a:prstGeom prst="line">
            <a:avLst/>
          </a:prstGeom>
          <a:noFill/>
          <a:ln w="1238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287" tIns="41143" rIns="82287" bIns="41143"/>
          <a:lstStyle/>
          <a:p>
            <a:pPr>
              <a:buFont typeface="Times New Roman" charset="0"/>
              <a:buNone/>
              <a:defRPr/>
            </a:pPr>
            <a:endParaRPr lang="en-US">
              <a:latin typeface="Times New Roman" charset="0"/>
              <a:ea typeface="ＭＳ Ｐゴシック" charset="0"/>
            </a:endParaRPr>
          </a:p>
        </p:txBody>
      </p:sp>
      <p:sp>
        <p:nvSpPr>
          <p:cNvPr id="18453" name="Text Box 21"/>
          <p:cNvSpPr txBox="1">
            <a:spLocks noChangeArrowheads="1"/>
          </p:cNvSpPr>
          <p:nvPr/>
        </p:nvSpPr>
        <p:spPr bwMode="auto">
          <a:xfrm>
            <a:off x="411544" y="4113943"/>
            <a:ext cx="2417822" cy="1288924"/>
          </a:xfrm>
          <a:prstGeom prst="rect">
            <a:avLst/>
          </a:prstGeom>
          <a:solidFill>
            <a:srgbClr val="FFFFFF"/>
          </a:solidFill>
          <a:ln w="18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090" tIns="48595" rIns="89090" bIns="48595"/>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buFont typeface="Times New Roman" charset="0"/>
              <a:buNone/>
              <a:defRPr/>
            </a:pPr>
            <a:r>
              <a:rPr lang="el-GR" sz="1600" smtClean="0">
                <a:latin typeface="Cambria Math" panose="02040503050406030204" pitchFamily="18" charset="0"/>
                <a:ea typeface="Cambria Math" panose="02040503050406030204" pitchFamily="18" charset="0"/>
              </a:rPr>
              <a:t>Η ΒΟΗΘΗΤΙΚΗ ΠΗΓΗ ΘΕΡΜΑΝΣΗΣ ΜΠΟΡΕΙ ΝΑ ΕΊΝΑΙ ΗΛΕΚΤΡΙΚΗ Ή ΠΕΤΡΕΛΑΙΟΥ/ΦΥΣΙΚΟΥ ΑΕΡΙΟΥ</a:t>
            </a:r>
            <a:r>
              <a:rPr lang="en-US" sz="1600" smtClean="0">
                <a:latin typeface="Cambria Math" panose="02040503050406030204" pitchFamily="18" charset="0"/>
                <a:ea typeface="Cambria Math" panose="02040503050406030204" pitchFamily="18" charset="0"/>
              </a:rPr>
              <a:t>.</a:t>
            </a:r>
            <a:endParaRPr lang="en-US" sz="1600">
              <a:latin typeface="Cambria Math" panose="02040503050406030204" pitchFamily="18" charset="0"/>
              <a:ea typeface="Cambria Math" panose="02040503050406030204" pitchFamily="18" charset="0"/>
            </a:endParaRPr>
          </a:p>
        </p:txBody>
      </p:sp>
      <p:sp>
        <p:nvSpPr>
          <p:cNvPr id="4" name="Title 3"/>
          <p:cNvSpPr>
            <a:spLocks noGrp="1"/>
          </p:cNvSpPr>
          <p:nvPr>
            <p:ph type="title"/>
          </p:nvPr>
        </p:nvSpPr>
        <p:spPr>
          <a:xfrm>
            <a:off x="457200" y="274638"/>
            <a:ext cx="8229600" cy="346050"/>
          </a:xfrm>
        </p:spPr>
        <p:txBody>
          <a:bodyPr>
            <a:noAutofit/>
          </a:bodyPr>
          <a:lstStyle/>
          <a:p>
            <a:pP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pPr>
            <a:r>
              <a:rPr lang="el-GR" sz="2800" b="1" smtClean="0">
                <a:solidFill>
                  <a:srgbClr val="C00000"/>
                </a:solidFill>
                <a:latin typeface="Cambria" panose="02040503050406030204" pitchFamily="18" charset="0"/>
                <a:ea typeface="ＭＳ Ｐゴシック" charset="0"/>
                <a:cs typeface="Arial Unicode MS" charset="0"/>
              </a:rPr>
              <a:t>ΑΝΤΛΙΑ </a:t>
            </a:r>
            <a:r>
              <a:rPr lang="el-GR" sz="2800" b="1">
                <a:solidFill>
                  <a:srgbClr val="C00000"/>
                </a:solidFill>
                <a:latin typeface="Cambria" panose="02040503050406030204" pitchFamily="18" charset="0"/>
                <a:ea typeface="ＭＳ Ｐゴシック" charset="0"/>
                <a:cs typeface="Arial Unicode MS" charset="0"/>
              </a:rPr>
              <a:t>ΘΕΡΜΟΤΗΤΑΣ ΑΕΡΑ-ΑΕΡΑ:  ΘΕΡΜΑΝΣΗ</a:t>
            </a:r>
            <a:endParaRPr lang="en-GB" sz="2800" b="1">
              <a:solidFill>
                <a:srgbClr val="C00000"/>
              </a:solidFill>
              <a:latin typeface="Cambria" panose="02040503050406030204" pitchFamily="18" charset="0"/>
              <a:ea typeface="ＭＳ Ｐゴシック" charset="0"/>
              <a:cs typeface="Arial Unicode MS" charset="0"/>
            </a:endParaRPr>
          </a:p>
        </p:txBody>
      </p:sp>
      <p:sp>
        <p:nvSpPr>
          <p:cNvPr id="5" name="Bent-Up Arrow 4"/>
          <p:cNvSpPr/>
          <p:nvPr/>
        </p:nvSpPr>
        <p:spPr>
          <a:xfrm rot="5400000">
            <a:off x="3478048" y="3877630"/>
            <a:ext cx="1298534" cy="1116578"/>
          </a:xfrm>
          <a:prstGeom prst="bentUpArrow">
            <a:avLst>
              <a:gd name="adj1" fmla="val 10556"/>
              <a:gd name="adj2" fmla="val 22000"/>
              <a:gd name="adj3" fmla="val 26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Bent-Up Arrow 26"/>
          <p:cNvSpPr/>
          <p:nvPr/>
        </p:nvSpPr>
        <p:spPr>
          <a:xfrm rot="10800000">
            <a:off x="3387070" y="2143100"/>
            <a:ext cx="1298534" cy="1116578"/>
          </a:xfrm>
          <a:prstGeom prst="bentUpArrow">
            <a:avLst>
              <a:gd name="adj1" fmla="val 10556"/>
              <a:gd name="adj2" fmla="val 22000"/>
              <a:gd name="adj3" fmla="val 26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67093108"/>
      </p:ext>
    </p:extLst>
  </p:cSld>
  <p:clrMapOvr>
    <a:masterClrMapping/>
  </p:clrMapOvr>
  <p:transition spd="med" advTm="254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36" y="116632"/>
            <a:ext cx="8229600" cy="792088"/>
          </a:xfrm>
        </p:spPr>
        <p:txBody>
          <a:bodyPr>
            <a:noAutofit/>
          </a:bodyPr>
          <a:lstStyle/>
          <a:p>
            <a:pP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pPr>
            <a:r>
              <a:rPr lang="el-GR" sz="2800" b="1">
                <a:solidFill>
                  <a:srgbClr val="C00000"/>
                </a:solidFill>
                <a:latin typeface="Cambria" panose="02040503050406030204" pitchFamily="18" charset="0"/>
                <a:ea typeface="ＭＳ Ｐゴシック" charset="0"/>
                <a:cs typeface="Arial Unicode MS" charset="0"/>
              </a:rPr>
              <a:t>ΓΕΩΘΕΡΜΙΚΗ ΑΝΤΛΙΑ ΘΕΡΜΟΤΗΤΑΣ - ΘΕΡΜΑΝΣΗ</a:t>
            </a:r>
            <a:endParaRPr lang="en-GB" sz="2800" b="1">
              <a:solidFill>
                <a:srgbClr val="C00000"/>
              </a:solidFill>
              <a:latin typeface="Cambria" panose="02040503050406030204" pitchFamily="18" charset="0"/>
              <a:ea typeface="ＭＳ Ｐゴシック" charset="0"/>
              <a:cs typeface="Arial Unicode MS" charset="0"/>
            </a:endParaRPr>
          </a:p>
        </p:txBody>
      </p:sp>
      <p:sp>
        <p:nvSpPr>
          <p:cNvPr id="3" name="Content Placeholder 2"/>
          <p:cNvSpPr>
            <a:spLocks noGrp="1"/>
          </p:cNvSpPr>
          <p:nvPr>
            <p:ph idx="1"/>
          </p:nvPr>
        </p:nvSpPr>
        <p:spPr>
          <a:xfrm>
            <a:off x="393700" y="1052736"/>
            <a:ext cx="8229600" cy="5145435"/>
          </a:xfrm>
        </p:spPr>
        <p:txBody>
          <a:bodyPr>
            <a:normAutofit fontScale="85000" lnSpcReduction="10000"/>
          </a:bodyPr>
          <a:lstStyle/>
          <a:p>
            <a:pPr>
              <a:lnSpc>
                <a:spcPct val="95000"/>
              </a:lnSpc>
            </a:pPr>
            <a:r>
              <a:rPr lang="el-GR" altLang="en-US" smtClean="0">
                <a:solidFill>
                  <a:srgbClr val="000000"/>
                </a:solidFill>
                <a:latin typeface="Cambria" panose="02040503050406030204" pitchFamily="18" charset="0"/>
              </a:rPr>
              <a:t>Η ΘΕΡΜΟΚΡΑΣΙΑ ΣΤΟ ΥΠΕΔΑΦΟΣ ΕΊΝΑΙ ΣΤΑΘΕΡΗ, ΠΕΡΙΠΟΥ ΣΤΟΥΣ </a:t>
            </a:r>
            <a:r>
              <a:rPr lang="en-GB" altLang="en-US" smtClean="0">
                <a:solidFill>
                  <a:srgbClr val="000000"/>
                </a:solidFill>
                <a:latin typeface="Cambria" panose="02040503050406030204" pitchFamily="18" charset="0"/>
              </a:rPr>
              <a:t>10-12 </a:t>
            </a:r>
            <a:r>
              <a:rPr lang="el-GR" altLang="en-US" baseline="30000" smtClean="0">
                <a:solidFill>
                  <a:srgbClr val="000000"/>
                </a:solidFill>
                <a:latin typeface="Cambria" panose="02040503050406030204" pitchFamily="18" charset="0"/>
              </a:rPr>
              <a:t>ο</a:t>
            </a:r>
            <a:r>
              <a:rPr lang="en-GB" altLang="en-US" smtClean="0">
                <a:solidFill>
                  <a:srgbClr val="000000"/>
                </a:solidFill>
                <a:latin typeface="Cambria" panose="02040503050406030204" pitchFamily="18" charset="0"/>
              </a:rPr>
              <a:t>C.</a:t>
            </a:r>
          </a:p>
          <a:p>
            <a:pPr>
              <a:lnSpc>
                <a:spcPct val="95000"/>
              </a:lnSpc>
            </a:pPr>
            <a:r>
              <a:rPr lang="el-GR" altLang="en-US" smtClean="0">
                <a:solidFill>
                  <a:srgbClr val="000000"/>
                </a:solidFill>
                <a:latin typeface="Cambria" panose="02040503050406030204" pitchFamily="18" charset="0"/>
              </a:rPr>
              <a:t>ΕΊΝΑΙ ΘΕΡΜΟΤΕΡΗ ΑΠΌ ΤΟΝ ΕΞΩΤΕΡΙΚΟ ΑΕΡΑ ΤΟΝ ΧΕΙΜΩΝΑ ΚΑΙ ΠΙΟ ΔΡΟΣΕΡΗ ΤΟ ΚΑΛΟΚΑΙΡΙ.</a:t>
            </a:r>
          </a:p>
          <a:p>
            <a:pPr>
              <a:lnSpc>
                <a:spcPct val="95000"/>
              </a:lnSpc>
            </a:pPr>
            <a:r>
              <a:rPr lang="el-GR" altLang="en-US" smtClean="0">
                <a:solidFill>
                  <a:srgbClr val="000000"/>
                </a:solidFill>
                <a:latin typeface="Cambria" panose="02040503050406030204" pitchFamily="18" charset="0"/>
              </a:rPr>
              <a:t>Η ΓΕΩΘΕΡΜΙΚΗ ΑΝΤΛΙΑ ΧΡΗΣΙΜΟΠΟΙΕΙ ΤΟ ΕΔΑΦΟΣ ΩΣ ΘΕΡΜΗ ΠΗΓΗ ΓΙΑ ΝΑ ΘΕΡΜΑΝΕΙ ΈΝΑ ΚΤΙΡΙΟ.</a:t>
            </a:r>
          </a:p>
          <a:p>
            <a:pPr>
              <a:lnSpc>
                <a:spcPct val="95000"/>
              </a:lnSpc>
            </a:pPr>
            <a:r>
              <a:rPr lang="el-GR" altLang="en-US" smtClean="0">
                <a:solidFill>
                  <a:srgbClr val="000000"/>
                </a:solidFill>
                <a:latin typeface="Cambria" panose="02040503050406030204" pitchFamily="18" charset="0"/>
              </a:rPr>
              <a:t>ΕΝΑΣ ΚΛΕΙΣΤΟΣ ΒΡΟΧΟΣ ΚΥΚΛΟΦΟΡΕΙ ΝΕΡΟ ΑΠΌ ΤΟΝ ΕΞΑΤΜΙΣΤΗ ΣΤΟ ΥΠΕΔΑΦΟΣ ΚΑΙ ΠΙΣΩ.</a:t>
            </a:r>
          </a:p>
          <a:p>
            <a:pPr>
              <a:lnSpc>
                <a:spcPct val="95000"/>
              </a:lnSpc>
            </a:pPr>
            <a:r>
              <a:rPr lang="el-GR" altLang="en-US" smtClean="0">
                <a:solidFill>
                  <a:srgbClr val="000000"/>
                </a:solidFill>
                <a:latin typeface="Cambria" panose="02040503050406030204" pitchFamily="18" charset="0"/>
              </a:rPr>
              <a:t>Η ΘΕΡΜΟΤΗΤΑ ΜΕΤΑΦΕΡΕΤΑΙ ΑΠΌ ΤΟ ΕΔΑΦΟΣ ΣΤΟ ΝΕΡΟ, ΚΑΙ ΑΠΌ ΤΟ ΝΕΡΟ ΣΤΟ ΨΥΚΤΙΚΟ ΥΓΡΟ.</a:t>
            </a:r>
            <a:endParaRPr lang="en-GB">
              <a:latin typeface="Cambria" panose="020405030504060302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28295599"/>
      </p:ext>
    </p:extLst>
  </p:cSld>
  <p:clrMapOvr>
    <a:masterClrMapping/>
  </p:clrMapOvr>
  <p:transition spd="med" advTm="554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5" y="1672315"/>
            <a:ext cx="9136855" cy="45853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48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579" y="2348376"/>
            <a:ext cx="713058" cy="7113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484" name="Text Box 4"/>
          <p:cNvSpPr txBox="1">
            <a:spLocks noChangeArrowheads="1"/>
          </p:cNvSpPr>
          <p:nvPr/>
        </p:nvSpPr>
        <p:spPr bwMode="auto">
          <a:xfrm>
            <a:off x="625890" y="3159737"/>
            <a:ext cx="1514712" cy="380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300" b="1" smtClean="0">
                <a:latin typeface="Arial" charset="0"/>
              </a:rPr>
              <a:t>ΑΤΜΟΙ ΨΥΚΤΙΚΟΥ (ΘΕΡΜΟΙ)</a:t>
            </a:r>
            <a:endParaRPr lang="en-US" sz="1300" b="1">
              <a:latin typeface="Arial" charset="0"/>
            </a:endParaRPr>
          </a:p>
        </p:txBody>
      </p:sp>
      <p:sp>
        <p:nvSpPr>
          <p:cNvPr id="20485" name="Text Box 5"/>
          <p:cNvSpPr txBox="1">
            <a:spLocks noChangeArrowheads="1"/>
          </p:cNvSpPr>
          <p:nvPr/>
        </p:nvSpPr>
        <p:spPr bwMode="auto">
          <a:xfrm>
            <a:off x="384394" y="2289809"/>
            <a:ext cx="1496134" cy="1900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300" b="1" smtClean="0">
                <a:latin typeface="Arial" charset="0"/>
              </a:rPr>
              <a:t>ΣΥΜΠΙΕΣΤΗΣ</a:t>
            </a:r>
            <a:endParaRPr lang="en-US" sz="1300" b="1">
              <a:latin typeface="Arial" charset="0"/>
            </a:endParaRPr>
          </a:p>
        </p:txBody>
      </p:sp>
      <p:pic>
        <p:nvPicPr>
          <p:cNvPr id="2048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1915" y="3582559"/>
            <a:ext cx="714487" cy="7113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487" name="Text Box 7"/>
          <p:cNvSpPr txBox="1">
            <a:spLocks noChangeArrowheads="1"/>
          </p:cNvSpPr>
          <p:nvPr/>
        </p:nvSpPr>
        <p:spPr bwMode="auto">
          <a:xfrm>
            <a:off x="891679" y="3832538"/>
            <a:ext cx="1081733" cy="1900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300" b="1" smtClean="0">
                <a:latin typeface="Arial" charset="0"/>
              </a:rPr>
              <a:t>ΕΞΑΤΜΙΣΤΗΣ</a:t>
            </a:r>
            <a:endParaRPr lang="en-US" sz="1300" b="1">
              <a:latin typeface="Arial" charset="0"/>
            </a:endParaRPr>
          </a:p>
        </p:txBody>
      </p:sp>
      <p:sp>
        <p:nvSpPr>
          <p:cNvPr id="20488" name="Text Box 8"/>
          <p:cNvSpPr txBox="1">
            <a:spLocks noChangeArrowheads="1"/>
          </p:cNvSpPr>
          <p:nvPr/>
        </p:nvSpPr>
        <p:spPr bwMode="auto">
          <a:xfrm>
            <a:off x="2184134" y="1781234"/>
            <a:ext cx="2082015" cy="52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latin typeface="Cambria" panose="02040503050406030204" pitchFamily="18" charset="0"/>
              </a:rPr>
              <a:t>ΕΣΩΤΕΡΙΚΟ ΚΤΙΡΙΟΥ</a:t>
            </a:r>
            <a:endParaRPr lang="en-US" sz="1800" b="1">
              <a:latin typeface="Cambria" panose="02040503050406030204" pitchFamily="18" charset="0"/>
            </a:endParaRPr>
          </a:p>
        </p:txBody>
      </p:sp>
      <p:sp>
        <p:nvSpPr>
          <p:cNvPr id="20489" name="Text Box 9"/>
          <p:cNvSpPr txBox="1">
            <a:spLocks noChangeArrowheads="1"/>
          </p:cNvSpPr>
          <p:nvPr/>
        </p:nvSpPr>
        <p:spPr bwMode="auto">
          <a:xfrm>
            <a:off x="4732761" y="1703686"/>
            <a:ext cx="2057721" cy="52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latin typeface="Cambria" panose="02040503050406030204" pitchFamily="18" charset="0"/>
              </a:rPr>
              <a:t>ΕΞΩΤΕΡΙΚΟ ΠΕΡΙΒΑΛΛΟΝ</a:t>
            </a:r>
            <a:endParaRPr lang="en-US" sz="1800" b="1">
              <a:latin typeface="Cambria" panose="02040503050406030204" pitchFamily="18" charset="0"/>
            </a:endParaRPr>
          </a:p>
        </p:txBody>
      </p:sp>
      <p:pic>
        <p:nvPicPr>
          <p:cNvPr id="20492"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857" y="4808171"/>
            <a:ext cx="713058" cy="7113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493" name="Text Box 13"/>
          <p:cNvSpPr txBox="1">
            <a:spLocks noChangeArrowheads="1"/>
          </p:cNvSpPr>
          <p:nvPr/>
        </p:nvSpPr>
        <p:spPr bwMode="auto">
          <a:xfrm>
            <a:off x="168619" y="5316699"/>
            <a:ext cx="2119168" cy="2339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600" b="1" smtClean="0">
                <a:latin typeface="Cambria" panose="02040503050406030204" pitchFamily="18" charset="0"/>
              </a:rPr>
              <a:t>ΒΑΛΒΙΔΑ ΕΚΤΟΝΩΣΗΣ</a:t>
            </a:r>
            <a:endParaRPr lang="en-US" sz="1600" b="1">
              <a:latin typeface="Cambria" panose="02040503050406030204" pitchFamily="18" charset="0"/>
            </a:endParaRPr>
          </a:p>
        </p:txBody>
      </p:sp>
      <p:sp>
        <p:nvSpPr>
          <p:cNvPr id="20494" name="Text Box 14"/>
          <p:cNvSpPr txBox="1">
            <a:spLocks noChangeArrowheads="1"/>
          </p:cNvSpPr>
          <p:nvPr/>
        </p:nvSpPr>
        <p:spPr bwMode="auto">
          <a:xfrm>
            <a:off x="5609389" y="4297873"/>
            <a:ext cx="3075241" cy="2339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600" b="1" smtClean="0">
                <a:latin typeface="Cambria" panose="02040503050406030204" pitchFamily="18" charset="0"/>
              </a:rPr>
              <a:t>ΠΑΝΩ ΑΠΌ ΤΟ ΕΔΑΦΟΣ</a:t>
            </a:r>
            <a:endParaRPr lang="en-US" sz="1600" b="1">
              <a:latin typeface="Cambria" panose="02040503050406030204" pitchFamily="18" charset="0"/>
            </a:endParaRPr>
          </a:p>
        </p:txBody>
      </p:sp>
      <p:sp>
        <p:nvSpPr>
          <p:cNvPr id="20495" name="Text Box 15"/>
          <p:cNvSpPr txBox="1">
            <a:spLocks noChangeArrowheads="1"/>
          </p:cNvSpPr>
          <p:nvPr/>
        </p:nvSpPr>
        <p:spPr bwMode="auto">
          <a:xfrm>
            <a:off x="7477772" y="4738062"/>
            <a:ext cx="1572271" cy="4678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defRPr/>
            </a:pPr>
            <a:r>
              <a:rPr lang="el-GR" sz="1600" b="1" smtClean="0">
                <a:latin typeface="Cambria" panose="02040503050406030204" pitchFamily="18" charset="0"/>
              </a:rPr>
              <a:t>ΚΑΤΩ ΑΠΌ ΤΟ ΕΔΑΦΟΣ</a:t>
            </a:r>
            <a:endParaRPr lang="en-US" sz="1600" b="1">
              <a:latin typeface="Cambria" panose="02040503050406030204" pitchFamily="18" charset="0"/>
            </a:endParaRPr>
          </a:p>
        </p:txBody>
      </p:sp>
      <p:pic>
        <p:nvPicPr>
          <p:cNvPr id="20496"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2034" y="3968241"/>
            <a:ext cx="980276" cy="771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497" name="Picture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79438" y="3959670"/>
            <a:ext cx="61445" cy="18512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498" name="Picture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79438" y="5725237"/>
            <a:ext cx="2720765" cy="1714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499" name="Picture 1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52034" y="3711119"/>
            <a:ext cx="1546149" cy="1628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500" name="Picture 2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36738" y="3788255"/>
            <a:ext cx="70019" cy="16798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501" name="Picture 2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62459" y="5408120"/>
            <a:ext cx="2094875" cy="685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502" name="Picture 2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03139" y="5150999"/>
            <a:ext cx="1098881" cy="685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503" name="Text Box 23"/>
          <p:cNvSpPr txBox="1">
            <a:spLocks noChangeArrowheads="1"/>
          </p:cNvSpPr>
          <p:nvPr/>
        </p:nvSpPr>
        <p:spPr bwMode="auto">
          <a:xfrm>
            <a:off x="5777340" y="5730951"/>
            <a:ext cx="2739341" cy="409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defRPr/>
            </a:pPr>
            <a:r>
              <a:rPr lang="el-GR" sz="1400" b="1" smtClean="0">
                <a:latin typeface="Cambria" panose="02040503050406030204" pitchFamily="18" charset="0"/>
              </a:rPr>
              <a:t>ΕΠΙΣΤΡΟΦΗ ΝΕΡΟΥ ΑΠΌ ΤΗΝ ΜΟΝΑΔΑ</a:t>
            </a:r>
            <a:endParaRPr lang="en-US" sz="1400" b="1">
              <a:latin typeface="Cambria" panose="02040503050406030204" pitchFamily="18" charset="0"/>
            </a:endParaRPr>
          </a:p>
        </p:txBody>
      </p:sp>
      <p:sp>
        <p:nvSpPr>
          <p:cNvPr id="20504" name="Text Box 24"/>
          <p:cNvSpPr txBox="1">
            <a:spLocks noChangeArrowheads="1"/>
          </p:cNvSpPr>
          <p:nvPr/>
        </p:nvSpPr>
        <p:spPr bwMode="auto">
          <a:xfrm>
            <a:off x="5753046" y="5366696"/>
            <a:ext cx="3188040" cy="2046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defRPr/>
            </a:pPr>
            <a:r>
              <a:rPr lang="el-GR" sz="1400" b="1" smtClean="0">
                <a:latin typeface="Cambria" panose="02040503050406030204" pitchFamily="18" charset="0"/>
              </a:rPr>
              <a:t>ΠΡΟΣΑΓΩΓΗ ΝΕΡΟΥ ΑΠΌ ΤΟ ΕΔΑΦΟΣ</a:t>
            </a:r>
            <a:endParaRPr lang="en-US" sz="1400" b="1">
              <a:latin typeface="Cambria" panose="02040503050406030204" pitchFamily="18" charset="0"/>
            </a:endParaRPr>
          </a:p>
        </p:txBody>
      </p:sp>
      <p:sp>
        <p:nvSpPr>
          <p:cNvPr id="20505" name="Text Box 25"/>
          <p:cNvSpPr txBox="1">
            <a:spLocks noChangeArrowheads="1"/>
          </p:cNvSpPr>
          <p:nvPr/>
        </p:nvSpPr>
        <p:spPr bwMode="auto">
          <a:xfrm>
            <a:off x="4879945" y="4741656"/>
            <a:ext cx="1910537" cy="409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gn="ctr">
              <a:lnSpc>
                <a:spcPct val="95000"/>
              </a:lnSpc>
              <a:defRPr/>
            </a:pPr>
            <a:r>
              <a:rPr lang="el-GR" sz="1400" b="1" smtClean="0">
                <a:solidFill>
                  <a:schemeClr val="accent6">
                    <a:lumMod val="75000"/>
                  </a:schemeClr>
                </a:solidFill>
                <a:latin typeface="Cambria" panose="02040503050406030204" pitchFamily="18" charset="0"/>
              </a:rPr>
              <a:t>ΕΔΑΦΟΣ : ΠΗΓΗ ΘΕΡΜΟΤΗΤΑΣ </a:t>
            </a:r>
            <a:endParaRPr lang="en-US" sz="1400" b="1">
              <a:solidFill>
                <a:schemeClr val="accent6">
                  <a:lumMod val="75000"/>
                </a:schemeClr>
              </a:solidFill>
              <a:latin typeface="Cambria" panose="02040503050406030204" pitchFamily="18" charset="0"/>
            </a:endParaRPr>
          </a:p>
        </p:txBody>
      </p:sp>
      <p:sp>
        <p:nvSpPr>
          <p:cNvPr id="20507" name="Text Box 27"/>
          <p:cNvSpPr txBox="1">
            <a:spLocks noChangeArrowheads="1"/>
          </p:cNvSpPr>
          <p:nvPr/>
        </p:nvSpPr>
        <p:spPr bwMode="auto">
          <a:xfrm>
            <a:off x="6228184" y="2289809"/>
            <a:ext cx="2855627" cy="1637371"/>
          </a:xfrm>
          <a:prstGeom prst="rect">
            <a:avLst/>
          </a:prstGeom>
          <a:solidFill>
            <a:schemeClr val="bg1"/>
          </a:solidFill>
          <a:ln>
            <a:noFill/>
          </a:ln>
          <a:effectLs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gn="r">
              <a:lnSpc>
                <a:spcPct val="95000"/>
              </a:lnSpc>
              <a:buFont typeface="Times New Roman" charset="0"/>
              <a:buNone/>
              <a:defRPr/>
            </a:pPr>
            <a:r>
              <a:rPr lang="el-GR" sz="1600" smtClean="0">
                <a:latin typeface="Cambria" panose="02040503050406030204" pitchFamily="18" charset="0"/>
              </a:rPr>
              <a:t>ΤΟ ΕΔΑΦΟΣ ΥΠΟΚΑΘΙΣΤΑ ΤΟΝ ΑΕΡΑ ΤΟΥ ΠΕΡΙΒΑΛΛΟΝΤΟΣ.</a:t>
            </a:r>
          </a:p>
          <a:p>
            <a:pPr algn="r">
              <a:lnSpc>
                <a:spcPct val="95000"/>
              </a:lnSpc>
              <a:buFont typeface="Times New Roman" charset="0"/>
              <a:buNone/>
              <a:defRPr/>
            </a:pPr>
            <a:r>
              <a:rPr lang="el-GR" sz="1600" smtClean="0">
                <a:latin typeface="Cambria" panose="02040503050406030204" pitchFamily="18" charset="0"/>
              </a:rPr>
              <a:t>ΤΟ ΥΠΟΓΕΙΟ ΣΥΣΤΗΜΑ ΚΥΚΛΟΦΟΡΙΑΣ ΤΟΥ ΝΕΡΟΥ ΜΕΤΑΦΕΡΕΙ ΕΝΕΡΓΕΙΑ ΑΠΌ ΤΟ ΕΔΑΦΟΣ ΣΤΟ ΕΞΑΤΜΙΖΟΜΕΝΟ ΨΥΚΤΙΚΟ ΡΕΥΣΤΟ.</a:t>
            </a:r>
            <a:endParaRPr lang="en-US" sz="1600">
              <a:latin typeface="Cambria" panose="02040503050406030204" pitchFamily="18" charset="0"/>
            </a:endParaRPr>
          </a:p>
        </p:txBody>
      </p:sp>
      <p:pic>
        <p:nvPicPr>
          <p:cNvPr id="20508" name="Picture 2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40574" y="2682634"/>
            <a:ext cx="61446" cy="10541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509" name="Picture 2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46009" y="2614068"/>
            <a:ext cx="1056012" cy="1628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510" name="Picture 3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5738" y="2614068"/>
            <a:ext cx="653041" cy="1628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511" name="Text Box 31"/>
          <p:cNvSpPr txBox="1">
            <a:spLocks noChangeArrowheads="1"/>
          </p:cNvSpPr>
          <p:nvPr/>
        </p:nvSpPr>
        <p:spPr bwMode="auto">
          <a:xfrm>
            <a:off x="192913" y="4385024"/>
            <a:ext cx="1909108" cy="4678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600" b="1" smtClean="0">
                <a:latin typeface="Cambria" panose="02040503050406030204" pitchFamily="18" charset="0"/>
              </a:rPr>
              <a:t>ΨΥΚΤΙΚΟ ΥΓΡΟ &amp; ΑΤΜΟΙ (ΚΡΥΟ)</a:t>
            </a:r>
            <a:endParaRPr lang="en-US" sz="1600" b="1">
              <a:latin typeface="Cambria" panose="02040503050406030204" pitchFamily="18" charset="0"/>
            </a:endParaRPr>
          </a:p>
        </p:txBody>
      </p:sp>
      <p:pic>
        <p:nvPicPr>
          <p:cNvPr id="20512" name="Picture 3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2887" y="5108146"/>
            <a:ext cx="644467" cy="1628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513" name="Picture 3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989131" y="4139655"/>
            <a:ext cx="172906" cy="10541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515" name="Line 35"/>
          <p:cNvSpPr>
            <a:spLocks noChangeShapeType="1"/>
          </p:cNvSpPr>
          <p:nvPr/>
        </p:nvSpPr>
        <p:spPr bwMode="auto">
          <a:xfrm>
            <a:off x="4494122" y="4665325"/>
            <a:ext cx="4592720" cy="1429"/>
          </a:xfrm>
          <a:prstGeom prst="line">
            <a:avLst/>
          </a:prstGeom>
          <a:noFill/>
          <a:ln w="3672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287" tIns="41143" rIns="82287" bIns="41143"/>
          <a:lstStyle/>
          <a:p>
            <a:pPr>
              <a:buFont typeface="Times New Roman" charset="0"/>
              <a:buNone/>
              <a:defRPr/>
            </a:pPr>
            <a:endParaRPr lang="en-US">
              <a:latin typeface="Times New Roman" charset="0"/>
              <a:ea typeface="ＭＳ Ｐゴシック" charset="0"/>
            </a:endParaRPr>
          </a:p>
        </p:txBody>
      </p:sp>
      <p:sp>
        <p:nvSpPr>
          <p:cNvPr id="4" name="Title 3"/>
          <p:cNvSpPr>
            <a:spLocks noGrp="1"/>
          </p:cNvSpPr>
          <p:nvPr>
            <p:ph type="title"/>
          </p:nvPr>
        </p:nvSpPr>
        <p:spPr>
          <a:xfrm>
            <a:off x="457200" y="274638"/>
            <a:ext cx="8229600" cy="716707"/>
          </a:xfrm>
        </p:spPr>
        <p:txBody>
          <a:bodyPr>
            <a:normAutofit fontScale="90000"/>
          </a:bodyPr>
          <a:lstStyle/>
          <a:p>
            <a:pP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pPr>
            <a:r>
              <a:rPr lang="el-GR" sz="2800" b="1" smtClean="0">
                <a:solidFill>
                  <a:srgbClr val="C00000"/>
                </a:solidFill>
                <a:latin typeface="Cambria" panose="02040503050406030204" pitchFamily="18" charset="0"/>
                <a:ea typeface="ＭＳ Ｐゴシック" charset="0"/>
                <a:cs typeface="Arial Unicode MS" charset="0"/>
              </a:rPr>
              <a:t>ΓΕΩΘΕΡΜΙΚΗ ΑΝΤΛΙΑ </a:t>
            </a:r>
            <a:r>
              <a:rPr lang="el-GR" sz="2800" b="1">
                <a:solidFill>
                  <a:srgbClr val="C00000"/>
                </a:solidFill>
                <a:latin typeface="Cambria" panose="02040503050406030204" pitchFamily="18" charset="0"/>
                <a:ea typeface="ＭＳ Ｐゴシック" charset="0"/>
                <a:cs typeface="Arial Unicode MS" charset="0"/>
              </a:rPr>
              <a:t>ΘΕΡΜΟΤΗΤΑΣ - ΘΕΡΜΑΝΣΗ</a:t>
            </a:r>
            <a:endParaRPr lang="en-GB" sz="2800" b="1">
              <a:solidFill>
                <a:srgbClr val="C00000"/>
              </a:solidFill>
              <a:latin typeface="Cambria" panose="02040503050406030204" pitchFamily="18" charset="0"/>
              <a:ea typeface="ＭＳ Ｐゴシック" charset="0"/>
              <a:cs typeface="Arial Unicode MS" charset="0"/>
            </a:endParaRPr>
          </a:p>
        </p:txBody>
      </p:sp>
      <p:sp>
        <p:nvSpPr>
          <p:cNvPr id="5" name="Right Arrow 4"/>
          <p:cNvSpPr/>
          <p:nvPr/>
        </p:nvSpPr>
        <p:spPr>
          <a:xfrm rot="5400000">
            <a:off x="467989" y="1484785"/>
            <a:ext cx="840236" cy="375061"/>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4315409" y="1672315"/>
            <a:ext cx="248821" cy="5234055"/>
          </a:xfrm>
          <a:prstGeom prst="rect">
            <a:avLst/>
          </a:prstGeom>
          <a:pattFill prst="dkUpDiag">
            <a:fgClr>
              <a:schemeClr val="bg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 Box 8"/>
          <p:cNvSpPr txBox="1">
            <a:spLocks noChangeArrowheads="1"/>
          </p:cNvSpPr>
          <p:nvPr/>
        </p:nvSpPr>
        <p:spPr bwMode="auto">
          <a:xfrm>
            <a:off x="1075638" y="989048"/>
            <a:ext cx="2082015" cy="2631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latin typeface="Cambria" panose="02040503050406030204" pitchFamily="18" charset="0"/>
              </a:rPr>
              <a:t>ΗΛΕΚΤΡΙΣΜΟΣ</a:t>
            </a:r>
            <a:endParaRPr lang="en-US" sz="1800" b="1">
              <a:latin typeface="Cambria" panose="02040503050406030204" pitchFamily="18" charset="0"/>
            </a:endParaRPr>
          </a:p>
        </p:txBody>
      </p:sp>
      <p:pic>
        <p:nvPicPr>
          <p:cNvPr id="1026" name="Picture 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64230" y="4683954"/>
            <a:ext cx="4565266"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72164824"/>
      </p:ext>
    </p:extLst>
  </p:cSld>
  <p:clrMapOvr>
    <a:masterClrMapping/>
  </p:clrMapOvr>
  <p:transition spd="med" advTm="253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Εικόνα 3" descr="image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620688"/>
            <a:ext cx="694372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75273813"/>
      </p:ext>
    </p:extLst>
  </p:cSld>
  <p:clrMapOvr>
    <a:masterClrMapping/>
  </p:clrMapOvr>
  <mc:AlternateContent xmlns:mc="http://schemas.openxmlformats.org/markup-compatibility/2006" xmlns:p14="http://schemas.microsoft.com/office/powerpoint/2010/main">
    <mc:Choice Requires="p14">
      <p:transition spd="slow" p14:dur="2000" advTm="485"/>
    </mc:Choice>
    <mc:Fallback xmlns="">
      <p:transition spd="slow" advTm="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200" b="1" smtClean="0"/>
              <a:t>ΓΕΩΘΕΡΜΙΚΗ ΑΝΤΛΙΑ ΘΕΡΜΟΤΗΤΑΣ - ΨΥΞΗ</a:t>
            </a:r>
            <a:endParaRPr lang="en-GB" sz="3200" b="1"/>
          </a:p>
        </p:txBody>
      </p:sp>
      <p:sp>
        <p:nvSpPr>
          <p:cNvPr id="3" name="Content Placeholder 2"/>
          <p:cNvSpPr>
            <a:spLocks noGrp="1"/>
          </p:cNvSpPr>
          <p:nvPr>
            <p:ph idx="1"/>
          </p:nvPr>
        </p:nvSpPr>
        <p:spPr>
          <a:xfrm>
            <a:off x="458628" y="1340768"/>
            <a:ext cx="8229600" cy="5145435"/>
          </a:xfrm>
        </p:spPr>
        <p:txBody>
          <a:bodyPr/>
          <a:lstStyle/>
          <a:p>
            <a:r>
              <a:rPr lang="el-GR" smtClean="0">
                <a:solidFill>
                  <a:schemeClr val="tx2">
                    <a:lumMod val="75000"/>
                  </a:schemeClr>
                </a:solidFill>
                <a:latin typeface="Cambria" panose="02040503050406030204" pitchFamily="18" charset="0"/>
              </a:rPr>
              <a:t>ΣΕ ΕΝΑ ΓΕΩΘΕΡΜΙΚΟ ΣΥΣΤΗΜΑ ΨΥΞΗΣ ΤΟ ΕΔΑΦΟΣ ΥΠΟΚΑΘΙΣΤΑ ΤΟΝ ΕΞΩΤΕΡΙΚΟ ΑΕΡΑ ΩΣ ΧΟΑΝΗ ΘΕΡΜΟΤΗΤΑΣ</a:t>
            </a:r>
            <a:endParaRPr lang="en-GB">
              <a:solidFill>
                <a:schemeClr val="tx2">
                  <a:lumMod val="75000"/>
                </a:schemeClr>
              </a:solidFill>
              <a:latin typeface="Cambria" panose="020405030504060302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44363862"/>
      </p:ext>
    </p:extLst>
  </p:cSld>
  <p:clrMapOvr>
    <a:masterClrMapping/>
  </p:clrMapOvr>
  <p:transition spd="med" advTm="103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65" y="1832499"/>
            <a:ext cx="9136855" cy="45853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3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579" y="2339805"/>
            <a:ext cx="713058" cy="7113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2532" name="Text Box 4"/>
          <p:cNvSpPr txBox="1">
            <a:spLocks noChangeArrowheads="1"/>
          </p:cNvSpPr>
          <p:nvPr/>
        </p:nvSpPr>
        <p:spPr bwMode="auto">
          <a:xfrm>
            <a:off x="1571430" y="2143342"/>
            <a:ext cx="1514712" cy="380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300" b="1" smtClean="0">
                <a:latin typeface="Arial" charset="0"/>
              </a:rPr>
              <a:t>ΘΕΡΜΟΙ ΑΤΜΟΙ ΨΥΚΤΙΚΟΥ</a:t>
            </a:r>
            <a:endParaRPr lang="en-US" sz="1300" b="1">
              <a:latin typeface="Arial" charset="0"/>
            </a:endParaRPr>
          </a:p>
        </p:txBody>
      </p:sp>
      <p:sp>
        <p:nvSpPr>
          <p:cNvPr id="22533" name="Text Box 5"/>
          <p:cNvSpPr txBox="1">
            <a:spLocks noChangeArrowheads="1"/>
          </p:cNvSpPr>
          <p:nvPr/>
        </p:nvSpPr>
        <p:spPr bwMode="auto">
          <a:xfrm>
            <a:off x="321520" y="2286953"/>
            <a:ext cx="1496134" cy="1900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defRPr/>
            </a:pPr>
            <a:r>
              <a:rPr lang="el-GR" sz="1300" b="1" smtClean="0">
                <a:latin typeface="Arial" charset="0"/>
              </a:rPr>
              <a:t>ΣΥΜΠΙΕΣΤΗΣ</a:t>
            </a:r>
            <a:endParaRPr lang="en-US" sz="1300" b="1">
              <a:latin typeface="Arial" charset="0"/>
            </a:endParaRPr>
          </a:p>
        </p:txBody>
      </p:sp>
      <p:pic>
        <p:nvPicPr>
          <p:cNvPr id="2253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6009" y="2615497"/>
            <a:ext cx="1056012" cy="685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3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91989" y="2649780"/>
            <a:ext cx="172906" cy="4113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3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1915" y="3582559"/>
            <a:ext cx="714487" cy="7113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37"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7721" y="4155369"/>
            <a:ext cx="57159" cy="10370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2538" name="Text Box 10"/>
          <p:cNvSpPr txBox="1">
            <a:spLocks noChangeArrowheads="1"/>
          </p:cNvSpPr>
          <p:nvPr/>
        </p:nvSpPr>
        <p:spPr bwMode="auto">
          <a:xfrm>
            <a:off x="484422" y="4421060"/>
            <a:ext cx="1703336" cy="380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300" b="1" smtClean="0">
                <a:solidFill>
                  <a:schemeClr val="accent1">
                    <a:lumMod val="50000"/>
                  </a:schemeClr>
                </a:solidFill>
                <a:latin typeface="Arial" charset="0"/>
              </a:rPr>
              <a:t>ΚΡΥΟ, ΥΠΟ ΠΙΕΣΗ ΥΓΡΟ ΨΥΚΤΙΚΟ.</a:t>
            </a:r>
            <a:endParaRPr lang="en-US" sz="1300" b="1">
              <a:solidFill>
                <a:schemeClr val="accent1">
                  <a:lumMod val="50000"/>
                </a:schemeClr>
              </a:solidFill>
              <a:latin typeface="Arial" charset="0"/>
            </a:endParaRPr>
          </a:p>
        </p:txBody>
      </p:sp>
      <p:sp>
        <p:nvSpPr>
          <p:cNvPr id="22539" name="Text Box 11"/>
          <p:cNvSpPr txBox="1">
            <a:spLocks noChangeArrowheads="1"/>
          </p:cNvSpPr>
          <p:nvPr/>
        </p:nvSpPr>
        <p:spPr bwMode="auto">
          <a:xfrm>
            <a:off x="709355" y="3737512"/>
            <a:ext cx="1441833" cy="1900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300" b="1" smtClean="0">
                <a:latin typeface="Arial" charset="0"/>
              </a:rPr>
              <a:t>ΣΥΜΠΥΚΝΩΤΗΣ</a:t>
            </a:r>
            <a:endParaRPr lang="en-US" sz="1300" b="1">
              <a:latin typeface="Arial" charset="0"/>
            </a:endParaRPr>
          </a:p>
        </p:txBody>
      </p:sp>
      <p:pic>
        <p:nvPicPr>
          <p:cNvPr id="22544"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7283" y="4868166"/>
            <a:ext cx="713058" cy="7113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2545" name="Text Box 17"/>
          <p:cNvSpPr txBox="1">
            <a:spLocks noChangeArrowheads="1"/>
          </p:cNvSpPr>
          <p:nvPr/>
        </p:nvSpPr>
        <p:spPr bwMode="auto">
          <a:xfrm>
            <a:off x="445084" y="5430840"/>
            <a:ext cx="1097231" cy="380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gn="ctr">
              <a:lnSpc>
                <a:spcPct val="95000"/>
              </a:lnSpc>
              <a:buFont typeface="Times New Roman" charset="0"/>
              <a:buNone/>
              <a:defRPr/>
            </a:pPr>
            <a:r>
              <a:rPr lang="el-GR" sz="1300" b="1" smtClean="0">
                <a:latin typeface="Arial" charset="0"/>
              </a:rPr>
              <a:t>ΒΑΛΒΙΔΑ ΕΚΤΟΝΩΣΗΣ</a:t>
            </a:r>
            <a:endParaRPr lang="en-US" sz="1300" b="1">
              <a:latin typeface="Arial" charset="0"/>
            </a:endParaRPr>
          </a:p>
        </p:txBody>
      </p:sp>
      <p:sp>
        <p:nvSpPr>
          <p:cNvPr id="22546" name="Text Box 18"/>
          <p:cNvSpPr txBox="1">
            <a:spLocks noChangeArrowheads="1"/>
          </p:cNvSpPr>
          <p:nvPr/>
        </p:nvSpPr>
        <p:spPr bwMode="auto">
          <a:xfrm>
            <a:off x="6516216" y="4289485"/>
            <a:ext cx="2380424" cy="2339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600" b="1" smtClean="0">
                <a:latin typeface="Cambria" panose="02040503050406030204" pitchFamily="18" charset="0"/>
              </a:rPr>
              <a:t>ΠΑΝΩ ΑΠΟ ΤΟ ΕΔΑΦΟΣ</a:t>
            </a:r>
            <a:endParaRPr lang="en-US" sz="1600" b="1">
              <a:latin typeface="Cambria" panose="02040503050406030204" pitchFamily="18" charset="0"/>
            </a:endParaRPr>
          </a:p>
        </p:txBody>
      </p:sp>
      <p:sp>
        <p:nvSpPr>
          <p:cNvPr id="22547" name="Text Box 19"/>
          <p:cNvSpPr txBox="1">
            <a:spLocks noChangeArrowheads="1"/>
          </p:cNvSpPr>
          <p:nvPr/>
        </p:nvSpPr>
        <p:spPr bwMode="auto">
          <a:xfrm>
            <a:off x="7444949" y="4797079"/>
            <a:ext cx="1549762" cy="4678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gn="r">
              <a:lnSpc>
                <a:spcPct val="95000"/>
              </a:lnSpc>
              <a:buFont typeface="Times New Roman" charset="0"/>
              <a:buNone/>
              <a:defRPr/>
            </a:pPr>
            <a:r>
              <a:rPr lang="el-GR" sz="1600" b="1" smtClean="0">
                <a:solidFill>
                  <a:schemeClr val="accent6">
                    <a:lumMod val="50000"/>
                  </a:schemeClr>
                </a:solidFill>
                <a:latin typeface="Cambria" panose="02040503050406030204" pitchFamily="18" charset="0"/>
              </a:rPr>
              <a:t>ΚΑΤΩ  ΑΠΟ ΤΟ ΕΔΑΦΟΣ</a:t>
            </a:r>
            <a:endParaRPr lang="en-US" sz="1600" b="1">
              <a:solidFill>
                <a:schemeClr val="accent6">
                  <a:lumMod val="50000"/>
                </a:schemeClr>
              </a:solidFill>
              <a:latin typeface="Cambria" panose="02040503050406030204" pitchFamily="18" charset="0"/>
            </a:endParaRPr>
          </a:p>
        </p:txBody>
      </p:sp>
      <p:pic>
        <p:nvPicPr>
          <p:cNvPr id="22548" name="Picture 2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78008" y="3991096"/>
            <a:ext cx="57159" cy="18269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49" name="Picture 2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96585" y="5725237"/>
            <a:ext cx="2720765" cy="1714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50" name="Picture 2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69182" y="3711119"/>
            <a:ext cx="1529001" cy="1628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51" name="Picture 2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36738" y="3788255"/>
            <a:ext cx="70019" cy="16798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52" name="Picture 2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62459" y="5408120"/>
            <a:ext cx="2112022" cy="685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53" name="Picture 2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591" y="5108146"/>
            <a:ext cx="644467" cy="1628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2554" name="Text Box 26"/>
          <p:cNvSpPr txBox="1">
            <a:spLocks noChangeArrowheads="1"/>
          </p:cNvSpPr>
          <p:nvPr/>
        </p:nvSpPr>
        <p:spPr bwMode="auto">
          <a:xfrm>
            <a:off x="4905082" y="5921003"/>
            <a:ext cx="2739341" cy="380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300" b="1">
                <a:solidFill>
                  <a:schemeClr val="accent2">
                    <a:lumMod val="75000"/>
                  </a:schemeClr>
                </a:solidFill>
                <a:latin typeface="Arial" charset="0"/>
              </a:rPr>
              <a:t>ΝΕΡΟ ΚΥΚΛΟΦΟΡΙΑΣ </a:t>
            </a:r>
            <a:r>
              <a:rPr lang="el-GR" sz="1300" b="1" smtClean="0">
                <a:solidFill>
                  <a:schemeClr val="accent2">
                    <a:lumMod val="75000"/>
                  </a:schemeClr>
                </a:solidFill>
                <a:latin typeface="Arial" charset="0"/>
              </a:rPr>
              <a:t>ΑΠΌ ΤΗΝ ΑΝΤΛΙΑ ΘΕΡΜΟΤΗΤΑΣ</a:t>
            </a:r>
            <a:endParaRPr lang="en-US" sz="1300" b="1">
              <a:solidFill>
                <a:schemeClr val="accent2">
                  <a:lumMod val="75000"/>
                </a:schemeClr>
              </a:solidFill>
              <a:latin typeface="Arial" charset="0"/>
            </a:endParaRPr>
          </a:p>
        </p:txBody>
      </p:sp>
      <p:sp>
        <p:nvSpPr>
          <p:cNvPr id="22555" name="Text Box 27"/>
          <p:cNvSpPr txBox="1">
            <a:spLocks noChangeArrowheads="1"/>
          </p:cNvSpPr>
          <p:nvPr/>
        </p:nvSpPr>
        <p:spPr bwMode="auto">
          <a:xfrm>
            <a:off x="5833981" y="5286633"/>
            <a:ext cx="1978380" cy="380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300" b="1" smtClean="0">
                <a:solidFill>
                  <a:srgbClr val="0070C0"/>
                </a:solidFill>
                <a:latin typeface="Arial" charset="0"/>
              </a:rPr>
              <a:t>ΝΕΡΟ ΚΥΚΛΟΦΟΡΙΑΣ ΑΠΌ ΤΟ ΕΔΑΦΟΣ</a:t>
            </a:r>
            <a:endParaRPr lang="en-US" sz="1300" b="1">
              <a:solidFill>
                <a:srgbClr val="0070C0"/>
              </a:solidFill>
              <a:latin typeface="Arial" charset="0"/>
            </a:endParaRPr>
          </a:p>
        </p:txBody>
      </p:sp>
      <p:sp>
        <p:nvSpPr>
          <p:cNvPr id="22556" name="Text Box 28"/>
          <p:cNvSpPr txBox="1">
            <a:spLocks noChangeArrowheads="1"/>
          </p:cNvSpPr>
          <p:nvPr/>
        </p:nvSpPr>
        <p:spPr bwMode="auto">
          <a:xfrm>
            <a:off x="2309221" y="4628186"/>
            <a:ext cx="873103" cy="364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287" tIns="41143" rIns="82287" bIns="41143" anchor="ctr"/>
          <a:lstStyle/>
          <a:p>
            <a:pPr>
              <a:buFont typeface="Times New Roman" charset="0"/>
              <a:buNone/>
              <a:defRPr/>
            </a:pPr>
            <a:endParaRPr lang="en-US">
              <a:latin typeface="Times New Roman" charset="0"/>
              <a:ea typeface="ＭＳ Ｐゴシック" charset="0"/>
            </a:endParaRPr>
          </a:p>
        </p:txBody>
      </p:sp>
      <p:pic>
        <p:nvPicPr>
          <p:cNvPr id="22557" name="Picture 2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591" y="2614068"/>
            <a:ext cx="653041" cy="1628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2558" name="Text Box 30"/>
          <p:cNvSpPr txBox="1">
            <a:spLocks noChangeArrowheads="1"/>
          </p:cNvSpPr>
          <p:nvPr/>
        </p:nvSpPr>
        <p:spPr bwMode="auto">
          <a:xfrm>
            <a:off x="4718470" y="4773569"/>
            <a:ext cx="1581722" cy="380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300" b="1" smtClean="0">
                <a:latin typeface="Arial" charset="0"/>
              </a:rPr>
              <a:t>ΕΔΑΦΟΣ - ΘΕΡΜΗ ΧΟΑΝΗ</a:t>
            </a:r>
            <a:endParaRPr lang="en-US" sz="1300" b="1">
              <a:latin typeface="Arial" charset="0"/>
            </a:endParaRPr>
          </a:p>
        </p:txBody>
      </p:sp>
      <p:sp>
        <p:nvSpPr>
          <p:cNvPr id="22560" name="Text Box 32"/>
          <p:cNvSpPr txBox="1">
            <a:spLocks noChangeArrowheads="1"/>
          </p:cNvSpPr>
          <p:nvPr/>
        </p:nvSpPr>
        <p:spPr bwMode="auto">
          <a:xfrm>
            <a:off x="4905082" y="2472468"/>
            <a:ext cx="4089629" cy="1432700"/>
          </a:xfrm>
          <a:prstGeom prst="rect">
            <a:avLst/>
          </a:prstGeom>
          <a:solidFill>
            <a:schemeClr val="bg1"/>
          </a:solidFill>
          <a:ln>
            <a:solidFill>
              <a:srgbClr val="C00000"/>
            </a:solidFill>
          </a:ln>
          <a:effectLs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gn="r">
              <a:lnSpc>
                <a:spcPct val="95000"/>
              </a:lnSpc>
              <a:buFont typeface="Times New Roman" charset="0"/>
              <a:buNone/>
              <a:defRPr/>
            </a:pPr>
            <a:r>
              <a:rPr lang="el-GR" sz="1400">
                <a:latin typeface="Cambria" panose="02040503050406030204" pitchFamily="18" charset="0"/>
              </a:rPr>
              <a:t>ΤΟ ΕΔΑΦΟΣ ΥΠΟΚΑΘΙΣΤΑ ΤΟΝ ΑΕΡΑ ΤΟΥ ΠΕΡΙΒΑΛΛΟΝΤΟΣ</a:t>
            </a:r>
          </a:p>
          <a:p>
            <a:pPr algn="r">
              <a:lnSpc>
                <a:spcPct val="95000"/>
              </a:lnSpc>
              <a:defRPr/>
            </a:pPr>
            <a:r>
              <a:rPr lang="el-GR" sz="1400">
                <a:latin typeface="Cambria" panose="02040503050406030204" pitchFamily="18" charset="0"/>
              </a:rPr>
              <a:t>ΤΟ ΥΠΟΓΕΙΟ ΣΥΣΤΗΜΑ ΚΥΚΛΟΦΟΡΙΑΣ ΤΟΥ ΝΕΡΟΥ ΜΕΤΑΦΕΡΕΙ ΕΝΕΡΓΕΙΑ ΑΠΌ ΤΟ ΕΞΑΤΜΙΖΟΜΕΝΟ ΨΥΚΤΙΚΟ </a:t>
            </a:r>
            <a:r>
              <a:rPr lang="el-GR" sz="1400" smtClean="0">
                <a:latin typeface="Cambria" panose="02040503050406030204" pitchFamily="18" charset="0"/>
              </a:rPr>
              <a:t>ΡΕΥΣΤΟ ΣΤΟ  ΕΔΑΦΟΣ. </a:t>
            </a:r>
            <a:endParaRPr lang="en-US" sz="1400">
              <a:latin typeface="Cambria" panose="02040503050406030204" pitchFamily="18" charset="0"/>
            </a:endParaRPr>
          </a:p>
          <a:p>
            <a:pPr algn="r">
              <a:lnSpc>
                <a:spcPct val="95000"/>
              </a:lnSpc>
              <a:buFont typeface="Times New Roman" charset="0"/>
              <a:buNone/>
              <a:defRPr/>
            </a:pPr>
            <a:r>
              <a:rPr lang="el-GR" sz="1400" smtClean="0">
                <a:latin typeface="Cambria" panose="02040503050406030204" pitchFamily="18" charset="0"/>
              </a:rPr>
              <a:t>Η ΑΠΟΒΛΗΤΗ </a:t>
            </a:r>
            <a:r>
              <a:rPr lang="el-GR" sz="1400">
                <a:latin typeface="Cambria" panose="02040503050406030204" pitchFamily="18" charset="0"/>
              </a:rPr>
              <a:t>ΘΕΡΜΟΤΗΤΑ ΠΟΥ ΕΠΙΣΤΡΕΦΕΙ ΣΤΟ ΕΔΑΦΟΣ ΑΝΤΑΛΛΑΣΣΕΤΑΙ ΣΤΟΝ ΘΕΡΜΟΣΙΦΩΝΑ</a:t>
            </a:r>
            <a:endParaRPr lang="en-US" sz="1400">
              <a:latin typeface="Cambria" panose="02040503050406030204" pitchFamily="18" charset="0"/>
            </a:endParaRPr>
          </a:p>
        </p:txBody>
      </p:sp>
      <p:pic>
        <p:nvPicPr>
          <p:cNvPr id="22561" name="Picture 3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68844" y="5108146"/>
            <a:ext cx="1133176" cy="1628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2563" name="Line 35"/>
          <p:cNvSpPr>
            <a:spLocks noChangeShapeType="1"/>
          </p:cNvSpPr>
          <p:nvPr/>
        </p:nvSpPr>
        <p:spPr bwMode="auto">
          <a:xfrm>
            <a:off x="4494122" y="4665325"/>
            <a:ext cx="4592720" cy="1429"/>
          </a:xfrm>
          <a:prstGeom prst="line">
            <a:avLst/>
          </a:prstGeom>
          <a:noFill/>
          <a:ln w="168275">
            <a:solidFill>
              <a:schemeClr val="accent6">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287" tIns="41143" rIns="82287" bIns="41143"/>
          <a:lstStyle/>
          <a:p>
            <a:pPr>
              <a:buFont typeface="Times New Roman" charset="0"/>
              <a:buNone/>
              <a:defRPr/>
            </a:pPr>
            <a:endParaRPr lang="en-US">
              <a:latin typeface="Times New Roman" charset="0"/>
              <a:ea typeface="ＭＳ Ｐゴシック" charset="0"/>
            </a:endParaRPr>
          </a:p>
        </p:txBody>
      </p:sp>
      <p:pic>
        <p:nvPicPr>
          <p:cNvPr id="22564" name="Picture 3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174897" y="3992524"/>
            <a:ext cx="938836" cy="74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2565" name="Oval 37"/>
          <p:cNvSpPr>
            <a:spLocks noChangeArrowheads="1"/>
          </p:cNvSpPr>
          <p:nvPr/>
        </p:nvSpPr>
        <p:spPr bwMode="auto">
          <a:xfrm rot="10800000">
            <a:off x="1974841" y="3055460"/>
            <a:ext cx="205772" cy="205697"/>
          </a:xfrm>
          <a:prstGeom prst="ellipse">
            <a:avLst/>
          </a:prstGeom>
          <a:solidFill>
            <a:srgbClr val="E6E6E6"/>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287" tIns="41143" rIns="82287" bIns="41143" anchor="ctr"/>
          <a:lstStyle/>
          <a:p>
            <a:pPr>
              <a:buFont typeface="Times New Roman" charset="0"/>
              <a:buNone/>
              <a:defRPr/>
            </a:pPr>
            <a:endParaRPr lang="en-US">
              <a:latin typeface="Times New Roman" charset="0"/>
              <a:ea typeface="ＭＳ Ｐゴシック" charset="0"/>
            </a:endParaRPr>
          </a:p>
        </p:txBody>
      </p:sp>
      <p:sp>
        <p:nvSpPr>
          <p:cNvPr id="22568" name="AutoShape 40"/>
          <p:cNvSpPr>
            <a:spLocks noChangeArrowheads="1"/>
          </p:cNvSpPr>
          <p:nvPr/>
        </p:nvSpPr>
        <p:spPr bwMode="auto">
          <a:xfrm>
            <a:off x="2880809" y="2468365"/>
            <a:ext cx="817373" cy="1028486"/>
          </a:xfrm>
          <a:prstGeom prst="roundRect">
            <a:avLst>
              <a:gd name="adj" fmla="val 231"/>
            </a:avLst>
          </a:prstGeom>
          <a:solidFill>
            <a:srgbClr val="E6E6E6"/>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287" tIns="41143" rIns="82287" bIns="41143" anchor="ctr"/>
          <a:lstStyle/>
          <a:p>
            <a:pPr>
              <a:buFont typeface="Times New Roman" charset="0"/>
              <a:buNone/>
              <a:defRPr/>
            </a:pPr>
            <a:endParaRPr lang="en-US">
              <a:latin typeface="Times New Roman" charset="0"/>
              <a:ea typeface="ＭＳ Ｐゴシック" charset="0"/>
            </a:endParaRPr>
          </a:p>
        </p:txBody>
      </p:sp>
      <p:sp>
        <p:nvSpPr>
          <p:cNvPr id="22569" name="Line 41"/>
          <p:cNvSpPr>
            <a:spLocks noChangeShapeType="1"/>
          </p:cNvSpPr>
          <p:nvPr/>
        </p:nvSpPr>
        <p:spPr bwMode="auto">
          <a:xfrm flipH="1">
            <a:off x="2162037" y="3102598"/>
            <a:ext cx="721631" cy="1429"/>
          </a:xfrm>
          <a:prstGeom prst="line">
            <a:avLst/>
          </a:prstGeom>
          <a:noFill/>
          <a:ln w="18360">
            <a:solidFill>
              <a:srgbClr val="FF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287" tIns="41143" rIns="82287" bIns="41143"/>
          <a:lstStyle/>
          <a:p>
            <a:pPr>
              <a:buFont typeface="Times New Roman" charset="0"/>
              <a:buNone/>
              <a:defRPr/>
            </a:pPr>
            <a:endParaRPr lang="en-US">
              <a:latin typeface="Times New Roman" charset="0"/>
              <a:ea typeface="ＭＳ Ｐゴシック" charset="0"/>
            </a:endParaRPr>
          </a:p>
        </p:txBody>
      </p:sp>
      <p:sp>
        <p:nvSpPr>
          <p:cNvPr id="22570" name="Line 42"/>
          <p:cNvSpPr>
            <a:spLocks noChangeShapeType="1"/>
          </p:cNvSpPr>
          <p:nvPr/>
        </p:nvSpPr>
        <p:spPr bwMode="auto">
          <a:xfrm>
            <a:off x="2189187" y="3208304"/>
            <a:ext cx="715916" cy="1429"/>
          </a:xfrm>
          <a:prstGeom prst="line">
            <a:avLst/>
          </a:prstGeom>
          <a:noFill/>
          <a:ln w="1836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287" tIns="41143" rIns="82287" bIns="41143"/>
          <a:lstStyle/>
          <a:p>
            <a:pPr>
              <a:buFont typeface="Times New Roman" charset="0"/>
              <a:buNone/>
              <a:defRPr/>
            </a:pPr>
            <a:endParaRPr lang="en-US">
              <a:latin typeface="Times New Roman" charset="0"/>
              <a:ea typeface="ＭＳ Ｐゴシック" charset="0"/>
            </a:endParaRPr>
          </a:p>
        </p:txBody>
      </p:sp>
      <p:sp>
        <p:nvSpPr>
          <p:cNvPr id="22571" name="Text Box 43"/>
          <p:cNvSpPr txBox="1">
            <a:spLocks noChangeArrowheads="1"/>
          </p:cNvSpPr>
          <p:nvPr/>
        </p:nvSpPr>
        <p:spPr bwMode="auto">
          <a:xfrm>
            <a:off x="2823651" y="2674063"/>
            <a:ext cx="1028269" cy="6170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991" tIns="40496" rIns="80991" bIns="4049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buFont typeface="Times New Roman" charset="0"/>
              <a:buNone/>
              <a:defRPr/>
            </a:pPr>
            <a:r>
              <a:rPr lang="el-GR" sz="1300" b="1" smtClean="0">
                <a:latin typeface="Arial" charset="0"/>
              </a:rPr>
              <a:t>ΘΕΡΜΟ-ΣΙΦΩΝΑΣ ΝΕΡΟΥ</a:t>
            </a:r>
            <a:endParaRPr lang="en-US" sz="1300" b="1">
              <a:latin typeface="Arial" charset="0"/>
            </a:endParaRPr>
          </a:p>
        </p:txBody>
      </p:sp>
      <p:sp>
        <p:nvSpPr>
          <p:cNvPr id="2" name="Title 1"/>
          <p:cNvSpPr>
            <a:spLocks noGrp="1"/>
          </p:cNvSpPr>
          <p:nvPr>
            <p:ph type="title"/>
          </p:nvPr>
        </p:nvSpPr>
        <p:spPr>
          <a:xfrm>
            <a:off x="457200" y="274638"/>
            <a:ext cx="8229600" cy="778098"/>
          </a:xfrm>
        </p:spPr>
        <p:txBody>
          <a:bodyPr>
            <a:noAutofit/>
          </a:bodyPr>
          <a:lstStyle/>
          <a:p>
            <a:r>
              <a:rPr lang="el-GR" sz="2800" b="1" smtClean="0">
                <a:solidFill>
                  <a:schemeClr val="tx2">
                    <a:lumMod val="75000"/>
                  </a:schemeClr>
                </a:solidFill>
                <a:latin typeface="Cambria" panose="02040503050406030204" pitchFamily="18" charset="0"/>
              </a:rPr>
              <a:t>ΓΕΩΘΕΡΜΙΚΗ ΑΝΤΛΙΑ </a:t>
            </a:r>
            <a:r>
              <a:rPr lang="el-GR" sz="2800" b="1">
                <a:solidFill>
                  <a:schemeClr val="tx2">
                    <a:lumMod val="75000"/>
                  </a:schemeClr>
                </a:solidFill>
                <a:latin typeface="Cambria" panose="02040503050406030204" pitchFamily="18" charset="0"/>
              </a:rPr>
              <a:t>ΘΕΡΜΟΤΗΤΑΣ - ΨΥΞΗ</a:t>
            </a:r>
            <a:endParaRPr lang="en-GB" sz="2800">
              <a:solidFill>
                <a:schemeClr val="tx2">
                  <a:lumMod val="75000"/>
                </a:schemeClr>
              </a:solidFill>
              <a:latin typeface="Cambria" panose="02040503050406030204" pitchFamily="18" charset="0"/>
            </a:endParaRPr>
          </a:p>
        </p:txBody>
      </p:sp>
      <p:sp>
        <p:nvSpPr>
          <p:cNvPr id="46" name="Rectangle 45"/>
          <p:cNvSpPr/>
          <p:nvPr/>
        </p:nvSpPr>
        <p:spPr>
          <a:xfrm>
            <a:off x="4373046" y="1851275"/>
            <a:ext cx="195381" cy="5032141"/>
          </a:xfrm>
          <a:prstGeom prst="rect">
            <a:avLst/>
          </a:prstGeom>
          <a:pattFill prst="dkUpDiag">
            <a:fgClr>
              <a:schemeClr val="bg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ight Arrow 46"/>
          <p:cNvSpPr/>
          <p:nvPr/>
        </p:nvSpPr>
        <p:spPr>
          <a:xfrm rot="5400000">
            <a:off x="480470" y="1725745"/>
            <a:ext cx="840236" cy="375061"/>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 Box 8"/>
          <p:cNvSpPr txBox="1">
            <a:spLocks noChangeArrowheads="1"/>
          </p:cNvSpPr>
          <p:nvPr/>
        </p:nvSpPr>
        <p:spPr bwMode="auto">
          <a:xfrm>
            <a:off x="968844" y="1257952"/>
            <a:ext cx="2082015" cy="2631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latin typeface="Cambria" panose="02040503050406030204" pitchFamily="18" charset="0"/>
              </a:rPr>
              <a:t>ΗΛΕΚΤΡΙΣΜΟΣ</a:t>
            </a:r>
            <a:endParaRPr lang="en-US" sz="1800" b="1">
              <a:latin typeface="Cambria" panose="02040503050406030204" pitchFamily="18" charset="0"/>
            </a:endParaRPr>
          </a:p>
        </p:txBody>
      </p:sp>
      <p:sp>
        <p:nvSpPr>
          <p:cNvPr id="49" name="Text Box 8"/>
          <p:cNvSpPr txBox="1">
            <a:spLocks noChangeArrowheads="1"/>
          </p:cNvSpPr>
          <p:nvPr/>
        </p:nvSpPr>
        <p:spPr bwMode="auto">
          <a:xfrm>
            <a:off x="2933682" y="1826074"/>
            <a:ext cx="1539450" cy="52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latin typeface="Cambria" panose="02040503050406030204" pitchFamily="18" charset="0"/>
              </a:rPr>
              <a:t>ΕΣΩΤΕΡΙΚΟ ΚΤΙΡΙΟΥ</a:t>
            </a:r>
            <a:endParaRPr lang="en-US" sz="1800" b="1">
              <a:latin typeface="Cambria" panose="02040503050406030204" pitchFamily="18" charset="0"/>
            </a:endParaRPr>
          </a:p>
        </p:txBody>
      </p:sp>
      <p:sp>
        <p:nvSpPr>
          <p:cNvPr id="50" name="Text Box 9"/>
          <p:cNvSpPr txBox="1">
            <a:spLocks noChangeArrowheads="1"/>
          </p:cNvSpPr>
          <p:nvPr/>
        </p:nvSpPr>
        <p:spPr bwMode="auto">
          <a:xfrm>
            <a:off x="4664905" y="1760655"/>
            <a:ext cx="2057721" cy="52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1800" b="1" smtClean="0">
                <a:latin typeface="Cambria" panose="02040503050406030204" pitchFamily="18" charset="0"/>
              </a:rPr>
              <a:t>ΕΞΩΤΕΡΙΚΟ ΠΕΡΙΒΑΛΛΟΝ</a:t>
            </a:r>
            <a:endParaRPr lang="en-US" sz="1800" b="1">
              <a:latin typeface="Cambria" panose="02040503050406030204" pitchFamily="18" charset="0"/>
            </a:endParaRPr>
          </a:p>
        </p:txBody>
      </p:sp>
      <p:sp>
        <p:nvSpPr>
          <p:cNvPr id="3" name="Rectangle 2"/>
          <p:cNvSpPr/>
          <p:nvPr/>
        </p:nvSpPr>
        <p:spPr>
          <a:xfrm>
            <a:off x="4569371" y="4673897"/>
            <a:ext cx="4421937" cy="1773355"/>
          </a:xfrm>
          <a:prstGeom prst="rect">
            <a:avLst/>
          </a:prstGeom>
          <a:solidFill>
            <a:schemeClr val="accent6">
              <a:lumMod val="60000"/>
              <a:lumOff val="4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662751" y="4932447"/>
            <a:ext cx="475673" cy="475673"/>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566" name="Picture 3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986273" y="3291154"/>
            <a:ext cx="172906" cy="4113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34579020"/>
      </p:ext>
    </p:extLst>
  </p:cSld>
  <p:clrMapOvr>
    <a:masterClrMapping/>
  </p:clrMapOvr>
  <p:transition spd="med" advTm="299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8" name="Rectangle 2"/>
          <p:cNvSpPr>
            <a:spLocks noGrp="1" noChangeArrowheads="1"/>
          </p:cNvSpPr>
          <p:nvPr>
            <p:ph type="title"/>
          </p:nvPr>
        </p:nvSpPr>
        <p:spPr>
          <a:xfrm>
            <a:off x="30163" y="333375"/>
            <a:ext cx="9144000" cy="908050"/>
          </a:xfrm>
        </p:spPr>
        <p:txBody>
          <a:bodyPr>
            <a:normAutofit/>
          </a:bodyPr>
          <a:lstStyle/>
          <a:p>
            <a:pPr eaLnBrk="1" fontAlgn="auto" hangingPunct="1">
              <a:spcAft>
                <a:spcPts val="0"/>
              </a:spcAft>
              <a:defRPr/>
            </a:pPr>
            <a:r>
              <a:rPr lang="el-GR" altLang="en-US" sz="3200" dirty="0" smtClean="0"/>
              <a:t>αντλία </a:t>
            </a:r>
            <a:r>
              <a:rPr lang="el-GR" altLang="en-US" sz="3200" smtClean="0"/>
              <a:t>θερμότητας αέρα-αέρα (θέρμανση)</a:t>
            </a:r>
            <a:endParaRPr lang="el-GR" altLang="en-US" sz="3200" dirty="0" smtClean="0"/>
          </a:p>
        </p:txBody>
      </p:sp>
      <p:pic>
        <p:nvPicPr>
          <p:cNvPr id="130051"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1158875"/>
            <a:ext cx="8748713" cy="5676900"/>
          </a:xfrm>
          <a:noFill/>
        </p:spPr>
      </p:pic>
      <p:sp>
        <p:nvSpPr>
          <p:cNvPr id="13005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CF90CFD6-3616-443F-9160-BFC6BE3CC1E3}" type="slidenum">
              <a:rPr lang="el-GR" altLang="en-US" sz="1400" smtClean="0"/>
              <a:pPr eaLnBrk="1" hangingPunct="1">
                <a:spcBef>
                  <a:spcPct val="0"/>
                </a:spcBef>
                <a:buClrTx/>
                <a:buSzTx/>
                <a:buFontTx/>
                <a:buNone/>
              </a:pPr>
              <a:t>32</a:t>
            </a:fld>
            <a:endParaRPr lang="el-GR" altLang="en-US" sz="140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82905949"/>
      </p:ext>
    </p:extLst>
  </p:cSld>
  <p:clrMapOvr>
    <a:masterClrMapping/>
  </p:clrMapOvr>
  <mc:AlternateContent xmlns:mc="http://schemas.openxmlformats.org/markup-compatibility/2006" xmlns:p14="http://schemas.microsoft.com/office/powerpoint/2010/main">
    <mc:Choice Requires="p14">
      <p:transition spd="slow" p14:dur="2000" advTm="16780"/>
    </mc:Choice>
    <mc:Fallback xmlns="">
      <p:transition spd="slow" advTm="16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79388" y="1066800"/>
            <a:ext cx="8726487" cy="5530850"/>
          </a:xfrm>
          <a:noFill/>
        </p:spPr>
      </p:pic>
      <p:sp>
        <p:nvSpPr>
          <p:cNvPr id="13107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E16BCD8C-DC0F-4F7B-BC20-5B823C8CD101}" type="slidenum">
              <a:rPr lang="el-GR" altLang="en-US" sz="1400" smtClean="0"/>
              <a:pPr eaLnBrk="1" hangingPunct="1">
                <a:spcBef>
                  <a:spcPct val="0"/>
                </a:spcBef>
                <a:buClrTx/>
                <a:buSzTx/>
                <a:buFontTx/>
                <a:buNone/>
              </a:pPr>
              <a:t>33</a:t>
            </a:fld>
            <a:endParaRPr lang="el-GR" altLang="en-US" sz="1400" smtClean="0"/>
          </a:p>
        </p:txBody>
      </p:sp>
      <p:sp>
        <p:nvSpPr>
          <p:cNvPr id="109572" name="Rectangle 2"/>
          <p:cNvSpPr>
            <a:spLocks noGrp="1" noChangeArrowheads="1"/>
          </p:cNvSpPr>
          <p:nvPr>
            <p:ph type="title"/>
          </p:nvPr>
        </p:nvSpPr>
        <p:spPr>
          <a:xfrm>
            <a:off x="323850" y="260350"/>
            <a:ext cx="8229600" cy="908050"/>
          </a:xfrm>
        </p:spPr>
        <p:txBody>
          <a:bodyPr>
            <a:normAutofit/>
          </a:bodyPr>
          <a:lstStyle/>
          <a:p>
            <a:pPr eaLnBrk="1" fontAlgn="auto" hangingPunct="1">
              <a:spcAft>
                <a:spcPts val="0"/>
              </a:spcAft>
              <a:defRPr/>
            </a:pPr>
            <a:r>
              <a:rPr lang="el-GR" altLang="en-US" sz="3600" dirty="0" smtClean="0"/>
              <a:t>αντλία </a:t>
            </a:r>
            <a:r>
              <a:rPr lang="el-GR" altLang="en-US" sz="3600" smtClean="0"/>
              <a:t>θερμότητας αέρα-αέρα (ψύξη)</a:t>
            </a:r>
            <a:endParaRPr lang="el-GR" altLang="en-US" sz="3600"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36356680"/>
      </p:ext>
    </p:extLst>
  </p:cSld>
  <p:clrMapOvr>
    <a:masterClrMapping/>
  </p:clrMapOvr>
  <mc:AlternateContent xmlns:mc="http://schemas.openxmlformats.org/markup-compatibility/2006" xmlns:p14="http://schemas.microsoft.com/office/powerpoint/2010/main">
    <mc:Choice Requires="p14">
      <p:transition spd="slow" p14:dur="2000" advTm="7120"/>
    </mc:Choice>
    <mc:Fallback xmlns="">
      <p:transition spd="slow" advTm="7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619250" y="142875"/>
            <a:ext cx="7524750" cy="6746875"/>
          </a:xfrm>
          <a:noFill/>
        </p:spPr>
      </p:pic>
      <p:sp>
        <p:nvSpPr>
          <p:cNvPr id="13210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3DB18CE4-A750-457F-82F9-F9F23CCBE26E}" type="slidenum">
              <a:rPr lang="el-GR" altLang="en-US" sz="1400" smtClean="0"/>
              <a:pPr eaLnBrk="1" hangingPunct="1">
                <a:spcBef>
                  <a:spcPct val="0"/>
                </a:spcBef>
                <a:buClrTx/>
                <a:buSzTx/>
                <a:buFontTx/>
                <a:buNone/>
              </a:pPr>
              <a:t>34</a:t>
            </a:fld>
            <a:endParaRPr lang="el-GR" altLang="en-US" sz="1400" smtClean="0"/>
          </a:p>
        </p:txBody>
      </p:sp>
      <p:sp>
        <p:nvSpPr>
          <p:cNvPr id="110596" name="Rectangle 2"/>
          <p:cNvSpPr>
            <a:spLocks noGrp="1" noChangeArrowheads="1"/>
          </p:cNvSpPr>
          <p:nvPr>
            <p:ph type="title"/>
          </p:nvPr>
        </p:nvSpPr>
        <p:spPr>
          <a:xfrm>
            <a:off x="457200" y="115888"/>
            <a:ext cx="8229600" cy="777875"/>
          </a:xfrm>
        </p:spPr>
        <p:txBody>
          <a:bodyPr/>
          <a:lstStyle/>
          <a:p>
            <a:pPr eaLnBrk="1" fontAlgn="auto" hangingPunct="1">
              <a:spcAft>
                <a:spcPts val="0"/>
              </a:spcAft>
              <a:defRPr/>
            </a:pPr>
            <a:r>
              <a:rPr lang="el-GR" altLang="en-US" dirty="0" smtClean="0"/>
              <a:t>αντλία </a:t>
            </a:r>
            <a:r>
              <a:rPr lang="el-GR" altLang="en-US" smtClean="0"/>
              <a:t>θερμότητας αέρα-εδάφους</a:t>
            </a:r>
            <a:endParaRPr lang="el-GR" altLang="en-US"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00351210"/>
      </p:ext>
    </p:extLst>
  </p:cSld>
  <p:clrMapOvr>
    <a:masterClrMapping/>
  </p:clrMapOvr>
  <mc:AlternateContent xmlns:mc="http://schemas.openxmlformats.org/markup-compatibility/2006" xmlns:p14="http://schemas.microsoft.com/office/powerpoint/2010/main">
    <mc:Choice Requires="p14">
      <p:transition spd="slow" p14:dur="2000" advTm="21638"/>
    </mc:Choice>
    <mc:Fallback xmlns="">
      <p:transition spd="slow" advTm="21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850106"/>
          </a:xfrm>
        </p:spPr>
        <p:txBody>
          <a:bodyPr>
            <a:noAutofit/>
          </a:bodyPr>
          <a:lstStyle/>
          <a:p>
            <a:pP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pPr>
            <a:r>
              <a:rPr lang="el-GR" sz="2800" b="1">
                <a:solidFill>
                  <a:srgbClr val="C00000"/>
                </a:solidFill>
                <a:latin typeface="Cambria" panose="02040503050406030204" pitchFamily="18" charset="0"/>
                <a:ea typeface="ＭＳ Ｐゴシック" charset="0"/>
                <a:cs typeface="Arial Unicode MS" charset="0"/>
              </a:rPr>
              <a:t>ΓΕΩΘΕΡΜΙΚΕΣ ΑΝΤΛΙΕΣ ΘΕΡΜΟΤΗΤΑΣ : </a:t>
            </a:r>
            <a:br>
              <a:rPr lang="el-GR" sz="2800" b="1">
                <a:solidFill>
                  <a:srgbClr val="C00000"/>
                </a:solidFill>
                <a:latin typeface="Cambria" panose="02040503050406030204" pitchFamily="18" charset="0"/>
                <a:ea typeface="ＭＳ Ｐゴシック" charset="0"/>
                <a:cs typeface="Arial Unicode MS" charset="0"/>
              </a:rPr>
            </a:br>
            <a:r>
              <a:rPr lang="el-GR" sz="2800" b="1">
                <a:solidFill>
                  <a:srgbClr val="C00000"/>
                </a:solidFill>
                <a:latin typeface="Cambria" panose="02040503050406030204" pitchFamily="18" charset="0"/>
                <a:ea typeface="ＭＳ Ｐゴシック" charset="0"/>
                <a:cs typeface="Arial Unicode MS" charset="0"/>
              </a:rPr>
              <a:t>ΚΥΚΛΩΜΑ ΚΥΚΛΟΦΟΡΙΑΣ ΝΕΡΟΥ ΣΤΟ ΥΠΕΔΑΦΟΣ</a:t>
            </a:r>
            <a:endParaRPr lang="en-GB" sz="2800" b="1">
              <a:solidFill>
                <a:srgbClr val="C00000"/>
              </a:solidFill>
              <a:latin typeface="Cambria" panose="02040503050406030204" pitchFamily="18" charset="0"/>
              <a:ea typeface="ＭＳ Ｐゴシック" charset="0"/>
              <a:cs typeface="Arial Unicode MS" charset="0"/>
            </a:endParaRPr>
          </a:p>
        </p:txBody>
      </p:sp>
      <p:sp>
        <p:nvSpPr>
          <p:cNvPr id="3" name="Content Placeholder 2"/>
          <p:cNvSpPr>
            <a:spLocks noGrp="1"/>
          </p:cNvSpPr>
          <p:nvPr>
            <p:ph idx="1"/>
          </p:nvPr>
        </p:nvSpPr>
        <p:spPr>
          <a:xfrm>
            <a:off x="323528" y="1268760"/>
            <a:ext cx="8363272" cy="5145435"/>
          </a:xfrm>
        </p:spPr>
        <p:txBody>
          <a:bodyPr>
            <a:normAutofit fontScale="85000" lnSpcReduction="10000"/>
          </a:bodyPr>
          <a:lstStyle/>
          <a:p>
            <a:pPr>
              <a:lnSpc>
                <a:spcPct val="95000"/>
              </a:lnSpc>
            </a:pPr>
            <a:r>
              <a:rPr lang="el-GR" altLang="en-US" smtClean="0">
                <a:solidFill>
                  <a:srgbClr val="000000"/>
                </a:solidFill>
                <a:latin typeface="Cambria" panose="02040503050406030204" pitchFamily="18" charset="0"/>
              </a:rPr>
              <a:t>ΧΡΗΣΙΜΟΠΟΙΟΥΝΤΑΙ ΔΥΟ ΤΥΠΟΙ ΚΥΚΛΩΜΑΤΩΝ : ΑΝΟΙΧΤΟΥ ΒΡΟΧΟΥ ΚΑΙ ΚΛΕΙΣΤΟΥ ΒΡΟΧΟΥ.</a:t>
            </a:r>
          </a:p>
          <a:p>
            <a:pPr>
              <a:lnSpc>
                <a:spcPct val="95000"/>
              </a:lnSpc>
            </a:pPr>
            <a:endParaRPr lang="en-US" altLang="en-US">
              <a:solidFill>
                <a:srgbClr val="000000"/>
              </a:solidFill>
              <a:latin typeface="Cambria" panose="02040503050406030204" pitchFamily="18" charset="0"/>
            </a:endParaRPr>
          </a:p>
          <a:p>
            <a:pPr marL="514350" indent="-514350">
              <a:lnSpc>
                <a:spcPct val="95000"/>
              </a:lnSpc>
              <a:buFont typeface="+mj-lt"/>
              <a:buAutoNum type="arabicPeriod"/>
            </a:pPr>
            <a:r>
              <a:rPr lang="el-GR" altLang="en-US" b="1" smtClean="0">
                <a:solidFill>
                  <a:srgbClr val="000000"/>
                </a:solidFill>
                <a:latin typeface="Cambria" panose="02040503050406030204" pitchFamily="18" charset="0"/>
              </a:rPr>
              <a:t>ΚΛΕΙΣΤΟΥ ΒΡΟΧΟΥ</a:t>
            </a:r>
          </a:p>
          <a:p>
            <a:pPr lvl="1">
              <a:lnSpc>
                <a:spcPct val="95000"/>
              </a:lnSpc>
            </a:pPr>
            <a:r>
              <a:rPr lang="el-GR" altLang="en-US" smtClean="0">
                <a:solidFill>
                  <a:srgbClr val="000000"/>
                </a:solidFill>
                <a:latin typeface="Cambria" panose="02040503050406030204" pitchFamily="18" charset="0"/>
              </a:rPr>
              <a:t>ΚΑΤΑΚΟΡΥΦΟΣ : ΤΟ ΝΕΡΟ ΚΥΚΛΟΦΟΡΕΙ ΣΕ ΣΩΛΗΝΩΣΕΙΣ ΜΕΣΑ ΣΕ ΓΕΩΘΕΡΜΙΚΕΣ ΓΕΩΤΡΗΣΕΙΣ.</a:t>
            </a:r>
          </a:p>
          <a:p>
            <a:pPr lvl="1">
              <a:lnSpc>
                <a:spcPct val="95000"/>
              </a:lnSpc>
            </a:pPr>
            <a:r>
              <a:rPr lang="el-GR" altLang="en-US" smtClean="0">
                <a:solidFill>
                  <a:srgbClr val="000000"/>
                </a:solidFill>
                <a:latin typeface="Cambria" panose="02040503050406030204" pitchFamily="18" charset="0"/>
              </a:rPr>
              <a:t>ΟΡΙΖΟΝΤΙΟΣ : ΤΟ ΝΕΡΟ ΚΥΚΛΟΦΟΡΕΙ ΣΕ ΟΡΙΖΟΝΤΙΕΣ ΣΩΛΗΝΩΣΕΙΣ ΠΕΡΙΠΟΥ 1.5 </a:t>
            </a:r>
            <a:r>
              <a:rPr lang="en-GB" altLang="en-US" smtClean="0">
                <a:solidFill>
                  <a:srgbClr val="000000"/>
                </a:solidFill>
                <a:latin typeface="Cambria" panose="02040503050406030204" pitchFamily="18" charset="0"/>
              </a:rPr>
              <a:t>M </a:t>
            </a:r>
            <a:r>
              <a:rPr lang="el-GR" altLang="en-US" smtClean="0">
                <a:solidFill>
                  <a:srgbClr val="000000"/>
                </a:solidFill>
                <a:latin typeface="Cambria" panose="02040503050406030204" pitchFamily="18" charset="0"/>
              </a:rPr>
              <a:t>ΜΕΣΑ ΣΤΟ ΕΔΑΦΟΣ.</a:t>
            </a:r>
          </a:p>
          <a:p>
            <a:pPr marL="514350" indent="-514350">
              <a:lnSpc>
                <a:spcPct val="95000"/>
              </a:lnSpc>
              <a:buFont typeface="+mj-lt"/>
              <a:buAutoNum type="arabicPeriod"/>
            </a:pPr>
            <a:r>
              <a:rPr lang="el-GR" altLang="en-US" b="1">
                <a:solidFill>
                  <a:srgbClr val="000000"/>
                </a:solidFill>
                <a:latin typeface="Cambria" panose="02040503050406030204" pitchFamily="18" charset="0"/>
              </a:rPr>
              <a:t>ΑΝΟΙΚΤΟΥ ΒΡΟΧΟΥ</a:t>
            </a:r>
          </a:p>
          <a:p>
            <a:pPr lvl="1">
              <a:lnSpc>
                <a:spcPct val="95000"/>
              </a:lnSpc>
            </a:pPr>
            <a:r>
              <a:rPr lang="el-GR" altLang="en-US" smtClean="0">
                <a:solidFill>
                  <a:srgbClr val="000000"/>
                </a:solidFill>
                <a:latin typeface="Cambria" panose="02040503050406030204" pitchFamily="18" charset="0"/>
              </a:rPr>
              <a:t>ΤΟ ΝΕΡΟ ΚΥΚΛΟΦΟΡΕΙ ΑΠΌ ΤΟΝ ΤΑΜΙΕΥΤΗΡΑ ΜΕΣΩ ΜΙΑΣ ΓΕΩΤΡΗΣΗΣ, ΧΡΗΣΙΜΟΠΟΙΕΙΤΑΙ ΣΤΟ ΣΥΣΤΗΜΑ ΤΗΣ ΑΝΤΛΙΑΣ ΘΕΡΜΟΤΗΤΑΣ ΚΑΙ ΕΠΙΣΤΡΕΦΕΙ ΣΤΟ ΕΔΑΦΟΣ ΜΕΣΑ ΑΠΌ ΤΗΝ ΓΕΩΤΡΗΣΗ.</a:t>
            </a:r>
            <a:endParaRPr lang="en-GB">
              <a:latin typeface="Cambria" panose="020405030504060302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60889978"/>
      </p:ext>
    </p:extLst>
  </p:cSld>
  <p:clrMapOvr>
    <a:masterClrMapping/>
  </p:clrMapOvr>
  <p:transition spd="med" advTm="326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49206"/>
          </a:xfrm>
        </p:spPr>
        <p:txBody>
          <a:bodyPr>
            <a:normAutofit fontScale="90000"/>
          </a:bodyPr>
          <a:lstStyle/>
          <a:p>
            <a:r>
              <a:rPr lang="el-GR" sz="3100" b="1">
                <a:solidFill>
                  <a:srgbClr val="C00000"/>
                </a:solidFill>
                <a:latin typeface="Cambria" panose="02040503050406030204" pitchFamily="18" charset="0"/>
                <a:ea typeface="ＭＳ Ｐゴシック" charset="0"/>
                <a:cs typeface="Arial Unicode MS" charset="0"/>
              </a:rPr>
              <a:t>ΓΕΩΘΕΡΜΙΚΕΣ ΑΝΤΛΙΕΣ ΘΕΡΜΟΤΗΤΑΣ : ΠΛΕΟΝΕΚΤΗΜΑΤΑ</a:t>
            </a:r>
            <a:r>
              <a:rPr lang="el-GR" b="1" smtClean="0"/>
              <a:t> </a:t>
            </a:r>
            <a:endParaRPr lang="en-GB"/>
          </a:p>
        </p:txBody>
      </p:sp>
      <p:sp>
        <p:nvSpPr>
          <p:cNvPr id="3" name="Content Placeholder 2"/>
          <p:cNvSpPr>
            <a:spLocks noGrp="1"/>
          </p:cNvSpPr>
          <p:nvPr>
            <p:ph idx="1"/>
          </p:nvPr>
        </p:nvSpPr>
        <p:spPr>
          <a:xfrm>
            <a:off x="251520" y="1268760"/>
            <a:ext cx="8640960" cy="5328592"/>
          </a:xfrm>
        </p:spPr>
        <p:txBody>
          <a:bodyPr>
            <a:normAutofit fontScale="92500" lnSpcReduction="10000"/>
          </a:bodyPr>
          <a:lstStyle/>
          <a:p>
            <a:pPr marL="285750" lvl="1">
              <a:lnSpc>
                <a:spcPct val="95000"/>
              </a:lnSpc>
              <a:buFont typeface="Arial" pitchFamily="34" charset="0"/>
              <a:buChar char="•"/>
            </a:pPr>
            <a:r>
              <a:rPr lang="el-GR" altLang="en-US" i="1" smtClean="0">
                <a:solidFill>
                  <a:srgbClr val="000000"/>
                </a:solidFill>
                <a:latin typeface="Cambria" panose="02040503050406030204" pitchFamily="18" charset="0"/>
              </a:rPr>
              <a:t>Μειωμένα λειτουργικά έξοδα </a:t>
            </a:r>
            <a:r>
              <a:rPr lang="en-US" altLang="en-US" smtClean="0">
                <a:solidFill>
                  <a:srgbClr val="000000"/>
                </a:solidFill>
                <a:latin typeface="Cambria" panose="02040503050406030204" pitchFamily="18" charset="0"/>
              </a:rPr>
              <a:t>– </a:t>
            </a:r>
            <a:r>
              <a:rPr lang="el-GR" altLang="en-US" smtClean="0">
                <a:solidFill>
                  <a:srgbClr val="000000"/>
                </a:solidFill>
                <a:latin typeface="Cambria" panose="02040503050406030204" pitchFamily="18" charset="0"/>
              </a:rPr>
              <a:t>ένα γεωθερμικό σύστημα μπορεί να εξοικονομήσει  30% -</a:t>
            </a:r>
            <a:r>
              <a:rPr lang="en-US" altLang="en-US" smtClean="0">
                <a:solidFill>
                  <a:srgbClr val="000000"/>
                </a:solidFill>
                <a:latin typeface="Cambria" panose="02040503050406030204" pitchFamily="18" charset="0"/>
              </a:rPr>
              <a:t> </a:t>
            </a:r>
            <a:r>
              <a:rPr lang="en-US" altLang="en-US">
                <a:solidFill>
                  <a:srgbClr val="000000"/>
                </a:solidFill>
                <a:latin typeface="Cambria" panose="02040503050406030204" pitchFamily="18" charset="0"/>
              </a:rPr>
              <a:t>70% </a:t>
            </a:r>
            <a:r>
              <a:rPr lang="el-GR" altLang="en-US" smtClean="0">
                <a:solidFill>
                  <a:srgbClr val="000000"/>
                </a:solidFill>
                <a:latin typeface="Cambria" panose="02040503050406030204" pitchFamily="18" charset="0"/>
              </a:rPr>
              <a:t>του ηλεκτρισμού</a:t>
            </a:r>
            <a:r>
              <a:rPr lang="en-US" altLang="en-US" smtClean="0">
                <a:solidFill>
                  <a:srgbClr val="000000"/>
                </a:solidFill>
                <a:latin typeface="Cambria" panose="02040503050406030204" pitchFamily="18" charset="0"/>
              </a:rPr>
              <a:t>.</a:t>
            </a:r>
            <a:endParaRPr lang="en-US" altLang="en-US">
              <a:solidFill>
                <a:srgbClr val="000000"/>
              </a:solidFill>
              <a:latin typeface="Cambria" panose="02040503050406030204" pitchFamily="18" charset="0"/>
            </a:endParaRPr>
          </a:p>
          <a:p>
            <a:pPr marL="285750" lvl="1">
              <a:lnSpc>
                <a:spcPct val="95000"/>
              </a:lnSpc>
              <a:buFont typeface="Arial" pitchFamily="34" charset="0"/>
              <a:buChar char="•"/>
            </a:pPr>
            <a:r>
              <a:rPr lang="el-GR" altLang="en-US" i="1" smtClean="0">
                <a:solidFill>
                  <a:srgbClr val="000000"/>
                </a:solidFill>
                <a:latin typeface="Cambria" panose="02040503050406030204" pitchFamily="18" charset="0"/>
              </a:rPr>
              <a:t>Μειωμένες εκπομπές ρύπων </a:t>
            </a:r>
            <a:r>
              <a:rPr lang="en-US" altLang="en-US" smtClean="0">
                <a:solidFill>
                  <a:srgbClr val="000000"/>
                </a:solidFill>
                <a:latin typeface="Cambria" panose="02040503050406030204" pitchFamily="18" charset="0"/>
              </a:rPr>
              <a:t>– </a:t>
            </a:r>
            <a:r>
              <a:rPr lang="el-GR" altLang="en-US" smtClean="0">
                <a:solidFill>
                  <a:srgbClr val="000000"/>
                </a:solidFill>
                <a:latin typeface="Cambria" panose="02040503050406030204" pitchFamily="18" charset="0"/>
              </a:rPr>
              <a:t>οι εκπομπές ρύπων σε σύγκριση με ένα συμβατικό σταθμό ηλεκτρισμού είναι της τάξεως του </a:t>
            </a:r>
            <a:r>
              <a:rPr lang="en-US" altLang="en-US" smtClean="0">
                <a:solidFill>
                  <a:srgbClr val="000000"/>
                </a:solidFill>
                <a:latin typeface="Cambria" panose="02040503050406030204" pitchFamily="18" charset="0"/>
              </a:rPr>
              <a:t>4</a:t>
            </a:r>
            <a:r>
              <a:rPr lang="el-GR" altLang="en-US" smtClean="0">
                <a:solidFill>
                  <a:srgbClr val="000000"/>
                </a:solidFill>
                <a:latin typeface="Cambria" panose="02040503050406030204" pitchFamily="18" charset="0"/>
              </a:rPr>
              <a:t>5</a:t>
            </a:r>
            <a:r>
              <a:rPr lang="en-US" altLang="en-US" smtClean="0">
                <a:solidFill>
                  <a:srgbClr val="000000"/>
                </a:solidFill>
                <a:latin typeface="Cambria" panose="02040503050406030204" pitchFamily="18" charset="0"/>
              </a:rPr>
              <a:t>%.</a:t>
            </a:r>
            <a:endParaRPr lang="en-US" altLang="en-US">
              <a:solidFill>
                <a:srgbClr val="000000"/>
              </a:solidFill>
              <a:latin typeface="Cambria" panose="02040503050406030204" pitchFamily="18" charset="0"/>
            </a:endParaRPr>
          </a:p>
          <a:p>
            <a:pPr marL="285750" lvl="1">
              <a:lnSpc>
                <a:spcPct val="95000"/>
              </a:lnSpc>
              <a:buFont typeface="Arial" pitchFamily="34" charset="0"/>
              <a:buChar char="•"/>
            </a:pPr>
            <a:r>
              <a:rPr lang="el-GR" altLang="en-US" i="1" smtClean="0">
                <a:solidFill>
                  <a:srgbClr val="000000"/>
                </a:solidFill>
                <a:latin typeface="Cambria" panose="02040503050406030204" pitchFamily="18" charset="0"/>
              </a:rPr>
              <a:t>Μείωση της ζήτησης εισαγόμενου πετρελαίου</a:t>
            </a:r>
            <a:r>
              <a:rPr lang="en-US" altLang="en-US" i="1" smtClean="0">
                <a:solidFill>
                  <a:srgbClr val="000000"/>
                </a:solidFill>
                <a:latin typeface="Cambria" panose="02040503050406030204" pitchFamily="18" charset="0"/>
              </a:rPr>
              <a:t>.</a:t>
            </a:r>
            <a:endParaRPr lang="en-US" altLang="en-US" i="1">
              <a:solidFill>
                <a:srgbClr val="000000"/>
              </a:solidFill>
              <a:latin typeface="Cambria" panose="02040503050406030204" pitchFamily="18" charset="0"/>
            </a:endParaRPr>
          </a:p>
          <a:p>
            <a:pPr marL="285750" lvl="1">
              <a:lnSpc>
                <a:spcPct val="95000"/>
              </a:lnSpc>
              <a:buFont typeface="Arial" pitchFamily="34" charset="0"/>
              <a:buChar char="•"/>
            </a:pPr>
            <a:r>
              <a:rPr lang="el-GR" altLang="en-US" i="1" smtClean="0">
                <a:solidFill>
                  <a:srgbClr val="000000"/>
                </a:solidFill>
                <a:latin typeface="Cambria" panose="02040503050406030204" pitchFamily="18" charset="0"/>
              </a:rPr>
              <a:t>Συμπαγείς συσκευές δεν επιβαρύνουν το κτίριο εμφανισιακά.</a:t>
            </a:r>
            <a:endParaRPr lang="en-US" altLang="en-US" i="1">
              <a:solidFill>
                <a:srgbClr val="000000"/>
              </a:solidFill>
              <a:latin typeface="Cambria" panose="02040503050406030204" pitchFamily="18" charset="0"/>
            </a:endParaRPr>
          </a:p>
          <a:p>
            <a:pPr marL="285750" lvl="1">
              <a:lnSpc>
                <a:spcPct val="95000"/>
              </a:lnSpc>
              <a:buFont typeface="Arial" pitchFamily="34" charset="0"/>
              <a:buChar char="•"/>
            </a:pPr>
            <a:r>
              <a:rPr lang="el-GR" altLang="en-US" i="1" smtClean="0">
                <a:solidFill>
                  <a:srgbClr val="000000"/>
                </a:solidFill>
                <a:latin typeface="Cambria" panose="02040503050406030204" pitchFamily="18" charset="0"/>
              </a:rPr>
              <a:t>Δεν απαιτείται υποστηρικτικό σύστημα θέρμανσης</a:t>
            </a:r>
            <a:r>
              <a:rPr lang="en-US" altLang="en-US" i="1" smtClean="0">
                <a:solidFill>
                  <a:srgbClr val="000000"/>
                </a:solidFill>
                <a:latin typeface="Cambria" panose="02040503050406030204" pitchFamily="18" charset="0"/>
              </a:rPr>
              <a:t>.</a:t>
            </a:r>
            <a:endParaRPr lang="en-US" altLang="en-US" i="1">
              <a:solidFill>
                <a:srgbClr val="000000"/>
              </a:solidFill>
              <a:latin typeface="Cambria" panose="02040503050406030204" pitchFamily="18" charset="0"/>
            </a:endParaRPr>
          </a:p>
          <a:p>
            <a:pPr marL="285750" lvl="1">
              <a:lnSpc>
                <a:spcPct val="95000"/>
              </a:lnSpc>
              <a:buFont typeface="Arial" pitchFamily="34" charset="0"/>
              <a:buChar char="•"/>
            </a:pPr>
            <a:r>
              <a:rPr lang="el-GR" altLang="en-US" i="1" smtClean="0">
                <a:solidFill>
                  <a:srgbClr val="000000"/>
                </a:solidFill>
                <a:latin typeface="Cambria" panose="02040503050406030204" pitchFamily="18" charset="0"/>
              </a:rPr>
              <a:t>Απουσία θορύβου – ο συμπιεστής εγκαθίσταται στο εσωτερικό του κτιρίου (γκαράζ, αποθήκη) και ο θόρυβος είναι μικρός</a:t>
            </a:r>
            <a:r>
              <a:rPr lang="en-US" altLang="en-US" smtClean="0">
                <a:solidFill>
                  <a:srgbClr val="000000"/>
                </a:solidFill>
                <a:latin typeface="Cambria" panose="02040503050406030204" pitchFamily="18" charset="0"/>
              </a:rPr>
              <a:t>.</a:t>
            </a:r>
            <a:endParaRPr lang="en-US" altLang="en-US">
              <a:solidFill>
                <a:srgbClr val="000000"/>
              </a:solidFill>
              <a:latin typeface="Cambria" panose="02040503050406030204" pitchFamily="18" charset="0"/>
            </a:endParaRPr>
          </a:p>
          <a:p>
            <a:pPr marL="285750" lvl="1">
              <a:lnSpc>
                <a:spcPct val="95000"/>
              </a:lnSpc>
              <a:buFont typeface="Arial" pitchFamily="34" charset="0"/>
              <a:buChar char="•"/>
            </a:pPr>
            <a:r>
              <a:rPr lang="el-GR" altLang="en-US" i="1" smtClean="0">
                <a:solidFill>
                  <a:srgbClr val="000000"/>
                </a:solidFill>
                <a:latin typeface="Cambria" panose="02040503050406030204" pitchFamily="18" charset="0"/>
              </a:rPr>
              <a:t>Φοροαπαλλαγές – ενθαρρύνεται η εγκατάσταση τους από το κράτος με οικονομικά κίνητρα</a:t>
            </a:r>
            <a:endParaRPr lang="en-US" altLang="en-US">
              <a:solidFill>
                <a:srgbClr val="000000"/>
              </a:solidFill>
              <a:latin typeface="Cambria" panose="02040503050406030204" pitchFamily="18" charset="0"/>
            </a:endParaRPr>
          </a:p>
          <a:p>
            <a:endParaRPr lang="en-GB">
              <a:latin typeface="Cambria" panose="020405030504060302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30783204"/>
      </p:ext>
    </p:extLst>
  </p:cSld>
  <p:clrMapOvr>
    <a:masterClrMapping/>
  </p:clrMapOvr>
  <p:transition spd="med" advTm="567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4" name="Rectangle 2"/>
          <p:cNvSpPr>
            <a:spLocks noGrp="1" noChangeArrowheads="1"/>
          </p:cNvSpPr>
          <p:nvPr>
            <p:ph type="title"/>
          </p:nvPr>
        </p:nvSpPr>
        <p:spPr/>
        <p:txBody>
          <a:bodyPr>
            <a:noAutofit/>
          </a:bodyPr>
          <a:lstStyle/>
          <a:p>
            <a:pPr eaLnBrk="1" fontAlgn="auto" hangingPunct="1">
              <a:spcAft>
                <a:spcPts val="0"/>
              </a:spcAft>
              <a:defRPr/>
            </a:pPr>
            <a:r>
              <a:rPr lang="el-GR" altLang="en-US" sz="2800" b="1" dirty="0" smtClean="0">
                <a:solidFill>
                  <a:srgbClr val="C00000"/>
                </a:solidFill>
              </a:rPr>
              <a:t>ΣΤΟΙΧΕΙΑ ΛΕΙΤΟΥΡΓΙΑΣ</a:t>
            </a:r>
          </a:p>
        </p:txBody>
      </p:sp>
      <p:sp>
        <p:nvSpPr>
          <p:cNvPr id="117765" name="Rectangle 3"/>
          <p:cNvSpPr>
            <a:spLocks noGrp="1" noChangeArrowheads="1"/>
          </p:cNvSpPr>
          <p:nvPr>
            <p:ph idx="1"/>
          </p:nvPr>
        </p:nvSpPr>
        <p:spPr>
          <a:xfrm>
            <a:off x="233772" y="1052736"/>
            <a:ext cx="8676456" cy="5300663"/>
          </a:xfrm>
        </p:spPr>
        <p:txBody>
          <a:bodyPr rtlCol="0">
            <a:normAutofit/>
          </a:bodyPr>
          <a:lstStyle/>
          <a:p>
            <a:pPr eaLnBrk="1" hangingPunct="1"/>
            <a:r>
              <a:rPr lang="el-GR" altLang="en-US" sz="2400" b="1">
                <a:solidFill>
                  <a:schemeClr val="tx2">
                    <a:lumMod val="50000"/>
                  </a:schemeClr>
                </a:solidFill>
              </a:rPr>
              <a:t>ΚΟΣΤΟΣ</a:t>
            </a:r>
            <a:r>
              <a:rPr lang="el-GR" altLang="en-US" sz="2400"/>
              <a:t> </a:t>
            </a:r>
          </a:p>
          <a:p>
            <a:pPr eaLnBrk="1" hangingPunct="1"/>
            <a:r>
              <a:rPr lang="el-GR" altLang="en-US" sz="2400"/>
              <a:t>ΚΟΣΤΟΣ ΕΚΣΚΑΦΗΣ ΓΙΑ ΤΙΣ ΣΩΛΗΝΩΣΕΙΣ</a:t>
            </a:r>
          </a:p>
          <a:p>
            <a:pPr eaLnBrk="1" hangingPunct="1"/>
            <a:r>
              <a:rPr lang="el-GR" altLang="en-US" sz="2400" smtClean="0"/>
              <a:t>ΚΟΣΤΟΣ </a:t>
            </a:r>
            <a:r>
              <a:rPr lang="el-GR" altLang="en-US" sz="2400"/>
              <a:t>ΑΝΤΛΙΑΣ ΘΕΡΜΟΤΗΤΑΣ</a:t>
            </a:r>
          </a:p>
          <a:p>
            <a:pPr marL="2324100" indent="-2324100" eaLnBrk="1" fontAlgn="auto" hangingPunct="1">
              <a:spcAft>
                <a:spcPts val="0"/>
              </a:spcAft>
              <a:buFont typeface="Arial" pitchFamily="34" charset="0"/>
              <a:buNone/>
              <a:defRPr/>
            </a:pPr>
            <a:endParaRPr lang="el-GR" altLang="en-US" sz="2400" smtClean="0"/>
          </a:p>
          <a:p>
            <a:pPr marL="2324100" indent="-2324100" eaLnBrk="1" fontAlgn="auto" hangingPunct="1">
              <a:spcAft>
                <a:spcPts val="0"/>
              </a:spcAft>
              <a:buFont typeface="Arial" pitchFamily="34" charset="0"/>
              <a:buNone/>
              <a:defRPr/>
            </a:pPr>
            <a:r>
              <a:rPr lang="el-GR" altLang="en-US" sz="2400" smtClean="0"/>
              <a:t>ΥΠΕΔΑΦΟΣ</a:t>
            </a:r>
            <a:r>
              <a:rPr lang="el-GR" altLang="en-US" sz="2400" dirty="0" smtClean="0"/>
              <a:t>:	ΣΤΑΘΕΡΗ ΘΕΡΜΟΚΡΑΣΙΑ ΟΛΟ ΤΟΝ ΧΡΟΝΟ</a:t>
            </a:r>
          </a:p>
          <a:p>
            <a:pPr marL="0" indent="0" eaLnBrk="1" fontAlgn="auto" hangingPunct="1">
              <a:spcAft>
                <a:spcPts val="0"/>
              </a:spcAft>
              <a:buFont typeface="Arial" pitchFamily="34" charset="0"/>
              <a:buNone/>
              <a:defRPr/>
            </a:pPr>
            <a:r>
              <a:rPr lang="el-GR" altLang="en-US" sz="2400" smtClean="0"/>
              <a:t>ΔΙΑΦΟΡΑ </a:t>
            </a:r>
            <a:r>
              <a:rPr lang="el-GR" altLang="en-US" sz="2400" dirty="0" smtClean="0"/>
              <a:t>ΘΕΡΜΟΚΡΑΣΙΑΣ    ΔΘ = Θ</a:t>
            </a:r>
            <a:r>
              <a:rPr lang="el-GR" altLang="en-US" sz="2400" baseline="-25000" dirty="0" smtClean="0"/>
              <a:t>ΕΔΑΦΟΥΣ</a:t>
            </a:r>
            <a:r>
              <a:rPr lang="el-GR" altLang="en-US" sz="2400" dirty="0" smtClean="0"/>
              <a:t> – Θ</a:t>
            </a:r>
            <a:r>
              <a:rPr lang="el-GR" altLang="en-US" sz="2400" baseline="-25000" dirty="0" smtClean="0"/>
              <a:t>ΚΤΙΡΙΟΥ</a:t>
            </a:r>
          </a:p>
          <a:p>
            <a:pPr marL="0" indent="0" eaLnBrk="1" fontAlgn="auto" hangingPunct="1">
              <a:spcAft>
                <a:spcPts val="0"/>
              </a:spcAft>
              <a:buFont typeface="Arial" pitchFamily="34" charset="0"/>
              <a:buNone/>
              <a:defRPr/>
            </a:pPr>
            <a:r>
              <a:rPr lang="el-GR" altLang="en-US" sz="2400" smtClean="0"/>
              <a:t>βαθμός </a:t>
            </a:r>
            <a:r>
              <a:rPr lang="el-GR" altLang="en-US" sz="2400" dirty="0" smtClean="0"/>
              <a:t>απόδοσης</a:t>
            </a:r>
            <a:r>
              <a:rPr lang="en-GB" altLang="en-US" sz="2400" dirty="0" smtClean="0"/>
              <a:t>, </a:t>
            </a:r>
            <a:r>
              <a:rPr lang="el-GR" altLang="en-US" sz="2400" dirty="0" smtClean="0"/>
              <a:t> </a:t>
            </a:r>
            <a:r>
              <a:rPr lang="en-GB" altLang="en-US" sz="3200" b="1" dirty="0" smtClean="0">
                <a:solidFill>
                  <a:schemeClr val="tx2">
                    <a:lumMod val="50000"/>
                  </a:schemeClr>
                </a:solidFill>
              </a:rPr>
              <a:t>COP = 3 - 5</a:t>
            </a:r>
            <a:endParaRPr lang="el-GR" altLang="en-US" sz="3200" b="1" dirty="0" smtClean="0">
              <a:solidFill>
                <a:schemeClr val="tx2">
                  <a:lumMod val="50000"/>
                </a:schemeClr>
              </a:solidFill>
            </a:endParaRPr>
          </a:p>
          <a:p>
            <a:pPr marL="0" indent="0" eaLnBrk="1" fontAlgn="auto" hangingPunct="1">
              <a:spcAft>
                <a:spcPts val="0"/>
              </a:spcAft>
              <a:buFont typeface="Arial" pitchFamily="34" charset="0"/>
              <a:buNone/>
              <a:defRPr/>
            </a:pPr>
            <a:r>
              <a:rPr lang="el-GR" altLang="en-US" sz="2400" smtClean="0"/>
              <a:t>1 </a:t>
            </a:r>
            <a:r>
              <a:rPr lang="el-GR" altLang="en-US" sz="2400" dirty="0" smtClean="0"/>
              <a:t>ΜΟΝΑΔΑ ΗΛΕΚΤΡΙΣΜΟΥ = </a:t>
            </a:r>
          </a:p>
          <a:p>
            <a:pPr marL="0" indent="0" eaLnBrk="1" fontAlgn="auto" hangingPunct="1">
              <a:spcAft>
                <a:spcPts val="0"/>
              </a:spcAft>
              <a:buFont typeface="Arial" pitchFamily="34" charset="0"/>
              <a:buNone/>
              <a:defRPr/>
            </a:pPr>
            <a:r>
              <a:rPr lang="el-GR" altLang="en-US" sz="2400" dirty="0" smtClean="0"/>
              <a:t>3 - </a:t>
            </a:r>
            <a:r>
              <a:rPr lang="en-GB" altLang="en-US" sz="2400" dirty="0" smtClean="0"/>
              <a:t>5</a:t>
            </a:r>
            <a:r>
              <a:rPr lang="el-GR" altLang="en-US" sz="2400" dirty="0" smtClean="0"/>
              <a:t> ΜΟΝΑΔΕΣ ΘΕΡΜΟΤΗΤΑΣ ΓΙΑ ΘΕΡΜΑΝΣΗ</a:t>
            </a:r>
          </a:p>
        </p:txBody>
      </p:sp>
      <p:sp>
        <p:nvSpPr>
          <p:cNvPr id="140292" name="Footer Placeholder 4"/>
          <p:cNvSpPr>
            <a:spLocks noGrp="1"/>
          </p:cNvSpPr>
          <p:nvPr>
            <p:ph type="ftr" sz="quarter" idx="4294967295"/>
          </p:nvPr>
        </p:nvSpPr>
        <p:spPr bwMode="auto">
          <a:xfrm>
            <a:off x="5435600" y="6381750"/>
            <a:ext cx="2895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r>
              <a:rPr lang="el-GR" altLang="en-US" sz="1200" smtClean="0"/>
              <a:t>ΓΕΩΘΕΡΜΙΚΗ ΕΝΕΡΓΕΙΑ Α</a:t>
            </a:r>
          </a:p>
        </p:txBody>
      </p:sp>
      <p:sp>
        <p:nvSpPr>
          <p:cNvPr id="14029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F53C1F64-BF47-4610-99F8-7A0626718346}" type="slidenum">
              <a:rPr lang="el-GR" altLang="en-US" sz="1400" smtClean="0"/>
              <a:pPr eaLnBrk="1" hangingPunct="1">
                <a:spcBef>
                  <a:spcPct val="0"/>
                </a:spcBef>
                <a:buClrTx/>
                <a:buSzTx/>
                <a:buFontTx/>
                <a:buNone/>
              </a:pPr>
              <a:t>37</a:t>
            </a:fld>
            <a:endParaRPr lang="el-GR" altLang="en-US" sz="140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70185631"/>
      </p:ext>
    </p:extLst>
  </p:cSld>
  <p:clrMapOvr>
    <a:masterClrMapping/>
  </p:clrMapOvr>
  <mc:AlternateContent xmlns:mc="http://schemas.openxmlformats.org/markup-compatibility/2006" xmlns:p14="http://schemas.microsoft.com/office/powerpoint/2010/main">
    <mc:Choice Requires="p14">
      <p:transition spd="slow" p14:dur="2000" advTm="55561"/>
    </mc:Choice>
    <mc:Fallback xmlns="">
      <p:transition spd="slow" advTm="55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2800" b="1">
                <a:solidFill>
                  <a:srgbClr val="C00000"/>
                </a:solidFill>
                <a:latin typeface="Cambria" panose="02040503050406030204" pitchFamily="18" charset="0"/>
                <a:ea typeface="ＭＳ Ｐゴシック" charset="0"/>
                <a:cs typeface="Arial Unicode MS" charset="0"/>
              </a:rPr>
              <a:t>ΚΟΣΤΟΣ</a:t>
            </a:r>
            <a:endParaRPr lang="en-GB" sz="2800" b="1">
              <a:solidFill>
                <a:srgbClr val="C00000"/>
              </a:solidFill>
              <a:latin typeface="Cambria" panose="02040503050406030204" pitchFamily="18" charset="0"/>
              <a:ea typeface="ＭＳ Ｐゴシック" charset="0"/>
              <a:cs typeface="Arial Unicode MS" charset="0"/>
            </a:endParaRPr>
          </a:p>
        </p:txBody>
      </p:sp>
      <p:sp>
        <p:nvSpPr>
          <p:cNvPr id="3" name="Content Placeholder 2"/>
          <p:cNvSpPr>
            <a:spLocks noGrp="1"/>
          </p:cNvSpPr>
          <p:nvPr>
            <p:ph idx="1"/>
          </p:nvPr>
        </p:nvSpPr>
        <p:spPr/>
        <p:txBody>
          <a:bodyPr>
            <a:normAutofit fontScale="62500" lnSpcReduction="20000"/>
          </a:bodyPr>
          <a:lstStyle/>
          <a:p>
            <a:pPr>
              <a:lnSpc>
                <a:spcPct val="120000"/>
              </a:lnSpc>
              <a:spcAft>
                <a:spcPts val="600"/>
              </a:spcAft>
            </a:pPr>
            <a:r>
              <a:rPr lang="el-GR" smtClean="0"/>
              <a:t>ΤΟ ΚΟΣΤΟΣ ΕΓΚΑΤΑΣΤΑΣΗΣ ΕΊΝΑΙ ΥΨΗΛΟΤΕΡΟ ΓΙΑ ΣΥΣΤΗΜΑΤΑ ΑΕΡΑ</a:t>
            </a:r>
          </a:p>
          <a:p>
            <a:pPr>
              <a:lnSpc>
                <a:spcPct val="120000"/>
              </a:lnSpc>
              <a:spcAft>
                <a:spcPts val="600"/>
              </a:spcAft>
            </a:pPr>
            <a:r>
              <a:rPr lang="el-GR" smtClean="0"/>
              <a:t>ΤΟ ΚΟΣΤΟΣ ΛΕΙΤΟΥΡΓΙΑΣ ΕΊΝΑΙ ΧΑΜΗΛΟΤΕΡΟ.</a:t>
            </a:r>
          </a:p>
          <a:p>
            <a:pPr>
              <a:lnSpc>
                <a:spcPct val="120000"/>
              </a:lnSpc>
              <a:spcAft>
                <a:spcPts val="600"/>
              </a:spcAft>
            </a:pPr>
            <a:r>
              <a:rPr lang="el-GR" smtClean="0"/>
              <a:t>Η ΠΕΡΙΟΔΟΣ ΑΠΟΠΛΗΡΩΜΗΣ ΕΞΑΡΤΑΤΑΙ ΑΠΟ ΤΟ ΚΟΣΤΟΣ ΤΟΥ ΗΛΕΚΤΡΙΚΟΥ ΚΑΙ ΤΟ ΜΕΓΕΘΟΣ ΤΟΥ ΚΤΙΡΙΟΥ. </a:t>
            </a:r>
          </a:p>
          <a:p>
            <a:pPr>
              <a:lnSpc>
                <a:spcPct val="120000"/>
              </a:lnSpc>
              <a:spcAft>
                <a:spcPts val="600"/>
              </a:spcAft>
            </a:pPr>
            <a:r>
              <a:rPr lang="el-GR" smtClean="0"/>
              <a:t>Η ΠΕΡΙΟΔΟΣ ΑΠΟΠΛΗΡΩΜΗΣ ΕΊΝΑΙ ΣΥΝΗΘΩΣ ΑΠΟΔΕΚΤΗ ΓΙΑ ΜΕΓΑΛΑ ΚΤΙΡΙΑ (ΣΧΟΛΕΙΑ, ΝΟΣΟΚΟΜΕΙΑ, κλπ.) </a:t>
            </a:r>
            <a:endParaRPr lang="en-GB" smtClean="0"/>
          </a:p>
          <a:p>
            <a:pPr>
              <a:lnSpc>
                <a:spcPct val="120000"/>
              </a:lnSpc>
              <a:spcAft>
                <a:spcPts val="600"/>
              </a:spcAft>
            </a:pPr>
            <a:r>
              <a:rPr lang="el-GR" smtClean="0"/>
              <a:t>Η ΠΡΟΣΤΑΣΙΑ ΤΟΥ ΠΕΡΙΒΑΛΛΟΝΤΟΣ ΕΙΝΑΙ ΣΥΝΗΘΩΣ ΕΝΑΣ ΠΑΡΑΓΩΝ ΠΟΥ ΕΠΗΡΕΑΖΕΙ ΤΙΣ ΑΠΟΦΑΣΕΙΣ</a:t>
            </a:r>
          </a:p>
          <a:p>
            <a:pPr>
              <a:lnSpc>
                <a:spcPct val="120000"/>
              </a:lnSpc>
              <a:spcAft>
                <a:spcPts val="600"/>
              </a:spcAft>
            </a:pPr>
            <a:r>
              <a:rPr lang="el-GR" smtClean="0"/>
              <a:t>ΓΙΑ ΤΗΝ ΠΕΡΙΠΤΩΣΗ ΔΑΝΕΙΟΥ ΑΠΑΙΤΕΙΤΑΙ ΤΕΧΝΙΚΟ-ΟΙΚΟΝΟΜΙΚΗ ΑΝΑΛΥΣΗ ΩΣΤΕ ΝΑ ΥΠΟΛΟΓΙΣΤΕΙ ΑΝ ΤΟ ΠΡΟΣΘΕΤΟ ΚΟΣΤΟΣ ΘΑ ΕΞΙΣΟΡΡΟΠΕΙΤΑΙ ΑΠΟ ΤΟ ΜΗΝΙΑΙΟ ΚΟΣΤΟΣ ΗΛΕΚΤΡΙΣΜΟΥ ΠΟΥ ΕΞΟΙΚΟΝΟΜΕΙΤΑΙ.</a:t>
            </a:r>
          </a:p>
          <a:p>
            <a:endParaRPr lang="en-GB"/>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63454370"/>
      </p:ext>
    </p:extLst>
  </p:cSld>
  <p:clrMapOvr>
    <a:masterClrMapping/>
  </p:clrMapOvr>
  <mc:AlternateContent xmlns:mc="http://schemas.openxmlformats.org/markup-compatibility/2006" xmlns:p14="http://schemas.microsoft.com/office/powerpoint/2010/main">
    <mc:Choice Requires="p14">
      <p:transition spd="slow" p14:dur="2000" advTm="48980"/>
    </mc:Choice>
    <mc:Fallback xmlns="">
      <p:transition spd="slow" advTm="48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Autofit/>
          </a:bodyPr>
          <a:lstStyle/>
          <a:p>
            <a:r>
              <a:rPr lang="el-GR" sz="2800" b="1" smtClean="0">
                <a:solidFill>
                  <a:srgbClr val="C00000"/>
                </a:solidFill>
                <a:latin typeface="Cambria" panose="02040503050406030204" pitchFamily="18" charset="0"/>
                <a:ea typeface="ＭＳ Ｐゴシック" charset="0"/>
                <a:cs typeface="Arial Unicode MS" charset="0"/>
              </a:rPr>
              <a:t>ΑΝΤΛΙΑ ΘΕΡΜΟΤΗΤΑΣ </a:t>
            </a:r>
            <a:r>
              <a:rPr lang="el-GR" sz="2800" b="1">
                <a:solidFill>
                  <a:srgbClr val="C00000"/>
                </a:solidFill>
                <a:latin typeface="Cambria" panose="02040503050406030204" pitchFamily="18" charset="0"/>
                <a:ea typeface="ＭＳ Ｐゴシック" charset="0"/>
                <a:cs typeface="Arial Unicode MS" charset="0"/>
              </a:rPr>
              <a:t>&amp; ΨΥΓΕΙΟ : </a:t>
            </a:r>
            <a:br>
              <a:rPr lang="el-GR" sz="2800" b="1">
                <a:solidFill>
                  <a:srgbClr val="C00000"/>
                </a:solidFill>
                <a:latin typeface="Cambria" panose="02040503050406030204" pitchFamily="18" charset="0"/>
                <a:ea typeface="ＭＳ Ｐゴシック" charset="0"/>
                <a:cs typeface="Arial Unicode MS" charset="0"/>
              </a:rPr>
            </a:br>
            <a:r>
              <a:rPr lang="el-GR" sz="2800" b="1" smtClean="0">
                <a:solidFill>
                  <a:srgbClr val="C00000"/>
                </a:solidFill>
                <a:latin typeface="Cambria" panose="02040503050406030204" pitchFamily="18" charset="0"/>
                <a:ea typeface="ＭＳ Ｐゴシック" charset="0"/>
                <a:cs typeface="Arial Unicode MS" charset="0"/>
              </a:rPr>
              <a:t>ΑΡΧΗ ΛΕΙΤΟΥΡΓΙΑΣ</a:t>
            </a:r>
            <a:endParaRPr lang="en-GB" sz="2800" b="1">
              <a:solidFill>
                <a:srgbClr val="C00000"/>
              </a:solidFill>
              <a:latin typeface="Cambria" panose="02040503050406030204" pitchFamily="18" charset="0"/>
              <a:ea typeface="ＭＳ Ｐゴシック" charset="0"/>
              <a:cs typeface="Arial Unicode MS" charset="0"/>
            </a:endParaRPr>
          </a:p>
        </p:txBody>
      </p:sp>
      <p:sp>
        <p:nvSpPr>
          <p:cNvPr id="3" name="Content Placeholder 2"/>
          <p:cNvSpPr>
            <a:spLocks noGrp="1"/>
          </p:cNvSpPr>
          <p:nvPr>
            <p:ph idx="1"/>
          </p:nvPr>
        </p:nvSpPr>
        <p:spPr>
          <a:xfrm>
            <a:off x="4427984" y="1600200"/>
            <a:ext cx="4716016" cy="4709120"/>
          </a:xfrm>
        </p:spPr>
        <p:txBody>
          <a:bodyPr>
            <a:normAutofit fontScale="70000" lnSpcReduction="20000"/>
          </a:bodyPr>
          <a:lstStyle/>
          <a:p>
            <a:pPr marL="0" lvl="0" indent="0">
              <a:buNone/>
            </a:pPr>
            <a:r>
              <a:rPr lang="el-GR" b="1" smtClean="0">
                <a:latin typeface="Cambria" panose="02040503050406030204" pitchFamily="18" charset="0"/>
              </a:rPr>
              <a:t>Συμπιεστής: </a:t>
            </a:r>
            <a:r>
              <a:rPr lang="el-GR" smtClean="0">
                <a:latin typeface="Cambria" panose="02040503050406030204" pitchFamily="18" charset="0"/>
              </a:rPr>
              <a:t>αυξάνει την πίεση του ψυκτικού υγρού και ανεβάζει την θερμοκρασία του, πάνω από την θερμοκρασία του δωματίου</a:t>
            </a:r>
            <a:r>
              <a:rPr lang="en-GB" smtClean="0">
                <a:latin typeface="Cambria" panose="02040503050406030204" pitchFamily="18" charset="0"/>
              </a:rPr>
              <a:t>. </a:t>
            </a:r>
            <a:endParaRPr lang="en-GB">
              <a:latin typeface="Cambria" panose="02040503050406030204" pitchFamily="18" charset="0"/>
            </a:endParaRPr>
          </a:p>
          <a:p>
            <a:pPr marL="0" lvl="0" indent="0">
              <a:buNone/>
            </a:pPr>
            <a:r>
              <a:rPr lang="el-GR" b="1" smtClean="0">
                <a:latin typeface="Cambria" panose="02040503050406030204" pitchFamily="18" charset="0"/>
              </a:rPr>
              <a:t>Συμπυκνωτής</a:t>
            </a:r>
            <a:r>
              <a:rPr lang="en-GB" smtClean="0">
                <a:latin typeface="Cambria" panose="02040503050406030204" pitchFamily="18" charset="0"/>
              </a:rPr>
              <a:t>, </a:t>
            </a:r>
            <a:r>
              <a:rPr lang="el-GR" smtClean="0">
                <a:latin typeface="Cambria" panose="02040503050406030204" pitchFamily="18" charset="0"/>
              </a:rPr>
              <a:t>στο πίσω μέρος του ψυγείου όπου το ψυκτικό υγρό που είναι σε αέρια κατάσταση συμπυκνώνεται και υγροποιείται.</a:t>
            </a:r>
            <a:r>
              <a:rPr lang="en-GB" smtClean="0">
                <a:latin typeface="Cambria" panose="02040503050406030204" pitchFamily="18" charset="0"/>
              </a:rPr>
              <a:t> </a:t>
            </a:r>
            <a:endParaRPr lang="en-GB">
              <a:latin typeface="Cambria" panose="02040503050406030204" pitchFamily="18" charset="0"/>
            </a:endParaRPr>
          </a:p>
          <a:p>
            <a:pPr marL="0" lvl="0" indent="0">
              <a:buNone/>
            </a:pPr>
            <a:r>
              <a:rPr lang="el-GR" b="1" smtClean="0">
                <a:latin typeface="Cambria" panose="02040503050406030204" pitchFamily="18" charset="0"/>
              </a:rPr>
              <a:t>Βαλβίδα εκτόνωσης</a:t>
            </a:r>
            <a:r>
              <a:rPr lang="en-GB" smtClean="0">
                <a:latin typeface="Cambria" panose="02040503050406030204" pitchFamily="18" charset="0"/>
              </a:rPr>
              <a:t>, </a:t>
            </a:r>
            <a:r>
              <a:rPr lang="el-GR" smtClean="0">
                <a:latin typeface="Cambria" panose="02040503050406030204" pitchFamily="18" charset="0"/>
              </a:rPr>
              <a:t>προκαλεί στραγγαλισμό της πίεσης του ψυκτικού με αποτέλεσμα να έρθει σε κατάσταση βρασμού.</a:t>
            </a:r>
            <a:r>
              <a:rPr lang="en-GB" smtClean="0">
                <a:latin typeface="Cambria" panose="02040503050406030204" pitchFamily="18" charset="0"/>
              </a:rPr>
              <a:t> </a:t>
            </a:r>
            <a:endParaRPr lang="en-GB">
              <a:latin typeface="Cambria" panose="02040503050406030204" pitchFamily="18" charset="0"/>
            </a:endParaRPr>
          </a:p>
          <a:p>
            <a:pPr marL="0" lvl="0" indent="0">
              <a:buNone/>
            </a:pPr>
            <a:r>
              <a:rPr lang="el-GR" b="1" smtClean="0">
                <a:latin typeface="Cambria" panose="02040503050406030204" pitchFamily="18" charset="0"/>
              </a:rPr>
              <a:t>Εξατμιστής</a:t>
            </a:r>
            <a:r>
              <a:rPr lang="el-GR" smtClean="0">
                <a:latin typeface="Cambria" panose="02040503050406030204" pitchFamily="18" charset="0"/>
              </a:rPr>
              <a:t>: η λανθάνουσα θερμότητα του ψυκτικού ατμού απορροφάται από τον ψυχρό θάλαμο</a:t>
            </a:r>
            <a:r>
              <a:rPr lang="en-GB" smtClean="0">
                <a:latin typeface="Cambria" panose="02040503050406030204" pitchFamily="18" charset="0"/>
              </a:rPr>
              <a:t>. </a:t>
            </a:r>
            <a:endParaRPr lang="en-GB">
              <a:latin typeface="Cambria" panose="02040503050406030204" pitchFamily="18" charset="0"/>
            </a:endParaRPr>
          </a:p>
          <a:p>
            <a:pPr marL="0" indent="0">
              <a:buNone/>
            </a:pPr>
            <a:endParaRPr lang="en-GB">
              <a:latin typeface="Cambria" panose="02040503050406030204" pitchFamily="18" charset="0"/>
            </a:endParaRPr>
          </a:p>
        </p:txBody>
      </p:sp>
      <p:pic>
        <p:nvPicPr>
          <p:cNvPr id="4098" name="Picture 2" descr="refrigerator3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03888"/>
            <a:ext cx="4536504" cy="5443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40511238"/>
      </p:ext>
    </p:extLst>
  </p:cSld>
  <p:clrMapOvr>
    <a:masterClrMapping/>
  </p:clrMapOvr>
  <mc:AlternateContent xmlns:mc="http://schemas.openxmlformats.org/markup-compatibility/2006" xmlns:p14="http://schemas.microsoft.com/office/powerpoint/2010/main">
    <mc:Choice Requires="p14">
      <p:transition spd="slow" p14:dur="2000" advTm="14314"/>
    </mc:Choice>
    <mc:Fallback xmlns="">
      <p:transition spd="slow" advTm="14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24292" y="75709"/>
            <a:ext cx="9189727" cy="409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rgbClr val="000000"/>
                </a:solidFill>
                <a:latin typeface="Times New Roman" charset="0"/>
                <a:ea typeface="ＭＳ Ｐゴシック" charset="0"/>
                <a:cs typeface="Arial Unicode MS" charset="0"/>
              </a:defRPr>
            </a:lvl9pPr>
          </a:lstStyle>
          <a:p>
            <a:pPr algn="ctr">
              <a:lnSpc>
                <a:spcPct val="95000"/>
              </a:lnSpc>
              <a:buFont typeface="Times New Roman" charset="0"/>
              <a:buNone/>
              <a:defRPr/>
            </a:pPr>
            <a:r>
              <a:rPr lang="el-GR" sz="2800" b="1" smtClean="0">
                <a:solidFill>
                  <a:srgbClr val="C00000"/>
                </a:solidFill>
                <a:latin typeface="Cambria" panose="02040503050406030204" pitchFamily="18" charset="0"/>
              </a:rPr>
              <a:t>ΘΕΡΜΟΔΥΝΑΜΙΚΗ </a:t>
            </a:r>
            <a:r>
              <a:rPr lang="el-GR" sz="2800" b="1">
                <a:solidFill>
                  <a:srgbClr val="C00000"/>
                </a:solidFill>
                <a:latin typeface="Cambria" panose="02040503050406030204" pitchFamily="18" charset="0"/>
              </a:rPr>
              <a:t>- ΝΟΜΟΙ</a:t>
            </a:r>
            <a:endParaRPr lang="en-US" sz="2800" b="1">
              <a:solidFill>
                <a:srgbClr val="C00000"/>
              </a:solidFill>
              <a:latin typeface="Cambria" panose="02040503050406030204" pitchFamily="18" charset="0"/>
            </a:endParaRPr>
          </a:p>
        </p:txBody>
      </p:sp>
      <p:sp>
        <p:nvSpPr>
          <p:cNvPr id="5122" name="Text Box 2"/>
          <p:cNvSpPr txBox="1">
            <a:spLocks noChangeArrowheads="1"/>
          </p:cNvSpPr>
          <p:nvPr/>
        </p:nvSpPr>
        <p:spPr bwMode="auto">
          <a:xfrm>
            <a:off x="323528" y="1851275"/>
            <a:ext cx="8524674" cy="44442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chemeClr val="bg1"/>
                </a:solidFill>
                <a:latin typeface="Times New Roman" pitchFamily="18" charset="0"/>
                <a:ea typeface="MS PGothic"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chemeClr val="bg1"/>
                </a:solidFill>
                <a:latin typeface="Times New Roman" pitchFamily="18" charset="0"/>
                <a:ea typeface="MS PGothic"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chemeClr val="bg1"/>
                </a:solidFill>
                <a:latin typeface="Times New Roman" pitchFamily="18" charset="0"/>
                <a:ea typeface="MS PGothic"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chemeClr val="bg1"/>
                </a:solidFill>
                <a:latin typeface="Times New Roman" pitchFamily="18" charset="0"/>
                <a:ea typeface="MS PGothic"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chemeClr val="bg1"/>
                </a:solidFill>
                <a:latin typeface="Times New Roman" pitchFamily="18" charset="0"/>
                <a:ea typeface="MS PGothic" pitchFamily="34" charset="-128"/>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chemeClr val="bg1"/>
                </a:solidFill>
                <a:latin typeface="Times New Roman" pitchFamily="18" charset="0"/>
                <a:ea typeface="MS PGothic" pitchFamily="34" charset="-128"/>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chemeClr val="bg1"/>
                </a:solidFill>
                <a:latin typeface="Times New Roman" pitchFamily="18" charset="0"/>
                <a:ea typeface="MS PGothic" pitchFamily="34" charset="-128"/>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chemeClr val="bg1"/>
                </a:solidFill>
                <a:latin typeface="Times New Roman" pitchFamily="18" charset="0"/>
                <a:ea typeface="MS PGothic" pitchFamily="34" charset="-128"/>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chemeClr val="bg1"/>
                </a:solidFill>
                <a:latin typeface="Times New Roman" pitchFamily="18" charset="0"/>
                <a:ea typeface="MS PGothic" pitchFamily="34" charset="-128"/>
              </a:defRPr>
            </a:lvl9pPr>
          </a:lstStyle>
          <a:p>
            <a:pPr marL="457200" indent="-457200" eaLnBrk="1" hangingPunct="1">
              <a:lnSpc>
                <a:spcPct val="95000"/>
              </a:lnSpc>
              <a:buFont typeface="Arial" panose="020B0604020202020204" pitchFamily="34" charset="0"/>
              <a:buChar char="•"/>
            </a:pPr>
            <a:r>
              <a:rPr lang="el-GR" altLang="en-US" sz="2800">
                <a:solidFill>
                  <a:schemeClr val="tx1"/>
                </a:solidFill>
                <a:latin typeface="Cambria" panose="02040503050406030204" pitchFamily="18" charset="0"/>
                <a:ea typeface="ＭＳ Ｐゴシック" charset="0"/>
                <a:cs typeface="Arial Unicode MS" charset="0"/>
              </a:rPr>
              <a:t>Α’ ΘΕΡΜΟΔΥΝΑΜΙΚΟΣ ΝΟΜΟΣ</a:t>
            </a:r>
          </a:p>
          <a:p>
            <a:pPr eaLnBrk="1" hangingPunct="1">
              <a:lnSpc>
                <a:spcPct val="95000"/>
              </a:lnSpc>
            </a:pPr>
            <a:r>
              <a:rPr lang="el-GR" altLang="en-US" sz="2800">
                <a:solidFill>
                  <a:schemeClr val="tx1"/>
                </a:solidFill>
                <a:latin typeface="Cambria" panose="02040503050406030204" pitchFamily="18" charset="0"/>
                <a:ea typeface="ＭＳ Ｐゴシック" charset="0"/>
                <a:cs typeface="Arial Unicode MS" charset="0"/>
              </a:rPr>
              <a:t>Η ενέργεια δεν μπορεί ούτε να δημιουργηθεί ούτε να καταστραφεί. Υπάρχει σε μια σταθερή ποσότητα. Μπορεί να αποθηκευτεί, και μπορεί να μεταφερθεί από ένα σώμα σε άλλο.</a:t>
            </a:r>
          </a:p>
          <a:p>
            <a:pPr eaLnBrk="1" hangingPunct="1">
              <a:lnSpc>
                <a:spcPct val="95000"/>
              </a:lnSpc>
            </a:pPr>
            <a:endParaRPr lang="el-GR" altLang="en-US" sz="2800">
              <a:solidFill>
                <a:schemeClr val="tx1"/>
              </a:solidFill>
              <a:latin typeface="Cambria" panose="02040503050406030204" pitchFamily="18" charset="0"/>
              <a:ea typeface="ＭＳ Ｐゴシック" charset="0"/>
              <a:cs typeface="Arial Unicode MS" charset="0"/>
            </a:endParaRPr>
          </a:p>
          <a:p>
            <a:pPr marL="457200" indent="-457200" eaLnBrk="1" hangingPunct="1">
              <a:lnSpc>
                <a:spcPct val="95000"/>
              </a:lnSpc>
              <a:buFont typeface="Arial" panose="020B0604020202020204" pitchFamily="34" charset="0"/>
              <a:buChar char="•"/>
            </a:pPr>
            <a:r>
              <a:rPr lang="el-GR" altLang="en-US" sz="2800">
                <a:solidFill>
                  <a:schemeClr val="tx1"/>
                </a:solidFill>
                <a:latin typeface="Cambria" panose="02040503050406030204" pitchFamily="18" charset="0"/>
                <a:ea typeface="ＭＳ Ｐゴシック" charset="0"/>
                <a:cs typeface="Arial Unicode MS" charset="0"/>
              </a:rPr>
              <a:t>Β’ ΘΕΡΜΟΔΥΝΑΜΙΚΟΣ ΝΟΜΟΣ</a:t>
            </a:r>
          </a:p>
          <a:p>
            <a:pPr eaLnBrk="1" hangingPunct="1">
              <a:lnSpc>
                <a:spcPct val="95000"/>
              </a:lnSpc>
            </a:pPr>
            <a:r>
              <a:rPr lang="el-GR" altLang="en-US" sz="2800">
                <a:solidFill>
                  <a:schemeClr val="tx1"/>
                </a:solidFill>
                <a:latin typeface="Cambria" panose="02040503050406030204" pitchFamily="18" charset="0"/>
                <a:ea typeface="ＭＳ Ｐゴシック" charset="0"/>
                <a:cs typeface="Arial Unicode MS" charset="0"/>
              </a:rPr>
              <a:t>Η ενέργεια δεν μπορεί να μεταφερθεί από ένα σώμα χαμηλότερης θερμοκρασίας σε ένα άλλο υψηλότερης θερμοκρασίας χωρίς την προσθήκη κάποιου έργου</a:t>
            </a:r>
            <a:endParaRPr lang="en-US" altLang="en-US" sz="2800">
              <a:solidFill>
                <a:schemeClr val="tx1"/>
              </a:solidFill>
              <a:latin typeface="Cambria" panose="02040503050406030204" pitchFamily="18" charset="0"/>
              <a:ea typeface="ＭＳ Ｐゴシック" charset="0"/>
              <a:cs typeface="Arial Unicode MS" charset="0"/>
            </a:endParaRPr>
          </a:p>
          <a:p>
            <a:pPr eaLnBrk="1" hangingPunct="1">
              <a:lnSpc>
                <a:spcPct val="95000"/>
              </a:lnSpc>
            </a:pPr>
            <a:endParaRPr lang="en-US" altLang="en-US">
              <a:solidFill>
                <a:schemeClr val="tx1"/>
              </a:solidFill>
              <a:latin typeface="Arial"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60640869"/>
      </p:ext>
    </p:extLst>
  </p:cSld>
  <p:clrMapOvr>
    <a:masterClrMapping/>
  </p:clrMapOvr>
  <p:transition spd="med" advTm="280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2800" b="1">
                <a:solidFill>
                  <a:srgbClr val="C00000"/>
                </a:solidFill>
                <a:latin typeface="Cambria" panose="02040503050406030204" pitchFamily="18" charset="0"/>
                <a:ea typeface="ＭＳ Ｐゴシック" charset="0"/>
                <a:cs typeface="Arial Unicode MS" charset="0"/>
              </a:rPr>
              <a:t>ΑΝΤΛΙΑ ΘΕΡΜΟΤΗΤΑΣ - ΨΥΓΕΙΟ</a:t>
            </a:r>
          </a:p>
        </p:txBody>
      </p:sp>
      <p:pic>
        <p:nvPicPr>
          <p:cNvPr id="4" name="3 - Θέση περιεχομένου" descr="PUMP.jpg"/>
          <p:cNvPicPr>
            <a:picLocks noGrp="1" noChangeAspect="1"/>
          </p:cNvPicPr>
          <p:nvPr>
            <p:ph idx="1"/>
          </p:nvPr>
        </p:nvPicPr>
        <p:blipFill>
          <a:blip r:embed="rId4" cstate="print"/>
          <a:stretch>
            <a:fillRect/>
          </a:stretch>
        </p:blipFill>
        <p:spPr>
          <a:xfrm>
            <a:off x="1555874" y="1735430"/>
            <a:ext cx="6464300" cy="4254500"/>
          </a:xfrm>
        </p:spPr>
      </p:pic>
      <p:sp>
        <p:nvSpPr>
          <p:cNvPr id="3" name="TextBox 2"/>
          <p:cNvSpPr txBox="1"/>
          <p:nvPr/>
        </p:nvSpPr>
        <p:spPr>
          <a:xfrm>
            <a:off x="2555776" y="1556792"/>
            <a:ext cx="2232248" cy="369332"/>
          </a:xfrm>
          <a:prstGeom prst="rect">
            <a:avLst/>
          </a:prstGeom>
          <a:solidFill>
            <a:srgbClr val="FFFF00"/>
          </a:solidFill>
        </p:spPr>
        <p:txBody>
          <a:bodyPr wrap="square" rtlCol="0">
            <a:spAutoFit/>
          </a:bodyPr>
          <a:lstStyle/>
          <a:p>
            <a:pPr algn="ctr"/>
            <a:r>
              <a:rPr lang="el-GR" smtClean="0"/>
              <a:t>ΣΥΜΠΙΕΣΤΗΣ</a:t>
            </a:r>
            <a:endParaRPr lang="en-GB"/>
          </a:p>
        </p:txBody>
      </p:sp>
      <p:sp>
        <p:nvSpPr>
          <p:cNvPr id="6" name="TextBox 5"/>
          <p:cNvSpPr txBox="1"/>
          <p:nvPr/>
        </p:nvSpPr>
        <p:spPr>
          <a:xfrm>
            <a:off x="475928" y="2852936"/>
            <a:ext cx="2232248" cy="369332"/>
          </a:xfrm>
          <a:prstGeom prst="rect">
            <a:avLst/>
          </a:prstGeom>
          <a:solidFill>
            <a:srgbClr val="FFFF00"/>
          </a:solidFill>
        </p:spPr>
        <p:txBody>
          <a:bodyPr wrap="square" rtlCol="0">
            <a:spAutoFit/>
          </a:bodyPr>
          <a:lstStyle/>
          <a:p>
            <a:pPr algn="ctr"/>
            <a:r>
              <a:rPr lang="el-GR" smtClean="0"/>
              <a:t>ΣΥΜΠΥΚΝΩΤΗΣ</a:t>
            </a:r>
            <a:endParaRPr lang="en-GB"/>
          </a:p>
        </p:txBody>
      </p:sp>
      <p:sp>
        <p:nvSpPr>
          <p:cNvPr id="7" name="TextBox 6"/>
          <p:cNvSpPr txBox="1"/>
          <p:nvPr/>
        </p:nvSpPr>
        <p:spPr>
          <a:xfrm>
            <a:off x="2771282" y="5536040"/>
            <a:ext cx="2232248" cy="369332"/>
          </a:xfrm>
          <a:prstGeom prst="rect">
            <a:avLst/>
          </a:prstGeom>
          <a:solidFill>
            <a:srgbClr val="FFFF00"/>
          </a:solidFill>
        </p:spPr>
        <p:txBody>
          <a:bodyPr wrap="square" rtlCol="0">
            <a:spAutoFit/>
          </a:bodyPr>
          <a:lstStyle/>
          <a:p>
            <a:pPr algn="ctr"/>
            <a:r>
              <a:rPr lang="el-GR" smtClean="0"/>
              <a:t>ΒΑΛΒΙΔΑ ΕΚΤΟΝΩΣΗΣ</a:t>
            </a:r>
            <a:endParaRPr lang="en-GB"/>
          </a:p>
        </p:txBody>
      </p:sp>
      <p:sp>
        <p:nvSpPr>
          <p:cNvPr id="8" name="TextBox 7"/>
          <p:cNvSpPr txBox="1"/>
          <p:nvPr/>
        </p:nvSpPr>
        <p:spPr>
          <a:xfrm>
            <a:off x="6588224" y="2852936"/>
            <a:ext cx="2232248" cy="369332"/>
          </a:xfrm>
          <a:prstGeom prst="rect">
            <a:avLst/>
          </a:prstGeom>
          <a:solidFill>
            <a:srgbClr val="FFFF00"/>
          </a:solidFill>
        </p:spPr>
        <p:txBody>
          <a:bodyPr wrap="square" rtlCol="0">
            <a:spAutoFit/>
          </a:bodyPr>
          <a:lstStyle/>
          <a:p>
            <a:pPr algn="ctr"/>
            <a:r>
              <a:rPr lang="el-GR" smtClean="0"/>
              <a:t>ΕΞΑΤΜΙΣΤΗΣ</a:t>
            </a:r>
            <a:endParaRPr lang="en-GB"/>
          </a:p>
        </p:txBody>
      </p:sp>
      <p:sp>
        <p:nvSpPr>
          <p:cNvPr id="9" name="TextBox 8"/>
          <p:cNvSpPr txBox="1"/>
          <p:nvPr/>
        </p:nvSpPr>
        <p:spPr>
          <a:xfrm>
            <a:off x="277079" y="4612710"/>
            <a:ext cx="2232248" cy="923330"/>
          </a:xfrm>
          <a:prstGeom prst="rect">
            <a:avLst/>
          </a:prstGeom>
          <a:solidFill>
            <a:srgbClr val="FFC000"/>
          </a:solidFill>
        </p:spPr>
        <p:txBody>
          <a:bodyPr wrap="square" rtlCol="0">
            <a:spAutoFit/>
          </a:bodyPr>
          <a:lstStyle/>
          <a:p>
            <a:pPr algn="ctr"/>
            <a:r>
              <a:rPr lang="el-GR" smtClean="0"/>
              <a:t>ΕΚΛΥΣΗ ΘΕΡΜΟΤΗΤΑΣ</a:t>
            </a:r>
          </a:p>
          <a:p>
            <a:pPr algn="ctr"/>
            <a:r>
              <a:rPr lang="el-GR" smtClean="0"/>
              <a:t>(ΠΕΡΙΒΑΛΛΟΝ)</a:t>
            </a:r>
            <a:endParaRPr lang="en-GB"/>
          </a:p>
        </p:txBody>
      </p:sp>
      <p:sp>
        <p:nvSpPr>
          <p:cNvPr id="10" name="TextBox 9"/>
          <p:cNvSpPr txBox="1"/>
          <p:nvPr/>
        </p:nvSpPr>
        <p:spPr>
          <a:xfrm>
            <a:off x="6507270" y="4437112"/>
            <a:ext cx="2232248" cy="923330"/>
          </a:xfrm>
          <a:prstGeom prst="rect">
            <a:avLst/>
          </a:prstGeom>
          <a:solidFill>
            <a:srgbClr val="FFC000"/>
          </a:solidFill>
        </p:spPr>
        <p:txBody>
          <a:bodyPr wrap="square" rtlCol="0">
            <a:spAutoFit/>
          </a:bodyPr>
          <a:lstStyle/>
          <a:p>
            <a:pPr algn="ctr"/>
            <a:r>
              <a:rPr lang="el-GR" smtClean="0"/>
              <a:t>ΑΠΟΡΡΟΦΗΣΗ ΘΕΡΜΟΤΗΤΑΣ</a:t>
            </a:r>
          </a:p>
          <a:p>
            <a:pPr algn="ctr"/>
            <a:r>
              <a:rPr lang="el-GR" smtClean="0"/>
              <a:t>(ΕΣΩΤΕΡΙΚΟ ΨΥΓΕΙΟΥ)</a:t>
            </a:r>
            <a:endParaRPr lang="en-GB"/>
          </a:p>
        </p:txBody>
      </p:sp>
      <p:sp>
        <p:nvSpPr>
          <p:cNvPr id="5" name="Rounded Rectangle 4"/>
          <p:cNvSpPr/>
          <p:nvPr/>
        </p:nvSpPr>
        <p:spPr>
          <a:xfrm>
            <a:off x="5004048" y="836712"/>
            <a:ext cx="4032448" cy="5544616"/>
          </a:xfrm>
          <a:prstGeom prst="roundRect">
            <a:avLst/>
          </a:pr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5220072" y="1052736"/>
            <a:ext cx="3600400" cy="5121860"/>
          </a:xfrm>
          <a:prstGeom prst="round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233"/>
    </mc:Choice>
    <mc:Fallback xmlns="">
      <p:transition spd="slow" advTm="30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2"/>
          <p:cNvSpPr>
            <a:spLocks noGrp="1" noChangeArrowheads="1"/>
          </p:cNvSpPr>
          <p:nvPr>
            <p:ph type="title" sz="quarter"/>
          </p:nvPr>
        </p:nvSpPr>
        <p:spPr/>
        <p:txBody>
          <a:bodyPr/>
          <a:lstStyle/>
          <a:p>
            <a:pPr eaLnBrk="1" fontAlgn="auto" hangingPunct="1">
              <a:spcAft>
                <a:spcPts val="0"/>
              </a:spcAft>
              <a:defRPr/>
            </a:pPr>
            <a:r>
              <a:rPr lang="el-GR" altLang="en-US" sz="3200" smtClean="0">
                <a:solidFill>
                  <a:srgbClr val="FF0000"/>
                </a:solidFill>
              </a:rPr>
              <a:t>ΣΩΛΗΝΩΣΕΙΣ ΓΙΑ ΑΒΑΘΗ ΓΕΩΘΕΡΜΙΑ ΣΧΗΜΑΤΙΚΗ ΠΑΡΑΣΤΑΣΗ ΚΥΚΛΩΜΑΤΩΝ</a:t>
            </a:r>
          </a:p>
        </p:txBody>
      </p:sp>
      <p:graphicFrame>
        <p:nvGraphicFramePr>
          <p:cNvPr id="133123" name="Object 3"/>
          <p:cNvGraphicFramePr>
            <a:graphicFrameLocks noGrp="1" noChangeAspect="1"/>
          </p:cNvGraphicFramePr>
          <p:nvPr>
            <p:ph sz="quarter" idx="1"/>
          </p:nvPr>
        </p:nvGraphicFramePr>
        <p:xfrm>
          <a:off x="474663" y="1844675"/>
          <a:ext cx="1711325" cy="2159000"/>
        </p:xfrm>
        <a:graphic>
          <a:graphicData uri="http://schemas.openxmlformats.org/presentationml/2006/ole">
            <mc:AlternateContent xmlns:mc="http://schemas.openxmlformats.org/markup-compatibility/2006">
              <mc:Choice xmlns:v="urn:schemas-microsoft-com:vml" Requires="v">
                <p:oleObj spid="_x0000_s2054" name="Photo Editor Photo" r:id="rId5" imgW="826891" imgH="1042211" progId="MSPhotoEd.3">
                  <p:embed/>
                </p:oleObj>
              </mc:Choice>
              <mc:Fallback>
                <p:oleObj name="Photo Editor Photo" r:id="rId5" imgW="826891" imgH="1042211" progId="MSPhotoEd.3">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663" y="1844675"/>
                        <a:ext cx="171132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3124" name="Picture 5"/>
          <p:cNvPicPr>
            <a:picLocks noGrp="1" noChangeAspect="1" noChangeArrowheads="1"/>
          </p:cNvPicPr>
          <p:nvPr>
            <p:ph sz="quarter" idx="2"/>
          </p:nvPr>
        </p:nvPicPr>
        <p:blipFill>
          <a:blip r:embed="rId7">
            <a:extLst>
              <a:ext uri="{28A0092B-C50C-407E-A947-70E740481C1C}">
                <a14:useLocalDpi xmlns:a14="http://schemas.microsoft.com/office/drawing/2010/main" val="0"/>
              </a:ext>
            </a:extLst>
          </a:blip>
          <a:srcRect/>
          <a:stretch>
            <a:fillRect/>
          </a:stretch>
        </p:blipFill>
        <p:spPr>
          <a:xfrm>
            <a:off x="6012160" y="1844674"/>
            <a:ext cx="2611140" cy="2589621"/>
          </a:xfrm>
          <a:noFill/>
        </p:spPr>
      </p:pic>
      <p:pic>
        <p:nvPicPr>
          <p:cNvPr id="133125" name="Picture 8"/>
          <p:cNvPicPr>
            <a:picLocks noGrp="1" noChangeAspect="1" noChangeArrowheads="1"/>
          </p:cNvPicPr>
          <p:nvPr>
            <p:ph sz="quarter" idx="3"/>
          </p:nvPr>
        </p:nvPicPr>
        <p:blipFill>
          <a:blip r:embed="rId8">
            <a:extLst>
              <a:ext uri="{28A0092B-C50C-407E-A947-70E740481C1C}">
                <a14:useLocalDpi xmlns:a14="http://schemas.microsoft.com/office/drawing/2010/main" val="0"/>
              </a:ext>
            </a:extLst>
          </a:blip>
          <a:srcRect/>
          <a:stretch>
            <a:fillRect/>
          </a:stretch>
        </p:blipFill>
        <p:spPr>
          <a:xfrm>
            <a:off x="250825" y="4149725"/>
            <a:ext cx="2160588" cy="2159000"/>
          </a:xfrm>
          <a:noFill/>
        </p:spPr>
      </p:pic>
      <p:pic>
        <p:nvPicPr>
          <p:cNvPr id="133126" name="Picture 11"/>
          <p:cNvPicPr>
            <a:picLocks noGrp="1" noChangeAspect="1" noChangeArrowheads="1"/>
          </p:cNvPicPr>
          <p:nvPr>
            <p:ph sz="quarter" idx="4"/>
          </p:nvPr>
        </p:nvPicPr>
        <p:blipFill>
          <a:blip r:embed="rId9">
            <a:extLst>
              <a:ext uri="{28A0092B-C50C-407E-A947-70E740481C1C}">
                <a14:useLocalDpi xmlns:a14="http://schemas.microsoft.com/office/drawing/2010/main" val="0"/>
              </a:ext>
            </a:extLst>
          </a:blip>
          <a:srcRect/>
          <a:stretch>
            <a:fillRect/>
          </a:stretch>
        </p:blipFill>
        <p:spPr>
          <a:xfrm>
            <a:off x="3490913" y="4149725"/>
            <a:ext cx="2160587" cy="2136775"/>
          </a:xfrm>
          <a:noFill/>
        </p:spPr>
      </p:pic>
      <p:sp>
        <p:nvSpPr>
          <p:cNvPr id="133128" name="Slide Number Placeholder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5485B93B-EF00-4489-AF0C-D332E70727C1}" type="slidenum">
              <a:rPr lang="el-GR" altLang="en-US" sz="1400" smtClean="0"/>
              <a:pPr eaLnBrk="1" hangingPunct="1">
                <a:spcBef>
                  <a:spcPct val="0"/>
                </a:spcBef>
                <a:buClrTx/>
                <a:buSzTx/>
                <a:buFontTx/>
                <a:buNone/>
              </a:pPr>
              <a:t>41</a:t>
            </a:fld>
            <a:endParaRPr lang="el-GR" altLang="en-US" sz="1400" smtClean="0"/>
          </a:p>
        </p:txBody>
      </p:sp>
      <p:pic>
        <p:nvPicPr>
          <p:cNvPr id="133129"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90913" y="1844675"/>
            <a:ext cx="216058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08798134"/>
      </p:ext>
    </p:extLst>
  </p:cSld>
  <p:clrMapOvr>
    <a:masterClrMapping/>
  </p:clrMapOvr>
  <mc:AlternateContent xmlns:mc="http://schemas.openxmlformats.org/markup-compatibility/2006" xmlns:p14="http://schemas.microsoft.com/office/powerpoint/2010/main">
    <mc:Choice Requires="p14">
      <p:transition spd="slow" p14:dur="2000" advTm="17545"/>
    </mc:Choice>
    <mc:Fallback xmlns="">
      <p:transition spd="slow" advTm="17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9525" y="0"/>
            <a:ext cx="7429500" cy="6742113"/>
          </a:xfrm>
          <a:noFill/>
        </p:spPr>
      </p:pic>
      <p:pic>
        <p:nvPicPr>
          <p:cNvPr id="134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429500" cy="674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859338" y="274638"/>
            <a:ext cx="3827462" cy="1425575"/>
          </a:xfrm>
        </p:spPr>
        <p:txBody>
          <a:bodyPr/>
          <a:lstStyle/>
          <a:p>
            <a:pPr eaLnBrk="1" fontAlgn="auto" hangingPunct="1">
              <a:spcAft>
                <a:spcPts val="0"/>
              </a:spcAft>
              <a:defRPr/>
            </a:pPr>
            <a:r>
              <a:rPr lang="el-GR" altLang="en-US" kern="0" dirty="0" smtClean="0"/>
              <a:t>σύστημα με πηγάδι</a:t>
            </a:r>
          </a:p>
        </p:txBody>
      </p:sp>
      <p:sp>
        <p:nvSpPr>
          <p:cNvPr id="13415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3C196094-FCDF-4908-B05F-50E4C21D81F1}" type="slidenum">
              <a:rPr lang="el-GR" altLang="en-US" sz="1400" smtClean="0"/>
              <a:pPr eaLnBrk="1" hangingPunct="1">
                <a:spcBef>
                  <a:spcPct val="0"/>
                </a:spcBef>
                <a:buClrTx/>
                <a:buSzTx/>
                <a:buFontTx/>
                <a:buNone/>
              </a:pPr>
              <a:t>42</a:t>
            </a:fld>
            <a:endParaRPr lang="el-GR" altLang="en-US" sz="1400" smtClean="0"/>
          </a:p>
        </p:txBody>
      </p:sp>
      <p:sp>
        <p:nvSpPr>
          <p:cNvPr id="6" name="Rectangle 2"/>
          <p:cNvSpPr txBox="1">
            <a:spLocks noChangeArrowheads="1"/>
          </p:cNvSpPr>
          <p:nvPr/>
        </p:nvSpPr>
        <p:spPr bwMode="auto">
          <a:xfrm>
            <a:off x="5220072" y="476672"/>
            <a:ext cx="3322266" cy="250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l-GR" altLang="en-US" kern="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90239115"/>
      </p:ext>
    </p:extLst>
  </p:cSld>
  <p:clrMapOvr>
    <a:masterClrMapping/>
  </p:clrMapOvr>
  <mc:AlternateContent xmlns:mc="http://schemas.openxmlformats.org/markup-compatibility/2006" xmlns:p14="http://schemas.microsoft.com/office/powerpoint/2010/main">
    <mc:Choice Requires="p14">
      <p:transition spd="slow" p14:dur="2000" advTm="6680"/>
    </mc:Choice>
    <mc:Fallback xmlns="">
      <p:transition spd="slow" advTm="6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1B6CDE10-314E-4971-A9F0-A53EA63218F2}" type="slidenum">
              <a:rPr lang="el-GR" altLang="en-US" sz="1400" smtClean="0"/>
              <a:pPr eaLnBrk="1" hangingPunct="1">
                <a:spcBef>
                  <a:spcPct val="0"/>
                </a:spcBef>
                <a:buClrTx/>
                <a:buSzTx/>
                <a:buFontTx/>
                <a:buNone/>
              </a:pPr>
              <a:t>43</a:t>
            </a:fld>
            <a:endParaRPr lang="el-GR" altLang="en-US" sz="1400" smtClean="0"/>
          </a:p>
        </p:txBody>
      </p:sp>
      <p:pic>
        <p:nvPicPr>
          <p:cNvPr id="135172"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1819275"/>
            <a:ext cx="5753100" cy="4973638"/>
          </a:xfrm>
          <a:noFill/>
        </p:spPr>
      </p:pic>
      <p:sp>
        <p:nvSpPr>
          <p:cNvPr id="112644" name="Rectangle 2"/>
          <p:cNvSpPr>
            <a:spLocks noGrp="1" noChangeArrowheads="1"/>
          </p:cNvSpPr>
          <p:nvPr>
            <p:ph type="title"/>
          </p:nvPr>
        </p:nvSpPr>
        <p:spPr>
          <a:xfrm>
            <a:off x="4284663" y="692150"/>
            <a:ext cx="4427537" cy="2124075"/>
          </a:xfrm>
        </p:spPr>
        <p:txBody>
          <a:bodyPr/>
          <a:lstStyle/>
          <a:p>
            <a:pPr eaLnBrk="1" fontAlgn="auto" hangingPunct="1">
              <a:spcAft>
                <a:spcPts val="0"/>
              </a:spcAft>
              <a:defRPr/>
            </a:pPr>
            <a:r>
              <a:rPr lang="el-GR" altLang="en-US" dirty="0" smtClean="0"/>
              <a:t>με κατακόρυφες σωληνώσεις</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31565117"/>
      </p:ext>
    </p:extLst>
  </p:cSld>
  <p:clrMapOvr>
    <a:masterClrMapping/>
  </p:clrMapOvr>
  <mc:AlternateContent xmlns:mc="http://schemas.openxmlformats.org/markup-compatibility/2006" xmlns:p14="http://schemas.microsoft.com/office/powerpoint/2010/main">
    <mc:Choice Requires="p14">
      <p:transition spd="slow" p14:dur="2000" advTm="2589"/>
    </mc:Choice>
    <mc:Fallback xmlns="">
      <p:transition spd="slow" advTm="2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531813"/>
            <a:ext cx="7885113" cy="6326187"/>
          </a:xfrm>
          <a:noFill/>
        </p:spPr>
      </p:pic>
      <p:sp>
        <p:nvSpPr>
          <p:cNvPr id="113668" name="Rectangle 2"/>
          <p:cNvSpPr>
            <a:spLocks noGrp="1" noChangeArrowheads="1"/>
          </p:cNvSpPr>
          <p:nvPr>
            <p:ph type="title"/>
          </p:nvPr>
        </p:nvSpPr>
        <p:spPr>
          <a:xfrm>
            <a:off x="4572000" y="679450"/>
            <a:ext cx="4356100" cy="1143000"/>
          </a:xfrm>
        </p:spPr>
        <p:txBody>
          <a:bodyPr>
            <a:normAutofit fontScale="90000"/>
          </a:bodyPr>
          <a:lstStyle/>
          <a:p>
            <a:pPr eaLnBrk="1" fontAlgn="auto" hangingPunct="1">
              <a:spcAft>
                <a:spcPts val="0"/>
              </a:spcAft>
              <a:defRPr/>
            </a:pPr>
            <a:r>
              <a:rPr lang="el-GR" altLang="en-US" dirty="0" smtClean="0"/>
              <a:t>με οριζόντιες σωληνώσεις</a:t>
            </a:r>
          </a:p>
        </p:txBody>
      </p:sp>
      <p:sp>
        <p:nvSpPr>
          <p:cNvPr id="13619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FCAD0BB4-FD55-4972-BE9E-091118059DA5}" type="slidenum">
              <a:rPr lang="el-GR" altLang="en-US" sz="1400" smtClean="0"/>
              <a:pPr eaLnBrk="1" hangingPunct="1">
                <a:spcBef>
                  <a:spcPct val="0"/>
                </a:spcBef>
                <a:buClrTx/>
                <a:buSzTx/>
                <a:buFontTx/>
                <a:buNone/>
              </a:pPr>
              <a:t>44</a:t>
            </a:fld>
            <a:endParaRPr lang="el-GR" altLang="en-US" sz="140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4522977"/>
      </p:ext>
    </p:extLst>
  </p:cSld>
  <p:clrMapOvr>
    <a:masterClrMapping/>
  </p:clrMapOvr>
  <mc:AlternateContent xmlns:mc="http://schemas.openxmlformats.org/markup-compatibility/2006" xmlns:p14="http://schemas.microsoft.com/office/powerpoint/2010/main">
    <mc:Choice Requires="p14">
      <p:transition spd="slow" p14:dur="2000" advTm="2305"/>
    </mc:Choice>
    <mc:Fallback xmlns="">
      <p:transition spd="slow" advTm="2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2" name="Rectangle 2"/>
          <p:cNvSpPr>
            <a:spLocks noGrp="1" noChangeArrowheads="1"/>
          </p:cNvSpPr>
          <p:nvPr>
            <p:ph type="title"/>
          </p:nvPr>
        </p:nvSpPr>
        <p:spPr/>
        <p:txBody>
          <a:bodyPr>
            <a:normAutofit fontScale="90000"/>
          </a:bodyPr>
          <a:lstStyle/>
          <a:p>
            <a:pPr eaLnBrk="1" fontAlgn="auto" hangingPunct="1">
              <a:spcAft>
                <a:spcPts val="0"/>
              </a:spcAft>
              <a:defRPr/>
            </a:pPr>
            <a:r>
              <a:rPr lang="el-GR" altLang="en-US" smtClean="0"/>
              <a:t>όρυγμα και σωληνώσεις</a:t>
            </a:r>
          </a:p>
        </p:txBody>
      </p:sp>
      <p:pic>
        <p:nvPicPr>
          <p:cNvPr id="137219"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79513" y="1844675"/>
            <a:ext cx="4595352" cy="3168501"/>
          </a:xfrm>
          <a:noFill/>
        </p:spPr>
      </p:pic>
      <p:sp>
        <p:nvSpPr>
          <p:cNvPr id="13722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434FF009-63A8-436B-B773-65D3C155021E}" type="slidenum">
              <a:rPr lang="el-GR" altLang="en-US" sz="1400" smtClean="0"/>
              <a:pPr eaLnBrk="1" hangingPunct="1">
                <a:spcBef>
                  <a:spcPct val="0"/>
                </a:spcBef>
                <a:buClrTx/>
                <a:buSzTx/>
                <a:buFontTx/>
                <a:buNone/>
              </a:pPr>
              <a:t>45</a:t>
            </a:fld>
            <a:endParaRPr lang="el-GR" altLang="en-US" sz="1400" smtClean="0"/>
          </a:p>
        </p:txBody>
      </p:sp>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5214" y="1844675"/>
            <a:ext cx="4093530" cy="273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75357897"/>
      </p:ext>
    </p:extLst>
  </p:cSld>
  <p:clrMapOvr>
    <a:masterClrMapping/>
  </p:clrMapOvr>
  <mc:AlternateContent xmlns:mc="http://schemas.openxmlformats.org/markup-compatibility/2006" xmlns:p14="http://schemas.microsoft.com/office/powerpoint/2010/main">
    <mc:Choice Requires="p14">
      <p:transition spd="slow" p14:dur="2000" advTm="5203"/>
    </mc:Choice>
    <mc:Fallback xmlns="">
      <p:transition spd="slow" advTm="5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loop-horizont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727" y="1452020"/>
            <a:ext cx="6950546" cy="540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341784"/>
            <a:ext cx="8229600" cy="1143000"/>
          </a:xfrm>
        </p:spPr>
        <p:txBody>
          <a:bodyPr>
            <a:normAutofit/>
          </a:bodyPr>
          <a:lstStyle/>
          <a:p>
            <a:r>
              <a:rPr lang="el-GR" sz="2800" b="1">
                <a:solidFill>
                  <a:srgbClr val="C00000"/>
                </a:solidFill>
                <a:latin typeface="Cambria" panose="02040503050406030204" pitchFamily="18" charset="0"/>
                <a:ea typeface="ＭＳ Ｐゴシック" charset="0"/>
                <a:cs typeface="Arial Unicode MS" charset="0"/>
              </a:rPr>
              <a:t>ΟΡΙΖΟΝΤΙΟΣ ΒΡΟΧΟΣ ΜΕ ΠΑΡΑΛΛΗΛΗ ΔΙΑΤΑΞΗ ΣΩΛΗΝΩΣΕΩΝ</a:t>
            </a:r>
            <a:endParaRPr lang="en-GB" sz="2800" b="1">
              <a:solidFill>
                <a:srgbClr val="C00000"/>
              </a:solidFill>
              <a:latin typeface="Cambria" panose="02040503050406030204" pitchFamily="18" charset="0"/>
              <a:ea typeface="ＭＳ Ｐゴシック" charset="0"/>
              <a:cs typeface="Arial Unicode MS"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80683614"/>
      </p:ext>
    </p:extLst>
  </p:cSld>
  <p:clrMapOvr>
    <a:masterClrMapping/>
  </p:clrMapOvr>
  <mc:AlternateContent xmlns:mc="http://schemas.openxmlformats.org/markup-compatibility/2006" xmlns:p14="http://schemas.microsoft.com/office/powerpoint/2010/main">
    <mc:Choice Requires="p14">
      <p:transition spd="slow" p14:dur="2000" advTm="6585"/>
    </mc:Choice>
    <mc:Fallback xmlns="">
      <p:transition spd="slow" advTm="6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800" b="1">
                <a:solidFill>
                  <a:srgbClr val="C00000"/>
                </a:solidFill>
                <a:latin typeface="Cambria" panose="02040503050406030204" pitchFamily="18" charset="0"/>
                <a:ea typeface="ＭＳ Ｐゴシック" charset="0"/>
                <a:cs typeface="Arial Unicode MS" charset="0"/>
              </a:rPr>
              <a:t>ΟΡΙΖΟΝΤΙΑ ΔΙΑΤΑΞΗ ΕΝΑΛΛΑΚΤΗ</a:t>
            </a:r>
            <a:endParaRPr lang="en-GB" sz="2800" b="1">
              <a:solidFill>
                <a:srgbClr val="C00000"/>
              </a:solidFill>
              <a:latin typeface="Cambria" panose="02040503050406030204" pitchFamily="18" charset="0"/>
              <a:ea typeface="ＭＳ Ｐゴシック" charset="0"/>
              <a:cs typeface="Arial Unicode MS" charset="0"/>
            </a:endParaRPr>
          </a:p>
        </p:txBody>
      </p:sp>
      <p:pic>
        <p:nvPicPr>
          <p:cNvPr id="17410" name="Picture 2" descr="horizontal-mat-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412776"/>
            <a:ext cx="7776864" cy="519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67979239"/>
      </p:ext>
    </p:extLst>
  </p:cSld>
  <p:clrMapOvr>
    <a:masterClrMapping/>
  </p:clrMapOvr>
  <mc:AlternateContent xmlns:mc="http://schemas.openxmlformats.org/markup-compatibility/2006" xmlns:p14="http://schemas.microsoft.com/office/powerpoint/2010/main">
    <mc:Choice Requires="p14">
      <p:transition spd="slow" p14:dur="2000" advTm="5416"/>
    </mc:Choice>
    <mc:Fallback xmlns="">
      <p:transition spd="slow" advTm="5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6300"/>
          </a:xfrm>
        </p:spPr>
        <p:txBody>
          <a:bodyPr>
            <a:noAutofit/>
          </a:bodyPr>
          <a:lstStyle/>
          <a:p>
            <a:r>
              <a:rPr lang="el-GR" sz="2800" b="1">
                <a:solidFill>
                  <a:srgbClr val="C00000"/>
                </a:solidFill>
                <a:latin typeface="Cambria" panose="02040503050406030204" pitchFamily="18" charset="0"/>
                <a:ea typeface="ＭＳ Ｐゴシック" charset="0"/>
                <a:cs typeface="Arial Unicode MS" charset="0"/>
              </a:rPr>
              <a:t>ΟΡΙΖΟΝΤΙΟΣ ΒΡΟΧΟΣ ΜΕ ΠΕΡΙΠΕΠΛΕΓΜΕΝΟ ΣΩΛΗΝΑ</a:t>
            </a:r>
            <a:endParaRPr lang="en-GB" sz="2800" b="1">
              <a:solidFill>
                <a:srgbClr val="C00000"/>
              </a:solidFill>
              <a:latin typeface="Cambria" panose="02040503050406030204" pitchFamily="18" charset="0"/>
              <a:ea typeface="ＭＳ Ｐゴシック" charset="0"/>
              <a:cs typeface="Arial Unicode MS" charset="0"/>
            </a:endParaRPr>
          </a:p>
        </p:txBody>
      </p:sp>
      <p:pic>
        <p:nvPicPr>
          <p:cNvPr id="18434" name="Picture 2" descr="loop-slink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50938"/>
            <a:ext cx="7524328" cy="5643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97543209"/>
      </p:ext>
    </p:extLst>
  </p:cSld>
  <p:clrMapOvr>
    <a:masterClrMapping/>
  </p:clrMapOvr>
  <mc:AlternateContent xmlns:mc="http://schemas.openxmlformats.org/markup-compatibility/2006" xmlns:p14="http://schemas.microsoft.com/office/powerpoint/2010/main">
    <mc:Choice Requires="p14">
      <p:transition spd="slow" p14:dur="2000" advTm="9511"/>
    </mc:Choice>
    <mc:Fallback xmlns="">
      <p:transition spd="slow" advTm="9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800" b="1">
                <a:solidFill>
                  <a:srgbClr val="C00000"/>
                </a:solidFill>
                <a:latin typeface="Cambria" panose="02040503050406030204" pitchFamily="18" charset="0"/>
                <a:ea typeface="ＭＳ Ｐゴシック" charset="0"/>
                <a:cs typeface="Arial Unicode MS" charset="0"/>
              </a:rPr>
              <a:t>ΒΡΟΧΟΣ ΜΕ ΠΕΡΙΠΕΠΛΕΓΜΕΝΟ ΚΑΤΑΚΟΡΥΦΟ ΣΩΛΗΝΑ</a:t>
            </a:r>
            <a:endParaRPr lang="en-GB" sz="2800" b="1">
              <a:solidFill>
                <a:srgbClr val="C00000"/>
              </a:solidFill>
              <a:latin typeface="Cambria" panose="02040503050406030204" pitchFamily="18" charset="0"/>
              <a:ea typeface="ＭＳ Ｐゴシック" charset="0"/>
              <a:cs typeface="Arial Unicode MS" charset="0"/>
            </a:endParaRPr>
          </a:p>
        </p:txBody>
      </p:sp>
      <p:pic>
        <p:nvPicPr>
          <p:cNvPr id="19458" name="Picture 2" descr="slinky-v-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1" y="980728"/>
            <a:ext cx="6738247" cy="588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42278292"/>
      </p:ext>
    </p:extLst>
  </p:cSld>
  <p:clrMapOvr>
    <a:masterClrMapping/>
  </p:clrMapOvr>
  <mc:AlternateContent xmlns:mc="http://schemas.openxmlformats.org/markup-compatibility/2006" xmlns:p14="http://schemas.microsoft.com/office/powerpoint/2010/main">
    <mc:Choice Requires="p14">
      <p:transition spd="slow" p14:dur="2000" advTm="7353"/>
    </mc:Choice>
    <mc:Fallback xmlns="">
      <p:transition spd="slow" advTm="7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21435" y="75709"/>
            <a:ext cx="9189727" cy="409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rgbClr val="000000"/>
                </a:solidFill>
                <a:latin typeface="Times New Roman" charset="0"/>
                <a:ea typeface="ＭＳ Ｐゴシック" charset="0"/>
                <a:cs typeface="Arial Unicode MS" charset="0"/>
              </a:defRPr>
            </a:lvl9pPr>
          </a:lstStyle>
          <a:p>
            <a:pPr algn="ctr">
              <a:lnSpc>
                <a:spcPct val="95000"/>
              </a:lnSpc>
              <a:buFont typeface="Times New Roman" charset="0"/>
              <a:buNone/>
              <a:defRPr/>
            </a:pPr>
            <a:r>
              <a:rPr lang="el-GR" sz="2800" b="1">
                <a:solidFill>
                  <a:srgbClr val="C00000"/>
                </a:solidFill>
                <a:latin typeface="Cambria" panose="02040503050406030204" pitchFamily="18" charset="0"/>
              </a:rPr>
              <a:t>ΘΕΡΜΟΤΗΤΑ</a:t>
            </a:r>
            <a:endParaRPr lang="en-US" sz="2800" b="1">
              <a:solidFill>
                <a:srgbClr val="C00000"/>
              </a:solidFill>
              <a:latin typeface="Cambria" panose="02040503050406030204" pitchFamily="18" charset="0"/>
            </a:endParaRPr>
          </a:p>
        </p:txBody>
      </p:sp>
      <p:sp>
        <p:nvSpPr>
          <p:cNvPr id="4098" name="Text Box 2"/>
          <p:cNvSpPr txBox="1">
            <a:spLocks noChangeArrowheads="1"/>
          </p:cNvSpPr>
          <p:nvPr/>
        </p:nvSpPr>
        <p:spPr bwMode="auto">
          <a:xfrm>
            <a:off x="237111" y="1340768"/>
            <a:ext cx="8642430" cy="286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Arial Unicode MS" charset="0"/>
              </a:defRPr>
            </a:lvl9pPr>
          </a:lstStyle>
          <a:p>
            <a:pPr>
              <a:lnSpc>
                <a:spcPct val="95000"/>
              </a:lnSpc>
              <a:buFont typeface="Times New Roman" charset="0"/>
              <a:buNone/>
              <a:defRPr/>
            </a:pPr>
            <a:r>
              <a:rPr lang="el-GR" sz="2800" smtClean="0">
                <a:solidFill>
                  <a:schemeClr val="tx1"/>
                </a:solidFill>
                <a:latin typeface="Cambria" panose="02040503050406030204" pitchFamily="18" charset="0"/>
              </a:rPr>
              <a:t>Η ΘΕΡΜΟΤΗΤΑ ΕΊΝΑΙ ΡΟΗ ΤΗΣ ΕΝΕΡΓΕΙΑΣ ΑΠΌ ΈΝΑ ΣΩΜΑ ΣΕ ΈΝΑ ΆΛΛΟ ΛΟΓΩ ΔΙΑΦΟΡΑΣ ΘΕΡΜΟΚΡΑΣΙΑΣ</a:t>
            </a:r>
          </a:p>
          <a:p>
            <a:pPr>
              <a:lnSpc>
                <a:spcPct val="95000"/>
              </a:lnSpc>
              <a:buFont typeface="Times New Roman" charset="0"/>
              <a:buNone/>
              <a:defRPr/>
            </a:pPr>
            <a:endParaRPr lang="el-GR" sz="2800">
              <a:solidFill>
                <a:schemeClr val="tx1"/>
              </a:solidFill>
              <a:latin typeface="Cambria" panose="02040503050406030204" pitchFamily="18" charset="0"/>
            </a:endParaRPr>
          </a:p>
          <a:p>
            <a:pPr>
              <a:lnSpc>
                <a:spcPct val="95000"/>
              </a:lnSpc>
              <a:buFont typeface="Times New Roman" charset="0"/>
              <a:buNone/>
              <a:defRPr/>
            </a:pPr>
            <a:r>
              <a:rPr lang="el-GR" sz="2800" smtClean="0">
                <a:solidFill>
                  <a:schemeClr val="tx1"/>
                </a:solidFill>
                <a:latin typeface="Cambria" panose="02040503050406030204" pitchFamily="18" charset="0"/>
              </a:rPr>
              <a:t>ΓΙΑ ΝΑ ΘΕΡΜΑΝΟΥΜΕ ΤΟ ΕΣΩΤΕΡΙΚΟ ΕΝΌΣ ΚΤΙΡΙΟΥ ΘΑ ΠΡΕΠΕΙ ΝΑ ΕΞΑΓΟΥΜΕ ΕΝΕΡΓΕΙΑ ΑΠΌ ΜΙΑ ΠΗΓΗ ΚΑΙ ΝΑ ΤΗΝ ΜΕΤΑΦΕΡΟΥΜΕ ΣΤΟΝ ΕΣΩΤΕΡΙΚΟΝ ΑΕΡΑ.</a:t>
            </a:r>
            <a:endParaRPr lang="en-US" sz="2800" smtClean="0">
              <a:solidFill>
                <a:schemeClr val="tx1"/>
              </a:solidFill>
              <a:latin typeface="Cambria" panose="02040503050406030204" pitchFamily="18" charset="0"/>
            </a:endParaRPr>
          </a:p>
          <a:p>
            <a:pPr>
              <a:lnSpc>
                <a:spcPct val="95000"/>
              </a:lnSpc>
              <a:buFont typeface="Times New Roman" charset="0"/>
              <a:buNone/>
              <a:defRPr/>
            </a:pPr>
            <a:endParaRPr lang="en-US" sz="2800" smtClean="0">
              <a:solidFill>
                <a:schemeClr val="tx1"/>
              </a:solidFill>
              <a:latin typeface="Cambria" panose="020405030504060302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76910560"/>
      </p:ext>
    </p:extLst>
  </p:cSld>
  <p:clrMapOvr>
    <a:masterClrMapping/>
  </p:clrMapOvr>
  <p:transition spd="med" advTm="166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092"/>
            <a:ext cx="3635897" cy="4403020"/>
          </a:xfrm>
        </p:spPr>
        <p:txBody>
          <a:bodyPr>
            <a:normAutofit/>
          </a:bodyPr>
          <a:lstStyle/>
          <a:p>
            <a:r>
              <a:rPr lang="el-GR" sz="2800" b="1">
                <a:solidFill>
                  <a:srgbClr val="C00000"/>
                </a:solidFill>
                <a:latin typeface="Cambria" panose="02040503050406030204" pitchFamily="18" charset="0"/>
                <a:ea typeface="ＭＳ Ｐゴシック" charset="0"/>
                <a:cs typeface="Arial Unicode MS" charset="0"/>
              </a:rPr>
              <a:t>ΚΑΤΑΚΟΡΥΦΟΣ ΒΡΟΧΟΣ ΕΝΑΛΛΑΚΤΗ</a:t>
            </a:r>
            <a:endParaRPr lang="en-GB" sz="2800" b="1">
              <a:solidFill>
                <a:srgbClr val="C00000"/>
              </a:solidFill>
              <a:latin typeface="Cambria" panose="02040503050406030204" pitchFamily="18" charset="0"/>
              <a:ea typeface="ＭＳ Ｐゴシック" charset="0"/>
              <a:cs typeface="Arial Unicode MS" charset="0"/>
            </a:endParaRPr>
          </a:p>
        </p:txBody>
      </p:sp>
      <p:pic>
        <p:nvPicPr>
          <p:cNvPr id="20482" name="Picture 2" descr="loop-vertic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7" y="-1"/>
            <a:ext cx="5737134" cy="6961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6579308"/>
      </p:ext>
    </p:extLst>
  </p:cSld>
  <p:clrMapOvr>
    <a:masterClrMapping/>
  </p:clrMapOvr>
  <mc:AlternateContent xmlns:mc="http://schemas.openxmlformats.org/markup-compatibility/2006" xmlns:p14="http://schemas.microsoft.com/office/powerpoint/2010/main">
    <mc:Choice Requires="p14">
      <p:transition spd="slow" p14:dur="2000" advTm="6866"/>
    </mc:Choice>
    <mc:Fallback xmlns="">
      <p:transition spd="slow" advTm="6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864096"/>
          </a:xfrm>
        </p:spPr>
        <p:txBody>
          <a:bodyPr>
            <a:noAutofit/>
          </a:bodyPr>
          <a:lstStyle/>
          <a:p>
            <a:r>
              <a:rPr lang="el-GR" sz="2800" b="1" smtClean="0">
                <a:solidFill>
                  <a:srgbClr val="C00000"/>
                </a:solidFill>
                <a:latin typeface="Cambria" panose="02040503050406030204" pitchFamily="18" charset="0"/>
                <a:ea typeface="ＭＳ Ｐゴシック" charset="0"/>
                <a:cs typeface="Arial Unicode MS" charset="0"/>
              </a:rPr>
              <a:t>ΑΝΤΛΙΑ </a:t>
            </a:r>
            <a:r>
              <a:rPr lang="el-GR" sz="2800" b="1">
                <a:solidFill>
                  <a:srgbClr val="C00000"/>
                </a:solidFill>
                <a:latin typeface="Cambria" panose="02040503050406030204" pitchFamily="18" charset="0"/>
                <a:ea typeface="ＭＳ Ｐゴシック" charset="0"/>
                <a:cs typeface="Arial Unicode MS" charset="0"/>
              </a:rPr>
              <a:t>ΘΕΡΜΟΤΗΤΑΣ ΜΕ ΚΥΚΛΩΜΑ </a:t>
            </a:r>
            <a:r>
              <a:rPr lang="el-GR" sz="2800" b="1" smtClean="0">
                <a:solidFill>
                  <a:srgbClr val="C00000"/>
                </a:solidFill>
                <a:latin typeface="Cambria" panose="02040503050406030204" pitchFamily="18" charset="0"/>
                <a:ea typeface="ＭＳ Ｐゴシック" charset="0"/>
                <a:cs typeface="Arial Unicode MS" charset="0"/>
              </a:rPr>
              <a:t>ΣΕ ΛΙΜΝΗ</a:t>
            </a:r>
            <a:r>
              <a:rPr lang="el-GR" sz="2800" b="1">
                <a:solidFill>
                  <a:srgbClr val="C00000"/>
                </a:solidFill>
                <a:latin typeface="Cambria" panose="02040503050406030204" pitchFamily="18" charset="0"/>
                <a:ea typeface="ＭＳ Ｐゴシック" charset="0"/>
                <a:cs typeface="Arial Unicode MS" charset="0"/>
              </a:rPr>
              <a:t>– </a:t>
            </a:r>
            <a:r>
              <a:rPr lang="en-GB" sz="2800" b="1">
                <a:solidFill>
                  <a:srgbClr val="C00000"/>
                </a:solidFill>
                <a:latin typeface="Cambria" panose="02040503050406030204" pitchFamily="18" charset="0"/>
                <a:ea typeface="ＭＳ Ｐゴシック" charset="0"/>
                <a:cs typeface="Arial Unicode MS" charset="0"/>
              </a:rPr>
              <a:t>Cornell University</a:t>
            </a:r>
            <a:r>
              <a:rPr lang="el-GR" sz="2800" b="1">
                <a:solidFill>
                  <a:srgbClr val="C00000"/>
                </a:solidFill>
                <a:latin typeface="Cambria" panose="02040503050406030204" pitchFamily="18" charset="0"/>
                <a:ea typeface="ＭＳ Ｐゴシック" charset="0"/>
                <a:cs typeface="Arial Unicode MS" charset="0"/>
              </a:rPr>
              <a:t> </a:t>
            </a:r>
            <a:endParaRPr lang="en-GB" sz="2800" b="1">
              <a:solidFill>
                <a:srgbClr val="C00000"/>
              </a:solidFill>
              <a:latin typeface="Cambria" panose="02040503050406030204" pitchFamily="18" charset="0"/>
              <a:ea typeface="ＭＳ Ｐゴシック" charset="0"/>
              <a:cs typeface="Arial Unicode MS" charset="0"/>
            </a:endParaRPr>
          </a:p>
        </p:txBody>
      </p:sp>
      <p:pic>
        <p:nvPicPr>
          <p:cNvPr id="15362" name="Picture 2" descr="Cornell-LS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13682"/>
            <a:ext cx="8028384" cy="535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693572"/>
      </p:ext>
    </p:extLst>
  </p:cSld>
  <p:clrMapOvr>
    <a:masterClrMapping/>
  </p:clrMapOvr>
  <mc:AlternateContent xmlns:mc="http://schemas.openxmlformats.org/markup-compatibility/2006" xmlns:p14="http://schemas.microsoft.com/office/powerpoint/2010/main">
    <mc:Choice Requires="p14">
      <p:transition spd="slow" p14:dur="2000" advTm="15537"/>
    </mc:Choice>
    <mc:Fallback xmlns="">
      <p:transition spd="slow" advTm="15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800" b="1">
                <a:solidFill>
                  <a:srgbClr val="C00000"/>
                </a:solidFill>
                <a:latin typeface="Cambria" panose="02040503050406030204" pitchFamily="18" charset="0"/>
                <a:ea typeface="ＭＳ Ｐゴシック" charset="0"/>
                <a:cs typeface="Arial Unicode MS" charset="0"/>
              </a:rPr>
              <a:t>ΒΥΘΙΣΜΕΝΟΣ ΣΕ ΛΙΜΝΗ ΒΡΟΧΟΣ ΕΝΑΛΛΑΚΤΗ</a:t>
            </a:r>
            <a:endParaRPr lang="en-GB" sz="2800" b="1">
              <a:solidFill>
                <a:srgbClr val="C00000"/>
              </a:solidFill>
              <a:latin typeface="Cambria" panose="02040503050406030204" pitchFamily="18" charset="0"/>
              <a:ea typeface="ＭＳ Ｐゴシック" charset="0"/>
              <a:cs typeface="Arial Unicode MS" charset="0"/>
            </a:endParaRPr>
          </a:p>
        </p:txBody>
      </p:sp>
      <p:pic>
        <p:nvPicPr>
          <p:cNvPr id="21506" name="Picture 2" descr="loop-po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801" y="1268760"/>
            <a:ext cx="7232397" cy="52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53286912"/>
      </p:ext>
    </p:extLst>
  </p:cSld>
  <p:clrMapOvr>
    <a:masterClrMapping/>
  </p:clrMapOvr>
  <mc:AlternateContent xmlns:mc="http://schemas.openxmlformats.org/markup-compatibility/2006" xmlns:p14="http://schemas.microsoft.com/office/powerpoint/2010/main">
    <mc:Choice Requires="p14">
      <p:transition spd="slow" p14:dur="2000" advTm="10421"/>
    </mc:Choice>
    <mc:Fallback xmlns="">
      <p:transition spd="slow" advTm="10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800" b="1">
                <a:solidFill>
                  <a:srgbClr val="C00000"/>
                </a:solidFill>
                <a:latin typeface="Cambria" panose="02040503050406030204" pitchFamily="18" charset="0"/>
                <a:ea typeface="ＭＳ Ｐゴシック" charset="0"/>
                <a:cs typeface="Arial Unicode MS" charset="0"/>
              </a:rPr>
              <a:t>ΔΙΑΓΡΑΜΜΑ ΜΕ ΔΙΠΛΟ ΒΡΟΧΟ ΣΤΟ ΕΔΑΦΟΣ ΚΑΙ ΣΕ ΛΙΜΝΗ</a:t>
            </a:r>
            <a:endParaRPr lang="en-GB" sz="2800" b="1">
              <a:solidFill>
                <a:srgbClr val="C00000"/>
              </a:solidFill>
              <a:latin typeface="Cambria" panose="02040503050406030204" pitchFamily="18" charset="0"/>
              <a:ea typeface="ＭＳ Ｐゴシック" charset="0"/>
              <a:cs typeface="Arial Unicode MS" charset="0"/>
            </a:endParaRPr>
          </a:p>
        </p:txBody>
      </p:sp>
      <p:pic>
        <p:nvPicPr>
          <p:cNvPr id="22530" name="Picture 2" descr="GHP-w-po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827" y="1772816"/>
            <a:ext cx="8820345" cy="470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48494479"/>
      </p:ext>
    </p:extLst>
  </p:cSld>
  <p:clrMapOvr>
    <a:masterClrMapping/>
  </p:clrMapOvr>
  <mc:AlternateContent xmlns:mc="http://schemas.openxmlformats.org/markup-compatibility/2006" xmlns:p14="http://schemas.microsoft.com/office/powerpoint/2010/main">
    <mc:Choice Requires="p14">
      <p:transition spd="slow" p14:dur="2000" advTm="7546"/>
    </mc:Choice>
    <mc:Fallback xmlns="">
      <p:transition spd="slow" advTm="7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418058"/>
          </a:xfrm>
        </p:spPr>
        <p:txBody>
          <a:bodyPr>
            <a:noAutofit/>
          </a:bodyPr>
          <a:lstStyle/>
          <a:p>
            <a:r>
              <a:rPr lang="el-GR" sz="2000" smtClean="0">
                <a:latin typeface="Cambria" panose="02040503050406030204" pitchFamily="18" charset="0"/>
              </a:rPr>
              <a:t>ΒΡΟΧΟΣ ΚΥΚΛΩΜΑΤΟΣ ΑΝΤΛΙΑΣ ΘΕΡΜΟΤΗΤΑΣ ΠΡΟΣ ΠΟΝΤΙΣΗ</a:t>
            </a:r>
            <a:endParaRPr lang="en-GB" sz="2000">
              <a:latin typeface="Cambria" panose="02040503050406030204" pitchFamily="18" charset="0"/>
            </a:endParaRPr>
          </a:p>
        </p:txBody>
      </p:sp>
      <p:pic>
        <p:nvPicPr>
          <p:cNvPr id="2050" name="Picture 2" descr="http://upload.wikimedia.org/wikipedia/commons/thumb/8/81/Pond_Loop_Being_Sunk.jpg/1024px-Pond_Loop_Being_Sun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7802" y="1196752"/>
            <a:ext cx="6633319" cy="4974989"/>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66588458"/>
      </p:ext>
    </p:extLst>
  </p:cSld>
  <p:clrMapOvr>
    <a:masterClrMapping/>
  </p:clrMapOvr>
  <mc:AlternateContent xmlns:mc="http://schemas.openxmlformats.org/markup-compatibility/2006" xmlns:p14="http://schemas.microsoft.com/office/powerpoint/2010/main">
    <mc:Choice Requires="p14">
      <p:transition spd="slow" p14:dur="2000" advTm="7010"/>
    </mc:Choice>
    <mc:Fallback xmlns="">
      <p:transition spd="slow" advTm="7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14800" cy="1609324"/>
          </a:xfrm>
        </p:spPr>
        <p:txBody>
          <a:bodyPr>
            <a:normAutofit/>
          </a:bodyPr>
          <a:lstStyle/>
          <a:p>
            <a:pPr algn="l"/>
            <a:r>
              <a:rPr lang="el-GR" sz="2800" b="1">
                <a:solidFill>
                  <a:srgbClr val="C00000"/>
                </a:solidFill>
                <a:latin typeface="Cambria" panose="02040503050406030204" pitchFamily="18" charset="0"/>
                <a:ea typeface="ＭＳ Ｐゴシック" charset="0"/>
                <a:cs typeface="Arial Unicode MS" charset="0"/>
              </a:rPr>
              <a:t>ΤΟΠΟΘΕΤΗΣΗ  ΒΡΟΧΟΥ ΕΝΑΛΛΑΚΤΗ</a:t>
            </a:r>
            <a:endParaRPr lang="en-GB" sz="2800" b="1">
              <a:solidFill>
                <a:srgbClr val="C00000"/>
              </a:solidFill>
              <a:latin typeface="Cambria" panose="02040503050406030204" pitchFamily="18" charset="0"/>
              <a:ea typeface="ＭＳ Ｐゴシック" charset="0"/>
              <a:cs typeface="Arial Unicode MS" charset="0"/>
            </a:endParaRPr>
          </a:p>
        </p:txBody>
      </p:sp>
      <p:pic>
        <p:nvPicPr>
          <p:cNvPr id="24578" name="Picture 2" descr="install-mat-slink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96" y="2406478"/>
            <a:ext cx="5090952" cy="4441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descr="install-flat-slinky-tren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6388"/>
            <a:ext cx="4348353" cy="380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30967390"/>
      </p:ext>
    </p:extLst>
  </p:cSld>
  <p:clrMapOvr>
    <a:masterClrMapping/>
  </p:clrMapOvr>
  <mc:AlternateContent xmlns:mc="http://schemas.openxmlformats.org/markup-compatibility/2006" xmlns:p14="http://schemas.microsoft.com/office/powerpoint/2010/main">
    <mc:Choice Requires="p14">
      <p:transition spd="slow" p14:dur="2000" advTm="10450"/>
    </mc:Choice>
    <mc:Fallback xmlns="">
      <p:transition spd="slow" advTm="10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800" b="1">
                <a:solidFill>
                  <a:srgbClr val="C00000"/>
                </a:solidFill>
                <a:latin typeface="Cambria" panose="02040503050406030204" pitchFamily="18" charset="0"/>
                <a:ea typeface="ＭＳ Ｐゴシック" charset="0"/>
                <a:cs typeface="Arial Unicode MS" charset="0"/>
              </a:rPr>
              <a:t>ΤΟΠΟΘΕΤΗΣΗ ΒΡΟΧΟΥ ΕΝΑΛΛΑΚΤΗ</a:t>
            </a:r>
            <a:endParaRPr lang="en-GB" sz="2800" b="1">
              <a:solidFill>
                <a:srgbClr val="C00000"/>
              </a:solidFill>
              <a:latin typeface="Cambria" panose="02040503050406030204" pitchFamily="18" charset="0"/>
              <a:ea typeface="ＭＳ Ｐゴシック" charset="0"/>
              <a:cs typeface="Arial Unicode MS" charset="0"/>
            </a:endParaRPr>
          </a:p>
        </p:txBody>
      </p:sp>
      <p:pic>
        <p:nvPicPr>
          <p:cNvPr id="26626" name="Picture 2" descr="install-vert-slink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7908" y="1268760"/>
            <a:ext cx="6228184" cy="542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96446449"/>
      </p:ext>
    </p:extLst>
  </p:cSld>
  <p:clrMapOvr>
    <a:masterClrMapping/>
  </p:clrMapOvr>
  <mc:AlternateContent xmlns:mc="http://schemas.openxmlformats.org/markup-compatibility/2006" xmlns:p14="http://schemas.microsoft.com/office/powerpoint/2010/main">
    <mc:Choice Requires="p14">
      <p:transition spd="slow" p14:dur="2000" advTm="4700"/>
    </mc:Choice>
    <mc:Fallback xmlns="">
      <p:transition spd="slow" advTm="4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flowable-backfill-tru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5097" y="1037163"/>
            <a:ext cx="6413805" cy="5606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Autofit/>
          </a:bodyPr>
          <a:lstStyle/>
          <a:p>
            <a:r>
              <a:rPr lang="el-GR" sz="2800" b="1">
                <a:solidFill>
                  <a:srgbClr val="C00000"/>
                </a:solidFill>
                <a:latin typeface="Cambria" panose="02040503050406030204" pitchFamily="18" charset="0"/>
                <a:ea typeface="ＭＳ Ｐゴシック" charset="0"/>
                <a:cs typeface="Arial Unicode MS" charset="0"/>
              </a:rPr>
              <a:t>ΕΓΧΥΣΗ ΧΩΜΑΤΟΣ ΜΕΤΑ ΤΗΝ ΤΟΠΟΘΕΤΗΣΗ ΤΟΥ ΣΩΛΗΝΑ </a:t>
            </a:r>
            <a:endParaRPr lang="en-GB" sz="2800" b="1">
              <a:solidFill>
                <a:srgbClr val="C00000"/>
              </a:solidFill>
              <a:latin typeface="Cambria" panose="02040503050406030204" pitchFamily="18" charset="0"/>
              <a:ea typeface="ＭＳ Ｐゴシック" charset="0"/>
              <a:cs typeface="Arial Unicode MS"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60284998"/>
      </p:ext>
    </p:extLst>
  </p:cSld>
  <p:clrMapOvr>
    <a:masterClrMapping/>
  </p:clrMapOvr>
  <mc:AlternateContent xmlns:mc="http://schemas.openxmlformats.org/markup-compatibility/2006" xmlns:p14="http://schemas.microsoft.com/office/powerpoint/2010/main">
    <mc:Choice Requires="p14">
      <p:transition spd="slow" p14:dur="2000" advTm="10712"/>
    </mc:Choice>
    <mc:Fallback xmlns="">
      <p:transition spd="slow" advTm="10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800" b="1">
                <a:solidFill>
                  <a:srgbClr val="C00000"/>
                </a:solidFill>
                <a:latin typeface="Cambria" panose="02040503050406030204" pitchFamily="18" charset="0"/>
                <a:ea typeface="ＭＳ Ｐゴシック" charset="0"/>
                <a:cs typeface="Arial Unicode MS" charset="0"/>
              </a:rPr>
              <a:t>ΚΛΕΙΣΤΟΥ ΒΡΟΧΟΥ– </a:t>
            </a:r>
            <a:br>
              <a:rPr lang="el-GR" sz="2800" b="1">
                <a:solidFill>
                  <a:srgbClr val="C00000"/>
                </a:solidFill>
                <a:latin typeface="Cambria" panose="02040503050406030204" pitchFamily="18" charset="0"/>
                <a:ea typeface="ＭＳ Ｐゴシック" charset="0"/>
                <a:cs typeface="Arial Unicode MS" charset="0"/>
              </a:rPr>
            </a:br>
            <a:r>
              <a:rPr lang="el-GR" sz="2800" b="1">
                <a:solidFill>
                  <a:srgbClr val="C00000"/>
                </a:solidFill>
                <a:latin typeface="Cambria" panose="02040503050406030204" pitchFamily="18" charset="0"/>
                <a:ea typeface="ＭＳ Ｐゴシック" charset="0"/>
                <a:cs typeface="Arial Unicode MS" charset="0"/>
              </a:rPr>
              <a:t>ΟΡΙΖΟΝΤΙΑ ΔΙΑΤΑΞΗ</a:t>
            </a:r>
          </a:p>
        </p:txBody>
      </p:sp>
      <p:pic>
        <p:nvPicPr>
          <p:cNvPr id="1026" name="Picture 2" descr="Illustration of a horizontal closed loop system shows the tubing leaving the house and entering the ground, then branching into three rows in the ground, with each row consisting of six overlapping vertical loops of tubing. At the end of the rows, the tubes are routed back to the start of the rows and combined into one tube that runs back to the house."/>
          <p:cNvPicPr>
            <a:picLocks noChangeAspect="1" noChangeArrowheads="1"/>
          </p:cNvPicPr>
          <p:nvPr/>
        </p:nvPicPr>
        <p:blipFill>
          <a:blip r:embed="rId5" cstate="print"/>
          <a:srcRect/>
          <a:stretch>
            <a:fillRect/>
          </a:stretch>
        </p:blipFill>
        <p:spPr bwMode="auto">
          <a:xfrm>
            <a:off x="1766878" y="1482332"/>
            <a:ext cx="5610243" cy="5346440"/>
          </a:xfrm>
          <a:prstGeom prst="rect">
            <a:avLst/>
          </a:prstGeo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71"/>
    </mc:Choice>
    <mc:Fallback xmlns="">
      <p:transition spd="slow" advTm="5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800" b="1">
                <a:solidFill>
                  <a:srgbClr val="C00000"/>
                </a:solidFill>
                <a:latin typeface="Cambria" panose="02040503050406030204" pitchFamily="18" charset="0"/>
                <a:ea typeface="ＭＳ Ｐゴシック" charset="0"/>
                <a:cs typeface="Arial Unicode MS" charset="0"/>
              </a:rPr>
              <a:t>ΚΛΕΙΣΤΟΥ ΒΡΟΧΟΥ– </a:t>
            </a:r>
            <a:br>
              <a:rPr lang="el-GR" sz="2800" b="1">
                <a:solidFill>
                  <a:srgbClr val="C00000"/>
                </a:solidFill>
                <a:latin typeface="Cambria" panose="02040503050406030204" pitchFamily="18" charset="0"/>
                <a:ea typeface="ＭＳ Ｐゴシック" charset="0"/>
                <a:cs typeface="Arial Unicode MS" charset="0"/>
              </a:rPr>
            </a:br>
            <a:r>
              <a:rPr lang="el-GR" sz="2800" b="1">
                <a:solidFill>
                  <a:srgbClr val="C00000"/>
                </a:solidFill>
                <a:latin typeface="Cambria" panose="02040503050406030204" pitchFamily="18" charset="0"/>
                <a:ea typeface="ＭＳ Ｐゴシック" charset="0"/>
                <a:cs typeface="Arial Unicode MS" charset="0"/>
              </a:rPr>
              <a:t>ΚΑΤΑΚΟΡΥΦΗ ΔΙΑΤΑΞΗ</a:t>
            </a:r>
          </a:p>
        </p:txBody>
      </p:sp>
      <p:pic>
        <p:nvPicPr>
          <p:cNvPr id="6146" name="Picture 2" descr="Illustration of a vertical closed loop system shows the tubing leaving a building and entering the ground, then branching off into four rows in the ground. In each row, the tubing stays horizontal except for departing on three deep vertical loops. At the end of the row, the tubing loops back to the start of the row and combines into one tube that runs back to the building."/>
          <p:cNvPicPr>
            <a:picLocks noChangeAspect="1" noChangeArrowheads="1"/>
          </p:cNvPicPr>
          <p:nvPr/>
        </p:nvPicPr>
        <p:blipFill>
          <a:blip r:embed="rId5" cstate="print"/>
          <a:srcRect/>
          <a:stretch>
            <a:fillRect/>
          </a:stretch>
        </p:blipFill>
        <p:spPr bwMode="auto">
          <a:xfrm>
            <a:off x="1909754" y="1352886"/>
            <a:ext cx="5324491" cy="5391256"/>
          </a:xfrm>
          <a:prstGeom prst="rect">
            <a:avLst/>
          </a:prstGeo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83"/>
    </mc:Choice>
    <mc:Fallback xmlns="">
      <p:transition spd="slow" advTm="5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l-GR" sz="3600" smtClean="0"/>
              <a:t>ΡΟΗ ΘΕΡΜΟΤΗΤΑΣ : ΑΠΟ ΤΟ </a:t>
            </a:r>
            <a:r>
              <a:rPr lang="el-GR" sz="5300" b="1" smtClean="0">
                <a:solidFill>
                  <a:srgbClr val="FF0000"/>
                </a:solidFill>
              </a:rPr>
              <a:t>ΖΕΣΤΟ</a:t>
            </a:r>
            <a:r>
              <a:rPr lang="el-GR" sz="4000" smtClean="0"/>
              <a:t> </a:t>
            </a:r>
            <a:r>
              <a:rPr lang="el-GR" sz="3600" smtClean="0"/>
              <a:t>ΣΤΟ </a:t>
            </a:r>
            <a:r>
              <a:rPr lang="el-GR" b="1" smtClean="0">
                <a:solidFill>
                  <a:schemeClr val="accent1">
                    <a:lumMod val="75000"/>
                  </a:schemeClr>
                </a:solidFill>
              </a:rPr>
              <a:t>ΚΡΥΟ</a:t>
            </a:r>
            <a:r>
              <a:rPr lang="el-GR" sz="3600" smtClean="0"/>
              <a:t> !</a:t>
            </a:r>
            <a:endParaRPr lang="en-GB" sz="3600"/>
          </a:p>
        </p:txBody>
      </p:sp>
      <p:sp>
        <p:nvSpPr>
          <p:cNvPr id="3" name="Content Placeholder 2"/>
          <p:cNvSpPr>
            <a:spLocks noGrp="1"/>
          </p:cNvSpPr>
          <p:nvPr>
            <p:ph idx="1"/>
          </p:nvPr>
        </p:nvSpPr>
        <p:spPr/>
        <p:txBody>
          <a:bodyPr/>
          <a:lstStyle/>
          <a:p>
            <a:r>
              <a:rPr lang="el-GR" smtClean="0"/>
              <a:t>Β’ Θερμοδυναμικός νόμος</a:t>
            </a:r>
            <a:endParaRPr lang="en-GB"/>
          </a:p>
        </p:txBody>
      </p:sp>
      <p:pic>
        <p:nvPicPr>
          <p:cNvPr id="1026" name="Picture 2" descr="natural-heat-fl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1700808"/>
            <a:ext cx="5040560" cy="504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1921078"/>
      </p:ext>
    </p:extLst>
  </p:cSld>
  <p:clrMapOvr>
    <a:masterClrMapping/>
  </p:clrMapOvr>
  <mc:AlternateContent xmlns:mc="http://schemas.openxmlformats.org/markup-compatibility/2006" xmlns:p14="http://schemas.microsoft.com/office/powerpoint/2010/main">
    <mc:Choice Requires="p14">
      <p:transition spd="slow" p14:dur="2000" advTm="12761"/>
    </mc:Choice>
    <mc:Fallback xmlns="">
      <p:transition spd="slow" advTm="12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800" b="1">
                <a:solidFill>
                  <a:srgbClr val="C00000"/>
                </a:solidFill>
                <a:latin typeface="Cambria" panose="02040503050406030204" pitchFamily="18" charset="0"/>
                <a:ea typeface="ＭＳ Ｐゴシック" charset="0"/>
                <a:cs typeface="Arial Unicode MS" charset="0"/>
              </a:rPr>
              <a:t>ΚΛΕΙΣΤΟΥ ΒΡΟΧΟΥ– </a:t>
            </a:r>
            <a:br>
              <a:rPr lang="el-GR" sz="2800" b="1">
                <a:solidFill>
                  <a:srgbClr val="C00000"/>
                </a:solidFill>
                <a:latin typeface="Cambria" panose="02040503050406030204" pitchFamily="18" charset="0"/>
                <a:ea typeface="ＭＳ Ｐゴシック" charset="0"/>
                <a:cs typeface="Arial Unicode MS" charset="0"/>
              </a:rPr>
            </a:br>
            <a:r>
              <a:rPr lang="el-GR" sz="2800" b="1">
                <a:solidFill>
                  <a:srgbClr val="C00000"/>
                </a:solidFill>
                <a:latin typeface="Cambria" panose="02040503050406030204" pitchFamily="18" charset="0"/>
                <a:ea typeface="ＭＳ Ｐゴシック" charset="0"/>
                <a:cs typeface="Arial Unicode MS" charset="0"/>
              </a:rPr>
              <a:t>ΔΙΑΤΑΞΗ ΛΙΜΝΗΣ/ΘΑΛΑΣΣΑΣ</a:t>
            </a:r>
          </a:p>
        </p:txBody>
      </p:sp>
      <p:pic>
        <p:nvPicPr>
          <p:cNvPr id="7170" name="Picture 2" descr="Illustration of a pond or lake closed loop system shows the tubing leaving the house and entering the ground, then extending to a pond or lake. The tubing drops deep into the pond or lake and then loops horizontally in seven large overlapping loops, then returns to the water's edge, extends up near the surface, and returns back to the house."/>
          <p:cNvPicPr>
            <a:picLocks noChangeAspect="1" noChangeArrowheads="1"/>
          </p:cNvPicPr>
          <p:nvPr/>
        </p:nvPicPr>
        <p:blipFill>
          <a:blip r:embed="rId5" cstate="print"/>
          <a:srcRect/>
          <a:stretch>
            <a:fillRect/>
          </a:stretch>
        </p:blipFill>
        <p:spPr bwMode="auto">
          <a:xfrm>
            <a:off x="1996804" y="1320906"/>
            <a:ext cx="5150392" cy="5214974"/>
          </a:xfrm>
          <a:prstGeom prst="rect">
            <a:avLst/>
          </a:prstGeo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515"/>
    </mc:Choice>
    <mc:Fallback xmlns="">
      <p:transition spd="slow" advTm="8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800" b="1">
                <a:solidFill>
                  <a:srgbClr val="C00000"/>
                </a:solidFill>
                <a:latin typeface="Cambria" panose="02040503050406030204" pitchFamily="18" charset="0"/>
                <a:ea typeface="ＭＳ Ｐゴシック" charset="0"/>
                <a:cs typeface="Arial Unicode MS" charset="0"/>
              </a:rPr>
              <a:t>ΑΝΟΙΚΤΟΥ ΒΡΟΧΟΥ– </a:t>
            </a:r>
            <a:br>
              <a:rPr lang="el-GR" sz="2800" b="1">
                <a:solidFill>
                  <a:srgbClr val="C00000"/>
                </a:solidFill>
                <a:latin typeface="Cambria" panose="02040503050406030204" pitchFamily="18" charset="0"/>
                <a:ea typeface="ＭＳ Ｐゴシック" charset="0"/>
                <a:cs typeface="Arial Unicode MS" charset="0"/>
              </a:rPr>
            </a:br>
            <a:r>
              <a:rPr lang="el-GR" sz="2800" b="1">
                <a:solidFill>
                  <a:srgbClr val="C00000"/>
                </a:solidFill>
                <a:latin typeface="Cambria" panose="02040503050406030204" pitchFamily="18" charset="0"/>
                <a:ea typeface="ＭＳ Ｐゴシック" charset="0"/>
                <a:cs typeface="Arial Unicode MS" charset="0"/>
              </a:rPr>
              <a:t>ΔΙΑΤΑΞΗ ΛΙΜΝΗΣ/ΘΑΛΑΣΣΑΣ</a:t>
            </a:r>
          </a:p>
        </p:txBody>
      </p:sp>
      <p:pic>
        <p:nvPicPr>
          <p:cNvPr id="8194" name="Picture 2" descr="Illustration of an open loop system shows a tube carrying water out of the house, into the ground, and over to a well, where it discharges into the groundwater. A separate tube in a well some distance away draws water from the well and returns it to the house."/>
          <p:cNvPicPr>
            <a:picLocks noChangeAspect="1" noChangeArrowheads="1"/>
          </p:cNvPicPr>
          <p:nvPr/>
        </p:nvPicPr>
        <p:blipFill>
          <a:blip r:embed="rId5" cstate="print"/>
          <a:srcRect/>
          <a:stretch>
            <a:fillRect/>
          </a:stretch>
        </p:blipFill>
        <p:spPr bwMode="auto">
          <a:xfrm>
            <a:off x="1909754" y="1279336"/>
            <a:ext cx="5324491" cy="5407949"/>
          </a:xfrm>
          <a:prstGeom prst="rect">
            <a:avLst/>
          </a:prstGeo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29"/>
    </mc:Choice>
    <mc:Fallback xmlns="">
      <p:transition spd="slow" advTm="6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800" b="1">
                <a:solidFill>
                  <a:srgbClr val="C00000"/>
                </a:solidFill>
                <a:latin typeface="Cambria" panose="02040503050406030204" pitchFamily="18" charset="0"/>
                <a:ea typeface="ＭＳ Ｐゴシック" charset="0"/>
                <a:cs typeface="Arial Unicode MS" charset="0"/>
              </a:rPr>
              <a:t>ΑΝΟΙΚΤΟΣ ΒΡΟΧΟΣ ΓΕΩΘΕΡΜΙΚΗΣ ΑΝΤΛΙΑΣ</a:t>
            </a:r>
            <a:endParaRPr lang="en-GB" sz="2800" b="1">
              <a:solidFill>
                <a:srgbClr val="C00000"/>
              </a:solidFill>
              <a:latin typeface="Cambria" panose="02040503050406030204" pitchFamily="18" charset="0"/>
              <a:ea typeface="ＭＳ Ｐゴシック" charset="0"/>
              <a:cs typeface="Arial Unicode MS" charset="0"/>
            </a:endParaRPr>
          </a:p>
        </p:txBody>
      </p:sp>
      <p:pic>
        <p:nvPicPr>
          <p:cNvPr id="12290" name="Picture 2" descr="loop-single-we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412776"/>
            <a:ext cx="8974342"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55352305"/>
      </p:ext>
    </p:extLst>
  </p:cSld>
  <p:clrMapOvr>
    <a:masterClrMapping/>
  </p:clrMapOvr>
  <mc:AlternateContent xmlns:mc="http://schemas.openxmlformats.org/markup-compatibility/2006" xmlns:p14="http://schemas.microsoft.com/office/powerpoint/2010/main">
    <mc:Choice Requires="p14">
      <p:transition spd="slow" p14:dur="2000" advTm="6798"/>
    </mc:Choice>
    <mc:Fallback xmlns="">
      <p:transition spd="slow" advTm="6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800475" cy="3154362"/>
          </a:xfrm>
        </p:spPr>
        <p:txBody>
          <a:bodyPr>
            <a:normAutofit/>
          </a:bodyPr>
          <a:lstStyle/>
          <a:p>
            <a:r>
              <a:rPr lang="el-GR" sz="2800" b="1">
                <a:solidFill>
                  <a:srgbClr val="C00000"/>
                </a:solidFill>
                <a:latin typeface="Cambria" panose="02040503050406030204" pitchFamily="18" charset="0"/>
                <a:ea typeface="ＭＳ Ｐゴシック" charset="0"/>
                <a:cs typeface="Arial Unicode MS" charset="0"/>
              </a:rPr>
              <a:t>ΚΑΤΑΚΟΡΥΦΗ ΣΩΛΗΝΩΣΗ</a:t>
            </a:r>
            <a:br>
              <a:rPr lang="el-GR" sz="2800" b="1">
                <a:solidFill>
                  <a:srgbClr val="C00000"/>
                </a:solidFill>
                <a:latin typeface="Cambria" panose="02040503050406030204" pitchFamily="18" charset="0"/>
                <a:ea typeface="ＭＳ Ｐゴシック" charset="0"/>
                <a:cs typeface="Arial Unicode MS" charset="0"/>
              </a:rPr>
            </a:br>
            <a:r>
              <a:rPr lang="el-GR" sz="2800" b="1">
                <a:solidFill>
                  <a:srgbClr val="C00000"/>
                </a:solidFill>
                <a:latin typeface="Cambria" panose="02040503050406030204" pitchFamily="18" charset="0"/>
                <a:ea typeface="ＭＳ Ｐゴシック" charset="0"/>
                <a:cs typeface="Arial Unicode MS" charset="0"/>
              </a:rPr>
              <a:t>ΑΝΤΛΙΑΣ ΘΕΡΜΟΤΗΤΑΣ</a:t>
            </a:r>
            <a:endParaRPr lang="en-GB" sz="2800" b="1">
              <a:solidFill>
                <a:srgbClr val="C00000"/>
              </a:solidFill>
              <a:latin typeface="Cambria" panose="02040503050406030204" pitchFamily="18" charset="0"/>
              <a:ea typeface="ＭＳ Ｐゴシック" charset="0"/>
              <a:cs typeface="Arial Unicode MS" charset="0"/>
            </a:endParaRPr>
          </a:p>
        </p:txBody>
      </p:sp>
      <p:pic>
        <p:nvPicPr>
          <p:cNvPr id="13314" name="Picture 2" descr="standing-column-we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726090"/>
            <a:ext cx="48863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00952416"/>
      </p:ext>
    </p:extLst>
  </p:cSld>
  <p:clrMapOvr>
    <a:masterClrMapping/>
  </p:clrMapOvr>
  <mc:AlternateContent xmlns:mc="http://schemas.openxmlformats.org/markup-compatibility/2006" xmlns:p14="http://schemas.microsoft.com/office/powerpoint/2010/main">
    <mc:Choice Requires="p14">
      <p:transition spd="slow" p14:dur="2000" advTm="7858"/>
    </mc:Choice>
    <mc:Fallback xmlns="">
      <p:transition spd="slow" advTm="7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2120" y="2132856"/>
            <a:ext cx="3475267" cy="4726009"/>
          </a:xfrm>
        </p:spPr>
        <p:txBody>
          <a:bodyPr>
            <a:normAutofit/>
          </a:bodyPr>
          <a:lstStyle/>
          <a:p>
            <a:pPr algn="just"/>
            <a:r>
              <a:rPr lang="en-GB"/>
              <a:t>Double-well open loop with groundwater production and injection </a:t>
            </a:r>
            <a:r>
              <a:rPr lang="en-GB" smtClean="0"/>
              <a:t>wells</a:t>
            </a:r>
            <a:endParaRPr lang="en-GB"/>
          </a:p>
        </p:txBody>
      </p:sp>
      <p:pic>
        <p:nvPicPr>
          <p:cNvPr id="14338" name="Picture 2" descr="loop-double-we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340768"/>
            <a:ext cx="5472608" cy="547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5652120" y="1323228"/>
            <a:ext cx="3491880" cy="5274124"/>
          </a:xfrm>
          <a:solidFill>
            <a:srgbClr val="FFC000"/>
          </a:solidFill>
        </p:spPr>
        <p:txBody>
          <a:bodyPr/>
          <a:lstStyle/>
          <a:p>
            <a:r>
              <a:rPr lang="el-GR" smtClean="0"/>
              <a:t>ΑΝΤΛΙΑ ΘΕΡΜΟΤΗΤΑΣ ΕΔΑΦΟΥΣ ΜΕ ΔΙΠΛΗ ΓΕΩΤΡΗΣΗ</a:t>
            </a:r>
            <a:endParaRPr lang="en-GB"/>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17737418"/>
      </p:ext>
    </p:extLst>
  </p:cSld>
  <p:clrMapOvr>
    <a:masterClrMapping/>
  </p:clrMapOvr>
  <mc:AlternateContent xmlns:mc="http://schemas.openxmlformats.org/markup-compatibility/2006" xmlns:p14="http://schemas.microsoft.com/office/powerpoint/2010/main">
    <mc:Choice Requires="p14">
      <p:transition spd="slow" p14:dur="2000" advTm="5645"/>
    </mc:Choice>
    <mc:Fallback xmlns="">
      <p:transition spd="slow" advTm="5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amplitude-vs-dep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5816" y="30191"/>
            <a:ext cx="6231268" cy="685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0" y="4653136"/>
            <a:ext cx="5220072" cy="2204864"/>
          </a:xfrm>
        </p:spPr>
        <p:txBody>
          <a:bodyPr>
            <a:noAutofit/>
          </a:bodyPr>
          <a:lstStyle/>
          <a:p>
            <a:pPr marL="0" indent="0">
              <a:buNone/>
            </a:pPr>
            <a:r>
              <a:rPr lang="el-GR" sz="2800" b="1">
                <a:solidFill>
                  <a:srgbClr val="C00000"/>
                </a:solidFill>
                <a:latin typeface="Cambria" panose="02040503050406030204" pitchFamily="18" charset="0"/>
                <a:ea typeface="ＭＳ Ｐゴシック" charset="0"/>
                <a:cs typeface="Arial Unicode MS" charset="0"/>
              </a:rPr>
              <a:t>Εύρος μεταβολής της εποχιακής θερμοκρασίας εδάφους ως συνάρτηση του </a:t>
            </a:r>
            <a:r>
              <a:rPr lang="el-GR" sz="2800" b="1" smtClean="0">
                <a:solidFill>
                  <a:srgbClr val="C00000"/>
                </a:solidFill>
                <a:latin typeface="Cambria" panose="02040503050406030204" pitchFamily="18" charset="0"/>
                <a:ea typeface="ＭＳ Ｐゴシック" charset="0"/>
                <a:cs typeface="Arial Unicode MS" charset="0"/>
              </a:rPr>
              <a:t>βάθους και των εδαφών</a:t>
            </a:r>
            <a:endParaRPr lang="en-GB" sz="2800" b="1">
              <a:solidFill>
                <a:srgbClr val="C00000"/>
              </a:solidFill>
              <a:latin typeface="Cambria" panose="02040503050406030204" pitchFamily="18" charset="0"/>
              <a:ea typeface="ＭＳ Ｐゴシック" charset="0"/>
              <a:cs typeface="Arial Unicode MS" charset="0"/>
            </a:endParaRPr>
          </a:p>
        </p:txBody>
      </p:sp>
      <p:sp>
        <p:nvSpPr>
          <p:cNvPr id="2" name="Title 1"/>
          <p:cNvSpPr>
            <a:spLocks noGrp="1"/>
          </p:cNvSpPr>
          <p:nvPr>
            <p:ph type="title"/>
          </p:nvPr>
        </p:nvSpPr>
        <p:spPr>
          <a:xfrm>
            <a:off x="-26067" y="30191"/>
            <a:ext cx="5678187" cy="590497"/>
          </a:xfrm>
        </p:spPr>
        <p:txBody>
          <a:bodyPr>
            <a:normAutofit fontScale="90000"/>
          </a:bodyPr>
          <a:lstStyle/>
          <a:p>
            <a:pPr algn="l"/>
            <a:r>
              <a:rPr lang="el-GR" smtClean="0"/>
              <a:t>Θερμοκρασία εδάφους</a:t>
            </a:r>
            <a:endParaRPr lang="en-GB"/>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91437170"/>
      </p:ext>
    </p:extLst>
  </p:cSld>
  <p:clrMapOvr>
    <a:masterClrMapping/>
  </p:clrMapOvr>
  <mc:AlternateContent xmlns:mc="http://schemas.openxmlformats.org/markup-compatibility/2006" xmlns:p14="http://schemas.microsoft.com/office/powerpoint/2010/main">
    <mc:Choice Requires="p14">
      <p:transition spd="slow" p14:dur="2000" advTm="14036"/>
    </mc:Choice>
    <mc:Fallback xmlns="">
      <p:transition spd="slow" advTm="14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time-lag-vs-dep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1" y="944723"/>
            <a:ext cx="7884369" cy="591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159" y="0"/>
            <a:ext cx="9144000" cy="1210146"/>
          </a:xfrm>
        </p:spPr>
        <p:txBody>
          <a:bodyPr>
            <a:noAutofit/>
          </a:bodyPr>
          <a:lstStyle/>
          <a:p>
            <a:r>
              <a:rPr lang="el-GR" sz="2800" b="1">
                <a:solidFill>
                  <a:srgbClr val="C00000"/>
                </a:solidFill>
                <a:latin typeface="Cambria" panose="02040503050406030204" pitchFamily="18" charset="0"/>
                <a:ea typeface="ＭＳ Ｐゴシック" charset="0"/>
                <a:cs typeface="Arial Unicode MS" charset="0"/>
              </a:rPr>
              <a:t>Εποχιακή μεταβολή θερμοκρασίας εδάφους με το βάθος, γιά ένα μέσο, υγρό έδαφος</a:t>
            </a:r>
            <a:r>
              <a:rPr lang="en-GB" sz="2800" b="1">
                <a:solidFill>
                  <a:srgbClr val="C00000"/>
                </a:solidFill>
                <a:latin typeface="Cambria" panose="02040503050406030204" pitchFamily="18" charset="0"/>
                <a:ea typeface="ＭＳ Ｐゴシック" charset="0"/>
                <a:cs typeface="Arial Unicode MS" charset="0"/>
              </a:rPr>
              <a: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27999611"/>
      </p:ext>
    </p:extLst>
  </p:cSld>
  <p:clrMapOvr>
    <a:masterClrMapping/>
  </p:clrMapOvr>
  <mc:AlternateContent xmlns:mc="http://schemas.openxmlformats.org/markup-compatibility/2006" xmlns:p14="http://schemas.microsoft.com/office/powerpoint/2010/main">
    <mc:Choice Requires="p14">
      <p:transition spd="slow" p14:dur="2000" advTm="9962"/>
    </mc:Choice>
    <mc:Fallback xmlns="">
      <p:transition spd="slow" advTm="9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72"/>
            <a:ext cx="8229600" cy="994122"/>
          </a:xfrm>
        </p:spPr>
        <p:txBody>
          <a:bodyPr>
            <a:noAutofit/>
          </a:bodyPr>
          <a:lstStyle/>
          <a:p>
            <a:r>
              <a:rPr lang="el-GR" sz="2800" b="1">
                <a:solidFill>
                  <a:srgbClr val="C00000"/>
                </a:solidFill>
                <a:latin typeface="Cambria" panose="02040503050406030204" pitchFamily="18" charset="0"/>
                <a:ea typeface="ＭＳ Ｐゴシック" charset="0"/>
                <a:cs typeface="Arial Unicode MS" charset="0"/>
              </a:rPr>
              <a:t>Θερμική αγωγιμότητα γιά διάφορα είδη εδάφους</a:t>
            </a:r>
            <a:endParaRPr lang="en-GB" sz="2800" b="1">
              <a:solidFill>
                <a:srgbClr val="C00000"/>
              </a:solidFill>
              <a:latin typeface="Cambria" panose="02040503050406030204" pitchFamily="18" charset="0"/>
              <a:ea typeface="ＭＳ Ｐゴシック" charset="0"/>
              <a:cs typeface="Arial Unicode MS" charset="0"/>
            </a:endParaRPr>
          </a:p>
        </p:txBody>
      </p:sp>
      <p:pic>
        <p:nvPicPr>
          <p:cNvPr id="30722" name="Picture 2" descr="soil-thermal-condu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7" y="1268760"/>
            <a:ext cx="6406154" cy="544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sz="half" idx="2"/>
          </p:nvPr>
        </p:nvSpPr>
        <p:spPr>
          <a:xfrm>
            <a:off x="6404227" y="2636913"/>
            <a:ext cx="2253973" cy="4073058"/>
          </a:xfrm>
        </p:spPr>
        <p:txBody>
          <a:bodyPr>
            <a:noAutofit/>
          </a:bodyPr>
          <a:lstStyle/>
          <a:p>
            <a:pPr marL="0" indent="0">
              <a:buNone/>
            </a:pPr>
            <a:r>
              <a:rPr lang="en-GB" sz="4000" b="1" smtClean="0">
                <a:solidFill>
                  <a:srgbClr val="C00000"/>
                </a:solidFill>
              </a:rPr>
              <a:t>W/m </a:t>
            </a:r>
            <a:r>
              <a:rPr lang="en-GB" sz="4000" b="1" baseline="30000" err="1" smtClean="0">
                <a:solidFill>
                  <a:srgbClr val="C00000"/>
                </a:solidFill>
              </a:rPr>
              <a:t>o</a:t>
            </a:r>
            <a:r>
              <a:rPr lang="en-GB" sz="4000" b="1" err="1" smtClean="0">
                <a:solidFill>
                  <a:srgbClr val="C00000"/>
                </a:solidFill>
              </a:rPr>
              <a:t>K</a:t>
            </a:r>
            <a:endParaRPr lang="en-GB" sz="4000" b="1" smtClean="0">
              <a:solidFill>
                <a:srgbClr val="C00000"/>
              </a:solidFill>
            </a:endParaRPr>
          </a:p>
          <a:p>
            <a:pPr marL="0" indent="0">
              <a:spcBef>
                <a:spcPts val="0"/>
              </a:spcBef>
              <a:buNone/>
            </a:pPr>
            <a:r>
              <a:rPr lang="en-GB" sz="4000" smtClean="0"/>
              <a:t>0.7612</a:t>
            </a:r>
          </a:p>
          <a:p>
            <a:pPr marL="0" indent="0">
              <a:spcBef>
                <a:spcPts val="0"/>
              </a:spcBef>
              <a:buNone/>
            </a:pPr>
            <a:r>
              <a:rPr lang="en-GB" sz="4000" smtClean="0"/>
              <a:t>1.1072</a:t>
            </a:r>
          </a:p>
          <a:p>
            <a:pPr marL="0" indent="0">
              <a:spcBef>
                <a:spcPts val="0"/>
              </a:spcBef>
              <a:buNone/>
            </a:pPr>
            <a:r>
              <a:rPr lang="en-GB" sz="4000" smtClean="0"/>
              <a:t>0.8996</a:t>
            </a:r>
          </a:p>
          <a:p>
            <a:pPr marL="0" indent="0">
              <a:spcBef>
                <a:spcPts val="0"/>
              </a:spcBef>
              <a:buNone/>
            </a:pPr>
            <a:r>
              <a:rPr lang="en-GB" sz="4000" smtClean="0"/>
              <a:t>2.4912</a:t>
            </a:r>
          </a:p>
          <a:p>
            <a:pPr marL="0" indent="0">
              <a:buNone/>
            </a:pPr>
            <a:r>
              <a:rPr lang="en-GB" sz="4000" smtClean="0"/>
              <a:t>1.6608</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75063372"/>
      </p:ext>
    </p:extLst>
  </p:cSld>
  <p:clrMapOvr>
    <a:masterClrMapping/>
  </p:clrMapOvr>
  <mc:AlternateContent xmlns:mc="http://schemas.openxmlformats.org/markup-compatibility/2006" xmlns:p14="http://schemas.microsoft.com/office/powerpoint/2010/main">
    <mc:Choice Requires="p14">
      <p:transition spd="slow" p14:dur="2000" advTm="23618"/>
    </mc:Choice>
    <mc:Fallback xmlns="">
      <p:transition spd="slow" advTm="23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0"/>
            <a:ext cx="8229600" cy="1472964"/>
          </a:xfrm>
        </p:spPr>
        <p:txBody>
          <a:bodyPr>
            <a:noAutofit/>
          </a:bodyPr>
          <a:lstStyle/>
          <a:p>
            <a:pPr marL="0" indent="0">
              <a:buNone/>
            </a:pPr>
            <a:r>
              <a:rPr lang="el-GR" sz="2400" smtClean="0"/>
              <a:t>Επίδραση θερμικής αγωγιμότητας στον αριθμό των γεωτρήσεων και συνολικό μήκος εναλλάκτη θερμότητας εδάφους γιά 10 τόννους φορτίο ενός κατακόρυφου κλειστού τύπου συστήματος με αντλία θερμότητας.</a:t>
            </a:r>
            <a:endParaRPr lang="en-GB" sz="2400"/>
          </a:p>
        </p:txBody>
      </p:sp>
      <p:pic>
        <p:nvPicPr>
          <p:cNvPr id="31746" name="Picture 2" descr="thermal-conduct-impa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940" y="1472964"/>
            <a:ext cx="8458447" cy="538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24861789"/>
      </p:ext>
    </p:extLst>
  </p:cSld>
  <p:clrMapOvr>
    <a:masterClrMapping/>
  </p:clrMapOvr>
  <mc:AlternateContent xmlns:mc="http://schemas.openxmlformats.org/markup-compatibility/2006" xmlns:p14="http://schemas.microsoft.com/office/powerpoint/2010/main">
    <mc:Choice Requires="p14">
      <p:transition spd="slow" p14:dur="2000" advTm="19644"/>
    </mc:Choice>
    <mc:Fallback xmlns="">
      <p:transition spd="slow" advTm="19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endParaRPr lang="en-GB"/>
          </a:p>
        </p:txBody>
      </p:sp>
      <p:sp>
        <p:nvSpPr>
          <p:cNvPr id="4" name="Content Placeholder 3"/>
          <p:cNvSpPr>
            <a:spLocks noGrp="1"/>
          </p:cNvSpPr>
          <p:nvPr>
            <p:ph idx="1"/>
          </p:nvPr>
        </p:nvSpPr>
        <p:spPr/>
        <p:txBody>
          <a:bodyPr/>
          <a:lstStyle/>
          <a:p>
            <a:r>
              <a:rPr lang="el-GR" smtClean="0"/>
              <a:t>ΤΕΛΟΣ</a:t>
            </a:r>
            <a:endParaRPr lang="en-GB"/>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67725413"/>
      </p:ext>
    </p:extLst>
  </p:cSld>
  <p:clrMapOvr>
    <a:masterClrMapping/>
  </p:clrMapOvr>
  <mc:AlternateContent xmlns:mc="http://schemas.openxmlformats.org/markup-compatibility/2006" xmlns:p14="http://schemas.microsoft.com/office/powerpoint/2010/main">
    <mc:Choice Requires="p14">
      <p:transition spd="slow" p14:dur="2000" advTm="4481"/>
    </mc:Choice>
    <mc:Fallback xmlns="">
      <p:transition spd="slow" advTm="4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21435" y="75709"/>
            <a:ext cx="9189727" cy="409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400">
                <a:solidFill>
                  <a:srgbClr val="000000"/>
                </a:solidFill>
                <a:latin typeface="Times New Roman" charset="0"/>
                <a:ea typeface="ＭＳ Ｐゴシック" charset="0"/>
                <a:cs typeface="Arial Unicode MS" charset="0"/>
              </a:defRPr>
            </a:lvl9pPr>
          </a:lstStyle>
          <a:p>
            <a:pPr algn="ctr">
              <a:lnSpc>
                <a:spcPct val="95000"/>
              </a:lnSpc>
              <a:defRPr/>
            </a:pPr>
            <a:r>
              <a:rPr lang="el-GR" sz="2800" b="1" smtClean="0">
                <a:solidFill>
                  <a:srgbClr val="C00000"/>
                </a:solidFill>
                <a:latin typeface="Cambria" panose="02040503050406030204" pitchFamily="18" charset="0"/>
              </a:rPr>
              <a:t>ΑΝΤΛΙΑ  </a:t>
            </a:r>
            <a:r>
              <a:rPr lang="el-GR" b="1" smtClean="0">
                <a:solidFill>
                  <a:srgbClr val="C00000"/>
                </a:solidFill>
                <a:latin typeface="Cambria" panose="02040503050406030204" pitchFamily="18" charset="0"/>
                <a:sym typeface="Wingdings" panose="05000000000000000000" pitchFamily="2" charset="2"/>
              </a:rPr>
              <a:t></a:t>
            </a:r>
            <a:r>
              <a:rPr lang="el-GR" sz="2800" b="1" smtClean="0">
                <a:solidFill>
                  <a:srgbClr val="C00000"/>
                </a:solidFill>
                <a:latin typeface="Cambria" panose="02040503050406030204" pitchFamily="18" charset="0"/>
                <a:sym typeface="Wingdings" panose="05000000000000000000" pitchFamily="2" charset="2"/>
              </a:rPr>
              <a:t> </a:t>
            </a:r>
            <a:r>
              <a:rPr lang="el-GR" sz="2800" b="1" smtClean="0">
                <a:solidFill>
                  <a:srgbClr val="C00000"/>
                </a:solidFill>
                <a:latin typeface="Cambria" panose="02040503050406030204" pitchFamily="18" charset="0"/>
              </a:rPr>
              <a:t>ΑΝΤΛΙΑ </a:t>
            </a:r>
            <a:r>
              <a:rPr lang="el-GR" sz="2800" b="1">
                <a:solidFill>
                  <a:srgbClr val="C00000"/>
                </a:solidFill>
                <a:latin typeface="Cambria" panose="02040503050406030204" pitchFamily="18" charset="0"/>
              </a:rPr>
              <a:t>ΘΕΡΜΟΤΗΤΑΣ</a:t>
            </a:r>
            <a:endParaRPr lang="en-US" sz="2800" b="1">
              <a:solidFill>
                <a:srgbClr val="C00000"/>
              </a:solidFill>
              <a:latin typeface="Cambria" panose="02040503050406030204" pitchFamily="18" charset="0"/>
            </a:endParaRPr>
          </a:p>
        </p:txBody>
      </p:sp>
      <p:sp>
        <p:nvSpPr>
          <p:cNvPr id="6146" name="Text Box 2"/>
          <p:cNvSpPr txBox="1">
            <a:spLocks noChangeArrowheads="1"/>
          </p:cNvSpPr>
          <p:nvPr/>
        </p:nvSpPr>
        <p:spPr bwMode="auto">
          <a:xfrm>
            <a:off x="205772" y="1702715"/>
            <a:ext cx="8642430" cy="286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Arial Unicode MS"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Arial Unicode MS"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Arial Unicode MS"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Arial Unicode MS"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2400">
                <a:solidFill>
                  <a:srgbClr val="000000"/>
                </a:solidFill>
                <a:latin typeface="Times New Roman" charset="0"/>
                <a:ea typeface="ＭＳ Ｐゴシック" charset="0"/>
                <a:cs typeface="Arial Unicode MS" charset="0"/>
              </a:defRPr>
            </a:lvl9pPr>
          </a:lstStyle>
          <a:p>
            <a:pPr marL="457200" indent="-457200">
              <a:lnSpc>
                <a:spcPct val="95000"/>
              </a:lnSpc>
              <a:buFont typeface="Arial" panose="020B0604020202020204" pitchFamily="34" charset="0"/>
              <a:buChar char="•"/>
              <a:defRPr/>
            </a:pPr>
            <a:r>
              <a:rPr lang="el-GR" sz="2800" smtClean="0">
                <a:latin typeface="Cambria" panose="02040503050406030204" pitchFamily="18" charset="0"/>
              </a:rPr>
              <a:t>ΧΡΕΙΑΖΕΤΑΙ ΜΙΑ </a:t>
            </a:r>
            <a:r>
              <a:rPr lang="el-GR" sz="2800" b="1">
                <a:solidFill>
                  <a:srgbClr val="C00000"/>
                </a:solidFill>
                <a:latin typeface="Cambria" panose="02040503050406030204" pitchFamily="18" charset="0"/>
              </a:rPr>
              <a:t>ΑΝΤΛΙΑ</a:t>
            </a:r>
            <a:r>
              <a:rPr lang="el-GR" sz="2800" smtClean="0">
                <a:latin typeface="Cambria" panose="02040503050406030204" pitchFamily="18" charset="0"/>
              </a:rPr>
              <a:t> ΓΙΑ ΝΑ ΜΕΤΑΦΕΡΘΕΙ ΝΕΡΟ ΑΠΟ ΧΑΜΗΛΟΤΕΡΗ ΣΤΑΘΜΗ ΣΕ ΥΨΗΛΟΤΕΡΗ.</a:t>
            </a:r>
          </a:p>
          <a:p>
            <a:pPr marL="457200" indent="-457200">
              <a:lnSpc>
                <a:spcPct val="95000"/>
              </a:lnSpc>
              <a:buFont typeface="Arial" panose="020B0604020202020204" pitchFamily="34" charset="0"/>
              <a:buChar char="•"/>
              <a:defRPr/>
            </a:pPr>
            <a:endParaRPr lang="el-GR" sz="2800" smtClean="0">
              <a:latin typeface="Cambria" panose="02040503050406030204" pitchFamily="18" charset="0"/>
            </a:endParaRPr>
          </a:p>
          <a:p>
            <a:pPr marL="457200" indent="-457200">
              <a:lnSpc>
                <a:spcPct val="95000"/>
              </a:lnSpc>
              <a:buFont typeface="Arial" panose="020B0604020202020204" pitchFamily="34" charset="0"/>
              <a:buChar char="•"/>
              <a:defRPr/>
            </a:pPr>
            <a:r>
              <a:rPr lang="el-GR" sz="2800">
                <a:latin typeface="Cambria" panose="02040503050406030204" pitchFamily="18" charset="0"/>
              </a:rPr>
              <a:t>ΓΙΑ ΝΑ </a:t>
            </a:r>
            <a:r>
              <a:rPr lang="el-GR" sz="2800" smtClean="0">
                <a:latin typeface="Cambria" panose="02040503050406030204" pitchFamily="18" charset="0"/>
              </a:rPr>
              <a:t>ΜΕΤΑΦΕΡΘΕΙ</a:t>
            </a:r>
            <a:r>
              <a:rPr lang="en-GB" sz="2800" smtClean="0">
                <a:latin typeface="Cambria" panose="02040503050406030204" pitchFamily="18" charset="0"/>
              </a:rPr>
              <a:t> </a:t>
            </a:r>
            <a:r>
              <a:rPr lang="el-GR" sz="2800" smtClean="0">
                <a:latin typeface="Cambria" panose="02040503050406030204" pitchFamily="18" charset="0"/>
              </a:rPr>
              <a:t>ΕΝΕΡΓΕΙΑ  </a:t>
            </a:r>
            <a:r>
              <a:rPr lang="el-GR" sz="2800">
                <a:latin typeface="Cambria" panose="02040503050406030204" pitchFamily="18" charset="0"/>
              </a:rPr>
              <a:t>ΑΠΟ ΠΗΓΗ ΧΑΜΗΛΗΣ ΘΕΡΜΟΚΡΑΣΙΑΣ ΣΕ ΠΗΓΗ ΥΨΗΛΟΤΕΡΗΣ </a:t>
            </a:r>
            <a:r>
              <a:rPr lang="el-GR" sz="2800" smtClean="0">
                <a:latin typeface="Cambria" panose="02040503050406030204" pitchFamily="18" charset="0"/>
              </a:rPr>
              <a:t>ΘΕΡΜΟΚΡΑΣΙΑΣ ΑΠΑΙΤΕΙΤΑΙ Η ΛΕΙΤΟΥΡΓΙΑ ΜΙΑΣ </a:t>
            </a:r>
            <a:r>
              <a:rPr lang="el-GR" sz="2800" b="1" smtClean="0">
                <a:solidFill>
                  <a:srgbClr val="C00000"/>
                </a:solidFill>
                <a:latin typeface="Cambria" panose="02040503050406030204" pitchFamily="18" charset="0"/>
              </a:rPr>
              <a:t>ΑΝΤΛΙΑΣ ΘΕΡΜΟΤΗΤΑΣ</a:t>
            </a:r>
            <a:r>
              <a:rPr lang="el-GR" sz="2800" smtClean="0">
                <a:latin typeface="Cambria" panose="02040503050406030204" pitchFamily="18" charset="0"/>
              </a:rPr>
              <a:t>.</a:t>
            </a:r>
            <a:endParaRPr lang="en-US" sz="4000" smtClean="0">
              <a:latin typeface="Cambria" panose="020405030504060302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84928026"/>
      </p:ext>
    </p:extLst>
  </p:cSld>
  <p:clrMapOvr>
    <a:masterClrMapping/>
  </p:clrMapOvr>
  <p:transition spd="med" advTm="193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fontScale="90000"/>
          </a:bodyPr>
          <a:lstStyle/>
          <a:p>
            <a:r>
              <a:rPr lang="el-GR" sz="3100" b="1">
                <a:solidFill>
                  <a:srgbClr val="C00000"/>
                </a:solidFill>
                <a:latin typeface="Cambria" panose="02040503050406030204" pitchFamily="18" charset="0"/>
                <a:ea typeface="ＭＳ Ｐゴシック" charset="0"/>
                <a:cs typeface="Arial Unicode MS" charset="0"/>
              </a:rPr>
              <a:t>ΛΑΝΘΑΝΟΥΣΑ ΘΕΡΜΟΤΗΤΑ: </a:t>
            </a:r>
            <a:br>
              <a:rPr lang="el-GR" sz="3100" b="1">
                <a:solidFill>
                  <a:srgbClr val="C00000"/>
                </a:solidFill>
                <a:latin typeface="Cambria" panose="02040503050406030204" pitchFamily="18" charset="0"/>
                <a:ea typeface="ＭＳ Ｐゴシック" charset="0"/>
                <a:cs typeface="Arial Unicode MS" charset="0"/>
              </a:rPr>
            </a:br>
            <a:r>
              <a:rPr lang="el-GR" sz="2200" smtClean="0"/>
              <a:t>ΑΠΑΡΑΙΤΗΤΗ ΕΝΕΡΓΕΙΑ ΓΙΑ ΤΗΝ ΔΙΑΡΡΗΞΗ ΤΩΝ ΜΟΡΙΑΚΩΝ ΔΕΣΜΩΝ</a:t>
            </a:r>
            <a:endParaRPr lang="en-GB"/>
          </a:p>
        </p:txBody>
      </p:sp>
      <p:pic>
        <p:nvPicPr>
          <p:cNvPr id="2050" name="Picture 2" descr="water-phas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770" y="1286557"/>
            <a:ext cx="7998459" cy="5556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56009986"/>
      </p:ext>
    </p:extLst>
  </p:cSld>
  <p:clrMapOvr>
    <a:masterClrMapping/>
  </p:clrMapOvr>
  <mc:AlternateContent xmlns:mc="http://schemas.openxmlformats.org/markup-compatibility/2006" xmlns:p14="http://schemas.microsoft.com/office/powerpoint/2010/main">
    <mc:Choice Requires="p14">
      <p:transition spd="slow" p14:dur="2000" advTm="24514"/>
    </mc:Choice>
    <mc:Fallback xmlns="">
      <p:transition spd="slow" advTm="24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418058"/>
          </a:xfrm>
        </p:spPr>
        <p:txBody>
          <a:bodyPr>
            <a:noAutofit/>
          </a:bodyPr>
          <a:lstStyle/>
          <a:p>
            <a:r>
              <a:rPr lang="el-GR" sz="2800" b="1">
                <a:solidFill>
                  <a:srgbClr val="C00000"/>
                </a:solidFill>
                <a:latin typeface="Cambria" panose="02040503050406030204" pitchFamily="18" charset="0"/>
                <a:ea typeface="ＭＳ Ｐゴシック" charset="0"/>
                <a:cs typeface="Arial Unicode MS" charset="0"/>
              </a:rPr>
              <a:t>ΤΟ ΥΓΡΟ ΒΡΑΖΕΙ ΟΤΑΝ ΜΕΙΩΝΕΤΑΙ Η ΠΙΕΣΗ</a:t>
            </a:r>
            <a:endParaRPr lang="en-GB" sz="2800" b="1">
              <a:solidFill>
                <a:srgbClr val="C00000"/>
              </a:solidFill>
              <a:latin typeface="Cambria" panose="02040503050406030204" pitchFamily="18" charset="0"/>
              <a:ea typeface="ＭＳ Ｐゴシック" charset="0"/>
              <a:cs typeface="Arial Unicode MS" charset="0"/>
            </a:endParaRPr>
          </a:p>
        </p:txBody>
      </p:sp>
      <p:sp>
        <p:nvSpPr>
          <p:cNvPr id="3" name="Content Placeholder 2"/>
          <p:cNvSpPr>
            <a:spLocks noGrp="1"/>
          </p:cNvSpPr>
          <p:nvPr>
            <p:ph idx="1"/>
          </p:nvPr>
        </p:nvSpPr>
        <p:spPr>
          <a:xfrm>
            <a:off x="103517" y="571511"/>
            <a:ext cx="6340691" cy="1740983"/>
          </a:xfrm>
        </p:spPr>
        <p:txBody>
          <a:bodyPr>
            <a:normAutofit fontScale="77500" lnSpcReduction="20000"/>
          </a:bodyPr>
          <a:lstStyle/>
          <a:p>
            <a:pPr marL="0" indent="0">
              <a:buNone/>
            </a:pPr>
            <a:r>
              <a:rPr lang="el-GR"/>
              <a:t>Το </a:t>
            </a:r>
            <a:r>
              <a:rPr lang="el-GR" smtClean="0"/>
              <a:t>νερό </a:t>
            </a:r>
            <a:r>
              <a:rPr lang="el-GR"/>
              <a:t>βράζει σε </a:t>
            </a:r>
            <a:r>
              <a:rPr lang="el-GR" smtClean="0"/>
              <a:t>χαμηλότερη θερμοκρασία </a:t>
            </a:r>
            <a:r>
              <a:rPr lang="el-GR"/>
              <a:t>μόλις αφαιρέσουμε την πίεση στο δοχείο, γιατί τα επιφανειακά μόρια του ρευστού δεν έχουν την πίεση των ατμών και συνεπώς εξατμίζονται ευκολότερα</a:t>
            </a:r>
            <a:endParaRPr lang="en-GB"/>
          </a:p>
          <a:p>
            <a:endParaRPr lang="en-GB"/>
          </a:p>
        </p:txBody>
      </p:sp>
      <p:pic>
        <p:nvPicPr>
          <p:cNvPr id="3074" name="Picture 2" descr="air-dus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517" y="2553410"/>
            <a:ext cx="6700731" cy="418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a:xfrm>
            <a:off x="6156176" y="2132856"/>
            <a:ext cx="2960854" cy="460851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ambria Math" panose="02040503050406030204" pitchFamily="18" charset="0"/>
                <a:ea typeface="Cambria Math" panose="02040503050406030204" pitchFamily="18" charset="0"/>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ambria Math" panose="02040503050406030204" pitchFamily="18" charset="0"/>
                <a:ea typeface="Cambria Math" panose="02040503050406030204" pitchFamily="18" charset="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ambria Math" panose="02040503050406030204" pitchFamily="18" charset="0"/>
                <a:ea typeface="Cambria Math" panose="02040503050406030204" pitchFamily="18" charset="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mbria Math" panose="02040503050406030204" pitchFamily="18" charset="0"/>
                <a:ea typeface="Cambria Math" panose="02040503050406030204" pitchFamily="18" charset="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mbria Math" panose="02040503050406030204" pitchFamily="18" charset="0"/>
                <a:ea typeface="Cambria Math" panose="02040503050406030204" pitchFamily="18"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l-GR" sz="2000" smtClean="0"/>
              <a:t>ΤΟ ΥΓΡΟ ΜΕΣΑ ΣΤΟ ΔΟΧΕΙΟ ΕΊΝΑΙ ΣΕ ΥΓΡΗ ΦΑΣΗ (ΥΠΟ ΠΙΕΣΗ). ΟΤΑΝ ΠΑΤΗΣΟΥΜΕ ΤΗΝ ΒΑΛΒΙΔΑ Η ΠΙΕΣΗ ΜΕΙΩΝΕΤΑΙ ΑΡΑ ΤΟ ΥΓΡΟ ΜΠΟΡΕΙ ΝΑ ΒΡΑΣΕΙ ΣΤΗΝ ΚΑΙΝΟΥΡΓΙΑ, ΧΑΜΗΛΟΤΕΡΗ  ΠΙΕΣΗ, ΚΑΙ ΠΛΕΟΝ ΟΙ ΑΤΜΟΙ ΔΙΑΦΕΥΓΟΥΝ ΕΚΤΟΝΟΥΜΕΝΟΙ ΑΠΌ ΤΗΝ ΒΑΛΒΙΔΑ ΔΙΑΦΥΓΗΣ </a:t>
            </a:r>
            <a:endParaRPr lang="en-GB" sz="200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510492166"/>
      </p:ext>
    </p:extLst>
  </p:cSld>
  <p:clrMapOvr>
    <a:masterClrMapping/>
  </p:clrMapOvr>
  <mc:AlternateContent xmlns:mc="http://schemas.openxmlformats.org/markup-compatibility/2006" xmlns:p14="http://schemas.microsoft.com/office/powerpoint/2010/main">
    <mc:Choice Requires="p14">
      <p:transition spd="slow" p14:dur="2000" advTm="44368"/>
    </mc:Choice>
    <mc:Fallback xmlns="">
      <p:transition spd="slow" advTm="44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3" grpId="0" build="p"/>
      <p:bldP spid="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lIns="80991" tIns="40496" rIns="80991" bIns="40496"/>
      <a:lstStyle>
        <a:defPPr>
          <a:lnSpc>
            <a:spcPct val="95000"/>
          </a:lnSpc>
          <a:buFont typeface="Times New Roman" charset="0"/>
          <a:buNone/>
          <a:defRPr sz="1800" b="1" smtClean="0">
            <a:solidFill>
              <a:schemeClr val="accent2">
                <a:lumMod val="50000"/>
              </a:schemeClr>
            </a:solidFill>
            <a:latin typeface="Cambria" panose="02040503050406030204" pitchFamily="18"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2097</TotalTime>
  <Words>2683</Words>
  <Application>Microsoft Office PowerPoint</Application>
  <PresentationFormat>On-screen Show (4:3)</PresentationFormat>
  <Paragraphs>417</Paragraphs>
  <Slides>69</Slides>
  <Notes>31</Notes>
  <HiddenSlides>0</HiddenSlides>
  <MMClips>69</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69</vt:i4>
      </vt:variant>
    </vt:vector>
  </HeadingPairs>
  <TitlesOfParts>
    <vt:vector size="71" baseType="lpstr">
      <vt:lpstr>Office Theme</vt:lpstr>
      <vt:lpstr>Photo Editor Photo</vt:lpstr>
      <vt:lpstr>ΑΝΑΝΕΩΣΙΜΕΣ ΠΗΓΕΣ ΕΝΕΡΓΕΙΑΣ</vt:lpstr>
      <vt:lpstr>PowerPoint Presentation</vt:lpstr>
      <vt:lpstr>PowerPoint Presentation</vt:lpstr>
      <vt:lpstr>PowerPoint Presentation</vt:lpstr>
      <vt:lpstr>PowerPoint Presentation</vt:lpstr>
      <vt:lpstr>ΡΟΗ ΘΕΡΜΟΤΗΤΑΣ : ΑΠΟ ΤΟ ΖΕΣΤΟ ΣΤΟ ΚΡΥΟ !</vt:lpstr>
      <vt:lpstr>PowerPoint Presentation</vt:lpstr>
      <vt:lpstr>ΛΑΝΘΑΝΟΥΣΑ ΘΕΡΜΟΤΗΤΑ:  ΑΠΑΡΑΙΤΗΤΗ ΕΝΕΡΓΕΙΑ ΓΙΑ ΤΗΝ ΔΙΑΡΡΗΞΗ ΤΩΝ ΜΟΡΙΑΚΩΝ ΔΕΣΜΩΝ</vt:lpstr>
      <vt:lpstr>ΤΟ ΥΓΡΟ ΒΡΑΖΕΙ ΟΤΑΝ ΜΕΙΩΝΕΤΑΙ Η ΠΙΕΣΗ</vt:lpstr>
      <vt:lpstr>ΑΒΑΘΗΣ ΓΕΩΘΕΡΜΙΑ KAI  ΑΝΤΛΙΕΣ ΘΕΡΜΟΤΗΤΑΣ</vt:lpstr>
      <vt:lpstr>ΑΒΑΘΗΣ ΓΕΩΘΕΡΜΙΑ</vt:lpstr>
      <vt:lpstr>ΑΝΤΛΙΑ ΘΕΡΜΟΤΗΤΑΣ</vt:lpstr>
      <vt:lpstr>ΣΤΟΙΧΕΙΑ</vt:lpstr>
      <vt:lpstr>ΑΝΤΛΙΑ ΘΕΡΜΟΤΗΤΑΣ - COP</vt:lpstr>
      <vt:lpstr>ΑΝΤΛΙΑ ΘΕΡΜΟΤΗΤΑΣ - COP</vt:lpstr>
      <vt:lpstr>ΑΝΤΛΙΑ ΘΕΡΜΟΤΗΤΑΣ - COP</vt:lpstr>
      <vt:lpstr>ΑΡΧΗ ΛΕΙΤΟΥΡΓΙΑΣ (1/3)</vt:lpstr>
      <vt:lpstr>ΑΡΧΗ ΛΕΙΤΟΥΡΓΙΑΣ (2/3)</vt:lpstr>
      <vt:lpstr>ΑΡΧΗ ΛΕΙΤΟΥΡΓΙΑΣ (3/3)</vt:lpstr>
      <vt:lpstr>PowerPoint Presentation</vt:lpstr>
      <vt:lpstr>PowerPoint Presentation</vt:lpstr>
      <vt:lpstr>PowerPoint Presentation</vt:lpstr>
      <vt:lpstr>PowerPoint Presentation</vt:lpstr>
      <vt:lpstr>ΑΝΤΛΙΑ ΘΕΡΜΟΤΗΤΑΣ : ΨΥΞΗ</vt:lpstr>
      <vt:lpstr>PowerPoint Presentation</vt:lpstr>
      <vt:lpstr>ΑΝΤΛΙΕΣ ΘΕΡΜΟΤΗΤΑΣ ΑΕΡΑ-ΑΕΡΑ:  ΘΕΡΜΑΝΣΗ</vt:lpstr>
      <vt:lpstr>ΑΝΤΛΙΑ ΘΕΡΜΟΤΗΤΑΣ ΑΕΡΑ-ΑΕΡΑ:  ΘΕΡΜΑΝΣΗ</vt:lpstr>
      <vt:lpstr>ΓΕΩΘΕΡΜΙΚΗ ΑΝΤΛΙΑ ΘΕΡΜΟΤΗΤΑΣ - ΘΕΡΜΑΝΣΗ</vt:lpstr>
      <vt:lpstr>ΓΕΩΘΕΡΜΙΚΗ ΑΝΤΛΙΑ ΘΕΡΜΟΤΗΤΑΣ - ΘΕΡΜΑΝΣΗ</vt:lpstr>
      <vt:lpstr>ΓΕΩΘΕΡΜΙΚΗ ΑΝΤΛΙΑ ΘΕΡΜΟΤΗΤΑΣ - ΨΥΞΗ</vt:lpstr>
      <vt:lpstr>ΓΕΩΘΕΡΜΙΚΗ ΑΝΤΛΙΑ ΘΕΡΜΟΤΗΤΑΣ - ΨΥΞΗ</vt:lpstr>
      <vt:lpstr>αντλία θερμότητας αέρα-αέρα (θέρμανση)</vt:lpstr>
      <vt:lpstr>αντλία θερμότητας αέρα-αέρα (ψύξη)</vt:lpstr>
      <vt:lpstr>αντλία θερμότητας αέρα-εδάφους</vt:lpstr>
      <vt:lpstr>ΓΕΩΘΕΡΜΙΚΕΣ ΑΝΤΛΙΕΣ ΘΕΡΜΟΤΗΤΑΣ :  ΚΥΚΛΩΜΑ ΚΥΚΛΟΦΟΡΙΑΣ ΝΕΡΟΥ ΣΤΟ ΥΠΕΔΑΦΟΣ</vt:lpstr>
      <vt:lpstr>ΓΕΩΘΕΡΜΙΚΕΣ ΑΝΤΛΙΕΣ ΘΕΡΜΟΤΗΤΑΣ : ΠΛΕΟΝΕΚΤΗΜΑΤΑ </vt:lpstr>
      <vt:lpstr>ΣΤΟΙΧΕΙΑ ΛΕΙΤΟΥΡΓΙΑΣ</vt:lpstr>
      <vt:lpstr>ΚΟΣΤΟΣ</vt:lpstr>
      <vt:lpstr>ΑΝΤΛΙΑ ΘΕΡΜΟΤΗΤΑΣ &amp; ΨΥΓΕΙΟ :  ΑΡΧΗ ΛΕΙΤΟΥΡΓΙΑΣ</vt:lpstr>
      <vt:lpstr>ΑΝΤΛΙΑ ΘΕΡΜΟΤΗΤΑΣ - ΨΥΓΕΙΟ</vt:lpstr>
      <vt:lpstr>ΣΩΛΗΝΩΣΕΙΣ ΓΙΑ ΑΒΑΘΗ ΓΕΩΘΕΡΜΙΑ ΣΧΗΜΑΤΙΚΗ ΠΑΡΑΣΤΑΣΗ ΚΥΚΛΩΜΑΤΩΝ</vt:lpstr>
      <vt:lpstr>σύστημα με πηγάδι</vt:lpstr>
      <vt:lpstr>με κατακόρυφες σωληνώσεις</vt:lpstr>
      <vt:lpstr>με οριζόντιες σωληνώσεις</vt:lpstr>
      <vt:lpstr>όρυγμα και σωληνώσεις</vt:lpstr>
      <vt:lpstr>ΟΡΙΖΟΝΤΙΟΣ ΒΡΟΧΟΣ ΜΕ ΠΑΡΑΛΛΗΛΗ ΔΙΑΤΑΞΗ ΣΩΛΗΝΩΣΕΩΝ</vt:lpstr>
      <vt:lpstr>ΟΡΙΖΟΝΤΙΑ ΔΙΑΤΑΞΗ ΕΝΑΛΛΑΚΤΗ</vt:lpstr>
      <vt:lpstr>ΟΡΙΖΟΝΤΙΟΣ ΒΡΟΧΟΣ ΜΕ ΠΕΡΙΠΕΠΛΕΓΜΕΝΟ ΣΩΛΗΝΑ</vt:lpstr>
      <vt:lpstr>ΒΡΟΧΟΣ ΜΕ ΠΕΡΙΠΕΠΛΕΓΜΕΝΟ ΚΑΤΑΚΟΡΥΦΟ ΣΩΛΗΝΑ</vt:lpstr>
      <vt:lpstr>ΚΑΤΑΚΟΡΥΦΟΣ ΒΡΟΧΟΣ ΕΝΑΛΛΑΚΤΗ</vt:lpstr>
      <vt:lpstr>ΑΝΤΛΙΑ ΘΕΡΜΟΤΗΤΑΣ ΜΕ ΚΥΚΛΩΜΑ ΣΕ ΛΙΜΝΗ– Cornell University </vt:lpstr>
      <vt:lpstr>ΒΥΘΙΣΜΕΝΟΣ ΣΕ ΛΙΜΝΗ ΒΡΟΧΟΣ ΕΝΑΛΛΑΚΤΗ</vt:lpstr>
      <vt:lpstr>ΔΙΑΓΡΑΜΜΑ ΜΕ ΔΙΠΛΟ ΒΡΟΧΟ ΣΤΟ ΕΔΑΦΟΣ ΚΑΙ ΣΕ ΛΙΜΝΗ</vt:lpstr>
      <vt:lpstr>ΒΡΟΧΟΣ ΚΥΚΛΩΜΑΤΟΣ ΑΝΤΛΙΑΣ ΘΕΡΜΟΤΗΤΑΣ ΠΡΟΣ ΠΟΝΤΙΣΗ</vt:lpstr>
      <vt:lpstr>ΤΟΠΟΘΕΤΗΣΗ  ΒΡΟΧΟΥ ΕΝΑΛΛΑΚΤΗ</vt:lpstr>
      <vt:lpstr>ΤΟΠΟΘΕΤΗΣΗ ΒΡΟΧΟΥ ΕΝΑΛΛΑΚΤΗ</vt:lpstr>
      <vt:lpstr>ΕΓΧΥΣΗ ΧΩΜΑΤΟΣ ΜΕΤΑ ΤΗΝ ΤΟΠΟΘΕΤΗΣΗ ΤΟΥ ΣΩΛΗΝΑ </vt:lpstr>
      <vt:lpstr>ΚΛΕΙΣΤΟΥ ΒΡΟΧΟΥ–  ΟΡΙΖΟΝΤΙΑ ΔΙΑΤΑΞΗ</vt:lpstr>
      <vt:lpstr>ΚΛΕΙΣΤΟΥ ΒΡΟΧΟΥ–  ΚΑΤΑΚΟΡΥΦΗ ΔΙΑΤΑΞΗ</vt:lpstr>
      <vt:lpstr>ΚΛΕΙΣΤΟΥ ΒΡΟΧΟΥ–  ΔΙΑΤΑΞΗ ΛΙΜΝΗΣ/ΘΑΛΑΣΣΑΣ</vt:lpstr>
      <vt:lpstr>ΑΝΟΙΚΤΟΥ ΒΡΟΧΟΥ–  ΔΙΑΤΑΞΗ ΛΙΜΝΗΣ/ΘΑΛΑΣΣΑΣ</vt:lpstr>
      <vt:lpstr>ΑΝΟΙΚΤΟΣ ΒΡΟΧΟΣ ΓΕΩΘΕΡΜΙΚΗΣ ΑΝΤΛΙΑΣ</vt:lpstr>
      <vt:lpstr>ΚΑΤΑΚΟΡΥΦΗ ΣΩΛΗΝΩΣΗ ΑΝΤΛΙΑΣ ΘΕΡΜΟΤΗΤΑΣ</vt:lpstr>
      <vt:lpstr>Double-well open loop with groundwater production and injection wells</vt:lpstr>
      <vt:lpstr>Θερμοκρασία εδάφους</vt:lpstr>
      <vt:lpstr>Εποχιακή μεταβολή θερμοκρασίας εδάφους με το βάθος, γιά ένα μέσο, υγρό έδαφος </vt:lpstr>
      <vt:lpstr>Θερμική αγωγιμότητα γιά διάφορα είδη εδάφους</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ΤΥΠΟΙ ΓΕΩΘΕΡΜΙΚΩΝ ΑΝΤΛΙΩΝ ΘΕΡΜΟΤΗΤΑΣ</dc:title>
  <dc:creator>Dias</dc:creator>
  <cp:lastModifiedBy>Dias Haralambopoulos</cp:lastModifiedBy>
  <cp:revision>100</cp:revision>
  <dcterms:created xsi:type="dcterms:W3CDTF">2008-10-27T14:58:56Z</dcterms:created>
  <dcterms:modified xsi:type="dcterms:W3CDTF">2015-03-06T11:46:38Z</dcterms:modified>
</cp:coreProperties>
</file>