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4.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5.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6.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559" r:id="rId2"/>
    <p:sldId id="560" r:id="rId3"/>
    <p:sldId id="561" r:id="rId4"/>
    <p:sldId id="489" r:id="rId5"/>
    <p:sldId id="507" r:id="rId6"/>
    <p:sldId id="266" r:id="rId7"/>
    <p:sldId id="264" r:id="rId8"/>
    <p:sldId id="333" r:id="rId9"/>
    <p:sldId id="284" r:id="rId10"/>
    <p:sldId id="536" r:id="rId11"/>
    <p:sldId id="275" r:id="rId12"/>
    <p:sldId id="523" r:id="rId13"/>
    <p:sldId id="292" r:id="rId14"/>
    <p:sldId id="307" r:id="rId15"/>
    <p:sldId id="314" r:id="rId16"/>
    <p:sldId id="310" r:id="rId17"/>
    <p:sldId id="383" r:id="rId18"/>
    <p:sldId id="409" r:id="rId19"/>
    <p:sldId id="408" r:id="rId20"/>
    <p:sldId id="410" r:id="rId21"/>
    <p:sldId id="406" r:id="rId22"/>
    <p:sldId id="349" r:id="rId23"/>
    <p:sldId id="487" r:id="rId24"/>
    <p:sldId id="488" r:id="rId25"/>
    <p:sldId id="327" r:id="rId26"/>
    <p:sldId id="389" r:id="rId27"/>
    <p:sldId id="397" r:id="rId28"/>
    <p:sldId id="398" r:id="rId29"/>
    <p:sldId id="386" r:id="rId30"/>
    <p:sldId id="363" r:id="rId31"/>
    <p:sldId id="490" r:id="rId32"/>
    <p:sldId id="492" r:id="rId33"/>
    <p:sldId id="502" r:id="rId34"/>
    <p:sldId id="505" r:id="rId35"/>
    <p:sldId id="413" r:id="rId36"/>
    <p:sldId id="473" r:id="rId37"/>
    <p:sldId id="476" r:id="rId38"/>
    <p:sldId id="471" r:id="rId39"/>
    <p:sldId id="486" r:id="rId40"/>
    <p:sldId id="342" r:id="rId41"/>
    <p:sldId id="479" r:id="rId42"/>
    <p:sldId id="480" r:id="rId43"/>
    <p:sldId id="482" r:id="rId44"/>
    <p:sldId id="551" r:id="rId45"/>
    <p:sldId id="552" r:id="rId46"/>
    <p:sldId id="554" r:id="rId47"/>
    <p:sldId id="444" r:id="rId48"/>
    <p:sldId id="447" r:id="rId49"/>
    <p:sldId id="455" r:id="rId50"/>
    <p:sldId id="558" r:id="rId51"/>
    <p:sldId id="557" r:id="rId52"/>
    <p:sldId id="464" r:id="rId53"/>
    <p:sldId id="388" r:id="rId54"/>
    <p:sldId id="374" r:id="rId55"/>
    <p:sldId id="368" r:id="rId56"/>
    <p:sldId id="516" r:id="rId57"/>
    <p:sldId id="340" r:id="rId58"/>
  </p:sldIdLst>
  <p:sldSz cx="9144000" cy="6858000" type="screen4x3"/>
  <p:notesSz cx="6669088" cy="99266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175" autoAdjust="0"/>
    <p:restoredTop sz="91651" autoAdjust="0"/>
  </p:normalViewPr>
  <p:slideViewPr>
    <p:cSldViewPr>
      <p:cViewPr>
        <p:scale>
          <a:sx n="70" d="100"/>
          <a:sy n="70" d="100"/>
        </p:scale>
        <p:origin x="-100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2" d="100"/>
        <a:sy n="102" d="100"/>
      </p:scale>
      <p:origin x="0" y="0"/>
    </p:cViewPr>
  </p:sorterViewPr>
  <p:notesViewPr>
    <p:cSldViewPr>
      <p:cViewPr varScale="1">
        <p:scale>
          <a:sx n="58" d="100"/>
          <a:sy n="58" d="100"/>
        </p:scale>
        <p:origin x="-2356" y="-70"/>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F3B0CE-3912-467A-89EC-26A2855E0ADC}"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GB"/>
        </a:p>
      </dgm:t>
    </dgm:pt>
    <dgm:pt modelId="{722EA8D6-99F2-47CF-A5F9-20C55E744980}">
      <dgm:prSet phldrT="[Text]" custT="1"/>
      <dgm:spPr/>
      <dgm:t>
        <a:bodyPr/>
        <a:lstStyle/>
        <a:p>
          <a:r>
            <a:rPr lang="el-GR" sz="2800" dirty="0" smtClean="0">
              <a:solidFill>
                <a:schemeClr val="tx1"/>
              </a:solidFill>
              <a:latin typeface="Cambria Math" panose="02040503050406030204" pitchFamily="18" charset="0"/>
              <a:ea typeface="Cambria Math" panose="02040503050406030204" pitchFamily="18" charset="0"/>
            </a:rPr>
            <a:t>ΧΗΜΙΚΗ ΕΝΕΡΓΕΙΑ ΚΑΥΣΙΜΟΥ </a:t>
          </a:r>
          <a:endParaRPr lang="en-GB" sz="2800" dirty="0">
            <a:solidFill>
              <a:schemeClr val="tx1"/>
            </a:solidFill>
            <a:latin typeface="Cambria Math" panose="02040503050406030204" pitchFamily="18" charset="0"/>
            <a:ea typeface="Cambria Math" panose="02040503050406030204" pitchFamily="18" charset="0"/>
          </a:endParaRPr>
        </a:p>
      </dgm:t>
    </dgm:pt>
    <dgm:pt modelId="{A2CD6072-1830-4D91-9272-784D95A523CE}" type="parTrans" cxnId="{8F8A3BF5-9D0A-4F13-A03C-F9D3F251D289}">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DD203963-189A-403C-8EC3-94CBF081B439}" type="sibTrans" cxnId="{8F8A3BF5-9D0A-4F13-A03C-F9D3F251D289}">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096E3408-B290-491A-8CBC-C08A59F777A8}">
      <dgm:prSet phldrT="[Text]" custT="1"/>
      <dgm:spPr/>
      <dgm:t>
        <a:bodyPr/>
        <a:lstStyle/>
        <a:p>
          <a:r>
            <a:rPr lang="el-GR" sz="2800" b="1" dirty="0" smtClean="0">
              <a:solidFill>
                <a:srgbClr val="C00000"/>
              </a:solidFill>
              <a:latin typeface="Cambria Math" panose="02040503050406030204" pitchFamily="18" charset="0"/>
              <a:ea typeface="Cambria Math" panose="02040503050406030204" pitchFamily="18" charset="0"/>
            </a:rPr>
            <a:t>ΛΕΒΗΤΑΣ</a:t>
          </a:r>
          <a:endParaRPr lang="en-GB" sz="2800" b="1" dirty="0">
            <a:solidFill>
              <a:srgbClr val="C00000"/>
            </a:solidFill>
            <a:latin typeface="Cambria Math" panose="02040503050406030204" pitchFamily="18" charset="0"/>
            <a:ea typeface="Cambria Math" panose="02040503050406030204" pitchFamily="18" charset="0"/>
          </a:endParaRPr>
        </a:p>
      </dgm:t>
    </dgm:pt>
    <dgm:pt modelId="{59ED919C-4B08-4A63-92CD-339ADDD24022}" type="parTrans" cxnId="{AB5CB699-8AB2-4A9A-BF56-14F4898A6D49}">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B3482611-8AC2-4D27-9F4B-CA5C23A70101}" type="sibTrans" cxnId="{AB5CB699-8AB2-4A9A-BF56-14F4898A6D49}">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F0E8D57C-9855-4358-AF59-5B5EED92792F}">
      <dgm:prSet phldrT="[Text]" custT="1"/>
      <dgm:spPr/>
      <dgm:t>
        <a:bodyPr/>
        <a:lstStyle/>
        <a:p>
          <a:r>
            <a:rPr lang="el-GR" sz="2800" dirty="0" smtClean="0">
              <a:solidFill>
                <a:schemeClr val="tx1"/>
              </a:solidFill>
              <a:latin typeface="Cambria Math" panose="02040503050406030204" pitchFamily="18" charset="0"/>
              <a:ea typeface="Cambria Math" panose="02040503050406030204" pitchFamily="18" charset="0"/>
            </a:rPr>
            <a:t>ΘΕΡΜΙΚΗ ΕΝΕΡΓΕΙΑ</a:t>
          </a:r>
          <a:endParaRPr lang="en-GB" sz="2800" dirty="0">
            <a:solidFill>
              <a:schemeClr val="tx1"/>
            </a:solidFill>
            <a:latin typeface="Cambria Math" panose="02040503050406030204" pitchFamily="18" charset="0"/>
            <a:ea typeface="Cambria Math" panose="02040503050406030204" pitchFamily="18" charset="0"/>
          </a:endParaRPr>
        </a:p>
      </dgm:t>
    </dgm:pt>
    <dgm:pt modelId="{67FC3415-51D3-4647-A47B-768F1BB835F4}" type="parTrans" cxnId="{FBEC3722-49DE-4006-BC55-A633641A57BB}">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B5D3C544-5204-465B-8035-4900C731D72E}" type="sibTrans" cxnId="{FBEC3722-49DE-4006-BC55-A633641A57BB}">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6AD8DC1C-0499-4DAA-B5CB-5B9A3F20AB09}">
      <dgm:prSet phldrT="[Text]" custT="1"/>
      <dgm:spPr/>
      <dgm:t>
        <a:bodyPr/>
        <a:lstStyle/>
        <a:p>
          <a:r>
            <a:rPr lang="el-GR" sz="2800" b="1" dirty="0" smtClean="0">
              <a:solidFill>
                <a:srgbClr val="C00000"/>
              </a:solidFill>
              <a:latin typeface="Cambria Math" panose="02040503050406030204" pitchFamily="18" charset="0"/>
              <a:ea typeface="Cambria Math" panose="02040503050406030204" pitchFamily="18" charset="0"/>
            </a:rPr>
            <a:t>ΣΤΡΟΒΙΛΟΣ</a:t>
          </a:r>
          <a:endParaRPr lang="en-GB" sz="2800" b="1" dirty="0">
            <a:solidFill>
              <a:srgbClr val="C00000"/>
            </a:solidFill>
            <a:latin typeface="Cambria Math" panose="02040503050406030204" pitchFamily="18" charset="0"/>
            <a:ea typeface="Cambria Math" panose="02040503050406030204" pitchFamily="18" charset="0"/>
          </a:endParaRPr>
        </a:p>
      </dgm:t>
    </dgm:pt>
    <dgm:pt modelId="{11A41918-0275-4687-89CC-94A083F1C8C6}" type="parTrans" cxnId="{BE081DDD-038B-4967-B523-57A3E5B16048}">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3DFF77E9-DE96-494B-B825-475721F02123}" type="sibTrans" cxnId="{BE081DDD-038B-4967-B523-57A3E5B16048}">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A7690387-B236-476C-B366-503DE6284C5B}">
      <dgm:prSet phldrT="[Text]" custT="1"/>
      <dgm:spPr/>
      <dgm:t>
        <a:bodyPr/>
        <a:lstStyle/>
        <a:p>
          <a:r>
            <a:rPr lang="el-GR" sz="2800" dirty="0" smtClean="0">
              <a:solidFill>
                <a:schemeClr val="tx1"/>
              </a:solidFill>
              <a:latin typeface="Cambria Math" panose="02040503050406030204" pitchFamily="18" charset="0"/>
              <a:ea typeface="Cambria Math" panose="02040503050406030204" pitchFamily="18" charset="0"/>
            </a:rPr>
            <a:t>ΜΗΧΑΝΙΚΗ ΕΝΕΡΓΕΙΑ</a:t>
          </a:r>
          <a:endParaRPr lang="en-GB" sz="2800" dirty="0">
            <a:solidFill>
              <a:schemeClr val="tx1"/>
            </a:solidFill>
            <a:latin typeface="Cambria Math" panose="02040503050406030204" pitchFamily="18" charset="0"/>
            <a:ea typeface="Cambria Math" panose="02040503050406030204" pitchFamily="18" charset="0"/>
          </a:endParaRPr>
        </a:p>
      </dgm:t>
    </dgm:pt>
    <dgm:pt modelId="{DA8639DF-9E16-42D8-A031-B7BC862E401B}" type="parTrans" cxnId="{2EE53710-EE34-4F55-9744-479373D4CC1D}">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42921276-E3D8-4784-AD9C-0C5E7C512F4B}" type="sibTrans" cxnId="{2EE53710-EE34-4F55-9744-479373D4CC1D}">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F2E6DBC0-A21C-4CE2-9590-534A34DA2205}">
      <dgm:prSet phldrT="[Text]" custT="1"/>
      <dgm:spPr/>
      <dgm:t>
        <a:bodyPr/>
        <a:lstStyle/>
        <a:p>
          <a:r>
            <a:rPr lang="el-GR" sz="2800" b="1" dirty="0" smtClean="0">
              <a:solidFill>
                <a:srgbClr val="C00000"/>
              </a:solidFill>
              <a:latin typeface="Cambria Math" panose="02040503050406030204" pitchFamily="18" charset="0"/>
              <a:ea typeface="Cambria Math" panose="02040503050406030204" pitchFamily="18" charset="0"/>
            </a:rPr>
            <a:t>ΓΕΝΝΗΤΡΙΑ</a:t>
          </a:r>
          <a:endParaRPr lang="en-GB" sz="2800" b="1" dirty="0">
            <a:solidFill>
              <a:srgbClr val="C00000"/>
            </a:solidFill>
            <a:latin typeface="Cambria Math" panose="02040503050406030204" pitchFamily="18" charset="0"/>
            <a:ea typeface="Cambria Math" panose="02040503050406030204" pitchFamily="18" charset="0"/>
          </a:endParaRPr>
        </a:p>
      </dgm:t>
    </dgm:pt>
    <dgm:pt modelId="{BF664BE6-2EEE-4D3C-A147-E7B7417711C9}" type="parTrans" cxnId="{4F468C09-E4D2-4AD2-B546-1FABE06FBF27}">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680A3329-037F-44C7-9610-F21EA4B96DE7}" type="sibTrans" cxnId="{4F468C09-E4D2-4AD2-B546-1FABE06FBF27}">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A8F224B7-FA4E-4D52-9E01-96FF3375611C}">
      <dgm:prSet custT="1"/>
      <dgm:spPr/>
      <dgm:t>
        <a:bodyPr/>
        <a:lstStyle/>
        <a:p>
          <a:r>
            <a:rPr lang="el-GR" sz="2800" dirty="0" smtClean="0">
              <a:solidFill>
                <a:schemeClr val="tx1"/>
              </a:solidFill>
              <a:latin typeface="Cambria Math" panose="02040503050406030204" pitchFamily="18" charset="0"/>
              <a:ea typeface="Cambria Math" panose="02040503050406030204" pitchFamily="18" charset="0"/>
            </a:rPr>
            <a:t>ΗΛΕΚΤΡΙΣΜΟΣ</a:t>
          </a:r>
          <a:endParaRPr lang="en-GB" sz="2800" dirty="0">
            <a:solidFill>
              <a:schemeClr val="tx1"/>
            </a:solidFill>
            <a:latin typeface="Cambria Math" panose="02040503050406030204" pitchFamily="18" charset="0"/>
            <a:ea typeface="Cambria Math" panose="02040503050406030204" pitchFamily="18" charset="0"/>
          </a:endParaRPr>
        </a:p>
      </dgm:t>
    </dgm:pt>
    <dgm:pt modelId="{FC44FB58-4B08-4DCF-A6FE-B9C41EAAC7AA}" type="parTrans" cxnId="{C05DCAD4-495F-4C8F-BD3E-5ABC80839F34}">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58445AD8-92DB-4F3D-8E63-0FA5EE8ADCC0}" type="sibTrans" cxnId="{C05DCAD4-495F-4C8F-BD3E-5ABC80839F34}">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FBC7A6EB-0630-4DA4-8747-0506203E74E2}">
      <dgm:prSet custT="1"/>
      <dgm:spPr/>
      <dgm:t>
        <a:bodyPr/>
        <a:lstStyle/>
        <a:p>
          <a:r>
            <a:rPr lang="el-GR" sz="2800" b="1" dirty="0" smtClean="0">
              <a:solidFill>
                <a:srgbClr val="C00000"/>
              </a:solidFill>
              <a:latin typeface="Cambria Math" panose="02040503050406030204" pitchFamily="18" charset="0"/>
              <a:ea typeface="Cambria Math" panose="02040503050406030204" pitchFamily="18" charset="0"/>
            </a:rPr>
            <a:t>ΚΑΛΥΨΗ</a:t>
          </a:r>
          <a:r>
            <a:rPr lang="el-GR" sz="2800" dirty="0" smtClean="0">
              <a:solidFill>
                <a:schemeClr val="tx1"/>
              </a:solidFill>
              <a:latin typeface="Cambria Math" panose="02040503050406030204" pitchFamily="18" charset="0"/>
              <a:ea typeface="Cambria Math" panose="02040503050406030204" pitchFamily="18" charset="0"/>
            </a:rPr>
            <a:t> </a:t>
          </a:r>
          <a:r>
            <a:rPr lang="el-GR" sz="2800" b="1" dirty="0" smtClean="0">
              <a:solidFill>
                <a:srgbClr val="C00000"/>
              </a:solidFill>
              <a:latin typeface="Cambria Math" panose="02040503050406030204" pitchFamily="18" charset="0"/>
              <a:ea typeface="Cambria Math" panose="02040503050406030204" pitchFamily="18" charset="0"/>
            </a:rPr>
            <a:t>ΑΝΑΓΚΩΝ</a:t>
          </a:r>
          <a:endParaRPr lang="en-GB" sz="2800" b="1" dirty="0">
            <a:solidFill>
              <a:srgbClr val="C00000"/>
            </a:solidFill>
            <a:latin typeface="Cambria Math" panose="02040503050406030204" pitchFamily="18" charset="0"/>
            <a:ea typeface="Cambria Math" panose="02040503050406030204" pitchFamily="18" charset="0"/>
          </a:endParaRPr>
        </a:p>
      </dgm:t>
    </dgm:pt>
    <dgm:pt modelId="{7D62E09F-F9C1-4F2A-B035-BF55F1CB4338}" type="parTrans" cxnId="{17A96A1A-34F8-4871-A765-00D3830FEBA8}">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593CDDD7-BEB6-46CC-BCAC-1CFB43069E8B}" type="sibTrans" cxnId="{17A96A1A-34F8-4871-A765-00D3830FEBA8}">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3EEB773B-E9F1-4ACB-9398-0BB7981803E3}" type="pres">
      <dgm:prSet presAssocID="{49F3B0CE-3912-467A-89EC-26A2855E0ADC}" presName="Name0" presStyleCnt="0">
        <dgm:presLayoutVars>
          <dgm:dir/>
          <dgm:animLvl val="lvl"/>
          <dgm:resizeHandles val="exact"/>
        </dgm:presLayoutVars>
      </dgm:prSet>
      <dgm:spPr/>
      <dgm:t>
        <a:bodyPr/>
        <a:lstStyle/>
        <a:p>
          <a:endParaRPr lang="en-GB"/>
        </a:p>
      </dgm:t>
    </dgm:pt>
    <dgm:pt modelId="{FDE6C91D-858A-4053-93C0-7F562A965697}" type="pres">
      <dgm:prSet presAssocID="{A8F224B7-FA4E-4D52-9E01-96FF3375611C}" presName="boxAndChildren" presStyleCnt="0"/>
      <dgm:spPr/>
    </dgm:pt>
    <dgm:pt modelId="{25E4FF4D-9751-4302-A56C-75B468F4B3B9}" type="pres">
      <dgm:prSet presAssocID="{A8F224B7-FA4E-4D52-9E01-96FF3375611C}" presName="parentTextBox" presStyleLbl="node1" presStyleIdx="0" presStyleCnt="4"/>
      <dgm:spPr/>
      <dgm:t>
        <a:bodyPr/>
        <a:lstStyle/>
        <a:p>
          <a:endParaRPr lang="en-GB"/>
        </a:p>
      </dgm:t>
    </dgm:pt>
    <dgm:pt modelId="{FE12376A-E8AA-4865-85DA-738CF1CA617F}" type="pres">
      <dgm:prSet presAssocID="{A8F224B7-FA4E-4D52-9E01-96FF3375611C}" presName="entireBox" presStyleLbl="node1" presStyleIdx="0" presStyleCnt="4"/>
      <dgm:spPr/>
      <dgm:t>
        <a:bodyPr/>
        <a:lstStyle/>
        <a:p>
          <a:endParaRPr lang="en-GB"/>
        </a:p>
      </dgm:t>
    </dgm:pt>
    <dgm:pt modelId="{16E7B67E-5B88-4E48-8AA2-718E1BFDBFEA}" type="pres">
      <dgm:prSet presAssocID="{A8F224B7-FA4E-4D52-9E01-96FF3375611C}" presName="descendantBox" presStyleCnt="0"/>
      <dgm:spPr/>
    </dgm:pt>
    <dgm:pt modelId="{3BEF47D7-811A-41A7-B2DF-67F022BEB462}" type="pres">
      <dgm:prSet presAssocID="{FBC7A6EB-0630-4DA4-8747-0506203E74E2}" presName="childTextBox" presStyleLbl="fgAccFollowNode1" presStyleIdx="0" presStyleCnt="4">
        <dgm:presLayoutVars>
          <dgm:bulletEnabled val="1"/>
        </dgm:presLayoutVars>
      </dgm:prSet>
      <dgm:spPr/>
      <dgm:t>
        <a:bodyPr/>
        <a:lstStyle/>
        <a:p>
          <a:endParaRPr lang="en-GB"/>
        </a:p>
      </dgm:t>
    </dgm:pt>
    <dgm:pt modelId="{96FA49C7-F7D6-4E4B-AEE4-4B1F20C0BE39}" type="pres">
      <dgm:prSet presAssocID="{42921276-E3D8-4784-AD9C-0C5E7C512F4B}" presName="sp" presStyleCnt="0"/>
      <dgm:spPr/>
    </dgm:pt>
    <dgm:pt modelId="{2DD11B6F-8DB3-4B3E-85BF-AC62C98645F1}" type="pres">
      <dgm:prSet presAssocID="{A7690387-B236-476C-B366-503DE6284C5B}" presName="arrowAndChildren" presStyleCnt="0"/>
      <dgm:spPr/>
    </dgm:pt>
    <dgm:pt modelId="{9E5C6641-5B91-437E-8ECA-1A5093F1C13B}" type="pres">
      <dgm:prSet presAssocID="{A7690387-B236-476C-B366-503DE6284C5B}" presName="parentTextArrow" presStyleLbl="node1" presStyleIdx="0" presStyleCnt="4"/>
      <dgm:spPr/>
      <dgm:t>
        <a:bodyPr/>
        <a:lstStyle/>
        <a:p>
          <a:endParaRPr lang="en-GB"/>
        </a:p>
      </dgm:t>
    </dgm:pt>
    <dgm:pt modelId="{E7E774F3-395E-4C89-997C-4FCF879D756E}" type="pres">
      <dgm:prSet presAssocID="{A7690387-B236-476C-B366-503DE6284C5B}" presName="arrow" presStyleLbl="node1" presStyleIdx="1" presStyleCnt="4"/>
      <dgm:spPr/>
      <dgm:t>
        <a:bodyPr/>
        <a:lstStyle/>
        <a:p>
          <a:endParaRPr lang="en-GB"/>
        </a:p>
      </dgm:t>
    </dgm:pt>
    <dgm:pt modelId="{4BA8EA0C-1BAC-4651-8357-8D68C5E658E6}" type="pres">
      <dgm:prSet presAssocID="{A7690387-B236-476C-B366-503DE6284C5B}" presName="descendantArrow" presStyleCnt="0"/>
      <dgm:spPr/>
    </dgm:pt>
    <dgm:pt modelId="{4E475E90-FCE2-4E07-B6C4-3D2B61CEC29B}" type="pres">
      <dgm:prSet presAssocID="{F2E6DBC0-A21C-4CE2-9590-534A34DA2205}" presName="childTextArrow" presStyleLbl="fgAccFollowNode1" presStyleIdx="1" presStyleCnt="4">
        <dgm:presLayoutVars>
          <dgm:bulletEnabled val="1"/>
        </dgm:presLayoutVars>
      </dgm:prSet>
      <dgm:spPr/>
      <dgm:t>
        <a:bodyPr/>
        <a:lstStyle/>
        <a:p>
          <a:endParaRPr lang="en-GB"/>
        </a:p>
      </dgm:t>
    </dgm:pt>
    <dgm:pt modelId="{6AD1FE53-6B6F-47B1-93BC-80D257F21551}" type="pres">
      <dgm:prSet presAssocID="{B5D3C544-5204-465B-8035-4900C731D72E}" presName="sp" presStyleCnt="0"/>
      <dgm:spPr/>
    </dgm:pt>
    <dgm:pt modelId="{491CE188-6FF5-4277-95B6-93569A7FEB03}" type="pres">
      <dgm:prSet presAssocID="{F0E8D57C-9855-4358-AF59-5B5EED92792F}" presName="arrowAndChildren" presStyleCnt="0"/>
      <dgm:spPr/>
    </dgm:pt>
    <dgm:pt modelId="{022BE944-4658-4C2B-A1EA-67D5837B30BF}" type="pres">
      <dgm:prSet presAssocID="{F0E8D57C-9855-4358-AF59-5B5EED92792F}" presName="parentTextArrow" presStyleLbl="node1" presStyleIdx="1" presStyleCnt="4"/>
      <dgm:spPr/>
      <dgm:t>
        <a:bodyPr/>
        <a:lstStyle/>
        <a:p>
          <a:endParaRPr lang="en-GB"/>
        </a:p>
      </dgm:t>
    </dgm:pt>
    <dgm:pt modelId="{4B36C3D6-3213-4FF5-85D4-3C09A0D9E31F}" type="pres">
      <dgm:prSet presAssocID="{F0E8D57C-9855-4358-AF59-5B5EED92792F}" presName="arrow" presStyleLbl="node1" presStyleIdx="2" presStyleCnt="4"/>
      <dgm:spPr/>
      <dgm:t>
        <a:bodyPr/>
        <a:lstStyle/>
        <a:p>
          <a:endParaRPr lang="en-GB"/>
        </a:p>
      </dgm:t>
    </dgm:pt>
    <dgm:pt modelId="{BE1B7677-DC6E-4FEB-9411-2D09191A3273}" type="pres">
      <dgm:prSet presAssocID="{F0E8D57C-9855-4358-AF59-5B5EED92792F}" presName="descendantArrow" presStyleCnt="0"/>
      <dgm:spPr/>
    </dgm:pt>
    <dgm:pt modelId="{A7DC84FF-1F9F-4AAE-9612-C55E938C1217}" type="pres">
      <dgm:prSet presAssocID="{6AD8DC1C-0499-4DAA-B5CB-5B9A3F20AB09}" presName="childTextArrow" presStyleLbl="fgAccFollowNode1" presStyleIdx="2" presStyleCnt="4">
        <dgm:presLayoutVars>
          <dgm:bulletEnabled val="1"/>
        </dgm:presLayoutVars>
      </dgm:prSet>
      <dgm:spPr/>
      <dgm:t>
        <a:bodyPr/>
        <a:lstStyle/>
        <a:p>
          <a:endParaRPr lang="en-GB"/>
        </a:p>
      </dgm:t>
    </dgm:pt>
    <dgm:pt modelId="{0A844119-3146-4EA5-8C02-AE610DE45CA1}" type="pres">
      <dgm:prSet presAssocID="{DD203963-189A-403C-8EC3-94CBF081B439}" presName="sp" presStyleCnt="0"/>
      <dgm:spPr/>
    </dgm:pt>
    <dgm:pt modelId="{B2C8F877-D84E-4CCA-80A6-E71CE5E301B1}" type="pres">
      <dgm:prSet presAssocID="{722EA8D6-99F2-47CF-A5F9-20C55E744980}" presName="arrowAndChildren" presStyleCnt="0"/>
      <dgm:spPr/>
    </dgm:pt>
    <dgm:pt modelId="{BE96A216-2382-4143-9A4A-C6C5415FC10B}" type="pres">
      <dgm:prSet presAssocID="{722EA8D6-99F2-47CF-A5F9-20C55E744980}" presName="parentTextArrow" presStyleLbl="node1" presStyleIdx="2" presStyleCnt="4"/>
      <dgm:spPr/>
      <dgm:t>
        <a:bodyPr/>
        <a:lstStyle/>
        <a:p>
          <a:endParaRPr lang="en-GB"/>
        </a:p>
      </dgm:t>
    </dgm:pt>
    <dgm:pt modelId="{C1F1420F-9170-4D58-AB39-AF96D50119BE}" type="pres">
      <dgm:prSet presAssocID="{722EA8D6-99F2-47CF-A5F9-20C55E744980}" presName="arrow" presStyleLbl="node1" presStyleIdx="3" presStyleCnt="4"/>
      <dgm:spPr/>
      <dgm:t>
        <a:bodyPr/>
        <a:lstStyle/>
        <a:p>
          <a:endParaRPr lang="en-GB"/>
        </a:p>
      </dgm:t>
    </dgm:pt>
    <dgm:pt modelId="{5127C4A2-7E2C-446F-9654-37EDD9A000C2}" type="pres">
      <dgm:prSet presAssocID="{722EA8D6-99F2-47CF-A5F9-20C55E744980}" presName="descendantArrow" presStyleCnt="0"/>
      <dgm:spPr/>
    </dgm:pt>
    <dgm:pt modelId="{306F667B-98FA-4F6E-A977-1220EE9A911A}" type="pres">
      <dgm:prSet presAssocID="{096E3408-B290-491A-8CBC-C08A59F777A8}" presName="childTextArrow" presStyleLbl="fgAccFollowNode1" presStyleIdx="3" presStyleCnt="4">
        <dgm:presLayoutVars>
          <dgm:bulletEnabled val="1"/>
        </dgm:presLayoutVars>
      </dgm:prSet>
      <dgm:spPr/>
      <dgm:t>
        <a:bodyPr/>
        <a:lstStyle/>
        <a:p>
          <a:endParaRPr lang="en-GB"/>
        </a:p>
      </dgm:t>
    </dgm:pt>
  </dgm:ptLst>
  <dgm:cxnLst>
    <dgm:cxn modelId="{BE081DDD-038B-4967-B523-57A3E5B16048}" srcId="{F0E8D57C-9855-4358-AF59-5B5EED92792F}" destId="{6AD8DC1C-0499-4DAA-B5CB-5B9A3F20AB09}" srcOrd="0" destOrd="0" parTransId="{11A41918-0275-4687-89CC-94A083F1C8C6}" sibTransId="{3DFF77E9-DE96-494B-B825-475721F02123}"/>
    <dgm:cxn modelId="{B8C6C319-D392-4CEE-92B6-657D85325BDB}" type="presOf" srcId="{6AD8DC1C-0499-4DAA-B5CB-5B9A3F20AB09}" destId="{A7DC84FF-1F9F-4AAE-9612-C55E938C1217}" srcOrd="0" destOrd="0" presId="urn:microsoft.com/office/officeart/2005/8/layout/process4"/>
    <dgm:cxn modelId="{C1BE1C09-1703-4FE7-A1C0-23D58A2FBC2D}" type="presOf" srcId="{F0E8D57C-9855-4358-AF59-5B5EED92792F}" destId="{022BE944-4658-4C2B-A1EA-67D5837B30BF}" srcOrd="0" destOrd="0" presId="urn:microsoft.com/office/officeart/2005/8/layout/process4"/>
    <dgm:cxn modelId="{2EE53710-EE34-4F55-9744-479373D4CC1D}" srcId="{49F3B0CE-3912-467A-89EC-26A2855E0ADC}" destId="{A7690387-B236-476C-B366-503DE6284C5B}" srcOrd="2" destOrd="0" parTransId="{DA8639DF-9E16-42D8-A031-B7BC862E401B}" sibTransId="{42921276-E3D8-4784-AD9C-0C5E7C512F4B}"/>
    <dgm:cxn modelId="{97452D4D-A0FC-4FBD-93B8-66FCCAFB892D}" type="presOf" srcId="{F0E8D57C-9855-4358-AF59-5B5EED92792F}" destId="{4B36C3D6-3213-4FF5-85D4-3C09A0D9E31F}" srcOrd="1" destOrd="0" presId="urn:microsoft.com/office/officeart/2005/8/layout/process4"/>
    <dgm:cxn modelId="{D351E80D-3D89-4BA7-9182-4E8254F4E8EE}" type="presOf" srcId="{A8F224B7-FA4E-4D52-9E01-96FF3375611C}" destId="{25E4FF4D-9751-4302-A56C-75B468F4B3B9}" srcOrd="0" destOrd="0" presId="urn:microsoft.com/office/officeart/2005/8/layout/process4"/>
    <dgm:cxn modelId="{17A96A1A-34F8-4871-A765-00D3830FEBA8}" srcId="{A8F224B7-FA4E-4D52-9E01-96FF3375611C}" destId="{FBC7A6EB-0630-4DA4-8747-0506203E74E2}" srcOrd="0" destOrd="0" parTransId="{7D62E09F-F9C1-4F2A-B035-BF55F1CB4338}" sibTransId="{593CDDD7-BEB6-46CC-BCAC-1CFB43069E8B}"/>
    <dgm:cxn modelId="{7FE22400-EA37-4BF7-93FB-654EDE7F300A}" type="presOf" srcId="{722EA8D6-99F2-47CF-A5F9-20C55E744980}" destId="{C1F1420F-9170-4D58-AB39-AF96D50119BE}" srcOrd="1" destOrd="0" presId="urn:microsoft.com/office/officeart/2005/8/layout/process4"/>
    <dgm:cxn modelId="{83BA4D3F-4D06-4409-A1E4-31107CCE5E00}" type="presOf" srcId="{096E3408-B290-491A-8CBC-C08A59F777A8}" destId="{306F667B-98FA-4F6E-A977-1220EE9A911A}" srcOrd="0" destOrd="0" presId="urn:microsoft.com/office/officeart/2005/8/layout/process4"/>
    <dgm:cxn modelId="{AB5CB699-8AB2-4A9A-BF56-14F4898A6D49}" srcId="{722EA8D6-99F2-47CF-A5F9-20C55E744980}" destId="{096E3408-B290-491A-8CBC-C08A59F777A8}" srcOrd="0" destOrd="0" parTransId="{59ED919C-4B08-4A63-92CD-339ADDD24022}" sibTransId="{B3482611-8AC2-4D27-9F4B-CA5C23A70101}"/>
    <dgm:cxn modelId="{FBEC3722-49DE-4006-BC55-A633641A57BB}" srcId="{49F3B0CE-3912-467A-89EC-26A2855E0ADC}" destId="{F0E8D57C-9855-4358-AF59-5B5EED92792F}" srcOrd="1" destOrd="0" parTransId="{67FC3415-51D3-4647-A47B-768F1BB835F4}" sibTransId="{B5D3C544-5204-465B-8035-4900C731D72E}"/>
    <dgm:cxn modelId="{8F8A3BF5-9D0A-4F13-A03C-F9D3F251D289}" srcId="{49F3B0CE-3912-467A-89EC-26A2855E0ADC}" destId="{722EA8D6-99F2-47CF-A5F9-20C55E744980}" srcOrd="0" destOrd="0" parTransId="{A2CD6072-1830-4D91-9272-784D95A523CE}" sibTransId="{DD203963-189A-403C-8EC3-94CBF081B439}"/>
    <dgm:cxn modelId="{F1CB972F-7809-4CEF-A8E5-42C8191F2CE5}" type="presOf" srcId="{FBC7A6EB-0630-4DA4-8747-0506203E74E2}" destId="{3BEF47D7-811A-41A7-B2DF-67F022BEB462}" srcOrd="0" destOrd="0" presId="urn:microsoft.com/office/officeart/2005/8/layout/process4"/>
    <dgm:cxn modelId="{556B944D-0F5B-40F5-9A84-D058A5453314}" type="presOf" srcId="{A7690387-B236-476C-B366-503DE6284C5B}" destId="{E7E774F3-395E-4C89-997C-4FCF879D756E}" srcOrd="1" destOrd="0" presId="urn:microsoft.com/office/officeart/2005/8/layout/process4"/>
    <dgm:cxn modelId="{17B153C2-C484-4643-9648-4D432B57866D}" type="presOf" srcId="{722EA8D6-99F2-47CF-A5F9-20C55E744980}" destId="{BE96A216-2382-4143-9A4A-C6C5415FC10B}" srcOrd="0" destOrd="0" presId="urn:microsoft.com/office/officeart/2005/8/layout/process4"/>
    <dgm:cxn modelId="{D8E222A6-0661-497F-ABED-9CC414110608}" type="presOf" srcId="{F2E6DBC0-A21C-4CE2-9590-534A34DA2205}" destId="{4E475E90-FCE2-4E07-B6C4-3D2B61CEC29B}" srcOrd="0" destOrd="0" presId="urn:microsoft.com/office/officeart/2005/8/layout/process4"/>
    <dgm:cxn modelId="{4F468C09-E4D2-4AD2-B546-1FABE06FBF27}" srcId="{A7690387-B236-476C-B366-503DE6284C5B}" destId="{F2E6DBC0-A21C-4CE2-9590-534A34DA2205}" srcOrd="0" destOrd="0" parTransId="{BF664BE6-2EEE-4D3C-A147-E7B7417711C9}" sibTransId="{680A3329-037F-44C7-9610-F21EA4B96DE7}"/>
    <dgm:cxn modelId="{22F7CDCA-D421-4CE0-9F1E-E846E83DF7B6}" type="presOf" srcId="{A8F224B7-FA4E-4D52-9E01-96FF3375611C}" destId="{FE12376A-E8AA-4865-85DA-738CF1CA617F}" srcOrd="1" destOrd="0" presId="urn:microsoft.com/office/officeart/2005/8/layout/process4"/>
    <dgm:cxn modelId="{3B00A907-1D4E-41F9-B696-9857E092E155}" type="presOf" srcId="{A7690387-B236-476C-B366-503DE6284C5B}" destId="{9E5C6641-5B91-437E-8ECA-1A5093F1C13B}" srcOrd="0" destOrd="0" presId="urn:microsoft.com/office/officeart/2005/8/layout/process4"/>
    <dgm:cxn modelId="{C05DCAD4-495F-4C8F-BD3E-5ABC80839F34}" srcId="{49F3B0CE-3912-467A-89EC-26A2855E0ADC}" destId="{A8F224B7-FA4E-4D52-9E01-96FF3375611C}" srcOrd="3" destOrd="0" parTransId="{FC44FB58-4B08-4DCF-A6FE-B9C41EAAC7AA}" sibTransId="{58445AD8-92DB-4F3D-8E63-0FA5EE8ADCC0}"/>
    <dgm:cxn modelId="{7206E9E8-6C03-49DA-8B2E-49B8FB6186F5}" type="presOf" srcId="{49F3B0CE-3912-467A-89EC-26A2855E0ADC}" destId="{3EEB773B-E9F1-4ACB-9398-0BB7981803E3}" srcOrd="0" destOrd="0" presId="urn:microsoft.com/office/officeart/2005/8/layout/process4"/>
    <dgm:cxn modelId="{B27A8264-22B8-4181-90D7-46C60B70E56E}" type="presParOf" srcId="{3EEB773B-E9F1-4ACB-9398-0BB7981803E3}" destId="{FDE6C91D-858A-4053-93C0-7F562A965697}" srcOrd="0" destOrd="0" presId="urn:microsoft.com/office/officeart/2005/8/layout/process4"/>
    <dgm:cxn modelId="{DE36C9BC-DF50-4856-A330-AB6E161B1C32}" type="presParOf" srcId="{FDE6C91D-858A-4053-93C0-7F562A965697}" destId="{25E4FF4D-9751-4302-A56C-75B468F4B3B9}" srcOrd="0" destOrd="0" presId="urn:microsoft.com/office/officeart/2005/8/layout/process4"/>
    <dgm:cxn modelId="{CB0C22E2-BB50-4927-9FBB-8C2A4E3F9BF6}" type="presParOf" srcId="{FDE6C91D-858A-4053-93C0-7F562A965697}" destId="{FE12376A-E8AA-4865-85DA-738CF1CA617F}" srcOrd="1" destOrd="0" presId="urn:microsoft.com/office/officeart/2005/8/layout/process4"/>
    <dgm:cxn modelId="{49F58C5F-A7A5-4782-8DA3-87BD9E903CEE}" type="presParOf" srcId="{FDE6C91D-858A-4053-93C0-7F562A965697}" destId="{16E7B67E-5B88-4E48-8AA2-718E1BFDBFEA}" srcOrd="2" destOrd="0" presId="urn:microsoft.com/office/officeart/2005/8/layout/process4"/>
    <dgm:cxn modelId="{D4174062-465C-4A89-A288-5A9206527076}" type="presParOf" srcId="{16E7B67E-5B88-4E48-8AA2-718E1BFDBFEA}" destId="{3BEF47D7-811A-41A7-B2DF-67F022BEB462}" srcOrd="0" destOrd="0" presId="urn:microsoft.com/office/officeart/2005/8/layout/process4"/>
    <dgm:cxn modelId="{761AEFA7-9775-4026-AF10-3E52093F476B}" type="presParOf" srcId="{3EEB773B-E9F1-4ACB-9398-0BB7981803E3}" destId="{96FA49C7-F7D6-4E4B-AEE4-4B1F20C0BE39}" srcOrd="1" destOrd="0" presId="urn:microsoft.com/office/officeart/2005/8/layout/process4"/>
    <dgm:cxn modelId="{BE49FAD3-F175-4B48-9350-E043F812C62E}" type="presParOf" srcId="{3EEB773B-E9F1-4ACB-9398-0BB7981803E3}" destId="{2DD11B6F-8DB3-4B3E-85BF-AC62C98645F1}" srcOrd="2" destOrd="0" presId="urn:microsoft.com/office/officeart/2005/8/layout/process4"/>
    <dgm:cxn modelId="{0A441D6C-2C47-475F-B1B1-0FA8C53BF852}" type="presParOf" srcId="{2DD11B6F-8DB3-4B3E-85BF-AC62C98645F1}" destId="{9E5C6641-5B91-437E-8ECA-1A5093F1C13B}" srcOrd="0" destOrd="0" presId="urn:microsoft.com/office/officeart/2005/8/layout/process4"/>
    <dgm:cxn modelId="{3046D192-3EB9-4CA9-91DE-2396E4B60706}" type="presParOf" srcId="{2DD11B6F-8DB3-4B3E-85BF-AC62C98645F1}" destId="{E7E774F3-395E-4C89-997C-4FCF879D756E}" srcOrd="1" destOrd="0" presId="urn:microsoft.com/office/officeart/2005/8/layout/process4"/>
    <dgm:cxn modelId="{460230A3-B619-4B1E-9D43-EA37701B7137}" type="presParOf" srcId="{2DD11B6F-8DB3-4B3E-85BF-AC62C98645F1}" destId="{4BA8EA0C-1BAC-4651-8357-8D68C5E658E6}" srcOrd="2" destOrd="0" presId="urn:microsoft.com/office/officeart/2005/8/layout/process4"/>
    <dgm:cxn modelId="{48B5EA4B-A682-4851-BA7F-DB1B0CEDCC2C}" type="presParOf" srcId="{4BA8EA0C-1BAC-4651-8357-8D68C5E658E6}" destId="{4E475E90-FCE2-4E07-B6C4-3D2B61CEC29B}" srcOrd="0" destOrd="0" presId="urn:microsoft.com/office/officeart/2005/8/layout/process4"/>
    <dgm:cxn modelId="{376FCC0F-8851-4705-9E16-16ACE6FB2C02}" type="presParOf" srcId="{3EEB773B-E9F1-4ACB-9398-0BB7981803E3}" destId="{6AD1FE53-6B6F-47B1-93BC-80D257F21551}" srcOrd="3" destOrd="0" presId="urn:microsoft.com/office/officeart/2005/8/layout/process4"/>
    <dgm:cxn modelId="{D54BF527-7B6C-462F-B9AF-B2363A9BDAF6}" type="presParOf" srcId="{3EEB773B-E9F1-4ACB-9398-0BB7981803E3}" destId="{491CE188-6FF5-4277-95B6-93569A7FEB03}" srcOrd="4" destOrd="0" presId="urn:microsoft.com/office/officeart/2005/8/layout/process4"/>
    <dgm:cxn modelId="{9D7D2E74-E8E1-41C6-8B14-1077E358B731}" type="presParOf" srcId="{491CE188-6FF5-4277-95B6-93569A7FEB03}" destId="{022BE944-4658-4C2B-A1EA-67D5837B30BF}" srcOrd="0" destOrd="0" presId="urn:microsoft.com/office/officeart/2005/8/layout/process4"/>
    <dgm:cxn modelId="{58531387-2A23-4523-AD4C-E2FE8827AE56}" type="presParOf" srcId="{491CE188-6FF5-4277-95B6-93569A7FEB03}" destId="{4B36C3D6-3213-4FF5-85D4-3C09A0D9E31F}" srcOrd="1" destOrd="0" presId="urn:microsoft.com/office/officeart/2005/8/layout/process4"/>
    <dgm:cxn modelId="{C40A2679-E756-4FCA-8ADA-B0EB9A561992}" type="presParOf" srcId="{491CE188-6FF5-4277-95B6-93569A7FEB03}" destId="{BE1B7677-DC6E-4FEB-9411-2D09191A3273}" srcOrd="2" destOrd="0" presId="urn:microsoft.com/office/officeart/2005/8/layout/process4"/>
    <dgm:cxn modelId="{2391A3D4-C715-460A-B623-5C68145B7DF1}" type="presParOf" srcId="{BE1B7677-DC6E-4FEB-9411-2D09191A3273}" destId="{A7DC84FF-1F9F-4AAE-9612-C55E938C1217}" srcOrd="0" destOrd="0" presId="urn:microsoft.com/office/officeart/2005/8/layout/process4"/>
    <dgm:cxn modelId="{61401128-E556-4FC2-805E-3DFC216AED68}" type="presParOf" srcId="{3EEB773B-E9F1-4ACB-9398-0BB7981803E3}" destId="{0A844119-3146-4EA5-8C02-AE610DE45CA1}" srcOrd="5" destOrd="0" presId="urn:microsoft.com/office/officeart/2005/8/layout/process4"/>
    <dgm:cxn modelId="{A6F76236-9F43-456A-A889-86E4F9A09519}" type="presParOf" srcId="{3EEB773B-E9F1-4ACB-9398-0BB7981803E3}" destId="{B2C8F877-D84E-4CCA-80A6-E71CE5E301B1}" srcOrd="6" destOrd="0" presId="urn:microsoft.com/office/officeart/2005/8/layout/process4"/>
    <dgm:cxn modelId="{5C3C52A5-7312-41F8-B95F-0F30F3485C2C}" type="presParOf" srcId="{B2C8F877-D84E-4CCA-80A6-E71CE5E301B1}" destId="{BE96A216-2382-4143-9A4A-C6C5415FC10B}" srcOrd="0" destOrd="0" presId="urn:microsoft.com/office/officeart/2005/8/layout/process4"/>
    <dgm:cxn modelId="{CC683E67-86DC-42C0-A2FA-104C53871B17}" type="presParOf" srcId="{B2C8F877-D84E-4CCA-80A6-E71CE5E301B1}" destId="{C1F1420F-9170-4D58-AB39-AF96D50119BE}" srcOrd="1" destOrd="0" presId="urn:microsoft.com/office/officeart/2005/8/layout/process4"/>
    <dgm:cxn modelId="{FE954D86-6684-4994-905A-1B6711D830E3}" type="presParOf" srcId="{B2C8F877-D84E-4CCA-80A6-E71CE5E301B1}" destId="{5127C4A2-7E2C-446F-9654-37EDD9A000C2}" srcOrd="2" destOrd="0" presId="urn:microsoft.com/office/officeart/2005/8/layout/process4"/>
    <dgm:cxn modelId="{6B1A13A5-D18B-4425-A6E3-AE8DD91EC69F}" type="presParOf" srcId="{5127C4A2-7E2C-446F-9654-37EDD9A000C2}" destId="{306F667B-98FA-4F6E-A977-1220EE9A911A}"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2376A-E8AA-4865-85DA-738CF1CA617F}">
      <dsp:nvSpPr>
        <dsp:cNvPr id="0" name=""/>
        <dsp:cNvSpPr/>
      </dsp:nvSpPr>
      <dsp:spPr>
        <a:xfrm>
          <a:off x="0" y="4147291"/>
          <a:ext cx="6864424" cy="9073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l-GR" sz="2800" kern="1200" dirty="0" smtClean="0">
              <a:solidFill>
                <a:schemeClr val="tx1"/>
              </a:solidFill>
              <a:latin typeface="Cambria Math" panose="02040503050406030204" pitchFamily="18" charset="0"/>
              <a:ea typeface="Cambria Math" panose="02040503050406030204" pitchFamily="18" charset="0"/>
            </a:rPr>
            <a:t>ΗΛΕΚΤΡΙΣΜΟΣ</a:t>
          </a:r>
          <a:endParaRPr lang="en-GB" sz="2800" kern="1200" dirty="0">
            <a:solidFill>
              <a:schemeClr val="tx1"/>
            </a:solidFill>
            <a:latin typeface="Cambria Math" panose="02040503050406030204" pitchFamily="18" charset="0"/>
            <a:ea typeface="Cambria Math" panose="02040503050406030204" pitchFamily="18" charset="0"/>
          </a:endParaRPr>
        </a:p>
      </dsp:txBody>
      <dsp:txXfrm>
        <a:off x="0" y="4147291"/>
        <a:ext cx="6864424" cy="489955"/>
      </dsp:txXfrm>
    </dsp:sp>
    <dsp:sp modelId="{3BEF47D7-811A-41A7-B2DF-67F022BEB462}">
      <dsp:nvSpPr>
        <dsp:cNvPr id="0" name=""/>
        <dsp:cNvSpPr/>
      </dsp:nvSpPr>
      <dsp:spPr>
        <a:xfrm>
          <a:off x="0" y="4619100"/>
          <a:ext cx="6864424" cy="41736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l-GR" sz="2800" b="1" kern="1200" dirty="0" smtClean="0">
              <a:solidFill>
                <a:srgbClr val="C00000"/>
              </a:solidFill>
              <a:latin typeface="Cambria Math" panose="02040503050406030204" pitchFamily="18" charset="0"/>
              <a:ea typeface="Cambria Math" panose="02040503050406030204" pitchFamily="18" charset="0"/>
            </a:rPr>
            <a:t>ΚΑΛΥΨΗ</a:t>
          </a:r>
          <a:r>
            <a:rPr lang="el-GR" sz="2800" kern="1200" dirty="0" smtClean="0">
              <a:solidFill>
                <a:schemeClr val="tx1"/>
              </a:solidFill>
              <a:latin typeface="Cambria Math" panose="02040503050406030204" pitchFamily="18" charset="0"/>
              <a:ea typeface="Cambria Math" panose="02040503050406030204" pitchFamily="18" charset="0"/>
            </a:rPr>
            <a:t> </a:t>
          </a:r>
          <a:r>
            <a:rPr lang="el-GR" sz="2800" b="1" kern="1200" dirty="0" smtClean="0">
              <a:solidFill>
                <a:srgbClr val="C00000"/>
              </a:solidFill>
              <a:latin typeface="Cambria Math" panose="02040503050406030204" pitchFamily="18" charset="0"/>
              <a:ea typeface="Cambria Math" panose="02040503050406030204" pitchFamily="18" charset="0"/>
            </a:rPr>
            <a:t>ΑΝΑΓΚΩΝ</a:t>
          </a:r>
          <a:endParaRPr lang="en-GB" sz="2800" b="1" kern="1200" dirty="0">
            <a:solidFill>
              <a:srgbClr val="C00000"/>
            </a:solidFill>
            <a:latin typeface="Cambria Math" panose="02040503050406030204" pitchFamily="18" charset="0"/>
            <a:ea typeface="Cambria Math" panose="02040503050406030204" pitchFamily="18" charset="0"/>
          </a:endParaRPr>
        </a:p>
      </dsp:txBody>
      <dsp:txXfrm>
        <a:off x="0" y="4619100"/>
        <a:ext cx="6864424" cy="417369"/>
      </dsp:txXfrm>
    </dsp:sp>
    <dsp:sp modelId="{E7E774F3-395E-4C89-997C-4FCF879D756E}">
      <dsp:nvSpPr>
        <dsp:cNvPr id="0" name=""/>
        <dsp:cNvSpPr/>
      </dsp:nvSpPr>
      <dsp:spPr>
        <a:xfrm rot="10800000">
          <a:off x="0" y="2765433"/>
          <a:ext cx="6864424" cy="139546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l-GR" sz="2800" kern="1200" dirty="0" smtClean="0">
              <a:solidFill>
                <a:schemeClr val="tx1"/>
              </a:solidFill>
              <a:latin typeface="Cambria Math" panose="02040503050406030204" pitchFamily="18" charset="0"/>
              <a:ea typeface="Cambria Math" panose="02040503050406030204" pitchFamily="18" charset="0"/>
            </a:rPr>
            <a:t>ΜΗΧΑΝΙΚΗ ΕΝΕΡΓΕΙΑ</a:t>
          </a:r>
          <a:endParaRPr lang="en-GB" sz="2800" kern="1200" dirty="0">
            <a:solidFill>
              <a:schemeClr val="tx1"/>
            </a:solidFill>
            <a:latin typeface="Cambria Math" panose="02040503050406030204" pitchFamily="18" charset="0"/>
            <a:ea typeface="Cambria Math" panose="02040503050406030204" pitchFamily="18" charset="0"/>
          </a:endParaRPr>
        </a:p>
      </dsp:txBody>
      <dsp:txXfrm rot="-10800000">
        <a:off x="0" y="2765433"/>
        <a:ext cx="6864424" cy="489809"/>
      </dsp:txXfrm>
    </dsp:sp>
    <dsp:sp modelId="{4E475E90-FCE2-4E07-B6C4-3D2B61CEC29B}">
      <dsp:nvSpPr>
        <dsp:cNvPr id="0" name=""/>
        <dsp:cNvSpPr/>
      </dsp:nvSpPr>
      <dsp:spPr>
        <a:xfrm>
          <a:off x="0" y="3255242"/>
          <a:ext cx="6864424" cy="41724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l-GR" sz="2800" b="1" kern="1200" dirty="0" smtClean="0">
              <a:solidFill>
                <a:srgbClr val="C00000"/>
              </a:solidFill>
              <a:latin typeface="Cambria Math" panose="02040503050406030204" pitchFamily="18" charset="0"/>
              <a:ea typeface="Cambria Math" panose="02040503050406030204" pitchFamily="18" charset="0"/>
            </a:rPr>
            <a:t>ΓΕΝΝΗΤΡΙΑ</a:t>
          </a:r>
          <a:endParaRPr lang="en-GB" sz="2800" b="1" kern="1200" dirty="0">
            <a:solidFill>
              <a:srgbClr val="C00000"/>
            </a:solidFill>
            <a:latin typeface="Cambria Math" panose="02040503050406030204" pitchFamily="18" charset="0"/>
            <a:ea typeface="Cambria Math" panose="02040503050406030204" pitchFamily="18" charset="0"/>
          </a:endParaRPr>
        </a:p>
      </dsp:txBody>
      <dsp:txXfrm>
        <a:off x="0" y="3255242"/>
        <a:ext cx="6864424" cy="417244"/>
      </dsp:txXfrm>
    </dsp:sp>
    <dsp:sp modelId="{4B36C3D6-3213-4FF5-85D4-3C09A0D9E31F}">
      <dsp:nvSpPr>
        <dsp:cNvPr id="0" name=""/>
        <dsp:cNvSpPr/>
      </dsp:nvSpPr>
      <dsp:spPr>
        <a:xfrm rot="10800000">
          <a:off x="0" y="1383576"/>
          <a:ext cx="6864424" cy="139546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l-GR" sz="2800" kern="1200" dirty="0" smtClean="0">
              <a:solidFill>
                <a:schemeClr val="tx1"/>
              </a:solidFill>
              <a:latin typeface="Cambria Math" panose="02040503050406030204" pitchFamily="18" charset="0"/>
              <a:ea typeface="Cambria Math" panose="02040503050406030204" pitchFamily="18" charset="0"/>
            </a:rPr>
            <a:t>ΘΕΡΜΙΚΗ ΕΝΕΡΓΕΙΑ</a:t>
          </a:r>
          <a:endParaRPr lang="en-GB" sz="2800" kern="1200" dirty="0">
            <a:solidFill>
              <a:schemeClr val="tx1"/>
            </a:solidFill>
            <a:latin typeface="Cambria Math" panose="02040503050406030204" pitchFamily="18" charset="0"/>
            <a:ea typeface="Cambria Math" panose="02040503050406030204" pitchFamily="18" charset="0"/>
          </a:endParaRPr>
        </a:p>
      </dsp:txBody>
      <dsp:txXfrm rot="-10800000">
        <a:off x="0" y="1383576"/>
        <a:ext cx="6864424" cy="489809"/>
      </dsp:txXfrm>
    </dsp:sp>
    <dsp:sp modelId="{A7DC84FF-1F9F-4AAE-9612-C55E938C1217}">
      <dsp:nvSpPr>
        <dsp:cNvPr id="0" name=""/>
        <dsp:cNvSpPr/>
      </dsp:nvSpPr>
      <dsp:spPr>
        <a:xfrm>
          <a:off x="0" y="1873385"/>
          <a:ext cx="6864424" cy="41724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l-GR" sz="2800" b="1" kern="1200" dirty="0" smtClean="0">
              <a:solidFill>
                <a:srgbClr val="C00000"/>
              </a:solidFill>
              <a:latin typeface="Cambria Math" panose="02040503050406030204" pitchFamily="18" charset="0"/>
              <a:ea typeface="Cambria Math" panose="02040503050406030204" pitchFamily="18" charset="0"/>
            </a:rPr>
            <a:t>ΣΤΡΟΒΙΛΟΣ</a:t>
          </a:r>
          <a:endParaRPr lang="en-GB" sz="2800" b="1" kern="1200" dirty="0">
            <a:solidFill>
              <a:srgbClr val="C00000"/>
            </a:solidFill>
            <a:latin typeface="Cambria Math" panose="02040503050406030204" pitchFamily="18" charset="0"/>
            <a:ea typeface="Cambria Math" panose="02040503050406030204" pitchFamily="18" charset="0"/>
          </a:endParaRPr>
        </a:p>
      </dsp:txBody>
      <dsp:txXfrm>
        <a:off x="0" y="1873385"/>
        <a:ext cx="6864424" cy="417244"/>
      </dsp:txXfrm>
    </dsp:sp>
    <dsp:sp modelId="{C1F1420F-9170-4D58-AB39-AF96D50119BE}">
      <dsp:nvSpPr>
        <dsp:cNvPr id="0" name=""/>
        <dsp:cNvSpPr/>
      </dsp:nvSpPr>
      <dsp:spPr>
        <a:xfrm rot="10800000">
          <a:off x="0" y="1718"/>
          <a:ext cx="6864424" cy="139546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l-GR" sz="2800" kern="1200" dirty="0" smtClean="0">
              <a:solidFill>
                <a:schemeClr val="tx1"/>
              </a:solidFill>
              <a:latin typeface="Cambria Math" panose="02040503050406030204" pitchFamily="18" charset="0"/>
              <a:ea typeface="Cambria Math" panose="02040503050406030204" pitchFamily="18" charset="0"/>
            </a:rPr>
            <a:t>ΧΗΜΙΚΗ ΕΝΕΡΓΕΙΑ ΚΑΥΣΙΜΟΥ </a:t>
          </a:r>
          <a:endParaRPr lang="en-GB" sz="2800" kern="1200" dirty="0">
            <a:solidFill>
              <a:schemeClr val="tx1"/>
            </a:solidFill>
            <a:latin typeface="Cambria Math" panose="02040503050406030204" pitchFamily="18" charset="0"/>
            <a:ea typeface="Cambria Math" panose="02040503050406030204" pitchFamily="18" charset="0"/>
          </a:endParaRPr>
        </a:p>
      </dsp:txBody>
      <dsp:txXfrm rot="-10800000">
        <a:off x="0" y="1718"/>
        <a:ext cx="6864424" cy="489809"/>
      </dsp:txXfrm>
    </dsp:sp>
    <dsp:sp modelId="{306F667B-98FA-4F6E-A977-1220EE9A911A}">
      <dsp:nvSpPr>
        <dsp:cNvPr id="0" name=""/>
        <dsp:cNvSpPr/>
      </dsp:nvSpPr>
      <dsp:spPr>
        <a:xfrm>
          <a:off x="0" y="491527"/>
          <a:ext cx="6864424" cy="41724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el-GR" sz="2800" b="1" kern="1200" dirty="0" smtClean="0">
              <a:solidFill>
                <a:srgbClr val="C00000"/>
              </a:solidFill>
              <a:latin typeface="Cambria Math" panose="02040503050406030204" pitchFamily="18" charset="0"/>
              <a:ea typeface="Cambria Math" panose="02040503050406030204" pitchFamily="18" charset="0"/>
            </a:rPr>
            <a:t>ΛΕΒΗΤΑΣ</a:t>
          </a:r>
          <a:endParaRPr lang="en-GB" sz="2800" b="1" kern="1200" dirty="0">
            <a:solidFill>
              <a:srgbClr val="C00000"/>
            </a:solidFill>
            <a:latin typeface="Cambria Math" panose="02040503050406030204" pitchFamily="18" charset="0"/>
            <a:ea typeface="Cambria Math" panose="02040503050406030204" pitchFamily="18" charset="0"/>
          </a:endParaRPr>
        </a:p>
      </dsp:txBody>
      <dsp:txXfrm>
        <a:off x="0" y="491527"/>
        <a:ext cx="6864424" cy="41724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8562" name="Rectangle 2"/>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l-GR"/>
          </a:p>
        </p:txBody>
      </p:sp>
      <p:sp>
        <p:nvSpPr>
          <p:cNvPr id="578563" name="Rectangle 3"/>
          <p:cNvSpPr>
            <a:spLocks noGrp="1" noChangeArrowheads="1"/>
          </p:cNvSpPr>
          <p:nvPr>
            <p:ph type="dt" sz="quarter" idx="1"/>
          </p:nvPr>
        </p:nvSpPr>
        <p:spPr bwMode="auto">
          <a:xfrm>
            <a:off x="377825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l-GR"/>
          </a:p>
        </p:txBody>
      </p:sp>
      <p:sp>
        <p:nvSpPr>
          <p:cNvPr id="578564" name="Rectangle 4"/>
          <p:cNvSpPr>
            <a:spLocks noGrp="1" noChangeArrowheads="1"/>
          </p:cNvSpPr>
          <p:nvPr>
            <p:ph type="ftr" sz="quarter" idx="2"/>
          </p:nvPr>
        </p:nvSpPr>
        <p:spPr bwMode="auto">
          <a:xfrm>
            <a:off x="0" y="9428163"/>
            <a:ext cx="28892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l-GR"/>
          </a:p>
        </p:txBody>
      </p:sp>
      <p:sp>
        <p:nvSpPr>
          <p:cNvPr id="578565" name="Rectangle 5"/>
          <p:cNvSpPr>
            <a:spLocks noGrp="1" noChangeArrowheads="1"/>
          </p:cNvSpPr>
          <p:nvPr>
            <p:ph type="sldNum" sz="quarter" idx="3"/>
          </p:nvPr>
        </p:nvSpPr>
        <p:spPr bwMode="auto">
          <a:xfrm>
            <a:off x="3778250" y="9428163"/>
            <a:ext cx="28892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2BA659B2-7078-4279-B2DA-F4BF0EFFA4FE}" type="slidenum">
              <a:rPr lang="el-GR"/>
              <a:pPr>
                <a:defRPr/>
              </a:pPr>
              <a:t>‹#›</a:t>
            </a:fld>
            <a:endParaRPr lang="el-GR"/>
          </a:p>
        </p:txBody>
      </p:sp>
    </p:spTree>
    <p:extLst>
      <p:ext uri="{BB962C8B-B14F-4D97-AF65-F5344CB8AC3E}">
        <p14:creationId xmlns:p14="http://schemas.microsoft.com/office/powerpoint/2010/main" val="1915394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71683" name="Rectangle 3"/>
          <p:cNvSpPr>
            <a:spLocks noGrp="1" noChangeArrowheads="1"/>
          </p:cNvSpPr>
          <p:nvPr>
            <p:ph type="dt" idx="1"/>
          </p:nvPr>
        </p:nvSpPr>
        <p:spPr bwMode="auto">
          <a:xfrm>
            <a:off x="377825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241668" name="Rectangle 4"/>
          <p:cNvSpPr>
            <a:spLocks noGrp="1" noRot="1" noChangeAspect="1" noChangeArrowheads="1" noTextEdit="1"/>
          </p:cNvSpPr>
          <p:nvPr>
            <p:ph type="sldImg" idx="2"/>
          </p:nvPr>
        </p:nvSpPr>
        <p:spPr bwMode="auto">
          <a:xfrm>
            <a:off x="852488" y="744538"/>
            <a:ext cx="4964112" cy="3722687"/>
          </a:xfrm>
          <a:prstGeom prst="rect">
            <a:avLst/>
          </a:prstGeom>
          <a:noFill/>
          <a:ln w="9525">
            <a:solidFill>
              <a:srgbClr val="000000"/>
            </a:solidFill>
            <a:miter lim="800000"/>
            <a:headEnd/>
            <a:tailEnd/>
          </a:ln>
        </p:spPr>
      </p:sp>
      <p:sp>
        <p:nvSpPr>
          <p:cNvPr id="71685" name="Rectangle 5"/>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686" name="Rectangle 6"/>
          <p:cNvSpPr>
            <a:spLocks noGrp="1" noChangeArrowheads="1"/>
          </p:cNvSpPr>
          <p:nvPr>
            <p:ph type="ftr" sz="quarter" idx="4"/>
          </p:nvPr>
        </p:nvSpPr>
        <p:spPr bwMode="auto">
          <a:xfrm>
            <a:off x="0" y="9428163"/>
            <a:ext cx="28892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71687" name="Rectangle 7"/>
          <p:cNvSpPr>
            <a:spLocks noGrp="1" noChangeArrowheads="1"/>
          </p:cNvSpPr>
          <p:nvPr>
            <p:ph type="sldNum" sz="quarter" idx="5"/>
          </p:nvPr>
        </p:nvSpPr>
        <p:spPr bwMode="auto">
          <a:xfrm>
            <a:off x="3778250" y="9428163"/>
            <a:ext cx="28892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0587FD26-D398-4066-95A7-3FD46FADEB86}" type="slidenum">
              <a:rPr lang="en-US"/>
              <a:pPr>
                <a:defRPr/>
              </a:pPr>
              <a:t>‹#›</a:t>
            </a:fld>
            <a:endParaRPr lang="en-US"/>
          </a:p>
        </p:txBody>
      </p:sp>
    </p:spTree>
    <p:extLst>
      <p:ext uri="{BB962C8B-B14F-4D97-AF65-F5344CB8AC3E}">
        <p14:creationId xmlns:p14="http://schemas.microsoft.com/office/powerpoint/2010/main" val="9764630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damtp.cam.ac.uk/user/gr/public/cs_home.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damtp.cam.ac.uk/user/gr/public/inf_home.htm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www.howstuffworks.com/engine.htm" TargetMode="External"/><Relationship Id="rId3" Type="http://schemas.openxmlformats.org/officeDocument/2006/relationships/hyperlink" Target="http://www.howstuffworks.com/oil-refining.htm" TargetMode="External"/><Relationship Id="rId7" Type="http://schemas.openxmlformats.org/officeDocument/2006/relationships/hyperlink" Target="http://www.howstuffworks.com/diesel.htm"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www.howstuffworks.com/horsepower.htm" TargetMode="External"/><Relationship Id="rId5" Type="http://schemas.openxmlformats.org/officeDocument/2006/relationships/hyperlink" Target="http://www.howstuffworks.com/hydropower-plant.htm" TargetMode="External"/><Relationship Id="rId4" Type="http://schemas.openxmlformats.org/officeDocument/2006/relationships/hyperlink" Target="http://www.howstuffworks.com/nuclear.htm"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beaconpower.com/explained/action/action.htm"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www.beaconpower.com/explained/action/action_3.htm" TargetMode="External"/><Relationship Id="rId5" Type="http://schemas.openxmlformats.org/officeDocument/2006/relationships/hyperlink" Target="http://www.beaconpower.com/explained/action/action_2.htm" TargetMode="External"/><Relationship Id="rId4" Type="http://schemas.openxmlformats.org/officeDocument/2006/relationships/hyperlink" Target="http://www.beaconpower.com/explained/action/action_1.htm"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damtp.cam.ac.uk/user/gr/public/cs_home.html"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www.damtp.cam.ac.uk/user/gr/public/inf_home.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p:txBody>
          <a:bodyPr/>
          <a:lstStyle/>
          <a:p>
            <a:pPr>
              <a:defRPr/>
            </a:pPr>
            <a:fld id="{EC427C34-FA7D-40CA-B123-F01A1EF2873D}" type="slidenum">
              <a:rPr lang="en-US" smtClean="0"/>
              <a:pPr>
                <a:defRPr/>
              </a:pPr>
              <a:t>4</a:t>
            </a:fld>
            <a:endParaRPr lang="en-US" smtClean="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r>
              <a:rPr lang="en-GB" b="1" smtClean="0"/>
              <a:t>Origin of the cosmic background radiation </a:t>
            </a:r>
          </a:p>
          <a:p>
            <a:pPr eaLnBrk="1" hangingPunct="1"/>
            <a:r>
              <a:rPr lang="en-GB" b="1" smtClean="0"/>
              <a:t>About 100,000 years after the Big Bang, the temperature of the Universe had dropped sufficiently for electrons and protons to combine into hydrogen atoms, p + e --&gt; H. From this time onwards, radiation was effectively unable to interact with the background gas; it has propagated freely ever since, while constantly losing energy because its wavelength is stretched by the expansion of the Universe. Originally, the radiation temperature was about 3000 degrees Kelvin, whereas today it has fallen to only 3K. </a:t>
            </a:r>
          </a:p>
          <a:p>
            <a:pPr eaLnBrk="1" hangingPunct="1"/>
            <a:r>
              <a:rPr lang="en-GB" b="1" smtClean="0"/>
              <a:t>Observers detecting this radiation today are able to see the Universe at a very early stage on what is known as the `surface of last scattering'. Photons in the cosmic microwave background have been travelling towards us for over ten billion years, and have covered a distance of about a million billion billion miles.</a:t>
            </a:r>
            <a:r>
              <a:rPr lang="en-GB" smtClean="0"/>
              <a:t> </a:t>
            </a:r>
            <a:r>
              <a:rPr lang="en-GB" b="1" smtClean="0"/>
              <a:t>The Origin of Fluctuations in the CBR</a:t>
            </a:r>
            <a:endParaRPr lang="en-GB" smtClean="0"/>
          </a:p>
          <a:p>
            <a:pPr eaLnBrk="1" hangingPunct="1"/>
            <a:r>
              <a:rPr lang="en-GB" smtClean="0"/>
              <a:t>There are a variety of competing theories for the origin of large-scale structure and the fluctuations in the cosmic microwave background radiation. These models fall into two categories: (1) causal topological defect models, such as </a:t>
            </a:r>
            <a:r>
              <a:rPr lang="en-GB" smtClean="0">
                <a:hlinkClick r:id="rId3"/>
              </a:rPr>
              <a:t>cosmic strings</a:t>
            </a:r>
            <a:r>
              <a:rPr lang="el-GR" smtClean="0"/>
              <a:t> </a:t>
            </a:r>
            <a:r>
              <a:rPr lang="en-GB" smtClean="0"/>
              <a:t>and textures, or (2) </a:t>
            </a:r>
            <a:r>
              <a:rPr lang="en-GB" smtClean="0">
                <a:hlinkClick r:id="rId4"/>
              </a:rPr>
              <a:t>inflationary scenarios</a:t>
            </a:r>
            <a:r>
              <a:rPr lang="en-GB" smtClean="0"/>
              <a:t>. </a:t>
            </a:r>
          </a:p>
          <a:p>
            <a:pPr eaLnBrk="1" hangingPunct="1"/>
            <a:r>
              <a:rPr lang="en-GB" smtClean="0"/>
              <a:t>Following subtraction of the dipole anisotropy and components of the detected emission arising from dust (thermal emission), hot gas (free-free emission), and charged particles interacting with magnetic fields (synchrotron emission) in the Milky Way Galaxy, the cosmic microwave background (CMB) anisotropy can be seen. CMB anisotropy tiny fluctuations in the sky brightness at a level of a part in one hundred thousand was first detected by the COBE DMR instrument. The CMB radiation is a remnant of the Big Bang, and the fluctuations are the imprint of density contrast in the early Universe (see slide 24 caption). This image represents the anisotropy detected in data collected during the first two years of DMR operation. Ultimately the DMR was operated for four years. See slide 19 caption for information about map smoothing and projection.</a:t>
            </a:r>
            <a:endParaRPr lang="en-US" smtClean="0"/>
          </a:p>
          <a:p>
            <a:pPr eaLnBrk="1" hangingPunct="1"/>
            <a:r>
              <a:rPr lang="en-US" smtClean="0"/>
              <a:t>24</a:t>
            </a:r>
            <a:endParaRPr lang="en-GB" smtClean="0"/>
          </a:p>
          <a:p>
            <a:pPr eaLnBrk="1" hangingPunct="1"/>
            <a:r>
              <a:rPr lang="en-GB" smtClean="0"/>
              <a:t>This image combines data from the DIRBE obtained at infrared wavelengths of 100, 140 and 240 µm - the longest wavelengths measured by this instrument. The sky brightness at these wavelengths is represented respectively by blue, green, and red colors in the image. This image shows where there is more material (appears brighter) and where this material is coldest (appears redder). The plane of the Milky Way Galaxy lies horizontally across the middle of the image with the Galactic center at the center. Most of the infrared radiation seen in this image originates from cold dust (approximately 20 K, or 20 degrees Centigrade above absolute zero) located in clouds of gas and dust between the stars in the Milky Way Galaxy. The wispy-looking dust features are called "infrared cirrus." The region of the Orion Nebula with active star formation approximately 1,500 light years distance from the Sun appears on the right of the image below the plane of the Milky Way. Neighboring galaxies, the Large and Small Magellanic Clouds, appear as faint "blobs" below and slightly to the right of the Galactic center. Much of the picture appears to be the same color, indicating that there is not a large variation in the dust temperature. Because the brightness of the Solar System and Galaxy tends to decrease with increasing wavelength, these long wavelength DIRBE measurements are particularly valuable for searching for the cosmic infrared background.</a:t>
            </a: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a:ln/>
        </p:spPr>
      </p:sp>
      <p:sp>
        <p:nvSpPr>
          <p:cNvPr id="311299" name="Notes Placeholder 2"/>
          <p:cNvSpPr>
            <a:spLocks noGrp="1"/>
          </p:cNvSpPr>
          <p:nvPr>
            <p:ph type="body" idx="1"/>
          </p:nvPr>
        </p:nvSpPr>
        <p:spPr>
          <a:noFill/>
          <a:ln/>
        </p:spPr>
        <p:txBody>
          <a:bodyPr/>
          <a:lstStyle/>
          <a:p>
            <a:pPr eaLnBrk="1" hangingPunct="1"/>
            <a:endParaRPr lang="el-GR" smtClean="0"/>
          </a:p>
        </p:txBody>
      </p:sp>
      <p:sp>
        <p:nvSpPr>
          <p:cNvPr id="310276" name="Slide Number Placeholder 3"/>
          <p:cNvSpPr>
            <a:spLocks noGrp="1"/>
          </p:cNvSpPr>
          <p:nvPr>
            <p:ph type="sldNum" sz="quarter" idx="5"/>
          </p:nvPr>
        </p:nvSpPr>
        <p:spPr/>
        <p:txBody>
          <a:bodyPr/>
          <a:lstStyle/>
          <a:p>
            <a:pPr>
              <a:defRPr/>
            </a:pPr>
            <a:fld id="{E6F38D98-7889-425D-A8A9-5765D7A6FD0F}" type="slidenum">
              <a:rPr lang="en-US" smtClean="0"/>
              <a:pPr>
                <a:defRPr/>
              </a:pPr>
              <a:t>13</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a:ln/>
        </p:spPr>
      </p:sp>
      <p:sp>
        <p:nvSpPr>
          <p:cNvPr id="313347" name="Notes Placeholder 2"/>
          <p:cNvSpPr>
            <a:spLocks noGrp="1"/>
          </p:cNvSpPr>
          <p:nvPr>
            <p:ph type="body" idx="1"/>
          </p:nvPr>
        </p:nvSpPr>
        <p:spPr>
          <a:noFill/>
          <a:ln/>
        </p:spPr>
        <p:txBody>
          <a:bodyPr/>
          <a:lstStyle/>
          <a:p>
            <a:pPr eaLnBrk="1" hangingPunct="1"/>
            <a:endParaRPr lang="el-GR" smtClean="0"/>
          </a:p>
        </p:txBody>
      </p:sp>
      <p:sp>
        <p:nvSpPr>
          <p:cNvPr id="312324" name="Slide Number Placeholder 3"/>
          <p:cNvSpPr>
            <a:spLocks noGrp="1"/>
          </p:cNvSpPr>
          <p:nvPr>
            <p:ph type="sldNum" sz="quarter" idx="5"/>
          </p:nvPr>
        </p:nvSpPr>
        <p:spPr/>
        <p:txBody>
          <a:bodyPr/>
          <a:lstStyle/>
          <a:p>
            <a:pPr>
              <a:defRPr/>
            </a:pPr>
            <a:fld id="{E43CAE9E-879D-450D-AC35-CAA0D4D22B64}" type="slidenum">
              <a:rPr lang="en-US" smtClean="0"/>
              <a:pPr>
                <a:defRPr/>
              </a:pPr>
              <a:t>14</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ln/>
        </p:spPr>
      </p:sp>
      <p:sp>
        <p:nvSpPr>
          <p:cNvPr id="314371" name="Notes Placeholder 2"/>
          <p:cNvSpPr>
            <a:spLocks noGrp="1"/>
          </p:cNvSpPr>
          <p:nvPr>
            <p:ph type="body" idx="1"/>
          </p:nvPr>
        </p:nvSpPr>
        <p:spPr>
          <a:noFill/>
          <a:ln/>
        </p:spPr>
        <p:txBody>
          <a:bodyPr/>
          <a:lstStyle/>
          <a:p>
            <a:pPr eaLnBrk="1" hangingPunct="1"/>
            <a:endParaRPr lang="el-GR" smtClean="0"/>
          </a:p>
        </p:txBody>
      </p:sp>
      <p:sp>
        <p:nvSpPr>
          <p:cNvPr id="313348" name="Slide Number Placeholder 3"/>
          <p:cNvSpPr>
            <a:spLocks noGrp="1"/>
          </p:cNvSpPr>
          <p:nvPr>
            <p:ph type="sldNum" sz="quarter" idx="5"/>
          </p:nvPr>
        </p:nvSpPr>
        <p:spPr/>
        <p:txBody>
          <a:bodyPr/>
          <a:lstStyle/>
          <a:p>
            <a:pPr>
              <a:defRPr/>
            </a:pPr>
            <a:fld id="{32C00FFE-82CD-4CA2-9489-4FE54B465A72}" type="slidenum">
              <a:rPr lang="en-US" smtClean="0"/>
              <a:pPr>
                <a:defRPr/>
              </a:pPr>
              <a:t>15</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noFill/>
          <a:ln/>
        </p:spPr>
        <p:txBody>
          <a:bodyPr/>
          <a:lstStyle/>
          <a:p>
            <a:pPr eaLnBrk="1" hangingPunct="1"/>
            <a:endParaRPr lang="el-GR" smtClean="0"/>
          </a:p>
        </p:txBody>
      </p:sp>
      <p:sp>
        <p:nvSpPr>
          <p:cNvPr id="316420" name="Slide Number Placeholder 3"/>
          <p:cNvSpPr>
            <a:spLocks noGrp="1"/>
          </p:cNvSpPr>
          <p:nvPr>
            <p:ph type="sldNum" sz="quarter" idx="5"/>
          </p:nvPr>
        </p:nvSpPr>
        <p:spPr/>
        <p:txBody>
          <a:bodyPr/>
          <a:lstStyle/>
          <a:p>
            <a:pPr>
              <a:defRPr/>
            </a:pPr>
            <a:fld id="{1439833E-F3FE-4828-B178-5A17152719B2}" type="slidenum">
              <a:rPr lang="en-US" smtClean="0"/>
              <a:pPr>
                <a:defRPr/>
              </a:pPr>
              <a:t>16</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a:noFill/>
          <a:ln/>
        </p:spPr>
        <p:txBody>
          <a:bodyPr/>
          <a:lstStyle/>
          <a:p>
            <a:pPr eaLnBrk="1" hangingPunct="1"/>
            <a:endParaRPr lang="el-GR" smtClean="0"/>
          </a:p>
        </p:txBody>
      </p:sp>
      <p:sp>
        <p:nvSpPr>
          <p:cNvPr id="318468" name="Slide Number Placeholder 3"/>
          <p:cNvSpPr>
            <a:spLocks noGrp="1"/>
          </p:cNvSpPr>
          <p:nvPr>
            <p:ph type="sldNum" sz="quarter" idx="5"/>
          </p:nvPr>
        </p:nvSpPr>
        <p:spPr/>
        <p:txBody>
          <a:bodyPr/>
          <a:lstStyle/>
          <a:p>
            <a:pPr>
              <a:defRPr/>
            </a:pPr>
            <a:fld id="{75050484-7DF6-4DEF-873E-1AD268FB494E}" type="slidenum">
              <a:rPr lang="en-US" smtClean="0"/>
              <a:pPr>
                <a:defRPr/>
              </a:pPr>
              <a:t>17</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ln/>
        </p:spPr>
      </p:sp>
      <p:sp>
        <p:nvSpPr>
          <p:cNvPr id="321539" name="Notes Placeholder 2"/>
          <p:cNvSpPr>
            <a:spLocks noGrp="1"/>
          </p:cNvSpPr>
          <p:nvPr>
            <p:ph type="body" idx="1"/>
          </p:nvPr>
        </p:nvSpPr>
        <p:spPr>
          <a:noFill/>
          <a:ln/>
        </p:spPr>
        <p:txBody>
          <a:bodyPr/>
          <a:lstStyle/>
          <a:p>
            <a:pPr eaLnBrk="1" hangingPunct="1"/>
            <a:endParaRPr lang="el-GR" smtClean="0"/>
          </a:p>
        </p:txBody>
      </p:sp>
      <p:sp>
        <p:nvSpPr>
          <p:cNvPr id="320516" name="Slide Number Placeholder 3"/>
          <p:cNvSpPr>
            <a:spLocks noGrp="1"/>
          </p:cNvSpPr>
          <p:nvPr>
            <p:ph type="sldNum" sz="quarter" idx="5"/>
          </p:nvPr>
        </p:nvSpPr>
        <p:spPr/>
        <p:txBody>
          <a:bodyPr/>
          <a:lstStyle/>
          <a:p>
            <a:pPr>
              <a:defRPr/>
            </a:pPr>
            <a:fld id="{EAF65128-3010-4558-BB89-E80BE9EB99D4}" type="slidenum">
              <a:rPr lang="en-US" smtClean="0"/>
              <a:pPr>
                <a:defRPr/>
              </a:pPr>
              <a:t>18</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a:ln/>
        </p:spPr>
      </p:sp>
      <p:sp>
        <p:nvSpPr>
          <p:cNvPr id="326659" name="Notes Placeholder 2"/>
          <p:cNvSpPr>
            <a:spLocks noGrp="1"/>
          </p:cNvSpPr>
          <p:nvPr>
            <p:ph type="body" idx="1"/>
          </p:nvPr>
        </p:nvSpPr>
        <p:spPr>
          <a:noFill/>
          <a:ln/>
        </p:spPr>
        <p:txBody>
          <a:bodyPr/>
          <a:lstStyle/>
          <a:p>
            <a:pPr eaLnBrk="1" hangingPunct="1"/>
            <a:endParaRPr lang="el-GR" smtClean="0"/>
          </a:p>
        </p:txBody>
      </p:sp>
      <p:sp>
        <p:nvSpPr>
          <p:cNvPr id="325636" name="Slide Number Placeholder 3"/>
          <p:cNvSpPr>
            <a:spLocks noGrp="1"/>
          </p:cNvSpPr>
          <p:nvPr>
            <p:ph type="sldNum" sz="quarter" idx="5"/>
          </p:nvPr>
        </p:nvSpPr>
        <p:spPr/>
        <p:txBody>
          <a:bodyPr/>
          <a:lstStyle/>
          <a:p>
            <a:pPr>
              <a:defRPr/>
            </a:pPr>
            <a:fld id="{61BC4DAF-EC31-4423-B2F9-57CD9B43B985}" type="slidenum">
              <a:rPr lang="en-US" smtClean="0"/>
              <a:pPr>
                <a:defRPr/>
              </a:pPr>
              <a:t>19</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22563" name="Notes Placeholder 2"/>
          <p:cNvSpPr>
            <a:spLocks noGrp="1"/>
          </p:cNvSpPr>
          <p:nvPr>
            <p:ph type="body" idx="1"/>
          </p:nvPr>
        </p:nvSpPr>
        <p:spPr>
          <a:noFill/>
          <a:ln/>
        </p:spPr>
        <p:txBody>
          <a:bodyPr/>
          <a:lstStyle/>
          <a:p>
            <a:pPr eaLnBrk="1" hangingPunct="1"/>
            <a:endParaRPr lang="el-GR" smtClean="0"/>
          </a:p>
        </p:txBody>
      </p:sp>
      <p:sp>
        <p:nvSpPr>
          <p:cNvPr id="321540" name="Slide Number Placeholder 3"/>
          <p:cNvSpPr>
            <a:spLocks noGrp="1"/>
          </p:cNvSpPr>
          <p:nvPr>
            <p:ph type="sldNum" sz="quarter" idx="5"/>
          </p:nvPr>
        </p:nvSpPr>
        <p:spPr/>
        <p:txBody>
          <a:bodyPr/>
          <a:lstStyle/>
          <a:p>
            <a:pPr>
              <a:defRPr/>
            </a:pPr>
            <a:fld id="{3350F95F-E744-4857-9084-B831CC7B1247}" type="slidenum">
              <a:rPr lang="en-US" smtClean="0"/>
              <a:pPr>
                <a:defRPr/>
              </a:pPr>
              <a:t>20</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a:ln/>
        </p:spPr>
      </p:sp>
      <p:sp>
        <p:nvSpPr>
          <p:cNvPr id="323587" name="Notes Placeholder 2"/>
          <p:cNvSpPr>
            <a:spLocks noGrp="1"/>
          </p:cNvSpPr>
          <p:nvPr>
            <p:ph type="body" idx="1"/>
          </p:nvPr>
        </p:nvSpPr>
        <p:spPr>
          <a:noFill/>
          <a:ln/>
        </p:spPr>
        <p:txBody>
          <a:bodyPr/>
          <a:lstStyle/>
          <a:p>
            <a:pPr eaLnBrk="1" hangingPunct="1"/>
            <a:endParaRPr lang="el-GR" smtClean="0"/>
          </a:p>
        </p:txBody>
      </p:sp>
      <p:sp>
        <p:nvSpPr>
          <p:cNvPr id="322564" name="Slide Number Placeholder 3"/>
          <p:cNvSpPr>
            <a:spLocks noGrp="1"/>
          </p:cNvSpPr>
          <p:nvPr>
            <p:ph type="sldNum" sz="quarter" idx="5"/>
          </p:nvPr>
        </p:nvSpPr>
        <p:spPr/>
        <p:txBody>
          <a:bodyPr/>
          <a:lstStyle/>
          <a:p>
            <a:pPr>
              <a:defRPr/>
            </a:pPr>
            <a:fld id="{86990235-8404-4807-93D1-6EE8E599DB23}" type="slidenum">
              <a:rPr lang="en-US" smtClean="0"/>
              <a:pPr>
                <a:defRPr/>
              </a:pPr>
              <a:t>21</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a:ln/>
        </p:spPr>
      </p:sp>
      <p:sp>
        <p:nvSpPr>
          <p:cNvPr id="328707" name="Notes Placeholder 2"/>
          <p:cNvSpPr>
            <a:spLocks noGrp="1"/>
          </p:cNvSpPr>
          <p:nvPr>
            <p:ph type="body" idx="1"/>
          </p:nvPr>
        </p:nvSpPr>
        <p:spPr>
          <a:noFill/>
          <a:ln/>
        </p:spPr>
        <p:txBody>
          <a:bodyPr/>
          <a:lstStyle/>
          <a:p>
            <a:pPr eaLnBrk="1" hangingPunct="1"/>
            <a:endParaRPr lang="el-GR" smtClean="0"/>
          </a:p>
        </p:txBody>
      </p:sp>
      <p:sp>
        <p:nvSpPr>
          <p:cNvPr id="327684" name="Slide Number Placeholder 3"/>
          <p:cNvSpPr>
            <a:spLocks noGrp="1"/>
          </p:cNvSpPr>
          <p:nvPr>
            <p:ph type="sldNum" sz="quarter" idx="5"/>
          </p:nvPr>
        </p:nvSpPr>
        <p:spPr/>
        <p:txBody>
          <a:bodyPr/>
          <a:lstStyle/>
          <a:p>
            <a:pPr>
              <a:defRPr/>
            </a:pPr>
            <a:fld id="{86A9B0E5-EC75-4646-A3D3-E6497983DF9B}" type="slidenum">
              <a:rPr lang="en-US" smtClean="0"/>
              <a:pPr>
                <a:defRPr/>
              </a:pPr>
              <a:t>22</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p:spPr>
        <p:txBody>
          <a:bodyPr/>
          <a:lstStyle/>
          <a:p>
            <a:pPr eaLnBrk="1" hangingPunct="1"/>
            <a:endParaRPr lang="el-GR" smtClean="0"/>
          </a:p>
        </p:txBody>
      </p:sp>
      <p:sp>
        <p:nvSpPr>
          <p:cNvPr id="247812" name="Slide Number Placeholder 3"/>
          <p:cNvSpPr>
            <a:spLocks noGrp="1"/>
          </p:cNvSpPr>
          <p:nvPr>
            <p:ph type="sldNum" sz="quarter" idx="5"/>
          </p:nvPr>
        </p:nvSpPr>
        <p:spPr/>
        <p:txBody>
          <a:bodyPr/>
          <a:lstStyle/>
          <a:p>
            <a:pPr>
              <a:defRPr/>
            </a:pPr>
            <a:fld id="{C78D05C4-F483-430E-ADFE-9CED0DDBA1C9}" type="slidenum">
              <a:rPr lang="en-US" smtClean="0"/>
              <a:pPr>
                <a:defRPr/>
              </a:pPr>
              <a:t>5</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p:spPr>
        <p:txBody>
          <a:bodyPr/>
          <a:lstStyle/>
          <a:p>
            <a:pPr eaLnBrk="1" hangingPunct="1"/>
            <a:endParaRPr lang="el-GR" smtClean="0"/>
          </a:p>
        </p:txBody>
      </p:sp>
      <p:sp>
        <p:nvSpPr>
          <p:cNvPr id="344068" name="Slide Number Placeholder 3"/>
          <p:cNvSpPr>
            <a:spLocks noGrp="1"/>
          </p:cNvSpPr>
          <p:nvPr>
            <p:ph type="sldNum" sz="quarter" idx="5"/>
          </p:nvPr>
        </p:nvSpPr>
        <p:spPr/>
        <p:txBody>
          <a:bodyPr/>
          <a:lstStyle/>
          <a:p>
            <a:pPr>
              <a:defRPr/>
            </a:pPr>
            <a:fld id="{E31D8888-9C94-4140-AE5B-EF4417378889}" type="slidenum">
              <a:rPr lang="en-US" smtClean="0"/>
              <a:pPr>
                <a:defRPr/>
              </a:pPr>
              <a:t>23</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p:spPr>
        <p:txBody>
          <a:bodyPr/>
          <a:lstStyle/>
          <a:p>
            <a:pPr eaLnBrk="1" hangingPunct="1"/>
            <a:endParaRPr lang="el-GR" smtClean="0"/>
          </a:p>
        </p:txBody>
      </p:sp>
      <p:sp>
        <p:nvSpPr>
          <p:cNvPr id="345092" name="Slide Number Placeholder 3"/>
          <p:cNvSpPr>
            <a:spLocks noGrp="1"/>
          </p:cNvSpPr>
          <p:nvPr>
            <p:ph type="sldNum" sz="quarter" idx="5"/>
          </p:nvPr>
        </p:nvSpPr>
        <p:spPr/>
        <p:txBody>
          <a:bodyPr/>
          <a:lstStyle/>
          <a:p>
            <a:pPr>
              <a:defRPr/>
            </a:pPr>
            <a:fld id="{8E93A1F1-E581-4928-B9A1-CB2EFC3B16F4}" type="slidenum">
              <a:rPr lang="en-US" smtClean="0"/>
              <a:pPr>
                <a:defRPr/>
              </a:pPr>
              <a:t>24</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p:spPr>
        <p:txBody>
          <a:bodyPr/>
          <a:lstStyle/>
          <a:p>
            <a:pPr eaLnBrk="1" hangingPunct="1"/>
            <a:endParaRPr lang="el-GR" smtClean="0"/>
          </a:p>
        </p:txBody>
      </p:sp>
      <p:sp>
        <p:nvSpPr>
          <p:cNvPr id="346116" name="Slide Number Placeholder 3"/>
          <p:cNvSpPr>
            <a:spLocks noGrp="1"/>
          </p:cNvSpPr>
          <p:nvPr>
            <p:ph type="sldNum" sz="quarter" idx="5"/>
          </p:nvPr>
        </p:nvSpPr>
        <p:spPr/>
        <p:txBody>
          <a:bodyPr/>
          <a:lstStyle/>
          <a:p>
            <a:pPr>
              <a:defRPr/>
            </a:pPr>
            <a:fld id="{0A2A3A47-9115-465A-BF7E-4B60D5D3288A}" type="slidenum">
              <a:rPr lang="en-US" smtClean="0"/>
              <a:pPr>
                <a:defRPr/>
              </a:pPr>
              <a:t>25</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p:txBody>
          <a:bodyPr/>
          <a:lstStyle/>
          <a:p>
            <a:pPr>
              <a:defRPr/>
            </a:pPr>
            <a:fld id="{C150B32B-01E1-4560-930A-B05910EA17A9}" type="slidenum">
              <a:rPr lang="en-US" smtClean="0"/>
              <a:pPr>
                <a:defRPr/>
              </a:pPr>
              <a:t>26</a:t>
            </a:fld>
            <a:endParaRPr lang="en-US" smtClean="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lnSpc>
                <a:spcPct val="90000"/>
              </a:lnSpc>
            </a:pPr>
            <a:r>
              <a:rPr lang="en-GB" sz="900" smtClean="0"/>
              <a:t>When you go to an airport and see the commercial jets there, you can't help but notice the huge engines that power them. Most commercial jets are powered by turbofan engines, and turbofans are one example of a general class of engines called </a:t>
            </a:r>
            <a:r>
              <a:rPr lang="en-GB" sz="900" b="1" smtClean="0"/>
              <a:t>gas turbine</a:t>
            </a:r>
            <a:r>
              <a:rPr lang="en-GB" sz="900" smtClean="0"/>
              <a:t> engines. </a:t>
            </a:r>
            <a:endParaRPr lang="el-GR" sz="900" smtClean="0"/>
          </a:p>
          <a:p>
            <a:pPr eaLnBrk="1" hangingPunct="1">
              <a:lnSpc>
                <a:spcPct val="90000"/>
              </a:lnSpc>
            </a:pPr>
            <a:endParaRPr lang="el-GR" sz="900" smtClean="0"/>
          </a:p>
          <a:p>
            <a:pPr eaLnBrk="1" hangingPunct="1">
              <a:lnSpc>
                <a:spcPct val="90000"/>
              </a:lnSpc>
            </a:pPr>
            <a:r>
              <a:rPr lang="en-GB" sz="900" smtClean="0"/>
              <a:t>There are many different kinds of turbines: </a:t>
            </a:r>
            <a:endParaRPr lang="en-US" sz="900" smtClean="0"/>
          </a:p>
          <a:p>
            <a:pPr eaLnBrk="1" hangingPunct="1">
              <a:lnSpc>
                <a:spcPct val="90000"/>
              </a:lnSpc>
            </a:pPr>
            <a:r>
              <a:rPr lang="en-GB" sz="900" smtClean="0"/>
              <a:t>You have probably heard of a </a:t>
            </a:r>
            <a:r>
              <a:rPr lang="en-GB" sz="900" b="1" smtClean="0"/>
              <a:t>steam turbine</a:t>
            </a:r>
            <a:r>
              <a:rPr lang="en-GB" sz="900" smtClean="0"/>
              <a:t>. Most power plants use coal, natural gas, </a:t>
            </a:r>
            <a:r>
              <a:rPr lang="en-GB" sz="900" smtClean="0">
                <a:hlinkClick r:id="rId3"/>
              </a:rPr>
              <a:t>oil</a:t>
            </a:r>
            <a:r>
              <a:rPr lang="en-GB" sz="900" smtClean="0"/>
              <a:t> or a </a:t>
            </a:r>
            <a:r>
              <a:rPr lang="en-GB" sz="900" smtClean="0">
                <a:hlinkClick r:id="rId4"/>
              </a:rPr>
              <a:t>nuclear reactor</a:t>
            </a:r>
            <a:r>
              <a:rPr lang="en-GB" sz="900" smtClean="0"/>
              <a:t> to create steam. The steam runs through a huge and very carefully designed multi-stage turbine to spin an output shaft that drives the plant's generator. </a:t>
            </a:r>
            <a:endParaRPr lang="el-GR" sz="900" smtClean="0"/>
          </a:p>
          <a:p>
            <a:pPr eaLnBrk="1" hangingPunct="1">
              <a:lnSpc>
                <a:spcPct val="90000"/>
              </a:lnSpc>
            </a:pPr>
            <a:r>
              <a:rPr lang="en-GB" sz="900" smtClean="0">
                <a:hlinkClick r:id="rId5"/>
              </a:rPr>
              <a:t>Hydroelectric dams</a:t>
            </a:r>
            <a:r>
              <a:rPr lang="en-GB" sz="900" smtClean="0"/>
              <a:t> use </a:t>
            </a:r>
            <a:r>
              <a:rPr lang="en-GB" sz="900" b="1" smtClean="0"/>
              <a:t>water turbines</a:t>
            </a:r>
            <a:r>
              <a:rPr lang="en-GB" sz="900" smtClean="0"/>
              <a:t> in the same way to generate power. The turbines used in a hydroelectric plant look completely different from a steam turbine because water is so much denser (and slower moving) than steam, but it is the same principle. </a:t>
            </a:r>
            <a:endParaRPr lang="el-GR" sz="900" smtClean="0"/>
          </a:p>
          <a:p>
            <a:pPr eaLnBrk="1" hangingPunct="1">
              <a:lnSpc>
                <a:spcPct val="90000"/>
              </a:lnSpc>
            </a:pPr>
            <a:r>
              <a:rPr lang="en-GB" sz="900" b="1" smtClean="0"/>
              <a:t>Wind turbines</a:t>
            </a:r>
            <a:r>
              <a:rPr lang="en-GB" sz="900" smtClean="0"/>
              <a:t>, also known as wind mills, use the wind as their motive force. A wind turbine looks nothing like a steam turbine or a water turbine because wind is slow moving and very light, but again, the principle is the same. </a:t>
            </a:r>
            <a:endParaRPr lang="en-US" sz="900" smtClean="0"/>
          </a:p>
          <a:p>
            <a:pPr eaLnBrk="1" hangingPunct="1">
              <a:lnSpc>
                <a:spcPct val="90000"/>
              </a:lnSpc>
            </a:pPr>
            <a:r>
              <a:rPr lang="en-GB" sz="900" smtClean="0"/>
              <a:t>A gas turbine is an extension of the same concept. In a gas turbine, a pressurized gas spins the turbine. In all modern gas turbine engines, the engine produces its own pressurized gas, and it does this by burning something like propane, natural gas, kerosene or jet fuel. The heat that comes from burning the fuel expands air, and the high-speed rush of this hot air spins the turbine.</a:t>
            </a:r>
          </a:p>
          <a:p>
            <a:pPr eaLnBrk="1" hangingPunct="1">
              <a:lnSpc>
                <a:spcPct val="90000"/>
              </a:lnSpc>
            </a:pPr>
            <a:r>
              <a:rPr lang="en-GB" sz="900" smtClean="0"/>
              <a:t>Advantages and Disadvantages</a:t>
            </a:r>
            <a:br>
              <a:rPr lang="en-GB" sz="900" smtClean="0"/>
            </a:br>
            <a:r>
              <a:rPr lang="en-GB" sz="900" smtClean="0"/>
              <a:t>So why does the M-1 tank use a 1,500 </a:t>
            </a:r>
            <a:r>
              <a:rPr lang="en-GB" sz="900" smtClean="0">
                <a:hlinkClick r:id="rId6"/>
              </a:rPr>
              <a:t>horsepower</a:t>
            </a:r>
            <a:r>
              <a:rPr lang="en-GB" sz="900" smtClean="0"/>
              <a:t> gas turbine engine instead of a </a:t>
            </a:r>
            <a:r>
              <a:rPr lang="en-GB" sz="900" smtClean="0">
                <a:hlinkClick r:id="rId7"/>
              </a:rPr>
              <a:t>diesel engine</a:t>
            </a:r>
            <a:r>
              <a:rPr lang="en-GB" sz="900" smtClean="0"/>
              <a:t>? It turns out that there are two big advantages of the turbine over the diesel: </a:t>
            </a:r>
            <a:endParaRPr lang="en-US" sz="900" smtClean="0"/>
          </a:p>
          <a:p>
            <a:pPr eaLnBrk="1" hangingPunct="1">
              <a:lnSpc>
                <a:spcPct val="90000"/>
              </a:lnSpc>
            </a:pPr>
            <a:r>
              <a:rPr lang="en-GB" sz="900" smtClean="0"/>
              <a:t>Gas turbine engines have a great </a:t>
            </a:r>
            <a:r>
              <a:rPr lang="en-GB" sz="900" b="1" smtClean="0"/>
              <a:t>power-to-weight ratio</a:t>
            </a:r>
            <a:r>
              <a:rPr lang="en-GB" sz="900" smtClean="0"/>
              <a:t> compared to </a:t>
            </a:r>
            <a:r>
              <a:rPr lang="en-GB" sz="900" smtClean="0">
                <a:hlinkClick r:id="rId8"/>
              </a:rPr>
              <a:t>reciprocating engines</a:t>
            </a:r>
            <a:r>
              <a:rPr lang="en-GB" sz="900" smtClean="0"/>
              <a:t>. That is, the amount of power you get out of the engine compared to the weight of the engine itself is very good. </a:t>
            </a:r>
            <a:endParaRPr lang="el-GR" sz="900" smtClean="0"/>
          </a:p>
          <a:p>
            <a:pPr eaLnBrk="1" hangingPunct="1">
              <a:lnSpc>
                <a:spcPct val="90000"/>
              </a:lnSpc>
            </a:pPr>
            <a:r>
              <a:rPr lang="en-GB" sz="900" smtClean="0"/>
              <a:t>Gas turbine engines are </a:t>
            </a:r>
            <a:r>
              <a:rPr lang="en-GB" sz="900" b="1" smtClean="0"/>
              <a:t>smaller</a:t>
            </a:r>
            <a:r>
              <a:rPr lang="en-GB" sz="900" smtClean="0"/>
              <a:t> than their reciprocating counterparts of the same power. </a:t>
            </a:r>
            <a:endParaRPr lang="en-US" sz="900" smtClean="0"/>
          </a:p>
          <a:p>
            <a:pPr eaLnBrk="1" hangingPunct="1">
              <a:lnSpc>
                <a:spcPct val="90000"/>
              </a:lnSpc>
            </a:pPr>
            <a:r>
              <a:rPr lang="en-GB" sz="900" smtClean="0"/>
              <a:t>The main disadvantage of gas turbines is that, compared to a reciprocating engine of the same size, they are </a:t>
            </a:r>
            <a:r>
              <a:rPr lang="en-GB" sz="900" b="1" smtClean="0"/>
              <a:t>expensive</a:t>
            </a:r>
            <a:r>
              <a:rPr lang="en-GB" sz="900" smtClean="0"/>
              <a:t>. Because they spin at such high speeds and because of the high operating temperatures, designing and manufacturing gas turbines is a tough problem from both the engineering and materials standpoint. Gas turbines also tend to use more fuel when they are idling, and they prefer a constant rather than a fluctuating load. That makes gas turbines great for things like transcontinental jet aircraft and power plants, but explains why you don't have one under the hood of your car.</a:t>
            </a:r>
            <a:endParaRPr lang="en-US" sz="9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p:spPr>
        <p:txBody>
          <a:bodyPr/>
          <a:lstStyle/>
          <a:p>
            <a:pPr eaLnBrk="1" hangingPunct="1"/>
            <a:endParaRPr lang="el-GR" smtClean="0"/>
          </a:p>
        </p:txBody>
      </p:sp>
      <p:sp>
        <p:nvSpPr>
          <p:cNvPr id="349188" name="Slide Number Placeholder 3"/>
          <p:cNvSpPr>
            <a:spLocks noGrp="1"/>
          </p:cNvSpPr>
          <p:nvPr>
            <p:ph type="sldNum" sz="quarter" idx="5"/>
          </p:nvPr>
        </p:nvSpPr>
        <p:spPr/>
        <p:txBody>
          <a:bodyPr/>
          <a:lstStyle/>
          <a:p>
            <a:pPr>
              <a:defRPr/>
            </a:pPr>
            <a:fld id="{C58F55C8-A63E-446D-830D-395BC8F56E75}" type="slidenum">
              <a:rPr lang="en-US" smtClean="0"/>
              <a:pPr>
                <a:defRPr/>
              </a:pPr>
              <a:t>27</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p:spPr>
        <p:txBody>
          <a:bodyPr/>
          <a:lstStyle/>
          <a:p>
            <a:pPr eaLnBrk="1" hangingPunct="1"/>
            <a:endParaRPr lang="el-GR" smtClean="0"/>
          </a:p>
        </p:txBody>
      </p:sp>
      <p:sp>
        <p:nvSpPr>
          <p:cNvPr id="350212" name="Slide Number Placeholder 3"/>
          <p:cNvSpPr>
            <a:spLocks noGrp="1"/>
          </p:cNvSpPr>
          <p:nvPr>
            <p:ph type="sldNum" sz="quarter" idx="5"/>
          </p:nvPr>
        </p:nvSpPr>
        <p:spPr/>
        <p:txBody>
          <a:bodyPr/>
          <a:lstStyle/>
          <a:p>
            <a:pPr>
              <a:defRPr/>
            </a:pPr>
            <a:fld id="{82592DAF-1220-4184-AC29-AD628431108F}" type="slidenum">
              <a:rPr lang="en-US" smtClean="0"/>
              <a:pPr>
                <a:defRPr/>
              </a:pPr>
              <a:t>28</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p:spPr>
        <p:txBody>
          <a:bodyPr/>
          <a:lstStyle/>
          <a:p>
            <a:pPr eaLnBrk="1" hangingPunct="1"/>
            <a:endParaRPr lang="el-GR" smtClean="0"/>
          </a:p>
        </p:txBody>
      </p:sp>
      <p:sp>
        <p:nvSpPr>
          <p:cNvPr id="370692" name="Slide Number Placeholder 3"/>
          <p:cNvSpPr>
            <a:spLocks noGrp="1"/>
          </p:cNvSpPr>
          <p:nvPr>
            <p:ph type="sldNum" sz="quarter" idx="5"/>
          </p:nvPr>
        </p:nvSpPr>
        <p:spPr/>
        <p:txBody>
          <a:bodyPr/>
          <a:lstStyle/>
          <a:p>
            <a:pPr>
              <a:defRPr/>
            </a:pPr>
            <a:fld id="{BAE6785A-6F4F-45AE-AE18-2DC6F29CB4D5}" type="slidenum">
              <a:rPr lang="en-US" smtClean="0"/>
              <a:pPr>
                <a:defRPr/>
              </a:pPr>
              <a:t>29</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p:txBody>
          <a:bodyPr/>
          <a:lstStyle/>
          <a:p>
            <a:pPr>
              <a:defRPr/>
            </a:pPr>
            <a:fld id="{AD4875D0-8DA0-4F8F-A063-EB68518B1F4D}" type="slidenum">
              <a:rPr lang="en-US" smtClean="0"/>
              <a:pPr>
                <a:defRPr/>
              </a:pPr>
              <a:t>30</a:t>
            </a:fld>
            <a:endParaRPr lang="en-US" smtClean="0"/>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p:spPr>
        <p:txBody>
          <a:bodyPr/>
          <a:lstStyle/>
          <a:p>
            <a:pPr eaLnBrk="1" hangingPunct="1">
              <a:lnSpc>
                <a:spcPct val="80000"/>
              </a:lnSpc>
            </a:pPr>
            <a:r>
              <a:rPr lang="en-GB" sz="900" b="1" smtClean="0"/>
              <a:t>An Introduction to Cooling Tower Drift</a:t>
            </a:r>
            <a:r>
              <a:rPr lang="en-GB" sz="900" smtClean="0"/>
              <a:t/>
            </a:r>
            <a:br>
              <a:rPr lang="en-GB" sz="900" smtClean="0"/>
            </a:br>
            <a:r>
              <a:rPr lang="en-GB" sz="900" smtClean="0"/>
              <a:t/>
            </a:r>
            <a:br>
              <a:rPr lang="en-GB" sz="900" smtClean="0"/>
            </a:br>
            <a:r>
              <a:rPr lang="en-GB" sz="900" smtClean="0"/>
              <a:t>In the cooling tower, hot water is sprayed over contact media called fill as air is drawn counter current or cross current to the water stream. As the water is sprayed and evaporated, a large distribution of droplet sizes is created. A portion of these droplets will become entrained in the exit air stream and leave the cooling tower. These droplets are referred to as drift. These drift droplets and the solids they contain will be deposited downwind of the cooling tower. Significant emission and deposition can lead to icing, transformer shorts, environmental degradation, and environmental non-compliance. Inertial impaction devices called drift eliminators are used to control the emission of these drift droplets. High efficiency drift eliminators of modern design can potentially control the drift to less than 0.0005 % of the cooling tower circulating water flow. These drift eliminators are able to capture nearly 100% of the droplets which are larger than 10 microns in diameter. However, large droplets up to 1000 microns may still be generated by cooling towers. </a:t>
            </a:r>
            <a:r>
              <a:rPr lang="el-GR" sz="900" smtClean="0"/>
              <a:t>The sources of these droplets include:</a:t>
            </a:r>
            <a:br>
              <a:rPr lang="el-GR" sz="900" smtClean="0"/>
            </a:br>
            <a:r>
              <a:rPr lang="el-GR" sz="900" smtClean="0"/>
              <a:t/>
            </a:r>
            <a:br>
              <a:rPr lang="el-GR" sz="900" smtClean="0"/>
            </a:br>
            <a:endParaRPr lang="en-GB" sz="900" smtClean="0"/>
          </a:p>
          <a:p>
            <a:pPr eaLnBrk="1" hangingPunct="1">
              <a:lnSpc>
                <a:spcPct val="80000"/>
              </a:lnSpc>
            </a:pPr>
            <a:r>
              <a:rPr lang="en-GB" sz="900" smtClean="0"/>
              <a:t>Gaps in the drift eliminators - The drift eliminators must be installed around cooling tower structural members. This is usually accomplished by cutting the drift eliminator to fit. The cut portion of the drift eliminator does not have the same particle capture characteristics as the unaltered drift eliminator. Any gap left between the drift eliminator and the structural member or wall is also a source of uncontrolled emission. Typically air seals are installed to prevent drift from passing the drift eliminator between the drift eliminator and the wall. </a:t>
            </a:r>
          </a:p>
          <a:p>
            <a:pPr eaLnBrk="1" hangingPunct="1">
              <a:lnSpc>
                <a:spcPct val="80000"/>
              </a:lnSpc>
            </a:pPr>
            <a:r>
              <a:rPr lang="en-GB" sz="900" smtClean="0"/>
              <a:t>Variations in local air velocities - Modern drift eliminators are designed for a fairly wide range of air velocities. If the local velocity is not within the design band, the drift rate may be increased. </a:t>
            </a:r>
          </a:p>
          <a:p>
            <a:pPr eaLnBrk="1" hangingPunct="1">
              <a:lnSpc>
                <a:spcPct val="80000"/>
              </a:lnSpc>
            </a:pPr>
            <a:r>
              <a:rPr lang="en-GB" sz="900" smtClean="0"/>
              <a:t>Re-entrainment of collected drift - Cooling tower structural members, the surface of the fan stack and the cooling tower fan blades collect drift droplets. Water accumulated on these surfaces can be re-entrained in the air. Since these surfaces are downstream of the drift eliminators, the droplet size is determined by the entrainment process and the local velocity. The local air velocity must be greater than the settling velocity in order for emission to occur. Re-entrainment from the drift eliminators can also occur although this is usually caused by overloading due to a malfunction of the cooling tower water distribution system. </a:t>
            </a:r>
          </a:p>
          <a:p>
            <a:pPr eaLnBrk="1" hangingPunct="1">
              <a:lnSpc>
                <a:spcPct val="80000"/>
              </a:lnSpc>
            </a:pPr>
            <a:r>
              <a:rPr lang="en-GB" sz="900" smtClean="0"/>
              <a:t>Emission from such sources may comprise most of the mass of the drift emitted by cooling towers. Cooling towers with high efficiency drift eliminators are able to achieve their low drift rates because the emission of drift through the drift eliminators is actually much lower than the nominal rate. Since the generation of the larger drift droplets is a function of the details of the cooling tower design as well as the quality of the installation of the drift eliminators, the prediction of the size distribution of the drift for a cooling tower yet to be built is subject to great uncertainty</a:t>
            </a:r>
            <a:r>
              <a:rPr lang="en-US" sz="900" smtClean="0"/>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a:ln/>
        </p:spPr>
      </p:sp>
      <p:sp>
        <p:nvSpPr>
          <p:cNvPr id="388099" name="Notes Placeholder 2"/>
          <p:cNvSpPr>
            <a:spLocks noGrp="1"/>
          </p:cNvSpPr>
          <p:nvPr>
            <p:ph type="body" idx="1"/>
          </p:nvPr>
        </p:nvSpPr>
        <p:spPr>
          <a:noFill/>
          <a:ln/>
        </p:spPr>
        <p:txBody>
          <a:bodyPr/>
          <a:lstStyle/>
          <a:p>
            <a:pPr eaLnBrk="1" hangingPunct="1"/>
            <a:endParaRPr lang="el-GR" smtClean="0"/>
          </a:p>
        </p:txBody>
      </p:sp>
      <p:sp>
        <p:nvSpPr>
          <p:cNvPr id="387076" name="Slide Number Placeholder 3"/>
          <p:cNvSpPr>
            <a:spLocks noGrp="1"/>
          </p:cNvSpPr>
          <p:nvPr>
            <p:ph type="sldNum" sz="quarter" idx="5"/>
          </p:nvPr>
        </p:nvSpPr>
        <p:spPr/>
        <p:txBody>
          <a:bodyPr/>
          <a:lstStyle/>
          <a:p>
            <a:pPr>
              <a:defRPr/>
            </a:pPr>
            <a:fld id="{B4A61701-E9ED-4C9D-9051-B24C154F3857}" type="slidenum">
              <a:rPr lang="en-US" smtClean="0"/>
              <a:pPr>
                <a:defRPr/>
              </a:pPr>
              <a:t>31</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p:txBody>
          <a:bodyPr/>
          <a:lstStyle/>
          <a:p>
            <a:pPr>
              <a:defRPr/>
            </a:pPr>
            <a:fld id="{093FDDF9-F3A5-437E-9766-A94308BFA698}" type="slidenum">
              <a:rPr lang="en-US" smtClean="0"/>
              <a:pPr>
                <a:defRPr/>
              </a:pPr>
              <a:t>32</a:t>
            </a:fld>
            <a:endParaRPr lang="en-US" smtClean="0"/>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r>
              <a:rPr lang="en-GB" smtClean="0"/>
              <a:t>DIRECT INJECTION INVOLVES THE CAPTURE, SEPARATION, TRANSPORT, AND INJECTION OF CARBON DIOXIDE INTO THE DEEP SEA</a:t>
            </a:r>
          </a:p>
          <a:p>
            <a:pPr eaLnBrk="1" hangingPunct="1"/>
            <a:r>
              <a:rPr lang="en-GB" smtClean="0"/>
              <a:t>  </a:t>
            </a:r>
          </a:p>
          <a:p>
            <a:pPr eaLnBrk="1" hangingPunct="1"/>
            <a:r>
              <a:rPr lang="en-GB" smtClean="0"/>
              <a:t>"At great depths, CO2 is denser than sea water, and it may be possible to store it on the bottom as liquid or deposits of icy hydrates," Bishop explains. "At depths easy to reach with pipes, CO2 is buoyant; it has to be diluted and dispersed so it will dissolve."</a:t>
            </a:r>
          </a:p>
          <a:p>
            <a:pPr eaLnBrk="1" hangingPunct="1"/>
            <a:r>
              <a:rPr lang="en-GB" smtClean="0"/>
              <a:t>What happens to carbon dioxide introduced into the ocean in this way may soon be field-tested in Hawaii. Over a two-week period researchers plan to inject 40 to 60 metric tons of pure liquid CO2 over 2,500 feet deep in the ocean near the Big Island.</a:t>
            </a:r>
          </a:p>
          <a:p>
            <a:pPr eaLnBrk="1" hangingPunct="1"/>
            <a:r>
              <a:rPr lang="en-GB" smtClean="0"/>
              <a:t>One variable they will be measuring is acidity. Water and carbon dioxide form carbonic acid, "but once diluted in sea water, carbonic acid is not the dominant chemical species," Bishop says, "because of seawater's high alkalinity and buffering capacity." If calcium carbonate sediments are involved, acidity is even less. "Think of Tums," he suggests.</a:t>
            </a: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ln/>
        </p:spPr>
      </p:sp>
      <p:sp>
        <p:nvSpPr>
          <p:cNvPr id="267267" name="Notes Placeholder 2"/>
          <p:cNvSpPr>
            <a:spLocks noGrp="1"/>
          </p:cNvSpPr>
          <p:nvPr>
            <p:ph type="body" idx="1"/>
          </p:nvPr>
        </p:nvSpPr>
        <p:spPr>
          <a:noFill/>
          <a:ln/>
        </p:spPr>
        <p:txBody>
          <a:bodyPr/>
          <a:lstStyle/>
          <a:p>
            <a:pPr eaLnBrk="1" hangingPunct="1"/>
            <a:endParaRPr lang="el-GR" smtClean="0"/>
          </a:p>
        </p:txBody>
      </p:sp>
      <p:sp>
        <p:nvSpPr>
          <p:cNvPr id="266244" name="Slide Number Placeholder 3"/>
          <p:cNvSpPr>
            <a:spLocks noGrp="1"/>
          </p:cNvSpPr>
          <p:nvPr>
            <p:ph type="sldNum" sz="quarter" idx="5"/>
          </p:nvPr>
        </p:nvSpPr>
        <p:spPr/>
        <p:txBody>
          <a:bodyPr/>
          <a:lstStyle/>
          <a:p>
            <a:pPr>
              <a:defRPr/>
            </a:pPr>
            <a:fld id="{9C885916-3EB0-4FFF-88EB-FFF6EC8A1E07}" type="slidenum">
              <a:rPr lang="en-US" smtClean="0"/>
              <a:pPr>
                <a:defRPr/>
              </a:pPr>
              <a:t>6</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p:cNvSpPr>
            <a:spLocks noGrp="1" noRot="1" noChangeAspect="1" noTextEdit="1"/>
          </p:cNvSpPr>
          <p:nvPr>
            <p:ph type="sldImg"/>
          </p:nvPr>
        </p:nvSpPr>
        <p:spPr>
          <a:ln/>
        </p:spPr>
      </p:sp>
      <p:sp>
        <p:nvSpPr>
          <p:cNvPr id="401411" name="Notes Placeholder 2"/>
          <p:cNvSpPr>
            <a:spLocks noGrp="1"/>
          </p:cNvSpPr>
          <p:nvPr>
            <p:ph type="body" idx="1"/>
          </p:nvPr>
        </p:nvSpPr>
        <p:spPr>
          <a:noFill/>
          <a:ln/>
        </p:spPr>
        <p:txBody>
          <a:bodyPr/>
          <a:lstStyle/>
          <a:p>
            <a:pPr eaLnBrk="1" hangingPunct="1"/>
            <a:endParaRPr lang="el-GR" smtClean="0"/>
          </a:p>
        </p:txBody>
      </p:sp>
      <p:sp>
        <p:nvSpPr>
          <p:cNvPr id="400388" name="Slide Number Placeholder 3"/>
          <p:cNvSpPr>
            <a:spLocks noGrp="1"/>
          </p:cNvSpPr>
          <p:nvPr>
            <p:ph type="sldNum" sz="quarter" idx="5"/>
          </p:nvPr>
        </p:nvSpPr>
        <p:spPr/>
        <p:txBody>
          <a:bodyPr/>
          <a:lstStyle/>
          <a:p>
            <a:pPr>
              <a:defRPr/>
            </a:pPr>
            <a:fld id="{39294E53-DFA3-486C-9865-4E19CA77C626}" type="slidenum">
              <a:rPr lang="en-US" smtClean="0"/>
              <a:pPr>
                <a:defRPr/>
              </a:pPr>
              <a:t>33</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lide Image Placeholder 1"/>
          <p:cNvSpPr>
            <a:spLocks noGrp="1" noRot="1" noChangeAspect="1" noTextEdit="1"/>
          </p:cNvSpPr>
          <p:nvPr>
            <p:ph type="sldImg"/>
          </p:nvPr>
        </p:nvSpPr>
        <p:spPr>
          <a:ln/>
        </p:spPr>
      </p:sp>
      <p:sp>
        <p:nvSpPr>
          <p:cNvPr id="406531" name="Notes Placeholder 2"/>
          <p:cNvSpPr>
            <a:spLocks noGrp="1"/>
          </p:cNvSpPr>
          <p:nvPr>
            <p:ph type="body" idx="1"/>
          </p:nvPr>
        </p:nvSpPr>
        <p:spPr>
          <a:noFill/>
          <a:ln/>
        </p:spPr>
        <p:txBody>
          <a:bodyPr/>
          <a:lstStyle/>
          <a:p>
            <a:pPr eaLnBrk="1" hangingPunct="1"/>
            <a:endParaRPr lang="el-GR" smtClean="0"/>
          </a:p>
        </p:txBody>
      </p:sp>
      <p:sp>
        <p:nvSpPr>
          <p:cNvPr id="405508" name="Slide Number Placeholder 3"/>
          <p:cNvSpPr>
            <a:spLocks noGrp="1"/>
          </p:cNvSpPr>
          <p:nvPr>
            <p:ph type="sldNum" sz="quarter" idx="5"/>
          </p:nvPr>
        </p:nvSpPr>
        <p:spPr/>
        <p:txBody>
          <a:bodyPr/>
          <a:lstStyle/>
          <a:p>
            <a:pPr>
              <a:defRPr/>
            </a:pPr>
            <a:fld id="{05222091-3E2A-46A5-99F9-65988924FFCE}" type="slidenum">
              <a:rPr lang="en-US" smtClean="0"/>
              <a:pPr>
                <a:defRPr/>
              </a:pPr>
              <a:t>34</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Image Placeholder 1"/>
          <p:cNvSpPr>
            <a:spLocks noGrp="1" noRot="1" noChangeAspect="1" noTextEdit="1"/>
          </p:cNvSpPr>
          <p:nvPr>
            <p:ph type="sldImg"/>
          </p:nvPr>
        </p:nvSpPr>
        <p:spPr>
          <a:ln/>
        </p:spPr>
      </p:sp>
      <p:sp>
        <p:nvSpPr>
          <p:cNvPr id="407555" name="Notes Placeholder 2"/>
          <p:cNvSpPr>
            <a:spLocks noGrp="1"/>
          </p:cNvSpPr>
          <p:nvPr>
            <p:ph type="body" idx="1"/>
          </p:nvPr>
        </p:nvSpPr>
        <p:spPr>
          <a:noFill/>
          <a:ln/>
        </p:spPr>
        <p:txBody>
          <a:bodyPr/>
          <a:lstStyle/>
          <a:p>
            <a:pPr eaLnBrk="1" hangingPunct="1"/>
            <a:endParaRPr lang="el-GR" smtClean="0"/>
          </a:p>
        </p:txBody>
      </p:sp>
      <p:sp>
        <p:nvSpPr>
          <p:cNvPr id="406532" name="Slide Number Placeholder 3"/>
          <p:cNvSpPr>
            <a:spLocks noGrp="1"/>
          </p:cNvSpPr>
          <p:nvPr>
            <p:ph type="sldNum" sz="quarter" idx="5"/>
          </p:nvPr>
        </p:nvSpPr>
        <p:spPr/>
        <p:txBody>
          <a:bodyPr/>
          <a:lstStyle/>
          <a:p>
            <a:pPr>
              <a:defRPr/>
            </a:pPr>
            <a:fld id="{459162EB-EB18-46B7-8F5C-EF2F8ACB1540}" type="slidenum">
              <a:rPr lang="en-US" smtClean="0"/>
              <a:pPr>
                <a:defRPr/>
              </a:pPr>
              <a:t>35</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Image Placeholder 1"/>
          <p:cNvSpPr>
            <a:spLocks noGrp="1" noRot="1" noChangeAspect="1" noTextEdit="1"/>
          </p:cNvSpPr>
          <p:nvPr>
            <p:ph type="sldImg"/>
          </p:nvPr>
        </p:nvSpPr>
        <p:spPr>
          <a:ln/>
        </p:spPr>
      </p:sp>
      <p:sp>
        <p:nvSpPr>
          <p:cNvPr id="417795" name="Notes Placeholder 2"/>
          <p:cNvSpPr>
            <a:spLocks noGrp="1"/>
          </p:cNvSpPr>
          <p:nvPr>
            <p:ph type="body" idx="1"/>
          </p:nvPr>
        </p:nvSpPr>
        <p:spPr>
          <a:noFill/>
          <a:ln/>
        </p:spPr>
        <p:txBody>
          <a:bodyPr/>
          <a:lstStyle/>
          <a:p>
            <a:pPr eaLnBrk="1" hangingPunct="1"/>
            <a:endParaRPr lang="el-GR" smtClean="0"/>
          </a:p>
        </p:txBody>
      </p:sp>
      <p:sp>
        <p:nvSpPr>
          <p:cNvPr id="416772" name="Slide Number Placeholder 3"/>
          <p:cNvSpPr>
            <a:spLocks noGrp="1"/>
          </p:cNvSpPr>
          <p:nvPr>
            <p:ph type="sldNum" sz="quarter" idx="5"/>
          </p:nvPr>
        </p:nvSpPr>
        <p:spPr/>
        <p:txBody>
          <a:bodyPr/>
          <a:lstStyle/>
          <a:p>
            <a:pPr>
              <a:defRPr/>
            </a:pPr>
            <a:fld id="{BE80570D-1501-4693-8776-D914B3E91AD7}" type="slidenum">
              <a:rPr lang="en-US" smtClean="0"/>
              <a:pPr>
                <a:defRPr/>
              </a:pPr>
              <a:t>36</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lide Image Placeholder 1"/>
          <p:cNvSpPr>
            <a:spLocks noGrp="1" noRot="1" noChangeAspect="1" noTextEdit="1"/>
          </p:cNvSpPr>
          <p:nvPr>
            <p:ph type="sldImg"/>
          </p:nvPr>
        </p:nvSpPr>
        <p:spPr>
          <a:ln/>
        </p:spPr>
      </p:sp>
      <p:sp>
        <p:nvSpPr>
          <p:cNvPr id="414723" name="Notes Placeholder 2"/>
          <p:cNvSpPr>
            <a:spLocks noGrp="1"/>
          </p:cNvSpPr>
          <p:nvPr>
            <p:ph type="body" idx="1"/>
          </p:nvPr>
        </p:nvSpPr>
        <p:spPr>
          <a:noFill/>
          <a:ln/>
        </p:spPr>
        <p:txBody>
          <a:bodyPr/>
          <a:lstStyle/>
          <a:p>
            <a:pPr eaLnBrk="1" hangingPunct="1"/>
            <a:endParaRPr lang="el-GR" smtClean="0"/>
          </a:p>
        </p:txBody>
      </p:sp>
      <p:sp>
        <p:nvSpPr>
          <p:cNvPr id="413700" name="Slide Number Placeholder 3"/>
          <p:cNvSpPr>
            <a:spLocks noGrp="1"/>
          </p:cNvSpPr>
          <p:nvPr>
            <p:ph type="sldNum" sz="quarter" idx="5"/>
          </p:nvPr>
        </p:nvSpPr>
        <p:spPr/>
        <p:txBody>
          <a:bodyPr/>
          <a:lstStyle/>
          <a:p>
            <a:pPr>
              <a:defRPr/>
            </a:pPr>
            <a:fld id="{AB85CBB6-6F22-4F69-90B5-7737C8D4FE46}" type="slidenum">
              <a:rPr lang="en-US" smtClean="0"/>
              <a:pPr>
                <a:defRPr/>
              </a:pPr>
              <a:t>37</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Slide Image Placeholder 1"/>
          <p:cNvSpPr>
            <a:spLocks noGrp="1" noRot="1" noChangeAspect="1" noTextEdit="1"/>
          </p:cNvSpPr>
          <p:nvPr>
            <p:ph type="sldImg"/>
          </p:nvPr>
        </p:nvSpPr>
        <p:spPr>
          <a:ln/>
        </p:spPr>
      </p:sp>
      <p:sp>
        <p:nvSpPr>
          <p:cNvPr id="415747" name="Notes Placeholder 2"/>
          <p:cNvSpPr>
            <a:spLocks noGrp="1"/>
          </p:cNvSpPr>
          <p:nvPr>
            <p:ph type="body" idx="1"/>
          </p:nvPr>
        </p:nvSpPr>
        <p:spPr>
          <a:noFill/>
          <a:ln/>
        </p:spPr>
        <p:txBody>
          <a:bodyPr/>
          <a:lstStyle/>
          <a:p>
            <a:pPr eaLnBrk="1" hangingPunct="1"/>
            <a:endParaRPr lang="el-GR" smtClean="0"/>
          </a:p>
        </p:txBody>
      </p:sp>
      <p:sp>
        <p:nvSpPr>
          <p:cNvPr id="414724" name="Slide Number Placeholder 3"/>
          <p:cNvSpPr>
            <a:spLocks noGrp="1"/>
          </p:cNvSpPr>
          <p:nvPr>
            <p:ph type="sldNum" sz="quarter" idx="5"/>
          </p:nvPr>
        </p:nvSpPr>
        <p:spPr/>
        <p:txBody>
          <a:bodyPr/>
          <a:lstStyle/>
          <a:p>
            <a:pPr>
              <a:defRPr/>
            </a:pPr>
            <a:fld id="{4756E1FD-5986-435D-A96D-F151C56D9073}" type="slidenum">
              <a:rPr lang="en-US" smtClean="0"/>
              <a:pPr>
                <a:defRPr/>
              </a:pPr>
              <a:t>38</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lide Image Placeholder 1"/>
          <p:cNvSpPr>
            <a:spLocks noGrp="1" noRot="1" noChangeAspect="1" noTextEdit="1"/>
          </p:cNvSpPr>
          <p:nvPr>
            <p:ph type="sldImg"/>
          </p:nvPr>
        </p:nvSpPr>
        <p:spPr>
          <a:ln/>
        </p:spPr>
      </p:sp>
      <p:sp>
        <p:nvSpPr>
          <p:cNvPr id="418819" name="Notes Placeholder 2"/>
          <p:cNvSpPr>
            <a:spLocks noGrp="1"/>
          </p:cNvSpPr>
          <p:nvPr>
            <p:ph type="body" idx="1"/>
          </p:nvPr>
        </p:nvSpPr>
        <p:spPr>
          <a:noFill/>
          <a:ln/>
        </p:spPr>
        <p:txBody>
          <a:bodyPr/>
          <a:lstStyle/>
          <a:p>
            <a:pPr eaLnBrk="1" hangingPunct="1"/>
            <a:endParaRPr lang="el-GR" smtClean="0"/>
          </a:p>
        </p:txBody>
      </p:sp>
      <p:sp>
        <p:nvSpPr>
          <p:cNvPr id="417796" name="Slide Number Placeholder 3"/>
          <p:cNvSpPr>
            <a:spLocks noGrp="1"/>
          </p:cNvSpPr>
          <p:nvPr>
            <p:ph type="sldNum" sz="quarter" idx="5"/>
          </p:nvPr>
        </p:nvSpPr>
        <p:spPr/>
        <p:txBody>
          <a:bodyPr/>
          <a:lstStyle/>
          <a:p>
            <a:pPr>
              <a:defRPr/>
            </a:pPr>
            <a:fld id="{0E8E9B03-0150-42D0-ABC0-342212DD35AF}" type="slidenum">
              <a:rPr lang="en-US" smtClean="0"/>
              <a:pPr>
                <a:defRPr/>
              </a:pPr>
              <a:t>39</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Image Placeholder 1"/>
          <p:cNvSpPr>
            <a:spLocks noGrp="1" noRot="1" noChangeAspect="1" noTextEdit="1"/>
          </p:cNvSpPr>
          <p:nvPr>
            <p:ph type="sldImg"/>
          </p:nvPr>
        </p:nvSpPr>
        <p:spPr>
          <a:ln/>
        </p:spPr>
      </p:sp>
      <p:sp>
        <p:nvSpPr>
          <p:cNvPr id="419843" name="Notes Placeholder 2"/>
          <p:cNvSpPr>
            <a:spLocks noGrp="1"/>
          </p:cNvSpPr>
          <p:nvPr>
            <p:ph type="body" idx="1"/>
          </p:nvPr>
        </p:nvSpPr>
        <p:spPr>
          <a:noFill/>
          <a:ln/>
        </p:spPr>
        <p:txBody>
          <a:bodyPr/>
          <a:lstStyle/>
          <a:p>
            <a:pPr eaLnBrk="1" hangingPunct="1"/>
            <a:endParaRPr lang="el-GR" smtClean="0"/>
          </a:p>
        </p:txBody>
      </p:sp>
      <p:sp>
        <p:nvSpPr>
          <p:cNvPr id="418820" name="Slide Number Placeholder 3"/>
          <p:cNvSpPr>
            <a:spLocks noGrp="1"/>
          </p:cNvSpPr>
          <p:nvPr>
            <p:ph type="sldNum" sz="quarter" idx="5"/>
          </p:nvPr>
        </p:nvSpPr>
        <p:spPr/>
        <p:txBody>
          <a:bodyPr/>
          <a:lstStyle/>
          <a:p>
            <a:pPr>
              <a:defRPr/>
            </a:pPr>
            <a:fld id="{59E5E403-88E8-49FE-9279-6972FF503209}" type="slidenum">
              <a:rPr lang="en-US" smtClean="0"/>
              <a:pPr>
                <a:defRPr/>
              </a:pPr>
              <a:t>40</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lide Image Placeholder 1"/>
          <p:cNvSpPr>
            <a:spLocks noGrp="1" noRot="1" noChangeAspect="1" noTextEdit="1"/>
          </p:cNvSpPr>
          <p:nvPr>
            <p:ph type="sldImg"/>
          </p:nvPr>
        </p:nvSpPr>
        <p:spPr>
          <a:ln/>
        </p:spPr>
      </p:sp>
      <p:sp>
        <p:nvSpPr>
          <p:cNvPr id="422915" name="Notes Placeholder 2"/>
          <p:cNvSpPr>
            <a:spLocks noGrp="1"/>
          </p:cNvSpPr>
          <p:nvPr>
            <p:ph type="body" idx="1"/>
          </p:nvPr>
        </p:nvSpPr>
        <p:spPr>
          <a:noFill/>
          <a:ln/>
        </p:spPr>
        <p:txBody>
          <a:bodyPr/>
          <a:lstStyle/>
          <a:p>
            <a:pPr eaLnBrk="1" hangingPunct="1"/>
            <a:endParaRPr lang="el-GR" smtClean="0"/>
          </a:p>
        </p:txBody>
      </p:sp>
      <p:sp>
        <p:nvSpPr>
          <p:cNvPr id="421892" name="Slide Number Placeholder 3"/>
          <p:cNvSpPr>
            <a:spLocks noGrp="1"/>
          </p:cNvSpPr>
          <p:nvPr>
            <p:ph type="sldNum" sz="quarter" idx="5"/>
          </p:nvPr>
        </p:nvSpPr>
        <p:spPr/>
        <p:txBody>
          <a:bodyPr/>
          <a:lstStyle/>
          <a:p>
            <a:pPr>
              <a:defRPr/>
            </a:pPr>
            <a:fld id="{CAEA7322-1873-4CA1-834F-1DCAB9F8FB42}" type="slidenum">
              <a:rPr lang="en-US" smtClean="0"/>
              <a:pPr>
                <a:defRPr/>
              </a:pPr>
              <a:t>41</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a:ln/>
        </p:spPr>
      </p:sp>
      <p:sp>
        <p:nvSpPr>
          <p:cNvPr id="423939" name="Notes Placeholder 2"/>
          <p:cNvSpPr>
            <a:spLocks noGrp="1"/>
          </p:cNvSpPr>
          <p:nvPr>
            <p:ph type="body" idx="1"/>
          </p:nvPr>
        </p:nvSpPr>
        <p:spPr>
          <a:noFill/>
          <a:ln/>
        </p:spPr>
        <p:txBody>
          <a:bodyPr/>
          <a:lstStyle/>
          <a:p>
            <a:pPr eaLnBrk="1" hangingPunct="1"/>
            <a:endParaRPr lang="el-GR" smtClean="0"/>
          </a:p>
        </p:txBody>
      </p:sp>
      <p:sp>
        <p:nvSpPr>
          <p:cNvPr id="422916" name="Slide Number Placeholder 3"/>
          <p:cNvSpPr>
            <a:spLocks noGrp="1"/>
          </p:cNvSpPr>
          <p:nvPr>
            <p:ph type="sldNum" sz="quarter" idx="5"/>
          </p:nvPr>
        </p:nvSpPr>
        <p:spPr/>
        <p:txBody>
          <a:bodyPr/>
          <a:lstStyle/>
          <a:p>
            <a:pPr>
              <a:defRPr/>
            </a:pPr>
            <a:fld id="{BA452CE9-CD5B-4013-859E-8CFAD6B28E81}" type="slidenum">
              <a:rPr lang="en-US" smtClean="0"/>
              <a:pPr>
                <a:defRPr/>
              </a:pPr>
              <a:t>42</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p:spPr>
        <p:txBody>
          <a:bodyPr/>
          <a:lstStyle/>
          <a:p>
            <a:pPr eaLnBrk="1" hangingPunct="1"/>
            <a:endParaRPr lang="el-GR" smtClean="0"/>
          </a:p>
        </p:txBody>
      </p:sp>
      <p:sp>
        <p:nvSpPr>
          <p:cNvPr id="263172" name="Slide Number Placeholder 3"/>
          <p:cNvSpPr>
            <a:spLocks noGrp="1"/>
          </p:cNvSpPr>
          <p:nvPr>
            <p:ph type="sldNum" sz="quarter" idx="5"/>
          </p:nvPr>
        </p:nvSpPr>
        <p:spPr/>
        <p:txBody>
          <a:bodyPr/>
          <a:lstStyle/>
          <a:p>
            <a:pPr>
              <a:defRPr/>
            </a:pPr>
            <a:fld id="{32120960-8B35-4CC9-B69D-A1E11EB1DE53}" type="slidenum">
              <a:rPr lang="en-US" smtClean="0"/>
              <a:pPr>
                <a:defRPr/>
              </a:pPr>
              <a:t>7</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Image Placeholder 1"/>
          <p:cNvSpPr>
            <a:spLocks noGrp="1" noRot="1" noChangeAspect="1" noTextEdit="1"/>
          </p:cNvSpPr>
          <p:nvPr>
            <p:ph type="sldImg"/>
          </p:nvPr>
        </p:nvSpPr>
        <p:spPr>
          <a:ln/>
        </p:spPr>
      </p:sp>
      <p:sp>
        <p:nvSpPr>
          <p:cNvPr id="425987" name="Notes Placeholder 2"/>
          <p:cNvSpPr>
            <a:spLocks noGrp="1"/>
          </p:cNvSpPr>
          <p:nvPr>
            <p:ph type="body" idx="1"/>
          </p:nvPr>
        </p:nvSpPr>
        <p:spPr>
          <a:noFill/>
          <a:ln/>
        </p:spPr>
        <p:txBody>
          <a:bodyPr/>
          <a:lstStyle/>
          <a:p>
            <a:pPr eaLnBrk="1" hangingPunct="1"/>
            <a:endParaRPr lang="el-GR" smtClean="0"/>
          </a:p>
        </p:txBody>
      </p:sp>
      <p:sp>
        <p:nvSpPr>
          <p:cNvPr id="424964" name="Slide Number Placeholder 3"/>
          <p:cNvSpPr>
            <a:spLocks noGrp="1"/>
          </p:cNvSpPr>
          <p:nvPr>
            <p:ph type="sldNum" sz="quarter" idx="5"/>
          </p:nvPr>
        </p:nvSpPr>
        <p:spPr/>
        <p:txBody>
          <a:bodyPr/>
          <a:lstStyle/>
          <a:p>
            <a:pPr>
              <a:defRPr/>
            </a:pPr>
            <a:fld id="{BE991CF5-55C0-4C8A-9CCC-CFB9975FA350}" type="slidenum">
              <a:rPr lang="en-US" smtClean="0"/>
              <a:pPr>
                <a:defRPr/>
              </a:pPr>
              <a:t>43</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p:cNvSpPr>
            <a:spLocks noGrp="1" noRot="1" noChangeAspect="1" noTextEdit="1"/>
          </p:cNvSpPr>
          <p:nvPr>
            <p:ph type="sldImg"/>
          </p:nvPr>
        </p:nvSpPr>
        <p:spPr>
          <a:ln/>
        </p:spPr>
      </p:sp>
      <p:sp>
        <p:nvSpPr>
          <p:cNvPr id="433155" name="Notes Placeholder 2"/>
          <p:cNvSpPr>
            <a:spLocks noGrp="1"/>
          </p:cNvSpPr>
          <p:nvPr>
            <p:ph type="body" idx="1"/>
          </p:nvPr>
        </p:nvSpPr>
        <p:spPr>
          <a:noFill/>
          <a:ln/>
        </p:spPr>
        <p:txBody>
          <a:bodyPr/>
          <a:lstStyle/>
          <a:p>
            <a:pPr eaLnBrk="1" hangingPunct="1"/>
            <a:endParaRPr lang="el-GR" smtClean="0"/>
          </a:p>
        </p:txBody>
      </p:sp>
      <p:sp>
        <p:nvSpPr>
          <p:cNvPr id="432132" name="Slide Number Placeholder 3"/>
          <p:cNvSpPr>
            <a:spLocks noGrp="1"/>
          </p:cNvSpPr>
          <p:nvPr>
            <p:ph type="sldNum" sz="quarter" idx="5"/>
          </p:nvPr>
        </p:nvSpPr>
        <p:spPr/>
        <p:txBody>
          <a:bodyPr/>
          <a:lstStyle/>
          <a:p>
            <a:pPr>
              <a:defRPr/>
            </a:pPr>
            <a:fld id="{FB89FADD-25B5-4542-8B09-678E815FFD69}" type="slidenum">
              <a:rPr lang="en-US" smtClean="0"/>
              <a:pPr>
                <a:defRPr/>
              </a:pPr>
              <a:t>47</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Slide Image Placeholder 1"/>
          <p:cNvSpPr>
            <a:spLocks noGrp="1" noRot="1" noChangeAspect="1" noTextEdit="1"/>
          </p:cNvSpPr>
          <p:nvPr>
            <p:ph type="sldImg"/>
          </p:nvPr>
        </p:nvSpPr>
        <p:spPr>
          <a:ln/>
        </p:spPr>
      </p:sp>
      <p:sp>
        <p:nvSpPr>
          <p:cNvPr id="446467" name="Notes Placeholder 2"/>
          <p:cNvSpPr>
            <a:spLocks noGrp="1"/>
          </p:cNvSpPr>
          <p:nvPr>
            <p:ph type="body" idx="1"/>
          </p:nvPr>
        </p:nvSpPr>
        <p:spPr>
          <a:noFill/>
          <a:ln/>
        </p:spPr>
        <p:txBody>
          <a:bodyPr/>
          <a:lstStyle/>
          <a:p>
            <a:pPr eaLnBrk="1" hangingPunct="1"/>
            <a:endParaRPr lang="el-GR" smtClean="0"/>
          </a:p>
        </p:txBody>
      </p:sp>
      <p:sp>
        <p:nvSpPr>
          <p:cNvPr id="445444" name="Slide Number Placeholder 3"/>
          <p:cNvSpPr>
            <a:spLocks noGrp="1"/>
          </p:cNvSpPr>
          <p:nvPr>
            <p:ph type="sldNum" sz="quarter" idx="5"/>
          </p:nvPr>
        </p:nvSpPr>
        <p:spPr/>
        <p:txBody>
          <a:bodyPr/>
          <a:lstStyle/>
          <a:p>
            <a:pPr>
              <a:defRPr/>
            </a:pPr>
            <a:fld id="{564F7202-F0F6-4E27-A6B2-AFA33A485BE7}" type="slidenum">
              <a:rPr lang="en-US" smtClean="0"/>
              <a:pPr>
                <a:defRPr/>
              </a:pPr>
              <a:t>48</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Slide Image Placeholder 1"/>
          <p:cNvSpPr>
            <a:spLocks noGrp="1" noRot="1" noChangeAspect="1" noTextEdit="1"/>
          </p:cNvSpPr>
          <p:nvPr>
            <p:ph type="sldImg"/>
          </p:nvPr>
        </p:nvSpPr>
        <p:spPr>
          <a:ln/>
        </p:spPr>
      </p:sp>
      <p:sp>
        <p:nvSpPr>
          <p:cNvPr id="450563" name="Notes Placeholder 2"/>
          <p:cNvSpPr>
            <a:spLocks noGrp="1"/>
          </p:cNvSpPr>
          <p:nvPr>
            <p:ph type="body" idx="1"/>
          </p:nvPr>
        </p:nvSpPr>
        <p:spPr>
          <a:noFill/>
          <a:ln/>
        </p:spPr>
        <p:txBody>
          <a:bodyPr/>
          <a:lstStyle/>
          <a:p>
            <a:pPr eaLnBrk="1" hangingPunct="1"/>
            <a:endParaRPr lang="el-GR" smtClean="0"/>
          </a:p>
        </p:txBody>
      </p:sp>
      <p:sp>
        <p:nvSpPr>
          <p:cNvPr id="449540" name="Slide Number Placeholder 3"/>
          <p:cNvSpPr>
            <a:spLocks noGrp="1"/>
          </p:cNvSpPr>
          <p:nvPr>
            <p:ph type="sldNum" sz="quarter" idx="5"/>
          </p:nvPr>
        </p:nvSpPr>
        <p:spPr/>
        <p:txBody>
          <a:bodyPr/>
          <a:lstStyle/>
          <a:p>
            <a:pPr>
              <a:defRPr/>
            </a:pPr>
            <a:fld id="{BE96497B-7EC2-4506-B01B-5832160FDFC4}" type="slidenum">
              <a:rPr lang="en-US" smtClean="0"/>
              <a:pPr>
                <a:defRPr/>
              </a:pPr>
              <a:t>49</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lide Image Placeholder 1"/>
          <p:cNvSpPr>
            <a:spLocks noGrp="1" noRot="1" noChangeAspect="1" noTextEdit="1"/>
          </p:cNvSpPr>
          <p:nvPr>
            <p:ph type="sldImg"/>
          </p:nvPr>
        </p:nvSpPr>
        <p:spPr>
          <a:ln/>
        </p:spPr>
      </p:sp>
      <p:sp>
        <p:nvSpPr>
          <p:cNvPr id="459779" name="Notes Placeholder 2"/>
          <p:cNvSpPr>
            <a:spLocks noGrp="1"/>
          </p:cNvSpPr>
          <p:nvPr>
            <p:ph type="body" idx="1"/>
          </p:nvPr>
        </p:nvSpPr>
        <p:spPr>
          <a:noFill/>
          <a:ln/>
        </p:spPr>
        <p:txBody>
          <a:bodyPr/>
          <a:lstStyle/>
          <a:p>
            <a:pPr eaLnBrk="1" hangingPunct="1"/>
            <a:endParaRPr lang="el-GR" smtClean="0"/>
          </a:p>
        </p:txBody>
      </p:sp>
      <p:sp>
        <p:nvSpPr>
          <p:cNvPr id="458756" name="Slide Number Placeholder 3"/>
          <p:cNvSpPr>
            <a:spLocks noGrp="1"/>
          </p:cNvSpPr>
          <p:nvPr>
            <p:ph type="sldNum" sz="quarter" idx="5"/>
          </p:nvPr>
        </p:nvSpPr>
        <p:spPr/>
        <p:txBody>
          <a:bodyPr/>
          <a:lstStyle/>
          <a:p>
            <a:pPr>
              <a:defRPr/>
            </a:pPr>
            <a:fld id="{BF4D9492-FBDB-453A-B5FE-D86B2CFDC1CF}" type="slidenum">
              <a:rPr lang="en-US" smtClean="0"/>
              <a:pPr>
                <a:defRPr/>
              </a:pPr>
              <a:t>52</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Image Placeholder 1"/>
          <p:cNvSpPr>
            <a:spLocks noGrp="1" noRot="1" noChangeAspect="1" noTextEdit="1"/>
          </p:cNvSpPr>
          <p:nvPr>
            <p:ph type="sldImg"/>
          </p:nvPr>
        </p:nvSpPr>
        <p:spPr>
          <a:ln/>
        </p:spPr>
      </p:sp>
      <p:sp>
        <p:nvSpPr>
          <p:cNvPr id="466947" name="Notes Placeholder 2"/>
          <p:cNvSpPr>
            <a:spLocks noGrp="1"/>
          </p:cNvSpPr>
          <p:nvPr>
            <p:ph type="body" idx="1"/>
          </p:nvPr>
        </p:nvSpPr>
        <p:spPr>
          <a:noFill/>
          <a:ln/>
        </p:spPr>
        <p:txBody>
          <a:bodyPr/>
          <a:lstStyle/>
          <a:p>
            <a:pPr eaLnBrk="1" hangingPunct="1"/>
            <a:endParaRPr lang="el-GR" smtClean="0"/>
          </a:p>
        </p:txBody>
      </p:sp>
      <p:sp>
        <p:nvSpPr>
          <p:cNvPr id="465924" name="Slide Number Placeholder 3"/>
          <p:cNvSpPr>
            <a:spLocks noGrp="1"/>
          </p:cNvSpPr>
          <p:nvPr>
            <p:ph type="sldNum" sz="quarter" idx="5"/>
          </p:nvPr>
        </p:nvSpPr>
        <p:spPr/>
        <p:txBody>
          <a:bodyPr/>
          <a:lstStyle/>
          <a:p>
            <a:pPr>
              <a:defRPr/>
            </a:pPr>
            <a:fld id="{9654BFBF-CA94-44CF-803E-C778CA50F6BD}" type="slidenum">
              <a:rPr lang="en-US" smtClean="0"/>
              <a:pPr>
                <a:defRPr/>
              </a:pPr>
              <a:t>53</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p:txBody>
          <a:bodyPr/>
          <a:lstStyle/>
          <a:p>
            <a:pPr>
              <a:defRPr/>
            </a:pPr>
            <a:fld id="{84E0CD3A-5C5E-44B0-A473-F341A3A5C957}" type="slidenum">
              <a:rPr lang="en-US" smtClean="0"/>
              <a:pPr>
                <a:defRPr/>
              </a:pPr>
              <a:t>54</a:t>
            </a:fld>
            <a:endParaRPr lang="en-US" smtClean="0"/>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noFill/>
          <a:ln/>
        </p:spPr>
        <p:txBody>
          <a:bodyPr/>
          <a:lstStyle/>
          <a:p>
            <a:pPr eaLnBrk="1" hangingPunct="1">
              <a:lnSpc>
                <a:spcPct val="90000"/>
              </a:lnSpc>
            </a:pPr>
            <a:r>
              <a:rPr lang="en-GB" b="1" smtClean="0"/>
              <a:t>A Flywheel Energy Storage System</a:t>
            </a:r>
            <a:r>
              <a:rPr lang="en-GB" smtClean="0"/>
              <a:t> consists of a rotating cylinder (rim) suspended on magnetic bearings in a vacuum and connected to a motor/generator. The motor/generator transforms electrical energy into stored kinetic energy by spinning a 150-pound composite rim up to a speed of 700 meters per second. The flywheel is able to spin for extended periods with great efficiency, because friction and drag are virtually eliminated by employing magnetic bearings and a vacuum system. </a:t>
            </a:r>
          </a:p>
          <a:p>
            <a:pPr eaLnBrk="1" hangingPunct="1">
              <a:lnSpc>
                <a:spcPct val="90000"/>
              </a:lnSpc>
            </a:pPr>
            <a:r>
              <a:rPr lang="en-GB" smtClean="0"/>
              <a:t>When the product is called upon to produce electricity (</a:t>
            </a:r>
            <a:r>
              <a:rPr lang="en-GB" smtClean="0">
                <a:hlinkClick r:id="rId3"/>
              </a:rPr>
              <a:t>see flywheel in action</a:t>
            </a:r>
            <a:r>
              <a:rPr lang="en-GB" smtClean="0"/>
              <a:t>), the spinning flywheel drives the motor/generator, that instantaneously converts the kinetic energy into electrical energy. This conversion continues, and the flywheel slows, until it is "discharged.«</a:t>
            </a:r>
            <a:endParaRPr lang="el-GR" smtClean="0"/>
          </a:p>
          <a:p>
            <a:pPr eaLnBrk="1" hangingPunct="1">
              <a:lnSpc>
                <a:spcPct val="90000"/>
              </a:lnSpc>
            </a:pPr>
            <a:endParaRPr lang="el-GR" smtClean="0"/>
          </a:p>
          <a:p>
            <a:pPr eaLnBrk="1" hangingPunct="1">
              <a:lnSpc>
                <a:spcPct val="90000"/>
              </a:lnSpc>
            </a:pPr>
            <a:endParaRPr lang="el-GR" smtClean="0"/>
          </a:p>
          <a:p>
            <a:pPr eaLnBrk="1" hangingPunct="1">
              <a:lnSpc>
                <a:spcPct val="90000"/>
              </a:lnSpc>
            </a:pPr>
            <a:r>
              <a:rPr lang="en-GB" b="1" smtClean="0"/>
              <a:t>Flywheel in Action</a:t>
            </a:r>
            <a:r>
              <a:rPr lang="en-GB" smtClean="0"/>
              <a:t/>
            </a:r>
            <a:br>
              <a:rPr lang="en-GB" smtClean="0"/>
            </a:br>
            <a:r>
              <a:rPr lang="en-GB" smtClean="0"/>
              <a:t>Follow the flywheel through its three modes of operation:</a:t>
            </a:r>
            <a:br>
              <a:rPr lang="en-GB" smtClean="0"/>
            </a:br>
            <a:r>
              <a:rPr lang="en-GB" smtClean="0"/>
              <a:t/>
            </a:r>
            <a:br>
              <a:rPr lang="en-GB" smtClean="0"/>
            </a:br>
            <a:r>
              <a:rPr lang="en-GB" smtClean="0"/>
              <a:t>1. </a:t>
            </a:r>
            <a:r>
              <a:rPr lang="en-GB" smtClean="0">
                <a:hlinkClick r:id="rId4"/>
              </a:rPr>
              <a:t>Flywheel Charge Mode</a:t>
            </a:r>
            <a:endParaRPr lang="en-US" smtClean="0"/>
          </a:p>
          <a:p>
            <a:pPr eaLnBrk="1" hangingPunct="1">
              <a:lnSpc>
                <a:spcPct val="90000"/>
              </a:lnSpc>
            </a:pPr>
            <a:r>
              <a:rPr lang="en-GB" smtClean="0"/>
              <a:t>AC power is supplied to the Flywheel Controller </a:t>
            </a:r>
            <a:endParaRPr lang="el-GR" smtClean="0"/>
          </a:p>
          <a:p>
            <a:pPr eaLnBrk="1" hangingPunct="1">
              <a:lnSpc>
                <a:spcPct val="90000"/>
              </a:lnSpc>
            </a:pPr>
            <a:r>
              <a:rPr lang="en-GB" smtClean="0"/>
              <a:t>Controller powers up the Flywheel to full speed within one hour </a:t>
            </a:r>
            <a:endParaRPr lang="en-US" smtClean="0"/>
          </a:p>
          <a:p>
            <a:pPr eaLnBrk="1" hangingPunct="1">
              <a:lnSpc>
                <a:spcPct val="90000"/>
              </a:lnSpc>
            </a:pPr>
            <a:r>
              <a:rPr lang="en-GB" smtClean="0"/>
              <a:t/>
            </a:r>
            <a:br>
              <a:rPr lang="en-GB" smtClean="0"/>
            </a:br>
            <a:r>
              <a:rPr lang="en-GB" smtClean="0"/>
              <a:t>2. </a:t>
            </a:r>
            <a:r>
              <a:rPr lang="en-GB" smtClean="0">
                <a:hlinkClick r:id="rId5"/>
              </a:rPr>
              <a:t>Flywheel Float Mode</a:t>
            </a:r>
            <a:r>
              <a:rPr lang="en-GB" smtClean="0"/>
              <a:t/>
            </a:r>
            <a:br>
              <a:rPr lang="en-GB" smtClean="0"/>
            </a:br>
            <a:r>
              <a:rPr lang="en-GB" smtClean="0"/>
              <a:t>3. </a:t>
            </a:r>
            <a:r>
              <a:rPr lang="el-GR" smtClean="0">
                <a:hlinkClick r:id="rId6"/>
              </a:rPr>
              <a:t>Flywheel Discharge Mode</a:t>
            </a:r>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lide Image Placeholder 1"/>
          <p:cNvSpPr>
            <a:spLocks noGrp="1" noRot="1" noChangeAspect="1" noTextEdit="1"/>
          </p:cNvSpPr>
          <p:nvPr>
            <p:ph type="sldImg"/>
          </p:nvPr>
        </p:nvSpPr>
        <p:spPr>
          <a:ln/>
        </p:spPr>
      </p:sp>
      <p:sp>
        <p:nvSpPr>
          <p:cNvPr id="473091" name="Notes Placeholder 2"/>
          <p:cNvSpPr>
            <a:spLocks noGrp="1"/>
          </p:cNvSpPr>
          <p:nvPr>
            <p:ph type="body" idx="1"/>
          </p:nvPr>
        </p:nvSpPr>
        <p:spPr>
          <a:noFill/>
          <a:ln/>
        </p:spPr>
        <p:txBody>
          <a:bodyPr/>
          <a:lstStyle/>
          <a:p>
            <a:pPr eaLnBrk="1" hangingPunct="1"/>
            <a:endParaRPr lang="el-GR" smtClean="0"/>
          </a:p>
        </p:txBody>
      </p:sp>
      <p:sp>
        <p:nvSpPr>
          <p:cNvPr id="472068" name="Slide Number Placeholder 3"/>
          <p:cNvSpPr>
            <a:spLocks noGrp="1"/>
          </p:cNvSpPr>
          <p:nvPr>
            <p:ph type="sldNum" sz="quarter" idx="5"/>
          </p:nvPr>
        </p:nvSpPr>
        <p:spPr/>
        <p:txBody>
          <a:bodyPr/>
          <a:lstStyle/>
          <a:p>
            <a:pPr>
              <a:defRPr/>
            </a:pPr>
            <a:fld id="{3F831B7A-1524-4674-80CC-7DD736B183A4}" type="slidenum">
              <a:rPr lang="en-US" smtClean="0"/>
              <a:pPr>
                <a:defRPr/>
              </a:pPr>
              <a:t>55</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p:txBody>
          <a:bodyPr/>
          <a:lstStyle/>
          <a:p>
            <a:pPr>
              <a:defRPr/>
            </a:pPr>
            <a:fld id="{36D45E95-CDB5-47B6-9B98-8D01E83BE231}" type="slidenum">
              <a:rPr lang="en-US" smtClean="0"/>
              <a:pPr>
                <a:defRPr/>
              </a:pPr>
              <a:t>56</a:t>
            </a:fld>
            <a:endParaRPr lang="en-US" smtClean="0"/>
          </a:p>
        </p:txBody>
      </p:sp>
      <p:sp>
        <p:nvSpPr>
          <p:cNvPr id="471043" name="Rectangle 2"/>
          <p:cNvSpPr>
            <a:spLocks noGrp="1" noRot="1" noChangeAspect="1" noChangeArrowheads="1" noTextEdit="1"/>
          </p:cNvSpPr>
          <p:nvPr>
            <p:ph type="sldImg"/>
          </p:nvPr>
        </p:nvSpPr>
        <p:spPr>
          <a:ln/>
        </p:spPr>
      </p:sp>
      <p:sp>
        <p:nvSpPr>
          <p:cNvPr id="471044" name="Rectangle 3"/>
          <p:cNvSpPr>
            <a:spLocks noGrp="1" noChangeArrowheads="1"/>
          </p:cNvSpPr>
          <p:nvPr>
            <p:ph type="body" idx="1"/>
          </p:nvPr>
        </p:nvSpPr>
        <p:spPr>
          <a:noFill/>
          <a:ln/>
        </p:spPr>
        <p:txBody>
          <a:bodyPr/>
          <a:lstStyle/>
          <a:p>
            <a:pPr eaLnBrk="1" hangingPunct="1"/>
            <a:r>
              <a:rPr lang="el-GR" smtClean="0"/>
              <a:t>Μια μικρή κυψέλη καυσίμου της Toshiba θα μπορούσε να αντικαταστήσει τις μπαταρίες στις φορητές ηλεκτρονικές συσκευές από το 2005. Η κυψέλη χρησιμοποιεί μεθανόλη και μπορεί να τροφοδοτήσει ένα mp3 player για 20 ώρες, με μόλις 2ml καυσίμου. </a:t>
            </a:r>
          </a:p>
          <a:p>
            <a:pPr eaLnBrk="1" hangingPunct="1"/>
            <a:r>
              <a:rPr lang="el-GR" smtClean="0"/>
              <a:t>Παρόμοιες κυψέλες καυσίμου που λειτουργούν με υδρογόνο, με μεθάνιο ή μεθανόλη αναμένεται να κάνουν από του χρόνου την εμφάνισή τους και σε φορητούς υπολογιστές. Η NEC έχει ήδη παρουσιάσει έναν πειραματικό φορητό με ενσωματωμένη κυψέλη.</a:t>
            </a:r>
          </a:p>
          <a:p>
            <a:pPr eaLnBrk="1" hangingPunct="1"/>
            <a:r>
              <a:rPr lang="el-GR" smtClean="0"/>
              <a:t>Οι κυψέλες καυσίμου είναι ηλεκτρομηχανικές συσκευές στις οποίες η ενέργεια από χημικές αντιδράσεις μετατρέπεται απευθείας σε ηλεκτρισμό. Τα παραπροϊόντα είναι μόνο διοξείδιο του άνθρακα και νερό, καθιστώντας τις κυψέλες καυσίμου πιο φιλικές για το περιβάλλον.</a:t>
            </a:r>
          </a:p>
          <a:p>
            <a:pPr eaLnBrk="1" hangingPunct="1"/>
            <a:r>
              <a:rPr lang="el-GR" smtClean="0"/>
              <a:t>Το πρωτότυπο που παρουσίασε η Toshiba στην Ιαπωνία έχει μέγεθος 2,2 επί 4,5 εκατοστά και ζυγίζει 8,5 γραμμάρια. «Είναι αρκετά μικρή ώστε να ενσωματωθεί σε ασύρματα ακουστικά για κινητά τηλέφωνα, αλλά αρκετά αποδοτική ώστε να τροφοδοτεί ένα mp3 player για 20 ώρες με ένα και μόνο γέμισμα με δύο χιλιοστόλιτρα μεθανόλης υψηλής συγκέντρωσης» δήλωσε εκπρόσωπος της εταιρείας στο Γαλλικό Πρακτορείο Ειδήσεων.</a:t>
            </a:r>
          </a:p>
          <a:p>
            <a:pPr eaLnBrk="1" hangingPunct="1"/>
            <a:r>
              <a:rPr lang="el-GR" smtClean="0"/>
              <a:t>Η κυψέλη αναμένεται να περάσει στην παραγωγή το 2005, η τιμή της όμως δεν έχει ακόμα καθοριστεί.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p:txBody>
          <a:bodyPr/>
          <a:lstStyle/>
          <a:p>
            <a:pPr>
              <a:defRPr/>
            </a:pPr>
            <a:fld id="{9BE7B39B-D584-45A1-90B5-E98EA97BFAF5}" type="slidenum">
              <a:rPr lang="en-US" smtClean="0"/>
              <a:pPr>
                <a:defRPr/>
              </a:pPr>
              <a:t>57</a:t>
            </a:fld>
            <a:endParaRPr lang="en-US" smtClean="0"/>
          </a:p>
        </p:txBody>
      </p:sp>
      <p:sp>
        <p:nvSpPr>
          <p:cNvPr id="480259" name="Rectangle 2"/>
          <p:cNvSpPr>
            <a:spLocks noGrp="1" noRot="1" noChangeAspect="1" noChangeArrowheads="1" noTextEdit="1"/>
          </p:cNvSpPr>
          <p:nvPr>
            <p:ph type="sldImg"/>
          </p:nvPr>
        </p:nvSpPr>
        <p:spPr>
          <a:ln/>
        </p:spPr>
      </p:sp>
      <p:sp>
        <p:nvSpPr>
          <p:cNvPr id="480260" name="Rectangle 3"/>
          <p:cNvSpPr>
            <a:spLocks noGrp="1" noChangeArrowheads="1"/>
          </p:cNvSpPr>
          <p:nvPr>
            <p:ph type="body" idx="1"/>
          </p:nvPr>
        </p:nvSpPr>
        <p:spPr>
          <a:noFill/>
          <a:ln/>
        </p:spPr>
        <p:txBody>
          <a:bodyPr/>
          <a:lstStyle/>
          <a:p>
            <a:pPr eaLnBrk="1" hangingPunct="1"/>
            <a:r>
              <a:rPr lang="en-GB" b="1" smtClean="0"/>
              <a:t>Origin of the cosmic background radiation </a:t>
            </a:r>
          </a:p>
          <a:p>
            <a:pPr eaLnBrk="1" hangingPunct="1"/>
            <a:r>
              <a:rPr lang="en-GB" b="1" smtClean="0"/>
              <a:t>About 100,000 years after the Big Bang, the temperature of the Universe had dropped sufficiently for electrons and protons to combine into hydrogen atoms, p + e --&gt; H. From this time onwards, radiation was effectively unable to interact with the background gas; it has propagated freely ever since, while constantly losing energy because its wavelength is stretched by the expansion of the Universe. Originally, the radiation temperature was about 3000 degrees Kelvin, whereas today it has fallen to only 3K. </a:t>
            </a:r>
          </a:p>
          <a:p>
            <a:pPr eaLnBrk="1" hangingPunct="1"/>
            <a:r>
              <a:rPr lang="en-GB" b="1" smtClean="0"/>
              <a:t>Observers detecting this radiation today are able to see the Universe at a very early stage on what is known as the `surface of last scattering'. Photons in the cosmic microwave background have been travelling towards us for over ten billion years, and have covered a distance of about a million billion billion miles.</a:t>
            </a:r>
            <a:r>
              <a:rPr lang="en-GB" smtClean="0"/>
              <a:t> </a:t>
            </a:r>
            <a:r>
              <a:rPr lang="en-GB" b="1" smtClean="0"/>
              <a:t>The Origin of Fluctuations in the CBR</a:t>
            </a:r>
            <a:endParaRPr lang="en-GB" smtClean="0"/>
          </a:p>
          <a:p>
            <a:pPr eaLnBrk="1" hangingPunct="1"/>
            <a:r>
              <a:rPr lang="en-GB" smtClean="0"/>
              <a:t>There are a variety of competing theories for the origin of large-scale structure and the fluctuations in the cosmic microwave background radiation. These models fall into two categories: (1) causal topological defect models, such as </a:t>
            </a:r>
            <a:r>
              <a:rPr lang="en-GB" smtClean="0">
                <a:hlinkClick r:id="rId3"/>
              </a:rPr>
              <a:t>cosmic strings</a:t>
            </a:r>
            <a:r>
              <a:rPr lang="el-GR" smtClean="0"/>
              <a:t> </a:t>
            </a:r>
            <a:r>
              <a:rPr lang="en-GB" smtClean="0"/>
              <a:t>and textures, or (2) </a:t>
            </a:r>
            <a:r>
              <a:rPr lang="en-GB" smtClean="0">
                <a:hlinkClick r:id="rId4"/>
              </a:rPr>
              <a:t>inflationary scenarios</a:t>
            </a:r>
            <a:r>
              <a:rPr lang="en-GB" smtClean="0"/>
              <a:t>. </a:t>
            </a: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p:spPr>
        <p:txBody>
          <a:bodyPr/>
          <a:lstStyle/>
          <a:p>
            <a:pPr eaLnBrk="1" hangingPunct="1"/>
            <a:endParaRPr lang="el-GR" smtClean="0"/>
          </a:p>
        </p:txBody>
      </p:sp>
      <p:sp>
        <p:nvSpPr>
          <p:cNvPr id="273412" name="Slide Number Placeholder 3"/>
          <p:cNvSpPr>
            <a:spLocks noGrp="1"/>
          </p:cNvSpPr>
          <p:nvPr>
            <p:ph type="sldNum" sz="quarter" idx="5"/>
          </p:nvPr>
        </p:nvSpPr>
        <p:spPr/>
        <p:txBody>
          <a:bodyPr/>
          <a:lstStyle/>
          <a:p>
            <a:pPr>
              <a:defRPr/>
            </a:pPr>
            <a:fld id="{58045F09-4FE7-4677-A5EA-A349EE5878CC}" type="slidenum">
              <a:rPr lang="en-US" smtClean="0"/>
              <a:pPr>
                <a:defRPr/>
              </a:pPr>
              <a:t>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p:spPr>
        <p:txBody>
          <a:bodyPr/>
          <a:lstStyle/>
          <a:p>
            <a:pPr eaLnBrk="1" hangingPunct="1"/>
            <a:endParaRPr lang="el-GR" smtClean="0"/>
          </a:p>
        </p:txBody>
      </p:sp>
      <p:sp>
        <p:nvSpPr>
          <p:cNvPr id="281604" name="Slide Number Placeholder 3"/>
          <p:cNvSpPr>
            <a:spLocks noGrp="1"/>
          </p:cNvSpPr>
          <p:nvPr>
            <p:ph type="sldNum" sz="quarter" idx="5"/>
          </p:nvPr>
        </p:nvSpPr>
        <p:spPr/>
        <p:txBody>
          <a:bodyPr/>
          <a:lstStyle/>
          <a:p>
            <a:pPr>
              <a:defRPr/>
            </a:pPr>
            <a:fld id="{A2C78C44-C6F5-444D-BB4D-705C1D868EC1}" type="slidenum">
              <a:rPr lang="en-US" smtClean="0"/>
              <a:pPr>
                <a:defRPr/>
              </a:pPr>
              <a:t>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a:ln/>
        </p:spPr>
      </p:sp>
      <p:sp>
        <p:nvSpPr>
          <p:cNvPr id="303107" name="Notes Placeholder 2"/>
          <p:cNvSpPr>
            <a:spLocks noGrp="1"/>
          </p:cNvSpPr>
          <p:nvPr>
            <p:ph type="body" idx="1"/>
          </p:nvPr>
        </p:nvSpPr>
        <p:spPr>
          <a:noFill/>
          <a:ln/>
        </p:spPr>
        <p:txBody>
          <a:bodyPr/>
          <a:lstStyle/>
          <a:p>
            <a:pPr eaLnBrk="1" hangingPunct="1"/>
            <a:endParaRPr lang="el-GR" smtClean="0"/>
          </a:p>
        </p:txBody>
      </p:sp>
      <p:sp>
        <p:nvSpPr>
          <p:cNvPr id="302084" name="Slide Number Placeholder 3"/>
          <p:cNvSpPr>
            <a:spLocks noGrp="1"/>
          </p:cNvSpPr>
          <p:nvPr>
            <p:ph type="sldNum" sz="quarter" idx="5"/>
          </p:nvPr>
        </p:nvSpPr>
        <p:spPr/>
        <p:txBody>
          <a:bodyPr/>
          <a:lstStyle/>
          <a:p>
            <a:pPr>
              <a:defRPr/>
            </a:pPr>
            <a:fld id="{3327B8FA-3880-4F08-B781-3D34D8B1D8CA}" type="slidenum">
              <a:rPr lang="en-US" smtClean="0"/>
              <a:pPr>
                <a:defRPr/>
              </a:pPr>
              <a:t>10</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p:spPr>
        <p:txBody>
          <a:bodyPr/>
          <a:lstStyle/>
          <a:p>
            <a:pPr eaLnBrk="1" hangingPunct="1"/>
            <a:endParaRPr lang="el-GR" smtClean="0"/>
          </a:p>
        </p:txBody>
      </p:sp>
      <p:sp>
        <p:nvSpPr>
          <p:cNvPr id="282628" name="Slide Number Placeholder 3"/>
          <p:cNvSpPr>
            <a:spLocks noGrp="1"/>
          </p:cNvSpPr>
          <p:nvPr>
            <p:ph type="sldNum" sz="quarter" idx="5"/>
          </p:nvPr>
        </p:nvSpPr>
        <p:spPr/>
        <p:txBody>
          <a:bodyPr/>
          <a:lstStyle/>
          <a:p>
            <a:pPr>
              <a:defRPr/>
            </a:pPr>
            <a:fld id="{C4F7A87C-FE74-4479-AA97-80B589BE40C2}" type="slidenum">
              <a:rPr lang="en-US" smtClean="0"/>
              <a:pPr>
                <a:defRPr/>
              </a:pPr>
              <a:t>11</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p:txBody>
          <a:bodyPr/>
          <a:lstStyle/>
          <a:p>
            <a:pPr>
              <a:defRPr/>
            </a:pPr>
            <a:fld id="{6C47BFED-E8F6-4350-A28E-5A51F20AFFB9}" type="slidenum">
              <a:rPr lang="en-US" smtClean="0"/>
              <a:pPr>
                <a:defRPr/>
              </a:pPr>
              <a:t>12</a:t>
            </a:fld>
            <a:endParaRPr lang="en-US"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r>
              <a:rPr lang="el-GR" smtClean="0"/>
              <a:t>PHOTO CAPTION: Arak Oil Refinery in Iran, which is one of the world's largest oil producers. It supplies China with approximately 15 percent of the oil the Asian powerhouse imports, which gives it extraordinary political leverage despite U.S. efforts to isolated it.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C047F6-6FD1-4011-8503-81CD658387C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A6E2E4-2C89-4B6E-9B94-A5A6278C2AE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27418-8A37-44D0-9BC9-40DCDE5855D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lvl1pPr>
              <a:defRPr sz="3600" b="1">
                <a:solidFill>
                  <a:srgbClr val="C00000"/>
                </a:solidFill>
                <a:latin typeface="Cambria Math" panose="02040503050406030204" pitchFamily="18" charset="0"/>
                <a:ea typeface="Cambria Math" panose="02040503050406030204" pitchFamily="18" charset="0"/>
              </a:defRPr>
            </a:lvl1pPr>
          </a:lstStyle>
          <a:p>
            <a:r>
              <a:rPr lang="en-US" smtClean="0"/>
              <a:t>Click to edit Master title style</a:t>
            </a:r>
            <a:endParaRPr lang="el-GR"/>
          </a:p>
        </p:txBody>
      </p:sp>
      <p:sp>
        <p:nvSpPr>
          <p:cNvPr id="3" name="Table Placeholder 2"/>
          <p:cNvSpPr>
            <a:spLocks noGrp="1"/>
          </p:cNvSpPr>
          <p:nvPr>
            <p:ph type="tbl" idx="1"/>
          </p:nvPr>
        </p:nvSpPr>
        <p:spPr>
          <a:xfrm>
            <a:off x="457200" y="1600200"/>
            <a:ext cx="8229600" cy="4525963"/>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6DC54-069C-44F9-A648-E20831A1286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D00124-B74D-48B2-ACAF-B356B8FD2BF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FECEC42-4DBB-4072-A8E1-9200A25633C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lstStyle>
            <a:lvl1pPr>
              <a:defRPr sz="3600" b="1">
                <a:solidFill>
                  <a:srgbClr val="C00000"/>
                </a:solidFill>
                <a:latin typeface="Cambria Math" panose="02040503050406030204" pitchFamily="18" charset="0"/>
                <a:ea typeface="Cambria Math" panose="02040503050406030204" pitchFamily="18" charset="0"/>
              </a:defRPr>
            </a:lvl1pPr>
          </a:lstStyle>
          <a:p>
            <a:r>
              <a:rPr lang="en-US" dirty="0" smtClean="0"/>
              <a:t>Click to edit Master title style</a:t>
            </a:r>
            <a:endParaRPr lang="el-GR" dirty="0"/>
          </a:p>
        </p:txBody>
      </p:sp>
      <p:sp>
        <p:nvSpPr>
          <p:cNvPr id="3" name="Chart Placeholder 2"/>
          <p:cNvSpPr>
            <a:spLocks noGrp="1"/>
          </p:cNvSpPr>
          <p:nvPr>
            <p:ph type="chart" idx="1"/>
          </p:nvPr>
        </p:nvSpPr>
        <p:spPr>
          <a:xfrm>
            <a:off x="457200" y="1600200"/>
            <a:ext cx="8229600" cy="4525963"/>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C8C9DA-BBF2-4BE7-828F-254BC989A00B}"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6C3E32D-0F17-4BCD-8B4C-22022694796E}"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A1168A-79AA-4AF3-BA31-2980AD59A35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lvl1pPr>
              <a:defRPr sz="3200" b="1">
                <a:solidFill>
                  <a:srgbClr val="C00000"/>
                </a:solidFill>
                <a:latin typeface="Cambria Math" panose="02040503050406030204" pitchFamily="18" charset="0"/>
                <a:ea typeface="Cambria Math" panose="02040503050406030204" pitchFamily="18" charset="0"/>
              </a:defRPr>
            </a:lvl1pPr>
          </a:lstStyle>
          <a:p>
            <a:r>
              <a:rPr lang="en-US" dirty="0" smtClean="0"/>
              <a:t>Click to edit Master title style</a:t>
            </a:r>
            <a:endParaRPr lang="el-GR" dirty="0"/>
          </a:p>
        </p:txBody>
      </p:sp>
      <p:sp>
        <p:nvSpPr>
          <p:cNvPr id="3" name="Content Placeholder 2"/>
          <p:cNvSpPr>
            <a:spLocks noGrp="1"/>
          </p:cNvSpPr>
          <p:nvPr>
            <p:ph idx="1"/>
          </p:nvPr>
        </p:nvSpPr>
        <p:spPr>
          <a:xfrm>
            <a:off x="457200" y="1196752"/>
            <a:ext cx="8229600" cy="4929411"/>
          </a:xfrm>
        </p:spPr>
        <p:txBody>
          <a:bodyPr/>
          <a:lstStyle>
            <a:lvl1pPr>
              <a:defRPr sz="2800">
                <a:latin typeface="Cambria Math" panose="02040503050406030204" pitchFamily="18" charset="0"/>
                <a:ea typeface="Cambria Math" panose="02040503050406030204" pitchFamily="18" charset="0"/>
              </a:defRPr>
            </a:lvl1pPr>
            <a:lvl2pPr>
              <a:defRPr sz="2400">
                <a:latin typeface="Cambria Math" panose="02040503050406030204" pitchFamily="18" charset="0"/>
                <a:ea typeface="Cambria Math" panose="02040503050406030204" pitchFamily="18" charset="0"/>
              </a:defRPr>
            </a:lvl2pPr>
            <a:lvl3pPr>
              <a:defRPr sz="2000">
                <a:latin typeface="Cambria Math" panose="02040503050406030204" pitchFamily="18" charset="0"/>
                <a:ea typeface="Cambria Math" panose="02040503050406030204" pitchFamily="18" charset="0"/>
              </a:defRPr>
            </a:lvl3pPr>
            <a:lvl4pPr>
              <a:defRPr sz="1800">
                <a:latin typeface="Cambria Math" panose="02040503050406030204" pitchFamily="18" charset="0"/>
                <a:ea typeface="Cambria Math" panose="02040503050406030204" pitchFamily="18" charset="0"/>
              </a:defRPr>
            </a:lvl4pPr>
            <a:lvl5pPr>
              <a:defRPr sz="1800">
                <a:latin typeface="Cambria Math" panose="02040503050406030204" pitchFamily="18" charset="0"/>
                <a:ea typeface="Cambria Math"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4BBDFF-DE8E-4ACF-92A1-CB36037CE53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0AD5B2-8903-4B1C-9F4F-2442E8322BD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B6C4C4-2010-4C86-B065-42300C0A43D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BADC2D2-3C4E-4ABF-8028-6C8F9EA529E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lvl1pPr>
              <a:defRPr sz="3200" b="1">
                <a:solidFill>
                  <a:srgbClr val="C00000"/>
                </a:solidFill>
                <a:latin typeface="Cambria Math" panose="02040503050406030204" pitchFamily="18" charset="0"/>
                <a:ea typeface="Cambria Math" panose="02040503050406030204" pitchFamily="18" charset="0"/>
              </a:defRPr>
            </a:lvl1pPr>
          </a:lstStyle>
          <a:p>
            <a:r>
              <a:rPr lang="en-US" dirty="0" smtClean="0"/>
              <a:t>Click to edit Master title style</a:t>
            </a:r>
            <a:endParaRPr lang="el-GR"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117999-D129-4888-9755-0ED3BDCAE5F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437C98-ABC1-4EF6-BEB2-8F8148A753C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D1B300-41AC-4A65-9068-46B521BA7A2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160FF5-E9D5-4293-A873-95807201A6B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4900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9219" name="Rectangle 3"/>
          <p:cNvSpPr>
            <a:spLocks noGrp="1" noChangeArrowheads="1"/>
          </p:cNvSpPr>
          <p:nvPr>
            <p:ph type="body" idx="1"/>
          </p:nvPr>
        </p:nvSpPr>
        <p:spPr bwMode="auto">
          <a:xfrm>
            <a:off x="457200" y="980728"/>
            <a:ext cx="8229600" cy="51454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5883E94B-28C3-4F7D-B9EB-509AD6E84B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rtl="0" eaLnBrk="0" fontAlgn="base" hangingPunct="0">
        <a:spcBef>
          <a:spcPct val="0"/>
        </a:spcBef>
        <a:spcAft>
          <a:spcPct val="0"/>
        </a:spcAft>
        <a:defRPr sz="3200" b="1">
          <a:solidFill>
            <a:srgbClr val="C00000"/>
          </a:solidFill>
          <a:latin typeface="Cambria Math" panose="02040503050406030204" pitchFamily="18" charset="0"/>
          <a:ea typeface="Cambria Math" panose="02040503050406030204" pitchFamily="18" charset="0"/>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1.wav"/><Relationship Id="rId7" Type="http://schemas.openxmlformats.org/officeDocument/2006/relationships/image" Target="../media/image14.png"/><Relationship Id="rId2" Type="http://schemas.microsoft.com/office/2007/relationships/media" Target="../media/media11.wav"/><Relationship Id="rId1" Type="http://schemas.openxmlformats.org/officeDocument/2006/relationships/tags" Target="../tags/tag1.xml"/><Relationship Id="rId6" Type="http://schemas.openxmlformats.org/officeDocument/2006/relationships/image" Target="../media/image13.jpe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3.wav"/><Relationship Id="rId7" Type="http://schemas.openxmlformats.org/officeDocument/2006/relationships/image" Target="../media/image17.png"/><Relationship Id="rId2" Type="http://schemas.microsoft.com/office/2007/relationships/media" Target="../media/media13.wav"/><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notesSlide" Target="../notesSlides/notesSlide10.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wav"/><Relationship Id="rId1" Type="http://schemas.microsoft.com/office/2007/relationships/media" Target="../media/media18.wav"/><Relationship Id="rId6" Type="http://schemas.microsoft.com/office/2007/relationships/hdphoto" Target="../media/hdphoto1.wdp"/><Relationship Id="rId5" Type="http://schemas.openxmlformats.org/officeDocument/2006/relationships/image" Target="../media/image25.jpe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19.xml"/><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32.jpe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hyperlink" Target="http://www.howstuffworks.com/3d/turbine-3d.htm" TargetMode="External"/><Relationship Id="rId5" Type="http://schemas.openxmlformats.org/officeDocument/2006/relationships/image" Target="../media/image31.jpe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3.png"/><Relationship Id="rId5" Type="http://schemas.openxmlformats.org/officeDocument/2006/relationships/image" Target="../media/image33.jpe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0.wav"/><Relationship Id="rId7" Type="http://schemas.openxmlformats.org/officeDocument/2006/relationships/image" Target="../media/image37.png"/><Relationship Id="rId2" Type="http://schemas.microsoft.com/office/2007/relationships/media" Target="../media/media30.wav"/><Relationship Id="rId1" Type="http://schemas.openxmlformats.org/officeDocument/2006/relationships/tags" Target="../tags/tag3.xml"/><Relationship Id="rId6" Type="http://schemas.openxmlformats.org/officeDocument/2006/relationships/image" Target="../media/image36.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3.png"/><Relationship Id="rId5" Type="http://schemas.openxmlformats.org/officeDocument/2006/relationships/image" Target="../media/image39.jpe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3.png"/><Relationship Id="rId5" Type="http://schemas.openxmlformats.org/officeDocument/2006/relationships/image" Target="../media/image42.gif"/><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3.png"/><Relationship Id="rId5" Type="http://schemas.openxmlformats.org/officeDocument/2006/relationships/image" Target="../media/image43.jpe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3.png"/><Relationship Id="rId5" Type="http://schemas.openxmlformats.org/officeDocument/2006/relationships/image" Target="../media/image44.jpe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3.png"/><Relationship Id="rId5" Type="http://schemas.openxmlformats.org/officeDocument/2006/relationships/image" Target="../media/image45.jpe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9.wav"/><Relationship Id="rId1" Type="http://schemas.microsoft.com/office/2007/relationships/media" Target="../media/media39.wav"/><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3.png"/><Relationship Id="rId5" Type="http://schemas.openxmlformats.org/officeDocument/2006/relationships/image" Target="../media/image48.jpeg"/><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3.png"/><Relationship Id="rId5" Type="http://schemas.openxmlformats.org/officeDocument/2006/relationships/image" Target="../media/image51.jpeg"/><Relationship Id="rId4"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3.png"/><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3.png"/><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6.wav"/><Relationship Id="rId1" Type="http://schemas.microsoft.com/office/2007/relationships/media" Target="../media/media46.wav"/><Relationship Id="rId5" Type="http://schemas.openxmlformats.org/officeDocument/2006/relationships/image" Target="../media/image3.png"/><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7.wav"/><Relationship Id="rId7" Type="http://schemas.openxmlformats.org/officeDocument/2006/relationships/image" Target="../media/image56.png"/><Relationship Id="rId2" Type="http://schemas.microsoft.com/office/2007/relationships/media" Target="../media/media47.wav"/><Relationship Id="rId1" Type="http://schemas.openxmlformats.org/officeDocument/2006/relationships/tags" Target="../tags/tag4.xml"/><Relationship Id="rId6" Type="http://schemas.openxmlformats.org/officeDocument/2006/relationships/image" Target="../media/image55.jpeg"/><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image" Target="../media/image3.png"/><Relationship Id="rId5" Type="http://schemas.openxmlformats.org/officeDocument/2006/relationships/image" Target="../media/image57.jpeg"/><Relationship Id="rId4"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6" Type="http://schemas.openxmlformats.org/officeDocument/2006/relationships/image" Target="../media/image3.png"/><Relationship Id="rId5" Type="http://schemas.openxmlformats.org/officeDocument/2006/relationships/image" Target="../media/image58.jpe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0.wav"/><Relationship Id="rId1" Type="http://schemas.microsoft.com/office/2007/relationships/media" Target="../media/media50.wav"/><Relationship Id="rId5" Type="http://schemas.openxmlformats.org/officeDocument/2006/relationships/image" Target="../media/image3.png"/><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1.wav"/><Relationship Id="rId1" Type="http://schemas.microsoft.com/office/2007/relationships/media" Target="../media/media51.wav"/><Relationship Id="rId5" Type="http://schemas.openxmlformats.org/officeDocument/2006/relationships/image" Target="../media/image3.png"/><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6" Type="http://schemas.openxmlformats.org/officeDocument/2006/relationships/image" Target="../media/image3.png"/><Relationship Id="rId5" Type="http://schemas.openxmlformats.org/officeDocument/2006/relationships/image" Target="../media/image61.jpeg"/><Relationship Id="rId4" Type="http://schemas.openxmlformats.org/officeDocument/2006/relationships/notesSlide" Target="../notesSlides/notesSlide44.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av"/><Relationship Id="rId1" Type="http://schemas.microsoft.com/office/2007/relationships/media" Target="../media/media53.wav"/><Relationship Id="rId6" Type="http://schemas.openxmlformats.org/officeDocument/2006/relationships/image" Target="../media/image3.png"/><Relationship Id="rId5" Type="http://schemas.openxmlformats.org/officeDocument/2006/relationships/image" Target="../media/image62.gif"/><Relationship Id="rId4" Type="http://schemas.openxmlformats.org/officeDocument/2006/relationships/notesSlide" Target="../notesSlides/notesSlide45.xml"/></Relationships>
</file>

<file path=ppt/slides/_rels/slide5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media54.wav"/><Relationship Id="rId7" Type="http://schemas.openxmlformats.org/officeDocument/2006/relationships/image" Target="../media/image64.png"/><Relationship Id="rId2" Type="http://schemas.microsoft.com/office/2007/relationships/media" Target="../media/media54.wav"/><Relationship Id="rId1" Type="http://schemas.openxmlformats.org/officeDocument/2006/relationships/tags" Target="../tags/tag5.xml"/><Relationship Id="rId6" Type="http://schemas.openxmlformats.org/officeDocument/2006/relationships/image" Target="../media/image63.gif"/><Relationship Id="rId5" Type="http://schemas.openxmlformats.org/officeDocument/2006/relationships/notesSlide" Target="../notesSlides/notesSlide46.xml"/><Relationship Id="rId4" Type="http://schemas.openxmlformats.org/officeDocument/2006/relationships/slideLayout" Target="../slideLayouts/slideLayout4.xml"/><Relationship Id="rId9"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av"/><Relationship Id="rId1" Type="http://schemas.microsoft.com/office/2007/relationships/media" Target="../media/media55.wav"/><Relationship Id="rId6" Type="http://schemas.openxmlformats.org/officeDocument/2006/relationships/image" Target="../media/image3.png"/><Relationship Id="rId5" Type="http://schemas.openxmlformats.org/officeDocument/2006/relationships/image" Target="../media/image66.jpeg"/><Relationship Id="rId4"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audio" Target="../media/media56.wav"/><Relationship Id="rId7" Type="http://schemas.openxmlformats.org/officeDocument/2006/relationships/image" Target="../media/image68.jpeg"/><Relationship Id="rId2" Type="http://schemas.microsoft.com/office/2007/relationships/media" Target="../media/media56.wav"/><Relationship Id="rId1" Type="http://schemas.openxmlformats.org/officeDocument/2006/relationships/tags" Target="../tags/tag6.xml"/><Relationship Id="rId6" Type="http://schemas.openxmlformats.org/officeDocument/2006/relationships/image" Target="../media/image67.jpeg"/><Relationship Id="rId5" Type="http://schemas.openxmlformats.org/officeDocument/2006/relationships/notesSlide" Target="../notesSlides/notesSlide48.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av"/><Relationship Id="rId1" Type="http://schemas.microsoft.com/office/2007/relationships/media" Target="../media/media57.wav"/><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1"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2656"/>
            <a:ext cx="699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Λογότυπο επιχειρησιακού προγράμματος εκπαίδευσης και δια βίου μάθησης&#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2" y="5915025"/>
            <a:ext cx="37242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p:txBody>
          <a:bodyPr/>
          <a:lstStyle/>
          <a:p>
            <a:r>
              <a:rPr lang="el-GR" dirty="0"/>
              <a:t>ΕΝΕΡΓΕΙΑΚΗ ΠΟΛΙΤΙΚΗ ΚΑΙ ΔΙΑΧΕΙΡΙΣΗ - ΛΗΨΗ ΑΠΟΦΑΣΕΩΝ</a:t>
            </a:r>
            <a:endParaRPr lang="en-GB" dirty="0"/>
          </a:p>
        </p:txBody>
      </p:sp>
      <p:sp>
        <p:nvSpPr>
          <p:cNvPr id="5" name="Subtitle 4"/>
          <p:cNvSpPr>
            <a:spLocks noGrp="1"/>
          </p:cNvSpPr>
          <p:nvPr>
            <p:ph type="subTitle" idx="1"/>
          </p:nvPr>
        </p:nvSpPr>
        <p:spPr/>
        <p:txBody>
          <a:bodyPr/>
          <a:lstStyle/>
          <a:p>
            <a:r>
              <a:rPr lang="el-GR" dirty="0"/>
              <a:t>ΔΙΑΛΕΞΗ </a:t>
            </a:r>
            <a:r>
              <a:rPr lang="el-GR" dirty="0" err="1"/>
              <a:t>Νο</a:t>
            </a:r>
            <a:r>
              <a:rPr lang="el-GR" dirty="0"/>
              <a:t> </a:t>
            </a:r>
            <a:r>
              <a:rPr lang="el-GR" dirty="0" smtClean="0"/>
              <a:t>06</a:t>
            </a:r>
          </a:p>
          <a:p>
            <a:r>
              <a:rPr lang="el-GR" smtClean="0"/>
              <a:t>ΕΝΕΡΓΕΙΑΚΕΣ </a:t>
            </a:r>
            <a:r>
              <a:rPr lang="el-GR" smtClean="0"/>
              <a:t>ΤΕΧΝΟΛΟΓΙΕΣ</a:t>
            </a:r>
            <a:endParaRPr lang="en-GB" dirty="0"/>
          </a:p>
          <a:p>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29440940"/>
      </p:ext>
    </p:extLst>
  </p:cSld>
  <p:clrMapOvr>
    <a:masterClrMapping/>
  </p:clrMapOvr>
  <mc:AlternateContent xmlns:mc="http://schemas.openxmlformats.org/markup-compatibility/2006">
    <mc:Choice xmlns:p14="http://schemas.microsoft.com/office/powerpoint/2010/main" Requires="p14">
      <p:transition spd="slow" p14:dur="2000" advTm="9784"/>
    </mc:Choice>
    <mc:Fallback>
      <p:transition spd="slow" advTm="9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351"/>
            <a:ext cx="8397924" cy="6735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5" name="Rectangle 2"/>
          <p:cNvSpPr>
            <a:spLocks noGrp="1" noChangeArrowheads="1"/>
          </p:cNvSpPr>
          <p:nvPr>
            <p:ph type="title"/>
          </p:nvPr>
        </p:nvSpPr>
        <p:spPr/>
        <p:txBody>
          <a:bodyPr/>
          <a:lstStyle/>
          <a:p>
            <a:pPr eaLnBrk="1" hangingPunct="1"/>
            <a:r>
              <a:rPr lang="en-GB" dirty="0" smtClean="0"/>
              <a:t>Alberta tar sands</a:t>
            </a:r>
            <a:endParaRPr lang="el-GR"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744"/>
    </mc:Choice>
    <mc:Fallback>
      <p:transition spd="slow" advTm="25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cdn4.sci-news.com/images/enlarge/image_1523_1e-carbon-dioxid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047"/>
            <a:ext cx="9144000" cy="6866047"/>
          </a:xfrm>
          <a:prstGeom prst="rect">
            <a:avLst/>
          </a:prstGeom>
          <a:noFill/>
          <a:extLst>
            <a:ext uri="{909E8E84-426E-40DD-AFC4-6F175D3DCCD1}">
              <a14:hiddenFill xmlns:a14="http://schemas.microsoft.com/office/drawing/2010/main">
                <a:solidFill>
                  <a:srgbClr val="FFFFFF"/>
                </a:solidFill>
              </a14:hiddenFill>
            </a:ext>
          </a:extLst>
        </p:spPr>
      </p:pic>
      <p:pic>
        <p:nvPicPr>
          <p:cNvPr id="50179" name="Picture 5"/>
          <p:cNvPicPr>
            <a:picLocks noGrp="1" noChangeAspect="1" noChangeArrowheads="1"/>
          </p:cNvPicPr>
          <p:nvPr>
            <p:ph idx="1"/>
          </p:nvPr>
        </p:nvPicPr>
        <p:blipFill rotWithShape="1">
          <a:blip r:embed="rId7" cstate="print"/>
          <a:srcRect l="20160" t="5429" r="22883" b="18895"/>
          <a:stretch/>
        </p:blipFill>
        <p:spPr>
          <a:xfrm>
            <a:off x="4427984" y="1917000"/>
            <a:ext cx="4572000" cy="3024000"/>
          </a:xfrm>
        </p:spPr>
      </p:pic>
      <p:sp>
        <p:nvSpPr>
          <p:cNvPr id="50178" name="Rectangle 6"/>
          <p:cNvSpPr>
            <a:spLocks noGrp="1" noChangeArrowheads="1"/>
          </p:cNvSpPr>
          <p:nvPr>
            <p:ph type="title"/>
          </p:nvPr>
        </p:nvSpPr>
        <p:spPr>
          <a:xfrm>
            <a:off x="0" y="0"/>
            <a:ext cx="8229600" cy="634082"/>
          </a:xfrm>
        </p:spPr>
        <p:txBody>
          <a:bodyPr/>
          <a:lstStyle/>
          <a:p>
            <a:pPr eaLnBrk="1" hangingPunct="1"/>
            <a:r>
              <a:rPr lang="el-GR" sz="4000" dirty="0" smtClean="0"/>
              <a:t>ΠΟΡΩΔΕΣ ΠΕΤΡΩΜΑ ΜΕ ΠΕΤΡΕΛΑΙΟ</a:t>
            </a:r>
            <a:endParaRPr lang="en-US" sz="4000" dirty="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3288"/>
    </mc:Choice>
    <mc:Fallback>
      <p:transition spd="slow" advTm="23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0179"/>
                                        </p:tgtEl>
                                        <p:attrNameLst>
                                          <p:attrName>style.visibility</p:attrName>
                                        </p:attrNameLst>
                                      </p:cBhvr>
                                      <p:to>
                                        <p:strVal val="visible"/>
                                      </p:to>
                                    </p:set>
                                    <p:anim calcmode="lin" valueType="num">
                                      <p:cBhvr additive="base">
                                        <p:cTn id="11" dur="500" fill="hold"/>
                                        <p:tgtEl>
                                          <p:spTgt spid="50179"/>
                                        </p:tgtEl>
                                        <p:attrNameLst>
                                          <p:attrName>ppt_x</p:attrName>
                                        </p:attrNameLst>
                                      </p:cBhvr>
                                      <p:tavLst>
                                        <p:tav tm="0">
                                          <p:val>
                                            <p:strVal val="#ppt_x"/>
                                          </p:val>
                                        </p:tav>
                                        <p:tav tm="100000">
                                          <p:val>
                                            <p:strVal val="#ppt_x"/>
                                          </p:val>
                                        </p:tav>
                                      </p:tavLst>
                                    </p:anim>
                                    <p:anim calcmode="lin" valueType="num">
                                      <p:cBhvr additive="base">
                                        <p:cTn id="12" dur="500" fill="hold"/>
                                        <p:tgtEl>
                                          <p:spTgt spid="501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383"/>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634" name="Rectangle 2"/>
          <p:cNvSpPr>
            <a:spLocks noGrp="1" noChangeArrowheads="1"/>
          </p:cNvSpPr>
          <p:nvPr>
            <p:ph type="title"/>
          </p:nvPr>
        </p:nvSpPr>
        <p:spPr>
          <a:xfrm>
            <a:off x="0" y="0"/>
            <a:ext cx="3131840" cy="634082"/>
          </a:xfrm>
        </p:spPr>
        <p:txBody>
          <a:bodyPr/>
          <a:lstStyle/>
          <a:p>
            <a:pPr eaLnBrk="1" hangingPunct="1"/>
            <a:r>
              <a:rPr lang="el-GR" dirty="0" err="1" smtClean="0"/>
              <a:t>Oil</a:t>
            </a:r>
            <a:r>
              <a:rPr lang="el-GR" dirty="0" smtClean="0"/>
              <a:t> </a:t>
            </a:r>
            <a:r>
              <a:rPr lang="el-GR" dirty="0" err="1" smtClean="0"/>
              <a:t>Refinery</a:t>
            </a:r>
            <a:endParaRPr lang="el-GR"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877"/>
    </mc:Choice>
    <mc:Fallback>
      <p:transition spd="slow" advTm="24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5724128" y="7937"/>
            <a:ext cx="3403476" cy="1188815"/>
          </a:xfrm>
        </p:spPr>
        <p:txBody>
          <a:bodyPr/>
          <a:lstStyle/>
          <a:p>
            <a:pPr eaLnBrk="1" hangingPunct="1"/>
            <a:r>
              <a:rPr lang="el-GR" dirty="0" smtClean="0"/>
              <a:t>ΤΟ ΦΥΣΙΚΟ ΑΕΡΙΟ</a:t>
            </a:r>
          </a:p>
        </p:txBody>
      </p:sp>
      <p:sp>
        <p:nvSpPr>
          <p:cNvPr id="2" name="AutoShape 2" descr="Image result for NATURAL G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48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937"/>
            <a:ext cx="5136505" cy="3847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5551" y="3068961"/>
            <a:ext cx="5052053" cy="378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2782450"/>
            <a:ext cx="4075551" cy="4075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112"/>
    </mc:Choice>
    <mc:Fallback>
      <p:transition spd="slow" advTm="8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4821"/>
                                        </p:tgtEl>
                                        <p:attrNameLst>
                                          <p:attrName>style.visibility</p:attrName>
                                        </p:attrNameLst>
                                      </p:cBhvr>
                                      <p:to>
                                        <p:strVal val="visible"/>
                                      </p:to>
                                    </p:set>
                                    <p:anim calcmode="lin" valueType="num">
                                      <p:cBhvr additive="base">
                                        <p:cTn id="11" dur="500" fill="hold"/>
                                        <p:tgtEl>
                                          <p:spTgt spid="34821"/>
                                        </p:tgtEl>
                                        <p:attrNameLst>
                                          <p:attrName>ppt_x</p:attrName>
                                        </p:attrNameLst>
                                      </p:cBhvr>
                                      <p:tavLst>
                                        <p:tav tm="0">
                                          <p:val>
                                            <p:strVal val="#ppt_x"/>
                                          </p:val>
                                        </p:tav>
                                        <p:tav tm="100000">
                                          <p:val>
                                            <p:strVal val="#ppt_x"/>
                                          </p:val>
                                        </p:tav>
                                      </p:tavLst>
                                    </p:anim>
                                    <p:anim calcmode="lin" valueType="num">
                                      <p:cBhvr additive="base">
                                        <p:cTn id="12" dur="500" fill="hold"/>
                                        <p:tgtEl>
                                          <p:spTgt spid="348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http://www.pacificconnectorgp.com/assets/images/gallery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70" y="0"/>
            <a:ext cx="9340248" cy="6955954"/>
          </a:xfrm>
          <a:prstGeom prst="rect">
            <a:avLst/>
          </a:prstGeom>
          <a:noFill/>
          <a:extLst>
            <a:ext uri="{909E8E84-426E-40DD-AFC4-6F175D3DCCD1}">
              <a14:hiddenFill xmlns:a14="http://schemas.microsoft.com/office/drawing/2010/main">
                <a:solidFill>
                  <a:srgbClr val="FFFFFF"/>
                </a:solidFill>
              </a14:hiddenFill>
            </a:ext>
          </a:extLst>
        </p:spPr>
      </p:pic>
      <p:sp>
        <p:nvSpPr>
          <p:cNvPr id="77826" name="Rectangle 2"/>
          <p:cNvSpPr>
            <a:spLocks noGrp="1" noChangeArrowheads="1"/>
          </p:cNvSpPr>
          <p:nvPr>
            <p:ph type="title"/>
          </p:nvPr>
        </p:nvSpPr>
        <p:spPr>
          <a:xfrm>
            <a:off x="0" y="32420"/>
            <a:ext cx="8229600" cy="423983"/>
          </a:xfrm>
        </p:spPr>
        <p:txBody>
          <a:bodyPr/>
          <a:lstStyle/>
          <a:p>
            <a:pPr eaLnBrk="1" hangingPunct="1"/>
            <a:r>
              <a:rPr lang="el-GR" dirty="0" smtClean="0"/>
              <a:t>Το φυσικό αέριο</a:t>
            </a:r>
            <a:r>
              <a:rPr lang="en-GB" dirty="0" smtClean="0"/>
              <a:t> – </a:t>
            </a:r>
            <a:r>
              <a:rPr lang="el-GR" dirty="0" smtClean="0"/>
              <a:t>κατασκευή αγωγού</a:t>
            </a:r>
            <a:endParaRPr 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138"/>
    </mc:Choice>
    <mc:Fallback>
      <p:transition spd="slow" advTm="10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274638"/>
            <a:ext cx="8229600" cy="417512"/>
          </a:xfrm>
        </p:spPr>
        <p:txBody>
          <a:bodyPr/>
          <a:lstStyle/>
          <a:p>
            <a:pPr eaLnBrk="1" hangingPunct="1"/>
            <a:r>
              <a:rPr lang="el-GR" sz="2800" smtClean="0"/>
              <a:t>ΤΟ ΦΥΣΙΚΟ ΑΕΡΙΟ ΣΤΗΝ ΕΥΡΩΠΗ</a:t>
            </a:r>
            <a:endParaRPr lang="en-US" sz="2800" smtClean="0"/>
          </a:p>
        </p:txBody>
      </p:sp>
      <p:pic>
        <p:nvPicPr>
          <p:cNvPr id="78851" name="Picture 4"/>
          <p:cNvPicPr>
            <a:picLocks noGrp="1" noChangeAspect="1" noChangeArrowheads="1"/>
          </p:cNvPicPr>
          <p:nvPr>
            <p:ph idx="1"/>
          </p:nvPr>
        </p:nvPicPr>
        <p:blipFill>
          <a:blip r:embed="rId5" cstate="print"/>
          <a:srcRect/>
          <a:stretch>
            <a:fillRect/>
          </a:stretch>
        </p:blipFill>
        <p:spPr>
          <a:xfrm>
            <a:off x="611188" y="765175"/>
            <a:ext cx="7921625" cy="5870575"/>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819"/>
    </mc:Choice>
    <mc:Fallback>
      <p:transition spd="slow" advTm="19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title"/>
          </p:nvPr>
        </p:nvSpPr>
        <p:spPr/>
        <p:txBody>
          <a:bodyPr/>
          <a:lstStyle/>
          <a:p>
            <a:pPr eaLnBrk="1" hangingPunct="1"/>
            <a:r>
              <a:rPr lang="el-GR" sz="4000" smtClean="0"/>
              <a:t>ΡΕΒΥΘΟΥΣΑ: ΣΤΑΘΜΟΣ ΑΠΟΘΗΚΕΥΣΗΣ</a:t>
            </a:r>
            <a:endParaRPr lang="en-US" sz="4000" smtClean="0"/>
          </a:p>
        </p:txBody>
      </p:sp>
      <p:pic>
        <p:nvPicPr>
          <p:cNvPr id="80899" name="Picture 5" descr="2"/>
          <p:cNvPicPr>
            <a:picLocks noGrp="1" noChangeAspect="1" noChangeArrowheads="1"/>
          </p:cNvPicPr>
          <p:nvPr>
            <p:ph idx="1"/>
          </p:nvPr>
        </p:nvPicPr>
        <p:blipFill>
          <a:blip r:embed="rId5" cstate="print"/>
          <a:srcRect/>
          <a:stretch>
            <a:fillRect/>
          </a:stretch>
        </p:blipFill>
        <p:spPr>
          <a:xfrm>
            <a:off x="611560" y="1268759"/>
            <a:ext cx="8064896" cy="5093113"/>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742"/>
    </mc:Choice>
    <mc:Fallback>
      <p:transition spd="slow" advTm="45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8972" y="12998"/>
            <a:ext cx="4330824" cy="634082"/>
          </a:xfrm>
        </p:spPr>
        <p:txBody>
          <a:bodyPr/>
          <a:lstStyle/>
          <a:p>
            <a:pPr eaLnBrk="1" hangingPunct="1"/>
            <a:r>
              <a:rPr lang="el-GR" dirty="0" smtClean="0"/>
              <a:t>ΠΥΡΗΝΙΚΑ ΚΑΥΣΙΜΑ</a:t>
            </a:r>
            <a:endParaRPr lang="en-US" dirty="0" smtClean="0"/>
          </a:p>
        </p:txBody>
      </p:sp>
      <p:pic>
        <p:nvPicPr>
          <p:cNvPr id="36866" name="Picture 2" descr="http://www.acsept.org/Images/fue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52128"/>
            <a:ext cx="4566550" cy="3263617"/>
          </a:xfrm>
          <a:prstGeom prst="rect">
            <a:avLst/>
          </a:prstGeom>
          <a:noFill/>
          <a:extLst>
            <a:ext uri="{909E8E84-426E-40DD-AFC4-6F175D3DCCD1}">
              <a14:hiddenFill xmlns:a14="http://schemas.microsoft.com/office/drawing/2010/main">
                <a:solidFill>
                  <a:srgbClr val="FFFFFF"/>
                </a:solidFill>
              </a14:hiddenFill>
            </a:ext>
          </a:extLst>
        </p:spPr>
      </p:pic>
      <p:pic>
        <p:nvPicPr>
          <p:cNvPr id="368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7220" y="4162425"/>
            <a:ext cx="436245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620688"/>
            <a:ext cx="4347642" cy="2862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246"/>
    </mc:Choice>
    <mc:Fallback>
      <p:transition spd="slow" advTm="14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6"/>
          <p:cNvSpPr>
            <a:spLocks noGrp="1" noChangeArrowheads="1"/>
          </p:cNvSpPr>
          <p:nvPr>
            <p:ph type="title"/>
          </p:nvPr>
        </p:nvSpPr>
        <p:spPr/>
        <p:txBody>
          <a:bodyPr/>
          <a:lstStyle/>
          <a:p>
            <a:pPr eaLnBrk="1" hangingPunct="1"/>
            <a:r>
              <a:rPr lang="el-GR" smtClean="0"/>
              <a:t>Πυρηνικός αντιδραστήρας</a:t>
            </a:r>
            <a:endParaRPr lang="en-US" smtClean="0"/>
          </a:p>
        </p:txBody>
      </p:sp>
      <p:pic>
        <p:nvPicPr>
          <p:cNvPr id="37890" name="Picture 2" descr="http://www.euronuclear.org/info/encyclopedia/images/bwr.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74000"/>
                    </a14:imgEffect>
                  </a14:imgLayer>
                </a14:imgProps>
              </a:ext>
              <a:ext uri="{28A0092B-C50C-407E-A947-70E740481C1C}">
                <a14:useLocalDpi xmlns:a14="http://schemas.microsoft.com/office/drawing/2010/main" val="0"/>
              </a:ext>
            </a:extLst>
          </a:blip>
          <a:srcRect/>
          <a:stretch>
            <a:fillRect/>
          </a:stretch>
        </p:blipFill>
        <p:spPr bwMode="auto">
          <a:xfrm>
            <a:off x="323528" y="908719"/>
            <a:ext cx="7992888" cy="611549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656"/>
    </mc:Choice>
    <mc:Fallback>
      <p:transition spd="slow" advTm="15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6"/>
          <p:cNvSpPr>
            <a:spLocks noGrp="1" noChangeArrowheads="1"/>
          </p:cNvSpPr>
          <p:nvPr>
            <p:ph type="title"/>
          </p:nvPr>
        </p:nvSpPr>
        <p:spPr/>
        <p:txBody>
          <a:bodyPr/>
          <a:lstStyle/>
          <a:p>
            <a:pPr eaLnBrk="1" hangingPunct="1"/>
            <a:r>
              <a:rPr lang="el-GR" sz="4000" smtClean="0"/>
              <a:t>Υαλοποίηση πυρηνικών αποβλήτων</a:t>
            </a:r>
            <a:endParaRPr lang="en-US" sz="4000" smtClean="0"/>
          </a:p>
        </p:txBody>
      </p:sp>
      <p:pic>
        <p:nvPicPr>
          <p:cNvPr id="90115" name="Picture 5" descr="VitrifiedSilos"/>
          <p:cNvPicPr>
            <a:picLocks noGrp="1" noChangeAspect="1" noChangeArrowheads="1"/>
          </p:cNvPicPr>
          <p:nvPr>
            <p:ph idx="1"/>
          </p:nvPr>
        </p:nvPicPr>
        <p:blipFill>
          <a:blip r:embed="rId5" cstate="print"/>
          <a:srcRect/>
          <a:stretch>
            <a:fillRect/>
          </a:stretch>
        </p:blipFill>
        <p:spPr>
          <a:xfrm>
            <a:off x="2411413" y="1700213"/>
            <a:ext cx="3541712" cy="4752975"/>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775"/>
    </mc:Choice>
    <mc:Fallback>
      <p:transition spd="slow" advTm="26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2" descr="image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823912"/>
            <a:ext cx="6943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60677816"/>
      </p:ext>
    </p:extLst>
  </p:cSld>
  <p:clrMapOvr>
    <a:masterClrMapping/>
  </p:clrMapOvr>
  <mc:AlternateContent xmlns:mc="http://schemas.openxmlformats.org/markup-compatibility/2006">
    <mc:Choice xmlns:p14="http://schemas.microsoft.com/office/powerpoint/2010/main" Requires="p14">
      <p:transition spd="slow" p14:dur="2000" advTm="569"/>
    </mc:Choice>
    <mc:Fallback>
      <p:transition spd="slow" advTm="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l-GR" smtClean="0"/>
              <a:t>ΣΥΝΤΗΞΗ</a:t>
            </a:r>
          </a:p>
        </p:txBody>
      </p:sp>
      <p:sp>
        <p:nvSpPr>
          <p:cNvPr id="2" name="AutoShape 2" descr="Image result for nuclear fu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89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165890"/>
            <a:ext cx="7200800" cy="5143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154"/>
    </mc:Choice>
    <mc:Fallback>
      <p:transition spd="slow" advTm="13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title"/>
          </p:nvPr>
        </p:nvSpPr>
        <p:spPr/>
        <p:txBody>
          <a:bodyPr/>
          <a:lstStyle/>
          <a:p>
            <a:pPr eaLnBrk="1" hangingPunct="1"/>
            <a:r>
              <a:rPr lang="el-GR" sz="4000" smtClean="0"/>
              <a:t>Σύντηξη – συγκράτηση πλάσματος</a:t>
            </a:r>
            <a:endParaRPr lang="en-US" sz="4000" smtClean="0"/>
          </a:p>
        </p:txBody>
      </p:sp>
      <p:pic>
        <p:nvPicPr>
          <p:cNvPr id="399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5383" y="1369244"/>
            <a:ext cx="4995639" cy="4741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descr="http://universe-review.ca/I13-09-plasma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67334"/>
            <a:ext cx="4139952" cy="510664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932"/>
    </mc:Choice>
    <mc:Fallback>
      <p:transition spd="slow" advTm="19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l-GR" sz="4000" smtClean="0"/>
              <a:t>Ενεργειακή μετατροπή </a:t>
            </a:r>
            <a:br>
              <a:rPr lang="el-GR" sz="4000" smtClean="0"/>
            </a:br>
            <a:r>
              <a:rPr lang="el-GR" sz="4000" smtClean="0"/>
              <a:t>σε θερμικό σταθμό</a:t>
            </a:r>
          </a:p>
        </p:txBody>
      </p:sp>
      <p:graphicFrame>
        <p:nvGraphicFramePr>
          <p:cNvPr id="4" name="Diagram 3"/>
          <p:cNvGraphicFramePr/>
          <p:nvPr>
            <p:extLst>
              <p:ext uri="{D42A27DB-BD31-4B8C-83A1-F6EECF244321}">
                <p14:modId xmlns:p14="http://schemas.microsoft.com/office/powerpoint/2010/main" val="4177502174"/>
              </p:ext>
            </p:extLst>
          </p:nvPr>
        </p:nvGraphicFramePr>
        <p:xfrm>
          <a:off x="1524000" y="1397000"/>
          <a:ext cx="6864424" cy="50563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684"/>
    </mc:Choice>
    <mc:Fallback>
      <p:transition spd="slow" advTm="40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116632"/>
            <a:ext cx="8229600" cy="575345"/>
          </a:xfrm>
        </p:spPr>
        <p:txBody>
          <a:bodyPr/>
          <a:lstStyle/>
          <a:p>
            <a:pPr eaLnBrk="1" hangingPunct="1"/>
            <a:r>
              <a:rPr lang="el-GR" dirty="0" smtClean="0"/>
              <a:t>ΜΗΧΑΝΕΣ</a:t>
            </a:r>
          </a:p>
        </p:txBody>
      </p:sp>
      <p:sp>
        <p:nvSpPr>
          <p:cNvPr id="108547" name="Rectangle 3"/>
          <p:cNvSpPr>
            <a:spLocks noGrp="1" noChangeArrowheads="1"/>
          </p:cNvSpPr>
          <p:nvPr>
            <p:ph type="body" idx="1"/>
          </p:nvPr>
        </p:nvSpPr>
        <p:spPr>
          <a:xfrm>
            <a:off x="251520" y="764704"/>
            <a:ext cx="8640960" cy="5760640"/>
          </a:xfrm>
        </p:spPr>
        <p:txBody>
          <a:bodyPr/>
          <a:lstStyle/>
          <a:p>
            <a:pPr eaLnBrk="1" hangingPunct="1">
              <a:lnSpc>
                <a:spcPct val="80000"/>
              </a:lnSpc>
            </a:pPr>
            <a:r>
              <a:rPr lang="en-US" dirty="0" smtClean="0">
                <a:solidFill>
                  <a:schemeClr val="accent1">
                    <a:lumMod val="10000"/>
                  </a:schemeClr>
                </a:solidFill>
              </a:rPr>
              <a:t>I</a:t>
            </a:r>
            <a:r>
              <a:rPr lang="el-GR" dirty="0" smtClean="0">
                <a:solidFill>
                  <a:schemeClr val="accent1">
                    <a:lumMod val="10000"/>
                  </a:schemeClr>
                </a:solidFill>
              </a:rPr>
              <a:t>. ΘΕΡΜΙΚΑ</a:t>
            </a:r>
          </a:p>
          <a:p>
            <a:pPr lvl="1" eaLnBrk="1" hangingPunct="1">
              <a:lnSpc>
                <a:spcPct val="80000"/>
              </a:lnSpc>
            </a:pPr>
            <a:r>
              <a:rPr lang="el-GR" dirty="0" smtClean="0">
                <a:solidFill>
                  <a:schemeClr val="accent1">
                    <a:lumMod val="10000"/>
                  </a:schemeClr>
                </a:solidFill>
              </a:rPr>
              <a:t>ΑΤΜΟΥ</a:t>
            </a:r>
          </a:p>
          <a:p>
            <a:pPr lvl="2" eaLnBrk="1" hangingPunct="1">
              <a:lnSpc>
                <a:spcPct val="80000"/>
              </a:lnSpc>
            </a:pPr>
            <a:r>
              <a:rPr lang="el-GR" dirty="0" smtClean="0">
                <a:solidFill>
                  <a:schemeClr val="accent1">
                    <a:lumMod val="10000"/>
                  </a:schemeClr>
                </a:solidFill>
              </a:rPr>
              <a:t>ΠΑΛΙΝΔΡΟΜΙΚΕΣ</a:t>
            </a:r>
          </a:p>
          <a:p>
            <a:pPr lvl="2" eaLnBrk="1" hangingPunct="1">
              <a:lnSpc>
                <a:spcPct val="80000"/>
              </a:lnSpc>
            </a:pPr>
            <a:r>
              <a:rPr lang="el-GR" dirty="0" smtClean="0">
                <a:solidFill>
                  <a:schemeClr val="accent1">
                    <a:lumMod val="10000"/>
                  </a:schemeClr>
                </a:solidFill>
              </a:rPr>
              <a:t>ΣΤΡΟΒΙΛΟΙ</a:t>
            </a:r>
          </a:p>
          <a:p>
            <a:pPr lvl="1" eaLnBrk="1" hangingPunct="1">
              <a:lnSpc>
                <a:spcPct val="80000"/>
              </a:lnSpc>
            </a:pPr>
            <a:r>
              <a:rPr lang="el-GR" dirty="0" smtClean="0">
                <a:solidFill>
                  <a:schemeClr val="accent1">
                    <a:lumMod val="10000"/>
                  </a:schemeClr>
                </a:solidFill>
              </a:rPr>
              <a:t>ΜΗΧΑΝΕΣ ΕΣΩΤΕΡΙΚΗΣ ΚΑΥΣΗΣ </a:t>
            </a:r>
          </a:p>
          <a:p>
            <a:pPr lvl="1" eaLnBrk="1" hangingPunct="1">
              <a:lnSpc>
                <a:spcPct val="80000"/>
              </a:lnSpc>
            </a:pPr>
            <a:r>
              <a:rPr lang="el-GR" dirty="0" smtClean="0">
                <a:solidFill>
                  <a:schemeClr val="accent1">
                    <a:lumMod val="10000"/>
                  </a:schemeClr>
                </a:solidFill>
              </a:rPr>
              <a:t>ΜΗΧΑΝΕΣ ΕΞΩΤΕΡΙΚΗΣ ΚΑΥΣΗΣ</a:t>
            </a:r>
          </a:p>
          <a:p>
            <a:pPr lvl="1" eaLnBrk="1" hangingPunct="1">
              <a:lnSpc>
                <a:spcPct val="80000"/>
              </a:lnSpc>
            </a:pPr>
            <a:r>
              <a:rPr lang="el-GR" dirty="0" smtClean="0">
                <a:solidFill>
                  <a:schemeClr val="accent1">
                    <a:lumMod val="10000"/>
                  </a:schemeClr>
                </a:solidFill>
              </a:rPr>
              <a:t>ΑΕΡΙΟΣΤΡΟΒΙΛΟΜΗΧΑΝΕΣ</a:t>
            </a:r>
            <a:endParaRPr lang="en-GB" dirty="0" smtClean="0">
              <a:solidFill>
                <a:schemeClr val="accent1">
                  <a:lumMod val="10000"/>
                </a:schemeClr>
              </a:solidFill>
            </a:endParaRPr>
          </a:p>
          <a:p>
            <a:pPr lvl="1" eaLnBrk="1" hangingPunct="1">
              <a:lnSpc>
                <a:spcPct val="80000"/>
              </a:lnSpc>
              <a:buFontTx/>
              <a:buNone/>
            </a:pPr>
            <a:endParaRPr lang="el-GR" dirty="0" smtClean="0">
              <a:solidFill>
                <a:schemeClr val="accent1">
                  <a:lumMod val="10000"/>
                </a:schemeClr>
              </a:solidFill>
            </a:endParaRPr>
          </a:p>
          <a:p>
            <a:pPr eaLnBrk="1" hangingPunct="1">
              <a:lnSpc>
                <a:spcPct val="80000"/>
              </a:lnSpc>
            </a:pPr>
            <a:r>
              <a:rPr lang="el-GR" dirty="0" smtClean="0">
                <a:solidFill>
                  <a:schemeClr val="accent1">
                    <a:lumMod val="10000"/>
                  </a:schemeClr>
                </a:solidFill>
              </a:rPr>
              <a:t>ΙΙ</a:t>
            </a:r>
            <a:r>
              <a:rPr lang="el-GR" smtClean="0">
                <a:solidFill>
                  <a:schemeClr val="accent1">
                    <a:lumMod val="10000"/>
                  </a:schemeClr>
                </a:solidFill>
              </a:rPr>
              <a:t>. ΥΔΡΟΗΛΕΚΤΡΙΚΑ</a:t>
            </a:r>
          </a:p>
          <a:p>
            <a:pPr eaLnBrk="1" hangingPunct="1">
              <a:lnSpc>
                <a:spcPct val="80000"/>
              </a:lnSpc>
            </a:pPr>
            <a:endParaRPr lang="en-GB" dirty="0" smtClean="0">
              <a:solidFill>
                <a:schemeClr val="accent1">
                  <a:lumMod val="10000"/>
                </a:schemeClr>
              </a:solidFill>
            </a:endParaRPr>
          </a:p>
          <a:p>
            <a:pPr eaLnBrk="1" hangingPunct="1">
              <a:lnSpc>
                <a:spcPct val="80000"/>
              </a:lnSpc>
            </a:pPr>
            <a:r>
              <a:rPr lang="el-GR" smtClean="0">
                <a:solidFill>
                  <a:schemeClr val="accent1">
                    <a:lumMod val="10000"/>
                  </a:schemeClr>
                </a:solidFill>
              </a:rPr>
              <a:t>ΙΙΙ</a:t>
            </a:r>
            <a:r>
              <a:rPr lang="el-GR" dirty="0" smtClean="0">
                <a:solidFill>
                  <a:schemeClr val="accent1">
                    <a:lumMod val="10000"/>
                  </a:schemeClr>
                </a:solidFill>
              </a:rPr>
              <a:t>. </a:t>
            </a:r>
            <a:r>
              <a:rPr lang="el-GR" smtClean="0">
                <a:solidFill>
                  <a:schemeClr val="accent1">
                    <a:lumMod val="10000"/>
                  </a:schemeClr>
                </a:solidFill>
              </a:rPr>
              <a:t>ΑΙΟΛΙΚΕΣ ΜΗΧΑΝΕΣ</a:t>
            </a:r>
          </a:p>
          <a:p>
            <a:pPr eaLnBrk="1" hangingPunct="1">
              <a:lnSpc>
                <a:spcPct val="80000"/>
              </a:lnSpc>
            </a:pPr>
            <a:endParaRPr lang="en-GB" dirty="0" smtClean="0">
              <a:solidFill>
                <a:schemeClr val="accent1">
                  <a:lumMod val="10000"/>
                </a:schemeClr>
              </a:solidFill>
            </a:endParaRPr>
          </a:p>
          <a:p>
            <a:pPr eaLnBrk="1" hangingPunct="1">
              <a:lnSpc>
                <a:spcPct val="80000"/>
              </a:lnSpc>
            </a:pPr>
            <a:r>
              <a:rPr lang="en-GB" smtClean="0">
                <a:solidFill>
                  <a:schemeClr val="accent1">
                    <a:lumMod val="10000"/>
                  </a:schemeClr>
                </a:solidFill>
              </a:rPr>
              <a:t>IV</a:t>
            </a:r>
            <a:r>
              <a:rPr lang="en-GB" dirty="0" smtClean="0">
                <a:solidFill>
                  <a:schemeClr val="accent1">
                    <a:lumMod val="10000"/>
                  </a:schemeClr>
                </a:solidFill>
              </a:rPr>
              <a:t>. </a:t>
            </a:r>
            <a:r>
              <a:rPr lang="el-GR" dirty="0" smtClean="0">
                <a:solidFill>
                  <a:schemeClr val="accent1">
                    <a:lumMod val="10000"/>
                  </a:schemeClr>
                </a:solidFill>
              </a:rPr>
              <a:t>ΑΜΕΣΗΣ ΜΕΤΑΤΡΟΠΗΣ</a:t>
            </a:r>
          </a:p>
          <a:p>
            <a:pPr lvl="1" eaLnBrk="1" hangingPunct="1">
              <a:lnSpc>
                <a:spcPct val="80000"/>
              </a:lnSpc>
            </a:pPr>
            <a:r>
              <a:rPr lang="el-GR" dirty="0" smtClean="0">
                <a:solidFill>
                  <a:schemeClr val="accent1">
                    <a:lumMod val="10000"/>
                  </a:schemeClr>
                </a:solidFill>
              </a:rPr>
              <a:t>ΚΥΤΤΑΡΑ ΚΑΥΣΙΜΟΥ</a:t>
            </a:r>
          </a:p>
          <a:p>
            <a:pPr lvl="1" eaLnBrk="1" hangingPunct="1">
              <a:lnSpc>
                <a:spcPct val="80000"/>
              </a:lnSpc>
            </a:pPr>
            <a:r>
              <a:rPr lang="el-GR" smtClean="0">
                <a:solidFill>
                  <a:schemeClr val="accent1">
                    <a:lumMod val="10000"/>
                  </a:schemeClr>
                </a:solidFill>
              </a:rPr>
              <a:t>ΦΩΤΟΒΟΛΤΑΪΚΑ</a:t>
            </a:r>
            <a:endParaRPr lang="el-GR" dirty="0" smtClean="0">
              <a:solidFill>
                <a:schemeClr val="accent1">
                  <a:lumMod val="10000"/>
                </a:schemeClr>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663"/>
    </mc:Choice>
    <mc:Fallback>
      <p:transition spd="slow" advTm="6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l-GR" smtClean="0"/>
              <a:t>ΑΠΟΔΟΣΗ ΜΕΤΑΤΡΟΠΗΣ</a:t>
            </a:r>
          </a:p>
        </p:txBody>
      </p:sp>
      <p:sp>
        <p:nvSpPr>
          <p:cNvPr id="109571" name="Rectangle 3"/>
          <p:cNvSpPr>
            <a:spLocks noGrp="1" noChangeArrowheads="1"/>
          </p:cNvSpPr>
          <p:nvPr>
            <p:ph type="body" idx="1"/>
          </p:nvPr>
        </p:nvSpPr>
        <p:spPr/>
        <p:txBody>
          <a:bodyPr/>
          <a:lstStyle/>
          <a:p>
            <a:pPr eaLnBrk="1" hangingPunct="1"/>
            <a:r>
              <a:rPr lang="el-GR" smtClean="0"/>
              <a:t>ΠΕΤΡΕΛΑΙΟ			26.6 %</a:t>
            </a:r>
          </a:p>
          <a:p>
            <a:pPr eaLnBrk="1" hangingPunct="1"/>
            <a:r>
              <a:rPr lang="el-GR" smtClean="0"/>
              <a:t>ΚΑΡΒΟΥΝΟ			32.5 %</a:t>
            </a:r>
          </a:p>
          <a:p>
            <a:pPr eaLnBrk="1" hangingPunct="1"/>
            <a:r>
              <a:rPr lang="el-GR" smtClean="0"/>
              <a:t>ΕΛΑΦΡΟΥ ΥΔΑΤΟΣ 		24.9 %</a:t>
            </a:r>
          </a:p>
          <a:p>
            <a:pPr eaLnBrk="1" hangingPunct="1"/>
            <a:r>
              <a:rPr lang="el-GR" smtClean="0"/>
              <a:t>ΗΛΙΑΚΟΣ ΣΥΛΛΕΚΤΗΣ 	  2.4 %</a:t>
            </a:r>
          </a:p>
          <a:p>
            <a:pPr eaLnBrk="1" hangingPunct="1"/>
            <a:r>
              <a:rPr lang="el-GR" smtClean="0"/>
              <a:t>ΣΥΜΠΑΡΑΓΩΓΗ		50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761"/>
    </mc:Choice>
    <mc:Fallback>
      <p:transition spd="slow" advTm="36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6"/>
          <p:cNvSpPr>
            <a:spLocks noGrp="1" noChangeArrowheads="1"/>
          </p:cNvSpPr>
          <p:nvPr>
            <p:ph type="title"/>
          </p:nvPr>
        </p:nvSpPr>
        <p:spPr/>
        <p:txBody>
          <a:bodyPr/>
          <a:lstStyle/>
          <a:p>
            <a:pPr eaLnBrk="1" hangingPunct="1"/>
            <a:r>
              <a:rPr lang="el-GR" smtClean="0"/>
              <a:t>ΑΕΡΙΟΣΤΡΟΒΙΛΟΣ</a:t>
            </a:r>
            <a:endParaRPr lang="en-US" smtClean="0"/>
          </a:p>
        </p:txBody>
      </p:sp>
      <p:pic>
        <p:nvPicPr>
          <p:cNvPr id="110595" name="Picture 5" descr="gas turbine"/>
          <p:cNvPicPr>
            <a:picLocks noGrp="1" noChangeAspect="1" noChangeArrowheads="1"/>
          </p:cNvPicPr>
          <p:nvPr>
            <p:ph idx="1"/>
          </p:nvPr>
        </p:nvPicPr>
        <p:blipFill>
          <a:blip r:embed="rId5" cstate="print"/>
          <a:srcRect/>
          <a:stretch>
            <a:fillRect/>
          </a:stretch>
        </p:blipFill>
        <p:spPr>
          <a:xfrm>
            <a:off x="179512" y="908720"/>
            <a:ext cx="6365875" cy="4525963"/>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200"/>
    </mc:Choice>
    <mc:Fallback>
      <p:transition spd="slow" advTm="15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5651500" y="1268413"/>
            <a:ext cx="3035300" cy="1858962"/>
          </a:xfrm>
        </p:spPr>
        <p:txBody>
          <a:bodyPr/>
          <a:lstStyle/>
          <a:p>
            <a:pPr eaLnBrk="1" hangingPunct="1"/>
            <a:r>
              <a:rPr lang="el-GR" sz="2800" smtClean="0"/>
              <a:t>Τυπικοί αεριοστρόβιλοι αεροπλάνων</a:t>
            </a:r>
            <a:endParaRPr lang="en-US" sz="2800" smtClean="0"/>
          </a:p>
        </p:txBody>
      </p:sp>
      <p:pic>
        <p:nvPicPr>
          <p:cNvPr id="112643" name="Picture 3" descr="gas-turbine-intro"/>
          <p:cNvPicPr>
            <a:picLocks noGrp="1" noChangeAspect="1" noChangeArrowheads="1"/>
          </p:cNvPicPr>
          <p:nvPr>
            <p:ph sz="half" idx="1"/>
          </p:nvPr>
        </p:nvPicPr>
        <p:blipFill>
          <a:blip r:embed="rId5" cstate="print"/>
          <a:srcRect/>
          <a:stretch>
            <a:fillRect/>
          </a:stretch>
        </p:blipFill>
        <p:spPr>
          <a:xfrm>
            <a:off x="179388" y="260350"/>
            <a:ext cx="5184775" cy="3889375"/>
          </a:xfrm>
        </p:spPr>
      </p:pic>
      <p:pic>
        <p:nvPicPr>
          <p:cNvPr id="112644" name="Picture 4" descr="turbine-3d">
            <a:hlinkClick r:id="rId6"/>
          </p:cNvPr>
          <p:cNvPicPr>
            <a:picLocks noGrp="1" noChangeAspect="1" noChangeArrowheads="1"/>
          </p:cNvPicPr>
          <p:nvPr>
            <p:ph sz="half" idx="2"/>
          </p:nvPr>
        </p:nvPicPr>
        <p:blipFill>
          <a:blip r:embed="rId7" cstate="print"/>
          <a:srcRect/>
          <a:stretch>
            <a:fillRect/>
          </a:stretch>
        </p:blipFill>
        <p:spPr>
          <a:xfrm>
            <a:off x="4211638" y="4365625"/>
            <a:ext cx="4464050" cy="182880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661"/>
    </mc:Choice>
    <mc:Fallback>
      <p:transition spd="slow" advTm="23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l-GR" smtClean="0"/>
              <a:t>ΣΤΡΟΒΙΛΟΣ-ΓΕΝΝΗΤΡΙΑ</a:t>
            </a:r>
            <a:endParaRPr lang="en-US" smtClean="0"/>
          </a:p>
        </p:txBody>
      </p:sp>
      <p:pic>
        <p:nvPicPr>
          <p:cNvPr id="113667" name="Picture 3" descr="turbine generator"/>
          <p:cNvPicPr>
            <a:picLocks noGrp="1" noChangeAspect="1" noChangeArrowheads="1"/>
          </p:cNvPicPr>
          <p:nvPr>
            <p:ph idx="1"/>
          </p:nvPr>
        </p:nvPicPr>
        <p:blipFill>
          <a:blip r:embed="rId5" cstate="print"/>
          <a:srcRect/>
          <a:stretch>
            <a:fillRect/>
          </a:stretch>
        </p:blipFill>
        <p:spPr>
          <a:xfrm>
            <a:off x="1166661" y="1160748"/>
            <a:ext cx="6810678" cy="4536504"/>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786"/>
    </mc:Choice>
    <mc:Fallback>
      <p:transition spd="slow" advTm="22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l-GR" smtClean="0"/>
              <a:t>ΣΤΡΟΒΙΛΟΣ 2 ΣΤΑΔΙΩΝ</a:t>
            </a:r>
            <a:endParaRPr lang="en-US" smtClean="0"/>
          </a:p>
        </p:txBody>
      </p:sp>
      <p:pic>
        <p:nvPicPr>
          <p:cNvPr id="114691" name="Picture 3" descr="Turbine blades"/>
          <p:cNvPicPr>
            <a:picLocks noGrp="1" noChangeAspect="1" noChangeArrowheads="1"/>
          </p:cNvPicPr>
          <p:nvPr>
            <p:ph idx="1"/>
          </p:nvPr>
        </p:nvPicPr>
        <p:blipFill>
          <a:blip r:embed="rId5" cstate="print"/>
          <a:srcRect/>
          <a:stretch>
            <a:fillRect/>
          </a:stretch>
        </p:blipFill>
        <p:spPr>
          <a:xfrm>
            <a:off x="971600" y="1196751"/>
            <a:ext cx="7272808" cy="4856971"/>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744"/>
    </mc:Choice>
    <mc:Fallback>
      <p:transition spd="slow" advTm="24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l-GR" smtClean="0"/>
              <a:t>Μηχανή εσωτερικής καύσης</a:t>
            </a:r>
            <a:endParaRPr lang="en-US" smtClean="0"/>
          </a:p>
        </p:txBody>
      </p:sp>
      <p:pic>
        <p:nvPicPr>
          <p:cNvPr id="135171" name="Picture 3" descr="ice"/>
          <p:cNvPicPr>
            <a:picLocks noGrp="1" noChangeAspect="1" noChangeArrowheads="1"/>
          </p:cNvPicPr>
          <p:nvPr>
            <p:ph idx="1"/>
          </p:nvPr>
        </p:nvPicPr>
        <p:blipFill>
          <a:blip r:embed="rId5" cstate="print"/>
          <a:srcRect/>
          <a:stretch>
            <a:fillRect/>
          </a:stretch>
        </p:blipFill>
        <p:spPr>
          <a:xfrm>
            <a:off x="2124075" y="1268413"/>
            <a:ext cx="4964113" cy="5184775"/>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736"/>
    </mc:Choice>
    <mc:Fallback>
      <p:transition spd="slow" advTm="26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3" descr="image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620688"/>
            <a:ext cx="69437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19404274"/>
      </p:ext>
    </p:extLst>
  </p:cSld>
  <p:clrMapOvr>
    <a:masterClrMapping/>
  </p:clrMapOvr>
  <mc:AlternateContent xmlns:mc="http://schemas.openxmlformats.org/markup-compatibility/2006">
    <mc:Choice xmlns:p14="http://schemas.microsoft.com/office/powerpoint/2010/main" Requires="p14">
      <p:transition spd="slow" p14:dur="2000" advTm="591"/>
    </mc:Choice>
    <mc:Fallback>
      <p:transition spd="slow" advTm="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788814"/>
            <a:ext cx="4548336" cy="6069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0531" name="Picture 3" descr="what is drift?"/>
          <p:cNvPicPr>
            <a:picLocks noGrp="1" noChangeAspect="1" noChangeArrowheads="1"/>
          </p:cNvPicPr>
          <p:nvPr>
            <p:ph idx="1"/>
          </p:nvPr>
        </p:nvPicPr>
        <p:blipFill>
          <a:blip r:embed="rId7" cstate="print"/>
          <a:srcRect/>
          <a:stretch>
            <a:fillRect/>
          </a:stretch>
        </p:blipFill>
        <p:spPr>
          <a:xfrm>
            <a:off x="-36512" y="788814"/>
            <a:ext cx="4608512" cy="5593655"/>
          </a:xfrm>
          <a:solidFill>
            <a:schemeClr val="accent1"/>
          </a:solidFill>
        </p:spPr>
      </p:pic>
      <p:sp>
        <p:nvSpPr>
          <p:cNvPr id="150530" name="Rectangle 2"/>
          <p:cNvSpPr>
            <a:spLocks noGrp="1" noChangeArrowheads="1"/>
          </p:cNvSpPr>
          <p:nvPr>
            <p:ph type="title"/>
          </p:nvPr>
        </p:nvSpPr>
        <p:spPr>
          <a:xfrm>
            <a:off x="-3339" y="-7350"/>
            <a:ext cx="8244408" cy="562074"/>
          </a:xfrm>
        </p:spPr>
        <p:txBody>
          <a:bodyPr/>
          <a:lstStyle/>
          <a:p>
            <a:pPr eaLnBrk="1" hangingPunct="1"/>
            <a:r>
              <a:rPr lang="el-GR" sz="3200" dirty="0" smtClean="0"/>
              <a:t>Πύργος ψύξης (εσωτερικό)</a:t>
            </a:r>
            <a:endParaRPr lang="en-US" sz="3200" dirty="0" smtClean="0"/>
          </a:p>
        </p:txBody>
      </p:sp>
      <p:sp>
        <p:nvSpPr>
          <p:cNvPr id="2" name="Oval 1"/>
          <p:cNvSpPr/>
          <p:nvPr/>
        </p:nvSpPr>
        <p:spPr>
          <a:xfrm>
            <a:off x="5658544" y="4725144"/>
            <a:ext cx="353616" cy="360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6043376" y="4697524"/>
            <a:ext cx="353616" cy="360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6516216" y="4669904"/>
            <a:ext cx="353616" cy="360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7164288" y="4697524"/>
            <a:ext cx="353616" cy="360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7956376" y="4669904"/>
            <a:ext cx="353616" cy="360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Up Arrow 2"/>
          <p:cNvSpPr/>
          <p:nvPr/>
        </p:nvSpPr>
        <p:spPr>
          <a:xfrm>
            <a:off x="5835352" y="1844824"/>
            <a:ext cx="2049016" cy="4392488"/>
          </a:xfrm>
          <a:prstGeom prst="upArrow">
            <a:avLst/>
          </a:prstGeom>
          <a:solidFill>
            <a:srgbClr val="FFC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9113"/>
    </mc:Choice>
    <mc:Fallback>
      <p:transition spd="slow" advTm="59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2"/>
                                        </p:tgtEl>
                                        <p:attrNameLst>
                                          <p:attrName>ppt_x</p:attrName>
                                        </p:attrNameLst>
                                      </p:cBhvr>
                                      <p:tavLst>
                                        <p:tav tm="0">
                                          <p:val>
                                            <p:strVal val="ppt_x"/>
                                          </p:val>
                                        </p:tav>
                                        <p:tav tm="100000">
                                          <p:val>
                                            <p:strVal val="ppt_x"/>
                                          </p:val>
                                        </p:tav>
                                      </p:tavLst>
                                    </p:anim>
                                    <p:anim calcmode="lin" valueType="num">
                                      <p:cBhvr additive="base">
                                        <p:cTn id="11" dur="500"/>
                                        <p:tgtEl>
                                          <p:spTgt spid="2"/>
                                        </p:tgtEl>
                                        <p:attrNameLst>
                                          <p:attrName>ppt_y</p:attrName>
                                        </p:attrNameLst>
                                      </p:cBhvr>
                                      <p:tavLst>
                                        <p:tav tm="0">
                                          <p:val>
                                            <p:strVal val="ppt_y"/>
                                          </p:val>
                                        </p:tav>
                                        <p:tav tm="100000">
                                          <p:val>
                                            <p:strVal val="1+ppt_h/2"/>
                                          </p:val>
                                        </p:tav>
                                      </p:tavLst>
                                    </p:anim>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ppt_x"/>
                                          </p:val>
                                        </p:tav>
                                      </p:tavLst>
                                    </p:anim>
                                    <p:anim calcmode="lin" valueType="num">
                                      <p:cBhvr additive="base">
                                        <p:cTn id="17" dur="500"/>
                                        <p:tgtEl>
                                          <p:spTgt spid="6"/>
                                        </p:tgtEl>
                                        <p:attrNameLst>
                                          <p:attrName>ppt_y</p:attrName>
                                        </p:attrNameLst>
                                      </p:cBhvr>
                                      <p:tavLst>
                                        <p:tav tm="0">
                                          <p:val>
                                            <p:strVal val="ppt_y"/>
                                          </p:val>
                                        </p:tav>
                                        <p:tav tm="100000">
                                          <p:val>
                                            <p:strVal val="1+ppt_h/2"/>
                                          </p:val>
                                        </p:tav>
                                      </p:tavLst>
                                    </p:anim>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0" nodeType="clickEffect">
                                  <p:stCondLst>
                                    <p:cond delay="0"/>
                                  </p:stCondLst>
                                  <p:childTnLst>
                                    <p:anim calcmode="lin" valueType="num">
                                      <p:cBhvr additive="base">
                                        <p:cTn id="22" dur="500"/>
                                        <p:tgtEl>
                                          <p:spTgt spid="7"/>
                                        </p:tgtEl>
                                        <p:attrNameLst>
                                          <p:attrName>ppt_x</p:attrName>
                                        </p:attrNameLst>
                                      </p:cBhvr>
                                      <p:tavLst>
                                        <p:tav tm="0">
                                          <p:val>
                                            <p:strVal val="ppt_x"/>
                                          </p:val>
                                        </p:tav>
                                        <p:tav tm="100000">
                                          <p:val>
                                            <p:strVal val="ppt_x"/>
                                          </p:val>
                                        </p:tav>
                                      </p:tavLst>
                                    </p:anim>
                                    <p:anim calcmode="lin" valueType="num">
                                      <p:cBhvr additive="base">
                                        <p:cTn id="23" dur="500"/>
                                        <p:tgtEl>
                                          <p:spTgt spid="7"/>
                                        </p:tgtEl>
                                        <p:attrNameLst>
                                          <p:attrName>ppt_y</p:attrName>
                                        </p:attrNameLst>
                                      </p:cBhvr>
                                      <p:tavLst>
                                        <p:tav tm="0">
                                          <p:val>
                                            <p:strVal val="ppt_y"/>
                                          </p:val>
                                        </p:tav>
                                        <p:tav tm="100000">
                                          <p:val>
                                            <p:strVal val="1+ppt_h/2"/>
                                          </p:val>
                                        </p:tav>
                                      </p:tavLst>
                                    </p:anim>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8"/>
                                        </p:tgtEl>
                                        <p:attrNameLst>
                                          <p:attrName>ppt_x</p:attrName>
                                        </p:attrNameLst>
                                      </p:cBhvr>
                                      <p:tavLst>
                                        <p:tav tm="0">
                                          <p:val>
                                            <p:strVal val="ppt_x"/>
                                          </p:val>
                                        </p:tav>
                                        <p:tav tm="100000">
                                          <p:val>
                                            <p:strVal val="ppt_x"/>
                                          </p:val>
                                        </p:tav>
                                      </p:tavLst>
                                    </p:anim>
                                    <p:anim calcmode="lin" valueType="num">
                                      <p:cBhvr additive="base">
                                        <p:cTn id="29" dur="500"/>
                                        <p:tgtEl>
                                          <p:spTgt spid="8"/>
                                        </p:tgtEl>
                                        <p:attrNameLst>
                                          <p:attrName>ppt_y</p:attrName>
                                        </p:attrNameLst>
                                      </p:cBhvr>
                                      <p:tavLst>
                                        <p:tav tm="0">
                                          <p:val>
                                            <p:strVal val="ppt_y"/>
                                          </p:val>
                                        </p:tav>
                                        <p:tav tm="100000">
                                          <p:val>
                                            <p:strVal val="1+ppt_h/2"/>
                                          </p:val>
                                        </p:tav>
                                      </p:tavLst>
                                    </p:anim>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0" nodeType="clickEffect">
                                  <p:stCondLst>
                                    <p:cond delay="0"/>
                                  </p:stCondLst>
                                  <p:childTnLst>
                                    <p:anim calcmode="lin" valueType="num">
                                      <p:cBhvr additive="base">
                                        <p:cTn id="34" dur="500"/>
                                        <p:tgtEl>
                                          <p:spTgt spid="9"/>
                                        </p:tgtEl>
                                        <p:attrNameLst>
                                          <p:attrName>ppt_x</p:attrName>
                                        </p:attrNameLst>
                                      </p:cBhvr>
                                      <p:tavLst>
                                        <p:tav tm="0">
                                          <p:val>
                                            <p:strVal val="ppt_x"/>
                                          </p:val>
                                        </p:tav>
                                        <p:tav tm="100000">
                                          <p:val>
                                            <p:strVal val="ppt_x"/>
                                          </p:val>
                                        </p:tav>
                                      </p:tavLst>
                                    </p:anim>
                                    <p:anim calcmode="lin" valueType="num">
                                      <p:cBhvr additive="base">
                                        <p:cTn id="35" dur="500"/>
                                        <p:tgtEl>
                                          <p:spTgt spid="9"/>
                                        </p:tgtEl>
                                        <p:attrNameLst>
                                          <p:attrName>ppt_y</p:attrName>
                                        </p:attrNameLst>
                                      </p:cBhvr>
                                      <p:tavLst>
                                        <p:tav tm="0">
                                          <p:val>
                                            <p:strVal val="ppt_y"/>
                                          </p:val>
                                        </p:tav>
                                        <p:tav tm="100000">
                                          <p:val>
                                            <p:strVal val="1+ppt_h/2"/>
                                          </p:val>
                                        </p:tav>
                                      </p:tavLst>
                                    </p:anim>
                                    <p:set>
                                      <p:cBhvr>
                                        <p:cTn id="36" dur="1" fill="hold">
                                          <p:stCondLst>
                                            <p:cond delay="4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bldLst>
      <p:bldP spid="2" grpId="0" animBg="1"/>
      <p:bldP spid="6" grpId="0" animBg="1"/>
      <p:bldP spid="7" grpId="0" animBg="1"/>
      <p:bldP spid="8" grpId="0" animBg="1"/>
      <p:bldP spid="9"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r>
              <a:rPr lang="el-GR" dirty="0" smtClean="0"/>
              <a:t>ΚΑΤΑΚΡΑΤΗΣΗ </a:t>
            </a:r>
            <a:r>
              <a:rPr lang="en-GB" dirty="0" smtClean="0"/>
              <a:t>CO</a:t>
            </a:r>
            <a:r>
              <a:rPr lang="en-GB" baseline="-25000" dirty="0" smtClean="0"/>
              <a:t>2</a:t>
            </a:r>
            <a:endParaRPr lang="el-GR" baseline="-25000" dirty="0" smtClean="0"/>
          </a:p>
        </p:txBody>
      </p:sp>
      <p:pic>
        <p:nvPicPr>
          <p:cNvPr id="12290" name="Picture 2" descr="http://www.rite.or.jp/English/lab/geological/concep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75" y="1412777"/>
            <a:ext cx="9229575" cy="541879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715"/>
    </mc:Choice>
    <mc:Fallback>
      <p:transition spd="slow" advTm="39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l-GR" dirty="0" smtClean="0"/>
              <a:t>ΑΠΟΜΑΚΡΥΝΣΗ </a:t>
            </a:r>
            <a:r>
              <a:rPr lang="en-US" dirty="0"/>
              <a:t>CO</a:t>
            </a:r>
            <a:r>
              <a:rPr lang="en-US" baseline="-25000" dirty="0"/>
              <a:t>2</a:t>
            </a:r>
            <a:endParaRPr lang="en-US" dirty="0" smtClean="0"/>
          </a:p>
        </p:txBody>
      </p:sp>
      <p:pic>
        <p:nvPicPr>
          <p:cNvPr id="153603" name="Picture 3" descr="sea-injection"/>
          <p:cNvPicPr>
            <a:picLocks noGrp="1" noChangeAspect="1" noChangeArrowheads="1"/>
          </p:cNvPicPr>
          <p:nvPr>
            <p:ph idx="1"/>
          </p:nvPr>
        </p:nvPicPr>
        <p:blipFill>
          <a:blip r:embed="rId5" cstate="print"/>
          <a:srcRect/>
          <a:stretch>
            <a:fillRect/>
          </a:stretch>
        </p:blipFill>
        <p:spPr>
          <a:xfrm>
            <a:off x="971550" y="1484313"/>
            <a:ext cx="7416800" cy="4384675"/>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593"/>
    </mc:Choice>
    <mc:Fallback>
      <p:transition spd="slow" advTm="8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l-GR" sz="4000" dirty="0" smtClean="0"/>
              <a:t>Θερμικός σταθμός με επεξεργασία καυσαερίων</a:t>
            </a:r>
          </a:p>
        </p:txBody>
      </p:sp>
      <p:pic>
        <p:nvPicPr>
          <p:cNvPr id="44034" name="Picture 2" descr="http://www.power-eng.com/content/dam/pe/print-articles/2011/oct/1110pe_z1110PEffour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1221138"/>
            <a:ext cx="6552728" cy="5602582"/>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http://www.advatechllc.com/wp-content/uploads/2013/01/simplified-dcfs-small.gif"/>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62000"/>
                    </a14:imgEffect>
                  </a14:imgLayer>
                </a14:imgProps>
              </a:ext>
              <a:ext uri="{28A0092B-C50C-407E-A947-70E740481C1C}">
                <a14:useLocalDpi xmlns:a14="http://schemas.microsoft.com/office/drawing/2010/main" val="0"/>
              </a:ext>
            </a:extLst>
          </a:blip>
          <a:srcRect/>
          <a:stretch>
            <a:fillRect/>
          </a:stretch>
        </p:blipFill>
        <p:spPr bwMode="auto">
          <a:xfrm>
            <a:off x="330380" y="1176409"/>
            <a:ext cx="8483240" cy="564004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206"/>
    </mc:Choice>
    <mc:Fallback>
      <p:transition spd="slow" advTm="50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r>
              <a:rPr lang="el-GR" sz="4000" smtClean="0"/>
              <a:t>ΑΝΑΝΕΩΣΙΜΕΣ ΠΗΓΕΣ ΕΝΕΡΓΕΙΑΣ ΚΑΙ ΤΕΧΝΟΛΟΓΙΑ</a:t>
            </a:r>
          </a:p>
        </p:txBody>
      </p:sp>
      <p:pic>
        <p:nvPicPr>
          <p:cNvPr id="10245" name="Picture 5" descr="http://www.earthlyissues.com/images/imagebg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1523999"/>
            <a:ext cx="5904656" cy="524858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675"/>
    </mc:Choice>
    <mc:Fallback>
      <p:transition spd="slow" advTm="60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eaLnBrk="1" hangingPunct="1"/>
            <a:r>
              <a:rPr lang="el-GR" sz="4000" smtClean="0"/>
              <a:t>ΑΝΑΝΕΩΣΙΜΕΣ ΠΗΓΕΣ ΕΝΕΡΓΕΙΑΣ</a:t>
            </a:r>
          </a:p>
        </p:txBody>
      </p:sp>
      <p:sp>
        <p:nvSpPr>
          <p:cNvPr id="168963" name="Rectangle 3"/>
          <p:cNvSpPr>
            <a:spLocks noGrp="1" noChangeArrowheads="1"/>
          </p:cNvSpPr>
          <p:nvPr>
            <p:ph type="body" idx="1"/>
          </p:nvPr>
        </p:nvSpPr>
        <p:spPr>
          <a:xfrm>
            <a:off x="1043608" y="1196752"/>
            <a:ext cx="7643192" cy="4929411"/>
          </a:xfrm>
        </p:spPr>
        <p:txBody>
          <a:bodyPr/>
          <a:lstStyle/>
          <a:p>
            <a:pPr eaLnBrk="1" hangingPunct="1"/>
            <a:r>
              <a:rPr lang="el-GR" dirty="0" smtClean="0"/>
              <a:t>ΓΕΩΘΕΡΜΙΑ</a:t>
            </a:r>
          </a:p>
          <a:p>
            <a:pPr eaLnBrk="1" hangingPunct="1"/>
            <a:r>
              <a:rPr lang="el-GR" dirty="0" smtClean="0"/>
              <a:t>ΚΥΜΑΤΙΚΗ</a:t>
            </a:r>
          </a:p>
          <a:p>
            <a:pPr eaLnBrk="1" hangingPunct="1"/>
            <a:r>
              <a:rPr lang="el-GR" dirty="0" smtClean="0"/>
              <a:t>ΗΛΙΑΚΗ</a:t>
            </a:r>
          </a:p>
          <a:p>
            <a:pPr eaLnBrk="1" hangingPunct="1"/>
            <a:r>
              <a:rPr lang="el-GR" dirty="0" smtClean="0"/>
              <a:t>ΒΙΟΜΑΖΑ</a:t>
            </a:r>
          </a:p>
          <a:p>
            <a:pPr eaLnBrk="1" hangingPunct="1"/>
            <a:r>
              <a:rPr lang="el-GR" dirty="0" smtClean="0"/>
              <a:t>ΑΙΟΛΙΚΗ</a:t>
            </a:r>
          </a:p>
          <a:p>
            <a:pPr eaLnBrk="1" hangingPunct="1"/>
            <a:r>
              <a:rPr lang="el-GR" dirty="0" smtClean="0"/>
              <a:t>ΥΔΡΑΥΛΙΚΗ ΕΝΕΡΓΕΙΑ</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39"/>
    </mc:Choice>
    <mc:Fallback>
      <p:transition spd="slow" advTm="5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6"/>
          <p:cNvSpPr>
            <a:spLocks noGrp="1" noChangeArrowheads="1"/>
          </p:cNvSpPr>
          <p:nvPr>
            <p:ph type="title"/>
          </p:nvPr>
        </p:nvSpPr>
        <p:spPr/>
        <p:txBody>
          <a:bodyPr/>
          <a:lstStyle/>
          <a:p>
            <a:pPr eaLnBrk="1" hangingPunct="1"/>
            <a:r>
              <a:rPr lang="el-GR" smtClean="0"/>
              <a:t>Γεωθερμική γεώτρηση</a:t>
            </a:r>
          </a:p>
        </p:txBody>
      </p:sp>
      <p:pic>
        <p:nvPicPr>
          <p:cNvPr id="179203" name="Picture 5" descr="img034"/>
          <p:cNvPicPr>
            <a:picLocks noGrp="1" noChangeAspect="1" noChangeArrowheads="1"/>
          </p:cNvPicPr>
          <p:nvPr>
            <p:ph idx="1"/>
          </p:nvPr>
        </p:nvPicPr>
        <p:blipFill>
          <a:blip r:embed="rId5" cstate="print"/>
          <a:srcRect/>
          <a:stretch>
            <a:fillRect/>
          </a:stretch>
        </p:blipFill>
        <p:spPr>
          <a:xfrm>
            <a:off x="611560" y="1268759"/>
            <a:ext cx="8136904" cy="5434037"/>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22"/>
    </mc:Choice>
    <mc:Fallback>
      <p:transition spd="slow" advTm="4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6"/>
          <p:cNvSpPr>
            <a:spLocks noGrp="1" noChangeArrowheads="1"/>
          </p:cNvSpPr>
          <p:nvPr>
            <p:ph type="title"/>
          </p:nvPr>
        </p:nvSpPr>
        <p:spPr/>
        <p:txBody>
          <a:bodyPr/>
          <a:lstStyle/>
          <a:p>
            <a:pPr eaLnBrk="1" hangingPunct="1"/>
            <a:r>
              <a:rPr lang="el-GR" sz="4000" smtClean="0"/>
              <a:t>Εναλλάκτης </a:t>
            </a:r>
            <a:br>
              <a:rPr lang="el-GR" sz="4000" smtClean="0"/>
            </a:br>
            <a:r>
              <a:rPr lang="el-GR" sz="4000" smtClean="0"/>
              <a:t>γεωθερμικής θερμότητας</a:t>
            </a:r>
          </a:p>
        </p:txBody>
      </p:sp>
      <p:pic>
        <p:nvPicPr>
          <p:cNvPr id="176131" name="Picture 5" descr="img092"/>
          <p:cNvPicPr>
            <a:picLocks noGrp="1" noChangeAspect="1" noChangeArrowheads="1"/>
          </p:cNvPicPr>
          <p:nvPr>
            <p:ph idx="1"/>
          </p:nvPr>
        </p:nvPicPr>
        <p:blipFill>
          <a:blip r:embed="rId5" cstate="print"/>
          <a:srcRect/>
          <a:stretch>
            <a:fillRect/>
          </a:stretch>
        </p:blipFill>
        <p:spPr>
          <a:xfrm>
            <a:off x="1182688" y="1600200"/>
            <a:ext cx="6777037" cy="4525963"/>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507"/>
    </mc:Choice>
    <mc:Fallback>
      <p:transition spd="slow" advTm="9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6"/>
          <p:cNvSpPr>
            <a:spLocks noGrp="1" noChangeArrowheads="1"/>
          </p:cNvSpPr>
          <p:nvPr>
            <p:ph type="title"/>
          </p:nvPr>
        </p:nvSpPr>
        <p:spPr/>
        <p:txBody>
          <a:bodyPr/>
          <a:lstStyle/>
          <a:p>
            <a:pPr eaLnBrk="1" hangingPunct="1"/>
            <a:r>
              <a:rPr lang="el-GR" smtClean="0"/>
              <a:t>Γεωθερμικός σταθμός</a:t>
            </a:r>
          </a:p>
        </p:txBody>
      </p:sp>
      <p:pic>
        <p:nvPicPr>
          <p:cNvPr id="177155" name="Picture 5" descr="img057"/>
          <p:cNvPicPr>
            <a:picLocks noGrp="1" noChangeAspect="1" noChangeArrowheads="1"/>
          </p:cNvPicPr>
          <p:nvPr>
            <p:ph idx="1"/>
          </p:nvPr>
        </p:nvPicPr>
        <p:blipFill>
          <a:blip r:embed="rId5" cstate="print"/>
          <a:srcRect/>
          <a:stretch>
            <a:fillRect/>
          </a:stretch>
        </p:blipFill>
        <p:spPr>
          <a:xfrm>
            <a:off x="528582" y="1268760"/>
            <a:ext cx="8086836" cy="540060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10"/>
    </mc:Choice>
    <mc:Fallback>
      <p:transition spd="slow" advTm="4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body" idx="1"/>
          </p:nvPr>
        </p:nvSpPr>
        <p:spPr/>
        <p:txBody>
          <a:bodyPr/>
          <a:lstStyle/>
          <a:p>
            <a:pPr eaLnBrk="1" hangingPunct="1"/>
            <a:endParaRPr lang="el-GR" dirty="0" smtClean="0"/>
          </a:p>
        </p:txBody>
      </p:sp>
      <p:pic>
        <p:nvPicPr>
          <p:cNvPr id="10242" name="Picture 2" descr="http://www.focussolar.de/images/solarmaps/country/europe/2007_europe.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38000"/>
                    </a14:imgEffect>
                  </a14:imgLayer>
                </a14:imgProps>
              </a:ext>
              <a:ext uri="{28A0092B-C50C-407E-A947-70E740481C1C}">
                <a14:useLocalDpi xmlns:a14="http://schemas.microsoft.com/office/drawing/2010/main" val="0"/>
              </a:ext>
            </a:extLst>
          </a:blip>
          <a:srcRect/>
          <a:stretch>
            <a:fillRect/>
          </a:stretch>
        </p:blipFill>
        <p:spPr bwMode="auto">
          <a:xfrm>
            <a:off x="1475656" y="-86458"/>
            <a:ext cx="7704129" cy="6944458"/>
          </a:xfrm>
          <a:prstGeom prst="rect">
            <a:avLst/>
          </a:prstGeom>
          <a:noFill/>
          <a:extLst>
            <a:ext uri="{909E8E84-426E-40DD-AFC4-6F175D3DCCD1}">
              <a14:hiddenFill xmlns:a14="http://schemas.microsoft.com/office/drawing/2010/main">
                <a:solidFill>
                  <a:srgbClr val="FFFFFF"/>
                </a:solidFill>
              </a14:hiddenFill>
            </a:ext>
          </a:extLst>
        </p:spPr>
      </p:pic>
      <p:sp>
        <p:nvSpPr>
          <p:cNvPr id="180226" name="Rectangle 2"/>
          <p:cNvSpPr>
            <a:spLocks noGrp="1" noChangeArrowheads="1"/>
          </p:cNvSpPr>
          <p:nvPr>
            <p:ph type="title"/>
          </p:nvPr>
        </p:nvSpPr>
        <p:spPr>
          <a:xfrm>
            <a:off x="457200" y="274638"/>
            <a:ext cx="2761580" cy="1143000"/>
          </a:xfrm>
        </p:spPr>
        <p:txBody>
          <a:bodyPr/>
          <a:lstStyle/>
          <a:p>
            <a:pPr eaLnBrk="1" hangingPunct="1"/>
            <a:r>
              <a:rPr lang="el-GR" dirty="0" smtClean="0"/>
              <a:t>Ηλιακή ενέργεια</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076"/>
    </mc:Choice>
    <mc:Fallback>
      <p:transition spd="slow" advTm="14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l-GR" smtClean="0"/>
              <a:t>Κοσμική ακτινοβολία – η αρχή</a:t>
            </a:r>
            <a:endParaRPr lang="en-US" smtClean="0"/>
          </a:p>
        </p:txBody>
      </p:sp>
      <p:pic>
        <p:nvPicPr>
          <p:cNvPr id="14339" name="Picture 3" descr="cmbr_DMR"/>
          <p:cNvPicPr>
            <a:picLocks noGrp="1" noChangeAspect="1" noChangeArrowheads="1"/>
          </p:cNvPicPr>
          <p:nvPr>
            <p:ph idx="1"/>
          </p:nvPr>
        </p:nvPicPr>
        <p:blipFill>
          <a:blip r:embed="rId5" cstate="print"/>
          <a:srcRect/>
          <a:stretch>
            <a:fillRect/>
          </a:stretch>
        </p:blipFill>
        <p:spPr>
          <a:xfrm>
            <a:off x="457200" y="1804988"/>
            <a:ext cx="8229600" cy="411480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417"/>
    </mc:Choice>
    <mc:Fallback>
      <p:transition spd="slow" advTm="28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57200" y="274638"/>
            <a:ext cx="8229600" cy="562074"/>
          </a:xfrm>
        </p:spPr>
        <p:txBody>
          <a:bodyPr/>
          <a:lstStyle/>
          <a:p>
            <a:pPr eaLnBrk="1" hangingPunct="1"/>
            <a:r>
              <a:rPr lang="en-GB" sz="2400" dirty="0" smtClean="0"/>
              <a:t>McDonnell Douglas (currently Boeing) SD system</a:t>
            </a:r>
            <a:endParaRPr lang="en-US" sz="2400" dirty="0" smtClean="0"/>
          </a:p>
        </p:txBody>
      </p:sp>
      <p:pic>
        <p:nvPicPr>
          <p:cNvPr id="181251" name="Picture 3" descr="Image"/>
          <p:cNvPicPr>
            <a:picLocks noGrp="1" noChangeAspect="1" noChangeArrowheads="1"/>
          </p:cNvPicPr>
          <p:nvPr>
            <p:ph idx="1"/>
          </p:nvPr>
        </p:nvPicPr>
        <p:blipFill>
          <a:blip r:embed="rId5" cstate="print"/>
          <a:srcRect/>
          <a:stretch>
            <a:fillRect/>
          </a:stretch>
        </p:blipFill>
        <p:spPr>
          <a:xfrm>
            <a:off x="1835150" y="1196975"/>
            <a:ext cx="6769100" cy="5262563"/>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386"/>
    </mc:Choice>
    <mc:Fallback>
      <p:transition spd="slow" advTm="20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6"/>
          <p:cNvSpPr>
            <a:spLocks noGrp="1" noChangeArrowheads="1"/>
          </p:cNvSpPr>
          <p:nvPr>
            <p:ph type="title"/>
          </p:nvPr>
        </p:nvSpPr>
        <p:spPr/>
        <p:txBody>
          <a:bodyPr/>
          <a:lstStyle/>
          <a:p>
            <a:pPr eaLnBrk="1" hangingPunct="1"/>
            <a:r>
              <a:rPr lang="el-GR" sz="4000" smtClean="0"/>
              <a:t>Ηλιακό σύστημα παραγωγής με φωτοβολταϊκά</a:t>
            </a:r>
          </a:p>
        </p:txBody>
      </p:sp>
      <p:pic>
        <p:nvPicPr>
          <p:cNvPr id="184323" name="Picture 5" descr="Solar-Fabrik2"/>
          <p:cNvPicPr>
            <a:picLocks noGrp="1" noChangeAspect="1" noChangeArrowheads="1"/>
          </p:cNvPicPr>
          <p:nvPr>
            <p:ph idx="1"/>
          </p:nvPr>
        </p:nvPicPr>
        <p:blipFill>
          <a:blip r:embed="rId5" cstate="print"/>
          <a:srcRect/>
          <a:stretch>
            <a:fillRect/>
          </a:stretch>
        </p:blipFill>
        <p:spPr>
          <a:xfrm>
            <a:off x="1907704" y="1453766"/>
            <a:ext cx="7231017" cy="5404234"/>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753"/>
    </mc:Choice>
    <mc:Fallback>
      <p:transition spd="slow" advTm="22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6"/>
          <p:cNvSpPr>
            <a:spLocks noGrp="1" noChangeArrowheads="1"/>
          </p:cNvSpPr>
          <p:nvPr>
            <p:ph type="title"/>
          </p:nvPr>
        </p:nvSpPr>
        <p:spPr/>
        <p:txBody>
          <a:bodyPr/>
          <a:lstStyle/>
          <a:p>
            <a:pPr eaLnBrk="1" hangingPunct="1"/>
            <a:r>
              <a:rPr lang="el-GR" smtClean="0"/>
              <a:t>Συγκεντρωτικό ηλιακό κάτοπτρο </a:t>
            </a:r>
          </a:p>
        </p:txBody>
      </p:sp>
      <p:pic>
        <p:nvPicPr>
          <p:cNvPr id="185347" name="Picture 5" descr="solar trough collector"/>
          <p:cNvPicPr>
            <a:picLocks noGrp="1" noChangeAspect="1" noChangeArrowheads="1"/>
          </p:cNvPicPr>
          <p:nvPr>
            <p:ph idx="1"/>
          </p:nvPr>
        </p:nvPicPr>
        <p:blipFill>
          <a:blip r:embed="rId5" cstate="print"/>
          <a:srcRect/>
          <a:stretch>
            <a:fillRect/>
          </a:stretch>
        </p:blipFill>
        <p:spPr>
          <a:xfrm>
            <a:off x="1979713" y="1216192"/>
            <a:ext cx="7164288" cy="5641808"/>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07"/>
    </mc:Choice>
    <mc:Fallback>
      <p:transition spd="slow" advTm="7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6"/>
          <p:cNvSpPr>
            <a:spLocks noGrp="1" noChangeArrowheads="1"/>
          </p:cNvSpPr>
          <p:nvPr>
            <p:ph type="title"/>
          </p:nvPr>
        </p:nvSpPr>
        <p:spPr/>
        <p:txBody>
          <a:bodyPr/>
          <a:lstStyle/>
          <a:p>
            <a:pPr eaLnBrk="1" hangingPunct="1"/>
            <a:r>
              <a:rPr lang="el-GR" smtClean="0"/>
              <a:t>Ηλιακός θερμικός σταθμός</a:t>
            </a:r>
          </a:p>
        </p:txBody>
      </p:sp>
      <p:pic>
        <p:nvPicPr>
          <p:cNvPr id="187395" name="Picture 5" descr="02244"/>
          <p:cNvPicPr>
            <a:picLocks noGrp="1" noChangeAspect="1" noChangeArrowheads="1"/>
          </p:cNvPicPr>
          <p:nvPr>
            <p:ph idx="1"/>
          </p:nvPr>
        </p:nvPicPr>
        <p:blipFill>
          <a:blip r:embed="rId5" cstate="print"/>
          <a:srcRect/>
          <a:stretch>
            <a:fillRect/>
          </a:stretch>
        </p:blipFill>
        <p:spPr>
          <a:xfrm>
            <a:off x="1907705" y="1204209"/>
            <a:ext cx="7236296" cy="5653791"/>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582"/>
    </mc:Choice>
    <mc:Fallback>
      <p:transition spd="slow" advTm="10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ΗΛΙΑΚΟ ΣΠΙΤΙ </a:t>
            </a:r>
            <a:endParaRPr lang="en-GB" dirty="0"/>
          </a:p>
        </p:txBody>
      </p:sp>
      <p:sp>
        <p:nvSpPr>
          <p:cNvPr id="3" name="Content Placeholder 2"/>
          <p:cNvSpPr>
            <a:spLocks noGrp="1"/>
          </p:cNvSpPr>
          <p:nvPr>
            <p:ph idx="1"/>
          </p:nvPr>
        </p:nvSpPr>
        <p:spPr/>
        <p:txBody>
          <a:bodyPr/>
          <a:lstStyle/>
          <a:p>
            <a:endParaRPr lang="en-GB"/>
          </a:p>
        </p:txBody>
      </p:sp>
      <p:pic>
        <p:nvPicPr>
          <p:cNvPr id="11266" name="Picture 2" descr="http://mktg.factosoft.com/consoglobe/images/maison/maison-bioclimatiqu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1430777"/>
            <a:ext cx="7236296" cy="542722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43194150"/>
      </p:ext>
    </p:extLst>
  </p:cSld>
  <p:clrMapOvr>
    <a:masterClrMapping/>
  </p:clrMapOvr>
  <mc:AlternateContent xmlns:mc="http://schemas.openxmlformats.org/markup-compatibility/2006">
    <mc:Choice xmlns:p14="http://schemas.microsoft.com/office/powerpoint/2010/main" Requires="p14">
      <p:transition spd="slow" p14:dur="2000" advTm="8752"/>
    </mc:Choice>
    <mc:Fallback>
      <p:transition spd="slow" advTm="8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freshpalace.com/wp-content/uploads/2012/11/Experimental-Bioclimatic-House-Tenerife-Lighting.jpg?a6fb0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2" y="764704"/>
            <a:ext cx="9147260" cy="609817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0"/>
            <a:ext cx="8229600" cy="952202"/>
          </a:xfrm>
        </p:spPr>
        <p:txBody>
          <a:bodyPr/>
          <a:lstStyle/>
          <a:p>
            <a:r>
              <a:rPr lang="el-GR" sz="3200" dirty="0" smtClean="0"/>
              <a:t>ΒΙΟΚΛΙΜΑΤΙΚΟ ΣΠΙΤΙ - ΤΕΝΕΡΙΦΗ</a:t>
            </a:r>
            <a:endParaRPr lang="en-GB" sz="3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58581106"/>
      </p:ext>
    </p:extLst>
  </p:cSld>
  <p:clrMapOvr>
    <a:masterClrMapping/>
  </p:clrMapOvr>
  <mc:AlternateContent xmlns:mc="http://schemas.openxmlformats.org/markup-compatibility/2006">
    <mc:Choice xmlns:p14="http://schemas.microsoft.com/office/powerpoint/2010/main" Requires="p14">
      <p:transition spd="slow" p14:dur="2000" advTm="14448"/>
    </mc:Choice>
    <mc:Fallback>
      <p:transition spd="slow" advTm="14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cgarchitect.com/content/portfolioitems/2013/09/86275/bio_house_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451" y="0"/>
            <a:ext cx="8229600" cy="778098"/>
          </a:xfrm>
        </p:spPr>
        <p:txBody>
          <a:bodyPr/>
          <a:lstStyle/>
          <a:p>
            <a:r>
              <a:rPr lang="el-GR" dirty="0" smtClean="0"/>
              <a:t>ΒΙΟΚΛΙΜΑΤΙΚΟ ΣΠΙΤΙ - </a:t>
            </a:r>
            <a:endParaRPr lang="en-GB"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66258489"/>
      </p:ext>
    </p:extLst>
  </p:cSld>
  <p:clrMapOvr>
    <a:masterClrMapping/>
  </p:clrMapOvr>
  <mc:AlternateContent xmlns:mc="http://schemas.openxmlformats.org/markup-compatibility/2006">
    <mc:Choice xmlns:p14="http://schemas.microsoft.com/office/powerpoint/2010/main" Requires="p14">
      <p:transition spd="slow" p14:dur="2000" advTm="9393"/>
    </mc:Choice>
    <mc:Fallback>
      <p:transition spd="slow" advTm="9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6"/>
          <p:cNvSpPr>
            <a:spLocks noGrp="1" noChangeArrowheads="1"/>
          </p:cNvSpPr>
          <p:nvPr>
            <p:ph type="title"/>
          </p:nvPr>
        </p:nvSpPr>
        <p:spPr>
          <a:xfrm>
            <a:off x="457200" y="274638"/>
            <a:ext cx="4762872" cy="2362274"/>
          </a:xfrm>
        </p:spPr>
        <p:txBody>
          <a:bodyPr/>
          <a:lstStyle/>
          <a:p>
            <a:pPr eaLnBrk="1" hangingPunct="1"/>
            <a:r>
              <a:rPr lang="el-GR" smtClean="0"/>
              <a:t>Ανεμογεννήτρια 1650</a:t>
            </a:r>
            <a:r>
              <a:rPr lang="en-US" smtClean="0"/>
              <a:t> W</a:t>
            </a:r>
            <a:endParaRPr lang="el-GR" smtClean="0"/>
          </a:p>
        </p:txBody>
      </p:sp>
      <p:pic>
        <p:nvPicPr>
          <p:cNvPr id="194563" name="Picture 5" descr="vest1650"/>
          <p:cNvPicPr>
            <a:picLocks noGrp="1" noChangeAspect="1" noChangeArrowheads="1"/>
          </p:cNvPicPr>
          <p:nvPr>
            <p:ph idx="1"/>
          </p:nvPr>
        </p:nvPicPr>
        <p:blipFill>
          <a:blip r:embed="rId6" cstate="print"/>
          <a:srcRect/>
          <a:stretch>
            <a:fillRect/>
          </a:stretch>
        </p:blipFill>
        <p:spPr>
          <a:xfrm>
            <a:off x="4572000" y="11782"/>
            <a:ext cx="4536504" cy="6916350"/>
          </a:xfr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20" y="2095500"/>
            <a:ext cx="76200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9068"/>
    </mc:Choice>
    <mc:Fallback>
      <p:transition spd="slow" advTm="9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pietrangeli.com/assets/uploads/gallery/zoom/GibeII_Idro_hydropow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1" y="-10819"/>
            <a:ext cx="9141069" cy="6855802"/>
          </a:xfrm>
          <a:prstGeom prst="rect">
            <a:avLst/>
          </a:prstGeom>
          <a:noFill/>
          <a:extLst>
            <a:ext uri="{909E8E84-426E-40DD-AFC4-6F175D3DCCD1}">
              <a14:hiddenFill xmlns:a14="http://schemas.microsoft.com/office/drawing/2010/main">
                <a:solidFill>
                  <a:srgbClr val="FFFFFF"/>
                </a:solidFill>
              </a14:hiddenFill>
            </a:ext>
          </a:extLst>
        </p:spPr>
      </p:pic>
      <p:sp>
        <p:nvSpPr>
          <p:cNvPr id="206850" name="Rectangle 2"/>
          <p:cNvSpPr>
            <a:spLocks noGrp="1" noChangeArrowheads="1"/>
          </p:cNvSpPr>
          <p:nvPr>
            <p:ph type="title"/>
          </p:nvPr>
        </p:nvSpPr>
        <p:spPr>
          <a:xfrm>
            <a:off x="38274" y="5695862"/>
            <a:ext cx="8229600" cy="1143000"/>
          </a:xfrm>
        </p:spPr>
        <p:txBody>
          <a:bodyPr/>
          <a:lstStyle/>
          <a:p>
            <a:pPr eaLnBrk="1" hangingPunct="1"/>
            <a:r>
              <a:rPr lang="el-GR" dirty="0" smtClean="0">
                <a:solidFill>
                  <a:schemeClr val="accent3"/>
                </a:solidFill>
              </a:rPr>
              <a:t>Υδροηλεκτρική ενέργεια</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688"/>
    </mc:Choice>
    <mc:Fallback>
      <p:transition spd="slow" advTm="13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7" name="Picture 3" descr="hydropower-plant-usbr-hoover"/>
          <p:cNvPicPr>
            <a:picLocks noGrp="1" noChangeAspect="1" noChangeArrowheads="1"/>
          </p:cNvPicPr>
          <p:nvPr>
            <p:ph idx="1"/>
          </p:nvPr>
        </p:nvPicPr>
        <p:blipFill>
          <a:blip r:embed="rId5" cstate="print"/>
          <a:srcRect/>
          <a:stretch>
            <a:fillRect/>
          </a:stretch>
        </p:blipFill>
        <p:spPr>
          <a:xfrm>
            <a:off x="3275856" y="110619"/>
            <a:ext cx="5868144" cy="6747381"/>
          </a:xfrm>
        </p:spPr>
      </p:pic>
      <p:sp>
        <p:nvSpPr>
          <p:cNvPr id="210946" name="Rectangle 2"/>
          <p:cNvSpPr>
            <a:spLocks noGrp="1" noChangeArrowheads="1"/>
          </p:cNvSpPr>
          <p:nvPr>
            <p:ph type="title"/>
          </p:nvPr>
        </p:nvSpPr>
        <p:spPr>
          <a:xfrm>
            <a:off x="0" y="9644"/>
            <a:ext cx="3203848" cy="2555259"/>
          </a:xfrm>
        </p:spPr>
        <p:txBody>
          <a:bodyPr/>
          <a:lstStyle/>
          <a:p>
            <a:pPr eaLnBrk="1" hangingPunct="1"/>
            <a:r>
              <a:rPr lang="el-GR" dirty="0" smtClean="0"/>
              <a:t>Κατάντη του φράγματος</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77"/>
    </mc:Choice>
    <mc:Fallback>
      <p:transition spd="slow" advTm="2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8313" y="260350"/>
            <a:ext cx="8077200" cy="661988"/>
          </a:xfrm>
        </p:spPr>
        <p:txBody>
          <a:bodyPr/>
          <a:lstStyle/>
          <a:p>
            <a:pPr eaLnBrk="1" hangingPunct="1"/>
            <a:r>
              <a:rPr lang="el-GR" sz="3200" dirty="0" smtClean="0">
                <a:solidFill>
                  <a:srgbClr val="C00000"/>
                </a:solidFill>
              </a:rPr>
              <a:t>Η ΔΟΜΗ ΤΟΥ ΕΝΕΡΓΕΙΑΚΟΥ ΣΥΣΤΗΜΑΤΟΣ</a:t>
            </a:r>
          </a:p>
        </p:txBody>
      </p:sp>
      <p:graphicFrame>
        <p:nvGraphicFramePr>
          <p:cNvPr id="582743" name="Group 87"/>
          <p:cNvGraphicFramePr>
            <a:graphicFrameLocks noGrp="1"/>
          </p:cNvGraphicFramePr>
          <p:nvPr>
            <p:ph type="tbl" idx="1"/>
            <p:extLst>
              <p:ext uri="{D42A27DB-BD31-4B8C-83A1-F6EECF244321}">
                <p14:modId xmlns:p14="http://schemas.microsoft.com/office/powerpoint/2010/main" val="2449176456"/>
              </p:ext>
            </p:extLst>
          </p:nvPr>
        </p:nvGraphicFramePr>
        <p:xfrm>
          <a:off x="395288" y="957263"/>
          <a:ext cx="8367712" cy="5991734"/>
        </p:xfrm>
        <a:graphic>
          <a:graphicData uri="http://schemas.openxmlformats.org/drawingml/2006/table">
            <a:tbl>
              <a:tblPr/>
              <a:tblGrid>
                <a:gridCol w="1371600"/>
                <a:gridCol w="1524000"/>
                <a:gridCol w="1219200"/>
                <a:gridCol w="1430337"/>
                <a:gridCol w="1312863"/>
                <a:gridCol w="1509712"/>
              </a:tblGrid>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chemeClr val="tx1"/>
                          </a:solidFill>
                          <a:effectLst/>
                          <a:latin typeface="Arial" charset="0"/>
                        </a:rPr>
                        <a:t>ΠΗΓΕΣ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smtClean="0">
                          <a:ln>
                            <a:noFill/>
                          </a:ln>
                          <a:solidFill>
                            <a:schemeClr val="tx1"/>
                          </a:solidFill>
                          <a:effectLst/>
                          <a:latin typeface="Arial" charset="0"/>
                        </a:rPr>
                        <a:t>ΤΕΧΝΟΛΟΓΙΑ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smtClean="0">
                          <a:ln>
                            <a:noFill/>
                          </a:ln>
                          <a:solidFill>
                            <a:schemeClr val="tx1"/>
                          </a:solidFill>
                          <a:effectLst/>
                          <a:latin typeface="Arial" charset="0"/>
                        </a:rPr>
                        <a:t>ΜΕΤΑΤΡΟΠΗΣ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smtClean="0">
                          <a:ln>
                            <a:noFill/>
                          </a:ln>
                          <a:solidFill>
                            <a:schemeClr val="tx1"/>
                          </a:solidFill>
                          <a:effectLst/>
                          <a:latin typeface="Arial" charset="0"/>
                        </a:rPr>
                        <a:t>ΦΟΡΕΑΣ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smtClean="0">
                          <a:ln>
                            <a:noFill/>
                          </a:ln>
                          <a:solidFill>
                            <a:schemeClr val="tx1"/>
                          </a:solidFill>
                          <a:effectLst/>
                          <a:latin typeface="Arial" charset="0"/>
                        </a:rPr>
                        <a:t>(νόμισμα)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smtClean="0">
                          <a:ln>
                            <a:noFill/>
                          </a:ln>
                          <a:solidFill>
                            <a:schemeClr val="tx1"/>
                          </a:solidFill>
                          <a:effectLst/>
                          <a:latin typeface="Arial" charset="0"/>
                        </a:rPr>
                        <a:t>ΤΕΧΝΟΛΟΓΙΑ ΔΙΑΝΟΜΗΣ-ΜΕΤΑΦΟΡΑΣ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charset="0"/>
                        </a:rPr>
                        <a:t>ΤΕΧΝΟΛΟ-ΓΙΑ ΧΡΗΣΗΣ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smtClean="0">
                          <a:ln>
                            <a:noFill/>
                          </a:ln>
                          <a:solidFill>
                            <a:schemeClr val="tx1"/>
                          </a:solidFill>
                          <a:effectLst/>
                          <a:latin typeface="Arial" charset="0"/>
                        </a:rPr>
                        <a:t>ΥΠΗΡΕΣΙΕΣ</a:t>
                      </a:r>
                      <a:endParaRPr kumimoji="0" lang="el-GR" sz="14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charset="0"/>
                        </a:rPr>
                        <a:t>Πετρέλαιο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Διυλιστήρια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Βενζίνη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Τρένο,τάνκερ</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Λέβητας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Θέρμανση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charset="0"/>
                        </a:rPr>
                        <a:t>Φυσικό αέριο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Γεωτρήσεις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Πετρέλαιο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Αγωγοί</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Λάμπα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Φωτισμός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charset="0"/>
                        </a:rPr>
                        <a:t>ΑΝΘΡΑΚΑΣ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Ορυχεία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Φυσικό αέριο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Ηλεκτρικές γραμμές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Αιρ Κοντίσιον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Ψύξη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charset="0"/>
                        </a:rPr>
                        <a:t>Ηλιακή</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Συλλέκτες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Ηλεκτρισμός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Τηλέφωνο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Επικοινωνίες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charset="0"/>
                        </a:rPr>
                        <a:t>Αιολική</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Ανεμογεννήτριες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Θερμότητα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Αυτοκίνητο</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Τρένο,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Μεταφορές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charset="0"/>
                        </a:rPr>
                        <a:t>Υδροηλεκτρ.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Φράγματα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Υδρογόνο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Κουζίνα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Μαγείρεμα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charset="0"/>
                        </a:rPr>
                        <a:t>Γεωθερμία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Γεωθερμικοί σταθμοί</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charset="0"/>
                        </a:rPr>
                        <a:t>Βιομάζα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Σταθμοί καύσης, πυρόλυσης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charset="0"/>
                        </a:rPr>
                        <a:t>Ουράνιο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Ορυχεία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228"/>
    </mc:Choice>
    <mc:Fallback>
      <p:transition spd="slow" advTm="64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Υδροηλεκτρικό φράγμα</a:t>
            </a:r>
            <a:endParaRPr lang="en-GB" dirty="0"/>
          </a:p>
        </p:txBody>
      </p:sp>
      <p:pic>
        <p:nvPicPr>
          <p:cNvPr id="19458" name="Picture 2" descr="http://www.aquila-capital.de/images/dynamic/BAhbB1sHOgdmZkkiAYZwdWJsaWMvc2l0ZXMvNTFiYjFiYjk0NjAzZDY1MTY1MDAwMDA1L2NvbnRlbnRfZW50cnk1MWVkMzM3YjQ2MDNkNjJhNzIwMDAzZDUvNTIxMjM2MjI0NjAzZDYyYmM1MDAwNmMzL2ZpbGVzL3RlYXNlci03Njh4NDM1LWh5ZHJvLTAxLmpwZwY6BkVGWwg6BnA6CnRodW1iSSINNzY4eDQzNT4GOwZU/teaser-768x435-hydro-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628800"/>
            <a:ext cx="9205641" cy="521413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66214801"/>
      </p:ext>
    </p:extLst>
  </p:cSld>
  <p:clrMapOvr>
    <a:masterClrMapping/>
  </p:clrMapOvr>
  <mc:AlternateContent xmlns:mc="http://schemas.openxmlformats.org/markup-compatibility/2006">
    <mc:Choice xmlns:p14="http://schemas.microsoft.com/office/powerpoint/2010/main" Requires="p14">
      <p:transition spd="slow" p14:dur="2000" advTm="8868"/>
    </mc:Choice>
    <mc:Fallback>
      <p:transition spd="slow" advTm="8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Φράγμα, αγωγοί, σταθμός, κατάντη ποταμού</a:t>
            </a:r>
            <a:endParaRPr lang="en-GB" dirty="0"/>
          </a:p>
        </p:txBody>
      </p:sp>
      <p:pic>
        <p:nvPicPr>
          <p:cNvPr id="18434" name="Picture 2" descr="http://image.digitalinsightresearch.in/uploads/imagelibrary/CTBR/ID-100423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387713"/>
            <a:ext cx="8329250" cy="545566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12545951"/>
      </p:ext>
    </p:extLst>
  </p:cSld>
  <p:clrMapOvr>
    <a:masterClrMapping/>
  </p:clrMapOvr>
  <mc:AlternateContent xmlns:mc="http://schemas.openxmlformats.org/markup-compatibility/2006">
    <mc:Choice xmlns:p14="http://schemas.microsoft.com/office/powerpoint/2010/main" Requires="p14">
      <p:transition spd="slow" p14:dur="2000" advTm="3261"/>
    </mc:Choice>
    <mc:Fallback>
      <p:transition spd="slow" advTm="3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6"/>
          <p:cNvSpPr>
            <a:spLocks noGrp="1" noChangeArrowheads="1"/>
          </p:cNvSpPr>
          <p:nvPr>
            <p:ph type="title"/>
          </p:nvPr>
        </p:nvSpPr>
        <p:spPr/>
        <p:txBody>
          <a:bodyPr/>
          <a:lstStyle/>
          <a:p>
            <a:pPr eaLnBrk="1" hangingPunct="1"/>
            <a:r>
              <a:rPr lang="el-GR" smtClean="0"/>
              <a:t>Κυματικός σταθμός</a:t>
            </a:r>
          </a:p>
        </p:txBody>
      </p:sp>
      <p:pic>
        <p:nvPicPr>
          <p:cNvPr id="220163" name="Picture 5" descr="Limpet111"/>
          <p:cNvPicPr>
            <a:picLocks noGrp="1" noChangeAspect="1" noChangeArrowheads="1"/>
          </p:cNvPicPr>
          <p:nvPr>
            <p:ph idx="1"/>
          </p:nvPr>
        </p:nvPicPr>
        <p:blipFill>
          <a:blip r:embed="rId5" cstate="print"/>
          <a:srcRect/>
          <a:stretch>
            <a:fillRect/>
          </a:stretch>
        </p:blipFill>
        <p:spPr>
          <a:xfrm>
            <a:off x="1743075" y="1600200"/>
            <a:ext cx="5657850" cy="4525963"/>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647"/>
    </mc:Choice>
    <mc:Fallback>
      <p:transition spd="slow" advTm="2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eaLnBrk="1" hangingPunct="1"/>
            <a:r>
              <a:rPr lang="el-GR" sz="4000"/>
              <a:t>ΑΠΟΘΗΚΕΥΣΗ ΕΝΕΡΓΕΙΑΣ</a:t>
            </a:r>
            <a:endParaRPr lang="en-US" sz="4000" smtClean="0"/>
          </a:p>
        </p:txBody>
      </p:sp>
      <p:sp>
        <p:nvSpPr>
          <p:cNvPr id="227331" name="Rectangle 3"/>
          <p:cNvSpPr>
            <a:spLocks noGrp="1" noChangeArrowheads="1"/>
          </p:cNvSpPr>
          <p:nvPr>
            <p:ph type="body" idx="1"/>
          </p:nvPr>
        </p:nvSpPr>
        <p:spPr/>
        <p:txBody>
          <a:bodyPr/>
          <a:lstStyle/>
          <a:p>
            <a:pPr eaLnBrk="1" hangingPunct="1"/>
            <a:r>
              <a:rPr lang="el-GR" smtClean="0"/>
              <a:t>Υλικά αλλαγής φάσης</a:t>
            </a:r>
          </a:p>
          <a:p>
            <a:pPr eaLnBrk="1" hangingPunct="1"/>
            <a:r>
              <a:rPr lang="el-GR" smtClean="0"/>
              <a:t>Νερό</a:t>
            </a:r>
          </a:p>
          <a:p>
            <a:pPr eaLnBrk="1" hangingPunct="1"/>
            <a:r>
              <a:rPr lang="el-GR" smtClean="0"/>
              <a:t>Βότσαλα</a:t>
            </a:r>
          </a:p>
          <a:p>
            <a:pPr eaLnBrk="1" hangingPunct="1"/>
            <a:endParaRPr lang="el-GR" smtClean="0"/>
          </a:p>
          <a:p>
            <a:pPr eaLnBrk="1" hangingPunct="1"/>
            <a:r>
              <a:rPr lang="el-GR" smtClean="0"/>
              <a:t>Υδραυλική ενέργεια</a:t>
            </a:r>
          </a:p>
          <a:p>
            <a:pPr eaLnBrk="1" hangingPunct="1"/>
            <a:r>
              <a:rPr lang="el-GR" smtClean="0"/>
              <a:t>Μπαταρία</a:t>
            </a:r>
          </a:p>
          <a:p>
            <a:pPr eaLnBrk="1" hangingPunct="1"/>
            <a:r>
              <a:rPr lang="el-GR" smtClean="0"/>
              <a:t>Περιστρεφόμενος σφόνδυλος</a:t>
            </a:r>
          </a:p>
          <a:p>
            <a:pPr eaLnBrk="1" hangingPunct="1"/>
            <a:r>
              <a:rPr lang="el-GR" smtClean="0"/>
              <a:t>Υδρογόνο (με ηλεκτρόλυση)</a:t>
            </a:r>
            <a:endParaRPr lang="en-US" smtClean="0"/>
          </a:p>
        </p:txBody>
      </p:sp>
      <p:pic>
        <p:nvPicPr>
          <p:cNvPr id="2050" name="Picture 2" descr="http://docsdrive.com/images/academicjournals/ijar/2006/fig1-2k6-373-28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1196752"/>
            <a:ext cx="3819525" cy="321945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753"/>
    </mc:Choice>
    <mc:Fallback>
      <p:transition spd="slow" advTm="57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pPr eaLnBrk="1" hangingPunct="1"/>
            <a:r>
              <a:rPr lang="en-US" sz="4000" smtClean="0"/>
              <a:t>Fly-wheel </a:t>
            </a:r>
            <a:r>
              <a:rPr lang="el-GR" sz="4000" smtClean="0"/>
              <a:t>γιά αποθήκευση ενέργειας</a:t>
            </a:r>
            <a:endParaRPr lang="en-US" sz="4000" smtClean="0"/>
          </a:p>
        </p:txBody>
      </p:sp>
      <p:pic>
        <p:nvPicPr>
          <p:cNvPr id="229379" name="Picture 3" descr="Flywheel Charge Mode Illustrated"/>
          <p:cNvPicPr>
            <a:picLocks noGrp="1" noChangeAspect="1" noChangeArrowheads="1"/>
          </p:cNvPicPr>
          <p:nvPr>
            <p:ph sz="half" idx="1"/>
          </p:nvPr>
        </p:nvPicPr>
        <p:blipFill>
          <a:blip r:embed="rId6" cstate="print"/>
          <a:srcRect/>
          <a:stretch>
            <a:fillRect/>
          </a:stretch>
        </p:blipFill>
        <p:spPr>
          <a:xfrm>
            <a:off x="4140200" y="1557338"/>
            <a:ext cx="3968750" cy="4824412"/>
          </a:xfrm>
        </p:spPr>
      </p:pic>
      <p:pic>
        <p:nvPicPr>
          <p:cNvPr id="229380" name="Picture 4" descr="flowchart"/>
          <p:cNvPicPr>
            <a:picLocks noGrp="1" noChangeAspect="1" noChangeArrowheads="1"/>
          </p:cNvPicPr>
          <p:nvPr>
            <p:ph sz="half" idx="2"/>
          </p:nvPr>
        </p:nvPicPr>
        <p:blipFill>
          <a:blip r:embed="rId7" cstate="print"/>
          <a:srcRect/>
          <a:stretch>
            <a:fillRect/>
          </a:stretch>
        </p:blipFill>
        <p:spPr>
          <a:xfrm>
            <a:off x="323850" y="1700213"/>
            <a:ext cx="3619500" cy="1714500"/>
          </a:xfrm>
        </p:spPr>
      </p:pic>
      <p:pic>
        <p:nvPicPr>
          <p:cNvPr id="92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441430"/>
            <a:ext cx="7812360" cy="541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3770"/>
    </mc:Choice>
    <mc:Fallback>
      <p:transition spd="slow" advTm="23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fade">
                                      <p:cBhvr>
                                        <p:cTn id="11" dur="1000"/>
                                        <p:tgtEl>
                                          <p:spTgt spid="9218"/>
                                        </p:tgtEl>
                                      </p:cBhvr>
                                    </p:animEffect>
                                    <p:anim calcmode="lin" valueType="num">
                                      <p:cBhvr>
                                        <p:cTn id="12" dur="1000" fill="hold"/>
                                        <p:tgtEl>
                                          <p:spTgt spid="9218"/>
                                        </p:tgtEl>
                                        <p:attrNameLst>
                                          <p:attrName>ppt_x</p:attrName>
                                        </p:attrNameLst>
                                      </p:cBhvr>
                                      <p:tavLst>
                                        <p:tav tm="0">
                                          <p:val>
                                            <p:strVal val="#ppt_x"/>
                                          </p:val>
                                        </p:tav>
                                        <p:tav tm="100000">
                                          <p:val>
                                            <p:strVal val="#ppt_x"/>
                                          </p:val>
                                        </p:tav>
                                      </p:tavLst>
                                    </p:anim>
                                    <p:anim calcmode="lin" valueType="num">
                                      <p:cBhvr>
                                        <p:cTn id="13"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pPr eaLnBrk="1" hangingPunct="1"/>
            <a:r>
              <a:rPr lang="el-GR" smtClean="0"/>
              <a:t>κυψέλη καυσίμου</a:t>
            </a:r>
            <a:endParaRPr lang="en-US" smtClean="0"/>
          </a:p>
        </p:txBody>
      </p:sp>
      <p:pic>
        <p:nvPicPr>
          <p:cNvPr id="233475" name="Picture 3" descr="fairley_pop2"/>
          <p:cNvPicPr>
            <a:picLocks noGrp="1" noChangeAspect="1" noChangeArrowheads="1"/>
          </p:cNvPicPr>
          <p:nvPr>
            <p:ph idx="1"/>
          </p:nvPr>
        </p:nvPicPr>
        <p:blipFill>
          <a:blip r:embed="rId5" cstate="print"/>
          <a:srcRect/>
          <a:stretch>
            <a:fillRect/>
          </a:stretch>
        </p:blipFill>
        <p:spPr>
          <a:xfrm>
            <a:off x="1403350" y="1484313"/>
            <a:ext cx="5976938" cy="497840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929"/>
    </mc:Choice>
    <mc:Fallback>
      <p:transition spd="slow" advTm="15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6"/>
          <p:cNvSpPr>
            <a:spLocks noGrp="1" noChangeArrowheads="1"/>
          </p:cNvSpPr>
          <p:nvPr>
            <p:ph type="title"/>
          </p:nvPr>
        </p:nvSpPr>
        <p:spPr>
          <a:xfrm>
            <a:off x="3491880" y="274638"/>
            <a:ext cx="5194920" cy="634082"/>
          </a:xfrm>
        </p:spPr>
        <p:txBody>
          <a:bodyPr/>
          <a:lstStyle/>
          <a:p>
            <a:pPr eaLnBrk="1" hangingPunct="1"/>
            <a:r>
              <a:rPr lang="el-GR" sz="4000" b="1" smtClean="0"/>
              <a:t>Κυψέλη καυσίμου για φορητές συσκευές</a:t>
            </a:r>
            <a:r>
              <a:rPr lang="el-GR" sz="4000" smtClean="0"/>
              <a:t> </a:t>
            </a:r>
          </a:p>
        </p:txBody>
      </p:sp>
      <p:pic>
        <p:nvPicPr>
          <p:cNvPr id="231427" name="Picture 5" descr="547662_b"/>
          <p:cNvPicPr>
            <a:picLocks noGrp="1" noChangeAspect="1" noChangeArrowheads="1"/>
          </p:cNvPicPr>
          <p:nvPr>
            <p:ph idx="1"/>
          </p:nvPr>
        </p:nvPicPr>
        <p:blipFill>
          <a:blip r:embed="rId6" cstate="print"/>
          <a:srcRect/>
          <a:stretch>
            <a:fillRect/>
          </a:stretch>
        </p:blipFill>
        <p:spPr>
          <a:xfrm>
            <a:off x="4427984" y="1268760"/>
            <a:ext cx="4546600" cy="3467100"/>
          </a:xfrm>
        </p:spPr>
      </p:pic>
      <p:pic>
        <p:nvPicPr>
          <p:cNvPr id="3074" name="Picture 2" descr="http://www.intechopen.com/source/html/38711/media/image3.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0"/>
            <a:ext cx="333375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highpowermedia.com/Content/Images/uploaded/RETM/37/alternative-energy_1-hydrogen-tank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012" y="2487660"/>
            <a:ext cx="8740680" cy="437034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8097"/>
    </mc:Choice>
    <mc:Fallback>
      <p:transition spd="slow" advTm="18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500" fill="hold"/>
                                        <p:tgtEl>
                                          <p:spTgt spid="3076"/>
                                        </p:tgtEl>
                                        <p:attrNameLst>
                                          <p:attrName>ppt_x</p:attrName>
                                        </p:attrNameLst>
                                      </p:cBhvr>
                                      <p:tavLst>
                                        <p:tav tm="0">
                                          <p:val>
                                            <p:strVal val="#ppt_x"/>
                                          </p:val>
                                        </p:tav>
                                        <p:tav tm="100000">
                                          <p:val>
                                            <p:strVal val="#ppt_x"/>
                                          </p:val>
                                        </p:tav>
                                      </p:tavLst>
                                    </p:anim>
                                    <p:anim calcmode="lin" valueType="num">
                                      <p:cBhvr additive="base">
                                        <p:cTn id="1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r>
              <a:rPr lang="el-GR" sz="4000" smtClean="0"/>
              <a:t>Κοσμική ακτινοβολία – ΤΟ ΤΕΛΟΣ</a:t>
            </a:r>
            <a:endParaRPr lang="en-US" sz="4000" smtClean="0"/>
          </a:p>
        </p:txBody>
      </p:sp>
      <p:pic>
        <p:nvPicPr>
          <p:cNvPr id="240643" name="Picture 3" descr="cmbr_DMR"/>
          <p:cNvPicPr>
            <a:picLocks noGrp="1" noChangeAspect="1" noChangeArrowheads="1"/>
          </p:cNvPicPr>
          <p:nvPr>
            <p:ph idx="1"/>
          </p:nvPr>
        </p:nvPicPr>
        <p:blipFill>
          <a:blip r:embed="rId5" cstate="print"/>
          <a:srcRect/>
          <a:stretch>
            <a:fillRect/>
          </a:stretch>
        </p:blipFill>
        <p:spPr>
          <a:xfrm>
            <a:off x="457200" y="1804988"/>
            <a:ext cx="8229600" cy="411480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79"/>
    </mc:Choice>
    <mc:Fallback>
      <p:transition spd="slow" advTm="3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a:xfrm>
            <a:off x="922465" y="0"/>
            <a:ext cx="8229600" cy="634082"/>
          </a:xfrm>
        </p:spPr>
        <p:txBody>
          <a:bodyPr/>
          <a:lstStyle/>
          <a:p>
            <a:pPr eaLnBrk="1" hangingPunct="1"/>
            <a:r>
              <a:rPr lang="el-GR" dirty="0" smtClean="0"/>
              <a:t>ΣΤΑΔΙΑ</a:t>
            </a:r>
            <a:endParaRPr lang="en-US" dirty="0" smtClean="0"/>
          </a:p>
        </p:txBody>
      </p:sp>
      <p:sp>
        <p:nvSpPr>
          <p:cNvPr id="34819" name="Rectangle 6"/>
          <p:cNvSpPr>
            <a:spLocks noGrp="1" noChangeArrowheads="1"/>
          </p:cNvSpPr>
          <p:nvPr>
            <p:ph type="body" idx="1"/>
          </p:nvPr>
        </p:nvSpPr>
        <p:spPr>
          <a:xfrm>
            <a:off x="0" y="692696"/>
            <a:ext cx="8229600" cy="4929411"/>
          </a:xfrm>
        </p:spPr>
        <p:txBody>
          <a:bodyPr/>
          <a:lstStyle/>
          <a:p>
            <a:pPr eaLnBrk="1" hangingPunct="1"/>
            <a:r>
              <a:rPr lang="el-GR" dirty="0" smtClean="0"/>
              <a:t>ΕΞΟΡΥΞΗ</a:t>
            </a:r>
          </a:p>
          <a:p>
            <a:pPr eaLnBrk="1" hangingPunct="1"/>
            <a:r>
              <a:rPr lang="el-GR" dirty="0" smtClean="0"/>
              <a:t>ΠΡΟΕΤΟΙΜΑΣΙΑ (ΠΑΡΑΓΩΓΗ ΟΜΟΓΕΝΟΠΟΙΗΜΕΝΗΣ ΠΡΩΤΗΣ ΥΛΗΣ)</a:t>
            </a:r>
          </a:p>
          <a:p>
            <a:pPr eaLnBrk="1" hangingPunct="1"/>
            <a:r>
              <a:rPr lang="el-GR" smtClean="0"/>
              <a:t>ΠΑΡΑΓΩΓΗ </a:t>
            </a:r>
            <a:r>
              <a:rPr lang="el-GR" dirty="0" smtClean="0"/>
              <a:t>ΘΕΡΜΟΤΗΤΑΣ</a:t>
            </a:r>
          </a:p>
          <a:p>
            <a:pPr eaLnBrk="1" hangingPunct="1"/>
            <a:r>
              <a:rPr lang="el-GR" dirty="0" smtClean="0"/>
              <a:t>ΠΑΡΑΓΩΓΗ ΜΗΧΑΝΙΚΗΣ ΕΝΕΡΓΕΙΑΣ</a:t>
            </a:r>
          </a:p>
          <a:p>
            <a:pPr eaLnBrk="1" hangingPunct="1"/>
            <a:r>
              <a:rPr lang="el-GR" dirty="0" smtClean="0"/>
              <a:t>ΠΑΡΑΓΩΓΗ ΗΛΕΚΤΡΙΣΜΟΥ</a:t>
            </a:r>
          </a:p>
          <a:p>
            <a:pPr eaLnBrk="1" hangingPunct="1"/>
            <a:endParaRPr lang="en-US" dirty="0" smtClean="0"/>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7247" y="3705225"/>
            <a:ext cx="4762500"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798"/>
    </mc:Choice>
    <mc:Fallback>
      <p:transition spd="slow" advTm="28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Grp="1" noChangeArrowheads="1"/>
          </p:cNvSpPr>
          <p:nvPr>
            <p:ph type="title"/>
          </p:nvPr>
        </p:nvSpPr>
        <p:spPr/>
        <p:txBody>
          <a:bodyPr/>
          <a:lstStyle/>
          <a:p>
            <a:pPr eaLnBrk="1" hangingPunct="1"/>
            <a:r>
              <a:rPr lang="el-GR" sz="4000" smtClean="0"/>
              <a:t>ΕΠΙΦΑΝΕΙΑΚΗ ΕΞΟΡΥΞΗ ΛΙΓΝΙΤΗ</a:t>
            </a:r>
            <a:endParaRPr lang="en-US" sz="4000" smtClean="0"/>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836712"/>
            <a:ext cx="8712968" cy="5794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194"/>
    </mc:Choice>
    <mc:Fallback>
      <p:transition spd="slow" advTm="22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1000"/>
            <a:ext cx="9144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986" name="Rectangle 2"/>
          <p:cNvSpPr>
            <a:spLocks noGrp="1" noChangeArrowheads="1"/>
          </p:cNvSpPr>
          <p:nvPr>
            <p:ph type="title"/>
          </p:nvPr>
        </p:nvSpPr>
        <p:spPr>
          <a:xfrm>
            <a:off x="457200" y="381000"/>
            <a:ext cx="8229600" cy="634082"/>
          </a:xfrm>
        </p:spPr>
        <p:txBody>
          <a:bodyPr/>
          <a:lstStyle/>
          <a:p>
            <a:pPr eaLnBrk="1" hangingPunct="1"/>
            <a:r>
              <a:rPr lang="el-GR" dirty="0" smtClean="0"/>
              <a:t>ΠΕΤΡΕΛΑΙΟ</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889"/>
    </mc:Choice>
    <mc:Fallback>
      <p:transition spd="slow" advTm="13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9"/>
          <p:cNvSpPr>
            <a:spLocks noGrp="1" noChangeArrowheads="1"/>
          </p:cNvSpPr>
          <p:nvPr>
            <p:ph type="title"/>
          </p:nvPr>
        </p:nvSpPr>
        <p:spPr/>
        <p:txBody>
          <a:bodyPr/>
          <a:lstStyle/>
          <a:p>
            <a:pPr eaLnBrk="1" hangingPunct="1"/>
            <a:r>
              <a:rPr lang="el-GR" sz="4000" smtClean="0"/>
              <a:t>ΠΛΩΤΗ ΠΛΑΤΦΟΡΜΑ ΕΞΟΡΥΞΗΣ ΠΕΤΡΕΛΑΙΟΥ</a:t>
            </a:r>
            <a:endParaRPr lang="en-US" sz="4000" smtClean="0"/>
          </a:p>
        </p:txBody>
      </p:sp>
      <p:pic>
        <p:nvPicPr>
          <p:cNvPr id="49155" name="Picture 5" descr="20"/>
          <p:cNvPicPr>
            <a:picLocks noGrp="1" noChangeAspect="1" noChangeArrowheads="1"/>
          </p:cNvPicPr>
          <p:nvPr>
            <p:ph sz="half" idx="1"/>
          </p:nvPr>
        </p:nvPicPr>
        <p:blipFill>
          <a:blip r:embed="rId5" cstate="print"/>
          <a:srcRect/>
          <a:stretch>
            <a:fillRect/>
          </a:stretch>
        </p:blipFill>
        <p:spPr>
          <a:xfrm>
            <a:off x="16647" y="1772816"/>
            <a:ext cx="4581786" cy="3054524"/>
          </a:xfrm>
        </p:spPr>
      </p:pic>
      <p:pic>
        <p:nvPicPr>
          <p:cNvPr id="49156" name="Picture 8" descr="21"/>
          <p:cNvPicPr>
            <a:picLocks noGrp="1" noChangeAspect="1" noChangeArrowheads="1"/>
          </p:cNvPicPr>
          <p:nvPr>
            <p:ph sz="half" idx="2"/>
          </p:nvPr>
        </p:nvPicPr>
        <p:blipFill>
          <a:blip r:embed="rId6" cstate="print"/>
          <a:srcRect/>
          <a:stretch>
            <a:fillRect/>
          </a:stretch>
        </p:blipFill>
        <p:spPr>
          <a:xfrm>
            <a:off x="4572000" y="1749116"/>
            <a:ext cx="4569357" cy="3046238"/>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158"/>
    </mc:Choice>
    <mc:Fallback>
      <p:transition spd="slow" advTm="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8"/>
</p:tagLst>
</file>

<file path=ppt/tags/tag2.xml><?xml version="1.0" encoding="utf-8"?>
<p:tagLst xmlns:a="http://schemas.openxmlformats.org/drawingml/2006/main" xmlns:r="http://schemas.openxmlformats.org/officeDocument/2006/relationships" xmlns:p="http://schemas.openxmlformats.org/presentationml/2006/main">
  <p:tag name="TIMING" val="|5.2"/>
</p:tagLst>
</file>

<file path=ppt/tags/tag3.xml><?xml version="1.0" encoding="utf-8"?>
<p:tagLst xmlns:a="http://schemas.openxmlformats.org/drawingml/2006/main" xmlns:r="http://schemas.openxmlformats.org/officeDocument/2006/relationships" xmlns:p="http://schemas.openxmlformats.org/presentationml/2006/main">
  <p:tag name="TIMING" val="|3.5|5.6|1.3|0.9|6.6|5.9"/>
</p:tagLst>
</file>

<file path=ppt/tags/tag4.xml><?xml version="1.0" encoding="utf-8"?>
<p:tagLst xmlns:a="http://schemas.openxmlformats.org/drawingml/2006/main" xmlns:r="http://schemas.openxmlformats.org/officeDocument/2006/relationships" xmlns:p="http://schemas.openxmlformats.org/presentationml/2006/main">
  <p:tag name="TIMING" val="|5"/>
</p:tagLst>
</file>

<file path=ppt/tags/tag5.xml><?xml version="1.0" encoding="utf-8"?>
<p:tagLst xmlns:a="http://schemas.openxmlformats.org/drawingml/2006/main" xmlns:r="http://schemas.openxmlformats.org/officeDocument/2006/relationships" xmlns:p="http://schemas.openxmlformats.org/presentationml/2006/main">
  <p:tag name="TIMING" val="|14.7"/>
</p:tagLst>
</file>

<file path=ppt/tags/tag6.xml><?xml version="1.0" encoding="utf-8"?>
<p:tagLst xmlns:a="http://schemas.openxmlformats.org/drawingml/2006/main" xmlns:r="http://schemas.openxmlformats.org/officeDocument/2006/relationships" xmlns:p="http://schemas.openxmlformats.org/presentationml/2006/main">
  <p:tag name="TIMING" val="|7.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1574</TotalTime>
  <Words>1900</Words>
  <Application>Microsoft Office PowerPoint</Application>
  <PresentationFormat>On-screen Show (4:3)</PresentationFormat>
  <Paragraphs>247</Paragraphs>
  <Slides>57</Slides>
  <Notes>49</Notes>
  <HiddenSlides>0</HiddenSlides>
  <MMClips>57</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Default Design</vt:lpstr>
      <vt:lpstr>ΕΝΕΡΓΕΙΑΚΗ ΠΟΛΙΤΙΚΗ ΚΑΙ ΔΙΑΧΕΙΡΙΣΗ - ΛΗΨΗ ΑΠΟΦΑΣΕΩΝ</vt:lpstr>
      <vt:lpstr>PowerPoint Presentation</vt:lpstr>
      <vt:lpstr>PowerPoint Presentation</vt:lpstr>
      <vt:lpstr>Κοσμική ακτινοβολία – η αρχή</vt:lpstr>
      <vt:lpstr>Η ΔΟΜΗ ΤΟΥ ΕΝΕΡΓΕΙΑΚΟΥ ΣΥΣΤΗΜΑΤΟΣ</vt:lpstr>
      <vt:lpstr>ΣΤΑΔΙΑ</vt:lpstr>
      <vt:lpstr>ΕΠΙΦΑΝΕΙΑΚΗ ΕΞΟΡΥΞΗ ΛΙΓΝΙΤΗ</vt:lpstr>
      <vt:lpstr>ΠΕΤΡΕΛΑΙΟ</vt:lpstr>
      <vt:lpstr>ΠΛΩΤΗ ΠΛΑΤΦΟΡΜΑ ΕΞΟΡΥΞΗΣ ΠΕΤΡΕΛΑΙΟΥ</vt:lpstr>
      <vt:lpstr>Alberta tar sands</vt:lpstr>
      <vt:lpstr>ΠΟΡΩΔΕΣ ΠΕΤΡΩΜΑ ΜΕ ΠΕΤΡΕΛΑΙΟ</vt:lpstr>
      <vt:lpstr>Oil Refinery</vt:lpstr>
      <vt:lpstr>ΤΟ ΦΥΣΙΚΟ ΑΕΡΙΟ</vt:lpstr>
      <vt:lpstr>Το φυσικό αέριο – κατασκευή αγωγού</vt:lpstr>
      <vt:lpstr>ΤΟ ΦΥΣΙΚΟ ΑΕΡΙΟ ΣΤΗΝ ΕΥΡΩΠΗ</vt:lpstr>
      <vt:lpstr>ΡΕΒΥΘΟΥΣΑ: ΣΤΑΘΜΟΣ ΑΠΟΘΗΚΕΥΣΗΣ</vt:lpstr>
      <vt:lpstr>ΠΥΡΗΝΙΚΑ ΚΑΥΣΙΜΑ</vt:lpstr>
      <vt:lpstr>Πυρηνικός αντιδραστήρας</vt:lpstr>
      <vt:lpstr>Υαλοποίηση πυρηνικών αποβλήτων</vt:lpstr>
      <vt:lpstr>ΣΥΝΤΗΞΗ</vt:lpstr>
      <vt:lpstr>Σύντηξη – συγκράτηση πλάσματος</vt:lpstr>
      <vt:lpstr>Ενεργειακή μετατροπή  σε θερμικό σταθμό</vt:lpstr>
      <vt:lpstr>ΜΗΧΑΝΕΣ</vt:lpstr>
      <vt:lpstr>ΑΠΟΔΟΣΗ ΜΕΤΑΤΡΟΠΗΣ</vt:lpstr>
      <vt:lpstr>ΑΕΡΙΟΣΤΡΟΒΙΛΟΣ</vt:lpstr>
      <vt:lpstr>Τυπικοί αεριοστρόβιλοι αεροπλάνων</vt:lpstr>
      <vt:lpstr>ΣΤΡΟΒΙΛΟΣ-ΓΕΝΝΗΤΡΙΑ</vt:lpstr>
      <vt:lpstr>ΣΤΡΟΒΙΛΟΣ 2 ΣΤΑΔΙΩΝ</vt:lpstr>
      <vt:lpstr>Μηχανή εσωτερικής καύσης</vt:lpstr>
      <vt:lpstr>Πύργος ψύξης (εσωτερικό)</vt:lpstr>
      <vt:lpstr>ΚΑΤΑΚΡΑΤΗΣΗ CO2</vt:lpstr>
      <vt:lpstr>ΑΠΟΜΑΚΡΥΝΣΗ CO2</vt:lpstr>
      <vt:lpstr>Θερμικός σταθμός με επεξεργασία καυσαερίων</vt:lpstr>
      <vt:lpstr>ΑΝΑΝΕΩΣΙΜΕΣ ΠΗΓΕΣ ΕΝΕΡΓΕΙΑΣ ΚΑΙ ΤΕΧΝΟΛΟΓΙΑ</vt:lpstr>
      <vt:lpstr>ΑΝΑΝΕΩΣΙΜΕΣ ΠΗΓΕΣ ΕΝΕΡΓΕΙΑΣ</vt:lpstr>
      <vt:lpstr>Γεωθερμική γεώτρηση</vt:lpstr>
      <vt:lpstr>Εναλλάκτης  γεωθερμικής θερμότητας</vt:lpstr>
      <vt:lpstr>Γεωθερμικός σταθμός</vt:lpstr>
      <vt:lpstr>Ηλιακή ενέργεια</vt:lpstr>
      <vt:lpstr>McDonnell Douglas (currently Boeing) SD system</vt:lpstr>
      <vt:lpstr>Ηλιακό σύστημα παραγωγής με φωτοβολταϊκά</vt:lpstr>
      <vt:lpstr>Συγκεντρωτικό ηλιακό κάτοπτρο </vt:lpstr>
      <vt:lpstr>Ηλιακός θερμικός σταθμός</vt:lpstr>
      <vt:lpstr>ΗΛΙΑΚΟ ΣΠΙΤΙ </vt:lpstr>
      <vt:lpstr>ΒΙΟΚΛΙΜΑΤΙΚΟ ΣΠΙΤΙ - ΤΕΝΕΡΙΦΗ</vt:lpstr>
      <vt:lpstr>ΒΙΟΚΛΙΜΑΤΙΚΟ ΣΠΙΤΙ - </vt:lpstr>
      <vt:lpstr>Ανεμογεννήτρια 1650 W</vt:lpstr>
      <vt:lpstr>Υδροηλεκτρική ενέργεια</vt:lpstr>
      <vt:lpstr>Κατάντη του φράγματος</vt:lpstr>
      <vt:lpstr>Υδροηλεκτρικό φράγμα</vt:lpstr>
      <vt:lpstr>Φράγμα, αγωγοί, σταθμός, κατάντη ποταμού</vt:lpstr>
      <vt:lpstr>Κυματικός σταθμός</vt:lpstr>
      <vt:lpstr>ΑΠΟΘΗΚΕΥΣΗ ΕΝΕΡΓΕΙΑΣ</vt:lpstr>
      <vt:lpstr>Fly-wheel γιά αποθήκευση ενέργειας</vt:lpstr>
      <vt:lpstr>κυψέλη καυσίμου</vt:lpstr>
      <vt:lpstr>Κυψέλη καυσίμου για φορητές συσκευές </vt:lpstr>
      <vt:lpstr>Κοσμική ακτινοβολία – ΤΟ ΤΕΛΟΣ</vt:lpstr>
    </vt:vector>
  </TitlesOfParts>
  <Company>U Aegean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ΠΕΡΙΒΑΛΛΟΝΤΙΚΗ ΚΑΙ ΟΙΚΟΛΟΓΙΚΗ ΜΗΧΑΝΙΚΗ</dc:title>
  <dc:creator>Dias Haralambopoulos</dc:creator>
  <cp:lastModifiedBy>Dias Haralambopoulos</cp:lastModifiedBy>
  <cp:revision>86</cp:revision>
  <dcterms:created xsi:type="dcterms:W3CDTF">2004-02-23T20:34:55Z</dcterms:created>
  <dcterms:modified xsi:type="dcterms:W3CDTF">2015-03-22T19:35:59Z</dcterms:modified>
</cp:coreProperties>
</file>