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xml" ContentType="application/vnd.openxmlformats-officedocument.presentationml.tags+xml"/>
  <Override PartName="/ppt/notesSlides/notesSlide42.xml" ContentType="application/vnd.openxmlformats-officedocument.presentationml.notesSlide+xml"/>
  <Override PartName="/ppt/tags/tag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0"/>
  </p:notesMasterIdLst>
  <p:sldIdLst>
    <p:sldId id="397" r:id="rId2"/>
    <p:sldId id="398" r:id="rId3"/>
    <p:sldId id="399" r:id="rId4"/>
    <p:sldId id="256" r:id="rId5"/>
    <p:sldId id="389" r:id="rId6"/>
    <p:sldId id="403" r:id="rId7"/>
    <p:sldId id="404" r:id="rId8"/>
    <p:sldId id="405" r:id="rId9"/>
    <p:sldId id="400" r:id="rId10"/>
    <p:sldId id="408" r:id="rId11"/>
    <p:sldId id="345" r:id="rId12"/>
    <p:sldId id="393" r:id="rId13"/>
    <p:sldId id="390" r:id="rId14"/>
    <p:sldId id="392" r:id="rId15"/>
    <p:sldId id="407" r:id="rId16"/>
    <p:sldId id="346" r:id="rId17"/>
    <p:sldId id="347" r:id="rId18"/>
    <p:sldId id="348" r:id="rId19"/>
    <p:sldId id="349" r:id="rId20"/>
    <p:sldId id="350" r:id="rId21"/>
    <p:sldId id="401" r:id="rId22"/>
    <p:sldId id="402" r:id="rId23"/>
    <p:sldId id="409" r:id="rId24"/>
    <p:sldId id="411" r:id="rId25"/>
    <p:sldId id="412" r:id="rId26"/>
    <p:sldId id="413" r:id="rId27"/>
    <p:sldId id="414" r:id="rId28"/>
    <p:sldId id="415" r:id="rId29"/>
    <p:sldId id="416" r:id="rId30"/>
    <p:sldId id="417" r:id="rId31"/>
    <p:sldId id="418" r:id="rId32"/>
    <p:sldId id="419" r:id="rId33"/>
    <p:sldId id="359" r:id="rId34"/>
    <p:sldId id="360" r:id="rId35"/>
    <p:sldId id="352" r:id="rId36"/>
    <p:sldId id="423" r:id="rId37"/>
    <p:sldId id="424" r:id="rId38"/>
    <p:sldId id="358" r:id="rId39"/>
    <p:sldId id="354" r:id="rId40"/>
    <p:sldId id="357" r:id="rId41"/>
    <p:sldId id="355" r:id="rId42"/>
    <p:sldId id="269" r:id="rId43"/>
    <p:sldId id="307" r:id="rId44"/>
    <p:sldId id="327" r:id="rId45"/>
    <p:sldId id="330" r:id="rId46"/>
    <p:sldId id="331" r:id="rId47"/>
    <p:sldId id="328" r:id="rId48"/>
    <p:sldId id="329" r:id="rId49"/>
    <p:sldId id="332" r:id="rId50"/>
    <p:sldId id="333" r:id="rId51"/>
    <p:sldId id="420" r:id="rId52"/>
    <p:sldId id="337" r:id="rId53"/>
    <p:sldId id="429" r:id="rId54"/>
    <p:sldId id="272" r:id="rId55"/>
    <p:sldId id="386" r:id="rId56"/>
    <p:sldId id="387" r:id="rId57"/>
    <p:sldId id="381" r:id="rId58"/>
    <p:sldId id="385" r:id="rId59"/>
    <p:sldId id="384" r:id="rId60"/>
    <p:sldId id="383" r:id="rId61"/>
    <p:sldId id="382" r:id="rId62"/>
    <p:sldId id="334" r:id="rId63"/>
    <p:sldId id="336" r:id="rId64"/>
    <p:sldId id="339" r:id="rId65"/>
    <p:sldId id="338" r:id="rId66"/>
    <p:sldId id="340" r:id="rId67"/>
    <p:sldId id="341" r:id="rId68"/>
    <p:sldId id="342" r:id="rId69"/>
    <p:sldId id="322" r:id="rId70"/>
    <p:sldId id="323" r:id="rId71"/>
    <p:sldId id="324" r:id="rId72"/>
    <p:sldId id="326" r:id="rId73"/>
    <p:sldId id="298" r:id="rId74"/>
    <p:sldId id="325" r:id="rId75"/>
    <p:sldId id="297" r:id="rId76"/>
    <p:sldId id="306" r:id="rId77"/>
    <p:sldId id="312" r:id="rId78"/>
    <p:sldId id="314" r:id="rId79"/>
    <p:sldId id="315" r:id="rId80"/>
    <p:sldId id="316" r:id="rId81"/>
    <p:sldId id="369" r:id="rId82"/>
    <p:sldId id="421" r:id="rId83"/>
    <p:sldId id="422" r:id="rId84"/>
    <p:sldId id="370" r:id="rId85"/>
    <p:sldId id="427" r:id="rId86"/>
    <p:sldId id="371" r:id="rId87"/>
    <p:sldId id="372" r:id="rId88"/>
    <p:sldId id="373" r:id="rId89"/>
    <p:sldId id="374" r:id="rId90"/>
    <p:sldId id="377" r:id="rId91"/>
    <p:sldId id="378" r:id="rId92"/>
    <p:sldId id="380" r:id="rId93"/>
    <p:sldId id="379" r:id="rId94"/>
    <p:sldId id="368" r:id="rId95"/>
    <p:sldId id="396" r:id="rId96"/>
    <p:sldId id="425" r:id="rId97"/>
    <p:sldId id="426" r:id="rId98"/>
    <p:sldId id="361" r:id="rId99"/>
  </p:sldIdLst>
  <p:sldSz cx="9144000" cy="6858000" type="screen4x3"/>
  <p:notesSz cx="6645275" cy="9777413"/>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850" autoAdjust="0"/>
    <p:restoredTop sz="92679" autoAdjust="0"/>
  </p:normalViewPr>
  <p:slideViewPr>
    <p:cSldViewPr>
      <p:cViewPr>
        <p:scale>
          <a:sx n="70" d="100"/>
          <a:sy n="70" d="100"/>
        </p:scale>
        <p:origin x="-834" y="-90"/>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30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24579" name="Rectangle 3"/>
          <p:cNvSpPr>
            <a:spLocks noGrp="1" noChangeArrowheads="1"/>
          </p:cNvSpPr>
          <p:nvPr>
            <p:ph type="dt" idx="1"/>
          </p:nvPr>
        </p:nvSpPr>
        <p:spPr bwMode="auto">
          <a:xfrm>
            <a:off x="3763963" y="0"/>
            <a:ext cx="2879725"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68612" name="Rectangle 4"/>
          <p:cNvSpPr>
            <a:spLocks noGrp="1" noRot="1" noChangeAspect="1" noChangeArrowheads="1" noTextEdit="1"/>
          </p:cNvSpPr>
          <p:nvPr>
            <p:ph type="sldImg" idx="2"/>
          </p:nvPr>
        </p:nvSpPr>
        <p:spPr bwMode="auto">
          <a:xfrm>
            <a:off x="877888" y="733425"/>
            <a:ext cx="4889500" cy="3667125"/>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65163" y="4645025"/>
            <a:ext cx="5314950" cy="4398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24582" name="Rectangle 6"/>
          <p:cNvSpPr>
            <a:spLocks noGrp="1" noChangeArrowheads="1"/>
          </p:cNvSpPr>
          <p:nvPr>
            <p:ph type="ftr" sz="quarter" idx="4"/>
          </p:nvPr>
        </p:nvSpPr>
        <p:spPr bwMode="auto">
          <a:xfrm>
            <a:off x="0" y="9286875"/>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24583" name="Rectangle 7"/>
          <p:cNvSpPr>
            <a:spLocks noGrp="1" noChangeArrowheads="1"/>
          </p:cNvSpPr>
          <p:nvPr>
            <p:ph type="sldNum" sz="quarter" idx="5"/>
          </p:nvPr>
        </p:nvSpPr>
        <p:spPr bwMode="auto">
          <a:xfrm>
            <a:off x="3763963" y="9286875"/>
            <a:ext cx="2879725"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3F95698-5EFA-46A8-8E2A-72679E41A976}" type="slidenum">
              <a:rPr lang="el-GR"/>
              <a:pPr>
                <a:defRPr/>
              </a:pPr>
              <a:t>‹#›</a:t>
            </a:fld>
            <a:endParaRPr lang="el-GR"/>
          </a:p>
        </p:txBody>
      </p:sp>
    </p:spTree>
    <p:extLst>
      <p:ext uri="{BB962C8B-B14F-4D97-AF65-F5344CB8AC3E}">
        <p14:creationId xmlns:p14="http://schemas.microsoft.com/office/powerpoint/2010/main" val="2288361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en.wikipedia.org/wiki/Petroleum#cite_note-23" TargetMode="External"/><Relationship Id="rId3" Type="http://schemas.openxmlformats.org/officeDocument/2006/relationships/hyperlink" Target="http://en.wikipedia.org/wiki/Fossil_fuel" TargetMode="External"/><Relationship Id="rId7" Type="http://schemas.openxmlformats.org/officeDocument/2006/relationships/hyperlink" Target="http://en.wikipedia.org/wiki/Algae" TargetMode="External"/><Relationship Id="rId12" Type="http://schemas.openxmlformats.org/officeDocument/2006/relationships/hyperlink" Target="http://en.wikipedia.org/wiki/Catagenesis_(geology)"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en.wikipedia.org/wiki/Zooplankton" TargetMode="External"/><Relationship Id="rId11" Type="http://schemas.openxmlformats.org/officeDocument/2006/relationships/hyperlink" Target="http://en.wikipedia.org/wiki/Oil_shale" TargetMode="External"/><Relationship Id="rId5" Type="http://schemas.openxmlformats.org/officeDocument/2006/relationships/hyperlink" Target="http://en.wikipedia.org/wiki/Organic_material" TargetMode="External"/><Relationship Id="rId10" Type="http://schemas.openxmlformats.org/officeDocument/2006/relationships/hyperlink" Target="http://en.wikipedia.org/wiki/Kerogen" TargetMode="External"/><Relationship Id="rId4" Type="http://schemas.openxmlformats.org/officeDocument/2006/relationships/hyperlink" Target="http://en.wikipedia.org/wiki/Fossilized" TargetMode="External"/><Relationship Id="rId9" Type="http://schemas.openxmlformats.org/officeDocument/2006/relationships/hyperlink" Target="http://en.wikipedia.org/wiki/Anoxic_sea_water"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ASPO"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Geologic_faul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Sedimentary_basin" TargetMode="External"/><Relationship Id="rId5" Type="http://schemas.openxmlformats.org/officeDocument/2006/relationships/hyperlink" Target="http://en.wikipedia.org/wiki/Oil_exploration" TargetMode="External"/><Relationship Id="rId4" Type="http://schemas.openxmlformats.org/officeDocument/2006/relationships/hyperlink" Target="http://en.wikipedia.org/wiki/Hydrocarbon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l-GR" smtClean="0"/>
          </a:p>
        </p:txBody>
      </p:sp>
      <p:sp>
        <p:nvSpPr>
          <p:cNvPr id="69636" name="Slide Number Placeholder 3"/>
          <p:cNvSpPr>
            <a:spLocks noGrp="1"/>
          </p:cNvSpPr>
          <p:nvPr>
            <p:ph type="sldNum" sz="quarter" idx="5"/>
          </p:nvPr>
        </p:nvSpPr>
        <p:spPr>
          <a:noFill/>
        </p:spPr>
        <p:txBody>
          <a:bodyPr/>
          <a:lstStyle/>
          <a:p>
            <a:fld id="{6C35D576-A0D9-4E53-8DC0-E815BC60155E}" type="slidenum">
              <a:rPr lang="el-GR" smtClean="0"/>
              <a:pPr/>
              <a:t>4</a:t>
            </a:fld>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l-GR" smtClean="0"/>
          </a:p>
        </p:txBody>
      </p:sp>
      <p:sp>
        <p:nvSpPr>
          <p:cNvPr id="90116" name="Slide Number Placeholder 3"/>
          <p:cNvSpPr>
            <a:spLocks noGrp="1"/>
          </p:cNvSpPr>
          <p:nvPr>
            <p:ph type="sldNum" sz="quarter" idx="5"/>
          </p:nvPr>
        </p:nvSpPr>
        <p:spPr>
          <a:noFill/>
        </p:spPr>
        <p:txBody>
          <a:bodyPr/>
          <a:lstStyle/>
          <a:p>
            <a:fld id="{ADB9F702-6A92-4118-A9FF-63DD2A2CDD37}" type="slidenum">
              <a:rPr lang="el-GR" smtClean="0"/>
              <a:pPr/>
              <a:t>24</a:t>
            </a:fld>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l-GR" smtClean="0"/>
          </a:p>
        </p:txBody>
      </p:sp>
      <p:sp>
        <p:nvSpPr>
          <p:cNvPr id="87044" name="Slide Number Placeholder 3"/>
          <p:cNvSpPr>
            <a:spLocks noGrp="1"/>
          </p:cNvSpPr>
          <p:nvPr>
            <p:ph type="sldNum" sz="quarter" idx="5"/>
          </p:nvPr>
        </p:nvSpPr>
        <p:spPr>
          <a:noFill/>
        </p:spPr>
        <p:txBody>
          <a:bodyPr/>
          <a:lstStyle/>
          <a:p>
            <a:fld id="{E6B08F55-FD78-4724-9F69-C005B15F31F8}" type="slidenum">
              <a:rPr lang="el-GR" smtClean="0"/>
              <a:pPr/>
              <a:t>25</a:t>
            </a:fld>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l-GR" smtClean="0"/>
          </a:p>
        </p:txBody>
      </p:sp>
      <p:sp>
        <p:nvSpPr>
          <p:cNvPr id="86020" name="Slide Number Placeholder 3"/>
          <p:cNvSpPr>
            <a:spLocks noGrp="1"/>
          </p:cNvSpPr>
          <p:nvPr>
            <p:ph type="sldNum" sz="quarter" idx="5"/>
          </p:nvPr>
        </p:nvSpPr>
        <p:spPr>
          <a:noFill/>
        </p:spPr>
        <p:txBody>
          <a:bodyPr/>
          <a:lstStyle/>
          <a:p>
            <a:fld id="{39D0F14D-9B96-4742-A666-0190EDF7968C}" type="slidenum">
              <a:rPr lang="el-GR" smtClean="0"/>
              <a:pPr/>
              <a:t>26</a:t>
            </a:fld>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l-GR" smtClean="0"/>
          </a:p>
        </p:txBody>
      </p:sp>
      <p:sp>
        <p:nvSpPr>
          <p:cNvPr id="88068" name="Slide Number Placeholder 3"/>
          <p:cNvSpPr>
            <a:spLocks noGrp="1"/>
          </p:cNvSpPr>
          <p:nvPr>
            <p:ph type="sldNum" sz="quarter" idx="5"/>
          </p:nvPr>
        </p:nvSpPr>
        <p:spPr>
          <a:noFill/>
        </p:spPr>
        <p:txBody>
          <a:bodyPr/>
          <a:lstStyle/>
          <a:p>
            <a:fld id="{7CC2EB64-93EF-4647-AE72-C43D0E3A4DF6}" type="slidenum">
              <a:rPr lang="el-GR" smtClean="0"/>
              <a:pPr/>
              <a:t>27</a:t>
            </a:fld>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l-GR" smtClean="0"/>
          </a:p>
        </p:txBody>
      </p:sp>
      <p:sp>
        <p:nvSpPr>
          <p:cNvPr id="91140" name="Slide Number Placeholder 3"/>
          <p:cNvSpPr>
            <a:spLocks noGrp="1"/>
          </p:cNvSpPr>
          <p:nvPr>
            <p:ph type="sldNum" sz="quarter" idx="5"/>
          </p:nvPr>
        </p:nvSpPr>
        <p:spPr>
          <a:noFill/>
        </p:spPr>
        <p:txBody>
          <a:bodyPr/>
          <a:lstStyle/>
          <a:p>
            <a:fld id="{0A05EF72-9807-4652-AE00-20B369B09AA8}" type="slidenum">
              <a:rPr lang="el-GR" smtClean="0"/>
              <a:pPr/>
              <a:t>28</a:t>
            </a:fld>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l-GR" smtClean="0"/>
          </a:p>
        </p:txBody>
      </p:sp>
      <p:sp>
        <p:nvSpPr>
          <p:cNvPr id="83972" name="Slide Number Placeholder 3"/>
          <p:cNvSpPr>
            <a:spLocks noGrp="1"/>
          </p:cNvSpPr>
          <p:nvPr>
            <p:ph type="sldNum" sz="quarter" idx="5"/>
          </p:nvPr>
        </p:nvSpPr>
        <p:spPr>
          <a:noFill/>
        </p:spPr>
        <p:txBody>
          <a:bodyPr/>
          <a:lstStyle/>
          <a:p>
            <a:fld id="{9BED4CB9-F0C4-44D4-B6BD-9D76802680F6}" type="slidenum">
              <a:rPr lang="el-GR" smtClean="0"/>
              <a:pPr/>
              <a:t>29</a:t>
            </a:fld>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l-GR" smtClean="0"/>
          </a:p>
        </p:txBody>
      </p:sp>
      <p:sp>
        <p:nvSpPr>
          <p:cNvPr id="84996" name="Slide Number Placeholder 3"/>
          <p:cNvSpPr>
            <a:spLocks noGrp="1"/>
          </p:cNvSpPr>
          <p:nvPr>
            <p:ph type="sldNum" sz="quarter" idx="5"/>
          </p:nvPr>
        </p:nvSpPr>
        <p:spPr>
          <a:noFill/>
        </p:spPr>
        <p:txBody>
          <a:bodyPr/>
          <a:lstStyle/>
          <a:p>
            <a:fld id="{B612EFF1-413E-473B-AFE6-ACDFA7F89D9C}" type="slidenum">
              <a:rPr lang="el-GR" smtClean="0"/>
              <a:pPr/>
              <a:t>30</a:t>
            </a:fld>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A42615B-247D-41F7-8478-6B02ED0D0C13}" type="slidenum">
              <a:rPr lang="el-GR" smtClean="0"/>
              <a:pPr/>
              <a:t>31</a:t>
            </a:fld>
            <a:endParaRPr lang="el-G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l-GR" smtClean="0"/>
              <a:t>eff Davis #5 well during drilling.  This well was spewing oil at such a rate during drilling that the disposal pit had to be emptied twice, and the volume of oil in the drill hole almost stopped the drilling rig crew from finishing the well. </a:t>
            </a:r>
            <a:br>
              <a:rPr lang="el-GR" smtClean="0"/>
            </a:br>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l-GR" smtClean="0"/>
          </a:p>
        </p:txBody>
      </p:sp>
      <p:sp>
        <p:nvSpPr>
          <p:cNvPr id="89092" name="Slide Number Placeholder 3"/>
          <p:cNvSpPr>
            <a:spLocks noGrp="1"/>
          </p:cNvSpPr>
          <p:nvPr>
            <p:ph type="sldNum" sz="quarter" idx="5"/>
          </p:nvPr>
        </p:nvSpPr>
        <p:spPr>
          <a:noFill/>
        </p:spPr>
        <p:txBody>
          <a:bodyPr/>
          <a:lstStyle/>
          <a:p>
            <a:fld id="{4A832DE5-7BE9-4FC9-92DC-ACABA8629A7F}" type="slidenum">
              <a:rPr lang="el-GR" smtClean="0"/>
              <a:pPr/>
              <a:t>32</a:t>
            </a:fld>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9ADA3C-1E78-4CD6-BC03-F16909BBA95F}" type="slidenum">
              <a:rPr lang="el-GR" smtClean="0"/>
              <a:pPr eaLnBrk="1" hangingPunct="1"/>
              <a:t>36</a:t>
            </a:fld>
            <a:endParaRPr lang="el-GR"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l-GR" smtClean="0"/>
          </a:p>
        </p:txBody>
      </p:sp>
      <p:sp>
        <p:nvSpPr>
          <p:cNvPr id="74756" name="Slide Number Placeholder 3"/>
          <p:cNvSpPr>
            <a:spLocks noGrp="1"/>
          </p:cNvSpPr>
          <p:nvPr>
            <p:ph type="sldNum" sz="quarter" idx="5"/>
          </p:nvPr>
        </p:nvSpPr>
        <p:spPr>
          <a:noFill/>
        </p:spPr>
        <p:txBody>
          <a:bodyPr/>
          <a:lstStyle/>
          <a:p>
            <a:fld id="{C8F77853-DB5A-40E8-846C-B18B3492F7B7}" type="slidenum">
              <a:rPr lang="el-GR" smtClean="0"/>
              <a:pPr/>
              <a:t>6</a:t>
            </a:fld>
            <a:endParaRPr lang="el-G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2110BC-15D0-45BD-B7DB-F1C681FA50C8}" type="slidenum">
              <a:rPr lang="el-GR" smtClean="0"/>
              <a:pPr eaLnBrk="1" hangingPunct="1"/>
              <a:t>37</a:t>
            </a:fld>
            <a:endParaRPr lang="el-GR"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l-GR" smtClean="0"/>
          </a:p>
        </p:txBody>
      </p:sp>
      <p:sp>
        <p:nvSpPr>
          <p:cNvPr id="79876" name="Slide Number Placeholder 3"/>
          <p:cNvSpPr>
            <a:spLocks noGrp="1"/>
          </p:cNvSpPr>
          <p:nvPr>
            <p:ph type="sldNum" sz="quarter" idx="5"/>
          </p:nvPr>
        </p:nvSpPr>
        <p:spPr>
          <a:noFill/>
        </p:spPr>
        <p:txBody>
          <a:bodyPr/>
          <a:lstStyle/>
          <a:p>
            <a:fld id="{BD022DCB-071D-4B5B-BA24-223719EC193A}" type="slidenum">
              <a:rPr lang="el-GR" smtClean="0"/>
              <a:pPr/>
              <a:t>42</a:t>
            </a:fld>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l-GR" smtClean="0"/>
          </a:p>
        </p:txBody>
      </p:sp>
      <p:sp>
        <p:nvSpPr>
          <p:cNvPr id="78852" name="Slide Number Placeholder 3"/>
          <p:cNvSpPr>
            <a:spLocks noGrp="1"/>
          </p:cNvSpPr>
          <p:nvPr>
            <p:ph type="sldNum" sz="quarter" idx="5"/>
          </p:nvPr>
        </p:nvSpPr>
        <p:spPr>
          <a:noFill/>
        </p:spPr>
        <p:txBody>
          <a:bodyPr/>
          <a:lstStyle/>
          <a:p>
            <a:fld id="{F83DB14E-0CD0-4769-A097-1DC1858ACD48}" type="slidenum">
              <a:rPr lang="el-GR" smtClean="0"/>
              <a:pPr/>
              <a:t>43</a:t>
            </a:fld>
            <a:endParaRPr lang="el-G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smtClean="0"/>
              <a:t>ΤΥΠΟΙ ΠΕΤΡΕΛΑΙΟΥ</a:t>
            </a:r>
          </a:p>
          <a:p>
            <a:endParaRPr lang="el-GR"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l-GR" sz="1200" kern="1200" dirty="0" smtClean="0">
                <a:solidFill>
                  <a:schemeClr val="tx1"/>
                </a:solidFill>
                <a:effectLst/>
                <a:latin typeface="Arial" charset="0"/>
                <a:ea typeface="+mn-ea"/>
                <a:cs typeface="+mn-cs"/>
              </a:rPr>
              <a:t>* Ένα ποσοτικό μέτρο του ιξώδους που καθορίζεται από τον χρόνο που απαιτείται για μια συγκεκριμένη ποσότητα ενός ρευστού να περάσει μέσα από ένα άνοιγμα συγκεκριμένου μεγέθους. </a:t>
            </a:r>
          </a:p>
          <a:p>
            <a:endParaRPr lang="el-GR" dirty="0"/>
          </a:p>
        </p:txBody>
      </p:sp>
      <p:sp>
        <p:nvSpPr>
          <p:cNvPr id="4" name="Slide Number Placeholder 3"/>
          <p:cNvSpPr>
            <a:spLocks noGrp="1"/>
          </p:cNvSpPr>
          <p:nvPr>
            <p:ph type="sldNum" sz="quarter" idx="10"/>
          </p:nvPr>
        </p:nvSpPr>
        <p:spPr/>
        <p:txBody>
          <a:bodyPr/>
          <a:lstStyle/>
          <a:p>
            <a:pPr>
              <a:defRPr/>
            </a:pPr>
            <a:fld id="{53F95698-5EFA-46A8-8E2A-72679E41A976}" type="slidenum">
              <a:rPr lang="el-GR" smtClean="0"/>
              <a:pPr>
                <a:defRPr/>
              </a:pPr>
              <a:t>44</a:t>
            </a:fld>
            <a:endParaRPr lang="el-GR"/>
          </a:p>
        </p:txBody>
      </p:sp>
    </p:spTree>
    <p:extLst>
      <p:ext uri="{BB962C8B-B14F-4D97-AF65-F5344CB8AC3E}">
        <p14:creationId xmlns:p14="http://schemas.microsoft.com/office/powerpoint/2010/main" val="3084363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Petroleum is a </a:t>
            </a:r>
            <a:r>
              <a:rPr lang="en-US" dirty="0" smtClean="0">
                <a:hlinkClick r:id="rId3" tooltip="Fossil fuel"/>
              </a:rPr>
              <a:t>fossil fuel</a:t>
            </a:r>
            <a:r>
              <a:rPr lang="en-US" dirty="0" smtClean="0"/>
              <a:t> derived from ancient </a:t>
            </a:r>
            <a:r>
              <a:rPr lang="en-US" dirty="0" smtClean="0">
                <a:hlinkClick r:id="rId4" tooltip="Fossilized"/>
              </a:rPr>
              <a:t>fossilized</a:t>
            </a:r>
            <a:r>
              <a:rPr lang="en-US" dirty="0" smtClean="0"/>
              <a:t> </a:t>
            </a:r>
            <a:r>
              <a:rPr lang="en-US" dirty="0" smtClean="0">
                <a:hlinkClick r:id="rId5" tooltip="Organic material"/>
              </a:rPr>
              <a:t>organic materials</a:t>
            </a:r>
            <a:r>
              <a:rPr lang="en-US" dirty="0" smtClean="0"/>
              <a:t>, such as </a:t>
            </a:r>
            <a:r>
              <a:rPr lang="en-US" dirty="0" smtClean="0">
                <a:hlinkClick r:id="rId6" tooltip="Zooplankton"/>
              </a:rPr>
              <a:t>zooplankton</a:t>
            </a:r>
            <a:r>
              <a:rPr lang="en-US" dirty="0" smtClean="0"/>
              <a:t> and </a:t>
            </a:r>
            <a:r>
              <a:rPr lang="en-US" dirty="0" smtClean="0">
                <a:hlinkClick r:id="rId7" tooltip="Algae"/>
              </a:rPr>
              <a:t>algae</a:t>
            </a:r>
            <a:r>
              <a:rPr lang="en-US" dirty="0" smtClean="0"/>
              <a:t>.</a:t>
            </a:r>
            <a:r>
              <a:rPr lang="en-US" baseline="30000" dirty="0" smtClean="0">
                <a:hlinkClick r:id="rId8"/>
              </a:rPr>
              <a:t>[24]</a:t>
            </a:r>
            <a:r>
              <a:rPr lang="en-US" dirty="0" smtClean="0"/>
              <a:t> Vast quantities of these remains settled to sea or lake bottoms, mixing with sediments and being buried under </a:t>
            </a:r>
            <a:r>
              <a:rPr lang="en-US" dirty="0" smtClean="0">
                <a:hlinkClick r:id="rId9" tooltip="Anoxic sea water"/>
              </a:rPr>
              <a:t>anoxic conditions</a:t>
            </a:r>
            <a:r>
              <a:rPr lang="en-US" dirty="0" smtClean="0"/>
              <a:t>. As further layers settled to the sea or lake bed, intense heat and pressure built up in the lower regions. This process caused the organic matter to change, first into a waxy material known as </a:t>
            </a:r>
            <a:r>
              <a:rPr lang="en-US" dirty="0" err="1" smtClean="0">
                <a:hlinkClick r:id="rId10" tooltip="Kerogen"/>
              </a:rPr>
              <a:t>kerogen</a:t>
            </a:r>
            <a:r>
              <a:rPr lang="en-US" dirty="0" smtClean="0"/>
              <a:t>, which is found in various </a:t>
            </a:r>
            <a:r>
              <a:rPr lang="en-US" dirty="0" smtClean="0">
                <a:hlinkClick r:id="rId11" tooltip="Oil shale"/>
              </a:rPr>
              <a:t>oil </a:t>
            </a:r>
            <a:r>
              <a:rPr lang="en-US" dirty="0" err="1" smtClean="0">
                <a:hlinkClick r:id="rId11" tooltip="Oil shale"/>
              </a:rPr>
              <a:t>shales</a:t>
            </a:r>
            <a:r>
              <a:rPr lang="en-US" dirty="0" smtClean="0"/>
              <a:t> around the world, and then with more heat into liquid and gaseous hydrocarbons via a process known as </a:t>
            </a:r>
            <a:r>
              <a:rPr lang="en-US" dirty="0" err="1" smtClean="0">
                <a:hlinkClick r:id="rId12" tooltip="Catagenesis (geology)"/>
              </a:rPr>
              <a:t>catagenesis</a:t>
            </a:r>
            <a:r>
              <a:rPr lang="en-US" dirty="0" smtClean="0"/>
              <a:t>.</a:t>
            </a:r>
            <a:endParaRPr lang="el-GR" dirty="0"/>
          </a:p>
        </p:txBody>
      </p:sp>
      <p:sp>
        <p:nvSpPr>
          <p:cNvPr id="4" name="Slide Number Placeholder 3"/>
          <p:cNvSpPr>
            <a:spLocks noGrp="1"/>
          </p:cNvSpPr>
          <p:nvPr>
            <p:ph type="sldNum" sz="quarter" idx="10"/>
          </p:nvPr>
        </p:nvSpPr>
        <p:spPr/>
        <p:txBody>
          <a:bodyPr/>
          <a:lstStyle/>
          <a:p>
            <a:pPr>
              <a:defRPr/>
            </a:pPr>
            <a:fld id="{53F95698-5EFA-46A8-8E2A-72679E41A976}" type="slidenum">
              <a:rPr lang="el-GR" smtClean="0"/>
              <a:pPr>
                <a:defRPr/>
              </a:pPr>
              <a:t>45</a:t>
            </a:fld>
            <a:endParaRPr lang="el-GR"/>
          </a:p>
        </p:txBody>
      </p:sp>
    </p:spTree>
    <p:extLst>
      <p:ext uri="{BB962C8B-B14F-4D97-AF65-F5344CB8AC3E}">
        <p14:creationId xmlns:p14="http://schemas.microsoft.com/office/powerpoint/2010/main" val="1425990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670387F-B890-40DE-9F7F-E4B7250A869F}" type="slidenum">
              <a:rPr lang="el-GR" smtClean="0"/>
              <a:pPr/>
              <a:t>51</a:t>
            </a:fld>
            <a:endParaRPr lang="el-G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l-GR" smtClean="0"/>
              <a:t>PHOTO CAPTION: Arak Oil Refinery in Iran, which is one of the world's largest oil producers. It supplies China with approximately 15 percent of the oil the Asian powerhouse imports, which gives it extraordinary political leverage despite U.S. efforts to isolated it.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endParaRPr lang="el-GR" smtClean="0"/>
          </a:p>
        </p:txBody>
      </p:sp>
      <p:sp>
        <p:nvSpPr>
          <p:cNvPr id="93188" name="Slide Number Placeholder 3"/>
          <p:cNvSpPr>
            <a:spLocks noGrp="1"/>
          </p:cNvSpPr>
          <p:nvPr>
            <p:ph type="sldNum" sz="quarter" idx="5"/>
          </p:nvPr>
        </p:nvSpPr>
        <p:spPr>
          <a:noFill/>
        </p:spPr>
        <p:txBody>
          <a:bodyPr/>
          <a:lstStyle/>
          <a:p>
            <a:fld id="{4728698C-44E6-48C6-8590-89F44E0488D9}" type="slidenum">
              <a:rPr lang="el-GR" smtClean="0"/>
              <a:pPr/>
              <a:t>54</a:t>
            </a:fld>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l-GR" smtClean="0"/>
          </a:p>
        </p:txBody>
      </p:sp>
      <p:sp>
        <p:nvSpPr>
          <p:cNvPr id="71684" name="Slide Number Placeholder 3"/>
          <p:cNvSpPr>
            <a:spLocks noGrp="1"/>
          </p:cNvSpPr>
          <p:nvPr>
            <p:ph type="sldNum" sz="quarter" idx="5"/>
          </p:nvPr>
        </p:nvSpPr>
        <p:spPr>
          <a:noFill/>
        </p:spPr>
        <p:txBody>
          <a:bodyPr/>
          <a:lstStyle/>
          <a:p>
            <a:fld id="{EB974BD4-B194-485E-96D0-D84C59AD2EDD}" type="slidenum">
              <a:rPr lang="el-GR" smtClean="0"/>
              <a:pPr/>
              <a:t>69</a:t>
            </a:fld>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l-GR" smtClean="0"/>
          </a:p>
        </p:txBody>
      </p:sp>
      <p:sp>
        <p:nvSpPr>
          <p:cNvPr id="72708" name="Slide Number Placeholder 3"/>
          <p:cNvSpPr>
            <a:spLocks noGrp="1"/>
          </p:cNvSpPr>
          <p:nvPr>
            <p:ph type="sldNum" sz="quarter" idx="5"/>
          </p:nvPr>
        </p:nvSpPr>
        <p:spPr>
          <a:noFill/>
        </p:spPr>
        <p:txBody>
          <a:bodyPr/>
          <a:lstStyle/>
          <a:p>
            <a:fld id="{8E6BA79B-B1AB-49A9-A702-5C3DB4A1579E}" type="slidenum">
              <a:rPr lang="el-GR" smtClean="0"/>
              <a:pPr/>
              <a:t>70</a:t>
            </a:fld>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l-GR" smtClean="0"/>
          </a:p>
        </p:txBody>
      </p:sp>
      <p:sp>
        <p:nvSpPr>
          <p:cNvPr id="73732" name="Slide Number Placeholder 3"/>
          <p:cNvSpPr>
            <a:spLocks noGrp="1"/>
          </p:cNvSpPr>
          <p:nvPr>
            <p:ph type="sldNum" sz="quarter" idx="5"/>
          </p:nvPr>
        </p:nvSpPr>
        <p:spPr>
          <a:noFill/>
        </p:spPr>
        <p:txBody>
          <a:bodyPr/>
          <a:lstStyle/>
          <a:p>
            <a:fld id="{0342B6A9-855D-4659-BCB4-BBD2244D9245}" type="slidenum">
              <a:rPr lang="el-GR" smtClean="0"/>
              <a:pPr/>
              <a:t>71</a:t>
            </a:fld>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l-GR" smtClean="0"/>
          </a:p>
        </p:txBody>
      </p:sp>
      <p:sp>
        <p:nvSpPr>
          <p:cNvPr id="75780" name="Slide Number Placeholder 3"/>
          <p:cNvSpPr>
            <a:spLocks noGrp="1"/>
          </p:cNvSpPr>
          <p:nvPr>
            <p:ph type="sldNum" sz="quarter" idx="5"/>
          </p:nvPr>
        </p:nvSpPr>
        <p:spPr>
          <a:noFill/>
        </p:spPr>
        <p:txBody>
          <a:bodyPr/>
          <a:lstStyle/>
          <a:p>
            <a:fld id="{9976FB32-61EC-4E4D-8E14-BA34770D3BE0}" type="slidenum">
              <a:rPr lang="el-GR" smtClean="0"/>
              <a:pPr/>
              <a:t>7</a:t>
            </a:fld>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l-GR" smtClean="0"/>
          </a:p>
        </p:txBody>
      </p:sp>
      <p:sp>
        <p:nvSpPr>
          <p:cNvPr id="118788" name="Slide Number Placeholder 3"/>
          <p:cNvSpPr>
            <a:spLocks noGrp="1"/>
          </p:cNvSpPr>
          <p:nvPr>
            <p:ph type="sldNum" sz="quarter" idx="5"/>
          </p:nvPr>
        </p:nvSpPr>
        <p:spPr>
          <a:noFill/>
        </p:spPr>
        <p:txBody>
          <a:bodyPr/>
          <a:lstStyle/>
          <a:p>
            <a:fld id="{2207F296-D710-4BDA-ABCA-37CF469821B3}" type="slidenum">
              <a:rPr lang="el-GR" smtClean="0"/>
              <a:pPr/>
              <a:t>72</a:t>
            </a:fld>
            <a:endParaRPr lang="el-G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391C39B1-6FFA-4BE2-9D27-1662637B48D8}" type="slidenum">
              <a:rPr lang="el-GR" smtClean="0"/>
              <a:pPr/>
              <a:t>73</a:t>
            </a:fld>
            <a:endParaRPr lang="el-GR"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l-GR" smtClean="0"/>
              <a:t>The organization </a:t>
            </a:r>
            <a:r>
              <a:rPr lang="el-GR" smtClean="0">
                <a:hlinkClick r:id="rId3" tooltip="ASPO"/>
              </a:rPr>
              <a:t>ASPO</a:t>
            </a:r>
            <a:r>
              <a:rPr lang="el-GR" smtClean="0"/>
              <a:t> predicts that oil production will peak around 2010.</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l-GR" smtClean="0"/>
          </a:p>
        </p:txBody>
      </p:sp>
      <p:sp>
        <p:nvSpPr>
          <p:cNvPr id="120836" name="Slide Number Placeholder 3"/>
          <p:cNvSpPr>
            <a:spLocks noGrp="1"/>
          </p:cNvSpPr>
          <p:nvPr>
            <p:ph type="sldNum" sz="quarter" idx="5"/>
          </p:nvPr>
        </p:nvSpPr>
        <p:spPr>
          <a:noFill/>
        </p:spPr>
        <p:txBody>
          <a:bodyPr/>
          <a:lstStyle/>
          <a:p>
            <a:fld id="{5C931243-D578-4CF6-9CB0-656C746D1D0C}" type="slidenum">
              <a:rPr lang="el-GR" smtClean="0"/>
              <a:pPr/>
              <a:t>74</a:t>
            </a:fld>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l-GR" smtClean="0"/>
          </a:p>
        </p:txBody>
      </p:sp>
      <p:sp>
        <p:nvSpPr>
          <p:cNvPr id="121860" name="Slide Number Placeholder 3"/>
          <p:cNvSpPr>
            <a:spLocks noGrp="1"/>
          </p:cNvSpPr>
          <p:nvPr>
            <p:ph type="sldNum" sz="quarter" idx="5"/>
          </p:nvPr>
        </p:nvSpPr>
        <p:spPr>
          <a:noFill/>
        </p:spPr>
        <p:txBody>
          <a:bodyPr/>
          <a:lstStyle/>
          <a:p>
            <a:fld id="{64C7EE13-E9AF-4F90-9E15-45470434C5EE}" type="slidenum">
              <a:rPr lang="el-GR" smtClean="0"/>
              <a:pPr/>
              <a:t>75</a:t>
            </a:fld>
            <a:endParaRPr 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l-GR" smtClean="0"/>
          </a:p>
        </p:txBody>
      </p:sp>
      <p:sp>
        <p:nvSpPr>
          <p:cNvPr id="123908" name="Slide Number Placeholder 3"/>
          <p:cNvSpPr>
            <a:spLocks noGrp="1"/>
          </p:cNvSpPr>
          <p:nvPr>
            <p:ph type="sldNum" sz="quarter" idx="5"/>
          </p:nvPr>
        </p:nvSpPr>
        <p:spPr>
          <a:noFill/>
        </p:spPr>
        <p:txBody>
          <a:bodyPr/>
          <a:lstStyle/>
          <a:p>
            <a:fld id="{20387615-9D83-4310-B3DC-0469510DBA12}" type="slidenum">
              <a:rPr lang="el-GR" smtClean="0"/>
              <a:pPr/>
              <a:t>76</a:t>
            </a:fld>
            <a:endParaRPr lang="el-G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l-GR" smtClean="0"/>
          </a:p>
        </p:txBody>
      </p:sp>
      <p:sp>
        <p:nvSpPr>
          <p:cNvPr id="124932" name="Slide Number Placeholder 3"/>
          <p:cNvSpPr>
            <a:spLocks noGrp="1"/>
          </p:cNvSpPr>
          <p:nvPr>
            <p:ph type="sldNum" sz="quarter" idx="5"/>
          </p:nvPr>
        </p:nvSpPr>
        <p:spPr>
          <a:noFill/>
        </p:spPr>
        <p:txBody>
          <a:bodyPr/>
          <a:lstStyle/>
          <a:p>
            <a:fld id="{9E1737BC-528E-4738-AE44-086337424021}" type="slidenum">
              <a:rPr lang="el-GR" smtClean="0"/>
              <a:pPr/>
              <a:t>77</a:t>
            </a:fld>
            <a:endParaRPr lang="el-G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smtClean="0"/>
          </a:p>
        </p:txBody>
      </p:sp>
      <p:sp>
        <p:nvSpPr>
          <p:cNvPr id="126980" name="Slide Number Placeholder 3"/>
          <p:cNvSpPr>
            <a:spLocks noGrp="1"/>
          </p:cNvSpPr>
          <p:nvPr>
            <p:ph type="sldNum" sz="quarter" idx="5"/>
          </p:nvPr>
        </p:nvSpPr>
        <p:spPr>
          <a:noFill/>
        </p:spPr>
        <p:txBody>
          <a:bodyPr/>
          <a:lstStyle/>
          <a:p>
            <a:fld id="{52AA40C3-31D6-4D85-927B-DE703E630A99}" type="slidenum">
              <a:rPr lang="el-GR" smtClean="0"/>
              <a:pPr/>
              <a:t>78</a:t>
            </a:fld>
            <a:endParaRPr lang="el-G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l-GR" smtClean="0"/>
          </a:p>
        </p:txBody>
      </p:sp>
      <p:sp>
        <p:nvSpPr>
          <p:cNvPr id="128004" name="Slide Number Placeholder 3"/>
          <p:cNvSpPr>
            <a:spLocks noGrp="1"/>
          </p:cNvSpPr>
          <p:nvPr>
            <p:ph type="sldNum" sz="quarter" idx="5"/>
          </p:nvPr>
        </p:nvSpPr>
        <p:spPr>
          <a:noFill/>
        </p:spPr>
        <p:txBody>
          <a:bodyPr/>
          <a:lstStyle/>
          <a:p>
            <a:fld id="{0FB8BEC9-D557-44CA-BC86-41DFD7D229FC}" type="slidenum">
              <a:rPr lang="el-GR" smtClean="0"/>
              <a:pPr/>
              <a:t>79</a:t>
            </a:fld>
            <a:endParaRPr lang="el-G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l-GR" smtClean="0"/>
          </a:p>
        </p:txBody>
      </p:sp>
      <p:sp>
        <p:nvSpPr>
          <p:cNvPr id="129028" name="Slide Number Placeholder 3"/>
          <p:cNvSpPr>
            <a:spLocks noGrp="1"/>
          </p:cNvSpPr>
          <p:nvPr>
            <p:ph type="sldNum" sz="quarter" idx="5"/>
          </p:nvPr>
        </p:nvSpPr>
        <p:spPr>
          <a:noFill/>
        </p:spPr>
        <p:txBody>
          <a:bodyPr/>
          <a:lstStyle/>
          <a:p>
            <a:fld id="{AA5C9656-A2E3-41DB-B982-9B17BBE0C713}" type="slidenum">
              <a:rPr lang="el-GR" smtClean="0"/>
              <a:pPr/>
              <a:t>80</a:t>
            </a:fld>
            <a:endParaRPr 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B1F84-3FEB-4F88-846A-4DC509F941E6}" type="slidenum">
              <a:rPr lang="el-GR" smtClean="0"/>
              <a:pPr eaLnBrk="1" hangingPunct="1"/>
              <a:t>81</a:t>
            </a:fld>
            <a:endParaRPr lang="el-GR"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2A924C7-A583-4851-BA31-4A6A63A44D94}" type="slidenum">
              <a:rPr lang="el-GR" smtClean="0"/>
              <a:pPr/>
              <a:t>15</a:t>
            </a:fld>
            <a:endParaRPr lang="el-GR"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i="1" smtClean="0"/>
              <a:t>This figure illustrates a structural trap, where a </a:t>
            </a:r>
            <a:r>
              <a:rPr lang="en-US" i="1" smtClean="0">
                <a:hlinkClick r:id="rId3" tooltip="Geologic fault"/>
              </a:rPr>
              <a:t>fault</a:t>
            </a:r>
            <a:r>
              <a:rPr lang="en-US" i="1" smtClean="0"/>
              <a:t> has juxtaposed a porous and permeable reservoir against an impermeable seal. Oil (shown in red) accumulates against the seal, to the depth of the base of the seal. Any further oil migrating in from the source will escape to the surface and seep.</a:t>
            </a:r>
            <a:r>
              <a:rPr lang="el-GR" smtClean="0"/>
              <a:t> </a:t>
            </a:r>
            <a:endParaRPr lang="en-GB" smtClean="0"/>
          </a:p>
          <a:p>
            <a:pPr eaLnBrk="1" hangingPunct="1"/>
            <a:r>
              <a:rPr lang="el-GR" b="1" smtClean="0"/>
              <a:t>Petroleum geology</a:t>
            </a:r>
            <a:r>
              <a:rPr lang="el-GR" smtClean="0"/>
              <a:t> is a term used to refer to the specific set of geological disciplines that are applied to the search for </a:t>
            </a:r>
            <a:r>
              <a:rPr lang="el-GR" smtClean="0">
                <a:hlinkClick r:id="rId4" tooltip="Hydrocarbons"/>
              </a:rPr>
              <a:t>hydrocarbons</a:t>
            </a:r>
            <a:r>
              <a:rPr lang="el-GR" smtClean="0"/>
              <a:t> (</a:t>
            </a:r>
            <a:r>
              <a:rPr lang="el-GR" smtClean="0">
                <a:hlinkClick r:id="rId5" tooltip="Oil exploration"/>
              </a:rPr>
              <a:t>oil exploration</a:t>
            </a:r>
            <a:r>
              <a:rPr lang="el-GR" smtClean="0"/>
              <a:t>). It is principally concerned with the evaluation of seven key elements in </a:t>
            </a:r>
            <a:r>
              <a:rPr lang="el-GR" smtClean="0">
                <a:hlinkClick r:id="rId6" tooltip="Sedimentary basin"/>
              </a:rPr>
              <a:t>sedimentary basins</a:t>
            </a:r>
            <a:r>
              <a:rPr lang="el-GR" smtClean="0"/>
              <a:t>:</a:t>
            </a:r>
          </a:p>
          <a:p>
            <a:pPr eaLnBrk="1" hangingPunct="1"/>
            <a:r>
              <a:rPr lang="el-GR" smtClean="0"/>
              <a:t>Source </a:t>
            </a:r>
            <a:endParaRPr lang="en-US" smtClean="0"/>
          </a:p>
          <a:p>
            <a:pPr eaLnBrk="1" hangingPunct="1"/>
            <a:r>
              <a:rPr lang="el-GR" smtClean="0"/>
              <a:t>Reservoir </a:t>
            </a:r>
            <a:endParaRPr lang="en-US" smtClean="0"/>
          </a:p>
          <a:p>
            <a:pPr eaLnBrk="1" hangingPunct="1"/>
            <a:r>
              <a:rPr lang="el-GR" smtClean="0"/>
              <a:t>Seal </a:t>
            </a:r>
            <a:endParaRPr lang="en-US" smtClean="0"/>
          </a:p>
          <a:p>
            <a:pPr eaLnBrk="1" hangingPunct="1"/>
            <a:r>
              <a:rPr lang="el-GR" smtClean="0"/>
              <a:t>Trap </a:t>
            </a:r>
            <a:endParaRPr lang="en-US" smtClean="0"/>
          </a:p>
          <a:p>
            <a:pPr eaLnBrk="1" hangingPunct="1"/>
            <a:r>
              <a:rPr lang="el-GR" smtClean="0"/>
              <a:t>Timing </a:t>
            </a:r>
            <a:endParaRPr lang="en-US" smtClean="0"/>
          </a:p>
          <a:p>
            <a:pPr eaLnBrk="1" hangingPunct="1"/>
            <a:r>
              <a:rPr lang="el-GR" smtClean="0"/>
              <a:t>Maturation </a:t>
            </a:r>
          </a:p>
          <a:p>
            <a:pPr eaLnBrk="1" hangingPunct="1"/>
            <a:r>
              <a:rPr lang="el-GR" smtClean="0"/>
              <a:t>Migration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l-GR" smtClean="0"/>
          </a:p>
        </p:txBody>
      </p:sp>
      <p:sp>
        <p:nvSpPr>
          <p:cNvPr id="94212" name="Slide Number Placeholder 3"/>
          <p:cNvSpPr>
            <a:spLocks noGrp="1"/>
          </p:cNvSpPr>
          <p:nvPr>
            <p:ph type="sldNum" sz="quarter" idx="5"/>
          </p:nvPr>
        </p:nvSpPr>
        <p:spPr>
          <a:noFill/>
        </p:spPr>
        <p:txBody>
          <a:bodyPr/>
          <a:lstStyle/>
          <a:p>
            <a:fld id="{7BD22A88-24DC-408B-8C44-21E5DC04D696}" type="slidenum">
              <a:rPr lang="el-GR" smtClean="0"/>
              <a:pPr/>
              <a:t>82</a:t>
            </a:fld>
            <a:endParaRPr lang="el-G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l-GR" smtClean="0"/>
          </a:p>
        </p:txBody>
      </p:sp>
      <p:sp>
        <p:nvSpPr>
          <p:cNvPr id="95236" name="Slide Number Placeholder 3"/>
          <p:cNvSpPr>
            <a:spLocks noGrp="1"/>
          </p:cNvSpPr>
          <p:nvPr>
            <p:ph type="sldNum" sz="quarter" idx="5"/>
          </p:nvPr>
        </p:nvSpPr>
        <p:spPr>
          <a:noFill/>
        </p:spPr>
        <p:txBody>
          <a:bodyPr/>
          <a:lstStyle/>
          <a:p>
            <a:fld id="{3D24DF2C-0EC7-47C9-B3E7-BFC4645D6D8A}" type="slidenum">
              <a:rPr lang="el-GR" smtClean="0"/>
              <a:pPr/>
              <a:t>83</a:t>
            </a:fld>
            <a:endParaRPr lang="el-G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D3EBED-DDC9-407F-AF18-80DE420A32D6}" type="slidenum">
              <a:rPr lang="el-GR" smtClean="0"/>
              <a:pPr eaLnBrk="1" hangingPunct="1"/>
              <a:t>84</a:t>
            </a:fld>
            <a:endParaRPr lang="el-GR"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B2DA77-7875-4A7B-863D-FD2CF35D9C28}" type="slidenum">
              <a:rPr lang="el-GR" smtClean="0"/>
              <a:pPr eaLnBrk="1" hangingPunct="1"/>
              <a:t>86</a:t>
            </a:fld>
            <a:endParaRPr lang="el-GR"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182352-C143-45E3-8D74-B63EB74A40DD}" type="slidenum">
              <a:rPr lang="el-GR" smtClean="0"/>
              <a:pPr eaLnBrk="1" hangingPunct="1"/>
              <a:t>87</a:t>
            </a:fld>
            <a:endParaRPr lang="el-GR"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E06F5D-710E-4068-88D3-33C7B26EC1AA}" type="slidenum">
              <a:rPr lang="el-GR" smtClean="0"/>
              <a:pPr eaLnBrk="1" hangingPunct="1"/>
              <a:t>88</a:t>
            </a:fld>
            <a:endParaRPr lang="el-GR"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D77B05-3EDD-4417-9285-78B7B61A6C27}" type="slidenum">
              <a:rPr lang="el-GR" smtClean="0"/>
              <a:pPr eaLnBrk="1" hangingPunct="1"/>
              <a:t>89</a:t>
            </a:fld>
            <a:endParaRPr lang="el-G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7BC5C-4769-4AB0-B299-A79B30334B4E}" type="slidenum">
              <a:rPr lang="el-GR" smtClean="0"/>
              <a:pPr eaLnBrk="1" hangingPunct="1"/>
              <a:t>90</a:t>
            </a:fld>
            <a:endParaRPr lang="el-GR"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AF8FCB-88A5-4DA3-8D2B-CFDE8BD797A5}" type="slidenum">
              <a:rPr lang="el-GR" smtClean="0"/>
              <a:pPr eaLnBrk="1" hangingPunct="1"/>
              <a:t>91</a:t>
            </a:fld>
            <a:endParaRPr lang="el-GR"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5A5B41-3890-48D8-A161-FB701302B181}" type="slidenum">
              <a:rPr lang="el-GR" smtClean="0"/>
              <a:pPr eaLnBrk="1" hangingPunct="1"/>
              <a:t>92</a:t>
            </a:fld>
            <a:endParaRPr lang="el-GR"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5938C1-70F0-4E80-A372-708F9B5EEB94}" type="slidenum">
              <a:rPr lang="el-GR" altLang="en-US"/>
              <a:pPr eaLnBrk="1" hangingPunct="1"/>
              <a:t>16</a:t>
            </a:fld>
            <a:endParaRPr lang="el-GR"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5ACB28-27DD-4B6C-96F8-BDD84326C264}" type="slidenum">
              <a:rPr lang="el-GR" smtClean="0"/>
              <a:pPr eaLnBrk="1" hangingPunct="1"/>
              <a:t>93</a:t>
            </a:fld>
            <a:endParaRPr lang="el-GR"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6D2A0E-B13B-4584-98EA-5C94CFA73B4C}" type="slidenum">
              <a:rPr lang="el-GR" altLang="en-US"/>
              <a:pPr eaLnBrk="1" hangingPunct="1"/>
              <a:t>17</a:t>
            </a:fld>
            <a:endParaRPr lang="el-GR"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3AC110-7B60-470C-AA62-083D4EF0B108}" type="slidenum">
              <a:rPr lang="el-GR" altLang="en-US"/>
              <a:pPr eaLnBrk="1" hangingPunct="1"/>
              <a:t>18</a:t>
            </a:fld>
            <a:endParaRPr lang="el-GR"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A7FFA6-9652-46DE-BE7C-003288265E8D}" type="slidenum">
              <a:rPr lang="el-GR" altLang="en-US"/>
              <a:pPr eaLnBrk="1" hangingPunct="1"/>
              <a:t>19</a:t>
            </a:fld>
            <a:endParaRPr lang="el-GR"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907089D-6D30-4855-9AAB-D1AA38A07E6C}" type="slidenum">
              <a:rPr lang="el-GR" smtClean="0"/>
              <a:pPr/>
              <a:t>23</a:t>
            </a:fld>
            <a:endParaRPr lang="el-GR"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l-GR" smtClean="0"/>
              <a:t>PHOTO CAPTION: Wooden oil derricks stretching out into California's Santa Barbara Channel, circa early 1900s, would be replaced by modern offshore platforms. A series of oil spills forced a moratorium on development of other potential oil and gas deposits off the coast of California.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F7FBCAB0-D327-44FD-A961-5EDFD4FB3B8C}" type="slidenum">
              <a:rPr lang="el-GR" smtClean="0"/>
              <a:pPr>
                <a:defRPr/>
              </a:pPr>
              <a:t>‹#›</a:t>
            </a:fld>
            <a:endParaRPr lang="el-GR"/>
          </a:p>
        </p:txBody>
      </p:sp>
    </p:spTree>
    <p:extLst>
      <p:ext uri="{BB962C8B-B14F-4D97-AF65-F5344CB8AC3E}">
        <p14:creationId xmlns:p14="http://schemas.microsoft.com/office/powerpoint/2010/main" val="94568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601E99AB-0548-495C-95CF-2B7797ECC0A8}" type="slidenum">
              <a:rPr lang="el-GR" smtClean="0"/>
              <a:pPr>
                <a:defRPr/>
              </a:pPr>
              <a:t>‹#›</a:t>
            </a:fld>
            <a:endParaRPr lang="el-GR"/>
          </a:p>
        </p:txBody>
      </p:sp>
    </p:spTree>
    <p:extLst>
      <p:ext uri="{BB962C8B-B14F-4D97-AF65-F5344CB8AC3E}">
        <p14:creationId xmlns:p14="http://schemas.microsoft.com/office/powerpoint/2010/main" val="312483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655575B8-8AA5-4BF8-89D9-EB6EEEAE1B9B}" type="slidenum">
              <a:rPr lang="el-GR" smtClean="0"/>
              <a:pPr>
                <a:defRPr/>
              </a:pPr>
              <a:t>‹#›</a:t>
            </a:fld>
            <a:endParaRPr lang="el-GR"/>
          </a:p>
        </p:txBody>
      </p:sp>
    </p:spTree>
    <p:extLst>
      <p:ext uri="{BB962C8B-B14F-4D97-AF65-F5344CB8AC3E}">
        <p14:creationId xmlns:p14="http://schemas.microsoft.com/office/powerpoint/2010/main" val="1718883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3A6199E5-D3C6-47AD-A25D-0144F17962D4}" type="slidenum">
              <a:rPr lang="el-GR"/>
              <a:pPr>
                <a:defRPr/>
              </a:pPr>
              <a:t>‹#›</a:t>
            </a:fld>
            <a:endParaRPr lang="el-GR"/>
          </a:p>
        </p:txBody>
      </p:sp>
    </p:spTree>
    <p:extLst>
      <p:ext uri="{BB962C8B-B14F-4D97-AF65-F5344CB8AC3E}">
        <p14:creationId xmlns:p14="http://schemas.microsoft.com/office/powerpoint/2010/main" val="1858757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0CE644E0-5C8F-410A-A454-C13667848E2F}" type="slidenum">
              <a:rPr lang="el-GR" smtClean="0"/>
              <a:pPr>
                <a:defRPr/>
              </a:pPr>
              <a:t>‹#›</a:t>
            </a:fld>
            <a:endParaRPr lang="el-GR"/>
          </a:p>
        </p:txBody>
      </p:sp>
    </p:spTree>
    <p:extLst>
      <p:ext uri="{BB962C8B-B14F-4D97-AF65-F5344CB8AC3E}">
        <p14:creationId xmlns:p14="http://schemas.microsoft.com/office/powerpoint/2010/main" val="4008941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F43687F9-24CE-47D9-9AE1-8A3B71FFD3BE}" type="slidenum">
              <a:rPr lang="el-GR" smtClean="0"/>
              <a:pPr>
                <a:defRPr/>
              </a:pPr>
              <a:t>‹#›</a:t>
            </a:fld>
            <a:endParaRPr lang="el-GR"/>
          </a:p>
        </p:txBody>
      </p:sp>
    </p:spTree>
    <p:extLst>
      <p:ext uri="{BB962C8B-B14F-4D97-AF65-F5344CB8AC3E}">
        <p14:creationId xmlns:p14="http://schemas.microsoft.com/office/powerpoint/2010/main" val="402378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ABB853F5-D219-4772-88BE-9688C49807D7}" type="slidenum">
              <a:rPr lang="el-GR" smtClean="0"/>
              <a:pPr>
                <a:defRPr/>
              </a:pPr>
              <a:t>‹#›</a:t>
            </a:fld>
            <a:endParaRPr lang="el-GR"/>
          </a:p>
        </p:txBody>
      </p:sp>
    </p:spTree>
    <p:extLst>
      <p:ext uri="{BB962C8B-B14F-4D97-AF65-F5344CB8AC3E}">
        <p14:creationId xmlns:p14="http://schemas.microsoft.com/office/powerpoint/2010/main" val="2545193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896809E6-B28A-4D80-A905-A82854451706}" type="slidenum">
              <a:rPr lang="el-GR" smtClean="0"/>
              <a:pPr>
                <a:defRPr/>
              </a:pPr>
              <a:t>‹#›</a:t>
            </a:fld>
            <a:endParaRPr lang="el-GR"/>
          </a:p>
        </p:txBody>
      </p:sp>
    </p:spTree>
    <p:extLst>
      <p:ext uri="{BB962C8B-B14F-4D97-AF65-F5344CB8AC3E}">
        <p14:creationId xmlns:p14="http://schemas.microsoft.com/office/powerpoint/2010/main" val="66721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A3F7FFA0-E66E-4E93-A5AF-DF3E6D3DA6C4}" type="slidenum">
              <a:rPr lang="el-GR" smtClean="0"/>
              <a:pPr>
                <a:defRPr/>
              </a:pPr>
              <a:t>‹#›</a:t>
            </a:fld>
            <a:endParaRPr lang="el-GR"/>
          </a:p>
        </p:txBody>
      </p:sp>
    </p:spTree>
    <p:extLst>
      <p:ext uri="{BB962C8B-B14F-4D97-AF65-F5344CB8AC3E}">
        <p14:creationId xmlns:p14="http://schemas.microsoft.com/office/powerpoint/2010/main" val="27649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pPr>
              <a:defRPr/>
            </a:pPr>
            <a:fld id="{0D6E4999-5207-4DBB-B345-EA1CE5675E4A}" type="slidenum">
              <a:rPr lang="el-GR" smtClean="0"/>
              <a:pPr>
                <a:defRPr/>
              </a:pPr>
              <a:t>‹#›</a:t>
            </a:fld>
            <a:endParaRPr lang="el-GR"/>
          </a:p>
        </p:txBody>
      </p:sp>
    </p:spTree>
    <p:extLst>
      <p:ext uri="{BB962C8B-B14F-4D97-AF65-F5344CB8AC3E}">
        <p14:creationId xmlns:p14="http://schemas.microsoft.com/office/powerpoint/2010/main" val="297744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9653793A-BE89-43A4-8D78-1B76486E269D}" type="slidenum">
              <a:rPr lang="el-GR" smtClean="0"/>
              <a:pPr>
                <a:defRPr/>
              </a:pPr>
              <a:t>‹#›</a:t>
            </a:fld>
            <a:endParaRPr lang="el-GR"/>
          </a:p>
        </p:txBody>
      </p:sp>
    </p:spTree>
    <p:extLst>
      <p:ext uri="{BB962C8B-B14F-4D97-AF65-F5344CB8AC3E}">
        <p14:creationId xmlns:p14="http://schemas.microsoft.com/office/powerpoint/2010/main" val="2568302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A4ED037F-381C-4856-BA75-800C1CA6DB07}" type="slidenum">
              <a:rPr lang="el-GR" smtClean="0"/>
              <a:pPr>
                <a:defRPr/>
              </a:pPr>
              <a:t>‹#›</a:t>
            </a:fld>
            <a:endParaRPr lang="el-GR"/>
          </a:p>
        </p:txBody>
      </p:sp>
    </p:spTree>
    <p:extLst>
      <p:ext uri="{BB962C8B-B14F-4D97-AF65-F5344CB8AC3E}">
        <p14:creationId xmlns:p14="http://schemas.microsoft.com/office/powerpoint/2010/main" val="3923469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200AF8E-ABC9-40BB-B206-D3E12C574791}" type="slidenum">
              <a:rPr lang="el-GR" smtClean="0"/>
              <a:pPr>
                <a:defRPr/>
              </a:pPr>
              <a:t>‹#›</a:t>
            </a:fld>
            <a:endParaRPr lang="el-GR"/>
          </a:p>
        </p:txBody>
      </p:sp>
    </p:spTree>
    <p:extLst>
      <p:ext uri="{BB962C8B-B14F-4D97-AF65-F5344CB8AC3E}">
        <p14:creationId xmlns:p14="http://schemas.microsoft.com/office/powerpoint/2010/main" val="2982383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0.png"/><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3.png"/><Relationship Id="rId2" Type="http://schemas.microsoft.com/office/2007/relationships/media" Target="../media/media11.wav"/><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3.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wav"/><Relationship Id="rId7" Type="http://schemas.openxmlformats.org/officeDocument/2006/relationships/image" Target="../media/image17.png"/><Relationship Id="rId2" Type="http://schemas.microsoft.com/office/2007/relationships/media" Target="../media/media15.wav"/><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media22.wav"/><Relationship Id="rId7" Type="http://schemas.openxmlformats.org/officeDocument/2006/relationships/image" Target="../media/image27.jpeg"/><Relationship Id="rId2" Type="http://schemas.microsoft.com/office/2007/relationships/media" Target="../media/media22.wav"/><Relationship Id="rId1" Type="http://schemas.openxmlformats.org/officeDocument/2006/relationships/tags" Target="../tags/tag3.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png"/><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3.pn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3.png"/><Relationship Id="rId4" Type="http://schemas.openxmlformats.org/officeDocument/2006/relationships/image" Target="../media/image44.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3.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3.png"/><Relationship Id="rId4" Type="http://schemas.openxmlformats.org/officeDocument/2006/relationships/image" Target="../media/image46.jp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3.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43.wav"/><Relationship Id="rId7" Type="http://schemas.openxmlformats.org/officeDocument/2006/relationships/image" Target="../media/image49.png"/><Relationship Id="rId2" Type="http://schemas.microsoft.com/office/2007/relationships/media" Target="../media/media43.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2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3.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4.wav"/><Relationship Id="rId7" Type="http://schemas.openxmlformats.org/officeDocument/2006/relationships/image" Target="../media/image52.png"/><Relationship Id="rId2" Type="http://schemas.microsoft.com/office/2007/relationships/media" Target="../media/media54.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5" Type="http://schemas.openxmlformats.org/officeDocument/2006/relationships/image" Target="../media/image3.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5" Type="http://schemas.openxmlformats.org/officeDocument/2006/relationships/image" Target="../media/image3.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av"/><Relationship Id="rId1" Type="http://schemas.microsoft.com/office/2007/relationships/media" Target="../media/media59.wav"/><Relationship Id="rId5" Type="http://schemas.openxmlformats.org/officeDocument/2006/relationships/image" Target="../media/image3.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av"/><Relationship Id="rId1" Type="http://schemas.microsoft.com/office/2007/relationships/media" Target="../media/media60.wav"/><Relationship Id="rId5" Type="http://schemas.openxmlformats.org/officeDocument/2006/relationships/image" Target="../media/image3.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3.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av"/><Relationship Id="rId1" Type="http://schemas.microsoft.com/office/2007/relationships/media" Target="../media/media62.wav"/><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av"/><Relationship Id="rId1" Type="http://schemas.microsoft.com/office/2007/relationships/media" Target="../media/media63.wav"/><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av"/><Relationship Id="rId1" Type="http://schemas.microsoft.com/office/2007/relationships/media" Target="../media/media64.wav"/><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av"/><Relationship Id="rId1" Type="http://schemas.microsoft.com/office/2007/relationships/media" Target="../media/media65.wav"/><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av"/><Relationship Id="rId1" Type="http://schemas.microsoft.com/office/2007/relationships/media" Target="../media/media66.wav"/><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wav"/><Relationship Id="rId1" Type="http://schemas.microsoft.com/office/2007/relationships/media" Target="../media/media67.wav"/><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wav"/><Relationship Id="rId1" Type="http://schemas.microsoft.com/office/2007/relationships/media" Target="../media/media68.wav"/><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av"/><Relationship Id="rId1" Type="http://schemas.microsoft.com/office/2007/relationships/media" Target="../media/media69.wav"/><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3.png"/><Relationship Id="rId5" Type="http://schemas.openxmlformats.org/officeDocument/2006/relationships/image" Target="../media/image58.png"/><Relationship Id="rId4" Type="http://schemas.openxmlformats.org/officeDocument/2006/relationships/notesSlide" Target="../notesSlides/notesSlide28.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wav"/><Relationship Id="rId1" Type="http://schemas.microsoft.com/office/2007/relationships/media" Target="../media/media71.wav"/><Relationship Id="rId6" Type="http://schemas.openxmlformats.org/officeDocument/2006/relationships/image" Target="../media/image3.png"/><Relationship Id="rId5" Type="http://schemas.openxmlformats.org/officeDocument/2006/relationships/image" Target="../media/image59.png"/><Relationship Id="rId4" Type="http://schemas.openxmlformats.org/officeDocument/2006/relationships/notesSlide" Target="../notesSlides/notesSlide2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wav"/><Relationship Id="rId1" Type="http://schemas.microsoft.com/office/2007/relationships/media" Target="../media/media72.wav"/><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notesSlide" Target="../notesSlides/notesSlide3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wav"/><Relationship Id="rId1" Type="http://schemas.microsoft.com/office/2007/relationships/media" Target="../media/media73.wav"/><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notesSlide" Target="../notesSlides/notesSlide3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wav"/><Relationship Id="rId1" Type="http://schemas.microsoft.com/office/2007/relationships/media" Target="../media/media74.wav"/><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wav"/><Relationship Id="rId1" Type="http://schemas.microsoft.com/office/2007/relationships/media" Target="../media/media75.wav"/><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notesSlide" Target="../notesSlides/notesSlide3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wav"/><Relationship Id="rId1" Type="http://schemas.microsoft.com/office/2007/relationships/media" Target="../media/media76.wav"/><Relationship Id="rId6" Type="http://schemas.openxmlformats.org/officeDocument/2006/relationships/image" Target="../media/image3.png"/><Relationship Id="rId5" Type="http://schemas.openxmlformats.org/officeDocument/2006/relationships/image" Target="../media/image64.jpeg"/><Relationship Id="rId4" Type="http://schemas.openxmlformats.org/officeDocument/2006/relationships/notesSlide" Target="../notesSlides/notesSlide3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wav"/><Relationship Id="rId1" Type="http://schemas.microsoft.com/office/2007/relationships/media" Target="../media/media77.wav"/><Relationship Id="rId6" Type="http://schemas.openxmlformats.org/officeDocument/2006/relationships/image" Target="../media/image3.png"/><Relationship Id="rId5" Type="http://schemas.openxmlformats.org/officeDocument/2006/relationships/image" Target="../media/image65.jpeg"/><Relationship Id="rId4" Type="http://schemas.openxmlformats.org/officeDocument/2006/relationships/notesSlide" Target="../notesSlides/notesSlide35.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wav"/><Relationship Id="rId1" Type="http://schemas.microsoft.com/office/2007/relationships/media" Target="../media/media78.wav"/><Relationship Id="rId6" Type="http://schemas.openxmlformats.org/officeDocument/2006/relationships/image" Target="../media/image3.png"/><Relationship Id="rId5" Type="http://schemas.openxmlformats.org/officeDocument/2006/relationships/image" Target="../media/image66.jpeg"/><Relationship Id="rId4"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3.png"/><Relationship Id="rId5" Type="http://schemas.openxmlformats.org/officeDocument/2006/relationships/image" Target="../media/image67.jpeg"/><Relationship Id="rId4" Type="http://schemas.openxmlformats.org/officeDocument/2006/relationships/notesSlide" Target="../notesSlides/notesSlide3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3.png"/><Relationship Id="rId5" Type="http://schemas.openxmlformats.org/officeDocument/2006/relationships/image" Target="../media/image68.jpeg"/><Relationship Id="rId4" Type="http://schemas.openxmlformats.org/officeDocument/2006/relationships/notesSlide" Target="../notesSlides/notesSlide38.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1.wav"/><Relationship Id="rId1" Type="http://schemas.microsoft.com/office/2007/relationships/media" Target="../media/media81.wav"/><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8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2.wav"/><Relationship Id="rId7" Type="http://schemas.openxmlformats.org/officeDocument/2006/relationships/image" Target="../media/image69.png"/><Relationship Id="rId2" Type="http://schemas.microsoft.com/office/2007/relationships/media" Target="../media/media82.wav"/><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3.wav"/><Relationship Id="rId1" Type="http://schemas.microsoft.com/office/2007/relationships/media" Target="../media/media83.wav"/><Relationship Id="rId6" Type="http://schemas.openxmlformats.org/officeDocument/2006/relationships/image" Target="../media/image3.png"/><Relationship Id="rId5" Type="http://schemas.openxmlformats.org/officeDocument/2006/relationships/image" Target="../media/image70.png"/><Relationship Id="rId4" Type="http://schemas.openxmlformats.org/officeDocument/2006/relationships/notesSlide" Target="../notesSlides/notesSlide41.xml"/></Relationships>
</file>

<file path=ppt/slides/_rels/slide8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audio" Target="../media/media84.wav"/><Relationship Id="rId7" Type="http://schemas.openxmlformats.org/officeDocument/2006/relationships/image" Target="../media/image72.jpeg"/><Relationship Id="rId2" Type="http://schemas.microsoft.com/office/2007/relationships/media" Target="../media/media84.wav"/><Relationship Id="rId1" Type="http://schemas.openxmlformats.org/officeDocument/2006/relationships/tags" Target="../tags/tag4.xml"/><Relationship Id="rId6" Type="http://schemas.openxmlformats.org/officeDocument/2006/relationships/image" Target="../media/image71.png"/><Relationship Id="rId11" Type="http://schemas.openxmlformats.org/officeDocument/2006/relationships/image" Target="../media/image3.png"/><Relationship Id="rId5" Type="http://schemas.openxmlformats.org/officeDocument/2006/relationships/notesSlide" Target="../notesSlides/notesSlide42.xml"/><Relationship Id="rId10" Type="http://schemas.openxmlformats.org/officeDocument/2006/relationships/image" Target="../media/image75.jpeg"/><Relationship Id="rId4" Type="http://schemas.openxmlformats.org/officeDocument/2006/relationships/slideLayout" Target="../slideLayouts/slideLayout2.xml"/><Relationship Id="rId9" Type="http://schemas.openxmlformats.org/officeDocument/2006/relationships/image" Target="../media/image74.jpeg"/></Relationships>
</file>

<file path=ppt/slides/_rels/slide8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audio" Target="../media/media85.wav"/><Relationship Id="rId7" Type="http://schemas.openxmlformats.org/officeDocument/2006/relationships/image" Target="../media/image78.jpeg"/><Relationship Id="rId2" Type="http://schemas.microsoft.com/office/2007/relationships/media" Target="../media/media85.wav"/><Relationship Id="rId1" Type="http://schemas.openxmlformats.org/officeDocument/2006/relationships/tags" Target="../tags/tag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8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en.wikipedia.org/wiki/Zirconium" TargetMode="External"/><Relationship Id="rId2" Type="http://schemas.openxmlformats.org/officeDocument/2006/relationships/audio" Target="../media/media86.wav"/><Relationship Id="rId1" Type="http://schemas.microsoft.com/office/2007/relationships/media" Target="../media/media86.wav"/><Relationship Id="rId6" Type="http://schemas.openxmlformats.org/officeDocument/2006/relationships/hyperlink" Target="http://en.wikipedia.org/wiki/Oxygen" TargetMode="External"/><Relationship Id="rId5" Type="http://schemas.openxmlformats.org/officeDocument/2006/relationships/hyperlink" Target="http://en.wikipedia.org/wiki/Silicon" TargetMode="External"/><Relationship Id="rId4" Type="http://schemas.openxmlformats.org/officeDocument/2006/relationships/notesSlide" Target="../notesSlides/notesSlide43.xml"/></Relationships>
</file>

<file path=ppt/slides/_rels/slide87.xml.rels><?xml version="1.0" encoding="UTF-8" standalone="yes"?>
<Relationships xmlns="http://schemas.openxmlformats.org/package/2006/relationships"><Relationship Id="rId8" Type="http://schemas.openxmlformats.org/officeDocument/2006/relationships/hyperlink" Target="http://www.24carat.co.uk/quartz.html" TargetMode="External"/><Relationship Id="rId3" Type="http://schemas.openxmlformats.org/officeDocument/2006/relationships/slideLayout" Target="../slideLayouts/slideLayout12.xml"/><Relationship Id="rId7" Type="http://schemas.openxmlformats.org/officeDocument/2006/relationships/hyperlink" Target="http://www.24carat.co.uk/topaz.html" TargetMode="External"/><Relationship Id="rId2" Type="http://schemas.openxmlformats.org/officeDocument/2006/relationships/audio" Target="../media/media87.wav"/><Relationship Id="rId1" Type="http://schemas.microsoft.com/office/2007/relationships/media" Target="../media/media87.wav"/><Relationship Id="rId6" Type="http://schemas.openxmlformats.org/officeDocument/2006/relationships/hyperlink" Target="http://www.24carat.co.uk/corundum.html" TargetMode="External"/><Relationship Id="rId11" Type="http://schemas.openxmlformats.org/officeDocument/2006/relationships/image" Target="../media/image3.png"/><Relationship Id="rId5" Type="http://schemas.openxmlformats.org/officeDocument/2006/relationships/hyperlink" Target="http://www.24carat.co.uk/diamond.html" TargetMode="External"/><Relationship Id="rId10" Type="http://schemas.openxmlformats.org/officeDocument/2006/relationships/hyperlink" Target="http://www.24carat.co.uk/apatite.html" TargetMode="External"/><Relationship Id="rId4" Type="http://schemas.openxmlformats.org/officeDocument/2006/relationships/notesSlide" Target="../notesSlides/notesSlide44.xml"/><Relationship Id="rId9" Type="http://schemas.openxmlformats.org/officeDocument/2006/relationships/hyperlink" Target="http://www.24carat.co.uk/feldspar.html" TargetMode="Externa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wav"/><Relationship Id="rId1" Type="http://schemas.microsoft.com/office/2007/relationships/media" Target="../media/media88.wav"/><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wav"/><Relationship Id="rId1" Type="http://schemas.microsoft.com/office/2007/relationships/media" Target="../media/media89.wav"/><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wav"/><Relationship Id="rId1" Type="http://schemas.microsoft.com/office/2007/relationships/media" Target="../media/media90.wav"/><Relationship Id="rId6" Type="http://schemas.openxmlformats.org/officeDocument/2006/relationships/image" Target="../media/image3.png"/><Relationship Id="rId5" Type="http://schemas.openxmlformats.org/officeDocument/2006/relationships/image" Target="../media/image80.png"/><Relationship Id="rId4" Type="http://schemas.openxmlformats.org/officeDocument/2006/relationships/notesSlide" Target="../notesSlides/notesSlide4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wav"/><Relationship Id="rId1" Type="http://schemas.microsoft.com/office/2007/relationships/media" Target="../media/media91.wav"/><Relationship Id="rId6" Type="http://schemas.openxmlformats.org/officeDocument/2006/relationships/image" Target="../media/image3.png"/><Relationship Id="rId5" Type="http://schemas.openxmlformats.org/officeDocument/2006/relationships/image" Target="../media/image81.png"/><Relationship Id="rId4" Type="http://schemas.openxmlformats.org/officeDocument/2006/relationships/notesSlide" Target="../notesSlides/notesSlide48.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2.wav"/><Relationship Id="rId1" Type="http://schemas.microsoft.com/office/2007/relationships/media" Target="../media/media92.wav"/><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notesSlide" Target="../notesSlides/notesSlide49.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wav"/><Relationship Id="rId1" Type="http://schemas.microsoft.com/office/2007/relationships/media" Target="../media/media93.wav"/><Relationship Id="rId6" Type="http://schemas.openxmlformats.org/officeDocument/2006/relationships/image" Target="../media/image3.png"/><Relationship Id="rId5" Type="http://schemas.openxmlformats.org/officeDocument/2006/relationships/image" Target="../media/image83.png"/><Relationship Id="rId4" Type="http://schemas.openxmlformats.org/officeDocument/2006/relationships/notesSlide" Target="../notesSlides/notesSlide50.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4.wav"/><Relationship Id="rId1" Type="http://schemas.microsoft.com/office/2007/relationships/media" Target="../media/media94.wav"/><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wav"/><Relationship Id="rId1" Type="http://schemas.microsoft.com/office/2007/relationships/media" Target="../media/media95.wav"/><Relationship Id="rId6" Type="http://schemas.openxmlformats.org/officeDocument/2006/relationships/image" Target="../media/image3.png"/><Relationship Id="rId5" Type="http://schemas.openxmlformats.org/officeDocument/2006/relationships/image" Target="../media/image85.jpeg"/><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wav"/><Relationship Id="rId1" Type="http://schemas.microsoft.com/office/2007/relationships/media" Target="../media/media96.wav"/><Relationship Id="rId5" Type="http://schemas.openxmlformats.org/officeDocument/2006/relationships/image" Target="../media/image3.png"/><Relationship Id="rId4" Type="http://schemas.openxmlformats.org/officeDocument/2006/relationships/image" Target="../media/image86.jpe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7.wav"/><Relationship Id="rId1" Type="http://schemas.microsoft.com/office/2007/relationships/media" Target="../media/media97.wav"/><Relationship Id="rId5" Type="http://schemas.openxmlformats.org/officeDocument/2006/relationships/image" Target="../media/image3.png"/><Relationship Id="rId4" Type="http://schemas.openxmlformats.org/officeDocument/2006/relationships/image" Target="../media/image87.jpe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wav"/><Relationship Id="rId1" Type="http://schemas.microsoft.com/office/2007/relationships/media" Target="../media/media98.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ΕΝΕΡΓΕΙΑ ΚΑΙ ΠΕΡΙΒΑΛΛΟΝ</a:t>
            </a:r>
            <a:endParaRPr lang="en-GB" dirty="0"/>
          </a:p>
        </p:txBody>
      </p:sp>
      <p:sp>
        <p:nvSpPr>
          <p:cNvPr id="5" name="Subtitle 4"/>
          <p:cNvSpPr>
            <a:spLocks noGrp="1"/>
          </p:cNvSpPr>
          <p:nvPr>
            <p:ph type="subTitle" idx="1"/>
          </p:nvPr>
        </p:nvSpPr>
        <p:spPr/>
        <p:txBody>
          <a:bodyPr/>
          <a:lstStyle/>
          <a:p>
            <a:r>
              <a:rPr lang="el-GR" dirty="0" smtClean="0"/>
              <a:t>ΔΙΑΛΕΞΗ 05</a:t>
            </a:r>
          </a:p>
          <a:p>
            <a:r>
              <a:rPr lang="el-GR" smtClean="0"/>
              <a:t>ΤΟ ΠΕΤΡΕΛΑΙΟ</a:t>
            </a:r>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9738772"/>
      </p:ext>
    </p:extLst>
  </p:cSld>
  <p:clrMapOvr>
    <a:masterClrMapping/>
  </p:clrMapOvr>
  <mc:AlternateContent xmlns:mc="http://schemas.openxmlformats.org/markup-compatibility/2006" xmlns:p14="http://schemas.microsoft.com/office/powerpoint/2010/main">
    <mc:Choice Requires="p14">
      <p:transition spd="slow" p14:dur="2000" advTm="6216"/>
    </mc:Choice>
    <mc:Fallback xmlns="">
      <p:transition spd="slow" advTm="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normAutofit fontScale="90000"/>
          </a:bodyPr>
          <a:lstStyle/>
          <a:p>
            <a:r>
              <a:rPr lang="el-GR" dirty="0" smtClean="0"/>
              <a:t>ΓΕΩΦΥΣΙΚΗ ΕΡΕΥΝΑ ΜΕ ΗΧΗΤΙΚΑ ΚΥΜΑΤΑ</a:t>
            </a:r>
            <a:endParaRPr lang="en-GB" dirty="0"/>
          </a:p>
        </p:txBody>
      </p:sp>
      <p:sp>
        <p:nvSpPr>
          <p:cNvPr id="3" name="Content Placeholder 2"/>
          <p:cNvSpPr>
            <a:spLocks noGrp="1"/>
          </p:cNvSpPr>
          <p:nvPr>
            <p:ph idx="1"/>
          </p:nvPr>
        </p:nvSpPr>
        <p:spPr/>
        <p:txBody>
          <a:bodyPr/>
          <a:lstStyle/>
          <a:p>
            <a:endParaRPr lang="en-GB"/>
          </a:p>
        </p:txBody>
      </p:sp>
      <p:pic>
        <p:nvPicPr>
          <p:cNvPr id="9218" name="Picture 2" descr="Seismic Oil Explo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458425"/>
            <a:ext cx="8283404" cy="477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6344025"/>
      </p:ext>
    </p:extLst>
  </p:cSld>
  <p:clrMapOvr>
    <a:masterClrMapping/>
  </p:clrMapOvr>
  <mc:AlternateContent xmlns:mc="http://schemas.openxmlformats.org/markup-compatibility/2006" xmlns:p14="http://schemas.microsoft.com/office/powerpoint/2010/main">
    <mc:Choice Requires="p14">
      <p:transition spd="slow" p14:dur="2000" advTm="34402"/>
    </mc:Choice>
    <mc:Fallback xmlns="">
      <p:transition spd="slow" advTm="34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490537"/>
          </a:xfrm>
        </p:spPr>
        <p:txBody>
          <a:bodyPr>
            <a:noAutofit/>
          </a:bodyPr>
          <a:lstStyle/>
          <a:p>
            <a:pPr eaLnBrk="1" hangingPunct="1"/>
            <a:r>
              <a:rPr lang="el-GR" altLang="en-US" sz="3200" b="1" smtClean="0">
                <a:solidFill>
                  <a:srgbClr val="C00000"/>
                </a:solidFill>
              </a:rPr>
              <a:t>Π</a:t>
            </a:r>
            <a:r>
              <a:rPr lang="el-GR" altLang="en-US" sz="3200" b="1" smtClean="0">
                <a:solidFill>
                  <a:srgbClr val="C00000"/>
                </a:solidFill>
              </a:rPr>
              <a:t>ετρέλαιο</a:t>
            </a:r>
            <a:r>
              <a:rPr lang="el-GR" altLang="en-US" sz="3200" b="1" smtClean="0">
                <a:solidFill>
                  <a:srgbClr val="C00000"/>
                </a:solidFill>
              </a:rPr>
              <a:t>: εκτίμηση περιοχών</a:t>
            </a:r>
          </a:p>
        </p:txBody>
      </p:sp>
      <p:pic>
        <p:nvPicPr>
          <p:cNvPr id="9220" name="Picture 4" descr="http://pubs.usgs.gov/dds/dds-060/17wrldmps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714" y="949503"/>
            <a:ext cx="8604572" cy="439739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eia.gov/analysis/studies/worldshalegas/images/fig1map_lar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714" y="743137"/>
            <a:ext cx="8658386" cy="554180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40972826"/>
      </p:ext>
    </p:extLst>
  </p:cSld>
  <p:clrMapOvr>
    <a:masterClrMapping/>
  </p:clrMapOvr>
  <mc:AlternateContent xmlns:mc="http://schemas.openxmlformats.org/markup-compatibility/2006">
    <mc:Choice xmlns:p14="http://schemas.microsoft.com/office/powerpoint/2010/main" Requires="p14">
      <p:transition spd="slow" p14:dur="2000" advTm="51397"/>
    </mc:Choice>
    <mc:Fallback>
      <p:transition spd="slow" advTm="5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ΠΕΤΡΕΛΑΙΟ ΜΕΣΑ ΣΕ ΠΟΡΩΔΗ ΣΤΡΩΜΑΤΑ</a:t>
            </a:r>
            <a:endParaRPr lang="en-GB" dirty="0"/>
          </a:p>
        </p:txBody>
      </p:sp>
      <p:sp>
        <p:nvSpPr>
          <p:cNvPr id="3" name="Content Placeholder 2"/>
          <p:cNvSpPr>
            <a:spLocks noGrp="1"/>
          </p:cNvSpPr>
          <p:nvPr>
            <p:ph idx="1"/>
          </p:nvPr>
        </p:nvSpPr>
        <p:spPr/>
        <p:txBody>
          <a:bodyPr/>
          <a:lstStyle/>
          <a:p>
            <a:endParaRPr lang="en-GB"/>
          </a:p>
        </p:txBody>
      </p:sp>
      <p:pic>
        <p:nvPicPr>
          <p:cNvPr id="13314" name="Picture 2" descr="Pores of Oil Reservoir 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628800"/>
            <a:ext cx="6581204" cy="423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160924"/>
      </p:ext>
    </p:extLst>
  </p:cSld>
  <p:clrMapOvr>
    <a:masterClrMapping/>
  </p:clrMapOvr>
  <mc:AlternateContent xmlns:mc="http://schemas.openxmlformats.org/markup-compatibility/2006" xmlns:p14="http://schemas.microsoft.com/office/powerpoint/2010/main">
    <mc:Choice Requires="p14">
      <p:transition spd="slow" p14:dur="2000" advTm="14537"/>
    </mc:Choice>
    <mc:Fallback xmlns="">
      <p:transition spd="slow" advTm="1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l-GR" dirty="0" smtClean="0">
                <a:solidFill>
                  <a:srgbClr val="C00000"/>
                </a:solidFill>
              </a:rPr>
              <a:t>ΜΕΤΑΝΑΣΤΕΥΣΗ ΠΕΤΡΕΛΑΙΟΥ</a:t>
            </a:r>
            <a:endParaRPr lang="en-GB" dirty="0">
              <a:solidFill>
                <a:srgbClr val="C00000"/>
              </a:solidFill>
            </a:endParaRPr>
          </a:p>
        </p:txBody>
      </p:sp>
      <p:sp>
        <p:nvSpPr>
          <p:cNvPr id="3" name="Content Placeholder 2"/>
          <p:cNvSpPr>
            <a:spLocks noGrp="1"/>
          </p:cNvSpPr>
          <p:nvPr>
            <p:ph idx="1"/>
          </p:nvPr>
        </p:nvSpPr>
        <p:spPr/>
        <p:txBody>
          <a:bodyPr/>
          <a:lstStyle/>
          <a:p>
            <a:endParaRPr lang="en-GB"/>
          </a:p>
        </p:txBody>
      </p:sp>
      <p:pic>
        <p:nvPicPr>
          <p:cNvPr id="11266" name="Picture 2" descr="com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052736"/>
            <a:ext cx="8367122" cy="5659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99592" y="2600037"/>
            <a:ext cx="1440160" cy="369332"/>
          </a:xfrm>
          <a:prstGeom prst="rect">
            <a:avLst/>
          </a:prstGeom>
          <a:solidFill>
            <a:srgbClr val="FFFF00"/>
          </a:solidFill>
        </p:spPr>
        <p:txBody>
          <a:bodyPr wrap="square" rtlCol="0">
            <a:spAutoFit/>
          </a:bodyPr>
          <a:lstStyle/>
          <a:p>
            <a:pPr algn="ctr"/>
            <a:r>
              <a:rPr lang="el-GR" smtClean="0"/>
              <a:t>1. ΔΙΑΧΥΣΗ</a:t>
            </a:r>
            <a:endParaRPr lang="en-GB"/>
          </a:p>
        </p:txBody>
      </p:sp>
      <p:sp>
        <p:nvSpPr>
          <p:cNvPr id="6" name="TextBox 5"/>
          <p:cNvSpPr txBox="1"/>
          <p:nvPr/>
        </p:nvSpPr>
        <p:spPr>
          <a:xfrm>
            <a:off x="6379862" y="2646204"/>
            <a:ext cx="2224585" cy="646331"/>
          </a:xfrm>
          <a:prstGeom prst="rect">
            <a:avLst/>
          </a:prstGeom>
          <a:solidFill>
            <a:srgbClr val="FFFF00"/>
          </a:solidFill>
        </p:spPr>
        <p:txBody>
          <a:bodyPr wrap="square" rtlCol="0">
            <a:spAutoFit/>
          </a:bodyPr>
          <a:lstStyle/>
          <a:p>
            <a:pPr algn="ctr"/>
            <a:r>
              <a:rPr lang="el-GR" smtClean="0"/>
              <a:t>2. ΠΕΤΡΕΛΑΙΚΟΣ ΤΑΜΙΕΥΤΗΡΑΣ</a:t>
            </a:r>
            <a:endParaRPr lang="en-GB"/>
          </a:p>
        </p:txBody>
      </p:sp>
      <p:sp>
        <p:nvSpPr>
          <p:cNvPr id="7" name="TextBox 6"/>
          <p:cNvSpPr txBox="1"/>
          <p:nvPr/>
        </p:nvSpPr>
        <p:spPr>
          <a:xfrm>
            <a:off x="4939702" y="1340768"/>
            <a:ext cx="1440160" cy="369332"/>
          </a:xfrm>
          <a:prstGeom prst="rect">
            <a:avLst/>
          </a:prstGeom>
          <a:solidFill>
            <a:srgbClr val="FFFF00"/>
          </a:solidFill>
        </p:spPr>
        <p:txBody>
          <a:bodyPr wrap="square" rtlCol="0">
            <a:spAutoFit/>
          </a:bodyPr>
          <a:lstStyle/>
          <a:p>
            <a:pPr algn="ctr"/>
            <a:r>
              <a:rPr lang="el-GR" smtClean="0"/>
              <a:t>2. ΔΙΑΦΥΓΗ</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7409854"/>
      </p:ext>
    </p:extLst>
  </p:cSld>
  <p:clrMapOvr>
    <a:masterClrMapping/>
  </p:clrMapOvr>
  <mc:AlternateContent xmlns:mc="http://schemas.openxmlformats.org/markup-compatibility/2006" xmlns:p14="http://schemas.microsoft.com/office/powerpoint/2010/main">
    <mc:Choice Requires="p14">
      <p:transition spd="slow" p14:dur="2000" advTm="26977"/>
    </mc:Choice>
    <mc:Fallback xmlns="">
      <p:transition spd="slow" advTm="2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ΠΑΓΙΔΕΥΣΗ ΠΕΤΡΕΛΑΙΟΥ ΣΕ ΑΔΙΑΠΕΡΑΣΤΑ ΓΕΩΛΟΓΙΚΑ ΣΤΡΩΜΑΤΑ</a:t>
            </a:r>
            <a:endParaRPr lang="en-GB" dirty="0"/>
          </a:p>
        </p:txBody>
      </p:sp>
      <p:sp>
        <p:nvSpPr>
          <p:cNvPr id="3" name="Content Placeholder 2"/>
          <p:cNvSpPr>
            <a:spLocks noGrp="1"/>
          </p:cNvSpPr>
          <p:nvPr>
            <p:ph idx="1"/>
          </p:nvPr>
        </p:nvSpPr>
        <p:spPr/>
        <p:txBody>
          <a:bodyPr/>
          <a:lstStyle/>
          <a:p>
            <a:endParaRPr lang="en-GB"/>
          </a:p>
        </p:txBody>
      </p:sp>
      <p:pic>
        <p:nvPicPr>
          <p:cNvPr id="12290" name="Picture 2" descr="com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693552"/>
            <a:ext cx="7125544" cy="481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76741333"/>
      </p:ext>
    </p:extLst>
  </p:cSld>
  <p:clrMapOvr>
    <a:masterClrMapping/>
  </p:clrMapOvr>
  <mc:AlternateContent xmlns:mc="http://schemas.openxmlformats.org/markup-compatibility/2006" xmlns:p14="http://schemas.microsoft.com/office/powerpoint/2010/main">
    <mc:Choice Requires="p14">
      <p:transition spd="slow" p14:dur="2000" advTm="24640"/>
    </mc:Choice>
    <mc:Fallback xmlns="">
      <p:transition spd="slow" advTm="2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706090"/>
          </a:xfrm>
        </p:spPr>
        <p:txBody>
          <a:bodyPr>
            <a:noAutofit/>
          </a:bodyPr>
          <a:lstStyle/>
          <a:p>
            <a:pPr eaLnBrk="1" hangingPunct="1"/>
            <a:r>
              <a:rPr lang="el-GR" sz="2400" b="1" smtClean="0">
                <a:solidFill>
                  <a:srgbClr val="C00000"/>
                </a:solidFill>
                <a:latin typeface="Cambria" panose="02040503050406030204" pitchFamily="18" charset="0"/>
              </a:rPr>
              <a:t>Γεωλογική παγίδευση και δημιουργία ταμιευτήρα πετρελαίου</a:t>
            </a:r>
          </a:p>
        </p:txBody>
      </p:sp>
      <p:pic>
        <p:nvPicPr>
          <p:cNvPr id="55299" name="Picture 3" descr="image:OilReservoir.png"/>
          <p:cNvPicPr>
            <a:picLocks noGrp="1" noChangeAspect="1" noChangeArrowheads="1"/>
          </p:cNvPicPr>
          <p:nvPr>
            <p:ph idx="1"/>
          </p:nvPr>
        </p:nvPicPr>
        <p:blipFill>
          <a:blip r:embed="rId6" cstate="print"/>
          <a:srcRect/>
          <a:stretch>
            <a:fillRect/>
          </a:stretch>
        </p:blipFill>
        <p:spPr>
          <a:xfrm>
            <a:off x="-6585" y="1196752"/>
            <a:ext cx="9157382" cy="5665461"/>
          </a:xfrm>
        </p:spPr>
      </p:pic>
      <p:sp>
        <p:nvSpPr>
          <p:cNvPr id="55300" name="Text Box 4"/>
          <p:cNvSpPr txBox="1">
            <a:spLocks noChangeArrowheads="1"/>
          </p:cNvSpPr>
          <p:nvPr/>
        </p:nvSpPr>
        <p:spPr bwMode="auto">
          <a:xfrm>
            <a:off x="7328469" y="3429000"/>
            <a:ext cx="1800225" cy="3323987"/>
          </a:xfrm>
          <a:prstGeom prst="rect">
            <a:avLst/>
          </a:prstGeom>
          <a:noFill/>
          <a:ln w="9525">
            <a:noFill/>
            <a:miter lim="800000"/>
            <a:headEnd/>
            <a:tailEnd/>
          </a:ln>
        </p:spPr>
        <p:txBody>
          <a:bodyPr>
            <a:spAutoFit/>
          </a:bodyPr>
          <a:lstStyle/>
          <a:p>
            <a:pPr marL="342900" indent="-342900">
              <a:spcBef>
                <a:spcPct val="50000"/>
              </a:spcBef>
            </a:pPr>
            <a:r>
              <a:rPr lang="el-GR" sz="1400" b="1" dirty="0">
                <a:solidFill>
                  <a:srgbClr val="FF0000"/>
                </a:solidFill>
              </a:rPr>
              <a:t>7 προϋποθέσεις γιά το πετρέλαιο</a:t>
            </a:r>
            <a:endParaRPr lang="el-GR" sz="1400" dirty="0">
              <a:solidFill>
                <a:srgbClr val="FF0000"/>
              </a:solidFill>
            </a:endParaRPr>
          </a:p>
          <a:p>
            <a:pPr marL="342900" indent="-342900">
              <a:spcBef>
                <a:spcPct val="50000"/>
              </a:spcBef>
              <a:buFontTx/>
              <a:buAutoNum type="arabicPeriod"/>
            </a:pPr>
            <a:r>
              <a:rPr lang="el-GR" sz="1400" dirty="0">
                <a:solidFill>
                  <a:srgbClr val="FF0000"/>
                </a:solidFill>
              </a:rPr>
              <a:t>Πηγή</a:t>
            </a:r>
          </a:p>
          <a:p>
            <a:pPr marL="342900" indent="-342900">
              <a:spcBef>
                <a:spcPct val="50000"/>
              </a:spcBef>
              <a:buFontTx/>
              <a:buAutoNum type="arabicPeriod"/>
            </a:pPr>
            <a:r>
              <a:rPr lang="el-GR" sz="1400" dirty="0">
                <a:solidFill>
                  <a:srgbClr val="FF0000"/>
                </a:solidFill>
              </a:rPr>
              <a:t>Ταμιευτήρας</a:t>
            </a:r>
          </a:p>
          <a:p>
            <a:pPr marL="342900" indent="-342900">
              <a:spcBef>
                <a:spcPct val="50000"/>
              </a:spcBef>
              <a:buFontTx/>
              <a:buAutoNum type="arabicPeriod"/>
            </a:pPr>
            <a:r>
              <a:rPr lang="el-GR" sz="1400" dirty="0">
                <a:solidFill>
                  <a:srgbClr val="FF0000"/>
                </a:solidFill>
              </a:rPr>
              <a:t>Καπάκι</a:t>
            </a:r>
          </a:p>
          <a:p>
            <a:pPr marL="342900" indent="-342900">
              <a:spcBef>
                <a:spcPct val="50000"/>
              </a:spcBef>
              <a:buFontTx/>
              <a:buAutoNum type="arabicPeriod"/>
            </a:pPr>
            <a:r>
              <a:rPr lang="el-GR" sz="1400" dirty="0">
                <a:solidFill>
                  <a:srgbClr val="FF0000"/>
                </a:solidFill>
              </a:rPr>
              <a:t>Παγίδευση</a:t>
            </a:r>
          </a:p>
          <a:p>
            <a:pPr marL="342900" indent="-342900">
              <a:spcBef>
                <a:spcPct val="50000"/>
              </a:spcBef>
              <a:buFontTx/>
              <a:buAutoNum type="arabicPeriod"/>
            </a:pPr>
            <a:r>
              <a:rPr lang="el-GR" sz="1400" dirty="0">
                <a:solidFill>
                  <a:srgbClr val="FF0000"/>
                </a:solidFill>
              </a:rPr>
              <a:t>Χρονική στιγμή</a:t>
            </a:r>
          </a:p>
          <a:p>
            <a:pPr marL="342900" indent="-342900">
              <a:spcBef>
                <a:spcPct val="50000"/>
              </a:spcBef>
              <a:buFontTx/>
              <a:buAutoNum type="arabicPeriod"/>
            </a:pPr>
            <a:r>
              <a:rPr lang="el-GR" sz="1400" dirty="0">
                <a:solidFill>
                  <a:srgbClr val="FF0000"/>
                </a:solidFill>
              </a:rPr>
              <a:t>Ωριμάνση</a:t>
            </a:r>
          </a:p>
          <a:p>
            <a:pPr marL="342900" indent="-342900">
              <a:spcBef>
                <a:spcPct val="50000"/>
              </a:spcBef>
              <a:buFontTx/>
              <a:buAutoNum type="arabicPeriod"/>
            </a:pPr>
            <a:r>
              <a:rPr lang="el-GR" sz="1400" dirty="0">
                <a:solidFill>
                  <a:srgbClr val="FF0000"/>
                </a:solidFill>
              </a:rPr>
              <a:t>Μετανάστευση</a:t>
            </a:r>
          </a:p>
          <a:p>
            <a:pPr marL="342900" indent="-342900">
              <a:spcBef>
                <a:spcPct val="50000"/>
              </a:spcBef>
              <a:buFontTx/>
              <a:buAutoNum type="arabicPeriod"/>
            </a:pPr>
            <a:endParaRPr lang="el-GR" sz="1400" dirty="0">
              <a:solidFill>
                <a:srgbClr val="FF0000"/>
              </a:solidFill>
            </a:endParaRPr>
          </a:p>
        </p:txBody>
      </p:sp>
      <p:pic>
        <p:nvPicPr>
          <p:cNvPr id="5" name="Picture 4" descr="Oil Geology stra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07504" y="1542154"/>
            <a:ext cx="6408712" cy="53136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45248820"/>
      </p:ext>
    </p:extLst>
  </p:cSld>
  <p:clrMapOvr>
    <a:masterClrMapping/>
  </p:clrMapOvr>
  <mc:AlternateContent xmlns:mc="http://schemas.openxmlformats.org/markup-compatibility/2006" xmlns:p14="http://schemas.microsoft.com/office/powerpoint/2010/main">
    <mc:Choice Requires="p14">
      <p:transition spd="slow" p14:dur="2000" advTm="41769"/>
    </mc:Choice>
    <mc:Fallback xmlns="">
      <p:transition spd="slow" advTm="4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p:txBody>
          <a:bodyPr>
            <a:noAutofit/>
          </a:bodyPr>
          <a:lstStyle/>
          <a:p>
            <a:pPr eaLnBrk="1" hangingPunct="1"/>
            <a:r>
              <a:rPr lang="el-GR" altLang="en-US" sz="2800" smtClean="0">
                <a:solidFill>
                  <a:srgbClr val="C00000"/>
                </a:solidFill>
                <a:latin typeface="Cambria" panose="02040503050406030204" pitchFamily="18" charset="0"/>
              </a:rPr>
              <a:t>ΓΕΩΛΟΓΙΚΗ «ΠΑΓΙΔΕΥΣΗ» ΠΕΤΡΕΛΑΙΟΥ ΚΑΙ ΦΥΣΙΚΟΥ ΑΕΡΙΟΥ</a:t>
            </a:r>
            <a:endParaRPr lang="en-US" altLang="en-US" sz="2800" smtClean="0">
              <a:solidFill>
                <a:srgbClr val="C00000"/>
              </a:solidFill>
              <a:latin typeface="Cambria" panose="02040503050406030204" pitchFamily="18" charset="0"/>
            </a:endParaRPr>
          </a:p>
        </p:txBody>
      </p:sp>
      <p:pic>
        <p:nvPicPr>
          <p:cNvPr id="4099"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87475" y="1600200"/>
            <a:ext cx="6367463"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15268935"/>
      </p:ext>
    </p:extLst>
  </p:cSld>
  <p:clrMapOvr>
    <a:masterClrMapping/>
  </p:clrMapOvr>
  <mc:AlternateContent xmlns:mc="http://schemas.openxmlformats.org/markup-compatibility/2006" xmlns:p14="http://schemas.microsoft.com/office/powerpoint/2010/main">
    <mc:Choice Requires="p14">
      <p:transition spd="slow" p14:dur="2000" advTm="20737"/>
    </mc:Choice>
    <mc:Fallback xmlns="">
      <p:transition spd="slow" advTm="2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title"/>
          </p:nvPr>
        </p:nvSpPr>
        <p:spPr/>
        <p:txBody>
          <a:bodyPr/>
          <a:lstStyle/>
          <a:p>
            <a:pPr eaLnBrk="1" hangingPunct="1"/>
            <a:r>
              <a:rPr lang="el-GR" altLang="en-US" smtClean="0"/>
              <a:t>Ταμιευτήρας πετρελαίου</a:t>
            </a:r>
          </a:p>
        </p:txBody>
      </p:sp>
      <p:pic>
        <p:nvPicPr>
          <p:cNvPr id="5123" name="Picture 5" descr="oil_drilli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619250" y="1484313"/>
            <a:ext cx="5761038" cy="4862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7986105"/>
      </p:ext>
    </p:extLst>
  </p:cSld>
  <p:clrMapOvr>
    <a:masterClrMapping/>
  </p:clrMapOvr>
  <mc:AlternateContent xmlns:mc="http://schemas.openxmlformats.org/markup-compatibility/2006" xmlns:p14="http://schemas.microsoft.com/office/powerpoint/2010/main">
    <mc:Choice Requires="p14">
      <p:transition spd="slow" p14:dur="2000" advTm="24483"/>
    </mc:Choice>
    <mc:Fallback xmlns="">
      <p:transition spd="slow" advTm="2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title"/>
          </p:nvPr>
        </p:nvSpPr>
        <p:spPr/>
        <p:txBody>
          <a:bodyPr/>
          <a:lstStyle/>
          <a:p>
            <a:pPr eaLnBrk="1" hangingPunct="1"/>
            <a:r>
              <a:rPr lang="el-GR" altLang="en-US" sz="4000" smtClean="0"/>
              <a:t>Ταμιευτήρας πετρελαίου στην ξηρά</a:t>
            </a:r>
          </a:p>
        </p:txBody>
      </p:sp>
      <p:pic>
        <p:nvPicPr>
          <p:cNvPr id="6147" name="Picture 4" descr="enhanced_recovery"/>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547813" y="1628775"/>
            <a:ext cx="6192837" cy="4995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7786709"/>
      </p:ext>
    </p:extLst>
  </p:cSld>
  <p:clrMapOvr>
    <a:masterClrMapping/>
  </p:clrMapOvr>
  <mc:AlternateContent xmlns:mc="http://schemas.openxmlformats.org/markup-compatibility/2006" xmlns:p14="http://schemas.microsoft.com/office/powerpoint/2010/main">
    <mc:Choice Requires="p14">
      <p:transition spd="slow" p14:dur="2000" advTm="8111"/>
    </mc:Choice>
    <mc:Fallback xmlns="">
      <p:transition spd="slow" advTm="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title"/>
          </p:nvPr>
        </p:nvSpPr>
        <p:spPr/>
        <p:txBody>
          <a:bodyPr/>
          <a:lstStyle/>
          <a:p>
            <a:pPr eaLnBrk="1" hangingPunct="1"/>
            <a:r>
              <a:rPr lang="el-GR" altLang="en-US" sz="4000" smtClean="0"/>
              <a:t>Άντληση στην θάλασσα - εναλλακτικές</a:t>
            </a:r>
          </a:p>
        </p:txBody>
      </p:sp>
      <p:pic>
        <p:nvPicPr>
          <p:cNvPr id="7171" name="Picture 4" descr="offshore_drilli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619250" y="1484313"/>
            <a:ext cx="6481763" cy="4398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0586704"/>
      </p:ext>
    </p:extLst>
  </p:cSld>
  <p:clrMapOvr>
    <a:masterClrMapping/>
  </p:clrMapOvr>
  <mc:AlternateContent xmlns:mc="http://schemas.openxmlformats.org/markup-compatibility/2006" xmlns:p14="http://schemas.microsoft.com/office/powerpoint/2010/main">
    <mc:Choice Requires="p14">
      <p:transition spd="slow" p14:dur="2000" advTm="20432"/>
    </mc:Choice>
    <mc:Fallback xmlns="">
      <p:transition spd="slow" advTm="2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5599280"/>
      </p:ext>
    </p:extLst>
  </p:cSld>
  <p:clrMapOvr>
    <a:masterClrMapping/>
  </p:clrMapOvr>
  <mc:AlternateContent xmlns:mc="http://schemas.openxmlformats.org/markup-compatibility/2006" xmlns:p14="http://schemas.microsoft.com/office/powerpoint/2010/main">
    <mc:Choice Requires="p14">
      <p:transition spd="slow" p14:dur="2000" advTm="386"/>
    </mc:Choice>
    <mc:Fallback xmlns="">
      <p:transition spd="slow" advTm="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a:xfrm>
            <a:off x="457200" y="274638"/>
            <a:ext cx="8229600" cy="490066"/>
          </a:xfrm>
        </p:spPr>
        <p:txBody>
          <a:bodyPr>
            <a:normAutofit fontScale="90000"/>
          </a:bodyPr>
          <a:lstStyle/>
          <a:p>
            <a:pPr eaLnBrk="1" hangingPunct="1"/>
            <a:r>
              <a:rPr lang="el-GR" altLang="en-US" smtClean="0"/>
              <a:t>γεωτρήσεις</a:t>
            </a:r>
            <a:endParaRPr lang="en-US" altLang="en-US" smtClean="0"/>
          </a:p>
        </p:txBody>
      </p:sp>
      <p:pic>
        <p:nvPicPr>
          <p:cNvPr id="10243" name="Picture 4" descr="DRILL"/>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91680" y="1556791"/>
            <a:ext cx="5904656" cy="44213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4759137"/>
      </p:ext>
    </p:extLst>
  </p:cSld>
  <p:clrMapOvr>
    <a:masterClrMapping/>
  </p:clrMapOvr>
  <mc:AlternateContent xmlns:mc="http://schemas.openxmlformats.org/markup-compatibility/2006" xmlns:p14="http://schemas.microsoft.com/office/powerpoint/2010/main">
    <mc:Choice Requires="p14">
      <p:transition spd="slow" p14:dur="2000" advTm="14191"/>
    </mc:Choice>
    <mc:Fallback xmlns="">
      <p:transition spd="slow" advTm="1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06688" cy="1570186"/>
          </a:xfrm>
        </p:spPr>
        <p:txBody>
          <a:bodyPr/>
          <a:lstStyle/>
          <a:p>
            <a:r>
              <a:rPr lang="el-GR" smtClean="0"/>
              <a:t>ΓΕΩΤΡΗΣΗ</a:t>
            </a:r>
            <a:endParaRPr lang="en-GB"/>
          </a:p>
        </p:txBody>
      </p:sp>
      <p:sp>
        <p:nvSpPr>
          <p:cNvPr id="3" name="Content Placeholder 2"/>
          <p:cNvSpPr>
            <a:spLocks noGrp="1"/>
          </p:cNvSpPr>
          <p:nvPr>
            <p:ph idx="1"/>
          </p:nvPr>
        </p:nvSpPr>
        <p:spPr>
          <a:xfrm>
            <a:off x="457200" y="1600200"/>
            <a:ext cx="2746648" cy="4525963"/>
          </a:xfrm>
        </p:spPr>
        <p:txBody>
          <a:bodyPr/>
          <a:lstStyle/>
          <a:p>
            <a:endParaRPr lang="en-GB"/>
          </a:p>
        </p:txBody>
      </p:sp>
      <p:pic>
        <p:nvPicPr>
          <p:cNvPr id="5122" name="Picture 2" descr="http://s.hswstatic.com/gif/oil-drilling-derrick.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69117"/>
            <a:ext cx="5771823" cy="67674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hswstatic.com/gif/oil-drilling-b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4221088"/>
            <a:ext cx="1714500" cy="237172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9416547"/>
      </p:ext>
    </p:extLst>
  </p:cSld>
  <p:clrMapOvr>
    <a:masterClrMapping/>
  </p:clrMapOvr>
  <mc:AlternateContent xmlns:mc="http://schemas.openxmlformats.org/markup-compatibility/2006" xmlns:p14="http://schemas.microsoft.com/office/powerpoint/2010/main">
    <mc:Choice Requires="p14">
      <p:transition spd="slow" p14:dur="2000" advTm="28885"/>
    </mc:Choice>
    <mc:Fallback xmlns="">
      <p:transition spd="slow" advTm="2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78696" cy="1143000"/>
          </a:xfrm>
        </p:spPr>
        <p:txBody>
          <a:bodyPr/>
          <a:lstStyle/>
          <a:p>
            <a:r>
              <a:rPr lang="el-GR" smtClean="0"/>
              <a:t>ΑΝΤΛΗΣΗ</a:t>
            </a:r>
            <a:endParaRPr lang="en-GB"/>
          </a:p>
        </p:txBody>
      </p:sp>
      <p:sp>
        <p:nvSpPr>
          <p:cNvPr id="3" name="Content Placeholder 2"/>
          <p:cNvSpPr>
            <a:spLocks noGrp="1"/>
          </p:cNvSpPr>
          <p:nvPr>
            <p:ph idx="1"/>
          </p:nvPr>
        </p:nvSpPr>
        <p:spPr>
          <a:xfrm>
            <a:off x="457200" y="1600200"/>
            <a:ext cx="2314600" cy="4525963"/>
          </a:xfrm>
        </p:spPr>
        <p:txBody>
          <a:bodyPr/>
          <a:lstStyle/>
          <a:p>
            <a:endParaRPr lang="en-GB"/>
          </a:p>
        </p:txBody>
      </p:sp>
      <p:pic>
        <p:nvPicPr>
          <p:cNvPr id="6146" name="Picture 2" descr="http://upload.wikimedia.org/wikipedia/commons/3/3f/Pump_Jack_label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4097"/>
            <a:ext cx="5868144" cy="68620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upload.wikimedia.org/wikipedia/commons/thumb/7/70/Casing_%26_Temporary_Home.JPG/1024px-Casing_%26_Temporary_Hom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333"/>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upload.wikimedia.org/wikipedia/commons/0/06/H1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45" y="5752"/>
            <a:ext cx="9171420" cy="687856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upload.wikimedia.org/wikipedia/commons/thumb/5/58/NaturalGasWell.jpg/1024px-NaturalGasWe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179"/>
            <a:ext cx="9172331" cy="688748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upload.wikimedia.org/wikipedia/commons/thumb/1/13/Raising_the_stern.JPG/1024px-Raising_the_ster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01" y="-69398"/>
            <a:ext cx="9197532" cy="689814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88456278"/>
      </p:ext>
    </p:extLst>
  </p:cSld>
  <p:clrMapOvr>
    <a:masterClrMapping/>
  </p:clrMapOvr>
  <mc:AlternateContent xmlns:mc="http://schemas.openxmlformats.org/markup-compatibility/2006" xmlns:p14="http://schemas.microsoft.com/office/powerpoint/2010/main">
    <mc:Choice Requires="p14">
      <p:transition spd="slow" p14:dur="2000" advTm="55894"/>
    </mc:Choice>
    <mc:Fallback xmlns="">
      <p:transition spd="slow" advTm="5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 calcmode="lin" valueType="num">
                                      <p:cBhvr additive="base">
                                        <p:cTn id="17" dur="500" fill="hold"/>
                                        <p:tgtEl>
                                          <p:spTgt spid="6150"/>
                                        </p:tgtEl>
                                        <p:attrNameLst>
                                          <p:attrName>ppt_x</p:attrName>
                                        </p:attrNameLst>
                                      </p:cBhvr>
                                      <p:tavLst>
                                        <p:tav tm="0">
                                          <p:val>
                                            <p:strVal val="#ppt_x"/>
                                          </p:val>
                                        </p:tav>
                                        <p:tav tm="100000">
                                          <p:val>
                                            <p:strVal val="#ppt_x"/>
                                          </p:val>
                                        </p:tav>
                                      </p:tavLst>
                                    </p:anim>
                                    <p:anim calcmode="lin" valueType="num">
                                      <p:cBhvr additive="base">
                                        <p:cTn id="18"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52"/>
                                        </p:tgtEl>
                                        <p:attrNameLst>
                                          <p:attrName>style.visibility</p:attrName>
                                        </p:attrNameLst>
                                      </p:cBhvr>
                                      <p:to>
                                        <p:strVal val="visible"/>
                                      </p:to>
                                    </p:set>
                                    <p:anim calcmode="lin" valueType="num">
                                      <p:cBhvr additive="base">
                                        <p:cTn id="23" dur="500" fill="hold"/>
                                        <p:tgtEl>
                                          <p:spTgt spid="6152"/>
                                        </p:tgtEl>
                                        <p:attrNameLst>
                                          <p:attrName>ppt_x</p:attrName>
                                        </p:attrNameLst>
                                      </p:cBhvr>
                                      <p:tavLst>
                                        <p:tav tm="0">
                                          <p:val>
                                            <p:strVal val="#ppt_x"/>
                                          </p:val>
                                        </p:tav>
                                        <p:tav tm="100000">
                                          <p:val>
                                            <p:strVal val="#ppt_x"/>
                                          </p:val>
                                        </p:tav>
                                      </p:tavLst>
                                    </p:anim>
                                    <p:anim calcmode="lin" valueType="num">
                                      <p:cBhvr additive="base">
                                        <p:cTn id="24"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54"/>
                                        </p:tgtEl>
                                        <p:attrNameLst>
                                          <p:attrName>style.visibility</p:attrName>
                                        </p:attrNameLst>
                                      </p:cBhvr>
                                      <p:to>
                                        <p:strVal val="visible"/>
                                      </p:to>
                                    </p:set>
                                    <p:anim calcmode="lin" valueType="num">
                                      <p:cBhvr additive="base">
                                        <p:cTn id="29" dur="500" fill="hold"/>
                                        <p:tgtEl>
                                          <p:spTgt spid="6154"/>
                                        </p:tgtEl>
                                        <p:attrNameLst>
                                          <p:attrName>ppt_x</p:attrName>
                                        </p:attrNameLst>
                                      </p:cBhvr>
                                      <p:tavLst>
                                        <p:tav tm="0">
                                          <p:val>
                                            <p:strVal val="#ppt_x"/>
                                          </p:val>
                                        </p:tav>
                                        <p:tav tm="100000">
                                          <p:val>
                                            <p:strVal val="#ppt_x"/>
                                          </p:val>
                                        </p:tav>
                                      </p:tavLst>
                                    </p:anim>
                                    <p:anim calcmode="lin" valueType="num">
                                      <p:cBhvr additive="base">
                                        <p:cTn id="30"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5"/>
          <p:cNvSpPr>
            <a:spLocks noGrp="1" noChangeArrowheads="1"/>
          </p:cNvSpPr>
          <p:nvPr>
            <p:ph type="title"/>
          </p:nvPr>
        </p:nvSpPr>
        <p:spPr>
          <a:xfrm>
            <a:off x="0" y="0"/>
            <a:ext cx="8229600" cy="490066"/>
          </a:xfrm>
        </p:spPr>
        <p:txBody>
          <a:bodyPr>
            <a:normAutofit fontScale="90000"/>
          </a:bodyPr>
          <a:lstStyle/>
          <a:p>
            <a:pPr eaLnBrk="1" hangingPunct="1"/>
            <a:r>
              <a:rPr lang="el-GR" sz="2000" dirty="0" smtClean="0"/>
              <a:t>California's Santa Barbara Channel: </a:t>
            </a:r>
            <a:br>
              <a:rPr lang="el-GR" sz="2000" dirty="0" smtClean="0"/>
            </a:br>
            <a:r>
              <a:rPr lang="el-GR" sz="2000" dirty="0" smtClean="0"/>
              <a:t>Ξύλινοι πύργοι αντλιοστασίων πετρελαίου</a:t>
            </a:r>
          </a:p>
        </p:txBody>
      </p:sp>
      <p:pic>
        <p:nvPicPr>
          <p:cNvPr id="15363" name="Picture 84"/>
          <p:cNvPicPr>
            <a:picLocks noGrp="1" noChangeAspect="1" noChangeArrowheads="1"/>
          </p:cNvPicPr>
          <p:nvPr>
            <p:ph idx="1"/>
          </p:nvPr>
        </p:nvPicPr>
        <p:blipFill>
          <a:blip r:embed="rId5" cstate="print"/>
          <a:stretch>
            <a:fillRect/>
          </a:stretch>
        </p:blipFill>
        <p:spPr>
          <a:xfrm>
            <a:off x="703000" y="548680"/>
            <a:ext cx="8410855" cy="630932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2420028"/>
      </p:ext>
    </p:extLst>
  </p:cSld>
  <p:clrMapOvr>
    <a:masterClrMapping/>
  </p:clrMapOvr>
  <mc:AlternateContent xmlns:mc="http://schemas.openxmlformats.org/markup-compatibility/2006" xmlns:p14="http://schemas.microsoft.com/office/powerpoint/2010/main">
    <mc:Choice Requires="p14">
      <p:transition spd="slow" p14:dur="2000" advTm="35529"/>
    </mc:Choice>
    <mc:Fallback xmlns="">
      <p:transition spd="slow" advTm="3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562074"/>
          </a:xfrm>
        </p:spPr>
        <p:txBody>
          <a:bodyPr>
            <a:normAutofit fontScale="90000"/>
          </a:bodyPr>
          <a:lstStyle/>
          <a:p>
            <a:pPr eaLnBrk="1" hangingPunct="1"/>
            <a:r>
              <a:rPr lang="el-GR" dirty="0" smtClean="0"/>
              <a:t>Άποψη γεώτρησης</a:t>
            </a:r>
          </a:p>
        </p:txBody>
      </p:sp>
      <p:pic>
        <p:nvPicPr>
          <p:cNvPr id="24579" name="Picture 3"/>
          <p:cNvPicPr>
            <a:picLocks noGrp="1" noChangeAspect="1" noChangeArrowheads="1"/>
          </p:cNvPicPr>
          <p:nvPr>
            <p:ph idx="1"/>
          </p:nvPr>
        </p:nvPicPr>
        <p:blipFill>
          <a:blip r:embed="rId5" cstate="print"/>
          <a:stretch>
            <a:fillRect/>
          </a:stretch>
        </p:blipFill>
        <p:spPr>
          <a:xfrm>
            <a:off x="467544" y="974273"/>
            <a:ext cx="8280920" cy="5828499"/>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9685047"/>
      </p:ext>
    </p:extLst>
  </p:cSld>
  <p:clrMapOvr>
    <a:masterClrMapping/>
  </p:clrMapOvr>
  <mc:AlternateContent xmlns:mc="http://schemas.openxmlformats.org/markup-compatibility/2006" xmlns:p14="http://schemas.microsoft.com/office/powerpoint/2010/main">
    <mc:Choice Requires="p14">
      <p:transition spd="slow" p14:dur="2000" advTm="12716"/>
    </mc:Choice>
    <mc:Fallback xmlns="">
      <p:transition spd="slow" advTm="1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l-GR" smtClean="0"/>
              <a:t>Γεώτρηση</a:t>
            </a:r>
          </a:p>
        </p:txBody>
      </p:sp>
      <p:pic>
        <p:nvPicPr>
          <p:cNvPr id="21507" name="Picture 4"/>
          <p:cNvPicPr>
            <a:picLocks noGrp="1" noChangeAspect="1" noChangeArrowheads="1"/>
          </p:cNvPicPr>
          <p:nvPr>
            <p:ph idx="1"/>
          </p:nvPr>
        </p:nvPicPr>
        <p:blipFill>
          <a:blip r:embed="rId5" cstate="print"/>
          <a:stretch>
            <a:fillRect/>
          </a:stretch>
        </p:blipFill>
        <p:spPr>
          <a:xfrm>
            <a:off x="1111479" y="1268760"/>
            <a:ext cx="7492969" cy="5617628"/>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70907259"/>
      </p:ext>
    </p:extLst>
  </p:cSld>
  <p:clrMapOvr>
    <a:masterClrMapping/>
  </p:clrMapOvr>
  <mc:AlternateContent xmlns:mc="http://schemas.openxmlformats.org/markup-compatibility/2006" xmlns:p14="http://schemas.microsoft.com/office/powerpoint/2010/main">
    <mc:Choice Requires="p14">
      <p:transition spd="slow" p14:dur="2000" advTm="4880"/>
    </mc:Choice>
    <mc:Fallback xmlns="">
      <p:transition spd="slow" advTm="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a:xfrm>
            <a:off x="539750" y="260350"/>
            <a:ext cx="8229600" cy="865188"/>
          </a:xfrm>
        </p:spPr>
        <p:txBody>
          <a:bodyPr/>
          <a:lstStyle/>
          <a:p>
            <a:pPr eaLnBrk="1" hangingPunct="1"/>
            <a:r>
              <a:rPr lang="el-GR" smtClean="0"/>
              <a:t>Γεώτρηση</a:t>
            </a:r>
          </a:p>
        </p:txBody>
      </p:sp>
      <p:pic>
        <p:nvPicPr>
          <p:cNvPr id="20483" name="Picture 4"/>
          <p:cNvPicPr>
            <a:picLocks noGrp="1" noChangeAspect="1" noChangeArrowheads="1"/>
          </p:cNvPicPr>
          <p:nvPr>
            <p:ph idx="1"/>
          </p:nvPr>
        </p:nvPicPr>
        <p:blipFill>
          <a:blip r:embed="rId5" cstate="print"/>
          <a:srcRect/>
          <a:stretch>
            <a:fillRect/>
          </a:stretch>
        </p:blipFill>
        <p:spPr>
          <a:xfrm>
            <a:off x="1476375" y="981075"/>
            <a:ext cx="7199313" cy="559752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0455407"/>
      </p:ext>
    </p:extLst>
  </p:cSld>
  <p:clrMapOvr>
    <a:masterClrMapping/>
  </p:clrMapOvr>
  <mc:AlternateContent xmlns:mc="http://schemas.openxmlformats.org/markup-compatibility/2006" xmlns:p14="http://schemas.microsoft.com/office/powerpoint/2010/main">
    <mc:Choice Requires="p14">
      <p:transition spd="slow" p14:dur="2000" advTm="2306"/>
    </mc:Choice>
    <mc:Fallback xmlns="">
      <p:transition spd="slow" advTm="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smtClean="0"/>
              <a:t>Γεώτρηση </a:t>
            </a:r>
          </a:p>
        </p:txBody>
      </p:sp>
      <p:pic>
        <p:nvPicPr>
          <p:cNvPr id="22531" name="Picture 3"/>
          <p:cNvPicPr>
            <a:picLocks noGrp="1" noChangeAspect="1" noChangeArrowheads="1"/>
          </p:cNvPicPr>
          <p:nvPr>
            <p:ph idx="1"/>
          </p:nvPr>
        </p:nvPicPr>
        <p:blipFill>
          <a:blip r:embed="rId5" cstate="print"/>
          <a:stretch>
            <a:fillRect/>
          </a:stretch>
        </p:blipFill>
        <p:spPr>
          <a:xfrm>
            <a:off x="827585" y="1055918"/>
            <a:ext cx="7776864" cy="583047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2902217"/>
      </p:ext>
    </p:extLst>
  </p:cSld>
  <p:clrMapOvr>
    <a:masterClrMapping/>
  </p:clrMapOvr>
  <mc:AlternateContent xmlns:mc="http://schemas.openxmlformats.org/markup-compatibility/2006" xmlns:p14="http://schemas.microsoft.com/office/powerpoint/2010/main">
    <mc:Choice Requires="p14">
      <p:transition spd="slow" p14:dur="2000" advTm="6283"/>
    </mc:Choice>
    <mc:Fallback xmlns="">
      <p:transition spd="slow" advTm="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l-GR" smtClean="0"/>
              <a:t>Βοηθητική δεξαμενή για γεώτρηση</a:t>
            </a:r>
          </a:p>
        </p:txBody>
      </p:sp>
      <p:pic>
        <p:nvPicPr>
          <p:cNvPr id="25603" name="Picture 3"/>
          <p:cNvPicPr>
            <a:picLocks noGrp="1" noChangeAspect="1" noChangeArrowheads="1"/>
          </p:cNvPicPr>
          <p:nvPr>
            <p:ph idx="1"/>
          </p:nvPr>
        </p:nvPicPr>
        <p:blipFill>
          <a:blip r:embed="rId5" cstate="print"/>
          <a:stretch>
            <a:fillRect/>
          </a:stretch>
        </p:blipFill>
        <p:spPr>
          <a:xfrm>
            <a:off x="1475657" y="1111215"/>
            <a:ext cx="7668344" cy="574911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6534060"/>
      </p:ext>
    </p:extLst>
  </p:cSld>
  <p:clrMapOvr>
    <a:masterClrMapping/>
  </p:clrMapOvr>
  <mc:AlternateContent xmlns:mc="http://schemas.openxmlformats.org/markup-compatibility/2006" xmlns:p14="http://schemas.microsoft.com/office/powerpoint/2010/main">
    <mc:Choice Requires="p14">
      <p:transition spd="slow" p14:dur="2000" advTm="6559"/>
    </mc:Choice>
    <mc:Fallback xmlns="">
      <p:transition spd="slow" advTm="6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p:txBody>
          <a:bodyPr>
            <a:normAutofit fontScale="90000"/>
          </a:bodyPr>
          <a:lstStyle/>
          <a:p>
            <a:pPr eaLnBrk="1" hangingPunct="1"/>
            <a:r>
              <a:rPr lang="el-GR" sz="4000" smtClean="0"/>
              <a:t>Εγκατάσταση καλωδίωσης στην πετρελαιοπηγή. </a:t>
            </a:r>
          </a:p>
        </p:txBody>
      </p:sp>
      <p:pic>
        <p:nvPicPr>
          <p:cNvPr id="18435" name="Picture 5"/>
          <p:cNvPicPr>
            <a:picLocks noGrp="1" noChangeAspect="1" noChangeArrowheads="1"/>
          </p:cNvPicPr>
          <p:nvPr>
            <p:ph idx="1"/>
          </p:nvPr>
        </p:nvPicPr>
        <p:blipFill>
          <a:blip r:embed="rId5" cstate="print"/>
          <a:srcRect/>
          <a:stretch>
            <a:fillRect/>
          </a:stretch>
        </p:blipFill>
        <p:spPr>
          <a:xfrm>
            <a:off x="1619250" y="1773238"/>
            <a:ext cx="5507038" cy="412750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34264021"/>
      </p:ext>
    </p:extLst>
  </p:cSld>
  <p:clrMapOvr>
    <a:masterClrMapping/>
  </p:clrMapOvr>
  <mc:AlternateContent xmlns:mc="http://schemas.openxmlformats.org/markup-compatibility/2006" xmlns:p14="http://schemas.microsoft.com/office/powerpoint/2010/main">
    <mc:Choice Requires="p14">
      <p:transition spd="slow" p14:dur="2000" advTm="5288"/>
    </mc:Choice>
    <mc:Fallback xmlns="">
      <p:transition spd="slow" advTm="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2395825"/>
      </p:ext>
    </p:extLst>
  </p:cSld>
  <p:clrMapOvr>
    <a:masterClrMapping/>
  </p:clrMapOvr>
  <mc:AlternateContent xmlns:mc="http://schemas.openxmlformats.org/markup-compatibility/2006" xmlns:p14="http://schemas.microsoft.com/office/powerpoint/2010/main">
    <mc:Choice Requires="p14">
      <p:transition spd="slow" p14:dur="2000" advTm="542"/>
    </mc:Choice>
    <mc:Fallback xmlns="">
      <p:transition spd="slow" advTm="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p:txBody>
          <a:bodyPr>
            <a:normAutofit fontScale="90000"/>
          </a:bodyPr>
          <a:lstStyle/>
          <a:p>
            <a:pPr eaLnBrk="1" hangingPunct="1"/>
            <a:r>
              <a:rPr lang="el-GR" sz="4000" smtClean="0"/>
              <a:t>Τεχνολογία για έκπλυση και αντικατάσταση αντλίας</a:t>
            </a:r>
          </a:p>
        </p:txBody>
      </p:sp>
      <p:pic>
        <p:nvPicPr>
          <p:cNvPr id="19459" name="Picture 5"/>
          <p:cNvPicPr>
            <a:picLocks noGrp="1" noChangeAspect="1" noChangeArrowheads="1"/>
          </p:cNvPicPr>
          <p:nvPr>
            <p:ph idx="1"/>
          </p:nvPr>
        </p:nvPicPr>
        <p:blipFill>
          <a:blip r:embed="rId5" cstate="print"/>
          <a:srcRect/>
          <a:stretch>
            <a:fillRect/>
          </a:stretch>
        </p:blipFill>
        <p:spPr>
          <a:xfrm>
            <a:off x="1116013" y="1628775"/>
            <a:ext cx="7777162" cy="437356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3908133"/>
      </p:ext>
    </p:extLst>
  </p:cSld>
  <p:clrMapOvr>
    <a:masterClrMapping/>
  </p:clrMapOvr>
  <mc:AlternateContent xmlns:mc="http://schemas.openxmlformats.org/markup-compatibility/2006" xmlns:p14="http://schemas.microsoft.com/office/powerpoint/2010/main">
    <mc:Choice Requires="p14">
      <p:transition spd="slow" p14:dur="2000" advTm="9130"/>
    </mc:Choice>
    <mc:Fallback xmlns="">
      <p:transition spd="slow" advTm="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836712"/>
          </a:xfrm>
        </p:spPr>
        <p:txBody>
          <a:bodyPr>
            <a:normAutofit fontScale="90000"/>
          </a:bodyPr>
          <a:lstStyle/>
          <a:p>
            <a:pPr eaLnBrk="1" hangingPunct="1"/>
            <a:r>
              <a:rPr lang="el-GR" sz="4000" dirty="0" smtClean="0"/>
              <a:t>Υπερχείλιση γεώτρησης κατά την διάνοιξη</a:t>
            </a:r>
          </a:p>
        </p:txBody>
      </p:sp>
      <p:pic>
        <p:nvPicPr>
          <p:cNvPr id="26627" name="Picture 3"/>
          <p:cNvPicPr>
            <a:picLocks noGrp="1" noChangeAspect="1" noChangeArrowheads="1"/>
          </p:cNvPicPr>
          <p:nvPr>
            <p:ph idx="1"/>
          </p:nvPr>
        </p:nvPicPr>
        <p:blipFill>
          <a:blip r:embed="rId5" cstate="print"/>
          <a:stretch>
            <a:fillRect/>
          </a:stretch>
        </p:blipFill>
        <p:spPr>
          <a:xfrm>
            <a:off x="899592" y="671230"/>
            <a:ext cx="8244408" cy="618677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81667735"/>
      </p:ext>
    </p:extLst>
  </p:cSld>
  <p:clrMapOvr>
    <a:masterClrMapping/>
  </p:clrMapOvr>
  <mc:AlternateContent xmlns:mc="http://schemas.openxmlformats.org/markup-compatibility/2006" xmlns:p14="http://schemas.microsoft.com/office/powerpoint/2010/main">
    <mc:Choice Requires="p14">
      <p:transition spd="slow" p14:dur="2000" advTm="12220"/>
    </mc:Choice>
    <mc:Fallback xmlns="">
      <p:transition spd="slow" advTm="12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7504" y="19488"/>
            <a:ext cx="8229600" cy="673208"/>
          </a:xfrm>
        </p:spPr>
        <p:txBody>
          <a:bodyPr>
            <a:normAutofit fontScale="90000"/>
          </a:bodyPr>
          <a:lstStyle/>
          <a:p>
            <a:pPr eaLnBrk="1" hangingPunct="1"/>
            <a:r>
              <a:rPr lang="el-GR" dirty="0" smtClean="0"/>
              <a:t>Λάκκος υπερχείλισης</a:t>
            </a:r>
          </a:p>
        </p:txBody>
      </p:sp>
      <p:pic>
        <p:nvPicPr>
          <p:cNvPr id="23555" name="Picture 3"/>
          <p:cNvPicPr>
            <a:picLocks noGrp="1" noChangeAspect="1" noChangeArrowheads="1"/>
          </p:cNvPicPr>
          <p:nvPr>
            <p:ph idx="1"/>
          </p:nvPr>
        </p:nvPicPr>
        <p:blipFill>
          <a:blip r:embed="rId5" cstate="print"/>
          <a:stretch>
            <a:fillRect/>
          </a:stretch>
        </p:blipFill>
        <p:spPr>
          <a:xfrm>
            <a:off x="827584" y="621855"/>
            <a:ext cx="8301359" cy="6223693"/>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3151622"/>
      </p:ext>
    </p:extLst>
  </p:cSld>
  <p:clrMapOvr>
    <a:masterClrMapping/>
  </p:clrMapOvr>
  <mc:AlternateContent xmlns:mc="http://schemas.openxmlformats.org/markup-compatibility/2006" xmlns:p14="http://schemas.microsoft.com/office/powerpoint/2010/main">
    <mc:Choice Requires="p14">
      <p:transition spd="slow" p14:dur="2000" advTm="6270"/>
    </mc:Choice>
    <mc:Fallback xmlns="">
      <p:transition spd="slow" advTm="6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274638"/>
            <a:ext cx="3250704" cy="1143000"/>
          </a:xfrm>
        </p:spPr>
        <p:txBody>
          <a:bodyPr>
            <a:normAutofit fontScale="90000"/>
          </a:bodyPr>
          <a:lstStyle/>
          <a:p>
            <a:r>
              <a:rPr lang="el-GR" smtClean="0"/>
              <a:t>ΥΔΡΑΥΛΙΚΗ ΡΗΓΜΑΤΩΣΗ</a:t>
            </a:r>
            <a:endParaRPr lang="en-GB"/>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805026"/>
            <a:ext cx="5036092" cy="6050277"/>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075024"/>
      </p:ext>
    </p:extLst>
  </p:cSld>
  <p:clrMapOvr>
    <a:masterClrMapping/>
  </p:clrMapOvr>
  <mc:AlternateContent xmlns:mc="http://schemas.openxmlformats.org/markup-compatibility/2006" xmlns:p14="http://schemas.microsoft.com/office/powerpoint/2010/main">
    <mc:Choice Requires="p14">
      <p:transition spd="slow" p14:dur="2000" advTm="73750"/>
    </mc:Choice>
    <mc:Fallback xmlns="">
      <p:transition spd="slow" advTm="7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ΕΞΑΝΤΛΗΜΕΝΕΣ ΠΕΤΡΕΛΑΙΟΠΗΓΕΣ</a:t>
            </a:r>
            <a:endParaRPr lang="en-GB"/>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828" y="1098758"/>
            <a:ext cx="7581508" cy="5686131"/>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0083575"/>
      </p:ext>
    </p:extLst>
  </p:cSld>
  <p:clrMapOvr>
    <a:masterClrMapping/>
  </p:clrMapOvr>
  <mc:AlternateContent xmlns:mc="http://schemas.openxmlformats.org/markup-compatibility/2006" xmlns:p14="http://schemas.microsoft.com/office/powerpoint/2010/main">
    <mc:Choice Requires="p14">
      <p:transition spd="slow" p14:dur="2000" advTm="14860"/>
    </mc:Choice>
    <mc:Fallback xmlns="">
      <p:transition spd="slow" advTm="1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endParaRPr lang="en-US" altLang="en-US" smtClean="0"/>
          </a:p>
        </p:txBody>
      </p:sp>
      <p:pic>
        <p:nvPicPr>
          <p:cNvPr id="15363" name="Picture 4" descr="Inogate map oil &amp; gas pipeline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175" y="476250"/>
            <a:ext cx="8097838" cy="6000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4755304"/>
      </p:ext>
    </p:extLst>
  </p:cSld>
  <p:clrMapOvr>
    <a:masterClrMapping/>
  </p:clrMapOvr>
  <mc:AlternateContent xmlns:mc="http://schemas.openxmlformats.org/markup-compatibility/2006" xmlns:p14="http://schemas.microsoft.com/office/powerpoint/2010/main">
    <mc:Choice Requires="p14">
      <p:transition spd="slow" p14:dur="2000" advTm="22476"/>
    </mc:Choice>
    <mc:Fallback xmlns="">
      <p:transition spd="slow" advTm="2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l-GR" smtClean="0"/>
              <a:t>Αγωγοί πετρελαίου</a:t>
            </a:r>
          </a:p>
        </p:txBody>
      </p:sp>
      <p:sp>
        <p:nvSpPr>
          <p:cNvPr id="8195" name="Rectangle 3"/>
          <p:cNvSpPr>
            <a:spLocks noGrp="1" noChangeArrowheads="1"/>
          </p:cNvSpPr>
          <p:nvPr>
            <p:ph type="body" idx="1"/>
          </p:nvPr>
        </p:nvSpPr>
        <p:spPr/>
        <p:txBody>
          <a:bodyPr/>
          <a:lstStyle/>
          <a:p>
            <a:pPr eaLnBrk="1" hangingPunct="1"/>
            <a:r>
              <a:rPr lang="el-GR" smtClean="0"/>
              <a:t>Διάμετρος 40-120 </a:t>
            </a:r>
            <a:r>
              <a:rPr lang="en-US" smtClean="0"/>
              <a:t>cm</a:t>
            </a:r>
          </a:p>
          <a:p>
            <a:pPr eaLnBrk="1" hangingPunct="1"/>
            <a:r>
              <a:rPr lang="el-GR" smtClean="0"/>
              <a:t>Ταχύτητα πετρελαίου : 5 χλμ /ώρα</a:t>
            </a:r>
          </a:p>
          <a:p>
            <a:pPr eaLnBrk="1" hangingPunct="1"/>
            <a:endParaRPr lang="el-GR"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09373764"/>
      </p:ext>
    </p:extLst>
  </p:cSld>
  <p:clrMapOvr>
    <a:masterClrMapping/>
  </p:clrMapOvr>
  <mc:AlternateContent xmlns:mc="http://schemas.openxmlformats.org/markup-compatibility/2006" xmlns:p14="http://schemas.microsoft.com/office/powerpoint/2010/main">
    <mc:Choice Requires="p14">
      <p:transition spd="slow" p14:dur="2000" advTm="15854"/>
    </mc:Choice>
    <mc:Fallback xmlns="">
      <p:transition spd="slow" advTm="15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r>
              <a:rPr lang="el-GR" smtClean="0"/>
              <a:t>Άντληση με πίεση ατμού</a:t>
            </a:r>
          </a:p>
        </p:txBody>
      </p:sp>
      <p:pic>
        <p:nvPicPr>
          <p:cNvPr id="9219"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143125" y="1627188"/>
            <a:ext cx="5143500" cy="5230812"/>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4178834"/>
      </p:ext>
    </p:extLst>
  </p:cSld>
  <p:clrMapOvr>
    <a:masterClrMapping/>
  </p:clrMapOvr>
  <mc:AlternateContent xmlns:mc="http://schemas.openxmlformats.org/markup-compatibility/2006" xmlns:p14="http://schemas.microsoft.com/office/powerpoint/2010/main">
    <mc:Choice Requires="p14">
      <p:transition spd="slow" p14:dur="2000" advTm="5561"/>
    </mc:Choice>
    <mc:Fallback xmlns="">
      <p:transition spd="slow" advTm="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ΜΕΤΑΦΟΡΑ ΜΕ ΑΓΩΓΟΥΣ</a:t>
            </a:r>
            <a:endParaRPr lang="en-GB"/>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31657" y="1988840"/>
            <a:ext cx="6880686" cy="45259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28360381"/>
      </p:ext>
    </p:extLst>
  </p:cSld>
  <p:clrMapOvr>
    <a:masterClrMapping/>
  </p:clrMapOvr>
  <mc:AlternateContent xmlns:mc="http://schemas.openxmlformats.org/markup-compatibility/2006" xmlns:p14="http://schemas.microsoft.com/office/powerpoint/2010/main">
    <mc:Choice Requires="p14">
      <p:transition spd="slow" p14:dur="2000" advTm="45777"/>
    </mc:Choice>
    <mc:Fallback xmlns="">
      <p:transition spd="slow" advTm="4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A very large crude carrier (VLCC) off the coast of California</a:t>
            </a:r>
            <a:endParaRPr lang="el-GR" dirty="0"/>
          </a:p>
        </p:txBody>
      </p:sp>
      <p:pic>
        <p:nvPicPr>
          <p:cNvPr id="6146" name="Picture 2" descr="Picture of a not fully laden VLCC"/>
          <p:cNvPicPr>
            <a:picLocks noGrp="1" noChangeAspect="1" noChangeArrowheads="1"/>
          </p:cNvPicPr>
          <p:nvPr>
            <p:ph idx="1"/>
          </p:nvPr>
        </p:nvPicPr>
        <p:blipFill>
          <a:blip r:embed="rId4" cstate="print"/>
          <a:srcRect/>
          <a:stretch>
            <a:fillRect/>
          </a:stretch>
        </p:blipFill>
        <p:spPr bwMode="auto">
          <a:xfrm>
            <a:off x="1115616" y="1628799"/>
            <a:ext cx="7776864" cy="5171869"/>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1659500"/>
      </p:ext>
    </p:extLst>
  </p:cSld>
  <p:clrMapOvr>
    <a:masterClrMapping/>
  </p:clrMapOvr>
  <mc:AlternateContent xmlns:mc="http://schemas.openxmlformats.org/markup-compatibility/2006" xmlns:p14="http://schemas.microsoft.com/office/powerpoint/2010/main">
    <mc:Choice Requires="p14">
      <p:transition spd="slow" p14:dur="2000" advTm="12222"/>
    </mc:Choice>
    <mc:Fallback xmlns="">
      <p:transition spd="slow" advTm="12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p:txBody>
          <a:bodyPr/>
          <a:lstStyle/>
          <a:p>
            <a:pPr eaLnBrk="1" hangingPunct="1"/>
            <a:r>
              <a:rPr lang="el-GR" smtClean="0"/>
              <a:t>ΠΕΤΡΕΛΑΙΟ</a:t>
            </a:r>
          </a:p>
        </p:txBody>
      </p:sp>
      <p:sp>
        <p:nvSpPr>
          <p:cNvPr id="2" name="Subtitle 1"/>
          <p:cNvSpPr>
            <a:spLocks noGrp="1"/>
          </p:cNvSpPr>
          <p:nvPr>
            <p:ph type="subTitle" idx="1"/>
          </p:nvPr>
        </p:nvSpPr>
        <p:spPr/>
        <p:txBody>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6"/>
    </mc:Choice>
    <mc:Fallback xmlns="">
      <p:transition spd="slow" advTm="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ΠΕΤΡΕΛΑΙΟΦΟΡΑ - ΜΕΤΑΦΟΡΑ</a:t>
            </a:r>
            <a:endParaRPr lang="en-GB"/>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12" y="1772816"/>
            <a:ext cx="8331671" cy="4690941"/>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0336862"/>
      </p:ext>
    </p:extLst>
  </p:cSld>
  <p:clrMapOvr>
    <a:masterClrMapping/>
  </p:clrMapOvr>
  <mc:AlternateContent xmlns:mc="http://schemas.openxmlformats.org/markup-compatibility/2006" xmlns:p14="http://schemas.microsoft.com/office/powerpoint/2010/main">
    <mc:Choice Requires="p14">
      <p:transition spd="slow" p14:dur="2000" advTm="13409"/>
    </mc:Choice>
    <mc:Fallback xmlns="">
      <p:transition spd="slow" advTm="1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ΔΕΞΑΜΕΝΟΠΛΟΙΟ ΜΕ ΔΙΠΛΑ ΤΟΙΧΩΜΑΤΑ</a:t>
            </a:r>
            <a:endParaRPr lang="el-GR"/>
          </a:p>
        </p:txBody>
      </p:sp>
      <p:pic>
        <p:nvPicPr>
          <p:cNvPr id="7170" name="Picture 2" descr="High-level diagram of a double-hulled tanker"/>
          <p:cNvPicPr>
            <a:picLocks noGrp="1" noChangeAspect="1" noChangeArrowheads="1"/>
          </p:cNvPicPr>
          <p:nvPr>
            <p:ph idx="1"/>
          </p:nvPr>
        </p:nvPicPr>
        <p:blipFill>
          <a:blip r:embed="rId4"/>
          <a:srcRect/>
          <a:stretch>
            <a:fillRect/>
          </a:stretch>
        </p:blipFill>
        <p:spPr bwMode="auto">
          <a:xfrm>
            <a:off x="1608" y="2348880"/>
            <a:ext cx="9142392" cy="4032448"/>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33925259"/>
      </p:ext>
    </p:extLst>
  </p:cSld>
  <p:clrMapOvr>
    <a:masterClrMapping/>
  </p:clrMapOvr>
  <mc:AlternateContent xmlns:mc="http://schemas.openxmlformats.org/markup-compatibility/2006" xmlns:p14="http://schemas.microsoft.com/office/powerpoint/2010/main">
    <mc:Choice Requires="p14">
      <p:transition spd="slow" p14:dur="2000" advTm="8094"/>
    </mc:Choice>
    <mc:Fallback xmlns="">
      <p:transition spd="slow" advTm="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a:xfrm>
            <a:off x="395288" y="1052513"/>
            <a:ext cx="3827462" cy="1871662"/>
          </a:xfrm>
        </p:spPr>
        <p:txBody>
          <a:bodyPr>
            <a:normAutofit fontScale="90000"/>
          </a:bodyPr>
          <a:lstStyle/>
          <a:p>
            <a:pPr eaLnBrk="1" hangingPunct="1"/>
            <a:r>
              <a:rPr lang="el-GR" sz="4000" smtClean="0"/>
              <a:t>ΠΡΟΣΦΟΡΑ</a:t>
            </a:r>
            <a:br>
              <a:rPr lang="el-GR" sz="4000" smtClean="0"/>
            </a:br>
            <a:r>
              <a:rPr lang="el-GR" sz="4000" smtClean="0"/>
              <a:t>ΚΑΙ</a:t>
            </a:r>
            <a:br>
              <a:rPr lang="el-GR" sz="4000" smtClean="0"/>
            </a:br>
            <a:r>
              <a:rPr lang="el-GR" sz="4000" smtClean="0"/>
              <a:t>ΖΗΤΗΣΗ</a:t>
            </a:r>
          </a:p>
        </p:txBody>
      </p:sp>
      <p:pic>
        <p:nvPicPr>
          <p:cNvPr id="14339" name="Picture 5"/>
          <p:cNvPicPr>
            <a:picLocks noGrp="1" noChangeAspect="1" noChangeArrowheads="1"/>
          </p:cNvPicPr>
          <p:nvPr>
            <p:ph idx="1"/>
          </p:nvPr>
        </p:nvPicPr>
        <p:blipFill>
          <a:blip r:embed="rId5" cstate="print"/>
          <a:srcRect/>
          <a:stretch>
            <a:fillRect/>
          </a:stretch>
        </p:blipFill>
        <p:spPr>
          <a:xfrm>
            <a:off x="4643438" y="260350"/>
            <a:ext cx="3498850" cy="626427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123"/>
    </mc:Choice>
    <mc:Fallback xmlns="">
      <p:transition spd="slow" advTm="4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a:xfrm>
            <a:off x="467544" y="0"/>
            <a:ext cx="8229600" cy="418058"/>
          </a:xfrm>
        </p:spPr>
        <p:txBody>
          <a:bodyPr>
            <a:normAutofit fontScale="90000"/>
          </a:bodyPr>
          <a:lstStyle/>
          <a:p>
            <a:pPr eaLnBrk="1" hangingPunct="1"/>
            <a:r>
              <a:rPr lang="el-GR" dirty="0" smtClean="0"/>
              <a:t>ΑΠΟΘΕΜΑΤΑ ΠΕΤΡΕΛΑΙΟΥ</a:t>
            </a:r>
          </a:p>
        </p:txBody>
      </p:sp>
      <p:graphicFrame>
        <p:nvGraphicFramePr>
          <p:cNvPr id="1026" name="Object 5"/>
          <p:cNvGraphicFramePr>
            <a:graphicFrameLocks noGrp="1" noChangeAspect="1"/>
          </p:cNvGraphicFramePr>
          <p:nvPr>
            <p:ph idx="1"/>
            <p:extLst>
              <p:ext uri="{D42A27DB-BD31-4B8C-83A1-F6EECF244321}">
                <p14:modId xmlns:p14="http://schemas.microsoft.com/office/powerpoint/2010/main" val="2697832540"/>
              </p:ext>
            </p:extLst>
          </p:nvPr>
        </p:nvGraphicFramePr>
        <p:xfrm>
          <a:off x="0" y="548680"/>
          <a:ext cx="9144000" cy="6248828"/>
        </p:xfrm>
        <a:graphic>
          <a:graphicData uri="http://schemas.openxmlformats.org/presentationml/2006/ole">
            <mc:AlternateContent xmlns:mc="http://schemas.openxmlformats.org/markup-compatibility/2006">
              <mc:Choice xmlns:v="urn:schemas-microsoft-com:vml" Requires="v">
                <p:oleObj spid="_x0000_s1066" name="Photo Editor Photo" r:id="rId6" imgW="3814253" imgH="2606520" progId="">
                  <p:embed/>
                </p:oleObj>
              </mc:Choice>
              <mc:Fallback>
                <p:oleObj name="Photo Editor Photo" r:id="rId6" imgW="3814253" imgH="2606520"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48680"/>
                        <a:ext cx="9144000" cy="6248828"/>
                      </a:xfrm>
                      <a:prstGeom prst="rect">
                        <a:avLst/>
                      </a:prstGeom>
                      <a:noFill/>
                      <a:ln>
                        <a:noFill/>
                      </a:ln>
                      <a:effectLs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178"/>
    </mc:Choice>
    <mc:Fallback xmlns="">
      <p:transition spd="slow" advTm="6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075240" cy="418058"/>
          </a:xfrm>
        </p:spPr>
        <p:txBody>
          <a:bodyPr>
            <a:normAutofit fontScale="90000"/>
          </a:bodyPr>
          <a:lstStyle/>
          <a:p>
            <a:r>
              <a:rPr lang="el-GR" sz="3200" dirty="0" smtClean="0"/>
              <a:t>ΤΥΠΟΙ ΠΕΤΡΕΛΑΙΟΥ</a:t>
            </a:r>
            <a:endParaRPr lang="el-GR"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3990100"/>
              </p:ext>
            </p:extLst>
          </p:nvPr>
        </p:nvGraphicFramePr>
        <p:xfrm>
          <a:off x="107503" y="28434"/>
          <a:ext cx="8928993" cy="7322820"/>
        </p:xfrm>
        <a:graphic>
          <a:graphicData uri="http://schemas.openxmlformats.org/drawingml/2006/table">
            <a:tbl>
              <a:tblPr firstRow="1" bandRow="1">
                <a:tableStyleId>{5C22544A-7EE6-4342-B048-85BDC9FD1C3A}</a:tableStyleId>
              </a:tblPr>
              <a:tblGrid>
                <a:gridCol w="1080121"/>
                <a:gridCol w="1152128"/>
                <a:gridCol w="1752259"/>
                <a:gridCol w="2208181"/>
                <a:gridCol w="1800200"/>
                <a:gridCol w="936104"/>
              </a:tblGrid>
              <a:tr h="550057">
                <a:tc>
                  <a:txBody>
                    <a:bodyPr/>
                    <a:lstStyle/>
                    <a:p>
                      <a:pPr algn="ctr">
                        <a:spcAft>
                          <a:spcPts val="0"/>
                        </a:spcAft>
                      </a:pPr>
                      <a:r>
                        <a:rPr lang="el-GR" sz="1800" b="1" dirty="0" smtClean="0">
                          <a:effectLst/>
                          <a:latin typeface="Cambria" pitchFamily="18" charset="0"/>
                          <a:ea typeface="Times New Roman"/>
                        </a:rPr>
                        <a:t>ΟΝΟΜΑ</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l-GR" sz="1800" b="1">
                          <a:effectLst/>
                          <a:latin typeface="Cambria" pitchFamily="18" charset="0"/>
                          <a:ea typeface="Times New Roman"/>
                        </a:rPr>
                        <a:t>Redwood</a:t>
                      </a:r>
                      <a:br>
                        <a:rPr lang="el-GR" sz="1800" b="1">
                          <a:effectLst/>
                          <a:latin typeface="Cambria" pitchFamily="18" charset="0"/>
                          <a:ea typeface="Times New Roman"/>
                        </a:rPr>
                      </a:br>
                      <a:r>
                        <a:rPr lang="el-GR" sz="1800" b="1">
                          <a:effectLst/>
                          <a:latin typeface="Cambria" pitchFamily="18" charset="0"/>
                          <a:ea typeface="Times New Roman"/>
                        </a:rPr>
                        <a:t>Seconds*</a:t>
                      </a:r>
                      <a:endParaRPr lang="el-GR" sz="1800">
                        <a:effectLst/>
                        <a:latin typeface="Cambria" pitchFamily="18" charset="0"/>
                        <a:ea typeface="Times New Roman"/>
                      </a:endParaRPr>
                    </a:p>
                  </a:txBody>
                  <a:tcPr marL="9525" marR="9525" marT="9525" marB="9525" anchor="ctr"/>
                </a:tc>
                <a:tc>
                  <a:txBody>
                    <a:bodyPr/>
                    <a:lstStyle/>
                    <a:p>
                      <a:pPr algn="ctr">
                        <a:spcAft>
                          <a:spcPts val="0"/>
                        </a:spcAft>
                      </a:pPr>
                      <a:r>
                        <a:rPr lang="el-GR" sz="1800" b="1" dirty="0" smtClean="0">
                          <a:effectLst/>
                          <a:latin typeface="Cambria" pitchFamily="18" charset="0"/>
                          <a:ea typeface="Times New Roman"/>
                        </a:rPr>
                        <a:t>ΟΙΚΙΑΚΗ ΧΡΗΣΗ</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l-GR" sz="1800" b="1" dirty="0" smtClean="0">
                          <a:effectLst/>
                          <a:latin typeface="Cambria" pitchFamily="18" charset="0"/>
                          <a:ea typeface="Times New Roman"/>
                        </a:rPr>
                        <a:t>ΒΙΟΜΗΧΑΝΙΚΗ ΧΡΗΣΗ</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l-GR" sz="1800" b="1" dirty="0" smtClean="0">
                          <a:effectLst/>
                          <a:latin typeface="Cambria" pitchFamily="18" charset="0"/>
                          <a:ea typeface="Times New Roman"/>
                        </a:rPr>
                        <a:t>ΜΕΤΑΦΟΡΕΣ</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l-GR" sz="1800" b="1" dirty="0" smtClean="0">
                          <a:effectLst/>
                          <a:latin typeface="Cambria" pitchFamily="18" charset="0"/>
                          <a:ea typeface="Times New Roman"/>
                        </a:rPr>
                        <a:t>ΟΡΟΣ</a:t>
                      </a:r>
                      <a:endParaRPr lang="el-GR" sz="1800" dirty="0">
                        <a:effectLst/>
                        <a:latin typeface="Cambria" pitchFamily="18" charset="0"/>
                        <a:ea typeface="Times New Roman"/>
                      </a:endParaRPr>
                    </a:p>
                  </a:txBody>
                  <a:tcPr marL="9525" marR="9525" marT="9525" marB="9525" anchor="ctr"/>
                </a:tc>
              </a:tr>
              <a:tr h="815856">
                <a:tc>
                  <a:txBody>
                    <a:bodyPr/>
                    <a:lstStyle/>
                    <a:p>
                      <a:pPr algn="ctr">
                        <a:spcAft>
                          <a:spcPts val="0"/>
                        </a:spcAft>
                      </a:pPr>
                      <a:r>
                        <a:rPr lang="el-GR" sz="1800">
                          <a:effectLst/>
                          <a:latin typeface="Cambria" pitchFamily="18" charset="0"/>
                          <a:ea typeface="Times New Roman"/>
                        </a:rPr>
                        <a:t>Kerosene</a:t>
                      </a:r>
                    </a:p>
                  </a:txBody>
                  <a:tcPr marL="9525" marR="9525" marT="9525" marB="9525" anchor="ctr"/>
                </a:tc>
                <a:tc>
                  <a:txBody>
                    <a:bodyPr/>
                    <a:lstStyle/>
                    <a:p>
                      <a:pPr algn="ctr">
                        <a:spcAft>
                          <a:spcPts val="0"/>
                        </a:spcAft>
                      </a:pPr>
                      <a:r>
                        <a:rPr lang="el-GR" sz="1800" dirty="0">
                          <a:effectLst/>
                          <a:latin typeface="Cambria" pitchFamily="18" charset="0"/>
                          <a:ea typeface="Times New Roman"/>
                        </a:rPr>
                        <a:t>28</a:t>
                      </a:r>
                    </a:p>
                  </a:txBody>
                  <a:tcPr marL="9525" marR="9525" marT="9525" marB="9525" anchor="ctr"/>
                </a:tc>
                <a:tc>
                  <a:txBody>
                    <a:bodyPr/>
                    <a:lstStyle/>
                    <a:p>
                      <a:pPr algn="ctr">
                        <a:spcAft>
                          <a:spcPts val="0"/>
                        </a:spcAft>
                      </a:pPr>
                      <a:r>
                        <a:rPr lang="el-GR" sz="1800" dirty="0" smtClean="0">
                          <a:effectLst/>
                          <a:latin typeface="Cambria" pitchFamily="18" charset="0"/>
                          <a:ea typeface="Times New Roman"/>
                        </a:rPr>
                        <a:t>μαγείρεμα</a:t>
                      </a:r>
                      <a:r>
                        <a:rPr lang="el-GR" sz="1800" dirty="0">
                          <a:effectLst/>
                          <a:latin typeface="Cambria" pitchFamily="18" charset="0"/>
                          <a:ea typeface="Times New Roman"/>
                        </a:rPr>
                        <a:t/>
                      </a:r>
                      <a:br>
                        <a:rPr lang="el-GR" sz="1800" dirty="0">
                          <a:effectLst/>
                          <a:latin typeface="Cambria" pitchFamily="18" charset="0"/>
                          <a:ea typeface="Times New Roman"/>
                        </a:rPr>
                      </a:br>
                      <a:r>
                        <a:rPr lang="el-GR" sz="1800" dirty="0" smtClean="0">
                          <a:effectLst/>
                          <a:latin typeface="Cambria" pitchFamily="18" charset="0"/>
                          <a:ea typeface="Times New Roman"/>
                        </a:rPr>
                        <a:t>φωτισμός</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l-GR" sz="1800" dirty="0" smtClean="0">
                          <a:effectLst/>
                          <a:latin typeface="Cambria" pitchFamily="18" charset="0"/>
                          <a:ea typeface="Times New Roman"/>
                        </a:rPr>
                        <a:t>Μικροί λέβητες</a:t>
                      </a:r>
                      <a:r>
                        <a:rPr lang="en-US" sz="1800" dirty="0">
                          <a:effectLst/>
                          <a:latin typeface="Cambria" pitchFamily="18" charset="0"/>
                          <a:ea typeface="Times New Roman"/>
                        </a:rPr>
                        <a:t/>
                      </a:r>
                      <a:br>
                        <a:rPr lang="en-US" sz="1800" dirty="0">
                          <a:effectLst/>
                          <a:latin typeface="Cambria" pitchFamily="18" charset="0"/>
                          <a:ea typeface="Times New Roman"/>
                        </a:rPr>
                      </a:br>
                      <a:r>
                        <a:rPr lang="en-US" sz="1800" dirty="0">
                          <a:effectLst/>
                          <a:latin typeface="Cambria" pitchFamily="18" charset="0"/>
                          <a:ea typeface="Times New Roman"/>
                        </a:rPr>
                        <a:t>Final refining of metals</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n-US" sz="1800">
                          <a:effectLst/>
                          <a:latin typeface="Cambria" pitchFamily="18" charset="0"/>
                          <a:ea typeface="Times New Roman"/>
                        </a:rPr>
                        <a:t> </a:t>
                      </a:r>
                      <a:endParaRPr lang="el-GR" sz="1800">
                        <a:effectLst/>
                        <a:latin typeface="Cambria" pitchFamily="18" charset="0"/>
                        <a:ea typeface="Times New Roman"/>
                      </a:endParaRPr>
                    </a:p>
                  </a:txBody>
                  <a:tcPr marL="9525" marR="9525" marT="9525" marB="9525" anchor="ctr"/>
                </a:tc>
                <a:tc>
                  <a:txBody>
                    <a:bodyPr/>
                    <a:lstStyle/>
                    <a:p>
                      <a:pPr algn="ctr">
                        <a:spcAft>
                          <a:spcPts val="0"/>
                        </a:spcAft>
                      </a:pPr>
                      <a:r>
                        <a:rPr lang="el-GR" sz="1800" dirty="0" smtClean="0">
                          <a:effectLst/>
                          <a:latin typeface="Cambria" pitchFamily="18" charset="0"/>
                          <a:ea typeface="Times New Roman"/>
                        </a:rPr>
                        <a:t>Κηροζίνη</a:t>
                      </a:r>
                      <a:endParaRPr lang="el-GR" sz="1800" dirty="0">
                        <a:effectLst/>
                        <a:latin typeface="Cambria" pitchFamily="18" charset="0"/>
                        <a:ea typeface="Times New Roman"/>
                      </a:endParaRPr>
                    </a:p>
                  </a:txBody>
                  <a:tcPr marL="9525" marR="9525" marT="9525" marB="9525" anchor="ctr"/>
                </a:tc>
              </a:tr>
              <a:tr h="550057">
                <a:tc>
                  <a:txBody>
                    <a:bodyPr/>
                    <a:lstStyle/>
                    <a:p>
                      <a:pPr algn="ctr">
                        <a:spcAft>
                          <a:spcPts val="0"/>
                        </a:spcAft>
                      </a:pPr>
                      <a:r>
                        <a:rPr lang="el-GR" sz="1800">
                          <a:effectLst/>
                          <a:latin typeface="Cambria" pitchFamily="18" charset="0"/>
                          <a:ea typeface="Times New Roman"/>
                        </a:rPr>
                        <a:t>Jet Fuel</a:t>
                      </a:r>
                      <a:br>
                        <a:rPr lang="el-GR" sz="1800">
                          <a:effectLst/>
                          <a:latin typeface="Cambria" pitchFamily="18" charset="0"/>
                          <a:ea typeface="Times New Roman"/>
                        </a:rPr>
                      </a:br>
                      <a:r>
                        <a:rPr lang="el-GR" sz="1800">
                          <a:effectLst/>
                          <a:latin typeface="Cambria" pitchFamily="18" charset="0"/>
                          <a:ea typeface="Times New Roman"/>
                        </a:rPr>
                        <a:t>(turbo)</a:t>
                      </a:r>
                    </a:p>
                  </a:txBody>
                  <a:tcPr marL="9525" marR="9525" marT="9525" marB="9525" anchor="ctr"/>
                </a:tc>
                <a:tc>
                  <a:txBody>
                    <a:bodyPr/>
                    <a:lstStyle/>
                    <a:p>
                      <a:pPr algn="ctr">
                        <a:spcAft>
                          <a:spcPts val="0"/>
                        </a:spcAft>
                      </a:pPr>
                      <a:r>
                        <a:rPr lang="el-GR" sz="1800" dirty="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dirty="0" smtClean="0">
                          <a:effectLst/>
                          <a:latin typeface="Cambria" pitchFamily="18" charset="0"/>
                          <a:ea typeface="Times New Roman"/>
                        </a:rPr>
                        <a:t>Αεριωθούμενα</a:t>
                      </a:r>
                      <a:r>
                        <a:rPr lang="el-GR" sz="1800" baseline="0" dirty="0" smtClean="0">
                          <a:effectLst/>
                          <a:latin typeface="Cambria" pitchFamily="18" charset="0"/>
                          <a:ea typeface="Times New Roman"/>
                        </a:rPr>
                        <a:t> (</a:t>
                      </a:r>
                      <a:r>
                        <a:rPr lang="el-GR" sz="1800" dirty="0" smtClean="0">
                          <a:effectLst/>
                          <a:latin typeface="Cambria" pitchFamily="18" charset="0"/>
                          <a:ea typeface="Times New Roman"/>
                        </a:rPr>
                        <a:t>Jet </a:t>
                      </a:r>
                      <a:r>
                        <a:rPr lang="el-GR" sz="1800" dirty="0">
                          <a:effectLst/>
                          <a:latin typeface="Cambria" pitchFamily="18" charset="0"/>
                          <a:ea typeface="Times New Roman"/>
                        </a:rPr>
                        <a:t>Planes</a:t>
                      </a:r>
                      <a:br>
                        <a:rPr lang="el-GR" sz="1800" dirty="0">
                          <a:effectLst/>
                          <a:latin typeface="Cambria" pitchFamily="18" charset="0"/>
                          <a:ea typeface="Times New Roman"/>
                        </a:rPr>
                      </a:br>
                      <a:r>
                        <a:rPr lang="el-GR" sz="1800" dirty="0" smtClean="0">
                          <a:effectLst/>
                          <a:latin typeface="Cambria" pitchFamily="18" charset="0"/>
                          <a:ea typeface="Times New Roman"/>
                        </a:rPr>
                        <a:t>Helicopter)</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r>
              <a:tr h="550057">
                <a:tc>
                  <a:txBody>
                    <a:bodyPr/>
                    <a:lstStyle/>
                    <a:p>
                      <a:pPr algn="ctr">
                        <a:spcAft>
                          <a:spcPts val="0"/>
                        </a:spcAft>
                      </a:pPr>
                      <a:r>
                        <a:rPr lang="el-GR" sz="1800">
                          <a:effectLst/>
                          <a:latin typeface="Cambria" pitchFamily="18" charset="0"/>
                          <a:ea typeface="Times New Roman"/>
                        </a:rPr>
                        <a:t>Gas Oil</a:t>
                      </a:r>
                    </a:p>
                  </a:txBody>
                  <a:tcPr marL="9525" marR="9525" marT="9525" marB="9525" anchor="ctr"/>
                </a:tc>
                <a:tc>
                  <a:txBody>
                    <a:bodyPr/>
                    <a:lstStyle/>
                    <a:p>
                      <a:pPr algn="ctr">
                        <a:spcAft>
                          <a:spcPts val="0"/>
                        </a:spcAft>
                      </a:pPr>
                      <a:r>
                        <a:rPr lang="el-GR" sz="1800" dirty="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Electric Generation</a:t>
                      </a:r>
                      <a:br>
                        <a:rPr lang="el-GR" sz="1800">
                          <a:effectLst/>
                          <a:latin typeface="Cambria" pitchFamily="18" charset="0"/>
                          <a:ea typeface="Times New Roman"/>
                        </a:rPr>
                      </a:br>
                      <a:r>
                        <a:rPr lang="el-GR" sz="1800">
                          <a:effectLst/>
                          <a:latin typeface="Cambria" pitchFamily="18" charset="0"/>
                          <a:ea typeface="Times New Roman"/>
                        </a:rPr>
                        <a:t>(&lt;1 MW)</a:t>
                      </a:r>
                    </a:p>
                  </a:txBody>
                  <a:tcPr marL="9525" marR="9525" marT="9525" marB="9525" anchor="ctr"/>
                </a:tc>
                <a:tc>
                  <a:txBody>
                    <a:bodyPr/>
                    <a:lstStyle/>
                    <a:p>
                      <a:pPr algn="ctr">
                        <a:spcAft>
                          <a:spcPts val="0"/>
                        </a:spcAft>
                      </a:pPr>
                      <a:r>
                        <a:rPr lang="el-GR" sz="1800" dirty="0" smtClean="0">
                          <a:effectLst/>
                          <a:latin typeface="Cambria" pitchFamily="18" charset="0"/>
                          <a:ea typeface="Times New Roman"/>
                        </a:rPr>
                        <a:t>Larger </a:t>
                      </a:r>
                      <a:r>
                        <a:rPr lang="el-GR" sz="1800" dirty="0">
                          <a:effectLst/>
                          <a:latin typeface="Cambria" pitchFamily="18" charset="0"/>
                          <a:ea typeface="Times New Roman"/>
                        </a:rPr>
                        <a:t>passenger vehicles</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r>
              <a:tr h="550057">
                <a:tc>
                  <a:txBody>
                    <a:bodyPr/>
                    <a:lstStyle/>
                    <a:p>
                      <a:pPr algn="ctr">
                        <a:spcAft>
                          <a:spcPts val="0"/>
                        </a:spcAft>
                      </a:pPr>
                      <a:r>
                        <a:rPr lang="el-GR" sz="1800">
                          <a:effectLst/>
                          <a:latin typeface="Cambria" pitchFamily="18" charset="0"/>
                          <a:ea typeface="Times New Roman"/>
                        </a:rPr>
                        <a:t>Diesel Oil</a:t>
                      </a:r>
                    </a:p>
                  </a:txBody>
                  <a:tcPr marL="9525" marR="9525" marT="9525" marB="9525" anchor="ctr"/>
                </a:tc>
                <a:tc>
                  <a:txBody>
                    <a:bodyPr/>
                    <a:lstStyle/>
                    <a:p>
                      <a:pPr algn="ctr">
                        <a:spcAft>
                          <a:spcPts val="0"/>
                        </a:spcAft>
                      </a:pPr>
                      <a:r>
                        <a:rPr lang="el-GR" sz="1800" dirty="0">
                          <a:effectLst/>
                          <a:latin typeface="Cambria" pitchFamily="18" charset="0"/>
                          <a:ea typeface="Times New Roman"/>
                        </a:rPr>
                        <a:t>30 - 40</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High-Speed motors</a:t>
                      </a:r>
                      <a:br>
                        <a:rPr lang="el-GR" sz="1800">
                          <a:effectLst/>
                          <a:latin typeface="Cambria" pitchFamily="18" charset="0"/>
                          <a:ea typeface="Times New Roman"/>
                        </a:rPr>
                      </a:br>
                      <a:r>
                        <a:rPr lang="el-GR" sz="1800">
                          <a:effectLst/>
                          <a:latin typeface="Cambria" pitchFamily="18" charset="0"/>
                          <a:ea typeface="Times New Roman"/>
                        </a:rPr>
                        <a:t>(&lt;1,000 rpm)</a:t>
                      </a:r>
                    </a:p>
                  </a:txBody>
                  <a:tcPr marL="9525" marR="9525" marT="9525" marB="9525" anchor="ctr"/>
                </a:tc>
                <a:tc>
                  <a:txBody>
                    <a:bodyPr/>
                    <a:lstStyle/>
                    <a:p>
                      <a:pPr algn="ctr">
                        <a:spcAft>
                          <a:spcPts val="0"/>
                        </a:spcAft>
                      </a:pPr>
                      <a:r>
                        <a:rPr lang="el-GR" sz="1800">
                          <a:effectLst/>
                          <a:latin typeface="Cambria" pitchFamily="18" charset="0"/>
                          <a:ea typeface="Times New Roman"/>
                        </a:rPr>
                        <a:t>Trucks</a:t>
                      </a:r>
                      <a:br>
                        <a:rPr lang="el-GR" sz="1800">
                          <a:effectLst/>
                          <a:latin typeface="Cambria" pitchFamily="18" charset="0"/>
                          <a:ea typeface="Times New Roman"/>
                        </a:rPr>
                      </a:br>
                      <a:r>
                        <a:rPr lang="el-GR" sz="1800">
                          <a:effectLst/>
                          <a:latin typeface="Cambria" pitchFamily="18" charset="0"/>
                          <a:ea typeface="Times New Roman"/>
                        </a:rPr>
                        <a:t>Buses</a:t>
                      </a:r>
                    </a:p>
                  </a:txBody>
                  <a:tcPr marL="9525" marR="9525" marT="9525" marB="9525" anchor="ctr"/>
                </a:tc>
                <a:tc>
                  <a:txBody>
                    <a:bodyPr/>
                    <a:lstStyle/>
                    <a:p>
                      <a:pPr algn="ctr">
                        <a:spcAft>
                          <a:spcPts val="0"/>
                        </a:spcAft>
                      </a:pPr>
                      <a:r>
                        <a:rPr lang="el-GR" sz="1800">
                          <a:effectLst/>
                          <a:latin typeface="Cambria" pitchFamily="18" charset="0"/>
                          <a:ea typeface="Times New Roman"/>
                        </a:rPr>
                        <a:t>Diesel Oils</a:t>
                      </a:r>
                    </a:p>
                  </a:txBody>
                  <a:tcPr marL="9525" marR="9525" marT="9525" marB="9525" anchor="ctr"/>
                </a:tc>
              </a:tr>
              <a:tr h="1081656">
                <a:tc>
                  <a:txBody>
                    <a:bodyPr/>
                    <a:lstStyle/>
                    <a:p>
                      <a:pPr algn="ctr">
                        <a:spcAft>
                          <a:spcPts val="0"/>
                        </a:spcAft>
                      </a:pPr>
                      <a:r>
                        <a:rPr lang="el-GR" sz="1800" dirty="0" smtClean="0">
                          <a:effectLst/>
                          <a:latin typeface="Cambria" pitchFamily="18" charset="0"/>
                          <a:ea typeface="Times New Roman"/>
                        </a:rPr>
                        <a:t>Βιομηχανικό πετρέλαιο</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l-GR" sz="1800" dirty="0">
                          <a:effectLst/>
                          <a:latin typeface="Cambria" pitchFamily="18" charset="0"/>
                          <a:ea typeface="Times New Roman"/>
                        </a:rPr>
                        <a:t> </a:t>
                      </a:r>
                    </a:p>
                  </a:txBody>
                  <a:tcPr marL="9525" marR="9525" marT="9525" marB="9525" anchor="ctr"/>
                </a:tc>
                <a:tc>
                  <a:txBody>
                    <a:bodyPr/>
                    <a:lstStyle/>
                    <a:p>
                      <a:pPr algn="ctr">
                        <a:spcAft>
                          <a:spcPts val="0"/>
                        </a:spcAft>
                      </a:pPr>
                      <a:r>
                        <a:rPr lang="el-GR" sz="1800" dirty="0" smtClean="0">
                          <a:effectLst/>
                          <a:latin typeface="Cambria" pitchFamily="18" charset="0"/>
                          <a:ea typeface="Times New Roman"/>
                        </a:rPr>
                        <a:t>κλίβανοι</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n-US" sz="1800">
                          <a:effectLst/>
                          <a:latin typeface="Cambria" pitchFamily="18" charset="0"/>
                          <a:ea typeface="Times New Roman"/>
                        </a:rPr>
                        <a:t>Low-Speed motors</a:t>
                      </a:r>
                      <a:br>
                        <a:rPr lang="en-US" sz="1800">
                          <a:effectLst/>
                          <a:latin typeface="Cambria" pitchFamily="18" charset="0"/>
                          <a:ea typeface="Times New Roman"/>
                        </a:rPr>
                      </a:br>
                      <a:r>
                        <a:rPr lang="en-US" sz="1800">
                          <a:effectLst/>
                          <a:latin typeface="Cambria" pitchFamily="18" charset="0"/>
                          <a:ea typeface="Times New Roman"/>
                        </a:rPr>
                        <a:t>Prime movers</a:t>
                      </a:r>
                      <a:br>
                        <a:rPr lang="en-US" sz="1800">
                          <a:effectLst/>
                          <a:latin typeface="Cambria" pitchFamily="18" charset="0"/>
                          <a:ea typeface="Times New Roman"/>
                        </a:rPr>
                      </a:br>
                      <a:r>
                        <a:rPr lang="en-US" sz="1800">
                          <a:effectLst/>
                          <a:latin typeface="Cambria" pitchFamily="18" charset="0"/>
                          <a:ea typeface="Times New Roman"/>
                        </a:rPr>
                        <a:t>Electric generation</a:t>
                      </a:r>
                      <a:br>
                        <a:rPr lang="en-US" sz="1800">
                          <a:effectLst/>
                          <a:latin typeface="Cambria" pitchFamily="18" charset="0"/>
                          <a:ea typeface="Times New Roman"/>
                        </a:rPr>
                      </a:br>
                      <a:r>
                        <a:rPr lang="en-US" sz="1800">
                          <a:effectLst/>
                          <a:latin typeface="Cambria" pitchFamily="18" charset="0"/>
                          <a:ea typeface="Times New Roman"/>
                        </a:rPr>
                        <a:t>(&lt;1 MW)</a:t>
                      </a:r>
                      <a:endParaRPr lang="el-GR" sz="1800">
                        <a:effectLst/>
                        <a:latin typeface="Cambria" pitchFamily="18" charset="0"/>
                        <a:ea typeface="Times New Roman"/>
                      </a:endParaRPr>
                    </a:p>
                  </a:txBody>
                  <a:tcPr marL="9525" marR="9525" marT="9525" marB="9525" anchor="ctr"/>
                </a:tc>
                <a:tc>
                  <a:txBody>
                    <a:bodyPr/>
                    <a:lstStyle/>
                    <a:p>
                      <a:pPr algn="ctr">
                        <a:spcAft>
                          <a:spcPts val="0"/>
                        </a:spcAft>
                      </a:pPr>
                      <a:r>
                        <a:rPr lang="el-GR" sz="1800">
                          <a:effectLst/>
                          <a:latin typeface="Cambria" pitchFamily="18" charset="0"/>
                          <a:ea typeface="Times New Roman"/>
                        </a:rPr>
                        <a:t>Larger vehicles</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r>
              <a:tr h="815856">
                <a:tc>
                  <a:txBody>
                    <a:bodyPr/>
                    <a:lstStyle/>
                    <a:p>
                      <a:pPr algn="ctr">
                        <a:spcAft>
                          <a:spcPts val="0"/>
                        </a:spcAft>
                      </a:pPr>
                      <a:r>
                        <a:rPr lang="el-GR" sz="1800">
                          <a:effectLst/>
                          <a:latin typeface="Cambria" pitchFamily="18" charset="0"/>
                          <a:ea typeface="Times New Roman"/>
                        </a:rPr>
                        <a:t>Light fuel oil</a:t>
                      </a:r>
                    </a:p>
                  </a:txBody>
                  <a:tcPr marL="9525" marR="9525" marT="9525" marB="9525" anchor="ctr"/>
                </a:tc>
                <a:tc>
                  <a:txBody>
                    <a:bodyPr/>
                    <a:lstStyle/>
                    <a:p>
                      <a:pPr algn="ctr">
                        <a:spcAft>
                          <a:spcPts val="0"/>
                        </a:spcAft>
                      </a:pPr>
                      <a:r>
                        <a:rPr lang="el-GR" sz="1800" dirty="0">
                          <a:effectLst/>
                          <a:latin typeface="Cambria" pitchFamily="18" charset="0"/>
                          <a:ea typeface="Times New Roman"/>
                        </a:rPr>
                        <a:t>250 - 275</a:t>
                      </a:r>
                    </a:p>
                  </a:txBody>
                  <a:tcPr marL="9525" marR="9525" marT="9525" marB="9525" anchor="ctr"/>
                </a:tc>
                <a:tc>
                  <a:txBody>
                    <a:bodyPr/>
                    <a:lstStyle/>
                    <a:p>
                      <a:pPr algn="ctr">
                        <a:spcAft>
                          <a:spcPts val="0"/>
                        </a:spcAft>
                      </a:pPr>
                      <a:r>
                        <a:rPr lang="el-GR" sz="1800" dirty="0">
                          <a:effectLst/>
                          <a:latin typeface="Cambria" pitchFamily="18" charset="0"/>
                          <a:ea typeface="Times New Roman"/>
                        </a:rPr>
                        <a:t> </a:t>
                      </a:r>
                    </a:p>
                  </a:txBody>
                  <a:tcPr marL="9525" marR="9525" marT="9525" marB="9525" anchor="ctr"/>
                </a:tc>
                <a:tc>
                  <a:txBody>
                    <a:bodyPr/>
                    <a:lstStyle/>
                    <a:p>
                      <a:pPr algn="ctr">
                        <a:spcAft>
                          <a:spcPts val="0"/>
                        </a:spcAft>
                      </a:pPr>
                      <a:r>
                        <a:rPr lang="en-US" sz="1800">
                          <a:effectLst/>
                          <a:latin typeface="Cambria" pitchFamily="18" charset="0"/>
                          <a:ea typeface="Times New Roman"/>
                        </a:rPr>
                        <a:t>Small boilers</a:t>
                      </a:r>
                      <a:br>
                        <a:rPr lang="en-US" sz="1800">
                          <a:effectLst/>
                          <a:latin typeface="Cambria" pitchFamily="18" charset="0"/>
                          <a:ea typeface="Times New Roman"/>
                        </a:rPr>
                      </a:br>
                      <a:r>
                        <a:rPr lang="en-US" sz="1800">
                          <a:effectLst/>
                          <a:latin typeface="Cambria" pitchFamily="18" charset="0"/>
                          <a:ea typeface="Times New Roman"/>
                        </a:rPr>
                        <a:t>(&lt;1,000 kg/hr of steam)</a:t>
                      </a:r>
                      <a:endParaRPr lang="el-GR" sz="1800">
                        <a:effectLst/>
                        <a:latin typeface="Cambria" pitchFamily="18" charset="0"/>
                        <a:ea typeface="Times New Roman"/>
                      </a:endParaRPr>
                    </a:p>
                  </a:txBody>
                  <a:tcPr marL="9525" marR="9525" marT="9525" marB="9525" anchor="ctr"/>
                </a:tc>
                <a:tc>
                  <a:txBody>
                    <a:bodyPr/>
                    <a:lstStyle/>
                    <a:p>
                      <a:pPr algn="ctr">
                        <a:spcAft>
                          <a:spcPts val="0"/>
                        </a:spcAft>
                      </a:pPr>
                      <a:r>
                        <a:rPr lang="en-US" sz="1800">
                          <a:effectLst/>
                          <a:latin typeface="Cambria" pitchFamily="18" charset="0"/>
                          <a:ea typeface="Times New Roman"/>
                        </a:rPr>
                        <a:t> </a:t>
                      </a:r>
                      <a:endParaRPr lang="el-GR" sz="1800">
                        <a:effectLst/>
                        <a:latin typeface="Cambria" pitchFamily="18" charset="0"/>
                        <a:ea typeface="Times New Roman"/>
                      </a:endParaRPr>
                    </a:p>
                  </a:txBody>
                  <a:tcPr marL="9525" marR="9525" marT="9525" marB="9525" anchor="ctr"/>
                </a:tc>
                <a:tc>
                  <a:txBody>
                    <a:bodyPr/>
                    <a:lstStyle/>
                    <a:p>
                      <a:pPr algn="ctr">
                        <a:spcAft>
                          <a:spcPts val="0"/>
                        </a:spcAft>
                      </a:pPr>
                      <a:r>
                        <a:rPr lang="el-GR" sz="1800">
                          <a:effectLst/>
                          <a:latin typeface="Cambria" pitchFamily="18" charset="0"/>
                          <a:ea typeface="Times New Roman"/>
                        </a:rPr>
                        <a:t>Fuel Oil</a:t>
                      </a:r>
                    </a:p>
                  </a:txBody>
                  <a:tcPr marL="9525" marR="9525" marT="9525" marB="9525" anchor="ctr"/>
                </a:tc>
              </a:tr>
              <a:tr h="550057">
                <a:tc>
                  <a:txBody>
                    <a:bodyPr/>
                    <a:lstStyle/>
                    <a:p>
                      <a:pPr algn="ctr">
                        <a:spcAft>
                          <a:spcPts val="0"/>
                        </a:spcAft>
                      </a:pPr>
                      <a:r>
                        <a:rPr lang="el-GR" sz="1800">
                          <a:effectLst/>
                          <a:latin typeface="Cambria" pitchFamily="18" charset="0"/>
                          <a:ea typeface="Times New Roman"/>
                        </a:rPr>
                        <a:t>Medium fuel oil</a:t>
                      </a:r>
                    </a:p>
                  </a:txBody>
                  <a:tcPr marL="9525" marR="9525" marT="9525" marB="9525" anchor="ctr"/>
                </a:tc>
                <a:tc>
                  <a:txBody>
                    <a:bodyPr/>
                    <a:lstStyle/>
                    <a:p>
                      <a:pPr algn="ctr">
                        <a:spcAft>
                          <a:spcPts val="0"/>
                        </a:spcAft>
                      </a:pPr>
                      <a:r>
                        <a:rPr lang="el-GR" sz="1800" dirty="0">
                          <a:effectLst/>
                          <a:latin typeface="Cambria" pitchFamily="18" charset="0"/>
                          <a:ea typeface="Times New Roman"/>
                        </a:rPr>
                        <a:t>1,000 - 1,200</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Medium boilers</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r>
              <a:tr h="550057">
                <a:tc>
                  <a:txBody>
                    <a:bodyPr/>
                    <a:lstStyle/>
                    <a:p>
                      <a:pPr algn="ctr">
                        <a:spcAft>
                          <a:spcPts val="0"/>
                        </a:spcAft>
                      </a:pPr>
                      <a:r>
                        <a:rPr lang="el-GR" sz="1800" dirty="0" smtClean="0">
                          <a:effectLst/>
                          <a:latin typeface="Cambria" pitchFamily="18" charset="0"/>
                          <a:ea typeface="Times New Roman"/>
                        </a:rPr>
                        <a:t>Νάφθα</a:t>
                      </a:r>
                      <a:r>
                        <a:rPr lang="el-GR" sz="1800" dirty="0">
                          <a:effectLst/>
                          <a:latin typeface="Cambria" pitchFamily="18" charset="0"/>
                          <a:ea typeface="Times New Roman"/>
                        </a:rPr>
                        <a:t/>
                      </a:r>
                      <a:br>
                        <a:rPr lang="el-GR" sz="1800" dirty="0">
                          <a:effectLst/>
                          <a:latin typeface="Cambria" pitchFamily="18" charset="0"/>
                          <a:ea typeface="Times New Roman"/>
                        </a:rPr>
                      </a:br>
                      <a:r>
                        <a:rPr lang="el-GR" sz="1800" dirty="0">
                          <a:effectLst/>
                          <a:latin typeface="Cambria" pitchFamily="18" charset="0"/>
                          <a:ea typeface="Times New Roman"/>
                        </a:rPr>
                        <a:t>(mazout)</a:t>
                      </a:r>
                    </a:p>
                  </a:txBody>
                  <a:tcPr marL="9525" marR="9525" marT="9525" marB="9525" anchor="ctr"/>
                </a:tc>
                <a:tc>
                  <a:txBody>
                    <a:bodyPr/>
                    <a:lstStyle/>
                    <a:p>
                      <a:pPr marL="342900" lvl="0" indent="-342900" algn="ctr">
                        <a:spcAft>
                          <a:spcPts val="0"/>
                        </a:spcAft>
                        <a:buSzPts val="1000"/>
                        <a:buFont typeface="Wingdings"/>
                        <a:buChar char=""/>
                      </a:pPr>
                      <a:r>
                        <a:rPr lang="el-GR" sz="1800" dirty="0">
                          <a:effectLst/>
                          <a:latin typeface="Cambria" pitchFamily="18" charset="0"/>
                          <a:ea typeface="Times New Roman"/>
                          <a:cs typeface="Times New Roman"/>
                        </a:rPr>
                        <a:t>3,500</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Large boilers</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r>
              <a:tr h="815856">
                <a:tc>
                  <a:txBody>
                    <a:bodyPr/>
                    <a:lstStyle/>
                    <a:p>
                      <a:pPr algn="ctr">
                        <a:spcAft>
                          <a:spcPts val="0"/>
                        </a:spcAft>
                      </a:pPr>
                      <a:r>
                        <a:rPr lang="el-GR" sz="1800" dirty="0" smtClean="0">
                          <a:effectLst/>
                          <a:latin typeface="Cambria" pitchFamily="18" charset="0"/>
                          <a:ea typeface="Times New Roman"/>
                        </a:rPr>
                        <a:t>Βαρύ πετρέλαιο</a:t>
                      </a:r>
                      <a:endParaRPr lang="el-GR" sz="1800" dirty="0">
                        <a:effectLst/>
                        <a:latin typeface="Cambria" pitchFamily="18" charset="0"/>
                        <a:ea typeface="Times New Roman"/>
                      </a:endParaRPr>
                    </a:p>
                  </a:txBody>
                  <a:tcPr marL="9525" marR="9525" marT="9525" marB="9525" anchor="ctr"/>
                </a:tc>
                <a:tc>
                  <a:txBody>
                    <a:bodyPr/>
                    <a:lstStyle/>
                    <a:p>
                      <a:pPr algn="ctr">
                        <a:spcAft>
                          <a:spcPts val="0"/>
                        </a:spcAft>
                      </a:pPr>
                      <a:r>
                        <a:rPr lang="el-GR" sz="1800" dirty="0">
                          <a:effectLst/>
                          <a:latin typeface="Cambria" pitchFamily="18" charset="0"/>
                          <a:ea typeface="Times New Roman"/>
                        </a:rPr>
                        <a:t> </a:t>
                      </a:r>
                    </a:p>
                  </a:txBody>
                  <a:tcPr marL="9525" marR="9525" marT="9525" marB="9525" anchor="ctr"/>
                </a:tc>
                <a:tc>
                  <a:txBody>
                    <a:bodyPr/>
                    <a:lstStyle/>
                    <a:p>
                      <a:pPr algn="ctr">
                        <a:spcAft>
                          <a:spcPts val="0"/>
                        </a:spcAft>
                      </a:pPr>
                      <a:r>
                        <a:rPr lang="en-US" sz="1800">
                          <a:effectLst/>
                          <a:latin typeface="Cambria" pitchFamily="18" charset="0"/>
                          <a:ea typeface="Times New Roman"/>
                        </a:rPr>
                        <a:t>(&gt; 5,000 kg/hr)</a:t>
                      </a:r>
                      <a:br>
                        <a:rPr lang="en-US" sz="1800">
                          <a:effectLst/>
                          <a:latin typeface="Cambria" pitchFamily="18" charset="0"/>
                          <a:ea typeface="Times New Roman"/>
                        </a:rPr>
                      </a:br>
                      <a:r>
                        <a:rPr lang="en-US" sz="1800">
                          <a:effectLst/>
                          <a:latin typeface="Cambria" pitchFamily="18" charset="0"/>
                          <a:ea typeface="Times New Roman"/>
                        </a:rPr>
                        <a:t>steam Mineral processing</a:t>
                      </a:r>
                      <a:endParaRPr lang="el-GR" sz="1800">
                        <a:effectLst/>
                        <a:latin typeface="Cambria" pitchFamily="18" charset="0"/>
                        <a:ea typeface="Times New Roman"/>
                      </a:endParaRPr>
                    </a:p>
                  </a:txBody>
                  <a:tcPr marL="9525" marR="9525" marT="9525" marB="9525" anchor="ctr"/>
                </a:tc>
                <a:tc>
                  <a:txBody>
                    <a:bodyPr/>
                    <a:lstStyle/>
                    <a:p>
                      <a:pPr algn="ctr">
                        <a:spcAft>
                          <a:spcPts val="0"/>
                        </a:spcAft>
                      </a:pPr>
                      <a:r>
                        <a:rPr lang="el-GR" sz="1800">
                          <a:effectLst/>
                          <a:latin typeface="Cambria" pitchFamily="18" charset="0"/>
                          <a:ea typeface="Times New Roman"/>
                        </a:rPr>
                        <a:t>Smelting</a:t>
                      </a:r>
                    </a:p>
                  </a:txBody>
                  <a:tcPr marL="9525" marR="9525" marT="9525" marB="9525" anchor="ctr"/>
                </a:tc>
                <a:tc>
                  <a:txBody>
                    <a:bodyPr/>
                    <a:lstStyle/>
                    <a:p>
                      <a:pPr algn="ctr">
                        <a:spcAft>
                          <a:spcPts val="0"/>
                        </a:spcAft>
                      </a:pPr>
                      <a:r>
                        <a:rPr lang="el-GR" sz="1800">
                          <a:effectLst/>
                          <a:latin typeface="Cambria" pitchFamily="18" charset="0"/>
                          <a:ea typeface="Times New Roman"/>
                        </a:rPr>
                        <a:t> </a:t>
                      </a:r>
                    </a:p>
                  </a:txBody>
                  <a:tcPr marL="9525" marR="9525" marT="9525" marB="9525" anchor="ctr"/>
                </a:tc>
                <a:tc>
                  <a:txBody>
                    <a:bodyPr/>
                    <a:lstStyle/>
                    <a:p>
                      <a:pPr algn="ctr">
                        <a:spcAft>
                          <a:spcPts val="0"/>
                        </a:spcAft>
                      </a:pPr>
                      <a:r>
                        <a:rPr lang="el-GR" sz="1800" dirty="0">
                          <a:effectLst/>
                          <a:latin typeface="Cambria" pitchFamily="18" charset="0"/>
                          <a:ea typeface="Times New Roman"/>
                        </a:rPr>
                        <a:t>Residual Oil</a:t>
                      </a:r>
                    </a:p>
                  </a:txBody>
                  <a:tcPr marL="9525" marR="9525" marT="9525" marB="9525" anchor="ct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06893268"/>
      </p:ext>
    </p:extLst>
  </p:cSld>
  <p:clrMapOvr>
    <a:masterClrMapping/>
  </p:clrMapOvr>
  <mc:AlternateContent xmlns:mc="http://schemas.openxmlformats.org/markup-compatibility/2006" xmlns:p14="http://schemas.microsoft.com/office/powerpoint/2010/main">
    <mc:Choice Requires="p14">
      <p:transition spd="slow" p14:dur="2000" advTm="21038"/>
    </mc:Choice>
    <mc:Fallback xmlns="">
      <p:transition spd="slow" advTm="2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b="1" dirty="0"/>
              <a:t>ΠΡΟΕΛΕΥΣΗ ΑΡΓΟΥ ΠΕΤΡΕΛΑΙΟΥ</a:t>
            </a:r>
            <a:r>
              <a:rPr lang="el-GR" sz="3600" dirty="0"/>
              <a:t/>
            </a:r>
            <a:br>
              <a:rPr lang="el-GR" sz="3600" dirty="0"/>
            </a:br>
            <a:endParaRPr lang="el-GR" dirty="0"/>
          </a:p>
        </p:txBody>
      </p:sp>
      <p:sp>
        <p:nvSpPr>
          <p:cNvPr id="3" name="Content Placeholder 2"/>
          <p:cNvSpPr>
            <a:spLocks noGrp="1"/>
          </p:cNvSpPr>
          <p:nvPr>
            <p:ph idx="1"/>
          </p:nvPr>
        </p:nvSpPr>
        <p:spPr>
          <a:xfrm>
            <a:off x="467544" y="908720"/>
            <a:ext cx="8229600" cy="4525963"/>
          </a:xfrm>
        </p:spPr>
        <p:txBody>
          <a:bodyPr>
            <a:normAutofit fontScale="92500" lnSpcReduction="20000"/>
          </a:bodyPr>
          <a:lstStyle/>
          <a:p>
            <a:pPr lvl="0"/>
            <a:r>
              <a:rPr lang="el-GR" dirty="0" smtClean="0"/>
              <a:t>ΑΠΟ ΑΠΟΛΙΘΩΜΕΝΗ ΟΡΓΑΝΙΚΗ ΥΛΗ </a:t>
            </a:r>
          </a:p>
          <a:p>
            <a:pPr marL="0" lvl="0" indent="0">
              <a:buNone/>
            </a:pPr>
            <a:r>
              <a:rPr lang="el-GR" dirty="0" smtClean="0"/>
              <a:t>(ΑΛΓΗ ΚΑΙ ΖΩΟΠΛΑΝΓΚΤΟΝ) </a:t>
            </a:r>
          </a:p>
          <a:p>
            <a:pPr marL="0" lvl="0" indent="0">
              <a:buNone/>
            </a:pPr>
            <a:r>
              <a:rPr lang="el-GR" dirty="0" smtClean="0"/>
              <a:t>ΜΕΤΑΤΡΟΠΗ </a:t>
            </a:r>
            <a:r>
              <a:rPr lang="el-GR" dirty="0"/>
              <a:t>ΑΥΤΗΣ, ΣΕ ΥΨΗΛΕΣ ΘΕΡΜΟΚΡΑΣΙΕΣ ΚΑΙ ΠΙΕΣΕΙΣ ΣΕ ΑΡΓΟ ΠΕΤΡΕΛΑΙΟ </a:t>
            </a:r>
            <a:endParaRPr lang="el-GR" dirty="0" smtClean="0"/>
          </a:p>
          <a:p>
            <a:pPr marL="0" lvl="0" indent="0">
              <a:buNone/>
            </a:pPr>
            <a:r>
              <a:rPr lang="el-GR" dirty="0" smtClean="0"/>
              <a:t>ΠΟΥ </a:t>
            </a:r>
            <a:r>
              <a:rPr lang="el-GR" dirty="0"/>
              <a:t>ΜΕΤΑΝΑΣΤΕΥΕΙ ΚΑΙ ΣΧΗΜΑΤΙΖΕΙ ΚΟΙΤΑΣΜΑΤΑ ΚΑΤΩ ΑΠΟ ΑΔΙΑΠΕΡΑΣΤΑ ΣΤΡΩΜΑΤΑ </a:t>
            </a:r>
            <a:r>
              <a:rPr lang="el-GR" dirty="0" smtClean="0"/>
              <a:t>ΑΡΓΙΛΟΥ.</a:t>
            </a:r>
          </a:p>
          <a:p>
            <a:pPr lvl="0"/>
            <a:endParaRPr lang="el-GR" dirty="0" smtClean="0"/>
          </a:p>
          <a:p>
            <a:pPr lvl="0"/>
            <a:endParaRPr lang="el-GR" dirty="0"/>
          </a:p>
          <a:p>
            <a:pPr lvl="0"/>
            <a:r>
              <a:rPr lang="el-GR" dirty="0" smtClean="0"/>
              <a:t>ΑΝΟΡΓΑΝΗ ΠΡΟΕΛΕΥΣΗ ?</a:t>
            </a:r>
            <a:endParaRPr lang="el-GR" dirty="0"/>
          </a:p>
          <a:p>
            <a:pPr marL="0" lvl="0" indent="0">
              <a:buNone/>
            </a:pPr>
            <a:r>
              <a:rPr lang="el-GR" dirty="0"/>
              <a:t>	</a:t>
            </a: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1843366"/>
      </p:ext>
    </p:extLst>
  </p:cSld>
  <p:clrMapOvr>
    <a:masterClrMapping/>
  </p:clrMapOvr>
  <mc:AlternateContent xmlns:mc="http://schemas.openxmlformats.org/markup-compatibility/2006" xmlns:p14="http://schemas.microsoft.com/office/powerpoint/2010/main">
    <mc:Choice Requires="p14">
      <p:transition spd="slow" p14:dur="2000" advTm="38213"/>
    </mc:Choice>
    <mc:Fallback xmlns="">
      <p:transition spd="slow" advTm="3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b="1" dirty="0"/>
              <a:t>ΠΡΟΕΛΕΥΣΗ ΑΡΓΟΥ ΠΕΤΡΕΛΑΙΟΥ</a:t>
            </a:r>
            <a:r>
              <a:rPr lang="el-GR" sz="3600" dirty="0"/>
              <a:t/>
            </a:r>
            <a:br>
              <a:rPr lang="el-GR" sz="3600" dirty="0"/>
            </a:br>
            <a:endParaRPr lang="el-GR" dirty="0"/>
          </a:p>
        </p:txBody>
      </p:sp>
      <p:sp>
        <p:nvSpPr>
          <p:cNvPr id="3" name="Content Placeholder 2"/>
          <p:cNvSpPr>
            <a:spLocks noGrp="1"/>
          </p:cNvSpPr>
          <p:nvPr>
            <p:ph idx="1"/>
          </p:nvPr>
        </p:nvSpPr>
        <p:spPr>
          <a:xfrm>
            <a:off x="467544" y="908720"/>
            <a:ext cx="8229600" cy="4525963"/>
          </a:xfrm>
        </p:spPr>
        <p:txBody>
          <a:bodyPr>
            <a:normAutofit/>
          </a:bodyPr>
          <a:lstStyle/>
          <a:p>
            <a:pPr lvl="0"/>
            <a:r>
              <a:rPr lang="el-GR" sz="2800" dirty="0" smtClean="0"/>
              <a:t>ΑΝΟΡΓΑΝΗ ΠΡΟΕΛΕΥΣΗ</a:t>
            </a:r>
            <a:r>
              <a:rPr lang="el-GR" sz="2800" dirty="0"/>
              <a:t> </a:t>
            </a:r>
            <a:r>
              <a:rPr lang="el-GR" sz="2800" dirty="0" smtClean="0"/>
              <a:t> ??</a:t>
            </a:r>
          </a:p>
          <a:p>
            <a:pPr lvl="0"/>
            <a:r>
              <a:rPr lang="el-GR" sz="2800" dirty="0" smtClean="0"/>
              <a:t>ΣΧΗΜΑΤΙΣΤΗΚΕ </a:t>
            </a:r>
            <a:r>
              <a:rPr lang="el-GR" sz="2800" dirty="0"/>
              <a:t>ΑΠΟ ΤΗΝ ΑΝΤΙΔΡΑΣΗ ΤΟΥ ΝΕΡΟΥ ΜΕ ΤΙΣ ΑΝΘΡΑΚΟΥΧΕΣ ΕΝΩΣΕΙΣ ΤΩΝ ΜΕΤΑΛΛΩΝ (</a:t>
            </a:r>
            <a:r>
              <a:rPr lang="en-US" sz="2800" dirty="0" err="1"/>
              <a:t>Ca</a:t>
            </a:r>
            <a:r>
              <a:rPr lang="en-US" sz="2800" dirty="0"/>
              <a:t> C</a:t>
            </a:r>
            <a:r>
              <a:rPr lang="el-GR" sz="2800" baseline="-25000" dirty="0"/>
              <a:t>2</a:t>
            </a:r>
            <a:r>
              <a:rPr lang="el-GR" sz="2800" dirty="0"/>
              <a:t>, </a:t>
            </a:r>
            <a:r>
              <a:rPr lang="en-US" sz="2800" dirty="0"/>
              <a:t>Al C</a:t>
            </a:r>
            <a:r>
              <a:rPr lang="el-GR" sz="2800" baseline="-25000" dirty="0"/>
              <a:t>3</a:t>
            </a:r>
            <a:r>
              <a:rPr lang="el-GR" sz="2800" dirty="0"/>
              <a:t>) ΣΕ ΜΕΓΑΛΟ ΒΑΘΟΣ, ΜΕ ΤΗ ΒΟΗΘΕΙΑ ΚΑΤΑΛΥΤΩΝ ΚΑΙ ΜΕΤΑΛΛΙΚΩΝ ΟΞΕΙΔΙΩΝ ΚΑΙ ΑΛΑΤΩΝ ΣΕ ΜΕΓΑΛΗ ΘΕΡΜΟΚΡΑΣΙΑ ΚΑΙ ΠΙΕΣΗ.</a:t>
            </a:r>
          </a:p>
          <a:p>
            <a:endParaRPr lang="el-G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8846961"/>
      </p:ext>
    </p:extLst>
  </p:cSld>
  <p:clrMapOvr>
    <a:masterClrMapping/>
  </p:clrMapOvr>
  <mc:AlternateContent xmlns:mc="http://schemas.openxmlformats.org/markup-compatibility/2006" xmlns:p14="http://schemas.microsoft.com/office/powerpoint/2010/main">
    <mc:Choice Requires="p14">
      <p:transition spd="slow" p14:dur="2000" advTm="28778"/>
    </mc:Choice>
    <mc:Fallback xmlns="">
      <p:transition spd="slow" advTm="2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ΑΡΓΟ ΠΕΤΡΕΛΑΙΟ ΕΊΝΑΙ :</a:t>
            </a:r>
            <a:endParaRPr lang="el-GR" dirty="0"/>
          </a:p>
        </p:txBody>
      </p:sp>
      <p:sp>
        <p:nvSpPr>
          <p:cNvPr id="3" name="Content Placeholder 2"/>
          <p:cNvSpPr>
            <a:spLocks noGrp="1"/>
          </p:cNvSpPr>
          <p:nvPr>
            <p:ph idx="1"/>
          </p:nvPr>
        </p:nvSpPr>
        <p:spPr/>
        <p:txBody>
          <a:bodyPr/>
          <a:lstStyle/>
          <a:p>
            <a:r>
              <a:rPr lang="el-GR" dirty="0"/>
              <a:t>ΜΙΓΜΑ </a:t>
            </a:r>
          </a:p>
          <a:p>
            <a:pPr lvl="1"/>
            <a:r>
              <a:rPr lang="el-GR" dirty="0"/>
              <a:t>ΣΤΕΡΕΩΝ </a:t>
            </a:r>
            <a:endParaRPr lang="el-GR" dirty="0" smtClean="0"/>
          </a:p>
          <a:p>
            <a:pPr marL="0" indent="0">
              <a:buNone/>
            </a:pPr>
            <a:r>
              <a:rPr lang="el-GR" dirty="0" smtClean="0"/>
              <a:t>	&amp;</a:t>
            </a:r>
          </a:p>
          <a:p>
            <a:pPr lvl="1"/>
            <a:r>
              <a:rPr lang="el-GR" dirty="0" smtClean="0"/>
              <a:t>ΑΕΡΙΩΝ </a:t>
            </a:r>
            <a:r>
              <a:rPr lang="el-GR" dirty="0"/>
              <a:t>ΥΔΡΟΓΟΝΑΝΘΡΑΚΩΝ </a:t>
            </a:r>
          </a:p>
          <a:p>
            <a:endParaRPr lang="el-GR" dirty="0" smtClean="0"/>
          </a:p>
          <a:p>
            <a:r>
              <a:rPr lang="el-GR" dirty="0" smtClean="0"/>
              <a:t>ΔΙΑΛΥΜΕΝΩΝ </a:t>
            </a:r>
            <a:endParaRPr lang="el-GR" dirty="0"/>
          </a:p>
          <a:p>
            <a:pPr marL="0" indent="0">
              <a:buNone/>
            </a:pPr>
            <a:r>
              <a:rPr lang="el-GR" dirty="0" smtClean="0"/>
              <a:t>	ΣΕ </a:t>
            </a:r>
            <a:r>
              <a:rPr lang="el-GR" dirty="0"/>
              <a:t>ΥΓΡΟΥΣ ΥΔΡΟΓΟΝΑΝΘΡΑΚΕΣ</a:t>
            </a:r>
          </a:p>
          <a:p>
            <a:pPr marL="0" indent="0">
              <a:buNone/>
            </a:pPr>
            <a:endParaRPr lang="el-GR" dirty="0"/>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2494091"/>
      </p:ext>
    </p:extLst>
  </p:cSld>
  <p:clrMapOvr>
    <a:masterClrMapping/>
  </p:clrMapOvr>
  <mc:AlternateContent xmlns:mc="http://schemas.openxmlformats.org/markup-compatibility/2006" xmlns:p14="http://schemas.microsoft.com/office/powerpoint/2010/main">
    <mc:Choice Requires="p14">
      <p:transition spd="slow" p14:dur="2000" advTm="11318"/>
    </mc:Choice>
    <mc:Fallback xmlns="">
      <p:transition spd="slow" advTm="1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dirty="0"/>
              <a:t>ΤΟ </a:t>
            </a:r>
            <a:r>
              <a:rPr lang="el-GR" sz="4000" b="1" dirty="0"/>
              <a:t>ΑΡΓΟ ΠΕΤΡΕΛΑΙΟ</a:t>
            </a:r>
            <a:r>
              <a:rPr lang="el-GR" sz="4000" dirty="0"/>
              <a:t> ΠΕΡΙΕΧΕΙ:</a:t>
            </a:r>
            <a:br>
              <a:rPr lang="el-GR" sz="4000" dirty="0"/>
            </a:br>
            <a:endParaRPr lang="el-GR" dirty="0"/>
          </a:p>
        </p:txBody>
      </p:sp>
      <p:sp>
        <p:nvSpPr>
          <p:cNvPr id="3" name="Content Placeholder 2"/>
          <p:cNvSpPr>
            <a:spLocks noGrp="1"/>
          </p:cNvSpPr>
          <p:nvPr>
            <p:ph idx="1"/>
          </p:nvPr>
        </p:nvSpPr>
        <p:spPr>
          <a:xfrm>
            <a:off x="457200" y="1124744"/>
            <a:ext cx="8229600" cy="5001419"/>
          </a:xfrm>
        </p:spPr>
        <p:txBody>
          <a:bodyPr/>
          <a:lstStyle/>
          <a:p>
            <a:pPr lvl="0"/>
            <a:r>
              <a:rPr lang="el-GR" dirty="0" smtClean="0"/>
              <a:t>ΟΡΓΑΝΙΚΕΣ </a:t>
            </a:r>
            <a:r>
              <a:rPr lang="el-GR" dirty="0"/>
              <a:t>ΕΝΩΣΕΙΣ</a:t>
            </a:r>
          </a:p>
          <a:p>
            <a:pPr lvl="0"/>
            <a:r>
              <a:rPr lang="el-GR" dirty="0"/>
              <a:t>ΟΞΥΓΟΝΟ</a:t>
            </a:r>
          </a:p>
          <a:p>
            <a:pPr lvl="0"/>
            <a:r>
              <a:rPr lang="el-GR" dirty="0"/>
              <a:t>ΕΝΩΣΕΙΣ ΘΕΙΟΥ (ΘΕΙΟΦΑΙΝΙΟ, ΚΑΠΤΑΝΕΣ)</a:t>
            </a:r>
          </a:p>
          <a:p>
            <a:pPr lvl="0"/>
            <a:r>
              <a:rPr lang="el-GR" dirty="0"/>
              <a:t>ΑΖΩΤΟΥΧΕΣ ΕΝΩΣΕΙΣ (ΚΥΝΟΛΙΝΕΣ)</a:t>
            </a:r>
          </a:p>
          <a:p>
            <a:pPr lvl="0"/>
            <a:r>
              <a:rPr lang="el-GR" dirty="0"/>
              <a:t>ΑΚΥΚΛΟΥΣ ΚΕΚΟΡΕΣΜΕΝΟΥΣ ΥΔΡΟΓΟΝΑΝΘΡΑΚΕΣ (ΑΛΚΑΝΙΑ &amp; ΠΑΡΑΦΙΝΕΣ)</a:t>
            </a:r>
          </a:p>
          <a:p>
            <a:pPr lvl="0"/>
            <a:r>
              <a:rPr lang="el-GR" dirty="0"/>
              <a:t>ΑΡΩΜΑΤΙΚΟΥΣ ΥΔΡΟΓΟΝΑΝΘΡΑΚΕΣ</a:t>
            </a: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9066413"/>
      </p:ext>
    </p:extLst>
  </p:cSld>
  <p:clrMapOvr>
    <a:masterClrMapping/>
  </p:clrMapOvr>
  <mc:AlternateContent xmlns:mc="http://schemas.openxmlformats.org/markup-compatibility/2006" xmlns:p14="http://schemas.microsoft.com/office/powerpoint/2010/main">
    <mc:Choice Requires="p14">
      <p:transition spd="slow" p14:dur="2000" advTm="14436"/>
    </mc:Choice>
    <mc:Fallback xmlns="">
      <p:transition spd="slow" advTm="1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000" b="1" dirty="0"/>
              <a:t>ΙΔΙΟΤΗΤΕΣ ΑΡΓΟΥ ΠΕΤΡΕΛΑΙΟΥ</a:t>
            </a:r>
            <a:r>
              <a:rPr lang="el-GR" sz="4000" dirty="0"/>
              <a:t/>
            </a:r>
            <a:br>
              <a:rPr lang="el-GR" sz="4000" dirty="0"/>
            </a:br>
            <a:endParaRPr lang="el-GR" sz="4000" dirty="0"/>
          </a:p>
        </p:txBody>
      </p:sp>
      <p:sp>
        <p:nvSpPr>
          <p:cNvPr id="3" name="Content Placeholder 2"/>
          <p:cNvSpPr>
            <a:spLocks noGrp="1"/>
          </p:cNvSpPr>
          <p:nvPr>
            <p:ph idx="1"/>
          </p:nvPr>
        </p:nvSpPr>
        <p:spPr>
          <a:xfrm>
            <a:off x="467544" y="908720"/>
            <a:ext cx="8229600" cy="4525963"/>
          </a:xfrm>
        </p:spPr>
        <p:txBody>
          <a:bodyPr>
            <a:normAutofit lnSpcReduction="10000"/>
          </a:bodyPr>
          <a:lstStyle/>
          <a:p>
            <a:r>
              <a:rPr lang="el-GR" sz="2800" dirty="0"/>
              <a:t> </a:t>
            </a:r>
            <a:r>
              <a:rPr lang="el-GR" sz="2800" dirty="0" smtClean="0"/>
              <a:t>ΠΑΧΥΡΡΕΥΣΤΟ </a:t>
            </a:r>
            <a:r>
              <a:rPr lang="el-GR" sz="2800" dirty="0"/>
              <a:t>ΥΓΡΟ</a:t>
            </a:r>
          </a:p>
          <a:p>
            <a:pPr lvl="0"/>
            <a:r>
              <a:rPr lang="el-GR" sz="2800" dirty="0"/>
              <a:t>ΣΚΟΥΡΟ ΧΡΩΜΑ (ΣΠΑΝΙΑ ΚΙΤΡΙΝΟ) ΜΕ ΓΑΛΑΖΙΕΣ ΑΝΤΑΝΑΚΛΑΣΕΙΣ.</a:t>
            </a:r>
          </a:p>
          <a:p>
            <a:pPr lvl="0"/>
            <a:r>
              <a:rPr lang="el-GR" sz="2800" dirty="0"/>
              <a:t>ΟΣΜΗ ΧΑΡΑΚΤΗΡΙΣΤΙΚΗ</a:t>
            </a:r>
          </a:p>
          <a:p>
            <a:pPr lvl="0"/>
            <a:r>
              <a:rPr lang="el-GR" sz="2800" dirty="0"/>
              <a:t>ΑΔΙΑΛΥΤΟ ΣΤΟ ΝΕΡΟ</a:t>
            </a:r>
          </a:p>
          <a:p>
            <a:pPr lvl="0"/>
            <a:r>
              <a:rPr lang="el-GR" sz="2800" dirty="0"/>
              <a:t>ΕΙΔΙΚΟ ΒΑΡΟΣ ΜΙΚΡΟΤΕΡΟ ΑΠΟ ΤΟ ΝΕΡΟ</a:t>
            </a:r>
          </a:p>
          <a:p>
            <a:pPr lvl="0"/>
            <a:r>
              <a:rPr lang="el-GR" sz="2800" dirty="0"/>
              <a:t>ΠΥΚΝΟΤΗΤΑ 0.7 – 0.93 </a:t>
            </a:r>
            <a:r>
              <a:rPr lang="en-US" sz="2800" dirty="0"/>
              <a:t>g/cm</a:t>
            </a:r>
            <a:r>
              <a:rPr lang="en-US" sz="2800" baseline="30000" dirty="0"/>
              <a:t>3</a:t>
            </a:r>
            <a:endParaRPr lang="el-GR" sz="2800" baseline="30000" dirty="0"/>
          </a:p>
          <a:p>
            <a:pPr lvl="0"/>
            <a:r>
              <a:rPr lang="el-GR" sz="2800" dirty="0"/>
              <a:t>ΔΕΝ ΕΧΕΙ ΚΑΘΟΡΙΣΜΕΝΟ ΣΗΜΕΙΟ ΖΕΣΗΣ ΓΙΑΤΙ ΑΠΟΤΕΛΕΙΤΑΙ ΑΠΟ ΣΥΝΘΕΤΟ ΜΙΓΜΑ ΥΔΡΟΓΟΝΑΝΘΡΑΚΩΝ.</a:t>
            </a:r>
          </a:p>
          <a:p>
            <a:endParaRPr lang="el-G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7595058"/>
      </p:ext>
    </p:extLst>
  </p:cSld>
  <p:clrMapOvr>
    <a:masterClrMapping/>
  </p:clrMapOvr>
  <mc:AlternateContent xmlns:mc="http://schemas.openxmlformats.org/markup-compatibility/2006" xmlns:p14="http://schemas.microsoft.com/office/powerpoint/2010/main">
    <mc:Choice Requires="p14">
      <p:transition spd="slow" p14:dur="2000" advTm="32442"/>
    </mc:Choice>
    <mc:Fallback xmlns="">
      <p:transition spd="slow" advTm="32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Autofit/>
          </a:bodyPr>
          <a:lstStyle/>
          <a:p>
            <a:pPr algn="l"/>
            <a:r>
              <a:rPr lang="el-GR" sz="2800" dirty="0" smtClean="0">
                <a:solidFill>
                  <a:srgbClr val="C00000"/>
                </a:solidFill>
              </a:rPr>
              <a:t>ΚΑΤΑΛΛΗΛΕΣ ΣΥΝΘΗΚΕΣ</a:t>
            </a:r>
            <a:endParaRPr lang="en-GB" sz="2800" dirty="0">
              <a:solidFill>
                <a:srgbClr val="C00000"/>
              </a:solidFill>
            </a:endParaRPr>
          </a:p>
        </p:txBody>
      </p:sp>
      <p:sp>
        <p:nvSpPr>
          <p:cNvPr id="3" name="Content Placeholder 2"/>
          <p:cNvSpPr>
            <a:spLocks noGrp="1"/>
          </p:cNvSpPr>
          <p:nvPr>
            <p:ph idx="1"/>
          </p:nvPr>
        </p:nvSpPr>
        <p:spPr>
          <a:xfrm>
            <a:off x="220325" y="2812961"/>
            <a:ext cx="8707775" cy="3861048"/>
          </a:xfrm>
        </p:spPr>
        <p:txBody>
          <a:bodyPr>
            <a:normAutofit fontScale="85000" lnSpcReduction="10000"/>
          </a:bodyPr>
          <a:lstStyle/>
          <a:p>
            <a:pPr>
              <a:lnSpc>
                <a:spcPct val="150000"/>
              </a:lnSpc>
            </a:pPr>
            <a:r>
              <a:rPr lang="el-GR" sz="2400"/>
              <a:t>ΠΡΟΪΟΝ ΑΠΟΣΥΝΘΕΣΗΣ ΘΑΛΑΣΣΙΩΝ ΦΥΤΙΚΩΝ ΚΑΙ </a:t>
            </a:r>
            <a:r>
              <a:rPr lang="el-GR" sz="2400"/>
              <a:t>ΖΩΙΚΩΝ </a:t>
            </a:r>
            <a:r>
              <a:rPr lang="el-GR" sz="2400" smtClean="0"/>
              <a:t>ΟΡΓΑΝΙΣΜΩΝ, ΣΥΣΣΩΡΕΥΜΕΝΟ </a:t>
            </a:r>
            <a:r>
              <a:rPr lang="el-GR" sz="2400"/>
              <a:t>ΣΕ ΙΖΗΜΑΤΟΓΕΝΗ </a:t>
            </a:r>
            <a:r>
              <a:rPr lang="el-GR" sz="2400"/>
              <a:t>ΠΟΡΩΔΗ </a:t>
            </a:r>
            <a:r>
              <a:rPr lang="el-GR" sz="2400" smtClean="0"/>
              <a:t>ΠΕΤΡΩΜΑΤΑ </a:t>
            </a:r>
            <a:r>
              <a:rPr lang="el-GR" sz="2400" smtClean="0"/>
              <a:t>(ΠΛΑΝΓΚΤΟΝ</a:t>
            </a:r>
            <a:r>
              <a:rPr lang="el-GR" sz="2400" smtClean="0"/>
              <a:t>) </a:t>
            </a:r>
          </a:p>
          <a:p>
            <a:r>
              <a:rPr lang="el-GR" sz="2400" smtClean="0"/>
              <a:t>10 </a:t>
            </a:r>
            <a:r>
              <a:rPr lang="el-GR" sz="2400" smtClean="0"/>
              <a:t>– 600 ΕΚΑΤΟΜΜΥΡΙΑ ΧΡΟΝΙΑ</a:t>
            </a:r>
          </a:p>
          <a:p>
            <a:r>
              <a:rPr lang="el-GR" sz="2400" smtClean="0"/>
              <a:t>ΑΠΟΥΣΙΑ ΟΞΥΓΟΝΟΥ</a:t>
            </a:r>
          </a:p>
          <a:p>
            <a:r>
              <a:rPr lang="el-GR" sz="2400" smtClean="0"/>
              <a:t>ΣΥΜΠΙΕΣΗ ΣΤΟΝ </a:t>
            </a:r>
            <a:r>
              <a:rPr lang="el-GR" sz="2400" smtClean="0"/>
              <a:t>ΒΥΘΟ ΩΚΕΑΝΩΝ ΣΕ ΣΥΝΘΗΚΕΣ ΑΥΞΗΜΕΝΗΣ ΘΕΡΜΟΚΡΑΣΙΑΣ ΚΑΙ ΠΙΕΣΗΣ.</a:t>
            </a:r>
          </a:p>
          <a:p>
            <a:r>
              <a:rPr lang="el-GR" sz="2400" smtClean="0"/>
              <a:t>ΜΕΤΑΤΡΟΠΗ ΤΗΣ ΟΡΓΑΝΙΚΗΣ ΥΛΗΣ ΣΕ ΦΥΣΙΚΟ ΑΕΡΙΟ ΚΑΙ ΑΡΓΟ ΠΕΤΡΕΛΑΙΟ.</a:t>
            </a:r>
          </a:p>
          <a:p>
            <a:r>
              <a:rPr lang="el-GR" sz="2400" smtClean="0"/>
              <a:t>ΜΕΤΑΚΙΝΗΣΗ ΤΟΥ ΠΕΤΡΕΛΑΙΟΥ ΚΑΙ ΣΥΓΚΕΝΤΡΩΣΗ ΣΕ </a:t>
            </a:r>
            <a:r>
              <a:rPr lang="el-GR" sz="2400" smtClean="0"/>
              <a:t>ΔΙΑΠΕΡΑΤΑ ΣΤΡΩΜΑΤΑ – </a:t>
            </a:r>
            <a:r>
              <a:rPr lang="el-GR" sz="2400" smtClean="0"/>
              <a:t>ΕΓΚΛΩΒΙΣΜΟΣ ΛΟΓΩ ΓΕΩΛΟΓΙΚΩΝ  ΜΕΤΑΚΙΝΗΣΕΩΝ </a:t>
            </a:r>
            <a:r>
              <a:rPr lang="el-GR" sz="2400" smtClean="0"/>
              <a:t>ΠΕΤΡΩΜΑΤΩΝ </a:t>
            </a:r>
            <a:r>
              <a:rPr lang="el-GR" sz="2400" smtClean="0"/>
              <a:t>ΣΕ </a:t>
            </a:r>
            <a:r>
              <a:rPr lang="el-GR" sz="2400" smtClean="0"/>
              <a:t>ΜΗ ΔΙΑΠΕΡΑΤΑ ΣΤΡΩΜΑΤΑ ΌΠΩΣ ΓΡΑΝΙΤΗΣ ΚΑΙ ΚΙΜΩΛΙΑ.</a:t>
            </a:r>
            <a:endParaRPr lang="en-GB" sz="2400"/>
          </a:p>
        </p:txBody>
      </p:sp>
      <p:pic>
        <p:nvPicPr>
          <p:cNvPr id="10242" name="Picture 2" descr="com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292" y="0"/>
            <a:ext cx="4148581" cy="280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3156413"/>
      </p:ext>
    </p:extLst>
  </p:cSld>
  <p:clrMapOvr>
    <a:masterClrMapping/>
  </p:clrMapOvr>
  <mc:AlternateContent xmlns:mc="http://schemas.openxmlformats.org/markup-compatibility/2006" xmlns:p14="http://schemas.microsoft.com/office/powerpoint/2010/main">
    <mc:Choice Requires="p14">
      <p:transition spd="slow" p14:dur="2000" advTm="54254"/>
    </mc:Choice>
    <mc:Fallback xmlns="">
      <p:transition spd="slow" advTm="5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smtClean="0"/>
              <a:t>ΑΝΤΛΗΣΗ ΚΑΙ </a:t>
            </a:r>
            <a:r>
              <a:rPr lang="el-GR" b="1" dirty="0"/>
              <a:t>ΕΠΕΞΕΡΓΑΣΙΑ</a:t>
            </a:r>
            <a:r>
              <a:rPr lang="el-GR" dirty="0"/>
              <a:t/>
            </a:r>
            <a:br>
              <a:rPr lang="el-GR" dirty="0"/>
            </a:br>
            <a:endParaRPr lang="el-GR" dirty="0"/>
          </a:p>
        </p:txBody>
      </p:sp>
      <p:sp>
        <p:nvSpPr>
          <p:cNvPr id="3" name="Content Placeholder 2"/>
          <p:cNvSpPr>
            <a:spLocks noGrp="1"/>
          </p:cNvSpPr>
          <p:nvPr>
            <p:ph idx="1"/>
          </p:nvPr>
        </p:nvSpPr>
        <p:spPr>
          <a:xfrm>
            <a:off x="467544" y="908720"/>
            <a:ext cx="8229600" cy="5688632"/>
          </a:xfrm>
        </p:spPr>
        <p:txBody>
          <a:bodyPr>
            <a:noAutofit/>
          </a:bodyPr>
          <a:lstStyle/>
          <a:p>
            <a:r>
              <a:rPr lang="el-GR" sz="2000" dirty="0" smtClean="0"/>
              <a:t>Η </a:t>
            </a:r>
            <a:r>
              <a:rPr lang="el-GR" sz="2000" dirty="0"/>
              <a:t>ΓΕΩΤΡΗΣΗ ΠΕΡΙΛΑΜΒΑΝΕΙ ΤΡΙΑ </a:t>
            </a:r>
            <a:r>
              <a:rPr lang="el-GR" sz="2000" b="1" u="sng" dirty="0"/>
              <a:t>ΣΤΑΔΙΑ</a:t>
            </a:r>
            <a:r>
              <a:rPr lang="el-GR" sz="2000" dirty="0"/>
              <a:t>: </a:t>
            </a:r>
          </a:p>
          <a:p>
            <a:pPr lvl="0"/>
            <a:r>
              <a:rPr lang="el-GR" sz="2000" dirty="0"/>
              <a:t>ΘΡΑΥΣΗ ΠΕΤΡΩΜΑΤΟΣ</a:t>
            </a:r>
          </a:p>
          <a:p>
            <a:pPr lvl="0"/>
            <a:r>
              <a:rPr lang="el-GR" sz="2000" dirty="0"/>
              <a:t>ΕΚΚΕΝΩΣΗ ΘΡΥΜΜΑΤΙΣΜΕΝΟΥ ΠΕΤΡΩΜΑΤΟΣ</a:t>
            </a:r>
          </a:p>
          <a:p>
            <a:pPr lvl="0"/>
            <a:r>
              <a:rPr lang="el-GR" sz="2000" dirty="0"/>
              <a:t>ΠΡΟΣΤΑΣΙΑ ΦΡΕΑΤΙΟΥ ΓΕΩΤΡΗΣΗΣ</a:t>
            </a:r>
          </a:p>
          <a:p>
            <a:r>
              <a:rPr lang="el-GR" sz="2000" dirty="0"/>
              <a:t> </a:t>
            </a:r>
          </a:p>
          <a:p>
            <a:r>
              <a:rPr lang="el-GR" sz="2000" dirty="0"/>
              <a:t>Η </a:t>
            </a:r>
            <a:r>
              <a:rPr lang="el-GR" sz="2000" b="1" u="sng" dirty="0"/>
              <a:t>ΑΝΤΛΗΣΗ</a:t>
            </a:r>
            <a:r>
              <a:rPr lang="el-GR" sz="2000" dirty="0"/>
              <a:t> ΕΙΝΑΙ ΣΥΝΑΡΤΗΣΗ </a:t>
            </a:r>
            <a:r>
              <a:rPr lang="el-GR" sz="2000" dirty="0" smtClean="0"/>
              <a:t>ΤΗΣ ΘΕΣΗΣ, ΤΟΥ ΒΑΘΟΥΣ, ΤΗΣ ΠΙΕΣΗΣ </a:t>
            </a:r>
            <a:r>
              <a:rPr lang="el-GR" sz="2000" dirty="0"/>
              <a:t>ΑΡΓΟΥ ΠΕΤΡΕΛΑΙΟΥ ΚΑΙ ΑΕΡΙΩΝ</a:t>
            </a:r>
          </a:p>
          <a:p>
            <a:r>
              <a:rPr lang="el-GR" sz="2000" dirty="0"/>
              <a:t> </a:t>
            </a:r>
          </a:p>
          <a:p>
            <a:r>
              <a:rPr lang="el-GR" sz="2000" dirty="0"/>
              <a:t>ΟΤΑΝ Η ΠΙΕΣΗ ΕΙΝΑΙ ΜΙΚΡΗ ΔΙΟΧΕΤΕΥΕΤΑΙ ΠΟΣΟΤΗΤΑ ΑΕΡΙΩΝ ΜΕ ΠΙΕΣΗ ΓΙΑ ΝΑ ΑΝΤΛΗΘΕΙ ΤΟ ΠΕΤΡΕΛΑΙΟ.</a:t>
            </a:r>
          </a:p>
          <a:p>
            <a:r>
              <a:rPr lang="el-GR" sz="2000" dirty="0"/>
              <a:t>  </a:t>
            </a:r>
          </a:p>
          <a:p>
            <a:r>
              <a:rPr lang="el-GR" sz="2000" dirty="0"/>
              <a:t>ΓΙΑ ΒΑΘΗ ΚΑΤΩ ΑΠΟ 1000 ΜΕΤΡΑ Η ΑΝΤΛΗΣΗ ΓΙΝΕΤΑΙ ΜΕ ΑΝΤΛΙΕΣ ΒΑΘΟΥΣ</a:t>
            </a:r>
          </a:p>
          <a:p>
            <a:r>
              <a:rPr lang="el-GR" sz="2000" dirty="0"/>
              <a:t> </a:t>
            </a:r>
          </a:p>
          <a:p>
            <a:r>
              <a:rPr lang="el-GR" sz="2000" dirty="0"/>
              <a:t>ΤΟ ΠΕΤΡΕΛΑΙΟ </a:t>
            </a:r>
            <a:r>
              <a:rPr lang="el-GR" sz="2000" dirty="0" smtClean="0"/>
              <a:t>ΣΥΝΟΔΕΥΕΤΑΙ </a:t>
            </a:r>
            <a:r>
              <a:rPr lang="el-GR" sz="2000" dirty="0"/>
              <a:t>ΑΠΟ ΑΛΜΥΡΟ ΝΕΡΟ ΚΑΙ </a:t>
            </a:r>
            <a:r>
              <a:rPr lang="el-GR" sz="2000" dirty="0" smtClean="0"/>
              <a:t>ΑΜΜΟ ΠΟΥ ΔΙΑΧΩΡΙΖΕΤΑΙ </a:t>
            </a:r>
            <a:r>
              <a:rPr lang="el-GR" sz="2000" dirty="0"/>
              <a:t>ΜΕ ΚΑΘΙΖΗΣΗ</a:t>
            </a:r>
            <a:r>
              <a:rPr lang="el-GR" sz="2000" dirty="0" smtClean="0"/>
              <a:t>.</a:t>
            </a:r>
            <a:endParaRPr lang="el-GR"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0661765"/>
      </p:ext>
    </p:extLst>
  </p:cSld>
  <p:clrMapOvr>
    <a:masterClrMapping/>
  </p:clrMapOvr>
  <mc:AlternateContent xmlns:mc="http://schemas.openxmlformats.org/markup-compatibility/2006" xmlns:p14="http://schemas.microsoft.com/office/powerpoint/2010/main">
    <mc:Choice Requires="p14">
      <p:transition spd="slow" p14:dur="2000" advTm="53678"/>
    </mc:Choice>
    <mc:Fallback xmlns="">
      <p:transition spd="slow" advTm="5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title"/>
          </p:nvPr>
        </p:nvSpPr>
        <p:spPr>
          <a:xfrm>
            <a:off x="457200" y="274638"/>
            <a:ext cx="8229600" cy="490066"/>
          </a:xfrm>
        </p:spPr>
        <p:txBody>
          <a:bodyPr>
            <a:normAutofit fontScale="90000"/>
          </a:bodyPr>
          <a:lstStyle/>
          <a:p>
            <a:pPr eaLnBrk="1" hangingPunct="1"/>
            <a:r>
              <a:rPr lang="el-GR" dirty="0" smtClean="0"/>
              <a:t>Διϋλιστήριο</a:t>
            </a:r>
          </a:p>
        </p:txBody>
      </p:sp>
      <p:pic>
        <p:nvPicPr>
          <p:cNvPr id="16387" name="Picture 5"/>
          <p:cNvPicPr>
            <a:picLocks noGrp="1" noChangeAspect="1" noChangeArrowheads="1"/>
          </p:cNvPicPr>
          <p:nvPr>
            <p:ph idx="1"/>
          </p:nvPr>
        </p:nvPicPr>
        <p:blipFill>
          <a:blip r:embed="rId5" cstate="print"/>
          <a:stretch>
            <a:fillRect/>
          </a:stretch>
        </p:blipFill>
        <p:spPr>
          <a:xfrm>
            <a:off x="28903" y="836712"/>
            <a:ext cx="9115098" cy="607219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5907028"/>
      </p:ext>
    </p:extLst>
  </p:cSld>
  <p:clrMapOvr>
    <a:masterClrMapping/>
  </p:clrMapOvr>
  <mc:AlternateContent xmlns:mc="http://schemas.openxmlformats.org/markup-compatibility/2006" xmlns:p14="http://schemas.microsoft.com/office/powerpoint/2010/main">
    <mc:Choice Requires="p14">
      <p:transition spd="slow" p14:dur="2000" advTm="7381"/>
    </mc:Choice>
    <mc:Fallback xmlns="">
      <p:transition spd="slow" advTm="7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476672"/>
          </a:xfrm>
        </p:spPr>
        <p:txBody>
          <a:bodyPr>
            <a:normAutofit fontScale="90000"/>
          </a:bodyPr>
          <a:lstStyle/>
          <a:p>
            <a:r>
              <a:rPr lang="el-GR" sz="2800" b="1" dirty="0">
                <a:solidFill>
                  <a:srgbClr val="C00000"/>
                </a:solidFill>
              </a:rPr>
              <a:t>ΤΑ ΣΥΣΤΑΤΙΚΑ ΤΟΥ ΑΡΓΟΥ </a:t>
            </a:r>
            <a:r>
              <a:rPr lang="el-GR" sz="2800" b="1">
                <a:solidFill>
                  <a:srgbClr val="C00000"/>
                </a:solidFill>
              </a:rPr>
              <a:t>ΠΕΤΡΕΛΑΙΟΥ </a:t>
            </a:r>
            <a:endParaRPr lang="el-GR" dirty="0">
              <a:solidFill>
                <a:srgbClr val="C00000"/>
              </a:solidFill>
            </a:endParaRPr>
          </a:p>
        </p:txBody>
      </p:sp>
      <p:sp>
        <p:nvSpPr>
          <p:cNvPr id="3" name="Content Placeholder 2"/>
          <p:cNvSpPr>
            <a:spLocks noGrp="1"/>
          </p:cNvSpPr>
          <p:nvPr>
            <p:ph idx="1"/>
          </p:nvPr>
        </p:nvSpPr>
        <p:spPr>
          <a:xfrm>
            <a:off x="467544" y="548680"/>
            <a:ext cx="8229600" cy="5788620"/>
          </a:xfrm>
        </p:spPr>
        <p:txBody>
          <a:bodyPr>
            <a:normAutofit fontScale="55000" lnSpcReduction="20000"/>
          </a:bodyPr>
          <a:lstStyle/>
          <a:p>
            <a:pPr marL="0" indent="0">
              <a:lnSpc>
                <a:spcPct val="120000"/>
              </a:lnSpc>
              <a:spcBef>
                <a:spcPts val="600"/>
              </a:spcBef>
              <a:spcAft>
                <a:spcPts val="600"/>
              </a:spcAft>
              <a:buNone/>
            </a:pPr>
            <a:r>
              <a:rPr lang="el-GR" sz="2800" smtClean="0">
                <a:latin typeface="Cambria" panose="02040503050406030204" pitchFamily="18" charset="0"/>
              </a:rPr>
              <a:t>Η ΔΙΥΛΙΣΗ ΤΟΥ ΠΕΤΡΕΛΑΙΟΥ ΠΑΡΑΓΕΙ - ΜΕ ΚΛΑΣΜΑΤΙΚΗ ΑΠΟΣΤΑΞΗ - ΜΙΑ ΣΕΙΡΑ ΑΠΌ ΥΓΡΑ ΚΑΥΣΙΜΑ ΑΝΑΛΟΓΑ ΜΕ ΤΟ ΣΗΜΕΙΟ ΒΡΑΣΜΟΥ.</a:t>
            </a:r>
          </a:p>
          <a:p>
            <a:pPr marL="0" indent="0">
              <a:lnSpc>
                <a:spcPct val="120000"/>
              </a:lnSpc>
              <a:spcBef>
                <a:spcPts val="600"/>
              </a:spcBef>
              <a:spcAft>
                <a:spcPts val="600"/>
              </a:spcAft>
              <a:buNone/>
            </a:pPr>
            <a:r>
              <a:rPr lang="el-GR" sz="2800" smtClean="0">
                <a:latin typeface="Cambria" panose="02040503050406030204" pitchFamily="18" charset="0"/>
              </a:rPr>
              <a:t>ΟΙ ΕΛΑΦΡΥΤΕΡΟΙ ΥΔΡΟΓΟΝΑΝΘΡΑΚΕΣ ΔΙΥΛΙΖΟΝΤΑΙ ΣΕ ΕΛΑΦΡΑ ΚΑΥΣΙΜΑ, ΕΝΏ ΟΙ ΒΑΡΕΙΣ ΣΕ ΒΑΡΙΑ ΠΕΤΡΕΛΑΙΑ, ΛΙΠΑΝΤΙΚΑ ΛΑΔΙΑ, ΚΕΡΙ, ΑΣΦΑΛΤΟ, κ.ά. </a:t>
            </a:r>
          </a:p>
          <a:p>
            <a:pPr marL="0" indent="0">
              <a:lnSpc>
                <a:spcPct val="120000"/>
              </a:lnSpc>
              <a:spcBef>
                <a:spcPts val="600"/>
              </a:spcBef>
              <a:spcAft>
                <a:spcPts val="600"/>
              </a:spcAft>
              <a:buNone/>
            </a:pPr>
            <a:r>
              <a:rPr lang="el-GR" sz="2800" smtClean="0">
                <a:latin typeface="Cambria" panose="02040503050406030204" pitchFamily="18" charset="0"/>
              </a:rPr>
              <a:t>ΤΟ ΠΡΩΤΟ ΚΛΑΣΜΑ ΕΊΝΑΙ Η ΝΑΦΘΑ Η ΟΠΟΙΑ ΠΕΡΙΕΧΕΙ ΑΕΡΙΟΥΣ ΥΔΡΟΓΟΝΑΝΘΡΑΚΕΣ ΚΑΙ ΑΠΌ ΤΗΝ ΟΠΟΙΑ ΠΑΡΑΓΕΤΑΙ ΜΕ ΕΠΕΞΕΡΓΑΣΙΑ Η ΒΕΝΖΙΝΗ. </a:t>
            </a:r>
          </a:p>
          <a:p>
            <a:pPr marL="0" indent="0">
              <a:lnSpc>
                <a:spcPct val="120000"/>
              </a:lnSpc>
              <a:spcBef>
                <a:spcPts val="600"/>
              </a:spcBef>
              <a:spcAft>
                <a:spcPts val="600"/>
              </a:spcAft>
              <a:buNone/>
            </a:pPr>
            <a:r>
              <a:rPr lang="el-GR" sz="2800" smtClean="0">
                <a:latin typeface="Cambria" panose="02040503050406030204" pitchFamily="18" charset="0"/>
              </a:rPr>
              <a:t>ΣΕ ΕΠΟΜΕΝΟ ΣΤΑΔΙΟ ΤΑ ΜΕΣΑΙΑ ΚΛΑΣΜΑΤΑ – ΚΗΡΟΖΙΝΗ, ΠΕΤΡΕΛΑΙΟ ΘΕΡΜΑΝΣΗΣ (</a:t>
            </a:r>
            <a:r>
              <a:rPr lang="en-GB" sz="2800" smtClean="0">
                <a:latin typeface="Cambria" panose="02040503050406030204" pitchFamily="18" charset="0"/>
              </a:rPr>
              <a:t>GASOIL) </a:t>
            </a:r>
            <a:r>
              <a:rPr lang="el-GR" sz="2800" smtClean="0">
                <a:latin typeface="Cambria" panose="02040503050406030204" pitchFamily="18" charset="0"/>
              </a:rPr>
              <a:t>- ΕΠΕΞΕΡΓΑΖΟΝΤΑΙ ΓΙΑ ΤΗΝ ΠΑΡΑΓΩΓΗ </a:t>
            </a:r>
            <a:r>
              <a:rPr lang="en-GB" sz="2800" smtClean="0">
                <a:latin typeface="Cambria" panose="02040503050406030204" pitchFamily="18" charset="0"/>
              </a:rPr>
              <a:t>NTHZEL.</a:t>
            </a:r>
            <a:endParaRPr lang="el-GR" sz="2800" smtClean="0">
              <a:latin typeface="Cambria" panose="02040503050406030204" pitchFamily="18" charset="0"/>
            </a:endParaRPr>
          </a:p>
          <a:p>
            <a:pPr marL="0" indent="0">
              <a:lnSpc>
                <a:spcPct val="120000"/>
              </a:lnSpc>
              <a:spcBef>
                <a:spcPts val="600"/>
              </a:spcBef>
              <a:spcAft>
                <a:spcPts val="600"/>
              </a:spcAft>
              <a:buNone/>
            </a:pPr>
            <a:r>
              <a:rPr lang="el-GR" sz="2800" smtClean="0">
                <a:latin typeface="Cambria" panose="02040503050406030204" pitchFamily="18" charset="0"/>
              </a:rPr>
              <a:t>ΤΑ ΥΠΟΛΕΙΜΜΑΤΑ ΤΟΥ ΑΡΓΟΥ ΠΕΤΡΕΛΑΙΟΥ ΠΟΥ ΔΕΝ ΑΠΟΣΤΑΖΟΝΤΑΙ ΑΠΟΤΕΛΟΥΝ ΤΗΝ ΠΡΩΤΗ ΥΛΗ ΓΙΑ ΤΟ ΜΑΖΟΥΤ.</a:t>
            </a:r>
          </a:p>
          <a:p>
            <a:pPr marL="0" indent="0">
              <a:lnSpc>
                <a:spcPct val="120000"/>
              </a:lnSpc>
              <a:spcBef>
                <a:spcPts val="600"/>
              </a:spcBef>
              <a:spcAft>
                <a:spcPts val="600"/>
              </a:spcAft>
              <a:buNone/>
            </a:pPr>
            <a:r>
              <a:rPr lang="el-GR" sz="2800" smtClean="0">
                <a:latin typeface="Cambria" panose="02040503050406030204" pitchFamily="18" charset="0"/>
              </a:rPr>
              <a:t>ΑΠΌ ΤΟΥΣ ΕΛΑΦΡΕΙΣ ΥΔΡΟΓΟΝΑΝΘΡΑΚΕΣ ΠΡΟΚΥΠΤΟΥΝ ΤΑ :</a:t>
            </a:r>
          </a:p>
          <a:p>
            <a:pPr marL="0" indent="0">
              <a:lnSpc>
                <a:spcPct val="120000"/>
              </a:lnSpc>
              <a:spcBef>
                <a:spcPts val="600"/>
              </a:spcBef>
              <a:spcAft>
                <a:spcPts val="600"/>
              </a:spcAft>
              <a:buNone/>
            </a:pPr>
            <a:r>
              <a:rPr lang="el-GR" sz="2800" smtClean="0">
                <a:latin typeface="Cambria" panose="02040503050406030204" pitchFamily="18" charset="0"/>
              </a:rPr>
              <a:t>ΥΓΡΑΕΡΙΑ – ΠΡΟΠΑΝΙΟ ΚΑΙ ΒΟΥΤΑΝΙΟ</a:t>
            </a:r>
          </a:p>
          <a:p>
            <a:pPr marL="0" indent="0">
              <a:lnSpc>
                <a:spcPct val="120000"/>
              </a:lnSpc>
              <a:spcBef>
                <a:spcPts val="600"/>
              </a:spcBef>
              <a:spcAft>
                <a:spcPts val="600"/>
              </a:spcAft>
              <a:buNone/>
            </a:pPr>
            <a:r>
              <a:rPr lang="el-GR" sz="2800" smtClean="0">
                <a:latin typeface="Cambria" panose="02040503050406030204" pitchFamily="18" charset="0"/>
              </a:rPr>
              <a:t>ΒΕΝΖΙΝΗ, ΚΗΡΟΖΙΝΗ, ΠΕΤΡΕΛΑΙΟ ΚΙΝΗΣΗ ΝΤΗΖΕΛ</a:t>
            </a:r>
          </a:p>
          <a:p>
            <a:pPr marL="0" indent="0">
              <a:lnSpc>
                <a:spcPct val="120000"/>
              </a:lnSpc>
              <a:spcBef>
                <a:spcPts val="600"/>
              </a:spcBef>
              <a:spcAft>
                <a:spcPts val="600"/>
              </a:spcAft>
              <a:buNone/>
            </a:pPr>
            <a:r>
              <a:rPr lang="el-GR" sz="2800" smtClean="0">
                <a:latin typeface="Cambria" panose="02040503050406030204" pitchFamily="18" charset="0"/>
              </a:rPr>
              <a:t>ΕΛΑΦΡΑ ΠΕΤΡΕΛΑΙΑ ΘΕΡΜΑΝΣΗΣ ΝΤΗΖΕΛ</a:t>
            </a:r>
          </a:p>
          <a:p>
            <a:pPr marL="0" indent="0">
              <a:lnSpc>
                <a:spcPct val="120000"/>
              </a:lnSpc>
              <a:spcBef>
                <a:spcPts val="600"/>
              </a:spcBef>
              <a:spcAft>
                <a:spcPts val="600"/>
              </a:spcAft>
              <a:buNone/>
            </a:pPr>
            <a:r>
              <a:rPr lang="el-GR" sz="2800" smtClean="0">
                <a:latin typeface="Cambria" panose="02040503050406030204" pitchFamily="18" charset="0"/>
              </a:rPr>
              <a:t>ΜΑΖΟΥΤ (ΕΛΑΦΡΥ ΠΕΤΡΕΛΑΙΟ Νο 1 (ΜΕ ΙΞΩΔΕΣ </a:t>
            </a:r>
            <a:r>
              <a:rPr lang="en-GB" sz="2800" smtClean="0">
                <a:latin typeface="Cambria" panose="02040503050406030204" pitchFamily="18" charset="0"/>
              </a:rPr>
              <a:t>REDWOOD 1500 sec)</a:t>
            </a:r>
          </a:p>
          <a:p>
            <a:pPr marL="0" indent="0">
              <a:lnSpc>
                <a:spcPct val="120000"/>
              </a:lnSpc>
              <a:spcBef>
                <a:spcPts val="600"/>
              </a:spcBef>
              <a:spcAft>
                <a:spcPts val="600"/>
              </a:spcAft>
              <a:buNone/>
            </a:pPr>
            <a:r>
              <a:rPr lang="el-GR" sz="2800" smtClean="0">
                <a:latin typeface="Cambria" panose="02040503050406030204" pitchFamily="18" charset="0"/>
              </a:rPr>
              <a:t>ΒΑΡΥ ΠΕΤΡΕΛΑΙΟ Νο3 (ΜΕ ΙΞΩΔΕΣ </a:t>
            </a:r>
            <a:r>
              <a:rPr lang="en-GB" sz="2800" smtClean="0">
                <a:latin typeface="Cambria" panose="02040503050406030204" pitchFamily="18" charset="0"/>
              </a:rPr>
              <a:t>REDWOOD 3500</a:t>
            </a:r>
            <a:r>
              <a:rPr lang="el-GR" sz="2800" smtClean="0">
                <a:latin typeface="Cambria" panose="02040503050406030204" pitchFamily="18" charset="0"/>
              </a:rPr>
              <a:t> </a:t>
            </a:r>
            <a:r>
              <a:rPr lang="en-GB" sz="2800" smtClean="0">
                <a:latin typeface="Cambria" panose="02040503050406030204" pitchFamily="18" charset="0"/>
              </a:rPr>
              <a:t>sec)</a:t>
            </a:r>
            <a:endParaRPr lang="el-GR" sz="2800" smtClean="0">
              <a:latin typeface="Cambria"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28021864"/>
      </p:ext>
    </p:extLst>
  </p:cSld>
  <p:clrMapOvr>
    <a:masterClrMapping/>
  </p:clrMapOvr>
  <mc:AlternateContent xmlns:mc="http://schemas.openxmlformats.org/markup-compatibility/2006">
    <mc:Choice xmlns:p14="http://schemas.microsoft.com/office/powerpoint/2010/main" Requires="p14">
      <p:transition spd="slow" p14:dur="2000" advTm="62358"/>
    </mc:Choice>
    <mc:Fallback>
      <p:transition spd="slow" advTm="6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0"/>
            <a:ext cx="6069360" cy="548680"/>
          </a:xfrm>
        </p:spPr>
        <p:txBody>
          <a:bodyPr>
            <a:normAutofit/>
          </a:bodyPr>
          <a:lstStyle/>
          <a:p>
            <a:r>
              <a:rPr lang="el-GR" sz="2800" b="1" dirty="0"/>
              <a:t>ΤΑ ΣΥΣΤΑΤΙΚΑ ΤΟΥ ΑΡΓΟΥ </a:t>
            </a:r>
            <a:r>
              <a:rPr lang="el-GR" sz="2800" b="1"/>
              <a:t>ΠΕΤΡΕΛΑΙΟΥ </a:t>
            </a:r>
            <a:endParaRPr lang="el-GR" dirty="0"/>
          </a:p>
        </p:txBody>
      </p:sp>
      <p:sp>
        <p:nvSpPr>
          <p:cNvPr id="3" name="Content Placeholder 2"/>
          <p:cNvSpPr>
            <a:spLocks noGrp="1"/>
          </p:cNvSpPr>
          <p:nvPr>
            <p:ph idx="1"/>
          </p:nvPr>
        </p:nvSpPr>
        <p:spPr>
          <a:xfrm>
            <a:off x="107504" y="2204864"/>
            <a:ext cx="3261939" cy="3312368"/>
          </a:xfrm>
        </p:spPr>
        <p:txBody>
          <a:bodyPr>
            <a:normAutofit/>
          </a:bodyPr>
          <a:lstStyle/>
          <a:p>
            <a:r>
              <a:rPr lang="el-GR" sz="1600" b="1" smtClean="0">
                <a:solidFill>
                  <a:srgbClr val="C00000"/>
                </a:solidFill>
                <a:latin typeface="Cambria" panose="02040503050406030204" pitchFamily="18" charset="0"/>
              </a:rPr>
              <a:t>ΒΕΝΖΙΝΗ</a:t>
            </a:r>
            <a:endParaRPr lang="el-GR" sz="1600" dirty="0">
              <a:solidFill>
                <a:srgbClr val="C00000"/>
              </a:solidFill>
              <a:latin typeface="Cambria" panose="02040503050406030204" pitchFamily="18" charset="0"/>
            </a:endParaRPr>
          </a:p>
          <a:p>
            <a:pPr lvl="0"/>
            <a:r>
              <a:rPr lang="el-GR" sz="1600" b="1" dirty="0">
                <a:solidFill>
                  <a:srgbClr val="C00000"/>
                </a:solidFill>
                <a:latin typeface="Cambria" panose="02040503050406030204" pitchFamily="18" charset="0"/>
              </a:rPr>
              <a:t>ΦΩΤΙΣΤΙΚΟ ΠΕΤΡΕΛΑΙΟ</a:t>
            </a:r>
            <a:endParaRPr lang="el-GR" sz="1600" dirty="0">
              <a:solidFill>
                <a:srgbClr val="C00000"/>
              </a:solidFill>
              <a:latin typeface="Cambria" panose="02040503050406030204" pitchFamily="18" charset="0"/>
            </a:endParaRPr>
          </a:p>
          <a:p>
            <a:r>
              <a:rPr lang="el-GR" sz="1600" b="1">
                <a:solidFill>
                  <a:srgbClr val="C00000"/>
                </a:solidFill>
                <a:latin typeface="Cambria" panose="02040503050406030204" pitchFamily="18" charset="0"/>
              </a:rPr>
              <a:t>ΜΑΖΟΥΤ</a:t>
            </a:r>
            <a:endParaRPr lang="el-GR" sz="1600">
              <a:solidFill>
                <a:srgbClr val="C00000"/>
              </a:solidFill>
              <a:latin typeface="Cambria" panose="02040503050406030204" pitchFamily="18" charset="0"/>
            </a:endParaRPr>
          </a:p>
          <a:p>
            <a:pPr lvl="0"/>
            <a:r>
              <a:rPr lang="en-US" sz="1600" b="1" smtClean="0">
                <a:solidFill>
                  <a:srgbClr val="C00000"/>
                </a:solidFill>
                <a:latin typeface="Cambria" panose="02040503050406030204" pitchFamily="18" charset="0"/>
              </a:rPr>
              <a:t>DIESEL</a:t>
            </a:r>
            <a:endParaRPr lang="el-GR" sz="1600" b="1" smtClean="0">
              <a:solidFill>
                <a:srgbClr val="C00000"/>
              </a:solidFill>
              <a:latin typeface="Cambria" panose="02040503050406030204" pitchFamily="18" charset="0"/>
            </a:endParaRPr>
          </a:p>
          <a:p>
            <a:pPr lvl="0"/>
            <a:r>
              <a:rPr lang="el-GR" sz="1600" b="1" smtClean="0">
                <a:solidFill>
                  <a:srgbClr val="C00000"/>
                </a:solidFill>
                <a:latin typeface="Cambria" panose="02040503050406030204" pitchFamily="18" charset="0"/>
              </a:rPr>
              <a:t>ΚΗΡΟΖΙΝΗ</a:t>
            </a:r>
            <a:endParaRPr lang="el-GR" sz="1600" dirty="0">
              <a:solidFill>
                <a:srgbClr val="C00000"/>
              </a:solidFill>
              <a:latin typeface="Cambria" panose="02040503050406030204" pitchFamily="18" charset="0"/>
            </a:endParaRPr>
          </a:p>
          <a:p>
            <a:pPr lvl="0"/>
            <a:r>
              <a:rPr lang="el-GR" sz="1600" b="1" smtClean="0">
                <a:solidFill>
                  <a:srgbClr val="C00000"/>
                </a:solidFill>
                <a:latin typeface="Cambria" panose="02040503050406030204" pitchFamily="18" charset="0"/>
              </a:rPr>
              <a:t>ΠΑΡΑΦΙΝΗ</a:t>
            </a:r>
            <a:endParaRPr lang="el-GR" sz="1600" dirty="0">
              <a:solidFill>
                <a:srgbClr val="C00000"/>
              </a:solidFill>
              <a:latin typeface="Cambria" panose="02040503050406030204" pitchFamily="18" charset="0"/>
            </a:endParaRPr>
          </a:p>
          <a:p>
            <a:pPr lvl="0"/>
            <a:r>
              <a:rPr lang="el-GR" sz="1600" b="1" smtClean="0">
                <a:solidFill>
                  <a:srgbClr val="C00000"/>
                </a:solidFill>
                <a:latin typeface="Cambria" panose="02040503050406030204" pitchFamily="18" charset="0"/>
              </a:rPr>
              <a:t>ΑΣΦΑΛΤΟΣ</a:t>
            </a:r>
          </a:p>
          <a:p>
            <a:pPr lvl="0"/>
            <a:r>
              <a:rPr lang="el-GR" sz="1600" b="1" smtClean="0">
                <a:solidFill>
                  <a:srgbClr val="C00000"/>
                </a:solidFill>
                <a:latin typeface="Cambria" panose="02040503050406030204" pitchFamily="18" charset="0"/>
              </a:rPr>
              <a:t>ΚΩΚ</a:t>
            </a:r>
          </a:p>
          <a:p>
            <a:pPr lvl="0"/>
            <a:r>
              <a:rPr lang="en-GB" sz="1600" b="1" smtClean="0">
                <a:solidFill>
                  <a:srgbClr val="C00000"/>
                </a:solidFill>
                <a:latin typeface="Cambria" panose="02040503050406030204" pitchFamily="18" charset="0"/>
              </a:rPr>
              <a:t>LPG</a:t>
            </a:r>
            <a:endParaRPr lang="el-GR" sz="1600" b="1" smtClean="0">
              <a:solidFill>
                <a:srgbClr val="C00000"/>
              </a:solidFill>
              <a:latin typeface="Cambria" panose="02040503050406030204" pitchFamily="18" charset="0"/>
            </a:endParaRPr>
          </a:p>
          <a:p>
            <a:pPr lvl="0"/>
            <a:r>
              <a:rPr lang="el-GR" sz="1600" b="1" smtClean="0">
                <a:solidFill>
                  <a:srgbClr val="C00000"/>
                </a:solidFill>
                <a:latin typeface="Cambria" panose="02040503050406030204" pitchFamily="18" charset="0"/>
              </a:rPr>
              <a:t>ΛΙΠΑΝΤΙΚΑ ΟΡΥΚΤΕΛΑΙΑ</a:t>
            </a:r>
            <a:endParaRPr lang="el-GR" sz="1600" dirty="0">
              <a:solidFill>
                <a:srgbClr val="C00000"/>
              </a:solidFill>
              <a:latin typeface="Cambria" panose="02040503050406030204" pitchFamily="18" charset="0"/>
            </a:endParaRPr>
          </a:p>
          <a:p>
            <a:endParaRPr lang="el-GR" sz="1600" dirty="0">
              <a:solidFill>
                <a:srgbClr val="C00000"/>
              </a:solidFill>
              <a:latin typeface="Cambria" panose="02040503050406030204" pitchFamily="18" charset="0"/>
            </a:endParaRPr>
          </a:p>
        </p:txBody>
      </p:sp>
      <p:pic>
        <p:nvPicPr>
          <p:cNvPr id="5" name="Picture 3" descr="barrel"/>
          <p:cNvPicPr>
            <a:picLocks noChangeAspect="1" noChangeArrowheads="1"/>
          </p:cNvPicPr>
          <p:nvPr/>
        </p:nvPicPr>
        <p:blipFill>
          <a:blip r:embed="rId4" cstate="print"/>
          <a:stretch>
            <a:fillRect/>
          </a:stretch>
        </p:blipFill>
        <p:spPr>
          <a:xfrm>
            <a:off x="3239338" y="1196913"/>
            <a:ext cx="5952231" cy="4464174"/>
          </a:xfrm>
          <a:prstGeom prst="rect">
            <a:avLst/>
          </a:prstGeom>
          <a:noFill/>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4781876"/>
      </p:ext>
    </p:extLst>
  </p:cSld>
  <p:clrMapOvr>
    <a:masterClrMapping/>
  </p:clrMapOvr>
  <mc:AlternateContent xmlns:mc="http://schemas.openxmlformats.org/markup-compatibility/2006">
    <mc:Choice xmlns:p14="http://schemas.microsoft.com/office/powerpoint/2010/main" Requires="p14">
      <p:transition spd="slow" p14:dur="2000" advTm="22048"/>
    </mc:Choice>
    <mc:Fallback>
      <p:transition spd="slow" advTm="2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179388" y="274638"/>
            <a:ext cx="3097212" cy="2433637"/>
          </a:xfrm>
        </p:spPr>
        <p:txBody>
          <a:bodyPr/>
          <a:lstStyle/>
          <a:p>
            <a:pPr algn="l" eaLnBrk="1" hangingPunct="1"/>
            <a:r>
              <a:rPr lang="el-GR" smtClean="0"/>
              <a:t>Κλασματική απόσταξη</a:t>
            </a:r>
          </a:p>
        </p:txBody>
      </p:sp>
      <p:graphicFrame>
        <p:nvGraphicFramePr>
          <p:cNvPr id="2050" name="Object 3"/>
          <p:cNvGraphicFramePr>
            <a:graphicFrameLocks noGrp="1" noChangeAspect="1"/>
          </p:cNvGraphicFramePr>
          <p:nvPr>
            <p:ph idx="1"/>
          </p:nvPr>
        </p:nvGraphicFramePr>
        <p:xfrm>
          <a:off x="3276600" y="188913"/>
          <a:ext cx="5480050" cy="6553200"/>
        </p:xfrm>
        <a:graphic>
          <a:graphicData uri="http://schemas.openxmlformats.org/presentationml/2006/ole">
            <mc:AlternateContent xmlns:mc="http://schemas.openxmlformats.org/markup-compatibility/2006">
              <mc:Choice xmlns:v="urn:schemas-microsoft-com:vml" Requires="v">
                <p:oleObj spid="_x0000_s2090" name="Photo Editor Photo" r:id="rId6" imgW="2060652" imgH="2463697" progId="">
                  <p:embed/>
                </p:oleObj>
              </mc:Choice>
              <mc:Fallback>
                <p:oleObj name="Photo Editor Photo" r:id="rId6" imgW="2060652" imgH="246369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88913"/>
                        <a:ext cx="54800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2627784" y="3059668"/>
            <a:ext cx="2232248" cy="369332"/>
          </a:xfrm>
          <a:prstGeom prst="rect">
            <a:avLst/>
          </a:prstGeom>
          <a:solidFill>
            <a:srgbClr val="FFFF00"/>
          </a:solidFill>
        </p:spPr>
        <p:txBody>
          <a:bodyPr wrap="square" rtlCol="0">
            <a:spAutoFit/>
          </a:bodyPr>
          <a:lstStyle/>
          <a:p>
            <a:pPr algn="ctr"/>
            <a:r>
              <a:rPr lang="el-GR" smtClean="0"/>
              <a:t>ΑΡΓΟ ΠΕΤΡΕΛΑΙΟ</a:t>
            </a:r>
            <a:endParaRPr lang="en-GB"/>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48"/>
    </mc:Choice>
    <mc:Fallback xmlns="">
      <p:transition spd="slow" advTm="3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ΧΗΜΙΚΗ ΕΠΕΞΕΡΓΑΣΙΑ</a:t>
            </a:r>
            <a:endParaRPr lang="en-GB" dirty="0"/>
          </a:p>
        </p:txBody>
      </p:sp>
      <p:sp>
        <p:nvSpPr>
          <p:cNvPr id="3" name="Content Placeholder 2"/>
          <p:cNvSpPr>
            <a:spLocks noGrp="1"/>
          </p:cNvSpPr>
          <p:nvPr>
            <p:ph idx="1"/>
          </p:nvPr>
        </p:nvSpPr>
        <p:spPr>
          <a:xfrm>
            <a:off x="457200" y="1340768"/>
            <a:ext cx="8229600" cy="4785395"/>
          </a:xfrm>
        </p:spPr>
        <p:txBody>
          <a:bodyPr>
            <a:normAutofit fontScale="92500" lnSpcReduction="10000"/>
          </a:bodyPr>
          <a:lstStyle/>
          <a:p>
            <a:pPr marL="0" indent="0">
              <a:buNone/>
            </a:pPr>
            <a:r>
              <a:rPr lang="el-GR" dirty="0" smtClean="0"/>
              <a:t>3 ΜΕΘΟΔΟΙ ΓΙΑ ΝΑ ΜΕΤΑΒΛΗΘΕΙ ΕΝΑ ΚΛΑΣΜΑ ΣΕ ΕΝΑ ΑΛΛΟ </a:t>
            </a:r>
          </a:p>
          <a:p>
            <a:pPr marL="514350" indent="-514350">
              <a:buFont typeface="+mj-lt"/>
              <a:buAutoNum type="arabicPeriod"/>
            </a:pPr>
            <a:r>
              <a:rPr lang="el-GR" smtClean="0"/>
              <a:t>ΔΙΑΣΠΑΣΗ ΤΩΝ </a:t>
            </a:r>
            <a:r>
              <a:rPr lang="el-GR" dirty="0" smtClean="0"/>
              <a:t>ΜΕΓΑΛΩΝ ΥΔΡΟΓΟΝΑΝΘΡΑΚΩΝ ΣΕ ΜΙΚΡΟΤΕΡΟΥΣ</a:t>
            </a:r>
            <a:r>
              <a:rPr lang="en-GB" dirty="0"/>
              <a:t>(</a:t>
            </a:r>
            <a:r>
              <a:rPr lang="en-GB" b="1" dirty="0"/>
              <a:t>cracking</a:t>
            </a:r>
            <a:r>
              <a:rPr lang="en-GB" dirty="0"/>
              <a:t>) </a:t>
            </a:r>
            <a:endParaRPr lang="el-GR" dirty="0" smtClean="0"/>
          </a:p>
          <a:p>
            <a:pPr marL="514350" indent="-514350">
              <a:buFont typeface="+mj-lt"/>
              <a:buAutoNum type="arabicPeriod"/>
            </a:pPr>
            <a:r>
              <a:rPr lang="el-GR" smtClean="0"/>
              <a:t>ΣΥΝΔΥΑΣΜΟΣ ΜΙΚΡΟΤΕΡΩΝ ΓΙΑ </a:t>
            </a:r>
            <a:r>
              <a:rPr lang="el-GR" dirty="0" smtClean="0"/>
              <a:t>ΤΗΝ ΔΗΜΙΟΥΡΓΙΑ ΜΕΓΑΛΥΤΕΡΩΝ ΑΛΥΣΙΔΩΝ</a:t>
            </a:r>
            <a:r>
              <a:rPr lang="en-GB" dirty="0"/>
              <a:t>(</a:t>
            </a:r>
            <a:r>
              <a:rPr lang="en-GB" b="1" dirty="0"/>
              <a:t>unification</a:t>
            </a:r>
            <a:r>
              <a:rPr lang="en-GB" dirty="0"/>
              <a:t>) </a:t>
            </a:r>
            <a:endParaRPr lang="el-GR" dirty="0" smtClean="0"/>
          </a:p>
          <a:p>
            <a:pPr marL="514350" indent="-514350">
              <a:buFont typeface="+mj-lt"/>
              <a:buAutoNum type="arabicPeriod"/>
            </a:pPr>
            <a:r>
              <a:rPr lang="el-GR" smtClean="0"/>
              <a:t>ΑΝΑΣΥΝΘΕΣΗ ΔΙΑΦΟΡΩΝ ΤΜΗΜΑΤΩΝ ΓΙΑ </a:t>
            </a:r>
            <a:r>
              <a:rPr lang="el-GR" dirty="0" smtClean="0"/>
              <a:t>ΤΗΝ ΔΗΜΙΟΥΡΓΙΑ ΤΩΝ ΕΠΙΘΥΜΗΤΩΝ ΥΔΡΟΓΟΝΑΝΘΡΑΚΩΝ</a:t>
            </a:r>
            <a:r>
              <a:rPr lang="en-GB" dirty="0"/>
              <a:t>(</a:t>
            </a:r>
            <a:r>
              <a:rPr lang="en-GB" b="1" dirty="0"/>
              <a:t>alteration</a:t>
            </a:r>
            <a:r>
              <a:rPr lang="en-GB" dirty="0"/>
              <a:t>) </a:t>
            </a:r>
            <a:endParaRPr lang="el-GR" dirty="0" smtClean="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17835322"/>
      </p:ext>
    </p:extLst>
  </p:cSld>
  <p:clrMapOvr>
    <a:masterClrMapping/>
  </p:clrMapOvr>
  <mc:AlternateContent xmlns:mc="http://schemas.openxmlformats.org/markup-compatibility/2006" xmlns:p14="http://schemas.microsoft.com/office/powerpoint/2010/main">
    <mc:Choice Requires="p14">
      <p:transition spd="slow" p14:dur="2000" advTm="41090"/>
    </mc:Choice>
    <mc:Fallback xmlns="">
      <p:transition spd="slow" advTm="41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CRACKING</a:t>
            </a:r>
            <a:endParaRPr lang="en-GB" dirty="0"/>
          </a:p>
        </p:txBody>
      </p:sp>
      <p:sp>
        <p:nvSpPr>
          <p:cNvPr id="3" name="Content Placeholder 2"/>
          <p:cNvSpPr>
            <a:spLocks noGrp="1"/>
          </p:cNvSpPr>
          <p:nvPr>
            <p:ph idx="1"/>
          </p:nvPr>
        </p:nvSpPr>
        <p:spPr>
          <a:xfrm>
            <a:off x="4162" y="908720"/>
            <a:ext cx="8888317" cy="5544616"/>
          </a:xfrm>
        </p:spPr>
        <p:txBody>
          <a:bodyPr>
            <a:normAutofit/>
          </a:bodyPr>
          <a:lstStyle/>
          <a:p>
            <a:pPr lvl="0"/>
            <a:r>
              <a:rPr lang="el-GR" b="1" dirty="0" smtClean="0">
                <a:latin typeface="Cambria" panose="02040503050406030204" pitchFamily="18" charset="0"/>
              </a:rPr>
              <a:t>ΘΕΡΜΑΝΣΗ</a:t>
            </a:r>
            <a:r>
              <a:rPr lang="en-GB" dirty="0" smtClean="0">
                <a:latin typeface="Cambria" panose="02040503050406030204" pitchFamily="18" charset="0"/>
              </a:rPr>
              <a:t> – </a:t>
            </a:r>
            <a:r>
              <a:rPr lang="el-GR" sz="2600" dirty="0" smtClean="0">
                <a:latin typeface="Cambria" panose="02040503050406030204" pitchFamily="18" charset="0"/>
              </a:rPr>
              <a:t>ΜΕΓΑΛΟΜΟΡΙΑΚΟΙ ΥΔΡΟΓΟΝΑΝΘΡΑΚΕΣ ΘΕΡΜΑΙΝΟΝΤΑΙ ΣΕ ΥΨΗΛΕΣ ΘΕΡΜΟΚΡΑΣΙΕΣ (ΜΕΡΙΚΕΣ ΦΟΡΕΣ ΚΑΙ ΠΙΕΣΕΙΣ) ΜΕΧΡΙ </a:t>
            </a:r>
            <a:r>
              <a:rPr lang="el-GR" sz="2600" smtClean="0">
                <a:latin typeface="Cambria" panose="02040503050406030204" pitchFamily="18" charset="0"/>
              </a:rPr>
              <a:t>ΝΑ ΑΡΧΙΣΕΙ Η ΔΙΑΣΠΑΣΗ.</a:t>
            </a:r>
            <a:r>
              <a:rPr lang="en-GB" sz="2600" smtClean="0">
                <a:latin typeface="Cambria" panose="02040503050406030204" pitchFamily="18" charset="0"/>
              </a:rPr>
              <a:t> </a:t>
            </a:r>
            <a:endParaRPr lang="en-GB" sz="3000" dirty="0">
              <a:latin typeface="Cambria" panose="02040503050406030204" pitchFamily="18" charset="0"/>
            </a:endParaRPr>
          </a:p>
          <a:p>
            <a:pPr marL="350838" lvl="2" indent="0">
              <a:buNone/>
            </a:pPr>
            <a:r>
              <a:rPr lang="el-GR" b="1" dirty="0" smtClean="0">
                <a:latin typeface="Cambria" panose="02040503050406030204" pitchFamily="18" charset="0"/>
              </a:rPr>
              <a:t>ΑΤΜΟΣ – ΥΨΗΛΗΣ ΘΕΡΜΟΚΡΑΣΙΑΣ </a:t>
            </a:r>
            <a:r>
              <a:rPr lang="el-GR" b="1" smtClean="0">
                <a:latin typeface="Cambria" panose="02040503050406030204" pitchFamily="18" charset="0"/>
              </a:rPr>
              <a:t>800 </a:t>
            </a:r>
            <a:r>
              <a:rPr lang="en-GB" b="1" baseline="30000" smtClean="0">
                <a:latin typeface="Cambria" panose="02040503050406030204" pitchFamily="18" charset="0"/>
              </a:rPr>
              <a:t>o</a:t>
            </a:r>
            <a:r>
              <a:rPr lang="en-GB" b="1" smtClean="0">
                <a:latin typeface="Cambria" panose="02040503050406030204" pitchFamily="18" charset="0"/>
              </a:rPr>
              <a:t>C </a:t>
            </a:r>
            <a:r>
              <a:rPr lang="el-GR" dirty="0" smtClean="0">
                <a:latin typeface="Cambria" panose="02040503050406030204" pitchFamily="18" charset="0"/>
              </a:rPr>
              <a:t>ΧΡΗΣΙΜΟΠΟΙΕΙΤΑΙ ΓΙΑ </a:t>
            </a:r>
            <a:r>
              <a:rPr lang="el-GR" smtClean="0">
                <a:latin typeface="Cambria" panose="02040503050406030204" pitchFamily="18" charset="0"/>
              </a:rPr>
              <a:t>ΝΑ ΔΙΑΣΠΑΣΕΙ </a:t>
            </a:r>
            <a:r>
              <a:rPr lang="el-GR" dirty="0" smtClean="0">
                <a:latin typeface="Cambria" panose="02040503050406030204" pitchFamily="18" charset="0"/>
              </a:rPr>
              <a:t>ΤΑ ΕΘΑΝΙΟ, ΒΟΥΤΑΝΙΟ, ΝΑΦΘΑ ΣΕ ΕΘΥΛΕΝΙΟ, ΒΕΝΖΕΝΙΟ ΠΡΟΣ ΠΑΡΑΣΚΕΥΗ ΧΗΜΙΚΩΝ</a:t>
            </a:r>
            <a:endParaRPr lang="en-GB" dirty="0">
              <a:latin typeface="Cambria" panose="02040503050406030204" pitchFamily="18" charset="0"/>
            </a:endParaRPr>
          </a:p>
          <a:p>
            <a:pPr marL="350838" lvl="2" indent="0">
              <a:buNone/>
            </a:pPr>
            <a:r>
              <a:rPr lang="el-GR" b="1" smtClean="0">
                <a:latin typeface="Cambria" panose="02040503050406030204" pitchFamily="18" charset="0"/>
              </a:rPr>
              <a:t>ΠΙΣΣΑ – </a:t>
            </a:r>
            <a:r>
              <a:rPr lang="el-GR" dirty="0" smtClean="0">
                <a:latin typeface="Cambria" panose="02040503050406030204" pitchFamily="18" charset="0"/>
              </a:rPr>
              <a:t>ΤΟ ΥΠΟΛΟΙΠΟ ΑΠΟ ΤΗΝ ΣΤΗΛΗ ΑΠΟΣΤΑΞΗΣ ΘΕΡΜΑΙΝΕΤΑΙ ΣΤΟΥΣ </a:t>
            </a:r>
            <a:r>
              <a:rPr lang="el-GR" smtClean="0">
                <a:latin typeface="Cambria" panose="02040503050406030204" pitchFamily="18" charset="0"/>
              </a:rPr>
              <a:t>480 </a:t>
            </a:r>
            <a:r>
              <a:rPr lang="en-GB" baseline="30000" smtClean="0">
                <a:latin typeface="Cambria" panose="02040503050406030204" pitchFamily="18" charset="0"/>
              </a:rPr>
              <a:t>o</a:t>
            </a:r>
            <a:r>
              <a:rPr lang="en-GB" smtClean="0">
                <a:latin typeface="Cambria" panose="02040503050406030204" pitchFamily="18" charset="0"/>
              </a:rPr>
              <a:t>C</a:t>
            </a:r>
            <a:r>
              <a:rPr lang="el-GR" dirty="0" smtClean="0">
                <a:latin typeface="Cambria" panose="02040503050406030204" pitchFamily="18" charset="0"/>
              </a:rPr>
              <a:t>, ΜΕΤΑ ΨΥΧΕΤΑΙ ΜΕ </a:t>
            </a:r>
            <a:r>
              <a:rPr lang="en-GB" dirty="0" smtClean="0">
                <a:latin typeface="Cambria" panose="02040503050406030204" pitchFamily="18" charset="0"/>
              </a:rPr>
              <a:t>GAS OIL </a:t>
            </a:r>
            <a:r>
              <a:rPr lang="el-GR" dirty="0" smtClean="0">
                <a:latin typeface="Cambria" panose="02040503050406030204" pitchFamily="18" charset="0"/>
              </a:rPr>
              <a:t>ΚΑΙ ΚΑΙΓΕΤΑΙ ΑΠΟΤΟΜΑ ΣΕ ΜΙΑ ΣΤΗΛΗ ΑΠΟΣΤΑΞΗΣ ΩΣΤΕ ΝΑ ΜΕΙΩΘΕΙ ΤΟ ΙΞΩΔΕΣ ΤΩΝ ΒΑΡΕΩΝ ΠΕΤΡΕΛΑΙΩΝ </a:t>
            </a:r>
            <a:r>
              <a:rPr lang="el-GR" smtClean="0">
                <a:latin typeface="Cambria" panose="02040503050406030204" pitchFamily="18" charset="0"/>
              </a:rPr>
              <a:t>ΚΑΙ ΝΑ ΠΑΡΑΧΘΕΙ Η </a:t>
            </a:r>
            <a:r>
              <a:rPr lang="el-GR" dirty="0" smtClean="0">
                <a:latin typeface="Cambria" panose="02040503050406030204" pitchFamily="18" charset="0"/>
              </a:rPr>
              <a:t>ΠΙΣΣΑ</a:t>
            </a:r>
            <a:r>
              <a:rPr lang="el-GR" smtClean="0">
                <a:latin typeface="Cambria" panose="02040503050406030204" pitchFamily="18" charset="0"/>
              </a:rPr>
              <a:t>.</a:t>
            </a:r>
            <a:r>
              <a:rPr lang="en-GB" smtClean="0">
                <a:latin typeface="Cambria" panose="02040503050406030204" pitchFamily="18" charset="0"/>
              </a:rPr>
              <a:t> </a:t>
            </a:r>
            <a:endParaRPr lang="en-GB" dirty="0">
              <a:latin typeface="Cambria"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7023229"/>
      </p:ext>
    </p:extLst>
  </p:cSld>
  <p:clrMapOvr>
    <a:masterClrMapping/>
  </p:clrMapOvr>
  <mc:AlternateContent xmlns:mc="http://schemas.openxmlformats.org/markup-compatibility/2006" xmlns:p14="http://schemas.microsoft.com/office/powerpoint/2010/main">
    <mc:Choice Requires="p14">
      <p:transition spd="slow" p14:dur="2000" advTm="133"/>
    </mc:Choice>
    <mc:Fallback xmlns="">
      <p:transition spd="slow" advTm="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4355976" cy="1872208"/>
          </a:xfrm>
        </p:spPr>
        <p:txBody>
          <a:bodyPr>
            <a:normAutofit/>
          </a:bodyPr>
          <a:lstStyle/>
          <a:p>
            <a:r>
              <a:rPr lang="en-GB" dirty="0" smtClean="0"/>
              <a:t>CRACKING</a:t>
            </a:r>
            <a:endParaRPr lang="en-GB" dirty="0"/>
          </a:p>
        </p:txBody>
      </p:sp>
      <p:sp>
        <p:nvSpPr>
          <p:cNvPr id="3" name="Content Placeholder 2"/>
          <p:cNvSpPr>
            <a:spLocks noGrp="1"/>
          </p:cNvSpPr>
          <p:nvPr>
            <p:ph idx="1"/>
          </p:nvPr>
        </p:nvSpPr>
        <p:spPr>
          <a:xfrm>
            <a:off x="457200" y="3789040"/>
            <a:ext cx="3610744" cy="2337123"/>
          </a:xfrm>
        </p:spPr>
        <p:txBody>
          <a:bodyPr>
            <a:normAutofit/>
          </a:bodyPr>
          <a:lstStyle/>
          <a:p>
            <a:pPr marL="0" indent="0">
              <a:buNone/>
            </a:pPr>
            <a:r>
              <a:rPr lang="el-GR" smtClean="0"/>
              <a:t>Διάσπαση των μεγάλων αλυσίδων υδρογονανθράκων </a:t>
            </a:r>
            <a:r>
              <a:rPr lang="el-GR" dirty="0" smtClean="0"/>
              <a:t>σε μικρότερες</a:t>
            </a:r>
          </a:p>
          <a:p>
            <a:endParaRPr lang="en-GB" dirty="0"/>
          </a:p>
        </p:txBody>
      </p:sp>
      <p:pic>
        <p:nvPicPr>
          <p:cNvPr id="4098" name="Picture 2" descr="oil-refining-cracking-un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2107"/>
            <a:ext cx="4572000" cy="603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1075111"/>
      </p:ext>
    </p:extLst>
  </p:cSld>
  <p:clrMapOvr>
    <a:masterClrMapping/>
  </p:clrMapOvr>
  <mc:AlternateContent xmlns:mc="http://schemas.openxmlformats.org/markup-compatibility/2006" xmlns:p14="http://schemas.microsoft.com/office/powerpoint/2010/main">
    <mc:Choice Requires="p14">
      <p:transition spd="slow" p14:dur="2000" advTm="23546"/>
    </mc:Choice>
    <mc:Fallback xmlns="">
      <p:transition spd="slow" advTm="23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r>
              <a:rPr lang="en-GB" dirty="0" smtClean="0"/>
              <a:t>CRACKING</a:t>
            </a:r>
            <a:endParaRPr lang="en-GB" dirty="0"/>
          </a:p>
        </p:txBody>
      </p:sp>
      <p:sp>
        <p:nvSpPr>
          <p:cNvPr id="3" name="Content Placeholder 2"/>
          <p:cNvSpPr>
            <a:spLocks noGrp="1"/>
          </p:cNvSpPr>
          <p:nvPr>
            <p:ph idx="1"/>
          </p:nvPr>
        </p:nvSpPr>
        <p:spPr>
          <a:xfrm>
            <a:off x="0" y="1412776"/>
            <a:ext cx="4716017" cy="4713387"/>
          </a:xfrm>
        </p:spPr>
        <p:txBody>
          <a:bodyPr>
            <a:normAutofit fontScale="92500" lnSpcReduction="10000"/>
          </a:bodyPr>
          <a:lstStyle/>
          <a:p>
            <a:pPr marL="0" indent="0">
              <a:buNone/>
            </a:pPr>
            <a:endParaRPr lang="en-GB" dirty="0"/>
          </a:p>
          <a:p>
            <a:pPr marL="350838" lvl="2" indent="0">
              <a:buNone/>
            </a:pPr>
            <a:r>
              <a:rPr lang="en-GB" sz="2800" b="1" smtClean="0">
                <a:latin typeface="Cambria" panose="02040503050406030204" pitchFamily="18" charset="0"/>
              </a:rPr>
              <a:t>K</a:t>
            </a:r>
            <a:r>
              <a:rPr lang="el-GR" sz="2800" b="1" smtClean="0">
                <a:latin typeface="Cambria" panose="02040503050406030204" pitchFamily="18" charset="0"/>
              </a:rPr>
              <a:t>Ω</a:t>
            </a:r>
            <a:r>
              <a:rPr lang="en-GB" sz="2800" b="1" smtClean="0">
                <a:latin typeface="Cambria" panose="02040503050406030204" pitchFamily="18" charset="0"/>
              </a:rPr>
              <a:t>K </a:t>
            </a:r>
            <a:r>
              <a:rPr lang="en-GB" sz="2800" dirty="0">
                <a:latin typeface="Cambria" panose="02040503050406030204" pitchFamily="18" charset="0"/>
              </a:rPr>
              <a:t>– TO </a:t>
            </a:r>
            <a:r>
              <a:rPr lang="el-GR" sz="2800" dirty="0">
                <a:latin typeface="Cambria" panose="02040503050406030204" pitchFamily="18" charset="0"/>
              </a:rPr>
              <a:t>ΥΠΟΛΟΙΠΟ ΑΠΟ ΤΗΝ ΣΤΗΛΗ ΑΠΟΣΤΑΞΗΣ ΘΕΡΜΑΙΝΕΤΑΙ </a:t>
            </a:r>
            <a:r>
              <a:rPr lang="el-GR" sz="2800">
                <a:latin typeface="Cambria" panose="02040503050406030204" pitchFamily="18" charset="0"/>
              </a:rPr>
              <a:t>ΣΕ </a:t>
            </a:r>
            <a:r>
              <a:rPr lang="el-GR" sz="2800" smtClean="0">
                <a:latin typeface="Cambria" panose="02040503050406030204" pitchFamily="18" charset="0"/>
              </a:rPr>
              <a:t>ΘΕΡΜΟΚΡΑΣΙΑ </a:t>
            </a:r>
            <a:r>
              <a:rPr lang="el-GR" sz="2800">
                <a:latin typeface="Cambria" panose="02040503050406030204" pitchFamily="18" charset="0"/>
              </a:rPr>
              <a:t>480 </a:t>
            </a:r>
            <a:r>
              <a:rPr lang="en-GB" sz="2800" baseline="30000">
                <a:latin typeface="Cambria" panose="02040503050406030204" pitchFamily="18" charset="0"/>
              </a:rPr>
              <a:t>o</a:t>
            </a:r>
            <a:r>
              <a:rPr lang="en-GB" sz="2800" smtClean="0">
                <a:latin typeface="Cambria" panose="02040503050406030204" pitchFamily="18" charset="0"/>
              </a:rPr>
              <a:t>C </a:t>
            </a:r>
            <a:r>
              <a:rPr lang="el-GR" sz="2800" dirty="0">
                <a:latin typeface="Cambria" panose="02040503050406030204" pitchFamily="18" charset="0"/>
              </a:rPr>
              <a:t>ΜΕΧΡΙ </a:t>
            </a:r>
            <a:r>
              <a:rPr lang="el-GR" sz="2800">
                <a:latin typeface="Cambria" panose="02040503050406030204" pitchFamily="18" charset="0"/>
              </a:rPr>
              <a:t>ΝΑ </a:t>
            </a:r>
            <a:r>
              <a:rPr lang="el-GR" sz="2800" smtClean="0">
                <a:latin typeface="Cambria" panose="02040503050406030204" pitchFamily="18" charset="0"/>
              </a:rPr>
              <a:t>ΔΙΑΣΠΑΣΤΕΙ ΣΕ </a:t>
            </a:r>
            <a:r>
              <a:rPr lang="el-GR" sz="2800" dirty="0">
                <a:latin typeface="Cambria" panose="02040503050406030204" pitchFamily="18" charset="0"/>
              </a:rPr>
              <a:t>ΜΑΖΟΥΤ, ΒΕΝΖΙΝΗ ΚΑΙ ΝΑΦΘΑ</a:t>
            </a:r>
            <a:r>
              <a:rPr lang="el-GR" sz="2800">
                <a:latin typeface="Cambria" panose="02040503050406030204" pitchFamily="18" charset="0"/>
              </a:rPr>
              <a:t>. </a:t>
            </a:r>
            <a:endParaRPr lang="el-GR" sz="2800" smtClean="0">
              <a:latin typeface="Cambria" panose="02040503050406030204" pitchFamily="18" charset="0"/>
            </a:endParaRPr>
          </a:p>
          <a:p>
            <a:pPr marL="350838" lvl="2" indent="0">
              <a:buNone/>
            </a:pPr>
            <a:r>
              <a:rPr lang="el-GR" sz="2800" smtClean="0">
                <a:latin typeface="Cambria" panose="02040503050406030204" pitchFamily="18" charset="0"/>
              </a:rPr>
              <a:t>ΟΤΑΝ </a:t>
            </a:r>
            <a:r>
              <a:rPr lang="el-GR" sz="2800" dirty="0">
                <a:latin typeface="Cambria" panose="02040503050406030204" pitchFamily="18" charset="0"/>
              </a:rPr>
              <a:t>ΟΛΟΚΛΗΡΩΘΕΙ Η ΔΙΕΡΓΑΣΙΑ ΠΑΡΑΜΕΝΕΙ ΤΟ ΚΩΚ ΠΟΥ ΕΙΝΑΙ ΕΝΑ ΒΑΡΥ ΥΠΟΛΟΙΠΟ ΣΧΕΔΟΝ ΚΑΘΑΡΟΣ ΑΝΘΡΑΚΑΣ.</a:t>
            </a:r>
            <a:endParaRPr lang="en-GB" sz="2800" dirty="0">
              <a:latin typeface="Cambria" panose="02040503050406030204" pitchFamily="18" charset="0"/>
            </a:endParaRPr>
          </a:p>
          <a:p>
            <a:pPr marL="0" indent="0">
              <a:buNone/>
            </a:pPr>
            <a:endParaRPr lang="en-GB" dirty="0"/>
          </a:p>
        </p:txBody>
      </p:sp>
      <p:pic>
        <p:nvPicPr>
          <p:cNvPr id="8194" name="Picture 2" descr="oil-refining-co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7" y="1700445"/>
            <a:ext cx="4427984" cy="506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0925859"/>
      </p:ext>
    </p:extLst>
  </p:cSld>
  <p:clrMapOvr>
    <a:masterClrMapping/>
  </p:clrMapOvr>
  <mc:AlternateContent xmlns:mc="http://schemas.openxmlformats.org/markup-compatibility/2006" xmlns:p14="http://schemas.microsoft.com/office/powerpoint/2010/main">
    <mc:Choice Requires="p14">
      <p:transition spd="slow" p14:dur="2000" advTm="26745"/>
    </mc:Choice>
    <mc:Fallback xmlns="">
      <p:transition spd="slow" advTm="2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ΑΝΑΜΟΡΦΩΤΗΣ(</a:t>
            </a:r>
            <a:r>
              <a:rPr lang="en-GB" dirty="0" smtClean="0"/>
              <a:t>REFORMER)</a:t>
            </a:r>
            <a:endParaRPr lang="en-GB" dirty="0"/>
          </a:p>
        </p:txBody>
      </p:sp>
      <p:sp>
        <p:nvSpPr>
          <p:cNvPr id="3" name="Content Placeholder 2"/>
          <p:cNvSpPr>
            <a:spLocks noGrp="1"/>
          </p:cNvSpPr>
          <p:nvPr>
            <p:ph idx="1"/>
          </p:nvPr>
        </p:nvSpPr>
        <p:spPr/>
        <p:txBody>
          <a:bodyPr/>
          <a:lstStyle/>
          <a:p>
            <a:r>
              <a:rPr lang="el-GR" b="1" dirty="0" smtClean="0"/>
              <a:t>ΣΥΝΘΕΤΕΙ ΑΛΥΣΙΔΕΣ ΥΔΡΟΓΟΝΑΝΘΡΑΚΩΝ</a:t>
            </a:r>
            <a:endParaRPr lang="en-GB" dirty="0"/>
          </a:p>
        </p:txBody>
      </p:sp>
      <p:pic>
        <p:nvPicPr>
          <p:cNvPr id="7170" name="Picture 2" descr="oil-refining-refor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102434"/>
            <a:ext cx="4551456" cy="45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8185441"/>
      </p:ext>
    </p:extLst>
  </p:cSld>
  <p:clrMapOvr>
    <a:masterClrMapping/>
  </p:clrMapOvr>
  <mc:AlternateContent xmlns:mc="http://schemas.openxmlformats.org/markup-compatibility/2006" xmlns:p14="http://schemas.microsoft.com/office/powerpoint/2010/main">
    <mc:Choice Requires="p14">
      <p:transition spd="slow" p14:dur="2000" advTm="14745"/>
    </mc:Choice>
    <mc:Fallback xmlns="">
      <p:transition spd="slow" advTm="14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706090"/>
          </a:xfrm>
        </p:spPr>
        <p:txBody>
          <a:bodyPr>
            <a:normAutofit fontScale="90000"/>
          </a:bodyPr>
          <a:lstStyle/>
          <a:p>
            <a:pPr eaLnBrk="1" hangingPunct="1"/>
            <a:r>
              <a:rPr lang="el-GR" smtClean="0">
                <a:solidFill>
                  <a:schemeClr val="accent2"/>
                </a:solidFill>
              </a:rPr>
              <a:t>ΠΕΤΡΕΛΑΙΟ</a:t>
            </a:r>
          </a:p>
        </p:txBody>
      </p:sp>
      <p:sp>
        <p:nvSpPr>
          <p:cNvPr id="10243" name="Rectangle 3"/>
          <p:cNvSpPr>
            <a:spLocks noGrp="1" noChangeArrowheads="1"/>
          </p:cNvSpPr>
          <p:nvPr>
            <p:ph idx="1"/>
          </p:nvPr>
        </p:nvSpPr>
        <p:spPr>
          <a:xfrm>
            <a:off x="457200" y="1268413"/>
            <a:ext cx="8229600" cy="4681537"/>
          </a:xfrm>
        </p:spPr>
        <p:txBody>
          <a:bodyPr/>
          <a:lstStyle/>
          <a:p>
            <a:pPr eaLnBrk="1" hangingPunct="1">
              <a:lnSpc>
                <a:spcPct val="80000"/>
              </a:lnSpc>
              <a:buFontTx/>
              <a:buNone/>
            </a:pPr>
            <a:endParaRPr lang="el-GR" sz="2800" dirty="0" smtClean="0"/>
          </a:p>
          <a:p>
            <a:pPr eaLnBrk="1" hangingPunct="1">
              <a:lnSpc>
                <a:spcPct val="80000"/>
              </a:lnSpc>
            </a:pPr>
            <a:r>
              <a:rPr lang="el-GR" b="1" dirty="0" smtClean="0">
                <a:solidFill>
                  <a:srgbClr val="FF0000"/>
                </a:solidFill>
              </a:rPr>
              <a:t>ΑΝΑΛΥΣΗ ΠΕΤΡΕΛΑΙΟΥ</a:t>
            </a:r>
          </a:p>
          <a:p>
            <a:pPr eaLnBrk="1" hangingPunct="1">
              <a:lnSpc>
                <a:spcPct val="80000"/>
              </a:lnSpc>
              <a:buFontTx/>
              <a:buNone/>
            </a:pPr>
            <a:r>
              <a:rPr lang="el-GR" sz="2800" dirty="0" smtClean="0"/>
              <a:t>	ΑΝΘΡΑΚΑΣ		84 - 87 %</a:t>
            </a:r>
          </a:p>
          <a:p>
            <a:pPr eaLnBrk="1" hangingPunct="1">
              <a:lnSpc>
                <a:spcPct val="80000"/>
              </a:lnSpc>
              <a:buFontTx/>
              <a:buNone/>
            </a:pPr>
            <a:r>
              <a:rPr lang="el-GR" sz="2800" dirty="0" smtClean="0"/>
              <a:t>	ΥΔΡΟΓΟΝΟ		11 - 16 %</a:t>
            </a:r>
          </a:p>
          <a:p>
            <a:pPr eaLnBrk="1" hangingPunct="1">
              <a:lnSpc>
                <a:spcPct val="80000"/>
              </a:lnSpc>
              <a:buFontTx/>
              <a:buNone/>
            </a:pPr>
            <a:r>
              <a:rPr lang="el-GR" sz="2800" dirty="0" smtClean="0"/>
              <a:t>	ΟΞΥΓΟΝΟ		  	  0 -   7 %</a:t>
            </a:r>
          </a:p>
          <a:p>
            <a:pPr eaLnBrk="1" hangingPunct="1">
              <a:lnSpc>
                <a:spcPct val="80000"/>
              </a:lnSpc>
              <a:buFontTx/>
              <a:buNone/>
            </a:pPr>
            <a:r>
              <a:rPr lang="el-GR" sz="2800" dirty="0" smtClean="0"/>
              <a:t>	ΑΖΩΤΟ			  0 -   7 %</a:t>
            </a:r>
          </a:p>
          <a:p>
            <a:pPr eaLnBrk="1" hangingPunct="1">
              <a:lnSpc>
                <a:spcPct val="80000"/>
              </a:lnSpc>
              <a:buFontTx/>
              <a:buNone/>
            </a:pPr>
            <a:r>
              <a:rPr lang="el-GR" sz="2800" dirty="0" smtClean="0"/>
              <a:t>	ΘΕΙΟ			  0 -   4 %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7641011"/>
      </p:ext>
    </p:extLst>
  </p:cSld>
  <p:clrMapOvr>
    <a:masterClrMapping/>
  </p:clrMapOvr>
  <mc:AlternateContent xmlns:mc="http://schemas.openxmlformats.org/markup-compatibility/2006" xmlns:p14="http://schemas.microsoft.com/office/powerpoint/2010/main">
    <mc:Choice Requires="p14">
      <p:transition spd="slow" p14:dur="2000" advTm="30677"/>
    </mc:Choice>
    <mc:Fallback xmlns="">
      <p:transition spd="slow" advTm="30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ALKYLATION</a:t>
            </a:r>
            <a:endParaRPr lang="en-GB" dirty="0"/>
          </a:p>
        </p:txBody>
      </p:sp>
      <p:sp>
        <p:nvSpPr>
          <p:cNvPr id="3" name="Content Placeholder 2"/>
          <p:cNvSpPr>
            <a:spLocks noGrp="1"/>
          </p:cNvSpPr>
          <p:nvPr>
            <p:ph idx="1"/>
          </p:nvPr>
        </p:nvSpPr>
        <p:spPr>
          <a:xfrm>
            <a:off x="457200" y="1600200"/>
            <a:ext cx="3970784" cy="4525963"/>
          </a:xfrm>
        </p:spPr>
        <p:txBody>
          <a:bodyPr/>
          <a:lstStyle/>
          <a:p>
            <a:r>
              <a:rPr lang="el-GR" dirty="0" smtClean="0"/>
              <a:t>ΜΕΤΑΒΑΛΛΕΙ ΑΛΥΣΙΔΕΣ</a:t>
            </a:r>
            <a:r>
              <a:rPr lang="en-GB" dirty="0" smtClean="0"/>
              <a:t> HC</a:t>
            </a:r>
            <a:endParaRPr lang="en-GB" dirty="0"/>
          </a:p>
        </p:txBody>
      </p:sp>
      <p:pic>
        <p:nvPicPr>
          <p:cNvPr id="6146" name="Picture 2" descr="oil-refining-alky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529" y="2132856"/>
            <a:ext cx="4531471" cy="472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18166925"/>
      </p:ext>
    </p:extLst>
  </p:cSld>
  <p:clrMapOvr>
    <a:masterClrMapping/>
  </p:clrMapOvr>
  <mc:AlternateContent xmlns:mc="http://schemas.openxmlformats.org/markup-compatibility/2006" xmlns:p14="http://schemas.microsoft.com/office/powerpoint/2010/main">
    <mc:Choice Requires="p14">
      <p:transition spd="slow" p14:dur="2000" advTm="18292"/>
    </mc:Choice>
    <mc:Fallback xmlns="">
      <p:transition spd="slow" advTm="1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ΚΛΑΣΜΑΤΙΚΗ ΑΠΟΣΤΑΞΗ: </a:t>
            </a:r>
            <a:br>
              <a:rPr lang="el-GR" dirty="0" smtClean="0"/>
            </a:br>
            <a:r>
              <a:rPr lang="el-GR" dirty="0" smtClean="0"/>
              <a:t>ΟΛΑ ΤΑ ΠΡΟΗΓΟΥΜΕΝΑ</a:t>
            </a:r>
            <a:endParaRPr lang="en-GB" dirty="0"/>
          </a:p>
        </p:txBody>
      </p:sp>
      <p:sp>
        <p:nvSpPr>
          <p:cNvPr id="3" name="Content Placeholder 2"/>
          <p:cNvSpPr>
            <a:spLocks noGrp="1"/>
          </p:cNvSpPr>
          <p:nvPr>
            <p:ph idx="1"/>
          </p:nvPr>
        </p:nvSpPr>
        <p:spPr/>
        <p:txBody>
          <a:bodyPr/>
          <a:lstStyle/>
          <a:p>
            <a:endParaRPr lang="en-GB"/>
          </a:p>
        </p:txBody>
      </p:sp>
      <p:pic>
        <p:nvPicPr>
          <p:cNvPr id="5122" name="Picture 2" descr="oil-refining-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098452"/>
            <a:ext cx="7234991" cy="475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8155076"/>
      </p:ext>
    </p:extLst>
  </p:cSld>
  <p:clrMapOvr>
    <a:masterClrMapping/>
  </p:clrMapOvr>
  <mc:AlternateContent xmlns:mc="http://schemas.openxmlformats.org/markup-compatibility/2006" xmlns:p14="http://schemas.microsoft.com/office/powerpoint/2010/main">
    <mc:Choice Requires="p14">
      <p:transition spd="slow" p14:dur="2000" advTm="43577"/>
    </mc:Choice>
    <mc:Fallback xmlns="">
      <p:transition spd="slow" advTm="4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ΚΛΑΣΜΑΤΙΚΗ ΑΠΟΣΤΑΞΗ:</a:t>
            </a:r>
            <a:r>
              <a:rPr lang="el-GR" dirty="0"/>
              <a:t/>
            </a:r>
            <a:br>
              <a:rPr lang="el-GR" dirty="0"/>
            </a:br>
            <a:endParaRPr lang="el-GR" dirty="0"/>
          </a:p>
        </p:txBody>
      </p:sp>
      <p:sp>
        <p:nvSpPr>
          <p:cNvPr id="3" name="Content Placeholder 2"/>
          <p:cNvSpPr>
            <a:spLocks noGrp="1"/>
          </p:cNvSpPr>
          <p:nvPr>
            <p:ph idx="1"/>
          </p:nvPr>
        </p:nvSpPr>
        <p:spPr>
          <a:xfrm>
            <a:off x="0" y="908720"/>
            <a:ext cx="9144000" cy="4525963"/>
          </a:xfrm>
        </p:spPr>
        <p:txBody>
          <a:bodyPr>
            <a:normAutofit lnSpcReduction="10000"/>
          </a:bodyPr>
          <a:lstStyle/>
          <a:p>
            <a:r>
              <a:rPr lang="el-GR" sz="2400" dirty="0" smtClean="0"/>
              <a:t>ΠΡΟΟΔΕΥΤΙΚΗ </a:t>
            </a:r>
            <a:r>
              <a:rPr lang="el-GR" sz="2400" dirty="0"/>
              <a:t>ΘΕΡΜΑΝΣΗ ΤΟΥ ΑΡΓΟΥ ΠΕΤΡΕΛΑΙΟΥ ΣΕ ΑΤΜΟΣΦΑΙΡΙΚΗ ΠΙΕΣΗ Ή ΣΕ ΧΑΜΗΛΗ ΠΙΕΣΗ, </a:t>
            </a:r>
            <a:r>
              <a:rPr lang="el-GR" sz="2400" dirty="0" smtClean="0"/>
              <a:t> ΠΟΥ ΕΠΙΤΥΓΧΑΝΕΙ ΤΟΝ ΔΙΑΧΩΡΙΣΜΟ </a:t>
            </a:r>
            <a:r>
              <a:rPr lang="el-GR" sz="2400" dirty="0"/>
              <a:t>ΤΩΝ ΣΥΣΤΑΤΙΚΩΝ ΤΟΥ.</a:t>
            </a:r>
          </a:p>
          <a:p>
            <a:r>
              <a:rPr lang="el-GR" sz="2400" dirty="0"/>
              <a:t> </a:t>
            </a:r>
          </a:p>
          <a:p>
            <a:r>
              <a:rPr lang="el-GR" sz="2400" dirty="0"/>
              <a:t>ΟΙ ΥΔΡΟΓΟΝΑΝΘΡΑΚΕΣ ΠΟΥ ΔΙΑΧΩΡΙΖΟΝΤΑΙ ΚΑΤΑ </a:t>
            </a:r>
            <a:r>
              <a:rPr lang="el-GR" sz="2400" dirty="0" smtClean="0"/>
              <a:t>ΔΙΑΣΤΗΜΑΤΑ/ΤΑΨΙΑ </a:t>
            </a:r>
            <a:r>
              <a:rPr lang="el-GR" sz="2400" dirty="0"/>
              <a:t>ΣΤΙΣ ΔΙΑΦΟΡΕΣ ΘΕΡΜΟΚΡΑΣΙΕΣ ΟΝΟΜΑΖΟΝΤΑΙ </a:t>
            </a:r>
            <a:r>
              <a:rPr lang="el-GR" sz="2400" b="1" u="sng" dirty="0"/>
              <a:t>ΚΛΑΣΜΑΤΑ ΑΠΟΣΤΑΞΗΣ</a:t>
            </a:r>
            <a:endParaRPr lang="el-GR" sz="2400" dirty="0"/>
          </a:p>
          <a:p>
            <a:r>
              <a:rPr lang="el-GR" sz="2400" dirty="0"/>
              <a:t> </a:t>
            </a:r>
          </a:p>
          <a:p>
            <a:r>
              <a:rPr lang="el-GR" sz="2400" b="1" dirty="0"/>
              <a:t>ΕΛΑΦΡΥ </a:t>
            </a:r>
            <a:r>
              <a:rPr lang="el-GR" sz="2400" b="1" dirty="0" smtClean="0"/>
              <a:t>ΚΛΑΣΜΑ</a:t>
            </a:r>
            <a:r>
              <a:rPr lang="el-GR" sz="2400" dirty="0"/>
              <a:t> </a:t>
            </a:r>
            <a:r>
              <a:rPr lang="el-GR" sz="2400" dirty="0" smtClean="0"/>
              <a:t> ΤΕΛΙΚΟ </a:t>
            </a:r>
            <a:r>
              <a:rPr lang="el-GR" sz="2400" dirty="0"/>
              <a:t>ΣΗΜΕΙΟ ΑΠΟΣΤΑΞΗΣ </a:t>
            </a:r>
            <a:r>
              <a:rPr lang="el-GR" sz="2400" u="sng" dirty="0"/>
              <a:t>200 </a:t>
            </a:r>
            <a:r>
              <a:rPr lang="el-GR" sz="2400" u="sng" baseline="30000" dirty="0"/>
              <a:t>ο</a:t>
            </a:r>
            <a:r>
              <a:rPr lang="en-US" sz="2400" u="sng" dirty="0"/>
              <a:t>C</a:t>
            </a:r>
            <a:r>
              <a:rPr lang="el-GR" sz="2400" dirty="0"/>
              <a:t>.</a:t>
            </a:r>
          </a:p>
          <a:p>
            <a:r>
              <a:rPr lang="el-GR" sz="2400" b="1" dirty="0"/>
              <a:t>ΜΕΣΑΙΟ </a:t>
            </a:r>
            <a:r>
              <a:rPr lang="el-GR" sz="2400" b="1" dirty="0" smtClean="0"/>
              <a:t>ΚΛΑΣΜΑ</a:t>
            </a:r>
            <a:r>
              <a:rPr lang="el-GR" sz="2400" dirty="0"/>
              <a:t> </a:t>
            </a:r>
            <a:r>
              <a:rPr lang="el-GR" sz="2400" dirty="0" smtClean="0"/>
              <a:t>   ΣΗΜΕΙΟ </a:t>
            </a:r>
            <a:r>
              <a:rPr lang="el-GR" sz="2400" dirty="0"/>
              <a:t>ΑΠΟΣΤΑΞΗΣ </a:t>
            </a:r>
            <a:r>
              <a:rPr lang="el-GR" sz="2400" u="sng" dirty="0"/>
              <a:t>200 – 300 </a:t>
            </a:r>
            <a:r>
              <a:rPr lang="el-GR" sz="2400" u="sng" baseline="30000" dirty="0"/>
              <a:t>o</a:t>
            </a:r>
            <a:r>
              <a:rPr lang="el-GR" sz="2400" u="sng" dirty="0"/>
              <a:t>C</a:t>
            </a:r>
            <a:r>
              <a:rPr lang="el-GR" sz="2400" dirty="0"/>
              <a:t>.</a:t>
            </a:r>
          </a:p>
          <a:p>
            <a:r>
              <a:rPr lang="el-GR" sz="2400" b="1" dirty="0"/>
              <a:t>ΒΑΡΥ ΚΛΑΣΜΑ</a:t>
            </a:r>
            <a:r>
              <a:rPr lang="el-GR" sz="2400" dirty="0"/>
              <a:t>	</a:t>
            </a:r>
            <a:r>
              <a:rPr lang="el-GR" sz="2400" dirty="0" smtClean="0"/>
              <a:t>      ΑΝΩ </a:t>
            </a:r>
            <a:r>
              <a:rPr lang="el-GR" sz="2400" dirty="0"/>
              <a:t>ΤΩΝ </a:t>
            </a:r>
            <a:r>
              <a:rPr lang="el-GR" sz="2400" u="sng" dirty="0"/>
              <a:t>300 </a:t>
            </a:r>
            <a:r>
              <a:rPr lang="el-GR" sz="2400" u="sng" baseline="30000" dirty="0"/>
              <a:t>o</a:t>
            </a:r>
            <a:r>
              <a:rPr lang="en-US" sz="2400" u="sng" dirty="0"/>
              <a:t>C</a:t>
            </a:r>
            <a:r>
              <a:rPr lang="el-GR" sz="2400" dirty="0"/>
              <a:t>.</a:t>
            </a:r>
          </a:p>
          <a:p>
            <a:endParaRPr lang="el-GR"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17929"/>
      </p:ext>
    </p:extLst>
  </p:cSld>
  <p:clrMapOvr>
    <a:masterClrMapping/>
  </p:clrMapOvr>
  <mc:AlternateContent xmlns:mc="http://schemas.openxmlformats.org/markup-compatibility/2006" xmlns:p14="http://schemas.microsoft.com/office/powerpoint/2010/main">
    <mc:Choice Requires="p14">
      <p:transition spd="slow" p14:dur="2000" advTm="45766"/>
    </mc:Choice>
    <mc:Fallback xmlns="">
      <p:transition spd="slow" advTm="4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3600" b="1" dirty="0"/>
              <a:t>ΠΑΡΑΓΩΓΑ ΤΟΥ ΠΕΤΡΕΛΑΙΟΥ</a:t>
            </a:r>
            <a:r>
              <a:rPr lang="el-GR" sz="3600" dirty="0"/>
              <a:t/>
            </a:r>
            <a:br>
              <a:rPr lang="el-GR" sz="3600" dirty="0"/>
            </a:br>
            <a:endParaRPr lang="el-GR"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08008592"/>
              </p:ext>
            </p:extLst>
          </p:nvPr>
        </p:nvGraphicFramePr>
        <p:xfrm>
          <a:off x="467544" y="836712"/>
          <a:ext cx="8229600" cy="5760720"/>
        </p:xfrm>
        <a:graphic>
          <a:graphicData uri="http://schemas.openxmlformats.org/drawingml/2006/table">
            <a:tbl>
              <a:tblPr firstRow="1" bandRow="1">
                <a:tableStyleId>{5C22544A-7EE6-4342-B048-85BDC9FD1C3A}</a:tableStyleId>
              </a:tblPr>
              <a:tblGrid>
                <a:gridCol w="3600400"/>
                <a:gridCol w="4629200"/>
              </a:tblGrid>
              <a:tr h="370840">
                <a:tc>
                  <a:txBody>
                    <a:bodyPr/>
                    <a:lstStyle/>
                    <a:p>
                      <a:r>
                        <a:rPr lang="el-GR" sz="4000" b="1" dirty="0" smtClean="0"/>
                        <a:t>ΑΡΓΟ</a:t>
                      </a:r>
                    </a:p>
                    <a:p>
                      <a:endParaRPr lang="el-GR" dirty="0"/>
                    </a:p>
                  </a:txBody>
                  <a:tcPr/>
                </a:tc>
                <a:tc>
                  <a:txBody>
                    <a:bodyPr/>
                    <a:lstStyle/>
                    <a:p>
                      <a:pPr lvl="0"/>
                      <a:r>
                        <a:rPr lang="el-GR" sz="1800" dirty="0" smtClean="0"/>
                        <a:t>ΕΛΑΦΡΑ ΒΕΝΖΙΝΗ</a:t>
                      </a:r>
                    </a:p>
                    <a:p>
                      <a:pPr lvl="0"/>
                      <a:r>
                        <a:rPr lang="el-GR" sz="1800" dirty="0" smtClean="0"/>
                        <a:t>ΒΑΡΕΙΑ ΒΕΝΖΙΝΗ</a:t>
                      </a:r>
                    </a:p>
                    <a:p>
                      <a:pPr lvl="0"/>
                      <a:r>
                        <a:rPr lang="el-GR" sz="1800" smtClean="0"/>
                        <a:t>ΝΕΦΤΙ</a:t>
                      </a:r>
                      <a:endParaRPr lang="el-GR" sz="1800" dirty="0" smtClean="0"/>
                    </a:p>
                    <a:p>
                      <a:pPr lvl="0"/>
                      <a:r>
                        <a:rPr lang="el-GR" sz="1800" smtClean="0"/>
                        <a:t>ΠΕΤΡΕΛΑΙΟ</a:t>
                      </a:r>
                      <a:endParaRPr lang="el-GR" sz="1800" dirty="0" smtClean="0"/>
                    </a:p>
                    <a:p>
                      <a:pPr lvl="0"/>
                      <a:r>
                        <a:rPr lang="el-GR" sz="1800" b="1" dirty="0" smtClean="0"/>
                        <a:t>ΜΑΖΟΥΤ</a:t>
                      </a:r>
                      <a:endParaRPr lang="el-GR" sz="1800"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3200" dirty="0" smtClean="0"/>
                        <a:t>ΜΑΖΟΥΤ </a:t>
                      </a:r>
                    </a:p>
                    <a:p>
                      <a:pPr marL="0" marR="0" indent="0" algn="l" defTabSz="914400" rtl="0" eaLnBrk="1" fontAlgn="auto" latinLnBrk="0" hangingPunct="1">
                        <a:lnSpc>
                          <a:spcPct val="100000"/>
                        </a:lnSpc>
                        <a:spcBef>
                          <a:spcPts val="0"/>
                        </a:spcBef>
                        <a:spcAft>
                          <a:spcPts val="0"/>
                        </a:spcAft>
                        <a:buClrTx/>
                        <a:buSzTx/>
                        <a:buFontTx/>
                        <a:buNone/>
                        <a:tabLst/>
                        <a:defRPr/>
                      </a:pPr>
                      <a:r>
                        <a:rPr lang="el-GR" sz="3200" dirty="0" smtClean="0"/>
                        <a:t>(με πυρόλυση)</a:t>
                      </a:r>
                    </a:p>
                    <a:p>
                      <a:endParaRPr lang="el-GR" dirty="0"/>
                    </a:p>
                  </a:txBody>
                  <a:tcPr/>
                </a:tc>
                <a:tc>
                  <a:txBody>
                    <a:bodyPr/>
                    <a:lstStyle/>
                    <a:p>
                      <a:pPr lvl="0"/>
                      <a:r>
                        <a:rPr lang="el-GR" sz="1800" dirty="0" smtClean="0"/>
                        <a:t>Αέρια Πυρόλυσης</a:t>
                      </a:r>
                    </a:p>
                    <a:p>
                      <a:pPr lvl="0"/>
                      <a:r>
                        <a:rPr lang="el-GR" sz="1800" dirty="0" smtClean="0"/>
                        <a:t>Βενζίνες</a:t>
                      </a:r>
                    </a:p>
                    <a:p>
                      <a:pPr lvl="0"/>
                      <a:r>
                        <a:rPr lang="el-GR" sz="1800" dirty="0" smtClean="0"/>
                        <a:t>Έλαια</a:t>
                      </a:r>
                    </a:p>
                    <a:p>
                      <a:pPr lvl="0"/>
                      <a:r>
                        <a:rPr lang="en-US" sz="1800" dirty="0" err="1" smtClean="0"/>
                        <a:t>Bitum</a:t>
                      </a:r>
                      <a:r>
                        <a:rPr lang="el-GR" sz="1800" dirty="0" smtClean="0"/>
                        <a:t> (πίσσα)</a:t>
                      </a:r>
                    </a:p>
                    <a:p>
                      <a:pPr lvl="0"/>
                      <a:r>
                        <a:rPr lang="el-GR" sz="1800" dirty="0" smtClean="0"/>
                        <a:t>Παραφίνη</a:t>
                      </a:r>
                    </a:p>
                    <a:p>
                      <a:pPr lvl="0"/>
                      <a:r>
                        <a:rPr lang="el-GR" sz="1800" dirty="0" smtClean="0"/>
                        <a:t>Κώκ πετρελαίου</a:t>
                      </a:r>
                    </a:p>
                    <a:p>
                      <a:pPr lvl="0"/>
                      <a:r>
                        <a:rPr lang="el-GR" sz="1800" dirty="0" smtClean="0"/>
                        <a:t>Μαζούτ πυρόλυσης</a:t>
                      </a:r>
                    </a:p>
                  </a:txBody>
                  <a:tcPr/>
                </a:tc>
              </a:tr>
              <a:tr h="370840">
                <a:tc gridSpan="2">
                  <a:txBody>
                    <a:bodyPr/>
                    <a:lstStyle/>
                    <a:p>
                      <a:r>
                        <a:rPr lang="el-GR" sz="1800" dirty="0" smtClean="0"/>
                        <a:t>ΠΡΙΝ ΑΠΟ ΤΗΝ ΚΛΑΣΜΑΤΙΚΗ ΑΠΟΣΤΑΞΗ ΑΠΟΜΑΚΡΥΝΕΤΑΙ ΤΟ </a:t>
                      </a:r>
                      <a:r>
                        <a:rPr lang="el-GR" sz="1800" b="1" u="sng" dirty="0" smtClean="0"/>
                        <a:t>ΑΕΡΙΟ</a:t>
                      </a:r>
                      <a:r>
                        <a:rPr lang="el-GR" sz="1800" dirty="0" smtClean="0"/>
                        <a:t> ΠΟΥ ΤΟ ΣΥΝΟΔΕΥΕΙ (</a:t>
                      </a:r>
                      <a:r>
                        <a:rPr lang="el-GR" sz="1800" b="1" u="sng" dirty="0" smtClean="0"/>
                        <a:t>ΦΤΩΧΟ ΑΕΡΙΟ</a:t>
                      </a:r>
                      <a:r>
                        <a:rPr lang="el-GR" sz="1800" dirty="0" smtClean="0"/>
                        <a:t>) </a:t>
                      </a:r>
                    </a:p>
                    <a:p>
                      <a:r>
                        <a:rPr lang="el-GR" sz="1800" dirty="0" smtClean="0"/>
                        <a:t> </a:t>
                      </a:r>
                    </a:p>
                    <a:p>
                      <a:r>
                        <a:rPr lang="el-GR" sz="1800" dirty="0" smtClean="0"/>
                        <a:t>ΤΟ «</a:t>
                      </a:r>
                      <a:r>
                        <a:rPr lang="el-GR" sz="1800" b="1" u="sng" dirty="0" smtClean="0"/>
                        <a:t>ΦΤΩΧΟ ΑΕΡΙΟ</a:t>
                      </a:r>
                      <a:r>
                        <a:rPr lang="el-GR" sz="1800" dirty="0" smtClean="0"/>
                        <a:t>» ΑΠΟΤΕΛΕΙΤΑΙ ΑΠΟ ΥΔΡΟΓΟΝΑΝΘΡΑΚΕΣ ΣΕ ΑΕΡΙΑ ΚΑΤΑΣΤΑΣΗ ΜΕ 1-4 ΑΤΟΜΑ ΑΝΘΡΑΚΑ, ΓΚΑΖΟΛΙΝΗ (ΥΓΡΟ ΚΛΑΣΜΑ ΠΟΥ ΠΕΡΙΕΧΕΙ ΚΥΡΙΩΣ ΑΛΚΑΝΙΑ ΜΕ 5 ΑΤΟΜΑ ΑΝΘΡΑΚΑ ΚΑΙ ΑΡΓΟ) </a:t>
                      </a:r>
                    </a:p>
                    <a:p>
                      <a:r>
                        <a:rPr lang="el-GR" sz="1800" dirty="0" smtClean="0"/>
                        <a:t> </a:t>
                      </a:r>
                    </a:p>
                    <a:p>
                      <a:r>
                        <a:rPr lang="el-GR" sz="1800" dirty="0" smtClean="0"/>
                        <a:t>ΑΠΟ ΤΟ ΦΤΩΧΟ ΑΕΡΙΟ ΑΠΟΜΟΝΩΝΟΝΤΑΙ </a:t>
                      </a:r>
                      <a:r>
                        <a:rPr lang="el-GR" sz="1800" b="1" dirty="0" smtClean="0"/>
                        <a:t>ΠΡΟΠΑΝΙΟ</a:t>
                      </a:r>
                      <a:r>
                        <a:rPr lang="el-GR" sz="1800" dirty="0" smtClean="0"/>
                        <a:t> ΚΑΙ </a:t>
                      </a:r>
                      <a:r>
                        <a:rPr lang="el-GR" sz="1800" b="1" dirty="0" smtClean="0"/>
                        <a:t>ΒΟΥΤΑΝΙΟ.</a:t>
                      </a:r>
                      <a:endParaRPr lang="el-GR" sz="1800" dirty="0"/>
                    </a:p>
                  </a:txBody>
                  <a:tcPr/>
                </a:tc>
                <a:tc hMerge="1">
                  <a:txBody>
                    <a:bodyPr/>
                    <a:lstStyle/>
                    <a:p>
                      <a:endParaRPr lang="el-GR"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6212436"/>
      </p:ext>
    </p:extLst>
  </p:cSld>
  <p:clrMapOvr>
    <a:masterClrMapping/>
  </p:clrMapOvr>
  <mc:AlternateContent xmlns:mc="http://schemas.openxmlformats.org/markup-compatibility/2006" xmlns:p14="http://schemas.microsoft.com/office/powerpoint/2010/main">
    <mc:Choice Requires="p14">
      <p:transition spd="slow" p14:dur="2000" advTm="53774"/>
    </mc:Choice>
    <mc:Fallback xmlns="">
      <p:transition spd="slow" advTm="5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z="4800" b="1" u="sng" dirty="0"/>
              <a:t>ΒΕΝΖΙΝΗ</a:t>
            </a:r>
            <a:br>
              <a:rPr lang="el-GR" sz="4800" b="1" u="sng" dirty="0"/>
            </a:br>
            <a:endParaRPr lang="el-GR" sz="4800" dirty="0"/>
          </a:p>
        </p:txBody>
      </p:sp>
      <p:sp>
        <p:nvSpPr>
          <p:cNvPr id="3" name="Content Placeholder 2"/>
          <p:cNvSpPr>
            <a:spLocks noGrp="1"/>
          </p:cNvSpPr>
          <p:nvPr>
            <p:ph idx="1"/>
          </p:nvPr>
        </p:nvSpPr>
        <p:spPr/>
        <p:txBody>
          <a:bodyPr>
            <a:normAutofit/>
          </a:bodyPr>
          <a:lstStyle/>
          <a:p>
            <a:r>
              <a:rPr lang="el-GR" dirty="0" smtClean="0"/>
              <a:t>ΥΓΡΟ </a:t>
            </a:r>
            <a:r>
              <a:rPr lang="el-GR" dirty="0"/>
              <a:t>ΚΛΑΣΜΑ ΜΕ ΑΠΟΣΤΑΞΗ ΣΤΟΥΣ 30-150 </a:t>
            </a:r>
            <a:r>
              <a:rPr lang="en-US" dirty="0"/>
              <a:t>C</a:t>
            </a:r>
            <a:endParaRPr lang="el-GR" dirty="0"/>
          </a:p>
          <a:p>
            <a:endParaRPr lang="el-GR" dirty="0" smtClean="0"/>
          </a:p>
          <a:p>
            <a:r>
              <a:rPr lang="el-GR" dirty="0" smtClean="0"/>
              <a:t>ΤΟ </a:t>
            </a:r>
            <a:r>
              <a:rPr lang="el-GR" dirty="0"/>
              <a:t>ΜΟΡΙΟ ΤΗΣ ΒΕΝΖΙΝΗΣ ΠΕΡΙΕΧΕΙ ΥΔΡΟΓΟΝΑΝΘΡΑΚΕΣ ΜΕ 5-10 ΑΤΟΜΑ ΑΝΘΡΑΚΑ</a:t>
            </a:r>
          </a:p>
          <a:p>
            <a:endParaRPr lang="el-GR" dirty="0" smtClean="0"/>
          </a:p>
          <a:p>
            <a:r>
              <a:rPr lang="el-GR" dirty="0" smtClean="0"/>
              <a:t>ΧΡΗΣΙΜΟΠΟΙΕΙΤΑΙ </a:t>
            </a:r>
            <a:r>
              <a:rPr lang="el-GR" dirty="0"/>
              <a:t>ΩΣ ΔΙΑΛΥΤΗΣ ΚΑΙ ΩΣ ΚΑΥΣΙΜΟ</a:t>
            </a: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8955294"/>
      </p:ext>
    </p:extLst>
  </p:cSld>
  <p:clrMapOvr>
    <a:masterClrMapping/>
  </p:clrMapOvr>
  <mc:AlternateContent xmlns:mc="http://schemas.openxmlformats.org/markup-compatibility/2006" xmlns:p14="http://schemas.microsoft.com/office/powerpoint/2010/main">
    <mc:Choice Requires="p14">
      <p:transition spd="slow" p14:dur="2000" advTm="17251"/>
    </mc:Choice>
    <mc:Fallback xmlns="">
      <p:transition spd="slow" advTm="1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42"/>
          </a:xfrm>
        </p:spPr>
        <p:txBody>
          <a:bodyPr>
            <a:normAutofit fontScale="90000"/>
          </a:bodyPr>
          <a:lstStyle/>
          <a:p>
            <a:endParaRPr lang="el-GR" dirty="0"/>
          </a:p>
        </p:txBody>
      </p:sp>
      <p:sp>
        <p:nvSpPr>
          <p:cNvPr id="3" name="Content Placeholder 2"/>
          <p:cNvSpPr>
            <a:spLocks noGrp="1"/>
          </p:cNvSpPr>
          <p:nvPr>
            <p:ph idx="1"/>
          </p:nvPr>
        </p:nvSpPr>
        <p:spPr>
          <a:xfrm>
            <a:off x="179512" y="692696"/>
            <a:ext cx="8712968" cy="5688632"/>
          </a:xfrm>
        </p:spPr>
        <p:txBody>
          <a:bodyPr/>
          <a:lstStyle/>
          <a:p>
            <a:r>
              <a:rPr lang="el-GR" sz="2800" b="1" dirty="0" smtClean="0"/>
              <a:t>ΦΩΤΙΣΤΙΚΟ </a:t>
            </a:r>
            <a:r>
              <a:rPr lang="el-GR" sz="2800" b="1" dirty="0"/>
              <a:t>ΠΕΤΡΕΛΑΙΟ</a:t>
            </a:r>
          </a:p>
          <a:p>
            <a:r>
              <a:rPr lang="el-GR" sz="2400" dirty="0"/>
              <a:t>ΥΓΡΟ ΑΠΟΣΤΑΓΜΑ, ΠΑΡΑΓΕΤΑΙ ΣΤΟΥΣ </a:t>
            </a:r>
            <a:r>
              <a:rPr lang="el-GR" sz="2400"/>
              <a:t>150-250 </a:t>
            </a:r>
            <a:r>
              <a:rPr lang="el-GR" sz="2400" baseline="30000" smtClean="0"/>
              <a:t>ο</a:t>
            </a:r>
            <a:r>
              <a:rPr lang="en-US" sz="2400" smtClean="0"/>
              <a:t>C</a:t>
            </a:r>
            <a:r>
              <a:rPr lang="el-GR" sz="2400" smtClean="0"/>
              <a:t> </a:t>
            </a:r>
            <a:r>
              <a:rPr lang="el-GR" sz="2400" dirty="0"/>
              <a:t>ΚΑΙ ΤΟ ΜΟΡΙΟ ΤΟΥ ΠΕΡΙΕΧΕΙ ΥΔΡΟΓΟΝΑΝΘΡΑΚΕΣ ΜΕ 10 – 15 ΑΤΟΜΑ ΑΝΘΡΑΚΑ</a:t>
            </a:r>
          </a:p>
          <a:p>
            <a:r>
              <a:rPr lang="el-GR" sz="2400" dirty="0"/>
              <a:t> </a:t>
            </a:r>
            <a:r>
              <a:rPr lang="el-GR" sz="2400" dirty="0" smtClean="0"/>
              <a:t>ΧΡΗΣΙΜΟΠΟΙΕΙΤΑΙ </a:t>
            </a:r>
            <a:r>
              <a:rPr lang="el-GR" sz="2400" dirty="0"/>
              <a:t>ΩΣ ΚΑΥΣΙΜΟ ΣΤΑ ΑΕΡΙΩΘΟΥΜΕΝΑ, ΚΑΙ ΩΣ ΦΩΤΙΣΤΙΚΟ</a:t>
            </a:r>
          </a:p>
          <a:p>
            <a:r>
              <a:rPr lang="el-GR" sz="2000" dirty="0"/>
              <a:t> </a:t>
            </a:r>
            <a:r>
              <a:rPr lang="el-GR" sz="2000" b="1" u="sng" dirty="0" smtClean="0"/>
              <a:t/>
            </a:r>
            <a:br>
              <a:rPr lang="el-GR" sz="2000" b="1" u="sng" dirty="0" smtClean="0"/>
            </a:br>
            <a:r>
              <a:rPr lang="el-GR" sz="2800" b="1" dirty="0" smtClean="0"/>
              <a:t>DIESEL</a:t>
            </a:r>
            <a:endParaRPr lang="el-GR" sz="2000" b="1" dirty="0" smtClean="0"/>
          </a:p>
          <a:p>
            <a:r>
              <a:rPr lang="el-GR" sz="2000" dirty="0" smtClean="0"/>
              <a:t>ΥΓΡΟ ΑΠΟΣΤΑΓΜΑ, ΚΙΤΡΙΝΟ-ΚΑΣΤΑΝΟΥ ΧΡΩΜΑΤΟΣ, ΠΑΡΑΓΕΤΑΙ ΜΕΤΑΞΥ </a:t>
            </a:r>
            <a:r>
              <a:rPr lang="el-GR" sz="2000" smtClean="0"/>
              <a:t>250-360 </a:t>
            </a:r>
            <a:r>
              <a:rPr lang="el-GR" sz="2000" baseline="30000" smtClean="0"/>
              <a:t>ο</a:t>
            </a:r>
            <a:r>
              <a:rPr lang="en-US" sz="2000" smtClean="0"/>
              <a:t>C</a:t>
            </a:r>
            <a:r>
              <a:rPr lang="el-GR" sz="2000" smtClean="0"/>
              <a:t> </a:t>
            </a:r>
            <a:r>
              <a:rPr lang="el-GR" sz="2000" dirty="0" smtClean="0"/>
              <a:t>ΚΑΙ ΤΟ ΜΟΡΙΟ ΤΟΥ ΠΕΡΙΕΧΕΙ ΥΔΡΟΓΟΝΑΝΘΡΑΚΕΣ ΜΕ 12 – 20 ΑΤΟΜΑ ΑΝΘΡΑΚΑ ΚΑΙ ΜΙΚΡΕΣ ΠΟΣΟΤΗΤΕΣ ΝΑΦΘΕΝΙΚΩΝ ΟΞΕΩΝ.</a:t>
            </a:r>
          </a:p>
          <a:p>
            <a:r>
              <a:rPr lang="el-GR" sz="2000" dirty="0" smtClean="0"/>
              <a:t>ΧΡΗΣΙΜΟΠΟΙΕΙΤΑΙ ΩΣ ΚΑΥΣΙΜΟΥ ΣΤΟΥΣ ΚΙΝΗΤΗΡΕΣ </a:t>
            </a:r>
            <a:r>
              <a:rPr lang="en-US" sz="2000" dirty="0" smtClean="0"/>
              <a:t>DIESEL</a:t>
            </a:r>
            <a:r>
              <a:rPr lang="el-GR" sz="2000" dirty="0" smtClean="0"/>
              <a:t> ΚΑΙ ΩΣ ΠΡΩΤΗ ΥΛΗ ΣΤΗΝ ΠΕΤΡΟΧΗΜΙΚΗ ΒΙΟΜΗΧΑΝΙΑ, ΣΤΙΣ ΔΙΕΡΓΑΣΙΕΣ ΠΥΡΟΛΥΣΗΣ.</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7471192"/>
      </p:ext>
    </p:extLst>
  </p:cSld>
  <p:clrMapOvr>
    <a:masterClrMapping/>
  </p:clrMapOvr>
  <mc:AlternateContent xmlns:mc="http://schemas.openxmlformats.org/markup-compatibility/2006" xmlns:p14="http://schemas.microsoft.com/office/powerpoint/2010/main">
    <mc:Choice Requires="p14">
      <p:transition spd="slow" p14:dur="2000" advTm="48948"/>
    </mc:Choice>
    <mc:Fallback xmlns="">
      <p:transition spd="slow" advTm="4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endParaRPr lang="el-GR" dirty="0"/>
          </a:p>
        </p:txBody>
      </p:sp>
      <p:sp>
        <p:nvSpPr>
          <p:cNvPr id="3" name="Content Placeholder 2"/>
          <p:cNvSpPr>
            <a:spLocks noGrp="1"/>
          </p:cNvSpPr>
          <p:nvPr>
            <p:ph idx="1"/>
          </p:nvPr>
        </p:nvSpPr>
        <p:spPr>
          <a:xfrm>
            <a:off x="467544" y="548680"/>
            <a:ext cx="8229600" cy="5832648"/>
          </a:xfrm>
        </p:spPr>
        <p:txBody>
          <a:bodyPr>
            <a:normAutofit/>
          </a:bodyPr>
          <a:lstStyle/>
          <a:p>
            <a:r>
              <a:rPr lang="el-GR" sz="2800" b="1" dirty="0" smtClean="0"/>
              <a:t>ΜΑΖΟΥΤ</a:t>
            </a:r>
            <a:endParaRPr lang="el-GR" sz="1800" b="1" dirty="0"/>
          </a:p>
          <a:p>
            <a:r>
              <a:rPr lang="el-GR" sz="2000" dirty="0"/>
              <a:t>ΕΙΝΑΙ ΥΠΟΛΕΙΜΜΑ ΜΕΤΑ ΤΟΝ ΔΙΑΧΩΡΙΣΜΟ ΤΩΝ ΥΠΟΛΟΙΠΩΝ ΚΛΑΣΜΑΤΩΝ ΤΟΥ ΑΡΓΟΥ.</a:t>
            </a:r>
          </a:p>
          <a:p>
            <a:r>
              <a:rPr lang="el-GR" sz="2000" dirty="0"/>
              <a:t>ΑΝΤΙΠΡΟΣΩΠΕΥΕΙ ΠΕΡΙΠΟΥ ΤΟ 45% ΤΗΣ ΑΡΧΙΚΗΣ ΠΟΣΟΤΗΤΑΣ ΤΟΥ ΑΡΓΟΥ ΠΕΤΡΕΛΑΙΟΥ ΠΟΥ ΥΠΟΒΑΛΛΕΤΑΙ ΣΕ ΚΛΑΣΜΑΤΙΚΗ ΑΠΟΣΤΑΞΗ.</a:t>
            </a:r>
          </a:p>
          <a:p>
            <a:r>
              <a:rPr lang="el-GR" sz="2000" dirty="0"/>
              <a:t>ΧΡΗΣΙΜΟΠΟΙΕΙΤΑΙ ΩΣ ΠΡΩΤΗ ΥΛΗ ΣΤΗΝ ΠΕΤΡΟΧΗΜΙΚΗ ΒΙΟΜΗΧΑΝΙΑ ΚΑΙ ΓΙΑ ΤΗΝ ΠΑΡΑΓΩΓΗ ΕΛΑΙΩΝ ΛΙΠΑΝΣΗΣ (ΟΡΥΚΤΕΛΑΙΑ), ΤΗΣ ΠΑΡΑΦΙΝΗΣ ΚΑΙ ΤΗΣ ΑΣΦΑΛΤΟΥ.</a:t>
            </a:r>
          </a:p>
          <a:p>
            <a:endParaRPr lang="el-GR" sz="1800" dirty="0"/>
          </a:p>
          <a:p>
            <a:r>
              <a:rPr lang="el-GR" sz="2800" b="1" dirty="0"/>
              <a:t>ΠΑΡΑΦΙΝΗ</a:t>
            </a:r>
            <a:endParaRPr lang="el-GR" sz="1800" b="1" dirty="0"/>
          </a:p>
          <a:p>
            <a:r>
              <a:rPr lang="el-GR" sz="2000" dirty="0"/>
              <a:t>ΛΕΥΚΗ ΜΑΖΑ, ΜΙΓΜΑ ΥΔΡΟΓΟΝΑΝΘΡΑΚΩΝ ΜΕ ΠΕΡΙΣΣΟΤΕΡΑ ΑΠΟ 20 ΑΤΟΜΑ ΑΝΘΡΑΚΑ ΣΤΟ ΜΟΡΙΟ ΤΗΣ.</a:t>
            </a:r>
          </a:p>
          <a:p>
            <a:r>
              <a:rPr lang="el-GR" sz="2000" dirty="0"/>
              <a:t>ΧΡΗΣΙΜΟΠΟΙΕΙΤΑΙ ΩΣ ΜΟΝΩΤΙΚΟ ΣΤΗΝ ΗΛΕΚΤΡΟΤΕΧΝΙΑ, ΣΤΗΝ ΠΑΡΑΓΩΓΗ ΑΔΙΑΒΡΟΧΩΝ ΝΗΜΑΤΩΝ, ΣΤΗΝ ΠΑΡΑΓΩΓΗ ΧΑΡΤΙΟΥ, ΚΛΠ.</a:t>
            </a:r>
          </a:p>
          <a:p>
            <a:endParaRPr lang="el-GR" sz="1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84169114"/>
      </p:ext>
    </p:extLst>
  </p:cSld>
  <p:clrMapOvr>
    <a:masterClrMapping/>
  </p:clrMapOvr>
  <mc:AlternateContent xmlns:mc="http://schemas.openxmlformats.org/markup-compatibility/2006" xmlns:p14="http://schemas.microsoft.com/office/powerpoint/2010/main">
    <mc:Choice Requires="p14">
      <p:transition spd="slow" p14:dur="2000" advTm="42428"/>
    </mc:Choice>
    <mc:Fallback xmlns="">
      <p:transition spd="slow" advTm="42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ΟΡΥΚΤΕΛΑΙΑ</a:t>
            </a:r>
            <a:br>
              <a:rPr lang="el-GR" b="1" dirty="0"/>
            </a:br>
            <a:endParaRPr lang="el-GR" dirty="0"/>
          </a:p>
        </p:txBody>
      </p:sp>
      <p:sp>
        <p:nvSpPr>
          <p:cNvPr id="3" name="Content Placeholder 2"/>
          <p:cNvSpPr>
            <a:spLocks noGrp="1"/>
          </p:cNvSpPr>
          <p:nvPr>
            <p:ph idx="1"/>
          </p:nvPr>
        </p:nvSpPr>
        <p:spPr>
          <a:xfrm>
            <a:off x="467544" y="980728"/>
            <a:ext cx="8229600" cy="4525963"/>
          </a:xfrm>
        </p:spPr>
        <p:txBody>
          <a:bodyPr/>
          <a:lstStyle/>
          <a:p>
            <a:r>
              <a:rPr lang="el-GR" dirty="0" smtClean="0"/>
              <a:t>ΠΑΧΥΡΡΕΥΣΤΑ </a:t>
            </a:r>
            <a:r>
              <a:rPr lang="el-GR" dirty="0"/>
              <a:t>ΥΓΡΑ ΚΛΑΣΜΑΤΑ, ΜΙΓΜΑ ΥΔΡΟΓΟΝΑΝΘΡΑΚΩΝ ΜΕ 20 – 50 ΑΤΟΜΑ ΑΝΘΡΑΚΑ </a:t>
            </a:r>
            <a:r>
              <a:rPr lang="el-GR"/>
              <a:t>ΣΤΟ </a:t>
            </a:r>
            <a:r>
              <a:rPr lang="el-GR" smtClean="0"/>
              <a:t>ΜΟΡΙΟ. </a:t>
            </a:r>
            <a:endParaRPr lang="el-GR" dirty="0"/>
          </a:p>
          <a:p>
            <a:r>
              <a:rPr lang="el-GR" dirty="0"/>
              <a:t>ΠΑΡΑΓΟΝΤΑΙ ΑΠΟ ΤΟ ΜΑΖΟΥΤ ΜΕ ΚΛΑΣΜΑΤΙΚΗ ΑΠΟΣΤΑΞΗ ΣΕ ΧΑΜΗΛΕΣ ΠΙΕΣΕΙΣ (ΥΠΟ ΚΕΝΟ).</a:t>
            </a:r>
          </a:p>
          <a:p>
            <a:r>
              <a:rPr lang="el-GR" dirty="0"/>
              <a:t>ΧΡΗΣΙΜΟΠΟΙΟΥΝΤΑΙ ΣΤΗΝ ΛΙΠΑΝΣΗ ΚΑΙ ΤΗΝ ΜΟΝΩΣΗ ΤΩΝ ΜΕΤΑΣΧΗΜΑΤΙΣΤΩΝ.</a:t>
            </a:r>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9095763"/>
      </p:ext>
    </p:extLst>
  </p:cSld>
  <p:clrMapOvr>
    <a:masterClrMapping/>
  </p:clrMapOvr>
  <mc:AlternateContent xmlns:mc="http://schemas.openxmlformats.org/markup-compatibility/2006" xmlns:p14="http://schemas.microsoft.com/office/powerpoint/2010/main">
    <mc:Choice Requires="p14">
      <p:transition spd="slow" p14:dur="2000" advTm="18805"/>
    </mc:Choice>
    <mc:Fallback xmlns="">
      <p:transition spd="slow" advTm="18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ΑΣΦΑΛΤΟΣ (BITUM)</a:t>
            </a:r>
            <a:br>
              <a:rPr lang="el-GR" b="1" dirty="0"/>
            </a:br>
            <a:endParaRPr lang="el-GR" dirty="0"/>
          </a:p>
        </p:txBody>
      </p:sp>
      <p:sp>
        <p:nvSpPr>
          <p:cNvPr id="3" name="Content Placeholder 2"/>
          <p:cNvSpPr>
            <a:spLocks noGrp="1"/>
          </p:cNvSpPr>
          <p:nvPr>
            <p:ph idx="1"/>
          </p:nvPr>
        </p:nvSpPr>
        <p:spPr>
          <a:xfrm>
            <a:off x="467544" y="980728"/>
            <a:ext cx="8229600" cy="4525963"/>
          </a:xfrm>
        </p:spPr>
        <p:txBody>
          <a:bodyPr>
            <a:normAutofit lnSpcReduction="10000"/>
          </a:bodyPr>
          <a:lstStyle/>
          <a:p>
            <a:r>
              <a:rPr lang="el-GR" sz="2800" dirty="0" smtClean="0"/>
              <a:t>ΠΑΧΥΡΡΕΥΣΤΗ </a:t>
            </a:r>
            <a:r>
              <a:rPr lang="el-GR" sz="2800" dirty="0"/>
              <a:t>ΟΥΣΙΑ ΦΑΙΟΥ ΧΡΩΜΑΤΟΣ</a:t>
            </a:r>
          </a:p>
          <a:p>
            <a:r>
              <a:rPr lang="el-GR" sz="2800" dirty="0"/>
              <a:t>ΑΠΟΤΕΛΕΙΤΑΙ ΑΠΟ ΜΕΙΓΜΑ ΒΑΡΕΩΝ ΥΔΡΟΓΟΝΑΝΘΡΑΚΩΝ, ΚΥΡΙΩΣ ΑΡΩΜΑΤΙΚΩΝ.</a:t>
            </a:r>
          </a:p>
          <a:p>
            <a:r>
              <a:rPr lang="el-GR" sz="2800" dirty="0"/>
              <a:t> </a:t>
            </a:r>
          </a:p>
          <a:p>
            <a:r>
              <a:rPr lang="el-GR" sz="2800" dirty="0"/>
              <a:t>ΠΑΡΑΓΕΤΑΙ ΩΣ ΥΠΟΛΕΙΜΜΑ ΣΤΗΝ ΚΛΑΣΜΑΤΙΚΗ ΑΠΟΣΤΑΞΗ ΤΟΥ ΜΑΖΟΥΤ Ή ΜΕ ΟΞΕΙΔΩΣΗ ΤΟΥ ΑΣΦΑΛΤΟΕΙΔΟΥΣ ΜΑΖΟΥΤ.</a:t>
            </a:r>
          </a:p>
          <a:p>
            <a:r>
              <a:rPr lang="el-GR" sz="2800" dirty="0"/>
              <a:t>ΧΡΗΣΙΜΟΠΟΙΕΙΤΑΙ ΣΤΗΝ ΞΥΛΕΙΑ, ΣΤΗΝ ΧΑΡΤΟΠΟΙΙΑ, ΣΤΙΣ ΜΟΝΩΣΕΙΣ, ΣΤΗΝ ΑΣΦΑΛΤΟΣΤΡΩΣΗ ΤΩΝ ΔΡΟΜΩΝ.</a:t>
            </a:r>
          </a:p>
          <a:p>
            <a:endParaRPr lang="el-G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56940737"/>
      </p:ext>
    </p:extLst>
  </p:cSld>
  <p:clrMapOvr>
    <a:masterClrMapping/>
  </p:clrMapOvr>
  <mc:AlternateContent xmlns:mc="http://schemas.openxmlformats.org/markup-compatibility/2006" xmlns:p14="http://schemas.microsoft.com/office/powerpoint/2010/main">
    <mc:Choice Requires="p14">
      <p:transition spd="slow" p14:dur="2000" advTm="27234"/>
    </mc:Choice>
    <mc:Fallback xmlns="">
      <p:transition spd="slow" advTm="27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l-GR" smtClean="0"/>
              <a:t>Ελλάδα: Έρευνα γιά πετρέλαιο</a:t>
            </a:r>
          </a:p>
        </p:txBody>
      </p:sp>
      <p:sp>
        <p:nvSpPr>
          <p:cNvPr id="7171" name="Rectangle 3"/>
          <p:cNvSpPr>
            <a:spLocks noGrp="1" noChangeArrowheads="1"/>
          </p:cNvSpPr>
          <p:nvPr>
            <p:ph idx="1"/>
          </p:nvPr>
        </p:nvSpPr>
        <p:spPr/>
        <p:txBody>
          <a:bodyPr/>
          <a:lstStyle/>
          <a:p>
            <a:pPr eaLnBrk="1" hangingPunct="1"/>
            <a:endParaRPr lang="el-GR"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5"/>
    </mc:Choice>
    <mc:Fallback xmlns="">
      <p:transition spd="slow" advTm="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nvPr>
        </p:nvSpPr>
        <p:spPr>
          <a:xfrm>
            <a:off x="457200" y="274638"/>
            <a:ext cx="4042792" cy="1143000"/>
          </a:xfrm>
        </p:spPr>
        <p:txBody>
          <a:bodyPr/>
          <a:lstStyle/>
          <a:p>
            <a:pPr eaLnBrk="1" hangingPunct="1"/>
            <a:r>
              <a:rPr lang="el-GR" dirty="0" smtClean="0">
                <a:solidFill>
                  <a:srgbClr val="C00000"/>
                </a:solidFill>
              </a:rPr>
              <a:t>πετρελαιοπηγή</a:t>
            </a:r>
          </a:p>
        </p:txBody>
      </p:sp>
      <p:pic>
        <p:nvPicPr>
          <p:cNvPr id="11267" name="Picture 5" descr="Trap.gif (36969 bytes)"/>
          <p:cNvPicPr>
            <a:picLocks noGrp="1" noChangeAspect="1" noChangeArrowheads="1"/>
          </p:cNvPicPr>
          <p:nvPr>
            <p:ph idx="1"/>
          </p:nvPr>
        </p:nvPicPr>
        <p:blipFill>
          <a:blip r:embed="rId5" cstate="print"/>
          <a:stretch>
            <a:fillRect/>
          </a:stretch>
        </p:blipFill>
        <p:spPr>
          <a:xfrm>
            <a:off x="5148064" y="36443"/>
            <a:ext cx="3878938" cy="679726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668651"/>
      </p:ext>
    </p:extLst>
  </p:cSld>
  <p:clrMapOvr>
    <a:masterClrMapping/>
  </p:clrMapOvr>
  <mc:AlternateContent xmlns:mc="http://schemas.openxmlformats.org/markup-compatibility/2006" xmlns:p14="http://schemas.microsoft.com/office/powerpoint/2010/main">
    <mc:Choice Requires="p14">
      <p:transition spd="slow" p14:dur="2000" advTm="14658"/>
    </mc:Choice>
    <mc:Fallback xmlns="">
      <p:transition spd="slow" advTm="1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7504" y="274638"/>
            <a:ext cx="3096344" cy="2362274"/>
          </a:xfrm>
        </p:spPr>
        <p:txBody>
          <a:bodyPr>
            <a:normAutofit/>
          </a:bodyPr>
          <a:lstStyle/>
          <a:p>
            <a:pPr eaLnBrk="1" hangingPunct="1"/>
            <a:r>
              <a:rPr lang="el-GR" sz="2400" dirty="0" smtClean="0"/>
              <a:t>ΠΕΡΙΟΧΕΣ ΕΡΕΥΝΑΣ ΥΔΡΟΓΟΝΑΝΘΡΑΚΩΝ ΚΑΙ ΓΕΩΤΡΗΣΕΙΣ</a:t>
            </a:r>
          </a:p>
        </p:txBody>
      </p:sp>
      <p:pic>
        <p:nvPicPr>
          <p:cNvPr id="8195" name="Picture 3"/>
          <p:cNvPicPr>
            <a:picLocks noGrp="1" noChangeAspect="1" noChangeArrowheads="1"/>
          </p:cNvPicPr>
          <p:nvPr>
            <p:ph idx="1"/>
          </p:nvPr>
        </p:nvPicPr>
        <p:blipFill>
          <a:blip r:embed="rId5" cstate="print"/>
          <a:srcRect/>
          <a:stretch>
            <a:fillRect/>
          </a:stretch>
        </p:blipFill>
        <p:spPr>
          <a:xfrm>
            <a:off x="3317875" y="260350"/>
            <a:ext cx="5638800" cy="612140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108"/>
    </mc:Choice>
    <mc:Fallback xmlns="">
      <p:transition spd="slow" advTm="4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5" cstate="print"/>
          <a:srcRect/>
          <a:stretch>
            <a:fillRect/>
          </a:stretch>
        </p:blipFill>
        <p:spPr>
          <a:xfrm>
            <a:off x="33702" y="143923"/>
            <a:ext cx="8211765" cy="6699707"/>
          </a:xfrm>
          <a:noFill/>
        </p:spPr>
      </p:pic>
      <p:sp>
        <p:nvSpPr>
          <p:cNvPr id="9218" name="Rectangle 2"/>
          <p:cNvSpPr>
            <a:spLocks noGrp="1" noChangeArrowheads="1"/>
          </p:cNvSpPr>
          <p:nvPr>
            <p:ph type="title"/>
          </p:nvPr>
        </p:nvSpPr>
        <p:spPr>
          <a:xfrm>
            <a:off x="7164288" y="188640"/>
            <a:ext cx="1882775" cy="1143000"/>
          </a:xfrm>
        </p:spPr>
        <p:txBody>
          <a:bodyPr>
            <a:normAutofit/>
          </a:bodyPr>
          <a:lstStyle/>
          <a:p>
            <a:pPr eaLnBrk="1" hangingPunct="1"/>
            <a:r>
              <a:rPr lang="el-GR" sz="2000" dirty="0" smtClean="0"/>
              <a:t>ΙΖΗΜΑΤΟΓΕΝΕΙΣ ΛΕΚΑΝΕΣ ΥΠΟ ΕΡΕΥΝΑ</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85"/>
    </mc:Choice>
    <mc:Fallback xmlns="">
      <p:transition spd="slow" advTm="2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285750"/>
            <a:ext cx="8229600" cy="774700"/>
          </a:xfrm>
        </p:spPr>
        <p:txBody>
          <a:bodyPr/>
          <a:lstStyle/>
          <a:p>
            <a:r>
              <a:rPr lang="en-US" smtClean="0"/>
              <a:t>Hubbert</a:t>
            </a:r>
            <a:endParaRPr lang="el-GR" smtClean="0"/>
          </a:p>
        </p:txBody>
      </p:sp>
      <p:sp>
        <p:nvSpPr>
          <p:cNvPr id="51203" name="Content Placeholder 2"/>
          <p:cNvSpPr>
            <a:spLocks noGrp="1"/>
          </p:cNvSpPr>
          <p:nvPr>
            <p:ph idx="1"/>
          </p:nvPr>
        </p:nvSpPr>
        <p:spPr/>
        <p:txBody>
          <a:bodyPr/>
          <a:lstStyle/>
          <a:p>
            <a:endParaRPr lang="el-GR" smtClean="0"/>
          </a:p>
        </p:txBody>
      </p:sp>
      <p:pic>
        <p:nvPicPr>
          <p:cNvPr id="51204" name="Picture 2"/>
          <p:cNvPicPr>
            <a:picLocks noChangeAspect="1" noChangeArrowheads="1"/>
          </p:cNvPicPr>
          <p:nvPr/>
        </p:nvPicPr>
        <p:blipFill>
          <a:blip r:embed="rId5" cstate="print"/>
          <a:srcRect/>
          <a:stretch>
            <a:fillRect/>
          </a:stretch>
        </p:blipFill>
        <p:spPr bwMode="auto">
          <a:xfrm>
            <a:off x="285750" y="1060450"/>
            <a:ext cx="8572500" cy="579755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846"/>
    </mc:Choice>
    <mc:Fallback xmlns="">
      <p:transition spd="slow" advTm="129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Content Placeholder 4"/>
          <p:cNvSpPr>
            <a:spLocks noGrp="1"/>
          </p:cNvSpPr>
          <p:nvPr>
            <p:ph idx="1"/>
          </p:nvPr>
        </p:nvSpPr>
        <p:spPr/>
        <p:txBody>
          <a:bodyPr/>
          <a:lstStyle/>
          <a:p>
            <a:endParaRPr lang="el-GR" dirty="0" smtClean="0"/>
          </a:p>
        </p:txBody>
      </p:sp>
      <p:pic>
        <p:nvPicPr>
          <p:cNvPr id="52227" name="Picture 4"/>
          <p:cNvPicPr>
            <a:picLocks noChangeAspect="1" noChangeArrowheads="1"/>
          </p:cNvPicPr>
          <p:nvPr/>
        </p:nvPicPr>
        <p:blipFill>
          <a:blip r:embed="rId5" cstate="print"/>
          <a:srcRect/>
          <a:stretch>
            <a:fillRect/>
          </a:stretch>
        </p:blipFill>
        <p:spPr bwMode="auto">
          <a:xfrm>
            <a:off x="1331641" y="443299"/>
            <a:ext cx="7812360" cy="6341949"/>
          </a:xfrm>
          <a:prstGeom prst="rect">
            <a:avLst/>
          </a:prstGeom>
          <a:noFill/>
          <a:ln w="9525">
            <a:noFill/>
            <a:miter lim="800000"/>
            <a:headEnd/>
            <a:tailEnd/>
          </a:ln>
        </p:spPr>
      </p:pic>
      <p:sp>
        <p:nvSpPr>
          <p:cNvPr id="52226" name="Rectangle 2"/>
          <p:cNvSpPr>
            <a:spLocks noGrp="1" noChangeArrowheads="1"/>
          </p:cNvSpPr>
          <p:nvPr>
            <p:ph type="title"/>
          </p:nvPr>
        </p:nvSpPr>
        <p:spPr>
          <a:xfrm>
            <a:off x="8566" y="19488"/>
            <a:ext cx="8229600" cy="490066"/>
          </a:xfrm>
        </p:spPr>
        <p:txBody>
          <a:bodyPr>
            <a:normAutofit fontScale="90000"/>
          </a:bodyPr>
          <a:lstStyle/>
          <a:p>
            <a:pPr eaLnBrk="1" hangingPunct="1"/>
            <a:r>
              <a:rPr lang="el-GR" sz="4000" dirty="0" smtClean="0">
                <a:solidFill>
                  <a:srgbClr val="FF0000"/>
                </a:solidFill>
                <a:latin typeface="Cambria" pitchFamily="18" charset="0"/>
              </a:rPr>
              <a:t>Πρόβλεψη μεγίστου</a:t>
            </a:r>
            <a:r>
              <a:rPr lang="en-US" sz="4000" dirty="0" smtClean="0">
                <a:solidFill>
                  <a:srgbClr val="FF0000"/>
                </a:solidFill>
                <a:latin typeface="Cambria" pitchFamily="18" charset="0"/>
              </a:rPr>
              <a:t> (</a:t>
            </a:r>
            <a:r>
              <a:rPr lang="el-GR" sz="4000" dirty="0" smtClean="0">
                <a:solidFill>
                  <a:srgbClr val="FF0000"/>
                </a:solidFill>
                <a:latin typeface="Cambria" pitchFamily="18" charset="0"/>
              </a:rPr>
              <a:t>αισιόδοξο)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96"/>
    </mc:Choice>
    <mc:Fallback xmlns="">
      <p:transition spd="slow" advTm="2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idx="1"/>
          </p:nvPr>
        </p:nvSpPr>
        <p:spPr/>
        <p:txBody>
          <a:bodyPr/>
          <a:lstStyle/>
          <a:p>
            <a:endParaRPr lang="el-GR" smtClean="0"/>
          </a:p>
        </p:txBody>
      </p:sp>
      <p:pic>
        <p:nvPicPr>
          <p:cNvPr id="53252" name="Picture 2"/>
          <p:cNvPicPr>
            <a:picLocks noChangeAspect="1" noChangeArrowheads="1"/>
          </p:cNvPicPr>
          <p:nvPr/>
        </p:nvPicPr>
        <p:blipFill>
          <a:blip r:embed="rId5" cstate="print"/>
          <a:srcRect/>
          <a:stretch>
            <a:fillRect/>
          </a:stretch>
        </p:blipFill>
        <p:spPr bwMode="auto">
          <a:xfrm>
            <a:off x="1115616" y="578489"/>
            <a:ext cx="8028384" cy="6279511"/>
          </a:xfrm>
          <a:prstGeom prst="rect">
            <a:avLst/>
          </a:prstGeom>
          <a:noFill/>
          <a:ln w="9525">
            <a:noFill/>
            <a:miter lim="800000"/>
            <a:headEnd/>
            <a:tailEnd/>
          </a:ln>
        </p:spPr>
      </p:pic>
      <p:sp>
        <p:nvSpPr>
          <p:cNvPr id="53250" name="Title 1"/>
          <p:cNvSpPr>
            <a:spLocks noGrp="1"/>
          </p:cNvSpPr>
          <p:nvPr>
            <p:ph type="title"/>
          </p:nvPr>
        </p:nvSpPr>
        <p:spPr>
          <a:xfrm>
            <a:off x="0" y="0"/>
            <a:ext cx="8229600" cy="548680"/>
          </a:xfrm>
        </p:spPr>
        <p:txBody>
          <a:bodyPr>
            <a:normAutofit fontScale="90000"/>
          </a:bodyPr>
          <a:lstStyle/>
          <a:p>
            <a:r>
              <a:rPr lang="el-GR" sz="3600" dirty="0" smtClean="0">
                <a:solidFill>
                  <a:srgbClr val="FF0000"/>
                </a:solidFill>
                <a:latin typeface="Cambria" pitchFamily="18" charset="0"/>
              </a:rPr>
              <a:t>Πρόβλεψη μεγίστου (απαισιόδοξο)</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90"/>
    </mc:Choice>
    <mc:Fallback xmlns="">
      <p:transition spd="slow" advTm="3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l-GR" smtClean="0"/>
              <a:t>Εκπομπές από υδρογονάνθρακες</a:t>
            </a:r>
          </a:p>
        </p:txBody>
      </p:sp>
      <p:pic>
        <p:nvPicPr>
          <p:cNvPr id="54275" name="Picture 3" descr="Global fossil carbon emissions, an indicator of consumption, for 1800-2000.  Total is black.  Oil is in blue."/>
          <p:cNvPicPr>
            <a:picLocks noGrp="1" noChangeAspect="1" noChangeArrowheads="1"/>
          </p:cNvPicPr>
          <p:nvPr>
            <p:ph idx="1"/>
          </p:nvPr>
        </p:nvPicPr>
        <p:blipFill>
          <a:blip r:embed="rId5" cstate="print"/>
          <a:srcRect/>
          <a:stretch>
            <a:fillRect/>
          </a:stretch>
        </p:blipFill>
        <p:spPr>
          <a:xfrm>
            <a:off x="684063" y="1229212"/>
            <a:ext cx="7775873" cy="5628788"/>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37"/>
    </mc:Choice>
    <mc:Fallback xmlns="">
      <p:transition spd="slow" advTm="37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el-GR" smtClean="0"/>
              <a:t>Υδρογονάνθρακες στην βενζίνη</a:t>
            </a:r>
          </a:p>
        </p:txBody>
      </p:sp>
      <p:pic>
        <p:nvPicPr>
          <p:cNvPr id="56323" name="Picture 5" descr="Βενζίνη Σύσταση"/>
          <p:cNvPicPr>
            <a:picLocks noGrp="1" noChangeAspect="1" noChangeArrowheads="1"/>
          </p:cNvPicPr>
          <p:nvPr>
            <p:ph idx="1"/>
          </p:nvPr>
        </p:nvPicPr>
        <p:blipFill>
          <a:blip r:embed="rId5" cstate="print"/>
          <a:srcRect/>
          <a:stretch>
            <a:fillRect/>
          </a:stretch>
        </p:blipFill>
        <p:spPr>
          <a:xfrm>
            <a:off x="-1588" y="1557338"/>
            <a:ext cx="9145588" cy="3311822"/>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07950" y="333375"/>
            <a:ext cx="1368425" cy="1143000"/>
          </a:xfrm>
        </p:spPr>
        <p:txBody>
          <a:bodyPr/>
          <a:lstStyle/>
          <a:p>
            <a:pPr eaLnBrk="1" hangingPunct="1"/>
            <a:r>
              <a:rPr lang="el-GR" sz="1600" smtClean="0"/>
              <a:t>Σ.Αραβία και Μπαχρέϊν - κοιτάσματα</a:t>
            </a:r>
          </a:p>
        </p:txBody>
      </p:sp>
      <p:pic>
        <p:nvPicPr>
          <p:cNvPr id="57347" name="Picture 3" descr="area1map_sm"/>
          <p:cNvPicPr>
            <a:picLocks noGrp="1" noChangeAspect="1" noChangeArrowheads="1"/>
          </p:cNvPicPr>
          <p:nvPr>
            <p:ph idx="1"/>
          </p:nvPr>
        </p:nvPicPr>
        <p:blipFill>
          <a:blip r:embed="rId5" cstate="print"/>
          <a:srcRect/>
          <a:stretch>
            <a:fillRect/>
          </a:stretch>
        </p:blipFill>
        <p:spPr>
          <a:xfrm>
            <a:off x="1547813" y="279400"/>
            <a:ext cx="7413625" cy="6299200"/>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78"/>
    </mc:Choice>
    <mc:Fallback xmlns="">
      <p:transition spd="slow" advTm="19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1811338" cy="1143000"/>
          </a:xfrm>
        </p:spPr>
        <p:txBody>
          <a:bodyPr/>
          <a:lstStyle/>
          <a:p>
            <a:pPr eaLnBrk="1" hangingPunct="1"/>
            <a:r>
              <a:rPr lang="el-GR" sz="1600" smtClean="0"/>
              <a:t>Κουβέϊτ και Ιράν: κοιτάσματα</a:t>
            </a:r>
          </a:p>
        </p:txBody>
      </p:sp>
      <p:pic>
        <p:nvPicPr>
          <p:cNvPr id="59395" name="Picture 3" descr="area2map_sm"/>
          <p:cNvPicPr>
            <a:picLocks noGrp="1" noChangeAspect="1" noChangeArrowheads="1"/>
          </p:cNvPicPr>
          <p:nvPr>
            <p:ph idx="1"/>
          </p:nvPr>
        </p:nvPicPr>
        <p:blipFill>
          <a:blip r:embed="rId5" cstate="print"/>
          <a:srcRect/>
          <a:stretch>
            <a:fillRect/>
          </a:stretch>
        </p:blipFill>
        <p:spPr>
          <a:xfrm>
            <a:off x="2930525" y="333375"/>
            <a:ext cx="5848350" cy="6524625"/>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79"/>
    </mc:Choice>
    <mc:Fallback xmlns="">
      <p:transition spd="slow" advTm="1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1450975" cy="1143000"/>
          </a:xfrm>
        </p:spPr>
        <p:txBody>
          <a:bodyPr/>
          <a:lstStyle/>
          <a:p>
            <a:pPr eaLnBrk="1" hangingPunct="1"/>
            <a:r>
              <a:rPr lang="el-GR" sz="2000" smtClean="0"/>
              <a:t>Σ.Αραβία, Ιράκ και Ιράν</a:t>
            </a:r>
          </a:p>
        </p:txBody>
      </p:sp>
      <p:pic>
        <p:nvPicPr>
          <p:cNvPr id="60419" name="Picture 3" descr="area3map_sm"/>
          <p:cNvPicPr>
            <a:picLocks noGrp="1" noChangeAspect="1" noChangeArrowheads="1"/>
          </p:cNvPicPr>
          <p:nvPr>
            <p:ph idx="1"/>
          </p:nvPr>
        </p:nvPicPr>
        <p:blipFill>
          <a:blip r:embed="rId5" cstate="print"/>
          <a:srcRect/>
          <a:stretch>
            <a:fillRect/>
          </a:stretch>
        </p:blipFill>
        <p:spPr>
          <a:xfrm>
            <a:off x="2770188" y="188913"/>
            <a:ext cx="6165850" cy="6480175"/>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89"/>
    </mc:Choice>
    <mc:Fallback xmlns="">
      <p:transition spd="slow" advTm="1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ΑΝΑΖΗΤΗΣΗ ΠΕΤΡΕΛΑΙΟΥ</a:t>
            </a:r>
            <a:endParaRPr lang="el-GR" dirty="0"/>
          </a:p>
        </p:txBody>
      </p:sp>
      <p:sp>
        <p:nvSpPr>
          <p:cNvPr id="3" name="Content Placeholder 2"/>
          <p:cNvSpPr>
            <a:spLocks noGrp="1"/>
          </p:cNvSpPr>
          <p:nvPr>
            <p:ph idx="1"/>
          </p:nvPr>
        </p:nvSpPr>
        <p:spPr/>
        <p:txBody>
          <a:bodyPr>
            <a:normAutofit/>
          </a:bodyPr>
          <a:lstStyle/>
          <a:p>
            <a:r>
              <a:rPr lang="el-GR" dirty="0" smtClean="0"/>
              <a:t>ΓΕΩΦΥΣΙΚΗ ΕΡΕΥΝΑ</a:t>
            </a:r>
          </a:p>
          <a:p>
            <a:pPr lvl="1"/>
            <a:r>
              <a:rPr lang="el-GR" dirty="0" smtClean="0"/>
              <a:t>ΤΑΧΥΤΗΤΑ ΔΙΑΔΟΣΗΣ ΚΥΜΑΤΩΝ</a:t>
            </a:r>
          </a:p>
          <a:p>
            <a:pPr lvl="1"/>
            <a:r>
              <a:rPr lang="el-GR" dirty="0" smtClean="0"/>
              <a:t>ΜΕΤΡΗΣΗ ΒΑΡΥΤΗΤΑΣ</a:t>
            </a:r>
          </a:p>
          <a:p>
            <a:pPr lvl="1"/>
            <a:r>
              <a:rPr lang="el-GR" dirty="0" smtClean="0"/>
              <a:t>ΜΕΤΡΗΣΗ ΗΛΕΚΤΡΙΚΗΣ ΑΝΤΙΣΤΑΣΗΣ ΕΔΑΦΩΝ</a:t>
            </a:r>
          </a:p>
          <a:p>
            <a:r>
              <a:rPr lang="el-GR" dirty="0" smtClean="0"/>
              <a:t>ΓΕΩΧΗΜΙΚΗ ΕΡΕΥΝΑ</a:t>
            </a:r>
          </a:p>
          <a:p>
            <a:pPr lvl="1"/>
            <a:r>
              <a:rPr lang="el-GR" dirty="0" smtClean="0"/>
              <a:t>ΧΗΜΙΚΗ </a:t>
            </a:r>
            <a:r>
              <a:rPr lang="el-GR" smtClean="0"/>
              <a:t>ΣΥΣΤΑΣΗ ΥΠΕΔΑΦΟΥΣ</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5614741"/>
      </p:ext>
    </p:extLst>
  </p:cSld>
  <p:clrMapOvr>
    <a:masterClrMapping/>
  </p:clrMapOvr>
  <mc:AlternateContent xmlns:mc="http://schemas.openxmlformats.org/markup-compatibility/2006" xmlns:p14="http://schemas.microsoft.com/office/powerpoint/2010/main">
    <mc:Choice Requires="p14">
      <p:transition spd="slow" p14:dur="2000" advTm="28691"/>
    </mc:Choice>
    <mc:Fallback xmlns="">
      <p:transition spd="slow" advTm="28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2170113" cy="1143000"/>
          </a:xfrm>
        </p:spPr>
        <p:txBody>
          <a:bodyPr/>
          <a:lstStyle/>
          <a:p>
            <a:pPr eaLnBrk="1" hangingPunct="1"/>
            <a:r>
              <a:rPr lang="el-GR" sz="2000" smtClean="0"/>
              <a:t>Σ.Αραβία και Ομάν: κοιτάσματα πετρελαίου</a:t>
            </a:r>
          </a:p>
        </p:txBody>
      </p:sp>
      <p:pic>
        <p:nvPicPr>
          <p:cNvPr id="61443" name="Picture 3" descr="area4map_sm"/>
          <p:cNvPicPr>
            <a:picLocks noGrp="1" noChangeAspect="1" noChangeArrowheads="1"/>
          </p:cNvPicPr>
          <p:nvPr>
            <p:ph idx="1"/>
          </p:nvPr>
        </p:nvPicPr>
        <p:blipFill>
          <a:blip r:embed="rId5" cstate="print"/>
          <a:srcRect/>
          <a:stretch>
            <a:fillRect/>
          </a:stretch>
        </p:blipFill>
        <p:spPr>
          <a:xfrm>
            <a:off x="3275013" y="188913"/>
            <a:ext cx="5597525" cy="6408737"/>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33"/>
    </mc:Choice>
    <mc:Fallback xmlns="">
      <p:transition spd="slow" advTm="1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l-GR" smtClean="0">
                <a:solidFill>
                  <a:srgbClr val="FF0000"/>
                </a:solidFill>
              </a:rPr>
              <a:t>Πισσούχοι άμμοι</a:t>
            </a:r>
            <a:br>
              <a:rPr lang="el-GR" smtClean="0">
                <a:solidFill>
                  <a:srgbClr val="FF0000"/>
                </a:solidFill>
              </a:rPr>
            </a:br>
            <a:r>
              <a:rPr lang="en-US" smtClean="0">
                <a:solidFill>
                  <a:srgbClr val="FF0000"/>
                </a:solidFill>
              </a:rPr>
              <a:t>oil sands (tar sands)</a:t>
            </a:r>
            <a:endParaRPr lang="el-GR" smtClean="0">
              <a:solidFill>
                <a:srgbClr val="FF0000"/>
              </a:solidFill>
            </a:endParaRPr>
          </a:p>
        </p:txBody>
      </p:sp>
      <p:sp>
        <p:nvSpPr>
          <p:cNvPr id="2051" name="Rectangle 3"/>
          <p:cNvSpPr>
            <a:spLocks noGrp="1" noChangeArrowheads="1"/>
          </p:cNvSpPr>
          <p:nvPr>
            <p:ph type="subTitle" idx="1"/>
          </p:nvPr>
        </p:nvSpPr>
        <p:spPr/>
        <p:txBody>
          <a:bodyPr/>
          <a:lstStyle/>
          <a:p>
            <a:pPr eaLnBrk="1" hangingPunct="1"/>
            <a:endParaRPr lang="el-GR"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0210294"/>
      </p:ext>
    </p:extLst>
  </p:cSld>
  <p:clrMapOvr>
    <a:masterClrMapping/>
  </p:clrMapOvr>
  <mc:AlternateContent xmlns:mc="http://schemas.openxmlformats.org/markup-compatibility/2006" xmlns:p14="http://schemas.microsoft.com/office/powerpoint/2010/main">
    <mc:Choice Requires="p14">
      <p:transition spd="slow" p14:dur="2000" advTm="9160"/>
    </mc:Choice>
    <mc:Fallback xmlns="">
      <p:transition spd="slow" advTm="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fontScale="90000"/>
          </a:bodyPr>
          <a:lstStyle/>
          <a:p>
            <a:pPr eaLnBrk="1" hangingPunct="1"/>
            <a:r>
              <a:rPr lang="en-GB" smtClean="0"/>
              <a:t>Alberta tar sands</a:t>
            </a:r>
            <a:r>
              <a:rPr lang="el-GR" smtClean="0"/>
              <a:t> : </a:t>
            </a:r>
            <a:br>
              <a:rPr lang="el-GR" smtClean="0"/>
            </a:br>
            <a:r>
              <a:rPr lang="el-GR" smtClean="0"/>
              <a:t>πισσούχοι άμμοι</a:t>
            </a:r>
          </a:p>
        </p:txBody>
      </p:sp>
      <p:graphicFrame>
        <p:nvGraphicFramePr>
          <p:cNvPr id="3074" name="Object 3"/>
          <p:cNvGraphicFramePr>
            <a:graphicFrameLocks noGrp="1" noChangeAspect="1"/>
          </p:cNvGraphicFramePr>
          <p:nvPr>
            <p:ph idx="1"/>
            <p:extLst>
              <p:ext uri="{D42A27DB-BD31-4B8C-83A1-F6EECF244321}">
                <p14:modId xmlns:p14="http://schemas.microsoft.com/office/powerpoint/2010/main" val="2036944219"/>
              </p:ext>
            </p:extLst>
          </p:nvPr>
        </p:nvGraphicFramePr>
        <p:xfrm>
          <a:off x="156" y="1772816"/>
          <a:ext cx="8783719" cy="4984144"/>
        </p:xfrm>
        <a:graphic>
          <a:graphicData uri="http://schemas.openxmlformats.org/presentationml/2006/ole">
            <mc:AlternateContent xmlns:mc="http://schemas.openxmlformats.org/markup-compatibility/2006">
              <mc:Choice xmlns:v="urn:schemas-microsoft-com:vml" Requires="v">
                <p:oleObj spid="_x0000_s8202" name="Photo Editor Photo" r:id="rId6" imgW="4366945" imgH="2477346" progId="">
                  <p:embed/>
                </p:oleObj>
              </mc:Choice>
              <mc:Fallback>
                <p:oleObj name="Photo Editor Photo" r:id="rId6" imgW="4366945" imgH="2477346"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 y="1772816"/>
                        <a:ext cx="8783719" cy="4984144"/>
                      </a:xfrm>
                      <a:prstGeom prst="rect">
                        <a:avLst/>
                      </a:prstGeom>
                      <a:noFill/>
                      <a:ln>
                        <a:noFill/>
                      </a:ln>
                      <a:effectLs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84466707"/>
      </p:ext>
    </p:extLst>
  </p:cSld>
  <p:clrMapOvr>
    <a:masterClrMapping/>
  </p:clrMapOvr>
  <mc:AlternateContent xmlns:mc="http://schemas.openxmlformats.org/markup-compatibility/2006" xmlns:p14="http://schemas.microsoft.com/office/powerpoint/2010/main">
    <mc:Choice Requires="p14">
      <p:transition spd="slow" p14:dur="2000" advTm="12150"/>
    </mc:Choice>
    <mc:Fallback xmlns="">
      <p:transition spd="slow" advTm="1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p:cNvPicPr>
            <a:picLocks noGrp="1" noChangeAspect="1" noChangeArrowheads="1"/>
          </p:cNvPicPr>
          <p:nvPr>
            <p:ph idx="4294967295"/>
          </p:nvPr>
        </p:nvPicPr>
        <p:blipFill>
          <a:blip r:embed="rId5" cstate="print"/>
          <a:srcRect/>
          <a:stretch>
            <a:fillRect/>
          </a:stretch>
        </p:blipFill>
        <p:spPr>
          <a:xfrm>
            <a:off x="341784" y="256338"/>
            <a:ext cx="8460432" cy="6345324"/>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9023544"/>
      </p:ext>
    </p:extLst>
  </p:cSld>
  <p:clrMapOvr>
    <a:masterClrMapping/>
  </p:clrMapOvr>
  <mc:AlternateContent xmlns:mc="http://schemas.openxmlformats.org/markup-compatibility/2006" xmlns:p14="http://schemas.microsoft.com/office/powerpoint/2010/main">
    <mc:Choice Requires="p14">
      <p:transition spd="slow" p14:dur="2000" advTm="10652"/>
    </mc:Choice>
    <mc:Fallback xmlns="">
      <p:transition spd="slow" advTm="1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title"/>
          </p:nvPr>
        </p:nvSpPr>
        <p:spPr/>
        <p:txBody>
          <a:bodyPr>
            <a:normAutofit fontScale="90000"/>
          </a:bodyPr>
          <a:lstStyle/>
          <a:p>
            <a:pPr eaLnBrk="1" hangingPunct="1"/>
            <a:r>
              <a:rPr lang="el-GR" sz="4000" smtClean="0"/>
              <a:t>Σύσταση των πισσούχων άμμων:</a:t>
            </a:r>
            <a:br>
              <a:rPr lang="el-GR" sz="4000" smtClean="0"/>
            </a:br>
            <a:r>
              <a:rPr lang="el-GR" sz="4000" smtClean="0"/>
              <a:t>άμμος,νερό και πίσσα(σε φιλμ)</a:t>
            </a:r>
          </a:p>
        </p:txBody>
      </p:sp>
      <p:pic>
        <p:nvPicPr>
          <p:cNvPr id="3075" name="Picture 5"/>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781297" y="1772816"/>
            <a:ext cx="5384800" cy="4525963"/>
          </a:xfrm>
          <a:noFill/>
        </p:spPr>
      </p:pic>
      <p:pic>
        <p:nvPicPr>
          <p:cNvPr id="11266" name="Picture 2" descr="http://ostseis.anl.gov/images/photos/OS-LabGroup8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894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ostseis.anl.gov/images/photos/OSFractured8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3"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ostseis.anl.gov/images/photos/OS-LargeField8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3"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ostseis.anl.gov/images/photos/OS_Facility_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2047"/>
            <a:ext cx="8532440" cy="682595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69989192"/>
      </p:ext>
    </p:extLst>
  </p:cSld>
  <p:clrMapOvr>
    <a:masterClrMapping/>
  </p:clrMapOvr>
  <mc:AlternateContent xmlns:mc="http://schemas.openxmlformats.org/markup-compatibility/2006" xmlns:p14="http://schemas.microsoft.com/office/powerpoint/2010/main">
    <mc:Choice Requires="p14">
      <p:transition spd="slow" p14:dur="2000" advTm="71732"/>
    </mc:Choice>
    <mc:Fallback xmlns="">
      <p:transition spd="slow" advTm="7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anim calcmode="lin" valueType="num">
                                      <p:cBhvr additive="base">
                                        <p:cTn id="11" dur="500" fill="hold"/>
                                        <p:tgtEl>
                                          <p:spTgt spid="11266"/>
                                        </p:tgtEl>
                                        <p:attrNameLst>
                                          <p:attrName>ppt_x</p:attrName>
                                        </p:attrNameLst>
                                      </p:cBhvr>
                                      <p:tavLst>
                                        <p:tav tm="0">
                                          <p:val>
                                            <p:strVal val="#ppt_x"/>
                                          </p:val>
                                        </p:tav>
                                        <p:tav tm="100000">
                                          <p:val>
                                            <p:strVal val="#ppt_x"/>
                                          </p:val>
                                        </p:tav>
                                      </p:tavLst>
                                    </p:anim>
                                    <p:anim calcmode="lin" valueType="num">
                                      <p:cBhvr additive="base">
                                        <p:cTn id="1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additive="base">
                                        <p:cTn id="17" dur="500" fill="hold"/>
                                        <p:tgtEl>
                                          <p:spTgt spid="11268"/>
                                        </p:tgtEl>
                                        <p:attrNameLst>
                                          <p:attrName>ppt_x</p:attrName>
                                        </p:attrNameLst>
                                      </p:cBhvr>
                                      <p:tavLst>
                                        <p:tav tm="0">
                                          <p:val>
                                            <p:strVal val="#ppt_x"/>
                                          </p:val>
                                        </p:tav>
                                        <p:tav tm="100000">
                                          <p:val>
                                            <p:strVal val="#ppt_x"/>
                                          </p:val>
                                        </p:tav>
                                      </p:tavLst>
                                    </p:anim>
                                    <p:anim calcmode="lin" valueType="num">
                                      <p:cBhvr additive="base">
                                        <p:cTn id="1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270"/>
                                        </p:tgtEl>
                                        <p:attrNameLst>
                                          <p:attrName>style.visibility</p:attrName>
                                        </p:attrNameLst>
                                      </p:cBhvr>
                                      <p:to>
                                        <p:strVal val="visible"/>
                                      </p:to>
                                    </p:set>
                                    <p:anim calcmode="lin" valueType="num">
                                      <p:cBhvr additive="base">
                                        <p:cTn id="23" dur="500" fill="hold"/>
                                        <p:tgtEl>
                                          <p:spTgt spid="11270"/>
                                        </p:tgtEl>
                                        <p:attrNameLst>
                                          <p:attrName>ppt_x</p:attrName>
                                        </p:attrNameLst>
                                      </p:cBhvr>
                                      <p:tavLst>
                                        <p:tav tm="0">
                                          <p:val>
                                            <p:strVal val="#ppt_x"/>
                                          </p:val>
                                        </p:tav>
                                        <p:tav tm="100000">
                                          <p:val>
                                            <p:strVal val="#ppt_x"/>
                                          </p:val>
                                        </p:tav>
                                      </p:tavLst>
                                    </p:anim>
                                    <p:anim calcmode="lin" valueType="num">
                                      <p:cBhvr additive="base">
                                        <p:cTn id="24"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272"/>
                                        </p:tgtEl>
                                        <p:attrNameLst>
                                          <p:attrName>style.visibility</p:attrName>
                                        </p:attrNameLst>
                                      </p:cBhvr>
                                      <p:to>
                                        <p:strVal val="visible"/>
                                      </p:to>
                                    </p:set>
                                    <p:anim calcmode="lin" valueType="num">
                                      <p:cBhvr additive="base">
                                        <p:cTn id="29" dur="500" fill="hold"/>
                                        <p:tgtEl>
                                          <p:spTgt spid="11272"/>
                                        </p:tgtEl>
                                        <p:attrNameLst>
                                          <p:attrName>ppt_x</p:attrName>
                                        </p:attrNameLst>
                                      </p:cBhvr>
                                      <p:tavLst>
                                        <p:tav tm="0">
                                          <p:val>
                                            <p:strVal val="#ppt_x"/>
                                          </p:val>
                                        </p:tav>
                                        <p:tav tm="100000">
                                          <p:val>
                                            <p:strVal val="#ppt_x"/>
                                          </p:val>
                                        </p:tav>
                                      </p:tavLst>
                                    </p:anim>
                                    <p:anim calcmode="lin" valueType="num">
                                      <p:cBhvr additive="base">
                                        <p:cTn id="30"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2290" name="Picture 2" descr="http://ostseis.anl.gov/images/photos/TS-Ground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ostseis.anl.gov/images/photos/TarSeeps8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4"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ostseis.anl.gov/images/photos/TarSands-6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 y="-18113"/>
            <a:ext cx="8968382" cy="689070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ostseis.anl.gov/images/photos/TS-Open_pit_Suncor-6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104" y="10326"/>
            <a:ext cx="6765336" cy="684767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45474705"/>
      </p:ext>
    </p:extLst>
  </p:cSld>
  <p:clrMapOvr>
    <a:masterClrMapping/>
  </p:clrMapOvr>
  <mc:AlternateContent xmlns:mc="http://schemas.openxmlformats.org/markup-compatibility/2006" xmlns:p14="http://schemas.microsoft.com/office/powerpoint/2010/main">
    <mc:Choice Requires="p14">
      <p:transition spd="slow" p14:dur="2000" advTm="24335"/>
    </mc:Choice>
    <mc:Fallback xmlns="">
      <p:transition spd="slow" advTm="24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animEffect transition="in" filter="fade">
                                      <p:cBhvr>
                                        <p:cTn id="11" dur="1000"/>
                                        <p:tgtEl>
                                          <p:spTgt spid="12292"/>
                                        </p:tgtEl>
                                      </p:cBhvr>
                                    </p:animEffect>
                                    <p:anim calcmode="lin" valueType="num">
                                      <p:cBhvr>
                                        <p:cTn id="12" dur="1000" fill="hold"/>
                                        <p:tgtEl>
                                          <p:spTgt spid="12292"/>
                                        </p:tgtEl>
                                        <p:attrNameLst>
                                          <p:attrName>ppt_x</p:attrName>
                                        </p:attrNameLst>
                                      </p:cBhvr>
                                      <p:tavLst>
                                        <p:tav tm="0">
                                          <p:val>
                                            <p:strVal val="#ppt_x"/>
                                          </p:val>
                                        </p:tav>
                                        <p:tav tm="100000">
                                          <p:val>
                                            <p:strVal val="#ppt_x"/>
                                          </p:val>
                                        </p:tav>
                                      </p:tavLst>
                                    </p:anim>
                                    <p:anim calcmode="lin" valueType="num">
                                      <p:cBhvr>
                                        <p:cTn id="13"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296"/>
                                        </p:tgtEl>
                                        <p:attrNameLst>
                                          <p:attrName>style.visibility</p:attrName>
                                        </p:attrNameLst>
                                      </p:cBhvr>
                                      <p:to>
                                        <p:strVal val="visible"/>
                                      </p:to>
                                    </p:set>
                                    <p:anim calcmode="lin" valueType="num">
                                      <p:cBhvr additive="base">
                                        <p:cTn id="18" dur="500" fill="hold"/>
                                        <p:tgtEl>
                                          <p:spTgt spid="12296"/>
                                        </p:tgtEl>
                                        <p:attrNameLst>
                                          <p:attrName>ppt_x</p:attrName>
                                        </p:attrNameLst>
                                      </p:cBhvr>
                                      <p:tavLst>
                                        <p:tav tm="0">
                                          <p:val>
                                            <p:strVal val="#ppt_x"/>
                                          </p:val>
                                        </p:tav>
                                        <p:tav tm="100000">
                                          <p:val>
                                            <p:strVal val="#ppt_x"/>
                                          </p:val>
                                        </p:tav>
                                      </p:tavLst>
                                    </p:anim>
                                    <p:anim calcmode="lin" valueType="num">
                                      <p:cBhvr additive="base">
                                        <p:cTn id="19"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l-GR" smtClean="0"/>
              <a:t>Φυσικά χαρακτηριστικά</a:t>
            </a:r>
          </a:p>
        </p:txBody>
      </p:sp>
      <p:sp>
        <p:nvSpPr>
          <p:cNvPr id="4099" name="Rectangle 3"/>
          <p:cNvSpPr>
            <a:spLocks noGrp="1" noChangeArrowheads="1"/>
          </p:cNvSpPr>
          <p:nvPr>
            <p:ph type="body" idx="1"/>
          </p:nvPr>
        </p:nvSpPr>
        <p:spPr>
          <a:xfrm>
            <a:off x="34925" y="908050"/>
            <a:ext cx="8929688" cy="5761038"/>
          </a:xfrm>
        </p:spPr>
        <p:txBody>
          <a:bodyPr/>
          <a:lstStyle/>
          <a:p>
            <a:pPr eaLnBrk="1" hangingPunct="1">
              <a:lnSpc>
                <a:spcPct val="80000"/>
              </a:lnSpc>
            </a:pPr>
            <a:r>
              <a:rPr lang="el-GR" sz="2800" smtClean="0">
                <a:latin typeface="Cambria" pitchFamily="18" charset="0"/>
              </a:rPr>
              <a:t>Οι πισσούχοι άμμοι είναι «υγρό-φιλοι»</a:t>
            </a:r>
          </a:p>
          <a:p>
            <a:pPr eaLnBrk="1" hangingPunct="1">
              <a:lnSpc>
                <a:spcPct val="80000"/>
              </a:lnSpc>
            </a:pPr>
            <a:r>
              <a:rPr lang="el-GR" sz="2800" smtClean="0">
                <a:latin typeface="Cambria" pitchFamily="18" charset="0"/>
              </a:rPr>
              <a:t>Κάθε κόκκος άμμου περιβάλλεται από ένα φίλμ νερού, που περικλείεται από ένα φίλμ αργού πετρελαίου (πισσώδους).</a:t>
            </a:r>
          </a:p>
          <a:p>
            <a:pPr eaLnBrk="1" hangingPunct="1">
              <a:lnSpc>
                <a:spcPct val="80000"/>
              </a:lnSpc>
            </a:pPr>
            <a:r>
              <a:rPr lang="el-GR" sz="2800" smtClean="0">
                <a:latin typeface="Cambria" pitchFamily="18" charset="0"/>
              </a:rPr>
              <a:t>Οι άμμοι συγκρατούνται στερεά μαζί, από τον δεσμό των κόκκων μεταξύ τους.</a:t>
            </a:r>
          </a:p>
          <a:p>
            <a:pPr eaLnBrk="1" hangingPunct="1">
              <a:lnSpc>
                <a:spcPct val="80000"/>
              </a:lnSpc>
            </a:pPr>
            <a:r>
              <a:rPr lang="el-GR" sz="2800" smtClean="0">
                <a:latin typeface="Cambria" pitchFamily="18" charset="0"/>
              </a:rPr>
              <a:t>Η άμμος αποτελείται από 92% κουάρτζ (</a:t>
            </a:r>
            <a:r>
              <a:rPr lang="el-GR" sz="2800" smtClean="0">
                <a:latin typeface="Cambria" pitchFamily="18" charset="0"/>
                <a:hlinkClick r:id="rId5" tooltip="Silicon"/>
              </a:rPr>
              <a:t>Si</a:t>
            </a:r>
            <a:r>
              <a:rPr lang="el-GR" sz="2800" smtClean="0">
                <a:latin typeface="Cambria" pitchFamily="18" charset="0"/>
                <a:hlinkClick r:id="rId6" tooltip="Oxygen"/>
              </a:rPr>
              <a:t>O</a:t>
            </a:r>
            <a:r>
              <a:rPr lang="el-GR" sz="2800" baseline="-25000" smtClean="0">
                <a:latin typeface="Cambria" pitchFamily="18" charset="0"/>
              </a:rPr>
              <a:t>2</a:t>
            </a:r>
            <a:r>
              <a:rPr lang="el-GR" sz="2800" smtClean="0">
                <a:latin typeface="Cambria" pitchFamily="18" charset="0"/>
              </a:rPr>
              <a:t>), με ίχνη:</a:t>
            </a:r>
          </a:p>
          <a:p>
            <a:pPr lvl="1" eaLnBrk="1" hangingPunct="1">
              <a:lnSpc>
                <a:spcPct val="80000"/>
              </a:lnSpc>
            </a:pPr>
            <a:r>
              <a:rPr lang="en-US" sz="2400" smtClean="0">
                <a:latin typeface="Cambria" pitchFamily="18" charset="0"/>
              </a:rPr>
              <a:t>mica</a:t>
            </a:r>
            <a:r>
              <a:rPr lang="el-GR" sz="2400" smtClean="0">
                <a:latin typeface="Cambria" pitchFamily="18" charset="0"/>
              </a:rPr>
              <a:t> (πυριτιούχο ορυκτό)</a:t>
            </a:r>
            <a:r>
              <a:rPr lang="en-US" sz="2400" smtClean="0">
                <a:latin typeface="Cambria" pitchFamily="18" charset="0"/>
              </a:rPr>
              <a:t>, </a:t>
            </a:r>
            <a:endParaRPr lang="el-GR" sz="2400" smtClean="0">
              <a:latin typeface="Cambria" pitchFamily="18" charset="0"/>
            </a:endParaRPr>
          </a:p>
          <a:p>
            <a:pPr lvl="1" eaLnBrk="1" hangingPunct="1">
              <a:lnSpc>
                <a:spcPct val="80000"/>
              </a:lnSpc>
            </a:pPr>
            <a:r>
              <a:rPr lang="en-US" sz="2400" smtClean="0">
                <a:latin typeface="Cambria" pitchFamily="18" charset="0"/>
              </a:rPr>
              <a:t>rutile</a:t>
            </a:r>
            <a:r>
              <a:rPr lang="el-GR" sz="2400" smtClean="0">
                <a:latin typeface="Cambria" pitchFamily="18" charset="0"/>
              </a:rPr>
              <a:t> (ορυκτό με οξείδιο του τιτανίου -TiO</a:t>
            </a:r>
            <a:r>
              <a:rPr lang="el-GR" sz="2400" baseline="-25000" smtClean="0">
                <a:latin typeface="Cambria" pitchFamily="18" charset="0"/>
              </a:rPr>
              <a:t>2</a:t>
            </a:r>
            <a:r>
              <a:rPr lang="el-GR" sz="2400" smtClean="0">
                <a:latin typeface="Cambria" pitchFamily="18" charset="0"/>
              </a:rPr>
              <a:t>, )</a:t>
            </a:r>
            <a:r>
              <a:rPr lang="en-US" sz="2400" smtClean="0">
                <a:latin typeface="Cambria" pitchFamily="18" charset="0"/>
              </a:rPr>
              <a:t>, </a:t>
            </a:r>
            <a:endParaRPr lang="el-GR" sz="2400" smtClean="0">
              <a:latin typeface="Cambria" pitchFamily="18" charset="0"/>
            </a:endParaRPr>
          </a:p>
          <a:p>
            <a:pPr lvl="1" eaLnBrk="1" hangingPunct="1">
              <a:lnSpc>
                <a:spcPct val="80000"/>
              </a:lnSpc>
            </a:pPr>
            <a:r>
              <a:rPr lang="el-GR" sz="2400" smtClean="0">
                <a:latin typeface="Cambria" pitchFamily="18" charset="0"/>
              </a:rPr>
              <a:t>ζιρκόνιο -</a:t>
            </a:r>
            <a:r>
              <a:rPr lang="el-GR" sz="2400" smtClean="0">
                <a:latin typeface="Cambria" pitchFamily="18" charset="0"/>
                <a:hlinkClick r:id="rId7" tooltip="Zirconium"/>
              </a:rPr>
              <a:t>Zr</a:t>
            </a:r>
            <a:r>
              <a:rPr lang="el-GR" sz="2400" smtClean="0">
                <a:latin typeface="Cambria" pitchFamily="18" charset="0"/>
                <a:hlinkClick r:id="rId5" tooltip="Silicon"/>
              </a:rPr>
              <a:t>Si</a:t>
            </a:r>
            <a:r>
              <a:rPr lang="el-GR" sz="2400" smtClean="0">
                <a:latin typeface="Cambria" pitchFamily="18" charset="0"/>
                <a:hlinkClick r:id="rId6" tooltip="Oxygen"/>
              </a:rPr>
              <a:t>O</a:t>
            </a:r>
            <a:r>
              <a:rPr lang="el-GR" sz="2400" baseline="-25000" smtClean="0">
                <a:latin typeface="Cambria" pitchFamily="18" charset="0"/>
              </a:rPr>
              <a:t>4</a:t>
            </a:r>
            <a:r>
              <a:rPr lang="el-GR" sz="2400" smtClean="0">
                <a:latin typeface="Cambria" pitchFamily="18" charset="0"/>
              </a:rPr>
              <a:t>)</a:t>
            </a:r>
            <a:r>
              <a:rPr lang="en-US" sz="2400" smtClean="0">
                <a:latin typeface="Cambria" pitchFamily="18" charset="0"/>
              </a:rPr>
              <a:t>, </a:t>
            </a:r>
            <a:endParaRPr lang="el-GR" sz="2400" smtClean="0">
              <a:latin typeface="Cambria" pitchFamily="18" charset="0"/>
            </a:endParaRPr>
          </a:p>
          <a:p>
            <a:pPr lvl="1" eaLnBrk="1" hangingPunct="1">
              <a:lnSpc>
                <a:spcPct val="80000"/>
              </a:lnSpc>
            </a:pPr>
            <a:r>
              <a:rPr lang="en-US" sz="2400" smtClean="0">
                <a:latin typeface="Cambria" pitchFamily="18" charset="0"/>
              </a:rPr>
              <a:t>tourmaline</a:t>
            </a:r>
            <a:r>
              <a:rPr lang="el-GR" sz="2400" smtClean="0">
                <a:latin typeface="Cambria" pitchFamily="18" charset="0"/>
              </a:rPr>
              <a:t> (ορυκτό)</a:t>
            </a:r>
            <a:r>
              <a:rPr lang="en-US" sz="2400" smtClean="0">
                <a:latin typeface="Cambria" pitchFamily="18" charset="0"/>
              </a:rPr>
              <a:t> </a:t>
            </a:r>
            <a:r>
              <a:rPr lang="el-GR" sz="2400" smtClean="0">
                <a:latin typeface="Cambria" pitchFamily="18" charset="0"/>
              </a:rPr>
              <a:t>και </a:t>
            </a:r>
          </a:p>
          <a:p>
            <a:pPr lvl="1" eaLnBrk="1" hangingPunct="1">
              <a:lnSpc>
                <a:spcPct val="80000"/>
              </a:lnSpc>
            </a:pPr>
            <a:r>
              <a:rPr lang="el-GR" sz="2400" smtClean="0">
                <a:latin typeface="Cambria" pitchFamily="18" charset="0"/>
              </a:rPr>
              <a:t>πυρίτη (θειούχος σίδηρος -FeS</a:t>
            </a:r>
            <a:r>
              <a:rPr lang="el-GR" sz="2400" baseline="-25000" smtClean="0">
                <a:latin typeface="Cambria" pitchFamily="18" charset="0"/>
              </a:rPr>
              <a:t>2</a:t>
            </a:r>
            <a:r>
              <a:rPr lang="el-GR" sz="2400" smtClean="0">
                <a:latin typeface="Cambria" pitchFamily="18" charset="0"/>
              </a:rPr>
              <a:t>). </a:t>
            </a:r>
            <a:endParaRPr lang="en-US" sz="2400" smtClean="0">
              <a:latin typeface="Cambria" pitchFamily="18" charset="0"/>
            </a:endParaRPr>
          </a:p>
          <a:p>
            <a:pPr eaLnBrk="1" hangingPunct="1">
              <a:lnSpc>
                <a:spcPct val="80000"/>
              </a:lnSpc>
            </a:pPr>
            <a:r>
              <a:rPr lang="el-GR" sz="2800" smtClean="0">
                <a:latin typeface="Cambria" pitchFamily="18" charset="0"/>
              </a:rPr>
              <a:t>Οι κόκκοι έχουν τριγωνικό σχήμα και είναι πολύ αιχμηροί (7.5 στην κλίμακα </a:t>
            </a:r>
            <a:r>
              <a:rPr lang="en-US" sz="2800" smtClean="0">
                <a:latin typeface="Cambria" pitchFamily="18" charset="0"/>
              </a:rPr>
              <a:t>Moh</a:t>
            </a:r>
            <a:r>
              <a:rPr lang="el-GR" sz="2800" smtClean="0">
                <a:latin typeface="Cambria" pitchFamily="18" charset="0"/>
              </a:rPr>
              <a:t>, όπου το διαμάντι έχει 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5458715"/>
      </p:ext>
    </p:extLst>
  </p:cSld>
  <p:clrMapOvr>
    <a:masterClrMapping/>
  </p:clrMapOvr>
  <mc:AlternateContent xmlns:mc="http://schemas.openxmlformats.org/markup-compatibility/2006" xmlns:p14="http://schemas.microsoft.com/office/powerpoint/2010/main">
    <mc:Choice Requires="p14">
      <p:transition spd="slow" p14:dur="2000" advTm="73121"/>
    </mc:Choice>
    <mc:Fallback xmlns="">
      <p:transition spd="slow" advTm="7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7"/>
          <p:cNvSpPr>
            <a:spLocks noGrp="1" noChangeArrowheads="1"/>
          </p:cNvSpPr>
          <p:nvPr>
            <p:ph type="title"/>
          </p:nvPr>
        </p:nvSpPr>
        <p:spPr/>
        <p:txBody>
          <a:bodyPr/>
          <a:lstStyle/>
          <a:p>
            <a:pPr eaLnBrk="1" hangingPunct="1"/>
            <a:r>
              <a:rPr lang="el-GR" smtClean="0"/>
              <a:t>Η κλίμακα του </a:t>
            </a:r>
            <a:r>
              <a:rPr lang="en-US" smtClean="0"/>
              <a:t>Moh</a:t>
            </a:r>
            <a:endParaRPr lang="el-GR" smtClean="0"/>
          </a:p>
        </p:txBody>
      </p:sp>
      <p:graphicFrame>
        <p:nvGraphicFramePr>
          <p:cNvPr id="7244" name="Group 76"/>
          <p:cNvGraphicFramePr>
            <a:graphicFrameLocks noGrp="1"/>
          </p:cNvGraphicFramePr>
          <p:nvPr>
            <p:ph idx="1"/>
          </p:nvPr>
        </p:nvGraphicFramePr>
        <p:xfrm>
          <a:off x="2124075" y="1600200"/>
          <a:ext cx="4608513" cy="4525967"/>
        </p:xfrm>
        <a:graphic>
          <a:graphicData uri="http://schemas.openxmlformats.org/drawingml/2006/table">
            <a:tbl>
              <a:tblPr/>
              <a:tblGrid>
                <a:gridCol w="762000"/>
                <a:gridCol w="2178050"/>
                <a:gridCol w="1668463"/>
              </a:tblGrid>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h</a:t>
                      </a:r>
                      <a:endParaRPr kumimoji="0" lang="el-GR" sz="1800" b="0" i="0" u="none" strike="noStrike" cap="none" normalizeH="0" baseline="0" smtClean="0">
                        <a:ln>
                          <a:noFill/>
                        </a:ln>
                        <a:solidFill>
                          <a:schemeClr val="tx1"/>
                        </a:solidFill>
                        <a:effectLst/>
                        <a:latin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Mineral</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chemeClr val="tx1"/>
                          </a:solidFill>
                          <a:effectLst/>
                          <a:latin typeface="Arial" charset="0"/>
                        </a:rPr>
                        <a:t>Brinell</a:t>
                      </a:r>
                      <a:r>
                        <a:rPr kumimoji="0" lang="el-GR" sz="1800" b="0" i="0" u="none" strike="noStrike" cap="none" normalizeH="0" baseline="0" smtClean="0">
                          <a:ln>
                            <a:noFill/>
                          </a:ln>
                          <a:solidFill>
                            <a:schemeClr val="tx1"/>
                          </a:solidFill>
                          <a:effectLst/>
                          <a:latin typeface="Arial" charset="0"/>
                        </a:rPr>
                        <a:t> </a:t>
                      </a:r>
                    </a:p>
                  </a:txBody>
                  <a:tcPr anchor="ctr" horzOverflow="overflow">
                    <a:lnL>
                      <a:noFill/>
                    </a:lnL>
                    <a:lnR cap="flat">
                      <a:noFill/>
                    </a:lnR>
                    <a:lnT cap="flat">
                      <a:noFill/>
                    </a:lnT>
                    <a:lnB>
                      <a:noFill/>
                    </a:lnB>
                    <a:lnTlToBr>
                      <a:noFill/>
                    </a:lnTlToBr>
                    <a:lnBlToTr>
                      <a:noFill/>
                    </a:lnBlToTr>
                    <a:noFill/>
                  </a:tcPr>
                </a:tc>
              </a:tr>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10</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hlinkClick r:id="rId5"/>
                        </a:rPr>
                        <a:t>Diamond</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  </a:t>
                      </a:r>
                    </a:p>
                  </a:txBody>
                  <a:tcPr anchor="ctr" horzOverflow="overflow">
                    <a:lnL>
                      <a:noFill/>
                    </a:lnL>
                    <a:lnR cap="flat">
                      <a:noFill/>
                    </a:lnR>
                    <a:lnT>
                      <a:noFill/>
                    </a:lnT>
                    <a:lnB>
                      <a:noFill/>
                    </a:lnB>
                    <a:lnTlToBr>
                      <a:noFill/>
                    </a:lnTlToBr>
                    <a:lnBlToTr>
                      <a:noFill/>
                    </a:lnBlToTr>
                    <a:noFill/>
                  </a:tcPr>
                </a:tc>
              </a:tr>
              <a:tr h="412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9</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hlinkClick r:id="rId6"/>
                        </a:rPr>
                        <a:t>Corundum</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667 </a:t>
                      </a:r>
                    </a:p>
                  </a:txBody>
                  <a:tcPr anchor="ctr"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8</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hlinkClick r:id="rId7"/>
                        </a:rPr>
                        <a:t>Topaz</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304 </a:t>
                      </a:r>
                    </a:p>
                  </a:txBody>
                  <a:tcPr anchor="ctr"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7</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hlinkClick r:id="rId8"/>
                        </a:rPr>
                        <a:t>Quartz</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178 </a:t>
                      </a:r>
                    </a:p>
                  </a:txBody>
                  <a:tcPr anchor="ctr"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6</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hlinkClick r:id="rId9"/>
                        </a:rPr>
                        <a:t>Feldspar</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147 </a:t>
                      </a:r>
                    </a:p>
                  </a:txBody>
                  <a:tcPr anchor="ctr"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5</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hlinkClick r:id="rId10"/>
                        </a:rPr>
                        <a:t>Apatite</a:t>
                      </a:r>
                      <a:endParaRPr kumimoji="0" lang="el-GR"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137 </a:t>
                      </a:r>
                    </a:p>
                  </a:txBody>
                  <a:tcPr anchor="ctr"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4</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Fluorspar</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64 </a:t>
                      </a:r>
                    </a:p>
                  </a:txBody>
                  <a:tcPr anchor="ctr" horzOverflow="overflow">
                    <a:lnL>
                      <a:noFill/>
                    </a:lnL>
                    <a:lnR cap="flat">
                      <a:noFill/>
                    </a:lnR>
                    <a:lnT>
                      <a:noFill/>
                    </a:lnT>
                    <a:lnB>
                      <a:noFill/>
                    </a:lnB>
                    <a:lnTlToBr>
                      <a:noFill/>
                    </a:lnTlToBr>
                    <a:lnBlToTr>
                      <a:noFill/>
                    </a:lnBlToTr>
                    <a:noFill/>
                  </a:tcPr>
                </a:tc>
              </a:tr>
              <a:tr h="4127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3</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Calcite</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53 </a:t>
                      </a:r>
                    </a:p>
                  </a:txBody>
                  <a:tcPr anchor="ctr"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2</a:t>
                      </a:r>
                    </a:p>
                  </a:txBody>
                  <a:tcPr anchor="ctr"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Gypsum</a:t>
                      </a:r>
                    </a:p>
                  </a:txBody>
                  <a:tcPr anchor="ctr" horzOverflow="overflow">
                    <a:lnL>
                      <a:noFill/>
                    </a:lnL>
                    <a:lnR>
                      <a:noFill/>
                    </a:lnR>
                    <a:lnT>
                      <a:noFill/>
                    </a:lnT>
                    <a:lnB>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12 </a:t>
                      </a:r>
                    </a:p>
                  </a:txBody>
                  <a:tcPr anchor="ctr" horzOverflow="overflow">
                    <a:lnL>
                      <a:noFill/>
                    </a:lnL>
                    <a:lnR cap="flat">
                      <a:noFill/>
                    </a:lnR>
                    <a:lnT>
                      <a:noFill/>
                    </a:lnT>
                    <a:lnB>
                      <a:noFill/>
                    </a:lnB>
                    <a:lnTlToBr>
                      <a:noFill/>
                    </a:lnTlToBr>
                    <a:lnBlToTr>
                      <a:noFill/>
                    </a:lnBlToTr>
                    <a:noFill/>
                  </a:tcPr>
                </a:tc>
              </a:tr>
              <a:tr h="4111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1</a:t>
                      </a:r>
                    </a:p>
                  </a:txBody>
                  <a:tcPr anchor="ctr" horzOverflow="overflow">
                    <a:lnL cap="flat">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Talc</a:t>
                      </a:r>
                    </a:p>
                  </a:txBody>
                  <a:tcPr anchor="ctr" horzOverflow="overflow">
                    <a:lnL>
                      <a:noFill/>
                    </a:lnL>
                    <a:lnR>
                      <a:noFill/>
                    </a:lnR>
                    <a:lnT>
                      <a:noFill/>
                    </a:lnT>
                    <a:lnB cap="flat">
                      <a:noFill/>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3</a:t>
                      </a:r>
                    </a:p>
                  </a:txBody>
                  <a:tcPr anchor="ctr" horzOverflow="overflow">
                    <a:lnL>
                      <a:noFill/>
                    </a:lnL>
                    <a:lnR cap="flat">
                      <a:noFill/>
                    </a:lnR>
                    <a:lnT>
                      <a:noFill/>
                    </a:lnT>
                    <a:lnB cap="flat">
                      <a:noFill/>
                    </a:lnB>
                    <a:lnTlToBr>
                      <a:noFill/>
                    </a:lnTlToBr>
                    <a:lnBlToTr>
                      <a:noFill/>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2347539"/>
      </p:ext>
    </p:extLst>
  </p:cSld>
  <p:clrMapOvr>
    <a:masterClrMapping/>
  </p:clrMapOvr>
  <mc:AlternateContent xmlns:mc="http://schemas.openxmlformats.org/markup-compatibility/2006" xmlns:p14="http://schemas.microsoft.com/office/powerpoint/2010/main">
    <mc:Choice Requires="p14">
      <p:transition spd="slow" p14:dur="2000" advTm="5713"/>
    </mc:Choice>
    <mc:Fallback xmlns="">
      <p:transition spd="slow" advTm="5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r>
              <a:rPr lang="el-GR" sz="4000" smtClean="0">
                <a:solidFill>
                  <a:srgbClr val="FF0000"/>
                </a:solidFill>
              </a:rPr>
              <a:t>Πετρελαιακοί άμμοι </a:t>
            </a:r>
            <a:r>
              <a:rPr lang="en-US" sz="4000" smtClean="0">
                <a:solidFill>
                  <a:srgbClr val="FF0000"/>
                </a:solidFill>
              </a:rPr>
              <a:t>(oil sands)</a:t>
            </a:r>
            <a:br>
              <a:rPr lang="en-US" sz="4000" smtClean="0">
                <a:solidFill>
                  <a:srgbClr val="FF0000"/>
                </a:solidFill>
              </a:rPr>
            </a:br>
            <a:r>
              <a:rPr lang="el-GR" sz="4000" smtClean="0">
                <a:solidFill>
                  <a:srgbClr val="FF0000"/>
                </a:solidFill>
              </a:rPr>
              <a:t>- περιέχουν </a:t>
            </a:r>
            <a:r>
              <a:rPr lang="en-US" sz="4000" smtClean="0">
                <a:solidFill>
                  <a:srgbClr val="FF0000"/>
                </a:solidFill>
              </a:rPr>
              <a:t>bitumen</a:t>
            </a:r>
            <a:endParaRPr lang="el-GR" sz="4000" smtClean="0">
              <a:solidFill>
                <a:srgbClr val="FF0000"/>
              </a:solidFill>
            </a:endParaRPr>
          </a:p>
        </p:txBody>
      </p:sp>
      <p:sp>
        <p:nvSpPr>
          <p:cNvPr id="6147" name="Rectangle 3"/>
          <p:cNvSpPr>
            <a:spLocks noGrp="1" noChangeArrowheads="1"/>
          </p:cNvSpPr>
          <p:nvPr>
            <p:ph type="body" idx="1"/>
          </p:nvPr>
        </p:nvSpPr>
        <p:spPr/>
        <p:txBody>
          <a:bodyPr/>
          <a:lstStyle/>
          <a:p>
            <a:pPr eaLnBrk="1" hangingPunct="1"/>
            <a:endParaRPr lang="en-US" dirty="0" smtClean="0"/>
          </a:p>
          <a:p>
            <a:pPr eaLnBrk="1" hangingPunct="1"/>
            <a:r>
              <a:rPr lang="en-US" dirty="0" smtClean="0"/>
              <a:t>BITUMEN</a:t>
            </a:r>
            <a:r>
              <a:rPr lang="el-GR" dirty="0" smtClean="0"/>
              <a:t>: αργό πετρέλαιο, με υψηλό ιξώδες (το χειμώνα είναι σκληρό σαν τσιμέντο, το καλοκαίρι μαλακό)</a:t>
            </a:r>
          </a:p>
          <a:p>
            <a:pPr eaLnBrk="1" hangingPunct="1"/>
            <a:endParaRPr lang="en-US" dirty="0" smtClean="0"/>
          </a:p>
          <a:p>
            <a:pPr eaLnBrk="1" hangingPunct="1"/>
            <a:r>
              <a:rPr lang="el-GR" dirty="0" smtClean="0"/>
              <a:t>Χρειάζονται 2 τόννοι πισσούχων άμμων γιά να παραχθούν 150 λίτρα αργού πετρελαίου</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544495"/>
      </p:ext>
    </p:extLst>
  </p:cSld>
  <p:clrMapOvr>
    <a:masterClrMapping/>
  </p:clrMapOvr>
  <mc:AlternateContent xmlns:mc="http://schemas.openxmlformats.org/markup-compatibility/2006" xmlns:p14="http://schemas.microsoft.com/office/powerpoint/2010/main">
    <mc:Choice Requires="p14">
      <p:transition spd="slow" p14:dur="2000" advTm="27508"/>
    </mc:Choice>
    <mc:Fallback xmlns="">
      <p:transition spd="slow" advTm="2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l-GR" smtClean="0">
                <a:solidFill>
                  <a:srgbClr val="FF0000"/>
                </a:solidFill>
              </a:rPr>
              <a:t>Η σύσταση του </a:t>
            </a:r>
            <a:r>
              <a:rPr lang="en-US" smtClean="0">
                <a:solidFill>
                  <a:srgbClr val="FF0000"/>
                </a:solidFill>
              </a:rPr>
              <a:t>Bitumen</a:t>
            </a:r>
            <a:endParaRPr lang="el-GR" smtClean="0">
              <a:solidFill>
                <a:srgbClr val="FF0000"/>
              </a:solidFill>
            </a:endParaRPr>
          </a:p>
        </p:txBody>
      </p:sp>
      <p:sp>
        <p:nvSpPr>
          <p:cNvPr id="7171" name="Rectangle 3"/>
          <p:cNvSpPr>
            <a:spLocks noGrp="1" noChangeArrowheads="1"/>
          </p:cNvSpPr>
          <p:nvPr>
            <p:ph type="body" idx="1"/>
          </p:nvPr>
        </p:nvSpPr>
        <p:spPr/>
        <p:txBody>
          <a:bodyPr/>
          <a:lstStyle/>
          <a:p>
            <a:pPr eaLnBrk="1" hangingPunct="1">
              <a:buFontTx/>
              <a:buNone/>
            </a:pPr>
            <a:r>
              <a:rPr lang="el-GR" sz="2800" smtClean="0"/>
              <a:t>	Κατά μέσο όρο το</a:t>
            </a:r>
            <a:r>
              <a:rPr lang="en-GB" sz="2800" smtClean="0"/>
              <a:t> Bitumen </a:t>
            </a:r>
            <a:r>
              <a:rPr lang="el-GR" sz="2800" smtClean="0"/>
              <a:t>αποτελείται από:</a:t>
            </a:r>
          </a:p>
          <a:p>
            <a:pPr eaLnBrk="1" hangingPunct="1"/>
            <a:r>
              <a:rPr lang="el-GR" sz="2800" smtClean="0"/>
              <a:t>Άνθρακα- 	83.2%</a:t>
            </a:r>
          </a:p>
          <a:p>
            <a:pPr eaLnBrk="1" hangingPunct="1"/>
            <a:r>
              <a:rPr lang="el-GR" sz="2800" smtClean="0"/>
              <a:t>υδρογόνο- 	10.4%</a:t>
            </a:r>
            <a:endParaRPr lang="en-GB" sz="2800" smtClean="0"/>
          </a:p>
          <a:p>
            <a:pPr eaLnBrk="1" hangingPunct="1"/>
            <a:r>
              <a:rPr lang="el-GR" sz="2800" smtClean="0"/>
              <a:t>οξυγόνο</a:t>
            </a:r>
            <a:r>
              <a:rPr lang="en-GB" sz="2800" smtClean="0"/>
              <a:t>- </a:t>
            </a:r>
            <a:r>
              <a:rPr lang="el-GR" sz="2800" smtClean="0"/>
              <a:t>	  </a:t>
            </a:r>
            <a:r>
              <a:rPr lang="en-GB" sz="2800" smtClean="0"/>
              <a:t>0.94%</a:t>
            </a:r>
          </a:p>
          <a:p>
            <a:pPr eaLnBrk="1" hangingPunct="1"/>
            <a:r>
              <a:rPr lang="el-GR" sz="2800" smtClean="0"/>
              <a:t>άζωτο</a:t>
            </a:r>
            <a:r>
              <a:rPr lang="en-GB" sz="2800" smtClean="0"/>
              <a:t>- </a:t>
            </a:r>
            <a:r>
              <a:rPr lang="el-GR" sz="2800" smtClean="0"/>
              <a:t>		  </a:t>
            </a:r>
            <a:r>
              <a:rPr lang="en-GB" sz="2800" smtClean="0"/>
              <a:t>0.36%</a:t>
            </a:r>
          </a:p>
          <a:p>
            <a:pPr eaLnBrk="1" hangingPunct="1"/>
            <a:r>
              <a:rPr lang="el-GR" sz="2800" smtClean="0"/>
              <a:t>θείο</a:t>
            </a:r>
            <a:r>
              <a:rPr lang="en-GB" sz="2800" smtClean="0"/>
              <a:t>- </a:t>
            </a:r>
            <a:r>
              <a:rPr lang="el-GR" sz="2800" smtClean="0"/>
              <a:t>		  </a:t>
            </a:r>
            <a:r>
              <a:rPr lang="en-GB" sz="2800" smtClean="0"/>
              <a:t>4.8%</a:t>
            </a:r>
          </a:p>
          <a:p>
            <a:pPr eaLnBrk="1" hangingPunct="1"/>
            <a:r>
              <a:rPr lang="el-GR" sz="2800" smtClean="0"/>
              <a:t>Το υπόλοιπο αποτελείται από μικρές ποσότητες μεθανίου και υδροθείου, μαζί με ίχνη νικελίου, σιδήρου και βαναδίου.</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7617805"/>
      </p:ext>
    </p:extLst>
  </p:cSld>
  <p:clrMapOvr>
    <a:masterClrMapping/>
  </p:clrMapOvr>
  <mc:AlternateContent xmlns:mc="http://schemas.openxmlformats.org/markup-compatibility/2006" xmlns:p14="http://schemas.microsoft.com/office/powerpoint/2010/main">
    <mc:Choice Requires="p14">
      <p:transition spd="slow" p14:dur="2000" advTm="19199"/>
    </mc:Choice>
    <mc:Fallback xmlns="">
      <p:transition spd="slow" advTm="19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ΑΝΑΖΗΤΗΣΗ ΚΟΙΤΑΣΜΑΤΩΝ ΜΕ </a:t>
            </a:r>
            <a:r>
              <a:rPr lang="el-GR" smtClean="0"/>
              <a:t>ΗΧΗΤΙΚΑ ΚΡΟΥΣΤΙΚΑ </a:t>
            </a:r>
            <a:r>
              <a:rPr lang="el-GR" smtClean="0"/>
              <a:t>ΚΥΜΑΤΑ</a:t>
            </a:r>
            <a:endParaRPr lang="en-GB"/>
          </a:p>
        </p:txBody>
      </p:sp>
      <p:sp>
        <p:nvSpPr>
          <p:cNvPr id="3" name="Content Placeholder 2"/>
          <p:cNvSpPr>
            <a:spLocks noGrp="1"/>
          </p:cNvSpPr>
          <p:nvPr>
            <p:ph idx="1"/>
          </p:nvPr>
        </p:nvSpPr>
        <p:spPr/>
        <p:txBody>
          <a:bodyPr/>
          <a:lstStyle/>
          <a:p>
            <a:endParaRPr lang="en-GB"/>
          </a:p>
        </p:txBody>
      </p:sp>
      <p:pic>
        <p:nvPicPr>
          <p:cNvPr id="4098" name="Picture 2" descr="http://s.hswstatic.com/gif/oil-drilling-prospectin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130" y="1628800"/>
            <a:ext cx="5017740" cy="475012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549497"/>
      </p:ext>
    </p:extLst>
  </p:cSld>
  <p:clrMapOvr>
    <a:masterClrMapping/>
  </p:clrMapOvr>
  <mc:AlternateContent xmlns:mc="http://schemas.openxmlformats.org/markup-compatibility/2006" xmlns:p14="http://schemas.microsoft.com/office/powerpoint/2010/main">
    <mc:Choice Requires="p14">
      <p:transition spd="slow" p14:dur="2000" advTm="39642"/>
    </mc:Choice>
    <mc:Fallback xmlns="">
      <p:transition spd="slow" advTm="39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a:xfrm>
            <a:off x="457200" y="274638"/>
            <a:ext cx="3614738" cy="4511675"/>
          </a:xfrm>
        </p:spPr>
        <p:txBody>
          <a:bodyPr/>
          <a:lstStyle/>
          <a:p>
            <a:pPr eaLnBrk="1" hangingPunct="1"/>
            <a:r>
              <a:rPr lang="el-GR" sz="3600" smtClean="0"/>
              <a:t>Εισαγωγή ατμού για διευκόλυνση της άντλησης</a:t>
            </a:r>
          </a:p>
        </p:txBody>
      </p:sp>
      <p:pic>
        <p:nvPicPr>
          <p:cNvPr id="10243"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357688" y="1285875"/>
            <a:ext cx="4486275" cy="5434013"/>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7415920"/>
      </p:ext>
    </p:extLst>
  </p:cSld>
  <p:clrMapOvr>
    <a:masterClrMapping/>
  </p:clrMapOvr>
  <mc:AlternateContent xmlns:mc="http://schemas.openxmlformats.org/markup-compatibility/2006" xmlns:p14="http://schemas.microsoft.com/office/powerpoint/2010/main">
    <mc:Choice Requires="p14">
      <p:transition spd="slow" p14:dur="2000" advTm="10675"/>
    </mc:Choice>
    <mc:Fallback xmlns="">
      <p:transition spd="slow" advTm="1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p:txBody>
          <a:bodyPr/>
          <a:lstStyle/>
          <a:p>
            <a:pPr eaLnBrk="1" hangingPunct="1"/>
            <a:r>
              <a:rPr lang="el-GR" sz="3600" smtClean="0"/>
              <a:t>Κοιτάσματα: σχηματική παράσταση</a:t>
            </a:r>
          </a:p>
        </p:txBody>
      </p:sp>
      <p:pic>
        <p:nvPicPr>
          <p:cNvPr id="11267"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5400" y="1643063"/>
            <a:ext cx="9113838" cy="4429125"/>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0051661"/>
      </p:ext>
    </p:extLst>
  </p:cSld>
  <p:clrMapOvr>
    <a:masterClrMapping/>
  </p:clrMapOvr>
  <mc:AlternateContent xmlns:mc="http://schemas.openxmlformats.org/markup-compatibility/2006" xmlns:p14="http://schemas.microsoft.com/office/powerpoint/2010/main">
    <mc:Choice Requires="p14">
      <p:transition spd="slow" p14:dur="2000" advTm="25146"/>
    </mc:Choice>
    <mc:Fallback xmlns="">
      <p:transition spd="slow" advTm="2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857250" y="949325"/>
            <a:ext cx="7286625" cy="5943600"/>
          </a:xfrm>
          <a:noFill/>
          <a:ln>
            <a:solidFill>
              <a:srgbClr val="FF0000"/>
            </a:solidFill>
          </a:ln>
        </p:spPr>
      </p:pic>
      <p:sp>
        <p:nvSpPr>
          <p:cNvPr id="13314" name="Rectangle 5"/>
          <p:cNvSpPr>
            <a:spLocks noGrp="1" noChangeArrowheads="1"/>
          </p:cNvSpPr>
          <p:nvPr>
            <p:ph type="title"/>
          </p:nvPr>
        </p:nvSpPr>
        <p:spPr>
          <a:xfrm>
            <a:off x="457200" y="274638"/>
            <a:ext cx="8229600" cy="562074"/>
          </a:xfrm>
          <a:effectLst>
            <a:innerShdw blurRad="114300">
              <a:prstClr val="black"/>
            </a:innerShdw>
          </a:effectLst>
        </p:spPr>
        <p:txBody>
          <a:bodyPr>
            <a:normAutofit fontScale="90000"/>
          </a:bodyPr>
          <a:lstStyle/>
          <a:p>
            <a:pPr eaLnBrk="1" hangingPunct="1"/>
            <a:r>
              <a:rPr lang="el-GR" dirty="0" smtClean="0"/>
              <a:t>εκσκαφέας</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0593579"/>
      </p:ext>
    </p:extLst>
  </p:cSld>
  <p:clrMapOvr>
    <a:masterClrMapping/>
  </p:clrMapOvr>
  <mc:AlternateContent xmlns:mc="http://schemas.openxmlformats.org/markup-compatibility/2006" xmlns:p14="http://schemas.microsoft.com/office/powerpoint/2010/main">
    <mc:Choice Requires="p14">
      <p:transition spd="slow" p14:dur="2000" advTm="9729"/>
    </mc:Choice>
    <mc:Fallback xmlns="">
      <p:transition spd="slow" advTm="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457200" y="274638"/>
            <a:ext cx="2757488" cy="4440237"/>
          </a:xfrm>
        </p:spPr>
        <p:txBody>
          <a:bodyPr/>
          <a:lstStyle/>
          <a:p>
            <a:pPr eaLnBrk="1" hangingPunct="1"/>
            <a:r>
              <a:rPr lang="el-GR" sz="3200" smtClean="0"/>
              <a:t>Βασική αρχή διεργασίας για την επεξεργασία</a:t>
            </a:r>
          </a:p>
        </p:txBody>
      </p:sp>
      <p:pic>
        <p:nvPicPr>
          <p:cNvPr id="12291" name="Picture 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571875" y="928688"/>
            <a:ext cx="5135563" cy="56451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26032426"/>
      </p:ext>
    </p:extLst>
  </p:cSld>
  <p:clrMapOvr>
    <a:masterClrMapping/>
  </p:clrMapOvr>
  <mc:AlternateContent xmlns:mc="http://schemas.openxmlformats.org/markup-compatibility/2006" xmlns:p14="http://schemas.microsoft.com/office/powerpoint/2010/main">
    <mc:Choice Requires="p14">
      <p:transition spd="slow" p14:dur="2000" advTm="26690"/>
    </mc:Choice>
    <mc:Fallback xmlns="">
      <p:transition spd="slow" advTm="2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6131368"/>
      </p:ext>
    </p:extLst>
  </p:cSld>
  <p:clrMapOvr>
    <a:masterClrMapping/>
  </p:clrMapOvr>
  <mc:AlternateContent xmlns:mc="http://schemas.openxmlformats.org/markup-compatibility/2006" xmlns:p14="http://schemas.microsoft.com/office/powerpoint/2010/main">
    <mc:Choice Requires="p14">
      <p:transition spd="slow" p14:dur="2000" advTm="1583"/>
    </mc:Choice>
    <mc:Fallback xmlns="">
      <p:transition spd="slow" advTm="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867"/>
            <a:ext cx="6144291" cy="720080"/>
          </a:xfrm>
        </p:spPr>
        <p:txBody>
          <a:bodyPr>
            <a:noAutofit/>
          </a:bodyPr>
          <a:lstStyle/>
          <a:p>
            <a:r>
              <a:rPr lang="el-GR" sz="2000" dirty="0" smtClean="0">
                <a:latin typeface="Cambria" panose="02040503050406030204" pitchFamily="18" charset="0"/>
              </a:rPr>
              <a:t>ΘΑΛΑΣΣΑ: ΤΙ ΣΥΜΒΑΙΝΕΙ ΣΕ ΜΙΑ ΚΗΛΙΔΑ ΠΕΤΡΕΛΑΙΟΥ (</a:t>
            </a:r>
            <a:r>
              <a:rPr lang="en-GB" sz="2000" smtClean="0">
                <a:latin typeface="Cambria" panose="02040503050406030204" pitchFamily="18" charset="0"/>
              </a:rPr>
              <a:t>www.itopf.com)</a:t>
            </a:r>
            <a:endParaRPr lang="en-GB" sz="2000">
              <a:latin typeface="Cambria" panose="02040503050406030204" pitchFamily="18" charset="0"/>
            </a:endParaRPr>
          </a:p>
        </p:txBody>
      </p:sp>
      <p:sp>
        <p:nvSpPr>
          <p:cNvPr id="3" name="Content Placeholder 2"/>
          <p:cNvSpPr>
            <a:spLocks noGrp="1"/>
          </p:cNvSpPr>
          <p:nvPr>
            <p:ph idx="1"/>
          </p:nvPr>
        </p:nvSpPr>
        <p:spPr>
          <a:xfrm>
            <a:off x="34192" y="765232"/>
            <a:ext cx="6181120" cy="5976136"/>
          </a:xfrm>
        </p:spPr>
        <p:txBody>
          <a:bodyPr>
            <a:noAutofit/>
          </a:bodyPr>
          <a:lstStyle/>
          <a:p>
            <a:pPr marL="177800" indent="-177800"/>
            <a:r>
              <a:rPr lang="el-GR" sz="1600" smtClean="0">
                <a:latin typeface="Cambria" panose="02040503050406030204" pitchFamily="18" charset="0"/>
              </a:rPr>
              <a:t>στην θάλασσα διασπείρεται και κινείται με τα κύματα και τον άνεμο</a:t>
            </a:r>
          </a:p>
          <a:p>
            <a:pPr marL="177800" indent="-177800"/>
            <a:r>
              <a:rPr lang="el-GR" sz="1600" smtClean="0">
                <a:latin typeface="Cambria" panose="02040503050406030204" pitchFamily="18" charset="0"/>
              </a:rPr>
              <a:t>υφίσταται χημικές και φυσικές μεταβολές</a:t>
            </a:r>
            <a:r>
              <a:rPr lang="el-GR" sz="1600">
                <a:latin typeface="Cambria" panose="02040503050406030204" pitchFamily="18" charset="0"/>
              </a:rPr>
              <a:t> </a:t>
            </a:r>
            <a:r>
              <a:rPr lang="el-GR" sz="1600" smtClean="0">
                <a:latin typeface="Cambria" panose="02040503050406030204" pitchFamily="18" charset="0"/>
              </a:rPr>
              <a:t>(</a:t>
            </a:r>
            <a:r>
              <a:rPr lang="en-GB" sz="1600" smtClean="0">
                <a:latin typeface="Cambria" panose="02040503050406030204" pitchFamily="18" charset="0"/>
              </a:rPr>
              <a:t>weathering) </a:t>
            </a:r>
            <a:r>
              <a:rPr lang="el-GR" sz="1600" smtClean="0">
                <a:latin typeface="Cambria" panose="02040503050406030204" pitchFamily="18" charset="0"/>
              </a:rPr>
              <a:t>που καθορίζουν την μετέπειτα εξέλιξη.</a:t>
            </a:r>
          </a:p>
          <a:p>
            <a:pPr marL="177800" indent="-177800"/>
            <a:r>
              <a:rPr lang="el-GR" sz="1600" smtClean="0">
                <a:latin typeface="Cambria" panose="02040503050406030204" pitchFamily="18" charset="0"/>
              </a:rPr>
              <a:t>κάποιες διεργασίες, όπως η φυσική διασπορά οδηγούν στην απομάκρυνση από την επιφάνεια της θάλασσας, και διευκολύνουν την φυσική διάσπαση στο θαλάσσιο περιβάλλον.</a:t>
            </a:r>
          </a:p>
          <a:p>
            <a:pPr marL="177800" indent="-177800"/>
            <a:r>
              <a:rPr lang="el-GR" sz="1600" smtClean="0">
                <a:latin typeface="Cambria" panose="02040503050406030204" pitchFamily="18" charset="0"/>
              </a:rPr>
              <a:t>άλλες διεργασίες, όπως ο σχηματισμός γαλακτωμάτων νερού-σε-πετρέλαιο καθιστούν το πετρέλαιο πιο ανθεκτικό και παραμένει στην θάλασσα ή στην ακτή για μεγαλύτερο διάστημα.</a:t>
            </a:r>
          </a:p>
          <a:p>
            <a:pPr marL="177800" indent="-177800"/>
            <a:r>
              <a:rPr lang="el-GR" sz="1600" smtClean="0">
                <a:latin typeface="Cambria" panose="02040503050406030204" pitchFamily="18" charset="0"/>
              </a:rPr>
              <a:t>η ταχύτητα και η διαδικασία εξαρτώνται από την ποσότητα του πετρελαίου, τα αρχικά φυσικά και χημικά χαρακτηριστικά, τον καιρό και την κατάσταση της θάλασσας, καθώς και το εάν θα παραμείνει στην θάλασσα ή θα φθάσει στην ακτή.</a:t>
            </a:r>
          </a:p>
          <a:p>
            <a:pPr marL="177800" indent="-177800"/>
            <a:r>
              <a:rPr lang="el-GR" sz="1600" smtClean="0">
                <a:latin typeface="Cambria" panose="02040503050406030204" pitchFamily="18" charset="0"/>
              </a:rPr>
              <a:t>στο τέλος η βιοαποδόμηση, που είναι μια μακροχρόνια διαδικασία απομακρύνει το πετρέλαιο από το φυσικό περιβάλλον.</a:t>
            </a:r>
          </a:p>
          <a:p>
            <a:pPr marL="177800" indent="-177800"/>
            <a:r>
              <a:rPr lang="el-GR" sz="1600" smtClean="0">
                <a:latin typeface="Cambria" panose="02040503050406030204" pitchFamily="18" charset="0"/>
              </a:rPr>
              <a:t>τα ανθεκτικά πετρέλαια διασπώνται και διασπείρονται  δυσκολότερα και συνήθως απαιτούν ειδικό καθαρισμό.  περιλαμβάνουν πολλά είδη αργού πετρελαίου, λιπαντικά, καθώς βαρέα κλάσματα πετρελαίου για ναυτικές μηχανές.</a:t>
            </a:r>
          </a:p>
          <a:p>
            <a:pPr marL="177800" indent="-177800"/>
            <a:r>
              <a:rPr lang="el-GR" sz="1600" smtClean="0">
                <a:latin typeface="Cambria" panose="02040503050406030204" pitchFamily="18" charset="0"/>
              </a:rPr>
              <a:t>τα λιγότερο ανθεκτικά πετρέλαια διαχέονται ευκολότερα και γρηγορότερα με εξάτμιση. τέτοια είναι η βενζίνη, το ελαφρύ πετρέλαιο, και η η κηροζίνη.</a:t>
            </a:r>
          </a:p>
          <a:p>
            <a:endParaRPr lang="el-GR" sz="1600" smtClean="0">
              <a:latin typeface="Cambria" panose="020405030504060302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210" y="5085185"/>
            <a:ext cx="3213228"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http://petermanchester.ca/wp-content/uploads/2012/03/illus_oildispers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291" y="0"/>
            <a:ext cx="2966055" cy="299695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2604205"/>
      </p:ext>
    </p:extLst>
  </p:cSld>
  <p:clrMapOvr>
    <a:masterClrMapping/>
  </p:clrMapOvr>
  <mc:AlternateContent xmlns:mc="http://schemas.openxmlformats.org/markup-compatibility/2006" xmlns:p14="http://schemas.microsoft.com/office/powerpoint/2010/main">
    <mc:Choice Requires="p14">
      <p:transition spd="slow" p14:dur="2000" advTm="117167"/>
    </mc:Choice>
    <mc:Fallback xmlns="">
      <p:transition spd="slow" advTm="11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Autofit/>
          </a:bodyPr>
          <a:lstStyle/>
          <a:p>
            <a:r>
              <a:rPr lang="el-GR" sz="3200" smtClean="0"/>
              <a:t>προσπάθεια καθαρισμού μετά το </a:t>
            </a:r>
            <a:r>
              <a:rPr lang="en-GB" sz="3200" smtClean="0"/>
              <a:t>Exon Valdez</a:t>
            </a:r>
            <a:endParaRPr lang="en-GB" sz="3200"/>
          </a:p>
        </p:txBody>
      </p:sp>
      <p:sp>
        <p:nvSpPr>
          <p:cNvPr id="3" name="Content Placeholder 2"/>
          <p:cNvSpPr>
            <a:spLocks noGrp="1"/>
          </p:cNvSpPr>
          <p:nvPr>
            <p:ph idx="1"/>
          </p:nvPr>
        </p:nvSpPr>
        <p:spPr/>
        <p:txBody>
          <a:bodyPr/>
          <a:lstStyle/>
          <a:p>
            <a:endParaRPr lang="en-GB"/>
          </a:p>
        </p:txBody>
      </p:sp>
      <p:pic>
        <p:nvPicPr>
          <p:cNvPr id="7170" name="Picture 2" descr="http://upload.wikimedia.org/wikipedia/commons/thumb/7/7d/Exxon_Valdez_Cleanup.jpg/1024px-Exxon_Valdez_Cleanu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9" y="764704"/>
            <a:ext cx="9189299" cy="609329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6247695"/>
      </p:ext>
    </p:extLst>
  </p:cSld>
  <p:clrMapOvr>
    <a:masterClrMapping/>
  </p:clrMapOvr>
  <mc:AlternateContent xmlns:mc="http://schemas.openxmlformats.org/markup-compatibility/2006" xmlns:p14="http://schemas.microsoft.com/office/powerpoint/2010/main">
    <mc:Choice Requires="p14">
      <p:transition spd="slow" p14:dur="2000" advTm="9351"/>
    </mc:Choice>
    <mc:Fallback xmlns="">
      <p:transition spd="slow" advTm="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noAutofit/>
          </a:bodyPr>
          <a:lstStyle/>
          <a:p>
            <a:r>
              <a:rPr lang="el-GR" sz="2800" smtClean="0"/>
              <a:t>δοκιμή αντιμετώπισης πετρελαιοκηλίδας με πλωτήρες</a:t>
            </a:r>
            <a:endParaRPr lang="en-GB" sz="2800"/>
          </a:p>
        </p:txBody>
      </p:sp>
      <p:sp>
        <p:nvSpPr>
          <p:cNvPr id="3" name="Content Placeholder 2"/>
          <p:cNvSpPr>
            <a:spLocks noGrp="1"/>
          </p:cNvSpPr>
          <p:nvPr>
            <p:ph idx="1"/>
          </p:nvPr>
        </p:nvSpPr>
        <p:spPr/>
        <p:txBody>
          <a:bodyPr/>
          <a:lstStyle/>
          <a:p>
            <a:endParaRPr lang="en-GB"/>
          </a:p>
        </p:txBody>
      </p:sp>
      <p:pic>
        <p:nvPicPr>
          <p:cNvPr id="9218" name="Picture 2" descr="http://upload.wikimedia.org/wikipedia/commons/thumb/5/5d/Harbour_Buster_high-speed_oil_containment_system.jpg/1024px-Harbour_Buster_high-speed_oil_containment_syst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9" y="1189708"/>
            <a:ext cx="7956376" cy="567979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4986317"/>
      </p:ext>
    </p:extLst>
  </p:cSld>
  <p:clrMapOvr>
    <a:masterClrMapping/>
  </p:clrMapOvr>
  <mc:AlternateContent xmlns:mc="http://schemas.openxmlformats.org/markup-compatibility/2006" xmlns:p14="http://schemas.microsoft.com/office/powerpoint/2010/main">
    <mc:Choice Requires="p14">
      <p:transition spd="slow" p14:dur="2000" advTm="13946"/>
    </mc:Choice>
    <mc:Fallback xmlns="">
      <p:transition spd="slow" advTm="1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ΤΕΛΟΣ</a:t>
            </a:r>
            <a:endParaRPr lang="en-GB" dirty="0"/>
          </a:p>
        </p:txBody>
      </p:sp>
      <p:sp>
        <p:nvSpPr>
          <p:cNvPr id="3" name="Content Placeholder 2"/>
          <p:cNvSpPr>
            <a:spLocks noGrp="1"/>
          </p:cNvSpPr>
          <p:nvPr>
            <p:ph idx="1"/>
          </p:nvPr>
        </p:nvSpPr>
        <p:spPr/>
        <p:txBody>
          <a:bodyPr/>
          <a:lstStyle/>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8340501"/>
      </p:ext>
    </p:extLst>
  </p:cSld>
  <p:clrMapOvr>
    <a:masterClrMapping/>
  </p:clrMapOvr>
  <mc:AlternateContent xmlns:mc="http://schemas.openxmlformats.org/markup-compatibility/2006" xmlns:p14="http://schemas.microsoft.com/office/powerpoint/2010/main">
    <mc:Choice Requires="p14">
      <p:transition spd="slow" p14:dur="2000" advTm="1674"/>
    </mc:Choice>
    <mc:Fallback xmlns="">
      <p:transition spd="slow" advTm="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3"/>
</p:tagLst>
</file>

<file path=ppt/tags/tag2.xml><?xml version="1.0" encoding="utf-8"?>
<p:tagLst xmlns:a="http://schemas.openxmlformats.org/drawingml/2006/main" xmlns:r="http://schemas.openxmlformats.org/officeDocument/2006/relationships" xmlns:p="http://schemas.openxmlformats.org/presentationml/2006/main">
  <p:tag name="TIMING" val="|36.6"/>
</p:tagLst>
</file>

<file path=ppt/tags/tag3.xml><?xml version="1.0" encoding="utf-8"?>
<p:tagLst xmlns:a="http://schemas.openxmlformats.org/drawingml/2006/main" xmlns:r="http://schemas.openxmlformats.org/officeDocument/2006/relationships" xmlns:p="http://schemas.openxmlformats.org/presentationml/2006/main">
  <p:tag name="TIMING" val="|21.4|12.8|4.1|9.2"/>
</p:tagLst>
</file>

<file path=ppt/tags/tag4.xml><?xml version="1.0" encoding="utf-8"?>
<p:tagLst xmlns:a="http://schemas.openxmlformats.org/drawingml/2006/main" xmlns:r="http://schemas.openxmlformats.org/officeDocument/2006/relationships" xmlns:p="http://schemas.openxmlformats.org/presentationml/2006/main">
  <p:tag name="TIMING" val="|1.4|24.5|13.9|14.8"/>
</p:tagLst>
</file>

<file path=ppt/tags/tag5.xml><?xml version="1.0" encoding="utf-8"?>
<p:tagLst xmlns:a="http://schemas.openxmlformats.org/drawingml/2006/main" xmlns:r="http://schemas.openxmlformats.org/officeDocument/2006/relationships" xmlns:p="http://schemas.openxmlformats.org/presentationml/2006/main">
  <p:tag name="TIMING" val="|8.7|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935</TotalTime>
  <Words>1985</Words>
  <Application>Microsoft Office PowerPoint</Application>
  <PresentationFormat>On-screen Show (4:3)</PresentationFormat>
  <Paragraphs>444</Paragraphs>
  <Slides>98</Slides>
  <Notes>50</Notes>
  <HiddenSlides>0</HiddenSlides>
  <MMClips>98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0" baseType="lpstr">
      <vt:lpstr>Office Theme</vt:lpstr>
      <vt:lpstr>Photo Editor Photo</vt:lpstr>
      <vt:lpstr>ΕΝΕΡΓΕΙΑ ΚΑΙ ΠΕΡΙΒΑΛΛΟΝ</vt:lpstr>
      <vt:lpstr>PowerPoint Presentation</vt:lpstr>
      <vt:lpstr>PowerPoint Presentation</vt:lpstr>
      <vt:lpstr>ΠΕΤΡΕΛΑΙΟ</vt:lpstr>
      <vt:lpstr>ΚΑΤΑΛΛΗΛΕΣ ΣΥΝΘΗΚΕΣ</vt:lpstr>
      <vt:lpstr>ΠΕΤΡΕΛΑΙΟ</vt:lpstr>
      <vt:lpstr>πετρελαιοπηγή</vt:lpstr>
      <vt:lpstr>ΑΝΑΖΗΤΗΣΗ ΠΕΤΡΕΛΑΙΟΥ</vt:lpstr>
      <vt:lpstr>ΑΝΑΖΗΤΗΣΗ ΚΟΙΤΑΣΜΑΤΩΝ ΜΕ ΗΧΗΤΙΚΑ ΚΡΟΥΣΤΙΚΑ ΚΥΜΑΤΑ</vt:lpstr>
      <vt:lpstr>ΓΕΩΦΥΣΙΚΗ ΕΡΕΥΝΑ ΜΕ ΗΧΗΤΙΚΑ ΚΥΜΑΤΑ</vt:lpstr>
      <vt:lpstr>Πετρέλαιο: εκτίμηση περιοχών</vt:lpstr>
      <vt:lpstr>ΠΕΤΡΕΛΑΙΟ ΜΕΣΑ ΣΕ ΠΟΡΩΔΗ ΣΤΡΩΜΑΤΑ</vt:lpstr>
      <vt:lpstr>ΜΕΤΑΝΑΣΤΕΥΣΗ ΠΕΤΡΕΛΑΙΟΥ</vt:lpstr>
      <vt:lpstr>ΠΑΓΙΔΕΥΣΗ ΠΕΤΡΕΛΑΙΟΥ ΣΕ ΑΔΙΑΠΕΡΑΣΤΑ ΓΕΩΛΟΓΙΚΑ ΣΤΡΩΜΑΤΑ</vt:lpstr>
      <vt:lpstr>Γεωλογική παγίδευση και δημιουργία ταμιευτήρα πετρελαίου</vt:lpstr>
      <vt:lpstr>ΓΕΩΛΟΓΙΚΗ «ΠΑΓΙΔΕΥΣΗ» ΠΕΤΡΕΛΑΙΟΥ ΚΑΙ ΦΥΣΙΚΟΥ ΑΕΡΙΟΥ</vt:lpstr>
      <vt:lpstr>Ταμιευτήρας πετρελαίου</vt:lpstr>
      <vt:lpstr>Ταμιευτήρας πετρελαίου στην ξηρά</vt:lpstr>
      <vt:lpstr>Άντληση στην θάλασσα - εναλλακτικές</vt:lpstr>
      <vt:lpstr>γεωτρήσεις</vt:lpstr>
      <vt:lpstr>ΓΕΩΤΡΗΣΗ</vt:lpstr>
      <vt:lpstr>ΑΝΤΛΗΣΗ</vt:lpstr>
      <vt:lpstr>California's Santa Barbara Channel:  Ξύλινοι πύργοι αντλιοστασίων πετρελαίου</vt:lpstr>
      <vt:lpstr>Άποψη γεώτρησης</vt:lpstr>
      <vt:lpstr>Γεώτρηση</vt:lpstr>
      <vt:lpstr>Γεώτρηση</vt:lpstr>
      <vt:lpstr>Γεώτρηση </vt:lpstr>
      <vt:lpstr>Βοηθητική δεξαμενή για γεώτρηση</vt:lpstr>
      <vt:lpstr>Εγκατάσταση καλωδίωσης στην πετρελαιοπηγή. </vt:lpstr>
      <vt:lpstr>Τεχνολογία για έκπλυση και αντικατάσταση αντλίας</vt:lpstr>
      <vt:lpstr>Υπερχείλιση γεώτρησης κατά την διάνοιξη</vt:lpstr>
      <vt:lpstr>Λάκκος υπερχείλισης</vt:lpstr>
      <vt:lpstr>ΥΔΡΑΥΛΙΚΗ ΡΗΓΜΑΤΩΣΗ</vt:lpstr>
      <vt:lpstr>ΕΞΑΝΤΛΗΜΕΝΕΣ ΠΕΤΡΕΛΑΙΟΠΗΓΕΣ</vt:lpstr>
      <vt:lpstr>PowerPoint Presentation</vt:lpstr>
      <vt:lpstr>Αγωγοί πετρελαίου</vt:lpstr>
      <vt:lpstr>Άντληση με πίεση ατμού</vt:lpstr>
      <vt:lpstr>ΜΕΤΑΦΟΡΑ ΜΕ ΑΓΩΓΟΥΣ</vt:lpstr>
      <vt:lpstr>A very large crude carrier (VLCC) off the coast of California</vt:lpstr>
      <vt:lpstr>ΠΕΤΡΕΛΑΙΟΦΟΡΑ - ΜΕΤΑΦΟΡΑ</vt:lpstr>
      <vt:lpstr>ΔΕΞΑΜΕΝΟΠΛΟΙΟ ΜΕ ΔΙΠΛΑ ΤΟΙΧΩΜΑΤΑ</vt:lpstr>
      <vt:lpstr>ΠΡΟΣΦΟΡΑ ΚΑΙ ΖΗΤΗΣΗ</vt:lpstr>
      <vt:lpstr>ΑΠΟΘΕΜΑΤΑ ΠΕΤΡΕΛΑΙΟΥ</vt:lpstr>
      <vt:lpstr>ΤΥΠΟΙ ΠΕΤΡΕΛΑΙΟΥ</vt:lpstr>
      <vt:lpstr>ΠΡΟΕΛΕΥΣΗ ΑΡΓΟΥ ΠΕΤΡΕΛΑΙΟΥ </vt:lpstr>
      <vt:lpstr>ΠΡΟΕΛΕΥΣΗ ΑΡΓΟΥ ΠΕΤΡΕΛΑΙΟΥ </vt:lpstr>
      <vt:lpstr>ΤΟ ΑΡΓΟ ΠΕΤΡΕΛΑΙΟ ΕΊΝΑΙ :</vt:lpstr>
      <vt:lpstr>ΤΟ ΑΡΓΟ ΠΕΤΡΕΛΑΙΟ ΠΕΡΙΕΧΕΙ: </vt:lpstr>
      <vt:lpstr>ΙΔΙΟΤΗΤΕΣ ΑΡΓΟΥ ΠΕΤΡΕΛΑΙΟΥ </vt:lpstr>
      <vt:lpstr>ΑΝΤΛΗΣΗ ΚΑΙ ΕΠΕΞΕΡΓΑΣΙΑ </vt:lpstr>
      <vt:lpstr>Διϋλιστήριο</vt:lpstr>
      <vt:lpstr>ΤΑ ΣΥΣΤΑΤΙΚΑ ΤΟΥ ΑΡΓΟΥ ΠΕΤΡΕΛΑΙΟΥ </vt:lpstr>
      <vt:lpstr>ΤΑ ΣΥΣΤΑΤΙΚΑ ΤΟΥ ΑΡΓΟΥ ΠΕΤΡΕΛΑΙΟΥ </vt:lpstr>
      <vt:lpstr>Κλασματική απόσταξη</vt:lpstr>
      <vt:lpstr>ΧΗΜΙΚΗ ΕΠΕΞΕΡΓΑΣΙΑ</vt:lpstr>
      <vt:lpstr>CRACKING</vt:lpstr>
      <vt:lpstr>CRACKING</vt:lpstr>
      <vt:lpstr> CRACKING</vt:lpstr>
      <vt:lpstr>ΑΝΑΜΟΡΦΩΤΗΣ(REFORMER)</vt:lpstr>
      <vt:lpstr>ALKYLATION</vt:lpstr>
      <vt:lpstr>ΚΛΑΣΜΑΤΙΚΗ ΑΠΟΣΤΑΞΗ:  ΟΛΑ ΤΑ ΠΡΟΗΓΟΥΜΕΝΑ</vt:lpstr>
      <vt:lpstr>ΚΛΑΣΜΑΤΙΚΗ ΑΠΟΣΤΑΞΗ: </vt:lpstr>
      <vt:lpstr>ΠΑΡΑΓΩΓΑ ΤΟΥ ΠΕΤΡΕΛΑΙΟΥ </vt:lpstr>
      <vt:lpstr>ΒΕΝΖΙΝΗ </vt:lpstr>
      <vt:lpstr>PowerPoint Presentation</vt:lpstr>
      <vt:lpstr>PowerPoint Presentation</vt:lpstr>
      <vt:lpstr>ΟΡΥΚΤΕΛΑΙΑ </vt:lpstr>
      <vt:lpstr>ΑΣΦΑΛΤΟΣ (BITUM) </vt:lpstr>
      <vt:lpstr>Ελλάδα: Έρευνα γιά πετρέλαιο</vt:lpstr>
      <vt:lpstr>ΠΕΡΙΟΧΕΣ ΕΡΕΥΝΑΣ ΥΔΡΟΓΟΝΑΝΘΡΑΚΩΝ ΚΑΙ ΓΕΩΤΡΗΣΕΙΣ</vt:lpstr>
      <vt:lpstr>ΙΖΗΜΑΤΟΓΕΝΕΙΣ ΛΕΚΑΝΕΣ ΥΠΟ ΕΡΕΥΝΑ</vt:lpstr>
      <vt:lpstr>Hubbert</vt:lpstr>
      <vt:lpstr>Πρόβλεψη μεγίστου (αισιόδοξο) </vt:lpstr>
      <vt:lpstr>Πρόβλεψη μεγίστου (απαισιόδοξο)</vt:lpstr>
      <vt:lpstr>Εκπομπές από υδρογονάνθρακες</vt:lpstr>
      <vt:lpstr>Υδρογονάνθρακες στην βενζίνη</vt:lpstr>
      <vt:lpstr>Σ.Αραβία και Μπαχρέϊν - κοιτάσματα</vt:lpstr>
      <vt:lpstr>Κουβέϊτ και Ιράν: κοιτάσματα</vt:lpstr>
      <vt:lpstr>Σ.Αραβία, Ιράκ και Ιράν</vt:lpstr>
      <vt:lpstr>Σ.Αραβία και Ομάν: κοιτάσματα πετρελαίου</vt:lpstr>
      <vt:lpstr>Πισσούχοι άμμοι oil sands (tar sands)</vt:lpstr>
      <vt:lpstr>Alberta tar sands :  πισσούχοι άμμοι</vt:lpstr>
      <vt:lpstr>PowerPoint Presentation</vt:lpstr>
      <vt:lpstr>Σύσταση των πισσούχων άμμων: άμμος,νερό και πίσσα(σε φιλμ)</vt:lpstr>
      <vt:lpstr>PowerPoint Presentation</vt:lpstr>
      <vt:lpstr>Φυσικά χαρακτηριστικά</vt:lpstr>
      <vt:lpstr>Η κλίμακα του Moh</vt:lpstr>
      <vt:lpstr>Πετρελαιακοί άμμοι (oil sands) - περιέχουν bitumen</vt:lpstr>
      <vt:lpstr>Η σύσταση του Bitumen</vt:lpstr>
      <vt:lpstr>Εισαγωγή ατμού για διευκόλυνση της άντλησης</vt:lpstr>
      <vt:lpstr>Κοιτάσματα: σχηματική παράσταση</vt:lpstr>
      <vt:lpstr>εκσκαφέας</vt:lpstr>
      <vt:lpstr>Βασική αρχή διεργασίας για την επεξεργασία</vt:lpstr>
      <vt:lpstr>PowerPoint Presentation</vt:lpstr>
      <vt:lpstr>ΘΑΛΑΣΣΑ: ΤΙ ΣΥΜΒΑΙΝΕΙ ΣΕ ΜΙΑ ΚΗΛΙΔΑ ΠΕΤΡΕΛΑΙΟΥ (www.itopf.com)</vt:lpstr>
      <vt:lpstr>προσπάθεια καθαρισμού μετά το Exon Valdez</vt:lpstr>
      <vt:lpstr>δοκιμή αντιμετώπισης πετρελαιοκηλίδας με πλωτήρες</vt:lpstr>
      <vt:lpstr>ΤΕΛΟΣ</vt:lpstr>
    </vt:vector>
  </TitlesOfParts>
  <Company>UAegean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ΠΕΤΡΕΛΑΙΟ</dc:title>
  <dc:creator>DiasX</dc:creator>
  <cp:lastModifiedBy>Dias Haralambopoulos</cp:lastModifiedBy>
  <cp:revision>72</cp:revision>
  <dcterms:created xsi:type="dcterms:W3CDTF">2006-02-23T16:50:26Z</dcterms:created>
  <dcterms:modified xsi:type="dcterms:W3CDTF">2015-03-09T08:03:09Z</dcterms:modified>
</cp:coreProperties>
</file>