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charts/chart2.xml" ContentType="application/vnd.openxmlformats-officedocument.drawingml.chart+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tags/tag2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1" r:id="rId1"/>
  </p:sldMasterIdLst>
  <p:notesMasterIdLst>
    <p:notesMasterId r:id="rId65"/>
  </p:notesMasterIdLst>
  <p:handoutMasterIdLst>
    <p:handoutMasterId r:id="rId66"/>
  </p:handoutMasterIdLst>
  <p:sldIdLst>
    <p:sldId id="591" r:id="rId2"/>
    <p:sldId id="592" r:id="rId3"/>
    <p:sldId id="593" r:id="rId4"/>
    <p:sldId id="595" r:id="rId5"/>
    <p:sldId id="633" r:id="rId6"/>
    <p:sldId id="634" r:id="rId7"/>
    <p:sldId id="635" r:id="rId8"/>
    <p:sldId id="636" r:id="rId9"/>
    <p:sldId id="586" r:id="rId10"/>
    <p:sldId id="596" r:id="rId11"/>
    <p:sldId id="597" r:id="rId12"/>
    <p:sldId id="598" r:id="rId13"/>
    <p:sldId id="599" r:id="rId14"/>
    <p:sldId id="600" r:id="rId15"/>
    <p:sldId id="601" r:id="rId16"/>
    <p:sldId id="602" r:id="rId17"/>
    <p:sldId id="603" r:id="rId18"/>
    <p:sldId id="604" r:id="rId19"/>
    <p:sldId id="605" r:id="rId20"/>
    <p:sldId id="606" r:id="rId21"/>
    <p:sldId id="607" r:id="rId22"/>
    <p:sldId id="608" r:id="rId23"/>
    <p:sldId id="609" r:id="rId24"/>
    <p:sldId id="610" r:id="rId25"/>
    <p:sldId id="611" r:id="rId26"/>
    <p:sldId id="612" r:id="rId27"/>
    <p:sldId id="613" r:id="rId28"/>
    <p:sldId id="614" r:id="rId29"/>
    <p:sldId id="615" r:id="rId30"/>
    <p:sldId id="616" r:id="rId31"/>
    <p:sldId id="617" r:id="rId32"/>
    <p:sldId id="618" r:id="rId33"/>
    <p:sldId id="637" r:id="rId34"/>
    <p:sldId id="641" r:id="rId35"/>
    <p:sldId id="638" r:id="rId36"/>
    <p:sldId id="639" r:id="rId37"/>
    <p:sldId id="640" r:id="rId38"/>
    <p:sldId id="619" r:id="rId39"/>
    <p:sldId id="620" r:id="rId40"/>
    <p:sldId id="621" r:id="rId41"/>
    <p:sldId id="622" r:id="rId42"/>
    <p:sldId id="623" r:id="rId43"/>
    <p:sldId id="624" r:id="rId44"/>
    <p:sldId id="625" r:id="rId45"/>
    <p:sldId id="626" r:id="rId46"/>
    <p:sldId id="627" r:id="rId47"/>
    <p:sldId id="628" r:id="rId48"/>
    <p:sldId id="629" r:id="rId49"/>
    <p:sldId id="630" r:id="rId50"/>
    <p:sldId id="631" r:id="rId51"/>
    <p:sldId id="632" r:id="rId52"/>
    <p:sldId id="568" r:id="rId53"/>
    <p:sldId id="587" r:id="rId54"/>
    <p:sldId id="570" r:id="rId55"/>
    <p:sldId id="571" r:id="rId56"/>
    <p:sldId id="572" r:id="rId57"/>
    <p:sldId id="573" r:id="rId58"/>
    <p:sldId id="562" r:id="rId59"/>
    <p:sldId id="463" r:id="rId60"/>
    <p:sldId id="539" r:id="rId61"/>
    <p:sldId id="564" r:id="rId62"/>
    <p:sldId id="505" r:id="rId63"/>
    <p:sldId id="642" r:id="rId64"/>
  </p:sldIdLst>
  <p:sldSz cx="9144000" cy="6858000" type="screen4x3"/>
  <p:notesSz cx="6708775" cy="9774238"/>
  <p:defaultTextStyle>
    <a:defPPr>
      <a:defRPr lang="en-US"/>
    </a:defPPr>
    <a:lvl1pPr algn="r" rtl="0" eaLnBrk="0" fontAlgn="base" hangingPunct="0">
      <a:spcBef>
        <a:spcPct val="0"/>
      </a:spcBef>
      <a:spcAft>
        <a:spcPct val="0"/>
      </a:spcAft>
      <a:defRPr kumimoji="1" sz="2400" b="1"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kumimoji="1" sz="2400" b="1"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kumimoji="1" sz="2400" b="1"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kumimoji="1" sz="2400" b="1"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kumimoji="1" sz="2400" b="1" kern="1200">
        <a:solidFill>
          <a:schemeClr val="tx1"/>
        </a:solidFill>
        <a:latin typeface="Times New Roman" pitchFamily="18" charset="0"/>
        <a:ea typeface="+mn-ea"/>
        <a:cs typeface="+mn-cs"/>
      </a:defRPr>
    </a:lvl5pPr>
    <a:lvl6pPr marL="2286000" algn="l" defTabSz="914400" rtl="0" eaLnBrk="1" latinLnBrk="0" hangingPunct="1">
      <a:defRPr kumimoji="1" sz="2400" b="1" kern="1200">
        <a:solidFill>
          <a:schemeClr val="tx1"/>
        </a:solidFill>
        <a:latin typeface="Times New Roman" pitchFamily="18" charset="0"/>
        <a:ea typeface="+mn-ea"/>
        <a:cs typeface="+mn-cs"/>
      </a:defRPr>
    </a:lvl6pPr>
    <a:lvl7pPr marL="2743200" algn="l" defTabSz="914400" rtl="0" eaLnBrk="1" latinLnBrk="0" hangingPunct="1">
      <a:defRPr kumimoji="1" sz="2400" b="1" kern="1200">
        <a:solidFill>
          <a:schemeClr val="tx1"/>
        </a:solidFill>
        <a:latin typeface="Times New Roman" pitchFamily="18" charset="0"/>
        <a:ea typeface="+mn-ea"/>
        <a:cs typeface="+mn-cs"/>
      </a:defRPr>
    </a:lvl7pPr>
    <a:lvl8pPr marL="3200400" algn="l" defTabSz="914400" rtl="0" eaLnBrk="1" latinLnBrk="0" hangingPunct="1">
      <a:defRPr kumimoji="1" sz="2400" b="1" kern="1200">
        <a:solidFill>
          <a:schemeClr val="tx1"/>
        </a:solidFill>
        <a:latin typeface="Times New Roman" pitchFamily="18" charset="0"/>
        <a:ea typeface="+mn-ea"/>
        <a:cs typeface="+mn-cs"/>
      </a:defRPr>
    </a:lvl8pPr>
    <a:lvl9pPr marL="3657600" algn="l" defTabSz="914400" rtl="0" eaLnBrk="1" latinLnBrk="0" hangingPunct="1">
      <a:defRPr kumimoji="1"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FCC"/>
    <a:srgbClr val="0F81AF"/>
    <a:srgbClr val="FFFF99"/>
    <a:srgbClr val="CCECFF"/>
    <a:srgbClr val="CCFFFF"/>
    <a:srgbClr val="3184CF"/>
    <a:srgbClr val="CC3300"/>
    <a:srgbClr val="0000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90516" autoAdjust="0"/>
  </p:normalViewPr>
  <p:slideViewPr>
    <p:cSldViewPr showGuides="1">
      <p:cViewPr>
        <p:scale>
          <a:sx n="70" d="100"/>
          <a:sy n="70" d="100"/>
        </p:scale>
        <p:origin x="-1050" y="-72"/>
      </p:cViewPr>
      <p:guideLst>
        <p:guide orient="horz" pos="2205"/>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76" d="100"/>
        <a:sy n="76" d="100"/>
      </p:scale>
      <p:origin x="0" y="6888"/>
    </p:cViewPr>
  </p:sorterViewPr>
  <p:notesViewPr>
    <p:cSldViewPr showGuides="1">
      <p:cViewPr>
        <p:scale>
          <a:sx n="66" d="100"/>
          <a:sy n="66" d="100"/>
        </p:scale>
        <p:origin x="-1656" y="-60"/>
      </p:cViewPr>
      <p:guideLst>
        <p:guide orient="horz" pos="3076"/>
        <p:guide pos="211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ias\Documents\01%202013%20&#928;&#913;&#925;&#917;&#928;&#921;&#931;&#932;&#919;&#924;&#921;&#927;%20&#913;&#921;&#915;&#913;&#921;&#927;&#933;\01%20%20&#924;&#913;&#920;&#919;&#924;&#913;&#932;&#913;\&#924;&#940;&#952;&#951;&#956;&#945;%20-%2004%20&#917;&#925;&#917;&#929;&#915;&#917;&#921;&#913;&#922;&#919;%20&#913;&#925;&#913;&#923;&#933;&#931;&#919;\1900%20-%201999%20%20CO%202%20%20%20WRI.xls"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b="0" i="0" u="none" strike="noStrike" baseline="0">
                <a:solidFill>
                  <a:srgbClr val="C00000"/>
                </a:solidFill>
                <a:latin typeface="Cambria Math" panose="02040503050406030204" pitchFamily="18" charset="0"/>
                <a:ea typeface="Cambria Math" panose="02040503050406030204" pitchFamily="18" charset="0"/>
                <a:cs typeface="Arial"/>
              </a:defRPr>
            </a:pPr>
            <a:r>
              <a:rPr lang="el-GR" sz="2800" dirty="0" smtClean="0">
                <a:solidFill>
                  <a:srgbClr val="C00000"/>
                </a:solidFill>
                <a:latin typeface="Cambria Math" panose="02040503050406030204" pitchFamily="18" charset="0"/>
                <a:ea typeface="Cambria Math" panose="02040503050406030204" pitchFamily="18" charset="0"/>
              </a:rPr>
              <a:t>ΕΚΠΟΜΠΕΣ</a:t>
            </a:r>
            <a:r>
              <a:rPr lang="el-GR" sz="2800" baseline="0" dirty="0" smtClean="0">
                <a:solidFill>
                  <a:srgbClr val="C00000"/>
                </a:solidFill>
                <a:latin typeface="Cambria Math" panose="02040503050406030204" pitchFamily="18" charset="0"/>
                <a:ea typeface="Cambria Math" panose="02040503050406030204" pitchFamily="18" charset="0"/>
              </a:rPr>
              <a:t> </a:t>
            </a:r>
            <a:r>
              <a:rPr lang="en-GB" sz="2800" dirty="0" smtClean="0">
                <a:solidFill>
                  <a:srgbClr val="C00000"/>
                </a:solidFill>
                <a:latin typeface="Cambria Math" panose="02040503050406030204" pitchFamily="18" charset="0"/>
                <a:ea typeface="Cambria Math" panose="02040503050406030204" pitchFamily="18" charset="0"/>
              </a:rPr>
              <a:t>1900-1999</a:t>
            </a:r>
            <a:endParaRPr lang="en-GB" sz="2800" dirty="0">
              <a:solidFill>
                <a:srgbClr val="C00000"/>
              </a:solidFill>
              <a:latin typeface="Cambria Math" panose="02040503050406030204" pitchFamily="18" charset="0"/>
              <a:ea typeface="Cambria Math" panose="02040503050406030204" pitchFamily="18" charset="0"/>
            </a:endParaRPr>
          </a:p>
        </c:rich>
      </c:tx>
      <c:layout>
        <c:manualLayout>
          <c:xMode val="edge"/>
          <c:yMode val="edge"/>
          <c:x val="0.45214777016158708"/>
          <c:y val="5.9443715368912207E-2"/>
        </c:manualLayout>
      </c:layout>
      <c:overlay val="0"/>
      <c:spPr>
        <a:solidFill>
          <a:srgbClr val="FFFFFF"/>
        </a:solidFill>
        <a:ln w="25400">
          <a:solidFill>
            <a:srgbClr val="000000"/>
          </a:solidFill>
        </a:ln>
      </c:spPr>
    </c:title>
    <c:autoTitleDeleted val="0"/>
    <c:plotArea>
      <c:layout>
        <c:manualLayout>
          <c:layoutTarget val="inner"/>
          <c:xMode val="edge"/>
          <c:yMode val="edge"/>
          <c:x val="0.25475806362782122"/>
          <c:y val="3.200388774949945E-2"/>
          <c:w val="0.70908212382777702"/>
          <c:h val="0.88513159875431913"/>
        </c:manualLayout>
      </c:layout>
      <c:barChart>
        <c:barDir val="bar"/>
        <c:grouping val="clustered"/>
        <c:varyColors val="0"/>
        <c:ser>
          <c:idx val="0"/>
          <c:order val="0"/>
          <c:tx>
            <c:strRef>
              <c:f>Sheet1!$D$3</c:f>
              <c:strCache>
                <c:ptCount val="1"/>
              </c:strCache>
            </c:strRef>
          </c:tx>
          <c:spPr>
            <a:pattFill prst="pct10">
              <a:fgClr>
                <a:srgbClr val="000000"/>
              </a:fgClr>
              <a:bgClr>
                <a:srgbClr val="FFFFFF"/>
              </a:bgClr>
            </a:pattFill>
            <a:ln w="6350">
              <a:solidFill>
                <a:srgbClr val="000000"/>
              </a:solidFill>
              <a:prstDash val="solid"/>
            </a:ln>
          </c:spPr>
          <c:invertIfNegative val="0"/>
          <c:cat>
            <c:strRef>
              <c:f>Sheet1!$C$5:$C$42</c:f>
              <c:strCache>
                <c:ptCount val="38"/>
                <c:pt idx="0">
                  <c:v>Russian Federation </c:v>
                </c:pt>
                <c:pt idx="1">
                  <c:v>Germany </c:v>
                </c:pt>
                <c:pt idx="2">
                  <c:v>United Kingdom</c:v>
                </c:pt>
                <c:pt idx="3">
                  <c:v>France </c:v>
                </c:pt>
                <c:pt idx="4">
                  <c:v>Ukraine</c:v>
                </c:pt>
                <c:pt idx="5">
                  <c:v>Poland</c:v>
                </c:pt>
                <c:pt idx="6">
                  <c:v>Italy </c:v>
                </c:pt>
                <c:pt idx="7">
                  <c:v>Czech Rep </c:v>
                </c:pt>
                <c:pt idx="8">
                  <c:v>Belgium</c:v>
                </c:pt>
                <c:pt idx="9">
                  <c:v>Netherlands</c:v>
                </c:pt>
                <c:pt idx="10">
                  <c:v>Spain</c:v>
                </c:pt>
                <c:pt idx="11">
                  <c:v>Romania</c:v>
                </c:pt>
                <c:pt idx="12">
                  <c:v>Sweden</c:v>
                </c:pt>
                <c:pt idx="13">
                  <c:v>Hungary</c:v>
                </c:pt>
                <c:pt idx="14">
                  <c:v>Austria</c:v>
                </c:pt>
                <c:pt idx="15">
                  <c:v>Belarus </c:v>
                </c:pt>
                <c:pt idx="16">
                  <c:v>Slovakia </c:v>
                </c:pt>
                <c:pt idx="17">
                  <c:v>Denmark</c:v>
                </c:pt>
                <c:pt idx="18">
                  <c:v>Bulgaria</c:v>
                </c:pt>
                <c:pt idx="19">
                  <c:v>Serbia and Montenegro</c:v>
                </c:pt>
                <c:pt idx="20">
                  <c:v>Greece</c:v>
                </c:pt>
                <c:pt idx="21">
                  <c:v>Switzerland</c:v>
                </c:pt>
                <c:pt idx="22">
                  <c:v>Finland</c:v>
                </c:pt>
                <c:pt idx="23">
                  <c:v>Norway</c:v>
                </c:pt>
                <c:pt idx="24">
                  <c:v>Portugal</c:v>
                </c:pt>
                <c:pt idx="25">
                  <c:v>Ireland</c:v>
                </c:pt>
                <c:pt idx="26">
                  <c:v>Lithuania </c:v>
                </c:pt>
                <c:pt idx="27">
                  <c:v>Moldova, Rep </c:v>
                </c:pt>
                <c:pt idx="28">
                  <c:v>Luxembourg</c:v>
                </c:pt>
                <c:pt idx="29">
                  <c:v>Croatia </c:v>
                </c:pt>
                <c:pt idx="30">
                  <c:v>Latvia </c:v>
                </c:pt>
                <c:pt idx="31">
                  <c:v>Slovenia </c:v>
                </c:pt>
                <c:pt idx="32">
                  <c:v>Estonia </c:v>
                </c:pt>
                <c:pt idx="33">
                  <c:v>Macedonia</c:v>
                </c:pt>
                <c:pt idx="34">
                  <c:v>Albania</c:v>
                </c:pt>
                <c:pt idx="35">
                  <c:v>Bosnia and Herzegovina </c:v>
                </c:pt>
                <c:pt idx="36">
                  <c:v>Iceland</c:v>
                </c:pt>
                <c:pt idx="37">
                  <c:v>Malta</c:v>
                </c:pt>
              </c:strCache>
            </c:strRef>
          </c:cat>
          <c:val>
            <c:numRef>
              <c:f>Sheet1!$D$5:$D$42</c:f>
              <c:numCache>
                <c:formatCode>#,##0.00</c:formatCode>
                <c:ptCount val="38"/>
                <c:pt idx="0">
                  <c:v>83251306.200000003</c:v>
                </c:pt>
                <c:pt idx="1">
                  <c:v>68313059.599999994</c:v>
                </c:pt>
                <c:pt idx="2">
                  <c:v>52528430</c:v>
                </c:pt>
                <c:pt idx="3">
                  <c:v>26529908.5</c:v>
                </c:pt>
                <c:pt idx="4">
                  <c:v>21914433.300000001</c:v>
                </c:pt>
                <c:pt idx="5">
                  <c:v>19046838.600000001</c:v>
                </c:pt>
                <c:pt idx="6">
                  <c:v>15349075.199999999</c:v>
                </c:pt>
                <c:pt idx="7">
                  <c:v>9398533.0999999996</c:v>
                </c:pt>
                <c:pt idx="8">
                  <c:v>8890469.5</c:v>
                </c:pt>
                <c:pt idx="9">
                  <c:v>8541016.6999999993</c:v>
                </c:pt>
                <c:pt idx="10">
                  <c:v>8383215.2000000002</c:v>
                </c:pt>
                <c:pt idx="11">
                  <c:v>6165543.7000000002</c:v>
                </c:pt>
                <c:pt idx="12">
                  <c:v>3854522.4</c:v>
                </c:pt>
                <c:pt idx="13">
                  <c:v>3646444.9</c:v>
                </c:pt>
                <c:pt idx="14">
                  <c:v>3487875.6</c:v>
                </c:pt>
                <c:pt idx="15">
                  <c:v>3335828.9</c:v>
                </c:pt>
                <c:pt idx="16">
                  <c:v>3333369.4</c:v>
                </c:pt>
                <c:pt idx="17">
                  <c:v>3160111.6</c:v>
                </c:pt>
                <c:pt idx="18">
                  <c:v>3007162.1</c:v>
                </c:pt>
                <c:pt idx="19">
                  <c:v>2327418.6</c:v>
                </c:pt>
                <c:pt idx="20">
                  <c:v>2150920.6</c:v>
                </c:pt>
                <c:pt idx="21">
                  <c:v>2096774.6</c:v>
                </c:pt>
                <c:pt idx="22">
                  <c:v>1933613.1</c:v>
                </c:pt>
                <c:pt idx="23">
                  <c:v>1611927.7</c:v>
                </c:pt>
                <c:pt idx="24">
                  <c:v>1340118</c:v>
                </c:pt>
                <c:pt idx="25">
                  <c:v>1210346.8999999999</c:v>
                </c:pt>
                <c:pt idx="26">
                  <c:v>852379.1</c:v>
                </c:pt>
                <c:pt idx="27">
                  <c:v>576753.19999999995</c:v>
                </c:pt>
                <c:pt idx="28">
                  <c:v>536795.5</c:v>
                </c:pt>
                <c:pt idx="29">
                  <c:v>533965.5</c:v>
                </c:pt>
                <c:pt idx="30">
                  <c:v>435909.8</c:v>
                </c:pt>
                <c:pt idx="31">
                  <c:v>427435</c:v>
                </c:pt>
                <c:pt idx="32">
                  <c:v>327685.5</c:v>
                </c:pt>
                <c:pt idx="33">
                  <c:v>294134.7</c:v>
                </c:pt>
                <c:pt idx="34">
                  <c:v>191889</c:v>
                </c:pt>
                <c:pt idx="35">
                  <c:v>178678.9</c:v>
                </c:pt>
                <c:pt idx="36">
                  <c:v>83556.3</c:v>
                </c:pt>
                <c:pt idx="37">
                  <c:v>49414.400000000001</c:v>
                </c:pt>
              </c:numCache>
            </c:numRef>
          </c:val>
        </c:ser>
        <c:dLbls>
          <c:showLegendKey val="0"/>
          <c:showVal val="0"/>
          <c:showCatName val="0"/>
          <c:showSerName val="0"/>
          <c:showPercent val="0"/>
          <c:showBubbleSize val="0"/>
        </c:dLbls>
        <c:gapWidth val="150"/>
        <c:axId val="54460928"/>
        <c:axId val="116271360"/>
      </c:barChart>
      <c:catAx>
        <c:axId val="54460928"/>
        <c:scaling>
          <c:orientation val="minMax"/>
        </c:scaling>
        <c:delete val="0"/>
        <c:axPos val="l"/>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en-GB"/>
                  <a:t>country</a:t>
                </a:r>
              </a:p>
            </c:rich>
          </c:tx>
          <c:layout>
            <c:manualLayout>
              <c:xMode val="edge"/>
              <c:yMode val="edge"/>
              <c:x val="3.6177604958977275E-2"/>
              <c:y val="0.47795931526280611"/>
            </c:manualLayout>
          </c:layout>
          <c:overlay val="0"/>
          <c:spPr>
            <a:noFill/>
            <a:ln w="25400">
              <a:noFill/>
            </a:ln>
          </c:spPr>
        </c:title>
        <c:numFmt formatCode="General" sourceLinked="1"/>
        <c:majorTickMark val="out"/>
        <c:minorTickMark val="in"/>
        <c:tickLblPos val="nextTo"/>
        <c:spPr>
          <a:solidFill>
            <a:srgbClr val="FFFFFF"/>
          </a:solidFill>
          <a:ln w="3175">
            <a:solidFill>
              <a:srgbClr val="000000"/>
            </a:solidFill>
            <a:prstDash val="solid"/>
          </a:ln>
        </c:spPr>
        <c:txPr>
          <a:bodyPr rot="-1200000" vert="horz"/>
          <a:lstStyle/>
          <a:p>
            <a:pPr>
              <a:defRPr sz="1400" b="0" i="0" u="none" strike="noStrike" baseline="0">
                <a:solidFill>
                  <a:srgbClr val="C00000"/>
                </a:solidFill>
                <a:latin typeface="Arial"/>
                <a:ea typeface="Arial"/>
                <a:cs typeface="Arial"/>
              </a:defRPr>
            </a:pPr>
            <a:endParaRPr lang="en-US"/>
          </a:p>
        </c:txPr>
        <c:crossAx val="116271360"/>
        <c:crosses val="autoZero"/>
        <c:auto val="1"/>
        <c:lblAlgn val="ctr"/>
        <c:lblOffset val="100"/>
        <c:tickLblSkip val="1"/>
        <c:tickMarkSkip val="1"/>
        <c:noMultiLvlLbl val="0"/>
      </c:catAx>
      <c:valAx>
        <c:axId val="116271360"/>
        <c:scaling>
          <c:orientation val="minMax"/>
        </c:scaling>
        <c:delete val="0"/>
        <c:axPos val="b"/>
        <c:majorGridlines>
          <c:spPr>
            <a:ln w="3175">
              <a:solidFill>
                <a:srgbClr val="000000"/>
              </a:solidFill>
              <a:prstDash val="sysDash"/>
            </a:ln>
          </c:spPr>
        </c:majorGridlines>
        <c:title>
          <c:tx>
            <c:rich>
              <a:bodyPr/>
              <a:lstStyle/>
              <a:p>
                <a:pPr>
                  <a:defRPr sz="2800" b="0" i="0" u="none" strike="noStrike" baseline="0">
                    <a:solidFill>
                      <a:srgbClr val="000000"/>
                    </a:solidFill>
                    <a:latin typeface="Cambria"/>
                    <a:ea typeface="Cambria"/>
                    <a:cs typeface="Cambria"/>
                  </a:defRPr>
                </a:pPr>
                <a:r>
                  <a:rPr lang="el-GR" sz="2800" b="0" i="0" u="none" strike="noStrike" baseline="0" dirty="0" smtClean="0">
                    <a:solidFill>
                      <a:srgbClr val="800000"/>
                    </a:solidFill>
                    <a:latin typeface="Arial"/>
                    <a:cs typeface="Arial"/>
                  </a:rPr>
                  <a:t>1000 </a:t>
                </a:r>
                <a:r>
                  <a:rPr lang="en-GB" sz="2800" b="0" i="0" u="none" strike="noStrike" baseline="0" dirty="0" smtClean="0">
                    <a:solidFill>
                      <a:srgbClr val="800000"/>
                    </a:solidFill>
                    <a:latin typeface="Arial"/>
                    <a:cs typeface="Arial"/>
                  </a:rPr>
                  <a:t>metric </a:t>
                </a:r>
                <a:r>
                  <a:rPr lang="en-GB" sz="2800" b="0" i="0" u="none" strike="noStrike" baseline="0" dirty="0">
                    <a:solidFill>
                      <a:srgbClr val="800000"/>
                    </a:solidFill>
                    <a:latin typeface="Arial"/>
                    <a:cs typeface="Arial"/>
                  </a:rPr>
                  <a:t>tons </a:t>
                </a:r>
                <a:r>
                  <a:rPr lang="en-GB" sz="2800" b="0" i="0" u="none" strike="noStrike" baseline="0" dirty="0" smtClean="0">
                    <a:solidFill>
                      <a:srgbClr val="800000"/>
                    </a:solidFill>
                    <a:latin typeface="Arial"/>
                    <a:cs typeface="Arial"/>
                  </a:rPr>
                  <a:t>CO</a:t>
                </a:r>
                <a:r>
                  <a:rPr lang="en-GB" sz="2800" b="0" i="0" u="none" strike="noStrike" baseline="-25000" dirty="0" smtClean="0">
                    <a:solidFill>
                      <a:srgbClr val="800000"/>
                    </a:solidFill>
                    <a:latin typeface="Arial"/>
                    <a:cs typeface="Arial"/>
                  </a:rPr>
                  <a:t>2</a:t>
                </a:r>
                <a:endParaRPr lang="en-GB" sz="2800" b="0" i="0" u="none" strike="noStrike" baseline="-25000" dirty="0">
                  <a:solidFill>
                    <a:srgbClr val="800000"/>
                  </a:solidFill>
                  <a:latin typeface="Arial"/>
                  <a:cs typeface="Arial"/>
                </a:endParaRPr>
              </a:p>
            </c:rich>
          </c:tx>
          <c:layout>
            <c:manualLayout>
              <c:xMode val="edge"/>
              <c:yMode val="edge"/>
              <c:x val="0.50528123594925889"/>
              <c:y val="0.94654682648727428"/>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4460928"/>
        <c:crosses val="autoZero"/>
        <c:crossBetween val="between"/>
      </c:valAx>
      <c:spPr>
        <a:noFill/>
        <a:ln w="12700">
          <a:solidFill>
            <a:srgbClr val="00000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45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1.0613207547169811E-2"/>
          <c:y val="9.1171816474596434E-2"/>
          <c:w val="0.84040880503144655"/>
          <c:h val="0.81765636705080713"/>
        </c:manualLayout>
      </c:layout>
      <c:pie3DChart>
        <c:varyColors val="1"/>
        <c:ser>
          <c:idx val="0"/>
          <c:order val="0"/>
          <c:tx>
            <c:strRef>
              <c:f>Sheet1!$B$1</c:f>
              <c:strCache>
                <c:ptCount val="1"/>
                <c:pt idx="0">
                  <c:v>Sales</c:v>
                </c:pt>
              </c:strCache>
            </c:strRef>
          </c:tx>
          <c:dPt>
            <c:idx val="0"/>
            <c:bubble3D val="0"/>
            <c:spPr>
              <a:gradFill flip="none" rotWithShape="1">
                <a:gsLst>
                  <a:gs pos="0">
                    <a:schemeClr val="accent6">
                      <a:lumMod val="50000"/>
                    </a:schemeClr>
                  </a:gs>
                  <a:gs pos="55000">
                    <a:schemeClr val="accent6">
                      <a:lumMod val="75000"/>
                    </a:schemeClr>
                  </a:gs>
                  <a:gs pos="100000">
                    <a:srgbClr val="F5801F"/>
                  </a:gs>
                </a:gsLst>
                <a:lin ang="10800000" scaled="1"/>
                <a:tileRect/>
              </a:gradFill>
            </c:spPr>
          </c:dPt>
          <c:dPt>
            <c:idx val="1"/>
            <c:bubble3D val="0"/>
            <c:spPr>
              <a:gradFill>
                <a:gsLst>
                  <a:gs pos="0">
                    <a:schemeClr val="accent3">
                      <a:lumMod val="50000"/>
                    </a:schemeClr>
                  </a:gs>
                  <a:gs pos="41000">
                    <a:srgbClr val="99CC00"/>
                  </a:gs>
                  <a:gs pos="100000">
                    <a:schemeClr val="accent3">
                      <a:lumMod val="40000"/>
                      <a:lumOff val="60000"/>
                    </a:schemeClr>
                  </a:gs>
                </a:gsLst>
                <a:lin ang="10800000" scaled="1"/>
              </a:gradFill>
            </c:spPr>
          </c:dPt>
          <c:dPt>
            <c:idx val="2"/>
            <c:bubble3D val="0"/>
            <c:spPr>
              <a:gradFill>
                <a:gsLst>
                  <a:gs pos="0">
                    <a:schemeClr val="accent4">
                      <a:lumMod val="50000"/>
                    </a:schemeClr>
                  </a:gs>
                  <a:gs pos="41000">
                    <a:srgbClr val="7030A0"/>
                  </a:gs>
                  <a:gs pos="100000">
                    <a:schemeClr val="accent4">
                      <a:lumMod val="60000"/>
                      <a:lumOff val="40000"/>
                    </a:schemeClr>
                  </a:gs>
                </a:gsLst>
                <a:lin ang="10800000" scaled="1"/>
              </a:gradFill>
            </c:spPr>
          </c:dPt>
          <c:dPt>
            <c:idx val="3"/>
            <c:bubble3D val="0"/>
            <c:spPr>
              <a:gradFill>
                <a:gsLst>
                  <a:gs pos="0">
                    <a:schemeClr val="tx2">
                      <a:lumMod val="75000"/>
                    </a:schemeClr>
                  </a:gs>
                  <a:gs pos="41000">
                    <a:srgbClr val="0070C0"/>
                  </a:gs>
                  <a:gs pos="100000">
                    <a:srgbClr val="00B0F0"/>
                  </a:gs>
                </a:gsLst>
                <a:lin ang="10800000" scaled="1"/>
              </a:gradFill>
            </c:spPr>
          </c:dPt>
          <c:dLbls>
            <c:dLbl>
              <c:idx val="0"/>
              <c:layout>
                <c:manualLayout>
                  <c:x val="-4.7402565245382063E-3"/>
                  <c:y val="8.9049431998932758E-3"/>
                </c:manualLayout>
              </c:layout>
              <c:tx>
                <c:rich>
                  <a:bodyPr/>
                  <a:lstStyle/>
                  <a:p>
                    <a:r>
                      <a:rPr lang="el-GR" smtClean="0"/>
                      <a:t>ΓΕΩΡΓΙΑ</a:t>
                    </a:r>
                    <a:r>
                      <a:rPr lang="en-US" smtClean="0"/>
                      <a:t> </a:t>
                    </a:r>
                    <a:r>
                      <a:rPr lang="en-US" dirty="0"/>
                      <a:t>13%</a:t>
                    </a:r>
                  </a:p>
                </c:rich>
              </c:tx>
              <c:dLblPos val="bestFit"/>
              <c:showLegendKey val="0"/>
              <c:showVal val="1"/>
              <c:showCatName val="1"/>
              <c:showSerName val="0"/>
              <c:showPercent val="0"/>
              <c:showBubbleSize val="0"/>
              <c:separator> </c:separator>
            </c:dLbl>
            <c:dLbl>
              <c:idx val="1"/>
              <c:layout>
                <c:manualLayout>
                  <c:x val="-9.0458327143068222E-3"/>
                  <c:y val="-2.9289973010970066E-2"/>
                </c:manualLayout>
              </c:layout>
              <c:tx>
                <c:rich>
                  <a:bodyPr/>
                  <a:lstStyle/>
                  <a:p>
                    <a:r>
                      <a:rPr lang="el-GR" smtClean="0"/>
                      <a:t>ΧΡΗΣΗ</a:t>
                    </a:r>
                    <a:r>
                      <a:rPr lang="el-GR" baseline="0" smtClean="0"/>
                      <a:t> ΓΗΣ</a:t>
                    </a:r>
                    <a:r>
                      <a:rPr lang="en-US" smtClean="0"/>
                      <a:t> </a:t>
                    </a:r>
                    <a:r>
                      <a:rPr lang="en-US"/>
                      <a:t>10%</a:t>
                    </a:r>
                  </a:p>
                </c:rich>
              </c:tx>
              <c:dLblPos val="bestFit"/>
              <c:showLegendKey val="0"/>
              <c:showVal val="1"/>
              <c:showCatName val="1"/>
              <c:showSerName val="0"/>
              <c:showPercent val="0"/>
              <c:showBubbleSize val="0"/>
              <c:separator> </c:separator>
            </c:dLbl>
            <c:dLbl>
              <c:idx val="2"/>
              <c:layout>
                <c:manualLayout>
                  <c:x val="0"/>
                  <c:y val="-0.13177747903988835"/>
                </c:manualLayout>
              </c:layout>
              <c:tx>
                <c:rich>
                  <a:bodyPr/>
                  <a:lstStyle/>
                  <a:p>
                    <a:r>
                      <a:rPr lang="el-GR" sz="2000" smtClean="0">
                        <a:latin typeface="Arial" pitchFamily="34" charset="0"/>
                        <a:cs typeface="Arial" pitchFamily="34" charset="0"/>
                      </a:rPr>
                      <a:t>ΑΠΟΒΛΗΤΑ </a:t>
                    </a:r>
                    <a:r>
                      <a:rPr lang="en-US" sz="2000" smtClean="0">
                        <a:latin typeface="Arial" pitchFamily="34" charset="0"/>
                        <a:cs typeface="Arial" pitchFamily="34" charset="0"/>
                      </a:rPr>
                      <a:t>3</a:t>
                    </a:r>
                    <a:r>
                      <a:rPr lang="en-US" sz="2000" dirty="0">
                        <a:latin typeface="Arial" pitchFamily="34" charset="0"/>
                        <a:cs typeface="Arial" pitchFamily="34" charset="0"/>
                      </a:rPr>
                      <a:t>%</a:t>
                    </a:r>
                    <a:endParaRPr lang="en-US" sz="2000" dirty="0"/>
                  </a:p>
                </c:rich>
              </c:tx>
              <c:dLblPos val="bestFit"/>
              <c:showLegendKey val="0"/>
              <c:showVal val="1"/>
              <c:showCatName val="1"/>
              <c:showSerName val="0"/>
              <c:showPercent val="0"/>
              <c:showBubbleSize val="0"/>
              <c:separator>
</c:separator>
            </c:dLbl>
            <c:dLbl>
              <c:idx val="3"/>
              <c:layout/>
              <c:tx>
                <c:rich>
                  <a:bodyPr/>
                  <a:lstStyle/>
                  <a:p>
                    <a:r>
                      <a:rPr lang="el-GR" smtClean="0"/>
                      <a:t>ΕΝΕΡΓΕΙΑ</a:t>
                    </a:r>
                    <a:r>
                      <a:rPr lang="en-US" smtClean="0"/>
                      <a:t>70</a:t>
                    </a:r>
                    <a:r>
                      <a:rPr lang="en-US"/>
                      <a:t>%</a:t>
                    </a:r>
                  </a:p>
                </c:rich>
              </c:tx>
              <c:dLblPos val="bestFit"/>
              <c:showLegendKey val="0"/>
              <c:showVal val="1"/>
              <c:showCatName val="1"/>
              <c:showSerName val="0"/>
              <c:showPercent val="0"/>
              <c:showBubbleSize val="0"/>
              <c:separator> </c:separator>
            </c:dLbl>
            <c:txPr>
              <a:bodyPr/>
              <a:lstStyle/>
              <a:p>
                <a:pPr>
                  <a:defRPr sz="2400">
                    <a:latin typeface="Arial" pitchFamily="34" charset="0"/>
                    <a:cs typeface="Arial" pitchFamily="34" charset="0"/>
                  </a:defRPr>
                </a:pPr>
                <a:endParaRPr lang="en-US"/>
              </a:p>
            </c:txPr>
            <c:dLblPos val="bestFit"/>
            <c:showLegendKey val="0"/>
            <c:showVal val="1"/>
            <c:showCatName val="1"/>
            <c:showSerName val="0"/>
            <c:showPercent val="0"/>
            <c:showBubbleSize val="0"/>
            <c:showLeaderLines val="1"/>
            <c:leaderLines>
              <c:spPr>
                <a:ln>
                  <a:solidFill>
                    <a:schemeClr val="tx1"/>
                  </a:solidFill>
                </a:ln>
              </c:spPr>
            </c:leaderLines>
          </c:dLbls>
          <c:cat>
            <c:strRef>
              <c:f>Sheet1!$A$2:$A$5</c:f>
              <c:strCache>
                <c:ptCount val="4"/>
                <c:pt idx="0">
                  <c:v>Agriculture</c:v>
                </c:pt>
                <c:pt idx="1">
                  <c:v>Land Use</c:v>
                </c:pt>
                <c:pt idx="2">
                  <c:v>Waste</c:v>
                </c:pt>
                <c:pt idx="3">
                  <c:v>Energy</c:v>
                </c:pt>
              </c:strCache>
            </c:strRef>
          </c:cat>
          <c:val>
            <c:numRef>
              <c:f>Sheet1!$B$2:$B$5</c:f>
              <c:numCache>
                <c:formatCode>0%</c:formatCode>
                <c:ptCount val="4"/>
                <c:pt idx="0">
                  <c:v>0.13</c:v>
                </c:pt>
                <c:pt idx="1">
                  <c:v>0.1</c:v>
                </c:pt>
                <c:pt idx="2">
                  <c:v>3.4000000000000002E-2</c:v>
                </c:pt>
                <c:pt idx="3">
                  <c:v>0.7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45168659473124"/>
          <c:y val="0.23684329721652608"/>
          <c:w val="0.80108535044230589"/>
          <c:h val="0.62904690117882089"/>
        </c:manualLayout>
      </c:layout>
      <c:areaChart>
        <c:grouping val="stacked"/>
        <c:varyColors val="0"/>
        <c:ser>
          <c:idx val="0"/>
          <c:order val="0"/>
          <c:tx>
            <c:strRef>
              <c:f>Sheet1!$B$1</c:f>
              <c:strCache>
                <c:ptCount val="1"/>
                <c:pt idx="0">
                  <c:v>Biofuel</c:v>
                </c:pt>
              </c:strCache>
            </c:strRef>
          </c:tx>
          <c:spPr>
            <a:solidFill>
              <a:srgbClr val="92D050"/>
            </a:solidFill>
          </c:spPr>
          <c:cat>
            <c:numRef>
              <c:f>Sheet1!$A$2:$A$33</c:f>
              <c:numCache>
                <c:formatCode>General</c:formatCode>
                <c:ptCount val="32"/>
                <c:pt idx="0">
                  <c:v>1750</c:v>
                </c:pt>
                <c:pt idx="5">
                  <c:v>1800</c:v>
                </c:pt>
                <c:pt idx="10">
                  <c:v>1850</c:v>
                </c:pt>
                <c:pt idx="15">
                  <c:v>1900</c:v>
                </c:pt>
                <c:pt idx="20">
                  <c:v>1950</c:v>
                </c:pt>
                <c:pt idx="25">
                  <c:v>2000</c:v>
                </c:pt>
                <c:pt idx="29">
                  <c:v>2040</c:v>
                </c:pt>
              </c:numCache>
            </c:numRef>
          </c:cat>
          <c:val>
            <c:numRef>
              <c:f>Sheet1!$B$2:$B$33</c:f>
              <c:numCache>
                <c:formatCode>General</c:formatCode>
                <c:ptCount val="32"/>
                <c:pt idx="0">
                  <c:v>15</c:v>
                </c:pt>
                <c:pt idx="1">
                  <c:v>16</c:v>
                </c:pt>
                <c:pt idx="2">
                  <c:v>17</c:v>
                </c:pt>
                <c:pt idx="3">
                  <c:v>18</c:v>
                </c:pt>
                <c:pt idx="4">
                  <c:v>19</c:v>
                </c:pt>
                <c:pt idx="5">
                  <c:v>20</c:v>
                </c:pt>
                <c:pt idx="6">
                  <c:v>21</c:v>
                </c:pt>
                <c:pt idx="7">
                  <c:v>22</c:v>
                </c:pt>
                <c:pt idx="8">
                  <c:v>23</c:v>
                </c:pt>
                <c:pt idx="9">
                  <c:v>25</c:v>
                </c:pt>
                <c:pt idx="10">
                  <c:v>26</c:v>
                </c:pt>
                <c:pt idx="11">
                  <c:v>25</c:v>
                </c:pt>
                <c:pt idx="12">
                  <c:v>25</c:v>
                </c:pt>
                <c:pt idx="13">
                  <c:v>25</c:v>
                </c:pt>
                <c:pt idx="14">
                  <c:v>24</c:v>
                </c:pt>
                <c:pt idx="15">
                  <c:v>22</c:v>
                </c:pt>
                <c:pt idx="16">
                  <c:v>23</c:v>
                </c:pt>
                <c:pt idx="17">
                  <c:v>25</c:v>
                </c:pt>
                <c:pt idx="18">
                  <c:v>26</c:v>
                </c:pt>
                <c:pt idx="19">
                  <c:v>26</c:v>
                </c:pt>
                <c:pt idx="20">
                  <c:v>27</c:v>
                </c:pt>
                <c:pt idx="21">
                  <c:v>32</c:v>
                </c:pt>
                <c:pt idx="22">
                  <c:v>34</c:v>
                </c:pt>
                <c:pt idx="23">
                  <c:v>36</c:v>
                </c:pt>
                <c:pt idx="24">
                  <c:v>40</c:v>
                </c:pt>
                <c:pt idx="25">
                  <c:v>45</c:v>
                </c:pt>
                <c:pt idx="26">
                  <c:v>42</c:v>
                </c:pt>
              </c:numCache>
            </c:numRef>
          </c:val>
        </c:ser>
        <c:ser>
          <c:idx val="1"/>
          <c:order val="1"/>
          <c:tx>
            <c:strRef>
              <c:f>Sheet1!$C$1</c:f>
              <c:strCache>
                <c:ptCount val="1"/>
                <c:pt idx="0">
                  <c:v>Hydroelectricity</c:v>
                </c:pt>
              </c:strCache>
            </c:strRef>
          </c:tx>
          <c:spPr>
            <a:solidFill>
              <a:srgbClr val="00B0F0"/>
            </a:solidFill>
          </c:spPr>
          <c:cat>
            <c:numRef>
              <c:f>Sheet1!$A$2:$A$33</c:f>
              <c:numCache>
                <c:formatCode>General</c:formatCode>
                <c:ptCount val="32"/>
                <c:pt idx="0">
                  <c:v>1750</c:v>
                </c:pt>
                <c:pt idx="5">
                  <c:v>1800</c:v>
                </c:pt>
                <c:pt idx="10">
                  <c:v>1850</c:v>
                </c:pt>
                <c:pt idx="15">
                  <c:v>1900</c:v>
                </c:pt>
                <c:pt idx="20">
                  <c:v>1950</c:v>
                </c:pt>
                <c:pt idx="25">
                  <c:v>2000</c:v>
                </c:pt>
                <c:pt idx="29">
                  <c:v>2040</c:v>
                </c:pt>
              </c:numCache>
            </c:numRef>
          </c:cat>
          <c:val>
            <c:numRef>
              <c:f>Sheet1!$C$2:$C$33</c:f>
              <c:numCache>
                <c:formatCode>General</c:formatCode>
                <c:ptCount val="32"/>
                <c:pt idx="0">
                  <c:v>0</c:v>
                </c:pt>
                <c:pt idx="1">
                  <c:v>0</c:v>
                </c:pt>
                <c:pt idx="2">
                  <c:v>0</c:v>
                </c:pt>
                <c:pt idx="3">
                  <c:v>0</c:v>
                </c:pt>
                <c:pt idx="4">
                  <c:v>0</c:v>
                </c:pt>
                <c:pt idx="5">
                  <c:v>0</c:v>
                </c:pt>
                <c:pt idx="6">
                  <c:v>0</c:v>
                </c:pt>
                <c:pt idx="7">
                  <c:v>0</c:v>
                </c:pt>
                <c:pt idx="8">
                  <c:v>0</c:v>
                </c:pt>
                <c:pt idx="9">
                  <c:v>0</c:v>
                </c:pt>
                <c:pt idx="10">
                  <c:v>0</c:v>
                </c:pt>
                <c:pt idx="11">
                  <c:v>0</c:v>
                </c:pt>
                <c:pt idx="12">
                  <c:v>0</c:v>
                </c:pt>
                <c:pt idx="13">
                  <c:v>0.04</c:v>
                </c:pt>
                <c:pt idx="14">
                  <c:v>0.05</c:v>
                </c:pt>
                <c:pt idx="15">
                  <c:v>0.06</c:v>
                </c:pt>
                <c:pt idx="16">
                  <c:v>0.12</c:v>
                </c:pt>
                <c:pt idx="17">
                  <c:v>0.23</c:v>
                </c:pt>
                <c:pt idx="18">
                  <c:v>0.47</c:v>
                </c:pt>
                <c:pt idx="19">
                  <c:v>0.69</c:v>
                </c:pt>
                <c:pt idx="20">
                  <c:v>1.2</c:v>
                </c:pt>
                <c:pt idx="21">
                  <c:v>2.48</c:v>
                </c:pt>
                <c:pt idx="22">
                  <c:v>4.93</c:v>
                </c:pt>
                <c:pt idx="23">
                  <c:v>6.11</c:v>
                </c:pt>
                <c:pt idx="24">
                  <c:v>7.78</c:v>
                </c:pt>
                <c:pt idx="25">
                  <c:v>9.5500000000000007</c:v>
                </c:pt>
                <c:pt idx="26">
                  <c:v>11.29</c:v>
                </c:pt>
              </c:numCache>
            </c:numRef>
          </c:val>
        </c:ser>
        <c:ser>
          <c:idx val="2"/>
          <c:order val="2"/>
          <c:tx>
            <c:strRef>
              <c:f>Sheet1!$D$1</c:f>
              <c:strCache>
                <c:ptCount val="1"/>
                <c:pt idx="0">
                  <c:v>Coal, Oil, Natural Gas</c:v>
                </c:pt>
              </c:strCache>
            </c:strRef>
          </c:tx>
          <c:spPr>
            <a:solidFill>
              <a:srgbClr val="DE8400"/>
            </a:solidFill>
          </c:spPr>
          <c:cat>
            <c:numRef>
              <c:f>Sheet1!$A$2:$A$33</c:f>
              <c:numCache>
                <c:formatCode>General</c:formatCode>
                <c:ptCount val="32"/>
                <c:pt idx="0">
                  <c:v>1750</c:v>
                </c:pt>
                <c:pt idx="5">
                  <c:v>1800</c:v>
                </c:pt>
                <c:pt idx="10">
                  <c:v>1850</c:v>
                </c:pt>
                <c:pt idx="15">
                  <c:v>1900</c:v>
                </c:pt>
                <c:pt idx="20">
                  <c:v>1950</c:v>
                </c:pt>
                <c:pt idx="25">
                  <c:v>2000</c:v>
                </c:pt>
                <c:pt idx="29">
                  <c:v>2040</c:v>
                </c:pt>
              </c:numCache>
            </c:numRef>
          </c:cat>
          <c:val>
            <c:numRef>
              <c:f>Sheet1!$D$2:$D$33</c:f>
              <c:numCache>
                <c:formatCode>General</c:formatCode>
                <c:ptCount val="32"/>
                <c:pt idx="0">
                  <c:v>0</c:v>
                </c:pt>
                <c:pt idx="1">
                  <c:v>0</c:v>
                </c:pt>
                <c:pt idx="2">
                  <c:v>0</c:v>
                </c:pt>
                <c:pt idx="3">
                  <c:v>0</c:v>
                </c:pt>
                <c:pt idx="4">
                  <c:v>1.30000000000001E-2</c:v>
                </c:pt>
                <c:pt idx="5">
                  <c:v>0.35</c:v>
                </c:pt>
                <c:pt idx="6">
                  <c:v>0.46</c:v>
                </c:pt>
                <c:pt idx="7">
                  <c:v>0.55000000000000004</c:v>
                </c:pt>
                <c:pt idx="8">
                  <c:v>0.95</c:v>
                </c:pt>
                <c:pt idx="9">
                  <c:v>1.28</c:v>
                </c:pt>
                <c:pt idx="10">
                  <c:v>2.0499999999999998</c:v>
                </c:pt>
                <c:pt idx="11">
                  <c:v>3.82</c:v>
                </c:pt>
                <c:pt idx="12">
                  <c:v>5.93</c:v>
                </c:pt>
                <c:pt idx="13">
                  <c:v>9.27</c:v>
                </c:pt>
                <c:pt idx="14">
                  <c:v>14.32</c:v>
                </c:pt>
                <c:pt idx="15">
                  <c:v>21.5</c:v>
                </c:pt>
                <c:pt idx="16">
                  <c:v>33.1</c:v>
                </c:pt>
                <c:pt idx="17">
                  <c:v>39.440000000000005</c:v>
                </c:pt>
                <c:pt idx="18">
                  <c:v>44.940000000000005</c:v>
                </c:pt>
                <c:pt idx="19">
                  <c:v>54.410000000000004</c:v>
                </c:pt>
                <c:pt idx="20">
                  <c:v>72.5</c:v>
                </c:pt>
                <c:pt idx="21">
                  <c:v>111.24000000000001</c:v>
                </c:pt>
                <c:pt idx="22">
                  <c:v>183.58999999999997</c:v>
                </c:pt>
                <c:pt idx="23">
                  <c:v>241.79999999999998</c:v>
                </c:pt>
                <c:pt idx="24">
                  <c:v>278.51</c:v>
                </c:pt>
                <c:pt idx="25">
                  <c:v>303.31</c:v>
                </c:pt>
                <c:pt idx="26">
                  <c:v>377</c:v>
                </c:pt>
              </c:numCache>
            </c:numRef>
          </c:val>
        </c:ser>
        <c:ser>
          <c:idx val="3"/>
          <c:order val="3"/>
          <c:tx>
            <c:strRef>
              <c:f>Sheet1!$E$1</c:f>
              <c:strCache>
                <c:ptCount val="1"/>
                <c:pt idx="0">
                  <c:v>Nuclear Energy</c:v>
                </c:pt>
              </c:strCache>
            </c:strRef>
          </c:tx>
          <c:spPr>
            <a:solidFill>
              <a:srgbClr val="7030A0"/>
            </a:solidFill>
            <a:ln w="25400">
              <a:noFill/>
            </a:ln>
          </c:spPr>
          <c:cat>
            <c:numRef>
              <c:f>Sheet1!$A$2:$A$33</c:f>
              <c:numCache>
                <c:formatCode>General</c:formatCode>
                <c:ptCount val="32"/>
                <c:pt idx="0">
                  <c:v>1750</c:v>
                </c:pt>
                <c:pt idx="5">
                  <c:v>1800</c:v>
                </c:pt>
                <c:pt idx="10">
                  <c:v>1850</c:v>
                </c:pt>
                <c:pt idx="15">
                  <c:v>1900</c:v>
                </c:pt>
                <c:pt idx="20">
                  <c:v>1950</c:v>
                </c:pt>
                <c:pt idx="25">
                  <c:v>2000</c:v>
                </c:pt>
                <c:pt idx="29">
                  <c:v>2040</c:v>
                </c:pt>
              </c:numCache>
            </c:numRef>
          </c:cat>
          <c:val>
            <c:numRef>
              <c:f>Sheet1!$E$2:$E$33</c:f>
              <c:numCache>
                <c:formatCode>General</c:formatCode>
                <c:ptCount val="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0.03</c:v>
                </c:pt>
                <c:pt idx="22">
                  <c:v>0.83</c:v>
                </c:pt>
                <c:pt idx="23">
                  <c:v>7.68</c:v>
                </c:pt>
                <c:pt idx="24">
                  <c:v>19.100000000000001</c:v>
                </c:pt>
                <c:pt idx="25">
                  <c:v>24.55</c:v>
                </c:pt>
                <c:pt idx="26">
                  <c:v>26.12</c:v>
                </c:pt>
              </c:numCache>
            </c:numRef>
          </c:val>
        </c:ser>
        <c:dLbls>
          <c:showLegendKey val="0"/>
          <c:showVal val="0"/>
          <c:showCatName val="0"/>
          <c:showSerName val="0"/>
          <c:showPercent val="0"/>
          <c:showBubbleSize val="0"/>
        </c:dLbls>
        <c:axId val="63266304"/>
        <c:axId val="53846016"/>
      </c:areaChart>
      <c:catAx>
        <c:axId val="63266304"/>
        <c:scaling>
          <c:orientation val="minMax"/>
        </c:scaling>
        <c:delete val="0"/>
        <c:axPos val="b"/>
        <c:numFmt formatCode="General" sourceLinked="1"/>
        <c:majorTickMark val="out"/>
        <c:minorTickMark val="none"/>
        <c:tickLblPos val="nextTo"/>
        <c:txPr>
          <a:bodyPr/>
          <a:lstStyle/>
          <a:p>
            <a:pPr>
              <a:defRPr sz="2400">
                <a:latin typeface="Arial" pitchFamily="34" charset="0"/>
                <a:cs typeface="Arial" pitchFamily="34" charset="0"/>
              </a:defRPr>
            </a:pPr>
            <a:endParaRPr lang="en-US"/>
          </a:p>
        </c:txPr>
        <c:crossAx val="53846016"/>
        <c:crosses val="autoZero"/>
        <c:auto val="1"/>
        <c:lblAlgn val="ctr"/>
        <c:lblOffset val="100"/>
        <c:noMultiLvlLbl val="0"/>
      </c:catAx>
      <c:valAx>
        <c:axId val="53846016"/>
        <c:scaling>
          <c:orientation val="minMax"/>
        </c:scaling>
        <c:delete val="0"/>
        <c:axPos val="l"/>
        <c:majorGridlines>
          <c:spPr>
            <a:ln>
              <a:noFill/>
            </a:ln>
          </c:spPr>
        </c:majorGridlines>
        <c:title>
          <c:tx>
            <c:rich>
              <a:bodyPr rot="-5400000" vert="horz"/>
              <a:lstStyle/>
              <a:p>
                <a:pPr>
                  <a:defRPr sz="2400" b="0">
                    <a:latin typeface="Arial" pitchFamily="34" charset="0"/>
                    <a:cs typeface="Arial" pitchFamily="34" charset="0"/>
                  </a:defRPr>
                </a:pPr>
                <a:r>
                  <a:rPr lang="en-US" sz="2400" b="0" dirty="0" err="1" smtClean="0">
                    <a:latin typeface="Arial" pitchFamily="34" charset="0"/>
                    <a:cs typeface="Arial" pitchFamily="34" charset="0"/>
                  </a:rPr>
                  <a:t>Exajoules</a:t>
                </a:r>
                <a:endParaRPr lang="en-US" sz="2400" b="0" dirty="0">
                  <a:latin typeface="Arial" pitchFamily="34" charset="0"/>
                  <a:cs typeface="Arial" pitchFamily="34" charset="0"/>
                </a:endParaRPr>
              </a:p>
            </c:rich>
          </c:tx>
          <c:layout/>
          <c:overlay val="0"/>
        </c:title>
        <c:numFmt formatCode="General" sourceLinked="1"/>
        <c:majorTickMark val="out"/>
        <c:minorTickMark val="none"/>
        <c:tickLblPos val="nextTo"/>
        <c:txPr>
          <a:bodyPr/>
          <a:lstStyle/>
          <a:p>
            <a:pPr>
              <a:defRPr sz="2400">
                <a:latin typeface="Arial" pitchFamily="34" charset="0"/>
                <a:cs typeface="Arial" pitchFamily="34" charset="0"/>
              </a:defRPr>
            </a:pPr>
            <a:endParaRPr lang="en-US"/>
          </a:p>
        </c:txPr>
        <c:crossAx val="63266304"/>
        <c:crosses val="autoZero"/>
        <c:crossBetween val="midCat"/>
        <c:majorUnit val="100"/>
        <c:minorUnit val="50"/>
      </c:valAx>
      <c:spPr>
        <a:noFill/>
        <a:ln>
          <a:solidFill>
            <a:schemeClr val="bg1">
              <a:lumMod val="75000"/>
            </a:schemeClr>
          </a:solidFill>
        </a:ln>
      </c:spPr>
    </c:plotArea>
    <c:legend>
      <c:legendPos val="r"/>
      <c:layout>
        <c:manualLayout>
          <c:xMode val="edge"/>
          <c:yMode val="edge"/>
          <c:x val="0.16677213959366191"/>
          <c:y val="0.4540414934898937"/>
          <c:w val="0.44424236900942937"/>
          <c:h val="0.31025176299496926"/>
        </c:manualLayout>
      </c:layout>
      <c:overlay val="1"/>
      <c:spPr>
        <a:solidFill>
          <a:schemeClr val="bg1"/>
        </a:solidFill>
      </c:spPr>
      <c:txPr>
        <a:bodyPr/>
        <a:lstStyle/>
        <a:p>
          <a:pPr>
            <a:defRPr sz="2400">
              <a:latin typeface="Arial" pitchFamily="34" charset="0"/>
              <a:cs typeface="Arial" pitchFamily="34" charset="0"/>
            </a:defRPr>
          </a:pPr>
          <a:endParaRPr lang="en-US"/>
        </a:p>
      </c:txPr>
    </c:legend>
    <c:plotVisOnly val="1"/>
    <c:dispBlanksAs val="gap"/>
    <c:showDLblsOverMax val="0"/>
  </c:chart>
  <c:txPr>
    <a:bodyPr/>
    <a:lstStyle/>
    <a:p>
      <a:pPr>
        <a:defRPr sz="1400" baseline="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CE1A89-3259-48A5-B53E-F43C42856468}" type="doc">
      <dgm:prSet loTypeId="urn:microsoft.com/office/officeart/2005/8/layout/chevron2" loCatId="list" qsTypeId="urn:microsoft.com/office/officeart/2005/8/quickstyle/simple1" qsCatId="simple" csTypeId="urn:microsoft.com/office/officeart/2005/8/colors/accent0_1" csCatId="mainScheme" phldr="1"/>
      <dgm:spPr/>
      <dgm:t>
        <a:bodyPr/>
        <a:lstStyle/>
        <a:p>
          <a:endParaRPr lang="en-GB"/>
        </a:p>
      </dgm:t>
    </dgm:pt>
    <dgm:pt modelId="{443FDC06-EB44-468F-8FC7-20F371C98437}">
      <dgm:prSet phldrT="[Text]" custT="1"/>
      <dgm:spPr/>
      <dgm:t>
        <a:bodyPr/>
        <a:lstStyle/>
        <a:p>
          <a:r>
            <a:rPr lang="el-GR" sz="2400" b="1" smtClean="0">
              <a:solidFill>
                <a:srgbClr val="C00000"/>
              </a:solidFill>
              <a:latin typeface="Cambria Math" panose="02040503050406030204" pitchFamily="18" charset="0"/>
              <a:ea typeface="Cambria Math" panose="02040503050406030204" pitchFamily="18" charset="0"/>
            </a:rPr>
            <a:t>1</a:t>
          </a:r>
          <a:endParaRPr lang="en-GB" sz="1800" b="1">
            <a:solidFill>
              <a:srgbClr val="C00000"/>
            </a:solidFill>
            <a:latin typeface="Cambria Math" panose="02040503050406030204" pitchFamily="18" charset="0"/>
            <a:ea typeface="Cambria Math" panose="02040503050406030204" pitchFamily="18" charset="0"/>
          </a:endParaRPr>
        </a:p>
      </dgm:t>
    </dgm:pt>
    <dgm:pt modelId="{CCA37A23-25E7-4604-957B-ABD00D3FA6FC}" type="parTrans" cxnId="{E7FC98B0-8E7E-44EE-BBD8-85FF4A2D1EA4}">
      <dgm:prSet/>
      <dgm:spPr/>
      <dgm:t>
        <a:bodyPr/>
        <a:lstStyle/>
        <a:p>
          <a:endParaRPr lang="en-GB" sz="1800">
            <a:latin typeface="Cambria Math" panose="02040503050406030204" pitchFamily="18" charset="0"/>
            <a:ea typeface="Cambria Math" panose="02040503050406030204" pitchFamily="18" charset="0"/>
          </a:endParaRPr>
        </a:p>
      </dgm:t>
    </dgm:pt>
    <dgm:pt modelId="{C5AE27F1-4C89-4EEF-96AE-C4C709A7F3E3}" type="sibTrans" cxnId="{E7FC98B0-8E7E-44EE-BBD8-85FF4A2D1EA4}">
      <dgm:prSet/>
      <dgm:spPr/>
      <dgm:t>
        <a:bodyPr/>
        <a:lstStyle/>
        <a:p>
          <a:endParaRPr lang="en-GB" sz="1800">
            <a:latin typeface="Cambria Math" panose="02040503050406030204" pitchFamily="18" charset="0"/>
            <a:ea typeface="Cambria Math" panose="02040503050406030204" pitchFamily="18" charset="0"/>
          </a:endParaRPr>
        </a:p>
      </dgm:t>
    </dgm:pt>
    <dgm:pt modelId="{A2ED3F44-2997-43F6-A908-83C341B2F1B6}">
      <dgm:prSet phldrT="[Text]" custT="1"/>
      <dgm:spPr/>
      <dgm:t>
        <a:bodyPr/>
        <a:lstStyle/>
        <a:p>
          <a:r>
            <a:rPr lang="el-GR" sz="1800" smtClean="0">
              <a:latin typeface="Cambria Math" panose="02040503050406030204" pitchFamily="18" charset="0"/>
              <a:ea typeface="Cambria Math" panose="02040503050406030204" pitchFamily="18" charset="0"/>
            </a:rPr>
            <a:t>ΑΝΑΓΚΕΣ</a:t>
          </a:r>
          <a:endParaRPr lang="en-GB" sz="1800">
            <a:latin typeface="Cambria Math" panose="02040503050406030204" pitchFamily="18" charset="0"/>
            <a:ea typeface="Cambria Math" panose="02040503050406030204" pitchFamily="18" charset="0"/>
          </a:endParaRPr>
        </a:p>
      </dgm:t>
    </dgm:pt>
    <dgm:pt modelId="{67070822-3618-4FDF-878C-063D9FFD3171}" type="parTrans" cxnId="{BD4D25FB-9602-4CAA-BB12-C46705DDCBD6}">
      <dgm:prSet/>
      <dgm:spPr/>
      <dgm:t>
        <a:bodyPr/>
        <a:lstStyle/>
        <a:p>
          <a:endParaRPr lang="en-GB" sz="1800">
            <a:latin typeface="Cambria Math" panose="02040503050406030204" pitchFamily="18" charset="0"/>
            <a:ea typeface="Cambria Math" panose="02040503050406030204" pitchFamily="18" charset="0"/>
          </a:endParaRPr>
        </a:p>
      </dgm:t>
    </dgm:pt>
    <dgm:pt modelId="{DC1499F5-CD8D-4E9A-ADC7-AA1C31705530}" type="sibTrans" cxnId="{BD4D25FB-9602-4CAA-BB12-C46705DDCBD6}">
      <dgm:prSet/>
      <dgm:spPr/>
      <dgm:t>
        <a:bodyPr/>
        <a:lstStyle/>
        <a:p>
          <a:endParaRPr lang="en-GB" sz="1800">
            <a:latin typeface="Cambria Math" panose="02040503050406030204" pitchFamily="18" charset="0"/>
            <a:ea typeface="Cambria Math" panose="02040503050406030204" pitchFamily="18" charset="0"/>
          </a:endParaRPr>
        </a:p>
      </dgm:t>
    </dgm:pt>
    <dgm:pt modelId="{8733827D-DBB1-489B-B109-8A68BC59F0A3}">
      <dgm:prSet phldrT="[Text]" custT="1"/>
      <dgm:spPr/>
      <dgm:t>
        <a:bodyPr/>
        <a:lstStyle/>
        <a:p>
          <a:r>
            <a:rPr lang="el-GR" sz="2400" b="1" smtClean="0">
              <a:solidFill>
                <a:srgbClr val="C00000"/>
              </a:solidFill>
              <a:latin typeface="Cambria Math" panose="02040503050406030204" pitchFamily="18" charset="0"/>
              <a:ea typeface="Cambria Math" panose="02040503050406030204" pitchFamily="18" charset="0"/>
            </a:rPr>
            <a:t>2</a:t>
          </a:r>
          <a:endParaRPr lang="en-GB" sz="2400" b="1">
            <a:solidFill>
              <a:srgbClr val="C00000"/>
            </a:solidFill>
            <a:latin typeface="Cambria Math" panose="02040503050406030204" pitchFamily="18" charset="0"/>
            <a:ea typeface="Cambria Math" panose="02040503050406030204" pitchFamily="18" charset="0"/>
          </a:endParaRPr>
        </a:p>
      </dgm:t>
    </dgm:pt>
    <dgm:pt modelId="{9604606F-711D-4431-B7DB-42D4C6B56CD9}" type="parTrans" cxnId="{7E66267B-8469-48AC-BF0B-452CBA50F832}">
      <dgm:prSet/>
      <dgm:spPr/>
      <dgm:t>
        <a:bodyPr/>
        <a:lstStyle/>
        <a:p>
          <a:endParaRPr lang="en-GB" sz="1800">
            <a:latin typeface="Cambria Math" panose="02040503050406030204" pitchFamily="18" charset="0"/>
            <a:ea typeface="Cambria Math" panose="02040503050406030204" pitchFamily="18" charset="0"/>
          </a:endParaRPr>
        </a:p>
      </dgm:t>
    </dgm:pt>
    <dgm:pt modelId="{33066CFC-ABBE-4735-9108-A6CD710C6BA5}" type="sibTrans" cxnId="{7E66267B-8469-48AC-BF0B-452CBA50F832}">
      <dgm:prSet/>
      <dgm:spPr/>
      <dgm:t>
        <a:bodyPr/>
        <a:lstStyle/>
        <a:p>
          <a:endParaRPr lang="en-GB" sz="1800">
            <a:latin typeface="Cambria Math" panose="02040503050406030204" pitchFamily="18" charset="0"/>
            <a:ea typeface="Cambria Math" panose="02040503050406030204" pitchFamily="18" charset="0"/>
          </a:endParaRPr>
        </a:p>
      </dgm:t>
    </dgm:pt>
    <dgm:pt modelId="{5C6D3275-9994-4DF6-9F57-6929BAF7C8E4}">
      <dgm:prSet phldrT="[Text]" custT="1"/>
      <dgm:spPr/>
      <dgm:t>
        <a:bodyPr/>
        <a:lstStyle/>
        <a:p>
          <a:r>
            <a:rPr lang="el-GR" sz="1800" smtClean="0">
              <a:latin typeface="Cambria Math" panose="02040503050406030204" pitchFamily="18" charset="0"/>
              <a:ea typeface="Cambria Math" panose="02040503050406030204" pitchFamily="18" charset="0"/>
            </a:rPr>
            <a:t>ΚΑΤΑΝΑΛΩΣΗ ΑΓΑΘΩΝ/ΥΠΗΡΕΣΙΩΝ</a:t>
          </a:r>
          <a:endParaRPr lang="en-GB" sz="1800">
            <a:latin typeface="Cambria Math" panose="02040503050406030204" pitchFamily="18" charset="0"/>
            <a:ea typeface="Cambria Math" panose="02040503050406030204" pitchFamily="18" charset="0"/>
          </a:endParaRPr>
        </a:p>
      </dgm:t>
    </dgm:pt>
    <dgm:pt modelId="{2E21F27A-AFEF-4DE5-B86D-AA15FD3128D3}" type="parTrans" cxnId="{40A2262F-D4D7-48FD-869E-A196409DCE0E}">
      <dgm:prSet/>
      <dgm:spPr/>
      <dgm:t>
        <a:bodyPr/>
        <a:lstStyle/>
        <a:p>
          <a:endParaRPr lang="en-GB" sz="1800">
            <a:latin typeface="Cambria Math" panose="02040503050406030204" pitchFamily="18" charset="0"/>
            <a:ea typeface="Cambria Math" panose="02040503050406030204" pitchFamily="18" charset="0"/>
          </a:endParaRPr>
        </a:p>
      </dgm:t>
    </dgm:pt>
    <dgm:pt modelId="{2E24EBF0-0B0E-4818-8514-A2F6347019D1}" type="sibTrans" cxnId="{40A2262F-D4D7-48FD-869E-A196409DCE0E}">
      <dgm:prSet/>
      <dgm:spPr/>
      <dgm:t>
        <a:bodyPr/>
        <a:lstStyle/>
        <a:p>
          <a:endParaRPr lang="en-GB" sz="1800">
            <a:latin typeface="Cambria Math" panose="02040503050406030204" pitchFamily="18" charset="0"/>
            <a:ea typeface="Cambria Math" panose="02040503050406030204" pitchFamily="18" charset="0"/>
          </a:endParaRPr>
        </a:p>
      </dgm:t>
    </dgm:pt>
    <dgm:pt modelId="{BC1B5EC0-68FF-4F71-B1EC-4746F9DB54DD}">
      <dgm:prSet phldrT="[Text]" custT="1"/>
      <dgm:spPr/>
      <dgm:t>
        <a:bodyPr/>
        <a:lstStyle/>
        <a:p>
          <a:r>
            <a:rPr lang="el-GR" sz="2400" b="1" smtClean="0">
              <a:solidFill>
                <a:srgbClr val="C00000"/>
              </a:solidFill>
              <a:latin typeface="Cambria Math" panose="02040503050406030204" pitchFamily="18" charset="0"/>
              <a:ea typeface="Cambria Math" panose="02040503050406030204" pitchFamily="18" charset="0"/>
            </a:rPr>
            <a:t>3</a:t>
          </a:r>
          <a:endParaRPr lang="en-GB" sz="2400" b="1">
            <a:solidFill>
              <a:srgbClr val="C00000"/>
            </a:solidFill>
            <a:latin typeface="Cambria Math" panose="02040503050406030204" pitchFamily="18" charset="0"/>
            <a:ea typeface="Cambria Math" panose="02040503050406030204" pitchFamily="18" charset="0"/>
          </a:endParaRPr>
        </a:p>
      </dgm:t>
    </dgm:pt>
    <dgm:pt modelId="{3A6E9BCF-1D4A-4145-A072-503A59789193}" type="parTrans" cxnId="{4C493F34-96DC-4DFA-9348-4F8682B1BAED}">
      <dgm:prSet/>
      <dgm:spPr/>
      <dgm:t>
        <a:bodyPr/>
        <a:lstStyle/>
        <a:p>
          <a:endParaRPr lang="en-GB" sz="1800">
            <a:latin typeface="Cambria Math" panose="02040503050406030204" pitchFamily="18" charset="0"/>
            <a:ea typeface="Cambria Math" panose="02040503050406030204" pitchFamily="18" charset="0"/>
          </a:endParaRPr>
        </a:p>
      </dgm:t>
    </dgm:pt>
    <dgm:pt modelId="{607C9357-E012-471A-BD80-181FD1156B0B}" type="sibTrans" cxnId="{4C493F34-96DC-4DFA-9348-4F8682B1BAED}">
      <dgm:prSet/>
      <dgm:spPr/>
      <dgm:t>
        <a:bodyPr/>
        <a:lstStyle/>
        <a:p>
          <a:endParaRPr lang="en-GB" sz="1800">
            <a:latin typeface="Cambria Math" panose="02040503050406030204" pitchFamily="18" charset="0"/>
            <a:ea typeface="Cambria Math" panose="02040503050406030204" pitchFamily="18" charset="0"/>
          </a:endParaRPr>
        </a:p>
      </dgm:t>
    </dgm:pt>
    <dgm:pt modelId="{23670F4C-E5E8-4EDF-8AA3-5F4F2DE61D28}">
      <dgm:prSet phldrT="[Text]" custT="1"/>
      <dgm:spPr/>
      <dgm:t>
        <a:bodyPr/>
        <a:lstStyle/>
        <a:p>
          <a:r>
            <a:rPr lang="el-GR" sz="1800" smtClean="0">
              <a:latin typeface="Cambria Math" panose="02040503050406030204" pitchFamily="18" charset="0"/>
              <a:ea typeface="Cambria Math" panose="02040503050406030204" pitchFamily="18" charset="0"/>
            </a:rPr>
            <a:t>ΚΑΤΑΝΑΛΩΣΗ ΕΝΕΡΓΕΙΑΣ</a:t>
          </a:r>
          <a:endParaRPr lang="en-GB" sz="1800">
            <a:latin typeface="Cambria Math" panose="02040503050406030204" pitchFamily="18" charset="0"/>
            <a:ea typeface="Cambria Math" panose="02040503050406030204" pitchFamily="18" charset="0"/>
          </a:endParaRPr>
        </a:p>
      </dgm:t>
    </dgm:pt>
    <dgm:pt modelId="{6034CE3E-7294-4F08-A5B8-9754C83D1E34}" type="parTrans" cxnId="{4ABCF197-92E1-42CE-88B4-FFEF93CE6A0F}">
      <dgm:prSet/>
      <dgm:spPr/>
      <dgm:t>
        <a:bodyPr/>
        <a:lstStyle/>
        <a:p>
          <a:endParaRPr lang="en-GB" sz="1800">
            <a:latin typeface="Cambria Math" panose="02040503050406030204" pitchFamily="18" charset="0"/>
            <a:ea typeface="Cambria Math" panose="02040503050406030204" pitchFamily="18" charset="0"/>
          </a:endParaRPr>
        </a:p>
      </dgm:t>
    </dgm:pt>
    <dgm:pt modelId="{92646ABC-B248-40F1-BE69-FCB39F74B02D}" type="sibTrans" cxnId="{4ABCF197-92E1-42CE-88B4-FFEF93CE6A0F}">
      <dgm:prSet/>
      <dgm:spPr/>
      <dgm:t>
        <a:bodyPr/>
        <a:lstStyle/>
        <a:p>
          <a:endParaRPr lang="en-GB" sz="1800">
            <a:latin typeface="Cambria Math" panose="02040503050406030204" pitchFamily="18" charset="0"/>
            <a:ea typeface="Cambria Math" panose="02040503050406030204" pitchFamily="18" charset="0"/>
          </a:endParaRPr>
        </a:p>
      </dgm:t>
    </dgm:pt>
    <dgm:pt modelId="{D21E4A86-722D-4492-AD6B-9E4ABA20E9CF}">
      <dgm:prSet phldrT="[Text]" custT="1"/>
      <dgm:spPr/>
      <dgm:t>
        <a:bodyPr/>
        <a:lstStyle/>
        <a:p>
          <a:r>
            <a:rPr lang="el-GR" sz="2400" b="1" smtClean="0">
              <a:solidFill>
                <a:srgbClr val="C00000"/>
              </a:solidFill>
              <a:latin typeface="Cambria Math" panose="02040503050406030204" pitchFamily="18" charset="0"/>
              <a:ea typeface="Cambria Math" panose="02040503050406030204" pitchFamily="18" charset="0"/>
            </a:rPr>
            <a:t>4</a:t>
          </a:r>
          <a:endParaRPr lang="en-GB" sz="2400" b="1">
            <a:solidFill>
              <a:srgbClr val="C00000"/>
            </a:solidFill>
            <a:latin typeface="Cambria Math" panose="02040503050406030204" pitchFamily="18" charset="0"/>
            <a:ea typeface="Cambria Math" panose="02040503050406030204" pitchFamily="18" charset="0"/>
          </a:endParaRPr>
        </a:p>
      </dgm:t>
    </dgm:pt>
    <dgm:pt modelId="{A3541005-9619-4E6C-890A-34855083EBF3}" type="parTrans" cxnId="{CF2F0ADA-467A-4612-B35D-B64975FF7F03}">
      <dgm:prSet/>
      <dgm:spPr/>
      <dgm:t>
        <a:bodyPr/>
        <a:lstStyle/>
        <a:p>
          <a:endParaRPr lang="en-GB" sz="1800">
            <a:latin typeface="Cambria Math" panose="02040503050406030204" pitchFamily="18" charset="0"/>
            <a:ea typeface="Cambria Math" panose="02040503050406030204" pitchFamily="18" charset="0"/>
          </a:endParaRPr>
        </a:p>
      </dgm:t>
    </dgm:pt>
    <dgm:pt modelId="{A8E66755-2C3B-45AF-94A5-2C147347FCEE}" type="sibTrans" cxnId="{CF2F0ADA-467A-4612-B35D-B64975FF7F03}">
      <dgm:prSet/>
      <dgm:spPr/>
      <dgm:t>
        <a:bodyPr/>
        <a:lstStyle/>
        <a:p>
          <a:endParaRPr lang="en-GB" sz="1800">
            <a:latin typeface="Cambria Math" panose="02040503050406030204" pitchFamily="18" charset="0"/>
            <a:ea typeface="Cambria Math" panose="02040503050406030204" pitchFamily="18" charset="0"/>
          </a:endParaRPr>
        </a:p>
      </dgm:t>
    </dgm:pt>
    <dgm:pt modelId="{B7307ABC-EA1A-4F64-A3C7-A6F4BC696786}">
      <dgm:prSet phldrT="[Text]" custT="1"/>
      <dgm:spPr/>
      <dgm:t>
        <a:bodyPr/>
        <a:lstStyle/>
        <a:p>
          <a:r>
            <a:rPr lang="el-GR" sz="2400" b="1" smtClean="0">
              <a:solidFill>
                <a:srgbClr val="C00000"/>
              </a:solidFill>
              <a:latin typeface="Cambria Math" panose="02040503050406030204" pitchFamily="18" charset="0"/>
              <a:ea typeface="Cambria Math" panose="02040503050406030204" pitchFamily="18" charset="0"/>
            </a:rPr>
            <a:t>5</a:t>
          </a:r>
          <a:endParaRPr lang="en-GB" sz="2400" b="1">
            <a:solidFill>
              <a:srgbClr val="C00000"/>
            </a:solidFill>
            <a:latin typeface="Cambria Math" panose="02040503050406030204" pitchFamily="18" charset="0"/>
            <a:ea typeface="Cambria Math" panose="02040503050406030204" pitchFamily="18" charset="0"/>
          </a:endParaRPr>
        </a:p>
      </dgm:t>
    </dgm:pt>
    <dgm:pt modelId="{BDBE3B18-FE46-4B3F-B659-C8A9754DCF24}" type="parTrans" cxnId="{08FF6345-4BD6-4279-BC60-0896C1B4129A}">
      <dgm:prSet/>
      <dgm:spPr/>
      <dgm:t>
        <a:bodyPr/>
        <a:lstStyle/>
        <a:p>
          <a:endParaRPr lang="en-GB" sz="1800">
            <a:latin typeface="Cambria Math" panose="02040503050406030204" pitchFamily="18" charset="0"/>
            <a:ea typeface="Cambria Math" panose="02040503050406030204" pitchFamily="18" charset="0"/>
          </a:endParaRPr>
        </a:p>
      </dgm:t>
    </dgm:pt>
    <dgm:pt modelId="{5A17C65A-78CD-49A1-94CC-B9DF3E331285}" type="sibTrans" cxnId="{08FF6345-4BD6-4279-BC60-0896C1B4129A}">
      <dgm:prSet/>
      <dgm:spPr/>
      <dgm:t>
        <a:bodyPr/>
        <a:lstStyle/>
        <a:p>
          <a:endParaRPr lang="en-GB" sz="1800">
            <a:latin typeface="Cambria Math" panose="02040503050406030204" pitchFamily="18" charset="0"/>
            <a:ea typeface="Cambria Math" panose="02040503050406030204" pitchFamily="18" charset="0"/>
          </a:endParaRPr>
        </a:p>
      </dgm:t>
    </dgm:pt>
    <dgm:pt modelId="{1C4D42C9-C403-43BA-B008-3FA5EDCBF707}">
      <dgm:prSet phldrT="[Text]" custT="1"/>
      <dgm:spPr/>
      <dgm:t>
        <a:bodyPr/>
        <a:lstStyle/>
        <a:p>
          <a:r>
            <a:rPr lang="el-GR" sz="1800" smtClean="0">
              <a:latin typeface="Cambria Math" panose="02040503050406030204" pitchFamily="18" charset="0"/>
              <a:ea typeface="Cambria Math" panose="02040503050406030204" pitchFamily="18" charset="0"/>
            </a:rPr>
            <a:t>ΕΚΠΟΜΠΕΣ </a:t>
          </a:r>
          <a:r>
            <a:rPr lang="en-GB" sz="1800" smtClean="0">
              <a:latin typeface="Cambria Math" panose="02040503050406030204" pitchFamily="18" charset="0"/>
              <a:ea typeface="Cambria Math" panose="02040503050406030204" pitchFamily="18" charset="0"/>
            </a:rPr>
            <a:t>CO</a:t>
          </a:r>
          <a:r>
            <a:rPr lang="en-GB" sz="1800" baseline="-25000" smtClean="0">
              <a:latin typeface="Cambria Math" panose="02040503050406030204" pitchFamily="18" charset="0"/>
              <a:ea typeface="Cambria Math" panose="02040503050406030204" pitchFamily="18" charset="0"/>
            </a:rPr>
            <a:t>2</a:t>
          </a:r>
          <a:endParaRPr lang="en-GB" sz="1800" baseline="-25000">
            <a:latin typeface="Cambria Math" panose="02040503050406030204" pitchFamily="18" charset="0"/>
            <a:ea typeface="Cambria Math" panose="02040503050406030204" pitchFamily="18" charset="0"/>
          </a:endParaRPr>
        </a:p>
      </dgm:t>
    </dgm:pt>
    <dgm:pt modelId="{74618D80-93A1-4B57-A50B-4C4E8AC33CA2}" type="parTrans" cxnId="{2C282D8C-256A-4276-980B-DD391A8FB7E2}">
      <dgm:prSet/>
      <dgm:spPr/>
      <dgm:t>
        <a:bodyPr/>
        <a:lstStyle/>
        <a:p>
          <a:endParaRPr lang="en-GB" sz="1800">
            <a:latin typeface="Cambria Math" panose="02040503050406030204" pitchFamily="18" charset="0"/>
            <a:ea typeface="Cambria Math" panose="02040503050406030204" pitchFamily="18" charset="0"/>
          </a:endParaRPr>
        </a:p>
      </dgm:t>
    </dgm:pt>
    <dgm:pt modelId="{EC2E6AAF-4CB5-414E-9D6F-42855CB25F50}" type="sibTrans" cxnId="{2C282D8C-256A-4276-980B-DD391A8FB7E2}">
      <dgm:prSet/>
      <dgm:spPr/>
      <dgm:t>
        <a:bodyPr/>
        <a:lstStyle/>
        <a:p>
          <a:endParaRPr lang="en-GB" sz="1800">
            <a:latin typeface="Cambria Math" panose="02040503050406030204" pitchFamily="18" charset="0"/>
            <a:ea typeface="Cambria Math" panose="02040503050406030204" pitchFamily="18" charset="0"/>
          </a:endParaRPr>
        </a:p>
      </dgm:t>
    </dgm:pt>
    <dgm:pt modelId="{FEFFFD6B-8866-401F-9798-D491F2B2F993}">
      <dgm:prSet phldrT="[Text]" custT="1"/>
      <dgm:spPr/>
      <dgm:t>
        <a:bodyPr/>
        <a:lstStyle/>
        <a:p>
          <a:r>
            <a:rPr lang="el-GR" sz="2400" b="1" smtClean="0">
              <a:solidFill>
                <a:srgbClr val="C00000"/>
              </a:solidFill>
              <a:latin typeface="Cambria Math" panose="02040503050406030204" pitchFamily="18" charset="0"/>
              <a:ea typeface="Cambria Math" panose="02040503050406030204" pitchFamily="18" charset="0"/>
            </a:rPr>
            <a:t>6</a:t>
          </a:r>
          <a:endParaRPr lang="en-GB" sz="2400" b="1">
            <a:solidFill>
              <a:srgbClr val="C00000"/>
            </a:solidFill>
            <a:latin typeface="Cambria Math" panose="02040503050406030204" pitchFamily="18" charset="0"/>
            <a:ea typeface="Cambria Math" panose="02040503050406030204" pitchFamily="18" charset="0"/>
          </a:endParaRPr>
        </a:p>
      </dgm:t>
    </dgm:pt>
    <dgm:pt modelId="{76ECE475-B463-4B16-89FD-B0C6AB29A52D}" type="parTrans" cxnId="{0613831D-7E2F-4E7B-AAC1-0DCB95E9BEEA}">
      <dgm:prSet/>
      <dgm:spPr/>
      <dgm:t>
        <a:bodyPr/>
        <a:lstStyle/>
        <a:p>
          <a:endParaRPr lang="en-GB" sz="1800">
            <a:latin typeface="Cambria Math" panose="02040503050406030204" pitchFamily="18" charset="0"/>
            <a:ea typeface="Cambria Math" panose="02040503050406030204" pitchFamily="18" charset="0"/>
          </a:endParaRPr>
        </a:p>
      </dgm:t>
    </dgm:pt>
    <dgm:pt modelId="{0A2E382C-2938-4774-BEFA-B67792EF79BA}" type="sibTrans" cxnId="{0613831D-7E2F-4E7B-AAC1-0DCB95E9BEEA}">
      <dgm:prSet/>
      <dgm:spPr/>
      <dgm:t>
        <a:bodyPr/>
        <a:lstStyle/>
        <a:p>
          <a:endParaRPr lang="en-GB" sz="1800">
            <a:latin typeface="Cambria Math" panose="02040503050406030204" pitchFamily="18" charset="0"/>
            <a:ea typeface="Cambria Math" panose="02040503050406030204" pitchFamily="18" charset="0"/>
          </a:endParaRPr>
        </a:p>
      </dgm:t>
    </dgm:pt>
    <dgm:pt modelId="{EBB847CA-A4B8-46EF-BEA6-6F3B2702CB06}">
      <dgm:prSet phldrT="[Text]" custT="1"/>
      <dgm:spPr/>
      <dgm:t>
        <a:bodyPr/>
        <a:lstStyle/>
        <a:p>
          <a:r>
            <a:rPr lang="en-GB" sz="1800" smtClean="0">
              <a:latin typeface="Cambria Math" panose="02040503050406030204" pitchFamily="18" charset="0"/>
              <a:ea typeface="Cambria Math" panose="02040503050406030204" pitchFamily="18" charset="0"/>
            </a:rPr>
            <a:t>CO</a:t>
          </a:r>
          <a:r>
            <a:rPr lang="en-GB" sz="1800" baseline="-25000" smtClean="0">
              <a:latin typeface="Cambria Math" panose="02040503050406030204" pitchFamily="18" charset="0"/>
              <a:ea typeface="Cambria Math" panose="02040503050406030204" pitchFamily="18" charset="0"/>
            </a:rPr>
            <a:t>2</a:t>
          </a:r>
          <a:r>
            <a:rPr lang="en-GB" sz="1800" smtClean="0">
              <a:latin typeface="Cambria Math" panose="02040503050406030204" pitchFamily="18" charset="0"/>
              <a:ea typeface="Cambria Math" panose="02040503050406030204" pitchFamily="18" charset="0"/>
            </a:rPr>
            <a:t> </a:t>
          </a:r>
          <a:r>
            <a:rPr lang="el-GR" sz="1800" smtClean="0">
              <a:latin typeface="Cambria Math" panose="02040503050406030204" pitchFamily="18" charset="0"/>
              <a:ea typeface="Cambria Math" panose="02040503050406030204" pitchFamily="18" charset="0"/>
            </a:rPr>
            <a:t>ΣΤΗΝ ΑΤΜΟΣΦΑΙΡΑ</a:t>
          </a:r>
          <a:endParaRPr lang="en-GB" sz="1800">
            <a:latin typeface="Cambria Math" panose="02040503050406030204" pitchFamily="18" charset="0"/>
            <a:ea typeface="Cambria Math" panose="02040503050406030204" pitchFamily="18" charset="0"/>
          </a:endParaRPr>
        </a:p>
      </dgm:t>
    </dgm:pt>
    <dgm:pt modelId="{A6D4E149-C4B1-4F21-B0DF-DB9E3AD86F50}" type="parTrans" cxnId="{12115715-2403-4379-B9C7-3C9844DB1E12}">
      <dgm:prSet/>
      <dgm:spPr/>
      <dgm:t>
        <a:bodyPr/>
        <a:lstStyle/>
        <a:p>
          <a:endParaRPr lang="en-GB" sz="1800">
            <a:latin typeface="Cambria Math" panose="02040503050406030204" pitchFamily="18" charset="0"/>
            <a:ea typeface="Cambria Math" panose="02040503050406030204" pitchFamily="18" charset="0"/>
          </a:endParaRPr>
        </a:p>
      </dgm:t>
    </dgm:pt>
    <dgm:pt modelId="{ABB4FFF9-165E-4B7B-AEDB-99E1179A2DB2}" type="sibTrans" cxnId="{12115715-2403-4379-B9C7-3C9844DB1E12}">
      <dgm:prSet/>
      <dgm:spPr/>
      <dgm:t>
        <a:bodyPr/>
        <a:lstStyle/>
        <a:p>
          <a:endParaRPr lang="en-GB" sz="1800">
            <a:latin typeface="Cambria Math" panose="02040503050406030204" pitchFamily="18" charset="0"/>
            <a:ea typeface="Cambria Math" panose="02040503050406030204" pitchFamily="18" charset="0"/>
          </a:endParaRPr>
        </a:p>
      </dgm:t>
    </dgm:pt>
    <dgm:pt modelId="{DB29AD6F-295A-4948-BF36-0361DBB8A711}">
      <dgm:prSet phldrT="[Text]" custT="1"/>
      <dgm:spPr/>
      <dgm:t>
        <a:bodyPr/>
        <a:lstStyle/>
        <a:p>
          <a:r>
            <a:rPr lang="el-GR" sz="2400" b="1" smtClean="0">
              <a:solidFill>
                <a:srgbClr val="C00000"/>
              </a:solidFill>
              <a:latin typeface="Cambria Math" panose="02040503050406030204" pitchFamily="18" charset="0"/>
              <a:ea typeface="Cambria Math" panose="02040503050406030204" pitchFamily="18" charset="0"/>
            </a:rPr>
            <a:t>7</a:t>
          </a:r>
          <a:endParaRPr lang="en-GB" sz="2400" b="1">
            <a:solidFill>
              <a:srgbClr val="C00000"/>
            </a:solidFill>
            <a:latin typeface="Cambria Math" panose="02040503050406030204" pitchFamily="18" charset="0"/>
            <a:ea typeface="Cambria Math" panose="02040503050406030204" pitchFamily="18" charset="0"/>
          </a:endParaRPr>
        </a:p>
      </dgm:t>
    </dgm:pt>
    <dgm:pt modelId="{4C46AACD-34C6-4464-970C-294D91D61F03}" type="parTrans" cxnId="{27BF1928-91B4-447B-856D-AA365AE842F1}">
      <dgm:prSet/>
      <dgm:spPr/>
      <dgm:t>
        <a:bodyPr/>
        <a:lstStyle/>
        <a:p>
          <a:endParaRPr lang="en-GB" sz="1800">
            <a:latin typeface="Cambria Math" panose="02040503050406030204" pitchFamily="18" charset="0"/>
            <a:ea typeface="Cambria Math" panose="02040503050406030204" pitchFamily="18" charset="0"/>
          </a:endParaRPr>
        </a:p>
      </dgm:t>
    </dgm:pt>
    <dgm:pt modelId="{2C59B7E6-E386-4E6F-8F77-F1D9D182B662}" type="sibTrans" cxnId="{27BF1928-91B4-447B-856D-AA365AE842F1}">
      <dgm:prSet/>
      <dgm:spPr/>
      <dgm:t>
        <a:bodyPr/>
        <a:lstStyle/>
        <a:p>
          <a:endParaRPr lang="en-GB" sz="1800">
            <a:latin typeface="Cambria Math" panose="02040503050406030204" pitchFamily="18" charset="0"/>
            <a:ea typeface="Cambria Math" panose="02040503050406030204" pitchFamily="18" charset="0"/>
          </a:endParaRPr>
        </a:p>
      </dgm:t>
    </dgm:pt>
    <dgm:pt modelId="{5E51C279-85A4-4FFE-AC14-B12F43E5CBDD}">
      <dgm:prSet phldrT="[Text]" custT="1"/>
      <dgm:spPr/>
      <dgm:t>
        <a:bodyPr/>
        <a:lstStyle/>
        <a:p>
          <a:r>
            <a:rPr lang="el-GR" sz="1800" smtClean="0">
              <a:latin typeface="Cambria Math" panose="02040503050406030204" pitchFamily="18" charset="0"/>
              <a:ea typeface="Cambria Math" panose="02040503050406030204" pitchFamily="18" charset="0"/>
            </a:rPr>
            <a:t>ΚΛΙΜΑΤΙΚΗ ΑΛΛΑΓΗ</a:t>
          </a:r>
          <a:endParaRPr lang="en-GB" sz="1800">
            <a:latin typeface="Cambria Math" panose="02040503050406030204" pitchFamily="18" charset="0"/>
            <a:ea typeface="Cambria Math" panose="02040503050406030204" pitchFamily="18" charset="0"/>
          </a:endParaRPr>
        </a:p>
      </dgm:t>
    </dgm:pt>
    <dgm:pt modelId="{31E33F7A-E5A7-416A-8273-42DF8B6D0F48}" type="parTrans" cxnId="{D31A564D-37EA-4470-998A-797575974398}">
      <dgm:prSet/>
      <dgm:spPr/>
      <dgm:t>
        <a:bodyPr/>
        <a:lstStyle/>
        <a:p>
          <a:endParaRPr lang="en-GB" sz="1800">
            <a:latin typeface="Cambria Math" panose="02040503050406030204" pitchFamily="18" charset="0"/>
            <a:ea typeface="Cambria Math" panose="02040503050406030204" pitchFamily="18" charset="0"/>
          </a:endParaRPr>
        </a:p>
      </dgm:t>
    </dgm:pt>
    <dgm:pt modelId="{243BEBC2-FC32-4BF9-BA81-61B100D05F62}" type="sibTrans" cxnId="{D31A564D-37EA-4470-998A-797575974398}">
      <dgm:prSet/>
      <dgm:spPr/>
      <dgm:t>
        <a:bodyPr/>
        <a:lstStyle/>
        <a:p>
          <a:endParaRPr lang="en-GB" sz="1800">
            <a:latin typeface="Cambria Math" panose="02040503050406030204" pitchFamily="18" charset="0"/>
            <a:ea typeface="Cambria Math" panose="02040503050406030204" pitchFamily="18" charset="0"/>
          </a:endParaRPr>
        </a:p>
      </dgm:t>
    </dgm:pt>
    <dgm:pt modelId="{058A9672-0208-4EC3-B88B-0E8A4BACCA48}">
      <dgm:prSet custT="1"/>
      <dgm:spPr/>
      <dgm:t>
        <a:bodyPr/>
        <a:lstStyle/>
        <a:p>
          <a:r>
            <a:rPr lang="el-GR" sz="1800" smtClean="0">
              <a:latin typeface="Cambria Math" panose="02040503050406030204" pitchFamily="18" charset="0"/>
              <a:ea typeface="Cambria Math" panose="02040503050406030204" pitchFamily="18" charset="0"/>
            </a:rPr>
            <a:t>ΕΠΙΠΤΩΣΕΙΣ ΣΤΟΝ ΑΝΘΡΩΠΟ/ΟΙΚΟΣΥΣΤΗΜΑΤΑ</a:t>
          </a:r>
          <a:endParaRPr lang="en-GB" sz="1800">
            <a:latin typeface="Cambria Math" panose="02040503050406030204" pitchFamily="18" charset="0"/>
            <a:ea typeface="Cambria Math" panose="02040503050406030204" pitchFamily="18" charset="0"/>
          </a:endParaRPr>
        </a:p>
      </dgm:t>
    </dgm:pt>
    <dgm:pt modelId="{B725DCC5-C320-484C-A69E-C80FF6740364}" type="parTrans" cxnId="{8042DE20-9B80-48DD-8EDA-44DFC3B1F076}">
      <dgm:prSet/>
      <dgm:spPr/>
      <dgm:t>
        <a:bodyPr/>
        <a:lstStyle/>
        <a:p>
          <a:endParaRPr lang="en-GB" sz="1800">
            <a:latin typeface="Cambria Math" panose="02040503050406030204" pitchFamily="18" charset="0"/>
            <a:ea typeface="Cambria Math" panose="02040503050406030204" pitchFamily="18" charset="0"/>
          </a:endParaRPr>
        </a:p>
      </dgm:t>
    </dgm:pt>
    <dgm:pt modelId="{34FC7B4E-C52A-4AC3-98E1-49228A6DA72E}" type="sibTrans" cxnId="{8042DE20-9B80-48DD-8EDA-44DFC3B1F076}">
      <dgm:prSet/>
      <dgm:spPr/>
      <dgm:t>
        <a:bodyPr/>
        <a:lstStyle/>
        <a:p>
          <a:endParaRPr lang="en-GB" sz="1800">
            <a:latin typeface="Cambria Math" panose="02040503050406030204" pitchFamily="18" charset="0"/>
            <a:ea typeface="Cambria Math" panose="02040503050406030204" pitchFamily="18" charset="0"/>
          </a:endParaRPr>
        </a:p>
      </dgm:t>
    </dgm:pt>
    <dgm:pt modelId="{49ED39A5-F715-43EE-8EC0-9A59E9C2A147}" type="pres">
      <dgm:prSet presAssocID="{36CE1A89-3259-48A5-B53E-F43C42856468}" presName="linearFlow" presStyleCnt="0">
        <dgm:presLayoutVars>
          <dgm:dir/>
          <dgm:animLvl val="lvl"/>
          <dgm:resizeHandles val="exact"/>
        </dgm:presLayoutVars>
      </dgm:prSet>
      <dgm:spPr/>
      <dgm:t>
        <a:bodyPr/>
        <a:lstStyle/>
        <a:p>
          <a:endParaRPr lang="en-GB"/>
        </a:p>
      </dgm:t>
    </dgm:pt>
    <dgm:pt modelId="{D1D3A9ED-9933-4C37-BC84-33147CFB9405}" type="pres">
      <dgm:prSet presAssocID="{443FDC06-EB44-468F-8FC7-20F371C98437}" presName="composite" presStyleCnt="0"/>
      <dgm:spPr/>
    </dgm:pt>
    <dgm:pt modelId="{64B6E45A-8CBD-4D68-953B-5692F9228782}" type="pres">
      <dgm:prSet presAssocID="{443FDC06-EB44-468F-8FC7-20F371C98437}" presName="parentText" presStyleLbl="alignNode1" presStyleIdx="0" presStyleCnt="7">
        <dgm:presLayoutVars>
          <dgm:chMax val="1"/>
          <dgm:bulletEnabled val="1"/>
        </dgm:presLayoutVars>
      </dgm:prSet>
      <dgm:spPr/>
      <dgm:t>
        <a:bodyPr/>
        <a:lstStyle/>
        <a:p>
          <a:endParaRPr lang="en-GB"/>
        </a:p>
      </dgm:t>
    </dgm:pt>
    <dgm:pt modelId="{9618E30F-D6D4-4CD2-B436-D7C553B66562}" type="pres">
      <dgm:prSet presAssocID="{443FDC06-EB44-468F-8FC7-20F371C98437}" presName="descendantText" presStyleLbl="alignAcc1" presStyleIdx="0" presStyleCnt="7">
        <dgm:presLayoutVars>
          <dgm:bulletEnabled val="1"/>
        </dgm:presLayoutVars>
      </dgm:prSet>
      <dgm:spPr/>
      <dgm:t>
        <a:bodyPr/>
        <a:lstStyle/>
        <a:p>
          <a:endParaRPr lang="en-GB"/>
        </a:p>
      </dgm:t>
    </dgm:pt>
    <dgm:pt modelId="{9BFF20E7-C932-4623-B4C4-917654267014}" type="pres">
      <dgm:prSet presAssocID="{C5AE27F1-4C89-4EEF-96AE-C4C709A7F3E3}" presName="sp" presStyleCnt="0"/>
      <dgm:spPr/>
    </dgm:pt>
    <dgm:pt modelId="{DDFEE410-8935-4187-BEA1-07050BDBBAAE}" type="pres">
      <dgm:prSet presAssocID="{8733827D-DBB1-489B-B109-8A68BC59F0A3}" presName="composite" presStyleCnt="0"/>
      <dgm:spPr/>
    </dgm:pt>
    <dgm:pt modelId="{D8EE5460-4AA0-434A-BF5D-9F6D5647F66C}" type="pres">
      <dgm:prSet presAssocID="{8733827D-DBB1-489B-B109-8A68BC59F0A3}" presName="parentText" presStyleLbl="alignNode1" presStyleIdx="1" presStyleCnt="7">
        <dgm:presLayoutVars>
          <dgm:chMax val="1"/>
          <dgm:bulletEnabled val="1"/>
        </dgm:presLayoutVars>
      </dgm:prSet>
      <dgm:spPr/>
      <dgm:t>
        <a:bodyPr/>
        <a:lstStyle/>
        <a:p>
          <a:endParaRPr lang="en-GB"/>
        </a:p>
      </dgm:t>
    </dgm:pt>
    <dgm:pt modelId="{50929BE5-CB55-43AF-8544-645E0ABCDC72}" type="pres">
      <dgm:prSet presAssocID="{8733827D-DBB1-489B-B109-8A68BC59F0A3}" presName="descendantText" presStyleLbl="alignAcc1" presStyleIdx="1" presStyleCnt="7">
        <dgm:presLayoutVars>
          <dgm:bulletEnabled val="1"/>
        </dgm:presLayoutVars>
      </dgm:prSet>
      <dgm:spPr/>
      <dgm:t>
        <a:bodyPr/>
        <a:lstStyle/>
        <a:p>
          <a:endParaRPr lang="en-GB"/>
        </a:p>
      </dgm:t>
    </dgm:pt>
    <dgm:pt modelId="{49CC1664-1CDD-4C5D-83CF-0F7E7AF9E364}" type="pres">
      <dgm:prSet presAssocID="{33066CFC-ABBE-4735-9108-A6CD710C6BA5}" presName="sp" presStyleCnt="0"/>
      <dgm:spPr/>
    </dgm:pt>
    <dgm:pt modelId="{C48D57D0-22FA-467C-AF22-2B3F57EA874F}" type="pres">
      <dgm:prSet presAssocID="{BC1B5EC0-68FF-4F71-B1EC-4746F9DB54DD}" presName="composite" presStyleCnt="0"/>
      <dgm:spPr/>
    </dgm:pt>
    <dgm:pt modelId="{234D81AF-1AE1-4525-A6C4-4CDAAA57D54F}" type="pres">
      <dgm:prSet presAssocID="{BC1B5EC0-68FF-4F71-B1EC-4746F9DB54DD}" presName="parentText" presStyleLbl="alignNode1" presStyleIdx="2" presStyleCnt="7">
        <dgm:presLayoutVars>
          <dgm:chMax val="1"/>
          <dgm:bulletEnabled val="1"/>
        </dgm:presLayoutVars>
      </dgm:prSet>
      <dgm:spPr/>
      <dgm:t>
        <a:bodyPr/>
        <a:lstStyle/>
        <a:p>
          <a:endParaRPr lang="en-GB"/>
        </a:p>
      </dgm:t>
    </dgm:pt>
    <dgm:pt modelId="{64337CF8-A2F3-4D4A-95BA-2F16326214BD}" type="pres">
      <dgm:prSet presAssocID="{BC1B5EC0-68FF-4F71-B1EC-4746F9DB54DD}" presName="descendantText" presStyleLbl="alignAcc1" presStyleIdx="2" presStyleCnt="7">
        <dgm:presLayoutVars>
          <dgm:bulletEnabled val="1"/>
        </dgm:presLayoutVars>
      </dgm:prSet>
      <dgm:spPr/>
      <dgm:t>
        <a:bodyPr/>
        <a:lstStyle/>
        <a:p>
          <a:endParaRPr lang="en-GB"/>
        </a:p>
      </dgm:t>
    </dgm:pt>
    <dgm:pt modelId="{EB4461A7-1784-484C-B31A-21B190700E51}" type="pres">
      <dgm:prSet presAssocID="{607C9357-E012-471A-BD80-181FD1156B0B}" presName="sp" presStyleCnt="0"/>
      <dgm:spPr/>
    </dgm:pt>
    <dgm:pt modelId="{333B87DA-1C8C-4BE7-B29A-C0AC701F6579}" type="pres">
      <dgm:prSet presAssocID="{D21E4A86-722D-4492-AD6B-9E4ABA20E9CF}" presName="composite" presStyleCnt="0"/>
      <dgm:spPr/>
    </dgm:pt>
    <dgm:pt modelId="{E1F507D8-684C-4372-B419-71D62522B172}" type="pres">
      <dgm:prSet presAssocID="{D21E4A86-722D-4492-AD6B-9E4ABA20E9CF}" presName="parentText" presStyleLbl="alignNode1" presStyleIdx="3" presStyleCnt="7">
        <dgm:presLayoutVars>
          <dgm:chMax val="1"/>
          <dgm:bulletEnabled val="1"/>
        </dgm:presLayoutVars>
      </dgm:prSet>
      <dgm:spPr/>
      <dgm:t>
        <a:bodyPr/>
        <a:lstStyle/>
        <a:p>
          <a:endParaRPr lang="en-GB"/>
        </a:p>
      </dgm:t>
    </dgm:pt>
    <dgm:pt modelId="{B88985DC-1F2F-4BA7-8F67-36CA13A3DCBC}" type="pres">
      <dgm:prSet presAssocID="{D21E4A86-722D-4492-AD6B-9E4ABA20E9CF}" presName="descendantText" presStyleLbl="alignAcc1" presStyleIdx="3" presStyleCnt="7">
        <dgm:presLayoutVars>
          <dgm:bulletEnabled val="1"/>
        </dgm:presLayoutVars>
      </dgm:prSet>
      <dgm:spPr/>
      <dgm:t>
        <a:bodyPr/>
        <a:lstStyle/>
        <a:p>
          <a:endParaRPr lang="en-GB"/>
        </a:p>
      </dgm:t>
    </dgm:pt>
    <dgm:pt modelId="{EA237A7C-6109-4674-8C5B-A3316C3473B0}" type="pres">
      <dgm:prSet presAssocID="{A8E66755-2C3B-45AF-94A5-2C147347FCEE}" presName="sp" presStyleCnt="0"/>
      <dgm:spPr/>
    </dgm:pt>
    <dgm:pt modelId="{A6D26B52-0345-47D7-A240-27C37967B1FF}" type="pres">
      <dgm:prSet presAssocID="{B7307ABC-EA1A-4F64-A3C7-A6F4BC696786}" presName="composite" presStyleCnt="0"/>
      <dgm:spPr/>
    </dgm:pt>
    <dgm:pt modelId="{23829AD0-36F7-4490-87EC-0F714B1616B6}" type="pres">
      <dgm:prSet presAssocID="{B7307ABC-EA1A-4F64-A3C7-A6F4BC696786}" presName="parentText" presStyleLbl="alignNode1" presStyleIdx="4" presStyleCnt="7">
        <dgm:presLayoutVars>
          <dgm:chMax val="1"/>
          <dgm:bulletEnabled val="1"/>
        </dgm:presLayoutVars>
      </dgm:prSet>
      <dgm:spPr/>
      <dgm:t>
        <a:bodyPr/>
        <a:lstStyle/>
        <a:p>
          <a:endParaRPr lang="en-GB"/>
        </a:p>
      </dgm:t>
    </dgm:pt>
    <dgm:pt modelId="{9CB84B77-6772-4EE3-BAC3-CC584DE1E4AA}" type="pres">
      <dgm:prSet presAssocID="{B7307ABC-EA1A-4F64-A3C7-A6F4BC696786}" presName="descendantText" presStyleLbl="alignAcc1" presStyleIdx="4" presStyleCnt="7">
        <dgm:presLayoutVars>
          <dgm:bulletEnabled val="1"/>
        </dgm:presLayoutVars>
      </dgm:prSet>
      <dgm:spPr/>
      <dgm:t>
        <a:bodyPr/>
        <a:lstStyle/>
        <a:p>
          <a:endParaRPr lang="en-GB"/>
        </a:p>
      </dgm:t>
    </dgm:pt>
    <dgm:pt modelId="{794EE211-FE31-450D-9450-E664DF13D4B3}" type="pres">
      <dgm:prSet presAssocID="{5A17C65A-78CD-49A1-94CC-B9DF3E331285}" presName="sp" presStyleCnt="0"/>
      <dgm:spPr/>
    </dgm:pt>
    <dgm:pt modelId="{A5DC2B06-8F13-4666-B5C6-B30DF3EDD60B}" type="pres">
      <dgm:prSet presAssocID="{FEFFFD6B-8866-401F-9798-D491F2B2F993}" presName="composite" presStyleCnt="0"/>
      <dgm:spPr/>
    </dgm:pt>
    <dgm:pt modelId="{F2B96BE6-2C0E-4347-94EB-753605AB9202}" type="pres">
      <dgm:prSet presAssocID="{FEFFFD6B-8866-401F-9798-D491F2B2F993}" presName="parentText" presStyleLbl="alignNode1" presStyleIdx="5" presStyleCnt="7" custLinFactNeighborX="0" custLinFactNeighborY="-3139">
        <dgm:presLayoutVars>
          <dgm:chMax val="1"/>
          <dgm:bulletEnabled val="1"/>
        </dgm:presLayoutVars>
      </dgm:prSet>
      <dgm:spPr/>
      <dgm:t>
        <a:bodyPr/>
        <a:lstStyle/>
        <a:p>
          <a:endParaRPr lang="en-GB"/>
        </a:p>
      </dgm:t>
    </dgm:pt>
    <dgm:pt modelId="{B86B7B28-7F5B-42F6-8F9D-82EB4C231EB1}" type="pres">
      <dgm:prSet presAssocID="{FEFFFD6B-8866-401F-9798-D491F2B2F993}" presName="descendantText" presStyleLbl="alignAcc1" presStyleIdx="5" presStyleCnt="7">
        <dgm:presLayoutVars>
          <dgm:bulletEnabled val="1"/>
        </dgm:presLayoutVars>
      </dgm:prSet>
      <dgm:spPr/>
      <dgm:t>
        <a:bodyPr/>
        <a:lstStyle/>
        <a:p>
          <a:endParaRPr lang="en-GB"/>
        </a:p>
      </dgm:t>
    </dgm:pt>
    <dgm:pt modelId="{A317F574-8484-4FD4-8D39-7FEF0C9DF9F1}" type="pres">
      <dgm:prSet presAssocID="{0A2E382C-2938-4774-BEFA-B67792EF79BA}" presName="sp" presStyleCnt="0"/>
      <dgm:spPr/>
    </dgm:pt>
    <dgm:pt modelId="{E3FCF8F5-6D5B-4DB6-AF5C-B3A668CDB537}" type="pres">
      <dgm:prSet presAssocID="{DB29AD6F-295A-4948-BF36-0361DBB8A711}" presName="composite" presStyleCnt="0"/>
      <dgm:spPr/>
    </dgm:pt>
    <dgm:pt modelId="{5E47BC44-B1EB-44D6-A2B9-07B1752913C3}" type="pres">
      <dgm:prSet presAssocID="{DB29AD6F-295A-4948-BF36-0361DBB8A711}" presName="parentText" presStyleLbl="alignNode1" presStyleIdx="6" presStyleCnt="7">
        <dgm:presLayoutVars>
          <dgm:chMax val="1"/>
          <dgm:bulletEnabled val="1"/>
        </dgm:presLayoutVars>
      </dgm:prSet>
      <dgm:spPr/>
      <dgm:t>
        <a:bodyPr/>
        <a:lstStyle/>
        <a:p>
          <a:endParaRPr lang="en-GB"/>
        </a:p>
      </dgm:t>
    </dgm:pt>
    <dgm:pt modelId="{7DE83ED6-1DCF-4625-81DD-8943AB644D60}" type="pres">
      <dgm:prSet presAssocID="{DB29AD6F-295A-4948-BF36-0361DBB8A711}" presName="descendantText" presStyleLbl="alignAcc1" presStyleIdx="6" presStyleCnt="7" custLinFactNeighborX="2479" custLinFactNeighborY="-3102">
        <dgm:presLayoutVars>
          <dgm:bulletEnabled val="1"/>
        </dgm:presLayoutVars>
      </dgm:prSet>
      <dgm:spPr/>
      <dgm:t>
        <a:bodyPr/>
        <a:lstStyle/>
        <a:p>
          <a:endParaRPr lang="en-GB"/>
        </a:p>
      </dgm:t>
    </dgm:pt>
  </dgm:ptLst>
  <dgm:cxnLst>
    <dgm:cxn modelId="{65B96F20-25C2-4BD8-AE28-C0153524239E}" type="presOf" srcId="{23670F4C-E5E8-4EDF-8AA3-5F4F2DE61D28}" destId="{64337CF8-A2F3-4D4A-95BA-2F16326214BD}" srcOrd="0" destOrd="0" presId="urn:microsoft.com/office/officeart/2005/8/layout/chevron2"/>
    <dgm:cxn modelId="{9FD999EA-DAD1-40BE-8811-198792D0487A}" type="presOf" srcId="{443FDC06-EB44-468F-8FC7-20F371C98437}" destId="{64B6E45A-8CBD-4D68-953B-5692F9228782}" srcOrd="0" destOrd="0" presId="urn:microsoft.com/office/officeart/2005/8/layout/chevron2"/>
    <dgm:cxn modelId="{DC9C20A5-7D45-4C7C-B0A6-17DB60947C70}" type="presOf" srcId="{FEFFFD6B-8866-401F-9798-D491F2B2F993}" destId="{F2B96BE6-2C0E-4347-94EB-753605AB9202}" srcOrd="0" destOrd="0" presId="urn:microsoft.com/office/officeart/2005/8/layout/chevron2"/>
    <dgm:cxn modelId="{1DE71EAD-C10D-474D-9F37-308763F36EE2}" type="presOf" srcId="{1C4D42C9-C403-43BA-B008-3FA5EDCBF707}" destId="{B88985DC-1F2F-4BA7-8F67-36CA13A3DCBC}" srcOrd="0" destOrd="0" presId="urn:microsoft.com/office/officeart/2005/8/layout/chevron2"/>
    <dgm:cxn modelId="{4C493F34-96DC-4DFA-9348-4F8682B1BAED}" srcId="{36CE1A89-3259-48A5-B53E-F43C42856468}" destId="{BC1B5EC0-68FF-4F71-B1EC-4746F9DB54DD}" srcOrd="2" destOrd="0" parTransId="{3A6E9BCF-1D4A-4145-A072-503A59789193}" sibTransId="{607C9357-E012-471A-BD80-181FD1156B0B}"/>
    <dgm:cxn modelId="{CF2F0ADA-467A-4612-B35D-B64975FF7F03}" srcId="{36CE1A89-3259-48A5-B53E-F43C42856468}" destId="{D21E4A86-722D-4492-AD6B-9E4ABA20E9CF}" srcOrd="3" destOrd="0" parTransId="{A3541005-9619-4E6C-890A-34855083EBF3}" sibTransId="{A8E66755-2C3B-45AF-94A5-2C147347FCEE}"/>
    <dgm:cxn modelId="{08FF6345-4BD6-4279-BC60-0896C1B4129A}" srcId="{36CE1A89-3259-48A5-B53E-F43C42856468}" destId="{B7307ABC-EA1A-4F64-A3C7-A6F4BC696786}" srcOrd="4" destOrd="0" parTransId="{BDBE3B18-FE46-4B3F-B659-C8A9754DCF24}" sibTransId="{5A17C65A-78CD-49A1-94CC-B9DF3E331285}"/>
    <dgm:cxn modelId="{412714AA-7929-4CB1-B3EA-30E7ED777876}" type="presOf" srcId="{BC1B5EC0-68FF-4F71-B1EC-4746F9DB54DD}" destId="{234D81AF-1AE1-4525-A6C4-4CDAAA57D54F}" srcOrd="0" destOrd="0" presId="urn:microsoft.com/office/officeart/2005/8/layout/chevron2"/>
    <dgm:cxn modelId="{8042DE20-9B80-48DD-8EDA-44DFC3B1F076}" srcId="{DB29AD6F-295A-4948-BF36-0361DBB8A711}" destId="{058A9672-0208-4EC3-B88B-0E8A4BACCA48}" srcOrd="0" destOrd="0" parTransId="{B725DCC5-C320-484C-A69E-C80FF6740364}" sibTransId="{34FC7B4E-C52A-4AC3-98E1-49228A6DA72E}"/>
    <dgm:cxn modelId="{12115715-2403-4379-B9C7-3C9844DB1E12}" srcId="{B7307ABC-EA1A-4F64-A3C7-A6F4BC696786}" destId="{EBB847CA-A4B8-46EF-BEA6-6F3B2702CB06}" srcOrd="0" destOrd="0" parTransId="{A6D4E149-C4B1-4F21-B0DF-DB9E3AD86F50}" sibTransId="{ABB4FFF9-165E-4B7B-AEDB-99E1179A2DB2}"/>
    <dgm:cxn modelId="{0613831D-7E2F-4E7B-AAC1-0DCB95E9BEEA}" srcId="{36CE1A89-3259-48A5-B53E-F43C42856468}" destId="{FEFFFD6B-8866-401F-9798-D491F2B2F993}" srcOrd="5" destOrd="0" parTransId="{76ECE475-B463-4B16-89FD-B0C6AB29A52D}" sibTransId="{0A2E382C-2938-4774-BEFA-B67792EF79BA}"/>
    <dgm:cxn modelId="{ABF54CF1-23E1-41CA-864E-09C3E480C345}" type="presOf" srcId="{D21E4A86-722D-4492-AD6B-9E4ABA20E9CF}" destId="{E1F507D8-684C-4372-B419-71D62522B172}" srcOrd="0" destOrd="0" presId="urn:microsoft.com/office/officeart/2005/8/layout/chevron2"/>
    <dgm:cxn modelId="{4ABCF197-92E1-42CE-88B4-FFEF93CE6A0F}" srcId="{BC1B5EC0-68FF-4F71-B1EC-4746F9DB54DD}" destId="{23670F4C-E5E8-4EDF-8AA3-5F4F2DE61D28}" srcOrd="0" destOrd="0" parTransId="{6034CE3E-7294-4F08-A5B8-9754C83D1E34}" sibTransId="{92646ABC-B248-40F1-BE69-FCB39F74B02D}"/>
    <dgm:cxn modelId="{00EAC6BF-99E4-45EA-A8CC-07622B3FBC51}" type="presOf" srcId="{5C6D3275-9994-4DF6-9F57-6929BAF7C8E4}" destId="{50929BE5-CB55-43AF-8544-645E0ABCDC72}" srcOrd="0" destOrd="0" presId="urn:microsoft.com/office/officeart/2005/8/layout/chevron2"/>
    <dgm:cxn modelId="{9A40EC04-DCB7-49F5-B3EC-100D48A707A5}" type="presOf" srcId="{B7307ABC-EA1A-4F64-A3C7-A6F4BC696786}" destId="{23829AD0-36F7-4490-87EC-0F714B1616B6}" srcOrd="0" destOrd="0" presId="urn:microsoft.com/office/officeart/2005/8/layout/chevron2"/>
    <dgm:cxn modelId="{8FB0ECED-62BC-427B-8B9F-7CF801955C71}" type="presOf" srcId="{058A9672-0208-4EC3-B88B-0E8A4BACCA48}" destId="{7DE83ED6-1DCF-4625-81DD-8943AB644D60}" srcOrd="0" destOrd="0" presId="urn:microsoft.com/office/officeart/2005/8/layout/chevron2"/>
    <dgm:cxn modelId="{4672F1B8-560A-4A87-A552-DB226EB8000C}" type="presOf" srcId="{8733827D-DBB1-489B-B109-8A68BC59F0A3}" destId="{D8EE5460-4AA0-434A-BF5D-9F6D5647F66C}" srcOrd="0" destOrd="0" presId="urn:microsoft.com/office/officeart/2005/8/layout/chevron2"/>
    <dgm:cxn modelId="{BD4D25FB-9602-4CAA-BB12-C46705DDCBD6}" srcId="{443FDC06-EB44-468F-8FC7-20F371C98437}" destId="{A2ED3F44-2997-43F6-A908-83C341B2F1B6}" srcOrd="0" destOrd="0" parTransId="{67070822-3618-4FDF-878C-063D9FFD3171}" sibTransId="{DC1499F5-CD8D-4E9A-ADC7-AA1C31705530}"/>
    <dgm:cxn modelId="{27BF1928-91B4-447B-856D-AA365AE842F1}" srcId="{36CE1A89-3259-48A5-B53E-F43C42856468}" destId="{DB29AD6F-295A-4948-BF36-0361DBB8A711}" srcOrd="6" destOrd="0" parTransId="{4C46AACD-34C6-4464-970C-294D91D61F03}" sibTransId="{2C59B7E6-E386-4E6F-8F77-F1D9D182B662}"/>
    <dgm:cxn modelId="{D31A564D-37EA-4470-998A-797575974398}" srcId="{FEFFFD6B-8866-401F-9798-D491F2B2F993}" destId="{5E51C279-85A4-4FFE-AC14-B12F43E5CBDD}" srcOrd="0" destOrd="0" parTransId="{31E33F7A-E5A7-416A-8273-42DF8B6D0F48}" sibTransId="{243BEBC2-FC32-4BF9-BA81-61B100D05F62}"/>
    <dgm:cxn modelId="{C668B8DD-DBE4-4A5F-8CFF-8F155A7255AA}" type="presOf" srcId="{5E51C279-85A4-4FFE-AC14-B12F43E5CBDD}" destId="{B86B7B28-7F5B-42F6-8F9D-82EB4C231EB1}" srcOrd="0" destOrd="0" presId="urn:microsoft.com/office/officeart/2005/8/layout/chevron2"/>
    <dgm:cxn modelId="{0C6A59FE-55B1-470D-B242-32E29D4A579A}" type="presOf" srcId="{DB29AD6F-295A-4948-BF36-0361DBB8A711}" destId="{5E47BC44-B1EB-44D6-A2B9-07B1752913C3}" srcOrd="0" destOrd="0" presId="urn:microsoft.com/office/officeart/2005/8/layout/chevron2"/>
    <dgm:cxn modelId="{40A2262F-D4D7-48FD-869E-A196409DCE0E}" srcId="{8733827D-DBB1-489B-B109-8A68BC59F0A3}" destId="{5C6D3275-9994-4DF6-9F57-6929BAF7C8E4}" srcOrd="0" destOrd="0" parTransId="{2E21F27A-AFEF-4DE5-B86D-AA15FD3128D3}" sibTransId="{2E24EBF0-0B0E-4818-8514-A2F6347019D1}"/>
    <dgm:cxn modelId="{12ED6779-CA23-41ED-810D-C772DCE54D59}" type="presOf" srcId="{36CE1A89-3259-48A5-B53E-F43C42856468}" destId="{49ED39A5-F715-43EE-8EC0-9A59E9C2A147}" srcOrd="0" destOrd="0" presId="urn:microsoft.com/office/officeart/2005/8/layout/chevron2"/>
    <dgm:cxn modelId="{2C282D8C-256A-4276-980B-DD391A8FB7E2}" srcId="{D21E4A86-722D-4492-AD6B-9E4ABA20E9CF}" destId="{1C4D42C9-C403-43BA-B008-3FA5EDCBF707}" srcOrd="0" destOrd="0" parTransId="{74618D80-93A1-4B57-A50B-4C4E8AC33CA2}" sibTransId="{EC2E6AAF-4CB5-414E-9D6F-42855CB25F50}"/>
    <dgm:cxn modelId="{E7FC98B0-8E7E-44EE-BBD8-85FF4A2D1EA4}" srcId="{36CE1A89-3259-48A5-B53E-F43C42856468}" destId="{443FDC06-EB44-468F-8FC7-20F371C98437}" srcOrd="0" destOrd="0" parTransId="{CCA37A23-25E7-4604-957B-ABD00D3FA6FC}" sibTransId="{C5AE27F1-4C89-4EEF-96AE-C4C709A7F3E3}"/>
    <dgm:cxn modelId="{3168A072-6CAA-4993-BA0D-2396ABBBB984}" type="presOf" srcId="{A2ED3F44-2997-43F6-A908-83C341B2F1B6}" destId="{9618E30F-D6D4-4CD2-B436-D7C553B66562}" srcOrd="0" destOrd="0" presId="urn:microsoft.com/office/officeart/2005/8/layout/chevron2"/>
    <dgm:cxn modelId="{7E66267B-8469-48AC-BF0B-452CBA50F832}" srcId="{36CE1A89-3259-48A5-B53E-F43C42856468}" destId="{8733827D-DBB1-489B-B109-8A68BC59F0A3}" srcOrd="1" destOrd="0" parTransId="{9604606F-711D-4431-B7DB-42D4C6B56CD9}" sibTransId="{33066CFC-ABBE-4735-9108-A6CD710C6BA5}"/>
    <dgm:cxn modelId="{F259896F-CAEC-4AC5-A09D-3A71DADB937A}" type="presOf" srcId="{EBB847CA-A4B8-46EF-BEA6-6F3B2702CB06}" destId="{9CB84B77-6772-4EE3-BAC3-CC584DE1E4AA}" srcOrd="0" destOrd="0" presId="urn:microsoft.com/office/officeart/2005/8/layout/chevron2"/>
    <dgm:cxn modelId="{2C8849DB-D5F2-40B8-AECA-3EA99132E1CF}" type="presParOf" srcId="{49ED39A5-F715-43EE-8EC0-9A59E9C2A147}" destId="{D1D3A9ED-9933-4C37-BC84-33147CFB9405}" srcOrd="0" destOrd="0" presId="urn:microsoft.com/office/officeart/2005/8/layout/chevron2"/>
    <dgm:cxn modelId="{26036842-C014-4EC1-975E-675DA6B78472}" type="presParOf" srcId="{D1D3A9ED-9933-4C37-BC84-33147CFB9405}" destId="{64B6E45A-8CBD-4D68-953B-5692F9228782}" srcOrd="0" destOrd="0" presId="urn:microsoft.com/office/officeart/2005/8/layout/chevron2"/>
    <dgm:cxn modelId="{CC5FF13E-E7DF-4AE0-B3A2-5B7BFA20D58A}" type="presParOf" srcId="{D1D3A9ED-9933-4C37-BC84-33147CFB9405}" destId="{9618E30F-D6D4-4CD2-B436-D7C553B66562}" srcOrd="1" destOrd="0" presId="urn:microsoft.com/office/officeart/2005/8/layout/chevron2"/>
    <dgm:cxn modelId="{836AA3FC-86B5-4DED-9D82-0469D3DA6A1A}" type="presParOf" srcId="{49ED39A5-F715-43EE-8EC0-9A59E9C2A147}" destId="{9BFF20E7-C932-4623-B4C4-917654267014}" srcOrd="1" destOrd="0" presId="urn:microsoft.com/office/officeart/2005/8/layout/chevron2"/>
    <dgm:cxn modelId="{2878B5F1-472C-4711-94D7-81DECA12C72F}" type="presParOf" srcId="{49ED39A5-F715-43EE-8EC0-9A59E9C2A147}" destId="{DDFEE410-8935-4187-BEA1-07050BDBBAAE}" srcOrd="2" destOrd="0" presId="urn:microsoft.com/office/officeart/2005/8/layout/chevron2"/>
    <dgm:cxn modelId="{B24327AC-ABC2-4F05-A2CA-6031C152F06B}" type="presParOf" srcId="{DDFEE410-8935-4187-BEA1-07050BDBBAAE}" destId="{D8EE5460-4AA0-434A-BF5D-9F6D5647F66C}" srcOrd="0" destOrd="0" presId="urn:microsoft.com/office/officeart/2005/8/layout/chevron2"/>
    <dgm:cxn modelId="{E594A175-9303-4A1C-97FF-F0A3B5D03ACC}" type="presParOf" srcId="{DDFEE410-8935-4187-BEA1-07050BDBBAAE}" destId="{50929BE5-CB55-43AF-8544-645E0ABCDC72}" srcOrd="1" destOrd="0" presId="urn:microsoft.com/office/officeart/2005/8/layout/chevron2"/>
    <dgm:cxn modelId="{0C5E605C-4292-4B4C-AA00-CBEBC06953DD}" type="presParOf" srcId="{49ED39A5-F715-43EE-8EC0-9A59E9C2A147}" destId="{49CC1664-1CDD-4C5D-83CF-0F7E7AF9E364}" srcOrd="3" destOrd="0" presId="urn:microsoft.com/office/officeart/2005/8/layout/chevron2"/>
    <dgm:cxn modelId="{5F991625-A695-4D30-844A-1223788241AA}" type="presParOf" srcId="{49ED39A5-F715-43EE-8EC0-9A59E9C2A147}" destId="{C48D57D0-22FA-467C-AF22-2B3F57EA874F}" srcOrd="4" destOrd="0" presId="urn:microsoft.com/office/officeart/2005/8/layout/chevron2"/>
    <dgm:cxn modelId="{002251C7-7F83-4A20-8974-D369E1E90F67}" type="presParOf" srcId="{C48D57D0-22FA-467C-AF22-2B3F57EA874F}" destId="{234D81AF-1AE1-4525-A6C4-4CDAAA57D54F}" srcOrd="0" destOrd="0" presId="urn:microsoft.com/office/officeart/2005/8/layout/chevron2"/>
    <dgm:cxn modelId="{FE9703DD-85C9-4907-823F-741229D7ACCA}" type="presParOf" srcId="{C48D57D0-22FA-467C-AF22-2B3F57EA874F}" destId="{64337CF8-A2F3-4D4A-95BA-2F16326214BD}" srcOrd="1" destOrd="0" presId="urn:microsoft.com/office/officeart/2005/8/layout/chevron2"/>
    <dgm:cxn modelId="{82A0B9CA-B0BF-4BFC-B588-0E1814F4B97A}" type="presParOf" srcId="{49ED39A5-F715-43EE-8EC0-9A59E9C2A147}" destId="{EB4461A7-1784-484C-B31A-21B190700E51}" srcOrd="5" destOrd="0" presId="urn:microsoft.com/office/officeart/2005/8/layout/chevron2"/>
    <dgm:cxn modelId="{D35472C4-785B-4094-B828-88214C242A75}" type="presParOf" srcId="{49ED39A5-F715-43EE-8EC0-9A59E9C2A147}" destId="{333B87DA-1C8C-4BE7-B29A-C0AC701F6579}" srcOrd="6" destOrd="0" presId="urn:microsoft.com/office/officeart/2005/8/layout/chevron2"/>
    <dgm:cxn modelId="{4BB25ECE-5517-42B6-A4E1-CD52FC15F8B1}" type="presParOf" srcId="{333B87DA-1C8C-4BE7-B29A-C0AC701F6579}" destId="{E1F507D8-684C-4372-B419-71D62522B172}" srcOrd="0" destOrd="0" presId="urn:microsoft.com/office/officeart/2005/8/layout/chevron2"/>
    <dgm:cxn modelId="{373CAE90-800B-48CB-9B19-375AE3B07346}" type="presParOf" srcId="{333B87DA-1C8C-4BE7-B29A-C0AC701F6579}" destId="{B88985DC-1F2F-4BA7-8F67-36CA13A3DCBC}" srcOrd="1" destOrd="0" presId="urn:microsoft.com/office/officeart/2005/8/layout/chevron2"/>
    <dgm:cxn modelId="{A57C077A-9474-4986-ABE6-46988AD8A843}" type="presParOf" srcId="{49ED39A5-F715-43EE-8EC0-9A59E9C2A147}" destId="{EA237A7C-6109-4674-8C5B-A3316C3473B0}" srcOrd="7" destOrd="0" presId="urn:microsoft.com/office/officeart/2005/8/layout/chevron2"/>
    <dgm:cxn modelId="{DE494C6E-337A-4D69-9AA2-73F16A2F43D1}" type="presParOf" srcId="{49ED39A5-F715-43EE-8EC0-9A59E9C2A147}" destId="{A6D26B52-0345-47D7-A240-27C37967B1FF}" srcOrd="8" destOrd="0" presId="urn:microsoft.com/office/officeart/2005/8/layout/chevron2"/>
    <dgm:cxn modelId="{53E52F89-EC94-418E-9834-3689A80A1FC2}" type="presParOf" srcId="{A6D26B52-0345-47D7-A240-27C37967B1FF}" destId="{23829AD0-36F7-4490-87EC-0F714B1616B6}" srcOrd="0" destOrd="0" presId="urn:microsoft.com/office/officeart/2005/8/layout/chevron2"/>
    <dgm:cxn modelId="{4BD04E1B-E4F6-4832-86F7-0346BA6C3953}" type="presParOf" srcId="{A6D26B52-0345-47D7-A240-27C37967B1FF}" destId="{9CB84B77-6772-4EE3-BAC3-CC584DE1E4AA}" srcOrd="1" destOrd="0" presId="urn:microsoft.com/office/officeart/2005/8/layout/chevron2"/>
    <dgm:cxn modelId="{F1BF63E4-A3C2-4B78-A5F5-C01DA123C465}" type="presParOf" srcId="{49ED39A5-F715-43EE-8EC0-9A59E9C2A147}" destId="{794EE211-FE31-450D-9450-E664DF13D4B3}" srcOrd="9" destOrd="0" presId="urn:microsoft.com/office/officeart/2005/8/layout/chevron2"/>
    <dgm:cxn modelId="{57EEB5CE-9F14-427B-A7FD-57F0EF5A9EBF}" type="presParOf" srcId="{49ED39A5-F715-43EE-8EC0-9A59E9C2A147}" destId="{A5DC2B06-8F13-4666-B5C6-B30DF3EDD60B}" srcOrd="10" destOrd="0" presId="urn:microsoft.com/office/officeart/2005/8/layout/chevron2"/>
    <dgm:cxn modelId="{FD84FF7D-92E8-466C-8F30-2671E5C60C54}" type="presParOf" srcId="{A5DC2B06-8F13-4666-B5C6-B30DF3EDD60B}" destId="{F2B96BE6-2C0E-4347-94EB-753605AB9202}" srcOrd="0" destOrd="0" presId="urn:microsoft.com/office/officeart/2005/8/layout/chevron2"/>
    <dgm:cxn modelId="{371F44E9-5600-4281-A7DB-0A3CDF01F360}" type="presParOf" srcId="{A5DC2B06-8F13-4666-B5C6-B30DF3EDD60B}" destId="{B86B7B28-7F5B-42F6-8F9D-82EB4C231EB1}" srcOrd="1" destOrd="0" presId="urn:microsoft.com/office/officeart/2005/8/layout/chevron2"/>
    <dgm:cxn modelId="{B01BFAF4-703F-49EB-B617-4097F7CC848F}" type="presParOf" srcId="{49ED39A5-F715-43EE-8EC0-9A59E9C2A147}" destId="{A317F574-8484-4FD4-8D39-7FEF0C9DF9F1}" srcOrd="11" destOrd="0" presId="urn:microsoft.com/office/officeart/2005/8/layout/chevron2"/>
    <dgm:cxn modelId="{87A40EB2-FE33-4DF4-A0BD-9283ADA87A63}" type="presParOf" srcId="{49ED39A5-F715-43EE-8EC0-9A59E9C2A147}" destId="{E3FCF8F5-6D5B-4DB6-AF5C-B3A668CDB537}" srcOrd="12" destOrd="0" presId="urn:microsoft.com/office/officeart/2005/8/layout/chevron2"/>
    <dgm:cxn modelId="{53D2F439-D2F3-4C9D-928F-3CF776EB3B8D}" type="presParOf" srcId="{E3FCF8F5-6D5B-4DB6-AF5C-B3A668CDB537}" destId="{5E47BC44-B1EB-44D6-A2B9-07B1752913C3}" srcOrd="0" destOrd="0" presId="urn:microsoft.com/office/officeart/2005/8/layout/chevron2"/>
    <dgm:cxn modelId="{67430B00-709A-42A7-91FC-E2C63089BE66}" type="presParOf" srcId="{E3FCF8F5-6D5B-4DB6-AF5C-B3A668CDB537}" destId="{7DE83ED6-1DCF-4625-81DD-8943AB644D6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6E45A-8CBD-4D68-953B-5692F9228782}">
      <dsp:nvSpPr>
        <dsp:cNvPr id="0" name=""/>
        <dsp:cNvSpPr/>
      </dsp:nvSpPr>
      <dsp:spPr>
        <a:xfrm rot="5400000">
          <a:off x="-121622" y="125586"/>
          <a:ext cx="810816" cy="56757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b="1" kern="1200" smtClean="0">
              <a:solidFill>
                <a:srgbClr val="C00000"/>
              </a:solidFill>
              <a:latin typeface="Cambria Math" panose="02040503050406030204" pitchFamily="18" charset="0"/>
              <a:ea typeface="Cambria Math" panose="02040503050406030204" pitchFamily="18" charset="0"/>
            </a:rPr>
            <a:t>1</a:t>
          </a:r>
          <a:endParaRPr lang="en-GB" sz="1800" b="1" kern="1200">
            <a:solidFill>
              <a:srgbClr val="C00000"/>
            </a:solidFill>
            <a:latin typeface="Cambria Math" panose="02040503050406030204" pitchFamily="18" charset="0"/>
            <a:ea typeface="Cambria Math" panose="02040503050406030204" pitchFamily="18" charset="0"/>
          </a:endParaRPr>
        </a:p>
      </dsp:txBody>
      <dsp:txXfrm rot="-5400000">
        <a:off x="1" y="287750"/>
        <a:ext cx="567571" cy="243245"/>
      </dsp:txXfrm>
    </dsp:sp>
    <dsp:sp modelId="{9618E30F-D6D4-4CD2-B436-D7C553B66562}">
      <dsp:nvSpPr>
        <dsp:cNvPr id="0" name=""/>
        <dsp:cNvSpPr/>
      </dsp:nvSpPr>
      <dsp:spPr>
        <a:xfrm rot="5400000">
          <a:off x="2036355" y="-1464820"/>
          <a:ext cx="527307" cy="346487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smtClean="0">
              <a:latin typeface="Cambria Math" panose="02040503050406030204" pitchFamily="18" charset="0"/>
              <a:ea typeface="Cambria Math" panose="02040503050406030204" pitchFamily="18" charset="0"/>
            </a:rPr>
            <a:t>ΑΝΑΓΚΕΣ</a:t>
          </a:r>
          <a:endParaRPr lang="en-GB" sz="1800" kern="1200">
            <a:latin typeface="Cambria Math" panose="02040503050406030204" pitchFamily="18" charset="0"/>
            <a:ea typeface="Cambria Math" panose="02040503050406030204" pitchFamily="18" charset="0"/>
          </a:endParaRPr>
        </a:p>
      </dsp:txBody>
      <dsp:txXfrm rot="-5400000">
        <a:off x="567571" y="29705"/>
        <a:ext cx="3439135" cy="475825"/>
      </dsp:txXfrm>
    </dsp:sp>
    <dsp:sp modelId="{D8EE5460-4AA0-434A-BF5D-9F6D5647F66C}">
      <dsp:nvSpPr>
        <dsp:cNvPr id="0" name=""/>
        <dsp:cNvSpPr/>
      </dsp:nvSpPr>
      <dsp:spPr>
        <a:xfrm rot="5400000">
          <a:off x="-121622" y="846643"/>
          <a:ext cx="810816" cy="56757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b="1" kern="1200" smtClean="0">
              <a:solidFill>
                <a:srgbClr val="C00000"/>
              </a:solidFill>
              <a:latin typeface="Cambria Math" panose="02040503050406030204" pitchFamily="18" charset="0"/>
              <a:ea typeface="Cambria Math" panose="02040503050406030204" pitchFamily="18" charset="0"/>
            </a:rPr>
            <a:t>2</a:t>
          </a:r>
          <a:endParaRPr lang="en-GB" sz="2400" b="1" kern="1200">
            <a:solidFill>
              <a:srgbClr val="C00000"/>
            </a:solidFill>
            <a:latin typeface="Cambria Math" panose="02040503050406030204" pitchFamily="18" charset="0"/>
            <a:ea typeface="Cambria Math" panose="02040503050406030204" pitchFamily="18" charset="0"/>
          </a:endParaRPr>
        </a:p>
      </dsp:txBody>
      <dsp:txXfrm rot="-5400000">
        <a:off x="1" y="1008807"/>
        <a:ext cx="567571" cy="243245"/>
      </dsp:txXfrm>
    </dsp:sp>
    <dsp:sp modelId="{50929BE5-CB55-43AF-8544-645E0ABCDC72}">
      <dsp:nvSpPr>
        <dsp:cNvPr id="0" name=""/>
        <dsp:cNvSpPr/>
      </dsp:nvSpPr>
      <dsp:spPr>
        <a:xfrm rot="5400000">
          <a:off x="2036494" y="-743901"/>
          <a:ext cx="527030" cy="346487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smtClean="0">
              <a:latin typeface="Cambria Math" panose="02040503050406030204" pitchFamily="18" charset="0"/>
              <a:ea typeface="Cambria Math" panose="02040503050406030204" pitchFamily="18" charset="0"/>
            </a:rPr>
            <a:t>ΚΑΤΑΝΑΛΩΣΗ ΑΓΑΘΩΝ/ΥΠΗΡΕΣΙΩΝ</a:t>
          </a:r>
          <a:endParaRPr lang="en-GB" sz="1800" kern="1200">
            <a:latin typeface="Cambria Math" panose="02040503050406030204" pitchFamily="18" charset="0"/>
            <a:ea typeface="Cambria Math" panose="02040503050406030204" pitchFamily="18" charset="0"/>
          </a:endParaRPr>
        </a:p>
      </dsp:txBody>
      <dsp:txXfrm rot="-5400000">
        <a:off x="567572" y="750748"/>
        <a:ext cx="3439149" cy="475576"/>
      </dsp:txXfrm>
    </dsp:sp>
    <dsp:sp modelId="{234D81AF-1AE1-4525-A6C4-4CDAAA57D54F}">
      <dsp:nvSpPr>
        <dsp:cNvPr id="0" name=""/>
        <dsp:cNvSpPr/>
      </dsp:nvSpPr>
      <dsp:spPr>
        <a:xfrm rot="5400000">
          <a:off x="-121622" y="1567700"/>
          <a:ext cx="810816" cy="56757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b="1" kern="1200" smtClean="0">
              <a:solidFill>
                <a:srgbClr val="C00000"/>
              </a:solidFill>
              <a:latin typeface="Cambria Math" panose="02040503050406030204" pitchFamily="18" charset="0"/>
              <a:ea typeface="Cambria Math" panose="02040503050406030204" pitchFamily="18" charset="0"/>
            </a:rPr>
            <a:t>3</a:t>
          </a:r>
          <a:endParaRPr lang="en-GB" sz="2400" b="1" kern="1200">
            <a:solidFill>
              <a:srgbClr val="C00000"/>
            </a:solidFill>
            <a:latin typeface="Cambria Math" panose="02040503050406030204" pitchFamily="18" charset="0"/>
            <a:ea typeface="Cambria Math" panose="02040503050406030204" pitchFamily="18" charset="0"/>
          </a:endParaRPr>
        </a:p>
      </dsp:txBody>
      <dsp:txXfrm rot="-5400000">
        <a:off x="1" y="1729864"/>
        <a:ext cx="567571" cy="243245"/>
      </dsp:txXfrm>
    </dsp:sp>
    <dsp:sp modelId="{64337CF8-A2F3-4D4A-95BA-2F16326214BD}">
      <dsp:nvSpPr>
        <dsp:cNvPr id="0" name=""/>
        <dsp:cNvSpPr/>
      </dsp:nvSpPr>
      <dsp:spPr>
        <a:xfrm rot="5400000">
          <a:off x="2036494" y="-22844"/>
          <a:ext cx="527030" cy="346487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smtClean="0">
              <a:latin typeface="Cambria Math" panose="02040503050406030204" pitchFamily="18" charset="0"/>
              <a:ea typeface="Cambria Math" panose="02040503050406030204" pitchFamily="18" charset="0"/>
            </a:rPr>
            <a:t>ΚΑΤΑΝΑΛΩΣΗ ΕΝΕΡΓΕΙΑΣ</a:t>
          </a:r>
          <a:endParaRPr lang="en-GB" sz="1800" kern="1200">
            <a:latin typeface="Cambria Math" panose="02040503050406030204" pitchFamily="18" charset="0"/>
            <a:ea typeface="Cambria Math" panose="02040503050406030204" pitchFamily="18" charset="0"/>
          </a:endParaRPr>
        </a:p>
      </dsp:txBody>
      <dsp:txXfrm rot="-5400000">
        <a:off x="567572" y="1471805"/>
        <a:ext cx="3439149" cy="475576"/>
      </dsp:txXfrm>
    </dsp:sp>
    <dsp:sp modelId="{E1F507D8-684C-4372-B419-71D62522B172}">
      <dsp:nvSpPr>
        <dsp:cNvPr id="0" name=""/>
        <dsp:cNvSpPr/>
      </dsp:nvSpPr>
      <dsp:spPr>
        <a:xfrm rot="5400000">
          <a:off x="-121622" y="2288758"/>
          <a:ext cx="810816" cy="56757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b="1" kern="1200" smtClean="0">
              <a:solidFill>
                <a:srgbClr val="C00000"/>
              </a:solidFill>
              <a:latin typeface="Cambria Math" panose="02040503050406030204" pitchFamily="18" charset="0"/>
              <a:ea typeface="Cambria Math" panose="02040503050406030204" pitchFamily="18" charset="0"/>
            </a:rPr>
            <a:t>4</a:t>
          </a:r>
          <a:endParaRPr lang="en-GB" sz="2400" b="1" kern="1200">
            <a:solidFill>
              <a:srgbClr val="C00000"/>
            </a:solidFill>
            <a:latin typeface="Cambria Math" panose="02040503050406030204" pitchFamily="18" charset="0"/>
            <a:ea typeface="Cambria Math" panose="02040503050406030204" pitchFamily="18" charset="0"/>
          </a:endParaRPr>
        </a:p>
      </dsp:txBody>
      <dsp:txXfrm rot="-5400000">
        <a:off x="1" y="2450922"/>
        <a:ext cx="567571" cy="243245"/>
      </dsp:txXfrm>
    </dsp:sp>
    <dsp:sp modelId="{B88985DC-1F2F-4BA7-8F67-36CA13A3DCBC}">
      <dsp:nvSpPr>
        <dsp:cNvPr id="0" name=""/>
        <dsp:cNvSpPr/>
      </dsp:nvSpPr>
      <dsp:spPr>
        <a:xfrm rot="5400000">
          <a:off x="2036494" y="698212"/>
          <a:ext cx="527030" cy="346487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smtClean="0">
              <a:latin typeface="Cambria Math" panose="02040503050406030204" pitchFamily="18" charset="0"/>
              <a:ea typeface="Cambria Math" panose="02040503050406030204" pitchFamily="18" charset="0"/>
            </a:rPr>
            <a:t>ΕΚΠΟΜΠΕΣ </a:t>
          </a:r>
          <a:r>
            <a:rPr lang="en-GB" sz="1800" kern="1200" smtClean="0">
              <a:latin typeface="Cambria Math" panose="02040503050406030204" pitchFamily="18" charset="0"/>
              <a:ea typeface="Cambria Math" panose="02040503050406030204" pitchFamily="18" charset="0"/>
            </a:rPr>
            <a:t>CO</a:t>
          </a:r>
          <a:r>
            <a:rPr lang="en-GB" sz="1800" kern="1200" baseline="-25000" smtClean="0">
              <a:latin typeface="Cambria Math" panose="02040503050406030204" pitchFamily="18" charset="0"/>
              <a:ea typeface="Cambria Math" panose="02040503050406030204" pitchFamily="18" charset="0"/>
            </a:rPr>
            <a:t>2</a:t>
          </a:r>
          <a:endParaRPr lang="en-GB" sz="1800" kern="1200" baseline="-25000">
            <a:latin typeface="Cambria Math" panose="02040503050406030204" pitchFamily="18" charset="0"/>
            <a:ea typeface="Cambria Math" panose="02040503050406030204" pitchFamily="18" charset="0"/>
          </a:endParaRPr>
        </a:p>
      </dsp:txBody>
      <dsp:txXfrm rot="-5400000">
        <a:off x="567572" y="2192862"/>
        <a:ext cx="3439149" cy="475576"/>
      </dsp:txXfrm>
    </dsp:sp>
    <dsp:sp modelId="{23829AD0-36F7-4490-87EC-0F714B1616B6}">
      <dsp:nvSpPr>
        <dsp:cNvPr id="0" name=""/>
        <dsp:cNvSpPr/>
      </dsp:nvSpPr>
      <dsp:spPr>
        <a:xfrm rot="5400000">
          <a:off x="-121622" y="3009815"/>
          <a:ext cx="810816" cy="56757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b="1" kern="1200" smtClean="0">
              <a:solidFill>
                <a:srgbClr val="C00000"/>
              </a:solidFill>
              <a:latin typeface="Cambria Math" panose="02040503050406030204" pitchFamily="18" charset="0"/>
              <a:ea typeface="Cambria Math" panose="02040503050406030204" pitchFamily="18" charset="0"/>
            </a:rPr>
            <a:t>5</a:t>
          </a:r>
          <a:endParaRPr lang="en-GB" sz="2400" b="1" kern="1200">
            <a:solidFill>
              <a:srgbClr val="C00000"/>
            </a:solidFill>
            <a:latin typeface="Cambria Math" panose="02040503050406030204" pitchFamily="18" charset="0"/>
            <a:ea typeface="Cambria Math" panose="02040503050406030204" pitchFamily="18" charset="0"/>
          </a:endParaRPr>
        </a:p>
      </dsp:txBody>
      <dsp:txXfrm rot="-5400000">
        <a:off x="1" y="3171979"/>
        <a:ext cx="567571" cy="243245"/>
      </dsp:txXfrm>
    </dsp:sp>
    <dsp:sp modelId="{9CB84B77-6772-4EE3-BAC3-CC584DE1E4AA}">
      <dsp:nvSpPr>
        <dsp:cNvPr id="0" name=""/>
        <dsp:cNvSpPr/>
      </dsp:nvSpPr>
      <dsp:spPr>
        <a:xfrm rot="5400000">
          <a:off x="2036494" y="1419270"/>
          <a:ext cx="527030" cy="346487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smtClean="0">
              <a:latin typeface="Cambria Math" panose="02040503050406030204" pitchFamily="18" charset="0"/>
              <a:ea typeface="Cambria Math" panose="02040503050406030204" pitchFamily="18" charset="0"/>
            </a:rPr>
            <a:t>CO</a:t>
          </a:r>
          <a:r>
            <a:rPr lang="en-GB" sz="1800" kern="1200" baseline="-25000" smtClean="0">
              <a:latin typeface="Cambria Math" panose="02040503050406030204" pitchFamily="18" charset="0"/>
              <a:ea typeface="Cambria Math" panose="02040503050406030204" pitchFamily="18" charset="0"/>
            </a:rPr>
            <a:t>2</a:t>
          </a:r>
          <a:r>
            <a:rPr lang="en-GB" sz="1800" kern="1200" smtClean="0">
              <a:latin typeface="Cambria Math" panose="02040503050406030204" pitchFamily="18" charset="0"/>
              <a:ea typeface="Cambria Math" panose="02040503050406030204" pitchFamily="18" charset="0"/>
            </a:rPr>
            <a:t> </a:t>
          </a:r>
          <a:r>
            <a:rPr lang="el-GR" sz="1800" kern="1200" smtClean="0">
              <a:latin typeface="Cambria Math" panose="02040503050406030204" pitchFamily="18" charset="0"/>
              <a:ea typeface="Cambria Math" panose="02040503050406030204" pitchFamily="18" charset="0"/>
            </a:rPr>
            <a:t>ΣΤΗΝ ΑΤΜΟΣΦΑΙΡΑ</a:t>
          </a:r>
          <a:endParaRPr lang="en-GB" sz="1800" kern="1200">
            <a:latin typeface="Cambria Math" panose="02040503050406030204" pitchFamily="18" charset="0"/>
            <a:ea typeface="Cambria Math" panose="02040503050406030204" pitchFamily="18" charset="0"/>
          </a:endParaRPr>
        </a:p>
      </dsp:txBody>
      <dsp:txXfrm rot="-5400000">
        <a:off x="567572" y="2913920"/>
        <a:ext cx="3439149" cy="475576"/>
      </dsp:txXfrm>
    </dsp:sp>
    <dsp:sp modelId="{F2B96BE6-2C0E-4347-94EB-753605AB9202}">
      <dsp:nvSpPr>
        <dsp:cNvPr id="0" name=""/>
        <dsp:cNvSpPr/>
      </dsp:nvSpPr>
      <dsp:spPr>
        <a:xfrm rot="5400000">
          <a:off x="-121622" y="3705421"/>
          <a:ext cx="810816" cy="56757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b="1" kern="1200" smtClean="0">
              <a:solidFill>
                <a:srgbClr val="C00000"/>
              </a:solidFill>
              <a:latin typeface="Cambria Math" panose="02040503050406030204" pitchFamily="18" charset="0"/>
              <a:ea typeface="Cambria Math" panose="02040503050406030204" pitchFamily="18" charset="0"/>
            </a:rPr>
            <a:t>6</a:t>
          </a:r>
          <a:endParaRPr lang="en-GB" sz="2400" b="1" kern="1200">
            <a:solidFill>
              <a:srgbClr val="C00000"/>
            </a:solidFill>
            <a:latin typeface="Cambria Math" panose="02040503050406030204" pitchFamily="18" charset="0"/>
            <a:ea typeface="Cambria Math" panose="02040503050406030204" pitchFamily="18" charset="0"/>
          </a:endParaRPr>
        </a:p>
      </dsp:txBody>
      <dsp:txXfrm rot="-5400000">
        <a:off x="1" y="3867585"/>
        <a:ext cx="567571" cy="243245"/>
      </dsp:txXfrm>
    </dsp:sp>
    <dsp:sp modelId="{B86B7B28-7F5B-42F6-8F9D-82EB4C231EB1}">
      <dsp:nvSpPr>
        <dsp:cNvPr id="0" name=""/>
        <dsp:cNvSpPr/>
      </dsp:nvSpPr>
      <dsp:spPr>
        <a:xfrm rot="5400000">
          <a:off x="2036494" y="2140327"/>
          <a:ext cx="527030" cy="346487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smtClean="0">
              <a:latin typeface="Cambria Math" panose="02040503050406030204" pitchFamily="18" charset="0"/>
              <a:ea typeface="Cambria Math" panose="02040503050406030204" pitchFamily="18" charset="0"/>
            </a:rPr>
            <a:t>ΚΛΙΜΑΤΙΚΗ ΑΛΛΑΓΗ</a:t>
          </a:r>
          <a:endParaRPr lang="en-GB" sz="1800" kern="1200">
            <a:latin typeface="Cambria Math" panose="02040503050406030204" pitchFamily="18" charset="0"/>
            <a:ea typeface="Cambria Math" panose="02040503050406030204" pitchFamily="18" charset="0"/>
          </a:endParaRPr>
        </a:p>
      </dsp:txBody>
      <dsp:txXfrm rot="-5400000">
        <a:off x="567572" y="3634977"/>
        <a:ext cx="3439149" cy="475576"/>
      </dsp:txXfrm>
    </dsp:sp>
    <dsp:sp modelId="{5E47BC44-B1EB-44D6-A2B9-07B1752913C3}">
      <dsp:nvSpPr>
        <dsp:cNvPr id="0" name=""/>
        <dsp:cNvSpPr/>
      </dsp:nvSpPr>
      <dsp:spPr>
        <a:xfrm rot="5400000">
          <a:off x="-121622" y="4451930"/>
          <a:ext cx="810816" cy="567571"/>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b="1" kern="1200" smtClean="0">
              <a:solidFill>
                <a:srgbClr val="C00000"/>
              </a:solidFill>
              <a:latin typeface="Cambria Math" panose="02040503050406030204" pitchFamily="18" charset="0"/>
              <a:ea typeface="Cambria Math" panose="02040503050406030204" pitchFamily="18" charset="0"/>
            </a:rPr>
            <a:t>7</a:t>
          </a:r>
          <a:endParaRPr lang="en-GB" sz="2400" b="1" kern="1200">
            <a:solidFill>
              <a:srgbClr val="C00000"/>
            </a:solidFill>
            <a:latin typeface="Cambria Math" panose="02040503050406030204" pitchFamily="18" charset="0"/>
            <a:ea typeface="Cambria Math" panose="02040503050406030204" pitchFamily="18" charset="0"/>
          </a:endParaRPr>
        </a:p>
      </dsp:txBody>
      <dsp:txXfrm rot="-5400000">
        <a:off x="1" y="4614094"/>
        <a:ext cx="567571" cy="243245"/>
      </dsp:txXfrm>
    </dsp:sp>
    <dsp:sp modelId="{7DE83ED6-1DCF-4625-81DD-8943AB644D60}">
      <dsp:nvSpPr>
        <dsp:cNvPr id="0" name=""/>
        <dsp:cNvSpPr/>
      </dsp:nvSpPr>
      <dsp:spPr>
        <a:xfrm rot="5400000">
          <a:off x="2036494" y="2845036"/>
          <a:ext cx="527030" cy="346487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smtClean="0">
              <a:latin typeface="Cambria Math" panose="02040503050406030204" pitchFamily="18" charset="0"/>
              <a:ea typeface="Cambria Math" panose="02040503050406030204" pitchFamily="18" charset="0"/>
            </a:rPr>
            <a:t>ΕΠΙΠΤΩΣΕΙΣ ΣΤΟΝ ΑΝΘΡΩΠΟ/ΟΙΚΟΣΥΣΤΗΜΑΤΑ</a:t>
          </a:r>
          <a:endParaRPr lang="en-GB" sz="1800" kern="1200">
            <a:latin typeface="Cambria Math" panose="02040503050406030204" pitchFamily="18" charset="0"/>
            <a:ea typeface="Cambria Math" panose="02040503050406030204" pitchFamily="18" charset="0"/>
          </a:endParaRPr>
        </a:p>
      </dsp:txBody>
      <dsp:txXfrm rot="-5400000">
        <a:off x="567572" y="4339686"/>
        <a:ext cx="3439149" cy="4755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85.emf"/></Relationships>
</file>

<file path=ppt/drawings/drawing1.xml><?xml version="1.0" encoding="utf-8"?>
<c:userShapes xmlns:c="http://schemas.openxmlformats.org/drawingml/2006/chart">
  <cdr:relSizeAnchor xmlns:cdr="http://schemas.openxmlformats.org/drawingml/2006/chartDrawing">
    <cdr:from>
      <cdr:x>0.36525</cdr:x>
      <cdr:y>0.227</cdr:y>
    </cdr:from>
    <cdr:to>
      <cdr:x>0.87783</cdr:x>
      <cdr:y>0.563</cdr:y>
    </cdr:to>
    <cdr:sp macro="" textlink="">
      <cdr:nvSpPr>
        <cdr:cNvPr id="2" name="TextBox 1"/>
        <cdr:cNvSpPr txBox="1"/>
      </cdr:nvSpPr>
      <cdr:spPr>
        <a:xfrm xmlns:a="http://schemas.openxmlformats.org/drawingml/2006/main">
          <a:off x="3335288" y="1556766"/>
          <a:ext cx="4680520" cy="2304282"/>
        </a:xfrm>
        <a:prstGeom xmlns:a="http://schemas.openxmlformats.org/drawingml/2006/main" prst="rect">
          <a:avLst/>
        </a:prstGeom>
        <a:solidFill xmlns:a="http://schemas.openxmlformats.org/drawingml/2006/main">
          <a:srgbClr val="FFFFCC"/>
        </a:solidFill>
      </cdr:spPr>
      <cdr:txBody>
        <a:bodyPr xmlns:a="http://schemas.openxmlformats.org/drawingml/2006/main" vertOverflow="clip" wrap="square" rtlCol="0"/>
        <a:lstStyle xmlns:a="http://schemas.openxmlformats.org/drawingml/2006/main"/>
        <a:p xmlns:a="http://schemas.openxmlformats.org/drawingml/2006/main">
          <a:r>
            <a:rPr lang="el-GR" sz="2800" smtClean="0">
              <a:latin typeface="Cambria Math" panose="02040503050406030204" pitchFamily="18" charset="0"/>
              <a:ea typeface="Cambria Math" panose="02040503050406030204" pitchFamily="18" charset="0"/>
            </a:rPr>
            <a:t>Η ΣΥΝΕΙΣΦΟΡΑ ΤΩΝ ΔΙΑΦΟΡΩΝ ΚΡΑΤΙΚΩΝ ΟΝΤΟΤΗΤΩΝ ΣΤΙΣ ΕΚΠΟΜΠΕΣ </a:t>
          </a:r>
          <a:r>
            <a:rPr lang="en-GB" sz="2800" smtClean="0">
              <a:latin typeface="Cambria Math" panose="02040503050406030204" pitchFamily="18" charset="0"/>
              <a:ea typeface="Cambria Math" panose="02040503050406030204" pitchFamily="18" charset="0"/>
            </a:rPr>
            <a:t>CO</a:t>
          </a:r>
          <a:r>
            <a:rPr lang="en-GB" sz="2800" baseline="-25000" smtClean="0">
              <a:latin typeface="Cambria Math" panose="02040503050406030204" pitchFamily="18" charset="0"/>
              <a:ea typeface="Cambria Math" panose="02040503050406030204" pitchFamily="18" charset="0"/>
            </a:rPr>
            <a:t>2</a:t>
          </a:r>
          <a:r>
            <a:rPr lang="el-GR" sz="2800" smtClean="0">
              <a:latin typeface="Cambria Math" panose="02040503050406030204" pitchFamily="18" charset="0"/>
              <a:ea typeface="Cambria Math" panose="02040503050406030204" pitchFamily="18" charset="0"/>
            </a:rPr>
            <a:t> </a:t>
          </a:r>
          <a:r>
            <a:rPr lang="el-GR" sz="2800" smtClean="0">
              <a:latin typeface="Cambria Math" panose="02040503050406030204" pitchFamily="18" charset="0"/>
              <a:ea typeface="Cambria Math" panose="02040503050406030204" pitchFamily="18" charset="0"/>
            </a:rPr>
            <a:t>ΚΑΤΑ </a:t>
          </a:r>
          <a:r>
            <a:rPr lang="el-GR" sz="2800" smtClean="0">
              <a:latin typeface="Cambria Math" panose="02040503050406030204" pitchFamily="18" charset="0"/>
              <a:ea typeface="Cambria Math" panose="02040503050406030204" pitchFamily="18" charset="0"/>
            </a:rPr>
            <a:t>ΤΗΝ </a:t>
          </a:r>
          <a:r>
            <a:rPr lang="el-GR" sz="2800" smtClean="0">
              <a:latin typeface="Cambria Math" panose="02040503050406030204" pitchFamily="18" charset="0"/>
              <a:ea typeface="Cambria Math" panose="02040503050406030204" pitchFamily="18" charset="0"/>
            </a:rPr>
            <a:t>ΔΙΑΡΚΕΙΑ </a:t>
          </a:r>
          <a:r>
            <a:rPr lang="el-GR" sz="2800" smtClean="0">
              <a:latin typeface="Cambria Math" panose="02040503050406030204" pitchFamily="18" charset="0"/>
              <a:ea typeface="Cambria Math" panose="02040503050406030204" pitchFamily="18" charset="0"/>
            </a:rPr>
            <a:t>ΤΟΥ 20</a:t>
          </a:r>
          <a:r>
            <a:rPr lang="el-GR" sz="2800" baseline="30000" smtClean="0">
              <a:latin typeface="Cambria Math" panose="02040503050406030204" pitchFamily="18" charset="0"/>
              <a:ea typeface="Cambria Math" panose="02040503050406030204" pitchFamily="18" charset="0"/>
            </a:rPr>
            <a:t>ου</a:t>
          </a:r>
          <a:r>
            <a:rPr lang="el-GR" sz="2800" smtClean="0">
              <a:latin typeface="Cambria Math" panose="02040503050406030204" pitchFamily="18" charset="0"/>
              <a:ea typeface="Cambria Math" panose="02040503050406030204" pitchFamily="18" charset="0"/>
            </a:rPr>
            <a:t> ΑΙΩΝΑ</a:t>
          </a:r>
          <a:endParaRPr lang="en-GB" sz="2800">
            <a:latin typeface="Cambria Math" panose="02040503050406030204" pitchFamily="18" charset="0"/>
            <a:ea typeface="Cambria Math" panose="02040503050406030204"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0" y="0"/>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2" tIns="45716" rIns="91432" bIns="45716" numCol="1" anchor="t" anchorCtr="0" compatLnSpc="1">
            <a:prstTxWarp prst="textNoShape">
              <a:avLst/>
            </a:prstTxWarp>
          </a:bodyPr>
          <a:lstStyle>
            <a:lvl1pPr algn="l">
              <a:defRPr kumimoji="0" sz="1200" b="0"/>
            </a:lvl1pPr>
          </a:lstStyle>
          <a:p>
            <a:endParaRPr lang="en-US" altLang="en-US"/>
          </a:p>
        </p:txBody>
      </p:sp>
      <p:sp>
        <p:nvSpPr>
          <p:cNvPr id="235523" name="Rectangle 3"/>
          <p:cNvSpPr>
            <a:spLocks noGrp="1" noChangeArrowheads="1"/>
          </p:cNvSpPr>
          <p:nvPr>
            <p:ph type="dt" sz="quarter" idx="1"/>
          </p:nvPr>
        </p:nvSpPr>
        <p:spPr bwMode="auto">
          <a:xfrm>
            <a:off x="3802063" y="0"/>
            <a:ext cx="29067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2" tIns="45716" rIns="91432" bIns="45716" numCol="1" anchor="t" anchorCtr="0" compatLnSpc="1">
            <a:prstTxWarp prst="textNoShape">
              <a:avLst/>
            </a:prstTxWarp>
          </a:bodyPr>
          <a:lstStyle>
            <a:lvl1pPr>
              <a:defRPr kumimoji="0" sz="1200" b="0"/>
            </a:lvl1pPr>
          </a:lstStyle>
          <a:p>
            <a:endParaRPr lang="en-US" altLang="en-US"/>
          </a:p>
        </p:txBody>
      </p:sp>
      <p:sp>
        <p:nvSpPr>
          <p:cNvPr id="235524" name="Rectangle 4"/>
          <p:cNvSpPr>
            <a:spLocks noGrp="1" noChangeArrowheads="1"/>
          </p:cNvSpPr>
          <p:nvPr>
            <p:ph type="ftr" sz="quarter" idx="2"/>
          </p:nvPr>
        </p:nvSpPr>
        <p:spPr bwMode="auto">
          <a:xfrm>
            <a:off x="0" y="9321800"/>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2" tIns="45716" rIns="91432" bIns="45716" numCol="1" anchor="b" anchorCtr="0" compatLnSpc="1">
            <a:prstTxWarp prst="textNoShape">
              <a:avLst/>
            </a:prstTxWarp>
          </a:bodyPr>
          <a:lstStyle>
            <a:lvl1pPr algn="l">
              <a:defRPr kumimoji="0" sz="1200" b="0"/>
            </a:lvl1pPr>
          </a:lstStyle>
          <a:p>
            <a:endParaRPr lang="en-US" altLang="en-US"/>
          </a:p>
        </p:txBody>
      </p:sp>
      <p:sp>
        <p:nvSpPr>
          <p:cNvPr id="235525" name="Rectangle 5"/>
          <p:cNvSpPr>
            <a:spLocks noGrp="1" noChangeArrowheads="1"/>
          </p:cNvSpPr>
          <p:nvPr>
            <p:ph type="sldNum" sz="quarter" idx="3"/>
          </p:nvPr>
        </p:nvSpPr>
        <p:spPr bwMode="auto">
          <a:xfrm>
            <a:off x="3802063" y="9321800"/>
            <a:ext cx="29067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2" tIns="45716" rIns="91432" bIns="45716" numCol="1" anchor="b" anchorCtr="0" compatLnSpc="1">
            <a:prstTxWarp prst="textNoShape">
              <a:avLst/>
            </a:prstTxWarp>
          </a:bodyPr>
          <a:lstStyle>
            <a:lvl1pPr>
              <a:defRPr kumimoji="0" sz="1200" b="0"/>
            </a:lvl1pPr>
          </a:lstStyle>
          <a:p>
            <a:fld id="{291E1129-8BFA-4F9C-89AF-43C127C69D9D}" type="slidenum">
              <a:rPr lang="en-US" altLang="en-US"/>
              <a:pPr/>
              <a:t>‹#›</a:t>
            </a:fld>
            <a:endParaRPr lang="en-US" altLang="en-US"/>
          </a:p>
        </p:txBody>
      </p:sp>
    </p:spTree>
    <p:extLst>
      <p:ext uri="{BB962C8B-B14F-4D97-AF65-F5344CB8AC3E}">
        <p14:creationId xmlns:p14="http://schemas.microsoft.com/office/powerpoint/2010/main" val="791232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051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882" tIns="45941" rIns="91882" bIns="45941" numCol="1" anchor="t" anchorCtr="0" compatLnSpc="1">
            <a:prstTxWarp prst="textNoShape">
              <a:avLst/>
            </a:prstTxWarp>
          </a:bodyPr>
          <a:lstStyle>
            <a:lvl1pPr algn="l" defTabSz="919163">
              <a:defRPr kumimoji="0" sz="1200" b="0"/>
            </a:lvl1pPr>
          </a:lstStyle>
          <a:p>
            <a:endParaRPr lang="en-US" altLang="en-US"/>
          </a:p>
        </p:txBody>
      </p:sp>
      <p:sp>
        <p:nvSpPr>
          <p:cNvPr id="2051" name="Rectangle 3"/>
          <p:cNvSpPr>
            <a:spLocks noGrp="1" noRot="1" noChangeAspect="1" noChangeArrowheads="1"/>
          </p:cNvSpPr>
          <p:nvPr>
            <p:ph type="sldImg" idx="2"/>
          </p:nvPr>
        </p:nvSpPr>
        <p:spPr bwMode="auto">
          <a:xfrm>
            <a:off x="912813" y="735013"/>
            <a:ext cx="4883150" cy="3662362"/>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893763" y="4643438"/>
            <a:ext cx="4921250" cy="439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882" tIns="45941" rIns="91882" bIns="4594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3" name="Rectangle 5"/>
          <p:cNvSpPr>
            <a:spLocks noGrp="1" noChangeArrowheads="1"/>
          </p:cNvSpPr>
          <p:nvPr>
            <p:ph type="dt" idx="1"/>
          </p:nvPr>
        </p:nvSpPr>
        <p:spPr bwMode="auto">
          <a:xfrm>
            <a:off x="3803650" y="0"/>
            <a:ext cx="29051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882" tIns="45941" rIns="91882" bIns="45941" numCol="1" anchor="t" anchorCtr="0" compatLnSpc="1">
            <a:prstTxWarp prst="textNoShape">
              <a:avLst/>
            </a:prstTxWarp>
          </a:bodyPr>
          <a:lstStyle>
            <a:lvl1pPr defTabSz="919163">
              <a:defRPr kumimoji="0" sz="1200" b="0"/>
            </a:lvl1pPr>
          </a:lstStyle>
          <a:p>
            <a:endParaRPr lang="en-US" altLang="en-US"/>
          </a:p>
        </p:txBody>
      </p:sp>
      <p:sp>
        <p:nvSpPr>
          <p:cNvPr id="2054" name="Rectangle 6"/>
          <p:cNvSpPr>
            <a:spLocks noGrp="1" noChangeArrowheads="1"/>
          </p:cNvSpPr>
          <p:nvPr>
            <p:ph type="ftr" sz="quarter" idx="4"/>
          </p:nvPr>
        </p:nvSpPr>
        <p:spPr bwMode="auto">
          <a:xfrm>
            <a:off x="0" y="9286875"/>
            <a:ext cx="29051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882" tIns="45941" rIns="91882" bIns="45941" numCol="1" anchor="b" anchorCtr="0" compatLnSpc="1">
            <a:prstTxWarp prst="textNoShape">
              <a:avLst/>
            </a:prstTxWarp>
          </a:bodyPr>
          <a:lstStyle>
            <a:lvl1pPr algn="l" defTabSz="919163">
              <a:defRPr kumimoji="0" sz="1200" b="0"/>
            </a:lvl1pPr>
          </a:lstStyle>
          <a:p>
            <a:endParaRPr lang="en-US" altLang="en-US"/>
          </a:p>
        </p:txBody>
      </p:sp>
      <p:sp>
        <p:nvSpPr>
          <p:cNvPr id="2055" name="Rectangle 7"/>
          <p:cNvSpPr>
            <a:spLocks noGrp="1" noChangeArrowheads="1"/>
          </p:cNvSpPr>
          <p:nvPr>
            <p:ph type="sldNum" sz="quarter" idx="5"/>
          </p:nvPr>
        </p:nvSpPr>
        <p:spPr bwMode="auto">
          <a:xfrm>
            <a:off x="3803650" y="9286875"/>
            <a:ext cx="29051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882" tIns="45941" rIns="91882" bIns="45941" numCol="1" anchor="b" anchorCtr="0" compatLnSpc="1">
            <a:prstTxWarp prst="textNoShape">
              <a:avLst/>
            </a:prstTxWarp>
          </a:bodyPr>
          <a:lstStyle>
            <a:lvl1pPr defTabSz="919163">
              <a:defRPr kumimoji="0" sz="1200" b="0"/>
            </a:lvl1pPr>
          </a:lstStyle>
          <a:p>
            <a:fld id="{97B27E14-5345-41C9-9A7C-6B7A6E0F7630}" type="slidenum">
              <a:rPr lang="en-US" altLang="en-US"/>
              <a:pPr/>
              <a:t>‹#›</a:t>
            </a:fld>
            <a:endParaRPr lang="en-US" altLang="en-US"/>
          </a:p>
        </p:txBody>
      </p:sp>
    </p:spTree>
    <p:extLst>
      <p:ext uri="{BB962C8B-B14F-4D97-AF65-F5344CB8AC3E}">
        <p14:creationId xmlns:p14="http://schemas.microsoft.com/office/powerpoint/2010/main" val="10146156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lickr.com/photos/imuttoo/2906191348/in/photostream/"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www.flickr.com/photos/87029301@N00/4738745746/" TargetMode="External"/><Relationship Id="rId4" Type="http://schemas.openxmlformats.org/officeDocument/2006/relationships/hyperlink" Target="http://creativecommons.org/licenses/by-sa/2.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flickr.com/photos/nox_noctis_silentium/4616019939/in/photostrea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creativecommons.org/licenses/by-sa/2.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lickr.com/photos/pepperedjane/270439314/"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creativecommons.org/licenses/by-sa/2.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apod.nasa.gov/apod/ap070325.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CO</a:t>
            </a:r>
            <a:r>
              <a:rPr lang="en-US" baseline="-25000" smtClean="0">
                <a:latin typeface="Arial" pitchFamily="34" charset="0"/>
              </a:rPr>
              <a:t>2</a:t>
            </a:r>
            <a:r>
              <a:rPr lang="en-US" smtClean="0">
                <a:latin typeface="Arial" pitchFamily="34" charset="0"/>
              </a:rPr>
              <a:t> molecule by Earl Battle, EERC</a:t>
            </a:r>
          </a:p>
          <a:p>
            <a:endParaRPr lang="en-US" smtClean="0">
              <a:latin typeface="Arial" pitchFamily="34" charset="0"/>
            </a:endParaRPr>
          </a:p>
        </p:txBody>
      </p:sp>
      <p:sp>
        <p:nvSpPr>
          <p:cNvPr id="1310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24" eaLnBrk="0" hangingPunct="0">
              <a:defRPr b="1" i="1">
                <a:solidFill>
                  <a:schemeClr val="tx1"/>
                </a:solidFill>
                <a:latin typeface="Arial" pitchFamily="34" charset="0"/>
              </a:defRPr>
            </a:lvl1pPr>
            <a:lvl2pPr marL="734068" indent="-282334" defTabSz="920724" eaLnBrk="0" hangingPunct="0">
              <a:defRPr b="1" i="1">
                <a:solidFill>
                  <a:schemeClr val="tx1"/>
                </a:solidFill>
                <a:latin typeface="Arial" pitchFamily="34" charset="0"/>
              </a:defRPr>
            </a:lvl2pPr>
            <a:lvl3pPr marL="1129337" indent="-225867" defTabSz="920724" eaLnBrk="0" hangingPunct="0">
              <a:defRPr b="1" i="1">
                <a:solidFill>
                  <a:schemeClr val="tx1"/>
                </a:solidFill>
                <a:latin typeface="Arial" pitchFamily="34" charset="0"/>
              </a:defRPr>
            </a:lvl3pPr>
            <a:lvl4pPr marL="1581071" indent="-225867" defTabSz="920724" eaLnBrk="0" hangingPunct="0">
              <a:defRPr b="1" i="1">
                <a:solidFill>
                  <a:schemeClr val="tx1"/>
                </a:solidFill>
                <a:latin typeface="Arial" pitchFamily="34" charset="0"/>
              </a:defRPr>
            </a:lvl4pPr>
            <a:lvl5pPr marL="2032807" indent="-225867" defTabSz="920724" eaLnBrk="0" hangingPunct="0">
              <a:defRPr b="1" i="1">
                <a:solidFill>
                  <a:schemeClr val="tx1"/>
                </a:solidFill>
                <a:latin typeface="Arial" pitchFamily="34" charset="0"/>
              </a:defRPr>
            </a:lvl5pPr>
            <a:lvl6pPr marL="2484542" indent="-225867" defTabSz="920724" eaLnBrk="0" fontAlgn="base" hangingPunct="0">
              <a:spcBef>
                <a:spcPct val="0"/>
              </a:spcBef>
              <a:spcAft>
                <a:spcPct val="0"/>
              </a:spcAft>
              <a:defRPr b="1" i="1">
                <a:solidFill>
                  <a:schemeClr val="tx1"/>
                </a:solidFill>
                <a:latin typeface="Arial" pitchFamily="34" charset="0"/>
              </a:defRPr>
            </a:lvl6pPr>
            <a:lvl7pPr marL="2936277" indent="-225867" defTabSz="920724" eaLnBrk="0" fontAlgn="base" hangingPunct="0">
              <a:spcBef>
                <a:spcPct val="0"/>
              </a:spcBef>
              <a:spcAft>
                <a:spcPct val="0"/>
              </a:spcAft>
              <a:defRPr b="1" i="1">
                <a:solidFill>
                  <a:schemeClr val="tx1"/>
                </a:solidFill>
                <a:latin typeface="Arial" pitchFamily="34" charset="0"/>
              </a:defRPr>
            </a:lvl7pPr>
            <a:lvl8pPr marL="3388012" indent="-225867" defTabSz="920724" eaLnBrk="0" fontAlgn="base" hangingPunct="0">
              <a:spcBef>
                <a:spcPct val="0"/>
              </a:spcBef>
              <a:spcAft>
                <a:spcPct val="0"/>
              </a:spcAft>
              <a:defRPr b="1" i="1">
                <a:solidFill>
                  <a:schemeClr val="tx1"/>
                </a:solidFill>
                <a:latin typeface="Arial" pitchFamily="34" charset="0"/>
              </a:defRPr>
            </a:lvl8pPr>
            <a:lvl9pPr marL="3839747" indent="-225867" defTabSz="920724" eaLnBrk="0" fontAlgn="base" hangingPunct="0">
              <a:spcBef>
                <a:spcPct val="0"/>
              </a:spcBef>
              <a:spcAft>
                <a:spcPct val="0"/>
              </a:spcAft>
              <a:defRPr b="1" i="1">
                <a:solidFill>
                  <a:schemeClr val="tx1"/>
                </a:solidFill>
                <a:latin typeface="Arial" pitchFamily="34" charset="0"/>
              </a:defRPr>
            </a:lvl9pPr>
          </a:lstStyle>
          <a:p>
            <a:pPr eaLnBrk="1" hangingPunct="1"/>
            <a:fld id="{E296DC31-7484-4811-A8D8-76CFDFC6D0D0}" type="slidenum">
              <a:rPr lang="en-US" b="0" i="0" smtClean="0">
                <a:solidFill>
                  <a:prstClr val="black"/>
                </a:solidFill>
              </a:rPr>
              <a:pPr eaLnBrk="1" hangingPunct="1"/>
              <a:t>4</a:t>
            </a:fld>
            <a:endParaRPr lang="en-US" b="0" i="0"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D17 General Phase III Information PowerPoint Presentaion (Update 4)</a:t>
            </a:r>
            <a:endParaRPr lang="en-US"/>
          </a:p>
        </p:txBody>
      </p:sp>
      <p:sp>
        <p:nvSpPr>
          <p:cNvPr id="5" name="Date Placeholder 4"/>
          <p:cNvSpPr>
            <a:spLocks noGrp="1"/>
          </p:cNvSpPr>
          <p:nvPr>
            <p:ph type="dt" idx="11"/>
          </p:nvPr>
        </p:nvSpPr>
        <p:spPr/>
        <p:txBody>
          <a:bodyPr/>
          <a:lstStyle/>
          <a:p>
            <a:fld id="{72A0D1B6-5147-49F9-A1B7-B1FA8E924BB8}" type="datetime1">
              <a:rPr lang="en-US" smtClean="0"/>
              <a:t>3/14/2015</a:t>
            </a:fld>
            <a:endParaRPr lang="en-US"/>
          </a:p>
        </p:txBody>
      </p:sp>
      <p:sp>
        <p:nvSpPr>
          <p:cNvPr id="6" name="Slide Number Placeholder 5"/>
          <p:cNvSpPr>
            <a:spLocks noGrp="1"/>
          </p:cNvSpPr>
          <p:nvPr>
            <p:ph type="sldNum" sz="quarter" idx="12"/>
          </p:nvPr>
        </p:nvSpPr>
        <p:spPr/>
        <p:txBody>
          <a:bodyPr/>
          <a:lstStyle/>
          <a:p>
            <a:fld id="{BCC77669-B203-4BE1-8A24-FEFDF8934554}" type="slidenum">
              <a:rPr lang="en-US" smtClean="0"/>
              <a:pPr/>
              <a:t>18</a:t>
            </a:fld>
            <a:endParaRPr lang="en-US"/>
          </a:p>
        </p:txBody>
      </p:sp>
    </p:spTree>
    <p:extLst>
      <p:ext uri="{BB962C8B-B14F-4D97-AF65-F5344CB8AC3E}">
        <p14:creationId xmlns:p14="http://schemas.microsoft.com/office/powerpoint/2010/main" val="2984459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D17 General Phase III Information PowerPoint Presentaion (Update 4)</a:t>
            </a:r>
            <a:endParaRPr lang="en-US"/>
          </a:p>
        </p:txBody>
      </p:sp>
      <p:sp>
        <p:nvSpPr>
          <p:cNvPr id="5" name="Date Placeholder 4"/>
          <p:cNvSpPr>
            <a:spLocks noGrp="1"/>
          </p:cNvSpPr>
          <p:nvPr>
            <p:ph type="dt" idx="11"/>
          </p:nvPr>
        </p:nvSpPr>
        <p:spPr/>
        <p:txBody>
          <a:bodyPr/>
          <a:lstStyle/>
          <a:p>
            <a:fld id="{CD6E0C32-898A-4A65-888A-9ABC1278A912}" type="datetime1">
              <a:rPr lang="en-US" smtClean="0"/>
              <a:t>3/14/2015</a:t>
            </a:fld>
            <a:endParaRPr lang="en-US"/>
          </a:p>
        </p:txBody>
      </p:sp>
      <p:sp>
        <p:nvSpPr>
          <p:cNvPr id="6" name="Slide Number Placeholder 5"/>
          <p:cNvSpPr>
            <a:spLocks noGrp="1"/>
          </p:cNvSpPr>
          <p:nvPr>
            <p:ph type="sldNum" sz="quarter" idx="12"/>
          </p:nvPr>
        </p:nvSpPr>
        <p:spPr/>
        <p:txBody>
          <a:bodyPr/>
          <a:lstStyle/>
          <a:p>
            <a:fld id="{BCC77669-B203-4BE1-8A24-FEFDF8934554}" type="slidenum">
              <a:rPr lang="en-US" smtClean="0"/>
              <a:pPr/>
              <a:t>19</a:t>
            </a:fld>
            <a:endParaRPr lang="en-US"/>
          </a:p>
        </p:txBody>
      </p:sp>
    </p:spTree>
    <p:extLst>
      <p:ext uri="{BB962C8B-B14F-4D97-AF65-F5344CB8AC3E}">
        <p14:creationId xmlns:p14="http://schemas.microsoft.com/office/powerpoint/2010/main" val="147242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15761199-7BE6-4A7F-891E-FC2EF3DC5758}" type="slidenum">
              <a:rPr lang="en-US" sz="1300" i="0"/>
              <a:pPr eaLnBrk="1" hangingPunct="1"/>
              <a:t>20</a:t>
            </a:fld>
            <a:endParaRPr lang="en-US" sz="1300" i="0"/>
          </a:p>
        </p:txBody>
      </p:sp>
      <p:sp>
        <p:nvSpPr>
          <p:cNvPr id="177155"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3D71BD18-5A50-44C6-B4B4-A620F1437E49}" type="slidenum">
              <a:rPr lang="en-US" sz="1300" i="0"/>
              <a:pPr algn="r" eaLnBrk="1" hangingPunct="1"/>
              <a:t>20</a:t>
            </a:fld>
            <a:endParaRPr lang="en-US" sz="1300" i="0"/>
          </a:p>
        </p:txBody>
      </p:sp>
      <p:sp>
        <p:nvSpPr>
          <p:cNvPr id="1771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177157"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D7947A24-6732-40A6-B214-38687E281DD1}" type="slidenum">
              <a:rPr lang="en-US" sz="1300" i="0"/>
              <a:pPr algn="r" eaLnBrk="1" hangingPunct="1"/>
              <a:t>20</a:t>
            </a:fld>
            <a:endParaRPr lang="en-US" sz="1300" i="0"/>
          </a:p>
        </p:txBody>
      </p:sp>
      <p:sp>
        <p:nvSpPr>
          <p:cNvPr id="177158"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EC9631A9-4236-4B44-9DC9-1C8B2209356E}" type="slidenum">
              <a:rPr lang="en-US" sz="1300" i="0"/>
              <a:pPr algn="r" eaLnBrk="1" hangingPunct="1"/>
              <a:t>20</a:t>
            </a:fld>
            <a:endParaRPr lang="en-US" sz="1300" i="0"/>
          </a:p>
        </p:txBody>
      </p:sp>
      <p:sp>
        <p:nvSpPr>
          <p:cNvPr id="177159" name="Rectangle 2"/>
          <p:cNvSpPr>
            <a:spLocks noGrp="1" noRot="1" noChangeAspect="1" noChangeArrowheads="1" noTextEdit="1"/>
          </p:cNvSpPr>
          <p:nvPr>
            <p:ph type="sldImg"/>
          </p:nvPr>
        </p:nvSpPr>
        <p:spPr>
          <a:xfrm>
            <a:off x="912813" y="731838"/>
            <a:ext cx="4886325" cy="3665537"/>
          </a:xfrm>
          <a:ln/>
        </p:spPr>
      </p:sp>
      <p:sp>
        <p:nvSpPr>
          <p:cNvPr id="1771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716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100E19B3-E352-41F7-964F-82F6C66794E2}" type="datetime1">
              <a:rPr lang="en-US" smtClean="0"/>
              <a:t>3/14/2015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809D94D8-31DC-4C3F-9FCF-25EEA9EE47EA}" type="slidenum">
              <a:rPr lang="en-US" sz="1300" i="0"/>
              <a:pPr eaLnBrk="1" hangingPunct="1"/>
              <a:t>21</a:t>
            </a:fld>
            <a:endParaRPr lang="en-US" sz="1300" i="0"/>
          </a:p>
        </p:txBody>
      </p:sp>
      <p:sp>
        <p:nvSpPr>
          <p:cNvPr id="176131"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6B80145B-341A-4384-AE4D-7CE2EBB9ABE2}" type="slidenum">
              <a:rPr lang="en-US" sz="1300" i="0"/>
              <a:pPr algn="r" eaLnBrk="1" hangingPunct="1"/>
              <a:t>21</a:t>
            </a:fld>
            <a:endParaRPr lang="en-US" sz="1300" i="0"/>
          </a:p>
        </p:txBody>
      </p:sp>
      <p:sp>
        <p:nvSpPr>
          <p:cNvPr id="17613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176133"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F9B62F05-BE77-46E4-8263-007206FF951A}" type="slidenum">
              <a:rPr lang="en-US" sz="1300" i="0"/>
              <a:pPr algn="r" eaLnBrk="1" hangingPunct="1"/>
              <a:t>21</a:t>
            </a:fld>
            <a:endParaRPr lang="en-US" sz="1300" i="0"/>
          </a:p>
        </p:txBody>
      </p:sp>
      <p:sp>
        <p:nvSpPr>
          <p:cNvPr id="176134"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05B18DBB-E4A5-4997-A716-D3329A20F9B5}" type="slidenum">
              <a:rPr lang="en-US" sz="1300" i="0"/>
              <a:pPr algn="r" eaLnBrk="1" hangingPunct="1"/>
              <a:t>21</a:t>
            </a:fld>
            <a:endParaRPr lang="en-US" sz="1300" i="0"/>
          </a:p>
        </p:txBody>
      </p:sp>
      <p:sp>
        <p:nvSpPr>
          <p:cNvPr id="176135" name="Rectangle 2"/>
          <p:cNvSpPr>
            <a:spLocks noGrp="1" noRot="1" noChangeAspect="1" noChangeArrowheads="1" noTextEdit="1"/>
          </p:cNvSpPr>
          <p:nvPr>
            <p:ph type="sldImg"/>
          </p:nvPr>
        </p:nvSpPr>
        <p:spPr>
          <a:xfrm>
            <a:off x="912813" y="731838"/>
            <a:ext cx="4886325" cy="3665537"/>
          </a:xfrm>
          <a:ln/>
        </p:spPr>
      </p:sp>
      <p:sp>
        <p:nvSpPr>
          <p:cNvPr id="1761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a:p>
            <a:pPr eaLnBrk="1" hangingPunct="1"/>
            <a:endParaRPr lang="en-US" smtClean="0"/>
          </a:p>
        </p:txBody>
      </p:sp>
      <p:sp>
        <p:nvSpPr>
          <p:cNvPr id="1761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296813D4-2CCF-4351-A83E-46D664029202}" type="datetime1">
              <a:rPr lang="en-US" smtClean="0"/>
              <a:t>3/14/2015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A56E6504-03C0-4E31-942F-08E7410E0D53}" type="slidenum">
              <a:rPr lang="en-US" sz="1300" i="0"/>
              <a:pPr algn="r" eaLnBrk="1" hangingPunct="1"/>
              <a:t>22</a:t>
            </a:fld>
            <a:endParaRPr lang="en-US" sz="1300" i="0"/>
          </a:p>
        </p:txBody>
      </p:sp>
      <p:sp>
        <p:nvSpPr>
          <p:cNvPr id="175107"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FBC390B1-2A2C-4281-8889-F3785D7818F5}" type="slidenum">
              <a:rPr lang="en-US" sz="1300" i="0"/>
              <a:pPr algn="r" eaLnBrk="1" hangingPunct="1"/>
              <a:t>22</a:t>
            </a:fld>
            <a:endParaRPr lang="en-US" sz="1300" i="0"/>
          </a:p>
        </p:txBody>
      </p:sp>
      <p:sp>
        <p:nvSpPr>
          <p:cNvPr id="175108" name="Rectangle 6"/>
          <p:cNvSpPr txBox="1">
            <a:spLocks noGrp="1" noChangeArrowheads="1"/>
          </p:cNvSpPr>
          <p:nvPr/>
        </p:nvSpPr>
        <p:spPr bwMode="auto">
          <a:xfrm>
            <a:off x="0"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eaLnBrk="1" hangingPunct="1"/>
            <a:r>
              <a:rPr lang="en-US" sz="1300" i="0"/>
              <a:t>Updates to DD Task 8 D-17</a:t>
            </a:r>
          </a:p>
        </p:txBody>
      </p:sp>
      <p:sp>
        <p:nvSpPr>
          <p:cNvPr id="175109"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97780445-A0A8-4C08-A6FF-5B0E145E1FE6}" type="slidenum">
              <a:rPr lang="en-US" sz="1300" i="0"/>
              <a:pPr algn="r" eaLnBrk="1" hangingPunct="1"/>
              <a:t>22</a:t>
            </a:fld>
            <a:endParaRPr lang="en-US" sz="1300" i="0"/>
          </a:p>
        </p:txBody>
      </p:sp>
      <p:sp>
        <p:nvSpPr>
          <p:cNvPr id="175110"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9162B18B-425D-4E00-94BD-AAC9B6E8EC15}" type="slidenum">
              <a:rPr lang="en-US" sz="1300" i="0"/>
              <a:pPr algn="r" eaLnBrk="1" hangingPunct="1"/>
              <a:t>22</a:t>
            </a:fld>
            <a:endParaRPr lang="en-US" sz="1300" i="0"/>
          </a:p>
        </p:txBody>
      </p:sp>
      <p:sp>
        <p:nvSpPr>
          <p:cNvPr id="175111" name="Rectangle 2"/>
          <p:cNvSpPr>
            <a:spLocks noGrp="1" noRot="1" noChangeAspect="1" noChangeArrowheads="1" noTextEdit="1"/>
          </p:cNvSpPr>
          <p:nvPr>
            <p:ph type="sldImg"/>
          </p:nvPr>
        </p:nvSpPr>
        <p:spPr>
          <a:xfrm>
            <a:off x="912813" y="731838"/>
            <a:ext cx="4886325" cy="3665537"/>
          </a:xfrm>
          <a:ln/>
        </p:spPr>
      </p:sp>
      <p:sp>
        <p:nvSpPr>
          <p:cNvPr id="1751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511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23D9EB35-783A-4D06-9EA7-4C27E3CE8496}" type="datetime1">
              <a:rPr lang="en-US" smtClean="0"/>
              <a:t>3/14/2015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95AF15EC-2F2A-42D3-A73C-9FE00CBFEE69}" type="slidenum">
              <a:rPr lang="en-US" sz="1300" i="0"/>
              <a:pPr eaLnBrk="1" hangingPunct="1"/>
              <a:t>23</a:t>
            </a:fld>
            <a:endParaRPr lang="en-US" sz="1300" i="0"/>
          </a:p>
        </p:txBody>
      </p:sp>
      <p:sp>
        <p:nvSpPr>
          <p:cNvPr id="174083"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AE3F4994-F59B-4B88-9C61-633DC66D406B}" type="slidenum">
              <a:rPr lang="en-US" sz="1300" i="0"/>
              <a:pPr algn="r" eaLnBrk="1" hangingPunct="1"/>
              <a:t>23</a:t>
            </a:fld>
            <a:endParaRPr lang="en-US" sz="1300" i="0"/>
          </a:p>
        </p:txBody>
      </p:sp>
      <p:sp>
        <p:nvSpPr>
          <p:cNvPr id="1740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174085"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8C164E32-4438-4344-BE93-007C60F7B53A}" type="slidenum">
              <a:rPr lang="en-US" sz="1300" i="0"/>
              <a:pPr algn="r" eaLnBrk="1" hangingPunct="1"/>
              <a:t>23</a:t>
            </a:fld>
            <a:endParaRPr lang="en-US" sz="1300" i="0"/>
          </a:p>
        </p:txBody>
      </p:sp>
      <p:sp>
        <p:nvSpPr>
          <p:cNvPr id="174086"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5E45A839-E4AE-46D7-91F4-A40FBDD28621}" type="slidenum">
              <a:rPr lang="en-US" sz="1300" i="0"/>
              <a:pPr algn="r" eaLnBrk="1" hangingPunct="1"/>
              <a:t>23</a:t>
            </a:fld>
            <a:endParaRPr lang="en-US" sz="1300" i="0"/>
          </a:p>
        </p:txBody>
      </p:sp>
      <p:sp>
        <p:nvSpPr>
          <p:cNvPr id="174087" name="Rectangle 2"/>
          <p:cNvSpPr>
            <a:spLocks noGrp="1" noRot="1" noChangeAspect="1" noChangeArrowheads="1" noTextEdit="1"/>
          </p:cNvSpPr>
          <p:nvPr>
            <p:ph type="sldImg"/>
          </p:nvPr>
        </p:nvSpPr>
        <p:spPr>
          <a:xfrm>
            <a:off x="912813" y="731838"/>
            <a:ext cx="4886325" cy="3665537"/>
          </a:xfrm>
          <a:ln/>
        </p:spPr>
      </p:sp>
      <p:sp>
        <p:nvSpPr>
          <p:cNvPr id="1740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9"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73FEC177-3CD3-4535-9702-142E579B1135}" type="datetime1">
              <a:rPr lang="en-US" smtClean="0"/>
              <a:t>3/14/2015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064F75E1-2631-4205-92E7-77992D44C620}" type="slidenum">
              <a:rPr lang="en-US" sz="1300" i="0"/>
              <a:pPr eaLnBrk="1" hangingPunct="1"/>
              <a:t>24</a:t>
            </a:fld>
            <a:endParaRPr lang="en-US" sz="1300" i="0"/>
          </a:p>
        </p:txBody>
      </p:sp>
      <p:sp>
        <p:nvSpPr>
          <p:cNvPr id="178179"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132CD999-25D2-4CEF-912E-655CDDD72F21}" type="slidenum">
              <a:rPr lang="en-US" sz="1300" i="0"/>
              <a:pPr algn="r" eaLnBrk="1" hangingPunct="1"/>
              <a:t>24</a:t>
            </a:fld>
            <a:endParaRPr lang="en-US" sz="1300" i="0"/>
          </a:p>
        </p:txBody>
      </p:sp>
      <p:sp>
        <p:nvSpPr>
          <p:cNvPr id="1781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178181"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3DF3E84E-7BA2-421D-8198-3229C0005C5E}" type="slidenum">
              <a:rPr lang="en-US" sz="1300" i="0"/>
              <a:pPr algn="r" eaLnBrk="1" hangingPunct="1"/>
              <a:t>24</a:t>
            </a:fld>
            <a:endParaRPr lang="en-US" sz="1300" i="0"/>
          </a:p>
        </p:txBody>
      </p:sp>
      <p:sp>
        <p:nvSpPr>
          <p:cNvPr id="178182"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F5E96C6A-8ED1-4E06-9310-C1400979ECC2}" type="slidenum">
              <a:rPr lang="en-US" sz="1300" i="0"/>
              <a:pPr algn="r" eaLnBrk="1" hangingPunct="1"/>
              <a:t>24</a:t>
            </a:fld>
            <a:endParaRPr lang="en-US" sz="1300" i="0"/>
          </a:p>
        </p:txBody>
      </p:sp>
      <p:sp>
        <p:nvSpPr>
          <p:cNvPr id="178183" name="Rectangle 2"/>
          <p:cNvSpPr>
            <a:spLocks noGrp="1" noRot="1" noChangeAspect="1" noChangeArrowheads="1" noTextEdit="1"/>
          </p:cNvSpPr>
          <p:nvPr>
            <p:ph type="sldImg"/>
          </p:nvPr>
        </p:nvSpPr>
        <p:spPr>
          <a:xfrm>
            <a:off x="912813" y="731838"/>
            <a:ext cx="4886325" cy="3665537"/>
          </a:xfrm>
          <a:ln/>
        </p:spPr>
      </p:sp>
      <p:sp>
        <p:nvSpPr>
          <p:cNvPr id="1781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818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3C274F53-D089-4804-B891-B2013892B25D}" type="datetime1">
              <a:rPr lang="en-US" smtClean="0"/>
              <a:t>3/14/2015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D17 General Phase III Information PowerPoint Presentaion (Update 4)</a:t>
            </a:r>
            <a:endParaRPr lang="en-US"/>
          </a:p>
        </p:txBody>
      </p:sp>
      <p:sp>
        <p:nvSpPr>
          <p:cNvPr id="5" name="Date Placeholder 4"/>
          <p:cNvSpPr>
            <a:spLocks noGrp="1"/>
          </p:cNvSpPr>
          <p:nvPr>
            <p:ph type="dt" idx="11"/>
          </p:nvPr>
        </p:nvSpPr>
        <p:spPr/>
        <p:txBody>
          <a:bodyPr/>
          <a:lstStyle/>
          <a:p>
            <a:fld id="{11EB8FA0-3E1B-4497-9839-F46900E4D47B}" type="datetime1">
              <a:rPr lang="en-US" smtClean="0"/>
              <a:t>3/14/2015</a:t>
            </a:fld>
            <a:endParaRPr lang="en-US"/>
          </a:p>
        </p:txBody>
      </p:sp>
      <p:sp>
        <p:nvSpPr>
          <p:cNvPr id="6" name="Slide Number Placeholder 5"/>
          <p:cNvSpPr>
            <a:spLocks noGrp="1"/>
          </p:cNvSpPr>
          <p:nvPr>
            <p:ph type="sldNum" sz="quarter" idx="12"/>
          </p:nvPr>
        </p:nvSpPr>
        <p:spPr/>
        <p:txBody>
          <a:bodyPr/>
          <a:lstStyle/>
          <a:p>
            <a:fld id="{BCC77669-B203-4BE1-8A24-FEFDF8934554}" type="slidenum">
              <a:rPr lang="en-US" smtClean="0"/>
              <a:pPr/>
              <a:t>25</a:t>
            </a:fld>
            <a:endParaRPr lang="en-US"/>
          </a:p>
        </p:txBody>
      </p:sp>
    </p:spTree>
    <p:extLst>
      <p:ext uri="{BB962C8B-B14F-4D97-AF65-F5344CB8AC3E}">
        <p14:creationId xmlns:p14="http://schemas.microsoft.com/office/powerpoint/2010/main" val="535544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a:t>
            </a:r>
          </a:p>
          <a:p>
            <a:endParaRPr lang="en-US" dirty="0" smtClean="0"/>
          </a:p>
          <a:p>
            <a:pPr defTabSz="920797">
              <a:defRPr/>
            </a:pPr>
            <a:r>
              <a:rPr lang="en-US" sz="1300" dirty="0"/>
              <a:t>Forest (Roots_IanMuttoo_ccl.jpg)Photo by Ian </a:t>
            </a:r>
            <a:r>
              <a:rPr lang="en-US" sz="1300" dirty="0" err="1"/>
              <a:t>Muttoo</a:t>
            </a:r>
            <a:r>
              <a:rPr lang="en-US" sz="1300" dirty="0"/>
              <a:t> (</a:t>
            </a:r>
            <a:r>
              <a:rPr lang="en-US" sz="1300" u="sng" dirty="0">
                <a:hlinkClick r:id="rId3"/>
              </a:rPr>
              <a:t>http://www.flickr.com/photos/imuttoo/2906191348/in/photostream/</a:t>
            </a:r>
            <a:r>
              <a:rPr lang="en-US" sz="1300" dirty="0"/>
              <a:t>), available under a </a:t>
            </a:r>
            <a:r>
              <a:rPr lang="en-US" sz="1300" u="sng" dirty="0">
                <a:hlinkClick r:id="rId4"/>
              </a:rPr>
              <a:t>Creative Commons Attribution-Noncommercial license</a:t>
            </a:r>
            <a:r>
              <a:rPr lang="en-US" sz="1300" dirty="0"/>
              <a:t>)  </a:t>
            </a:r>
            <a:r>
              <a:rPr lang="en-US" sz="1300" baseline="30000" dirty="0"/>
              <a:t>(A, SA)</a:t>
            </a:r>
            <a:endParaRPr lang="en-US" sz="1300" dirty="0"/>
          </a:p>
          <a:p>
            <a:endParaRPr lang="en-US" dirty="0" smtClean="0"/>
          </a:p>
          <a:p>
            <a:pPr defTabSz="920797">
              <a:defRPr/>
            </a:pPr>
            <a:r>
              <a:rPr lang="en-US" dirty="0" smtClean="0"/>
              <a:t>Campfire (</a:t>
            </a:r>
            <a:r>
              <a:rPr lang="en-US" sz="1300" dirty="0"/>
              <a:t>Campfire_full_frame_ccl.jpg) Photo by Full Frame (</a:t>
            </a:r>
            <a:r>
              <a:rPr lang="en-US" sz="1300" u="sng" dirty="0">
                <a:hlinkClick r:id="rId5"/>
              </a:rPr>
              <a:t>http://www.flickr.com/photos/87029301@N00/4738745746/</a:t>
            </a:r>
            <a:r>
              <a:rPr lang="en-US" sz="1300" dirty="0"/>
              <a:t>), available under a </a:t>
            </a:r>
            <a:r>
              <a:rPr lang="en-US" sz="1300" u="sng" dirty="0">
                <a:hlinkClick r:id="rId4"/>
              </a:rPr>
              <a:t>Creative Commons Attribution-Noncommercial license</a:t>
            </a:r>
            <a:r>
              <a:rPr lang="en-US" sz="1300" dirty="0"/>
              <a:t>)  </a:t>
            </a:r>
            <a:r>
              <a:rPr lang="en-US" sz="1300" baseline="30000" dirty="0"/>
              <a:t>(A, N, NDW)</a:t>
            </a:r>
            <a:endParaRPr lang="en-US" sz="1300" dirty="0"/>
          </a:p>
          <a:p>
            <a:pPr defTabSz="920797">
              <a:defRPr/>
            </a:pPr>
            <a:endParaRPr lang="en-US" sz="1300" dirty="0"/>
          </a:p>
          <a:p>
            <a:endParaRPr lang="en-US" dirty="0"/>
          </a:p>
        </p:txBody>
      </p:sp>
      <p:sp>
        <p:nvSpPr>
          <p:cNvPr id="4" name="Slide Number Placeholder 3"/>
          <p:cNvSpPr>
            <a:spLocks noGrp="1"/>
          </p:cNvSpPr>
          <p:nvPr>
            <p:ph type="sldNum" sz="quarter" idx="10"/>
          </p:nvPr>
        </p:nvSpPr>
        <p:spPr/>
        <p:txBody>
          <a:bodyPr/>
          <a:lstStyle/>
          <a:p>
            <a:fld id="{CC2EC539-A6AA-45E4-9E9D-35B1D15A4E6B}" type="slidenum">
              <a:rPr lang="en-US" smtClean="0"/>
              <a:t>26</a:t>
            </a:fld>
            <a:endParaRPr lang="en-US"/>
          </a:p>
        </p:txBody>
      </p:sp>
      <p:sp>
        <p:nvSpPr>
          <p:cNvPr id="5" name="Date Placeholder 4"/>
          <p:cNvSpPr>
            <a:spLocks noGrp="1"/>
          </p:cNvSpPr>
          <p:nvPr>
            <p:ph type="dt" idx="11"/>
          </p:nvPr>
        </p:nvSpPr>
        <p:spPr/>
        <p:txBody>
          <a:bodyPr/>
          <a:lstStyle/>
          <a:p>
            <a:fld id="{3E51B047-3D66-4BA7-9C93-AB0B6AEA5B6A}" type="datetime1">
              <a:rPr lang="en-US" smtClean="0"/>
              <a:t>3/14/2015</a:t>
            </a:fld>
            <a:endParaRPr lang="en-US"/>
          </a:p>
        </p:txBody>
      </p:sp>
      <p:sp>
        <p:nvSpPr>
          <p:cNvPr id="6" name="Header Placeholder 5"/>
          <p:cNvSpPr>
            <a:spLocks noGrp="1"/>
          </p:cNvSpPr>
          <p:nvPr>
            <p:ph type="hdr" sz="quarter" idx="12"/>
          </p:nvPr>
        </p:nvSpPr>
        <p:spPr/>
        <p:txBody>
          <a:bodyPr/>
          <a:lstStyle/>
          <a:p>
            <a:r>
              <a:rPr lang="en-US" smtClean="0"/>
              <a:t>D17 General Phase III Information PowerPoint Presentaion (Update 4)</a:t>
            </a:r>
            <a:endParaRPr lang="en-US"/>
          </a:p>
        </p:txBody>
      </p:sp>
    </p:spTree>
    <p:extLst>
      <p:ext uri="{BB962C8B-B14F-4D97-AF65-F5344CB8AC3E}">
        <p14:creationId xmlns:p14="http://schemas.microsoft.com/office/powerpoint/2010/main" val="329323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This is the review of the into the tree in an ancient atmosphere….storage…then release…middle should be black (underground) then light up in fire and out of the chimney…like in out of the volcano in journey to the center of the earth…</a:t>
            </a:r>
          </a:p>
          <a:p>
            <a:endParaRPr lang="en-US" dirty="0" smtClean="0">
              <a:latin typeface="Arial" pitchFamily="34" charset="0"/>
            </a:endParaRPr>
          </a:p>
          <a:p>
            <a:r>
              <a:rPr lang="en-US" dirty="0" smtClean="0">
                <a:latin typeface="Arial" pitchFamily="34" charset="0"/>
              </a:rPr>
              <a:t>Photo Credits</a:t>
            </a:r>
          </a:p>
          <a:p>
            <a:r>
              <a:rPr lang="en-US" dirty="0" smtClean="0">
                <a:latin typeface="Arial" pitchFamily="34" charset="0"/>
              </a:rPr>
              <a:t>Coal Swamp</a:t>
            </a:r>
          </a:p>
          <a:p>
            <a:pPr defTabSz="920797">
              <a:defRPr/>
            </a:pPr>
            <a:r>
              <a:rPr lang="en-US" dirty="0" smtClean="0">
                <a:latin typeface="Arial" pitchFamily="34" charset="0"/>
              </a:rPr>
              <a:t>Coal (CoalBucket_Timitrius_ccl.jpg) </a:t>
            </a:r>
            <a:r>
              <a:rPr lang="en-US" sz="1300" dirty="0"/>
              <a:t>Photo by </a:t>
            </a:r>
            <a:r>
              <a:rPr lang="en-US" sz="1300" dirty="0" err="1"/>
              <a:t>Timitrius</a:t>
            </a:r>
            <a:r>
              <a:rPr lang="en-US" sz="1300" dirty="0"/>
              <a:t> (</a:t>
            </a:r>
            <a:r>
              <a:rPr lang="en-US" sz="1300" u="sng" dirty="0">
                <a:hlinkClick r:id="rId3"/>
              </a:rPr>
              <a:t>http://www.flickr.com/photos/nox_noctis_silentium/4616019939/in/photostream/</a:t>
            </a:r>
            <a:r>
              <a:rPr lang="en-US" sz="1300" dirty="0"/>
              <a:t>), available under a </a:t>
            </a:r>
            <a:r>
              <a:rPr lang="en-US" sz="1300" u="sng" dirty="0">
                <a:hlinkClick r:id="rId4"/>
              </a:rPr>
              <a:t>Creative Commons Attribution-Noncommercial license</a:t>
            </a:r>
            <a:r>
              <a:rPr lang="en-US" sz="1300" dirty="0"/>
              <a:t>)  </a:t>
            </a:r>
            <a:r>
              <a:rPr lang="en-US" sz="1300" baseline="30000" dirty="0"/>
              <a:t>(A, SA)</a:t>
            </a:r>
            <a:endParaRPr lang="en-US" sz="1300" dirty="0"/>
          </a:p>
          <a:p>
            <a:endParaRPr lang="en-US" dirty="0" smtClean="0">
              <a:latin typeface="Arial" pitchFamily="34" charset="0"/>
            </a:endParaRPr>
          </a:p>
          <a:p>
            <a:r>
              <a:rPr lang="en-US" dirty="0" smtClean="0">
                <a:latin typeface="Arial" pitchFamily="34" charset="0"/>
              </a:rPr>
              <a:t>Contra Costa Power Plant (http://www.flickr.com/photos/stones55/401593389/) All rights reserved by Stone55 (http://www.flickr.com/people/stones55/)</a:t>
            </a:r>
          </a:p>
        </p:txBody>
      </p:sp>
      <p:sp>
        <p:nvSpPr>
          <p:cNvPr id="146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20" eaLnBrk="0" hangingPunct="0">
              <a:defRPr b="1" i="1">
                <a:solidFill>
                  <a:schemeClr val="tx1"/>
                </a:solidFill>
                <a:latin typeface="Arial" pitchFamily="34" charset="0"/>
              </a:defRPr>
            </a:lvl1pPr>
            <a:lvl2pPr marL="734067" indent="-282332" defTabSz="920720" eaLnBrk="0" hangingPunct="0">
              <a:defRPr b="1" i="1">
                <a:solidFill>
                  <a:schemeClr val="tx1"/>
                </a:solidFill>
                <a:latin typeface="Arial" pitchFamily="34" charset="0"/>
              </a:defRPr>
            </a:lvl2pPr>
            <a:lvl3pPr marL="1129333" indent="-225866" defTabSz="920720" eaLnBrk="0" hangingPunct="0">
              <a:defRPr b="1" i="1">
                <a:solidFill>
                  <a:schemeClr val="tx1"/>
                </a:solidFill>
                <a:latin typeface="Arial" pitchFamily="34" charset="0"/>
              </a:defRPr>
            </a:lvl3pPr>
            <a:lvl4pPr marL="1581066" indent="-225866" defTabSz="920720" eaLnBrk="0" hangingPunct="0">
              <a:defRPr b="1" i="1">
                <a:solidFill>
                  <a:schemeClr val="tx1"/>
                </a:solidFill>
                <a:latin typeface="Arial" pitchFamily="34" charset="0"/>
              </a:defRPr>
            </a:lvl4pPr>
            <a:lvl5pPr marL="2032799" indent="-225866" defTabSz="920720" eaLnBrk="0" hangingPunct="0">
              <a:defRPr b="1" i="1">
                <a:solidFill>
                  <a:schemeClr val="tx1"/>
                </a:solidFill>
                <a:latin typeface="Arial" pitchFamily="34" charset="0"/>
              </a:defRPr>
            </a:lvl5pPr>
            <a:lvl6pPr marL="2484532" indent="-225866" defTabSz="920720" eaLnBrk="0" fontAlgn="base" hangingPunct="0">
              <a:spcBef>
                <a:spcPct val="0"/>
              </a:spcBef>
              <a:spcAft>
                <a:spcPct val="0"/>
              </a:spcAft>
              <a:defRPr b="1" i="1">
                <a:solidFill>
                  <a:schemeClr val="tx1"/>
                </a:solidFill>
                <a:latin typeface="Arial" pitchFamily="34" charset="0"/>
              </a:defRPr>
            </a:lvl6pPr>
            <a:lvl7pPr marL="2936263" indent="-225866" defTabSz="920720" eaLnBrk="0" fontAlgn="base" hangingPunct="0">
              <a:spcBef>
                <a:spcPct val="0"/>
              </a:spcBef>
              <a:spcAft>
                <a:spcPct val="0"/>
              </a:spcAft>
              <a:defRPr b="1" i="1">
                <a:solidFill>
                  <a:schemeClr val="tx1"/>
                </a:solidFill>
                <a:latin typeface="Arial" pitchFamily="34" charset="0"/>
              </a:defRPr>
            </a:lvl7pPr>
            <a:lvl8pPr marL="3387998" indent="-225866" defTabSz="920720" eaLnBrk="0" fontAlgn="base" hangingPunct="0">
              <a:spcBef>
                <a:spcPct val="0"/>
              </a:spcBef>
              <a:spcAft>
                <a:spcPct val="0"/>
              </a:spcAft>
              <a:defRPr b="1" i="1">
                <a:solidFill>
                  <a:schemeClr val="tx1"/>
                </a:solidFill>
                <a:latin typeface="Arial" pitchFamily="34" charset="0"/>
              </a:defRPr>
            </a:lvl8pPr>
            <a:lvl9pPr marL="3839731" indent="-225866" defTabSz="920720" eaLnBrk="0" fontAlgn="base" hangingPunct="0">
              <a:spcBef>
                <a:spcPct val="0"/>
              </a:spcBef>
              <a:spcAft>
                <a:spcPct val="0"/>
              </a:spcAft>
              <a:defRPr b="1" i="1">
                <a:solidFill>
                  <a:schemeClr val="tx1"/>
                </a:solidFill>
                <a:latin typeface="Arial" pitchFamily="34" charset="0"/>
              </a:defRPr>
            </a:lvl9pPr>
          </a:lstStyle>
          <a:p>
            <a:pPr eaLnBrk="1" hangingPunct="1"/>
            <a:fld id="{DFE390A0-CFAC-4037-8D39-374965F68EB7}" type="slidenum">
              <a:rPr lang="en-US" b="0" i="0" smtClean="0"/>
              <a:pPr eaLnBrk="1" hangingPunct="1"/>
              <a:t>27</a:t>
            </a:fld>
            <a:endParaRPr lang="en-US" b="0" i="0" smtClean="0"/>
          </a:p>
        </p:txBody>
      </p:sp>
      <p:sp>
        <p:nvSpPr>
          <p:cNvPr id="2" name="Date Placeholder 1"/>
          <p:cNvSpPr>
            <a:spLocks noGrp="1"/>
          </p:cNvSpPr>
          <p:nvPr>
            <p:ph type="dt" idx="10"/>
          </p:nvPr>
        </p:nvSpPr>
        <p:spPr/>
        <p:txBody>
          <a:bodyPr/>
          <a:lstStyle/>
          <a:p>
            <a:fld id="{1CEFCA6C-22B8-4E42-BADA-3EFBF8476926}" type="datetime1">
              <a:rPr lang="en-US" smtClean="0"/>
              <a:t>3/14/2015</a:t>
            </a:fld>
            <a:endParaRPr lang="en-US"/>
          </a:p>
        </p:txBody>
      </p:sp>
      <p:sp>
        <p:nvSpPr>
          <p:cNvPr id="3" name="Header Placeholder 2"/>
          <p:cNvSpPr>
            <a:spLocks noGrp="1"/>
          </p:cNvSpPr>
          <p:nvPr>
            <p:ph type="hdr" sz="quarter" idx="11"/>
          </p:nvPr>
        </p:nvSpPr>
        <p:spPr/>
        <p:txBody>
          <a:bodyPr/>
          <a:lstStyle/>
          <a:p>
            <a:r>
              <a:rPr lang="en-US" smtClean="0"/>
              <a:t>D17 General Phase III Information PowerPoint Presentaion (Update 4)</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Image</a:t>
            </a:r>
            <a:r>
              <a:rPr lang="en-US" baseline="0" dirty="0" smtClean="0"/>
              <a:t> Credit</a:t>
            </a:r>
          </a:p>
          <a:p>
            <a:r>
              <a:rPr lang="en-US" baseline="0" dirty="0" smtClean="0"/>
              <a:t>Earl Battle, EERC</a:t>
            </a:r>
            <a:endParaRPr lang="en-US" dirty="0" smtClean="0"/>
          </a:p>
        </p:txBody>
      </p:sp>
      <p:sp>
        <p:nvSpPr>
          <p:cNvPr id="16282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16282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085B41C8-89DB-4886-8E80-BDE0CE260B19}" type="slidenum">
              <a:rPr lang="en-US" sz="1300" i="0"/>
              <a:pPr eaLnBrk="1" hangingPunct="1"/>
              <a:t>10</a:t>
            </a:fld>
            <a:endParaRPr lang="en-US" sz="1300" i="0"/>
          </a:p>
        </p:txBody>
      </p:sp>
      <p:sp>
        <p:nvSpPr>
          <p:cNvPr id="162822"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35F10ECF-5172-417A-9079-698B93A873ED}" type="datetime1">
              <a:rPr lang="en-US" smtClean="0"/>
              <a:t>3/14/2015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CO2 from our exhaust pipes</a:t>
            </a:r>
            <a:r>
              <a:rPr lang="en-US" baseline="0" dirty="0" smtClean="0"/>
              <a:t> and chimneys is part of our Carbon Footprint.</a:t>
            </a:r>
          </a:p>
          <a:p>
            <a:endParaRPr lang="en-US" baseline="0" dirty="0" smtClean="0"/>
          </a:p>
          <a:p>
            <a:r>
              <a:rPr lang="en-US" baseline="0" dirty="0" smtClean="0"/>
              <a:t>So are the CO</a:t>
            </a:r>
            <a:r>
              <a:rPr lang="en-US" baseline="-25000" dirty="0" smtClean="0"/>
              <a:t>2</a:t>
            </a:r>
            <a:r>
              <a:rPr lang="en-US" baseline="0" dirty="0" smtClean="0"/>
              <a:t>, methane, and other compounds for agricultural activities, land use, and waste. Let’s take a closer look at the energy portion.</a:t>
            </a:r>
            <a:endParaRPr lang="en-US" dirty="0"/>
          </a:p>
        </p:txBody>
      </p:sp>
      <p:sp>
        <p:nvSpPr>
          <p:cNvPr id="4" name="Slide Number Placeholder 3"/>
          <p:cNvSpPr>
            <a:spLocks noGrp="1"/>
          </p:cNvSpPr>
          <p:nvPr>
            <p:ph type="sldNum" sz="quarter" idx="10"/>
          </p:nvPr>
        </p:nvSpPr>
        <p:spPr/>
        <p:txBody>
          <a:bodyPr/>
          <a:lstStyle/>
          <a:p>
            <a:fld id="{CC2EC539-A6AA-45E4-9E9D-35B1D15A4E6B}" type="slidenum">
              <a:rPr lang="en-US" smtClean="0"/>
              <a:t>28</a:t>
            </a:fld>
            <a:endParaRPr lang="en-US"/>
          </a:p>
        </p:txBody>
      </p:sp>
      <p:sp>
        <p:nvSpPr>
          <p:cNvPr id="5" name="Date Placeholder 4"/>
          <p:cNvSpPr>
            <a:spLocks noGrp="1"/>
          </p:cNvSpPr>
          <p:nvPr>
            <p:ph type="dt" idx="11"/>
          </p:nvPr>
        </p:nvSpPr>
        <p:spPr/>
        <p:txBody>
          <a:bodyPr/>
          <a:lstStyle/>
          <a:p>
            <a:fld id="{E8A78617-7C8C-441B-9CDA-0E0F961386C1}" type="datetime1">
              <a:rPr lang="en-US" smtClean="0"/>
              <a:t>3/14/2015</a:t>
            </a:fld>
            <a:endParaRPr lang="en-US"/>
          </a:p>
        </p:txBody>
      </p:sp>
      <p:sp>
        <p:nvSpPr>
          <p:cNvPr id="6" name="Header Placeholder 5"/>
          <p:cNvSpPr>
            <a:spLocks noGrp="1"/>
          </p:cNvSpPr>
          <p:nvPr>
            <p:ph type="hdr" sz="quarter" idx="12"/>
          </p:nvPr>
        </p:nvSpPr>
        <p:spPr/>
        <p:txBody>
          <a:bodyPr/>
          <a:lstStyle/>
          <a:p>
            <a:r>
              <a:rPr lang="en-US" smtClean="0"/>
              <a:t>D17 General Phase III Information PowerPoint Presentaion (Update 4)</a:t>
            </a:r>
            <a:endParaRPr lang="en-US"/>
          </a:p>
        </p:txBody>
      </p:sp>
    </p:spTree>
    <p:extLst>
      <p:ext uri="{BB962C8B-B14F-4D97-AF65-F5344CB8AC3E}">
        <p14:creationId xmlns:p14="http://schemas.microsoft.com/office/powerpoint/2010/main" val="3676481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CC6EF798-FD6B-4FBE-90C9-C26313B2532A}" type="slidenum">
              <a:rPr lang="en-US" sz="1300" i="0"/>
              <a:pPr eaLnBrk="1" hangingPunct="1"/>
              <a:t>29</a:t>
            </a:fld>
            <a:endParaRPr lang="en-US" sz="1300" i="0"/>
          </a:p>
        </p:txBody>
      </p:sp>
      <p:sp>
        <p:nvSpPr>
          <p:cNvPr id="184323"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4F8A80DC-124A-45F2-87D7-8EEE543BE197}" type="slidenum">
              <a:rPr lang="en-US" sz="1300" i="0"/>
              <a:pPr algn="r" eaLnBrk="1" hangingPunct="1"/>
              <a:t>29</a:t>
            </a:fld>
            <a:endParaRPr lang="en-US" sz="1300" i="0"/>
          </a:p>
        </p:txBody>
      </p:sp>
      <p:sp>
        <p:nvSpPr>
          <p:cNvPr id="1843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184325"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0899960C-643B-4621-96CF-1F323BDA1C5C}" type="slidenum">
              <a:rPr lang="en-US" sz="1300" i="0"/>
              <a:pPr algn="r" eaLnBrk="1" hangingPunct="1"/>
              <a:t>29</a:t>
            </a:fld>
            <a:endParaRPr lang="en-US" sz="1300" i="0"/>
          </a:p>
        </p:txBody>
      </p:sp>
      <p:sp>
        <p:nvSpPr>
          <p:cNvPr id="184326" name="Rectangle 2"/>
          <p:cNvSpPr>
            <a:spLocks noGrp="1" noRot="1" noChangeAspect="1" noChangeArrowheads="1" noTextEdit="1"/>
          </p:cNvSpPr>
          <p:nvPr>
            <p:ph type="sldImg"/>
          </p:nvPr>
        </p:nvSpPr>
        <p:spPr>
          <a:xfrm>
            <a:off x="912813" y="731838"/>
            <a:ext cx="4886325" cy="3665537"/>
          </a:xfrm>
          <a:ln/>
        </p:spPr>
      </p:sp>
      <p:sp>
        <p:nvSpPr>
          <p:cNvPr id="1843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CO</a:t>
            </a:r>
            <a:r>
              <a:rPr lang="en-US" baseline="-25000" smtClean="0"/>
              <a:t>2</a:t>
            </a:r>
            <a:r>
              <a:rPr lang="en-US" smtClean="0"/>
              <a:t> emissions data: CDIAC (http://cdiac.ornl.gov/trends/emis/tre_glob.html)</a:t>
            </a:r>
          </a:p>
          <a:p>
            <a:r>
              <a:rPr lang="en-US" smtClean="0"/>
              <a:t>Pre-1958 atmospheric CO</a:t>
            </a:r>
            <a:r>
              <a:rPr lang="en-US" baseline="-25000" smtClean="0"/>
              <a:t>2</a:t>
            </a:r>
            <a:r>
              <a:rPr lang="en-US" smtClean="0"/>
              <a:t> data: Siple data (http://cdiac.ornl.gov/trends/co2/siple.html)</a:t>
            </a:r>
          </a:p>
          <a:p>
            <a:r>
              <a:rPr lang="en-US" smtClean="0"/>
              <a:t>1958 to 2005 atmospheric CO</a:t>
            </a:r>
            <a:r>
              <a:rPr lang="en-US" baseline="-25000" smtClean="0"/>
              <a:t>2</a:t>
            </a:r>
            <a:r>
              <a:rPr lang="en-US" smtClean="0"/>
              <a:t> data: samples collected at Mauna Loa, Hawaii, USA (http://cdiac.esd.ornl.gov/trends/co2/sio-mlo.html)</a:t>
            </a:r>
          </a:p>
          <a:p>
            <a:endParaRPr lang="en-US" smtClean="0"/>
          </a:p>
        </p:txBody>
      </p:sp>
      <p:sp>
        <p:nvSpPr>
          <p:cNvPr id="184328"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C0CC76F3-E51B-4CBE-9832-EF56B9F31E1E}" type="datetime1">
              <a:rPr lang="en-US" smtClean="0"/>
              <a:t>3/14/2015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From PCOR Partnership Atlas 4</a:t>
            </a:r>
            <a:r>
              <a:rPr lang="en-US" baseline="30000" smtClean="0"/>
              <a:t>rd</a:t>
            </a:r>
            <a:r>
              <a:rPr lang="en-US" smtClean="0"/>
              <a:t> Addition AND DOE Genomics Web site Carbon Cycling diagram, 2009 (accessed May 2012).</a:t>
            </a:r>
          </a:p>
          <a:p>
            <a:r>
              <a:rPr lang="en-US" smtClean="0"/>
              <a:t>There are storage pools and cycles:</a:t>
            </a:r>
          </a:p>
          <a:p>
            <a:r>
              <a:rPr lang="en-US" smtClean="0"/>
              <a:t>Plant cycle: Photosynthesis vs. plant respiration + microbial respiration and decomposition = 120</a:t>
            </a:r>
          </a:p>
          <a:p>
            <a:r>
              <a:rPr lang="en-US" smtClean="0"/>
              <a:t>Air–sea gas exchange: Phytoplankton photosynthesis vs. respiration and decomposition = 90</a:t>
            </a:r>
          </a:p>
        </p:txBody>
      </p:sp>
      <p:sp>
        <p:nvSpPr>
          <p:cNvPr id="167940"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F6A76CA8-B438-4C94-80F1-547D68B64F1D}" type="datetime1">
              <a:rPr lang="en-US" smtClean="0"/>
              <a:t>3/14/2015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D3C3A3C2-F821-4FF3-88D4-38AC80F89E47}" type="slidenum">
              <a:rPr lang="en-US" sz="1300" i="0"/>
              <a:pPr eaLnBrk="1" hangingPunct="1"/>
              <a:t>31</a:t>
            </a:fld>
            <a:endParaRPr lang="en-US" sz="1300" i="0"/>
          </a:p>
        </p:txBody>
      </p:sp>
      <p:sp>
        <p:nvSpPr>
          <p:cNvPr id="195587"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02AEBA3F-C856-4955-A297-D93A3D73AA07}" type="slidenum">
              <a:rPr lang="en-US" sz="1300" i="0"/>
              <a:pPr algn="r" eaLnBrk="1" hangingPunct="1"/>
              <a:t>31</a:t>
            </a:fld>
            <a:endParaRPr lang="en-US" sz="1300" i="0"/>
          </a:p>
        </p:txBody>
      </p:sp>
      <p:sp>
        <p:nvSpPr>
          <p:cNvPr id="19558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195589"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F6D65D55-189A-489C-9688-E7C4EE98FE2D}" type="slidenum">
              <a:rPr lang="en-US" sz="1300" i="0"/>
              <a:pPr algn="r" eaLnBrk="1" hangingPunct="1"/>
              <a:t>31</a:t>
            </a:fld>
            <a:endParaRPr lang="en-US" sz="1300" i="0"/>
          </a:p>
        </p:txBody>
      </p:sp>
      <p:sp>
        <p:nvSpPr>
          <p:cNvPr id="195590" name="Rectangle 2"/>
          <p:cNvSpPr>
            <a:spLocks noGrp="1" noRot="1" noChangeAspect="1" noChangeArrowheads="1" noTextEdit="1"/>
          </p:cNvSpPr>
          <p:nvPr>
            <p:ph type="sldImg"/>
          </p:nvPr>
        </p:nvSpPr>
        <p:spPr>
          <a:xfrm>
            <a:off x="912813" y="731838"/>
            <a:ext cx="4886325" cy="3665537"/>
          </a:xfrm>
          <a:ln/>
        </p:spPr>
      </p:sp>
      <p:sp>
        <p:nvSpPr>
          <p:cNvPr id="1955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CO</a:t>
            </a:r>
            <a:r>
              <a:rPr lang="en-US" baseline="-25000" smtClean="0"/>
              <a:t>2</a:t>
            </a:r>
            <a:r>
              <a:rPr lang="en-US" smtClean="0"/>
              <a:t> emissions data: CDIAC (http://cdiac.ornl.gov/trends/emis/tre_glob.html)</a:t>
            </a:r>
          </a:p>
          <a:p>
            <a:r>
              <a:rPr lang="en-US" smtClean="0"/>
              <a:t>Pre-1958 atmospheric CO</a:t>
            </a:r>
            <a:r>
              <a:rPr lang="en-US" baseline="-25000" smtClean="0"/>
              <a:t>2</a:t>
            </a:r>
            <a:r>
              <a:rPr lang="en-US" smtClean="0"/>
              <a:t> data: Siple data (http://cdiac.ornl.gov/trends/co2/siple.html)</a:t>
            </a:r>
          </a:p>
          <a:p>
            <a:r>
              <a:rPr lang="en-US" smtClean="0"/>
              <a:t>1958 to 2005 atmospheric CO</a:t>
            </a:r>
            <a:r>
              <a:rPr lang="en-US" baseline="-25000" smtClean="0"/>
              <a:t>2</a:t>
            </a:r>
            <a:r>
              <a:rPr lang="en-US" smtClean="0"/>
              <a:t> data: samples collected at Mauna Loa, Hawaii, USA (http://cdiac.esd.ornl.gov/trends/co2/sio-mlo.html)</a:t>
            </a:r>
          </a:p>
          <a:p>
            <a:endParaRPr lang="en-US" smtClean="0"/>
          </a:p>
        </p:txBody>
      </p:sp>
      <p:sp>
        <p:nvSpPr>
          <p:cNvPr id="195592"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B4A20885-3FC0-4475-A5BD-265A54A18FBB}" type="datetime1">
              <a:rPr lang="en-US" smtClean="0"/>
              <a:t>3/14/2015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use has grown 22x, and it will grow 4 more times by the middle of the century. </a:t>
            </a:r>
          </a:p>
          <a:p>
            <a:endParaRPr lang="en-US" dirty="0" smtClean="0"/>
          </a:p>
          <a:p>
            <a:r>
              <a:rPr lang="en-US" dirty="0" smtClean="0"/>
              <a:t>Most of the increased</a:t>
            </a:r>
            <a:r>
              <a:rPr lang="en-US" baseline="0" dirty="0" smtClean="0"/>
              <a:t> demand will be</a:t>
            </a:r>
            <a:r>
              <a:rPr lang="en-US" dirty="0" smtClean="0"/>
              <a:t> in rapidly industrializing countries…India and China -- Brazil too</a:t>
            </a:r>
          </a:p>
          <a:p>
            <a:endParaRPr lang="en-US" dirty="0" smtClean="0"/>
          </a:p>
          <a:p>
            <a:r>
              <a:rPr lang="en-US" dirty="0" smtClean="0"/>
              <a:t>Then 60% of the world will be industrialized and energy use will be quadrupled and the human labor and animal labor will be minimal</a:t>
            </a:r>
          </a:p>
          <a:p>
            <a:endParaRPr lang="en-US" dirty="0" smtClean="0"/>
          </a:p>
          <a:p>
            <a:r>
              <a:rPr lang="en-US" dirty="0" smtClean="0"/>
              <a:t>Still 40% of the world’s population to go…and they will need energy too to match the “modern” quality of life</a:t>
            </a:r>
          </a:p>
          <a:p>
            <a:endParaRPr lang="en-US" dirty="0"/>
          </a:p>
        </p:txBody>
      </p:sp>
      <p:sp>
        <p:nvSpPr>
          <p:cNvPr id="4" name="Slide Number Placeholder 3"/>
          <p:cNvSpPr>
            <a:spLocks noGrp="1"/>
          </p:cNvSpPr>
          <p:nvPr>
            <p:ph type="sldNum" sz="quarter" idx="10"/>
          </p:nvPr>
        </p:nvSpPr>
        <p:spPr/>
        <p:txBody>
          <a:bodyPr/>
          <a:lstStyle/>
          <a:p>
            <a:fld id="{CFDF4617-E369-4610-88D8-91126D3D4B15}" type="slidenum">
              <a:rPr lang="en-US" smtClean="0"/>
              <a:t>32</a:t>
            </a:fld>
            <a:endParaRPr lang="en-US"/>
          </a:p>
        </p:txBody>
      </p:sp>
      <p:sp>
        <p:nvSpPr>
          <p:cNvPr id="5" name="Date Placeholder 4"/>
          <p:cNvSpPr>
            <a:spLocks noGrp="1"/>
          </p:cNvSpPr>
          <p:nvPr>
            <p:ph type="dt" idx="11"/>
          </p:nvPr>
        </p:nvSpPr>
        <p:spPr/>
        <p:txBody>
          <a:bodyPr/>
          <a:lstStyle/>
          <a:p>
            <a:fld id="{E35B4D82-A9EE-497B-958E-C7F3C6516A80}" type="datetime1">
              <a:rPr lang="en-US" smtClean="0"/>
              <a:t>3/14/2015</a:t>
            </a:fld>
            <a:endParaRPr lang="en-US"/>
          </a:p>
        </p:txBody>
      </p:sp>
      <p:sp>
        <p:nvSpPr>
          <p:cNvPr id="6" name="Header Placeholder 5"/>
          <p:cNvSpPr>
            <a:spLocks noGrp="1"/>
          </p:cNvSpPr>
          <p:nvPr>
            <p:ph type="hdr" sz="quarter" idx="12"/>
          </p:nvPr>
        </p:nvSpPr>
        <p:spPr/>
        <p:txBody>
          <a:bodyPr/>
          <a:lstStyle/>
          <a:p>
            <a:r>
              <a:rPr lang="en-US" smtClean="0"/>
              <a:t>D17 General Phase III Information PowerPoint Presentaion (Update 4)</a:t>
            </a:r>
            <a:endParaRPr lang="en-US"/>
          </a:p>
        </p:txBody>
      </p:sp>
    </p:spTree>
    <p:extLst>
      <p:ext uri="{BB962C8B-B14F-4D97-AF65-F5344CB8AC3E}">
        <p14:creationId xmlns:p14="http://schemas.microsoft.com/office/powerpoint/2010/main" val="2556223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D17 General Phase III Information PowerPoint Presentaion (Update 4)</a:t>
            </a:r>
            <a:endParaRPr lang="en-US"/>
          </a:p>
        </p:txBody>
      </p:sp>
      <p:sp>
        <p:nvSpPr>
          <p:cNvPr id="5" name="Date Placeholder 4"/>
          <p:cNvSpPr>
            <a:spLocks noGrp="1"/>
          </p:cNvSpPr>
          <p:nvPr>
            <p:ph type="dt" idx="11"/>
          </p:nvPr>
        </p:nvSpPr>
        <p:spPr/>
        <p:txBody>
          <a:bodyPr/>
          <a:lstStyle/>
          <a:p>
            <a:fld id="{A8E4BAC8-FA21-4CF6-86BF-55B5DE901290}" type="datetime1">
              <a:rPr lang="en-US" smtClean="0"/>
              <a:t>3/14/2015</a:t>
            </a:fld>
            <a:endParaRPr lang="en-US"/>
          </a:p>
        </p:txBody>
      </p:sp>
      <p:sp>
        <p:nvSpPr>
          <p:cNvPr id="6" name="Slide Number Placeholder 5"/>
          <p:cNvSpPr>
            <a:spLocks noGrp="1"/>
          </p:cNvSpPr>
          <p:nvPr>
            <p:ph type="sldNum" sz="quarter" idx="12"/>
          </p:nvPr>
        </p:nvSpPr>
        <p:spPr/>
        <p:txBody>
          <a:bodyPr/>
          <a:lstStyle/>
          <a:p>
            <a:fld id="{BCC77669-B203-4BE1-8A24-FEFDF8934554}" type="slidenum">
              <a:rPr lang="en-US" smtClean="0"/>
              <a:pPr/>
              <a:t>38</a:t>
            </a:fld>
            <a:endParaRPr lang="en-US"/>
          </a:p>
        </p:txBody>
      </p:sp>
    </p:spTree>
    <p:extLst>
      <p:ext uri="{BB962C8B-B14F-4D97-AF65-F5344CB8AC3E}">
        <p14:creationId xmlns:p14="http://schemas.microsoft.com/office/powerpoint/2010/main" val="23668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787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0787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A207046B-D56D-465F-8359-0AC674D23212}" type="slidenum">
              <a:rPr lang="en-US" sz="1300" i="0"/>
              <a:pPr eaLnBrk="1" hangingPunct="1"/>
              <a:t>39</a:t>
            </a:fld>
            <a:endParaRPr lang="en-US" sz="1300" i="0"/>
          </a:p>
        </p:txBody>
      </p:sp>
      <p:sp>
        <p:nvSpPr>
          <p:cNvPr id="207878"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D4CF3E6D-F55E-4737-810D-4E74337FA7A0}" type="datetime1">
              <a:rPr lang="en-US" smtClean="0"/>
              <a:t>3/14/2015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44EF1F9A-D026-416E-9BD2-B8B5239090B3}" type="slidenum">
              <a:rPr lang="en-US" sz="1300" i="0"/>
              <a:pPr eaLnBrk="1" hangingPunct="1"/>
              <a:t>40</a:t>
            </a:fld>
            <a:endParaRPr lang="en-US" sz="1300" i="0"/>
          </a:p>
        </p:txBody>
      </p:sp>
      <p:sp>
        <p:nvSpPr>
          <p:cNvPr id="209923"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BC9131B5-6489-47BF-A105-FFDE16908846}" type="slidenum">
              <a:rPr lang="en-US" sz="1300" i="0"/>
              <a:pPr algn="r" eaLnBrk="1" hangingPunct="1"/>
              <a:t>40</a:t>
            </a:fld>
            <a:endParaRPr lang="en-US" sz="1300" i="0"/>
          </a:p>
        </p:txBody>
      </p:sp>
      <p:sp>
        <p:nvSpPr>
          <p:cNvPr id="2099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09925"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E21D65B3-E27C-4691-A2A9-703EA038A006}" type="slidenum">
              <a:rPr lang="en-US" sz="1300" i="0"/>
              <a:pPr algn="r" eaLnBrk="1" hangingPunct="1"/>
              <a:t>40</a:t>
            </a:fld>
            <a:endParaRPr lang="en-US" sz="1300" i="0"/>
          </a:p>
        </p:txBody>
      </p:sp>
      <p:sp>
        <p:nvSpPr>
          <p:cNvPr id="209926"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108247CF-DCF1-46C2-8B7D-707F5EAD6E90}" type="slidenum">
              <a:rPr lang="en-US" sz="1300" i="0"/>
              <a:pPr algn="r" eaLnBrk="1" hangingPunct="1"/>
              <a:t>40</a:t>
            </a:fld>
            <a:endParaRPr lang="en-US" sz="1300" i="0"/>
          </a:p>
        </p:txBody>
      </p:sp>
      <p:sp>
        <p:nvSpPr>
          <p:cNvPr id="209927" name="Rectangle 2"/>
          <p:cNvSpPr>
            <a:spLocks noGrp="1" noRot="1" noChangeAspect="1" noChangeArrowheads="1" noTextEdit="1"/>
          </p:cNvSpPr>
          <p:nvPr>
            <p:ph type="sldImg"/>
          </p:nvPr>
        </p:nvSpPr>
        <p:spPr>
          <a:ln/>
        </p:spPr>
      </p:sp>
      <p:sp>
        <p:nvSpPr>
          <p:cNvPr id="2099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9929"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0578E9FB-2B70-417D-8F84-9745FFD80838}" type="datetime1">
              <a:rPr lang="en-US" smtClean="0"/>
              <a:t>3/14/2015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70025F1F-41AA-45D8-BF17-3D83355ED2B9}" type="slidenum">
              <a:rPr lang="en-US" sz="1300" i="0"/>
              <a:pPr eaLnBrk="1" hangingPunct="1"/>
              <a:t>41</a:t>
            </a:fld>
            <a:endParaRPr lang="en-US" sz="1300" i="0"/>
          </a:p>
        </p:txBody>
      </p:sp>
      <p:sp>
        <p:nvSpPr>
          <p:cNvPr id="210947"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B38F47EA-7C9F-4038-A609-4EA20DCB1AB4}" type="slidenum">
              <a:rPr lang="en-US" sz="1300" i="0"/>
              <a:pPr algn="r" eaLnBrk="1" hangingPunct="1"/>
              <a:t>41</a:t>
            </a:fld>
            <a:endParaRPr lang="en-US" sz="1300" i="0"/>
          </a:p>
        </p:txBody>
      </p:sp>
      <p:sp>
        <p:nvSpPr>
          <p:cNvPr id="2109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10949"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39ACC87B-794E-4F51-BFFC-2AEC25F875CC}" type="slidenum">
              <a:rPr lang="en-US" sz="1300" i="0"/>
              <a:pPr algn="r" eaLnBrk="1" hangingPunct="1"/>
              <a:t>41</a:t>
            </a:fld>
            <a:endParaRPr lang="en-US" sz="1300" i="0"/>
          </a:p>
        </p:txBody>
      </p:sp>
      <p:sp>
        <p:nvSpPr>
          <p:cNvPr id="210950"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236A505A-1D63-420C-AE10-D03208DE01D9}" type="slidenum">
              <a:rPr lang="en-US" sz="1300" i="0"/>
              <a:pPr algn="r" eaLnBrk="1" hangingPunct="1"/>
              <a:t>41</a:t>
            </a:fld>
            <a:endParaRPr lang="en-US" sz="1300" i="0"/>
          </a:p>
        </p:txBody>
      </p:sp>
      <p:sp>
        <p:nvSpPr>
          <p:cNvPr id="210951" name="Rectangle 2"/>
          <p:cNvSpPr>
            <a:spLocks noGrp="1" noRot="1" noChangeAspect="1" noChangeArrowheads="1" noTextEdit="1"/>
          </p:cNvSpPr>
          <p:nvPr>
            <p:ph type="sldImg"/>
          </p:nvPr>
        </p:nvSpPr>
        <p:spPr>
          <a:ln/>
        </p:spPr>
      </p:sp>
      <p:sp>
        <p:nvSpPr>
          <p:cNvPr id="2109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095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91695E24-6B4F-4B16-B502-8D5A5395577D}" type="datetime1">
              <a:rPr lang="en-US" smtClean="0"/>
              <a:t>3/14/2015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3FFE3931-B319-4558-8C45-B3D959881085}" type="slidenum">
              <a:rPr lang="en-US" sz="1300" i="0"/>
              <a:pPr eaLnBrk="1" hangingPunct="1"/>
              <a:t>42</a:t>
            </a:fld>
            <a:endParaRPr lang="en-US" sz="1300" i="0"/>
          </a:p>
        </p:txBody>
      </p:sp>
      <p:sp>
        <p:nvSpPr>
          <p:cNvPr id="248835"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CD88098F-1319-4408-9007-183A0F7A2419}" type="slidenum">
              <a:rPr lang="en-US" sz="1300" i="0"/>
              <a:pPr algn="r" eaLnBrk="1" hangingPunct="1"/>
              <a:t>42</a:t>
            </a:fld>
            <a:endParaRPr lang="en-US" sz="1300" i="0"/>
          </a:p>
        </p:txBody>
      </p:sp>
      <p:sp>
        <p:nvSpPr>
          <p:cNvPr id="2488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48837"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3BF93C99-4EDB-4F06-A6A7-CC35FFE274BF}" type="slidenum">
              <a:rPr lang="en-US" sz="1300" i="0"/>
              <a:pPr algn="r" eaLnBrk="1" hangingPunct="1"/>
              <a:t>42</a:t>
            </a:fld>
            <a:endParaRPr lang="en-US" sz="1300" i="0"/>
          </a:p>
        </p:txBody>
      </p:sp>
      <p:sp>
        <p:nvSpPr>
          <p:cNvPr id="248838"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2324FBE5-683C-4850-A334-687F8A07D7B7}" type="slidenum">
              <a:rPr lang="en-US" sz="1300" i="0"/>
              <a:pPr algn="r" eaLnBrk="1" hangingPunct="1"/>
              <a:t>42</a:t>
            </a:fld>
            <a:endParaRPr lang="en-US" sz="1300" i="0"/>
          </a:p>
        </p:txBody>
      </p:sp>
      <p:sp>
        <p:nvSpPr>
          <p:cNvPr id="248839" name="Rectangle 2"/>
          <p:cNvSpPr>
            <a:spLocks noGrp="1" noRot="1" noChangeAspect="1" noChangeArrowheads="1" noTextEdit="1"/>
          </p:cNvSpPr>
          <p:nvPr>
            <p:ph type="sldImg"/>
          </p:nvPr>
        </p:nvSpPr>
        <p:spPr>
          <a:xfrm>
            <a:off x="912813" y="730250"/>
            <a:ext cx="4886325" cy="3665538"/>
          </a:xfrm>
          <a:ln/>
        </p:spPr>
      </p:sp>
      <p:sp>
        <p:nvSpPr>
          <p:cNvPr id="248840" name="Rectangle 3"/>
          <p:cNvSpPr>
            <a:spLocks noGrp="1" noChangeArrowheads="1"/>
          </p:cNvSpPr>
          <p:nvPr>
            <p:ph type="body" idx="1"/>
          </p:nvPr>
        </p:nvSpPr>
        <p:spPr>
          <a:xfrm>
            <a:off x="670878" y="4643431"/>
            <a:ext cx="5367020" cy="43997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If you squeeze and/or cool gases, they will become liquid.</a:t>
            </a:r>
          </a:p>
          <a:p>
            <a:pPr eaLnBrk="1" hangingPunct="1"/>
            <a:r>
              <a:rPr lang="en-US" smtClean="0"/>
              <a:t>Compressing and chilling a liquid will force it into its solid phase.</a:t>
            </a:r>
          </a:p>
          <a:p>
            <a:pPr eaLnBrk="1" hangingPunct="1"/>
            <a:r>
              <a:rPr lang="en-US" smtClean="0"/>
              <a:t>Scientists who like to make pictures of such things make a phase diagram to show when this happens. </a:t>
            </a:r>
          </a:p>
        </p:txBody>
      </p:sp>
      <p:sp>
        <p:nvSpPr>
          <p:cNvPr id="24884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DDE5F2B1-6D10-4E25-9FD0-BF43BE4D91D5}" type="datetime1">
              <a:rPr lang="en-US" smtClean="0"/>
              <a:t>3/14/2015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Image Credits:</a:t>
            </a:r>
          </a:p>
          <a:p>
            <a:pPr eaLnBrk="1" hangingPunct="1"/>
            <a:r>
              <a:rPr lang="en-US" dirty="0" smtClean="0">
                <a:latin typeface="Arial" pitchFamily="34" charset="0"/>
              </a:rPr>
              <a:t>Dry Ice glasses</a:t>
            </a:r>
            <a:endParaRPr lang="en-US" baseline="0" dirty="0" smtClean="0">
              <a:latin typeface="Arial" pitchFamily="34" charset="0"/>
            </a:endParaRPr>
          </a:p>
          <a:p>
            <a:pPr defTabSz="879378">
              <a:defRPr/>
            </a:pPr>
            <a:r>
              <a:rPr lang="en-US" baseline="0" dirty="0" smtClean="0">
                <a:latin typeface="Arial" pitchFamily="34" charset="0"/>
              </a:rPr>
              <a:t>Glass of Bubbles </a:t>
            </a:r>
            <a:r>
              <a:rPr lang="en-US" dirty="0"/>
              <a:t>Photo by Sgt. </a:t>
            </a:r>
            <a:r>
              <a:rPr lang="en-US" dirty="0" err="1"/>
              <a:t>Pepperedjane</a:t>
            </a:r>
            <a:r>
              <a:rPr lang="en-US" dirty="0"/>
              <a:t> (</a:t>
            </a:r>
            <a:r>
              <a:rPr lang="en-US" u="sng" dirty="0">
                <a:hlinkClick r:id="rId3"/>
              </a:rPr>
              <a:t>http://www.flickr.com/photos/pepperedjane/270439314/</a:t>
            </a:r>
            <a:r>
              <a:rPr lang="en-US" dirty="0"/>
              <a:t>), available under a </a:t>
            </a:r>
            <a:r>
              <a:rPr lang="en-US" u="sng" dirty="0">
                <a:hlinkClick r:id="rId4"/>
              </a:rPr>
              <a:t>Creative Commons Attribution-Noncommercial license</a:t>
            </a:r>
            <a:r>
              <a:rPr lang="en-US" dirty="0"/>
              <a:t>)  </a:t>
            </a:r>
            <a:r>
              <a:rPr lang="en-US" baseline="30000" dirty="0"/>
              <a:t>(A, N)</a:t>
            </a:r>
            <a:endParaRPr lang="en-US" dirty="0"/>
          </a:p>
          <a:p>
            <a:r>
              <a:rPr lang="en-US" dirty="0" smtClean="0"/>
              <a:t>Fire Extinguisher</a:t>
            </a:r>
          </a:p>
        </p:txBody>
      </p:sp>
      <p:sp>
        <p:nvSpPr>
          <p:cNvPr id="16384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16384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3C84BB50-FBD0-4BF4-AB2B-3B3F81872B73}" type="slidenum">
              <a:rPr lang="en-US" sz="1300" i="0"/>
              <a:pPr eaLnBrk="1" hangingPunct="1"/>
              <a:t>11</a:t>
            </a:fld>
            <a:endParaRPr lang="en-US" sz="1300" i="0"/>
          </a:p>
        </p:txBody>
      </p:sp>
      <p:sp>
        <p:nvSpPr>
          <p:cNvPr id="163846"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5F9D211E-49E5-4904-982E-076B25C5A521}" type="datetime1">
              <a:rPr lang="en-US" smtClean="0"/>
              <a:t>3/14/2015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4CA16557-862B-4335-BFE7-503E621A82DB}" type="slidenum">
              <a:rPr lang="en-US" sz="1300" i="0"/>
              <a:pPr eaLnBrk="1" hangingPunct="1"/>
              <a:t>43</a:t>
            </a:fld>
            <a:endParaRPr lang="en-US" sz="1300" i="0"/>
          </a:p>
        </p:txBody>
      </p:sp>
      <p:sp>
        <p:nvSpPr>
          <p:cNvPr id="249859"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2A42EA5A-44A9-474C-B577-91A56976A1AB}" type="slidenum">
              <a:rPr lang="en-US" sz="1300" i="0"/>
              <a:pPr algn="r" eaLnBrk="1" hangingPunct="1"/>
              <a:t>43</a:t>
            </a:fld>
            <a:endParaRPr lang="en-US" sz="1300" i="0"/>
          </a:p>
        </p:txBody>
      </p:sp>
      <p:sp>
        <p:nvSpPr>
          <p:cNvPr id="2498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49861"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88E826FD-2FC7-4288-8032-06F27276C728}" type="slidenum">
              <a:rPr lang="en-US" sz="1300" i="0"/>
              <a:pPr algn="r" eaLnBrk="1" hangingPunct="1"/>
              <a:t>43</a:t>
            </a:fld>
            <a:endParaRPr lang="en-US" sz="1300" i="0"/>
          </a:p>
        </p:txBody>
      </p:sp>
      <p:sp>
        <p:nvSpPr>
          <p:cNvPr id="249862"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2EA25AD4-9FFC-478A-AB95-E1E068B43F77}" type="slidenum">
              <a:rPr lang="en-US" sz="1300" i="0"/>
              <a:pPr algn="r" eaLnBrk="1" hangingPunct="1"/>
              <a:t>43</a:t>
            </a:fld>
            <a:endParaRPr lang="en-US" sz="1300" i="0"/>
          </a:p>
        </p:txBody>
      </p:sp>
      <p:sp>
        <p:nvSpPr>
          <p:cNvPr id="249863" name="Rectangle 2"/>
          <p:cNvSpPr>
            <a:spLocks noGrp="1" noRot="1" noChangeAspect="1" noChangeArrowheads="1" noTextEdit="1"/>
          </p:cNvSpPr>
          <p:nvPr>
            <p:ph type="sldImg"/>
          </p:nvPr>
        </p:nvSpPr>
        <p:spPr>
          <a:xfrm>
            <a:off x="912813" y="731838"/>
            <a:ext cx="4886325" cy="3665537"/>
          </a:xfrm>
          <a:ln/>
        </p:spPr>
      </p:sp>
      <p:sp>
        <p:nvSpPr>
          <p:cNvPr id="2498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supercritical phase for CO</a:t>
            </a:r>
            <a:r>
              <a:rPr lang="en-US" baseline="-25000" smtClean="0"/>
              <a:t>2</a:t>
            </a:r>
            <a:r>
              <a:rPr lang="en-US" smtClean="0"/>
              <a:t> is above the critical temperature of 31.1°C [88°F] and critical pressure of 72.9 atmospheres (1074 psi) – it continues to expand to fill its container (like a gas) but is very dense (has the density of a liquid).</a:t>
            </a:r>
          </a:p>
          <a:p>
            <a:pPr eaLnBrk="1" hangingPunct="1"/>
            <a:r>
              <a:rPr lang="en-US" smtClean="0"/>
              <a:t>The density of a solid is 1600 grams per liter. </a:t>
            </a:r>
          </a:p>
          <a:p>
            <a:pPr eaLnBrk="1" hangingPunct="1"/>
            <a:r>
              <a:rPr lang="en-US" smtClean="0"/>
              <a:t>The density of a gas is 1.98 grams per liter.</a:t>
            </a:r>
          </a:p>
          <a:p>
            <a:pPr eaLnBrk="1" hangingPunct="1"/>
            <a:r>
              <a:rPr lang="en-US" smtClean="0"/>
              <a:t>The density of CO</a:t>
            </a:r>
            <a:r>
              <a:rPr lang="en-US" baseline="-25000" smtClean="0"/>
              <a:t>2</a:t>
            </a:r>
            <a:r>
              <a:rPr lang="en-US" smtClean="0"/>
              <a:t> liquid is 743 grams per liter [supercritical density is the same] – a lot of mass in a malleable material 350 times mass you could cram into a pipeline with gas and enables better mobility than a liquid?? 2700 psig is the Weyburn pipeline MAOP (maximum allowable operating pressure) – that would be over twice the “critical” pressure to maintain in the supercritical state…</a:t>
            </a:r>
          </a:p>
          <a:p>
            <a:pPr eaLnBrk="1" hangingPunct="1"/>
            <a:r>
              <a:rPr lang="en-US" smtClean="0"/>
              <a:t>www.break.com/index/cool_trick_with_a_heavy_gas.html  == would be a great trick to do!!!!!!! Do it in water too????? If CO</a:t>
            </a:r>
            <a:r>
              <a:rPr lang="en-US" baseline="-25000" smtClean="0"/>
              <a:t>2</a:t>
            </a:r>
            <a:r>
              <a:rPr lang="en-US" smtClean="0"/>
              <a:t> it would be ablating like mad….</a:t>
            </a:r>
          </a:p>
        </p:txBody>
      </p:sp>
      <p:sp>
        <p:nvSpPr>
          <p:cNvPr id="24986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B3DC3CE8-9887-43E9-A5DE-1F21F54B9D50}" type="datetime1">
              <a:rPr lang="en-US" smtClean="0"/>
              <a:t>3/14/2015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9E798F4D-575C-4820-BD4F-A950EFC6E55C}" type="slidenum">
              <a:rPr lang="en-US" sz="1300" i="0"/>
              <a:pPr eaLnBrk="1" hangingPunct="1"/>
              <a:t>44</a:t>
            </a:fld>
            <a:endParaRPr lang="en-US" sz="1300" i="0"/>
          </a:p>
        </p:txBody>
      </p:sp>
      <p:sp>
        <p:nvSpPr>
          <p:cNvPr id="250883"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C03EDA5E-E082-4EC8-8C4A-01D080648236}" type="slidenum">
              <a:rPr lang="en-US" sz="1300" i="0"/>
              <a:pPr algn="r" eaLnBrk="1" hangingPunct="1"/>
              <a:t>44</a:t>
            </a:fld>
            <a:endParaRPr lang="en-US" sz="1300" i="0"/>
          </a:p>
        </p:txBody>
      </p:sp>
      <p:sp>
        <p:nvSpPr>
          <p:cNvPr id="2508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50885"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2EA2E2E8-AD54-4C04-9489-D51A60B5F4DC}" type="slidenum">
              <a:rPr lang="en-US" sz="1300" i="0"/>
              <a:pPr algn="r" eaLnBrk="1" hangingPunct="1"/>
              <a:t>44</a:t>
            </a:fld>
            <a:endParaRPr lang="en-US" sz="1300" i="0"/>
          </a:p>
        </p:txBody>
      </p:sp>
      <p:sp>
        <p:nvSpPr>
          <p:cNvPr id="250886"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5F3C707C-6D0C-48D1-877B-15EEBE0E301D}" type="slidenum">
              <a:rPr lang="en-US" sz="1300" i="0"/>
              <a:pPr algn="r" eaLnBrk="1" hangingPunct="1"/>
              <a:t>44</a:t>
            </a:fld>
            <a:endParaRPr lang="en-US" sz="1300" i="0"/>
          </a:p>
        </p:txBody>
      </p:sp>
      <p:sp>
        <p:nvSpPr>
          <p:cNvPr id="250887" name="Rectangle 2"/>
          <p:cNvSpPr>
            <a:spLocks noGrp="1" noRot="1" noChangeAspect="1" noChangeArrowheads="1" noTextEdit="1"/>
          </p:cNvSpPr>
          <p:nvPr>
            <p:ph type="sldImg"/>
          </p:nvPr>
        </p:nvSpPr>
        <p:spPr>
          <a:xfrm>
            <a:off x="912813" y="730250"/>
            <a:ext cx="4886325" cy="3665538"/>
          </a:xfrm>
          <a:ln/>
        </p:spPr>
      </p:sp>
      <p:sp>
        <p:nvSpPr>
          <p:cNvPr id="250888" name="Rectangle 3"/>
          <p:cNvSpPr>
            <a:spLocks noGrp="1" noChangeArrowheads="1"/>
          </p:cNvSpPr>
          <p:nvPr>
            <p:ph type="body" idx="1"/>
          </p:nvPr>
        </p:nvSpPr>
        <p:spPr>
          <a:xfrm>
            <a:off x="670878" y="4643431"/>
            <a:ext cx="5367020" cy="43997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In other words, you can store the maximum amount of CO</a:t>
            </a:r>
            <a:r>
              <a:rPr lang="en-US" baseline="-25000" smtClean="0"/>
              <a:t>2</a:t>
            </a:r>
            <a:r>
              <a:rPr lang="en-US" smtClean="0"/>
              <a:t> in a given volume of space when it is in its supercritical phase. </a:t>
            </a:r>
          </a:p>
          <a:p>
            <a:pPr eaLnBrk="1" hangingPunct="1"/>
            <a:endParaRPr lang="en-US" smtClean="0"/>
          </a:p>
          <a:p>
            <a:pPr eaLnBrk="1" hangingPunct="1"/>
            <a:endParaRPr lang="en-US" smtClean="0"/>
          </a:p>
          <a:p>
            <a:pPr eaLnBrk="1" hangingPunct="1"/>
            <a:endParaRPr lang="en-US" smtClean="0"/>
          </a:p>
        </p:txBody>
      </p:sp>
      <p:sp>
        <p:nvSpPr>
          <p:cNvPr id="250889"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043BF0DF-F370-4A68-B497-4EAAF1DF9689}" type="datetime1">
              <a:rPr lang="en-US" smtClean="0"/>
              <a:t>3/14/2015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7D00A0A7-20E3-4EB8-95E8-3B4D1CB3A7AD}" type="slidenum">
              <a:rPr lang="en-US" sz="1300" i="0"/>
              <a:pPr eaLnBrk="1" hangingPunct="1"/>
              <a:t>45</a:t>
            </a:fld>
            <a:endParaRPr lang="en-US" sz="1300" i="0"/>
          </a:p>
        </p:txBody>
      </p:sp>
      <p:sp>
        <p:nvSpPr>
          <p:cNvPr id="251907"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A88FE4B1-143C-4D88-B9ED-8A2DDA68AF37}" type="slidenum">
              <a:rPr lang="en-US" sz="1300" i="0"/>
              <a:pPr algn="r" eaLnBrk="1" hangingPunct="1"/>
              <a:t>45</a:t>
            </a:fld>
            <a:endParaRPr lang="en-US" sz="1300" i="0"/>
          </a:p>
        </p:txBody>
      </p:sp>
      <p:sp>
        <p:nvSpPr>
          <p:cNvPr id="2519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51909"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FE44863F-9BCA-42BF-BB9B-397C5BC8A583}" type="slidenum">
              <a:rPr lang="en-US" sz="1300" i="0"/>
              <a:pPr algn="r" eaLnBrk="1" hangingPunct="1"/>
              <a:t>45</a:t>
            </a:fld>
            <a:endParaRPr lang="en-US" sz="1300" i="0"/>
          </a:p>
        </p:txBody>
      </p:sp>
      <p:sp>
        <p:nvSpPr>
          <p:cNvPr id="251910"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86004FFB-16D9-445B-A795-6EF9B1CA7391}" type="slidenum">
              <a:rPr lang="en-US" sz="1300" i="0"/>
              <a:pPr algn="r" eaLnBrk="1" hangingPunct="1"/>
              <a:t>45</a:t>
            </a:fld>
            <a:endParaRPr lang="en-US" sz="1300" i="0"/>
          </a:p>
        </p:txBody>
      </p:sp>
      <p:sp>
        <p:nvSpPr>
          <p:cNvPr id="251911" name="Rectangle 2"/>
          <p:cNvSpPr>
            <a:spLocks noGrp="1" noRot="1" noChangeAspect="1" noChangeArrowheads="1" noTextEdit="1"/>
          </p:cNvSpPr>
          <p:nvPr>
            <p:ph type="sldImg"/>
          </p:nvPr>
        </p:nvSpPr>
        <p:spPr>
          <a:xfrm>
            <a:off x="912813" y="730250"/>
            <a:ext cx="4886325" cy="3665538"/>
          </a:xfrm>
          <a:ln/>
        </p:spPr>
      </p:sp>
      <p:sp>
        <p:nvSpPr>
          <p:cNvPr id="251912" name="Rectangle 3"/>
          <p:cNvSpPr>
            <a:spLocks noGrp="1" noChangeArrowheads="1"/>
          </p:cNvSpPr>
          <p:nvPr>
            <p:ph type="body" idx="1"/>
          </p:nvPr>
        </p:nvSpPr>
        <p:spPr>
          <a:xfrm>
            <a:off x="670878" y="4643431"/>
            <a:ext cx="5367020" cy="43997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You get the biggest bang for your injection buck when you inject into a storage formation that can hold supercritical CO</a:t>
            </a:r>
            <a:r>
              <a:rPr lang="en-US" baseline="-25000" smtClean="0"/>
              <a:t>2</a:t>
            </a:r>
            <a:r>
              <a:rPr lang="en-US" smtClean="0"/>
              <a:t>.</a:t>
            </a:r>
          </a:p>
        </p:txBody>
      </p:sp>
      <p:sp>
        <p:nvSpPr>
          <p:cNvPr id="25191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3ED959FE-302A-40AD-8E7C-DBE43BAB2986}" type="datetime1">
              <a:rPr lang="en-US" smtClean="0"/>
              <a:t>3/14/2015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DB20EBA5-9B59-42D3-A02C-93C58C37517A}" type="slidenum">
              <a:rPr lang="en-US" sz="1300" i="0"/>
              <a:pPr eaLnBrk="1" hangingPunct="1"/>
              <a:t>46</a:t>
            </a:fld>
            <a:endParaRPr lang="en-US" sz="1300" i="0"/>
          </a:p>
        </p:txBody>
      </p:sp>
      <p:sp>
        <p:nvSpPr>
          <p:cNvPr id="244739"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BE2B81A0-22AC-4B86-A552-3F97172F6190}" type="slidenum">
              <a:rPr lang="en-US" sz="1300" i="0"/>
              <a:pPr algn="r" eaLnBrk="1" hangingPunct="1"/>
              <a:t>46</a:t>
            </a:fld>
            <a:endParaRPr lang="en-US" sz="1300" i="0"/>
          </a:p>
        </p:txBody>
      </p:sp>
      <p:sp>
        <p:nvSpPr>
          <p:cNvPr id="24474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44741"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A4280D3D-12AB-44B1-9910-836BD0DB161C}" type="slidenum">
              <a:rPr lang="en-US" sz="1300" i="0"/>
              <a:pPr algn="r" eaLnBrk="1" hangingPunct="1"/>
              <a:t>46</a:t>
            </a:fld>
            <a:endParaRPr lang="en-US" sz="1300" i="0"/>
          </a:p>
        </p:txBody>
      </p:sp>
      <p:sp>
        <p:nvSpPr>
          <p:cNvPr id="244742"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AEB196B1-185D-4D71-B716-A5C1AEF85FA5}" type="slidenum">
              <a:rPr lang="en-US" sz="1300" i="0"/>
              <a:pPr algn="r" eaLnBrk="1" hangingPunct="1"/>
              <a:t>46</a:t>
            </a:fld>
            <a:endParaRPr lang="en-US" sz="1300" i="0"/>
          </a:p>
        </p:txBody>
      </p:sp>
      <p:sp>
        <p:nvSpPr>
          <p:cNvPr id="244743" name="Rectangle 2"/>
          <p:cNvSpPr>
            <a:spLocks noGrp="1" noRot="1" noChangeAspect="1" noChangeArrowheads="1" noTextEdit="1"/>
          </p:cNvSpPr>
          <p:nvPr>
            <p:ph type="sldImg"/>
          </p:nvPr>
        </p:nvSpPr>
        <p:spPr>
          <a:xfrm>
            <a:off x="912813" y="730250"/>
            <a:ext cx="4886325" cy="3665538"/>
          </a:xfrm>
          <a:ln/>
        </p:spPr>
      </p:sp>
      <p:sp>
        <p:nvSpPr>
          <p:cNvPr id="244744" name="Rectangle 3"/>
          <p:cNvSpPr>
            <a:spLocks noGrp="1" noChangeArrowheads="1"/>
          </p:cNvSpPr>
          <p:nvPr>
            <p:ph type="body" idx="1"/>
          </p:nvPr>
        </p:nvSpPr>
        <p:spPr>
          <a:xfrm>
            <a:off x="670878" y="4643431"/>
            <a:ext cx="5367020" cy="43997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So back to our previous examples. The jar of marbles has pore spaces that are connected and thus permeable. Imagine filling the jar with water. There is lots of room for water even though the jar is already full.</a:t>
            </a:r>
          </a:p>
          <a:p>
            <a:pPr eaLnBrk="1" hangingPunct="1"/>
            <a:endParaRPr lang="en-US" smtClean="0"/>
          </a:p>
        </p:txBody>
      </p:sp>
      <p:sp>
        <p:nvSpPr>
          <p:cNvPr id="24474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CD32F16F-1393-48DE-8752-945F05B8E652}" type="datetime1">
              <a:rPr lang="en-US" smtClean="0"/>
              <a:t>3/14/2015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E1256CC0-099B-4E58-A683-76CBD99CDEC4}" type="slidenum">
              <a:rPr lang="en-US" sz="1300" i="0"/>
              <a:pPr eaLnBrk="1" hangingPunct="1"/>
              <a:t>47</a:t>
            </a:fld>
            <a:endParaRPr lang="en-US" sz="1300" i="0"/>
          </a:p>
        </p:txBody>
      </p:sp>
      <p:sp>
        <p:nvSpPr>
          <p:cNvPr id="256003"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902882C7-7251-4313-965D-982318C0BEE8}" type="slidenum">
              <a:rPr lang="en-US" sz="1300" i="0"/>
              <a:pPr algn="r" eaLnBrk="1" hangingPunct="1"/>
              <a:t>47</a:t>
            </a:fld>
            <a:endParaRPr lang="en-US" sz="1300" i="0"/>
          </a:p>
        </p:txBody>
      </p:sp>
      <p:sp>
        <p:nvSpPr>
          <p:cNvPr id="2560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56005"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97342283-542F-4707-B604-AA281CA9EC57}" type="slidenum">
              <a:rPr lang="en-US" sz="1300" i="0"/>
              <a:pPr algn="r" eaLnBrk="1" hangingPunct="1"/>
              <a:t>47</a:t>
            </a:fld>
            <a:endParaRPr lang="en-US" sz="1300" i="0"/>
          </a:p>
        </p:txBody>
      </p:sp>
      <p:sp>
        <p:nvSpPr>
          <p:cNvPr id="256006" name="Rectangle 2"/>
          <p:cNvSpPr>
            <a:spLocks noGrp="1" noRot="1" noChangeAspect="1" noChangeArrowheads="1" noTextEdit="1"/>
          </p:cNvSpPr>
          <p:nvPr>
            <p:ph type="sldImg"/>
          </p:nvPr>
        </p:nvSpPr>
        <p:spPr>
          <a:ln/>
        </p:spPr>
      </p:sp>
      <p:sp>
        <p:nvSpPr>
          <p:cNvPr id="2560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is a video clip. In order to play the clip, the media file must be in the same folder.</a:t>
            </a:r>
          </a:p>
          <a:p>
            <a:pPr eaLnBrk="1" hangingPunct="1"/>
            <a:r>
              <a:rPr lang="en-US" smtClean="0"/>
              <a:t>You have to single left click on the picture in order to run it. Clicking on the picture will also stop and start the movie while it’s running.</a:t>
            </a:r>
          </a:p>
          <a:p>
            <a:endParaRPr lang="en-US" smtClean="0"/>
          </a:p>
        </p:txBody>
      </p:sp>
      <p:sp>
        <p:nvSpPr>
          <p:cNvPr id="256008"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E94C4E41-D673-4CEE-823E-C91451355FD7}" type="datetime1">
              <a:rPr lang="en-US" smtClean="0"/>
              <a:t>3/14/2015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F4CA621F-DE13-4BA6-9D11-B112F32D46DA}" type="slidenum">
              <a:rPr lang="en-US" sz="1300" i="0"/>
              <a:pPr eaLnBrk="1" hangingPunct="1"/>
              <a:t>48</a:t>
            </a:fld>
            <a:endParaRPr lang="en-US" sz="1300" i="0"/>
          </a:p>
        </p:txBody>
      </p:sp>
      <p:sp>
        <p:nvSpPr>
          <p:cNvPr id="241667"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48AC959F-0239-4331-9ECD-C5CEB8A642D3}" type="slidenum">
              <a:rPr lang="en-US" sz="1300" i="0"/>
              <a:pPr algn="r" eaLnBrk="1" hangingPunct="1"/>
              <a:t>48</a:t>
            </a:fld>
            <a:endParaRPr lang="en-US" sz="1300" i="0"/>
          </a:p>
        </p:txBody>
      </p:sp>
      <p:sp>
        <p:nvSpPr>
          <p:cNvPr id="24166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41669"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8A4373DB-9AA4-40CA-9209-A1706DC7157C}" type="slidenum">
              <a:rPr lang="en-US" sz="1300" i="0"/>
              <a:pPr algn="r" eaLnBrk="1" hangingPunct="1"/>
              <a:t>48</a:t>
            </a:fld>
            <a:endParaRPr lang="en-US" sz="1300" i="0"/>
          </a:p>
        </p:txBody>
      </p:sp>
      <p:sp>
        <p:nvSpPr>
          <p:cNvPr id="241670"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7538EB3E-01E8-4FA7-87A9-5FEB181E3154}" type="slidenum">
              <a:rPr lang="en-US" sz="1300" i="0"/>
              <a:pPr algn="r" eaLnBrk="1" hangingPunct="1"/>
              <a:t>48</a:t>
            </a:fld>
            <a:endParaRPr lang="en-US" sz="1300" i="0"/>
          </a:p>
        </p:txBody>
      </p:sp>
      <p:sp>
        <p:nvSpPr>
          <p:cNvPr id="241671" name="Rectangle 2"/>
          <p:cNvSpPr>
            <a:spLocks noGrp="1" noRot="1" noChangeAspect="1" noChangeArrowheads="1" noTextEdit="1"/>
          </p:cNvSpPr>
          <p:nvPr>
            <p:ph type="sldImg"/>
          </p:nvPr>
        </p:nvSpPr>
        <p:spPr>
          <a:xfrm>
            <a:off x="912813" y="730250"/>
            <a:ext cx="4886325" cy="3665538"/>
          </a:xfrm>
          <a:ln/>
        </p:spPr>
      </p:sp>
      <p:sp>
        <p:nvSpPr>
          <p:cNvPr id="241672" name="Rectangle 3"/>
          <p:cNvSpPr>
            <a:spLocks noGrp="1" noChangeArrowheads="1"/>
          </p:cNvSpPr>
          <p:nvPr>
            <p:ph type="body" idx="1"/>
          </p:nvPr>
        </p:nvSpPr>
        <p:spPr>
          <a:xfrm>
            <a:off x="670878" y="4643431"/>
            <a:ext cx="5367020" cy="43997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167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EA2BE43F-DBD7-4852-A592-BBD2EC1EC4D8}" type="datetime1">
              <a:rPr lang="en-US" smtClean="0"/>
              <a:t>3/14/2015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fld id="{49CBE957-3E18-4D8C-88B8-827E13E1CA37}" type="slidenum">
              <a:rPr lang="en-US" sz="1300" i="0"/>
              <a:pPr eaLnBrk="1" hangingPunct="1"/>
              <a:t>49</a:t>
            </a:fld>
            <a:endParaRPr lang="en-US" sz="1300" i="0"/>
          </a:p>
        </p:txBody>
      </p:sp>
      <p:sp>
        <p:nvSpPr>
          <p:cNvPr id="245763"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79A72F7B-15E8-4990-9895-ECFA210B246A}" type="slidenum">
              <a:rPr lang="en-US" sz="1300" i="0"/>
              <a:pPr algn="r" eaLnBrk="1" hangingPunct="1"/>
              <a:t>49</a:t>
            </a:fld>
            <a:endParaRPr lang="en-US" sz="1300" i="0"/>
          </a:p>
        </p:txBody>
      </p:sp>
      <p:sp>
        <p:nvSpPr>
          <p:cNvPr id="24576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endParaRPr lang="en-US" sz="1300" i="0"/>
          </a:p>
        </p:txBody>
      </p:sp>
      <p:sp>
        <p:nvSpPr>
          <p:cNvPr id="245765"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238D7EF2-124F-4045-B978-776015411AB7}" type="slidenum">
              <a:rPr lang="en-US" sz="1300" i="0"/>
              <a:pPr algn="r" eaLnBrk="1" hangingPunct="1"/>
              <a:t>49</a:t>
            </a:fld>
            <a:endParaRPr lang="en-US" sz="1300" i="0"/>
          </a:p>
        </p:txBody>
      </p:sp>
      <p:sp>
        <p:nvSpPr>
          <p:cNvPr id="245766" name="Rectangle 7"/>
          <p:cNvSpPr txBox="1">
            <a:spLocks noGrp="1" noChangeArrowheads="1"/>
          </p:cNvSpPr>
          <p:nvPr/>
        </p:nvSpPr>
        <p:spPr bwMode="auto">
          <a:xfrm>
            <a:off x="3800087" y="9283523"/>
            <a:ext cx="2907136" cy="48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01" tIns="46902" rIns="93801" bIns="46902" anchor="b"/>
          <a:lstStyle>
            <a:lvl1pPr defTabSz="931863" eaLnBrk="0" hangingPunct="0">
              <a:defRPr sz="2400" i="1">
                <a:solidFill>
                  <a:schemeClr val="tx1"/>
                </a:solidFill>
                <a:latin typeface="Arial" charset="0"/>
              </a:defRPr>
            </a:lvl1pPr>
            <a:lvl2pPr marL="742950" indent="-285750" defTabSz="931863" eaLnBrk="0" hangingPunct="0">
              <a:defRPr sz="2400" i="1">
                <a:solidFill>
                  <a:schemeClr val="tx1"/>
                </a:solidFill>
                <a:latin typeface="Arial" charset="0"/>
              </a:defRPr>
            </a:lvl2pPr>
            <a:lvl3pPr marL="1143000" indent="-228600" defTabSz="931863" eaLnBrk="0" hangingPunct="0">
              <a:defRPr sz="2400" i="1">
                <a:solidFill>
                  <a:schemeClr val="tx1"/>
                </a:solidFill>
                <a:latin typeface="Arial" charset="0"/>
              </a:defRPr>
            </a:lvl3pPr>
            <a:lvl4pPr marL="1600200" indent="-228600" defTabSz="931863" eaLnBrk="0" hangingPunct="0">
              <a:defRPr sz="2400" i="1">
                <a:solidFill>
                  <a:schemeClr val="tx1"/>
                </a:solidFill>
                <a:latin typeface="Arial" charset="0"/>
              </a:defRPr>
            </a:lvl4pPr>
            <a:lvl5pPr marL="2057400" indent="-228600" defTabSz="931863" eaLnBrk="0" hangingPunct="0">
              <a:defRPr sz="2400" i="1">
                <a:solidFill>
                  <a:schemeClr val="tx1"/>
                </a:solidFill>
                <a:latin typeface="Arial" charset="0"/>
              </a:defRPr>
            </a:lvl5pPr>
            <a:lvl6pPr marL="2514600" indent="-228600" defTabSz="931863" eaLnBrk="0" fontAlgn="base" hangingPunct="0">
              <a:spcBef>
                <a:spcPct val="0"/>
              </a:spcBef>
              <a:spcAft>
                <a:spcPct val="0"/>
              </a:spcAft>
              <a:defRPr sz="2400" i="1">
                <a:solidFill>
                  <a:schemeClr val="tx1"/>
                </a:solidFill>
                <a:latin typeface="Arial" charset="0"/>
              </a:defRPr>
            </a:lvl6pPr>
            <a:lvl7pPr marL="2971800" indent="-228600" defTabSz="931863" eaLnBrk="0" fontAlgn="base" hangingPunct="0">
              <a:spcBef>
                <a:spcPct val="0"/>
              </a:spcBef>
              <a:spcAft>
                <a:spcPct val="0"/>
              </a:spcAft>
              <a:defRPr sz="2400" i="1">
                <a:solidFill>
                  <a:schemeClr val="tx1"/>
                </a:solidFill>
                <a:latin typeface="Arial" charset="0"/>
              </a:defRPr>
            </a:lvl7pPr>
            <a:lvl8pPr marL="3429000" indent="-228600" defTabSz="931863" eaLnBrk="0" fontAlgn="base" hangingPunct="0">
              <a:spcBef>
                <a:spcPct val="0"/>
              </a:spcBef>
              <a:spcAft>
                <a:spcPct val="0"/>
              </a:spcAft>
              <a:defRPr sz="2400" i="1">
                <a:solidFill>
                  <a:schemeClr val="tx1"/>
                </a:solidFill>
                <a:latin typeface="Arial" charset="0"/>
              </a:defRPr>
            </a:lvl8pPr>
            <a:lvl9pPr marL="3886200" indent="-228600" defTabSz="931863" eaLnBrk="0" fontAlgn="base" hangingPunct="0">
              <a:spcBef>
                <a:spcPct val="0"/>
              </a:spcBef>
              <a:spcAft>
                <a:spcPct val="0"/>
              </a:spcAft>
              <a:defRPr sz="2400" i="1">
                <a:solidFill>
                  <a:schemeClr val="tx1"/>
                </a:solidFill>
                <a:latin typeface="Arial" charset="0"/>
              </a:defRPr>
            </a:lvl9pPr>
          </a:lstStyle>
          <a:p>
            <a:pPr algn="r" eaLnBrk="1" hangingPunct="1"/>
            <a:fld id="{2C9769BA-EF40-43AB-B8E1-EE53A59BCCF3}" type="slidenum">
              <a:rPr lang="en-US" sz="1300" i="0"/>
              <a:pPr algn="r" eaLnBrk="1" hangingPunct="1"/>
              <a:t>49</a:t>
            </a:fld>
            <a:endParaRPr lang="en-US" sz="1300" i="0"/>
          </a:p>
        </p:txBody>
      </p:sp>
      <p:sp>
        <p:nvSpPr>
          <p:cNvPr id="245767" name="Rectangle 2"/>
          <p:cNvSpPr>
            <a:spLocks noGrp="1" noRot="1" noChangeAspect="1" noChangeArrowheads="1" noTextEdit="1"/>
          </p:cNvSpPr>
          <p:nvPr>
            <p:ph type="sldImg"/>
          </p:nvPr>
        </p:nvSpPr>
        <p:spPr>
          <a:xfrm>
            <a:off x="912813" y="730250"/>
            <a:ext cx="4886325" cy="3665538"/>
          </a:xfrm>
          <a:ln/>
        </p:spPr>
      </p:sp>
      <p:sp>
        <p:nvSpPr>
          <p:cNvPr id="245768" name="Rectangle 3"/>
          <p:cNvSpPr>
            <a:spLocks noGrp="1" noChangeArrowheads="1"/>
          </p:cNvSpPr>
          <p:nvPr>
            <p:ph type="body" idx="1"/>
          </p:nvPr>
        </p:nvSpPr>
        <p:spPr>
          <a:xfrm>
            <a:off x="670878" y="4643431"/>
            <a:ext cx="5367020" cy="43997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Here are three examples of formations made up of three common sedimentary rock types with various levels of porosity and permeability.</a:t>
            </a:r>
          </a:p>
          <a:p>
            <a:pPr eaLnBrk="1" hangingPunct="1"/>
            <a:endParaRPr lang="en-US" smtClean="0"/>
          </a:p>
          <a:p>
            <a:pPr eaLnBrk="1" hangingPunct="1"/>
            <a:endParaRPr lang="en-US" smtClean="0"/>
          </a:p>
        </p:txBody>
      </p:sp>
      <p:sp>
        <p:nvSpPr>
          <p:cNvPr id="245769"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6F7785F9-F7A0-4F14-B917-E9373EFD3372}" type="datetime1">
              <a:rPr lang="en-US" smtClean="0"/>
              <a:t>3/14/2015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D17 General Phase III Information PowerPoint Presentaion (Update 4)</a:t>
            </a:r>
            <a:endParaRPr lang="en-US"/>
          </a:p>
        </p:txBody>
      </p:sp>
      <p:sp>
        <p:nvSpPr>
          <p:cNvPr id="5" name="Date Placeholder 4"/>
          <p:cNvSpPr>
            <a:spLocks noGrp="1"/>
          </p:cNvSpPr>
          <p:nvPr>
            <p:ph type="dt" idx="11"/>
          </p:nvPr>
        </p:nvSpPr>
        <p:spPr/>
        <p:txBody>
          <a:bodyPr/>
          <a:lstStyle/>
          <a:p>
            <a:fld id="{78C81F4C-6601-40FF-A387-6ABCF8070620}" type="datetime1">
              <a:rPr lang="en-US" smtClean="0"/>
              <a:t>3/14/2015</a:t>
            </a:fld>
            <a:endParaRPr lang="en-US"/>
          </a:p>
        </p:txBody>
      </p:sp>
      <p:sp>
        <p:nvSpPr>
          <p:cNvPr id="6" name="Slide Number Placeholder 5"/>
          <p:cNvSpPr>
            <a:spLocks noGrp="1"/>
          </p:cNvSpPr>
          <p:nvPr>
            <p:ph type="sldNum" sz="quarter" idx="12"/>
          </p:nvPr>
        </p:nvSpPr>
        <p:spPr/>
        <p:txBody>
          <a:bodyPr/>
          <a:lstStyle/>
          <a:p>
            <a:fld id="{BCC77669-B203-4BE1-8A24-FEFDF8934554}" type="slidenum">
              <a:rPr lang="en-US" smtClean="0"/>
              <a:pPr/>
              <a:t>50</a:t>
            </a:fld>
            <a:endParaRPr lang="en-US"/>
          </a:p>
        </p:txBody>
      </p:sp>
    </p:spTree>
    <p:extLst>
      <p:ext uri="{BB962C8B-B14F-4D97-AF65-F5344CB8AC3E}">
        <p14:creationId xmlns:p14="http://schemas.microsoft.com/office/powerpoint/2010/main" val="2384791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D17 General Phase III Information PowerPoint Presentaion (Update 4)</a:t>
            </a:r>
            <a:endParaRPr lang="en-US"/>
          </a:p>
        </p:txBody>
      </p:sp>
      <p:sp>
        <p:nvSpPr>
          <p:cNvPr id="5" name="Date Placeholder 4"/>
          <p:cNvSpPr>
            <a:spLocks noGrp="1"/>
          </p:cNvSpPr>
          <p:nvPr>
            <p:ph type="dt" idx="11"/>
          </p:nvPr>
        </p:nvSpPr>
        <p:spPr/>
        <p:txBody>
          <a:bodyPr/>
          <a:lstStyle/>
          <a:p>
            <a:fld id="{173DA67D-67CE-430C-A22C-A625346A3B87}" type="datetime1">
              <a:rPr lang="en-US" smtClean="0"/>
              <a:t>3/14/2015</a:t>
            </a:fld>
            <a:endParaRPr lang="en-US"/>
          </a:p>
        </p:txBody>
      </p:sp>
      <p:sp>
        <p:nvSpPr>
          <p:cNvPr id="6" name="Slide Number Placeholder 5"/>
          <p:cNvSpPr>
            <a:spLocks noGrp="1"/>
          </p:cNvSpPr>
          <p:nvPr>
            <p:ph type="sldNum" sz="quarter" idx="12"/>
          </p:nvPr>
        </p:nvSpPr>
        <p:spPr/>
        <p:txBody>
          <a:bodyPr/>
          <a:lstStyle/>
          <a:p>
            <a:fld id="{BCC77669-B203-4BE1-8A24-FEFDF8934554}" type="slidenum">
              <a:rPr lang="en-US" smtClean="0"/>
              <a:pPr/>
              <a:t>51</a:t>
            </a:fld>
            <a:endParaRPr lang="en-US"/>
          </a:p>
        </p:txBody>
      </p:sp>
    </p:spTree>
    <p:extLst>
      <p:ext uri="{BB962C8B-B14F-4D97-AF65-F5344CB8AC3E}">
        <p14:creationId xmlns:p14="http://schemas.microsoft.com/office/powerpoint/2010/main" val="54095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a:noFill/>
          <a:ln/>
        </p:spPr>
        <p:txBody>
          <a:bodyPr/>
          <a:lstStyle/>
          <a:p>
            <a:pPr eaLnBrk="1" hangingPunct="1"/>
            <a:endParaRPr lang="el-GR" smtClean="0"/>
          </a:p>
        </p:txBody>
      </p:sp>
      <p:sp>
        <p:nvSpPr>
          <p:cNvPr id="387076" name="Slide Number Placeholder 3"/>
          <p:cNvSpPr>
            <a:spLocks noGrp="1"/>
          </p:cNvSpPr>
          <p:nvPr>
            <p:ph type="sldNum" sz="quarter" idx="5"/>
          </p:nvPr>
        </p:nvSpPr>
        <p:spPr/>
        <p:txBody>
          <a:bodyPr/>
          <a:lstStyle/>
          <a:p>
            <a:pPr>
              <a:defRPr/>
            </a:pPr>
            <a:fld id="{B4A61701-E9ED-4C9D-9051-B24C154F3857}" type="slidenum">
              <a:rPr lang="en-US" smtClean="0"/>
              <a:pPr>
                <a:defRPr/>
              </a:pPr>
              <a:t>52</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first</a:t>
            </a:r>
            <a:r>
              <a:rPr lang="en-US" baseline="0" dirty="0" smtClean="0"/>
              <a:t> at CO</a:t>
            </a:r>
            <a:r>
              <a:rPr lang="en-US" baseline="-25000" dirty="0" smtClean="0"/>
              <a:t>2</a:t>
            </a:r>
            <a:r>
              <a:rPr lang="en-US" baseline="0" dirty="0" smtClean="0"/>
              <a:t> role in the atmosphere. The atmosphere is made up of … </a:t>
            </a:r>
          </a:p>
          <a:p>
            <a:r>
              <a:rPr lang="en-US" baseline="0" dirty="0" smtClean="0"/>
              <a:t>So why is this tiny amount of CO</a:t>
            </a:r>
            <a:r>
              <a:rPr lang="en-US" baseline="-25000" dirty="0" smtClean="0"/>
              <a:t>2</a:t>
            </a:r>
            <a:r>
              <a:rPr lang="en-US" baseline="0" dirty="0" smtClean="0"/>
              <a:t> important? (Click)</a:t>
            </a:r>
            <a:endParaRPr lang="en-US" dirty="0" smtClean="0"/>
          </a:p>
          <a:p>
            <a:endParaRPr lang="en-US" dirty="0" smtClean="0"/>
          </a:p>
          <a:p>
            <a:r>
              <a:rPr lang="en-US" sz="1300" b="1" dirty="0"/>
              <a:t>Citation:</a:t>
            </a:r>
            <a:r>
              <a:rPr lang="en-US" sz="1300" dirty="0"/>
              <a:t> </a:t>
            </a:r>
            <a:r>
              <a:rPr lang="en-US" sz="1300" dirty="0" err="1"/>
              <a:t>Pidwirny</a:t>
            </a:r>
            <a:r>
              <a:rPr lang="en-US" sz="1300" dirty="0"/>
              <a:t>, M. (2006). "Atmospheric Composition". </a:t>
            </a:r>
            <a:r>
              <a:rPr lang="en-US" sz="1300" i="1" dirty="0"/>
              <a:t>Fundamentals of Physical Geography, 2nd Edition</a:t>
            </a:r>
            <a:r>
              <a:rPr lang="en-US" sz="1300" dirty="0"/>
              <a:t>. Date Viewed. http://www.physicalgeography.net/fundamentals/7a.html</a:t>
            </a:r>
          </a:p>
          <a:p>
            <a:endParaRPr lang="en-US" dirty="0" smtClean="0"/>
          </a:p>
          <a:p>
            <a:r>
              <a:rPr lang="en-US" dirty="0" smtClean="0"/>
              <a:t>Photo</a:t>
            </a:r>
            <a:r>
              <a:rPr lang="en-US" baseline="0" dirty="0" smtClean="0"/>
              <a:t> Credit</a:t>
            </a:r>
          </a:p>
          <a:p>
            <a:pPr defTabSz="920797">
              <a:defRPr/>
            </a:pPr>
            <a:r>
              <a:rPr lang="en-US" baseline="0" dirty="0" smtClean="0"/>
              <a:t>Sean O’Neil (</a:t>
            </a:r>
            <a:r>
              <a:rPr lang="en-US" sz="1300" dirty="0"/>
              <a:t>EarthBumpScatter1_ScreenshotFromSpace(2005-09-24)_sponeilDotnet.jpg) http://sponeil.net/ </a:t>
            </a:r>
          </a:p>
          <a:p>
            <a:pPr defTabSz="920797">
              <a:defRPr/>
            </a:pPr>
            <a:r>
              <a:rPr lang="en-US" dirty="0" smtClean="0"/>
              <a:t>Copyright 2000.  </a:t>
            </a:r>
          </a:p>
          <a:p>
            <a:endParaRPr lang="en-US" dirty="0"/>
          </a:p>
        </p:txBody>
      </p:sp>
      <p:sp>
        <p:nvSpPr>
          <p:cNvPr id="4" name="Slide Number Placeholder 3"/>
          <p:cNvSpPr>
            <a:spLocks noGrp="1"/>
          </p:cNvSpPr>
          <p:nvPr>
            <p:ph type="sldNum" sz="quarter" idx="10"/>
          </p:nvPr>
        </p:nvSpPr>
        <p:spPr/>
        <p:txBody>
          <a:bodyPr/>
          <a:lstStyle/>
          <a:p>
            <a:fld id="{CC2EC539-A6AA-45E4-9E9D-35B1D15A4E6B}" type="slidenum">
              <a:rPr lang="en-US" smtClean="0"/>
              <a:t>12</a:t>
            </a:fld>
            <a:endParaRPr lang="en-US"/>
          </a:p>
        </p:txBody>
      </p:sp>
      <p:sp>
        <p:nvSpPr>
          <p:cNvPr id="5" name="Date Placeholder 4"/>
          <p:cNvSpPr>
            <a:spLocks noGrp="1"/>
          </p:cNvSpPr>
          <p:nvPr>
            <p:ph type="dt" idx="11"/>
          </p:nvPr>
        </p:nvSpPr>
        <p:spPr/>
        <p:txBody>
          <a:bodyPr/>
          <a:lstStyle/>
          <a:p>
            <a:fld id="{5B30D3B3-8C2A-4BBF-AF1A-2B53DB547CD4}" type="datetime1">
              <a:rPr lang="en-US" smtClean="0"/>
              <a:t>3/14/2015</a:t>
            </a:fld>
            <a:endParaRPr lang="en-US"/>
          </a:p>
        </p:txBody>
      </p:sp>
      <p:sp>
        <p:nvSpPr>
          <p:cNvPr id="6" name="Header Placeholder 5"/>
          <p:cNvSpPr>
            <a:spLocks noGrp="1"/>
          </p:cNvSpPr>
          <p:nvPr>
            <p:ph type="hdr" sz="quarter" idx="12"/>
          </p:nvPr>
        </p:nvSpPr>
        <p:spPr/>
        <p:txBody>
          <a:bodyPr/>
          <a:lstStyle/>
          <a:p>
            <a:r>
              <a:rPr lang="en-US" smtClean="0"/>
              <a:t>D17 General Phase III Information PowerPoint Presentaion (Update 4)</a:t>
            </a:r>
            <a:endParaRPr lang="en-US"/>
          </a:p>
        </p:txBody>
      </p:sp>
    </p:spTree>
    <p:extLst>
      <p:ext uri="{BB962C8B-B14F-4D97-AF65-F5344CB8AC3E}">
        <p14:creationId xmlns:p14="http://schemas.microsoft.com/office/powerpoint/2010/main" val="3947884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a:ln/>
        </p:spPr>
      </p:sp>
      <p:sp>
        <p:nvSpPr>
          <p:cNvPr id="390147" name="Notes Placeholder 2"/>
          <p:cNvSpPr>
            <a:spLocks noGrp="1"/>
          </p:cNvSpPr>
          <p:nvPr>
            <p:ph type="body" idx="1"/>
          </p:nvPr>
        </p:nvSpPr>
        <p:spPr>
          <a:noFill/>
          <a:ln/>
        </p:spPr>
        <p:txBody>
          <a:bodyPr/>
          <a:lstStyle/>
          <a:p>
            <a:pPr eaLnBrk="1" hangingPunct="1"/>
            <a:endParaRPr lang="el-GR" smtClean="0"/>
          </a:p>
        </p:txBody>
      </p:sp>
      <p:sp>
        <p:nvSpPr>
          <p:cNvPr id="389124" name="Slide Number Placeholder 3"/>
          <p:cNvSpPr>
            <a:spLocks noGrp="1"/>
          </p:cNvSpPr>
          <p:nvPr>
            <p:ph type="sldNum" sz="quarter" idx="5"/>
          </p:nvPr>
        </p:nvSpPr>
        <p:spPr/>
        <p:txBody>
          <a:bodyPr/>
          <a:lstStyle/>
          <a:p>
            <a:pPr>
              <a:defRPr/>
            </a:pPr>
            <a:fld id="{0678330D-16F4-473C-B33A-6B742EE81D81}" type="slidenum">
              <a:rPr lang="en-US" smtClean="0"/>
              <a:pPr>
                <a:defRPr/>
              </a:pPr>
              <a:t>54</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p:txBody>
          <a:bodyPr/>
          <a:lstStyle/>
          <a:p>
            <a:pPr>
              <a:defRPr/>
            </a:pPr>
            <a:fld id="{093FDDF9-F3A5-437E-9766-A94308BFA698}" type="slidenum">
              <a:rPr lang="en-US" smtClean="0"/>
              <a:pPr>
                <a:defRPr/>
              </a:pPr>
              <a:t>55</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r>
              <a:rPr lang="en-GB" smtClean="0"/>
              <a:t>DIRECT INJECTION INVOLVES THE CAPTURE, SEPARATION, TRANSPORT, AND INJECTION OF CARBON DIOXIDE INTO THE DEEP SEA</a:t>
            </a:r>
          </a:p>
          <a:p>
            <a:pPr eaLnBrk="1" hangingPunct="1"/>
            <a:r>
              <a:rPr lang="en-GB" smtClean="0"/>
              <a:t>  </a:t>
            </a:r>
          </a:p>
          <a:p>
            <a:pPr eaLnBrk="1" hangingPunct="1"/>
            <a:r>
              <a:rPr lang="en-GB" smtClean="0"/>
              <a:t>"At great depths, CO2 is denser than sea water, and it may be possible to store it on the bottom as liquid or deposits of icy hydrates," Bishop explains. "At depths easy to reach with pipes, CO2 is buoyant; it has to be diluted and dispersed so it will dissolve."</a:t>
            </a:r>
          </a:p>
          <a:p>
            <a:pPr eaLnBrk="1" hangingPunct="1"/>
            <a:r>
              <a:rPr lang="en-GB" smtClean="0"/>
              <a:t>What happens to carbon dioxide introduced into the ocean in this way may soon be field-tested in Hawaii. Over a two-week period researchers plan to inject 40 to 60 metric tons of pure liquid CO2 over 2,500 feet deep in the ocean near the Big Island.</a:t>
            </a:r>
          </a:p>
          <a:p>
            <a:pPr eaLnBrk="1" hangingPunct="1"/>
            <a:r>
              <a:rPr lang="en-GB" smtClean="0"/>
              <a:t>One variable they will be measuring is acidity. Water and carbon dioxide form carbonic acid, "but once diluted in sea water, carbonic acid is not the dominant chemical species," Bishop says, "because of seawater's high alkalinity and buffering capacity." If calcium carbonate sediments are involved, acidity is even less. "Think of Tums," he suggests.</a:t>
            </a: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a:ln/>
        </p:spPr>
      </p:sp>
      <p:sp>
        <p:nvSpPr>
          <p:cNvPr id="392195" name="Notes Placeholder 2"/>
          <p:cNvSpPr>
            <a:spLocks noGrp="1"/>
          </p:cNvSpPr>
          <p:nvPr>
            <p:ph type="body" idx="1"/>
          </p:nvPr>
        </p:nvSpPr>
        <p:spPr>
          <a:noFill/>
          <a:ln/>
        </p:spPr>
        <p:txBody>
          <a:bodyPr/>
          <a:lstStyle/>
          <a:p>
            <a:pPr eaLnBrk="1" hangingPunct="1"/>
            <a:endParaRPr lang="el-GR" smtClean="0"/>
          </a:p>
        </p:txBody>
      </p:sp>
      <p:sp>
        <p:nvSpPr>
          <p:cNvPr id="391172" name="Slide Number Placeholder 3"/>
          <p:cNvSpPr>
            <a:spLocks noGrp="1"/>
          </p:cNvSpPr>
          <p:nvPr>
            <p:ph type="sldNum" sz="quarter" idx="5"/>
          </p:nvPr>
        </p:nvSpPr>
        <p:spPr/>
        <p:txBody>
          <a:bodyPr/>
          <a:lstStyle/>
          <a:p>
            <a:pPr>
              <a:defRPr/>
            </a:pPr>
            <a:fld id="{D1AED40B-5A35-4CD6-96C2-311D41520752}" type="slidenum">
              <a:rPr lang="en-US" smtClean="0"/>
              <a:pPr>
                <a:defRPr/>
              </a:pPr>
              <a:t>56</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a:ln/>
        </p:spPr>
      </p:sp>
      <p:sp>
        <p:nvSpPr>
          <p:cNvPr id="393219" name="Notes Placeholder 2"/>
          <p:cNvSpPr>
            <a:spLocks noGrp="1"/>
          </p:cNvSpPr>
          <p:nvPr>
            <p:ph type="body" idx="1"/>
          </p:nvPr>
        </p:nvSpPr>
        <p:spPr>
          <a:noFill/>
          <a:ln/>
        </p:spPr>
        <p:txBody>
          <a:bodyPr/>
          <a:lstStyle/>
          <a:p>
            <a:pPr eaLnBrk="1" hangingPunct="1"/>
            <a:endParaRPr lang="el-GR" smtClean="0"/>
          </a:p>
        </p:txBody>
      </p:sp>
      <p:sp>
        <p:nvSpPr>
          <p:cNvPr id="392196" name="Slide Number Placeholder 3"/>
          <p:cNvSpPr>
            <a:spLocks noGrp="1"/>
          </p:cNvSpPr>
          <p:nvPr>
            <p:ph type="sldNum" sz="quarter" idx="5"/>
          </p:nvPr>
        </p:nvSpPr>
        <p:spPr/>
        <p:txBody>
          <a:bodyPr/>
          <a:lstStyle/>
          <a:p>
            <a:pPr>
              <a:defRPr/>
            </a:pPr>
            <a:fld id="{2EFA17BC-2851-43DA-A8B6-42BCC0176414}" type="slidenum">
              <a:rPr lang="en-US" smtClean="0"/>
              <a:pPr>
                <a:defRPr/>
              </a:pPr>
              <a:t>57</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C9C11B-27A0-4E3A-BB23-F28F3639AE01}" type="slidenum">
              <a:rPr lang="en-US" altLang="en-US"/>
              <a:pPr/>
              <a:t>58</a:t>
            </a:fld>
            <a:endParaRPr lang="en-US" altLang="en-US"/>
          </a:p>
        </p:txBody>
      </p:sp>
      <p:sp>
        <p:nvSpPr>
          <p:cNvPr id="697346" name="Rectangle 2"/>
          <p:cNvSpPr>
            <a:spLocks noGrp="1" noRot="1" noChangeAspect="1" noChangeArrowheads="1" noTextEdit="1"/>
          </p:cNvSpPr>
          <p:nvPr>
            <p:ph type="sldImg"/>
          </p:nvPr>
        </p:nvSpPr>
        <p:spPr bwMode="auto">
          <a:xfrm>
            <a:off x="912813" y="735013"/>
            <a:ext cx="4883150" cy="3662362"/>
          </a:xfrm>
          <a:prstGeom prst="rect">
            <a:avLst/>
          </a:prstGeom>
          <a:solidFill>
            <a:srgbClr val="FFFFFF"/>
          </a:solidFill>
          <a:ln>
            <a:solidFill>
              <a:srgbClr val="000000"/>
            </a:solidFill>
            <a:miter lim="800000"/>
            <a:headEnd/>
            <a:tailEnd/>
          </a:ln>
        </p:spPr>
      </p:sp>
      <p:sp>
        <p:nvSpPr>
          <p:cNvPr id="697347" name="Rectangle 3"/>
          <p:cNvSpPr>
            <a:spLocks noGrp="1" noChangeArrowheads="1"/>
          </p:cNvSpPr>
          <p:nvPr>
            <p:ph type="body" idx="1"/>
          </p:nvPr>
        </p:nvSpPr>
        <p:spPr bwMode="auto">
          <a:xfrm>
            <a:off x="893763" y="4643438"/>
            <a:ext cx="4921250" cy="4398962"/>
          </a:xfrm>
          <a:prstGeom prst="rect">
            <a:avLst/>
          </a:prstGeom>
          <a:solidFill>
            <a:srgbClr val="FFFFFF"/>
          </a:solidFill>
          <a:ln>
            <a:solidFill>
              <a:srgbClr val="000000"/>
            </a:solidFill>
            <a:miter lim="800000"/>
            <a:headEnd/>
            <a:tailEnd/>
          </a:ln>
        </p:spPr>
        <p:txBody>
          <a:bodyPr/>
          <a:lstStyle/>
          <a:p>
            <a:r>
              <a:rPr lang="en-GB" altLang="en-US"/>
              <a:t>The integration of CO2 sequestration concepts in power generation schemes is currently a field of intensive study and the flue gas post treatment is a commercial option at this stage. This paper aims at presenting the possibilities and advantages from integrating CO2 sequestration in the LOTHECO cycle concept. A standard combined cycle and the LOTHECO combined cycle integrating CO2 sequestration have been calculated with the heat mass balance program ENBIPRO. The results from the energy analysis are presented, showing that the LOTHECO combined cycle retains its high efficiency benefit with integration of the CO2 sequestration scheme. The work presented here has been performed within the framework of the EC contract ENK5-CT2000-00063.</a:t>
            </a:r>
          </a:p>
          <a:p>
            <a:r>
              <a:rPr lang="en-GB" altLang="en-US"/>
              <a:t>The consortium consisted of the following entities: Public Power Corporation of Greece, Technische Universitaet Braunschweig, National Technical University of Athens, Technische Universitaet Wien, Imperial College of Science Technology and Medicine, Fichtner GmbH &amp; Co KG, Universitatea Politehnica Timisoara, Sofia Energy Centre Ltd., Frederick Institute of Technology, Electricity Authority of Cyprus and Hyperion Systems Engineering Ltd.</a:t>
            </a:r>
            <a:endParaRPr lang="el-GR" altLang="en-US"/>
          </a:p>
          <a:p>
            <a:endParaRPr lang="el-GR" altLang="en-US"/>
          </a:p>
          <a:p>
            <a:endParaRPr lang="el-GR"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C2449-7F49-459E-A1D8-5128C9AACD97}" type="slidenum">
              <a:rPr lang="en-US" altLang="en-US"/>
              <a:pPr/>
              <a:t>59</a:t>
            </a:fld>
            <a:endParaRPr lang="en-US" altLang="en-US"/>
          </a:p>
        </p:txBody>
      </p:sp>
      <p:sp>
        <p:nvSpPr>
          <p:cNvPr id="512002" name="Rectangle 2"/>
          <p:cNvSpPr>
            <a:spLocks noGrp="1" noRot="1" noChangeAspect="1" noChangeArrowheads="1" noTextEdit="1"/>
          </p:cNvSpPr>
          <p:nvPr>
            <p:ph type="sldImg"/>
          </p:nvPr>
        </p:nvSpPr>
        <p:spPr bwMode="auto">
          <a:xfrm>
            <a:off x="912813" y="735013"/>
            <a:ext cx="4883150" cy="3662362"/>
          </a:xfrm>
          <a:prstGeom prst="rect">
            <a:avLst/>
          </a:prstGeom>
          <a:solidFill>
            <a:srgbClr val="FFFFFF"/>
          </a:solidFill>
          <a:ln>
            <a:solidFill>
              <a:srgbClr val="000000"/>
            </a:solidFill>
            <a:miter lim="800000"/>
            <a:headEnd/>
            <a:tailEnd/>
          </a:ln>
        </p:spPr>
      </p:sp>
      <p:sp>
        <p:nvSpPr>
          <p:cNvPr id="512003" name="Rectangle 3"/>
          <p:cNvSpPr>
            <a:spLocks noGrp="1" noChangeArrowheads="1"/>
          </p:cNvSpPr>
          <p:nvPr>
            <p:ph type="body" idx="1"/>
          </p:nvPr>
        </p:nvSpPr>
        <p:spPr bwMode="auto">
          <a:xfrm>
            <a:off x="893763" y="4643438"/>
            <a:ext cx="4921250" cy="4398962"/>
          </a:xfrm>
          <a:prstGeom prst="rect">
            <a:avLst/>
          </a:prstGeom>
          <a:solidFill>
            <a:srgbClr val="FFFFFF"/>
          </a:solidFill>
          <a:ln>
            <a:solidFill>
              <a:srgbClr val="000000"/>
            </a:solidFill>
            <a:miter lim="800000"/>
            <a:headEnd/>
            <a:tailEnd/>
          </a:ln>
        </p:spPr>
        <p:txBody>
          <a:bodyPr/>
          <a:lstStyle/>
          <a:p>
            <a:r>
              <a:rPr lang="en-GB" altLang="en-US"/>
              <a:t>The integration of CO2 sequestration concepts in power generation schemes is currently a field of intensive study and the flue gas post treatment is a commercial option at this stage. This paper aims at presenting the possibilities and advantages from integrating CO2 sequestration in the LOTHECO cycle concept. A standard combined cycle and the LOTHECO combined cycle integrating CO2 sequestration have been calculated with the heat mass balance program ENBIPRO. The results from the energy analysis are presented, showing that the LOTHECO combined cycle retains its high efficiency benefit with integration of the CO2 sequestration scheme. The work presented here has been performed within the framework of the EC contract ENK5-CT2000-00063.</a:t>
            </a:r>
          </a:p>
          <a:p>
            <a:r>
              <a:rPr lang="en-GB" altLang="en-US"/>
              <a:t>The consortium consisted of the following entities: Public Power Corporation of Greece, Technische Universitaet Braunschweig, National Technical University of Athens, Technische Universitaet Wien, Imperial College of Science Technology and Medicine, Fichtner GmbH &amp; Co KG, Universitatea Politehnica Timisoara, Sofia Energy Centre Ltd., Frederick Institute of Technology, Electricity Authority of Cyprus and Hyperion Systems Engineering Ltd.</a:t>
            </a:r>
            <a:endParaRPr lang="el-GR" altLang="en-US"/>
          </a:p>
          <a:p>
            <a:endParaRPr lang="el-GR" altLang="en-US"/>
          </a:p>
          <a:p>
            <a:endParaRPr lang="el-GR"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3EE09B-F51D-44DA-84FB-6DD1C8EE7D71}" type="slidenum">
              <a:rPr lang="en-US" altLang="en-US"/>
              <a:pPr/>
              <a:t>62</a:t>
            </a:fld>
            <a:endParaRPr lang="en-US" altLang="en-US"/>
          </a:p>
        </p:txBody>
      </p:sp>
      <p:sp>
        <p:nvSpPr>
          <p:cNvPr id="612354" name="Rectangle 2"/>
          <p:cNvSpPr>
            <a:spLocks noGrp="1" noRot="1" noChangeAspect="1" noChangeArrowheads="1" noTextEdit="1"/>
          </p:cNvSpPr>
          <p:nvPr>
            <p:ph type="sldImg"/>
          </p:nvPr>
        </p:nvSpPr>
        <p:spPr>
          <a:xfrm>
            <a:off x="915988" y="736600"/>
            <a:ext cx="4881562" cy="3660775"/>
          </a:xfrm>
          <a:ln/>
        </p:spPr>
      </p:sp>
      <p:sp>
        <p:nvSpPr>
          <p:cNvPr id="612355" name="Rectangle 3"/>
          <p:cNvSpPr>
            <a:spLocks noGrp="1" noChangeArrowheads="1"/>
          </p:cNvSpPr>
          <p:nvPr>
            <p:ph type="body" idx="1"/>
          </p:nvPr>
        </p:nvSpPr>
        <p:spPr>
          <a:xfrm>
            <a:off x="893763" y="4643438"/>
            <a:ext cx="4921250" cy="4397375"/>
          </a:xfrm>
        </p:spPr>
        <p:txBody>
          <a:bodyPr/>
          <a:lstStyle/>
          <a:p>
            <a:endParaRPr lang="el-G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From PCOR Partnership Atlas 4</a:t>
            </a:r>
            <a:r>
              <a:rPr lang="en-US" baseline="30000" smtClean="0"/>
              <a:t>rd</a:t>
            </a:r>
            <a:r>
              <a:rPr lang="en-US" smtClean="0"/>
              <a:t> Addition AND DOE Genomics Web site Carbon Cycling diagram, 2009 (accessed May 2012).</a:t>
            </a:r>
          </a:p>
          <a:p>
            <a:r>
              <a:rPr lang="en-US" smtClean="0"/>
              <a:t>There are storage pools and cycles:</a:t>
            </a:r>
          </a:p>
          <a:p>
            <a:r>
              <a:rPr lang="en-US" smtClean="0"/>
              <a:t>Plant cycle: Photosynthesis vs. plant respiration + microbial respiration and decomposition = 120</a:t>
            </a:r>
          </a:p>
          <a:p>
            <a:r>
              <a:rPr lang="en-US" smtClean="0"/>
              <a:t>Air–sea gas exchange: Phytoplankton photosynthesis vs. respiration and decomposition = 90</a:t>
            </a:r>
          </a:p>
        </p:txBody>
      </p:sp>
      <p:sp>
        <p:nvSpPr>
          <p:cNvPr id="167940"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383" eaLnBrk="0" hangingPunct="0">
              <a:defRPr sz="2400" i="1">
                <a:solidFill>
                  <a:schemeClr val="tx1"/>
                </a:solidFill>
                <a:latin typeface="Arial" charset="0"/>
              </a:defRPr>
            </a:lvl1pPr>
            <a:lvl2pPr marL="748148" indent="-287749" defTabSz="938383" eaLnBrk="0" hangingPunct="0">
              <a:defRPr sz="2400" i="1">
                <a:solidFill>
                  <a:schemeClr val="tx1"/>
                </a:solidFill>
                <a:latin typeface="Arial" charset="0"/>
              </a:defRPr>
            </a:lvl2pPr>
            <a:lvl3pPr marL="1150996" indent="-230199" defTabSz="938383" eaLnBrk="0" hangingPunct="0">
              <a:defRPr sz="2400" i="1">
                <a:solidFill>
                  <a:schemeClr val="tx1"/>
                </a:solidFill>
                <a:latin typeface="Arial" charset="0"/>
              </a:defRPr>
            </a:lvl3pPr>
            <a:lvl4pPr marL="1611395" indent="-230199" defTabSz="938383" eaLnBrk="0" hangingPunct="0">
              <a:defRPr sz="2400" i="1">
                <a:solidFill>
                  <a:schemeClr val="tx1"/>
                </a:solidFill>
                <a:latin typeface="Arial" charset="0"/>
              </a:defRPr>
            </a:lvl4pPr>
            <a:lvl5pPr marL="2071794" indent="-230199" defTabSz="938383" eaLnBrk="0" hangingPunct="0">
              <a:defRPr sz="2400" i="1">
                <a:solidFill>
                  <a:schemeClr val="tx1"/>
                </a:solidFill>
                <a:latin typeface="Arial" charset="0"/>
              </a:defRPr>
            </a:lvl5pPr>
            <a:lvl6pPr marL="2532193" indent="-230199" defTabSz="938383" eaLnBrk="0" fontAlgn="base" hangingPunct="0">
              <a:spcBef>
                <a:spcPct val="0"/>
              </a:spcBef>
              <a:spcAft>
                <a:spcPct val="0"/>
              </a:spcAft>
              <a:defRPr sz="2400" i="1">
                <a:solidFill>
                  <a:schemeClr val="tx1"/>
                </a:solidFill>
                <a:latin typeface="Arial" charset="0"/>
              </a:defRPr>
            </a:lvl6pPr>
            <a:lvl7pPr marL="2992591" indent="-230199" defTabSz="938383" eaLnBrk="0" fontAlgn="base" hangingPunct="0">
              <a:spcBef>
                <a:spcPct val="0"/>
              </a:spcBef>
              <a:spcAft>
                <a:spcPct val="0"/>
              </a:spcAft>
              <a:defRPr sz="2400" i="1">
                <a:solidFill>
                  <a:schemeClr val="tx1"/>
                </a:solidFill>
                <a:latin typeface="Arial" charset="0"/>
              </a:defRPr>
            </a:lvl7pPr>
            <a:lvl8pPr marL="3452990" indent="-230199" defTabSz="938383" eaLnBrk="0" fontAlgn="base" hangingPunct="0">
              <a:spcBef>
                <a:spcPct val="0"/>
              </a:spcBef>
              <a:spcAft>
                <a:spcPct val="0"/>
              </a:spcAft>
              <a:defRPr sz="2400" i="1">
                <a:solidFill>
                  <a:schemeClr val="tx1"/>
                </a:solidFill>
                <a:latin typeface="Arial" charset="0"/>
              </a:defRPr>
            </a:lvl8pPr>
            <a:lvl9pPr marL="3913388" indent="-230199" defTabSz="938383" eaLnBrk="0" fontAlgn="base" hangingPunct="0">
              <a:spcBef>
                <a:spcPct val="0"/>
              </a:spcBef>
              <a:spcAft>
                <a:spcPct val="0"/>
              </a:spcAft>
              <a:defRPr sz="2400" i="1">
                <a:solidFill>
                  <a:schemeClr val="tx1"/>
                </a:solidFill>
                <a:latin typeface="Arial" charset="0"/>
              </a:defRPr>
            </a:lvl9pPr>
          </a:lstStyle>
          <a:p>
            <a:pPr eaLnBrk="1" hangingPunct="1"/>
            <a:r>
              <a:rPr lang="en-US" sz="1300" i="0"/>
              <a:t>D17 General Phase III Information PowerPoint Presentaion (Update 4)</a:t>
            </a:r>
          </a:p>
        </p:txBody>
      </p:sp>
      <p:sp>
        <p:nvSpPr>
          <p:cNvPr id="2" name="Date Placeholder 1"/>
          <p:cNvSpPr>
            <a:spLocks noGrp="1"/>
          </p:cNvSpPr>
          <p:nvPr>
            <p:ph type="dt" idx="10"/>
          </p:nvPr>
        </p:nvSpPr>
        <p:spPr/>
        <p:txBody>
          <a:bodyPr/>
          <a:lstStyle/>
          <a:p>
            <a:fld id="{F6A76CA8-B438-4C94-80F1-547D68B64F1D}" type="datetime1">
              <a:rPr lang="en-US" smtClean="0"/>
              <a:t>3/14/2015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Greenhouse gases (GHGs) like water vapor, CO</a:t>
            </a:r>
            <a:r>
              <a:rPr lang="en-US" baseline="-25000" dirty="0" smtClean="0"/>
              <a:t>2</a:t>
            </a:r>
            <a:r>
              <a:rPr lang="en-US" dirty="0" smtClean="0"/>
              <a:t>, and methane absorb and release radiated heat from the Earth, creating our climate conditions.</a:t>
            </a:r>
          </a:p>
          <a:p>
            <a:pPr eaLnBrk="1" hangingPunct="1"/>
            <a:r>
              <a:rPr lang="en-US" dirty="0" smtClean="0"/>
              <a:t>Without the greenhouse effect, the average annual temperature at the Earth’s surface (≈ +56°F) would be like North Dakota in February (≈ −4°F)!</a:t>
            </a:r>
          </a:p>
          <a:p>
            <a:pPr eaLnBrk="1" hangingPunct="1"/>
            <a:r>
              <a:rPr lang="en-US" b="1" dirty="0" smtClean="0"/>
              <a:t>Source: www.grida.no/climate/vital/01.htm </a:t>
            </a:r>
          </a:p>
          <a:p>
            <a:endParaRPr lang="en-US" dirty="0" smtClean="0">
              <a:latin typeface="Arial" pitchFamily="34" charset="0"/>
            </a:endParaRPr>
          </a:p>
          <a:p>
            <a:r>
              <a:rPr lang="en-US" dirty="0" smtClean="0">
                <a:latin typeface="Arial" pitchFamily="34" charset="0"/>
              </a:rPr>
              <a:t>Photo Credit</a:t>
            </a:r>
          </a:p>
          <a:p>
            <a:endParaRPr lang="en-US" dirty="0" smtClean="0">
              <a:latin typeface="Arial" pitchFamily="34" charset="0"/>
            </a:endParaRPr>
          </a:p>
          <a:p>
            <a:pPr defTabSz="920797">
              <a:defRPr/>
            </a:pPr>
            <a:r>
              <a:rPr lang="en-US" sz="1300" dirty="0"/>
              <a:t>Apollo 17 Crew and NASA from the site </a:t>
            </a:r>
            <a:r>
              <a:rPr lang="en-US" sz="1300" u="sng" dirty="0">
                <a:hlinkClick r:id="rId3"/>
              </a:rPr>
              <a:t>http://apod.nasa.gov/apod/ap070325.html</a:t>
            </a:r>
            <a:r>
              <a:rPr lang="en-US" sz="1300" dirty="0"/>
              <a:t> no copyright indication</a:t>
            </a:r>
          </a:p>
          <a:p>
            <a:r>
              <a:rPr lang="en-US" dirty="0" smtClean="0">
                <a:latin typeface="Arial" pitchFamily="34" charset="0"/>
              </a:rPr>
              <a:t>Greenhouse</a:t>
            </a:r>
          </a:p>
          <a:p>
            <a:r>
              <a:rPr lang="en-US" dirty="0" smtClean="0">
                <a:latin typeface="Arial" pitchFamily="34" charset="0"/>
              </a:rPr>
              <a:t>Barren</a:t>
            </a:r>
            <a:r>
              <a:rPr lang="en-US" baseline="0" dirty="0" smtClean="0">
                <a:latin typeface="Arial" pitchFamily="34" charset="0"/>
              </a:rPr>
              <a:t> snow land (</a:t>
            </a:r>
            <a:r>
              <a:rPr lang="en-US" sz="1300" dirty="0"/>
              <a:t>048_PixelBrain_ccl.jpg) </a:t>
            </a:r>
          </a:p>
          <a:p>
            <a:r>
              <a:rPr lang="en-US" sz="1300" dirty="0"/>
              <a:t>Mars Credit: David Crisp and the WFPC2 Science Team (Jet Propulsion</a:t>
            </a:r>
          </a:p>
          <a:p>
            <a:r>
              <a:rPr lang="en-US" sz="1300" dirty="0"/>
              <a:t>Laboratory/California Institute of Technology) </a:t>
            </a:r>
          </a:p>
          <a:p>
            <a:r>
              <a:rPr lang="en-US" sz="1300" dirty="0"/>
              <a:t> </a:t>
            </a:r>
          </a:p>
          <a:p>
            <a:endParaRPr lang="en-US" dirty="0" smtClean="0">
              <a:latin typeface="Arial" pitchFamily="34" charset="0"/>
            </a:endParaRPr>
          </a:p>
        </p:txBody>
      </p:sp>
      <p:sp>
        <p:nvSpPr>
          <p:cNvPr id="134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24" eaLnBrk="0" hangingPunct="0">
              <a:defRPr b="1" i="1">
                <a:solidFill>
                  <a:schemeClr val="tx1"/>
                </a:solidFill>
                <a:latin typeface="Arial" pitchFamily="34" charset="0"/>
              </a:defRPr>
            </a:lvl1pPr>
            <a:lvl2pPr marL="734068" indent="-282334" defTabSz="920724" eaLnBrk="0" hangingPunct="0">
              <a:defRPr b="1" i="1">
                <a:solidFill>
                  <a:schemeClr val="tx1"/>
                </a:solidFill>
                <a:latin typeface="Arial" pitchFamily="34" charset="0"/>
              </a:defRPr>
            </a:lvl2pPr>
            <a:lvl3pPr marL="1129337" indent="-225867" defTabSz="920724" eaLnBrk="0" hangingPunct="0">
              <a:defRPr b="1" i="1">
                <a:solidFill>
                  <a:schemeClr val="tx1"/>
                </a:solidFill>
                <a:latin typeface="Arial" pitchFamily="34" charset="0"/>
              </a:defRPr>
            </a:lvl3pPr>
            <a:lvl4pPr marL="1581071" indent="-225867" defTabSz="920724" eaLnBrk="0" hangingPunct="0">
              <a:defRPr b="1" i="1">
                <a:solidFill>
                  <a:schemeClr val="tx1"/>
                </a:solidFill>
                <a:latin typeface="Arial" pitchFamily="34" charset="0"/>
              </a:defRPr>
            </a:lvl4pPr>
            <a:lvl5pPr marL="2032807" indent="-225867" defTabSz="920724" eaLnBrk="0" hangingPunct="0">
              <a:defRPr b="1" i="1">
                <a:solidFill>
                  <a:schemeClr val="tx1"/>
                </a:solidFill>
                <a:latin typeface="Arial" pitchFamily="34" charset="0"/>
              </a:defRPr>
            </a:lvl5pPr>
            <a:lvl6pPr marL="2484542" indent="-225867" defTabSz="920724" eaLnBrk="0" fontAlgn="base" hangingPunct="0">
              <a:spcBef>
                <a:spcPct val="0"/>
              </a:spcBef>
              <a:spcAft>
                <a:spcPct val="0"/>
              </a:spcAft>
              <a:defRPr b="1" i="1">
                <a:solidFill>
                  <a:schemeClr val="tx1"/>
                </a:solidFill>
                <a:latin typeface="Arial" pitchFamily="34" charset="0"/>
              </a:defRPr>
            </a:lvl6pPr>
            <a:lvl7pPr marL="2936277" indent="-225867" defTabSz="920724" eaLnBrk="0" fontAlgn="base" hangingPunct="0">
              <a:spcBef>
                <a:spcPct val="0"/>
              </a:spcBef>
              <a:spcAft>
                <a:spcPct val="0"/>
              </a:spcAft>
              <a:defRPr b="1" i="1">
                <a:solidFill>
                  <a:schemeClr val="tx1"/>
                </a:solidFill>
                <a:latin typeface="Arial" pitchFamily="34" charset="0"/>
              </a:defRPr>
            </a:lvl7pPr>
            <a:lvl8pPr marL="3388012" indent="-225867" defTabSz="920724" eaLnBrk="0" fontAlgn="base" hangingPunct="0">
              <a:spcBef>
                <a:spcPct val="0"/>
              </a:spcBef>
              <a:spcAft>
                <a:spcPct val="0"/>
              </a:spcAft>
              <a:defRPr b="1" i="1">
                <a:solidFill>
                  <a:schemeClr val="tx1"/>
                </a:solidFill>
                <a:latin typeface="Arial" pitchFamily="34" charset="0"/>
              </a:defRPr>
            </a:lvl8pPr>
            <a:lvl9pPr marL="3839747" indent="-225867" defTabSz="920724" eaLnBrk="0" fontAlgn="base" hangingPunct="0">
              <a:spcBef>
                <a:spcPct val="0"/>
              </a:spcBef>
              <a:spcAft>
                <a:spcPct val="0"/>
              </a:spcAft>
              <a:defRPr b="1" i="1">
                <a:solidFill>
                  <a:schemeClr val="tx1"/>
                </a:solidFill>
                <a:latin typeface="Arial" pitchFamily="34" charset="0"/>
              </a:defRPr>
            </a:lvl9pPr>
          </a:lstStyle>
          <a:p>
            <a:pPr eaLnBrk="1" hangingPunct="1"/>
            <a:fld id="{C6055495-1625-4BDC-99A5-E387D82503E9}" type="slidenum">
              <a:rPr lang="en-US" b="0" i="0" smtClean="0">
                <a:solidFill>
                  <a:prstClr val="black"/>
                </a:solidFill>
              </a:rPr>
              <a:pPr eaLnBrk="1" hangingPunct="1"/>
              <a:t>14</a:t>
            </a:fld>
            <a:endParaRPr lang="en-US" b="0" i="0" smtClean="0">
              <a:solidFill>
                <a:prstClr val="black"/>
              </a:solidFill>
            </a:endParaRPr>
          </a:p>
        </p:txBody>
      </p:sp>
      <p:sp>
        <p:nvSpPr>
          <p:cNvPr id="2" name="Date Placeholder 1"/>
          <p:cNvSpPr>
            <a:spLocks noGrp="1"/>
          </p:cNvSpPr>
          <p:nvPr>
            <p:ph type="dt" idx="10"/>
          </p:nvPr>
        </p:nvSpPr>
        <p:spPr/>
        <p:txBody>
          <a:bodyPr/>
          <a:lstStyle/>
          <a:p>
            <a:fld id="{38255628-B145-44DF-9328-D071850EF39D}" type="datetime1">
              <a:rPr lang="en-US" smtClean="0"/>
              <a:t>3/14/2015</a:t>
            </a:fld>
            <a:endParaRPr lang="en-US"/>
          </a:p>
        </p:txBody>
      </p:sp>
      <p:sp>
        <p:nvSpPr>
          <p:cNvPr id="3" name="Header Placeholder 2"/>
          <p:cNvSpPr>
            <a:spLocks noGrp="1"/>
          </p:cNvSpPr>
          <p:nvPr>
            <p:ph type="hdr" sz="quarter" idx="11"/>
          </p:nvPr>
        </p:nvSpPr>
        <p:spPr/>
        <p:txBody>
          <a:bodyPr/>
          <a:lstStyle/>
          <a:p>
            <a:r>
              <a:rPr lang="en-US" smtClean="0"/>
              <a:t>D17 General Phase III Information PowerPoint Presentaion (Update 4)</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D17 General Phase III Information PowerPoint Presentaion (Update 4)</a:t>
            </a:r>
            <a:endParaRPr lang="en-US"/>
          </a:p>
        </p:txBody>
      </p:sp>
      <p:sp>
        <p:nvSpPr>
          <p:cNvPr id="5" name="Date Placeholder 4"/>
          <p:cNvSpPr>
            <a:spLocks noGrp="1"/>
          </p:cNvSpPr>
          <p:nvPr>
            <p:ph type="dt" idx="11"/>
          </p:nvPr>
        </p:nvSpPr>
        <p:spPr/>
        <p:txBody>
          <a:bodyPr/>
          <a:lstStyle/>
          <a:p>
            <a:fld id="{286B96F6-56A2-4321-9A20-D8A9D9EF0604}" type="datetime1">
              <a:rPr lang="en-US" smtClean="0"/>
              <a:t>3/14/2015</a:t>
            </a:fld>
            <a:endParaRPr lang="en-US"/>
          </a:p>
        </p:txBody>
      </p:sp>
      <p:sp>
        <p:nvSpPr>
          <p:cNvPr id="6" name="Slide Number Placeholder 5"/>
          <p:cNvSpPr>
            <a:spLocks noGrp="1"/>
          </p:cNvSpPr>
          <p:nvPr>
            <p:ph type="sldNum" sz="quarter" idx="12"/>
          </p:nvPr>
        </p:nvSpPr>
        <p:spPr/>
        <p:txBody>
          <a:bodyPr/>
          <a:lstStyle/>
          <a:p>
            <a:fld id="{BCC77669-B203-4BE1-8A24-FEFDF8934554}" type="slidenum">
              <a:rPr lang="en-US" smtClean="0"/>
              <a:pPr/>
              <a:t>15</a:t>
            </a:fld>
            <a:endParaRPr lang="en-US"/>
          </a:p>
        </p:txBody>
      </p:sp>
    </p:spTree>
    <p:extLst>
      <p:ext uri="{BB962C8B-B14F-4D97-AF65-F5344CB8AC3E}">
        <p14:creationId xmlns:p14="http://schemas.microsoft.com/office/powerpoint/2010/main" val="1691060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D17 General Phase III Information PowerPoint Presentaion (Update 4)</a:t>
            </a:r>
            <a:endParaRPr lang="en-US"/>
          </a:p>
        </p:txBody>
      </p:sp>
      <p:sp>
        <p:nvSpPr>
          <p:cNvPr id="5" name="Date Placeholder 4"/>
          <p:cNvSpPr>
            <a:spLocks noGrp="1"/>
          </p:cNvSpPr>
          <p:nvPr>
            <p:ph type="dt" idx="11"/>
          </p:nvPr>
        </p:nvSpPr>
        <p:spPr/>
        <p:txBody>
          <a:bodyPr/>
          <a:lstStyle/>
          <a:p>
            <a:fld id="{3CEBA84E-78D4-4A83-ABB9-34654CC1DF68}" type="datetime1">
              <a:rPr lang="en-US" smtClean="0"/>
              <a:t>3/14/2015</a:t>
            </a:fld>
            <a:endParaRPr lang="en-US"/>
          </a:p>
        </p:txBody>
      </p:sp>
      <p:sp>
        <p:nvSpPr>
          <p:cNvPr id="6" name="Slide Number Placeholder 5"/>
          <p:cNvSpPr>
            <a:spLocks noGrp="1"/>
          </p:cNvSpPr>
          <p:nvPr>
            <p:ph type="sldNum" sz="quarter" idx="12"/>
          </p:nvPr>
        </p:nvSpPr>
        <p:spPr/>
        <p:txBody>
          <a:bodyPr/>
          <a:lstStyle/>
          <a:p>
            <a:fld id="{BCC77669-B203-4BE1-8A24-FEFDF8934554}" type="slidenum">
              <a:rPr lang="en-US" smtClean="0"/>
              <a:pPr/>
              <a:t>16</a:t>
            </a:fld>
            <a:endParaRPr lang="en-US"/>
          </a:p>
        </p:txBody>
      </p:sp>
    </p:spTree>
    <p:extLst>
      <p:ext uri="{BB962C8B-B14F-4D97-AF65-F5344CB8AC3E}">
        <p14:creationId xmlns:p14="http://schemas.microsoft.com/office/powerpoint/2010/main" val="2773307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D17 General Phase III Information PowerPoint Presentaion (Update 4)</a:t>
            </a:r>
            <a:endParaRPr lang="en-US"/>
          </a:p>
        </p:txBody>
      </p:sp>
      <p:sp>
        <p:nvSpPr>
          <p:cNvPr id="5" name="Date Placeholder 4"/>
          <p:cNvSpPr>
            <a:spLocks noGrp="1"/>
          </p:cNvSpPr>
          <p:nvPr>
            <p:ph type="dt" idx="11"/>
          </p:nvPr>
        </p:nvSpPr>
        <p:spPr/>
        <p:txBody>
          <a:bodyPr/>
          <a:lstStyle/>
          <a:p>
            <a:fld id="{6AD24BE5-2BC9-435A-9FEF-5A422424026D}" type="datetime1">
              <a:rPr lang="en-US" smtClean="0"/>
              <a:t>3/14/2015</a:t>
            </a:fld>
            <a:endParaRPr lang="en-US"/>
          </a:p>
        </p:txBody>
      </p:sp>
      <p:sp>
        <p:nvSpPr>
          <p:cNvPr id="6" name="Slide Number Placeholder 5"/>
          <p:cNvSpPr>
            <a:spLocks noGrp="1"/>
          </p:cNvSpPr>
          <p:nvPr>
            <p:ph type="sldNum" sz="quarter" idx="12"/>
          </p:nvPr>
        </p:nvSpPr>
        <p:spPr/>
        <p:txBody>
          <a:bodyPr/>
          <a:lstStyle/>
          <a:p>
            <a:fld id="{BCC77669-B203-4BE1-8A24-FEFDF8934554}" type="slidenum">
              <a:rPr lang="en-US" smtClean="0"/>
              <a:pPr/>
              <a:t>17</a:t>
            </a:fld>
            <a:endParaRPr lang="en-US"/>
          </a:p>
        </p:txBody>
      </p:sp>
    </p:spTree>
    <p:extLst>
      <p:ext uri="{BB962C8B-B14F-4D97-AF65-F5344CB8AC3E}">
        <p14:creationId xmlns:p14="http://schemas.microsoft.com/office/powerpoint/2010/main" val="4005403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77171F3-DCE4-4C0B-AC6C-8E588C30ECDA}" type="slidenum">
              <a:rPr lang="en-US" altLang="en-US" smtClean="0"/>
              <a:pPr/>
              <a:t>‹#›</a:t>
            </a:fld>
            <a:endParaRPr lang="en-US" altLang="en-US"/>
          </a:p>
        </p:txBody>
      </p:sp>
    </p:spTree>
    <p:extLst>
      <p:ext uri="{BB962C8B-B14F-4D97-AF65-F5344CB8AC3E}">
        <p14:creationId xmlns:p14="http://schemas.microsoft.com/office/powerpoint/2010/main" val="1463542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62B214A-87A8-453C-9B0D-1D53890C3620}" type="slidenum">
              <a:rPr lang="en-US" altLang="en-US" smtClean="0"/>
              <a:pPr/>
              <a:t>‹#›</a:t>
            </a:fld>
            <a:endParaRPr lang="en-US" altLang="en-US"/>
          </a:p>
        </p:txBody>
      </p:sp>
    </p:spTree>
    <p:extLst>
      <p:ext uri="{BB962C8B-B14F-4D97-AF65-F5344CB8AC3E}">
        <p14:creationId xmlns:p14="http://schemas.microsoft.com/office/powerpoint/2010/main" val="52074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C24FA9E-D3D4-4035-8991-699487E280BE}" type="slidenum">
              <a:rPr lang="en-US" altLang="en-US" smtClean="0"/>
              <a:pPr/>
              <a:t>‹#›</a:t>
            </a:fld>
            <a:endParaRPr lang="en-US" altLang="en-US"/>
          </a:p>
        </p:txBody>
      </p:sp>
    </p:spTree>
    <p:extLst>
      <p:ext uri="{BB962C8B-B14F-4D97-AF65-F5344CB8AC3E}">
        <p14:creationId xmlns:p14="http://schemas.microsoft.com/office/powerpoint/2010/main" val="3196617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763000" cy="762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219200"/>
            <a:ext cx="40005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38700" y="1219200"/>
            <a:ext cx="40005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1722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1722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239000" y="6629400"/>
            <a:ext cx="1905000" cy="228600"/>
          </a:xfrm>
        </p:spPr>
        <p:txBody>
          <a:bodyPr/>
          <a:lstStyle>
            <a:lvl1pPr>
              <a:defRPr/>
            </a:lvl1pPr>
          </a:lstStyle>
          <a:p>
            <a:fld id="{73C8AF4F-0453-486E-9AA2-BA16EEA18589}" type="slidenum">
              <a:rPr lang="en-US" altLang="en-US"/>
              <a:pPr/>
              <a:t>‹#›</a:t>
            </a:fld>
            <a:endParaRPr lang="en-US" altLang="en-US"/>
          </a:p>
        </p:txBody>
      </p:sp>
    </p:spTree>
    <p:extLst>
      <p:ext uri="{BB962C8B-B14F-4D97-AF65-F5344CB8AC3E}">
        <p14:creationId xmlns:p14="http://schemas.microsoft.com/office/powerpoint/2010/main" val="372024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Autofit/>
          </a:bodyPr>
          <a:lstStyle>
            <a:lvl1pPr>
              <a:defRPr sz="3200">
                <a:latin typeface="Cambria Math" panose="02040503050406030204" pitchFamily="18" charset="0"/>
                <a:ea typeface="Cambria Math" panose="02040503050406030204" pitchFamily="18" charset="0"/>
              </a:defRPr>
            </a:lvl1pPr>
          </a:lstStyle>
          <a:p>
            <a:r>
              <a:rPr lang="en-US" smtClean="0"/>
              <a:t>Click to edit Master title style</a:t>
            </a:r>
            <a:endParaRPr lang="en-GB"/>
          </a:p>
        </p:txBody>
      </p:sp>
      <p:sp>
        <p:nvSpPr>
          <p:cNvPr id="3" name="Content Placeholder 2"/>
          <p:cNvSpPr>
            <a:spLocks noGrp="1"/>
          </p:cNvSpPr>
          <p:nvPr>
            <p:ph idx="1"/>
          </p:nvPr>
        </p:nvSpPr>
        <p:spPr>
          <a:xfrm>
            <a:off x="457200" y="980728"/>
            <a:ext cx="8229600" cy="5145435"/>
          </a:xfrm>
        </p:spPr>
        <p:txBody>
          <a:bodyPr>
            <a:normAutofit/>
          </a:bodyPr>
          <a:lstStyle>
            <a:lvl1pPr>
              <a:defRPr sz="2400">
                <a:latin typeface="Cambria Math" panose="02040503050406030204" pitchFamily="18" charset="0"/>
                <a:ea typeface="Cambria Math" panose="02040503050406030204" pitchFamily="18" charset="0"/>
              </a:defRPr>
            </a:lvl1pPr>
            <a:lvl2pPr>
              <a:defRPr sz="2000">
                <a:latin typeface="Cambria Math" panose="02040503050406030204" pitchFamily="18" charset="0"/>
                <a:ea typeface="Cambria Math" panose="02040503050406030204" pitchFamily="18" charset="0"/>
              </a:defRPr>
            </a:lvl2pPr>
            <a:lvl3pPr>
              <a:defRPr sz="1800">
                <a:latin typeface="Cambria Math" panose="02040503050406030204" pitchFamily="18" charset="0"/>
                <a:ea typeface="Cambria Math" panose="02040503050406030204" pitchFamily="18" charset="0"/>
              </a:defRPr>
            </a:lvl3pPr>
            <a:lvl4pPr>
              <a:defRPr sz="1600">
                <a:latin typeface="Cambria Math" panose="02040503050406030204" pitchFamily="18" charset="0"/>
                <a:ea typeface="Cambria Math" panose="02040503050406030204" pitchFamily="18" charset="0"/>
              </a:defRPr>
            </a:lvl4pPr>
            <a:lvl5pPr>
              <a:defRPr sz="1600">
                <a:latin typeface="Cambria Math" panose="02040503050406030204" pitchFamily="18" charset="0"/>
                <a:ea typeface="Cambria Math"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DAC4603-92F5-45E1-86E3-BA3AD8BD0B66}" type="slidenum">
              <a:rPr lang="en-US" altLang="en-US" smtClean="0"/>
              <a:pPr/>
              <a:t>‹#›</a:t>
            </a:fld>
            <a:endParaRPr lang="en-US" altLang="en-US"/>
          </a:p>
        </p:txBody>
      </p:sp>
    </p:spTree>
    <p:extLst>
      <p:ext uri="{BB962C8B-B14F-4D97-AF65-F5344CB8AC3E}">
        <p14:creationId xmlns:p14="http://schemas.microsoft.com/office/powerpoint/2010/main" val="30835614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2508327-96D1-4673-9B47-A10378421EC3}" type="slidenum">
              <a:rPr lang="en-US" altLang="en-US" smtClean="0"/>
              <a:pPr/>
              <a:t>‹#›</a:t>
            </a:fld>
            <a:endParaRPr lang="en-US" altLang="en-US"/>
          </a:p>
        </p:txBody>
      </p:sp>
    </p:spTree>
    <p:extLst>
      <p:ext uri="{BB962C8B-B14F-4D97-AF65-F5344CB8AC3E}">
        <p14:creationId xmlns:p14="http://schemas.microsoft.com/office/powerpoint/2010/main" val="296084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824C4E4-7C63-468B-97B6-2A91706129D3}" type="slidenum">
              <a:rPr lang="en-US" altLang="en-US" smtClean="0"/>
              <a:pPr/>
              <a:t>‹#›</a:t>
            </a:fld>
            <a:endParaRPr lang="en-US" altLang="en-US"/>
          </a:p>
        </p:txBody>
      </p:sp>
    </p:spTree>
    <p:extLst>
      <p:ext uri="{BB962C8B-B14F-4D97-AF65-F5344CB8AC3E}">
        <p14:creationId xmlns:p14="http://schemas.microsoft.com/office/powerpoint/2010/main" val="267987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9AC14405-73B7-4671-BDEF-618D2DFBDEED}" type="slidenum">
              <a:rPr lang="en-US" altLang="en-US" smtClean="0"/>
              <a:pPr/>
              <a:t>‹#›</a:t>
            </a:fld>
            <a:endParaRPr lang="en-US" altLang="en-US"/>
          </a:p>
        </p:txBody>
      </p:sp>
    </p:spTree>
    <p:extLst>
      <p:ext uri="{BB962C8B-B14F-4D97-AF65-F5344CB8AC3E}">
        <p14:creationId xmlns:p14="http://schemas.microsoft.com/office/powerpoint/2010/main" val="341779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Autofit/>
          </a:bodyPr>
          <a:lstStyle>
            <a:lvl1pPr>
              <a:defRPr sz="3200">
                <a:latin typeface="Cambria Math" panose="02040503050406030204" pitchFamily="18" charset="0"/>
                <a:ea typeface="Cambria Math" panose="02040503050406030204" pitchFamily="18" charset="0"/>
              </a:defRPr>
            </a:lvl1p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828C17D4-D08D-45F3-B1E6-769387DC4753}" type="slidenum">
              <a:rPr lang="en-US" altLang="en-US" smtClean="0"/>
              <a:pPr/>
              <a:t>‹#›</a:t>
            </a:fld>
            <a:endParaRPr lang="en-US" altLang="en-US"/>
          </a:p>
        </p:txBody>
      </p:sp>
    </p:spTree>
    <p:extLst>
      <p:ext uri="{BB962C8B-B14F-4D97-AF65-F5344CB8AC3E}">
        <p14:creationId xmlns:p14="http://schemas.microsoft.com/office/powerpoint/2010/main" val="5795381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1AEF3502-B5B4-4977-A80B-E662EEB7E057}" type="slidenum">
              <a:rPr lang="en-US" altLang="en-US" smtClean="0"/>
              <a:pPr/>
              <a:t>‹#›</a:t>
            </a:fld>
            <a:endParaRPr lang="en-US" altLang="en-US"/>
          </a:p>
        </p:txBody>
      </p:sp>
    </p:spTree>
    <p:extLst>
      <p:ext uri="{BB962C8B-B14F-4D97-AF65-F5344CB8AC3E}">
        <p14:creationId xmlns:p14="http://schemas.microsoft.com/office/powerpoint/2010/main" val="278002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AC1D969-874E-4E5C-A410-8A647150B15E}" type="slidenum">
              <a:rPr lang="en-US" altLang="en-US" smtClean="0"/>
              <a:pPr/>
              <a:t>‹#›</a:t>
            </a:fld>
            <a:endParaRPr lang="en-US" altLang="en-US"/>
          </a:p>
        </p:txBody>
      </p:sp>
    </p:spTree>
    <p:extLst>
      <p:ext uri="{BB962C8B-B14F-4D97-AF65-F5344CB8AC3E}">
        <p14:creationId xmlns:p14="http://schemas.microsoft.com/office/powerpoint/2010/main" val="427353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8BC8797-8AD1-4540-97DA-9C22FA6A8611}" type="slidenum">
              <a:rPr lang="en-US" altLang="en-US" smtClean="0"/>
              <a:pPr/>
              <a:t>‹#›</a:t>
            </a:fld>
            <a:endParaRPr lang="en-US" altLang="en-US"/>
          </a:p>
        </p:txBody>
      </p:sp>
    </p:spTree>
    <p:extLst>
      <p:ext uri="{BB962C8B-B14F-4D97-AF65-F5344CB8AC3E}">
        <p14:creationId xmlns:p14="http://schemas.microsoft.com/office/powerpoint/2010/main" val="2848281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CEAF7-6B25-4F67-BD30-1BC91DE51129}" type="slidenum">
              <a:rPr lang="en-US" altLang="en-US" smtClean="0"/>
              <a:pPr/>
              <a:t>‹#›</a:t>
            </a:fld>
            <a:endParaRPr lang="en-US" altLang="en-US"/>
          </a:p>
        </p:txBody>
      </p:sp>
    </p:spTree>
    <p:extLst>
      <p:ext uri="{BB962C8B-B14F-4D97-AF65-F5344CB8AC3E}">
        <p14:creationId xmlns:p14="http://schemas.microsoft.com/office/powerpoint/2010/main" val="19235739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11.wav"/><Relationship Id="rId7" Type="http://schemas.openxmlformats.org/officeDocument/2006/relationships/image" Target="../media/image14.jpeg"/><Relationship Id="rId2" Type="http://schemas.microsoft.com/office/2007/relationships/media" Target="../media/media11.wav"/><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2.wav"/><Relationship Id="rId7" Type="http://schemas.openxmlformats.org/officeDocument/2006/relationships/image" Target="../media/image17.png"/><Relationship Id="rId2" Type="http://schemas.microsoft.com/office/2007/relationships/media" Target="../media/media12.wav"/><Relationship Id="rId1" Type="http://schemas.openxmlformats.org/officeDocument/2006/relationships/tags" Target="../tags/tag2.xml"/><Relationship Id="rId6" Type="http://schemas.openxmlformats.org/officeDocument/2006/relationships/image" Target="../media/image16.jpe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2.png"/><Relationship Id="rId3" Type="http://schemas.openxmlformats.org/officeDocument/2006/relationships/audio" Target="../media/media13.wav"/><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13.wav"/><Relationship Id="rId1" Type="http://schemas.openxmlformats.org/officeDocument/2006/relationships/tags" Target="../tags/tag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5.xml"/><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media14.wav"/><Relationship Id="rId7" Type="http://schemas.openxmlformats.org/officeDocument/2006/relationships/image" Target="../media/image26.jpeg"/><Relationship Id="rId2" Type="http://schemas.microsoft.com/office/2007/relationships/media" Target="../media/media14.wav"/><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notesSlide" Target="../notesSlides/notesSlide6.xml"/><Relationship Id="rId10" Type="http://schemas.openxmlformats.org/officeDocument/2006/relationships/image" Target="../media/image12.png"/><Relationship Id="rId4" Type="http://schemas.openxmlformats.org/officeDocument/2006/relationships/slideLayout" Target="../slideLayouts/slideLayout6.xm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12.png"/><Relationship Id="rId2" Type="http://schemas.microsoft.com/office/2007/relationships/media" Target="../media/media15.wav"/><Relationship Id="rId1" Type="http://schemas.openxmlformats.org/officeDocument/2006/relationships/tags" Target="../tags/tag5.xml"/><Relationship Id="rId6" Type="http://schemas.openxmlformats.org/officeDocument/2006/relationships/image" Target="../media/image29.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media16.wav"/><Relationship Id="rId7" Type="http://schemas.openxmlformats.org/officeDocument/2006/relationships/image" Target="../media/image26.jpeg"/><Relationship Id="rId2" Type="http://schemas.microsoft.com/office/2007/relationships/media" Target="../media/media16.wav"/><Relationship Id="rId1" Type="http://schemas.openxmlformats.org/officeDocument/2006/relationships/tags" Target="../tags/tag6.xml"/><Relationship Id="rId6" Type="http://schemas.openxmlformats.org/officeDocument/2006/relationships/image" Target="../media/image25.jpeg"/><Relationship Id="rId11" Type="http://schemas.openxmlformats.org/officeDocument/2006/relationships/image" Target="../media/image32.png"/><Relationship Id="rId5" Type="http://schemas.openxmlformats.org/officeDocument/2006/relationships/notesSlide" Target="../notesSlides/notesSlide8.xml"/><Relationship Id="rId10" Type="http://schemas.openxmlformats.org/officeDocument/2006/relationships/image" Target="../media/image31.jpeg"/><Relationship Id="rId4" Type="http://schemas.openxmlformats.org/officeDocument/2006/relationships/slideLayout" Target="../slideLayouts/slideLayout7.xml"/><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audio" Target="../media/media17.wav"/><Relationship Id="rId1" Type="http://schemas.microsoft.com/office/2007/relationships/media" Target="../media/media17.wav"/><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notesSlide" Target="../notesSlides/notesSlide9.xml"/><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9.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audio" Target="../media/media19.wav"/><Relationship Id="rId7" Type="http://schemas.openxmlformats.org/officeDocument/2006/relationships/image" Target="../media/image36.jpeg"/><Relationship Id="rId12" Type="http://schemas.openxmlformats.org/officeDocument/2006/relationships/image" Target="../media/image44.png"/><Relationship Id="rId2" Type="http://schemas.microsoft.com/office/2007/relationships/media" Target="../media/media19.wav"/><Relationship Id="rId1" Type="http://schemas.openxmlformats.org/officeDocument/2006/relationships/tags" Target="../tags/tag7.xml"/><Relationship Id="rId6" Type="http://schemas.openxmlformats.org/officeDocument/2006/relationships/image" Target="../media/image34.jpeg"/><Relationship Id="rId11" Type="http://schemas.openxmlformats.org/officeDocument/2006/relationships/image" Target="../media/image43.jpeg"/><Relationship Id="rId5" Type="http://schemas.openxmlformats.org/officeDocument/2006/relationships/notesSlide" Target="../notesSlides/notesSlide11.xml"/><Relationship Id="rId10" Type="http://schemas.openxmlformats.org/officeDocument/2006/relationships/image" Target="../media/image42.jpeg"/><Relationship Id="rId4" Type="http://schemas.openxmlformats.org/officeDocument/2006/relationships/slideLayout" Target="../slideLayouts/slideLayout6.xml"/><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0.wav"/><Relationship Id="rId7" Type="http://schemas.openxmlformats.org/officeDocument/2006/relationships/image" Target="../media/image46.jpeg"/><Relationship Id="rId2" Type="http://schemas.microsoft.com/office/2007/relationships/media" Target="../media/media20.wav"/><Relationship Id="rId1" Type="http://schemas.openxmlformats.org/officeDocument/2006/relationships/tags" Target="../tags/tag8.xml"/><Relationship Id="rId6" Type="http://schemas.openxmlformats.org/officeDocument/2006/relationships/image" Target="../media/image45.jpe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6.xml"/><Relationship Id="rId7" Type="http://schemas.openxmlformats.org/officeDocument/2006/relationships/image" Target="../media/image49.jpe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8.jpeg"/><Relationship Id="rId11" Type="http://schemas.openxmlformats.org/officeDocument/2006/relationships/image" Target="../media/image12.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notesSlide" Target="../notesSlides/notesSlide13.xml"/><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audio" Target="../media/media22.wav"/><Relationship Id="rId7" Type="http://schemas.openxmlformats.org/officeDocument/2006/relationships/image" Target="../media/image54.jpeg"/><Relationship Id="rId12" Type="http://schemas.openxmlformats.org/officeDocument/2006/relationships/image" Target="../media/image12.png"/><Relationship Id="rId2" Type="http://schemas.microsoft.com/office/2007/relationships/media" Target="../media/media22.wav"/><Relationship Id="rId1" Type="http://schemas.openxmlformats.org/officeDocument/2006/relationships/tags" Target="../tags/tag9.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notesSlide" Target="../notesSlides/notesSlide14.xml"/><Relationship Id="rId10" Type="http://schemas.openxmlformats.org/officeDocument/2006/relationships/image" Target="../media/image57.gif"/><Relationship Id="rId4" Type="http://schemas.openxmlformats.org/officeDocument/2006/relationships/slideLayout" Target="../slideLayouts/slideLayout6.xml"/><Relationship Id="rId9"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61.jpe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slideLayout" Target="../slideLayouts/slideLayout2.xml"/><Relationship Id="rId7" Type="http://schemas.openxmlformats.org/officeDocument/2006/relationships/image" Target="../media/image64.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12.png"/><Relationship Id="rId4" Type="http://schemas.openxmlformats.org/officeDocument/2006/relationships/notesSlide" Target="../notesSlides/notesSlide16.xml"/><Relationship Id="rId9" Type="http://schemas.openxmlformats.org/officeDocument/2006/relationships/image" Target="../media/image40.jpe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media25.wav"/><Relationship Id="rId7" Type="http://schemas.openxmlformats.org/officeDocument/2006/relationships/image" Target="../media/image67.jpeg"/><Relationship Id="rId2" Type="http://schemas.microsoft.com/office/2007/relationships/media" Target="../media/media25.wav"/><Relationship Id="rId1" Type="http://schemas.openxmlformats.org/officeDocument/2006/relationships/tags" Target="../tags/tag10.xml"/><Relationship Id="rId6" Type="http://schemas.openxmlformats.org/officeDocument/2006/relationships/image" Target="../media/image66.jpeg"/><Relationship Id="rId5" Type="http://schemas.openxmlformats.org/officeDocument/2006/relationships/notesSlide" Target="../notesSlides/notesSlide17.xml"/><Relationship Id="rId10" Type="http://schemas.openxmlformats.org/officeDocument/2006/relationships/image" Target="../media/image12.png"/><Relationship Id="rId4" Type="http://schemas.openxmlformats.org/officeDocument/2006/relationships/slideLayout" Target="../slideLayouts/slideLayout6.xml"/><Relationship Id="rId9" Type="http://schemas.openxmlformats.org/officeDocument/2006/relationships/image" Target="../media/image69.jpe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media26.wav"/><Relationship Id="rId7" Type="http://schemas.openxmlformats.org/officeDocument/2006/relationships/image" Target="../media/image71.jpeg"/><Relationship Id="rId2" Type="http://schemas.microsoft.com/office/2007/relationships/media" Target="../media/media26.wav"/><Relationship Id="rId1" Type="http://schemas.openxmlformats.org/officeDocument/2006/relationships/tags" Target="../tags/tag11.xml"/><Relationship Id="rId6" Type="http://schemas.openxmlformats.org/officeDocument/2006/relationships/image" Target="../media/image70.jpeg"/><Relationship Id="rId11" Type="http://schemas.openxmlformats.org/officeDocument/2006/relationships/image" Target="../media/image12.png"/><Relationship Id="rId5" Type="http://schemas.openxmlformats.org/officeDocument/2006/relationships/notesSlide" Target="../notesSlides/notesSlide18.xml"/><Relationship Id="rId10" Type="http://schemas.openxmlformats.org/officeDocument/2006/relationships/image" Target="../media/image74.jpeg"/><Relationship Id="rId4" Type="http://schemas.openxmlformats.org/officeDocument/2006/relationships/slideLayout" Target="../slideLayouts/slideLayout6.xml"/><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media27.wav"/><Relationship Id="rId7" Type="http://schemas.openxmlformats.org/officeDocument/2006/relationships/image" Target="../media/image76.png"/><Relationship Id="rId12" Type="http://schemas.openxmlformats.org/officeDocument/2006/relationships/image" Target="../media/image12.png"/><Relationship Id="rId2" Type="http://schemas.microsoft.com/office/2007/relationships/media" Target="../media/media27.wav"/><Relationship Id="rId1" Type="http://schemas.openxmlformats.org/officeDocument/2006/relationships/tags" Target="../tags/tag12.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notesSlide" Target="../notesSlides/notesSlide19.xml"/><Relationship Id="rId10" Type="http://schemas.openxmlformats.org/officeDocument/2006/relationships/image" Target="../media/image79.jpeg"/><Relationship Id="rId4" Type="http://schemas.openxmlformats.org/officeDocument/2006/relationships/slideLayout" Target="../slideLayouts/slideLayout6.xml"/><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7" Type="http://schemas.openxmlformats.org/officeDocument/2006/relationships/image" Target="../media/image12.png"/><Relationship Id="rId2" Type="http://schemas.microsoft.com/office/2007/relationships/media" Target="../media/media28.wav"/><Relationship Id="rId1" Type="http://schemas.openxmlformats.org/officeDocument/2006/relationships/tags" Target="../tags/tag13.xml"/><Relationship Id="rId6" Type="http://schemas.openxmlformats.org/officeDocument/2006/relationships/chart" Target="../charts/chart2.xml"/><Relationship Id="rId5" Type="http://schemas.openxmlformats.org/officeDocument/2006/relationships/notesSlide" Target="../notesSlides/notesSlide20.xml"/><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2.png"/><Relationship Id="rId3" Type="http://schemas.microsoft.com/office/2007/relationships/media" Target="../media/media29.wav"/><Relationship Id="rId7" Type="http://schemas.openxmlformats.org/officeDocument/2006/relationships/oleObject" Target="../embeddings/oleObject1.bin"/><Relationship Id="rId12" Type="http://schemas.openxmlformats.org/officeDocument/2006/relationships/image" Target="../media/image37.png"/><Relationship Id="rId2" Type="http://schemas.openxmlformats.org/officeDocument/2006/relationships/tags" Target="../tags/tag14.xml"/><Relationship Id="rId1" Type="http://schemas.openxmlformats.org/officeDocument/2006/relationships/vmlDrawing" Target="../drawings/vmlDrawing1.vml"/><Relationship Id="rId6" Type="http://schemas.openxmlformats.org/officeDocument/2006/relationships/notesSlide" Target="../notesSlides/notesSlide21.xml"/><Relationship Id="rId11" Type="http://schemas.openxmlformats.org/officeDocument/2006/relationships/image" Target="../media/image83.jpeg"/><Relationship Id="rId5" Type="http://schemas.openxmlformats.org/officeDocument/2006/relationships/slideLayout" Target="../slideLayouts/slideLayout6.xml"/><Relationship Id="rId10" Type="http://schemas.openxmlformats.org/officeDocument/2006/relationships/image" Target="../media/image34.jpeg"/><Relationship Id="rId4" Type="http://schemas.openxmlformats.org/officeDocument/2006/relationships/audio" Target="../media/media29.wav"/><Relationship Id="rId9"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png"/><Relationship Id="rId3" Type="http://schemas.openxmlformats.org/officeDocument/2006/relationships/audio" Target="../media/media30.wav"/><Relationship Id="rId7" Type="http://schemas.openxmlformats.org/officeDocument/2006/relationships/image" Target="../media/image19.png"/><Relationship Id="rId12" Type="http://schemas.openxmlformats.org/officeDocument/2006/relationships/image" Target="../media/image22.png"/><Relationship Id="rId2" Type="http://schemas.microsoft.com/office/2007/relationships/media" Target="../media/media30.wav"/><Relationship Id="rId1" Type="http://schemas.openxmlformats.org/officeDocument/2006/relationships/tags" Target="../tags/tag15.xml"/><Relationship Id="rId6" Type="http://schemas.openxmlformats.org/officeDocument/2006/relationships/image" Target="../media/image18.png"/><Relationship Id="rId11" Type="http://schemas.openxmlformats.org/officeDocument/2006/relationships/image" Target="../media/image84.png"/><Relationship Id="rId5" Type="http://schemas.openxmlformats.org/officeDocument/2006/relationships/notesSlide" Target="../notesSlides/notesSlide22.xml"/><Relationship Id="rId10" Type="http://schemas.openxmlformats.org/officeDocument/2006/relationships/image" Target="../media/image21.png"/><Relationship Id="rId4" Type="http://schemas.openxmlformats.org/officeDocument/2006/relationships/slideLayout" Target="../slideLayouts/slideLayout7.xml"/><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85.emf"/><Relationship Id="rId3" Type="http://schemas.microsoft.com/office/2007/relationships/media" Target="../media/media31.wav"/><Relationship Id="rId7" Type="http://schemas.openxmlformats.org/officeDocument/2006/relationships/oleObject" Target="../embeddings/oleObject2.bin"/><Relationship Id="rId2" Type="http://schemas.openxmlformats.org/officeDocument/2006/relationships/tags" Target="../tags/tag16.xml"/><Relationship Id="rId1" Type="http://schemas.openxmlformats.org/officeDocument/2006/relationships/vmlDrawing" Target="../drawings/vmlDrawing2.vml"/><Relationship Id="rId6" Type="http://schemas.openxmlformats.org/officeDocument/2006/relationships/notesSlide" Target="../notesSlides/notesSlide23.xml"/><Relationship Id="rId11" Type="http://schemas.openxmlformats.org/officeDocument/2006/relationships/image" Target="../media/image12.png"/><Relationship Id="rId5" Type="http://schemas.openxmlformats.org/officeDocument/2006/relationships/slideLayout" Target="../slideLayouts/slideLayout4.xml"/><Relationship Id="rId10" Type="http://schemas.openxmlformats.org/officeDocument/2006/relationships/image" Target="../media/image86.emf"/><Relationship Id="rId4" Type="http://schemas.openxmlformats.org/officeDocument/2006/relationships/audio" Target="../media/media31.wav"/><Relationship Id="rId9"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7" Type="http://schemas.openxmlformats.org/officeDocument/2006/relationships/image" Target="../media/image12.png"/><Relationship Id="rId2" Type="http://schemas.microsoft.com/office/2007/relationships/media" Target="../media/media32.wav"/><Relationship Id="rId1" Type="http://schemas.openxmlformats.org/officeDocument/2006/relationships/tags" Target="../tags/tag17.xml"/><Relationship Id="rId6" Type="http://schemas.openxmlformats.org/officeDocument/2006/relationships/chart" Target="../charts/chart3.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2.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12.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12.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12.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9.wav"/><Relationship Id="rId7" Type="http://schemas.openxmlformats.org/officeDocument/2006/relationships/image" Target="../media/image94.jpeg"/><Relationship Id="rId2" Type="http://schemas.microsoft.com/office/2007/relationships/media" Target="../media/media39.wav"/><Relationship Id="rId1" Type="http://schemas.openxmlformats.org/officeDocument/2006/relationships/tags" Target="../tags/tag18.xml"/><Relationship Id="rId6" Type="http://schemas.openxmlformats.org/officeDocument/2006/relationships/image" Target="../media/image93.png"/><Relationship Id="rId5" Type="http://schemas.openxmlformats.org/officeDocument/2006/relationships/notesSlide" Target="../notesSlides/notesSlide26.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audio" Target="../media/media40.wav"/><Relationship Id="rId7" Type="http://schemas.openxmlformats.org/officeDocument/2006/relationships/image" Target="../media/image95.jpeg"/><Relationship Id="rId2" Type="http://schemas.microsoft.com/office/2007/relationships/media" Target="../media/media40.wav"/><Relationship Id="rId1" Type="http://schemas.openxmlformats.org/officeDocument/2006/relationships/tags" Target="../tags/tag19.xml"/><Relationship Id="rId6" Type="http://schemas.openxmlformats.org/officeDocument/2006/relationships/image" Target="../media/image74.jpeg"/><Relationship Id="rId5" Type="http://schemas.openxmlformats.org/officeDocument/2006/relationships/notesSlide" Target="../notesSlides/notesSlide27.xml"/><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97.jpeg"/></Relationships>
</file>

<file path=ppt/slides/_rels/slide4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slideLayout" Target="../slideLayouts/slideLayout7.xml"/><Relationship Id="rId7" Type="http://schemas.openxmlformats.org/officeDocument/2006/relationships/image" Target="../media/image96.jpe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95.jpeg"/><Relationship Id="rId5" Type="http://schemas.openxmlformats.org/officeDocument/2006/relationships/image" Target="../media/image74.jpeg"/><Relationship Id="rId4" Type="http://schemas.openxmlformats.org/officeDocument/2006/relationships/notesSlide" Target="../notesSlides/notesSlide28.xml"/><Relationship Id="rId9"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audio" Target="../media/media42.wav"/><Relationship Id="rId7" Type="http://schemas.openxmlformats.org/officeDocument/2006/relationships/image" Target="../media/image99.jpeg"/><Relationship Id="rId2" Type="http://schemas.microsoft.com/office/2007/relationships/media" Target="../media/media42.wav"/><Relationship Id="rId1" Type="http://schemas.openxmlformats.org/officeDocument/2006/relationships/tags" Target="../tags/tag20.xml"/><Relationship Id="rId6" Type="http://schemas.openxmlformats.org/officeDocument/2006/relationships/image" Target="../media/image98.jpeg"/><Relationship Id="rId5" Type="http://schemas.openxmlformats.org/officeDocument/2006/relationships/notesSlide" Target="../notesSlides/notesSlide29.xml"/><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audio" Target="../media/media43.wav"/><Relationship Id="rId7" Type="http://schemas.openxmlformats.org/officeDocument/2006/relationships/image" Target="../media/image101.png"/><Relationship Id="rId2" Type="http://schemas.microsoft.com/office/2007/relationships/media" Target="../media/media43.wav"/><Relationship Id="rId1" Type="http://schemas.openxmlformats.org/officeDocument/2006/relationships/tags" Target="../tags/tag21.xml"/><Relationship Id="rId6" Type="http://schemas.openxmlformats.org/officeDocument/2006/relationships/hyperlink" Target="http://upload.wikimedia.org/wikipedia/commons/1/13/Carbon_dioxide_pressure-temperature_phase_diagram.svg" TargetMode="External"/><Relationship Id="rId11" Type="http://schemas.openxmlformats.org/officeDocument/2006/relationships/image" Target="../media/image12.png"/><Relationship Id="rId5" Type="http://schemas.openxmlformats.org/officeDocument/2006/relationships/notesSlide" Target="../notesSlides/notesSlide30.xml"/><Relationship Id="rId10" Type="http://schemas.openxmlformats.org/officeDocument/2006/relationships/image" Target="../media/image99.jpeg"/><Relationship Id="rId4" Type="http://schemas.openxmlformats.org/officeDocument/2006/relationships/slideLayout" Target="../slideLayouts/slideLayout7.xml"/><Relationship Id="rId9" Type="http://schemas.openxmlformats.org/officeDocument/2006/relationships/image" Target="../media/image103.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12.png"/><Relationship Id="rId5" Type="http://schemas.openxmlformats.org/officeDocument/2006/relationships/image" Target="../media/image104.png"/><Relationship Id="rId4"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audio" Target="../media/media45.wav"/><Relationship Id="rId2" Type="http://schemas.microsoft.com/office/2007/relationships/media" Target="../media/media45.wav"/><Relationship Id="rId1" Type="http://schemas.openxmlformats.org/officeDocument/2006/relationships/tags" Target="../tags/tag22.xml"/><Relationship Id="rId6" Type="http://schemas.openxmlformats.org/officeDocument/2006/relationships/image" Target="../media/image12.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6.wav"/><Relationship Id="rId7" Type="http://schemas.openxmlformats.org/officeDocument/2006/relationships/image" Target="../media/image12.png"/><Relationship Id="rId2" Type="http://schemas.microsoft.com/office/2007/relationships/media" Target="../media/media46.wav"/><Relationship Id="rId1" Type="http://schemas.openxmlformats.org/officeDocument/2006/relationships/tags" Target="../tags/tag23.xml"/><Relationship Id="rId6" Type="http://schemas.openxmlformats.org/officeDocument/2006/relationships/image" Target="../media/image105.jpeg"/><Relationship Id="rId5" Type="http://schemas.openxmlformats.org/officeDocument/2006/relationships/notesSlide" Target="../notesSlides/notesSlide33.xml"/><Relationship Id="rId4"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48.wav"/><Relationship Id="rId7" Type="http://schemas.openxmlformats.org/officeDocument/2006/relationships/image" Target="../media/image106.png"/><Relationship Id="rId2" Type="http://schemas.openxmlformats.org/officeDocument/2006/relationships/video" Target="../media/media47.wmv"/><Relationship Id="rId1" Type="http://schemas.microsoft.com/office/2007/relationships/media" Target="../media/media47.wmv"/><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audio" Target="../media/media48.wav"/></Relationships>
</file>

<file path=ppt/slides/_rels/slide48.xml.rels><?xml version="1.0" encoding="UTF-8" standalone="yes"?>
<Relationships xmlns="http://schemas.openxmlformats.org/package/2006/relationships"><Relationship Id="rId3" Type="http://schemas.openxmlformats.org/officeDocument/2006/relationships/audio" Target="../media/media49.wav"/><Relationship Id="rId7" Type="http://schemas.openxmlformats.org/officeDocument/2006/relationships/image" Target="../media/image12.png"/><Relationship Id="rId2" Type="http://schemas.microsoft.com/office/2007/relationships/media" Target="../media/media49.wav"/><Relationship Id="rId1" Type="http://schemas.openxmlformats.org/officeDocument/2006/relationships/tags" Target="../tags/tag24.xml"/><Relationship Id="rId6" Type="http://schemas.openxmlformats.org/officeDocument/2006/relationships/image" Target="../media/image107.jpe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audio" Target="../media/media50.wav"/><Relationship Id="rId7" Type="http://schemas.openxmlformats.org/officeDocument/2006/relationships/image" Target="../media/image109.jpeg"/><Relationship Id="rId2" Type="http://schemas.microsoft.com/office/2007/relationships/media" Target="../media/media50.wav"/><Relationship Id="rId1" Type="http://schemas.openxmlformats.org/officeDocument/2006/relationships/tags" Target="../tags/tag25.xml"/><Relationship Id="rId6" Type="http://schemas.openxmlformats.org/officeDocument/2006/relationships/image" Target="../media/image108.jpeg"/><Relationship Id="rId5" Type="http://schemas.openxmlformats.org/officeDocument/2006/relationships/notesSlide" Target="../notesSlides/notesSlide36.xml"/><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slideLayout" Target="../slideLayouts/slideLayout6.xml"/><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png"/><Relationship Id="rId10" Type="http://schemas.openxmlformats.org/officeDocument/2006/relationships/image" Target="../media/image116.png"/><Relationship Id="rId4" Type="http://schemas.openxmlformats.org/officeDocument/2006/relationships/notesSlide" Target="../notesSlides/notesSlide37.xml"/><Relationship Id="rId9" Type="http://schemas.openxmlformats.org/officeDocument/2006/relationships/image" Target="../media/image115.png"/><Relationship Id="rId14" Type="http://schemas.openxmlformats.org/officeDocument/2006/relationships/image" Target="../media/image120.png"/></Relationships>
</file>

<file path=ppt/slides/_rels/slide5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9.png"/><Relationship Id="rId3" Type="http://schemas.openxmlformats.org/officeDocument/2006/relationships/slideLayout" Target="../slideLayouts/slideLayout6.xml"/><Relationship Id="rId7" Type="http://schemas.openxmlformats.org/officeDocument/2006/relationships/image" Target="../media/image112.png"/><Relationship Id="rId12" Type="http://schemas.openxmlformats.org/officeDocument/2006/relationships/image" Target="../media/image118.png"/><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21.jpeg"/><Relationship Id="rId10" Type="http://schemas.openxmlformats.org/officeDocument/2006/relationships/image" Target="../media/image115.png"/><Relationship Id="rId4" Type="http://schemas.openxmlformats.org/officeDocument/2006/relationships/notesSlide" Target="../notesSlides/notesSlide38.xml"/><Relationship Id="rId9" Type="http://schemas.openxmlformats.org/officeDocument/2006/relationships/image" Target="../media/image114.png"/><Relationship Id="rId1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12.png"/><Relationship Id="rId5" Type="http://schemas.openxmlformats.org/officeDocument/2006/relationships/image" Target="../media/image122.png"/><Relationship Id="rId4"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12.png"/><Relationship Id="rId4" Type="http://schemas.openxmlformats.org/officeDocument/2006/relationships/image" Target="../media/image123.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5" Type="http://schemas.openxmlformats.org/officeDocument/2006/relationships/image" Target="../media/image12.png"/><Relationship Id="rId4"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12.png"/><Relationship Id="rId5" Type="http://schemas.openxmlformats.org/officeDocument/2006/relationships/image" Target="../media/image124.jpeg"/><Relationship Id="rId4"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12.png"/><Relationship Id="rId5" Type="http://schemas.openxmlformats.org/officeDocument/2006/relationships/image" Target="../media/image125.png"/><Relationship Id="rId4"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12.png"/><Relationship Id="rId5" Type="http://schemas.openxmlformats.org/officeDocument/2006/relationships/image" Target="../media/image126.png"/><Relationship Id="rId4"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12.png"/><Relationship Id="rId5" Type="http://schemas.openxmlformats.org/officeDocument/2006/relationships/image" Target="../media/image127.wmf"/><Relationship Id="rId4"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3.png"/><Relationship Id="rId5" Type="http://schemas.openxmlformats.org/officeDocument/2006/relationships/image" Target="../media/image128.png"/><Relationship Id="rId4"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av"/><Relationship Id="rId1" Type="http://schemas.microsoft.com/office/2007/relationships/media" Target="../media/media61.wav"/><Relationship Id="rId5" Type="http://schemas.openxmlformats.org/officeDocument/2006/relationships/image" Target="../media/image3.pn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2.wav"/><Relationship Id="rId1" Type="http://schemas.microsoft.com/office/2007/relationships/media" Target="../media/media62.wav"/><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av"/><Relationship Id="rId1" Type="http://schemas.microsoft.com/office/2007/relationships/media" Target="../media/media63.wav"/><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av"/><Relationship Id="rId1" Type="http://schemas.microsoft.com/office/2007/relationships/media" Target="../media/media64.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ΕΝΕΡΓΕΙΑ ΚΑΙ ΠΕΡΙΒΑΛΛΟΝ</a:t>
            </a:r>
            <a:endParaRPr lang="en-GB" dirty="0"/>
          </a:p>
        </p:txBody>
      </p:sp>
      <p:sp>
        <p:nvSpPr>
          <p:cNvPr id="5" name="Subtitle 4"/>
          <p:cNvSpPr>
            <a:spLocks noGrp="1"/>
          </p:cNvSpPr>
          <p:nvPr>
            <p:ph type="subTitle" idx="1"/>
          </p:nvPr>
        </p:nvSpPr>
        <p:spPr/>
        <p:txBody>
          <a:bodyPr/>
          <a:lstStyle/>
          <a:p>
            <a:r>
              <a:rPr lang="el-GR" smtClean="0"/>
              <a:t>ΔΙΑΛΕΞΗ 10</a:t>
            </a:r>
            <a:endParaRPr lang="el-GR" dirty="0" smtClean="0"/>
          </a:p>
          <a:p>
            <a:r>
              <a:rPr lang="el-GR" dirty="0" smtClean="0"/>
              <a:t>ΔΕΣΜΕΥΣΗ </a:t>
            </a:r>
            <a:r>
              <a:rPr lang="en-GB" dirty="0" smtClean="0"/>
              <a:t>CO</a:t>
            </a:r>
            <a:r>
              <a:rPr lang="en-GB" baseline="-25000" dirty="0" smtClean="0"/>
              <a:t>2</a:t>
            </a:r>
            <a:r>
              <a:rPr lang="en-GB" dirty="0" smtClean="0"/>
              <a:t> </a:t>
            </a:r>
            <a:r>
              <a:rPr lang="el-GR" dirty="0" smtClean="0"/>
              <a:t>ΚΑΙ ΠΕΡΙΒΑΛΛΟΝ</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9738772"/>
      </p:ext>
    </p:extLst>
  </p:cSld>
  <p:clrMapOvr>
    <a:masterClrMapping/>
  </p:clrMapOvr>
  <mc:AlternateContent xmlns:mc="http://schemas.openxmlformats.org/markup-compatibility/2006">
    <mc:Choice xmlns:p14="http://schemas.microsoft.com/office/powerpoint/2010/main" Requires="p14">
      <p:transition spd="slow" p14:dur="2000" advTm="9491"/>
    </mc:Choice>
    <mc:Fallback>
      <p:transition spd="slow" advTm="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normAutofit/>
          </a:bodyPr>
          <a:lstStyle/>
          <a:p>
            <a:r>
              <a:rPr lang="el-GR" dirty="0" smtClean="0"/>
              <a:t>ΤΟ ΔΙΟΞΕΙΔΙΟ ΤΟΥ ΑΝΘΡΑΚΑ </a:t>
            </a:r>
            <a:r>
              <a:rPr lang="en-US" dirty="0" smtClean="0"/>
              <a:t>(CO</a:t>
            </a:r>
            <a:r>
              <a:rPr lang="en-US" baseline="-25000" dirty="0" smtClean="0"/>
              <a:t>2</a:t>
            </a:r>
            <a:r>
              <a:rPr lang="en-US" dirty="0" smtClean="0"/>
              <a:t>)</a:t>
            </a:r>
            <a:endParaRPr lang="en-US" dirty="0" smtClean="0">
              <a:cs typeface="Arial" charset="0"/>
            </a:endParaRPr>
          </a:p>
        </p:txBody>
      </p:sp>
      <p:pic>
        <p:nvPicPr>
          <p:cNvPr id="7171" name="Picture 2"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t="17561" b="13658"/>
          <a:stretch>
            <a:fillRect/>
          </a:stretch>
        </p:blipFill>
        <p:spPr bwMode="auto">
          <a:xfrm>
            <a:off x="3581400" y="3632200"/>
            <a:ext cx="50292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3"/>
          <p:cNvSpPr>
            <a:spLocks noGrp="1" noChangeArrowheads="1"/>
          </p:cNvSpPr>
          <p:nvPr>
            <p:ph type="body" idx="4294967295"/>
          </p:nvPr>
        </p:nvSpPr>
        <p:spPr>
          <a:xfrm>
            <a:off x="457200" y="1676400"/>
            <a:ext cx="5410200" cy="2057400"/>
          </a:xfrm>
        </p:spPr>
        <p:txBody>
          <a:bodyPr>
            <a:normAutofit/>
          </a:bodyPr>
          <a:lstStyle/>
          <a:p>
            <a:pPr eaLnBrk="1" hangingPunct="1"/>
            <a:r>
              <a:rPr lang="el-GR" dirty="0" smtClean="0">
                <a:cs typeface="Arial" charset="0"/>
              </a:rPr>
              <a:t>Άχρωμο, άοσμο αέριο</a:t>
            </a:r>
            <a:endParaRPr lang="en-US" dirty="0" smtClean="0">
              <a:cs typeface="Arial" charset="0"/>
            </a:endParaRPr>
          </a:p>
          <a:p>
            <a:pPr eaLnBrk="1" hangingPunct="1"/>
            <a:r>
              <a:rPr lang="el-GR" dirty="0" smtClean="0">
                <a:cs typeface="Arial" charset="0"/>
              </a:rPr>
              <a:t>Μη αναφλέξιμο</a:t>
            </a:r>
            <a:endParaRPr lang="en-US" dirty="0" smtClean="0">
              <a:cs typeface="Arial" charset="0"/>
            </a:endParaRPr>
          </a:p>
          <a:p>
            <a:pPr eaLnBrk="1" hangingPunct="1"/>
            <a:r>
              <a:rPr lang="el-GR" dirty="0" smtClean="0">
                <a:cs typeface="Arial" charset="0"/>
              </a:rPr>
              <a:t>Παραπροϊόν της καύσης</a:t>
            </a:r>
            <a:endParaRPr lang="en-US" dirty="0" smtClean="0">
              <a:cs typeface="Arial" charset="0"/>
            </a:endParaRPr>
          </a:p>
          <a:p>
            <a:pPr eaLnBrk="1" hangingPunct="1">
              <a:buFontTx/>
              <a:buNone/>
            </a:pPr>
            <a:endParaRPr lang="en-US" dirty="0" smtClean="0">
              <a:cs typeface="Arial" charset="0"/>
            </a:endParaRPr>
          </a:p>
        </p:txBody>
      </p:sp>
      <p:sp>
        <p:nvSpPr>
          <p:cNvPr id="7173" name="Slide Number Placeholder 4"/>
          <p:cNvSpPr txBox="1">
            <a:spLocks/>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E6AD9DB1-6C16-450F-A778-4049280EFBDC}" type="slidenum">
              <a:rPr lang="en-US" sz="1000">
                <a:solidFill>
                  <a:srgbClr val="3C2310"/>
                </a:solidFill>
              </a:rPr>
              <a:pPr eaLnBrk="1" hangingPunct="1"/>
              <a:t>10</a:t>
            </a:fld>
            <a:endParaRPr lang="en-US" sz="1000">
              <a:solidFill>
                <a:srgbClr val="3C231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4710644"/>
      </p:ext>
    </p:extLst>
  </p:cSld>
  <p:clrMapOvr>
    <a:masterClrMapping/>
  </p:clrMapOvr>
  <mc:AlternateContent xmlns:mc="http://schemas.openxmlformats.org/markup-compatibility/2006">
    <mc:Choice xmlns:p14="http://schemas.microsoft.com/office/powerpoint/2010/main" Requires="p14">
      <p:transition spd="slow" p14:dur="2000" advTm="9830"/>
    </mc:Choice>
    <mc:Fallback>
      <p:transition spd="slow" advTm="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5" name="Picture 9" descr="GlassOfBubbles_SgtPepperedjane_cc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837113"/>
            <a:ext cx="55626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7" descr="DryIceStillLifeByOaPhoto_cc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1771650"/>
            <a:ext cx="33528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2"/>
          <p:cNvSpPr>
            <a:spLocks noGrp="1" noChangeArrowheads="1"/>
          </p:cNvSpPr>
          <p:nvPr>
            <p:ph type="title" idx="4294967295"/>
          </p:nvPr>
        </p:nvSpPr>
        <p:spPr/>
        <p:txBody>
          <a:bodyPr/>
          <a:lstStyle/>
          <a:p>
            <a:r>
              <a:rPr lang="el-GR" dirty="0"/>
              <a:t>ΤΟ ΔΙΟΞΕΙΔΙΟ ΤΟΥ ΑΝΘΡΑΚΑ </a:t>
            </a:r>
            <a:r>
              <a:rPr lang="en-US" dirty="0"/>
              <a:t>(CO</a:t>
            </a:r>
            <a:r>
              <a:rPr lang="en-US" baseline="-25000" dirty="0"/>
              <a:t>2</a:t>
            </a:r>
            <a:r>
              <a:rPr lang="en-US" dirty="0"/>
              <a:t>)</a:t>
            </a:r>
            <a:endParaRPr lang="en-US" dirty="0" smtClean="0">
              <a:cs typeface="Arial" charset="0"/>
            </a:endParaRPr>
          </a:p>
        </p:txBody>
      </p:sp>
      <p:sp>
        <p:nvSpPr>
          <p:cNvPr id="8197" name="Rectangle 3"/>
          <p:cNvSpPr>
            <a:spLocks noGrp="1" noChangeArrowheads="1"/>
          </p:cNvSpPr>
          <p:nvPr>
            <p:ph type="body" idx="4294967295"/>
          </p:nvPr>
        </p:nvSpPr>
        <p:spPr>
          <a:xfrm>
            <a:off x="97971" y="1196752"/>
            <a:ext cx="4628930" cy="2438400"/>
          </a:xfrm>
        </p:spPr>
        <p:txBody>
          <a:bodyPr/>
          <a:lstStyle/>
          <a:p>
            <a:r>
              <a:rPr lang="el-GR" dirty="0">
                <a:cs typeface="Arial" charset="0"/>
              </a:rPr>
              <a:t>Άχρωμο, άοσμο αέριο</a:t>
            </a:r>
            <a:endParaRPr lang="en-US" dirty="0">
              <a:cs typeface="Arial" charset="0"/>
            </a:endParaRPr>
          </a:p>
          <a:p>
            <a:r>
              <a:rPr lang="el-GR" dirty="0">
                <a:cs typeface="Arial" charset="0"/>
              </a:rPr>
              <a:t>Μη αναφλέξιμο</a:t>
            </a:r>
            <a:endParaRPr lang="en-US" dirty="0">
              <a:cs typeface="Arial" charset="0"/>
            </a:endParaRPr>
          </a:p>
          <a:p>
            <a:r>
              <a:rPr lang="el-GR" dirty="0">
                <a:cs typeface="Arial" charset="0"/>
              </a:rPr>
              <a:t>Παραπροϊόν της καύσης</a:t>
            </a:r>
            <a:endParaRPr lang="en-US" dirty="0">
              <a:cs typeface="Arial" charset="0"/>
            </a:endParaRPr>
          </a:p>
          <a:p>
            <a:pPr eaLnBrk="1" hangingPunct="1"/>
            <a:r>
              <a:rPr lang="el-GR" dirty="0" smtClean="0">
                <a:cs typeface="Arial" charset="0"/>
              </a:rPr>
              <a:t>Το χρησιμοποιούμε </a:t>
            </a:r>
            <a:r>
              <a:rPr lang="en-US" dirty="0" smtClean="0">
                <a:cs typeface="Arial" charset="0"/>
              </a:rPr>
              <a:t>:</a:t>
            </a:r>
          </a:p>
          <a:p>
            <a:pPr eaLnBrk="1" hangingPunct="1">
              <a:buFontTx/>
              <a:buNone/>
            </a:pPr>
            <a:endParaRPr lang="en-US" dirty="0" smtClean="0">
              <a:cs typeface="Arial" charset="0"/>
            </a:endParaRPr>
          </a:p>
          <a:p>
            <a:pPr eaLnBrk="1" hangingPunct="1">
              <a:buFontTx/>
              <a:buNone/>
            </a:pPr>
            <a:endParaRPr lang="en-US" dirty="0" smtClean="0">
              <a:cs typeface="Arial" charset="0"/>
            </a:endParaRPr>
          </a:p>
        </p:txBody>
      </p:sp>
      <p:sp>
        <p:nvSpPr>
          <p:cNvPr id="8198" name="Slide Number Placeholder 4"/>
          <p:cNvSpPr txBox="1">
            <a:spLocks/>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4AD8D00A-67D8-48D0-8612-99A4FCF0FA57}" type="slidenum">
              <a:rPr lang="en-US" sz="1000">
                <a:solidFill>
                  <a:srgbClr val="3C2310"/>
                </a:solidFill>
              </a:rPr>
              <a:pPr eaLnBrk="1" hangingPunct="1"/>
              <a:t>11</a:t>
            </a:fld>
            <a:endParaRPr lang="en-US" sz="1000">
              <a:solidFill>
                <a:srgbClr val="3C2310"/>
              </a:solidFill>
            </a:endParaRPr>
          </a:p>
        </p:txBody>
      </p:sp>
      <p:pic>
        <p:nvPicPr>
          <p:cNvPr id="111622" name="Picture 6" descr="FireExtinguisher_boviate_cc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4171950"/>
            <a:ext cx="3352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6" name="Rectangle 3"/>
          <p:cNvSpPr>
            <a:spLocks noChangeArrowheads="1"/>
          </p:cNvSpPr>
          <p:nvPr/>
        </p:nvSpPr>
        <p:spPr bwMode="auto">
          <a:xfrm>
            <a:off x="1442527" y="3369382"/>
            <a:ext cx="4193704" cy="139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61950" lvl="1" indent="-285750" algn="l">
              <a:spcBef>
                <a:spcPct val="20000"/>
              </a:spcBef>
              <a:buFont typeface="Arial" charset="0"/>
              <a:buChar char="–"/>
            </a:pPr>
            <a:r>
              <a:rPr lang="el-GR" b="1" dirty="0" smtClean="0">
                <a:solidFill>
                  <a:srgbClr val="C00000"/>
                </a:solidFill>
                <a:latin typeface="Arial" pitchFamily="34" charset="0"/>
                <a:cs typeface="Arial" pitchFamily="34" charset="0"/>
              </a:rPr>
              <a:t>Ψυκτικό ως ξηρό πάγο</a:t>
            </a:r>
            <a:endParaRPr lang="en-US" b="1" dirty="0">
              <a:solidFill>
                <a:srgbClr val="C00000"/>
              </a:solidFill>
              <a:latin typeface="Arial" pitchFamily="34" charset="0"/>
              <a:cs typeface="Arial" pitchFamily="34" charset="0"/>
            </a:endParaRPr>
          </a:p>
          <a:p>
            <a:pPr marL="361950" lvl="1" indent="-285750" algn="l">
              <a:spcBef>
                <a:spcPct val="20000"/>
              </a:spcBef>
              <a:buFont typeface="Arial" charset="0"/>
              <a:buChar char="–"/>
            </a:pPr>
            <a:r>
              <a:rPr lang="el-GR" b="1" dirty="0" smtClean="0">
                <a:solidFill>
                  <a:srgbClr val="C00000"/>
                </a:solidFill>
                <a:latin typeface="Arial" pitchFamily="34" charset="0"/>
                <a:cs typeface="Arial" pitchFamily="34" charset="0"/>
              </a:rPr>
              <a:t>Για τον αφρό στην σόδα</a:t>
            </a:r>
            <a:endParaRPr lang="en-US" b="1" dirty="0">
              <a:solidFill>
                <a:srgbClr val="C00000"/>
              </a:solidFill>
              <a:latin typeface="Arial" pitchFamily="34" charset="0"/>
              <a:cs typeface="Arial" pitchFamily="34" charset="0"/>
            </a:endParaRPr>
          </a:p>
          <a:p>
            <a:pPr marL="361950" lvl="1" indent="-285750" algn="l">
              <a:spcBef>
                <a:spcPct val="20000"/>
              </a:spcBef>
              <a:buFont typeface="Arial" charset="0"/>
              <a:buChar char="–"/>
            </a:pPr>
            <a:r>
              <a:rPr lang="el-GR" b="1" dirty="0" smtClean="0">
                <a:solidFill>
                  <a:srgbClr val="C00000"/>
                </a:solidFill>
                <a:latin typeface="Arial" pitchFamily="34" charset="0"/>
                <a:cs typeface="Arial" pitchFamily="34" charset="0"/>
              </a:rPr>
              <a:t>Στους πυροσβεστήρες</a:t>
            </a:r>
            <a:endParaRPr lang="en-US" b="1" dirty="0">
              <a:solidFill>
                <a:srgbClr val="C00000"/>
              </a:solidFill>
              <a:latin typeface="Arial" pitchFamily="34" charset="0"/>
              <a:cs typeface="Arial"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73273120"/>
      </p:ext>
    </p:extLst>
  </p:cSld>
  <p:clrMapOvr>
    <a:masterClrMapping/>
  </p:clrMapOvr>
  <mc:AlternateContent xmlns:mc="http://schemas.openxmlformats.org/markup-compatibility/2006">
    <mc:Choice xmlns:p14="http://schemas.microsoft.com/office/powerpoint/2010/main" Requires="p14">
      <p:transition spd="slow" p14:dur="2000" advTm="15238"/>
    </mc:Choice>
    <mc:Fallback>
      <p:transition spd="slow" advTm="15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1626"/>
                                        </p:tgtEl>
                                        <p:attrNameLst>
                                          <p:attrName>style.visibility</p:attrName>
                                        </p:attrNameLst>
                                      </p:cBhvr>
                                      <p:to>
                                        <p:strVal val="visible"/>
                                      </p:to>
                                    </p:set>
                                    <p:animEffect transition="in" filter="wipe(up)">
                                      <p:cBhvr>
                                        <p:cTn id="11" dur="5000"/>
                                        <p:tgtEl>
                                          <p:spTgt spid="111626"/>
                                        </p:tgtEl>
                                      </p:cBhvr>
                                    </p:animEffect>
                                  </p:childTnLst>
                                </p:cTn>
                              </p:par>
                              <p:par>
                                <p:cTn id="12" presetID="53" presetClass="entr" presetSubtype="0" fill="hold" nodeType="withEffect">
                                  <p:stCondLst>
                                    <p:cond delay="1000"/>
                                  </p:stCondLst>
                                  <p:childTnLst>
                                    <p:set>
                                      <p:cBhvr>
                                        <p:cTn id="13" dur="1" fill="hold">
                                          <p:stCondLst>
                                            <p:cond delay="0"/>
                                          </p:stCondLst>
                                        </p:cTn>
                                        <p:tgtEl>
                                          <p:spTgt spid="111623"/>
                                        </p:tgtEl>
                                        <p:attrNameLst>
                                          <p:attrName>style.visibility</p:attrName>
                                        </p:attrNameLst>
                                      </p:cBhvr>
                                      <p:to>
                                        <p:strVal val="visible"/>
                                      </p:to>
                                    </p:set>
                                    <p:anim calcmode="lin" valueType="num">
                                      <p:cBhvr>
                                        <p:cTn id="14" dur="500" fill="hold"/>
                                        <p:tgtEl>
                                          <p:spTgt spid="111623"/>
                                        </p:tgtEl>
                                        <p:attrNameLst>
                                          <p:attrName>ppt_w</p:attrName>
                                        </p:attrNameLst>
                                      </p:cBhvr>
                                      <p:tavLst>
                                        <p:tav tm="0">
                                          <p:val>
                                            <p:fltVal val="0"/>
                                          </p:val>
                                        </p:tav>
                                        <p:tav tm="100000">
                                          <p:val>
                                            <p:strVal val="#ppt_w"/>
                                          </p:val>
                                        </p:tav>
                                      </p:tavLst>
                                    </p:anim>
                                    <p:anim calcmode="lin" valueType="num">
                                      <p:cBhvr>
                                        <p:cTn id="15" dur="500" fill="hold"/>
                                        <p:tgtEl>
                                          <p:spTgt spid="111623"/>
                                        </p:tgtEl>
                                        <p:attrNameLst>
                                          <p:attrName>ppt_h</p:attrName>
                                        </p:attrNameLst>
                                      </p:cBhvr>
                                      <p:tavLst>
                                        <p:tav tm="0">
                                          <p:val>
                                            <p:fltVal val="0"/>
                                          </p:val>
                                        </p:tav>
                                        <p:tav tm="100000">
                                          <p:val>
                                            <p:strVal val="#ppt_h"/>
                                          </p:val>
                                        </p:tav>
                                      </p:tavLst>
                                    </p:anim>
                                    <p:animEffect transition="in" filter="fade">
                                      <p:cBhvr>
                                        <p:cTn id="16" dur="500"/>
                                        <p:tgtEl>
                                          <p:spTgt spid="111623"/>
                                        </p:tgtEl>
                                      </p:cBhvr>
                                    </p:animEffect>
                                  </p:childTnLst>
                                </p:cTn>
                              </p:par>
                              <p:par>
                                <p:cTn id="17" presetID="53" presetClass="entr" presetSubtype="0" fill="hold" nodeType="withEffect">
                                  <p:stCondLst>
                                    <p:cond delay="2000"/>
                                  </p:stCondLst>
                                  <p:childTnLst>
                                    <p:set>
                                      <p:cBhvr>
                                        <p:cTn id="18" dur="1" fill="hold">
                                          <p:stCondLst>
                                            <p:cond delay="0"/>
                                          </p:stCondLst>
                                        </p:cTn>
                                        <p:tgtEl>
                                          <p:spTgt spid="111625"/>
                                        </p:tgtEl>
                                        <p:attrNameLst>
                                          <p:attrName>style.visibility</p:attrName>
                                        </p:attrNameLst>
                                      </p:cBhvr>
                                      <p:to>
                                        <p:strVal val="visible"/>
                                      </p:to>
                                    </p:set>
                                    <p:anim calcmode="lin" valueType="num">
                                      <p:cBhvr>
                                        <p:cTn id="19" dur="500" fill="hold"/>
                                        <p:tgtEl>
                                          <p:spTgt spid="111625"/>
                                        </p:tgtEl>
                                        <p:attrNameLst>
                                          <p:attrName>ppt_w</p:attrName>
                                        </p:attrNameLst>
                                      </p:cBhvr>
                                      <p:tavLst>
                                        <p:tav tm="0">
                                          <p:val>
                                            <p:fltVal val="0"/>
                                          </p:val>
                                        </p:tav>
                                        <p:tav tm="100000">
                                          <p:val>
                                            <p:strVal val="#ppt_w"/>
                                          </p:val>
                                        </p:tav>
                                      </p:tavLst>
                                    </p:anim>
                                    <p:anim calcmode="lin" valueType="num">
                                      <p:cBhvr>
                                        <p:cTn id="20" dur="500" fill="hold"/>
                                        <p:tgtEl>
                                          <p:spTgt spid="111625"/>
                                        </p:tgtEl>
                                        <p:attrNameLst>
                                          <p:attrName>ppt_h</p:attrName>
                                        </p:attrNameLst>
                                      </p:cBhvr>
                                      <p:tavLst>
                                        <p:tav tm="0">
                                          <p:val>
                                            <p:fltVal val="0"/>
                                          </p:val>
                                        </p:tav>
                                        <p:tav tm="100000">
                                          <p:val>
                                            <p:strVal val="#ppt_h"/>
                                          </p:val>
                                        </p:tav>
                                      </p:tavLst>
                                    </p:anim>
                                    <p:animEffect transition="in" filter="fade">
                                      <p:cBhvr>
                                        <p:cTn id="21" dur="500"/>
                                        <p:tgtEl>
                                          <p:spTgt spid="111625"/>
                                        </p:tgtEl>
                                      </p:cBhvr>
                                    </p:animEffect>
                                  </p:childTnLst>
                                </p:cTn>
                              </p:par>
                              <p:par>
                                <p:cTn id="22" presetID="53" presetClass="entr" presetSubtype="0" fill="hold" nodeType="withEffect">
                                  <p:stCondLst>
                                    <p:cond delay="3000"/>
                                  </p:stCondLst>
                                  <p:childTnLst>
                                    <p:set>
                                      <p:cBhvr>
                                        <p:cTn id="23" dur="1" fill="hold">
                                          <p:stCondLst>
                                            <p:cond delay="0"/>
                                          </p:stCondLst>
                                        </p:cTn>
                                        <p:tgtEl>
                                          <p:spTgt spid="111622"/>
                                        </p:tgtEl>
                                        <p:attrNameLst>
                                          <p:attrName>style.visibility</p:attrName>
                                        </p:attrNameLst>
                                      </p:cBhvr>
                                      <p:to>
                                        <p:strVal val="visible"/>
                                      </p:to>
                                    </p:set>
                                    <p:anim calcmode="lin" valueType="num">
                                      <p:cBhvr>
                                        <p:cTn id="24" dur="500" fill="hold"/>
                                        <p:tgtEl>
                                          <p:spTgt spid="111622"/>
                                        </p:tgtEl>
                                        <p:attrNameLst>
                                          <p:attrName>ppt_w</p:attrName>
                                        </p:attrNameLst>
                                      </p:cBhvr>
                                      <p:tavLst>
                                        <p:tav tm="0">
                                          <p:val>
                                            <p:fltVal val="0"/>
                                          </p:val>
                                        </p:tav>
                                        <p:tav tm="100000">
                                          <p:val>
                                            <p:strVal val="#ppt_w"/>
                                          </p:val>
                                        </p:tav>
                                      </p:tavLst>
                                    </p:anim>
                                    <p:anim calcmode="lin" valueType="num">
                                      <p:cBhvr>
                                        <p:cTn id="25" dur="500" fill="hold"/>
                                        <p:tgtEl>
                                          <p:spTgt spid="111622"/>
                                        </p:tgtEl>
                                        <p:attrNameLst>
                                          <p:attrName>ppt_h</p:attrName>
                                        </p:attrNameLst>
                                      </p:cBhvr>
                                      <p:tavLst>
                                        <p:tav tm="0">
                                          <p:val>
                                            <p:fltVal val="0"/>
                                          </p:val>
                                        </p:tav>
                                        <p:tav tm="100000">
                                          <p:val>
                                            <p:strVal val="#ppt_h"/>
                                          </p:val>
                                        </p:tav>
                                      </p:tavLst>
                                    </p:anim>
                                    <p:animEffect transition="in" filter="fade">
                                      <p:cBhvr>
                                        <p:cTn id="26" dur="500"/>
                                        <p:tgtEl>
                                          <p:spTgt spid="1116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116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oneil.net/EarthBumpScatter1.jpg"/>
          <p:cNvPicPr>
            <a:picLocks noChangeAspect="1" noChangeArrowheads="1"/>
          </p:cNvPicPr>
          <p:nvPr/>
        </p:nvPicPr>
        <p:blipFill rotWithShape="1">
          <a:blip r:embed="rId6">
            <a:extLst>
              <a:ext uri="{28A0092B-C50C-407E-A947-70E740481C1C}">
                <a14:useLocalDpi xmlns:a14="http://schemas.microsoft.com/office/drawing/2010/main" val="0"/>
              </a:ext>
            </a:extLst>
          </a:blip>
          <a:srcRect t="12077"/>
          <a:stretch/>
        </p:blipFill>
        <p:spPr bwMode="auto">
          <a:xfrm>
            <a:off x="-76200" y="611297"/>
            <a:ext cx="9308592" cy="63791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a:spLocks/>
          </p:cNvSpPr>
          <p:nvPr/>
        </p:nvSpPr>
        <p:spPr>
          <a:xfrm>
            <a:off x="6095" y="610210"/>
            <a:ext cx="9144000" cy="4778654"/>
          </a:xfrm>
          <a:prstGeom prst="rect">
            <a:avLst/>
          </a:prstGeom>
          <a:gradFill>
            <a:gsLst>
              <a:gs pos="0">
                <a:srgbClr val="0070C0"/>
              </a:gs>
              <a:gs pos="10000">
                <a:srgbClr val="00B0F0"/>
              </a:gs>
              <a:gs pos="97000">
                <a:srgbClr val="9FE6F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78% </a:t>
            </a:r>
            <a:r>
              <a:rPr lang="el-GR" sz="4000" dirty="0" smtClean="0">
                <a:effectLst>
                  <a:outerShdw blurRad="38100" dist="38100" dir="2700000" algn="tl">
                    <a:srgbClr val="000000">
                      <a:alpha val="43137"/>
                    </a:srgbClr>
                  </a:outerShdw>
                </a:effectLst>
                <a:latin typeface="Arial" pitchFamily="34" charset="0"/>
                <a:cs typeface="Arial" pitchFamily="34" charset="0"/>
              </a:rPr>
              <a:t>άζωτο</a:t>
            </a:r>
            <a:endParaRPr lang="en-US"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21" name="Rectangle 20"/>
          <p:cNvSpPr/>
          <p:nvPr/>
        </p:nvSpPr>
        <p:spPr>
          <a:xfrm>
            <a:off x="0" y="5510784"/>
            <a:ext cx="9144000" cy="1267358"/>
          </a:xfrm>
          <a:prstGeom prst="rect">
            <a:avLst/>
          </a:prstGeom>
          <a:gradFill>
            <a:gsLst>
              <a:gs pos="0">
                <a:srgbClr val="C00000"/>
              </a:gs>
              <a:gs pos="10000">
                <a:srgbClr val="FF0000"/>
              </a:gs>
              <a:gs pos="97000">
                <a:srgbClr val="FF4F4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latin typeface="Arial" pitchFamily="34" charset="0"/>
                <a:cs typeface="Arial" pitchFamily="34" charset="0"/>
              </a:rPr>
              <a:t>21% </a:t>
            </a:r>
            <a:r>
              <a:rPr lang="el-GR" sz="4000" b="1" dirty="0" smtClean="0">
                <a:effectLst>
                  <a:outerShdw blurRad="38100" dist="38100" dir="2700000" algn="tl">
                    <a:srgbClr val="000000">
                      <a:alpha val="43137"/>
                    </a:srgbClr>
                  </a:outerShdw>
                </a:effectLst>
                <a:latin typeface="Arial" pitchFamily="34" charset="0"/>
                <a:cs typeface="Arial" pitchFamily="34" charset="0"/>
              </a:rPr>
              <a:t>οξυγόνο</a:t>
            </a:r>
            <a:endParaRPr lang="en-US"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23" name="Title 2"/>
          <p:cNvSpPr txBox="1">
            <a:spLocks/>
          </p:cNvSpPr>
          <p:nvPr/>
        </p:nvSpPr>
        <p:spPr>
          <a:xfrm>
            <a:off x="9828584" y="813392"/>
            <a:ext cx="4605045" cy="3733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baseline="0">
                <a:solidFill>
                  <a:schemeClr val="bg1"/>
                </a:solidFill>
                <a:latin typeface="Arial" pitchFamily="34" charset="0"/>
                <a:ea typeface="+mj-ea"/>
                <a:cs typeface="Arial" pitchFamily="34" charset="0"/>
              </a:defRPr>
            </a:lvl1pPr>
          </a:lstStyle>
          <a:p>
            <a:pPr algn="l"/>
            <a:r>
              <a:rPr lang="en-US" sz="2800" dirty="0" smtClean="0">
                <a:solidFill>
                  <a:schemeClr val="bg2">
                    <a:lumMod val="50000"/>
                  </a:schemeClr>
                </a:solidFill>
                <a:effectLst>
                  <a:outerShdw blurRad="38100" dist="38100" dir="2700000" algn="tl">
                    <a:srgbClr val="000000">
                      <a:alpha val="43137"/>
                    </a:srgbClr>
                  </a:outerShdw>
                </a:effectLst>
              </a:rPr>
              <a:t>78% </a:t>
            </a:r>
            <a:r>
              <a:rPr lang="el-GR" sz="2800" dirty="0" smtClean="0">
                <a:solidFill>
                  <a:schemeClr val="bg2">
                    <a:lumMod val="50000"/>
                  </a:schemeClr>
                </a:solidFill>
                <a:effectLst>
                  <a:outerShdw blurRad="38100" dist="38100" dir="2700000" algn="tl">
                    <a:srgbClr val="000000">
                      <a:alpha val="43137"/>
                    </a:srgbClr>
                  </a:outerShdw>
                </a:effectLst>
              </a:rPr>
              <a:t>άζωτο</a:t>
            </a:r>
            <a:endParaRPr lang="en-US" sz="2800" dirty="0" smtClean="0">
              <a:solidFill>
                <a:schemeClr val="bg2">
                  <a:lumMod val="50000"/>
                </a:schemeClr>
              </a:solidFill>
              <a:effectLst>
                <a:outerShdw blurRad="38100" dist="38100" dir="2700000" algn="tl">
                  <a:srgbClr val="000000">
                    <a:alpha val="43137"/>
                  </a:srgbClr>
                </a:outerShdw>
              </a:effectLst>
            </a:endParaRPr>
          </a:p>
          <a:p>
            <a:pPr algn="l"/>
            <a:endParaRPr lang="en-US" sz="2800" dirty="0" smtClean="0">
              <a:solidFill>
                <a:schemeClr val="tx1"/>
              </a:solidFill>
            </a:endParaRPr>
          </a:p>
          <a:p>
            <a:pPr algn="l"/>
            <a:r>
              <a:rPr lang="en-US" sz="2800" dirty="0" smtClean="0">
                <a:solidFill>
                  <a:schemeClr val="accent2">
                    <a:lumMod val="75000"/>
                  </a:schemeClr>
                </a:solidFill>
                <a:effectLst>
                  <a:outerShdw blurRad="38100" dist="38100" dir="2700000" algn="tl">
                    <a:srgbClr val="000000">
                      <a:alpha val="43137"/>
                    </a:srgbClr>
                  </a:outerShdw>
                </a:effectLst>
              </a:rPr>
              <a:t>21% </a:t>
            </a:r>
            <a:r>
              <a:rPr lang="el-GR" sz="2800" dirty="0" smtClean="0">
                <a:solidFill>
                  <a:schemeClr val="accent2">
                    <a:lumMod val="75000"/>
                  </a:schemeClr>
                </a:solidFill>
                <a:effectLst>
                  <a:outerShdw blurRad="38100" dist="38100" dir="2700000" algn="tl">
                    <a:srgbClr val="000000">
                      <a:alpha val="43137"/>
                    </a:srgbClr>
                  </a:outerShdw>
                </a:effectLst>
              </a:rPr>
              <a:t>οξυγόνο</a:t>
            </a:r>
            <a:endParaRPr lang="en-US" sz="2800" dirty="0" smtClean="0">
              <a:solidFill>
                <a:schemeClr val="accent2">
                  <a:lumMod val="75000"/>
                </a:schemeClr>
              </a:solidFill>
              <a:effectLst>
                <a:outerShdw blurRad="38100" dist="38100" dir="2700000" algn="tl">
                  <a:srgbClr val="000000">
                    <a:alpha val="43137"/>
                  </a:srgbClr>
                </a:outerShdw>
              </a:effectLst>
            </a:endParaRPr>
          </a:p>
          <a:p>
            <a:pPr algn="l"/>
            <a:endParaRPr lang="en-US" sz="2800" dirty="0" smtClean="0">
              <a:solidFill>
                <a:schemeClr val="tx1"/>
              </a:solidFill>
            </a:endParaRPr>
          </a:p>
          <a:p>
            <a:pPr algn="l"/>
            <a:r>
              <a:rPr lang="en-US" sz="2800" dirty="0" smtClean="0">
                <a:solidFill>
                  <a:srgbClr val="7030A0"/>
                </a:solidFill>
                <a:effectLst>
                  <a:outerShdw blurRad="38100" dist="38100" dir="2700000" algn="tl">
                    <a:srgbClr val="000000">
                      <a:alpha val="43137"/>
                    </a:srgbClr>
                  </a:outerShdw>
                </a:effectLst>
              </a:rPr>
              <a:t>  1% </a:t>
            </a:r>
            <a:r>
              <a:rPr lang="el-GR" sz="2800" dirty="0" smtClean="0">
                <a:solidFill>
                  <a:srgbClr val="7030A0"/>
                </a:solidFill>
                <a:effectLst>
                  <a:outerShdw blurRad="38100" dist="38100" dir="2700000" algn="tl">
                    <a:srgbClr val="000000">
                      <a:alpha val="43137"/>
                    </a:srgbClr>
                  </a:outerShdw>
                </a:effectLst>
              </a:rPr>
              <a:t>λοιπά αέρια</a:t>
            </a:r>
            <a:endParaRPr lang="en-US" sz="2800" dirty="0" smtClean="0">
              <a:solidFill>
                <a:srgbClr val="7030A0"/>
              </a:solidFill>
              <a:effectLst>
                <a:outerShdw blurRad="38100" dist="38100" dir="2700000" algn="tl">
                  <a:srgbClr val="000000">
                    <a:alpha val="43137"/>
                  </a:srgbClr>
                </a:outerShdw>
              </a:effectLst>
            </a:endParaRPr>
          </a:p>
          <a:p>
            <a:pPr algn="l"/>
            <a:endParaRPr lang="en-US" sz="2800" dirty="0" smtClean="0">
              <a:solidFill>
                <a:schemeClr val="tx1"/>
              </a:solidFill>
            </a:endParaRPr>
          </a:p>
          <a:p>
            <a:pPr algn="l"/>
            <a:r>
              <a:rPr lang="en-US" sz="2800" dirty="0" smtClean="0">
                <a:solidFill>
                  <a:srgbClr val="00B050"/>
                </a:solidFill>
                <a:effectLst>
                  <a:outerShdw blurRad="38100" dist="38100" dir="2700000" algn="tl">
                    <a:srgbClr val="000000">
                      <a:alpha val="43137"/>
                    </a:srgbClr>
                  </a:outerShdw>
                </a:effectLst>
              </a:rPr>
              <a:t>0.04% CO</a:t>
            </a:r>
            <a:r>
              <a:rPr lang="en-US" sz="2800" baseline="-25000" dirty="0" smtClean="0">
                <a:solidFill>
                  <a:srgbClr val="00B050"/>
                </a:solidFill>
                <a:effectLst>
                  <a:outerShdw blurRad="38100" dist="38100" dir="2700000" algn="tl">
                    <a:srgbClr val="000000">
                      <a:alpha val="43137"/>
                    </a:srgbClr>
                  </a:outerShdw>
                </a:effectLst>
              </a:rPr>
              <a:t>2</a:t>
            </a:r>
            <a:r>
              <a:rPr lang="en-US" sz="2800" dirty="0" smtClean="0">
                <a:solidFill>
                  <a:srgbClr val="00B050"/>
                </a:solidFill>
                <a:effectLst>
                  <a:outerShdw blurRad="38100" dist="38100" dir="2700000" algn="tl">
                    <a:srgbClr val="000000">
                      <a:alpha val="43137"/>
                    </a:srgbClr>
                  </a:outerShdw>
                </a:effectLst>
              </a:rPr>
              <a:t> </a:t>
            </a:r>
            <a:endParaRPr lang="en-US" sz="2800" dirty="0">
              <a:solidFill>
                <a:srgbClr val="00B050"/>
              </a:solidFill>
              <a:effectLst>
                <a:outerShdw blurRad="38100" dist="38100" dir="2700000" algn="tl">
                  <a:srgbClr val="000000">
                    <a:alpha val="43137"/>
                  </a:srgbClr>
                </a:outerShdw>
              </a:effectLst>
            </a:endParaRPr>
          </a:p>
        </p:txBody>
      </p:sp>
      <p:sp>
        <p:nvSpPr>
          <p:cNvPr id="16" name="Rectangle 15"/>
          <p:cNvSpPr/>
          <p:nvPr/>
        </p:nvSpPr>
        <p:spPr>
          <a:xfrm>
            <a:off x="0" y="5399460"/>
            <a:ext cx="9144000" cy="118872"/>
          </a:xfrm>
          <a:prstGeom prst="rect">
            <a:avLst/>
          </a:prstGeom>
          <a:gradFill>
            <a:gsLst>
              <a:gs pos="0">
                <a:srgbClr val="7030A0"/>
              </a:gs>
              <a:gs pos="10000">
                <a:srgbClr val="9954CC"/>
              </a:gs>
              <a:gs pos="98000">
                <a:srgbClr val="9954C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75573" y="5083314"/>
            <a:ext cx="4605045" cy="707886"/>
          </a:xfrm>
          <a:prstGeom prst="rect">
            <a:avLst/>
          </a:prstGeom>
          <a:noFill/>
        </p:spPr>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1% </a:t>
            </a:r>
            <a:r>
              <a:rPr lang="el-GR" sz="4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λοιπά αέρια</a:t>
            </a:r>
            <a:endParaRPr lang="en-US" sz="4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2" name="Rectangle 21"/>
          <p:cNvSpPr/>
          <p:nvPr/>
        </p:nvSpPr>
        <p:spPr>
          <a:xfrm>
            <a:off x="8488680" y="5388864"/>
            <a:ext cx="182880" cy="1188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2619408">
            <a:off x="7774029" y="4794071"/>
            <a:ext cx="670560" cy="484632"/>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7" descr="W:\Daly\Images\PCORCO2Sources\CO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17"/>
          <a:stretch/>
        </p:blipFill>
        <p:spPr bwMode="auto">
          <a:xfrm>
            <a:off x="6400800" y="3616071"/>
            <a:ext cx="1949977" cy="110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648200" y="3825231"/>
            <a:ext cx="1775444" cy="707886"/>
          </a:xfrm>
          <a:prstGeom prst="rect">
            <a:avLst/>
          </a:prstGeom>
          <a:noFill/>
        </p:spPr>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0.04%</a:t>
            </a:r>
            <a:endParaRPr lang="en-US" sz="4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itle 1"/>
          <p:cNvSpPr>
            <a:spLocks noGrp="1"/>
          </p:cNvSpPr>
          <p:nvPr>
            <p:ph type="title"/>
          </p:nvPr>
        </p:nvSpPr>
        <p:spPr>
          <a:xfrm>
            <a:off x="457200" y="116632"/>
            <a:ext cx="8229600" cy="499674"/>
          </a:xfrm>
        </p:spPr>
        <p:txBody>
          <a:bodyPr>
            <a:normAutofit fontScale="90000"/>
          </a:bodyPr>
          <a:lstStyle/>
          <a:p>
            <a:r>
              <a:rPr lang="el-GR" smtClean="0"/>
              <a:t>ΑΤΜΟΣΦΑΙΡΑ : ΠΟΣΟΣΤΙΑΙΑ ΣΥΣΤΑΣΗ</a:t>
            </a:r>
            <a:endParaRPr lang="en-GB"/>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49522803"/>
      </p:ext>
    </p:extLst>
  </p:cSld>
  <p:clrMapOvr>
    <a:masterClrMapping/>
  </p:clrMapOvr>
  <mc:AlternateContent xmlns:mc="http://schemas.openxmlformats.org/markup-compatibility/2006">
    <mc:Choice xmlns:p14="http://schemas.microsoft.com/office/powerpoint/2010/main" Requires="p14">
      <p:transition spd="slow" p14:dur="2000" advTm="1348"/>
    </mc:Choice>
    <mc:Fallback>
      <p:transition spd="slow" advTm="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1500"/>
                            </p:stCondLst>
                            <p:childTnLst>
                              <p:par>
                                <p:cTn id="40" presetID="53" presetClass="entr" presetSubtype="16"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7"/>
                </p:tgtEl>
              </p:cMediaNode>
            </p:audio>
          </p:childTnLst>
        </p:cTn>
      </p:par>
    </p:tnLst>
    <p:bldLst>
      <p:bldP spid="20" grpId="0" animBg="1"/>
      <p:bldP spid="21" grpId="0" animBg="1"/>
      <p:bldP spid="16" grpId="0" animBg="1"/>
      <p:bldP spid="4" grpId="0"/>
      <p:bldP spid="22" grpId="0" animBg="1"/>
      <p:bldP spid="25"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408238"/>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2"/>
          <p:cNvSpPr>
            <a:spLocks noGrp="1" noChangeArrowheads="1"/>
          </p:cNvSpPr>
          <p:nvPr>
            <p:ph type="title" idx="4294967295"/>
          </p:nvPr>
        </p:nvSpPr>
        <p:spPr>
          <a:xfrm>
            <a:off x="-336062" y="11113"/>
            <a:ext cx="4114800" cy="1784350"/>
          </a:xfrm>
        </p:spPr>
        <p:txBody>
          <a:bodyPr>
            <a:normAutofit fontScale="90000"/>
          </a:bodyPr>
          <a:lstStyle/>
          <a:p>
            <a:r>
              <a:rPr lang="el-GR" dirty="0" smtClean="0">
                <a:solidFill>
                  <a:srgbClr val="003399"/>
                </a:solidFill>
              </a:rPr>
              <a:t>Ο κύκλος </a:t>
            </a:r>
            <a:r>
              <a:rPr lang="el-GR" smtClean="0">
                <a:solidFill>
                  <a:srgbClr val="003399"/>
                </a:solidFill>
              </a:rPr>
              <a:t>του άνθρακα</a:t>
            </a:r>
            <a:r>
              <a:rPr lang="el-GR">
                <a:solidFill>
                  <a:srgbClr val="003399"/>
                </a:solidFill>
              </a:rPr>
              <a:t> </a:t>
            </a:r>
            <a:r>
              <a:rPr lang="el-GR" smtClean="0">
                <a:solidFill>
                  <a:srgbClr val="003399"/>
                </a:solidFill>
              </a:rPr>
              <a:t>-</a:t>
            </a:r>
            <a:br>
              <a:rPr lang="el-GR" smtClean="0">
                <a:solidFill>
                  <a:srgbClr val="003399"/>
                </a:solidFill>
              </a:rPr>
            </a:br>
            <a:r>
              <a:rPr lang="el-GR" smtClean="0">
                <a:solidFill>
                  <a:srgbClr val="003399"/>
                </a:solidFill>
              </a:rPr>
              <a:t>10</a:t>
            </a:r>
            <a:r>
              <a:rPr lang="el-GR" baseline="30000" smtClean="0">
                <a:solidFill>
                  <a:srgbClr val="003399"/>
                </a:solidFill>
              </a:rPr>
              <a:t>9</a:t>
            </a:r>
            <a:r>
              <a:rPr lang="el-GR" smtClean="0">
                <a:solidFill>
                  <a:srgbClr val="003399"/>
                </a:solidFill>
              </a:rPr>
              <a:t> </a:t>
            </a:r>
            <a:r>
              <a:rPr lang="el-GR" smtClean="0">
                <a:solidFill>
                  <a:srgbClr val="003399"/>
                </a:solidFill>
              </a:rPr>
              <a:t>Τόννοι </a:t>
            </a:r>
            <a:r>
              <a:rPr lang="en-GB" smtClean="0">
                <a:solidFill>
                  <a:srgbClr val="003399"/>
                </a:solidFill>
              </a:rPr>
              <a:t>C</a:t>
            </a:r>
            <a:r>
              <a:rPr lang="el-GR" smtClean="0">
                <a:solidFill>
                  <a:srgbClr val="003399"/>
                </a:solidFill>
              </a:rPr>
              <a:t> </a:t>
            </a:r>
            <a:endParaRPr lang="en-US" dirty="0" smtClean="0">
              <a:solidFill>
                <a:srgbClr val="003399"/>
              </a:solidFill>
            </a:endParaRPr>
          </a:p>
        </p:txBody>
      </p:sp>
      <p:pic>
        <p:nvPicPr>
          <p:cNvPr id="12294" name="Picture 9"/>
          <p:cNvPicPr>
            <a:picLocks noChangeAspect="1"/>
          </p:cNvPicPr>
          <p:nvPr/>
        </p:nvPicPr>
        <p:blipFill rotWithShape="1">
          <a:blip r:embed="rId8">
            <a:extLst>
              <a:ext uri="{28A0092B-C50C-407E-A947-70E740481C1C}">
                <a14:useLocalDpi xmlns:a14="http://schemas.microsoft.com/office/drawing/2010/main" val="0"/>
              </a:ext>
            </a:extLst>
          </a:blip>
          <a:srcRect b="22435"/>
          <a:stretch/>
        </p:blipFill>
        <p:spPr bwMode="auto">
          <a:xfrm>
            <a:off x="1430338" y="1928813"/>
            <a:ext cx="6824662"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10000" y="666750"/>
            <a:ext cx="1119188"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3809999" y="3562350"/>
            <a:ext cx="7620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800" i="0">
                <a:solidFill>
                  <a:srgbClr val="C00000"/>
                </a:solidFill>
                <a:latin typeface="Cambria Math" panose="02040503050406030204" pitchFamily="18" charset="0"/>
                <a:ea typeface="Cambria Math" panose="02040503050406030204" pitchFamily="18" charset="0"/>
              </a:rPr>
              <a:t>90</a:t>
            </a:r>
          </a:p>
        </p:txBody>
      </p:sp>
      <p:sp>
        <p:nvSpPr>
          <p:cNvPr id="15" name="TextBox 14"/>
          <p:cNvSpPr txBox="1">
            <a:spLocks noChangeArrowheads="1"/>
          </p:cNvSpPr>
          <p:nvPr/>
        </p:nvSpPr>
        <p:spPr bwMode="auto">
          <a:xfrm>
            <a:off x="2843808" y="4957763"/>
            <a:ext cx="1499593" cy="523220"/>
          </a:xfrm>
          <a:prstGeom prst="rect">
            <a:avLst/>
          </a:prstGeom>
          <a:noFill/>
          <a:ln>
            <a:noFill/>
          </a:ln>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defRPr/>
            </a:pPr>
            <a:r>
              <a:rPr lang="en-US" sz="2000" b="1" i="0" dirty="0" smtClean="0">
                <a:solidFill>
                  <a:schemeClr val="bg1"/>
                </a:solidFill>
                <a:effectLst>
                  <a:outerShdw blurRad="38100" dist="38100" dir="2700000" algn="tl">
                    <a:srgbClr val="000000">
                      <a:alpha val="43137"/>
                    </a:srgbClr>
                  </a:outerShdw>
                </a:effectLst>
                <a:latin typeface="Myriad Pro" pitchFamily="34" charset="0"/>
              </a:rPr>
              <a:t>(</a:t>
            </a:r>
            <a:r>
              <a:rPr lang="en-US" sz="2800" i="0" dirty="0">
                <a:solidFill>
                  <a:srgbClr val="C00000"/>
                </a:solidFill>
                <a:latin typeface="Cambria Math" panose="02040503050406030204" pitchFamily="18" charset="0"/>
                <a:ea typeface="Cambria Math" panose="02040503050406030204" pitchFamily="18" charset="0"/>
              </a:rPr>
              <a:t>37,000</a:t>
            </a:r>
            <a:r>
              <a:rPr lang="en-US" sz="2000" b="1" i="0" dirty="0" smtClean="0">
                <a:solidFill>
                  <a:schemeClr val="bg1"/>
                </a:solidFill>
                <a:effectLst>
                  <a:outerShdw blurRad="38100" dist="38100" dir="2700000" algn="tl">
                    <a:srgbClr val="000000">
                      <a:alpha val="43137"/>
                    </a:srgbClr>
                  </a:outerShdw>
                </a:effectLst>
                <a:latin typeface="Myriad Pro" pitchFamily="34" charset="0"/>
              </a:rPr>
              <a:t>)</a:t>
            </a:r>
          </a:p>
        </p:txBody>
      </p:sp>
      <p:sp>
        <p:nvSpPr>
          <p:cNvPr id="16" name="TextBox 15"/>
          <p:cNvSpPr txBox="1">
            <a:spLocks noChangeArrowheads="1"/>
          </p:cNvSpPr>
          <p:nvPr/>
        </p:nvSpPr>
        <p:spPr bwMode="auto">
          <a:xfrm>
            <a:off x="7927974" y="414665"/>
            <a:ext cx="930276" cy="523220"/>
          </a:xfrm>
          <a:prstGeom prst="rect">
            <a:avLst/>
          </a:prstGeom>
          <a:noFill/>
          <a:ln>
            <a:noFill/>
          </a:ln>
          <a:effectLst>
            <a:outerShdw blurRad="50800" dist="38100" dir="5400000" algn="t" rotWithShape="0">
              <a:prstClr val="black">
                <a:alpha val="40000"/>
              </a:prstClr>
            </a:outerShdw>
          </a:effectLst>
        </p:spPr>
        <p:txBody>
          <a:bodyPr wrap="square" anchor="ct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defRPr/>
            </a:pPr>
            <a:r>
              <a:rPr lang="en-US" sz="2000" b="1" i="0" dirty="0" smtClean="0">
                <a:solidFill>
                  <a:schemeClr val="bg1"/>
                </a:solidFill>
                <a:latin typeface="Myriad Pro" pitchFamily="34" charset="0"/>
              </a:rPr>
              <a:t>(</a:t>
            </a:r>
            <a:r>
              <a:rPr lang="en-US" sz="2800" i="0" dirty="0">
                <a:solidFill>
                  <a:srgbClr val="C00000"/>
                </a:solidFill>
                <a:latin typeface="Cambria Math" panose="02040503050406030204" pitchFamily="18" charset="0"/>
                <a:ea typeface="Cambria Math" panose="02040503050406030204" pitchFamily="18" charset="0"/>
              </a:rPr>
              <a:t>800</a:t>
            </a:r>
            <a:r>
              <a:rPr lang="en-US" sz="2000" b="1" i="0" dirty="0" smtClean="0">
                <a:solidFill>
                  <a:schemeClr val="bg1"/>
                </a:solidFill>
                <a:latin typeface="Myriad Pro" pitchFamily="34" charset="0"/>
              </a:rPr>
              <a:t>)</a:t>
            </a:r>
          </a:p>
        </p:txBody>
      </p:sp>
      <p:sp>
        <p:nvSpPr>
          <p:cNvPr id="17" name="TextBox 16"/>
          <p:cNvSpPr txBox="1">
            <a:spLocks noChangeArrowheads="1"/>
          </p:cNvSpPr>
          <p:nvPr/>
        </p:nvSpPr>
        <p:spPr bwMode="auto">
          <a:xfrm>
            <a:off x="3656012" y="381000"/>
            <a:ext cx="7135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800" b="1" i="0">
                <a:solidFill>
                  <a:srgbClr val="C00000"/>
                </a:solidFill>
                <a:latin typeface="Cambria Math" panose="02040503050406030204" pitchFamily="18" charset="0"/>
                <a:ea typeface="Cambria Math" panose="02040503050406030204" pitchFamily="18" charset="0"/>
              </a:rPr>
              <a:t>60</a:t>
            </a:r>
          </a:p>
        </p:txBody>
      </p:sp>
      <p:sp>
        <p:nvSpPr>
          <p:cNvPr id="18" name="TextBox 17"/>
          <p:cNvSpPr txBox="1">
            <a:spLocks noChangeArrowheads="1"/>
          </p:cNvSpPr>
          <p:nvPr/>
        </p:nvSpPr>
        <p:spPr bwMode="auto">
          <a:xfrm>
            <a:off x="6042025" y="1595438"/>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b="1" i="0">
                <a:solidFill>
                  <a:srgbClr val="C00000"/>
                </a:solidFill>
                <a:latin typeface="Cambria Math" panose="02040503050406030204" pitchFamily="18" charset="0"/>
                <a:ea typeface="Cambria Math" panose="02040503050406030204" pitchFamily="18" charset="0"/>
              </a:rPr>
              <a:t>60</a:t>
            </a:r>
            <a:endParaRPr lang="en-US" sz="2000" b="1" i="0">
              <a:solidFill>
                <a:srgbClr val="C00000"/>
              </a:solidFill>
              <a:latin typeface="Cambria Math" panose="02040503050406030204" pitchFamily="18" charset="0"/>
              <a:ea typeface="Cambria Math" panose="02040503050406030204" pitchFamily="18" charset="0"/>
            </a:endParaRPr>
          </a:p>
        </p:txBody>
      </p:sp>
      <p:sp>
        <p:nvSpPr>
          <p:cNvPr id="19" name="TextBox 18"/>
          <p:cNvSpPr txBox="1">
            <a:spLocks noChangeArrowheads="1"/>
          </p:cNvSpPr>
          <p:nvPr/>
        </p:nvSpPr>
        <p:spPr bwMode="auto">
          <a:xfrm>
            <a:off x="4572001" y="152400"/>
            <a:ext cx="852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800" i="0">
                <a:solidFill>
                  <a:srgbClr val="C00000"/>
                </a:solidFill>
                <a:latin typeface="Cambria Math" panose="02040503050406030204" pitchFamily="18" charset="0"/>
                <a:ea typeface="Cambria Math" panose="02040503050406030204" pitchFamily="18" charset="0"/>
              </a:rPr>
              <a:t>120</a:t>
            </a:r>
          </a:p>
        </p:txBody>
      </p:sp>
      <p:sp>
        <p:nvSpPr>
          <p:cNvPr id="21" name="TextBox 20"/>
          <p:cNvSpPr txBox="1">
            <a:spLocks noChangeArrowheads="1"/>
          </p:cNvSpPr>
          <p:nvPr/>
        </p:nvSpPr>
        <p:spPr bwMode="auto">
          <a:xfrm>
            <a:off x="6478588" y="4370388"/>
            <a:ext cx="1449386" cy="523220"/>
          </a:xfrm>
          <a:prstGeom prst="rect">
            <a:avLst/>
          </a:prstGeom>
          <a:noFill/>
          <a:ln>
            <a:noFill/>
          </a:ln>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defRPr/>
            </a:pPr>
            <a:r>
              <a:rPr lang="en-US" sz="2000" b="1" i="0" dirty="0" smtClean="0">
                <a:solidFill>
                  <a:schemeClr val="bg1"/>
                </a:solidFill>
                <a:effectLst>
                  <a:outerShdw blurRad="38100" dist="38100" dir="2700000" algn="tl">
                    <a:srgbClr val="000000">
                      <a:alpha val="43137"/>
                    </a:srgbClr>
                  </a:outerShdw>
                </a:effectLst>
                <a:latin typeface="Myriad Pro" pitchFamily="34" charset="0"/>
              </a:rPr>
              <a:t>(</a:t>
            </a:r>
            <a:r>
              <a:rPr lang="en-US" sz="2800" i="0" dirty="0">
                <a:solidFill>
                  <a:srgbClr val="C00000"/>
                </a:solidFill>
                <a:latin typeface="Cambria Math" panose="02040503050406030204" pitchFamily="18" charset="0"/>
                <a:ea typeface="Cambria Math" panose="02040503050406030204" pitchFamily="18" charset="0"/>
              </a:rPr>
              <a:t>10,000</a:t>
            </a:r>
            <a:r>
              <a:rPr lang="en-US" sz="2000" b="1" i="0" dirty="0" smtClean="0">
                <a:solidFill>
                  <a:schemeClr val="bg1"/>
                </a:solidFill>
                <a:effectLst>
                  <a:outerShdw blurRad="38100" dist="38100" dir="2700000" algn="tl">
                    <a:srgbClr val="000000">
                      <a:alpha val="43137"/>
                    </a:srgbClr>
                  </a:outerShdw>
                </a:effectLst>
                <a:latin typeface="Myriad Pro" pitchFamily="34" charset="0"/>
              </a:rPr>
              <a:t>)</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21581" y="2235200"/>
            <a:ext cx="18161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5157669" y="2885420"/>
            <a:ext cx="1222375" cy="523220"/>
          </a:xfrm>
          <a:prstGeom prst="rect">
            <a:avLst/>
          </a:prstGeom>
          <a:noFill/>
          <a:ln>
            <a:noFill/>
          </a:ln>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defRPr/>
            </a:pPr>
            <a:r>
              <a:rPr lang="en-US" sz="2000" b="1" i="0" dirty="0" smtClean="0">
                <a:solidFill>
                  <a:schemeClr val="bg1"/>
                </a:solidFill>
                <a:effectLst>
                  <a:outerShdw blurRad="38100" dist="38100" dir="2700000" algn="tl">
                    <a:srgbClr val="000000">
                      <a:alpha val="43137"/>
                    </a:srgbClr>
                  </a:outerShdw>
                </a:effectLst>
                <a:latin typeface="Myriad Pro" pitchFamily="34" charset="0"/>
              </a:rPr>
              <a:t>(</a:t>
            </a:r>
            <a:r>
              <a:rPr lang="en-US" sz="2800" i="0" dirty="0">
                <a:solidFill>
                  <a:srgbClr val="C00000"/>
                </a:solidFill>
                <a:latin typeface="Cambria Math" panose="02040503050406030204" pitchFamily="18" charset="0"/>
                <a:ea typeface="Cambria Math" panose="02040503050406030204" pitchFamily="18" charset="0"/>
              </a:rPr>
              <a:t>2300</a:t>
            </a:r>
            <a:r>
              <a:rPr lang="en-US" sz="2000" b="1" i="0" dirty="0" smtClean="0">
                <a:solidFill>
                  <a:schemeClr val="bg1"/>
                </a:solidFill>
                <a:effectLst>
                  <a:outerShdw blurRad="38100" dist="38100" dir="2700000" algn="tl">
                    <a:srgbClr val="000000">
                      <a:alpha val="43137"/>
                    </a:srgbClr>
                  </a:outerShdw>
                </a:effectLst>
                <a:latin typeface="Myriad Pro" pitchFamily="34" charset="0"/>
              </a:rPr>
              <a:t>)</a:t>
            </a:r>
          </a:p>
        </p:txBody>
      </p:sp>
      <p:sp>
        <p:nvSpPr>
          <p:cNvPr id="2" name="TextBox 1"/>
          <p:cNvSpPr txBox="1"/>
          <p:nvPr/>
        </p:nvSpPr>
        <p:spPr>
          <a:xfrm>
            <a:off x="-24606" y="3720334"/>
            <a:ext cx="2076326" cy="1384995"/>
          </a:xfrm>
          <a:prstGeom prst="rect">
            <a:avLst/>
          </a:prstGeom>
          <a:noFill/>
        </p:spPr>
        <p:txBody>
          <a:bodyPr wrap="square">
            <a:spAutoFit/>
          </a:bodyPr>
          <a:lstStyle/>
          <a:p>
            <a:pPr algn="ctr">
              <a:defRPr/>
            </a:pPr>
            <a:r>
              <a:rPr lang="en-US" sz="2800">
                <a:solidFill>
                  <a:srgbClr val="C00000"/>
                </a:solidFill>
                <a:latin typeface="Cambria Math" panose="02040503050406030204" pitchFamily="18" charset="0"/>
                <a:ea typeface="Cambria Math" panose="02040503050406030204" pitchFamily="18" charset="0"/>
              </a:rPr>
              <a:t>Billion</a:t>
            </a:r>
            <a:r>
              <a:rPr lang="en-US" sz="2000" b="1">
                <a:solidFill>
                  <a:schemeClr val="bg1"/>
                </a:solidFill>
                <a:effectLst>
                  <a:outerShdw blurRad="38100" dist="38100" dir="2700000" algn="tl">
                    <a:srgbClr val="000000">
                      <a:alpha val="43137"/>
                    </a:srgbClr>
                  </a:outerShdw>
                </a:effectLst>
              </a:rPr>
              <a:t> </a:t>
            </a:r>
            <a:r>
              <a:rPr lang="en-US" sz="2800" smtClean="0">
                <a:solidFill>
                  <a:srgbClr val="C00000"/>
                </a:solidFill>
                <a:latin typeface="Cambria Math" panose="02040503050406030204" pitchFamily="18" charset="0"/>
                <a:ea typeface="Cambria Math" panose="02040503050406030204" pitchFamily="18" charset="0"/>
              </a:rPr>
              <a:t>ton</a:t>
            </a:r>
            <a:r>
              <a:rPr lang="en-GB" sz="2800" smtClean="0">
                <a:solidFill>
                  <a:srgbClr val="C00000"/>
                </a:solidFill>
                <a:latin typeface="Cambria Math" panose="02040503050406030204" pitchFamily="18" charset="0"/>
                <a:ea typeface="Cambria Math" panose="02040503050406030204" pitchFamily="18" charset="0"/>
              </a:rPr>
              <a:t>ne</a:t>
            </a:r>
            <a:r>
              <a:rPr lang="en-US" sz="2800" smtClean="0">
                <a:solidFill>
                  <a:srgbClr val="C00000"/>
                </a:solidFill>
                <a:latin typeface="Cambria Math" panose="02040503050406030204" pitchFamily="18" charset="0"/>
                <a:ea typeface="Cambria Math" panose="02040503050406030204" pitchFamily="18" charset="0"/>
              </a:rPr>
              <a:t>s</a:t>
            </a:r>
            <a:r>
              <a:rPr lang="en-US" sz="2000" b="1" smtClean="0">
                <a:solidFill>
                  <a:schemeClr val="bg1"/>
                </a:solidFill>
                <a:effectLst>
                  <a:outerShdw blurRad="38100" dist="38100" dir="2700000" algn="tl">
                    <a:srgbClr val="000000">
                      <a:alpha val="43137"/>
                    </a:srgbClr>
                  </a:outerShdw>
                </a:effectLst>
              </a:rPr>
              <a:t> </a:t>
            </a:r>
            <a:r>
              <a:rPr lang="en-US" sz="2800" dirty="0">
                <a:solidFill>
                  <a:srgbClr val="C00000"/>
                </a:solidFill>
                <a:latin typeface="Cambria Math" panose="02040503050406030204" pitchFamily="18" charset="0"/>
                <a:ea typeface="Cambria Math" panose="02040503050406030204" pitchFamily="18" charset="0"/>
              </a:rPr>
              <a:t>of</a:t>
            </a:r>
            <a:r>
              <a:rPr lang="en-US" sz="2000" b="1" dirty="0">
                <a:solidFill>
                  <a:schemeClr val="bg1"/>
                </a:solidFill>
                <a:effectLst>
                  <a:outerShdw blurRad="38100" dist="38100" dir="2700000" algn="tl">
                    <a:srgbClr val="000000">
                      <a:alpha val="43137"/>
                    </a:srgbClr>
                  </a:outerShdw>
                </a:effectLst>
              </a:rPr>
              <a:t> </a:t>
            </a:r>
            <a:r>
              <a:rPr lang="en-US" sz="2800" dirty="0">
                <a:solidFill>
                  <a:srgbClr val="C00000"/>
                </a:solidFill>
                <a:latin typeface="Cambria Math" panose="02040503050406030204" pitchFamily="18" charset="0"/>
                <a:ea typeface="Cambria Math" panose="02040503050406030204" pitchFamily="18" charset="0"/>
              </a:rPr>
              <a:t>carbon</a:t>
            </a:r>
          </a:p>
        </p:txBody>
      </p:sp>
      <p:sp>
        <p:nvSpPr>
          <p:cNvPr id="23" name="TextBox 22"/>
          <p:cNvSpPr txBox="1">
            <a:spLocks noChangeArrowheads="1"/>
          </p:cNvSpPr>
          <p:nvPr/>
        </p:nvSpPr>
        <p:spPr bwMode="auto">
          <a:xfrm>
            <a:off x="1430338" y="2362200"/>
            <a:ext cx="773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800" i="0">
                <a:solidFill>
                  <a:srgbClr val="C00000"/>
                </a:solidFill>
                <a:latin typeface="Cambria Math" panose="02040503050406030204" pitchFamily="18" charset="0"/>
                <a:ea typeface="Cambria Math" panose="02040503050406030204" pitchFamily="18" charset="0"/>
              </a:rPr>
              <a:t>90</a:t>
            </a:r>
          </a:p>
        </p:txBody>
      </p:sp>
      <p:pic>
        <p:nvPicPr>
          <p:cNvPr id="26" name="Picture 25"/>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bwMode="auto">
          <a:xfrm>
            <a:off x="5175250" y="228600"/>
            <a:ext cx="90805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rotWithShape="1">
          <a:blip r:embed="rId12">
            <a:extLst>
              <a:ext uri="{28A0092B-C50C-407E-A947-70E740481C1C}">
                <a14:useLocalDpi xmlns:a14="http://schemas.microsoft.com/office/drawing/2010/main" val="0"/>
              </a:ext>
            </a:extLst>
          </a:blip>
          <a:srcRect l="47378"/>
          <a:stretch/>
        </p:blipFill>
        <p:spPr bwMode="auto">
          <a:xfrm>
            <a:off x="6105129" y="228600"/>
            <a:ext cx="95567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26637037"/>
      </p:ext>
    </p:extLst>
  </p:cSld>
  <p:clrMapOvr>
    <a:masterClrMapping/>
  </p:clrMapOvr>
  <mc:AlternateContent xmlns:mc="http://schemas.openxmlformats.org/markup-compatibility/2006">
    <mc:Choice xmlns:p14="http://schemas.microsoft.com/office/powerpoint/2010/main" Requires="p14">
      <p:transition spd="slow" p14:dur="2000" advTm="67891"/>
    </mc:Choice>
    <mc:Fallback>
      <p:transition spd="slow" advTm="6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250" fill="hold"/>
                                        <p:tgtEl>
                                          <p:spTgt spid="16"/>
                                        </p:tgtEl>
                                        <p:attrNameLst>
                                          <p:attrName>ppt_w</p:attrName>
                                        </p:attrNameLst>
                                      </p:cBhvr>
                                      <p:tavLst>
                                        <p:tav tm="0">
                                          <p:val>
                                            <p:fltVal val="0"/>
                                          </p:val>
                                        </p:tav>
                                        <p:tav tm="100000">
                                          <p:val>
                                            <p:strVal val="#ppt_w"/>
                                          </p:val>
                                        </p:tav>
                                      </p:tavLst>
                                    </p:anim>
                                    <p:anim calcmode="lin" valueType="num">
                                      <p:cBhvr>
                                        <p:cTn id="12" dur="250" fill="hold"/>
                                        <p:tgtEl>
                                          <p:spTgt spid="16"/>
                                        </p:tgtEl>
                                        <p:attrNameLst>
                                          <p:attrName>ppt_h</p:attrName>
                                        </p:attrNameLst>
                                      </p:cBhvr>
                                      <p:tavLst>
                                        <p:tav tm="0">
                                          <p:val>
                                            <p:fltVal val="0"/>
                                          </p:val>
                                        </p:tav>
                                        <p:tav tm="100000">
                                          <p:val>
                                            <p:strVal val="#ppt_h"/>
                                          </p:val>
                                        </p:tav>
                                      </p:tavLst>
                                    </p:anim>
                                    <p:animEffect transition="in" filter="fade">
                                      <p:cBhvr>
                                        <p:cTn id="13" dur="250"/>
                                        <p:tgtEl>
                                          <p:spTgt spid="1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250" fill="hold"/>
                                        <p:tgtEl>
                                          <p:spTgt spid="22"/>
                                        </p:tgtEl>
                                        <p:attrNameLst>
                                          <p:attrName>ppt_w</p:attrName>
                                        </p:attrNameLst>
                                      </p:cBhvr>
                                      <p:tavLst>
                                        <p:tav tm="0">
                                          <p:val>
                                            <p:fltVal val="0"/>
                                          </p:val>
                                        </p:tav>
                                        <p:tav tm="100000">
                                          <p:val>
                                            <p:strVal val="#ppt_w"/>
                                          </p:val>
                                        </p:tav>
                                      </p:tavLst>
                                    </p:anim>
                                    <p:anim calcmode="lin" valueType="num">
                                      <p:cBhvr>
                                        <p:cTn id="19" dur="250" fill="hold"/>
                                        <p:tgtEl>
                                          <p:spTgt spid="22"/>
                                        </p:tgtEl>
                                        <p:attrNameLst>
                                          <p:attrName>ppt_h</p:attrName>
                                        </p:attrNameLst>
                                      </p:cBhvr>
                                      <p:tavLst>
                                        <p:tav tm="0">
                                          <p:val>
                                            <p:fltVal val="0"/>
                                          </p:val>
                                        </p:tav>
                                        <p:tav tm="100000">
                                          <p:val>
                                            <p:strVal val="#ppt_h"/>
                                          </p:val>
                                        </p:tav>
                                      </p:tavLst>
                                    </p:anim>
                                    <p:animEffect transition="in" filter="fade">
                                      <p:cBhvr>
                                        <p:cTn id="20" dur="25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50" fill="hold"/>
                                        <p:tgtEl>
                                          <p:spTgt spid="15"/>
                                        </p:tgtEl>
                                        <p:attrNameLst>
                                          <p:attrName>ppt_w</p:attrName>
                                        </p:attrNameLst>
                                      </p:cBhvr>
                                      <p:tavLst>
                                        <p:tav tm="0">
                                          <p:val>
                                            <p:fltVal val="0"/>
                                          </p:val>
                                        </p:tav>
                                        <p:tav tm="100000">
                                          <p:val>
                                            <p:strVal val="#ppt_w"/>
                                          </p:val>
                                        </p:tav>
                                      </p:tavLst>
                                    </p:anim>
                                    <p:anim calcmode="lin" valueType="num">
                                      <p:cBhvr>
                                        <p:cTn id="26" dur="250" fill="hold"/>
                                        <p:tgtEl>
                                          <p:spTgt spid="15"/>
                                        </p:tgtEl>
                                        <p:attrNameLst>
                                          <p:attrName>ppt_h</p:attrName>
                                        </p:attrNameLst>
                                      </p:cBhvr>
                                      <p:tavLst>
                                        <p:tav tm="0">
                                          <p:val>
                                            <p:fltVal val="0"/>
                                          </p:val>
                                        </p:tav>
                                        <p:tav tm="100000">
                                          <p:val>
                                            <p:strVal val="#ppt_h"/>
                                          </p:val>
                                        </p:tav>
                                      </p:tavLst>
                                    </p:anim>
                                    <p:animEffect transition="in" filter="fade">
                                      <p:cBhvr>
                                        <p:cTn id="27" dur="25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50" fill="hold"/>
                                        <p:tgtEl>
                                          <p:spTgt spid="21"/>
                                        </p:tgtEl>
                                        <p:attrNameLst>
                                          <p:attrName>ppt_w</p:attrName>
                                        </p:attrNameLst>
                                      </p:cBhvr>
                                      <p:tavLst>
                                        <p:tav tm="0">
                                          <p:val>
                                            <p:fltVal val="0"/>
                                          </p:val>
                                        </p:tav>
                                        <p:tav tm="100000">
                                          <p:val>
                                            <p:strVal val="#ppt_w"/>
                                          </p:val>
                                        </p:tav>
                                      </p:tavLst>
                                    </p:anim>
                                    <p:anim calcmode="lin" valueType="num">
                                      <p:cBhvr>
                                        <p:cTn id="33" dur="250" fill="hold"/>
                                        <p:tgtEl>
                                          <p:spTgt spid="21"/>
                                        </p:tgtEl>
                                        <p:attrNameLst>
                                          <p:attrName>ppt_h</p:attrName>
                                        </p:attrNameLst>
                                      </p:cBhvr>
                                      <p:tavLst>
                                        <p:tav tm="0">
                                          <p:val>
                                            <p:fltVal val="0"/>
                                          </p:val>
                                        </p:tav>
                                        <p:tav tm="100000">
                                          <p:val>
                                            <p:strVal val="#ppt_h"/>
                                          </p:val>
                                        </p:tav>
                                      </p:tavLst>
                                    </p:anim>
                                    <p:animEffect transition="in" filter="fade">
                                      <p:cBhvr>
                                        <p:cTn id="34" dur="25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250" fill="hold"/>
                                        <p:tgtEl>
                                          <p:spTgt spid="26"/>
                                        </p:tgtEl>
                                        <p:attrNameLst>
                                          <p:attrName>ppt_w</p:attrName>
                                        </p:attrNameLst>
                                      </p:cBhvr>
                                      <p:tavLst>
                                        <p:tav tm="0">
                                          <p:val>
                                            <p:fltVal val="0"/>
                                          </p:val>
                                        </p:tav>
                                        <p:tav tm="100000">
                                          <p:val>
                                            <p:strVal val="#ppt_w"/>
                                          </p:val>
                                        </p:tav>
                                      </p:tavLst>
                                    </p:anim>
                                    <p:anim calcmode="lin" valueType="num">
                                      <p:cBhvr>
                                        <p:cTn id="40" dur="250" fill="hold"/>
                                        <p:tgtEl>
                                          <p:spTgt spid="26"/>
                                        </p:tgtEl>
                                        <p:attrNameLst>
                                          <p:attrName>ppt_h</p:attrName>
                                        </p:attrNameLst>
                                      </p:cBhvr>
                                      <p:tavLst>
                                        <p:tav tm="0">
                                          <p:val>
                                            <p:fltVal val="0"/>
                                          </p:val>
                                        </p:tav>
                                        <p:tav tm="100000">
                                          <p:val>
                                            <p:strVal val="#ppt_h"/>
                                          </p:val>
                                        </p:tav>
                                      </p:tavLst>
                                    </p:anim>
                                    <p:anim calcmode="lin" valueType="num">
                                      <p:cBhvr>
                                        <p:cTn id="41" dur="250" fill="hold"/>
                                        <p:tgtEl>
                                          <p:spTgt spid="26"/>
                                        </p:tgtEl>
                                        <p:attrNameLst>
                                          <p:attrName>style.rotation</p:attrName>
                                        </p:attrNameLst>
                                      </p:cBhvr>
                                      <p:tavLst>
                                        <p:tav tm="0">
                                          <p:val>
                                            <p:fltVal val="90"/>
                                          </p:val>
                                        </p:tav>
                                        <p:tav tm="100000">
                                          <p:val>
                                            <p:fltVal val="0"/>
                                          </p:val>
                                        </p:tav>
                                      </p:tavLst>
                                    </p:anim>
                                    <p:animEffect transition="in" filter="fade">
                                      <p:cBhvr>
                                        <p:cTn id="42" dur="25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250" fill="hold"/>
                                        <p:tgtEl>
                                          <p:spTgt spid="27"/>
                                        </p:tgtEl>
                                        <p:attrNameLst>
                                          <p:attrName>ppt_w</p:attrName>
                                        </p:attrNameLst>
                                      </p:cBhvr>
                                      <p:tavLst>
                                        <p:tav tm="0">
                                          <p:val>
                                            <p:fltVal val="0"/>
                                          </p:val>
                                        </p:tav>
                                        <p:tav tm="100000">
                                          <p:val>
                                            <p:strVal val="#ppt_w"/>
                                          </p:val>
                                        </p:tav>
                                      </p:tavLst>
                                    </p:anim>
                                    <p:anim calcmode="lin" valueType="num">
                                      <p:cBhvr>
                                        <p:cTn id="48" dur="250" fill="hold"/>
                                        <p:tgtEl>
                                          <p:spTgt spid="27"/>
                                        </p:tgtEl>
                                        <p:attrNameLst>
                                          <p:attrName>ppt_h</p:attrName>
                                        </p:attrNameLst>
                                      </p:cBhvr>
                                      <p:tavLst>
                                        <p:tav tm="0">
                                          <p:val>
                                            <p:fltVal val="0"/>
                                          </p:val>
                                        </p:tav>
                                        <p:tav tm="100000">
                                          <p:val>
                                            <p:strVal val="#ppt_h"/>
                                          </p:val>
                                        </p:tav>
                                      </p:tavLst>
                                    </p:anim>
                                    <p:anim calcmode="lin" valueType="num">
                                      <p:cBhvr>
                                        <p:cTn id="49" dur="250" fill="hold"/>
                                        <p:tgtEl>
                                          <p:spTgt spid="27"/>
                                        </p:tgtEl>
                                        <p:attrNameLst>
                                          <p:attrName>style.rotation</p:attrName>
                                        </p:attrNameLst>
                                      </p:cBhvr>
                                      <p:tavLst>
                                        <p:tav tm="0">
                                          <p:val>
                                            <p:fltVal val="90"/>
                                          </p:val>
                                        </p:tav>
                                        <p:tav tm="100000">
                                          <p:val>
                                            <p:fltVal val="0"/>
                                          </p:val>
                                        </p:tav>
                                      </p:tavLst>
                                    </p:anim>
                                    <p:animEffect transition="in" filter="fade">
                                      <p:cBhvr>
                                        <p:cTn id="50" dur="25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fltVal val="0"/>
                                          </p:val>
                                        </p:tav>
                                        <p:tav tm="100000">
                                          <p:val>
                                            <p:strVal val="#ppt_w"/>
                                          </p:val>
                                        </p:tav>
                                      </p:tavLst>
                                    </p:anim>
                                    <p:anim calcmode="lin" valueType="num">
                                      <p:cBhvr>
                                        <p:cTn id="56" dur="250" fill="hold"/>
                                        <p:tgtEl>
                                          <p:spTgt spid="19"/>
                                        </p:tgtEl>
                                        <p:attrNameLst>
                                          <p:attrName>ppt_h</p:attrName>
                                        </p:attrNameLst>
                                      </p:cBhvr>
                                      <p:tavLst>
                                        <p:tav tm="0">
                                          <p:val>
                                            <p:fltVal val="0"/>
                                          </p:val>
                                        </p:tav>
                                        <p:tav tm="100000">
                                          <p:val>
                                            <p:strVal val="#ppt_h"/>
                                          </p:val>
                                        </p:tav>
                                      </p:tavLst>
                                    </p:anim>
                                    <p:animEffect transition="in" filter="fade">
                                      <p:cBhvr>
                                        <p:cTn id="57" dur="25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250" fill="hold"/>
                                        <p:tgtEl>
                                          <p:spTgt spid="18"/>
                                        </p:tgtEl>
                                        <p:attrNameLst>
                                          <p:attrName>ppt_w</p:attrName>
                                        </p:attrNameLst>
                                      </p:cBhvr>
                                      <p:tavLst>
                                        <p:tav tm="0">
                                          <p:val>
                                            <p:fltVal val="0"/>
                                          </p:val>
                                        </p:tav>
                                        <p:tav tm="100000">
                                          <p:val>
                                            <p:strVal val="#ppt_w"/>
                                          </p:val>
                                        </p:tav>
                                      </p:tavLst>
                                    </p:anim>
                                    <p:anim calcmode="lin" valueType="num">
                                      <p:cBhvr>
                                        <p:cTn id="63" dur="250" fill="hold"/>
                                        <p:tgtEl>
                                          <p:spTgt spid="18"/>
                                        </p:tgtEl>
                                        <p:attrNameLst>
                                          <p:attrName>ppt_h</p:attrName>
                                        </p:attrNameLst>
                                      </p:cBhvr>
                                      <p:tavLst>
                                        <p:tav tm="0">
                                          <p:val>
                                            <p:fltVal val="0"/>
                                          </p:val>
                                        </p:tav>
                                        <p:tav tm="100000">
                                          <p:val>
                                            <p:strVal val="#ppt_h"/>
                                          </p:val>
                                        </p:tav>
                                      </p:tavLst>
                                    </p:anim>
                                    <p:animEffect transition="in" filter="fade">
                                      <p:cBhvr>
                                        <p:cTn id="64" dur="25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down)">
                                      <p:cBhvr>
                                        <p:cTn id="69" dur="250"/>
                                        <p:tgtEl>
                                          <p:spTgt spid="3"/>
                                        </p:tgtEl>
                                      </p:cBhvr>
                                    </p:animEffect>
                                  </p:childTnLst>
                                </p:cTn>
                              </p:par>
                            </p:childTnLst>
                          </p:cTn>
                        </p:par>
                        <p:par>
                          <p:cTn id="70" fill="hold">
                            <p:stCondLst>
                              <p:cond delay="250"/>
                            </p:stCondLst>
                            <p:childTnLst>
                              <p:par>
                                <p:cTn id="71" presetID="22" presetClass="entr" presetSubtype="4"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25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250" fill="hold"/>
                                        <p:tgtEl>
                                          <p:spTgt spid="25"/>
                                        </p:tgtEl>
                                        <p:attrNameLst>
                                          <p:attrName>ppt_w</p:attrName>
                                        </p:attrNameLst>
                                      </p:cBhvr>
                                      <p:tavLst>
                                        <p:tav tm="0">
                                          <p:val>
                                            <p:fltVal val="0"/>
                                          </p:val>
                                        </p:tav>
                                        <p:tav tm="100000">
                                          <p:val>
                                            <p:strVal val="#ppt_w"/>
                                          </p:val>
                                        </p:tav>
                                      </p:tavLst>
                                    </p:anim>
                                    <p:anim calcmode="lin" valueType="num">
                                      <p:cBhvr>
                                        <p:cTn id="79" dur="250" fill="hold"/>
                                        <p:tgtEl>
                                          <p:spTgt spid="25"/>
                                        </p:tgtEl>
                                        <p:attrNameLst>
                                          <p:attrName>ppt_h</p:attrName>
                                        </p:attrNameLst>
                                      </p:cBhvr>
                                      <p:tavLst>
                                        <p:tav tm="0">
                                          <p:val>
                                            <p:fltVal val="0"/>
                                          </p:val>
                                        </p:tav>
                                        <p:tav tm="100000">
                                          <p:val>
                                            <p:strVal val="#ppt_h"/>
                                          </p:val>
                                        </p:tav>
                                      </p:tavLst>
                                    </p:anim>
                                    <p:anim calcmode="lin" valueType="num">
                                      <p:cBhvr>
                                        <p:cTn id="80" dur="250" fill="hold"/>
                                        <p:tgtEl>
                                          <p:spTgt spid="25"/>
                                        </p:tgtEl>
                                        <p:attrNameLst>
                                          <p:attrName>style.rotation</p:attrName>
                                        </p:attrNameLst>
                                      </p:cBhvr>
                                      <p:tavLst>
                                        <p:tav tm="0">
                                          <p:val>
                                            <p:fltVal val="90"/>
                                          </p:val>
                                        </p:tav>
                                        <p:tav tm="100000">
                                          <p:val>
                                            <p:fltVal val="0"/>
                                          </p:val>
                                        </p:tav>
                                      </p:tavLst>
                                    </p:anim>
                                    <p:animEffect transition="in" filter="fade">
                                      <p:cBhvr>
                                        <p:cTn id="81" dur="25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250" fill="hold"/>
                                        <p:tgtEl>
                                          <p:spTgt spid="23"/>
                                        </p:tgtEl>
                                        <p:attrNameLst>
                                          <p:attrName>ppt_w</p:attrName>
                                        </p:attrNameLst>
                                      </p:cBhvr>
                                      <p:tavLst>
                                        <p:tav tm="0">
                                          <p:val>
                                            <p:fltVal val="0"/>
                                          </p:val>
                                        </p:tav>
                                        <p:tav tm="100000">
                                          <p:val>
                                            <p:strVal val="#ppt_w"/>
                                          </p:val>
                                        </p:tav>
                                      </p:tavLst>
                                    </p:anim>
                                    <p:anim calcmode="lin" valueType="num">
                                      <p:cBhvr>
                                        <p:cTn id="87" dur="250" fill="hold"/>
                                        <p:tgtEl>
                                          <p:spTgt spid="23"/>
                                        </p:tgtEl>
                                        <p:attrNameLst>
                                          <p:attrName>ppt_h</p:attrName>
                                        </p:attrNameLst>
                                      </p:cBhvr>
                                      <p:tavLst>
                                        <p:tav tm="0">
                                          <p:val>
                                            <p:fltVal val="0"/>
                                          </p:val>
                                        </p:tav>
                                        <p:tav tm="100000">
                                          <p:val>
                                            <p:strVal val="#ppt_h"/>
                                          </p:val>
                                        </p:tav>
                                      </p:tavLst>
                                    </p:anim>
                                    <p:animEffect transition="in" filter="fade">
                                      <p:cBhvr>
                                        <p:cTn id="88" dur="250"/>
                                        <p:tgtEl>
                                          <p:spTgt spid="23"/>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p:cTn id="93" dur="250" fill="hold"/>
                                        <p:tgtEl>
                                          <p:spTgt spid="14"/>
                                        </p:tgtEl>
                                        <p:attrNameLst>
                                          <p:attrName>ppt_w</p:attrName>
                                        </p:attrNameLst>
                                      </p:cBhvr>
                                      <p:tavLst>
                                        <p:tav tm="0">
                                          <p:val>
                                            <p:fltVal val="0"/>
                                          </p:val>
                                        </p:tav>
                                        <p:tav tm="100000">
                                          <p:val>
                                            <p:strVal val="#ppt_w"/>
                                          </p:val>
                                        </p:tav>
                                      </p:tavLst>
                                    </p:anim>
                                    <p:anim calcmode="lin" valueType="num">
                                      <p:cBhvr>
                                        <p:cTn id="94" dur="250" fill="hold"/>
                                        <p:tgtEl>
                                          <p:spTgt spid="14"/>
                                        </p:tgtEl>
                                        <p:attrNameLst>
                                          <p:attrName>ppt_h</p:attrName>
                                        </p:attrNameLst>
                                      </p:cBhvr>
                                      <p:tavLst>
                                        <p:tav tm="0">
                                          <p:val>
                                            <p:fltVal val="0"/>
                                          </p:val>
                                        </p:tav>
                                        <p:tav tm="100000">
                                          <p:val>
                                            <p:strVal val="#ppt_h"/>
                                          </p:val>
                                        </p:tav>
                                      </p:tavLst>
                                    </p:anim>
                                    <p:animEffect transition="in" filter="fade">
                                      <p:cBhvr>
                                        <p:cTn id="95"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6" fill="hold" display="0">
                  <p:stCondLst>
                    <p:cond delay="indefinite"/>
                  </p:stCondLst>
                  <p:endCondLst>
                    <p:cond evt="onStopAudio" delay="0">
                      <p:tgtEl>
                        <p:sldTgt/>
                      </p:tgtEl>
                    </p:cond>
                  </p:endCondLst>
                </p:cTn>
                <p:tgtEl>
                  <p:spTgt spid="6"/>
                </p:tgtEl>
              </p:cMediaNode>
            </p:audio>
          </p:childTnLst>
        </p:cTn>
      </p:par>
    </p:tnLst>
    <p:bldLst>
      <p:bldP spid="14" grpId="0"/>
      <p:bldP spid="15" grpId="0"/>
      <p:bldP spid="16" grpId="0"/>
      <p:bldP spid="17" grpId="0"/>
      <p:bldP spid="18" grpId="0"/>
      <p:bldP spid="19"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fontScale="90000"/>
          </a:bodyPr>
          <a:lstStyle/>
          <a:p>
            <a:r>
              <a:rPr lang="el-GR" dirty="0" smtClean="0"/>
              <a:t>Το φαινόμενο του θερμοκηπίου</a:t>
            </a:r>
            <a:endParaRPr lang="en-US" dirty="0" smtClean="0"/>
          </a:p>
        </p:txBody>
      </p:sp>
      <p:pic>
        <p:nvPicPr>
          <p:cNvPr id="3" name="Picture 3" descr="AS17-148-227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2192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greenho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9144000" cy="579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1" name="Picture 7" descr="C:\~AtomicDDrive\c-Drive_MyDocuments\My Pictures\Flickr\048_PixelBrain_ccl.jpg"/>
          <p:cNvPicPr>
            <a:picLocks noChangeAspect="1" noChangeArrowheads="1"/>
          </p:cNvPicPr>
          <p:nvPr/>
        </p:nvPicPr>
        <p:blipFill>
          <a:blip r:embed="rId8">
            <a:extLst>
              <a:ext uri="{28A0092B-C50C-407E-A947-70E740481C1C}">
                <a14:useLocalDpi xmlns:a14="http://schemas.microsoft.com/office/drawing/2010/main" val="0"/>
              </a:ext>
            </a:extLst>
          </a:blip>
          <a:srcRect b="15414"/>
          <a:stretch>
            <a:fillRect/>
          </a:stretch>
        </p:blipFill>
        <p:spPr bwMode="auto">
          <a:xfrm>
            <a:off x="0" y="1208088"/>
            <a:ext cx="9144000" cy="5802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1188" y="4114800"/>
            <a:ext cx="2716212"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72297735"/>
      </p:ext>
    </p:extLst>
  </p:cSld>
  <p:clrMapOvr>
    <a:masterClrMapping/>
  </p:clrMapOvr>
  <mc:AlternateContent xmlns:mc="http://schemas.openxmlformats.org/markup-compatibility/2006">
    <mc:Choice xmlns:p14="http://schemas.microsoft.com/office/powerpoint/2010/main" Requires="p14">
      <p:transition spd="slow" p14:dur="2000" advTm="26163"/>
    </mc:Choice>
    <mc:Fallback>
      <p:transition spd="slow" advTm="2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500" fill="hold"/>
                                        <p:tgtEl>
                                          <p:spTgt spid="3"/>
                                        </p:tgtEl>
                                      </p:cBhvr>
                                      <p:by x="50000" y="50000"/>
                                    </p:animScale>
                                  </p:childTnLst>
                                </p:cTn>
                              </p:par>
                              <p:par>
                                <p:cTn id="11" presetID="42" presetClass="path" presetSubtype="0" accel="50000" decel="50000" fill="hold" nodeType="withEffect">
                                  <p:stCondLst>
                                    <p:cond delay="0"/>
                                  </p:stCondLst>
                                  <p:childTnLst>
                                    <p:animMotion origin="layout" path="M 3.33333E-6 0.02222 L 3.33333E-6 0.21111 " pathEditMode="relative" rAng="0" ptsTypes="AA">
                                      <p:cBhvr>
                                        <p:cTn id="12" dur="500" fill="hold"/>
                                        <p:tgtEl>
                                          <p:spTgt spid="3"/>
                                        </p:tgtEl>
                                        <p:attrNameLst>
                                          <p:attrName>ppt_x</p:attrName>
                                          <p:attrName>ppt_y</p:attrName>
                                        </p:attrNameLst>
                                      </p:cBhvr>
                                      <p:rCtr x="0" y="9444"/>
                                    </p:animMotion>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1000" fill="hold"/>
                                        <p:tgtEl>
                                          <p:spTgt spid="4"/>
                                        </p:tgtEl>
                                      </p:cBhvr>
                                      <p:by x="50000" y="50000"/>
                                    </p:animScale>
                                  </p:childTnLst>
                                </p:cTn>
                              </p:par>
                              <p:par>
                                <p:cTn id="20" presetID="56" presetClass="path" presetSubtype="0" accel="50000" decel="50000" fill="hold" nodeType="withEffect">
                                  <p:stCondLst>
                                    <p:cond delay="0"/>
                                  </p:stCondLst>
                                  <p:childTnLst>
                                    <p:animMotion origin="layout" path="M 0 1.11022E-16 L 0.25 -0.21111 " pathEditMode="relative" rAng="0" ptsTypes="AA">
                                      <p:cBhvr>
                                        <p:cTn id="21" dur="1000" fill="hold"/>
                                        <p:tgtEl>
                                          <p:spTgt spid="4"/>
                                        </p:tgtEl>
                                        <p:attrNameLst>
                                          <p:attrName>ppt_x</p:attrName>
                                          <p:attrName>ppt_y</p:attrName>
                                        </p:attrNameLst>
                                      </p:cBhvr>
                                      <p:rCtr x="12500" y="-10556"/>
                                    </p:animMotion>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41991"/>
                                        </p:tgtEl>
                                        <p:attrNameLst>
                                          <p:attrName>style.visibility</p:attrName>
                                        </p:attrNameLst>
                                      </p:cBhvr>
                                      <p:to>
                                        <p:strVal val="visible"/>
                                      </p:to>
                                    </p:set>
                                    <p:animEffect transition="in" filter="fade">
                                      <p:cBhvr>
                                        <p:cTn id="25" dur="500"/>
                                        <p:tgtEl>
                                          <p:spTgt spid="4199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path" presetSubtype="0" accel="50000" decel="50000" fill="hold" nodeType="clickEffect">
                                  <p:stCondLst>
                                    <p:cond delay="0"/>
                                  </p:stCondLst>
                                  <p:childTnLst>
                                    <p:animMotion origin="layout" path="M 0 0.00092 L -0.25 -0.21004 " pathEditMode="relative" rAng="0" ptsTypes="AA">
                                      <p:cBhvr>
                                        <p:cTn id="29" dur="1000" fill="hold"/>
                                        <p:tgtEl>
                                          <p:spTgt spid="41991"/>
                                        </p:tgtEl>
                                        <p:attrNameLst>
                                          <p:attrName>ppt_x</p:attrName>
                                          <p:attrName>ppt_y</p:attrName>
                                        </p:attrNameLst>
                                      </p:cBhvr>
                                      <p:rCtr x="-12500" y="-10548"/>
                                    </p:animMotion>
                                  </p:childTnLst>
                                </p:cTn>
                              </p:par>
                              <p:par>
                                <p:cTn id="30" presetID="6" presetClass="emph" presetSubtype="0" fill="hold" nodeType="withEffect">
                                  <p:stCondLst>
                                    <p:cond delay="0"/>
                                  </p:stCondLst>
                                  <p:childTnLst>
                                    <p:animScale>
                                      <p:cBhvr>
                                        <p:cTn id="31" dur="1000" fill="hold"/>
                                        <p:tgtEl>
                                          <p:spTgt spid="41991"/>
                                        </p:tgtEl>
                                      </p:cBhvr>
                                      <p:by x="50000" y="50000"/>
                                    </p:animScale>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1" fill="hold" nodeType="clickEffect">
                                  <p:stCondLst>
                                    <p:cond delay="0"/>
                                  </p:stCondLst>
                                  <p:childTnLst>
                                    <p:set>
                                      <p:cBhvr>
                                        <p:cTn id="35" dur="1" fill="hold">
                                          <p:stCondLst>
                                            <p:cond delay="0"/>
                                          </p:stCondLst>
                                        </p:cTn>
                                        <p:tgtEl>
                                          <p:spTgt spid="41990"/>
                                        </p:tgtEl>
                                        <p:attrNameLst>
                                          <p:attrName>style.visibility</p:attrName>
                                        </p:attrNameLst>
                                      </p:cBhvr>
                                      <p:to>
                                        <p:strVal val="visible"/>
                                      </p:to>
                                    </p:set>
                                    <p:animEffect transition="in" filter="wheel(1)">
                                      <p:cBhvr>
                                        <p:cTn id="36" dur="20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Thermostat_PewClimateDotOrg"/>
          <p:cNvPicPr>
            <a:picLocks noChangeAspect="1" noChangeArrowheads="1"/>
          </p:cNvPicPr>
          <p:nvPr/>
        </p:nvPicPr>
        <p:blipFill rotWithShape="1">
          <a:blip r:embed="rId6">
            <a:extLst>
              <a:ext uri="{28A0092B-C50C-407E-A947-70E740481C1C}">
                <a14:useLocalDpi xmlns:a14="http://schemas.microsoft.com/office/drawing/2010/main" val="0"/>
              </a:ext>
            </a:extLst>
          </a:blip>
          <a:srcRect r="74409" b="992"/>
          <a:stretch/>
        </p:blipFill>
        <p:spPr bwMode="auto">
          <a:xfrm>
            <a:off x="-34119" y="1143000"/>
            <a:ext cx="9178119" cy="576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Thermostat_PewClimateDotOrg"/>
          <p:cNvPicPr>
            <a:picLocks noChangeAspect="1" noChangeArrowheads="1"/>
          </p:cNvPicPr>
          <p:nvPr/>
        </p:nvPicPr>
        <p:blipFill rotWithShape="1">
          <a:blip r:embed="rId6">
            <a:extLst>
              <a:ext uri="{28A0092B-C50C-407E-A947-70E740481C1C}">
                <a14:useLocalDpi xmlns:a14="http://schemas.microsoft.com/office/drawing/2010/main" val="0"/>
              </a:ext>
            </a:extLst>
          </a:blip>
          <a:srcRect l="26672" t="17582" r="26263" b="10654"/>
          <a:stretch/>
        </p:blipFill>
        <p:spPr bwMode="auto">
          <a:xfrm>
            <a:off x="5791200" y="3497708"/>
            <a:ext cx="3016250" cy="305331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l-GR" sz="3600" dirty="0" smtClean="0"/>
              <a:t>Αέρια του φαινομένου του θερμοκηπίου</a:t>
            </a:r>
            <a:endParaRPr lang="en-US" sz="3600" dirty="0"/>
          </a:p>
        </p:txBody>
      </p:sp>
      <p:sp>
        <p:nvSpPr>
          <p:cNvPr id="3" name="Content Placeholder 2"/>
          <p:cNvSpPr>
            <a:spLocks noGrp="1"/>
          </p:cNvSpPr>
          <p:nvPr>
            <p:ph idx="1"/>
          </p:nvPr>
        </p:nvSpPr>
        <p:spPr>
          <a:xfrm>
            <a:off x="457200" y="1600200"/>
            <a:ext cx="7543800" cy="4800600"/>
          </a:xfrm>
        </p:spPr>
        <p:txBody>
          <a:bodyPr>
            <a:normAutofit/>
          </a:bodyPr>
          <a:lstStyle/>
          <a:p>
            <a:r>
              <a:rPr lang="el-GR" dirty="0" smtClean="0"/>
              <a:t>Τα σημαντικότερα είναι οι υδρατμοί και τα αέρια του φθ </a:t>
            </a:r>
            <a:r>
              <a:rPr lang="en-US" dirty="0" smtClean="0"/>
              <a:t>:</a:t>
            </a:r>
          </a:p>
          <a:p>
            <a:pPr lvl="1"/>
            <a:r>
              <a:rPr lang="en-US" dirty="0" smtClean="0"/>
              <a:t>CO</a:t>
            </a:r>
            <a:r>
              <a:rPr lang="en-US" baseline="-25000" dirty="0" smtClean="0"/>
              <a:t>2</a:t>
            </a:r>
          </a:p>
          <a:p>
            <a:pPr lvl="1"/>
            <a:r>
              <a:rPr lang="el-GR" dirty="0" smtClean="0"/>
              <a:t>Μεθάνιο </a:t>
            </a:r>
            <a:r>
              <a:rPr lang="en-GB" dirty="0" smtClean="0"/>
              <a:t>CH4</a:t>
            </a:r>
            <a:endParaRPr lang="en-US" dirty="0" smtClean="0"/>
          </a:p>
          <a:p>
            <a:pPr lvl="1"/>
            <a:r>
              <a:rPr lang="el-GR" dirty="0" smtClean="0"/>
              <a:t>Υποξείδιο του αζώτου </a:t>
            </a:r>
            <a:r>
              <a:rPr lang="en-US" dirty="0" smtClean="0"/>
              <a:t>(N</a:t>
            </a:r>
            <a:r>
              <a:rPr lang="en-US" baseline="-25000" dirty="0" smtClean="0"/>
              <a:t>2</a:t>
            </a:r>
            <a:r>
              <a:rPr lang="en-US" dirty="0" smtClean="0"/>
              <a:t>O)</a:t>
            </a:r>
          </a:p>
          <a:p>
            <a:pPr lvl="1"/>
            <a:endParaRPr lang="en-US" dirty="0"/>
          </a:p>
          <a:p>
            <a:r>
              <a:rPr lang="el-GR" dirty="0" smtClean="0"/>
              <a:t>Πολλά αέρια της ατμόσφαιρας δεν συνεισφέρουν στο φθ</a:t>
            </a:r>
            <a:r>
              <a:rPr lang="en-US" dirty="0" smtClean="0"/>
              <a:t>:</a:t>
            </a:r>
          </a:p>
          <a:p>
            <a:pPr lvl="1"/>
            <a:r>
              <a:rPr lang="el-GR" dirty="0" smtClean="0"/>
              <a:t>άζωτο</a:t>
            </a:r>
            <a:endParaRPr lang="en-US" dirty="0" smtClean="0"/>
          </a:p>
          <a:p>
            <a:pPr lvl="1"/>
            <a:r>
              <a:rPr lang="el-GR" dirty="0" smtClean="0"/>
              <a:t>οξυγόνο</a:t>
            </a:r>
            <a:endParaRPr lang="en-US" dirty="0" smtClean="0"/>
          </a:p>
          <a:p>
            <a:pPr lvl="1"/>
            <a:r>
              <a:rPr lang="el-GR" dirty="0" err="1" smtClean="0"/>
              <a:t>αργόν</a:t>
            </a: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85634863"/>
      </p:ext>
    </p:extLst>
  </p:cSld>
  <p:clrMapOvr>
    <a:masterClrMapping/>
  </p:clrMapOvr>
  <mc:AlternateContent xmlns:mc="http://schemas.openxmlformats.org/markup-compatibility/2006">
    <mc:Choice xmlns:p14="http://schemas.microsoft.com/office/powerpoint/2010/main" Requires="p14">
      <p:transition spd="slow" p14:dur="2000" advTm="24492"/>
    </mc:Choice>
    <mc:Fallback>
      <p:transition spd="slow" advTm="2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500"/>
                                        <p:tgtEl>
                                          <p:spTgt spid="3">
                                            <p:txEl>
                                              <p:pRg st="1" end="1"/>
                                            </p:tx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up)">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up)">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up)">
                                      <p:cBhvr>
                                        <p:cTn id="34" dur="500"/>
                                        <p:tgtEl>
                                          <p:spTgt spid="3">
                                            <p:txEl>
                                              <p:pRg st="6" end="6"/>
                                            </p:txEl>
                                          </p:spTgt>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up)">
                                      <p:cBhvr>
                                        <p:cTn id="38" dur="500"/>
                                        <p:tgtEl>
                                          <p:spTgt spid="3">
                                            <p:txEl>
                                              <p:pRg st="7" end="7"/>
                                            </p:txEl>
                                          </p:spTgt>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up)">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457200" y="152400"/>
            <a:ext cx="8229600" cy="1143000"/>
          </a:xfrm>
          <a:prstGeom prst="rect">
            <a:avLst/>
          </a:prstGeom>
        </p:spPr>
        <p:txBody>
          <a:bodyPr>
            <a:normAutofit fontScale="82500" lnSpcReduction="20000"/>
          </a:bodyPr>
          <a:lstStyle>
            <a:lvl1pPr algn="ctr" defTabSz="914400" rtl="0" eaLnBrk="1" latinLnBrk="0" hangingPunct="1">
              <a:spcBef>
                <a:spcPct val="0"/>
              </a:spcBef>
              <a:buNone/>
              <a:defRPr sz="3600" b="1" kern="1200" baseline="0">
                <a:solidFill>
                  <a:schemeClr val="bg1"/>
                </a:solidFill>
                <a:latin typeface="Arial" pitchFamily="34" charset="0"/>
                <a:ea typeface="+mj-ea"/>
                <a:cs typeface="Arial" pitchFamily="34" charset="0"/>
              </a:defRPr>
            </a:lvl1pPr>
          </a:lstStyle>
          <a:p>
            <a:r>
              <a:rPr lang="en-US" sz="2200" dirty="0" smtClean="0"/>
              <a:t>BONUS QUESTION:</a:t>
            </a:r>
            <a:r>
              <a:rPr lang="en-US" sz="2400" dirty="0" smtClean="0"/>
              <a:t/>
            </a:r>
            <a:br>
              <a:rPr lang="en-US" sz="2400" dirty="0" smtClean="0"/>
            </a:br>
            <a:r>
              <a:rPr lang="en-US" sz="3900" dirty="0" smtClean="0"/>
              <a:t>Is the greenhouse effect good or bad for inhabitants of Earth?</a:t>
            </a:r>
          </a:p>
        </p:txBody>
      </p:sp>
      <p:pic>
        <p:nvPicPr>
          <p:cNvPr id="9" name="Picture 3" descr="AS17-148-227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2192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greenho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9144000" cy="579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descr="C:\~AtomicDDrive\c-Drive_MyDocuments\My Pictures\Flickr\048_PixelBrain_ccl.jpg"/>
          <p:cNvPicPr>
            <a:picLocks noChangeAspect="1" noChangeArrowheads="1"/>
          </p:cNvPicPr>
          <p:nvPr/>
        </p:nvPicPr>
        <p:blipFill>
          <a:blip r:embed="rId8">
            <a:extLst>
              <a:ext uri="{28A0092B-C50C-407E-A947-70E740481C1C}">
                <a14:useLocalDpi xmlns:a14="http://schemas.microsoft.com/office/drawing/2010/main" val="0"/>
              </a:ext>
            </a:extLst>
          </a:blip>
          <a:srcRect b="15414"/>
          <a:stretch>
            <a:fillRect/>
          </a:stretch>
        </p:blipFill>
        <p:spPr bwMode="auto">
          <a:xfrm>
            <a:off x="0" y="1208088"/>
            <a:ext cx="9144000" cy="5802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rcRect l="810" t="5511" r="1788" b="1257"/>
          <a:stretch>
            <a:fillRect/>
          </a:stretch>
        </p:blipFill>
        <p:spPr bwMode="auto">
          <a:xfrm>
            <a:off x="0" y="4114800"/>
            <a:ext cx="45418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47191" y="4109244"/>
            <a:ext cx="46513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82903499"/>
      </p:ext>
    </p:extLst>
  </p:cSld>
  <p:clrMapOvr>
    <a:masterClrMapping/>
  </p:clrMapOvr>
  <mc:AlternateContent xmlns:mc="http://schemas.openxmlformats.org/markup-compatibility/2006">
    <mc:Choice xmlns:p14="http://schemas.microsoft.com/office/powerpoint/2010/main" Requires="p14">
      <p:transition spd="slow" p14:dur="2000" advTm="5696"/>
    </mc:Choice>
    <mc:Fallback>
      <p:transition spd="slow" advTm="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500" fill="hold"/>
                                        <p:tgtEl>
                                          <p:spTgt spid="9"/>
                                        </p:tgtEl>
                                      </p:cBhvr>
                                      <p:by x="50000" y="50000"/>
                                    </p:animScale>
                                  </p:childTnLst>
                                </p:cTn>
                              </p:par>
                              <p:par>
                                <p:cTn id="11" presetID="42" presetClass="path" presetSubtype="0" accel="50000" decel="50000" fill="hold" nodeType="withEffect">
                                  <p:stCondLst>
                                    <p:cond delay="0"/>
                                  </p:stCondLst>
                                  <p:childTnLst>
                                    <p:animMotion origin="layout" path="M 3.33333E-6 0.02222 L 3.33333E-6 0.21111 " pathEditMode="relative" rAng="0" ptsTypes="AA">
                                      <p:cBhvr>
                                        <p:cTn id="12" dur="500" fill="hold"/>
                                        <p:tgtEl>
                                          <p:spTgt spid="9"/>
                                        </p:tgtEl>
                                        <p:attrNameLst>
                                          <p:attrName>ppt_x</p:attrName>
                                          <p:attrName>ppt_y</p:attrName>
                                        </p:attrNameLst>
                                      </p:cBhvr>
                                      <p:rCtr x="0" y="9444"/>
                                    </p:animMotion>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500"/>
                            </p:stCondLst>
                            <p:childTnLst>
                              <p:par>
                                <p:cTn id="17" presetID="6" presetClass="emph" presetSubtype="0" fill="hold" nodeType="afterEffect">
                                  <p:stCondLst>
                                    <p:cond delay="0"/>
                                  </p:stCondLst>
                                  <p:childTnLst>
                                    <p:animScale>
                                      <p:cBhvr>
                                        <p:cTn id="18" dur="1000" fill="hold"/>
                                        <p:tgtEl>
                                          <p:spTgt spid="10"/>
                                        </p:tgtEl>
                                      </p:cBhvr>
                                      <p:by x="50000" y="50000"/>
                                    </p:animScale>
                                  </p:childTnLst>
                                </p:cTn>
                              </p:par>
                              <p:par>
                                <p:cTn id="19" presetID="56" presetClass="path" presetSubtype="0" accel="50000" decel="50000" fill="hold" nodeType="withEffect">
                                  <p:stCondLst>
                                    <p:cond delay="0"/>
                                  </p:stCondLst>
                                  <p:childTnLst>
                                    <p:animMotion origin="layout" path="M 0 1.11022E-16 L 0.25 -0.21111 " pathEditMode="relative" rAng="0" ptsTypes="AA">
                                      <p:cBhvr>
                                        <p:cTn id="20" dur="1000" fill="hold"/>
                                        <p:tgtEl>
                                          <p:spTgt spid="10"/>
                                        </p:tgtEl>
                                        <p:attrNameLst>
                                          <p:attrName>ppt_x</p:attrName>
                                          <p:attrName>ppt_y</p:attrName>
                                        </p:attrNameLst>
                                      </p:cBhvr>
                                      <p:rCtr x="12500" y="-10556"/>
                                    </p:animMotion>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000"/>
                            </p:stCondLst>
                            <p:childTnLst>
                              <p:par>
                                <p:cTn id="26" presetID="42" presetClass="path" presetSubtype="0" accel="50000" decel="50000" fill="hold" nodeType="afterEffect">
                                  <p:stCondLst>
                                    <p:cond delay="0"/>
                                  </p:stCondLst>
                                  <p:childTnLst>
                                    <p:animMotion origin="layout" path="M 0 0.00092 L -0.25 -0.21004 " pathEditMode="relative" rAng="0" ptsTypes="AA">
                                      <p:cBhvr>
                                        <p:cTn id="27" dur="1000" fill="hold"/>
                                        <p:tgtEl>
                                          <p:spTgt spid="11"/>
                                        </p:tgtEl>
                                        <p:attrNameLst>
                                          <p:attrName>ppt_x</p:attrName>
                                          <p:attrName>ppt_y</p:attrName>
                                        </p:attrNameLst>
                                      </p:cBhvr>
                                      <p:rCtr x="-12500" y="-10548"/>
                                    </p:animMotion>
                                  </p:childTnLst>
                                </p:cTn>
                              </p:par>
                              <p:par>
                                <p:cTn id="28" presetID="6" presetClass="emph" presetSubtype="0" fill="hold" nodeType="withEffect">
                                  <p:stCondLst>
                                    <p:cond delay="0"/>
                                  </p:stCondLst>
                                  <p:childTnLst>
                                    <p:animScale>
                                      <p:cBhvr>
                                        <p:cTn id="29" dur="1000" fill="hold"/>
                                        <p:tgtEl>
                                          <p:spTgt spid="11"/>
                                        </p:tgtEl>
                                      </p:cBhvr>
                                      <p:by x="50000" y="50000"/>
                                    </p:animScale>
                                  </p:childTnLst>
                                </p:cTn>
                              </p:par>
                            </p:childTnLst>
                          </p:cTn>
                        </p:par>
                        <p:par>
                          <p:cTn id="30" fill="hold">
                            <p:stCondLst>
                              <p:cond delay="30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t="11262"/>
          <a:stretch>
            <a:fillRect/>
          </a:stretch>
        </p:blipFill>
        <p:spPr>
          <a:xfrm>
            <a:off x="0" y="-1"/>
            <a:ext cx="9144000" cy="2359025"/>
          </a:xfrm>
          <a:prstGeom prst="rect">
            <a:avLst/>
          </a:prstGeom>
        </p:spPr>
      </p:pic>
      <p:grpSp>
        <p:nvGrpSpPr>
          <p:cNvPr id="3" name="Group 3"/>
          <p:cNvGrpSpPr>
            <a:grpSpLocks/>
          </p:cNvGrpSpPr>
          <p:nvPr/>
        </p:nvGrpSpPr>
        <p:grpSpPr bwMode="auto">
          <a:xfrm>
            <a:off x="152400" y="2438400"/>
            <a:ext cx="8915400" cy="4267200"/>
            <a:chOff x="144" y="1858"/>
            <a:chExt cx="5328" cy="2318"/>
          </a:xfrm>
        </p:grpSpPr>
        <p:pic>
          <p:nvPicPr>
            <p:cNvPr id="4" name="Picture 4" descr="MRY plant"/>
            <p:cNvPicPr>
              <a:picLocks noChangeAspect="1" noChangeArrowheads="1"/>
            </p:cNvPicPr>
            <p:nvPr/>
          </p:nvPicPr>
          <p:blipFill>
            <a:blip r:embed="rId7">
              <a:extLst>
                <a:ext uri="{28A0092B-C50C-407E-A947-70E740481C1C}">
                  <a14:useLocalDpi xmlns:a14="http://schemas.microsoft.com/office/drawing/2010/main" val="0"/>
                </a:ext>
              </a:extLst>
            </a:blip>
            <a:srcRect l="9235" r="6332"/>
            <a:stretch>
              <a:fillRect/>
            </a:stretch>
          </p:blipFill>
          <p:spPr bwMode="auto">
            <a:xfrm>
              <a:off x="288" y="1858"/>
              <a:ext cx="1920" cy="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Oil_Pump_Suns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6" y="2496"/>
              <a:ext cx="2016"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hiselPlowing"/>
            <p:cNvPicPr>
              <a:picLocks noChangeAspect="1" noChangeArrowheads="1"/>
            </p:cNvPicPr>
            <p:nvPr/>
          </p:nvPicPr>
          <p:blipFill>
            <a:blip r:embed="rId9">
              <a:extLst>
                <a:ext uri="{28A0092B-C50C-407E-A947-70E740481C1C}">
                  <a14:useLocalDpi xmlns:a14="http://schemas.microsoft.com/office/drawing/2010/main" val="0"/>
                </a:ext>
              </a:extLst>
            </a:blip>
            <a:srcRect t="5814" b="10464"/>
            <a:stretch>
              <a:fillRect/>
            </a:stretch>
          </p:blipFill>
          <p:spPr bwMode="auto">
            <a:xfrm>
              <a:off x="144" y="3024"/>
              <a:ext cx="206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raffic-Berkele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0" y="2064"/>
              <a:ext cx="1524" cy="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8"/>
          <p:cNvSpPr>
            <a:spLocks noChangeArrowheads="1"/>
          </p:cNvSpPr>
          <p:nvPr/>
        </p:nvSpPr>
        <p:spPr bwMode="auto">
          <a:xfrm>
            <a:off x="330200" y="685800"/>
            <a:ext cx="8458200" cy="2076450"/>
          </a:xfrm>
          <a:prstGeom prst="rect">
            <a:avLst/>
          </a:prstGeom>
          <a:noFill/>
          <a:ln w="9525">
            <a:noFill/>
            <a:miter lim="800000"/>
            <a:headEnd/>
            <a:tailEnd/>
          </a:ln>
          <a:effectLst/>
        </p:spPr>
        <p:txBody>
          <a:bodyPr anchor="ctr"/>
          <a:lstStyle/>
          <a:p>
            <a:pPr algn="ctr">
              <a:defRPr/>
            </a:pPr>
            <a:endParaRPr lang="en-US" sz="3200">
              <a:solidFill>
                <a:prstClr val="white"/>
              </a:solidFill>
              <a:effectLst>
                <a:outerShdw blurRad="38100" dist="38100" dir="2700000" algn="tl">
                  <a:srgbClr val="C0C0C0"/>
                </a:outerShdw>
              </a:effectLst>
            </a:endParaRPr>
          </a:p>
        </p:txBody>
      </p:sp>
      <p:sp>
        <p:nvSpPr>
          <p:cNvPr id="9" name="Rectangle 9"/>
          <p:cNvSpPr txBox="1">
            <a:spLocks noChangeArrowheads="1"/>
          </p:cNvSpPr>
          <p:nvPr/>
        </p:nvSpPr>
        <p:spPr>
          <a:xfrm>
            <a:off x="0" y="381000"/>
            <a:ext cx="9144000" cy="1828800"/>
          </a:xfrm>
          <a:prstGeom prst="rect">
            <a:avLst/>
          </a:prstGeom>
        </p:spPr>
        <p:txBody>
          <a:bodyPr>
            <a:normAutofit fontScale="82500" lnSpcReduction="20000"/>
          </a:bodyPr>
          <a:lstStyle>
            <a:lvl1pPr algn="ctr" defTabSz="914400" rtl="0" eaLnBrk="1" latinLnBrk="0" hangingPunct="1">
              <a:spcBef>
                <a:spcPct val="0"/>
              </a:spcBef>
              <a:buNone/>
              <a:defRPr sz="3600" b="1" kern="1200" baseline="0">
                <a:solidFill>
                  <a:schemeClr val="bg1"/>
                </a:solidFill>
                <a:latin typeface="Arial" pitchFamily="34" charset="0"/>
                <a:ea typeface="+mj-ea"/>
                <a:cs typeface="Arial" pitchFamily="34" charset="0"/>
              </a:defRPr>
            </a:lvl1pPr>
          </a:lstStyle>
          <a:p>
            <a:r>
              <a:rPr lang="en-US" sz="4000" dirty="0" smtClean="0"/>
              <a:t>CO</a:t>
            </a:r>
            <a:r>
              <a:rPr lang="en-US" sz="4000" baseline="-25000" dirty="0" smtClean="0"/>
              <a:t>2</a:t>
            </a:r>
            <a:r>
              <a:rPr lang="en-US" sz="4000" dirty="0" smtClean="0"/>
              <a:t> </a:t>
            </a:r>
            <a:r>
              <a:rPr lang="el-GR" sz="4000" dirty="0" smtClean="0"/>
              <a:t>εκλύεται από ανθρώπινες δραστηριότητες όπως : καύση καυσίμων από απολιθώματα, παραγωγή τσιμέντου, όργωμα χωραφιών</a:t>
            </a:r>
            <a:endParaRPr lang="en-US" sz="4000" dirty="0" smtClean="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3693879"/>
      </p:ext>
    </p:extLst>
  </p:cSld>
  <p:clrMapOvr>
    <a:masterClrMapping/>
  </p:clrMapOvr>
  <mc:AlternateContent xmlns:mc="http://schemas.openxmlformats.org/markup-compatibility/2006">
    <mc:Choice xmlns:p14="http://schemas.microsoft.com/office/powerpoint/2010/main" Requires="p14">
      <p:transition spd="slow" p14:dur="2000" advTm="20902"/>
    </mc:Choice>
    <mc:Fallback>
      <p:transition spd="slow" advTm="2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t>
            </a:r>
            <a:r>
              <a:rPr lang="el-GR" dirty="0" err="1" smtClean="0"/>
              <a:t>ύποι</a:t>
            </a:r>
            <a:r>
              <a:rPr lang="el-GR" dirty="0" smtClean="0"/>
              <a:t> </a:t>
            </a:r>
            <a:r>
              <a:rPr lang="en-GB" dirty="0" smtClean="0"/>
              <a:t>CO</a:t>
            </a:r>
            <a:r>
              <a:rPr lang="en-GB" baseline="-25000" dirty="0" smtClean="0"/>
              <a:t>2</a:t>
            </a:r>
            <a:endParaRPr lang="en-US" baseline="-25000" dirty="0"/>
          </a:p>
        </p:txBody>
      </p:sp>
      <p:sp>
        <p:nvSpPr>
          <p:cNvPr id="3" name="Content Placeholder 2"/>
          <p:cNvSpPr>
            <a:spLocks noGrp="1"/>
          </p:cNvSpPr>
          <p:nvPr>
            <p:ph idx="1"/>
          </p:nvPr>
        </p:nvSpPr>
        <p:spPr/>
        <p:txBody>
          <a:bodyPr>
            <a:normAutofit/>
          </a:bodyPr>
          <a:lstStyle/>
          <a:p>
            <a:pPr marL="609600" indent="-609600">
              <a:buFontTx/>
              <a:buAutoNum type="arabicPeriod"/>
            </a:pPr>
            <a:r>
              <a:rPr lang="el-GR" sz="2800" dirty="0" smtClean="0"/>
              <a:t>Ανθρωπογενές </a:t>
            </a:r>
            <a:r>
              <a:rPr lang="en-US" sz="2800" dirty="0" smtClean="0"/>
              <a:t>CO</a:t>
            </a:r>
            <a:r>
              <a:rPr lang="en-US" sz="2800" baseline="-25000" dirty="0" smtClean="0"/>
              <a:t>2</a:t>
            </a:r>
            <a:endParaRPr lang="en-US" sz="2800" dirty="0"/>
          </a:p>
          <a:p>
            <a:pPr marL="609600" indent="-609600">
              <a:buFontTx/>
              <a:buAutoNum type="arabicPeriod"/>
            </a:pPr>
            <a:r>
              <a:rPr lang="el-GR" sz="2800" dirty="0" smtClean="0"/>
              <a:t>Φυσικό </a:t>
            </a:r>
            <a:r>
              <a:rPr lang="en-US" sz="2800" dirty="0" smtClean="0"/>
              <a:t>CO</a:t>
            </a:r>
            <a:r>
              <a:rPr lang="en-US" sz="2800" baseline="-25000" dirty="0" smtClean="0"/>
              <a:t>2</a:t>
            </a:r>
            <a:endParaRPr lang="en-US" sz="2800" dirty="0" smtClean="0"/>
          </a:p>
          <a:p>
            <a:pPr marL="609600" indent="-609600">
              <a:buFontTx/>
              <a:buAutoNum type="arabicPeriod"/>
            </a:pPr>
            <a:r>
              <a:rPr lang="el-GR" sz="2800" dirty="0" smtClean="0"/>
              <a:t>Υγρό </a:t>
            </a:r>
            <a:r>
              <a:rPr lang="en-US" sz="2800" dirty="0" smtClean="0"/>
              <a:t>CO</a:t>
            </a:r>
            <a:r>
              <a:rPr lang="en-US" sz="2800" baseline="-25000" dirty="0" smtClean="0"/>
              <a:t>2</a:t>
            </a:r>
            <a:endParaRPr lang="en-US" sz="2800" dirty="0"/>
          </a:p>
          <a:p>
            <a:pPr marL="609600" indent="-609600">
              <a:buFontTx/>
              <a:buAutoNum type="arabicPeriod"/>
            </a:pPr>
            <a:r>
              <a:rPr lang="el-GR" sz="2800" dirty="0" smtClean="0"/>
              <a:t>Αναπνοή</a:t>
            </a:r>
            <a:endParaRPr lang="en-US" sz="2800" dirty="0"/>
          </a:p>
          <a:p>
            <a:pPr marL="0" indent="0">
              <a:buNone/>
            </a:pP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8253894"/>
      </p:ext>
    </p:extLst>
  </p:cSld>
  <p:clrMapOvr>
    <a:masterClrMapping/>
  </p:clrMapOvr>
  <mc:AlternateContent xmlns:mc="http://schemas.openxmlformats.org/markup-compatibility/2006">
    <mc:Choice xmlns:p14="http://schemas.microsoft.com/office/powerpoint/2010/main" Requires="p14">
      <p:transition spd="slow" p14:dur="2000" advTm="20687"/>
    </mc:Choice>
    <mc:Fallback>
      <p:transition spd="slow" advTm="20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609600" indent="-609600"/>
            <a:r>
              <a:rPr lang="el-GR" dirty="0"/>
              <a:t>Ανθρωπογενές </a:t>
            </a:r>
            <a:r>
              <a:rPr lang="en-US" dirty="0"/>
              <a:t>CO</a:t>
            </a:r>
            <a:r>
              <a:rPr lang="en-US" baseline="-25000" dirty="0"/>
              <a:t>2</a:t>
            </a:r>
            <a:endParaRPr lang="en-US" dirty="0"/>
          </a:p>
        </p:txBody>
      </p:sp>
      <p:pic>
        <p:nvPicPr>
          <p:cNvPr id="3" name="Picture 4" descr="MRY plant"/>
          <p:cNvPicPr>
            <a:picLocks noChangeAspect="1" noChangeArrowheads="1"/>
          </p:cNvPicPr>
          <p:nvPr/>
        </p:nvPicPr>
        <p:blipFill>
          <a:blip r:embed="rId6">
            <a:extLst>
              <a:ext uri="{28A0092B-C50C-407E-A947-70E740481C1C}">
                <a14:useLocalDpi xmlns:a14="http://schemas.microsoft.com/office/drawing/2010/main" val="0"/>
              </a:ext>
            </a:extLst>
          </a:blip>
          <a:srcRect l="9235" r="8443" b="19586"/>
          <a:stretch>
            <a:fillRect/>
          </a:stretch>
        </p:blipFill>
        <p:spPr bwMode="auto">
          <a:xfrm>
            <a:off x="228600" y="3657600"/>
            <a:ext cx="4495800" cy="280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ChiselPlowing"/>
          <p:cNvPicPr>
            <a:picLocks noChangeAspect="1" noChangeArrowheads="1"/>
          </p:cNvPicPr>
          <p:nvPr/>
        </p:nvPicPr>
        <p:blipFill>
          <a:blip r:embed="rId7">
            <a:extLst>
              <a:ext uri="{28A0092B-C50C-407E-A947-70E740481C1C}">
                <a14:useLocalDpi xmlns:a14="http://schemas.microsoft.com/office/drawing/2010/main" val="0"/>
              </a:ext>
            </a:extLst>
          </a:blip>
          <a:srcRect t="5814" b="10464"/>
          <a:stretch>
            <a:fillRect/>
          </a:stretch>
        </p:blipFill>
        <p:spPr bwMode="auto">
          <a:xfrm>
            <a:off x="4495800" y="4173538"/>
            <a:ext cx="4495800" cy="2509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0" descr="MethaneGas_SimoneSimone_arr"/>
          <p:cNvPicPr>
            <a:picLocks noChangeAspect="1" noChangeArrowheads="1"/>
          </p:cNvPicPr>
          <p:nvPr/>
        </p:nvPicPr>
        <p:blipFill>
          <a:blip r:embed="rId8">
            <a:extLst>
              <a:ext uri="{28A0092B-C50C-407E-A947-70E740481C1C}">
                <a14:useLocalDpi xmlns:a14="http://schemas.microsoft.com/office/drawing/2010/main" val="0"/>
              </a:ext>
            </a:extLst>
          </a:blip>
          <a:srcRect t="35037"/>
          <a:stretch>
            <a:fillRect/>
          </a:stretch>
        </p:blipFill>
        <p:spPr bwMode="auto">
          <a:xfrm>
            <a:off x="762000" y="1676400"/>
            <a:ext cx="4419600" cy="1912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1" descr="rushhour traffi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1347788"/>
            <a:ext cx="36576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2" descr="CoaMin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2088" y="3200400"/>
            <a:ext cx="1230312" cy="154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SeaShells_ar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7788" y="2895600"/>
            <a:ext cx="2284412" cy="2589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60665764"/>
      </p:ext>
    </p:extLst>
  </p:cSld>
  <p:clrMapOvr>
    <a:masterClrMapping/>
  </p:clrMapOvr>
  <mc:AlternateContent xmlns:mc="http://schemas.openxmlformats.org/markup-compatibility/2006">
    <mc:Choice xmlns:p14="http://schemas.microsoft.com/office/powerpoint/2010/main" Requires="p14">
      <p:transition spd="slow" p14:dur="2000" advTm="14708"/>
    </mc:Choice>
    <mc:Fallback>
      <p:transition spd="slow" advTm="1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55"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0.70"/>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par>
                                <p:cTn id="13" presetID="55"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strVal val="#ppt_w*0.7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5599280"/>
      </p:ext>
    </p:extLst>
  </p:cSld>
  <p:clrMapOvr>
    <a:masterClrMapping/>
  </p:clrMapOvr>
  <mc:AlternateContent xmlns:mc="http://schemas.openxmlformats.org/markup-compatibility/2006">
    <mc:Choice xmlns:p14="http://schemas.microsoft.com/office/powerpoint/2010/main" Requires="p14">
      <p:transition spd="slow" p14:dur="2000" advTm="981"/>
    </mc:Choice>
    <mc:Fallback>
      <p:transition spd="slow" advTm="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marL="609600" indent="-609600"/>
            <a:r>
              <a:rPr lang="el-GR" dirty="0"/>
              <a:t>Φυσικό </a:t>
            </a:r>
            <a:r>
              <a:rPr lang="en-US" dirty="0"/>
              <a:t>CO</a:t>
            </a:r>
            <a:r>
              <a:rPr lang="en-US" baseline="-25000" dirty="0"/>
              <a:t>2</a:t>
            </a:r>
            <a:endParaRPr lang="en-US" dirty="0"/>
          </a:p>
        </p:txBody>
      </p:sp>
      <p:sp>
        <p:nvSpPr>
          <p:cNvPr id="21507" name="Rectangle 6"/>
          <p:cNvSpPr>
            <a:spLocks noGrp="1" noChangeArrowheads="1"/>
          </p:cNvSpPr>
          <p:nvPr>
            <p:ph type="sldNum" sz="quarter" idx="4294967295"/>
          </p:nvPr>
        </p:nvSpPr>
        <p:spPr>
          <a:xfrm>
            <a:off x="6934200" y="624840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B67DF19A-1114-482A-B015-26B14AFA53AE}" type="slidenum">
              <a:rPr lang="en-US" sz="1400" i="0" smtClean="0">
                <a:solidFill>
                  <a:schemeClr val="bg1"/>
                </a:solidFill>
              </a:rPr>
              <a:pPr eaLnBrk="1" hangingPunct="1"/>
              <a:t>20</a:t>
            </a:fld>
            <a:endParaRPr lang="en-US" sz="1400" i="0" smtClean="0">
              <a:solidFill>
                <a:schemeClr val="bg1"/>
              </a:solidFill>
            </a:endParaRPr>
          </a:p>
        </p:txBody>
      </p:sp>
      <p:pic>
        <p:nvPicPr>
          <p:cNvPr id="99337" name="Picture 9" descr="earthfromspace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219200"/>
            <a:ext cx="5943600" cy="5675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2233" name="Picture 9" descr="atmosphere-nas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06500"/>
            <a:ext cx="9144000" cy="5651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78297998"/>
      </p:ext>
    </p:extLst>
  </p:cSld>
  <p:clrMapOvr>
    <a:masterClrMapping/>
  </p:clrMapOvr>
  <mc:AlternateContent xmlns:mc="http://schemas.openxmlformats.org/markup-compatibility/2006">
    <mc:Choice xmlns:p14="http://schemas.microsoft.com/office/powerpoint/2010/main" Requires="p14">
      <p:transition spd="slow" p14:dur="2000" advTm="5756"/>
    </mc:Choice>
    <mc:Fallback>
      <p:transition spd="slow" advTm="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nodeType="clickEffect">
                                  <p:stCondLst>
                                    <p:cond delay="0"/>
                                  </p:stCondLst>
                                  <p:childTnLst>
                                    <p:set>
                                      <p:cBhvr>
                                        <p:cTn id="10" dur="1" fill="hold">
                                          <p:stCondLst>
                                            <p:cond delay="0"/>
                                          </p:stCondLst>
                                        </p:cTn>
                                        <p:tgtEl>
                                          <p:spTgt spid="52233"/>
                                        </p:tgtEl>
                                        <p:attrNameLst>
                                          <p:attrName>style.visibility</p:attrName>
                                        </p:attrNameLst>
                                      </p:cBhvr>
                                      <p:to>
                                        <p:strVal val="visible"/>
                                      </p:to>
                                    </p:set>
                                    <p:anim calcmode="lin" valueType="num">
                                      <p:cBhvr>
                                        <p:cTn id="11" dur="500" fill="hold"/>
                                        <p:tgtEl>
                                          <p:spTgt spid="52233"/>
                                        </p:tgtEl>
                                        <p:attrNameLst>
                                          <p:attrName>ppt_w</p:attrName>
                                        </p:attrNameLst>
                                      </p:cBhvr>
                                      <p:tavLst>
                                        <p:tav tm="0">
                                          <p:val>
                                            <p:fltVal val="0"/>
                                          </p:val>
                                        </p:tav>
                                        <p:tav tm="100000">
                                          <p:val>
                                            <p:strVal val="#ppt_w"/>
                                          </p:val>
                                        </p:tav>
                                      </p:tavLst>
                                    </p:anim>
                                    <p:anim calcmode="lin" valueType="num">
                                      <p:cBhvr>
                                        <p:cTn id="12" dur="500" fill="hold"/>
                                        <p:tgtEl>
                                          <p:spTgt spid="52233"/>
                                        </p:tgtEl>
                                        <p:attrNameLst>
                                          <p:attrName>ppt_h</p:attrName>
                                        </p:attrNameLst>
                                      </p:cBhvr>
                                      <p:tavLst>
                                        <p:tav tm="0">
                                          <p:val>
                                            <p:fltVal val="0"/>
                                          </p:val>
                                        </p:tav>
                                        <p:tav tm="100000">
                                          <p:val>
                                            <p:strVal val="#ppt_h"/>
                                          </p:val>
                                        </p:tav>
                                      </p:tavLst>
                                    </p:anim>
                                    <p:animEffect transition="in" filter="fade">
                                      <p:cBhvr>
                                        <p:cTn id="13" dur="500"/>
                                        <p:tgtEl>
                                          <p:spTgt spid="52233"/>
                                        </p:tgtEl>
                                      </p:cBhvr>
                                    </p:animEffect>
                                  </p:childTnLst>
                                </p:cTn>
                              </p:par>
                              <p:par>
                                <p:cTn id="14" presetID="6" presetClass="emph" presetSubtype="0" fill="hold" nodeType="withEffect">
                                  <p:stCondLst>
                                    <p:cond delay="0"/>
                                  </p:stCondLst>
                                  <p:childTnLst>
                                    <p:animScale>
                                      <p:cBhvr>
                                        <p:cTn id="15" dur="1000" fill="hold"/>
                                        <p:tgtEl>
                                          <p:spTgt spid="9933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eaLnBrk="1" hangingPunct="1">
              <a:lnSpc>
                <a:spcPct val="90000"/>
              </a:lnSpc>
              <a:spcBef>
                <a:spcPct val="20000"/>
              </a:spcBef>
            </a:pPr>
            <a:r>
              <a:rPr lang="el-GR" dirty="0" smtClean="0"/>
              <a:t>Κύκλος </a:t>
            </a:r>
            <a:r>
              <a:rPr lang="en-US" dirty="0" smtClean="0"/>
              <a:t> CO</a:t>
            </a:r>
            <a:r>
              <a:rPr lang="en-US" baseline="-25000" dirty="0" smtClean="0"/>
              <a:t>2 </a:t>
            </a:r>
          </a:p>
        </p:txBody>
      </p:sp>
      <p:sp>
        <p:nvSpPr>
          <p:cNvPr id="20483" name="Rectangle 6"/>
          <p:cNvSpPr>
            <a:spLocks noGrp="1" noChangeArrowheads="1"/>
          </p:cNvSpPr>
          <p:nvPr>
            <p:ph type="sldNum" sz="quarter" idx="4294967295"/>
          </p:nvPr>
        </p:nvSpPr>
        <p:spPr>
          <a:xfrm>
            <a:off x="6934200" y="624840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E9B42B63-4A3F-4F40-978F-F3D54183A73F}" type="slidenum">
              <a:rPr lang="en-US" sz="1400" i="0" smtClean="0">
                <a:solidFill>
                  <a:schemeClr val="bg1"/>
                </a:solidFill>
              </a:rPr>
              <a:pPr eaLnBrk="1" hangingPunct="1"/>
              <a:t>21</a:t>
            </a:fld>
            <a:endParaRPr lang="en-US" sz="1400" i="0" smtClean="0">
              <a:solidFill>
                <a:schemeClr val="bg1"/>
              </a:solidFill>
            </a:endParaRPr>
          </a:p>
        </p:txBody>
      </p:sp>
      <p:pic>
        <p:nvPicPr>
          <p:cNvPr id="97294" name="Picture 14" descr="LimestoneCliffsElNido_iskali_arr"/>
          <p:cNvPicPr>
            <a:picLocks noChangeAspect="1" noChangeArrowheads="1"/>
          </p:cNvPicPr>
          <p:nvPr/>
        </p:nvPicPr>
        <p:blipFill>
          <a:blip r:embed="rId5">
            <a:extLst>
              <a:ext uri="{28A0092B-C50C-407E-A947-70E740481C1C}">
                <a14:useLocalDpi xmlns:a14="http://schemas.microsoft.com/office/drawing/2010/main" val="0"/>
              </a:ext>
            </a:extLst>
          </a:blip>
          <a:srcRect l="29688" t="8199" r="3906" b="51976"/>
          <a:stretch>
            <a:fillRect/>
          </a:stretch>
        </p:blipFill>
        <p:spPr bwMode="auto">
          <a:xfrm>
            <a:off x="914400" y="1219200"/>
            <a:ext cx="7543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85" name="Picture 5" descr="Twogether_ar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648200"/>
            <a:ext cx="2667000" cy="1900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90" name="Picture 10" descr="BeachWalk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124200"/>
            <a:ext cx="30480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91" name="Picture 11" descr="Combin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581400"/>
            <a:ext cx="2590800" cy="172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92" name="Picture 12" descr="RainForestTrimm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2995613"/>
            <a:ext cx="2590800" cy="172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93" name="Picture 13" descr="SoilStargazerPerennialsDot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4800600"/>
            <a:ext cx="19050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0350151"/>
      </p:ext>
    </p:extLst>
  </p:cSld>
  <p:clrMapOvr>
    <a:masterClrMapping/>
  </p:clrMapOvr>
  <mc:AlternateContent xmlns:mc="http://schemas.openxmlformats.org/markup-compatibility/2006">
    <mc:Choice xmlns:p14="http://schemas.microsoft.com/office/powerpoint/2010/main" Requires="p14">
      <p:transition spd="slow" p14:dur="2000" advTm="5561"/>
    </mc:Choice>
    <mc:Fallback>
      <p:transition spd="slow" advTm="556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97292"/>
                                        </p:tgtEl>
                                        <p:attrNameLst>
                                          <p:attrName>style.visibility</p:attrName>
                                        </p:attrNameLst>
                                      </p:cBhvr>
                                      <p:to>
                                        <p:strVal val="visible"/>
                                      </p:to>
                                    </p:set>
                                    <p:animEffect transition="in" filter="fade">
                                      <p:cBhvr>
                                        <p:cTn id="10" dur="1000"/>
                                        <p:tgtEl>
                                          <p:spTgt spid="97292"/>
                                        </p:tgtEl>
                                      </p:cBhvr>
                                    </p:animEffect>
                                  </p:childTnLst>
                                </p:cTn>
                              </p:par>
                              <p:par>
                                <p:cTn id="11" presetID="10" presetClass="entr" presetSubtype="0" fill="hold" nodeType="withEffect">
                                  <p:stCondLst>
                                    <p:cond delay="0"/>
                                  </p:stCondLst>
                                  <p:childTnLst>
                                    <p:set>
                                      <p:cBhvr>
                                        <p:cTn id="12" dur="1" fill="hold">
                                          <p:stCondLst>
                                            <p:cond delay="0"/>
                                          </p:stCondLst>
                                        </p:cTn>
                                        <p:tgtEl>
                                          <p:spTgt spid="97291"/>
                                        </p:tgtEl>
                                        <p:attrNameLst>
                                          <p:attrName>style.visibility</p:attrName>
                                        </p:attrNameLst>
                                      </p:cBhvr>
                                      <p:to>
                                        <p:strVal val="visible"/>
                                      </p:to>
                                    </p:set>
                                    <p:animEffect transition="in" filter="fade">
                                      <p:cBhvr>
                                        <p:cTn id="13" dur="1000"/>
                                        <p:tgtEl>
                                          <p:spTgt spid="97291"/>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97293"/>
                                        </p:tgtEl>
                                        <p:attrNameLst>
                                          <p:attrName>style.visibility</p:attrName>
                                        </p:attrNameLst>
                                      </p:cBhvr>
                                      <p:to>
                                        <p:strVal val="visible"/>
                                      </p:to>
                                    </p:set>
                                    <p:animEffect transition="in" filter="fade">
                                      <p:cBhvr>
                                        <p:cTn id="17" dur="1000"/>
                                        <p:tgtEl>
                                          <p:spTgt spid="97293"/>
                                        </p:tgtEl>
                                      </p:cBhvr>
                                    </p:animEffect>
                                  </p:childTnLst>
                                </p:cTn>
                              </p:par>
                            </p:childTnLst>
                          </p:cTn>
                        </p:par>
                        <p:par>
                          <p:cTn id="18" fill="hold" nodeType="afterGroup">
                            <p:stCondLst>
                              <p:cond delay="2000"/>
                            </p:stCondLst>
                            <p:childTnLst>
                              <p:par>
                                <p:cTn id="19" presetID="10" presetClass="entr" presetSubtype="0" fill="hold" nodeType="afterEffect">
                                  <p:stCondLst>
                                    <p:cond delay="0"/>
                                  </p:stCondLst>
                                  <p:childTnLst>
                                    <p:set>
                                      <p:cBhvr>
                                        <p:cTn id="20" dur="1" fill="hold">
                                          <p:stCondLst>
                                            <p:cond delay="0"/>
                                          </p:stCondLst>
                                        </p:cTn>
                                        <p:tgtEl>
                                          <p:spTgt spid="97285"/>
                                        </p:tgtEl>
                                        <p:attrNameLst>
                                          <p:attrName>style.visibility</p:attrName>
                                        </p:attrNameLst>
                                      </p:cBhvr>
                                      <p:to>
                                        <p:strVal val="visible"/>
                                      </p:to>
                                    </p:set>
                                    <p:animEffect transition="in" filter="fade">
                                      <p:cBhvr>
                                        <p:cTn id="21" dur="1000"/>
                                        <p:tgtEl>
                                          <p:spTgt spid="97285"/>
                                        </p:tgtEl>
                                      </p:cBhvr>
                                    </p:animEffect>
                                  </p:childTnLst>
                                </p:cTn>
                              </p:par>
                            </p:childTnLst>
                          </p:cTn>
                        </p:par>
                        <p:par>
                          <p:cTn id="22" fill="hold" nodeType="afterGroup">
                            <p:stCondLst>
                              <p:cond delay="3000"/>
                            </p:stCondLst>
                            <p:childTnLst>
                              <p:par>
                                <p:cTn id="23" presetID="10" presetClass="entr" presetSubtype="0" fill="hold" nodeType="afterEffect">
                                  <p:stCondLst>
                                    <p:cond delay="0"/>
                                  </p:stCondLst>
                                  <p:childTnLst>
                                    <p:set>
                                      <p:cBhvr>
                                        <p:cTn id="24" dur="1" fill="hold">
                                          <p:stCondLst>
                                            <p:cond delay="0"/>
                                          </p:stCondLst>
                                        </p:cTn>
                                        <p:tgtEl>
                                          <p:spTgt spid="97290"/>
                                        </p:tgtEl>
                                        <p:attrNameLst>
                                          <p:attrName>style.visibility</p:attrName>
                                        </p:attrNameLst>
                                      </p:cBhvr>
                                      <p:to>
                                        <p:strVal val="visible"/>
                                      </p:to>
                                    </p:set>
                                    <p:animEffect transition="in" filter="fade">
                                      <p:cBhvr>
                                        <p:cTn id="25" dur="1000"/>
                                        <p:tgtEl>
                                          <p:spTgt spid="97290"/>
                                        </p:tgtEl>
                                      </p:cBhvr>
                                    </p:animEffect>
                                  </p:childTnLst>
                                </p:cTn>
                              </p:par>
                            </p:childTnLst>
                          </p:cTn>
                        </p:par>
                        <p:par>
                          <p:cTn id="26" fill="hold" nodeType="afterGroup">
                            <p:stCondLst>
                              <p:cond delay="4000"/>
                            </p:stCondLst>
                            <p:childTnLst>
                              <p:par>
                                <p:cTn id="27" presetID="35" presetClass="emph" presetSubtype="0" fill="hold" nodeType="afterEffect">
                                  <p:stCondLst>
                                    <p:cond delay="0"/>
                                  </p:stCondLst>
                                  <p:childTnLst>
                                    <p:anim calcmode="discrete" valueType="str">
                                      <p:cBhvr>
                                        <p:cTn id="28" dur="1000" fill="hold"/>
                                        <p:tgtEl>
                                          <p:spTgt spid="9729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ChangeAspect="1"/>
          </p:cNvPicPr>
          <p:nvPr/>
        </p:nvPicPr>
        <p:blipFill>
          <a:blip r:embed="rId6">
            <a:extLst>
              <a:ext uri="{28A0092B-C50C-407E-A947-70E740481C1C}">
                <a14:useLocalDpi xmlns:a14="http://schemas.microsoft.com/office/drawing/2010/main" val="0"/>
              </a:ext>
            </a:extLst>
          </a:blip>
          <a:srcRect r="17795"/>
          <a:stretch>
            <a:fillRect/>
          </a:stretch>
        </p:blipFill>
        <p:spPr bwMode="auto">
          <a:xfrm>
            <a:off x="-533400" y="1211263"/>
            <a:ext cx="4876800" cy="5637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245" name="Picture 13" descr="2004_gallery_devonian_KarenCarrDotCom"/>
          <p:cNvPicPr>
            <a:picLocks noChangeAspect="1" noChangeArrowheads="1"/>
          </p:cNvPicPr>
          <p:nvPr/>
        </p:nvPicPr>
        <p:blipFill>
          <a:blip r:embed="rId7">
            <a:extLst>
              <a:ext uri="{28A0092B-C50C-407E-A947-70E740481C1C}">
                <a14:useLocalDpi xmlns:a14="http://schemas.microsoft.com/office/drawing/2010/main" val="0"/>
              </a:ext>
            </a:extLst>
          </a:blip>
          <a:srcRect l="-53" t="47833" r="195"/>
          <a:stretch>
            <a:fillRect/>
          </a:stretch>
        </p:blipFill>
        <p:spPr bwMode="auto">
          <a:xfrm>
            <a:off x="3908425" y="4030663"/>
            <a:ext cx="5235575" cy="3436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5237" name="Picture 5" descr="TheWhiteCliffsOfDover_ccl"/>
          <p:cNvPicPr>
            <a:picLocks noChangeAspect="1" noChangeArrowheads="1"/>
          </p:cNvPicPr>
          <p:nvPr/>
        </p:nvPicPr>
        <p:blipFill>
          <a:blip r:embed="rId8">
            <a:extLst>
              <a:ext uri="{28A0092B-C50C-407E-A947-70E740481C1C}">
                <a14:useLocalDpi xmlns:a14="http://schemas.microsoft.com/office/drawing/2010/main" val="0"/>
              </a:ext>
            </a:extLst>
          </a:blip>
          <a:srcRect t="12567" b="16042"/>
          <a:stretch>
            <a:fillRect/>
          </a:stretch>
        </p:blipFill>
        <p:spPr bwMode="auto">
          <a:xfrm>
            <a:off x="5878513" y="5410200"/>
            <a:ext cx="3113087" cy="11969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46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r" eaLnBrk="1" hangingPunct="1"/>
            <a:fld id="{3CA43C91-2F62-4F41-BE0C-C73B018DD73C}" type="slidenum">
              <a:rPr lang="en-US" sz="1400" i="0"/>
              <a:pPr algn="r" eaLnBrk="1" hangingPunct="1"/>
              <a:t>22</a:t>
            </a:fld>
            <a:endParaRPr lang="en-US" sz="1400" i="0"/>
          </a:p>
        </p:txBody>
      </p:sp>
      <p:sp>
        <p:nvSpPr>
          <p:cNvPr id="1946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r" eaLnBrk="1" hangingPunct="1"/>
            <a:fld id="{125E4EAE-F7AD-477A-9683-E357CFDC41AE}" type="slidenum">
              <a:rPr lang="en-US" sz="1400" i="0"/>
              <a:pPr algn="r" eaLnBrk="1" hangingPunct="1"/>
              <a:t>22</a:t>
            </a:fld>
            <a:endParaRPr lang="en-US" sz="1400" i="0"/>
          </a:p>
        </p:txBody>
      </p:sp>
      <p:sp>
        <p:nvSpPr>
          <p:cNvPr id="19463" name="Rectangle 2"/>
          <p:cNvSpPr>
            <a:spLocks noGrp="1" noChangeArrowheads="1"/>
          </p:cNvSpPr>
          <p:nvPr>
            <p:ph type="title"/>
          </p:nvPr>
        </p:nvSpPr>
        <p:spPr>
          <a:xfrm>
            <a:off x="457200" y="152400"/>
            <a:ext cx="8229600" cy="1143000"/>
          </a:xfrm>
        </p:spPr>
        <p:txBody>
          <a:bodyPr>
            <a:normAutofit/>
          </a:bodyPr>
          <a:lstStyle/>
          <a:p>
            <a:pPr eaLnBrk="1" hangingPunct="1">
              <a:lnSpc>
                <a:spcPct val="90000"/>
              </a:lnSpc>
              <a:spcBef>
                <a:spcPct val="20000"/>
              </a:spcBef>
            </a:pPr>
            <a:r>
              <a:rPr lang="el-GR" dirty="0" smtClean="0"/>
              <a:t>Σε προηγούμενες γεωλογικές εποχές δεσμευμένο </a:t>
            </a:r>
            <a:r>
              <a:rPr lang="en-US" dirty="0" smtClean="0"/>
              <a:t> CO</a:t>
            </a:r>
            <a:r>
              <a:rPr lang="en-US" baseline="-25000" dirty="0" smtClean="0"/>
              <a:t>2 </a:t>
            </a:r>
          </a:p>
        </p:txBody>
      </p:sp>
      <p:pic>
        <p:nvPicPr>
          <p:cNvPr id="19464" name="Picture 11" descr="CoalSwampRestoration_SNMNH_ar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8425" y="1220788"/>
            <a:ext cx="5230813" cy="2928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1913" name="Picture 9" descr="Version1_156"/>
          <p:cNvPicPr>
            <a:picLocks noChangeAspect="1" noChangeArrowheads="1"/>
          </p:cNvPicPr>
          <p:nvPr/>
        </p:nvPicPr>
        <p:blipFill>
          <a:blip r:embed="rId10">
            <a:extLst>
              <a:ext uri="{28A0092B-C50C-407E-A947-70E740481C1C}">
                <a14:useLocalDpi xmlns:a14="http://schemas.microsoft.com/office/drawing/2010/main" val="0"/>
              </a:ext>
            </a:extLst>
          </a:blip>
          <a:srcRect l="28377" t="9081" r="31409" b="8453"/>
          <a:stretch>
            <a:fillRect/>
          </a:stretch>
        </p:blipFill>
        <p:spPr bwMode="auto">
          <a:xfrm>
            <a:off x="7010400" y="1295400"/>
            <a:ext cx="2008188" cy="2743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516" name="Picture 12" descr="http://4.bp.blogspot.com/_92zN9MkIKKw/Sbq4OhQ96eI/AAAAAAAAAf0/x9En4iwLAxU/s1600/Oil+Shale+BF+Core.jpg"/>
          <p:cNvPicPr>
            <a:picLocks noChangeAspect="1" noChangeArrowheads="1"/>
          </p:cNvPicPr>
          <p:nvPr/>
        </p:nvPicPr>
        <p:blipFill>
          <a:blip r:embed="rId11">
            <a:extLst>
              <a:ext uri="{28A0092B-C50C-407E-A947-70E740481C1C}">
                <a14:useLocalDpi xmlns:a14="http://schemas.microsoft.com/office/drawing/2010/main" val="0"/>
              </a:ext>
            </a:extLst>
          </a:blip>
          <a:srcRect l="24490" r="22813" b="15086"/>
          <a:stretch>
            <a:fillRect/>
          </a:stretch>
        </p:blipFill>
        <p:spPr bwMode="auto">
          <a:xfrm>
            <a:off x="130175" y="2684463"/>
            <a:ext cx="1927225" cy="23304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40221523"/>
      </p:ext>
    </p:extLst>
  </p:cSld>
  <p:clrMapOvr>
    <a:masterClrMapping/>
  </p:clrMapOvr>
  <mc:AlternateContent xmlns:mc="http://schemas.openxmlformats.org/markup-compatibility/2006">
    <mc:Choice xmlns:p14="http://schemas.microsoft.com/office/powerpoint/2010/main" Requires="p14">
      <p:transition spd="slow" p14:dur="2000" advTm="22257"/>
    </mc:Choice>
    <mc:Fallback>
      <p:transition spd="slow" advTm="22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1507"/>
                                        </p:tgtEl>
                                        <p:attrNameLst>
                                          <p:attrName>style.visibility</p:attrName>
                                        </p:attrNameLst>
                                      </p:cBhvr>
                                      <p:to>
                                        <p:strVal val="visible"/>
                                      </p:to>
                                    </p:set>
                                    <p:animEffect transition="in" filter="wipe(left)">
                                      <p:cBhvr>
                                        <p:cTn id="11" dur="500"/>
                                        <p:tgtEl>
                                          <p:spTgt spid="2150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95245"/>
                                        </p:tgtEl>
                                        <p:attrNameLst>
                                          <p:attrName>style.visibility</p:attrName>
                                        </p:attrNameLst>
                                      </p:cBhvr>
                                      <p:to>
                                        <p:strVal val="visible"/>
                                      </p:to>
                                    </p:set>
                                    <p:animEffect transition="in" filter="wipe(down)">
                                      <p:cBhvr>
                                        <p:cTn id="16" dur="500"/>
                                        <p:tgtEl>
                                          <p:spTgt spid="952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51913"/>
                                        </p:tgtEl>
                                        <p:attrNameLst>
                                          <p:attrName>style.visibility</p:attrName>
                                        </p:attrNameLst>
                                      </p:cBhvr>
                                      <p:to>
                                        <p:strVal val="visible"/>
                                      </p:to>
                                    </p:set>
                                    <p:animEffect transition="in" filter="wipe(right)">
                                      <p:cBhvr>
                                        <p:cTn id="21" dur="500"/>
                                        <p:tgtEl>
                                          <p:spTgt spid="2519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1516"/>
                                        </p:tgtEl>
                                        <p:attrNameLst>
                                          <p:attrName>style.visibility</p:attrName>
                                        </p:attrNameLst>
                                      </p:cBhvr>
                                      <p:to>
                                        <p:strVal val="visible"/>
                                      </p:to>
                                    </p:set>
                                    <p:animEffect transition="in" filter="wipe(left)">
                                      <p:cBhvr>
                                        <p:cTn id="26" dur="500"/>
                                        <p:tgtEl>
                                          <p:spTgt spid="215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95237"/>
                                        </p:tgtEl>
                                        <p:attrNameLst>
                                          <p:attrName>style.visibility</p:attrName>
                                        </p:attrNameLst>
                                      </p:cBhvr>
                                      <p:to>
                                        <p:strVal val="visible"/>
                                      </p:to>
                                    </p:set>
                                    <p:animEffect transition="in" filter="wipe(down)">
                                      <p:cBhvr>
                                        <p:cTn id="31" dur="500"/>
                                        <p:tgtEl>
                                          <p:spTgt spid="952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hangingPunct="1">
              <a:lnSpc>
                <a:spcPct val="90000"/>
              </a:lnSpc>
              <a:spcBef>
                <a:spcPct val="20000"/>
              </a:spcBef>
            </a:pPr>
            <a:r>
              <a:rPr lang="el-GR" dirty="0" smtClean="0"/>
              <a:t>Σημερινές πηγές</a:t>
            </a:r>
            <a:r>
              <a:rPr lang="en-US" dirty="0" smtClean="0"/>
              <a:t> CO</a:t>
            </a:r>
            <a:r>
              <a:rPr lang="en-US" baseline="-25000" dirty="0" smtClean="0"/>
              <a:t>2 </a:t>
            </a:r>
          </a:p>
        </p:txBody>
      </p:sp>
      <p:sp>
        <p:nvSpPr>
          <p:cNvPr id="18435" name="Rectangle 6"/>
          <p:cNvSpPr>
            <a:spLocks noGrp="1" noChangeArrowheads="1"/>
          </p:cNvSpPr>
          <p:nvPr>
            <p:ph type="sldNum" sz="quarter" idx="4294967295"/>
          </p:nvPr>
        </p:nvSpPr>
        <p:spPr>
          <a:xfrm>
            <a:off x="6934200" y="624840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60606B2D-D6C4-41B8-8144-1906EA662A5F}" type="slidenum">
              <a:rPr lang="en-US" sz="1400" i="0" smtClean="0">
                <a:solidFill>
                  <a:schemeClr val="bg1"/>
                </a:solidFill>
              </a:rPr>
              <a:pPr eaLnBrk="1" hangingPunct="1"/>
              <a:t>23</a:t>
            </a:fld>
            <a:endParaRPr lang="en-US" sz="1400" i="0" smtClean="0">
              <a:solidFill>
                <a:schemeClr val="bg1"/>
              </a:solidFill>
            </a:endParaRPr>
          </a:p>
        </p:txBody>
      </p:sp>
      <p:pic>
        <p:nvPicPr>
          <p:cNvPr id="18436" name="Picture 8" descr="RaungVolcano_Mangiwau_a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319213"/>
            <a:ext cx="5105400" cy="3405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6" descr="SoufriereVolcanoMontserrat_NASA_cc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524000"/>
            <a:ext cx="4048125"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7" descr="SunriseWithVolcano_dannotti_ar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175125"/>
            <a:ext cx="4648200" cy="2582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3491842"/>
      </p:ext>
    </p:extLst>
  </p:cSld>
  <p:clrMapOvr>
    <a:masterClrMapping/>
  </p:clrMapOvr>
  <mc:AlternateContent xmlns:mc="http://schemas.openxmlformats.org/markup-compatibility/2006">
    <mc:Choice xmlns:p14="http://schemas.microsoft.com/office/powerpoint/2010/main" Requires="p14">
      <p:transition spd="slow" p14:dur="2000" advTm="9595"/>
    </mc:Choice>
    <mc:Fallback>
      <p:transition spd="slow" advTm="9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normAutofit/>
          </a:bodyPr>
          <a:lstStyle/>
          <a:p>
            <a:pPr eaLnBrk="1" hangingPunct="1">
              <a:lnSpc>
                <a:spcPct val="90000"/>
              </a:lnSpc>
              <a:spcBef>
                <a:spcPct val="20000"/>
              </a:spcBef>
            </a:pPr>
            <a:r>
              <a:rPr lang="el-GR" dirty="0" smtClean="0"/>
              <a:t>Επιστροφή του </a:t>
            </a:r>
            <a:r>
              <a:rPr lang="en-US" dirty="0" smtClean="0"/>
              <a:t> CO</a:t>
            </a:r>
            <a:r>
              <a:rPr lang="en-US" baseline="-25000" dirty="0" smtClean="0"/>
              <a:t>2 </a:t>
            </a:r>
          </a:p>
        </p:txBody>
      </p:sp>
      <p:sp>
        <p:nvSpPr>
          <p:cNvPr id="22532" name="Content Placeholder 1"/>
          <p:cNvSpPr>
            <a:spLocks noGrp="1"/>
          </p:cNvSpPr>
          <p:nvPr>
            <p:ph idx="1"/>
          </p:nvPr>
        </p:nvSpPr>
        <p:spPr/>
        <p:txBody>
          <a:bodyPr/>
          <a:lstStyle/>
          <a:p>
            <a:endParaRPr lang="en-US" smtClean="0"/>
          </a:p>
        </p:txBody>
      </p:sp>
      <p:sp>
        <p:nvSpPr>
          <p:cNvPr id="22533" name="Rectangle 6"/>
          <p:cNvSpPr>
            <a:spLocks noGrp="1" noChangeArrowheads="1"/>
          </p:cNvSpPr>
          <p:nvPr>
            <p:ph type="sldNum" sz="quarter" idx="4294967295"/>
          </p:nvPr>
        </p:nvSpPr>
        <p:spPr>
          <a:xfrm>
            <a:off x="6934200" y="624840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74792599-D285-4FB5-9761-88E98885A6B0}" type="slidenum">
              <a:rPr lang="en-US" sz="1400" i="0" smtClean="0">
                <a:solidFill>
                  <a:schemeClr val="bg1"/>
                </a:solidFill>
              </a:rPr>
              <a:pPr eaLnBrk="1" hangingPunct="1"/>
              <a:t>24</a:t>
            </a:fld>
            <a:endParaRPr lang="en-US" sz="1400" i="0" smtClean="0">
              <a:solidFill>
                <a:schemeClr val="bg1"/>
              </a:solidFill>
            </a:endParaRPr>
          </a:p>
        </p:txBody>
      </p:sp>
      <p:sp>
        <p:nvSpPr>
          <p:cNvPr id="22534"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r" eaLnBrk="1" hangingPunct="1"/>
            <a:fld id="{66D979E7-05B4-419C-9D66-6524A53B4E7A}" type="slidenum">
              <a:rPr lang="en-US" sz="1400" i="0"/>
              <a:pPr algn="r" eaLnBrk="1" hangingPunct="1"/>
              <a:t>24</a:t>
            </a:fld>
            <a:endParaRPr lang="en-US" sz="1400" i="0"/>
          </a:p>
        </p:txBody>
      </p:sp>
      <p:sp>
        <p:nvSpPr>
          <p:cNvPr id="2253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r" eaLnBrk="1" hangingPunct="1"/>
            <a:fld id="{8978F926-39AD-4A0B-8B37-C712CD0C5898}" type="slidenum">
              <a:rPr lang="en-US" sz="1400" i="0"/>
              <a:pPr algn="r" eaLnBrk="1" hangingPunct="1"/>
              <a:t>24</a:t>
            </a:fld>
            <a:endParaRPr lang="en-US" sz="1400" i="0"/>
          </a:p>
        </p:txBody>
      </p:sp>
      <p:pic>
        <p:nvPicPr>
          <p:cNvPr id="22536" name="Picture 12" descr="edmontonGasPlant2"/>
          <p:cNvPicPr>
            <a:picLocks noChangeAspect="1" noChangeArrowheads="1"/>
          </p:cNvPicPr>
          <p:nvPr/>
        </p:nvPicPr>
        <p:blipFill>
          <a:blip r:embed="rId5">
            <a:extLst>
              <a:ext uri="{28A0092B-C50C-407E-A947-70E740481C1C}">
                <a14:useLocalDpi xmlns:a14="http://schemas.microsoft.com/office/drawing/2010/main" val="0"/>
              </a:ext>
            </a:extLst>
          </a:blip>
          <a:srcRect t="3793" r="-134" b="-797"/>
          <a:stretch>
            <a:fillRect/>
          </a:stretch>
        </p:blipFill>
        <p:spPr bwMode="auto">
          <a:xfrm>
            <a:off x="0" y="1905000"/>
            <a:ext cx="9172575"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85" name="Picture 9" descr="ChicagoNeighborhoods_Flick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219200"/>
            <a:ext cx="3657600" cy="2128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83" name="Picture 7" descr="Malau_PhilippKlinger_ar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4191000" cy="2141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84" name="Picture 8" descr="OswegoNYPowerPlant_Flicker"/>
          <p:cNvPicPr>
            <a:picLocks noChangeAspect="1" noChangeArrowheads="1"/>
          </p:cNvPicPr>
          <p:nvPr/>
        </p:nvPicPr>
        <p:blipFill>
          <a:blip r:embed="rId8">
            <a:extLst>
              <a:ext uri="{28A0092B-C50C-407E-A947-70E740481C1C}">
                <a14:useLocalDpi xmlns:a14="http://schemas.microsoft.com/office/drawing/2010/main" val="0"/>
              </a:ext>
            </a:extLst>
          </a:blip>
          <a:srcRect l="17290" r="23105"/>
          <a:stretch>
            <a:fillRect/>
          </a:stretch>
        </p:blipFill>
        <p:spPr bwMode="auto">
          <a:xfrm>
            <a:off x="3429000" y="1219200"/>
            <a:ext cx="2544763"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86" name="Picture 10" descr="MethaneGas_SimoneSimone_arr"/>
          <p:cNvPicPr>
            <a:picLocks noChangeAspect="1" noChangeArrowheads="1"/>
          </p:cNvPicPr>
          <p:nvPr/>
        </p:nvPicPr>
        <p:blipFill>
          <a:blip r:embed="rId9">
            <a:extLst>
              <a:ext uri="{28A0092B-C50C-407E-A947-70E740481C1C}">
                <a14:useLocalDpi xmlns:a14="http://schemas.microsoft.com/office/drawing/2010/main" val="0"/>
              </a:ext>
            </a:extLst>
          </a:blip>
          <a:srcRect t="35892" b="7567"/>
          <a:stretch>
            <a:fillRect/>
          </a:stretch>
        </p:blipFill>
        <p:spPr bwMode="auto">
          <a:xfrm>
            <a:off x="6096000" y="3125788"/>
            <a:ext cx="2971800" cy="11191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6837420"/>
      </p:ext>
    </p:extLst>
  </p:cSld>
  <p:clrMapOvr>
    <a:masterClrMapping/>
  </p:clrMapOvr>
  <mc:AlternateContent xmlns:mc="http://schemas.openxmlformats.org/markup-compatibility/2006">
    <mc:Choice xmlns:p14="http://schemas.microsoft.com/office/powerpoint/2010/main" Requires="p14">
      <p:transition spd="slow" p14:dur="2000" advTm="15930"/>
    </mc:Choice>
    <mc:Fallback>
      <p:transition spd="slow" advTm="1593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1383"/>
                                        </p:tgtEl>
                                        <p:attrNameLst>
                                          <p:attrName>style.visibility</p:attrName>
                                        </p:attrNameLst>
                                      </p:cBhvr>
                                      <p:to>
                                        <p:strVal val="visible"/>
                                      </p:to>
                                    </p:set>
                                    <p:animEffect transition="in" filter="fade">
                                      <p:cBhvr>
                                        <p:cTn id="10" dur="1000"/>
                                        <p:tgtEl>
                                          <p:spTgt spid="101383"/>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1385"/>
                                        </p:tgtEl>
                                        <p:attrNameLst>
                                          <p:attrName>style.visibility</p:attrName>
                                        </p:attrNameLst>
                                      </p:cBhvr>
                                      <p:to>
                                        <p:strVal val="visible"/>
                                      </p:to>
                                    </p:set>
                                    <p:animEffect transition="in" filter="fade">
                                      <p:cBhvr>
                                        <p:cTn id="14" dur="1000"/>
                                        <p:tgtEl>
                                          <p:spTgt spid="101385"/>
                                        </p:tgtEl>
                                      </p:cBhvr>
                                    </p:animEffect>
                                  </p:child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101384"/>
                                        </p:tgtEl>
                                        <p:attrNameLst>
                                          <p:attrName>style.visibility</p:attrName>
                                        </p:attrNameLst>
                                      </p:cBhvr>
                                      <p:to>
                                        <p:strVal val="visible"/>
                                      </p:to>
                                    </p:set>
                                    <p:animEffect transition="in" filter="fade">
                                      <p:cBhvr>
                                        <p:cTn id="18" dur="1000"/>
                                        <p:tgtEl>
                                          <p:spTgt spid="101384"/>
                                        </p:tgtEl>
                                      </p:cBhvr>
                                    </p:animEffect>
                                  </p:childTnLst>
                                </p:cTn>
                              </p:par>
                            </p:childTnLst>
                          </p:cTn>
                        </p:par>
                        <p:par>
                          <p:cTn id="19" fill="hold" nodeType="afterGroup">
                            <p:stCondLst>
                              <p:cond delay="3000"/>
                            </p:stCondLst>
                            <p:childTnLst>
                              <p:par>
                                <p:cTn id="20" presetID="10" presetClass="entr" presetSubtype="0" fill="hold" nodeType="afterEffect">
                                  <p:stCondLst>
                                    <p:cond delay="0"/>
                                  </p:stCondLst>
                                  <p:childTnLst>
                                    <p:set>
                                      <p:cBhvr>
                                        <p:cTn id="21" dur="1" fill="hold">
                                          <p:stCondLst>
                                            <p:cond delay="0"/>
                                          </p:stCondLst>
                                        </p:cTn>
                                        <p:tgtEl>
                                          <p:spTgt spid="101386"/>
                                        </p:tgtEl>
                                        <p:attrNameLst>
                                          <p:attrName>style.visibility</p:attrName>
                                        </p:attrNameLst>
                                      </p:cBhvr>
                                      <p:to>
                                        <p:strVal val="visible"/>
                                      </p:to>
                                    </p:set>
                                    <p:animEffect transition="in" filter="fade">
                                      <p:cBhvr>
                                        <p:cTn id="22" dur="1000"/>
                                        <p:tgtEl>
                                          <p:spTgt spid="1013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Users\ccrocker\AppData\Local\Microsoft\Windows\Temporary Internet Files\Content.IE5\A9PL20YR\MP900448748[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5"/>
          <p:cNvSpPr>
            <a:spLocks noGrp="1"/>
          </p:cNvSpPr>
          <p:nvPr>
            <p:ph type="title"/>
          </p:nvPr>
        </p:nvSpPr>
        <p:spPr/>
        <p:txBody>
          <a:bodyPr>
            <a:normAutofit fontScale="90000"/>
          </a:bodyPr>
          <a:lstStyle/>
          <a:p>
            <a:r>
              <a:rPr lang="el-GR" b="1" dirty="0" smtClean="0">
                <a:solidFill>
                  <a:srgbClr val="FFC000"/>
                </a:solidFill>
              </a:rPr>
              <a:t>Μετατροπή χημικής ενέργειας</a:t>
            </a:r>
            <a:endParaRPr lang="en-US" b="1" dirty="0" smtClean="0">
              <a:solidFill>
                <a:srgbClr val="FFC000"/>
              </a:solidFill>
            </a:endParaRPr>
          </a:p>
        </p:txBody>
      </p:sp>
      <p:sp>
        <p:nvSpPr>
          <p:cNvPr id="32772" name="Slide Number Placeholder 4"/>
          <p:cNvSpPr>
            <a:spLocks noGrp="1"/>
          </p:cNvSpPr>
          <p:nvPr>
            <p:ph type="sldNum" sz="quarter" idx="4294967295"/>
          </p:nvPr>
        </p:nvSpPr>
        <p:spPr>
          <a:xfrm>
            <a:off x="6934200" y="624840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DF8CE401-0FF8-43B7-A652-5930C5E8D80F}" type="slidenum">
              <a:rPr lang="en-US" sz="1400" i="0" smtClean="0">
                <a:solidFill>
                  <a:schemeClr val="bg1"/>
                </a:solidFill>
              </a:rPr>
              <a:pPr eaLnBrk="1" hangingPunct="1"/>
              <a:t>25</a:t>
            </a:fld>
            <a:endParaRPr lang="en-US" sz="1400" i="0" smtClean="0">
              <a:solidFill>
                <a:schemeClr val="bg1"/>
              </a:solidFill>
            </a:endParaRPr>
          </a:p>
        </p:txBody>
      </p:sp>
      <p:pic>
        <p:nvPicPr>
          <p:cNvPr id="8" name="Picture 5" descr="C:\Users\ccrocker\AppData\Local\Microsoft\Windows\Temporary Internet Files\Content.IE5\J16TUU2L\MP900401876[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26777" y="2003482"/>
            <a:ext cx="696686" cy="1044518"/>
          </a:xfrm>
          <a:prstGeom prst="rect">
            <a:avLst/>
          </a:prstGeom>
          <a:noFill/>
          <a:effectLst>
            <a:softEdge rad="31750"/>
          </a:effectLst>
          <a:extLst/>
        </p:spPr>
      </p:pic>
      <p:sp>
        <p:nvSpPr>
          <p:cNvPr id="9" name="Title 1"/>
          <p:cNvSpPr txBox="1">
            <a:spLocks/>
          </p:cNvSpPr>
          <p:nvPr/>
        </p:nvSpPr>
        <p:spPr bwMode="auto">
          <a:xfrm>
            <a:off x="107504" y="1296080"/>
            <a:ext cx="8928992" cy="542925"/>
          </a:xfrm>
          <a:prstGeom prst="rect">
            <a:avLst/>
          </a:prstGeom>
          <a:noFill/>
          <a:ln w="9525">
            <a:noFill/>
            <a:miter lim="800000"/>
            <a:headEnd/>
            <a:tailEnd/>
          </a:ln>
          <a:effectLst>
            <a:outerShdw blurRad="50800" dist="50800" dir="5400000" algn="ctr" rotWithShape="0">
              <a:schemeClr val="bg1"/>
            </a:outerShdw>
          </a:effectLst>
        </p:spPr>
        <p:txBody>
          <a:bodyPr anchor="ctr"/>
          <a:lstStyle/>
          <a:p>
            <a:pPr algn="ctr" eaLnBrk="0" hangingPunct="0">
              <a:defRPr/>
            </a:pPr>
            <a:r>
              <a:rPr lang="el-GR" sz="3200" i="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Υδρογονάνθρακες </a:t>
            </a:r>
            <a:r>
              <a:rPr lang="en-US" sz="3200" i="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 </a:t>
            </a:r>
            <a:r>
              <a:rPr lang="el-GR" sz="3200" i="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οξυγόνο</a:t>
            </a:r>
            <a:r>
              <a:rPr lang="en-US" sz="3200" i="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 </a:t>
            </a:r>
            <a:r>
              <a:rPr lang="en-US" sz="3200" i="0" kern="0" dirty="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 </a:t>
            </a:r>
            <a:r>
              <a:rPr lang="el-GR" sz="3200" i="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θερμότητα</a:t>
            </a:r>
            <a:endParaRPr lang="en-US" sz="3200" i="0" kern="0" dirty="0">
              <a:solidFill>
                <a:srgbClr val="0000CC"/>
              </a:solidFill>
              <a:effectLst>
                <a:outerShdw blurRad="38100" dist="38100" dir="2700000" algn="tl">
                  <a:srgbClr val="000000">
                    <a:alpha val="43137"/>
                  </a:srgbClr>
                </a:outerShdw>
              </a:effectLst>
              <a:latin typeface="Arial" pitchFamily="34" charset="0"/>
              <a:ea typeface="+mj-ea"/>
              <a:cs typeface="Arial" pitchFamily="34" charset="0"/>
            </a:endParaRPr>
          </a:p>
        </p:txBody>
      </p:sp>
      <p:sp>
        <p:nvSpPr>
          <p:cNvPr id="10" name="Title 1"/>
          <p:cNvSpPr txBox="1">
            <a:spLocks/>
          </p:cNvSpPr>
          <p:nvPr/>
        </p:nvSpPr>
        <p:spPr bwMode="auto">
          <a:xfrm>
            <a:off x="457200" y="3175000"/>
            <a:ext cx="8229600" cy="1549400"/>
          </a:xfrm>
          <a:prstGeom prst="rect">
            <a:avLst/>
          </a:prstGeom>
          <a:noFill/>
          <a:ln w="9525">
            <a:noFill/>
            <a:miter lim="800000"/>
            <a:headEnd/>
            <a:tailEnd/>
          </a:ln>
          <a:effectLst>
            <a:outerShdw blurRad="50800" dist="50800" dir="5400000" algn="ctr" rotWithShape="0">
              <a:schemeClr val="bg1"/>
            </a:outerShdw>
          </a:effectLst>
        </p:spPr>
        <p:txBody>
          <a:bodyPr anchor="ctr"/>
          <a:lstStyle/>
          <a:p>
            <a:pPr algn="ctr" eaLnBrk="0" hangingPunct="0">
              <a:defRPr/>
            </a:pPr>
            <a:r>
              <a:rPr lang="el-GR" sz="3600" i="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Η διάσπαση των δεσμών </a:t>
            </a:r>
            <a:r>
              <a:rPr lang="en-GB" sz="3600" i="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C-H</a:t>
            </a:r>
            <a:r>
              <a:rPr lang="el-GR" sz="3600" i="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 </a:t>
            </a:r>
            <a:r>
              <a:rPr lang="en-GB" sz="360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C-C </a:t>
            </a:r>
            <a:r>
              <a:rPr lang="el-GR" sz="360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rPr>
              <a:t>εκλύει ενέργεια ως θερμότητα</a:t>
            </a:r>
            <a:endParaRPr lang="en-US" sz="3600" i="0" kern="0" dirty="0">
              <a:solidFill>
                <a:srgbClr val="0000CC"/>
              </a:solidFill>
              <a:effectLst>
                <a:outerShdw blurRad="38100" dist="38100" dir="2700000" algn="tl">
                  <a:srgbClr val="000000">
                    <a:alpha val="43137"/>
                  </a:srgbClr>
                </a:outerShdw>
              </a:effectLst>
              <a:latin typeface="Arial" pitchFamily="34" charset="0"/>
              <a:ea typeface="+mj-ea"/>
              <a:cs typeface="Arial" pitchFamily="34" charset="0"/>
            </a:endParaRPr>
          </a:p>
        </p:txBody>
      </p:sp>
      <p:pic>
        <p:nvPicPr>
          <p:cNvPr id="11" name="Picture 11" descr="CO2 molecule cop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0420333">
            <a:off x="5337350" y="4853895"/>
            <a:ext cx="1473200" cy="1181100"/>
          </a:xfrm>
          <a:prstGeom prst="rect">
            <a:avLst/>
          </a:prstGeom>
          <a:noFill/>
          <a:ln>
            <a:noFill/>
          </a:ln>
          <a:effectLst>
            <a:softEdge rad="279400"/>
          </a:effectLst>
          <a:extLst/>
        </p:spPr>
      </p:pic>
      <p:pic>
        <p:nvPicPr>
          <p:cNvPr id="12" name="Picture 6" descr="C:\Users\ccrocker\AppData\Local\Microsoft\Windows\Temporary Internet Files\Content.IE5\J16TUU2L\MP900181469[1].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20832" t="18973" r="43096" b="46218"/>
          <a:stretch/>
        </p:blipFill>
        <p:spPr bwMode="auto">
          <a:xfrm>
            <a:off x="7239000" y="4885918"/>
            <a:ext cx="1551765" cy="983298"/>
          </a:xfrm>
          <a:prstGeom prst="rect">
            <a:avLst/>
          </a:prstGeom>
          <a:noFill/>
          <a:effectLst>
            <a:softEdge rad="63500"/>
          </a:effectLst>
          <a:extLst/>
        </p:spPr>
      </p:pic>
      <p:sp>
        <p:nvSpPr>
          <p:cNvPr id="13" name="Title 1"/>
          <p:cNvSpPr txBox="1">
            <a:spLocks/>
          </p:cNvSpPr>
          <p:nvPr/>
        </p:nvSpPr>
        <p:spPr bwMode="auto">
          <a:xfrm>
            <a:off x="228600" y="5857875"/>
            <a:ext cx="8610600" cy="542925"/>
          </a:xfrm>
          <a:prstGeom prst="rect">
            <a:avLst/>
          </a:prstGeom>
          <a:noFill/>
          <a:ln w="9525">
            <a:noFill/>
            <a:miter lim="800000"/>
            <a:headEnd/>
            <a:tailEnd/>
          </a:ln>
          <a:effectLst>
            <a:outerShdw blurRad="50800" dist="50800" dir="5400000" algn="ctr" rotWithShape="0">
              <a:schemeClr val="bg1"/>
            </a:outerShdw>
          </a:effectLst>
        </p:spPr>
        <p:txBody>
          <a:bodyPr anchor="ctr"/>
          <a:lstStyle/>
          <a:p>
            <a:pPr algn="ctr" eaLnBrk="0" hangingPunct="0">
              <a:defRPr/>
            </a:pPr>
            <a:r>
              <a:rPr lang="el-GR" sz="3600" i="0" kern="0" dirty="0" smtClean="0">
                <a:latin typeface="Arial" pitchFamily="34" charset="0"/>
                <a:ea typeface="+mj-ea"/>
                <a:cs typeface="Arial" pitchFamily="34" charset="0"/>
              </a:rPr>
              <a:t>Τα άτομα </a:t>
            </a:r>
            <a:r>
              <a:rPr lang="el-GR" sz="3600" i="0" kern="0" dirty="0" err="1" smtClean="0">
                <a:latin typeface="Arial" pitchFamily="34" charset="0"/>
                <a:ea typeface="+mj-ea"/>
                <a:cs typeface="Arial" pitchFamily="34" charset="0"/>
              </a:rPr>
              <a:t>ξανασυνδυάζονται</a:t>
            </a:r>
            <a:r>
              <a:rPr lang="el-GR" sz="3600" i="0" kern="0" dirty="0" smtClean="0">
                <a:latin typeface="Arial" pitchFamily="34" charset="0"/>
                <a:ea typeface="+mj-ea"/>
                <a:cs typeface="Arial" pitchFamily="34" charset="0"/>
              </a:rPr>
              <a:t> για να δημιουργήσουν </a:t>
            </a:r>
            <a:r>
              <a:rPr lang="en-US" sz="3600" i="0" kern="0" dirty="0" smtClean="0">
                <a:latin typeface="Arial" pitchFamily="34" charset="0"/>
                <a:ea typeface="+mj-ea"/>
                <a:cs typeface="Arial" pitchFamily="34" charset="0"/>
              </a:rPr>
              <a:t>CO</a:t>
            </a:r>
            <a:r>
              <a:rPr lang="en-US" sz="3600" i="0" kern="0" baseline="-25000" dirty="0" smtClean="0">
                <a:latin typeface="Arial" pitchFamily="34" charset="0"/>
                <a:ea typeface="+mj-ea"/>
                <a:cs typeface="Arial" pitchFamily="34" charset="0"/>
              </a:rPr>
              <a:t>2</a:t>
            </a:r>
            <a:r>
              <a:rPr lang="en-US" sz="3600" i="0" kern="0" dirty="0" smtClean="0">
                <a:latin typeface="Arial" pitchFamily="34" charset="0"/>
                <a:ea typeface="+mj-ea"/>
                <a:cs typeface="Arial" pitchFamily="34" charset="0"/>
              </a:rPr>
              <a:t> </a:t>
            </a:r>
            <a:r>
              <a:rPr lang="el-GR" sz="3600" i="0" kern="0" dirty="0" smtClean="0">
                <a:latin typeface="Arial" pitchFamily="34" charset="0"/>
                <a:ea typeface="+mj-ea"/>
                <a:cs typeface="Arial" pitchFamily="34" charset="0"/>
              </a:rPr>
              <a:t>και</a:t>
            </a:r>
            <a:r>
              <a:rPr lang="en-US" sz="3600" i="0" kern="0" dirty="0" smtClean="0">
                <a:latin typeface="Arial" pitchFamily="34" charset="0"/>
                <a:ea typeface="+mj-ea"/>
                <a:cs typeface="Arial" pitchFamily="34" charset="0"/>
              </a:rPr>
              <a:t>  </a:t>
            </a:r>
            <a:r>
              <a:rPr lang="en-US" sz="3600" i="0" kern="0" dirty="0">
                <a:latin typeface="Arial" pitchFamily="34" charset="0"/>
                <a:ea typeface="+mj-ea"/>
                <a:cs typeface="Arial" pitchFamily="34" charset="0"/>
              </a:rPr>
              <a:t>H</a:t>
            </a:r>
            <a:r>
              <a:rPr lang="en-US" sz="3600" i="0" kern="0" baseline="-25000" dirty="0">
                <a:latin typeface="Arial" pitchFamily="34" charset="0"/>
                <a:ea typeface="+mj-ea"/>
                <a:cs typeface="Arial" pitchFamily="34" charset="0"/>
              </a:rPr>
              <a:t>2</a:t>
            </a:r>
            <a:r>
              <a:rPr lang="en-US" sz="3600" i="0" kern="0" dirty="0">
                <a:latin typeface="Arial" pitchFamily="34" charset="0"/>
                <a:ea typeface="+mj-ea"/>
                <a:cs typeface="Arial" pitchFamily="34" charset="0"/>
              </a:rPr>
              <a:t>O. </a:t>
            </a:r>
            <a:endParaRPr lang="en-US" sz="3600" i="0" kern="0" dirty="0">
              <a:solidFill>
                <a:schemeClr val="bg1"/>
              </a:solidFill>
              <a:latin typeface="Arial" pitchFamily="34" charset="0"/>
              <a:ea typeface="+mj-ea"/>
              <a:cs typeface="Arial" pitchFamily="34" charset="0"/>
            </a:endParaRPr>
          </a:p>
        </p:txBody>
      </p:sp>
      <p:sp>
        <p:nvSpPr>
          <p:cNvPr id="14" name="Title 1"/>
          <p:cNvSpPr txBox="1">
            <a:spLocks/>
          </p:cNvSpPr>
          <p:nvPr/>
        </p:nvSpPr>
        <p:spPr bwMode="auto">
          <a:xfrm>
            <a:off x="-152400" y="2133600"/>
            <a:ext cx="8229600" cy="542925"/>
          </a:xfrm>
          <a:prstGeom prst="rect">
            <a:avLst/>
          </a:prstGeom>
          <a:noFill/>
          <a:ln w="9525">
            <a:noFill/>
            <a:miter lim="800000"/>
            <a:headEnd/>
            <a:tailEnd/>
          </a:ln>
          <a:effectLst>
            <a:outerShdw blurRad="50800" dist="50800" dir="5400000" algn="ctr" rotWithShape="0">
              <a:schemeClr val="bg1"/>
            </a:outerShdw>
          </a:effectLst>
        </p:spPr>
        <p:txBody>
          <a:bodyPr anchor="ctr"/>
          <a:lstStyle/>
          <a:p>
            <a:pPr algn="ctr" eaLnBrk="0" hangingPunct="0">
              <a:defRPr/>
            </a:pPr>
            <a:r>
              <a:rPr lang="en-US" sz="3600" i="0" kern="0" dirty="0">
                <a:solidFill>
                  <a:srgbClr val="0000CC"/>
                </a:solidFill>
                <a:effectLst>
                  <a:outerShdw blurRad="38100" dist="38100" dir="2700000" algn="tl">
                    <a:srgbClr val="000000">
                      <a:alpha val="43137"/>
                    </a:srgbClr>
                  </a:outerShdw>
                </a:effectLst>
                <a:latin typeface="Arial" pitchFamily="34" charset="0"/>
                <a:ea typeface="+mj-ea"/>
                <a:cs typeface="Arial" pitchFamily="34" charset="0"/>
                <a:sym typeface="Wingdings" pitchFamily="2" charset="2"/>
              </a:rPr>
              <a:t> </a:t>
            </a:r>
            <a:r>
              <a:rPr lang="el-GR" sz="3600" i="0" kern="0" dirty="0" smtClean="0">
                <a:solidFill>
                  <a:srgbClr val="0000CC"/>
                </a:solidFill>
                <a:effectLst>
                  <a:outerShdw blurRad="38100" dist="38100" dir="2700000" algn="tl">
                    <a:srgbClr val="000000">
                      <a:alpha val="43137"/>
                    </a:srgbClr>
                  </a:outerShdw>
                </a:effectLst>
                <a:latin typeface="Arial" pitchFamily="34" charset="0"/>
                <a:ea typeface="+mj-ea"/>
                <a:cs typeface="Arial" pitchFamily="34" charset="0"/>
                <a:sym typeface="Wingdings" pitchFamily="2" charset="2"/>
              </a:rPr>
              <a:t>καύση</a:t>
            </a:r>
            <a:endParaRPr lang="en-US" sz="3600" i="0" kern="0" dirty="0">
              <a:solidFill>
                <a:srgbClr val="0000CC"/>
              </a:solidFill>
              <a:effectLst>
                <a:outerShdw blurRad="38100" dist="38100" dir="2700000" algn="tl">
                  <a:srgbClr val="000000">
                    <a:alpha val="43137"/>
                  </a:srgbClr>
                </a:outerShdw>
              </a:effectLst>
              <a:latin typeface="Arial" pitchFamily="34" charset="0"/>
              <a:ea typeface="+mj-ea"/>
              <a:cs typeface="Arial"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5048214"/>
      </p:ext>
    </p:extLst>
  </p:cSld>
  <p:clrMapOvr>
    <a:masterClrMapping/>
  </p:clrMapOvr>
  <mc:AlternateContent xmlns:mc="http://schemas.openxmlformats.org/markup-compatibility/2006">
    <mc:Choice xmlns:p14="http://schemas.microsoft.com/office/powerpoint/2010/main" Requires="p14">
      <p:transition spd="slow" p14:dur="2000" advTm="45595"/>
    </mc:Choice>
    <mc:Fallback>
      <p:transition spd="slow" advTm="45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nodeType="withGroup">
                            <p:stCondLst>
                              <p:cond delay="500"/>
                            </p:stCondLst>
                            <p:childTnLst>
                              <p:par>
                                <p:cTn id="20" presetID="22" presetClass="entr" presetSubtype="4" fill="hold" nodeType="after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250"/>
                                        <p:tgtEl>
                                          <p:spTgt spid="7"/>
                                        </p:tgtEl>
                                      </p:cBhvr>
                                    </p:animEffect>
                                  </p:childTnLst>
                                </p:cTn>
                              </p:par>
                              <p:par>
                                <p:cTn id="23" presetID="10" presetClass="exit" presetSubtype="0" fill="hold" nodeType="withEffect">
                                  <p:stCondLst>
                                    <p:cond delay="1000"/>
                                  </p:stCondLst>
                                  <p:childTnLst>
                                    <p:animEffect transition="out" filter="fade">
                                      <p:cBhvr>
                                        <p:cTn id="24" dur="250"/>
                                        <p:tgtEl>
                                          <p:spTgt spid="8"/>
                                        </p:tgtEl>
                                      </p:cBhvr>
                                    </p:animEffect>
                                    <p:set>
                                      <p:cBhvr>
                                        <p:cTn id="25" dur="1" fill="hold">
                                          <p:stCondLst>
                                            <p:cond delay="24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bldLst>
      <p:bldP spid="10"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AtomicDDrive\c-Drive_MyDocuments\My Pictures\Flickr\Roots_IanMuttoo_ccl.jpg"/>
          <p:cNvPicPr>
            <a:picLocks noChangeAspect="1" noChangeArrowheads="1"/>
          </p:cNvPicPr>
          <p:nvPr/>
        </p:nvPicPr>
        <p:blipFill>
          <a:blip r:embed="rId6">
            <a:extLst>
              <a:ext uri="{28A0092B-C50C-407E-A947-70E740481C1C}">
                <a14:useLocalDpi xmlns:a14="http://schemas.microsoft.com/office/drawing/2010/main" val="0"/>
              </a:ext>
            </a:extLst>
          </a:blip>
          <a:srcRect t="6291" b="50047"/>
          <a:stretch>
            <a:fillRect/>
          </a:stretch>
        </p:blipFill>
        <p:spPr bwMode="auto">
          <a:xfrm>
            <a:off x="0" y="1219200"/>
            <a:ext cx="91440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1"/>
          <p:cNvSpPr>
            <a:spLocks noGrp="1"/>
          </p:cNvSpPr>
          <p:nvPr>
            <p:ph type="title"/>
          </p:nvPr>
        </p:nvSpPr>
        <p:spPr>
          <a:xfrm>
            <a:off x="457200" y="86477"/>
            <a:ext cx="8229600" cy="1143000"/>
          </a:xfrm>
        </p:spPr>
        <p:txBody>
          <a:bodyPr>
            <a:normAutofit/>
          </a:bodyPr>
          <a:lstStyle/>
          <a:p>
            <a:r>
              <a:rPr lang="el-GR" dirty="0" err="1" smtClean="0"/>
              <a:t>βιοκαύσιμα</a:t>
            </a:r>
            <a:r>
              <a:rPr lang="en-US" dirty="0" smtClean="0"/>
              <a:t>: CO</a:t>
            </a:r>
            <a:r>
              <a:rPr lang="en-US" baseline="-25000" dirty="0" smtClean="0"/>
              <a:t>2</a:t>
            </a:r>
            <a:r>
              <a:rPr lang="en-US" dirty="0" smtClean="0"/>
              <a:t> </a:t>
            </a:r>
            <a:r>
              <a:rPr lang="el-GR" dirty="0" smtClean="0"/>
              <a:t>από την σημερινή ατμόσφαιρα</a:t>
            </a:r>
            <a:endParaRPr lang="en-US" dirty="0" smtClean="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828800"/>
            <a:ext cx="2895600" cy="43243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W:\Daly\Images\PCORCO2Sources\CO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823900">
            <a:off x="4380729" y="1513488"/>
            <a:ext cx="4382178" cy="250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W:\Daly\Images\PCORCO2Sources\CO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257318">
            <a:off x="4906462" y="2957512"/>
            <a:ext cx="440372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W:\Daly\Images\PCORCO2Sources\CO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23900">
            <a:off x="4687164" y="4580938"/>
            <a:ext cx="440372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O2 molecule copy"/>
          <p:cNvPicPr>
            <a:picLocks noChangeAspect="1" noChangeArrowheads="1"/>
          </p:cNvPicPr>
          <p:nvPr/>
        </p:nvPicPr>
        <p:blipFill>
          <a:blip r:embed="rId10" cstate="print">
            <a:extLst/>
          </a:blip>
          <a:srcRect/>
          <a:stretch>
            <a:fillRect/>
          </a:stretch>
        </p:blipFill>
        <p:spPr bwMode="auto">
          <a:xfrm rot="20420333">
            <a:off x="830552" y="1238250"/>
            <a:ext cx="1473200" cy="1181100"/>
          </a:xfrm>
          <a:prstGeom prst="rect">
            <a:avLst/>
          </a:prstGeom>
          <a:noFill/>
          <a:ln>
            <a:noFill/>
          </a:ln>
          <a:effectLst>
            <a:softEdge rad="279400"/>
          </a:effectLst>
          <a:extLst/>
        </p:spPr>
      </p:pic>
      <p:pic>
        <p:nvPicPr>
          <p:cNvPr id="14" name="Picture 11" descr="CO2 molecule copy"/>
          <p:cNvPicPr>
            <a:picLocks noChangeAspect="1" noChangeArrowheads="1"/>
          </p:cNvPicPr>
          <p:nvPr/>
        </p:nvPicPr>
        <p:blipFill>
          <a:blip r:embed="rId10" cstate="print">
            <a:extLst/>
          </a:blip>
          <a:srcRect/>
          <a:stretch>
            <a:fillRect/>
          </a:stretch>
        </p:blipFill>
        <p:spPr bwMode="auto">
          <a:xfrm rot="2123921">
            <a:off x="2318599" y="1536717"/>
            <a:ext cx="1473200" cy="1181100"/>
          </a:xfrm>
          <a:prstGeom prst="rect">
            <a:avLst/>
          </a:prstGeom>
          <a:noFill/>
          <a:ln>
            <a:noFill/>
          </a:ln>
          <a:effectLst>
            <a:softEdge rad="279400"/>
          </a:effectLst>
          <a:extLst/>
        </p:spPr>
      </p:pic>
      <p:pic>
        <p:nvPicPr>
          <p:cNvPr id="15" name="Picture 11" descr="CO2 molecule copy"/>
          <p:cNvPicPr>
            <a:picLocks noChangeAspect="1" noChangeArrowheads="1"/>
          </p:cNvPicPr>
          <p:nvPr/>
        </p:nvPicPr>
        <p:blipFill>
          <a:blip r:embed="rId10" cstate="print">
            <a:extLst/>
          </a:blip>
          <a:srcRect/>
          <a:stretch>
            <a:fillRect/>
          </a:stretch>
        </p:blipFill>
        <p:spPr bwMode="auto">
          <a:xfrm rot="20420333">
            <a:off x="1376082" y="2175700"/>
            <a:ext cx="1473200" cy="1181100"/>
          </a:xfrm>
          <a:prstGeom prst="rect">
            <a:avLst/>
          </a:prstGeom>
          <a:noFill/>
          <a:ln>
            <a:noFill/>
          </a:ln>
          <a:effectLst>
            <a:softEdge rad="279400"/>
          </a:effectLs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07100352"/>
      </p:ext>
    </p:extLst>
  </p:cSld>
  <p:clrMapOvr>
    <a:masterClrMapping/>
  </p:clrMapOvr>
  <mc:AlternateContent xmlns:mc="http://schemas.openxmlformats.org/markup-compatibility/2006">
    <mc:Choice xmlns:p14="http://schemas.microsoft.com/office/powerpoint/2010/main" Requires="p14">
      <p:transition spd="slow" p14:dur="2000" advTm="31764"/>
    </mc:Choice>
    <mc:Fallback>
      <p:transition spd="slow" advTm="3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250"/>
                            </p:stCondLst>
                            <p:childTnLst>
                              <p:par>
                                <p:cTn id="13" presetID="53" presetClass="exit" presetSubtype="32" fill="hold" nodeType="afterEffect">
                                  <p:stCondLst>
                                    <p:cond delay="50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125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childTnLst>
                          </p:cTn>
                        </p:par>
                        <p:par>
                          <p:cTn id="22" fill="hold">
                            <p:stCondLst>
                              <p:cond delay="1500"/>
                            </p:stCondLst>
                            <p:childTnLst>
                              <p:par>
                                <p:cTn id="23" presetID="53" presetClass="exit" presetSubtype="32" fill="hold" nodeType="afterEffect">
                                  <p:stCondLst>
                                    <p:cond delay="500"/>
                                  </p:stCondLst>
                                  <p:childTnLst>
                                    <p:anim calcmode="lin" valueType="num">
                                      <p:cBhvr>
                                        <p:cTn id="24" dur="500"/>
                                        <p:tgtEl>
                                          <p:spTgt spid="11"/>
                                        </p:tgtEl>
                                        <p:attrNameLst>
                                          <p:attrName>ppt_w</p:attrName>
                                        </p:attrNameLst>
                                      </p:cBhvr>
                                      <p:tavLst>
                                        <p:tav tm="0">
                                          <p:val>
                                            <p:strVal val="ppt_w"/>
                                          </p:val>
                                        </p:tav>
                                        <p:tav tm="100000">
                                          <p:val>
                                            <p:fltVal val="0"/>
                                          </p:val>
                                        </p:tav>
                                      </p:tavLst>
                                    </p:anim>
                                    <p:anim calcmode="lin" valueType="num">
                                      <p:cBhvr>
                                        <p:cTn id="25" dur="500"/>
                                        <p:tgtEl>
                                          <p:spTgt spid="11"/>
                                        </p:tgtEl>
                                        <p:attrNameLst>
                                          <p:attrName>ppt_h</p:attrName>
                                        </p:attrNameLst>
                                      </p:cBhvr>
                                      <p:tavLst>
                                        <p:tav tm="0">
                                          <p:val>
                                            <p:strVal val="ppt_h"/>
                                          </p:val>
                                        </p:tav>
                                        <p:tav tm="100000">
                                          <p:val>
                                            <p:fltVal val="0"/>
                                          </p:val>
                                        </p:tav>
                                      </p:tavLst>
                                    </p:anim>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childTnLst>
                          </p:cTn>
                        </p:par>
                        <p:par>
                          <p:cTn id="32" fill="hold">
                            <p:stCondLst>
                              <p:cond delay="2750"/>
                            </p:stCondLst>
                            <p:childTnLst>
                              <p:par>
                                <p:cTn id="33" presetID="53" presetClass="exit" presetSubtype="32" fill="hold" nodeType="afterEffect">
                                  <p:stCondLst>
                                    <p:cond delay="50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2" presetClass="entr" presetSubtype="0" fill="hold" nodeType="afterEffect">
                                  <p:stCondLst>
                                    <p:cond delay="50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par>
                          <p:cTn id="58" fill="hold">
                            <p:stCondLst>
                              <p:cond delay="2500"/>
                            </p:stCondLst>
                            <p:childTnLst>
                              <p:par>
                                <p:cTn id="59" presetID="42" presetClass="entr" presetSubtype="0" fill="hold" nodeType="afterEffect">
                                  <p:stCondLst>
                                    <p:cond delay="50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441450"/>
            <a:ext cx="8947150" cy="50355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7" descr="W:\Daly\Images\PCORCO2Sources\CO2.png"/>
          <p:cNvPicPr>
            <a:picLocks noChangeAspect="1" noChangeArrowheads="1"/>
          </p:cNvPicPr>
          <p:nvPr/>
        </p:nvPicPr>
        <p:blipFill>
          <a:blip r:embed="rId7">
            <a:extLst>
              <a:ext uri="{28A0092B-C50C-407E-A947-70E740481C1C}">
                <a14:useLocalDpi xmlns:a14="http://schemas.microsoft.com/office/drawing/2010/main" val="0"/>
              </a:ext>
            </a:extLst>
          </a:blip>
          <a:srcRect b="612"/>
          <a:stretch>
            <a:fillRect/>
          </a:stretch>
        </p:blipFill>
        <p:spPr bwMode="auto">
          <a:xfrm>
            <a:off x="196850" y="1752600"/>
            <a:ext cx="523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W:\Daly\Images\PCORCO2Sources\CO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88927">
            <a:off x="3724275" y="4060825"/>
            <a:ext cx="170815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W:\Daly\Images\PCORCO2Sources\CO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75382">
            <a:off x="7210425" y="4133850"/>
            <a:ext cx="16144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W:\Daly\Images\PCORCO2Sources\CO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03281">
            <a:off x="5402263" y="4508500"/>
            <a:ext cx="17081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itle 1"/>
          <p:cNvSpPr>
            <a:spLocks noGrp="1"/>
          </p:cNvSpPr>
          <p:nvPr>
            <p:ph type="title"/>
          </p:nvPr>
        </p:nvSpPr>
        <p:spPr>
          <a:xfrm>
            <a:off x="463550" y="124577"/>
            <a:ext cx="8229600" cy="1143000"/>
          </a:xfrm>
        </p:spPr>
        <p:txBody>
          <a:bodyPr>
            <a:normAutofit/>
          </a:bodyPr>
          <a:lstStyle/>
          <a:p>
            <a:r>
              <a:rPr lang="el-GR" dirty="0" smtClean="0"/>
              <a:t>Καύσιμα από απολιθώματα</a:t>
            </a:r>
            <a:r>
              <a:rPr lang="en-US" dirty="0" smtClean="0"/>
              <a:t>: </a:t>
            </a:r>
            <a:r>
              <a:rPr lang="en-US" dirty="0"/>
              <a:t>CO</a:t>
            </a:r>
            <a:r>
              <a:rPr lang="en-US" baseline="-25000" dirty="0"/>
              <a:t>2</a:t>
            </a:r>
            <a:r>
              <a:rPr lang="en-US" dirty="0"/>
              <a:t> </a:t>
            </a:r>
            <a:r>
              <a:rPr lang="el-GR" dirty="0" smtClean="0"/>
              <a:t>από μια αρχέγονη ατμόσφαιρα</a:t>
            </a:r>
            <a:endParaRPr lang="en-US" dirty="0" smtClean="0"/>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rcRect t="17999" b="15858"/>
          <a:stretch>
            <a:fillRect/>
          </a:stretch>
        </p:blipFill>
        <p:spPr bwMode="auto">
          <a:xfrm>
            <a:off x="196850" y="3279775"/>
            <a:ext cx="6615113"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8" descr="C:\~AtomicDDrive\c-Drive_MyDocuments\My Pictures\Flickr\Anthracite_Timitrius_ccl.jpg"/>
          <p:cNvPicPr>
            <a:picLocks noChangeAspect="1" noChangeArrowheads="1"/>
          </p:cNvPicPr>
          <p:nvPr/>
        </p:nvPicPr>
        <p:blipFill>
          <a:blip r:embed="rId11">
            <a:extLst>
              <a:ext uri="{28A0092B-C50C-407E-A947-70E740481C1C}">
                <a14:useLocalDpi xmlns:a14="http://schemas.microsoft.com/office/drawing/2010/main" val="0"/>
              </a:ext>
            </a:extLst>
          </a:blip>
          <a:srcRect l="45094"/>
          <a:stretch>
            <a:fillRect/>
          </a:stretch>
        </p:blipFill>
        <p:spPr bwMode="auto">
          <a:xfrm>
            <a:off x="2822575" y="1257300"/>
            <a:ext cx="3989388"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W:\Daly\Images\PCORCO2Sources\CO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88927">
            <a:off x="323850" y="749300"/>
            <a:ext cx="170815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W:\Daly\Images\PCORCO2Sources\CO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75382">
            <a:off x="3079750" y="1290638"/>
            <a:ext cx="1616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W:\Daly\Images\PCORCO2Sources\CO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03281">
            <a:off x="1085850" y="1816100"/>
            <a:ext cx="170815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W:\Daly\Images\PCORCO2Sources\CO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33104">
            <a:off x="4338638" y="2076450"/>
            <a:ext cx="1614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17038983"/>
      </p:ext>
    </p:extLst>
  </p:cSld>
  <p:clrMapOvr>
    <a:masterClrMapping/>
  </p:clrMapOvr>
  <mc:AlternateContent xmlns:mc="http://schemas.openxmlformats.org/markup-compatibility/2006">
    <mc:Choice xmlns:p14="http://schemas.microsoft.com/office/powerpoint/2010/main" Requires="p14">
      <p:transition spd="slow" p14:dur="2000" advTm="34625"/>
    </mc:Choice>
    <mc:Fallback>
      <p:transition spd="slow" advTm="34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933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nodeType="afterGroup">
                            <p:stCondLst>
                              <p:cond delay="500"/>
                            </p:stCondLst>
                            <p:childTnLst>
                              <p:par>
                                <p:cTn id="21" presetID="31" presetClass="exit" presetSubtype="0" fill="hold" nodeType="afterEffect">
                                  <p:stCondLst>
                                    <p:cond delay="0"/>
                                  </p:stCondLst>
                                  <p:childTnLst>
                                    <p:anim calcmode="lin" valueType="num">
                                      <p:cBhvr>
                                        <p:cTn id="22" dur="1000"/>
                                        <p:tgtEl>
                                          <p:spTgt spid="99335"/>
                                        </p:tgtEl>
                                        <p:attrNameLst>
                                          <p:attrName>ppt_w</p:attrName>
                                        </p:attrNameLst>
                                      </p:cBhvr>
                                      <p:tavLst>
                                        <p:tav tm="0">
                                          <p:val>
                                            <p:strVal val="ppt_w"/>
                                          </p:val>
                                        </p:tav>
                                        <p:tav tm="100000">
                                          <p:val>
                                            <p:fltVal val="0"/>
                                          </p:val>
                                        </p:tav>
                                      </p:tavLst>
                                    </p:anim>
                                    <p:anim calcmode="lin" valueType="num">
                                      <p:cBhvr>
                                        <p:cTn id="23" dur="1000"/>
                                        <p:tgtEl>
                                          <p:spTgt spid="99335"/>
                                        </p:tgtEl>
                                        <p:attrNameLst>
                                          <p:attrName>ppt_h</p:attrName>
                                        </p:attrNameLst>
                                      </p:cBhvr>
                                      <p:tavLst>
                                        <p:tav tm="0">
                                          <p:val>
                                            <p:strVal val="ppt_h"/>
                                          </p:val>
                                        </p:tav>
                                        <p:tav tm="100000">
                                          <p:val>
                                            <p:fltVal val="0"/>
                                          </p:val>
                                        </p:tav>
                                      </p:tavLst>
                                    </p:anim>
                                    <p:anim calcmode="lin" valueType="num">
                                      <p:cBhvr>
                                        <p:cTn id="24" dur="1000"/>
                                        <p:tgtEl>
                                          <p:spTgt spid="99335"/>
                                        </p:tgtEl>
                                        <p:attrNameLst>
                                          <p:attrName>style.rotation</p:attrName>
                                        </p:attrNameLst>
                                      </p:cBhvr>
                                      <p:tavLst>
                                        <p:tav tm="0">
                                          <p:val>
                                            <p:fltVal val="0"/>
                                          </p:val>
                                        </p:tav>
                                        <p:tav tm="100000">
                                          <p:val>
                                            <p:fltVal val="90"/>
                                          </p:val>
                                        </p:tav>
                                      </p:tavLst>
                                    </p:anim>
                                    <p:animEffect transition="out" filter="fade">
                                      <p:cBhvr>
                                        <p:cTn id="25" dur="1000"/>
                                        <p:tgtEl>
                                          <p:spTgt spid="99335"/>
                                        </p:tgtEl>
                                      </p:cBhvr>
                                    </p:animEffect>
                                    <p:set>
                                      <p:cBhvr>
                                        <p:cTn id="26" dur="1" fill="hold">
                                          <p:stCondLst>
                                            <p:cond delay="999"/>
                                          </p:stCondLst>
                                        </p:cTn>
                                        <p:tgtEl>
                                          <p:spTgt spid="99335"/>
                                        </p:tgtEl>
                                        <p:attrNameLst>
                                          <p:attrName>style.visibility</p:attrName>
                                        </p:attrNameLst>
                                      </p:cBhvr>
                                      <p:to>
                                        <p:strVal val="hidden"/>
                                      </p:to>
                                    </p:set>
                                  </p:childTnLst>
                                </p:cTn>
                              </p:par>
                              <p:par>
                                <p:cTn id="27" presetID="31" presetClass="exit" presetSubtype="0" fill="hold" nodeType="withEffect">
                                  <p:stCondLst>
                                    <p:cond delay="0"/>
                                  </p:stCondLst>
                                  <p:childTnLst>
                                    <p:anim calcmode="lin" valueType="num">
                                      <p:cBhvr>
                                        <p:cTn id="28" dur="1000"/>
                                        <p:tgtEl>
                                          <p:spTgt spid="19"/>
                                        </p:tgtEl>
                                        <p:attrNameLst>
                                          <p:attrName>ppt_w</p:attrName>
                                        </p:attrNameLst>
                                      </p:cBhvr>
                                      <p:tavLst>
                                        <p:tav tm="0">
                                          <p:val>
                                            <p:strVal val="ppt_w"/>
                                          </p:val>
                                        </p:tav>
                                        <p:tav tm="100000">
                                          <p:val>
                                            <p:fltVal val="0"/>
                                          </p:val>
                                        </p:tav>
                                      </p:tavLst>
                                    </p:anim>
                                    <p:anim calcmode="lin" valueType="num">
                                      <p:cBhvr>
                                        <p:cTn id="29" dur="1000"/>
                                        <p:tgtEl>
                                          <p:spTgt spid="19"/>
                                        </p:tgtEl>
                                        <p:attrNameLst>
                                          <p:attrName>ppt_h</p:attrName>
                                        </p:attrNameLst>
                                      </p:cBhvr>
                                      <p:tavLst>
                                        <p:tav tm="0">
                                          <p:val>
                                            <p:strVal val="ppt_h"/>
                                          </p:val>
                                        </p:tav>
                                        <p:tav tm="100000">
                                          <p:val>
                                            <p:fltVal val="0"/>
                                          </p:val>
                                        </p:tav>
                                      </p:tavLst>
                                    </p:anim>
                                    <p:anim calcmode="lin" valueType="num">
                                      <p:cBhvr>
                                        <p:cTn id="30" dur="1000"/>
                                        <p:tgtEl>
                                          <p:spTgt spid="19"/>
                                        </p:tgtEl>
                                        <p:attrNameLst>
                                          <p:attrName>style.rotation</p:attrName>
                                        </p:attrNameLst>
                                      </p:cBhvr>
                                      <p:tavLst>
                                        <p:tav tm="0">
                                          <p:val>
                                            <p:fltVal val="0"/>
                                          </p:val>
                                        </p:tav>
                                        <p:tav tm="100000">
                                          <p:val>
                                            <p:fltVal val="90"/>
                                          </p:val>
                                        </p:tav>
                                      </p:tavLst>
                                    </p:anim>
                                    <p:animEffect transition="out" filter="fade">
                                      <p:cBhvr>
                                        <p:cTn id="31" dur="1000"/>
                                        <p:tgtEl>
                                          <p:spTgt spid="19"/>
                                        </p:tgtEl>
                                      </p:cBhvr>
                                    </p:animEffect>
                                    <p:set>
                                      <p:cBhvr>
                                        <p:cTn id="32" dur="1" fill="hold">
                                          <p:stCondLst>
                                            <p:cond delay="999"/>
                                          </p:stCondLst>
                                        </p:cTn>
                                        <p:tgtEl>
                                          <p:spTgt spid="19"/>
                                        </p:tgtEl>
                                        <p:attrNameLst>
                                          <p:attrName>style.visibility</p:attrName>
                                        </p:attrNameLst>
                                      </p:cBhvr>
                                      <p:to>
                                        <p:strVal val="hidden"/>
                                      </p:to>
                                    </p:set>
                                  </p:childTnLst>
                                </p:cTn>
                              </p:par>
                              <p:par>
                                <p:cTn id="33" presetID="31" presetClass="exit" presetSubtype="0" fill="hold" nodeType="withEffect">
                                  <p:stCondLst>
                                    <p:cond delay="0"/>
                                  </p:stCondLst>
                                  <p:childTnLst>
                                    <p:anim calcmode="lin" valueType="num">
                                      <p:cBhvr>
                                        <p:cTn id="34" dur="1000"/>
                                        <p:tgtEl>
                                          <p:spTgt spid="20"/>
                                        </p:tgtEl>
                                        <p:attrNameLst>
                                          <p:attrName>ppt_w</p:attrName>
                                        </p:attrNameLst>
                                      </p:cBhvr>
                                      <p:tavLst>
                                        <p:tav tm="0">
                                          <p:val>
                                            <p:strVal val="ppt_w"/>
                                          </p:val>
                                        </p:tav>
                                        <p:tav tm="100000">
                                          <p:val>
                                            <p:fltVal val="0"/>
                                          </p:val>
                                        </p:tav>
                                      </p:tavLst>
                                    </p:anim>
                                    <p:anim calcmode="lin" valueType="num">
                                      <p:cBhvr>
                                        <p:cTn id="35" dur="1000"/>
                                        <p:tgtEl>
                                          <p:spTgt spid="20"/>
                                        </p:tgtEl>
                                        <p:attrNameLst>
                                          <p:attrName>ppt_h</p:attrName>
                                        </p:attrNameLst>
                                      </p:cBhvr>
                                      <p:tavLst>
                                        <p:tav tm="0">
                                          <p:val>
                                            <p:strVal val="ppt_h"/>
                                          </p:val>
                                        </p:tav>
                                        <p:tav tm="100000">
                                          <p:val>
                                            <p:fltVal val="0"/>
                                          </p:val>
                                        </p:tav>
                                      </p:tavLst>
                                    </p:anim>
                                    <p:anim calcmode="lin" valueType="num">
                                      <p:cBhvr>
                                        <p:cTn id="36" dur="1000"/>
                                        <p:tgtEl>
                                          <p:spTgt spid="20"/>
                                        </p:tgtEl>
                                        <p:attrNameLst>
                                          <p:attrName>style.rotation</p:attrName>
                                        </p:attrNameLst>
                                      </p:cBhvr>
                                      <p:tavLst>
                                        <p:tav tm="0">
                                          <p:val>
                                            <p:fltVal val="0"/>
                                          </p:val>
                                        </p:tav>
                                        <p:tav tm="100000">
                                          <p:val>
                                            <p:fltVal val="90"/>
                                          </p:val>
                                        </p:tav>
                                      </p:tavLst>
                                    </p:anim>
                                    <p:animEffect transition="out" filter="fade">
                                      <p:cBhvr>
                                        <p:cTn id="37" dur="1000"/>
                                        <p:tgtEl>
                                          <p:spTgt spid="20"/>
                                        </p:tgtEl>
                                      </p:cBhvr>
                                    </p:animEffect>
                                    <p:set>
                                      <p:cBhvr>
                                        <p:cTn id="38" dur="1" fill="hold">
                                          <p:stCondLst>
                                            <p:cond delay="999"/>
                                          </p:stCondLst>
                                        </p:cTn>
                                        <p:tgtEl>
                                          <p:spTgt spid="20"/>
                                        </p:tgtEl>
                                        <p:attrNameLst>
                                          <p:attrName>style.visibility</p:attrName>
                                        </p:attrNameLst>
                                      </p:cBhvr>
                                      <p:to>
                                        <p:strVal val="hidden"/>
                                      </p:to>
                                    </p:set>
                                  </p:childTnLst>
                                </p:cTn>
                              </p:par>
                              <p:par>
                                <p:cTn id="39" presetID="31" presetClass="exit" presetSubtype="0" fill="hold" nodeType="withEffect">
                                  <p:stCondLst>
                                    <p:cond delay="0"/>
                                  </p:stCondLst>
                                  <p:childTnLst>
                                    <p:anim calcmode="lin" valueType="num">
                                      <p:cBhvr>
                                        <p:cTn id="40" dur="1000"/>
                                        <p:tgtEl>
                                          <p:spTgt spid="21"/>
                                        </p:tgtEl>
                                        <p:attrNameLst>
                                          <p:attrName>ppt_w</p:attrName>
                                        </p:attrNameLst>
                                      </p:cBhvr>
                                      <p:tavLst>
                                        <p:tav tm="0">
                                          <p:val>
                                            <p:strVal val="ppt_w"/>
                                          </p:val>
                                        </p:tav>
                                        <p:tav tm="100000">
                                          <p:val>
                                            <p:fltVal val="0"/>
                                          </p:val>
                                        </p:tav>
                                      </p:tavLst>
                                    </p:anim>
                                    <p:anim calcmode="lin" valueType="num">
                                      <p:cBhvr>
                                        <p:cTn id="41" dur="1000"/>
                                        <p:tgtEl>
                                          <p:spTgt spid="21"/>
                                        </p:tgtEl>
                                        <p:attrNameLst>
                                          <p:attrName>ppt_h</p:attrName>
                                        </p:attrNameLst>
                                      </p:cBhvr>
                                      <p:tavLst>
                                        <p:tav tm="0">
                                          <p:val>
                                            <p:strVal val="ppt_h"/>
                                          </p:val>
                                        </p:tav>
                                        <p:tav tm="100000">
                                          <p:val>
                                            <p:fltVal val="0"/>
                                          </p:val>
                                        </p:tav>
                                      </p:tavLst>
                                    </p:anim>
                                    <p:anim calcmode="lin" valueType="num">
                                      <p:cBhvr>
                                        <p:cTn id="42" dur="1000"/>
                                        <p:tgtEl>
                                          <p:spTgt spid="21"/>
                                        </p:tgtEl>
                                        <p:attrNameLst>
                                          <p:attrName>style.rotation</p:attrName>
                                        </p:attrNameLst>
                                      </p:cBhvr>
                                      <p:tavLst>
                                        <p:tav tm="0">
                                          <p:val>
                                            <p:fltVal val="0"/>
                                          </p:val>
                                        </p:tav>
                                        <p:tav tm="100000">
                                          <p:val>
                                            <p:fltVal val="90"/>
                                          </p:val>
                                        </p:tav>
                                      </p:tavLst>
                                    </p:anim>
                                    <p:animEffect transition="out" filter="fade">
                                      <p:cBhvr>
                                        <p:cTn id="43" dur="1000"/>
                                        <p:tgtEl>
                                          <p:spTgt spid="21"/>
                                        </p:tgtEl>
                                      </p:cBhvr>
                                    </p:animEffect>
                                    <p:set>
                                      <p:cBhvr>
                                        <p:cTn id="44" dur="1" fill="hold">
                                          <p:stCondLst>
                                            <p:cond delay="999"/>
                                          </p:stCondLst>
                                        </p:cTn>
                                        <p:tgtEl>
                                          <p:spTgt spid="2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xit" presetSubtype="21" fill="hold" nodeType="clickEffect">
                                  <p:stCondLst>
                                    <p:cond delay="0"/>
                                  </p:stCondLst>
                                  <p:childTnLst>
                                    <p:animEffect transition="out" filter="barn(inVertical)">
                                      <p:cBhvr>
                                        <p:cTn id="48" dur="500"/>
                                        <p:tgtEl>
                                          <p:spTgt spid="99331"/>
                                        </p:tgtEl>
                                      </p:cBhvr>
                                    </p:animEffect>
                                    <p:set>
                                      <p:cBhvr>
                                        <p:cTn id="49" dur="1" fill="hold">
                                          <p:stCondLst>
                                            <p:cond delay="499"/>
                                          </p:stCondLst>
                                        </p:cTn>
                                        <p:tgtEl>
                                          <p:spTgt spid="99331"/>
                                        </p:tgtEl>
                                        <p:attrNameLst>
                                          <p:attrName>style.visibility</p:attrName>
                                        </p:attrNameLst>
                                      </p:cBhvr>
                                      <p:to>
                                        <p:strVal val="hidden"/>
                                      </p:to>
                                    </p:set>
                                  </p:childTnLst>
                                </p:cTn>
                              </p:par>
                              <p:par>
                                <p:cTn id="50" presetID="16" presetClass="entr" presetSubtype="21" fill="hold" nodeType="withEffect">
                                  <p:stCondLst>
                                    <p:cond delay="250"/>
                                  </p:stCondLst>
                                  <p:childTnLst>
                                    <p:set>
                                      <p:cBhvr>
                                        <p:cTn id="51" dur="1" fill="hold">
                                          <p:stCondLst>
                                            <p:cond delay="0"/>
                                          </p:stCondLst>
                                        </p:cTn>
                                        <p:tgtEl>
                                          <p:spTgt spid="99336"/>
                                        </p:tgtEl>
                                        <p:attrNameLst>
                                          <p:attrName>style.visibility</p:attrName>
                                        </p:attrNameLst>
                                      </p:cBhvr>
                                      <p:to>
                                        <p:strVal val="visible"/>
                                      </p:to>
                                    </p:set>
                                    <p:animEffect transition="in" filter="barn(inVertical)">
                                      <p:cBhvr>
                                        <p:cTn id="52" dur="500"/>
                                        <p:tgtEl>
                                          <p:spTgt spid="993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xit" presetSubtype="32" fill="hold" nodeType="clickEffect">
                                  <p:stCondLst>
                                    <p:cond delay="0"/>
                                  </p:stCondLst>
                                  <p:childTnLst>
                                    <p:anim calcmode="lin" valueType="num">
                                      <p:cBhvr>
                                        <p:cTn id="56" dur="1000"/>
                                        <p:tgtEl>
                                          <p:spTgt spid="99336"/>
                                        </p:tgtEl>
                                        <p:attrNameLst>
                                          <p:attrName>ppt_w</p:attrName>
                                        </p:attrNameLst>
                                      </p:cBhvr>
                                      <p:tavLst>
                                        <p:tav tm="0">
                                          <p:val>
                                            <p:strVal val="ppt_w"/>
                                          </p:val>
                                        </p:tav>
                                        <p:tav tm="100000">
                                          <p:val>
                                            <p:fltVal val="0"/>
                                          </p:val>
                                        </p:tav>
                                      </p:tavLst>
                                    </p:anim>
                                    <p:anim calcmode="lin" valueType="num">
                                      <p:cBhvr>
                                        <p:cTn id="57" dur="1000"/>
                                        <p:tgtEl>
                                          <p:spTgt spid="99336"/>
                                        </p:tgtEl>
                                        <p:attrNameLst>
                                          <p:attrName>ppt_h</p:attrName>
                                        </p:attrNameLst>
                                      </p:cBhvr>
                                      <p:tavLst>
                                        <p:tav tm="0">
                                          <p:val>
                                            <p:strVal val="ppt_h"/>
                                          </p:val>
                                        </p:tav>
                                        <p:tav tm="100000">
                                          <p:val>
                                            <p:fltVal val="0"/>
                                          </p:val>
                                        </p:tav>
                                      </p:tavLst>
                                    </p:anim>
                                    <p:animEffect transition="out" filter="fade">
                                      <p:cBhvr>
                                        <p:cTn id="58" dur="1000"/>
                                        <p:tgtEl>
                                          <p:spTgt spid="99336"/>
                                        </p:tgtEl>
                                      </p:cBhvr>
                                    </p:animEffect>
                                    <p:set>
                                      <p:cBhvr>
                                        <p:cTn id="59" dur="1" fill="hold">
                                          <p:stCondLst>
                                            <p:cond delay="999"/>
                                          </p:stCondLst>
                                        </p:cTn>
                                        <p:tgtEl>
                                          <p:spTgt spid="99336"/>
                                        </p:tgtEl>
                                        <p:attrNameLst>
                                          <p:attrName>style.visibility</p:attrName>
                                        </p:attrNameLst>
                                      </p:cBhvr>
                                      <p:to>
                                        <p:strVal val="hidden"/>
                                      </p:to>
                                    </p:set>
                                  </p:childTnLst>
                                </p:cTn>
                              </p:par>
                              <p:par>
                                <p:cTn id="60" presetID="42" presetClass="path" presetSubtype="0" accel="50000" decel="50000" fill="hold" nodeType="withEffect">
                                  <p:stCondLst>
                                    <p:cond delay="0"/>
                                  </p:stCondLst>
                                  <p:childTnLst>
                                    <p:animMotion origin="layout" path="M 3.88889E-6 4.44444E-6 L -0.26007 0.29722 " pathEditMode="relative" rAng="0" ptsTypes="AA">
                                      <p:cBhvr>
                                        <p:cTn id="61" dur="750" fill="hold"/>
                                        <p:tgtEl>
                                          <p:spTgt spid="99336"/>
                                        </p:tgtEl>
                                        <p:attrNameLst>
                                          <p:attrName>ppt_x</p:attrName>
                                          <p:attrName>ppt_y</p:attrName>
                                        </p:attrNameLst>
                                      </p:cBhvr>
                                      <p:rCtr x="-13003" y="14861"/>
                                    </p:animMotion>
                                  </p:childTnLst>
                                </p:cTn>
                              </p:par>
                              <p:par>
                                <p:cTn id="62" presetID="10" presetClass="entr" presetSubtype="0"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250"/>
                                        <p:tgtEl>
                                          <p:spTgt spid="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anim calcmode="lin" valueType="num">
                                      <p:cBhvr>
                                        <p:cTn id="70" dur="500" fill="hold"/>
                                        <p:tgtEl>
                                          <p:spTgt spid="15"/>
                                        </p:tgtEl>
                                        <p:attrNameLst>
                                          <p:attrName>ppt_x</p:attrName>
                                        </p:attrNameLst>
                                      </p:cBhvr>
                                      <p:tavLst>
                                        <p:tav tm="0">
                                          <p:val>
                                            <p:strVal val="#ppt_x"/>
                                          </p:val>
                                        </p:tav>
                                        <p:tav tm="100000">
                                          <p:val>
                                            <p:strVal val="#ppt_x"/>
                                          </p:val>
                                        </p:tav>
                                      </p:tavLst>
                                    </p:anim>
                                    <p:anim calcmode="lin" valueType="num">
                                      <p:cBhvr>
                                        <p:cTn id="71" dur="500" fill="hold"/>
                                        <p:tgtEl>
                                          <p:spTgt spid="15"/>
                                        </p:tgtEl>
                                        <p:attrNameLst>
                                          <p:attrName>ppt_y</p:attrName>
                                        </p:attrNameLst>
                                      </p:cBhvr>
                                      <p:tavLst>
                                        <p:tav tm="0">
                                          <p:val>
                                            <p:strVal val="#ppt_y+.1"/>
                                          </p:val>
                                        </p:tav>
                                        <p:tav tm="100000">
                                          <p:val>
                                            <p:strVal val="#ppt_y"/>
                                          </p:val>
                                        </p:tav>
                                      </p:tavLst>
                                    </p:anim>
                                  </p:childTnLst>
                                </p:cTn>
                              </p:par>
                            </p:childTnLst>
                          </p:cTn>
                        </p:par>
                        <p:par>
                          <p:cTn id="72" fill="hold" nodeType="afterGroup">
                            <p:stCondLst>
                              <p:cond delay="500"/>
                            </p:stCondLst>
                            <p:childTnLst>
                              <p:par>
                                <p:cTn id="73" presetID="42"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500"/>
                                        <p:tgtEl>
                                          <p:spTgt spid="16"/>
                                        </p:tgtEl>
                                      </p:cBhvr>
                                    </p:animEffect>
                                    <p:anim calcmode="lin" valueType="num">
                                      <p:cBhvr>
                                        <p:cTn id="76" dur="500" fill="hold"/>
                                        <p:tgtEl>
                                          <p:spTgt spid="16"/>
                                        </p:tgtEl>
                                        <p:attrNameLst>
                                          <p:attrName>ppt_x</p:attrName>
                                        </p:attrNameLst>
                                      </p:cBhvr>
                                      <p:tavLst>
                                        <p:tav tm="0">
                                          <p:val>
                                            <p:strVal val="#ppt_x"/>
                                          </p:val>
                                        </p:tav>
                                        <p:tav tm="100000">
                                          <p:val>
                                            <p:strVal val="#ppt_x"/>
                                          </p:val>
                                        </p:tav>
                                      </p:tavLst>
                                    </p:anim>
                                    <p:anim calcmode="lin" valueType="num">
                                      <p:cBhvr>
                                        <p:cTn id="77" dur="500" fill="hold"/>
                                        <p:tgtEl>
                                          <p:spTgt spid="16"/>
                                        </p:tgtEl>
                                        <p:attrNameLst>
                                          <p:attrName>ppt_y</p:attrName>
                                        </p:attrNameLst>
                                      </p:cBhvr>
                                      <p:tavLst>
                                        <p:tav tm="0">
                                          <p:val>
                                            <p:strVal val="#ppt_y+.1"/>
                                          </p:val>
                                        </p:tav>
                                        <p:tav tm="100000">
                                          <p:val>
                                            <p:strVal val="#ppt_y"/>
                                          </p:val>
                                        </p:tav>
                                      </p:tavLst>
                                    </p:anim>
                                  </p:childTnLst>
                                </p:cTn>
                              </p:par>
                            </p:childTnLst>
                          </p:cTn>
                        </p:par>
                        <p:par>
                          <p:cTn id="78" fill="hold" nodeType="afterGroup">
                            <p:stCondLst>
                              <p:cond delay="1000"/>
                            </p:stCondLst>
                            <p:childTnLst>
                              <p:par>
                                <p:cTn id="79" presetID="42" presetClass="entr" presetSubtype="0" fill="hold" nodeType="after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anim calcmode="lin" valueType="num">
                                      <p:cBhvr>
                                        <p:cTn id="82" dur="500" fill="hold"/>
                                        <p:tgtEl>
                                          <p:spTgt spid="17"/>
                                        </p:tgtEl>
                                        <p:attrNameLst>
                                          <p:attrName>ppt_x</p:attrName>
                                        </p:attrNameLst>
                                      </p:cBhvr>
                                      <p:tavLst>
                                        <p:tav tm="0">
                                          <p:val>
                                            <p:strVal val="#ppt_x"/>
                                          </p:val>
                                        </p:tav>
                                        <p:tav tm="100000">
                                          <p:val>
                                            <p:strVal val="#ppt_x"/>
                                          </p:val>
                                        </p:tav>
                                      </p:tavLst>
                                    </p:anim>
                                    <p:anim calcmode="lin" valueType="num">
                                      <p:cBhvr>
                                        <p:cTn id="83" dur="500" fill="hold"/>
                                        <p:tgtEl>
                                          <p:spTgt spid="17"/>
                                        </p:tgtEl>
                                        <p:attrNameLst>
                                          <p:attrName>ppt_y</p:attrName>
                                        </p:attrNameLst>
                                      </p:cBhvr>
                                      <p:tavLst>
                                        <p:tav tm="0">
                                          <p:val>
                                            <p:strVal val="#ppt_y+.1"/>
                                          </p:val>
                                        </p:tav>
                                        <p:tav tm="100000">
                                          <p:val>
                                            <p:strVal val="#ppt_y"/>
                                          </p:val>
                                        </p:tav>
                                      </p:tavLst>
                                    </p:anim>
                                  </p:childTnLst>
                                </p:cTn>
                              </p:par>
                            </p:childTnLst>
                          </p:cTn>
                        </p:par>
                        <p:par>
                          <p:cTn id="84" fill="hold" nodeType="afterGroup">
                            <p:stCondLst>
                              <p:cond delay="1500"/>
                            </p:stCondLst>
                            <p:childTnLst>
                              <p:par>
                                <p:cTn id="85" presetID="42" presetClass="entr" presetSubtype="0" fill="hold"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anim calcmode="lin" valueType="num">
                                      <p:cBhvr>
                                        <p:cTn id="88" dur="500" fill="hold"/>
                                        <p:tgtEl>
                                          <p:spTgt spid="18"/>
                                        </p:tgtEl>
                                        <p:attrNameLst>
                                          <p:attrName>ppt_x</p:attrName>
                                        </p:attrNameLst>
                                      </p:cBhvr>
                                      <p:tavLst>
                                        <p:tav tm="0">
                                          <p:val>
                                            <p:strVal val="#ppt_x"/>
                                          </p:val>
                                        </p:tav>
                                        <p:tav tm="100000">
                                          <p:val>
                                            <p:strVal val="#ppt_x"/>
                                          </p:val>
                                        </p:tav>
                                      </p:tavLst>
                                    </p:anim>
                                    <p:anim calcmode="lin" valueType="num">
                                      <p:cBhvr>
                                        <p:cTn id="8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0"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Το ανθρακικό αποτύπωμα</a:t>
            </a:r>
            <a:endParaRPr lang="en-US" dirty="0"/>
          </a:p>
        </p:txBody>
      </p:sp>
      <p:sp>
        <p:nvSpPr>
          <p:cNvPr id="3" name="TextBox 2"/>
          <p:cNvSpPr txBox="1"/>
          <p:nvPr/>
        </p:nvSpPr>
        <p:spPr>
          <a:xfrm>
            <a:off x="250208" y="1219200"/>
            <a:ext cx="8883556" cy="523220"/>
          </a:xfrm>
          <a:prstGeom prst="rect">
            <a:avLst/>
          </a:prstGeom>
          <a:noFill/>
        </p:spPr>
        <p:txBody>
          <a:bodyPr wrap="square" rtlCol="0">
            <a:spAutoFit/>
          </a:bodyPr>
          <a:lstStyle/>
          <a:p>
            <a:pPr algn="ctr"/>
            <a:r>
              <a:rPr lang="el-GR" sz="2800" i="1" dirty="0" smtClean="0">
                <a:solidFill>
                  <a:srgbClr val="0F81AF"/>
                </a:solidFill>
                <a:latin typeface="Arial" pitchFamily="34" charset="0"/>
                <a:cs typeface="Arial" pitchFamily="34" charset="0"/>
              </a:rPr>
              <a:t>Η ποσότητα του </a:t>
            </a:r>
            <a:r>
              <a:rPr lang="en-GB" sz="2800" i="1" dirty="0" smtClean="0">
                <a:solidFill>
                  <a:srgbClr val="0F81AF"/>
                </a:solidFill>
                <a:latin typeface="Arial" pitchFamily="34" charset="0"/>
                <a:cs typeface="Arial" pitchFamily="34" charset="0"/>
              </a:rPr>
              <a:t>CO</a:t>
            </a:r>
            <a:r>
              <a:rPr lang="en-GB" sz="2800" i="1" baseline="-25000" dirty="0" smtClean="0">
                <a:solidFill>
                  <a:srgbClr val="0F81AF"/>
                </a:solidFill>
                <a:latin typeface="Arial" pitchFamily="34" charset="0"/>
                <a:cs typeface="Arial" pitchFamily="34" charset="0"/>
              </a:rPr>
              <a:t>2</a:t>
            </a:r>
            <a:r>
              <a:rPr lang="en-GB" sz="2800" i="1" dirty="0" smtClean="0">
                <a:solidFill>
                  <a:srgbClr val="0F81AF"/>
                </a:solidFill>
                <a:latin typeface="Arial" pitchFamily="34" charset="0"/>
                <a:cs typeface="Arial" pitchFamily="34" charset="0"/>
              </a:rPr>
              <a:t> </a:t>
            </a:r>
            <a:r>
              <a:rPr lang="el-GR" sz="2800" i="1" dirty="0" smtClean="0">
                <a:solidFill>
                  <a:srgbClr val="0F81AF"/>
                </a:solidFill>
                <a:latin typeface="Arial" pitchFamily="34" charset="0"/>
                <a:cs typeface="Arial" pitchFamily="34" charset="0"/>
              </a:rPr>
              <a:t>που εκλύει η ανθρωπότητα</a:t>
            </a:r>
            <a:endParaRPr lang="en-US" sz="2800" i="1" dirty="0">
              <a:solidFill>
                <a:srgbClr val="0F81AF"/>
              </a:solidFill>
              <a:latin typeface="Arial" pitchFamily="34" charset="0"/>
              <a:cs typeface="Arial" pitchFamily="34" charset="0"/>
            </a:endParaRPr>
          </a:p>
        </p:txBody>
      </p:sp>
      <p:graphicFrame>
        <p:nvGraphicFramePr>
          <p:cNvPr id="5" name="Chart 4"/>
          <p:cNvGraphicFramePr/>
          <p:nvPr>
            <p:extLst>
              <p:ext uri="{D42A27DB-BD31-4B8C-83A1-F6EECF244321}">
                <p14:modId xmlns:p14="http://schemas.microsoft.com/office/powerpoint/2010/main" val="2527418171"/>
              </p:ext>
            </p:extLst>
          </p:nvPr>
        </p:nvGraphicFramePr>
        <p:xfrm>
          <a:off x="457200" y="2138050"/>
          <a:ext cx="8077200" cy="4872350"/>
        </p:xfrm>
        <a:graphic>
          <a:graphicData uri="http://schemas.openxmlformats.org/drawingml/2006/chart">
            <c:chart xmlns:c="http://schemas.openxmlformats.org/drawingml/2006/chart" xmlns:r="http://schemas.openxmlformats.org/officeDocument/2006/relationships" r:id="rId6"/>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97498582"/>
      </p:ext>
    </p:extLst>
  </p:cSld>
  <p:clrMapOvr>
    <a:masterClrMapping/>
  </p:clrMapOvr>
  <mc:AlternateContent xmlns:mc="http://schemas.openxmlformats.org/markup-compatibility/2006">
    <mc:Choice xmlns:p14="http://schemas.microsoft.com/office/powerpoint/2010/main" Requires="p14">
      <p:transition spd="slow" p14:dur="2000" advTm="29096"/>
    </mc:Choice>
    <mc:Fallback>
      <p:transition spd="slow" advTm="2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11" dur="1000"/>
                                        <p:tgtEl>
                                          <p:spTgt spid="5">
                                            <p:graphicEl>
                                              <a:chart seriesIdx="-3" categoryIdx="-3" bldStep="gridLegend"/>
                                            </p:graphicEl>
                                          </p:spTgt>
                                        </p:tgtEl>
                                      </p:cBhvr>
                                    </p:animEffect>
                                    <p:anim calcmode="lin" valueType="num">
                                      <p:cBhvr>
                                        <p:cTn id="12" dur="100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3" dur="1000" fill="hold"/>
                                        <p:tgtEl>
                                          <p:spTgt spid="5">
                                            <p:graphicEl>
                                              <a:chart seriesIdx="-3" categoryIdx="-3" bldStep="gridLegend"/>
                                            </p:graphic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6" dur="1000"/>
                                        <p:tgtEl>
                                          <p:spTgt spid="5">
                                            <p:graphicEl>
                                              <a:chart seriesIdx="-4" categoryIdx="0" bldStep="category"/>
                                            </p:graphicEl>
                                          </p:spTgt>
                                        </p:tgtEl>
                                      </p:cBhvr>
                                    </p:animEffect>
                                    <p:anim calcmode="lin" valueType="num">
                                      <p:cBhvr>
                                        <p:cTn id="17" dur="1000" fill="hold"/>
                                        <p:tgtEl>
                                          <p:spTgt spid="5">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8" dur="1000" fill="hold"/>
                                        <p:tgtEl>
                                          <p:spTgt spid="5">
                                            <p:graphicEl>
                                              <a:chart seriesIdx="-4" categoryIdx="0"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23" dur="1000"/>
                                        <p:tgtEl>
                                          <p:spTgt spid="5">
                                            <p:graphicEl>
                                              <a:chart seriesIdx="-4" categoryIdx="1" bldStep="category"/>
                                            </p:graphicEl>
                                          </p:spTgt>
                                        </p:tgtEl>
                                      </p:cBhvr>
                                    </p:animEffect>
                                    <p:anim calcmode="lin" valueType="num">
                                      <p:cBhvr>
                                        <p:cTn id="24" dur="1000" fill="hold"/>
                                        <p:tgtEl>
                                          <p:spTgt spid="5">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5" dur="1000" fill="hold"/>
                                        <p:tgtEl>
                                          <p:spTgt spid="5">
                                            <p:graphicEl>
                                              <a:chart seriesIdx="-4" categoryIdx="1"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30" dur="1000"/>
                                        <p:tgtEl>
                                          <p:spTgt spid="5">
                                            <p:graphicEl>
                                              <a:chart seriesIdx="-4" categoryIdx="2" bldStep="category"/>
                                            </p:graphicEl>
                                          </p:spTgt>
                                        </p:tgtEl>
                                      </p:cBhvr>
                                    </p:animEffect>
                                    <p:anim calcmode="lin" valueType="num">
                                      <p:cBhvr>
                                        <p:cTn id="31" dur="1000" fill="hold"/>
                                        <p:tgtEl>
                                          <p:spTgt spid="5">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32" dur="1000" fill="hold"/>
                                        <p:tgtEl>
                                          <p:spTgt spid="5">
                                            <p:graphicEl>
                                              <a:chart seriesIdx="-4" categoryIdx="2"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37" dur="1000"/>
                                        <p:tgtEl>
                                          <p:spTgt spid="5">
                                            <p:graphicEl>
                                              <a:chart seriesIdx="-4" categoryIdx="3" bldStep="category"/>
                                            </p:graphicEl>
                                          </p:spTgt>
                                        </p:tgtEl>
                                      </p:cBhvr>
                                    </p:animEffect>
                                    <p:anim calcmode="lin" valueType="num">
                                      <p:cBhvr>
                                        <p:cTn id="38" dur="1000" fill="hold"/>
                                        <p:tgtEl>
                                          <p:spTgt spid="5">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39" dur="1000" fill="hold"/>
                                        <p:tgtEl>
                                          <p:spTgt spid="5">
                                            <p:graphicEl>
                                              <a:chart seriesIdx="-4" categoryIdx="3" bldStep="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4"/>
                </p:tgtEl>
              </p:cMediaNode>
            </p:audio>
          </p:childTnLst>
        </p:cTn>
      </p:par>
    </p:tnLst>
    <p:bldLst>
      <p:bldGraphic spid="5" grpId="0">
        <p:bldSub>
          <a:bldChart bld="category"/>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3"/>
          <p:cNvSpPr>
            <a:spLocks noGrp="1" noChangeArrowheads="1"/>
          </p:cNvSpPr>
          <p:nvPr>
            <p:ph type="title"/>
          </p:nvPr>
        </p:nvSpPr>
        <p:spPr>
          <a:xfrm>
            <a:off x="457200" y="274638"/>
            <a:ext cx="8229600" cy="922114"/>
          </a:xfrm>
        </p:spPr>
        <p:txBody>
          <a:bodyPr>
            <a:noAutofit/>
          </a:bodyPr>
          <a:lstStyle/>
          <a:p>
            <a:r>
              <a:rPr lang="el-GR" dirty="0" smtClean="0"/>
              <a:t>Οι εκπομπές </a:t>
            </a:r>
            <a:r>
              <a:rPr lang="en-US" dirty="0" smtClean="0"/>
              <a:t>CO</a:t>
            </a:r>
            <a:r>
              <a:rPr lang="en-US" baseline="-25000" dirty="0" smtClean="0"/>
              <a:t>2</a:t>
            </a:r>
            <a:r>
              <a:rPr lang="en-US" dirty="0" smtClean="0"/>
              <a:t> </a:t>
            </a:r>
            <a:r>
              <a:rPr lang="el-GR" dirty="0" smtClean="0"/>
              <a:t>από τις ανθρώπινες δραστηριότητες αυξάνονται από το </a:t>
            </a:r>
            <a:r>
              <a:rPr lang="en-US" dirty="0" smtClean="0"/>
              <a:t>1800</a:t>
            </a:r>
          </a:p>
        </p:txBody>
      </p:sp>
      <p:sp>
        <p:nvSpPr>
          <p:cNvPr id="28674" name="Rectangle 6"/>
          <p:cNvSpPr>
            <a:spLocks noGrp="1" noChangeArrowheads="1"/>
          </p:cNvSpPr>
          <p:nvPr>
            <p:ph type="sldNum" sz="quarter" idx="4294967295"/>
          </p:nvPr>
        </p:nvSpPr>
        <p:spPr>
          <a:xfrm>
            <a:off x="3505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7C96551B-42E0-43AA-A7DF-7A87CB7331A6}" type="slidenum">
              <a:rPr lang="en-US" sz="1400" i="0" smtClean="0">
                <a:solidFill>
                  <a:schemeClr val="bg1"/>
                </a:solidFill>
              </a:rPr>
              <a:pPr eaLnBrk="1" hangingPunct="1"/>
              <a:t>29</a:t>
            </a:fld>
            <a:endParaRPr lang="en-US" sz="1400" i="0" smtClean="0">
              <a:solidFill>
                <a:schemeClr val="bg1"/>
              </a:solidFill>
            </a:endParaRPr>
          </a:p>
        </p:txBody>
      </p:sp>
      <p:graphicFrame>
        <p:nvGraphicFramePr>
          <p:cNvPr id="28675" name="Object 2"/>
          <p:cNvGraphicFramePr>
            <a:graphicFrameLocks noGrp="1" noChangeAspect="1"/>
          </p:cNvGraphicFramePr>
          <p:nvPr>
            <p:ph sz="half" idx="4294967295"/>
            <p:extLst>
              <p:ext uri="{D42A27DB-BD31-4B8C-83A1-F6EECF244321}">
                <p14:modId xmlns:p14="http://schemas.microsoft.com/office/powerpoint/2010/main" val="1741476730"/>
              </p:ext>
            </p:extLst>
          </p:nvPr>
        </p:nvGraphicFramePr>
        <p:xfrm>
          <a:off x="762000" y="1295400"/>
          <a:ext cx="8001000" cy="5159375"/>
        </p:xfrm>
        <a:graphic>
          <a:graphicData uri="http://schemas.openxmlformats.org/presentationml/2006/ole">
            <mc:AlternateContent xmlns:mc="http://schemas.openxmlformats.org/markup-compatibility/2006">
              <mc:Choice xmlns:v="urn:schemas-microsoft-com:vml" Requires="v">
                <p:oleObj spid="_x0000_s4108" r:id="rId7" imgW="8004742" imgH="5163760" progId="Excel.Chart.8">
                  <p:embed/>
                </p:oleObj>
              </mc:Choice>
              <mc:Fallback>
                <p:oleObj r:id="rId7" imgW="8004742" imgH="5163760" progId="Excel.Chart.8">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1295400"/>
                        <a:ext cx="80010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7" name="Text Box 5"/>
          <p:cNvSpPr txBox="1">
            <a:spLocks noChangeArrowheads="1"/>
          </p:cNvSpPr>
          <p:nvPr/>
        </p:nvSpPr>
        <p:spPr bwMode="auto">
          <a:xfrm rot="16200000">
            <a:off x="-1694657" y="3303657"/>
            <a:ext cx="472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l-GR" sz="2000" b="1" dirty="0" smtClean="0">
                <a:solidFill>
                  <a:srgbClr val="0000CC"/>
                </a:solidFill>
              </a:rPr>
              <a:t>Ετήσιες εκπομπές </a:t>
            </a:r>
            <a:r>
              <a:rPr lang="en-US" sz="2000" b="1" dirty="0" smtClean="0">
                <a:solidFill>
                  <a:srgbClr val="0000CC"/>
                </a:solidFill>
              </a:rPr>
              <a:t>CO</a:t>
            </a:r>
            <a:r>
              <a:rPr lang="en-US" sz="2000" b="1" baseline="-25000" dirty="0" smtClean="0">
                <a:solidFill>
                  <a:srgbClr val="0000CC"/>
                </a:solidFill>
              </a:rPr>
              <a:t>2</a:t>
            </a:r>
            <a:r>
              <a:rPr lang="en-US" sz="2000" b="1" dirty="0" smtClean="0">
                <a:solidFill>
                  <a:srgbClr val="0000CC"/>
                </a:solidFill>
              </a:rPr>
              <a:t>, </a:t>
            </a:r>
            <a:endParaRPr lang="en-US" sz="2000" b="1" dirty="0">
              <a:solidFill>
                <a:srgbClr val="0000CC"/>
              </a:solidFill>
            </a:endParaRPr>
          </a:p>
          <a:p>
            <a:pPr algn="ctr" eaLnBrk="1" hangingPunct="1"/>
            <a:r>
              <a:rPr lang="en-US" sz="2000" b="1" dirty="0">
                <a:solidFill>
                  <a:srgbClr val="0000CC"/>
                </a:solidFill>
              </a:rPr>
              <a:t>billion metric tons</a:t>
            </a:r>
          </a:p>
        </p:txBody>
      </p:sp>
      <p:grpSp>
        <p:nvGrpSpPr>
          <p:cNvPr id="2" name="Group 12"/>
          <p:cNvGrpSpPr>
            <a:grpSpLocks/>
          </p:cNvGrpSpPr>
          <p:nvPr/>
        </p:nvGrpSpPr>
        <p:grpSpPr bwMode="auto">
          <a:xfrm>
            <a:off x="1752600" y="4572000"/>
            <a:ext cx="2057400" cy="838200"/>
            <a:chOff x="1248" y="2880"/>
            <a:chExt cx="1296" cy="528"/>
          </a:xfrm>
        </p:grpSpPr>
        <p:sp>
          <p:nvSpPr>
            <p:cNvPr id="28687" name="Text Box 8"/>
            <p:cNvSpPr txBox="1">
              <a:spLocks noChangeArrowheads="1"/>
            </p:cNvSpPr>
            <p:nvPr/>
          </p:nvSpPr>
          <p:spPr bwMode="auto">
            <a:xfrm>
              <a:off x="1248" y="2880"/>
              <a:ext cx="12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spcBef>
                  <a:spcPct val="50000"/>
                </a:spcBef>
              </a:pPr>
              <a:endParaRPr lang="en-US" b="1" i="0">
                <a:solidFill>
                  <a:srgbClr val="663300"/>
                </a:solidFill>
              </a:endParaRPr>
            </a:p>
          </p:txBody>
        </p:sp>
        <p:sp>
          <p:nvSpPr>
            <p:cNvPr id="28688" name="Line 9"/>
            <p:cNvSpPr>
              <a:spLocks noChangeShapeType="1"/>
            </p:cNvSpPr>
            <p:nvPr/>
          </p:nvSpPr>
          <p:spPr bwMode="auto">
            <a:xfrm>
              <a:off x="2352" y="3168"/>
              <a:ext cx="192" cy="24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13"/>
          <p:cNvGrpSpPr>
            <a:grpSpLocks/>
          </p:cNvGrpSpPr>
          <p:nvPr/>
        </p:nvGrpSpPr>
        <p:grpSpPr bwMode="auto">
          <a:xfrm>
            <a:off x="5638800" y="1905000"/>
            <a:ext cx="2362200" cy="457200"/>
            <a:chOff x="3552" y="1200"/>
            <a:chExt cx="1488" cy="288"/>
          </a:xfrm>
        </p:grpSpPr>
        <p:sp>
          <p:nvSpPr>
            <p:cNvPr id="28685" name="Text Box 10"/>
            <p:cNvSpPr txBox="1">
              <a:spLocks noChangeArrowheads="1"/>
            </p:cNvSpPr>
            <p:nvPr/>
          </p:nvSpPr>
          <p:spPr bwMode="auto">
            <a:xfrm>
              <a:off x="3552" y="1200"/>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spcBef>
                  <a:spcPct val="50000"/>
                </a:spcBef>
              </a:pPr>
              <a:endParaRPr lang="en-US" b="1" i="0">
                <a:solidFill>
                  <a:srgbClr val="663300"/>
                </a:solidFill>
              </a:endParaRPr>
            </a:p>
          </p:txBody>
        </p:sp>
        <p:sp>
          <p:nvSpPr>
            <p:cNvPr id="28686" name="Line 11"/>
            <p:cNvSpPr>
              <a:spLocks noChangeShapeType="1"/>
            </p:cNvSpPr>
            <p:nvPr/>
          </p:nvSpPr>
          <p:spPr bwMode="auto">
            <a:xfrm>
              <a:off x="4464" y="1344"/>
              <a:ext cx="576" cy="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210951" name="Picture 7" descr="FlatfordMill_JohnConstab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3443288"/>
            <a:ext cx="2057400" cy="1525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20"/>
          <p:cNvGrpSpPr>
            <a:grpSpLocks/>
          </p:cNvGrpSpPr>
          <p:nvPr/>
        </p:nvGrpSpPr>
        <p:grpSpPr bwMode="auto">
          <a:xfrm>
            <a:off x="3810000" y="1371600"/>
            <a:ext cx="3200400" cy="1752600"/>
            <a:chOff x="5451" y="960"/>
            <a:chExt cx="2682" cy="1926"/>
          </a:xfrm>
        </p:grpSpPr>
        <p:pic>
          <p:nvPicPr>
            <p:cNvPr id="28682" name="Picture 4" descr="MRY plant"/>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l="9372" r="6332"/>
            <a:stretch>
              <a:fillRect/>
            </a:stretch>
          </p:blipFill>
          <p:spPr bwMode="auto">
            <a:xfrm>
              <a:off x="5619" y="960"/>
              <a:ext cx="1543" cy="11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83" name="Picture 6" descr="ChiselPlowing"/>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t="5994" b="10789"/>
            <a:stretch>
              <a:fillRect/>
            </a:stretch>
          </p:blipFill>
          <p:spPr bwMode="auto">
            <a:xfrm>
              <a:off x="5451" y="1968"/>
              <a:ext cx="1653" cy="9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84" name="Picture 7" descr="traffic-Berkel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12" y="1044"/>
              <a:ext cx="1221" cy="16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757527479"/>
      </p:ext>
    </p:extLst>
  </p:cSld>
  <p:clrMapOvr>
    <a:masterClrMapping/>
  </p:clrMapOvr>
  <p:transition advTm="351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nodeType="afterGroup">
                            <p:stCondLst>
                              <p:cond delay="500"/>
                            </p:stCondLst>
                            <p:childTnLst>
                              <p:par>
                                <p:cTn id="13" presetID="53" presetClass="entr" presetSubtype="0" fill="hold" nodeType="afterEffect">
                                  <p:stCondLst>
                                    <p:cond delay="0"/>
                                  </p:stCondLst>
                                  <p:childTnLst>
                                    <p:set>
                                      <p:cBhvr>
                                        <p:cTn id="14" dur="1" fill="hold">
                                          <p:stCondLst>
                                            <p:cond delay="0"/>
                                          </p:stCondLst>
                                        </p:cTn>
                                        <p:tgtEl>
                                          <p:spTgt spid="210951"/>
                                        </p:tgtEl>
                                        <p:attrNameLst>
                                          <p:attrName>style.visibility</p:attrName>
                                        </p:attrNameLst>
                                      </p:cBhvr>
                                      <p:to>
                                        <p:strVal val="visible"/>
                                      </p:to>
                                    </p:set>
                                    <p:anim calcmode="lin" valueType="num">
                                      <p:cBhvr>
                                        <p:cTn id="15" dur="500" fill="hold"/>
                                        <p:tgtEl>
                                          <p:spTgt spid="210951"/>
                                        </p:tgtEl>
                                        <p:attrNameLst>
                                          <p:attrName>ppt_w</p:attrName>
                                        </p:attrNameLst>
                                      </p:cBhvr>
                                      <p:tavLst>
                                        <p:tav tm="0">
                                          <p:val>
                                            <p:fltVal val="0"/>
                                          </p:val>
                                        </p:tav>
                                        <p:tav tm="100000">
                                          <p:val>
                                            <p:strVal val="#ppt_w"/>
                                          </p:val>
                                        </p:tav>
                                      </p:tavLst>
                                    </p:anim>
                                    <p:anim calcmode="lin" valueType="num">
                                      <p:cBhvr>
                                        <p:cTn id="16" dur="500" fill="hold"/>
                                        <p:tgtEl>
                                          <p:spTgt spid="210951"/>
                                        </p:tgtEl>
                                        <p:attrNameLst>
                                          <p:attrName>ppt_h</p:attrName>
                                        </p:attrNameLst>
                                      </p:cBhvr>
                                      <p:tavLst>
                                        <p:tav tm="0">
                                          <p:val>
                                            <p:fltVal val="0"/>
                                          </p:val>
                                        </p:tav>
                                        <p:tav tm="100000">
                                          <p:val>
                                            <p:strVal val="#ppt_h"/>
                                          </p:val>
                                        </p:tav>
                                      </p:tavLst>
                                    </p:anim>
                                    <p:animEffect transition="in" filter="fade">
                                      <p:cBhvr>
                                        <p:cTn id="17" dur="500"/>
                                        <p:tgtEl>
                                          <p:spTgt spid="2109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nodeType="afterGroup">
                            <p:stCondLst>
                              <p:cond delay="500"/>
                            </p:stCondLst>
                            <p:childTnLst>
                              <p:par>
                                <p:cTn id="24" presetID="53"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2395825"/>
      </p:ext>
    </p:extLst>
  </p:cSld>
  <p:clrMapOvr>
    <a:masterClrMapping/>
  </p:clrMapOvr>
  <mc:AlternateContent xmlns:mc="http://schemas.openxmlformats.org/markup-compatibility/2006">
    <mc:Choice xmlns:p14="http://schemas.microsoft.com/office/powerpoint/2010/main" Requires="p14">
      <p:transition spd="slow" p14:dur="2000" advTm="407"/>
    </mc:Choice>
    <mc:Fallback>
      <p:transition spd="slow" advTm="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408238"/>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8426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2"/>
          <p:cNvSpPr>
            <a:spLocks noGrp="1" noChangeArrowheads="1"/>
          </p:cNvSpPr>
          <p:nvPr>
            <p:ph type="title" idx="4294967295"/>
          </p:nvPr>
        </p:nvSpPr>
        <p:spPr>
          <a:xfrm>
            <a:off x="-336062" y="11113"/>
            <a:ext cx="4114800" cy="1143000"/>
          </a:xfrm>
        </p:spPr>
        <p:txBody>
          <a:bodyPr>
            <a:normAutofit fontScale="90000"/>
          </a:bodyPr>
          <a:lstStyle/>
          <a:p>
            <a:r>
              <a:rPr lang="el-GR" smtClean="0">
                <a:solidFill>
                  <a:srgbClr val="003399"/>
                </a:solidFill>
              </a:rPr>
              <a:t>ο κύκλος του άνθρακα</a:t>
            </a:r>
            <a:endParaRPr lang="en-US" dirty="0" smtClean="0">
              <a:solidFill>
                <a:srgbClr val="003399"/>
              </a:solidFill>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75250" y="228600"/>
            <a:ext cx="18161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30338" y="1928813"/>
            <a:ext cx="6824662"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666750"/>
            <a:ext cx="1119188"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94525" y="925513"/>
            <a:ext cx="6731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3810000" y="35623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000" b="1" i="0">
                <a:latin typeface="Myriad Pro" pitchFamily="34" charset="0"/>
              </a:rPr>
              <a:t>90</a:t>
            </a:r>
          </a:p>
        </p:txBody>
      </p:sp>
      <p:sp>
        <p:nvSpPr>
          <p:cNvPr id="15" name="TextBox 14"/>
          <p:cNvSpPr txBox="1">
            <a:spLocks noChangeArrowheads="1"/>
          </p:cNvSpPr>
          <p:nvPr/>
        </p:nvSpPr>
        <p:spPr bwMode="auto">
          <a:xfrm>
            <a:off x="3048000" y="4957763"/>
            <a:ext cx="1141413" cy="400050"/>
          </a:xfrm>
          <a:prstGeom prst="rect">
            <a:avLst/>
          </a:prstGeom>
          <a:noFill/>
          <a:ln>
            <a:noFill/>
          </a:ln>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defRPr/>
            </a:pPr>
            <a:r>
              <a:rPr lang="en-US" sz="2000" b="1" i="0" dirty="0" smtClean="0">
                <a:solidFill>
                  <a:schemeClr val="bg1"/>
                </a:solidFill>
                <a:effectLst>
                  <a:outerShdw blurRad="38100" dist="38100" dir="2700000" algn="tl">
                    <a:srgbClr val="000000">
                      <a:alpha val="43137"/>
                    </a:srgbClr>
                  </a:outerShdw>
                </a:effectLst>
                <a:latin typeface="Myriad Pro" pitchFamily="34" charset="0"/>
              </a:rPr>
              <a:t>(37,000)</a:t>
            </a:r>
          </a:p>
        </p:txBody>
      </p:sp>
      <p:sp>
        <p:nvSpPr>
          <p:cNvPr id="16" name="TextBox 15"/>
          <p:cNvSpPr txBox="1">
            <a:spLocks noChangeArrowheads="1"/>
          </p:cNvSpPr>
          <p:nvPr/>
        </p:nvSpPr>
        <p:spPr bwMode="auto">
          <a:xfrm>
            <a:off x="8077200" y="539750"/>
            <a:ext cx="781050" cy="273050"/>
          </a:xfrm>
          <a:prstGeom prst="rect">
            <a:avLst/>
          </a:prstGeom>
          <a:noFill/>
          <a:ln>
            <a:noFill/>
          </a:ln>
          <a:effectLst>
            <a:outerShdw blurRad="50800" dist="38100" dir="5400000" algn="t" rotWithShape="0">
              <a:prstClr val="black">
                <a:alpha val="40000"/>
              </a:prstClr>
            </a:outerShdw>
          </a:effectLst>
        </p:spPr>
        <p:txBody>
          <a:bodyPr anchor="ct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defRPr/>
            </a:pPr>
            <a:r>
              <a:rPr lang="en-US" sz="2000" b="1" i="0" dirty="0" smtClean="0">
                <a:solidFill>
                  <a:schemeClr val="bg1"/>
                </a:solidFill>
                <a:latin typeface="Myriad Pro" pitchFamily="34" charset="0"/>
              </a:rPr>
              <a:t>(800)</a:t>
            </a:r>
          </a:p>
        </p:txBody>
      </p:sp>
      <p:sp>
        <p:nvSpPr>
          <p:cNvPr id="17" name="TextBox 16"/>
          <p:cNvSpPr txBox="1">
            <a:spLocks noChangeArrowheads="1"/>
          </p:cNvSpPr>
          <p:nvPr/>
        </p:nvSpPr>
        <p:spPr bwMode="auto">
          <a:xfrm>
            <a:off x="3656013" y="3810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000" b="1" i="0">
                <a:latin typeface="Myriad Pro" pitchFamily="34" charset="0"/>
              </a:rPr>
              <a:t>60</a:t>
            </a:r>
          </a:p>
        </p:txBody>
      </p:sp>
      <p:sp>
        <p:nvSpPr>
          <p:cNvPr id="18" name="TextBox 17"/>
          <p:cNvSpPr txBox="1">
            <a:spLocks noChangeArrowheads="1"/>
          </p:cNvSpPr>
          <p:nvPr/>
        </p:nvSpPr>
        <p:spPr bwMode="auto">
          <a:xfrm>
            <a:off x="6042025" y="1595438"/>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000" b="1" i="0">
                <a:latin typeface="Myriad Pro" pitchFamily="34" charset="0"/>
              </a:rPr>
              <a:t>60</a:t>
            </a:r>
          </a:p>
        </p:txBody>
      </p:sp>
      <p:sp>
        <p:nvSpPr>
          <p:cNvPr id="19" name="TextBox 18"/>
          <p:cNvSpPr txBox="1">
            <a:spLocks noChangeArrowheads="1"/>
          </p:cNvSpPr>
          <p:nvPr/>
        </p:nvSpPr>
        <p:spPr bwMode="auto">
          <a:xfrm>
            <a:off x="4778375" y="152400"/>
            <a:ext cx="646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000" b="1" i="0">
                <a:latin typeface="Myriad Pro" pitchFamily="34" charset="0"/>
              </a:rPr>
              <a:t>120</a:t>
            </a:r>
          </a:p>
        </p:txBody>
      </p:sp>
      <p:sp>
        <p:nvSpPr>
          <p:cNvPr id="20" name="TextBox 19"/>
          <p:cNvSpPr txBox="1">
            <a:spLocks noChangeArrowheads="1"/>
          </p:cNvSpPr>
          <p:nvPr/>
        </p:nvSpPr>
        <p:spPr bwMode="auto">
          <a:xfrm>
            <a:off x="7391400" y="533400"/>
            <a:ext cx="18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000" b="1" i="0">
                <a:solidFill>
                  <a:srgbClr val="C00000"/>
                </a:solidFill>
                <a:latin typeface="Myriad Pro" pitchFamily="34" charset="0"/>
              </a:rPr>
              <a:t>9</a:t>
            </a:r>
          </a:p>
        </p:txBody>
      </p:sp>
      <p:sp>
        <p:nvSpPr>
          <p:cNvPr id="21" name="TextBox 20"/>
          <p:cNvSpPr txBox="1">
            <a:spLocks noChangeArrowheads="1"/>
          </p:cNvSpPr>
          <p:nvPr/>
        </p:nvSpPr>
        <p:spPr bwMode="auto">
          <a:xfrm>
            <a:off x="6478588" y="4370388"/>
            <a:ext cx="1143000" cy="400050"/>
          </a:xfrm>
          <a:prstGeom prst="rect">
            <a:avLst/>
          </a:prstGeom>
          <a:noFill/>
          <a:ln>
            <a:noFill/>
          </a:ln>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defRPr/>
            </a:pPr>
            <a:r>
              <a:rPr lang="en-US" sz="2000" b="1" i="0" dirty="0" smtClean="0">
                <a:solidFill>
                  <a:schemeClr val="bg1"/>
                </a:solidFill>
                <a:effectLst>
                  <a:outerShdw blurRad="38100" dist="38100" dir="2700000" algn="tl">
                    <a:srgbClr val="000000">
                      <a:alpha val="43137"/>
                    </a:srgbClr>
                  </a:outerShdw>
                </a:effectLst>
                <a:latin typeface="Myriad Pro" pitchFamily="34" charset="0"/>
              </a:rPr>
              <a:t>(10,000)</a:t>
            </a:r>
          </a:p>
        </p:txBody>
      </p:sp>
      <p:pic>
        <p:nvPicPr>
          <p:cNvPr id="25" name="Picture 2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93925" y="2235200"/>
            <a:ext cx="18161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5256213" y="2724150"/>
            <a:ext cx="992187" cy="400050"/>
          </a:xfrm>
          <a:prstGeom prst="rect">
            <a:avLst/>
          </a:prstGeom>
          <a:noFill/>
          <a:ln>
            <a:noFill/>
          </a:ln>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defRPr/>
            </a:pPr>
            <a:r>
              <a:rPr lang="en-US" sz="2000" b="1" i="0" dirty="0" smtClean="0">
                <a:solidFill>
                  <a:schemeClr val="bg1"/>
                </a:solidFill>
                <a:effectLst>
                  <a:outerShdw blurRad="38100" dist="38100" dir="2700000" algn="tl">
                    <a:srgbClr val="000000">
                      <a:alpha val="43137"/>
                    </a:srgbClr>
                  </a:outerShdw>
                </a:effectLst>
                <a:latin typeface="Myriad Pro" pitchFamily="34" charset="0"/>
              </a:rPr>
              <a:t>(2300)</a:t>
            </a:r>
          </a:p>
        </p:txBody>
      </p:sp>
      <p:sp>
        <p:nvSpPr>
          <p:cNvPr id="2" name="TextBox 1"/>
          <p:cNvSpPr txBox="1"/>
          <p:nvPr/>
        </p:nvSpPr>
        <p:spPr>
          <a:xfrm>
            <a:off x="6042025" y="6400800"/>
            <a:ext cx="2816225" cy="400050"/>
          </a:xfrm>
          <a:prstGeom prst="rect">
            <a:avLst/>
          </a:prstGeom>
          <a:noFill/>
        </p:spPr>
        <p:txBody>
          <a:bodyPr>
            <a:spAutoFit/>
          </a:bodyPr>
          <a:lstStyle/>
          <a:p>
            <a:pPr algn="r">
              <a:defRPr/>
            </a:pPr>
            <a:r>
              <a:rPr lang="en-US" sz="2000" b="1" dirty="0">
                <a:solidFill>
                  <a:schemeClr val="bg1"/>
                </a:solidFill>
                <a:effectLst>
                  <a:outerShdw blurRad="38100" dist="38100" dir="2700000" algn="tl">
                    <a:srgbClr val="000000">
                      <a:alpha val="43137"/>
                    </a:srgbClr>
                  </a:outerShdw>
                </a:effectLst>
              </a:rPr>
              <a:t>Billion tons of carbon</a:t>
            </a:r>
          </a:p>
        </p:txBody>
      </p:sp>
      <p:sp>
        <p:nvSpPr>
          <p:cNvPr id="24" name="TextBox 23"/>
          <p:cNvSpPr txBox="1">
            <a:spLocks noChangeArrowheads="1"/>
          </p:cNvSpPr>
          <p:nvPr/>
        </p:nvSpPr>
        <p:spPr bwMode="auto">
          <a:xfrm>
            <a:off x="5219700" y="1524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000" b="1" i="0">
                <a:solidFill>
                  <a:srgbClr val="C00000"/>
                </a:solidFill>
                <a:latin typeface="Myriad Pro" pitchFamily="34" charset="0"/>
              </a:rPr>
              <a:t>+3</a:t>
            </a:r>
          </a:p>
        </p:txBody>
      </p:sp>
      <p:sp>
        <p:nvSpPr>
          <p:cNvPr id="11" name="TextBox 10"/>
          <p:cNvSpPr txBox="1">
            <a:spLocks noChangeArrowheads="1"/>
          </p:cNvSpPr>
          <p:nvPr/>
        </p:nvSpPr>
        <p:spPr bwMode="auto">
          <a:xfrm>
            <a:off x="1981200" y="2363788"/>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000" b="1" i="0">
                <a:solidFill>
                  <a:srgbClr val="C00000"/>
                </a:solidFill>
                <a:latin typeface="Myriad Pro" pitchFamily="34" charset="0"/>
              </a:rPr>
              <a:t>+2</a:t>
            </a:r>
          </a:p>
        </p:txBody>
      </p:sp>
      <p:sp>
        <p:nvSpPr>
          <p:cNvPr id="23" name="TextBox 22"/>
          <p:cNvSpPr txBox="1">
            <a:spLocks noChangeArrowheads="1"/>
          </p:cNvSpPr>
          <p:nvPr/>
        </p:nvSpPr>
        <p:spPr bwMode="auto">
          <a:xfrm>
            <a:off x="1670050" y="23622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000" b="1" i="0">
                <a:latin typeface="Myriad Pro" pitchFamily="34" charset="0"/>
              </a:rPr>
              <a:t>90</a:t>
            </a:r>
          </a:p>
        </p:txBody>
      </p:sp>
      <p:sp>
        <p:nvSpPr>
          <p:cNvPr id="26" name="TextBox 25"/>
          <p:cNvSpPr txBox="1">
            <a:spLocks noChangeArrowheads="1"/>
          </p:cNvSpPr>
          <p:nvPr/>
        </p:nvSpPr>
        <p:spPr bwMode="auto">
          <a:xfrm>
            <a:off x="8175625" y="7429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2000" b="1" i="0">
                <a:solidFill>
                  <a:srgbClr val="C00000"/>
                </a:solidFill>
                <a:latin typeface="Myriad Pro" pitchFamily="34" charset="0"/>
              </a:rPr>
              <a:t>+4</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68126475"/>
      </p:ext>
    </p:extLst>
  </p:cSld>
  <p:clrMapOvr>
    <a:masterClrMapping/>
  </p:clrMapOvr>
  <mc:AlternateContent xmlns:mc="http://schemas.openxmlformats.org/markup-compatibility/2006">
    <mc:Choice xmlns:p14="http://schemas.microsoft.com/office/powerpoint/2010/main" Requires="p14">
      <p:transition spd="slow" p14:dur="2000" advTm="55520"/>
    </mc:Choice>
    <mc:Fallback>
      <p:transition spd="slow" advTm="5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50"/>
                                        <p:tgtEl>
                                          <p:spTgt spid="4"/>
                                        </p:tgtEl>
                                      </p:cBhvr>
                                    </p:animEffect>
                                  </p:childTnLst>
                                </p:cTn>
                              </p:par>
                            </p:childTnLst>
                          </p:cTn>
                        </p:par>
                        <p:par>
                          <p:cTn id="12" fill="hold" nodeType="afterGroup">
                            <p:stCondLst>
                              <p:cond delay="250"/>
                            </p:stCondLst>
                            <p:childTnLst>
                              <p:par>
                                <p:cTn id="13" presetID="22" presetClass="entr" presetSubtype="4" fill="hold" grpId="0" nodeType="after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25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250" fill="hold"/>
                                        <p:tgtEl>
                                          <p:spTgt spid="24"/>
                                        </p:tgtEl>
                                        <p:attrNameLst>
                                          <p:attrName>ppt_w</p:attrName>
                                        </p:attrNameLst>
                                      </p:cBhvr>
                                      <p:tavLst>
                                        <p:tav tm="0">
                                          <p:val>
                                            <p:fltVal val="0"/>
                                          </p:val>
                                        </p:tav>
                                        <p:tav tm="100000">
                                          <p:val>
                                            <p:strVal val="#ppt_w"/>
                                          </p:val>
                                        </p:tav>
                                      </p:tavLst>
                                    </p:anim>
                                    <p:anim calcmode="lin" valueType="num">
                                      <p:cBhvr>
                                        <p:cTn id="21" dur="250" fill="hold"/>
                                        <p:tgtEl>
                                          <p:spTgt spid="24"/>
                                        </p:tgtEl>
                                        <p:attrNameLst>
                                          <p:attrName>ppt_h</p:attrName>
                                        </p:attrNameLst>
                                      </p:cBhvr>
                                      <p:tavLst>
                                        <p:tav tm="0">
                                          <p:val>
                                            <p:fltVal val="0"/>
                                          </p:val>
                                        </p:tav>
                                        <p:tav tm="100000">
                                          <p:val>
                                            <p:strVal val="#ppt_h"/>
                                          </p:val>
                                        </p:tav>
                                      </p:tavLst>
                                    </p:anim>
                                    <p:animEffect transition="in" filter="fade">
                                      <p:cBhvr>
                                        <p:cTn id="22" dur="25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50" fill="hold"/>
                                        <p:tgtEl>
                                          <p:spTgt spid="11"/>
                                        </p:tgtEl>
                                        <p:attrNameLst>
                                          <p:attrName>ppt_w</p:attrName>
                                        </p:attrNameLst>
                                      </p:cBhvr>
                                      <p:tavLst>
                                        <p:tav tm="0">
                                          <p:val>
                                            <p:fltVal val="0"/>
                                          </p:val>
                                        </p:tav>
                                        <p:tav tm="100000">
                                          <p:val>
                                            <p:strVal val="#ppt_w"/>
                                          </p:val>
                                        </p:tav>
                                      </p:tavLst>
                                    </p:anim>
                                    <p:anim calcmode="lin" valueType="num">
                                      <p:cBhvr>
                                        <p:cTn id="28" dur="250" fill="hold"/>
                                        <p:tgtEl>
                                          <p:spTgt spid="11"/>
                                        </p:tgtEl>
                                        <p:attrNameLst>
                                          <p:attrName>ppt_h</p:attrName>
                                        </p:attrNameLst>
                                      </p:cBhvr>
                                      <p:tavLst>
                                        <p:tav tm="0">
                                          <p:val>
                                            <p:fltVal val="0"/>
                                          </p:val>
                                        </p:tav>
                                        <p:tav tm="100000">
                                          <p:val>
                                            <p:strVal val="#ppt_h"/>
                                          </p:val>
                                        </p:tav>
                                      </p:tavLst>
                                    </p:anim>
                                    <p:animEffect transition="in" filter="fade">
                                      <p:cBhvr>
                                        <p:cTn id="29" dur="25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250" fill="hold"/>
                                        <p:tgtEl>
                                          <p:spTgt spid="26"/>
                                        </p:tgtEl>
                                        <p:attrNameLst>
                                          <p:attrName>ppt_w</p:attrName>
                                        </p:attrNameLst>
                                      </p:cBhvr>
                                      <p:tavLst>
                                        <p:tav tm="0">
                                          <p:val>
                                            <p:fltVal val="0"/>
                                          </p:val>
                                        </p:tav>
                                        <p:tav tm="100000">
                                          <p:val>
                                            <p:strVal val="#ppt_w"/>
                                          </p:val>
                                        </p:tav>
                                      </p:tavLst>
                                    </p:anim>
                                    <p:anim calcmode="lin" valueType="num">
                                      <p:cBhvr>
                                        <p:cTn id="35" dur="250" fill="hold"/>
                                        <p:tgtEl>
                                          <p:spTgt spid="26"/>
                                        </p:tgtEl>
                                        <p:attrNameLst>
                                          <p:attrName>ppt_h</p:attrName>
                                        </p:attrNameLst>
                                      </p:cBhvr>
                                      <p:tavLst>
                                        <p:tav tm="0">
                                          <p:val>
                                            <p:fltVal val="0"/>
                                          </p:val>
                                        </p:tav>
                                        <p:tav tm="100000">
                                          <p:val>
                                            <p:strVal val="#ppt_h"/>
                                          </p:val>
                                        </p:tav>
                                      </p:tavLst>
                                    </p:anim>
                                    <p:animEffect transition="in" filter="fade">
                                      <p:cBhvr>
                                        <p:cTn id="36"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20" grpId="0"/>
      <p:bldP spid="24" grpId="0"/>
      <p:bldP spid="11"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4294967295"/>
          </p:nvPr>
        </p:nvSpPr>
        <p:spPr>
          <a:xfrm>
            <a:off x="6934200" y="624840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B5580A1B-78DB-4DCC-98BF-87434C14213E}" type="slidenum">
              <a:rPr lang="en-US" sz="1400" i="0" smtClean="0">
                <a:solidFill>
                  <a:schemeClr val="bg1"/>
                </a:solidFill>
              </a:rPr>
              <a:pPr eaLnBrk="1" hangingPunct="1"/>
              <a:t>31</a:t>
            </a:fld>
            <a:endParaRPr lang="en-US" sz="1400" i="0" smtClean="0">
              <a:solidFill>
                <a:schemeClr val="bg1"/>
              </a:solidFill>
            </a:endParaRPr>
          </a:p>
        </p:txBody>
      </p:sp>
      <p:graphicFrame>
        <p:nvGraphicFramePr>
          <p:cNvPr id="41987" name="Object 2"/>
          <p:cNvGraphicFramePr>
            <a:graphicFrameLocks noGrp="1" noChangeAspect="1"/>
          </p:cNvGraphicFramePr>
          <p:nvPr>
            <p:ph sz="half" idx="1"/>
          </p:nvPr>
        </p:nvGraphicFramePr>
        <p:xfrm>
          <a:off x="609600" y="1239838"/>
          <a:ext cx="7662863" cy="5159375"/>
        </p:xfrm>
        <a:graphic>
          <a:graphicData uri="http://schemas.openxmlformats.org/presentationml/2006/ole">
            <mc:AlternateContent xmlns:mc="http://schemas.openxmlformats.org/markup-compatibility/2006">
              <mc:Choice xmlns:v="urn:schemas-microsoft-com:vml" Requires="v">
                <p:oleObj spid="_x0000_s5144" name="Chart" r:id="rId7" imgW="7981811" imgH="5105479" progId="MSGraph.Chart.8">
                  <p:embed followColorScheme="full"/>
                </p:oleObj>
              </mc:Choice>
              <mc:Fallback>
                <p:oleObj name="Chart" r:id="rId7" imgW="7981811" imgH="5105479" progId="MSGraph.Chart.8">
                  <p:embed followColorScheme="full"/>
                  <p:pic>
                    <p:nvPicPr>
                      <p:cNvPr id="0" name=""/>
                      <p:cNvPicPr>
                        <a:picLocks noChangeAspect="1" noChangeArrowheads="1"/>
                      </p:cNvPicPr>
                      <p:nvPr/>
                    </p:nvPicPr>
                    <p:blipFill>
                      <a:blip r:embed="rId8"/>
                      <a:srcRect/>
                      <a:stretch>
                        <a:fillRect/>
                      </a:stretch>
                    </p:blipFill>
                    <p:spPr bwMode="auto">
                      <a:xfrm>
                        <a:off x="609600" y="1239838"/>
                        <a:ext cx="7662863"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8" name="Rectangle 3"/>
          <p:cNvSpPr>
            <a:spLocks noGrp="1" noChangeArrowheads="1"/>
          </p:cNvSpPr>
          <p:nvPr>
            <p:ph type="title"/>
          </p:nvPr>
        </p:nvSpPr>
        <p:spPr>
          <a:xfrm>
            <a:off x="0" y="55563"/>
            <a:ext cx="9144000" cy="1143000"/>
          </a:xfrm>
        </p:spPr>
        <p:txBody>
          <a:bodyPr>
            <a:noAutofit/>
          </a:bodyPr>
          <a:lstStyle/>
          <a:p>
            <a:r>
              <a:rPr lang="el-GR" sz="4000" smtClean="0"/>
              <a:t>Αυξητική τάση ανθρωπογενών εκπομπών </a:t>
            </a:r>
            <a:r>
              <a:rPr lang="en-US" sz="4000" smtClean="0"/>
              <a:t>CO</a:t>
            </a:r>
            <a:r>
              <a:rPr lang="en-US" sz="4000" baseline="-25000" smtClean="0"/>
              <a:t>2</a:t>
            </a:r>
            <a:r>
              <a:rPr lang="en-US" sz="4000" smtClean="0"/>
              <a:t> </a:t>
            </a:r>
            <a:r>
              <a:rPr lang="el-GR" sz="4000" smtClean="0"/>
              <a:t>από τις αρχές του </a:t>
            </a:r>
            <a:r>
              <a:rPr lang="en-US" sz="4000" smtClean="0"/>
              <a:t> 1800</a:t>
            </a:r>
            <a:endParaRPr lang="en-US" sz="4000" dirty="0" smtClean="0"/>
          </a:p>
        </p:txBody>
      </p:sp>
      <p:graphicFrame>
        <p:nvGraphicFramePr>
          <p:cNvPr id="263172" name="Object 4"/>
          <p:cNvGraphicFramePr>
            <a:graphicFrameLocks noGrp="1"/>
          </p:cNvGraphicFramePr>
          <p:nvPr>
            <p:ph sz="half" idx="4294967295"/>
          </p:nvPr>
        </p:nvGraphicFramePr>
        <p:xfrm>
          <a:off x="1455738" y="1257300"/>
          <a:ext cx="7129462" cy="4673600"/>
        </p:xfrm>
        <a:graphic>
          <a:graphicData uri="http://schemas.openxmlformats.org/presentationml/2006/ole">
            <mc:AlternateContent xmlns:mc="http://schemas.openxmlformats.org/markup-compatibility/2006">
              <mc:Choice xmlns:v="urn:schemas-microsoft-com:vml" Requires="v">
                <p:oleObj spid="_x0000_s5145" name="Chart" r:id="rId9" imgW="7981811" imgH="5105479" progId="MSGraph.Chart.8">
                  <p:embed followColorScheme="full"/>
                </p:oleObj>
              </mc:Choice>
              <mc:Fallback>
                <p:oleObj name="Chart" r:id="rId9" imgW="7981811" imgH="5105479" progId="MSGraph.Chart.8">
                  <p:embed followColorScheme="full"/>
                  <p:pic>
                    <p:nvPicPr>
                      <p:cNvPr id="0" name=""/>
                      <p:cNvPicPr>
                        <a:picLocks noChangeArrowheads="1"/>
                      </p:cNvPicPr>
                      <p:nvPr/>
                    </p:nvPicPr>
                    <p:blipFill>
                      <a:blip r:embed="rId10"/>
                      <a:srcRect/>
                      <a:stretch>
                        <a:fillRect/>
                      </a:stretch>
                    </p:blipFill>
                    <p:spPr bwMode="auto">
                      <a:xfrm>
                        <a:off x="1455738" y="1257300"/>
                        <a:ext cx="7129462"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3174" name="Text Box 6"/>
          <p:cNvSpPr txBox="1">
            <a:spLocks noChangeArrowheads="1"/>
          </p:cNvSpPr>
          <p:nvPr/>
        </p:nvSpPr>
        <p:spPr bwMode="auto">
          <a:xfrm rot="-5400000">
            <a:off x="6279357" y="3626643"/>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spcBef>
                <a:spcPct val="50000"/>
              </a:spcBef>
            </a:pPr>
            <a:r>
              <a:rPr lang="en-US" sz="1800" b="1">
                <a:solidFill>
                  <a:srgbClr val="CC6600"/>
                </a:solidFill>
              </a:rPr>
              <a:t>Atmospheric CO</a:t>
            </a:r>
            <a:r>
              <a:rPr lang="en-US" sz="1800" b="1" baseline="-25000">
                <a:solidFill>
                  <a:srgbClr val="CC6600"/>
                </a:solidFill>
              </a:rPr>
              <a:t>2</a:t>
            </a:r>
            <a:r>
              <a:rPr lang="en-US" sz="1800" b="1">
                <a:solidFill>
                  <a:srgbClr val="CC6600"/>
                </a:solidFill>
              </a:rPr>
              <a:t>, ppmv</a:t>
            </a:r>
          </a:p>
        </p:txBody>
      </p:sp>
      <p:sp>
        <p:nvSpPr>
          <p:cNvPr id="41991" name="TextBox 1"/>
          <p:cNvSpPr txBox="1">
            <a:spLocks noChangeArrowheads="1"/>
          </p:cNvSpPr>
          <p:nvPr/>
        </p:nvSpPr>
        <p:spPr bwMode="auto">
          <a:xfrm>
            <a:off x="671513" y="1447800"/>
            <a:ext cx="776287" cy="3324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r" eaLnBrk="1" hangingPunct="1"/>
            <a:r>
              <a:rPr lang="en-US" sz="2100"/>
              <a:t>8</a:t>
            </a:r>
          </a:p>
          <a:p>
            <a:pPr algn="r" eaLnBrk="1" hangingPunct="1"/>
            <a:endParaRPr lang="en-US" sz="2100"/>
          </a:p>
          <a:p>
            <a:pPr algn="r" eaLnBrk="1" hangingPunct="1"/>
            <a:endParaRPr lang="en-US" sz="2100"/>
          </a:p>
          <a:p>
            <a:pPr algn="r" eaLnBrk="1" hangingPunct="1"/>
            <a:r>
              <a:rPr lang="en-US" sz="2100"/>
              <a:t>6</a:t>
            </a:r>
          </a:p>
          <a:p>
            <a:pPr algn="r" eaLnBrk="1" hangingPunct="1"/>
            <a:endParaRPr lang="en-US" sz="2100"/>
          </a:p>
          <a:p>
            <a:pPr algn="r" eaLnBrk="1" hangingPunct="1"/>
            <a:endParaRPr lang="en-US" sz="2100"/>
          </a:p>
          <a:p>
            <a:pPr algn="r" eaLnBrk="1" hangingPunct="1"/>
            <a:r>
              <a:rPr lang="en-US" sz="2100"/>
              <a:t>4</a:t>
            </a:r>
          </a:p>
          <a:p>
            <a:pPr algn="r" eaLnBrk="1" hangingPunct="1"/>
            <a:endParaRPr lang="en-US" sz="2100"/>
          </a:p>
          <a:p>
            <a:pPr algn="r" eaLnBrk="1" hangingPunct="1"/>
            <a:endParaRPr lang="en-US" sz="2100"/>
          </a:p>
          <a:p>
            <a:pPr algn="r" eaLnBrk="1" hangingPunct="1"/>
            <a:r>
              <a:rPr lang="en-US" sz="2100"/>
              <a:t>2</a:t>
            </a:r>
          </a:p>
        </p:txBody>
      </p:sp>
      <p:sp>
        <p:nvSpPr>
          <p:cNvPr id="41992" name="Text Box 5"/>
          <p:cNvSpPr txBox="1">
            <a:spLocks noChangeArrowheads="1"/>
          </p:cNvSpPr>
          <p:nvPr/>
        </p:nvSpPr>
        <p:spPr bwMode="auto">
          <a:xfrm rot="-5400000">
            <a:off x="-1554956" y="3334544"/>
            <a:ext cx="472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sz="1800" b="1">
                <a:solidFill>
                  <a:srgbClr val="0000CC"/>
                </a:solidFill>
              </a:rPr>
              <a:t>Annual CO</a:t>
            </a:r>
            <a:r>
              <a:rPr lang="en-US" sz="1800" b="1" baseline="-25000">
                <a:solidFill>
                  <a:srgbClr val="0000CC"/>
                </a:solidFill>
              </a:rPr>
              <a:t>2</a:t>
            </a:r>
            <a:r>
              <a:rPr lang="en-US" sz="1800" b="1">
                <a:solidFill>
                  <a:srgbClr val="0000CC"/>
                </a:solidFill>
              </a:rPr>
              <a:t> Emissions, </a:t>
            </a:r>
          </a:p>
          <a:p>
            <a:pPr algn="ctr" eaLnBrk="1" hangingPunct="1"/>
            <a:r>
              <a:rPr lang="en-US" sz="1800" b="1">
                <a:solidFill>
                  <a:srgbClr val="0000CC"/>
                </a:solidFill>
              </a:rPr>
              <a:t>billion metric tons C</a:t>
            </a: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4211027631"/>
      </p:ext>
    </p:extLst>
  </p:cSld>
  <p:clrMapOvr>
    <a:masterClrMapping/>
  </p:clrMapOvr>
  <p:transition advTm="35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63172"/>
                                        </p:tgtEl>
                                        <p:attrNameLst>
                                          <p:attrName>style.visibility</p:attrName>
                                        </p:attrNameLst>
                                      </p:cBhvr>
                                      <p:to>
                                        <p:strVal val="visible"/>
                                      </p:to>
                                    </p:set>
                                    <p:animEffect transition="in" filter="wipe(left)">
                                      <p:cBhvr>
                                        <p:cTn id="11" dur="2000"/>
                                        <p:tgtEl>
                                          <p:spTgt spid="263172"/>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63174"/>
                                        </p:tgtEl>
                                        <p:attrNameLst>
                                          <p:attrName>style.visibility</p:attrName>
                                        </p:attrNameLst>
                                      </p:cBhvr>
                                      <p:to>
                                        <p:strVal val="visible"/>
                                      </p:to>
                                    </p:set>
                                    <p:animEffect transition="in" filter="fade">
                                      <p:cBhvr>
                                        <p:cTn id="15" dur="500"/>
                                        <p:tgtEl>
                                          <p:spTgt spid="2631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OleChart spid="263172" grpId="0"/>
      <p:bldP spid="26317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l-GR" dirty="0" smtClean="0"/>
              <a:t>Η ζήτηση για ενέργεια θα αυξηθεί κατά 50 % το 2040</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97212990"/>
              </p:ext>
            </p:extLst>
          </p:nvPr>
        </p:nvGraphicFramePr>
        <p:xfrm>
          <a:off x="533400" y="2057400"/>
          <a:ext cx="8229600" cy="4495800"/>
        </p:xfrm>
        <a:graphic>
          <a:graphicData uri="http://schemas.openxmlformats.org/drawingml/2006/chart">
            <c:chart xmlns:c="http://schemas.openxmlformats.org/drawingml/2006/chart" xmlns:r="http://schemas.openxmlformats.org/officeDocument/2006/relationships" r:id="rId6"/>
          </a:graphicData>
        </a:graphic>
      </p:graphicFrame>
      <p:sp>
        <p:nvSpPr>
          <p:cNvPr id="9" name="Rectangle 8"/>
          <p:cNvSpPr/>
          <p:nvPr/>
        </p:nvSpPr>
        <p:spPr>
          <a:xfrm>
            <a:off x="7301552" y="3415352"/>
            <a:ext cx="256032" cy="2512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cxnSp>
        <p:nvCxnSpPr>
          <p:cNvPr id="10" name="Straight Arrow Connector 9"/>
          <p:cNvCxnSpPr/>
          <p:nvPr/>
        </p:nvCxnSpPr>
        <p:spPr>
          <a:xfrm flipV="1">
            <a:off x="6397671" y="2438400"/>
            <a:ext cx="965937" cy="2232"/>
          </a:xfrm>
          <a:prstGeom prst="straightConnector1">
            <a:avLst/>
          </a:prstGeom>
          <a:ln w="114300">
            <a:solidFill>
              <a:schemeClr val="accent5">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927396" y="2133600"/>
            <a:ext cx="172839" cy="3817716"/>
          </a:xfrm>
          <a:prstGeom prst="rect">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7252185"/>
      </p:ext>
    </p:extLst>
  </p:cSld>
  <p:clrMapOvr>
    <a:masterClrMapping/>
  </p:clrMapOvr>
  <mc:AlternateContent xmlns:mc="http://schemas.openxmlformats.org/markup-compatibility/2006">
    <mc:Choice xmlns:p14="http://schemas.microsoft.com/office/powerpoint/2010/main" Requires="p14">
      <p:transition spd="slow" p14:dur="2000" advTm="14354"/>
    </mc:Choice>
    <mc:Fallback>
      <p:transition spd="slow" advTm="1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400" smtClean="0"/>
              <a:t>ΤΡΟΠΟΙ ΑΝΤΙΜΕΤΩΠΙΣΗΣ ΤΗΣ ΚΛΙΜΑΤΙΚΗΣ ΑΛΛΑΓΗΣ</a:t>
            </a:r>
            <a:endParaRPr lang="en-GB" sz="240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10216050"/>
              </p:ext>
            </p:extLst>
          </p:nvPr>
        </p:nvGraphicFramePr>
        <p:xfrm>
          <a:off x="251520" y="1052736"/>
          <a:ext cx="4032448" cy="5145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EDAC4603-92F5-45E1-86E3-BA3AD8BD0B66}" type="slidenum">
              <a:rPr lang="en-US" altLang="en-US" smtClean="0"/>
              <a:pPr/>
              <a:t>33</a:t>
            </a:fld>
            <a:endParaRPr lang="en-US" altLang="en-US"/>
          </a:p>
        </p:txBody>
      </p:sp>
      <p:sp>
        <p:nvSpPr>
          <p:cNvPr id="6" name="Line Callout 1 5"/>
          <p:cNvSpPr/>
          <p:nvPr/>
        </p:nvSpPr>
        <p:spPr>
          <a:xfrm>
            <a:off x="5436096" y="980728"/>
            <a:ext cx="2952328" cy="576064"/>
          </a:xfrm>
          <a:prstGeom prst="borderCallout1">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0" smtClean="0">
                <a:solidFill>
                  <a:srgbClr val="C00000"/>
                </a:solidFill>
                <a:latin typeface="Cambria Math" panose="02040503050406030204" pitchFamily="18" charset="0"/>
                <a:ea typeface="Cambria Math" panose="02040503050406030204" pitchFamily="18" charset="0"/>
              </a:rPr>
              <a:t>ΕΞΟΙΚΟΝΟΜΗΣΗ/ΜΕΙΩΣΗ ΚΑΤΑΝΑΛΩΣΗΣ</a:t>
            </a:r>
            <a:endParaRPr lang="en-GB" sz="1800" b="0">
              <a:solidFill>
                <a:srgbClr val="C00000"/>
              </a:solidFill>
              <a:latin typeface="Cambria Math" panose="02040503050406030204" pitchFamily="18" charset="0"/>
              <a:ea typeface="Cambria Math" panose="02040503050406030204" pitchFamily="18" charset="0"/>
            </a:endParaRPr>
          </a:p>
        </p:txBody>
      </p:sp>
      <p:sp>
        <p:nvSpPr>
          <p:cNvPr id="7" name="Line Callout 1 6"/>
          <p:cNvSpPr/>
          <p:nvPr/>
        </p:nvSpPr>
        <p:spPr>
          <a:xfrm>
            <a:off x="5469625" y="1709192"/>
            <a:ext cx="2952328" cy="576064"/>
          </a:xfrm>
          <a:prstGeom prst="borderCallout1">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0" smtClean="0">
                <a:solidFill>
                  <a:srgbClr val="C00000"/>
                </a:solidFill>
                <a:latin typeface="Cambria Math" panose="02040503050406030204" pitchFamily="18" charset="0"/>
                <a:ea typeface="Cambria Math" panose="02040503050406030204" pitchFamily="18" charset="0"/>
              </a:rPr>
              <a:t>ΑΠΟΔΟΣΗ/ΒΕΛΤΙΩΣΗ ΤΕΧΝΟΛΟΓΙΑΣ</a:t>
            </a:r>
            <a:endParaRPr lang="en-GB" sz="1800" b="0">
              <a:solidFill>
                <a:srgbClr val="C00000"/>
              </a:solidFill>
              <a:latin typeface="Cambria Math" panose="02040503050406030204" pitchFamily="18" charset="0"/>
              <a:ea typeface="Cambria Math" panose="02040503050406030204" pitchFamily="18" charset="0"/>
            </a:endParaRPr>
          </a:p>
        </p:txBody>
      </p:sp>
      <p:sp>
        <p:nvSpPr>
          <p:cNvPr id="8" name="Line Callout 1 7"/>
          <p:cNvSpPr/>
          <p:nvPr/>
        </p:nvSpPr>
        <p:spPr>
          <a:xfrm>
            <a:off x="5468196" y="2437656"/>
            <a:ext cx="2952328" cy="576064"/>
          </a:xfrm>
          <a:prstGeom prst="borderCallout1">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0" smtClean="0">
                <a:solidFill>
                  <a:srgbClr val="C00000"/>
                </a:solidFill>
                <a:latin typeface="Cambria Math" panose="02040503050406030204" pitchFamily="18" charset="0"/>
                <a:ea typeface="Cambria Math" panose="02040503050406030204" pitchFamily="18" charset="0"/>
              </a:rPr>
              <a:t>ΕΝΕΡΓΕΙΑ ΧΑΜΗΛΟΥ ΠΟΣΟΣΤΟΥ ΑΝΘΡΑΚΑ</a:t>
            </a:r>
            <a:endParaRPr lang="en-GB" sz="1800" b="0">
              <a:solidFill>
                <a:srgbClr val="C00000"/>
              </a:solidFill>
              <a:latin typeface="Cambria Math" panose="02040503050406030204" pitchFamily="18" charset="0"/>
              <a:ea typeface="Cambria Math" panose="02040503050406030204" pitchFamily="18" charset="0"/>
            </a:endParaRPr>
          </a:p>
        </p:txBody>
      </p:sp>
      <p:sp>
        <p:nvSpPr>
          <p:cNvPr id="9" name="Line Callout 1 8"/>
          <p:cNvSpPr/>
          <p:nvPr/>
        </p:nvSpPr>
        <p:spPr>
          <a:xfrm>
            <a:off x="5469625" y="3179607"/>
            <a:ext cx="2952328" cy="576064"/>
          </a:xfrm>
          <a:prstGeom prst="borderCallout1">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0" smtClean="0">
                <a:solidFill>
                  <a:srgbClr val="C00000"/>
                </a:solidFill>
                <a:latin typeface="Cambria Math" panose="02040503050406030204" pitchFamily="18" charset="0"/>
                <a:ea typeface="Cambria Math" panose="02040503050406030204" pitchFamily="18" charset="0"/>
              </a:rPr>
              <a:t>ΔΕΣΜΕΥΣΗ </a:t>
            </a:r>
            <a:r>
              <a:rPr lang="en-GB" sz="1800" b="0" smtClean="0">
                <a:solidFill>
                  <a:srgbClr val="C00000"/>
                </a:solidFill>
                <a:latin typeface="Cambria Math" panose="02040503050406030204" pitchFamily="18" charset="0"/>
                <a:ea typeface="Cambria Math" panose="02040503050406030204" pitchFamily="18" charset="0"/>
              </a:rPr>
              <a:t>CO</a:t>
            </a:r>
            <a:r>
              <a:rPr lang="en-GB" sz="1800" b="0" baseline="-25000" smtClean="0">
                <a:solidFill>
                  <a:srgbClr val="C00000"/>
                </a:solidFill>
                <a:latin typeface="Cambria Math" panose="02040503050406030204" pitchFamily="18" charset="0"/>
                <a:ea typeface="Cambria Math" panose="02040503050406030204" pitchFamily="18" charset="0"/>
              </a:rPr>
              <a:t>2</a:t>
            </a:r>
            <a:r>
              <a:rPr lang="en-GB" sz="1800" b="0" smtClean="0">
                <a:solidFill>
                  <a:srgbClr val="C00000"/>
                </a:solidFill>
                <a:latin typeface="Cambria Math" panose="02040503050406030204" pitchFamily="18" charset="0"/>
                <a:ea typeface="Cambria Math" panose="02040503050406030204" pitchFamily="18" charset="0"/>
              </a:rPr>
              <a:t> </a:t>
            </a:r>
            <a:r>
              <a:rPr lang="el-GR" sz="1800" b="0" smtClean="0">
                <a:solidFill>
                  <a:srgbClr val="C00000"/>
                </a:solidFill>
                <a:latin typeface="Cambria Math" panose="02040503050406030204" pitchFamily="18" charset="0"/>
                <a:ea typeface="Cambria Math" panose="02040503050406030204" pitchFamily="18" charset="0"/>
              </a:rPr>
              <a:t>ΣΤΗΝ ΠΗΓΗ</a:t>
            </a:r>
            <a:endParaRPr lang="en-GB" sz="1800" b="0">
              <a:solidFill>
                <a:srgbClr val="C00000"/>
              </a:solidFill>
              <a:latin typeface="Cambria Math" panose="02040503050406030204" pitchFamily="18" charset="0"/>
              <a:ea typeface="Cambria Math" panose="02040503050406030204" pitchFamily="18" charset="0"/>
            </a:endParaRPr>
          </a:p>
        </p:txBody>
      </p:sp>
      <p:sp>
        <p:nvSpPr>
          <p:cNvPr id="10" name="Line Callout 1 9"/>
          <p:cNvSpPr/>
          <p:nvPr/>
        </p:nvSpPr>
        <p:spPr>
          <a:xfrm>
            <a:off x="5469625" y="3908071"/>
            <a:ext cx="2952328" cy="576064"/>
          </a:xfrm>
          <a:prstGeom prst="borderCallout1">
            <a:avLst>
              <a:gd name="adj1" fmla="val 18750"/>
              <a:gd name="adj2" fmla="val -8333"/>
              <a:gd name="adj3" fmla="val 114869"/>
              <a:gd name="adj4" fmla="val -42493"/>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0" smtClean="0">
                <a:solidFill>
                  <a:srgbClr val="C00000"/>
                </a:solidFill>
                <a:latin typeface="Cambria Math" panose="02040503050406030204" pitchFamily="18" charset="0"/>
                <a:ea typeface="Cambria Math" panose="02040503050406030204" pitchFamily="18" charset="0"/>
              </a:rPr>
              <a:t>ΑΠΟΜΑΚΡΥΝΣΗ </a:t>
            </a:r>
            <a:r>
              <a:rPr lang="en-GB" sz="1800" b="0" smtClean="0">
                <a:solidFill>
                  <a:srgbClr val="C00000"/>
                </a:solidFill>
                <a:latin typeface="Cambria Math" panose="02040503050406030204" pitchFamily="18" charset="0"/>
                <a:ea typeface="Cambria Math" panose="02040503050406030204" pitchFamily="18" charset="0"/>
              </a:rPr>
              <a:t>CO</a:t>
            </a:r>
            <a:r>
              <a:rPr lang="en-GB" sz="1800" b="0" baseline="-25000" smtClean="0">
                <a:solidFill>
                  <a:srgbClr val="C00000"/>
                </a:solidFill>
                <a:latin typeface="Cambria Math" panose="02040503050406030204" pitchFamily="18" charset="0"/>
                <a:ea typeface="Cambria Math" panose="02040503050406030204" pitchFamily="18" charset="0"/>
              </a:rPr>
              <a:t>2</a:t>
            </a:r>
            <a:r>
              <a:rPr lang="en-GB" sz="1800" b="0" smtClean="0">
                <a:solidFill>
                  <a:srgbClr val="C00000"/>
                </a:solidFill>
                <a:latin typeface="Cambria Math" panose="02040503050406030204" pitchFamily="18" charset="0"/>
                <a:ea typeface="Cambria Math" panose="02040503050406030204" pitchFamily="18" charset="0"/>
              </a:rPr>
              <a:t> </a:t>
            </a:r>
            <a:r>
              <a:rPr lang="el-GR" sz="1800" b="0" smtClean="0">
                <a:solidFill>
                  <a:srgbClr val="C00000"/>
                </a:solidFill>
                <a:latin typeface="Cambria Math" panose="02040503050406030204" pitchFamily="18" charset="0"/>
                <a:ea typeface="Cambria Math" panose="02040503050406030204" pitchFamily="18" charset="0"/>
              </a:rPr>
              <a:t>ΑΠΟ </a:t>
            </a:r>
            <a:r>
              <a:rPr lang="el-GR" sz="1800" b="0" smtClean="0">
                <a:solidFill>
                  <a:srgbClr val="C00000"/>
                </a:solidFill>
                <a:latin typeface="Cambria Math" panose="02040503050406030204" pitchFamily="18" charset="0"/>
                <a:ea typeface="Cambria Math" panose="02040503050406030204" pitchFamily="18" charset="0"/>
              </a:rPr>
              <a:t>ΤΗΝ ΑΤΜΟΣΦΑΙΡΑ</a:t>
            </a:r>
            <a:endParaRPr lang="en-GB" sz="1800" b="0">
              <a:solidFill>
                <a:srgbClr val="C00000"/>
              </a:solidFill>
              <a:latin typeface="Cambria Math" panose="02040503050406030204" pitchFamily="18" charset="0"/>
              <a:ea typeface="Cambria Math" panose="02040503050406030204" pitchFamily="18" charset="0"/>
            </a:endParaRPr>
          </a:p>
        </p:txBody>
      </p:sp>
      <p:sp>
        <p:nvSpPr>
          <p:cNvPr id="11" name="Line Callout 1 10"/>
          <p:cNvSpPr/>
          <p:nvPr/>
        </p:nvSpPr>
        <p:spPr>
          <a:xfrm>
            <a:off x="5469625" y="4636535"/>
            <a:ext cx="2952328" cy="576064"/>
          </a:xfrm>
          <a:prstGeom prst="borderCallout1">
            <a:avLst>
              <a:gd name="adj1" fmla="val 18750"/>
              <a:gd name="adj2" fmla="val -8333"/>
              <a:gd name="adj3" fmla="val -5957"/>
              <a:gd name="adj4" fmla="val -38795"/>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0" smtClean="0">
                <a:solidFill>
                  <a:srgbClr val="C00000"/>
                </a:solidFill>
                <a:latin typeface="Cambria Math" panose="02040503050406030204" pitchFamily="18" charset="0"/>
                <a:ea typeface="Cambria Math" panose="02040503050406030204" pitchFamily="18" charset="0"/>
              </a:rPr>
              <a:t>ΑΛΛΑΓΗ ΤΗΣ ΛΕΥΚΑΥΓΕΙΑΣ</a:t>
            </a:r>
            <a:endParaRPr lang="en-GB" sz="1800" b="0">
              <a:solidFill>
                <a:srgbClr val="C00000"/>
              </a:solidFill>
              <a:latin typeface="Cambria Math" panose="02040503050406030204" pitchFamily="18" charset="0"/>
              <a:ea typeface="Cambria Math" panose="02040503050406030204" pitchFamily="18" charset="0"/>
            </a:endParaRPr>
          </a:p>
        </p:txBody>
      </p:sp>
      <p:sp>
        <p:nvSpPr>
          <p:cNvPr id="12" name="Line Callout 1 11"/>
          <p:cNvSpPr/>
          <p:nvPr/>
        </p:nvSpPr>
        <p:spPr>
          <a:xfrm>
            <a:off x="5469625" y="5364999"/>
            <a:ext cx="2952328" cy="576064"/>
          </a:xfrm>
          <a:prstGeom prst="borderCallout1">
            <a:avLst>
              <a:gd name="adj1" fmla="val 18750"/>
              <a:gd name="adj2" fmla="val -8333"/>
              <a:gd name="adj3" fmla="val -5957"/>
              <a:gd name="adj4" fmla="val -40644"/>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0" smtClean="0">
                <a:solidFill>
                  <a:srgbClr val="C00000"/>
                </a:solidFill>
                <a:latin typeface="Cambria Math" panose="02040503050406030204" pitchFamily="18" charset="0"/>
                <a:ea typeface="Cambria Math" panose="02040503050406030204" pitchFamily="18" charset="0"/>
              </a:rPr>
              <a:t>ΠΡΟΣΑΡΜΟΓΗ ΣΤΗΝ ΚΛΙΜΑΤΙΚΗ ΑΛΛΑΓΗ</a:t>
            </a:r>
            <a:endParaRPr lang="en-GB" sz="1800" b="0">
              <a:solidFill>
                <a:srgbClr val="C00000"/>
              </a:solidFill>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6837929"/>
      </p:ext>
    </p:extLst>
  </p:cSld>
  <p:clrMapOvr>
    <a:masterClrMapping/>
  </p:clrMapOvr>
  <mc:AlternateContent xmlns:mc="http://schemas.openxmlformats.org/markup-compatibility/2006">
    <mc:Choice xmlns:p14="http://schemas.microsoft.com/office/powerpoint/2010/main" Requires="p14">
      <p:transition spd="slow" p14:dur="2000" advTm="197189"/>
    </mc:Choice>
    <mc:Fallback>
      <p:transition spd="slow" advTm="197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smtClean="0">
                <a:solidFill>
                  <a:srgbClr val="C00000"/>
                </a:solidFill>
              </a:rPr>
              <a:t>IPCC : </a:t>
            </a:r>
            <a:r>
              <a:rPr lang="el-GR" b="1" smtClean="0">
                <a:solidFill>
                  <a:srgbClr val="C00000"/>
                </a:solidFill>
              </a:rPr>
              <a:t>ΠΗΓΕΣ &amp; ΧΟΑΝΕΣ </a:t>
            </a:r>
            <a:r>
              <a:rPr lang="en-GB" b="1" smtClean="0">
                <a:solidFill>
                  <a:srgbClr val="C00000"/>
                </a:solidFill>
              </a:rPr>
              <a:t>CO</a:t>
            </a:r>
            <a:r>
              <a:rPr lang="en-GB" b="1" baseline="-25000" smtClean="0">
                <a:solidFill>
                  <a:srgbClr val="C00000"/>
                </a:solidFill>
              </a:rPr>
              <a:t>2</a:t>
            </a:r>
            <a:r>
              <a:rPr lang="en-GB" b="1" smtClean="0">
                <a:solidFill>
                  <a:srgbClr val="C00000"/>
                </a:solidFill>
              </a:rPr>
              <a:t>  (2013)</a:t>
            </a:r>
            <a:endParaRPr lang="en-GB" b="1">
              <a:solidFill>
                <a:srgbClr val="C00000"/>
              </a:solidFill>
            </a:endParaRPr>
          </a:p>
        </p:txBody>
      </p:sp>
      <p:sp>
        <p:nvSpPr>
          <p:cNvPr id="4" name="Slide Number Placeholder 3"/>
          <p:cNvSpPr>
            <a:spLocks noGrp="1"/>
          </p:cNvSpPr>
          <p:nvPr>
            <p:ph type="sldNum" sz="quarter" idx="12"/>
          </p:nvPr>
        </p:nvSpPr>
        <p:spPr/>
        <p:txBody>
          <a:bodyPr/>
          <a:lstStyle/>
          <a:p>
            <a:fld id="{EDAC4603-92F5-45E1-86E3-BA3AD8BD0B66}" type="slidenum">
              <a:rPr lang="en-US" altLang="en-US" smtClean="0"/>
              <a:pPr/>
              <a:t>34</a:t>
            </a:fld>
            <a:endParaRPr lang="en-US" altLang="en-US"/>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340768"/>
            <a:ext cx="8277225"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Up Arrow 5"/>
          <p:cNvSpPr/>
          <p:nvPr/>
        </p:nvSpPr>
        <p:spPr>
          <a:xfrm>
            <a:off x="179512" y="1340768"/>
            <a:ext cx="936104" cy="1295598"/>
          </a:xfrm>
          <a:prstGeom prst="upArrow">
            <a:avLst/>
          </a:prstGeom>
          <a:solidFill>
            <a:srgbClr val="FF0000">
              <a:alpha val="41000"/>
            </a:srgb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a:off x="79048" y="4292005"/>
            <a:ext cx="1008112" cy="1584176"/>
          </a:xfrm>
          <a:prstGeom prst="downArrow">
            <a:avLst/>
          </a:prstGeom>
          <a:solidFill>
            <a:srgbClr val="92D050">
              <a:alpha val="83000"/>
            </a:srgb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23528" y="6093296"/>
            <a:ext cx="2520280" cy="461665"/>
          </a:xfrm>
          <a:prstGeom prst="rect">
            <a:avLst/>
          </a:prstGeom>
          <a:noFill/>
        </p:spPr>
        <p:txBody>
          <a:bodyPr wrap="square" rtlCol="0">
            <a:spAutoFit/>
          </a:bodyPr>
          <a:lstStyle/>
          <a:p>
            <a:endParaRPr lang="en-GB"/>
          </a:p>
        </p:txBody>
      </p:sp>
      <p:sp>
        <p:nvSpPr>
          <p:cNvPr id="9" name="TextBox 8"/>
          <p:cNvSpPr txBox="1"/>
          <p:nvPr/>
        </p:nvSpPr>
        <p:spPr>
          <a:xfrm>
            <a:off x="54226" y="5923517"/>
            <a:ext cx="1553246" cy="461665"/>
          </a:xfrm>
          <a:prstGeom prst="rect">
            <a:avLst/>
          </a:prstGeom>
          <a:noFill/>
        </p:spPr>
        <p:txBody>
          <a:bodyPr wrap="square" rtlCol="0">
            <a:spAutoFit/>
          </a:bodyPr>
          <a:lstStyle/>
          <a:p>
            <a:r>
              <a:rPr lang="el-GR" smtClean="0"/>
              <a:t>ΕΔΑΦΟΣ</a:t>
            </a:r>
            <a:endParaRPr lang="en-GB"/>
          </a:p>
        </p:txBody>
      </p:sp>
      <p:sp>
        <p:nvSpPr>
          <p:cNvPr id="11" name="TextBox 10"/>
          <p:cNvSpPr txBox="1"/>
          <p:nvPr/>
        </p:nvSpPr>
        <p:spPr>
          <a:xfrm>
            <a:off x="160024" y="879103"/>
            <a:ext cx="2355332" cy="461665"/>
          </a:xfrm>
          <a:prstGeom prst="rect">
            <a:avLst/>
          </a:prstGeom>
          <a:noFill/>
        </p:spPr>
        <p:txBody>
          <a:bodyPr wrap="square" rtlCol="0">
            <a:spAutoFit/>
          </a:bodyPr>
          <a:lstStyle/>
          <a:p>
            <a:pPr algn="l"/>
            <a:r>
              <a:rPr lang="el-GR" smtClean="0"/>
              <a:t>ΑΤΜΟΣΦΑΙΡΑ</a:t>
            </a:r>
            <a:endParaRPr lang="en-GB"/>
          </a:p>
        </p:txBody>
      </p:sp>
      <p:sp>
        <p:nvSpPr>
          <p:cNvPr id="2" name="Oval 1"/>
          <p:cNvSpPr/>
          <p:nvPr/>
        </p:nvSpPr>
        <p:spPr>
          <a:xfrm>
            <a:off x="5004048" y="879103"/>
            <a:ext cx="1800200" cy="5044414"/>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804248" y="620689"/>
            <a:ext cx="2016224" cy="530282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3282558"/>
      </p:ext>
    </p:extLst>
  </p:cSld>
  <p:clrMapOvr>
    <a:masterClrMapping/>
  </p:clrMapOvr>
  <mc:AlternateContent xmlns:mc="http://schemas.openxmlformats.org/markup-compatibility/2006">
    <mc:Choice xmlns:p14="http://schemas.microsoft.com/office/powerpoint/2010/main" Requires="p14">
      <p:transition spd="slow" p14:dur="2000" advTm="45078"/>
    </mc:Choice>
    <mc:Fallback>
      <p:transition spd="slow" advTm="4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2630"/>
            <a:ext cx="8229600" cy="562074"/>
          </a:xfrm>
        </p:spPr>
        <p:txBody>
          <a:bodyPr/>
          <a:lstStyle/>
          <a:p>
            <a:r>
              <a:rPr lang="en-GB" b="1" smtClean="0">
                <a:solidFill>
                  <a:srgbClr val="C00000"/>
                </a:solidFill>
              </a:rPr>
              <a:t>CCS: Carbon Capture and Sequestration</a:t>
            </a:r>
            <a:endParaRPr lang="en-GB" b="1">
              <a:solidFill>
                <a:srgbClr val="C00000"/>
              </a:solidFill>
            </a:endParaRPr>
          </a:p>
        </p:txBody>
      </p:sp>
      <p:sp>
        <p:nvSpPr>
          <p:cNvPr id="7" name="Content Placeholder 6"/>
          <p:cNvSpPr>
            <a:spLocks noGrp="1"/>
          </p:cNvSpPr>
          <p:nvPr>
            <p:ph idx="1"/>
          </p:nvPr>
        </p:nvSpPr>
        <p:spPr>
          <a:xfrm>
            <a:off x="179512" y="5545460"/>
            <a:ext cx="8856984" cy="1228775"/>
          </a:xfrm>
        </p:spPr>
        <p:txBody>
          <a:bodyPr>
            <a:normAutofit lnSpcReduction="10000"/>
          </a:bodyPr>
          <a:lstStyle/>
          <a:p>
            <a:r>
              <a:rPr lang="el-GR">
                <a:solidFill>
                  <a:srgbClr val="C00000"/>
                </a:solidFill>
              </a:rPr>
              <a:t>ΔΕΣΜΕΥΣΗ ΚΑΙ ΑΠΟΘΗΚΕΥΣΗ </a:t>
            </a:r>
            <a:r>
              <a:rPr lang="en-GB">
                <a:solidFill>
                  <a:srgbClr val="C00000"/>
                </a:solidFill>
              </a:rPr>
              <a:t>CO</a:t>
            </a:r>
            <a:r>
              <a:rPr lang="en-GB" baseline="-25000">
                <a:solidFill>
                  <a:srgbClr val="C00000"/>
                </a:solidFill>
              </a:rPr>
              <a:t>2</a:t>
            </a:r>
          </a:p>
          <a:p>
            <a:r>
              <a:rPr lang="el-GR" smtClean="0">
                <a:solidFill>
                  <a:srgbClr val="C00000"/>
                </a:solidFill>
              </a:rPr>
              <a:t>Η ΠΟΡΕΙΑ ΑΠΟ ΤΟ ΥΠΕΔΑΦΟΣ ΣΤΗΝ ΠΑΡΑΓΩΓΗ ΚΑΙ ΣΤΗΝ ΔΙΑΘΕΣΗ ΣΤΗΝ ΑΤΜΟΣΦΑΙΡΑ ΚΑΙ ΣΤΟ ΠΙΣΩ ΣΤΟ ΕΔΑΦΟΣ.</a:t>
            </a:r>
          </a:p>
        </p:txBody>
      </p:sp>
      <p:sp>
        <p:nvSpPr>
          <p:cNvPr id="4" name="Slide Number Placeholder 3"/>
          <p:cNvSpPr>
            <a:spLocks noGrp="1"/>
          </p:cNvSpPr>
          <p:nvPr>
            <p:ph type="sldNum" sz="quarter" idx="12"/>
          </p:nvPr>
        </p:nvSpPr>
        <p:spPr/>
        <p:txBody>
          <a:bodyPr/>
          <a:lstStyle/>
          <a:p>
            <a:fld id="{EDAC4603-92F5-45E1-86E3-BA3AD8BD0B66}" type="slidenum">
              <a:rPr lang="en-US" altLang="en-US" smtClean="0"/>
              <a:pPr/>
              <a:t>35</a:t>
            </a:fld>
            <a:endParaRPr lang="en-US" altLang="en-US"/>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6" y="764704"/>
            <a:ext cx="9204072" cy="478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5857059"/>
      </p:ext>
    </p:extLst>
  </p:cSld>
  <p:clrMapOvr>
    <a:masterClrMapping/>
  </p:clrMapOvr>
  <mc:AlternateContent xmlns:mc="http://schemas.openxmlformats.org/markup-compatibility/2006">
    <mc:Choice xmlns:p14="http://schemas.microsoft.com/office/powerpoint/2010/main" Requires="p14">
      <p:transition spd="slow" p14:dur="2000" advTm="73141"/>
    </mc:Choice>
    <mc:Fallback>
      <p:transition spd="slow" advTm="73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smtClean="0">
                <a:solidFill>
                  <a:srgbClr val="C00000"/>
                </a:solidFill>
              </a:rPr>
              <a:t>DACS: Direct Air Capture &amp; Sequestration</a:t>
            </a:r>
            <a:endParaRPr lang="en-GB" b="1">
              <a:solidFill>
                <a:srgbClr val="C00000"/>
              </a:solidFill>
            </a:endParaRPr>
          </a:p>
        </p:txBody>
      </p:sp>
      <p:sp>
        <p:nvSpPr>
          <p:cNvPr id="4" name="Content Placeholder 3"/>
          <p:cNvSpPr>
            <a:spLocks noGrp="1"/>
          </p:cNvSpPr>
          <p:nvPr>
            <p:ph idx="1"/>
          </p:nvPr>
        </p:nvSpPr>
        <p:spPr>
          <a:xfrm>
            <a:off x="179512" y="5589355"/>
            <a:ext cx="8661648" cy="1268645"/>
          </a:xfrm>
        </p:spPr>
        <p:txBody>
          <a:bodyPr/>
          <a:lstStyle/>
          <a:p>
            <a:r>
              <a:rPr lang="el-GR" smtClean="0">
                <a:solidFill>
                  <a:srgbClr val="C00000"/>
                </a:solidFill>
              </a:rPr>
              <a:t>ΔΕΣΜΕΥΣΗ </a:t>
            </a:r>
            <a:r>
              <a:rPr lang="en-GB" smtClean="0">
                <a:solidFill>
                  <a:srgbClr val="C00000"/>
                </a:solidFill>
              </a:rPr>
              <a:t>CO</a:t>
            </a:r>
            <a:r>
              <a:rPr lang="en-GB" baseline="-25000" smtClean="0">
                <a:solidFill>
                  <a:srgbClr val="C00000"/>
                </a:solidFill>
              </a:rPr>
              <a:t>2</a:t>
            </a:r>
            <a:r>
              <a:rPr lang="en-GB" smtClean="0">
                <a:solidFill>
                  <a:srgbClr val="C00000"/>
                </a:solidFill>
              </a:rPr>
              <a:t> </a:t>
            </a:r>
            <a:r>
              <a:rPr lang="el-GR" smtClean="0">
                <a:solidFill>
                  <a:srgbClr val="C00000"/>
                </a:solidFill>
              </a:rPr>
              <a:t>ΑΠΟ ΤΗΝ ΑΤΜΟΣΦΑΙΡΑ ΚΑΙ ΑΠΟΘΗΚΕΥΣΗ</a:t>
            </a:r>
            <a:endParaRPr lang="en-GB">
              <a:solidFill>
                <a:srgbClr val="C00000"/>
              </a:solidFill>
            </a:endParaRPr>
          </a:p>
        </p:txBody>
      </p:sp>
      <p:sp>
        <p:nvSpPr>
          <p:cNvPr id="3" name="Slide Number Placeholder 2"/>
          <p:cNvSpPr>
            <a:spLocks noGrp="1"/>
          </p:cNvSpPr>
          <p:nvPr>
            <p:ph type="sldNum" sz="quarter" idx="12"/>
          </p:nvPr>
        </p:nvSpPr>
        <p:spPr/>
        <p:txBody>
          <a:bodyPr/>
          <a:lstStyle/>
          <a:p>
            <a:fld id="{828C17D4-D08D-45F3-B1E6-769387DC4753}" type="slidenum">
              <a:rPr lang="en-US" altLang="en-US" smtClean="0"/>
              <a:pPr/>
              <a:t>36</a:t>
            </a:fld>
            <a:endParaRPr lang="en-US" altLang="en-US"/>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2" y="1052736"/>
            <a:ext cx="9090855" cy="4536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20718726"/>
      </p:ext>
    </p:extLst>
  </p:cSld>
  <p:clrMapOvr>
    <a:masterClrMapping/>
  </p:clrMapOvr>
  <mc:AlternateContent xmlns:mc="http://schemas.openxmlformats.org/markup-compatibility/2006">
    <mc:Choice xmlns:p14="http://schemas.microsoft.com/office/powerpoint/2010/main" Requires="p14">
      <p:transition spd="slow" p14:dur="2000" advTm="38240"/>
    </mc:Choice>
    <mc:Fallback>
      <p:transition spd="slow" advTm="3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smtClean="0">
                <a:solidFill>
                  <a:srgbClr val="C00000"/>
                </a:solidFill>
              </a:rPr>
              <a:t>BECCS: </a:t>
            </a:r>
            <a:r>
              <a:rPr lang="en-GB" sz="2800" b="1" smtClean="0">
                <a:solidFill>
                  <a:srgbClr val="C00000"/>
                </a:solidFill>
              </a:rPr>
              <a:t>Bioenergy Carbon Capture &amp; Sequestration</a:t>
            </a:r>
            <a:endParaRPr lang="en-GB" b="1">
              <a:solidFill>
                <a:srgbClr val="C00000"/>
              </a:solidFill>
            </a:endParaRPr>
          </a:p>
        </p:txBody>
      </p:sp>
      <p:sp>
        <p:nvSpPr>
          <p:cNvPr id="4" name="Content Placeholder 3"/>
          <p:cNvSpPr>
            <a:spLocks noGrp="1"/>
          </p:cNvSpPr>
          <p:nvPr>
            <p:ph idx="1"/>
          </p:nvPr>
        </p:nvSpPr>
        <p:spPr>
          <a:xfrm>
            <a:off x="323528" y="5661248"/>
            <a:ext cx="8229600" cy="1162203"/>
          </a:xfrm>
        </p:spPr>
        <p:txBody>
          <a:bodyPr/>
          <a:lstStyle/>
          <a:p>
            <a:r>
              <a:rPr lang="el-GR" smtClean="0"/>
              <a:t>ΔΕΣΜΕΥΣΗ ΑΠΟ ΤΗΝ ΑΤΜΟΣΦΑΙΡΑ ΜΕΣΩ ΤΗΣ ΦΩΤΟΣΥΝΘΕΣΗΣ ΚΑΙ ΤΗΣ ΑΝΑΠΤΥΞΗΣ ΤΩΝ ΦΥΤΩΝ</a:t>
            </a:r>
            <a:endParaRPr lang="en-GB"/>
          </a:p>
        </p:txBody>
      </p:sp>
      <p:sp>
        <p:nvSpPr>
          <p:cNvPr id="3" name="Slide Number Placeholder 2"/>
          <p:cNvSpPr>
            <a:spLocks noGrp="1"/>
          </p:cNvSpPr>
          <p:nvPr>
            <p:ph type="sldNum" sz="quarter" idx="12"/>
          </p:nvPr>
        </p:nvSpPr>
        <p:spPr/>
        <p:txBody>
          <a:bodyPr/>
          <a:lstStyle/>
          <a:p>
            <a:fld id="{828C17D4-D08D-45F3-B1E6-769387DC4753}" type="slidenum">
              <a:rPr lang="en-US" altLang="en-US" smtClean="0"/>
              <a:pPr/>
              <a:t>37</a:t>
            </a:fld>
            <a:endParaRPr lang="en-US" altLang="en-US"/>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0113"/>
            <a:ext cx="9199481" cy="476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5097885"/>
      </p:ext>
    </p:extLst>
  </p:cSld>
  <p:clrMapOvr>
    <a:masterClrMapping/>
  </p:clrMapOvr>
  <mc:AlternateContent xmlns:mc="http://schemas.openxmlformats.org/markup-compatibility/2006">
    <mc:Choice xmlns:p14="http://schemas.microsoft.com/office/powerpoint/2010/main" Requires="p14">
      <p:transition spd="slow" p14:dur="2000" advTm="33144"/>
    </mc:Choice>
    <mc:Fallback>
      <p:transition spd="slow" advTm="3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Συλλογή και μακροχρόνια αποθήκευση </a:t>
            </a:r>
            <a:r>
              <a:rPr lang="en-US" dirty="0" smtClean="0"/>
              <a:t>CO</a:t>
            </a:r>
            <a:r>
              <a:rPr lang="en-US" baseline="-25000" dirty="0" smtClean="0"/>
              <a:t>2</a:t>
            </a:r>
            <a:endParaRPr lang="en-US" dirty="0"/>
          </a:p>
        </p:txBody>
      </p:sp>
      <p:grpSp>
        <p:nvGrpSpPr>
          <p:cNvPr id="3" name="Group 5"/>
          <p:cNvGrpSpPr>
            <a:grpSpLocks/>
          </p:cNvGrpSpPr>
          <p:nvPr/>
        </p:nvGrpSpPr>
        <p:grpSpPr bwMode="auto">
          <a:xfrm>
            <a:off x="265113" y="1556792"/>
            <a:ext cx="8305800" cy="4648200"/>
            <a:chOff x="288" y="1248"/>
            <a:chExt cx="5232" cy="2928"/>
          </a:xfrm>
        </p:grpSpPr>
        <p:pic>
          <p:nvPicPr>
            <p:cNvPr id="4" name="Picture 6" descr="NRCSIA993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248"/>
              <a:ext cx="2775" cy="19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weybur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 y="2150"/>
              <a:ext cx="2701" cy="2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5490334"/>
      </p:ext>
    </p:extLst>
  </p:cSld>
  <p:clrMapOvr>
    <a:masterClrMapping/>
  </p:clrMapOvr>
  <mc:AlternateContent xmlns:mc="http://schemas.openxmlformats.org/markup-compatibility/2006">
    <mc:Choice xmlns:p14="http://schemas.microsoft.com/office/powerpoint/2010/main" Requires="p14">
      <p:transition spd="slow" p14:dur="2000" advTm="6377"/>
    </mc:Choice>
    <mc:Fallback>
      <p:transition spd="slow" advTm="6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6">
            <a:extLst>
              <a:ext uri="{28A0092B-C50C-407E-A947-70E740481C1C}">
                <a14:useLocalDpi xmlns:a14="http://schemas.microsoft.com/office/drawing/2010/main" val="0"/>
              </a:ext>
            </a:extLst>
          </a:blip>
          <a:srcRect l="5855" r="-2" b="49620"/>
          <a:stretch>
            <a:fillRect/>
          </a:stretch>
        </p:blipFill>
        <p:spPr bwMode="auto">
          <a:xfrm>
            <a:off x="4391025" y="727075"/>
            <a:ext cx="566737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a:xfrm>
            <a:off x="457200" y="274638"/>
            <a:ext cx="8229600" cy="562074"/>
          </a:xfrm>
        </p:spPr>
        <p:txBody>
          <a:bodyPr>
            <a:normAutofit fontScale="90000"/>
          </a:bodyPr>
          <a:lstStyle/>
          <a:p>
            <a:r>
              <a:rPr lang="el-GR" dirty="0" smtClean="0"/>
              <a:t>αποθήκευση</a:t>
            </a:r>
            <a:r>
              <a:rPr lang="en-US" dirty="0" smtClean="0"/>
              <a:t> CO</a:t>
            </a:r>
            <a:r>
              <a:rPr lang="en-US" baseline="-25000" dirty="0" smtClean="0"/>
              <a:t>2</a:t>
            </a:r>
            <a:r>
              <a:rPr lang="en-US" dirty="0" smtClean="0"/>
              <a:t> </a:t>
            </a:r>
          </a:p>
        </p:txBody>
      </p:sp>
      <p:pic>
        <p:nvPicPr>
          <p:cNvPr id="57348" name="Picture 9" descr="PCORblockdiagram-01"/>
          <p:cNvPicPr>
            <a:picLocks noChangeAspect="1" noChangeArrowheads="1"/>
          </p:cNvPicPr>
          <p:nvPr/>
        </p:nvPicPr>
        <p:blipFill>
          <a:blip r:embed="rId7">
            <a:extLst>
              <a:ext uri="{28A0092B-C50C-407E-A947-70E740481C1C}">
                <a14:useLocalDpi xmlns:a14="http://schemas.microsoft.com/office/drawing/2010/main" val="0"/>
              </a:ext>
            </a:extLst>
          </a:blip>
          <a:srcRect l="6174" t="9511" r="7407"/>
          <a:stretch>
            <a:fillRect/>
          </a:stretch>
        </p:blipFill>
        <p:spPr bwMode="auto">
          <a:xfrm>
            <a:off x="0" y="1206500"/>
            <a:ext cx="5222875"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6"/>
          <p:cNvSpPr txBox="1">
            <a:spLocks noChangeArrowheads="1"/>
          </p:cNvSpPr>
          <p:nvPr/>
        </p:nvSpPr>
        <p:spPr bwMode="auto">
          <a:xfrm>
            <a:off x="3352800" y="5934075"/>
            <a:ext cx="5791200" cy="646331"/>
          </a:xfrm>
          <a:prstGeom prst="rect">
            <a:avLst/>
          </a:prstGeom>
          <a:gradFill>
            <a:gsLst>
              <a:gs pos="17000">
                <a:srgbClr val="6196FF"/>
              </a:gs>
              <a:gs pos="98000">
                <a:srgbClr val="A3C2FF">
                  <a:alpha val="73000"/>
                </a:srgbClr>
              </a:gs>
            </a:gsLst>
            <a:path path="shape">
              <a:fillToRect l="50000" t="50000" r="50000" b="50000"/>
            </a:path>
          </a:gradFill>
          <a:ln>
            <a:noFill/>
          </a:ln>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spcBef>
                <a:spcPct val="50000"/>
              </a:spcBef>
              <a:defRPr/>
            </a:pPr>
            <a:r>
              <a:rPr lang="el-GR" sz="1800" dirty="0" smtClean="0"/>
              <a:t>Η ΓΕΩΛΟΓΙΚΗ ΚΑΤΑΚΡΑΤΗΣΗ ΑΠΟΘΗΚΕΥΕΙ ΤΟ</a:t>
            </a:r>
            <a:r>
              <a:rPr lang="en-US" sz="1800" dirty="0" smtClean="0"/>
              <a:t> CO</a:t>
            </a:r>
            <a:r>
              <a:rPr lang="en-US" sz="1800" baseline="-25000" dirty="0" smtClean="0"/>
              <a:t>2</a:t>
            </a:r>
            <a:r>
              <a:rPr lang="en-US" sz="1800" dirty="0" smtClean="0"/>
              <a:t> </a:t>
            </a:r>
            <a:r>
              <a:rPr lang="el-GR" sz="1800" dirty="0" smtClean="0"/>
              <a:t>ΣΤΟ ΕΔΑΦΟΣ ΓΙΑ ΕΚΑΤΟΜΜΥΡΙΑ ΧΡΟΝΙΑ</a:t>
            </a:r>
            <a:endParaRPr lang="en-US" sz="1800" dirty="0" smtClean="0"/>
          </a:p>
        </p:txBody>
      </p:sp>
      <p:sp>
        <p:nvSpPr>
          <p:cNvPr id="55304" name="Text Box 6"/>
          <p:cNvSpPr txBox="1">
            <a:spLocks noChangeArrowheads="1"/>
          </p:cNvSpPr>
          <p:nvPr/>
        </p:nvSpPr>
        <p:spPr bwMode="auto">
          <a:xfrm>
            <a:off x="5222875" y="3048000"/>
            <a:ext cx="3910013" cy="1200329"/>
          </a:xfrm>
          <a:prstGeom prst="rect">
            <a:avLst/>
          </a:prstGeom>
          <a:solidFill>
            <a:srgbClr val="92D05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spcBef>
                <a:spcPct val="50000"/>
              </a:spcBef>
            </a:pPr>
            <a:r>
              <a:rPr lang="el-GR" sz="1800" dirty="0" smtClean="0"/>
              <a:t>ΤΑ ΦΥΤΑ ΣΥΓΚΡΑΤΟΥΝ</a:t>
            </a:r>
            <a:r>
              <a:rPr lang="en-US" sz="1800" dirty="0" smtClean="0"/>
              <a:t> </a:t>
            </a:r>
            <a:r>
              <a:rPr lang="en-US" sz="1800" dirty="0"/>
              <a:t>CO</a:t>
            </a:r>
            <a:r>
              <a:rPr lang="en-US" sz="1800" baseline="-25000" dirty="0"/>
              <a:t>2</a:t>
            </a:r>
            <a:r>
              <a:rPr lang="en-US" sz="1800" dirty="0"/>
              <a:t> </a:t>
            </a:r>
            <a:r>
              <a:rPr lang="el-GR" sz="1800" dirty="0" smtClean="0"/>
              <a:t>ΑΠΌ ΤΗΝ ΑΤΜΟΣΦΑΙΡΑ ΚΑΙ ΤΗΝ ΑΠΟΘΗΚΕΥΟΥΝ ΣΤΟΥΣ ΙΣΤΟΥΣ ΚΑΙ ΣΤΟ ΕΔΑΦΟΣ</a:t>
            </a:r>
            <a:endParaRPr lang="en-US" sz="1800" dirty="0"/>
          </a:p>
        </p:txBody>
      </p:sp>
      <p:sp>
        <p:nvSpPr>
          <p:cNvPr id="2" name="TextBox 1"/>
          <p:cNvSpPr txBox="1"/>
          <p:nvPr/>
        </p:nvSpPr>
        <p:spPr>
          <a:xfrm>
            <a:off x="7177088" y="2133600"/>
            <a:ext cx="1219200" cy="646331"/>
          </a:xfrm>
          <a:prstGeom prst="rect">
            <a:avLst/>
          </a:prstGeom>
          <a:noFill/>
        </p:spPr>
        <p:txBody>
          <a:bodyPr>
            <a:spAutoFit/>
          </a:bodyPr>
          <a:lstStyle/>
          <a:p>
            <a:pPr>
              <a:defRPr/>
            </a:pPr>
            <a:r>
              <a:rPr lang="el-GR" sz="1800" i="0" dirty="0" smtClean="0">
                <a:solidFill>
                  <a:srgbClr val="FFFF00"/>
                </a:solidFill>
                <a:effectLst>
                  <a:outerShdw blurRad="38100" dist="38100" dir="2700000" algn="tl">
                    <a:srgbClr val="000000">
                      <a:alpha val="43137"/>
                    </a:srgbClr>
                  </a:outerShdw>
                </a:effectLst>
                <a:latin typeface="Myriad Pro" pitchFamily="34" charset="0"/>
              </a:rPr>
              <a:t>ΥΓΡΟΒΙΟΤΟΠΟΙ</a:t>
            </a:r>
            <a:endParaRPr lang="en-US" sz="1800" i="0" dirty="0">
              <a:solidFill>
                <a:srgbClr val="FFFF00"/>
              </a:solidFill>
              <a:effectLst>
                <a:outerShdw blurRad="38100" dist="38100" dir="2700000" algn="tl">
                  <a:srgbClr val="000000">
                    <a:alpha val="43137"/>
                  </a:srgbClr>
                </a:outerShdw>
              </a:effectLst>
              <a:latin typeface="Myriad Pro" pitchFamily="34" charset="0"/>
            </a:endParaRPr>
          </a:p>
        </p:txBody>
      </p:sp>
      <p:sp>
        <p:nvSpPr>
          <p:cNvPr id="13" name="TextBox 12"/>
          <p:cNvSpPr txBox="1"/>
          <p:nvPr/>
        </p:nvSpPr>
        <p:spPr>
          <a:xfrm>
            <a:off x="7467600" y="1293813"/>
            <a:ext cx="1447800" cy="536044"/>
          </a:xfrm>
          <a:prstGeom prst="rect">
            <a:avLst/>
          </a:prstGeom>
          <a:noFill/>
        </p:spPr>
        <p:txBody>
          <a:bodyPr>
            <a:spAutoFit/>
          </a:bodyPr>
          <a:lstStyle/>
          <a:p>
            <a:pPr>
              <a:lnSpc>
                <a:spcPct val="80000"/>
              </a:lnSpc>
              <a:defRPr/>
            </a:pPr>
            <a:r>
              <a:rPr lang="el-GR" sz="1800" i="0" dirty="0" smtClean="0">
                <a:solidFill>
                  <a:srgbClr val="FFFF00"/>
                </a:solidFill>
                <a:effectLst>
                  <a:outerShdw blurRad="38100" dist="38100" dir="2700000" algn="tl">
                    <a:srgbClr val="000000">
                      <a:alpha val="43137"/>
                    </a:srgbClr>
                  </a:outerShdw>
                </a:effectLst>
                <a:latin typeface="Myriad Pro" pitchFamily="34" charset="0"/>
              </a:rPr>
              <a:t>ΓΕΩΡΓΙΚΑ ΕΔΑΦΗ</a:t>
            </a:r>
            <a:endParaRPr lang="en-US" sz="1800" i="0" dirty="0">
              <a:solidFill>
                <a:srgbClr val="FFFF00"/>
              </a:solidFill>
              <a:effectLst>
                <a:outerShdw blurRad="38100" dist="38100" dir="2700000" algn="tl">
                  <a:srgbClr val="000000">
                    <a:alpha val="43137"/>
                  </a:srgbClr>
                </a:outerShdw>
              </a:effectLst>
              <a:latin typeface="Myriad Pro" pitchFamily="34" charset="0"/>
            </a:endParaRPr>
          </a:p>
        </p:txBody>
      </p:sp>
      <p:sp>
        <p:nvSpPr>
          <p:cNvPr id="14" name="TextBox 13"/>
          <p:cNvSpPr txBox="1"/>
          <p:nvPr/>
        </p:nvSpPr>
        <p:spPr>
          <a:xfrm>
            <a:off x="5400834" y="1390650"/>
            <a:ext cx="1009333" cy="369332"/>
          </a:xfrm>
          <a:prstGeom prst="rect">
            <a:avLst/>
          </a:prstGeom>
          <a:noFill/>
        </p:spPr>
        <p:txBody>
          <a:bodyPr>
            <a:spAutoFit/>
          </a:bodyPr>
          <a:lstStyle/>
          <a:p>
            <a:pPr algn="ctr">
              <a:defRPr/>
            </a:pPr>
            <a:r>
              <a:rPr lang="el-GR" sz="1800" dirty="0" smtClean="0">
                <a:solidFill>
                  <a:srgbClr val="FFFF00"/>
                </a:solidFill>
                <a:effectLst>
                  <a:outerShdw blurRad="38100" dist="38100" dir="2700000" algn="tl">
                    <a:srgbClr val="000000">
                      <a:alpha val="43137"/>
                    </a:srgbClr>
                  </a:outerShdw>
                </a:effectLst>
                <a:latin typeface="Myriad Pro" pitchFamily="34" charset="0"/>
              </a:rPr>
              <a:t>ΔΑΣΗ</a:t>
            </a:r>
            <a:endParaRPr lang="en-US" sz="1800" i="0" dirty="0">
              <a:solidFill>
                <a:srgbClr val="FFFF00"/>
              </a:solidFill>
              <a:effectLst>
                <a:outerShdw blurRad="38100" dist="38100" dir="2700000" algn="tl">
                  <a:srgbClr val="000000">
                    <a:alpha val="43137"/>
                  </a:srgbClr>
                </a:outerShdw>
              </a:effectLst>
              <a:latin typeface="Myriad Pro"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61745184"/>
      </p:ext>
    </p:extLst>
  </p:cSld>
  <p:clrMapOvr>
    <a:masterClrMapping/>
  </p:clrMapOvr>
  <mc:AlternateContent xmlns:mc="http://schemas.openxmlformats.org/markup-compatibility/2006">
    <mc:Choice xmlns:p14="http://schemas.microsoft.com/office/powerpoint/2010/main" Requires="p14">
      <p:transition spd="slow" p14:dur="2000" advTm="63595"/>
    </mc:Choice>
    <mc:Fallback>
      <p:transition spd="slow" advTm="6359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250" fill="hold"/>
                                        <p:tgtEl>
                                          <p:spTgt spid="13"/>
                                        </p:tgtEl>
                                        <p:attrNameLst>
                                          <p:attrName>ppt_w</p:attrName>
                                        </p:attrNameLst>
                                      </p:cBhvr>
                                      <p:tavLst>
                                        <p:tav tm="0">
                                          <p:val>
                                            <p:fltVal val="0"/>
                                          </p:val>
                                        </p:tav>
                                        <p:tav tm="100000">
                                          <p:val>
                                            <p:strVal val="#ppt_w"/>
                                          </p:val>
                                        </p:tav>
                                      </p:tavLst>
                                    </p:anim>
                                    <p:anim calcmode="lin" valueType="num">
                                      <p:cBhvr>
                                        <p:cTn id="11" dur="250" fill="hold"/>
                                        <p:tgtEl>
                                          <p:spTgt spid="13"/>
                                        </p:tgtEl>
                                        <p:attrNameLst>
                                          <p:attrName>ppt_h</p:attrName>
                                        </p:attrNameLst>
                                      </p:cBhvr>
                                      <p:tavLst>
                                        <p:tav tm="0">
                                          <p:val>
                                            <p:fltVal val="0"/>
                                          </p:val>
                                        </p:tav>
                                        <p:tav tm="100000">
                                          <p:val>
                                            <p:strVal val="#ppt_h"/>
                                          </p:val>
                                        </p:tav>
                                      </p:tavLst>
                                    </p:anim>
                                    <p:animEffect transition="in" filter="fade">
                                      <p:cBhvr>
                                        <p:cTn id="12" dur="250"/>
                                        <p:tgtEl>
                                          <p:spTgt spid="13"/>
                                        </p:tgtEl>
                                      </p:cBhvr>
                                    </p:animEffect>
                                  </p:childTnLst>
                                </p:cTn>
                              </p:par>
                            </p:childTnLst>
                          </p:cTn>
                        </p:par>
                        <p:par>
                          <p:cTn id="13" fill="hold" nodeType="afterGroup">
                            <p:stCondLst>
                              <p:cond delay="25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250" fill="hold"/>
                                        <p:tgtEl>
                                          <p:spTgt spid="14"/>
                                        </p:tgtEl>
                                        <p:attrNameLst>
                                          <p:attrName>ppt_w</p:attrName>
                                        </p:attrNameLst>
                                      </p:cBhvr>
                                      <p:tavLst>
                                        <p:tav tm="0">
                                          <p:val>
                                            <p:fltVal val="0"/>
                                          </p:val>
                                        </p:tav>
                                        <p:tav tm="100000">
                                          <p:val>
                                            <p:strVal val="#ppt_w"/>
                                          </p:val>
                                        </p:tav>
                                      </p:tavLst>
                                    </p:anim>
                                    <p:anim calcmode="lin" valueType="num">
                                      <p:cBhvr>
                                        <p:cTn id="17" dur="250" fill="hold"/>
                                        <p:tgtEl>
                                          <p:spTgt spid="14"/>
                                        </p:tgtEl>
                                        <p:attrNameLst>
                                          <p:attrName>ppt_h</p:attrName>
                                        </p:attrNameLst>
                                      </p:cBhvr>
                                      <p:tavLst>
                                        <p:tav tm="0">
                                          <p:val>
                                            <p:fltVal val="0"/>
                                          </p:val>
                                        </p:tav>
                                        <p:tav tm="100000">
                                          <p:val>
                                            <p:strVal val="#ppt_h"/>
                                          </p:val>
                                        </p:tav>
                                      </p:tavLst>
                                    </p:anim>
                                    <p:animEffect transition="in" filter="fade">
                                      <p:cBhvr>
                                        <p:cTn id="18" dur="250"/>
                                        <p:tgtEl>
                                          <p:spTgt spid="14"/>
                                        </p:tgtEl>
                                      </p:cBhvr>
                                    </p:animEffect>
                                  </p:childTnLst>
                                </p:cTn>
                              </p:par>
                            </p:childTnLst>
                          </p:cTn>
                        </p:par>
                        <p:par>
                          <p:cTn id="19" fill="hold" nodeType="afterGroup">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250" fill="hold"/>
                                        <p:tgtEl>
                                          <p:spTgt spid="2"/>
                                        </p:tgtEl>
                                        <p:attrNameLst>
                                          <p:attrName>ppt_w</p:attrName>
                                        </p:attrNameLst>
                                      </p:cBhvr>
                                      <p:tavLst>
                                        <p:tav tm="0">
                                          <p:val>
                                            <p:fltVal val="0"/>
                                          </p:val>
                                        </p:tav>
                                        <p:tav tm="100000">
                                          <p:val>
                                            <p:strVal val="#ppt_w"/>
                                          </p:val>
                                        </p:tav>
                                      </p:tavLst>
                                    </p:anim>
                                    <p:anim calcmode="lin" valueType="num">
                                      <p:cBhvr>
                                        <p:cTn id="23" dur="250" fill="hold"/>
                                        <p:tgtEl>
                                          <p:spTgt spid="2"/>
                                        </p:tgtEl>
                                        <p:attrNameLst>
                                          <p:attrName>ppt_h</p:attrName>
                                        </p:attrNameLst>
                                      </p:cBhvr>
                                      <p:tavLst>
                                        <p:tav tm="0">
                                          <p:val>
                                            <p:fltVal val="0"/>
                                          </p:val>
                                        </p:tav>
                                        <p:tav tm="100000">
                                          <p:val>
                                            <p:strVal val="#ppt_h"/>
                                          </p:val>
                                        </p:tav>
                                      </p:tavLst>
                                    </p:anim>
                                    <p:animEffect transition="in" filter="fade">
                                      <p:cBhvr>
                                        <p:cTn id="24" dur="25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57348"/>
                                        </p:tgtEl>
                                        <p:attrNameLst>
                                          <p:attrName>style.visibility</p:attrName>
                                        </p:attrNameLst>
                                      </p:cBhvr>
                                      <p:to>
                                        <p:strVal val="visible"/>
                                      </p:to>
                                    </p:set>
                                    <p:animEffect transition="in" filter="wipe(up)">
                                      <p:cBhvr>
                                        <p:cTn id="29" dur="500"/>
                                        <p:tgtEl>
                                          <p:spTgt spid="57348"/>
                                        </p:tgtEl>
                                      </p:cBhvr>
                                    </p:animEffect>
                                  </p:childTnLst>
                                </p:cTn>
                              </p:par>
                              <p:par>
                                <p:cTn id="30" presetID="22" presetClass="entr" presetSubtype="8" fill="hold" nodeType="withEffect">
                                  <p:stCondLst>
                                    <p:cond delay="0"/>
                                  </p:stCondLst>
                                  <p:childTnLst>
                                    <p:set>
                                      <p:cBhvr>
                                        <p:cTn id="31" dur="1" fill="hold">
                                          <p:stCondLst>
                                            <p:cond delay="0"/>
                                          </p:stCondLst>
                                        </p:cTn>
                                        <p:tgtEl>
                                          <p:spTgt spid="57349"/>
                                        </p:tgtEl>
                                        <p:attrNameLst>
                                          <p:attrName>style.visibility</p:attrName>
                                        </p:attrNameLst>
                                      </p:cBhvr>
                                      <p:to>
                                        <p:strVal val="visible"/>
                                      </p:to>
                                    </p:set>
                                    <p:animEffect transition="in" filter="wipe(left)">
                                      <p:cBhvr>
                                        <p:cTn id="32" dur="500"/>
                                        <p:tgtEl>
                                          <p:spTgt spid="57349"/>
                                        </p:tgtEl>
                                      </p:cBhvr>
                                    </p:animEffect>
                                  </p:childTnLst>
                                </p:cTn>
                              </p:par>
                              <p:par>
                                <p:cTn id="33" presetID="10" presetClass="exit" presetSubtype="0" fill="hold" grpId="0" nodeType="withEffect">
                                  <p:stCondLst>
                                    <p:cond delay="0"/>
                                  </p:stCondLst>
                                  <p:childTnLst>
                                    <p:animEffect transition="out" filter="fade">
                                      <p:cBhvr>
                                        <p:cTn id="34" dur="500"/>
                                        <p:tgtEl>
                                          <p:spTgt spid="57349"/>
                                        </p:tgtEl>
                                      </p:cBhvr>
                                    </p:animEffect>
                                    <p:set>
                                      <p:cBhvr>
                                        <p:cTn id="35" dur="1" fill="hold">
                                          <p:stCondLst>
                                            <p:cond delay="499"/>
                                          </p:stCondLst>
                                        </p:cTn>
                                        <p:tgtEl>
                                          <p:spTgt spid="573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bldLst>
      <p:bldP spid="57349" grpId="0" animBg="1"/>
      <p:bldP spid="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descr="W:\Daly\Images\PCORCO2Sources\C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4963" y="2514600"/>
            <a:ext cx="5816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l-GR" dirty="0" smtClean="0"/>
              <a:t>Το μόριο του </a:t>
            </a:r>
            <a:r>
              <a:rPr lang="en-GB" dirty="0" smtClean="0"/>
              <a:t>CO</a:t>
            </a:r>
            <a:r>
              <a:rPr lang="en-GB" baseline="-25000" dirty="0" smtClean="0"/>
              <a:t>2</a:t>
            </a:r>
            <a:endParaRPr lang="en-GB" baseline="-25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806739"/>
      </p:ext>
    </p:extLst>
  </p:cSld>
  <p:clrMapOvr>
    <a:masterClrMapping/>
  </p:clrMapOvr>
  <mc:AlternateContent xmlns:mc="http://schemas.openxmlformats.org/markup-compatibility/2006">
    <mc:Choice xmlns:p14="http://schemas.microsoft.com/office/powerpoint/2010/main" Requires="p14">
      <p:transition spd="slow" p14:dur="2000" advTm="13868"/>
    </mc:Choice>
    <mc:Fallback>
      <p:transition spd="slow" advTm="13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0">
            <a:off x="7315200" y="25527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3"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6800" y="17145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4"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8400" y="9144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5"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0">
            <a:off x="4470400" y="22098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6"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2954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7" name="Picture 7"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2800" y="9525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8" name="Picture 8"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0">
            <a:off x="6223000" y="2286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9" name="Picture 9"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0">
            <a:off x="1397000" y="25527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0" name="Picture 10"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7145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1" name="Picture 11"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9144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2" name="Picture 12"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0">
            <a:off x="244475" y="2286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3" name="Picture 13" descr="CO2 molecul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0">
            <a:off x="3327400" y="2286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14" descr="Daily Traffic by Burning Image."/>
          <p:cNvPicPr>
            <a:picLocks noChangeAspect="1" noChangeArrowheads="1"/>
          </p:cNvPicPr>
          <p:nvPr/>
        </p:nvPicPr>
        <p:blipFill>
          <a:blip r:embed="rId7">
            <a:extLst>
              <a:ext uri="{28A0092B-C50C-407E-A947-70E740481C1C}">
                <a14:useLocalDpi xmlns:a14="http://schemas.microsoft.com/office/drawing/2010/main" val="0"/>
              </a:ext>
            </a:extLst>
          </a:blip>
          <a:srcRect l="5167" t="24419" r="1830"/>
          <a:stretch>
            <a:fillRect/>
          </a:stretch>
        </p:blipFill>
        <p:spPr bwMode="auto">
          <a:xfrm>
            <a:off x="152400" y="3581400"/>
            <a:ext cx="2954338" cy="3200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59" name="Picture 15" descr="18thCenturyHouse"/>
          <p:cNvPicPr>
            <a:picLocks noChangeAspect="1" noChangeArrowheads="1"/>
          </p:cNvPicPr>
          <p:nvPr/>
        </p:nvPicPr>
        <p:blipFill>
          <a:blip r:embed="rId8">
            <a:extLst>
              <a:ext uri="{28A0092B-C50C-407E-A947-70E740481C1C}">
                <a14:useLocalDpi xmlns:a14="http://schemas.microsoft.com/office/drawing/2010/main" val="0"/>
              </a:ext>
            </a:extLst>
          </a:blip>
          <a:srcRect t="1961" r="3922" b="1961"/>
          <a:stretch>
            <a:fillRect/>
          </a:stretch>
        </p:blipFill>
        <p:spPr bwMode="auto">
          <a:xfrm>
            <a:off x="5867400" y="3657600"/>
            <a:ext cx="3124200" cy="312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60" name="Picture 11" descr="WHSammisPowerPlantOH_Flicker"/>
          <p:cNvPicPr>
            <a:picLocks noChangeAspect="1" noChangeArrowheads="1"/>
          </p:cNvPicPr>
          <p:nvPr/>
        </p:nvPicPr>
        <p:blipFill>
          <a:blip r:embed="rId9">
            <a:extLst>
              <a:ext uri="{28A0092B-C50C-407E-A947-70E740481C1C}">
                <a14:useLocalDpi xmlns:a14="http://schemas.microsoft.com/office/drawing/2010/main" val="0"/>
              </a:ext>
            </a:extLst>
          </a:blip>
          <a:srcRect l="11491" t="10880"/>
          <a:stretch>
            <a:fillRect/>
          </a:stretch>
        </p:blipFill>
        <p:spPr bwMode="auto">
          <a:xfrm>
            <a:off x="3200400" y="3332163"/>
            <a:ext cx="2551113" cy="34496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55782919"/>
      </p:ext>
    </p:extLst>
  </p:cSld>
  <p:clrMapOvr>
    <a:masterClrMapping/>
  </p:clrMapOvr>
  <mc:AlternateContent xmlns:mc="http://schemas.openxmlformats.org/markup-compatibility/2006">
    <mc:Choice xmlns:p14="http://schemas.microsoft.com/office/powerpoint/2010/main" Requires="p14">
      <p:transition spd="slow" p14:dur="2000" advTm="13176"/>
    </mc:Choice>
    <mc:Fallback>
      <p:transition spd="slow" advTm="1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0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0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082"/>
                                        </p:tgtEl>
                                        <p:attrNameLst>
                                          <p:attrName>style.visibility</p:attrName>
                                        </p:attrNameLst>
                                      </p:cBhvr>
                                      <p:to>
                                        <p:strVal val="visible"/>
                                      </p:to>
                                    </p:set>
                                  </p:childTnLst>
                                </p:cTn>
                              </p:par>
                            </p:childTnLst>
                          </p:cTn>
                        </p:par>
                        <p:par>
                          <p:cTn id="15" fill="hold" nodeType="afterGroup">
                            <p:stCondLst>
                              <p:cond delay="0"/>
                            </p:stCondLst>
                            <p:childTnLst>
                              <p:par>
                                <p:cTn id="16" presetID="10" presetClass="entr" presetSubtype="0" fill="hold" nodeType="afterEffect">
                                  <p:stCondLst>
                                    <p:cond delay="0"/>
                                  </p:stCondLst>
                                  <p:childTnLst>
                                    <p:set>
                                      <p:cBhvr>
                                        <p:cTn id="17" dur="1" fill="hold">
                                          <p:stCondLst>
                                            <p:cond delay="0"/>
                                          </p:stCondLst>
                                        </p:cTn>
                                        <p:tgtEl>
                                          <p:spTgt spid="174090"/>
                                        </p:tgtEl>
                                        <p:attrNameLst>
                                          <p:attrName>style.visibility</p:attrName>
                                        </p:attrNameLst>
                                      </p:cBhvr>
                                      <p:to>
                                        <p:strVal val="visible"/>
                                      </p:to>
                                    </p:set>
                                    <p:animEffect transition="in" filter="fade">
                                      <p:cBhvr>
                                        <p:cTn id="18" dur="500"/>
                                        <p:tgtEl>
                                          <p:spTgt spid="174090"/>
                                        </p:tgtEl>
                                      </p:cBhvr>
                                    </p:animEffect>
                                  </p:childTnLst>
                                </p:cTn>
                              </p:par>
                              <p:par>
                                <p:cTn id="19" presetID="10" presetClass="entr" presetSubtype="0" fill="hold" nodeType="withEffect">
                                  <p:stCondLst>
                                    <p:cond delay="0"/>
                                  </p:stCondLst>
                                  <p:childTnLst>
                                    <p:set>
                                      <p:cBhvr>
                                        <p:cTn id="20" dur="1" fill="hold">
                                          <p:stCondLst>
                                            <p:cond delay="0"/>
                                          </p:stCondLst>
                                        </p:cTn>
                                        <p:tgtEl>
                                          <p:spTgt spid="174086"/>
                                        </p:tgtEl>
                                        <p:attrNameLst>
                                          <p:attrName>style.visibility</p:attrName>
                                        </p:attrNameLst>
                                      </p:cBhvr>
                                      <p:to>
                                        <p:strVal val="visible"/>
                                      </p:to>
                                    </p:set>
                                    <p:animEffect transition="in" filter="fade">
                                      <p:cBhvr>
                                        <p:cTn id="21" dur="500"/>
                                        <p:tgtEl>
                                          <p:spTgt spid="174086"/>
                                        </p:tgtEl>
                                      </p:cBhvr>
                                    </p:animEffect>
                                  </p:childTnLst>
                                </p:cTn>
                              </p:par>
                              <p:par>
                                <p:cTn id="22" presetID="10" presetClass="entr" presetSubtype="0" fill="hold" nodeType="withEffect">
                                  <p:stCondLst>
                                    <p:cond delay="0"/>
                                  </p:stCondLst>
                                  <p:childTnLst>
                                    <p:set>
                                      <p:cBhvr>
                                        <p:cTn id="23" dur="1" fill="hold">
                                          <p:stCondLst>
                                            <p:cond delay="0"/>
                                          </p:stCondLst>
                                        </p:cTn>
                                        <p:tgtEl>
                                          <p:spTgt spid="174083"/>
                                        </p:tgtEl>
                                        <p:attrNameLst>
                                          <p:attrName>style.visibility</p:attrName>
                                        </p:attrNameLst>
                                      </p:cBhvr>
                                      <p:to>
                                        <p:strVal val="visible"/>
                                      </p:to>
                                    </p:set>
                                    <p:animEffect transition="in" filter="fade">
                                      <p:cBhvr>
                                        <p:cTn id="24" dur="500"/>
                                        <p:tgtEl>
                                          <p:spTgt spid="174083"/>
                                        </p:tgtEl>
                                      </p:cBhvr>
                                    </p:animEffect>
                                  </p:childTnLst>
                                </p:cTn>
                              </p:par>
                            </p:childTnLst>
                          </p:cTn>
                        </p:par>
                        <p:par>
                          <p:cTn id="25" fill="hold" nodeType="afterGroup">
                            <p:stCondLst>
                              <p:cond delay="500"/>
                            </p:stCondLst>
                            <p:childTnLst>
                              <p:par>
                                <p:cTn id="26" presetID="10" presetClass="entr" presetSubtype="0" fill="hold" nodeType="afterEffect">
                                  <p:stCondLst>
                                    <p:cond delay="0"/>
                                  </p:stCondLst>
                                  <p:childTnLst>
                                    <p:set>
                                      <p:cBhvr>
                                        <p:cTn id="27" dur="1" fill="hold">
                                          <p:stCondLst>
                                            <p:cond delay="0"/>
                                          </p:stCondLst>
                                        </p:cTn>
                                        <p:tgtEl>
                                          <p:spTgt spid="174091"/>
                                        </p:tgtEl>
                                        <p:attrNameLst>
                                          <p:attrName>style.visibility</p:attrName>
                                        </p:attrNameLst>
                                      </p:cBhvr>
                                      <p:to>
                                        <p:strVal val="visible"/>
                                      </p:to>
                                    </p:set>
                                    <p:animEffect transition="in" filter="fade">
                                      <p:cBhvr>
                                        <p:cTn id="28" dur="1000"/>
                                        <p:tgtEl>
                                          <p:spTgt spid="174091"/>
                                        </p:tgtEl>
                                      </p:cBhvr>
                                    </p:animEffect>
                                  </p:childTnLst>
                                </p:cTn>
                              </p:par>
                              <p:par>
                                <p:cTn id="29" presetID="10" presetClass="entr" presetSubtype="0" fill="hold" nodeType="withEffect">
                                  <p:stCondLst>
                                    <p:cond delay="0"/>
                                  </p:stCondLst>
                                  <p:childTnLst>
                                    <p:set>
                                      <p:cBhvr>
                                        <p:cTn id="30" dur="1" fill="hold">
                                          <p:stCondLst>
                                            <p:cond delay="0"/>
                                          </p:stCondLst>
                                        </p:cTn>
                                        <p:tgtEl>
                                          <p:spTgt spid="174087"/>
                                        </p:tgtEl>
                                        <p:attrNameLst>
                                          <p:attrName>style.visibility</p:attrName>
                                        </p:attrNameLst>
                                      </p:cBhvr>
                                      <p:to>
                                        <p:strVal val="visible"/>
                                      </p:to>
                                    </p:set>
                                    <p:animEffect transition="in" filter="fade">
                                      <p:cBhvr>
                                        <p:cTn id="31" dur="1000"/>
                                        <p:tgtEl>
                                          <p:spTgt spid="174087"/>
                                        </p:tgtEl>
                                      </p:cBhvr>
                                    </p:animEffect>
                                  </p:childTnLst>
                                </p:cTn>
                              </p:par>
                              <p:par>
                                <p:cTn id="32" presetID="10" presetClass="entr" presetSubtype="0" fill="hold" nodeType="withEffect">
                                  <p:stCondLst>
                                    <p:cond delay="0"/>
                                  </p:stCondLst>
                                  <p:childTnLst>
                                    <p:set>
                                      <p:cBhvr>
                                        <p:cTn id="33" dur="1" fill="hold">
                                          <p:stCondLst>
                                            <p:cond delay="0"/>
                                          </p:stCondLst>
                                        </p:cTn>
                                        <p:tgtEl>
                                          <p:spTgt spid="174084"/>
                                        </p:tgtEl>
                                        <p:attrNameLst>
                                          <p:attrName>style.visibility</p:attrName>
                                        </p:attrNameLst>
                                      </p:cBhvr>
                                      <p:to>
                                        <p:strVal val="visible"/>
                                      </p:to>
                                    </p:set>
                                    <p:animEffect transition="in" filter="fade">
                                      <p:cBhvr>
                                        <p:cTn id="34" dur="1000"/>
                                        <p:tgtEl>
                                          <p:spTgt spid="174084"/>
                                        </p:tgtEl>
                                      </p:cBhvr>
                                    </p:animEffect>
                                  </p:childTnLst>
                                </p:cTn>
                              </p:par>
                              <p:par>
                                <p:cTn id="35" presetID="10" presetClass="entr" presetSubtype="0" fill="hold" nodeType="withEffect">
                                  <p:stCondLst>
                                    <p:cond delay="0"/>
                                  </p:stCondLst>
                                  <p:childTnLst>
                                    <p:set>
                                      <p:cBhvr>
                                        <p:cTn id="36" dur="1" fill="hold">
                                          <p:stCondLst>
                                            <p:cond delay="0"/>
                                          </p:stCondLst>
                                        </p:cTn>
                                        <p:tgtEl>
                                          <p:spTgt spid="174088"/>
                                        </p:tgtEl>
                                        <p:attrNameLst>
                                          <p:attrName>style.visibility</p:attrName>
                                        </p:attrNameLst>
                                      </p:cBhvr>
                                      <p:to>
                                        <p:strVal val="visible"/>
                                      </p:to>
                                    </p:set>
                                    <p:animEffect transition="in" filter="fade">
                                      <p:cBhvr>
                                        <p:cTn id="37" dur="1000"/>
                                        <p:tgtEl>
                                          <p:spTgt spid="174088"/>
                                        </p:tgtEl>
                                      </p:cBhvr>
                                    </p:animEffect>
                                  </p:childTnLst>
                                </p:cTn>
                              </p:par>
                              <p:par>
                                <p:cTn id="38" presetID="10" presetClass="entr" presetSubtype="0" fill="hold" nodeType="withEffect">
                                  <p:stCondLst>
                                    <p:cond delay="0"/>
                                  </p:stCondLst>
                                  <p:childTnLst>
                                    <p:set>
                                      <p:cBhvr>
                                        <p:cTn id="39" dur="1" fill="hold">
                                          <p:stCondLst>
                                            <p:cond delay="0"/>
                                          </p:stCondLst>
                                        </p:cTn>
                                        <p:tgtEl>
                                          <p:spTgt spid="174093"/>
                                        </p:tgtEl>
                                        <p:attrNameLst>
                                          <p:attrName>style.visibility</p:attrName>
                                        </p:attrNameLst>
                                      </p:cBhvr>
                                      <p:to>
                                        <p:strVal val="visible"/>
                                      </p:to>
                                    </p:set>
                                    <p:animEffect transition="in" filter="fade">
                                      <p:cBhvr>
                                        <p:cTn id="40" dur="1000"/>
                                        <p:tgtEl>
                                          <p:spTgt spid="174093"/>
                                        </p:tgtEl>
                                      </p:cBhvr>
                                    </p:animEffect>
                                  </p:childTnLst>
                                </p:cTn>
                              </p:par>
                              <p:par>
                                <p:cTn id="41" presetID="10" presetClass="entr" presetSubtype="0" fill="hold" nodeType="withEffect">
                                  <p:stCondLst>
                                    <p:cond delay="0"/>
                                  </p:stCondLst>
                                  <p:childTnLst>
                                    <p:set>
                                      <p:cBhvr>
                                        <p:cTn id="42" dur="1" fill="hold">
                                          <p:stCondLst>
                                            <p:cond delay="0"/>
                                          </p:stCondLst>
                                        </p:cTn>
                                        <p:tgtEl>
                                          <p:spTgt spid="174092"/>
                                        </p:tgtEl>
                                        <p:attrNameLst>
                                          <p:attrName>style.visibility</p:attrName>
                                        </p:attrNameLst>
                                      </p:cBhvr>
                                      <p:to>
                                        <p:strVal val="visible"/>
                                      </p:to>
                                    </p:set>
                                    <p:animEffect transition="in" filter="fade">
                                      <p:cBhvr>
                                        <p:cTn id="43" dur="1000"/>
                                        <p:tgtEl>
                                          <p:spTgt spid="17409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0">
            <a:off x="7315200" y="25527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3"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17145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400" y="9144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0">
            <a:off x="4470400" y="22098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2954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2800" y="9525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6" name="Picture 8"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0">
            <a:off x="6223000" y="2286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7" name="Picture 9"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0">
            <a:off x="1397000" y="25527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8" name="Picture 10"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7145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9" name="Picture 11"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9144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0" name="Picture 12"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0">
            <a:off x="244475" y="2286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3" descr="CO2 molecul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0">
            <a:off x="3327400" y="228600"/>
            <a:ext cx="1473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2" name="Picture 14" descr="Daily Traffic by Burning Image."/>
          <p:cNvPicPr>
            <a:picLocks noChangeAspect="1" noChangeArrowheads="1"/>
          </p:cNvPicPr>
          <p:nvPr/>
        </p:nvPicPr>
        <p:blipFill>
          <a:blip r:embed="rId6">
            <a:extLst>
              <a:ext uri="{28A0092B-C50C-407E-A947-70E740481C1C}">
                <a14:useLocalDpi xmlns:a14="http://schemas.microsoft.com/office/drawing/2010/main" val="0"/>
              </a:ext>
            </a:extLst>
          </a:blip>
          <a:srcRect l="5167" t="24419" r="1830"/>
          <a:stretch>
            <a:fillRect/>
          </a:stretch>
        </p:blipFill>
        <p:spPr bwMode="auto">
          <a:xfrm>
            <a:off x="152400" y="3581400"/>
            <a:ext cx="2954338" cy="3200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6143" name="Picture 15" descr="18thCenturyHouse"/>
          <p:cNvPicPr>
            <a:picLocks noChangeAspect="1" noChangeArrowheads="1"/>
          </p:cNvPicPr>
          <p:nvPr/>
        </p:nvPicPr>
        <p:blipFill>
          <a:blip r:embed="rId7">
            <a:extLst>
              <a:ext uri="{28A0092B-C50C-407E-A947-70E740481C1C}">
                <a14:useLocalDpi xmlns:a14="http://schemas.microsoft.com/office/drawing/2010/main" val="0"/>
              </a:ext>
            </a:extLst>
          </a:blip>
          <a:srcRect t="1961" r="3922" b="1961"/>
          <a:stretch>
            <a:fillRect/>
          </a:stretch>
        </p:blipFill>
        <p:spPr bwMode="auto">
          <a:xfrm>
            <a:off x="5867400" y="3657600"/>
            <a:ext cx="3124200" cy="312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84" name="Picture 11" descr="WHSammisPowerPlantOH_Flicker"/>
          <p:cNvPicPr>
            <a:picLocks noChangeAspect="1" noChangeArrowheads="1"/>
          </p:cNvPicPr>
          <p:nvPr/>
        </p:nvPicPr>
        <p:blipFill>
          <a:blip r:embed="rId8">
            <a:extLst>
              <a:ext uri="{28A0092B-C50C-407E-A947-70E740481C1C}">
                <a14:useLocalDpi xmlns:a14="http://schemas.microsoft.com/office/drawing/2010/main" val="0"/>
              </a:ext>
            </a:extLst>
          </a:blip>
          <a:srcRect l="11491" t="10880"/>
          <a:stretch>
            <a:fillRect/>
          </a:stretch>
        </p:blipFill>
        <p:spPr bwMode="auto">
          <a:xfrm>
            <a:off x="3200400" y="3332163"/>
            <a:ext cx="2551113" cy="34496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4175115"/>
      </p:ext>
    </p:extLst>
  </p:cSld>
  <p:clrMapOvr>
    <a:masterClrMapping/>
  </p:clrMapOvr>
  <mc:AlternateContent xmlns:mc="http://schemas.openxmlformats.org/markup-compatibility/2006">
    <mc:Choice xmlns:p14="http://schemas.microsoft.com/office/powerpoint/2010/main" Requires="p14">
      <p:transition spd="slow" p14:dur="2000" advTm="2502"/>
    </mc:Choice>
    <mc:Fallback>
      <p:transition spd="slow" advTm="250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9" presetClass="exit" presetSubtype="0" fill="hold" nodeType="afterEffect">
                                  <p:stCondLst>
                                    <p:cond delay="0"/>
                                  </p:stCondLst>
                                  <p:childTnLst>
                                    <p:animEffect transition="out" filter="dissolve">
                                      <p:cBhvr>
                                        <p:cTn id="9" dur="500"/>
                                        <p:tgtEl>
                                          <p:spTgt spid="176137"/>
                                        </p:tgtEl>
                                      </p:cBhvr>
                                    </p:animEffect>
                                    <p:set>
                                      <p:cBhvr>
                                        <p:cTn id="10" dur="1" fill="hold">
                                          <p:stCondLst>
                                            <p:cond delay="499"/>
                                          </p:stCondLst>
                                        </p:cTn>
                                        <p:tgtEl>
                                          <p:spTgt spid="176137"/>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176138"/>
                                        </p:tgtEl>
                                      </p:cBhvr>
                                    </p:animEffect>
                                    <p:set>
                                      <p:cBhvr>
                                        <p:cTn id="13" dur="1" fill="hold">
                                          <p:stCondLst>
                                            <p:cond delay="499"/>
                                          </p:stCondLst>
                                        </p:cTn>
                                        <p:tgtEl>
                                          <p:spTgt spid="176138"/>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76139"/>
                                        </p:tgtEl>
                                      </p:cBhvr>
                                    </p:animEffect>
                                    <p:set>
                                      <p:cBhvr>
                                        <p:cTn id="16" dur="1" fill="hold">
                                          <p:stCondLst>
                                            <p:cond delay="499"/>
                                          </p:stCondLst>
                                        </p:cTn>
                                        <p:tgtEl>
                                          <p:spTgt spid="176139"/>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176140"/>
                                        </p:tgtEl>
                                      </p:cBhvr>
                                    </p:animEffect>
                                    <p:set>
                                      <p:cBhvr>
                                        <p:cTn id="19" dur="1" fill="hold">
                                          <p:stCondLst>
                                            <p:cond delay="499"/>
                                          </p:stCondLst>
                                        </p:cTn>
                                        <p:tgtEl>
                                          <p:spTgt spid="176140"/>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176142"/>
                                        </p:tgtEl>
                                      </p:cBhvr>
                                    </p:animEffect>
                                    <p:set>
                                      <p:cBhvr>
                                        <p:cTn id="22" dur="1" fill="hold">
                                          <p:stCondLst>
                                            <p:cond delay="499"/>
                                          </p:stCondLst>
                                        </p:cTn>
                                        <p:tgtEl>
                                          <p:spTgt spid="176142"/>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1000"/>
                                        <p:tgtEl>
                                          <p:spTgt spid="176130"/>
                                        </p:tgtEl>
                                      </p:cBhvr>
                                    </p:animEffect>
                                    <p:set>
                                      <p:cBhvr>
                                        <p:cTn id="25" dur="1" fill="hold">
                                          <p:stCondLst>
                                            <p:cond delay="999"/>
                                          </p:stCondLst>
                                        </p:cTn>
                                        <p:tgtEl>
                                          <p:spTgt spid="176130"/>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1000"/>
                                        <p:tgtEl>
                                          <p:spTgt spid="176131"/>
                                        </p:tgtEl>
                                      </p:cBhvr>
                                    </p:animEffect>
                                    <p:set>
                                      <p:cBhvr>
                                        <p:cTn id="28" dur="1" fill="hold">
                                          <p:stCondLst>
                                            <p:cond delay="999"/>
                                          </p:stCondLst>
                                        </p:cTn>
                                        <p:tgtEl>
                                          <p:spTgt spid="176131"/>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1000"/>
                                        <p:tgtEl>
                                          <p:spTgt spid="176132"/>
                                        </p:tgtEl>
                                      </p:cBhvr>
                                    </p:animEffect>
                                    <p:set>
                                      <p:cBhvr>
                                        <p:cTn id="31" dur="1" fill="hold">
                                          <p:stCondLst>
                                            <p:cond delay="999"/>
                                          </p:stCondLst>
                                        </p:cTn>
                                        <p:tgtEl>
                                          <p:spTgt spid="176132"/>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1000"/>
                                        <p:tgtEl>
                                          <p:spTgt spid="176136"/>
                                        </p:tgtEl>
                                      </p:cBhvr>
                                    </p:animEffect>
                                    <p:set>
                                      <p:cBhvr>
                                        <p:cTn id="34" dur="1" fill="hold">
                                          <p:stCondLst>
                                            <p:cond delay="999"/>
                                          </p:stCondLst>
                                        </p:cTn>
                                        <p:tgtEl>
                                          <p:spTgt spid="176136"/>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1000"/>
                                        <p:tgtEl>
                                          <p:spTgt spid="176143"/>
                                        </p:tgtEl>
                                      </p:cBhvr>
                                    </p:animEffect>
                                    <p:set>
                                      <p:cBhvr>
                                        <p:cTn id="37" dur="1" fill="hold">
                                          <p:stCondLst>
                                            <p:cond delay="999"/>
                                          </p:stCondLst>
                                        </p:cTn>
                                        <p:tgtEl>
                                          <p:spTgt spid="1761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8" name="Picture 8" descr="ice_2_wiredDot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881438"/>
            <a:ext cx="3505200"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6"/>
          <p:cNvSpPr>
            <a:spLocks noGrp="1" noChangeArrowheads="1"/>
          </p:cNvSpPr>
          <p:nvPr>
            <p:ph type="sldNum" sz="quarter" idx="4294967295"/>
          </p:nvPr>
        </p:nvSpPr>
        <p:spPr>
          <a:xfrm>
            <a:off x="6934200" y="624840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C2328411-4C60-4EBA-9525-4E7AE381ABCF}" type="slidenum">
              <a:rPr lang="en-US" sz="1400" i="0" smtClean="0">
                <a:solidFill>
                  <a:schemeClr val="bg1"/>
                </a:solidFill>
              </a:rPr>
              <a:pPr eaLnBrk="1" hangingPunct="1"/>
              <a:t>42</a:t>
            </a:fld>
            <a:endParaRPr lang="en-US" sz="1400" i="0" smtClean="0">
              <a:solidFill>
                <a:schemeClr val="bg1"/>
              </a:solidFill>
            </a:endParaRPr>
          </a:p>
        </p:txBody>
      </p:sp>
      <p:sp>
        <p:nvSpPr>
          <p:cNvPr id="97283" name="Rectangle 2"/>
          <p:cNvSpPr>
            <a:spLocks noGrp="1" noChangeArrowheads="1"/>
          </p:cNvSpPr>
          <p:nvPr>
            <p:ph type="title"/>
          </p:nvPr>
        </p:nvSpPr>
        <p:spPr>
          <a:xfrm>
            <a:off x="457200" y="0"/>
            <a:ext cx="8229600" cy="1295400"/>
          </a:xfrm>
        </p:spPr>
        <p:txBody>
          <a:bodyPr>
            <a:normAutofit/>
          </a:bodyPr>
          <a:lstStyle/>
          <a:p>
            <a:pPr eaLnBrk="1" hangingPunct="1"/>
            <a:r>
              <a:rPr lang="el-GR" dirty="0" smtClean="0"/>
              <a:t>Οι καταστάσεις του </a:t>
            </a:r>
            <a:r>
              <a:rPr lang="en-US" dirty="0" smtClean="0"/>
              <a:t>CO</a:t>
            </a:r>
            <a:r>
              <a:rPr lang="en-US" baseline="-25000" dirty="0" smtClean="0"/>
              <a:t>2</a:t>
            </a:r>
            <a:r>
              <a:rPr lang="en-US" dirty="0" smtClean="0"/>
              <a:t> </a:t>
            </a:r>
          </a:p>
        </p:txBody>
      </p:sp>
      <p:sp>
        <p:nvSpPr>
          <p:cNvPr id="97284" name="Rectangle 3"/>
          <p:cNvSpPr>
            <a:spLocks noGrp="1" noChangeArrowheads="1"/>
          </p:cNvSpPr>
          <p:nvPr>
            <p:ph type="body" sz="half" idx="1"/>
          </p:nvPr>
        </p:nvSpPr>
        <p:spPr>
          <a:xfrm>
            <a:off x="457200" y="1600200"/>
            <a:ext cx="4419600" cy="4525963"/>
          </a:xfrm>
        </p:spPr>
        <p:txBody>
          <a:bodyPr/>
          <a:lstStyle/>
          <a:p>
            <a:pPr eaLnBrk="1" hangingPunct="1"/>
            <a:r>
              <a:rPr lang="el-GR" dirty="0" smtClean="0"/>
              <a:t>Στερεά</a:t>
            </a:r>
          </a:p>
          <a:p>
            <a:pPr eaLnBrk="1" hangingPunct="1"/>
            <a:r>
              <a:rPr lang="el-GR" dirty="0" smtClean="0"/>
              <a:t>Υγρή</a:t>
            </a:r>
          </a:p>
          <a:p>
            <a:pPr eaLnBrk="1" hangingPunct="1"/>
            <a:r>
              <a:rPr lang="el-GR" dirty="0" smtClean="0"/>
              <a:t>αέρια</a:t>
            </a:r>
            <a:endParaRPr lang="en-US" dirty="0" smtClean="0"/>
          </a:p>
        </p:txBody>
      </p:sp>
      <p:pic>
        <p:nvPicPr>
          <p:cNvPr id="225289" name="Picture 9" descr="water_auburnDotEdu"/>
          <p:cNvPicPr>
            <a:picLocks noChangeAspect="1" noChangeArrowheads="1"/>
          </p:cNvPicPr>
          <p:nvPr/>
        </p:nvPicPr>
        <p:blipFill>
          <a:blip r:embed="rId7" cstate="print">
            <a:extLst>
              <a:ext uri="{28A0092B-C50C-407E-A947-70E740481C1C}">
                <a14:useLocalDpi xmlns:a14="http://schemas.microsoft.com/office/drawing/2010/main" val="0"/>
              </a:ext>
            </a:extLst>
          </a:blip>
          <a:srcRect l="13095" t="19592" r="7143" b="6938"/>
          <a:stretch>
            <a:fillRect/>
          </a:stretch>
        </p:blipFill>
        <p:spPr bwMode="auto">
          <a:xfrm>
            <a:off x="3581400" y="3352800"/>
            <a:ext cx="5105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1447800"/>
            <a:ext cx="342582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94923335"/>
      </p:ext>
    </p:extLst>
  </p:cSld>
  <p:clrMapOvr>
    <a:masterClrMapping/>
  </p:clrMapOvr>
  <mc:AlternateContent xmlns:mc="http://schemas.openxmlformats.org/markup-compatibility/2006">
    <mc:Choice xmlns:p14="http://schemas.microsoft.com/office/powerpoint/2010/main" Requires="p14">
      <p:transition spd="slow" p14:dur="2000" advTm="25521"/>
    </mc:Choice>
    <mc:Fallback>
      <p:transition spd="slow" advTm="2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225288"/>
                                        </p:tgtEl>
                                      </p:cBhvr>
                                    </p:animEffect>
                                    <p:animScale>
                                      <p:cBhvr>
                                        <p:cTn id="11" dur="250" autoRev="1" fill="hold"/>
                                        <p:tgtEl>
                                          <p:spTgt spid="225288"/>
                                        </p:tgtEl>
                                      </p:cBhvr>
                                      <p:by x="105000" y="105000"/>
                                    </p:animScale>
                                  </p:childTnLst>
                                </p:cTn>
                              </p:par>
                            </p:childTnLst>
                          </p:cTn>
                        </p:par>
                        <p:par>
                          <p:cTn id="12" fill="hold" nodeType="afterGroup">
                            <p:stCondLst>
                              <p:cond delay="500"/>
                            </p:stCondLst>
                            <p:childTnLst>
                              <p:par>
                                <p:cTn id="13" presetID="26" presetClass="emph" presetSubtype="0" fill="hold" nodeType="afterEffect">
                                  <p:stCondLst>
                                    <p:cond delay="1000"/>
                                  </p:stCondLst>
                                  <p:childTnLst>
                                    <p:animEffect transition="out" filter="fade">
                                      <p:cBhvr>
                                        <p:cTn id="14" dur="500" tmFilter="0, 0; .2, .5; .8, .5; 1, 0"/>
                                        <p:tgtEl>
                                          <p:spTgt spid="225289"/>
                                        </p:tgtEl>
                                      </p:cBhvr>
                                    </p:animEffect>
                                    <p:animScale>
                                      <p:cBhvr>
                                        <p:cTn id="15" dur="250" autoRev="1" fill="hold"/>
                                        <p:tgtEl>
                                          <p:spTgt spid="225289"/>
                                        </p:tgtEl>
                                      </p:cBhvr>
                                      <p:by x="105000" y="105000"/>
                                    </p:animScale>
                                  </p:childTnLst>
                                </p:cTn>
                              </p:par>
                            </p:childTnLst>
                          </p:cTn>
                        </p:par>
                        <p:par>
                          <p:cTn id="16" fill="hold" nodeType="afterGroup">
                            <p:stCondLst>
                              <p:cond delay="2000"/>
                            </p:stCondLst>
                            <p:childTnLst>
                              <p:par>
                                <p:cTn id="17" presetID="26" presetClass="emph" presetSubtype="0" fill="hold" nodeType="afterEffect">
                                  <p:stCondLst>
                                    <p:cond delay="1000"/>
                                  </p:stCondLst>
                                  <p:childTnLst>
                                    <p:animEffect transition="out" filter="fade">
                                      <p:cBhvr>
                                        <p:cTn id="18" dur="500" tmFilter="0, 0; .2, .5; .8, .5; 1, 0"/>
                                        <p:tgtEl>
                                          <p:spTgt spid="225285"/>
                                        </p:tgtEl>
                                      </p:cBhvr>
                                    </p:animEffect>
                                    <p:animScale>
                                      <p:cBhvr>
                                        <p:cTn id="19" dur="250" autoRev="1" fill="hold"/>
                                        <p:tgtEl>
                                          <p:spTgt spid="225285"/>
                                        </p:tgtEl>
                                      </p:cBhvr>
                                      <p:by x="105000" y="105000"/>
                                    </p:animScale>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xit" presetSubtype="10" fill="hold" nodeType="clickEffect">
                                  <p:stCondLst>
                                    <p:cond delay="0"/>
                                  </p:stCondLst>
                                  <p:childTnLst>
                                    <p:anim calcmode="lin" valueType="num">
                                      <p:cBhvr>
                                        <p:cTn id="23" dur="1000"/>
                                        <p:tgtEl>
                                          <p:spTgt spid="225285"/>
                                        </p:tgtEl>
                                        <p:attrNameLst>
                                          <p:attrName>ppt_w</p:attrName>
                                        </p:attrNameLst>
                                      </p:cBhvr>
                                      <p:tavLst>
                                        <p:tav tm="0">
                                          <p:val>
                                            <p:strVal val="ppt_w"/>
                                          </p:val>
                                        </p:tav>
                                        <p:tav tm="100000">
                                          <p:val>
                                            <p:fltVal val="0"/>
                                          </p:val>
                                        </p:tav>
                                      </p:tavLst>
                                    </p:anim>
                                    <p:anim calcmode="lin" valueType="num">
                                      <p:cBhvr>
                                        <p:cTn id="24" dur="1000"/>
                                        <p:tgtEl>
                                          <p:spTgt spid="225285"/>
                                        </p:tgtEl>
                                        <p:attrNameLst>
                                          <p:attrName>ppt_h</p:attrName>
                                        </p:attrNameLst>
                                      </p:cBhvr>
                                      <p:tavLst>
                                        <p:tav tm="0">
                                          <p:val>
                                            <p:strVal val="ppt_h"/>
                                          </p:val>
                                        </p:tav>
                                        <p:tav tm="100000">
                                          <p:val>
                                            <p:strVal val="ppt_h"/>
                                          </p:val>
                                        </p:tav>
                                      </p:tavLst>
                                    </p:anim>
                                    <p:set>
                                      <p:cBhvr>
                                        <p:cTn id="25" dur="1" fill="hold">
                                          <p:stCondLst>
                                            <p:cond delay="999"/>
                                          </p:stCondLst>
                                        </p:cTn>
                                        <p:tgtEl>
                                          <p:spTgt spid="225285"/>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0 0  L 0 0.33333  E" pathEditMode="relative" ptsTypes="">
                                      <p:cBhvr>
                                        <p:cTn id="27" dur="1000" fill="hold"/>
                                        <p:tgtEl>
                                          <p:spTgt spid="225285"/>
                                        </p:tgtEl>
                                        <p:attrNameLst>
                                          <p:attrName>ppt_x</p:attrName>
                                          <p:attrName>ppt_y</p:attrName>
                                        </p:attrNameLst>
                                      </p:cBhvr>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mph" presetSubtype="0" fill="hold" nodeType="clickEffect">
                                  <p:stCondLst>
                                    <p:cond delay="0"/>
                                  </p:stCondLst>
                                  <p:childTnLst>
                                    <p:animScale>
                                      <p:cBhvr>
                                        <p:cTn id="31" dur="2000" fill="hold"/>
                                        <p:tgtEl>
                                          <p:spTgt spid="225289"/>
                                        </p:tgtEl>
                                      </p:cBhvr>
                                      <p:by x="15000" y="15000"/>
                                    </p:animScale>
                                  </p:childTnLst>
                                </p:cTn>
                              </p:par>
                              <p:par>
                                <p:cTn id="32" presetID="35" presetClass="path" presetSubtype="0" accel="50000" decel="50000" fill="hold" nodeType="withEffect">
                                  <p:stCondLst>
                                    <p:cond delay="0"/>
                                  </p:stCondLst>
                                  <p:childTnLst>
                                    <p:animMotion origin="layout" path="M -3.33333E-6 1.11111E-6 L -0.42916 -0.00556 " pathEditMode="relative" rAng="0" ptsTypes="AA">
                                      <p:cBhvr>
                                        <p:cTn id="33" dur="2000" fill="hold"/>
                                        <p:tgtEl>
                                          <p:spTgt spid="225289"/>
                                        </p:tgtEl>
                                        <p:attrNameLst>
                                          <p:attrName>ppt_x</p:attrName>
                                          <p:attrName>ppt_y</p:attrName>
                                        </p:attrNameLst>
                                      </p:cBhvr>
                                      <p:rCtr x="-21458" y="-278"/>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500"/>
                                        <p:tgtEl>
                                          <p:spTgt spid="225289"/>
                                        </p:tgtEl>
                                        <p:attrNameLst>
                                          <p:attrName>ppt_w</p:attrName>
                                        </p:attrNameLst>
                                      </p:cBhvr>
                                      <p:tavLst>
                                        <p:tav tm="0">
                                          <p:val>
                                            <p:strVal val="ppt_w"/>
                                          </p:val>
                                        </p:tav>
                                        <p:tav tm="100000">
                                          <p:val>
                                            <p:fltVal val="0"/>
                                          </p:val>
                                        </p:tav>
                                      </p:tavLst>
                                    </p:anim>
                                    <p:anim calcmode="lin" valueType="num">
                                      <p:cBhvr>
                                        <p:cTn id="37" dur="500"/>
                                        <p:tgtEl>
                                          <p:spTgt spid="225289"/>
                                        </p:tgtEl>
                                        <p:attrNameLst>
                                          <p:attrName>ppt_h</p:attrName>
                                        </p:attrNameLst>
                                      </p:cBhvr>
                                      <p:tavLst>
                                        <p:tav tm="0">
                                          <p:val>
                                            <p:strVal val="ppt_h"/>
                                          </p:val>
                                        </p:tav>
                                        <p:tav tm="100000">
                                          <p:val>
                                            <p:fltVal val="0"/>
                                          </p:val>
                                        </p:tav>
                                      </p:tavLst>
                                    </p:anim>
                                    <p:animEffect transition="out" filter="fade">
                                      <p:cBhvr>
                                        <p:cTn id="38" dur="500"/>
                                        <p:tgtEl>
                                          <p:spTgt spid="225289"/>
                                        </p:tgtEl>
                                      </p:cBhvr>
                                    </p:animEffect>
                                    <p:set>
                                      <p:cBhvr>
                                        <p:cTn id="39" dur="1" fill="hold">
                                          <p:stCondLst>
                                            <p:cond delay="499"/>
                                          </p:stCondLst>
                                        </p:cTn>
                                        <p:tgtEl>
                                          <p:spTgt spid="2252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0" y="366713"/>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800" i="0">
                <a:hlinkClick r:id="rId6"/>
              </a:rPr>
              <a:t>  </a:t>
            </a:r>
            <a:r>
              <a:rPr lang="en-US" sz="36000" i="0"/>
              <a:t> </a:t>
            </a:r>
            <a:r>
              <a:rPr lang="en-US" sz="1800" i="0"/>
              <a:t>                                                                                             </a:t>
            </a:r>
            <a:br>
              <a:rPr lang="en-US" sz="1800" i="0"/>
            </a:br>
            <a:endParaRPr lang="en-US" sz="1800" i="0"/>
          </a:p>
          <a:p>
            <a:pPr eaLnBrk="0" hangingPunct="0"/>
            <a:endParaRPr lang="en-US" sz="1800" i="0"/>
          </a:p>
        </p:txBody>
      </p:sp>
      <p:pic>
        <p:nvPicPr>
          <p:cNvPr id="98307" name="Picture 3" descr="File:Carbon dioxide pressure-temperature phase diagram.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68263"/>
            <a:ext cx="7315200" cy="696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1175" y="3657600"/>
            <a:ext cx="3883025" cy="268446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0054" name="Picture 6" descr="ice_2_wiredDot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190500"/>
            <a:ext cx="3810000"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0052" name="Picture 4" descr="water_auburnDotEdu"/>
          <p:cNvPicPr>
            <a:picLocks noChangeAspect="1" noChangeArrowheads="1"/>
          </p:cNvPicPr>
          <p:nvPr/>
        </p:nvPicPr>
        <p:blipFill>
          <a:blip r:embed="rId10" cstate="print">
            <a:extLst>
              <a:ext uri="{28A0092B-C50C-407E-A947-70E740481C1C}">
                <a14:useLocalDpi xmlns:a14="http://schemas.microsoft.com/office/drawing/2010/main" val="0"/>
              </a:ext>
            </a:extLst>
          </a:blip>
          <a:srcRect l="13095" t="19592" r="7143" b="6938"/>
          <a:stretch>
            <a:fillRect/>
          </a:stretch>
        </p:blipFill>
        <p:spPr bwMode="auto">
          <a:xfrm>
            <a:off x="1905000" y="1885950"/>
            <a:ext cx="3886200" cy="2609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33505473"/>
      </p:ext>
    </p:extLst>
  </p:cSld>
  <p:clrMapOvr>
    <a:masterClrMapping/>
  </p:clrMapOvr>
  <mc:AlternateContent xmlns:mc="http://schemas.openxmlformats.org/markup-compatibility/2006">
    <mc:Choice xmlns:p14="http://schemas.microsoft.com/office/powerpoint/2010/main" Requires="p14">
      <p:transition spd="slow" p14:dur="2000" advTm="25247"/>
    </mc:Choice>
    <mc:Fallback>
      <p:transition spd="slow" advTm="2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nodeType="clickEffect">
                                  <p:stCondLst>
                                    <p:cond delay="0"/>
                                  </p:stCondLst>
                                  <p:iterate type="lt">
                                    <p:tmPct val="5000"/>
                                  </p:iterate>
                                  <p:childTnLst>
                                    <p:set>
                                      <p:cBhvr>
                                        <p:cTn id="10" dur="1" fill="hold">
                                          <p:stCondLst>
                                            <p:cond delay="0"/>
                                          </p:stCondLst>
                                        </p:cTn>
                                        <p:tgtEl>
                                          <p:spTgt spid="130054"/>
                                        </p:tgtEl>
                                        <p:attrNameLst>
                                          <p:attrName>style.visibility</p:attrName>
                                        </p:attrNameLst>
                                      </p:cBhvr>
                                      <p:to>
                                        <p:strVal val="visible"/>
                                      </p:to>
                                    </p:set>
                                    <p:anim calcmode="lin" valueType="num">
                                      <p:cBhvr>
                                        <p:cTn id="11" dur="500" fill="hold"/>
                                        <p:tgtEl>
                                          <p:spTgt spid="130054"/>
                                        </p:tgtEl>
                                        <p:attrNameLst>
                                          <p:attrName>ppt_w</p:attrName>
                                        </p:attrNameLst>
                                      </p:cBhvr>
                                      <p:tavLst>
                                        <p:tav tm="0">
                                          <p:val>
                                            <p:fltVal val="0"/>
                                          </p:val>
                                        </p:tav>
                                        <p:tav tm="100000">
                                          <p:val>
                                            <p:strVal val="#ppt_w"/>
                                          </p:val>
                                        </p:tav>
                                      </p:tavLst>
                                    </p:anim>
                                    <p:anim calcmode="lin" valueType="num">
                                      <p:cBhvr>
                                        <p:cTn id="12" dur="500" fill="hold"/>
                                        <p:tgtEl>
                                          <p:spTgt spid="130054"/>
                                        </p:tgtEl>
                                        <p:attrNameLst>
                                          <p:attrName>ppt_h</p:attrName>
                                        </p:attrNameLst>
                                      </p:cBhvr>
                                      <p:tavLst>
                                        <p:tav tm="0">
                                          <p:val>
                                            <p:fltVal val="0"/>
                                          </p:val>
                                        </p:tav>
                                        <p:tav tm="100000">
                                          <p:val>
                                            <p:strVal val="#ppt_h"/>
                                          </p:val>
                                        </p:tav>
                                      </p:tavLst>
                                    </p:anim>
                                    <p:anim calcmode="lin" valueType="num">
                                      <p:cBhvr>
                                        <p:cTn id="13" dur="500" fill="hold"/>
                                        <p:tgtEl>
                                          <p:spTgt spid="130054"/>
                                        </p:tgtEl>
                                        <p:attrNameLst>
                                          <p:attrName>style.rotation</p:attrName>
                                        </p:attrNameLst>
                                      </p:cBhvr>
                                      <p:tavLst>
                                        <p:tav tm="0">
                                          <p:val>
                                            <p:fltVal val="90"/>
                                          </p:val>
                                        </p:tav>
                                        <p:tav tm="100000">
                                          <p:val>
                                            <p:fltVal val="0"/>
                                          </p:val>
                                        </p:tav>
                                      </p:tavLst>
                                    </p:anim>
                                    <p:animEffect transition="in" filter="fade">
                                      <p:cBhvr>
                                        <p:cTn id="14" dur="500"/>
                                        <p:tgtEl>
                                          <p:spTgt spid="130054"/>
                                        </p:tgtEl>
                                      </p:cBhvr>
                                    </p:animEffect>
                                  </p:childTnLst>
                                </p:cTn>
                              </p:par>
                            </p:childTnLst>
                          </p:cTn>
                        </p:par>
                        <p:par>
                          <p:cTn id="15" fill="hold" nodeType="afterGroup">
                            <p:stCondLst>
                              <p:cond delay="500"/>
                            </p:stCondLst>
                            <p:childTnLst>
                              <p:par>
                                <p:cTn id="16" presetID="6" presetClass="emph" presetSubtype="0" fill="hold" nodeType="afterEffect">
                                  <p:stCondLst>
                                    <p:cond delay="1000"/>
                                  </p:stCondLst>
                                  <p:iterate type="lt">
                                    <p:tmPct val="0"/>
                                  </p:iterate>
                                  <p:childTnLst>
                                    <p:animScale>
                                      <p:cBhvr>
                                        <p:cTn id="17" dur="1000" fill="hold"/>
                                        <p:tgtEl>
                                          <p:spTgt spid="130054"/>
                                        </p:tgtEl>
                                      </p:cBhvr>
                                      <p:by x="25000" y="25000"/>
                                    </p:animScale>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iterate type="lt">
                                    <p:tmPct val="5000"/>
                                  </p:iterate>
                                  <p:childTnLst>
                                    <p:set>
                                      <p:cBhvr>
                                        <p:cTn id="21" dur="1" fill="hold">
                                          <p:stCondLst>
                                            <p:cond delay="0"/>
                                          </p:stCondLst>
                                        </p:cTn>
                                        <p:tgtEl>
                                          <p:spTgt spid="130052"/>
                                        </p:tgtEl>
                                        <p:attrNameLst>
                                          <p:attrName>style.visibility</p:attrName>
                                        </p:attrNameLst>
                                      </p:cBhvr>
                                      <p:to>
                                        <p:strVal val="visible"/>
                                      </p:to>
                                    </p:set>
                                    <p:anim calcmode="lin" valueType="num">
                                      <p:cBhvr>
                                        <p:cTn id="22" dur="500" fill="hold"/>
                                        <p:tgtEl>
                                          <p:spTgt spid="130052"/>
                                        </p:tgtEl>
                                        <p:attrNameLst>
                                          <p:attrName>ppt_w</p:attrName>
                                        </p:attrNameLst>
                                      </p:cBhvr>
                                      <p:tavLst>
                                        <p:tav tm="0">
                                          <p:val>
                                            <p:fltVal val="0"/>
                                          </p:val>
                                        </p:tav>
                                        <p:tav tm="100000">
                                          <p:val>
                                            <p:strVal val="#ppt_w"/>
                                          </p:val>
                                        </p:tav>
                                      </p:tavLst>
                                    </p:anim>
                                    <p:anim calcmode="lin" valueType="num">
                                      <p:cBhvr>
                                        <p:cTn id="23" dur="500" fill="hold"/>
                                        <p:tgtEl>
                                          <p:spTgt spid="130052"/>
                                        </p:tgtEl>
                                        <p:attrNameLst>
                                          <p:attrName>ppt_h</p:attrName>
                                        </p:attrNameLst>
                                      </p:cBhvr>
                                      <p:tavLst>
                                        <p:tav tm="0">
                                          <p:val>
                                            <p:fltVal val="0"/>
                                          </p:val>
                                        </p:tav>
                                        <p:tav tm="100000">
                                          <p:val>
                                            <p:strVal val="#ppt_h"/>
                                          </p:val>
                                        </p:tav>
                                      </p:tavLst>
                                    </p:anim>
                                    <p:anim calcmode="lin" valueType="num">
                                      <p:cBhvr>
                                        <p:cTn id="24" dur="500" fill="hold"/>
                                        <p:tgtEl>
                                          <p:spTgt spid="130052"/>
                                        </p:tgtEl>
                                        <p:attrNameLst>
                                          <p:attrName>style.rotation</p:attrName>
                                        </p:attrNameLst>
                                      </p:cBhvr>
                                      <p:tavLst>
                                        <p:tav tm="0">
                                          <p:val>
                                            <p:fltVal val="90"/>
                                          </p:val>
                                        </p:tav>
                                        <p:tav tm="100000">
                                          <p:val>
                                            <p:fltVal val="0"/>
                                          </p:val>
                                        </p:tav>
                                      </p:tavLst>
                                    </p:anim>
                                    <p:animEffect transition="in" filter="fade">
                                      <p:cBhvr>
                                        <p:cTn id="25" dur="500"/>
                                        <p:tgtEl>
                                          <p:spTgt spid="130052"/>
                                        </p:tgtEl>
                                      </p:cBhvr>
                                    </p:animEffect>
                                  </p:childTnLst>
                                </p:cTn>
                              </p:par>
                            </p:childTnLst>
                          </p:cTn>
                        </p:par>
                        <p:par>
                          <p:cTn id="26" fill="hold" nodeType="afterGroup">
                            <p:stCondLst>
                              <p:cond delay="500"/>
                            </p:stCondLst>
                            <p:childTnLst>
                              <p:par>
                                <p:cTn id="27" presetID="6" presetClass="emph" presetSubtype="0" fill="hold" nodeType="afterEffect">
                                  <p:stCondLst>
                                    <p:cond delay="1000"/>
                                  </p:stCondLst>
                                  <p:iterate type="lt">
                                    <p:tmPct val="0"/>
                                  </p:iterate>
                                  <p:childTnLst>
                                    <p:animScale>
                                      <p:cBhvr>
                                        <p:cTn id="28" dur="2000" fill="hold"/>
                                        <p:tgtEl>
                                          <p:spTgt spid="130052"/>
                                        </p:tgtEl>
                                      </p:cBhvr>
                                      <p:by x="25000" y="25000"/>
                                    </p:animScale>
                                  </p:childTnLst>
                                </p:cTn>
                              </p:par>
                            </p:childTnLst>
                          </p:cTn>
                        </p:par>
                      </p:childTnLst>
                    </p:cTn>
                  </p:par>
                  <p:par>
                    <p:cTn id="29" fill="hold" nodeType="clickPar">
                      <p:stCondLst>
                        <p:cond delay="indefinite"/>
                      </p:stCondLst>
                      <p:childTnLst>
                        <p:par>
                          <p:cTn id="30" fill="hold" nodeType="withGroup">
                            <p:stCondLst>
                              <p:cond delay="0"/>
                            </p:stCondLst>
                            <p:childTnLst>
                              <p:par>
                                <p:cTn id="31" presetID="31" presetClass="entr" presetSubtype="0" fill="hold" nodeType="clickEffect">
                                  <p:stCondLst>
                                    <p:cond delay="0"/>
                                  </p:stCondLst>
                                  <p:iterate type="lt">
                                    <p:tmPct val="5000"/>
                                  </p:iterate>
                                  <p:childTnLst>
                                    <p:set>
                                      <p:cBhvr>
                                        <p:cTn id="32" dur="1" fill="hold">
                                          <p:stCondLst>
                                            <p:cond delay="0"/>
                                          </p:stCondLst>
                                        </p:cTn>
                                        <p:tgtEl>
                                          <p:spTgt spid="130053"/>
                                        </p:tgtEl>
                                        <p:attrNameLst>
                                          <p:attrName>style.visibility</p:attrName>
                                        </p:attrNameLst>
                                      </p:cBhvr>
                                      <p:to>
                                        <p:strVal val="visible"/>
                                      </p:to>
                                    </p:set>
                                    <p:anim calcmode="lin" valueType="num">
                                      <p:cBhvr>
                                        <p:cTn id="33" dur="500" fill="hold"/>
                                        <p:tgtEl>
                                          <p:spTgt spid="130053"/>
                                        </p:tgtEl>
                                        <p:attrNameLst>
                                          <p:attrName>ppt_w</p:attrName>
                                        </p:attrNameLst>
                                      </p:cBhvr>
                                      <p:tavLst>
                                        <p:tav tm="0">
                                          <p:val>
                                            <p:fltVal val="0"/>
                                          </p:val>
                                        </p:tav>
                                        <p:tav tm="100000">
                                          <p:val>
                                            <p:strVal val="#ppt_w"/>
                                          </p:val>
                                        </p:tav>
                                      </p:tavLst>
                                    </p:anim>
                                    <p:anim calcmode="lin" valueType="num">
                                      <p:cBhvr>
                                        <p:cTn id="34" dur="500" fill="hold"/>
                                        <p:tgtEl>
                                          <p:spTgt spid="130053"/>
                                        </p:tgtEl>
                                        <p:attrNameLst>
                                          <p:attrName>ppt_h</p:attrName>
                                        </p:attrNameLst>
                                      </p:cBhvr>
                                      <p:tavLst>
                                        <p:tav tm="0">
                                          <p:val>
                                            <p:fltVal val="0"/>
                                          </p:val>
                                        </p:tav>
                                        <p:tav tm="100000">
                                          <p:val>
                                            <p:strVal val="#ppt_h"/>
                                          </p:val>
                                        </p:tav>
                                      </p:tavLst>
                                    </p:anim>
                                    <p:anim calcmode="lin" valueType="num">
                                      <p:cBhvr>
                                        <p:cTn id="35" dur="500" fill="hold"/>
                                        <p:tgtEl>
                                          <p:spTgt spid="130053"/>
                                        </p:tgtEl>
                                        <p:attrNameLst>
                                          <p:attrName>style.rotation</p:attrName>
                                        </p:attrNameLst>
                                      </p:cBhvr>
                                      <p:tavLst>
                                        <p:tav tm="0">
                                          <p:val>
                                            <p:fltVal val="90"/>
                                          </p:val>
                                        </p:tav>
                                        <p:tav tm="100000">
                                          <p:val>
                                            <p:fltVal val="0"/>
                                          </p:val>
                                        </p:tav>
                                      </p:tavLst>
                                    </p:anim>
                                    <p:animEffect transition="in" filter="fade">
                                      <p:cBhvr>
                                        <p:cTn id="36" dur="500"/>
                                        <p:tgtEl>
                                          <p:spTgt spid="130053"/>
                                        </p:tgtEl>
                                      </p:cBhvr>
                                    </p:animEffect>
                                  </p:childTnLst>
                                </p:cTn>
                              </p:par>
                            </p:childTnLst>
                          </p:cTn>
                        </p:par>
                        <p:par>
                          <p:cTn id="37" fill="hold" nodeType="afterGroup">
                            <p:stCondLst>
                              <p:cond delay="500"/>
                            </p:stCondLst>
                            <p:childTnLst>
                              <p:par>
                                <p:cTn id="38" presetID="6" presetClass="emph" presetSubtype="0" fill="hold" nodeType="afterEffect">
                                  <p:stCondLst>
                                    <p:cond delay="1000"/>
                                  </p:stCondLst>
                                  <p:iterate type="lt">
                                    <p:tmPct val="0"/>
                                  </p:iterate>
                                  <p:childTnLst>
                                    <p:animScale>
                                      <p:cBhvr>
                                        <p:cTn id="39" dur="2000" fill="hold"/>
                                        <p:tgtEl>
                                          <p:spTgt spid="13005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4294967295"/>
          </p:nvPr>
        </p:nvSpPr>
        <p:spPr bwMode="auto">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1CBBFDB3-FD33-4E50-B2F7-6D834767F546}" type="slidenum">
              <a:rPr lang="en-US" sz="1400" i="0" smtClean="0"/>
              <a:pPr eaLnBrk="1" hangingPunct="1"/>
              <a:t>44</a:t>
            </a:fld>
            <a:endParaRPr lang="en-US" sz="1400" i="0" smtClean="0"/>
          </a:p>
        </p:txBody>
      </p:sp>
      <p:sp>
        <p:nvSpPr>
          <p:cNvPr id="9933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r" eaLnBrk="1" hangingPunct="1"/>
            <a:fld id="{2692A970-F471-4B08-BC39-10A6BE23EDC6}" type="slidenum">
              <a:rPr lang="en-US" sz="1400" i="0"/>
              <a:pPr algn="r" eaLnBrk="1" hangingPunct="1"/>
              <a:t>44</a:t>
            </a:fld>
            <a:endParaRPr lang="en-US" sz="1400" i="0"/>
          </a:p>
        </p:txBody>
      </p:sp>
      <p:pic>
        <p:nvPicPr>
          <p:cNvPr id="99332" name="Picture 2"/>
          <p:cNvPicPr>
            <a:picLocks noChangeAspect="1" noChangeArrowheads="1"/>
          </p:cNvPicPr>
          <p:nvPr/>
        </p:nvPicPr>
        <p:blipFill>
          <a:blip r:embed="rId5">
            <a:lum bright="62000" contrast="-80000"/>
            <a:extLst>
              <a:ext uri="{28A0092B-C50C-407E-A947-70E740481C1C}">
                <a14:useLocalDpi xmlns:a14="http://schemas.microsoft.com/office/drawing/2010/main" val="0"/>
              </a:ext>
            </a:extLst>
          </a:blip>
          <a:srcRect t="9915" b="16916"/>
          <a:stretch>
            <a:fillRect/>
          </a:stretch>
        </p:blipFill>
        <p:spPr bwMode="auto">
          <a:xfrm>
            <a:off x="-223838" y="0"/>
            <a:ext cx="93678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9333" name="Rectangle 3"/>
          <p:cNvSpPr>
            <a:spLocks noGrp="1" noChangeArrowheads="1"/>
          </p:cNvSpPr>
          <p:nvPr>
            <p:ph type="title"/>
          </p:nvPr>
        </p:nvSpPr>
        <p:spPr>
          <a:xfrm>
            <a:off x="381000" y="304800"/>
            <a:ext cx="8229600" cy="1143000"/>
          </a:xfrm>
        </p:spPr>
        <p:txBody>
          <a:bodyPr/>
          <a:lstStyle/>
          <a:p>
            <a:pPr eaLnBrk="1" hangingPunct="1"/>
            <a:r>
              <a:rPr lang="el-GR" dirty="0" smtClean="0">
                <a:solidFill>
                  <a:srgbClr val="0000CC"/>
                </a:solidFill>
              </a:rPr>
              <a:t>Υγρό σε υπερκρίσιμη κατάσταση</a:t>
            </a:r>
            <a:endParaRPr lang="en-US" dirty="0" smtClean="0">
              <a:solidFill>
                <a:srgbClr val="0000CC"/>
              </a:solidFill>
            </a:endParaRPr>
          </a:p>
        </p:txBody>
      </p:sp>
      <p:sp>
        <p:nvSpPr>
          <p:cNvPr id="99334" name="Rectangle 4"/>
          <p:cNvSpPr>
            <a:spLocks noGrp="1" noChangeArrowheads="1"/>
          </p:cNvSpPr>
          <p:nvPr>
            <p:ph type="body" idx="1"/>
          </p:nvPr>
        </p:nvSpPr>
        <p:spPr>
          <a:xfrm>
            <a:off x="228600" y="1371600"/>
            <a:ext cx="8382000" cy="4572000"/>
          </a:xfrm>
        </p:spPr>
        <p:txBody>
          <a:bodyPr>
            <a:normAutofit/>
          </a:bodyPr>
          <a:lstStyle/>
          <a:p>
            <a:pPr eaLnBrk="1" hangingPunct="1">
              <a:buFontTx/>
              <a:buNone/>
            </a:pPr>
            <a:r>
              <a:rPr lang="el-GR" dirty="0" smtClean="0"/>
              <a:t>Υψηλή συμπίεση, έχει κάποιες ιδιότητες που έχουν αέρια και υγρά</a:t>
            </a:r>
            <a:endParaRPr lang="en-US" dirty="0" smtClean="0"/>
          </a:p>
          <a:p>
            <a:pPr eaLnBrk="1" hangingPunct="1"/>
            <a:r>
              <a:rPr lang="el-GR" dirty="0" smtClean="0"/>
              <a:t>Απαιτεί υψηλές θερμοκρασίες και υψηλές πιέσεις</a:t>
            </a:r>
          </a:p>
          <a:p>
            <a:pPr eaLnBrk="1" hangingPunct="1"/>
            <a:r>
              <a:rPr lang="el-GR" dirty="0" smtClean="0"/>
              <a:t>Επιβάλλει τον μεγαλύτερο αριθμό μορίων που μπορούν να χωρέσουν σε ένα συγκεκριμένο όγκο.</a:t>
            </a:r>
            <a:endParaRPr lang="en-US" dirty="0" smtClean="0"/>
          </a:p>
        </p:txBody>
      </p:sp>
      <p:sp>
        <p:nvSpPr>
          <p:cNvPr id="99335" name="Line 5"/>
          <p:cNvSpPr>
            <a:spLocks noChangeShapeType="1"/>
          </p:cNvSpPr>
          <p:nvPr/>
        </p:nvSpPr>
        <p:spPr bwMode="auto">
          <a:xfrm>
            <a:off x="533400" y="1219200"/>
            <a:ext cx="8153400" cy="0"/>
          </a:xfrm>
          <a:prstGeom prst="line">
            <a:avLst/>
          </a:prstGeom>
          <a:noFill/>
          <a:ln w="57150">
            <a:solidFill>
              <a:srgbClr val="00339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8524222"/>
      </p:ext>
    </p:extLst>
  </p:cSld>
  <p:clrMapOvr>
    <a:masterClrMapping/>
  </p:clrMapOvr>
  <mc:AlternateContent xmlns:mc="http://schemas.openxmlformats.org/markup-compatibility/2006">
    <mc:Choice xmlns:p14="http://schemas.microsoft.com/office/powerpoint/2010/main" Requires="p14">
      <p:transition spd="slow" p14:dur="2000" advTm="49143"/>
    </mc:Choice>
    <mc:Fallback>
      <p:transition spd="slow" advTm="4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934200" y="624840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638098BC-B43E-4B16-AAFC-B5EB95245D10}" type="slidenum">
              <a:rPr lang="en-US" sz="1400" i="0" smtClean="0">
                <a:solidFill>
                  <a:schemeClr val="bg1"/>
                </a:solidFill>
              </a:rPr>
              <a:pPr eaLnBrk="1" hangingPunct="1"/>
              <a:t>45</a:t>
            </a:fld>
            <a:endParaRPr lang="en-US" sz="1400" i="0" smtClean="0">
              <a:solidFill>
                <a:schemeClr val="bg1"/>
              </a:solidFill>
            </a:endParaRPr>
          </a:p>
        </p:txBody>
      </p:sp>
      <p:sp>
        <p:nvSpPr>
          <p:cNvPr id="100355" name="Rectangle 2"/>
          <p:cNvSpPr>
            <a:spLocks noGrp="1" noChangeArrowheads="1"/>
          </p:cNvSpPr>
          <p:nvPr>
            <p:ph type="title"/>
          </p:nvPr>
        </p:nvSpPr>
        <p:spPr/>
        <p:txBody>
          <a:bodyPr>
            <a:normAutofit fontScale="90000"/>
          </a:bodyPr>
          <a:lstStyle/>
          <a:p>
            <a:pPr eaLnBrk="1" hangingPunct="1"/>
            <a:r>
              <a:rPr lang="el-GR" dirty="0" smtClean="0"/>
              <a:t>Υπερκρίσιμο </a:t>
            </a:r>
            <a:r>
              <a:rPr lang="en-US" dirty="0" smtClean="0"/>
              <a:t>CO</a:t>
            </a:r>
            <a:r>
              <a:rPr lang="en-US" baseline="-25000" dirty="0" smtClean="0"/>
              <a:t>2</a:t>
            </a:r>
            <a:r>
              <a:rPr lang="en-US" dirty="0" smtClean="0"/>
              <a:t> </a:t>
            </a:r>
            <a:br>
              <a:rPr lang="en-US" dirty="0" smtClean="0"/>
            </a:br>
            <a:r>
              <a:rPr lang="el-GR" dirty="0" smtClean="0"/>
              <a:t>σημαίνει </a:t>
            </a:r>
            <a:r>
              <a:rPr lang="el-GR" dirty="0" err="1" smtClean="0"/>
              <a:t>υπερ</a:t>
            </a:r>
            <a:r>
              <a:rPr lang="el-GR" dirty="0" smtClean="0"/>
              <a:t>-αποθήκευση</a:t>
            </a:r>
            <a:endParaRPr lang="en-US" dirty="0" smtClean="0"/>
          </a:p>
        </p:txBody>
      </p:sp>
      <p:sp>
        <p:nvSpPr>
          <p:cNvPr id="105476" name="Rectangle 3"/>
          <p:cNvSpPr>
            <a:spLocks noGrp="1" noChangeArrowheads="1"/>
          </p:cNvSpPr>
          <p:nvPr>
            <p:ph type="body" sz="half" idx="1"/>
          </p:nvPr>
        </p:nvSpPr>
        <p:spPr>
          <a:xfrm>
            <a:off x="457200" y="1600200"/>
            <a:ext cx="8363272" cy="4525963"/>
          </a:xfrm>
        </p:spPr>
        <p:txBody>
          <a:bodyPr>
            <a:normAutofit/>
          </a:bodyPr>
          <a:lstStyle/>
          <a:p>
            <a:r>
              <a:rPr lang="el-GR" dirty="0" smtClean="0"/>
              <a:t>Όσο πιο βαθειά στο υπέδαφος, τόσο υψηλότερη η θερμοκρασία</a:t>
            </a:r>
            <a:r>
              <a:rPr lang="el-GR" dirty="0"/>
              <a:t> </a:t>
            </a:r>
            <a:r>
              <a:rPr lang="el-GR" dirty="0" smtClean="0"/>
              <a:t>και τόσο υψηλότερη η πίεση</a:t>
            </a:r>
            <a:r>
              <a:rPr lang="en-US" dirty="0" smtClean="0"/>
              <a:t>.</a:t>
            </a:r>
            <a:endParaRPr lang="en-US" dirty="0"/>
          </a:p>
          <a:p>
            <a:endParaRPr lang="en-US" dirty="0"/>
          </a:p>
          <a:p>
            <a:r>
              <a:rPr lang="el-GR" b="1" dirty="0" smtClean="0">
                <a:solidFill>
                  <a:srgbClr val="0000CC"/>
                </a:solidFill>
              </a:rPr>
              <a:t>Στα 800 μέτρα βάθος το</a:t>
            </a:r>
            <a:r>
              <a:rPr lang="en-US" b="1" dirty="0" smtClean="0">
                <a:solidFill>
                  <a:srgbClr val="0000CC"/>
                </a:solidFill>
              </a:rPr>
              <a:t> </a:t>
            </a:r>
            <a:r>
              <a:rPr lang="en-US" b="1" dirty="0">
                <a:solidFill>
                  <a:srgbClr val="0000CC"/>
                </a:solidFill>
              </a:rPr>
              <a:t>CO</a:t>
            </a:r>
            <a:r>
              <a:rPr lang="en-US" b="1" baseline="-25000" dirty="0">
                <a:solidFill>
                  <a:srgbClr val="0000CC"/>
                </a:solidFill>
              </a:rPr>
              <a:t>2</a:t>
            </a:r>
            <a:r>
              <a:rPr lang="en-US" b="1" dirty="0">
                <a:solidFill>
                  <a:srgbClr val="0000CC"/>
                </a:solidFill>
              </a:rPr>
              <a:t> </a:t>
            </a:r>
            <a:r>
              <a:rPr lang="el-GR" b="1" dirty="0" smtClean="0">
                <a:solidFill>
                  <a:srgbClr val="0000CC"/>
                </a:solidFill>
              </a:rPr>
              <a:t>είναι σε υπερκρίσιμη κατάσταση</a:t>
            </a:r>
            <a:endParaRPr lang="en-US" b="1" dirty="0">
              <a:solidFill>
                <a:srgbClr val="0000CC"/>
              </a:solidFill>
            </a:endParaRPr>
          </a:p>
          <a:p>
            <a:pPr marL="0" indent="0" eaLnBrk="1" hangingPunct="1">
              <a:buFontTx/>
              <a:buNone/>
              <a:defRPr/>
            </a:pPr>
            <a:endParaRPr lang="en-US" dirty="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95088538"/>
      </p:ext>
    </p:extLst>
  </p:cSld>
  <p:clrMapOvr>
    <a:masterClrMapping/>
  </p:clrMapOvr>
  <mc:AlternateContent xmlns:mc="http://schemas.openxmlformats.org/markup-compatibility/2006">
    <mc:Choice xmlns:p14="http://schemas.microsoft.com/office/powerpoint/2010/main" Requires="p14">
      <p:transition spd="slow" p14:dur="2000" advTm="2448"/>
    </mc:Choice>
    <mc:Fallback>
      <p:transition spd="slow" advTm="2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5476">
                                            <p:txEl>
                                              <p:pRg st="0" end="0"/>
                                            </p:txEl>
                                          </p:spTgt>
                                        </p:tgtEl>
                                        <p:attrNameLst>
                                          <p:attrName>style.visibility</p:attrName>
                                        </p:attrNameLst>
                                      </p:cBhvr>
                                      <p:to>
                                        <p:strVal val="visible"/>
                                      </p:to>
                                    </p:set>
                                    <p:animEffect transition="in" filter="fade">
                                      <p:cBhvr>
                                        <p:cTn id="11" dur="500"/>
                                        <p:tgtEl>
                                          <p:spTgt spid="10547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5476">
                                            <p:txEl>
                                              <p:pRg st="2" end="2"/>
                                            </p:txEl>
                                          </p:spTgt>
                                        </p:tgtEl>
                                        <p:attrNameLst>
                                          <p:attrName>style.visibility</p:attrName>
                                        </p:attrNameLst>
                                      </p:cBhvr>
                                      <p:to>
                                        <p:strVal val="visible"/>
                                      </p:to>
                                    </p:set>
                                    <p:animEffect transition="in" filter="fade">
                                      <p:cBhvr>
                                        <p:cTn id="16" dur="500"/>
                                        <p:tgtEl>
                                          <p:spTgt spid="1054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0547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ormAutofit fontScale="90000"/>
          </a:bodyPr>
          <a:lstStyle/>
          <a:p>
            <a:pPr eaLnBrk="1" hangingPunct="1"/>
            <a:endParaRPr lang="en-US" smtClean="0"/>
          </a:p>
        </p:txBody>
      </p:sp>
      <p:pic>
        <p:nvPicPr>
          <p:cNvPr id="93187" name="Picture 3" descr="flickr_Luc_aka_Idleeuw_jarmarb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Line 4"/>
          <p:cNvSpPr>
            <a:spLocks noChangeShapeType="1"/>
          </p:cNvSpPr>
          <p:nvPr/>
        </p:nvSpPr>
        <p:spPr bwMode="auto">
          <a:xfrm>
            <a:off x="2527300" y="2209800"/>
            <a:ext cx="2324100" cy="3810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89" name="Line 5"/>
          <p:cNvSpPr>
            <a:spLocks noChangeShapeType="1"/>
          </p:cNvSpPr>
          <p:nvPr/>
        </p:nvSpPr>
        <p:spPr bwMode="auto">
          <a:xfrm>
            <a:off x="2590800" y="2209800"/>
            <a:ext cx="1473200" cy="9144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2590800" y="2209800"/>
            <a:ext cx="1092200" cy="13335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1" name="Line 7"/>
          <p:cNvSpPr>
            <a:spLocks noChangeShapeType="1"/>
          </p:cNvSpPr>
          <p:nvPr/>
        </p:nvSpPr>
        <p:spPr bwMode="auto">
          <a:xfrm>
            <a:off x="2514600" y="2209800"/>
            <a:ext cx="685800" cy="11430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2" name="Line 8"/>
          <p:cNvSpPr>
            <a:spLocks noChangeShapeType="1"/>
          </p:cNvSpPr>
          <p:nvPr/>
        </p:nvSpPr>
        <p:spPr bwMode="auto">
          <a:xfrm>
            <a:off x="2514600" y="2209800"/>
            <a:ext cx="927100" cy="21844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3" name="Line 9"/>
          <p:cNvSpPr>
            <a:spLocks noChangeShapeType="1"/>
          </p:cNvSpPr>
          <p:nvPr/>
        </p:nvSpPr>
        <p:spPr bwMode="auto">
          <a:xfrm flipV="1">
            <a:off x="2527300" y="2197100"/>
            <a:ext cx="1397000" cy="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4" name="Text Box 10"/>
          <p:cNvSpPr txBox="1">
            <a:spLocks noChangeArrowheads="1"/>
          </p:cNvSpPr>
          <p:nvPr/>
        </p:nvSpPr>
        <p:spPr bwMode="auto">
          <a:xfrm>
            <a:off x="87809" y="1741488"/>
            <a:ext cx="4218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l-GR" b="1" i="0" dirty="0" smtClean="0">
                <a:solidFill>
                  <a:schemeClr val="bg1"/>
                </a:solidFill>
              </a:rPr>
              <a:t>Χώρος ανάμεσα σε πόρους</a:t>
            </a:r>
            <a:endParaRPr lang="en-US" b="1" i="0" dirty="0">
              <a:solidFill>
                <a:schemeClr val="bg1"/>
              </a:solidFill>
            </a:endParaRPr>
          </a:p>
        </p:txBody>
      </p:sp>
      <p:grpSp>
        <p:nvGrpSpPr>
          <p:cNvPr id="2" name="Group 16"/>
          <p:cNvGrpSpPr>
            <a:grpSpLocks/>
          </p:cNvGrpSpPr>
          <p:nvPr/>
        </p:nvGrpSpPr>
        <p:grpSpPr bwMode="auto">
          <a:xfrm>
            <a:off x="2057400" y="4251325"/>
            <a:ext cx="6096000" cy="1323975"/>
            <a:chOff x="1296" y="2678"/>
            <a:chExt cx="3840" cy="834"/>
          </a:xfrm>
        </p:grpSpPr>
        <p:sp>
          <p:nvSpPr>
            <p:cNvPr id="93199" name="Rectangle 13"/>
            <p:cNvSpPr>
              <a:spLocks noChangeArrowheads="1"/>
            </p:cNvSpPr>
            <p:nvPr/>
          </p:nvSpPr>
          <p:spPr bwMode="auto">
            <a:xfrm>
              <a:off x="1440" y="2736"/>
              <a:ext cx="3696" cy="768"/>
            </a:xfrm>
            <a:prstGeom prst="rect">
              <a:avLst/>
            </a:prstGeom>
            <a:gradFill rotWithShape="1">
              <a:gsLst>
                <a:gs pos="0">
                  <a:srgbClr val="006600">
                    <a:alpha val="89998"/>
                  </a:srgbClr>
                </a:gs>
                <a:gs pos="100000">
                  <a:srgbClr val="005F00">
                    <a:alpha val="17000"/>
                  </a:srgb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b="1"/>
            </a:p>
          </p:txBody>
        </p:sp>
        <p:sp>
          <p:nvSpPr>
            <p:cNvPr id="93200" name="Text Box 11"/>
            <p:cNvSpPr txBox="1">
              <a:spLocks noChangeArrowheads="1"/>
            </p:cNvSpPr>
            <p:nvPr/>
          </p:nvSpPr>
          <p:spPr bwMode="auto">
            <a:xfrm>
              <a:off x="1296" y="2678"/>
              <a:ext cx="3744"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spcBef>
                  <a:spcPct val="50000"/>
                </a:spcBef>
              </a:pPr>
              <a:r>
                <a:rPr lang="en-US" sz="3200" b="1" i="0" dirty="0">
                  <a:solidFill>
                    <a:srgbClr val="FFFF99"/>
                  </a:solidFill>
                </a:rPr>
                <a:t>   </a:t>
              </a:r>
              <a:r>
                <a:rPr lang="el-GR" sz="4000" b="1" i="0" dirty="0" smtClean="0">
                  <a:solidFill>
                    <a:srgbClr val="FFFF99"/>
                  </a:solidFill>
                </a:rPr>
                <a:t>πόροι </a:t>
              </a:r>
              <a:r>
                <a:rPr lang="en-US" sz="4000" b="1" i="0" dirty="0" smtClean="0">
                  <a:solidFill>
                    <a:srgbClr val="FFFF99"/>
                  </a:solidFill>
                </a:rPr>
                <a:t>+ </a:t>
              </a:r>
              <a:r>
                <a:rPr lang="el-GR" sz="4000" b="1" i="0" dirty="0" smtClean="0">
                  <a:solidFill>
                    <a:srgbClr val="FFFF99"/>
                  </a:solidFill>
                </a:rPr>
                <a:t>συνδέσεις </a:t>
              </a:r>
              <a:r>
                <a:rPr lang="en-US" sz="4000" b="1" i="0" dirty="0" smtClean="0">
                  <a:solidFill>
                    <a:srgbClr val="FFFF99"/>
                  </a:solidFill>
                </a:rPr>
                <a:t>= </a:t>
              </a:r>
              <a:r>
                <a:rPr lang="el-GR" sz="4000" b="1" i="0" dirty="0" smtClean="0">
                  <a:solidFill>
                    <a:srgbClr val="FFFF99"/>
                  </a:solidFill>
                </a:rPr>
                <a:t>διαπερατότητα</a:t>
              </a:r>
              <a:r>
                <a:rPr lang="en-US" sz="4000" b="1" i="0" dirty="0" smtClean="0">
                  <a:solidFill>
                    <a:srgbClr val="FFFF99"/>
                  </a:solidFill>
                </a:rPr>
                <a:t> </a:t>
              </a:r>
              <a:endParaRPr lang="en-US" sz="3200" b="1" i="0" dirty="0">
                <a:solidFill>
                  <a:srgbClr val="FFFF99"/>
                </a:solidFill>
              </a:endParaRPr>
            </a:p>
          </p:txBody>
        </p:sp>
      </p:grpSp>
      <p:grpSp>
        <p:nvGrpSpPr>
          <p:cNvPr id="3" name="Group 15"/>
          <p:cNvGrpSpPr>
            <a:grpSpLocks/>
          </p:cNvGrpSpPr>
          <p:nvPr/>
        </p:nvGrpSpPr>
        <p:grpSpPr bwMode="auto">
          <a:xfrm>
            <a:off x="685800" y="5621339"/>
            <a:ext cx="8458200" cy="1312862"/>
            <a:chOff x="432" y="3541"/>
            <a:chExt cx="5520" cy="827"/>
          </a:xfrm>
        </p:grpSpPr>
        <p:sp>
          <p:nvSpPr>
            <p:cNvPr id="93197" name="Rectangle 12"/>
            <p:cNvSpPr>
              <a:spLocks noChangeArrowheads="1"/>
            </p:cNvSpPr>
            <p:nvPr/>
          </p:nvSpPr>
          <p:spPr bwMode="auto">
            <a:xfrm>
              <a:off x="432" y="3552"/>
              <a:ext cx="5472" cy="816"/>
            </a:xfrm>
            <a:prstGeom prst="rect">
              <a:avLst/>
            </a:prstGeom>
            <a:gradFill rotWithShape="1">
              <a:gsLst>
                <a:gs pos="0">
                  <a:srgbClr val="0033CC">
                    <a:alpha val="89998"/>
                  </a:srgbClr>
                </a:gs>
                <a:gs pos="100000">
                  <a:srgbClr val="0030BE">
                    <a:alpha val="17000"/>
                  </a:srgb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b="1"/>
            </a:p>
          </p:txBody>
        </p:sp>
        <p:sp>
          <p:nvSpPr>
            <p:cNvPr id="93198" name="Text Box 14"/>
            <p:cNvSpPr txBox="1">
              <a:spLocks noChangeArrowheads="1"/>
            </p:cNvSpPr>
            <p:nvPr/>
          </p:nvSpPr>
          <p:spPr bwMode="auto">
            <a:xfrm>
              <a:off x="432" y="3541"/>
              <a:ext cx="5520"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spcBef>
                  <a:spcPct val="50000"/>
                </a:spcBef>
              </a:pPr>
              <a:r>
                <a:rPr lang="el-GR" sz="3200" b="1" i="0" dirty="0" smtClean="0">
                  <a:solidFill>
                    <a:srgbClr val="FFFF66"/>
                  </a:solidFill>
                </a:rPr>
                <a:t>Μια καλή ζώνη αποθήκευσης έχει καλή διαπερατότητα – πόροι </a:t>
              </a:r>
              <a:r>
                <a:rPr lang="el-GR" sz="3200" b="1" i="0" smtClean="0">
                  <a:solidFill>
                    <a:srgbClr val="FFFF66"/>
                  </a:solidFill>
                </a:rPr>
                <a:t>που επικοινωνούν</a:t>
              </a:r>
              <a:endParaRPr lang="en-US" sz="2800" b="1" i="0" dirty="0">
                <a:solidFill>
                  <a:srgbClr val="FFFF99"/>
                </a:solidFill>
              </a:endParaRPr>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91386450"/>
      </p:ext>
    </p:extLst>
  </p:cSld>
  <p:clrMapOvr>
    <a:masterClrMapping/>
  </p:clrMapOvr>
  <mc:AlternateContent xmlns:mc="http://schemas.openxmlformats.org/markup-compatibility/2006">
    <mc:Choice xmlns:p14="http://schemas.microsoft.com/office/powerpoint/2010/main" Requires="p14">
      <p:transition spd="slow" p14:dur="2000" advTm="3096"/>
    </mc:Choice>
    <mc:Fallback>
      <p:transition spd="slow" advTm="3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S_OilReservoirAndSea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07477"/>
            <a:ext cx="9144000" cy="5029200"/>
          </a:xfrm>
          <a:prstGeom prst="rect">
            <a:avLst/>
          </a:prstGeom>
        </p:spPr>
      </p:pic>
      <p:sp>
        <p:nvSpPr>
          <p:cNvPr id="104450" name="Rectangle 6"/>
          <p:cNvSpPr>
            <a:spLocks noGrp="1" noChangeArrowheads="1"/>
          </p:cNvSpPr>
          <p:nvPr>
            <p:ph type="sldNum" sz="quarter" idx="4294967295"/>
          </p:nvPr>
        </p:nvSpPr>
        <p:spPr>
          <a:xfrm>
            <a:off x="6934200" y="624840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091CC942-3EF0-4D98-83F6-077F53653656}" type="slidenum">
              <a:rPr lang="en-US" sz="1400" i="0" smtClean="0">
                <a:solidFill>
                  <a:schemeClr val="bg1"/>
                </a:solidFill>
              </a:rPr>
              <a:pPr eaLnBrk="1" hangingPunct="1"/>
              <a:t>47</a:t>
            </a:fld>
            <a:endParaRPr lang="en-US" sz="1400" i="0" smtClean="0">
              <a:solidFill>
                <a:schemeClr val="bg1"/>
              </a:solidFill>
            </a:endParaRPr>
          </a:p>
        </p:txBody>
      </p:sp>
      <p:sp>
        <p:nvSpPr>
          <p:cNvPr id="104451" name="Rectangle 2"/>
          <p:cNvSpPr>
            <a:spLocks noGrp="1" noChangeArrowheads="1"/>
          </p:cNvSpPr>
          <p:nvPr>
            <p:ph type="title"/>
          </p:nvPr>
        </p:nvSpPr>
        <p:spPr>
          <a:xfrm>
            <a:off x="179512" y="76200"/>
            <a:ext cx="8784976" cy="976536"/>
          </a:xfrm>
        </p:spPr>
        <p:txBody>
          <a:bodyPr>
            <a:noAutofit/>
          </a:bodyPr>
          <a:lstStyle/>
          <a:p>
            <a:r>
              <a:rPr lang="el-GR" sz="2400" smtClean="0"/>
              <a:t>Ότι συμβαίνει με το πετρέλαιο θα συμβεί και με το </a:t>
            </a:r>
            <a:r>
              <a:rPr lang="en-US" sz="2400" smtClean="0"/>
              <a:t>CO</a:t>
            </a:r>
            <a:r>
              <a:rPr lang="en-US" sz="2400" baseline="-25000" smtClean="0"/>
              <a:t>2</a:t>
            </a:r>
            <a:r>
              <a:rPr lang="el-GR" sz="2400" baseline="-25000" smtClean="0"/>
              <a:t> </a:t>
            </a:r>
            <a:r>
              <a:rPr lang="el-GR" sz="2400" smtClean="0"/>
              <a:t> : θα μετακινηθεί μέχρι να συναντήσει ένα αδιαπέραστο στρώμα</a:t>
            </a:r>
            <a:endParaRPr lang="en-US" sz="1400" i="1" baseline="-25000" dirty="0" smtClean="0"/>
          </a:p>
        </p:txBody>
      </p:sp>
      <p:sp>
        <p:nvSpPr>
          <p:cNvPr id="5" name="TextBox 4"/>
          <p:cNvSpPr txBox="1">
            <a:spLocks noChangeArrowheads="1"/>
          </p:cNvSpPr>
          <p:nvPr/>
        </p:nvSpPr>
        <p:spPr bwMode="auto">
          <a:xfrm>
            <a:off x="3429000" y="36576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r>
              <a:rPr lang="en-US">
                <a:solidFill>
                  <a:schemeClr val="bg1"/>
                </a:solidFill>
              </a:rPr>
              <a:t>Click here to start video.</a:t>
            </a:r>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7799503"/>
      </p:ext>
    </p:extLst>
  </p:cSld>
  <p:clrMapOvr>
    <a:masterClrMapping/>
  </p:clrMapOvr>
  <mc:AlternateContent xmlns:mc="http://schemas.openxmlformats.org/markup-compatibility/2006">
    <mc:Choice xmlns:p14="http://schemas.microsoft.com/office/powerpoint/2010/main" Requires="p14">
      <p:transition spd="slow" p14:dur="2000" advTm="1416"/>
    </mc:Choice>
    <mc:Fallback>
      <p:transition spd="slow" advTm="141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3" presetClass="exit" presetSubtype="32" fill="hold" grpId="0" nodeType="afterEffect">
                                  <p:stCondLst>
                                    <p:cond delay="2500"/>
                                  </p:stCondLst>
                                  <p:childTnLst>
                                    <p:anim calcmode="lin" valueType="num">
                                      <p:cBhvr>
                                        <p:cTn id="9" dur="500"/>
                                        <p:tgtEl>
                                          <p:spTgt spid="5"/>
                                        </p:tgtEl>
                                        <p:attrNameLst>
                                          <p:attrName>ppt_w</p:attrName>
                                        </p:attrNameLst>
                                      </p:cBhvr>
                                      <p:tavLst>
                                        <p:tav tm="0">
                                          <p:val>
                                            <p:strVal val="ppt_w"/>
                                          </p:val>
                                        </p:tav>
                                        <p:tav tm="100000">
                                          <p:val>
                                            <p:fltVal val="0"/>
                                          </p:val>
                                        </p:tav>
                                      </p:tavLst>
                                    </p:anim>
                                    <p:anim calcmode="lin" valueType="num">
                                      <p:cBhvr>
                                        <p:cTn id="10" dur="500"/>
                                        <p:tgtEl>
                                          <p:spTgt spid="5"/>
                                        </p:tgtEl>
                                        <p:attrNameLst>
                                          <p:attrName>ppt_h</p:attrName>
                                        </p:attrNameLst>
                                      </p:cBhvr>
                                      <p:tavLst>
                                        <p:tav tm="0">
                                          <p:val>
                                            <p:strVal val="ppt_h"/>
                                          </p:val>
                                        </p:tav>
                                        <p:tav tm="100000">
                                          <p:val>
                                            <p:fltVal val="0"/>
                                          </p:val>
                                        </p:tav>
                                      </p:tavLst>
                                    </p:anim>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7"/>
          <p:cNvPicPr>
            <a:picLocks noChangeAspect="1" noChangeArrowheads="1"/>
          </p:cNvPicPr>
          <p:nvPr/>
        </p:nvPicPr>
        <p:blipFill>
          <a:blip r:embed="rId6">
            <a:extLst>
              <a:ext uri="{28A0092B-C50C-407E-A947-70E740481C1C}">
                <a14:useLocalDpi xmlns:a14="http://schemas.microsoft.com/office/drawing/2010/main" val="0"/>
              </a:ext>
            </a:extLst>
          </a:blip>
          <a:srcRect l="21870" r="210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a:off x="76200" y="762000"/>
            <a:ext cx="1219200" cy="352425"/>
          </a:xfrm>
          <a:prstGeom prst="straightConnector1">
            <a:avLst/>
          </a:prstGeom>
          <a:solidFill>
            <a:schemeClr val="accent1"/>
          </a:solidFill>
          <a:ln w="76200" cap="flat" cmpd="sng" algn="ctr">
            <a:solidFill>
              <a:srgbClr val="99CC00"/>
            </a:solidFill>
            <a:prstDash val="solid"/>
            <a:round/>
            <a:headEnd type="none" w="med" len="med"/>
            <a:tailEnd type="arrow"/>
          </a:ln>
          <a:effectLst>
            <a:outerShdw blurRad="50800" dist="38100" dir="8100000" algn="tr" rotWithShape="0">
              <a:prstClr val="black">
                <a:alpha val="40000"/>
              </a:prstClr>
            </a:outerShdw>
          </a:effectLst>
        </p:spPr>
      </p:cxnSp>
      <p:cxnSp>
        <p:nvCxnSpPr>
          <p:cNvPr id="7" name="Straight Arrow Connector 6"/>
          <p:cNvCxnSpPr>
            <a:cxnSpLocks noChangeShapeType="1"/>
          </p:cNvCxnSpPr>
          <p:nvPr/>
        </p:nvCxnSpPr>
        <p:spPr bwMode="auto">
          <a:xfrm flipH="1">
            <a:off x="2133600" y="3162300"/>
            <a:ext cx="1143000" cy="533400"/>
          </a:xfrm>
          <a:prstGeom prst="straightConnector1">
            <a:avLst/>
          </a:prstGeom>
          <a:noFill/>
          <a:ln w="76200" algn="ctr">
            <a:solidFill>
              <a:srgbClr val="99CC00"/>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8"/>
          <p:cNvCxnSpPr/>
          <p:nvPr/>
        </p:nvCxnSpPr>
        <p:spPr bwMode="auto">
          <a:xfrm>
            <a:off x="2971800" y="2019300"/>
            <a:ext cx="990600" cy="419100"/>
          </a:xfrm>
          <a:prstGeom prst="straightConnector1">
            <a:avLst/>
          </a:prstGeom>
          <a:solidFill>
            <a:schemeClr val="accent1"/>
          </a:solidFill>
          <a:ln w="76200" cap="flat" cmpd="sng" algn="ctr">
            <a:solidFill>
              <a:srgbClr val="99CC00"/>
            </a:solidFill>
            <a:prstDash val="solid"/>
            <a:round/>
            <a:headEnd type="none" w="med" len="med"/>
            <a:tailEnd type="arrow"/>
          </a:ln>
          <a:effectLst>
            <a:outerShdw blurRad="50800" dist="38100" dir="8100000" algn="tr" rotWithShape="0">
              <a:prstClr val="black">
                <a:alpha val="40000"/>
              </a:prstClr>
            </a:outerShdw>
          </a:effectLst>
        </p:spPr>
      </p:cxnSp>
      <p:cxnSp>
        <p:nvCxnSpPr>
          <p:cNvPr id="13" name="Straight Arrow Connector 12"/>
          <p:cNvCxnSpPr/>
          <p:nvPr/>
        </p:nvCxnSpPr>
        <p:spPr bwMode="auto">
          <a:xfrm>
            <a:off x="5372100" y="4191000"/>
            <a:ext cx="1524000" cy="457200"/>
          </a:xfrm>
          <a:prstGeom prst="straightConnector1">
            <a:avLst/>
          </a:prstGeom>
          <a:solidFill>
            <a:schemeClr val="accent1"/>
          </a:solidFill>
          <a:ln w="76200" cap="flat" cmpd="sng" algn="ctr">
            <a:solidFill>
              <a:srgbClr val="99CC00"/>
            </a:solidFill>
            <a:prstDash val="solid"/>
            <a:round/>
            <a:headEnd type="none" w="med" len="med"/>
            <a:tailEnd type="arrow"/>
          </a:ln>
          <a:effectLst>
            <a:outerShdw blurRad="50800" dist="38100" dir="8100000" algn="tr" rotWithShape="0">
              <a:prstClr val="black">
                <a:alpha val="40000"/>
              </a:prstClr>
            </a:outerShdw>
          </a:effectLst>
        </p:spPr>
      </p:cxnSp>
      <p:cxnSp>
        <p:nvCxnSpPr>
          <p:cNvPr id="14" name="Straight Arrow Connector 13"/>
          <p:cNvCxnSpPr/>
          <p:nvPr/>
        </p:nvCxnSpPr>
        <p:spPr bwMode="auto">
          <a:xfrm>
            <a:off x="5791200" y="3257550"/>
            <a:ext cx="1219200" cy="342900"/>
          </a:xfrm>
          <a:prstGeom prst="straightConnector1">
            <a:avLst/>
          </a:prstGeom>
          <a:solidFill>
            <a:schemeClr val="accent1"/>
          </a:solidFill>
          <a:ln w="76200" cap="flat" cmpd="sng" algn="ctr">
            <a:solidFill>
              <a:srgbClr val="99CC00"/>
            </a:solidFill>
            <a:prstDash val="solid"/>
            <a:round/>
            <a:headEnd type="none" w="med" len="med"/>
            <a:tailEnd type="arrow"/>
          </a:ln>
          <a:effectLst>
            <a:outerShdw blurRad="50800" dist="38100" dir="8100000" algn="tr" rotWithShape="0">
              <a:prstClr val="black">
                <a:alpha val="40000"/>
              </a:prstClr>
            </a:outerShdw>
          </a:effectLst>
        </p:spPr>
      </p:cxnSp>
      <p:cxnSp>
        <p:nvCxnSpPr>
          <p:cNvPr id="15" name="Straight Arrow Connector 14"/>
          <p:cNvCxnSpPr/>
          <p:nvPr/>
        </p:nvCxnSpPr>
        <p:spPr bwMode="auto">
          <a:xfrm>
            <a:off x="6248400" y="2228850"/>
            <a:ext cx="1295400" cy="361950"/>
          </a:xfrm>
          <a:prstGeom prst="straightConnector1">
            <a:avLst/>
          </a:prstGeom>
          <a:solidFill>
            <a:schemeClr val="accent1"/>
          </a:solidFill>
          <a:ln w="76200" cap="flat" cmpd="sng" algn="ctr">
            <a:solidFill>
              <a:srgbClr val="99CC00"/>
            </a:solidFill>
            <a:prstDash val="solid"/>
            <a:round/>
            <a:headEnd type="none" w="med" len="med"/>
            <a:tailEnd type="arrow"/>
          </a:ln>
          <a:effectLst>
            <a:outerShdw blurRad="50800" dist="38100" dir="8100000" algn="tr" rotWithShape="0">
              <a:prstClr val="black">
                <a:alpha val="40000"/>
              </a:prstClr>
            </a:outerShdw>
          </a:effectLst>
        </p:spPr>
      </p:cxnSp>
      <p:sp>
        <p:nvSpPr>
          <p:cNvPr id="12" name="Text Box 8"/>
          <p:cNvSpPr txBox="1">
            <a:spLocks noChangeArrowheads="1"/>
          </p:cNvSpPr>
          <p:nvPr/>
        </p:nvSpPr>
        <p:spPr bwMode="auto">
          <a:xfrm>
            <a:off x="914400" y="247471"/>
            <a:ext cx="7475682" cy="646331"/>
          </a:xfrm>
          <a:prstGeom prst="rect">
            <a:avLst/>
          </a:prstGeom>
          <a:gradFill rotWithShape="1">
            <a:gsLst>
              <a:gs pos="0">
                <a:srgbClr val="663300">
                  <a:alpha val="80000"/>
                </a:srgbClr>
              </a:gs>
              <a:gs pos="100000">
                <a:srgbClr val="663300">
                  <a:gamma/>
                  <a:tint val="73725"/>
                  <a:invGamma/>
                  <a:alpha val="0"/>
                </a:srgbClr>
              </a:gs>
            </a:gsLst>
            <a:path path="shape">
              <a:fillToRect l="50000" t="50000" r="50000" b="50000"/>
            </a:path>
          </a:gradFill>
          <a:ln w="9525">
            <a:noFill/>
            <a:miter lim="800000"/>
            <a:headEnd/>
            <a:tailEnd/>
          </a:ln>
          <a:effectLst/>
        </p:spPr>
        <p:txBody>
          <a:bodyPr>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ctr" eaLnBrk="1" hangingPunct="1">
              <a:defRPr/>
            </a:pPr>
            <a:r>
              <a:rPr lang="el-GR" sz="3600" i="0" dirty="0" smtClean="0">
                <a:solidFill>
                  <a:srgbClr val="FFFF66"/>
                </a:solidFill>
                <a:effectLst>
                  <a:outerShdw blurRad="38100" dist="38100" dir="2700000" algn="tl">
                    <a:srgbClr val="000000"/>
                  </a:outerShdw>
                </a:effectLst>
                <a:latin typeface="Arial" pitchFamily="34" charset="0"/>
                <a:cs typeface="Arial" pitchFamily="34" charset="0"/>
              </a:rPr>
              <a:t>Ιζηματογενή πετρώματα</a:t>
            </a:r>
            <a:endParaRPr lang="en-US" sz="3600" i="0" dirty="0" smtClean="0">
              <a:solidFill>
                <a:srgbClr val="FFFF66"/>
              </a:solidFill>
              <a:effectLst>
                <a:outerShdw blurRad="38100" dist="38100" dir="2700000" algn="tl">
                  <a:srgbClr val="000000"/>
                </a:outerShdw>
              </a:effectLst>
              <a:latin typeface="Arial" pitchFamily="34" charset="0"/>
              <a:cs typeface="Arial"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43617471"/>
      </p:ext>
    </p:extLst>
  </p:cSld>
  <p:clrMapOvr>
    <a:masterClrMapping/>
  </p:clrMapOvr>
  <mc:AlternateContent xmlns:mc="http://schemas.openxmlformats.org/markup-compatibility/2006">
    <mc:Choice xmlns:p14="http://schemas.microsoft.com/office/powerpoint/2010/main" Requires="p14">
      <p:transition spd="slow" p14:dur="2000" advTm="18198"/>
    </mc:Choice>
    <mc:Fallback>
      <p:transition spd="slow" advTm="1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nodeType="withGroup">
                            <p:stCondLst>
                              <p:cond delay="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nodeType="withGroup">
                            <p:stCondLst>
                              <p:cond delay="1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nodeType="withGroup">
                            <p:stCondLst>
                              <p:cond delay="150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nodeType="afterGroup">
                            <p:stCondLst>
                              <p:cond delay="2000"/>
                            </p:stCondLst>
                            <p:childTnLst>
                              <p:par>
                                <p:cTn id="25" presetID="22" presetClass="entr" presetSubtype="1"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nodeType="afterGroup">
                            <p:stCondLst>
                              <p:cond delay="2500"/>
                            </p:stCondLst>
                            <p:childTnLst>
                              <p:par>
                                <p:cTn id="29" presetID="22"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a:xfrm>
            <a:off x="457200" y="0"/>
            <a:ext cx="8229600" cy="1249363"/>
          </a:xfrm>
        </p:spPr>
        <p:txBody>
          <a:bodyPr>
            <a:normAutofit/>
          </a:bodyPr>
          <a:lstStyle/>
          <a:p>
            <a:pPr>
              <a:lnSpc>
                <a:spcPct val="90000"/>
              </a:lnSpc>
              <a:spcBef>
                <a:spcPct val="20000"/>
              </a:spcBef>
            </a:pPr>
            <a:r>
              <a:rPr lang="el-GR" dirty="0" smtClean="0"/>
              <a:t>Ιζηματογενή πετρώματα και ζώνες αποθήκευσης</a:t>
            </a:r>
            <a:endParaRPr lang="en-US" dirty="0" smtClean="0"/>
          </a:p>
        </p:txBody>
      </p:sp>
      <p:pic>
        <p:nvPicPr>
          <p:cNvPr id="94212" name="Picture 3" descr="sandston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0150"/>
            <a:ext cx="3352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descr="shale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1200150"/>
            <a:ext cx="2895600" cy="5657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5" descr="03580-04075-5_Limesto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9663" y="1181100"/>
            <a:ext cx="2954337" cy="5676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4215" name="Rectangle 6"/>
          <p:cNvSpPr>
            <a:spLocks noChangeArrowheads="1"/>
          </p:cNvSpPr>
          <p:nvPr/>
        </p:nvSpPr>
        <p:spPr bwMode="auto">
          <a:xfrm>
            <a:off x="228600" y="1809750"/>
            <a:ext cx="2971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400" b="1" i="0" dirty="0" smtClean="0">
                <a:solidFill>
                  <a:srgbClr val="FFFF00"/>
                </a:solidFill>
                <a:latin typeface="Arial" pitchFamily="34" charset="0"/>
                <a:cs typeface="Arial" pitchFamily="34" charset="0"/>
              </a:rPr>
              <a:t>Sandstone</a:t>
            </a:r>
            <a:endParaRPr lang="en-US" sz="2400" b="1" i="0" dirty="0">
              <a:solidFill>
                <a:srgbClr val="FFFF00"/>
              </a:solidFill>
              <a:latin typeface="Arial" pitchFamily="34" charset="0"/>
              <a:cs typeface="Arial" pitchFamily="34" charset="0"/>
            </a:endParaRPr>
          </a:p>
        </p:txBody>
      </p:sp>
      <p:sp>
        <p:nvSpPr>
          <p:cNvPr id="94216" name="Rectangle 8"/>
          <p:cNvSpPr>
            <a:spLocks noChangeArrowheads="1"/>
          </p:cNvSpPr>
          <p:nvPr/>
        </p:nvSpPr>
        <p:spPr bwMode="auto">
          <a:xfrm>
            <a:off x="3352800" y="1676400"/>
            <a:ext cx="281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l-GR" sz="2400" b="1" i="0" dirty="0" smtClean="0">
                <a:solidFill>
                  <a:srgbClr val="FFFF00"/>
                </a:solidFill>
                <a:latin typeface="Arial" pitchFamily="34" charset="0"/>
                <a:cs typeface="Arial" pitchFamily="34" charset="0"/>
              </a:rPr>
              <a:t>σχιστόλιθος</a:t>
            </a:r>
            <a:endParaRPr lang="en-US" sz="2400" b="1" i="0" dirty="0">
              <a:solidFill>
                <a:srgbClr val="FFFF00"/>
              </a:solidFill>
              <a:latin typeface="Arial" pitchFamily="34" charset="0"/>
              <a:cs typeface="Arial" pitchFamily="34" charset="0"/>
            </a:endParaRPr>
          </a:p>
        </p:txBody>
      </p:sp>
      <p:sp>
        <p:nvSpPr>
          <p:cNvPr id="94217" name="Rectangle 9"/>
          <p:cNvSpPr>
            <a:spLocks noGrp="1" noChangeArrowheads="1"/>
          </p:cNvSpPr>
          <p:nvPr>
            <p:ph type="body" idx="1"/>
          </p:nvPr>
        </p:nvSpPr>
        <p:spPr>
          <a:xfrm>
            <a:off x="6248400" y="1752600"/>
            <a:ext cx="2133600" cy="1600200"/>
          </a:xfrm>
        </p:spPr>
        <p:txBody>
          <a:bodyPr>
            <a:normAutofit fontScale="92500" lnSpcReduction="10000"/>
          </a:bodyPr>
          <a:lstStyle/>
          <a:p>
            <a:pPr algn="ctr" eaLnBrk="1" hangingPunct="1">
              <a:buFontTx/>
              <a:buNone/>
            </a:pPr>
            <a:r>
              <a:rPr lang="el-GR" b="1" dirty="0" smtClean="0">
                <a:solidFill>
                  <a:srgbClr val="FFFF00"/>
                </a:solidFill>
              </a:rPr>
              <a:t>Κοραλλιογενείς πλάκες μετατρέπονται σε ασβεστόλιθο</a:t>
            </a:r>
            <a:endParaRPr lang="en-US" b="1" dirty="0" smtClean="0">
              <a:solidFill>
                <a:srgbClr val="FFFF00"/>
              </a:solidFill>
            </a:endParaRPr>
          </a:p>
        </p:txBody>
      </p:sp>
      <p:sp>
        <p:nvSpPr>
          <p:cNvPr id="13" name="TextBox 12"/>
          <p:cNvSpPr txBox="1">
            <a:spLocks noChangeArrowheads="1"/>
          </p:cNvSpPr>
          <p:nvPr/>
        </p:nvSpPr>
        <p:spPr bwMode="auto">
          <a:xfrm>
            <a:off x="755576" y="5486400"/>
            <a:ext cx="21602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pitchFamily="34" charset="0"/>
              </a:defRPr>
            </a:lvl1pPr>
            <a:lvl2pPr marL="742950" indent="-285750" eaLnBrk="0" hangingPunct="0">
              <a:defRPr b="1" i="1">
                <a:solidFill>
                  <a:schemeClr val="tx1"/>
                </a:solidFill>
                <a:latin typeface="Arial" pitchFamily="34" charset="0"/>
              </a:defRPr>
            </a:lvl2pPr>
            <a:lvl3pPr marL="1143000" indent="-228600" eaLnBrk="0" hangingPunct="0">
              <a:defRPr b="1" i="1">
                <a:solidFill>
                  <a:schemeClr val="tx1"/>
                </a:solidFill>
                <a:latin typeface="Arial" pitchFamily="34" charset="0"/>
              </a:defRPr>
            </a:lvl3pPr>
            <a:lvl4pPr marL="1600200" indent="-228600" eaLnBrk="0" hangingPunct="0">
              <a:defRPr b="1" i="1">
                <a:solidFill>
                  <a:schemeClr val="tx1"/>
                </a:solidFill>
                <a:latin typeface="Arial" pitchFamily="34" charset="0"/>
              </a:defRPr>
            </a:lvl4pPr>
            <a:lvl5pPr marL="2057400" indent="-228600" eaLnBrk="0" hangingPunct="0">
              <a:defRPr b="1" i="1">
                <a:solidFill>
                  <a:schemeClr val="tx1"/>
                </a:solidFill>
                <a:latin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defRPr>
            </a:lvl9pPr>
          </a:lstStyle>
          <a:p>
            <a:pPr algn="ctr" eaLnBrk="1" hangingPunct="1"/>
            <a:r>
              <a:rPr lang="el-GR" sz="2400" i="0" dirty="0" smtClean="0">
                <a:solidFill>
                  <a:srgbClr val="FFFF00"/>
                </a:solidFill>
                <a:cs typeface="Arial" pitchFamily="34" charset="0"/>
              </a:rPr>
              <a:t>Καλή αποθήκευση</a:t>
            </a:r>
            <a:endParaRPr lang="en-US" sz="2400" i="0" dirty="0">
              <a:solidFill>
                <a:srgbClr val="FFFF00"/>
              </a:solidFill>
              <a:cs typeface="Arial" pitchFamily="34" charset="0"/>
            </a:endParaRPr>
          </a:p>
        </p:txBody>
      </p:sp>
      <p:sp>
        <p:nvSpPr>
          <p:cNvPr id="14" name="TextBox 13"/>
          <p:cNvSpPr txBox="1">
            <a:spLocks noChangeArrowheads="1"/>
          </p:cNvSpPr>
          <p:nvPr/>
        </p:nvSpPr>
        <p:spPr bwMode="auto">
          <a:xfrm>
            <a:off x="3491880" y="5429250"/>
            <a:ext cx="2146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pitchFamily="34" charset="0"/>
              </a:defRPr>
            </a:lvl1pPr>
            <a:lvl2pPr marL="742950" indent="-285750" eaLnBrk="0" hangingPunct="0">
              <a:defRPr b="1" i="1">
                <a:solidFill>
                  <a:schemeClr val="tx1"/>
                </a:solidFill>
                <a:latin typeface="Arial" pitchFamily="34" charset="0"/>
              </a:defRPr>
            </a:lvl2pPr>
            <a:lvl3pPr marL="1143000" indent="-228600" eaLnBrk="0" hangingPunct="0">
              <a:defRPr b="1" i="1">
                <a:solidFill>
                  <a:schemeClr val="tx1"/>
                </a:solidFill>
                <a:latin typeface="Arial" pitchFamily="34" charset="0"/>
              </a:defRPr>
            </a:lvl3pPr>
            <a:lvl4pPr marL="1600200" indent="-228600" eaLnBrk="0" hangingPunct="0">
              <a:defRPr b="1" i="1">
                <a:solidFill>
                  <a:schemeClr val="tx1"/>
                </a:solidFill>
                <a:latin typeface="Arial" pitchFamily="34" charset="0"/>
              </a:defRPr>
            </a:lvl4pPr>
            <a:lvl5pPr marL="2057400" indent="-228600" eaLnBrk="0" hangingPunct="0">
              <a:defRPr b="1" i="1">
                <a:solidFill>
                  <a:schemeClr val="tx1"/>
                </a:solidFill>
                <a:latin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defRPr>
            </a:lvl9pPr>
          </a:lstStyle>
          <a:p>
            <a:pPr algn="ctr" eaLnBrk="1" hangingPunct="1"/>
            <a:r>
              <a:rPr lang="el-GR" sz="2400" i="0" dirty="0" smtClean="0">
                <a:solidFill>
                  <a:srgbClr val="FFFF00"/>
                </a:solidFill>
                <a:cs typeface="Arial" pitchFamily="34" charset="0"/>
              </a:rPr>
              <a:t>Μέτρια αποθήκευση</a:t>
            </a:r>
            <a:endParaRPr lang="en-US" sz="2400" i="0" dirty="0">
              <a:solidFill>
                <a:srgbClr val="FFFF00"/>
              </a:solidFill>
              <a:cs typeface="Arial" pitchFamily="34" charset="0"/>
            </a:endParaRPr>
          </a:p>
        </p:txBody>
      </p:sp>
      <p:sp>
        <p:nvSpPr>
          <p:cNvPr id="15" name="TextBox 14"/>
          <p:cNvSpPr txBox="1">
            <a:spLocks noChangeArrowheads="1"/>
          </p:cNvSpPr>
          <p:nvPr/>
        </p:nvSpPr>
        <p:spPr bwMode="auto">
          <a:xfrm>
            <a:off x="6884988" y="5491163"/>
            <a:ext cx="21515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pitchFamily="34" charset="0"/>
              </a:defRPr>
            </a:lvl1pPr>
            <a:lvl2pPr marL="742950" indent="-285750" eaLnBrk="0" hangingPunct="0">
              <a:defRPr b="1" i="1">
                <a:solidFill>
                  <a:schemeClr val="tx1"/>
                </a:solidFill>
                <a:latin typeface="Arial" pitchFamily="34" charset="0"/>
              </a:defRPr>
            </a:lvl2pPr>
            <a:lvl3pPr marL="1143000" indent="-228600" eaLnBrk="0" hangingPunct="0">
              <a:defRPr b="1" i="1">
                <a:solidFill>
                  <a:schemeClr val="tx1"/>
                </a:solidFill>
                <a:latin typeface="Arial" pitchFamily="34" charset="0"/>
              </a:defRPr>
            </a:lvl3pPr>
            <a:lvl4pPr marL="1600200" indent="-228600" eaLnBrk="0" hangingPunct="0">
              <a:defRPr b="1" i="1">
                <a:solidFill>
                  <a:schemeClr val="tx1"/>
                </a:solidFill>
                <a:latin typeface="Arial" pitchFamily="34" charset="0"/>
              </a:defRPr>
            </a:lvl4pPr>
            <a:lvl5pPr marL="2057400" indent="-228600" eaLnBrk="0" hangingPunct="0">
              <a:defRPr b="1" i="1">
                <a:solidFill>
                  <a:schemeClr val="tx1"/>
                </a:solidFill>
                <a:latin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defRPr>
            </a:lvl9pPr>
          </a:lstStyle>
          <a:p>
            <a:pPr algn="ctr" eaLnBrk="1" hangingPunct="1"/>
            <a:r>
              <a:rPr lang="el-GR" sz="2400" i="0" dirty="0" smtClean="0">
                <a:solidFill>
                  <a:srgbClr val="FFFF00"/>
                </a:solidFill>
                <a:cs typeface="Arial" pitchFamily="34" charset="0"/>
              </a:rPr>
              <a:t>Καλή αποθήκευση</a:t>
            </a:r>
            <a:endParaRPr lang="en-US" sz="2400" i="0" dirty="0">
              <a:solidFill>
                <a:srgbClr val="FFFF00"/>
              </a:solidFill>
              <a:cs typeface="Arial"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941469"/>
      </p:ext>
    </p:extLst>
  </p:cSld>
  <p:clrMapOvr>
    <a:masterClrMapping/>
  </p:clrMapOvr>
  <mc:AlternateContent xmlns:mc="http://schemas.openxmlformats.org/markup-compatibility/2006">
    <mc:Choice xmlns:p14="http://schemas.microsoft.com/office/powerpoint/2010/main" Requires="p14">
      <p:transition spd="slow" p14:dur="2000" advTm="54923"/>
    </mc:Choice>
    <mc:Fallback>
      <p:transition spd="slow" advTm="54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8640"/>
            <a:ext cx="8229600" cy="562074"/>
          </a:xfrm>
        </p:spPr>
        <p:txBody>
          <a:bodyPr>
            <a:normAutofit fontScale="90000"/>
          </a:bodyPr>
          <a:lstStyle/>
          <a:p>
            <a:r>
              <a:rPr lang="el-GR" b="1" smtClean="0">
                <a:solidFill>
                  <a:srgbClr val="C00000"/>
                </a:solidFill>
              </a:rPr>
              <a:t>ΤΑ ΔΕΔΟΜΕΝΑ</a:t>
            </a:r>
            <a:endParaRPr lang="en-GB" b="1">
              <a:solidFill>
                <a:srgbClr val="C00000"/>
              </a:solidFill>
            </a:endParaRPr>
          </a:p>
        </p:txBody>
      </p:sp>
      <p:sp>
        <p:nvSpPr>
          <p:cNvPr id="4" name="Content Placeholder 3"/>
          <p:cNvSpPr>
            <a:spLocks noGrp="1"/>
          </p:cNvSpPr>
          <p:nvPr>
            <p:ph idx="1"/>
          </p:nvPr>
        </p:nvSpPr>
        <p:spPr>
          <a:xfrm>
            <a:off x="251520" y="692126"/>
            <a:ext cx="8496944" cy="6049242"/>
          </a:xfrm>
        </p:spPr>
        <p:txBody>
          <a:bodyPr>
            <a:noAutofit/>
          </a:bodyPr>
          <a:lstStyle/>
          <a:p>
            <a:pPr marL="0" indent="0">
              <a:buNone/>
            </a:pPr>
            <a:r>
              <a:rPr lang="el-GR" sz="2000" smtClean="0"/>
              <a:t>ΓΙΑ ΠΕΡΙΣΣΟΤΕΡΟ ΑΠΟ 3 ΔΕΚΑΕΤΙΕΣ ΟΙ ΕΠΙΣΤΗΜΟΝΕΣ ΕΧΟΥΝ ΠΡΟΒΛΕΨΕΙ </a:t>
            </a:r>
            <a:r>
              <a:rPr lang="el-GR" sz="2000" smtClean="0"/>
              <a:t>ΟΤΙ </a:t>
            </a:r>
            <a:r>
              <a:rPr lang="el-GR" sz="2000" smtClean="0"/>
              <a:t>Ο ΔΙΠΛΑΣΙΑΣΜΟΣ (ΣΕ ΣΧΕΣΗ ΜΕ ΤΑ ΠΡΟ-ΒΙΟΜΗΧΑΝΙΚΗΣ ΕΠΟΧΗΣ ΕΠΙΠΕΔΑ) ΤΟΥ </a:t>
            </a:r>
            <a:r>
              <a:rPr lang="en-GB" sz="2000" smtClean="0"/>
              <a:t>CO</a:t>
            </a:r>
            <a:r>
              <a:rPr lang="en-GB" sz="2000" baseline="-25000" smtClean="0"/>
              <a:t>2</a:t>
            </a:r>
            <a:r>
              <a:rPr lang="en-GB" sz="2000" smtClean="0"/>
              <a:t> </a:t>
            </a:r>
            <a:r>
              <a:rPr lang="el-GR" sz="2000" smtClean="0"/>
              <a:t>ΣΤΗΝ ΑΤΜΟΣΦΑΙΡΑ ΘΑ ΘΕΡΜΑΝΕΙ ΤΗΝ ΕΠΙΦΑΝΕΙΑ ΤΗΣ ΓΗΣ </a:t>
            </a:r>
            <a:r>
              <a:rPr lang="el-GR" sz="2000" smtClean="0"/>
              <a:t>ΚΑΤΑ </a:t>
            </a:r>
            <a:r>
              <a:rPr lang="el-GR" sz="2000" smtClean="0"/>
              <a:t>1.5 – 4.5 </a:t>
            </a:r>
            <a:r>
              <a:rPr lang="en-GB" sz="2000" baseline="30000" smtClean="0"/>
              <a:t>o</a:t>
            </a:r>
            <a:r>
              <a:rPr lang="en-GB" sz="2000" smtClean="0"/>
              <a:t>C. </a:t>
            </a:r>
            <a:endParaRPr lang="en-GB" sz="2000" smtClean="0"/>
          </a:p>
          <a:p>
            <a:pPr marL="0" indent="0">
              <a:buNone/>
            </a:pPr>
            <a:endParaRPr lang="en-GB" sz="2000" smtClean="0"/>
          </a:p>
          <a:p>
            <a:pPr marL="0" indent="0">
              <a:buNone/>
            </a:pPr>
            <a:r>
              <a:rPr lang="el-GR" sz="2000" smtClean="0"/>
              <a:t>Η ΤΕΛΕΥΤΑΙΑ ΕΚΘΕΣΗ </a:t>
            </a:r>
            <a:r>
              <a:rPr lang="el-GR" sz="2000" smtClean="0"/>
              <a:t>ΑΠΟ </a:t>
            </a:r>
            <a:r>
              <a:rPr lang="el-GR" sz="2000" smtClean="0"/>
              <a:t>ΤΗΝ </a:t>
            </a:r>
            <a:r>
              <a:rPr lang="en-GB" sz="2000" smtClean="0"/>
              <a:t>IPCC</a:t>
            </a:r>
            <a:r>
              <a:rPr lang="el-GR" sz="2000" smtClean="0"/>
              <a:t> ΤΟ</a:t>
            </a:r>
            <a:r>
              <a:rPr lang="en-GB" sz="2000" smtClean="0"/>
              <a:t> </a:t>
            </a:r>
            <a:r>
              <a:rPr lang="el-GR" sz="2000" smtClean="0"/>
              <a:t>ΕΠΙΒΕΒΑΙΩΝΕΙ ΜΕ ΜΕΓΑΛΥΤΕΡΗ </a:t>
            </a:r>
            <a:r>
              <a:rPr lang="el-GR" sz="2000" smtClean="0"/>
              <a:t>ΑΣΦΑΛΕΙΑ, ΟΠΩΣ </a:t>
            </a:r>
            <a:r>
              <a:rPr lang="el-GR" sz="2000" smtClean="0"/>
              <a:t>ΕΠΙΣΗΣ </a:t>
            </a:r>
            <a:r>
              <a:rPr lang="el-GR" sz="2000" smtClean="0"/>
              <a:t>ΟΤΙ  </a:t>
            </a:r>
            <a:r>
              <a:rPr lang="el-GR" sz="2000" smtClean="0"/>
              <a:t>ΥΠΕΥΘΥΝΕΣ </a:t>
            </a:r>
            <a:r>
              <a:rPr lang="el-GR" sz="2000" smtClean="0"/>
              <a:t>ΕΙΝΑΙ </a:t>
            </a:r>
            <a:r>
              <a:rPr lang="el-GR" sz="2000" smtClean="0"/>
              <a:t>ΟΙ ΕΚΠΟΜΠΕΣ ΑΝΘΡΩΠΟΓΕΝΩΝ ΑΕΡΙΩΝ ΤΟΥ ΦΑΙΝΟΜΕΝΟΥ ΤΟΥ ΘΕΡΜΟΚΗΠΙΟΥ</a:t>
            </a:r>
            <a:r>
              <a:rPr lang="el-GR" sz="2000" smtClean="0"/>
              <a:t>.</a:t>
            </a:r>
          </a:p>
          <a:p>
            <a:pPr marL="0" indent="0">
              <a:buNone/>
            </a:pPr>
            <a:endParaRPr lang="el-GR" sz="2000" smtClean="0"/>
          </a:p>
          <a:p>
            <a:pPr marL="0" indent="0">
              <a:buNone/>
            </a:pPr>
            <a:r>
              <a:rPr lang="el-GR" sz="2000" smtClean="0"/>
              <a:t>ΤΕΛΙΚΟ ΣΥΜΠΕΡΑΣΜΑ ΤΗΣ </a:t>
            </a:r>
            <a:r>
              <a:rPr lang="en-GB" sz="2000" smtClean="0"/>
              <a:t>IPCC </a:t>
            </a:r>
            <a:r>
              <a:rPr lang="el-GR" sz="2000" smtClean="0"/>
              <a:t>ΕΙΝΑΙ ΟΤΙ </a:t>
            </a:r>
            <a:r>
              <a:rPr lang="el-GR" sz="2000" smtClean="0"/>
              <a:t>ΑΝ ΟΙ ΣΗΜΕΡΙΝΕΣ ΤΑΣΕΙΣ ΕΚΠΟΜΠΩΝ ΣΥΝΕΧΙΣΤΟΥΝ, ΤΟΤΕ :</a:t>
            </a:r>
          </a:p>
          <a:p>
            <a:pPr>
              <a:buFontTx/>
              <a:buChar char="-"/>
            </a:pPr>
            <a:r>
              <a:rPr lang="el-GR" sz="2000" smtClean="0"/>
              <a:t>Η ΑΝΟΔΟΣ ΤΗΣ ΘΕΡΜΟΚΡΑΣΙΑΣ ΘΑ </a:t>
            </a:r>
            <a:r>
              <a:rPr lang="el-GR" sz="2000" smtClean="0"/>
              <a:t>ΕΙΝΑΙ </a:t>
            </a:r>
            <a:r>
              <a:rPr lang="el-GR" sz="2000" smtClean="0"/>
              <a:t>ΤΗΣ ΤΑΞΕΩΣ </a:t>
            </a:r>
            <a:r>
              <a:rPr lang="el-GR" sz="2000" smtClean="0"/>
              <a:t>ΤΩΝ </a:t>
            </a:r>
            <a:r>
              <a:rPr lang="el-GR" sz="2000" smtClean="0"/>
              <a:t>5</a:t>
            </a:r>
            <a:r>
              <a:rPr lang="en-GB" sz="2000" baseline="30000" smtClean="0"/>
              <a:t>o</a:t>
            </a:r>
            <a:r>
              <a:rPr lang="en-GB" sz="2000" smtClean="0"/>
              <a:t>C </a:t>
            </a:r>
            <a:r>
              <a:rPr lang="el-GR" sz="2000" smtClean="0"/>
              <a:t>ΜΕΧΡΙ ΤΟ ΤΕΛΟΣ ΤΟΥ 21</a:t>
            </a:r>
            <a:r>
              <a:rPr lang="el-GR" sz="2000" baseline="30000" smtClean="0"/>
              <a:t>ου</a:t>
            </a:r>
            <a:r>
              <a:rPr lang="el-GR" sz="2000" smtClean="0"/>
              <a:t> ΑΙΩΝΑ</a:t>
            </a:r>
          </a:p>
          <a:p>
            <a:pPr>
              <a:buFontTx/>
              <a:buChar char="-"/>
            </a:pPr>
            <a:r>
              <a:rPr lang="el-GR" sz="2000" smtClean="0"/>
              <a:t>Η ΣΤΑΘΜΗ ΤΗΣ ΘΑΛΑΣΣΑΣ ΘΑ ΑΝΕΛΘΕΙ ΕΩΣ 1 </a:t>
            </a:r>
            <a:r>
              <a:rPr lang="en-GB" sz="2000" smtClean="0"/>
              <a:t>m</a:t>
            </a:r>
          </a:p>
          <a:p>
            <a:pPr>
              <a:buFontTx/>
              <a:buChar char="-"/>
            </a:pPr>
            <a:r>
              <a:rPr lang="el-GR" sz="2000" smtClean="0"/>
              <a:t>Ο ΑΡΚΤΙΚΟΣ ΩΚΕΑΝΟΣ ΘΑ </a:t>
            </a:r>
            <a:r>
              <a:rPr lang="el-GR" sz="2000" smtClean="0"/>
              <a:t>ΕΙΝΑΙ </a:t>
            </a:r>
            <a:r>
              <a:rPr lang="el-GR" sz="2000" smtClean="0"/>
              <a:t>ΕΛΕΥΘΕΡΟΣ ΠΑΓΩΝ ΤΟ ΚΑΛΟΚΑΙΡΙ ΜΕΧΡΙ ΤΟ 2050</a:t>
            </a:r>
          </a:p>
          <a:p>
            <a:pPr>
              <a:buFontTx/>
              <a:buChar char="-"/>
            </a:pPr>
            <a:r>
              <a:rPr lang="el-GR" sz="2000" smtClean="0"/>
              <a:t>ΘΑ ΑΥΞΗΘΕΙ Η ΣΥΧΝΟΤΗΤΑ ΚΑΙ ΔΡΙΜΥΤΗΤΑ ΤΩΝ ΚΑΥΣΩΝΩΝ, ΞΗΡΑΣΙΩΝ ΚΑΙ ΚΑΤΑΙΓΙΔΩΝ </a:t>
            </a:r>
            <a:endParaRPr lang="en-GB" sz="2000"/>
          </a:p>
        </p:txBody>
      </p:sp>
      <p:sp>
        <p:nvSpPr>
          <p:cNvPr id="2" name="Slide Number Placeholder 1"/>
          <p:cNvSpPr>
            <a:spLocks noGrp="1"/>
          </p:cNvSpPr>
          <p:nvPr>
            <p:ph type="sldNum" sz="quarter" idx="12"/>
          </p:nvPr>
        </p:nvSpPr>
        <p:spPr/>
        <p:txBody>
          <a:bodyPr/>
          <a:lstStyle/>
          <a:p>
            <a:fld id="{1AEF3502-B5B4-4977-A80B-E662EEB7E057}" type="slidenum">
              <a:rPr lang="en-US" altLang="en-US" smtClean="0"/>
              <a:pPr/>
              <a:t>5</a:t>
            </a:fld>
            <a:endParaRPr lang="en-US" alt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6652862"/>
      </p:ext>
    </p:extLst>
  </p:cSld>
  <p:clrMapOvr>
    <a:masterClrMapping/>
  </p:clrMapOvr>
  <mc:AlternateContent xmlns:mc="http://schemas.openxmlformats.org/markup-compatibility/2006">
    <mc:Choice xmlns:p14="http://schemas.microsoft.com/office/powerpoint/2010/main" Requires="p14">
      <p:transition spd="slow" p14:dur="2000" advTm="110758"/>
    </mc:Choice>
    <mc:Fallback>
      <p:transition spd="slow" advTm="110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57200" y="116632"/>
            <a:ext cx="3970784" cy="1102568"/>
          </a:xfrm>
        </p:spPr>
        <p:txBody>
          <a:bodyPr>
            <a:noAutofit/>
          </a:bodyPr>
          <a:lstStyle/>
          <a:p>
            <a:pPr algn="l"/>
            <a:r>
              <a:rPr lang="el-GR" sz="2400" b="1" smtClean="0">
                <a:solidFill>
                  <a:srgbClr val="C00000"/>
                </a:solidFill>
              </a:rPr>
              <a:t>Ανάγκη για : </a:t>
            </a:r>
            <a:br>
              <a:rPr lang="el-GR" sz="2400" b="1" smtClean="0">
                <a:solidFill>
                  <a:srgbClr val="C00000"/>
                </a:solidFill>
              </a:rPr>
            </a:br>
            <a:r>
              <a:rPr lang="el-GR" sz="2400" b="1" smtClean="0">
                <a:solidFill>
                  <a:srgbClr val="C00000"/>
                </a:solidFill>
              </a:rPr>
              <a:t>Προστασία </a:t>
            </a:r>
            <a:r>
              <a:rPr lang="el-GR" sz="2400" b="1" dirty="0" smtClean="0">
                <a:solidFill>
                  <a:srgbClr val="C00000"/>
                </a:solidFill>
              </a:rPr>
              <a:t>υδροφόρου ορίζοντα</a:t>
            </a:r>
            <a:endParaRPr lang="en-US" sz="2400" b="1" dirty="0" smtClean="0">
              <a:solidFill>
                <a:srgbClr val="C00000"/>
              </a:solidFill>
            </a:endParaRPr>
          </a:p>
        </p:txBody>
      </p:sp>
      <p:sp>
        <p:nvSpPr>
          <p:cNvPr id="108547" name="Slide Number Placeholder 2"/>
          <p:cNvSpPr>
            <a:spLocks noGrp="1"/>
          </p:cNvSpPr>
          <p:nvPr>
            <p:ph type="sldNum" sz="quarter" idx="4294967295"/>
          </p:nvPr>
        </p:nvSpPr>
        <p:spPr>
          <a:xfrm>
            <a:off x="6934200" y="624840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fld id="{73E7CA60-C8DD-424A-AAAE-BBD9E5A316F8}" type="slidenum">
              <a:rPr lang="en-US" sz="1400" i="0" smtClean="0">
                <a:solidFill>
                  <a:schemeClr val="bg1"/>
                </a:solidFill>
              </a:rPr>
              <a:pPr eaLnBrk="1" hangingPunct="1"/>
              <a:t>50</a:t>
            </a:fld>
            <a:endParaRPr lang="en-US" sz="1400" i="0" smtClean="0">
              <a:solidFill>
                <a:schemeClr val="bg1"/>
              </a:solidFill>
            </a:endParaRPr>
          </a:p>
        </p:txBody>
      </p:sp>
      <p:grpSp>
        <p:nvGrpSpPr>
          <p:cNvPr id="108548" name="Group 45"/>
          <p:cNvGrpSpPr>
            <a:grpSpLocks/>
          </p:cNvGrpSpPr>
          <p:nvPr/>
        </p:nvGrpSpPr>
        <p:grpSpPr bwMode="auto">
          <a:xfrm>
            <a:off x="4029075" y="-65088"/>
            <a:ext cx="5114925" cy="7315201"/>
            <a:chOff x="-93" y="-240"/>
            <a:chExt cx="3222" cy="4608"/>
          </a:xfrm>
        </p:grpSpPr>
        <p:grpSp>
          <p:nvGrpSpPr>
            <p:cNvPr id="108555" name="Group 18"/>
            <p:cNvGrpSpPr>
              <a:grpSpLocks/>
            </p:cNvGrpSpPr>
            <p:nvPr/>
          </p:nvGrpSpPr>
          <p:grpSpPr bwMode="auto">
            <a:xfrm>
              <a:off x="-93" y="-240"/>
              <a:ext cx="3222" cy="4608"/>
              <a:chOff x="1269" y="-144"/>
              <a:chExt cx="3222" cy="4608"/>
            </a:xfrm>
          </p:grpSpPr>
          <p:pic>
            <p:nvPicPr>
              <p:cNvPr id="108561" name="Picture 19" descr="new column for power poi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 y="-144"/>
                <a:ext cx="3222" cy="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2" name="Picture 20" descr="Shale w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 y="3361"/>
                <a:ext cx="21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3" name="Picture 21" descr="Freshwater Aquif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2" y="912"/>
                <a:ext cx="76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556" name="Group 22"/>
            <p:cNvGrpSpPr>
              <a:grpSpLocks/>
            </p:cNvGrpSpPr>
            <p:nvPr/>
          </p:nvGrpSpPr>
          <p:grpSpPr bwMode="auto">
            <a:xfrm>
              <a:off x="1008" y="144"/>
              <a:ext cx="1079" cy="3915"/>
              <a:chOff x="2349" y="239"/>
              <a:chExt cx="1079" cy="3915"/>
            </a:xfrm>
          </p:grpSpPr>
          <p:grpSp>
            <p:nvGrpSpPr>
              <p:cNvPr id="108557" name="Group 23"/>
              <p:cNvGrpSpPr>
                <a:grpSpLocks/>
              </p:cNvGrpSpPr>
              <p:nvPr/>
            </p:nvGrpSpPr>
            <p:grpSpPr bwMode="auto">
              <a:xfrm>
                <a:off x="2349" y="239"/>
                <a:ext cx="790" cy="2077"/>
                <a:chOff x="2256" y="285"/>
                <a:chExt cx="790" cy="2077"/>
              </a:xfrm>
            </p:grpSpPr>
            <p:pic>
              <p:nvPicPr>
                <p:cNvPr id="108559" name="Picture 24" descr="gold pipes"/>
                <p:cNvPicPr>
                  <a:picLocks noChangeAspect="1" noChangeArrowheads="1"/>
                </p:cNvPicPr>
                <p:nvPr/>
              </p:nvPicPr>
              <p:blipFill>
                <a:blip r:embed="rId8">
                  <a:extLst>
                    <a:ext uri="{28A0092B-C50C-407E-A947-70E740481C1C}">
                      <a14:useLocalDpi xmlns:a14="http://schemas.microsoft.com/office/drawing/2010/main" val="0"/>
                    </a:ext>
                  </a:extLst>
                </a:blip>
                <a:srcRect r="23332"/>
                <a:stretch>
                  <a:fillRect/>
                </a:stretch>
              </p:blipFill>
              <p:spPr bwMode="auto">
                <a:xfrm>
                  <a:off x="2256" y="375"/>
                  <a:ext cx="790" cy="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0" name="Picture 25" descr="gold pipes"/>
                <p:cNvPicPr>
                  <a:picLocks noChangeAspect="1" noChangeArrowheads="1"/>
                </p:cNvPicPr>
                <p:nvPr/>
              </p:nvPicPr>
              <p:blipFill>
                <a:blip r:embed="rId9">
                  <a:extLst>
                    <a:ext uri="{28A0092B-C50C-407E-A947-70E740481C1C}">
                      <a14:useLocalDpi xmlns:a14="http://schemas.microsoft.com/office/drawing/2010/main" val="0"/>
                    </a:ext>
                  </a:extLst>
                </a:blip>
                <a:srcRect l="46674" r="31454" b="88947"/>
                <a:stretch>
                  <a:fillRect/>
                </a:stretch>
              </p:blipFill>
              <p:spPr bwMode="auto">
                <a:xfrm>
                  <a:off x="2613" y="285"/>
                  <a:ext cx="225"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8558" name="Picture 26" descr="gold pipes"/>
              <p:cNvPicPr>
                <a:picLocks noChangeAspect="1" noChangeArrowheads="1"/>
              </p:cNvPicPr>
              <p:nvPr/>
            </p:nvPicPr>
            <p:blipFill>
              <a:blip r:embed="rId10">
                <a:extLst>
                  <a:ext uri="{28A0092B-C50C-407E-A947-70E740481C1C}">
                    <a14:useLocalDpi xmlns:a14="http://schemas.microsoft.com/office/drawing/2010/main" val="0"/>
                  </a:ext>
                </a:extLst>
              </a:blip>
              <a:srcRect l="8525" t="22453" r="38516"/>
              <a:stretch>
                <a:fillRect/>
              </a:stretch>
            </p:blipFill>
            <p:spPr bwMode="auto">
              <a:xfrm rot="-125279">
                <a:off x="2900" y="2234"/>
                <a:ext cx="528"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8549" name="Picture 13" descr="Injection of Geologicl white arro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5363" y="3279775"/>
            <a:ext cx="105251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14" descr="CO2 Arro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6513" y="714375"/>
            <a:ext cx="346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15" descr="Black small arrow left down slighlt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1738" y="1066800"/>
            <a:ext cx="2508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Line 32"/>
          <p:cNvSpPr>
            <a:spLocks noChangeShapeType="1"/>
          </p:cNvSpPr>
          <p:nvPr/>
        </p:nvSpPr>
        <p:spPr bwMode="auto">
          <a:xfrm flipV="1">
            <a:off x="3665538" y="2746375"/>
            <a:ext cx="2678112" cy="0"/>
          </a:xfrm>
          <a:prstGeom prst="line">
            <a:avLst/>
          </a:prstGeom>
          <a:noFill/>
          <a:ln w="762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pic>
        <p:nvPicPr>
          <p:cNvPr id="108554" name="Picture 31" descr="circle cross section graphic for 4"/>
          <p:cNvPicPr>
            <a:picLocks noChangeAspect="1" noChangeArrowheads="1"/>
          </p:cNvPicPr>
          <p:nvPr/>
        </p:nvPicPr>
        <p:blipFill rotWithShape="1">
          <a:blip r:embed="rId14">
            <a:extLst>
              <a:ext uri="{28A0092B-C50C-407E-A947-70E740481C1C}">
                <a14:useLocalDpi xmlns:a14="http://schemas.microsoft.com/office/drawing/2010/main" val="0"/>
              </a:ext>
            </a:extLst>
          </a:blip>
          <a:srcRect l="1752" t="1870" r="41788" b="48924"/>
          <a:stretch/>
        </p:blipFill>
        <p:spPr bwMode="auto">
          <a:xfrm>
            <a:off x="224444" y="1219200"/>
            <a:ext cx="3804632" cy="38020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9303906"/>
      </p:ext>
    </p:extLst>
  </p:cSld>
  <p:clrMapOvr>
    <a:masterClrMapping/>
  </p:clrMapOvr>
  <mc:AlternateContent xmlns:mc="http://schemas.openxmlformats.org/markup-compatibility/2006">
    <mc:Choice xmlns:p14="http://schemas.microsoft.com/office/powerpoint/2010/main" Requires="p14">
      <p:transition spd="slow" p14:dur="2000" advTm="21853"/>
    </mc:Choice>
    <mc:Fallback>
      <p:transition spd="slow" advTm="21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normAutofit fontScale="90000"/>
          </a:bodyPr>
          <a:lstStyle/>
          <a:p>
            <a:pPr algn="r"/>
            <a:r>
              <a:rPr lang="el-GR" dirty="0" smtClean="0"/>
              <a:t>Ασφαλής έγχυση</a:t>
            </a:r>
            <a:endParaRPr lang="en-US" dirty="0" smtClean="0"/>
          </a:p>
        </p:txBody>
      </p:sp>
      <p:pic>
        <p:nvPicPr>
          <p:cNvPr id="5" name="Picture 10" descr="IMG_2120"/>
          <p:cNvPicPr>
            <a:picLocks noChangeAspect="1" noChangeArrowheads="1"/>
          </p:cNvPicPr>
          <p:nvPr/>
        </p:nvPicPr>
        <p:blipFill>
          <a:blip r:embed="rId5">
            <a:extLst>
              <a:ext uri="{28A0092B-C50C-407E-A947-70E740481C1C}">
                <a14:useLocalDpi xmlns:a14="http://schemas.microsoft.com/office/drawing/2010/main" val="0"/>
              </a:ext>
            </a:extLst>
          </a:blip>
          <a:srcRect t="11322" b="6821"/>
          <a:stretch>
            <a:fillRect/>
          </a:stretch>
        </p:blipFill>
        <p:spPr bwMode="auto">
          <a:xfrm>
            <a:off x="3886200" y="4419600"/>
            <a:ext cx="17526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grpSp>
        <p:nvGrpSpPr>
          <p:cNvPr id="2" name="Group 5"/>
          <p:cNvGrpSpPr>
            <a:grpSpLocks/>
          </p:cNvGrpSpPr>
          <p:nvPr/>
        </p:nvGrpSpPr>
        <p:grpSpPr bwMode="auto">
          <a:xfrm>
            <a:off x="-647700" y="-390525"/>
            <a:ext cx="5114925" cy="7315200"/>
            <a:chOff x="-533400" y="-381000"/>
            <a:chExt cx="5114925" cy="7315200"/>
          </a:xfrm>
        </p:grpSpPr>
        <p:grpSp>
          <p:nvGrpSpPr>
            <p:cNvPr id="110599" name="Group 45"/>
            <p:cNvGrpSpPr>
              <a:grpSpLocks/>
            </p:cNvGrpSpPr>
            <p:nvPr/>
          </p:nvGrpSpPr>
          <p:grpSpPr bwMode="auto">
            <a:xfrm>
              <a:off x="-533400" y="-381000"/>
              <a:ext cx="5114925" cy="7315200"/>
              <a:chOff x="-93" y="-240"/>
              <a:chExt cx="3222" cy="4608"/>
            </a:xfrm>
          </p:grpSpPr>
          <p:grpSp>
            <p:nvGrpSpPr>
              <p:cNvPr id="110602" name="Group 18"/>
              <p:cNvGrpSpPr>
                <a:grpSpLocks/>
              </p:cNvGrpSpPr>
              <p:nvPr/>
            </p:nvGrpSpPr>
            <p:grpSpPr bwMode="auto">
              <a:xfrm>
                <a:off x="-93" y="-240"/>
                <a:ext cx="3222" cy="4608"/>
                <a:chOff x="1269" y="-144"/>
                <a:chExt cx="3222" cy="4608"/>
              </a:xfrm>
            </p:grpSpPr>
            <p:pic>
              <p:nvPicPr>
                <p:cNvPr id="110608" name="Picture 19" descr="new column for power poi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9" y="-144"/>
                  <a:ext cx="3222" cy="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9" name="Picture 20" descr="Shale wor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 y="3361"/>
                  <a:ext cx="21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0" name="Picture 21" descr="Freshwater Aquif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2" y="912"/>
                  <a:ext cx="76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603" name="Group 22"/>
              <p:cNvGrpSpPr>
                <a:grpSpLocks/>
              </p:cNvGrpSpPr>
              <p:nvPr/>
            </p:nvGrpSpPr>
            <p:grpSpPr bwMode="auto">
              <a:xfrm>
                <a:off x="1008" y="144"/>
                <a:ext cx="1079" cy="3915"/>
                <a:chOff x="2349" y="239"/>
                <a:chExt cx="1079" cy="3915"/>
              </a:xfrm>
            </p:grpSpPr>
            <p:grpSp>
              <p:nvGrpSpPr>
                <p:cNvPr id="110604" name="Group 23"/>
                <p:cNvGrpSpPr>
                  <a:grpSpLocks/>
                </p:cNvGrpSpPr>
                <p:nvPr/>
              </p:nvGrpSpPr>
              <p:grpSpPr bwMode="auto">
                <a:xfrm>
                  <a:off x="2349" y="239"/>
                  <a:ext cx="790" cy="2077"/>
                  <a:chOff x="2256" y="285"/>
                  <a:chExt cx="790" cy="2077"/>
                </a:xfrm>
              </p:grpSpPr>
              <p:pic>
                <p:nvPicPr>
                  <p:cNvPr id="110606" name="Picture 24" descr="gold pipes"/>
                  <p:cNvPicPr>
                    <a:picLocks noChangeAspect="1" noChangeArrowheads="1"/>
                  </p:cNvPicPr>
                  <p:nvPr/>
                </p:nvPicPr>
                <p:blipFill>
                  <a:blip r:embed="rId9">
                    <a:extLst>
                      <a:ext uri="{28A0092B-C50C-407E-A947-70E740481C1C}">
                        <a14:useLocalDpi xmlns:a14="http://schemas.microsoft.com/office/drawing/2010/main" val="0"/>
                      </a:ext>
                    </a:extLst>
                  </a:blip>
                  <a:srcRect r="23332"/>
                  <a:stretch>
                    <a:fillRect/>
                  </a:stretch>
                </p:blipFill>
                <p:spPr bwMode="auto">
                  <a:xfrm>
                    <a:off x="2256" y="375"/>
                    <a:ext cx="790" cy="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7" name="Picture 25" descr="gold pipes"/>
                  <p:cNvPicPr>
                    <a:picLocks noChangeAspect="1" noChangeArrowheads="1"/>
                  </p:cNvPicPr>
                  <p:nvPr/>
                </p:nvPicPr>
                <p:blipFill>
                  <a:blip r:embed="rId10">
                    <a:extLst>
                      <a:ext uri="{28A0092B-C50C-407E-A947-70E740481C1C}">
                        <a14:useLocalDpi xmlns:a14="http://schemas.microsoft.com/office/drawing/2010/main" val="0"/>
                      </a:ext>
                    </a:extLst>
                  </a:blip>
                  <a:srcRect l="46674" r="31454" b="88947"/>
                  <a:stretch>
                    <a:fillRect/>
                  </a:stretch>
                </p:blipFill>
                <p:spPr bwMode="auto">
                  <a:xfrm>
                    <a:off x="2613" y="285"/>
                    <a:ext cx="225"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0605" name="Picture 26" descr="gold pipes"/>
                <p:cNvPicPr>
                  <a:picLocks noChangeAspect="1" noChangeArrowheads="1"/>
                </p:cNvPicPr>
                <p:nvPr/>
              </p:nvPicPr>
              <p:blipFill>
                <a:blip r:embed="rId11">
                  <a:extLst>
                    <a:ext uri="{28A0092B-C50C-407E-A947-70E740481C1C}">
                      <a14:useLocalDpi xmlns:a14="http://schemas.microsoft.com/office/drawing/2010/main" val="0"/>
                    </a:ext>
                  </a:extLst>
                </a:blip>
                <a:srcRect l="8525" t="22453" r="38516"/>
                <a:stretch>
                  <a:fillRect/>
                </a:stretch>
              </p:blipFill>
              <p:spPr bwMode="auto">
                <a:xfrm rot="-125279">
                  <a:off x="2900" y="2234"/>
                  <a:ext cx="528"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10600" name="Picture 7" descr="CO2 Arro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4037" y="409575"/>
              <a:ext cx="346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8" descr="Black small arrow left down slighlt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9262" y="762000"/>
              <a:ext cx="2508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Content Placeholder 1"/>
          <p:cNvSpPr txBox="1">
            <a:spLocks/>
          </p:cNvSpPr>
          <p:nvPr/>
        </p:nvSpPr>
        <p:spPr bwMode="auto">
          <a:xfrm>
            <a:off x="4648200" y="1463675"/>
            <a:ext cx="4495800" cy="3032125"/>
          </a:xfrm>
          <a:prstGeom prst="rect">
            <a:avLst/>
          </a:prstGeom>
          <a:noFill/>
          <a:ln>
            <a:noFill/>
          </a:ln>
          <a:extLst/>
        </p:spPr>
        <p:txBody>
          <a:bodyPr/>
          <a:lstStyle>
            <a:lvl1pPr marL="342900" indent="-342900" algn="l" rtl="0" eaLnBrk="0" fontAlgn="base" hangingPunct="0">
              <a:spcBef>
                <a:spcPct val="20000"/>
              </a:spcBef>
              <a:spcAft>
                <a:spcPct val="0"/>
              </a:spcAft>
              <a:buChar char="•"/>
              <a:defRPr sz="24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400">
                <a:solidFill>
                  <a:schemeClr val="tx1"/>
                </a:solidFill>
                <a:latin typeface="Arial" charset="0"/>
              </a:defRPr>
            </a:lvl4pPr>
            <a:lvl5pPr marL="2057400" indent="-228600" algn="l" rtl="0" eaLnBrk="0" fontAlgn="base" hangingPunct="0">
              <a:spcBef>
                <a:spcPct val="20000"/>
              </a:spcBef>
              <a:spcAft>
                <a:spcPct val="0"/>
              </a:spcAft>
              <a:buChar char="»"/>
              <a:defRPr sz="24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0"/>
              </a:spcBef>
              <a:defRPr/>
            </a:pPr>
            <a:r>
              <a:rPr lang="el-GR" b="0" i="0" dirty="0" smtClean="0">
                <a:latin typeface="Cambria" panose="02040503050406030204" pitchFamily="18" charset="0"/>
                <a:cs typeface="Arial" pitchFamily="34" charset="0"/>
              </a:rPr>
              <a:t>Πίεση έγχυσης </a:t>
            </a:r>
            <a:r>
              <a:rPr lang="el-GR" b="0" i="0" smtClean="0">
                <a:latin typeface="Cambria" panose="02040503050406030204" pitchFamily="18" charset="0"/>
                <a:cs typeface="Arial" pitchFamily="34" charset="0"/>
              </a:rPr>
              <a:t>: ικανή,  χωρίς </a:t>
            </a:r>
            <a:r>
              <a:rPr lang="el-GR" b="0" i="0" dirty="0" smtClean="0">
                <a:latin typeface="Cambria" panose="02040503050406030204" pitchFamily="18" charset="0"/>
                <a:cs typeface="Arial" pitchFamily="34" charset="0"/>
              </a:rPr>
              <a:t>όμως να διαταράξει την ζώνη έγχυσης</a:t>
            </a:r>
          </a:p>
          <a:p>
            <a:pPr eaLnBrk="1" hangingPunct="1">
              <a:spcBef>
                <a:spcPts val="0"/>
              </a:spcBef>
              <a:defRPr/>
            </a:pPr>
            <a:r>
              <a:rPr lang="el-GR" b="0" dirty="0" smtClean="0">
                <a:latin typeface="Cambria" panose="02040503050406030204" pitchFamily="18" charset="0"/>
                <a:cs typeface="Arial" pitchFamily="34" charset="0"/>
              </a:rPr>
              <a:t>Περιοδικές μετρήσεις πίεσης και θερμοκρασίας, όπως και των επίγειων και υπόγειων υδάτων</a:t>
            </a:r>
            <a:endParaRPr lang="en-US" b="0" i="0" dirty="0" smtClean="0">
              <a:latin typeface="Cambria" panose="02040503050406030204" pitchFamily="18" charset="0"/>
              <a:cs typeface="Arial" pitchFamily="34" charset="0"/>
            </a:endParaRPr>
          </a:p>
          <a:p>
            <a:pPr marL="0" indent="0" eaLnBrk="1" hangingPunct="1">
              <a:spcBef>
                <a:spcPts val="0"/>
              </a:spcBef>
              <a:buFontTx/>
              <a:buNone/>
              <a:defRPr/>
            </a:pPr>
            <a:endParaRPr lang="en-US" b="0" i="0" dirty="0" smtClean="0">
              <a:latin typeface="Cambria" panose="02040503050406030204" pitchFamily="18" charset="0"/>
              <a:cs typeface="Arial"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2574256"/>
      </p:ext>
    </p:extLst>
  </p:cSld>
  <p:clrMapOvr>
    <a:masterClrMapping/>
  </p:clrMapOvr>
  <mc:AlternateContent xmlns:mc="http://schemas.openxmlformats.org/markup-compatibility/2006">
    <mc:Choice xmlns:p14="http://schemas.microsoft.com/office/powerpoint/2010/main" Requires="p14">
      <p:transition spd="slow" p14:dur="2000" advTm="48258"/>
    </mc:Choice>
    <mc:Fallback>
      <p:transition spd="slow" advTm="4825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Effect transition="in" filter="fade">
                                      <p:cBhvr>
                                        <p:cTn id="11" dur="10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fontScale="90000"/>
          </a:bodyPr>
          <a:lstStyle/>
          <a:p>
            <a:pPr eaLnBrk="1" hangingPunct="1"/>
            <a:r>
              <a:rPr lang="el-GR" b="1" smtClean="0">
                <a:solidFill>
                  <a:srgbClr val="C00000"/>
                </a:solidFill>
              </a:rPr>
              <a:t>ΔΕΣΜΕΥΣΗ </a:t>
            </a:r>
            <a:r>
              <a:rPr lang="en-GB" b="1" smtClean="0">
                <a:solidFill>
                  <a:srgbClr val="C00000"/>
                </a:solidFill>
              </a:rPr>
              <a:t>CO</a:t>
            </a:r>
            <a:r>
              <a:rPr lang="en-GB" b="1" baseline="-25000" smtClean="0">
                <a:solidFill>
                  <a:srgbClr val="C00000"/>
                </a:solidFill>
              </a:rPr>
              <a:t>2</a:t>
            </a:r>
            <a:endParaRPr lang="el-GR" b="1" baseline="-25000" dirty="0" smtClean="0">
              <a:solidFill>
                <a:srgbClr val="C00000"/>
              </a:solidFill>
            </a:endParaRPr>
          </a:p>
        </p:txBody>
      </p:sp>
      <p:sp>
        <p:nvSpPr>
          <p:cNvPr id="151555" name="Rectangle 3"/>
          <p:cNvSpPr>
            <a:spLocks noGrp="1" noChangeArrowheads="1"/>
          </p:cNvSpPr>
          <p:nvPr>
            <p:ph idx="1"/>
          </p:nvPr>
        </p:nvSpPr>
        <p:spPr>
          <a:xfrm>
            <a:off x="457200" y="836712"/>
            <a:ext cx="8229600" cy="1248122"/>
          </a:xfrm>
        </p:spPr>
        <p:txBody>
          <a:bodyPr/>
          <a:lstStyle/>
          <a:p>
            <a:pPr marL="0" indent="0" algn="just" eaLnBrk="1" hangingPunct="1">
              <a:buNone/>
            </a:pPr>
            <a:r>
              <a:rPr lang="el-GR" smtClean="0"/>
              <a:t>Η ΠΙΘΑΝΟΤΗΤΑ ΔΙΑΡΡΟΗΣ ΜΕΙΩΝΕΤΑΙ ΜΕ ΤΟΝ ΧΡΟΝΟ ΛΟΓΩ ΔΕΥΤΕΡΟΓΕΝΩΝ ΜΗΧΑΝΙΣΜΩΝ ΓΕΩΛΟΓΙΚΟΥ  ΕΓΚΛΩΒΙΣΜΟΥ.</a:t>
            </a:r>
            <a:endParaRPr lang="el-GR" dirty="0" smtClean="0"/>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228850"/>
            <a:ext cx="7553325"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719347"/>
      </p:ext>
    </p:extLst>
  </p:cSld>
  <p:clrMapOvr>
    <a:masterClrMapping/>
  </p:clrMapOvr>
  <mc:AlternateContent xmlns:mc="http://schemas.openxmlformats.org/markup-compatibility/2006">
    <mc:Choice xmlns:p14="http://schemas.microsoft.com/office/powerpoint/2010/main" Requires="p14">
      <p:transition spd="slow" p14:dur="2000" advTm="26244"/>
    </mc:Choice>
    <mc:Fallback>
      <p:transition spd="slow" advTm="26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EDAC4603-92F5-45E1-86E3-BA3AD8BD0B66}" type="slidenum">
              <a:rPr lang="en-US" altLang="en-US" smtClean="0"/>
              <a:pPr/>
              <a:t>53</a:t>
            </a:fld>
            <a:endParaRPr lang="en-US" altLang="en-US"/>
          </a:p>
        </p:txBody>
      </p:sp>
      <p:pic>
        <p:nvPicPr>
          <p:cNvPr id="647170" name="Picture 2" descr="sea-carbon-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353" y="346189"/>
            <a:ext cx="8179647" cy="651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483769" y="1628800"/>
            <a:ext cx="1728192" cy="400110"/>
          </a:xfrm>
          <a:prstGeom prst="rect">
            <a:avLst/>
          </a:prstGeom>
          <a:solidFill>
            <a:srgbClr val="FFFF00"/>
          </a:solidFill>
        </p:spPr>
        <p:txBody>
          <a:bodyPr wrap="square" rtlCol="0">
            <a:spAutoFit/>
          </a:bodyPr>
          <a:lstStyle/>
          <a:p>
            <a:pPr algn="ctr"/>
            <a:r>
              <a:rPr lang="el-GR" sz="2000" b="0" dirty="0" smtClean="0">
                <a:latin typeface="Cambria" panose="02040503050406030204" pitchFamily="18" charset="0"/>
              </a:rPr>
              <a:t>ΑΤΜΟΣΦΑΙΡΑ</a:t>
            </a:r>
            <a:endParaRPr lang="en-GB" sz="2000" b="0" dirty="0">
              <a:latin typeface="Cambria" panose="02040503050406030204" pitchFamily="18" charset="0"/>
            </a:endParaRPr>
          </a:p>
        </p:txBody>
      </p:sp>
      <p:sp>
        <p:nvSpPr>
          <p:cNvPr id="7" name="TextBox 6"/>
          <p:cNvSpPr txBox="1"/>
          <p:nvPr/>
        </p:nvSpPr>
        <p:spPr>
          <a:xfrm>
            <a:off x="2735795" y="3602094"/>
            <a:ext cx="1368153" cy="646331"/>
          </a:xfrm>
          <a:prstGeom prst="rect">
            <a:avLst/>
          </a:prstGeom>
          <a:solidFill>
            <a:srgbClr val="FFFF00"/>
          </a:solidFill>
        </p:spPr>
        <p:txBody>
          <a:bodyPr wrap="square" rtlCol="0">
            <a:spAutoFit/>
          </a:bodyPr>
          <a:lstStyle/>
          <a:p>
            <a:pPr algn="ctr"/>
            <a:r>
              <a:rPr lang="el-GR" sz="1800" b="0" dirty="0" smtClean="0">
                <a:latin typeface="Cambria" panose="02040503050406030204" pitchFamily="18" charset="0"/>
              </a:rPr>
              <a:t>ΩΚΕΑΝΟΙ-ΕΠΙΦΑΝΕΙΑ</a:t>
            </a:r>
            <a:endParaRPr lang="en-GB" sz="1800" b="0" dirty="0">
              <a:latin typeface="Cambria" panose="02040503050406030204" pitchFamily="18" charset="0"/>
            </a:endParaRPr>
          </a:p>
        </p:txBody>
      </p:sp>
      <p:sp>
        <p:nvSpPr>
          <p:cNvPr id="2" name="Title 1"/>
          <p:cNvSpPr>
            <a:spLocks noGrp="1"/>
          </p:cNvSpPr>
          <p:nvPr>
            <p:ph type="title"/>
          </p:nvPr>
        </p:nvSpPr>
        <p:spPr>
          <a:xfrm>
            <a:off x="457200" y="274638"/>
            <a:ext cx="8229600" cy="562074"/>
          </a:xfrm>
          <a:solidFill>
            <a:srgbClr val="FFFFCC"/>
          </a:solidFill>
        </p:spPr>
        <p:txBody>
          <a:bodyPr>
            <a:normAutofit fontScale="90000"/>
          </a:bodyPr>
          <a:lstStyle/>
          <a:p>
            <a:r>
              <a:rPr lang="el-GR" b="1" dirty="0" smtClean="0">
                <a:solidFill>
                  <a:srgbClr val="C00000"/>
                </a:solidFill>
              </a:rPr>
              <a:t>Ο ΚΥΚΛΟΣ ΤΟΥ ΑΝΘΡΑΚΑ</a:t>
            </a:r>
            <a:endParaRPr lang="en-GB" b="1" dirty="0">
              <a:solidFill>
                <a:srgbClr val="C00000"/>
              </a:solidFill>
            </a:endParaRPr>
          </a:p>
        </p:txBody>
      </p:sp>
      <p:sp>
        <p:nvSpPr>
          <p:cNvPr id="8" name="TextBox 7"/>
          <p:cNvSpPr txBox="1"/>
          <p:nvPr/>
        </p:nvSpPr>
        <p:spPr>
          <a:xfrm>
            <a:off x="1115616" y="5445224"/>
            <a:ext cx="1368153" cy="646331"/>
          </a:xfrm>
          <a:prstGeom prst="rect">
            <a:avLst/>
          </a:prstGeom>
          <a:solidFill>
            <a:srgbClr val="FFFF00"/>
          </a:solidFill>
        </p:spPr>
        <p:txBody>
          <a:bodyPr wrap="square" rtlCol="0">
            <a:spAutoFit/>
          </a:bodyPr>
          <a:lstStyle/>
          <a:p>
            <a:pPr algn="ctr"/>
            <a:r>
              <a:rPr lang="el-GR" sz="1800" b="0" dirty="0" smtClean="0">
                <a:latin typeface="Cambria" panose="02040503050406030204" pitchFamily="18" charset="0"/>
              </a:rPr>
              <a:t>ΩΚΕΑΝΟΙ- ΒΥΘΟΣ</a:t>
            </a:r>
            <a:endParaRPr lang="en-GB" sz="1800" b="0" dirty="0">
              <a:latin typeface="Cambria" panose="02040503050406030204" pitchFamily="18" charset="0"/>
            </a:endParaRPr>
          </a:p>
        </p:txBody>
      </p:sp>
      <p:sp>
        <p:nvSpPr>
          <p:cNvPr id="9" name="TextBox 8"/>
          <p:cNvSpPr txBox="1"/>
          <p:nvPr/>
        </p:nvSpPr>
        <p:spPr>
          <a:xfrm>
            <a:off x="6660232" y="4797152"/>
            <a:ext cx="1728192" cy="400110"/>
          </a:xfrm>
          <a:prstGeom prst="rect">
            <a:avLst/>
          </a:prstGeom>
          <a:solidFill>
            <a:srgbClr val="FFFF00"/>
          </a:solidFill>
        </p:spPr>
        <p:txBody>
          <a:bodyPr wrap="square" rtlCol="0">
            <a:spAutoFit/>
          </a:bodyPr>
          <a:lstStyle/>
          <a:p>
            <a:pPr algn="ctr"/>
            <a:r>
              <a:rPr lang="el-GR" sz="2000" b="0" dirty="0" smtClean="0">
                <a:latin typeface="Cambria" panose="02040503050406030204" pitchFamily="18" charset="0"/>
              </a:rPr>
              <a:t>ΛΙΘΟΣΦΑΙΡΑ</a:t>
            </a:r>
            <a:endParaRPr lang="en-GB" sz="2000" b="0" dirty="0">
              <a:latin typeface="Cambria" panose="02040503050406030204" pitchFamily="18" charset="0"/>
            </a:endParaRPr>
          </a:p>
        </p:txBody>
      </p:sp>
      <p:sp>
        <p:nvSpPr>
          <p:cNvPr id="10" name="TextBox 9"/>
          <p:cNvSpPr txBox="1"/>
          <p:nvPr/>
        </p:nvSpPr>
        <p:spPr>
          <a:xfrm>
            <a:off x="6059661" y="3636527"/>
            <a:ext cx="1468134" cy="646331"/>
          </a:xfrm>
          <a:prstGeom prst="rect">
            <a:avLst/>
          </a:prstGeom>
          <a:solidFill>
            <a:srgbClr val="FFFF00"/>
          </a:solidFill>
        </p:spPr>
        <p:txBody>
          <a:bodyPr wrap="square" rtlCol="0">
            <a:spAutoFit/>
          </a:bodyPr>
          <a:lstStyle/>
          <a:p>
            <a:pPr algn="ctr"/>
            <a:r>
              <a:rPr lang="el-GR" sz="1800" b="0" dirty="0" smtClean="0">
                <a:latin typeface="Cambria" panose="02040503050406030204" pitchFamily="18" charset="0"/>
              </a:rPr>
              <a:t>ΒΙΟΣΦΑΙΡΑ ΞΗΡΑΣ</a:t>
            </a:r>
            <a:endParaRPr lang="en-GB" sz="1800" b="0" dirty="0">
              <a:latin typeface="Cambria" panose="02040503050406030204" pitchFamily="18" charset="0"/>
            </a:endParaRPr>
          </a:p>
        </p:txBody>
      </p:sp>
      <p:sp>
        <p:nvSpPr>
          <p:cNvPr id="11" name="TextBox 10"/>
          <p:cNvSpPr txBox="1"/>
          <p:nvPr/>
        </p:nvSpPr>
        <p:spPr>
          <a:xfrm>
            <a:off x="2147257" y="4984853"/>
            <a:ext cx="2088232" cy="369332"/>
          </a:xfrm>
          <a:prstGeom prst="rect">
            <a:avLst/>
          </a:prstGeom>
          <a:solidFill>
            <a:srgbClr val="FFFF99"/>
          </a:solidFill>
        </p:spPr>
        <p:txBody>
          <a:bodyPr wrap="square" rtlCol="0">
            <a:spAutoFit/>
          </a:bodyPr>
          <a:lstStyle/>
          <a:p>
            <a:pPr algn="ctr"/>
            <a:r>
              <a:rPr lang="el-GR" sz="1800" b="0" dirty="0" smtClean="0">
                <a:latin typeface="Cambria" panose="02040503050406030204" pitchFamily="18" charset="0"/>
              </a:rPr>
              <a:t>ΦΥΤΟΠΛΑΝΓΚΤΟΝ</a:t>
            </a:r>
            <a:endParaRPr lang="en-GB" sz="1800" b="0" dirty="0">
              <a:latin typeface="Cambria" panose="02040503050406030204" pitchFamily="18" charset="0"/>
            </a:endParaRPr>
          </a:p>
        </p:txBody>
      </p:sp>
      <p:sp>
        <p:nvSpPr>
          <p:cNvPr id="12" name="Up Arrow 11"/>
          <p:cNvSpPr/>
          <p:nvPr/>
        </p:nvSpPr>
        <p:spPr>
          <a:xfrm>
            <a:off x="2483769" y="2780928"/>
            <a:ext cx="252026" cy="724272"/>
          </a:xfrm>
          <a:prstGeom prst="up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 Arrow 13"/>
          <p:cNvSpPr/>
          <p:nvPr/>
        </p:nvSpPr>
        <p:spPr>
          <a:xfrm>
            <a:off x="4445987" y="5322929"/>
            <a:ext cx="252026" cy="724272"/>
          </a:xfrm>
          <a:prstGeom prst="up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Up Arrow 14"/>
          <p:cNvSpPr/>
          <p:nvPr/>
        </p:nvSpPr>
        <p:spPr>
          <a:xfrm>
            <a:off x="5580112" y="2391826"/>
            <a:ext cx="252026" cy="724272"/>
          </a:xfrm>
          <a:prstGeom prst="up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a:off x="4802150" y="2346427"/>
            <a:ext cx="252026" cy="724272"/>
          </a:xfrm>
          <a:prstGeom prst="up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Up Arrow 16"/>
          <p:cNvSpPr/>
          <p:nvPr/>
        </p:nvSpPr>
        <p:spPr>
          <a:xfrm>
            <a:off x="3103002" y="4109495"/>
            <a:ext cx="252026" cy="724272"/>
          </a:xfrm>
          <a:prstGeom prst="up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Up Arrow 17"/>
          <p:cNvSpPr/>
          <p:nvPr/>
        </p:nvSpPr>
        <p:spPr>
          <a:xfrm>
            <a:off x="7521275" y="2564904"/>
            <a:ext cx="126013" cy="1401297"/>
          </a:xfrm>
          <a:prstGeom prst="up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own Arrow 12"/>
          <p:cNvSpPr/>
          <p:nvPr/>
        </p:nvSpPr>
        <p:spPr>
          <a:xfrm>
            <a:off x="2735795" y="5367282"/>
            <a:ext cx="259194" cy="870029"/>
          </a:xfrm>
          <a:prstGeom prst="downArrow">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Down Arrow 19"/>
          <p:cNvSpPr/>
          <p:nvPr/>
        </p:nvSpPr>
        <p:spPr>
          <a:xfrm>
            <a:off x="3419871" y="4248425"/>
            <a:ext cx="259194" cy="724272"/>
          </a:xfrm>
          <a:prstGeom prst="downArrow">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Down Arrow 20"/>
          <p:cNvSpPr/>
          <p:nvPr/>
        </p:nvSpPr>
        <p:spPr>
          <a:xfrm>
            <a:off x="4698013" y="5322929"/>
            <a:ext cx="259194" cy="724272"/>
          </a:xfrm>
          <a:prstGeom prst="downArrow">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Down Arrow 21"/>
          <p:cNvSpPr/>
          <p:nvPr/>
        </p:nvSpPr>
        <p:spPr>
          <a:xfrm>
            <a:off x="5832138" y="2418792"/>
            <a:ext cx="259194" cy="724272"/>
          </a:xfrm>
          <a:prstGeom prst="downArrow">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Down Arrow 22"/>
          <p:cNvSpPr/>
          <p:nvPr/>
        </p:nvSpPr>
        <p:spPr>
          <a:xfrm>
            <a:off x="2834527" y="2780928"/>
            <a:ext cx="259194" cy="724272"/>
          </a:xfrm>
          <a:prstGeom prst="downArrow">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p:cNvSpPr/>
          <p:nvPr/>
        </p:nvSpPr>
        <p:spPr>
          <a:xfrm rot="2283489">
            <a:off x="2539012" y="5330060"/>
            <a:ext cx="256010" cy="643426"/>
          </a:xfrm>
          <a:prstGeom prst="down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Down Arrow 24"/>
          <p:cNvSpPr/>
          <p:nvPr/>
        </p:nvSpPr>
        <p:spPr>
          <a:xfrm rot="2283489">
            <a:off x="5114583" y="3817696"/>
            <a:ext cx="256010" cy="643426"/>
          </a:xfrm>
          <a:prstGeom prst="downArrow">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994989" y="5385176"/>
            <a:ext cx="1468134" cy="584775"/>
          </a:xfrm>
          <a:prstGeom prst="rect">
            <a:avLst/>
          </a:prstGeom>
          <a:solidFill>
            <a:schemeClr val="accent3">
              <a:lumMod val="40000"/>
              <a:lumOff val="60000"/>
            </a:schemeClr>
          </a:solidFill>
        </p:spPr>
        <p:txBody>
          <a:bodyPr wrap="square" rtlCol="0">
            <a:spAutoFit/>
          </a:bodyPr>
          <a:lstStyle/>
          <a:p>
            <a:pPr algn="ctr"/>
            <a:r>
              <a:rPr lang="el-GR" sz="1600" b="0" dirty="0" smtClean="0">
                <a:latin typeface="Cambria" panose="02040503050406030204" pitchFamily="18" charset="0"/>
              </a:rPr>
              <a:t>Βυθιζόμενα σωματίδια</a:t>
            </a:r>
            <a:endParaRPr lang="en-GB" sz="1600" b="0" dirty="0">
              <a:latin typeface="Cambria" panose="02040503050406030204" pitchFamily="18" charset="0"/>
            </a:endParaRPr>
          </a:p>
        </p:txBody>
      </p:sp>
      <p:sp>
        <p:nvSpPr>
          <p:cNvPr id="27" name="TextBox 26"/>
          <p:cNvSpPr txBox="1"/>
          <p:nvPr/>
        </p:nvSpPr>
        <p:spPr>
          <a:xfrm>
            <a:off x="5041591" y="5486268"/>
            <a:ext cx="1468134" cy="646331"/>
          </a:xfrm>
          <a:prstGeom prst="rect">
            <a:avLst/>
          </a:prstGeom>
          <a:solidFill>
            <a:schemeClr val="accent3">
              <a:lumMod val="40000"/>
              <a:lumOff val="60000"/>
            </a:schemeClr>
          </a:solidFill>
        </p:spPr>
        <p:txBody>
          <a:bodyPr wrap="square" rtlCol="0">
            <a:spAutoFit/>
          </a:bodyPr>
          <a:lstStyle/>
          <a:p>
            <a:pPr algn="ctr"/>
            <a:r>
              <a:rPr lang="el-GR" sz="1800" b="0" dirty="0" smtClean="0">
                <a:latin typeface="Cambria" panose="02040503050406030204" pitchFamily="18" charset="0"/>
              </a:rPr>
              <a:t>Ωκεάνεια κυκλοφορία</a:t>
            </a:r>
            <a:endParaRPr lang="en-GB" sz="1800" b="0" dirty="0">
              <a:latin typeface="Cambria" panose="02040503050406030204" pitchFamily="18" charset="0"/>
            </a:endParaRPr>
          </a:p>
        </p:txBody>
      </p:sp>
      <p:sp>
        <p:nvSpPr>
          <p:cNvPr id="28" name="TextBox 27"/>
          <p:cNvSpPr txBox="1"/>
          <p:nvPr/>
        </p:nvSpPr>
        <p:spPr>
          <a:xfrm>
            <a:off x="4227837" y="4323150"/>
            <a:ext cx="1468134" cy="646331"/>
          </a:xfrm>
          <a:prstGeom prst="rect">
            <a:avLst/>
          </a:prstGeom>
          <a:solidFill>
            <a:schemeClr val="accent3">
              <a:lumMod val="40000"/>
              <a:lumOff val="60000"/>
            </a:schemeClr>
          </a:solidFill>
        </p:spPr>
        <p:txBody>
          <a:bodyPr wrap="square" rtlCol="0">
            <a:spAutoFit/>
          </a:bodyPr>
          <a:lstStyle/>
          <a:p>
            <a:pPr algn="ctr"/>
            <a:r>
              <a:rPr lang="el-GR" sz="1800" b="0" dirty="0" smtClean="0">
                <a:latin typeface="Cambria" panose="02040503050406030204" pitchFamily="18" charset="0"/>
              </a:rPr>
              <a:t>Απορροή ποταμών</a:t>
            </a:r>
            <a:endParaRPr lang="en-GB" sz="1800" b="0" dirty="0">
              <a:latin typeface="Cambria" panose="02040503050406030204" pitchFamily="18" charset="0"/>
            </a:endParaRPr>
          </a:p>
        </p:txBody>
      </p:sp>
      <p:sp>
        <p:nvSpPr>
          <p:cNvPr id="29" name="TextBox 28"/>
          <p:cNvSpPr txBox="1"/>
          <p:nvPr/>
        </p:nvSpPr>
        <p:spPr>
          <a:xfrm>
            <a:off x="1381678" y="4248425"/>
            <a:ext cx="1612150" cy="646331"/>
          </a:xfrm>
          <a:prstGeom prst="rect">
            <a:avLst/>
          </a:prstGeom>
          <a:solidFill>
            <a:schemeClr val="accent3">
              <a:lumMod val="40000"/>
              <a:lumOff val="60000"/>
            </a:schemeClr>
          </a:solidFill>
        </p:spPr>
        <p:txBody>
          <a:bodyPr wrap="square" rtlCol="0">
            <a:spAutoFit/>
          </a:bodyPr>
          <a:lstStyle/>
          <a:p>
            <a:pPr algn="ctr"/>
            <a:r>
              <a:rPr lang="el-GR" sz="1800" b="0" dirty="0" smtClean="0">
                <a:latin typeface="Cambria" panose="02040503050406030204" pitchFamily="18" charset="0"/>
              </a:rPr>
              <a:t>Φωτοσύνθεση &amp; αναπνοή</a:t>
            </a:r>
            <a:endParaRPr lang="en-GB" sz="1800" b="0" dirty="0">
              <a:latin typeface="Cambria" panose="02040503050406030204" pitchFamily="18" charset="0"/>
            </a:endParaRPr>
          </a:p>
        </p:txBody>
      </p:sp>
      <p:sp>
        <p:nvSpPr>
          <p:cNvPr id="30" name="TextBox 29"/>
          <p:cNvSpPr txBox="1"/>
          <p:nvPr/>
        </p:nvSpPr>
        <p:spPr>
          <a:xfrm>
            <a:off x="5679246" y="1745495"/>
            <a:ext cx="1612150" cy="646331"/>
          </a:xfrm>
          <a:prstGeom prst="rect">
            <a:avLst/>
          </a:prstGeom>
          <a:solidFill>
            <a:schemeClr val="accent3">
              <a:lumMod val="40000"/>
              <a:lumOff val="60000"/>
            </a:schemeClr>
          </a:solidFill>
        </p:spPr>
        <p:txBody>
          <a:bodyPr wrap="square" rtlCol="0">
            <a:spAutoFit/>
          </a:bodyPr>
          <a:lstStyle/>
          <a:p>
            <a:pPr algn="ctr"/>
            <a:r>
              <a:rPr lang="el-GR" sz="1800" b="0" dirty="0" smtClean="0">
                <a:latin typeface="Cambria" panose="02040503050406030204" pitchFamily="18" charset="0"/>
              </a:rPr>
              <a:t>Φωτοσύνθεση &amp; αναπνοή</a:t>
            </a:r>
            <a:endParaRPr lang="en-GB" sz="1800" b="0" dirty="0">
              <a:latin typeface="Cambria" panose="02040503050406030204" pitchFamily="18" charset="0"/>
            </a:endParaRPr>
          </a:p>
        </p:txBody>
      </p:sp>
      <p:sp>
        <p:nvSpPr>
          <p:cNvPr id="31" name="TextBox 30"/>
          <p:cNvSpPr txBox="1"/>
          <p:nvPr/>
        </p:nvSpPr>
        <p:spPr>
          <a:xfrm>
            <a:off x="1303233" y="2095626"/>
            <a:ext cx="2425823" cy="646331"/>
          </a:xfrm>
          <a:prstGeom prst="rect">
            <a:avLst/>
          </a:prstGeom>
          <a:solidFill>
            <a:schemeClr val="accent3">
              <a:lumMod val="40000"/>
              <a:lumOff val="60000"/>
            </a:schemeClr>
          </a:solidFill>
        </p:spPr>
        <p:txBody>
          <a:bodyPr wrap="square" rtlCol="0">
            <a:spAutoFit/>
          </a:bodyPr>
          <a:lstStyle/>
          <a:p>
            <a:pPr algn="ctr"/>
            <a:r>
              <a:rPr lang="el-GR" sz="1800" b="0" dirty="0" smtClean="0">
                <a:latin typeface="Cambria" panose="02040503050406030204" pitchFamily="18" charset="0"/>
              </a:rPr>
              <a:t>Ανταλλαγές Ωκεανών-Ατμόσφαιρας</a:t>
            </a:r>
            <a:endParaRPr lang="en-GB" sz="1800" b="0" dirty="0">
              <a:latin typeface="Cambria" panose="02040503050406030204" pitchFamily="18" charset="0"/>
            </a:endParaRPr>
          </a:p>
        </p:txBody>
      </p:sp>
      <p:sp>
        <p:nvSpPr>
          <p:cNvPr id="32" name="TextBox 31"/>
          <p:cNvSpPr txBox="1"/>
          <p:nvPr/>
        </p:nvSpPr>
        <p:spPr>
          <a:xfrm>
            <a:off x="7740352" y="2340625"/>
            <a:ext cx="1403648" cy="923330"/>
          </a:xfrm>
          <a:prstGeom prst="rect">
            <a:avLst/>
          </a:prstGeom>
          <a:solidFill>
            <a:schemeClr val="accent3">
              <a:lumMod val="40000"/>
              <a:lumOff val="60000"/>
            </a:schemeClr>
          </a:solidFill>
        </p:spPr>
        <p:txBody>
          <a:bodyPr wrap="square" rtlCol="0">
            <a:spAutoFit/>
          </a:bodyPr>
          <a:lstStyle/>
          <a:p>
            <a:pPr algn="ctr"/>
            <a:r>
              <a:rPr lang="el-GR" sz="1800" b="0" dirty="0" smtClean="0">
                <a:latin typeface="Cambria" panose="02040503050406030204" pitchFamily="18" charset="0"/>
              </a:rPr>
              <a:t>Καύση υδρογο-νανθράκων</a:t>
            </a:r>
            <a:endParaRPr lang="en-GB" sz="1800" b="0" dirty="0">
              <a:latin typeface="Cambria" panose="02040503050406030204" pitchFamily="18" charset="0"/>
            </a:endParaRPr>
          </a:p>
        </p:txBody>
      </p:sp>
      <p:sp>
        <p:nvSpPr>
          <p:cNvPr id="33" name="TextBox 32"/>
          <p:cNvSpPr txBox="1"/>
          <p:nvPr/>
        </p:nvSpPr>
        <p:spPr>
          <a:xfrm>
            <a:off x="4276745" y="1524486"/>
            <a:ext cx="1403648" cy="923330"/>
          </a:xfrm>
          <a:prstGeom prst="rect">
            <a:avLst/>
          </a:prstGeom>
          <a:solidFill>
            <a:schemeClr val="accent3">
              <a:lumMod val="40000"/>
              <a:lumOff val="60000"/>
            </a:schemeClr>
          </a:solidFill>
        </p:spPr>
        <p:txBody>
          <a:bodyPr wrap="square" rtlCol="0">
            <a:spAutoFit/>
          </a:bodyPr>
          <a:lstStyle/>
          <a:p>
            <a:pPr algn="ctr"/>
            <a:r>
              <a:rPr lang="el-GR" sz="1800" b="0" dirty="0" smtClean="0">
                <a:latin typeface="Cambria" panose="02040503050406030204" pitchFamily="18" charset="0"/>
              </a:rPr>
              <a:t>αλλαγές στην χρήση γης</a:t>
            </a:r>
            <a:endParaRPr lang="en-GB" sz="1800" b="0" dirty="0">
              <a:latin typeface="Cambria" panose="020405030504060302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6526136"/>
      </p:ext>
    </p:extLst>
  </p:cSld>
  <p:clrMapOvr>
    <a:masterClrMapping/>
  </p:clrMapOvr>
  <mc:AlternateContent xmlns:mc="http://schemas.openxmlformats.org/markup-compatibility/2006">
    <mc:Choice xmlns:p14="http://schemas.microsoft.com/office/powerpoint/2010/main" Requires="p14">
      <p:transition spd="slow" p14:dur="2000" advTm="8257"/>
    </mc:Choice>
    <mc:Fallback>
      <p:transition spd="slow" advTm="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normAutofit fontScale="90000"/>
          </a:bodyPr>
          <a:lstStyle/>
          <a:p>
            <a:pPr eaLnBrk="1" hangingPunct="1"/>
            <a:r>
              <a:rPr lang="el-GR" b="1" smtClean="0">
                <a:solidFill>
                  <a:srgbClr val="C00000"/>
                </a:solidFill>
              </a:rPr>
              <a:t>ΔΙΟΧΕΤΕΥΣΗ </a:t>
            </a:r>
            <a:r>
              <a:rPr lang="en-US" b="1" smtClean="0">
                <a:solidFill>
                  <a:srgbClr val="C00000"/>
                </a:solidFill>
              </a:rPr>
              <a:t>CO</a:t>
            </a:r>
            <a:r>
              <a:rPr lang="en-US" b="1" baseline="-25000" smtClean="0">
                <a:solidFill>
                  <a:srgbClr val="C00000"/>
                </a:solidFill>
              </a:rPr>
              <a:t>2</a:t>
            </a:r>
            <a:endParaRPr lang="en-US" b="1" baseline="-25000" dirty="0" smtClean="0">
              <a:solidFill>
                <a:srgbClr val="C00000"/>
              </a:solidFill>
            </a:endParaRPr>
          </a:p>
        </p:txBody>
      </p:sp>
      <p:sp>
        <p:nvSpPr>
          <p:cNvPr id="152579" name="Rectangle 3"/>
          <p:cNvSpPr>
            <a:spLocks noGrp="1" noChangeArrowheads="1"/>
          </p:cNvSpPr>
          <p:nvPr>
            <p:ph idx="1"/>
          </p:nvPr>
        </p:nvSpPr>
        <p:spPr/>
        <p:txBody>
          <a:bodyPr>
            <a:normAutofit/>
          </a:bodyPr>
          <a:lstStyle/>
          <a:p>
            <a:r>
              <a:rPr lang="el-GR" dirty="0" smtClean="0"/>
              <a:t>ΣΕ ΕΞΑΝΤΛΗΜΕΝΟ </a:t>
            </a:r>
            <a:r>
              <a:rPr lang="el-GR" smtClean="0"/>
              <a:t>ΤΑΜΙΕΥΤΗΡΑ </a:t>
            </a:r>
          </a:p>
          <a:p>
            <a:pPr lvl="1"/>
            <a:r>
              <a:rPr lang="el-GR" smtClean="0"/>
              <a:t>ΠΕΤΡΕΛΑΙΟΥ </a:t>
            </a:r>
            <a:r>
              <a:rPr lang="el-GR"/>
              <a:t>ή </a:t>
            </a:r>
            <a:endParaRPr lang="el-GR" smtClean="0"/>
          </a:p>
          <a:p>
            <a:pPr lvl="1"/>
            <a:r>
              <a:rPr lang="el-GR" smtClean="0"/>
              <a:t>ΦΥΣΙΚΟΥ ΑΕΡΙΟΥ </a:t>
            </a:r>
          </a:p>
          <a:p>
            <a:pPr lvl="1"/>
            <a:r>
              <a:rPr lang="el-GR" smtClean="0"/>
              <a:t>ή </a:t>
            </a:r>
            <a:r>
              <a:rPr lang="el-GR" dirty="0" smtClean="0"/>
              <a:t>ΓΙΑ ΤΗΝ ΑΝΤΛΗΣΗ </a:t>
            </a:r>
            <a:r>
              <a:rPr lang="el-GR" smtClean="0"/>
              <a:t>ΤΟΥ ΠΕΤΡΕΛΑΙΟΥ (εισάγεται διοξείδιο του άνθρακα υπό πίεση για να αναβλύσει το πετρέλαιο)</a:t>
            </a:r>
            <a:endParaRPr lang="el-GR" dirty="0" smtClean="0"/>
          </a:p>
          <a:p>
            <a:pPr eaLnBrk="1" hangingPunct="1"/>
            <a:r>
              <a:rPr lang="el-GR" dirty="0" smtClean="0"/>
              <a:t>ΣΕ ΠΑΛΙΟ ΟΡΥΧΕΙΟ</a:t>
            </a:r>
          </a:p>
          <a:p>
            <a:pPr eaLnBrk="1" hangingPunct="1"/>
            <a:r>
              <a:rPr lang="el-GR" dirty="0" smtClean="0"/>
              <a:t>ΣΤΗΝ ΘΑΛΑΣΣΑ (ΥΓΡΟΠΟΙΗΜΕΝΟ , </a:t>
            </a:r>
            <a:r>
              <a:rPr lang="el-GR" smtClean="0"/>
              <a:t>ΣΤΟΝ ΒΥΘΟ, </a:t>
            </a:r>
            <a:r>
              <a:rPr lang="el-GR" dirty="0" smtClean="0"/>
              <a:t>ΥΠΟ ΠΙΕΣΗ)</a:t>
            </a:r>
          </a:p>
          <a:p>
            <a:pPr eaLnBrk="1" hangingPunct="1"/>
            <a:endParaRPr lang="el-GR" dirty="0" smtClean="0"/>
          </a:p>
          <a:p>
            <a:pPr eaLnBrk="1" hangingPunct="1"/>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1217474"/>
      </p:ext>
    </p:extLst>
  </p:cSld>
  <p:clrMapOvr>
    <a:masterClrMapping/>
  </p:clrMapOvr>
  <mc:AlternateContent xmlns:mc="http://schemas.openxmlformats.org/markup-compatibility/2006">
    <mc:Choice xmlns:p14="http://schemas.microsoft.com/office/powerpoint/2010/main" Requires="p14">
      <p:transition spd="slow" p14:dur="2000" advTm="51884"/>
    </mc:Choice>
    <mc:Fallback>
      <p:transition spd="slow" advTm="51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normAutofit fontScale="90000"/>
          </a:bodyPr>
          <a:lstStyle/>
          <a:p>
            <a:r>
              <a:rPr lang="el-GR" b="1" smtClean="0">
                <a:solidFill>
                  <a:srgbClr val="C00000"/>
                </a:solidFill>
              </a:rPr>
              <a:t>ΔΙΟΧΕΤΕΥΣΗ </a:t>
            </a:r>
            <a:r>
              <a:rPr lang="en-US" b="1" smtClean="0">
                <a:solidFill>
                  <a:srgbClr val="C00000"/>
                </a:solidFill>
              </a:rPr>
              <a:t>CO</a:t>
            </a:r>
            <a:r>
              <a:rPr lang="en-US" b="1" baseline="-25000" smtClean="0">
                <a:solidFill>
                  <a:srgbClr val="C00000"/>
                </a:solidFill>
              </a:rPr>
              <a:t>2</a:t>
            </a:r>
            <a:r>
              <a:rPr lang="el-GR" b="1" baseline="-25000" smtClean="0">
                <a:solidFill>
                  <a:srgbClr val="C00000"/>
                </a:solidFill>
              </a:rPr>
              <a:t> </a:t>
            </a:r>
            <a:r>
              <a:rPr lang="el-GR" b="1" smtClean="0">
                <a:solidFill>
                  <a:srgbClr val="C00000"/>
                </a:solidFill>
              </a:rPr>
              <a:t>ΣΤΗΝ ΘΑΛΑΣΣΑ ΥΠΟ ΠΙΕΣΗ</a:t>
            </a:r>
            <a:endParaRPr lang="en-US" b="1" dirty="0" smtClean="0">
              <a:solidFill>
                <a:srgbClr val="C00000"/>
              </a:solidFill>
            </a:endParaRPr>
          </a:p>
        </p:txBody>
      </p:sp>
      <p:pic>
        <p:nvPicPr>
          <p:cNvPr id="153603" name="Picture 3" descr="sea-injection"/>
          <p:cNvPicPr>
            <a:picLocks noGrp="1" noChangeAspect="1" noChangeArrowheads="1"/>
          </p:cNvPicPr>
          <p:nvPr>
            <p:ph idx="1"/>
          </p:nvPr>
        </p:nvPicPr>
        <p:blipFill>
          <a:blip r:embed="rId5" cstate="print"/>
          <a:srcRect/>
          <a:stretch>
            <a:fillRect/>
          </a:stretch>
        </p:blipFill>
        <p:spPr>
          <a:xfrm>
            <a:off x="971550" y="1484313"/>
            <a:ext cx="7416800" cy="4384675"/>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45839754"/>
      </p:ext>
    </p:extLst>
  </p:cSld>
  <p:clrMapOvr>
    <a:masterClrMapping/>
  </p:clrMapOvr>
  <mc:AlternateContent xmlns:mc="http://schemas.openxmlformats.org/markup-compatibility/2006">
    <mc:Choice xmlns:p14="http://schemas.microsoft.com/office/powerpoint/2010/main" Requires="p14">
      <p:transition spd="slow" p14:dur="2000" advTm="13682"/>
    </mc:Choice>
    <mc:Fallback>
      <p:transition spd="slow" advTm="1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274638"/>
            <a:ext cx="8229600" cy="1210146"/>
          </a:xfrm>
        </p:spPr>
        <p:txBody>
          <a:bodyPr>
            <a:normAutofit fontScale="90000"/>
          </a:bodyPr>
          <a:lstStyle/>
          <a:p>
            <a:r>
              <a:rPr lang="el-GR" sz="4000" b="1" dirty="0" smtClean="0">
                <a:solidFill>
                  <a:srgbClr val="C00000"/>
                </a:solidFill>
              </a:rPr>
              <a:t>Αποθήκευση </a:t>
            </a:r>
            <a:r>
              <a:rPr lang="en-US" sz="3600" b="1" dirty="0">
                <a:solidFill>
                  <a:srgbClr val="C00000"/>
                </a:solidFill>
              </a:rPr>
              <a:t>CO</a:t>
            </a:r>
            <a:r>
              <a:rPr lang="en-US" sz="3600" b="1" baseline="-25000" dirty="0">
                <a:solidFill>
                  <a:srgbClr val="C00000"/>
                </a:solidFill>
              </a:rPr>
              <a:t>2</a:t>
            </a:r>
            <a:r>
              <a:rPr lang="en-US" sz="4000" b="1" dirty="0" smtClean="0">
                <a:solidFill>
                  <a:srgbClr val="C00000"/>
                </a:solidFill>
              </a:rPr>
              <a:t> </a:t>
            </a:r>
            <a:r>
              <a:rPr lang="el-GR" sz="4000" b="1" dirty="0" smtClean="0">
                <a:solidFill>
                  <a:srgbClr val="C00000"/>
                </a:solidFill>
              </a:rPr>
              <a:t>σε εξαντλημένη πετρελαιοπηγή</a:t>
            </a:r>
          </a:p>
        </p:txBody>
      </p:sp>
      <p:pic>
        <p:nvPicPr>
          <p:cNvPr id="154627" name="Picture 3" descr="Σκαρίφημα αποθήκευσης CO2 σε εξαντλημένη πετρελαιοπηγή"/>
          <p:cNvPicPr>
            <a:picLocks noGrp="1" noChangeAspect="1" noChangeArrowheads="1"/>
          </p:cNvPicPr>
          <p:nvPr>
            <p:ph idx="1"/>
          </p:nvPr>
        </p:nvPicPr>
        <p:blipFill>
          <a:blip r:embed="rId5" cstate="print"/>
          <a:srcRect/>
          <a:stretch>
            <a:fillRect/>
          </a:stretch>
        </p:blipFill>
        <p:spPr>
          <a:xfrm>
            <a:off x="1624013" y="1600200"/>
            <a:ext cx="5895975" cy="45259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7702557"/>
      </p:ext>
    </p:extLst>
  </p:cSld>
  <p:clrMapOvr>
    <a:masterClrMapping/>
  </p:clrMapOvr>
  <mc:AlternateContent xmlns:mc="http://schemas.openxmlformats.org/markup-compatibility/2006">
    <mc:Choice xmlns:p14="http://schemas.microsoft.com/office/powerpoint/2010/main" Requires="p14">
      <p:transition spd="slow" p14:dur="2000" advTm="4023"/>
    </mc:Choice>
    <mc:Fallback>
      <p:transition spd="slow" advTm="4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normAutofit fontScale="90000"/>
          </a:bodyPr>
          <a:lstStyle/>
          <a:p>
            <a:r>
              <a:rPr lang="el-GR" sz="4000" b="1" dirty="0" smtClean="0">
                <a:solidFill>
                  <a:srgbClr val="C00000"/>
                </a:solidFill>
              </a:rPr>
              <a:t>Αποθήκευση </a:t>
            </a:r>
            <a:r>
              <a:rPr lang="en-US" sz="4000" b="1" dirty="0">
                <a:solidFill>
                  <a:srgbClr val="C00000"/>
                </a:solidFill>
              </a:rPr>
              <a:t>CO</a:t>
            </a:r>
            <a:r>
              <a:rPr lang="en-US" sz="4000" b="1" baseline="-25000" dirty="0">
                <a:solidFill>
                  <a:srgbClr val="C00000"/>
                </a:solidFill>
              </a:rPr>
              <a:t>2</a:t>
            </a:r>
            <a:r>
              <a:rPr lang="en-US" sz="4000" b="1" dirty="0" smtClean="0">
                <a:solidFill>
                  <a:srgbClr val="C00000"/>
                </a:solidFill>
              </a:rPr>
              <a:t> </a:t>
            </a:r>
            <a:r>
              <a:rPr lang="el-GR" sz="4000" b="1" dirty="0" smtClean="0">
                <a:solidFill>
                  <a:srgbClr val="C00000"/>
                </a:solidFill>
              </a:rPr>
              <a:t>σε ταμιευτήρα</a:t>
            </a:r>
          </a:p>
        </p:txBody>
      </p:sp>
      <p:pic>
        <p:nvPicPr>
          <p:cNvPr id="155651" name="Picture 3" descr="Σκαρίφημα αποθήκευσης CO2 σε ταμιευτήρα"/>
          <p:cNvPicPr>
            <a:picLocks noGrp="1" noChangeAspect="1" noChangeArrowheads="1"/>
          </p:cNvPicPr>
          <p:nvPr>
            <p:ph idx="1"/>
          </p:nvPr>
        </p:nvPicPr>
        <p:blipFill rotWithShape="1">
          <a:blip r:embed="rId5" cstate="print"/>
          <a:srcRect l="10377" t="13495" r="4320" b="10216"/>
          <a:stretch/>
        </p:blipFill>
        <p:spPr>
          <a:xfrm>
            <a:off x="2060812" y="2210937"/>
            <a:ext cx="5404513" cy="3452884"/>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1195158"/>
      </p:ext>
    </p:extLst>
  </p:cSld>
  <p:clrMapOvr>
    <a:masterClrMapping/>
  </p:clrMapOvr>
  <mc:AlternateContent xmlns:mc="http://schemas.openxmlformats.org/markup-compatibility/2006">
    <mc:Choice xmlns:p14="http://schemas.microsoft.com/office/powerpoint/2010/main" Requires="p14">
      <p:transition spd="slow" p14:dur="2000" advTm="11957"/>
    </mc:Choice>
    <mc:Fallback>
      <p:transition spd="slow" advTm="11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a:xfrm>
            <a:off x="457200" y="274638"/>
            <a:ext cx="8229600" cy="634082"/>
          </a:xfrm>
        </p:spPr>
        <p:txBody>
          <a:bodyPr>
            <a:normAutofit/>
          </a:bodyPr>
          <a:lstStyle/>
          <a:p>
            <a:r>
              <a:rPr kumimoji="0" lang="el-GR" altLang="en-US" sz="2800" smtClean="0">
                <a:solidFill>
                  <a:srgbClr val="C00000"/>
                </a:solidFill>
                <a:latin typeface="Cambria Math" panose="02040503050406030204" pitchFamily="18" charset="0"/>
                <a:ea typeface="Cambria Math" panose="02040503050406030204" pitchFamily="18" charset="0"/>
              </a:rPr>
              <a:t>ΔΙΟΧΕΤΕΥΣΗ </a:t>
            </a:r>
            <a:r>
              <a:rPr lang="en-GB" altLang="en-US" sz="2800" smtClean="0">
                <a:solidFill>
                  <a:srgbClr val="C00000"/>
                </a:solidFill>
              </a:rPr>
              <a:t>CO</a:t>
            </a:r>
            <a:r>
              <a:rPr lang="en-GB" altLang="en-US" sz="2800" baseline="-25000" smtClean="0">
                <a:solidFill>
                  <a:srgbClr val="C00000"/>
                </a:solidFill>
              </a:rPr>
              <a:t>2</a:t>
            </a:r>
            <a:r>
              <a:rPr lang="el-GR" altLang="en-US" sz="2800" baseline="-25000" smtClean="0">
                <a:solidFill>
                  <a:srgbClr val="C00000"/>
                </a:solidFill>
              </a:rPr>
              <a:t>  </a:t>
            </a:r>
            <a:r>
              <a:rPr kumimoji="0" lang="el-GR" altLang="en-US" sz="2800" smtClean="0">
                <a:solidFill>
                  <a:srgbClr val="C00000"/>
                </a:solidFill>
                <a:latin typeface="Cambria Math" panose="02040503050406030204" pitchFamily="18" charset="0"/>
                <a:ea typeface="Cambria Math" panose="02040503050406030204" pitchFamily="18" charset="0"/>
              </a:rPr>
              <a:t>ΣΕ ΓΕΩΛΟΓΙΚΑ ΣΤΡΩΜΑΤΑ</a:t>
            </a:r>
            <a:endParaRPr kumimoji="0" lang="en-US" altLang="en-US" sz="1800" baseline="-25000" dirty="0">
              <a:solidFill>
                <a:srgbClr val="C00000"/>
              </a:solidFill>
              <a:latin typeface="Cambria Math" panose="02040503050406030204" pitchFamily="18" charset="0"/>
              <a:ea typeface="Cambria Math" panose="02040503050406030204" pitchFamily="18" charset="0"/>
            </a:endParaRPr>
          </a:p>
        </p:txBody>
      </p:sp>
      <p:sp>
        <p:nvSpPr>
          <p:cNvPr id="4" name="Slide Number Placeholder 5"/>
          <p:cNvSpPr>
            <a:spLocks noGrp="1"/>
          </p:cNvSpPr>
          <p:nvPr>
            <p:ph type="sldNum" sz="quarter" idx="12"/>
          </p:nvPr>
        </p:nvSpPr>
        <p:spPr/>
        <p:txBody>
          <a:bodyPr/>
          <a:lstStyle/>
          <a:p>
            <a:fld id="{2B997FF9-C646-407E-8087-9D8EDD2987C4}" type="slidenum">
              <a:rPr lang="en-US" altLang="en-US"/>
              <a:pPr/>
              <a:t>58</a:t>
            </a:fld>
            <a:endParaRPr lang="en-US" altLang="en-US"/>
          </a:p>
        </p:txBody>
      </p:sp>
      <p:pic>
        <p:nvPicPr>
          <p:cNvPr id="6963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981075"/>
            <a:ext cx="6913562" cy="556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prstDash val="lg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302"/>
    </mc:Choice>
    <mc:Fallback>
      <p:transition spd="slow" advTm="5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0" y="0"/>
            <a:ext cx="9144000" cy="692696"/>
          </a:xfrm>
        </p:spPr>
        <p:txBody>
          <a:bodyPr>
            <a:noAutofit/>
          </a:bodyPr>
          <a:lstStyle/>
          <a:p>
            <a:r>
              <a:rPr kumimoji="0" lang="el-GR" altLang="en-US" sz="2400" dirty="0" smtClean="0">
                <a:solidFill>
                  <a:srgbClr val="C00000"/>
                </a:solidFill>
                <a:latin typeface="Cambria Math" panose="02040503050406030204" pitchFamily="18" charset="0"/>
                <a:ea typeface="Cambria Math" panose="02040503050406030204" pitchFamily="18" charset="0"/>
              </a:rPr>
              <a:t>ΤΕΧΝΟΛΟΓΙΕΣ ΔΕΣΜΕΥΣΗΣ </a:t>
            </a:r>
            <a:r>
              <a:rPr kumimoji="0" lang="en-GB" altLang="en-US" sz="2400" dirty="0" smtClean="0">
                <a:solidFill>
                  <a:srgbClr val="C00000"/>
                </a:solidFill>
                <a:latin typeface="Cambria Math" panose="02040503050406030204" pitchFamily="18" charset="0"/>
                <a:ea typeface="Cambria Math" panose="02040503050406030204" pitchFamily="18" charset="0"/>
              </a:rPr>
              <a:t>CO</a:t>
            </a:r>
            <a:r>
              <a:rPr kumimoji="0" lang="en-GB" altLang="en-US" sz="2400" baseline="-25000" dirty="0" smtClean="0">
                <a:solidFill>
                  <a:srgbClr val="C00000"/>
                </a:solidFill>
                <a:latin typeface="Cambria Math" panose="02040503050406030204" pitchFamily="18" charset="0"/>
                <a:ea typeface="Cambria Math" panose="02040503050406030204" pitchFamily="18" charset="0"/>
              </a:rPr>
              <a:t>2</a:t>
            </a:r>
            <a:r>
              <a:rPr kumimoji="0" lang="el-GR" altLang="en-US" sz="2400" dirty="0" smtClean="0">
                <a:solidFill>
                  <a:srgbClr val="C00000"/>
                </a:solidFill>
                <a:latin typeface="Cambria Math" panose="02040503050406030204" pitchFamily="18" charset="0"/>
                <a:ea typeface="Cambria Math" panose="02040503050406030204" pitchFamily="18" charset="0"/>
              </a:rPr>
              <a:t> </a:t>
            </a:r>
            <a:br>
              <a:rPr kumimoji="0" lang="el-GR" altLang="en-US" sz="2400" dirty="0" smtClean="0">
                <a:solidFill>
                  <a:srgbClr val="C00000"/>
                </a:solidFill>
                <a:latin typeface="Cambria Math" panose="02040503050406030204" pitchFamily="18" charset="0"/>
                <a:ea typeface="Cambria Math" panose="02040503050406030204" pitchFamily="18" charset="0"/>
              </a:rPr>
            </a:br>
            <a:r>
              <a:rPr kumimoji="0" lang="el-GR" altLang="en-US" sz="2400" dirty="0" smtClean="0">
                <a:solidFill>
                  <a:srgbClr val="C00000"/>
                </a:solidFill>
                <a:latin typeface="Cambria Math" panose="02040503050406030204" pitchFamily="18" charset="0"/>
                <a:ea typeface="Cambria Math" panose="02040503050406030204" pitchFamily="18" charset="0"/>
              </a:rPr>
              <a:t>ΣΕ ΘΕΡΜΟΗΛΕΚΤΡΙΚΟΥΣ ΣΤΑΘΜΟΥΣ</a:t>
            </a:r>
            <a:endParaRPr kumimoji="0" lang="el-GR" altLang="en-US" sz="1600" baseline="-25000" dirty="0">
              <a:solidFill>
                <a:srgbClr val="C00000"/>
              </a:solidFill>
              <a:latin typeface="Cambria Math" panose="02040503050406030204" pitchFamily="18" charset="0"/>
              <a:ea typeface="Cambria Math" panose="02040503050406030204" pitchFamily="18" charset="0"/>
            </a:endParaRPr>
          </a:p>
        </p:txBody>
      </p:sp>
      <p:sp>
        <p:nvSpPr>
          <p:cNvPr id="510979" name="Rectangle 3"/>
          <p:cNvSpPr>
            <a:spLocks noGrp="1" noChangeArrowheads="1"/>
          </p:cNvSpPr>
          <p:nvPr>
            <p:ph idx="1"/>
          </p:nvPr>
        </p:nvSpPr>
        <p:spPr>
          <a:xfrm>
            <a:off x="342900" y="908720"/>
            <a:ext cx="8458200" cy="1296144"/>
          </a:xfrm>
        </p:spPr>
        <p:txBody>
          <a:bodyPr>
            <a:normAutofit/>
          </a:bodyPr>
          <a:lstStyle/>
          <a:p>
            <a:pPr algn="just">
              <a:buClr>
                <a:srgbClr val="0000FF"/>
              </a:buClr>
            </a:pPr>
            <a:r>
              <a:rPr kumimoji="0" lang="el-GR" altLang="en-US" sz="2000" b="0" dirty="0" smtClean="0">
                <a:latin typeface="Cambria" panose="02040503050406030204" pitchFamily="18" charset="0"/>
              </a:rPr>
              <a:t>ΔΙΑΧΩΡΙΣΜΟΣ CO</a:t>
            </a:r>
            <a:r>
              <a:rPr kumimoji="0" lang="el-GR" altLang="en-US" sz="2000" b="0" baseline="-25000" dirty="0" smtClean="0">
                <a:latin typeface="Cambria" panose="02040503050406030204" pitchFamily="18" charset="0"/>
              </a:rPr>
              <a:t>2</a:t>
            </a:r>
            <a:r>
              <a:rPr kumimoji="0" lang="el-GR" altLang="en-US" sz="2000" b="0" dirty="0" smtClean="0">
                <a:latin typeface="Cambria" panose="02040503050406030204" pitchFamily="18" charset="0"/>
              </a:rPr>
              <a:t> ΑΠΟ ΤΟ ΚΑΥΣΑΕΡΙΟ (ΔΕΣΜΕΥΣΗ ΜΕΤΑ ΤΗΝ ΚΑΥΣΗ)</a:t>
            </a:r>
          </a:p>
          <a:p>
            <a:pPr algn="just">
              <a:buClr>
                <a:srgbClr val="0000FF"/>
              </a:buClr>
            </a:pPr>
            <a:r>
              <a:rPr kumimoji="0" lang="el-GR" altLang="en-US" sz="2000" b="0" dirty="0" smtClean="0">
                <a:latin typeface="Cambria" panose="02040503050406030204" pitchFamily="18" charset="0"/>
              </a:rPr>
              <a:t>ΚΑΥΣΗ ΣΕ ΣΥΝΘΗΚΕΣ ΚΑΘΑΡΟΥ ΟΞΥΓΟΝΟΥ </a:t>
            </a:r>
            <a:r>
              <a:rPr kumimoji="0" lang="en-GB" altLang="en-US" sz="2000" b="0" dirty="0" smtClean="0">
                <a:latin typeface="Cambria" panose="02040503050406030204" pitchFamily="18" charset="0"/>
              </a:rPr>
              <a:t>(OXYFUEL)</a:t>
            </a:r>
          </a:p>
          <a:p>
            <a:pPr algn="just">
              <a:buClr>
                <a:srgbClr val="0000FF"/>
              </a:buClr>
            </a:pPr>
            <a:r>
              <a:rPr lang="el-GR" altLang="en-US" sz="2000" dirty="0" smtClean="0">
                <a:latin typeface="Cambria" panose="02040503050406030204" pitchFamily="18" charset="0"/>
              </a:rPr>
              <a:t>ΠΑΡΑΓΩΓΗ ΚΑΥΣΙΜΟΥ ΧΩΡΙΣ ΑΝΘΡΑΚΑ</a:t>
            </a:r>
            <a:r>
              <a:rPr kumimoji="0" lang="el-GR" altLang="en-US" sz="2000" b="0" dirty="0" smtClean="0">
                <a:latin typeface="Cambria" panose="02040503050406030204" pitchFamily="18" charset="0"/>
              </a:rPr>
              <a:t> (ΔΕΣΜΕΥΣΗ ΠΡΙΝ ΤΗΝ ΚΑΥΣΗ)</a:t>
            </a:r>
            <a:endParaRPr kumimoji="0" lang="el-GR" altLang="en-US" sz="2000" b="0" dirty="0">
              <a:latin typeface="Cambria" panose="02040503050406030204" pitchFamily="18" charset="0"/>
            </a:endParaRPr>
          </a:p>
        </p:txBody>
      </p:sp>
      <p:sp>
        <p:nvSpPr>
          <p:cNvPr id="5" name="Slide Number Placeholder 5"/>
          <p:cNvSpPr>
            <a:spLocks noGrp="1"/>
          </p:cNvSpPr>
          <p:nvPr>
            <p:ph type="sldNum" sz="quarter" idx="12"/>
          </p:nvPr>
        </p:nvSpPr>
        <p:spPr/>
        <p:txBody>
          <a:bodyPr/>
          <a:lstStyle/>
          <a:p>
            <a:fld id="{A8C2808E-EE7B-4456-890F-8D30F9C38C12}" type="slidenum">
              <a:rPr lang="en-US" altLang="en-US"/>
              <a:pPr/>
              <a:t>59</a:t>
            </a:fld>
            <a:endParaRPr lang="en-US" altLang="en-US"/>
          </a:p>
        </p:txBody>
      </p:sp>
      <p:grpSp>
        <p:nvGrpSpPr>
          <p:cNvPr id="2" name="Group 4"/>
          <p:cNvGrpSpPr>
            <a:grpSpLocks noChangeAspect="1"/>
          </p:cNvGrpSpPr>
          <p:nvPr/>
        </p:nvGrpSpPr>
        <p:grpSpPr bwMode="auto">
          <a:xfrm>
            <a:off x="13523" y="1899250"/>
            <a:ext cx="9318625" cy="4941887"/>
            <a:chOff x="-110" y="1207"/>
            <a:chExt cx="5870" cy="3113"/>
          </a:xfrm>
        </p:grpSpPr>
        <p:sp>
          <p:nvSpPr>
            <p:cNvPr id="3" name="AutoShape 3"/>
            <p:cNvSpPr>
              <a:spLocks noChangeAspect="1" noChangeArrowheads="1" noTextEdit="1"/>
            </p:cNvSpPr>
            <p:nvPr/>
          </p:nvSpPr>
          <p:spPr bwMode="auto">
            <a:xfrm>
              <a:off x="-110" y="1207"/>
              <a:ext cx="5870" cy="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34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20" t="18733" r="3874" b="12500"/>
            <a:stretch/>
          </p:blipFill>
          <p:spPr bwMode="auto">
            <a:xfrm>
              <a:off x="79" y="1790"/>
              <a:ext cx="5459" cy="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396"/>
    </mc:Choice>
    <mc:Fallback>
      <p:transition spd="slow" advTm="3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mtClean="0"/>
              <a:t>ΑΥΞΗΣΗ ΤΗΣ ΜΕΣΗΣ ΘΕΡΜΟΚΡΑΣΙΑΣ</a:t>
            </a:r>
            <a:endParaRPr lang="en-GB"/>
          </a:p>
        </p:txBody>
      </p:sp>
      <p:sp>
        <p:nvSpPr>
          <p:cNvPr id="4" name="Slide Number Placeholder 3"/>
          <p:cNvSpPr>
            <a:spLocks noGrp="1"/>
          </p:cNvSpPr>
          <p:nvPr>
            <p:ph type="sldNum" sz="quarter" idx="12"/>
          </p:nvPr>
        </p:nvSpPr>
        <p:spPr/>
        <p:txBody>
          <a:bodyPr/>
          <a:lstStyle/>
          <a:p>
            <a:fld id="{EDAC4603-92F5-45E1-86E3-BA3AD8BD0B66}" type="slidenum">
              <a:rPr lang="en-US" altLang="en-US" smtClean="0"/>
              <a:pPr/>
              <a:t>6</a:t>
            </a:fld>
            <a:endParaRPr lang="en-US" altLang="en-US"/>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 y="836712"/>
            <a:ext cx="9006202"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8121748"/>
      </p:ext>
    </p:extLst>
  </p:cSld>
  <p:clrMapOvr>
    <a:masterClrMapping/>
  </p:clrMapOvr>
  <mc:AlternateContent xmlns:mc="http://schemas.openxmlformats.org/markup-compatibility/2006">
    <mc:Choice xmlns:p14="http://schemas.microsoft.com/office/powerpoint/2010/main" Requires="p14">
      <p:transition spd="slow" p14:dur="2000" advTm="22781"/>
    </mc:Choice>
    <mc:Fallback>
      <p:transition spd="slow" advTm="2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64" name="Rectangle 8"/>
          <p:cNvSpPr>
            <a:spLocks noGrp="1" noChangeArrowheads="1"/>
          </p:cNvSpPr>
          <p:nvPr>
            <p:ph type="title"/>
          </p:nvPr>
        </p:nvSpPr>
        <p:spPr>
          <a:xfrm>
            <a:off x="457200" y="274638"/>
            <a:ext cx="8229600" cy="490066"/>
          </a:xfrm>
          <a:noFill/>
          <a:ln/>
        </p:spPr>
        <p:txBody>
          <a:bodyPr/>
          <a:lstStyle/>
          <a:p>
            <a:r>
              <a:rPr lang="el-GR" altLang="en-US" sz="2400" b="1" dirty="0">
                <a:solidFill>
                  <a:srgbClr val="C00000"/>
                </a:solidFill>
              </a:rPr>
              <a:t>Αποθήκευση </a:t>
            </a:r>
            <a:r>
              <a:rPr lang="en-US" altLang="en-US" sz="2400" b="1" dirty="0">
                <a:solidFill>
                  <a:srgbClr val="C00000"/>
                </a:solidFill>
              </a:rPr>
              <a:t>CO</a:t>
            </a:r>
            <a:r>
              <a:rPr lang="en-US" altLang="en-US" sz="2400" b="1" baseline="-25000" dirty="0">
                <a:solidFill>
                  <a:srgbClr val="C00000"/>
                </a:solidFill>
              </a:rPr>
              <a:t>2 </a:t>
            </a:r>
            <a:r>
              <a:rPr lang="el-GR" altLang="en-US" sz="2400" b="1" dirty="0">
                <a:solidFill>
                  <a:srgbClr val="C00000"/>
                </a:solidFill>
              </a:rPr>
              <a:t>στην Ελλάδα </a:t>
            </a:r>
            <a:r>
              <a:rPr lang="el-GR" altLang="en-US" sz="1600" b="1" dirty="0">
                <a:solidFill>
                  <a:srgbClr val="C00000"/>
                </a:solidFill>
              </a:rPr>
              <a:t>1/</a:t>
            </a:r>
            <a:r>
              <a:rPr lang="en-US" altLang="en-US" sz="1600" b="1" dirty="0">
                <a:solidFill>
                  <a:srgbClr val="C00000"/>
                </a:solidFill>
              </a:rPr>
              <a:t>2</a:t>
            </a:r>
          </a:p>
        </p:txBody>
      </p:sp>
      <p:pic>
        <p:nvPicPr>
          <p:cNvPr id="65945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575556" y="836712"/>
            <a:ext cx="7992888" cy="618034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a:spLocks noGrp="1"/>
          </p:cNvSpPr>
          <p:nvPr>
            <p:ph type="sldNum" sz="quarter" idx="12"/>
          </p:nvPr>
        </p:nvSpPr>
        <p:spPr/>
        <p:txBody>
          <a:bodyPr/>
          <a:lstStyle/>
          <a:p>
            <a:fld id="{5A24AE72-6A44-4DAE-85CC-282874F2CB1C}" type="slidenum">
              <a:rPr lang="en-US" altLang="en-US"/>
              <a:pPr/>
              <a:t>60</a:t>
            </a:fld>
            <a:endParaRPr lang="en-US" altLang="en-US"/>
          </a:p>
        </p:txBody>
      </p:sp>
      <p:sp>
        <p:nvSpPr>
          <p:cNvPr id="659460" name="Rectangle 4"/>
          <p:cNvSpPr>
            <a:spLocks noChangeArrowheads="1"/>
          </p:cNvSpPr>
          <p:nvPr/>
        </p:nvSpPr>
        <p:spPr bwMode="auto">
          <a:xfrm>
            <a:off x="4284663" y="2997200"/>
            <a:ext cx="26955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lnSpc>
                <a:spcPct val="80000"/>
              </a:lnSpc>
              <a:spcBef>
                <a:spcPct val="20000"/>
              </a:spcBef>
              <a:buClr>
                <a:schemeClr val="folHlink"/>
              </a:buClr>
              <a:buSzPct val="60000"/>
              <a:buFont typeface="Wingdings" pitchFamily="2" charset="2"/>
              <a:buNone/>
            </a:pPr>
            <a:r>
              <a:rPr kumimoji="0" lang="el-GR" altLang="en-US" sz="1800" dirty="0">
                <a:solidFill>
                  <a:srgbClr val="FF0000"/>
                </a:solidFill>
                <a:latin typeface="Tahoma" pitchFamily="34" charset="0"/>
              </a:rPr>
              <a:t>Λεκάνη Θεσσαλονίκης</a:t>
            </a:r>
          </a:p>
        </p:txBody>
      </p:sp>
      <p:sp>
        <p:nvSpPr>
          <p:cNvPr id="659461" name="Rectangle 5"/>
          <p:cNvSpPr>
            <a:spLocks noChangeArrowheads="1"/>
          </p:cNvSpPr>
          <p:nvPr/>
        </p:nvSpPr>
        <p:spPr bwMode="auto">
          <a:xfrm>
            <a:off x="1268413" y="3068638"/>
            <a:ext cx="273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0" lang="el-GR" altLang="en-US" sz="1800" dirty="0">
                <a:solidFill>
                  <a:srgbClr val="FF0000"/>
                </a:solidFill>
                <a:latin typeface="Tahoma" pitchFamily="34" charset="0"/>
              </a:rPr>
              <a:t>Μεσοελληνική Αύλακα</a:t>
            </a:r>
          </a:p>
        </p:txBody>
      </p:sp>
      <p:sp>
        <p:nvSpPr>
          <p:cNvPr id="659462" name="Rectangle 6"/>
          <p:cNvSpPr>
            <a:spLocks noChangeArrowheads="1"/>
          </p:cNvSpPr>
          <p:nvPr/>
        </p:nvSpPr>
        <p:spPr bwMode="auto">
          <a:xfrm>
            <a:off x="1187450" y="6165850"/>
            <a:ext cx="7200900"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lgn="l">
              <a:spcBef>
                <a:spcPct val="20000"/>
              </a:spcBef>
              <a:buClr>
                <a:schemeClr val="hlink"/>
              </a:buClr>
              <a:buFont typeface="Wingdings" pitchFamily="2" charset="2"/>
              <a:buChar char="l"/>
              <a:defRPr kumimoji="1" sz="3200" b="1">
                <a:solidFill>
                  <a:schemeClr val="bg2"/>
                </a:solidFill>
                <a:latin typeface="Arial" charset="0"/>
              </a:defRPr>
            </a:lvl1pPr>
            <a:lvl2pPr marL="742950" indent="-285750" algn="l">
              <a:spcBef>
                <a:spcPct val="20000"/>
              </a:spcBef>
              <a:buClr>
                <a:schemeClr val="hlink"/>
              </a:buClr>
              <a:buChar char="–"/>
              <a:defRPr kumimoji="1" sz="2800" b="1">
                <a:solidFill>
                  <a:schemeClr val="bg2"/>
                </a:solidFill>
                <a:latin typeface="Arial" charset="0"/>
              </a:defRPr>
            </a:lvl2pPr>
            <a:lvl3pPr marL="1143000" indent="-228600" algn="l">
              <a:spcBef>
                <a:spcPct val="20000"/>
              </a:spcBef>
              <a:buClr>
                <a:schemeClr val="hlink"/>
              </a:buClr>
              <a:buChar char="•"/>
              <a:defRPr kumimoji="1" sz="2400" b="1">
                <a:solidFill>
                  <a:schemeClr val="bg2"/>
                </a:solidFill>
                <a:latin typeface="Arial" charset="0"/>
              </a:defRPr>
            </a:lvl3pPr>
            <a:lvl4pPr marL="1600200" indent="-228600" algn="l">
              <a:spcBef>
                <a:spcPct val="20000"/>
              </a:spcBef>
              <a:buClr>
                <a:schemeClr val="hlink"/>
              </a:buClr>
              <a:buChar char="–"/>
              <a:defRPr kumimoji="1" sz="2000" b="1">
                <a:solidFill>
                  <a:schemeClr val="bg2"/>
                </a:solidFill>
                <a:latin typeface="Arial" charset="0"/>
              </a:defRPr>
            </a:lvl4pPr>
            <a:lvl5pPr marL="2057400" indent="-228600" algn="l">
              <a:spcBef>
                <a:spcPct val="20000"/>
              </a:spcBef>
              <a:buClr>
                <a:schemeClr val="hlink"/>
              </a:buClr>
              <a:buChar char="•"/>
              <a:defRPr kumimoji="1" sz="2000" b="1">
                <a:solidFill>
                  <a:schemeClr val="bg2"/>
                </a:solidFill>
                <a:latin typeface="Arial" charset="0"/>
              </a:defRPr>
            </a:lvl5pPr>
            <a:lvl6pPr marL="2514600" indent="-228600" eaLnBrk="0" fontAlgn="base" hangingPunct="0">
              <a:spcBef>
                <a:spcPct val="20000"/>
              </a:spcBef>
              <a:spcAft>
                <a:spcPct val="0"/>
              </a:spcAft>
              <a:buClr>
                <a:schemeClr val="hlink"/>
              </a:buClr>
              <a:buChar char="•"/>
              <a:defRPr kumimoji="1" sz="2000" b="1">
                <a:solidFill>
                  <a:schemeClr val="bg2"/>
                </a:solidFill>
                <a:latin typeface="Arial" charset="0"/>
              </a:defRPr>
            </a:lvl6pPr>
            <a:lvl7pPr marL="2971800" indent="-228600" eaLnBrk="0" fontAlgn="base" hangingPunct="0">
              <a:spcBef>
                <a:spcPct val="20000"/>
              </a:spcBef>
              <a:spcAft>
                <a:spcPct val="0"/>
              </a:spcAft>
              <a:buClr>
                <a:schemeClr val="hlink"/>
              </a:buClr>
              <a:buChar char="•"/>
              <a:defRPr kumimoji="1" sz="2000" b="1">
                <a:solidFill>
                  <a:schemeClr val="bg2"/>
                </a:solidFill>
                <a:latin typeface="Arial" charset="0"/>
              </a:defRPr>
            </a:lvl7pPr>
            <a:lvl8pPr marL="3429000" indent="-228600" eaLnBrk="0" fontAlgn="base" hangingPunct="0">
              <a:spcBef>
                <a:spcPct val="20000"/>
              </a:spcBef>
              <a:spcAft>
                <a:spcPct val="0"/>
              </a:spcAft>
              <a:buClr>
                <a:schemeClr val="hlink"/>
              </a:buClr>
              <a:buChar char="•"/>
              <a:defRPr kumimoji="1" sz="2000" b="1">
                <a:solidFill>
                  <a:schemeClr val="bg2"/>
                </a:solidFill>
                <a:latin typeface="Arial" charset="0"/>
              </a:defRPr>
            </a:lvl8pPr>
            <a:lvl9pPr marL="3886200" indent="-228600" eaLnBrk="0" fontAlgn="base" hangingPunct="0">
              <a:spcBef>
                <a:spcPct val="20000"/>
              </a:spcBef>
              <a:spcAft>
                <a:spcPct val="0"/>
              </a:spcAft>
              <a:buClr>
                <a:schemeClr val="hlink"/>
              </a:buClr>
              <a:buChar char="•"/>
              <a:defRPr kumimoji="1" sz="2000" b="1">
                <a:solidFill>
                  <a:schemeClr val="bg2"/>
                </a:solidFill>
                <a:latin typeface="Arial" charset="0"/>
              </a:defRPr>
            </a:lvl9pPr>
          </a:lstStyle>
          <a:p>
            <a:pPr>
              <a:lnSpc>
                <a:spcPct val="90000"/>
              </a:lnSpc>
              <a:spcBef>
                <a:spcPct val="0"/>
              </a:spcBef>
              <a:buFont typeface="Wingdings" pitchFamily="2" charset="2"/>
              <a:buNone/>
            </a:pPr>
            <a:r>
              <a:rPr lang="en-US" altLang="en-US" sz="1600"/>
              <a:t>GESTCO, 2003</a:t>
            </a:r>
            <a:r>
              <a:rPr lang="el-GR" altLang="en-US" sz="1600"/>
              <a:t>, </a:t>
            </a:r>
            <a:r>
              <a:rPr lang="en-US" altLang="en-US" sz="1600"/>
              <a:t>European Potential for the Geological Storage of CO</a:t>
            </a:r>
            <a:r>
              <a:rPr lang="en-US" altLang="en-US" sz="1600" baseline="-25000"/>
              <a:t>2</a:t>
            </a:r>
            <a:r>
              <a:rPr lang="en-US" altLang="en-US" sz="1600"/>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923"/>
    </mc:Choice>
    <mc:Fallback>
      <p:transition spd="slow" advTm="1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xfrm>
            <a:off x="457200" y="274638"/>
            <a:ext cx="8229600" cy="34605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b">
            <a:normAutofit fontScale="90000"/>
          </a:bodyPr>
          <a:lstStyle/>
          <a:p>
            <a:r>
              <a:rPr lang="el-GR" altLang="en-US" sz="2400" b="1" dirty="0">
                <a:solidFill>
                  <a:srgbClr val="C00000"/>
                </a:solidFill>
              </a:rPr>
              <a:t>Αποθήκευση </a:t>
            </a:r>
            <a:r>
              <a:rPr lang="en-US" altLang="en-US" sz="2400" b="1" dirty="0">
                <a:solidFill>
                  <a:srgbClr val="C00000"/>
                </a:solidFill>
              </a:rPr>
              <a:t>CO</a:t>
            </a:r>
            <a:r>
              <a:rPr lang="en-US" altLang="en-US" sz="2400" b="1" baseline="-25000" dirty="0">
                <a:solidFill>
                  <a:srgbClr val="C00000"/>
                </a:solidFill>
              </a:rPr>
              <a:t>2 </a:t>
            </a:r>
            <a:r>
              <a:rPr lang="el-GR" altLang="en-US" sz="2400" b="1" dirty="0">
                <a:solidFill>
                  <a:srgbClr val="C00000"/>
                </a:solidFill>
              </a:rPr>
              <a:t>στην Ελλάδα </a:t>
            </a:r>
            <a:r>
              <a:rPr lang="en-US" altLang="en-US" sz="2400" b="1" dirty="0">
                <a:solidFill>
                  <a:srgbClr val="C00000"/>
                </a:solidFill>
              </a:rPr>
              <a:t>2</a:t>
            </a:r>
            <a:r>
              <a:rPr lang="el-GR" altLang="en-US" sz="2400" b="1" dirty="0">
                <a:solidFill>
                  <a:srgbClr val="C00000"/>
                </a:solidFill>
              </a:rPr>
              <a:t>/</a:t>
            </a:r>
            <a:r>
              <a:rPr lang="en-US" altLang="en-US" sz="2400" b="1" dirty="0">
                <a:solidFill>
                  <a:srgbClr val="C00000"/>
                </a:solidFill>
              </a:rPr>
              <a:t>2</a:t>
            </a:r>
            <a:endParaRPr lang="el-GR" altLang="en-US" sz="2400" b="1" dirty="0">
              <a:solidFill>
                <a:srgbClr val="C00000"/>
              </a:solidFill>
            </a:endParaRPr>
          </a:p>
        </p:txBody>
      </p:sp>
      <p:graphicFrame>
        <p:nvGraphicFramePr>
          <p:cNvPr id="699395" name="Group 3"/>
          <p:cNvGraphicFramePr>
            <a:graphicFrameLocks noGrp="1"/>
          </p:cNvGraphicFramePr>
          <p:nvPr>
            <p:ph sz="half" idx="1"/>
            <p:extLst>
              <p:ext uri="{D42A27DB-BD31-4B8C-83A1-F6EECF244321}">
                <p14:modId xmlns:p14="http://schemas.microsoft.com/office/powerpoint/2010/main" val="4183934269"/>
              </p:ext>
            </p:extLst>
          </p:nvPr>
        </p:nvGraphicFramePr>
        <p:xfrm>
          <a:off x="179512" y="764704"/>
          <a:ext cx="8785102" cy="3631884"/>
        </p:xfrm>
        <a:graphic>
          <a:graphicData uri="http://schemas.openxmlformats.org/drawingml/2006/table">
            <a:tbl>
              <a:tblPr/>
              <a:tblGrid>
                <a:gridCol w="2927781"/>
                <a:gridCol w="1866812"/>
                <a:gridCol w="3990509"/>
              </a:tblGrid>
              <a:tr h="798513">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rgbClr val="C00000"/>
                          </a:solidFill>
                          <a:effectLst/>
                          <a:latin typeface="Arial" charset="0"/>
                        </a:rPr>
                        <a:t>Αλατούχοι Υδροφόροι </a:t>
                      </a:r>
                      <a:r>
                        <a:rPr kumimoji="1" lang="el-GR" altLang="en-US" sz="1800" b="1" i="0" u="none" strike="noStrike" cap="none" normalizeH="0" baseline="0" dirty="0" smtClean="0">
                          <a:ln>
                            <a:noFill/>
                          </a:ln>
                          <a:solidFill>
                            <a:srgbClr val="C00000"/>
                          </a:solidFill>
                          <a:effectLst/>
                          <a:latin typeface="Arial" charset="0"/>
                        </a:rPr>
                        <a:t>Ορίζοντες</a:t>
                      </a:r>
                      <a:endParaRPr kumimoji="1" lang="el-GR" altLang="en-US" sz="1800" b="0" i="0" u="none" strike="noStrike" cap="none" normalizeH="0" baseline="0" dirty="0" smtClean="0">
                        <a:ln>
                          <a:noFill/>
                        </a:ln>
                        <a:solidFill>
                          <a:srgbClr val="C00000"/>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rgbClr val="C00000"/>
                          </a:solidFill>
                          <a:effectLst/>
                          <a:latin typeface="Arial" charset="0"/>
                        </a:rPr>
                        <a:t>Τοποθεσία</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rgbClr val="C00000"/>
                          </a:solidFill>
                          <a:effectLst/>
                          <a:latin typeface="Arial" charset="0"/>
                        </a:rPr>
                        <a:t>Αποθηκευτική Ικανότητα</a:t>
                      </a:r>
                      <a:r>
                        <a:rPr kumimoji="1" lang="en-US" altLang="en-US" sz="1800" b="1" i="0" u="none" strike="noStrike" cap="none" normalizeH="0" baseline="0" smtClean="0">
                          <a:ln>
                            <a:noFill/>
                          </a:ln>
                          <a:solidFill>
                            <a:srgbClr val="C00000"/>
                          </a:solidFill>
                          <a:effectLst/>
                          <a:latin typeface="Arial" charset="0"/>
                        </a:rPr>
                        <a:t> </a:t>
                      </a:r>
                      <a:r>
                        <a:rPr kumimoji="1" lang="el-GR" altLang="en-US" sz="1800" b="1" i="0" u="none" strike="noStrike" cap="none" normalizeH="0" baseline="0" smtClean="0">
                          <a:ln>
                            <a:noFill/>
                          </a:ln>
                          <a:solidFill>
                            <a:srgbClr val="C00000"/>
                          </a:solidFill>
                          <a:effectLst/>
                          <a:latin typeface="Arial" charset="0"/>
                        </a:rPr>
                        <a:t/>
                      </a:r>
                      <a:br>
                        <a:rPr kumimoji="1" lang="el-GR" altLang="en-US" sz="1800" b="1" i="0" u="none" strike="noStrike" cap="none" normalizeH="0" baseline="0" smtClean="0">
                          <a:ln>
                            <a:noFill/>
                          </a:ln>
                          <a:solidFill>
                            <a:srgbClr val="C00000"/>
                          </a:solidFill>
                          <a:effectLst/>
                          <a:latin typeface="Arial" charset="0"/>
                        </a:rPr>
                      </a:br>
                      <a:r>
                        <a:rPr kumimoji="1" lang="en-US" altLang="en-US" sz="1800" b="1" i="0" u="none" strike="noStrike" cap="none" normalizeH="0" baseline="0" smtClean="0">
                          <a:ln>
                            <a:noFill/>
                          </a:ln>
                          <a:solidFill>
                            <a:srgbClr val="C00000"/>
                          </a:solidFill>
                          <a:effectLst/>
                          <a:latin typeface="Arial" charset="0"/>
                        </a:rPr>
                        <a:t>(Mt CO</a:t>
                      </a:r>
                      <a:r>
                        <a:rPr kumimoji="1" lang="en-US" altLang="en-US" sz="1800" b="1" i="0" u="none" strike="noStrike" cap="none" normalizeH="0" baseline="-25000" smtClean="0">
                          <a:ln>
                            <a:noFill/>
                          </a:ln>
                          <a:solidFill>
                            <a:srgbClr val="C00000"/>
                          </a:solidFill>
                          <a:effectLst/>
                          <a:latin typeface="Arial" charset="0"/>
                        </a:rPr>
                        <a:t>2</a:t>
                      </a:r>
                      <a:r>
                        <a:rPr kumimoji="1" lang="en-US" altLang="en-US" sz="1800" b="1" i="0" u="none" strike="noStrike" cap="none" normalizeH="0" baseline="0" smtClean="0">
                          <a:ln>
                            <a:noFill/>
                          </a:ln>
                          <a:solidFill>
                            <a:srgbClr val="C00000"/>
                          </a:solidFill>
                          <a:effectLst/>
                          <a:latin typeface="Arial" charset="0"/>
                        </a:rPr>
                        <a:t>)</a:t>
                      </a:r>
                      <a:endParaRPr kumimoji="1" lang="el-GR" altLang="en-US" sz="1800" b="1" i="0" u="none" strike="noStrike" cap="none" normalizeH="0" baseline="0" smtClean="0">
                        <a:ln>
                          <a:noFill/>
                        </a:ln>
                        <a:solidFill>
                          <a:srgbClr val="C00000"/>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52425">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Πρίνος</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Παράκτια</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n-US" altLang="en-US" sz="1800" b="1" i="0" u="none" strike="noStrike" cap="none" normalizeH="0" baseline="0" smtClean="0">
                          <a:ln>
                            <a:noFill/>
                          </a:ln>
                          <a:solidFill>
                            <a:schemeClr val="tx1">
                              <a:lumMod val="95000"/>
                              <a:lumOff val="5000"/>
                            </a:schemeClr>
                          </a:solidFill>
                          <a:effectLst/>
                          <a:latin typeface="Arial" charset="0"/>
                        </a:rPr>
                        <a:t>1343</a:t>
                      </a:r>
                      <a:endParaRPr kumimoji="1" lang="el-GR" altLang="en-US" sz="1800" b="1" i="0" u="none" strike="noStrike" cap="none" normalizeH="0" baseline="0" smtClean="0">
                        <a:ln>
                          <a:noFill/>
                        </a:ln>
                        <a:solidFill>
                          <a:schemeClr val="tx1">
                            <a:lumMod val="95000"/>
                            <a:lumOff val="5000"/>
                          </a:schemeClr>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490538">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dirty="0" smtClean="0">
                          <a:ln>
                            <a:noFill/>
                          </a:ln>
                          <a:solidFill>
                            <a:schemeClr val="tx1">
                              <a:lumMod val="95000"/>
                              <a:lumOff val="5000"/>
                            </a:schemeClr>
                          </a:solidFill>
                          <a:effectLst/>
                          <a:latin typeface="Arial" charset="0"/>
                        </a:rPr>
                        <a:t>Δυτ. Θεσσαλονίκη</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Ηπειρωτική</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n-US" altLang="en-US" sz="1800" b="1" i="0" u="none" strike="noStrike" cap="none" normalizeH="0" baseline="0" smtClean="0">
                          <a:ln>
                            <a:noFill/>
                          </a:ln>
                          <a:solidFill>
                            <a:schemeClr val="tx1">
                              <a:lumMod val="95000"/>
                              <a:lumOff val="5000"/>
                            </a:schemeClr>
                          </a:solidFill>
                          <a:effectLst/>
                          <a:latin typeface="Arial" charset="0"/>
                        </a:rPr>
                        <a:t>459</a:t>
                      </a:r>
                      <a:endParaRPr kumimoji="1" lang="el-GR" altLang="en-US" sz="1800" b="1" i="0" u="none" strike="noStrike" cap="none" normalizeH="0" baseline="0" smtClean="0">
                        <a:ln>
                          <a:noFill/>
                        </a:ln>
                        <a:solidFill>
                          <a:schemeClr val="tx1">
                            <a:lumMod val="95000"/>
                            <a:lumOff val="5000"/>
                          </a:schemeClr>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798513">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Δυτ. Θεσσαλονίκη</a:t>
                      </a:r>
                    </a:p>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Ψαμμίτες </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Ηπειρωτική</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n-US" altLang="en-US" sz="1800" b="1" i="0" u="none" strike="noStrike" cap="none" normalizeH="0" baseline="0" smtClean="0">
                          <a:ln>
                            <a:noFill/>
                          </a:ln>
                          <a:solidFill>
                            <a:schemeClr val="tx1">
                              <a:lumMod val="95000"/>
                              <a:lumOff val="5000"/>
                            </a:schemeClr>
                          </a:solidFill>
                          <a:effectLst/>
                          <a:latin typeface="Arial" charset="0"/>
                        </a:rPr>
                        <a:t>145</a:t>
                      </a:r>
                      <a:endParaRPr kumimoji="1" lang="el-GR" altLang="en-US" sz="1800" b="1" i="0" u="none" strike="noStrike" cap="none" normalizeH="0" baseline="0" smtClean="0">
                        <a:ln>
                          <a:noFill/>
                        </a:ln>
                        <a:solidFill>
                          <a:schemeClr val="tx1">
                            <a:lumMod val="95000"/>
                            <a:lumOff val="5000"/>
                          </a:schemeClr>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406400">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Αλεξάνδρια</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Ηπειρωτική</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n-US" altLang="en-US" sz="1800" b="1" i="0" u="none" strike="noStrike" cap="none" normalizeH="0" baseline="0" smtClean="0">
                          <a:ln>
                            <a:noFill/>
                          </a:ln>
                          <a:solidFill>
                            <a:schemeClr val="tx1">
                              <a:lumMod val="95000"/>
                              <a:lumOff val="5000"/>
                            </a:schemeClr>
                          </a:solidFill>
                          <a:effectLst/>
                          <a:latin typeface="Arial" charset="0"/>
                        </a:rPr>
                        <a:t>34</a:t>
                      </a:r>
                      <a:endParaRPr kumimoji="1" lang="el-GR" altLang="en-US" sz="1800" b="1" i="0" u="none" strike="noStrike" cap="none" normalizeH="0" baseline="0" smtClean="0">
                        <a:ln>
                          <a:noFill/>
                        </a:ln>
                        <a:solidFill>
                          <a:schemeClr val="tx1">
                            <a:lumMod val="95000"/>
                            <a:lumOff val="5000"/>
                          </a:schemeClr>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406400">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Μεσοελληνική Λεκάνη</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Ηπειρωτική</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n-US" altLang="en-US" sz="1800" b="1" i="0" u="none" strike="noStrike" cap="none" normalizeH="0" baseline="0" smtClean="0">
                          <a:ln>
                            <a:noFill/>
                          </a:ln>
                          <a:solidFill>
                            <a:schemeClr val="tx1">
                              <a:lumMod val="95000"/>
                              <a:lumOff val="5000"/>
                            </a:schemeClr>
                          </a:solidFill>
                          <a:effectLst/>
                          <a:latin typeface="Arial" charset="0"/>
                        </a:rPr>
                        <a:t>360</a:t>
                      </a:r>
                      <a:endParaRPr kumimoji="1" lang="el-GR" altLang="en-US" sz="1800" b="1" i="0" u="none" strike="noStrike" cap="none" normalizeH="0" baseline="0" smtClean="0">
                        <a:ln>
                          <a:noFill/>
                        </a:ln>
                        <a:solidFill>
                          <a:schemeClr val="tx1">
                            <a:lumMod val="95000"/>
                            <a:lumOff val="5000"/>
                          </a:schemeClr>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190500">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l-GR" altLang="en-US" sz="1800" b="1" i="0" u="none" strike="noStrike" cap="none" normalizeH="0" baseline="0" smtClean="0">
                          <a:ln>
                            <a:noFill/>
                          </a:ln>
                          <a:solidFill>
                            <a:schemeClr val="tx1">
                              <a:lumMod val="95000"/>
                              <a:lumOff val="5000"/>
                            </a:schemeClr>
                          </a:solidFill>
                          <a:effectLst/>
                          <a:latin typeface="Arial" charset="0"/>
                        </a:rPr>
                        <a:t>Σύνολο</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endParaRPr kumimoji="1" lang="el-GR" altLang="en-US" sz="1800" b="1" i="0" u="none" strike="noStrike" cap="none" normalizeH="0" baseline="0" smtClean="0">
                        <a:ln>
                          <a:noFill/>
                        </a:ln>
                        <a:solidFill>
                          <a:schemeClr val="tx1">
                            <a:lumMod val="95000"/>
                            <a:lumOff val="5000"/>
                          </a:schemeClr>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kumimoji="1" sz="2800" b="1">
                          <a:solidFill>
                            <a:schemeClr val="bg2"/>
                          </a:solidFill>
                          <a:latin typeface="Arial" charset="0"/>
                        </a:defRPr>
                      </a:lvl1pPr>
                      <a:lvl2pPr algn="l">
                        <a:spcBef>
                          <a:spcPct val="20000"/>
                        </a:spcBef>
                        <a:buClr>
                          <a:schemeClr val="hlink"/>
                        </a:buClr>
                        <a:defRPr kumimoji="1" sz="2400" b="1">
                          <a:solidFill>
                            <a:schemeClr val="bg2"/>
                          </a:solidFill>
                          <a:latin typeface="Arial" charset="0"/>
                        </a:defRPr>
                      </a:lvl2pPr>
                      <a:lvl3pPr algn="l">
                        <a:spcBef>
                          <a:spcPct val="20000"/>
                        </a:spcBef>
                        <a:buClr>
                          <a:schemeClr val="hlink"/>
                        </a:buClr>
                        <a:defRPr kumimoji="1" sz="2000" b="1">
                          <a:solidFill>
                            <a:schemeClr val="bg2"/>
                          </a:solidFill>
                          <a:latin typeface="Arial" charset="0"/>
                        </a:defRPr>
                      </a:lvl3pPr>
                      <a:lvl4pPr algn="l">
                        <a:spcBef>
                          <a:spcPct val="20000"/>
                        </a:spcBef>
                        <a:buClr>
                          <a:schemeClr val="hlink"/>
                        </a:buClr>
                        <a:defRPr kumimoji="1" b="1">
                          <a:solidFill>
                            <a:schemeClr val="bg2"/>
                          </a:solidFill>
                          <a:latin typeface="Arial" charset="0"/>
                        </a:defRPr>
                      </a:lvl4pPr>
                      <a:lvl5pPr algn="l">
                        <a:spcBef>
                          <a:spcPct val="20000"/>
                        </a:spcBef>
                        <a:buClr>
                          <a:schemeClr val="hlink"/>
                        </a:buClr>
                        <a:defRPr kumimoji="1" b="1">
                          <a:solidFill>
                            <a:schemeClr val="bg2"/>
                          </a:solidFill>
                          <a:latin typeface="Arial" charset="0"/>
                        </a:defRPr>
                      </a:lvl5pPr>
                      <a:lvl6pPr eaLnBrk="0" fontAlgn="base" hangingPunct="0">
                        <a:spcBef>
                          <a:spcPct val="20000"/>
                        </a:spcBef>
                        <a:spcAft>
                          <a:spcPct val="0"/>
                        </a:spcAft>
                        <a:buClr>
                          <a:schemeClr val="hlink"/>
                        </a:buClr>
                        <a:defRPr kumimoji="1" b="1">
                          <a:solidFill>
                            <a:schemeClr val="bg2"/>
                          </a:solidFill>
                          <a:latin typeface="Arial" charset="0"/>
                        </a:defRPr>
                      </a:lvl6pPr>
                      <a:lvl7pPr eaLnBrk="0" fontAlgn="base" hangingPunct="0">
                        <a:spcBef>
                          <a:spcPct val="20000"/>
                        </a:spcBef>
                        <a:spcAft>
                          <a:spcPct val="0"/>
                        </a:spcAft>
                        <a:buClr>
                          <a:schemeClr val="hlink"/>
                        </a:buClr>
                        <a:defRPr kumimoji="1" b="1">
                          <a:solidFill>
                            <a:schemeClr val="bg2"/>
                          </a:solidFill>
                          <a:latin typeface="Arial" charset="0"/>
                        </a:defRPr>
                      </a:lvl7pPr>
                      <a:lvl8pPr eaLnBrk="0" fontAlgn="base" hangingPunct="0">
                        <a:spcBef>
                          <a:spcPct val="20000"/>
                        </a:spcBef>
                        <a:spcAft>
                          <a:spcPct val="0"/>
                        </a:spcAft>
                        <a:buClr>
                          <a:schemeClr val="hlink"/>
                        </a:buClr>
                        <a:defRPr kumimoji="1" b="1">
                          <a:solidFill>
                            <a:schemeClr val="bg2"/>
                          </a:solidFill>
                          <a:latin typeface="Arial" charset="0"/>
                        </a:defRPr>
                      </a:lvl8pPr>
                      <a:lvl9pPr eaLnBrk="0" fontAlgn="base" hangingPunct="0">
                        <a:spcBef>
                          <a:spcPct val="20000"/>
                        </a:spcBef>
                        <a:spcAft>
                          <a:spcPct val="0"/>
                        </a:spcAft>
                        <a:buClr>
                          <a:schemeClr val="hlink"/>
                        </a:buClr>
                        <a:defRPr kumimoji="1" b="1">
                          <a:solidFill>
                            <a:schemeClr val="bg2"/>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1" lang="en-US" altLang="en-US" sz="1800" b="1" i="0" u="none" strike="noStrike" cap="none" normalizeH="0" baseline="0" dirty="0" smtClean="0">
                          <a:ln>
                            <a:noFill/>
                          </a:ln>
                          <a:solidFill>
                            <a:schemeClr val="tx1">
                              <a:lumMod val="95000"/>
                              <a:lumOff val="5000"/>
                            </a:schemeClr>
                          </a:solidFill>
                          <a:effectLst/>
                          <a:latin typeface="Arial" charset="0"/>
                        </a:rPr>
                        <a:t>2345</a:t>
                      </a:r>
                      <a:endParaRPr kumimoji="1" lang="el-GR" altLang="en-US" sz="1800" b="1" i="0" u="none" strike="noStrike" cap="none" normalizeH="0" baseline="0" dirty="0" smtClean="0">
                        <a:ln>
                          <a:noFill/>
                        </a:ln>
                        <a:solidFill>
                          <a:schemeClr val="tx1">
                            <a:lumMod val="95000"/>
                            <a:lumOff val="5000"/>
                          </a:schemeClr>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39" name="Slide Number Placeholder 6"/>
          <p:cNvSpPr>
            <a:spLocks noGrp="1"/>
          </p:cNvSpPr>
          <p:nvPr>
            <p:ph type="sldNum" sz="quarter" idx="12"/>
          </p:nvPr>
        </p:nvSpPr>
        <p:spPr/>
        <p:txBody>
          <a:bodyPr/>
          <a:lstStyle/>
          <a:p>
            <a:fld id="{A09AEA6A-1DCC-4A06-8521-40C6205C0468}" type="slidenum">
              <a:rPr lang="en-US" altLang="en-US"/>
              <a:pPr/>
              <a:t>61</a:t>
            </a:fld>
            <a:endParaRPr lang="en-US" altLang="en-US"/>
          </a:p>
        </p:txBody>
      </p:sp>
      <p:sp>
        <p:nvSpPr>
          <p:cNvPr id="699429" name="Text Box 37"/>
          <p:cNvSpPr txBox="1">
            <a:spLocks noChangeArrowheads="1"/>
          </p:cNvSpPr>
          <p:nvPr/>
        </p:nvSpPr>
        <p:spPr bwMode="auto">
          <a:xfrm>
            <a:off x="5580063" y="4652963"/>
            <a:ext cx="338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prstDash val="lg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dirty="0">
                <a:solidFill>
                  <a:schemeClr val="accent2"/>
                </a:solidFill>
                <a:latin typeface="Arial" charset="0"/>
              </a:rPr>
              <a:t>GESTCO PROJECT</a:t>
            </a:r>
          </a:p>
        </p:txBody>
      </p:sp>
      <p:sp>
        <p:nvSpPr>
          <p:cNvPr id="699431" name="Rectangle 39"/>
          <p:cNvSpPr>
            <a:spLocks noChangeArrowheads="1"/>
          </p:cNvSpPr>
          <p:nvPr/>
        </p:nvSpPr>
        <p:spPr bwMode="auto">
          <a:xfrm>
            <a:off x="342900" y="5035454"/>
            <a:ext cx="8458200" cy="127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lgn="l">
              <a:spcBef>
                <a:spcPct val="20000"/>
              </a:spcBef>
              <a:buClr>
                <a:schemeClr val="hlink"/>
              </a:buClr>
              <a:buFont typeface="Wingdings" pitchFamily="2" charset="2"/>
              <a:buChar char="l"/>
              <a:defRPr kumimoji="1" sz="2800" b="1">
                <a:solidFill>
                  <a:schemeClr val="bg2"/>
                </a:solidFill>
                <a:latin typeface="Arial" charset="0"/>
              </a:defRPr>
            </a:lvl1pPr>
            <a:lvl2pPr marL="742950" indent="-285750" algn="l">
              <a:spcBef>
                <a:spcPct val="20000"/>
              </a:spcBef>
              <a:buClr>
                <a:schemeClr val="hlink"/>
              </a:buClr>
              <a:buChar char="–"/>
              <a:defRPr kumimoji="1" sz="2400" b="1">
                <a:solidFill>
                  <a:schemeClr val="bg2"/>
                </a:solidFill>
                <a:latin typeface="Arial" charset="0"/>
              </a:defRPr>
            </a:lvl2pPr>
            <a:lvl3pPr marL="1143000" indent="-228600" algn="l">
              <a:spcBef>
                <a:spcPct val="20000"/>
              </a:spcBef>
              <a:buClr>
                <a:schemeClr val="hlink"/>
              </a:buClr>
              <a:buChar char="•"/>
              <a:defRPr kumimoji="1" sz="2000" b="1">
                <a:solidFill>
                  <a:schemeClr val="bg2"/>
                </a:solidFill>
                <a:latin typeface="Arial" charset="0"/>
              </a:defRPr>
            </a:lvl3pPr>
            <a:lvl4pPr marL="1600200" indent="-228600" algn="l">
              <a:spcBef>
                <a:spcPct val="20000"/>
              </a:spcBef>
              <a:buClr>
                <a:schemeClr val="hlink"/>
              </a:buClr>
              <a:buChar char="–"/>
              <a:defRPr kumimoji="1" b="1">
                <a:solidFill>
                  <a:schemeClr val="bg2"/>
                </a:solidFill>
                <a:latin typeface="Arial" charset="0"/>
              </a:defRPr>
            </a:lvl4pPr>
            <a:lvl5pPr marL="2057400" indent="-228600" algn="l">
              <a:spcBef>
                <a:spcPct val="20000"/>
              </a:spcBef>
              <a:buClr>
                <a:schemeClr val="hlink"/>
              </a:buClr>
              <a:buChar char="•"/>
              <a:defRPr kumimoji="1" b="1">
                <a:solidFill>
                  <a:schemeClr val="bg2"/>
                </a:solidFill>
                <a:latin typeface="Arial" charset="0"/>
              </a:defRPr>
            </a:lvl5pPr>
            <a:lvl6pPr marL="2514600" indent="-228600" eaLnBrk="0" fontAlgn="base" hangingPunct="0">
              <a:spcBef>
                <a:spcPct val="20000"/>
              </a:spcBef>
              <a:spcAft>
                <a:spcPct val="0"/>
              </a:spcAft>
              <a:buClr>
                <a:schemeClr val="hlink"/>
              </a:buClr>
              <a:buChar char="•"/>
              <a:defRPr kumimoji="1" b="1">
                <a:solidFill>
                  <a:schemeClr val="bg2"/>
                </a:solidFill>
                <a:latin typeface="Arial" charset="0"/>
              </a:defRPr>
            </a:lvl6pPr>
            <a:lvl7pPr marL="2971800" indent="-228600" eaLnBrk="0" fontAlgn="base" hangingPunct="0">
              <a:spcBef>
                <a:spcPct val="20000"/>
              </a:spcBef>
              <a:spcAft>
                <a:spcPct val="0"/>
              </a:spcAft>
              <a:buClr>
                <a:schemeClr val="hlink"/>
              </a:buClr>
              <a:buChar char="•"/>
              <a:defRPr kumimoji="1" b="1">
                <a:solidFill>
                  <a:schemeClr val="bg2"/>
                </a:solidFill>
                <a:latin typeface="Arial" charset="0"/>
              </a:defRPr>
            </a:lvl7pPr>
            <a:lvl8pPr marL="3429000" indent="-228600" eaLnBrk="0" fontAlgn="base" hangingPunct="0">
              <a:spcBef>
                <a:spcPct val="20000"/>
              </a:spcBef>
              <a:spcAft>
                <a:spcPct val="0"/>
              </a:spcAft>
              <a:buClr>
                <a:schemeClr val="hlink"/>
              </a:buClr>
              <a:buChar char="•"/>
              <a:defRPr kumimoji="1" b="1">
                <a:solidFill>
                  <a:schemeClr val="bg2"/>
                </a:solidFill>
                <a:latin typeface="Arial" charset="0"/>
              </a:defRPr>
            </a:lvl8pPr>
            <a:lvl9pPr marL="3886200" indent="-228600" eaLnBrk="0" fontAlgn="base" hangingPunct="0">
              <a:spcBef>
                <a:spcPct val="20000"/>
              </a:spcBef>
              <a:spcAft>
                <a:spcPct val="0"/>
              </a:spcAft>
              <a:buClr>
                <a:schemeClr val="hlink"/>
              </a:buClr>
              <a:buChar char="•"/>
              <a:defRPr kumimoji="1" b="1">
                <a:solidFill>
                  <a:schemeClr val="bg2"/>
                </a:solidFill>
                <a:latin typeface="Arial" charset="0"/>
              </a:defRPr>
            </a:lvl9pPr>
          </a:lstStyle>
          <a:p>
            <a:pPr algn="just">
              <a:spcBef>
                <a:spcPct val="0"/>
              </a:spcBef>
              <a:buClr>
                <a:srgbClr val="0000FF"/>
              </a:buClr>
            </a:pPr>
            <a:r>
              <a:rPr lang="el-GR" altLang="zh-CN" sz="1700" b="0" dirty="0">
                <a:solidFill>
                  <a:schemeClr val="accent2"/>
                </a:solidFill>
              </a:rPr>
              <a:t>Σε πρώτη φάση αναμένεται η χρήση πλοίων για την μεταφορά του δεσμευόμενου </a:t>
            </a:r>
            <a:r>
              <a:rPr lang="en-US" altLang="zh-CN" sz="1700" b="0" dirty="0">
                <a:solidFill>
                  <a:schemeClr val="accent2"/>
                </a:solidFill>
                <a:ea typeface="SimSun" pitchFamily="2" charset="-122"/>
              </a:rPr>
              <a:t>C</a:t>
            </a:r>
            <a:r>
              <a:rPr lang="el-GR" altLang="zh-CN" sz="1700" b="0" dirty="0">
                <a:solidFill>
                  <a:schemeClr val="accent2"/>
                </a:solidFill>
              </a:rPr>
              <a:t>Ο</a:t>
            </a:r>
            <a:r>
              <a:rPr lang="en-US" altLang="zh-CN" sz="1700" b="0" baseline="-25000" dirty="0">
                <a:solidFill>
                  <a:schemeClr val="accent2"/>
                </a:solidFill>
                <a:ea typeface="SimSun" pitchFamily="2" charset="-122"/>
              </a:rPr>
              <a:t>2</a:t>
            </a:r>
            <a:r>
              <a:rPr lang="el-GR" altLang="zh-CN" sz="1700" b="0" dirty="0">
                <a:solidFill>
                  <a:schemeClr val="accent2"/>
                </a:solidFill>
              </a:rPr>
              <a:t> από σταθμούς ηλεκτροπαραγωγής</a:t>
            </a:r>
          </a:p>
          <a:p>
            <a:pPr algn="just">
              <a:spcBef>
                <a:spcPct val="0"/>
              </a:spcBef>
              <a:buClr>
                <a:srgbClr val="0000FF"/>
              </a:buClr>
            </a:pPr>
            <a:endParaRPr lang="el-GR" altLang="zh-CN" sz="1700" b="0" dirty="0">
              <a:solidFill>
                <a:schemeClr val="accent2"/>
              </a:solidFill>
            </a:endParaRPr>
          </a:p>
          <a:p>
            <a:pPr algn="just">
              <a:spcBef>
                <a:spcPct val="0"/>
              </a:spcBef>
              <a:buClr>
                <a:srgbClr val="0000FF"/>
              </a:buClr>
            </a:pPr>
            <a:r>
              <a:rPr lang="el-GR" altLang="zh-CN" sz="1700" b="0" dirty="0">
                <a:solidFill>
                  <a:schemeClr val="accent2"/>
                </a:solidFill>
              </a:rPr>
              <a:t>Σε δεύτερη φάση μπορεί να αναπτυχθεί δίκτυο αγωγών μεταφοράς </a:t>
            </a:r>
            <a:r>
              <a:rPr lang="en-US" altLang="zh-CN" sz="1700" b="0" dirty="0">
                <a:solidFill>
                  <a:schemeClr val="accent2"/>
                </a:solidFill>
                <a:ea typeface="SimSun" pitchFamily="2" charset="-122"/>
              </a:rPr>
              <a:t>C</a:t>
            </a:r>
            <a:r>
              <a:rPr lang="el-GR" altLang="zh-CN" sz="1700" b="0" dirty="0">
                <a:solidFill>
                  <a:schemeClr val="accent2"/>
                </a:solidFill>
              </a:rPr>
              <a:t>Ο</a:t>
            </a:r>
            <a:r>
              <a:rPr lang="en-US" altLang="zh-CN" sz="1700" b="0" baseline="-25000" dirty="0">
                <a:solidFill>
                  <a:schemeClr val="accent2"/>
                </a:solidFill>
                <a:ea typeface="SimSun" pitchFamily="2" charset="-122"/>
              </a:rPr>
              <a:t>2</a:t>
            </a:r>
            <a:r>
              <a:rPr lang="el-GR" altLang="zh-CN" sz="1700" b="0" dirty="0">
                <a:solidFill>
                  <a:schemeClr val="accent2"/>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109"/>
    </mc:Choice>
    <mc:Fallback>
      <p:transition spd="slow" advTm="84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a:xfrm>
            <a:off x="457200" y="23956"/>
            <a:ext cx="8229600" cy="562074"/>
          </a:xfrm>
        </p:spPr>
        <p:txBody>
          <a:bodyPr/>
          <a:lstStyle/>
          <a:p>
            <a:r>
              <a:rPr kumimoji="0" lang="el-GR" altLang="en-US" sz="2400" b="1" dirty="0">
                <a:solidFill>
                  <a:srgbClr val="C00000"/>
                </a:solidFill>
                <a:latin typeface="Cambria Math" panose="02040503050406030204" pitchFamily="18" charset="0"/>
                <a:ea typeface="Cambria Math" panose="02040503050406030204" pitchFamily="18" charset="0"/>
              </a:rPr>
              <a:t>Συμπεράσματα</a:t>
            </a:r>
          </a:p>
        </p:txBody>
      </p:sp>
      <p:sp>
        <p:nvSpPr>
          <p:cNvPr id="611331" name="Rectangle 3"/>
          <p:cNvSpPr>
            <a:spLocks noGrp="1" noChangeArrowheads="1"/>
          </p:cNvSpPr>
          <p:nvPr>
            <p:ph idx="1"/>
          </p:nvPr>
        </p:nvSpPr>
        <p:spPr>
          <a:xfrm>
            <a:off x="323528" y="692696"/>
            <a:ext cx="8363272" cy="5976664"/>
          </a:xfrm>
        </p:spPr>
        <p:txBody>
          <a:bodyPr>
            <a:noAutofit/>
          </a:bodyPr>
          <a:lstStyle/>
          <a:p>
            <a:pPr marL="177800" indent="-177800">
              <a:buClr>
                <a:srgbClr val="0000FF"/>
              </a:buClr>
            </a:pPr>
            <a:r>
              <a:rPr lang="el-GR" altLang="zh-CN" sz="2000" b="0" smtClean="0">
                <a:latin typeface="Cambria" panose="02040503050406030204" pitchFamily="18" charset="0"/>
              </a:rPr>
              <a:t>Οι </a:t>
            </a:r>
            <a:r>
              <a:rPr lang="el-GR" altLang="zh-CN" sz="2000" b="0" dirty="0">
                <a:latin typeface="Cambria" panose="02040503050406030204" pitchFamily="18" charset="0"/>
              </a:rPr>
              <a:t>τεχνολογίες δέσμευσης </a:t>
            </a:r>
            <a:r>
              <a:rPr lang="en-GB" altLang="zh-CN" sz="2000" b="0" dirty="0">
                <a:latin typeface="Cambria" panose="02040503050406030204" pitchFamily="18" charset="0"/>
                <a:ea typeface="SimSun" pitchFamily="2" charset="-122"/>
              </a:rPr>
              <a:t>CO</a:t>
            </a:r>
            <a:r>
              <a:rPr lang="el-GR" altLang="zh-CN" sz="2000" b="0" baseline="-25000" dirty="0">
                <a:latin typeface="Cambria" panose="02040503050406030204" pitchFamily="18" charset="0"/>
              </a:rPr>
              <a:t>2</a:t>
            </a:r>
            <a:r>
              <a:rPr lang="el-GR" altLang="zh-CN" sz="2000" b="0" dirty="0">
                <a:latin typeface="Cambria" panose="02040503050406030204" pitchFamily="18" charset="0"/>
              </a:rPr>
              <a:t> μπορούν να συμβάλουν στη μείωση του εκπεμπόμενου CO</a:t>
            </a:r>
            <a:r>
              <a:rPr lang="el-GR" altLang="zh-CN" sz="2000" b="0" baseline="-25000" dirty="0">
                <a:latin typeface="Cambria" panose="02040503050406030204" pitchFamily="18" charset="0"/>
              </a:rPr>
              <a:t>2</a:t>
            </a:r>
            <a:r>
              <a:rPr lang="el-GR" altLang="zh-CN" sz="2000" b="0" dirty="0">
                <a:latin typeface="Cambria" panose="02040503050406030204" pitchFamily="18" charset="0"/>
              </a:rPr>
              <a:t> στην ατμόσφαιρα </a:t>
            </a:r>
            <a:r>
              <a:rPr lang="el-GR" altLang="zh-CN" sz="2000" b="0">
                <a:latin typeface="Cambria" panose="02040503050406030204" pitchFamily="18" charset="0"/>
              </a:rPr>
              <a:t>από </a:t>
            </a:r>
            <a:r>
              <a:rPr lang="el-GR" altLang="zh-CN" sz="2000" smtClean="0">
                <a:latin typeface="Cambria" panose="02040503050406030204" pitchFamily="18" charset="0"/>
              </a:rPr>
              <a:t>την </a:t>
            </a:r>
            <a:r>
              <a:rPr lang="el-GR" altLang="zh-CN" sz="2000" b="0" smtClean="0">
                <a:latin typeface="Cambria" panose="02040503050406030204" pitchFamily="18" charset="0"/>
              </a:rPr>
              <a:t>ηλεκτροπαραγωγή.</a:t>
            </a:r>
            <a:endParaRPr lang="el-GR" altLang="zh-CN" sz="2000" b="0" dirty="0">
              <a:latin typeface="Cambria" panose="02040503050406030204" pitchFamily="18" charset="0"/>
            </a:endParaRPr>
          </a:p>
          <a:p>
            <a:pPr marL="177800" indent="-177800" algn="just">
              <a:buClr>
                <a:srgbClr val="0000FF"/>
              </a:buClr>
            </a:pPr>
            <a:endParaRPr lang="el-GR" altLang="zh-CN" sz="2000" b="0" dirty="0">
              <a:latin typeface="Cambria" panose="02040503050406030204" pitchFamily="18" charset="0"/>
            </a:endParaRPr>
          </a:p>
          <a:p>
            <a:pPr marL="177800" indent="-177800" algn="just">
              <a:buClr>
                <a:srgbClr val="0000FF"/>
              </a:buClr>
            </a:pPr>
            <a:r>
              <a:rPr lang="el-GR" altLang="zh-CN" sz="2000" b="0" dirty="0">
                <a:latin typeface="Cambria" panose="02040503050406030204" pitchFamily="18" charset="0"/>
              </a:rPr>
              <a:t>Ωστόσο, η επίδραση των τεχνολογιών αυτών στη μείωση του βαθμού απόδοσης </a:t>
            </a:r>
            <a:r>
              <a:rPr lang="el-GR" altLang="zh-CN" sz="2000" b="0">
                <a:latin typeface="Cambria" panose="02040503050406030204" pitchFamily="18" charset="0"/>
              </a:rPr>
              <a:t>είναι </a:t>
            </a:r>
            <a:r>
              <a:rPr lang="el-GR" altLang="zh-CN" sz="2000" b="0" smtClean="0">
                <a:latin typeface="Cambria" panose="02040503050406030204" pitchFamily="18" charset="0"/>
              </a:rPr>
              <a:t>υψηλή</a:t>
            </a:r>
            <a:r>
              <a:rPr lang="en-GB" altLang="zh-CN" sz="2000" b="0" smtClean="0">
                <a:latin typeface="Cambria" panose="02040503050406030204" pitchFamily="18" charset="0"/>
              </a:rPr>
              <a:t>,</a:t>
            </a:r>
            <a:r>
              <a:rPr lang="el-GR" altLang="zh-CN" sz="2000" b="0" smtClean="0">
                <a:latin typeface="Cambria" panose="02040503050406030204" pitchFamily="18" charset="0"/>
              </a:rPr>
              <a:t> </a:t>
            </a:r>
            <a:r>
              <a:rPr lang="el-GR" altLang="zh-CN" sz="2000" b="0">
                <a:latin typeface="Cambria" panose="02040503050406030204" pitchFamily="18" charset="0"/>
              </a:rPr>
              <a:t>με </a:t>
            </a:r>
            <a:r>
              <a:rPr lang="el-GR" altLang="zh-CN" sz="2000" b="0" smtClean="0">
                <a:latin typeface="Cambria" panose="02040503050406030204" pitchFamily="18" charset="0"/>
              </a:rPr>
              <a:t>αποτέλεσμα</a:t>
            </a:r>
            <a:r>
              <a:rPr lang="en-GB" altLang="zh-CN" sz="2000" b="0" smtClean="0">
                <a:latin typeface="Cambria" panose="02040503050406030204" pitchFamily="18" charset="0"/>
              </a:rPr>
              <a:t> -</a:t>
            </a:r>
            <a:r>
              <a:rPr lang="el-GR" altLang="zh-CN" sz="2000" b="0" smtClean="0">
                <a:latin typeface="Cambria" panose="02040503050406030204" pitchFamily="18" charset="0"/>
              </a:rPr>
              <a:t> </a:t>
            </a:r>
            <a:r>
              <a:rPr lang="el-GR" altLang="zh-CN" sz="2000" b="0" dirty="0">
                <a:latin typeface="Cambria" panose="02040503050406030204" pitchFamily="18" charset="0"/>
              </a:rPr>
              <a:t>σε συνδυασμό με το υψηλό </a:t>
            </a:r>
            <a:r>
              <a:rPr lang="el-GR" altLang="zh-CN" sz="2000" b="0">
                <a:latin typeface="Cambria" panose="02040503050406030204" pitchFamily="18" charset="0"/>
              </a:rPr>
              <a:t>κόστος </a:t>
            </a:r>
            <a:r>
              <a:rPr lang="el-GR" altLang="zh-CN" sz="2000" b="0" smtClean="0">
                <a:latin typeface="Cambria" panose="02040503050406030204" pitchFamily="18" charset="0"/>
              </a:rPr>
              <a:t>εγκατάστασης</a:t>
            </a:r>
            <a:r>
              <a:rPr lang="en-GB" altLang="zh-CN" sz="2000" b="0" smtClean="0">
                <a:latin typeface="Cambria" panose="02040503050406030204" pitchFamily="18" charset="0"/>
              </a:rPr>
              <a:t> - </a:t>
            </a:r>
            <a:r>
              <a:rPr lang="el-GR" altLang="zh-CN" sz="2000" b="0" smtClean="0">
                <a:latin typeface="Cambria" panose="02040503050406030204" pitchFamily="18" charset="0"/>
              </a:rPr>
              <a:t>να </a:t>
            </a:r>
            <a:r>
              <a:rPr lang="el-GR" altLang="zh-CN" sz="2000" b="0" dirty="0">
                <a:latin typeface="Cambria" panose="02040503050406030204" pitchFamily="18" charset="0"/>
              </a:rPr>
              <a:t>οδηγούν σε αυξημένο </a:t>
            </a:r>
            <a:r>
              <a:rPr lang="el-GR" altLang="zh-CN" sz="2000" b="0">
                <a:latin typeface="Cambria" panose="02040503050406030204" pitchFamily="18" charset="0"/>
              </a:rPr>
              <a:t>κόστος </a:t>
            </a:r>
            <a:r>
              <a:rPr lang="el-GR" altLang="zh-CN" sz="2000" b="0" smtClean="0">
                <a:latin typeface="Cambria" panose="02040503050406030204" pitchFamily="18" charset="0"/>
              </a:rPr>
              <a:t>ηλεκτροπαρα-γωγής</a:t>
            </a:r>
            <a:r>
              <a:rPr lang="el-GR" altLang="zh-CN" sz="2000" b="0" dirty="0">
                <a:latin typeface="Cambria" panose="02040503050406030204" pitchFamily="18" charset="0"/>
              </a:rPr>
              <a:t>. </a:t>
            </a:r>
          </a:p>
          <a:p>
            <a:pPr marL="177800" indent="-177800" algn="just">
              <a:buClr>
                <a:srgbClr val="0000FF"/>
              </a:buClr>
            </a:pPr>
            <a:endParaRPr lang="el-GR" altLang="zh-CN" sz="2000" b="0" dirty="0">
              <a:latin typeface="Cambria" panose="02040503050406030204" pitchFamily="18" charset="0"/>
            </a:endParaRPr>
          </a:p>
          <a:p>
            <a:pPr marL="177800" indent="-177800" algn="just">
              <a:buClr>
                <a:srgbClr val="0000FF"/>
              </a:buClr>
            </a:pPr>
            <a:r>
              <a:rPr lang="el-GR" altLang="zh-CN" sz="2000" b="0" smtClean="0">
                <a:latin typeface="Cambria" panose="02040503050406030204" pitchFamily="18" charset="0"/>
              </a:rPr>
              <a:t>Όμως, </a:t>
            </a:r>
            <a:r>
              <a:rPr lang="el-GR" altLang="zh-CN" sz="2000" b="0" dirty="0">
                <a:latin typeface="Cambria" panose="02040503050406030204" pitchFamily="18" charset="0"/>
              </a:rPr>
              <a:t>με την αγορά δικαιωμάτων εκπομπής </a:t>
            </a:r>
            <a:r>
              <a:rPr lang="en-GB" altLang="zh-CN" sz="2000" b="0" dirty="0">
                <a:latin typeface="Cambria" panose="02040503050406030204" pitchFamily="18" charset="0"/>
                <a:ea typeface="SimSun" pitchFamily="2" charset="-122"/>
              </a:rPr>
              <a:t>CO</a:t>
            </a:r>
            <a:r>
              <a:rPr lang="el-GR" altLang="zh-CN" sz="2000" b="0" baseline="-25000" dirty="0">
                <a:latin typeface="Cambria" panose="02040503050406030204" pitchFamily="18" charset="0"/>
              </a:rPr>
              <a:t>2</a:t>
            </a:r>
            <a:r>
              <a:rPr lang="el-GR" altLang="zh-CN" sz="2000" b="0" dirty="0">
                <a:latin typeface="Cambria" panose="02040503050406030204" pitchFamily="18" charset="0"/>
              </a:rPr>
              <a:t> από την διαμορφούμενη αγορά εμπορίας CΟ</a:t>
            </a:r>
            <a:r>
              <a:rPr lang="el-GR" altLang="zh-CN" sz="2000" b="0" baseline="-25000" dirty="0">
                <a:latin typeface="Cambria" panose="02040503050406030204" pitchFamily="18" charset="0"/>
              </a:rPr>
              <a:t>2</a:t>
            </a:r>
            <a:r>
              <a:rPr lang="el-GR" altLang="zh-CN" sz="2000" b="0" dirty="0">
                <a:latin typeface="Cambria" panose="02040503050406030204" pitchFamily="18" charset="0"/>
              </a:rPr>
              <a:t>, αναμένεται να επιβαρυνθεί το κόστος παραγωγής ενέργειας. </a:t>
            </a:r>
          </a:p>
          <a:p>
            <a:pPr marL="177800" indent="-177800" algn="just">
              <a:buClr>
                <a:srgbClr val="0000FF"/>
              </a:buClr>
            </a:pPr>
            <a:endParaRPr lang="el-GR" altLang="zh-CN" sz="2000" b="0" dirty="0">
              <a:latin typeface="Cambria" panose="02040503050406030204" pitchFamily="18" charset="0"/>
            </a:endParaRPr>
          </a:p>
          <a:p>
            <a:pPr marL="177800" indent="-177800" algn="just">
              <a:buClr>
                <a:srgbClr val="0000FF"/>
              </a:buClr>
            </a:pPr>
            <a:r>
              <a:rPr lang="el-GR" altLang="zh-CN" sz="2000" b="0">
                <a:latin typeface="Cambria" panose="02040503050406030204" pitchFamily="18" charset="0"/>
              </a:rPr>
              <a:t>Από </a:t>
            </a:r>
            <a:r>
              <a:rPr lang="el-GR" altLang="zh-CN" sz="2000" b="0" smtClean="0">
                <a:latin typeface="Cambria" panose="02040503050406030204" pitchFamily="18" charset="0"/>
              </a:rPr>
              <a:t>συγκριτική </a:t>
            </a:r>
            <a:r>
              <a:rPr lang="el-GR" altLang="zh-CN" sz="2000" b="0" dirty="0">
                <a:latin typeface="Cambria" panose="02040503050406030204" pitchFamily="18" charset="0"/>
              </a:rPr>
              <a:t>εξέταση των τεχνολογικών </a:t>
            </a:r>
            <a:r>
              <a:rPr lang="el-GR" altLang="zh-CN" sz="2000" b="0">
                <a:latin typeface="Cambria" panose="02040503050406030204" pitchFamily="18" charset="0"/>
              </a:rPr>
              <a:t>λύσεων </a:t>
            </a:r>
            <a:r>
              <a:rPr lang="el-GR" altLang="zh-CN" sz="2000" smtClean="0">
                <a:latin typeface="Cambria" panose="02040503050406030204" pitchFamily="18" charset="0"/>
              </a:rPr>
              <a:t>έχει προκύψει </a:t>
            </a:r>
            <a:r>
              <a:rPr lang="el-GR" altLang="zh-CN" sz="2000" b="0" smtClean="0">
                <a:latin typeface="Cambria" panose="02040503050406030204" pitchFamily="18" charset="0"/>
              </a:rPr>
              <a:t>ότι </a:t>
            </a:r>
            <a:r>
              <a:rPr lang="el-GR" altLang="zh-CN" sz="2000" b="0" dirty="0">
                <a:latin typeface="Cambria" panose="02040503050406030204" pitchFamily="18" charset="0"/>
              </a:rPr>
              <a:t>οι μονάδες εγχωρίου λιγνίτη μπορούν με τις συνθήκες αυτές να παρέχουν κόστος kWh ανταγωνιστικό σε σχέση με τις μονάδες φυσικού αερίου, οι οποίες παρουσιάζουν μεγαλύτερο ρίσκο λόγω διακύμανσης τιμών του καυσίμου.</a:t>
            </a:r>
          </a:p>
        </p:txBody>
      </p:sp>
      <p:sp>
        <p:nvSpPr>
          <p:cNvPr id="4" name="Slide Number Placeholder 6"/>
          <p:cNvSpPr>
            <a:spLocks noGrp="1"/>
          </p:cNvSpPr>
          <p:nvPr>
            <p:ph type="sldNum" sz="quarter" idx="12"/>
          </p:nvPr>
        </p:nvSpPr>
        <p:spPr/>
        <p:txBody>
          <a:bodyPr/>
          <a:lstStyle/>
          <a:p>
            <a:fld id="{E24D6CCD-2722-4B32-A9B3-B58417625F11}" type="slidenum">
              <a:rPr lang="en-US" altLang="en-US"/>
              <a:pPr/>
              <a:t>62</a:t>
            </a:fld>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091"/>
    </mc:Choice>
    <mc:Fallback>
      <p:transition spd="slow" advTm="84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l-GR" smtClean="0"/>
              <a:t>ΤΕΛΟΣ</a:t>
            </a:r>
            <a:endParaRPr lang="en-GB"/>
          </a:p>
        </p:txBody>
      </p:sp>
      <p:sp>
        <p:nvSpPr>
          <p:cNvPr id="4" name="Slide Number Placeholder 3"/>
          <p:cNvSpPr>
            <a:spLocks noGrp="1"/>
          </p:cNvSpPr>
          <p:nvPr>
            <p:ph type="sldNum" sz="quarter" idx="12"/>
          </p:nvPr>
        </p:nvSpPr>
        <p:spPr/>
        <p:txBody>
          <a:bodyPr/>
          <a:lstStyle/>
          <a:p>
            <a:fld id="{EDAC4603-92F5-45E1-86E3-BA3AD8BD0B66}" type="slidenum">
              <a:rPr lang="en-US" altLang="en-US" smtClean="0"/>
              <a:pPr/>
              <a:t>63</a:t>
            </a:fld>
            <a:endParaRPr lang="en-US" alt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0142814"/>
      </p:ext>
    </p:extLst>
  </p:cSld>
  <p:clrMapOvr>
    <a:masterClrMapping/>
  </p:clrMapOvr>
  <mc:AlternateContent xmlns:mc="http://schemas.openxmlformats.org/markup-compatibility/2006">
    <mc:Choice xmlns:p14="http://schemas.microsoft.com/office/powerpoint/2010/main" Requires="p14">
      <p:transition spd="slow" p14:dur="2000" advTm="2392"/>
    </mc:Choice>
    <mc:Fallback>
      <p:transition spd="slow" advTm="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490066"/>
          </a:xfrm>
        </p:spPr>
        <p:txBody>
          <a:bodyPr/>
          <a:lstStyle/>
          <a:p>
            <a:r>
              <a:rPr lang="el-GR" smtClean="0"/>
              <a:t>ΜΕΣΗ ΑΥΞΗΣΗ ΤΗΣ ΣΤΑΘΜΗΣ ΤΗΣ ΘΑΛΑΣΣΑΣ</a:t>
            </a:r>
            <a:endParaRPr lang="en-GB"/>
          </a:p>
        </p:txBody>
      </p:sp>
      <p:sp>
        <p:nvSpPr>
          <p:cNvPr id="3" name="Slide Number Placeholder 2"/>
          <p:cNvSpPr>
            <a:spLocks noGrp="1"/>
          </p:cNvSpPr>
          <p:nvPr>
            <p:ph type="sldNum" sz="quarter" idx="12"/>
          </p:nvPr>
        </p:nvSpPr>
        <p:spPr/>
        <p:txBody>
          <a:bodyPr/>
          <a:lstStyle/>
          <a:p>
            <a:fld id="{828C17D4-D08D-45F3-B1E6-769387DC4753}" type="slidenum">
              <a:rPr lang="en-US" altLang="en-US" smtClean="0"/>
              <a:pPr/>
              <a:t>7</a:t>
            </a:fld>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836712"/>
            <a:ext cx="5760640" cy="603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9681949"/>
      </p:ext>
    </p:extLst>
  </p:cSld>
  <p:clrMapOvr>
    <a:masterClrMapping/>
  </p:clrMapOvr>
  <mc:AlternateContent xmlns:mc="http://schemas.openxmlformats.org/markup-compatibility/2006">
    <mc:Choice xmlns:p14="http://schemas.microsoft.com/office/powerpoint/2010/main" Requires="p14">
      <p:transition spd="slow" p14:dur="2000" advTm="12011"/>
    </mc:Choice>
    <mc:Fallback>
      <p:transition spd="slow" advTm="1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24" y="274638"/>
            <a:ext cx="8568952" cy="490066"/>
          </a:xfrm>
        </p:spPr>
        <p:txBody>
          <a:bodyPr/>
          <a:lstStyle/>
          <a:p>
            <a:r>
              <a:rPr lang="el-GR" smtClean="0"/>
              <a:t>ΑΥΞΗΣΗ ΤΗΣ ΣΥΓΚΕΝΤΡΩΣΗΣ ΤΟΥ </a:t>
            </a:r>
            <a:r>
              <a:rPr lang="en-GB" smtClean="0"/>
              <a:t>CO</a:t>
            </a:r>
            <a:r>
              <a:rPr lang="en-GB" baseline="-25000" smtClean="0"/>
              <a:t>2</a:t>
            </a:r>
            <a:r>
              <a:rPr lang="en-GB" smtClean="0"/>
              <a:t> (2015)</a:t>
            </a:r>
            <a:endParaRPr lang="en-GB"/>
          </a:p>
        </p:txBody>
      </p:sp>
      <p:sp>
        <p:nvSpPr>
          <p:cNvPr id="3" name="Slide Number Placeholder 2"/>
          <p:cNvSpPr>
            <a:spLocks noGrp="1"/>
          </p:cNvSpPr>
          <p:nvPr>
            <p:ph type="sldNum" sz="quarter" idx="12"/>
          </p:nvPr>
        </p:nvSpPr>
        <p:spPr/>
        <p:txBody>
          <a:bodyPr/>
          <a:lstStyle/>
          <a:p>
            <a:fld id="{828C17D4-D08D-45F3-B1E6-769387DC4753}" type="slidenum">
              <a:rPr lang="en-US" altLang="en-US" smtClean="0"/>
              <a:pPr/>
              <a:t>8</a:t>
            </a:fld>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764704"/>
            <a:ext cx="7992888" cy="573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52160366"/>
      </p:ext>
    </p:extLst>
  </p:cSld>
  <p:clrMapOvr>
    <a:masterClrMapping/>
  </p:clrMapOvr>
  <mc:AlternateContent xmlns:mc="http://schemas.openxmlformats.org/markup-compatibility/2006">
    <mc:Choice xmlns:p14="http://schemas.microsoft.com/office/powerpoint/2010/main" Requires="p14">
      <p:transition spd="slow" p14:dur="2000" advTm="44390"/>
    </mc:Choice>
    <mc:Fallback>
      <p:transition spd="slow" advTm="4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EDAC4603-92F5-45E1-86E3-BA3AD8BD0B66}" type="slidenum">
              <a:rPr lang="en-US" altLang="en-US" smtClean="0"/>
              <a:pPr/>
              <a:t>9</a:t>
            </a:fld>
            <a:endParaRPr lang="en-US" altLang="en-US"/>
          </a:p>
        </p:txBody>
      </p:sp>
      <p:graphicFrame>
        <p:nvGraphicFramePr>
          <p:cNvPr id="5" name="Chart 4"/>
          <p:cNvGraphicFramePr>
            <a:graphicFrameLocks/>
          </p:cNvGraphicFramePr>
          <p:nvPr>
            <p:extLst>
              <p:ext uri="{D42A27DB-BD31-4B8C-83A1-F6EECF244321}">
                <p14:modId xmlns:p14="http://schemas.microsoft.com/office/powerpoint/2010/main" val="482565595"/>
              </p:ext>
            </p:extLst>
          </p:nvPr>
        </p:nvGraphicFramePr>
        <p:xfrm>
          <a:off x="12576" y="0"/>
          <a:ext cx="9131424" cy="68580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3115641"/>
      </p:ext>
    </p:extLst>
  </p:cSld>
  <p:clrMapOvr>
    <a:masterClrMapping/>
  </p:clrMapOvr>
  <mc:AlternateContent xmlns:mc="http://schemas.openxmlformats.org/markup-compatibility/2006">
    <mc:Choice xmlns:p14="http://schemas.microsoft.com/office/powerpoint/2010/main" Requires="p14">
      <p:transition spd="slow" p14:dur="2000" advTm="49800"/>
    </mc:Choice>
    <mc:Fallback>
      <p:transition spd="slow" advTm="49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
</p:tagLst>
</file>

<file path=ppt/tags/tag10.xml><?xml version="1.0" encoding="utf-8"?>
<p:tagLst xmlns:a="http://schemas.openxmlformats.org/drawingml/2006/main" xmlns:r="http://schemas.openxmlformats.org/officeDocument/2006/relationships" xmlns:p="http://schemas.openxmlformats.org/presentationml/2006/main">
  <p:tag name="TIMING" val="|4.9|2.8|18.4|8|7.5"/>
</p:tagLst>
</file>

<file path=ppt/tags/tag11.xml><?xml version="1.0" encoding="utf-8"?>
<p:tagLst xmlns:a="http://schemas.openxmlformats.org/drawingml/2006/main" xmlns:r="http://schemas.openxmlformats.org/officeDocument/2006/relationships" xmlns:p="http://schemas.openxmlformats.org/presentationml/2006/main">
  <p:tag name="TIMING" val="|13.5|5.3|2.1"/>
</p:tagLst>
</file>

<file path=ppt/tags/tag12.xml><?xml version="1.0" encoding="utf-8"?>
<p:tagLst xmlns:a="http://schemas.openxmlformats.org/drawingml/2006/main" xmlns:r="http://schemas.openxmlformats.org/officeDocument/2006/relationships" xmlns:p="http://schemas.openxmlformats.org/presentationml/2006/main">
  <p:tag name="TIMING" val="|12.2|4.9|4.4|4.9"/>
</p:tagLst>
</file>

<file path=ppt/tags/tag13.xml><?xml version="1.0" encoding="utf-8"?>
<p:tagLst xmlns:a="http://schemas.openxmlformats.org/drawingml/2006/main" xmlns:r="http://schemas.openxmlformats.org/officeDocument/2006/relationships" xmlns:p="http://schemas.openxmlformats.org/presentationml/2006/main">
  <p:tag name="TIMING" val="|7.6|7.5|4.7|3.8"/>
</p:tagLst>
</file>

<file path=ppt/tags/tag14.xml><?xml version="1.0" encoding="utf-8"?>
<p:tagLst xmlns:a="http://schemas.openxmlformats.org/drawingml/2006/main" xmlns:r="http://schemas.openxmlformats.org/officeDocument/2006/relationships" xmlns:p="http://schemas.openxmlformats.org/presentationml/2006/main">
  <p:tag name="TIMING" val="|15.1|2"/>
</p:tagLst>
</file>

<file path=ppt/tags/tag15.xml><?xml version="1.0" encoding="utf-8"?>
<p:tagLst xmlns:a="http://schemas.openxmlformats.org/drawingml/2006/main" xmlns:r="http://schemas.openxmlformats.org/officeDocument/2006/relationships" xmlns:p="http://schemas.openxmlformats.org/presentationml/2006/main">
  <p:tag name="TIMING" val="|3|8.1|5.8|1.8"/>
</p:tagLst>
</file>

<file path=ppt/tags/tag16.xml><?xml version="1.0" encoding="utf-8"?>
<p:tagLst xmlns:a="http://schemas.openxmlformats.org/drawingml/2006/main" xmlns:r="http://schemas.openxmlformats.org/officeDocument/2006/relationships" xmlns:p="http://schemas.openxmlformats.org/presentationml/2006/main">
  <p:tag name="TIMING" val="|2.1"/>
</p:tagLst>
</file>

<file path=ppt/tags/tag17.xml><?xml version="1.0" encoding="utf-8"?>
<p:tagLst xmlns:a="http://schemas.openxmlformats.org/drawingml/2006/main" xmlns:r="http://schemas.openxmlformats.org/officeDocument/2006/relationships" xmlns:p="http://schemas.openxmlformats.org/presentationml/2006/main">
  <p:tag name="TIMING" val="|11.8"/>
</p:tagLst>
</file>

<file path=ppt/tags/tag18.xml><?xml version="1.0" encoding="utf-8"?>
<p:tagLst xmlns:a="http://schemas.openxmlformats.org/drawingml/2006/main" xmlns:r="http://schemas.openxmlformats.org/officeDocument/2006/relationships" xmlns:p="http://schemas.openxmlformats.org/presentationml/2006/main">
  <p:tag name="TIMING" val="|32"/>
</p:tagLst>
</file>

<file path=ppt/tags/tag19.xml><?xml version="1.0" encoding="utf-8"?>
<p:tagLst xmlns:a="http://schemas.openxmlformats.org/drawingml/2006/main" xmlns:r="http://schemas.openxmlformats.org/officeDocument/2006/relationships" xmlns:p="http://schemas.openxmlformats.org/presentationml/2006/main">
  <p:tag name="TIMING" val="|9.1"/>
</p:tagLst>
</file>

<file path=ppt/tags/tag2.xml><?xml version="1.0" encoding="utf-8"?>
<p:tagLst xmlns:a="http://schemas.openxmlformats.org/drawingml/2006/main" xmlns:r="http://schemas.openxmlformats.org/officeDocument/2006/relationships" xmlns:p="http://schemas.openxmlformats.org/presentationml/2006/main">
  <p:tag name="TIMING" val="|3.1"/>
</p:tagLst>
</file>

<file path=ppt/tags/tag20.xml><?xml version="1.0" encoding="utf-8"?>
<p:tagLst xmlns:a="http://schemas.openxmlformats.org/drawingml/2006/main" xmlns:r="http://schemas.openxmlformats.org/officeDocument/2006/relationships" xmlns:p="http://schemas.openxmlformats.org/presentationml/2006/main">
  <p:tag name="TIMING" val="|13.5|5.7|3.3"/>
</p:tagLst>
</file>

<file path=ppt/tags/tag21.xml><?xml version="1.0" encoding="utf-8"?>
<p:tagLst xmlns:a="http://schemas.openxmlformats.org/drawingml/2006/main" xmlns:r="http://schemas.openxmlformats.org/officeDocument/2006/relationships" xmlns:p="http://schemas.openxmlformats.org/presentationml/2006/main">
  <p:tag name="TIMING" val="|19|1.3|1.3"/>
</p:tagLst>
</file>

<file path=ppt/tags/tag22.xml><?xml version="1.0" encoding="utf-8"?>
<p:tagLst xmlns:a="http://schemas.openxmlformats.org/drawingml/2006/main" xmlns:r="http://schemas.openxmlformats.org/officeDocument/2006/relationships" xmlns:p="http://schemas.openxmlformats.org/presentationml/2006/main">
  <p:tag name="TIMING" val="|0.8|0.5"/>
</p:tagLst>
</file>

<file path=ppt/tags/tag23.xml><?xml version="1.0" encoding="utf-8"?>
<p:tagLst xmlns:a="http://schemas.openxmlformats.org/drawingml/2006/main" xmlns:r="http://schemas.openxmlformats.org/officeDocument/2006/relationships" xmlns:p="http://schemas.openxmlformats.org/presentationml/2006/main">
  <p:tag name="TIMING" val="|0|1.3"/>
</p:tagLst>
</file>

<file path=ppt/tags/tag24.xml><?xml version="1.0" encoding="utf-8"?>
<p:tagLst xmlns:a="http://schemas.openxmlformats.org/drawingml/2006/main" xmlns:r="http://schemas.openxmlformats.org/officeDocument/2006/relationships" xmlns:p="http://schemas.openxmlformats.org/presentationml/2006/main">
  <p:tag name="TIMING" val="|13.4"/>
</p:tagLst>
</file>

<file path=ppt/tags/tag25.xml><?xml version="1.0" encoding="utf-8"?>
<p:tagLst xmlns:a="http://schemas.openxmlformats.org/drawingml/2006/main" xmlns:r="http://schemas.openxmlformats.org/officeDocument/2006/relationships" xmlns:p="http://schemas.openxmlformats.org/presentationml/2006/main">
  <p:tag name="TIMING" val="|24.3|9.7|11"/>
</p:tagLst>
</file>

<file path=ppt/tags/tag3.xml><?xml version="1.0" encoding="utf-8"?>
<p:tagLst xmlns:a="http://schemas.openxmlformats.org/drawingml/2006/main" xmlns:r="http://schemas.openxmlformats.org/officeDocument/2006/relationships" xmlns:p="http://schemas.openxmlformats.org/presentationml/2006/main">
  <p:tag name="TIMING" val="|4.3|9.3|6.2|4.8|10.2|1.2|2.8|4.6|2.2|10.1|2.6|6.7"/>
</p:tagLst>
</file>

<file path=ppt/tags/tag4.xml><?xml version="1.0" encoding="utf-8"?>
<p:tagLst xmlns:a="http://schemas.openxmlformats.org/drawingml/2006/main" xmlns:r="http://schemas.openxmlformats.org/officeDocument/2006/relationships" xmlns:p="http://schemas.openxmlformats.org/presentationml/2006/main">
  <p:tag name="TIMING" val="|1.4|12|3.4|6.4"/>
</p:tagLst>
</file>

<file path=ppt/tags/tag5.xml><?xml version="1.0" encoding="utf-8"?>
<p:tagLst xmlns:a="http://schemas.openxmlformats.org/drawingml/2006/main" xmlns:r="http://schemas.openxmlformats.org/officeDocument/2006/relationships" xmlns:p="http://schemas.openxmlformats.org/presentationml/2006/main">
  <p:tag name="TIMING" val="|1.8|6.9|5.9|6.5"/>
</p:tagLst>
</file>

<file path=ppt/tags/tag6.xml><?xml version="1.0" encoding="utf-8"?>
<p:tagLst xmlns:a="http://schemas.openxmlformats.org/drawingml/2006/main" xmlns:r="http://schemas.openxmlformats.org/officeDocument/2006/relationships" xmlns:p="http://schemas.openxmlformats.org/presentationml/2006/main">
  <p:tag name="TIMING" val="|1.1"/>
</p:tagLst>
</file>

<file path=ppt/tags/tag7.xml><?xml version="1.0" encoding="utf-8"?>
<p:tagLst xmlns:a="http://schemas.openxmlformats.org/drawingml/2006/main" xmlns:r="http://schemas.openxmlformats.org/officeDocument/2006/relationships" xmlns:p="http://schemas.openxmlformats.org/presentationml/2006/main">
  <p:tag name="TIMING" val="|10|2.1"/>
</p:tagLst>
</file>

<file path=ppt/tags/tag8.xml><?xml version="1.0" encoding="utf-8"?>
<p:tagLst xmlns:a="http://schemas.openxmlformats.org/drawingml/2006/main" xmlns:r="http://schemas.openxmlformats.org/officeDocument/2006/relationships" xmlns:p="http://schemas.openxmlformats.org/presentationml/2006/main">
  <p:tag name="TIMING" val="|3.8"/>
</p:tagLst>
</file>

<file path=ppt/tags/tag9.xml><?xml version="1.0" encoding="utf-8"?>
<p:tagLst xmlns:a="http://schemas.openxmlformats.org/drawingml/2006/main" xmlns:r="http://schemas.openxmlformats.org/officeDocument/2006/relationships" xmlns:p="http://schemas.openxmlformats.org/presentationml/2006/main">
  <p:tag name="TIMING" val="|6.1|4.1|1.2|1.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14777</TotalTime>
  <Words>3137</Words>
  <Application>Microsoft Office PowerPoint</Application>
  <PresentationFormat>On-screen Show (4:3)</PresentationFormat>
  <Paragraphs>557</Paragraphs>
  <Slides>63</Slides>
  <Notes>46</Notes>
  <HiddenSlides>0</HiddenSlides>
  <MMClips>64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66" baseType="lpstr">
      <vt:lpstr>Office Theme</vt:lpstr>
      <vt:lpstr>Microsoft Excel Chart</vt:lpstr>
      <vt:lpstr>Chart</vt:lpstr>
      <vt:lpstr>ΕΝΕΡΓΕΙΑ ΚΑΙ ΠΕΡΙΒΑΛΛΟΝ</vt:lpstr>
      <vt:lpstr>PowerPoint Presentation</vt:lpstr>
      <vt:lpstr>PowerPoint Presentation</vt:lpstr>
      <vt:lpstr>Το μόριο του CO2</vt:lpstr>
      <vt:lpstr>ΤΑ ΔΕΔΟΜΕΝΑ</vt:lpstr>
      <vt:lpstr>ΑΥΞΗΣΗ ΤΗΣ ΜΕΣΗΣ ΘΕΡΜΟΚΡΑΣΙΑΣ</vt:lpstr>
      <vt:lpstr>ΜΕΣΗ ΑΥΞΗΣΗ ΤΗΣ ΣΤΑΘΜΗΣ ΤΗΣ ΘΑΛΑΣΣΑΣ</vt:lpstr>
      <vt:lpstr>ΑΥΞΗΣΗ ΤΗΣ ΣΥΓΚΕΝΤΡΩΣΗΣ ΤΟΥ CO2 (2015)</vt:lpstr>
      <vt:lpstr>PowerPoint Presentation</vt:lpstr>
      <vt:lpstr>ΤΟ ΔΙΟΞΕΙΔΙΟ ΤΟΥ ΑΝΘΡΑΚΑ (CO2)</vt:lpstr>
      <vt:lpstr>ΤΟ ΔΙΟΞΕΙΔΙΟ ΤΟΥ ΑΝΘΡΑΚΑ (CO2)</vt:lpstr>
      <vt:lpstr>ΑΤΜΟΣΦΑΙΡΑ : ΠΟΣΟΣΤΙΑΙΑ ΣΥΣΤΑΣΗ</vt:lpstr>
      <vt:lpstr>Ο κύκλος του άνθρακα - 109 Τόννοι C </vt:lpstr>
      <vt:lpstr>Το φαινόμενο του θερμοκηπίου</vt:lpstr>
      <vt:lpstr>Αέρια του φαινομένου του θερμοκηπίου</vt:lpstr>
      <vt:lpstr>PowerPoint Presentation</vt:lpstr>
      <vt:lpstr>PowerPoint Presentation</vt:lpstr>
      <vt:lpstr>Tύποι CO2</vt:lpstr>
      <vt:lpstr>Ανθρωπογενές CO2</vt:lpstr>
      <vt:lpstr>Φυσικό CO2</vt:lpstr>
      <vt:lpstr>Κύκλος  CO2 </vt:lpstr>
      <vt:lpstr>Σε προηγούμενες γεωλογικές εποχές δεσμευμένο  CO2 </vt:lpstr>
      <vt:lpstr>Σημερινές πηγές CO2 </vt:lpstr>
      <vt:lpstr>Επιστροφή του  CO2 </vt:lpstr>
      <vt:lpstr>Μετατροπή χημικής ενέργειας</vt:lpstr>
      <vt:lpstr>βιοκαύσιμα: CO2 από την σημερινή ατμόσφαιρα</vt:lpstr>
      <vt:lpstr>Καύσιμα από απολιθώματα: CO2 από μια αρχέγονη ατμόσφαιρα</vt:lpstr>
      <vt:lpstr>Το ανθρακικό αποτύπωμα</vt:lpstr>
      <vt:lpstr>Οι εκπομπές CO2 από τις ανθρώπινες δραστηριότητες αυξάνονται από το 1800</vt:lpstr>
      <vt:lpstr>ο κύκλος του άνθρακα</vt:lpstr>
      <vt:lpstr>Αυξητική τάση ανθρωπογενών εκπομπών CO2 από τις αρχές του  1800</vt:lpstr>
      <vt:lpstr>Η ζήτηση για ενέργεια θα αυξηθεί κατά 50 % το 2040</vt:lpstr>
      <vt:lpstr>ΤΡΟΠΟΙ ΑΝΤΙΜΕΤΩΠΙΣΗΣ ΤΗΣ ΚΛΙΜΑΤΙΚΗΣ ΑΛΛΑΓΗΣ</vt:lpstr>
      <vt:lpstr>IPCC : ΠΗΓΕΣ &amp; ΧΟΑΝΕΣ CO2  (2013)</vt:lpstr>
      <vt:lpstr>CCS: Carbon Capture and Sequestration</vt:lpstr>
      <vt:lpstr>DACS: Direct Air Capture &amp; Sequestration</vt:lpstr>
      <vt:lpstr>BECCS: Bioenergy Carbon Capture &amp; Sequestration</vt:lpstr>
      <vt:lpstr>Συλλογή και μακροχρόνια αποθήκευση CO2</vt:lpstr>
      <vt:lpstr>αποθήκευση CO2 </vt:lpstr>
      <vt:lpstr>PowerPoint Presentation</vt:lpstr>
      <vt:lpstr>PowerPoint Presentation</vt:lpstr>
      <vt:lpstr>Οι καταστάσεις του CO2 </vt:lpstr>
      <vt:lpstr>PowerPoint Presentation</vt:lpstr>
      <vt:lpstr>Υγρό σε υπερκρίσιμη κατάσταση</vt:lpstr>
      <vt:lpstr>Υπερκρίσιμο CO2  σημαίνει υπερ-αποθήκευση</vt:lpstr>
      <vt:lpstr>PowerPoint Presentation</vt:lpstr>
      <vt:lpstr>Ότι συμβαίνει με το πετρέλαιο θα συμβεί και με το CO2  : θα μετακινηθεί μέχρι να συναντήσει ένα αδιαπέραστο στρώμα</vt:lpstr>
      <vt:lpstr>PowerPoint Presentation</vt:lpstr>
      <vt:lpstr>Ιζηματογενή πετρώματα και ζώνες αποθήκευσης</vt:lpstr>
      <vt:lpstr>Ανάγκη για :  Προστασία υδροφόρου ορίζοντα</vt:lpstr>
      <vt:lpstr>Ασφαλής έγχυση</vt:lpstr>
      <vt:lpstr>ΔΕΣΜΕΥΣΗ CO2</vt:lpstr>
      <vt:lpstr>Ο ΚΥΚΛΟΣ ΤΟΥ ΑΝΘΡΑΚΑ</vt:lpstr>
      <vt:lpstr>ΔΙΟΧΕΤΕΥΣΗ CO2</vt:lpstr>
      <vt:lpstr>ΔΙΟΧΕΤΕΥΣΗ CO2 ΣΤΗΝ ΘΑΛΑΣΣΑ ΥΠΟ ΠΙΕΣΗ</vt:lpstr>
      <vt:lpstr>Αποθήκευση CO2 σε εξαντλημένη πετρελαιοπηγή</vt:lpstr>
      <vt:lpstr>Αποθήκευση CO2 σε ταμιευτήρα</vt:lpstr>
      <vt:lpstr>ΔΙΟΧΕΤΕΥΣΗ CO2  ΣΕ ΓΕΩΛΟΓΙΚΑ ΣΤΡΩΜΑΤΑ</vt:lpstr>
      <vt:lpstr>ΤΕΧΝΟΛΟΓΙΕΣ ΔΕΣΜΕΥΣΗΣ CO2  ΣΕ ΘΕΡΜΟΗΛΕΚΤΡΙΚΟΥΣ ΣΤΑΘΜΟΥΣ</vt:lpstr>
      <vt:lpstr>Αποθήκευση CO2 στην Ελλάδα 1/2</vt:lpstr>
      <vt:lpstr>Αποθήκευση CO2 στην Ελλάδα 2/2</vt:lpstr>
      <vt:lpstr>Συμπεράσματα</vt:lpstr>
      <vt:lpstr>PowerPoint Presentation</vt:lpstr>
    </vt:vector>
  </TitlesOfParts>
  <Company>NTUA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Εθνικό Μετσόβιο Πολυτεχνείο   “ Ημέρες Έρευνας &amp; Τεχνολογίας 2000 ” 22 - 25 Μαΐου 2000, Πολυτεχνειούπολη Ζωγράφου</dc:title>
  <dc:creator>Dr. A. Doukelis</dc:creator>
  <cp:lastModifiedBy>Dias Haralambopoulos</cp:lastModifiedBy>
  <cp:revision>895</cp:revision>
  <cp:lastPrinted>2002-04-09T07:57:48Z</cp:lastPrinted>
  <dcterms:created xsi:type="dcterms:W3CDTF">1998-08-04T13:08:36Z</dcterms:created>
  <dcterms:modified xsi:type="dcterms:W3CDTF">2015-03-13T23:25:51Z</dcterms:modified>
</cp:coreProperties>
</file>