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57"/>
  </p:notesMasterIdLst>
  <p:sldIdLst>
    <p:sldId id="321" r:id="rId2"/>
    <p:sldId id="322" r:id="rId3"/>
    <p:sldId id="323" r:id="rId4"/>
    <p:sldId id="256" r:id="rId5"/>
    <p:sldId id="332" r:id="rId6"/>
    <p:sldId id="335" r:id="rId7"/>
    <p:sldId id="333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317" r:id="rId18"/>
    <p:sldId id="319" r:id="rId19"/>
    <p:sldId id="266" r:id="rId20"/>
    <p:sldId id="267" r:id="rId21"/>
    <p:sldId id="268" r:id="rId22"/>
    <p:sldId id="279" r:id="rId23"/>
    <p:sldId id="280" r:id="rId24"/>
    <p:sldId id="269" r:id="rId25"/>
    <p:sldId id="334" r:id="rId26"/>
    <p:sldId id="270" r:id="rId27"/>
    <p:sldId id="297" r:id="rId28"/>
    <p:sldId id="298" r:id="rId29"/>
    <p:sldId id="300" r:id="rId30"/>
    <p:sldId id="272" r:id="rId31"/>
    <p:sldId id="275" r:id="rId32"/>
    <p:sldId id="277" r:id="rId33"/>
    <p:sldId id="274" r:id="rId34"/>
    <p:sldId id="278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320" r:id="rId48"/>
    <p:sldId id="324" r:id="rId49"/>
    <p:sldId id="325" r:id="rId50"/>
    <p:sldId id="326" r:id="rId51"/>
    <p:sldId id="327" r:id="rId52"/>
    <p:sldId id="328" r:id="rId53"/>
    <p:sldId id="329" r:id="rId54"/>
    <p:sldId id="330" r:id="rId55"/>
    <p:sldId id="331" r:id="rId5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l-GR" alt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l-GR" alt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US" smtClean="0"/>
              <a:t>Click to edit Master text styles</a:t>
            </a:r>
          </a:p>
          <a:p>
            <a:pPr lvl="1"/>
            <a:r>
              <a:rPr lang="el-GR" altLang="en-US" smtClean="0"/>
              <a:t>Second level</a:t>
            </a:r>
          </a:p>
          <a:p>
            <a:pPr lvl="2"/>
            <a:r>
              <a:rPr lang="el-GR" altLang="en-US" smtClean="0"/>
              <a:t>Third level</a:t>
            </a:r>
          </a:p>
          <a:p>
            <a:pPr lvl="3"/>
            <a:r>
              <a:rPr lang="el-GR" altLang="en-US" smtClean="0"/>
              <a:t>Fourth level</a:t>
            </a:r>
          </a:p>
          <a:p>
            <a:pPr lvl="4"/>
            <a:r>
              <a:rPr lang="el-GR" altLang="en-US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l-GR" alt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5223486-6B91-4FDC-A7EF-94201FAB6F44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687232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CC8A92-6424-414D-9CA5-54B34EED5FB2}" type="slidenum">
              <a:rPr lang="el-GR" altLang="en-US"/>
              <a:pPr/>
              <a:t>4</a:t>
            </a:fld>
            <a:endParaRPr lang="el-GR" alt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58DDC7-AFA1-4B5F-95EE-9D29488DD26C}" type="slidenum">
              <a:rPr lang="el-GR" altLang="en-US"/>
              <a:pPr/>
              <a:t>15</a:t>
            </a:fld>
            <a:endParaRPr lang="el-GR" alt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A28A2D-29A4-441B-969D-CAB67AD12229}" type="slidenum">
              <a:rPr lang="el-GR" altLang="en-US"/>
              <a:pPr/>
              <a:t>16</a:t>
            </a:fld>
            <a:endParaRPr lang="el-GR" alt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BF24DB-AABA-491C-BEA3-CB50E322295C}" type="slidenum">
              <a:rPr lang="el-GR" altLang="en-US"/>
              <a:pPr/>
              <a:t>17</a:t>
            </a:fld>
            <a:endParaRPr lang="el-GR" altLang="en-US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ED1CDD-E4B7-4F60-B5BF-D3A7BAB59148}" type="slidenum">
              <a:rPr lang="el-GR" altLang="en-US"/>
              <a:pPr/>
              <a:t>18</a:t>
            </a:fld>
            <a:endParaRPr lang="el-GR" altLang="en-US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04F983-8DE8-47C9-8A50-4CE91F815772}" type="slidenum">
              <a:rPr lang="el-GR" altLang="en-US"/>
              <a:pPr/>
              <a:t>19</a:t>
            </a:fld>
            <a:endParaRPr lang="el-GR" alt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2B9635-84AC-48C6-8403-B6E171A82D51}" type="slidenum">
              <a:rPr lang="el-GR" altLang="en-US"/>
              <a:pPr/>
              <a:t>20</a:t>
            </a:fld>
            <a:endParaRPr lang="el-GR" alt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BE7F1E-F8A2-4A16-AC9F-221BF6F88A82}" type="slidenum">
              <a:rPr lang="el-GR" altLang="en-US"/>
              <a:pPr/>
              <a:t>21</a:t>
            </a:fld>
            <a:endParaRPr lang="el-GR" alt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1110C8-8AD0-4CCC-9389-8DEB53F29E82}" type="slidenum">
              <a:rPr lang="el-GR" altLang="en-US"/>
              <a:pPr/>
              <a:t>22</a:t>
            </a:fld>
            <a:endParaRPr lang="el-GR" alt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BA7B9D-0787-41AF-87DE-E3541460CE2A}" type="slidenum">
              <a:rPr lang="el-GR" altLang="en-US"/>
              <a:pPr/>
              <a:t>23</a:t>
            </a:fld>
            <a:endParaRPr lang="el-GR" alt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11CB04-EA0C-42AC-95DB-872BAE85862A}" type="slidenum">
              <a:rPr lang="el-GR" altLang="en-US"/>
              <a:pPr/>
              <a:t>24</a:t>
            </a:fld>
            <a:endParaRPr lang="el-GR" alt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- Θέση σημειώσεων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253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2EFD83D-E24C-4BAE-B90D-3A3E26E04CCC}" type="slidenum">
              <a:rPr lang="el-GR" altLang="en-US" smtClean="0"/>
              <a:pPr eaLnBrk="1" hangingPunct="1"/>
              <a:t>6</a:t>
            </a:fld>
            <a:endParaRPr lang="el-GR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572B81-1C81-491E-990E-5346F36864C4}" type="slidenum">
              <a:rPr lang="el-GR" altLang="en-US"/>
              <a:pPr/>
              <a:t>26</a:t>
            </a:fld>
            <a:endParaRPr lang="el-GR" alt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75834A-9C83-4775-83A7-53E3F723B213}" type="slidenum">
              <a:rPr lang="el-GR" altLang="en-US"/>
              <a:pPr/>
              <a:t>27</a:t>
            </a:fld>
            <a:endParaRPr lang="el-GR" alt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CFC4B7-01CC-4913-83AC-2C915D02242F}" type="slidenum">
              <a:rPr lang="el-GR" altLang="en-US"/>
              <a:pPr/>
              <a:t>28</a:t>
            </a:fld>
            <a:endParaRPr lang="el-GR" alt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42D4D0-AC87-4A0B-AEF6-C8BA2BE7EA39}" type="slidenum">
              <a:rPr lang="el-GR" altLang="en-US"/>
              <a:pPr/>
              <a:t>29</a:t>
            </a:fld>
            <a:endParaRPr lang="el-GR" alt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C9F5B0-BEFA-4205-BDBE-055675E943B5}" type="slidenum">
              <a:rPr lang="el-GR" altLang="en-US"/>
              <a:pPr/>
              <a:t>30</a:t>
            </a:fld>
            <a:endParaRPr lang="el-GR" alt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39FF4A-34E8-4530-BD27-376CDDC1A57E}" type="slidenum">
              <a:rPr lang="el-GR" altLang="en-US"/>
              <a:pPr/>
              <a:t>31</a:t>
            </a:fld>
            <a:endParaRPr lang="el-GR" alt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25C774-8744-45E2-8677-0BA1120FA387}" type="slidenum">
              <a:rPr lang="el-GR" altLang="en-US"/>
              <a:pPr/>
              <a:t>32</a:t>
            </a:fld>
            <a:endParaRPr lang="el-GR" alt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34342F-5E67-40D2-A878-9F873826660B}" type="slidenum">
              <a:rPr lang="el-GR" altLang="en-US"/>
              <a:pPr/>
              <a:t>33</a:t>
            </a:fld>
            <a:endParaRPr lang="el-GR" alt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DD75AC-0DE5-4F2A-97AE-136D1BF73E33}" type="slidenum">
              <a:rPr lang="el-GR" altLang="en-US"/>
              <a:pPr/>
              <a:t>34</a:t>
            </a:fld>
            <a:endParaRPr lang="el-GR" alt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8050F3-7DA0-4D2D-84F8-70C37FA8F5FE}" type="slidenum">
              <a:rPr lang="el-GR" altLang="en-US"/>
              <a:pPr/>
              <a:t>35</a:t>
            </a:fld>
            <a:endParaRPr lang="el-GR" alt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39A93E-D9C5-451A-8055-AE6C17A1040E}" type="slidenum">
              <a:rPr lang="el-GR" altLang="en-US"/>
              <a:pPr/>
              <a:t>8</a:t>
            </a:fld>
            <a:endParaRPr lang="el-GR" alt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1FAC71-48FC-4F60-994F-2FC871E5011B}" type="slidenum">
              <a:rPr lang="el-GR" altLang="en-US"/>
              <a:pPr/>
              <a:t>36</a:t>
            </a:fld>
            <a:endParaRPr lang="el-GR" alt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75DA1A-82D9-4EEF-86CE-57347846C625}" type="slidenum">
              <a:rPr lang="el-GR" altLang="en-US"/>
              <a:pPr/>
              <a:t>37</a:t>
            </a:fld>
            <a:endParaRPr lang="el-GR" alt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5B86B9-EFEC-4FCD-9016-B02EF82B96B1}" type="slidenum">
              <a:rPr lang="el-GR" altLang="en-US"/>
              <a:pPr/>
              <a:t>38</a:t>
            </a:fld>
            <a:endParaRPr lang="el-GR" altLang="en-US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698756-725E-43DF-83A8-96FF60EE6B6A}" type="slidenum">
              <a:rPr lang="el-GR" altLang="en-US"/>
              <a:pPr/>
              <a:t>39</a:t>
            </a:fld>
            <a:endParaRPr lang="el-GR" altLang="en-US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AFC037-BEA2-45D3-A94B-A01FBC3B91C4}" type="slidenum">
              <a:rPr lang="el-GR" altLang="en-US"/>
              <a:pPr/>
              <a:t>40</a:t>
            </a:fld>
            <a:endParaRPr lang="el-GR" altLang="en-U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C7F777-25B5-45BB-9695-04C45CC38B17}" type="slidenum">
              <a:rPr lang="el-GR" altLang="en-US"/>
              <a:pPr/>
              <a:t>41</a:t>
            </a:fld>
            <a:endParaRPr lang="el-GR" alt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4E3FD4-7EAC-42B5-892E-A641A28E86CC}" type="slidenum">
              <a:rPr lang="el-GR" altLang="en-US"/>
              <a:pPr/>
              <a:t>42</a:t>
            </a:fld>
            <a:endParaRPr lang="el-GR" alt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030B2D-81ED-4CD7-8D9D-DD532B529287}" type="slidenum">
              <a:rPr lang="el-GR" altLang="en-US"/>
              <a:pPr/>
              <a:t>43</a:t>
            </a:fld>
            <a:endParaRPr lang="el-GR" alt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37D158-DB93-4A4B-A322-5C85FEF29B0F}" type="slidenum">
              <a:rPr lang="el-GR" altLang="en-US"/>
              <a:pPr/>
              <a:t>44</a:t>
            </a:fld>
            <a:endParaRPr lang="el-GR" alt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A854E8-8723-4933-B04F-1029BBA607D8}" type="slidenum">
              <a:rPr lang="el-GR" altLang="en-US"/>
              <a:pPr/>
              <a:t>45</a:t>
            </a:fld>
            <a:endParaRPr lang="el-GR" alt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BC1D9C-FB68-4E3D-A16A-C75BAC4F32CB}" type="slidenum">
              <a:rPr lang="el-GR" altLang="en-US"/>
              <a:pPr/>
              <a:t>9</a:t>
            </a:fld>
            <a:endParaRPr lang="el-GR" alt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3DD80B-2D67-4FA9-B4FC-DB550E94462B}" type="slidenum">
              <a:rPr lang="el-GR" altLang="en-US"/>
              <a:pPr/>
              <a:t>46</a:t>
            </a:fld>
            <a:endParaRPr lang="el-GR" alt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387BFF-CBD7-4904-B675-2C0EBA8DA186}" type="slidenum">
              <a:rPr lang="el-GR" altLang="en-US"/>
              <a:pPr/>
              <a:t>47</a:t>
            </a:fld>
            <a:endParaRPr lang="el-GR" altLang="en-US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Integrated combined cycle schematic</a:t>
            </a:r>
            <a:endParaRPr lang="el-G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583C09-3498-442D-8B38-2CA8D845961C}" type="slidenum">
              <a:rPr lang="el-GR" altLang="en-US"/>
              <a:pPr/>
              <a:t>10</a:t>
            </a:fld>
            <a:endParaRPr lang="el-GR" alt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CB4AB0-D4AD-48B9-9C83-7A46D2320328}" type="slidenum">
              <a:rPr lang="el-GR" altLang="en-US"/>
              <a:pPr/>
              <a:t>11</a:t>
            </a:fld>
            <a:endParaRPr lang="el-GR" alt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D8A2D8-7DE5-4E3A-A39B-CACFB367C1CE}" type="slidenum">
              <a:rPr lang="el-GR" altLang="en-US"/>
              <a:pPr/>
              <a:t>12</a:t>
            </a:fld>
            <a:endParaRPr lang="el-GR" alt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EA99A3-6EA9-4B44-AEA1-D22909FB47D3}" type="slidenum">
              <a:rPr lang="el-GR" altLang="en-US"/>
              <a:pPr/>
              <a:t>13</a:t>
            </a:fld>
            <a:endParaRPr lang="el-GR" alt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223285-C39A-432C-AE1B-F3B02045D7ED}" type="slidenum">
              <a:rPr lang="el-GR" altLang="en-US"/>
              <a:pPr/>
              <a:t>14</a:t>
            </a:fld>
            <a:endParaRPr lang="el-GR" alt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170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35171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3517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17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17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17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17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17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17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17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18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18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18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18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18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35185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35186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87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88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89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0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1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2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3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4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5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6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7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8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9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00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01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02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03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04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05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06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07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08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09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10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11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12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13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14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15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16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17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18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19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20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21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22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23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24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25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26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27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28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29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30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31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32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33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34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35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36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37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38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39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40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41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42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43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44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45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46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47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48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49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250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51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52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53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54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55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56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57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58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59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60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61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62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63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64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65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66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67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68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69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70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71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72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73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74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75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76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77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78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79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80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81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82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83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84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85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86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87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88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89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90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91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92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93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94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95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96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97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98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99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300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301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302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303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304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305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306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307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308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309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310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311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312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313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314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315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316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317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318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31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532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135321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l-GR" altLang="en-US" noProof="0" smtClean="0"/>
              <a:t>Click to edit Master title style</a:t>
            </a:r>
          </a:p>
        </p:txBody>
      </p:sp>
      <p:sp>
        <p:nvSpPr>
          <p:cNvPr id="135322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pPr lvl="0"/>
            <a:r>
              <a:rPr lang="el-GR" altLang="en-US" noProof="0" smtClean="0"/>
              <a:t>Click to edit Master subtitle style</a:t>
            </a:r>
          </a:p>
        </p:txBody>
      </p:sp>
      <p:sp>
        <p:nvSpPr>
          <p:cNvPr id="135323" name="Rectangle 155"/>
          <p:cNvSpPr>
            <a:spLocks noGrp="1" noChangeArrowheads="1"/>
          </p:cNvSpPr>
          <p:nvPr>
            <p:ph type="dt" sz="quarter" idx="2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l-GR" altLang="en-US"/>
          </a:p>
        </p:txBody>
      </p:sp>
      <p:sp>
        <p:nvSpPr>
          <p:cNvPr id="135324" name="Rectangle 15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l-GR" altLang="en-US"/>
          </a:p>
        </p:txBody>
      </p:sp>
      <p:sp>
        <p:nvSpPr>
          <p:cNvPr id="135325" name="Rectangle 15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A8F1F0ED-3109-4F23-AF1E-B8DBC2C1FDE7}" type="slidenum">
              <a:rPr lang="el-GR" altLang="en-US"/>
              <a:pPr/>
              <a:t>‹#›</a:t>
            </a:fld>
            <a:endParaRPr lang="el-G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AA87AA-891C-42C8-962A-28FF1F6754A5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393403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62CA68-338E-41B7-8E54-99F8951E1A82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618408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3C2D63-AF32-496A-AA55-833FF54EE896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111376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DC9D1-C890-4974-838C-3DAFA7624DC8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794403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694CB-6FD0-4672-B1F2-B205974450D1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883679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38255-4B41-4AA2-BDF6-8328B9622126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1534045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9A7E4-315C-40F1-B52B-AE602F0B6C43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977481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902E76-A671-470E-8F81-92406FC10517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809298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418046-5C82-4B84-BA5F-003CDEECB6B1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5694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E2C6FE-61DC-4691-876D-25A35B4DD087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1428335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14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34147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34148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149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150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151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152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153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154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155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156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157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158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159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160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34161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34162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63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64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65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66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67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68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69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70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71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72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73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74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75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76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77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78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79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80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81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82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83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84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85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86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87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88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89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90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91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92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93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94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95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96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97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98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199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00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01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02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03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04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05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06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07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08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09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10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11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12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13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14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15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16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17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18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19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20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21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22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23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24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25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26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27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28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29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30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31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32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33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34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35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36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37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38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39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40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41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42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43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44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45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46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47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48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49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50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51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52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53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54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55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56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57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58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59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60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61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62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63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64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65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66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67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68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69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70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71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72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73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74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75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76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77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78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79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80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81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82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83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84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85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86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87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88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89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90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91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92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4293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94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95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4296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134297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US" smtClean="0"/>
              <a:t>Click to edit Master title style</a:t>
            </a:r>
          </a:p>
        </p:txBody>
      </p:sp>
      <p:sp>
        <p:nvSpPr>
          <p:cNvPr id="134298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endParaRPr lang="el-GR" altLang="en-US"/>
          </a:p>
        </p:txBody>
      </p:sp>
      <p:sp>
        <p:nvSpPr>
          <p:cNvPr id="134299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endParaRPr lang="el-GR" altLang="en-US"/>
          </a:p>
        </p:txBody>
      </p:sp>
      <p:sp>
        <p:nvSpPr>
          <p:cNvPr id="134300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fld id="{A9ACD51D-16AD-42C4-88AB-147ED8E6F4C5}" type="slidenum">
              <a:rPr lang="el-GR" altLang="en-US"/>
              <a:pPr/>
              <a:t>‹#›</a:t>
            </a:fld>
            <a:endParaRPr lang="el-GR" altLang="en-US"/>
          </a:p>
        </p:txBody>
      </p:sp>
      <p:sp>
        <p:nvSpPr>
          <p:cNvPr id="134301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n-US" smtClean="0"/>
              <a:t>Click to edit Master text styles</a:t>
            </a:r>
          </a:p>
          <a:p>
            <a:pPr lvl="1"/>
            <a:r>
              <a:rPr lang="el-GR" altLang="en-US" smtClean="0"/>
              <a:t>Second level</a:t>
            </a:r>
          </a:p>
          <a:p>
            <a:pPr lvl="2"/>
            <a:r>
              <a:rPr lang="el-GR" altLang="en-US" smtClean="0"/>
              <a:t>Third level</a:t>
            </a:r>
          </a:p>
          <a:p>
            <a:pPr lvl="3"/>
            <a:r>
              <a:rPr lang="el-GR" altLang="en-US" smtClean="0"/>
              <a:t>Fourth level</a:t>
            </a:r>
          </a:p>
          <a:p>
            <a:pPr lvl="4"/>
            <a:r>
              <a:rPr lang="el-GR" alt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6" Type="http://schemas.openxmlformats.org/officeDocument/2006/relationships/image" Target="../media/image12.jpeg"/><Relationship Id="rId5" Type="http://schemas.openxmlformats.org/officeDocument/2006/relationships/hyperlink" Target="http://en.wikipedia.org/wiki/Image:Portable_electrical_generator_angle.jpg" TargetMode="External"/><Relationship Id="rId4" Type="http://schemas.openxmlformats.org/officeDocument/2006/relationships/notesSlide" Target="../notesSlides/notesSlide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6" Type="http://schemas.openxmlformats.org/officeDocument/2006/relationships/image" Target="../media/image13.jpeg"/><Relationship Id="rId5" Type="http://schemas.openxmlformats.org/officeDocument/2006/relationships/hyperlink" Target="http://en.wikipedia.org/wiki/Image:Prokudin-Gorskii-30.jpg" TargetMode="External"/><Relationship Id="rId4" Type="http://schemas.openxmlformats.org/officeDocument/2006/relationships/notesSlide" Target="../notesSlides/notesSlide3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6" Type="http://schemas.openxmlformats.org/officeDocument/2006/relationships/image" Target="../media/image14.jpeg"/><Relationship Id="rId5" Type="http://schemas.openxmlformats.org/officeDocument/2006/relationships/hyperlink" Target="http://en.wikipedia.org/wiki/Image:Iraq-oil-power.jpg" TargetMode="External"/><Relationship Id="rId4" Type="http://schemas.openxmlformats.org/officeDocument/2006/relationships/notesSlide" Target="../notesSlides/notesSlide3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6" Type="http://schemas.openxmlformats.org/officeDocument/2006/relationships/image" Target="../media/image15.jpeg"/><Relationship Id="rId5" Type="http://schemas.openxmlformats.org/officeDocument/2006/relationships/hyperlink" Target="http://en.wikipedia.org/wiki/Image:ChineseCoalPower.jpg" TargetMode="External"/><Relationship Id="rId4" Type="http://schemas.openxmlformats.org/officeDocument/2006/relationships/notesSlide" Target="../notesSlides/notesSlide3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6" Type="http://schemas.openxmlformats.org/officeDocument/2006/relationships/image" Target="../media/image16.jpeg"/><Relationship Id="rId5" Type="http://schemas.openxmlformats.org/officeDocument/2006/relationships/hyperlink" Target="http://en.wikipedia.org/wiki/Image:Steam_Turbine.jpg" TargetMode="External"/><Relationship Id="rId4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6" Type="http://schemas.openxmlformats.org/officeDocument/2006/relationships/image" Target="../media/image18.jpeg"/><Relationship Id="rId5" Type="http://schemas.openxmlformats.org/officeDocument/2006/relationships/hyperlink" Target="http://en.wikipedia.org/wiki/Image:Berlin_pv-system_block-103_20050309_p1010367.jpg" TargetMode="External"/><Relationship Id="rId4" Type="http://schemas.openxmlformats.org/officeDocument/2006/relationships/notesSlide" Target="../notesSlides/notesSlide3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3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hyperlink" Target="http://www.siemenswestinghouse.com/en/gasturbinesitem/index.cfm" TargetMode="Externa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6" Type="http://schemas.openxmlformats.org/officeDocument/2006/relationships/image" Target="file:///C:\Documents%20and%20Settings\dharal\My%20Documents\01%20&#928;&#913;&#925;&#917;&#928;&#921;&#931;&#932;&#919;&#924;&#921;&#927;%20&#913;&#921;&#915;&#913;&#921;&#927;&#933;\01%20&#924;&#945;&#952;&#942;&#956;&#945;&#964;&#945;%20&#954;&#945;&#953;%20&#933;&#955;&#953;&#954;&#972;\&#924;&#940;&#952;&#951;&#956;&#945;%20-%20&#917;&#925;&#917;&#929;&#915;&#917;&#921;&#913;%20&#922;&#913;&#921;%20&#928;&#917;&#929;&#921;&#914;&#913;&#923;&#923;&#927;&#925;\Siemens%20Power%20Generation%20Gas%20Turbines_files\turbine_1.jpg" TargetMode="External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3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3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3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6" Type="http://schemas.openxmlformats.org/officeDocument/2006/relationships/image" Target="../media/image24.png"/><Relationship Id="rId5" Type="http://schemas.openxmlformats.org/officeDocument/2006/relationships/hyperlink" Target="http://en.wikipedia.org/wiki/Newcomen_steam_engine" TargetMode="External"/><Relationship Id="rId4" Type="http://schemas.openxmlformats.org/officeDocument/2006/relationships/notesSlide" Target="../notesSlides/notesSlide3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6" Type="http://schemas.openxmlformats.org/officeDocument/2006/relationships/image" Target="../media/image26.png"/><Relationship Id="rId5" Type="http://schemas.openxmlformats.org/officeDocument/2006/relationships/image" Target="../media/image25.gif"/><Relationship Id="rId4" Type="http://schemas.openxmlformats.org/officeDocument/2006/relationships/notesSlide" Target="../notesSlides/notesSlide4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6" Type="http://schemas.openxmlformats.org/officeDocument/2006/relationships/image" Target="../media/image3.png"/><Relationship Id="rId5" Type="http://schemas.openxmlformats.org/officeDocument/2006/relationships/image" Target="../media/image27.jpeg"/><Relationship Id="rId4" Type="http://schemas.openxmlformats.org/officeDocument/2006/relationships/notesSlide" Target="../notesSlides/notesSlide4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wav"/><Relationship Id="rId1" Type="http://schemas.microsoft.com/office/2007/relationships/media" Target="../media/media49.wav"/><Relationship Id="rId5" Type="http://schemas.openxmlformats.org/officeDocument/2006/relationships/image" Target="../media/image3.png"/><Relationship Id="rId4" Type="http://schemas.openxmlformats.org/officeDocument/2006/relationships/image" Target="../media/image2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wav"/><Relationship Id="rId1" Type="http://schemas.microsoft.com/office/2007/relationships/media" Target="../media/media50.wav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wav"/><Relationship Id="rId1" Type="http://schemas.microsoft.com/office/2007/relationships/media" Target="../media/media52.wav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wav"/><Relationship Id="rId1" Type="http://schemas.microsoft.com/office/2007/relationships/media" Target="../media/media53.wav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wav"/><Relationship Id="rId1" Type="http://schemas.microsoft.com/office/2007/relationships/media" Target="../media/media54.wav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wav"/><Relationship Id="rId1" Type="http://schemas.microsoft.com/office/2007/relationships/media" Target="../media/media55.wav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991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5915025"/>
            <a:ext cx="37242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ΕΝΕΡΓΕΙΑ ΚΑΙ ΠΕΡΙΒΑΛΛΟΝ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ΔΙΑΛΕΞΗ 01</a:t>
            </a:r>
          </a:p>
          <a:p>
            <a:r>
              <a:rPr lang="el-GR" smtClean="0"/>
              <a:t>ΕΙΣΑΓΩΓΗ</a:t>
            </a:r>
            <a:endParaRPr lang="en-GB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38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55"/>
    </mc:Choice>
    <mc:Fallback>
      <p:transition spd="slow" advTm="7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AA45E-C0A3-47CB-B6AB-13C1814861E6}" type="slidenum">
              <a:rPr lang="el-GR" altLang="en-US"/>
              <a:pPr/>
              <a:t>10</a:t>
            </a:fld>
            <a:endParaRPr lang="el-GR" altLang="en-US"/>
          </a:p>
        </p:txBody>
      </p:sp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Απόδοση ηλεκτροπαραγωγής</a:t>
            </a:r>
          </a:p>
        </p:txBody>
      </p:sp>
      <p:sp>
        <p:nvSpPr>
          <p:cNvPr id="51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512" y="1600200"/>
            <a:ext cx="8662863" cy="4498975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l-GR" altLang="en-US" dirty="0"/>
              <a:t>1920		9%</a:t>
            </a:r>
          </a:p>
          <a:p>
            <a:pPr marL="1438275">
              <a:lnSpc>
                <a:spcPct val="200000"/>
              </a:lnSpc>
            </a:pPr>
            <a:r>
              <a:rPr lang="el-GR" altLang="en-US" dirty="0"/>
              <a:t>1940		24%</a:t>
            </a:r>
          </a:p>
          <a:p>
            <a:pPr marL="2513013">
              <a:lnSpc>
                <a:spcPct val="200000"/>
              </a:lnSpc>
            </a:pPr>
            <a:r>
              <a:rPr lang="el-GR" altLang="en-US" dirty="0"/>
              <a:t>Σήμερα		32% </a:t>
            </a:r>
          </a:p>
          <a:p>
            <a:pPr>
              <a:lnSpc>
                <a:spcPct val="200000"/>
              </a:lnSpc>
            </a:pPr>
            <a:endParaRPr lang="el-GR" altLang="en-US" dirty="0"/>
          </a:p>
          <a:p>
            <a:endParaRPr lang="el-GR" altLang="en-US" dirty="0"/>
          </a:p>
        </p:txBody>
      </p:sp>
      <p:sp>
        <p:nvSpPr>
          <p:cNvPr id="2" name="Right Arrow 1"/>
          <p:cNvSpPr/>
          <p:nvPr/>
        </p:nvSpPr>
        <p:spPr>
          <a:xfrm rot="18249861">
            <a:off x="6833448" y="3508434"/>
            <a:ext cx="180020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888"/>
    </mc:Choice>
    <mc:Fallback>
      <p:transition spd="slow" advTm="26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E78F-C626-4DE0-84F5-EA2479756CF7}" type="slidenum">
              <a:rPr lang="el-GR" altLang="en-US"/>
              <a:pPr/>
              <a:t>11</a:t>
            </a:fld>
            <a:endParaRPr lang="el-GR" altLang="en-US"/>
          </a:p>
        </p:txBody>
      </p:sp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Παραγωγή ενέργειας</a:t>
            </a:r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/>
              <a:t>Ήλιος	15,000,000 Κ στο κέντρο</a:t>
            </a:r>
          </a:p>
          <a:p>
            <a:r>
              <a:rPr lang="el-GR" altLang="en-US"/>
              <a:t>Ήλιος	          5762 Κ στην επιφάνεια</a:t>
            </a:r>
          </a:p>
          <a:p>
            <a:endParaRPr lang="el-GR" altLang="en-US"/>
          </a:p>
          <a:p>
            <a:r>
              <a:rPr lang="el-GR" altLang="en-US"/>
              <a:t>Άνθρωπος (καθισμένος) 2300</a:t>
            </a:r>
            <a:r>
              <a:rPr lang="en-US" altLang="en-US"/>
              <a:t> Whr/day</a:t>
            </a:r>
          </a:p>
          <a:p>
            <a:r>
              <a:rPr lang="el-GR" altLang="en-US"/>
              <a:t>Δηλαδή 100</a:t>
            </a:r>
            <a:r>
              <a:rPr lang="en-US" altLang="en-US"/>
              <a:t> W (</a:t>
            </a:r>
            <a:r>
              <a:rPr lang="el-GR" altLang="en-US"/>
              <a:t>λάμπα)</a:t>
            </a:r>
          </a:p>
          <a:p>
            <a:r>
              <a:rPr lang="el-GR" altLang="en-US"/>
              <a:t>Άνθρωπος σε φυσική άσκηση 1000 </a:t>
            </a:r>
            <a:r>
              <a:rPr lang="en-US" altLang="en-US"/>
              <a:t>W</a:t>
            </a:r>
            <a:endParaRPr lang="el-GR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696"/>
    </mc:Choice>
    <mc:Fallback>
      <p:transition spd="slow" advTm="526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FE12C-9CFA-4330-BE26-3785C04CA210}" type="slidenum">
              <a:rPr lang="el-GR" altLang="en-US"/>
              <a:pPr/>
              <a:t>12</a:t>
            </a:fld>
            <a:endParaRPr lang="el-GR" altLang="en-US"/>
          </a:p>
        </p:txBody>
      </p:sp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Πηγές ενέργειας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361950" indent="-361950"/>
            <a:r>
              <a:rPr lang="el-GR" altLang="en-US"/>
              <a:t>Ηλιακή ... ... ... ... Ανανεώσιμες (Η,Α,Υ,Β)</a:t>
            </a:r>
          </a:p>
          <a:p>
            <a:pPr marL="361950" indent="-361950"/>
            <a:r>
              <a:rPr lang="el-GR" altLang="en-US"/>
              <a:t>Απολιθώματα  ... Κάρβουνο, πετρέλαιο, φυσικό αέριο</a:t>
            </a:r>
          </a:p>
          <a:p>
            <a:pPr marL="361950" indent="-361950"/>
            <a:r>
              <a:rPr lang="el-GR" altLang="en-US"/>
              <a:t>Πυρηνική ... ... ... Σχάση, σύντηξη</a:t>
            </a:r>
          </a:p>
          <a:p>
            <a:pPr marL="361950" indent="-361950"/>
            <a:r>
              <a:rPr lang="el-GR" altLang="en-US"/>
              <a:t>Άλλες . ... ... ... ... Γεωθερμία, παλίρροιες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901"/>
    </mc:Choice>
    <mc:Fallback>
      <p:transition spd="slow" advTm="39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FCAD8-8813-463C-9710-F24D9B5DA9EA}" type="slidenum">
              <a:rPr lang="el-GR" altLang="en-US"/>
              <a:pPr/>
              <a:t>13</a:t>
            </a:fld>
            <a:endParaRPr lang="el-GR" altLang="en-US"/>
          </a:p>
        </p:txBody>
      </p:sp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Καύσιμα από απολιθώματα</a:t>
            </a: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/>
              <a:t>Κάρβουνο</a:t>
            </a:r>
          </a:p>
          <a:p>
            <a:r>
              <a:rPr lang="el-GR" altLang="en-US"/>
              <a:t>Πετρέλαιο</a:t>
            </a:r>
          </a:p>
          <a:p>
            <a:r>
              <a:rPr lang="el-GR" altLang="en-US"/>
              <a:t>Φυσικό αέριο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62"/>
    </mc:Choice>
    <mc:Fallback>
      <p:transition spd="slow" advTm="84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B927-BD3F-4E96-B7C4-8BB573C48CCD}" type="slidenum">
              <a:rPr lang="el-GR" altLang="en-US"/>
              <a:pPr/>
              <a:t>14</a:t>
            </a:fld>
            <a:endParaRPr lang="el-GR" altLang="en-US"/>
          </a:p>
        </p:txBody>
      </p:sp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Πυρηνική ενέργεια</a:t>
            </a: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 dirty="0"/>
              <a:t>Σχάση</a:t>
            </a:r>
          </a:p>
          <a:p>
            <a:r>
              <a:rPr lang="el-GR" altLang="en-US" dirty="0"/>
              <a:t>Σ</a:t>
            </a:r>
            <a:r>
              <a:rPr lang="el-GR" altLang="en-US" dirty="0" smtClean="0"/>
              <a:t>ύντηξη</a:t>
            </a:r>
            <a:endParaRPr lang="el-GR" alt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02"/>
    </mc:Choice>
    <mc:Fallback>
      <p:transition spd="slow" advTm="85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66A68-6E08-4BC6-AD07-E4877B0B0725}" type="slidenum">
              <a:rPr lang="el-GR" altLang="en-US"/>
              <a:pPr/>
              <a:t>15</a:t>
            </a:fld>
            <a:endParaRPr lang="el-GR" altLang="en-US"/>
          </a:p>
        </p:txBody>
      </p:sp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Ηλιακή ενέργεια</a:t>
            </a: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 dirty="0"/>
              <a:t>Υδροηλεκτρική</a:t>
            </a:r>
          </a:p>
          <a:p>
            <a:r>
              <a:rPr lang="el-GR" altLang="en-US" dirty="0"/>
              <a:t>Βιομάζα</a:t>
            </a:r>
          </a:p>
          <a:p>
            <a:r>
              <a:rPr lang="el-GR" altLang="en-US" dirty="0"/>
              <a:t>Αιολική</a:t>
            </a:r>
          </a:p>
          <a:p>
            <a:r>
              <a:rPr lang="el-GR" altLang="en-US" dirty="0"/>
              <a:t>Άμεση ηλιακή, συλλέκτες, φωτοβολταϊκά</a:t>
            </a:r>
          </a:p>
          <a:p>
            <a:endParaRPr lang="el-GR" altLang="en-US" dirty="0"/>
          </a:p>
          <a:p>
            <a:r>
              <a:rPr lang="el-GR" altLang="en-US" dirty="0"/>
              <a:t>Γ</a:t>
            </a:r>
            <a:r>
              <a:rPr lang="el-GR" altLang="en-US" dirty="0" smtClean="0"/>
              <a:t>εωθερμία</a:t>
            </a:r>
            <a:endParaRPr lang="el-GR" alt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873"/>
    </mc:Choice>
    <mc:Fallback>
      <p:transition spd="slow" advTm="498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F280B-6F67-4812-9829-3562D54A3D1B}" type="slidenum">
              <a:rPr lang="el-GR" altLang="en-US"/>
              <a:pPr/>
              <a:t>16</a:t>
            </a:fld>
            <a:endParaRPr lang="el-GR" altLang="en-US"/>
          </a:p>
        </p:txBody>
      </p:sp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/>
              <a:t>Πρωτογενής και δευτερογενής ενέργεια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 u="sng"/>
              <a:t>Πρωτογενής</a:t>
            </a:r>
            <a:r>
              <a:rPr lang="el-GR" altLang="en-US"/>
              <a:t>	... Στην πηγή: κάρβουνο, πετρέλαιο, φυσικό αέριο, ηλιακή, υδροηλεκτρική, βιομάζα</a:t>
            </a:r>
          </a:p>
          <a:p>
            <a:r>
              <a:rPr lang="el-GR" altLang="en-US" u="sng"/>
              <a:t>Δευτερογενής</a:t>
            </a:r>
            <a:r>
              <a:rPr lang="el-GR" altLang="en-US"/>
              <a:t> ... Στην τελική χρήση: ηλεκτρισμός, πετρέλαιο, βιοκαύσιμο (αιθανόλη)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329"/>
    </mc:Choice>
    <mc:Fallback>
      <p:transition spd="slow" advTm="293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607B-A77B-4444-8131-995DD2556818}" type="slidenum">
              <a:rPr lang="el-GR" altLang="en-US"/>
              <a:pPr/>
              <a:t>17</a:t>
            </a:fld>
            <a:endParaRPr lang="el-GR" altLang="en-US"/>
          </a:p>
        </p:txBody>
      </p:sp>
      <p:sp>
        <p:nvSpPr>
          <p:cNvPr id="139269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536104"/>
          </a:xfrm>
        </p:spPr>
        <p:txBody>
          <a:bodyPr/>
          <a:lstStyle/>
          <a:p>
            <a:r>
              <a:rPr lang="el-GR" altLang="en-US">
                <a:solidFill>
                  <a:srgbClr val="FFC000"/>
                </a:solidFill>
              </a:rPr>
              <a:t>Μετατροπές ενέργειας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95908" y="1604699"/>
            <a:ext cx="7920034" cy="1984831"/>
            <a:chOff x="288370" y="1221651"/>
            <a:chExt cx="7920034" cy="1984831"/>
          </a:xfrm>
        </p:grpSpPr>
        <p:grpSp>
          <p:nvGrpSpPr>
            <p:cNvPr id="14" name="Group 13"/>
            <p:cNvGrpSpPr/>
            <p:nvPr/>
          </p:nvGrpSpPr>
          <p:grpSpPr>
            <a:xfrm>
              <a:off x="2608835" y="1663444"/>
              <a:ext cx="2008158" cy="1531656"/>
              <a:chOff x="683568" y="940113"/>
              <a:chExt cx="2491814" cy="1984831"/>
            </a:xfrm>
          </p:grpSpPr>
          <p:cxnSp>
            <p:nvCxnSpPr>
              <p:cNvPr id="3" name="Straight Connector 2"/>
              <p:cNvCxnSpPr/>
              <p:nvPr/>
            </p:nvCxnSpPr>
            <p:spPr>
              <a:xfrm>
                <a:off x="683568" y="1628800"/>
                <a:ext cx="1728192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691106" y="2924944"/>
                <a:ext cx="1728192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oup 11"/>
              <p:cNvGrpSpPr/>
              <p:nvPr/>
            </p:nvGrpSpPr>
            <p:grpSpPr>
              <a:xfrm>
                <a:off x="683568" y="1628800"/>
                <a:ext cx="648072" cy="1296144"/>
                <a:chOff x="683568" y="1628800"/>
                <a:chExt cx="504056" cy="1008112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683568" y="1628800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 flipV="1">
                  <a:off x="683568" y="2132856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Group 14"/>
              <p:cNvGrpSpPr/>
              <p:nvPr/>
            </p:nvGrpSpPr>
            <p:grpSpPr>
              <a:xfrm>
                <a:off x="2411760" y="1880828"/>
                <a:ext cx="432048" cy="1044116"/>
                <a:chOff x="683568" y="1628800"/>
                <a:chExt cx="504056" cy="1008112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683568" y="1628800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 flipV="1">
                  <a:off x="683568" y="2132856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Bent Arrow 12"/>
              <p:cNvSpPr/>
              <p:nvPr/>
            </p:nvSpPr>
            <p:spPr>
              <a:xfrm rot="16200000" flipV="1">
                <a:off x="2329288" y="1030123"/>
                <a:ext cx="936104" cy="756084"/>
              </a:xfrm>
              <a:prstGeom prst="bentArrow">
                <a:avLst>
                  <a:gd name="adj1" fmla="val 32220"/>
                  <a:gd name="adj2" fmla="val 25000"/>
                  <a:gd name="adj3" fmla="val 25000"/>
                  <a:gd name="adj4" fmla="val 43750"/>
                </a:avLst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288370" y="1221651"/>
              <a:ext cx="2491814" cy="1984831"/>
              <a:chOff x="683568" y="940113"/>
              <a:chExt cx="2491814" cy="1984831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>
                <a:off x="683568" y="1628800"/>
                <a:ext cx="1728192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691106" y="2924944"/>
                <a:ext cx="1728192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3" name="Group 22"/>
              <p:cNvGrpSpPr/>
              <p:nvPr/>
            </p:nvGrpSpPr>
            <p:grpSpPr>
              <a:xfrm>
                <a:off x="683568" y="1628800"/>
                <a:ext cx="648072" cy="1296144"/>
                <a:chOff x="683568" y="1628800"/>
                <a:chExt cx="504056" cy="1008112"/>
              </a:xfrm>
            </p:grpSpPr>
            <p:cxnSp>
              <p:nvCxnSpPr>
                <p:cNvPr id="28" name="Straight Connector 27"/>
                <p:cNvCxnSpPr/>
                <p:nvPr/>
              </p:nvCxnSpPr>
              <p:spPr>
                <a:xfrm>
                  <a:off x="683568" y="1628800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 flipV="1">
                  <a:off x="683568" y="2132856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 23"/>
              <p:cNvGrpSpPr/>
              <p:nvPr/>
            </p:nvGrpSpPr>
            <p:grpSpPr>
              <a:xfrm>
                <a:off x="2411760" y="1880828"/>
                <a:ext cx="432048" cy="1044116"/>
                <a:chOff x="683568" y="1628800"/>
                <a:chExt cx="504056" cy="1008112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683568" y="1628800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/>
                <p:nvPr/>
              </p:nvCxnSpPr>
              <p:spPr>
                <a:xfrm flipV="1">
                  <a:off x="683568" y="2132856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" name="Bent Arrow 24"/>
              <p:cNvSpPr/>
              <p:nvPr/>
            </p:nvSpPr>
            <p:spPr>
              <a:xfrm rot="16200000" flipV="1">
                <a:off x="2329288" y="1030123"/>
                <a:ext cx="936104" cy="756084"/>
              </a:xfrm>
              <a:prstGeom prst="bentArrow">
                <a:avLst>
                  <a:gd name="adj1" fmla="val 32220"/>
                  <a:gd name="adj2" fmla="val 25000"/>
                  <a:gd name="adj3" fmla="val 25000"/>
                  <a:gd name="adj4" fmla="val 43750"/>
                </a:avLst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4674906" y="1904415"/>
              <a:ext cx="1674233" cy="1246005"/>
              <a:chOff x="683568" y="940113"/>
              <a:chExt cx="2491814" cy="1984831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683568" y="1628800"/>
                <a:ext cx="1728192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691106" y="2924944"/>
                <a:ext cx="1728192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oup 32"/>
              <p:cNvGrpSpPr/>
              <p:nvPr/>
            </p:nvGrpSpPr>
            <p:grpSpPr>
              <a:xfrm>
                <a:off x="683568" y="1628800"/>
                <a:ext cx="648072" cy="1296144"/>
                <a:chOff x="683568" y="1628800"/>
                <a:chExt cx="504056" cy="1008112"/>
              </a:xfrm>
            </p:grpSpPr>
            <p:cxnSp>
              <p:nvCxnSpPr>
                <p:cNvPr id="38" name="Straight Connector 37"/>
                <p:cNvCxnSpPr/>
                <p:nvPr/>
              </p:nvCxnSpPr>
              <p:spPr>
                <a:xfrm>
                  <a:off x="683568" y="1628800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flipV="1">
                  <a:off x="683568" y="2132856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Group 33"/>
              <p:cNvGrpSpPr/>
              <p:nvPr/>
            </p:nvGrpSpPr>
            <p:grpSpPr>
              <a:xfrm>
                <a:off x="2411760" y="1880828"/>
                <a:ext cx="432048" cy="1044116"/>
                <a:chOff x="683568" y="1628800"/>
                <a:chExt cx="504056" cy="1008112"/>
              </a:xfrm>
            </p:grpSpPr>
            <p:cxnSp>
              <p:nvCxnSpPr>
                <p:cNvPr id="36" name="Straight Connector 35"/>
                <p:cNvCxnSpPr/>
                <p:nvPr/>
              </p:nvCxnSpPr>
              <p:spPr>
                <a:xfrm>
                  <a:off x="683568" y="1628800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 flipV="1">
                  <a:off x="683568" y="2132856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Bent Arrow 34"/>
              <p:cNvSpPr/>
              <p:nvPr/>
            </p:nvSpPr>
            <p:spPr>
              <a:xfrm rot="16200000" flipV="1">
                <a:off x="2329288" y="1030123"/>
                <a:ext cx="936104" cy="756084"/>
              </a:xfrm>
              <a:prstGeom prst="bentArrow">
                <a:avLst>
                  <a:gd name="adj1" fmla="val 32220"/>
                  <a:gd name="adj2" fmla="val 25000"/>
                  <a:gd name="adj3" fmla="val 25000"/>
                  <a:gd name="adj4" fmla="val 43750"/>
                </a:avLst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6588224" y="2118724"/>
              <a:ext cx="1620180" cy="1014337"/>
              <a:chOff x="683568" y="940113"/>
              <a:chExt cx="2491814" cy="1984831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683568" y="1628800"/>
                <a:ext cx="1728192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691106" y="2924944"/>
                <a:ext cx="1728192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oup 42"/>
              <p:cNvGrpSpPr/>
              <p:nvPr/>
            </p:nvGrpSpPr>
            <p:grpSpPr>
              <a:xfrm>
                <a:off x="683568" y="1628800"/>
                <a:ext cx="648072" cy="1296144"/>
                <a:chOff x="683568" y="1628800"/>
                <a:chExt cx="504056" cy="1008112"/>
              </a:xfrm>
            </p:grpSpPr>
            <p:cxnSp>
              <p:nvCxnSpPr>
                <p:cNvPr id="48" name="Straight Connector 47"/>
                <p:cNvCxnSpPr/>
                <p:nvPr/>
              </p:nvCxnSpPr>
              <p:spPr>
                <a:xfrm>
                  <a:off x="683568" y="1628800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683568" y="2132856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43"/>
              <p:cNvGrpSpPr/>
              <p:nvPr/>
            </p:nvGrpSpPr>
            <p:grpSpPr>
              <a:xfrm>
                <a:off x="2411760" y="1880828"/>
                <a:ext cx="432048" cy="1044116"/>
                <a:chOff x="683568" y="1628800"/>
                <a:chExt cx="504056" cy="1008112"/>
              </a:xfrm>
            </p:grpSpPr>
            <p:cxnSp>
              <p:nvCxnSpPr>
                <p:cNvPr id="46" name="Straight Connector 45"/>
                <p:cNvCxnSpPr/>
                <p:nvPr/>
              </p:nvCxnSpPr>
              <p:spPr>
                <a:xfrm>
                  <a:off x="683568" y="1628800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>
                <a:xfrm flipV="1">
                  <a:off x="683568" y="2132856"/>
                  <a:ext cx="504056" cy="504056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5" name="Bent Arrow 44"/>
              <p:cNvSpPr/>
              <p:nvPr/>
            </p:nvSpPr>
            <p:spPr>
              <a:xfrm rot="16200000" flipV="1">
                <a:off x="2329288" y="1030123"/>
                <a:ext cx="936104" cy="756084"/>
              </a:xfrm>
              <a:prstGeom prst="bentArrow">
                <a:avLst>
                  <a:gd name="adj1" fmla="val 32220"/>
                  <a:gd name="adj2" fmla="val 25000"/>
                  <a:gd name="adj3" fmla="val 25000"/>
                  <a:gd name="adj4" fmla="val 43750"/>
                </a:avLst>
              </a:pr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2" name="Rectangle 51"/>
          <p:cNvSpPr/>
          <p:nvPr/>
        </p:nvSpPr>
        <p:spPr>
          <a:xfrm>
            <a:off x="511370" y="3270095"/>
            <a:ext cx="1547383" cy="278821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400" smtClean="0">
                <a:solidFill>
                  <a:srgbClr val="C00000"/>
                </a:solidFill>
                <a:latin typeface="Cambria" panose="02040503050406030204" pitchFamily="18" charset="0"/>
              </a:rPr>
              <a:t>ΠΡΩΤΟΓΕΝΗΣ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726183" y="3229682"/>
            <a:ext cx="1552978" cy="31923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400" smtClean="0">
                <a:solidFill>
                  <a:srgbClr val="C00000"/>
                </a:solidFill>
                <a:latin typeface="Cambria" panose="02040503050406030204" pitchFamily="18" charset="0"/>
              </a:rPr>
              <a:t>ΔΕΥΤΕΡΟΓΕΝΗΣ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739159" y="3167179"/>
            <a:ext cx="1298346" cy="58767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600" smtClean="0">
                <a:solidFill>
                  <a:srgbClr val="C00000"/>
                </a:solidFill>
                <a:latin typeface="Cambria" panose="02040503050406030204" pitchFamily="18" charset="0"/>
              </a:rPr>
              <a:t>ΤΕΛΙΚΗ</a:t>
            </a:r>
          </a:p>
          <a:p>
            <a:pPr algn="ctr"/>
            <a:endParaRPr lang="en-GB" sz="1600">
              <a:latin typeface="Cambria" panose="020405030504060302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600663" y="3148075"/>
            <a:ext cx="1458173" cy="36004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600" smtClean="0">
                <a:solidFill>
                  <a:srgbClr val="C00000"/>
                </a:solidFill>
                <a:latin typeface="Cambria" panose="02040503050406030204" pitchFamily="18" charset="0"/>
              </a:rPr>
              <a:t>ΩΦΕΛΙΜΗ </a:t>
            </a:r>
            <a:endParaRPr lang="en-GB" sz="160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42382" y="1124744"/>
            <a:ext cx="7873559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mtClean="0">
                <a:solidFill>
                  <a:srgbClr val="C00000"/>
                </a:solidFill>
              </a:rPr>
              <a:t>ΑΠΩΛΕΙΕΣ ΜΕΤΑΤΡΟΠΗΣ</a:t>
            </a:r>
            <a:endParaRPr lang="en-GB">
              <a:solidFill>
                <a:srgbClr val="C0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 rot="16200000">
            <a:off x="8043153" y="2987158"/>
            <a:ext cx="1458173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mtClean="0">
                <a:solidFill>
                  <a:srgbClr val="C00000"/>
                </a:solidFill>
              </a:rPr>
              <a:t>υπηρεσία</a:t>
            </a:r>
            <a:endParaRPr lang="en-GB">
              <a:solidFill>
                <a:srgbClr val="C0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02671" y="3805782"/>
            <a:ext cx="1547383" cy="138345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>
                <a:latin typeface="Cambria" panose="02040503050406030204" pitchFamily="18" charset="0"/>
              </a:rPr>
              <a:t>Κ</a:t>
            </a:r>
            <a:r>
              <a:rPr lang="el-GR" smtClean="0">
                <a:latin typeface="Cambria" panose="02040503050406030204" pitchFamily="18" charset="0"/>
              </a:rPr>
              <a:t>εντρική μετατροπή</a:t>
            </a:r>
            <a:endParaRPr lang="en-GB">
              <a:latin typeface="Cambria" panose="02040503050406030204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712017" y="4255765"/>
            <a:ext cx="1552978" cy="76769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mtClean="0">
                <a:latin typeface="Cambria" panose="02040503050406030204" pitchFamily="18" charset="0"/>
              </a:rPr>
              <a:t>Μεταβίβαση, Αποθήκευση, Διανομή</a:t>
            </a:r>
            <a:endParaRPr lang="en-GB">
              <a:latin typeface="Cambria" panose="02040503050406030204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4753046" y="3981171"/>
            <a:ext cx="1298346" cy="1175341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mtClean="0">
                <a:latin typeface="Cambria" panose="02040503050406030204" pitchFamily="18" charset="0"/>
              </a:rPr>
              <a:t>Τοπική μετατροπή (μηχανή)</a:t>
            </a:r>
            <a:endParaRPr lang="en-GB">
              <a:latin typeface="Cambria" panose="02040503050406030204" pitchFamily="18" charset="0"/>
            </a:endParaRPr>
          </a:p>
        </p:txBody>
      </p:sp>
      <p:pic>
        <p:nvPicPr>
          <p:cNvPr id="58" name="Audio 5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325"/>
    </mc:Choice>
    <mc:Fallback>
      <p:transition spd="slow" advTm="513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D9F6C-A3CD-4508-AE3B-589D7D0F06B0}" type="slidenum">
              <a:rPr lang="el-GR" altLang="en-US"/>
              <a:pPr/>
              <a:t>18</a:t>
            </a:fld>
            <a:endParaRPr lang="el-GR" altLang="en-US"/>
          </a:p>
        </p:txBody>
      </p:sp>
      <p:sp>
        <p:nvSpPr>
          <p:cNvPr id="142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5391150" cy="490538"/>
          </a:xfrm>
        </p:spPr>
        <p:txBody>
          <a:bodyPr/>
          <a:lstStyle/>
          <a:p>
            <a:r>
              <a:rPr lang="el-GR" altLang="en-US" sz="1400"/>
              <a:t>Ηλεκτροπαραγωγή και συμπαραγωγή θερμότητας-ηλεκτρισμού</a:t>
            </a:r>
          </a:p>
        </p:txBody>
      </p:sp>
      <p:pic>
        <p:nvPicPr>
          <p:cNvPr id="14233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765175"/>
            <a:ext cx="6337300" cy="3190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234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3951288"/>
            <a:ext cx="7135813" cy="26114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222"/>
    </mc:Choice>
    <mc:Fallback>
      <p:transition spd="slow" advTm="1282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2D4F-77EB-4F3A-8C48-4199C06E5018}" type="slidenum">
              <a:rPr lang="el-GR" altLang="en-US"/>
              <a:pPr/>
              <a:t>19</a:t>
            </a:fld>
            <a:endParaRPr lang="el-GR" altLang="en-US"/>
          </a:p>
        </p:txBody>
      </p:sp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μετατροπές</a:t>
            </a: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 u="sng"/>
              <a:t>Άμεσες</a:t>
            </a:r>
          </a:p>
          <a:p>
            <a:pPr lvl="1"/>
            <a:r>
              <a:rPr lang="el-GR" altLang="en-US"/>
              <a:t>Ηλιακή θέρμανση νερού</a:t>
            </a:r>
          </a:p>
          <a:p>
            <a:pPr lvl="1"/>
            <a:r>
              <a:rPr lang="el-GR" altLang="en-US"/>
              <a:t>Φωτοβολταϊκή</a:t>
            </a:r>
          </a:p>
          <a:p>
            <a:pPr lvl="1"/>
            <a:r>
              <a:rPr lang="el-GR" altLang="en-US"/>
              <a:t>Παθητικά σπίτια</a:t>
            </a:r>
          </a:p>
          <a:p>
            <a:r>
              <a:rPr lang="el-GR" altLang="en-US" u="sng"/>
              <a:t>Έμμεσες</a:t>
            </a:r>
          </a:p>
          <a:p>
            <a:pPr lvl="1"/>
            <a:r>
              <a:rPr lang="el-GR" altLang="en-US"/>
              <a:t>Ανεμογεννήτριες</a:t>
            </a:r>
          </a:p>
          <a:p>
            <a:pPr lvl="1"/>
            <a:r>
              <a:rPr lang="el-GR" altLang="en-US"/>
              <a:t>Υδροηλεκτρικοί σταθμοί</a:t>
            </a:r>
          </a:p>
          <a:p>
            <a:pPr lvl="1"/>
            <a:r>
              <a:rPr lang="el-GR" altLang="en-US"/>
              <a:t>Β</a:t>
            </a:r>
            <a:r>
              <a:rPr lang="el-GR" altLang="en-US" smtClean="0"/>
              <a:t>ιομάζα</a:t>
            </a:r>
            <a:endParaRPr lang="el-GR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245"/>
    </mc:Choice>
    <mc:Fallback>
      <p:transition spd="slow" advTm="522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2" descr="image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823912"/>
            <a:ext cx="69437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99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2"/>
    </mc:Choice>
    <mc:Fallback>
      <p:transition spd="slow" advTm="6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DAC2-6957-4B74-94DE-479B660E2BD7}" type="slidenum">
              <a:rPr lang="el-GR" altLang="en-US"/>
              <a:pPr/>
              <a:t>20</a:t>
            </a:fld>
            <a:endParaRPr lang="el-GR" altLang="en-US"/>
          </a:p>
        </p:txBody>
      </p:sp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μονάδες</a:t>
            </a:r>
          </a:p>
        </p:txBody>
      </p:sp>
      <p:sp>
        <p:nvSpPr>
          <p:cNvPr id="133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907704" y="1600200"/>
            <a:ext cx="6934671" cy="4498975"/>
          </a:xfrm>
        </p:spPr>
        <p:txBody>
          <a:bodyPr/>
          <a:lstStyle/>
          <a:p>
            <a:r>
              <a:rPr lang="en-US" altLang="en-US" smtClean="0"/>
              <a:t>Joule</a:t>
            </a:r>
            <a:r>
              <a:rPr lang="el-GR" altLang="en-US" smtClean="0"/>
              <a:t> … ΕΝΕΡΓΕΙΑ</a:t>
            </a:r>
            <a:endParaRPr lang="en-US" altLang="en-US" dirty="0"/>
          </a:p>
          <a:p>
            <a:r>
              <a:rPr lang="en-US" altLang="en-US" smtClean="0"/>
              <a:t>Watt</a:t>
            </a:r>
            <a:r>
              <a:rPr lang="el-GR" altLang="en-US" smtClean="0"/>
              <a:t>  … ΙΣΧΥΣ</a:t>
            </a:r>
            <a:endParaRPr lang="en-US" altLang="en-US" dirty="0"/>
          </a:p>
          <a:p>
            <a:r>
              <a:rPr lang="en-US" altLang="en-US" smtClean="0"/>
              <a:t>Btu</a:t>
            </a:r>
            <a:r>
              <a:rPr lang="el-GR" altLang="en-US" smtClean="0"/>
              <a:t>    … ΕΝΕΡΓΕΙΑ</a:t>
            </a:r>
            <a:endParaRPr lang="en-US" altLang="en-US" dirty="0"/>
          </a:p>
          <a:p>
            <a:r>
              <a:rPr lang="en-US" altLang="en-US" smtClean="0"/>
              <a:t>kWh</a:t>
            </a:r>
            <a:r>
              <a:rPr lang="el-GR" altLang="en-US" smtClean="0"/>
              <a:t>  … ΕΝΕΡΓΕΙΑ</a:t>
            </a:r>
            <a:endParaRPr lang="en-US" altLang="en-US" dirty="0"/>
          </a:p>
          <a:p>
            <a:r>
              <a:rPr lang="en-US" altLang="en-US" smtClean="0"/>
              <a:t>toe</a:t>
            </a:r>
            <a:r>
              <a:rPr lang="el-GR" altLang="en-US" smtClean="0"/>
              <a:t>    … ΕΝΕΡΓΕΙΑ</a:t>
            </a:r>
            <a:endParaRPr lang="el-GR" alt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213"/>
    </mc:Choice>
    <mc:Fallback>
      <p:transition spd="slow" advTm="372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A70B7-3FB8-4F92-AFED-B2F49B2005C9}" type="slidenum">
              <a:rPr lang="el-GR" altLang="en-US"/>
              <a:pPr/>
              <a:t>21</a:t>
            </a:fld>
            <a:endParaRPr lang="el-GR" altLang="en-US"/>
          </a:p>
        </p:txBody>
      </p:sp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Παραγωγή ηλεκτρισμού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DC </a:t>
            </a:r>
            <a:r>
              <a:rPr lang="el-GR" altLang="en-US"/>
              <a:t>ισχύς = </a:t>
            </a:r>
            <a:r>
              <a:rPr lang="en-US" altLang="en-US"/>
              <a:t>I * V</a:t>
            </a:r>
          </a:p>
          <a:p>
            <a:r>
              <a:rPr lang="en-US" altLang="en-US"/>
              <a:t>AC </a:t>
            </a:r>
            <a:r>
              <a:rPr lang="el-GR" altLang="en-US"/>
              <a:t>ισχύς </a:t>
            </a:r>
            <a:r>
              <a:rPr lang="en-US" altLang="en-US"/>
              <a:t>= I</a:t>
            </a:r>
            <a:r>
              <a:rPr lang="en-US" altLang="en-US" baseline="-25000"/>
              <a:t>rms</a:t>
            </a:r>
            <a:r>
              <a:rPr lang="en-US" altLang="en-US"/>
              <a:t> * V</a:t>
            </a:r>
            <a:r>
              <a:rPr lang="en-US" altLang="en-US" baseline="-25000"/>
              <a:t>rms</a:t>
            </a:r>
            <a:r>
              <a:rPr lang="en-US" altLang="en-US"/>
              <a:t> cos(</a:t>
            </a:r>
            <a:r>
              <a:rPr lang="el-GR" altLang="en-US"/>
              <a:t>φ)</a:t>
            </a:r>
          </a:p>
          <a:p>
            <a:r>
              <a:rPr lang="en-US" altLang="en-US"/>
              <a:t>rms: root mean square</a:t>
            </a:r>
          </a:p>
          <a:p>
            <a:r>
              <a:rPr lang="el-GR" altLang="en-US"/>
              <a:t>Φ: γωνία φάσης μεταξύ ρεύματος και τάσης</a:t>
            </a:r>
          </a:p>
          <a:p>
            <a:r>
              <a:rPr lang="el-GR" altLang="en-US"/>
              <a:t>Απώλειες μεταφοράς =  </a:t>
            </a:r>
            <a:r>
              <a:rPr lang="en-US" altLang="en-US"/>
              <a:t>I</a:t>
            </a:r>
            <a:r>
              <a:rPr lang="en-US" altLang="en-US" baseline="30000"/>
              <a:t>2</a:t>
            </a:r>
            <a:r>
              <a:rPr lang="en-US" altLang="en-US"/>
              <a:t> * R</a:t>
            </a:r>
            <a:endParaRPr lang="el-GR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897"/>
    </mc:Choice>
    <mc:Fallback>
      <p:transition spd="slow" advTm="57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85E67-1C5D-4DC2-92BE-61C510795608}" type="slidenum">
              <a:rPr lang="el-GR" altLang="en-US"/>
              <a:pPr/>
              <a:t>22</a:t>
            </a:fld>
            <a:endParaRPr lang="el-GR" altLang="en-US"/>
          </a:p>
        </p:txBody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79388" y="2636838"/>
            <a:ext cx="1368425" cy="159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Ενεργειακός πόρος (κάρβουνο, πετρέλαιο, φυσικό αέριο, βιομάζα, πυρηνική)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2051050" y="2997200"/>
            <a:ext cx="1081088" cy="739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Διαθέσιμη ενέργεια (ατμός)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3492500" y="2997200"/>
            <a:ext cx="1295400" cy="739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Χρήσιμη ενέργεια (ηλεκτρισμός)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5148263" y="2781300"/>
            <a:ext cx="1657350" cy="1165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Τελική ενέργεια χρήσης (ηλεκτρισμός στον τόπο χρησιμοποίησης)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7235825" y="2420938"/>
            <a:ext cx="1728788" cy="180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Υπηρεσία (φωτισμός, θέρμανση, κλιματισμός, μαγειρική,       ζεστό νερό, βιομηχανική παραγωγή…)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6443663" y="1773238"/>
            <a:ext cx="1008062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Συσκευές</a:t>
            </a: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1258888" y="1628775"/>
            <a:ext cx="1081087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Θερμική μετατροπή</a:t>
            </a: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2700338" y="1628775"/>
            <a:ext cx="1079500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Μηχανική μετατροπή</a:t>
            </a: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4284663" y="1700213"/>
            <a:ext cx="1152525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Μεταφορά, διανομή</a:t>
            </a:r>
          </a:p>
        </p:txBody>
      </p:sp>
      <p:sp>
        <p:nvSpPr>
          <p:cNvPr id="51211" name="Line 11"/>
          <p:cNvSpPr>
            <a:spLocks noChangeShapeType="1"/>
          </p:cNvSpPr>
          <p:nvPr/>
        </p:nvSpPr>
        <p:spPr bwMode="auto">
          <a:xfrm>
            <a:off x="1547813" y="342900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12" name="Line 12"/>
          <p:cNvSpPr>
            <a:spLocks noChangeShapeType="1"/>
          </p:cNvSpPr>
          <p:nvPr/>
        </p:nvSpPr>
        <p:spPr bwMode="auto">
          <a:xfrm>
            <a:off x="1835150" y="2205038"/>
            <a:ext cx="0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13" name="Line 13"/>
          <p:cNvSpPr>
            <a:spLocks noChangeShapeType="1"/>
          </p:cNvSpPr>
          <p:nvPr/>
        </p:nvSpPr>
        <p:spPr bwMode="auto">
          <a:xfrm>
            <a:off x="3132138" y="3357563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14" name="Line 14"/>
          <p:cNvSpPr>
            <a:spLocks noChangeShapeType="1"/>
          </p:cNvSpPr>
          <p:nvPr/>
        </p:nvSpPr>
        <p:spPr bwMode="auto">
          <a:xfrm>
            <a:off x="3276600" y="2205038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15" name="Line 15"/>
          <p:cNvSpPr>
            <a:spLocks noChangeShapeType="1"/>
          </p:cNvSpPr>
          <p:nvPr/>
        </p:nvSpPr>
        <p:spPr bwMode="auto">
          <a:xfrm>
            <a:off x="4787900" y="3357563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16" name="Line 16"/>
          <p:cNvSpPr>
            <a:spLocks noChangeShapeType="1"/>
          </p:cNvSpPr>
          <p:nvPr/>
        </p:nvSpPr>
        <p:spPr bwMode="auto">
          <a:xfrm>
            <a:off x="4932363" y="2276475"/>
            <a:ext cx="0" cy="1081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17" name="Line 17"/>
          <p:cNvSpPr>
            <a:spLocks noChangeShapeType="1"/>
          </p:cNvSpPr>
          <p:nvPr/>
        </p:nvSpPr>
        <p:spPr bwMode="auto">
          <a:xfrm>
            <a:off x="6804025" y="335756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18" name="Line 18"/>
          <p:cNvSpPr>
            <a:spLocks noChangeShapeType="1"/>
          </p:cNvSpPr>
          <p:nvPr/>
        </p:nvSpPr>
        <p:spPr bwMode="auto">
          <a:xfrm>
            <a:off x="6948488" y="2133600"/>
            <a:ext cx="0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19" name="Line 19"/>
          <p:cNvSpPr>
            <a:spLocks noChangeShapeType="1"/>
          </p:cNvSpPr>
          <p:nvPr/>
        </p:nvSpPr>
        <p:spPr bwMode="auto">
          <a:xfrm>
            <a:off x="1835150" y="3429000"/>
            <a:ext cx="0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20" name="Text Box 20"/>
          <p:cNvSpPr txBox="1">
            <a:spLocks noChangeArrowheads="1"/>
          </p:cNvSpPr>
          <p:nvPr/>
        </p:nvSpPr>
        <p:spPr bwMode="auto">
          <a:xfrm>
            <a:off x="1116013" y="4652963"/>
            <a:ext cx="1223962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Απώλειες λέβητα (5%) </a:t>
            </a:r>
          </a:p>
        </p:txBody>
      </p:sp>
      <p:sp>
        <p:nvSpPr>
          <p:cNvPr id="51221" name="Line 21"/>
          <p:cNvSpPr>
            <a:spLocks noChangeShapeType="1"/>
          </p:cNvSpPr>
          <p:nvPr/>
        </p:nvSpPr>
        <p:spPr bwMode="auto">
          <a:xfrm>
            <a:off x="3276600" y="3357563"/>
            <a:ext cx="0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22" name="Text Box 22"/>
          <p:cNvSpPr txBox="1">
            <a:spLocks noChangeArrowheads="1"/>
          </p:cNvSpPr>
          <p:nvPr/>
        </p:nvSpPr>
        <p:spPr bwMode="auto">
          <a:xfrm>
            <a:off x="2843213" y="4652963"/>
            <a:ext cx="1008062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Απώλειες (65%)</a:t>
            </a:r>
          </a:p>
        </p:txBody>
      </p:sp>
      <p:sp>
        <p:nvSpPr>
          <p:cNvPr id="51223" name="Line 23"/>
          <p:cNvSpPr>
            <a:spLocks noChangeShapeType="1"/>
          </p:cNvSpPr>
          <p:nvPr/>
        </p:nvSpPr>
        <p:spPr bwMode="auto">
          <a:xfrm>
            <a:off x="4932363" y="3357563"/>
            <a:ext cx="0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24" name="Text Box 24"/>
          <p:cNvSpPr txBox="1">
            <a:spLocks noChangeArrowheads="1"/>
          </p:cNvSpPr>
          <p:nvPr/>
        </p:nvSpPr>
        <p:spPr bwMode="auto">
          <a:xfrm>
            <a:off x="4427538" y="4652963"/>
            <a:ext cx="1008062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Απώλειες (7%)</a:t>
            </a:r>
          </a:p>
        </p:txBody>
      </p:sp>
      <p:sp>
        <p:nvSpPr>
          <p:cNvPr id="51225" name="Line 25"/>
          <p:cNvSpPr>
            <a:spLocks noChangeShapeType="1"/>
          </p:cNvSpPr>
          <p:nvPr/>
        </p:nvSpPr>
        <p:spPr bwMode="auto">
          <a:xfrm>
            <a:off x="6948488" y="3357563"/>
            <a:ext cx="0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26" name="Text Box 26"/>
          <p:cNvSpPr txBox="1">
            <a:spLocks noChangeArrowheads="1"/>
          </p:cNvSpPr>
          <p:nvPr/>
        </p:nvSpPr>
        <p:spPr bwMode="auto">
          <a:xfrm>
            <a:off x="6516688" y="4581525"/>
            <a:ext cx="1150937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Απώλειες (διάφορες)</a:t>
            </a:r>
          </a:p>
        </p:txBody>
      </p:sp>
      <p:sp>
        <p:nvSpPr>
          <p:cNvPr id="51227" name="Text Box 27"/>
          <p:cNvSpPr txBox="1">
            <a:spLocks noChangeArrowheads="1"/>
          </p:cNvSpPr>
          <p:nvPr/>
        </p:nvSpPr>
        <p:spPr bwMode="auto">
          <a:xfrm>
            <a:off x="3492500" y="549275"/>
            <a:ext cx="1150938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Ενέργεια (θέρμανση)</a:t>
            </a:r>
          </a:p>
        </p:txBody>
      </p:sp>
      <p:sp>
        <p:nvSpPr>
          <p:cNvPr id="51228" name="Text Box 28"/>
          <p:cNvSpPr txBox="1">
            <a:spLocks noChangeArrowheads="1"/>
          </p:cNvSpPr>
          <p:nvPr/>
        </p:nvSpPr>
        <p:spPr bwMode="auto">
          <a:xfrm>
            <a:off x="468313" y="2276475"/>
            <a:ext cx="503237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200">
                <a:latin typeface="Arial" charset="0"/>
              </a:rPr>
              <a:t>100</a:t>
            </a:r>
          </a:p>
        </p:txBody>
      </p:sp>
      <p:sp>
        <p:nvSpPr>
          <p:cNvPr id="51229" name="Text Box 29"/>
          <p:cNvSpPr txBox="1">
            <a:spLocks noChangeArrowheads="1"/>
          </p:cNvSpPr>
          <p:nvPr/>
        </p:nvSpPr>
        <p:spPr bwMode="auto">
          <a:xfrm>
            <a:off x="2051050" y="2636838"/>
            <a:ext cx="431800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200">
                <a:latin typeface="Arial" charset="0"/>
              </a:rPr>
              <a:t>95</a:t>
            </a:r>
          </a:p>
        </p:txBody>
      </p:sp>
      <p:sp>
        <p:nvSpPr>
          <p:cNvPr id="51230" name="Text Box 30"/>
          <p:cNvSpPr txBox="1">
            <a:spLocks noChangeArrowheads="1"/>
          </p:cNvSpPr>
          <p:nvPr/>
        </p:nvSpPr>
        <p:spPr bwMode="auto">
          <a:xfrm>
            <a:off x="3851275" y="2636838"/>
            <a:ext cx="431800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200">
                <a:latin typeface="Arial" charset="0"/>
              </a:rPr>
              <a:t>33</a:t>
            </a:r>
          </a:p>
        </p:txBody>
      </p:sp>
      <p:sp>
        <p:nvSpPr>
          <p:cNvPr id="51231" name="Freeform 31"/>
          <p:cNvSpPr>
            <a:spLocks/>
          </p:cNvSpPr>
          <p:nvPr/>
        </p:nvSpPr>
        <p:spPr bwMode="auto">
          <a:xfrm>
            <a:off x="2552700" y="895350"/>
            <a:ext cx="3175" cy="2103438"/>
          </a:xfrm>
          <a:custGeom>
            <a:avLst/>
            <a:gdLst>
              <a:gd name="T0" fmla="*/ 2 w 2"/>
              <a:gd name="T1" fmla="*/ 1325 h 1325"/>
              <a:gd name="T2" fmla="*/ 0 w 2"/>
              <a:gd name="T3" fmla="*/ 0 h 132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" h="1325">
                <a:moveTo>
                  <a:pt x="2" y="1325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32" name="Line 32"/>
          <p:cNvSpPr>
            <a:spLocks noChangeShapeType="1"/>
          </p:cNvSpPr>
          <p:nvPr/>
        </p:nvSpPr>
        <p:spPr bwMode="auto">
          <a:xfrm>
            <a:off x="2555875" y="908050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33" name="Text Box 33"/>
          <p:cNvSpPr txBox="1">
            <a:spLocks noChangeArrowheads="1"/>
          </p:cNvSpPr>
          <p:nvPr/>
        </p:nvSpPr>
        <p:spPr bwMode="auto">
          <a:xfrm>
            <a:off x="5795963" y="2420938"/>
            <a:ext cx="431800" cy="284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200">
                <a:latin typeface="Arial" charset="0"/>
              </a:rPr>
              <a:t>30</a:t>
            </a:r>
          </a:p>
        </p:txBody>
      </p:sp>
      <p:sp>
        <p:nvSpPr>
          <p:cNvPr id="51234" name="Text Box 34"/>
          <p:cNvSpPr txBox="1">
            <a:spLocks noChangeArrowheads="1"/>
          </p:cNvSpPr>
          <p:nvPr/>
        </p:nvSpPr>
        <p:spPr bwMode="auto">
          <a:xfrm>
            <a:off x="7885113" y="2060575"/>
            <a:ext cx="719137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200">
                <a:latin typeface="Arial" charset="0"/>
              </a:rPr>
              <a:t>Υ&lt; 30</a:t>
            </a:r>
          </a:p>
        </p:txBody>
      </p:sp>
      <p:sp>
        <p:nvSpPr>
          <p:cNvPr id="51235" name="Text Box 35"/>
          <p:cNvSpPr txBox="1">
            <a:spLocks noChangeArrowheads="1"/>
          </p:cNvSpPr>
          <p:nvPr/>
        </p:nvSpPr>
        <p:spPr bwMode="auto">
          <a:xfrm>
            <a:off x="2700338" y="549275"/>
            <a:ext cx="431800" cy="28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200">
                <a:latin typeface="Arial" charset="0"/>
              </a:rPr>
              <a:t>62</a:t>
            </a:r>
            <a:endParaRPr lang="el-GR" altLang="en-US" sz="1200">
              <a:latin typeface="Arial" charset="0"/>
            </a:endParaRPr>
          </a:p>
        </p:txBody>
      </p:sp>
      <p:sp>
        <p:nvSpPr>
          <p:cNvPr id="51236" name="Text Box 36"/>
          <p:cNvSpPr txBox="1">
            <a:spLocks noChangeArrowheads="1"/>
          </p:cNvSpPr>
          <p:nvPr/>
        </p:nvSpPr>
        <p:spPr bwMode="auto">
          <a:xfrm>
            <a:off x="5148263" y="404813"/>
            <a:ext cx="1008062" cy="739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sz="1400">
                <a:latin typeface="Arial" charset="0"/>
              </a:rPr>
              <a:t>Χρήσιμη ενέργεια (</a:t>
            </a:r>
            <a:r>
              <a:rPr lang="en-US" altLang="en-US" sz="1400">
                <a:latin typeface="Arial" charset="0"/>
              </a:rPr>
              <a:t>CHP</a:t>
            </a:r>
            <a:r>
              <a:rPr lang="el-GR" altLang="en-US" sz="1400">
                <a:latin typeface="Arial" charset="0"/>
              </a:rPr>
              <a:t>)</a:t>
            </a:r>
          </a:p>
        </p:txBody>
      </p:sp>
      <p:sp>
        <p:nvSpPr>
          <p:cNvPr id="51237" name="Line 37"/>
          <p:cNvSpPr>
            <a:spLocks noChangeShapeType="1"/>
          </p:cNvSpPr>
          <p:nvPr/>
        </p:nvSpPr>
        <p:spPr bwMode="auto">
          <a:xfrm>
            <a:off x="4643438" y="765175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39" name="Text Box 39"/>
          <p:cNvSpPr txBox="1">
            <a:spLocks noChangeArrowheads="1"/>
          </p:cNvSpPr>
          <p:nvPr/>
        </p:nvSpPr>
        <p:spPr bwMode="auto">
          <a:xfrm>
            <a:off x="1258888" y="5876925"/>
            <a:ext cx="6626225" cy="3667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>
                <a:latin typeface="Arial" charset="0"/>
              </a:rPr>
              <a:t>Παραγωγή Ηλεκτρισμού και απόδοση συνολικής διεργασίας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037"/>
    </mc:Choice>
    <mc:Fallback>
      <p:transition spd="slow" advTm="87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36AFF-208B-4715-B15E-0897C3F08C63}" type="slidenum">
              <a:rPr lang="el-GR" altLang="en-US"/>
              <a:pPr/>
              <a:t>23</a:t>
            </a:fld>
            <a:endParaRPr lang="el-GR" altLang="en-US"/>
          </a:p>
        </p:txBody>
      </p:sp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2800"/>
              <a:t>ΗΛΕΚΤΡΙΚΗ ΕΝΕΡΓΕΙΑ: </a:t>
            </a:r>
            <a:br>
              <a:rPr lang="el-GR" altLang="en-US" sz="2800"/>
            </a:br>
            <a:r>
              <a:rPr lang="el-GR" altLang="en-US" sz="2400"/>
              <a:t>ΠΛΕΟΝΕΚΤΗΜΑΤΑ &amp; ΜΕΙΟΝΕΚΤΗΜΑΤΑ ΠΗΓΩΝ</a:t>
            </a:r>
          </a:p>
        </p:txBody>
      </p:sp>
      <p:pic>
        <p:nvPicPr>
          <p:cNvPr id="532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182682"/>
            <a:ext cx="8940536" cy="5486678"/>
          </a:xfrm>
          <a:noFill/>
          <a:ln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249"/>
    </mc:Choice>
    <mc:Fallback>
      <p:transition spd="slow" advTm="72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D6D4C-B125-412F-891F-95BB719CB7D1}" type="slidenum">
              <a:rPr lang="el-GR" altLang="en-US"/>
              <a:pPr/>
              <a:t>24</a:t>
            </a:fld>
            <a:endParaRPr lang="el-GR" altLang="en-US"/>
          </a:p>
        </p:txBody>
      </p:sp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mtClean="0"/>
              <a:t>μετατροπή για ηλεκτροπαραγωγή</a:t>
            </a:r>
            <a:endParaRPr lang="el-GR" altLang="en-US"/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979712" y="1600200"/>
            <a:ext cx="6862663" cy="3124944"/>
          </a:xfrm>
        </p:spPr>
        <p:txBody>
          <a:bodyPr/>
          <a:lstStyle/>
          <a:p>
            <a:r>
              <a:rPr lang="el-GR" altLang="en-US" sz="3600" dirty="0">
                <a:latin typeface="Cambria" panose="02040503050406030204" pitchFamily="18" charset="0"/>
              </a:rPr>
              <a:t>Χημική </a:t>
            </a:r>
            <a:r>
              <a:rPr lang="el-GR" altLang="en-US" sz="3600">
                <a:latin typeface="Cambria" panose="02040503050406030204" pitchFamily="18" charset="0"/>
              </a:rPr>
              <a:t>ή </a:t>
            </a:r>
            <a:r>
              <a:rPr lang="el-GR" altLang="en-US" sz="3600" smtClean="0">
                <a:latin typeface="Cambria" panose="02040503050406030204" pitchFamily="18" charset="0"/>
              </a:rPr>
              <a:t>Πυρηνική</a:t>
            </a:r>
            <a:endParaRPr lang="el-GR" altLang="en-US" sz="3600" dirty="0">
              <a:latin typeface="Cambria" panose="02040503050406030204" pitchFamily="18" charset="0"/>
            </a:endParaRPr>
          </a:p>
          <a:p>
            <a:r>
              <a:rPr lang="el-GR" altLang="en-US" sz="3600" dirty="0">
                <a:latin typeface="Cambria" panose="02040503050406030204" pitchFamily="18" charset="0"/>
              </a:rPr>
              <a:t>Θερμική</a:t>
            </a:r>
          </a:p>
          <a:p>
            <a:r>
              <a:rPr lang="el-GR" altLang="en-US" sz="3600" dirty="0">
                <a:latin typeface="Cambria" panose="02040503050406030204" pitchFamily="18" charset="0"/>
              </a:rPr>
              <a:t>Μηχανική</a:t>
            </a:r>
          </a:p>
          <a:p>
            <a:r>
              <a:rPr lang="el-GR" altLang="en-US" sz="3600" dirty="0">
                <a:latin typeface="Cambria" panose="02040503050406030204" pitchFamily="18" charset="0"/>
              </a:rPr>
              <a:t>Ηλεκτρική</a:t>
            </a:r>
          </a:p>
          <a:p>
            <a:endParaRPr lang="el-GR" altLang="en-US" sz="3600" dirty="0">
              <a:latin typeface="Cambria" panose="02040503050406030204" pitchFamily="18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298"/>
    </mc:Choice>
    <mc:Fallback>
      <p:transition spd="slow" advTm="43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507413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>
                <a:solidFill>
                  <a:srgbClr val="FFFF00"/>
                </a:solidFill>
              </a:rPr>
              <a:t>ΒΑΣΙΚΕΣ ΜΟΡΦΕΣ ΕΝΕΡΓΕΙΑΣ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/>
              <a:t>ΚΙΝΗΤΙΚΗ ΕΝΕΡΓΕΙΑ άνεμος, νερό</a:t>
            </a:r>
          </a:p>
          <a:p>
            <a:pPr eaLnBrk="1" hangingPunct="1">
              <a:defRPr/>
            </a:pPr>
            <a:r>
              <a:rPr lang="el-GR" sz="3600"/>
              <a:t>ΔΥΝΑΜΙΚΗ ΕΝΕΡΓΕΙΑ νερό</a:t>
            </a:r>
          </a:p>
          <a:p>
            <a:pPr eaLnBrk="1" hangingPunct="1">
              <a:defRPr/>
            </a:pPr>
            <a:r>
              <a:rPr lang="el-GR" sz="3600"/>
              <a:t>ΘΕΡΜΙΚΗ ΕΝΕΡΓΕΙΑ ατομική κίνηση</a:t>
            </a:r>
          </a:p>
          <a:p>
            <a:pPr eaLnBrk="1" hangingPunct="1">
              <a:defRPr/>
            </a:pPr>
            <a:r>
              <a:rPr lang="el-GR" sz="3600"/>
              <a:t>ΧΗΜΙΚΗ ΕΝΕΡΓΕΙΑ χημικός δεσμός</a:t>
            </a:r>
          </a:p>
          <a:p>
            <a:pPr eaLnBrk="1" hangingPunct="1">
              <a:defRPr/>
            </a:pPr>
            <a:r>
              <a:rPr lang="el-GR" sz="3600"/>
              <a:t>ΗΛΕΚΤΡΙΚΗ ΕΝΕΡΓΕΙΑ ροή ηλεκτρονίων</a:t>
            </a:r>
          </a:p>
          <a:p>
            <a:pPr eaLnBrk="1" hangingPunct="1">
              <a:defRPr/>
            </a:pPr>
            <a:r>
              <a:rPr lang="el-GR" sz="3600"/>
              <a:t>ΗΛΕΚΤΡΟΜΑΓΝΗΤΙΚΗ ΕΝΕΡΓΕΙΑ ήλιος</a:t>
            </a:r>
          </a:p>
          <a:p>
            <a:pPr eaLnBrk="1" hangingPunct="1">
              <a:defRPr/>
            </a:pPr>
            <a:r>
              <a:rPr lang="el-GR" sz="3600"/>
              <a:t>ΜΗΧΑΝΙΚΗ ΕΝΕΡΓΕΙΑ ενέργεια περιστροφής άξονα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618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153"/>
    </mc:Choice>
    <mc:Fallback>
      <p:transition spd="slow" advTm="731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E65-11C5-4FAD-B084-0EBE43C1D80F}" type="slidenum">
              <a:rPr lang="el-GR" altLang="en-US"/>
              <a:pPr/>
              <a:t>26</a:t>
            </a:fld>
            <a:endParaRPr lang="el-GR" altLang="en-US"/>
          </a:p>
        </p:txBody>
      </p:sp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3600"/>
              <a:t>Θερμικές μηχανές και η απόδοση τους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>
                <a:solidFill>
                  <a:srgbClr val="FF0000"/>
                </a:solidFill>
              </a:rPr>
              <a:t>Θερμική μηχανή</a:t>
            </a:r>
          </a:p>
          <a:p>
            <a:r>
              <a:rPr lang="el-GR" altLang="en-US"/>
              <a:t>Θερμότητα (από θερμή πηγή)	</a:t>
            </a:r>
            <a:r>
              <a:rPr lang="en-US" altLang="en-US"/>
              <a:t>dQ</a:t>
            </a:r>
            <a:r>
              <a:rPr lang="en-US" altLang="en-US" baseline="-25000"/>
              <a:t>H</a:t>
            </a:r>
          </a:p>
          <a:p>
            <a:r>
              <a:rPr lang="el-GR" altLang="en-US"/>
              <a:t>Παραγόμενο έργο	</a:t>
            </a:r>
            <a:r>
              <a:rPr lang="en-US" altLang="en-US"/>
              <a:t>			dW</a:t>
            </a:r>
            <a:r>
              <a:rPr lang="en-US" altLang="en-US" baseline="-25000"/>
              <a:t>o</a:t>
            </a:r>
          </a:p>
          <a:p>
            <a:r>
              <a:rPr lang="el-GR" altLang="en-US"/>
              <a:t>Θερμοκρασία θερμής πηγής		Τ</a:t>
            </a:r>
            <a:r>
              <a:rPr lang="el-GR" altLang="en-US" baseline="-25000"/>
              <a:t>Η</a:t>
            </a:r>
          </a:p>
          <a:p>
            <a:r>
              <a:rPr lang="el-GR" altLang="en-US"/>
              <a:t>Θερμοκρασία ψυχρής πηγής	Τ</a:t>
            </a:r>
            <a:r>
              <a:rPr lang="el-GR" altLang="en-US" baseline="-25000"/>
              <a:t>ο</a:t>
            </a:r>
            <a:endParaRPr lang="en-US" altLang="en-US" baseline="-25000"/>
          </a:p>
          <a:p>
            <a:r>
              <a:rPr lang="el-GR" altLang="en-US"/>
              <a:t>Απόδοση η = </a:t>
            </a:r>
            <a:r>
              <a:rPr lang="en-US" altLang="en-US"/>
              <a:t>dW</a:t>
            </a:r>
            <a:r>
              <a:rPr lang="en-US" altLang="en-US" baseline="-25000"/>
              <a:t>o</a:t>
            </a:r>
            <a:r>
              <a:rPr lang="en-US" altLang="en-US"/>
              <a:t>/</a:t>
            </a:r>
            <a:r>
              <a:rPr lang="en-US" altLang="en-US" baseline="-25000"/>
              <a:t> </a:t>
            </a:r>
            <a:r>
              <a:rPr lang="en-US" altLang="en-US"/>
              <a:t>dQ</a:t>
            </a:r>
            <a:r>
              <a:rPr lang="en-US" altLang="en-US" baseline="-25000"/>
              <a:t>H</a:t>
            </a:r>
          </a:p>
          <a:p>
            <a:r>
              <a:rPr lang="el-GR" altLang="en-US"/>
              <a:t>Μέγιστο έργο </a:t>
            </a:r>
            <a:r>
              <a:rPr lang="en-US" altLang="en-US"/>
              <a:t>dW</a:t>
            </a:r>
            <a:r>
              <a:rPr lang="en-US" altLang="en-US" baseline="-25000"/>
              <a:t>max</a:t>
            </a:r>
            <a:r>
              <a:rPr lang="en-US" altLang="en-US"/>
              <a:t>=dQ</a:t>
            </a:r>
            <a:r>
              <a:rPr lang="en-US" altLang="en-US" baseline="-25000"/>
              <a:t>H</a:t>
            </a:r>
            <a:r>
              <a:rPr lang="en-US" altLang="en-US"/>
              <a:t>(1-T</a:t>
            </a:r>
            <a:r>
              <a:rPr lang="en-US" altLang="en-US" baseline="-25000"/>
              <a:t>o</a:t>
            </a:r>
            <a:r>
              <a:rPr lang="en-US" altLang="en-US"/>
              <a:t>/T</a:t>
            </a:r>
            <a:r>
              <a:rPr lang="en-US" altLang="en-US" baseline="-25000"/>
              <a:t>H</a:t>
            </a:r>
            <a:r>
              <a:rPr lang="en-US" altLang="en-US"/>
              <a:t>)</a:t>
            </a:r>
            <a:endParaRPr lang="el-GR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685"/>
    </mc:Choice>
    <mc:Fallback>
      <p:transition spd="slow" advTm="90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/>
              <a:t>Θερμοδυναμικοί κύκλοι γιά παραγωγή ηλεκτρισμού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51"/>
    </mc:Choice>
    <mc:Fallback>
      <p:transition spd="slow" advTm="14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14CA0-FC23-44BA-8EF5-F830F2D746F0}" type="slidenum">
              <a:rPr lang="el-GR" altLang="en-US"/>
              <a:pPr/>
              <a:t>28</a:t>
            </a:fld>
            <a:endParaRPr lang="el-GR" altLang="en-US"/>
          </a:p>
        </p:txBody>
      </p:sp>
      <p:sp>
        <p:nvSpPr>
          <p:cNvPr id="901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Αεριοστρόβιλος με συμπιεστή</a:t>
            </a:r>
          </a:p>
        </p:txBody>
      </p:sp>
      <p:pic>
        <p:nvPicPr>
          <p:cNvPr id="901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1625" y="1971675"/>
            <a:ext cx="8540750" cy="3756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206"/>
    </mc:Choice>
    <mc:Fallback>
      <p:transition spd="slow" advTm="66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25F03-BCC1-4E1F-9F4D-869890C44605}" type="slidenum">
              <a:rPr lang="el-GR" altLang="en-US"/>
              <a:pPr/>
              <a:t>29</a:t>
            </a:fld>
            <a:endParaRPr lang="el-GR" altLang="en-US"/>
          </a:p>
        </p:txBody>
      </p:sp>
      <p:sp>
        <p:nvSpPr>
          <p:cNvPr id="942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/>
              <a:t>Συνδυασμένος κύκλος: αεριοστρόβιλος και ατμοστρόβιλος</a:t>
            </a:r>
          </a:p>
        </p:txBody>
      </p:sp>
      <p:pic>
        <p:nvPicPr>
          <p:cNvPr id="942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14450" y="1600200"/>
            <a:ext cx="6515100" cy="4498975"/>
          </a:xfrm>
          <a:ln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620"/>
    </mc:Choice>
    <mc:Fallback>
      <p:transition spd="slow" advTm="866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Εικόνα 3" descr="image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620688"/>
            <a:ext cx="69437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9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1"/>
    </mc:Choice>
    <mc:Fallback>
      <p:transition spd="slow" advTm="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AFA4F-F1A8-455D-AD2F-4EBECAFC133E}" type="slidenum">
              <a:rPr lang="el-GR" altLang="en-US"/>
              <a:pPr/>
              <a:t>30</a:t>
            </a:fld>
            <a:endParaRPr lang="el-GR" altLang="en-US"/>
          </a:p>
        </p:txBody>
      </p:sp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/>
              <a:t>Αποθέματα καυσίμων - πετρέλαιο</a:t>
            </a:r>
          </a:p>
        </p:txBody>
      </p:sp>
      <p:pic>
        <p:nvPicPr>
          <p:cNvPr id="18436" name="Picture 4" descr="Map showing location of basins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1175172"/>
            <a:ext cx="7992888" cy="560134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472"/>
    </mc:Choice>
    <mc:Fallback>
      <p:transition spd="slow" advTm="36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990E3-3E44-472C-98C3-FB1BD6625574}" type="slidenum">
              <a:rPr lang="el-GR" altLang="en-US"/>
              <a:pPr/>
              <a:t>31</a:t>
            </a:fld>
            <a:endParaRPr lang="el-GR" altLang="en-US"/>
          </a:p>
        </p:txBody>
      </p:sp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Καύση μεθανίου</a:t>
            </a:r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el-GR" altLang="en-US"/>
              <a:t>	Χημική αντίδραση</a:t>
            </a:r>
            <a:endParaRPr lang="en-US" altLang="en-US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el-GR" altLang="en-US"/>
          </a:p>
          <a:p>
            <a:pPr>
              <a:lnSpc>
                <a:spcPct val="90000"/>
              </a:lnSpc>
            </a:pPr>
            <a:r>
              <a:rPr lang="el-GR" altLang="en-US"/>
              <a:t>Μεθάνιο               </a:t>
            </a:r>
            <a:endParaRPr lang="en-US" altLang="en-US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altLang="en-US" sz="2800" b="1">
                <a:solidFill>
                  <a:srgbClr val="FF0000"/>
                </a:solidFill>
              </a:rPr>
              <a:t>	CH</a:t>
            </a:r>
            <a:r>
              <a:rPr lang="en-GB" altLang="en-US" sz="2800" b="1" baseline="-25000">
                <a:solidFill>
                  <a:srgbClr val="FF0000"/>
                </a:solidFill>
              </a:rPr>
              <a:t>4</a:t>
            </a:r>
            <a:r>
              <a:rPr lang="en-GB" altLang="en-US" sz="2800" b="1">
                <a:solidFill>
                  <a:srgbClr val="FF0000"/>
                </a:solidFill>
              </a:rPr>
              <a:t> + O</a:t>
            </a:r>
            <a:r>
              <a:rPr lang="en-GB" altLang="en-US" sz="2800" b="1" baseline="-25000">
                <a:solidFill>
                  <a:srgbClr val="FF0000"/>
                </a:solidFill>
              </a:rPr>
              <a:t>2</a:t>
            </a:r>
            <a:r>
              <a:rPr lang="en-GB" altLang="en-US" sz="2800" b="1">
                <a:solidFill>
                  <a:srgbClr val="FF0000"/>
                </a:solidFill>
              </a:rPr>
              <a:t> -&gt; CO + H</a:t>
            </a:r>
            <a:r>
              <a:rPr lang="en-GB" altLang="en-US" sz="2800" b="1" baseline="-25000">
                <a:solidFill>
                  <a:srgbClr val="FF0000"/>
                </a:solidFill>
              </a:rPr>
              <a:t>2</a:t>
            </a:r>
            <a:r>
              <a:rPr lang="en-GB" altLang="en-US" sz="2800" b="1">
                <a:solidFill>
                  <a:srgbClr val="FF0000"/>
                </a:solidFill>
              </a:rPr>
              <a:t> + H</a:t>
            </a:r>
            <a:r>
              <a:rPr lang="en-GB" altLang="en-US" sz="2800" b="1" baseline="-25000">
                <a:solidFill>
                  <a:srgbClr val="FF0000"/>
                </a:solidFill>
              </a:rPr>
              <a:t>2</a:t>
            </a:r>
            <a:r>
              <a:rPr lang="en-GB" altLang="en-US" sz="2800" b="1">
                <a:solidFill>
                  <a:srgbClr val="FF0000"/>
                </a:solidFill>
              </a:rPr>
              <a:t>O</a:t>
            </a:r>
            <a:endParaRPr lang="el-GR" altLang="en-US" sz="2800" b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l-GR" altLang="en-US"/>
              <a:t>Υδρογόνο                      </a:t>
            </a:r>
            <a:endParaRPr lang="en-US" altLang="en-US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altLang="en-US" sz="2800" b="1">
                <a:solidFill>
                  <a:srgbClr val="FF0000"/>
                </a:solidFill>
              </a:rPr>
              <a:t>	H</a:t>
            </a:r>
            <a:r>
              <a:rPr lang="en-GB" altLang="en-US" sz="2800" b="1" baseline="-25000">
                <a:solidFill>
                  <a:srgbClr val="FF0000"/>
                </a:solidFill>
              </a:rPr>
              <a:t>2</a:t>
            </a:r>
            <a:r>
              <a:rPr lang="en-GB" altLang="en-US" sz="2800" b="1">
                <a:solidFill>
                  <a:srgbClr val="FF0000"/>
                </a:solidFill>
              </a:rPr>
              <a:t> + (1/2) O</a:t>
            </a:r>
            <a:r>
              <a:rPr lang="en-GB" altLang="en-US" sz="2800" b="1" baseline="-25000">
                <a:solidFill>
                  <a:srgbClr val="FF0000"/>
                </a:solidFill>
              </a:rPr>
              <a:t>2</a:t>
            </a:r>
            <a:r>
              <a:rPr lang="en-GB" altLang="en-US" sz="2800" b="1">
                <a:solidFill>
                  <a:srgbClr val="FF0000"/>
                </a:solidFill>
              </a:rPr>
              <a:t> -&gt; H</a:t>
            </a:r>
            <a:r>
              <a:rPr lang="en-GB" altLang="en-US" sz="2800" b="1" baseline="-25000">
                <a:solidFill>
                  <a:srgbClr val="FF0000"/>
                </a:solidFill>
              </a:rPr>
              <a:t>2</a:t>
            </a:r>
            <a:r>
              <a:rPr lang="en-GB" altLang="en-US" sz="2800" b="1">
                <a:solidFill>
                  <a:srgbClr val="FF0000"/>
                </a:solidFill>
              </a:rPr>
              <a:t>O</a:t>
            </a:r>
            <a:r>
              <a:rPr lang="en-GB" altLang="en-US"/>
              <a:t> </a:t>
            </a:r>
            <a:endParaRPr lang="el-GR" altLang="en-US"/>
          </a:p>
          <a:p>
            <a:pPr>
              <a:lnSpc>
                <a:spcPct val="90000"/>
              </a:lnSpc>
            </a:pPr>
            <a:r>
              <a:rPr lang="el-GR" altLang="en-US"/>
              <a:t>Μονοξείδιο άνθρακα     </a:t>
            </a:r>
            <a:endParaRPr lang="en-US" altLang="en-US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GB" altLang="en-US" sz="2800" b="1">
                <a:solidFill>
                  <a:srgbClr val="FF0000"/>
                </a:solidFill>
              </a:rPr>
              <a:t>	CO + (1/2) O</a:t>
            </a:r>
            <a:r>
              <a:rPr lang="en-GB" altLang="en-US" sz="2800" b="1" baseline="-25000">
                <a:solidFill>
                  <a:srgbClr val="FF0000"/>
                </a:solidFill>
              </a:rPr>
              <a:t>2</a:t>
            </a:r>
            <a:r>
              <a:rPr lang="en-GB" altLang="en-US" sz="2800" b="1">
                <a:solidFill>
                  <a:srgbClr val="FF0000"/>
                </a:solidFill>
              </a:rPr>
              <a:t> -&gt; CO</a:t>
            </a:r>
            <a:r>
              <a:rPr lang="en-GB" altLang="en-US" sz="2800" b="1" baseline="-25000">
                <a:solidFill>
                  <a:srgbClr val="FF0000"/>
                </a:solidFill>
              </a:rPr>
              <a:t>2</a:t>
            </a:r>
            <a:r>
              <a:rPr lang="en-GB" altLang="en-US" sz="2800"/>
              <a:t>  </a:t>
            </a:r>
            <a:endParaRPr lang="el-GR" altLang="en-US" sz="280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286"/>
    </mc:Choice>
    <mc:Fallback>
      <p:transition spd="slow" advTm="40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D1294-2B88-4253-B67A-3130FCB9F797}" type="slidenum">
              <a:rPr lang="el-GR" altLang="en-US"/>
              <a:pPr/>
              <a:t>32</a:t>
            </a:fld>
            <a:endParaRPr lang="el-GR" altLang="en-US"/>
          </a:p>
        </p:txBody>
      </p:sp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Καύση αλκανών </a:t>
            </a: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el-GR" altLang="en-US"/>
              <a:t>	Μετατροπή σε αιθυλένιο, προπυλένιο και μετά οξείδωση σε </a:t>
            </a:r>
            <a:r>
              <a:rPr lang="en-US" altLang="en-US"/>
              <a:t>CO, </a:t>
            </a:r>
            <a:r>
              <a:rPr lang="el-GR" altLang="en-US"/>
              <a:t>υδρογόνο και νερό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l-GR" altLang="en-US"/>
          </a:p>
          <a:p>
            <a:pPr>
              <a:lnSpc>
                <a:spcPct val="90000"/>
              </a:lnSpc>
            </a:pPr>
            <a:r>
              <a:rPr lang="en-GB" altLang="en-US" sz="2400" b="1">
                <a:solidFill>
                  <a:srgbClr val="FF0000"/>
                </a:solidFill>
              </a:rPr>
              <a:t>C</a:t>
            </a:r>
            <a:r>
              <a:rPr lang="en-GB" altLang="en-US" sz="2400" b="1" baseline="-25000">
                <a:solidFill>
                  <a:srgbClr val="FF0000"/>
                </a:solidFill>
              </a:rPr>
              <a:t>n</a:t>
            </a:r>
            <a:r>
              <a:rPr lang="en-GB" altLang="en-US" sz="2400" b="1">
                <a:solidFill>
                  <a:srgbClr val="FF0000"/>
                </a:solidFill>
              </a:rPr>
              <a:t>H</a:t>
            </a:r>
            <a:r>
              <a:rPr lang="en-GB" altLang="en-US" sz="2400" b="1" baseline="-25000">
                <a:solidFill>
                  <a:srgbClr val="FF0000"/>
                </a:solidFill>
              </a:rPr>
              <a:t>2n+2</a:t>
            </a:r>
            <a:r>
              <a:rPr lang="en-GB" altLang="en-US" sz="2400" b="1">
                <a:solidFill>
                  <a:srgbClr val="FF0000"/>
                </a:solidFill>
              </a:rPr>
              <a:t> </a:t>
            </a:r>
            <a:r>
              <a:rPr lang="el-GR" altLang="en-US" sz="2400" b="1">
                <a:solidFill>
                  <a:srgbClr val="FF0000"/>
                </a:solidFill>
              </a:rPr>
              <a:t>		</a:t>
            </a:r>
            <a:r>
              <a:rPr lang="en-GB" altLang="en-US" sz="2400" b="1">
                <a:solidFill>
                  <a:srgbClr val="FF0000"/>
                </a:solidFill>
              </a:rPr>
              <a:t>-&gt; C</a:t>
            </a:r>
            <a:r>
              <a:rPr lang="en-GB" altLang="en-US" sz="2400" b="1" baseline="-25000">
                <a:solidFill>
                  <a:srgbClr val="FF0000"/>
                </a:solidFill>
              </a:rPr>
              <a:t>n</a:t>
            </a:r>
            <a:r>
              <a:rPr lang="en-GB" altLang="en-US" sz="2400" b="1">
                <a:solidFill>
                  <a:srgbClr val="FF0000"/>
                </a:solidFill>
              </a:rPr>
              <a:t>H</a:t>
            </a:r>
            <a:r>
              <a:rPr lang="en-GB" altLang="en-US" sz="2400" b="1" baseline="-25000">
                <a:solidFill>
                  <a:srgbClr val="FF0000"/>
                </a:solidFill>
              </a:rPr>
              <a:t>2n</a:t>
            </a:r>
            <a:r>
              <a:rPr lang="en-GB" altLang="en-US" sz="2400" b="1">
                <a:solidFill>
                  <a:srgbClr val="FF0000"/>
                </a:solidFill>
              </a:rPr>
              <a:t> + H</a:t>
            </a:r>
            <a:r>
              <a:rPr lang="en-GB" altLang="en-US" sz="2400" b="1" baseline="-25000">
                <a:solidFill>
                  <a:srgbClr val="FF0000"/>
                </a:solidFill>
              </a:rPr>
              <a:t>2</a:t>
            </a:r>
            <a:r>
              <a:rPr lang="en-GB" altLang="en-US" sz="2400" b="1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endParaRPr lang="en-GB" altLang="en-US" sz="2400" b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GB" altLang="en-US" sz="2400" b="1">
                <a:solidFill>
                  <a:srgbClr val="FF0000"/>
                </a:solidFill>
              </a:rPr>
              <a:t>C</a:t>
            </a:r>
            <a:r>
              <a:rPr lang="en-GB" altLang="en-US" sz="2400" b="1" baseline="-25000">
                <a:solidFill>
                  <a:srgbClr val="FF0000"/>
                </a:solidFill>
              </a:rPr>
              <a:t>n</a:t>
            </a:r>
            <a:r>
              <a:rPr lang="en-GB" altLang="en-US" sz="2400" b="1">
                <a:solidFill>
                  <a:srgbClr val="FF0000"/>
                </a:solidFill>
              </a:rPr>
              <a:t>H</a:t>
            </a:r>
            <a:r>
              <a:rPr lang="en-GB" altLang="en-US" sz="2400" b="1" baseline="-25000">
                <a:solidFill>
                  <a:srgbClr val="FF0000"/>
                </a:solidFill>
              </a:rPr>
              <a:t>2n</a:t>
            </a:r>
            <a:r>
              <a:rPr lang="en-GB" altLang="en-US" sz="2400" b="1">
                <a:solidFill>
                  <a:srgbClr val="FF0000"/>
                </a:solidFill>
              </a:rPr>
              <a:t> + O</a:t>
            </a:r>
            <a:r>
              <a:rPr lang="en-GB" altLang="en-US" sz="2400" b="1" baseline="-25000">
                <a:solidFill>
                  <a:srgbClr val="FF0000"/>
                </a:solidFill>
              </a:rPr>
              <a:t>2</a:t>
            </a:r>
            <a:r>
              <a:rPr lang="en-GB" altLang="en-US" sz="2400" b="1">
                <a:solidFill>
                  <a:srgbClr val="FF0000"/>
                </a:solidFill>
              </a:rPr>
              <a:t> </a:t>
            </a:r>
            <a:r>
              <a:rPr lang="el-GR" altLang="en-US" sz="2400" b="1">
                <a:solidFill>
                  <a:srgbClr val="FF0000"/>
                </a:solidFill>
              </a:rPr>
              <a:t>	</a:t>
            </a:r>
            <a:r>
              <a:rPr lang="en-GB" altLang="en-US" sz="2400" b="1">
                <a:solidFill>
                  <a:srgbClr val="FF0000"/>
                </a:solidFill>
              </a:rPr>
              <a:t>-&gt; CO + H</a:t>
            </a:r>
            <a:r>
              <a:rPr lang="en-GB" altLang="en-US" sz="2400" b="1" baseline="-25000">
                <a:solidFill>
                  <a:srgbClr val="FF0000"/>
                </a:solidFill>
              </a:rPr>
              <a:t>2</a:t>
            </a:r>
            <a:r>
              <a:rPr lang="en-GB" altLang="en-US" sz="2400" b="1">
                <a:solidFill>
                  <a:srgbClr val="FF0000"/>
                </a:solidFill>
              </a:rPr>
              <a:t> + H</a:t>
            </a:r>
            <a:r>
              <a:rPr lang="en-GB" altLang="en-US" sz="2400" b="1" baseline="-25000">
                <a:solidFill>
                  <a:srgbClr val="FF0000"/>
                </a:solidFill>
              </a:rPr>
              <a:t>2</a:t>
            </a:r>
            <a:r>
              <a:rPr lang="en-GB" altLang="en-US" sz="2400" b="1">
                <a:solidFill>
                  <a:srgbClr val="FF0000"/>
                </a:solidFill>
              </a:rPr>
              <a:t>O </a:t>
            </a:r>
            <a:r>
              <a:rPr lang="el-GR" altLang="en-US" sz="2400" b="1">
                <a:solidFill>
                  <a:srgbClr val="FF0000"/>
                </a:solidFill>
              </a:rPr>
              <a:t>    </a:t>
            </a:r>
            <a:r>
              <a:rPr lang="en-GB" altLang="en-US" sz="2400" b="1">
                <a:solidFill>
                  <a:srgbClr val="FF0000"/>
                </a:solidFill>
              </a:rPr>
              <a:t>(not balanced) </a:t>
            </a:r>
          </a:p>
          <a:p>
            <a:pPr>
              <a:lnSpc>
                <a:spcPct val="90000"/>
              </a:lnSpc>
            </a:pPr>
            <a:endParaRPr lang="en-GB" altLang="en-US" sz="2400" b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GB" altLang="en-US" sz="2400" b="1">
                <a:solidFill>
                  <a:srgbClr val="FF0000"/>
                </a:solidFill>
              </a:rPr>
              <a:t>H</a:t>
            </a:r>
            <a:r>
              <a:rPr lang="en-GB" altLang="en-US" sz="2400" b="1" baseline="-25000">
                <a:solidFill>
                  <a:srgbClr val="FF0000"/>
                </a:solidFill>
              </a:rPr>
              <a:t>2</a:t>
            </a:r>
            <a:r>
              <a:rPr lang="en-GB" altLang="en-US" sz="2400" b="1">
                <a:solidFill>
                  <a:srgbClr val="FF0000"/>
                </a:solidFill>
              </a:rPr>
              <a:t> + (1/2) O</a:t>
            </a:r>
            <a:r>
              <a:rPr lang="en-GB" altLang="en-US" sz="2400" b="1" baseline="-25000">
                <a:solidFill>
                  <a:srgbClr val="FF0000"/>
                </a:solidFill>
              </a:rPr>
              <a:t>2</a:t>
            </a:r>
            <a:r>
              <a:rPr lang="en-GB" altLang="en-US" sz="2400" b="1">
                <a:solidFill>
                  <a:srgbClr val="FF0000"/>
                </a:solidFill>
              </a:rPr>
              <a:t> </a:t>
            </a:r>
            <a:r>
              <a:rPr lang="el-GR" altLang="en-US" sz="2400" b="1">
                <a:solidFill>
                  <a:srgbClr val="FF0000"/>
                </a:solidFill>
              </a:rPr>
              <a:t>	</a:t>
            </a:r>
            <a:r>
              <a:rPr lang="en-GB" altLang="en-US" sz="2400" b="1">
                <a:solidFill>
                  <a:srgbClr val="FF0000"/>
                </a:solidFill>
              </a:rPr>
              <a:t>-&gt; H</a:t>
            </a:r>
            <a:r>
              <a:rPr lang="en-GB" altLang="en-US" sz="2400" b="1" baseline="-25000">
                <a:solidFill>
                  <a:srgbClr val="FF0000"/>
                </a:solidFill>
              </a:rPr>
              <a:t>2</a:t>
            </a:r>
            <a:r>
              <a:rPr lang="en-GB" altLang="en-US" sz="2400" b="1">
                <a:solidFill>
                  <a:srgbClr val="FF0000"/>
                </a:solidFill>
              </a:rPr>
              <a:t>O </a:t>
            </a:r>
            <a:r>
              <a:rPr lang="el-GR" altLang="en-US" sz="2400" b="1">
                <a:solidFill>
                  <a:srgbClr val="FF0000"/>
                </a:solidFill>
              </a:rPr>
              <a:t>    </a:t>
            </a:r>
            <a:r>
              <a:rPr lang="en-GB" altLang="en-US" sz="2400" b="1">
                <a:solidFill>
                  <a:srgbClr val="FF0000"/>
                </a:solidFill>
              </a:rPr>
              <a:t>(+ Active Species + Heat) </a:t>
            </a:r>
          </a:p>
          <a:p>
            <a:pPr>
              <a:lnSpc>
                <a:spcPct val="90000"/>
              </a:lnSpc>
            </a:pPr>
            <a:endParaRPr lang="en-GB" altLang="en-US" sz="2400" b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GB" altLang="en-US" sz="2400" b="1">
                <a:solidFill>
                  <a:srgbClr val="FF0000"/>
                </a:solidFill>
              </a:rPr>
              <a:t>CO + (1/2) O</a:t>
            </a:r>
            <a:r>
              <a:rPr lang="en-GB" altLang="en-US" sz="2400" b="1" baseline="-25000">
                <a:solidFill>
                  <a:srgbClr val="FF0000"/>
                </a:solidFill>
              </a:rPr>
              <a:t>2</a:t>
            </a:r>
            <a:r>
              <a:rPr lang="en-GB" altLang="en-US" sz="2400" b="1">
                <a:solidFill>
                  <a:srgbClr val="FF0000"/>
                </a:solidFill>
              </a:rPr>
              <a:t> 	-&gt; CO</a:t>
            </a:r>
            <a:r>
              <a:rPr lang="en-GB" altLang="en-US" sz="2400" b="1" baseline="-25000">
                <a:solidFill>
                  <a:srgbClr val="FF0000"/>
                </a:solidFill>
              </a:rPr>
              <a:t>2</a:t>
            </a:r>
            <a:r>
              <a:rPr lang="en-GB" altLang="en-US" sz="2400" b="1">
                <a:solidFill>
                  <a:srgbClr val="FF0000"/>
                </a:solidFill>
              </a:rPr>
              <a:t> </a:t>
            </a:r>
            <a:r>
              <a:rPr lang="el-GR" altLang="en-US" sz="2400" b="1">
                <a:solidFill>
                  <a:srgbClr val="FF0000"/>
                </a:solidFill>
              </a:rPr>
              <a:t>     </a:t>
            </a:r>
            <a:r>
              <a:rPr lang="en-GB" altLang="en-US" sz="2400" b="1">
                <a:solidFill>
                  <a:srgbClr val="FF0000"/>
                </a:solidFill>
              </a:rPr>
              <a:t>(+ Heat)</a:t>
            </a:r>
            <a:r>
              <a:rPr lang="en-GB" altLang="en-US"/>
              <a:t> </a:t>
            </a:r>
            <a:endParaRPr lang="el-GR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80"/>
    </mc:Choice>
    <mc:Fallback>
      <p:transition spd="slow" advTm="32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A129B-050A-49E2-8C5F-F36F830C7FCC}" type="slidenum">
              <a:rPr lang="el-GR" altLang="en-US"/>
              <a:pPr/>
              <a:t>33</a:t>
            </a:fld>
            <a:endParaRPr lang="el-GR" altLang="en-US"/>
          </a:p>
        </p:txBody>
      </p:sp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Ρύπανση από καύση</a:t>
            </a: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 smtClean="0"/>
              <a:t>Αέρια </a:t>
            </a:r>
            <a:r>
              <a:rPr lang="el-GR" altLang="en-US" smtClean="0"/>
              <a:t>ρύπανση στις πόλεις</a:t>
            </a:r>
            <a:endParaRPr lang="el-GR" altLang="en-US"/>
          </a:p>
          <a:p>
            <a:r>
              <a:rPr lang="el-GR" altLang="en-US"/>
              <a:t>Όξινη βροχή</a:t>
            </a:r>
          </a:p>
          <a:p>
            <a:r>
              <a:rPr lang="el-GR" altLang="en-US"/>
              <a:t>Μείωση στοιβάδας </a:t>
            </a:r>
            <a:r>
              <a:rPr lang="el-GR" altLang="en-US" smtClean="0"/>
              <a:t>όζοντος</a:t>
            </a:r>
          </a:p>
          <a:p>
            <a:endParaRPr lang="el-GR" altLang="en-US"/>
          </a:p>
          <a:p>
            <a:r>
              <a:rPr lang="el-GR" altLang="en-US"/>
              <a:t>Άκαυστοι υδρογονάνθρακες</a:t>
            </a:r>
          </a:p>
          <a:p>
            <a:r>
              <a:rPr lang="el-GR" altLang="en-US"/>
              <a:t>Οξείδια αζώτου</a:t>
            </a:r>
          </a:p>
          <a:p>
            <a:r>
              <a:rPr lang="el-GR" altLang="en-US"/>
              <a:t>Οξείδια του θείου</a:t>
            </a:r>
          </a:p>
          <a:p>
            <a:r>
              <a:rPr lang="el-GR" altLang="en-US"/>
              <a:t>Ιπτάμενη τέφρα και αιθάλη</a:t>
            </a:r>
          </a:p>
          <a:p>
            <a:endParaRPr lang="el-GR" altLang="en-US"/>
          </a:p>
          <a:p>
            <a:endParaRPr lang="el-GR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645"/>
    </mc:Choice>
    <mc:Fallback>
      <p:transition spd="slow" advTm="59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88F6-8E0A-42C3-9033-39AB33E8EA5B}" type="slidenum">
              <a:rPr lang="el-GR" altLang="en-US"/>
              <a:pPr/>
              <a:t>34</a:t>
            </a:fld>
            <a:endParaRPr lang="el-GR" altLang="en-US"/>
          </a:p>
        </p:txBody>
      </p:sp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Έλεγχος ρύπανσης</a:t>
            </a: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/>
              <a:t>Αποθείωση</a:t>
            </a:r>
          </a:p>
          <a:p>
            <a:r>
              <a:rPr lang="el-GR" altLang="en-US"/>
              <a:t>Έλεγχος καύσης γιά οξείδια αζώτου</a:t>
            </a:r>
          </a:p>
          <a:p>
            <a:r>
              <a:rPr lang="el-GR" altLang="en-US"/>
              <a:t>Ηλεκτροστατικά, σακκόφιλτρα κλπ γιά ιπτάμενη τέφρα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112"/>
    </mc:Choice>
    <mc:Fallback>
      <p:transition spd="slow" advTm="35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B85E-EE0D-4F97-B391-D883F9861478}" type="slidenum">
              <a:rPr lang="el-GR" altLang="en-US"/>
              <a:pPr/>
              <a:t>35</a:t>
            </a:fld>
            <a:endParaRPr lang="el-GR" altLang="en-US"/>
          </a:p>
        </p:txBody>
      </p:sp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/>
              <a:t>Φορητή ηλεκτρογεννήτρια με πετρέλαιο/βενζίνη</a:t>
            </a:r>
          </a:p>
        </p:txBody>
      </p:sp>
      <p:pic>
        <p:nvPicPr>
          <p:cNvPr id="55299" name="Picture 3" descr="Portable generator (angle view)">
            <a:hlinkClick r:id="rId5" tooltip="&quot;Portable generator (angle view)&quot;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051" y="1557338"/>
            <a:ext cx="6421874" cy="482399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943"/>
    </mc:Choice>
    <mc:Fallback>
      <p:transition spd="slow" advTm="15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0A411-C8F8-4E86-B178-FDB0221660F1}" type="slidenum">
              <a:rPr lang="el-GR" altLang="en-US"/>
              <a:pPr/>
              <a:t>36</a:t>
            </a:fld>
            <a:endParaRPr lang="el-GR" altLang="en-US"/>
          </a:p>
        </p:txBody>
      </p:sp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ηλεκτρογεννήτρια</a:t>
            </a:r>
          </a:p>
        </p:txBody>
      </p:sp>
      <p:pic>
        <p:nvPicPr>
          <p:cNvPr id="57347" name="Picture 3" descr="Early 20th century Alternator made in Budapest, Hungary, in the power generating hall of a hydroelectric station.">
            <a:hlinkClick r:id="rId5" tooltip="&quot;Early 20th century Alternator made in Budapest, Hungary, in the power generating hall of a hydroelectric station.&quot;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1484313"/>
            <a:ext cx="5327650" cy="4557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83"/>
    </mc:Choice>
    <mc:Fallback>
      <p:transition spd="slow" advTm="154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BFE60-8358-49B1-BB1B-B1DE44EBC48D}" type="slidenum">
              <a:rPr lang="el-GR" altLang="en-US"/>
              <a:pPr/>
              <a:t>37</a:t>
            </a:fld>
            <a:endParaRPr lang="el-GR" altLang="en-US"/>
          </a:p>
        </p:txBody>
      </p:sp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/>
              <a:t>Πετρελαϊκός σταθμός ηλεκτροπαραγωγής</a:t>
            </a:r>
          </a:p>
        </p:txBody>
      </p:sp>
      <p:pic>
        <p:nvPicPr>
          <p:cNvPr id="59395" name="Picture 3" descr="Oil power plant in Iraq">
            <a:hlinkClick r:id="rId5" tooltip="&quot;Oil power plant in Iraq&quot;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8163" y="1700213"/>
            <a:ext cx="5454650" cy="4010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76"/>
    </mc:Choice>
    <mc:Fallback>
      <p:transition spd="slow" advTm="6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428F5-1482-4F95-81B7-FD1130A95620}" type="slidenum">
              <a:rPr lang="el-GR" altLang="en-US"/>
              <a:pPr/>
              <a:t>38</a:t>
            </a:fld>
            <a:endParaRPr lang="el-GR" altLang="en-US"/>
          </a:p>
        </p:txBody>
      </p:sp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/>
              <a:t>Σταθμός ηλεκτροπαραγωγής με κάρβουνο</a:t>
            </a:r>
          </a:p>
        </p:txBody>
      </p:sp>
      <p:pic>
        <p:nvPicPr>
          <p:cNvPr id="61443" name="Picture 3" descr="Coal power plant in China">
            <a:hlinkClick r:id="rId5" tooltip="&quot;Coal power plant in China&quot;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1771650"/>
            <a:ext cx="5905500" cy="4241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752"/>
    </mc:Choice>
    <mc:Fallback>
      <p:transition spd="slow" advTm="20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AF05A-31A7-4862-A79F-A331A610D589}" type="slidenum">
              <a:rPr lang="el-GR" altLang="en-US"/>
              <a:pPr/>
              <a:t>39</a:t>
            </a:fld>
            <a:endParaRPr lang="el-GR" altLang="en-US"/>
          </a:p>
        </p:txBody>
      </p:sp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 dirty="0"/>
              <a:t>Διπλός ατμοστρόβιλος και </a:t>
            </a:r>
            <a:r>
              <a:rPr lang="el-GR" altLang="en-US" sz="4000" dirty="0" smtClean="0"/>
              <a:t>απαγωγή </a:t>
            </a:r>
            <a:r>
              <a:rPr lang="el-GR" altLang="en-US" sz="4000" dirty="0"/>
              <a:t>καυσαερίων</a:t>
            </a:r>
          </a:p>
        </p:txBody>
      </p:sp>
      <p:pic>
        <p:nvPicPr>
          <p:cNvPr id="63491" name="Picture 3" descr=" GE H Frame, Downward exhaust, 2 way axial flow STG's (Steam Turbine Generator)">
            <a:hlinkClick r:id="rId5" tooltip="&quot; GE H Frame, Downward exhaust, 2 way axial flow STG's (Steam Turbine Generator)&quot;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1557338"/>
            <a:ext cx="5905500" cy="4429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435"/>
    </mc:Choice>
    <mc:Fallback>
      <p:transition spd="slow" advTm="12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dirty="0" smtClean="0"/>
              <a:t>Ενέργεια</a:t>
            </a:r>
            <a:br>
              <a:rPr lang="el-GR" altLang="en-US" dirty="0" smtClean="0"/>
            </a:br>
            <a:r>
              <a:rPr lang="el-GR" altLang="en-US" dirty="0" smtClean="0"/>
              <a:t>εισαγωγικά</a:t>
            </a:r>
            <a:endParaRPr lang="el-GR" alt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7"/>
    </mc:Choice>
    <mc:Fallback>
      <p:transition spd="slow" advTm="14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F54A-1D91-4440-B9A4-844DF409DA9E}" type="slidenum">
              <a:rPr lang="el-GR" altLang="en-US"/>
              <a:pPr/>
              <a:t>40</a:t>
            </a:fld>
            <a:endParaRPr lang="el-GR" altLang="en-US"/>
          </a:p>
        </p:txBody>
      </p:sp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φωτοβολταϊκά</a:t>
            </a:r>
          </a:p>
        </p:txBody>
      </p:sp>
      <p:pic>
        <p:nvPicPr>
          <p:cNvPr id="65539" name="Picture 3" descr="Small-scale solar power from photovoltaic cells on the roofs of Berlin buildings">
            <a:hlinkClick r:id="rId5" tooltip="&quot;Small-scale solar power from photovoltaic cells on the roofs of Berlin buildings&quot;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664" y="1268759"/>
            <a:ext cx="6120680" cy="459102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23"/>
    </mc:Choice>
    <mc:Fallback>
      <p:transition spd="slow" advTm="67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305D6-B567-4943-8B7C-A7AB90F47801}" type="slidenum">
              <a:rPr lang="el-GR" altLang="en-US"/>
              <a:pPr/>
              <a:t>41</a:t>
            </a:fld>
            <a:endParaRPr lang="el-GR" altLang="en-US"/>
          </a:p>
        </p:txBody>
      </p:sp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/>
              <a:t>Γραμμές μεταφοράς ηλεκτρισμού</a:t>
            </a:r>
          </a:p>
        </p:txBody>
      </p:sp>
      <p:pic>
        <p:nvPicPr>
          <p:cNvPr id="67587" name="Picture 3" descr="single_pole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0" y="2270125"/>
            <a:ext cx="2635250" cy="31575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7588" name="Picture 4" descr="lattice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29250" y="2270125"/>
            <a:ext cx="2635250" cy="31575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29"/>
    </mc:Choice>
    <mc:Fallback>
      <p:transition spd="slow" advTm="13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E1796-E65F-4CCC-9BEB-C0F1AB02AD9D}" type="slidenum">
              <a:rPr lang="el-GR" altLang="en-US"/>
              <a:pPr/>
              <a:t>42</a:t>
            </a:fld>
            <a:endParaRPr lang="el-GR" altLang="en-US"/>
          </a:p>
        </p:txBody>
      </p:sp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αεριοστρόβιλος</a:t>
            </a:r>
          </a:p>
        </p:txBody>
      </p:sp>
      <p:pic>
        <p:nvPicPr>
          <p:cNvPr id="69635" name="Picture 3" descr="Gas turbines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1268413"/>
            <a:ext cx="7985125" cy="527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9636" name="Group 4"/>
          <p:cNvGrpSpPr>
            <a:grpSpLocks/>
          </p:cNvGrpSpPr>
          <p:nvPr/>
        </p:nvGrpSpPr>
        <p:grpSpPr bwMode="auto">
          <a:xfrm>
            <a:off x="1333500" y="2466975"/>
            <a:ext cx="3257550" cy="1800225"/>
            <a:chOff x="2100" y="1365"/>
            <a:chExt cx="5130" cy="2835"/>
          </a:xfrm>
        </p:grpSpPr>
        <p:sp>
          <p:nvSpPr>
            <p:cNvPr id="69637" name="Rectangle 5">
              <a:hlinkClick r:id="rId7"/>
            </p:cNvPr>
            <p:cNvSpPr>
              <a:spLocks noChangeArrowheads="1"/>
            </p:cNvSpPr>
            <p:nvPr/>
          </p:nvSpPr>
          <p:spPr bwMode="auto">
            <a:xfrm>
              <a:off x="7020" y="1365"/>
              <a:ext cx="210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9638" name="Rectangle 6">
              <a:hlinkClick r:id="rId7"/>
            </p:cNvPr>
            <p:cNvSpPr>
              <a:spLocks noChangeArrowheads="1"/>
            </p:cNvSpPr>
            <p:nvPr/>
          </p:nvSpPr>
          <p:spPr bwMode="auto">
            <a:xfrm>
              <a:off x="6600" y="2025"/>
              <a:ext cx="210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9639" name="Rectangle 7">
              <a:hlinkClick r:id="rId7"/>
            </p:cNvPr>
            <p:cNvSpPr>
              <a:spLocks noChangeArrowheads="1"/>
            </p:cNvSpPr>
            <p:nvPr/>
          </p:nvSpPr>
          <p:spPr bwMode="auto">
            <a:xfrm>
              <a:off x="5010" y="1440"/>
              <a:ext cx="210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9640" name="Rectangle 8">
              <a:hlinkClick r:id="rId7"/>
            </p:cNvPr>
            <p:cNvSpPr>
              <a:spLocks noChangeArrowheads="1"/>
            </p:cNvSpPr>
            <p:nvPr/>
          </p:nvSpPr>
          <p:spPr bwMode="auto">
            <a:xfrm>
              <a:off x="5145" y="2595"/>
              <a:ext cx="240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9641" name="Rectangle 9">
              <a:hlinkClick r:id="rId7"/>
            </p:cNvPr>
            <p:cNvSpPr>
              <a:spLocks noChangeArrowheads="1"/>
            </p:cNvSpPr>
            <p:nvPr/>
          </p:nvSpPr>
          <p:spPr bwMode="auto">
            <a:xfrm>
              <a:off x="3060" y="2685"/>
              <a:ext cx="210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9642" name="Rectangle 10">
              <a:hlinkClick r:id="rId7"/>
            </p:cNvPr>
            <p:cNvSpPr>
              <a:spLocks noChangeArrowheads="1"/>
            </p:cNvSpPr>
            <p:nvPr/>
          </p:nvSpPr>
          <p:spPr bwMode="auto">
            <a:xfrm>
              <a:off x="2100" y="4035"/>
              <a:ext cx="21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9643" name="Rectangle 11"/>
          <p:cNvSpPr>
            <a:spLocks noChangeArrowheads="1"/>
          </p:cNvSpPr>
          <p:nvPr/>
        </p:nvSpPr>
        <p:spPr bwMode="auto">
          <a:xfrm>
            <a:off x="0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43"/>
    </mc:Choice>
    <mc:Fallback>
      <p:transition spd="slow" advTm="105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1793E-0A89-4D3B-9805-378458FD2A4B}" type="slidenum">
              <a:rPr lang="el-GR" altLang="en-US"/>
              <a:pPr/>
              <a:t>43</a:t>
            </a:fld>
            <a:endParaRPr lang="el-GR" altLang="en-US"/>
          </a:p>
        </p:txBody>
      </p:sp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Ατμοστρόβιλος</a:t>
            </a:r>
          </a:p>
        </p:txBody>
      </p:sp>
      <p:pic>
        <p:nvPicPr>
          <p:cNvPr id="71683" name="Picture 3" descr="Steam Turbines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713" y="1412875"/>
            <a:ext cx="5329237" cy="5184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72"/>
    </mc:Choice>
    <mc:Fallback>
      <p:transition spd="slow" advTm="12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FAB8D-5151-4267-831A-24D72A76B79E}" type="slidenum">
              <a:rPr lang="el-GR" altLang="en-US"/>
              <a:pPr/>
              <a:t>44</a:t>
            </a:fld>
            <a:endParaRPr lang="el-GR" altLang="en-US"/>
          </a:p>
        </p:txBody>
      </p:sp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Μηχανή πρόωσης πυραύλων</a:t>
            </a:r>
          </a:p>
        </p:txBody>
      </p:sp>
      <p:pic>
        <p:nvPicPr>
          <p:cNvPr id="73731" name="Picture 3" descr="GPN-2000-000055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1300" y="1600200"/>
            <a:ext cx="3581400" cy="4498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2"/>
    </mc:Choice>
    <mc:Fallback>
      <p:transition spd="slow" advTm="7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873C4-2A8C-44D7-94D7-98B654A2F631}" type="slidenum">
              <a:rPr lang="el-GR" altLang="en-US"/>
              <a:pPr/>
              <a:t>45</a:t>
            </a:fld>
            <a:endParaRPr lang="el-GR" altLang="en-US"/>
          </a:p>
        </p:txBody>
      </p:sp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1600" b="1"/>
              <a:t>Ατμομηχανή του Watt </a:t>
            </a:r>
            <a:r>
              <a:rPr lang="el-GR" altLang="en-US" sz="1600"/>
              <a:t> – </a:t>
            </a:r>
            <a:br>
              <a:rPr lang="el-GR" altLang="en-US" sz="1600"/>
            </a:br>
            <a:r>
              <a:rPr lang="el-GR" altLang="en-US" sz="1600"/>
              <a:t>με τον ξεχωριστό συμπυκνωτή που δεν υπήρχε στην ατμομηχανή του </a:t>
            </a:r>
            <a:r>
              <a:rPr lang="el-GR" altLang="en-US" sz="1600">
                <a:hlinkClick r:id="rId5" tooltip="Newcomen steam engine"/>
              </a:rPr>
              <a:t>Newcomen</a:t>
            </a:r>
            <a:r>
              <a:rPr lang="el-GR" altLang="en-US" sz="1600"/>
              <a:t> </a:t>
            </a:r>
          </a:p>
        </p:txBody>
      </p:sp>
      <p:pic>
        <p:nvPicPr>
          <p:cNvPr id="757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1268413"/>
            <a:ext cx="4322763" cy="5473700"/>
          </a:xfrm>
          <a:noFill/>
          <a:ln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318"/>
    </mc:Choice>
    <mc:Fallback>
      <p:transition spd="slow" advTm="22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FF57-B808-4B67-92BC-0B801C6ABAE1}" type="slidenum">
              <a:rPr lang="el-GR" altLang="en-US"/>
              <a:pPr/>
              <a:t>46</a:t>
            </a:fld>
            <a:endParaRPr lang="el-GR" altLang="en-US"/>
          </a:p>
        </p:txBody>
      </p:sp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2000"/>
              <a:t>Newcomen atmospheric engine γιά άντληση νερού από ορυχεία</a:t>
            </a:r>
          </a:p>
        </p:txBody>
      </p:sp>
      <p:pic>
        <p:nvPicPr>
          <p:cNvPr id="77827" name="Picture 3" descr="Newcomen_atmospheric_engine_animation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052513"/>
            <a:ext cx="3687762" cy="5329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484313"/>
            <a:ext cx="3846513" cy="4897437"/>
          </a:xfrm>
          <a:noFill/>
          <a:ln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370"/>
    </mc:Choice>
    <mc:Fallback>
      <p:transition spd="slow" advTm="63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FA8AD-58FB-4423-AB7B-72A2D233E161}" type="slidenum">
              <a:rPr lang="el-GR" altLang="en-US"/>
              <a:pPr/>
              <a:t>47</a:t>
            </a:fld>
            <a:endParaRPr lang="el-GR" altLang="en-US"/>
          </a:p>
        </p:txBody>
      </p:sp>
      <p:pic>
        <p:nvPicPr>
          <p:cNvPr id="146434" name="Picture 2" descr="tampa_schemat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92150"/>
            <a:ext cx="8377237" cy="589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435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5888"/>
            <a:ext cx="8229600" cy="487362"/>
          </a:xfrm>
        </p:spPr>
        <p:txBody>
          <a:bodyPr/>
          <a:lstStyle/>
          <a:p>
            <a:r>
              <a:rPr lang="el-GR" altLang="en-US" sz="2400"/>
              <a:t>Ολοκληρωμένο σύστημα συνδυασμένου κύκλου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822"/>
    </mc:Choice>
    <mc:Fallback>
      <p:transition spd="slow" advTm="418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2130425"/>
            <a:ext cx="8206680" cy="147002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ΔΙΕΘΝΗΣ ΕΠΙΤΡΟΠΗ ΕΝΕΡΓΕΙΑΣ</a:t>
            </a:r>
            <a:br>
              <a:rPr lang="el-GR" dirty="0" smtClean="0"/>
            </a:br>
            <a:r>
              <a:rPr lang="en-US" dirty="0" smtClean="0"/>
              <a:t>IEA : INTERNATIONAL ENERGY AGENCY </a:t>
            </a:r>
            <a:endParaRPr lang="el-GR" dirty="0"/>
          </a:p>
        </p:txBody>
      </p:sp>
      <p:sp>
        <p:nvSpPr>
          <p:cNvPr id="4" name="Subtitle 3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50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717"/>
    </mc:Choice>
    <mc:Fallback>
      <p:transition spd="slow" advTm="22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6768" cy="3298378"/>
          </a:xfrm>
        </p:spPr>
        <p:txBody>
          <a:bodyPr>
            <a:noAutofit/>
          </a:bodyPr>
          <a:lstStyle/>
          <a:p>
            <a:r>
              <a:rPr lang="el-GR" sz="3200" dirty="0" smtClean="0">
                <a:latin typeface="Cambria" pitchFamily="18" charset="0"/>
              </a:rPr>
              <a:t>Παγκόσμια Ηλεκτροπαραγωγή ανά καύσιμο</a:t>
            </a:r>
            <a:endParaRPr lang="el-GR" sz="3200" dirty="0">
              <a:latin typeface="Cambria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8767"/>
            <a:ext cx="4450515" cy="6818826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31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417"/>
    </mc:Choice>
    <mc:Fallback>
      <p:transition spd="slow" advTm="93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6600">
                <a:solidFill>
                  <a:srgbClr val="FFFF00"/>
                </a:solidFill>
              </a:rPr>
              <a:t>100 </a:t>
            </a:r>
            <a:r>
              <a:rPr lang="en-GB" sz="6600">
                <a:solidFill>
                  <a:srgbClr val="FFFF00"/>
                </a:solidFill>
              </a:rPr>
              <a:t>kJ </a:t>
            </a:r>
            <a:r>
              <a:rPr lang="el-GR" sz="6600">
                <a:solidFill>
                  <a:srgbClr val="FFFF00"/>
                </a:solidFill>
              </a:rPr>
              <a:t>ΕΝΕΡΓΕΙΑΣ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83187"/>
          </a:xfrm>
          <a:ln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l-GR" sz="2000" dirty="0"/>
              <a:t>ΗΛΙΑΚΗ ΑΚΤΙΝΟΒΟΛΙΑ ΣΕ ΣΤΕΓΗ 40</a:t>
            </a:r>
            <a:r>
              <a:rPr lang="en-GB" sz="2000" dirty="0"/>
              <a:t>M</a:t>
            </a:r>
            <a:r>
              <a:rPr lang="en-GB" sz="2000" baseline="30000" dirty="0"/>
              <a:t>2</a:t>
            </a:r>
            <a:r>
              <a:rPr lang="en-GB" sz="2000" dirty="0"/>
              <a:t> </a:t>
            </a:r>
            <a:r>
              <a:rPr lang="el-GR" sz="2000" dirty="0" smtClean="0"/>
              <a:t>σε  </a:t>
            </a:r>
            <a:r>
              <a:rPr lang="el-GR" sz="2000" dirty="0"/>
              <a:t>2.5 </a:t>
            </a:r>
            <a:r>
              <a:rPr lang="en-GB" sz="2000" dirty="0" err="1"/>
              <a:t>secs</a:t>
            </a:r>
            <a:r>
              <a:rPr lang="en-GB" sz="2000" dirty="0"/>
              <a:t>.</a:t>
            </a:r>
            <a:endParaRPr lang="el-GR" sz="2000" dirty="0"/>
          </a:p>
          <a:p>
            <a:pPr eaLnBrk="1" hangingPunct="1">
              <a:lnSpc>
                <a:spcPct val="80000"/>
              </a:lnSpc>
              <a:defRPr/>
            </a:pPr>
            <a:endParaRPr lang="en-GB" sz="20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l-GR" sz="2000" dirty="0">
                <a:solidFill>
                  <a:srgbClr val="FFFF00"/>
                </a:solidFill>
              </a:rPr>
              <a:t>ΘΕΡΜΟΤΗΤΑ ΑΠΟ ΤΗΝ ΚΑΥΣΗ 3.5 </a:t>
            </a:r>
            <a:r>
              <a:rPr lang="en-GB" sz="2000" dirty="0">
                <a:solidFill>
                  <a:srgbClr val="FFFF00"/>
                </a:solidFill>
              </a:rPr>
              <a:t>gr </a:t>
            </a:r>
            <a:r>
              <a:rPr lang="el-GR" sz="2000" dirty="0">
                <a:solidFill>
                  <a:srgbClr val="FFFF00"/>
                </a:solidFill>
              </a:rPr>
              <a:t>ΚΑΡΒΟΥΝΟΥ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000" dirty="0"/>
              <a:t>ΘΕΡΜΟΤΗΤΑ ΑΠΟ ΤΗΝ ΚΑΥΣΗ 2.9 </a:t>
            </a:r>
            <a:r>
              <a:rPr lang="en-GB" sz="2000" dirty="0"/>
              <a:t>gr </a:t>
            </a:r>
            <a:r>
              <a:rPr lang="el-GR" sz="2000" dirty="0"/>
              <a:t>ΠΕΤΡΕΛΑΙΟΥ</a:t>
            </a:r>
          </a:p>
          <a:p>
            <a:pPr eaLnBrk="1" hangingPunct="1">
              <a:lnSpc>
                <a:spcPct val="80000"/>
              </a:lnSpc>
              <a:defRPr/>
            </a:pPr>
            <a:endParaRPr lang="el-GR" sz="20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l-GR" sz="2000" dirty="0">
                <a:solidFill>
                  <a:srgbClr val="FFFF00"/>
                </a:solidFill>
              </a:rPr>
              <a:t>ΔΥΝΑΜΙΚΗ ΕΝΕΡΓΕΙΑ ΣΩΜΑΤΟΣ 1000</a:t>
            </a:r>
            <a:r>
              <a:rPr lang="en-GB" sz="2000" dirty="0">
                <a:solidFill>
                  <a:srgbClr val="FFFF00"/>
                </a:solidFill>
              </a:rPr>
              <a:t>kg </a:t>
            </a:r>
            <a:r>
              <a:rPr lang="el-GR" sz="2000" dirty="0">
                <a:solidFill>
                  <a:srgbClr val="FFFF00"/>
                </a:solidFill>
              </a:rPr>
              <a:t>ΣΕ ΥΨΟΣ 10 </a:t>
            </a:r>
            <a:r>
              <a:rPr lang="en-GB" sz="2000" dirty="0">
                <a:solidFill>
                  <a:srgbClr val="FFFF00"/>
                </a:solidFill>
              </a:rPr>
              <a:t>m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000" dirty="0"/>
              <a:t>ΑΙΟΛΙΚΗ ΕΝΕΡΓΕΙΑ ΑΠΟ Α/Γ,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000" dirty="0"/>
              <a:t>	ΔΙΑΜΕΤΡΟΥ 3</a:t>
            </a:r>
            <a:r>
              <a:rPr lang="en-GB" sz="2000" dirty="0"/>
              <a:t>m</a:t>
            </a:r>
            <a:r>
              <a:rPr lang="el-GR" sz="2000" dirty="0"/>
              <a:t> ΣΕ 20 </a:t>
            </a:r>
            <a:r>
              <a:rPr lang="en-GB" sz="2000" dirty="0"/>
              <a:t>min</a:t>
            </a:r>
            <a:r>
              <a:rPr lang="el-GR" sz="2000" dirty="0"/>
              <a:t> ΜΕ ΑΝΕΜΟ 5 </a:t>
            </a:r>
            <a:r>
              <a:rPr lang="en-GB" sz="2000" dirty="0"/>
              <a:t>m/s</a:t>
            </a:r>
            <a:endParaRPr lang="el-GR" sz="20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l-GR" sz="2000" dirty="0">
                <a:solidFill>
                  <a:srgbClr val="FFFF00"/>
                </a:solidFill>
              </a:rPr>
              <a:t>ΑΠΟΘΗΚΕΥΜΕΝΗ ΕΝΕΡΓΕΙΑ ΣΕ ΑΥΤΟΚΙΝΗΤΟ 1 ΤΟΝΝΟΥ ΜΕ ΤΑΧΥΤΗΤΑ 50</a:t>
            </a:r>
            <a:r>
              <a:rPr lang="en-GB" sz="2000" dirty="0">
                <a:solidFill>
                  <a:srgbClr val="FFFF00"/>
                </a:solidFill>
              </a:rPr>
              <a:t> km/h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000" dirty="0"/>
              <a:t>ΘΕΡΜΟΤΗΤΑ ΠΟΥ ΔΙΑΦΕΥΓΕΙ ΑΠΟ 3 ΦΛΥΤΖΑΝΙΑ ΚΑΦΕ (400 </a:t>
            </a:r>
            <a:r>
              <a:rPr lang="en-GB" sz="2000" dirty="0"/>
              <a:t>gr)</a:t>
            </a:r>
            <a:r>
              <a:rPr lang="el-GR" sz="2000" dirty="0"/>
              <a:t> ΟΤΑΝ ΨΥΧΟΝΤΑΙ ΑΠΟ 80</a:t>
            </a:r>
            <a:r>
              <a:rPr lang="el-GR" sz="2000" baseline="30000" dirty="0"/>
              <a:t>Ο</a:t>
            </a:r>
            <a:r>
              <a:rPr lang="en-GB" sz="2000" dirty="0"/>
              <a:t>C </a:t>
            </a:r>
            <a:r>
              <a:rPr lang="el-GR" sz="2000" dirty="0"/>
              <a:t>ΣΕ 20</a:t>
            </a:r>
            <a:r>
              <a:rPr lang="en-GB" sz="2000" baseline="30000" dirty="0"/>
              <a:t>O</a:t>
            </a:r>
            <a:r>
              <a:rPr lang="en-GB" sz="2000" dirty="0"/>
              <a:t>C</a:t>
            </a:r>
            <a:r>
              <a:rPr lang="el-GR" sz="2000" dirty="0"/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000" dirty="0">
                <a:solidFill>
                  <a:srgbClr val="FFFF00"/>
                </a:solidFill>
              </a:rPr>
              <a:t>ΘΕΡΜΟΤΗΤΑ ΠΟΥ ΑΠΑΙΤΕΙΤΑΙ ΓΙΑ ΤΗΝ ΤΗΞΗ 300 </a:t>
            </a:r>
            <a:r>
              <a:rPr lang="en-GB" sz="2000" dirty="0">
                <a:solidFill>
                  <a:srgbClr val="FFFF00"/>
                </a:solidFill>
              </a:rPr>
              <a:t>gr </a:t>
            </a:r>
            <a:r>
              <a:rPr lang="el-GR" sz="2000" dirty="0">
                <a:solidFill>
                  <a:srgbClr val="FFFF00"/>
                </a:solidFill>
              </a:rPr>
              <a:t>ΠΑΓΟΥ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l-GR" sz="2000" dirty="0"/>
              <a:t>ΗΛΕΚΤΡΙΚΗ ΕΝΕΡΓΕΙΑ ΑΠΟ ΛΑΜΠΤΗΡΑ 100</a:t>
            </a:r>
            <a:r>
              <a:rPr lang="en-GB" sz="2000" dirty="0"/>
              <a:t>W </a:t>
            </a:r>
            <a:r>
              <a:rPr lang="el-GR" sz="2000" dirty="0"/>
              <a:t>ΠΟΥ ΦΩΤΙΖΕΙ 17</a:t>
            </a:r>
            <a:r>
              <a:rPr lang="en-GB" sz="2000" dirty="0" err="1"/>
              <a:t>mins</a:t>
            </a:r>
            <a:endParaRPr lang="en-GB" sz="20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l-GR" sz="2000" dirty="0">
                <a:solidFill>
                  <a:srgbClr val="FFFF00"/>
                </a:solidFill>
              </a:rPr>
              <a:t>ΠΕΡΙΣΤΡΟΦΙΚΗ ΕΝΕΡΓΕΙΑ ΡΟΤΟΡΑ ΔΙΑΜΕΤΡΟΥ 0.6 </a:t>
            </a:r>
            <a:r>
              <a:rPr lang="en-GB" sz="2000" dirty="0">
                <a:solidFill>
                  <a:srgbClr val="FFFF00"/>
                </a:solidFill>
              </a:rPr>
              <a:t>m</a:t>
            </a:r>
            <a:r>
              <a:rPr lang="el-GR" sz="2000" dirty="0">
                <a:solidFill>
                  <a:srgbClr val="FFFF00"/>
                </a:solidFill>
              </a:rPr>
              <a:t> ΠΑΧΟΥΣ 70 </a:t>
            </a:r>
            <a:r>
              <a:rPr lang="en-GB" sz="2000" dirty="0">
                <a:solidFill>
                  <a:srgbClr val="FFFF00"/>
                </a:solidFill>
              </a:rPr>
              <a:t>mm</a:t>
            </a:r>
            <a:r>
              <a:rPr lang="el-GR" sz="2000" dirty="0">
                <a:solidFill>
                  <a:srgbClr val="FFFF00"/>
                </a:solidFill>
              </a:rPr>
              <a:t> ΠΟΥ ΠΕΡΙΣΤΡΕΦΕΤΑΙ ΜΕ 1500 ΣΤΡΟΦΕΣ ΤΟ ΔΕΥΤΕΡΟΛΕΠΤΟ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sz="20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GB" sz="2000" dirty="0"/>
              <a:t>	</a:t>
            </a:r>
            <a:endParaRPr lang="el-GR" sz="20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499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638"/>
    </mc:Choice>
    <mc:Fallback>
      <p:transition spd="slow" advTm="126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Πρωτογενής προσφορά ενέργειας, 2009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1199118"/>
            <a:ext cx="8086725" cy="5658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5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376"/>
    </mc:Choice>
    <mc:Fallback>
      <p:transition spd="slow" advTm="48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latin typeface="Cambria" pitchFamily="18" charset="0"/>
              </a:rPr>
              <a:t>Τομεακή ανάλυση τελικής κατανάλωσης</a:t>
            </a:r>
            <a:endParaRPr lang="el-GR" sz="3600" dirty="0">
              <a:latin typeface="Cambria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252057"/>
            <a:ext cx="8039056" cy="5605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428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269"/>
    </mc:Choice>
    <mc:Fallback>
      <p:transition spd="slow" advTm="1022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566"/>
            <a:ext cx="9147854" cy="633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916832"/>
            <a:ext cx="4248472" cy="122413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Ηλεκτροπαραγωγή ανά καύσιμο, 2009</a:t>
            </a:r>
            <a:endParaRPr lang="el-G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5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14"/>
    </mc:Choice>
    <mc:Fallback>
      <p:transition spd="slow" advTm="13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253"/>
            <a:ext cx="9151987" cy="6204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Κατανάλωση προϊόντων πετρελαίου, 2009</a:t>
            </a:r>
            <a:endParaRPr lang="el-G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690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414"/>
    </mc:Choice>
    <mc:Fallback>
      <p:transition spd="slow" advTm="68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38" y="471797"/>
            <a:ext cx="9161038" cy="6386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700808"/>
            <a:ext cx="5400600" cy="7060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Παραγωγή ενέργειας</a:t>
            </a:r>
            <a:endParaRPr lang="el-G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19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382"/>
    </mc:Choice>
    <mc:Fallback>
      <p:transition spd="slow" advTm="633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41" y="494451"/>
            <a:ext cx="9116413" cy="6402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772816"/>
            <a:ext cx="6480720" cy="92211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Πρωτογενής προσφορά ενέργειας</a:t>
            </a:r>
            <a:endParaRPr lang="el-G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01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692"/>
    </mc:Choice>
    <mc:Fallback>
      <p:transition spd="slow" advTm="326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Ενέργεια-Ισχύς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r>
              <a:rPr lang="el-GR" dirty="0" smtClean="0"/>
              <a:t>Ο ανθρώπινος εγκέφαλος χρειάζεται ισχύ ίση με 10-</a:t>
            </a:r>
            <a:r>
              <a:rPr lang="en-US" dirty="0" smtClean="0"/>
              <a:t>Watt </a:t>
            </a:r>
            <a:r>
              <a:rPr lang="el-GR" dirty="0" smtClean="0"/>
              <a:t>λαμπτήρα.</a:t>
            </a:r>
          </a:p>
          <a:p>
            <a:pPr eaLnBrk="1" hangingPunct="1">
              <a:defRPr/>
            </a:pPr>
            <a:endParaRPr lang="el-GR" dirty="0" smtClean="0"/>
          </a:p>
          <a:p>
            <a:pPr eaLnBrk="1" hangingPunct="1">
              <a:defRPr/>
            </a:pPr>
            <a:r>
              <a:rPr lang="el-GR" dirty="0" smtClean="0"/>
              <a:t>Αν κάποιος φωνάζει γιά 8 χρόνια, 7 μήνες, και 6 ημέρες, θα παρήγαγε αρκετή ηχητική ενέργεια γιά να ζεστάνει ένα </a:t>
            </a:r>
            <a:r>
              <a:rPr lang="el-GR" dirty="0" err="1" smtClean="0"/>
              <a:t>φλυτζάνι</a:t>
            </a:r>
            <a:r>
              <a:rPr lang="el-GR" dirty="0" smtClean="0"/>
              <a:t> καφέ. 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l-GR" dirty="0" smtClean="0"/>
              <a:t>Ένα λίτρο πετρελαίου περιέχει </a:t>
            </a:r>
            <a:r>
              <a:rPr lang="en-US" dirty="0" smtClean="0"/>
              <a:t>8.8kWh </a:t>
            </a:r>
            <a:r>
              <a:rPr lang="el-GR" dirty="0" smtClean="0"/>
              <a:t>χρήσιμης ενέργειας ίσης με 120 ώρες ανθρώπινης εργασίας (5 εικοσιτετράωρα)</a:t>
            </a:r>
          </a:p>
          <a:p>
            <a:pPr eaLnBrk="1" hangingPunct="1">
              <a:defRPr/>
            </a:pPr>
            <a:endParaRPr lang="el-GR" dirty="0" smtClean="0"/>
          </a:p>
          <a:p>
            <a:pPr eaLnBrk="1" hangingPunct="1">
              <a:defRPr/>
            </a:pPr>
            <a:r>
              <a:rPr lang="el-GR" dirty="0" smtClean="0"/>
              <a:t>Πρωταθλητές ποδηλασίας μπορούν να παράγουν, γιά μικρά χρονικά διαστήματα, ισχύ ίση ή μεγαλύτερη από </a:t>
            </a:r>
            <a:r>
              <a:rPr lang="en-US" dirty="0" smtClean="0"/>
              <a:t>1,000 Watts.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A960EB-4B10-45A1-9D8B-5988383749A8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919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597"/>
    </mc:Choice>
    <mc:Fallback>
      <p:transition spd="slow" advTm="67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5400">
                <a:solidFill>
                  <a:srgbClr val="FFFF00"/>
                </a:solidFill>
              </a:rPr>
              <a:t>ΕΝΕΡΓΕΙΑ : ΚΛΙΜΑΚΕΣ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l-GR"/>
              <a:t>1 </a:t>
            </a:r>
            <a:r>
              <a:rPr lang="en-GB"/>
              <a:t>KWh:</a:t>
            </a:r>
            <a:r>
              <a:rPr lang="el-GR"/>
              <a:t>		ηλεκτρικό μάτι γιά 1 ώρα</a:t>
            </a:r>
            <a:endParaRPr lang="en-GB"/>
          </a:p>
          <a:p>
            <a:pPr eaLnBrk="1" hangingPunct="1">
              <a:lnSpc>
                <a:spcPct val="90000"/>
              </a:lnSpc>
              <a:defRPr/>
            </a:pPr>
            <a:r>
              <a:rPr lang="en-GB"/>
              <a:t>1 MWh:</a:t>
            </a:r>
            <a:r>
              <a:rPr lang="el-GR"/>
              <a:t>		αυτοκίνητο γιά 1000 </a:t>
            </a:r>
            <a:r>
              <a:rPr lang="en-GB"/>
              <a:t>km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/>
              <a:t>25 TWh:</a:t>
            </a:r>
            <a:r>
              <a:rPr lang="el-GR"/>
              <a:t>	ετήσια κατανάλωση χώρας</a:t>
            </a:r>
            <a:endParaRPr lang="en-GB"/>
          </a:p>
          <a:p>
            <a:pPr eaLnBrk="1" hangingPunct="1">
              <a:lnSpc>
                <a:spcPct val="90000"/>
              </a:lnSpc>
              <a:defRPr/>
            </a:pPr>
            <a:endParaRPr lang="en-GB"/>
          </a:p>
          <a:p>
            <a:pPr eaLnBrk="1" hangingPunct="1">
              <a:lnSpc>
                <a:spcPct val="90000"/>
              </a:lnSpc>
              <a:defRPr/>
            </a:pPr>
            <a:r>
              <a:rPr lang="en-GB"/>
              <a:t>1KW:</a:t>
            </a:r>
            <a:r>
              <a:rPr lang="el-GR"/>
              <a:t>		ισχύς ψυκτικού μηχανήματος</a:t>
            </a:r>
            <a:endParaRPr lang="en-GB"/>
          </a:p>
          <a:p>
            <a:pPr eaLnBrk="1" hangingPunct="1">
              <a:lnSpc>
                <a:spcPct val="90000"/>
              </a:lnSpc>
              <a:defRPr/>
            </a:pPr>
            <a:r>
              <a:rPr lang="en-GB"/>
              <a:t>10 KW:</a:t>
            </a:r>
            <a:r>
              <a:rPr lang="el-GR"/>
              <a:t>		ισχύς τρακτέρ</a:t>
            </a:r>
            <a:endParaRPr lang="en-GB"/>
          </a:p>
          <a:p>
            <a:pPr eaLnBrk="1" hangingPunct="1">
              <a:lnSpc>
                <a:spcPct val="90000"/>
              </a:lnSpc>
              <a:defRPr/>
            </a:pPr>
            <a:r>
              <a:rPr lang="en-GB"/>
              <a:t>1 MW:</a:t>
            </a:r>
            <a:r>
              <a:rPr lang="el-GR"/>
              <a:t>		θερμικός σταθμός γιά πόλη 			20,000 κατοίκων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994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358"/>
    </mc:Choice>
    <mc:Fallback>
      <p:transition spd="slow" advTm="51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C5E92-F800-43C0-AEC1-A75326D26320}" type="slidenum">
              <a:rPr lang="el-GR" altLang="en-US"/>
              <a:pPr/>
              <a:t>8</a:t>
            </a:fld>
            <a:endParaRPr lang="el-GR" altLang="en-US"/>
          </a:p>
        </p:txBody>
      </p:sp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/>
              <a:t>Ενέργεια στο παρελθόν</a:t>
            </a:r>
          </a:p>
        </p:txBody>
      </p:sp>
      <p:sp>
        <p:nvSpPr>
          <p:cNvPr id="30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483768" y="1794520"/>
            <a:ext cx="3024336" cy="3268960"/>
          </a:xfrm>
        </p:spPr>
        <p:txBody>
          <a:bodyPr/>
          <a:lstStyle/>
          <a:p>
            <a:r>
              <a:rPr lang="el-GR" altLang="en-US" sz="3600" dirty="0">
                <a:latin typeface="Cambria" panose="02040503050406030204" pitchFamily="18" charset="0"/>
              </a:rPr>
              <a:t>Μυϊκή</a:t>
            </a:r>
          </a:p>
          <a:p>
            <a:r>
              <a:rPr lang="el-GR" altLang="en-US" sz="3600" dirty="0">
                <a:latin typeface="Cambria" panose="02040503050406030204" pitchFamily="18" charset="0"/>
              </a:rPr>
              <a:t>Ζώων</a:t>
            </a:r>
          </a:p>
          <a:p>
            <a:r>
              <a:rPr lang="el-GR" altLang="en-US" sz="3600" dirty="0">
                <a:latin typeface="Cambria" panose="02040503050406030204" pitchFamily="18" charset="0"/>
              </a:rPr>
              <a:t>Ξύλου</a:t>
            </a:r>
          </a:p>
          <a:p>
            <a:r>
              <a:rPr lang="el-GR" altLang="en-US" sz="3600" dirty="0">
                <a:latin typeface="Cambria" panose="02040503050406030204" pitchFamily="18" charset="0"/>
              </a:rPr>
              <a:t>Νερού</a:t>
            </a:r>
          </a:p>
          <a:p>
            <a:r>
              <a:rPr lang="el-GR" altLang="en-US" sz="3600" dirty="0">
                <a:latin typeface="Cambria" panose="02040503050406030204" pitchFamily="18" charset="0"/>
              </a:rPr>
              <a:t>Ανέμου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734"/>
    </mc:Choice>
    <mc:Fallback>
      <p:transition spd="slow" advTm="23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94339-2A9F-433B-926C-3675E8511340}" type="slidenum">
              <a:rPr lang="el-GR" altLang="en-US"/>
              <a:pPr/>
              <a:t>9</a:t>
            </a:fld>
            <a:endParaRPr lang="el-GR" altLang="en-US"/>
          </a:p>
        </p:txBody>
      </p:sp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/>
              <a:t>Ενέργεια σήμερα στον καταναλωτή 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619672" y="1600200"/>
            <a:ext cx="7222703" cy="4498975"/>
          </a:xfrm>
        </p:spPr>
        <p:txBody>
          <a:bodyPr/>
          <a:lstStyle/>
          <a:p>
            <a:r>
              <a:rPr lang="el-GR" altLang="en-US" sz="3600" dirty="0">
                <a:latin typeface="Cambria" panose="02040503050406030204" pitchFamily="18" charset="0"/>
              </a:rPr>
              <a:t>Ηλεκτρισμός</a:t>
            </a:r>
          </a:p>
          <a:p>
            <a:r>
              <a:rPr lang="el-GR" altLang="en-US" sz="3600" dirty="0">
                <a:latin typeface="Cambria" panose="02040503050406030204" pitchFamily="18" charset="0"/>
              </a:rPr>
              <a:t>Βενζίνη και πετρέλαιο</a:t>
            </a:r>
          </a:p>
          <a:p>
            <a:r>
              <a:rPr lang="el-GR" altLang="en-US" sz="3600" dirty="0">
                <a:latin typeface="Cambria" panose="02040503050406030204" pitchFamily="18" charset="0"/>
              </a:rPr>
              <a:t>Φυσικό </a:t>
            </a:r>
            <a:r>
              <a:rPr lang="el-GR" altLang="en-US" sz="3600" dirty="0" smtClean="0">
                <a:latin typeface="Cambria" panose="02040503050406030204" pitchFamily="18" charset="0"/>
              </a:rPr>
              <a:t>αέριο</a:t>
            </a:r>
          </a:p>
          <a:p>
            <a:r>
              <a:rPr lang="el-GR" altLang="en-US" sz="3600" dirty="0" smtClean="0">
                <a:latin typeface="Cambria" panose="02040503050406030204" pitchFamily="18" charset="0"/>
              </a:rPr>
              <a:t>Βιομάζα</a:t>
            </a:r>
          </a:p>
          <a:p>
            <a:r>
              <a:rPr lang="el-GR" altLang="en-US" sz="3600" dirty="0" smtClean="0">
                <a:latin typeface="Cambria" panose="02040503050406030204" pitchFamily="18" charset="0"/>
              </a:rPr>
              <a:t>Θερμότητα</a:t>
            </a:r>
          </a:p>
          <a:p>
            <a:endParaRPr lang="el-GR" altLang="en-US" sz="3600" dirty="0">
              <a:latin typeface="Cambria" panose="02040503050406030204" pitchFamily="18" charset="0"/>
            </a:endParaRPr>
          </a:p>
          <a:p>
            <a:endParaRPr lang="el-GR" altLang="en-US" sz="3600" dirty="0">
              <a:latin typeface="Cambria" panose="02040503050406030204" pitchFamily="18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741"/>
    </mc:Choice>
    <mc:Fallback>
      <p:transition spd="slow" advTm="237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ompass">
  <a:themeElements>
    <a:clrScheme name="Compass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249</TotalTime>
  <Words>678</Words>
  <Application>Microsoft Office PowerPoint</Application>
  <PresentationFormat>On-screen Show (4:3)</PresentationFormat>
  <Paragraphs>295</Paragraphs>
  <Slides>55</Slides>
  <Notes>41</Notes>
  <HiddenSlides>0</HiddenSlides>
  <MMClips>55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Compass</vt:lpstr>
      <vt:lpstr>ΕΝΕΡΓΕΙΑ ΚΑΙ ΠΕΡΙΒΑΛΛΟΝ</vt:lpstr>
      <vt:lpstr>PowerPoint Presentation</vt:lpstr>
      <vt:lpstr>PowerPoint Presentation</vt:lpstr>
      <vt:lpstr>Ενέργεια εισαγωγικά</vt:lpstr>
      <vt:lpstr>100 kJ ΕΝΕΡΓΕΙΑΣ</vt:lpstr>
      <vt:lpstr>Ενέργεια-Ισχύς</vt:lpstr>
      <vt:lpstr>ΕΝΕΡΓΕΙΑ : ΚΛΙΜΑΚΕΣ</vt:lpstr>
      <vt:lpstr>Ενέργεια στο παρελθόν</vt:lpstr>
      <vt:lpstr>Ενέργεια σήμερα στον καταναλωτή </vt:lpstr>
      <vt:lpstr>Απόδοση ηλεκτροπαραγωγής</vt:lpstr>
      <vt:lpstr>Παραγωγή ενέργειας</vt:lpstr>
      <vt:lpstr>Πηγές ενέργειας</vt:lpstr>
      <vt:lpstr>Καύσιμα από απολιθώματα</vt:lpstr>
      <vt:lpstr>Πυρηνική ενέργεια</vt:lpstr>
      <vt:lpstr>Ηλιακή ενέργεια</vt:lpstr>
      <vt:lpstr>Πρωτογενής και δευτερογενής ενέργεια</vt:lpstr>
      <vt:lpstr>Μετατροπές ενέργειας</vt:lpstr>
      <vt:lpstr>Ηλεκτροπαραγωγή και συμπαραγωγή θερμότητας-ηλεκτρισμού</vt:lpstr>
      <vt:lpstr>μετατροπές</vt:lpstr>
      <vt:lpstr>μονάδες</vt:lpstr>
      <vt:lpstr>Παραγωγή ηλεκτρισμού</vt:lpstr>
      <vt:lpstr>PowerPoint Presentation</vt:lpstr>
      <vt:lpstr>ΗΛΕΚΤΡΙΚΗ ΕΝΕΡΓΕΙΑ:  ΠΛΕΟΝΕΚΤΗΜΑΤΑ &amp; ΜΕΙΟΝΕΚΤΗΜΑΤΑ ΠΗΓΩΝ</vt:lpstr>
      <vt:lpstr>μετατροπή για ηλεκτροπαραγωγή</vt:lpstr>
      <vt:lpstr>ΒΑΣΙΚΕΣ ΜΟΡΦΕΣ ΕΝΕΡΓΕΙΑΣ</vt:lpstr>
      <vt:lpstr>Θερμικές μηχανές και η απόδοση τους</vt:lpstr>
      <vt:lpstr>Θερμοδυναμικοί κύκλοι γιά παραγωγή ηλεκτρισμού</vt:lpstr>
      <vt:lpstr>Αεριοστρόβιλος με συμπιεστή</vt:lpstr>
      <vt:lpstr>Συνδυασμένος κύκλος: αεριοστρόβιλος και ατμοστρόβιλος</vt:lpstr>
      <vt:lpstr>Αποθέματα καυσίμων - πετρέλαιο</vt:lpstr>
      <vt:lpstr>Καύση μεθανίου</vt:lpstr>
      <vt:lpstr>Καύση αλκανών </vt:lpstr>
      <vt:lpstr>Ρύπανση από καύση</vt:lpstr>
      <vt:lpstr>Έλεγχος ρύπανσης</vt:lpstr>
      <vt:lpstr>Φορητή ηλεκτρογεννήτρια με πετρέλαιο/βενζίνη</vt:lpstr>
      <vt:lpstr>ηλεκτρογεννήτρια</vt:lpstr>
      <vt:lpstr>Πετρελαϊκός σταθμός ηλεκτροπαραγωγής</vt:lpstr>
      <vt:lpstr>Σταθμός ηλεκτροπαραγωγής με κάρβουνο</vt:lpstr>
      <vt:lpstr>Διπλός ατμοστρόβιλος και απαγωγή καυσαερίων</vt:lpstr>
      <vt:lpstr>φωτοβολταϊκά</vt:lpstr>
      <vt:lpstr>Γραμμές μεταφοράς ηλεκτρισμού</vt:lpstr>
      <vt:lpstr>αεριοστρόβιλος</vt:lpstr>
      <vt:lpstr>Ατμοστρόβιλος</vt:lpstr>
      <vt:lpstr>Μηχανή πρόωσης πυραύλων</vt:lpstr>
      <vt:lpstr>Ατμομηχανή του Watt  –  με τον ξεχωριστό συμπυκνωτή που δεν υπήρχε στην ατμομηχανή του Newcomen </vt:lpstr>
      <vt:lpstr>Newcomen atmospheric engine γιά άντληση νερού από ορυχεία</vt:lpstr>
      <vt:lpstr>Ολοκληρωμένο σύστημα συνδυασμένου κύκλου</vt:lpstr>
      <vt:lpstr>ΔΙΕΘΝΗΣ ΕΠΙΤΡΟΠΗ ΕΝΕΡΓΕΙΑΣ IEA : INTERNATIONAL ENERGY AGENCY </vt:lpstr>
      <vt:lpstr>Παγκόσμια Ηλεκτροπαραγωγή ανά καύσιμο</vt:lpstr>
      <vt:lpstr>Πρωτογενής προσφορά ενέργειας, 2009</vt:lpstr>
      <vt:lpstr>Τομεακή ανάλυση τελικής κατανάλωσης</vt:lpstr>
      <vt:lpstr>Ηλεκτροπαραγωγή ανά καύσιμο, 2009</vt:lpstr>
      <vt:lpstr>Κατανάλωση προϊόντων πετρελαίου, 2009</vt:lpstr>
      <vt:lpstr>Παραγωγή ενέργειας</vt:lpstr>
      <vt:lpstr>Πρωτογενής προσφορά ενέργειας</vt:lpstr>
    </vt:vector>
  </TitlesOfParts>
  <Company>University of the Aegean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environment</dc:title>
  <dc:creator>Dias Haralambopoulos</dc:creator>
  <cp:lastModifiedBy>Dias Haralambopoulos</cp:lastModifiedBy>
  <cp:revision>20</cp:revision>
  <dcterms:created xsi:type="dcterms:W3CDTF">2007-03-06T08:28:37Z</dcterms:created>
  <dcterms:modified xsi:type="dcterms:W3CDTF">2015-03-08T14:49:30Z</dcterms:modified>
</cp:coreProperties>
</file>