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7"/>
  </p:notesMasterIdLst>
  <p:sldIdLst>
    <p:sldId id="321" r:id="rId2"/>
    <p:sldId id="322" r:id="rId3"/>
    <p:sldId id="323" r:id="rId4"/>
    <p:sldId id="256" r:id="rId5"/>
    <p:sldId id="332" r:id="rId6"/>
    <p:sldId id="335" r:id="rId7"/>
    <p:sldId id="333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317" r:id="rId18"/>
    <p:sldId id="319" r:id="rId19"/>
    <p:sldId id="266" r:id="rId20"/>
    <p:sldId id="267" r:id="rId21"/>
    <p:sldId id="268" r:id="rId22"/>
    <p:sldId id="279" r:id="rId23"/>
    <p:sldId id="280" r:id="rId24"/>
    <p:sldId id="269" r:id="rId25"/>
    <p:sldId id="334" r:id="rId26"/>
    <p:sldId id="270" r:id="rId27"/>
    <p:sldId id="297" r:id="rId28"/>
    <p:sldId id="298" r:id="rId29"/>
    <p:sldId id="300" r:id="rId30"/>
    <p:sldId id="272" r:id="rId31"/>
    <p:sldId id="275" r:id="rId32"/>
    <p:sldId id="277" r:id="rId33"/>
    <p:sldId id="274" r:id="rId34"/>
    <p:sldId id="278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320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l-GR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l-GR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l-GR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23486-6B91-4FDC-A7EF-94201FAB6F4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87232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C8A92-6424-414D-9CA5-54B34EED5FB2}" type="slidenum">
              <a:rPr lang="el-GR" altLang="en-US"/>
              <a:pPr/>
              <a:t>4</a:t>
            </a:fld>
            <a:endParaRPr lang="el-GR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58DDC7-AFA1-4B5F-95EE-9D29488DD26C}" type="slidenum">
              <a:rPr lang="el-GR" altLang="en-US"/>
              <a:pPr/>
              <a:t>15</a:t>
            </a:fld>
            <a:endParaRPr lang="el-GR" alt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28A2D-29A4-441B-969D-CAB67AD12229}" type="slidenum">
              <a:rPr lang="el-GR" altLang="en-US"/>
              <a:pPr/>
              <a:t>16</a:t>
            </a:fld>
            <a:endParaRPr lang="el-GR" alt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BF24DB-AABA-491C-BEA3-CB50E322295C}" type="slidenum">
              <a:rPr lang="el-GR" altLang="en-US"/>
              <a:pPr/>
              <a:t>17</a:t>
            </a:fld>
            <a:endParaRPr lang="el-GR" alt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D1CDD-E4B7-4F60-B5BF-D3A7BAB59148}" type="slidenum">
              <a:rPr lang="el-GR" altLang="en-US"/>
              <a:pPr/>
              <a:t>18</a:t>
            </a:fld>
            <a:endParaRPr lang="el-GR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04F983-8DE8-47C9-8A50-4CE91F815772}" type="slidenum">
              <a:rPr lang="el-GR" altLang="en-US"/>
              <a:pPr/>
              <a:t>19</a:t>
            </a:fld>
            <a:endParaRPr lang="el-GR" alt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B9635-84AC-48C6-8403-B6E171A82D51}" type="slidenum">
              <a:rPr lang="el-GR" altLang="en-US"/>
              <a:pPr/>
              <a:t>20</a:t>
            </a:fld>
            <a:endParaRPr lang="el-GR" alt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E7F1E-F8A2-4A16-AC9F-221BF6F88A82}" type="slidenum">
              <a:rPr lang="el-GR" altLang="en-US"/>
              <a:pPr/>
              <a:t>21</a:t>
            </a:fld>
            <a:endParaRPr lang="el-GR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110C8-8AD0-4CCC-9389-8DEB53F29E82}" type="slidenum">
              <a:rPr lang="el-GR" altLang="en-US"/>
              <a:pPr/>
              <a:t>22</a:t>
            </a:fld>
            <a:endParaRPr lang="el-GR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A7B9D-0787-41AF-87DE-E3541460CE2A}" type="slidenum">
              <a:rPr lang="el-GR" altLang="en-US"/>
              <a:pPr/>
              <a:t>23</a:t>
            </a:fld>
            <a:endParaRPr lang="el-GR" alt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1CB04-EA0C-42AC-95DB-872BAE85862A}" type="slidenum">
              <a:rPr lang="el-GR" altLang="en-US"/>
              <a:pPr/>
              <a:t>24</a:t>
            </a:fld>
            <a:endParaRPr lang="el-GR" alt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- Θέση σημειώσεων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EFD83D-E24C-4BAE-B90D-3A3E26E04CCC}" type="slidenum">
              <a:rPr lang="el-GR" altLang="en-US" smtClean="0"/>
              <a:pPr eaLnBrk="1" hangingPunct="1"/>
              <a:t>6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72B81-1C81-491E-990E-5346F36864C4}" type="slidenum">
              <a:rPr lang="el-GR" altLang="en-US"/>
              <a:pPr/>
              <a:t>26</a:t>
            </a:fld>
            <a:endParaRPr lang="el-GR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75834A-9C83-4775-83A7-53E3F723B213}" type="slidenum">
              <a:rPr lang="el-GR" altLang="en-US"/>
              <a:pPr/>
              <a:t>27</a:t>
            </a:fld>
            <a:endParaRPr lang="el-GR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FC4B7-01CC-4913-83AC-2C915D02242F}" type="slidenum">
              <a:rPr lang="el-GR" altLang="en-US"/>
              <a:pPr/>
              <a:t>28</a:t>
            </a:fld>
            <a:endParaRPr lang="el-GR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2D4D0-AC87-4A0B-AEF6-C8BA2BE7EA39}" type="slidenum">
              <a:rPr lang="el-GR" altLang="en-US"/>
              <a:pPr/>
              <a:t>29</a:t>
            </a:fld>
            <a:endParaRPr lang="el-GR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C9F5B0-BEFA-4205-BDBE-055675E943B5}" type="slidenum">
              <a:rPr lang="el-GR" altLang="en-US"/>
              <a:pPr/>
              <a:t>30</a:t>
            </a:fld>
            <a:endParaRPr lang="el-GR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39FF4A-34E8-4530-BD27-376CDDC1A57E}" type="slidenum">
              <a:rPr lang="el-GR" altLang="en-US"/>
              <a:pPr/>
              <a:t>31</a:t>
            </a:fld>
            <a:endParaRPr lang="el-GR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5C774-8744-45E2-8677-0BA1120FA387}" type="slidenum">
              <a:rPr lang="el-GR" altLang="en-US"/>
              <a:pPr/>
              <a:t>32</a:t>
            </a:fld>
            <a:endParaRPr lang="el-GR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34342F-5E67-40D2-A878-9F873826660B}" type="slidenum">
              <a:rPr lang="el-GR" altLang="en-US"/>
              <a:pPr/>
              <a:t>33</a:t>
            </a:fld>
            <a:endParaRPr lang="el-GR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DD75AC-0DE5-4F2A-97AE-136D1BF73E33}" type="slidenum">
              <a:rPr lang="el-GR" altLang="en-US"/>
              <a:pPr/>
              <a:t>34</a:t>
            </a:fld>
            <a:endParaRPr lang="el-GR" alt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050F3-7DA0-4D2D-84F8-70C37FA8F5FE}" type="slidenum">
              <a:rPr lang="el-GR" altLang="en-US"/>
              <a:pPr/>
              <a:t>35</a:t>
            </a:fld>
            <a:endParaRPr lang="el-GR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9A93E-D9C5-451A-8055-AE6C17A1040E}" type="slidenum">
              <a:rPr lang="el-GR" altLang="en-US"/>
              <a:pPr/>
              <a:t>8</a:t>
            </a:fld>
            <a:endParaRPr lang="el-GR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FAC71-48FC-4F60-994F-2FC871E5011B}" type="slidenum">
              <a:rPr lang="el-GR" altLang="en-US"/>
              <a:pPr/>
              <a:t>36</a:t>
            </a:fld>
            <a:endParaRPr lang="el-GR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75DA1A-82D9-4EEF-86CE-57347846C625}" type="slidenum">
              <a:rPr lang="el-GR" altLang="en-US"/>
              <a:pPr/>
              <a:t>37</a:t>
            </a:fld>
            <a:endParaRPr lang="el-GR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B86B9-EFEC-4FCD-9016-B02EF82B96B1}" type="slidenum">
              <a:rPr lang="el-GR" altLang="en-US"/>
              <a:pPr/>
              <a:t>38</a:t>
            </a:fld>
            <a:endParaRPr lang="el-GR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98756-725E-43DF-83A8-96FF60EE6B6A}" type="slidenum">
              <a:rPr lang="el-GR" altLang="en-US"/>
              <a:pPr/>
              <a:t>39</a:t>
            </a:fld>
            <a:endParaRPr lang="el-GR" alt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FC037-BEA2-45D3-A94B-A01FBC3B91C4}" type="slidenum">
              <a:rPr lang="el-GR" altLang="en-US"/>
              <a:pPr/>
              <a:t>40</a:t>
            </a:fld>
            <a:endParaRPr lang="el-GR" alt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7F777-25B5-45BB-9695-04C45CC38B17}" type="slidenum">
              <a:rPr lang="el-GR" altLang="en-US"/>
              <a:pPr/>
              <a:t>41</a:t>
            </a:fld>
            <a:endParaRPr lang="el-GR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E3FD4-7EAC-42B5-892E-A641A28E86CC}" type="slidenum">
              <a:rPr lang="el-GR" altLang="en-US"/>
              <a:pPr/>
              <a:t>42</a:t>
            </a:fld>
            <a:endParaRPr lang="el-GR" alt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30B2D-81ED-4CD7-8D9D-DD532B529287}" type="slidenum">
              <a:rPr lang="el-GR" altLang="en-US"/>
              <a:pPr/>
              <a:t>43</a:t>
            </a:fld>
            <a:endParaRPr lang="el-GR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7D158-DB93-4A4B-A322-5C85FEF29B0F}" type="slidenum">
              <a:rPr lang="el-GR" altLang="en-US"/>
              <a:pPr/>
              <a:t>44</a:t>
            </a:fld>
            <a:endParaRPr lang="el-GR" alt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854E8-8723-4933-B04F-1029BBA607D8}" type="slidenum">
              <a:rPr lang="el-GR" altLang="en-US"/>
              <a:pPr/>
              <a:t>45</a:t>
            </a:fld>
            <a:endParaRPr lang="el-GR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C1D9C-FB68-4E3D-A16A-C75BAC4F32CB}" type="slidenum">
              <a:rPr lang="el-GR" altLang="en-US"/>
              <a:pPr/>
              <a:t>9</a:t>
            </a:fld>
            <a:endParaRPr lang="el-GR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DD80B-2D67-4FA9-B4FC-DB550E94462B}" type="slidenum">
              <a:rPr lang="el-GR" altLang="en-US"/>
              <a:pPr/>
              <a:t>46</a:t>
            </a:fld>
            <a:endParaRPr lang="el-GR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87BFF-CBD7-4904-B675-2C0EBA8DA186}" type="slidenum">
              <a:rPr lang="el-GR" altLang="en-US"/>
              <a:pPr/>
              <a:t>47</a:t>
            </a:fld>
            <a:endParaRPr lang="el-GR" alt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Integrated combined cycle schematic</a:t>
            </a:r>
            <a:endParaRPr lang="el-G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83C09-3498-442D-8B38-2CA8D845961C}" type="slidenum">
              <a:rPr lang="el-GR" altLang="en-US"/>
              <a:pPr/>
              <a:t>10</a:t>
            </a:fld>
            <a:endParaRPr lang="el-GR" alt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B4AB0-D4AD-48B9-9C83-7A46D2320328}" type="slidenum">
              <a:rPr lang="el-GR" altLang="en-US"/>
              <a:pPr/>
              <a:t>11</a:t>
            </a:fld>
            <a:endParaRPr lang="el-GR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8A2D8-7DE5-4E3A-A39B-CACFB367C1CE}" type="slidenum">
              <a:rPr lang="el-GR" altLang="en-US"/>
              <a:pPr/>
              <a:t>12</a:t>
            </a:fld>
            <a:endParaRPr lang="el-GR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A99A3-6EA9-4B44-AEA1-D22909FB47D3}" type="slidenum">
              <a:rPr lang="el-GR" altLang="en-US"/>
              <a:pPr/>
              <a:t>13</a:t>
            </a:fld>
            <a:endParaRPr lang="el-GR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23285-C39A-432C-AE1B-F3B02045D7ED}" type="slidenum">
              <a:rPr lang="el-GR" altLang="en-US"/>
              <a:pPr/>
              <a:t>14</a:t>
            </a:fld>
            <a:endParaRPr lang="el-GR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3517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3517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518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3518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8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8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8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19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0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1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2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3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4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5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5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6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7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8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29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0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0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0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0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1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31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1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2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353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l-GR" altLang="en-US" noProof="0" smtClean="0"/>
              <a:t>Click to edit Master title style</a:t>
            </a:r>
          </a:p>
        </p:txBody>
      </p:sp>
      <p:sp>
        <p:nvSpPr>
          <p:cNvPr id="1353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l-GR" altLang="en-US" noProof="0" smtClean="0"/>
              <a:t>Click to edit Master subtitle style</a:t>
            </a:r>
          </a:p>
        </p:txBody>
      </p:sp>
      <p:sp>
        <p:nvSpPr>
          <p:cNvPr id="13532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l-GR" altLang="en-US"/>
          </a:p>
        </p:txBody>
      </p:sp>
      <p:sp>
        <p:nvSpPr>
          <p:cNvPr id="13532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l-GR" altLang="en-US"/>
          </a:p>
        </p:txBody>
      </p:sp>
      <p:sp>
        <p:nvSpPr>
          <p:cNvPr id="13532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8F1F0ED-3109-4F23-AF1E-B8DBC2C1FDE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A87AA-891C-42C8-962A-28FF1F6754A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934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2CA68-338E-41B7-8E54-99F8951E1A8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1840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C2D63-AF32-496A-AA55-833FF54EE89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137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DC9D1-C890-4974-838C-3DAFA7624DC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9440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694CB-6FD0-4672-B1F2-B205974450D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8367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38255-4B41-4AA2-BDF6-8328B962212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3404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9A7E4-315C-40F1-B52B-AE602F0B6C4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7748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02E76-A671-470E-8F81-92406FC1051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0929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18046-5C82-4B84-BA5F-003CDEECB6B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694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2C6FE-61DC-4691-876D-25A35B4DD08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2833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3414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3414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4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5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6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416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3416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6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7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8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19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0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1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2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2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3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4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5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6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7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8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8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8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8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9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9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9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429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9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342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title style</a:t>
            </a:r>
          </a:p>
        </p:txBody>
      </p:sp>
      <p:sp>
        <p:nvSpPr>
          <p:cNvPr id="1342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el-GR" altLang="en-US"/>
          </a:p>
        </p:txBody>
      </p:sp>
      <p:sp>
        <p:nvSpPr>
          <p:cNvPr id="1342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el-GR" altLang="en-US"/>
          </a:p>
        </p:txBody>
      </p:sp>
      <p:sp>
        <p:nvSpPr>
          <p:cNvPr id="1343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A9ACD51D-16AD-42C4-88AB-147ED8E6F4C5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343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2.jpeg"/><Relationship Id="rId5" Type="http://schemas.openxmlformats.org/officeDocument/2006/relationships/hyperlink" Target="http://en.wikipedia.org/wiki/Image:Portable_electrical_generator_angle.jpg" TargetMode="External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3.jpeg"/><Relationship Id="rId5" Type="http://schemas.openxmlformats.org/officeDocument/2006/relationships/hyperlink" Target="http://en.wikipedia.org/wiki/Image:Prokudin-Gorskii-30.jpg" TargetMode="External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4.jpeg"/><Relationship Id="rId5" Type="http://schemas.openxmlformats.org/officeDocument/2006/relationships/hyperlink" Target="http://en.wikipedia.org/wiki/Image:Iraq-oil-power.jpg" TargetMode="External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5.jpeg"/><Relationship Id="rId5" Type="http://schemas.openxmlformats.org/officeDocument/2006/relationships/hyperlink" Target="http://en.wikipedia.org/wiki/Image:ChineseCoalPower.jpg" TargetMode="External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16.jpeg"/><Relationship Id="rId5" Type="http://schemas.openxmlformats.org/officeDocument/2006/relationships/hyperlink" Target="http://en.wikipedia.org/wiki/Image:Steam_Turbine.jpg" TargetMode="External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8.jpeg"/><Relationship Id="rId5" Type="http://schemas.openxmlformats.org/officeDocument/2006/relationships/hyperlink" Target="http://en.wikipedia.org/wiki/Image:Berlin_pv-system_block-103_20050309_p1010367.jpg" TargetMode="External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siemenswestinghouse.com/en/gasturbinesitem/index.cfm" TargetMode="Externa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file:///C:\Documents%20and%20Settings\dharal\My%20Documents\01%20&#928;&#913;&#925;&#917;&#928;&#921;&#931;&#932;&#919;&#924;&#921;&#927;%20&#913;&#921;&#915;&#913;&#921;&#927;&#933;\01%20&#924;&#945;&#952;&#942;&#956;&#945;&#964;&#945;%20&#954;&#945;&#953;%20&#933;&#955;&#953;&#954;&#972;\&#924;&#940;&#952;&#951;&#956;&#945;%20-%20&#917;&#925;&#917;&#929;&#915;&#917;&#921;&#913;%20&#922;&#913;&#921;%20&#928;&#917;&#929;&#921;&#914;&#913;&#923;&#923;&#927;&#925;\Siemens%20Power%20Generation%20Gas%20Turbines_files\turbine_1.jpg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Newcomen_steam_engine" TargetMode="External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ΕΝΕΡΓΕΙΑ ΚΑΙ ΠΕΡΙΒΑΛΛΟΝ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01</a:t>
            </a:r>
          </a:p>
          <a:p>
            <a:r>
              <a:rPr lang="el-GR" smtClean="0"/>
              <a:t>ΕΙΣΑΓΩΓΗ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5"/>
    </mc:Choice>
    <mc:Fallback>
      <p:transition spd="slow" advTm="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A45E-C0A3-47CB-B6AB-13C1814861E6}" type="slidenum">
              <a:rPr lang="el-GR" altLang="en-US"/>
              <a:pPr/>
              <a:t>10</a:t>
            </a:fld>
            <a:endParaRPr lang="el-GR" altLang="en-US"/>
          </a:p>
        </p:txBody>
      </p:sp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Απόδοση ηλεκτροπαραγωγής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512" y="1600200"/>
            <a:ext cx="8662863" cy="449897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l-GR" altLang="en-US" dirty="0"/>
              <a:t>1920		9%</a:t>
            </a:r>
          </a:p>
          <a:p>
            <a:pPr marL="1438275">
              <a:lnSpc>
                <a:spcPct val="200000"/>
              </a:lnSpc>
            </a:pPr>
            <a:r>
              <a:rPr lang="el-GR" altLang="en-US" dirty="0"/>
              <a:t>1940		24%</a:t>
            </a:r>
          </a:p>
          <a:p>
            <a:pPr marL="2513013">
              <a:lnSpc>
                <a:spcPct val="200000"/>
              </a:lnSpc>
            </a:pPr>
            <a:r>
              <a:rPr lang="el-GR" altLang="en-US" dirty="0"/>
              <a:t>Σήμερα		32% </a:t>
            </a:r>
          </a:p>
          <a:p>
            <a:pPr>
              <a:lnSpc>
                <a:spcPct val="200000"/>
              </a:lnSpc>
            </a:pPr>
            <a:endParaRPr lang="el-GR" altLang="en-US" dirty="0"/>
          </a:p>
          <a:p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18249861">
            <a:off x="6833448" y="3508434"/>
            <a:ext cx="180020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88"/>
    </mc:Choice>
    <mc:Fallback>
      <p:transition spd="slow" advTm="2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E78F-C626-4DE0-84F5-EA2479756CF7}" type="slidenum">
              <a:rPr lang="el-GR" altLang="en-US"/>
              <a:pPr/>
              <a:t>11</a:t>
            </a:fld>
            <a:endParaRPr lang="el-GR" altLang="en-US"/>
          </a:p>
        </p:txBody>
      </p:sp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Παραγωγή ενέργειας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/>
              <a:t>Ήλιος	15,000,000 Κ στο κέντρο</a:t>
            </a:r>
          </a:p>
          <a:p>
            <a:r>
              <a:rPr lang="el-GR" altLang="en-US"/>
              <a:t>Ήλιος	          5762 Κ στην επιφάνεια</a:t>
            </a:r>
          </a:p>
          <a:p>
            <a:endParaRPr lang="el-GR" altLang="en-US"/>
          </a:p>
          <a:p>
            <a:r>
              <a:rPr lang="el-GR" altLang="en-US"/>
              <a:t>Άνθρωπος (καθισμένος) 2300</a:t>
            </a:r>
            <a:r>
              <a:rPr lang="en-US" altLang="en-US"/>
              <a:t> Whr/day</a:t>
            </a:r>
          </a:p>
          <a:p>
            <a:r>
              <a:rPr lang="el-GR" altLang="en-US"/>
              <a:t>Δηλαδή 100</a:t>
            </a:r>
            <a:r>
              <a:rPr lang="en-US" altLang="en-US"/>
              <a:t> W (</a:t>
            </a:r>
            <a:r>
              <a:rPr lang="el-GR" altLang="en-US"/>
              <a:t>λάμπα)</a:t>
            </a:r>
          </a:p>
          <a:p>
            <a:r>
              <a:rPr lang="el-GR" altLang="en-US"/>
              <a:t>Άνθρωπος σε φυσική άσκηση 1000 </a:t>
            </a:r>
            <a:r>
              <a:rPr lang="en-US" altLang="en-US"/>
              <a:t>W</a:t>
            </a:r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96"/>
    </mc:Choice>
    <mc:Fallback>
      <p:transition spd="slow" advTm="5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E12C-9CFA-4330-BE26-3785C04CA210}" type="slidenum">
              <a:rPr lang="el-GR" altLang="en-US"/>
              <a:pPr/>
              <a:t>12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Πηγές ενέργειας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361950" indent="-361950"/>
            <a:r>
              <a:rPr lang="el-GR" altLang="en-US"/>
              <a:t>Ηλιακή ... ... ... ... Ανανεώσιμες (Η,Α,Υ,Β)</a:t>
            </a:r>
          </a:p>
          <a:p>
            <a:pPr marL="361950" indent="-361950"/>
            <a:r>
              <a:rPr lang="el-GR" altLang="en-US"/>
              <a:t>Απολιθώματα  ... Κάρβουνο, πετρέλαιο, φυσικό αέριο</a:t>
            </a:r>
          </a:p>
          <a:p>
            <a:pPr marL="361950" indent="-361950"/>
            <a:r>
              <a:rPr lang="el-GR" altLang="en-US"/>
              <a:t>Πυρηνική ... ... ... Σχάση, σύντηξη</a:t>
            </a:r>
          </a:p>
          <a:p>
            <a:pPr marL="361950" indent="-361950"/>
            <a:r>
              <a:rPr lang="el-GR" altLang="en-US"/>
              <a:t>Άλλες . ... ... ... ... Γεωθερμία, παλίρροιες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01"/>
    </mc:Choice>
    <mc:Fallback>
      <p:transition spd="slow" advTm="3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CAD8-8813-463C-9710-F24D9B5DA9EA}" type="slidenum">
              <a:rPr lang="el-GR" altLang="en-US"/>
              <a:pPr/>
              <a:t>13</a:t>
            </a:fld>
            <a:endParaRPr lang="el-GR" altLang="en-US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Καύσιμα από απολιθώματα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/>
              <a:t>Κάρβουνο</a:t>
            </a:r>
          </a:p>
          <a:p>
            <a:r>
              <a:rPr lang="el-GR" altLang="en-US"/>
              <a:t>Πετρέλαιο</a:t>
            </a:r>
          </a:p>
          <a:p>
            <a:r>
              <a:rPr lang="el-GR" altLang="en-US"/>
              <a:t>Φυσικό αέριο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"/>
    </mc:Choice>
    <mc:Fallback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B927-BD3F-4E96-B7C4-8BB573C48CCD}" type="slidenum">
              <a:rPr lang="el-GR" altLang="en-US"/>
              <a:pPr/>
              <a:t>14</a:t>
            </a:fld>
            <a:endParaRPr lang="el-GR" altLang="en-US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Πυρηνική ενέργεια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/>
              <a:t>Σχάση</a:t>
            </a:r>
          </a:p>
          <a:p>
            <a:r>
              <a:rPr lang="el-GR" altLang="en-US" dirty="0"/>
              <a:t>Σ</a:t>
            </a:r>
            <a:r>
              <a:rPr lang="el-GR" altLang="en-US" dirty="0" smtClean="0"/>
              <a:t>ύντηξη</a:t>
            </a:r>
            <a:endParaRPr lang="el-GR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2"/>
    </mc:Choice>
    <mc:Fallback>
      <p:transition spd="slow" advTm="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6A68-6E08-4BC6-AD07-E4877B0B0725}" type="slidenum">
              <a:rPr lang="el-GR" altLang="en-US"/>
              <a:pPr/>
              <a:t>15</a:t>
            </a:fld>
            <a:endParaRPr lang="el-GR" altLang="en-US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Ηλιακή ενέργεια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/>
              <a:t>Υδροηλεκτρική</a:t>
            </a:r>
          </a:p>
          <a:p>
            <a:r>
              <a:rPr lang="el-GR" altLang="en-US" dirty="0"/>
              <a:t>Βιομάζα</a:t>
            </a:r>
          </a:p>
          <a:p>
            <a:r>
              <a:rPr lang="el-GR" altLang="en-US" dirty="0"/>
              <a:t>Αιολική</a:t>
            </a:r>
          </a:p>
          <a:p>
            <a:r>
              <a:rPr lang="el-GR" altLang="en-US" dirty="0"/>
              <a:t>Άμεση ηλιακή, συλλέκτες, φωτοβολταϊκά</a:t>
            </a:r>
          </a:p>
          <a:p>
            <a:endParaRPr lang="el-GR" altLang="en-US" dirty="0"/>
          </a:p>
          <a:p>
            <a:r>
              <a:rPr lang="el-GR" altLang="en-US" dirty="0"/>
              <a:t>Γ</a:t>
            </a:r>
            <a:r>
              <a:rPr lang="el-GR" altLang="en-US" dirty="0" smtClean="0"/>
              <a:t>εωθερμία</a:t>
            </a:r>
            <a:endParaRPr lang="el-GR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73"/>
    </mc:Choice>
    <mc:Fallback>
      <p:transition spd="slow" advTm="4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F280B-6F67-4812-9829-3562D54A3D1B}" type="slidenum">
              <a:rPr lang="el-GR" altLang="en-US"/>
              <a:pPr/>
              <a:t>16</a:t>
            </a:fld>
            <a:endParaRPr lang="el-GR" altLang="en-US"/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Πρωτογενής και δευτερογενής ενέργεια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u="sng"/>
              <a:t>Πρωτογενής</a:t>
            </a:r>
            <a:r>
              <a:rPr lang="el-GR" altLang="en-US"/>
              <a:t>	... Στην πηγή: κάρβουνο, πετρέλαιο, φυσικό αέριο, ηλιακή, υδροηλεκτρική, βιομάζα</a:t>
            </a:r>
          </a:p>
          <a:p>
            <a:r>
              <a:rPr lang="el-GR" altLang="en-US" u="sng"/>
              <a:t>Δευτερογενής</a:t>
            </a:r>
            <a:r>
              <a:rPr lang="el-GR" altLang="en-US"/>
              <a:t> ... Στην τελική χρήση: ηλεκτρισμός, πετρέλαιο, βιοκαύσιμο (αιθανόλη)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9"/>
    </mc:Choice>
    <mc:Fallback>
      <p:transition spd="slow" advTm="2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4607B-A77B-4444-8131-995DD2556818}" type="slidenum">
              <a:rPr lang="el-GR" altLang="en-US"/>
              <a:pPr/>
              <a:t>17</a:t>
            </a:fld>
            <a:endParaRPr lang="el-GR" altLang="en-US"/>
          </a:p>
        </p:txBody>
      </p:sp>
      <p:sp>
        <p:nvSpPr>
          <p:cNvPr id="13926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536104"/>
          </a:xfrm>
        </p:spPr>
        <p:txBody>
          <a:bodyPr/>
          <a:lstStyle/>
          <a:p>
            <a:r>
              <a:rPr lang="el-GR" altLang="en-US">
                <a:solidFill>
                  <a:srgbClr val="FFC000"/>
                </a:solidFill>
              </a:rPr>
              <a:t>Μετατροπές ενέργειας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5908" y="1604699"/>
            <a:ext cx="7920034" cy="1984831"/>
            <a:chOff x="288370" y="1221651"/>
            <a:chExt cx="7920034" cy="1984831"/>
          </a:xfrm>
        </p:grpSpPr>
        <p:grpSp>
          <p:nvGrpSpPr>
            <p:cNvPr id="14" name="Group 13"/>
            <p:cNvGrpSpPr/>
            <p:nvPr/>
          </p:nvGrpSpPr>
          <p:grpSpPr>
            <a:xfrm>
              <a:off x="2608835" y="1663444"/>
              <a:ext cx="2008158" cy="1531656"/>
              <a:chOff x="683568" y="940113"/>
              <a:chExt cx="2491814" cy="1984831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683568" y="1628800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91106" y="2924944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683568" y="1628800"/>
                <a:ext cx="648072" cy="1296144"/>
                <a:chOff x="683568" y="1628800"/>
                <a:chExt cx="504056" cy="1008112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2411760" y="1880828"/>
                <a:ext cx="432048" cy="1044116"/>
                <a:chOff x="683568" y="1628800"/>
                <a:chExt cx="504056" cy="1008112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Bent Arrow 12"/>
              <p:cNvSpPr/>
              <p:nvPr/>
            </p:nvSpPr>
            <p:spPr>
              <a:xfrm rot="16200000" flipV="1">
                <a:off x="2329288" y="1030123"/>
                <a:ext cx="936104" cy="756084"/>
              </a:xfrm>
              <a:prstGeom prst="bentArrow">
                <a:avLst>
                  <a:gd name="adj1" fmla="val 32220"/>
                  <a:gd name="adj2" fmla="val 25000"/>
                  <a:gd name="adj3" fmla="val 25000"/>
                  <a:gd name="adj4" fmla="val 4375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88370" y="1221651"/>
              <a:ext cx="2491814" cy="1984831"/>
              <a:chOff x="683568" y="940113"/>
              <a:chExt cx="2491814" cy="1984831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83568" y="1628800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91106" y="2924944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683568" y="1628800"/>
                <a:ext cx="648072" cy="1296144"/>
                <a:chOff x="683568" y="1628800"/>
                <a:chExt cx="504056" cy="1008112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411760" y="1880828"/>
                <a:ext cx="432048" cy="1044116"/>
                <a:chOff x="683568" y="1628800"/>
                <a:chExt cx="504056" cy="1008112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Bent Arrow 24"/>
              <p:cNvSpPr/>
              <p:nvPr/>
            </p:nvSpPr>
            <p:spPr>
              <a:xfrm rot="16200000" flipV="1">
                <a:off x="2329288" y="1030123"/>
                <a:ext cx="936104" cy="756084"/>
              </a:xfrm>
              <a:prstGeom prst="bentArrow">
                <a:avLst>
                  <a:gd name="adj1" fmla="val 32220"/>
                  <a:gd name="adj2" fmla="val 25000"/>
                  <a:gd name="adj3" fmla="val 25000"/>
                  <a:gd name="adj4" fmla="val 4375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674906" y="1904415"/>
              <a:ext cx="1674233" cy="1246005"/>
              <a:chOff x="683568" y="940113"/>
              <a:chExt cx="2491814" cy="1984831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83568" y="1628800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91106" y="2924944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683568" y="1628800"/>
                <a:ext cx="648072" cy="1296144"/>
                <a:chOff x="683568" y="1628800"/>
                <a:chExt cx="504056" cy="1008112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2411760" y="1880828"/>
                <a:ext cx="432048" cy="1044116"/>
                <a:chOff x="683568" y="1628800"/>
                <a:chExt cx="504056" cy="1008112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Bent Arrow 34"/>
              <p:cNvSpPr/>
              <p:nvPr/>
            </p:nvSpPr>
            <p:spPr>
              <a:xfrm rot="16200000" flipV="1">
                <a:off x="2329288" y="1030123"/>
                <a:ext cx="936104" cy="756084"/>
              </a:xfrm>
              <a:prstGeom prst="bentArrow">
                <a:avLst>
                  <a:gd name="adj1" fmla="val 32220"/>
                  <a:gd name="adj2" fmla="val 25000"/>
                  <a:gd name="adj3" fmla="val 25000"/>
                  <a:gd name="adj4" fmla="val 4375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588224" y="2118724"/>
              <a:ext cx="1620180" cy="1014337"/>
              <a:chOff x="683568" y="940113"/>
              <a:chExt cx="2491814" cy="1984831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83568" y="1628800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91106" y="2924944"/>
                <a:ext cx="1728192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/>
              <p:cNvGrpSpPr/>
              <p:nvPr/>
            </p:nvGrpSpPr>
            <p:grpSpPr>
              <a:xfrm>
                <a:off x="683568" y="1628800"/>
                <a:ext cx="648072" cy="1296144"/>
                <a:chOff x="683568" y="1628800"/>
                <a:chExt cx="504056" cy="1008112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411760" y="1880828"/>
                <a:ext cx="432048" cy="1044116"/>
                <a:chOff x="683568" y="1628800"/>
                <a:chExt cx="504056" cy="1008112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83568" y="1628800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683568" y="2132856"/>
                  <a:ext cx="504056" cy="504056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Bent Arrow 44"/>
              <p:cNvSpPr/>
              <p:nvPr/>
            </p:nvSpPr>
            <p:spPr>
              <a:xfrm rot="16200000" flipV="1">
                <a:off x="2329288" y="1030123"/>
                <a:ext cx="936104" cy="756084"/>
              </a:xfrm>
              <a:prstGeom prst="bentArrow">
                <a:avLst>
                  <a:gd name="adj1" fmla="val 32220"/>
                  <a:gd name="adj2" fmla="val 25000"/>
                  <a:gd name="adj3" fmla="val 25000"/>
                  <a:gd name="adj4" fmla="val 43750"/>
                </a:avLst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11370" y="3270095"/>
            <a:ext cx="1547383" cy="27882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smtClean="0">
                <a:solidFill>
                  <a:srgbClr val="C00000"/>
                </a:solidFill>
                <a:latin typeface="Cambria" panose="02040503050406030204" pitchFamily="18" charset="0"/>
              </a:rPr>
              <a:t>ΠΡΩΤΟΓΕΝΗΣ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726183" y="3229682"/>
            <a:ext cx="1552978" cy="31923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smtClean="0">
                <a:solidFill>
                  <a:srgbClr val="C00000"/>
                </a:solidFill>
                <a:latin typeface="Cambria" panose="02040503050406030204" pitchFamily="18" charset="0"/>
              </a:rPr>
              <a:t>ΔΕΥΤΕΡΟΓΕΝΗΣ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739159" y="3167179"/>
            <a:ext cx="1298346" cy="58767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smtClean="0">
                <a:solidFill>
                  <a:srgbClr val="C00000"/>
                </a:solidFill>
                <a:latin typeface="Cambria" panose="02040503050406030204" pitchFamily="18" charset="0"/>
              </a:rPr>
              <a:t>ΤΕΛΙΚΗ</a:t>
            </a:r>
          </a:p>
          <a:p>
            <a:pPr algn="ctr"/>
            <a:endParaRPr lang="en-GB" sz="1600">
              <a:latin typeface="Cambria" panose="0204050305040603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00663" y="3148075"/>
            <a:ext cx="1458173" cy="36004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smtClean="0">
                <a:solidFill>
                  <a:srgbClr val="C00000"/>
                </a:solidFill>
                <a:latin typeface="Cambria" panose="02040503050406030204" pitchFamily="18" charset="0"/>
              </a:rPr>
              <a:t>ΩΦΕΛΙΜΗ </a:t>
            </a:r>
            <a:endParaRPr lang="en-GB" sz="160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2382" y="1124744"/>
            <a:ext cx="7873559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ΑΠΩΛΕΙΕΣ ΜΕΤΑΤΡΟΠΗΣ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16200000">
            <a:off x="8043153" y="2987158"/>
            <a:ext cx="1458173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mtClean="0">
                <a:solidFill>
                  <a:srgbClr val="C00000"/>
                </a:solidFill>
              </a:rPr>
              <a:t>υπηρεσία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2671" y="3805782"/>
            <a:ext cx="1547383" cy="1383459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>
                <a:latin typeface="Cambria" panose="02040503050406030204" pitchFamily="18" charset="0"/>
              </a:rPr>
              <a:t>Κ</a:t>
            </a:r>
            <a:r>
              <a:rPr lang="el-GR" smtClean="0">
                <a:latin typeface="Cambria" panose="02040503050406030204" pitchFamily="18" charset="0"/>
              </a:rPr>
              <a:t>εντρική μετατροπή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12017" y="4255765"/>
            <a:ext cx="1552978" cy="76769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mtClean="0">
                <a:latin typeface="Cambria" panose="02040503050406030204" pitchFamily="18" charset="0"/>
              </a:rPr>
              <a:t>Μεταβίβαση, Αποθήκευση, Διανομή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53046" y="3981171"/>
            <a:ext cx="1298346" cy="11753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mtClean="0">
                <a:latin typeface="Cambria" panose="02040503050406030204" pitchFamily="18" charset="0"/>
              </a:rPr>
              <a:t>Τοπική μετατροπή (μηχανή)</a:t>
            </a:r>
            <a:endParaRPr lang="en-GB">
              <a:latin typeface="Cambria" panose="02040503050406030204" pitchFamily="18" charset="0"/>
            </a:endParaRPr>
          </a:p>
        </p:txBody>
      </p:sp>
      <p:pic>
        <p:nvPicPr>
          <p:cNvPr id="58" name="Audio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25"/>
    </mc:Choice>
    <mc:Fallback>
      <p:transition spd="slow" advTm="51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D9F6C-A3CD-4508-AE3B-589D7D0F06B0}" type="slidenum">
              <a:rPr lang="el-GR" altLang="en-US"/>
              <a:pPr/>
              <a:t>18</a:t>
            </a:fld>
            <a:endParaRPr lang="el-GR" altLang="en-US"/>
          </a:p>
        </p:txBody>
      </p:sp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5391150" cy="490538"/>
          </a:xfrm>
        </p:spPr>
        <p:txBody>
          <a:bodyPr/>
          <a:lstStyle/>
          <a:p>
            <a:r>
              <a:rPr lang="el-GR" altLang="en-US" sz="1400"/>
              <a:t>Ηλεκτροπαραγωγή και συμπαραγωγή θερμότητας-ηλεκτρισμού</a:t>
            </a:r>
          </a:p>
        </p:txBody>
      </p:sp>
      <p:pic>
        <p:nvPicPr>
          <p:cNvPr id="142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6337300" cy="319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3951288"/>
            <a:ext cx="7135813" cy="2611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22"/>
    </mc:Choice>
    <mc:Fallback>
      <p:transition spd="slow" advTm="12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D4F-77EB-4F3A-8C48-4199C06E5018}" type="slidenum">
              <a:rPr lang="el-GR" altLang="en-US"/>
              <a:pPr/>
              <a:t>19</a:t>
            </a:fld>
            <a:endParaRPr lang="el-GR" altLang="en-US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μετατροπές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u="sng"/>
              <a:t>Άμεσες</a:t>
            </a:r>
          </a:p>
          <a:p>
            <a:pPr lvl="1"/>
            <a:r>
              <a:rPr lang="el-GR" altLang="en-US"/>
              <a:t>Ηλιακή θέρμανση νερού</a:t>
            </a:r>
          </a:p>
          <a:p>
            <a:pPr lvl="1"/>
            <a:r>
              <a:rPr lang="el-GR" altLang="en-US"/>
              <a:t>Φωτοβολταϊκή</a:t>
            </a:r>
          </a:p>
          <a:p>
            <a:pPr lvl="1"/>
            <a:r>
              <a:rPr lang="el-GR" altLang="en-US"/>
              <a:t>Παθητικά σπίτια</a:t>
            </a:r>
          </a:p>
          <a:p>
            <a:r>
              <a:rPr lang="el-GR" altLang="en-US" u="sng"/>
              <a:t>Έμμεσες</a:t>
            </a:r>
          </a:p>
          <a:p>
            <a:pPr lvl="1"/>
            <a:r>
              <a:rPr lang="el-GR" altLang="en-US"/>
              <a:t>Ανεμογεννήτριες</a:t>
            </a:r>
          </a:p>
          <a:p>
            <a:pPr lvl="1"/>
            <a:r>
              <a:rPr lang="el-GR" altLang="en-US"/>
              <a:t>Υδροηλεκτρικοί σταθμοί</a:t>
            </a:r>
          </a:p>
          <a:p>
            <a:pPr lvl="1"/>
            <a:r>
              <a:rPr lang="el-GR" altLang="en-US"/>
              <a:t>Β</a:t>
            </a:r>
            <a:r>
              <a:rPr lang="el-GR" altLang="en-US" smtClean="0"/>
              <a:t>ιομάζα</a:t>
            </a:r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5"/>
    </mc:Choice>
    <mc:Fallback>
      <p:transition spd="slow" advTm="5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"/>
    </mc:Choice>
    <mc:Fallback>
      <p:transition spd="slow" advTm="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DAC2-6957-4B74-94DE-479B660E2BD7}" type="slidenum">
              <a:rPr lang="el-GR" altLang="en-US"/>
              <a:pPr/>
              <a:t>20</a:t>
            </a:fld>
            <a:endParaRPr lang="el-GR" altLang="en-US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μονάδες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07704" y="1600200"/>
            <a:ext cx="6934671" cy="4498975"/>
          </a:xfrm>
        </p:spPr>
        <p:txBody>
          <a:bodyPr/>
          <a:lstStyle/>
          <a:p>
            <a:r>
              <a:rPr lang="en-US" altLang="en-US" smtClean="0"/>
              <a:t>Joule</a:t>
            </a:r>
            <a:r>
              <a:rPr lang="el-GR" altLang="en-US" smtClean="0"/>
              <a:t> … ΕΝΕΡΓΕΙΑ</a:t>
            </a:r>
            <a:endParaRPr lang="en-US" altLang="en-US" dirty="0"/>
          </a:p>
          <a:p>
            <a:r>
              <a:rPr lang="en-US" altLang="en-US" smtClean="0"/>
              <a:t>Watt</a:t>
            </a:r>
            <a:r>
              <a:rPr lang="el-GR" altLang="en-US" smtClean="0"/>
              <a:t>  … ΙΣΧΥΣ</a:t>
            </a:r>
            <a:endParaRPr lang="en-US" altLang="en-US" dirty="0"/>
          </a:p>
          <a:p>
            <a:r>
              <a:rPr lang="en-US" altLang="en-US" smtClean="0"/>
              <a:t>Btu</a:t>
            </a:r>
            <a:r>
              <a:rPr lang="el-GR" altLang="en-US" smtClean="0"/>
              <a:t>    … ΕΝΕΡΓΕΙΑ</a:t>
            </a:r>
            <a:endParaRPr lang="en-US" altLang="en-US" dirty="0"/>
          </a:p>
          <a:p>
            <a:r>
              <a:rPr lang="en-US" altLang="en-US" smtClean="0"/>
              <a:t>kWh</a:t>
            </a:r>
            <a:r>
              <a:rPr lang="el-GR" altLang="en-US" smtClean="0"/>
              <a:t>  … ΕΝΕΡΓΕΙΑ</a:t>
            </a:r>
            <a:endParaRPr lang="en-US" altLang="en-US" dirty="0"/>
          </a:p>
          <a:p>
            <a:r>
              <a:rPr lang="en-US" altLang="en-US" smtClean="0"/>
              <a:t>toe</a:t>
            </a:r>
            <a:r>
              <a:rPr lang="el-GR" altLang="en-US" smtClean="0"/>
              <a:t>    … ΕΝΕΡΓΕΙΑ</a:t>
            </a:r>
            <a:endParaRPr lang="el-GR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13"/>
    </mc:Choice>
    <mc:Fallback>
      <p:transition spd="slow" advTm="3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A70B7-3FB8-4F92-AFED-B2F49B2005C9}" type="slidenum">
              <a:rPr lang="el-GR" altLang="en-US"/>
              <a:pPr/>
              <a:t>21</a:t>
            </a:fld>
            <a:endParaRPr lang="el-GR" altLang="en-US"/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Παραγωγή ηλεκτρισμού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DC </a:t>
            </a:r>
            <a:r>
              <a:rPr lang="el-GR" altLang="en-US"/>
              <a:t>ισχύς = </a:t>
            </a:r>
            <a:r>
              <a:rPr lang="en-US" altLang="en-US"/>
              <a:t>I * V</a:t>
            </a:r>
          </a:p>
          <a:p>
            <a:r>
              <a:rPr lang="en-US" altLang="en-US"/>
              <a:t>AC </a:t>
            </a:r>
            <a:r>
              <a:rPr lang="el-GR" altLang="en-US"/>
              <a:t>ισχύς </a:t>
            </a:r>
            <a:r>
              <a:rPr lang="en-US" altLang="en-US"/>
              <a:t>= I</a:t>
            </a:r>
            <a:r>
              <a:rPr lang="en-US" altLang="en-US" baseline="-25000"/>
              <a:t>rms</a:t>
            </a:r>
            <a:r>
              <a:rPr lang="en-US" altLang="en-US"/>
              <a:t> * V</a:t>
            </a:r>
            <a:r>
              <a:rPr lang="en-US" altLang="en-US" baseline="-25000"/>
              <a:t>rms</a:t>
            </a:r>
            <a:r>
              <a:rPr lang="en-US" altLang="en-US"/>
              <a:t> cos(</a:t>
            </a:r>
            <a:r>
              <a:rPr lang="el-GR" altLang="en-US"/>
              <a:t>φ)</a:t>
            </a:r>
          </a:p>
          <a:p>
            <a:r>
              <a:rPr lang="en-US" altLang="en-US"/>
              <a:t>rms: root mean square</a:t>
            </a:r>
          </a:p>
          <a:p>
            <a:r>
              <a:rPr lang="el-GR" altLang="en-US"/>
              <a:t>Φ: γωνία φάσης μεταξύ ρεύματος και τάσης</a:t>
            </a:r>
          </a:p>
          <a:p>
            <a:r>
              <a:rPr lang="el-GR" altLang="en-US"/>
              <a:t>Απώλειες μεταφοράς =  </a:t>
            </a:r>
            <a:r>
              <a:rPr lang="en-US" altLang="en-US"/>
              <a:t>I</a:t>
            </a:r>
            <a:r>
              <a:rPr lang="en-US" altLang="en-US" baseline="30000"/>
              <a:t>2</a:t>
            </a:r>
            <a:r>
              <a:rPr lang="en-US" altLang="en-US"/>
              <a:t> * R</a:t>
            </a:r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97"/>
    </mc:Choice>
    <mc:Fallback>
      <p:transition spd="slow" advTm="5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5E67-1C5D-4DC2-92BE-61C510795608}" type="slidenum">
              <a:rPr lang="el-GR" altLang="en-US"/>
              <a:pPr/>
              <a:t>22</a:t>
            </a:fld>
            <a:endParaRPr lang="el-GR" altLang="en-US"/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79388" y="2636838"/>
            <a:ext cx="136842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Ενεργειακός πόρος (κάρβουνο, πετρέλαιο, φυσικό αέριο, βιομάζα, πυρηνική)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51050" y="2997200"/>
            <a:ext cx="1081088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Διαθέσιμη ενέργεια (ατμός)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492500" y="2997200"/>
            <a:ext cx="12954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Χρήσιμη ενέργεια (ηλεκτρισμός)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148263" y="2781300"/>
            <a:ext cx="1657350" cy="116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Τελική ενέργεια χρήσης (ηλεκτρισμός στον τόπο χρησιμοποίησης)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7235825" y="2420938"/>
            <a:ext cx="1728788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Υπηρεσία (φωτισμός, θέρμανση, κλιματισμός, μαγειρική,       ζεστό νερό, βιομηχανική παραγωγή…)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443663" y="1773238"/>
            <a:ext cx="100806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Συσκευές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258888" y="1628775"/>
            <a:ext cx="1081087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Θερμική μετατροπή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700338" y="1628775"/>
            <a:ext cx="10795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Μηχανική μετατροπή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4284663" y="1700213"/>
            <a:ext cx="11525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Μεταφορά, διανομή</a:t>
            </a: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1547813" y="34290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1835150" y="220503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3132138" y="33575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3276600" y="2205038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4787900" y="33575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4932363" y="227647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6804025" y="33575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6948488" y="21336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1835150" y="34290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116013" y="4652963"/>
            <a:ext cx="1223962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Απώλειες λέβητα (5%) </a:t>
            </a:r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3276600" y="33575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2843213" y="4652963"/>
            <a:ext cx="1008062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Απώλειες (65%)</a:t>
            </a:r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>
            <a:off x="4932363" y="33575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4427538" y="4652963"/>
            <a:ext cx="1008062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Απώλειες (7%)</a:t>
            </a:r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>
            <a:off x="6948488" y="33575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516688" y="4581525"/>
            <a:ext cx="1150937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Απώλειες (διάφορες)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492500" y="549275"/>
            <a:ext cx="115093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Ενέργεια (θέρμανση)</a:t>
            </a:r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468313" y="2276475"/>
            <a:ext cx="503237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200">
                <a:latin typeface="Arial" charset="0"/>
              </a:rPr>
              <a:t>100</a:t>
            </a:r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2051050" y="2636838"/>
            <a:ext cx="4318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200">
                <a:latin typeface="Arial" charset="0"/>
              </a:rPr>
              <a:t>95</a:t>
            </a:r>
          </a:p>
        </p:txBody>
      </p:sp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3851275" y="2636838"/>
            <a:ext cx="4318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200">
                <a:latin typeface="Arial" charset="0"/>
              </a:rPr>
              <a:t>33</a:t>
            </a:r>
          </a:p>
        </p:txBody>
      </p:sp>
      <p:sp>
        <p:nvSpPr>
          <p:cNvPr id="51231" name="Freeform 31"/>
          <p:cNvSpPr>
            <a:spLocks/>
          </p:cNvSpPr>
          <p:nvPr/>
        </p:nvSpPr>
        <p:spPr bwMode="auto">
          <a:xfrm>
            <a:off x="2552700" y="895350"/>
            <a:ext cx="3175" cy="2103438"/>
          </a:xfrm>
          <a:custGeom>
            <a:avLst/>
            <a:gdLst>
              <a:gd name="T0" fmla="*/ 2 w 2"/>
              <a:gd name="T1" fmla="*/ 1325 h 1325"/>
              <a:gd name="T2" fmla="*/ 0 w 2"/>
              <a:gd name="T3" fmla="*/ 0 h 132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1325">
                <a:moveTo>
                  <a:pt x="2" y="1325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2555875" y="90805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5795963" y="2420938"/>
            <a:ext cx="4318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200">
                <a:latin typeface="Arial" charset="0"/>
              </a:rPr>
              <a:t>30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7885113" y="2060575"/>
            <a:ext cx="719137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200">
                <a:latin typeface="Arial" charset="0"/>
              </a:rPr>
              <a:t>Υ&lt; 30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2700338" y="549275"/>
            <a:ext cx="4318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latin typeface="Arial" charset="0"/>
              </a:rPr>
              <a:t>62</a:t>
            </a:r>
            <a:endParaRPr lang="el-GR" altLang="en-US" sz="1200">
              <a:latin typeface="Arial" charset="0"/>
            </a:endParaRP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5148263" y="404813"/>
            <a:ext cx="1008062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400">
                <a:latin typeface="Arial" charset="0"/>
              </a:rPr>
              <a:t>Χρήσιμη ενέργεια (</a:t>
            </a:r>
            <a:r>
              <a:rPr lang="en-US" altLang="en-US" sz="1400">
                <a:latin typeface="Arial" charset="0"/>
              </a:rPr>
              <a:t>CHP</a:t>
            </a:r>
            <a:r>
              <a:rPr lang="el-GR" altLang="en-US" sz="1400">
                <a:latin typeface="Arial" charset="0"/>
              </a:rPr>
              <a:t>)</a:t>
            </a:r>
          </a:p>
        </p:txBody>
      </p:sp>
      <p:sp>
        <p:nvSpPr>
          <p:cNvPr id="51237" name="Line 37"/>
          <p:cNvSpPr>
            <a:spLocks noChangeShapeType="1"/>
          </p:cNvSpPr>
          <p:nvPr/>
        </p:nvSpPr>
        <p:spPr bwMode="auto">
          <a:xfrm>
            <a:off x="4643438" y="7651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1258888" y="5876925"/>
            <a:ext cx="6626225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>
                <a:latin typeface="Arial" charset="0"/>
              </a:rPr>
              <a:t>Παραγωγή Ηλεκτρισμού και απόδοση συνολικής διεργασίας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37"/>
    </mc:Choice>
    <mc:Fallback>
      <p:transition spd="slow" advTm="8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6AFF-208B-4715-B15E-0897C3F08C63}" type="slidenum">
              <a:rPr lang="el-GR" altLang="en-US"/>
              <a:pPr/>
              <a:t>23</a:t>
            </a:fld>
            <a:endParaRPr lang="el-GR" altLang="en-US"/>
          </a:p>
        </p:txBody>
      </p:sp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/>
              <a:t>ΗΛΕΚΤΡΙΚΗ ΕΝΕΡΓΕΙΑ: </a:t>
            </a:r>
            <a:br>
              <a:rPr lang="el-GR" altLang="en-US" sz="2800"/>
            </a:br>
            <a:r>
              <a:rPr lang="el-GR" altLang="en-US" sz="2400"/>
              <a:t>ΠΛΕΟΝΕΚΤΗΜΑΤΑ &amp; ΜΕΙΟΝΕΚΤΗΜΑΤΑ ΠΗΓΩΝ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82682"/>
            <a:ext cx="8940536" cy="5486678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49"/>
    </mc:Choice>
    <mc:Fallback>
      <p:transition spd="slow" advTm="7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6D4C-B125-412F-891F-95BB719CB7D1}" type="slidenum">
              <a:rPr lang="el-GR" altLang="en-US"/>
              <a:pPr/>
              <a:t>24</a:t>
            </a:fld>
            <a:endParaRPr lang="el-GR" altLang="en-US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μετατροπή για ηλεκτροπαραγωγή</a:t>
            </a:r>
            <a:endParaRPr lang="el-GR" altLang="en-US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79712" y="1600200"/>
            <a:ext cx="6862663" cy="3124944"/>
          </a:xfrm>
        </p:spPr>
        <p:txBody>
          <a:bodyPr/>
          <a:lstStyle/>
          <a:p>
            <a:r>
              <a:rPr lang="el-GR" altLang="en-US" sz="3600" dirty="0">
                <a:latin typeface="Cambria" panose="02040503050406030204" pitchFamily="18" charset="0"/>
              </a:rPr>
              <a:t>Χημική </a:t>
            </a:r>
            <a:r>
              <a:rPr lang="el-GR" altLang="en-US" sz="3600">
                <a:latin typeface="Cambria" panose="02040503050406030204" pitchFamily="18" charset="0"/>
              </a:rPr>
              <a:t>ή </a:t>
            </a:r>
            <a:r>
              <a:rPr lang="el-GR" altLang="en-US" sz="3600" smtClean="0">
                <a:latin typeface="Cambria" panose="02040503050406030204" pitchFamily="18" charset="0"/>
              </a:rPr>
              <a:t>Πυρηνική</a:t>
            </a:r>
            <a:endParaRPr lang="el-GR" altLang="en-US" sz="3600" dirty="0">
              <a:latin typeface="Cambria" panose="02040503050406030204" pitchFamily="18" charset="0"/>
            </a:endParaRPr>
          </a:p>
          <a:p>
            <a:r>
              <a:rPr lang="el-GR" altLang="en-US" sz="3600" dirty="0">
                <a:latin typeface="Cambria" panose="02040503050406030204" pitchFamily="18" charset="0"/>
              </a:rPr>
              <a:t>Θερμική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Μηχανική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Ηλεκτρική</a:t>
            </a:r>
          </a:p>
          <a:p>
            <a:endParaRPr lang="el-GR" altLang="en-US" sz="3600" dirty="0"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98"/>
    </mc:Choice>
    <mc:Fallback>
      <p:transition spd="slow" advTm="4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4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>
                <a:solidFill>
                  <a:srgbClr val="FFFF00"/>
                </a:solidFill>
              </a:rPr>
              <a:t>ΒΑΣΙΚΕΣ ΜΟΡΦΕΣ ΕΝΕΡΓΕΙΑΣ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/>
              <a:t>ΚΙΝΗΤΙΚΗ ΕΝΕΡΓΕΙΑ άνεμος, νερό</a:t>
            </a:r>
          </a:p>
          <a:p>
            <a:pPr eaLnBrk="1" hangingPunct="1">
              <a:defRPr/>
            </a:pPr>
            <a:r>
              <a:rPr lang="el-GR" sz="3600"/>
              <a:t>ΔΥΝΑΜΙΚΗ ΕΝΕΡΓΕΙΑ νερό</a:t>
            </a:r>
          </a:p>
          <a:p>
            <a:pPr eaLnBrk="1" hangingPunct="1">
              <a:defRPr/>
            </a:pPr>
            <a:r>
              <a:rPr lang="el-GR" sz="3600"/>
              <a:t>ΘΕΡΜΙΚΗ ΕΝΕΡΓΕΙΑ ατομική κίνηση</a:t>
            </a:r>
          </a:p>
          <a:p>
            <a:pPr eaLnBrk="1" hangingPunct="1">
              <a:defRPr/>
            </a:pPr>
            <a:r>
              <a:rPr lang="el-GR" sz="3600"/>
              <a:t>ΧΗΜΙΚΗ ΕΝΕΡΓΕΙΑ χημικός δεσμός</a:t>
            </a:r>
          </a:p>
          <a:p>
            <a:pPr eaLnBrk="1" hangingPunct="1">
              <a:defRPr/>
            </a:pPr>
            <a:r>
              <a:rPr lang="el-GR" sz="3600"/>
              <a:t>ΗΛΕΚΤΡΙΚΗ ΕΝΕΡΓΕΙΑ ροή ηλεκτρονίων</a:t>
            </a:r>
          </a:p>
          <a:p>
            <a:pPr eaLnBrk="1" hangingPunct="1">
              <a:defRPr/>
            </a:pPr>
            <a:r>
              <a:rPr lang="el-GR" sz="3600"/>
              <a:t>ΗΛΕΚΤΡΟΜΑΓΝΗΤΙΚΗ ΕΝΕΡΓΕΙΑ ήλιος</a:t>
            </a:r>
          </a:p>
          <a:p>
            <a:pPr eaLnBrk="1" hangingPunct="1">
              <a:defRPr/>
            </a:pPr>
            <a:r>
              <a:rPr lang="el-GR" sz="3600"/>
              <a:t>ΜΗΧΑΝΙΚΗ ΕΝΕΡΓΕΙΑ ενέργεια περιστροφής άξονα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53"/>
    </mc:Choice>
    <mc:Fallback>
      <p:transition spd="slow" advTm="7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14E65-11C5-4FAD-B084-0EBE43C1D80F}" type="slidenum">
              <a:rPr lang="el-GR" altLang="en-US"/>
              <a:pPr/>
              <a:t>26</a:t>
            </a:fld>
            <a:endParaRPr lang="el-GR" altLang="en-US"/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600"/>
              <a:t>Θερμικές μηχανές και η απόδοση τους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</a:rPr>
              <a:t>Θερμική μηχανή</a:t>
            </a:r>
          </a:p>
          <a:p>
            <a:r>
              <a:rPr lang="el-GR" altLang="en-US"/>
              <a:t>Θερμότητα (από θερμή πηγή)	</a:t>
            </a:r>
            <a:r>
              <a:rPr lang="en-US" altLang="en-US"/>
              <a:t>dQ</a:t>
            </a:r>
            <a:r>
              <a:rPr lang="en-US" altLang="en-US" baseline="-25000"/>
              <a:t>H</a:t>
            </a:r>
          </a:p>
          <a:p>
            <a:r>
              <a:rPr lang="el-GR" altLang="en-US"/>
              <a:t>Παραγόμενο έργο	</a:t>
            </a:r>
            <a:r>
              <a:rPr lang="en-US" altLang="en-US"/>
              <a:t>			dW</a:t>
            </a:r>
            <a:r>
              <a:rPr lang="en-US" altLang="en-US" baseline="-25000"/>
              <a:t>o</a:t>
            </a:r>
          </a:p>
          <a:p>
            <a:r>
              <a:rPr lang="el-GR" altLang="en-US"/>
              <a:t>Θερμοκρασία θερμής πηγής		Τ</a:t>
            </a:r>
            <a:r>
              <a:rPr lang="el-GR" altLang="en-US" baseline="-25000"/>
              <a:t>Η</a:t>
            </a:r>
          </a:p>
          <a:p>
            <a:r>
              <a:rPr lang="el-GR" altLang="en-US"/>
              <a:t>Θερμοκρασία ψυχρής πηγής	Τ</a:t>
            </a:r>
            <a:r>
              <a:rPr lang="el-GR" altLang="en-US" baseline="-25000"/>
              <a:t>ο</a:t>
            </a:r>
            <a:endParaRPr lang="en-US" altLang="en-US" baseline="-25000"/>
          </a:p>
          <a:p>
            <a:r>
              <a:rPr lang="el-GR" altLang="en-US"/>
              <a:t>Απόδοση η = </a:t>
            </a:r>
            <a:r>
              <a:rPr lang="en-US" altLang="en-US"/>
              <a:t>dW</a:t>
            </a:r>
            <a:r>
              <a:rPr lang="en-US" altLang="en-US" baseline="-25000"/>
              <a:t>o</a:t>
            </a:r>
            <a:r>
              <a:rPr lang="en-US" altLang="en-US"/>
              <a:t>/</a:t>
            </a:r>
            <a:r>
              <a:rPr lang="en-US" altLang="en-US" baseline="-25000"/>
              <a:t> </a:t>
            </a:r>
            <a:r>
              <a:rPr lang="en-US" altLang="en-US"/>
              <a:t>dQ</a:t>
            </a:r>
            <a:r>
              <a:rPr lang="en-US" altLang="en-US" baseline="-25000"/>
              <a:t>H</a:t>
            </a:r>
          </a:p>
          <a:p>
            <a:r>
              <a:rPr lang="el-GR" altLang="en-US"/>
              <a:t>Μέγιστο έργο </a:t>
            </a:r>
            <a:r>
              <a:rPr lang="en-US" altLang="en-US"/>
              <a:t>dW</a:t>
            </a:r>
            <a:r>
              <a:rPr lang="en-US" altLang="en-US" baseline="-25000"/>
              <a:t>max</a:t>
            </a:r>
            <a:r>
              <a:rPr lang="en-US" altLang="en-US"/>
              <a:t>=dQ</a:t>
            </a:r>
            <a:r>
              <a:rPr lang="en-US" altLang="en-US" baseline="-25000"/>
              <a:t>H</a:t>
            </a:r>
            <a:r>
              <a:rPr lang="en-US" altLang="en-US"/>
              <a:t>(1-T</a:t>
            </a:r>
            <a:r>
              <a:rPr lang="en-US" altLang="en-US" baseline="-25000"/>
              <a:t>o</a:t>
            </a:r>
            <a:r>
              <a:rPr lang="en-US" altLang="en-US"/>
              <a:t>/T</a:t>
            </a:r>
            <a:r>
              <a:rPr lang="en-US" altLang="en-US" baseline="-25000"/>
              <a:t>H</a:t>
            </a:r>
            <a:r>
              <a:rPr lang="en-US" altLang="en-US"/>
              <a:t>)</a:t>
            </a:r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85"/>
    </mc:Choice>
    <mc:Fallback>
      <p:transition spd="slow" advTm="9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/>
              <a:t>Θερμοδυναμικοί κύκλοι γιά παραγωγή ηλεκτρισμού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1"/>
    </mc:Choice>
    <mc:Fallback>
      <p:transition spd="slow" advTm="1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14CA0-FC23-44BA-8EF5-F830F2D746F0}" type="slidenum">
              <a:rPr lang="el-GR" altLang="en-US"/>
              <a:pPr/>
              <a:t>28</a:t>
            </a:fld>
            <a:endParaRPr lang="el-GR" altLang="en-US"/>
          </a:p>
        </p:txBody>
      </p:sp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Αεριοστρόβιλος με συμπιεστή</a:t>
            </a:r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971675"/>
            <a:ext cx="8540750" cy="3756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06"/>
    </mc:Choice>
    <mc:Fallback>
      <p:transition spd="slow" advTm="6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5F03-BCC1-4E1F-9F4D-869890C44605}" type="slidenum">
              <a:rPr lang="el-GR" altLang="en-US"/>
              <a:pPr/>
              <a:t>29</a:t>
            </a:fld>
            <a:endParaRPr lang="el-GR" altLang="en-US"/>
          </a:p>
        </p:txBody>
      </p:sp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Συνδυασμένος κύκλος: αεριοστρόβιλος και ατμοστρόβιλος</a:t>
            </a:r>
          </a:p>
        </p:txBody>
      </p:sp>
      <p:pic>
        <p:nvPicPr>
          <p:cNvPr id="94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600200"/>
            <a:ext cx="6515100" cy="4498975"/>
          </a:xfrm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20"/>
    </mc:Choice>
    <mc:Fallback>
      <p:transition spd="slow" advTm="8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"/>
    </mc:Choice>
    <mc:Fallback>
      <p:transition spd="slow" advTm="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A4F-F1A8-455D-AD2F-4EBECAFC133E}" type="slidenum">
              <a:rPr lang="el-GR" altLang="en-US"/>
              <a:pPr/>
              <a:t>30</a:t>
            </a:fld>
            <a:endParaRPr lang="el-GR" altLang="en-US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Αποθέματα καυσίμων - πετρέλαιο</a:t>
            </a:r>
          </a:p>
        </p:txBody>
      </p:sp>
      <p:pic>
        <p:nvPicPr>
          <p:cNvPr id="18436" name="Picture 4" descr="Map showing location of basin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175172"/>
            <a:ext cx="7992888" cy="560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72"/>
    </mc:Choice>
    <mc:Fallback>
      <p:transition spd="slow" advTm="3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990E3-3E44-472C-98C3-FB1BD6625574}" type="slidenum">
              <a:rPr lang="el-GR" altLang="en-US"/>
              <a:pPr/>
              <a:t>31</a:t>
            </a:fld>
            <a:endParaRPr lang="el-GR" altLang="en-US"/>
          </a:p>
        </p:txBody>
      </p:sp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Καύση μεθανίου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altLang="en-US"/>
              <a:t>	Χημική αντίδραση</a:t>
            </a:r>
            <a:endParaRPr lang="en-US" altLang="en-US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altLang="en-US"/>
          </a:p>
          <a:p>
            <a:pPr>
              <a:lnSpc>
                <a:spcPct val="90000"/>
              </a:lnSpc>
            </a:pPr>
            <a:r>
              <a:rPr lang="el-GR" altLang="en-US"/>
              <a:t>Μεθάνιο               </a:t>
            </a:r>
            <a:endParaRPr lang="en-US" altLang="en-US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	CH</a:t>
            </a:r>
            <a:r>
              <a:rPr lang="en-GB" altLang="en-US" sz="2800" b="1" baseline="-25000">
                <a:solidFill>
                  <a:srgbClr val="FF0000"/>
                </a:solidFill>
              </a:rPr>
              <a:t>4</a:t>
            </a:r>
            <a:r>
              <a:rPr lang="en-GB" altLang="en-US" sz="2800" b="1">
                <a:solidFill>
                  <a:srgbClr val="FF0000"/>
                </a:solidFill>
              </a:rPr>
              <a:t> + 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 -&gt; CO + 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 + 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O</a:t>
            </a:r>
            <a:endParaRPr lang="el-GR" altLang="en-US" sz="2800" b="1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l-GR" altLang="en-US"/>
              <a:t>Υδρογόνο                      </a:t>
            </a:r>
            <a:endParaRPr lang="en-US" altLang="en-US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	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 + (1/2) 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 -&gt; 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O</a:t>
            </a:r>
            <a:r>
              <a:rPr lang="en-GB" altLang="en-US"/>
              <a:t> </a:t>
            </a:r>
            <a:endParaRPr lang="el-GR" altLang="en-US"/>
          </a:p>
          <a:p>
            <a:pPr>
              <a:lnSpc>
                <a:spcPct val="90000"/>
              </a:lnSpc>
            </a:pPr>
            <a:r>
              <a:rPr lang="el-GR" altLang="en-US"/>
              <a:t>Μονοξείδιο άνθρακα     </a:t>
            </a:r>
            <a:endParaRPr lang="en-US" altLang="en-US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	CO + (1/2) 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 -&gt; CO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/>
              <a:t>  </a:t>
            </a:r>
            <a:endParaRPr lang="el-GR" alt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86"/>
    </mc:Choice>
    <mc:Fallback>
      <p:transition spd="slow" advTm="4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1294-2B88-4253-B67A-3130FCB9F797}" type="slidenum">
              <a:rPr lang="el-GR" altLang="en-US"/>
              <a:pPr/>
              <a:t>32</a:t>
            </a:fld>
            <a:endParaRPr lang="el-GR" altLang="en-US"/>
          </a:p>
        </p:txBody>
      </p:sp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Καύση αλκανών 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l-GR" altLang="en-US"/>
              <a:t>	Μετατροπή σε αιθυλένιο, προπυλένιο και μετά οξείδωση σε </a:t>
            </a:r>
            <a:r>
              <a:rPr lang="en-US" altLang="en-US"/>
              <a:t>CO, </a:t>
            </a:r>
            <a:r>
              <a:rPr lang="el-GR" altLang="en-US"/>
              <a:t>υδρογόνο και νερό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l-GR" altLang="en-US"/>
          </a:p>
          <a:p>
            <a:pPr>
              <a:lnSpc>
                <a:spcPct val="90000"/>
              </a:lnSpc>
            </a:pPr>
            <a:r>
              <a:rPr lang="en-GB" altLang="en-US" sz="2400" b="1">
                <a:solidFill>
                  <a:srgbClr val="FF0000"/>
                </a:solidFill>
              </a:rPr>
              <a:t>C</a:t>
            </a:r>
            <a:r>
              <a:rPr lang="en-GB" altLang="en-US" sz="2400" b="1" baseline="-25000">
                <a:solidFill>
                  <a:srgbClr val="FF0000"/>
                </a:solidFill>
              </a:rPr>
              <a:t>n</a:t>
            </a:r>
            <a:r>
              <a:rPr lang="en-GB" altLang="en-US" sz="2400" b="1">
                <a:solidFill>
                  <a:srgbClr val="FF0000"/>
                </a:solidFill>
              </a:rPr>
              <a:t>H</a:t>
            </a:r>
            <a:r>
              <a:rPr lang="en-GB" altLang="en-US" sz="2400" b="1" baseline="-25000">
                <a:solidFill>
                  <a:srgbClr val="FF0000"/>
                </a:solidFill>
              </a:rPr>
              <a:t>2n+2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l-GR" altLang="en-US" sz="2400" b="1">
                <a:solidFill>
                  <a:srgbClr val="FF0000"/>
                </a:solidFill>
              </a:rPr>
              <a:t>		</a:t>
            </a:r>
            <a:r>
              <a:rPr lang="en-GB" altLang="en-US" sz="2400" b="1">
                <a:solidFill>
                  <a:srgbClr val="FF0000"/>
                </a:solidFill>
              </a:rPr>
              <a:t>-&gt; C</a:t>
            </a:r>
            <a:r>
              <a:rPr lang="en-GB" altLang="en-US" sz="2400" b="1" baseline="-25000">
                <a:solidFill>
                  <a:srgbClr val="FF0000"/>
                </a:solidFill>
              </a:rPr>
              <a:t>n</a:t>
            </a:r>
            <a:r>
              <a:rPr lang="en-GB" altLang="en-US" sz="2400" b="1">
                <a:solidFill>
                  <a:srgbClr val="FF0000"/>
                </a:solidFill>
              </a:rPr>
              <a:t>H</a:t>
            </a:r>
            <a:r>
              <a:rPr lang="en-GB" altLang="en-US" sz="2400" b="1" baseline="-25000">
                <a:solidFill>
                  <a:srgbClr val="FF0000"/>
                </a:solidFill>
              </a:rPr>
              <a:t>2n</a:t>
            </a:r>
            <a:r>
              <a:rPr lang="en-GB" altLang="en-US" sz="2400" b="1">
                <a:solidFill>
                  <a:srgbClr val="FF0000"/>
                </a:solidFill>
              </a:rPr>
              <a:t> +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en-GB" altLang="en-US" sz="2400" b="1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b="1">
                <a:solidFill>
                  <a:srgbClr val="FF0000"/>
                </a:solidFill>
              </a:rPr>
              <a:t>C</a:t>
            </a:r>
            <a:r>
              <a:rPr lang="en-GB" altLang="en-US" sz="2400" b="1" baseline="-25000">
                <a:solidFill>
                  <a:srgbClr val="FF0000"/>
                </a:solidFill>
              </a:rPr>
              <a:t>n</a:t>
            </a:r>
            <a:r>
              <a:rPr lang="en-GB" altLang="en-US" sz="2400" b="1">
                <a:solidFill>
                  <a:srgbClr val="FF0000"/>
                </a:solidFill>
              </a:rPr>
              <a:t>H</a:t>
            </a:r>
            <a:r>
              <a:rPr lang="en-GB" altLang="en-US" sz="2400" b="1" baseline="-25000">
                <a:solidFill>
                  <a:srgbClr val="FF0000"/>
                </a:solidFill>
              </a:rPr>
              <a:t>2n</a:t>
            </a:r>
            <a:r>
              <a:rPr lang="en-GB" altLang="en-US" sz="2400" b="1">
                <a:solidFill>
                  <a:srgbClr val="FF0000"/>
                </a:solidFill>
              </a:rPr>
              <a:t> + 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l-GR" altLang="en-US" sz="2400" b="1">
                <a:solidFill>
                  <a:srgbClr val="FF0000"/>
                </a:solidFill>
              </a:rPr>
              <a:t>	</a:t>
            </a:r>
            <a:r>
              <a:rPr lang="en-GB" altLang="en-US" sz="2400" b="1">
                <a:solidFill>
                  <a:srgbClr val="FF0000"/>
                </a:solidFill>
              </a:rPr>
              <a:t>-&gt; CO +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+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O </a:t>
            </a:r>
            <a:r>
              <a:rPr lang="el-GR" altLang="en-US" sz="2400" b="1">
                <a:solidFill>
                  <a:srgbClr val="FF0000"/>
                </a:solidFill>
              </a:rPr>
              <a:t>    </a:t>
            </a:r>
            <a:r>
              <a:rPr lang="en-GB" altLang="en-US" sz="2400" b="1">
                <a:solidFill>
                  <a:srgbClr val="FF0000"/>
                </a:solidFill>
              </a:rPr>
              <a:t>(not balanced) </a:t>
            </a:r>
          </a:p>
          <a:p>
            <a:pPr>
              <a:lnSpc>
                <a:spcPct val="90000"/>
              </a:lnSpc>
            </a:pPr>
            <a:endParaRPr lang="en-GB" altLang="en-US" sz="2400" b="1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b="1">
                <a:solidFill>
                  <a:srgbClr val="FF0000"/>
                </a:solidFill>
              </a:rPr>
              <a:t>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+ (1/2) 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l-GR" altLang="en-US" sz="2400" b="1">
                <a:solidFill>
                  <a:srgbClr val="FF0000"/>
                </a:solidFill>
              </a:rPr>
              <a:t>	</a:t>
            </a:r>
            <a:r>
              <a:rPr lang="en-GB" altLang="en-US" sz="2400" b="1">
                <a:solidFill>
                  <a:srgbClr val="FF0000"/>
                </a:solidFill>
              </a:rPr>
              <a:t>-&gt;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O </a:t>
            </a:r>
            <a:r>
              <a:rPr lang="el-GR" altLang="en-US" sz="2400" b="1">
                <a:solidFill>
                  <a:srgbClr val="FF0000"/>
                </a:solidFill>
              </a:rPr>
              <a:t>    </a:t>
            </a:r>
            <a:r>
              <a:rPr lang="en-GB" altLang="en-US" sz="2400" b="1">
                <a:solidFill>
                  <a:srgbClr val="FF0000"/>
                </a:solidFill>
              </a:rPr>
              <a:t>(+ Active Species + Heat) </a:t>
            </a:r>
          </a:p>
          <a:p>
            <a:pPr>
              <a:lnSpc>
                <a:spcPct val="90000"/>
              </a:lnSpc>
            </a:pPr>
            <a:endParaRPr lang="en-GB" altLang="en-US" sz="2400" b="1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GB" altLang="en-US" sz="2400" b="1">
                <a:solidFill>
                  <a:srgbClr val="FF0000"/>
                </a:solidFill>
              </a:rPr>
              <a:t>CO + (1/2) 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	-&gt; CO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l-GR" altLang="en-US" sz="2400" b="1">
                <a:solidFill>
                  <a:srgbClr val="FF0000"/>
                </a:solidFill>
              </a:rPr>
              <a:t>     </a:t>
            </a:r>
            <a:r>
              <a:rPr lang="en-GB" altLang="en-US" sz="2400" b="1">
                <a:solidFill>
                  <a:srgbClr val="FF0000"/>
                </a:solidFill>
              </a:rPr>
              <a:t>(+ Heat)</a:t>
            </a:r>
            <a:r>
              <a:rPr lang="en-GB" altLang="en-US"/>
              <a:t> </a:t>
            </a:r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80"/>
    </mc:Choice>
    <mc:Fallback>
      <p:transition spd="slow" advTm="3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129B-050A-49E2-8C5F-F36F830C7FCC}" type="slidenum">
              <a:rPr lang="el-GR" altLang="en-US"/>
              <a:pPr/>
              <a:t>33</a:t>
            </a:fld>
            <a:endParaRPr lang="el-GR" altLang="en-US"/>
          </a:p>
        </p:txBody>
      </p:sp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Ρύπανση από καύση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smtClean="0"/>
              <a:t>Αέρια </a:t>
            </a:r>
            <a:r>
              <a:rPr lang="el-GR" altLang="en-US" smtClean="0"/>
              <a:t>ρύπανση στις πόλεις</a:t>
            </a:r>
            <a:endParaRPr lang="el-GR" altLang="en-US"/>
          </a:p>
          <a:p>
            <a:r>
              <a:rPr lang="el-GR" altLang="en-US"/>
              <a:t>Όξινη βροχή</a:t>
            </a:r>
          </a:p>
          <a:p>
            <a:r>
              <a:rPr lang="el-GR" altLang="en-US"/>
              <a:t>Μείωση στοιβάδας </a:t>
            </a:r>
            <a:r>
              <a:rPr lang="el-GR" altLang="en-US" smtClean="0"/>
              <a:t>όζοντος</a:t>
            </a:r>
          </a:p>
          <a:p>
            <a:endParaRPr lang="el-GR" altLang="en-US"/>
          </a:p>
          <a:p>
            <a:r>
              <a:rPr lang="el-GR" altLang="en-US"/>
              <a:t>Άκαυστοι υδρογονάνθρακες</a:t>
            </a:r>
          </a:p>
          <a:p>
            <a:r>
              <a:rPr lang="el-GR" altLang="en-US"/>
              <a:t>Οξείδια αζώτου</a:t>
            </a:r>
          </a:p>
          <a:p>
            <a:r>
              <a:rPr lang="el-GR" altLang="en-US"/>
              <a:t>Οξείδια του θείου</a:t>
            </a:r>
          </a:p>
          <a:p>
            <a:r>
              <a:rPr lang="el-GR" altLang="en-US"/>
              <a:t>Ιπτάμενη τέφρα και αιθάλη</a:t>
            </a:r>
          </a:p>
          <a:p>
            <a:endParaRPr lang="el-GR" altLang="en-US"/>
          </a:p>
          <a:p>
            <a:endParaRPr lang="el-GR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45"/>
    </mc:Choice>
    <mc:Fallback>
      <p:transition spd="slow" advTm="5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88F6-8E0A-42C3-9033-39AB33E8EA5B}" type="slidenum">
              <a:rPr lang="el-GR" altLang="en-US"/>
              <a:pPr/>
              <a:t>34</a:t>
            </a:fld>
            <a:endParaRPr lang="el-GR" altLang="en-US"/>
          </a:p>
        </p:txBody>
      </p:sp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Έλεγχος ρύπανσης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/>
              <a:t>Αποθείωση</a:t>
            </a:r>
          </a:p>
          <a:p>
            <a:r>
              <a:rPr lang="el-GR" altLang="en-US"/>
              <a:t>Έλεγχος καύσης γιά οξείδια αζώτου</a:t>
            </a:r>
          </a:p>
          <a:p>
            <a:r>
              <a:rPr lang="el-GR" altLang="en-US"/>
              <a:t>Ηλεκτροστατικά, σακκόφιλτρα κλπ γιά ιπτάμενη τέφρα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2"/>
    </mc:Choice>
    <mc:Fallback>
      <p:transition spd="slow" advTm="3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0B85E-EE0D-4F97-B391-D883F9861478}" type="slidenum">
              <a:rPr lang="el-GR" altLang="en-US"/>
              <a:pPr/>
              <a:t>35</a:t>
            </a:fld>
            <a:endParaRPr lang="el-GR" altLang="en-US"/>
          </a:p>
        </p:txBody>
      </p:sp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Φορητή ηλεκτρογεννήτρια με πετρέλαιο/βενζίνη</a:t>
            </a:r>
          </a:p>
        </p:txBody>
      </p:sp>
      <p:pic>
        <p:nvPicPr>
          <p:cNvPr id="55299" name="Picture 3" descr="Portable generator (angle view)">
            <a:hlinkClick r:id="rId5" tooltip="&quot;Portable generator (angle view)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51" y="1557338"/>
            <a:ext cx="6421874" cy="48239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3"/>
    </mc:Choice>
    <mc:Fallback>
      <p:transition spd="slow" advTm="1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A411-C8F8-4E86-B178-FDB0221660F1}" type="slidenum">
              <a:rPr lang="el-GR" altLang="en-US"/>
              <a:pPr/>
              <a:t>36</a:t>
            </a:fld>
            <a:endParaRPr lang="el-GR" altLang="en-US"/>
          </a:p>
        </p:txBody>
      </p:sp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ηλεκτρογεννήτρια</a:t>
            </a:r>
          </a:p>
        </p:txBody>
      </p:sp>
      <p:pic>
        <p:nvPicPr>
          <p:cNvPr id="57347" name="Picture 3" descr="Early 20th century Alternator made in Budapest, Hungary, in the power generating hall of a hydroelectric station.">
            <a:hlinkClick r:id="rId5" tooltip="&quot;Early 20th century Alternator made in Budapest, Hungary, in the power generating hall of a hydroelectric station.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484313"/>
            <a:ext cx="532765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3"/>
    </mc:Choice>
    <mc:Fallback>
      <p:transition spd="slow" advTm="1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FE60-8358-49B1-BB1B-B1DE44EBC48D}" type="slidenum">
              <a:rPr lang="el-GR" altLang="en-US"/>
              <a:pPr/>
              <a:t>37</a:t>
            </a:fld>
            <a:endParaRPr lang="el-GR" altLang="en-US"/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Πετρελαϊκός σταθμός ηλεκτροπαραγωγής</a:t>
            </a:r>
          </a:p>
        </p:txBody>
      </p:sp>
      <p:pic>
        <p:nvPicPr>
          <p:cNvPr id="59395" name="Picture 3" descr="Oil power plant in Iraq">
            <a:hlinkClick r:id="rId5" tooltip="&quot;Oil power plant in Iraq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163" y="1700213"/>
            <a:ext cx="5454650" cy="401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6"/>
    </mc:Choice>
    <mc:Fallback>
      <p:transition spd="slow" advTm="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28F5-1482-4F95-81B7-FD1130A95620}" type="slidenum">
              <a:rPr lang="el-GR" altLang="en-US"/>
              <a:pPr/>
              <a:t>38</a:t>
            </a:fld>
            <a:endParaRPr lang="el-GR" altLang="en-US"/>
          </a:p>
        </p:txBody>
      </p:sp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Σταθμός ηλεκτροπαραγωγής με κάρβουνο</a:t>
            </a:r>
          </a:p>
        </p:txBody>
      </p:sp>
      <p:pic>
        <p:nvPicPr>
          <p:cNvPr id="61443" name="Picture 3" descr="Coal power plant in China">
            <a:hlinkClick r:id="rId5" tooltip="&quot;Coal power plant in China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1650"/>
            <a:ext cx="5905500" cy="424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2"/>
    </mc:Choice>
    <mc:Fallback>
      <p:transition spd="slow" advTm="2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AF05A-31A7-4862-A79F-A331A610D589}" type="slidenum">
              <a:rPr lang="el-GR" altLang="en-US"/>
              <a:pPr/>
              <a:t>39</a:t>
            </a:fld>
            <a:endParaRPr lang="el-GR" altLang="en-US"/>
          </a:p>
        </p:txBody>
      </p:sp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dirty="0"/>
              <a:t>Διπλός ατμοστρόβιλος και </a:t>
            </a:r>
            <a:r>
              <a:rPr lang="el-GR" altLang="en-US" sz="4000" dirty="0" smtClean="0"/>
              <a:t>απαγωγή </a:t>
            </a:r>
            <a:r>
              <a:rPr lang="el-GR" altLang="en-US" sz="4000" dirty="0"/>
              <a:t>καυσαερίων</a:t>
            </a:r>
          </a:p>
        </p:txBody>
      </p:sp>
      <p:pic>
        <p:nvPicPr>
          <p:cNvPr id="63491" name="Picture 3" descr=" GE H Frame, Downward exhaust, 2 way axial flow STG's (Steam Turbine Generator)">
            <a:hlinkClick r:id="rId5" tooltip="&quot; GE H Frame, Downward exhaust, 2 way axial flow STG's (Steam Turbine Generator)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557338"/>
            <a:ext cx="5905500" cy="442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5"/>
    </mc:Choice>
    <mc:Fallback>
      <p:transition spd="slow" advTm="1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dirty="0" smtClean="0"/>
              <a:t>Ενέργεια</a:t>
            </a:r>
            <a:br>
              <a:rPr lang="el-GR" altLang="en-US" dirty="0" smtClean="0"/>
            </a:br>
            <a:r>
              <a:rPr lang="el-GR" altLang="en-US" dirty="0" smtClean="0"/>
              <a:t>εισαγωγικά</a:t>
            </a:r>
            <a:endParaRPr lang="el-GR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"/>
    </mc:Choice>
    <mc:Fallback>
      <p:transition spd="slow" advTm="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F54A-1D91-4440-B9A4-844DF409DA9E}" type="slidenum">
              <a:rPr lang="el-GR" altLang="en-US"/>
              <a:pPr/>
              <a:t>40</a:t>
            </a:fld>
            <a:endParaRPr lang="el-GR" altLang="en-US"/>
          </a:p>
        </p:txBody>
      </p:sp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φωτοβολταϊκά</a:t>
            </a:r>
          </a:p>
        </p:txBody>
      </p:sp>
      <p:pic>
        <p:nvPicPr>
          <p:cNvPr id="65539" name="Picture 3" descr="Small-scale solar power from photovoltaic cells on the roofs of Berlin buildings">
            <a:hlinkClick r:id="rId5" tooltip="&quot;Small-scale solar power from photovoltaic cells on the roofs of Berlin buildings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268759"/>
            <a:ext cx="6120680" cy="45910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3"/>
    </mc:Choice>
    <mc:Fallback>
      <p:transition spd="slow" advTm="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05D6-B567-4943-8B7C-A7AB90F47801}" type="slidenum">
              <a:rPr lang="el-GR" altLang="en-US"/>
              <a:pPr/>
              <a:t>41</a:t>
            </a:fld>
            <a:endParaRPr lang="el-GR" altLang="en-US"/>
          </a:p>
        </p:txBody>
      </p:sp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Γραμμές μεταφοράς ηλεκτρισμού</a:t>
            </a:r>
          </a:p>
        </p:txBody>
      </p:sp>
      <p:pic>
        <p:nvPicPr>
          <p:cNvPr id="67587" name="Picture 3" descr="single_po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0" y="2270125"/>
            <a:ext cx="2635250" cy="3157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latt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0" y="2270125"/>
            <a:ext cx="2635250" cy="3157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9"/>
    </mc:Choice>
    <mc:Fallback>
      <p:transition spd="slow" advTm="1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1796-E65F-4CCC-9BEB-C0F1AB02AD9D}" type="slidenum">
              <a:rPr lang="el-GR" altLang="en-US"/>
              <a:pPr/>
              <a:t>42</a:t>
            </a:fld>
            <a:endParaRPr lang="el-GR" altLang="en-US"/>
          </a:p>
        </p:txBody>
      </p:sp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αεριοστρόβιλος</a:t>
            </a:r>
          </a:p>
        </p:txBody>
      </p:sp>
      <p:pic>
        <p:nvPicPr>
          <p:cNvPr id="69635" name="Picture 3" descr="Gas turbines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268413"/>
            <a:ext cx="7985125" cy="5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1333500" y="2466975"/>
            <a:ext cx="3257550" cy="1800225"/>
            <a:chOff x="2100" y="1365"/>
            <a:chExt cx="5130" cy="2835"/>
          </a:xfrm>
        </p:grpSpPr>
        <p:sp>
          <p:nvSpPr>
            <p:cNvPr id="69637" name="Rectangle 5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7020" y="1365"/>
              <a:ext cx="21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38" name="Rectangle 6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6600" y="2025"/>
              <a:ext cx="21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39" name="Rectangle 7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5010" y="1440"/>
              <a:ext cx="21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40" name="Rectangle 8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5145" y="2595"/>
              <a:ext cx="24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41" name="Rectangle 9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3060" y="2685"/>
              <a:ext cx="21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642" name="Rectangle 10">
              <a:hlinkClick r:id="rId7"/>
            </p:cNvPr>
            <p:cNvSpPr>
              <a:spLocks noChangeArrowheads="1"/>
            </p:cNvSpPr>
            <p:nvPr/>
          </p:nvSpPr>
          <p:spPr bwMode="auto">
            <a:xfrm>
              <a:off x="2100" y="4035"/>
              <a:ext cx="21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3"/>
    </mc:Choice>
    <mc:Fallback>
      <p:transition spd="slow" advTm="1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793E-0A89-4D3B-9805-378458FD2A4B}" type="slidenum">
              <a:rPr lang="el-GR" altLang="en-US"/>
              <a:pPr/>
              <a:t>43</a:t>
            </a:fld>
            <a:endParaRPr lang="el-GR" altLang="en-US"/>
          </a:p>
        </p:txBody>
      </p:sp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Ατμοστρόβιλος</a:t>
            </a:r>
          </a:p>
        </p:txBody>
      </p:sp>
      <p:pic>
        <p:nvPicPr>
          <p:cNvPr id="71683" name="Picture 3" descr="Steam Turbine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12875"/>
            <a:ext cx="5329237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2"/>
    </mc:Choice>
    <mc:Fallback>
      <p:transition spd="slow" advTm="1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FAB8D-5151-4267-831A-24D72A76B79E}" type="slidenum">
              <a:rPr lang="el-GR" altLang="en-US"/>
              <a:pPr/>
              <a:t>44</a:t>
            </a:fld>
            <a:endParaRPr lang="el-GR" altLang="en-US"/>
          </a:p>
        </p:txBody>
      </p:sp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Μηχανή πρόωσης πυραύλων</a:t>
            </a:r>
          </a:p>
        </p:txBody>
      </p:sp>
      <p:pic>
        <p:nvPicPr>
          <p:cNvPr id="73731" name="Picture 3" descr="GPN-2000-00005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0" y="1600200"/>
            <a:ext cx="3581400" cy="449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2"/>
    </mc:Choice>
    <mc:Fallback>
      <p:transition spd="slow" advTm="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73C4-2A8C-44D7-94D7-98B654A2F631}" type="slidenum">
              <a:rPr lang="el-GR" altLang="en-US"/>
              <a:pPr/>
              <a:t>45</a:t>
            </a:fld>
            <a:endParaRPr lang="el-GR" altLang="en-US"/>
          </a:p>
        </p:txBody>
      </p:sp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1600" b="1"/>
              <a:t>Ατμομηχανή του Watt </a:t>
            </a:r>
            <a:r>
              <a:rPr lang="el-GR" altLang="en-US" sz="1600"/>
              <a:t> – </a:t>
            </a:r>
            <a:br>
              <a:rPr lang="el-GR" altLang="en-US" sz="1600"/>
            </a:br>
            <a:r>
              <a:rPr lang="el-GR" altLang="en-US" sz="1600"/>
              <a:t>με τον ξεχωριστό συμπυκνωτή που δεν υπήρχε στην ατμομηχανή του </a:t>
            </a:r>
            <a:r>
              <a:rPr lang="el-GR" altLang="en-US" sz="1600">
                <a:hlinkClick r:id="rId5" tooltip="Newcomen steam engine"/>
              </a:rPr>
              <a:t>Newcomen</a:t>
            </a:r>
            <a:r>
              <a:rPr lang="el-GR" altLang="en-US" sz="1600"/>
              <a:t> 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268413"/>
            <a:ext cx="4322763" cy="5473700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18"/>
    </mc:Choice>
    <mc:Fallback>
      <p:transition spd="slow" advTm="2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FF57-B808-4B67-92BC-0B801C6ABAE1}" type="slidenum">
              <a:rPr lang="el-GR" altLang="en-US"/>
              <a:pPr/>
              <a:t>46</a:t>
            </a:fld>
            <a:endParaRPr lang="el-GR" altLang="en-US"/>
          </a:p>
        </p:txBody>
      </p:sp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000"/>
              <a:t>Newcomen atmospheric engine γιά άντληση νερού από ορυχεία</a:t>
            </a:r>
          </a:p>
        </p:txBody>
      </p:sp>
      <p:pic>
        <p:nvPicPr>
          <p:cNvPr id="77827" name="Picture 3" descr="Newcomen_atmospheric_engine_animation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3687762" cy="5329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3846513" cy="4897437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70"/>
    </mc:Choice>
    <mc:Fallback>
      <p:transition spd="slow" advTm="6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A8AD-58FB-4423-AB7B-72A2D233E161}" type="slidenum">
              <a:rPr lang="el-GR" altLang="en-US"/>
              <a:pPr/>
              <a:t>47</a:t>
            </a:fld>
            <a:endParaRPr lang="el-GR" altLang="en-US"/>
          </a:p>
        </p:txBody>
      </p:sp>
      <p:pic>
        <p:nvPicPr>
          <p:cNvPr id="146434" name="Picture 2" descr="tampa_schema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7723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5888"/>
            <a:ext cx="8229600" cy="487362"/>
          </a:xfrm>
        </p:spPr>
        <p:txBody>
          <a:bodyPr/>
          <a:lstStyle/>
          <a:p>
            <a:r>
              <a:rPr lang="el-GR" altLang="en-US" sz="2400"/>
              <a:t>Ολοκληρωμένο σύστημα συνδυασμένου κύκλου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22"/>
    </mc:Choice>
    <mc:Fallback>
      <p:transition spd="slow" advTm="4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206680" cy="147002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ΔΙΕΘΝΗΣ ΕΠΙΤΡΟΠΗ ΕΝΕΡΓΕΙΑΣ</a:t>
            </a:r>
            <a:br>
              <a:rPr lang="el-GR" dirty="0" smtClean="0"/>
            </a:br>
            <a:r>
              <a:rPr lang="en-US" dirty="0" smtClean="0"/>
              <a:t>IEA : INTERNATIONAL ENERGY AGENCY </a:t>
            </a:r>
            <a:endParaRPr lang="el-GR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7"/>
    </mc:Choice>
    <mc:Fallback>
      <p:transition spd="slow" advTm="2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3298378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Cambria" pitchFamily="18" charset="0"/>
              </a:rPr>
              <a:t>Παγκόσμια Ηλεκτροπαραγωγή ανά καύσιμο</a:t>
            </a:r>
            <a:endParaRPr lang="el-GR" sz="3200" dirty="0">
              <a:latin typeface="Cambria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8767"/>
            <a:ext cx="4450515" cy="68188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17"/>
    </mc:Choice>
    <mc:Fallback>
      <p:transition spd="slow" advTm="9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6600">
                <a:solidFill>
                  <a:srgbClr val="FFFF00"/>
                </a:solidFill>
              </a:rPr>
              <a:t>100 </a:t>
            </a:r>
            <a:r>
              <a:rPr lang="en-GB" sz="6600">
                <a:solidFill>
                  <a:srgbClr val="FFFF00"/>
                </a:solidFill>
              </a:rPr>
              <a:t>kJ </a:t>
            </a:r>
            <a:r>
              <a:rPr lang="el-GR" sz="6600">
                <a:solidFill>
                  <a:srgbClr val="FFFF00"/>
                </a:solidFill>
              </a:rPr>
              <a:t>ΕΝΕΡΓΕΙΑΣ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ΗΛΙΑΚΗ ΑΚΤΙΝΟΒΟΛΙΑ ΣΕ ΣΤΕΓΗ 40</a:t>
            </a:r>
            <a:r>
              <a:rPr lang="en-GB" sz="2000" dirty="0"/>
              <a:t>M</a:t>
            </a:r>
            <a:r>
              <a:rPr lang="en-GB" sz="2000" baseline="30000" dirty="0"/>
              <a:t>2</a:t>
            </a:r>
            <a:r>
              <a:rPr lang="en-GB" sz="2000" dirty="0"/>
              <a:t> </a:t>
            </a:r>
            <a:r>
              <a:rPr lang="el-GR" sz="2000" dirty="0" smtClean="0"/>
              <a:t>σε  </a:t>
            </a:r>
            <a:r>
              <a:rPr lang="el-GR" sz="2000" dirty="0"/>
              <a:t>2.5 </a:t>
            </a:r>
            <a:r>
              <a:rPr lang="en-GB" sz="2000" dirty="0" err="1"/>
              <a:t>secs</a:t>
            </a:r>
            <a:r>
              <a:rPr lang="en-GB" sz="2000" dirty="0"/>
              <a:t>.</a:t>
            </a:r>
            <a:endParaRPr lang="el-GR" sz="2000" dirty="0"/>
          </a:p>
          <a:p>
            <a:pPr eaLnBrk="1" hangingPunct="1">
              <a:lnSpc>
                <a:spcPct val="80000"/>
              </a:lnSpc>
              <a:defRPr/>
            </a:pPr>
            <a:endParaRPr lang="en-GB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FF00"/>
                </a:solidFill>
              </a:rPr>
              <a:t>ΘΕΡΜΟΤΗΤΑ ΑΠΟ ΤΗΝ ΚΑΥΣΗ 3.5 </a:t>
            </a:r>
            <a:r>
              <a:rPr lang="en-GB" sz="2000" dirty="0">
                <a:solidFill>
                  <a:srgbClr val="FFFF00"/>
                </a:solidFill>
              </a:rPr>
              <a:t>gr </a:t>
            </a:r>
            <a:r>
              <a:rPr lang="el-GR" sz="2000" dirty="0">
                <a:solidFill>
                  <a:srgbClr val="FFFF00"/>
                </a:solidFill>
              </a:rPr>
              <a:t>ΚΑΡΒΟΥΝΟΥ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ΘΕΡΜΟΤΗΤΑ ΑΠΟ ΤΗΝ ΚΑΥΣΗ 2.9 </a:t>
            </a:r>
            <a:r>
              <a:rPr lang="en-GB" sz="2000" dirty="0"/>
              <a:t>gr </a:t>
            </a:r>
            <a:r>
              <a:rPr lang="el-GR" sz="2000" dirty="0"/>
              <a:t>ΠΕΤΡΕΛΑΙΟΥ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FF00"/>
                </a:solidFill>
              </a:rPr>
              <a:t>ΔΥΝΑΜΙΚΗ ΕΝΕΡΓΕΙΑ ΣΩΜΑΤΟΣ 1000</a:t>
            </a:r>
            <a:r>
              <a:rPr lang="en-GB" sz="2000" dirty="0">
                <a:solidFill>
                  <a:srgbClr val="FFFF00"/>
                </a:solidFill>
              </a:rPr>
              <a:t>kg </a:t>
            </a:r>
            <a:r>
              <a:rPr lang="el-GR" sz="2000" dirty="0">
                <a:solidFill>
                  <a:srgbClr val="FFFF00"/>
                </a:solidFill>
              </a:rPr>
              <a:t>ΣΕ ΥΨΟΣ 10 </a:t>
            </a:r>
            <a:r>
              <a:rPr lang="en-GB" sz="2000" dirty="0">
                <a:solidFill>
                  <a:srgbClr val="FFFF00"/>
                </a:solidFill>
              </a:rPr>
              <a:t>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ΑΙΟΛΙΚΗ ΕΝΕΡΓΕΙΑ ΑΠΟ Α/Γ,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000" dirty="0"/>
              <a:t>	ΔΙΑΜΕΤΡΟΥ 3</a:t>
            </a:r>
            <a:r>
              <a:rPr lang="en-GB" sz="2000" dirty="0"/>
              <a:t>m</a:t>
            </a:r>
            <a:r>
              <a:rPr lang="el-GR" sz="2000" dirty="0"/>
              <a:t> ΣΕ 20 </a:t>
            </a:r>
            <a:r>
              <a:rPr lang="en-GB" sz="2000" dirty="0"/>
              <a:t>min</a:t>
            </a:r>
            <a:r>
              <a:rPr lang="el-GR" sz="2000" dirty="0"/>
              <a:t> ΜΕ ΑΝΕΜΟ 5 </a:t>
            </a:r>
            <a:r>
              <a:rPr lang="en-GB" sz="2000" dirty="0"/>
              <a:t>m/s</a:t>
            </a:r>
            <a:endParaRPr lang="el-GR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FF00"/>
                </a:solidFill>
              </a:rPr>
              <a:t>ΑΠΟΘΗΚΕΥΜΕΝΗ ΕΝΕΡΓΕΙΑ ΣΕ ΑΥΤΟΚΙΝΗΤΟ 1 ΤΟΝΝΟΥ ΜΕ ΤΑΧΥΤΗΤΑ 50</a:t>
            </a:r>
            <a:r>
              <a:rPr lang="en-GB" sz="2000" dirty="0">
                <a:solidFill>
                  <a:srgbClr val="FFFF00"/>
                </a:solidFill>
              </a:rPr>
              <a:t> km/h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ΘΕΡΜΟΤΗΤΑ ΠΟΥ ΔΙΑΦΕΥΓΕΙ ΑΠΟ 3 ΦΛΥΤΖΑΝΙΑ ΚΑΦΕ (400 </a:t>
            </a:r>
            <a:r>
              <a:rPr lang="en-GB" sz="2000" dirty="0"/>
              <a:t>gr)</a:t>
            </a:r>
            <a:r>
              <a:rPr lang="el-GR" sz="2000" dirty="0"/>
              <a:t> ΟΤΑΝ ΨΥΧΟΝΤΑΙ ΑΠΟ 80</a:t>
            </a:r>
            <a:r>
              <a:rPr lang="el-GR" sz="2000" baseline="30000" dirty="0"/>
              <a:t>Ο</a:t>
            </a:r>
            <a:r>
              <a:rPr lang="en-GB" sz="2000" dirty="0"/>
              <a:t>C </a:t>
            </a:r>
            <a:r>
              <a:rPr lang="el-GR" sz="2000" dirty="0"/>
              <a:t>ΣΕ 20</a:t>
            </a:r>
            <a:r>
              <a:rPr lang="en-GB" sz="2000" baseline="30000" dirty="0"/>
              <a:t>O</a:t>
            </a:r>
            <a:r>
              <a:rPr lang="en-GB" sz="2000" dirty="0"/>
              <a:t>C</a:t>
            </a:r>
            <a:r>
              <a:rPr lang="el-GR" sz="2000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FF00"/>
                </a:solidFill>
              </a:rPr>
              <a:t>ΘΕΡΜΟΤΗΤΑ ΠΟΥ ΑΠΑΙΤΕΙΤΑΙ ΓΙΑ ΤΗΝ ΤΗΞΗ 300 </a:t>
            </a:r>
            <a:r>
              <a:rPr lang="en-GB" sz="2000" dirty="0">
                <a:solidFill>
                  <a:srgbClr val="FFFF00"/>
                </a:solidFill>
              </a:rPr>
              <a:t>gr </a:t>
            </a:r>
            <a:r>
              <a:rPr lang="el-GR" sz="2000" dirty="0">
                <a:solidFill>
                  <a:srgbClr val="FFFF00"/>
                </a:solidFill>
              </a:rPr>
              <a:t>ΠΑΓΟΥ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ΗΛΕΚΤΡΙΚΗ ΕΝΕΡΓΕΙΑ ΑΠΟ ΛΑΜΠΤΗΡΑ 100</a:t>
            </a:r>
            <a:r>
              <a:rPr lang="en-GB" sz="2000" dirty="0"/>
              <a:t>W </a:t>
            </a:r>
            <a:r>
              <a:rPr lang="el-GR" sz="2000" dirty="0"/>
              <a:t>ΠΟΥ ΦΩΤΙΖΕΙ 17</a:t>
            </a:r>
            <a:r>
              <a:rPr lang="en-GB" sz="2000" dirty="0" err="1"/>
              <a:t>mins</a:t>
            </a:r>
            <a:endParaRPr lang="en-GB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>
                <a:solidFill>
                  <a:srgbClr val="FFFF00"/>
                </a:solidFill>
              </a:rPr>
              <a:t>ΠΕΡΙΣΤΡΟΦΙΚΗ ΕΝΕΡΓΕΙΑ ΡΟΤΟΡΑ ΔΙΑΜΕΤΡΟΥ 0.6 </a:t>
            </a:r>
            <a:r>
              <a:rPr lang="en-GB" sz="2000" dirty="0">
                <a:solidFill>
                  <a:srgbClr val="FFFF00"/>
                </a:solidFill>
              </a:rPr>
              <a:t>m</a:t>
            </a:r>
            <a:r>
              <a:rPr lang="el-GR" sz="2000" dirty="0">
                <a:solidFill>
                  <a:srgbClr val="FFFF00"/>
                </a:solidFill>
              </a:rPr>
              <a:t> ΠΑΧΟΥΣ 70 </a:t>
            </a:r>
            <a:r>
              <a:rPr lang="en-GB" sz="2000" dirty="0">
                <a:solidFill>
                  <a:srgbClr val="FFFF00"/>
                </a:solidFill>
              </a:rPr>
              <a:t>mm</a:t>
            </a:r>
            <a:r>
              <a:rPr lang="el-GR" sz="2000" dirty="0">
                <a:solidFill>
                  <a:srgbClr val="FFFF00"/>
                </a:solidFill>
              </a:rPr>
              <a:t> ΠΟΥ ΠΕΡΙΣΤΡΕΦΕΤΑΙ ΜΕ 1500 ΣΤΡΟΦΕΣ ΤΟ ΔΕΥΤΕΡΟΛΕΠΤΟ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000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000" dirty="0"/>
              <a:t>	</a:t>
            </a:r>
            <a:endParaRPr lang="el-GR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9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38"/>
    </mc:Choice>
    <mc:Fallback>
      <p:transition spd="slow" advTm="12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Πρωτογενής προσφορά ενέργειας, 2009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199118"/>
            <a:ext cx="8086725" cy="56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76"/>
    </mc:Choice>
    <mc:Fallback>
      <p:transition spd="slow" advTm="4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>
                <a:latin typeface="Cambria" pitchFamily="18" charset="0"/>
              </a:rPr>
              <a:t>Τομεακή ανάλυση τελικής κατανάλωσης</a:t>
            </a:r>
            <a:endParaRPr lang="el-GR" sz="3600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52057"/>
            <a:ext cx="8039056" cy="560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69"/>
    </mc:Choice>
    <mc:Fallback>
      <p:transition spd="slow" advTm="10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566"/>
            <a:ext cx="9147854" cy="633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916832"/>
            <a:ext cx="4248472" cy="122413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Ηλεκτροπαραγωγή ανά καύσιμο, 2009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4"/>
    </mc:Choice>
    <mc:Fallback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253"/>
            <a:ext cx="9151987" cy="62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Κατανάλωση προϊόντων πετρελαίου, 2009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14"/>
    </mc:Choice>
    <mc:Fallback>
      <p:transition spd="slow" advTm="6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" y="471797"/>
            <a:ext cx="9161038" cy="638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5400600" cy="70609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Παραγωγή ενέργειας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82"/>
    </mc:Choice>
    <mc:Fallback>
      <p:transition spd="slow" advTm="6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494451"/>
            <a:ext cx="9116413" cy="64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6480720" cy="92211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Πρωτογενής προσφορά ενέργειας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0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2"/>
    </mc:Choice>
    <mc:Fallback>
      <p:transition spd="slow" advTm="3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Ενέργεια-Ισχύς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l-GR" dirty="0" smtClean="0"/>
              <a:t>Ο ανθρώπινος εγκέφαλος χρειάζεται ισχύ ίση με 10-</a:t>
            </a:r>
            <a:r>
              <a:rPr lang="en-US" dirty="0" smtClean="0"/>
              <a:t>Watt </a:t>
            </a:r>
            <a:r>
              <a:rPr lang="el-GR" dirty="0" smtClean="0"/>
              <a:t>λαμπτήρα.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Αν κάποιος φωνάζει γιά 8 χρόνια, 7 μήνες, και 6 ημέρες, θα παρήγαγε αρκετή ηχητική ενέργεια γιά να ζεστάνει ένα </a:t>
            </a:r>
            <a:r>
              <a:rPr lang="el-GR" dirty="0" err="1" smtClean="0"/>
              <a:t>φλυτζάνι</a:t>
            </a:r>
            <a:r>
              <a:rPr lang="el-GR" dirty="0" smtClean="0"/>
              <a:t> καφέ. 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l-GR" dirty="0" smtClean="0"/>
              <a:t>Ένα λίτρο πετρελαίου περιέχει </a:t>
            </a:r>
            <a:r>
              <a:rPr lang="en-US" dirty="0" smtClean="0"/>
              <a:t>8.8kWh </a:t>
            </a:r>
            <a:r>
              <a:rPr lang="el-GR" dirty="0" smtClean="0"/>
              <a:t>χρήσιμης ενέργειας ίσης με 120 ώρες ανθρώπινης εργασίας (5 εικοσιτετράωρα)</a:t>
            </a:r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Πρωταθλητές ποδηλασίας μπορούν να παράγουν, γιά μικρά χρονικά διαστήματα, ισχύ ίση ή μεγαλύτερη από </a:t>
            </a:r>
            <a:r>
              <a:rPr lang="en-US" dirty="0" smtClean="0"/>
              <a:t>1,000 Watts.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960EB-4B10-45A1-9D8B-5988383749A8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97"/>
    </mc:Choice>
    <mc:Fallback>
      <p:transition spd="slow" advTm="6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5400">
                <a:solidFill>
                  <a:srgbClr val="FFFF00"/>
                </a:solidFill>
              </a:rPr>
              <a:t>ΕΝΕΡΓΕΙΑ : ΚΛΙΜΑΚΕΣ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/>
              <a:t>1 </a:t>
            </a:r>
            <a:r>
              <a:rPr lang="en-GB"/>
              <a:t>KWh:</a:t>
            </a:r>
            <a:r>
              <a:rPr lang="el-GR"/>
              <a:t>		ηλεκτρικό μάτι γιά 1 ώρα</a:t>
            </a:r>
            <a:endParaRPr lang="en-GB"/>
          </a:p>
          <a:p>
            <a:pPr eaLnBrk="1" hangingPunct="1">
              <a:lnSpc>
                <a:spcPct val="90000"/>
              </a:lnSpc>
              <a:defRPr/>
            </a:pPr>
            <a:r>
              <a:rPr lang="en-GB"/>
              <a:t>1 MWh:</a:t>
            </a:r>
            <a:r>
              <a:rPr lang="el-GR"/>
              <a:t>		αυτοκίνητο γιά 1000 </a:t>
            </a:r>
            <a:r>
              <a:rPr lang="en-GB"/>
              <a:t>km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/>
              <a:t>25 TWh:</a:t>
            </a:r>
            <a:r>
              <a:rPr lang="el-GR"/>
              <a:t>	ετήσια κατανάλωση χώρας</a:t>
            </a:r>
            <a:endParaRPr lang="en-GB"/>
          </a:p>
          <a:p>
            <a:pPr eaLnBrk="1" hangingPunct="1">
              <a:lnSpc>
                <a:spcPct val="90000"/>
              </a:lnSpc>
              <a:defRPr/>
            </a:pPr>
            <a:endParaRPr lang="en-GB"/>
          </a:p>
          <a:p>
            <a:pPr eaLnBrk="1" hangingPunct="1">
              <a:lnSpc>
                <a:spcPct val="90000"/>
              </a:lnSpc>
              <a:defRPr/>
            </a:pPr>
            <a:r>
              <a:rPr lang="en-GB"/>
              <a:t>1KW:</a:t>
            </a:r>
            <a:r>
              <a:rPr lang="el-GR"/>
              <a:t>		ισχύς ψυκτικού μηχανήματος</a:t>
            </a:r>
            <a:endParaRPr lang="en-GB"/>
          </a:p>
          <a:p>
            <a:pPr eaLnBrk="1" hangingPunct="1">
              <a:lnSpc>
                <a:spcPct val="90000"/>
              </a:lnSpc>
              <a:defRPr/>
            </a:pPr>
            <a:r>
              <a:rPr lang="en-GB"/>
              <a:t>10 KW:</a:t>
            </a:r>
            <a:r>
              <a:rPr lang="el-GR"/>
              <a:t>		ισχύς τρακτέρ</a:t>
            </a:r>
            <a:endParaRPr lang="en-GB"/>
          </a:p>
          <a:p>
            <a:pPr eaLnBrk="1" hangingPunct="1">
              <a:lnSpc>
                <a:spcPct val="90000"/>
              </a:lnSpc>
              <a:defRPr/>
            </a:pPr>
            <a:r>
              <a:rPr lang="en-GB"/>
              <a:t>1 MW:</a:t>
            </a:r>
            <a:r>
              <a:rPr lang="el-GR"/>
              <a:t>		θερμικός σταθμός γιά πόλη 			20,000 κατοίκων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9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58"/>
    </mc:Choice>
    <mc:Fallback>
      <p:transition spd="slow" advTm="5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5E92-F800-43C0-AEC1-A75326D26320}" type="slidenum">
              <a:rPr lang="el-GR" altLang="en-US"/>
              <a:pPr/>
              <a:t>8</a:t>
            </a:fld>
            <a:endParaRPr lang="el-GR" altLang="en-US"/>
          </a:p>
        </p:txBody>
      </p:sp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Ενέργεια στο παρελθόν</a:t>
            </a: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483768" y="1794520"/>
            <a:ext cx="3024336" cy="3268960"/>
          </a:xfrm>
        </p:spPr>
        <p:txBody>
          <a:bodyPr/>
          <a:lstStyle/>
          <a:p>
            <a:r>
              <a:rPr lang="el-GR" altLang="en-US" sz="3600" dirty="0">
                <a:latin typeface="Cambria" panose="02040503050406030204" pitchFamily="18" charset="0"/>
              </a:rPr>
              <a:t>Μυϊκή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Ζώων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Ξύλου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Νερού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Ανέμου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34"/>
    </mc:Choice>
    <mc:Fallback>
      <p:transition spd="slow" advTm="2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4339-2A9F-433B-926C-3675E8511340}" type="slidenum">
              <a:rPr lang="el-GR" altLang="en-US"/>
              <a:pPr/>
              <a:t>9</a:t>
            </a:fld>
            <a:endParaRPr lang="el-GR" altLang="en-US"/>
          </a:p>
        </p:txBody>
      </p:sp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/>
              <a:t>Ενέργεια σήμερα στον καταναλωτή 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619672" y="1600200"/>
            <a:ext cx="7222703" cy="4498975"/>
          </a:xfrm>
        </p:spPr>
        <p:txBody>
          <a:bodyPr/>
          <a:lstStyle/>
          <a:p>
            <a:r>
              <a:rPr lang="el-GR" altLang="en-US" sz="3600" dirty="0">
                <a:latin typeface="Cambria" panose="02040503050406030204" pitchFamily="18" charset="0"/>
              </a:rPr>
              <a:t>Ηλεκτρισμός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Βενζίνη και πετρέλαιο</a:t>
            </a:r>
          </a:p>
          <a:p>
            <a:r>
              <a:rPr lang="el-GR" altLang="en-US" sz="3600" dirty="0">
                <a:latin typeface="Cambria" panose="02040503050406030204" pitchFamily="18" charset="0"/>
              </a:rPr>
              <a:t>Φυσικό </a:t>
            </a:r>
            <a:r>
              <a:rPr lang="el-GR" altLang="en-US" sz="3600" dirty="0" smtClean="0">
                <a:latin typeface="Cambria" panose="02040503050406030204" pitchFamily="18" charset="0"/>
              </a:rPr>
              <a:t>αέριο</a:t>
            </a:r>
          </a:p>
          <a:p>
            <a:r>
              <a:rPr lang="el-GR" altLang="en-US" sz="3600" dirty="0" smtClean="0">
                <a:latin typeface="Cambria" panose="02040503050406030204" pitchFamily="18" charset="0"/>
              </a:rPr>
              <a:t>Βιομάζα</a:t>
            </a:r>
          </a:p>
          <a:p>
            <a:r>
              <a:rPr lang="el-GR" altLang="en-US" sz="3600" dirty="0" smtClean="0">
                <a:latin typeface="Cambria" panose="02040503050406030204" pitchFamily="18" charset="0"/>
              </a:rPr>
              <a:t>Θερμότητα</a:t>
            </a:r>
          </a:p>
          <a:p>
            <a:endParaRPr lang="el-GR" altLang="en-US" sz="3600" dirty="0">
              <a:latin typeface="Cambria" panose="02040503050406030204" pitchFamily="18" charset="0"/>
            </a:endParaRPr>
          </a:p>
          <a:p>
            <a:endParaRPr lang="el-GR" altLang="en-US" sz="3600" dirty="0"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1"/>
    </mc:Choice>
    <mc:Fallback>
      <p:transition spd="slow" advTm="2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249</TotalTime>
  <Words>678</Words>
  <Application>Microsoft Office PowerPoint</Application>
  <PresentationFormat>On-screen Show (4:3)</PresentationFormat>
  <Paragraphs>295</Paragraphs>
  <Slides>55</Slides>
  <Notes>41</Notes>
  <HiddenSlides>0</HiddenSlides>
  <MMClips>55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Compass</vt:lpstr>
      <vt:lpstr>ΕΝΕΡΓΕΙΑ ΚΑΙ ΠΕΡΙΒΑΛΛΟΝ</vt:lpstr>
      <vt:lpstr>PowerPoint Presentation</vt:lpstr>
      <vt:lpstr>PowerPoint Presentation</vt:lpstr>
      <vt:lpstr>Ενέργεια εισαγωγικά</vt:lpstr>
      <vt:lpstr>100 kJ ΕΝΕΡΓΕΙΑΣ</vt:lpstr>
      <vt:lpstr>Ενέργεια-Ισχύς</vt:lpstr>
      <vt:lpstr>ΕΝΕΡΓΕΙΑ : ΚΛΙΜΑΚΕΣ</vt:lpstr>
      <vt:lpstr>Ενέργεια στο παρελθόν</vt:lpstr>
      <vt:lpstr>Ενέργεια σήμερα στον καταναλωτή </vt:lpstr>
      <vt:lpstr>Απόδοση ηλεκτροπαραγωγής</vt:lpstr>
      <vt:lpstr>Παραγωγή ενέργειας</vt:lpstr>
      <vt:lpstr>Πηγές ενέργειας</vt:lpstr>
      <vt:lpstr>Καύσιμα από απολιθώματα</vt:lpstr>
      <vt:lpstr>Πυρηνική ενέργεια</vt:lpstr>
      <vt:lpstr>Ηλιακή ενέργεια</vt:lpstr>
      <vt:lpstr>Πρωτογενής και δευτερογενής ενέργεια</vt:lpstr>
      <vt:lpstr>Μετατροπές ενέργειας</vt:lpstr>
      <vt:lpstr>Ηλεκτροπαραγωγή και συμπαραγωγή θερμότητας-ηλεκτρισμού</vt:lpstr>
      <vt:lpstr>μετατροπές</vt:lpstr>
      <vt:lpstr>μονάδες</vt:lpstr>
      <vt:lpstr>Παραγωγή ηλεκτρισμού</vt:lpstr>
      <vt:lpstr>PowerPoint Presentation</vt:lpstr>
      <vt:lpstr>ΗΛΕΚΤΡΙΚΗ ΕΝΕΡΓΕΙΑ:  ΠΛΕΟΝΕΚΤΗΜΑΤΑ &amp; ΜΕΙΟΝΕΚΤΗΜΑΤΑ ΠΗΓΩΝ</vt:lpstr>
      <vt:lpstr>μετατροπή για ηλεκτροπαραγωγή</vt:lpstr>
      <vt:lpstr>ΒΑΣΙΚΕΣ ΜΟΡΦΕΣ ΕΝΕΡΓΕΙΑΣ</vt:lpstr>
      <vt:lpstr>Θερμικές μηχανές και η απόδοση τους</vt:lpstr>
      <vt:lpstr>Θερμοδυναμικοί κύκλοι γιά παραγωγή ηλεκτρισμού</vt:lpstr>
      <vt:lpstr>Αεριοστρόβιλος με συμπιεστή</vt:lpstr>
      <vt:lpstr>Συνδυασμένος κύκλος: αεριοστρόβιλος και ατμοστρόβιλος</vt:lpstr>
      <vt:lpstr>Αποθέματα καυσίμων - πετρέλαιο</vt:lpstr>
      <vt:lpstr>Καύση μεθανίου</vt:lpstr>
      <vt:lpstr>Καύση αλκανών </vt:lpstr>
      <vt:lpstr>Ρύπανση από καύση</vt:lpstr>
      <vt:lpstr>Έλεγχος ρύπανσης</vt:lpstr>
      <vt:lpstr>Φορητή ηλεκτρογεννήτρια με πετρέλαιο/βενζίνη</vt:lpstr>
      <vt:lpstr>ηλεκτρογεννήτρια</vt:lpstr>
      <vt:lpstr>Πετρελαϊκός σταθμός ηλεκτροπαραγωγής</vt:lpstr>
      <vt:lpstr>Σταθμός ηλεκτροπαραγωγής με κάρβουνο</vt:lpstr>
      <vt:lpstr>Διπλός ατμοστρόβιλος και απαγωγή καυσαερίων</vt:lpstr>
      <vt:lpstr>φωτοβολταϊκά</vt:lpstr>
      <vt:lpstr>Γραμμές μεταφοράς ηλεκτρισμού</vt:lpstr>
      <vt:lpstr>αεριοστρόβιλος</vt:lpstr>
      <vt:lpstr>Ατμοστρόβιλος</vt:lpstr>
      <vt:lpstr>Μηχανή πρόωσης πυραύλων</vt:lpstr>
      <vt:lpstr>Ατμομηχανή του Watt  –  με τον ξεχωριστό συμπυκνωτή που δεν υπήρχε στην ατμομηχανή του Newcomen </vt:lpstr>
      <vt:lpstr>Newcomen atmospheric engine γιά άντληση νερού από ορυχεία</vt:lpstr>
      <vt:lpstr>Ολοκληρωμένο σύστημα συνδυασμένου κύκλου</vt:lpstr>
      <vt:lpstr>ΔΙΕΘΝΗΣ ΕΠΙΤΡΟΠΗ ΕΝΕΡΓΕΙΑΣ IEA : INTERNATIONAL ENERGY AGENCY </vt:lpstr>
      <vt:lpstr>Παγκόσμια Ηλεκτροπαραγωγή ανά καύσιμο</vt:lpstr>
      <vt:lpstr>Πρωτογενής προσφορά ενέργειας, 2009</vt:lpstr>
      <vt:lpstr>Τομεακή ανάλυση τελικής κατανάλωσης</vt:lpstr>
      <vt:lpstr>Ηλεκτροπαραγωγή ανά καύσιμο, 2009</vt:lpstr>
      <vt:lpstr>Κατανάλωση προϊόντων πετρελαίου, 2009</vt:lpstr>
      <vt:lpstr>Παραγωγή ενέργειας</vt:lpstr>
      <vt:lpstr>Πρωτογενής προσφορά ενέργειας</vt:lpstr>
    </vt:vector>
  </TitlesOfParts>
  <Company>University of the Aegean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and environment</dc:title>
  <dc:creator>Dias Haralambopoulos</dc:creator>
  <cp:lastModifiedBy>Dias Haralambopoulos</cp:lastModifiedBy>
  <cp:revision>20</cp:revision>
  <dcterms:created xsi:type="dcterms:W3CDTF">2007-03-06T08:28:37Z</dcterms:created>
  <dcterms:modified xsi:type="dcterms:W3CDTF">2015-03-08T14:49:30Z</dcterms:modified>
</cp:coreProperties>
</file>