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" lastIdx="2" clrIdx="0"/>
  <p:cmAuthor id="1" name="bofy" initials="b" lastIdx="1" clrIdx="1">
    <p:extLst>
      <p:ext uri="{19B8F6BF-5375-455C-9EA6-DF929625EA0E}">
        <p15:presenceInfo xmlns:p15="http://schemas.microsoft.com/office/powerpoint/2012/main" userId="bof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77" autoAdjust="0"/>
    <p:restoredTop sz="99309" autoAdjust="0"/>
  </p:normalViewPr>
  <p:slideViewPr>
    <p:cSldViewPr>
      <p:cViewPr varScale="1">
        <p:scale>
          <a:sx n="116" d="100"/>
          <a:sy n="116" d="100"/>
        </p:scale>
        <p:origin x="165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8-29T17:31:51.342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FDC6A37-8AF0-4305-8349-F040309415CD}" type="datetimeFigureOut">
              <a:rPr lang="el-GR"/>
              <a:pPr>
                <a:defRPr/>
              </a:pPr>
              <a:t>14/7/2015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noProof="0" smtClean="0"/>
              <a:t>Στυλ υποδείγματος κειμένου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  <a:endParaRPr lang="el-GR" noProof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CD70836-D639-42E4-B850-0465C0D4E5A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018390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Θέση εικόνας διαφάνειας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l-GR" smtClean="0">
              <a:solidFill>
                <a:srgbClr val="FF0000"/>
              </a:solidFill>
            </a:endParaRPr>
          </a:p>
        </p:txBody>
      </p:sp>
      <p:sp>
        <p:nvSpPr>
          <p:cNvPr id="15363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D7E8AB-54B7-4B4B-8A68-3F4EDD44A7C8}" type="slidenum">
              <a:rPr lang="el-G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l-GR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7177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Capitalism with a human face </a:t>
            </a:r>
          </a:p>
          <a:p>
            <a:r>
              <a:rPr lang="en-US" dirty="0" smtClean="0"/>
              <a:t>May</a:t>
            </a:r>
            <a:r>
              <a:rPr lang="en-US" baseline="0" dirty="0" smtClean="0"/>
              <a:t> 68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39874-F776-4EA1-8C71-977BE3AFBDD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368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Grassroots self-organized</a:t>
            </a:r>
            <a:r>
              <a:rPr lang="en-US" baseline="0" dirty="0" smtClean="0"/>
              <a:t> different</a:t>
            </a:r>
          </a:p>
          <a:p>
            <a:r>
              <a:rPr lang="en-US" baseline="0" dirty="0" smtClean="0"/>
              <a:t>This is happening it is not about to happen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39874-F776-4EA1-8C71-977BE3AFBDD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61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Holistic, Social, Cyclic, Safe, Effective and Local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39874-F776-4EA1-8C71-977BE3AFBDD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923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Sustainability is the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Ithaka</a:t>
            </a:r>
            <a:r>
              <a:rPr lang="en-US" baseline="0" dirty="0" smtClean="0"/>
              <a:t> of our times. We might never but…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39874-F776-4EA1-8C71-977BE3AFBDD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78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Holistic deconstruction</a:t>
            </a:r>
            <a:r>
              <a:rPr lang="en-US" baseline="0" dirty="0" smtClean="0"/>
              <a:t> if possible</a:t>
            </a:r>
          </a:p>
          <a:p>
            <a:r>
              <a:rPr lang="en-US" baseline="0" dirty="0" smtClean="0"/>
              <a:t>Reductionism and determinism are part of the previous era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39874-F776-4EA1-8C71-977BE3AFBDD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408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39874-F776-4EA1-8C71-977BE3AFBDD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51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Donation–based crowdfunding/Peer–to–peer online fundraising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Peer–to–peer lending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Peer–to–business lending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Invoice trading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Equity–based crowdfunding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Reward–based crowdfunding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Debt–based securities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Revenue/Profit sharing crowdfunding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Microfinance/Community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Shares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Crypto-currency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39874-F776-4EA1-8C71-977BE3AFBDD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477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Misfit economy</a:t>
            </a:r>
          </a:p>
          <a:p>
            <a:r>
              <a:rPr lang="en-US" baseline="0" dirty="0" err="1" smtClean="0"/>
              <a:t>Uber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AirBnB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vs</a:t>
            </a:r>
            <a:r>
              <a:rPr lang="en-US" baseline="0" dirty="0" smtClean="0"/>
              <a:t> the state (social Darwinism?) or the hegemony trying to control emerging new models</a:t>
            </a:r>
          </a:p>
          <a:p>
            <a:r>
              <a:rPr lang="en-US" baseline="0" dirty="0" smtClean="0"/>
              <a:t>Emerging economies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39874-F776-4EA1-8C71-977BE3AFBDD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386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Democratising</a:t>
            </a:r>
            <a:r>
              <a:rPr lang="en-US" baseline="0" dirty="0" smtClean="0"/>
              <a:t> innovation</a:t>
            </a:r>
          </a:p>
          <a:p>
            <a:r>
              <a:rPr lang="en-US" baseline="0" dirty="0" smtClean="0"/>
              <a:t>Pre selecting what you want</a:t>
            </a:r>
          </a:p>
          <a:p>
            <a:r>
              <a:rPr lang="en-US" baseline="0" dirty="0" smtClean="0"/>
              <a:t>Stepping stone</a:t>
            </a:r>
          </a:p>
          <a:p>
            <a:r>
              <a:rPr lang="en-US" baseline="0" dirty="0" smtClean="0"/>
              <a:t>Start-ups and new ways of working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39874-F776-4EA1-8C71-977BE3AFBDD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47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3d printing </a:t>
            </a:r>
            <a:r>
              <a:rPr lang="en-US" dirty="0" err="1" smtClean="0"/>
              <a:t>cnc</a:t>
            </a:r>
            <a:r>
              <a:rPr lang="en-US" baseline="0" dirty="0" smtClean="0"/>
              <a:t> 3d scanning open electronics </a:t>
            </a:r>
          </a:p>
          <a:p>
            <a:r>
              <a:rPr lang="en-US" baseline="0" dirty="0" smtClean="0"/>
              <a:t>Fab labs</a:t>
            </a:r>
          </a:p>
          <a:p>
            <a:r>
              <a:rPr lang="en-US" baseline="0" dirty="0" err="1" smtClean="0"/>
              <a:t>Shapeways</a:t>
            </a:r>
            <a:endParaRPr lang="en-US" baseline="0" dirty="0" smtClean="0"/>
          </a:p>
          <a:p>
            <a:r>
              <a:rPr lang="en-US" baseline="0" dirty="0" smtClean="0"/>
              <a:t>How does that affect out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39874-F776-4EA1-8C71-977BE3AFBDD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71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Θέση εικόνας διαφάνειας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smtClean="0"/>
              <a:t> </a:t>
            </a:r>
          </a:p>
        </p:txBody>
      </p:sp>
      <p:sp>
        <p:nvSpPr>
          <p:cNvPr id="17411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E26EAA-23B9-4D40-A7F0-C94D52A49BA6}" type="slidenum">
              <a:rPr lang="el-G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l-GR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8440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Open design</a:t>
            </a:r>
          </a:p>
          <a:p>
            <a:r>
              <a:rPr lang="en-US" dirty="0" smtClean="0"/>
              <a:t>Ideological</a:t>
            </a:r>
            <a:r>
              <a:rPr lang="en-US" baseline="0" dirty="0" smtClean="0"/>
              <a:t> part</a:t>
            </a:r>
          </a:p>
          <a:p>
            <a:r>
              <a:rPr lang="en-US" baseline="0" dirty="0" smtClean="0"/>
              <a:t>Wisdom of crowds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39874-F776-4EA1-8C71-977BE3AFBDD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254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Open source challenges existing</a:t>
            </a:r>
            <a:r>
              <a:rPr lang="en-US" baseline="0" dirty="0" smtClean="0"/>
              <a:t> material culture and the institution of property</a:t>
            </a:r>
          </a:p>
          <a:p>
            <a:r>
              <a:rPr lang="en-US" baseline="0" dirty="0" smtClean="0"/>
              <a:t>And improves designs</a:t>
            </a:r>
          </a:p>
          <a:p>
            <a:r>
              <a:rPr lang="en-US" baseline="0" dirty="0" smtClean="0"/>
              <a:t>But what about accountability?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39874-F776-4EA1-8C71-977BE3AFBDD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997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Co-design</a:t>
            </a:r>
            <a:r>
              <a:rPr lang="en-US" baseline="0" dirty="0" smtClean="0"/>
              <a:t> craft?</a:t>
            </a:r>
          </a:p>
          <a:p>
            <a:r>
              <a:rPr lang="en-US" baseline="0" dirty="0" smtClean="0"/>
              <a:t>New (old) material culture</a:t>
            </a:r>
          </a:p>
          <a:p>
            <a:r>
              <a:rPr lang="en-US" baseline="0" dirty="0" smtClean="0"/>
              <a:t>repair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39874-F776-4EA1-8C71-977BE3AFBDD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622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Calibri" panose="020F0502020204030204" pitchFamily="34" charset="0"/>
              </a:rPr>
              <a:t>Intangibility 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Inseparability 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Heterogeneity</a:t>
            </a:r>
          </a:p>
          <a:p>
            <a:r>
              <a:rPr lang="en-US" sz="1200" dirty="0" smtClean="0">
                <a:latin typeface="Calibri" panose="020F0502020204030204" pitchFamily="34" charset="0"/>
              </a:rPr>
              <a:t>Perishability</a:t>
            </a:r>
            <a:endParaRPr lang="en-US" dirty="0" smtClean="0"/>
          </a:p>
          <a:p>
            <a:r>
              <a:rPr lang="en-US" dirty="0" smtClean="0"/>
              <a:t>Service design</a:t>
            </a:r>
            <a:r>
              <a:rPr lang="en-US" baseline="0" dirty="0" smtClean="0"/>
              <a:t> is craft practice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39874-F776-4EA1-8C71-977BE3AFBDD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434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Atoms to bits</a:t>
            </a:r>
          </a:p>
          <a:p>
            <a:r>
              <a:rPr lang="en-US" dirty="0" smtClean="0"/>
              <a:t>Sharing economy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39874-F776-4EA1-8C71-977BE3AFBDD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216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Social innovation is broader than it was when it first started.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39874-F776-4EA1-8C71-977BE3AFBDD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565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Θέση εικόνας διαφάνειας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l-GR" smtClean="0"/>
          </a:p>
        </p:txBody>
      </p:sp>
      <p:sp>
        <p:nvSpPr>
          <p:cNvPr id="19459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E21D40-69A3-4BE8-A097-6F80CE983272}" type="slidenum">
              <a:rPr lang="el-G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l-GR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042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Zeus – </a:t>
            </a:r>
            <a:r>
              <a:rPr lang="en-US" dirty="0" err="1" smtClean="0"/>
              <a:t>Ifaistos</a:t>
            </a:r>
            <a:r>
              <a:rPr lang="en-US" dirty="0" smtClean="0"/>
              <a:t> – Athena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39874-F776-4EA1-8C71-977BE3AFBDD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695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Envrinomentalism</a:t>
            </a:r>
            <a:r>
              <a:rPr lang="en-US" baseline="0" dirty="0" smtClean="0"/>
              <a:t> gaining  </a:t>
            </a:r>
            <a:r>
              <a:rPr lang="en-US" baseline="0" dirty="0" err="1" smtClean="0"/>
              <a:t>tracktion</a:t>
            </a:r>
            <a:r>
              <a:rPr lang="en-US" baseline="0" dirty="0" smtClean="0"/>
              <a:t> due to our fuckups also spacemen going to space and taking photos also silent spring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39874-F776-4EA1-8C71-977BE3AFBDD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805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Consumption</a:t>
            </a:r>
            <a:r>
              <a:rPr lang="en-US" baseline="0" dirty="0" smtClean="0"/>
              <a:t> as an addiction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 good life</a:t>
            </a:r>
          </a:p>
          <a:p>
            <a:r>
              <a:rPr lang="en-US" dirty="0" smtClean="0"/>
              <a:t>Being and having and flourishing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39874-F776-4EA1-8C71-977BE3AFBDD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76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Symbolic economy, made up money</a:t>
            </a:r>
            <a:r>
              <a:rPr lang="en-US" baseline="0" dirty="0" smtClean="0"/>
              <a:t> taking charge of our lives</a:t>
            </a:r>
          </a:p>
          <a:p>
            <a:r>
              <a:rPr lang="en-US" baseline="0" dirty="0" smtClean="0"/>
              <a:t>Creating value in symbolic artifacts reducing the value of physical artifacts.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39874-F776-4EA1-8C71-977BE3AFBDD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816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Commodity fetishism</a:t>
            </a:r>
          </a:p>
          <a:p>
            <a:r>
              <a:rPr lang="en-US" dirty="0" smtClean="0"/>
              <a:t>Status</a:t>
            </a:r>
            <a:r>
              <a:rPr lang="en-US" baseline="0" dirty="0" smtClean="0"/>
              <a:t> symbols</a:t>
            </a:r>
          </a:p>
          <a:p>
            <a:r>
              <a:rPr lang="en-US" dirty="0" smtClean="0"/>
              <a:t>Not a natural part of the human condition, see nomads</a:t>
            </a:r>
          </a:p>
          <a:p>
            <a:r>
              <a:rPr lang="en-US" dirty="0" smtClean="0"/>
              <a:t>Marxism</a:t>
            </a:r>
            <a:r>
              <a:rPr lang="en-US" baseline="0" dirty="0" smtClean="0"/>
              <a:t> did not transcend this either</a:t>
            </a:r>
          </a:p>
          <a:p>
            <a:r>
              <a:rPr lang="en-US" baseline="0" dirty="0" smtClean="0"/>
              <a:t>Material culture</a:t>
            </a:r>
          </a:p>
          <a:p>
            <a:r>
              <a:rPr lang="en-US" baseline="0" dirty="0" smtClean="0"/>
              <a:t>Maslow or Max </a:t>
            </a:r>
            <a:r>
              <a:rPr lang="en-US" baseline="0" dirty="0" err="1" smtClean="0"/>
              <a:t>neef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39874-F776-4EA1-8C71-977BE3AFBDD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346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Divisions between rich and poor keep growing</a:t>
            </a:r>
            <a:r>
              <a:rPr lang="en-US" baseline="0" dirty="0" smtClean="0"/>
              <a:t> in developed and developing countries</a:t>
            </a:r>
          </a:p>
          <a:p>
            <a:r>
              <a:rPr lang="en-US" baseline="0" dirty="0" smtClean="0"/>
              <a:t>A new age of rational(</a:t>
            </a:r>
            <a:r>
              <a:rPr lang="en-US" baseline="0" dirty="0" err="1" smtClean="0"/>
              <a:t>ised</a:t>
            </a:r>
            <a:r>
              <a:rPr lang="en-US" baseline="0" dirty="0" smtClean="0"/>
              <a:t>) insanity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E39874-F776-4EA1-8C71-977BE3AFBDD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73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744282-4514-4B2A-99A1-5B98967818DE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  <p:sp>
        <p:nvSpPr>
          <p:cNvPr id="4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25ABF-F74C-4F53-892E-44626DE3D6FE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78F85-0E20-4CBD-B297-18DA4FB1432F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B5DD0-9E23-473A-9D08-C7A2F8E24656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D89BC-6853-47B0-AADE-2CDD5B729A2F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E3F75-AFFD-4081-91C9-FE36194D2C71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rtlCol="0">
            <a:normAutofit/>
          </a:bodyPr>
          <a:lstStyle>
            <a:lvl1pPr>
              <a:defRPr lang="el-GR"/>
            </a:lvl1pPr>
          </a:lstStyle>
          <a:p>
            <a:pPr lvl="0"/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5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5BFF9-5749-4B1E-B707-69D994B8F60C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rtlCol="0">
            <a:normAutofit/>
          </a:bodyPr>
          <a:lstStyle>
            <a:lvl1pPr>
              <a:defRPr lang="el-GR"/>
            </a:lvl1pPr>
          </a:lstStyle>
          <a:p>
            <a:pPr lvl="0"/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5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F5542-3421-4CEA-A516-C5473EDB5C5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αριθμού διαφάνειας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5321F-1C45-495F-92F0-51D3BCC7D66F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Θέση τίτλου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Στυλ κύριου τίτλου</a:t>
            </a:r>
          </a:p>
        </p:txBody>
      </p:sp>
      <p:sp>
        <p:nvSpPr>
          <p:cNvPr id="1027" name="Θέση κειμένου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C3E15C-D21C-4297-AA94-D9CEBA128DA8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Τίτλος 1"/>
          <p:cNvSpPr>
            <a:spLocks noGrp="1"/>
          </p:cNvSpPr>
          <p:nvPr>
            <p:ph type="ctrTitle"/>
          </p:nvPr>
        </p:nvSpPr>
        <p:spPr>
          <a:xfrm>
            <a:off x="755650" y="1916113"/>
            <a:ext cx="7559675" cy="1152525"/>
          </a:xfrm>
        </p:spPr>
        <p:txBody>
          <a:bodyPr/>
          <a:lstStyle/>
          <a:p>
            <a:pPr eaLnBrk="1" hangingPunct="1"/>
            <a:r>
              <a:rPr lang="el-GR" sz="3200" dirty="0">
                <a:latin typeface="Arial" charset="0"/>
              </a:rPr>
              <a:t/>
            </a:r>
            <a:br>
              <a:rPr lang="el-GR" sz="3200" dirty="0">
                <a:latin typeface="Arial" charset="0"/>
              </a:rPr>
            </a:br>
            <a:r>
              <a:rPr lang="el-GR" sz="3200" dirty="0">
                <a:latin typeface="Arial" charset="0"/>
              </a:rPr>
              <a:t>Αειφόρος σχεδίαση </a:t>
            </a:r>
            <a:br>
              <a:rPr lang="el-GR" sz="3200" dirty="0">
                <a:latin typeface="Arial" charset="0"/>
              </a:rPr>
            </a:br>
            <a:endParaRPr lang="el-GR" sz="3200" dirty="0" smtClean="0">
              <a:latin typeface="Arial" charset="0"/>
            </a:endParaRPr>
          </a:p>
        </p:txBody>
      </p:sp>
      <p:sp>
        <p:nvSpPr>
          <p:cNvPr id="14338" name="Υπότιτλος 2"/>
          <p:cNvSpPr>
            <a:spLocks noGrp="1"/>
          </p:cNvSpPr>
          <p:nvPr>
            <p:ph type="subTitle" idx="1"/>
          </p:nvPr>
        </p:nvSpPr>
        <p:spPr>
          <a:xfrm>
            <a:off x="684213" y="3141663"/>
            <a:ext cx="7848600" cy="18716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l-GR" sz="2800" b="1" dirty="0" smtClean="0"/>
              <a:t>Ενότητα </a:t>
            </a:r>
            <a:r>
              <a:rPr lang="el-GR" sz="2800" b="1" dirty="0" smtClean="0"/>
              <a:t>1</a:t>
            </a:r>
            <a:r>
              <a:rPr lang="el-GR" sz="2000" b="1" dirty="0" smtClean="0"/>
              <a:t>:</a:t>
            </a:r>
            <a:r>
              <a:rPr lang="en-US" sz="2000" dirty="0" smtClean="0"/>
              <a:t> </a:t>
            </a:r>
            <a:r>
              <a:rPr lang="el-GR" sz="2800" dirty="0">
                <a:latin typeface="Arial" charset="0"/>
              </a:rPr>
              <a:t>Εισαγωγή</a:t>
            </a:r>
            <a:endParaRPr lang="el-GR" sz="28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el-GR" sz="1400" b="1" i="1" dirty="0" smtClean="0">
              <a:latin typeface="Arial" charset="0"/>
            </a:endParaRPr>
          </a:p>
        </p:txBody>
      </p:sp>
      <p:pic>
        <p:nvPicPr>
          <p:cNvPr id="14339" name="7 - Εικόνα" descr="Λογότυπο για Άδειες χρήσης Creative Commons BY-NC-N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19250" y="5661025"/>
            <a:ext cx="2444750" cy="85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3" descr="Λογότυπο Επιχειρησιακού Προγράμματος Εκπαίδευση και Δια βίου Μάθηση του Υπουργείου Παιδείας ΕΣΠΑ 2007-2013 με τη σημαία της Ευρωπαϊκής Ένωσης, το οποίο συγχρηματοδοτείται από την Ευρωπαϊκή Ένωση (Ευρωπαϊκό Κοινωνικό Ταμείο) και από εθνικούς πόρους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4663" y="5589588"/>
            <a:ext cx="4310062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8" descr="cms438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6238" y="333375"/>
            <a:ext cx="2979737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2484438" y="4652963"/>
            <a:ext cx="4572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l-GR" b="1" i="1" dirty="0" smtClean="0"/>
              <a:t>Σπυρίδων Μποφυλάτος </a:t>
            </a:r>
            <a:endParaRPr lang="el-GR" b="1" i="1" dirty="0"/>
          </a:p>
          <a:p>
            <a:pPr algn="ctr"/>
            <a:r>
              <a:rPr lang="el-GR" b="1" i="1" dirty="0"/>
              <a:t>Τμήμα Μηχανικών Σχεδίασης Προϊόντων και Συστημάτων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.imgur.com/p9euOY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681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8706" y="4507817"/>
            <a:ext cx="8746588" cy="1315431"/>
          </a:xfr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700" dirty="0"/>
              <a:t>“</a:t>
            </a:r>
            <a:r>
              <a:rPr lang="fr-FR" sz="2700" i="1" dirty="0"/>
              <a:t>La propriété c'est le </a:t>
            </a:r>
            <a:r>
              <a:rPr lang="fr-FR" sz="2700" i="1" dirty="0"/>
              <a:t>vol!</a:t>
            </a:r>
            <a:r>
              <a:rPr lang="en-US" sz="2700" dirty="0"/>
              <a:t>”</a:t>
            </a:r>
            <a:r>
              <a:rPr lang="en-US" sz="3300" dirty="0"/>
              <a:t> </a:t>
            </a:r>
          </a:p>
          <a:p>
            <a:pPr marL="0" indent="0" algn="ctr">
              <a:buNone/>
            </a:pPr>
            <a:r>
              <a:rPr lang="en-US" sz="1500" dirty="0"/>
              <a:t> Pierre-Joseph Proudhon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97320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errickwallacefordistrict6.com/wp-content/uploads/2014/05/homeless-and-addic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873" y="255833"/>
            <a:ext cx="9266873" cy="7270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5003" y="5000625"/>
            <a:ext cx="8213994" cy="788629"/>
          </a:xfr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l-GR" sz="2400" dirty="0"/>
              <a:t>Η ήρεμη θάλασσα ποτέ δεν έβγαλε </a:t>
            </a:r>
            <a:r>
              <a:rPr lang="el-GR" sz="2400" dirty="0"/>
              <a:t>επιδέξιους</a:t>
            </a:r>
            <a:r>
              <a:rPr lang="el-GR" sz="2400" dirty="0"/>
              <a:t> </a:t>
            </a:r>
            <a:r>
              <a:rPr lang="el-GR" sz="2400" dirty="0"/>
              <a:t>ναυτικούς</a:t>
            </a:r>
            <a:r>
              <a:rPr lang="el-GR" sz="2400" i="1" dirty="0"/>
              <a:t>.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87035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townwhispers.files.wordpress.com/2011/10/198539_1751661164036_1614105831_1699822_3502120_n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183" y="1112601"/>
            <a:ext cx="8633634" cy="2218715"/>
          </a:xfr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>
            <a:noAutofit/>
          </a:bodyPr>
          <a:lstStyle/>
          <a:p>
            <a:pPr algn="ctr"/>
            <a:r>
              <a:rPr lang="en-US" sz="2700" dirty="0"/>
              <a:t>“</a:t>
            </a:r>
            <a:r>
              <a:rPr lang="el-GR" sz="2700" dirty="0"/>
              <a:t>Οι πρόσφατες κοινωνικές εκρήξεις αντιτίθενται </a:t>
            </a:r>
            <a:r>
              <a:rPr lang="el-GR" sz="2700" dirty="0"/>
              <a:t>και διαμορφώνουν την </a:t>
            </a:r>
            <a:r>
              <a:rPr lang="el-GR" sz="2700" dirty="0"/>
              <a:t>ηγεμονική ιδεολογία της οποίας βασική λειτουργία είναι να κάνει ουδέτερες τις επαναστατικές διαστάσεις αυτών των γεγονότων.</a:t>
            </a:r>
            <a:r>
              <a:rPr lang="en-US" sz="2700" dirty="0"/>
              <a:t>”</a:t>
            </a:r>
            <a:br>
              <a:rPr lang="en-US" sz="2700" dirty="0"/>
            </a:br>
            <a:r>
              <a:rPr lang="en-US" sz="1500" dirty="0" err="1"/>
              <a:t>Slavoj</a:t>
            </a:r>
            <a:r>
              <a:rPr lang="en-US" sz="1500" dirty="0"/>
              <a:t> </a:t>
            </a:r>
            <a:r>
              <a:rPr lang="en-US" sz="1500" dirty="0" err="1"/>
              <a:t>Zizek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45794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diggingdetroit.files.wordpress.com/2012/08/img_58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9184482" cy="612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2128" y="4193272"/>
            <a:ext cx="8213994" cy="1724570"/>
          </a:xfr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700" i="1" dirty="0"/>
              <a:t>“</a:t>
            </a:r>
            <a:r>
              <a:rPr lang="el-GR" sz="2700" dirty="0"/>
              <a:t>Βιώνουμε το μεγαλύτερο κοινωνικό κίνημα στην ιστορία, ένα κίνημα που αποκαθιστά τη δικαιοσύνη τη χάρη και την ομορφιά στον κόσμο</a:t>
            </a:r>
            <a:r>
              <a:rPr lang="en-US" sz="2700" i="1" dirty="0"/>
              <a:t>”</a:t>
            </a:r>
            <a:endParaRPr lang="en-US" sz="2700" i="1" dirty="0"/>
          </a:p>
          <a:p>
            <a:pPr marL="0" indent="0" algn="ctr">
              <a:buNone/>
            </a:pPr>
            <a:r>
              <a:rPr lang="en-US" sz="1500" dirty="0"/>
              <a:t>Paul Hawken</a:t>
            </a:r>
          </a:p>
        </p:txBody>
      </p:sp>
    </p:spTree>
    <p:extLst>
      <p:ext uri="{BB962C8B-B14F-4D97-AF65-F5344CB8AC3E}">
        <p14:creationId xmlns:p14="http://schemas.microsoft.com/office/powerpoint/2010/main" val="390319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725" y="-492027"/>
            <a:ext cx="5378118" cy="7607435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194285" y="3283116"/>
            <a:ext cx="2755430" cy="494315"/>
          </a:xfr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2700" i="1" dirty="0"/>
              <a:t>“</a:t>
            </a:r>
            <a:r>
              <a:rPr lang="el-GR" sz="2700" i="1" dirty="0"/>
              <a:t>Ανάδυση</a:t>
            </a:r>
            <a:r>
              <a:rPr lang="en-US" sz="2700" i="1" dirty="0"/>
              <a:t>”</a:t>
            </a:r>
            <a:endParaRPr lang="en-US" sz="2700" i="1" dirty="0"/>
          </a:p>
        </p:txBody>
      </p:sp>
    </p:spTree>
    <p:extLst>
      <p:ext uri="{BB962C8B-B14F-4D97-AF65-F5344CB8AC3E}">
        <p14:creationId xmlns:p14="http://schemas.microsoft.com/office/powerpoint/2010/main" val="76919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mrwallpaper.com/wallpapers/Ocean-Sail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57175"/>
            <a:ext cx="9189719" cy="574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5003" y="4078972"/>
            <a:ext cx="8213994" cy="1724570"/>
          </a:xfr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700" i="1" dirty="0"/>
              <a:t>“</a:t>
            </a:r>
            <a:r>
              <a:rPr lang="el-GR" sz="2700" dirty="0"/>
              <a:t>Σα βγεις στον πηγαιμό για την Ιθάκη, να εύχεσαι </a:t>
            </a:r>
            <a:r>
              <a:rPr lang="el-GR" sz="2700" dirty="0"/>
              <a:t>να ναι </a:t>
            </a:r>
            <a:r>
              <a:rPr lang="el-GR" sz="2700" dirty="0"/>
              <a:t>μακρύς ο δρόμος, γεμάτος περιπέτειες, γεμάτος γνώσεις</a:t>
            </a:r>
            <a:r>
              <a:rPr lang="en-US" sz="2700" dirty="0"/>
              <a:t>.</a:t>
            </a:r>
            <a:r>
              <a:rPr lang="en-US" sz="2700" i="1" dirty="0"/>
              <a:t>”</a:t>
            </a:r>
            <a:endParaRPr lang="en-US" sz="1500" dirty="0"/>
          </a:p>
          <a:p>
            <a:pPr marL="0" indent="0" algn="ctr">
              <a:buNone/>
            </a:pPr>
            <a:r>
              <a:rPr lang="el-GR" sz="1500" i="1" dirty="0"/>
              <a:t>Κ. Π. </a:t>
            </a:r>
            <a:r>
              <a:rPr lang="el-GR" sz="1500" i="1" dirty="0" err="1"/>
              <a:t>Καβαφής</a:t>
            </a:r>
            <a:endParaRPr lang="en-US" sz="2700" i="1" dirty="0"/>
          </a:p>
        </p:txBody>
      </p:sp>
    </p:spTree>
    <p:extLst>
      <p:ext uri="{BB962C8B-B14F-4D97-AF65-F5344CB8AC3E}">
        <p14:creationId xmlns:p14="http://schemas.microsoft.com/office/powerpoint/2010/main" val="331781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farm3.staticflickr.com/2702/4367752175_54fcdb844d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-104775"/>
            <a:ext cx="9144000" cy="610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22128" y="3436034"/>
            <a:ext cx="8213994" cy="1724570"/>
          </a:xfr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700" i="1" dirty="0"/>
              <a:t>“</a:t>
            </a:r>
            <a:r>
              <a:rPr lang="el-GR" sz="2700" i="1" dirty="0"/>
              <a:t>Το όλον είναι μεγαλύτερό από το άθροισμα των επιμέρους μερών του</a:t>
            </a:r>
            <a:r>
              <a:rPr lang="en-US" sz="2700" dirty="0"/>
              <a:t>.</a:t>
            </a:r>
            <a:r>
              <a:rPr lang="en-US" sz="2700" i="1" dirty="0"/>
              <a:t>”</a:t>
            </a:r>
            <a:endParaRPr lang="en-US" sz="2700" i="1" dirty="0"/>
          </a:p>
          <a:p>
            <a:pPr marL="0" indent="0" algn="ctr">
              <a:buNone/>
            </a:pPr>
            <a:r>
              <a:rPr lang="el-GR" sz="1500" dirty="0"/>
              <a:t>Αριστοτέλης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69622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hunger-undernutrition.org/.a/6a01156f72691f970c013487c40142970c-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32713" cy="612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9359" y="4143375"/>
            <a:ext cx="8213994" cy="1302979"/>
          </a:xfr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700" i="1" dirty="0"/>
              <a:t>“</a:t>
            </a:r>
            <a:r>
              <a:rPr lang="el-GR" sz="2700" i="1" dirty="0"/>
              <a:t>Οι ιδέες δεν γεμίζουν την κοιλιά με φαΐ</a:t>
            </a:r>
            <a:r>
              <a:rPr lang="en-US" sz="2700" i="1" dirty="0"/>
              <a:t>”</a:t>
            </a:r>
            <a:endParaRPr lang="en-US" sz="2700" i="1" dirty="0"/>
          </a:p>
        </p:txBody>
      </p:sp>
    </p:spTree>
    <p:extLst>
      <p:ext uri="{BB962C8B-B14F-4D97-AF65-F5344CB8AC3E}">
        <p14:creationId xmlns:p14="http://schemas.microsoft.com/office/powerpoint/2010/main" val="356054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boomsbeat.com/data/images/full/38692/18-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" y="857251"/>
            <a:ext cx="913819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9753" y="2316847"/>
            <a:ext cx="8213994" cy="1724570"/>
          </a:xfr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700" i="1" dirty="0"/>
              <a:t>“</a:t>
            </a:r>
            <a:r>
              <a:rPr lang="el-GR" sz="2700" dirty="0"/>
              <a:t>Στο Ηνωμένο Βασίλειο μεταξύ του 2011 και του 2013, 1.74 δισεκατομμύρια βρετανικές λίρες ανέκυψαν από την Εναλλακτική αγορά</a:t>
            </a:r>
            <a:r>
              <a:rPr lang="en-US" sz="2700" dirty="0"/>
              <a:t>.</a:t>
            </a:r>
            <a:r>
              <a:rPr lang="en-US" sz="2700" i="1" dirty="0"/>
              <a:t>”</a:t>
            </a:r>
            <a:endParaRPr lang="en-US" sz="2700" i="1" dirty="0"/>
          </a:p>
          <a:p>
            <a:pPr marL="0" indent="0" algn="ctr">
              <a:buNone/>
            </a:pPr>
            <a:r>
              <a:rPr lang="en-US" sz="1500" dirty="0" err="1"/>
              <a:t>Nesta</a:t>
            </a:r>
            <a:r>
              <a:rPr lang="en-US" sz="1500" dirty="0"/>
              <a:t> 2013</a:t>
            </a:r>
          </a:p>
        </p:txBody>
      </p:sp>
    </p:spTree>
    <p:extLst>
      <p:ext uri="{BB962C8B-B14F-4D97-AF65-F5344CB8AC3E}">
        <p14:creationId xmlns:p14="http://schemas.microsoft.com/office/powerpoint/2010/main" val="220463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www.theairgottoit.com/wp-content/uploads/2013/02/S01E02_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015"/>
            <a:ext cx="9144000" cy="680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65747" y="882967"/>
            <a:ext cx="8701088" cy="1997393"/>
          </a:xfr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700" i="1" dirty="0"/>
              <a:t>“</a:t>
            </a:r>
            <a:r>
              <a:rPr lang="el-GR" sz="2700" i="1" dirty="0"/>
              <a:t>Οι </a:t>
            </a:r>
            <a:r>
              <a:rPr lang="el-GR" sz="2700" i="1" dirty="0"/>
              <a:t>α</a:t>
            </a:r>
            <a:r>
              <a:rPr lang="el-GR" sz="2700" i="1" dirty="0"/>
              <a:t>ποκλίνοντες </a:t>
            </a:r>
            <a:r>
              <a:rPr lang="el-GR" sz="2700" i="1" dirty="0"/>
              <a:t>επιχειρηματίες </a:t>
            </a:r>
            <a:r>
              <a:rPr lang="el-GR" sz="2700" i="1" dirty="0"/>
              <a:t>εμφανίζουν </a:t>
            </a:r>
            <a:r>
              <a:rPr lang="el-GR" sz="2700" i="1" dirty="0"/>
              <a:t>αξιοσημείωτη εφευρετικότητα, πρωτοποριακές </a:t>
            </a:r>
            <a:r>
              <a:rPr lang="el-GR" sz="2700" i="1" dirty="0"/>
              <a:t>μεθόδους </a:t>
            </a:r>
            <a:r>
              <a:rPr lang="el-GR" sz="2700" i="1" dirty="0"/>
              <a:t>και τις βέλτιστες πρακτικές </a:t>
            </a:r>
            <a:r>
              <a:rPr lang="el-GR" sz="2700" i="1" dirty="0"/>
              <a:t>από τις οποίες μπορούμε </a:t>
            </a:r>
            <a:r>
              <a:rPr lang="el-GR" sz="2700" i="1" dirty="0"/>
              <a:t>να μάθουμε από και να </a:t>
            </a:r>
            <a:r>
              <a:rPr lang="el-GR" sz="2700" i="1" dirty="0"/>
              <a:t>τις εφαρμόσουμε </a:t>
            </a:r>
            <a:r>
              <a:rPr lang="el-GR" sz="2700" i="1" dirty="0"/>
              <a:t>στο δικό μας κόσμο."</a:t>
            </a:r>
            <a:endParaRPr lang="en-US" sz="2700" i="1" dirty="0"/>
          </a:p>
          <a:p>
            <a:pPr marL="0" indent="0" algn="ctr">
              <a:buNone/>
            </a:pPr>
            <a:r>
              <a:rPr lang="en-US" sz="1950" dirty="0"/>
              <a:t>Alexa Clay and Kyra Maya </a:t>
            </a:r>
            <a:r>
              <a:rPr lang="en-US" sz="1950" dirty="0"/>
              <a:t>Phillips 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91136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Άδειες Χρήσης</a:t>
            </a:r>
          </a:p>
        </p:txBody>
      </p:sp>
      <p:sp>
        <p:nvSpPr>
          <p:cNvPr id="16386" name="Subtitle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l-GR" sz="2800" smtClean="0"/>
              <a:t>Το παρόν εκπαιδευτικό υλικό υπόκειται σε</a:t>
            </a:r>
            <a:r>
              <a:rPr lang="en-US" sz="2800" smtClean="0"/>
              <a:t> </a:t>
            </a:r>
            <a:r>
              <a:rPr lang="el-GR" sz="2800" smtClean="0"/>
              <a:t>άδειες χρήσης </a:t>
            </a:r>
            <a:r>
              <a:rPr lang="en-US" sz="2800" smtClean="0"/>
              <a:t>Creative Commons. </a:t>
            </a:r>
          </a:p>
          <a:p>
            <a:pPr eaLnBrk="1" hangingPunct="1"/>
            <a:r>
              <a:rPr lang="el-GR" sz="2800" smtClean="0"/>
              <a:t>Για εκπαιδευτικό υλικό, όπως εικόνες, που υπόκειται σε άλλου τύπου άδειας χρήσης, η άδεια χρήσης αναφέρεται ρητώς. </a:t>
            </a:r>
          </a:p>
        </p:txBody>
      </p:sp>
      <p:pic>
        <p:nvPicPr>
          <p:cNvPr id="16387" name="7 - Εικόνα" descr="Λογότυπο για Άδειες χρήσης Creative Commons BY-NC-ND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08400" y="4941888"/>
            <a:ext cx="15811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Θέση αριθμού διαφάνειας 2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1DF246-C5AD-4F6B-9427-7BD9D4D79F87}" type="slidenum">
              <a:rPr lang="el-G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l-GR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1od3zx213rt73syv4525iohrs2q.wpengine.netdna-cdn.com/wp-content/uploads/2013/04/Pebble-ePaper-Watch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74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003" y="854516"/>
            <a:ext cx="8213994" cy="1124385"/>
          </a:xfr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700" i="1" dirty="0"/>
              <a:t>“</a:t>
            </a:r>
            <a:r>
              <a:rPr lang="en-US" sz="2700" dirty="0"/>
              <a:t> </a:t>
            </a:r>
            <a:r>
              <a:rPr lang="el-GR" sz="2700" i="1" dirty="0"/>
              <a:t> Οι πολίτες πρέπει να ασκήσουν το ρόλο τους ως την εμπροσθοφυλακή της δημοκρατίας</a:t>
            </a:r>
            <a:r>
              <a:rPr lang="en-US" sz="2700" dirty="0"/>
              <a:t>.</a:t>
            </a:r>
            <a:r>
              <a:rPr lang="en-US" sz="2700" i="1" dirty="0"/>
              <a:t>”</a:t>
            </a:r>
            <a:endParaRPr lang="en-US" sz="2700" i="1" dirty="0"/>
          </a:p>
          <a:p>
            <a:pPr marL="0" indent="0" algn="ctr">
              <a:buNone/>
            </a:pPr>
            <a:r>
              <a:rPr lang="en-US" sz="1500" dirty="0"/>
              <a:t>Archon Fung</a:t>
            </a:r>
          </a:p>
        </p:txBody>
      </p:sp>
    </p:spTree>
    <p:extLst>
      <p:ext uri="{BB962C8B-B14F-4D97-AF65-F5344CB8AC3E}">
        <p14:creationId xmlns:p14="http://schemas.microsoft.com/office/powerpoint/2010/main" val="133955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3dprint.com/wp-content/uploads/2014/03/maker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5003" y="3529013"/>
            <a:ext cx="8213994" cy="2274529"/>
          </a:xfr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700" i="1" dirty="0"/>
              <a:t>“</a:t>
            </a:r>
            <a:r>
              <a:rPr lang="el-GR" sz="2700" i="1" dirty="0"/>
              <a:t>Στο παρελθόν, η τέχνη διασπάστηκε από τους τεχνίτες και η μαζικής παραγωγή </a:t>
            </a:r>
            <a:r>
              <a:rPr lang="el-GR" sz="2700" i="1" dirty="0" err="1"/>
              <a:t>μετετρεψε</a:t>
            </a:r>
            <a:r>
              <a:rPr lang="el-GR" sz="2700" i="1" dirty="0"/>
              <a:t> άτομα από τους δημιουργούς σε καταναλωτές. Στο μέλλον, θα υπάρξει καθολική </a:t>
            </a:r>
            <a:r>
              <a:rPr lang="el-GR" sz="2700" i="1" dirty="0" err="1"/>
              <a:t>αυτο</a:t>
            </a:r>
            <a:r>
              <a:rPr lang="el-GR" sz="2700" i="1" dirty="0"/>
              <a:t>-παραγωγή μοριακών </a:t>
            </a:r>
            <a:r>
              <a:rPr lang="el-GR" sz="2700" i="1" dirty="0" err="1"/>
              <a:t>κατασκευαστων</a:t>
            </a:r>
            <a:r>
              <a:rPr lang="el-GR" sz="2700" i="1" dirty="0"/>
              <a:t>. Στο παρόν, η προσωπική κατασκευή βρίσκεται ήδη εδώ</a:t>
            </a:r>
            <a:r>
              <a:rPr lang="en-US" sz="2700" i="1" dirty="0"/>
              <a:t>.”</a:t>
            </a:r>
          </a:p>
          <a:p>
            <a:pPr marL="0" indent="0" algn="ctr">
              <a:buNone/>
            </a:pPr>
            <a:r>
              <a:rPr lang="en-US" sz="1650" i="1" dirty="0"/>
              <a:t>Neil </a:t>
            </a:r>
            <a:r>
              <a:rPr lang="en-US" sz="1650" i="1" dirty="0" err="1"/>
              <a:t>Gershenfeld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08185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gnu.org/graphics/gerwinski-gnu-hea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876" y="449103"/>
            <a:ext cx="5800249" cy="580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28588" y="3150394"/>
            <a:ext cx="8886825" cy="2324536"/>
          </a:xfr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2700" i="1" dirty="0"/>
              <a:t>“</a:t>
            </a:r>
            <a:r>
              <a:rPr lang="el-GR" sz="2475" i="1" dirty="0"/>
              <a:t>Η τρίτη βιομηχανική επανάσταση χαρακτηρίζεται από την επακόλουθη συνεργατική εποχή, την δημιουργική οικονομία, την </a:t>
            </a:r>
            <a:r>
              <a:rPr lang="el-GR" sz="2475" i="1" dirty="0" err="1"/>
              <a:t>διαδραστικότητα</a:t>
            </a:r>
            <a:r>
              <a:rPr lang="el-GR" sz="2475" i="1" dirty="0"/>
              <a:t> μεταξύ ίσων, το κοινωνικό κεφάλαιο, τη συμμετοχή σε ανοιχτούς χώρους ελευθέρας χρήσεως και την πρόσβαση στις κοινωνικά δίκτυα.</a:t>
            </a:r>
            <a:r>
              <a:rPr lang="en-US" sz="2700" i="1" dirty="0"/>
              <a:t>”</a:t>
            </a:r>
            <a:endParaRPr lang="en-US" sz="2700" i="1" dirty="0"/>
          </a:p>
          <a:p>
            <a:pPr marL="0" indent="0" algn="ctr">
              <a:buNone/>
            </a:pPr>
            <a:r>
              <a:rPr lang="en-US" sz="1500" dirty="0"/>
              <a:t>Jeremy Rifkin 2011</a:t>
            </a:r>
          </a:p>
        </p:txBody>
      </p:sp>
    </p:spTree>
    <p:extLst>
      <p:ext uri="{BB962C8B-B14F-4D97-AF65-F5344CB8AC3E}">
        <p14:creationId xmlns:p14="http://schemas.microsoft.com/office/powerpoint/2010/main" val="168592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vcs-all-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679" y="857250"/>
            <a:ext cx="9325358" cy="604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5003" y="7758113"/>
            <a:ext cx="8213994" cy="1724570"/>
          </a:xfr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700" i="1" dirty="0"/>
              <a:t>“</a:t>
            </a:r>
            <a:r>
              <a:rPr lang="en-US" sz="2700" dirty="0"/>
              <a:t>.</a:t>
            </a:r>
            <a:r>
              <a:rPr lang="en-US" sz="2700" i="1" dirty="0"/>
              <a:t>”</a:t>
            </a:r>
            <a:endParaRPr lang="en-US" sz="2700" i="1" dirty="0"/>
          </a:p>
          <a:p>
            <a:pPr marL="0" indent="0" algn="ctr">
              <a:buNone/>
            </a:pPr>
            <a:endParaRPr lang="en-US" sz="1500" dirty="0"/>
          </a:p>
        </p:txBody>
      </p:sp>
      <p:pic>
        <p:nvPicPr>
          <p:cNvPr id="1026" name="Picture 2" descr="QR co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94" y="2100262"/>
            <a:ext cx="2614613" cy="26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245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carnier.files.wordpress.com/2012/04/19_-sdc-craftsm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300"/>
            <a:ext cx="9144000" cy="612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5003" y="2164447"/>
            <a:ext cx="8213994" cy="1724570"/>
          </a:xfr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700" i="1" dirty="0"/>
              <a:t>“</a:t>
            </a:r>
            <a:r>
              <a:rPr lang="el-GR" sz="2475" i="1" dirty="0"/>
              <a:t>Η χειρωνακτική τέχνη παράγει μια </a:t>
            </a:r>
            <a:r>
              <a:rPr lang="el-GR" sz="2475" i="1" dirty="0"/>
              <a:t>ποιοτική πραγματικότητα ενός συγκεκριμένου χαρακτήρα, τόσο στην ίδια την εργασία </a:t>
            </a:r>
            <a:r>
              <a:rPr lang="el-GR" sz="2475" i="1" dirty="0"/>
              <a:t>όσο και στα </a:t>
            </a:r>
            <a:r>
              <a:rPr lang="el-GR" sz="2475" i="1" dirty="0"/>
              <a:t>αντικείμενα που </a:t>
            </a:r>
            <a:r>
              <a:rPr lang="el-GR" sz="2475" i="1" dirty="0"/>
              <a:t>παράγει.</a:t>
            </a:r>
            <a:r>
              <a:rPr lang="en-US" sz="2700" dirty="0"/>
              <a:t>”</a:t>
            </a:r>
          </a:p>
          <a:p>
            <a:pPr marL="0" indent="0" algn="ctr">
              <a:buNone/>
            </a:pPr>
            <a:r>
              <a:rPr lang="en-US" sz="1500" dirty="0"/>
              <a:t>Tony Fry</a:t>
            </a:r>
          </a:p>
        </p:txBody>
      </p:sp>
    </p:spTree>
    <p:extLst>
      <p:ext uri="{BB962C8B-B14F-4D97-AF65-F5344CB8AC3E}">
        <p14:creationId xmlns:p14="http://schemas.microsoft.com/office/powerpoint/2010/main" val="102961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static.squarespace.com/static/51434802e4b00db931f3387e/t/5154abf3e4b073a07f4e659e/1364503544898/journeyinprogre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5003" y="1221472"/>
            <a:ext cx="8213994" cy="1724570"/>
          </a:xfr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700" i="1" dirty="0"/>
              <a:t>“</a:t>
            </a:r>
            <a:r>
              <a:rPr lang="el-GR" sz="2700" dirty="0"/>
              <a:t>Τα ανεπίλυτα προβλήματα δεν έχουν </a:t>
            </a:r>
            <a:r>
              <a:rPr lang="el-GR" sz="2700" dirty="0" err="1"/>
              <a:t>απαριθμήσιμο</a:t>
            </a:r>
            <a:r>
              <a:rPr lang="el-GR" sz="2700" dirty="0"/>
              <a:t> (ή εξαντλητικά περιγράψιμο) χώρο πιθανών λύσεων, ούτε υπάρχει μια καλή περιγραφή του </a:t>
            </a:r>
            <a:r>
              <a:rPr lang="el-GR" sz="2700" dirty="0"/>
              <a:t>συνόλου </a:t>
            </a:r>
            <a:r>
              <a:rPr lang="el-GR" sz="2700" dirty="0"/>
              <a:t>των επιτρεπόμενων ενεργειών που μπορούν να </a:t>
            </a:r>
            <a:r>
              <a:rPr lang="el-GR" sz="2700" dirty="0"/>
              <a:t>ενσωματωθούν</a:t>
            </a:r>
            <a:r>
              <a:rPr lang="en-US" sz="2700" dirty="0"/>
              <a:t>”</a:t>
            </a:r>
            <a:endParaRPr lang="en-US" sz="2700" i="1" dirty="0"/>
          </a:p>
          <a:p>
            <a:pPr marL="0" indent="0" algn="ctr">
              <a:buNone/>
            </a:pPr>
            <a:r>
              <a:rPr lang="en-US" sz="1500" dirty="0"/>
              <a:t>Horst </a:t>
            </a:r>
            <a:r>
              <a:rPr lang="en-US" sz="1500" dirty="0" err="1"/>
              <a:t>Rittel</a:t>
            </a:r>
            <a:r>
              <a:rPr lang="en-US" sz="1500" dirty="0"/>
              <a:t> 1973</a:t>
            </a:r>
          </a:p>
        </p:txBody>
      </p:sp>
    </p:spTree>
    <p:extLst>
      <p:ext uri="{BB962C8B-B14F-4D97-AF65-F5344CB8AC3E}">
        <p14:creationId xmlns:p14="http://schemas.microsoft.com/office/powerpoint/2010/main" val="197690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thespainscoop.com/wp-content/uploads/2012/06/A-sevici-station-for-the-bike-share-program.-There-are-250-throughout-Seville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338"/>
            <a:ext cx="9144000" cy="609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65003" y="4078971"/>
            <a:ext cx="8213994" cy="826712"/>
          </a:xfr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l-GR" sz="2700" dirty="0"/>
              <a:t>Από άτομα σε </a:t>
            </a:r>
            <a:r>
              <a:rPr lang="en-US" sz="2700" dirty="0"/>
              <a:t>bits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83825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steriabeachsyros.files.wordpress.com/2012/07/dsc_083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26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198806" y="5104786"/>
            <a:ext cx="3480191" cy="553064"/>
          </a:xfr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l-GR" sz="2700" i="1" dirty="0"/>
              <a:t>Κοινωνική καινοτομία</a:t>
            </a:r>
            <a:r>
              <a:rPr lang="en-US" sz="2700" dirty="0"/>
              <a:t>.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90213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Βιβλιογραφία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err="1" smtClean="0"/>
              <a:t>Debord</a:t>
            </a:r>
            <a:r>
              <a:rPr lang="en-US" dirty="0"/>
              <a:t>, G. (1994). </a:t>
            </a:r>
            <a:r>
              <a:rPr lang="en-US" i="1" dirty="0"/>
              <a:t>The society of the spectacle</a:t>
            </a:r>
            <a:r>
              <a:rPr lang="en-US" dirty="0"/>
              <a:t>. New York: Zone Books.</a:t>
            </a:r>
          </a:p>
          <a:p>
            <a:r>
              <a:rPr lang="en-US" dirty="0"/>
              <a:t>Fry, T. (2009). </a:t>
            </a:r>
            <a:r>
              <a:rPr lang="en-US" i="1" dirty="0"/>
              <a:t>Design </a:t>
            </a:r>
            <a:r>
              <a:rPr lang="en-US" i="1" dirty="0" err="1"/>
              <a:t>futuring</a:t>
            </a:r>
            <a:r>
              <a:rPr lang="en-US" dirty="0"/>
              <a:t>. Oxford: Berg.</a:t>
            </a:r>
          </a:p>
          <a:p>
            <a:r>
              <a:rPr lang="en-US" dirty="0"/>
              <a:t>Fung, A. (2004). </a:t>
            </a:r>
            <a:r>
              <a:rPr lang="en-US" i="1" dirty="0"/>
              <a:t>Empowered participation</a:t>
            </a:r>
            <a:r>
              <a:rPr lang="en-US" dirty="0"/>
              <a:t>. Princeton, N.J.: Princeton University Press.</a:t>
            </a:r>
          </a:p>
          <a:p>
            <a:r>
              <a:rPr lang="en-US" dirty="0" err="1"/>
              <a:t>Gershenfeld</a:t>
            </a:r>
            <a:r>
              <a:rPr lang="en-US" dirty="0"/>
              <a:t>, N. (2005). </a:t>
            </a:r>
            <a:r>
              <a:rPr lang="en-US" i="1" dirty="0"/>
              <a:t>Fab</a:t>
            </a:r>
            <a:r>
              <a:rPr lang="en-US" dirty="0"/>
              <a:t>. New York: Basic Books.</a:t>
            </a:r>
          </a:p>
          <a:p>
            <a:r>
              <a:rPr lang="en-US" dirty="0" err="1"/>
              <a:t>Gorz</a:t>
            </a:r>
            <a:r>
              <a:rPr lang="en-US" dirty="0"/>
              <a:t>, A. (2010). </a:t>
            </a:r>
            <a:r>
              <a:rPr lang="en-US" i="1" dirty="0" err="1"/>
              <a:t>Ecologica</a:t>
            </a:r>
            <a:r>
              <a:rPr lang="en-US" dirty="0"/>
              <a:t>. London: Seagull Books.</a:t>
            </a:r>
          </a:p>
          <a:p>
            <a:r>
              <a:rPr lang="en-US" dirty="0"/>
              <a:t>Hawken, P. (2007). </a:t>
            </a:r>
            <a:r>
              <a:rPr lang="en-US" i="1" dirty="0"/>
              <a:t>Blessed unrest</a:t>
            </a:r>
            <a:r>
              <a:rPr lang="en-US" dirty="0"/>
              <a:t>. New York: Viking.</a:t>
            </a:r>
          </a:p>
          <a:p>
            <a:r>
              <a:rPr lang="en-US" dirty="0"/>
              <a:t>Mill, J., &amp; Ashley, W. (1965). </a:t>
            </a:r>
            <a:r>
              <a:rPr lang="en-US" i="1" dirty="0"/>
              <a:t>Principles of political economy</a:t>
            </a:r>
            <a:r>
              <a:rPr lang="en-US" dirty="0"/>
              <a:t>. New York: A.M. Kelley, bookseller.</a:t>
            </a:r>
          </a:p>
          <a:p>
            <a:r>
              <a:rPr lang="en-US" dirty="0" err="1"/>
              <a:t>Neuwirth</a:t>
            </a:r>
            <a:r>
              <a:rPr lang="en-US" dirty="0"/>
              <a:t>, R. (2011). </a:t>
            </a:r>
            <a:r>
              <a:rPr lang="en-US" i="1" dirty="0"/>
              <a:t>Stealth of nations</a:t>
            </a:r>
            <a:r>
              <a:rPr lang="en-US" dirty="0"/>
              <a:t>. New York: Pantheon Books.</a:t>
            </a:r>
          </a:p>
          <a:p>
            <a:r>
              <a:rPr lang="en-US" dirty="0"/>
              <a:t>Proudhon, P. (1970). </a:t>
            </a:r>
            <a:r>
              <a:rPr lang="en-US" i="1" dirty="0"/>
              <a:t>Selected writings of Pierre - Joseph Proudhon edited by Stewart Edwards</a:t>
            </a:r>
            <a:r>
              <a:rPr lang="en-US" dirty="0"/>
              <a:t>. Macmillan.</a:t>
            </a:r>
          </a:p>
          <a:p>
            <a:r>
              <a:rPr lang="en-US" dirty="0"/>
              <a:t>Rifkin, J. (2011). </a:t>
            </a:r>
            <a:r>
              <a:rPr lang="en-US" i="1" dirty="0"/>
              <a:t>The third industrial revolution</a:t>
            </a:r>
            <a:r>
              <a:rPr lang="en-US" dirty="0"/>
              <a:t>. New York: Palgrave Macmillan</a:t>
            </a:r>
            <a:r>
              <a:rPr lang="en-US" dirty="0" smtClean="0"/>
              <a:t>.</a:t>
            </a:r>
            <a:endParaRPr lang="el-GR" dirty="0" smtClean="0"/>
          </a:p>
          <a:p>
            <a:r>
              <a:rPr lang="en-US" dirty="0" err="1"/>
              <a:t>Rittel</a:t>
            </a:r>
            <a:r>
              <a:rPr lang="en-US" dirty="0"/>
              <a:t> H. &amp; Webber M.(1974) Dilemmas in a General Theory of Planning, Policy Sciences, Vol. </a:t>
            </a:r>
            <a:r>
              <a:rPr lang="en-US"/>
              <a:t>4 </a:t>
            </a:r>
            <a:endParaRPr lang="en-US" dirty="0"/>
          </a:p>
          <a:p>
            <a:r>
              <a:rPr lang="en-US" dirty="0" err="1"/>
              <a:t>Žižek</a:t>
            </a:r>
            <a:r>
              <a:rPr lang="en-US" dirty="0"/>
              <a:t>, S. (2010). </a:t>
            </a:r>
            <a:r>
              <a:rPr lang="en-US" i="1" dirty="0"/>
              <a:t>Living in the end times</a:t>
            </a:r>
            <a:r>
              <a:rPr lang="en-US" dirty="0"/>
              <a:t>. London: Verso.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225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mtClean="0"/>
              <a:t>Χρηματοδότηση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525962"/>
          </a:xfrm>
        </p:spPr>
        <p:txBody>
          <a:bodyPr/>
          <a:lstStyle/>
          <a:p>
            <a:pPr eaLnBrk="1" hangingPunct="1"/>
            <a:r>
              <a:rPr lang="el-GR" sz="2400" dirty="0" smtClean="0"/>
              <a:t>Το παρόν εκπαιδευτικό υλικό έχει αναπτυχθεί στα πλαίσια του εκπαιδευτικού έργου του διδάσκοντα.</a:t>
            </a:r>
            <a:endParaRPr lang="en-US" sz="2400" dirty="0" smtClean="0"/>
          </a:p>
          <a:p>
            <a:pPr eaLnBrk="1" hangingPunct="1"/>
            <a:r>
              <a:rPr lang="el-GR" sz="2400" dirty="0" smtClean="0"/>
              <a:t>Το έργο «</a:t>
            </a:r>
            <a:r>
              <a:rPr lang="el-GR" sz="2400" b="1" dirty="0" smtClean="0"/>
              <a:t>Ανοικτά Ακαδημαϊκά Μαθήματα στο Πανεπιστήμιο Αιγαίου</a:t>
            </a:r>
            <a:r>
              <a:rPr lang="el-GR" sz="2400" dirty="0" smtClean="0"/>
              <a:t>» έχει χρηματοδοτήσει μόνο τη αναδιαμόρφωση του εκπαιδευτικού υλικού. </a:t>
            </a:r>
          </a:p>
          <a:p>
            <a:pPr eaLnBrk="1" hangingPunct="1"/>
            <a:r>
              <a:rPr lang="el-GR" sz="24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18435" name="Picture 3" descr="Λογότυπο Επιχειρησιακού Προγράμματος Εκπαίδευση και Δια βίου Μάθηση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5054600"/>
            <a:ext cx="648017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Θέση αριθμού διαφάνειας 5"/>
          <p:cNvSpPr>
            <a:spLocks noGrp="1"/>
          </p:cNvSpPr>
          <p:nvPr>
            <p:ph type="sldNum" sz="quarter" idx="10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2066ED-54F6-49E1-A098-5FA3FB2FD820}" type="slidenum">
              <a:rPr lang="el-GR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l-GR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l-GR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l-GR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Αειφόρος</a:t>
            </a:r>
            <a:r>
              <a:rPr lang="el-GR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σχεδίαση </a:t>
            </a:r>
            <a:r>
              <a:rPr lang="el-GR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l-GR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l-GR" sz="33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Εισαγωγή</a:t>
            </a:r>
            <a:endParaRPr lang="en-US" sz="33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1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-mPXpkbJhZyw/UAA8h0duxAI/AAAAAAAAk7I/ldI2nuc_nOA/s1600/slide_237918_1209478_fr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125730"/>
            <a:ext cx="9144000" cy="587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7564" y="2051988"/>
            <a:ext cx="7308874" cy="1189736"/>
          </a:xfrm>
          <a:pattFill prst="wdDn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7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</a:t>
            </a:r>
            <a:r>
              <a:rPr lang="el-GR" sz="27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Είθε να ζήσεις σε ενδιαφέροντες καιρούς</a:t>
            </a:r>
            <a:r>
              <a:rPr lang="en-US" sz="27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”</a:t>
            </a:r>
            <a:endParaRPr lang="en-US" sz="2700" i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en-US" sz="15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l-GR" sz="15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Αγγλική κατάρα</a:t>
            </a:r>
            <a:r>
              <a:rPr lang="en-US" sz="15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US" sz="15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16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05987"/>
            <a:ext cx="9542656" cy="57038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4" name="Picture 6" descr="http://classconnection.s3.amazonaws.com/1212/flashcards/791329/jpg/athenazeushephaist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44" y="-441865"/>
            <a:ext cx="8569712" cy="855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446523" y="4233302"/>
            <a:ext cx="6250955" cy="1281310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txBody>
          <a:bodyPr vert="horz" lIns="68580" tIns="34290" rIns="68580" bIns="342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sz="2700" i="1" dirty="0"/>
              <a:t>Η οδύνη είναι κομμάτι κάθε τοκετού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63152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hoto.sf.co.ua/g/230/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8084"/>
            <a:ext cx="9144000" cy="6027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7007" y="2260985"/>
            <a:ext cx="6049987" cy="1850696"/>
          </a:xfr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3600" i="1" dirty="0"/>
              <a:t>“</a:t>
            </a:r>
            <a:r>
              <a:rPr lang="el-GR" sz="2700" i="1" dirty="0"/>
              <a:t>Κάθε κίνημα πρέπει να περάσει από τρία στάδια: γελοιοποίηση, διάλογος, υιοθέτηση</a:t>
            </a:r>
            <a:r>
              <a:rPr lang="el-GR" sz="3000" i="1" dirty="0"/>
              <a:t>.</a:t>
            </a:r>
            <a:r>
              <a:rPr lang="en-US" sz="2400" i="1" dirty="0"/>
              <a:t>”</a:t>
            </a:r>
            <a:endParaRPr lang="en-US" sz="2700" i="1" dirty="0"/>
          </a:p>
          <a:p>
            <a:pPr marL="0" indent="0" algn="ctr">
              <a:buNone/>
            </a:pPr>
            <a:r>
              <a:rPr lang="en-US" sz="1500" dirty="0"/>
              <a:t>John Stuart Mill</a:t>
            </a:r>
          </a:p>
        </p:txBody>
      </p:sp>
    </p:spTree>
    <p:extLst>
      <p:ext uri="{BB962C8B-B14F-4D97-AF65-F5344CB8AC3E}">
        <p14:creationId xmlns:p14="http://schemas.microsoft.com/office/powerpoint/2010/main" val="157574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tatic1.businessinsider.com/image/50afbd72ecad04da3800000d/holiday-sales-dont-tell-us-how-the-markets-will-end-the-ye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8357"/>
            <a:ext cx="9144000" cy="6859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00232" y="1617388"/>
            <a:ext cx="8943536" cy="1624337"/>
          </a:xfr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2925" i="1" dirty="0"/>
              <a:t> </a:t>
            </a:r>
            <a:r>
              <a:rPr lang="en-US" sz="2700" i="1" dirty="0"/>
              <a:t>“</a:t>
            </a:r>
            <a:r>
              <a:rPr lang="el-GR" sz="2700" i="1" dirty="0"/>
              <a:t>Σε μια καταναλωτική κοινωνία, η κοινωνική ζωή δεν έχει να </a:t>
            </a:r>
            <a:r>
              <a:rPr lang="el-GR" sz="2700" i="1" dirty="0"/>
              <a:t>κάνει </a:t>
            </a:r>
            <a:r>
              <a:rPr lang="el-GR" sz="2700" i="1" dirty="0"/>
              <a:t>με το "</a:t>
            </a:r>
            <a:r>
              <a:rPr lang="el-GR" sz="2700" i="1" dirty="0"/>
              <a:t>είναι</a:t>
            </a:r>
            <a:r>
              <a:rPr lang="el-GR" sz="2700" i="1" dirty="0"/>
              <a:t>", αλλά με το </a:t>
            </a:r>
            <a:r>
              <a:rPr lang="el-GR" sz="2700" i="1" dirty="0"/>
              <a:t>"έχειν"; </a:t>
            </a:r>
            <a:r>
              <a:rPr lang="el-GR" sz="2700" i="1" dirty="0"/>
              <a:t>το θέαμα χρησιμοποιεί την εικόνα για να </a:t>
            </a:r>
            <a:r>
              <a:rPr lang="el-GR" sz="2700" i="1" dirty="0"/>
              <a:t>μεταδώσει αυτό </a:t>
            </a:r>
            <a:r>
              <a:rPr lang="el-GR" sz="2700" i="1" dirty="0"/>
              <a:t>που οι άνθρωποι χρειάζονται και πρέπει να έχουν.</a:t>
            </a:r>
            <a:r>
              <a:rPr lang="en-US" sz="2700" i="1" dirty="0"/>
              <a:t>”</a:t>
            </a:r>
          </a:p>
          <a:p>
            <a:pPr marL="0" indent="0" algn="ctr">
              <a:buNone/>
            </a:pPr>
            <a:r>
              <a:rPr lang="en-US" sz="1500" i="1" dirty="0"/>
              <a:t>Guy </a:t>
            </a:r>
            <a:r>
              <a:rPr lang="en-US" sz="1500" i="1" dirty="0" err="1"/>
              <a:t>Debord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99872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tashmitch.com/wp-content/uploads/2014/07/wall_st_bull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525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8706" y="4507817"/>
            <a:ext cx="8746588" cy="1315431"/>
          </a:xfrm>
          <a:pattFill prst="wdUpDiag">
            <a:fgClr>
              <a:schemeClr val="accent1"/>
            </a:fgClr>
            <a:bgClr>
              <a:schemeClr val="bg1"/>
            </a:bgClr>
          </a:pattFill>
        </p:spPr>
        <p:txBody>
          <a:bodyPr anchor="ctr"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2700" dirty="0"/>
              <a:t>“</a:t>
            </a:r>
            <a:r>
              <a:rPr lang="el-GR" sz="2700" i="1" dirty="0"/>
              <a:t>Η πραγματική οικονομία για να γίνει </a:t>
            </a:r>
            <a:r>
              <a:rPr lang="el-GR" sz="2700" i="1" dirty="0"/>
              <a:t>μια απόφυση στις </a:t>
            </a:r>
            <a:r>
              <a:rPr lang="el-GR" sz="2700" i="1" dirty="0"/>
              <a:t>τις κερδοσκοπικές φούσκες που </a:t>
            </a:r>
            <a:r>
              <a:rPr lang="el-GR" sz="2700" i="1" dirty="0"/>
              <a:t>υποστηρίζονται </a:t>
            </a:r>
            <a:r>
              <a:rPr lang="el-GR" sz="2700" i="1" dirty="0"/>
              <a:t>από τον χρηματοπιστωτικό τομέα</a:t>
            </a:r>
            <a:r>
              <a:rPr lang="en-US" sz="2700" dirty="0"/>
              <a:t>”</a:t>
            </a:r>
            <a:r>
              <a:rPr lang="en-US" sz="3300" dirty="0"/>
              <a:t> </a:t>
            </a:r>
          </a:p>
          <a:p>
            <a:pPr marL="0" indent="0" algn="ctr">
              <a:buNone/>
            </a:pPr>
            <a:r>
              <a:rPr lang="en-US" sz="1500" dirty="0"/>
              <a:t>Andre </a:t>
            </a:r>
            <a:r>
              <a:rPr lang="en-US" sz="1500" dirty="0" err="1"/>
              <a:t>Gortz</a:t>
            </a: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52964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1101</TotalTime>
  <Words>861</Words>
  <Application>Microsoft Office PowerPoint</Application>
  <PresentationFormat>On-screen Show (4:3)</PresentationFormat>
  <Paragraphs>153</Paragraphs>
  <Slides>28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Segoe UI</vt:lpstr>
      <vt:lpstr>Θέμα του Office</vt:lpstr>
      <vt:lpstr> Αειφόρος σχεδίαση  </vt:lpstr>
      <vt:lpstr>Άδειες Χρήσης</vt:lpstr>
      <vt:lpstr>Χρηματοδότηση</vt:lpstr>
      <vt:lpstr> Αειφόρος σχεδίαση  Εισαγωγή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“Οι πρόσφατες κοινωνικές εκρήξεις αντιτίθενται και διαμορφώνουν την ηγεμονική ιδεολογία της οποίας βασική λειτουργία είναι να κάνει ουδέτερες τις επαναστατικές διαστάσεις αυτών των γεγονότων.” Slavoj Zizek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Βιβλιογραφία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Stevy</dc:creator>
  <cp:lastModifiedBy>Pellas Nikolaos</cp:lastModifiedBy>
  <cp:revision>150</cp:revision>
  <dcterms:created xsi:type="dcterms:W3CDTF">2012-09-06T09:03:05Z</dcterms:created>
  <dcterms:modified xsi:type="dcterms:W3CDTF">2015-07-14T05:30:17Z</dcterms:modified>
</cp:coreProperties>
</file>