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5" r:id="rId2"/>
    <p:sldMasterId id="2147483657" r:id="rId3"/>
    <p:sldMasterId id="2147483745" r:id="rId4"/>
  </p:sldMasterIdLst>
  <p:notesMasterIdLst>
    <p:notesMasterId r:id="rId52"/>
  </p:notesMasterIdLst>
  <p:sldIdLst>
    <p:sldId id="306" r:id="rId5"/>
    <p:sldId id="307" r:id="rId6"/>
    <p:sldId id="308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F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76" autoAdjust="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D488A0-4F44-4B44-8FF2-006F6257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4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16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097AA1-A7D9-467A-9154-A753772A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A3D58-7137-4FD3-8969-2B2A56EA2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869E-3972-444D-8D29-434DB0E41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A9EC8CD-3D72-4A90-A6A7-55FF8D537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7CAE-640A-4C32-AAD6-382ABEBA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0CBF-05CF-400D-A301-68F72E903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261B-7B94-4604-8994-F8D53DD88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257C8-A25B-45F7-B617-B0D7B4B2B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32F9B-6B73-4511-95E6-86DBC8D9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21E8-EBB0-489F-872E-6F27E2C1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1BF4-AAE8-471B-AFA8-B93BB8760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707E6-7A5E-4FA2-86E6-AC8716557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EE77-AAF6-4FA0-BF33-C94F9D4B8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7D978-13F2-4D49-88AA-677977EF6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D5A0-2E1E-4F27-9EDF-F962F0A89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F0E6-1620-4639-A2AC-27D01FA3D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E725-9B1A-4279-A14D-38876F543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9C61A-A0C6-4AF8-9A2E-8EC832FE2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84B5-F3FB-4D54-B308-EFF8B6F8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19AD-BE78-4836-A9A0-DC0B6CC02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D8FE-E09C-4FA6-8690-806FA7B6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DCD0-50F6-4BEE-A651-B4B220EF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5337-B48E-4B81-A9D0-F56C3CC55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6C79-F891-4BF6-B2D2-CA965C003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69C37-9915-4CA7-9AF5-A7319A85B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03E73-3594-4D64-A3DB-18A257675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8800-9681-4FF6-8A00-4EFC85012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52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2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14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56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88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1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5270-9107-47C4-BA3F-DD08712E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91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54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8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20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9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9A341-23BF-4B67-8B2E-3067D148F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4CA04-642E-484C-9F5A-E362440F5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998F-9382-42E9-804D-22D807CE4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01E5-002D-40CE-B584-49FB1DE3C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78DA4-B581-4C3A-8E30-E4DEE49A9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400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91968ECC-C792-4B2A-A4D3-504B707E8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91139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0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2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3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EB87403-DF78-403E-9C10-2E0A178D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BE0097E-DD4B-4E82-9CE3-DF976AED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15/9/2015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53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2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3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4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Arial" charset="0"/>
              </a:rPr>
              <a:t>Μικροοικονομική Α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Εισροές και συναρτήσεις παραγωγής</a:t>
            </a:r>
          </a:p>
          <a:p>
            <a:pPr>
              <a:lnSpc>
                <a:spcPct val="80000"/>
              </a:lnSpc>
            </a:pP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Απόστολος Γκότσιας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>
                <a:solidFill>
                  <a:prstClr val="black"/>
                </a:solidFill>
                <a:latin typeface="Calibri"/>
              </a:rPr>
              <a:t>Τμήμα 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1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9512" y="1225550"/>
            <a:ext cx="856920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6225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Οι μεταβλητές στη συνάρτηση παραγωγής είναι </a:t>
            </a:r>
            <a:r>
              <a:rPr lang="el-GR" sz="2400" b="1" dirty="0"/>
              <a:t>ροές</a:t>
            </a:r>
            <a:r>
              <a:rPr lang="el-GR" sz="2400" dirty="0"/>
              <a:t> (η ποσότητα της εισροής που χρησιμοποιείται ανά μονάδα χρόνου) και όχι </a:t>
            </a:r>
            <a:r>
              <a:rPr lang="el-GR" sz="2400" b="1" dirty="0"/>
              <a:t>αποθέματα</a:t>
            </a:r>
            <a:r>
              <a:rPr lang="el-GR" sz="2400" dirty="0"/>
              <a:t> (η απόλυτη ποσότητα της εισροής)</a:t>
            </a:r>
            <a:r>
              <a:rPr lang="en-US" sz="2400" dirty="0"/>
              <a:t>.</a:t>
            </a:r>
          </a:p>
          <a:p>
            <a:pPr marL="276225" lvl="2">
              <a:spcBef>
                <a:spcPct val="50000"/>
              </a:spcBef>
              <a:buFont typeface="Wingdings" pitchFamily="16" charset="2"/>
              <a:buChar char="ð"/>
            </a:pPr>
            <a:r>
              <a:rPr lang="el-GR" sz="2400" u="sng" dirty="0">
                <a:solidFill>
                  <a:schemeClr val="accent2"/>
                </a:solidFill>
              </a:rPr>
              <a:t>Παράδειγμα</a:t>
            </a:r>
            <a:r>
              <a:rPr lang="el-GR" sz="2400" dirty="0">
                <a:solidFill>
                  <a:schemeClr val="accent2"/>
                </a:solidFill>
              </a:rPr>
              <a:t>:</a:t>
            </a:r>
            <a:r>
              <a:rPr lang="el-GR" sz="2400" dirty="0"/>
              <a:t> Το απόθεμα κεφαλαίου είναι η όλη εγκατάσταση του εργοστασίου. Ροή κεφαλαίου είναι οι ώρες μηχανής που χρησιμοποιούνται ανά μονάδα χρόνου στην παραγωγή (συμπεριλαμβανομένης της απόσβεσης)</a:t>
            </a:r>
            <a:r>
              <a:rPr lang="en-US" sz="2400" dirty="0"/>
              <a:t>.</a:t>
            </a:r>
          </a:p>
          <a:p>
            <a:pPr marL="276225" lvl="2">
              <a:spcBef>
                <a:spcPct val="50000"/>
              </a:spcBef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Ο όρος κεφάλαιο αναφέρεται στο </a:t>
            </a:r>
            <a:r>
              <a:rPr lang="el-GR" sz="2400" b="1" dirty="0"/>
              <a:t>φυσικό / υλικό κεφάλαιο</a:t>
            </a:r>
            <a:r>
              <a:rPr lang="el-GR" sz="2400" dirty="0"/>
              <a:t> (</a:t>
            </a:r>
            <a:r>
              <a:rPr lang="el-GR" sz="2400" u="sng" dirty="0"/>
              <a:t>ορισμός</a:t>
            </a:r>
            <a:r>
              <a:rPr lang="el-GR" sz="2400" dirty="0"/>
              <a:t>: αγαθό που το ίδιο παράγεται από αγαθά) και όχι στο </a:t>
            </a:r>
            <a:r>
              <a:rPr lang="el-GR" sz="2400" b="1" dirty="0"/>
              <a:t>οικονομικό κεφάλαιο</a:t>
            </a:r>
            <a:r>
              <a:rPr lang="el-GR" sz="2400" dirty="0"/>
              <a:t> (</a:t>
            </a:r>
            <a:r>
              <a:rPr lang="el-GR" sz="2400" u="sng" dirty="0"/>
              <a:t>ορισμός</a:t>
            </a:r>
            <a:r>
              <a:rPr lang="el-GR" sz="2400" dirty="0"/>
              <a:t>: τα χρήματα που απαιτούνται για την έναρξη ή την συνέχιση της παραγωγής)</a:t>
            </a:r>
            <a:r>
              <a:rPr lang="en-US" sz="2400" dirty="0"/>
              <a:t>.</a:t>
            </a: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0" y="188913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6" name="Text Box 46"/>
          <p:cNvSpPr txBox="1">
            <a:spLocks noChangeArrowheads="1"/>
          </p:cNvSpPr>
          <p:nvPr/>
        </p:nvSpPr>
        <p:spPr bwMode="auto">
          <a:xfrm>
            <a:off x="0" y="404813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rgbClr val="000066"/>
                </a:solidFill>
              </a:rPr>
              <a:t>Συνάρτηση παραγωγής και τεχνική αποτελεσματικότητα</a:t>
            </a:r>
            <a:endParaRPr lang="en-US" sz="28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CF283-276F-40CB-8615-756E804D0AE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9601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r>
              <a:rPr lang="en-US" sz="2400"/>
              <a:t>   Q = 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5562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(1/192)[K</a:t>
            </a:r>
            <a:r>
              <a:rPr lang="en-US" sz="2400" baseline="30000" dirty="0"/>
              <a:t>2</a:t>
            </a:r>
            <a:r>
              <a:rPr lang="en-US" sz="2400" dirty="0"/>
              <a:t> – (1/36)K</a:t>
            </a:r>
            <a:r>
              <a:rPr lang="en-US" sz="2400" baseline="30000" dirty="0"/>
              <a:t>3</a:t>
            </a:r>
            <a:r>
              <a:rPr lang="en-US" sz="2400" dirty="0"/>
              <a:t>][L</a:t>
            </a:r>
            <a:r>
              <a:rPr lang="en-US" sz="2400" baseline="30000" dirty="0"/>
              <a:t>2</a:t>
            </a:r>
            <a:r>
              <a:rPr lang="en-US" sz="2400" dirty="0"/>
              <a:t> – (1/36)L</a:t>
            </a:r>
            <a:r>
              <a:rPr lang="en-US" sz="2400" baseline="30000" dirty="0"/>
              <a:t>3</a:t>
            </a:r>
            <a:r>
              <a:rPr lang="en-US" sz="2400" dirty="0"/>
              <a:t>]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47800" y="3276600"/>
            <a:ext cx="190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Q =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32766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</a:t>
            </a:r>
            <a:r>
              <a:rPr lang="en-US" sz="2400" baseline="30000"/>
              <a:t>1/2</a:t>
            </a:r>
            <a:r>
              <a:rPr lang="en-US" sz="2400"/>
              <a:t>L</a:t>
            </a:r>
            <a:r>
              <a:rPr lang="en-US" sz="2400" baseline="30000"/>
              <a:t>1/2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55650" y="191611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</a:t>
            </a:r>
            <a:endParaRPr lang="en-US" sz="2400" dirty="0"/>
          </a:p>
        </p:txBody>
      </p:sp>
      <p:sp>
        <p:nvSpPr>
          <p:cNvPr id="19464" name="Text Box 46"/>
          <p:cNvSpPr txBox="1">
            <a:spLocks noChangeArrowheads="1"/>
          </p:cNvSpPr>
          <p:nvPr/>
        </p:nvSpPr>
        <p:spPr bwMode="auto">
          <a:xfrm>
            <a:off x="971550" y="485775"/>
            <a:ext cx="74882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>
                <a:solidFill>
                  <a:srgbClr val="000066"/>
                </a:solidFill>
              </a:rPr>
              <a:t>Συνάρτηση παραγωγής και τεχνική αποτελεσματικότητα</a:t>
            </a:r>
            <a:endParaRPr lang="en-US" sz="2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  <p:bldP spid="1229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F0CBE-3723-4D55-9EC3-4068DDFC588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116013" y="2252663"/>
          <a:ext cx="6478587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5635587" imgH="4410017" progId="Word.Document.8">
                  <p:embed/>
                </p:oleObj>
              </mc:Choice>
              <mc:Fallback>
                <p:oleObj name="Document" r:id="rId4" imgW="5635587" imgH="4410017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52663"/>
                        <a:ext cx="6478587" cy="460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6"/>
          <p:cNvSpPr txBox="1">
            <a:spLocks noChangeArrowheads="1"/>
          </p:cNvSpPr>
          <p:nvPr/>
        </p:nvSpPr>
        <p:spPr bwMode="auto">
          <a:xfrm>
            <a:off x="152400" y="48577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rgbClr val="000066"/>
                </a:solidFill>
              </a:rPr>
              <a:t>Συνάρτηση παραγωγής και τεχνική αποτελεσματικότητα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331913" y="1773238"/>
            <a:ext cx="5976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0066"/>
                </a:solidFill>
              </a:rPr>
              <a:t>Η συνάρτηση παραγωγής </a:t>
            </a:r>
            <a:r>
              <a:rPr lang="en-US" b="1">
                <a:solidFill>
                  <a:srgbClr val="000066"/>
                </a:solidFill>
              </a:rPr>
              <a:t>Q=K</a:t>
            </a:r>
            <a:r>
              <a:rPr lang="en-US" b="1" baseline="30000">
                <a:solidFill>
                  <a:srgbClr val="000066"/>
                </a:solidFill>
              </a:rPr>
              <a:t>1/2</a:t>
            </a:r>
            <a:r>
              <a:rPr lang="en-US" b="1">
                <a:solidFill>
                  <a:srgbClr val="000066"/>
                </a:solidFill>
              </a:rPr>
              <a:t> L</a:t>
            </a:r>
            <a:r>
              <a:rPr lang="en-US" b="1" baseline="30000">
                <a:solidFill>
                  <a:srgbClr val="000066"/>
                </a:solidFill>
              </a:rPr>
              <a:t>1/2 </a:t>
            </a:r>
            <a:r>
              <a:rPr lang="el-GR" b="1">
                <a:solidFill>
                  <a:srgbClr val="000066"/>
                </a:solidFill>
              </a:rPr>
              <a:t>σε μορφή πίνακα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47650" y="1052736"/>
          <a:ext cx="8644830" cy="580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6477736" imgH="6292013" progId="Word.Document.8">
                  <p:embed/>
                </p:oleObj>
              </mc:Choice>
              <mc:Fallback>
                <p:oleObj name="Document" r:id="rId4" imgW="6477736" imgH="6292013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052736"/>
                        <a:ext cx="8644830" cy="5805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0" y="188913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179388" y="333375"/>
            <a:ext cx="806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rgbClr val="000066"/>
                </a:solidFill>
              </a:rPr>
              <a:t>Οι Συναρτήσεις Παραγωγής και Χρησιμότητας</a:t>
            </a:r>
            <a:endParaRPr lang="en-US" sz="28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DA30F-B072-48CC-9460-F52A3A7FAA2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8229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                        Το </a:t>
            </a:r>
            <a:r>
              <a:rPr lang="en-US" sz="2400" dirty="0"/>
              <a:t>                          </a:t>
            </a:r>
            <a:r>
              <a:rPr lang="el-GR" sz="2400" dirty="0"/>
              <a:t> μιας εισροής είναι η μεταβολή στην εκροή που προκύπτει από μια μικρή μεταβολή σε μια εισροή </a:t>
            </a:r>
            <a:r>
              <a:rPr lang="el-GR" sz="2400" i="1" dirty="0"/>
              <a:t>κρατώντας τα επίπεδα όλων των άλλων εισροών σταθερά.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  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31840" y="5013176"/>
            <a:ext cx="36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chemeClr val="accent2"/>
                </a:solidFill>
              </a:rPr>
              <a:t>Οριακά Προϊόντα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i="1" dirty="0"/>
              <a:t>MP</a:t>
            </a:r>
            <a:r>
              <a:rPr lang="en-US" sz="2400" i="1" baseline="-25000" dirty="0"/>
              <a:t>L</a:t>
            </a:r>
            <a:r>
              <a:rPr lang="en-US" sz="2400" i="1" dirty="0"/>
              <a:t> = (1/2)L</a:t>
            </a:r>
            <a:r>
              <a:rPr lang="en-US" sz="2400" i="1" baseline="30000" dirty="0"/>
              <a:t>-1/2</a:t>
            </a:r>
            <a:r>
              <a:rPr lang="en-US" sz="2400" i="1" dirty="0"/>
              <a:t>K</a:t>
            </a:r>
            <a:r>
              <a:rPr lang="en-US" sz="2400" i="1" baseline="30000" dirty="0"/>
              <a:t>1/2</a:t>
            </a:r>
          </a:p>
          <a:p>
            <a:r>
              <a:rPr lang="en-US" sz="2400" i="1" dirty="0"/>
              <a:t>MP</a:t>
            </a:r>
            <a:r>
              <a:rPr lang="en-US" sz="2400" i="1" baseline="-25000" dirty="0"/>
              <a:t>K</a:t>
            </a:r>
            <a:r>
              <a:rPr lang="en-US" sz="2400" i="1" dirty="0"/>
              <a:t> = (1/2)K</a:t>
            </a:r>
            <a:r>
              <a:rPr lang="en-US" sz="2400" i="1" baseline="30000" dirty="0"/>
              <a:t>-1/2</a:t>
            </a:r>
            <a:r>
              <a:rPr lang="en-US" sz="2400" i="1" dirty="0"/>
              <a:t>L</a:t>
            </a:r>
            <a:r>
              <a:rPr lang="en-US" sz="2400" i="1" baseline="30000" dirty="0"/>
              <a:t>1/2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13088" y="1844675"/>
            <a:ext cx="232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/>
              <a:t>Οριακό</a:t>
            </a:r>
            <a:r>
              <a:rPr lang="en-US" sz="2400" b="1"/>
              <a:t> </a:t>
            </a:r>
            <a:r>
              <a:rPr lang="el-GR" sz="2400" b="1"/>
              <a:t>προϊόν</a:t>
            </a:r>
            <a:endParaRPr lang="en-US" sz="2400" b="1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00175" y="3552825"/>
            <a:ext cx="6988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MP</a:t>
            </a:r>
            <a:r>
              <a:rPr lang="en-US" sz="2400" baseline="-25000" dirty="0"/>
              <a:t>L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L (</a:t>
            </a:r>
            <a:r>
              <a:rPr lang="el-GR" sz="2400" dirty="0"/>
              <a:t>κρατώντας σταθερές όλες τις </a:t>
            </a:r>
            <a:r>
              <a:rPr lang="en-US" sz="2400" dirty="0"/>
              <a:t>		 </a:t>
            </a:r>
            <a:r>
              <a:rPr lang="el-GR" sz="2400" dirty="0"/>
              <a:t>άλλες εισροές</a:t>
            </a:r>
            <a:r>
              <a:rPr lang="en-US" sz="2400" dirty="0"/>
              <a:t>)</a:t>
            </a:r>
          </a:p>
          <a:p>
            <a:r>
              <a:rPr lang="en-US" sz="2400" dirty="0"/>
              <a:t>MP</a:t>
            </a:r>
            <a:r>
              <a:rPr lang="en-US" sz="2400" baseline="-25000" dirty="0"/>
              <a:t>K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K (</a:t>
            </a:r>
            <a:r>
              <a:rPr lang="el-GR" sz="2400" dirty="0"/>
              <a:t>κρατώντας σταθερές όλες τις </a:t>
            </a:r>
            <a:r>
              <a:rPr lang="en-US" sz="2400" dirty="0"/>
              <a:t>		 </a:t>
            </a:r>
            <a:r>
              <a:rPr lang="el-GR" sz="2400" dirty="0"/>
              <a:t>άλλες εισροές</a:t>
            </a:r>
            <a:r>
              <a:rPr lang="en-US" sz="2400" dirty="0"/>
              <a:t>)</a:t>
            </a:r>
          </a:p>
        </p:txBody>
      </p:sp>
      <p:sp>
        <p:nvSpPr>
          <p:cNvPr id="16391" name="WordArt 7"/>
          <p:cNvSpPr>
            <a:spLocks noChangeArrowheads="1" noChangeShapeType="1"/>
          </p:cNvSpPr>
          <p:nvPr/>
        </p:nvSpPr>
        <p:spPr bwMode="auto">
          <a:xfrm>
            <a:off x="684213" y="1828800"/>
            <a:ext cx="19446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0" y="188913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Το Οριακό Προϊόν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5085184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chemeClr val="accent2"/>
                </a:solidFill>
              </a:rPr>
              <a:t>Παράδειγμα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n-US" sz="2400" i="1" dirty="0" smtClean="0"/>
              <a:t>Q = L</a:t>
            </a:r>
            <a:r>
              <a:rPr lang="en-US" sz="2400" i="1" baseline="30000" dirty="0" smtClean="0"/>
              <a:t>1/2</a:t>
            </a:r>
            <a:r>
              <a:rPr lang="en-US" sz="2400" i="1" dirty="0" smtClean="0"/>
              <a:t>K</a:t>
            </a:r>
            <a:r>
              <a:rPr lang="en-US" sz="2400" i="1" baseline="30000" dirty="0" smtClean="0"/>
              <a:t>1/2</a:t>
            </a:r>
            <a:endParaRPr lang="en-US" sz="24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16389" grpId="0" autoUpdateAnimBg="0"/>
      <p:bldP spid="20486" grpId="0"/>
      <p:bldP spid="16391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5CC27-88F0-4CE0-B557-DEF7EDAD9F2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1754188"/>
            <a:ext cx="8153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                           Το </a:t>
            </a:r>
            <a:r>
              <a:rPr lang="el-GR" sz="2400" b="1" dirty="0"/>
              <a:t>μέσο προϊόν</a:t>
            </a:r>
            <a:r>
              <a:rPr lang="el-GR" sz="2400" dirty="0"/>
              <a:t> μιας εισροής είναι ίσο με τη συνολική εκροή που θα παραχθεί διαιρεμένη με την ποσότητα της εισροής που χρησιμοποιείται για την παραγωγή της</a:t>
            </a:r>
            <a:r>
              <a:rPr lang="en-US" sz="2400" dirty="0"/>
              <a:t>:</a:t>
            </a:r>
            <a:r>
              <a:rPr lang="en-US" sz="2000" dirty="0"/>
              <a:t>   </a:t>
            </a:r>
            <a:r>
              <a:rPr lang="el-GR" sz="2000" dirty="0"/>
              <a:t> </a:t>
            </a:r>
            <a:r>
              <a:rPr lang="en-US" sz="2000" dirty="0"/>
              <a:t>           </a:t>
            </a:r>
            <a:r>
              <a:rPr lang="en-US" sz="2400" dirty="0"/>
              <a:t>AP</a:t>
            </a:r>
            <a:r>
              <a:rPr lang="en-US" sz="2400" baseline="-25000" dirty="0"/>
              <a:t>L</a:t>
            </a:r>
            <a:r>
              <a:rPr lang="en-US" sz="2400" dirty="0"/>
              <a:t> = Q/L </a:t>
            </a:r>
          </a:p>
          <a:p>
            <a:r>
              <a:rPr lang="en-US" sz="2400" dirty="0"/>
              <a:t>                                     AP</a:t>
            </a:r>
            <a:r>
              <a:rPr lang="en-US" sz="2400" baseline="-25000" dirty="0"/>
              <a:t>K</a:t>
            </a:r>
            <a:r>
              <a:rPr lang="en-US" sz="2400" dirty="0"/>
              <a:t> = Q/K   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31840" y="3789040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chemeClr val="accent2"/>
                </a:solidFill>
              </a:rPr>
              <a:t>Μέσα      </a:t>
            </a:r>
            <a:r>
              <a:rPr lang="el-GR" sz="2400" dirty="0" smtClean="0">
                <a:solidFill>
                  <a:schemeClr val="accent2"/>
                </a:solidFill>
              </a:rPr>
              <a:t>     </a:t>
            </a:r>
            <a:r>
              <a:rPr lang="en-US" sz="2400" i="1" dirty="0" smtClean="0"/>
              <a:t>AP</a:t>
            </a:r>
            <a:r>
              <a:rPr lang="en-US" sz="2400" i="1" baseline="-25000" dirty="0" smtClean="0"/>
              <a:t>L</a:t>
            </a:r>
            <a:r>
              <a:rPr lang="en-US" sz="2400" i="1" dirty="0" smtClean="0"/>
              <a:t> </a:t>
            </a:r>
            <a:r>
              <a:rPr lang="en-US" sz="2400" i="1" dirty="0"/>
              <a:t>= [K</a:t>
            </a:r>
            <a:r>
              <a:rPr lang="en-US" sz="2400" i="1" baseline="30000" dirty="0"/>
              <a:t>1/2</a:t>
            </a:r>
            <a:r>
              <a:rPr lang="en-US" sz="2400" i="1" dirty="0"/>
              <a:t>L</a:t>
            </a:r>
            <a:r>
              <a:rPr lang="en-US" sz="2400" i="1" baseline="30000" dirty="0"/>
              <a:t>1/2</a:t>
            </a:r>
            <a:r>
              <a:rPr lang="en-US" sz="2400" i="1" dirty="0"/>
              <a:t>]/L = </a:t>
            </a:r>
            <a:r>
              <a:rPr lang="en-US" sz="2400" i="1" dirty="0" smtClean="0"/>
              <a:t>K</a:t>
            </a:r>
            <a:r>
              <a:rPr lang="en-US" sz="2400" i="1" baseline="30000" dirty="0" smtClean="0"/>
              <a:t>1/2</a:t>
            </a:r>
            <a:r>
              <a:rPr lang="en-US" sz="2400" i="1" dirty="0" smtClean="0"/>
              <a:t>L</a:t>
            </a:r>
            <a:r>
              <a:rPr lang="en-US" sz="2400" i="1" baseline="30000" dirty="0" smtClean="0"/>
              <a:t>-1/2</a:t>
            </a:r>
            <a:endParaRPr lang="en-US" sz="2400" i="1" baseline="30000" dirty="0"/>
          </a:p>
          <a:p>
            <a:r>
              <a:rPr lang="el-GR" sz="2400" u="sng" dirty="0" smtClean="0">
                <a:solidFill>
                  <a:schemeClr val="accent2"/>
                </a:solidFill>
              </a:rPr>
              <a:t>Προϊόντα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r>
              <a:rPr lang="en-US" sz="2400" i="1" dirty="0" smtClean="0"/>
              <a:t>   </a:t>
            </a:r>
            <a:r>
              <a:rPr lang="el-GR" sz="2400" i="1" dirty="0" smtClean="0"/>
              <a:t> </a:t>
            </a:r>
            <a:r>
              <a:rPr lang="en-US" sz="2400" i="1" dirty="0" smtClean="0"/>
              <a:t>AP</a:t>
            </a:r>
            <a:r>
              <a:rPr lang="en-US" sz="2400" i="1" baseline="-25000" dirty="0" smtClean="0"/>
              <a:t>K</a:t>
            </a:r>
            <a:r>
              <a:rPr lang="en-US" sz="2400" i="1" dirty="0" smtClean="0"/>
              <a:t> </a:t>
            </a:r>
            <a:r>
              <a:rPr lang="en-US" sz="2400" i="1" dirty="0"/>
              <a:t>= [K</a:t>
            </a:r>
            <a:r>
              <a:rPr lang="en-US" sz="2400" i="1" baseline="30000" dirty="0"/>
              <a:t>1/2</a:t>
            </a:r>
            <a:r>
              <a:rPr lang="en-US" sz="2400" i="1" dirty="0"/>
              <a:t>L</a:t>
            </a:r>
            <a:r>
              <a:rPr lang="en-US" sz="2400" i="1" baseline="30000" dirty="0"/>
              <a:t>1/2</a:t>
            </a:r>
            <a:r>
              <a:rPr lang="en-US" sz="2400" i="1" dirty="0"/>
              <a:t>]/K = </a:t>
            </a:r>
            <a:r>
              <a:rPr lang="en-US" sz="2400" i="1" dirty="0" smtClean="0"/>
              <a:t>L</a:t>
            </a:r>
            <a:r>
              <a:rPr lang="en-US" sz="2400" i="1" baseline="30000" dirty="0" smtClean="0"/>
              <a:t>1/2</a:t>
            </a:r>
            <a:r>
              <a:rPr lang="en-US" sz="2400" i="1" dirty="0" smtClean="0"/>
              <a:t>K</a:t>
            </a:r>
            <a:r>
              <a:rPr lang="en-US" sz="2400" i="1" baseline="30000" dirty="0" smtClean="0"/>
              <a:t>-1/2</a:t>
            </a:r>
            <a:endParaRPr lang="en-US" sz="2400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87407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l-GR" sz="2400" dirty="0"/>
              <a:t>                           Ο </a:t>
            </a:r>
            <a:r>
              <a:rPr lang="el-GR" sz="2400" b="1" dirty="0"/>
              <a:t>νόμος της φθίνουσας οριακής απόδοσης</a:t>
            </a:r>
            <a:r>
              <a:rPr lang="el-GR" sz="2400" dirty="0"/>
              <a:t> αναφέρει ότι τα οριακά προϊόντα </a:t>
            </a:r>
            <a:r>
              <a:rPr lang="el-GR" sz="2400" dirty="0" smtClean="0"/>
              <a:t>(τείνουν να) </a:t>
            </a:r>
            <a:r>
              <a:rPr lang="el-GR" sz="2400" dirty="0"/>
              <a:t>μειώνονται καθώς η ποσότητα που χρησιμοποιείται από μία συγκεκριμένη εισροή αυξάνεται</a:t>
            </a:r>
            <a:r>
              <a:rPr lang="en-US" sz="2400" dirty="0"/>
              <a:t>.</a:t>
            </a:r>
          </a:p>
        </p:txBody>
      </p:sp>
      <p:sp>
        <p:nvSpPr>
          <p:cNvPr id="17415" name="WordArt 7"/>
          <p:cNvSpPr>
            <a:spLocks noChangeArrowheads="1" noChangeShapeType="1"/>
          </p:cNvSpPr>
          <p:nvPr/>
        </p:nvSpPr>
        <p:spPr bwMode="auto">
          <a:xfrm>
            <a:off x="395288" y="4581525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7416" name="WordArt 8"/>
          <p:cNvSpPr>
            <a:spLocks noChangeArrowheads="1" noChangeShapeType="1"/>
          </p:cNvSpPr>
          <p:nvPr/>
        </p:nvSpPr>
        <p:spPr bwMode="auto">
          <a:xfrm>
            <a:off x="647700" y="17526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0" y="188913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Το Μέσο Προϊόν και Φθίνουσες Αποδόσεις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57301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>
                <a:solidFill>
                  <a:schemeClr val="accent2"/>
                </a:solidFill>
              </a:rPr>
              <a:t>Παράδειγμα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n-US" sz="2400" i="1" dirty="0" smtClean="0"/>
              <a:t>Q = L</a:t>
            </a:r>
            <a:r>
              <a:rPr lang="en-US" sz="2400" i="1" baseline="30000" dirty="0" smtClean="0"/>
              <a:t>1/2</a:t>
            </a:r>
            <a:r>
              <a:rPr lang="en-US" sz="2400" i="1" dirty="0" smtClean="0"/>
              <a:t>K</a:t>
            </a:r>
            <a:r>
              <a:rPr lang="en-US" sz="2400" i="1" baseline="30000" dirty="0" smtClean="0"/>
              <a:t>1/2</a:t>
            </a:r>
            <a:endParaRPr lang="en-US" sz="24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autoUpdateAnimBg="0"/>
      <p:bldP spid="17414" grpId="0"/>
      <p:bldP spid="17415" grpId="0" animBg="1"/>
      <p:bldP spid="1741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5A652-FA7C-4119-80D1-26DD9FBD789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908175" y="1125538"/>
            <a:ext cx="4287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u="sng" dirty="0"/>
              <a:t>Το ύψος των φοιτητών</a:t>
            </a:r>
            <a:r>
              <a:rPr lang="el-GR" u="sng" dirty="0"/>
              <a:t> </a:t>
            </a:r>
            <a:r>
              <a:rPr lang="en-US" sz="2400" b="1" u="sng" dirty="0"/>
              <a:t>(cm) </a:t>
            </a:r>
          </a:p>
        </p:txBody>
      </p:sp>
      <p:sp>
        <p:nvSpPr>
          <p:cNvPr id="22532" name="AutoShape 15"/>
          <p:cNvSpPr>
            <a:spLocks noChangeArrowheads="1"/>
          </p:cNvSpPr>
          <p:nvPr/>
        </p:nvSpPr>
        <p:spPr bwMode="auto">
          <a:xfrm>
            <a:off x="0" y="188913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195"/>
            </a:srgb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/>
          <a:p>
            <a:pPr algn="ctr"/>
            <a:r>
              <a:rPr lang="el-GR" sz="3200" b="1"/>
              <a:t>Σχέσεις ανάμεσα σε συνολικά, μέσα </a:t>
            </a:r>
            <a:br>
              <a:rPr lang="el-GR" sz="3200" b="1"/>
            </a:br>
            <a:r>
              <a:rPr lang="el-GR" sz="3200" b="1"/>
              <a:t>και οριακά μεγέθη</a:t>
            </a:r>
            <a:endParaRPr lang="en-US" sz="3200" b="1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7450" y="1700213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α/α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Ύψος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Συνολικό ΤΡ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Μέσο </a:t>
                      </a:r>
                    </a:p>
                    <a:p>
                      <a:pPr algn="ctr"/>
                      <a:r>
                        <a:rPr lang="el-GR" sz="1800" dirty="0" smtClean="0"/>
                        <a:t>ΑΡ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Οριακό ΜΡ</a:t>
                      </a:r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176.67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150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77" name="Rectangle 5"/>
          <p:cNvSpPr>
            <a:spLocks noChangeArrowheads="1"/>
          </p:cNvSpPr>
          <p:nvPr/>
        </p:nvSpPr>
        <p:spPr bwMode="auto">
          <a:xfrm>
            <a:off x="395536" y="4941168"/>
            <a:ext cx="8064054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Όταν ένα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συνολικό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 μέγεθος αυξάνεται, το αντίστοιχο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οριακό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</a:rPr>
              <a:t> μέγεθος είναι θετικό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2578" name="Rectangle 6"/>
          <p:cNvSpPr>
            <a:spLocks noChangeArrowheads="1"/>
          </p:cNvSpPr>
          <p:nvPr/>
        </p:nvSpPr>
        <p:spPr bwMode="auto">
          <a:xfrm>
            <a:off x="539552" y="5733256"/>
            <a:ext cx="7632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Όταν ένα </a:t>
            </a:r>
            <a:r>
              <a:rPr lang="el-GR" sz="2400" b="1" dirty="0"/>
              <a:t>μέσο</a:t>
            </a:r>
            <a:r>
              <a:rPr lang="el-GR" sz="2400" dirty="0"/>
              <a:t> μέγεθος μειώνεται, το αντίστοιχο </a:t>
            </a:r>
            <a:r>
              <a:rPr lang="el-GR" sz="2400" b="1" dirty="0"/>
              <a:t>οριακό</a:t>
            </a:r>
            <a:r>
              <a:rPr lang="el-GR" sz="2400" dirty="0"/>
              <a:t> μέγεθος πρέπει να είναι μικρότερο του μέσου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4509120"/>
            <a:ext cx="5032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Το Μέσο Προϊόν και Φθίνουσες Αποδόσεις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77" grpId="0"/>
      <p:bldP spid="2257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5B6DF-714D-4B84-A29F-7FD920A02A7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4579" name="Line 28"/>
          <p:cNvSpPr>
            <a:spLocks noChangeShapeType="1"/>
          </p:cNvSpPr>
          <p:nvPr/>
        </p:nvSpPr>
        <p:spPr bwMode="auto">
          <a:xfrm>
            <a:off x="701675" y="2667000"/>
            <a:ext cx="449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29"/>
          <p:cNvSpPr>
            <a:spLocks noChangeShapeType="1"/>
          </p:cNvSpPr>
          <p:nvPr/>
        </p:nvSpPr>
        <p:spPr bwMode="auto">
          <a:xfrm flipV="1">
            <a:off x="701675" y="3048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30"/>
          <p:cNvSpPr>
            <a:spLocks noChangeShapeType="1"/>
          </p:cNvSpPr>
          <p:nvPr/>
        </p:nvSpPr>
        <p:spPr bwMode="auto">
          <a:xfrm>
            <a:off x="701675" y="6629400"/>
            <a:ext cx="464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31"/>
          <p:cNvSpPr>
            <a:spLocks noChangeShapeType="1"/>
          </p:cNvSpPr>
          <p:nvPr/>
        </p:nvSpPr>
        <p:spPr bwMode="auto">
          <a:xfrm flipV="1">
            <a:off x="701675" y="3429000"/>
            <a:ext cx="0" cy="320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Freeform 32"/>
          <p:cNvSpPr>
            <a:spLocks/>
          </p:cNvSpPr>
          <p:nvPr/>
        </p:nvSpPr>
        <p:spPr bwMode="auto">
          <a:xfrm>
            <a:off x="1476375" y="4914900"/>
            <a:ext cx="4492625" cy="1374775"/>
          </a:xfrm>
          <a:custGeom>
            <a:avLst/>
            <a:gdLst>
              <a:gd name="T0" fmla="*/ 0 w 3120"/>
              <a:gd name="T1" fmla="*/ 944 h 944"/>
              <a:gd name="T2" fmla="*/ 384 w 3120"/>
              <a:gd name="T3" fmla="*/ 416 h 944"/>
              <a:gd name="T4" fmla="*/ 912 w 3120"/>
              <a:gd name="T5" fmla="*/ 80 h 944"/>
              <a:gd name="T6" fmla="*/ 1536 w 3120"/>
              <a:gd name="T7" fmla="*/ 32 h 944"/>
              <a:gd name="T8" fmla="*/ 2064 w 3120"/>
              <a:gd name="T9" fmla="*/ 272 h 944"/>
              <a:gd name="T10" fmla="*/ 2496 w 3120"/>
              <a:gd name="T11" fmla="*/ 464 h 944"/>
              <a:gd name="T12" fmla="*/ 3120 w 3120"/>
              <a:gd name="T13" fmla="*/ 656 h 9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20"/>
              <a:gd name="T22" fmla="*/ 0 h 944"/>
              <a:gd name="T23" fmla="*/ 3120 w 3120"/>
              <a:gd name="T24" fmla="*/ 944 h 9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20" h="944">
                <a:moveTo>
                  <a:pt x="0" y="944"/>
                </a:moveTo>
                <a:cubicBezTo>
                  <a:pt x="116" y="752"/>
                  <a:pt x="232" y="560"/>
                  <a:pt x="384" y="416"/>
                </a:cubicBezTo>
                <a:cubicBezTo>
                  <a:pt x="536" y="272"/>
                  <a:pt x="720" y="144"/>
                  <a:pt x="912" y="80"/>
                </a:cubicBezTo>
                <a:cubicBezTo>
                  <a:pt x="1104" y="16"/>
                  <a:pt x="1344" y="0"/>
                  <a:pt x="1536" y="32"/>
                </a:cubicBezTo>
                <a:cubicBezTo>
                  <a:pt x="1728" y="64"/>
                  <a:pt x="1904" y="200"/>
                  <a:pt x="2064" y="272"/>
                </a:cubicBezTo>
                <a:cubicBezTo>
                  <a:pt x="2224" y="344"/>
                  <a:pt x="2320" y="400"/>
                  <a:pt x="2496" y="464"/>
                </a:cubicBezTo>
                <a:cubicBezTo>
                  <a:pt x="2672" y="528"/>
                  <a:pt x="3016" y="624"/>
                  <a:pt x="3120" y="65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Freeform 33"/>
          <p:cNvSpPr>
            <a:spLocks/>
          </p:cNvSpPr>
          <p:nvPr/>
        </p:nvSpPr>
        <p:spPr bwMode="auto">
          <a:xfrm>
            <a:off x="893763" y="3933825"/>
            <a:ext cx="4221162" cy="2924175"/>
          </a:xfrm>
          <a:custGeom>
            <a:avLst/>
            <a:gdLst>
              <a:gd name="T0" fmla="*/ 2688 w 2688"/>
              <a:gd name="T1" fmla="*/ 1784 h 1784"/>
              <a:gd name="T2" fmla="*/ 2064 w 2688"/>
              <a:gd name="T3" fmla="*/ 1160 h 1784"/>
              <a:gd name="T4" fmla="*/ 1344 w 2688"/>
              <a:gd name="T5" fmla="*/ 296 h 1784"/>
              <a:gd name="T6" fmla="*/ 768 w 2688"/>
              <a:gd name="T7" fmla="*/ 8 h 1784"/>
              <a:gd name="T8" fmla="*/ 288 w 2688"/>
              <a:gd name="T9" fmla="*/ 344 h 1784"/>
              <a:gd name="T10" fmla="*/ 0 w 2688"/>
              <a:gd name="T11" fmla="*/ 920 h 1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8"/>
              <a:gd name="T19" fmla="*/ 0 h 1784"/>
              <a:gd name="T20" fmla="*/ 2688 w 2688"/>
              <a:gd name="T21" fmla="*/ 1784 h 17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8" h="1784">
                <a:moveTo>
                  <a:pt x="2688" y="1784"/>
                </a:moveTo>
                <a:cubicBezTo>
                  <a:pt x="2488" y="1596"/>
                  <a:pt x="2288" y="1408"/>
                  <a:pt x="2064" y="1160"/>
                </a:cubicBezTo>
                <a:cubicBezTo>
                  <a:pt x="1840" y="912"/>
                  <a:pt x="1560" y="488"/>
                  <a:pt x="1344" y="296"/>
                </a:cubicBezTo>
                <a:cubicBezTo>
                  <a:pt x="1128" y="104"/>
                  <a:pt x="944" y="0"/>
                  <a:pt x="768" y="8"/>
                </a:cubicBezTo>
                <a:cubicBezTo>
                  <a:pt x="592" y="16"/>
                  <a:pt x="416" y="192"/>
                  <a:pt x="288" y="344"/>
                </a:cubicBezTo>
                <a:cubicBezTo>
                  <a:pt x="160" y="496"/>
                  <a:pt x="48" y="824"/>
                  <a:pt x="0" y="9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34"/>
          <p:cNvSpPr>
            <a:spLocks noChangeShapeType="1"/>
          </p:cNvSpPr>
          <p:nvPr/>
        </p:nvSpPr>
        <p:spPr bwMode="auto">
          <a:xfrm flipH="1" flipV="1">
            <a:off x="4859338" y="476250"/>
            <a:ext cx="33337" cy="6153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35"/>
          <p:cNvSpPr>
            <a:spLocks noChangeShapeType="1"/>
          </p:cNvSpPr>
          <p:nvPr/>
        </p:nvSpPr>
        <p:spPr bwMode="auto">
          <a:xfrm flipV="1">
            <a:off x="701675" y="381000"/>
            <a:ext cx="335280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Freeform 36"/>
          <p:cNvSpPr>
            <a:spLocks/>
          </p:cNvSpPr>
          <p:nvPr/>
        </p:nvSpPr>
        <p:spPr bwMode="auto">
          <a:xfrm>
            <a:off x="1920875" y="404813"/>
            <a:ext cx="5314950" cy="1652587"/>
          </a:xfrm>
          <a:custGeom>
            <a:avLst/>
            <a:gdLst>
              <a:gd name="T0" fmla="*/ 0 w 3408"/>
              <a:gd name="T1" fmla="*/ 1080 h 1080"/>
              <a:gd name="T2" fmla="*/ 192 w 3408"/>
              <a:gd name="T3" fmla="*/ 888 h 1080"/>
              <a:gd name="T4" fmla="*/ 912 w 3408"/>
              <a:gd name="T5" fmla="*/ 312 h 1080"/>
              <a:gd name="T6" fmla="*/ 1248 w 3408"/>
              <a:gd name="T7" fmla="*/ 120 h 1080"/>
              <a:gd name="T8" fmla="*/ 1872 w 3408"/>
              <a:gd name="T9" fmla="*/ 24 h 1080"/>
              <a:gd name="T10" fmla="*/ 2688 w 3408"/>
              <a:gd name="T11" fmla="*/ 264 h 1080"/>
              <a:gd name="T12" fmla="*/ 3408 w 3408"/>
              <a:gd name="T13" fmla="*/ 744 h 10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8"/>
              <a:gd name="T22" fmla="*/ 0 h 1080"/>
              <a:gd name="T23" fmla="*/ 3408 w 3408"/>
              <a:gd name="T24" fmla="*/ 1080 h 10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8" h="1080">
                <a:moveTo>
                  <a:pt x="0" y="1080"/>
                </a:moveTo>
                <a:cubicBezTo>
                  <a:pt x="20" y="1048"/>
                  <a:pt x="40" y="1016"/>
                  <a:pt x="192" y="888"/>
                </a:cubicBezTo>
                <a:cubicBezTo>
                  <a:pt x="344" y="760"/>
                  <a:pt x="736" y="440"/>
                  <a:pt x="912" y="312"/>
                </a:cubicBezTo>
                <a:cubicBezTo>
                  <a:pt x="1088" y="184"/>
                  <a:pt x="1088" y="168"/>
                  <a:pt x="1248" y="120"/>
                </a:cubicBezTo>
                <a:cubicBezTo>
                  <a:pt x="1408" y="72"/>
                  <a:pt x="1632" y="0"/>
                  <a:pt x="1872" y="24"/>
                </a:cubicBezTo>
                <a:cubicBezTo>
                  <a:pt x="2112" y="48"/>
                  <a:pt x="2432" y="144"/>
                  <a:pt x="2688" y="264"/>
                </a:cubicBezTo>
                <a:cubicBezTo>
                  <a:pt x="2944" y="384"/>
                  <a:pt x="3288" y="664"/>
                  <a:pt x="3408" y="7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7"/>
          <p:cNvSpPr>
            <a:spLocks/>
          </p:cNvSpPr>
          <p:nvPr/>
        </p:nvSpPr>
        <p:spPr bwMode="auto">
          <a:xfrm>
            <a:off x="701675" y="2057400"/>
            <a:ext cx="1219200" cy="609600"/>
          </a:xfrm>
          <a:custGeom>
            <a:avLst/>
            <a:gdLst>
              <a:gd name="T0" fmla="*/ 768 w 768"/>
              <a:gd name="T1" fmla="*/ 0 h 384"/>
              <a:gd name="T2" fmla="*/ 480 w 768"/>
              <a:gd name="T3" fmla="*/ 192 h 384"/>
              <a:gd name="T4" fmla="*/ 0 w 768"/>
              <a:gd name="T5" fmla="*/ 384 h 384"/>
              <a:gd name="T6" fmla="*/ 0 60000 65536"/>
              <a:gd name="T7" fmla="*/ 0 60000 65536"/>
              <a:gd name="T8" fmla="*/ 0 60000 65536"/>
              <a:gd name="T9" fmla="*/ 0 w 768"/>
              <a:gd name="T10" fmla="*/ 0 h 384"/>
              <a:gd name="T11" fmla="*/ 768 w 7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84">
                <a:moveTo>
                  <a:pt x="768" y="0"/>
                </a:moveTo>
                <a:cubicBezTo>
                  <a:pt x="688" y="64"/>
                  <a:pt x="608" y="128"/>
                  <a:pt x="480" y="192"/>
                </a:cubicBezTo>
                <a:cubicBezTo>
                  <a:pt x="352" y="256"/>
                  <a:pt x="80" y="352"/>
                  <a:pt x="0" y="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38"/>
          <p:cNvSpPr>
            <a:spLocks noChangeShapeType="1"/>
          </p:cNvSpPr>
          <p:nvPr/>
        </p:nvSpPr>
        <p:spPr bwMode="auto">
          <a:xfrm flipV="1">
            <a:off x="3444875" y="5334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39"/>
          <p:cNvSpPr>
            <a:spLocks noChangeShapeType="1"/>
          </p:cNvSpPr>
          <p:nvPr/>
        </p:nvSpPr>
        <p:spPr bwMode="auto">
          <a:xfrm flipV="1">
            <a:off x="2073275" y="13716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5273675" y="64770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0" y="3622675"/>
            <a:ext cx="63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AP</a:t>
            </a:r>
            <a:r>
              <a:rPr lang="en-GB" sz="2400" b="1" baseline="-25000"/>
              <a:t>L</a:t>
            </a:r>
          </a:p>
          <a:p>
            <a:r>
              <a:rPr lang="en-GB" sz="2400" b="1"/>
              <a:t>MP</a:t>
            </a:r>
            <a:r>
              <a:rPr lang="en-GB" sz="2400" b="1" baseline="-25000"/>
              <a:t>L</a:t>
            </a:r>
            <a:endParaRPr lang="en-GB" sz="2400" b="1"/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228600" y="49847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</a:p>
        </p:txBody>
      </p:sp>
      <p:sp>
        <p:nvSpPr>
          <p:cNvPr id="24594" name="Text Box 43"/>
          <p:cNvSpPr txBox="1">
            <a:spLocks noChangeArrowheads="1"/>
          </p:cNvSpPr>
          <p:nvPr/>
        </p:nvSpPr>
        <p:spPr bwMode="auto">
          <a:xfrm>
            <a:off x="5181600" y="2555875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4595" name="Line 44"/>
          <p:cNvSpPr>
            <a:spLocks noChangeShapeType="1"/>
          </p:cNvSpPr>
          <p:nvPr/>
        </p:nvSpPr>
        <p:spPr bwMode="auto">
          <a:xfrm flipH="1">
            <a:off x="2073275" y="32004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45"/>
          <p:cNvSpPr>
            <a:spLocks noChangeShapeType="1"/>
          </p:cNvSpPr>
          <p:nvPr/>
        </p:nvSpPr>
        <p:spPr bwMode="auto">
          <a:xfrm flipH="1" flipV="1">
            <a:off x="2073275" y="19050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46"/>
          <p:cNvSpPr txBox="1">
            <a:spLocks noChangeArrowheads="1"/>
          </p:cNvSpPr>
          <p:nvPr/>
        </p:nvSpPr>
        <p:spPr bwMode="auto">
          <a:xfrm>
            <a:off x="2362200" y="2909888"/>
            <a:ext cx="248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/>
              <a:t>Το</a:t>
            </a:r>
            <a:r>
              <a:rPr lang="el-GR"/>
              <a:t> </a:t>
            </a:r>
            <a:r>
              <a:rPr lang="en-GB" sz="2000" b="1"/>
              <a:t>MP</a:t>
            </a:r>
            <a:r>
              <a:rPr lang="en-GB" sz="2000" b="1" baseline="-25000"/>
              <a:t>L</a:t>
            </a:r>
            <a:r>
              <a:rPr lang="en-GB" sz="2000" b="1"/>
              <a:t> </a:t>
            </a:r>
            <a:r>
              <a:rPr lang="el-GR" sz="2000" b="1"/>
              <a:t>μεγιστοποιείται</a:t>
            </a:r>
            <a:endParaRPr lang="en-GB" sz="2000" b="1"/>
          </a:p>
        </p:txBody>
      </p:sp>
      <p:sp>
        <p:nvSpPr>
          <p:cNvPr id="24598" name="Line 47"/>
          <p:cNvSpPr>
            <a:spLocks noChangeShapeType="1"/>
          </p:cNvSpPr>
          <p:nvPr/>
        </p:nvSpPr>
        <p:spPr bwMode="auto">
          <a:xfrm flipH="1">
            <a:off x="3444875" y="4267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48"/>
          <p:cNvSpPr>
            <a:spLocks noChangeShapeType="1"/>
          </p:cNvSpPr>
          <p:nvPr/>
        </p:nvSpPr>
        <p:spPr bwMode="auto">
          <a:xfrm flipH="1" flipV="1">
            <a:off x="3444875" y="762000"/>
            <a:ext cx="6096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Text Box 49"/>
          <p:cNvSpPr txBox="1">
            <a:spLocks noChangeArrowheads="1"/>
          </p:cNvSpPr>
          <p:nvPr/>
        </p:nvSpPr>
        <p:spPr bwMode="auto">
          <a:xfrm>
            <a:off x="2916238" y="3913188"/>
            <a:ext cx="245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/>
              <a:t>Το</a:t>
            </a:r>
            <a:r>
              <a:rPr lang="en-GB"/>
              <a:t> </a:t>
            </a:r>
            <a:r>
              <a:rPr lang="en-GB" sz="2000" b="1"/>
              <a:t>AP</a:t>
            </a:r>
            <a:r>
              <a:rPr lang="en-GB" sz="2000" b="1" baseline="-25000"/>
              <a:t>L</a:t>
            </a:r>
            <a:r>
              <a:rPr lang="en-GB" sz="2000" b="1"/>
              <a:t> </a:t>
            </a:r>
            <a:r>
              <a:rPr lang="el-GR" sz="2000" b="1"/>
              <a:t>μεγιστοποιείται</a:t>
            </a:r>
            <a:endParaRPr lang="en-GB" sz="2000" b="1"/>
          </a:p>
        </p:txBody>
      </p:sp>
      <p:sp>
        <p:nvSpPr>
          <p:cNvPr id="24601" name="Line 50"/>
          <p:cNvSpPr>
            <a:spLocks noChangeShapeType="1"/>
          </p:cNvSpPr>
          <p:nvPr/>
        </p:nvSpPr>
        <p:spPr bwMode="auto">
          <a:xfrm flipH="1" flipV="1">
            <a:off x="4892675" y="457200"/>
            <a:ext cx="11430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51"/>
          <p:cNvSpPr>
            <a:spLocks noChangeShapeType="1"/>
          </p:cNvSpPr>
          <p:nvPr/>
        </p:nvSpPr>
        <p:spPr bwMode="auto">
          <a:xfrm flipH="1">
            <a:off x="4968875" y="4813300"/>
            <a:ext cx="898525" cy="173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Text Box 52"/>
          <p:cNvSpPr txBox="1">
            <a:spLocks noChangeArrowheads="1"/>
          </p:cNvSpPr>
          <p:nvPr/>
        </p:nvSpPr>
        <p:spPr bwMode="auto">
          <a:xfrm>
            <a:off x="5894388" y="3081338"/>
            <a:ext cx="30972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Το</a:t>
            </a:r>
            <a:r>
              <a:rPr lang="en-GB"/>
              <a:t> </a:t>
            </a:r>
            <a:r>
              <a:rPr lang="en-GB" b="1"/>
              <a:t>TP</a:t>
            </a:r>
            <a:r>
              <a:rPr lang="en-GB" b="1" baseline="-25000"/>
              <a:t>L</a:t>
            </a:r>
            <a:r>
              <a:rPr lang="en-GB" b="1"/>
              <a:t> </a:t>
            </a:r>
            <a:r>
              <a:rPr lang="el-GR" b="1"/>
              <a:t>μεγιστοποιείται εκεί </a:t>
            </a:r>
            <a:br>
              <a:rPr lang="el-GR" b="1"/>
            </a:br>
            <a:r>
              <a:rPr lang="el-GR" b="1"/>
              <a:t>όπου το </a:t>
            </a:r>
            <a:r>
              <a:rPr lang="en-GB" b="1"/>
              <a:t>MP</a:t>
            </a:r>
            <a:r>
              <a:rPr lang="en-GB" b="1" baseline="-25000"/>
              <a:t>L</a:t>
            </a:r>
            <a:r>
              <a:rPr lang="en-GB" b="1"/>
              <a:t> </a:t>
            </a:r>
            <a:r>
              <a:rPr lang="el-GR" b="1"/>
              <a:t>είναι</a:t>
            </a:r>
            <a:r>
              <a:rPr lang="en-GB" b="1"/>
              <a:t> </a:t>
            </a:r>
            <a:r>
              <a:rPr lang="el-GR" b="1"/>
              <a:t>μηδέν</a:t>
            </a:r>
            <a:r>
              <a:rPr lang="en-GB" b="1"/>
              <a:t>. </a:t>
            </a:r>
            <a:endParaRPr lang="el-GR" b="1"/>
          </a:p>
          <a:p>
            <a:r>
              <a:rPr lang="el-GR" b="1"/>
              <a:t>Το</a:t>
            </a:r>
            <a:r>
              <a:rPr lang="en-GB"/>
              <a:t> </a:t>
            </a:r>
            <a:r>
              <a:rPr lang="en-GB" b="1"/>
              <a:t>TP</a:t>
            </a:r>
            <a:r>
              <a:rPr lang="en-GB" b="1" baseline="-25000"/>
              <a:t>L</a:t>
            </a:r>
            <a:r>
              <a:rPr lang="en-GB" b="1"/>
              <a:t> </a:t>
            </a:r>
            <a:r>
              <a:rPr lang="el-GR" b="1"/>
              <a:t>μειώνεται όπου το</a:t>
            </a:r>
            <a:r>
              <a:rPr lang="el-GR"/>
              <a:t> </a:t>
            </a:r>
            <a:endParaRPr lang="en-GB" b="1"/>
          </a:p>
          <a:p>
            <a:r>
              <a:rPr lang="en-GB" b="1"/>
              <a:t>MP</a:t>
            </a:r>
            <a:r>
              <a:rPr lang="en-GB" b="1" baseline="-25000"/>
              <a:t>L</a:t>
            </a:r>
            <a:r>
              <a:rPr lang="en-GB" b="1"/>
              <a:t> </a:t>
            </a:r>
            <a:r>
              <a:rPr lang="el-GR" b="1"/>
              <a:t>είναι</a:t>
            </a:r>
            <a:r>
              <a:rPr lang="en-GB" b="1"/>
              <a:t> </a:t>
            </a:r>
            <a:r>
              <a:rPr lang="el-GR" b="1"/>
              <a:t>αρνητικό.</a:t>
            </a:r>
          </a:p>
          <a:p>
            <a:r>
              <a:rPr lang="el-GR" b="1"/>
              <a:t>Το</a:t>
            </a:r>
            <a:r>
              <a:rPr lang="en-GB" b="1"/>
              <a:t> TP</a:t>
            </a:r>
            <a:r>
              <a:rPr lang="en-GB" b="1" baseline="-25000"/>
              <a:t>L</a:t>
            </a:r>
            <a:r>
              <a:rPr lang="en-GB" b="1"/>
              <a:t> </a:t>
            </a:r>
            <a:r>
              <a:rPr lang="el-GR" b="1"/>
              <a:t>αυξάνεται όπου</a:t>
            </a:r>
            <a:br>
              <a:rPr lang="el-GR" b="1"/>
            </a:br>
            <a:r>
              <a:rPr lang="el-GR" b="1"/>
              <a:t>το </a:t>
            </a:r>
            <a:r>
              <a:rPr lang="en-GB" b="1"/>
              <a:t>MP</a:t>
            </a:r>
            <a:r>
              <a:rPr lang="en-GB" b="1" baseline="-25000"/>
              <a:t>L</a:t>
            </a:r>
            <a:r>
              <a:rPr lang="en-GB" b="1"/>
              <a:t> </a:t>
            </a:r>
            <a:r>
              <a:rPr lang="el-GR" b="1"/>
              <a:t>είναι</a:t>
            </a:r>
            <a:r>
              <a:rPr lang="en-GB" b="1"/>
              <a:t> </a:t>
            </a:r>
            <a:r>
              <a:rPr lang="el-GR" b="1"/>
              <a:t>θετικό</a:t>
            </a:r>
            <a:endParaRPr lang="en-GB" b="1"/>
          </a:p>
          <a:p>
            <a:r>
              <a:rPr lang="en-GB" b="1"/>
              <a:t>positive.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6048375" y="0"/>
            <a:ext cx="3095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/>
              <a:t>Συνολικά, μέσα και οριακά μεγέθη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0385-CAD3-4814-A9FD-F036AD3FD26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76" name="WordArt 2"/>
          <p:cNvSpPr>
            <a:spLocks noChangeArrowheads="1" noChangeShapeType="1" noTextEdit="1"/>
          </p:cNvSpPr>
          <p:nvPr/>
        </p:nvSpPr>
        <p:spPr bwMode="auto">
          <a:xfrm>
            <a:off x="609600" y="476250"/>
            <a:ext cx="5562600" cy="1157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Καμπύλες ισοπαραγωγής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533400" y="1792288"/>
            <a:ext cx="76962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                          Η </a:t>
            </a:r>
            <a:r>
              <a:rPr lang="el-GR" sz="2400" b="1" dirty="0"/>
              <a:t>καμπύλη </a:t>
            </a:r>
            <a:r>
              <a:rPr lang="el-GR" sz="2400" b="1" dirty="0" err="1"/>
              <a:t>ισοπαραγωγής</a:t>
            </a:r>
            <a:r>
              <a:rPr lang="el-GR" sz="2400" dirty="0"/>
              <a:t> περιέχει όλους τους συνδυασμούς εισροών (εργασίας και κεφαλαίου) που επιτρέπουν σε αυτή την επιχείρηση να παράγει την ίδια ποσότητα εκροής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23888" y="3571875"/>
          <a:ext cx="6756424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Έγγραφο" r:id="rId4" imgW="5476799" imgH="2657818" progId="Word.Document.8">
                  <p:embed/>
                </p:oleObj>
              </mc:Choice>
              <mc:Fallback>
                <p:oleObj name="Έγγραφο" r:id="rId4" imgW="5476799" imgH="265781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571875"/>
                        <a:ext cx="6756424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WordArt 5"/>
          <p:cNvSpPr>
            <a:spLocks noChangeArrowheads="1" noChangeShapeType="1"/>
          </p:cNvSpPr>
          <p:nvPr/>
        </p:nvSpPr>
        <p:spPr bwMode="auto">
          <a:xfrm>
            <a:off x="609600" y="17526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AD429-FF0F-456E-8BE3-B9FF3769BEE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2775" y="2130425"/>
          <a:ext cx="6423025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Έγγραφο" r:id="rId4" imgW="5476799" imgH="2035454" progId="Word.Document.8">
                  <p:embed/>
                </p:oleObj>
              </mc:Choice>
              <mc:Fallback>
                <p:oleObj name="Έγγραφο" r:id="rId4" imgW="5476799" imgH="203545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130425"/>
                        <a:ext cx="6423025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43608" y="620688"/>
            <a:ext cx="5026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ea typeface="Arial Unicode MS" pitchFamily="34" charset="-128"/>
                <a:cs typeface="Arial Unicode MS" pitchFamily="34" charset="-128"/>
              </a:rPr>
              <a:t>Καμπ</a:t>
            </a:r>
            <a:r>
              <a:rPr lang="el-GR" altLang="ja-JP" sz="3200" b="1" dirty="0" smtClean="0">
                <a:ea typeface="Arial Unicode MS" pitchFamily="34" charset="-128"/>
                <a:cs typeface="Arial Unicode MS" pitchFamily="34" charset="-128"/>
              </a:rPr>
              <a:t>ύλες </a:t>
            </a:r>
            <a:r>
              <a:rPr lang="el-GR" altLang="ja-JP" sz="3200" b="1" dirty="0" err="1" smtClean="0">
                <a:ea typeface="Arial Unicode MS" pitchFamily="34" charset="-128"/>
                <a:cs typeface="Arial Unicode MS" pitchFamily="34" charset="-128"/>
              </a:rPr>
              <a:t>ισοπαραγωγής</a:t>
            </a:r>
            <a:endParaRPr lang="en-US" sz="32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F8CDF-2245-4F95-9736-06AA74E5744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85800" y="651192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685800" y="1828800"/>
            <a:ext cx="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918325" y="63246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86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25607" name="Arc 7"/>
          <p:cNvSpPr>
            <a:spLocks/>
          </p:cNvSpPr>
          <p:nvPr/>
        </p:nvSpPr>
        <p:spPr bwMode="auto">
          <a:xfrm>
            <a:off x="2217738" y="3619500"/>
            <a:ext cx="2130425" cy="2116138"/>
          </a:xfrm>
          <a:custGeom>
            <a:avLst/>
            <a:gdLst>
              <a:gd name="T0" fmla="*/ 1855783 w 21588"/>
              <a:gd name="T1" fmla="*/ 2116138 h 21420"/>
              <a:gd name="T2" fmla="*/ 0 w 21588"/>
              <a:gd name="T3" fmla="*/ 70834 h 21420"/>
              <a:gd name="T4" fmla="*/ 2130425 w 21588"/>
              <a:gd name="T5" fmla="*/ 0 h 21420"/>
              <a:gd name="T6" fmla="*/ 0 60000 65536"/>
              <a:gd name="T7" fmla="*/ 0 60000 65536"/>
              <a:gd name="T8" fmla="*/ 0 60000 65536"/>
              <a:gd name="T9" fmla="*/ 0 w 21588"/>
              <a:gd name="T10" fmla="*/ 0 h 21420"/>
              <a:gd name="T11" fmla="*/ 21588 w 21588"/>
              <a:gd name="T12" fmla="*/ 21420 h 21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8" h="21420" fill="none" extrusionOk="0">
                <a:moveTo>
                  <a:pt x="18805" y="21419"/>
                </a:moveTo>
                <a:cubicBezTo>
                  <a:pt x="8311" y="20056"/>
                  <a:pt x="351" y="11292"/>
                  <a:pt x="-1" y="717"/>
                </a:cubicBezTo>
              </a:path>
              <a:path w="21588" h="21420" stroke="0" extrusionOk="0">
                <a:moveTo>
                  <a:pt x="18805" y="21419"/>
                </a:moveTo>
                <a:cubicBezTo>
                  <a:pt x="8311" y="20056"/>
                  <a:pt x="351" y="11292"/>
                  <a:pt x="-1" y="717"/>
                </a:cubicBezTo>
                <a:lnTo>
                  <a:pt x="215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4175125" y="5715000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117725" y="259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441325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>
            <a:off x="2209800" y="4378325"/>
            <a:ext cx="914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 flipV="1">
            <a:off x="1981200" y="5064125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914400" y="5749925"/>
            <a:ext cx="179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Κλίση</a:t>
            </a:r>
            <a:r>
              <a:rPr lang="en-GB" sz="2400" b="1"/>
              <a:t>=</a:t>
            </a:r>
            <a:r>
              <a:rPr lang="en-GB" sz="2400" b="1">
                <a:sym typeface="Symbol" pitchFamily="18" charset="2"/>
              </a:rPr>
              <a:t>K/L</a:t>
            </a:r>
            <a:endParaRPr lang="en-GB" sz="2400" b="1"/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Καμπ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ύλες ισοπαραγωγής</a:t>
            </a:r>
            <a:endParaRPr lang="en-US" sz="24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D493D-D89A-45E3-AFE0-87C4033DAE7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685800" y="651192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 flipV="1">
            <a:off x="685800" y="1752600"/>
            <a:ext cx="0" cy="480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6918325" y="63246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26631" name="Arc 6"/>
          <p:cNvSpPr>
            <a:spLocks/>
          </p:cNvSpPr>
          <p:nvPr/>
        </p:nvSpPr>
        <p:spPr bwMode="auto">
          <a:xfrm>
            <a:off x="2217738" y="3619500"/>
            <a:ext cx="2130425" cy="2116138"/>
          </a:xfrm>
          <a:custGeom>
            <a:avLst/>
            <a:gdLst>
              <a:gd name="T0" fmla="*/ 1855783 w 21588"/>
              <a:gd name="T1" fmla="*/ 2116138 h 21420"/>
              <a:gd name="T2" fmla="*/ 0 w 21588"/>
              <a:gd name="T3" fmla="*/ 70834 h 21420"/>
              <a:gd name="T4" fmla="*/ 2130425 w 21588"/>
              <a:gd name="T5" fmla="*/ 0 h 21420"/>
              <a:gd name="T6" fmla="*/ 0 60000 65536"/>
              <a:gd name="T7" fmla="*/ 0 60000 65536"/>
              <a:gd name="T8" fmla="*/ 0 60000 65536"/>
              <a:gd name="T9" fmla="*/ 0 w 21588"/>
              <a:gd name="T10" fmla="*/ 0 h 21420"/>
              <a:gd name="T11" fmla="*/ 21588 w 21588"/>
              <a:gd name="T12" fmla="*/ 21420 h 21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8" h="21420" fill="none" extrusionOk="0">
                <a:moveTo>
                  <a:pt x="18805" y="21419"/>
                </a:moveTo>
                <a:cubicBezTo>
                  <a:pt x="8311" y="20056"/>
                  <a:pt x="351" y="11292"/>
                  <a:pt x="-1" y="717"/>
                </a:cubicBezTo>
              </a:path>
              <a:path w="21588" h="21420" stroke="0" extrusionOk="0">
                <a:moveTo>
                  <a:pt x="18805" y="21419"/>
                </a:moveTo>
                <a:cubicBezTo>
                  <a:pt x="8311" y="20056"/>
                  <a:pt x="351" y="11292"/>
                  <a:pt x="-1" y="717"/>
                </a:cubicBezTo>
                <a:lnTo>
                  <a:pt x="215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Arc 7"/>
          <p:cNvSpPr>
            <a:spLocks/>
          </p:cNvSpPr>
          <p:nvPr/>
        </p:nvSpPr>
        <p:spPr bwMode="auto">
          <a:xfrm>
            <a:off x="3090863" y="3128963"/>
            <a:ext cx="1844675" cy="1843087"/>
          </a:xfrm>
          <a:custGeom>
            <a:avLst/>
            <a:gdLst>
              <a:gd name="T0" fmla="*/ 1604502 w 21137"/>
              <a:gd name="T1" fmla="*/ 1843087 h 21424"/>
              <a:gd name="T2" fmla="*/ 0 w 21137"/>
              <a:gd name="T3" fmla="*/ 382657 h 21424"/>
              <a:gd name="T4" fmla="*/ 1844675 w 21137"/>
              <a:gd name="T5" fmla="*/ 0 h 21424"/>
              <a:gd name="T6" fmla="*/ 0 60000 65536"/>
              <a:gd name="T7" fmla="*/ 0 60000 65536"/>
              <a:gd name="T8" fmla="*/ 0 60000 65536"/>
              <a:gd name="T9" fmla="*/ 0 w 21137"/>
              <a:gd name="T10" fmla="*/ 0 h 21424"/>
              <a:gd name="T11" fmla="*/ 21137 w 21137"/>
              <a:gd name="T12" fmla="*/ 21424 h 21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37" h="21424" fill="none" extrusionOk="0">
                <a:moveTo>
                  <a:pt x="18385" y="21423"/>
                </a:moveTo>
                <a:cubicBezTo>
                  <a:pt x="9269" y="20253"/>
                  <a:pt x="1892" y="13441"/>
                  <a:pt x="-1" y="4448"/>
                </a:cubicBezTo>
              </a:path>
              <a:path w="21137" h="21424" stroke="0" extrusionOk="0">
                <a:moveTo>
                  <a:pt x="18385" y="21423"/>
                </a:moveTo>
                <a:cubicBezTo>
                  <a:pt x="9269" y="20253"/>
                  <a:pt x="1892" y="13441"/>
                  <a:pt x="-1" y="4448"/>
                </a:cubicBezTo>
                <a:lnTo>
                  <a:pt x="2113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4175125" y="5715000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4708525" y="4724400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20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2117725" y="259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3489325" y="2230438"/>
            <a:ext cx="5268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Όλοι οι συνδυασμοί</a:t>
            </a:r>
            <a:r>
              <a:rPr lang="el-GR"/>
              <a:t> </a:t>
            </a:r>
            <a:r>
              <a:rPr lang="en-GB" sz="2400" b="1"/>
              <a:t>(L,K) </a:t>
            </a:r>
            <a:r>
              <a:rPr lang="el-GR" sz="2400" b="1"/>
              <a:t>κατά μήκος </a:t>
            </a:r>
            <a:br>
              <a:rPr lang="el-GR" sz="2400" b="1"/>
            </a:br>
            <a:r>
              <a:rPr lang="el-GR" sz="2400" b="1"/>
              <a:t>της καμπύλης ισοπαραγωγής παράγουν</a:t>
            </a:r>
            <a:endParaRPr lang="en-GB" sz="2400" b="1"/>
          </a:p>
          <a:p>
            <a:r>
              <a:rPr lang="en-GB" sz="2400" b="1"/>
              <a:t>20 </a:t>
            </a:r>
            <a:r>
              <a:rPr lang="el-GR" sz="2400" b="1"/>
              <a:t>μονάδες εκροής</a:t>
            </a:r>
            <a:r>
              <a:rPr lang="en-GB" sz="2400" b="1"/>
              <a:t>.</a:t>
            </a:r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 flipH="1">
            <a:off x="3352800" y="3387725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441325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2209800" y="4378325"/>
            <a:ext cx="914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 flipV="1">
            <a:off x="1981200" y="5064125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914400" y="5749925"/>
            <a:ext cx="179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Κλίση</a:t>
            </a:r>
            <a:r>
              <a:rPr lang="en-GB" sz="2400" b="1"/>
              <a:t>=</a:t>
            </a:r>
            <a:r>
              <a:rPr lang="en-GB" sz="2400" b="1">
                <a:sym typeface="Symbol" pitchFamily="18" charset="2"/>
              </a:rPr>
              <a:t>K/L</a:t>
            </a:r>
            <a:endParaRPr lang="en-GB" sz="2400" b="1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Καμπ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ύλες </a:t>
            </a:r>
            <a:r>
              <a:rPr lang="el-GR" altLang="ja-JP" sz="2400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ισοπαραγωγής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178FB-85DB-41BE-9F54-7AE6BF55814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1771650"/>
            <a:ext cx="8147050" cy="209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                           Ο </a:t>
            </a:r>
            <a:r>
              <a:rPr lang="el-GR" sz="2400" b="1" dirty="0"/>
              <a:t>οριακός λόγος τεχνικής υποκατάστασης</a:t>
            </a:r>
            <a:r>
              <a:rPr lang="el-GR" sz="2400" dirty="0"/>
              <a:t> μετράει την ποσότητα μιας εισροής, </a:t>
            </a:r>
            <a:r>
              <a:rPr lang="en-US" sz="2400" dirty="0"/>
              <a:t>L</a:t>
            </a:r>
            <a:r>
              <a:rPr lang="el-GR" sz="2400" dirty="0"/>
              <a:t>, που θα χρειαζόταν η επιχείρηση σε αντάλλαγμα για τη χρήση μιας λίγο μικρότερης ποσότητας μιας άλλης εισροής, Κ, προκειμένου να μπορεί να παράγει την ίδια εκροή όπως πριν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76400" y="3948113"/>
            <a:ext cx="7127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MRTS</a:t>
            </a:r>
            <a:r>
              <a:rPr lang="en-US" sz="2400" baseline="-25000" dirty="0"/>
              <a:t>L,K</a:t>
            </a:r>
            <a:r>
              <a:rPr lang="en-US" sz="2400" dirty="0"/>
              <a:t> = -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K/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L (</a:t>
            </a:r>
            <a:r>
              <a:rPr lang="el-GR" sz="2400" dirty="0"/>
              <a:t>για ένα σταθερό ύψος εκροής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4397375"/>
            <a:ext cx="8610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i="1" dirty="0"/>
              <a:t>Τα οριακά προϊόντα και ο </a:t>
            </a:r>
            <a:r>
              <a:rPr lang="en-US" sz="2400" i="1" dirty="0"/>
              <a:t>MRTS </a:t>
            </a:r>
            <a:r>
              <a:rPr lang="el-GR" sz="2400" i="1" dirty="0"/>
              <a:t>συνδέονται με τη σχέση</a:t>
            </a:r>
            <a:r>
              <a:rPr lang="en-US" sz="2400" i="1" dirty="0"/>
              <a:t>: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           MP</a:t>
            </a:r>
            <a:r>
              <a:rPr lang="en-US" sz="2400" baseline="-25000" dirty="0"/>
              <a:t>L</a:t>
            </a:r>
            <a:r>
              <a:rPr lang="en-US" sz="2400" dirty="0"/>
              <a:t>(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L) + MP</a:t>
            </a:r>
            <a:r>
              <a:rPr lang="en-US" sz="2400" baseline="-25000" dirty="0"/>
              <a:t>K</a:t>
            </a:r>
            <a:r>
              <a:rPr lang="en-US" sz="2400" dirty="0"/>
              <a:t>(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K) = 0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   </a:t>
            </a: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/>
              <a:t>     MP</a:t>
            </a:r>
            <a:r>
              <a:rPr lang="en-US" sz="2400" baseline="-25000" dirty="0"/>
              <a:t>L</a:t>
            </a:r>
            <a:r>
              <a:rPr lang="en-US" sz="2400" dirty="0"/>
              <a:t>/MP</a:t>
            </a:r>
            <a:r>
              <a:rPr lang="en-US" sz="2400" baseline="-25000" dirty="0"/>
              <a:t>K</a:t>
            </a:r>
            <a:r>
              <a:rPr lang="en-US" sz="2400" dirty="0"/>
              <a:t> = -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K/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L = MRTS</a:t>
            </a:r>
            <a:r>
              <a:rPr lang="en-US" sz="2400" baseline="-25000" dirty="0"/>
              <a:t>L,K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l-GR" sz="2400" b="1" i="1" dirty="0"/>
              <a:t>επομένως</a:t>
            </a:r>
            <a:r>
              <a:rPr lang="en-US" sz="2400" b="1" i="1" dirty="0"/>
              <a:t>,</a:t>
            </a:r>
          </a:p>
        </p:txBody>
      </p:sp>
      <p:sp>
        <p:nvSpPr>
          <p:cNvPr id="26629" name="WordArt 5"/>
          <p:cNvSpPr>
            <a:spLocks noChangeArrowheads="1" noChangeShapeType="1"/>
          </p:cNvSpPr>
          <p:nvPr/>
        </p:nvSpPr>
        <p:spPr bwMode="auto">
          <a:xfrm>
            <a:off x="647700" y="17526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048" y="5486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/>
              <a:t>Οριακός λόγος τεχνικής υποκατάστασης</a:t>
            </a:r>
            <a:r>
              <a:rPr lang="el-GR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utoUpdateAnimBg="0"/>
      <p:bldP spid="26628" grpId="0"/>
      <p:bldP spid="266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3A5A-A822-43E8-871B-243347896B7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67544" y="1628800"/>
            <a:ext cx="8143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Αν και τα δύο οριακά προϊόντα είναι θετικά, η κλίση της καμπύλης </a:t>
            </a:r>
            <a:r>
              <a:rPr lang="el-GR" sz="2400" dirty="0" err="1"/>
              <a:t>ισοπαραγωγής</a:t>
            </a:r>
            <a:r>
              <a:rPr lang="el-GR" sz="2400" dirty="0"/>
              <a:t> είναι αρνητική</a:t>
            </a:r>
            <a:r>
              <a:rPr lang="en-US" sz="2400" dirty="0"/>
              <a:t>...</a:t>
            </a:r>
          </a:p>
          <a:p>
            <a:pPr marL="93663"/>
            <a:endParaRPr lang="en-US" sz="2400" dirty="0"/>
          </a:p>
          <a:p>
            <a:pPr marL="93663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Αν έχουμε φθίνουσες οριακές αποδόσεις, έχουμε ταυτόχρονα και </a:t>
            </a:r>
            <a:r>
              <a:rPr lang="el-GR" sz="2400" b="1" dirty="0"/>
              <a:t>φθίνοντα οριακό λόγο τεχνικής υποκατάστασης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27584" y="400506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i="1" dirty="0"/>
              <a:t>Για πολλές συναρτήσεις παραγωγής, τα οριακά προϊόντα τελικά γίνονται αρνητικά. Γιατί τα περισσότερα διαγράμματα των καμπυλών </a:t>
            </a:r>
            <a:r>
              <a:rPr lang="el-GR" sz="2400" b="1" i="1" dirty="0" err="1"/>
              <a:t>ισοπαραγωγής</a:t>
            </a:r>
            <a:r>
              <a:rPr lang="el-GR" sz="2400" b="1" i="1" dirty="0"/>
              <a:t> δεν περιλαμβάνουν και το τμήμα που έχει ανοδική κλίση;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5048" y="5486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/>
              <a:t>Οριακός λόγος τεχνικής υποκατάστασης</a:t>
            </a:r>
            <a:r>
              <a:rPr lang="el-GR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EEF03-70AE-45AC-AE2A-BCCC4268DF0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990600" y="651192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990600" y="1828800"/>
            <a:ext cx="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223125" y="63246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28679" name="Arc 7"/>
          <p:cNvSpPr>
            <a:spLocks/>
          </p:cNvSpPr>
          <p:nvPr/>
        </p:nvSpPr>
        <p:spPr bwMode="auto">
          <a:xfrm>
            <a:off x="2438400" y="2549525"/>
            <a:ext cx="3657600" cy="3201988"/>
          </a:xfrm>
          <a:custGeom>
            <a:avLst/>
            <a:gdLst>
              <a:gd name="T0" fmla="*/ 3657600 w 31369"/>
              <a:gd name="T1" fmla="*/ 2947473 h 29376"/>
              <a:gd name="T2" fmla="*/ 168836 w 31369"/>
              <a:gd name="T3" fmla="*/ 0 h 29376"/>
              <a:gd name="T4" fmla="*/ 2518543 w 31369"/>
              <a:gd name="T5" fmla="*/ 847585 h 29376"/>
              <a:gd name="T6" fmla="*/ 0 60000 65536"/>
              <a:gd name="T7" fmla="*/ 0 60000 65536"/>
              <a:gd name="T8" fmla="*/ 0 60000 65536"/>
              <a:gd name="T9" fmla="*/ 0 w 31369"/>
              <a:gd name="T10" fmla="*/ 0 h 29376"/>
              <a:gd name="T11" fmla="*/ 31369 w 31369"/>
              <a:gd name="T12" fmla="*/ 29376 h 29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69" h="29376" fill="none" extrusionOk="0">
                <a:moveTo>
                  <a:pt x="31368" y="27040"/>
                </a:moveTo>
                <a:cubicBezTo>
                  <a:pt x="28341" y="28575"/>
                  <a:pt x="24994" y="29375"/>
                  <a:pt x="21600" y="29376"/>
                </a:cubicBezTo>
                <a:cubicBezTo>
                  <a:pt x="9670" y="29376"/>
                  <a:pt x="0" y="19705"/>
                  <a:pt x="0" y="7776"/>
                </a:cubicBezTo>
                <a:cubicBezTo>
                  <a:pt x="-1" y="5116"/>
                  <a:pt x="490" y="2480"/>
                  <a:pt x="1448" y="0"/>
                </a:cubicBezTo>
              </a:path>
              <a:path w="31369" h="29376" stroke="0" extrusionOk="0">
                <a:moveTo>
                  <a:pt x="31368" y="27040"/>
                </a:moveTo>
                <a:cubicBezTo>
                  <a:pt x="28341" y="28575"/>
                  <a:pt x="24994" y="29375"/>
                  <a:pt x="21600" y="29376"/>
                </a:cubicBezTo>
                <a:cubicBezTo>
                  <a:pt x="9670" y="29376"/>
                  <a:pt x="0" y="19705"/>
                  <a:pt x="0" y="7776"/>
                </a:cubicBezTo>
                <a:cubicBezTo>
                  <a:pt x="-1" y="5116"/>
                  <a:pt x="490" y="2480"/>
                  <a:pt x="1448" y="0"/>
                </a:cubicBezTo>
                <a:lnTo>
                  <a:pt x="21600" y="777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Arc 8"/>
          <p:cNvSpPr>
            <a:spLocks/>
          </p:cNvSpPr>
          <p:nvPr/>
        </p:nvSpPr>
        <p:spPr bwMode="auto">
          <a:xfrm>
            <a:off x="2971800" y="1863725"/>
            <a:ext cx="3079750" cy="3100388"/>
          </a:xfrm>
          <a:custGeom>
            <a:avLst/>
            <a:gdLst>
              <a:gd name="T0" fmla="*/ 3079750 w 35309"/>
              <a:gd name="T1" fmla="*/ 2677959 h 36022"/>
              <a:gd name="T2" fmla="*/ 481470 w 35309"/>
              <a:gd name="T3" fmla="*/ 0 h 36022"/>
              <a:gd name="T4" fmla="*/ 1884012 w 35309"/>
              <a:gd name="T5" fmla="*/ 1241291 h 36022"/>
              <a:gd name="T6" fmla="*/ 0 60000 65536"/>
              <a:gd name="T7" fmla="*/ 0 60000 65536"/>
              <a:gd name="T8" fmla="*/ 0 60000 65536"/>
              <a:gd name="T9" fmla="*/ 0 w 35309"/>
              <a:gd name="T10" fmla="*/ 0 h 36022"/>
              <a:gd name="T11" fmla="*/ 35309 w 35309"/>
              <a:gd name="T12" fmla="*/ 36022 h 360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09" h="36022" fill="none" extrusionOk="0">
                <a:moveTo>
                  <a:pt x="35309" y="31114"/>
                </a:moveTo>
                <a:cubicBezTo>
                  <a:pt x="31445" y="34287"/>
                  <a:pt x="26599" y="36021"/>
                  <a:pt x="21600" y="36022"/>
                </a:cubicBezTo>
                <a:cubicBezTo>
                  <a:pt x="9670" y="36022"/>
                  <a:pt x="0" y="26351"/>
                  <a:pt x="0" y="14422"/>
                </a:cubicBezTo>
                <a:cubicBezTo>
                  <a:pt x="-1" y="9098"/>
                  <a:pt x="1965" y="3962"/>
                  <a:pt x="5520" y="0"/>
                </a:cubicBezTo>
              </a:path>
              <a:path w="35309" h="36022" stroke="0" extrusionOk="0">
                <a:moveTo>
                  <a:pt x="35309" y="31114"/>
                </a:moveTo>
                <a:cubicBezTo>
                  <a:pt x="31445" y="34287"/>
                  <a:pt x="26599" y="36021"/>
                  <a:pt x="21600" y="36022"/>
                </a:cubicBezTo>
                <a:cubicBezTo>
                  <a:pt x="9670" y="36022"/>
                  <a:pt x="0" y="26351"/>
                  <a:pt x="0" y="14422"/>
                </a:cubicBezTo>
                <a:cubicBezTo>
                  <a:pt x="-1" y="9098"/>
                  <a:pt x="1965" y="3962"/>
                  <a:pt x="5520" y="0"/>
                </a:cubicBezTo>
                <a:lnTo>
                  <a:pt x="21600" y="1442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791200" y="5597525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867400" y="4530725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20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422525" y="259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46125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4953000" y="308292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990600" y="323532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279525" y="2133600"/>
            <a:ext cx="114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MP</a:t>
            </a:r>
            <a:r>
              <a:rPr lang="en-GB" sz="2400" b="1" baseline="-25000"/>
              <a:t>K</a:t>
            </a:r>
            <a:r>
              <a:rPr lang="en-GB" sz="2400" b="1"/>
              <a:t> &lt; 0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6804248" y="5013176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MP</a:t>
            </a:r>
            <a:r>
              <a:rPr lang="en-GB" sz="2400" b="1" baseline="-25000" dirty="0"/>
              <a:t>L</a:t>
            </a:r>
            <a:r>
              <a:rPr lang="en-GB" sz="2400" b="1" dirty="0"/>
              <a:t> &lt; 0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13125" y="1684338"/>
            <a:ext cx="342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Καμπύλες ισοπαραγωγής</a:t>
            </a:r>
            <a:endParaRPr lang="en-GB" sz="2400" b="1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3124200" y="20923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2590800" y="2092325"/>
            <a:ext cx="1219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914400" y="609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Η οικονομική και η μη οικονομική περιοχή της παραγωγής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0" grpId="0" animBg="1"/>
      <p:bldP spid="28681" grpId="0" autoUpdateAnimBg="0"/>
      <p:bldP spid="28682" grpId="0" autoUpdateAnimBg="0"/>
      <p:bldP spid="28687" grpId="0" autoUpdateAnimBg="0"/>
      <p:bldP spid="28688" grpId="0" autoUpdateAnimBg="0"/>
      <p:bldP spid="28689" grpId="0" autoUpdateAnimBg="0"/>
      <p:bldP spid="28690" grpId="0" animBg="1"/>
      <p:bldP spid="286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EC1A6-B22B-4A66-B7FE-F3E067B25C7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1752600"/>
            <a:ext cx="838200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                           Η </a:t>
            </a:r>
            <a:r>
              <a:rPr lang="el-GR" sz="2400" b="1" dirty="0"/>
              <a:t>ελαστικότητα υποκατάστασης</a:t>
            </a:r>
            <a:r>
              <a:rPr lang="el-GR" sz="2400" dirty="0"/>
              <a:t>, </a:t>
            </a:r>
            <a:r>
              <a:rPr lang="en-US" sz="2400" dirty="0">
                <a:sym typeface="Symbol" pitchFamily="18" charset="2"/>
              </a:rPr>
              <a:t></a:t>
            </a:r>
            <a:r>
              <a:rPr lang="el-GR" sz="2400" dirty="0"/>
              <a:t>, μετράει πώς μεταβάλλεται ο λόγος κεφαλαίου προς εργασία</a:t>
            </a:r>
            <a:r>
              <a:rPr lang="en-US" sz="2400" dirty="0"/>
              <a:t>, K/L, </a:t>
            </a:r>
            <a:r>
              <a:rPr lang="el-GR" sz="2400" dirty="0"/>
              <a:t>σε σχέση με την μεταβολή στο</a:t>
            </a:r>
            <a:r>
              <a:rPr lang="el-GR" dirty="0"/>
              <a:t> </a:t>
            </a:r>
            <a:r>
              <a:rPr lang="en-US" sz="2400" dirty="0"/>
              <a:t>MRTS</a:t>
            </a:r>
            <a:r>
              <a:rPr lang="en-US" sz="2400" baseline="-25000" dirty="0"/>
              <a:t>L,K</a:t>
            </a:r>
            <a:r>
              <a:rPr lang="en-US" sz="2400" dirty="0"/>
              <a:t>. </a:t>
            </a:r>
          </a:p>
          <a:p>
            <a:endParaRPr lang="en-US" sz="2400" u="sng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</a:t>
            </a:r>
            <a:r>
              <a:rPr lang="en-US" sz="2400"/>
              <a:t> =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00200" y="3124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[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(K/L)/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MRTS</a:t>
            </a:r>
            <a:r>
              <a:rPr lang="en-US" sz="2400" baseline="-25000" dirty="0"/>
              <a:t>L,K</a:t>
            </a:r>
            <a:r>
              <a:rPr lang="en-US" sz="2400" dirty="0"/>
              <a:t>]x[MRTS</a:t>
            </a:r>
            <a:r>
              <a:rPr lang="en-US" sz="2400" baseline="-25000" dirty="0"/>
              <a:t>L,K</a:t>
            </a:r>
            <a:r>
              <a:rPr lang="en-US" sz="2400" dirty="0"/>
              <a:t>/(K/L)]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3400" y="3706813"/>
            <a:ext cx="79248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chemeClr val="accent2"/>
                </a:solidFill>
              </a:rPr>
              <a:t>Παράδειγμα</a:t>
            </a:r>
            <a:r>
              <a:rPr lang="el-GR" sz="2400" dirty="0">
                <a:solidFill>
                  <a:schemeClr val="accent2"/>
                </a:solidFill>
              </a:rPr>
              <a:t>:	</a:t>
            </a:r>
            <a:r>
              <a:rPr lang="el-GR" sz="2400" dirty="0"/>
              <a:t>	</a:t>
            </a:r>
            <a:r>
              <a:rPr lang="el-GR" sz="2400" i="1" dirty="0"/>
              <a:t>Υποθέστε ότι</a:t>
            </a:r>
            <a:r>
              <a:rPr lang="en-US" sz="2400" i="1" dirty="0"/>
              <a:t>…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MRTS</a:t>
            </a:r>
            <a:r>
              <a:rPr lang="en-US" sz="2400" baseline="30000" dirty="0"/>
              <a:t>A</a:t>
            </a:r>
            <a:r>
              <a:rPr lang="en-US" sz="2400" baseline="-25000" dirty="0"/>
              <a:t>L,K</a:t>
            </a:r>
            <a:r>
              <a:rPr lang="en-US" sz="2400" dirty="0"/>
              <a:t> = 4,  K</a:t>
            </a:r>
            <a:r>
              <a:rPr lang="en-US" sz="2400" baseline="30000" dirty="0"/>
              <a:t>A</a:t>
            </a:r>
            <a:r>
              <a:rPr lang="en-US" sz="2400" dirty="0"/>
              <a:t>/L</a:t>
            </a:r>
            <a:r>
              <a:rPr lang="en-US" sz="2400" baseline="30000" dirty="0"/>
              <a:t>A</a:t>
            </a:r>
            <a:r>
              <a:rPr lang="en-US" sz="2400" dirty="0"/>
              <a:t> = 4</a:t>
            </a:r>
          </a:p>
          <a:p>
            <a:pPr lvl="2">
              <a:lnSpc>
                <a:spcPct val="110000"/>
              </a:lnSpc>
            </a:pPr>
            <a:r>
              <a:rPr lang="en-US" sz="2400" dirty="0"/>
              <a:t>MRTS</a:t>
            </a:r>
            <a:r>
              <a:rPr lang="en-US" sz="2400" baseline="30000" dirty="0"/>
              <a:t>B</a:t>
            </a:r>
            <a:r>
              <a:rPr lang="en-US" sz="2400" baseline="-25000" dirty="0"/>
              <a:t>L,K</a:t>
            </a:r>
            <a:r>
              <a:rPr lang="en-US" sz="2400" dirty="0"/>
              <a:t> = 1,  K</a:t>
            </a:r>
            <a:r>
              <a:rPr lang="en-US" sz="2400" baseline="30000" dirty="0"/>
              <a:t>B</a:t>
            </a:r>
            <a:r>
              <a:rPr lang="en-US" sz="2400" dirty="0"/>
              <a:t>/L</a:t>
            </a:r>
            <a:r>
              <a:rPr lang="en-US" sz="2400" baseline="30000" dirty="0"/>
              <a:t>B</a:t>
            </a:r>
            <a:r>
              <a:rPr lang="en-US" sz="2400" dirty="0"/>
              <a:t> = 1</a:t>
            </a:r>
          </a:p>
          <a:p>
            <a:pPr lvl="2">
              <a:lnSpc>
                <a:spcPct val="110000"/>
              </a:lnSpc>
            </a:pP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MRTS</a:t>
            </a:r>
            <a:r>
              <a:rPr lang="en-US" sz="2400" baseline="-25000" dirty="0"/>
              <a:t>L,K</a:t>
            </a:r>
            <a:r>
              <a:rPr lang="en-US" sz="2400" dirty="0"/>
              <a:t> = MRTS</a:t>
            </a:r>
            <a:r>
              <a:rPr lang="en-US" sz="2400" baseline="30000" dirty="0"/>
              <a:t>B</a:t>
            </a:r>
            <a:r>
              <a:rPr lang="en-US" sz="2400" baseline="-25000" dirty="0"/>
              <a:t>L,K</a:t>
            </a:r>
            <a:r>
              <a:rPr lang="en-US" sz="2400" dirty="0"/>
              <a:t> - MRTS</a:t>
            </a:r>
            <a:r>
              <a:rPr lang="en-US" sz="2400" baseline="30000" dirty="0"/>
              <a:t>A</a:t>
            </a:r>
            <a:r>
              <a:rPr lang="en-US" sz="2400" baseline="-25000" dirty="0"/>
              <a:t>L,K</a:t>
            </a:r>
            <a:r>
              <a:rPr lang="en-US" sz="2400" dirty="0"/>
              <a:t> = -3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      </a:t>
            </a:r>
            <a:r>
              <a:rPr lang="en-US" sz="2400" dirty="0">
                <a:sym typeface="Symbol" pitchFamily="18" charset="2"/>
              </a:rPr>
              <a:t></a:t>
            </a:r>
            <a:r>
              <a:rPr lang="en-US" sz="2400" dirty="0"/>
              <a:t> =  [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(K/L)/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MRTS</a:t>
            </a:r>
            <a:r>
              <a:rPr lang="en-US" sz="2400" baseline="-25000" dirty="0"/>
              <a:t>L,K</a:t>
            </a:r>
            <a:r>
              <a:rPr lang="en-US" sz="2400" dirty="0"/>
              <a:t>]x[MRTS</a:t>
            </a:r>
            <a:r>
              <a:rPr lang="en-US" sz="2400" baseline="-25000" dirty="0"/>
              <a:t>L,K</a:t>
            </a:r>
            <a:r>
              <a:rPr lang="en-US" sz="2400" dirty="0"/>
              <a:t>/(K/L)]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         = (-3/-3)(4/4)  = 1</a:t>
            </a:r>
          </a:p>
        </p:txBody>
      </p:sp>
      <p:sp>
        <p:nvSpPr>
          <p:cNvPr id="29702" name="WordArt 6"/>
          <p:cNvSpPr>
            <a:spLocks noChangeArrowheads="1" noChangeShapeType="1"/>
          </p:cNvSpPr>
          <p:nvPr/>
        </p:nvSpPr>
        <p:spPr bwMode="auto">
          <a:xfrm>
            <a:off x="647700" y="17526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76672"/>
            <a:ext cx="7372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/>
              <a:t>Η </a:t>
            </a:r>
            <a:r>
              <a:rPr lang="el-GR" sz="4000" b="1" dirty="0" smtClean="0"/>
              <a:t>ελαστικότητα υποκατάστασης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utoUpdateAnimBg="0"/>
      <p:bldP spid="29700" grpId="0" autoUpdateAnimBg="0"/>
      <p:bldP spid="29701" grpId="0"/>
      <p:bldP spid="297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4037F-BDDE-4325-BBDE-2A1CD107453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932363" y="1828800"/>
            <a:ext cx="375443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i="1"/>
              <a:t>«Η μορφή της καμπύλης ισοπαραγωγής δείχνει τον βαθμό της υποκαταστασιμότητας των εισροών…»</a:t>
            </a:r>
            <a:endParaRPr lang="en-US" sz="2400" i="1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990600" y="651192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990600" y="1371600"/>
            <a:ext cx="0" cy="5140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223125" y="63246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8265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479925" y="5715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422525" y="259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46125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990600" y="1939925"/>
            <a:ext cx="457200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Arc 12"/>
          <p:cNvSpPr>
            <a:spLocks/>
          </p:cNvSpPr>
          <p:nvPr/>
        </p:nvSpPr>
        <p:spPr bwMode="auto">
          <a:xfrm>
            <a:off x="2057400" y="873125"/>
            <a:ext cx="4354513" cy="4418013"/>
          </a:xfrm>
          <a:custGeom>
            <a:avLst/>
            <a:gdLst>
              <a:gd name="T0" fmla="*/ 2955332 w 20889"/>
              <a:gd name="T1" fmla="*/ 4418013 h 20531"/>
              <a:gd name="T2" fmla="*/ 0 w 20889"/>
              <a:gd name="T3" fmla="*/ 1182885 h 20531"/>
              <a:gd name="T4" fmla="*/ 4354513 w 20889"/>
              <a:gd name="T5" fmla="*/ 0 h 20531"/>
              <a:gd name="T6" fmla="*/ 0 60000 65536"/>
              <a:gd name="T7" fmla="*/ 0 60000 65536"/>
              <a:gd name="T8" fmla="*/ 0 60000 65536"/>
              <a:gd name="T9" fmla="*/ 0 w 20889"/>
              <a:gd name="T10" fmla="*/ 0 h 20531"/>
              <a:gd name="T11" fmla="*/ 20889 w 20889"/>
              <a:gd name="T12" fmla="*/ 20531 h 20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89" h="20531" fill="none" extrusionOk="0">
                <a:moveTo>
                  <a:pt x="14177" y="20530"/>
                </a:moveTo>
                <a:cubicBezTo>
                  <a:pt x="7205" y="18251"/>
                  <a:pt x="1866" y="12590"/>
                  <a:pt x="0" y="5496"/>
                </a:cubicBezTo>
              </a:path>
              <a:path w="20889" h="20531" stroke="0" extrusionOk="0">
                <a:moveTo>
                  <a:pt x="14177" y="20530"/>
                </a:moveTo>
                <a:cubicBezTo>
                  <a:pt x="7205" y="18251"/>
                  <a:pt x="1866" y="12590"/>
                  <a:pt x="0" y="5496"/>
                </a:cubicBezTo>
                <a:lnTo>
                  <a:pt x="20889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990600" y="2854325"/>
            <a:ext cx="36576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Arc 14"/>
          <p:cNvSpPr>
            <a:spLocks/>
          </p:cNvSpPr>
          <p:nvPr/>
        </p:nvSpPr>
        <p:spPr bwMode="auto">
          <a:xfrm>
            <a:off x="2667000" y="2778125"/>
            <a:ext cx="2667000" cy="2209800"/>
          </a:xfrm>
          <a:custGeom>
            <a:avLst/>
            <a:gdLst>
              <a:gd name="T0" fmla="*/ 2212142 w 21542"/>
              <a:gd name="T1" fmla="*/ 2209800 h 21285"/>
              <a:gd name="T2" fmla="*/ 0 w 21542"/>
              <a:gd name="T3" fmla="*/ 164243 h 21285"/>
              <a:gd name="T4" fmla="*/ 2667000 w 21542"/>
              <a:gd name="T5" fmla="*/ 0 h 21285"/>
              <a:gd name="T6" fmla="*/ 0 60000 65536"/>
              <a:gd name="T7" fmla="*/ 0 60000 65536"/>
              <a:gd name="T8" fmla="*/ 0 60000 65536"/>
              <a:gd name="T9" fmla="*/ 0 w 21542"/>
              <a:gd name="T10" fmla="*/ 0 h 21285"/>
              <a:gd name="T11" fmla="*/ 21542 w 21542"/>
              <a:gd name="T12" fmla="*/ 21285 h 21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42" h="21285" fill="none" extrusionOk="0">
                <a:moveTo>
                  <a:pt x="17867" y="21285"/>
                </a:moveTo>
                <a:cubicBezTo>
                  <a:pt x="8094" y="19598"/>
                  <a:pt x="726" y="11472"/>
                  <a:pt x="0" y="1581"/>
                </a:cubicBezTo>
              </a:path>
              <a:path w="21542" h="21285" stroke="0" extrusionOk="0">
                <a:moveTo>
                  <a:pt x="17867" y="21285"/>
                </a:moveTo>
                <a:cubicBezTo>
                  <a:pt x="8094" y="19598"/>
                  <a:pt x="726" y="11472"/>
                  <a:pt x="0" y="1581"/>
                </a:cubicBezTo>
                <a:lnTo>
                  <a:pt x="21542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276600" y="4225925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3276600" y="1219200"/>
            <a:ext cx="0" cy="300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918325" y="3879850"/>
            <a:ext cx="85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ym typeface="Symbol" pitchFamily="18" charset="2"/>
              </a:rPr>
              <a:t> = 0</a:t>
            </a:r>
            <a:endParaRPr lang="en-GB" sz="2400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724400" y="4606925"/>
            <a:ext cx="85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ym typeface="Symbol" pitchFamily="18" charset="2"/>
              </a:rPr>
              <a:t> = 1</a:t>
            </a:r>
            <a:endParaRPr lang="en-GB" sz="2400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937125" y="5175250"/>
            <a:ext cx="93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ym typeface="Symbol" pitchFamily="18" charset="2"/>
              </a:rPr>
              <a:t> = 5</a:t>
            </a:r>
            <a:endParaRPr lang="en-GB" sz="2400"/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394325" y="593725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ym typeface="Symbol" pitchFamily="18" charset="2"/>
              </a:rPr>
              <a:t> = </a:t>
            </a:r>
            <a:endParaRPr lang="en-GB" sz="2400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5240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Η ελαστικότητα υποκατάστασης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  <p:bldP spid="30734" grpId="0" animBg="1"/>
      <p:bldP spid="30735" grpId="0" animBg="1"/>
      <p:bldP spid="30736" grpId="0" animBg="1"/>
      <p:bldP spid="30737" grpId="0" autoUpdateAnimBg="0"/>
      <p:bldP spid="30738" grpId="0" autoUpdateAnimBg="0"/>
      <p:bldP spid="30739" grpId="0" autoUpdateAnimBg="0"/>
      <p:bldP spid="3074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9D279-7EAF-4430-A99C-9C00BB57F5B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2771" name="WordArt 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Τεχνολογική πρόοδος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14350" y="1905000"/>
            <a:ext cx="830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                          Η </a:t>
            </a:r>
            <a:r>
              <a:rPr lang="el-GR" sz="2400" b="1" dirty="0"/>
              <a:t>τεχνολογική πρόοδος</a:t>
            </a:r>
            <a:r>
              <a:rPr lang="el-GR" sz="2400" dirty="0"/>
              <a:t> (ή </a:t>
            </a:r>
            <a:r>
              <a:rPr lang="el-GR" sz="2400" b="1" dirty="0"/>
              <a:t>εφεύρεση</a:t>
            </a:r>
            <a:r>
              <a:rPr lang="el-GR" sz="2400" dirty="0"/>
              <a:t>) μετατοπίζει την συνάρτηση παραγωγής επιτρέποντάς της να επιτύχει περισσότερη εκροή από ένα δεδομένο συνδυασμό εισροών (ή την ίδια εκροή με λιγότερες εισροές)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3716338"/>
            <a:ext cx="76517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Η </a:t>
            </a:r>
            <a:r>
              <a:rPr lang="el-GR" sz="2400" b="1" dirty="0"/>
              <a:t>ουδέτερη τεχνολογική πρόοδος</a:t>
            </a:r>
            <a:r>
              <a:rPr lang="el-GR" sz="2400" dirty="0"/>
              <a:t> μετατοπίζει την καμπύλη </a:t>
            </a:r>
            <a:r>
              <a:rPr lang="el-GR" sz="2400" dirty="0" err="1"/>
              <a:t>ισοπαραγωγής</a:t>
            </a:r>
            <a:r>
              <a:rPr lang="el-GR" sz="2400" dirty="0"/>
              <a:t> που αντιστοιχεί σε δεδομένο ύψος παραγωγής προς την αρχή των αξόνων, αλλά αφήνει τον οριακό λόγο τεχνικής υποκατάστασης </a:t>
            </a:r>
            <a:r>
              <a:rPr lang="en-US" sz="2400" dirty="0"/>
              <a:t>MRTS</a:t>
            </a:r>
            <a:r>
              <a:rPr lang="en-US" sz="2400" baseline="-25000" dirty="0"/>
              <a:t>L,K</a:t>
            </a:r>
            <a:r>
              <a:rPr lang="en-US" sz="2400" dirty="0"/>
              <a:t> </a:t>
            </a:r>
            <a:r>
              <a:rPr lang="el-GR" sz="2400" dirty="0"/>
              <a:t>αμετάβλητο κατά μήκος της οποιασδήποτε ακτίνας που ξεκινάει από την αρχή των αξόνων.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31750" name="WordArt 6"/>
          <p:cNvSpPr>
            <a:spLocks noChangeArrowheads="1" noChangeShapeType="1"/>
          </p:cNvSpPr>
          <p:nvPr/>
        </p:nvSpPr>
        <p:spPr bwMode="auto">
          <a:xfrm>
            <a:off x="647700" y="19050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FE6E8-C52A-49C8-97A3-6315EBEED67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sz="2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2438400"/>
            <a:ext cx="7772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Η </a:t>
            </a:r>
            <a:r>
              <a:rPr lang="el-GR" sz="2400" b="1" dirty="0"/>
              <a:t>τεχνολογική πρόοδος που εξοικονομεί εργασία</a:t>
            </a:r>
            <a:r>
              <a:rPr lang="el-GR" sz="2400" dirty="0"/>
              <a:t> οδηγεί σε μια μείωση του</a:t>
            </a:r>
            <a:r>
              <a:rPr lang="el-GR" dirty="0"/>
              <a:t> </a:t>
            </a:r>
            <a:r>
              <a:rPr lang="en-US" sz="2400" dirty="0"/>
              <a:t>MRTS</a:t>
            </a:r>
            <a:r>
              <a:rPr lang="en-US" sz="2400" baseline="-25000" dirty="0"/>
              <a:t>L,K</a:t>
            </a:r>
            <a:r>
              <a:rPr lang="en-US" sz="2400" dirty="0"/>
              <a:t> </a:t>
            </a:r>
            <a:r>
              <a:rPr lang="el-GR" sz="2400" dirty="0"/>
              <a:t>κατά μήκος της όποιας ακτίνας ξεκινάει από την αρχή των αξόνων.</a:t>
            </a:r>
            <a:endParaRPr lang="en-US" sz="2400" dirty="0"/>
          </a:p>
          <a:p>
            <a:endParaRPr lang="en-US" sz="2400" b="1" dirty="0"/>
          </a:p>
          <a:p>
            <a:r>
              <a:rPr lang="el-GR" sz="2400" b="1" dirty="0"/>
              <a:t>Η τεχνολογική πρόοδος που εξοικονομεί κεφάλαιο οδηγεί  σε μια αύξηση του</a:t>
            </a:r>
            <a:r>
              <a:rPr lang="el-GR" sz="2400" dirty="0"/>
              <a:t> </a:t>
            </a:r>
            <a:r>
              <a:rPr lang="en-US" sz="2400" dirty="0"/>
              <a:t>MRTS</a:t>
            </a:r>
            <a:r>
              <a:rPr lang="en-US" sz="2400" baseline="-25000" dirty="0"/>
              <a:t>L,K</a:t>
            </a:r>
            <a:r>
              <a:rPr lang="en-US" sz="2400" dirty="0"/>
              <a:t> </a:t>
            </a:r>
            <a:r>
              <a:rPr lang="el-GR" sz="2400" dirty="0"/>
              <a:t>κατά μήκος της όποιας ακτίνας ξεκινάει από την αρχή των αξόνων</a:t>
            </a:r>
            <a:r>
              <a:rPr lang="en-US" sz="2400" dirty="0"/>
              <a:t>.</a:t>
            </a:r>
          </a:p>
        </p:txBody>
      </p:sp>
      <p:sp>
        <p:nvSpPr>
          <p:cNvPr id="33797" name="WordArt 6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001000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Τεχνολογική πρόοδος (συνέχεια)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D2394-E5C7-4BAC-B801-60A3C1B41A0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914400" y="6624638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 flipV="1">
            <a:off x="914400" y="1752600"/>
            <a:ext cx="0" cy="4872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V="1">
            <a:off x="914400" y="1900238"/>
            <a:ext cx="472440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rc 5"/>
          <p:cNvSpPr>
            <a:spLocks/>
          </p:cNvSpPr>
          <p:nvPr/>
        </p:nvSpPr>
        <p:spPr bwMode="auto">
          <a:xfrm>
            <a:off x="2592388" y="3576638"/>
            <a:ext cx="1751012" cy="1447800"/>
          </a:xfrm>
          <a:custGeom>
            <a:avLst/>
            <a:gdLst>
              <a:gd name="T0" fmla="*/ 1584624 w 21584"/>
              <a:gd name="T1" fmla="*/ 1447800 h 21502"/>
              <a:gd name="T2" fmla="*/ 0 w 21584"/>
              <a:gd name="T3" fmla="*/ 55146 h 21502"/>
              <a:gd name="T4" fmla="*/ 1751012 w 21584"/>
              <a:gd name="T5" fmla="*/ 0 h 21502"/>
              <a:gd name="T6" fmla="*/ 0 60000 65536"/>
              <a:gd name="T7" fmla="*/ 0 60000 65536"/>
              <a:gd name="T8" fmla="*/ 0 60000 65536"/>
              <a:gd name="T9" fmla="*/ 0 w 21584"/>
              <a:gd name="T10" fmla="*/ 0 h 21502"/>
              <a:gd name="T11" fmla="*/ 21584 w 21584"/>
              <a:gd name="T12" fmla="*/ 21502 h 21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4" h="21502" fill="none" extrusionOk="0">
                <a:moveTo>
                  <a:pt x="19532" y="21502"/>
                </a:moveTo>
                <a:cubicBezTo>
                  <a:pt x="8759" y="20474"/>
                  <a:pt x="409" y="11633"/>
                  <a:pt x="-1" y="819"/>
                </a:cubicBezTo>
              </a:path>
              <a:path w="21584" h="21502" stroke="0" extrusionOk="0">
                <a:moveTo>
                  <a:pt x="19532" y="21502"/>
                </a:moveTo>
                <a:cubicBezTo>
                  <a:pt x="8759" y="20474"/>
                  <a:pt x="409" y="11633"/>
                  <a:pt x="-1" y="819"/>
                </a:cubicBezTo>
                <a:lnTo>
                  <a:pt x="2158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rc 6"/>
          <p:cNvSpPr>
            <a:spLocks/>
          </p:cNvSpPr>
          <p:nvPr/>
        </p:nvSpPr>
        <p:spPr bwMode="auto">
          <a:xfrm>
            <a:off x="3581400" y="2662238"/>
            <a:ext cx="1671638" cy="1266825"/>
          </a:xfrm>
          <a:custGeom>
            <a:avLst/>
            <a:gdLst>
              <a:gd name="T0" fmla="*/ 1150934 w 21535"/>
              <a:gd name="T1" fmla="*/ 1266825 h 20532"/>
              <a:gd name="T2" fmla="*/ 0 w 21535"/>
              <a:gd name="T3" fmla="*/ 103471 h 20532"/>
              <a:gd name="T4" fmla="*/ 1671638 w 21535"/>
              <a:gd name="T5" fmla="*/ 0 h 20532"/>
              <a:gd name="T6" fmla="*/ 0 60000 65536"/>
              <a:gd name="T7" fmla="*/ 0 60000 65536"/>
              <a:gd name="T8" fmla="*/ 0 60000 65536"/>
              <a:gd name="T9" fmla="*/ 0 w 21535"/>
              <a:gd name="T10" fmla="*/ 0 h 20532"/>
              <a:gd name="T11" fmla="*/ 21535 w 21535"/>
              <a:gd name="T12" fmla="*/ 20532 h 20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5" h="20532" fill="none" extrusionOk="0">
                <a:moveTo>
                  <a:pt x="14827" y="20531"/>
                </a:moveTo>
                <a:cubicBezTo>
                  <a:pt x="6528" y="17820"/>
                  <a:pt x="677" y="10380"/>
                  <a:pt x="0" y="1676"/>
                </a:cubicBezTo>
              </a:path>
              <a:path w="21535" h="20532" stroke="0" extrusionOk="0">
                <a:moveTo>
                  <a:pt x="14827" y="20531"/>
                </a:moveTo>
                <a:cubicBezTo>
                  <a:pt x="6528" y="17820"/>
                  <a:pt x="677" y="10380"/>
                  <a:pt x="0" y="1676"/>
                </a:cubicBezTo>
                <a:lnTo>
                  <a:pt x="2153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584325" y="605631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K/L</a:t>
            </a:r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auto">
          <a:xfrm flipH="1">
            <a:off x="1447800" y="63198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Arc 9"/>
          <p:cNvSpPr>
            <a:spLocks/>
          </p:cNvSpPr>
          <p:nvPr/>
        </p:nvSpPr>
        <p:spPr bwMode="auto">
          <a:xfrm>
            <a:off x="685800" y="6319838"/>
            <a:ext cx="784225" cy="766762"/>
          </a:xfrm>
          <a:custGeom>
            <a:avLst/>
            <a:gdLst>
              <a:gd name="T0" fmla="*/ 498194 w 18515"/>
              <a:gd name="T1" fmla="*/ 0 h 18117"/>
              <a:gd name="T2" fmla="*/ 784225 w 18515"/>
              <a:gd name="T3" fmla="*/ 295963 h 18117"/>
              <a:gd name="T4" fmla="*/ 0 w 18515"/>
              <a:gd name="T5" fmla="*/ 766762 h 18117"/>
              <a:gd name="T6" fmla="*/ 0 60000 65536"/>
              <a:gd name="T7" fmla="*/ 0 60000 65536"/>
              <a:gd name="T8" fmla="*/ 0 60000 65536"/>
              <a:gd name="T9" fmla="*/ 0 w 18515"/>
              <a:gd name="T10" fmla="*/ 0 h 18117"/>
              <a:gd name="T11" fmla="*/ 18515 w 18515"/>
              <a:gd name="T12" fmla="*/ 18117 h 18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15" h="18117" fill="none" extrusionOk="0">
                <a:moveTo>
                  <a:pt x="11761" y="0"/>
                </a:moveTo>
                <a:cubicBezTo>
                  <a:pt x="14515" y="1787"/>
                  <a:pt x="16824" y="4179"/>
                  <a:pt x="18515" y="6992"/>
                </a:cubicBezTo>
              </a:path>
              <a:path w="18515" h="18117" stroke="0" extrusionOk="0">
                <a:moveTo>
                  <a:pt x="11761" y="0"/>
                </a:moveTo>
                <a:cubicBezTo>
                  <a:pt x="14515" y="1787"/>
                  <a:pt x="16824" y="4179"/>
                  <a:pt x="18515" y="6992"/>
                </a:cubicBezTo>
                <a:lnTo>
                  <a:pt x="0" y="1811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2667000" y="4262438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3505200" y="3119438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 flipV="1">
            <a:off x="4648200" y="4033838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3276600" y="4110038"/>
            <a:ext cx="2895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084888" y="3652838"/>
            <a:ext cx="262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Ο</a:t>
            </a:r>
            <a:r>
              <a:rPr lang="el-GR"/>
              <a:t> </a:t>
            </a:r>
            <a:r>
              <a:rPr lang="en-GB" sz="2400" b="1"/>
              <a:t>MRTS </a:t>
            </a:r>
            <a:r>
              <a:rPr lang="el-GR" sz="2400" b="1"/>
              <a:t>παραμένει </a:t>
            </a:r>
            <a:br>
              <a:rPr lang="el-GR" sz="2400" b="1"/>
            </a:br>
            <a:r>
              <a:rPr lang="el-GR" sz="2400" b="1"/>
              <a:t>αμετάβλητος</a:t>
            </a:r>
            <a:endParaRPr lang="en-GB" sz="2400" b="1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184525" y="2246313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100 </a:t>
            </a:r>
            <a:r>
              <a:rPr lang="el-GR" sz="2400" b="1" i="1"/>
              <a:t>πριν</a:t>
            </a:r>
            <a:endParaRPr lang="en-GB" sz="2400" b="1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584325" y="3313113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100 </a:t>
            </a:r>
            <a:r>
              <a:rPr lang="el-GR" sz="2400" b="1" i="1"/>
              <a:t>μετά</a:t>
            </a:r>
            <a:endParaRPr lang="en-GB" sz="2400" b="1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41325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375525" y="6513513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15240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«Ουδέτερη τεχνολογική πρόοδος»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8" grpId="0" animBg="1"/>
      <p:bldP spid="32779" grpId="0" animBg="1"/>
      <p:bldP spid="32780" grpId="0" animBg="1"/>
      <p:bldP spid="32781" grpId="0" animBg="1"/>
      <p:bldP spid="32782" grpId="0" autoUpdateAnimBg="0"/>
      <p:bldP spid="32783" grpId="0" autoUpdateAnimBg="0"/>
      <p:bldP spid="327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4B28A-FBD1-4D04-9FCB-0706886CE8A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990600" y="6624638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990600" y="1905000"/>
            <a:ext cx="0" cy="4719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990600" y="1900238"/>
            <a:ext cx="472440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Arc 6"/>
          <p:cNvSpPr>
            <a:spLocks/>
          </p:cNvSpPr>
          <p:nvPr/>
        </p:nvSpPr>
        <p:spPr bwMode="auto">
          <a:xfrm>
            <a:off x="2286000" y="4110038"/>
            <a:ext cx="2133600" cy="914400"/>
          </a:xfrm>
          <a:custGeom>
            <a:avLst/>
            <a:gdLst>
              <a:gd name="T0" fmla="*/ 1930857 w 21584"/>
              <a:gd name="T1" fmla="*/ 914400 h 21502"/>
              <a:gd name="T2" fmla="*/ 0 w 21584"/>
              <a:gd name="T3" fmla="*/ 34829 h 21502"/>
              <a:gd name="T4" fmla="*/ 2133600 w 21584"/>
              <a:gd name="T5" fmla="*/ 0 h 21502"/>
              <a:gd name="T6" fmla="*/ 0 60000 65536"/>
              <a:gd name="T7" fmla="*/ 0 60000 65536"/>
              <a:gd name="T8" fmla="*/ 0 60000 65536"/>
              <a:gd name="T9" fmla="*/ 0 w 21584"/>
              <a:gd name="T10" fmla="*/ 0 h 21502"/>
              <a:gd name="T11" fmla="*/ 21584 w 21584"/>
              <a:gd name="T12" fmla="*/ 21502 h 21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4" h="21502" fill="none" extrusionOk="0">
                <a:moveTo>
                  <a:pt x="19532" y="21502"/>
                </a:moveTo>
                <a:cubicBezTo>
                  <a:pt x="8759" y="20474"/>
                  <a:pt x="409" y="11633"/>
                  <a:pt x="-1" y="819"/>
                </a:cubicBezTo>
              </a:path>
              <a:path w="21584" h="21502" stroke="0" extrusionOk="0">
                <a:moveTo>
                  <a:pt x="19532" y="21502"/>
                </a:moveTo>
                <a:cubicBezTo>
                  <a:pt x="8759" y="20474"/>
                  <a:pt x="409" y="11633"/>
                  <a:pt x="-1" y="819"/>
                </a:cubicBezTo>
                <a:lnTo>
                  <a:pt x="2158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Arc 7"/>
          <p:cNvSpPr>
            <a:spLocks/>
          </p:cNvSpPr>
          <p:nvPr/>
        </p:nvSpPr>
        <p:spPr bwMode="auto">
          <a:xfrm>
            <a:off x="3657600" y="2662238"/>
            <a:ext cx="1671638" cy="1266825"/>
          </a:xfrm>
          <a:custGeom>
            <a:avLst/>
            <a:gdLst>
              <a:gd name="T0" fmla="*/ 1150934 w 21535"/>
              <a:gd name="T1" fmla="*/ 1266825 h 20532"/>
              <a:gd name="T2" fmla="*/ 0 w 21535"/>
              <a:gd name="T3" fmla="*/ 103471 h 20532"/>
              <a:gd name="T4" fmla="*/ 1671638 w 21535"/>
              <a:gd name="T5" fmla="*/ 0 h 20532"/>
              <a:gd name="T6" fmla="*/ 0 60000 65536"/>
              <a:gd name="T7" fmla="*/ 0 60000 65536"/>
              <a:gd name="T8" fmla="*/ 0 60000 65536"/>
              <a:gd name="T9" fmla="*/ 0 w 21535"/>
              <a:gd name="T10" fmla="*/ 0 h 20532"/>
              <a:gd name="T11" fmla="*/ 21535 w 21535"/>
              <a:gd name="T12" fmla="*/ 20532 h 20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5" h="20532" fill="none" extrusionOk="0">
                <a:moveTo>
                  <a:pt x="14827" y="20531"/>
                </a:moveTo>
                <a:cubicBezTo>
                  <a:pt x="6528" y="17820"/>
                  <a:pt x="677" y="10380"/>
                  <a:pt x="0" y="1676"/>
                </a:cubicBezTo>
              </a:path>
              <a:path w="21535" h="20532" stroke="0" extrusionOk="0">
                <a:moveTo>
                  <a:pt x="14827" y="20531"/>
                </a:moveTo>
                <a:cubicBezTo>
                  <a:pt x="6528" y="17820"/>
                  <a:pt x="677" y="10380"/>
                  <a:pt x="0" y="1676"/>
                </a:cubicBezTo>
                <a:lnTo>
                  <a:pt x="2153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660525" y="605631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K/L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1524000" y="63198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rc 10"/>
          <p:cNvSpPr>
            <a:spLocks/>
          </p:cNvSpPr>
          <p:nvPr/>
        </p:nvSpPr>
        <p:spPr bwMode="auto">
          <a:xfrm>
            <a:off x="762000" y="6319838"/>
            <a:ext cx="784225" cy="766762"/>
          </a:xfrm>
          <a:custGeom>
            <a:avLst/>
            <a:gdLst>
              <a:gd name="T0" fmla="*/ 498194 w 18515"/>
              <a:gd name="T1" fmla="*/ 0 h 18117"/>
              <a:gd name="T2" fmla="*/ 784225 w 18515"/>
              <a:gd name="T3" fmla="*/ 295963 h 18117"/>
              <a:gd name="T4" fmla="*/ 0 w 18515"/>
              <a:gd name="T5" fmla="*/ 766762 h 18117"/>
              <a:gd name="T6" fmla="*/ 0 60000 65536"/>
              <a:gd name="T7" fmla="*/ 0 60000 65536"/>
              <a:gd name="T8" fmla="*/ 0 60000 65536"/>
              <a:gd name="T9" fmla="*/ 0 w 18515"/>
              <a:gd name="T10" fmla="*/ 0 h 18117"/>
              <a:gd name="T11" fmla="*/ 18515 w 18515"/>
              <a:gd name="T12" fmla="*/ 18117 h 18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15" h="18117" fill="none" extrusionOk="0">
                <a:moveTo>
                  <a:pt x="11761" y="0"/>
                </a:moveTo>
                <a:cubicBezTo>
                  <a:pt x="14515" y="1787"/>
                  <a:pt x="16824" y="4179"/>
                  <a:pt x="18515" y="6992"/>
                </a:cubicBezTo>
              </a:path>
              <a:path w="18515" h="18117" stroke="0" extrusionOk="0">
                <a:moveTo>
                  <a:pt x="11761" y="0"/>
                </a:moveTo>
                <a:cubicBezTo>
                  <a:pt x="14515" y="1787"/>
                  <a:pt x="16824" y="4179"/>
                  <a:pt x="18515" y="6992"/>
                </a:cubicBezTo>
                <a:lnTo>
                  <a:pt x="0" y="1811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438400" y="4567238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3581400" y="3119438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4724400" y="4033838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3352800" y="4110038"/>
            <a:ext cx="2895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286500" y="3848100"/>
            <a:ext cx="233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Ο</a:t>
            </a:r>
            <a:r>
              <a:rPr lang="en-GB"/>
              <a:t> </a:t>
            </a:r>
            <a:r>
              <a:rPr lang="en-GB" sz="2400" b="1"/>
              <a:t>MRTS </a:t>
            </a:r>
            <a:r>
              <a:rPr lang="el-GR" sz="2400" b="1"/>
              <a:t>μικραίνει</a:t>
            </a:r>
            <a:endParaRPr lang="en-GB" sz="2400" b="1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260725" y="2246313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100 </a:t>
            </a:r>
            <a:r>
              <a:rPr lang="el-GR" sz="2400" b="1" i="1"/>
              <a:t>πριν</a:t>
            </a:r>
            <a:endParaRPr lang="en-GB" sz="2400" b="1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447800" y="365283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100 </a:t>
            </a:r>
            <a:r>
              <a:rPr lang="el-GR" sz="2400" b="1" i="1"/>
              <a:t>μετά</a:t>
            </a:r>
            <a:endParaRPr lang="en-GB" sz="2400" b="1"/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441325" y="175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7451725" y="64008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609600" y="609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Τεχνολογικ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 πρόοδος που εξοικονομεί εργασία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8342C-53C1-4533-818E-1E69648A3A0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914400" y="6548438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914400" y="1828800"/>
            <a:ext cx="0" cy="4719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914400" y="1824038"/>
            <a:ext cx="472440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Arc 6"/>
          <p:cNvSpPr>
            <a:spLocks/>
          </p:cNvSpPr>
          <p:nvPr/>
        </p:nvSpPr>
        <p:spPr bwMode="auto">
          <a:xfrm>
            <a:off x="2971800" y="3119438"/>
            <a:ext cx="1373188" cy="1828800"/>
          </a:xfrm>
          <a:custGeom>
            <a:avLst/>
            <a:gdLst>
              <a:gd name="T0" fmla="*/ 1242702 w 21584"/>
              <a:gd name="T1" fmla="*/ 1828800 h 21502"/>
              <a:gd name="T2" fmla="*/ 0 w 21584"/>
              <a:gd name="T3" fmla="*/ 71019 h 21502"/>
              <a:gd name="T4" fmla="*/ 1373188 w 21584"/>
              <a:gd name="T5" fmla="*/ 0 h 21502"/>
              <a:gd name="T6" fmla="*/ 0 60000 65536"/>
              <a:gd name="T7" fmla="*/ 0 60000 65536"/>
              <a:gd name="T8" fmla="*/ 0 60000 65536"/>
              <a:gd name="T9" fmla="*/ 0 w 21584"/>
              <a:gd name="T10" fmla="*/ 0 h 21502"/>
              <a:gd name="T11" fmla="*/ 21584 w 21584"/>
              <a:gd name="T12" fmla="*/ 21502 h 21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4" h="21502" fill="none" extrusionOk="0">
                <a:moveTo>
                  <a:pt x="19532" y="21502"/>
                </a:moveTo>
                <a:cubicBezTo>
                  <a:pt x="8765" y="20475"/>
                  <a:pt x="418" y="11642"/>
                  <a:pt x="0" y="834"/>
                </a:cubicBezTo>
              </a:path>
              <a:path w="21584" h="21502" stroke="0" extrusionOk="0">
                <a:moveTo>
                  <a:pt x="19532" y="21502"/>
                </a:moveTo>
                <a:cubicBezTo>
                  <a:pt x="8765" y="20475"/>
                  <a:pt x="418" y="11642"/>
                  <a:pt x="0" y="834"/>
                </a:cubicBezTo>
                <a:lnTo>
                  <a:pt x="2158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rc 7"/>
          <p:cNvSpPr>
            <a:spLocks/>
          </p:cNvSpPr>
          <p:nvPr/>
        </p:nvSpPr>
        <p:spPr bwMode="auto">
          <a:xfrm>
            <a:off x="3581400" y="2586038"/>
            <a:ext cx="1671638" cy="1266825"/>
          </a:xfrm>
          <a:custGeom>
            <a:avLst/>
            <a:gdLst>
              <a:gd name="T0" fmla="*/ 1150934 w 21535"/>
              <a:gd name="T1" fmla="*/ 1266825 h 20532"/>
              <a:gd name="T2" fmla="*/ 0 w 21535"/>
              <a:gd name="T3" fmla="*/ 103471 h 20532"/>
              <a:gd name="T4" fmla="*/ 1671638 w 21535"/>
              <a:gd name="T5" fmla="*/ 0 h 20532"/>
              <a:gd name="T6" fmla="*/ 0 60000 65536"/>
              <a:gd name="T7" fmla="*/ 0 60000 65536"/>
              <a:gd name="T8" fmla="*/ 0 60000 65536"/>
              <a:gd name="T9" fmla="*/ 0 w 21535"/>
              <a:gd name="T10" fmla="*/ 0 h 20532"/>
              <a:gd name="T11" fmla="*/ 21535 w 21535"/>
              <a:gd name="T12" fmla="*/ 20532 h 20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5" h="20532" fill="none" extrusionOk="0">
                <a:moveTo>
                  <a:pt x="14827" y="20531"/>
                </a:moveTo>
                <a:cubicBezTo>
                  <a:pt x="6528" y="17820"/>
                  <a:pt x="677" y="10380"/>
                  <a:pt x="0" y="1676"/>
                </a:cubicBezTo>
              </a:path>
              <a:path w="21535" h="20532" stroke="0" extrusionOk="0">
                <a:moveTo>
                  <a:pt x="14827" y="20531"/>
                </a:moveTo>
                <a:cubicBezTo>
                  <a:pt x="6528" y="17820"/>
                  <a:pt x="677" y="10380"/>
                  <a:pt x="0" y="1676"/>
                </a:cubicBezTo>
                <a:lnTo>
                  <a:pt x="2153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584325" y="598011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K/L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1447800" y="62436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Arc 10"/>
          <p:cNvSpPr>
            <a:spLocks/>
          </p:cNvSpPr>
          <p:nvPr/>
        </p:nvSpPr>
        <p:spPr bwMode="auto">
          <a:xfrm>
            <a:off x="685800" y="6243638"/>
            <a:ext cx="784225" cy="766762"/>
          </a:xfrm>
          <a:custGeom>
            <a:avLst/>
            <a:gdLst>
              <a:gd name="T0" fmla="*/ 498194 w 18515"/>
              <a:gd name="T1" fmla="*/ 0 h 18117"/>
              <a:gd name="T2" fmla="*/ 784225 w 18515"/>
              <a:gd name="T3" fmla="*/ 295963 h 18117"/>
              <a:gd name="T4" fmla="*/ 0 w 18515"/>
              <a:gd name="T5" fmla="*/ 766762 h 18117"/>
              <a:gd name="T6" fmla="*/ 0 60000 65536"/>
              <a:gd name="T7" fmla="*/ 0 60000 65536"/>
              <a:gd name="T8" fmla="*/ 0 60000 65536"/>
              <a:gd name="T9" fmla="*/ 0 w 18515"/>
              <a:gd name="T10" fmla="*/ 0 h 18117"/>
              <a:gd name="T11" fmla="*/ 18515 w 18515"/>
              <a:gd name="T12" fmla="*/ 18117 h 18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15" h="18117" fill="none" extrusionOk="0">
                <a:moveTo>
                  <a:pt x="11761" y="0"/>
                </a:moveTo>
                <a:cubicBezTo>
                  <a:pt x="14515" y="1787"/>
                  <a:pt x="16824" y="4179"/>
                  <a:pt x="18515" y="6992"/>
                </a:cubicBezTo>
              </a:path>
              <a:path w="18515" h="18117" stroke="0" extrusionOk="0">
                <a:moveTo>
                  <a:pt x="11761" y="0"/>
                </a:moveTo>
                <a:cubicBezTo>
                  <a:pt x="14515" y="1787"/>
                  <a:pt x="16824" y="4179"/>
                  <a:pt x="18515" y="6992"/>
                </a:cubicBezTo>
                <a:lnTo>
                  <a:pt x="0" y="18117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2971800" y="3805238"/>
            <a:ext cx="609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505200" y="3043238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 flipV="1">
            <a:off x="4648200" y="3957638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3505200" y="4033838"/>
            <a:ext cx="2667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165850" y="3771900"/>
            <a:ext cx="253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Ο</a:t>
            </a:r>
            <a:r>
              <a:rPr lang="en-GB"/>
              <a:t> </a:t>
            </a:r>
            <a:r>
              <a:rPr lang="en-GB" sz="2400" b="1"/>
              <a:t>MRTS </a:t>
            </a:r>
            <a:r>
              <a:rPr lang="el-GR" sz="2400" b="1"/>
              <a:t>μεγαλώνει</a:t>
            </a:r>
            <a:endParaRPr lang="en-GB" sz="2400" b="1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184525" y="2187575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100 </a:t>
            </a:r>
            <a:r>
              <a:rPr lang="el-GR" sz="2400" b="1" i="1"/>
              <a:t>πριν</a:t>
            </a:r>
            <a:endParaRPr lang="en-GB" sz="2400" b="1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219200" y="2717800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100 </a:t>
            </a:r>
            <a:r>
              <a:rPr lang="el-GR" sz="2400" b="1" i="1"/>
              <a:t>μετά</a:t>
            </a:r>
            <a:endParaRPr lang="en-GB" sz="2400" b="1"/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381000" y="175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7315200" y="6472238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838200" y="6096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«Τεχνολογική πρόοδος  που εξοικονομεί κεφάλαιο»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93F63-4158-4A0E-B79F-A4E9A128A6E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827584" y="2780928"/>
            <a:ext cx="762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 dirty="0" smtClean="0"/>
              <a:t>η </a:t>
            </a:r>
            <a:r>
              <a:rPr lang="el-GR" sz="2400" i="1" dirty="0"/>
              <a:t>συνάρτηση παραγωγής γίνεται</a:t>
            </a:r>
            <a:r>
              <a:rPr lang="en-US" sz="2400" i="1" dirty="0"/>
              <a:t>:</a:t>
            </a:r>
          </a:p>
          <a:p>
            <a:r>
              <a:rPr lang="en-US" sz="2400" i="1" dirty="0"/>
              <a:t>                Q = 1000[</a:t>
            </a:r>
            <a:r>
              <a:rPr lang="el-GR" sz="2400" i="1" dirty="0"/>
              <a:t>0,</a:t>
            </a:r>
            <a:r>
              <a:rPr lang="en-US" sz="2400" i="1" dirty="0"/>
              <a:t>5L + 10K]</a:t>
            </a:r>
          </a:p>
          <a:p>
            <a:endParaRPr lang="en-US" sz="2400" i="1" dirty="0"/>
          </a:p>
          <a:p>
            <a:pPr lvl="3"/>
            <a:r>
              <a:rPr lang="en-US" sz="2400" i="1" dirty="0"/>
              <a:t>MP</a:t>
            </a:r>
            <a:r>
              <a:rPr lang="en-US" sz="2400" i="1" baseline="-25000" dirty="0"/>
              <a:t>L</a:t>
            </a:r>
            <a:r>
              <a:rPr lang="en-US" sz="2400" i="1" baseline="30000" dirty="0"/>
              <a:t>1</a:t>
            </a:r>
            <a:r>
              <a:rPr lang="en-US" sz="2400" i="1" dirty="0"/>
              <a:t>= 500  </a:t>
            </a:r>
            <a:r>
              <a:rPr lang="el-GR" sz="2400" i="1" dirty="0" smtClean="0"/>
              <a:t>         </a:t>
            </a:r>
            <a:r>
              <a:rPr lang="en-US" sz="2400" i="1" dirty="0" smtClean="0"/>
              <a:t>MP</a:t>
            </a:r>
            <a:r>
              <a:rPr lang="en-US" sz="2400" i="1" baseline="-25000" dirty="0" smtClean="0"/>
              <a:t>L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 </a:t>
            </a:r>
            <a:r>
              <a:rPr lang="en-US" sz="2400" i="1" dirty="0"/>
              <a:t>= 500</a:t>
            </a:r>
          </a:p>
          <a:p>
            <a:pPr lvl="3"/>
            <a:r>
              <a:rPr lang="en-US" sz="2400" i="1" dirty="0"/>
              <a:t>MP</a:t>
            </a:r>
            <a:r>
              <a:rPr lang="en-US" sz="2400" i="1" baseline="-25000" dirty="0"/>
              <a:t>K</a:t>
            </a:r>
            <a:r>
              <a:rPr lang="en-US" sz="2400" i="1" baseline="30000" dirty="0"/>
              <a:t>1</a:t>
            </a:r>
            <a:r>
              <a:rPr lang="en-US" sz="2400" i="1" dirty="0"/>
              <a:t>= 1500 </a:t>
            </a:r>
            <a:r>
              <a:rPr lang="el-GR" sz="2400" i="1" dirty="0" smtClean="0"/>
              <a:t>        </a:t>
            </a:r>
            <a:r>
              <a:rPr lang="en-US" sz="2400" i="1" dirty="0" smtClean="0"/>
              <a:t>MP</a:t>
            </a:r>
            <a:r>
              <a:rPr lang="en-US" sz="2400" i="1" baseline="-25000" dirty="0" smtClean="0"/>
              <a:t>K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 </a:t>
            </a:r>
            <a:r>
              <a:rPr lang="en-US" sz="2400" i="1" dirty="0"/>
              <a:t>= 10</a:t>
            </a:r>
            <a:r>
              <a:rPr lang="el-GR" sz="2400" i="1" dirty="0"/>
              <a:t>.</a:t>
            </a:r>
            <a:r>
              <a:rPr lang="en-US" sz="2400" i="1" dirty="0"/>
              <a:t>000</a:t>
            </a:r>
          </a:p>
          <a:p>
            <a:pPr lvl="2"/>
            <a:endParaRPr lang="en-US" sz="2400" i="1" dirty="0"/>
          </a:p>
          <a:p>
            <a:pPr marL="263525" lvl="2"/>
            <a:r>
              <a:rPr lang="el-GR" sz="2400" i="1" dirty="0"/>
              <a:t>Συνεπώς ο </a:t>
            </a:r>
            <a:r>
              <a:rPr lang="en-US" sz="2400" i="1" dirty="0"/>
              <a:t>MRTS</a:t>
            </a:r>
            <a:r>
              <a:rPr lang="en-US" sz="2400" i="1" baseline="-25000" dirty="0"/>
              <a:t>L,K</a:t>
            </a:r>
            <a:r>
              <a:rPr lang="en-US" sz="2400" i="1" dirty="0"/>
              <a:t> </a:t>
            </a:r>
            <a:r>
              <a:rPr lang="el-GR" sz="2400" i="1" dirty="0"/>
              <a:t>μειώθηκε («σημειώθηκε τεχνολογική πρόοδος που εξοικονομεί εργασία</a:t>
            </a:r>
            <a:r>
              <a:rPr lang="el-GR" sz="2400" i="1" dirty="0" smtClean="0"/>
              <a:t>»)</a:t>
            </a:r>
            <a:endParaRPr lang="en-US" sz="2400" i="1" dirty="0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57238" y="6096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«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77281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αρχική συνάρτηση παραγωγής μιας επιχείρησης είναι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91880" y="2348880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 </a:t>
            </a:r>
            <a:r>
              <a:rPr lang="en-US" sz="2000" i="1" dirty="0" smtClean="0"/>
              <a:t>Q = 500[L+3K]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A8CCF-F7F9-4F28-8920-4DE87761BB6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1844824"/>
            <a:ext cx="80708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 dirty="0" smtClean="0"/>
              <a:t>Αποδείξεις </a:t>
            </a:r>
            <a:r>
              <a:rPr lang="el-GR" sz="2400" i="1" dirty="0"/>
              <a:t>για τεχνολογική πρόοδο που εξοικονομεί υλικά και χρησιμοποιεί κεφάλαιο</a:t>
            </a:r>
            <a:r>
              <a:rPr lang="en-US" sz="2400" i="1" dirty="0"/>
              <a:t>…</a:t>
            </a:r>
          </a:p>
          <a:p>
            <a:endParaRPr lang="en-US" sz="2400" i="1" dirty="0"/>
          </a:p>
          <a:p>
            <a:r>
              <a:rPr lang="el-GR" sz="2400" i="1" dirty="0"/>
              <a:t>Με άλλα λόγια, υπάρχουν αποδείξεις ότι το οριακό προϊόν </a:t>
            </a:r>
            <a:r>
              <a:rPr lang="en-US" sz="2400" i="1" dirty="0"/>
              <a:t>MP</a:t>
            </a:r>
            <a:r>
              <a:rPr lang="en-US" sz="2400" i="1" baseline="-25000" dirty="0"/>
              <a:t>M</a:t>
            </a:r>
            <a:r>
              <a:rPr lang="en-US" sz="2400" i="1" dirty="0"/>
              <a:t> </a:t>
            </a:r>
            <a:r>
              <a:rPr lang="el-GR" sz="2400" i="1" dirty="0"/>
              <a:t>ΜΕΙΩΘΗΚΕ σε σχέση με το οριακό προϊόν </a:t>
            </a:r>
            <a:r>
              <a:rPr lang="en-US" sz="2400" i="1" dirty="0"/>
              <a:t>MP</a:t>
            </a:r>
            <a:r>
              <a:rPr lang="en-US" sz="2400" i="1" baseline="-25000" dirty="0"/>
              <a:t>0</a:t>
            </a:r>
            <a:r>
              <a:rPr lang="en-US" sz="2400" i="1" dirty="0"/>
              <a:t> …</a:t>
            </a:r>
            <a:r>
              <a:rPr lang="el-GR" sz="2400" i="1" dirty="0"/>
              <a:t>και</a:t>
            </a:r>
            <a:r>
              <a:rPr lang="en-US" sz="2400" i="1" dirty="0"/>
              <a:t>…</a:t>
            </a:r>
          </a:p>
          <a:p>
            <a:endParaRPr lang="en-US" sz="2400" i="1" dirty="0"/>
          </a:p>
          <a:p>
            <a:r>
              <a:rPr lang="el-GR" sz="2400" i="1" dirty="0"/>
              <a:t>Το </a:t>
            </a:r>
            <a:r>
              <a:rPr lang="en-US" sz="2400" i="1" dirty="0"/>
              <a:t>MP</a:t>
            </a:r>
            <a:r>
              <a:rPr lang="en-US" sz="2400" i="1" baseline="-25000" dirty="0"/>
              <a:t>K</a:t>
            </a:r>
            <a:r>
              <a:rPr lang="en-US" sz="2400" i="1" dirty="0"/>
              <a:t> </a:t>
            </a:r>
            <a:r>
              <a:rPr lang="el-GR" sz="2400" i="1" dirty="0"/>
              <a:t>ΑΥΞΗΘΗΚΕ σε σχέση με το </a:t>
            </a:r>
            <a:r>
              <a:rPr lang="en-US" sz="2400" i="1" dirty="0" smtClean="0"/>
              <a:t>MP</a:t>
            </a:r>
            <a:r>
              <a:rPr lang="el-GR" sz="2400" i="1" baseline="-25000" dirty="0" smtClean="0"/>
              <a:t>Μ</a:t>
            </a:r>
            <a:r>
              <a:rPr lang="en-US" sz="2400" i="1" dirty="0" smtClean="0"/>
              <a:t>.</a:t>
            </a:r>
            <a:endParaRPr lang="en-US" sz="2400" i="1" dirty="0"/>
          </a:p>
          <a:p>
            <a:endParaRPr lang="en-US" sz="2400" i="1" dirty="0"/>
          </a:p>
          <a:p>
            <a:r>
              <a:rPr lang="el-GR" sz="2400" i="1" dirty="0"/>
              <a:t>Επιπλέον, το 30% της παραγωγικότητας των εισροών αποδίδεται στην τεχνολογική πρόοδο</a:t>
            </a:r>
            <a:r>
              <a:rPr lang="el-GR" sz="2400" i="1" dirty="0" smtClean="0"/>
              <a:t>.</a:t>
            </a:r>
            <a:endParaRPr lang="en-US" sz="2400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7238" y="609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Τα χημικά προϊόντα στο Ηνωμένο Βασίλειο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199F7-22ED-4725-9F17-9B3BF0D8C04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9939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6410325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Αποδόσεις κλίμακας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01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i="1" dirty="0"/>
              <a:t>Πόσο θα αυξηθεί η εκροή όταν ΟΛΕΣ οι εισροές αυξηθούν κατά συγκεκριμένη ποσότητα;</a:t>
            </a:r>
            <a:endParaRPr lang="en-US" sz="2200" i="1" dirty="0"/>
          </a:p>
          <a:p>
            <a:pPr lvl="2">
              <a:lnSpc>
                <a:spcPct val="110000"/>
              </a:lnSpc>
            </a:pPr>
            <a:r>
              <a:rPr lang="en-US" sz="2200" dirty="0"/>
              <a:t>         RTS = [%</a:t>
            </a:r>
            <a:r>
              <a:rPr lang="en-US" sz="2200" dirty="0">
                <a:sym typeface="Symbol" pitchFamily="18" charset="2"/>
              </a:rPr>
              <a:t></a:t>
            </a:r>
            <a:r>
              <a:rPr lang="en-US" sz="2200" dirty="0"/>
              <a:t>Q]/[%</a:t>
            </a:r>
            <a:r>
              <a:rPr lang="en-US" sz="2200" dirty="0">
                <a:sym typeface="Symbol" pitchFamily="18" charset="2"/>
              </a:rPr>
              <a:t></a:t>
            </a:r>
            <a:r>
              <a:rPr lang="en-US" sz="2200" dirty="0"/>
              <a:t>(</a:t>
            </a:r>
            <a:r>
              <a:rPr lang="el-GR" sz="2200" dirty="0"/>
              <a:t>όλων των εισροών</a:t>
            </a:r>
            <a:r>
              <a:rPr lang="en-US" sz="2200" dirty="0"/>
              <a:t>)]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83820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dirty="0"/>
              <a:t>Αν μία αύξηση κατά 1% όλων των εισροών οδηγήσει σε αύξηση της εκροής μεγαλύτερη από το 1%, τότε η συνάρτηση παραγωγής παρουσιάζει </a:t>
            </a:r>
            <a:r>
              <a:rPr lang="el-GR" sz="2200" b="1" dirty="0"/>
              <a:t>αύξουσες αποδόσεις κλίμακας</a:t>
            </a:r>
            <a:r>
              <a:rPr lang="en-US" sz="2200" dirty="0"/>
              <a:t>.</a:t>
            </a:r>
          </a:p>
          <a:p>
            <a:r>
              <a:rPr lang="el-GR" sz="2200" dirty="0"/>
              <a:t>Αν μία αύξηση κατά 1% όλων των εισροών οδηγήσει σε αύξηση της εκροής ίση με 1%, τότε η συνάρτηση παραγωγής παρουσιάζει </a:t>
            </a:r>
            <a:r>
              <a:rPr lang="el-GR" sz="2200" b="1" dirty="0"/>
              <a:t>σταθερές αποδόσεις κλίμακας</a:t>
            </a:r>
            <a:r>
              <a:rPr lang="en-US" sz="2200" dirty="0"/>
              <a:t>.</a:t>
            </a:r>
          </a:p>
          <a:p>
            <a:r>
              <a:rPr lang="el-GR" sz="2200" dirty="0"/>
              <a:t>Αν μία αύξηση κατά 1% όλων των εισροών οδηγήσει σε αύξηση της εκροής μικρότερη από το 1%, τότε η συνάρτηση παραγωγής παρουσιάζει </a:t>
            </a:r>
            <a:r>
              <a:rPr lang="el-GR" sz="2200" b="1" dirty="0"/>
              <a:t>φθίνουσες</a:t>
            </a:r>
            <a:r>
              <a:rPr lang="el-GR" sz="2200" dirty="0"/>
              <a:t> </a:t>
            </a:r>
            <a:r>
              <a:rPr lang="el-GR" sz="2200" b="1" dirty="0"/>
              <a:t>αποδόσεις κλίμακας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0A5A3-45B4-49C2-BCB0-E5F81EE2411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990600" y="6096000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990600" y="22098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223125" y="5908675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38919" name="Arc 7"/>
          <p:cNvSpPr>
            <a:spLocks/>
          </p:cNvSpPr>
          <p:nvPr/>
        </p:nvSpPr>
        <p:spPr bwMode="auto">
          <a:xfrm>
            <a:off x="1752600" y="3124200"/>
            <a:ext cx="2130425" cy="2116138"/>
          </a:xfrm>
          <a:custGeom>
            <a:avLst/>
            <a:gdLst>
              <a:gd name="T0" fmla="*/ 1855783 w 21588"/>
              <a:gd name="T1" fmla="*/ 2116138 h 21420"/>
              <a:gd name="T2" fmla="*/ 0 w 21588"/>
              <a:gd name="T3" fmla="*/ 70834 h 21420"/>
              <a:gd name="T4" fmla="*/ 2130425 w 21588"/>
              <a:gd name="T5" fmla="*/ 0 h 21420"/>
              <a:gd name="T6" fmla="*/ 0 60000 65536"/>
              <a:gd name="T7" fmla="*/ 0 60000 65536"/>
              <a:gd name="T8" fmla="*/ 0 60000 65536"/>
              <a:gd name="T9" fmla="*/ 0 w 21588"/>
              <a:gd name="T10" fmla="*/ 0 h 21420"/>
              <a:gd name="T11" fmla="*/ 21588 w 21588"/>
              <a:gd name="T12" fmla="*/ 21420 h 21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8" h="21420" fill="none" extrusionOk="0">
                <a:moveTo>
                  <a:pt x="18805" y="21419"/>
                </a:moveTo>
                <a:cubicBezTo>
                  <a:pt x="8311" y="20056"/>
                  <a:pt x="351" y="11292"/>
                  <a:pt x="-1" y="717"/>
                </a:cubicBezTo>
              </a:path>
              <a:path w="21588" h="21420" stroke="0" extrusionOk="0">
                <a:moveTo>
                  <a:pt x="18805" y="21419"/>
                </a:moveTo>
                <a:cubicBezTo>
                  <a:pt x="8311" y="20056"/>
                  <a:pt x="351" y="11292"/>
                  <a:pt x="-1" y="717"/>
                </a:cubicBezTo>
                <a:lnTo>
                  <a:pt x="215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Arc 8"/>
          <p:cNvSpPr>
            <a:spLocks/>
          </p:cNvSpPr>
          <p:nvPr/>
        </p:nvSpPr>
        <p:spPr bwMode="auto">
          <a:xfrm>
            <a:off x="3276600" y="2438400"/>
            <a:ext cx="1844675" cy="1843088"/>
          </a:xfrm>
          <a:custGeom>
            <a:avLst/>
            <a:gdLst>
              <a:gd name="T0" fmla="*/ 1604502 w 21137"/>
              <a:gd name="T1" fmla="*/ 1843088 h 21424"/>
              <a:gd name="T2" fmla="*/ 0 w 21137"/>
              <a:gd name="T3" fmla="*/ 382658 h 21424"/>
              <a:gd name="T4" fmla="*/ 1844675 w 21137"/>
              <a:gd name="T5" fmla="*/ 0 h 21424"/>
              <a:gd name="T6" fmla="*/ 0 60000 65536"/>
              <a:gd name="T7" fmla="*/ 0 60000 65536"/>
              <a:gd name="T8" fmla="*/ 0 60000 65536"/>
              <a:gd name="T9" fmla="*/ 0 w 21137"/>
              <a:gd name="T10" fmla="*/ 0 h 21424"/>
              <a:gd name="T11" fmla="*/ 21137 w 21137"/>
              <a:gd name="T12" fmla="*/ 21424 h 21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37" h="21424" fill="none" extrusionOk="0">
                <a:moveTo>
                  <a:pt x="18385" y="21423"/>
                </a:moveTo>
                <a:cubicBezTo>
                  <a:pt x="9269" y="20253"/>
                  <a:pt x="1892" y="13441"/>
                  <a:pt x="-1" y="4448"/>
                </a:cubicBezTo>
              </a:path>
              <a:path w="21137" h="21424" stroke="0" extrusionOk="0">
                <a:moveTo>
                  <a:pt x="18385" y="21423"/>
                </a:moveTo>
                <a:cubicBezTo>
                  <a:pt x="9269" y="20253"/>
                  <a:pt x="1892" y="13441"/>
                  <a:pt x="-1" y="4448"/>
                </a:cubicBezTo>
                <a:lnTo>
                  <a:pt x="2113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581400" y="502920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800600" y="411480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Q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4225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746125" y="6061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2438400" y="4648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990600" y="4648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V="1">
            <a:off x="3581400" y="3505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990600" y="3505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270125" y="6137275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            2L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1752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381000" y="3276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2K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757238" y="609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Διάγραμμα</a:t>
            </a:r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ΣΤΑΘΕΡΕΣ </a:t>
            </a:r>
            <a:r>
              <a:rPr lang="el-GR" sz="2400" dirty="0" smtClean="0">
                <a:solidFill>
                  <a:schemeClr val="bg1"/>
                </a:solidFill>
              </a:rPr>
              <a:t>Αποδ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όσεις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κλίμακας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20" grpId="0" animBg="1"/>
      <p:bldP spid="38921" grpId="0" autoUpdateAnimBg="0"/>
      <p:bldP spid="38922" grpId="0" autoUpdateAnimBg="0"/>
      <p:bldP spid="38925" grpId="0" animBg="1"/>
      <p:bldP spid="38926" grpId="0" animBg="1"/>
      <p:bldP spid="38927" grpId="0" animBg="1"/>
      <p:bldP spid="389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3C37-E563-40B4-8A46-D7561403ED5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1987" name="WordArt 2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3581400" cy="747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Σημειώσεις: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7391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• </a:t>
            </a:r>
            <a:r>
              <a:rPr lang="el-GR" sz="2400" dirty="0"/>
              <a:t>Το οριακό προϊόν ενός μεμονωμένου συντελεστή μπορεί να μειωθεί, ενώ δεν μειώνονται οι αποδόσεις κλίμακας.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• </a:t>
            </a:r>
            <a:r>
              <a:rPr lang="el-GR" sz="2400" dirty="0"/>
              <a:t>Οι αποδόσεις κλίμακας δεν χρειάζεται να είναι ίδιες σε διάφορα επίπεδα παραγωγής.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• </a:t>
            </a:r>
            <a:r>
              <a:rPr lang="el-GR" sz="2400" dirty="0"/>
              <a:t>Πολλές παραγωγικές διαδικασίες ακολουθούν τον </a:t>
            </a:r>
            <a:r>
              <a:rPr lang="el-GR" sz="2400" b="1" dirty="0"/>
              <a:t>κανόνα </a:t>
            </a:r>
            <a:r>
              <a:rPr lang="el-GR" sz="2400" b="1" dirty="0" smtClean="0"/>
              <a:t>τετραγωνισμού</a:t>
            </a:r>
            <a:r>
              <a:rPr lang="el-GR" sz="2400" dirty="0" smtClean="0"/>
              <a:t>, </a:t>
            </a:r>
            <a:r>
              <a:rPr lang="el-GR" sz="2400" dirty="0"/>
              <a:t>που οδηγεί σε αύξουσες αποδόσεις κλίμακας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BBB8-18BF-4E73-8850-8B9F65CA9E9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67544" y="2204864"/>
            <a:ext cx="82444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2 </a:t>
            </a:r>
            <a:r>
              <a:rPr lang="en-US" sz="2400" dirty="0"/>
              <a:t>= A(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r>
              <a:rPr lang="en-US" sz="2400" baseline="30000" dirty="0">
                <a:sym typeface="Symbol" pitchFamily="18" charset="2"/>
              </a:rPr>
              <a:t></a:t>
            </a:r>
            <a:r>
              <a:rPr lang="en-US" sz="2400" dirty="0"/>
              <a:t>(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dirty="0"/>
              <a:t>K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r>
              <a:rPr lang="en-US" sz="2400" baseline="30000" dirty="0">
                <a:sym typeface="Symbol" pitchFamily="18" charset="2"/>
              </a:rPr>
              <a:t>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         =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baseline="30000" dirty="0">
                <a:sym typeface="Symbol" pitchFamily="18" charset="2"/>
              </a:rPr>
              <a:t></a:t>
            </a:r>
            <a:r>
              <a:rPr lang="en-US" sz="2400" baseline="30000" dirty="0"/>
              <a:t>+</a:t>
            </a:r>
            <a:r>
              <a:rPr lang="en-US" sz="2400" baseline="30000" dirty="0">
                <a:sym typeface="Symbol" pitchFamily="18" charset="2"/>
              </a:rPr>
              <a:t></a:t>
            </a:r>
            <a:r>
              <a:rPr lang="en-US" sz="2400" dirty="0"/>
              <a:t> AL</a:t>
            </a:r>
            <a:r>
              <a:rPr lang="en-US" sz="2400" baseline="-25000" dirty="0"/>
              <a:t>1</a:t>
            </a:r>
            <a:r>
              <a:rPr lang="en-US" sz="2400" baseline="30000" dirty="0">
                <a:sym typeface="Symbol" pitchFamily="18" charset="2"/>
              </a:rPr>
              <a:t></a:t>
            </a:r>
            <a:r>
              <a:rPr lang="en-US" sz="2400" dirty="0"/>
              <a:t>K</a:t>
            </a:r>
            <a:r>
              <a:rPr lang="en-US" sz="2400" baseline="30000" dirty="0">
                <a:sym typeface="Symbol" pitchFamily="18" charset="2"/>
              </a:rPr>
              <a:t></a:t>
            </a:r>
            <a:r>
              <a:rPr lang="en-US" sz="2400" baseline="-25000" dirty="0"/>
              <a:t>1</a:t>
            </a:r>
            <a:endParaRPr lang="en-US" sz="2400" dirty="0"/>
          </a:p>
          <a:p>
            <a:r>
              <a:rPr lang="en-US" sz="2400" dirty="0"/>
              <a:t>                   =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baseline="30000" dirty="0">
                <a:sym typeface="Symbol" pitchFamily="18" charset="2"/>
              </a:rPr>
              <a:t></a:t>
            </a:r>
            <a:r>
              <a:rPr lang="en-US" sz="2400" baseline="30000" dirty="0"/>
              <a:t>+</a:t>
            </a:r>
            <a:r>
              <a:rPr lang="en-US" sz="2400" baseline="30000" dirty="0">
                <a:sym typeface="Symbol" pitchFamily="18" charset="2"/>
              </a:rPr>
              <a:t></a:t>
            </a:r>
            <a:r>
              <a:rPr lang="en-US" sz="2400" dirty="0"/>
              <a:t>Q</a:t>
            </a:r>
            <a:r>
              <a:rPr lang="en-US" sz="2400" baseline="-25000" dirty="0"/>
              <a:t>1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l-GR" sz="2400" i="1" dirty="0"/>
              <a:t>Συνεπώς οι αποδόσεις κλίμακας θα εξαρτώνται από την τιμή του</a:t>
            </a:r>
            <a:r>
              <a:rPr lang="el-GR" dirty="0"/>
              <a:t> 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en-US" sz="2400" i="1" dirty="0"/>
              <a:t>+</a:t>
            </a:r>
            <a:r>
              <a:rPr lang="en-US" sz="2400" i="1" dirty="0">
                <a:sym typeface="Symbol" pitchFamily="18" charset="2"/>
              </a:rPr>
              <a:t></a:t>
            </a:r>
            <a:r>
              <a:rPr lang="en-US" sz="2400" i="1" dirty="0"/>
              <a:t>.</a:t>
            </a:r>
          </a:p>
          <a:p>
            <a:r>
              <a:rPr lang="el-GR" sz="2400" i="1" dirty="0" smtClean="0">
                <a:sym typeface="Symbol" pitchFamily="18" charset="2"/>
              </a:rPr>
              <a:t>	</a:t>
            </a:r>
            <a:r>
              <a:rPr lang="en-US" sz="2400" i="1" dirty="0" smtClean="0">
                <a:sym typeface="Symbol" pitchFamily="18" charset="2"/>
              </a:rPr>
              <a:t></a:t>
            </a:r>
            <a:r>
              <a:rPr lang="en-US" sz="2400" i="1" dirty="0"/>
              <a:t>+</a:t>
            </a:r>
            <a:r>
              <a:rPr lang="en-US" sz="2400" i="1" dirty="0">
                <a:sym typeface="Symbol" pitchFamily="18" charset="2"/>
              </a:rPr>
              <a:t></a:t>
            </a:r>
            <a:r>
              <a:rPr lang="en-US" sz="2400" i="1" dirty="0"/>
              <a:t> = 1 … </a:t>
            </a:r>
            <a:r>
              <a:rPr lang="el-GR" sz="2400" i="1" dirty="0"/>
              <a:t>Σταθερές αποδόσεις κλίμακας</a:t>
            </a:r>
            <a:endParaRPr lang="en-US" sz="2400" i="1" dirty="0"/>
          </a:p>
          <a:p>
            <a:r>
              <a:rPr lang="el-GR" sz="2400" i="1" dirty="0" smtClean="0">
                <a:sym typeface="Symbol" pitchFamily="18" charset="2"/>
              </a:rPr>
              <a:t>	</a:t>
            </a:r>
            <a:r>
              <a:rPr lang="en-US" sz="2400" i="1" dirty="0" smtClean="0">
                <a:sym typeface="Symbol" pitchFamily="18" charset="2"/>
              </a:rPr>
              <a:t></a:t>
            </a:r>
            <a:r>
              <a:rPr lang="en-US" sz="2400" i="1" dirty="0"/>
              <a:t>+</a:t>
            </a:r>
            <a:r>
              <a:rPr lang="en-US" sz="2400" i="1" dirty="0">
                <a:sym typeface="Symbol" pitchFamily="18" charset="2"/>
              </a:rPr>
              <a:t></a:t>
            </a:r>
            <a:r>
              <a:rPr lang="en-US" sz="2400" i="1" dirty="0"/>
              <a:t> &lt;1 … </a:t>
            </a:r>
            <a:r>
              <a:rPr lang="el-GR" sz="2400" i="1" dirty="0"/>
              <a:t>Φθίνουσες αποδόσεις κλίμακας</a:t>
            </a:r>
            <a:endParaRPr lang="en-US" sz="2400" i="1" dirty="0"/>
          </a:p>
          <a:p>
            <a:r>
              <a:rPr lang="el-GR" sz="2400" i="1" dirty="0" smtClean="0">
                <a:sym typeface="Symbol" pitchFamily="18" charset="2"/>
              </a:rPr>
              <a:t>	</a:t>
            </a:r>
            <a:r>
              <a:rPr lang="en-US" sz="2400" i="1" dirty="0" smtClean="0">
                <a:sym typeface="Symbol" pitchFamily="18" charset="2"/>
              </a:rPr>
              <a:t></a:t>
            </a:r>
            <a:r>
              <a:rPr lang="en-US" sz="2400" i="1" dirty="0"/>
              <a:t>+</a:t>
            </a:r>
            <a:r>
              <a:rPr lang="en-US" sz="2400" i="1" dirty="0">
                <a:sym typeface="Symbol" pitchFamily="18" charset="2"/>
              </a:rPr>
              <a:t></a:t>
            </a:r>
            <a:r>
              <a:rPr lang="en-US" sz="2400" i="1" dirty="0"/>
              <a:t> &gt;1 … </a:t>
            </a:r>
            <a:r>
              <a:rPr lang="el-GR" sz="2400" i="1" dirty="0"/>
              <a:t>Αύξουσες αποδόσεις κλίμακας</a:t>
            </a:r>
            <a:endParaRPr lang="en-US" sz="2400" i="1" dirty="0"/>
          </a:p>
          <a:p>
            <a:endParaRPr lang="en-US" sz="2400" dirty="0"/>
          </a:p>
          <a:p>
            <a:pPr marL="0" lvl="1"/>
            <a:r>
              <a:rPr lang="el-GR" sz="2400" i="1" dirty="0"/>
              <a:t>Τι είδους αποδόσεις κλίμακας παρουσιάζει η συνάρτηση</a:t>
            </a:r>
            <a:r>
              <a:rPr lang="en-US" sz="2400" i="1" dirty="0"/>
              <a:t>: </a:t>
            </a:r>
          </a:p>
          <a:p>
            <a:pPr lvl="1"/>
            <a:r>
              <a:rPr lang="en-US" sz="2400" i="1" dirty="0"/>
              <a:t>Q</a:t>
            </a:r>
            <a:r>
              <a:rPr lang="en-US" sz="2400" i="1" baseline="-25000" dirty="0"/>
              <a:t>1</a:t>
            </a:r>
            <a:r>
              <a:rPr lang="en-US" sz="2400" i="1" dirty="0"/>
              <a:t> = 500L</a:t>
            </a:r>
            <a:r>
              <a:rPr lang="en-US" sz="2400" i="1" baseline="-25000" dirty="0"/>
              <a:t>1</a:t>
            </a:r>
            <a:r>
              <a:rPr lang="en-US" sz="2400" i="1" dirty="0"/>
              <a:t>+400K</a:t>
            </a:r>
            <a:r>
              <a:rPr lang="en-US" sz="2400" i="1" baseline="-25000" dirty="0"/>
              <a:t>1</a:t>
            </a:r>
            <a:r>
              <a:rPr lang="el-GR" sz="2400" i="1" dirty="0" smtClean="0"/>
              <a:t>;</a:t>
            </a:r>
            <a:endParaRPr lang="en-US" sz="2400" i="1" dirty="0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838200" y="685800"/>
            <a:ext cx="4790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Αποδόσεις Κλίμακας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1628800"/>
            <a:ext cx="3796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 = AL</a:t>
            </a:r>
            <a:r>
              <a:rPr lang="en-US" sz="2400" baseline="-25000" dirty="0"/>
              <a:t>1</a:t>
            </a:r>
            <a:r>
              <a:rPr lang="en-US" sz="2400" baseline="30000" dirty="0" smtClean="0">
                <a:sym typeface="Symbol" pitchFamily="18" charset="2"/>
              </a:rPr>
              <a:t></a:t>
            </a:r>
            <a:r>
              <a:rPr lang="el-GR" sz="2400" baseline="30000" dirty="0" smtClean="0">
                <a:sym typeface="Symbol" pitchFamily="18" charset="2"/>
              </a:rPr>
              <a:t> </a:t>
            </a:r>
            <a:r>
              <a:rPr lang="en-US" sz="2400" dirty="0" smtClean="0"/>
              <a:t>K</a:t>
            </a:r>
            <a:r>
              <a:rPr lang="en-US" sz="2400" baseline="30000" dirty="0">
                <a:sym typeface="Symbol" pitchFamily="18" charset="2"/>
              </a:rPr>
              <a:t></a:t>
            </a:r>
            <a:r>
              <a:rPr lang="en-US" sz="2400" baseline="-250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EFA1C-AB3B-48F1-A81F-1650B86DAFBB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762000" y="18288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 dirty="0"/>
              <a:t>Στη δεκαετία του 1950, σύμφωνα με εκτιμήσεις</a:t>
            </a:r>
            <a:r>
              <a:rPr lang="el-GR" dirty="0"/>
              <a:t> :      </a:t>
            </a:r>
          </a:p>
          <a:p>
            <a:r>
              <a:rPr lang="en-US" sz="2400" i="1" dirty="0"/>
              <a:t>Q = AL</a:t>
            </a:r>
            <a:r>
              <a:rPr lang="en-US" sz="2400" i="1" baseline="30000" dirty="0">
                <a:sym typeface="Symbol" pitchFamily="18" charset="2"/>
              </a:rPr>
              <a:t></a:t>
            </a:r>
            <a:r>
              <a:rPr lang="en-US" sz="2400" i="1" dirty="0"/>
              <a:t>K</a:t>
            </a:r>
            <a:r>
              <a:rPr lang="en-US" sz="2400" i="1" baseline="30000" dirty="0">
                <a:sym typeface="Symbol" pitchFamily="18" charset="2"/>
              </a:rPr>
              <a:t></a:t>
            </a:r>
            <a:r>
              <a:rPr lang="en-US" sz="2400" i="1" dirty="0"/>
              <a:t>F </a:t>
            </a:r>
            <a:r>
              <a:rPr lang="en-US" sz="2400" i="1" baseline="30000" dirty="0">
                <a:sym typeface="Symbol" pitchFamily="18" charset="2"/>
              </a:rPr>
              <a:t></a:t>
            </a:r>
            <a:r>
              <a:rPr lang="en-US" sz="2400" i="1" dirty="0"/>
              <a:t>…</a:t>
            </a:r>
            <a:r>
              <a:rPr lang="el-GR" sz="2400" i="1" dirty="0" smtClean="0"/>
              <a:t>βρέθηκε ότι </a:t>
            </a:r>
            <a:r>
              <a:rPr lang="en-US" sz="2400" i="1" dirty="0">
                <a:sym typeface="Symbol" pitchFamily="18" charset="2"/>
              </a:rPr>
              <a:t> </a:t>
            </a:r>
            <a:r>
              <a:rPr lang="en-US" sz="2400" i="1" dirty="0"/>
              <a:t>+ </a:t>
            </a:r>
            <a:r>
              <a:rPr lang="en-US" sz="2400" i="1" dirty="0">
                <a:sym typeface="Symbol" pitchFamily="18" charset="2"/>
              </a:rPr>
              <a:t> </a:t>
            </a:r>
            <a:r>
              <a:rPr lang="en-US" sz="2400" i="1" dirty="0"/>
              <a:t>+ </a:t>
            </a:r>
            <a:r>
              <a:rPr lang="en-US" sz="2400" i="1" dirty="0">
                <a:sym typeface="Symbol" pitchFamily="18" charset="2"/>
              </a:rPr>
              <a:t>  </a:t>
            </a:r>
            <a:r>
              <a:rPr lang="en-US" sz="2400" i="1" dirty="0"/>
              <a:t>&gt;1</a:t>
            </a:r>
          </a:p>
          <a:p>
            <a:endParaRPr lang="en-US" sz="2400" i="1" dirty="0"/>
          </a:p>
          <a:p>
            <a:r>
              <a:rPr lang="el-GR" sz="2400" i="1" dirty="0"/>
              <a:t>Πιο πρόσφατα, </a:t>
            </a:r>
            <a:r>
              <a:rPr lang="el-GR" sz="2400" i="1" dirty="0" smtClean="0"/>
              <a:t>βρέθηκε ότι </a:t>
            </a:r>
            <a:r>
              <a:rPr lang="el-GR" sz="2400" i="1" dirty="0"/>
              <a:t>το άθροισμα αυτό ισούται με</a:t>
            </a:r>
            <a:r>
              <a:rPr lang="en-US" sz="2400" i="1" dirty="0"/>
              <a:t> </a:t>
            </a:r>
            <a:r>
              <a:rPr lang="en-US" sz="2400" i="1" dirty="0" smtClean="0"/>
              <a:t>1</a:t>
            </a:r>
            <a:endParaRPr lang="en-US" sz="2400" i="1" dirty="0"/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04800" y="3589338"/>
            <a:ext cx="8659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lvl="1"/>
            <a:r>
              <a:rPr lang="el-GR" sz="2400" u="sng" dirty="0">
                <a:solidFill>
                  <a:srgbClr val="9D1F00"/>
                </a:solidFill>
              </a:rPr>
              <a:t>Παράδειγμα</a:t>
            </a:r>
            <a:r>
              <a:rPr lang="el-GR" sz="2400" dirty="0">
                <a:solidFill>
                  <a:srgbClr val="9D1F00"/>
                </a:solidFill>
              </a:rPr>
              <a:t>:</a:t>
            </a:r>
            <a:r>
              <a:rPr lang="el-GR" sz="2400" dirty="0"/>
              <a:t> Αποδόσεις κλίμακας στους αγωγούς μεταφοράς πετρελαίου</a:t>
            </a:r>
            <a:endParaRPr lang="en-US" sz="2400" dirty="0"/>
          </a:p>
          <a:p>
            <a:r>
              <a:rPr lang="en-US" sz="2400" dirty="0"/>
              <a:t>                </a:t>
            </a:r>
            <a:r>
              <a:rPr lang="en-US" sz="2400" i="1" dirty="0"/>
              <a:t>Q = </a:t>
            </a:r>
            <a:r>
              <a:rPr lang="en-US" sz="2400" i="1" dirty="0" smtClean="0"/>
              <a:t>A</a:t>
            </a:r>
            <a:r>
              <a:rPr lang="el-GR" sz="2400" i="1" dirty="0" smtClean="0"/>
              <a:t> </a:t>
            </a:r>
            <a:r>
              <a:rPr lang="en-US" sz="2400" i="1" dirty="0" smtClean="0"/>
              <a:t>H</a:t>
            </a:r>
            <a:r>
              <a:rPr lang="el-GR" sz="2400" i="1" dirty="0" smtClean="0"/>
              <a:t> </a:t>
            </a:r>
            <a:r>
              <a:rPr lang="el-GR" sz="2400" i="1" baseline="30000" dirty="0" smtClean="0"/>
              <a:t>0, </a:t>
            </a:r>
            <a:r>
              <a:rPr lang="en-US" sz="2400" i="1" baseline="30000" dirty="0" smtClean="0"/>
              <a:t>37</a:t>
            </a:r>
            <a:r>
              <a:rPr lang="en-US" sz="2400" i="1" dirty="0" smtClean="0"/>
              <a:t>D</a:t>
            </a:r>
            <a:r>
              <a:rPr lang="el-GR" sz="2400" i="1" dirty="0" smtClean="0"/>
              <a:t> </a:t>
            </a:r>
            <a:r>
              <a:rPr lang="en-US" sz="2400" i="1" baseline="30000" dirty="0" smtClean="0"/>
              <a:t>1</a:t>
            </a:r>
            <a:r>
              <a:rPr lang="el-GR" sz="2400" i="1" baseline="30000" dirty="0" smtClean="0"/>
              <a:t>,</a:t>
            </a:r>
            <a:r>
              <a:rPr lang="en-US" sz="2400" i="1" baseline="30000" dirty="0" smtClean="0"/>
              <a:t>73</a:t>
            </a:r>
            <a:endParaRPr lang="en-US" sz="2400" i="1" dirty="0"/>
          </a:p>
          <a:p>
            <a:endParaRPr lang="en-US" sz="2400" dirty="0"/>
          </a:p>
          <a:p>
            <a:r>
              <a:rPr lang="el-GR" sz="2400" i="1" dirty="0" smtClean="0"/>
              <a:t>Αύξηση </a:t>
            </a:r>
            <a:r>
              <a:rPr lang="el-GR" sz="2400" i="1" dirty="0"/>
              <a:t>αποδόσεων κλίμακας </a:t>
            </a:r>
            <a:r>
              <a:rPr lang="el-GR" sz="2400" i="1" dirty="0" smtClean="0"/>
              <a:t>από την ιπποδύναμη και  από τη διάμετρο</a:t>
            </a:r>
            <a:r>
              <a:rPr lang="el-GR" sz="2400" i="1" dirty="0"/>
              <a:t>.</a:t>
            </a:r>
            <a:endParaRPr lang="en-US" sz="2400" i="1" dirty="0"/>
          </a:p>
          <a:p>
            <a:r>
              <a:rPr lang="en-US" sz="2400" dirty="0"/>
              <a:t> 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838200" y="685800"/>
            <a:ext cx="609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Παραγωγή ηλεκτρικής ενέργειας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A6A35-652D-44A6-9283-2F5A8D97081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0" y="1849438"/>
            <a:ext cx="8915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  <a:r>
              <a:rPr lang="en-US" sz="2400" dirty="0"/>
              <a:t> </a:t>
            </a:r>
            <a:r>
              <a:rPr lang="el-GR" sz="2400" b="1" dirty="0"/>
              <a:t>Γραμμική συνάρτηση παραγωγής</a:t>
            </a:r>
            <a:r>
              <a:rPr lang="en-US" sz="2400" b="1" dirty="0"/>
              <a:t>: </a:t>
            </a:r>
          </a:p>
          <a:p>
            <a:pPr lvl="2"/>
            <a:r>
              <a:rPr lang="en-US" sz="2400" dirty="0"/>
              <a:t>      Q = </a:t>
            </a:r>
            <a:r>
              <a:rPr lang="en-US" sz="2400" dirty="0" err="1"/>
              <a:t>aL</a:t>
            </a:r>
            <a:r>
              <a:rPr lang="en-US" sz="2400" dirty="0"/>
              <a:t> + </a:t>
            </a:r>
            <a:r>
              <a:rPr lang="en-US" sz="2400" dirty="0" err="1"/>
              <a:t>bK</a:t>
            </a:r>
            <a:endParaRPr lang="en-US" sz="2400" dirty="0"/>
          </a:p>
          <a:p>
            <a:r>
              <a:rPr lang="en-US" sz="2400" dirty="0"/>
              <a:t>	</a:t>
            </a:r>
          </a:p>
          <a:p>
            <a:pPr lvl="3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Ο</a:t>
            </a:r>
            <a:r>
              <a:rPr lang="en-US" dirty="0"/>
              <a:t> </a:t>
            </a:r>
            <a:r>
              <a:rPr lang="en-US" sz="2400" dirty="0"/>
              <a:t>MRTS </a:t>
            </a:r>
            <a:r>
              <a:rPr lang="el-GR" sz="2400" dirty="0"/>
              <a:t>είναι σταθερός</a:t>
            </a:r>
            <a:endParaRPr lang="en-US" sz="2400" dirty="0"/>
          </a:p>
          <a:p>
            <a:pPr lvl="3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Σταθερές αποδόσεις κλίμακας</a:t>
            </a:r>
            <a:endParaRPr lang="en-US" sz="2400" dirty="0"/>
          </a:p>
          <a:p>
            <a:pPr lvl="3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n-US" sz="2400" dirty="0">
                <a:sym typeface="Symbol" pitchFamily="18" charset="2"/>
              </a:rPr>
              <a:t>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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45060" name="WordArt 3"/>
          <p:cNvSpPr>
            <a:spLocks noChangeArrowheads="1" noChangeShapeType="1" noTextEdit="1"/>
          </p:cNvSpPr>
          <p:nvPr/>
        </p:nvSpPr>
        <p:spPr bwMode="auto">
          <a:xfrm>
            <a:off x="609600" y="549275"/>
            <a:ext cx="7010400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Ειδικές συναρτήσεις παραγωγής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2B1AF-873F-42FB-811A-D64DE9DC6FA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400" dirty="0">
                <a:solidFill>
                  <a:schemeClr val="accent2"/>
                </a:solidFill>
              </a:rPr>
              <a:t>1.</a:t>
            </a:r>
            <a:r>
              <a:rPr lang="en-US" sz="2400" dirty="0"/>
              <a:t> </a:t>
            </a:r>
            <a:r>
              <a:rPr lang="el-GR" sz="2400" dirty="0" smtClean="0"/>
              <a:t>Εισαγωγικό παράδειγμα</a:t>
            </a:r>
            <a:endParaRPr lang="en-US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22098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400" dirty="0">
                <a:solidFill>
                  <a:schemeClr val="accent2"/>
                </a:solidFill>
              </a:rPr>
              <a:t>2.</a:t>
            </a:r>
            <a:r>
              <a:rPr lang="en-US" sz="2400" dirty="0"/>
              <a:t> </a:t>
            </a:r>
            <a:r>
              <a:rPr lang="el-GR" sz="2400" dirty="0"/>
              <a:t>Η συνάρτηση παραγωγής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Οριακό και μέσο προϊόν</a:t>
            </a:r>
            <a:endParaRPr lang="en-US" sz="2400" dirty="0"/>
          </a:p>
          <a:p>
            <a:pPr lvl="4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Καμπύλες </a:t>
            </a:r>
            <a:r>
              <a:rPr lang="el-GR" sz="2400" dirty="0" err="1" smtClean="0"/>
              <a:t>ισο</a:t>
            </a:r>
            <a:r>
              <a:rPr lang="el-GR" sz="2400" dirty="0" smtClean="0"/>
              <a:t>-παραγωγής</a:t>
            </a:r>
            <a:endParaRPr lang="en-US" sz="2400" dirty="0"/>
          </a:p>
          <a:p>
            <a:pPr lvl="4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Ο οριακός λόγος τεχνικής </a:t>
            </a:r>
            <a:r>
              <a:rPr lang="el-GR" sz="2400" dirty="0" smtClean="0"/>
              <a:t>υποκατάστασης</a:t>
            </a:r>
            <a:endParaRPr lang="en-US" sz="24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-2667000" y="2384425"/>
            <a:ext cx="2667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en-US" sz="2400"/>
          </a:p>
          <a:p>
            <a:pPr lvl="2"/>
            <a:r>
              <a:rPr lang="en-US" sz="2400"/>
              <a:t>.</a:t>
            </a:r>
          </a:p>
          <a:p>
            <a:pPr lvl="2"/>
            <a:r>
              <a:rPr lang="en-US" sz="2400"/>
              <a:t>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19200" y="3810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3.</a:t>
            </a:r>
            <a:r>
              <a:rPr lang="en-US" sz="2400" dirty="0"/>
              <a:t> </a:t>
            </a:r>
            <a:r>
              <a:rPr lang="el-GR" sz="2400" dirty="0"/>
              <a:t>Τεχνολογική πρόοδος</a:t>
            </a:r>
            <a:endParaRPr lang="en-US" sz="2400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219200" y="4343400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4.</a:t>
            </a:r>
            <a:r>
              <a:rPr lang="en-US" sz="2400" dirty="0"/>
              <a:t> </a:t>
            </a:r>
            <a:r>
              <a:rPr lang="el-GR" sz="2400" dirty="0"/>
              <a:t>Αποδόσεις </a:t>
            </a:r>
            <a:r>
              <a:rPr lang="el-GR" sz="2400" dirty="0" smtClean="0"/>
              <a:t>κλίμακας</a:t>
            </a:r>
            <a:endParaRPr lang="en-US" sz="2400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19200" y="4953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5.</a:t>
            </a:r>
            <a:r>
              <a:rPr lang="en-US" sz="2400" dirty="0"/>
              <a:t> </a:t>
            </a:r>
            <a:r>
              <a:rPr lang="el-GR" sz="2400" dirty="0"/>
              <a:t>Μερικές ειδικές μορφές συναρτήσεων</a:t>
            </a:r>
            <a:endParaRPr lang="en-US" sz="2400" dirty="0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Unicode MS"/>
                <a:ea typeface="Arial Unicode MS"/>
                <a:cs typeface="Arial Unicode MS"/>
              </a:rPr>
              <a:t>Επισκόπηση</a:t>
            </a:r>
            <a:endParaRPr lang="en-US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2" grpId="0" autoUpdateAnimBg="0"/>
      <p:bldP spid="4103" grpId="0" autoUpdateAnimBg="0"/>
      <p:bldP spid="4104" grpId="0" autoUpdateAnimBg="0"/>
      <p:bldP spid="41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D1956-26AD-4B88-B9FA-871C614AA60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1042988" y="6508750"/>
            <a:ext cx="6196012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1042988" y="1905000"/>
            <a:ext cx="0" cy="4622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223125" y="63246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3563938" y="564515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4859338" y="4924425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Q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2422525" y="259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746125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46091" name="Line 20"/>
          <p:cNvSpPr>
            <a:spLocks noChangeShapeType="1"/>
          </p:cNvSpPr>
          <p:nvPr/>
        </p:nvSpPr>
        <p:spPr bwMode="auto">
          <a:xfrm>
            <a:off x="1042988" y="4349750"/>
            <a:ext cx="3384550" cy="215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Line 21"/>
          <p:cNvSpPr>
            <a:spLocks noChangeShapeType="1"/>
          </p:cNvSpPr>
          <p:nvPr/>
        </p:nvSpPr>
        <p:spPr bwMode="auto">
          <a:xfrm>
            <a:off x="1042988" y="2908300"/>
            <a:ext cx="5834062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Rectangle 22"/>
          <p:cNvSpPr>
            <a:spLocks noChangeArrowheads="1"/>
          </p:cNvSpPr>
          <p:nvPr/>
        </p:nvSpPr>
        <p:spPr bwMode="auto">
          <a:xfrm>
            <a:off x="838200" y="685800"/>
            <a:ext cx="611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Γραμμική συνάρτηση παραγωγής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22C84-BEBB-4855-87C0-13B2FCD3BEC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7750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l-GR" sz="2400" dirty="0">
                <a:solidFill>
                  <a:schemeClr val="accent2"/>
                </a:solidFill>
              </a:rPr>
              <a:t>2.</a:t>
            </a:r>
            <a:r>
              <a:rPr lang="el-GR" sz="2400" dirty="0"/>
              <a:t>   </a:t>
            </a:r>
            <a:r>
              <a:rPr lang="el-GR" sz="2400" b="1" dirty="0"/>
              <a:t>Συνάρτηση παραγωγής σταθερών αναλογιών</a:t>
            </a:r>
          </a:p>
          <a:p>
            <a:pPr marL="457200" indent="-457200"/>
            <a:r>
              <a:rPr lang="el-GR" sz="2400" b="1" dirty="0"/>
              <a:t>      (Συνάρτηση παραγωγής του </a:t>
            </a:r>
            <a:r>
              <a:rPr lang="en-US" sz="2400" b="1" dirty="0"/>
              <a:t>Leontief</a:t>
            </a:r>
            <a:r>
              <a:rPr lang="el-GR" sz="2400" b="1" dirty="0"/>
              <a:t>)</a:t>
            </a:r>
            <a:endParaRPr lang="en-US" sz="2400" b="1" dirty="0"/>
          </a:p>
          <a:p>
            <a:pPr marL="457200" indent="-457200"/>
            <a:r>
              <a:rPr lang="el-GR" sz="2400" b="1" dirty="0"/>
              <a:t>       </a:t>
            </a:r>
            <a:r>
              <a:rPr lang="el-GR" sz="2400" dirty="0"/>
              <a:t> </a:t>
            </a:r>
            <a:r>
              <a:rPr lang="en-US" sz="2400" dirty="0"/>
              <a:t>Q = min(</a:t>
            </a:r>
            <a:r>
              <a:rPr lang="en-US" sz="2400" dirty="0" err="1"/>
              <a:t>aL</a:t>
            </a:r>
            <a:r>
              <a:rPr lang="en-US" sz="2400" dirty="0"/>
              <a:t>, </a:t>
            </a:r>
            <a:r>
              <a:rPr lang="en-US" sz="2400" dirty="0" err="1"/>
              <a:t>bK</a:t>
            </a:r>
            <a:r>
              <a:rPr lang="en-US" sz="2400" dirty="0"/>
              <a:t>)</a:t>
            </a:r>
          </a:p>
          <a:p>
            <a:pPr marL="457200" indent="-457200"/>
            <a:endParaRPr lang="el-GR" sz="2400" dirty="0"/>
          </a:p>
          <a:p>
            <a:pPr marL="457200" indent="-457200"/>
            <a:r>
              <a:rPr lang="en-US" sz="2400" dirty="0">
                <a:solidFill>
                  <a:schemeClr val="accent2"/>
                </a:solidFill>
              </a:rPr>
              <a:t>      •</a:t>
            </a:r>
            <a:r>
              <a:rPr lang="en-US" sz="2400" dirty="0"/>
              <a:t>   </a:t>
            </a:r>
            <a:r>
              <a:rPr lang="el-GR" sz="2400" dirty="0"/>
              <a:t>Καμπύλες </a:t>
            </a:r>
            <a:r>
              <a:rPr lang="el-GR" sz="2400" dirty="0" err="1"/>
              <a:t>ισοπαραγωγής</a:t>
            </a:r>
            <a:r>
              <a:rPr lang="el-GR" sz="2400" dirty="0"/>
              <a:t> με σχήμα ορθής γωνίας</a:t>
            </a:r>
          </a:p>
          <a:p>
            <a:pPr marL="457200" indent="-457200"/>
            <a:r>
              <a:rPr lang="en-US" sz="2400" dirty="0">
                <a:solidFill>
                  <a:schemeClr val="accent2"/>
                </a:solidFill>
              </a:rPr>
              <a:t>      •</a:t>
            </a:r>
            <a:r>
              <a:rPr lang="en-US" sz="2400" dirty="0"/>
              <a:t>   </a:t>
            </a:r>
            <a:r>
              <a:rPr lang="el-GR" sz="2400" dirty="0"/>
              <a:t>Ο  </a:t>
            </a:r>
            <a:r>
              <a:rPr lang="en-US" sz="2400" dirty="0"/>
              <a:t>MRTS</a:t>
            </a:r>
            <a:r>
              <a:rPr lang="el-GR" sz="2400" dirty="0"/>
              <a:t> ποικίλλει  (0, άπειρο, απροσδιόριστος)</a:t>
            </a:r>
            <a:endParaRPr lang="en-US" sz="2400" dirty="0">
              <a:sym typeface="Symbol" pitchFamily="18" charset="2"/>
            </a:endParaRPr>
          </a:p>
          <a:p>
            <a:pPr marL="457200" indent="-457200"/>
            <a:r>
              <a:rPr lang="en-US" sz="2400" dirty="0">
                <a:solidFill>
                  <a:schemeClr val="accent2"/>
                </a:solidFill>
              </a:rPr>
              <a:t>      •</a:t>
            </a:r>
            <a:r>
              <a:rPr lang="en-US" sz="2400" dirty="0"/>
              <a:t>   </a:t>
            </a:r>
            <a:r>
              <a:rPr lang="en-US" sz="2400" dirty="0">
                <a:sym typeface="Symbol" pitchFamily="18" charset="2"/>
              </a:rPr>
              <a:t></a:t>
            </a:r>
            <a:r>
              <a:rPr lang="en-US" sz="2400" dirty="0"/>
              <a:t> = 0</a:t>
            </a:r>
            <a:r>
              <a:rPr lang="el-GR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83A11-1822-42BE-88B2-A9B5B53C596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8131" name="Line 2"/>
          <p:cNvSpPr>
            <a:spLocks noChangeShapeType="1"/>
          </p:cNvSpPr>
          <p:nvPr/>
        </p:nvSpPr>
        <p:spPr bwMode="auto">
          <a:xfrm>
            <a:off x="838200" y="6511925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Line 3"/>
          <p:cNvSpPr>
            <a:spLocks noChangeShapeType="1"/>
          </p:cNvSpPr>
          <p:nvPr/>
        </p:nvSpPr>
        <p:spPr bwMode="auto">
          <a:xfrm flipV="1">
            <a:off x="838200" y="1905000"/>
            <a:ext cx="0" cy="4606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7146925" y="6400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H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O</a:t>
            </a: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 flipV="1">
            <a:off x="838200" y="4225925"/>
            <a:ext cx="5181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1752600" y="6130925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1752600" y="2244725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3124200" y="5521325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124200" y="2244725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752600" y="61309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3124200" y="552132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1660525" y="64770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2               4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470525" y="57912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 (molecule)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232525" y="5257800"/>
            <a:ext cx="245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2 (molecules)</a:t>
            </a:r>
          </a:p>
        </p:txBody>
      </p:sp>
      <p:sp>
        <p:nvSpPr>
          <p:cNvPr id="48145" name="Text Box 16"/>
          <p:cNvSpPr txBox="1">
            <a:spLocks noChangeArrowheads="1"/>
          </p:cNvSpPr>
          <p:nvPr/>
        </p:nvSpPr>
        <p:spPr bwMode="auto">
          <a:xfrm>
            <a:off x="533400" y="63595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838200" y="61309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Text Box 18"/>
          <p:cNvSpPr txBox="1">
            <a:spLocks noChangeArrowheads="1"/>
          </p:cNvSpPr>
          <p:nvPr/>
        </p:nvSpPr>
        <p:spPr bwMode="auto">
          <a:xfrm>
            <a:off x="533400" y="5826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</a:t>
            </a:r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 flipH="1">
            <a:off x="838200" y="552132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Text Box 20"/>
          <p:cNvSpPr txBox="1">
            <a:spLocks noChangeArrowheads="1"/>
          </p:cNvSpPr>
          <p:nvPr/>
        </p:nvSpPr>
        <p:spPr bwMode="auto">
          <a:xfrm>
            <a:off x="517525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</a:t>
            </a: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539552" y="692696"/>
            <a:ext cx="8048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u="sng" dirty="0" smtClean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Διάγραμμα</a:t>
            </a:r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Συνάρτηση Παραγωγής Σταθερών Αναλογιών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88" grpId="0" animBg="1"/>
      <p:bldP spid="46089" grpId="0" animBg="1"/>
      <p:bldP spid="46090" grpId="0" animBg="1"/>
      <p:bldP spid="46091" grpId="0" animBg="1"/>
      <p:bldP spid="46094" grpId="0" autoUpdateAnimBg="0"/>
      <p:bldP spid="46095" grpId="0" autoUpdateAnimBg="0"/>
      <p:bldP spid="4609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D0FD8-4DE3-4B8A-A495-85BCBF88C04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685800" y="1905000"/>
            <a:ext cx="82786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3.</a:t>
            </a:r>
            <a:r>
              <a:rPr lang="en-US" sz="2400" dirty="0"/>
              <a:t>   </a:t>
            </a:r>
            <a:r>
              <a:rPr lang="el-GR" sz="2400" dirty="0" smtClean="0"/>
              <a:t>Συνάρτηση Παραγωγής </a:t>
            </a:r>
            <a:r>
              <a:rPr lang="en-US" sz="2400" b="1" dirty="0" smtClean="0"/>
              <a:t>Cobb-Douglas :  </a:t>
            </a:r>
            <a:r>
              <a:rPr lang="en-US" sz="2400" dirty="0"/>
              <a:t>Q = </a:t>
            </a:r>
            <a:r>
              <a:rPr lang="en-US" sz="2400" dirty="0" err="1"/>
              <a:t>aL</a:t>
            </a:r>
            <a:r>
              <a:rPr lang="en-US" sz="2400" baseline="30000" dirty="0" err="1">
                <a:sym typeface="Symbol" pitchFamily="18" charset="2"/>
              </a:rPr>
              <a:t></a:t>
            </a:r>
            <a:r>
              <a:rPr lang="en-US" sz="2400" dirty="0" err="1"/>
              <a:t>K</a:t>
            </a:r>
            <a:r>
              <a:rPr lang="en-US" sz="2400" baseline="30000" dirty="0">
                <a:sym typeface="Symbol" pitchFamily="18" charset="2"/>
              </a:rPr>
              <a:t></a:t>
            </a:r>
            <a:endParaRPr lang="en-US" sz="2400" dirty="0"/>
          </a:p>
          <a:p>
            <a:pPr lvl="2"/>
            <a:endParaRPr lang="en-US" sz="2400" dirty="0"/>
          </a:p>
          <a:p>
            <a:pPr marL="801688" lvl="3" indent="271463">
              <a:buFont typeface="Wingdings" pitchFamily="16" charset="2"/>
              <a:buChar char="ð"/>
            </a:pPr>
            <a:r>
              <a:rPr lang="el-GR" sz="2400" dirty="0" smtClean="0"/>
              <a:t>Εάν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>
                <a:sym typeface="Symbol" pitchFamily="18" charset="2"/>
              </a:rPr>
              <a:t></a:t>
            </a:r>
            <a:r>
              <a:rPr lang="en-US" sz="2400" dirty="0"/>
              <a:t> &gt; 1 </a:t>
            </a:r>
            <a:r>
              <a:rPr lang="el-GR" sz="2400" dirty="0" smtClean="0"/>
              <a:t>τότε, Αύξουσες Αποδόσεις Κλίμακας</a:t>
            </a:r>
            <a:endParaRPr lang="en-US" sz="2400" dirty="0"/>
          </a:p>
          <a:p>
            <a:pPr marL="801688" lvl="3" indent="271463">
              <a:buFont typeface="Wingdings" pitchFamily="16" charset="2"/>
              <a:buChar char="ð"/>
            </a:pPr>
            <a:r>
              <a:rPr lang="el-GR" sz="2400" dirty="0" smtClean="0"/>
              <a:t>Εάν</a:t>
            </a:r>
            <a:r>
              <a:rPr lang="en-US" sz="2400" dirty="0" smtClean="0"/>
              <a:t> 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400" dirty="0"/>
              <a:t> + </a:t>
            </a:r>
            <a:r>
              <a:rPr lang="en-US" sz="2400" dirty="0">
                <a:sym typeface="Symbol" pitchFamily="18" charset="2"/>
              </a:rPr>
              <a:t></a:t>
            </a:r>
            <a:r>
              <a:rPr lang="en-US" sz="2400" dirty="0"/>
              <a:t> = 1 </a:t>
            </a:r>
            <a:r>
              <a:rPr lang="el-GR" sz="2400" dirty="0" smtClean="0"/>
              <a:t>τότε, Σταθερές Αποδόσεις Κλίμακας</a:t>
            </a:r>
            <a:endParaRPr lang="en-US" sz="2400" dirty="0"/>
          </a:p>
          <a:p>
            <a:pPr marL="801688" lvl="3" indent="271463">
              <a:buFont typeface="Wingdings" pitchFamily="16" charset="2"/>
              <a:buChar char="ð"/>
            </a:pPr>
            <a:r>
              <a:rPr lang="el-GR" sz="2400" dirty="0" smtClean="0"/>
              <a:t>Εάν</a:t>
            </a:r>
            <a:r>
              <a:rPr lang="en-US" sz="2400" dirty="0" smtClean="0"/>
              <a:t> 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400" dirty="0"/>
              <a:t> + </a:t>
            </a:r>
            <a:r>
              <a:rPr lang="en-US" sz="2400" dirty="0">
                <a:sym typeface="Symbol" pitchFamily="18" charset="2"/>
              </a:rPr>
              <a:t></a:t>
            </a:r>
            <a:r>
              <a:rPr lang="en-US" sz="2400" dirty="0"/>
              <a:t> &lt; 1 </a:t>
            </a:r>
            <a:r>
              <a:rPr lang="el-GR" sz="2400" dirty="0" smtClean="0"/>
              <a:t>τότε, Φθίνουσες Αποδόσεις Κλίμακας</a:t>
            </a:r>
            <a:endParaRPr lang="en-US" sz="2400" dirty="0"/>
          </a:p>
          <a:p>
            <a:endParaRPr lang="en-US" sz="2400" dirty="0"/>
          </a:p>
          <a:p>
            <a:pPr marL="542925" lvl="2">
              <a:buFont typeface="Symbol" pitchFamily="18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• </a:t>
            </a:r>
            <a:r>
              <a:rPr lang="en-US" sz="2400" dirty="0"/>
              <a:t> </a:t>
            </a:r>
            <a:r>
              <a:rPr lang="el-GR" sz="2400" dirty="0" smtClean="0"/>
              <a:t>ομαλές καμπύλες </a:t>
            </a:r>
            <a:r>
              <a:rPr lang="el-GR" sz="2400" dirty="0" err="1" smtClean="0"/>
              <a:t>ισοπαραγωγής</a:t>
            </a:r>
            <a:endParaRPr lang="en-US" sz="2400" b="1" dirty="0"/>
          </a:p>
          <a:p>
            <a:pPr marL="542925" lvl="2">
              <a:buFont typeface="Symbol" pitchFamily="18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•  </a:t>
            </a:r>
            <a:r>
              <a:rPr lang="en-US" sz="2400" dirty="0"/>
              <a:t>MRTS </a:t>
            </a:r>
            <a:r>
              <a:rPr lang="el-GR" sz="2400" dirty="0" smtClean="0"/>
              <a:t>ποικίλει επάνω στην καμπύλη </a:t>
            </a:r>
            <a:r>
              <a:rPr lang="el-GR" sz="2400" dirty="0" err="1" smtClean="0"/>
              <a:t>ισοπαραγωγής</a:t>
            </a:r>
            <a:endParaRPr lang="en-US" sz="2400" b="1" dirty="0"/>
          </a:p>
          <a:p>
            <a:pPr marL="542925" lvl="2"/>
            <a:r>
              <a:rPr lang="en-US" sz="2400" dirty="0">
                <a:solidFill>
                  <a:schemeClr val="accent2"/>
                </a:solidFill>
              </a:rPr>
              <a:t>•  </a:t>
            </a:r>
            <a:r>
              <a:rPr lang="en-US" sz="2400" dirty="0">
                <a:sym typeface="Symbol" pitchFamily="18" charset="2"/>
              </a:rPr>
              <a:t></a:t>
            </a:r>
            <a:r>
              <a:rPr lang="en-US" sz="2400" dirty="0"/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DB64D-2E33-4CEF-9235-5C469C5CF91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838200" y="6511925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V="1">
            <a:off x="838200" y="1905000"/>
            <a:ext cx="0" cy="4606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146925" y="64008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33400" y="63595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48136" name="Arc 8"/>
          <p:cNvSpPr>
            <a:spLocks/>
          </p:cNvSpPr>
          <p:nvPr/>
        </p:nvSpPr>
        <p:spPr bwMode="auto">
          <a:xfrm>
            <a:off x="1841500" y="4151313"/>
            <a:ext cx="1743075" cy="1724025"/>
          </a:xfrm>
          <a:custGeom>
            <a:avLst/>
            <a:gdLst>
              <a:gd name="T0" fmla="*/ 1425009 w 21488"/>
              <a:gd name="T1" fmla="*/ 1724025 h 21241"/>
              <a:gd name="T2" fmla="*/ 0 w 21488"/>
              <a:gd name="T3" fmla="*/ 178076 h 21241"/>
              <a:gd name="T4" fmla="*/ 1743075 w 21488"/>
              <a:gd name="T5" fmla="*/ 0 h 21241"/>
              <a:gd name="T6" fmla="*/ 0 60000 65536"/>
              <a:gd name="T7" fmla="*/ 0 60000 65536"/>
              <a:gd name="T8" fmla="*/ 0 60000 65536"/>
              <a:gd name="T9" fmla="*/ 0 w 21488"/>
              <a:gd name="T10" fmla="*/ 0 h 21241"/>
              <a:gd name="T11" fmla="*/ 21488 w 21488"/>
              <a:gd name="T12" fmla="*/ 21241 h 21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8" h="21241" fill="none" extrusionOk="0">
                <a:moveTo>
                  <a:pt x="17566" y="21241"/>
                </a:moveTo>
                <a:cubicBezTo>
                  <a:pt x="8130" y="19499"/>
                  <a:pt x="974" y="11740"/>
                  <a:pt x="-1" y="2194"/>
                </a:cubicBezTo>
              </a:path>
              <a:path w="21488" h="21241" stroke="0" extrusionOk="0">
                <a:moveTo>
                  <a:pt x="17566" y="21241"/>
                </a:moveTo>
                <a:cubicBezTo>
                  <a:pt x="8130" y="19499"/>
                  <a:pt x="974" y="11740"/>
                  <a:pt x="-1" y="2194"/>
                </a:cubicBezTo>
                <a:lnTo>
                  <a:pt x="214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Arc 9"/>
          <p:cNvSpPr>
            <a:spLocks/>
          </p:cNvSpPr>
          <p:nvPr/>
        </p:nvSpPr>
        <p:spPr bwMode="auto">
          <a:xfrm>
            <a:off x="2743200" y="3235325"/>
            <a:ext cx="1903413" cy="1841500"/>
          </a:xfrm>
          <a:custGeom>
            <a:avLst/>
            <a:gdLst>
              <a:gd name="T0" fmla="*/ 1593629 w 21585"/>
              <a:gd name="T1" fmla="*/ 1841500 h 21312"/>
              <a:gd name="T2" fmla="*/ 0 w 21585"/>
              <a:gd name="T3" fmla="*/ 69039 h 21312"/>
              <a:gd name="T4" fmla="*/ 1903413 w 21585"/>
              <a:gd name="T5" fmla="*/ 0 h 21312"/>
              <a:gd name="T6" fmla="*/ 0 60000 65536"/>
              <a:gd name="T7" fmla="*/ 0 60000 65536"/>
              <a:gd name="T8" fmla="*/ 0 60000 65536"/>
              <a:gd name="T9" fmla="*/ 0 w 21585"/>
              <a:gd name="T10" fmla="*/ 0 h 21312"/>
              <a:gd name="T11" fmla="*/ 21585 w 21585"/>
              <a:gd name="T12" fmla="*/ 21312 h 21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5" h="21312" fill="none" extrusionOk="0">
                <a:moveTo>
                  <a:pt x="18071" y="21312"/>
                </a:moveTo>
                <a:cubicBezTo>
                  <a:pt x="7936" y="19641"/>
                  <a:pt x="379" y="11064"/>
                  <a:pt x="-1" y="799"/>
                </a:cubicBezTo>
              </a:path>
              <a:path w="21585" h="21312" stroke="0" extrusionOk="0">
                <a:moveTo>
                  <a:pt x="18071" y="21312"/>
                </a:moveTo>
                <a:cubicBezTo>
                  <a:pt x="7936" y="19641"/>
                  <a:pt x="379" y="11064"/>
                  <a:pt x="-1" y="799"/>
                </a:cubicBezTo>
                <a:lnTo>
                  <a:pt x="2158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479925" y="480060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Q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336925" y="556260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838200" y="685800"/>
            <a:ext cx="685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Συνάρτηση παραγωγής </a:t>
            </a:r>
            <a:r>
              <a:rPr lang="en-US" sz="2400">
                <a:solidFill>
                  <a:schemeClr val="bg1"/>
                </a:solidFill>
              </a:rPr>
              <a:t>Cobb</a:t>
            </a:r>
            <a:r>
              <a:rPr lang="el-GR" sz="2400">
                <a:solidFill>
                  <a:schemeClr val="bg1"/>
                </a:solidFill>
              </a:rPr>
              <a:t>-</a:t>
            </a:r>
            <a:r>
              <a:rPr lang="en-US" sz="2400">
                <a:solidFill>
                  <a:schemeClr val="bg1"/>
                </a:solidFill>
              </a:rPr>
              <a:t>Douglas</a:t>
            </a:r>
            <a:r>
              <a:rPr lang="el-GR" sz="2400">
                <a:solidFill>
                  <a:schemeClr val="bg1"/>
                </a:solidFill>
              </a:rPr>
              <a:t> 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  <p:bldP spid="48137" grpId="0" animBg="1"/>
      <p:bldP spid="48138" grpId="0" autoUpdateAnimBg="0"/>
      <p:bldP spid="4813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28795-36D0-4124-8497-92390E8AF348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1773238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1338"/>
            <a:r>
              <a:rPr lang="en-US" sz="2400" dirty="0">
                <a:solidFill>
                  <a:schemeClr val="accent2"/>
                </a:solidFill>
              </a:rPr>
              <a:t>4.</a:t>
            </a:r>
            <a:r>
              <a:rPr lang="en-US" sz="2400" dirty="0"/>
              <a:t> </a:t>
            </a:r>
            <a:r>
              <a:rPr lang="el-GR" sz="2400" b="1" dirty="0"/>
              <a:t>Συνάρτηση παραγωγής με σταθερή ελαστικότητα</a:t>
            </a:r>
          </a:p>
          <a:p>
            <a:pPr marL="541338"/>
            <a:r>
              <a:rPr lang="el-GR" sz="2400" b="1" dirty="0"/>
              <a:t>    υποκατάστασης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endParaRPr lang="el-GR" sz="2400" dirty="0" smtClean="0"/>
          </a:p>
          <a:p>
            <a:pPr marL="541338"/>
            <a:r>
              <a:rPr lang="el-GR" sz="2400" dirty="0"/>
              <a:t>	</a:t>
            </a:r>
            <a:r>
              <a:rPr lang="el-GR" sz="2400" dirty="0" smtClean="0"/>
              <a:t>		</a:t>
            </a:r>
            <a:r>
              <a:rPr lang="en-US" sz="2400" dirty="0" smtClean="0"/>
              <a:t>Q </a:t>
            </a:r>
            <a:r>
              <a:rPr lang="en-US" sz="2400" dirty="0"/>
              <a:t>= [</a:t>
            </a:r>
            <a:r>
              <a:rPr lang="en-US" sz="2400" dirty="0" err="1"/>
              <a:t>aL</a:t>
            </a:r>
            <a:r>
              <a:rPr lang="en-US" sz="2400" baseline="30000" dirty="0">
                <a:sym typeface="Symbol" pitchFamily="18" charset="2"/>
              </a:rPr>
              <a:t> </a:t>
            </a:r>
            <a:r>
              <a:rPr lang="en-US" sz="2400" dirty="0"/>
              <a:t>+ </a:t>
            </a:r>
            <a:r>
              <a:rPr lang="en-US" sz="2400" dirty="0" err="1"/>
              <a:t>bK</a:t>
            </a:r>
            <a:r>
              <a:rPr lang="en-US" sz="2400" baseline="30000" dirty="0">
                <a:sym typeface="Symbol" pitchFamily="18" charset="2"/>
              </a:rPr>
              <a:t></a:t>
            </a:r>
            <a:r>
              <a:rPr lang="en-US" sz="2400" dirty="0"/>
              <a:t>]</a:t>
            </a:r>
            <a:r>
              <a:rPr lang="en-US" sz="2400" baseline="30000" dirty="0"/>
              <a:t>1/</a:t>
            </a:r>
            <a:r>
              <a:rPr lang="en-US" sz="2400" baseline="30000" dirty="0">
                <a:sym typeface="Symbol" pitchFamily="18" charset="2"/>
              </a:rPr>
              <a:t></a:t>
            </a:r>
          </a:p>
          <a:p>
            <a:pPr lvl="1"/>
            <a:r>
              <a:rPr lang="el-GR" sz="2400" dirty="0" smtClean="0"/>
              <a:t>		Όπου</a:t>
            </a:r>
            <a:r>
              <a:rPr lang="el-GR" dirty="0" smtClean="0"/>
              <a:t> </a:t>
            </a:r>
            <a:r>
              <a:rPr lang="en-US" sz="2400" dirty="0">
                <a:sym typeface="Symbol" pitchFamily="18" charset="2"/>
              </a:rPr>
              <a:t></a:t>
            </a:r>
            <a:r>
              <a:rPr lang="en-US" sz="2400" dirty="0"/>
              <a:t> = (</a:t>
            </a:r>
            <a:r>
              <a:rPr lang="en-US" sz="2400" dirty="0">
                <a:sym typeface="Symbol" pitchFamily="18" charset="2"/>
              </a:rPr>
              <a:t> </a:t>
            </a:r>
            <a:r>
              <a:rPr lang="en-US" sz="2400" dirty="0"/>
              <a:t>- 1)/</a:t>
            </a:r>
            <a:r>
              <a:rPr lang="en-US" sz="2400" dirty="0">
                <a:sym typeface="Symbol" pitchFamily="18" charset="2"/>
              </a:rPr>
              <a:t></a:t>
            </a:r>
            <a:endParaRPr lang="en-US" sz="2400" dirty="0"/>
          </a:p>
          <a:p>
            <a:endParaRPr lang="en-GB" sz="2400" dirty="0"/>
          </a:p>
          <a:p>
            <a:pPr lvl="1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αν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</a:t>
            </a:r>
            <a:r>
              <a:rPr lang="en-US" sz="2400" dirty="0"/>
              <a:t> = 0, </a:t>
            </a:r>
            <a:r>
              <a:rPr lang="el-GR" sz="2400" dirty="0"/>
              <a:t>έχουμε την περίπτωση συνάρτησης </a:t>
            </a:r>
            <a:r>
              <a:rPr lang="en-US" sz="2400" dirty="0"/>
              <a:t>Leontief</a:t>
            </a:r>
          </a:p>
          <a:p>
            <a:pPr lvl="1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αν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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</a:t>
            </a:r>
            <a:r>
              <a:rPr lang="en-US" sz="2400" dirty="0"/>
              <a:t>, </a:t>
            </a:r>
            <a:r>
              <a:rPr lang="el-GR" sz="2400" dirty="0"/>
              <a:t>έχουμε την </a:t>
            </a:r>
            <a:r>
              <a:rPr lang="el-GR" sz="2400" dirty="0" smtClean="0"/>
              <a:t>περίπτωση της </a:t>
            </a:r>
            <a:r>
              <a:rPr lang="el-GR" sz="2400" dirty="0"/>
              <a:t>γραμμικής </a:t>
            </a:r>
            <a:r>
              <a:rPr lang="el-GR" sz="2400" dirty="0" smtClean="0"/>
              <a:t>συνάρτησης</a:t>
            </a:r>
            <a:endParaRPr lang="en-US" sz="2400" dirty="0"/>
          </a:p>
          <a:p>
            <a:pPr lvl="1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αν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</a:t>
            </a:r>
            <a:r>
              <a:rPr lang="en-US" sz="2400" dirty="0"/>
              <a:t> = 1, </a:t>
            </a:r>
            <a:r>
              <a:rPr lang="el-GR" sz="2400" dirty="0"/>
              <a:t>έχουμε την περίπτωση </a:t>
            </a:r>
            <a:r>
              <a:rPr lang="el-GR" sz="2400" dirty="0" smtClean="0"/>
              <a:t>συνάρτησης </a:t>
            </a:r>
            <a:r>
              <a:rPr lang="en-US" sz="2400" dirty="0" smtClean="0"/>
              <a:t>Cobb</a:t>
            </a:r>
            <a:r>
              <a:rPr lang="el-GR" sz="2400" dirty="0"/>
              <a:t>-</a:t>
            </a:r>
            <a:r>
              <a:rPr lang="en-US" sz="2400" dirty="0"/>
              <a:t>Douglas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C3539-B927-4B4A-BDA7-DB3A023398A6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-381000" y="1770063"/>
            <a:ext cx="92964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400" dirty="0">
                <a:solidFill>
                  <a:schemeClr val="accent2"/>
                </a:solidFill>
              </a:rPr>
              <a:t>1.</a:t>
            </a:r>
            <a:r>
              <a:rPr lang="en-US" sz="2400" dirty="0"/>
              <a:t> </a:t>
            </a:r>
            <a:r>
              <a:rPr lang="el-GR" sz="2400" dirty="0"/>
              <a:t>Η συνάρτηση παραγωγής είναι ανάλογη με τη συνάρτηση χρησιμότητας και αναλύεται με πολλά ίδια εργαλεία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19113" y="2667000"/>
            <a:ext cx="79200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2.</a:t>
            </a:r>
            <a:r>
              <a:rPr lang="en-US" sz="2400" dirty="0"/>
              <a:t> </a:t>
            </a:r>
            <a:r>
              <a:rPr lang="el-GR" sz="2400" dirty="0"/>
              <a:t>Μία από τις κυριότερες διαφορές είναι ότι η συνάρτηση παραγωγής μετριέται/υπολογίζεται πιο εύκολα από τη συνάρτηση χρησιμότητας. Για τον σκοπό αυτό μπορούμε να χρησιμοποιήσουμε μηχανολογικές και οικονομετρικές τεχνικές</a:t>
            </a:r>
            <a:r>
              <a:rPr lang="en-US" sz="2400" dirty="0"/>
              <a:t>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-381000" y="4572000"/>
            <a:ext cx="9067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400" dirty="0">
                <a:solidFill>
                  <a:schemeClr val="accent2"/>
                </a:solidFill>
              </a:rPr>
              <a:t>3.</a:t>
            </a:r>
            <a:r>
              <a:rPr lang="en-US" sz="2400" dirty="0"/>
              <a:t> </a:t>
            </a:r>
            <a:r>
              <a:rPr lang="el-GR" sz="2400" dirty="0"/>
              <a:t>Η τεχνολογική πρόοδος μετατοπίζει τη συνάρτηση παραγωγής επιτρέποντας στην επιχείρηση να επιτύχει περισσότερη εκροή από ένα δεδομένο συνδυασμό εισροών</a:t>
            </a:r>
            <a:r>
              <a:rPr lang="en-US" sz="2400" dirty="0"/>
              <a:t> </a:t>
            </a:r>
            <a:r>
              <a:rPr lang="el-GR" sz="2400" dirty="0"/>
              <a:t>(ή την ίδια εκροή με λιγότερες εισροές)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609600" y="884238"/>
            <a:ext cx="25908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</a:t>
            </a:r>
            <a:endParaRPr lang="en-US" sz="3600" kern="10" spc="72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5C777-82A5-4BB7-BB2A-729797640EC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3568" y="1988840"/>
            <a:ext cx="8077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n-US" sz="2400" dirty="0">
                <a:solidFill>
                  <a:schemeClr val="accent2"/>
                </a:solidFill>
              </a:rPr>
              <a:t>4.</a:t>
            </a:r>
            <a:r>
              <a:rPr lang="en-US" sz="2400" dirty="0"/>
              <a:t> </a:t>
            </a:r>
            <a:r>
              <a:rPr lang="el-GR" sz="2400" dirty="0"/>
              <a:t>Οι αποδόσεις κλίμακας είναι μια έννοια του μακροχρόνιου ορίζοντα. Αναφέρεται στην ποσοστιαία μεταβολή της εκροής, όταν </a:t>
            </a:r>
            <a:r>
              <a:rPr lang="el-GR" sz="2400" i="1" dirty="0"/>
              <a:t>όλες</a:t>
            </a:r>
            <a:r>
              <a:rPr lang="el-GR" sz="2400" dirty="0"/>
              <a:t> οι εισροές αυξηθούν κατά ένα δεδομένο ποσοστό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83568" y="3789040"/>
            <a:ext cx="8071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5.</a:t>
            </a:r>
            <a:r>
              <a:rPr lang="en-US" sz="2400" dirty="0"/>
              <a:t> </a:t>
            </a:r>
            <a:r>
              <a:rPr lang="el-GR" sz="2400" dirty="0"/>
              <a:t>Η συνάρτηση παραγωγής είναι απόλυτη και όχι τακτική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609600" y="884238"/>
            <a:ext cx="58674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 (συνέχεια)</a:t>
            </a:r>
            <a:endParaRPr lang="en-US" sz="3600" kern="10" spc="72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DD50-3FCB-40F4-92AC-8D291ADFFA6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5074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Οι «επεξεργαστές» κοστίζουν από 1 μέχρι 2 δισεκατομμύρια δολάρια και μέσα σε 3-5 χρόνια θεωρούνται απαρχαιωμένοι.</a:t>
            </a:r>
            <a:endParaRPr lang="en-US" sz="2400" dirty="0"/>
          </a:p>
          <a:p>
            <a:pPr lvl="2">
              <a:buFont typeface="Wingdings" pitchFamily="16" charset="2"/>
              <a:buChar char="ð"/>
            </a:pPr>
            <a:r>
              <a:rPr lang="el-GR" sz="2400" dirty="0"/>
              <a:t>ο σχεδιασμός των «επεξεργαστών» πρέπει να γίνει σωστά</a:t>
            </a:r>
            <a:endParaRPr lang="en-US" sz="2400" dirty="0"/>
          </a:p>
          <a:p>
            <a:r>
              <a:rPr lang="el-GR" sz="2400" dirty="0">
                <a:solidFill>
                  <a:srgbClr val="000000"/>
                </a:solidFill>
              </a:rPr>
              <a:t>Επιλογή: Ρομπότ ή άνθρωποι;</a:t>
            </a:r>
            <a:r>
              <a:rPr lang="el-GR" dirty="0"/>
              <a:t> </a:t>
            </a:r>
            <a:endParaRPr lang="en-US" sz="2400" dirty="0"/>
          </a:p>
          <a:p>
            <a:pPr lvl="2">
              <a:buFont typeface="Wingdings" pitchFamily="16" charset="2"/>
              <a:buChar char="ð"/>
            </a:pPr>
            <a:r>
              <a:rPr lang="el-GR" sz="2400" dirty="0"/>
              <a:t>Η προκαταβολική επένδυση στην ρομποτική ή οι καλύτερης απόδοσης ημιαγωγοί και το χαμηλότερο εργατικό κόστος;</a:t>
            </a:r>
            <a:endParaRPr lang="en-US" sz="2400" u="sng" dirty="0"/>
          </a:p>
          <a:p>
            <a:pPr lvl="2">
              <a:buFont typeface="Wingdings" pitchFamily="16" charset="2"/>
              <a:buChar char="ð"/>
            </a:pPr>
            <a:r>
              <a:rPr lang="el-GR" sz="2400" dirty="0"/>
              <a:t>Παραγωγική διαδικασία εντάσεως κεφαλαίου ή εντάσεως εργασίας; </a:t>
            </a:r>
            <a:endParaRPr lang="en-US" sz="2400" u="sng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609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Παραγωγ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ημιαγωγών (</a:t>
            </a:r>
            <a:r>
              <a:rPr lang="el-GR" altLang="ja-JP" sz="2400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chips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97927-085C-4B46-B940-E0DA6DB275B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4339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611560" y="404664"/>
            <a:ext cx="280987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Ορισμοί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55625" y="1620838"/>
            <a:ext cx="8480425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/>
              <a:t>παραγωγικοί πόροι, όπως η εργασία και ο κεφαλαιουχικός εξοπλισμός που χρησιμοποιούν οι επιχειρήσεις</a:t>
            </a:r>
            <a:r>
              <a:rPr lang="en-US" sz="2400" dirty="0"/>
              <a:t> </a:t>
            </a:r>
            <a:r>
              <a:rPr lang="el-GR" sz="2400" dirty="0"/>
              <a:t>για την παραγωγή των αγαθών και των υπηρεσιών ονομάζονται</a:t>
            </a:r>
            <a:endParaRPr lang="el-GR" u="sng" dirty="0"/>
          </a:p>
          <a:p>
            <a:pPr>
              <a:spcBef>
                <a:spcPct val="30000"/>
              </a:spcBef>
            </a:pPr>
            <a:endParaRPr lang="el-GR" sz="2400" dirty="0" smtClean="0"/>
          </a:p>
          <a:p>
            <a:pPr>
              <a:spcBef>
                <a:spcPct val="300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ποσότητα αγαθών και υπηρεσιών που παράγει η επιχείρηση είναι η</a:t>
            </a:r>
            <a:r>
              <a:rPr lang="el-GR" dirty="0"/>
              <a:t>                    </a:t>
            </a:r>
            <a:r>
              <a:rPr lang="el-GR" sz="2400" dirty="0"/>
              <a:t>της επιχείρησης.</a:t>
            </a:r>
            <a:r>
              <a:rPr lang="el-GR" dirty="0"/>
              <a:t> </a:t>
            </a:r>
            <a:endParaRPr lang="el-GR" sz="1600" dirty="0"/>
          </a:p>
          <a:p>
            <a:pPr>
              <a:spcBef>
                <a:spcPct val="30000"/>
              </a:spcBef>
            </a:pPr>
            <a:r>
              <a:rPr lang="el-GR" sz="2400" dirty="0" smtClean="0"/>
              <a:t>Κατά την                                        μετασχηματίζεται ένα σύνολο εισροών</a:t>
            </a:r>
            <a:r>
              <a:rPr lang="en-US" sz="2400" dirty="0" smtClean="0"/>
              <a:t> </a:t>
            </a:r>
            <a:r>
              <a:rPr lang="el-GR" sz="2400" dirty="0" smtClean="0"/>
              <a:t>σε ένα σύνολο εκροών.</a:t>
            </a:r>
            <a:r>
              <a:rPr lang="el-GR" dirty="0" smtClean="0"/>
              <a:t> </a:t>
            </a:r>
          </a:p>
          <a:p>
            <a:pPr>
              <a:spcBef>
                <a:spcPct val="30000"/>
              </a:spcBef>
            </a:pPr>
            <a:r>
              <a:rPr lang="el-GR" sz="2400" smtClean="0"/>
              <a:t>Η                      καθορίζει την ποσότητα της εκροής που είναι εφικτή για την επίτευξη ενός δεδομένου συνόλου εισροών.</a:t>
            </a:r>
            <a:r>
              <a:rPr lang="el-GR" smtClean="0"/>
              <a:t> </a:t>
            </a:r>
            <a:endParaRPr lang="en-US" sz="2000" u="sng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3568" y="2708920"/>
            <a:ext cx="5219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 smtClean="0"/>
              <a:t>εισροές </a:t>
            </a:r>
            <a:r>
              <a:rPr lang="el-GR" sz="2400" dirty="0"/>
              <a:t>ή</a:t>
            </a:r>
            <a:r>
              <a:rPr lang="el-GR" sz="2400" b="1" dirty="0"/>
              <a:t> παραγωγικοί συντελεστές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03848" y="3645024"/>
            <a:ext cx="982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/>
              <a:t>εκροή</a:t>
            </a:r>
            <a:endParaRPr lang="en-US" sz="2400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835696" y="4149080"/>
            <a:ext cx="339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 smtClean="0"/>
              <a:t>Παραγωγική διαδικασία</a:t>
            </a:r>
            <a:endParaRPr lang="en-US" sz="2400" b="1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971600" y="4987662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 smtClean="0"/>
              <a:t>τεχνολογία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50" grpId="0" autoUpdateAnimBg="0"/>
      <p:bldP spid="61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DEC04-4742-4B08-A49F-7018756F15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39750" y="1773238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 smtClean="0"/>
              <a:t>Η                                        </a:t>
            </a:r>
            <a:r>
              <a:rPr lang="el-GR" sz="2400" dirty="0"/>
              <a:t>μας δίνει τη </a:t>
            </a:r>
            <a:r>
              <a:rPr lang="el-GR" sz="2400" i="1" u="sng" dirty="0">
                <a:solidFill>
                  <a:srgbClr val="000000"/>
                </a:solidFill>
              </a:rPr>
              <a:t>μέγιστη</a:t>
            </a:r>
            <a:r>
              <a:rPr lang="el-GR" sz="2400" dirty="0"/>
              <a:t> δυνατή εισροή που μπορεί να παραχθεί από την επιχείρηση για μια οποιαδήποτε δεδομένη ποσότητα εισροών.</a:t>
            </a:r>
            <a:endParaRPr lang="en-US" sz="2400" dirty="0"/>
          </a:p>
        </p:txBody>
      </p:sp>
      <p:sp>
        <p:nvSpPr>
          <p:cNvPr id="15364" name="WordArt 3"/>
          <p:cNvSpPr>
            <a:spLocks noChangeArrowheads="1" noChangeShapeType="1" noTextEdit="1"/>
          </p:cNvSpPr>
          <p:nvPr/>
        </p:nvSpPr>
        <p:spPr bwMode="auto">
          <a:xfrm>
            <a:off x="609600" y="673100"/>
            <a:ext cx="6400800" cy="199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Ορισμοί (συνέχεια…)</a:t>
            </a:r>
          </a:p>
          <a:p>
            <a:pPr algn="ctr"/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27584" y="1772816"/>
            <a:ext cx="335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/>
              <a:t>συνάρτηση παραγωγής</a:t>
            </a:r>
            <a:endParaRPr lang="en-US" sz="2400" b="1" dirty="0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84213" y="2852738"/>
            <a:ext cx="74882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lvl="2">
              <a:spcBef>
                <a:spcPct val="50000"/>
              </a:spcBef>
            </a:pPr>
            <a:r>
              <a:rPr lang="el-GR" sz="2400" u="sng" dirty="0">
                <a:solidFill>
                  <a:srgbClr val="FF3300"/>
                </a:solidFill>
              </a:rPr>
              <a:t>Παράδειγμα</a:t>
            </a:r>
            <a:r>
              <a:rPr lang="en-US" sz="2400" dirty="0">
                <a:solidFill>
                  <a:srgbClr val="FF3300"/>
                </a:solidFill>
              </a:rPr>
              <a:t>:</a:t>
            </a:r>
            <a:r>
              <a:rPr lang="en-US" sz="2400" dirty="0"/>
              <a:t> Q = f(L,K,M)</a:t>
            </a:r>
          </a:p>
          <a:p>
            <a:pPr marL="444500" lvl="2">
              <a:spcBef>
                <a:spcPct val="50000"/>
              </a:spcBef>
            </a:pPr>
            <a:r>
              <a:rPr lang="el-GR" sz="2400" u="sng" dirty="0">
                <a:solidFill>
                  <a:srgbClr val="FF3300"/>
                </a:solidFill>
              </a:rPr>
              <a:t>Παράδειγμα</a:t>
            </a:r>
            <a:r>
              <a:rPr lang="en-US" sz="2400" dirty="0">
                <a:solidFill>
                  <a:srgbClr val="FF3300"/>
                </a:solidFill>
              </a:rPr>
              <a:t>:</a:t>
            </a:r>
            <a:r>
              <a:rPr lang="en-US" sz="2400" dirty="0"/>
              <a:t> Q = f(P,F,L,A)</a:t>
            </a:r>
          </a:p>
          <a:p>
            <a:pPr marL="444500" lvl="2">
              <a:spcBef>
                <a:spcPct val="50000"/>
              </a:spcBef>
            </a:pPr>
            <a:r>
              <a:rPr lang="el-GR" sz="2400" u="sng" dirty="0">
                <a:solidFill>
                  <a:srgbClr val="FF3300"/>
                </a:solidFill>
              </a:rPr>
              <a:t>Παράδειγμα</a:t>
            </a:r>
            <a:r>
              <a:rPr lang="en-US" sz="2400" dirty="0">
                <a:solidFill>
                  <a:srgbClr val="FF3300"/>
                </a:solidFill>
              </a:rPr>
              <a:t>:</a:t>
            </a:r>
            <a:r>
              <a:rPr lang="en-US" sz="2400" dirty="0"/>
              <a:t> </a:t>
            </a:r>
            <a:r>
              <a:rPr lang="el-GR" sz="2400" dirty="0"/>
              <a:t>Ημιαγωγοί</a:t>
            </a:r>
            <a:r>
              <a:rPr lang="el-GR" dirty="0"/>
              <a:t> </a:t>
            </a:r>
            <a:r>
              <a:rPr lang="en-US" sz="2400" dirty="0"/>
              <a:t>= f</a:t>
            </a:r>
            <a:r>
              <a:rPr lang="en-US" sz="2400" baseline="-25000" dirty="0"/>
              <a:t>1</a:t>
            </a:r>
            <a:r>
              <a:rPr lang="en-US" sz="2400" dirty="0"/>
              <a:t>(L,K,M)</a:t>
            </a:r>
            <a:r>
              <a:rPr lang="el-GR" sz="2400" dirty="0"/>
              <a:t> </a:t>
            </a:r>
            <a:r>
              <a:rPr lang="en-US" sz="2400" dirty="0"/>
              <a:t>= f</a:t>
            </a:r>
            <a:r>
              <a:rPr lang="en-US" sz="2400" baseline="-25000" dirty="0"/>
              <a:t>2</a:t>
            </a:r>
            <a:r>
              <a:rPr lang="en-US" sz="2400" dirty="0"/>
              <a:t>(L,K,M)</a:t>
            </a:r>
          </a:p>
        </p:txBody>
      </p:sp>
      <p:sp>
        <p:nvSpPr>
          <p:cNvPr id="15367" name="Text Box 2"/>
          <p:cNvSpPr txBox="1">
            <a:spLocks noChangeArrowheads="1"/>
          </p:cNvSpPr>
          <p:nvPr/>
        </p:nvSpPr>
        <p:spPr bwMode="auto">
          <a:xfrm>
            <a:off x="323850" y="4437063"/>
            <a:ext cx="83042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20000"/>
              </a:lnSpc>
              <a:buFont typeface="Symbol" pitchFamily="18" charset="2"/>
              <a:buNone/>
            </a:pPr>
            <a:r>
              <a:rPr lang="el-GR" sz="2400" dirty="0"/>
              <a:t>              Μία                                          επιχείρηση επιτυγχάνει τη μέγιστη δυνατή εκροή από τις εισροές της (χρησιμοποιώντας όποια τεχνολογία είναι κατάλληλη).</a:t>
            </a:r>
            <a:endParaRPr lang="en-US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87675" y="446405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/>
              <a:t>τεχνικά αποτελεσματική</a:t>
            </a:r>
            <a:endParaRPr lang="en-US" sz="2400"/>
          </a:p>
        </p:txBody>
      </p:sp>
      <p:sp>
        <p:nvSpPr>
          <p:cNvPr id="9" name="WordArt 5"/>
          <p:cNvSpPr>
            <a:spLocks noChangeArrowheads="1" noChangeShapeType="1"/>
          </p:cNvSpPr>
          <p:nvPr/>
        </p:nvSpPr>
        <p:spPr bwMode="auto">
          <a:xfrm>
            <a:off x="323850" y="4437063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15366" grpId="0"/>
      <p:bldP spid="15367" grpId="0"/>
      <p:bldP spid="8" grpId="0" autoUpdateAnimBg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87BDF-6CED-4A9E-875D-CFE5341103D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387" name="Line 25"/>
          <p:cNvSpPr>
            <a:spLocks noChangeShapeType="1"/>
          </p:cNvSpPr>
          <p:nvPr/>
        </p:nvSpPr>
        <p:spPr bwMode="auto">
          <a:xfrm>
            <a:off x="244475" y="6608763"/>
            <a:ext cx="640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26"/>
          <p:cNvSpPr>
            <a:spLocks noChangeShapeType="1"/>
          </p:cNvSpPr>
          <p:nvPr/>
        </p:nvSpPr>
        <p:spPr bwMode="auto">
          <a:xfrm flipV="1">
            <a:off x="244475" y="1989138"/>
            <a:ext cx="6350" cy="461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Arc 27"/>
          <p:cNvSpPr>
            <a:spLocks/>
          </p:cNvSpPr>
          <p:nvPr/>
        </p:nvSpPr>
        <p:spPr bwMode="auto">
          <a:xfrm>
            <a:off x="246063" y="3606800"/>
            <a:ext cx="5824537" cy="3632200"/>
          </a:xfrm>
          <a:custGeom>
            <a:avLst/>
            <a:gdLst>
              <a:gd name="T0" fmla="*/ 0 w 21287"/>
              <a:gd name="T1" fmla="*/ 3008137 h 21337"/>
              <a:gd name="T2" fmla="*/ 4905997 w 21287"/>
              <a:gd name="T3" fmla="*/ 0 h 21337"/>
              <a:gd name="T4" fmla="*/ 5824537 w 21287"/>
              <a:gd name="T5" fmla="*/ 3632200 h 21337"/>
              <a:gd name="T6" fmla="*/ 0 60000 65536"/>
              <a:gd name="T7" fmla="*/ 0 60000 65536"/>
              <a:gd name="T8" fmla="*/ 0 60000 65536"/>
              <a:gd name="T9" fmla="*/ 0 w 21287"/>
              <a:gd name="T10" fmla="*/ 0 h 21337"/>
              <a:gd name="T11" fmla="*/ 21287 w 21287"/>
              <a:gd name="T12" fmla="*/ 21337 h 21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7" h="21337" fill="none" extrusionOk="0">
                <a:moveTo>
                  <a:pt x="0" y="17671"/>
                </a:moveTo>
                <a:cubicBezTo>
                  <a:pt x="1571" y="8546"/>
                  <a:pt x="8783" y="1438"/>
                  <a:pt x="17929" y="-1"/>
                </a:cubicBezTo>
              </a:path>
              <a:path w="21287" h="21337" stroke="0" extrusionOk="0">
                <a:moveTo>
                  <a:pt x="0" y="17671"/>
                </a:moveTo>
                <a:cubicBezTo>
                  <a:pt x="1571" y="8546"/>
                  <a:pt x="8783" y="1438"/>
                  <a:pt x="17929" y="-1"/>
                </a:cubicBezTo>
                <a:lnTo>
                  <a:pt x="21287" y="2133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257800" y="3294063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f(L)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6659563" y="6400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16392" name="Text Box 30"/>
          <p:cNvSpPr txBox="1">
            <a:spLocks noChangeArrowheads="1"/>
          </p:cNvSpPr>
          <p:nvPr/>
        </p:nvSpPr>
        <p:spPr bwMode="auto">
          <a:xfrm>
            <a:off x="0" y="148431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</a:t>
            </a: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V="1">
            <a:off x="1616075" y="477996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244475" y="47799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3292475" y="4017963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244475" y="4017963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35"/>
          <p:cNvSpPr txBox="1">
            <a:spLocks noChangeArrowheads="1"/>
          </p:cNvSpPr>
          <p:nvPr/>
        </p:nvSpPr>
        <p:spPr bwMode="auto">
          <a:xfrm>
            <a:off x="1387475" y="5308600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6398" name="Text Box 36"/>
          <p:cNvSpPr txBox="1">
            <a:spLocks noChangeArrowheads="1"/>
          </p:cNvSpPr>
          <p:nvPr/>
        </p:nvSpPr>
        <p:spPr bwMode="auto">
          <a:xfrm>
            <a:off x="3048000" y="4394200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6399" name="Text Box 37"/>
          <p:cNvSpPr txBox="1">
            <a:spLocks noChangeArrowheads="1"/>
          </p:cNvSpPr>
          <p:nvPr/>
        </p:nvSpPr>
        <p:spPr bwMode="auto">
          <a:xfrm>
            <a:off x="1387475" y="4394200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6400" name="Text Box 38"/>
          <p:cNvSpPr txBox="1">
            <a:spLocks noChangeArrowheads="1"/>
          </p:cNvSpPr>
          <p:nvPr/>
        </p:nvSpPr>
        <p:spPr bwMode="auto">
          <a:xfrm>
            <a:off x="3063875" y="3556000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6401" name="Text Box 39"/>
          <p:cNvSpPr txBox="1">
            <a:spLocks noChangeArrowheads="1"/>
          </p:cNvSpPr>
          <p:nvPr/>
        </p:nvSpPr>
        <p:spPr bwMode="auto">
          <a:xfrm>
            <a:off x="1387475" y="43195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C</a:t>
            </a:r>
          </a:p>
        </p:txBody>
      </p:sp>
      <p:sp>
        <p:nvSpPr>
          <p:cNvPr id="16402" name="Text Box 40"/>
          <p:cNvSpPr txBox="1">
            <a:spLocks noChangeArrowheads="1"/>
          </p:cNvSpPr>
          <p:nvPr/>
        </p:nvSpPr>
        <p:spPr bwMode="auto">
          <a:xfrm>
            <a:off x="3140075" y="34813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D</a:t>
            </a:r>
          </a:p>
        </p:txBody>
      </p:sp>
      <p:sp>
        <p:nvSpPr>
          <p:cNvPr id="16403" name="Text Box 41"/>
          <p:cNvSpPr txBox="1">
            <a:spLocks noChangeArrowheads="1"/>
          </p:cNvSpPr>
          <p:nvPr/>
        </p:nvSpPr>
        <p:spPr bwMode="auto">
          <a:xfrm>
            <a:off x="1746250" y="55038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16404" name="Text Box 42"/>
          <p:cNvSpPr txBox="1">
            <a:spLocks noChangeArrowheads="1"/>
          </p:cNvSpPr>
          <p:nvPr/>
        </p:nvSpPr>
        <p:spPr bwMode="auto">
          <a:xfrm>
            <a:off x="3352800" y="45894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962400" y="5275263"/>
            <a:ext cx="285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/>
              <a:t>Σύνολο παραγωγής</a:t>
            </a:r>
            <a:endParaRPr lang="en-GB" sz="2400" b="1" dirty="0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4587875" y="2947988"/>
            <a:ext cx="335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Συνάρτηση παραγωγής</a:t>
            </a:r>
            <a:endParaRPr lang="en-GB" sz="2400" b="1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H="1">
            <a:off x="4816475" y="33321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Text Box 46"/>
          <p:cNvSpPr txBox="1">
            <a:spLocks noChangeArrowheads="1"/>
          </p:cNvSpPr>
          <p:nvPr/>
        </p:nvSpPr>
        <p:spPr bwMode="auto">
          <a:xfrm>
            <a:off x="539750" y="609600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solidFill>
                  <a:schemeClr val="bg1"/>
                </a:solidFill>
              </a:rPr>
              <a:t>Η συνάρτηση παραγωγής και τεχνική αποτελεσματικότητα</a:t>
            </a:r>
            <a:endParaRPr lang="en-US" sz="2400" b="1"/>
          </a:p>
        </p:txBody>
      </p:sp>
      <p:sp>
        <p:nvSpPr>
          <p:cNvPr id="16409" name="Rectangle 47"/>
          <p:cNvSpPr>
            <a:spLocks noChangeArrowheads="1"/>
          </p:cNvSpPr>
          <p:nvPr/>
        </p:nvSpPr>
        <p:spPr bwMode="auto">
          <a:xfrm>
            <a:off x="9188450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animBg="1"/>
      <p:bldP spid="9244" grpId="0" autoUpdateAnimBg="0"/>
      <p:bldP spid="9247" grpId="0" animBg="1"/>
      <p:bldP spid="9248" grpId="0" animBg="1"/>
      <p:bldP spid="9249" grpId="0" animBg="1"/>
      <p:bldP spid="9250" grpId="0" animBg="1"/>
      <p:bldP spid="9259" grpId="0" autoUpdateAnimBg="0"/>
      <p:bldP spid="9260" grpId="0" autoUpdateAnimBg="0"/>
      <p:bldP spid="92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21ABC-99F2-4103-9C43-F2384915089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39750" y="1773238"/>
            <a:ext cx="8208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Symbol" pitchFamily="18" charset="2"/>
              <a:buNone/>
            </a:pPr>
            <a:r>
              <a:rPr lang="el-GR" sz="2400" dirty="0"/>
              <a:t>                     Τα εφικτά, αλλά αναποτελεσματικά σημεία κάτω από την συνάρτηση παραγωγής αποτελούν </a:t>
            </a:r>
            <a:r>
              <a:rPr lang="el-GR" sz="2400" dirty="0" smtClean="0"/>
              <a:t>τη  </a:t>
            </a:r>
            <a:r>
              <a:rPr lang="el-GR" sz="2400" dirty="0"/>
              <a:t>		                  </a:t>
            </a:r>
            <a:r>
              <a:rPr lang="en-US" sz="2400" dirty="0"/>
              <a:t>    </a:t>
            </a:r>
            <a:r>
              <a:rPr lang="el-GR" sz="2400" dirty="0" smtClean="0"/>
              <a:t> της </a:t>
            </a:r>
            <a:r>
              <a:rPr lang="el-GR" sz="2400" dirty="0"/>
              <a:t>επιχείρησης.</a:t>
            </a:r>
            <a:r>
              <a:rPr lang="el-GR" sz="2400" b="1" dirty="0"/>
              <a:t> </a:t>
            </a:r>
            <a:endParaRPr lang="en-US" sz="2400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2997200"/>
            <a:ext cx="84966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i="1" dirty="0">
                <a:solidFill>
                  <a:srgbClr val="000000"/>
                </a:solidFill>
              </a:rPr>
              <a:t>      Είναι οι επιχειρήσεις τεχνικά αποτελεσματικές;</a:t>
            </a:r>
            <a:endParaRPr lang="en-US" sz="2400" i="1" dirty="0">
              <a:solidFill>
                <a:srgbClr val="000000"/>
              </a:solidFill>
            </a:endParaRPr>
          </a:p>
          <a:p>
            <a:endParaRPr lang="en-US" sz="2400" i="1" dirty="0">
              <a:solidFill>
                <a:srgbClr val="000000"/>
              </a:solidFill>
            </a:endParaRPr>
          </a:p>
          <a:p>
            <a:pPr marL="357188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i="1" dirty="0"/>
              <a:t>Φυγοπονία (= «</a:t>
            </a:r>
            <a:r>
              <a:rPr lang="el-GR" sz="2400" i="1" dirty="0" err="1"/>
              <a:t>λουφάρισμα</a:t>
            </a:r>
            <a:r>
              <a:rPr lang="el-GR" sz="2400" i="1" dirty="0"/>
              <a:t>»), «προνόμια»</a:t>
            </a:r>
            <a:endParaRPr lang="en-US" sz="2400" i="1" dirty="0"/>
          </a:p>
          <a:p>
            <a:pPr marL="357188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i="1" dirty="0"/>
              <a:t>Στρατηγικοί λόγοι για την τεχνική </a:t>
            </a:r>
            <a:r>
              <a:rPr lang="el-GR" sz="2400" i="1" dirty="0" smtClean="0"/>
              <a:t>αναποτελεσματικότητα</a:t>
            </a:r>
            <a:endParaRPr lang="en-US" sz="2400" i="1" dirty="0"/>
          </a:p>
          <a:p>
            <a:pPr marL="357188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i="1" dirty="0"/>
              <a:t>Ατελείς πληροφορίες για τις «άριστες πρακτικές»</a:t>
            </a:r>
          </a:p>
          <a:p>
            <a:pPr marL="357188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</a:t>
            </a:r>
            <a:r>
              <a:rPr lang="el-GR" sz="2400" i="1" dirty="0"/>
              <a:t>«αποτελεσματικότητα στο 63%» </a:t>
            </a:r>
            <a:endParaRPr lang="en-US" sz="2400" i="1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8313" y="2513013"/>
            <a:ext cx="309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srgbClr val="000000"/>
                </a:solidFill>
              </a:rPr>
              <a:t>Συνολική</a:t>
            </a:r>
            <a:r>
              <a:rPr lang="el-GR" sz="2400" b="1" dirty="0" smtClean="0"/>
              <a:t> παραγωγή</a:t>
            </a:r>
            <a:endParaRPr lang="en-US" sz="2400" dirty="0"/>
          </a:p>
        </p:txBody>
      </p:sp>
      <p:sp>
        <p:nvSpPr>
          <p:cNvPr id="10247" name="WordArt 7"/>
          <p:cNvSpPr>
            <a:spLocks noChangeArrowheads="1" noChangeShapeType="1"/>
          </p:cNvSpPr>
          <p:nvPr/>
        </p:nvSpPr>
        <p:spPr bwMode="auto">
          <a:xfrm>
            <a:off x="395288" y="1700213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7415" name="Text Box 46"/>
          <p:cNvSpPr txBox="1">
            <a:spLocks noChangeArrowheads="1"/>
          </p:cNvSpPr>
          <p:nvPr/>
        </p:nvSpPr>
        <p:spPr bwMode="auto">
          <a:xfrm>
            <a:off x="0" y="33337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rgbClr val="000066"/>
                </a:solidFill>
              </a:rPr>
              <a:t>Συνάρτηση παραγωγής και τεχνική αποτελεσματικότητα</a:t>
            </a:r>
            <a:endParaRPr lang="en-US" sz="2800" b="1">
              <a:solidFill>
                <a:srgbClr val="000066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0" y="260350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utoUpdateAnimBg="0"/>
      <p:bldP spid="10247" grpId="0" animBg="1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G5 HD:Applications:Microsoft Office 2004:Templates:Presentations:Designs:Candybar</Template>
  <TotalTime>716</TotalTime>
  <Words>2197</Words>
  <Application>Microsoft Office PowerPoint</Application>
  <PresentationFormat>On-screen Show (4:3)</PresentationFormat>
  <Paragraphs>416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Profile</vt:lpstr>
      <vt:lpstr>Candybar</vt:lpstr>
      <vt:lpstr>Blank Presentation</vt:lpstr>
      <vt:lpstr>Θέμα του Office</vt:lpstr>
      <vt:lpstr>Document</vt:lpstr>
      <vt:lpstr>Έγγραφο</vt:lpstr>
      <vt:lpstr>Μικροοικονομική Α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&amp;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Wiley</dc:creator>
  <cp:lastModifiedBy>user</cp:lastModifiedBy>
  <cp:revision>137</cp:revision>
  <dcterms:created xsi:type="dcterms:W3CDTF">2001-12-27T23:53:18Z</dcterms:created>
  <dcterms:modified xsi:type="dcterms:W3CDTF">2015-09-15T08:08:58Z</dcterms:modified>
</cp:coreProperties>
</file>