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heme/themeOverride1.xml" ContentType="application/vnd.openxmlformats-officedocument.themeOverr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5"/>
    <p:sldMasterId id="2147483662" r:id="rId6"/>
  </p:sldMasterIdLst>
  <p:notesMasterIdLst>
    <p:notesMasterId r:id="rId76"/>
  </p:notesMasterIdLst>
  <p:handoutMasterIdLst>
    <p:handoutMasterId r:id="rId77"/>
  </p:handoutMasterIdLst>
  <p:sldIdLst>
    <p:sldId id="369" r:id="rId7"/>
    <p:sldId id="370" r:id="rId8"/>
    <p:sldId id="371" r:id="rId9"/>
    <p:sldId id="368" r:id="rId10"/>
    <p:sldId id="386" r:id="rId11"/>
    <p:sldId id="303" r:id="rId12"/>
    <p:sldId id="372" r:id="rId13"/>
    <p:sldId id="311" r:id="rId14"/>
    <p:sldId id="304" r:id="rId15"/>
    <p:sldId id="312" r:id="rId16"/>
    <p:sldId id="305" r:id="rId17"/>
    <p:sldId id="381" r:id="rId18"/>
    <p:sldId id="306" r:id="rId19"/>
    <p:sldId id="313" r:id="rId20"/>
    <p:sldId id="307" r:id="rId21"/>
    <p:sldId id="380" r:id="rId22"/>
    <p:sldId id="373" r:id="rId23"/>
    <p:sldId id="382" r:id="rId24"/>
    <p:sldId id="308" r:id="rId25"/>
    <p:sldId id="309" r:id="rId26"/>
    <p:sldId id="383" r:id="rId27"/>
    <p:sldId id="319" r:id="rId28"/>
    <p:sldId id="320" r:id="rId29"/>
    <p:sldId id="321" r:id="rId30"/>
    <p:sldId id="322" r:id="rId31"/>
    <p:sldId id="374" r:id="rId32"/>
    <p:sldId id="331" r:id="rId33"/>
    <p:sldId id="332" r:id="rId34"/>
    <p:sldId id="333" r:id="rId35"/>
    <p:sldId id="375" r:id="rId36"/>
    <p:sldId id="379" r:id="rId37"/>
    <p:sldId id="336" r:id="rId38"/>
    <p:sldId id="337" r:id="rId39"/>
    <p:sldId id="338" r:id="rId40"/>
    <p:sldId id="339" r:id="rId41"/>
    <p:sldId id="340" r:id="rId42"/>
    <p:sldId id="341" r:id="rId43"/>
    <p:sldId id="384" r:id="rId44"/>
    <p:sldId id="342" r:id="rId45"/>
    <p:sldId id="376" r:id="rId46"/>
    <p:sldId id="377" r:id="rId47"/>
    <p:sldId id="343" r:id="rId48"/>
    <p:sldId id="355" r:id="rId49"/>
    <p:sldId id="378" r:id="rId50"/>
    <p:sldId id="387" r:id="rId51"/>
    <p:sldId id="388" r:id="rId52"/>
    <p:sldId id="389" r:id="rId53"/>
    <p:sldId id="390" r:id="rId54"/>
    <p:sldId id="391" r:id="rId55"/>
    <p:sldId id="392" r:id="rId56"/>
    <p:sldId id="393" r:id="rId57"/>
    <p:sldId id="394" r:id="rId58"/>
    <p:sldId id="385" r:id="rId59"/>
    <p:sldId id="345" r:id="rId60"/>
    <p:sldId id="346" r:id="rId61"/>
    <p:sldId id="348" r:id="rId62"/>
    <p:sldId id="347" r:id="rId63"/>
    <p:sldId id="349" r:id="rId64"/>
    <p:sldId id="350" r:id="rId65"/>
    <p:sldId id="351" r:id="rId66"/>
    <p:sldId id="352" r:id="rId67"/>
    <p:sldId id="353" r:id="rId68"/>
    <p:sldId id="356" r:id="rId69"/>
    <p:sldId id="357" r:id="rId70"/>
    <p:sldId id="360" r:id="rId71"/>
    <p:sldId id="362" r:id="rId72"/>
    <p:sldId id="363" r:id="rId73"/>
    <p:sldId id="364" r:id="rId74"/>
    <p:sldId id="367" r:id="rId75"/>
  </p:sldIdLst>
  <p:sldSz cx="9906000" cy="6858000" type="A4"/>
  <p:notesSz cx="6797675" cy="9926638"/>
  <p:defaultTextStyle>
    <a:defPPr>
      <a:defRPr lang="en-GB"/>
    </a:defPPr>
    <a:lvl1pPr algn="ctr"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ctr"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ctr"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ctr"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ctr"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stantinos Baros" initials="KB" lastIdx="0" clrIdx="0">
    <p:extLst>
      <p:ext uri="{19B8F6BF-5375-455C-9EA6-DF929625EA0E}">
        <p15:presenceInfo xmlns:p15="http://schemas.microsoft.com/office/powerpoint/2012/main" userId="S-1-5-21-1807130494-1772453458-3326449826-15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EEE"/>
    <a:srgbClr val="003300"/>
    <a:srgbClr val="006600"/>
    <a:srgbClr val="FFFF99"/>
    <a:srgbClr val="FEF4F4"/>
    <a:srgbClr val="99CCFF"/>
    <a:srgbClr val="CCFF66"/>
    <a:srgbClr val="EFE7E7"/>
    <a:srgbClr val="FF9999"/>
    <a:srgbClr val="AACA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86" autoAdjust="0"/>
    <p:restoredTop sz="95501" autoAdjust="0"/>
  </p:normalViewPr>
  <p:slideViewPr>
    <p:cSldViewPr>
      <p:cViewPr varScale="1">
        <p:scale>
          <a:sx n="71" d="100"/>
          <a:sy n="71" d="100"/>
        </p:scale>
        <p:origin x="1206" y="60"/>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158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5.xml"/><Relationship Id="rId82"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705" tIns="45853" rIns="91705" bIns="45853" numCol="1" anchor="t" anchorCtr="0" compatLnSpc="1">
            <a:prstTxWarp prst="textNoShape">
              <a:avLst/>
            </a:prstTxWarp>
          </a:bodyPr>
          <a:lstStyle>
            <a:lvl1pPr algn="l" defTabSz="917575" eaLnBrk="1" hangingPunct="1">
              <a:defRPr sz="1200" b="0">
                <a:solidFill>
                  <a:schemeClr val="tx1"/>
                </a:solidFill>
                <a:ea typeface="+mn-ea"/>
              </a:defRPr>
            </a:lvl1pPr>
          </a:lstStyle>
          <a:p>
            <a:pPr>
              <a:defRPr/>
            </a:pPr>
            <a:endParaRPr lang="en-GB"/>
          </a:p>
        </p:txBody>
      </p:sp>
      <p:sp>
        <p:nvSpPr>
          <p:cNvPr id="318467" name="Rectangle 3"/>
          <p:cNvSpPr>
            <a:spLocks noGrp="1" noChangeArrowheads="1"/>
          </p:cNvSpPr>
          <p:nvPr>
            <p:ph type="dt" sz="quarter" idx="1"/>
          </p:nvPr>
        </p:nvSpPr>
        <p:spPr bwMode="auto">
          <a:xfrm>
            <a:off x="3851275" y="0"/>
            <a:ext cx="2944813" cy="495300"/>
          </a:xfrm>
          <a:prstGeom prst="rect">
            <a:avLst/>
          </a:prstGeom>
          <a:noFill/>
          <a:ln w="9525">
            <a:noFill/>
            <a:miter lim="800000"/>
            <a:headEnd/>
            <a:tailEnd/>
          </a:ln>
          <a:effectLst/>
        </p:spPr>
        <p:txBody>
          <a:bodyPr vert="horz" wrap="square" lIns="91705" tIns="45853" rIns="91705" bIns="45853" numCol="1" anchor="t" anchorCtr="0" compatLnSpc="1">
            <a:prstTxWarp prst="textNoShape">
              <a:avLst/>
            </a:prstTxWarp>
          </a:bodyPr>
          <a:lstStyle>
            <a:lvl1pPr algn="r" defTabSz="917575" eaLnBrk="1" hangingPunct="1">
              <a:defRPr sz="1200" b="0">
                <a:solidFill>
                  <a:schemeClr val="tx1"/>
                </a:solidFill>
                <a:ea typeface="+mn-ea"/>
              </a:defRPr>
            </a:lvl1pPr>
          </a:lstStyle>
          <a:p>
            <a:pPr>
              <a:defRPr/>
            </a:pPr>
            <a:endParaRPr lang="en-GB"/>
          </a:p>
        </p:txBody>
      </p:sp>
      <p:sp>
        <p:nvSpPr>
          <p:cNvPr id="318468" name="Rectangle 4"/>
          <p:cNvSpPr>
            <a:spLocks noGrp="1" noChangeArrowheads="1"/>
          </p:cNvSpPr>
          <p:nvPr>
            <p:ph type="ftr" sz="quarter" idx="2"/>
          </p:nvPr>
        </p:nvSpPr>
        <p:spPr bwMode="auto">
          <a:xfrm>
            <a:off x="0" y="9429750"/>
            <a:ext cx="2944813" cy="495300"/>
          </a:xfrm>
          <a:prstGeom prst="rect">
            <a:avLst/>
          </a:prstGeom>
          <a:noFill/>
          <a:ln w="9525">
            <a:noFill/>
            <a:miter lim="800000"/>
            <a:headEnd/>
            <a:tailEnd/>
          </a:ln>
          <a:effectLst/>
        </p:spPr>
        <p:txBody>
          <a:bodyPr vert="horz" wrap="square" lIns="91705" tIns="45853" rIns="91705" bIns="45853" numCol="1" anchor="b" anchorCtr="0" compatLnSpc="1">
            <a:prstTxWarp prst="textNoShape">
              <a:avLst/>
            </a:prstTxWarp>
          </a:bodyPr>
          <a:lstStyle>
            <a:lvl1pPr algn="l" defTabSz="917575" eaLnBrk="1" hangingPunct="1">
              <a:defRPr sz="1200" b="0">
                <a:solidFill>
                  <a:schemeClr val="tx1"/>
                </a:solidFill>
                <a:ea typeface="+mn-ea"/>
              </a:defRPr>
            </a:lvl1pPr>
          </a:lstStyle>
          <a:p>
            <a:pPr>
              <a:defRPr/>
            </a:pPr>
            <a:endParaRPr lang="en-GB"/>
          </a:p>
        </p:txBody>
      </p:sp>
      <p:sp>
        <p:nvSpPr>
          <p:cNvPr id="318469" name="Rectangle 5"/>
          <p:cNvSpPr>
            <a:spLocks noGrp="1" noChangeArrowheads="1"/>
          </p:cNvSpPr>
          <p:nvPr>
            <p:ph type="sldNum" sz="quarter" idx="3"/>
          </p:nvPr>
        </p:nvSpPr>
        <p:spPr bwMode="auto">
          <a:xfrm>
            <a:off x="3851275" y="9429750"/>
            <a:ext cx="2944813" cy="495300"/>
          </a:xfrm>
          <a:prstGeom prst="rect">
            <a:avLst/>
          </a:prstGeom>
          <a:noFill/>
          <a:ln w="9525">
            <a:noFill/>
            <a:miter lim="800000"/>
            <a:headEnd/>
            <a:tailEnd/>
          </a:ln>
          <a:effectLst/>
        </p:spPr>
        <p:txBody>
          <a:bodyPr vert="horz" wrap="square" lIns="91705" tIns="45853" rIns="91705" bIns="45853" numCol="1" anchor="b" anchorCtr="0" compatLnSpc="1">
            <a:prstTxWarp prst="textNoShape">
              <a:avLst/>
            </a:prstTxWarp>
          </a:bodyPr>
          <a:lstStyle>
            <a:lvl1pPr algn="r" defTabSz="917575" eaLnBrk="1" hangingPunct="1">
              <a:defRPr sz="1200" b="0">
                <a:solidFill>
                  <a:schemeClr val="tx1"/>
                </a:solidFill>
                <a:ea typeface="ＭＳ Ｐゴシック" charset="-128"/>
              </a:defRPr>
            </a:lvl1pPr>
          </a:lstStyle>
          <a:p>
            <a:pPr>
              <a:defRPr/>
            </a:pPr>
            <a:fld id="{D181C106-28AD-456D-8428-EBE99B4B58EA}" type="slidenum">
              <a:rPr lang="en-GB"/>
              <a:pPr>
                <a:defRPr/>
              </a:pPr>
              <a:t>‹#›</a:t>
            </a:fld>
            <a:endParaRPr lang="en-GB"/>
          </a:p>
        </p:txBody>
      </p:sp>
    </p:spTree>
    <p:extLst>
      <p:ext uri="{BB962C8B-B14F-4D97-AF65-F5344CB8AC3E}">
        <p14:creationId xmlns:p14="http://schemas.microsoft.com/office/powerpoint/2010/main" val="63269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705" tIns="45853" rIns="91705" bIns="45853" numCol="1" anchor="t" anchorCtr="0" compatLnSpc="1">
            <a:prstTxWarp prst="textNoShape">
              <a:avLst/>
            </a:prstTxWarp>
          </a:bodyPr>
          <a:lstStyle>
            <a:lvl1pPr algn="l" defTabSz="917575" eaLnBrk="1" hangingPunct="1">
              <a:defRPr sz="1200" b="0">
                <a:solidFill>
                  <a:schemeClr val="tx1"/>
                </a:solidFill>
                <a:ea typeface="+mn-ea"/>
              </a:defRPr>
            </a:lvl1pPr>
          </a:lstStyle>
          <a:p>
            <a:pPr>
              <a:defRPr/>
            </a:pPr>
            <a:endParaRPr lang="en-GB"/>
          </a:p>
        </p:txBody>
      </p:sp>
      <p:sp>
        <p:nvSpPr>
          <p:cNvPr id="92163" name="Rectangle 3"/>
          <p:cNvSpPr>
            <a:spLocks noGrp="1" noChangeArrowheads="1"/>
          </p:cNvSpPr>
          <p:nvPr>
            <p:ph type="dt" idx="1"/>
          </p:nvPr>
        </p:nvSpPr>
        <p:spPr bwMode="auto">
          <a:xfrm>
            <a:off x="3851275" y="0"/>
            <a:ext cx="2944813" cy="495300"/>
          </a:xfrm>
          <a:prstGeom prst="rect">
            <a:avLst/>
          </a:prstGeom>
          <a:noFill/>
          <a:ln w="9525">
            <a:noFill/>
            <a:miter lim="800000"/>
            <a:headEnd/>
            <a:tailEnd/>
          </a:ln>
          <a:effectLst/>
        </p:spPr>
        <p:txBody>
          <a:bodyPr vert="horz" wrap="square" lIns="91705" tIns="45853" rIns="91705" bIns="45853" numCol="1" anchor="t" anchorCtr="0" compatLnSpc="1">
            <a:prstTxWarp prst="textNoShape">
              <a:avLst/>
            </a:prstTxWarp>
          </a:bodyPr>
          <a:lstStyle>
            <a:lvl1pPr algn="r" defTabSz="917575" eaLnBrk="1" hangingPunct="1">
              <a:defRPr sz="1200" b="0">
                <a:solidFill>
                  <a:schemeClr val="tx1"/>
                </a:solidFill>
                <a:ea typeface="+mn-ea"/>
              </a:defRPr>
            </a:lvl1pPr>
          </a:lstStyle>
          <a:p>
            <a:pPr>
              <a:defRPr/>
            </a:pPr>
            <a:endParaRPr lang="en-GB"/>
          </a:p>
        </p:txBody>
      </p:sp>
      <p:sp>
        <p:nvSpPr>
          <p:cNvPr id="59396" name="Rectangle 4"/>
          <p:cNvSpPr>
            <a:spLocks noGrp="1" noRot="1" noChangeAspect="1" noChangeArrowheads="1" noTextEdit="1"/>
          </p:cNvSpPr>
          <p:nvPr>
            <p:ph type="sldImg" idx="2"/>
          </p:nvPr>
        </p:nvSpPr>
        <p:spPr bwMode="auto">
          <a:xfrm>
            <a:off x="711200" y="744538"/>
            <a:ext cx="537686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705" tIns="45853" rIns="91705" bIns="4585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2166" name="Rectangle 6"/>
          <p:cNvSpPr>
            <a:spLocks noGrp="1" noChangeArrowheads="1"/>
          </p:cNvSpPr>
          <p:nvPr>
            <p:ph type="ftr" sz="quarter" idx="4"/>
          </p:nvPr>
        </p:nvSpPr>
        <p:spPr bwMode="auto">
          <a:xfrm>
            <a:off x="0" y="9429750"/>
            <a:ext cx="2944813" cy="495300"/>
          </a:xfrm>
          <a:prstGeom prst="rect">
            <a:avLst/>
          </a:prstGeom>
          <a:noFill/>
          <a:ln w="9525">
            <a:noFill/>
            <a:miter lim="800000"/>
            <a:headEnd/>
            <a:tailEnd/>
          </a:ln>
          <a:effectLst/>
        </p:spPr>
        <p:txBody>
          <a:bodyPr vert="horz" wrap="square" lIns="91705" tIns="45853" rIns="91705" bIns="45853" numCol="1" anchor="b" anchorCtr="0" compatLnSpc="1">
            <a:prstTxWarp prst="textNoShape">
              <a:avLst/>
            </a:prstTxWarp>
          </a:bodyPr>
          <a:lstStyle>
            <a:lvl1pPr algn="l" defTabSz="917575" eaLnBrk="1" hangingPunct="1">
              <a:defRPr sz="1200" b="0">
                <a:solidFill>
                  <a:schemeClr val="tx1"/>
                </a:solidFill>
                <a:ea typeface="+mn-ea"/>
              </a:defRPr>
            </a:lvl1pPr>
          </a:lstStyle>
          <a:p>
            <a:pPr>
              <a:defRPr/>
            </a:pPr>
            <a:endParaRPr lang="en-GB"/>
          </a:p>
        </p:txBody>
      </p:sp>
      <p:sp>
        <p:nvSpPr>
          <p:cNvPr id="92167" name="Rectangle 7"/>
          <p:cNvSpPr>
            <a:spLocks noGrp="1" noChangeArrowheads="1"/>
          </p:cNvSpPr>
          <p:nvPr>
            <p:ph type="sldNum" sz="quarter" idx="5"/>
          </p:nvPr>
        </p:nvSpPr>
        <p:spPr bwMode="auto">
          <a:xfrm>
            <a:off x="3851275" y="9429750"/>
            <a:ext cx="2944813" cy="495300"/>
          </a:xfrm>
          <a:prstGeom prst="rect">
            <a:avLst/>
          </a:prstGeom>
          <a:noFill/>
          <a:ln w="9525">
            <a:noFill/>
            <a:miter lim="800000"/>
            <a:headEnd/>
            <a:tailEnd/>
          </a:ln>
          <a:effectLst/>
        </p:spPr>
        <p:txBody>
          <a:bodyPr vert="horz" wrap="square" lIns="91705" tIns="45853" rIns="91705" bIns="45853" numCol="1" anchor="b" anchorCtr="0" compatLnSpc="1">
            <a:prstTxWarp prst="textNoShape">
              <a:avLst/>
            </a:prstTxWarp>
          </a:bodyPr>
          <a:lstStyle>
            <a:lvl1pPr algn="r" defTabSz="917575" eaLnBrk="1" hangingPunct="1">
              <a:defRPr sz="1200" b="0">
                <a:solidFill>
                  <a:schemeClr val="tx1"/>
                </a:solidFill>
                <a:ea typeface="ＭＳ Ｐゴシック" charset="-128"/>
              </a:defRPr>
            </a:lvl1pPr>
          </a:lstStyle>
          <a:p>
            <a:pPr>
              <a:defRPr/>
            </a:pPr>
            <a:fld id="{61844D9D-0A3C-4A83-AB2D-822E2AD359B1}" type="slidenum">
              <a:rPr lang="en-GB"/>
              <a:pPr>
                <a:defRPr/>
              </a:pPr>
              <a:t>‹#›</a:t>
            </a:fld>
            <a:endParaRPr lang="en-GB"/>
          </a:p>
        </p:txBody>
      </p:sp>
    </p:spTree>
    <p:extLst>
      <p:ext uri="{BB962C8B-B14F-4D97-AF65-F5344CB8AC3E}">
        <p14:creationId xmlns:p14="http://schemas.microsoft.com/office/powerpoint/2010/main" val="6960204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1</a:t>
            </a:fld>
            <a:endParaRPr lang="en-GB"/>
          </a:p>
        </p:txBody>
      </p:sp>
    </p:spTree>
    <p:extLst>
      <p:ext uri="{BB962C8B-B14F-4D97-AF65-F5344CB8AC3E}">
        <p14:creationId xmlns:p14="http://schemas.microsoft.com/office/powerpoint/2010/main" val="4039687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b="1">
                <a:solidFill>
                  <a:schemeClr val="bg1"/>
                </a:solidFill>
                <a:latin typeface="Arial" charset="0"/>
                <a:ea typeface="ＭＳ Ｐゴシック" pitchFamily="34" charset="-128"/>
              </a:defRPr>
            </a:lvl1pPr>
            <a:lvl2pPr marL="742950" indent="-285750" defTabSz="917575">
              <a:defRPr sz="1400" b="1">
                <a:solidFill>
                  <a:schemeClr val="bg1"/>
                </a:solidFill>
                <a:latin typeface="Arial" charset="0"/>
                <a:ea typeface="ＭＳ Ｐゴシック" pitchFamily="34" charset="-128"/>
              </a:defRPr>
            </a:lvl2pPr>
            <a:lvl3pPr marL="1143000" indent="-228600" defTabSz="917575">
              <a:defRPr sz="1400" b="1">
                <a:solidFill>
                  <a:schemeClr val="bg1"/>
                </a:solidFill>
                <a:latin typeface="Arial" charset="0"/>
                <a:ea typeface="ＭＳ Ｐゴシック" pitchFamily="34" charset="-128"/>
              </a:defRPr>
            </a:lvl3pPr>
            <a:lvl4pPr marL="1600200" indent="-228600" defTabSz="917575">
              <a:defRPr sz="1400" b="1">
                <a:solidFill>
                  <a:schemeClr val="bg1"/>
                </a:solidFill>
                <a:latin typeface="Arial" charset="0"/>
                <a:ea typeface="ＭＳ Ｐゴシック" pitchFamily="34" charset="-128"/>
              </a:defRPr>
            </a:lvl4pPr>
            <a:lvl5pPr marL="2057400" indent="-228600" defTabSz="917575">
              <a:defRPr sz="1400" b="1">
                <a:solidFill>
                  <a:schemeClr val="bg1"/>
                </a:solidFill>
                <a:latin typeface="Arial" charset="0"/>
                <a:ea typeface="ＭＳ Ｐゴシック" pitchFamily="34" charset="-128"/>
              </a:defRPr>
            </a:lvl5pPr>
            <a:lvl6pPr marL="25146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9pPr>
          </a:lstStyle>
          <a:p>
            <a:fld id="{C174BC31-10E7-4396-8095-15D77870670C}" type="slidenum">
              <a:rPr lang="en-GB" sz="1200" b="0" smtClean="0">
                <a:solidFill>
                  <a:schemeClr val="tx1"/>
                </a:solidFill>
              </a:rPr>
              <a:pPr/>
              <a:t>10</a:t>
            </a:fld>
            <a:endParaRPr lang="en-GB" sz="1200" b="0" smtClean="0">
              <a:solidFill>
                <a:schemeClr val="tx1"/>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1395361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11</a:t>
            </a:fld>
            <a:endParaRPr lang="en-GB"/>
          </a:p>
        </p:txBody>
      </p:sp>
    </p:spTree>
    <p:extLst>
      <p:ext uri="{BB962C8B-B14F-4D97-AF65-F5344CB8AC3E}">
        <p14:creationId xmlns:p14="http://schemas.microsoft.com/office/powerpoint/2010/main" val="1846684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b="1">
                <a:solidFill>
                  <a:schemeClr val="bg1"/>
                </a:solidFill>
                <a:latin typeface="Arial" charset="0"/>
                <a:ea typeface="ＭＳ Ｐゴシック" pitchFamily="34" charset="-128"/>
              </a:defRPr>
            </a:lvl1pPr>
            <a:lvl2pPr marL="742950" indent="-285750" defTabSz="917575">
              <a:defRPr sz="1400" b="1">
                <a:solidFill>
                  <a:schemeClr val="bg1"/>
                </a:solidFill>
                <a:latin typeface="Arial" charset="0"/>
                <a:ea typeface="ＭＳ Ｐゴシック" pitchFamily="34" charset="-128"/>
              </a:defRPr>
            </a:lvl2pPr>
            <a:lvl3pPr marL="1143000" indent="-228600" defTabSz="917575">
              <a:defRPr sz="1400" b="1">
                <a:solidFill>
                  <a:schemeClr val="bg1"/>
                </a:solidFill>
                <a:latin typeface="Arial" charset="0"/>
                <a:ea typeface="ＭＳ Ｐゴシック" pitchFamily="34" charset="-128"/>
              </a:defRPr>
            </a:lvl3pPr>
            <a:lvl4pPr marL="1600200" indent="-228600" defTabSz="917575">
              <a:defRPr sz="1400" b="1">
                <a:solidFill>
                  <a:schemeClr val="bg1"/>
                </a:solidFill>
                <a:latin typeface="Arial" charset="0"/>
                <a:ea typeface="ＭＳ Ｐゴシック" pitchFamily="34" charset="-128"/>
              </a:defRPr>
            </a:lvl4pPr>
            <a:lvl5pPr marL="2057400" indent="-228600" defTabSz="917575">
              <a:defRPr sz="1400" b="1">
                <a:solidFill>
                  <a:schemeClr val="bg1"/>
                </a:solidFill>
                <a:latin typeface="Arial" charset="0"/>
                <a:ea typeface="ＭＳ Ｐゴシック" pitchFamily="34" charset="-128"/>
              </a:defRPr>
            </a:lvl5pPr>
            <a:lvl6pPr marL="25146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9pPr>
          </a:lstStyle>
          <a:p>
            <a:fld id="{7ECDDAD3-0CA7-467C-8B4F-E268CC2BE721}" type="slidenum">
              <a:rPr lang="en-GB" sz="1200" b="0" smtClean="0">
                <a:solidFill>
                  <a:srgbClr val="000000"/>
                </a:solidFill>
              </a:rPr>
              <a:pPr/>
              <a:t>12</a:t>
            </a:fld>
            <a:endParaRPr lang="en-GB" sz="1200" b="0" smtClean="0">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1864744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13</a:t>
            </a:fld>
            <a:endParaRPr lang="en-GB"/>
          </a:p>
        </p:txBody>
      </p:sp>
    </p:spTree>
    <p:extLst>
      <p:ext uri="{BB962C8B-B14F-4D97-AF65-F5344CB8AC3E}">
        <p14:creationId xmlns:p14="http://schemas.microsoft.com/office/powerpoint/2010/main" val="943672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b="1">
                <a:solidFill>
                  <a:schemeClr val="bg1"/>
                </a:solidFill>
                <a:latin typeface="Arial" charset="0"/>
                <a:ea typeface="ＭＳ Ｐゴシック" pitchFamily="34" charset="-128"/>
              </a:defRPr>
            </a:lvl1pPr>
            <a:lvl2pPr marL="742950" indent="-285750" defTabSz="917575">
              <a:defRPr sz="1400" b="1">
                <a:solidFill>
                  <a:schemeClr val="bg1"/>
                </a:solidFill>
                <a:latin typeface="Arial" charset="0"/>
                <a:ea typeface="ＭＳ Ｐゴシック" pitchFamily="34" charset="-128"/>
              </a:defRPr>
            </a:lvl2pPr>
            <a:lvl3pPr marL="1143000" indent="-228600" defTabSz="917575">
              <a:defRPr sz="1400" b="1">
                <a:solidFill>
                  <a:schemeClr val="bg1"/>
                </a:solidFill>
                <a:latin typeface="Arial" charset="0"/>
                <a:ea typeface="ＭＳ Ｐゴシック" pitchFamily="34" charset="-128"/>
              </a:defRPr>
            </a:lvl3pPr>
            <a:lvl4pPr marL="1600200" indent="-228600" defTabSz="917575">
              <a:defRPr sz="1400" b="1">
                <a:solidFill>
                  <a:schemeClr val="bg1"/>
                </a:solidFill>
                <a:latin typeface="Arial" charset="0"/>
                <a:ea typeface="ＭＳ Ｐゴシック" pitchFamily="34" charset="-128"/>
              </a:defRPr>
            </a:lvl4pPr>
            <a:lvl5pPr marL="2057400" indent="-228600" defTabSz="917575">
              <a:defRPr sz="1400" b="1">
                <a:solidFill>
                  <a:schemeClr val="bg1"/>
                </a:solidFill>
                <a:latin typeface="Arial" charset="0"/>
                <a:ea typeface="ＭＳ Ｐゴシック" pitchFamily="34" charset="-128"/>
              </a:defRPr>
            </a:lvl5pPr>
            <a:lvl6pPr marL="25146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9pPr>
          </a:lstStyle>
          <a:p>
            <a:fld id="{7ECDDAD3-0CA7-467C-8B4F-E268CC2BE721}" type="slidenum">
              <a:rPr lang="en-GB" sz="1200" b="0" smtClean="0">
                <a:solidFill>
                  <a:srgbClr val="000000"/>
                </a:solidFill>
              </a:rPr>
              <a:pPr/>
              <a:t>14</a:t>
            </a:fld>
            <a:endParaRPr lang="en-GB" sz="1200" b="0" smtClean="0">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3411746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15</a:t>
            </a:fld>
            <a:endParaRPr lang="en-GB"/>
          </a:p>
        </p:txBody>
      </p:sp>
    </p:spTree>
    <p:extLst>
      <p:ext uri="{BB962C8B-B14F-4D97-AF65-F5344CB8AC3E}">
        <p14:creationId xmlns:p14="http://schemas.microsoft.com/office/powerpoint/2010/main" val="567065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b="1">
                <a:solidFill>
                  <a:schemeClr val="bg1"/>
                </a:solidFill>
                <a:latin typeface="Arial" charset="0"/>
                <a:ea typeface="ＭＳ Ｐゴシック" pitchFamily="34" charset="-128"/>
              </a:defRPr>
            </a:lvl1pPr>
            <a:lvl2pPr marL="742950" indent="-285750" defTabSz="917575">
              <a:defRPr sz="1400" b="1">
                <a:solidFill>
                  <a:schemeClr val="bg1"/>
                </a:solidFill>
                <a:latin typeface="Arial" charset="0"/>
                <a:ea typeface="ＭＳ Ｐゴシック" pitchFamily="34" charset="-128"/>
              </a:defRPr>
            </a:lvl2pPr>
            <a:lvl3pPr marL="1143000" indent="-228600" defTabSz="917575">
              <a:defRPr sz="1400" b="1">
                <a:solidFill>
                  <a:schemeClr val="bg1"/>
                </a:solidFill>
                <a:latin typeface="Arial" charset="0"/>
                <a:ea typeface="ＭＳ Ｐゴシック" pitchFamily="34" charset="-128"/>
              </a:defRPr>
            </a:lvl3pPr>
            <a:lvl4pPr marL="1600200" indent="-228600" defTabSz="917575">
              <a:defRPr sz="1400" b="1">
                <a:solidFill>
                  <a:schemeClr val="bg1"/>
                </a:solidFill>
                <a:latin typeface="Arial" charset="0"/>
                <a:ea typeface="ＭＳ Ｐゴシック" pitchFamily="34" charset="-128"/>
              </a:defRPr>
            </a:lvl4pPr>
            <a:lvl5pPr marL="2057400" indent="-228600" defTabSz="917575">
              <a:defRPr sz="1400" b="1">
                <a:solidFill>
                  <a:schemeClr val="bg1"/>
                </a:solidFill>
                <a:latin typeface="Arial" charset="0"/>
                <a:ea typeface="ＭＳ Ｐゴシック" pitchFamily="34" charset="-128"/>
              </a:defRPr>
            </a:lvl5pPr>
            <a:lvl6pPr marL="25146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9pPr>
          </a:lstStyle>
          <a:p>
            <a:fld id="{7ECDDAD3-0CA7-467C-8B4F-E268CC2BE721}" type="slidenum">
              <a:rPr lang="en-GB" sz="1200" b="0" smtClean="0">
                <a:solidFill>
                  <a:srgbClr val="000000"/>
                </a:solidFill>
              </a:rPr>
              <a:pPr/>
              <a:t>16</a:t>
            </a:fld>
            <a:endParaRPr lang="en-GB" sz="1200" b="0" smtClean="0">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579873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17</a:t>
            </a:fld>
            <a:endParaRPr lang="en-GB"/>
          </a:p>
        </p:txBody>
      </p:sp>
    </p:spTree>
    <p:extLst>
      <p:ext uri="{BB962C8B-B14F-4D97-AF65-F5344CB8AC3E}">
        <p14:creationId xmlns:p14="http://schemas.microsoft.com/office/powerpoint/2010/main" val="1516749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b="1">
                <a:solidFill>
                  <a:schemeClr val="bg1"/>
                </a:solidFill>
                <a:latin typeface="Arial" charset="0"/>
                <a:ea typeface="ＭＳ Ｐゴシック" pitchFamily="34" charset="-128"/>
              </a:defRPr>
            </a:lvl1pPr>
            <a:lvl2pPr marL="742950" indent="-285750" defTabSz="917575">
              <a:defRPr sz="1400" b="1">
                <a:solidFill>
                  <a:schemeClr val="bg1"/>
                </a:solidFill>
                <a:latin typeface="Arial" charset="0"/>
                <a:ea typeface="ＭＳ Ｐゴシック" pitchFamily="34" charset="-128"/>
              </a:defRPr>
            </a:lvl2pPr>
            <a:lvl3pPr marL="1143000" indent="-228600" defTabSz="917575">
              <a:defRPr sz="1400" b="1">
                <a:solidFill>
                  <a:schemeClr val="bg1"/>
                </a:solidFill>
                <a:latin typeface="Arial" charset="0"/>
                <a:ea typeface="ＭＳ Ｐゴシック" pitchFamily="34" charset="-128"/>
              </a:defRPr>
            </a:lvl3pPr>
            <a:lvl4pPr marL="1600200" indent="-228600" defTabSz="917575">
              <a:defRPr sz="1400" b="1">
                <a:solidFill>
                  <a:schemeClr val="bg1"/>
                </a:solidFill>
                <a:latin typeface="Arial" charset="0"/>
                <a:ea typeface="ＭＳ Ｐゴシック" pitchFamily="34" charset="-128"/>
              </a:defRPr>
            </a:lvl4pPr>
            <a:lvl5pPr marL="2057400" indent="-228600" defTabSz="917575">
              <a:defRPr sz="1400" b="1">
                <a:solidFill>
                  <a:schemeClr val="bg1"/>
                </a:solidFill>
                <a:latin typeface="Arial" charset="0"/>
                <a:ea typeface="ＭＳ Ｐゴシック" pitchFamily="34" charset="-128"/>
              </a:defRPr>
            </a:lvl5pPr>
            <a:lvl6pPr marL="25146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9pPr>
          </a:lstStyle>
          <a:p>
            <a:fld id="{7ECDDAD3-0CA7-467C-8B4F-E268CC2BE721}" type="slidenum">
              <a:rPr lang="en-GB" sz="1200" b="0" smtClean="0">
                <a:solidFill>
                  <a:srgbClr val="000000"/>
                </a:solidFill>
              </a:rPr>
              <a:pPr/>
              <a:t>18</a:t>
            </a:fld>
            <a:endParaRPr lang="en-GB" sz="1200" b="0" smtClean="0">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231263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19</a:t>
            </a:fld>
            <a:endParaRPr lang="en-GB"/>
          </a:p>
        </p:txBody>
      </p:sp>
    </p:spTree>
    <p:extLst>
      <p:ext uri="{BB962C8B-B14F-4D97-AF65-F5344CB8AC3E}">
        <p14:creationId xmlns:p14="http://schemas.microsoft.com/office/powerpoint/2010/main" val="2589975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2</a:t>
            </a:fld>
            <a:endParaRPr lang="en-GB"/>
          </a:p>
        </p:txBody>
      </p:sp>
    </p:spTree>
    <p:extLst>
      <p:ext uri="{BB962C8B-B14F-4D97-AF65-F5344CB8AC3E}">
        <p14:creationId xmlns:p14="http://schemas.microsoft.com/office/powerpoint/2010/main" val="317595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20</a:t>
            </a:fld>
            <a:endParaRPr lang="en-GB"/>
          </a:p>
        </p:txBody>
      </p:sp>
    </p:spTree>
    <p:extLst>
      <p:ext uri="{BB962C8B-B14F-4D97-AF65-F5344CB8AC3E}">
        <p14:creationId xmlns:p14="http://schemas.microsoft.com/office/powerpoint/2010/main" val="32411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b="1">
                <a:solidFill>
                  <a:schemeClr val="bg1"/>
                </a:solidFill>
                <a:latin typeface="Arial" charset="0"/>
                <a:ea typeface="ＭＳ Ｐゴシック" pitchFamily="34" charset="-128"/>
              </a:defRPr>
            </a:lvl1pPr>
            <a:lvl2pPr marL="742950" indent="-285750" defTabSz="917575">
              <a:defRPr sz="1400" b="1">
                <a:solidFill>
                  <a:schemeClr val="bg1"/>
                </a:solidFill>
                <a:latin typeface="Arial" charset="0"/>
                <a:ea typeface="ＭＳ Ｐゴシック" pitchFamily="34" charset="-128"/>
              </a:defRPr>
            </a:lvl2pPr>
            <a:lvl3pPr marL="1143000" indent="-228600" defTabSz="917575">
              <a:defRPr sz="1400" b="1">
                <a:solidFill>
                  <a:schemeClr val="bg1"/>
                </a:solidFill>
                <a:latin typeface="Arial" charset="0"/>
                <a:ea typeface="ＭＳ Ｐゴシック" pitchFamily="34" charset="-128"/>
              </a:defRPr>
            </a:lvl3pPr>
            <a:lvl4pPr marL="1600200" indent="-228600" defTabSz="917575">
              <a:defRPr sz="1400" b="1">
                <a:solidFill>
                  <a:schemeClr val="bg1"/>
                </a:solidFill>
                <a:latin typeface="Arial" charset="0"/>
                <a:ea typeface="ＭＳ Ｐゴシック" pitchFamily="34" charset="-128"/>
              </a:defRPr>
            </a:lvl4pPr>
            <a:lvl5pPr marL="2057400" indent="-228600" defTabSz="917575">
              <a:defRPr sz="1400" b="1">
                <a:solidFill>
                  <a:schemeClr val="bg1"/>
                </a:solidFill>
                <a:latin typeface="Arial" charset="0"/>
                <a:ea typeface="ＭＳ Ｐゴシック" pitchFamily="34" charset="-128"/>
              </a:defRPr>
            </a:lvl5pPr>
            <a:lvl6pPr marL="25146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9pPr>
          </a:lstStyle>
          <a:p>
            <a:fld id="{7ECDDAD3-0CA7-467C-8B4F-E268CC2BE721}" type="slidenum">
              <a:rPr lang="en-GB" sz="1200" b="0" smtClean="0">
                <a:solidFill>
                  <a:srgbClr val="000000"/>
                </a:solidFill>
              </a:rPr>
              <a:pPr/>
              <a:t>21</a:t>
            </a:fld>
            <a:endParaRPr lang="en-GB" sz="1200" b="0" smtClean="0">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2162592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22</a:t>
            </a:fld>
            <a:endParaRPr lang="en-GB"/>
          </a:p>
        </p:txBody>
      </p:sp>
    </p:spTree>
    <p:extLst>
      <p:ext uri="{BB962C8B-B14F-4D97-AF65-F5344CB8AC3E}">
        <p14:creationId xmlns:p14="http://schemas.microsoft.com/office/powerpoint/2010/main" val="4180560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23</a:t>
            </a:fld>
            <a:endParaRPr lang="en-GB"/>
          </a:p>
        </p:txBody>
      </p:sp>
    </p:spTree>
    <p:extLst>
      <p:ext uri="{BB962C8B-B14F-4D97-AF65-F5344CB8AC3E}">
        <p14:creationId xmlns:p14="http://schemas.microsoft.com/office/powerpoint/2010/main" val="3267241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24</a:t>
            </a:fld>
            <a:endParaRPr lang="en-GB"/>
          </a:p>
        </p:txBody>
      </p:sp>
    </p:spTree>
    <p:extLst>
      <p:ext uri="{BB962C8B-B14F-4D97-AF65-F5344CB8AC3E}">
        <p14:creationId xmlns:p14="http://schemas.microsoft.com/office/powerpoint/2010/main" val="1007920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25</a:t>
            </a:fld>
            <a:endParaRPr lang="en-GB"/>
          </a:p>
        </p:txBody>
      </p:sp>
    </p:spTree>
    <p:extLst>
      <p:ext uri="{BB962C8B-B14F-4D97-AF65-F5344CB8AC3E}">
        <p14:creationId xmlns:p14="http://schemas.microsoft.com/office/powerpoint/2010/main" val="630616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26</a:t>
            </a:fld>
            <a:endParaRPr lang="en-GB"/>
          </a:p>
        </p:txBody>
      </p:sp>
    </p:spTree>
    <p:extLst>
      <p:ext uri="{BB962C8B-B14F-4D97-AF65-F5344CB8AC3E}">
        <p14:creationId xmlns:p14="http://schemas.microsoft.com/office/powerpoint/2010/main" val="3473039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b="1">
                <a:solidFill>
                  <a:schemeClr val="bg1"/>
                </a:solidFill>
                <a:latin typeface="Arial" charset="0"/>
                <a:ea typeface="ＭＳ Ｐゴシック" pitchFamily="34" charset="-128"/>
              </a:defRPr>
            </a:lvl1pPr>
            <a:lvl2pPr marL="742950" indent="-285750" defTabSz="917575">
              <a:defRPr sz="1400" b="1">
                <a:solidFill>
                  <a:schemeClr val="bg1"/>
                </a:solidFill>
                <a:latin typeface="Arial" charset="0"/>
                <a:ea typeface="ＭＳ Ｐゴシック" pitchFamily="34" charset="-128"/>
              </a:defRPr>
            </a:lvl2pPr>
            <a:lvl3pPr marL="1143000" indent="-228600" defTabSz="917575">
              <a:defRPr sz="1400" b="1">
                <a:solidFill>
                  <a:schemeClr val="bg1"/>
                </a:solidFill>
                <a:latin typeface="Arial" charset="0"/>
                <a:ea typeface="ＭＳ Ｐゴシック" pitchFamily="34" charset="-128"/>
              </a:defRPr>
            </a:lvl3pPr>
            <a:lvl4pPr marL="1600200" indent="-228600" defTabSz="917575">
              <a:defRPr sz="1400" b="1">
                <a:solidFill>
                  <a:schemeClr val="bg1"/>
                </a:solidFill>
                <a:latin typeface="Arial" charset="0"/>
                <a:ea typeface="ＭＳ Ｐゴシック" pitchFamily="34" charset="-128"/>
              </a:defRPr>
            </a:lvl4pPr>
            <a:lvl5pPr marL="2057400" indent="-228600" defTabSz="917575">
              <a:defRPr sz="1400" b="1">
                <a:solidFill>
                  <a:schemeClr val="bg1"/>
                </a:solidFill>
                <a:latin typeface="Arial" charset="0"/>
                <a:ea typeface="ＭＳ Ｐゴシック" pitchFamily="34" charset="-128"/>
              </a:defRPr>
            </a:lvl5pPr>
            <a:lvl6pPr marL="25146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9pPr>
          </a:lstStyle>
          <a:p>
            <a:fld id="{6E5CD384-FEAC-4BAC-951D-A2FB965CB3B1}" type="slidenum">
              <a:rPr lang="el-GR" sz="1200" b="0" smtClean="0">
                <a:solidFill>
                  <a:srgbClr val="000000"/>
                </a:solidFill>
              </a:rPr>
              <a:pPr/>
              <a:t>27</a:t>
            </a:fld>
            <a:endParaRPr lang="el-GR" sz="1200" b="0" smtClean="0">
              <a:solidFill>
                <a:srgbClr val="000000"/>
              </a:solidFill>
            </a:endParaRPr>
          </a:p>
        </p:txBody>
      </p:sp>
      <p:sp>
        <p:nvSpPr>
          <p:cNvPr id="72707" name="Rectangle 2"/>
          <p:cNvSpPr>
            <a:spLocks noGrp="1" noRot="1" noChangeAspect="1" noChangeArrowheads="1" noTextEdit="1"/>
          </p:cNvSpPr>
          <p:nvPr>
            <p:ph type="sldImg"/>
          </p:nvPr>
        </p:nvSpPr>
        <p:spPr>
          <a:xfrm>
            <a:off x="898525" y="873125"/>
            <a:ext cx="5005388" cy="3467100"/>
          </a:xfrm>
          <a:ln/>
        </p:spPr>
      </p:sp>
      <p:sp>
        <p:nvSpPr>
          <p:cNvPr id="72708" name="Rectangle 3"/>
          <p:cNvSpPr>
            <a:spLocks noGrp="1" noChangeArrowheads="1"/>
          </p:cNvSpPr>
          <p:nvPr>
            <p:ph type="body" idx="1"/>
          </p:nvPr>
        </p:nvSpPr>
        <p:spPr>
          <a:xfrm>
            <a:off x="904875" y="4719638"/>
            <a:ext cx="4987925" cy="4179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ea typeface="ＭＳ Ｐゴシック" pitchFamily="34" charset="-128"/>
            </a:endParaRPr>
          </a:p>
        </p:txBody>
      </p:sp>
    </p:spTree>
    <p:extLst>
      <p:ext uri="{BB962C8B-B14F-4D97-AF65-F5344CB8AC3E}">
        <p14:creationId xmlns:p14="http://schemas.microsoft.com/office/powerpoint/2010/main" val="1304302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b="1">
                <a:solidFill>
                  <a:schemeClr val="bg1"/>
                </a:solidFill>
                <a:latin typeface="Arial" charset="0"/>
                <a:ea typeface="ＭＳ Ｐゴシック" pitchFamily="34" charset="-128"/>
              </a:defRPr>
            </a:lvl1pPr>
            <a:lvl2pPr marL="742950" indent="-285750" defTabSz="917575">
              <a:defRPr sz="1400" b="1">
                <a:solidFill>
                  <a:schemeClr val="bg1"/>
                </a:solidFill>
                <a:latin typeface="Arial" charset="0"/>
                <a:ea typeface="ＭＳ Ｐゴシック" pitchFamily="34" charset="-128"/>
              </a:defRPr>
            </a:lvl2pPr>
            <a:lvl3pPr marL="1143000" indent="-228600" defTabSz="917575">
              <a:defRPr sz="1400" b="1">
                <a:solidFill>
                  <a:schemeClr val="bg1"/>
                </a:solidFill>
                <a:latin typeface="Arial" charset="0"/>
                <a:ea typeface="ＭＳ Ｐゴシック" pitchFamily="34" charset="-128"/>
              </a:defRPr>
            </a:lvl3pPr>
            <a:lvl4pPr marL="1600200" indent="-228600" defTabSz="917575">
              <a:defRPr sz="1400" b="1">
                <a:solidFill>
                  <a:schemeClr val="bg1"/>
                </a:solidFill>
                <a:latin typeface="Arial" charset="0"/>
                <a:ea typeface="ＭＳ Ｐゴシック" pitchFamily="34" charset="-128"/>
              </a:defRPr>
            </a:lvl4pPr>
            <a:lvl5pPr marL="2057400" indent="-228600" defTabSz="917575">
              <a:defRPr sz="1400" b="1">
                <a:solidFill>
                  <a:schemeClr val="bg1"/>
                </a:solidFill>
                <a:latin typeface="Arial" charset="0"/>
                <a:ea typeface="ＭＳ Ｐゴシック" pitchFamily="34" charset="-128"/>
              </a:defRPr>
            </a:lvl5pPr>
            <a:lvl6pPr marL="25146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9pPr>
          </a:lstStyle>
          <a:p>
            <a:fld id="{E670DFB3-35B3-436C-9BF1-A7DC3C1EEF74}" type="slidenum">
              <a:rPr lang="el-GR" sz="1200" b="0" smtClean="0">
                <a:solidFill>
                  <a:srgbClr val="000000"/>
                </a:solidFill>
              </a:rPr>
              <a:pPr/>
              <a:t>28</a:t>
            </a:fld>
            <a:endParaRPr lang="el-GR" sz="1200" b="0" smtClean="0">
              <a:solidFill>
                <a:srgbClr val="000000"/>
              </a:solidFill>
            </a:endParaRPr>
          </a:p>
        </p:txBody>
      </p:sp>
      <p:sp>
        <p:nvSpPr>
          <p:cNvPr id="73731" name="Rectangle 2"/>
          <p:cNvSpPr>
            <a:spLocks noGrp="1" noRot="1" noChangeAspect="1" noChangeArrowheads="1" noTextEdit="1"/>
          </p:cNvSpPr>
          <p:nvPr>
            <p:ph type="sldImg"/>
          </p:nvPr>
        </p:nvSpPr>
        <p:spPr>
          <a:xfrm>
            <a:off x="898525" y="873125"/>
            <a:ext cx="5005388" cy="3467100"/>
          </a:xfrm>
          <a:ln/>
        </p:spPr>
      </p:sp>
      <p:sp>
        <p:nvSpPr>
          <p:cNvPr id="73732" name="Rectangle 3"/>
          <p:cNvSpPr>
            <a:spLocks noGrp="1" noChangeArrowheads="1"/>
          </p:cNvSpPr>
          <p:nvPr>
            <p:ph type="body" idx="1"/>
          </p:nvPr>
        </p:nvSpPr>
        <p:spPr>
          <a:xfrm>
            <a:off x="904875" y="4719638"/>
            <a:ext cx="4987925" cy="4179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ea typeface="ＭＳ Ｐゴシック" pitchFamily="34" charset="-128"/>
            </a:endParaRPr>
          </a:p>
        </p:txBody>
      </p:sp>
    </p:spTree>
    <p:extLst>
      <p:ext uri="{BB962C8B-B14F-4D97-AF65-F5344CB8AC3E}">
        <p14:creationId xmlns:p14="http://schemas.microsoft.com/office/powerpoint/2010/main" val="842336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b="1">
                <a:solidFill>
                  <a:schemeClr val="bg1"/>
                </a:solidFill>
                <a:latin typeface="Arial" charset="0"/>
                <a:ea typeface="ＭＳ Ｐゴシック" pitchFamily="34" charset="-128"/>
              </a:defRPr>
            </a:lvl1pPr>
            <a:lvl2pPr marL="742950" indent="-285750" defTabSz="917575">
              <a:defRPr sz="1400" b="1">
                <a:solidFill>
                  <a:schemeClr val="bg1"/>
                </a:solidFill>
                <a:latin typeface="Arial" charset="0"/>
                <a:ea typeface="ＭＳ Ｐゴシック" pitchFamily="34" charset="-128"/>
              </a:defRPr>
            </a:lvl2pPr>
            <a:lvl3pPr marL="1143000" indent="-228600" defTabSz="917575">
              <a:defRPr sz="1400" b="1">
                <a:solidFill>
                  <a:schemeClr val="bg1"/>
                </a:solidFill>
                <a:latin typeface="Arial" charset="0"/>
                <a:ea typeface="ＭＳ Ｐゴシック" pitchFamily="34" charset="-128"/>
              </a:defRPr>
            </a:lvl3pPr>
            <a:lvl4pPr marL="1600200" indent="-228600" defTabSz="917575">
              <a:defRPr sz="1400" b="1">
                <a:solidFill>
                  <a:schemeClr val="bg1"/>
                </a:solidFill>
                <a:latin typeface="Arial" charset="0"/>
                <a:ea typeface="ＭＳ Ｐゴシック" pitchFamily="34" charset="-128"/>
              </a:defRPr>
            </a:lvl4pPr>
            <a:lvl5pPr marL="2057400" indent="-228600" defTabSz="917575">
              <a:defRPr sz="1400" b="1">
                <a:solidFill>
                  <a:schemeClr val="bg1"/>
                </a:solidFill>
                <a:latin typeface="Arial" charset="0"/>
                <a:ea typeface="ＭＳ Ｐゴシック" pitchFamily="34" charset="-128"/>
              </a:defRPr>
            </a:lvl5pPr>
            <a:lvl6pPr marL="25146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9pPr>
          </a:lstStyle>
          <a:p>
            <a:fld id="{5DC6F249-7BFF-47FA-95CF-EF79CC00162A}" type="slidenum">
              <a:rPr lang="el-GR" sz="1200" b="0" smtClean="0">
                <a:solidFill>
                  <a:srgbClr val="000000"/>
                </a:solidFill>
              </a:rPr>
              <a:pPr/>
              <a:t>29</a:t>
            </a:fld>
            <a:endParaRPr lang="el-GR" sz="1200" b="0" smtClean="0">
              <a:solidFill>
                <a:srgbClr val="000000"/>
              </a:solidFill>
            </a:endParaRPr>
          </a:p>
        </p:txBody>
      </p:sp>
      <p:sp>
        <p:nvSpPr>
          <p:cNvPr id="74755" name="Rectangle 2"/>
          <p:cNvSpPr>
            <a:spLocks noGrp="1" noRot="1" noChangeAspect="1" noChangeArrowheads="1" noTextEdit="1"/>
          </p:cNvSpPr>
          <p:nvPr>
            <p:ph type="sldImg"/>
          </p:nvPr>
        </p:nvSpPr>
        <p:spPr>
          <a:xfrm>
            <a:off x="898525" y="873125"/>
            <a:ext cx="5005388" cy="3467100"/>
          </a:xfrm>
          <a:ln/>
        </p:spPr>
      </p:sp>
      <p:sp>
        <p:nvSpPr>
          <p:cNvPr id="74756" name="Rectangle 3"/>
          <p:cNvSpPr>
            <a:spLocks noGrp="1" noChangeArrowheads="1"/>
          </p:cNvSpPr>
          <p:nvPr>
            <p:ph type="body" idx="1"/>
          </p:nvPr>
        </p:nvSpPr>
        <p:spPr>
          <a:xfrm>
            <a:off x="904875" y="4719638"/>
            <a:ext cx="4987925" cy="4179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ea typeface="ＭＳ Ｐゴシック" pitchFamily="34" charset="-128"/>
            </a:endParaRPr>
          </a:p>
        </p:txBody>
      </p:sp>
    </p:spTree>
    <p:extLst>
      <p:ext uri="{BB962C8B-B14F-4D97-AF65-F5344CB8AC3E}">
        <p14:creationId xmlns:p14="http://schemas.microsoft.com/office/powerpoint/2010/main" val="175547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3</a:t>
            </a:fld>
            <a:endParaRPr lang="en-GB"/>
          </a:p>
        </p:txBody>
      </p:sp>
    </p:spTree>
    <p:extLst>
      <p:ext uri="{BB962C8B-B14F-4D97-AF65-F5344CB8AC3E}">
        <p14:creationId xmlns:p14="http://schemas.microsoft.com/office/powerpoint/2010/main" val="3536048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b="1">
                <a:solidFill>
                  <a:schemeClr val="bg1"/>
                </a:solidFill>
                <a:latin typeface="Arial" charset="0"/>
                <a:ea typeface="ＭＳ Ｐゴシック" pitchFamily="34" charset="-128"/>
              </a:defRPr>
            </a:lvl1pPr>
            <a:lvl2pPr marL="742950" indent="-285750" defTabSz="917575">
              <a:defRPr sz="1400" b="1">
                <a:solidFill>
                  <a:schemeClr val="bg1"/>
                </a:solidFill>
                <a:latin typeface="Arial" charset="0"/>
                <a:ea typeface="ＭＳ Ｐゴシック" pitchFamily="34" charset="-128"/>
              </a:defRPr>
            </a:lvl2pPr>
            <a:lvl3pPr marL="1143000" indent="-228600" defTabSz="917575">
              <a:defRPr sz="1400" b="1">
                <a:solidFill>
                  <a:schemeClr val="bg1"/>
                </a:solidFill>
                <a:latin typeface="Arial" charset="0"/>
                <a:ea typeface="ＭＳ Ｐゴシック" pitchFamily="34" charset="-128"/>
              </a:defRPr>
            </a:lvl3pPr>
            <a:lvl4pPr marL="1600200" indent="-228600" defTabSz="917575">
              <a:defRPr sz="1400" b="1">
                <a:solidFill>
                  <a:schemeClr val="bg1"/>
                </a:solidFill>
                <a:latin typeface="Arial" charset="0"/>
                <a:ea typeface="ＭＳ Ｐゴシック" pitchFamily="34" charset="-128"/>
              </a:defRPr>
            </a:lvl4pPr>
            <a:lvl5pPr marL="2057400" indent="-228600" defTabSz="917575">
              <a:defRPr sz="1400" b="1">
                <a:solidFill>
                  <a:schemeClr val="bg1"/>
                </a:solidFill>
                <a:latin typeface="Arial" charset="0"/>
                <a:ea typeface="ＭＳ Ｐゴシック" pitchFamily="34" charset="-128"/>
              </a:defRPr>
            </a:lvl5pPr>
            <a:lvl6pPr marL="25146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9pPr>
          </a:lstStyle>
          <a:p>
            <a:fld id="{5DC6F249-7BFF-47FA-95CF-EF79CC00162A}" type="slidenum">
              <a:rPr lang="el-GR" sz="1200" b="0" smtClean="0">
                <a:solidFill>
                  <a:srgbClr val="000000"/>
                </a:solidFill>
              </a:rPr>
              <a:pPr/>
              <a:t>30</a:t>
            </a:fld>
            <a:endParaRPr lang="el-GR" sz="1200" b="0" smtClean="0">
              <a:solidFill>
                <a:srgbClr val="000000"/>
              </a:solidFill>
            </a:endParaRPr>
          </a:p>
        </p:txBody>
      </p:sp>
      <p:sp>
        <p:nvSpPr>
          <p:cNvPr id="74755" name="Rectangle 2"/>
          <p:cNvSpPr>
            <a:spLocks noGrp="1" noRot="1" noChangeAspect="1" noChangeArrowheads="1" noTextEdit="1"/>
          </p:cNvSpPr>
          <p:nvPr>
            <p:ph type="sldImg"/>
          </p:nvPr>
        </p:nvSpPr>
        <p:spPr>
          <a:xfrm>
            <a:off x="898525" y="873125"/>
            <a:ext cx="5005388" cy="3467100"/>
          </a:xfrm>
          <a:ln/>
        </p:spPr>
      </p:sp>
      <p:sp>
        <p:nvSpPr>
          <p:cNvPr id="74756" name="Rectangle 3"/>
          <p:cNvSpPr>
            <a:spLocks noGrp="1" noChangeArrowheads="1"/>
          </p:cNvSpPr>
          <p:nvPr>
            <p:ph type="body" idx="1"/>
          </p:nvPr>
        </p:nvSpPr>
        <p:spPr>
          <a:xfrm>
            <a:off x="904875" y="4719638"/>
            <a:ext cx="4987925" cy="4179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ea typeface="ＭＳ Ｐゴシック" pitchFamily="34" charset="-128"/>
            </a:endParaRPr>
          </a:p>
        </p:txBody>
      </p:sp>
    </p:spTree>
    <p:extLst>
      <p:ext uri="{BB962C8B-B14F-4D97-AF65-F5344CB8AC3E}">
        <p14:creationId xmlns:p14="http://schemas.microsoft.com/office/powerpoint/2010/main" val="40135536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b="1">
                <a:solidFill>
                  <a:schemeClr val="bg1"/>
                </a:solidFill>
                <a:latin typeface="Arial" charset="0"/>
                <a:ea typeface="ＭＳ Ｐゴシック" pitchFamily="34" charset="-128"/>
              </a:defRPr>
            </a:lvl1pPr>
            <a:lvl2pPr marL="742950" indent="-285750" defTabSz="917575">
              <a:defRPr sz="1400" b="1">
                <a:solidFill>
                  <a:schemeClr val="bg1"/>
                </a:solidFill>
                <a:latin typeface="Arial" charset="0"/>
                <a:ea typeface="ＭＳ Ｐゴシック" pitchFamily="34" charset="-128"/>
              </a:defRPr>
            </a:lvl2pPr>
            <a:lvl3pPr marL="1143000" indent="-228600" defTabSz="917575">
              <a:defRPr sz="1400" b="1">
                <a:solidFill>
                  <a:schemeClr val="bg1"/>
                </a:solidFill>
                <a:latin typeface="Arial" charset="0"/>
                <a:ea typeface="ＭＳ Ｐゴシック" pitchFamily="34" charset="-128"/>
              </a:defRPr>
            </a:lvl3pPr>
            <a:lvl4pPr marL="1600200" indent="-228600" defTabSz="917575">
              <a:defRPr sz="1400" b="1">
                <a:solidFill>
                  <a:schemeClr val="bg1"/>
                </a:solidFill>
                <a:latin typeface="Arial" charset="0"/>
                <a:ea typeface="ＭＳ Ｐゴシック" pitchFamily="34" charset="-128"/>
              </a:defRPr>
            </a:lvl4pPr>
            <a:lvl5pPr marL="2057400" indent="-228600" defTabSz="917575">
              <a:defRPr sz="1400" b="1">
                <a:solidFill>
                  <a:schemeClr val="bg1"/>
                </a:solidFill>
                <a:latin typeface="Arial" charset="0"/>
                <a:ea typeface="ＭＳ Ｐゴシック" pitchFamily="34" charset="-128"/>
              </a:defRPr>
            </a:lvl5pPr>
            <a:lvl6pPr marL="25146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9pPr>
          </a:lstStyle>
          <a:p>
            <a:fld id="{5DC6F249-7BFF-47FA-95CF-EF79CC00162A}" type="slidenum">
              <a:rPr lang="el-GR" sz="1200" b="0" smtClean="0">
                <a:solidFill>
                  <a:srgbClr val="000000"/>
                </a:solidFill>
              </a:rPr>
              <a:pPr/>
              <a:t>31</a:t>
            </a:fld>
            <a:endParaRPr lang="el-GR" sz="1200" b="0" smtClean="0">
              <a:solidFill>
                <a:srgbClr val="000000"/>
              </a:solidFill>
            </a:endParaRPr>
          </a:p>
        </p:txBody>
      </p:sp>
      <p:sp>
        <p:nvSpPr>
          <p:cNvPr id="74755" name="Rectangle 2"/>
          <p:cNvSpPr>
            <a:spLocks noGrp="1" noRot="1" noChangeAspect="1" noChangeArrowheads="1" noTextEdit="1"/>
          </p:cNvSpPr>
          <p:nvPr>
            <p:ph type="sldImg"/>
          </p:nvPr>
        </p:nvSpPr>
        <p:spPr>
          <a:xfrm>
            <a:off x="898525" y="873125"/>
            <a:ext cx="5005388" cy="3467100"/>
          </a:xfrm>
          <a:ln/>
        </p:spPr>
      </p:sp>
      <p:sp>
        <p:nvSpPr>
          <p:cNvPr id="74756" name="Rectangle 3"/>
          <p:cNvSpPr>
            <a:spLocks noGrp="1" noChangeArrowheads="1"/>
          </p:cNvSpPr>
          <p:nvPr>
            <p:ph type="body" idx="1"/>
          </p:nvPr>
        </p:nvSpPr>
        <p:spPr>
          <a:xfrm>
            <a:off x="904875" y="4719638"/>
            <a:ext cx="4987925" cy="4179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ea typeface="ＭＳ Ｐゴシック" pitchFamily="34" charset="-128"/>
            </a:endParaRPr>
          </a:p>
        </p:txBody>
      </p:sp>
    </p:spTree>
    <p:extLst>
      <p:ext uri="{BB962C8B-B14F-4D97-AF65-F5344CB8AC3E}">
        <p14:creationId xmlns:p14="http://schemas.microsoft.com/office/powerpoint/2010/main" val="1182244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32</a:t>
            </a:fld>
            <a:endParaRPr lang="en-GB"/>
          </a:p>
        </p:txBody>
      </p:sp>
    </p:spTree>
    <p:extLst>
      <p:ext uri="{BB962C8B-B14F-4D97-AF65-F5344CB8AC3E}">
        <p14:creationId xmlns:p14="http://schemas.microsoft.com/office/powerpoint/2010/main" val="3698990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33</a:t>
            </a:fld>
            <a:endParaRPr lang="en-GB"/>
          </a:p>
        </p:txBody>
      </p:sp>
    </p:spTree>
    <p:extLst>
      <p:ext uri="{BB962C8B-B14F-4D97-AF65-F5344CB8AC3E}">
        <p14:creationId xmlns:p14="http://schemas.microsoft.com/office/powerpoint/2010/main" val="1093846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34</a:t>
            </a:fld>
            <a:endParaRPr lang="en-GB"/>
          </a:p>
        </p:txBody>
      </p:sp>
    </p:spTree>
    <p:extLst>
      <p:ext uri="{BB962C8B-B14F-4D97-AF65-F5344CB8AC3E}">
        <p14:creationId xmlns:p14="http://schemas.microsoft.com/office/powerpoint/2010/main" val="2480602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35</a:t>
            </a:fld>
            <a:endParaRPr lang="en-GB"/>
          </a:p>
        </p:txBody>
      </p:sp>
    </p:spTree>
    <p:extLst>
      <p:ext uri="{BB962C8B-B14F-4D97-AF65-F5344CB8AC3E}">
        <p14:creationId xmlns:p14="http://schemas.microsoft.com/office/powerpoint/2010/main" val="29733397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36</a:t>
            </a:fld>
            <a:endParaRPr lang="en-GB"/>
          </a:p>
        </p:txBody>
      </p:sp>
    </p:spTree>
    <p:extLst>
      <p:ext uri="{BB962C8B-B14F-4D97-AF65-F5344CB8AC3E}">
        <p14:creationId xmlns:p14="http://schemas.microsoft.com/office/powerpoint/2010/main" val="3107606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37</a:t>
            </a:fld>
            <a:endParaRPr lang="en-GB"/>
          </a:p>
        </p:txBody>
      </p:sp>
    </p:spTree>
    <p:extLst>
      <p:ext uri="{BB962C8B-B14F-4D97-AF65-F5344CB8AC3E}">
        <p14:creationId xmlns:p14="http://schemas.microsoft.com/office/powerpoint/2010/main" val="3774856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b="1">
                <a:solidFill>
                  <a:schemeClr val="bg1"/>
                </a:solidFill>
                <a:latin typeface="Arial" charset="0"/>
                <a:ea typeface="ＭＳ Ｐゴシック" pitchFamily="34" charset="-128"/>
              </a:defRPr>
            </a:lvl1pPr>
            <a:lvl2pPr marL="742950" indent="-285750" defTabSz="917575">
              <a:defRPr sz="1400" b="1">
                <a:solidFill>
                  <a:schemeClr val="bg1"/>
                </a:solidFill>
                <a:latin typeface="Arial" charset="0"/>
                <a:ea typeface="ＭＳ Ｐゴシック" pitchFamily="34" charset="-128"/>
              </a:defRPr>
            </a:lvl2pPr>
            <a:lvl3pPr marL="1143000" indent="-228600" defTabSz="917575">
              <a:defRPr sz="1400" b="1">
                <a:solidFill>
                  <a:schemeClr val="bg1"/>
                </a:solidFill>
                <a:latin typeface="Arial" charset="0"/>
                <a:ea typeface="ＭＳ Ｐゴシック" pitchFamily="34" charset="-128"/>
              </a:defRPr>
            </a:lvl3pPr>
            <a:lvl4pPr marL="1600200" indent="-228600" defTabSz="917575">
              <a:defRPr sz="1400" b="1">
                <a:solidFill>
                  <a:schemeClr val="bg1"/>
                </a:solidFill>
                <a:latin typeface="Arial" charset="0"/>
                <a:ea typeface="ＭＳ Ｐゴシック" pitchFamily="34" charset="-128"/>
              </a:defRPr>
            </a:lvl4pPr>
            <a:lvl5pPr marL="2057400" indent="-228600" defTabSz="917575">
              <a:defRPr sz="1400" b="1">
                <a:solidFill>
                  <a:schemeClr val="bg1"/>
                </a:solidFill>
                <a:latin typeface="Arial" charset="0"/>
                <a:ea typeface="ＭＳ Ｐゴシック" pitchFamily="34" charset="-128"/>
              </a:defRPr>
            </a:lvl5pPr>
            <a:lvl6pPr marL="25146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9pPr>
          </a:lstStyle>
          <a:p>
            <a:fld id="{7ECDDAD3-0CA7-467C-8B4F-E268CC2BE721}" type="slidenum">
              <a:rPr lang="en-GB" sz="1200" b="0" smtClean="0">
                <a:solidFill>
                  <a:srgbClr val="000000"/>
                </a:solidFill>
              </a:rPr>
              <a:pPr/>
              <a:t>38</a:t>
            </a:fld>
            <a:endParaRPr lang="en-GB" sz="1200" b="0" smtClean="0">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7331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ea typeface="ＭＳ Ｐゴシック" pitchFamily="34"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b="1">
                <a:solidFill>
                  <a:schemeClr val="bg1"/>
                </a:solidFill>
                <a:latin typeface="Arial" charset="0"/>
                <a:ea typeface="ＭＳ Ｐゴシック" pitchFamily="34" charset="-128"/>
              </a:defRPr>
            </a:lvl1pPr>
            <a:lvl2pPr marL="742950" indent="-285750" defTabSz="917575">
              <a:defRPr sz="1400" b="1">
                <a:solidFill>
                  <a:schemeClr val="bg1"/>
                </a:solidFill>
                <a:latin typeface="Arial" charset="0"/>
                <a:ea typeface="ＭＳ Ｐゴシック" pitchFamily="34" charset="-128"/>
              </a:defRPr>
            </a:lvl2pPr>
            <a:lvl3pPr marL="1143000" indent="-228600" defTabSz="917575">
              <a:defRPr sz="1400" b="1">
                <a:solidFill>
                  <a:schemeClr val="bg1"/>
                </a:solidFill>
                <a:latin typeface="Arial" charset="0"/>
                <a:ea typeface="ＭＳ Ｐゴシック" pitchFamily="34" charset="-128"/>
              </a:defRPr>
            </a:lvl3pPr>
            <a:lvl4pPr marL="1600200" indent="-228600" defTabSz="917575">
              <a:defRPr sz="1400" b="1">
                <a:solidFill>
                  <a:schemeClr val="bg1"/>
                </a:solidFill>
                <a:latin typeface="Arial" charset="0"/>
                <a:ea typeface="ＭＳ Ｐゴシック" pitchFamily="34" charset="-128"/>
              </a:defRPr>
            </a:lvl4pPr>
            <a:lvl5pPr marL="2057400" indent="-228600" defTabSz="917575">
              <a:defRPr sz="1400" b="1">
                <a:solidFill>
                  <a:schemeClr val="bg1"/>
                </a:solidFill>
                <a:latin typeface="Arial" charset="0"/>
                <a:ea typeface="ＭＳ Ｐゴシック" pitchFamily="34" charset="-128"/>
              </a:defRPr>
            </a:lvl5pPr>
            <a:lvl6pPr marL="25146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9pPr>
          </a:lstStyle>
          <a:p>
            <a:fld id="{34FF171B-B29F-4DCD-B90D-AA4C5E3F6E5D}" type="slidenum">
              <a:rPr lang="en-GB" sz="1200" b="0" smtClean="0">
                <a:solidFill>
                  <a:schemeClr val="tx1"/>
                </a:solidFill>
              </a:rPr>
              <a:pPr/>
              <a:t>39</a:t>
            </a:fld>
            <a:endParaRPr lang="en-GB" sz="1200" b="0" smtClean="0">
              <a:solidFill>
                <a:schemeClr val="tx1"/>
              </a:solidFill>
            </a:endParaRPr>
          </a:p>
        </p:txBody>
      </p:sp>
    </p:spTree>
    <p:extLst>
      <p:ext uri="{BB962C8B-B14F-4D97-AF65-F5344CB8AC3E}">
        <p14:creationId xmlns:p14="http://schemas.microsoft.com/office/powerpoint/2010/main" val="135214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b="1">
                <a:solidFill>
                  <a:schemeClr val="bg1"/>
                </a:solidFill>
                <a:latin typeface="Arial" charset="0"/>
                <a:ea typeface="ＭＳ Ｐゴシック" pitchFamily="34" charset="-128"/>
              </a:defRPr>
            </a:lvl1pPr>
            <a:lvl2pPr marL="742950" indent="-285750" defTabSz="917575">
              <a:defRPr sz="1400" b="1">
                <a:solidFill>
                  <a:schemeClr val="bg1"/>
                </a:solidFill>
                <a:latin typeface="Arial" charset="0"/>
                <a:ea typeface="ＭＳ Ｐゴシック" pitchFamily="34" charset="-128"/>
              </a:defRPr>
            </a:lvl2pPr>
            <a:lvl3pPr marL="1143000" indent="-228600" defTabSz="917575">
              <a:defRPr sz="1400" b="1">
                <a:solidFill>
                  <a:schemeClr val="bg1"/>
                </a:solidFill>
                <a:latin typeface="Arial" charset="0"/>
                <a:ea typeface="ＭＳ Ｐゴシック" pitchFamily="34" charset="-128"/>
              </a:defRPr>
            </a:lvl3pPr>
            <a:lvl4pPr marL="1600200" indent="-228600" defTabSz="917575">
              <a:defRPr sz="1400" b="1">
                <a:solidFill>
                  <a:schemeClr val="bg1"/>
                </a:solidFill>
                <a:latin typeface="Arial" charset="0"/>
                <a:ea typeface="ＭＳ Ｐゴシック" pitchFamily="34" charset="-128"/>
              </a:defRPr>
            </a:lvl4pPr>
            <a:lvl5pPr marL="2057400" indent="-228600" defTabSz="917575">
              <a:defRPr sz="1400" b="1">
                <a:solidFill>
                  <a:schemeClr val="bg1"/>
                </a:solidFill>
                <a:latin typeface="Arial" charset="0"/>
                <a:ea typeface="ＭＳ Ｐゴシック" pitchFamily="34" charset="-128"/>
              </a:defRPr>
            </a:lvl5pPr>
            <a:lvl6pPr marL="25146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9pPr>
          </a:lstStyle>
          <a:p>
            <a:fld id="{5B263BB4-7D8F-434F-B382-5701DE635425}" type="slidenum">
              <a:rPr lang="en-GB" sz="1200" b="0" smtClean="0">
                <a:solidFill>
                  <a:schemeClr val="tx1"/>
                </a:solidFill>
              </a:rPr>
              <a:pPr/>
              <a:t>4</a:t>
            </a:fld>
            <a:endParaRPr lang="en-GB" sz="1200" b="0" smtClean="0">
              <a:solidFill>
                <a:schemeClr val="tx1"/>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34316097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ea typeface="ＭＳ Ｐゴシック" pitchFamily="34"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b="1">
                <a:solidFill>
                  <a:schemeClr val="bg1"/>
                </a:solidFill>
                <a:latin typeface="Arial" charset="0"/>
                <a:ea typeface="ＭＳ Ｐゴシック" pitchFamily="34" charset="-128"/>
              </a:defRPr>
            </a:lvl1pPr>
            <a:lvl2pPr marL="742950" indent="-285750" defTabSz="917575">
              <a:defRPr sz="1400" b="1">
                <a:solidFill>
                  <a:schemeClr val="bg1"/>
                </a:solidFill>
                <a:latin typeface="Arial" charset="0"/>
                <a:ea typeface="ＭＳ Ｐゴシック" pitchFamily="34" charset="-128"/>
              </a:defRPr>
            </a:lvl2pPr>
            <a:lvl3pPr marL="1143000" indent="-228600" defTabSz="917575">
              <a:defRPr sz="1400" b="1">
                <a:solidFill>
                  <a:schemeClr val="bg1"/>
                </a:solidFill>
                <a:latin typeface="Arial" charset="0"/>
                <a:ea typeface="ＭＳ Ｐゴシック" pitchFamily="34" charset="-128"/>
              </a:defRPr>
            </a:lvl3pPr>
            <a:lvl4pPr marL="1600200" indent="-228600" defTabSz="917575">
              <a:defRPr sz="1400" b="1">
                <a:solidFill>
                  <a:schemeClr val="bg1"/>
                </a:solidFill>
                <a:latin typeface="Arial" charset="0"/>
                <a:ea typeface="ＭＳ Ｐゴシック" pitchFamily="34" charset="-128"/>
              </a:defRPr>
            </a:lvl4pPr>
            <a:lvl5pPr marL="2057400" indent="-228600" defTabSz="917575">
              <a:defRPr sz="1400" b="1">
                <a:solidFill>
                  <a:schemeClr val="bg1"/>
                </a:solidFill>
                <a:latin typeface="Arial" charset="0"/>
                <a:ea typeface="ＭＳ Ｐゴシック" pitchFamily="34" charset="-128"/>
              </a:defRPr>
            </a:lvl5pPr>
            <a:lvl6pPr marL="25146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9pPr>
          </a:lstStyle>
          <a:p>
            <a:fld id="{34FF171B-B29F-4DCD-B90D-AA4C5E3F6E5D}" type="slidenum">
              <a:rPr lang="en-GB" sz="1200" b="0" smtClean="0">
                <a:solidFill>
                  <a:schemeClr val="tx1"/>
                </a:solidFill>
              </a:rPr>
              <a:pPr/>
              <a:t>40</a:t>
            </a:fld>
            <a:endParaRPr lang="en-GB" sz="1200" b="0" smtClean="0">
              <a:solidFill>
                <a:schemeClr val="tx1"/>
              </a:solidFill>
            </a:endParaRPr>
          </a:p>
        </p:txBody>
      </p:sp>
    </p:spTree>
    <p:extLst>
      <p:ext uri="{BB962C8B-B14F-4D97-AF65-F5344CB8AC3E}">
        <p14:creationId xmlns:p14="http://schemas.microsoft.com/office/powerpoint/2010/main" val="2889414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ea typeface="ＭＳ Ｐゴシック" pitchFamily="34"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b="1">
                <a:solidFill>
                  <a:schemeClr val="bg1"/>
                </a:solidFill>
                <a:latin typeface="Arial" charset="0"/>
                <a:ea typeface="ＭＳ Ｐゴシック" pitchFamily="34" charset="-128"/>
              </a:defRPr>
            </a:lvl1pPr>
            <a:lvl2pPr marL="742950" indent="-285750" defTabSz="917575">
              <a:defRPr sz="1400" b="1">
                <a:solidFill>
                  <a:schemeClr val="bg1"/>
                </a:solidFill>
                <a:latin typeface="Arial" charset="0"/>
                <a:ea typeface="ＭＳ Ｐゴシック" pitchFamily="34" charset="-128"/>
              </a:defRPr>
            </a:lvl2pPr>
            <a:lvl3pPr marL="1143000" indent="-228600" defTabSz="917575">
              <a:defRPr sz="1400" b="1">
                <a:solidFill>
                  <a:schemeClr val="bg1"/>
                </a:solidFill>
                <a:latin typeface="Arial" charset="0"/>
                <a:ea typeface="ＭＳ Ｐゴシック" pitchFamily="34" charset="-128"/>
              </a:defRPr>
            </a:lvl3pPr>
            <a:lvl4pPr marL="1600200" indent="-228600" defTabSz="917575">
              <a:defRPr sz="1400" b="1">
                <a:solidFill>
                  <a:schemeClr val="bg1"/>
                </a:solidFill>
                <a:latin typeface="Arial" charset="0"/>
                <a:ea typeface="ＭＳ Ｐゴシック" pitchFamily="34" charset="-128"/>
              </a:defRPr>
            </a:lvl4pPr>
            <a:lvl5pPr marL="2057400" indent="-228600" defTabSz="917575">
              <a:defRPr sz="1400" b="1">
                <a:solidFill>
                  <a:schemeClr val="bg1"/>
                </a:solidFill>
                <a:latin typeface="Arial" charset="0"/>
                <a:ea typeface="ＭＳ Ｐゴシック" pitchFamily="34" charset="-128"/>
              </a:defRPr>
            </a:lvl5pPr>
            <a:lvl6pPr marL="25146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9pPr>
          </a:lstStyle>
          <a:p>
            <a:fld id="{34FF171B-B29F-4DCD-B90D-AA4C5E3F6E5D}" type="slidenum">
              <a:rPr lang="en-GB" sz="1200" b="0" smtClean="0">
                <a:solidFill>
                  <a:schemeClr val="tx1"/>
                </a:solidFill>
              </a:rPr>
              <a:pPr/>
              <a:t>41</a:t>
            </a:fld>
            <a:endParaRPr lang="en-GB" sz="1200" b="0" smtClean="0">
              <a:solidFill>
                <a:schemeClr val="tx1"/>
              </a:solidFill>
            </a:endParaRPr>
          </a:p>
        </p:txBody>
      </p:sp>
    </p:spTree>
    <p:extLst>
      <p:ext uri="{BB962C8B-B14F-4D97-AF65-F5344CB8AC3E}">
        <p14:creationId xmlns:p14="http://schemas.microsoft.com/office/powerpoint/2010/main" val="2205712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42</a:t>
            </a:fld>
            <a:endParaRPr lang="en-GB"/>
          </a:p>
        </p:txBody>
      </p:sp>
    </p:spTree>
    <p:extLst>
      <p:ext uri="{BB962C8B-B14F-4D97-AF65-F5344CB8AC3E}">
        <p14:creationId xmlns:p14="http://schemas.microsoft.com/office/powerpoint/2010/main" val="8941731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43</a:t>
            </a:fld>
            <a:endParaRPr lang="en-GB"/>
          </a:p>
        </p:txBody>
      </p:sp>
    </p:spTree>
    <p:extLst>
      <p:ext uri="{BB962C8B-B14F-4D97-AF65-F5344CB8AC3E}">
        <p14:creationId xmlns:p14="http://schemas.microsoft.com/office/powerpoint/2010/main" val="1205518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44</a:t>
            </a:fld>
            <a:endParaRPr lang="en-GB"/>
          </a:p>
        </p:txBody>
      </p:sp>
    </p:spTree>
    <p:extLst>
      <p:ext uri="{BB962C8B-B14F-4D97-AF65-F5344CB8AC3E}">
        <p14:creationId xmlns:p14="http://schemas.microsoft.com/office/powerpoint/2010/main" val="8277613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45</a:t>
            </a:fld>
            <a:endParaRPr lang="en-GB"/>
          </a:p>
        </p:txBody>
      </p:sp>
    </p:spTree>
    <p:extLst>
      <p:ext uri="{BB962C8B-B14F-4D97-AF65-F5344CB8AC3E}">
        <p14:creationId xmlns:p14="http://schemas.microsoft.com/office/powerpoint/2010/main" val="21033760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46</a:t>
            </a:fld>
            <a:endParaRPr lang="en-GB"/>
          </a:p>
        </p:txBody>
      </p:sp>
    </p:spTree>
    <p:extLst>
      <p:ext uri="{BB962C8B-B14F-4D97-AF65-F5344CB8AC3E}">
        <p14:creationId xmlns:p14="http://schemas.microsoft.com/office/powerpoint/2010/main" val="11396727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47</a:t>
            </a:fld>
            <a:endParaRPr lang="en-GB"/>
          </a:p>
        </p:txBody>
      </p:sp>
    </p:spTree>
    <p:extLst>
      <p:ext uri="{BB962C8B-B14F-4D97-AF65-F5344CB8AC3E}">
        <p14:creationId xmlns:p14="http://schemas.microsoft.com/office/powerpoint/2010/main" val="25617950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48</a:t>
            </a:fld>
            <a:endParaRPr lang="en-GB"/>
          </a:p>
        </p:txBody>
      </p:sp>
    </p:spTree>
    <p:extLst>
      <p:ext uri="{BB962C8B-B14F-4D97-AF65-F5344CB8AC3E}">
        <p14:creationId xmlns:p14="http://schemas.microsoft.com/office/powerpoint/2010/main" val="12840673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49</a:t>
            </a:fld>
            <a:endParaRPr lang="en-GB"/>
          </a:p>
        </p:txBody>
      </p:sp>
    </p:spTree>
    <p:extLst>
      <p:ext uri="{BB962C8B-B14F-4D97-AF65-F5344CB8AC3E}">
        <p14:creationId xmlns:p14="http://schemas.microsoft.com/office/powerpoint/2010/main" val="4144192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b="1">
                <a:solidFill>
                  <a:schemeClr val="bg1"/>
                </a:solidFill>
                <a:latin typeface="Arial" charset="0"/>
                <a:ea typeface="ＭＳ Ｐゴシック" pitchFamily="34" charset="-128"/>
              </a:defRPr>
            </a:lvl1pPr>
            <a:lvl2pPr marL="742950" indent="-285750" defTabSz="917575">
              <a:defRPr sz="1400" b="1">
                <a:solidFill>
                  <a:schemeClr val="bg1"/>
                </a:solidFill>
                <a:latin typeface="Arial" charset="0"/>
                <a:ea typeface="ＭＳ Ｐゴシック" pitchFamily="34" charset="-128"/>
              </a:defRPr>
            </a:lvl2pPr>
            <a:lvl3pPr marL="1143000" indent="-228600" defTabSz="917575">
              <a:defRPr sz="1400" b="1">
                <a:solidFill>
                  <a:schemeClr val="bg1"/>
                </a:solidFill>
                <a:latin typeface="Arial" charset="0"/>
                <a:ea typeface="ＭＳ Ｐゴシック" pitchFamily="34" charset="-128"/>
              </a:defRPr>
            </a:lvl3pPr>
            <a:lvl4pPr marL="1600200" indent="-228600" defTabSz="917575">
              <a:defRPr sz="1400" b="1">
                <a:solidFill>
                  <a:schemeClr val="bg1"/>
                </a:solidFill>
                <a:latin typeface="Arial" charset="0"/>
                <a:ea typeface="ＭＳ Ｐゴシック" pitchFamily="34" charset="-128"/>
              </a:defRPr>
            </a:lvl4pPr>
            <a:lvl5pPr marL="2057400" indent="-228600" defTabSz="917575">
              <a:defRPr sz="1400" b="1">
                <a:solidFill>
                  <a:schemeClr val="bg1"/>
                </a:solidFill>
                <a:latin typeface="Arial" charset="0"/>
                <a:ea typeface="ＭＳ Ｐゴシック" pitchFamily="34" charset="-128"/>
              </a:defRPr>
            </a:lvl5pPr>
            <a:lvl6pPr marL="25146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9pPr>
          </a:lstStyle>
          <a:p>
            <a:fld id="{5B263BB4-7D8F-434F-B382-5701DE635425}" type="slidenum">
              <a:rPr lang="en-GB" sz="1200" b="0" smtClean="0">
                <a:solidFill>
                  <a:schemeClr val="tx1"/>
                </a:solidFill>
              </a:rPr>
              <a:pPr/>
              <a:t>5</a:t>
            </a:fld>
            <a:endParaRPr lang="en-GB" sz="1200" b="0" smtClean="0">
              <a:solidFill>
                <a:schemeClr val="tx1"/>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22773769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50</a:t>
            </a:fld>
            <a:endParaRPr lang="en-GB"/>
          </a:p>
        </p:txBody>
      </p:sp>
    </p:spTree>
    <p:extLst>
      <p:ext uri="{BB962C8B-B14F-4D97-AF65-F5344CB8AC3E}">
        <p14:creationId xmlns:p14="http://schemas.microsoft.com/office/powerpoint/2010/main" val="34750051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51</a:t>
            </a:fld>
            <a:endParaRPr lang="en-GB"/>
          </a:p>
        </p:txBody>
      </p:sp>
    </p:spTree>
    <p:extLst>
      <p:ext uri="{BB962C8B-B14F-4D97-AF65-F5344CB8AC3E}">
        <p14:creationId xmlns:p14="http://schemas.microsoft.com/office/powerpoint/2010/main" val="15316354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52</a:t>
            </a:fld>
            <a:endParaRPr lang="en-GB"/>
          </a:p>
        </p:txBody>
      </p:sp>
    </p:spTree>
    <p:extLst>
      <p:ext uri="{BB962C8B-B14F-4D97-AF65-F5344CB8AC3E}">
        <p14:creationId xmlns:p14="http://schemas.microsoft.com/office/powerpoint/2010/main" val="16961516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b="1">
                <a:solidFill>
                  <a:schemeClr val="bg1"/>
                </a:solidFill>
                <a:latin typeface="Arial" charset="0"/>
                <a:ea typeface="ＭＳ Ｐゴシック" pitchFamily="34" charset="-128"/>
              </a:defRPr>
            </a:lvl1pPr>
            <a:lvl2pPr marL="742950" indent="-285750" defTabSz="917575">
              <a:defRPr sz="1400" b="1">
                <a:solidFill>
                  <a:schemeClr val="bg1"/>
                </a:solidFill>
                <a:latin typeface="Arial" charset="0"/>
                <a:ea typeface="ＭＳ Ｐゴシック" pitchFamily="34" charset="-128"/>
              </a:defRPr>
            </a:lvl2pPr>
            <a:lvl3pPr marL="1143000" indent="-228600" defTabSz="917575">
              <a:defRPr sz="1400" b="1">
                <a:solidFill>
                  <a:schemeClr val="bg1"/>
                </a:solidFill>
                <a:latin typeface="Arial" charset="0"/>
                <a:ea typeface="ＭＳ Ｐゴシック" pitchFamily="34" charset="-128"/>
              </a:defRPr>
            </a:lvl3pPr>
            <a:lvl4pPr marL="1600200" indent="-228600" defTabSz="917575">
              <a:defRPr sz="1400" b="1">
                <a:solidFill>
                  <a:schemeClr val="bg1"/>
                </a:solidFill>
                <a:latin typeface="Arial" charset="0"/>
                <a:ea typeface="ＭＳ Ｐゴシック" pitchFamily="34" charset="-128"/>
              </a:defRPr>
            </a:lvl4pPr>
            <a:lvl5pPr marL="2057400" indent="-228600" defTabSz="917575">
              <a:defRPr sz="1400" b="1">
                <a:solidFill>
                  <a:schemeClr val="bg1"/>
                </a:solidFill>
                <a:latin typeface="Arial" charset="0"/>
                <a:ea typeface="ＭＳ Ｐゴシック" pitchFamily="34" charset="-128"/>
              </a:defRPr>
            </a:lvl5pPr>
            <a:lvl6pPr marL="25146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9pPr>
          </a:lstStyle>
          <a:p>
            <a:fld id="{5B263BB4-7D8F-434F-B382-5701DE635425}" type="slidenum">
              <a:rPr lang="en-GB" sz="1200" b="0" smtClean="0">
                <a:solidFill>
                  <a:schemeClr val="tx1"/>
                </a:solidFill>
              </a:rPr>
              <a:pPr/>
              <a:t>53</a:t>
            </a:fld>
            <a:endParaRPr lang="en-GB" sz="1200" b="0" smtClean="0">
              <a:solidFill>
                <a:schemeClr val="tx1"/>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2224999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54</a:t>
            </a:fld>
            <a:endParaRPr lang="en-GB"/>
          </a:p>
        </p:txBody>
      </p:sp>
    </p:spTree>
    <p:extLst>
      <p:ext uri="{BB962C8B-B14F-4D97-AF65-F5344CB8AC3E}">
        <p14:creationId xmlns:p14="http://schemas.microsoft.com/office/powerpoint/2010/main" val="8253280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55</a:t>
            </a:fld>
            <a:endParaRPr lang="en-GB"/>
          </a:p>
        </p:txBody>
      </p:sp>
    </p:spTree>
    <p:extLst>
      <p:ext uri="{BB962C8B-B14F-4D97-AF65-F5344CB8AC3E}">
        <p14:creationId xmlns:p14="http://schemas.microsoft.com/office/powerpoint/2010/main" val="7322081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56</a:t>
            </a:fld>
            <a:endParaRPr lang="en-GB"/>
          </a:p>
        </p:txBody>
      </p:sp>
    </p:spTree>
    <p:extLst>
      <p:ext uri="{BB962C8B-B14F-4D97-AF65-F5344CB8AC3E}">
        <p14:creationId xmlns:p14="http://schemas.microsoft.com/office/powerpoint/2010/main" val="4292353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57</a:t>
            </a:fld>
            <a:endParaRPr lang="en-GB"/>
          </a:p>
        </p:txBody>
      </p:sp>
    </p:spTree>
    <p:extLst>
      <p:ext uri="{BB962C8B-B14F-4D97-AF65-F5344CB8AC3E}">
        <p14:creationId xmlns:p14="http://schemas.microsoft.com/office/powerpoint/2010/main" val="25422165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58</a:t>
            </a:fld>
            <a:endParaRPr lang="en-GB"/>
          </a:p>
        </p:txBody>
      </p:sp>
    </p:spTree>
    <p:extLst>
      <p:ext uri="{BB962C8B-B14F-4D97-AF65-F5344CB8AC3E}">
        <p14:creationId xmlns:p14="http://schemas.microsoft.com/office/powerpoint/2010/main" val="2887613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59</a:t>
            </a:fld>
            <a:endParaRPr lang="en-GB"/>
          </a:p>
        </p:txBody>
      </p:sp>
    </p:spTree>
    <p:extLst>
      <p:ext uri="{BB962C8B-B14F-4D97-AF65-F5344CB8AC3E}">
        <p14:creationId xmlns:p14="http://schemas.microsoft.com/office/powerpoint/2010/main" val="2536224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6</a:t>
            </a:fld>
            <a:endParaRPr lang="en-GB"/>
          </a:p>
        </p:txBody>
      </p:sp>
    </p:spTree>
    <p:extLst>
      <p:ext uri="{BB962C8B-B14F-4D97-AF65-F5344CB8AC3E}">
        <p14:creationId xmlns:p14="http://schemas.microsoft.com/office/powerpoint/2010/main" val="40519851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60</a:t>
            </a:fld>
            <a:endParaRPr lang="en-GB"/>
          </a:p>
        </p:txBody>
      </p:sp>
    </p:spTree>
    <p:extLst>
      <p:ext uri="{BB962C8B-B14F-4D97-AF65-F5344CB8AC3E}">
        <p14:creationId xmlns:p14="http://schemas.microsoft.com/office/powerpoint/2010/main" val="37719293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61</a:t>
            </a:fld>
            <a:endParaRPr lang="en-GB"/>
          </a:p>
        </p:txBody>
      </p:sp>
    </p:spTree>
    <p:extLst>
      <p:ext uri="{BB962C8B-B14F-4D97-AF65-F5344CB8AC3E}">
        <p14:creationId xmlns:p14="http://schemas.microsoft.com/office/powerpoint/2010/main" val="16623110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62</a:t>
            </a:fld>
            <a:endParaRPr lang="en-GB"/>
          </a:p>
        </p:txBody>
      </p:sp>
    </p:spTree>
    <p:extLst>
      <p:ext uri="{BB962C8B-B14F-4D97-AF65-F5344CB8AC3E}">
        <p14:creationId xmlns:p14="http://schemas.microsoft.com/office/powerpoint/2010/main" val="13388735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63</a:t>
            </a:fld>
            <a:endParaRPr lang="en-GB"/>
          </a:p>
        </p:txBody>
      </p:sp>
    </p:spTree>
    <p:extLst>
      <p:ext uri="{BB962C8B-B14F-4D97-AF65-F5344CB8AC3E}">
        <p14:creationId xmlns:p14="http://schemas.microsoft.com/office/powerpoint/2010/main" val="39223331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64</a:t>
            </a:fld>
            <a:endParaRPr lang="en-GB"/>
          </a:p>
        </p:txBody>
      </p:sp>
    </p:spTree>
    <p:extLst>
      <p:ext uri="{BB962C8B-B14F-4D97-AF65-F5344CB8AC3E}">
        <p14:creationId xmlns:p14="http://schemas.microsoft.com/office/powerpoint/2010/main" val="20450928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65</a:t>
            </a:fld>
            <a:endParaRPr lang="en-GB"/>
          </a:p>
        </p:txBody>
      </p:sp>
    </p:spTree>
    <p:extLst>
      <p:ext uri="{BB962C8B-B14F-4D97-AF65-F5344CB8AC3E}">
        <p14:creationId xmlns:p14="http://schemas.microsoft.com/office/powerpoint/2010/main" val="17334242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b="1">
                <a:solidFill>
                  <a:schemeClr val="bg1"/>
                </a:solidFill>
                <a:latin typeface="Arial" charset="0"/>
                <a:ea typeface="ＭＳ Ｐゴシック" pitchFamily="34" charset="-128"/>
              </a:defRPr>
            </a:lvl1pPr>
            <a:lvl2pPr marL="742950" indent="-285750" defTabSz="917575">
              <a:defRPr sz="1400" b="1">
                <a:solidFill>
                  <a:schemeClr val="bg1"/>
                </a:solidFill>
                <a:latin typeface="Arial" charset="0"/>
                <a:ea typeface="ＭＳ Ｐゴシック" pitchFamily="34" charset="-128"/>
              </a:defRPr>
            </a:lvl2pPr>
            <a:lvl3pPr marL="1143000" indent="-228600" defTabSz="917575">
              <a:defRPr sz="1400" b="1">
                <a:solidFill>
                  <a:schemeClr val="bg1"/>
                </a:solidFill>
                <a:latin typeface="Arial" charset="0"/>
                <a:ea typeface="ＭＳ Ｐゴシック" pitchFamily="34" charset="-128"/>
              </a:defRPr>
            </a:lvl3pPr>
            <a:lvl4pPr marL="1600200" indent="-228600" defTabSz="917575">
              <a:defRPr sz="1400" b="1">
                <a:solidFill>
                  <a:schemeClr val="bg1"/>
                </a:solidFill>
                <a:latin typeface="Arial" charset="0"/>
                <a:ea typeface="ＭＳ Ｐゴシック" pitchFamily="34" charset="-128"/>
              </a:defRPr>
            </a:lvl4pPr>
            <a:lvl5pPr marL="2057400" indent="-228600" defTabSz="917575">
              <a:defRPr sz="1400" b="1">
                <a:solidFill>
                  <a:schemeClr val="bg1"/>
                </a:solidFill>
                <a:latin typeface="Arial" charset="0"/>
                <a:ea typeface="ＭＳ Ｐゴシック" pitchFamily="34" charset="-128"/>
              </a:defRPr>
            </a:lvl5pPr>
            <a:lvl6pPr marL="25146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9pPr>
          </a:lstStyle>
          <a:p>
            <a:fld id="{850CDEDC-6CCE-4C12-8E2A-63D21BA8BA27}" type="slidenum">
              <a:rPr lang="en-GB" altLang="el-GR" sz="1200" b="0" smtClean="0">
                <a:solidFill>
                  <a:schemeClr val="tx1"/>
                </a:solidFill>
              </a:rPr>
              <a:pPr/>
              <a:t>69</a:t>
            </a:fld>
            <a:endParaRPr lang="en-GB" altLang="el-GR" sz="1200" b="0" smtClean="0">
              <a:solidFill>
                <a:schemeClr val="tx1"/>
              </a:solidFill>
            </a:endParaRPr>
          </a:p>
        </p:txBody>
      </p:sp>
    </p:spTree>
    <p:extLst>
      <p:ext uri="{BB962C8B-B14F-4D97-AF65-F5344CB8AC3E}">
        <p14:creationId xmlns:p14="http://schemas.microsoft.com/office/powerpoint/2010/main" val="346224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7</a:t>
            </a:fld>
            <a:endParaRPr lang="en-GB"/>
          </a:p>
        </p:txBody>
      </p:sp>
    </p:spTree>
    <p:extLst>
      <p:ext uri="{BB962C8B-B14F-4D97-AF65-F5344CB8AC3E}">
        <p14:creationId xmlns:p14="http://schemas.microsoft.com/office/powerpoint/2010/main" val="4014371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b="1">
                <a:solidFill>
                  <a:schemeClr val="bg1"/>
                </a:solidFill>
                <a:latin typeface="Arial" charset="0"/>
                <a:ea typeface="ＭＳ Ｐゴシック" pitchFamily="34" charset="-128"/>
              </a:defRPr>
            </a:lvl1pPr>
            <a:lvl2pPr marL="742950" indent="-285750" defTabSz="917575">
              <a:defRPr sz="1400" b="1">
                <a:solidFill>
                  <a:schemeClr val="bg1"/>
                </a:solidFill>
                <a:latin typeface="Arial" charset="0"/>
                <a:ea typeface="ＭＳ Ｐゴシック" pitchFamily="34" charset="-128"/>
              </a:defRPr>
            </a:lvl2pPr>
            <a:lvl3pPr marL="1143000" indent="-228600" defTabSz="917575">
              <a:defRPr sz="1400" b="1">
                <a:solidFill>
                  <a:schemeClr val="bg1"/>
                </a:solidFill>
                <a:latin typeface="Arial" charset="0"/>
                <a:ea typeface="ＭＳ Ｐゴシック" pitchFamily="34" charset="-128"/>
              </a:defRPr>
            </a:lvl3pPr>
            <a:lvl4pPr marL="1600200" indent="-228600" defTabSz="917575">
              <a:defRPr sz="1400" b="1">
                <a:solidFill>
                  <a:schemeClr val="bg1"/>
                </a:solidFill>
                <a:latin typeface="Arial" charset="0"/>
                <a:ea typeface="ＭＳ Ｐゴシック" pitchFamily="34" charset="-128"/>
              </a:defRPr>
            </a:lvl4pPr>
            <a:lvl5pPr marL="2057400" indent="-228600" defTabSz="917575">
              <a:defRPr sz="1400" b="1">
                <a:solidFill>
                  <a:schemeClr val="bg1"/>
                </a:solidFill>
                <a:latin typeface="Arial" charset="0"/>
                <a:ea typeface="ＭＳ Ｐゴシック" pitchFamily="34" charset="-128"/>
              </a:defRPr>
            </a:lvl5pPr>
            <a:lvl6pPr marL="25146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defTabSz="917575" eaLnBrk="0" fontAlgn="base" hangingPunct="0">
              <a:spcBef>
                <a:spcPct val="0"/>
              </a:spcBef>
              <a:spcAft>
                <a:spcPct val="0"/>
              </a:spcAft>
              <a:defRPr sz="1400" b="1">
                <a:solidFill>
                  <a:schemeClr val="bg1"/>
                </a:solidFill>
                <a:latin typeface="Arial" charset="0"/>
                <a:ea typeface="ＭＳ Ｐゴシック" pitchFamily="34" charset="-128"/>
              </a:defRPr>
            </a:lvl9pPr>
          </a:lstStyle>
          <a:p>
            <a:fld id="{7C6464E1-6100-4582-965F-9A4EB6D9A15C}" type="slidenum">
              <a:rPr lang="en-GB" sz="1200" b="0" smtClean="0">
                <a:solidFill>
                  <a:schemeClr val="tx1"/>
                </a:solidFill>
              </a:rPr>
              <a:pPr/>
              <a:t>8</a:t>
            </a:fld>
            <a:endParaRPr lang="en-GB" sz="1200" b="0" smtClean="0">
              <a:solidFill>
                <a:schemeClr val="tx1"/>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2240327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44D9D-0A3C-4A83-AB2D-822E2AD359B1}" type="slidenum">
              <a:rPr lang="en-GB" smtClean="0"/>
              <a:pPr>
                <a:defRPr/>
              </a:pPr>
              <a:t>9</a:t>
            </a:fld>
            <a:endParaRPr lang="en-GB"/>
          </a:p>
        </p:txBody>
      </p:sp>
    </p:spTree>
    <p:extLst>
      <p:ext uri="{BB962C8B-B14F-4D97-AF65-F5344CB8AC3E}">
        <p14:creationId xmlns:p14="http://schemas.microsoft.com/office/powerpoint/2010/main" val="3513583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3"/>
            <a:ext cx="8420100" cy="246221"/>
          </a:xfrm>
        </p:spPr>
        <p:txBody>
          <a:bodyPr/>
          <a:lstStyle/>
          <a:p>
            <a:r>
              <a:rPr lang="en-US" smtClean="0"/>
              <a:t>Click to edit Master title style</a:t>
            </a:r>
            <a:endParaRPr lang="el-G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Tree>
    <p:extLst>
      <p:ext uri="{BB962C8B-B14F-4D97-AF65-F5344CB8AC3E}">
        <p14:creationId xmlns:p14="http://schemas.microsoft.com/office/powerpoint/2010/main" val="236911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85606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86733" y="246063"/>
            <a:ext cx="246221" cy="5846762"/>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4029" y="246063"/>
            <a:ext cx="6732588"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58090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3"/>
            <a:ext cx="8420100" cy="246221"/>
          </a:xfrm>
        </p:spPr>
        <p:txBody>
          <a:bodyPr/>
          <a:lstStyle/>
          <a:p>
            <a:r>
              <a:rPr lang="en-US" smtClean="0"/>
              <a:t>Click to edit Master title style</a:t>
            </a:r>
            <a:endParaRPr lang="el-G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Tree>
    <p:extLst>
      <p:ext uri="{BB962C8B-B14F-4D97-AF65-F5344CB8AC3E}">
        <p14:creationId xmlns:p14="http://schemas.microsoft.com/office/powerpoint/2010/main" val="390569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03805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1"/>
            <a:ext cx="8420100" cy="1231106"/>
          </a:xfrm>
        </p:spPr>
        <p:txBody>
          <a:bodyPr/>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4300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4029" y="981075"/>
            <a:ext cx="4405313"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011738" y="981075"/>
            <a:ext cx="440531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155157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5"/>
            <a:ext cx="8915400" cy="246221"/>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503238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60995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24735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27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4" y="819554"/>
            <a:ext cx="3259138" cy="615553"/>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873499" y="27305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95304"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878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82648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5059568"/>
            <a:ext cx="5943600" cy="307777"/>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5564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92711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86733" y="246063"/>
            <a:ext cx="246221" cy="5846762"/>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4029" y="246063"/>
            <a:ext cx="6732588"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13170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1"/>
            <a:ext cx="8420100" cy="1231106"/>
          </a:xfrm>
        </p:spPr>
        <p:txBody>
          <a:bodyPr/>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5595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4029" y="981075"/>
            <a:ext cx="4405313"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011738" y="981075"/>
            <a:ext cx="440531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142169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5"/>
            <a:ext cx="8915400" cy="246221"/>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503238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424437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83738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47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4" y="819554"/>
            <a:ext cx="3259138" cy="615553"/>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873499" y="27305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95304"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628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5059568"/>
            <a:ext cx="5943600" cy="307777"/>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0379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5"/>
          <p:cNvGrpSpPr>
            <a:grpSpLocks/>
          </p:cNvGrpSpPr>
          <p:nvPr userDrawn="1"/>
        </p:nvGrpSpPr>
        <p:grpSpPr bwMode="auto">
          <a:xfrm>
            <a:off x="368300" y="1587500"/>
            <a:ext cx="9601200" cy="5257800"/>
            <a:chOff x="96" y="864"/>
            <a:chExt cx="6048" cy="3312"/>
          </a:xfrm>
        </p:grpSpPr>
        <p:grpSp>
          <p:nvGrpSpPr>
            <p:cNvPr id="1033" name="Group 10"/>
            <p:cNvGrpSpPr>
              <a:grpSpLocks/>
            </p:cNvGrpSpPr>
            <p:nvPr/>
          </p:nvGrpSpPr>
          <p:grpSpPr bwMode="auto">
            <a:xfrm>
              <a:off x="96" y="864"/>
              <a:ext cx="6048" cy="3312"/>
              <a:chOff x="96" y="864"/>
              <a:chExt cx="6048" cy="3312"/>
            </a:xfrm>
          </p:grpSpPr>
          <p:sp>
            <p:nvSpPr>
              <p:cNvPr id="1035" name="Line 11"/>
              <p:cNvSpPr>
                <a:spLocks noChangeShapeType="1"/>
              </p:cNvSpPr>
              <p:nvPr/>
            </p:nvSpPr>
            <p:spPr bwMode="auto">
              <a:xfrm>
                <a:off x="96" y="1008"/>
                <a:ext cx="604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036" name="Line 12"/>
              <p:cNvSpPr>
                <a:spLocks noChangeShapeType="1"/>
              </p:cNvSpPr>
              <p:nvPr/>
            </p:nvSpPr>
            <p:spPr bwMode="auto">
              <a:xfrm>
                <a:off x="96" y="3936"/>
                <a:ext cx="604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037" name="Line 13"/>
              <p:cNvSpPr>
                <a:spLocks noChangeShapeType="1"/>
              </p:cNvSpPr>
              <p:nvPr/>
            </p:nvSpPr>
            <p:spPr bwMode="auto">
              <a:xfrm flipV="1">
                <a:off x="240" y="864"/>
                <a:ext cx="0" cy="3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038" name="Line 14"/>
              <p:cNvSpPr>
                <a:spLocks noChangeShapeType="1"/>
              </p:cNvSpPr>
              <p:nvPr/>
            </p:nvSpPr>
            <p:spPr bwMode="auto">
              <a:xfrm flipV="1">
                <a:off x="6000" y="864"/>
                <a:ext cx="0" cy="3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sp>
          <p:nvSpPr>
            <p:cNvPr id="1034" name="Line 24"/>
            <p:cNvSpPr>
              <a:spLocks noChangeShapeType="1"/>
            </p:cNvSpPr>
            <p:nvPr userDrawn="1"/>
          </p:nvSpPr>
          <p:spPr bwMode="auto">
            <a:xfrm flipH="1">
              <a:off x="96" y="1344"/>
              <a:ext cx="14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lIns="90000" tIns="46800" rIns="90000" bIns="46800" anchor="ctr"/>
            <a:lstStyle/>
            <a:p>
              <a:endParaRPr lang="en-US"/>
            </a:p>
          </p:txBody>
        </p:sp>
      </p:grpSp>
      <p:sp>
        <p:nvSpPr>
          <p:cNvPr id="1027" name="Rectangle 2"/>
          <p:cNvSpPr>
            <a:spLocks noGrp="1" noChangeArrowheads="1"/>
          </p:cNvSpPr>
          <p:nvPr>
            <p:ph type="body" idx="1"/>
          </p:nvPr>
        </p:nvSpPr>
        <p:spPr bwMode="auto">
          <a:xfrm>
            <a:off x="454025" y="981075"/>
            <a:ext cx="8963025" cy="511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91440" rIns="9144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3"/>
          <p:cNvSpPr>
            <a:spLocks noGrp="1" noChangeArrowheads="1"/>
          </p:cNvSpPr>
          <p:nvPr>
            <p:ph type="title"/>
          </p:nvPr>
        </p:nvSpPr>
        <p:spPr bwMode="auto">
          <a:xfrm>
            <a:off x="481013" y="246063"/>
            <a:ext cx="9151937"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p>
            <a:pPr lvl="0"/>
            <a:r>
              <a:rPr lang="en-GB" smtClean="0"/>
              <a:t>Click to edit Master title style</a:t>
            </a:r>
          </a:p>
        </p:txBody>
      </p:sp>
      <p:sp>
        <p:nvSpPr>
          <p:cNvPr id="1029" name="Rectangle 8"/>
          <p:cNvSpPr>
            <a:spLocks noChangeArrowheads="1"/>
          </p:cNvSpPr>
          <p:nvPr userDrawn="1"/>
        </p:nvSpPr>
        <p:spPr bwMode="auto">
          <a:xfrm>
            <a:off x="9404350" y="6524625"/>
            <a:ext cx="3365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lstStyle/>
          <a:p>
            <a:pPr algn="r"/>
            <a:fld id="{8EC91E95-2A19-48F9-A5DB-910C7773F0EA}" type="slidenum">
              <a:rPr lang="en-GB" sz="1000" b="0" smtClean="0">
                <a:solidFill>
                  <a:schemeClr val="tx1"/>
                </a:solidFill>
              </a:rPr>
              <a:t>‹#›</a:t>
            </a:fld>
            <a:endParaRPr lang="en-GB" sz="1000" b="0" dirty="0">
              <a:solidFill>
                <a:schemeClr val="tx1"/>
              </a:solidFill>
            </a:endParaRPr>
          </a:p>
        </p:txBody>
      </p:sp>
      <p:sp>
        <p:nvSpPr>
          <p:cNvPr id="1030" name="Rectangle 17"/>
          <p:cNvSpPr>
            <a:spLocks noChangeArrowheads="1"/>
          </p:cNvSpPr>
          <p:nvPr userDrawn="1"/>
        </p:nvSpPr>
        <p:spPr bwMode="auto">
          <a:xfrm>
            <a:off x="73025" y="82550"/>
            <a:ext cx="323850" cy="825500"/>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31" name="Rectangle 18"/>
          <p:cNvSpPr>
            <a:spLocks noChangeArrowheads="1"/>
          </p:cNvSpPr>
          <p:nvPr userDrawn="1"/>
        </p:nvSpPr>
        <p:spPr bwMode="auto">
          <a:xfrm>
            <a:off x="1423988" y="6524625"/>
            <a:ext cx="7921625" cy="217488"/>
          </a:xfrm>
          <a:prstGeom prst="rect">
            <a:avLst/>
          </a:prstGeom>
          <a:solidFill>
            <a:srgbClr val="96969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eaLnBrk="1" hangingPunct="1"/>
            <a:r>
              <a:rPr lang="en-GB" sz="600" dirty="0"/>
              <a:t>© </a:t>
            </a:r>
            <a:r>
              <a:rPr lang="en-GB" sz="600" dirty="0" smtClean="0"/>
              <a:t>2016 </a:t>
            </a:r>
            <a:r>
              <a:rPr lang="en-GB" sz="600" dirty="0"/>
              <a:t>Planet S.A. - Confidential</a:t>
            </a:r>
            <a:endParaRPr lang="el-GR" sz="600" dirty="0"/>
          </a:p>
        </p:txBody>
      </p:sp>
      <p:pic>
        <p:nvPicPr>
          <p:cNvPr id="1032" name="Picture 19" descr="planetey"/>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025" y="6459538"/>
            <a:ext cx="151288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1600" b="1">
          <a:solidFill>
            <a:schemeClr val="tx1"/>
          </a:solidFill>
          <a:latin typeface="+mj-lt"/>
          <a:ea typeface="+mj-ea"/>
          <a:cs typeface="+mj-cs"/>
        </a:defRPr>
      </a:lvl1pPr>
      <a:lvl2pPr algn="l" rtl="0" eaLnBrk="0" fontAlgn="base" hangingPunct="0">
        <a:spcBef>
          <a:spcPct val="0"/>
        </a:spcBef>
        <a:spcAft>
          <a:spcPct val="0"/>
        </a:spcAft>
        <a:defRPr sz="1600" b="1">
          <a:solidFill>
            <a:schemeClr val="tx1"/>
          </a:solidFill>
          <a:latin typeface="Arial" charset="0"/>
          <a:ea typeface="ＭＳ Ｐゴシック" charset="-128"/>
        </a:defRPr>
      </a:lvl2pPr>
      <a:lvl3pPr algn="l" rtl="0" eaLnBrk="0" fontAlgn="base" hangingPunct="0">
        <a:spcBef>
          <a:spcPct val="0"/>
        </a:spcBef>
        <a:spcAft>
          <a:spcPct val="0"/>
        </a:spcAft>
        <a:defRPr sz="1600" b="1">
          <a:solidFill>
            <a:schemeClr val="tx1"/>
          </a:solidFill>
          <a:latin typeface="Arial" charset="0"/>
          <a:ea typeface="ＭＳ Ｐゴシック" charset="-128"/>
        </a:defRPr>
      </a:lvl3pPr>
      <a:lvl4pPr algn="l" rtl="0" eaLnBrk="0" fontAlgn="base" hangingPunct="0">
        <a:spcBef>
          <a:spcPct val="0"/>
        </a:spcBef>
        <a:spcAft>
          <a:spcPct val="0"/>
        </a:spcAft>
        <a:defRPr sz="1600" b="1">
          <a:solidFill>
            <a:schemeClr val="tx1"/>
          </a:solidFill>
          <a:latin typeface="Arial" charset="0"/>
          <a:ea typeface="ＭＳ Ｐゴシック" charset="-128"/>
        </a:defRPr>
      </a:lvl4pPr>
      <a:lvl5pPr algn="l" rtl="0" eaLnBrk="0" fontAlgn="base" hangingPunct="0">
        <a:spcBef>
          <a:spcPct val="0"/>
        </a:spcBef>
        <a:spcAft>
          <a:spcPct val="0"/>
        </a:spcAft>
        <a:defRPr sz="1600" b="1">
          <a:solidFill>
            <a:schemeClr val="tx1"/>
          </a:solidFill>
          <a:latin typeface="Arial" charset="0"/>
          <a:ea typeface="ＭＳ Ｐゴシック" charset="-128"/>
        </a:defRPr>
      </a:lvl5pPr>
      <a:lvl6pPr marL="457200" algn="l" rtl="0" eaLnBrk="0" fontAlgn="base" hangingPunct="0">
        <a:spcBef>
          <a:spcPct val="0"/>
        </a:spcBef>
        <a:spcAft>
          <a:spcPct val="0"/>
        </a:spcAft>
        <a:defRPr sz="1600" b="1">
          <a:solidFill>
            <a:schemeClr val="tx1"/>
          </a:solidFill>
          <a:latin typeface="Arial" charset="0"/>
          <a:ea typeface="ＭＳ Ｐゴシック" charset="-128"/>
        </a:defRPr>
      </a:lvl6pPr>
      <a:lvl7pPr marL="914400" algn="l" rtl="0" eaLnBrk="0" fontAlgn="base" hangingPunct="0">
        <a:spcBef>
          <a:spcPct val="0"/>
        </a:spcBef>
        <a:spcAft>
          <a:spcPct val="0"/>
        </a:spcAft>
        <a:defRPr sz="1600" b="1">
          <a:solidFill>
            <a:schemeClr val="tx1"/>
          </a:solidFill>
          <a:latin typeface="Arial" charset="0"/>
          <a:ea typeface="ＭＳ Ｐゴシック" charset="-128"/>
        </a:defRPr>
      </a:lvl7pPr>
      <a:lvl8pPr marL="1371600" algn="l" rtl="0" eaLnBrk="0" fontAlgn="base" hangingPunct="0">
        <a:spcBef>
          <a:spcPct val="0"/>
        </a:spcBef>
        <a:spcAft>
          <a:spcPct val="0"/>
        </a:spcAft>
        <a:defRPr sz="1600" b="1">
          <a:solidFill>
            <a:schemeClr val="tx1"/>
          </a:solidFill>
          <a:latin typeface="Arial" charset="0"/>
          <a:ea typeface="ＭＳ Ｐゴシック" charset="-128"/>
        </a:defRPr>
      </a:lvl8pPr>
      <a:lvl9pPr marL="1828800" algn="l" rtl="0" eaLnBrk="0" fontAlgn="base" hangingPunct="0">
        <a:spcBef>
          <a:spcPct val="0"/>
        </a:spcBef>
        <a:spcAft>
          <a:spcPct val="0"/>
        </a:spcAft>
        <a:defRPr sz="1600" b="1">
          <a:solidFill>
            <a:schemeClr val="tx1"/>
          </a:solidFill>
          <a:latin typeface="Arial" charset="0"/>
          <a:ea typeface="ＭＳ Ｐゴシック" charset="-128"/>
        </a:defRPr>
      </a:lvl9pPr>
    </p:titleStyle>
    <p:bodyStyle>
      <a:lvl1pPr marL="342900" indent="-342900" algn="l" defTabSz="900113" rtl="0" eaLnBrk="0" fontAlgn="base" hangingPunct="0">
        <a:spcBef>
          <a:spcPts val="1500"/>
        </a:spcBef>
        <a:spcAft>
          <a:spcPct val="0"/>
        </a:spcAft>
        <a:buClr>
          <a:schemeClr val="tx1"/>
        </a:buClr>
        <a:buFont typeface="Wingdings" pitchFamily="2" charset="2"/>
        <a:defRPr sz="1400">
          <a:solidFill>
            <a:schemeClr val="tx1"/>
          </a:solidFill>
          <a:latin typeface="+mn-lt"/>
          <a:ea typeface="+mn-ea"/>
          <a:cs typeface="+mn-cs"/>
        </a:defRPr>
      </a:lvl1pPr>
      <a:lvl2pPr marL="536575" indent="-177800" algn="l" defTabSz="900113" rtl="0" eaLnBrk="0" fontAlgn="base" hangingPunct="0">
        <a:spcBef>
          <a:spcPts val="1000"/>
        </a:spcBef>
        <a:spcAft>
          <a:spcPct val="0"/>
        </a:spcAft>
        <a:buClr>
          <a:schemeClr val="tx1"/>
        </a:buClr>
        <a:buFont typeface="Wingdings" pitchFamily="2" charset="2"/>
        <a:buChar char="n"/>
        <a:defRPr sz="1400">
          <a:solidFill>
            <a:schemeClr val="tx1"/>
          </a:solidFill>
          <a:latin typeface="+mn-lt"/>
          <a:ea typeface="+mn-ea"/>
        </a:defRPr>
      </a:lvl2pPr>
      <a:lvl3pPr marL="900113" indent="-184150" algn="l" defTabSz="900113" rtl="0" eaLnBrk="0" fontAlgn="base" hangingPunct="0">
        <a:spcBef>
          <a:spcPts val="500"/>
        </a:spcBef>
        <a:spcAft>
          <a:spcPct val="0"/>
        </a:spcAft>
        <a:buClr>
          <a:schemeClr val="tx1"/>
        </a:buClr>
        <a:buFont typeface="Arial" charset="0"/>
        <a:buChar char="–"/>
        <a:defRPr sz="1400">
          <a:solidFill>
            <a:schemeClr val="tx1"/>
          </a:solidFill>
          <a:latin typeface="+mn-lt"/>
          <a:ea typeface="+mn-ea"/>
        </a:defRPr>
      </a:lvl3pPr>
      <a:lvl4pPr marL="1257300" indent="-177800" algn="l" defTabSz="900113" rtl="0" eaLnBrk="0" fontAlgn="base" hangingPunct="0">
        <a:spcBef>
          <a:spcPts val="500"/>
        </a:spcBef>
        <a:spcAft>
          <a:spcPct val="0"/>
        </a:spcAft>
        <a:buClr>
          <a:schemeClr val="tx1"/>
        </a:buClr>
        <a:buFont typeface="Arial" charset="0"/>
        <a:buChar char="–"/>
        <a:defRPr sz="1400">
          <a:solidFill>
            <a:schemeClr val="tx1"/>
          </a:solidFill>
          <a:latin typeface="+mn-lt"/>
          <a:ea typeface="+mn-ea"/>
        </a:defRPr>
      </a:lvl4pPr>
      <a:lvl5pPr marL="1436688" indent="392113" algn="l" defTabSz="900113" rtl="0" eaLnBrk="0" fontAlgn="base" hangingPunct="0">
        <a:spcBef>
          <a:spcPts val="500"/>
        </a:spcBef>
        <a:spcAft>
          <a:spcPct val="0"/>
        </a:spcAft>
        <a:buClr>
          <a:schemeClr val="tx1"/>
        </a:buClr>
        <a:buFont typeface="Arial" charset="0"/>
        <a:defRPr sz="1400">
          <a:solidFill>
            <a:schemeClr val="tx1"/>
          </a:solidFill>
          <a:latin typeface="+mn-lt"/>
          <a:ea typeface="+mn-ea"/>
        </a:defRPr>
      </a:lvl5pPr>
      <a:lvl6pPr marL="1893888" algn="l" defTabSz="900113" rtl="0" eaLnBrk="0" fontAlgn="base" hangingPunct="0">
        <a:spcBef>
          <a:spcPts val="500"/>
        </a:spcBef>
        <a:spcAft>
          <a:spcPct val="0"/>
        </a:spcAft>
        <a:buClr>
          <a:schemeClr val="tx1"/>
        </a:buClr>
        <a:buFont typeface="Arial" charset="0"/>
        <a:defRPr sz="1400">
          <a:solidFill>
            <a:schemeClr val="tx1"/>
          </a:solidFill>
          <a:latin typeface="+mn-lt"/>
          <a:ea typeface="+mn-ea"/>
        </a:defRPr>
      </a:lvl6pPr>
      <a:lvl7pPr marL="2351088" algn="l" defTabSz="900113" rtl="0" eaLnBrk="0" fontAlgn="base" hangingPunct="0">
        <a:spcBef>
          <a:spcPts val="500"/>
        </a:spcBef>
        <a:spcAft>
          <a:spcPct val="0"/>
        </a:spcAft>
        <a:buClr>
          <a:schemeClr val="tx1"/>
        </a:buClr>
        <a:buFont typeface="Arial" charset="0"/>
        <a:defRPr sz="1400">
          <a:solidFill>
            <a:schemeClr val="tx1"/>
          </a:solidFill>
          <a:latin typeface="+mn-lt"/>
          <a:ea typeface="+mn-ea"/>
        </a:defRPr>
      </a:lvl7pPr>
      <a:lvl8pPr marL="2808288" algn="l" defTabSz="900113" rtl="0" eaLnBrk="0" fontAlgn="base" hangingPunct="0">
        <a:spcBef>
          <a:spcPts val="500"/>
        </a:spcBef>
        <a:spcAft>
          <a:spcPct val="0"/>
        </a:spcAft>
        <a:buClr>
          <a:schemeClr val="tx1"/>
        </a:buClr>
        <a:buFont typeface="Arial" charset="0"/>
        <a:defRPr sz="1400">
          <a:solidFill>
            <a:schemeClr val="tx1"/>
          </a:solidFill>
          <a:latin typeface="+mn-lt"/>
          <a:ea typeface="+mn-ea"/>
        </a:defRPr>
      </a:lvl8pPr>
      <a:lvl9pPr marL="3265488" algn="l" defTabSz="900113" rtl="0" eaLnBrk="0" fontAlgn="base" hangingPunct="0">
        <a:spcBef>
          <a:spcPts val="500"/>
        </a:spcBef>
        <a:spcAft>
          <a:spcPct val="0"/>
        </a:spcAft>
        <a:buClr>
          <a:schemeClr val="tx1"/>
        </a:buClr>
        <a:buFont typeface="Arial" charset="0"/>
        <a:defRPr sz="1400">
          <a:solidFill>
            <a:schemeClr val="tx1"/>
          </a:solidFill>
          <a:latin typeface="+mn-lt"/>
          <a:ea typeface="+mn-ea"/>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5"/>
          <p:cNvGrpSpPr>
            <a:grpSpLocks/>
          </p:cNvGrpSpPr>
          <p:nvPr userDrawn="1"/>
        </p:nvGrpSpPr>
        <p:grpSpPr bwMode="auto">
          <a:xfrm>
            <a:off x="368300" y="1587500"/>
            <a:ext cx="9601200" cy="5257800"/>
            <a:chOff x="96" y="864"/>
            <a:chExt cx="6048" cy="3312"/>
          </a:xfrm>
        </p:grpSpPr>
        <p:grpSp>
          <p:nvGrpSpPr>
            <p:cNvPr id="2057" name="Group 10"/>
            <p:cNvGrpSpPr>
              <a:grpSpLocks/>
            </p:cNvGrpSpPr>
            <p:nvPr/>
          </p:nvGrpSpPr>
          <p:grpSpPr bwMode="auto">
            <a:xfrm>
              <a:off x="96" y="864"/>
              <a:ext cx="6048" cy="3312"/>
              <a:chOff x="96" y="864"/>
              <a:chExt cx="6048" cy="3312"/>
            </a:xfrm>
          </p:grpSpPr>
          <p:sp>
            <p:nvSpPr>
              <p:cNvPr id="2059" name="Line 11"/>
              <p:cNvSpPr>
                <a:spLocks noChangeShapeType="1"/>
              </p:cNvSpPr>
              <p:nvPr/>
            </p:nvSpPr>
            <p:spPr bwMode="auto">
              <a:xfrm>
                <a:off x="96" y="1008"/>
                <a:ext cx="604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060" name="Line 12"/>
              <p:cNvSpPr>
                <a:spLocks noChangeShapeType="1"/>
              </p:cNvSpPr>
              <p:nvPr/>
            </p:nvSpPr>
            <p:spPr bwMode="auto">
              <a:xfrm>
                <a:off x="96" y="3936"/>
                <a:ext cx="604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061" name="Line 13"/>
              <p:cNvSpPr>
                <a:spLocks noChangeShapeType="1"/>
              </p:cNvSpPr>
              <p:nvPr/>
            </p:nvSpPr>
            <p:spPr bwMode="auto">
              <a:xfrm flipV="1">
                <a:off x="240" y="864"/>
                <a:ext cx="0" cy="3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062" name="Line 14"/>
              <p:cNvSpPr>
                <a:spLocks noChangeShapeType="1"/>
              </p:cNvSpPr>
              <p:nvPr/>
            </p:nvSpPr>
            <p:spPr bwMode="auto">
              <a:xfrm flipV="1">
                <a:off x="6000" y="864"/>
                <a:ext cx="0" cy="3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sp>
          <p:nvSpPr>
            <p:cNvPr id="2058" name="Line 24"/>
            <p:cNvSpPr>
              <a:spLocks noChangeShapeType="1"/>
            </p:cNvSpPr>
            <p:nvPr userDrawn="1"/>
          </p:nvSpPr>
          <p:spPr bwMode="auto">
            <a:xfrm flipH="1">
              <a:off x="96" y="1344"/>
              <a:ext cx="14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lIns="90000" tIns="46800" rIns="90000" bIns="46800" anchor="ctr"/>
            <a:lstStyle/>
            <a:p>
              <a:endParaRPr lang="en-US"/>
            </a:p>
          </p:txBody>
        </p:sp>
      </p:grpSp>
      <p:sp>
        <p:nvSpPr>
          <p:cNvPr id="2051" name="Rectangle 2"/>
          <p:cNvSpPr>
            <a:spLocks noGrp="1" noChangeArrowheads="1"/>
          </p:cNvSpPr>
          <p:nvPr>
            <p:ph type="body" idx="1"/>
          </p:nvPr>
        </p:nvSpPr>
        <p:spPr bwMode="auto">
          <a:xfrm>
            <a:off x="454025" y="981075"/>
            <a:ext cx="8963025" cy="511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91440" rIns="91440" bIns="0" numCol="1" anchor="t" anchorCtr="0" compatLnSpc="1">
            <a:prstTxWarp prst="textNoShape">
              <a:avLst/>
            </a:prstTxWarp>
          </a:bodyPr>
          <a:lstStyle/>
          <a:p>
            <a:pPr lvl="0"/>
            <a:r>
              <a:rPr lang="en-GB" altLang="el-GR" smtClean="0"/>
              <a:t>Click to edit Master text styles</a:t>
            </a:r>
          </a:p>
          <a:p>
            <a:pPr lvl="1"/>
            <a:r>
              <a:rPr lang="en-GB" altLang="el-GR" smtClean="0"/>
              <a:t>Second level</a:t>
            </a:r>
          </a:p>
          <a:p>
            <a:pPr lvl="2"/>
            <a:r>
              <a:rPr lang="en-GB" altLang="el-GR" smtClean="0"/>
              <a:t>Third level</a:t>
            </a:r>
          </a:p>
          <a:p>
            <a:pPr lvl="3"/>
            <a:r>
              <a:rPr lang="en-GB" altLang="el-GR" smtClean="0"/>
              <a:t>Fourth level</a:t>
            </a:r>
          </a:p>
          <a:p>
            <a:pPr lvl="4"/>
            <a:r>
              <a:rPr lang="en-GB" altLang="el-GR" smtClean="0"/>
              <a:t>Fifth level</a:t>
            </a:r>
          </a:p>
        </p:txBody>
      </p:sp>
      <p:sp>
        <p:nvSpPr>
          <p:cNvPr id="2052" name="Rectangle 3"/>
          <p:cNvSpPr>
            <a:spLocks noGrp="1" noChangeArrowheads="1"/>
          </p:cNvSpPr>
          <p:nvPr>
            <p:ph type="title"/>
          </p:nvPr>
        </p:nvSpPr>
        <p:spPr bwMode="auto">
          <a:xfrm>
            <a:off x="481013" y="246063"/>
            <a:ext cx="9151937"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p>
            <a:pPr lvl="0"/>
            <a:r>
              <a:rPr lang="en-GB" altLang="el-GR" smtClean="0"/>
              <a:t>Click to edit Master title style</a:t>
            </a:r>
          </a:p>
        </p:txBody>
      </p:sp>
      <p:sp>
        <p:nvSpPr>
          <p:cNvPr id="1029" name="Rectangle 8"/>
          <p:cNvSpPr>
            <a:spLocks noChangeArrowheads="1"/>
          </p:cNvSpPr>
          <p:nvPr userDrawn="1"/>
        </p:nvSpPr>
        <p:spPr bwMode="auto">
          <a:xfrm>
            <a:off x="9404350" y="6524625"/>
            <a:ext cx="3365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r">
              <a:defRPr/>
            </a:pPr>
            <a:fld id="{2E06D9F3-E6D6-4B12-B024-332805E339F7}" type="slidenum">
              <a:rPr lang="en-GB" altLang="el-GR" sz="1000" b="0">
                <a:solidFill>
                  <a:srgbClr val="000000"/>
                </a:solidFill>
              </a:rPr>
              <a:pPr algn="r">
                <a:defRPr/>
              </a:pPr>
              <a:t>‹#›</a:t>
            </a:fld>
            <a:endParaRPr lang="en-GB" altLang="el-GR" sz="1000" b="0" dirty="0">
              <a:solidFill>
                <a:srgbClr val="000000"/>
              </a:solidFill>
            </a:endParaRPr>
          </a:p>
        </p:txBody>
      </p:sp>
      <p:sp>
        <p:nvSpPr>
          <p:cNvPr id="1030" name="Rectangle 17"/>
          <p:cNvSpPr>
            <a:spLocks noChangeArrowheads="1"/>
          </p:cNvSpPr>
          <p:nvPr userDrawn="1"/>
        </p:nvSpPr>
        <p:spPr bwMode="auto">
          <a:xfrm>
            <a:off x="73025" y="82550"/>
            <a:ext cx="323850" cy="825500"/>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defRPr/>
            </a:pPr>
            <a:endParaRPr lang="el-GR" altLang="el-GR">
              <a:solidFill>
                <a:srgbClr val="FFFFFF"/>
              </a:solidFill>
            </a:endParaRPr>
          </a:p>
        </p:txBody>
      </p:sp>
      <p:sp>
        <p:nvSpPr>
          <p:cNvPr id="1031" name="Rectangle 18"/>
          <p:cNvSpPr>
            <a:spLocks noChangeArrowheads="1"/>
          </p:cNvSpPr>
          <p:nvPr userDrawn="1"/>
        </p:nvSpPr>
        <p:spPr bwMode="auto">
          <a:xfrm>
            <a:off x="1423988" y="6524625"/>
            <a:ext cx="7921625" cy="217488"/>
          </a:xfrm>
          <a:prstGeom prst="rect">
            <a:avLst/>
          </a:prstGeom>
          <a:solidFill>
            <a:srgbClr val="96969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r" eaLnBrk="1" hangingPunct="1">
              <a:defRPr/>
            </a:pPr>
            <a:r>
              <a:rPr lang="en-GB" altLang="el-GR" sz="600" dirty="0">
                <a:solidFill>
                  <a:srgbClr val="FFFFFF"/>
                </a:solidFill>
              </a:rPr>
              <a:t>© </a:t>
            </a:r>
            <a:r>
              <a:rPr lang="en-GB" altLang="el-GR" sz="600" dirty="0" smtClean="0">
                <a:solidFill>
                  <a:srgbClr val="FFFFFF"/>
                </a:solidFill>
              </a:rPr>
              <a:t>2016 </a:t>
            </a:r>
            <a:r>
              <a:rPr lang="en-GB" altLang="el-GR" sz="600" dirty="0">
                <a:solidFill>
                  <a:srgbClr val="FFFFFF"/>
                </a:solidFill>
              </a:rPr>
              <a:t>Planet S.A. - Confidential</a:t>
            </a:r>
            <a:endParaRPr lang="el-GR" altLang="el-GR" sz="600" dirty="0">
              <a:solidFill>
                <a:srgbClr val="FFFFFF"/>
              </a:solidFill>
            </a:endParaRPr>
          </a:p>
        </p:txBody>
      </p:sp>
      <p:pic>
        <p:nvPicPr>
          <p:cNvPr id="2056" name="Picture 19" descr="planetey"/>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025" y="6459538"/>
            <a:ext cx="151288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1600" b="1">
          <a:solidFill>
            <a:schemeClr val="tx1"/>
          </a:solidFill>
          <a:latin typeface="+mj-lt"/>
          <a:ea typeface="+mj-ea"/>
          <a:cs typeface="+mj-cs"/>
        </a:defRPr>
      </a:lvl1pPr>
      <a:lvl2pPr algn="l" rtl="0" eaLnBrk="0" fontAlgn="base" hangingPunct="0">
        <a:spcBef>
          <a:spcPct val="0"/>
        </a:spcBef>
        <a:spcAft>
          <a:spcPct val="0"/>
        </a:spcAft>
        <a:defRPr sz="1600" b="1">
          <a:solidFill>
            <a:schemeClr val="tx1"/>
          </a:solidFill>
          <a:latin typeface="Arial" charset="0"/>
          <a:ea typeface="ＭＳ Ｐゴシック" charset="-128"/>
        </a:defRPr>
      </a:lvl2pPr>
      <a:lvl3pPr algn="l" rtl="0" eaLnBrk="0" fontAlgn="base" hangingPunct="0">
        <a:spcBef>
          <a:spcPct val="0"/>
        </a:spcBef>
        <a:spcAft>
          <a:spcPct val="0"/>
        </a:spcAft>
        <a:defRPr sz="1600" b="1">
          <a:solidFill>
            <a:schemeClr val="tx1"/>
          </a:solidFill>
          <a:latin typeface="Arial" charset="0"/>
          <a:ea typeface="ＭＳ Ｐゴシック" charset="-128"/>
        </a:defRPr>
      </a:lvl3pPr>
      <a:lvl4pPr algn="l" rtl="0" eaLnBrk="0" fontAlgn="base" hangingPunct="0">
        <a:spcBef>
          <a:spcPct val="0"/>
        </a:spcBef>
        <a:spcAft>
          <a:spcPct val="0"/>
        </a:spcAft>
        <a:defRPr sz="1600" b="1">
          <a:solidFill>
            <a:schemeClr val="tx1"/>
          </a:solidFill>
          <a:latin typeface="Arial" charset="0"/>
          <a:ea typeface="ＭＳ Ｐゴシック" charset="-128"/>
        </a:defRPr>
      </a:lvl4pPr>
      <a:lvl5pPr algn="l" rtl="0" eaLnBrk="0" fontAlgn="base" hangingPunct="0">
        <a:spcBef>
          <a:spcPct val="0"/>
        </a:spcBef>
        <a:spcAft>
          <a:spcPct val="0"/>
        </a:spcAft>
        <a:defRPr sz="1600" b="1">
          <a:solidFill>
            <a:schemeClr val="tx1"/>
          </a:solidFill>
          <a:latin typeface="Arial" charset="0"/>
          <a:ea typeface="ＭＳ Ｐゴシック" charset="-128"/>
        </a:defRPr>
      </a:lvl5pPr>
      <a:lvl6pPr marL="457200" algn="l" rtl="0" eaLnBrk="0" fontAlgn="base" hangingPunct="0">
        <a:spcBef>
          <a:spcPct val="0"/>
        </a:spcBef>
        <a:spcAft>
          <a:spcPct val="0"/>
        </a:spcAft>
        <a:defRPr sz="1600" b="1">
          <a:solidFill>
            <a:schemeClr val="tx1"/>
          </a:solidFill>
          <a:latin typeface="Arial" charset="0"/>
          <a:ea typeface="ＭＳ Ｐゴシック" charset="-128"/>
        </a:defRPr>
      </a:lvl6pPr>
      <a:lvl7pPr marL="914400" algn="l" rtl="0" eaLnBrk="0" fontAlgn="base" hangingPunct="0">
        <a:spcBef>
          <a:spcPct val="0"/>
        </a:spcBef>
        <a:spcAft>
          <a:spcPct val="0"/>
        </a:spcAft>
        <a:defRPr sz="1600" b="1">
          <a:solidFill>
            <a:schemeClr val="tx1"/>
          </a:solidFill>
          <a:latin typeface="Arial" charset="0"/>
          <a:ea typeface="ＭＳ Ｐゴシック" charset="-128"/>
        </a:defRPr>
      </a:lvl7pPr>
      <a:lvl8pPr marL="1371600" algn="l" rtl="0" eaLnBrk="0" fontAlgn="base" hangingPunct="0">
        <a:spcBef>
          <a:spcPct val="0"/>
        </a:spcBef>
        <a:spcAft>
          <a:spcPct val="0"/>
        </a:spcAft>
        <a:defRPr sz="1600" b="1">
          <a:solidFill>
            <a:schemeClr val="tx1"/>
          </a:solidFill>
          <a:latin typeface="Arial" charset="0"/>
          <a:ea typeface="ＭＳ Ｐゴシック" charset="-128"/>
        </a:defRPr>
      </a:lvl8pPr>
      <a:lvl9pPr marL="1828800" algn="l" rtl="0" eaLnBrk="0" fontAlgn="base" hangingPunct="0">
        <a:spcBef>
          <a:spcPct val="0"/>
        </a:spcBef>
        <a:spcAft>
          <a:spcPct val="0"/>
        </a:spcAft>
        <a:defRPr sz="1600" b="1">
          <a:solidFill>
            <a:schemeClr val="tx1"/>
          </a:solidFill>
          <a:latin typeface="Arial" charset="0"/>
          <a:ea typeface="ＭＳ Ｐゴシック" charset="-128"/>
        </a:defRPr>
      </a:lvl9pPr>
    </p:titleStyle>
    <p:bodyStyle>
      <a:lvl1pPr marL="342900" indent="-342900" algn="l" defTabSz="900113" rtl="0" eaLnBrk="0" fontAlgn="base" hangingPunct="0">
        <a:spcBef>
          <a:spcPts val="1500"/>
        </a:spcBef>
        <a:spcAft>
          <a:spcPct val="0"/>
        </a:spcAft>
        <a:buClr>
          <a:schemeClr val="tx1"/>
        </a:buClr>
        <a:buFont typeface="Wingdings" pitchFamily="2" charset="2"/>
        <a:defRPr sz="1400">
          <a:solidFill>
            <a:schemeClr val="tx1"/>
          </a:solidFill>
          <a:latin typeface="+mn-lt"/>
          <a:ea typeface="+mn-ea"/>
          <a:cs typeface="+mn-cs"/>
        </a:defRPr>
      </a:lvl1pPr>
      <a:lvl2pPr marL="536575" indent="-177800" algn="l" defTabSz="900113" rtl="0" eaLnBrk="0" fontAlgn="base" hangingPunct="0">
        <a:spcBef>
          <a:spcPts val="1000"/>
        </a:spcBef>
        <a:spcAft>
          <a:spcPct val="0"/>
        </a:spcAft>
        <a:buClr>
          <a:schemeClr val="tx1"/>
        </a:buClr>
        <a:buFont typeface="Wingdings" pitchFamily="2" charset="2"/>
        <a:buChar char="n"/>
        <a:defRPr sz="1400">
          <a:solidFill>
            <a:schemeClr val="tx1"/>
          </a:solidFill>
          <a:latin typeface="+mn-lt"/>
          <a:ea typeface="+mn-ea"/>
        </a:defRPr>
      </a:lvl2pPr>
      <a:lvl3pPr marL="900113" indent="-184150" algn="l" defTabSz="900113" rtl="0" eaLnBrk="0" fontAlgn="base" hangingPunct="0">
        <a:spcBef>
          <a:spcPts val="500"/>
        </a:spcBef>
        <a:spcAft>
          <a:spcPct val="0"/>
        </a:spcAft>
        <a:buClr>
          <a:schemeClr val="tx1"/>
        </a:buClr>
        <a:buFont typeface="Arial" charset="0"/>
        <a:buChar char="–"/>
        <a:defRPr sz="1400">
          <a:solidFill>
            <a:schemeClr val="tx1"/>
          </a:solidFill>
          <a:latin typeface="+mn-lt"/>
          <a:ea typeface="+mn-ea"/>
        </a:defRPr>
      </a:lvl3pPr>
      <a:lvl4pPr marL="1257300" indent="-177800" algn="l" defTabSz="900113" rtl="0" eaLnBrk="0" fontAlgn="base" hangingPunct="0">
        <a:spcBef>
          <a:spcPts val="500"/>
        </a:spcBef>
        <a:spcAft>
          <a:spcPct val="0"/>
        </a:spcAft>
        <a:buClr>
          <a:schemeClr val="tx1"/>
        </a:buClr>
        <a:buFont typeface="Arial" charset="0"/>
        <a:buChar char="–"/>
        <a:defRPr sz="1400">
          <a:solidFill>
            <a:schemeClr val="tx1"/>
          </a:solidFill>
          <a:latin typeface="+mn-lt"/>
          <a:ea typeface="+mn-ea"/>
        </a:defRPr>
      </a:lvl4pPr>
      <a:lvl5pPr marL="1436688" indent="392113" algn="l" defTabSz="900113" rtl="0" eaLnBrk="0" fontAlgn="base" hangingPunct="0">
        <a:spcBef>
          <a:spcPts val="500"/>
        </a:spcBef>
        <a:spcAft>
          <a:spcPct val="0"/>
        </a:spcAft>
        <a:buClr>
          <a:schemeClr val="tx1"/>
        </a:buClr>
        <a:buFont typeface="Arial" charset="0"/>
        <a:defRPr sz="1400">
          <a:solidFill>
            <a:schemeClr val="tx1"/>
          </a:solidFill>
          <a:latin typeface="+mn-lt"/>
          <a:ea typeface="+mn-ea"/>
        </a:defRPr>
      </a:lvl5pPr>
      <a:lvl6pPr marL="1893888" algn="l" defTabSz="900113" rtl="0" eaLnBrk="0" fontAlgn="base" hangingPunct="0">
        <a:spcBef>
          <a:spcPts val="500"/>
        </a:spcBef>
        <a:spcAft>
          <a:spcPct val="0"/>
        </a:spcAft>
        <a:buClr>
          <a:schemeClr val="tx1"/>
        </a:buClr>
        <a:buFont typeface="Arial" charset="0"/>
        <a:defRPr sz="1400">
          <a:solidFill>
            <a:schemeClr val="tx1"/>
          </a:solidFill>
          <a:latin typeface="+mn-lt"/>
          <a:ea typeface="+mn-ea"/>
        </a:defRPr>
      </a:lvl6pPr>
      <a:lvl7pPr marL="2351088" algn="l" defTabSz="900113" rtl="0" eaLnBrk="0" fontAlgn="base" hangingPunct="0">
        <a:spcBef>
          <a:spcPts val="500"/>
        </a:spcBef>
        <a:spcAft>
          <a:spcPct val="0"/>
        </a:spcAft>
        <a:buClr>
          <a:schemeClr val="tx1"/>
        </a:buClr>
        <a:buFont typeface="Arial" charset="0"/>
        <a:defRPr sz="1400">
          <a:solidFill>
            <a:schemeClr val="tx1"/>
          </a:solidFill>
          <a:latin typeface="+mn-lt"/>
          <a:ea typeface="+mn-ea"/>
        </a:defRPr>
      </a:lvl7pPr>
      <a:lvl8pPr marL="2808288" algn="l" defTabSz="900113" rtl="0" eaLnBrk="0" fontAlgn="base" hangingPunct="0">
        <a:spcBef>
          <a:spcPts val="500"/>
        </a:spcBef>
        <a:spcAft>
          <a:spcPct val="0"/>
        </a:spcAft>
        <a:buClr>
          <a:schemeClr val="tx1"/>
        </a:buClr>
        <a:buFont typeface="Arial" charset="0"/>
        <a:defRPr sz="1400">
          <a:solidFill>
            <a:schemeClr val="tx1"/>
          </a:solidFill>
          <a:latin typeface="+mn-lt"/>
          <a:ea typeface="+mn-ea"/>
        </a:defRPr>
      </a:lvl8pPr>
      <a:lvl9pPr marL="3265488" algn="l" defTabSz="900113" rtl="0" eaLnBrk="0" fontAlgn="base" hangingPunct="0">
        <a:spcBef>
          <a:spcPts val="500"/>
        </a:spcBef>
        <a:spcAft>
          <a:spcPct val="0"/>
        </a:spcAft>
        <a:buClr>
          <a:schemeClr val="tx1"/>
        </a:buClr>
        <a:buFont typeface="Arial" charset="0"/>
        <a:defRPr sz="1400">
          <a:solidFill>
            <a:schemeClr val="tx1"/>
          </a:solidFill>
          <a:latin typeface="+mn-lt"/>
          <a:ea typeface="+mn-ea"/>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3.xml"/><Relationship Id="rId7"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www.theopenfund.com/" TargetMode="External"/><Relationship Id="rId4" Type="http://schemas.openxmlformats.org/officeDocument/2006/relationships/hyperlink" Target="https://www.espa.gr/el/Pages/Proclamationsfs.aspx?item=278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www.aephoria.net/" TargetMode="External"/><Relationship Id="rId13" Type="http://schemas.openxmlformats.org/officeDocument/2006/relationships/hyperlink" Target="http://www.bicofattika.gr/" TargetMode="External"/><Relationship Id="rId18" Type="http://schemas.openxmlformats.org/officeDocument/2006/relationships/hyperlink" Target="http://www.synergyproject.gr/" TargetMode="External"/><Relationship Id="rId3" Type="http://schemas.openxmlformats.org/officeDocument/2006/relationships/hyperlink" Target="http://www.iqbility.com/" TargetMode="External"/><Relationship Id="rId21" Type="http://schemas.openxmlformats.org/officeDocument/2006/relationships/hyperlink" Target="http://www.carteco.gr/" TargetMode="External"/><Relationship Id="rId7" Type="http://schemas.openxmlformats.org/officeDocument/2006/relationships/hyperlink" Target="http://www.innovationfarm.eu/" TargetMode="External"/><Relationship Id="rId12" Type="http://schemas.openxmlformats.org/officeDocument/2006/relationships/hyperlink" Target="http://www.velti.com/" TargetMode="External"/><Relationship Id="rId17" Type="http://schemas.openxmlformats.org/officeDocument/2006/relationships/hyperlink" Target="http://www.kukuvagia.com/" TargetMode="External"/><Relationship Id="rId2" Type="http://schemas.openxmlformats.org/officeDocument/2006/relationships/notesSlide" Target="../notesSlides/notesSlide15.xml"/><Relationship Id="rId16" Type="http://schemas.openxmlformats.org/officeDocument/2006/relationships/hyperlink" Target="http://www.colabworkspace.com/" TargetMode="External"/><Relationship Id="rId20" Type="http://schemas.openxmlformats.org/officeDocument/2006/relationships/hyperlink" Target="http://www.attp.gr/" TargetMode="External"/><Relationship Id="rId1" Type="http://schemas.openxmlformats.org/officeDocument/2006/relationships/slideLayout" Target="../slideLayouts/slideLayout2.xml"/><Relationship Id="rId6" Type="http://schemas.openxmlformats.org/officeDocument/2006/relationships/hyperlink" Target="http://www.startigniter.com/" TargetMode="External"/><Relationship Id="rId11" Type="http://schemas.openxmlformats.org/officeDocument/2006/relationships/hyperlink" Target="http://www.microsoftinnovationcenters.com/" TargetMode="External"/><Relationship Id="rId5" Type="http://schemas.openxmlformats.org/officeDocument/2006/relationships/hyperlink" Target="http://www.metavallon.org/" TargetMode="External"/><Relationship Id="rId15" Type="http://schemas.openxmlformats.org/officeDocument/2006/relationships/hyperlink" Target="http://www.regus.gr/" TargetMode="External"/><Relationship Id="rId10" Type="http://schemas.openxmlformats.org/officeDocument/2006/relationships/hyperlink" Target="http://www.neagenia.gr/" TargetMode="External"/><Relationship Id="rId19" Type="http://schemas.openxmlformats.org/officeDocument/2006/relationships/hyperlink" Target="http://www.thefoundation.gr/" TargetMode="External"/><Relationship Id="rId4" Type="http://schemas.openxmlformats.org/officeDocument/2006/relationships/hyperlink" Target="http://www.theegg.gr/" TargetMode="External"/><Relationship Id="rId9" Type="http://schemas.openxmlformats.org/officeDocument/2006/relationships/hyperlink" Target="http://www.industrydisruptors.org/" TargetMode="External"/><Relationship Id="rId14" Type="http://schemas.openxmlformats.org/officeDocument/2006/relationships/hyperlink" Target="http://www.demokritos.g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7.xml"/><Relationship Id="rId7" Type="http://schemas.openxmlformats.org/officeDocument/2006/relationships/hyperlink" Target="http://www.kickstarter.com/"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www.opencircleproject.com/" TargetMode="External"/><Relationship Id="rId5" Type="http://schemas.openxmlformats.org/officeDocument/2006/relationships/hyperlink" Target="http://www.winnersfund.com/" TargetMode="External"/><Relationship Id="rId10" Type="http://schemas.openxmlformats.org/officeDocument/2006/relationships/image" Target="../media/image22.png"/><Relationship Id="rId4" Type="http://schemas.openxmlformats.org/officeDocument/2006/relationships/hyperlink" Target="http://www.groopio.com/" TargetMode="External"/><Relationship Id="rId9" Type="http://schemas.openxmlformats.org/officeDocument/2006/relationships/oleObject" Target="../embeddings/Microsoft_Excel_97-2003_Worksheet2.xls"/></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Microsoft_Excel_97-2003_Worksheet3.xls"/><Relationship Id="rId5" Type="http://schemas.openxmlformats.org/officeDocument/2006/relationships/oleObject" Target="../embeddings/oleObject3.bin"/><Relationship Id="rId4" Type="http://schemas.openxmlformats.org/officeDocument/2006/relationships/hyperlink" Target="http://www.hvca.gr/melh.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planet.gr/" TargetMode="External"/><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9.png"/><Relationship Id="rId5" Type="http://schemas.openxmlformats.org/officeDocument/2006/relationships/image" Target="../media/image6.jpg"/><Relationship Id="rId10" Type="http://schemas.openxmlformats.org/officeDocument/2006/relationships/hyperlink" Target="https://gr.linkedin.com/in/konstantinos-baros-35373115" TargetMode="External"/><Relationship Id="rId4" Type="http://schemas.openxmlformats.org/officeDocument/2006/relationships/image" Target="../media/image5.png"/><Relationship Id="rId9" Type="http://schemas.openxmlformats.org/officeDocument/2006/relationships/hyperlink" Target="mailto:kbaros@planet.gr"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hyperlink" Target="http://www.ependyseis.gr/anaptyxiakos/default.ht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espa.gr/el/Pages/Proclamations.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www.espa.gr/"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wmf"/><Relationship Id="rId11" Type="http://schemas.openxmlformats.org/officeDocument/2006/relationships/image" Target="../media/image20.wmf"/><Relationship Id="rId5" Type="http://schemas.openxmlformats.org/officeDocument/2006/relationships/image" Target="../media/image14.wmf"/><Relationship Id="rId10" Type="http://schemas.openxmlformats.org/officeDocument/2006/relationships/image" Target="../media/image19.png"/><Relationship Id="rId4" Type="http://schemas.openxmlformats.org/officeDocument/2006/relationships/image" Target="../media/image13.wmf"/><Relationship Id="rId9" Type="http://schemas.openxmlformats.org/officeDocument/2006/relationships/image" Target="../media/image1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hyperlink" Target="http://www.espa.gr/el/Pages/Proclamationsfs.aspx?item=2401" TargetMode="External"/><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9.emf"/><Relationship Id="rId4" Type="http://schemas.openxmlformats.org/officeDocument/2006/relationships/package" Target="../embeddings/Microsoft_Word_Document1.docx"/></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57150" y="0"/>
            <a:ext cx="777875" cy="103663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p>
            <a:pPr defTabSz="762000"/>
            <a:endParaRPr lang="el-GR"/>
          </a:p>
        </p:txBody>
      </p:sp>
      <p:sp>
        <p:nvSpPr>
          <p:cNvPr id="12" name="Rectangle 68"/>
          <p:cNvSpPr>
            <a:spLocks noChangeArrowheads="1"/>
          </p:cNvSpPr>
          <p:nvPr/>
        </p:nvSpPr>
        <p:spPr bwMode="auto">
          <a:xfrm>
            <a:off x="273496" y="1036638"/>
            <a:ext cx="9144000" cy="4984650"/>
          </a:xfrm>
          <a:prstGeom prst="rect">
            <a:avLst/>
          </a:prstGeom>
          <a:solidFill>
            <a:srgbClr val="EAEAE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l" eaLnBrk="1" hangingPunct="1">
              <a:lnSpc>
                <a:spcPct val="80000"/>
              </a:lnSpc>
              <a:spcBef>
                <a:spcPct val="20000"/>
              </a:spcBef>
              <a:defRPr/>
            </a:pPr>
            <a:endParaRPr lang="en-GB" sz="800">
              <a:solidFill>
                <a:srgbClr val="000000"/>
              </a:solidFill>
              <a:latin typeface="Arial" pitchFamily="34" charset="0"/>
              <a:ea typeface="+mn-ea"/>
            </a:endParaRPr>
          </a:p>
        </p:txBody>
      </p:sp>
      <p:sp>
        <p:nvSpPr>
          <p:cNvPr id="3076" name="Rectangle 64"/>
          <p:cNvSpPr>
            <a:spLocks noChangeArrowheads="1"/>
          </p:cNvSpPr>
          <p:nvPr/>
        </p:nvSpPr>
        <p:spPr bwMode="auto">
          <a:xfrm>
            <a:off x="559023" y="1196752"/>
            <a:ext cx="6626225" cy="1631598"/>
          </a:xfrm>
          <a:prstGeom prst="rect">
            <a:avLst/>
          </a:prstGeom>
          <a:gradFill rotWithShape="1">
            <a:gsLst>
              <a:gs pos="0">
                <a:srgbClr val="4D4D4D"/>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800">
              <a:solidFill>
                <a:srgbClr val="000000"/>
              </a:solidFill>
            </a:endParaRPr>
          </a:p>
        </p:txBody>
      </p:sp>
      <p:sp>
        <p:nvSpPr>
          <p:cNvPr id="13" name="Rectangle 3"/>
          <p:cNvSpPr>
            <a:spLocks noChangeArrowheads="1"/>
          </p:cNvSpPr>
          <p:nvPr/>
        </p:nvSpPr>
        <p:spPr bwMode="auto">
          <a:xfrm>
            <a:off x="6526212" y="5372695"/>
            <a:ext cx="2365375" cy="64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defRPr/>
            </a:pPr>
            <a:r>
              <a:rPr lang="el-GR" dirty="0" smtClean="0">
                <a:solidFill>
                  <a:srgbClr val="080808"/>
                </a:solidFill>
                <a:latin typeface="Arial" pitchFamily="34" charset="0"/>
                <a:ea typeface="+mn-ea"/>
              </a:rPr>
              <a:t>Νοέμβριος 2016</a:t>
            </a:r>
            <a:endParaRPr lang="el-GR" dirty="0">
              <a:solidFill>
                <a:srgbClr val="080808"/>
              </a:solidFill>
              <a:latin typeface="Arial" pitchFamily="34" charset="0"/>
              <a:ea typeface="+mn-ea"/>
            </a:endParaRPr>
          </a:p>
        </p:txBody>
      </p:sp>
      <p:sp>
        <p:nvSpPr>
          <p:cNvPr id="14" name="Text Box 66"/>
          <p:cNvSpPr txBox="1">
            <a:spLocks noChangeArrowheads="1"/>
          </p:cNvSpPr>
          <p:nvPr/>
        </p:nvSpPr>
        <p:spPr bwMode="auto">
          <a:xfrm>
            <a:off x="693961" y="2132856"/>
            <a:ext cx="6332537" cy="5040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lnSpc>
                <a:spcPct val="80000"/>
              </a:lnSpc>
              <a:spcBef>
                <a:spcPct val="20000"/>
              </a:spcBef>
              <a:spcAft>
                <a:spcPct val="0"/>
              </a:spcAft>
              <a:defRPr sz="1200">
                <a:solidFill>
                  <a:schemeClr val="tx1"/>
                </a:solidFill>
                <a:latin typeface="Arial" pitchFamily="34" charset="0"/>
              </a:defRPr>
            </a:lvl6pPr>
            <a:lvl7pPr marL="2971800" indent="-228600" eaLnBrk="0" fontAlgn="base" hangingPunct="0">
              <a:lnSpc>
                <a:spcPct val="80000"/>
              </a:lnSpc>
              <a:spcBef>
                <a:spcPct val="20000"/>
              </a:spcBef>
              <a:spcAft>
                <a:spcPct val="0"/>
              </a:spcAft>
              <a:defRPr sz="1200">
                <a:solidFill>
                  <a:schemeClr val="tx1"/>
                </a:solidFill>
                <a:latin typeface="Arial" pitchFamily="34" charset="0"/>
              </a:defRPr>
            </a:lvl7pPr>
            <a:lvl8pPr marL="3429000" indent="-228600" eaLnBrk="0" fontAlgn="base" hangingPunct="0">
              <a:lnSpc>
                <a:spcPct val="80000"/>
              </a:lnSpc>
              <a:spcBef>
                <a:spcPct val="20000"/>
              </a:spcBef>
              <a:spcAft>
                <a:spcPct val="0"/>
              </a:spcAft>
              <a:defRPr sz="1200">
                <a:solidFill>
                  <a:schemeClr val="tx1"/>
                </a:solidFill>
                <a:latin typeface="Arial" pitchFamily="34" charset="0"/>
              </a:defRPr>
            </a:lvl8pPr>
            <a:lvl9pPr marL="3886200" indent="-228600" eaLnBrk="0" fontAlgn="base" hangingPunct="0">
              <a:lnSpc>
                <a:spcPct val="80000"/>
              </a:lnSpc>
              <a:spcBef>
                <a:spcPct val="20000"/>
              </a:spcBef>
              <a:spcAft>
                <a:spcPct val="0"/>
              </a:spcAft>
              <a:defRPr sz="1200">
                <a:solidFill>
                  <a:schemeClr val="tx1"/>
                </a:solidFill>
                <a:latin typeface="Arial" pitchFamily="34" charset="0"/>
              </a:defRPr>
            </a:lvl9pPr>
          </a:lstStyle>
          <a:p>
            <a:pPr algn="r" eaLnBrk="1" hangingPunct="1">
              <a:defRPr/>
            </a:pPr>
            <a:r>
              <a:rPr lang="el-GR" sz="2000" b="0" dirty="0" smtClean="0">
                <a:solidFill>
                  <a:srgbClr val="990000"/>
                </a:solidFill>
                <a:latin typeface="Arial Black" pitchFamily="34" charset="0"/>
                <a:ea typeface="+mn-ea"/>
              </a:rPr>
              <a:t>Εκπαιδευτικό Σεμινάριο</a:t>
            </a:r>
          </a:p>
        </p:txBody>
      </p:sp>
      <p:sp>
        <p:nvSpPr>
          <p:cNvPr id="15" name="Text Box 65"/>
          <p:cNvSpPr txBox="1">
            <a:spLocks noChangeArrowheads="1"/>
          </p:cNvSpPr>
          <p:nvPr/>
        </p:nvSpPr>
        <p:spPr bwMode="auto">
          <a:xfrm>
            <a:off x="627286" y="1471390"/>
            <a:ext cx="6453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lnSpc>
                <a:spcPct val="80000"/>
              </a:lnSpc>
              <a:spcBef>
                <a:spcPct val="20000"/>
              </a:spcBef>
              <a:spcAft>
                <a:spcPct val="0"/>
              </a:spcAft>
              <a:defRPr sz="1200">
                <a:solidFill>
                  <a:schemeClr val="tx1"/>
                </a:solidFill>
                <a:latin typeface="Arial" pitchFamily="34" charset="0"/>
              </a:defRPr>
            </a:lvl6pPr>
            <a:lvl7pPr marL="2971800" indent="-228600" eaLnBrk="0" fontAlgn="base" hangingPunct="0">
              <a:lnSpc>
                <a:spcPct val="80000"/>
              </a:lnSpc>
              <a:spcBef>
                <a:spcPct val="20000"/>
              </a:spcBef>
              <a:spcAft>
                <a:spcPct val="0"/>
              </a:spcAft>
              <a:defRPr sz="1200">
                <a:solidFill>
                  <a:schemeClr val="tx1"/>
                </a:solidFill>
                <a:latin typeface="Arial" pitchFamily="34" charset="0"/>
              </a:defRPr>
            </a:lvl7pPr>
            <a:lvl8pPr marL="3429000" indent="-228600" eaLnBrk="0" fontAlgn="base" hangingPunct="0">
              <a:lnSpc>
                <a:spcPct val="80000"/>
              </a:lnSpc>
              <a:spcBef>
                <a:spcPct val="20000"/>
              </a:spcBef>
              <a:spcAft>
                <a:spcPct val="0"/>
              </a:spcAft>
              <a:defRPr sz="1200">
                <a:solidFill>
                  <a:schemeClr val="tx1"/>
                </a:solidFill>
                <a:latin typeface="Arial" pitchFamily="34" charset="0"/>
              </a:defRPr>
            </a:lvl8pPr>
            <a:lvl9pPr marL="3886200" indent="-228600" eaLnBrk="0" fontAlgn="base" hangingPunct="0">
              <a:lnSpc>
                <a:spcPct val="80000"/>
              </a:lnSpc>
              <a:spcBef>
                <a:spcPct val="20000"/>
              </a:spcBef>
              <a:spcAft>
                <a:spcPct val="0"/>
              </a:spcAft>
              <a:defRPr sz="1200">
                <a:solidFill>
                  <a:schemeClr val="tx1"/>
                </a:solidFill>
                <a:latin typeface="Arial" pitchFamily="34" charset="0"/>
              </a:defRPr>
            </a:lvl9pPr>
          </a:lstStyle>
          <a:p>
            <a:pPr algn="r" eaLnBrk="1" fontAlgn="auto" hangingPunct="1">
              <a:spcBef>
                <a:spcPts val="0"/>
              </a:spcBef>
              <a:spcAft>
                <a:spcPts val="0"/>
              </a:spcAft>
              <a:defRPr/>
            </a:pPr>
            <a:r>
              <a:rPr lang="el-GR" sz="2400" b="0" kern="0" dirty="0" smtClean="0">
                <a:solidFill>
                  <a:srgbClr val="FFFFFF"/>
                </a:solidFill>
                <a:ea typeface="+mn-ea"/>
              </a:rPr>
              <a:t>Χρηματοδοτικά Εργαλεία</a:t>
            </a:r>
          </a:p>
        </p:txBody>
      </p:sp>
      <p:pic>
        <p:nvPicPr>
          <p:cNvPr id="3080" name="Picture 18" descr="planete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26567"/>
          <a:stretch>
            <a:fillRect/>
          </a:stretch>
        </p:blipFill>
        <p:spPr bwMode="auto">
          <a:xfrm>
            <a:off x="220663" y="209550"/>
            <a:ext cx="257492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019774564"/>
              </p:ext>
            </p:extLst>
          </p:nvPr>
        </p:nvGraphicFramePr>
        <p:xfrm>
          <a:off x="386506" y="2890019"/>
          <a:ext cx="7288063" cy="3069600"/>
        </p:xfrm>
        <a:graphic>
          <a:graphicData uri="http://schemas.openxmlformats.org/drawingml/2006/table">
            <a:tbl>
              <a:tblPr/>
              <a:tblGrid>
                <a:gridCol w="484690"/>
                <a:gridCol w="6803373"/>
              </a:tblGrid>
              <a:tr h="207336">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Η ανάγκη χρηματοδότησης στις σύγχρονες επιχειρήσεις</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207336">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Είδη χρηματοδότησης</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solidFill>
                      <a:schemeClr val="bg2">
                        <a:lumMod val="20000"/>
                        <a:lumOff val="80000"/>
                      </a:schemeClr>
                    </a:solid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266257">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1</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smtClean="0">
                          <a:ln>
                            <a:noFill/>
                          </a:ln>
                          <a:solidFill>
                            <a:schemeClr val="tx1"/>
                          </a:solidFill>
                          <a:effectLst/>
                          <a:latin typeface="Arial" charset="0"/>
                          <a:ea typeface="ＭＳ Ｐゴシック" charset="-128"/>
                        </a:rPr>
                        <a:t>Factoring (</a:t>
                      </a:r>
                      <a:r>
                        <a:rPr kumimoji="0" lang="el-GR" sz="1400" b="0" i="0" u="none" strike="noStrike" cap="none" normalizeH="0" baseline="0" dirty="0" smtClean="0">
                          <a:ln>
                            <a:noFill/>
                          </a:ln>
                          <a:solidFill>
                            <a:schemeClr val="tx1"/>
                          </a:solidFill>
                          <a:effectLst/>
                          <a:latin typeface="Arial" charset="0"/>
                          <a:ea typeface="ＭＳ Ｐゴシック" charset="-128"/>
                        </a:rPr>
                        <a:t>Πρακτόρευση Απαιτήσεων)</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207336">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2</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err="1" smtClean="0">
                          <a:ln>
                            <a:noFill/>
                          </a:ln>
                          <a:solidFill>
                            <a:schemeClr val="tx1"/>
                          </a:solidFill>
                          <a:effectLst/>
                          <a:latin typeface="Arial" charset="0"/>
                          <a:ea typeface="ＭＳ Ｐゴシック" charset="-128"/>
                        </a:rPr>
                        <a:t>Seed</a:t>
                      </a:r>
                      <a:r>
                        <a:rPr kumimoji="0" lang="de-DE" sz="1400" b="0" i="0" u="none" strike="noStrike" cap="none" normalizeH="0" baseline="0" dirty="0" smtClean="0">
                          <a:ln>
                            <a:noFill/>
                          </a:ln>
                          <a:solidFill>
                            <a:schemeClr val="tx1"/>
                          </a:solidFill>
                          <a:effectLst/>
                          <a:latin typeface="Arial" charset="0"/>
                          <a:ea typeface="ＭＳ Ｐゴシック" charset="-128"/>
                        </a:rPr>
                        <a:t> Capital (</a:t>
                      </a:r>
                      <a:r>
                        <a:rPr kumimoji="0" lang="el-GR" sz="1400" b="0" i="0" u="none" strike="noStrike" cap="none" normalizeH="0" baseline="0" dirty="0" smtClean="0">
                          <a:ln>
                            <a:noFill/>
                          </a:ln>
                          <a:solidFill>
                            <a:schemeClr val="tx1"/>
                          </a:solidFill>
                          <a:effectLst/>
                          <a:latin typeface="Arial" charset="0"/>
                          <a:ea typeface="ＭＳ Ｐゴシック" charset="-128"/>
                        </a:rPr>
                        <a:t>Κεφάλαιο Σποράς)</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207336">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3</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Θερμοκοιτίδες Επιχειρήσεων</a:t>
                      </a:r>
                      <a:endParaRPr kumimoji="0" lang="en-US"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207336">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4</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Crowdfunding</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207336">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5</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Ίδια Κεφάλαια </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207336">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6</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Δανεισμός</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207336">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n-US" sz="1400" b="0" i="0" u="none" strike="noStrike" kern="1200" cap="none" normalizeH="0" baseline="0" dirty="0" smtClean="0">
                          <a:ln>
                            <a:noFill/>
                          </a:ln>
                          <a:solidFill>
                            <a:schemeClr val="tx1"/>
                          </a:solidFill>
                          <a:effectLst/>
                          <a:latin typeface="Arial" charset="0"/>
                          <a:ea typeface="ＭＳ Ｐゴシック" charset="-128"/>
                          <a:cs typeface="+mn-cs"/>
                        </a:rPr>
                        <a:t>7</a:t>
                      </a:r>
                      <a:endParaRPr kumimoji="0" lang="en-US" sz="1400" b="0" i="0" u="none" strike="noStrike" kern="1200" cap="none" normalizeH="0" baseline="0" dirty="0">
                        <a:ln>
                          <a:noFill/>
                        </a:ln>
                        <a:solidFill>
                          <a:schemeClr val="tx1"/>
                        </a:solidFill>
                        <a:effectLst/>
                        <a:latin typeface="Arial" charset="0"/>
                        <a:ea typeface="ＭＳ Ｐゴシック" charset="-128"/>
                        <a:cs typeface="+mn-cs"/>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Επιχορήγηση</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207336">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Μελέτη περίπτωσης</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bl>
          </a:graphicData>
        </a:graphic>
      </p:graphicFrame>
      <p:pic>
        <p:nvPicPr>
          <p:cNvPr id="3" name="Picture 2"/>
          <p:cNvPicPr>
            <a:picLocks noChangeAspect="1"/>
          </p:cNvPicPr>
          <p:nvPr/>
        </p:nvPicPr>
        <p:blipFill>
          <a:blip r:embed="rId4"/>
          <a:stretch>
            <a:fillRect/>
          </a:stretch>
        </p:blipFill>
        <p:spPr>
          <a:xfrm>
            <a:off x="6144542" y="147881"/>
            <a:ext cx="3272954" cy="778976"/>
          </a:xfrm>
          <a:prstGeom prst="rect">
            <a:avLst/>
          </a:prstGeom>
        </p:spPr>
      </p:pic>
    </p:spTree>
    <p:extLst>
      <p:ext uri="{BB962C8B-B14F-4D97-AF65-F5344CB8AC3E}">
        <p14:creationId xmlns:p14="http://schemas.microsoft.com/office/powerpoint/2010/main" val="126489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4"/>
          <p:cNvGraphicFramePr>
            <a:graphicFrameLocks noGrp="1"/>
          </p:cNvGraphicFramePr>
          <p:nvPr>
            <p:extLst>
              <p:ext uri="{D42A27DB-BD31-4B8C-83A1-F6EECF244321}">
                <p14:modId xmlns:p14="http://schemas.microsoft.com/office/powerpoint/2010/main" val="3616779358"/>
              </p:ext>
            </p:extLst>
          </p:nvPr>
        </p:nvGraphicFramePr>
        <p:xfrm>
          <a:off x="382588" y="1600200"/>
          <a:ext cx="9142412" cy="4651378"/>
        </p:xfrm>
        <a:graphic>
          <a:graphicData uri="http://schemas.openxmlformats.org/drawingml/2006/table">
            <a:tbl>
              <a:tblPr/>
              <a:tblGrid>
                <a:gridCol w="608012"/>
                <a:gridCol w="8534400"/>
              </a:tblGrid>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kern="1200" cap="none" normalizeH="0" baseline="0" dirty="0" smtClean="0">
                          <a:ln>
                            <a:noFill/>
                          </a:ln>
                          <a:solidFill>
                            <a:schemeClr val="tx1"/>
                          </a:solidFill>
                          <a:effectLst/>
                          <a:latin typeface="Arial" charset="0"/>
                          <a:ea typeface="ＭＳ Ｐゴシック" charset="-128"/>
                          <a:cs typeface="+mn-cs"/>
                        </a:rPr>
                        <a:t>Η ανάγκη χρηματοδότησης στις σύγχρονες επιχειρήσεις</a:t>
                      </a:r>
                      <a:endParaRPr kumimoji="0" lang="de-DE" sz="1400" b="1" i="0" u="none" strike="noStrike" kern="1200" cap="none" normalizeH="0" baseline="0" dirty="0" smtClean="0">
                        <a:ln>
                          <a:noFill/>
                        </a:ln>
                        <a:solidFill>
                          <a:schemeClr val="tx1"/>
                        </a:solidFill>
                        <a:effectLst/>
                        <a:latin typeface="Arial" charset="0"/>
                        <a:ea typeface="ＭＳ Ｐゴシック" charset="-128"/>
                        <a:cs typeface="+mn-cs"/>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Είδη χρηματοδότησης</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1</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smtClean="0">
                          <a:ln>
                            <a:noFill/>
                          </a:ln>
                          <a:solidFill>
                            <a:schemeClr val="tx1"/>
                          </a:solidFill>
                          <a:effectLst/>
                          <a:latin typeface="Arial" charset="0"/>
                          <a:ea typeface="ＭＳ Ｐゴシック" charset="-128"/>
                        </a:rPr>
                        <a:t>Factoring (</a:t>
                      </a:r>
                      <a:r>
                        <a:rPr kumimoji="0" lang="el-GR" sz="1400" b="0" i="0" u="none" strike="noStrike" cap="none" normalizeH="0" baseline="0" dirty="0" smtClean="0">
                          <a:ln>
                            <a:noFill/>
                          </a:ln>
                          <a:solidFill>
                            <a:schemeClr val="tx1"/>
                          </a:solidFill>
                          <a:effectLst/>
                          <a:latin typeface="Arial" charset="0"/>
                          <a:ea typeface="ＭＳ Ｐゴシック" charset="-128"/>
                        </a:rPr>
                        <a:t>Πρακτόρευση Απαιτήσεων)</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solidFill>
                      <a:schemeClr val="bg1">
                        <a:lumMod val="75000"/>
                      </a:schemeClr>
                    </a:solidFill>
                  </a:tcPr>
                </a:tc>
              </a:tr>
              <a:tr h="461963">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2</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err="1" smtClean="0">
                          <a:ln>
                            <a:noFill/>
                          </a:ln>
                          <a:solidFill>
                            <a:schemeClr val="tx1"/>
                          </a:solidFill>
                          <a:effectLst/>
                          <a:latin typeface="Arial" charset="0"/>
                          <a:ea typeface="ＭＳ Ｐゴシック" charset="-128"/>
                        </a:rPr>
                        <a:t>Seed</a:t>
                      </a:r>
                      <a:r>
                        <a:rPr kumimoji="0" lang="de-DE" sz="1400" b="0" i="0" u="none" strike="noStrike" cap="none" normalizeH="0" baseline="0" dirty="0" smtClean="0">
                          <a:ln>
                            <a:noFill/>
                          </a:ln>
                          <a:solidFill>
                            <a:schemeClr val="tx1"/>
                          </a:solidFill>
                          <a:effectLst/>
                          <a:latin typeface="Arial" charset="0"/>
                          <a:ea typeface="ＭＳ Ｐゴシック" charset="-128"/>
                        </a:rPr>
                        <a:t> Capital (</a:t>
                      </a:r>
                      <a:r>
                        <a:rPr kumimoji="0" lang="el-GR" sz="1400" b="0" i="0" u="none" strike="noStrike" cap="none" normalizeH="0" baseline="0" dirty="0" smtClean="0">
                          <a:ln>
                            <a:noFill/>
                          </a:ln>
                          <a:solidFill>
                            <a:schemeClr val="tx1"/>
                          </a:solidFill>
                          <a:effectLst/>
                          <a:latin typeface="Arial" charset="0"/>
                          <a:ea typeface="ＭＳ Ｐゴシック" charset="-128"/>
                        </a:rPr>
                        <a:t>Κεφάλαιο Σποράς)</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3</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Θερμοκοιτίδες Επιχειρήσεων</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4</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Crowdfunding</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5</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Ίδια Κεφάλαια </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3550">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6</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Δανεισμός</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7</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Επιχορήγηση</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Μελέτη περίπτωσης</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bl>
          </a:graphicData>
        </a:graphic>
      </p:graphicFrame>
      <p:sp>
        <p:nvSpPr>
          <p:cNvPr id="9218" name="Rectangle 2"/>
          <p:cNvSpPr>
            <a:spLocks noGrp="1" noChangeArrowheads="1"/>
          </p:cNvSpPr>
          <p:nvPr>
            <p:ph type="title" idx="4294967295"/>
          </p:nvPr>
        </p:nvSpPr>
        <p:spPr/>
        <p:txBody>
          <a:bodyPr/>
          <a:lstStyle/>
          <a:p>
            <a:pPr eaLnBrk="1" hangingPunct="1"/>
            <a:r>
              <a:rPr lang="el-GR" smtClean="0"/>
              <a:t>Περιεχόμενα Παρουσίασης</a:t>
            </a:r>
            <a:endParaRPr lang="de-DE" smtClean="0"/>
          </a:p>
        </p:txBody>
      </p:sp>
      <p:pic>
        <p:nvPicPr>
          <p:cNvPr id="9235" name="Picture 60" descr="j04339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8264">
            <a:off x="6872288" y="27559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81013" y="246063"/>
            <a:ext cx="9151937" cy="492125"/>
          </a:xfrm>
        </p:spPr>
        <p:txBody>
          <a:bodyPr/>
          <a:lstStyle/>
          <a:p>
            <a:r>
              <a:rPr lang="el-GR" smtClean="0"/>
              <a:t>Είδη χρηματοδότησης</a:t>
            </a:r>
            <a:br>
              <a:rPr lang="el-GR" smtClean="0"/>
            </a:br>
            <a:r>
              <a:rPr lang="el-GR" b="0" smtClean="0"/>
              <a:t>1. </a:t>
            </a:r>
            <a:r>
              <a:rPr lang="en-US" b="0" smtClean="0"/>
              <a:t>Factoring (</a:t>
            </a:r>
            <a:r>
              <a:rPr lang="el-GR" b="0" smtClean="0"/>
              <a:t>Πρακτόρευση Απαιτήσεων)</a:t>
            </a:r>
          </a:p>
        </p:txBody>
      </p:sp>
      <p:sp>
        <p:nvSpPr>
          <p:cNvPr id="4" name="TextBox 3"/>
          <p:cNvSpPr txBox="1"/>
          <p:nvPr/>
        </p:nvSpPr>
        <p:spPr>
          <a:xfrm>
            <a:off x="365125" y="1006475"/>
            <a:ext cx="9340850" cy="175418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l">
              <a:defRPr/>
            </a:pPr>
            <a:r>
              <a:rPr lang="el-GR" sz="1200" b="0" dirty="0">
                <a:solidFill>
                  <a:schemeClr val="tx1"/>
                </a:solidFill>
              </a:rPr>
              <a:t>Η </a:t>
            </a:r>
            <a:r>
              <a:rPr lang="el-GR" sz="1200" u="sng" dirty="0">
                <a:solidFill>
                  <a:schemeClr val="tx1"/>
                </a:solidFill>
              </a:rPr>
              <a:t>πρακτόρευση επιχειρηματικών απαιτήσεων (</a:t>
            </a:r>
            <a:r>
              <a:rPr lang="el-GR" sz="1200" u="sng" dirty="0" err="1">
                <a:solidFill>
                  <a:schemeClr val="tx1"/>
                </a:solidFill>
              </a:rPr>
              <a:t>Factoring</a:t>
            </a:r>
            <a:r>
              <a:rPr lang="el-GR" sz="1200" u="sng" dirty="0">
                <a:solidFill>
                  <a:schemeClr val="tx1"/>
                </a:solidFill>
              </a:rPr>
              <a:t>)</a:t>
            </a:r>
            <a:r>
              <a:rPr lang="el-GR" sz="1200" b="0" dirty="0">
                <a:solidFill>
                  <a:schemeClr val="tx1"/>
                </a:solidFill>
              </a:rPr>
              <a:t> είναι μία σύμβαση μεταξύ ενός πράκτορα επιχειρηματικών απαιτήσεων, που είναι είτε τράπεζα, είτε ειδική ανώνυμη εταιρεία (συνήθως θυγατρική τράπεζας), και μιας επιχείρησης που ασχολείται με την πώληση αγαθών ή την παροχή υπηρεσιών. Η σύμβαση προβλέπει ότι η εταιρεία </a:t>
            </a:r>
            <a:r>
              <a:rPr lang="el-GR" sz="1200" b="0" dirty="0" err="1">
                <a:solidFill>
                  <a:schemeClr val="tx1"/>
                </a:solidFill>
              </a:rPr>
              <a:t>Factoring</a:t>
            </a:r>
            <a:r>
              <a:rPr lang="el-GR" sz="1200" b="0" dirty="0">
                <a:solidFill>
                  <a:schemeClr val="tx1"/>
                </a:solidFill>
              </a:rPr>
              <a:t> αναλαμβάνει να παρέχει στην επιχείρηση του πελάτη της, για το διάστημα που συμφωνείται και έναντι αμοιβής, υπηρεσίες σχετικές με την προεξόφληση, τη λογιστική και νομική παρακολούθηση καθώς και την είσπραξη απαιτήσεων κατά των πελατών της.</a:t>
            </a:r>
          </a:p>
          <a:p>
            <a:pPr algn="l">
              <a:defRPr/>
            </a:pPr>
            <a:r>
              <a:rPr lang="el-GR" sz="1200" b="0" dirty="0">
                <a:solidFill>
                  <a:schemeClr val="tx1"/>
                </a:solidFill>
              </a:rPr>
              <a:t>Οι σημαντικότερες από τις υπηρεσίες που παρέχονται είναι οι παρακάτω:</a:t>
            </a:r>
          </a:p>
          <a:p>
            <a:pPr marL="171450" indent="-171450" algn="l">
              <a:buFont typeface="Arial" pitchFamily="34" charset="0"/>
              <a:buChar char="•"/>
              <a:defRPr/>
            </a:pPr>
            <a:r>
              <a:rPr lang="el-GR" sz="1200" b="0" dirty="0">
                <a:solidFill>
                  <a:schemeClr val="tx1"/>
                </a:solidFill>
              </a:rPr>
              <a:t>Αξιολόγηση της φερεγγυότητας των πελατών της επιχείρησης/πωλητή και κάλυψη του πιστωτικού της κινδύνου</a:t>
            </a:r>
          </a:p>
          <a:p>
            <a:pPr marL="171450" indent="-171450" algn="l">
              <a:buFont typeface="Arial" pitchFamily="34" charset="0"/>
              <a:buChar char="•"/>
              <a:defRPr/>
            </a:pPr>
            <a:r>
              <a:rPr lang="el-GR" sz="1200" b="0" dirty="0">
                <a:solidFill>
                  <a:schemeClr val="tx1"/>
                </a:solidFill>
              </a:rPr>
              <a:t>Διαχείριση, λογιστική παρακολούθηση και είσπραξη των απαιτήσεών της</a:t>
            </a:r>
          </a:p>
          <a:p>
            <a:pPr marL="171450" indent="-171450" algn="l">
              <a:buFont typeface="Arial" pitchFamily="34" charset="0"/>
              <a:buChar char="•"/>
              <a:defRPr/>
            </a:pPr>
            <a:r>
              <a:rPr lang="el-GR" sz="1200" b="0" dirty="0">
                <a:solidFill>
                  <a:schemeClr val="tx1"/>
                </a:solidFill>
              </a:rPr>
              <a:t>Χορήγηση χρηματοδότησης</a:t>
            </a:r>
          </a:p>
        </p:txBody>
      </p:sp>
      <p:sp>
        <p:nvSpPr>
          <p:cNvPr id="6" name="TextBox 5"/>
          <p:cNvSpPr txBox="1"/>
          <p:nvPr/>
        </p:nvSpPr>
        <p:spPr>
          <a:xfrm>
            <a:off x="6176963" y="2865438"/>
            <a:ext cx="3529012" cy="3516312"/>
          </a:xfrm>
          <a:prstGeom prst="rect">
            <a:avLst/>
          </a:prstGeom>
        </p:spPr>
        <p:style>
          <a:lnRef idx="2">
            <a:schemeClr val="dk1"/>
          </a:lnRef>
          <a:fillRef idx="1">
            <a:schemeClr val="lt1"/>
          </a:fillRef>
          <a:effectRef idx="0">
            <a:schemeClr val="dk1"/>
          </a:effectRef>
          <a:fontRef idx="minor">
            <a:schemeClr val="dk1"/>
          </a:fontRef>
        </p:style>
        <p:txBody>
          <a:bodyPr/>
          <a:lstStyle/>
          <a:p>
            <a:pPr marL="171450" indent="-171450" algn="l">
              <a:buFont typeface="Arial" pitchFamily="34" charset="0"/>
              <a:buChar char="•"/>
              <a:defRPr/>
            </a:pPr>
            <a:r>
              <a:rPr lang="el-GR" b="0" dirty="0">
                <a:solidFill>
                  <a:schemeClr val="tx1"/>
                </a:solidFill>
              </a:rPr>
              <a:t>Η επιχείρηση εισπράττει άμεσα περίπου το 80% των απαιτήσεων</a:t>
            </a:r>
          </a:p>
          <a:p>
            <a:pPr marL="171450" indent="-171450" algn="l">
              <a:buFont typeface="Arial" pitchFamily="34" charset="0"/>
              <a:buChar char="•"/>
              <a:defRPr/>
            </a:pPr>
            <a:r>
              <a:rPr lang="el-GR" b="0" dirty="0">
                <a:solidFill>
                  <a:schemeClr val="tx1"/>
                </a:solidFill>
              </a:rPr>
              <a:t>Τα έξοδα της συγκεκριμένης υπηρεσίας κυμαίνονται στο 0,5-2% του συνόλου των απαιτήσεων</a:t>
            </a:r>
          </a:p>
        </p:txBody>
      </p:sp>
      <p:sp>
        <p:nvSpPr>
          <p:cNvPr id="7" name="TextBox 6"/>
          <p:cNvSpPr txBox="1"/>
          <p:nvPr/>
        </p:nvSpPr>
        <p:spPr>
          <a:xfrm>
            <a:off x="365125" y="3141663"/>
            <a:ext cx="5667375" cy="831850"/>
          </a:xfrm>
          <a:prstGeom prst="rect">
            <a:avLst/>
          </a:prstGeom>
          <a:solidFill>
            <a:srgbClr val="CCFF66"/>
          </a:solidFill>
          <a:ln>
            <a:solidFill>
              <a:schemeClr val="bg1">
                <a:lumMod val="50000"/>
              </a:schemeClr>
            </a:solidFill>
          </a:ln>
        </p:spPr>
        <p:txBody>
          <a:bodyPr>
            <a:spAutoFit/>
          </a:bodyPr>
          <a:lstStyle/>
          <a:p>
            <a:pPr algn="l">
              <a:defRPr/>
            </a:pPr>
            <a:r>
              <a:rPr lang="el-GR" sz="1200" dirty="0">
                <a:solidFill>
                  <a:schemeClr val="tx1"/>
                </a:solidFill>
                <a:ea typeface="ＭＳ Ｐゴシック" charset="-128"/>
              </a:rPr>
              <a:t>Χρηματοδοτικός</a:t>
            </a:r>
            <a:r>
              <a:rPr lang="el-GR" sz="1200" b="0" dirty="0">
                <a:solidFill>
                  <a:schemeClr val="tx1"/>
                </a:solidFill>
                <a:ea typeface="ＭＳ Ｐゴシック" charset="-128"/>
              </a:rPr>
              <a:t>: Η επιχείρηση μεταβιβάζει στον πράκτορα τις εκκρεμείς απαιτήσεις του από τη διάθεση αγαθών ή υπηρεσιών και ο πράκτορας του καταβάλει αμέσως μέρος των απαιτήσεων, αφού αφαιρέσει το ποσοστό που αντιστοιχεί στον προεξοφλητικό τόκο.</a:t>
            </a:r>
          </a:p>
        </p:txBody>
      </p:sp>
      <p:sp>
        <p:nvSpPr>
          <p:cNvPr id="8" name="TextBox 7"/>
          <p:cNvSpPr txBox="1"/>
          <p:nvPr/>
        </p:nvSpPr>
        <p:spPr>
          <a:xfrm>
            <a:off x="365125" y="3973513"/>
            <a:ext cx="5667375" cy="1016000"/>
          </a:xfrm>
          <a:prstGeom prst="rect">
            <a:avLst/>
          </a:prstGeom>
          <a:solidFill>
            <a:srgbClr val="99CCFF"/>
          </a:solidFill>
          <a:ln>
            <a:solidFill>
              <a:schemeClr val="bg1">
                <a:lumMod val="50000"/>
              </a:schemeClr>
            </a:solidFill>
          </a:ln>
        </p:spPr>
        <p:txBody>
          <a:bodyPr>
            <a:spAutoFit/>
          </a:bodyPr>
          <a:lstStyle/>
          <a:p>
            <a:pPr algn="l">
              <a:defRPr/>
            </a:pPr>
            <a:r>
              <a:rPr lang="el-GR" sz="1200" dirty="0">
                <a:solidFill>
                  <a:schemeClr val="tx1"/>
                </a:solidFill>
                <a:ea typeface="ＭＳ Ｐゴシック" charset="-128"/>
              </a:rPr>
              <a:t>Διαχειριστικός: </a:t>
            </a:r>
            <a:r>
              <a:rPr lang="el-GR" sz="1200" b="0" dirty="0">
                <a:solidFill>
                  <a:schemeClr val="tx1"/>
                </a:solidFill>
                <a:ea typeface="ＭＳ Ｐゴシック" charset="-128"/>
              </a:rPr>
              <a:t>Ο πράκτορας αναλαμβάνει την παρακολούθηση των χρηματικών απαιτήσεων, την όχληση των οφειλετών, την είσπραξη των απαιτήσεων, ενδεχομένως και τη δικαστική επιδίωξη της είσπραξης, έτσι ώστε ο προμηθευτής να απαλλάσσεται από την απασχόληση και τις δαπάνες που συνδέονται με τις εν λόγω ενέργειες.</a:t>
            </a:r>
          </a:p>
        </p:txBody>
      </p:sp>
      <p:sp>
        <p:nvSpPr>
          <p:cNvPr id="9" name="TextBox 8"/>
          <p:cNvSpPr txBox="1"/>
          <p:nvPr/>
        </p:nvSpPr>
        <p:spPr>
          <a:xfrm>
            <a:off x="371475" y="4995863"/>
            <a:ext cx="5661025" cy="1384300"/>
          </a:xfrm>
          <a:prstGeom prst="rect">
            <a:avLst/>
          </a:prstGeom>
          <a:solidFill>
            <a:srgbClr val="FF9999"/>
          </a:solidFill>
          <a:ln>
            <a:solidFill>
              <a:schemeClr val="bg1">
                <a:lumMod val="50000"/>
              </a:schemeClr>
            </a:solidFill>
          </a:ln>
        </p:spPr>
        <p:txBody>
          <a:bodyPr>
            <a:spAutoFit/>
          </a:bodyPr>
          <a:lstStyle/>
          <a:p>
            <a:pPr algn="l">
              <a:defRPr/>
            </a:pPr>
            <a:r>
              <a:rPr lang="el-GR" sz="1200" dirty="0">
                <a:solidFill>
                  <a:schemeClr val="tx1"/>
                </a:solidFill>
                <a:ea typeface="ＭＳ Ｐゴシック" charset="-128"/>
              </a:rPr>
              <a:t>Εξασφαλιστικός:</a:t>
            </a:r>
            <a:r>
              <a:rPr lang="el-GR" sz="1200" b="0" dirty="0">
                <a:solidFill>
                  <a:schemeClr val="tx1"/>
                </a:solidFill>
                <a:ea typeface="ＭＳ Ｐゴシック" charset="-128"/>
              </a:rPr>
              <a:t> Στη σύμβαση συμφωνείται ότι ο πράκτορας θα πιστώσει το λογαριασμό του πελάτη του με το ποσό της απαίτησης, ακόμα και αν δεν μπορέσει να την εισπράξει από τον οφειλέτη. Στην περίπτωση αυτή, ο πράκτορας αναλαμβάνει τον κίνδυνο του μη εισπράξιμου της απαίτησης. Αυτό σημαίνει ότι, εάν ο πράκτορας δεν μπορέσει να εισπράξει την απαίτηση λόγω αφερεγγυότητας του οφειλέτη, δεν έχει οποιαδήποτε αξίωση κατά της επιχείρησης.</a:t>
            </a:r>
          </a:p>
        </p:txBody>
      </p:sp>
      <p:sp>
        <p:nvSpPr>
          <p:cNvPr id="10" name="TextBox 9"/>
          <p:cNvSpPr txBox="1"/>
          <p:nvPr/>
        </p:nvSpPr>
        <p:spPr>
          <a:xfrm>
            <a:off x="371475" y="2865438"/>
            <a:ext cx="5661025" cy="276225"/>
          </a:xfrm>
          <a:prstGeom prst="rect">
            <a:avLst/>
          </a:prstGeom>
          <a:solidFill>
            <a:srgbClr val="990000"/>
          </a:solidFill>
          <a:ln>
            <a:solidFill>
              <a:schemeClr val="bg1">
                <a:lumMod val="50000"/>
              </a:schemeClr>
            </a:solidFill>
          </a:ln>
        </p:spPr>
        <p:txBody>
          <a:bodyPr>
            <a:spAutoFit/>
          </a:bodyPr>
          <a:lstStyle/>
          <a:p>
            <a:pPr algn="l">
              <a:defRPr/>
            </a:pPr>
            <a:r>
              <a:rPr lang="el-GR" sz="1200" dirty="0">
                <a:ea typeface="ＭＳ Ｐゴシック" charset="-128"/>
              </a:rPr>
              <a:t>Σκοποί που επιδιώκονται με το </a:t>
            </a:r>
            <a:r>
              <a:rPr lang="en-US" sz="1200" dirty="0">
                <a:ea typeface="ＭＳ Ｐゴシック" charset="-128"/>
              </a:rPr>
              <a:t>Factoring</a:t>
            </a:r>
            <a:endParaRPr lang="el-GR" sz="1200" b="0" dirty="0">
              <a:ea typeface="ＭＳ Ｐゴシック" charset="-128"/>
            </a:endParaRPr>
          </a:p>
        </p:txBody>
      </p:sp>
      <p:sp>
        <p:nvSpPr>
          <p:cNvPr id="10249" name="TextBox 10"/>
          <p:cNvSpPr txBox="1">
            <a:spLocks noChangeArrowheads="1"/>
          </p:cNvSpPr>
          <p:nvPr/>
        </p:nvSpPr>
        <p:spPr bwMode="auto">
          <a:xfrm>
            <a:off x="6850063" y="4100513"/>
            <a:ext cx="28082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b="0">
                <a:solidFill>
                  <a:schemeClr val="tx1"/>
                </a:solidFill>
              </a:rPr>
              <a:t>απαλλαγή από διαχειριστικό κόστος κακών πελατών</a:t>
            </a:r>
          </a:p>
        </p:txBody>
      </p:sp>
      <p:sp>
        <p:nvSpPr>
          <p:cNvPr id="10250" name="TextBox 11"/>
          <p:cNvSpPr txBox="1">
            <a:spLocks noChangeArrowheads="1"/>
          </p:cNvSpPr>
          <p:nvPr/>
        </p:nvSpPr>
        <p:spPr bwMode="auto">
          <a:xfrm>
            <a:off x="6850063" y="4921250"/>
            <a:ext cx="2808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b="0">
                <a:solidFill>
                  <a:schemeClr val="tx1"/>
                </a:solidFill>
              </a:rPr>
              <a:t>άμεση ρευστότητα</a:t>
            </a:r>
          </a:p>
        </p:txBody>
      </p:sp>
      <p:sp>
        <p:nvSpPr>
          <p:cNvPr id="10251" name="TextBox 12"/>
          <p:cNvSpPr txBox="1">
            <a:spLocks noChangeArrowheads="1"/>
          </p:cNvSpPr>
          <p:nvPr/>
        </p:nvSpPr>
        <p:spPr bwMode="auto">
          <a:xfrm>
            <a:off x="6850063" y="5516563"/>
            <a:ext cx="28082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b="0">
                <a:solidFill>
                  <a:schemeClr val="tx1"/>
                </a:solidFill>
              </a:rPr>
              <a:t>τελικά τα έσοδα από τους πελάτες εισπράττονται απομειωμένα</a:t>
            </a:r>
          </a:p>
        </p:txBody>
      </p:sp>
      <p:grpSp>
        <p:nvGrpSpPr>
          <p:cNvPr id="10252" name="Group 16"/>
          <p:cNvGrpSpPr>
            <a:grpSpLocks/>
          </p:cNvGrpSpPr>
          <p:nvPr/>
        </p:nvGrpSpPr>
        <p:grpSpPr bwMode="auto">
          <a:xfrm>
            <a:off x="6396038" y="4181475"/>
            <a:ext cx="360362" cy="360363"/>
            <a:chOff x="-1167680" y="2132856"/>
            <a:chExt cx="360040" cy="360040"/>
          </a:xfrm>
        </p:grpSpPr>
        <p:sp>
          <p:nvSpPr>
            <p:cNvPr id="10264" name="Flowchart: Connector 14"/>
            <p:cNvSpPr>
              <a:spLocks noChangeArrowheads="1"/>
            </p:cNvSpPr>
            <p:nvPr/>
          </p:nvSpPr>
          <p:spPr bwMode="auto">
            <a:xfrm>
              <a:off x="-1167680" y="2132856"/>
              <a:ext cx="360040" cy="360040"/>
            </a:xfrm>
            <a:prstGeom prst="flowChartConnector">
              <a:avLst/>
            </a:prstGeom>
            <a:solidFill>
              <a:srgbClr val="6EB66E"/>
            </a:solidFill>
            <a:ln w="12700" algn="ctr">
              <a:solidFill>
                <a:schemeClr val="bg2"/>
              </a:solidFill>
              <a:round/>
              <a:headEnd/>
              <a:tailEnd/>
            </a:ln>
          </p:spPr>
          <p:txBody>
            <a:bodyPr lIns="0" tIns="0" rIns="0" bIns="0" anchor="ctr"/>
            <a:lstStyle/>
            <a:p>
              <a:pPr defTabSz="762000"/>
              <a:endParaRPr lang="el-GR"/>
            </a:p>
          </p:txBody>
        </p:sp>
        <p:sp>
          <p:nvSpPr>
            <p:cNvPr id="16" name="Plus 15"/>
            <p:cNvSpPr/>
            <p:nvPr/>
          </p:nvSpPr>
          <p:spPr bwMode="auto">
            <a:xfrm>
              <a:off x="-1077274" y="2223263"/>
              <a:ext cx="179228" cy="179226"/>
            </a:xfrm>
            <a:prstGeom prst="mathPlus">
              <a:avLst/>
            </a:prstGeom>
            <a:solidFill>
              <a:schemeClr val="bg1"/>
            </a:solidFill>
            <a:ln w="12700" cap="flat" cmpd="sng" algn="ctr">
              <a:solidFill>
                <a:schemeClr val="bg2"/>
              </a:solidFill>
              <a:prstDash val="solid"/>
              <a:round/>
              <a:headEnd type="none" w="med" len="med"/>
              <a:tailEnd type="none" w="med" len="med"/>
            </a:ln>
            <a:effectLst/>
          </p:spPr>
          <p:txBody>
            <a:bodyPr lIns="0" tIns="0" rIns="0" bIns="0" anchor="ctr"/>
            <a:lstStyle/>
            <a:p>
              <a:pPr defTabSz="762000">
                <a:defRPr/>
              </a:pPr>
              <a:endParaRPr lang="el-GR">
                <a:ea typeface="ＭＳ Ｐゴシック" charset="-128"/>
              </a:endParaRPr>
            </a:p>
          </p:txBody>
        </p:sp>
      </p:grpSp>
      <p:grpSp>
        <p:nvGrpSpPr>
          <p:cNvPr id="10253" name="Group 17"/>
          <p:cNvGrpSpPr>
            <a:grpSpLocks/>
          </p:cNvGrpSpPr>
          <p:nvPr/>
        </p:nvGrpSpPr>
        <p:grpSpPr bwMode="auto">
          <a:xfrm>
            <a:off x="6392863" y="4941888"/>
            <a:ext cx="360362" cy="358775"/>
            <a:chOff x="-1167680" y="2132856"/>
            <a:chExt cx="360040" cy="360040"/>
          </a:xfrm>
        </p:grpSpPr>
        <p:sp>
          <p:nvSpPr>
            <p:cNvPr id="10262" name="Flowchart: Connector 18"/>
            <p:cNvSpPr>
              <a:spLocks noChangeArrowheads="1"/>
            </p:cNvSpPr>
            <p:nvPr/>
          </p:nvSpPr>
          <p:spPr bwMode="auto">
            <a:xfrm>
              <a:off x="-1167680" y="2132856"/>
              <a:ext cx="360040" cy="360040"/>
            </a:xfrm>
            <a:prstGeom prst="flowChartConnector">
              <a:avLst/>
            </a:prstGeom>
            <a:solidFill>
              <a:srgbClr val="6EB66E"/>
            </a:solidFill>
            <a:ln w="12700" algn="ctr">
              <a:solidFill>
                <a:schemeClr val="bg2"/>
              </a:solidFill>
              <a:round/>
              <a:headEnd/>
              <a:tailEnd/>
            </a:ln>
          </p:spPr>
          <p:txBody>
            <a:bodyPr lIns="0" tIns="0" rIns="0" bIns="0" anchor="ctr"/>
            <a:lstStyle/>
            <a:p>
              <a:pPr defTabSz="762000"/>
              <a:endParaRPr lang="el-GR"/>
            </a:p>
          </p:txBody>
        </p:sp>
        <p:sp>
          <p:nvSpPr>
            <p:cNvPr id="20" name="Plus 19"/>
            <p:cNvSpPr/>
            <p:nvPr/>
          </p:nvSpPr>
          <p:spPr bwMode="auto">
            <a:xfrm>
              <a:off x="-1077274" y="2223662"/>
              <a:ext cx="179228" cy="180021"/>
            </a:xfrm>
            <a:prstGeom prst="mathPlus">
              <a:avLst/>
            </a:prstGeom>
            <a:solidFill>
              <a:schemeClr val="bg1"/>
            </a:solidFill>
            <a:ln w="12700" cap="flat" cmpd="sng" algn="ctr">
              <a:solidFill>
                <a:schemeClr val="bg2"/>
              </a:solidFill>
              <a:prstDash val="solid"/>
              <a:round/>
              <a:headEnd type="none" w="med" len="med"/>
              <a:tailEnd type="none" w="med" len="med"/>
            </a:ln>
            <a:effectLst/>
          </p:spPr>
          <p:txBody>
            <a:bodyPr lIns="0" tIns="0" rIns="0" bIns="0" anchor="ctr"/>
            <a:lstStyle/>
            <a:p>
              <a:pPr defTabSz="762000">
                <a:defRPr/>
              </a:pPr>
              <a:endParaRPr lang="el-GR">
                <a:ea typeface="ＭＳ Ｐゴシック" charset="-128"/>
              </a:endParaRPr>
            </a:p>
          </p:txBody>
        </p:sp>
      </p:grpSp>
      <p:grpSp>
        <p:nvGrpSpPr>
          <p:cNvPr id="10254" name="Group 24"/>
          <p:cNvGrpSpPr>
            <a:grpSpLocks/>
          </p:cNvGrpSpPr>
          <p:nvPr/>
        </p:nvGrpSpPr>
        <p:grpSpPr bwMode="auto">
          <a:xfrm>
            <a:off x="6396038" y="5588000"/>
            <a:ext cx="360362" cy="360363"/>
            <a:chOff x="-1311696" y="1702825"/>
            <a:chExt cx="360040" cy="360040"/>
          </a:xfrm>
        </p:grpSpPr>
        <p:sp>
          <p:nvSpPr>
            <p:cNvPr id="10260" name="Flowchart: Connector 21"/>
            <p:cNvSpPr>
              <a:spLocks noChangeArrowheads="1"/>
            </p:cNvSpPr>
            <p:nvPr/>
          </p:nvSpPr>
          <p:spPr bwMode="auto">
            <a:xfrm>
              <a:off x="-1311696" y="1702825"/>
              <a:ext cx="360040" cy="360040"/>
            </a:xfrm>
            <a:prstGeom prst="flowChartConnector">
              <a:avLst/>
            </a:prstGeom>
            <a:solidFill>
              <a:srgbClr val="FF0000"/>
            </a:solidFill>
            <a:ln w="12700" algn="ctr">
              <a:solidFill>
                <a:schemeClr val="bg2"/>
              </a:solidFill>
              <a:round/>
              <a:headEnd/>
              <a:tailEnd/>
            </a:ln>
          </p:spPr>
          <p:txBody>
            <a:bodyPr lIns="0" tIns="0" rIns="0" bIns="0" anchor="ctr"/>
            <a:lstStyle/>
            <a:p>
              <a:pPr defTabSz="762000"/>
              <a:endParaRPr lang="el-GR"/>
            </a:p>
          </p:txBody>
        </p:sp>
        <p:sp>
          <p:nvSpPr>
            <p:cNvPr id="24" name="Minus 23"/>
            <p:cNvSpPr/>
            <p:nvPr/>
          </p:nvSpPr>
          <p:spPr bwMode="auto">
            <a:xfrm>
              <a:off x="-1221290" y="1793232"/>
              <a:ext cx="179228" cy="179226"/>
            </a:xfrm>
            <a:prstGeom prst="mathMinus">
              <a:avLst/>
            </a:prstGeom>
            <a:solidFill>
              <a:schemeClr val="bg1"/>
            </a:solidFill>
            <a:ln w="12700" cap="flat" cmpd="sng" algn="ctr">
              <a:solidFill>
                <a:schemeClr val="bg2"/>
              </a:solidFill>
              <a:prstDash val="solid"/>
              <a:round/>
              <a:headEnd type="none" w="med" len="med"/>
              <a:tailEnd type="none" w="med" len="med"/>
            </a:ln>
            <a:effectLst/>
          </p:spPr>
          <p:txBody>
            <a:bodyPr lIns="0" tIns="0" rIns="0" bIns="0" anchor="ctr"/>
            <a:lstStyle/>
            <a:p>
              <a:pPr defTabSz="762000">
                <a:defRPr/>
              </a:pPr>
              <a:endParaRPr lang="el-GR">
                <a:ea typeface="ＭＳ Ｐゴシック" charset="-128"/>
              </a:endParaRPr>
            </a:p>
          </p:txBody>
        </p:sp>
      </p:grpSp>
      <p:grpSp>
        <p:nvGrpSpPr>
          <p:cNvPr id="10255" name="Group 4"/>
          <p:cNvGrpSpPr>
            <a:grpSpLocks/>
          </p:cNvGrpSpPr>
          <p:nvPr/>
        </p:nvGrpSpPr>
        <p:grpSpPr bwMode="auto">
          <a:xfrm>
            <a:off x="6980238" y="227013"/>
            <a:ext cx="2678112" cy="538162"/>
            <a:chOff x="6979569" y="227013"/>
            <a:chExt cx="2678781" cy="537691"/>
          </a:xfrm>
        </p:grpSpPr>
        <p:grpSp>
          <p:nvGrpSpPr>
            <p:cNvPr id="10256" name="Group 1"/>
            <p:cNvGrpSpPr>
              <a:grpSpLocks/>
            </p:cNvGrpSpPr>
            <p:nvPr/>
          </p:nvGrpSpPr>
          <p:grpSpPr bwMode="auto">
            <a:xfrm>
              <a:off x="6979569" y="227013"/>
              <a:ext cx="2678781" cy="495300"/>
              <a:chOff x="488950" y="722313"/>
              <a:chExt cx="8856538" cy="495300"/>
            </a:xfrm>
          </p:grpSpPr>
          <p:sp>
            <p:nvSpPr>
              <p:cNvPr id="10258"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10259"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
          <p:nvSpPr>
            <p:cNvPr id="10257" name="Rectangle 2"/>
            <p:cNvSpPr>
              <a:spLocks noChangeArrowheads="1"/>
            </p:cNvSpPr>
            <p:nvPr/>
          </p:nvSpPr>
          <p:spPr bwMode="auto">
            <a:xfrm>
              <a:off x="6987163" y="227013"/>
              <a:ext cx="1386794" cy="537691"/>
            </a:xfrm>
            <a:prstGeom prst="rect">
              <a:avLst/>
            </a:prstGeom>
            <a:solidFill>
              <a:schemeClr val="bg1">
                <a:alpha val="87842"/>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p>
              <a:pPr defTabSz="762000"/>
              <a:endParaRPr lang="el-G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4"/>
          <p:cNvGraphicFramePr>
            <a:graphicFrameLocks noGrp="1"/>
          </p:cNvGraphicFramePr>
          <p:nvPr>
            <p:extLst>
              <p:ext uri="{D42A27DB-BD31-4B8C-83A1-F6EECF244321}">
                <p14:modId xmlns:p14="http://schemas.microsoft.com/office/powerpoint/2010/main" val="1938318824"/>
              </p:ext>
            </p:extLst>
          </p:nvPr>
        </p:nvGraphicFramePr>
        <p:xfrm>
          <a:off x="382588" y="1600200"/>
          <a:ext cx="9142412" cy="4651378"/>
        </p:xfrm>
        <a:graphic>
          <a:graphicData uri="http://schemas.openxmlformats.org/drawingml/2006/table">
            <a:tbl>
              <a:tblPr/>
              <a:tblGrid>
                <a:gridCol w="608012"/>
                <a:gridCol w="8534400"/>
              </a:tblGrid>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kern="1200" cap="none" normalizeH="0" baseline="0" dirty="0" smtClean="0">
                          <a:ln>
                            <a:noFill/>
                          </a:ln>
                          <a:solidFill>
                            <a:schemeClr val="tx1"/>
                          </a:solidFill>
                          <a:effectLst/>
                          <a:latin typeface="Arial" charset="0"/>
                          <a:ea typeface="ＭＳ Ｐゴシック" charset="-128"/>
                          <a:cs typeface="+mn-cs"/>
                        </a:rPr>
                        <a:t>Η ανάγκη χρηματοδότησης στις σύγχρονες επιχειρήσεις</a:t>
                      </a:r>
                      <a:endParaRPr kumimoji="0" lang="de-DE" sz="1400" b="1" i="0" u="none" strike="noStrike" kern="1200" cap="none" normalizeH="0" baseline="0" dirty="0" smtClean="0">
                        <a:ln>
                          <a:noFill/>
                        </a:ln>
                        <a:solidFill>
                          <a:schemeClr val="tx1"/>
                        </a:solidFill>
                        <a:effectLst/>
                        <a:latin typeface="Arial" charset="0"/>
                        <a:ea typeface="ＭＳ Ｐゴシック" charset="-128"/>
                        <a:cs typeface="+mn-cs"/>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Είδη χρηματοδότησης</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1</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smtClean="0">
                          <a:ln>
                            <a:noFill/>
                          </a:ln>
                          <a:solidFill>
                            <a:schemeClr val="tx1"/>
                          </a:solidFill>
                          <a:effectLst/>
                          <a:latin typeface="Arial" charset="0"/>
                          <a:ea typeface="ＭＳ Ｐゴシック" charset="-128"/>
                        </a:rPr>
                        <a:t>Factoring (</a:t>
                      </a:r>
                      <a:r>
                        <a:rPr kumimoji="0" lang="el-GR" sz="1400" b="0" i="0" u="none" strike="noStrike" cap="none" normalizeH="0" baseline="0" dirty="0" smtClean="0">
                          <a:ln>
                            <a:noFill/>
                          </a:ln>
                          <a:solidFill>
                            <a:schemeClr val="tx1"/>
                          </a:solidFill>
                          <a:effectLst/>
                          <a:latin typeface="Arial" charset="0"/>
                          <a:ea typeface="ＭＳ Ｐゴシック" charset="-128"/>
                        </a:rPr>
                        <a:t>Πρακτόρευση Απαιτήσεων)</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1963">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2</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err="1" smtClean="0">
                          <a:ln>
                            <a:noFill/>
                          </a:ln>
                          <a:solidFill>
                            <a:schemeClr val="tx1"/>
                          </a:solidFill>
                          <a:effectLst/>
                          <a:latin typeface="Arial" charset="0"/>
                          <a:ea typeface="ＭＳ Ｐゴシック" charset="-128"/>
                        </a:rPr>
                        <a:t>Seed</a:t>
                      </a:r>
                      <a:r>
                        <a:rPr kumimoji="0" lang="de-DE" sz="1400" b="0" i="0" u="none" strike="noStrike" cap="none" normalizeH="0" baseline="0" dirty="0" smtClean="0">
                          <a:ln>
                            <a:noFill/>
                          </a:ln>
                          <a:solidFill>
                            <a:schemeClr val="tx1"/>
                          </a:solidFill>
                          <a:effectLst/>
                          <a:latin typeface="Arial" charset="0"/>
                          <a:ea typeface="ＭＳ Ｐゴシック" charset="-128"/>
                        </a:rPr>
                        <a:t> Capital (</a:t>
                      </a:r>
                      <a:r>
                        <a:rPr kumimoji="0" lang="el-GR" sz="1400" b="0" i="0" u="none" strike="noStrike" cap="none" normalizeH="0" baseline="0" dirty="0" smtClean="0">
                          <a:ln>
                            <a:noFill/>
                          </a:ln>
                          <a:solidFill>
                            <a:schemeClr val="tx1"/>
                          </a:solidFill>
                          <a:effectLst/>
                          <a:latin typeface="Arial" charset="0"/>
                          <a:ea typeface="ＭＳ Ｐゴシック" charset="-128"/>
                        </a:rPr>
                        <a:t>Κεφάλαιο Σποράς)</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solidFill>
                      <a:schemeClr val="bg1">
                        <a:lumMod val="75000"/>
                      </a:schemeClr>
                    </a:solidFill>
                  </a:tcPr>
                </a:tc>
              </a:tr>
              <a:tr h="465138">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3</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Θερμοκοιτίδες Επιχειρήσεων</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4</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Crowdfunding</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5</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Ίδια Κεφάλαια </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3550">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6</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Δανεισμός</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7</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Επιχορήγηση</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Μελέτη περίπτωσης</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bl>
          </a:graphicData>
        </a:graphic>
      </p:graphicFrame>
      <p:sp>
        <p:nvSpPr>
          <p:cNvPr id="11266" name="Rectangle 2"/>
          <p:cNvSpPr>
            <a:spLocks noGrp="1" noChangeArrowheads="1"/>
          </p:cNvSpPr>
          <p:nvPr>
            <p:ph type="title" idx="4294967295"/>
          </p:nvPr>
        </p:nvSpPr>
        <p:spPr/>
        <p:txBody>
          <a:bodyPr/>
          <a:lstStyle/>
          <a:p>
            <a:pPr eaLnBrk="1" hangingPunct="1"/>
            <a:r>
              <a:rPr lang="el-GR" smtClean="0"/>
              <a:t>Περιεχόμενα Παρουσίασης</a:t>
            </a:r>
            <a:endParaRPr lang="de-DE" smtClean="0"/>
          </a:p>
        </p:txBody>
      </p:sp>
      <p:pic>
        <p:nvPicPr>
          <p:cNvPr id="11283" name="Picture 60" descr="j04339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8264">
            <a:off x="6872288" y="27559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23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81013" y="246063"/>
            <a:ext cx="9151937" cy="492125"/>
          </a:xfrm>
        </p:spPr>
        <p:txBody>
          <a:bodyPr/>
          <a:lstStyle/>
          <a:p>
            <a:r>
              <a:rPr lang="el-GR" smtClean="0"/>
              <a:t>Είδη χρηματοδότησης</a:t>
            </a:r>
            <a:br>
              <a:rPr lang="el-GR" smtClean="0"/>
            </a:br>
            <a:r>
              <a:rPr lang="el-GR" b="0" smtClean="0"/>
              <a:t>2. </a:t>
            </a:r>
            <a:r>
              <a:rPr lang="en-US" b="0" smtClean="0"/>
              <a:t>Seed Capital (</a:t>
            </a:r>
            <a:r>
              <a:rPr lang="el-GR" b="0" smtClean="0"/>
              <a:t>Κεφάλαιο Σποράς)</a:t>
            </a:r>
          </a:p>
        </p:txBody>
      </p:sp>
      <p:sp>
        <p:nvSpPr>
          <p:cNvPr id="4" name="TextBox 3"/>
          <p:cNvSpPr txBox="1"/>
          <p:nvPr/>
        </p:nvSpPr>
        <p:spPr>
          <a:xfrm>
            <a:off x="365125" y="1006475"/>
            <a:ext cx="9340850" cy="120032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l">
              <a:defRPr/>
            </a:pPr>
            <a:r>
              <a:rPr lang="en-US" sz="1200" b="0" dirty="0"/>
              <a:t>To </a:t>
            </a:r>
            <a:r>
              <a:rPr lang="el-GR" sz="1200" dirty="0"/>
              <a:t>Κεφάλαιο Σποράς</a:t>
            </a:r>
            <a:r>
              <a:rPr lang="en-US" sz="1200" dirty="0"/>
              <a:t> (Seed Capital)</a:t>
            </a:r>
            <a:r>
              <a:rPr lang="el-GR" sz="1200" b="0" dirty="0"/>
              <a:t>, είναι μικρή χρηματοδότηση για έναρξη επιχείρησης που δίνεται συνήθως σε ειδικές κατηγορίες πληθυσμού, όπως οι νέοι ή οι άνεργοι. Τα κύρια χαρακτηριστικά των δράσεων αυτών είναι ότι το κεφάλαιο είναι αρκετά μικρό (15 έως 50 χιλ ευρώ), προκαταβάλλεται, και προορίζεται να καλύψει </a:t>
            </a:r>
            <a:r>
              <a:rPr lang="el-GR" sz="1200" u="sng" dirty="0"/>
              <a:t>τα λειτουργικά έξοδα </a:t>
            </a:r>
            <a:r>
              <a:rPr lang="el-GR" sz="1200" b="0" dirty="0"/>
              <a:t>του πρώτου έτους λειτουργίας της εταιρείας, ώστε να υπάρξει χρόνος για την επιχειρηματική ανάπτυξη της ιδέας. Ενδεικτικά, υπάρχουν δράσεις τόσο του Δημοσίου </a:t>
            </a:r>
            <a:r>
              <a:rPr lang="el-GR" sz="1200" b="0" dirty="0" smtClean="0"/>
              <a:t>(</a:t>
            </a:r>
            <a:r>
              <a:rPr lang="el-GR" sz="1200" b="0" dirty="0" smtClean="0">
                <a:hlinkClick r:id="rId4"/>
              </a:rPr>
              <a:t>Νεοφυής επιχειρηματικότητα</a:t>
            </a:r>
            <a:r>
              <a:rPr lang="el-GR" sz="1200" b="0" dirty="0" smtClean="0"/>
              <a:t>)</a:t>
            </a:r>
            <a:r>
              <a:rPr lang="el-GR" sz="1200" b="0" dirty="0"/>
              <a:t>  όσο και του ιδιωτικού τομέα (</a:t>
            </a:r>
            <a:r>
              <a:rPr lang="el-GR" sz="1200" b="0" dirty="0" err="1">
                <a:hlinkClick r:id="rId5"/>
              </a:rPr>
              <a:t>TheOpenFund</a:t>
            </a:r>
            <a:r>
              <a:rPr lang="el-GR" sz="1200" b="0" dirty="0"/>
              <a:t>),  για διάφορους τομείς της οικονομίας (παραδοσιακά προϊόντα, πληροφορική, κ.α.).</a:t>
            </a:r>
            <a:endParaRPr lang="el-GR" sz="1200" b="0" dirty="0">
              <a:solidFill>
                <a:schemeClr val="tx1"/>
              </a:solidFill>
            </a:endParaRPr>
          </a:p>
        </p:txBody>
      </p:sp>
      <p:grpSp>
        <p:nvGrpSpPr>
          <p:cNvPr id="12292" name="Group 1"/>
          <p:cNvGrpSpPr>
            <a:grpSpLocks/>
          </p:cNvGrpSpPr>
          <p:nvPr/>
        </p:nvGrpSpPr>
        <p:grpSpPr bwMode="auto">
          <a:xfrm>
            <a:off x="314325" y="2276475"/>
            <a:ext cx="5194300" cy="4248150"/>
            <a:chOff x="314325" y="2370138"/>
            <a:chExt cx="5194300" cy="3844925"/>
          </a:xfrm>
        </p:grpSpPr>
        <p:graphicFrame>
          <p:nvGraphicFramePr>
            <p:cNvPr id="12299" name="Object 5"/>
            <p:cNvGraphicFramePr>
              <a:graphicFrameLocks noChangeAspect="1"/>
            </p:cNvGraphicFramePr>
            <p:nvPr/>
          </p:nvGraphicFramePr>
          <p:xfrm>
            <a:off x="314325" y="2370138"/>
            <a:ext cx="5194300" cy="3844925"/>
          </p:xfrm>
          <a:graphic>
            <a:graphicData uri="http://schemas.openxmlformats.org/presentationml/2006/ole">
              <mc:AlternateContent xmlns:mc="http://schemas.openxmlformats.org/markup-compatibility/2006">
                <mc:Choice xmlns:v="urn:schemas-microsoft-com:vml" Requires="v">
                  <p:oleObj spid="_x0000_s12356" r:id="rId7" imgW="5200339" imgH="3840813" progId="Excel.Chart.8">
                    <p:embed/>
                  </p:oleObj>
                </mc:Choice>
                <mc:Fallback>
                  <p:oleObj r:id="rId7" imgW="5200339" imgH="3840813" progId="Excel.Chart.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325" y="2370138"/>
                          <a:ext cx="519430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00" name="TextBox 11"/>
            <p:cNvSpPr txBox="1">
              <a:spLocks noChangeArrowheads="1"/>
            </p:cNvSpPr>
            <p:nvPr/>
          </p:nvSpPr>
          <p:spPr bwMode="auto">
            <a:xfrm>
              <a:off x="2720975" y="2924175"/>
              <a:ext cx="1079500" cy="47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solidFill>
                    <a:schemeClr val="tx1"/>
                  </a:solidFill>
                </a:rPr>
                <a:t>Venture Capital</a:t>
              </a:r>
              <a:endParaRPr lang="el-GR">
                <a:solidFill>
                  <a:schemeClr val="tx1"/>
                </a:solidFill>
              </a:endParaRPr>
            </a:p>
          </p:txBody>
        </p:sp>
        <p:sp>
          <p:nvSpPr>
            <p:cNvPr id="12301" name="Rectangle 13"/>
            <p:cNvSpPr>
              <a:spLocks noChangeArrowheads="1"/>
            </p:cNvSpPr>
            <p:nvPr/>
          </p:nvSpPr>
          <p:spPr bwMode="auto">
            <a:xfrm>
              <a:off x="2144713" y="2781300"/>
              <a:ext cx="2303462" cy="2592388"/>
            </a:xfrm>
            <a:prstGeom prst="rect">
              <a:avLst/>
            </a:prstGeom>
            <a:solidFill>
              <a:schemeClr val="bg1">
                <a:alpha val="83136"/>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p>
              <a:pPr defTabSz="762000"/>
              <a:endParaRPr lang="el-GR"/>
            </a:p>
          </p:txBody>
        </p:sp>
        <p:sp>
          <p:nvSpPr>
            <p:cNvPr id="12302" name="TextBox 10"/>
            <p:cNvSpPr txBox="1">
              <a:spLocks noChangeArrowheads="1"/>
            </p:cNvSpPr>
            <p:nvPr/>
          </p:nvSpPr>
          <p:spPr bwMode="auto">
            <a:xfrm>
              <a:off x="828336" y="2939711"/>
              <a:ext cx="1460500" cy="47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dirty="0">
                  <a:solidFill>
                    <a:schemeClr val="tx1"/>
                  </a:solidFill>
                </a:rPr>
                <a:t>Seed </a:t>
              </a:r>
              <a:r>
                <a:rPr lang="en-US" dirty="0" smtClean="0">
                  <a:solidFill>
                    <a:schemeClr val="tx1"/>
                  </a:solidFill>
                </a:rPr>
                <a:t>Capital</a:t>
              </a:r>
              <a:r>
                <a:rPr lang="el-GR" dirty="0" smtClean="0">
                  <a:solidFill>
                    <a:schemeClr val="tx1"/>
                  </a:solidFill>
                </a:rPr>
                <a:t>/ </a:t>
              </a:r>
              <a:r>
                <a:rPr lang="en-US" dirty="0" smtClean="0">
                  <a:solidFill>
                    <a:schemeClr val="tx1"/>
                  </a:solidFill>
                </a:rPr>
                <a:t>Crowdfunding</a:t>
              </a:r>
              <a:endParaRPr lang="el-GR" dirty="0">
                <a:solidFill>
                  <a:schemeClr val="tx1"/>
                </a:solidFill>
              </a:endParaRPr>
            </a:p>
          </p:txBody>
        </p:sp>
        <p:sp>
          <p:nvSpPr>
            <p:cNvPr id="12303" name="TextBox 12"/>
            <p:cNvSpPr txBox="1">
              <a:spLocks noChangeArrowheads="1"/>
            </p:cNvSpPr>
            <p:nvPr/>
          </p:nvSpPr>
          <p:spPr bwMode="auto">
            <a:xfrm>
              <a:off x="4376738" y="2924175"/>
              <a:ext cx="1081087" cy="27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l-GR">
                  <a:solidFill>
                    <a:schemeClr val="tx1"/>
                  </a:solidFill>
                </a:rPr>
                <a:t>Αγορές</a:t>
              </a:r>
            </a:p>
          </p:txBody>
        </p:sp>
        <p:sp>
          <p:nvSpPr>
            <p:cNvPr id="12304" name="Rectangle 14"/>
            <p:cNvSpPr>
              <a:spLocks noChangeArrowheads="1"/>
            </p:cNvSpPr>
            <p:nvPr/>
          </p:nvSpPr>
          <p:spPr bwMode="auto">
            <a:xfrm>
              <a:off x="4448175" y="2789238"/>
              <a:ext cx="865188" cy="2592387"/>
            </a:xfrm>
            <a:prstGeom prst="rect">
              <a:avLst/>
            </a:prstGeom>
            <a:solidFill>
              <a:schemeClr val="bg1">
                <a:alpha val="83136"/>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p>
              <a:pPr defTabSz="762000"/>
              <a:endParaRPr lang="el-GR"/>
            </a:p>
          </p:txBody>
        </p:sp>
        <p:cxnSp>
          <p:nvCxnSpPr>
            <p:cNvPr id="12305" name="Straight Connector 8"/>
            <p:cNvCxnSpPr>
              <a:cxnSpLocks noChangeShapeType="1"/>
            </p:cNvCxnSpPr>
            <p:nvPr/>
          </p:nvCxnSpPr>
          <p:spPr bwMode="auto">
            <a:xfrm>
              <a:off x="4448175" y="2789238"/>
              <a:ext cx="0" cy="2592387"/>
            </a:xfrm>
            <a:prstGeom prst="line">
              <a:avLst/>
            </a:prstGeom>
            <a:noFill/>
            <a:ln w="12700"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5A5A5A"/>
                    </a:outerShdw>
                  </a:effectLst>
                </a14:hiddenEffects>
              </a:ext>
            </a:extLst>
          </p:spPr>
        </p:cxnSp>
        <p:cxnSp>
          <p:nvCxnSpPr>
            <p:cNvPr id="12306" name="Straight Connector 9"/>
            <p:cNvCxnSpPr>
              <a:cxnSpLocks noChangeShapeType="1"/>
            </p:cNvCxnSpPr>
            <p:nvPr/>
          </p:nvCxnSpPr>
          <p:spPr bwMode="auto">
            <a:xfrm>
              <a:off x="2144713" y="2781300"/>
              <a:ext cx="0" cy="2592388"/>
            </a:xfrm>
            <a:prstGeom prst="line">
              <a:avLst/>
            </a:prstGeom>
            <a:noFill/>
            <a:ln w="12700"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5A5A5A"/>
                    </a:outerShdw>
                  </a:effectLst>
                </a14:hiddenEffects>
              </a:ext>
            </a:extLst>
          </p:spPr>
        </p:cxnSp>
      </p:grpSp>
      <p:sp>
        <p:nvSpPr>
          <p:cNvPr id="16" name="TextBox 15"/>
          <p:cNvSpPr txBox="1"/>
          <p:nvPr/>
        </p:nvSpPr>
        <p:spPr>
          <a:xfrm>
            <a:off x="5600700" y="2276475"/>
            <a:ext cx="4105275" cy="4176713"/>
          </a:xfrm>
          <a:prstGeom prst="rect">
            <a:avLst/>
          </a:prstGeom>
        </p:spPr>
        <p:style>
          <a:lnRef idx="2">
            <a:schemeClr val="dk1"/>
          </a:lnRef>
          <a:fillRef idx="1">
            <a:schemeClr val="lt1"/>
          </a:fillRef>
          <a:effectRef idx="0">
            <a:schemeClr val="dk1"/>
          </a:effectRef>
          <a:fontRef idx="minor">
            <a:schemeClr val="dk1"/>
          </a:fontRef>
        </p:style>
        <p:txBody>
          <a:bodyPr anchor="ctr"/>
          <a:lstStyle/>
          <a:p>
            <a:pPr marL="171450" indent="-171450" algn="just">
              <a:buFont typeface="Arial" pitchFamily="34" charset="0"/>
              <a:buChar char="•"/>
              <a:defRPr/>
            </a:pPr>
            <a:r>
              <a:rPr lang="el-GR" sz="1300" b="0" dirty="0">
                <a:solidFill>
                  <a:schemeClr val="tx1"/>
                </a:solidFill>
              </a:rPr>
              <a:t>Σε περίπτωση ιδιωτικής </a:t>
            </a:r>
            <a:r>
              <a:rPr lang="el-GR" sz="1300" b="0" dirty="0" smtClean="0">
                <a:solidFill>
                  <a:schemeClr val="tx1"/>
                </a:solidFill>
              </a:rPr>
              <a:t>πρωτοβουλίας</a:t>
            </a:r>
            <a:r>
              <a:rPr lang="en-US" sz="1300" b="0" dirty="0" smtClean="0">
                <a:solidFill>
                  <a:schemeClr val="tx1"/>
                </a:solidFill>
              </a:rPr>
              <a:t>,</a:t>
            </a:r>
            <a:r>
              <a:rPr lang="el-GR" sz="1300" b="0" dirty="0" smtClean="0">
                <a:solidFill>
                  <a:schemeClr val="tx1"/>
                </a:solidFill>
              </a:rPr>
              <a:t> </a:t>
            </a:r>
            <a:r>
              <a:rPr lang="el-GR" sz="1300" b="0" dirty="0">
                <a:solidFill>
                  <a:schemeClr val="tx1"/>
                </a:solidFill>
              </a:rPr>
              <a:t>ο χρηματοδότης εισφέρει με μία μικρή συμμετοχή στο κεφάλαιο μίας νεοϊδρυθείσας επιχείρησης με καινοτόμα επιχειρηματική ιδέα (π.χ. από το χώρο της ανάπτυξης λογισμικού) καθώς και συμβουλές βοηθώντας την βραχυπρόθεσμα έως ότου αρχίσει να παράγει κέρδη και προσδοκώντας να λάβει μία αυξημένη απόδοση με την έξοδό του από αυτήν.</a:t>
            </a:r>
          </a:p>
          <a:p>
            <a:pPr marL="171450" indent="-171450" algn="just">
              <a:buFont typeface="Arial" pitchFamily="34" charset="0"/>
              <a:buChar char="•"/>
              <a:defRPr/>
            </a:pPr>
            <a:r>
              <a:rPr lang="el-GR" sz="1300" b="0" dirty="0">
                <a:solidFill>
                  <a:schemeClr val="tx1"/>
                </a:solidFill>
              </a:rPr>
              <a:t>Όσον αφορά δημόσιες πρωτοβουλίες, </a:t>
            </a:r>
            <a:r>
              <a:rPr lang="el-GR" sz="1300" b="0" dirty="0"/>
              <a:t>αυτές δεν είναι ανοικτές συνεχώς αλλά ενεργοποιούνται με δημοσίευση σχετικών προσκλήσεων.</a:t>
            </a:r>
            <a:r>
              <a:rPr lang="el-GR" sz="1300" b="0" dirty="0">
                <a:solidFill>
                  <a:schemeClr val="tx1"/>
                </a:solidFill>
              </a:rPr>
              <a:t> </a:t>
            </a:r>
            <a:r>
              <a:rPr lang="el-GR" sz="1300" b="0" dirty="0"/>
              <a:t>Η διαδικασία είναι αρκετά απλή, και η υποβολή μπορεί να γίνει από οποιονδήποτε ενδιαφερόμενο αρκεί να πληροί τα προαπαιτούμενα κριτήρια επιλεξιμότητας (επαγγελματική κατάσταση, κατάρτιση κτλ.). Η χρηματοδότηση έχει την μορφή επιχορήγησης (δεν επιστρέφεται).</a:t>
            </a:r>
            <a:endParaRPr lang="el-GR" sz="1300" b="0" dirty="0">
              <a:solidFill>
                <a:schemeClr val="tx1"/>
              </a:solidFill>
            </a:endParaRPr>
          </a:p>
        </p:txBody>
      </p:sp>
      <p:grpSp>
        <p:nvGrpSpPr>
          <p:cNvPr id="12294" name="Group 12"/>
          <p:cNvGrpSpPr>
            <a:grpSpLocks/>
          </p:cNvGrpSpPr>
          <p:nvPr/>
        </p:nvGrpSpPr>
        <p:grpSpPr bwMode="auto">
          <a:xfrm>
            <a:off x="6980238" y="227013"/>
            <a:ext cx="2678112" cy="538162"/>
            <a:chOff x="6979569" y="227013"/>
            <a:chExt cx="2678781" cy="537691"/>
          </a:xfrm>
        </p:grpSpPr>
        <p:grpSp>
          <p:nvGrpSpPr>
            <p:cNvPr id="12295" name="Group 13"/>
            <p:cNvGrpSpPr>
              <a:grpSpLocks/>
            </p:cNvGrpSpPr>
            <p:nvPr/>
          </p:nvGrpSpPr>
          <p:grpSpPr bwMode="auto">
            <a:xfrm>
              <a:off x="6979569" y="227013"/>
              <a:ext cx="2678781" cy="495300"/>
              <a:chOff x="488950" y="722313"/>
              <a:chExt cx="8856538" cy="495300"/>
            </a:xfrm>
          </p:grpSpPr>
          <p:sp>
            <p:nvSpPr>
              <p:cNvPr id="12297"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12298"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
          <p:nvSpPr>
            <p:cNvPr id="12296" name="Rectangle 14"/>
            <p:cNvSpPr>
              <a:spLocks noChangeArrowheads="1"/>
            </p:cNvSpPr>
            <p:nvPr/>
          </p:nvSpPr>
          <p:spPr bwMode="auto">
            <a:xfrm>
              <a:off x="6987163" y="227013"/>
              <a:ext cx="1386794" cy="537691"/>
            </a:xfrm>
            <a:prstGeom prst="rect">
              <a:avLst/>
            </a:prstGeom>
            <a:solidFill>
              <a:schemeClr val="bg1">
                <a:alpha val="87842"/>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p>
              <a:pPr defTabSz="762000"/>
              <a:endParaRPr lang="el-G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4"/>
          <p:cNvGraphicFramePr>
            <a:graphicFrameLocks noGrp="1"/>
          </p:cNvGraphicFramePr>
          <p:nvPr>
            <p:extLst>
              <p:ext uri="{D42A27DB-BD31-4B8C-83A1-F6EECF244321}">
                <p14:modId xmlns:p14="http://schemas.microsoft.com/office/powerpoint/2010/main" val="3392380562"/>
              </p:ext>
            </p:extLst>
          </p:nvPr>
        </p:nvGraphicFramePr>
        <p:xfrm>
          <a:off x="382588" y="1600200"/>
          <a:ext cx="9142412" cy="4651378"/>
        </p:xfrm>
        <a:graphic>
          <a:graphicData uri="http://schemas.openxmlformats.org/drawingml/2006/table">
            <a:tbl>
              <a:tblPr/>
              <a:tblGrid>
                <a:gridCol w="608012"/>
                <a:gridCol w="8534400"/>
              </a:tblGrid>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kern="1200" cap="none" normalizeH="0" baseline="0" dirty="0" smtClean="0">
                          <a:ln>
                            <a:noFill/>
                          </a:ln>
                          <a:solidFill>
                            <a:schemeClr val="tx1"/>
                          </a:solidFill>
                          <a:effectLst/>
                          <a:latin typeface="Arial" charset="0"/>
                          <a:ea typeface="ＭＳ Ｐゴシック" charset="-128"/>
                          <a:cs typeface="+mn-cs"/>
                        </a:rPr>
                        <a:t>Η ανάγκη χρηματοδότησης στις σύγχρονες επιχειρήσεις</a:t>
                      </a:r>
                      <a:endParaRPr kumimoji="0" lang="de-DE" sz="1400" b="1" i="0" u="none" strike="noStrike" kern="1200" cap="none" normalizeH="0" baseline="0" dirty="0" smtClean="0">
                        <a:ln>
                          <a:noFill/>
                        </a:ln>
                        <a:solidFill>
                          <a:schemeClr val="tx1"/>
                        </a:solidFill>
                        <a:effectLst/>
                        <a:latin typeface="Arial" charset="0"/>
                        <a:ea typeface="ＭＳ Ｐゴシック" charset="-128"/>
                        <a:cs typeface="+mn-cs"/>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Είδη χρηματοδότησης</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1</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smtClean="0">
                          <a:ln>
                            <a:noFill/>
                          </a:ln>
                          <a:solidFill>
                            <a:schemeClr val="tx1"/>
                          </a:solidFill>
                          <a:effectLst/>
                          <a:latin typeface="Arial" charset="0"/>
                          <a:ea typeface="ＭＳ Ｐゴシック" charset="-128"/>
                        </a:rPr>
                        <a:t>Factoring (</a:t>
                      </a:r>
                      <a:r>
                        <a:rPr kumimoji="0" lang="el-GR" sz="1400" b="0" i="0" u="none" strike="noStrike" cap="none" normalizeH="0" baseline="0" dirty="0" smtClean="0">
                          <a:ln>
                            <a:noFill/>
                          </a:ln>
                          <a:solidFill>
                            <a:schemeClr val="tx1"/>
                          </a:solidFill>
                          <a:effectLst/>
                          <a:latin typeface="Arial" charset="0"/>
                          <a:ea typeface="ＭＳ Ｐゴシック" charset="-128"/>
                        </a:rPr>
                        <a:t>Πρακτόρευση Απαιτήσεων)</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1963">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2</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err="1" smtClean="0">
                          <a:ln>
                            <a:noFill/>
                          </a:ln>
                          <a:solidFill>
                            <a:schemeClr val="tx1"/>
                          </a:solidFill>
                          <a:effectLst/>
                          <a:latin typeface="Arial" charset="0"/>
                          <a:ea typeface="ＭＳ Ｐゴシック" charset="-128"/>
                        </a:rPr>
                        <a:t>Seed</a:t>
                      </a:r>
                      <a:r>
                        <a:rPr kumimoji="0" lang="de-DE" sz="1400" b="0" i="0" u="none" strike="noStrike" cap="none" normalizeH="0" baseline="0" dirty="0" smtClean="0">
                          <a:ln>
                            <a:noFill/>
                          </a:ln>
                          <a:solidFill>
                            <a:schemeClr val="tx1"/>
                          </a:solidFill>
                          <a:effectLst/>
                          <a:latin typeface="Arial" charset="0"/>
                          <a:ea typeface="ＭＳ Ｐゴシック" charset="-128"/>
                        </a:rPr>
                        <a:t> Capital (</a:t>
                      </a:r>
                      <a:r>
                        <a:rPr kumimoji="0" lang="el-GR" sz="1400" b="0" i="0" u="none" strike="noStrike" cap="none" normalizeH="0" baseline="0" dirty="0" smtClean="0">
                          <a:ln>
                            <a:noFill/>
                          </a:ln>
                          <a:solidFill>
                            <a:schemeClr val="tx1"/>
                          </a:solidFill>
                          <a:effectLst/>
                          <a:latin typeface="Arial" charset="0"/>
                          <a:ea typeface="ＭＳ Ｐゴシック" charset="-128"/>
                        </a:rPr>
                        <a:t>Κεφάλαιο Σποράς)</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3</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Θερμοκοιτίδες Επιχειρήσεων</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solidFill>
                      <a:schemeClr val="bg1">
                        <a:lumMod val="75000"/>
                      </a:schemeClr>
                    </a:solid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4</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Crowdfunding</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5</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Ίδια Κεφάλαια </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3550">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6</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Δανεισμός</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7</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Επιχορήγηση</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Μελέτη περίπτωσης</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bl>
          </a:graphicData>
        </a:graphic>
      </p:graphicFrame>
      <p:sp>
        <p:nvSpPr>
          <p:cNvPr id="11266" name="Rectangle 2"/>
          <p:cNvSpPr>
            <a:spLocks noGrp="1" noChangeArrowheads="1"/>
          </p:cNvSpPr>
          <p:nvPr>
            <p:ph type="title" idx="4294967295"/>
          </p:nvPr>
        </p:nvSpPr>
        <p:spPr/>
        <p:txBody>
          <a:bodyPr/>
          <a:lstStyle/>
          <a:p>
            <a:pPr eaLnBrk="1" hangingPunct="1"/>
            <a:r>
              <a:rPr lang="el-GR" smtClean="0"/>
              <a:t>Περιεχόμενα Παρουσίασης</a:t>
            </a:r>
            <a:endParaRPr lang="de-DE" smtClean="0"/>
          </a:p>
        </p:txBody>
      </p:sp>
      <p:pic>
        <p:nvPicPr>
          <p:cNvPr id="11283" name="Picture 60" descr="j04339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8264">
            <a:off x="6872288" y="27559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81013" y="246063"/>
            <a:ext cx="9151937" cy="492125"/>
          </a:xfrm>
        </p:spPr>
        <p:txBody>
          <a:bodyPr/>
          <a:lstStyle/>
          <a:p>
            <a:r>
              <a:rPr lang="el-GR" smtClean="0"/>
              <a:t>Είδη Χρηματοδότησης</a:t>
            </a:r>
            <a:br>
              <a:rPr lang="el-GR" smtClean="0"/>
            </a:br>
            <a:r>
              <a:rPr lang="el-GR" b="0" smtClean="0"/>
              <a:t>3. Θερμοκοιτίδες Επιχειρήσεων</a:t>
            </a:r>
          </a:p>
        </p:txBody>
      </p:sp>
      <p:sp>
        <p:nvSpPr>
          <p:cNvPr id="4" name="TextBox 3"/>
          <p:cNvSpPr txBox="1"/>
          <p:nvPr/>
        </p:nvSpPr>
        <p:spPr>
          <a:xfrm>
            <a:off x="365125" y="965200"/>
            <a:ext cx="9175750" cy="138430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a:defRPr/>
            </a:pPr>
            <a:r>
              <a:rPr lang="el-GR" sz="1200" b="0" dirty="0"/>
              <a:t>Ως</a:t>
            </a:r>
            <a:r>
              <a:rPr lang="en-US" sz="1200" b="0" dirty="0"/>
              <a:t> </a:t>
            </a:r>
            <a:r>
              <a:rPr lang="el-GR" sz="1200" dirty="0"/>
              <a:t>Θερμοκοιτίδα Επιχείρησης</a:t>
            </a:r>
            <a:r>
              <a:rPr lang="en-US" sz="1200" dirty="0"/>
              <a:t> (Business Incubator)</a:t>
            </a:r>
            <a:r>
              <a:rPr lang="el-GR" sz="1200" b="0" dirty="0"/>
              <a:t>, νοείται μία</a:t>
            </a:r>
            <a:r>
              <a:rPr lang="en-US" sz="1200" b="0" dirty="0"/>
              <a:t> </a:t>
            </a:r>
            <a:r>
              <a:rPr lang="el-GR" sz="1200" b="0" dirty="0"/>
              <a:t>εταιρεία</a:t>
            </a:r>
            <a:r>
              <a:rPr lang="en-US" sz="1200" b="0" dirty="0"/>
              <a:t> </a:t>
            </a:r>
            <a:r>
              <a:rPr lang="el-GR" sz="1200" b="0" dirty="0"/>
              <a:t>η οποία παρέχει σε νεοϊδρυόμενες και με προοπτικές γρήγορης ανάπτυξης εταιρείες χρηματοδότηση (σε μικρότερη έκταση από την αντίστοιχη που προσφέρουν τα </a:t>
            </a:r>
            <a:r>
              <a:rPr lang="el-GR" sz="1200" b="0" dirty="0" err="1"/>
              <a:t>VCs</a:t>
            </a:r>
            <a:r>
              <a:rPr lang="el-GR" sz="1200" b="0" dirty="0"/>
              <a:t>), χώρους και εξοπλισμό (όπως κτιριακές εγκαταστάσεις, έπιπλα, ηλεκτρονικούς υπολογιστές, τηλεφωνικές συσκευές, πρόσβαση στο </a:t>
            </a:r>
            <a:r>
              <a:rPr lang="el-GR" sz="1200" b="0" dirty="0" err="1"/>
              <a:t>internet</a:t>
            </a:r>
            <a:r>
              <a:rPr lang="el-GR" sz="1200" b="0" dirty="0"/>
              <a:t>, </a:t>
            </a:r>
            <a:r>
              <a:rPr lang="el-GR" sz="1200" b="0" dirty="0" smtClean="0"/>
              <a:t>κλπ</a:t>
            </a:r>
            <a:r>
              <a:rPr lang="el-GR" sz="1200" b="0" dirty="0"/>
              <a:t>), υπηρεσίες γραμματειακής υποστήριξης, συμβουλευτικές υπηρεσίες και υποστήριξη (όπως σε θέματα φοροτεχνικά, λογιστικά, νομικά, πληροφορικής, εξεύρεσης προσωπικού, </a:t>
            </a:r>
            <a:r>
              <a:rPr lang="el-GR" sz="1200" b="0" dirty="0" smtClean="0"/>
              <a:t>κλπ</a:t>
            </a:r>
            <a:r>
              <a:rPr lang="el-GR" sz="1200" b="0" dirty="0"/>
              <a:t>), αλλά και ένα δίκτυο επαφών με πελάτες και προμηθευτές και σε αντάλλαγμα παίρνει ένα ποσοστό του μετοχικού κεφαλαίου και/ή πληρωμές από την νεοϊδρυόμενη εταιρεία. Η χρονική διάρκεια της επένδυσης του </a:t>
            </a:r>
            <a:r>
              <a:rPr lang="en-US" sz="1200" b="0" dirty="0"/>
              <a:t>Incubator </a:t>
            </a:r>
            <a:r>
              <a:rPr lang="el-GR" sz="1200" b="0" dirty="0"/>
              <a:t>κυμαίνεται από 0,5 έως 1 χρόνο</a:t>
            </a:r>
            <a:endParaRPr lang="el-GR" sz="1200" b="0" dirty="0">
              <a:solidFill>
                <a:schemeClr val="tx1"/>
              </a:solidFill>
            </a:endParaRPr>
          </a:p>
        </p:txBody>
      </p:sp>
      <p:sp>
        <p:nvSpPr>
          <p:cNvPr id="5" name="TextBox 4"/>
          <p:cNvSpPr txBox="1"/>
          <p:nvPr/>
        </p:nvSpPr>
        <p:spPr>
          <a:xfrm>
            <a:off x="5673080" y="2486025"/>
            <a:ext cx="3867795" cy="3895725"/>
          </a:xfrm>
          <a:prstGeom prst="rect">
            <a:avLst/>
          </a:prstGeom>
        </p:spPr>
        <p:style>
          <a:lnRef idx="2">
            <a:schemeClr val="dk1"/>
          </a:lnRef>
          <a:fillRef idx="1">
            <a:schemeClr val="lt1"/>
          </a:fillRef>
          <a:effectRef idx="0">
            <a:schemeClr val="dk1"/>
          </a:effectRef>
          <a:fontRef idx="minor">
            <a:schemeClr val="dk1"/>
          </a:fontRef>
        </p:style>
        <p:txBody>
          <a:bodyPr/>
          <a:lstStyle/>
          <a:p>
            <a:pPr algn="l">
              <a:defRPr/>
            </a:pPr>
            <a:r>
              <a:rPr lang="el-GR" sz="1200" u="sng" dirty="0" smtClean="0">
                <a:solidFill>
                  <a:schemeClr val="tx1"/>
                </a:solidFill>
              </a:rPr>
              <a:t>Θερμοκοιτίδες στην Ελλάδα:</a:t>
            </a:r>
          </a:p>
          <a:p>
            <a:pPr algn="l">
              <a:defRPr/>
            </a:pPr>
            <a:r>
              <a:rPr lang="el-GR" sz="900" b="0" dirty="0" smtClean="0">
                <a:solidFill>
                  <a:schemeClr val="tx1"/>
                </a:solidFill>
              </a:rPr>
              <a:t>Οι </a:t>
            </a:r>
            <a:r>
              <a:rPr lang="el-GR" sz="900" b="0" dirty="0">
                <a:solidFill>
                  <a:schemeClr val="tx1"/>
                </a:solidFill>
              </a:rPr>
              <a:t>θερμοκοιτίδες τύπου </a:t>
            </a:r>
            <a:r>
              <a:rPr lang="el-GR" sz="900" b="0" dirty="0" err="1">
                <a:solidFill>
                  <a:schemeClr val="tx1"/>
                </a:solidFill>
              </a:rPr>
              <a:t>accelerators</a:t>
            </a:r>
            <a:r>
              <a:rPr lang="el-GR" sz="900" b="0" dirty="0">
                <a:solidFill>
                  <a:schemeClr val="tx1"/>
                </a:solidFill>
              </a:rPr>
              <a:t>/</a:t>
            </a:r>
            <a:r>
              <a:rPr lang="el-GR" sz="900" b="0" dirty="0" err="1">
                <a:solidFill>
                  <a:schemeClr val="tx1"/>
                </a:solidFill>
              </a:rPr>
              <a:t>incubators</a:t>
            </a:r>
            <a:r>
              <a:rPr lang="el-GR" sz="900" b="0" dirty="0">
                <a:solidFill>
                  <a:schemeClr val="tx1"/>
                </a:solidFill>
              </a:rPr>
              <a:t> παρέχουν ευρεία γκάμα εργαλείων και υπηρεσιών υποστήριξης των επιχειρηματικών ομάδων με στόχο την επιτάχυνση της αναπτυξιακής τους πορείας. Σε αυτού του τύπου θερμοκοιτίδες </a:t>
            </a:r>
            <a:r>
              <a:rPr lang="el-GR" sz="900" b="0" dirty="0" smtClean="0">
                <a:solidFill>
                  <a:schemeClr val="tx1"/>
                </a:solidFill>
              </a:rPr>
              <a:t>περιλαμβάνονται:</a:t>
            </a:r>
          </a:p>
          <a:p>
            <a:pPr marL="171450" indent="-171450" algn="l">
              <a:buFont typeface="Arial" panose="020B0604020202020204" pitchFamily="34" charset="0"/>
              <a:buChar char="•"/>
              <a:defRPr/>
            </a:pPr>
            <a:r>
              <a:rPr lang="el-GR" sz="900" b="0" dirty="0" smtClean="0">
                <a:solidFill>
                  <a:schemeClr val="tx1"/>
                </a:solidFill>
              </a:rPr>
              <a:t>I</a:t>
            </a:r>
            <a:r>
              <a:rPr lang="en-US" sz="900" b="0" dirty="0" smtClean="0">
                <a:solidFill>
                  <a:schemeClr val="tx1"/>
                </a:solidFill>
              </a:rPr>
              <a:t>q</a:t>
            </a:r>
            <a:r>
              <a:rPr lang="el-GR" sz="900" b="0" dirty="0" err="1" smtClean="0">
                <a:solidFill>
                  <a:schemeClr val="tx1"/>
                </a:solidFill>
              </a:rPr>
              <a:t>bility</a:t>
            </a:r>
            <a:r>
              <a:rPr lang="en-US" sz="900" b="0" dirty="0" smtClean="0">
                <a:solidFill>
                  <a:schemeClr val="tx1"/>
                </a:solidFill>
              </a:rPr>
              <a:t>: </a:t>
            </a:r>
            <a:r>
              <a:rPr lang="en-US" sz="900" b="0" dirty="0" smtClean="0">
                <a:solidFill>
                  <a:schemeClr val="tx1"/>
                </a:solidFill>
                <a:hlinkClick r:id="rId3"/>
              </a:rPr>
              <a:t>www.iqbility.com</a:t>
            </a:r>
            <a:endParaRPr lang="el-GR" sz="900" b="0" dirty="0" smtClean="0">
              <a:solidFill>
                <a:schemeClr val="tx1"/>
              </a:solidFill>
            </a:endParaRPr>
          </a:p>
          <a:p>
            <a:pPr marL="171450" indent="-171450" algn="l">
              <a:buFont typeface="Arial" panose="020B0604020202020204" pitchFamily="34" charset="0"/>
              <a:buChar char="•"/>
              <a:defRPr/>
            </a:pPr>
            <a:r>
              <a:rPr lang="el-GR" sz="900" b="0" dirty="0" smtClean="0">
                <a:solidFill>
                  <a:schemeClr val="tx1"/>
                </a:solidFill>
              </a:rPr>
              <a:t>EGG</a:t>
            </a:r>
            <a:r>
              <a:rPr lang="en-US" sz="900" b="0" dirty="0">
                <a:solidFill>
                  <a:schemeClr val="tx1"/>
                </a:solidFill>
              </a:rPr>
              <a:t>: </a:t>
            </a:r>
            <a:r>
              <a:rPr lang="en-US" sz="900" b="0" dirty="0" smtClean="0">
                <a:solidFill>
                  <a:schemeClr val="tx1"/>
                </a:solidFill>
                <a:hlinkClick r:id="rId4"/>
              </a:rPr>
              <a:t>www.theegg.gr</a:t>
            </a:r>
            <a:endParaRPr lang="el-GR" sz="900" b="0" dirty="0" smtClean="0">
              <a:solidFill>
                <a:schemeClr val="tx1"/>
              </a:solidFill>
            </a:endParaRPr>
          </a:p>
          <a:p>
            <a:pPr marL="171450" indent="-171450" algn="l">
              <a:buFont typeface="Arial" panose="020B0604020202020204" pitchFamily="34" charset="0"/>
              <a:buChar char="•"/>
              <a:defRPr/>
            </a:pPr>
            <a:r>
              <a:rPr lang="el-GR" sz="900" b="0" dirty="0" err="1" smtClean="0">
                <a:solidFill>
                  <a:schemeClr val="tx1"/>
                </a:solidFill>
              </a:rPr>
              <a:t>Metavallon</a:t>
            </a:r>
            <a:r>
              <a:rPr lang="en-US" sz="900" b="0" dirty="0">
                <a:solidFill>
                  <a:schemeClr val="tx1"/>
                </a:solidFill>
              </a:rPr>
              <a:t>: </a:t>
            </a:r>
            <a:r>
              <a:rPr lang="en-US" sz="900" b="0" dirty="0" smtClean="0">
                <a:solidFill>
                  <a:schemeClr val="tx1"/>
                </a:solidFill>
                <a:hlinkClick r:id="rId5"/>
              </a:rPr>
              <a:t>www.metavallon.org</a:t>
            </a:r>
            <a:r>
              <a:rPr lang="en-US" sz="900" b="0" dirty="0" smtClean="0">
                <a:solidFill>
                  <a:schemeClr val="tx1"/>
                </a:solidFill>
              </a:rPr>
              <a:t> </a:t>
            </a:r>
            <a:endParaRPr lang="el-GR" sz="900" b="0" dirty="0" smtClean="0">
              <a:solidFill>
                <a:schemeClr val="tx1"/>
              </a:solidFill>
            </a:endParaRPr>
          </a:p>
          <a:p>
            <a:pPr marL="171450" indent="-171450" algn="l">
              <a:buFont typeface="Arial" panose="020B0604020202020204" pitchFamily="34" charset="0"/>
              <a:buChar char="•"/>
              <a:defRPr/>
            </a:pPr>
            <a:r>
              <a:rPr lang="el-GR" sz="900" b="0" dirty="0" err="1" smtClean="0">
                <a:solidFill>
                  <a:schemeClr val="tx1"/>
                </a:solidFill>
              </a:rPr>
              <a:t>StartIgniter</a:t>
            </a:r>
            <a:r>
              <a:rPr lang="en-US" sz="900" b="0" dirty="0">
                <a:solidFill>
                  <a:schemeClr val="tx1"/>
                </a:solidFill>
              </a:rPr>
              <a:t>: </a:t>
            </a:r>
            <a:r>
              <a:rPr lang="en-US" sz="900" b="0" dirty="0" smtClean="0">
                <a:solidFill>
                  <a:schemeClr val="tx1"/>
                </a:solidFill>
                <a:hlinkClick r:id="rId6"/>
              </a:rPr>
              <a:t>www.startigniter.com</a:t>
            </a:r>
            <a:r>
              <a:rPr lang="en-US" sz="900" b="0" dirty="0" smtClean="0">
                <a:solidFill>
                  <a:schemeClr val="tx1"/>
                </a:solidFill>
              </a:rPr>
              <a:t> </a:t>
            </a:r>
            <a:endParaRPr lang="el-GR" sz="900" b="0" dirty="0" smtClean="0">
              <a:solidFill>
                <a:schemeClr val="tx1"/>
              </a:solidFill>
            </a:endParaRPr>
          </a:p>
          <a:p>
            <a:pPr marL="171450" indent="-171450" algn="l">
              <a:buFont typeface="Arial" panose="020B0604020202020204" pitchFamily="34" charset="0"/>
              <a:buChar char="•"/>
              <a:defRPr/>
            </a:pPr>
            <a:r>
              <a:rPr lang="el-GR" sz="900" b="0" dirty="0" err="1" smtClean="0">
                <a:solidFill>
                  <a:schemeClr val="tx1"/>
                </a:solidFill>
              </a:rPr>
              <a:t>Innovation</a:t>
            </a:r>
            <a:r>
              <a:rPr lang="el-GR" sz="900" b="0" dirty="0" smtClean="0">
                <a:solidFill>
                  <a:schemeClr val="tx1"/>
                </a:solidFill>
              </a:rPr>
              <a:t> Farm</a:t>
            </a:r>
            <a:r>
              <a:rPr lang="en-US" sz="900" b="0" dirty="0">
                <a:solidFill>
                  <a:schemeClr val="tx1"/>
                </a:solidFill>
              </a:rPr>
              <a:t>: </a:t>
            </a:r>
            <a:r>
              <a:rPr lang="en-US" sz="900" b="0" dirty="0" smtClean="0">
                <a:solidFill>
                  <a:schemeClr val="tx1"/>
                </a:solidFill>
                <a:hlinkClick r:id="rId7"/>
              </a:rPr>
              <a:t>www.innovationfarm.eu</a:t>
            </a:r>
            <a:r>
              <a:rPr lang="en-US" sz="900" b="0" dirty="0" smtClean="0">
                <a:solidFill>
                  <a:schemeClr val="tx1"/>
                </a:solidFill>
              </a:rPr>
              <a:t> </a:t>
            </a:r>
            <a:endParaRPr lang="el-GR" sz="900" b="0" dirty="0" smtClean="0">
              <a:solidFill>
                <a:schemeClr val="tx1"/>
              </a:solidFill>
            </a:endParaRPr>
          </a:p>
          <a:p>
            <a:pPr marL="171450" indent="-171450" algn="l">
              <a:buFont typeface="Arial" panose="020B0604020202020204" pitchFamily="34" charset="0"/>
              <a:buChar char="•"/>
              <a:defRPr/>
            </a:pPr>
            <a:r>
              <a:rPr lang="el-GR" sz="900" b="0" dirty="0" smtClean="0">
                <a:solidFill>
                  <a:schemeClr val="tx1"/>
                </a:solidFill>
              </a:rPr>
              <a:t>Aephoria.net</a:t>
            </a:r>
            <a:r>
              <a:rPr lang="en-US" sz="900" b="0" dirty="0">
                <a:solidFill>
                  <a:schemeClr val="tx1"/>
                </a:solidFill>
              </a:rPr>
              <a:t>: </a:t>
            </a:r>
            <a:r>
              <a:rPr lang="en-US" sz="900" b="0" dirty="0" smtClean="0">
                <a:solidFill>
                  <a:schemeClr val="tx1"/>
                </a:solidFill>
                <a:hlinkClick r:id="rId8"/>
              </a:rPr>
              <a:t>www.aephoria.net</a:t>
            </a:r>
            <a:r>
              <a:rPr lang="en-US" sz="900" b="0" dirty="0" smtClean="0">
                <a:solidFill>
                  <a:schemeClr val="tx1"/>
                </a:solidFill>
              </a:rPr>
              <a:t> </a:t>
            </a:r>
            <a:endParaRPr lang="el-GR" sz="900" b="0" dirty="0" smtClean="0">
              <a:solidFill>
                <a:schemeClr val="tx1"/>
              </a:solidFill>
            </a:endParaRPr>
          </a:p>
          <a:p>
            <a:pPr marL="171450" indent="-171450" algn="l">
              <a:buFont typeface="Arial" panose="020B0604020202020204" pitchFamily="34" charset="0"/>
              <a:buChar char="•"/>
              <a:defRPr/>
            </a:pPr>
            <a:r>
              <a:rPr lang="el-GR" sz="900" b="0" dirty="0" smtClean="0">
                <a:solidFill>
                  <a:schemeClr val="tx1"/>
                </a:solidFill>
              </a:rPr>
              <a:t>ID-GC</a:t>
            </a:r>
            <a:r>
              <a:rPr lang="en-US" sz="900" b="0" dirty="0">
                <a:solidFill>
                  <a:schemeClr val="tx1"/>
                </a:solidFill>
              </a:rPr>
              <a:t>: </a:t>
            </a:r>
            <a:r>
              <a:rPr lang="en-US" sz="900" b="0" dirty="0" smtClean="0">
                <a:solidFill>
                  <a:schemeClr val="tx1"/>
                </a:solidFill>
                <a:hlinkClick r:id="rId9"/>
              </a:rPr>
              <a:t>www.industrydisruptors.org</a:t>
            </a:r>
            <a:r>
              <a:rPr lang="en-US" sz="900" b="0" dirty="0" smtClean="0">
                <a:solidFill>
                  <a:schemeClr val="tx1"/>
                </a:solidFill>
              </a:rPr>
              <a:t> </a:t>
            </a:r>
            <a:endParaRPr lang="el-GR" sz="900" b="0" dirty="0" smtClean="0">
              <a:solidFill>
                <a:schemeClr val="tx1"/>
              </a:solidFill>
            </a:endParaRPr>
          </a:p>
          <a:p>
            <a:pPr marL="171450" indent="-171450" algn="l">
              <a:buFont typeface="Arial" panose="020B0604020202020204" pitchFamily="34" charset="0"/>
              <a:buChar char="•"/>
              <a:defRPr/>
            </a:pPr>
            <a:r>
              <a:rPr lang="el-GR" sz="900" b="0" dirty="0" smtClean="0">
                <a:solidFill>
                  <a:schemeClr val="tx1"/>
                </a:solidFill>
              </a:rPr>
              <a:t>Κυψέλες Επιχειρηματικότητας</a:t>
            </a:r>
            <a:r>
              <a:rPr lang="en-US" sz="900" b="0" dirty="0" smtClean="0">
                <a:solidFill>
                  <a:schemeClr val="tx1"/>
                </a:solidFill>
              </a:rPr>
              <a:t>: </a:t>
            </a:r>
            <a:r>
              <a:rPr lang="el-GR" sz="900" b="0" dirty="0" smtClean="0">
                <a:solidFill>
                  <a:schemeClr val="tx1"/>
                </a:solidFill>
                <a:hlinkClick r:id="rId10"/>
              </a:rPr>
              <a:t>www.neagenia.gr</a:t>
            </a:r>
            <a:r>
              <a:rPr lang="en-US" sz="900" b="0" dirty="0" smtClean="0">
                <a:solidFill>
                  <a:schemeClr val="tx1"/>
                </a:solidFill>
              </a:rPr>
              <a:t> </a:t>
            </a:r>
            <a:endParaRPr lang="el-GR" sz="900" b="0" dirty="0">
              <a:solidFill>
                <a:schemeClr val="tx1"/>
              </a:solidFill>
            </a:endParaRPr>
          </a:p>
          <a:p>
            <a:pPr marL="171450" indent="-171450" algn="l">
              <a:buFont typeface="Arial" panose="020B0604020202020204" pitchFamily="34" charset="0"/>
              <a:buChar char="•"/>
              <a:defRPr/>
            </a:pPr>
            <a:r>
              <a:rPr lang="el-GR" sz="900" b="0" dirty="0" smtClean="0">
                <a:solidFill>
                  <a:schemeClr val="tx1"/>
                </a:solidFill>
              </a:rPr>
              <a:t>Microsoft </a:t>
            </a:r>
            <a:r>
              <a:rPr lang="el-GR" sz="900" b="0" dirty="0" err="1">
                <a:solidFill>
                  <a:schemeClr val="tx1"/>
                </a:solidFill>
              </a:rPr>
              <a:t>Innovation</a:t>
            </a:r>
            <a:r>
              <a:rPr lang="el-GR" sz="900" b="0" dirty="0">
                <a:solidFill>
                  <a:schemeClr val="tx1"/>
                </a:solidFill>
              </a:rPr>
              <a:t> </a:t>
            </a:r>
            <a:r>
              <a:rPr lang="el-GR" sz="900" b="0" dirty="0" err="1" smtClean="0">
                <a:solidFill>
                  <a:schemeClr val="tx1"/>
                </a:solidFill>
              </a:rPr>
              <a:t>Center</a:t>
            </a:r>
            <a:r>
              <a:rPr lang="en-US" sz="900" b="0" dirty="0">
                <a:solidFill>
                  <a:schemeClr val="tx1"/>
                </a:solidFill>
              </a:rPr>
              <a:t>: </a:t>
            </a:r>
            <a:r>
              <a:rPr lang="en-US" sz="900" b="0" dirty="0" smtClean="0">
                <a:solidFill>
                  <a:schemeClr val="tx1"/>
                </a:solidFill>
                <a:hlinkClick r:id="rId11"/>
              </a:rPr>
              <a:t>www.microsoftinnovationcenters.com</a:t>
            </a:r>
            <a:r>
              <a:rPr lang="en-US" sz="900" b="0" dirty="0" smtClean="0">
                <a:solidFill>
                  <a:schemeClr val="tx1"/>
                </a:solidFill>
              </a:rPr>
              <a:t> </a:t>
            </a:r>
            <a:endParaRPr lang="el-GR" sz="900" b="0" dirty="0" smtClean="0">
              <a:solidFill>
                <a:schemeClr val="tx1"/>
              </a:solidFill>
            </a:endParaRPr>
          </a:p>
          <a:p>
            <a:pPr marL="171450" indent="-171450" algn="l">
              <a:buFont typeface="Arial" panose="020B0604020202020204" pitchFamily="34" charset="0"/>
              <a:buChar char="•"/>
              <a:defRPr/>
            </a:pPr>
            <a:r>
              <a:rPr lang="el-GR" sz="900" b="0" dirty="0" err="1" smtClean="0">
                <a:solidFill>
                  <a:schemeClr val="tx1"/>
                </a:solidFill>
              </a:rPr>
              <a:t>Velti</a:t>
            </a:r>
            <a:r>
              <a:rPr lang="el-GR" sz="900" b="0" dirty="0" smtClean="0">
                <a:solidFill>
                  <a:schemeClr val="tx1"/>
                </a:solidFill>
              </a:rPr>
              <a:t> </a:t>
            </a:r>
            <a:r>
              <a:rPr lang="el-GR" sz="900" b="0" dirty="0" err="1" smtClean="0">
                <a:solidFill>
                  <a:schemeClr val="tx1"/>
                </a:solidFill>
              </a:rPr>
              <a:t>incubator</a:t>
            </a:r>
            <a:r>
              <a:rPr lang="en-US" sz="900" b="0" dirty="0" smtClean="0">
                <a:solidFill>
                  <a:schemeClr val="tx1"/>
                </a:solidFill>
              </a:rPr>
              <a:t>: </a:t>
            </a:r>
            <a:r>
              <a:rPr lang="en-US" sz="900" b="0" dirty="0" smtClean="0">
                <a:solidFill>
                  <a:schemeClr val="tx1"/>
                </a:solidFill>
                <a:hlinkClick r:id="rId12"/>
              </a:rPr>
              <a:t>www.velti.com</a:t>
            </a:r>
            <a:r>
              <a:rPr lang="en-US" sz="900" b="0" dirty="0" smtClean="0">
                <a:solidFill>
                  <a:schemeClr val="tx1"/>
                </a:solidFill>
              </a:rPr>
              <a:t> </a:t>
            </a:r>
            <a:endParaRPr lang="el-GR" sz="900" b="0" dirty="0" smtClean="0">
              <a:solidFill>
                <a:schemeClr val="tx1"/>
              </a:solidFill>
            </a:endParaRPr>
          </a:p>
          <a:p>
            <a:pPr marL="171450" indent="-171450" algn="l">
              <a:buFont typeface="Arial" panose="020B0604020202020204" pitchFamily="34" charset="0"/>
              <a:buChar char="•"/>
              <a:defRPr/>
            </a:pPr>
            <a:r>
              <a:rPr lang="el-GR" sz="900" b="0" dirty="0" err="1" smtClean="0">
                <a:solidFill>
                  <a:schemeClr val="tx1"/>
                </a:solidFill>
              </a:rPr>
              <a:t>Bic</a:t>
            </a:r>
            <a:r>
              <a:rPr lang="el-GR" sz="900" b="0" dirty="0" smtClean="0">
                <a:solidFill>
                  <a:schemeClr val="tx1"/>
                </a:solidFill>
              </a:rPr>
              <a:t> </a:t>
            </a:r>
            <a:r>
              <a:rPr lang="el-GR" sz="900" b="0" dirty="0" err="1">
                <a:solidFill>
                  <a:schemeClr val="tx1"/>
                </a:solidFill>
              </a:rPr>
              <a:t>Athens</a:t>
            </a:r>
            <a:r>
              <a:rPr lang="el-GR" sz="900" b="0" dirty="0">
                <a:solidFill>
                  <a:schemeClr val="tx1"/>
                </a:solidFill>
              </a:rPr>
              <a:t> (&amp; Τεχνολογικό πάρκο </a:t>
            </a:r>
            <a:r>
              <a:rPr lang="el-GR" sz="900" b="0" dirty="0" smtClean="0">
                <a:solidFill>
                  <a:schemeClr val="tx1"/>
                </a:solidFill>
              </a:rPr>
              <a:t>Λαυρίου)</a:t>
            </a:r>
            <a:r>
              <a:rPr lang="en-US" sz="900" b="0" dirty="0">
                <a:solidFill>
                  <a:schemeClr val="tx1"/>
                </a:solidFill>
              </a:rPr>
              <a:t>: </a:t>
            </a:r>
            <a:r>
              <a:rPr lang="en-US" sz="900" b="0" dirty="0" smtClean="0">
                <a:solidFill>
                  <a:schemeClr val="tx1"/>
                </a:solidFill>
                <a:hlinkClick r:id="rId13"/>
              </a:rPr>
              <a:t>www.bicofattika.gr</a:t>
            </a:r>
            <a:r>
              <a:rPr lang="el-GR" sz="900" b="0" dirty="0" smtClean="0">
                <a:solidFill>
                  <a:schemeClr val="tx1"/>
                </a:solidFill>
              </a:rPr>
              <a:t> </a:t>
            </a:r>
          </a:p>
          <a:p>
            <a:pPr marL="171450" indent="-171450" algn="l">
              <a:buFont typeface="Arial" panose="020B0604020202020204" pitchFamily="34" charset="0"/>
              <a:buChar char="•"/>
              <a:defRPr/>
            </a:pPr>
            <a:r>
              <a:rPr lang="el-GR" sz="900" b="0" dirty="0" smtClean="0">
                <a:solidFill>
                  <a:schemeClr val="tx1"/>
                </a:solidFill>
              </a:rPr>
              <a:t>Τεχνολογικό </a:t>
            </a:r>
            <a:r>
              <a:rPr lang="el-GR" sz="900" b="0" dirty="0">
                <a:solidFill>
                  <a:schemeClr val="tx1"/>
                </a:solidFill>
              </a:rPr>
              <a:t>πάρκο </a:t>
            </a:r>
            <a:r>
              <a:rPr lang="el-GR" sz="900" b="0" dirty="0" smtClean="0">
                <a:solidFill>
                  <a:schemeClr val="tx1"/>
                </a:solidFill>
              </a:rPr>
              <a:t>Αττικής: </a:t>
            </a:r>
            <a:r>
              <a:rPr lang="en-US" sz="900" b="0" dirty="0" smtClean="0">
                <a:solidFill>
                  <a:schemeClr val="tx1"/>
                </a:solidFill>
                <a:hlinkClick r:id="rId14"/>
              </a:rPr>
              <a:t>www.demokritos.gr</a:t>
            </a:r>
            <a:r>
              <a:rPr lang="el-GR" sz="900" b="0" dirty="0" smtClean="0">
                <a:solidFill>
                  <a:schemeClr val="tx1"/>
                </a:solidFill>
              </a:rPr>
              <a:t> </a:t>
            </a:r>
          </a:p>
          <a:p>
            <a:pPr algn="l">
              <a:defRPr/>
            </a:pPr>
            <a:r>
              <a:rPr lang="el-GR" sz="900" b="0" dirty="0" smtClean="0">
                <a:solidFill>
                  <a:schemeClr val="tx1"/>
                </a:solidFill>
              </a:rPr>
              <a:t>Μια </a:t>
            </a:r>
            <a:r>
              <a:rPr lang="el-GR" sz="900" b="0" dirty="0">
                <a:solidFill>
                  <a:schemeClr val="tx1"/>
                </a:solidFill>
              </a:rPr>
              <a:t>άλλη κατηγορία θερμοκοιτίδων είναι τα </a:t>
            </a:r>
            <a:r>
              <a:rPr lang="el-GR" sz="900" b="0" dirty="0" err="1">
                <a:solidFill>
                  <a:schemeClr val="tx1"/>
                </a:solidFill>
              </a:rPr>
              <a:t>co-working</a:t>
            </a:r>
            <a:r>
              <a:rPr lang="el-GR" sz="900" b="0" dirty="0">
                <a:solidFill>
                  <a:schemeClr val="tx1"/>
                </a:solidFill>
              </a:rPr>
              <a:t> </a:t>
            </a:r>
            <a:r>
              <a:rPr lang="el-GR" sz="900" b="0" dirty="0" err="1">
                <a:solidFill>
                  <a:schemeClr val="tx1"/>
                </a:solidFill>
              </a:rPr>
              <a:t>spaces</a:t>
            </a:r>
            <a:r>
              <a:rPr lang="el-GR" sz="900" b="0" dirty="0">
                <a:solidFill>
                  <a:schemeClr val="tx1"/>
                </a:solidFill>
              </a:rPr>
              <a:t> όπου παρέχεται στέγαση και συμβουλευτική υποστήριξη. Σε αυτού του τύπου θερμοκοιτίδες </a:t>
            </a:r>
            <a:r>
              <a:rPr lang="el-GR" sz="900" b="0" dirty="0" smtClean="0">
                <a:solidFill>
                  <a:schemeClr val="tx1"/>
                </a:solidFill>
              </a:rPr>
              <a:t>περιλαμβάνονται:</a:t>
            </a:r>
          </a:p>
          <a:p>
            <a:pPr marL="171450" indent="-171450" algn="l">
              <a:buFont typeface="Arial" panose="020B0604020202020204" pitchFamily="34" charset="0"/>
              <a:buChar char="•"/>
              <a:defRPr/>
            </a:pPr>
            <a:r>
              <a:rPr lang="el-GR" sz="900" b="0" dirty="0" err="1" smtClean="0">
                <a:solidFill>
                  <a:schemeClr val="tx1"/>
                </a:solidFill>
              </a:rPr>
              <a:t>Regus</a:t>
            </a:r>
            <a:r>
              <a:rPr lang="en-US" sz="900" b="0" dirty="0">
                <a:solidFill>
                  <a:schemeClr val="tx1"/>
                </a:solidFill>
              </a:rPr>
              <a:t>: </a:t>
            </a:r>
            <a:r>
              <a:rPr lang="en-US" sz="900" b="0" dirty="0" smtClean="0">
                <a:solidFill>
                  <a:schemeClr val="tx1"/>
                </a:solidFill>
                <a:hlinkClick r:id="rId15"/>
              </a:rPr>
              <a:t>www.regus.gr</a:t>
            </a:r>
            <a:r>
              <a:rPr lang="en-US" sz="900" b="0" dirty="0" smtClean="0">
                <a:solidFill>
                  <a:schemeClr val="tx1"/>
                </a:solidFill>
              </a:rPr>
              <a:t> </a:t>
            </a:r>
            <a:endParaRPr lang="el-GR" sz="900" b="0" dirty="0" smtClean="0">
              <a:solidFill>
                <a:schemeClr val="tx1"/>
              </a:solidFill>
            </a:endParaRPr>
          </a:p>
          <a:p>
            <a:pPr marL="171450" indent="-171450" algn="l">
              <a:buFont typeface="Arial" panose="020B0604020202020204" pitchFamily="34" charset="0"/>
              <a:buChar char="•"/>
              <a:defRPr/>
            </a:pPr>
            <a:r>
              <a:rPr lang="el-GR" sz="900" b="0" dirty="0" err="1" smtClean="0">
                <a:solidFill>
                  <a:schemeClr val="tx1"/>
                </a:solidFill>
              </a:rPr>
              <a:t>Colab</a:t>
            </a:r>
            <a:r>
              <a:rPr lang="en-US" sz="900" b="0" dirty="0">
                <a:solidFill>
                  <a:schemeClr val="tx1"/>
                </a:solidFill>
              </a:rPr>
              <a:t>: </a:t>
            </a:r>
            <a:r>
              <a:rPr lang="en-US" sz="900" b="0" dirty="0" smtClean="0">
                <a:solidFill>
                  <a:schemeClr val="tx1"/>
                </a:solidFill>
                <a:hlinkClick r:id="rId16"/>
              </a:rPr>
              <a:t>www.colabworkspace.com</a:t>
            </a:r>
            <a:r>
              <a:rPr lang="en-US" sz="900" b="0" dirty="0" smtClean="0">
                <a:solidFill>
                  <a:schemeClr val="tx1"/>
                </a:solidFill>
              </a:rPr>
              <a:t> </a:t>
            </a:r>
            <a:endParaRPr lang="el-GR" sz="900" b="0" dirty="0" smtClean="0">
              <a:solidFill>
                <a:schemeClr val="tx1"/>
              </a:solidFill>
            </a:endParaRPr>
          </a:p>
          <a:p>
            <a:pPr marL="171450" indent="-171450" algn="l">
              <a:buFont typeface="Arial" panose="020B0604020202020204" pitchFamily="34" charset="0"/>
              <a:buChar char="•"/>
              <a:defRPr/>
            </a:pPr>
            <a:r>
              <a:rPr lang="el-GR" sz="900" b="0" dirty="0" smtClean="0">
                <a:solidFill>
                  <a:schemeClr val="tx1"/>
                </a:solidFill>
              </a:rPr>
              <a:t>Loft2work</a:t>
            </a:r>
            <a:r>
              <a:rPr lang="en-US" sz="900" b="0" dirty="0">
                <a:solidFill>
                  <a:schemeClr val="tx1"/>
                </a:solidFill>
              </a:rPr>
              <a:t>: </a:t>
            </a:r>
            <a:r>
              <a:rPr lang="en-US" sz="900" b="0" dirty="0" smtClean="0">
                <a:solidFill>
                  <a:schemeClr val="tx1"/>
                </a:solidFill>
                <a:hlinkClick r:id="rId17"/>
              </a:rPr>
              <a:t>www.kukuvagia.com</a:t>
            </a:r>
            <a:r>
              <a:rPr lang="en-US" sz="900" b="0" dirty="0" smtClean="0">
                <a:solidFill>
                  <a:schemeClr val="tx1"/>
                </a:solidFill>
              </a:rPr>
              <a:t> </a:t>
            </a:r>
            <a:endParaRPr lang="el-GR" sz="900" b="0" dirty="0" smtClean="0">
              <a:solidFill>
                <a:schemeClr val="tx1"/>
              </a:solidFill>
            </a:endParaRPr>
          </a:p>
          <a:p>
            <a:pPr marL="171450" indent="-171450" algn="l">
              <a:buFont typeface="Arial" panose="020B0604020202020204" pitchFamily="34" charset="0"/>
              <a:buChar char="•"/>
              <a:defRPr/>
            </a:pPr>
            <a:r>
              <a:rPr lang="el-GR" sz="900" b="0" dirty="0" err="1" smtClean="0">
                <a:solidFill>
                  <a:schemeClr val="tx1"/>
                </a:solidFill>
              </a:rPr>
              <a:t>Synergyproject</a:t>
            </a:r>
            <a:r>
              <a:rPr lang="en-US" sz="900" b="0" dirty="0">
                <a:solidFill>
                  <a:schemeClr val="tx1"/>
                </a:solidFill>
              </a:rPr>
              <a:t>: </a:t>
            </a:r>
            <a:r>
              <a:rPr lang="en-US" sz="900" b="0" dirty="0" smtClean="0">
                <a:solidFill>
                  <a:schemeClr val="tx1"/>
                </a:solidFill>
                <a:hlinkClick r:id="rId18"/>
              </a:rPr>
              <a:t>www.synergyproject.gr</a:t>
            </a:r>
            <a:r>
              <a:rPr lang="en-US" sz="900" b="0" dirty="0" smtClean="0">
                <a:solidFill>
                  <a:schemeClr val="tx1"/>
                </a:solidFill>
              </a:rPr>
              <a:t> </a:t>
            </a:r>
            <a:endParaRPr lang="el-GR" sz="900" b="0" dirty="0" smtClean="0">
              <a:solidFill>
                <a:schemeClr val="tx1"/>
              </a:solidFill>
            </a:endParaRPr>
          </a:p>
          <a:p>
            <a:pPr marL="171450" indent="-171450" algn="l">
              <a:buFont typeface="Arial" panose="020B0604020202020204" pitchFamily="34" charset="0"/>
              <a:buChar char="•"/>
              <a:defRPr/>
            </a:pPr>
            <a:r>
              <a:rPr lang="el-GR" sz="900" b="0" dirty="0" smtClean="0">
                <a:solidFill>
                  <a:schemeClr val="tx1"/>
                </a:solidFill>
              </a:rPr>
              <a:t>123P</a:t>
            </a:r>
            <a:r>
              <a:rPr lang="en-US" sz="900" b="0" dirty="0">
                <a:solidFill>
                  <a:schemeClr val="tx1"/>
                </a:solidFill>
              </a:rPr>
              <a:t>: </a:t>
            </a:r>
            <a:r>
              <a:rPr lang="en-US" sz="900" b="0" dirty="0" smtClean="0">
                <a:solidFill>
                  <a:schemeClr val="tx1"/>
                </a:solidFill>
                <a:hlinkClick r:id="rId19"/>
              </a:rPr>
              <a:t>www.thefoundation.gr</a:t>
            </a:r>
            <a:r>
              <a:rPr lang="en-US" sz="900" b="0" dirty="0" smtClean="0">
                <a:solidFill>
                  <a:schemeClr val="tx1"/>
                </a:solidFill>
              </a:rPr>
              <a:t> </a:t>
            </a:r>
            <a:endParaRPr lang="el-GR" sz="900" b="0" dirty="0" smtClean="0">
              <a:solidFill>
                <a:schemeClr val="tx1"/>
              </a:solidFill>
            </a:endParaRPr>
          </a:p>
          <a:p>
            <a:pPr marL="171450" indent="-171450" algn="l">
              <a:buFont typeface="Arial" panose="020B0604020202020204" pitchFamily="34" charset="0"/>
              <a:buChar char="•"/>
              <a:defRPr/>
            </a:pPr>
            <a:r>
              <a:rPr lang="el-GR" sz="900" b="0" dirty="0" err="1" smtClean="0">
                <a:solidFill>
                  <a:schemeClr val="tx1"/>
                </a:solidFill>
              </a:rPr>
              <a:t>Attp</a:t>
            </a:r>
            <a:r>
              <a:rPr lang="en-US" sz="900" b="0" dirty="0">
                <a:solidFill>
                  <a:schemeClr val="tx1"/>
                </a:solidFill>
              </a:rPr>
              <a:t>: </a:t>
            </a:r>
            <a:r>
              <a:rPr lang="en-US" sz="900" b="0" dirty="0" smtClean="0">
                <a:solidFill>
                  <a:schemeClr val="tx1"/>
                </a:solidFill>
                <a:hlinkClick r:id="rId20"/>
              </a:rPr>
              <a:t>www.attp.gr</a:t>
            </a:r>
            <a:r>
              <a:rPr lang="en-US" sz="900" b="0" dirty="0" smtClean="0">
                <a:solidFill>
                  <a:schemeClr val="tx1"/>
                </a:solidFill>
              </a:rPr>
              <a:t> </a:t>
            </a:r>
            <a:endParaRPr lang="el-GR" sz="900" b="0" dirty="0">
              <a:solidFill>
                <a:schemeClr val="tx1"/>
              </a:solidFill>
            </a:endParaRPr>
          </a:p>
          <a:p>
            <a:pPr marL="171450" indent="-171450" algn="l">
              <a:buFont typeface="Arial" panose="020B0604020202020204" pitchFamily="34" charset="0"/>
              <a:buChar char="•"/>
              <a:defRPr/>
            </a:pPr>
            <a:r>
              <a:rPr lang="el-GR" sz="900" b="0" dirty="0" err="1" smtClean="0">
                <a:solidFill>
                  <a:schemeClr val="tx1"/>
                </a:solidFill>
              </a:rPr>
              <a:t>Carteco</a:t>
            </a:r>
            <a:r>
              <a:rPr lang="en-US" sz="900" b="0" dirty="0">
                <a:solidFill>
                  <a:schemeClr val="tx1"/>
                </a:solidFill>
              </a:rPr>
              <a:t>: </a:t>
            </a:r>
            <a:r>
              <a:rPr lang="en-US" sz="900" b="0" dirty="0" smtClean="0">
                <a:solidFill>
                  <a:schemeClr val="tx1"/>
                </a:solidFill>
                <a:hlinkClick r:id="rId21"/>
              </a:rPr>
              <a:t>www.carteco.gr</a:t>
            </a:r>
            <a:r>
              <a:rPr lang="en-US" sz="900" b="0" dirty="0" smtClean="0">
                <a:solidFill>
                  <a:schemeClr val="tx1"/>
                </a:solidFill>
              </a:rPr>
              <a:t> </a:t>
            </a:r>
            <a:endParaRPr lang="el-GR" sz="900" u="sng" dirty="0">
              <a:solidFill>
                <a:schemeClr val="tx1"/>
              </a:solidFill>
            </a:endParaRPr>
          </a:p>
        </p:txBody>
      </p:sp>
      <p:sp>
        <p:nvSpPr>
          <p:cNvPr id="6" name="TextBox 5"/>
          <p:cNvSpPr txBox="1"/>
          <p:nvPr/>
        </p:nvSpPr>
        <p:spPr>
          <a:xfrm>
            <a:off x="365125" y="2762250"/>
            <a:ext cx="5235947" cy="646113"/>
          </a:xfrm>
          <a:prstGeom prst="rect">
            <a:avLst/>
          </a:prstGeom>
          <a:solidFill>
            <a:srgbClr val="CCFF66"/>
          </a:solidFill>
          <a:ln>
            <a:solidFill>
              <a:schemeClr val="bg1">
                <a:lumMod val="50000"/>
              </a:schemeClr>
            </a:solidFill>
          </a:ln>
        </p:spPr>
        <p:txBody>
          <a:bodyPr wrap="square">
            <a:spAutoFit/>
          </a:bodyPr>
          <a:lstStyle/>
          <a:p>
            <a:pPr algn="l">
              <a:defRPr/>
            </a:pPr>
            <a:r>
              <a:rPr lang="el-GR" sz="1200" b="0" dirty="0">
                <a:solidFill>
                  <a:schemeClr val="tx1"/>
                </a:solidFill>
                <a:ea typeface="ＭＳ Ｐゴシック" charset="-128"/>
              </a:rPr>
              <a:t>Τα</a:t>
            </a:r>
            <a:r>
              <a:rPr lang="en-US" sz="1200" b="0" dirty="0">
                <a:solidFill>
                  <a:schemeClr val="tx1"/>
                </a:solidFill>
                <a:ea typeface="ＭＳ Ｐゴシック" charset="-128"/>
              </a:rPr>
              <a:t> </a:t>
            </a:r>
            <a:r>
              <a:rPr lang="el-GR" sz="1200" dirty="0">
                <a:solidFill>
                  <a:schemeClr val="tx1"/>
                </a:solidFill>
                <a:ea typeface="ＭＳ Ｐゴシック" charset="-128"/>
              </a:rPr>
              <a:t>προσόντα</a:t>
            </a:r>
            <a:r>
              <a:rPr lang="en-US" sz="1200" dirty="0">
                <a:solidFill>
                  <a:schemeClr val="tx1"/>
                </a:solidFill>
                <a:ea typeface="ＭＳ Ｐゴシック" charset="-128"/>
              </a:rPr>
              <a:t> </a:t>
            </a:r>
            <a:r>
              <a:rPr lang="el-GR" sz="1200" dirty="0">
                <a:solidFill>
                  <a:schemeClr val="tx1"/>
                </a:solidFill>
                <a:ea typeface="ＭＳ Ｐゴシック" charset="-128"/>
              </a:rPr>
              <a:t>της</a:t>
            </a:r>
            <a:r>
              <a:rPr lang="en-US" sz="1200" dirty="0">
                <a:solidFill>
                  <a:schemeClr val="tx1"/>
                </a:solidFill>
                <a:ea typeface="ＭＳ Ｐゴシック" charset="-128"/>
              </a:rPr>
              <a:t> </a:t>
            </a:r>
            <a:r>
              <a:rPr lang="el-GR" sz="1200" dirty="0">
                <a:solidFill>
                  <a:schemeClr val="tx1"/>
                </a:solidFill>
                <a:ea typeface="ＭＳ Ｐゴシック" charset="-128"/>
              </a:rPr>
              <a:t>διοικητικής</a:t>
            </a:r>
            <a:r>
              <a:rPr lang="en-US" sz="1200" dirty="0">
                <a:solidFill>
                  <a:schemeClr val="tx1"/>
                </a:solidFill>
                <a:ea typeface="ＭＳ Ｐゴシック" charset="-128"/>
              </a:rPr>
              <a:t> </a:t>
            </a:r>
            <a:r>
              <a:rPr lang="el-GR" sz="1200" dirty="0">
                <a:solidFill>
                  <a:schemeClr val="tx1"/>
                </a:solidFill>
                <a:ea typeface="ＭＳ Ｐゴシック" charset="-128"/>
              </a:rPr>
              <a:t>ομάδας</a:t>
            </a:r>
            <a:r>
              <a:rPr lang="en-US" sz="1200" dirty="0">
                <a:solidFill>
                  <a:schemeClr val="tx1"/>
                </a:solidFill>
                <a:ea typeface="ＭＳ Ｐゴシック" charset="-128"/>
              </a:rPr>
              <a:t> </a:t>
            </a:r>
            <a:r>
              <a:rPr lang="el-GR" sz="1200" b="0" dirty="0">
                <a:solidFill>
                  <a:schemeClr val="tx1"/>
                </a:solidFill>
                <a:ea typeface="ＭＳ Ｐゴシック" charset="-128"/>
              </a:rPr>
              <a:t>(όπως</a:t>
            </a:r>
            <a:r>
              <a:rPr lang="en-US" sz="1200" b="0" dirty="0">
                <a:solidFill>
                  <a:schemeClr val="tx1"/>
                </a:solidFill>
                <a:ea typeface="ＭＳ Ｐゴシック" charset="-128"/>
              </a:rPr>
              <a:t> </a:t>
            </a:r>
            <a:r>
              <a:rPr lang="el-GR" sz="1200" b="0" dirty="0">
                <a:solidFill>
                  <a:schemeClr val="tx1"/>
                </a:solidFill>
                <a:ea typeface="ＭＳ Ｐゴシック" charset="-128"/>
              </a:rPr>
              <a:t>η</a:t>
            </a:r>
            <a:r>
              <a:rPr lang="en-US" sz="1200" b="0" dirty="0">
                <a:solidFill>
                  <a:schemeClr val="tx1"/>
                </a:solidFill>
                <a:ea typeface="ＭＳ Ｐゴシック" charset="-128"/>
              </a:rPr>
              <a:t> </a:t>
            </a:r>
            <a:r>
              <a:rPr lang="el-GR" sz="1200" b="0" dirty="0">
                <a:solidFill>
                  <a:schemeClr val="tx1"/>
                </a:solidFill>
                <a:ea typeface="ＭＳ Ｐゴシック" charset="-128"/>
              </a:rPr>
              <a:t>σχετική</a:t>
            </a:r>
            <a:r>
              <a:rPr lang="en-US" sz="1200" b="0" dirty="0">
                <a:solidFill>
                  <a:schemeClr val="tx1"/>
                </a:solidFill>
                <a:ea typeface="ＭＳ Ｐゴシック" charset="-128"/>
              </a:rPr>
              <a:t> </a:t>
            </a:r>
            <a:r>
              <a:rPr lang="el-GR" sz="1200" b="0" dirty="0">
                <a:solidFill>
                  <a:schemeClr val="tx1"/>
                </a:solidFill>
                <a:ea typeface="ＭＳ Ｐゴシック" charset="-128"/>
              </a:rPr>
              <a:t>εμπειρία,</a:t>
            </a:r>
            <a:r>
              <a:rPr lang="en-US" sz="1200" b="0" dirty="0">
                <a:solidFill>
                  <a:schemeClr val="tx1"/>
                </a:solidFill>
                <a:ea typeface="ＭＳ Ｐゴシック" charset="-128"/>
              </a:rPr>
              <a:t> </a:t>
            </a:r>
            <a:r>
              <a:rPr lang="el-GR" sz="1200" b="0" dirty="0">
                <a:solidFill>
                  <a:schemeClr val="tx1"/>
                </a:solidFill>
                <a:ea typeface="ＭＳ Ｐゴシック" charset="-128"/>
              </a:rPr>
              <a:t>η</a:t>
            </a:r>
            <a:r>
              <a:rPr lang="en-US" sz="1200" b="0" dirty="0">
                <a:solidFill>
                  <a:schemeClr val="tx1"/>
                </a:solidFill>
                <a:ea typeface="ＭＳ Ｐゴシック" charset="-128"/>
              </a:rPr>
              <a:t> </a:t>
            </a:r>
            <a:r>
              <a:rPr lang="el-GR" sz="1200" b="0" dirty="0">
                <a:solidFill>
                  <a:schemeClr val="tx1"/>
                </a:solidFill>
                <a:ea typeface="ＭＳ Ｐゴシック" charset="-128"/>
              </a:rPr>
              <a:t>αποφασιστικότητα</a:t>
            </a:r>
            <a:r>
              <a:rPr lang="en-US" sz="1200" b="0" dirty="0">
                <a:solidFill>
                  <a:schemeClr val="tx1"/>
                </a:solidFill>
                <a:ea typeface="ＭＳ Ｐゴシック" charset="-128"/>
              </a:rPr>
              <a:t> </a:t>
            </a:r>
            <a:r>
              <a:rPr lang="el-GR" sz="1200" b="0" dirty="0">
                <a:solidFill>
                  <a:schemeClr val="tx1"/>
                </a:solidFill>
                <a:ea typeface="ＭＳ Ｐゴシック" charset="-128"/>
              </a:rPr>
              <a:t>και</a:t>
            </a:r>
            <a:r>
              <a:rPr lang="en-US" sz="1200" b="0" dirty="0">
                <a:solidFill>
                  <a:schemeClr val="tx1"/>
                </a:solidFill>
                <a:ea typeface="ＭＳ Ｐゴシック" charset="-128"/>
              </a:rPr>
              <a:t> </a:t>
            </a:r>
            <a:r>
              <a:rPr lang="el-GR" sz="1200" b="0" dirty="0">
                <a:solidFill>
                  <a:schemeClr val="tx1"/>
                </a:solidFill>
                <a:ea typeface="ＭＳ Ｐゴシック" charset="-128"/>
              </a:rPr>
              <a:t>η</a:t>
            </a:r>
            <a:r>
              <a:rPr lang="en-US" sz="1200" b="0" dirty="0">
                <a:solidFill>
                  <a:schemeClr val="tx1"/>
                </a:solidFill>
                <a:ea typeface="ＭＳ Ｐゴシック" charset="-128"/>
              </a:rPr>
              <a:t> </a:t>
            </a:r>
            <a:r>
              <a:rPr lang="el-GR" sz="1200" b="0" dirty="0">
                <a:solidFill>
                  <a:schemeClr val="tx1"/>
                </a:solidFill>
                <a:ea typeface="ＭＳ Ｐゴシック" charset="-128"/>
              </a:rPr>
              <a:t>αφοσίωση,</a:t>
            </a:r>
            <a:r>
              <a:rPr lang="en-US" sz="1200" b="0" dirty="0">
                <a:solidFill>
                  <a:schemeClr val="tx1"/>
                </a:solidFill>
                <a:ea typeface="ＭＳ Ｐゴシック" charset="-128"/>
              </a:rPr>
              <a:t> </a:t>
            </a:r>
            <a:r>
              <a:rPr lang="el-GR" sz="1200" b="0" dirty="0">
                <a:solidFill>
                  <a:schemeClr val="tx1"/>
                </a:solidFill>
                <a:ea typeface="ＭＳ Ｐゴシック" charset="-128"/>
              </a:rPr>
              <a:t>η</a:t>
            </a:r>
            <a:r>
              <a:rPr lang="en-US" sz="1200" b="0" dirty="0">
                <a:solidFill>
                  <a:schemeClr val="tx1"/>
                </a:solidFill>
                <a:ea typeface="ＭＳ Ｐゴシック" charset="-128"/>
              </a:rPr>
              <a:t> </a:t>
            </a:r>
            <a:r>
              <a:rPr lang="el-GR" sz="1200" b="0" dirty="0">
                <a:solidFill>
                  <a:schemeClr val="tx1"/>
                </a:solidFill>
                <a:ea typeface="ＭＳ Ｐゴシック" charset="-128"/>
              </a:rPr>
              <a:t>ποιότητα</a:t>
            </a:r>
            <a:r>
              <a:rPr lang="en-US" sz="1200" b="0" dirty="0">
                <a:solidFill>
                  <a:schemeClr val="tx1"/>
                </a:solidFill>
                <a:ea typeface="ＭＳ Ｐゴシック" charset="-128"/>
              </a:rPr>
              <a:t> </a:t>
            </a:r>
            <a:r>
              <a:rPr lang="el-GR" sz="1200" b="0" dirty="0">
                <a:solidFill>
                  <a:schemeClr val="tx1"/>
                </a:solidFill>
                <a:ea typeface="ＭＳ Ｐゴシック" charset="-128"/>
              </a:rPr>
              <a:t>και</a:t>
            </a:r>
            <a:r>
              <a:rPr lang="en-US" sz="1200" b="0" dirty="0">
                <a:solidFill>
                  <a:schemeClr val="tx1"/>
                </a:solidFill>
                <a:ea typeface="ＭＳ Ｐゴシック" charset="-128"/>
              </a:rPr>
              <a:t> </a:t>
            </a:r>
            <a:r>
              <a:rPr lang="el-GR" sz="1200" b="0" dirty="0">
                <a:solidFill>
                  <a:schemeClr val="tx1"/>
                </a:solidFill>
                <a:ea typeface="ＭＳ Ｐゴシック" charset="-128"/>
              </a:rPr>
              <a:t>τα</a:t>
            </a:r>
            <a:r>
              <a:rPr lang="en-US" sz="1200" b="0" dirty="0">
                <a:solidFill>
                  <a:schemeClr val="tx1"/>
                </a:solidFill>
                <a:ea typeface="ＭＳ Ｐゴシック" charset="-128"/>
              </a:rPr>
              <a:t> </a:t>
            </a:r>
            <a:r>
              <a:rPr lang="el-GR" sz="1200" b="0" dirty="0">
                <a:solidFill>
                  <a:schemeClr val="tx1"/>
                </a:solidFill>
                <a:ea typeface="ＭＳ Ｐゴシック" charset="-128"/>
              </a:rPr>
              <a:t>ηγετικά</a:t>
            </a:r>
            <a:r>
              <a:rPr lang="en-US" sz="1200" b="0" dirty="0">
                <a:solidFill>
                  <a:schemeClr val="tx1"/>
                </a:solidFill>
                <a:ea typeface="ＭＳ Ｐゴシック" charset="-128"/>
              </a:rPr>
              <a:t> </a:t>
            </a:r>
            <a:r>
              <a:rPr lang="el-GR" sz="1200" b="0" dirty="0">
                <a:solidFill>
                  <a:schemeClr val="tx1"/>
                </a:solidFill>
                <a:ea typeface="ＭＳ Ｐゴシック" charset="-128"/>
              </a:rPr>
              <a:t>προσόντα ως στοιχεία του χαρακτήρα, </a:t>
            </a:r>
            <a:r>
              <a:rPr lang="el-GR" sz="1200" b="0" dirty="0" smtClean="0">
                <a:solidFill>
                  <a:schemeClr val="tx1"/>
                </a:solidFill>
                <a:ea typeface="ＭＳ Ｐゴシック" charset="-128"/>
              </a:rPr>
              <a:t>κλπ</a:t>
            </a:r>
            <a:r>
              <a:rPr lang="el-GR" sz="1200" b="0" dirty="0">
                <a:solidFill>
                  <a:schemeClr val="tx1"/>
                </a:solidFill>
                <a:ea typeface="ＭＳ Ｐゴシック" charset="-128"/>
              </a:rPr>
              <a:t>.). </a:t>
            </a:r>
          </a:p>
        </p:txBody>
      </p:sp>
      <p:sp>
        <p:nvSpPr>
          <p:cNvPr id="7" name="TextBox 6"/>
          <p:cNvSpPr txBox="1"/>
          <p:nvPr/>
        </p:nvSpPr>
        <p:spPr>
          <a:xfrm>
            <a:off x="371475" y="3417888"/>
            <a:ext cx="5229597" cy="1939925"/>
          </a:xfrm>
          <a:prstGeom prst="rect">
            <a:avLst/>
          </a:prstGeom>
          <a:solidFill>
            <a:srgbClr val="99CCFF"/>
          </a:solidFill>
          <a:ln>
            <a:solidFill>
              <a:schemeClr val="bg1">
                <a:lumMod val="50000"/>
              </a:schemeClr>
            </a:solidFill>
          </a:ln>
        </p:spPr>
        <p:txBody>
          <a:bodyPr wrap="square">
            <a:spAutoFit/>
          </a:bodyPr>
          <a:lstStyle/>
          <a:p>
            <a:pPr algn="just">
              <a:defRPr/>
            </a:pPr>
            <a:r>
              <a:rPr lang="el-GR" sz="1200" b="0" dirty="0">
                <a:solidFill>
                  <a:schemeClr val="tx1"/>
                </a:solidFill>
                <a:ea typeface="ＭＳ Ｐゴシック" charset="-128"/>
              </a:rPr>
              <a:t>Το </a:t>
            </a:r>
            <a:r>
              <a:rPr lang="el-GR" sz="1200" dirty="0">
                <a:solidFill>
                  <a:schemeClr val="tx1"/>
                </a:solidFill>
                <a:ea typeface="ＭＳ Ｐゴシック" charset="-128"/>
              </a:rPr>
              <a:t>επιχειρηματικό μοντέλο και προϊόν/ υπηρεσία </a:t>
            </a:r>
            <a:r>
              <a:rPr lang="el-GR" sz="1200" b="0" dirty="0">
                <a:solidFill>
                  <a:schemeClr val="tx1"/>
                </a:solidFill>
                <a:ea typeface="ＭＳ Ｐゴシック" charset="-128"/>
              </a:rPr>
              <a:t>(όπως τα διπλώματα ευρεσιτεχνίας, η </a:t>
            </a:r>
            <a:r>
              <a:rPr lang="el-GR" sz="1200" dirty="0">
                <a:solidFill>
                  <a:schemeClr val="tx1"/>
                </a:solidFill>
                <a:ea typeface="ＭＳ Ｐゴシック" charset="-128"/>
              </a:rPr>
              <a:t>ανάγκη της αγοράς </a:t>
            </a:r>
            <a:r>
              <a:rPr lang="el-GR" sz="1200" b="0" dirty="0">
                <a:solidFill>
                  <a:schemeClr val="tx1"/>
                </a:solidFill>
                <a:ea typeface="ＭＳ Ｐゴシック" charset="-128"/>
              </a:rPr>
              <a:t>για το συγκεκριμένο προϊόν/ υπηρεσία, η </a:t>
            </a:r>
            <a:r>
              <a:rPr lang="el-GR" sz="1200" dirty="0">
                <a:solidFill>
                  <a:schemeClr val="tx1"/>
                </a:solidFill>
                <a:ea typeface="ＭＳ Ｐゴシック" charset="-128"/>
              </a:rPr>
              <a:t>βιωσιμότητα</a:t>
            </a:r>
            <a:r>
              <a:rPr lang="el-GR" sz="1200" b="0" dirty="0">
                <a:solidFill>
                  <a:schemeClr val="tx1"/>
                </a:solidFill>
                <a:ea typeface="ＭＳ Ｐゴシック" charset="-128"/>
              </a:rPr>
              <a:t> του επιχειρηματικού μοντέλου, το </a:t>
            </a:r>
            <a:r>
              <a:rPr lang="el-GR" sz="1200" dirty="0">
                <a:solidFill>
                  <a:schemeClr val="tx1"/>
                </a:solidFill>
                <a:ea typeface="ＭＳ Ｐゴシック" charset="-128"/>
              </a:rPr>
              <a:t>κεφάλαιο κίνησης </a:t>
            </a:r>
            <a:r>
              <a:rPr lang="el-GR" sz="1200" b="0" dirty="0">
                <a:solidFill>
                  <a:schemeClr val="tx1"/>
                </a:solidFill>
                <a:ea typeface="ＭＳ Ｐゴシック" charset="-128"/>
              </a:rPr>
              <a:t>και </a:t>
            </a:r>
            <a:r>
              <a:rPr lang="el-GR" sz="1200" dirty="0">
                <a:solidFill>
                  <a:schemeClr val="tx1"/>
                </a:solidFill>
                <a:ea typeface="ＭＳ Ｐゴシック" charset="-128"/>
              </a:rPr>
              <a:t>επενδυτικές ανάγκες</a:t>
            </a:r>
            <a:r>
              <a:rPr lang="el-GR" sz="1200" b="0" dirty="0">
                <a:solidFill>
                  <a:schemeClr val="tx1"/>
                </a:solidFill>
                <a:ea typeface="ＭＳ Ｐゴシック" charset="-128"/>
              </a:rPr>
              <a:t>, η δυνατότητα </a:t>
            </a:r>
            <a:r>
              <a:rPr lang="el-GR" sz="1200" dirty="0">
                <a:solidFill>
                  <a:schemeClr val="tx1"/>
                </a:solidFill>
                <a:ea typeface="ＭＳ Ｐゴシック" charset="-128"/>
              </a:rPr>
              <a:t>επέκτασης σε άλλες αγορές</a:t>
            </a:r>
            <a:r>
              <a:rPr lang="el-GR" sz="1200" b="0" dirty="0">
                <a:solidFill>
                  <a:schemeClr val="tx1"/>
                </a:solidFill>
                <a:ea typeface="ＭＳ Ｐゴシック" charset="-128"/>
              </a:rPr>
              <a:t>, το επίπεδο του </a:t>
            </a:r>
            <a:r>
              <a:rPr lang="el-GR" sz="1200" dirty="0">
                <a:solidFill>
                  <a:schemeClr val="tx1"/>
                </a:solidFill>
                <a:ea typeface="ＭＳ Ｐゴシック" charset="-128"/>
              </a:rPr>
              <a:t>υφιστάμενου ανταγωνισμού </a:t>
            </a:r>
            <a:r>
              <a:rPr lang="el-GR" sz="1200" b="0" dirty="0">
                <a:solidFill>
                  <a:schemeClr val="tx1"/>
                </a:solidFill>
                <a:ea typeface="ＭＳ Ｐゴシック" charset="-128"/>
              </a:rPr>
              <a:t>τα </a:t>
            </a:r>
            <a:r>
              <a:rPr lang="el-GR" sz="1200" dirty="0">
                <a:solidFill>
                  <a:schemeClr val="tx1"/>
                </a:solidFill>
                <a:ea typeface="ＭＳ Ｐゴシック" charset="-128"/>
              </a:rPr>
              <a:t>εμπόδια στην είσοδο νέων ανταγωνιστών </a:t>
            </a:r>
            <a:r>
              <a:rPr lang="el-GR" sz="1200" b="0" dirty="0">
                <a:solidFill>
                  <a:schemeClr val="tx1"/>
                </a:solidFill>
                <a:ea typeface="ＭＳ Ｐゴシック" charset="-128"/>
              </a:rPr>
              <a:t>, οι </a:t>
            </a:r>
            <a:r>
              <a:rPr lang="el-GR" sz="1200" dirty="0">
                <a:solidFill>
                  <a:schemeClr val="tx1"/>
                </a:solidFill>
                <a:ea typeface="ＭＳ Ｐゴシック" charset="-128"/>
              </a:rPr>
              <a:t>ενδεχόμενες συνεργασίες </a:t>
            </a:r>
            <a:r>
              <a:rPr lang="el-GR" sz="1200" b="0" dirty="0">
                <a:solidFill>
                  <a:schemeClr val="tx1"/>
                </a:solidFill>
                <a:ea typeface="ＭＳ Ｐゴシック" charset="-128"/>
              </a:rPr>
              <a:t>, το κόστος και η βιωσιμότητα των προτεινόμενων δραστηριοτήτων </a:t>
            </a:r>
            <a:r>
              <a:rPr lang="el-GR" sz="1200" dirty="0">
                <a:solidFill>
                  <a:schemeClr val="tx1"/>
                </a:solidFill>
                <a:ea typeface="ＭＳ Ｐゴシック" charset="-128"/>
              </a:rPr>
              <a:t>μάρκετινγκ</a:t>
            </a:r>
            <a:r>
              <a:rPr lang="el-GR" sz="1200" b="0" dirty="0">
                <a:solidFill>
                  <a:schemeClr val="tx1"/>
                </a:solidFill>
                <a:ea typeface="ＭＳ Ｐゴシック" charset="-128"/>
              </a:rPr>
              <a:t> , οι ενδεχόμενες σ</a:t>
            </a:r>
            <a:r>
              <a:rPr lang="el-GR" sz="1200" dirty="0">
                <a:solidFill>
                  <a:schemeClr val="tx1"/>
                </a:solidFill>
                <a:ea typeface="ＭＳ Ｐゴシック" charset="-128"/>
              </a:rPr>
              <a:t>υνέργιες με άλλες εταιρείες που συμμετέχουν στη θερμοκοιτίδα</a:t>
            </a:r>
            <a:r>
              <a:rPr lang="el-GR" sz="1200" b="0" dirty="0">
                <a:solidFill>
                  <a:schemeClr val="tx1"/>
                </a:solidFill>
                <a:ea typeface="ＭＳ Ｐゴシック" charset="-128"/>
              </a:rPr>
              <a:t> , το προτεινόμενο </a:t>
            </a:r>
            <a:r>
              <a:rPr lang="el-GR" sz="1200" dirty="0">
                <a:solidFill>
                  <a:schemeClr val="tx1"/>
                </a:solidFill>
                <a:ea typeface="ＭＳ Ｐゴシック" charset="-128"/>
              </a:rPr>
              <a:t>χρονοδιάγραμμα υλοποίησης του Επιχειρηματικού σχεδίου</a:t>
            </a:r>
            <a:r>
              <a:rPr lang="el-GR" sz="1200" b="0" dirty="0">
                <a:solidFill>
                  <a:schemeClr val="tx1"/>
                </a:solidFill>
                <a:ea typeface="ＭＳ Ｐゴシック" charset="-128"/>
              </a:rPr>
              <a:t>, οι </a:t>
            </a:r>
            <a:r>
              <a:rPr lang="el-GR" sz="1200" dirty="0">
                <a:solidFill>
                  <a:schemeClr val="tx1"/>
                </a:solidFill>
                <a:ea typeface="ＭＳ Ｐゴシック" charset="-128"/>
              </a:rPr>
              <a:t>επιχειρηματικοί κίνδυνοι</a:t>
            </a:r>
            <a:r>
              <a:rPr lang="el-GR" sz="1200" b="0" dirty="0">
                <a:solidFill>
                  <a:schemeClr val="tx1"/>
                </a:solidFill>
                <a:ea typeface="ＭＳ Ｐゴシック" charset="-128"/>
              </a:rPr>
              <a:t>, </a:t>
            </a:r>
            <a:r>
              <a:rPr lang="el-GR" sz="1200" b="0" dirty="0" smtClean="0">
                <a:solidFill>
                  <a:schemeClr val="tx1"/>
                </a:solidFill>
                <a:ea typeface="ＭＳ Ｐゴシック" charset="-128"/>
              </a:rPr>
              <a:t>κλπ</a:t>
            </a:r>
            <a:r>
              <a:rPr lang="el-GR" sz="1200" b="0" dirty="0">
                <a:solidFill>
                  <a:schemeClr val="tx1"/>
                </a:solidFill>
                <a:ea typeface="ＭＳ Ｐゴシック" charset="-128"/>
              </a:rPr>
              <a:t>.). </a:t>
            </a:r>
          </a:p>
        </p:txBody>
      </p:sp>
      <p:sp>
        <p:nvSpPr>
          <p:cNvPr id="8" name="TextBox 7"/>
          <p:cNvSpPr txBox="1"/>
          <p:nvPr/>
        </p:nvSpPr>
        <p:spPr>
          <a:xfrm>
            <a:off x="368301" y="5365750"/>
            <a:ext cx="5232772" cy="1016000"/>
          </a:xfrm>
          <a:prstGeom prst="rect">
            <a:avLst/>
          </a:prstGeom>
          <a:solidFill>
            <a:srgbClr val="FF9999"/>
          </a:solidFill>
          <a:ln>
            <a:solidFill>
              <a:schemeClr val="bg1">
                <a:lumMod val="50000"/>
              </a:schemeClr>
            </a:solidFill>
          </a:ln>
        </p:spPr>
        <p:txBody>
          <a:bodyPr wrap="square">
            <a:spAutoFit/>
          </a:bodyPr>
          <a:lstStyle/>
          <a:p>
            <a:pPr algn="just">
              <a:defRPr/>
            </a:pPr>
            <a:r>
              <a:rPr lang="el-GR" sz="1200" dirty="0">
                <a:solidFill>
                  <a:schemeClr val="tx1"/>
                </a:solidFill>
                <a:ea typeface="ＭＳ Ｐゴシック" charset="-128"/>
              </a:rPr>
              <a:t>Άλλα επενδυτικά-χρηματοοικονομικά κριτήρια </a:t>
            </a:r>
            <a:r>
              <a:rPr lang="el-GR" sz="1200" b="0" dirty="0">
                <a:solidFill>
                  <a:schemeClr val="tx1"/>
                </a:solidFill>
                <a:ea typeface="ＭＳ Ｐゴシック" charset="-128"/>
              </a:rPr>
              <a:t>(όπως οι ανάγκες χρηματοδότησης έναντι προσφερόμενης εταιρικής συμμετοχής, το στάδιο της επένδυσης, η διάρθρωση της συμφωνίας μετόχων, η συμβατότητα με τους υφιστάμενους </a:t>
            </a:r>
            <a:r>
              <a:rPr lang="el-GR" sz="1200" b="0" dirty="0" err="1">
                <a:solidFill>
                  <a:schemeClr val="tx1"/>
                </a:solidFill>
                <a:ea typeface="ＭＳ Ｐゴシック" charset="-128"/>
              </a:rPr>
              <a:t>incubates</a:t>
            </a:r>
            <a:r>
              <a:rPr lang="el-GR" sz="1200" b="0" dirty="0">
                <a:solidFill>
                  <a:schemeClr val="tx1"/>
                </a:solidFill>
                <a:ea typeface="ＭＳ Ｐゴシック" charset="-128"/>
              </a:rPr>
              <a:t>, η διαθεσιμότητα των μελών της διοικητικής ομάδας για υποστήριξη της εταιρείας, </a:t>
            </a:r>
            <a:r>
              <a:rPr lang="el-GR" sz="1200" b="0" dirty="0" smtClean="0">
                <a:solidFill>
                  <a:schemeClr val="tx1"/>
                </a:solidFill>
                <a:ea typeface="ＭＳ Ｐゴシック" charset="-128"/>
              </a:rPr>
              <a:t>κλπ</a:t>
            </a:r>
            <a:r>
              <a:rPr lang="el-GR" sz="1200" b="0" dirty="0">
                <a:solidFill>
                  <a:schemeClr val="tx1"/>
                </a:solidFill>
                <a:ea typeface="ＭＳ Ｐゴシック" charset="-128"/>
              </a:rPr>
              <a:t>.). </a:t>
            </a:r>
          </a:p>
        </p:txBody>
      </p:sp>
      <p:sp>
        <p:nvSpPr>
          <p:cNvPr id="9" name="TextBox 8"/>
          <p:cNvSpPr txBox="1"/>
          <p:nvPr/>
        </p:nvSpPr>
        <p:spPr>
          <a:xfrm>
            <a:off x="371475" y="2486025"/>
            <a:ext cx="5229597" cy="276225"/>
          </a:xfrm>
          <a:prstGeom prst="rect">
            <a:avLst/>
          </a:prstGeom>
          <a:solidFill>
            <a:srgbClr val="990000"/>
          </a:solidFill>
          <a:ln>
            <a:solidFill>
              <a:schemeClr val="bg1">
                <a:lumMod val="50000"/>
              </a:schemeClr>
            </a:solidFill>
          </a:ln>
        </p:spPr>
        <p:txBody>
          <a:bodyPr wrap="square">
            <a:spAutoFit/>
          </a:bodyPr>
          <a:lstStyle/>
          <a:p>
            <a:pPr algn="l">
              <a:defRPr/>
            </a:pPr>
            <a:r>
              <a:rPr lang="el-GR" sz="1200" dirty="0">
                <a:ea typeface="ＭＳ Ｐゴシック" charset="-128"/>
              </a:rPr>
              <a:t>Κριτήρια αξιολόγησης νέων επιχειρήσεων-υποψήφιων </a:t>
            </a:r>
            <a:r>
              <a:rPr lang="en-US" sz="1200" dirty="0">
                <a:ea typeface="ＭＳ Ｐゴシック" charset="-128"/>
              </a:rPr>
              <a:t>Incubates:</a:t>
            </a:r>
            <a:endParaRPr lang="el-GR" sz="1200" b="0" dirty="0">
              <a:ea typeface="ＭＳ Ｐゴシック" charset="-128"/>
            </a:endParaRPr>
          </a:p>
        </p:txBody>
      </p:sp>
      <p:grpSp>
        <p:nvGrpSpPr>
          <p:cNvPr id="14345" name="Group 10"/>
          <p:cNvGrpSpPr>
            <a:grpSpLocks/>
          </p:cNvGrpSpPr>
          <p:nvPr/>
        </p:nvGrpSpPr>
        <p:grpSpPr bwMode="auto">
          <a:xfrm>
            <a:off x="6980238" y="227013"/>
            <a:ext cx="2678112" cy="495300"/>
            <a:chOff x="488950" y="722313"/>
            <a:chExt cx="8856538" cy="495300"/>
          </a:xfrm>
        </p:grpSpPr>
        <p:sp>
          <p:nvSpPr>
            <p:cNvPr id="14346"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14347"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4"/>
          <p:cNvGraphicFramePr>
            <a:graphicFrameLocks noGrp="1"/>
          </p:cNvGraphicFramePr>
          <p:nvPr>
            <p:extLst>
              <p:ext uri="{D42A27DB-BD31-4B8C-83A1-F6EECF244321}">
                <p14:modId xmlns:p14="http://schemas.microsoft.com/office/powerpoint/2010/main" val="2516455732"/>
              </p:ext>
            </p:extLst>
          </p:nvPr>
        </p:nvGraphicFramePr>
        <p:xfrm>
          <a:off x="382588" y="1600200"/>
          <a:ext cx="9142412" cy="4651378"/>
        </p:xfrm>
        <a:graphic>
          <a:graphicData uri="http://schemas.openxmlformats.org/drawingml/2006/table">
            <a:tbl>
              <a:tblPr/>
              <a:tblGrid>
                <a:gridCol w="608012"/>
                <a:gridCol w="8534400"/>
              </a:tblGrid>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kern="1200" cap="none" normalizeH="0" baseline="0" dirty="0" smtClean="0">
                          <a:ln>
                            <a:noFill/>
                          </a:ln>
                          <a:solidFill>
                            <a:schemeClr val="tx1"/>
                          </a:solidFill>
                          <a:effectLst/>
                          <a:latin typeface="Arial" charset="0"/>
                          <a:ea typeface="ＭＳ Ｐゴシック" charset="-128"/>
                          <a:cs typeface="+mn-cs"/>
                        </a:rPr>
                        <a:t>Η ανάγκη χρηματοδότησης στις σύγχρονες επιχειρήσεις</a:t>
                      </a:r>
                      <a:endParaRPr kumimoji="0" lang="de-DE" sz="1400" b="1" i="0" u="none" strike="noStrike" kern="1200" cap="none" normalizeH="0" baseline="0" dirty="0" smtClean="0">
                        <a:ln>
                          <a:noFill/>
                        </a:ln>
                        <a:solidFill>
                          <a:schemeClr val="tx1"/>
                        </a:solidFill>
                        <a:effectLst/>
                        <a:latin typeface="Arial" charset="0"/>
                        <a:ea typeface="ＭＳ Ｐゴシック" charset="-128"/>
                        <a:cs typeface="+mn-cs"/>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Είδη χρηματοδότησης</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1</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smtClean="0">
                          <a:ln>
                            <a:noFill/>
                          </a:ln>
                          <a:solidFill>
                            <a:schemeClr val="tx1"/>
                          </a:solidFill>
                          <a:effectLst/>
                          <a:latin typeface="Arial" charset="0"/>
                          <a:ea typeface="ＭＳ Ｐゴシック" charset="-128"/>
                        </a:rPr>
                        <a:t>Factoring (</a:t>
                      </a:r>
                      <a:r>
                        <a:rPr kumimoji="0" lang="el-GR" sz="1400" b="0" i="0" u="none" strike="noStrike" cap="none" normalizeH="0" baseline="0" dirty="0" smtClean="0">
                          <a:ln>
                            <a:noFill/>
                          </a:ln>
                          <a:solidFill>
                            <a:schemeClr val="tx1"/>
                          </a:solidFill>
                          <a:effectLst/>
                          <a:latin typeface="Arial" charset="0"/>
                          <a:ea typeface="ＭＳ Ｐゴシック" charset="-128"/>
                        </a:rPr>
                        <a:t>Πρακτόρευση Απαιτήσεων)</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1963">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2</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err="1" smtClean="0">
                          <a:ln>
                            <a:noFill/>
                          </a:ln>
                          <a:solidFill>
                            <a:schemeClr val="tx1"/>
                          </a:solidFill>
                          <a:effectLst/>
                          <a:latin typeface="Arial" charset="0"/>
                          <a:ea typeface="ＭＳ Ｐゴシック" charset="-128"/>
                        </a:rPr>
                        <a:t>Seed</a:t>
                      </a:r>
                      <a:r>
                        <a:rPr kumimoji="0" lang="de-DE" sz="1400" b="0" i="0" u="none" strike="noStrike" cap="none" normalizeH="0" baseline="0" dirty="0" smtClean="0">
                          <a:ln>
                            <a:noFill/>
                          </a:ln>
                          <a:solidFill>
                            <a:schemeClr val="tx1"/>
                          </a:solidFill>
                          <a:effectLst/>
                          <a:latin typeface="Arial" charset="0"/>
                          <a:ea typeface="ＭＳ Ｐゴシック" charset="-128"/>
                        </a:rPr>
                        <a:t> Capital (</a:t>
                      </a:r>
                      <a:r>
                        <a:rPr kumimoji="0" lang="el-GR" sz="1400" b="0" i="0" u="none" strike="noStrike" cap="none" normalizeH="0" baseline="0" dirty="0" smtClean="0">
                          <a:ln>
                            <a:noFill/>
                          </a:ln>
                          <a:solidFill>
                            <a:schemeClr val="tx1"/>
                          </a:solidFill>
                          <a:effectLst/>
                          <a:latin typeface="Arial" charset="0"/>
                          <a:ea typeface="ＭＳ Ｐゴシック" charset="-128"/>
                        </a:rPr>
                        <a:t>Κεφάλαιο Σποράς)</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3</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Θερμοκοιτίδες Επιχειρήσεων</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4</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Crowdfunding</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solidFill>
                      <a:schemeClr val="bg1">
                        <a:lumMod val="75000"/>
                      </a:schemeClr>
                    </a:solid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5</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Ίδια Κεφάλαια </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3550">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6</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Δανεισμός</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7</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Επιχορήγηση</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Μελέτη περίπτωσης</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bl>
          </a:graphicData>
        </a:graphic>
      </p:graphicFrame>
      <p:sp>
        <p:nvSpPr>
          <p:cNvPr id="11266" name="Rectangle 2"/>
          <p:cNvSpPr>
            <a:spLocks noGrp="1" noChangeArrowheads="1"/>
          </p:cNvSpPr>
          <p:nvPr>
            <p:ph type="title" idx="4294967295"/>
          </p:nvPr>
        </p:nvSpPr>
        <p:spPr/>
        <p:txBody>
          <a:bodyPr/>
          <a:lstStyle/>
          <a:p>
            <a:pPr eaLnBrk="1" hangingPunct="1"/>
            <a:r>
              <a:rPr lang="el-GR" smtClean="0"/>
              <a:t>Περιεχόμενα Παρουσίασης</a:t>
            </a:r>
            <a:endParaRPr lang="de-DE" smtClean="0"/>
          </a:p>
        </p:txBody>
      </p:sp>
      <p:pic>
        <p:nvPicPr>
          <p:cNvPr id="11283" name="Picture 60" descr="j04339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8264">
            <a:off x="6872288" y="27559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44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81013" y="246063"/>
            <a:ext cx="6515100" cy="492443"/>
          </a:xfrm>
        </p:spPr>
        <p:txBody>
          <a:bodyPr/>
          <a:lstStyle/>
          <a:p>
            <a:r>
              <a:rPr lang="el-GR" dirty="0" smtClean="0"/>
              <a:t>Είδη Χρηματοδότησης</a:t>
            </a:r>
            <a:br>
              <a:rPr lang="el-GR" dirty="0" smtClean="0"/>
            </a:br>
            <a:r>
              <a:rPr lang="el-GR" b="0" dirty="0" smtClean="0"/>
              <a:t>4. </a:t>
            </a:r>
            <a:r>
              <a:rPr lang="en-US" b="0" dirty="0" smtClean="0"/>
              <a:t>Crowdfunding</a:t>
            </a:r>
            <a:endParaRPr lang="el-GR" dirty="0" smtClean="0"/>
          </a:p>
        </p:txBody>
      </p:sp>
      <p:sp>
        <p:nvSpPr>
          <p:cNvPr id="9" name="TextBox 8"/>
          <p:cNvSpPr txBox="1"/>
          <p:nvPr/>
        </p:nvSpPr>
        <p:spPr>
          <a:xfrm>
            <a:off x="365126" y="5301208"/>
            <a:ext cx="4827723" cy="834678"/>
          </a:xfrm>
          <a:prstGeom prst="rect">
            <a:avLst/>
          </a:prstGeom>
        </p:spPr>
        <p:style>
          <a:lnRef idx="2">
            <a:schemeClr val="dk1"/>
          </a:lnRef>
          <a:fillRef idx="1">
            <a:schemeClr val="lt1"/>
          </a:fillRef>
          <a:effectRef idx="0">
            <a:schemeClr val="dk1"/>
          </a:effectRef>
          <a:fontRef idx="minor">
            <a:schemeClr val="dk1"/>
          </a:fontRef>
        </p:style>
        <p:txBody>
          <a:bodyPr/>
          <a:lstStyle/>
          <a:p>
            <a:pPr>
              <a:defRPr/>
            </a:pPr>
            <a:r>
              <a:rPr lang="el-GR" sz="1200" dirty="0"/>
              <a:t/>
            </a:r>
            <a:br>
              <a:rPr lang="el-GR" sz="1200" dirty="0"/>
            </a:br>
            <a:endParaRPr lang="el-GR" sz="1200" dirty="0"/>
          </a:p>
          <a:p>
            <a:pPr algn="l">
              <a:defRPr/>
            </a:pPr>
            <a:endParaRPr lang="el-GR" sz="1200" b="0" dirty="0">
              <a:solidFill>
                <a:schemeClr val="tx1"/>
              </a:solidFill>
            </a:endParaRPr>
          </a:p>
        </p:txBody>
      </p:sp>
      <p:sp>
        <p:nvSpPr>
          <p:cNvPr id="10" name="TextBox 9"/>
          <p:cNvSpPr txBox="1"/>
          <p:nvPr/>
        </p:nvSpPr>
        <p:spPr>
          <a:xfrm>
            <a:off x="365125" y="1207978"/>
            <a:ext cx="9340850" cy="101566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a:defRPr/>
            </a:pPr>
            <a:r>
              <a:rPr lang="el-GR" sz="1200" dirty="0" err="1"/>
              <a:t>Crowdfunding</a:t>
            </a:r>
            <a:r>
              <a:rPr lang="el-GR" sz="1200" b="0" dirty="0"/>
              <a:t> ή </a:t>
            </a:r>
            <a:r>
              <a:rPr lang="el-GR" sz="1200" dirty="0" err="1"/>
              <a:t>participative</a:t>
            </a:r>
            <a:r>
              <a:rPr lang="el-GR" sz="1200" dirty="0"/>
              <a:t> </a:t>
            </a:r>
            <a:r>
              <a:rPr lang="el-GR" sz="1200" dirty="0" err="1"/>
              <a:t>financing</a:t>
            </a:r>
            <a:r>
              <a:rPr lang="el-GR" sz="1200" dirty="0"/>
              <a:t> </a:t>
            </a:r>
            <a:r>
              <a:rPr lang="el-GR" sz="1200" b="0" dirty="0"/>
              <a:t>(χρηματοδότηση από το πλήθος) είναι η χρηματοδότηση/άντληση κεφαλαίου από μεγάλο πλήθος ατόμων, κυρίως μέσω του </a:t>
            </a:r>
            <a:r>
              <a:rPr lang="el-GR" sz="1200" b="0" dirty="0" smtClean="0"/>
              <a:t>διαδικτύου, </a:t>
            </a:r>
            <a:r>
              <a:rPr lang="el-GR" sz="1200" b="0" dirty="0"/>
              <a:t>οι οποίοι προσφέροντας μικρά ποσά ο καθένας συμβάλλουν στην υλοποίηση της ιδέας και κάλυψης των οικονομικών στόχων ενός </a:t>
            </a:r>
            <a:r>
              <a:rPr lang="el-GR" sz="1200" b="0" dirty="0" smtClean="0"/>
              <a:t>έργου/</a:t>
            </a:r>
            <a:r>
              <a:rPr lang="en-US" sz="1200" b="0" dirty="0" smtClean="0"/>
              <a:t> </a:t>
            </a:r>
            <a:r>
              <a:rPr lang="el-GR" sz="1200" b="0" dirty="0" err="1" smtClean="0"/>
              <a:t>project</a:t>
            </a:r>
            <a:r>
              <a:rPr lang="el-GR" sz="1200" b="0" dirty="0"/>
              <a:t>. Η μορφή αυτή χρηματοδότησης έχει τελευταία αναδειχθεί ως μια μέθοδος άντλησης κεφαλαίων για νεοσύστατες εταιρίες (</a:t>
            </a:r>
            <a:r>
              <a:rPr lang="el-GR" sz="1200" b="0" dirty="0" err="1"/>
              <a:t>startups</a:t>
            </a:r>
            <a:r>
              <a:rPr lang="el-GR" sz="1200" b="0" dirty="0"/>
              <a:t>) ή άλλα εμπορικά εγχειρήματα</a:t>
            </a:r>
            <a:r>
              <a:rPr lang="el-GR" sz="1200" b="0" dirty="0" smtClean="0"/>
              <a:t>.</a:t>
            </a:r>
            <a:r>
              <a:rPr lang="en-US" sz="1200" b="0" dirty="0" smtClean="0"/>
              <a:t> </a:t>
            </a:r>
            <a:r>
              <a:rPr lang="el-GR" sz="1200" b="0" dirty="0" smtClean="0"/>
              <a:t>Το αντάλλαγμα είναι, οι χρηματοδότες να έχουν προνομιακή πρόσβαση στο νέο προϊόν/ υπηρεσία.</a:t>
            </a:r>
            <a:endParaRPr lang="el-GR" sz="1200" b="0" dirty="0"/>
          </a:p>
        </p:txBody>
      </p:sp>
      <p:sp>
        <p:nvSpPr>
          <p:cNvPr id="11" name="TextBox 10"/>
          <p:cNvSpPr txBox="1"/>
          <p:nvPr/>
        </p:nvSpPr>
        <p:spPr>
          <a:xfrm>
            <a:off x="5329932" y="2348399"/>
            <a:ext cx="4380115" cy="3787488"/>
          </a:xfrm>
          <a:prstGeom prst="rect">
            <a:avLst/>
          </a:prstGeom>
          <a:solidFill>
            <a:srgbClr val="CCFF66"/>
          </a:solidFill>
          <a:ln>
            <a:solidFill>
              <a:schemeClr val="tx1"/>
            </a:solidFill>
          </a:ln>
        </p:spPr>
        <p:txBody>
          <a:bodyPr wrap="square" anchor="ctr">
            <a:noAutofit/>
          </a:bodyPr>
          <a:lstStyle/>
          <a:p>
            <a:pPr marL="171450" indent="-171450" algn="l">
              <a:buFont typeface="Wingdings" pitchFamily="2" charset="2"/>
              <a:buChar char="ü"/>
              <a:defRPr/>
            </a:pPr>
            <a:r>
              <a:rPr lang="el-GR" sz="1200" b="0" dirty="0" smtClean="0">
                <a:solidFill>
                  <a:schemeClr val="tx1"/>
                </a:solidFill>
              </a:rPr>
              <a:t>Λογιστικά η ενίσχυση μέσω </a:t>
            </a:r>
            <a:r>
              <a:rPr lang="en-US" sz="1200" b="0" dirty="0" smtClean="0">
                <a:solidFill>
                  <a:schemeClr val="tx1"/>
                </a:solidFill>
              </a:rPr>
              <a:t>crowdfunding, </a:t>
            </a:r>
            <a:r>
              <a:rPr lang="el-GR" sz="1200" b="0" dirty="0" smtClean="0">
                <a:solidFill>
                  <a:schemeClr val="tx1"/>
                </a:solidFill>
              </a:rPr>
              <a:t>δεν εμπίπτει ούτε στη χρηματοδότηση μέσω δανεισμού ούτε μέσω Ιδίων Κεφαλαίων. Καταγράφεται σαν μία ενίσχυση ρευστότητας, που μέρος της αναγνωρίζεται ως έσοδο και μέρος της ως απαίτηση του χρηματοδότη.</a:t>
            </a:r>
          </a:p>
          <a:p>
            <a:pPr marL="171450" indent="-171450" algn="l">
              <a:buFont typeface="Wingdings" pitchFamily="2" charset="2"/>
              <a:buChar char="ü"/>
              <a:defRPr/>
            </a:pPr>
            <a:r>
              <a:rPr lang="el-GR" sz="1200" b="0" dirty="0" smtClean="0">
                <a:solidFill>
                  <a:schemeClr val="tx1"/>
                </a:solidFill>
              </a:rPr>
              <a:t>Στο </a:t>
            </a:r>
            <a:r>
              <a:rPr lang="el-GR" sz="1200" b="0" dirty="0">
                <a:solidFill>
                  <a:schemeClr val="tx1"/>
                </a:solidFill>
              </a:rPr>
              <a:t>Β’ Μέρος του </a:t>
            </a:r>
            <a:r>
              <a:rPr lang="el-GR" sz="1200" dirty="0">
                <a:solidFill>
                  <a:schemeClr val="tx1"/>
                </a:solidFill>
              </a:rPr>
              <a:t>νόμου 4416/2016 </a:t>
            </a:r>
            <a:r>
              <a:rPr lang="el-GR" sz="1200" b="0" dirty="0">
                <a:solidFill>
                  <a:schemeClr val="tx1"/>
                </a:solidFill>
              </a:rPr>
              <a:t>(ΦΕΚ Α ́ 160/06.09.2016) «Τροποποίηση του ν. 4099/2012 </a:t>
            </a:r>
            <a:r>
              <a:rPr lang="el-GR" sz="1200" b="0" dirty="0" smtClean="0">
                <a:solidFill>
                  <a:schemeClr val="tx1"/>
                </a:solidFill>
              </a:rPr>
              <a:t>(</a:t>
            </a:r>
            <a:r>
              <a:rPr lang="el-GR" sz="1200" b="0" dirty="0">
                <a:solidFill>
                  <a:schemeClr val="tx1"/>
                </a:solidFill>
              </a:rPr>
              <a:t>Α ́250) (ενσωμάτωση στην εθνική νομοθεσία της Οδηγίας 2014/91/ΕΕ/L 257) και άλλες </a:t>
            </a:r>
            <a:r>
              <a:rPr lang="el-GR" sz="1200" b="0" dirty="0" smtClean="0">
                <a:solidFill>
                  <a:schemeClr val="tx1"/>
                </a:solidFill>
              </a:rPr>
              <a:t> διατάξεις», </a:t>
            </a:r>
            <a:r>
              <a:rPr lang="el-GR" sz="1200" b="0" dirty="0">
                <a:solidFill>
                  <a:schemeClr val="tx1"/>
                </a:solidFill>
              </a:rPr>
              <a:t>και συγκεκριμένα στα άρθρα 23 και 24, γίνεται προσπάθεια </a:t>
            </a:r>
            <a:r>
              <a:rPr lang="el-GR" sz="1200" b="0" dirty="0" smtClean="0">
                <a:solidFill>
                  <a:schemeClr val="tx1"/>
                </a:solidFill>
              </a:rPr>
              <a:t>θέσπισης</a:t>
            </a:r>
            <a:r>
              <a:rPr lang="el-GR" sz="1200" b="0" dirty="0">
                <a:solidFill>
                  <a:schemeClr val="tx1"/>
                </a:solidFill>
              </a:rPr>
              <a:t>, για πρώτη φορά στην Ελλάδα, νομοθετικού πλαισίου για τη συμμετοχική χρηματοδότηση </a:t>
            </a:r>
          </a:p>
          <a:p>
            <a:pPr marL="171450" indent="-171450" algn="l">
              <a:buFont typeface="Wingdings" pitchFamily="2" charset="2"/>
              <a:buChar char="ü"/>
              <a:defRPr/>
            </a:pPr>
            <a:r>
              <a:rPr lang="el-GR" sz="1200" b="0" dirty="0" smtClean="0">
                <a:solidFill>
                  <a:schemeClr val="tx1"/>
                </a:solidFill>
              </a:rPr>
              <a:t>Συνήθως </a:t>
            </a:r>
            <a:r>
              <a:rPr lang="el-GR" sz="1200" b="0" dirty="0">
                <a:solidFill>
                  <a:schemeClr val="tx1"/>
                </a:solidFill>
              </a:rPr>
              <a:t>, το </a:t>
            </a:r>
            <a:r>
              <a:rPr lang="el-GR" sz="1200" b="0" dirty="0" err="1">
                <a:solidFill>
                  <a:schemeClr val="tx1"/>
                </a:solidFill>
              </a:rPr>
              <a:t>crowdfunding</a:t>
            </a:r>
            <a:r>
              <a:rPr lang="el-GR" sz="1200" b="0" dirty="0">
                <a:solidFill>
                  <a:schemeClr val="tx1"/>
                </a:solidFill>
              </a:rPr>
              <a:t> αφορά περιπτώσεις </a:t>
            </a:r>
            <a:r>
              <a:rPr lang="el-GR" sz="1200" b="0" dirty="0" err="1">
                <a:solidFill>
                  <a:schemeClr val="tx1"/>
                </a:solidFill>
              </a:rPr>
              <a:t>μικρο</a:t>
            </a:r>
            <a:r>
              <a:rPr lang="el-GR" sz="1200" b="0" dirty="0">
                <a:solidFill>
                  <a:schemeClr val="tx1"/>
                </a:solidFill>
              </a:rPr>
              <a:t>-χρηματοδότησης από 5.000-50.000 ευρώ.</a:t>
            </a:r>
          </a:p>
          <a:p>
            <a:pPr marL="171450" indent="-171450" algn="l">
              <a:buFont typeface="Wingdings" pitchFamily="2" charset="2"/>
              <a:buChar char="ü"/>
              <a:defRPr/>
            </a:pPr>
            <a:r>
              <a:rPr lang="el-GR" sz="1200" b="0" dirty="0">
                <a:solidFill>
                  <a:schemeClr val="tx1"/>
                </a:solidFill>
              </a:rPr>
              <a:t>Σήμερα, υπάρχουν περισσότερες από 450 πλατφόρμες στο </a:t>
            </a:r>
            <a:r>
              <a:rPr lang="el-GR" sz="1200" b="0" dirty="0" err="1">
                <a:solidFill>
                  <a:schemeClr val="tx1"/>
                </a:solidFill>
              </a:rPr>
              <a:t>internet</a:t>
            </a:r>
            <a:r>
              <a:rPr lang="el-GR" sz="1200" b="0" dirty="0">
                <a:solidFill>
                  <a:schemeClr val="tx1"/>
                </a:solidFill>
              </a:rPr>
              <a:t> που προσφέρουν τη δυνατότητα υλοποίησης κάποιας μορφής </a:t>
            </a:r>
            <a:r>
              <a:rPr lang="el-GR" sz="1200" b="0" dirty="0" err="1" smtClean="0">
                <a:solidFill>
                  <a:schemeClr val="tx1"/>
                </a:solidFill>
              </a:rPr>
              <a:t>crowdfunding</a:t>
            </a:r>
            <a:r>
              <a:rPr lang="el-GR" sz="1200" b="0" dirty="0" smtClean="0">
                <a:solidFill>
                  <a:schemeClr val="tx1"/>
                </a:solidFill>
              </a:rPr>
              <a:t> </a:t>
            </a:r>
            <a:r>
              <a:rPr lang="en-US" sz="1200" b="0" dirty="0">
                <a:solidFill>
                  <a:schemeClr val="tx1"/>
                </a:solidFill>
              </a:rPr>
              <a:t>(</a:t>
            </a:r>
            <a:r>
              <a:rPr lang="en-US" sz="1200" b="0" dirty="0" smtClean="0">
                <a:solidFill>
                  <a:schemeClr val="tx1"/>
                </a:solidFill>
                <a:hlinkClick r:id="rId4"/>
              </a:rPr>
              <a:t>www.groopio.com</a:t>
            </a:r>
            <a:r>
              <a:rPr lang="en-US" sz="1200" b="0" dirty="0" smtClean="0">
                <a:solidFill>
                  <a:schemeClr val="tx1"/>
                </a:solidFill>
              </a:rPr>
              <a:t>, </a:t>
            </a:r>
            <a:r>
              <a:rPr lang="en-US" sz="1200" b="0" dirty="0" smtClean="0">
                <a:solidFill>
                  <a:schemeClr val="tx1"/>
                </a:solidFill>
                <a:hlinkClick r:id="rId5"/>
              </a:rPr>
              <a:t>www.winnersfund.com</a:t>
            </a:r>
            <a:r>
              <a:rPr lang="en-US" sz="1200" b="0" dirty="0" smtClean="0">
                <a:solidFill>
                  <a:schemeClr val="tx1"/>
                </a:solidFill>
              </a:rPr>
              <a:t>, </a:t>
            </a:r>
            <a:r>
              <a:rPr lang="en-US" sz="1200" b="0" dirty="0" smtClean="0">
                <a:solidFill>
                  <a:schemeClr val="tx1"/>
                </a:solidFill>
                <a:hlinkClick r:id="rId6"/>
              </a:rPr>
              <a:t>www.opencircleproject.com</a:t>
            </a:r>
            <a:r>
              <a:rPr lang="en-US" sz="1200" b="0" dirty="0" smtClean="0">
                <a:solidFill>
                  <a:schemeClr val="tx1"/>
                </a:solidFill>
              </a:rPr>
              <a:t>, </a:t>
            </a:r>
            <a:r>
              <a:rPr lang="en-US" sz="1200" b="0" dirty="0" smtClean="0">
                <a:solidFill>
                  <a:schemeClr val="tx1"/>
                </a:solidFill>
                <a:hlinkClick r:id="rId7"/>
              </a:rPr>
              <a:t>www.kickstarter.com</a:t>
            </a:r>
            <a:r>
              <a:rPr lang="en-US" sz="1200" b="0" dirty="0" smtClean="0">
                <a:solidFill>
                  <a:schemeClr val="tx1"/>
                </a:solidFill>
              </a:rPr>
              <a:t> </a:t>
            </a:r>
            <a:r>
              <a:rPr lang="el-GR" sz="1200" b="0" dirty="0" smtClean="0">
                <a:solidFill>
                  <a:schemeClr val="tx1"/>
                </a:solidFill>
              </a:rPr>
              <a:t>κ.α</a:t>
            </a:r>
            <a:r>
              <a:rPr lang="el-GR" sz="1200" b="0" dirty="0">
                <a:solidFill>
                  <a:schemeClr val="tx1"/>
                </a:solidFill>
              </a:rPr>
              <a:t>.) .</a:t>
            </a:r>
          </a:p>
        </p:txBody>
      </p:sp>
      <p:sp>
        <p:nvSpPr>
          <p:cNvPr id="12" name="TextBox 20"/>
          <p:cNvSpPr txBox="1">
            <a:spLocks noChangeArrowheads="1"/>
          </p:cNvSpPr>
          <p:nvPr/>
        </p:nvSpPr>
        <p:spPr bwMode="auto">
          <a:xfrm>
            <a:off x="848544" y="5517232"/>
            <a:ext cx="2285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sz="1200" b="0" dirty="0" smtClean="0">
                <a:solidFill>
                  <a:schemeClr val="tx1"/>
                </a:solidFill>
              </a:rPr>
              <a:t>Εύκολη πρόσβαση σε  ρευστότητα</a:t>
            </a:r>
            <a:endParaRPr lang="el-GR" sz="1200" b="0" dirty="0">
              <a:solidFill>
                <a:schemeClr val="tx1"/>
              </a:solidFill>
            </a:endParaRPr>
          </a:p>
        </p:txBody>
      </p:sp>
      <p:sp>
        <p:nvSpPr>
          <p:cNvPr id="13" name="TextBox 21"/>
          <p:cNvSpPr txBox="1">
            <a:spLocks noChangeArrowheads="1"/>
          </p:cNvSpPr>
          <p:nvPr/>
        </p:nvSpPr>
        <p:spPr bwMode="auto">
          <a:xfrm>
            <a:off x="3224808" y="5584724"/>
            <a:ext cx="24066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sz="1200" b="0" dirty="0">
                <a:solidFill>
                  <a:schemeClr val="tx1"/>
                </a:solidFill>
              </a:rPr>
              <a:t>Μικρά ποσά επένδυσης</a:t>
            </a:r>
          </a:p>
        </p:txBody>
      </p:sp>
      <p:grpSp>
        <p:nvGrpSpPr>
          <p:cNvPr id="14" name="Group 25"/>
          <p:cNvGrpSpPr>
            <a:grpSpLocks/>
          </p:cNvGrpSpPr>
          <p:nvPr/>
        </p:nvGrpSpPr>
        <p:grpSpPr bwMode="auto">
          <a:xfrm>
            <a:off x="489769" y="5543836"/>
            <a:ext cx="358775" cy="358775"/>
            <a:chOff x="-1167680" y="2132856"/>
            <a:chExt cx="360040" cy="360040"/>
          </a:xfrm>
        </p:grpSpPr>
        <p:sp>
          <p:nvSpPr>
            <p:cNvPr id="15" name="Flowchart: Connector 26"/>
            <p:cNvSpPr>
              <a:spLocks noChangeArrowheads="1"/>
            </p:cNvSpPr>
            <p:nvPr/>
          </p:nvSpPr>
          <p:spPr bwMode="auto">
            <a:xfrm>
              <a:off x="-1167680" y="2132856"/>
              <a:ext cx="360040" cy="360040"/>
            </a:xfrm>
            <a:prstGeom prst="flowChartConnector">
              <a:avLst/>
            </a:prstGeom>
            <a:solidFill>
              <a:srgbClr val="6EB66E"/>
            </a:solidFill>
            <a:ln w="12700" algn="ctr">
              <a:solidFill>
                <a:schemeClr val="bg2"/>
              </a:solidFill>
              <a:round/>
              <a:headEnd/>
              <a:tailEnd/>
            </a:ln>
          </p:spPr>
          <p:txBody>
            <a:bodyPr lIns="0" tIns="0" rIns="0" bIns="0" anchor="ctr"/>
            <a:lstStyle/>
            <a:p>
              <a:pPr defTabSz="762000"/>
              <a:endParaRPr lang="el-GR" sz="1200"/>
            </a:p>
          </p:txBody>
        </p:sp>
        <p:sp>
          <p:nvSpPr>
            <p:cNvPr id="16" name="Plus 15"/>
            <p:cNvSpPr/>
            <p:nvPr/>
          </p:nvSpPr>
          <p:spPr bwMode="auto">
            <a:xfrm>
              <a:off x="-1076873" y="2223663"/>
              <a:ext cx="180019" cy="180019"/>
            </a:xfrm>
            <a:prstGeom prst="mathPlus">
              <a:avLst/>
            </a:prstGeom>
            <a:solidFill>
              <a:schemeClr val="bg1"/>
            </a:solidFill>
            <a:ln w="12700" cap="flat" cmpd="sng" algn="ctr">
              <a:solidFill>
                <a:schemeClr val="bg2"/>
              </a:solidFill>
              <a:prstDash val="solid"/>
              <a:round/>
              <a:headEnd type="none" w="med" len="med"/>
              <a:tailEnd type="none" w="med" len="med"/>
            </a:ln>
            <a:effectLst/>
          </p:spPr>
          <p:txBody>
            <a:bodyPr lIns="0" tIns="0" rIns="0" bIns="0" anchor="ctr"/>
            <a:lstStyle/>
            <a:p>
              <a:pPr defTabSz="762000">
                <a:defRPr/>
              </a:pPr>
              <a:endParaRPr lang="el-GR" sz="1200">
                <a:ea typeface="ＭＳ Ｐゴシック" charset="-128"/>
              </a:endParaRPr>
            </a:p>
          </p:txBody>
        </p:sp>
      </p:grpSp>
      <p:grpSp>
        <p:nvGrpSpPr>
          <p:cNvPr id="17" name="Group 28"/>
          <p:cNvGrpSpPr>
            <a:grpSpLocks/>
          </p:cNvGrpSpPr>
          <p:nvPr/>
        </p:nvGrpSpPr>
        <p:grpSpPr bwMode="auto">
          <a:xfrm>
            <a:off x="2864446" y="5543042"/>
            <a:ext cx="360362" cy="360362"/>
            <a:chOff x="-1311696" y="1702825"/>
            <a:chExt cx="360040" cy="360040"/>
          </a:xfrm>
        </p:grpSpPr>
        <p:sp>
          <p:nvSpPr>
            <p:cNvPr id="18" name="Flowchart: Connector 29"/>
            <p:cNvSpPr>
              <a:spLocks noChangeArrowheads="1"/>
            </p:cNvSpPr>
            <p:nvPr/>
          </p:nvSpPr>
          <p:spPr bwMode="auto">
            <a:xfrm>
              <a:off x="-1311696" y="1702825"/>
              <a:ext cx="360040" cy="360040"/>
            </a:xfrm>
            <a:prstGeom prst="flowChartConnector">
              <a:avLst/>
            </a:prstGeom>
            <a:solidFill>
              <a:srgbClr val="FF0000"/>
            </a:solidFill>
            <a:ln w="12700" algn="ctr">
              <a:solidFill>
                <a:schemeClr val="bg2"/>
              </a:solidFill>
              <a:round/>
              <a:headEnd/>
              <a:tailEnd/>
            </a:ln>
          </p:spPr>
          <p:txBody>
            <a:bodyPr lIns="0" tIns="0" rIns="0" bIns="0" anchor="ctr"/>
            <a:lstStyle/>
            <a:p>
              <a:pPr defTabSz="762000"/>
              <a:endParaRPr lang="el-GR" sz="1200"/>
            </a:p>
          </p:txBody>
        </p:sp>
        <p:sp>
          <p:nvSpPr>
            <p:cNvPr id="19" name="Minus 18"/>
            <p:cNvSpPr/>
            <p:nvPr/>
          </p:nvSpPr>
          <p:spPr bwMode="auto">
            <a:xfrm>
              <a:off x="-1221290" y="1793231"/>
              <a:ext cx="179228" cy="179228"/>
            </a:xfrm>
            <a:prstGeom prst="mathMinus">
              <a:avLst/>
            </a:prstGeom>
            <a:solidFill>
              <a:schemeClr val="bg1"/>
            </a:solidFill>
            <a:ln w="12700" cap="flat" cmpd="sng" algn="ctr">
              <a:solidFill>
                <a:schemeClr val="bg2"/>
              </a:solidFill>
              <a:prstDash val="solid"/>
              <a:round/>
              <a:headEnd type="none" w="med" len="med"/>
              <a:tailEnd type="none" w="med" len="med"/>
            </a:ln>
            <a:effectLst/>
          </p:spPr>
          <p:txBody>
            <a:bodyPr lIns="0" tIns="0" rIns="0" bIns="0" anchor="ctr"/>
            <a:lstStyle/>
            <a:p>
              <a:pPr defTabSz="762000">
                <a:defRPr/>
              </a:pPr>
              <a:endParaRPr lang="el-GR" sz="1200">
                <a:ea typeface="ＭＳ Ｐゴシック" charset="-128"/>
              </a:endParaRPr>
            </a:p>
          </p:txBody>
        </p:sp>
      </p:grpSp>
      <p:grpSp>
        <p:nvGrpSpPr>
          <p:cNvPr id="20" name="Group 31"/>
          <p:cNvGrpSpPr>
            <a:grpSpLocks/>
          </p:cNvGrpSpPr>
          <p:nvPr/>
        </p:nvGrpSpPr>
        <p:grpSpPr bwMode="auto">
          <a:xfrm>
            <a:off x="6980238" y="227013"/>
            <a:ext cx="2678112" cy="495300"/>
            <a:chOff x="488950" y="722313"/>
            <a:chExt cx="8856538" cy="495300"/>
          </a:xfrm>
        </p:grpSpPr>
        <p:sp>
          <p:nvSpPr>
            <p:cNvPr id="21"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22"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grpSp>
        <p:nvGrpSpPr>
          <p:cNvPr id="23" name="Group 1"/>
          <p:cNvGrpSpPr>
            <a:grpSpLocks/>
          </p:cNvGrpSpPr>
          <p:nvPr/>
        </p:nvGrpSpPr>
        <p:grpSpPr bwMode="auto">
          <a:xfrm>
            <a:off x="314325" y="2276475"/>
            <a:ext cx="4926707" cy="2992404"/>
            <a:chOff x="314325" y="2370138"/>
            <a:chExt cx="5194300" cy="3844925"/>
          </a:xfrm>
        </p:grpSpPr>
        <p:graphicFrame>
          <p:nvGraphicFramePr>
            <p:cNvPr id="24" name="Object 5"/>
            <p:cNvGraphicFramePr>
              <a:graphicFrameLocks noChangeAspect="1"/>
            </p:cNvGraphicFramePr>
            <p:nvPr/>
          </p:nvGraphicFramePr>
          <p:xfrm>
            <a:off x="314325" y="2370138"/>
            <a:ext cx="5194300" cy="3844925"/>
          </p:xfrm>
          <a:graphic>
            <a:graphicData uri="http://schemas.openxmlformats.org/presentationml/2006/ole">
              <mc:AlternateContent xmlns:mc="http://schemas.openxmlformats.org/markup-compatibility/2006">
                <mc:Choice xmlns:v="urn:schemas-microsoft-com:vml" Requires="v">
                  <p:oleObj spid="_x0000_s19481" r:id="rId9" imgW="5200339" imgH="3840813" progId="Excel.Chart.8">
                    <p:embed/>
                  </p:oleObj>
                </mc:Choice>
                <mc:Fallback>
                  <p:oleObj r:id="rId9" imgW="5200339" imgH="3840813" progId="Excel.Char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325" y="2370138"/>
                          <a:ext cx="519430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11"/>
            <p:cNvSpPr txBox="1">
              <a:spLocks noChangeArrowheads="1"/>
            </p:cNvSpPr>
            <p:nvPr/>
          </p:nvSpPr>
          <p:spPr bwMode="auto">
            <a:xfrm>
              <a:off x="2720975" y="2924175"/>
              <a:ext cx="1079500" cy="47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solidFill>
                    <a:schemeClr val="tx1"/>
                  </a:solidFill>
                </a:rPr>
                <a:t>Venture Capital</a:t>
              </a:r>
              <a:endParaRPr lang="el-GR">
                <a:solidFill>
                  <a:schemeClr val="tx1"/>
                </a:solidFill>
              </a:endParaRPr>
            </a:p>
          </p:txBody>
        </p:sp>
        <p:sp>
          <p:nvSpPr>
            <p:cNvPr id="26" name="Rectangle 13"/>
            <p:cNvSpPr>
              <a:spLocks noChangeArrowheads="1"/>
            </p:cNvSpPr>
            <p:nvPr/>
          </p:nvSpPr>
          <p:spPr bwMode="auto">
            <a:xfrm>
              <a:off x="2144713" y="2781300"/>
              <a:ext cx="2303462" cy="2592388"/>
            </a:xfrm>
            <a:prstGeom prst="rect">
              <a:avLst/>
            </a:prstGeom>
            <a:solidFill>
              <a:schemeClr val="bg1">
                <a:alpha val="83136"/>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p>
              <a:pPr defTabSz="762000"/>
              <a:endParaRPr lang="el-GR"/>
            </a:p>
          </p:txBody>
        </p:sp>
        <p:sp>
          <p:nvSpPr>
            <p:cNvPr id="28" name="TextBox 12"/>
            <p:cNvSpPr txBox="1">
              <a:spLocks noChangeArrowheads="1"/>
            </p:cNvSpPr>
            <p:nvPr/>
          </p:nvSpPr>
          <p:spPr bwMode="auto">
            <a:xfrm>
              <a:off x="4376738" y="2924175"/>
              <a:ext cx="1081087" cy="27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l-GR">
                  <a:solidFill>
                    <a:schemeClr val="tx1"/>
                  </a:solidFill>
                </a:rPr>
                <a:t>Αγορές</a:t>
              </a:r>
            </a:p>
          </p:txBody>
        </p:sp>
        <p:sp>
          <p:nvSpPr>
            <p:cNvPr id="29" name="Rectangle 14"/>
            <p:cNvSpPr>
              <a:spLocks noChangeArrowheads="1"/>
            </p:cNvSpPr>
            <p:nvPr/>
          </p:nvSpPr>
          <p:spPr bwMode="auto">
            <a:xfrm>
              <a:off x="4448175" y="2789238"/>
              <a:ext cx="865188" cy="2592387"/>
            </a:xfrm>
            <a:prstGeom prst="rect">
              <a:avLst/>
            </a:prstGeom>
            <a:solidFill>
              <a:schemeClr val="bg1">
                <a:alpha val="83136"/>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p>
              <a:pPr defTabSz="762000"/>
              <a:endParaRPr lang="el-GR"/>
            </a:p>
          </p:txBody>
        </p:sp>
        <p:cxnSp>
          <p:nvCxnSpPr>
            <p:cNvPr id="30" name="Straight Connector 8"/>
            <p:cNvCxnSpPr>
              <a:cxnSpLocks noChangeShapeType="1"/>
            </p:cNvCxnSpPr>
            <p:nvPr/>
          </p:nvCxnSpPr>
          <p:spPr bwMode="auto">
            <a:xfrm>
              <a:off x="4448175" y="2789238"/>
              <a:ext cx="0" cy="2592387"/>
            </a:xfrm>
            <a:prstGeom prst="line">
              <a:avLst/>
            </a:prstGeom>
            <a:noFill/>
            <a:ln w="12700"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5A5A5A"/>
                    </a:outerShdw>
                  </a:effectLst>
                </a14:hiddenEffects>
              </a:ext>
            </a:extLst>
          </p:spPr>
        </p:cxnSp>
        <p:cxnSp>
          <p:nvCxnSpPr>
            <p:cNvPr id="31" name="Straight Connector 9"/>
            <p:cNvCxnSpPr>
              <a:cxnSpLocks noChangeShapeType="1"/>
            </p:cNvCxnSpPr>
            <p:nvPr/>
          </p:nvCxnSpPr>
          <p:spPr bwMode="auto">
            <a:xfrm>
              <a:off x="2144713" y="2781300"/>
              <a:ext cx="0" cy="2592388"/>
            </a:xfrm>
            <a:prstGeom prst="line">
              <a:avLst/>
            </a:prstGeom>
            <a:noFill/>
            <a:ln w="12700"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5A5A5A"/>
                    </a:outerShdw>
                  </a:effectLst>
                </a14:hiddenEffects>
              </a:ext>
            </a:extLst>
          </p:spPr>
        </p:cxnSp>
      </p:grpSp>
      <p:sp>
        <p:nvSpPr>
          <p:cNvPr id="32" name="TextBox 10"/>
          <p:cNvSpPr txBox="1">
            <a:spLocks noChangeArrowheads="1"/>
          </p:cNvSpPr>
          <p:nvPr/>
        </p:nvSpPr>
        <p:spPr bwMode="auto">
          <a:xfrm>
            <a:off x="759644" y="2761764"/>
            <a:ext cx="1460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dirty="0">
                <a:solidFill>
                  <a:schemeClr val="tx1"/>
                </a:solidFill>
              </a:rPr>
              <a:t>Seed </a:t>
            </a:r>
            <a:r>
              <a:rPr lang="en-US" dirty="0" smtClean="0">
                <a:solidFill>
                  <a:schemeClr val="tx1"/>
                </a:solidFill>
              </a:rPr>
              <a:t>Capital</a:t>
            </a:r>
            <a:r>
              <a:rPr lang="el-GR" dirty="0" smtClean="0">
                <a:solidFill>
                  <a:schemeClr val="tx1"/>
                </a:solidFill>
              </a:rPr>
              <a:t>/ </a:t>
            </a:r>
            <a:r>
              <a:rPr lang="en-US" dirty="0" smtClean="0">
                <a:solidFill>
                  <a:schemeClr val="tx1"/>
                </a:solidFill>
              </a:rPr>
              <a:t>Crowdfunding</a:t>
            </a:r>
            <a:endParaRPr lang="el-GR" dirty="0">
              <a:solidFill>
                <a:schemeClr val="tx1"/>
              </a:solidFill>
            </a:endParaRPr>
          </a:p>
        </p:txBody>
      </p:sp>
    </p:spTree>
    <p:extLst>
      <p:ext uri="{BB962C8B-B14F-4D97-AF65-F5344CB8AC3E}">
        <p14:creationId xmlns:p14="http://schemas.microsoft.com/office/powerpoint/2010/main" val="209304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4"/>
          <p:cNvGraphicFramePr>
            <a:graphicFrameLocks noGrp="1"/>
          </p:cNvGraphicFramePr>
          <p:nvPr>
            <p:extLst>
              <p:ext uri="{D42A27DB-BD31-4B8C-83A1-F6EECF244321}">
                <p14:modId xmlns:p14="http://schemas.microsoft.com/office/powerpoint/2010/main" val="2255424544"/>
              </p:ext>
            </p:extLst>
          </p:nvPr>
        </p:nvGraphicFramePr>
        <p:xfrm>
          <a:off x="382588" y="1600200"/>
          <a:ext cx="9142412" cy="4651378"/>
        </p:xfrm>
        <a:graphic>
          <a:graphicData uri="http://schemas.openxmlformats.org/drawingml/2006/table">
            <a:tbl>
              <a:tblPr/>
              <a:tblGrid>
                <a:gridCol w="608012"/>
                <a:gridCol w="8534400"/>
              </a:tblGrid>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kern="1200" cap="none" normalizeH="0" baseline="0" dirty="0" smtClean="0">
                          <a:ln>
                            <a:noFill/>
                          </a:ln>
                          <a:solidFill>
                            <a:schemeClr val="tx1"/>
                          </a:solidFill>
                          <a:effectLst/>
                          <a:latin typeface="Arial" charset="0"/>
                          <a:ea typeface="ＭＳ Ｐゴシック" charset="-128"/>
                          <a:cs typeface="+mn-cs"/>
                        </a:rPr>
                        <a:t>Η ανάγκη χρηματοδότησης στις σύγχρονες επιχειρήσεις</a:t>
                      </a:r>
                      <a:endParaRPr kumimoji="0" lang="de-DE" sz="1400" b="1" i="0" u="none" strike="noStrike" kern="1200" cap="none" normalizeH="0" baseline="0" dirty="0" smtClean="0">
                        <a:ln>
                          <a:noFill/>
                        </a:ln>
                        <a:solidFill>
                          <a:schemeClr val="tx1"/>
                        </a:solidFill>
                        <a:effectLst/>
                        <a:latin typeface="Arial" charset="0"/>
                        <a:ea typeface="ＭＳ Ｐゴシック" charset="-128"/>
                        <a:cs typeface="+mn-cs"/>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Είδη χρηματοδότησης</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1</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smtClean="0">
                          <a:ln>
                            <a:noFill/>
                          </a:ln>
                          <a:solidFill>
                            <a:schemeClr val="tx1"/>
                          </a:solidFill>
                          <a:effectLst/>
                          <a:latin typeface="Arial" charset="0"/>
                          <a:ea typeface="ＭＳ Ｐゴシック" charset="-128"/>
                        </a:rPr>
                        <a:t>Factoring (</a:t>
                      </a:r>
                      <a:r>
                        <a:rPr kumimoji="0" lang="el-GR" sz="1400" b="0" i="0" u="none" strike="noStrike" cap="none" normalizeH="0" baseline="0" dirty="0" smtClean="0">
                          <a:ln>
                            <a:noFill/>
                          </a:ln>
                          <a:solidFill>
                            <a:schemeClr val="tx1"/>
                          </a:solidFill>
                          <a:effectLst/>
                          <a:latin typeface="Arial" charset="0"/>
                          <a:ea typeface="ＭＳ Ｐゴシック" charset="-128"/>
                        </a:rPr>
                        <a:t>Πρακτόρευση Απαιτήσεων)</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1963">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2</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err="1" smtClean="0">
                          <a:ln>
                            <a:noFill/>
                          </a:ln>
                          <a:solidFill>
                            <a:schemeClr val="tx1"/>
                          </a:solidFill>
                          <a:effectLst/>
                          <a:latin typeface="Arial" charset="0"/>
                          <a:ea typeface="ＭＳ Ｐゴシック" charset="-128"/>
                        </a:rPr>
                        <a:t>Seed</a:t>
                      </a:r>
                      <a:r>
                        <a:rPr kumimoji="0" lang="de-DE" sz="1400" b="0" i="0" u="none" strike="noStrike" cap="none" normalizeH="0" baseline="0" dirty="0" smtClean="0">
                          <a:ln>
                            <a:noFill/>
                          </a:ln>
                          <a:solidFill>
                            <a:schemeClr val="tx1"/>
                          </a:solidFill>
                          <a:effectLst/>
                          <a:latin typeface="Arial" charset="0"/>
                          <a:ea typeface="ＭＳ Ｐゴシック" charset="-128"/>
                        </a:rPr>
                        <a:t> Capital (</a:t>
                      </a:r>
                      <a:r>
                        <a:rPr kumimoji="0" lang="el-GR" sz="1400" b="0" i="0" u="none" strike="noStrike" cap="none" normalizeH="0" baseline="0" dirty="0" smtClean="0">
                          <a:ln>
                            <a:noFill/>
                          </a:ln>
                          <a:solidFill>
                            <a:schemeClr val="tx1"/>
                          </a:solidFill>
                          <a:effectLst/>
                          <a:latin typeface="Arial" charset="0"/>
                          <a:ea typeface="ＭＳ Ｐゴシック" charset="-128"/>
                        </a:rPr>
                        <a:t>Κεφάλαιο Σποράς)</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3</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Θερμοκοιτίδες Επιχειρήσεων</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4</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Crowdfunding</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5</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Ίδια Κεφάλαια </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solidFill>
                      <a:schemeClr val="bg1">
                        <a:lumMod val="75000"/>
                      </a:schemeClr>
                    </a:solidFill>
                  </a:tcPr>
                </a:tc>
              </a:tr>
              <a:tr h="463550">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6</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Δανεισμός</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7</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Επιχορήγηση</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Μελέτη περίπτωσης</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bl>
          </a:graphicData>
        </a:graphic>
      </p:graphicFrame>
      <p:sp>
        <p:nvSpPr>
          <p:cNvPr id="11266" name="Rectangle 2"/>
          <p:cNvSpPr>
            <a:spLocks noGrp="1" noChangeArrowheads="1"/>
          </p:cNvSpPr>
          <p:nvPr>
            <p:ph type="title" idx="4294967295"/>
          </p:nvPr>
        </p:nvSpPr>
        <p:spPr/>
        <p:txBody>
          <a:bodyPr/>
          <a:lstStyle/>
          <a:p>
            <a:pPr eaLnBrk="1" hangingPunct="1"/>
            <a:r>
              <a:rPr lang="el-GR" smtClean="0"/>
              <a:t>Περιεχόμενα Παρουσίασης</a:t>
            </a:r>
            <a:endParaRPr lang="de-DE" smtClean="0"/>
          </a:p>
        </p:txBody>
      </p:sp>
      <p:pic>
        <p:nvPicPr>
          <p:cNvPr id="11283" name="Picture 60" descr="j04339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8264">
            <a:off x="6872288" y="27559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07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81013" y="246063"/>
            <a:ext cx="9151937" cy="492125"/>
          </a:xfrm>
        </p:spPr>
        <p:txBody>
          <a:bodyPr/>
          <a:lstStyle/>
          <a:p>
            <a:r>
              <a:rPr lang="el-GR" dirty="0" smtClean="0"/>
              <a:t>Είδη Χρηματοδότησης</a:t>
            </a:r>
            <a:br>
              <a:rPr lang="el-GR" dirty="0" smtClean="0"/>
            </a:br>
            <a:r>
              <a:rPr lang="en-US" b="0" dirty="0"/>
              <a:t>5</a:t>
            </a:r>
            <a:r>
              <a:rPr lang="el-GR" b="0" dirty="0" smtClean="0"/>
              <a:t>. Ίδια Κεφάλαια – Αύξηση Μετοχικού Κεφαλαίου</a:t>
            </a:r>
          </a:p>
        </p:txBody>
      </p:sp>
      <p:sp>
        <p:nvSpPr>
          <p:cNvPr id="4" name="TextBox 3"/>
          <p:cNvSpPr txBox="1"/>
          <p:nvPr/>
        </p:nvSpPr>
        <p:spPr>
          <a:xfrm>
            <a:off x="365125" y="1127125"/>
            <a:ext cx="9175750" cy="738188"/>
          </a:xfrm>
          <a:prstGeom prst="rect">
            <a:avLst/>
          </a:prstGeom>
        </p:spPr>
        <p:style>
          <a:lnRef idx="1">
            <a:schemeClr val="dk1"/>
          </a:lnRef>
          <a:fillRef idx="2">
            <a:schemeClr val="dk1"/>
          </a:fillRef>
          <a:effectRef idx="1">
            <a:schemeClr val="dk1"/>
          </a:effectRef>
          <a:fontRef idx="minor">
            <a:schemeClr val="dk1"/>
          </a:fontRef>
        </p:style>
        <p:txBody>
          <a:bodyPr>
            <a:spAutoFit/>
          </a:bodyPr>
          <a:lstStyle>
            <a:defPPr>
              <a:defRPr lang="en-GB"/>
            </a:defPPr>
            <a:lvl1pPr algn="l">
              <a:defRPr sz="1200" b="0"/>
            </a:lvl1pPr>
          </a:lstStyle>
          <a:p>
            <a:pPr algn="just">
              <a:defRPr/>
            </a:pPr>
            <a:r>
              <a:rPr lang="el-GR" sz="1400" dirty="0" smtClean="0"/>
              <a:t>Η </a:t>
            </a:r>
            <a:r>
              <a:rPr lang="el-GR" sz="1400" b="1" dirty="0" smtClean="0"/>
              <a:t>Αύξηση Μετοχικού Κεφαλαίου </a:t>
            </a:r>
            <a:r>
              <a:rPr lang="el-GR" sz="1400" dirty="0" smtClean="0"/>
              <a:t>για την πραγματοποίηση μίας </a:t>
            </a:r>
            <a:r>
              <a:rPr lang="el-GR" sz="1400" b="1" u="sng" dirty="0" smtClean="0"/>
              <a:t>επένδυσης</a:t>
            </a:r>
            <a:r>
              <a:rPr lang="el-GR" sz="1400" dirty="0" smtClean="0"/>
              <a:t> ή την κάλυψη αναγκών σε </a:t>
            </a:r>
            <a:r>
              <a:rPr lang="el-GR" sz="1400" b="1" u="sng" dirty="0" smtClean="0"/>
              <a:t>κεφάλαιο κίνησης</a:t>
            </a:r>
            <a:r>
              <a:rPr lang="el-GR" sz="1400" b="1" dirty="0" smtClean="0"/>
              <a:t> </a:t>
            </a:r>
            <a:r>
              <a:rPr lang="el-GR" sz="1400" dirty="0" smtClean="0"/>
              <a:t>στοχεύει στην άντληση κεφαλαίων είτε από τους υφιστάμενους μετόχους της επιχείρησης είτε από την υπόλοιπη αγορά.</a:t>
            </a:r>
          </a:p>
        </p:txBody>
      </p:sp>
      <p:sp>
        <p:nvSpPr>
          <p:cNvPr id="5" name="TextBox 4"/>
          <p:cNvSpPr txBox="1"/>
          <p:nvPr/>
        </p:nvSpPr>
        <p:spPr>
          <a:xfrm>
            <a:off x="355600" y="1916113"/>
            <a:ext cx="9185275" cy="1873250"/>
          </a:xfrm>
          <a:prstGeom prst="roundRect">
            <a:avLst/>
          </a:prstGeom>
        </p:spPr>
        <p:style>
          <a:lnRef idx="2">
            <a:schemeClr val="dk1"/>
          </a:lnRef>
          <a:fillRef idx="1">
            <a:schemeClr val="lt1"/>
          </a:fillRef>
          <a:effectRef idx="0">
            <a:schemeClr val="dk1"/>
          </a:effectRef>
          <a:fontRef idx="minor">
            <a:schemeClr val="dk1"/>
          </a:fontRef>
        </p:style>
        <p:txBody>
          <a:bodyPr/>
          <a:lstStyle/>
          <a:p>
            <a:pPr algn="l">
              <a:defRPr/>
            </a:pPr>
            <a:r>
              <a:rPr lang="el-GR" dirty="0"/>
              <a:t>Εισφορά κεφαλαίου από τους υφιστάμενους μετόχους/ εταίρους: </a:t>
            </a:r>
            <a:r>
              <a:rPr lang="el-GR" b="0" dirty="0"/>
              <a:t>στην συγκεκριμένη περίπτωση οι υφιστάμενοι εταίροι/ μέτοχοι της επιχείρησης  εισφέρουν από την προσωπική τους περιουσία στην επιχείρηση ώστε να ενισχυθεί η ρευστότητά της.</a:t>
            </a:r>
          </a:p>
          <a:p>
            <a:pPr algn="l">
              <a:defRPr/>
            </a:pPr>
            <a:endParaRPr lang="el-GR" b="0" dirty="0">
              <a:solidFill>
                <a:schemeClr val="tx1"/>
              </a:solidFill>
            </a:endParaRPr>
          </a:p>
        </p:txBody>
      </p:sp>
      <p:sp>
        <p:nvSpPr>
          <p:cNvPr id="6" name="TextBox 5"/>
          <p:cNvSpPr txBox="1"/>
          <p:nvPr/>
        </p:nvSpPr>
        <p:spPr>
          <a:xfrm>
            <a:off x="355600" y="3860800"/>
            <a:ext cx="9185275" cy="2520950"/>
          </a:xfrm>
          <a:prstGeom prst="roundRect">
            <a:avLst/>
          </a:prstGeom>
        </p:spPr>
        <p:style>
          <a:lnRef idx="2">
            <a:schemeClr val="dk1"/>
          </a:lnRef>
          <a:fillRef idx="1">
            <a:schemeClr val="lt1"/>
          </a:fillRef>
          <a:effectRef idx="0">
            <a:schemeClr val="dk1"/>
          </a:effectRef>
          <a:fontRef idx="minor">
            <a:schemeClr val="dk1"/>
          </a:fontRef>
        </p:style>
        <p:txBody>
          <a:bodyPr/>
          <a:lstStyle/>
          <a:p>
            <a:pPr algn="just">
              <a:defRPr/>
            </a:pPr>
            <a:r>
              <a:rPr lang="el-GR" dirty="0"/>
              <a:t>Άντληση </a:t>
            </a:r>
            <a:r>
              <a:rPr lang="el-GR" dirty="0" smtClean="0"/>
              <a:t>κεφαλαίων </a:t>
            </a:r>
            <a:r>
              <a:rPr lang="el-GR" dirty="0"/>
              <a:t>από την αγορά: </a:t>
            </a:r>
            <a:r>
              <a:rPr lang="el-GR" b="0" dirty="0"/>
              <a:t>στην προκειμένη περίπτωση η επιχείρηση στρέφεται στην αγορά για την εξεύρεση πόρων που θα χρειασθούν για την κάλυψη των χρηματοδοτικών αναγκών σε επενδυτικά κεφάλαια ή σε κεφάλαιο κίνησης. Για ΜΜΕ η διαδικασία εξεύρεσης νέων επενδυτών στηρίζεται στην προσπάθεια τις υφιστάμενης διοίκησης ενώ οι εισηγμένες στο ΧΑΑ επιχειρήσεις πραγματοποιούν  ΑΜΚ πιο εύκολα, μέσω δημόσιας προσφοράς. Μία υποπερίπτωση ΑΜΚ από την αγορά είναι το </a:t>
            </a:r>
            <a:r>
              <a:rPr lang="en-US" b="0" dirty="0"/>
              <a:t>Venture Capital </a:t>
            </a:r>
            <a:r>
              <a:rPr lang="el-GR" b="0" dirty="0"/>
              <a:t>που θα αναλυθεί στη συνέχεια.</a:t>
            </a:r>
            <a:endParaRPr lang="el-GR" b="0" dirty="0">
              <a:solidFill>
                <a:schemeClr val="tx1"/>
              </a:solidFill>
            </a:endParaRPr>
          </a:p>
        </p:txBody>
      </p:sp>
      <p:sp>
        <p:nvSpPr>
          <p:cNvPr id="16390" name="TextBox 7"/>
          <p:cNvSpPr txBox="1">
            <a:spLocks noChangeArrowheads="1"/>
          </p:cNvSpPr>
          <p:nvPr/>
        </p:nvSpPr>
        <p:spPr bwMode="auto">
          <a:xfrm>
            <a:off x="1089025" y="2997200"/>
            <a:ext cx="2063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b="0">
                <a:solidFill>
                  <a:schemeClr val="tx1"/>
                </a:solidFill>
              </a:rPr>
              <a:t>μικρό κόστος</a:t>
            </a:r>
          </a:p>
        </p:txBody>
      </p:sp>
      <p:sp>
        <p:nvSpPr>
          <p:cNvPr id="16391" name="TextBox 8"/>
          <p:cNvSpPr txBox="1">
            <a:spLocks noChangeArrowheads="1"/>
          </p:cNvSpPr>
          <p:nvPr/>
        </p:nvSpPr>
        <p:spPr bwMode="auto">
          <a:xfrm>
            <a:off x="4113213" y="2852738"/>
            <a:ext cx="20637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b="0">
                <a:solidFill>
                  <a:schemeClr val="tx1"/>
                </a:solidFill>
              </a:rPr>
              <a:t>υψηλό ρίσκο για υφιστάμενους μετόχους/ εταίρους</a:t>
            </a:r>
          </a:p>
        </p:txBody>
      </p:sp>
      <p:sp>
        <p:nvSpPr>
          <p:cNvPr id="16392" name="TextBox 9"/>
          <p:cNvSpPr txBox="1">
            <a:spLocks noChangeArrowheads="1"/>
          </p:cNvSpPr>
          <p:nvPr/>
        </p:nvSpPr>
        <p:spPr bwMode="auto">
          <a:xfrm>
            <a:off x="7137400" y="2636838"/>
            <a:ext cx="2063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b="0">
                <a:solidFill>
                  <a:schemeClr val="tx1"/>
                </a:solidFill>
              </a:rPr>
              <a:t>διατήρηση εταιρικής διακυβέρνησης από υφιστάμενους εταίρους/ μετόχους</a:t>
            </a:r>
          </a:p>
        </p:txBody>
      </p:sp>
      <p:grpSp>
        <p:nvGrpSpPr>
          <p:cNvPr id="16393" name="Group 10"/>
          <p:cNvGrpSpPr>
            <a:grpSpLocks/>
          </p:cNvGrpSpPr>
          <p:nvPr/>
        </p:nvGrpSpPr>
        <p:grpSpPr bwMode="auto">
          <a:xfrm>
            <a:off x="636588" y="3006725"/>
            <a:ext cx="358775" cy="360363"/>
            <a:chOff x="-1167680" y="2132856"/>
            <a:chExt cx="360040" cy="360040"/>
          </a:xfrm>
        </p:grpSpPr>
        <p:sp>
          <p:nvSpPr>
            <p:cNvPr id="16415" name="Flowchart: Connector 11"/>
            <p:cNvSpPr>
              <a:spLocks noChangeArrowheads="1"/>
            </p:cNvSpPr>
            <p:nvPr/>
          </p:nvSpPr>
          <p:spPr bwMode="auto">
            <a:xfrm>
              <a:off x="-1167680" y="2132856"/>
              <a:ext cx="360040" cy="360040"/>
            </a:xfrm>
            <a:prstGeom prst="flowChartConnector">
              <a:avLst/>
            </a:prstGeom>
            <a:solidFill>
              <a:srgbClr val="6EB66E"/>
            </a:solidFill>
            <a:ln w="12700" algn="ctr">
              <a:solidFill>
                <a:schemeClr val="bg2"/>
              </a:solidFill>
              <a:round/>
              <a:headEnd/>
              <a:tailEnd/>
            </a:ln>
          </p:spPr>
          <p:txBody>
            <a:bodyPr lIns="0" tIns="0" rIns="0" bIns="0" anchor="ctr"/>
            <a:lstStyle/>
            <a:p>
              <a:pPr defTabSz="762000"/>
              <a:endParaRPr lang="el-GR" sz="1200"/>
            </a:p>
          </p:txBody>
        </p:sp>
        <p:sp>
          <p:nvSpPr>
            <p:cNvPr id="13" name="Plus 12"/>
            <p:cNvSpPr/>
            <p:nvPr/>
          </p:nvSpPr>
          <p:spPr bwMode="auto">
            <a:xfrm>
              <a:off x="-1076874" y="2223263"/>
              <a:ext cx="180021" cy="179226"/>
            </a:xfrm>
            <a:prstGeom prst="mathPlus">
              <a:avLst/>
            </a:prstGeom>
            <a:solidFill>
              <a:schemeClr val="bg1"/>
            </a:solidFill>
            <a:ln w="12700" cap="flat" cmpd="sng" algn="ctr">
              <a:solidFill>
                <a:schemeClr val="bg2"/>
              </a:solidFill>
              <a:prstDash val="solid"/>
              <a:round/>
              <a:headEnd type="none" w="med" len="med"/>
              <a:tailEnd type="none" w="med" len="med"/>
            </a:ln>
            <a:effectLst/>
          </p:spPr>
          <p:txBody>
            <a:bodyPr lIns="0" tIns="0" rIns="0" bIns="0" anchor="ctr"/>
            <a:lstStyle/>
            <a:p>
              <a:pPr defTabSz="762000">
                <a:defRPr/>
              </a:pPr>
              <a:endParaRPr lang="el-GR" sz="1200">
                <a:ea typeface="ＭＳ Ｐゴシック" charset="-128"/>
              </a:endParaRPr>
            </a:p>
          </p:txBody>
        </p:sp>
      </p:grpSp>
      <p:grpSp>
        <p:nvGrpSpPr>
          <p:cNvPr id="16394" name="Group 13"/>
          <p:cNvGrpSpPr>
            <a:grpSpLocks/>
          </p:cNvGrpSpPr>
          <p:nvPr/>
        </p:nvGrpSpPr>
        <p:grpSpPr bwMode="auto">
          <a:xfrm>
            <a:off x="6684963" y="2944813"/>
            <a:ext cx="360362" cy="360362"/>
            <a:chOff x="-1167680" y="2132856"/>
            <a:chExt cx="360040" cy="360040"/>
          </a:xfrm>
        </p:grpSpPr>
        <p:sp>
          <p:nvSpPr>
            <p:cNvPr id="16413" name="Flowchart: Connector 14"/>
            <p:cNvSpPr>
              <a:spLocks noChangeArrowheads="1"/>
            </p:cNvSpPr>
            <p:nvPr/>
          </p:nvSpPr>
          <p:spPr bwMode="auto">
            <a:xfrm>
              <a:off x="-1167680" y="2132856"/>
              <a:ext cx="360040" cy="360040"/>
            </a:xfrm>
            <a:prstGeom prst="flowChartConnector">
              <a:avLst/>
            </a:prstGeom>
            <a:solidFill>
              <a:srgbClr val="6EB66E"/>
            </a:solidFill>
            <a:ln w="12700" algn="ctr">
              <a:solidFill>
                <a:schemeClr val="bg2"/>
              </a:solidFill>
              <a:round/>
              <a:headEnd/>
              <a:tailEnd/>
            </a:ln>
          </p:spPr>
          <p:txBody>
            <a:bodyPr lIns="0" tIns="0" rIns="0" bIns="0" anchor="ctr"/>
            <a:lstStyle/>
            <a:p>
              <a:pPr defTabSz="762000"/>
              <a:endParaRPr lang="el-GR" sz="1200"/>
            </a:p>
          </p:txBody>
        </p:sp>
        <p:sp>
          <p:nvSpPr>
            <p:cNvPr id="16" name="Plus 15"/>
            <p:cNvSpPr/>
            <p:nvPr/>
          </p:nvSpPr>
          <p:spPr bwMode="auto">
            <a:xfrm>
              <a:off x="-1077274" y="2223262"/>
              <a:ext cx="179228" cy="179228"/>
            </a:xfrm>
            <a:prstGeom prst="mathPlus">
              <a:avLst/>
            </a:prstGeom>
            <a:solidFill>
              <a:schemeClr val="bg1"/>
            </a:solidFill>
            <a:ln w="12700" cap="flat" cmpd="sng" algn="ctr">
              <a:solidFill>
                <a:schemeClr val="bg2"/>
              </a:solidFill>
              <a:prstDash val="solid"/>
              <a:round/>
              <a:headEnd type="none" w="med" len="med"/>
              <a:tailEnd type="none" w="med" len="med"/>
            </a:ln>
            <a:effectLst/>
          </p:spPr>
          <p:txBody>
            <a:bodyPr lIns="0" tIns="0" rIns="0" bIns="0" anchor="ctr"/>
            <a:lstStyle/>
            <a:p>
              <a:pPr defTabSz="762000">
                <a:defRPr/>
              </a:pPr>
              <a:endParaRPr lang="el-GR" sz="1200">
                <a:ea typeface="ＭＳ Ｐゴシック" charset="-128"/>
              </a:endParaRPr>
            </a:p>
          </p:txBody>
        </p:sp>
      </p:grpSp>
      <p:grpSp>
        <p:nvGrpSpPr>
          <p:cNvPr id="16395" name="Group 16"/>
          <p:cNvGrpSpPr>
            <a:grpSpLocks/>
          </p:cNvGrpSpPr>
          <p:nvPr/>
        </p:nvGrpSpPr>
        <p:grpSpPr bwMode="auto">
          <a:xfrm>
            <a:off x="3660775" y="2922588"/>
            <a:ext cx="358775" cy="360362"/>
            <a:chOff x="-1311696" y="1702825"/>
            <a:chExt cx="360040" cy="360040"/>
          </a:xfrm>
        </p:grpSpPr>
        <p:sp>
          <p:nvSpPr>
            <p:cNvPr id="16411" name="Flowchart: Connector 17"/>
            <p:cNvSpPr>
              <a:spLocks noChangeArrowheads="1"/>
            </p:cNvSpPr>
            <p:nvPr/>
          </p:nvSpPr>
          <p:spPr bwMode="auto">
            <a:xfrm>
              <a:off x="-1311696" y="1702825"/>
              <a:ext cx="360040" cy="360040"/>
            </a:xfrm>
            <a:prstGeom prst="flowChartConnector">
              <a:avLst/>
            </a:prstGeom>
            <a:solidFill>
              <a:srgbClr val="FF0000"/>
            </a:solidFill>
            <a:ln w="12700" algn="ctr">
              <a:solidFill>
                <a:schemeClr val="bg2"/>
              </a:solidFill>
              <a:round/>
              <a:headEnd/>
              <a:tailEnd/>
            </a:ln>
          </p:spPr>
          <p:txBody>
            <a:bodyPr lIns="0" tIns="0" rIns="0" bIns="0" anchor="ctr"/>
            <a:lstStyle/>
            <a:p>
              <a:pPr defTabSz="762000"/>
              <a:endParaRPr lang="el-GR" sz="1200"/>
            </a:p>
          </p:txBody>
        </p:sp>
        <p:sp>
          <p:nvSpPr>
            <p:cNvPr id="19" name="Minus 18"/>
            <p:cNvSpPr/>
            <p:nvPr/>
          </p:nvSpPr>
          <p:spPr bwMode="auto">
            <a:xfrm>
              <a:off x="-1220889" y="1793231"/>
              <a:ext cx="180019" cy="179228"/>
            </a:xfrm>
            <a:prstGeom prst="mathMinus">
              <a:avLst/>
            </a:prstGeom>
            <a:solidFill>
              <a:schemeClr val="bg1"/>
            </a:solidFill>
            <a:ln w="12700" cap="flat" cmpd="sng" algn="ctr">
              <a:solidFill>
                <a:schemeClr val="bg2"/>
              </a:solidFill>
              <a:prstDash val="solid"/>
              <a:round/>
              <a:headEnd type="none" w="med" len="med"/>
              <a:tailEnd type="none" w="med" len="med"/>
            </a:ln>
            <a:effectLst/>
          </p:spPr>
          <p:txBody>
            <a:bodyPr lIns="0" tIns="0" rIns="0" bIns="0" anchor="ctr"/>
            <a:lstStyle/>
            <a:p>
              <a:pPr defTabSz="762000">
                <a:defRPr/>
              </a:pPr>
              <a:endParaRPr lang="el-GR" sz="1200">
                <a:ea typeface="ＭＳ Ｐゴシック" charset="-128"/>
              </a:endParaRPr>
            </a:p>
          </p:txBody>
        </p:sp>
      </p:grpSp>
      <p:sp>
        <p:nvSpPr>
          <p:cNvPr id="16396" name="TextBox 19"/>
          <p:cNvSpPr txBox="1">
            <a:spLocks noChangeArrowheads="1"/>
          </p:cNvSpPr>
          <p:nvPr/>
        </p:nvSpPr>
        <p:spPr bwMode="auto">
          <a:xfrm>
            <a:off x="1085850" y="5607050"/>
            <a:ext cx="2063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b="0">
                <a:solidFill>
                  <a:schemeClr val="tx1"/>
                </a:solidFill>
              </a:rPr>
              <a:t>μικρό κόστος</a:t>
            </a:r>
          </a:p>
        </p:txBody>
      </p:sp>
      <p:sp>
        <p:nvSpPr>
          <p:cNvPr id="16397" name="TextBox 20"/>
          <p:cNvSpPr txBox="1">
            <a:spLocks noChangeArrowheads="1"/>
          </p:cNvSpPr>
          <p:nvPr/>
        </p:nvSpPr>
        <p:spPr bwMode="auto">
          <a:xfrm>
            <a:off x="4110038" y="5462588"/>
            <a:ext cx="20637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b="0">
                <a:solidFill>
                  <a:schemeClr val="tx1"/>
                </a:solidFill>
              </a:rPr>
              <a:t>μηδενικό ρίσκο για υφιστάμενους μετόχους/ εταίρους</a:t>
            </a:r>
          </a:p>
        </p:txBody>
      </p:sp>
      <p:sp>
        <p:nvSpPr>
          <p:cNvPr id="16398" name="TextBox 21"/>
          <p:cNvSpPr txBox="1">
            <a:spLocks noChangeArrowheads="1"/>
          </p:cNvSpPr>
          <p:nvPr/>
        </p:nvSpPr>
        <p:spPr bwMode="auto">
          <a:xfrm>
            <a:off x="7134225" y="5229225"/>
            <a:ext cx="2406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b="0">
                <a:solidFill>
                  <a:schemeClr val="tx1"/>
                </a:solidFill>
              </a:rPr>
              <a:t>ενδεχόμενη απώλεια πλήρους ελέγχου επιχείρησης από υφιστάμενους εταίρους/ μετόχους</a:t>
            </a:r>
          </a:p>
        </p:txBody>
      </p:sp>
      <p:grpSp>
        <p:nvGrpSpPr>
          <p:cNvPr id="16399" name="Group 22"/>
          <p:cNvGrpSpPr>
            <a:grpSpLocks/>
          </p:cNvGrpSpPr>
          <p:nvPr/>
        </p:nvGrpSpPr>
        <p:grpSpPr bwMode="auto">
          <a:xfrm>
            <a:off x="636588" y="5597525"/>
            <a:ext cx="358775" cy="360363"/>
            <a:chOff x="-1167680" y="2132856"/>
            <a:chExt cx="360040" cy="360040"/>
          </a:xfrm>
        </p:grpSpPr>
        <p:sp>
          <p:nvSpPr>
            <p:cNvPr id="16409" name="Flowchart: Connector 23"/>
            <p:cNvSpPr>
              <a:spLocks noChangeArrowheads="1"/>
            </p:cNvSpPr>
            <p:nvPr/>
          </p:nvSpPr>
          <p:spPr bwMode="auto">
            <a:xfrm>
              <a:off x="-1167680" y="2132856"/>
              <a:ext cx="360040" cy="360040"/>
            </a:xfrm>
            <a:prstGeom prst="flowChartConnector">
              <a:avLst/>
            </a:prstGeom>
            <a:solidFill>
              <a:srgbClr val="6EB66E"/>
            </a:solidFill>
            <a:ln w="12700" algn="ctr">
              <a:solidFill>
                <a:schemeClr val="bg2"/>
              </a:solidFill>
              <a:round/>
              <a:headEnd/>
              <a:tailEnd/>
            </a:ln>
          </p:spPr>
          <p:txBody>
            <a:bodyPr lIns="0" tIns="0" rIns="0" bIns="0" anchor="ctr"/>
            <a:lstStyle/>
            <a:p>
              <a:pPr defTabSz="762000"/>
              <a:endParaRPr lang="el-GR" sz="1200"/>
            </a:p>
          </p:txBody>
        </p:sp>
        <p:sp>
          <p:nvSpPr>
            <p:cNvPr id="25" name="Plus 24"/>
            <p:cNvSpPr/>
            <p:nvPr/>
          </p:nvSpPr>
          <p:spPr bwMode="auto">
            <a:xfrm>
              <a:off x="-1076874" y="2223263"/>
              <a:ext cx="180021" cy="179226"/>
            </a:xfrm>
            <a:prstGeom prst="mathPlus">
              <a:avLst/>
            </a:prstGeom>
            <a:solidFill>
              <a:schemeClr val="bg1"/>
            </a:solidFill>
            <a:ln w="12700" cap="flat" cmpd="sng" algn="ctr">
              <a:solidFill>
                <a:schemeClr val="bg2"/>
              </a:solidFill>
              <a:prstDash val="solid"/>
              <a:round/>
              <a:headEnd type="none" w="med" len="med"/>
              <a:tailEnd type="none" w="med" len="med"/>
            </a:ln>
            <a:effectLst/>
          </p:spPr>
          <p:txBody>
            <a:bodyPr lIns="0" tIns="0" rIns="0" bIns="0" anchor="ctr"/>
            <a:lstStyle/>
            <a:p>
              <a:pPr defTabSz="762000">
                <a:defRPr/>
              </a:pPr>
              <a:endParaRPr lang="el-GR" sz="1200">
                <a:ea typeface="ＭＳ Ｐゴシック" charset="-128"/>
              </a:endParaRPr>
            </a:p>
          </p:txBody>
        </p:sp>
      </p:grpSp>
      <p:grpSp>
        <p:nvGrpSpPr>
          <p:cNvPr id="16400" name="Group 25"/>
          <p:cNvGrpSpPr>
            <a:grpSpLocks/>
          </p:cNvGrpSpPr>
          <p:nvPr/>
        </p:nvGrpSpPr>
        <p:grpSpPr bwMode="auto">
          <a:xfrm>
            <a:off x="3660775" y="5559425"/>
            <a:ext cx="358775" cy="358775"/>
            <a:chOff x="-1167680" y="2132856"/>
            <a:chExt cx="360040" cy="360040"/>
          </a:xfrm>
        </p:grpSpPr>
        <p:sp>
          <p:nvSpPr>
            <p:cNvPr id="16407" name="Flowchart: Connector 26"/>
            <p:cNvSpPr>
              <a:spLocks noChangeArrowheads="1"/>
            </p:cNvSpPr>
            <p:nvPr/>
          </p:nvSpPr>
          <p:spPr bwMode="auto">
            <a:xfrm>
              <a:off x="-1167680" y="2132856"/>
              <a:ext cx="360040" cy="360040"/>
            </a:xfrm>
            <a:prstGeom prst="flowChartConnector">
              <a:avLst/>
            </a:prstGeom>
            <a:solidFill>
              <a:srgbClr val="6EB66E"/>
            </a:solidFill>
            <a:ln w="12700" algn="ctr">
              <a:solidFill>
                <a:schemeClr val="bg2"/>
              </a:solidFill>
              <a:round/>
              <a:headEnd/>
              <a:tailEnd/>
            </a:ln>
          </p:spPr>
          <p:txBody>
            <a:bodyPr lIns="0" tIns="0" rIns="0" bIns="0" anchor="ctr"/>
            <a:lstStyle/>
            <a:p>
              <a:pPr defTabSz="762000"/>
              <a:endParaRPr lang="el-GR" sz="1200"/>
            </a:p>
          </p:txBody>
        </p:sp>
        <p:sp>
          <p:nvSpPr>
            <p:cNvPr id="28" name="Plus 27"/>
            <p:cNvSpPr/>
            <p:nvPr/>
          </p:nvSpPr>
          <p:spPr bwMode="auto">
            <a:xfrm>
              <a:off x="-1076873" y="2223663"/>
              <a:ext cx="180019" cy="180019"/>
            </a:xfrm>
            <a:prstGeom prst="mathPlus">
              <a:avLst/>
            </a:prstGeom>
            <a:solidFill>
              <a:schemeClr val="bg1"/>
            </a:solidFill>
            <a:ln w="12700" cap="flat" cmpd="sng" algn="ctr">
              <a:solidFill>
                <a:schemeClr val="bg2"/>
              </a:solidFill>
              <a:prstDash val="solid"/>
              <a:round/>
              <a:headEnd type="none" w="med" len="med"/>
              <a:tailEnd type="none" w="med" len="med"/>
            </a:ln>
            <a:effectLst/>
          </p:spPr>
          <p:txBody>
            <a:bodyPr lIns="0" tIns="0" rIns="0" bIns="0" anchor="ctr"/>
            <a:lstStyle/>
            <a:p>
              <a:pPr defTabSz="762000">
                <a:defRPr/>
              </a:pPr>
              <a:endParaRPr lang="el-GR" sz="1200">
                <a:ea typeface="ＭＳ Ｐゴシック" charset="-128"/>
              </a:endParaRPr>
            </a:p>
          </p:txBody>
        </p:sp>
      </p:grpSp>
      <p:grpSp>
        <p:nvGrpSpPr>
          <p:cNvPr id="16401" name="Group 28"/>
          <p:cNvGrpSpPr>
            <a:grpSpLocks/>
          </p:cNvGrpSpPr>
          <p:nvPr/>
        </p:nvGrpSpPr>
        <p:grpSpPr bwMode="auto">
          <a:xfrm>
            <a:off x="6684963" y="5497513"/>
            <a:ext cx="360362" cy="360362"/>
            <a:chOff x="-1311696" y="1702825"/>
            <a:chExt cx="360040" cy="360040"/>
          </a:xfrm>
        </p:grpSpPr>
        <p:sp>
          <p:nvSpPr>
            <p:cNvPr id="16405" name="Flowchart: Connector 29"/>
            <p:cNvSpPr>
              <a:spLocks noChangeArrowheads="1"/>
            </p:cNvSpPr>
            <p:nvPr/>
          </p:nvSpPr>
          <p:spPr bwMode="auto">
            <a:xfrm>
              <a:off x="-1311696" y="1702825"/>
              <a:ext cx="360040" cy="360040"/>
            </a:xfrm>
            <a:prstGeom prst="flowChartConnector">
              <a:avLst/>
            </a:prstGeom>
            <a:solidFill>
              <a:srgbClr val="FF0000"/>
            </a:solidFill>
            <a:ln w="12700" algn="ctr">
              <a:solidFill>
                <a:schemeClr val="bg2"/>
              </a:solidFill>
              <a:round/>
              <a:headEnd/>
              <a:tailEnd/>
            </a:ln>
          </p:spPr>
          <p:txBody>
            <a:bodyPr lIns="0" tIns="0" rIns="0" bIns="0" anchor="ctr"/>
            <a:lstStyle/>
            <a:p>
              <a:pPr defTabSz="762000"/>
              <a:endParaRPr lang="el-GR" sz="1200"/>
            </a:p>
          </p:txBody>
        </p:sp>
        <p:sp>
          <p:nvSpPr>
            <p:cNvPr id="31" name="Minus 30"/>
            <p:cNvSpPr/>
            <p:nvPr/>
          </p:nvSpPr>
          <p:spPr bwMode="auto">
            <a:xfrm>
              <a:off x="-1221290" y="1793231"/>
              <a:ext cx="179228" cy="179228"/>
            </a:xfrm>
            <a:prstGeom prst="mathMinus">
              <a:avLst/>
            </a:prstGeom>
            <a:solidFill>
              <a:schemeClr val="bg1"/>
            </a:solidFill>
            <a:ln w="12700" cap="flat" cmpd="sng" algn="ctr">
              <a:solidFill>
                <a:schemeClr val="bg2"/>
              </a:solidFill>
              <a:prstDash val="solid"/>
              <a:round/>
              <a:headEnd type="none" w="med" len="med"/>
              <a:tailEnd type="none" w="med" len="med"/>
            </a:ln>
            <a:effectLst/>
          </p:spPr>
          <p:txBody>
            <a:bodyPr lIns="0" tIns="0" rIns="0" bIns="0" anchor="ctr"/>
            <a:lstStyle/>
            <a:p>
              <a:pPr defTabSz="762000">
                <a:defRPr/>
              </a:pPr>
              <a:endParaRPr lang="el-GR" sz="1200">
                <a:ea typeface="ＭＳ Ｐゴシック" charset="-128"/>
              </a:endParaRPr>
            </a:p>
          </p:txBody>
        </p:sp>
      </p:grpSp>
      <p:grpSp>
        <p:nvGrpSpPr>
          <p:cNvPr id="16402" name="Group 31"/>
          <p:cNvGrpSpPr>
            <a:grpSpLocks/>
          </p:cNvGrpSpPr>
          <p:nvPr/>
        </p:nvGrpSpPr>
        <p:grpSpPr bwMode="auto">
          <a:xfrm>
            <a:off x="6980238" y="227013"/>
            <a:ext cx="2678112" cy="495300"/>
            <a:chOff x="488950" y="722313"/>
            <a:chExt cx="8856538" cy="495300"/>
          </a:xfrm>
        </p:grpSpPr>
        <p:sp>
          <p:nvSpPr>
            <p:cNvPr id="16403"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16404"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l-GR" dirty="0"/>
              <a:t>Σκοπός εκπαιδευτικής ενότητας – Προσδοκώμενα αποτελέσματα</a:t>
            </a:r>
            <a:endParaRPr lang="el-GR" dirty="0" smtClean="0"/>
          </a:p>
        </p:txBody>
      </p:sp>
      <p:sp>
        <p:nvSpPr>
          <p:cNvPr id="65" name="2 - Θέση περιεχομένου"/>
          <p:cNvSpPr>
            <a:spLocks noGrp="1"/>
          </p:cNvSpPr>
          <p:nvPr>
            <p:ph sz="quarter" idx="1"/>
          </p:nvPr>
        </p:nvSpPr>
        <p:spPr>
          <a:xfrm>
            <a:off x="632520" y="1124744"/>
            <a:ext cx="8429684" cy="5112568"/>
          </a:xfrm>
        </p:spPr>
        <p:txBody>
          <a:bodyPr>
            <a:noAutofit/>
          </a:bodyPr>
          <a:lstStyle/>
          <a:p>
            <a:pPr marL="0" indent="0" algn="just">
              <a:lnSpc>
                <a:spcPts val="2600"/>
              </a:lnSpc>
              <a:buNone/>
            </a:pPr>
            <a:r>
              <a:rPr lang="el-GR" sz="1600" dirty="0" smtClean="0"/>
              <a:t>Η παρούσα θεματική επισημαίνει πως κάθε επιχειρηματικό σχήμα, ανάλογα με το στάδιο ανάπτυξης στο οποίο βρίσκεται, έχει και διαφορετικές ανάγκες για κεφάλαιο και χρηματοδότηση. Η χρηματοδότηση μιας νέας</a:t>
            </a:r>
            <a:r>
              <a:rPr lang="en-US" sz="1600" dirty="0"/>
              <a:t> </a:t>
            </a:r>
            <a:r>
              <a:rPr lang="el-GR" sz="1600" dirty="0" smtClean="0"/>
              <a:t>και όχι μόνο επιχείρησης αποτελεί ίσως τη σημαντικότερη παράμετρο για την επιτυχημένη λειτουργία της. Τα επιχειρηματικά σχήματα είναι απαραίτητο να γνωρίζουν όλα τα διαθέσιμα χρηματοδοτικά εργαλεία και πηγές χρηματοδότησης με σκοπό να εντοπίσουν το πιο κατάλληλο το οποίο θα καλύψει τις ανάγκες τους.</a:t>
            </a:r>
            <a:endParaRPr lang="en-US" sz="1600" dirty="0" smtClean="0"/>
          </a:p>
          <a:p>
            <a:pPr marL="0" indent="0" algn="just">
              <a:lnSpc>
                <a:spcPts val="2600"/>
              </a:lnSpc>
              <a:buNone/>
            </a:pPr>
            <a:r>
              <a:rPr lang="el-GR" sz="1600" dirty="0" smtClean="0"/>
              <a:t>Η εκπαιδευτική ενότητα παρέχει υλικό για τα διαφορετικά χρηματοδοτικά εργαλεία και πηγές χρηματοδότησης που μπορεί να χρησιμοποιήσει μια επιχείρηση/σχήμα ώστε να την βοηθήσουν είτε να ξεκινήσει την λειτουργία της, είτε να αναπτύξει κάποιες από τις δραστηριότητές της, είτε να αναπτύξει νέες. Η ενότητα επίσης παρουσιάζει τα βασικά χαρακτηριστικά, πλεονεκτήματα και μειονεκτήματα του εκάστοτε εργαλείου χρηματοδότησης ενώ περιέχει και χρηστικά παραδείγματα και μελέτες περιπτώσεων που θα συμβάλλουν στην καλύτερη κατανόηση των μηχανισμών άντλησης κεφαλαίων.</a:t>
            </a:r>
            <a:endParaRPr lang="el-GR" sz="1600" dirty="0"/>
          </a:p>
        </p:txBody>
      </p:sp>
    </p:spTree>
    <p:extLst>
      <p:ext uri="{BB962C8B-B14F-4D97-AF65-F5344CB8AC3E}">
        <p14:creationId xmlns:p14="http://schemas.microsoft.com/office/powerpoint/2010/main" val="48193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81013" y="246063"/>
            <a:ext cx="6515100" cy="738187"/>
          </a:xfrm>
        </p:spPr>
        <p:txBody>
          <a:bodyPr/>
          <a:lstStyle/>
          <a:p>
            <a:r>
              <a:rPr lang="el-GR" dirty="0" smtClean="0"/>
              <a:t>Είδη Χρηματοδότησης</a:t>
            </a:r>
            <a:br>
              <a:rPr lang="el-GR" dirty="0" smtClean="0"/>
            </a:br>
            <a:r>
              <a:rPr lang="en-US" b="0" dirty="0"/>
              <a:t>5</a:t>
            </a:r>
            <a:r>
              <a:rPr lang="el-GR" b="0" dirty="0" smtClean="0"/>
              <a:t>. Ίδια Κεφάλαια – </a:t>
            </a:r>
            <a:r>
              <a:rPr lang="en-US" b="0" dirty="0" smtClean="0"/>
              <a:t>Venture Capital (</a:t>
            </a:r>
            <a:r>
              <a:rPr lang="el-GR" b="0" dirty="0" smtClean="0"/>
              <a:t>Κεφάλαια Επιχειρηματικών Συμμετοχών)</a:t>
            </a:r>
            <a:endParaRPr lang="el-GR" dirty="0" smtClean="0"/>
          </a:p>
        </p:txBody>
      </p:sp>
      <p:sp>
        <p:nvSpPr>
          <p:cNvPr id="7" name="TextBox 6"/>
          <p:cNvSpPr txBox="1"/>
          <p:nvPr/>
        </p:nvSpPr>
        <p:spPr>
          <a:xfrm>
            <a:off x="365125" y="1006475"/>
            <a:ext cx="9340850" cy="157003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a:defRPr/>
            </a:pPr>
            <a:r>
              <a:rPr lang="el-GR" sz="1200" b="0" dirty="0"/>
              <a:t>Τα </a:t>
            </a:r>
            <a:r>
              <a:rPr lang="el-GR" sz="1200" dirty="0"/>
              <a:t>Κεφάλαια Επιχειρηματικών Συμμετοχών </a:t>
            </a:r>
            <a:r>
              <a:rPr lang="en-US" sz="1200" dirty="0"/>
              <a:t>(Venture Capital)</a:t>
            </a:r>
            <a:r>
              <a:rPr lang="el-GR" sz="1200" b="0" dirty="0"/>
              <a:t>, ανήκουν στην κατηγορία χρηματοδότησης μέσω ΑΜΚ από την αγορά και αποτελούν εναλλακτικό τρόπο χρηματοδότησης που χρησιμοποιείται στην χώρα μας κατά την τελευταία δεκαετία. Στην Ελλάδα υπάρχουν </a:t>
            </a:r>
            <a:r>
              <a:rPr lang="en-US" sz="1200" b="0" dirty="0" smtClean="0"/>
              <a:t>22</a:t>
            </a:r>
            <a:r>
              <a:rPr lang="el-GR" sz="1200" b="0" dirty="0" smtClean="0"/>
              <a:t> </a:t>
            </a:r>
            <a:r>
              <a:rPr lang="el-GR" sz="1200" b="0" dirty="0"/>
              <a:t>ενεργά </a:t>
            </a:r>
            <a:r>
              <a:rPr lang="en-US" sz="1200" b="0" dirty="0"/>
              <a:t>Venture Capitals</a:t>
            </a:r>
            <a:r>
              <a:rPr lang="el-GR" sz="1200" b="0" dirty="0"/>
              <a:t> (</a:t>
            </a:r>
            <a:r>
              <a:rPr lang="en-US" sz="1200" b="0" dirty="0">
                <a:hlinkClick r:id="rId4"/>
              </a:rPr>
              <a:t>http://www.hvca.gr/melh.html</a:t>
            </a:r>
            <a:r>
              <a:rPr lang="el-GR" sz="1200" b="0" dirty="0"/>
              <a:t>)</a:t>
            </a:r>
            <a:r>
              <a:rPr lang="en-US" sz="1200" b="0" dirty="0"/>
              <a:t>.</a:t>
            </a:r>
            <a:r>
              <a:rPr lang="el-GR" sz="1200" b="0" dirty="0"/>
              <a:t> Απευθύνονται σε νέες, φιλόδοξες και ταχέως αναπτυσσόμενες εταιρείες με καινοτόμες ιδέες. Χρηματοδοτούν τις επιχειρήσεις με αντάλλαγμα ποσοστό μετοχών που κυμαίνεται κατά κανόνα στα επίπεδα του 30%. Η χρονική διάρκεια της επένδυσης κυμαίνεται συνήθως μεταξύ 3 και 7 ετών ενώ ο επενδυτής προσδοκά στην απολαβή υψηλού περιθωρίου κέρδους μέσω των μερισμάτων και της τιμής πώλησης της μετοχής κατά την έξοδό του. Τα </a:t>
            </a:r>
            <a:r>
              <a:rPr lang="en-US" sz="1200" b="0" dirty="0"/>
              <a:t>Venture Capitals </a:t>
            </a:r>
            <a:r>
              <a:rPr lang="el-GR" sz="1200" b="0" dirty="0"/>
              <a:t>δεν περιορίζονται μόνο στην παροχή κεφαλαίων αλλά παρέχουν βοήθεια/ ασκούν επιρροή και στη διοίκηση, στο </a:t>
            </a:r>
            <a:r>
              <a:rPr lang="en-US" sz="1200" b="0" dirty="0"/>
              <a:t>marketing</a:t>
            </a:r>
            <a:r>
              <a:rPr lang="el-GR" sz="1200" b="0" dirty="0"/>
              <a:t> και στον καθορισμό της στρατηγικής. Επίσης παρέχονται συνέργειες με άλλες επιχειρήσεις από το ίσιο </a:t>
            </a:r>
            <a:r>
              <a:rPr lang="en-US" sz="1200" b="0" dirty="0"/>
              <a:t>Venture Capital.</a:t>
            </a:r>
            <a:endParaRPr lang="el-GR" sz="1200" b="0" dirty="0">
              <a:solidFill>
                <a:schemeClr val="tx1"/>
              </a:solidFill>
            </a:endParaRPr>
          </a:p>
        </p:txBody>
      </p:sp>
      <p:sp>
        <p:nvSpPr>
          <p:cNvPr id="17412" name="TextBox 8"/>
          <p:cNvSpPr txBox="1">
            <a:spLocks noChangeArrowheads="1"/>
          </p:cNvSpPr>
          <p:nvPr/>
        </p:nvSpPr>
        <p:spPr bwMode="auto">
          <a:xfrm>
            <a:off x="4398963" y="3898900"/>
            <a:ext cx="107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l-GR">
                <a:solidFill>
                  <a:schemeClr val="tx1"/>
                </a:solidFill>
              </a:rPr>
              <a:t>Αγορές</a:t>
            </a:r>
          </a:p>
        </p:txBody>
      </p:sp>
      <p:grpSp>
        <p:nvGrpSpPr>
          <p:cNvPr id="17413" name="Group 3"/>
          <p:cNvGrpSpPr>
            <a:grpSpLocks/>
          </p:cNvGrpSpPr>
          <p:nvPr/>
        </p:nvGrpSpPr>
        <p:grpSpPr bwMode="auto">
          <a:xfrm>
            <a:off x="327025" y="4020502"/>
            <a:ext cx="3905895" cy="2409825"/>
            <a:chOff x="294630" y="2585023"/>
            <a:chExt cx="3905895" cy="3844925"/>
          </a:xfrm>
        </p:grpSpPr>
        <p:graphicFrame>
          <p:nvGraphicFramePr>
            <p:cNvPr id="17444" name="Object 5"/>
            <p:cNvGraphicFramePr>
              <a:graphicFrameLocks noChangeAspect="1"/>
            </p:cNvGraphicFramePr>
            <p:nvPr>
              <p:extLst>
                <p:ext uri="{D42A27DB-BD31-4B8C-83A1-F6EECF244321}">
                  <p14:modId xmlns:p14="http://schemas.microsoft.com/office/powerpoint/2010/main" val="3306284872"/>
                </p:ext>
              </p:extLst>
            </p:nvPr>
          </p:nvGraphicFramePr>
          <p:xfrm>
            <a:off x="294630" y="2585023"/>
            <a:ext cx="3825875" cy="3844925"/>
          </p:xfrm>
          <a:graphic>
            <a:graphicData uri="http://schemas.openxmlformats.org/presentationml/2006/ole">
              <mc:AlternateContent xmlns:mc="http://schemas.openxmlformats.org/markup-compatibility/2006">
                <mc:Choice xmlns:v="urn:schemas-microsoft-com:vml" Requires="v">
                  <p:oleObj spid="_x0000_s17502" r:id="rId6" imgW="3828620" imgH="3846909" progId="Excel.Chart.8">
                    <p:embed/>
                  </p:oleObj>
                </mc:Choice>
                <mc:Fallback>
                  <p:oleObj r:id="rId6" imgW="3828620" imgH="3846909" progId="Excel.Chart.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630" y="2585023"/>
                          <a:ext cx="3825875" cy="3844925"/>
                        </a:xfrm>
                        <a:prstGeom prst="rect">
                          <a:avLst/>
                        </a:prstGeom>
                        <a:noFill/>
                        <a:ln>
                          <a:noFill/>
                        </a:ln>
                        <a:extLst/>
                      </p:spPr>
                    </p:pic>
                  </p:oleObj>
                </mc:Fallback>
              </mc:AlternateContent>
            </a:graphicData>
          </a:graphic>
        </p:graphicFrame>
        <p:sp>
          <p:nvSpPr>
            <p:cNvPr id="17445" name="TextBox 39"/>
            <p:cNvSpPr txBox="1">
              <a:spLocks noChangeArrowheads="1"/>
            </p:cNvSpPr>
            <p:nvPr/>
          </p:nvSpPr>
          <p:spPr bwMode="auto">
            <a:xfrm>
              <a:off x="3368675" y="2987675"/>
              <a:ext cx="831850" cy="41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l-GR" sz="1100">
                  <a:solidFill>
                    <a:schemeClr val="tx1"/>
                  </a:solidFill>
                </a:rPr>
                <a:t>Αγορές</a:t>
              </a:r>
            </a:p>
          </p:txBody>
        </p:sp>
        <p:sp>
          <p:nvSpPr>
            <p:cNvPr id="17446" name="Rectangle 9"/>
            <p:cNvSpPr>
              <a:spLocks noChangeArrowheads="1"/>
            </p:cNvSpPr>
            <p:nvPr/>
          </p:nvSpPr>
          <p:spPr bwMode="auto">
            <a:xfrm>
              <a:off x="3440113" y="3038475"/>
              <a:ext cx="585789" cy="2592387"/>
            </a:xfrm>
            <a:prstGeom prst="rect">
              <a:avLst/>
            </a:prstGeom>
            <a:solidFill>
              <a:schemeClr val="bg1">
                <a:alpha val="83136"/>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p>
              <a:pPr defTabSz="762000"/>
              <a:endParaRPr lang="el-GR"/>
            </a:p>
          </p:txBody>
        </p:sp>
        <p:sp>
          <p:nvSpPr>
            <p:cNvPr id="17447" name="TextBox 7"/>
            <p:cNvSpPr txBox="1">
              <a:spLocks noChangeArrowheads="1"/>
            </p:cNvSpPr>
            <p:nvPr/>
          </p:nvSpPr>
          <p:spPr bwMode="auto">
            <a:xfrm>
              <a:off x="808038" y="3141664"/>
              <a:ext cx="831850" cy="68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sz="1100">
                  <a:solidFill>
                    <a:schemeClr val="tx1"/>
                  </a:solidFill>
                </a:rPr>
                <a:t>Seed Capital</a:t>
              </a:r>
              <a:endParaRPr lang="el-GR" sz="1100">
                <a:solidFill>
                  <a:schemeClr val="tx1"/>
                </a:solidFill>
              </a:endParaRPr>
            </a:p>
          </p:txBody>
        </p:sp>
        <p:sp>
          <p:nvSpPr>
            <p:cNvPr id="17448" name="Rectangle 5"/>
            <p:cNvSpPr>
              <a:spLocks noChangeArrowheads="1"/>
            </p:cNvSpPr>
            <p:nvPr/>
          </p:nvSpPr>
          <p:spPr bwMode="auto">
            <a:xfrm>
              <a:off x="808038" y="2852937"/>
              <a:ext cx="831850" cy="2827138"/>
            </a:xfrm>
            <a:prstGeom prst="rect">
              <a:avLst/>
            </a:prstGeom>
            <a:solidFill>
              <a:schemeClr val="bg1">
                <a:alpha val="83136"/>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p>
              <a:pPr defTabSz="762000"/>
              <a:endParaRPr lang="el-GR"/>
            </a:p>
          </p:txBody>
        </p:sp>
        <p:sp>
          <p:nvSpPr>
            <p:cNvPr id="17449" name="TextBox 4"/>
            <p:cNvSpPr txBox="1">
              <a:spLocks noChangeArrowheads="1"/>
            </p:cNvSpPr>
            <p:nvPr/>
          </p:nvSpPr>
          <p:spPr bwMode="auto">
            <a:xfrm>
              <a:off x="2032000" y="3141664"/>
              <a:ext cx="833437" cy="68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sz="1100">
                  <a:solidFill>
                    <a:schemeClr val="tx1"/>
                  </a:solidFill>
                </a:rPr>
                <a:t>Venture Capital</a:t>
              </a:r>
              <a:endParaRPr lang="el-GR" sz="1100">
                <a:solidFill>
                  <a:schemeClr val="tx1"/>
                </a:solidFill>
              </a:endParaRPr>
            </a:p>
          </p:txBody>
        </p:sp>
        <p:cxnSp>
          <p:nvCxnSpPr>
            <p:cNvPr id="17450" name="Straight Connector 10"/>
            <p:cNvCxnSpPr>
              <a:cxnSpLocks noChangeShapeType="1"/>
            </p:cNvCxnSpPr>
            <p:nvPr/>
          </p:nvCxnSpPr>
          <p:spPr bwMode="auto">
            <a:xfrm>
              <a:off x="3440113" y="3005138"/>
              <a:ext cx="0" cy="2592387"/>
            </a:xfrm>
            <a:prstGeom prst="line">
              <a:avLst/>
            </a:prstGeom>
            <a:noFill/>
            <a:ln w="12700"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5A5A5A"/>
                    </a:outerShdw>
                  </a:effectLst>
                </a14:hiddenEffects>
              </a:ext>
            </a:extLst>
          </p:spPr>
        </p:cxnSp>
        <p:cxnSp>
          <p:nvCxnSpPr>
            <p:cNvPr id="17451" name="Straight Connector 11"/>
            <p:cNvCxnSpPr>
              <a:cxnSpLocks noChangeShapeType="1"/>
            </p:cNvCxnSpPr>
            <p:nvPr/>
          </p:nvCxnSpPr>
          <p:spPr bwMode="auto">
            <a:xfrm>
              <a:off x="1639888" y="3005138"/>
              <a:ext cx="0" cy="2592387"/>
            </a:xfrm>
            <a:prstGeom prst="line">
              <a:avLst/>
            </a:prstGeom>
            <a:noFill/>
            <a:ln w="12700"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5A5A5A"/>
                    </a:outerShdw>
                  </a:effectLst>
                </a14:hiddenEffects>
              </a:ext>
            </a:extLst>
          </p:spPr>
        </p:cxnSp>
      </p:grpSp>
      <p:sp>
        <p:nvSpPr>
          <p:cNvPr id="13" name="TextBox 12"/>
          <p:cNvSpPr txBox="1"/>
          <p:nvPr/>
        </p:nvSpPr>
        <p:spPr>
          <a:xfrm>
            <a:off x="4305300" y="2647950"/>
            <a:ext cx="5380038" cy="3732213"/>
          </a:xfrm>
          <a:prstGeom prst="rect">
            <a:avLst/>
          </a:prstGeom>
        </p:spPr>
        <p:style>
          <a:lnRef idx="2">
            <a:schemeClr val="dk1"/>
          </a:lnRef>
          <a:fillRef idx="1">
            <a:schemeClr val="lt1"/>
          </a:fillRef>
          <a:effectRef idx="0">
            <a:schemeClr val="dk1"/>
          </a:effectRef>
          <a:fontRef idx="minor">
            <a:schemeClr val="dk1"/>
          </a:fontRef>
        </p:style>
        <p:txBody>
          <a:bodyPr/>
          <a:lstStyle/>
          <a:p>
            <a:pPr>
              <a:defRPr/>
            </a:pPr>
            <a:r>
              <a:rPr lang="el-GR" sz="1200" dirty="0"/>
              <a:t/>
            </a:r>
            <a:br>
              <a:rPr lang="el-GR" sz="1200" dirty="0"/>
            </a:br>
            <a:endParaRPr lang="el-GR" sz="1200" dirty="0"/>
          </a:p>
          <a:p>
            <a:pPr algn="l">
              <a:defRPr/>
            </a:pPr>
            <a:endParaRPr lang="el-GR" sz="1200" b="0" dirty="0">
              <a:solidFill>
                <a:schemeClr val="tx1"/>
              </a:solidFill>
            </a:endParaRPr>
          </a:p>
        </p:txBody>
      </p:sp>
      <p:sp>
        <p:nvSpPr>
          <p:cNvPr id="17415" name="TextBox 13"/>
          <p:cNvSpPr txBox="1">
            <a:spLocks noChangeArrowheads="1"/>
          </p:cNvSpPr>
          <p:nvPr/>
        </p:nvSpPr>
        <p:spPr bwMode="auto">
          <a:xfrm>
            <a:off x="4891088" y="2894013"/>
            <a:ext cx="4794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sz="1200" b="0">
                <a:solidFill>
                  <a:srgbClr val="000000"/>
                </a:solidFill>
              </a:rPr>
              <a:t>Δεν απαιτούνται εξασφαλίσεις. Αντίθετα ο venture capitalist, συμμετέχει στον κίνδυνο, παρέχοντας ισχυρή κεφαλαιακή βάση για την μελλοντική εξέλιξη της χρηματοδοτούμενης επιχείρησης.</a:t>
            </a:r>
          </a:p>
        </p:txBody>
      </p:sp>
      <p:sp>
        <p:nvSpPr>
          <p:cNvPr id="17416" name="TextBox 14"/>
          <p:cNvSpPr txBox="1">
            <a:spLocks noChangeArrowheads="1"/>
          </p:cNvSpPr>
          <p:nvPr/>
        </p:nvSpPr>
        <p:spPr bwMode="auto">
          <a:xfrm>
            <a:off x="4891088" y="3541713"/>
            <a:ext cx="4752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sz="1200" b="0">
                <a:solidFill>
                  <a:srgbClr val="000000"/>
                </a:solidFill>
              </a:rPr>
              <a:t>Συμμετοχή στα Διοικητικά Συμβούλια των επιχειρήσεων που χρηματοδοτούνται, παρέχοντας συμβουλές σε θέματα στρατηγικής, οργάνωσης και χρηματοοικονομικής διοίκησης.</a:t>
            </a:r>
          </a:p>
        </p:txBody>
      </p:sp>
      <p:sp>
        <p:nvSpPr>
          <p:cNvPr id="17417" name="TextBox 15"/>
          <p:cNvSpPr txBox="1">
            <a:spLocks noChangeArrowheads="1"/>
          </p:cNvSpPr>
          <p:nvPr/>
        </p:nvSpPr>
        <p:spPr bwMode="auto">
          <a:xfrm>
            <a:off x="4891088" y="4157663"/>
            <a:ext cx="4741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sz="1200" b="0">
                <a:solidFill>
                  <a:srgbClr val="000000"/>
                </a:solidFill>
              </a:rPr>
              <a:t>Χρήση ισχυρού δικτύου επαφών, το οποίο μπορεί να είναι ιδιαίτερα χρήσιμο στην προσέλκυση άλλων επενδυτών ή πελατών.</a:t>
            </a:r>
          </a:p>
        </p:txBody>
      </p:sp>
      <p:sp>
        <p:nvSpPr>
          <p:cNvPr id="17418" name="TextBox 16"/>
          <p:cNvSpPr txBox="1">
            <a:spLocks noChangeArrowheads="1"/>
          </p:cNvSpPr>
          <p:nvPr/>
        </p:nvSpPr>
        <p:spPr bwMode="auto">
          <a:xfrm>
            <a:off x="4891088" y="4621213"/>
            <a:ext cx="4794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sz="1200" b="0">
                <a:solidFill>
                  <a:srgbClr val="000000"/>
                </a:solidFill>
              </a:rPr>
              <a:t>Διαθέτουν εμπειρία και γνώσεις όσον αφορά, την προετοιμασία εισαγωγής μιας επιχείρησης στο χρηματιστήριο και θέματα εξαγορών και συγχωνεύσεων.</a:t>
            </a:r>
          </a:p>
        </p:txBody>
      </p:sp>
      <p:sp>
        <p:nvSpPr>
          <p:cNvPr id="17419" name="TextBox 17"/>
          <p:cNvSpPr txBox="1">
            <a:spLocks noChangeArrowheads="1"/>
          </p:cNvSpPr>
          <p:nvPr/>
        </p:nvSpPr>
        <p:spPr bwMode="auto">
          <a:xfrm>
            <a:off x="4891088" y="5278438"/>
            <a:ext cx="4691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sz="1200" b="0">
                <a:solidFill>
                  <a:srgbClr val="000000"/>
                </a:solidFill>
              </a:rPr>
              <a:t>Εξασφάλιση κύρους στην εικόνα της συγκεκριμένης επιχείρησης.</a:t>
            </a:r>
          </a:p>
        </p:txBody>
      </p:sp>
      <p:sp>
        <p:nvSpPr>
          <p:cNvPr id="17420" name="TextBox 18"/>
          <p:cNvSpPr txBox="1">
            <a:spLocks noChangeArrowheads="1"/>
          </p:cNvSpPr>
          <p:nvPr/>
        </p:nvSpPr>
        <p:spPr bwMode="auto">
          <a:xfrm>
            <a:off x="4922838" y="5702300"/>
            <a:ext cx="46910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sz="1200" b="0">
                <a:solidFill>
                  <a:srgbClr val="000000"/>
                </a:solidFill>
              </a:rPr>
              <a:t>Απώλεια μέρους εταιρικής διακυβέρνησης</a:t>
            </a:r>
          </a:p>
        </p:txBody>
      </p:sp>
      <p:grpSp>
        <p:nvGrpSpPr>
          <p:cNvPr id="17421" name="Group 19"/>
          <p:cNvGrpSpPr>
            <a:grpSpLocks/>
          </p:cNvGrpSpPr>
          <p:nvPr/>
        </p:nvGrpSpPr>
        <p:grpSpPr bwMode="auto">
          <a:xfrm>
            <a:off x="4487863" y="2963863"/>
            <a:ext cx="358775" cy="360362"/>
            <a:chOff x="-1167680" y="2132856"/>
            <a:chExt cx="360040" cy="360040"/>
          </a:xfrm>
        </p:grpSpPr>
        <p:sp>
          <p:nvSpPr>
            <p:cNvPr id="17442" name="Flowchart: Connector 20"/>
            <p:cNvSpPr>
              <a:spLocks noChangeArrowheads="1"/>
            </p:cNvSpPr>
            <p:nvPr/>
          </p:nvSpPr>
          <p:spPr bwMode="auto">
            <a:xfrm>
              <a:off x="-1167680" y="2132856"/>
              <a:ext cx="360040" cy="360040"/>
            </a:xfrm>
            <a:prstGeom prst="flowChartConnector">
              <a:avLst/>
            </a:prstGeom>
            <a:solidFill>
              <a:srgbClr val="6EB66E"/>
            </a:solidFill>
            <a:ln w="12700" algn="ctr">
              <a:solidFill>
                <a:schemeClr val="bg2"/>
              </a:solidFill>
              <a:round/>
              <a:headEnd/>
              <a:tailEnd/>
            </a:ln>
          </p:spPr>
          <p:txBody>
            <a:bodyPr lIns="0" tIns="0" rIns="0" bIns="0" anchor="ctr"/>
            <a:lstStyle/>
            <a:p>
              <a:pPr defTabSz="762000"/>
              <a:endParaRPr lang="el-GR" sz="1200"/>
            </a:p>
          </p:txBody>
        </p:sp>
        <p:sp>
          <p:nvSpPr>
            <p:cNvPr id="22" name="Plus 21"/>
            <p:cNvSpPr/>
            <p:nvPr/>
          </p:nvSpPr>
          <p:spPr bwMode="auto">
            <a:xfrm>
              <a:off x="-1076874" y="2223262"/>
              <a:ext cx="180021" cy="179228"/>
            </a:xfrm>
            <a:prstGeom prst="mathPlus">
              <a:avLst/>
            </a:prstGeom>
            <a:solidFill>
              <a:schemeClr val="bg1"/>
            </a:solidFill>
            <a:ln w="12700" cap="flat" cmpd="sng" algn="ctr">
              <a:solidFill>
                <a:schemeClr val="bg2"/>
              </a:solidFill>
              <a:prstDash val="solid"/>
              <a:round/>
              <a:headEnd type="none" w="med" len="med"/>
              <a:tailEnd type="none" w="med" len="med"/>
            </a:ln>
            <a:effectLst/>
          </p:spPr>
          <p:txBody>
            <a:bodyPr lIns="0" tIns="0" rIns="0" bIns="0" anchor="ctr"/>
            <a:lstStyle/>
            <a:p>
              <a:pPr defTabSz="762000">
                <a:defRPr/>
              </a:pPr>
              <a:endParaRPr lang="el-GR" sz="1200">
                <a:ea typeface="ＭＳ Ｐゴシック" charset="-128"/>
              </a:endParaRPr>
            </a:p>
          </p:txBody>
        </p:sp>
      </p:grpSp>
      <p:grpSp>
        <p:nvGrpSpPr>
          <p:cNvPr id="17422" name="Group 22"/>
          <p:cNvGrpSpPr>
            <a:grpSpLocks/>
          </p:cNvGrpSpPr>
          <p:nvPr/>
        </p:nvGrpSpPr>
        <p:grpSpPr bwMode="auto">
          <a:xfrm>
            <a:off x="4487863" y="3584575"/>
            <a:ext cx="358775" cy="358775"/>
            <a:chOff x="-1167680" y="2132856"/>
            <a:chExt cx="360040" cy="360040"/>
          </a:xfrm>
        </p:grpSpPr>
        <p:sp>
          <p:nvSpPr>
            <p:cNvPr id="17440" name="Flowchart: Connector 23"/>
            <p:cNvSpPr>
              <a:spLocks noChangeArrowheads="1"/>
            </p:cNvSpPr>
            <p:nvPr/>
          </p:nvSpPr>
          <p:spPr bwMode="auto">
            <a:xfrm>
              <a:off x="-1167680" y="2132856"/>
              <a:ext cx="360040" cy="360040"/>
            </a:xfrm>
            <a:prstGeom prst="flowChartConnector">
              <a:avLst/>
            </a:prstGeom>
            <a:solidFill>
              <a:srgbClr val="6EB66E"/>
            </a:solidFill>
            <a:ln w="12700" algn="ctr">
              <a:solidFill>
                <a:schemeClr val="bg2"/>
              </a:solidFill>
              <a:round/>
              <a:headEnd/>
              <a:tailEnd/>
            </a:ln>
          </p:spPr>
          <p:txBody>
            <a:bodyPr lIns="0" tIns="0" rIns="0" bIns="0" anchor="ctr"/>
            <a:lstStyle/>
            <a:p>
              <a:pPr defTabSz="762000"/>
              <a:endParaRPr lang="el-GR" sz="1200"/>
            </a:p>
          </p:txBody>
        </p:sp>
        <p:sp>
          <p:nvSpPr>
            <p:cNvPr id="25" name="Plus 24"/>
            <p:cNvSpPr/>
            <p:nvPr/>
          </p:nvSpPr>
          <p:spPr bwMode="auto">
            <a:xfrm>
              <a:off x="-1076874" y="2223663"/>
              <a:ext cx="180021" cy="180019"/>
            </a:xfrm>
            <a:prstGeom prst="mathPlus">
              <a:avLst/>
            </a:prstGeom>
            <a:solidFill>
              <a:schemeClr val="bg1"/>
            </a:solidFill>
            <a:ln w="12700" cap="flat" cmpd="sng" algn="ctr">
              <a:solidFill>
                <a:schemeClr val="bg2"/>
              </a:solidFill>
              <a:prstDash val="solid"/>
              <a:round/>
              <a:headEnd type="none" w="med" len="med"/>
              <a:tailEnd type="none" w="med" len="med"/>
            </a:ln>
            <a:effectLst/>
          </p:spPr>
          <p:txBody>
            <a:bodyPr lIns="0" tIns="0" rIns="0" bIns="0" anchor="ctr"/>
            <a:lstStyle/>
            <a:p>
              <a:pPr defTabSz="762000">
                <a:defRPr/>
              </a:pPr>
              <a:endParaRPr lang="el-GR" sz="1200">
                <a:ea typeface="ＭＳ Ｐゴシック" charset="-128"/>
              </a:endParaRPr>
            </a:p>
          </p:txBody>
        </p:sp>
      </p:grpSp>
      <p:grpSp>
        <p:nvGrpSpPr>
          <p:cNvPr id="17423" name="Group 25"/>
          <p:cNvGrpSpPr>
            <a:grpSpLocks/>
          </p:cNvGrpSpPr>
          <p:nvPr/>
        </p:nvGrpSpPr>
        <p:grpSpPr bwMode="auto">
          <a:xfrm>
            <a:off x="4487863" y="4187825"/>
            <a:ext cx="358775" cy="360363"/>
            <a:chOff x="-1167680" y="2132856"/>
            <a:chExt cx="360040" cy="360040"/>
          </a:xfrm>
        </p:grpSpPr>
        <p:sp>
          <p:nvSpPr>
            <p:cNvPr id="17438" name="Flowchart: Connector 26"/>
            <p:cNvSpPr>
              <a:spLocks noChangeArrowheads="1"/>
            </p:cNvSpPr>
            <p:nvPr/>
          </p:nvSpPr>
          <p:spPr bwMode="auto">
            <a:xfrm>
              <a:off x="-1167680" y="2132856"/>
              <a:ext cx="360040" cy="360040"/>
            </a:xfrm>
            <a:prstGeom prst="flowChartConnector">
              <a:avLst/>
            </a:prstGeom>
            <a:solidFill>
              <a:srgbClr val="6EB66E"/>
            </a:solidFill>
            <a:ln w="12700" algn="ctr">
              <a:solidFill>
                <a:schemeClr val="bg2"/>
              </a:solidFill>
              <a:round/>
              <a:headEnd/>
              <a:tailEnd/>
            </a:ln>
          </p:spPr>
          <p:txBody>
            <a:bodyPr lIns="0" tIns="0" rIns="0" bIns="0" anchor="ctr"/>
            <a:lstStyle/>
            <a:p>
              <a:pPr defTabSz="762000"/>
              <a:endParaRPr lang="el-GR" sz="1200"/>
            </a:p>
          </p:txBody>
        </p:sp>
        <p:sp>
          <p:nvSpPr>
            <p:cNvPr id="28" name="Plus 27"/>
            <p:cNvSpPr/>
            <p:nvPr/>
          </p:nvSpPr>
          <p:spPr bwMode="auto">
            <a:xfrm>
              <a:off x="-1076874" y="2223263"/>
              <a:ext cx="180021" cy="179226"/>
            </a:xfrm>
            <a:prstGeom prst="mathPlus">
              <a:avLst/>
            </a:prstGeom>
            <a:solidFill>
              <a:schemeClr val="bg1"/>
            </a:solidFill>
            <a:ln w="12700" cap="flat" cmpd="sng" algn="ctr">
              <a:solidFill>
                <a:schemeClr val="bg2"/>
              </a:solidFill>
              <a:prstDash val="solid"/>
              <a:round/>
              <a:headEnd type="none" w="med" len="med"/>
              <a:tailEnd type="none" w="med" len="med"/>
            </a:ln>
            <a:effectLst/>
          </p:spPr>
          <p:txBody>
            <a:bodyPr lIns="0" tIns="0" rIns="0" bIns="0" anchor="ctr"/>
            <a:lstStyle/>
            <a:p>
              <a:pPr defTabSz="762000">
                <a:defRPr/>
              </a:pPr>
              <a:endParaRPr lang="el-GR" sz="1200">
                <a:ea typeface="ＭＳ Ｐゴシック" charset="-128"/>
              </a:endParaRPr>
            </a:p>
          </p:txBody>
        </p:sp>
      </p:grpSp>
      <p:grpSp>
        <p:nvGrpSpPr>
          <p:cNvPr id="17424" name="Group 28"/>
          <p:cNvGrpSpPr>
            <a:grpSpLocks/>
          </p:cNvGrpSpPr>
          <p:nvPr/>
        </p:nvGrpSpPr>
        <p:grpSpPr bwMode="auto">
          <a:xfrm>
            <a:off x="4487863" y="4691063"/>
            <a:ext cx="358775" cy="360362"/>
            <a:chOff x="-1167680" y="2132856"/>
            <a:chExt cx="360040" cy="360040"/>
          </a:xfrm>
        </p:grpSpPr>
        <p:sp>
          <p:nvSpPr>
            <p:cNvPr id="17436" name="Flowchart: Connector 29"/>
            <p:cNvSpPr>
              <a:spLocks noChangeArrowheads="1"/>
            </p:cNvSpPr>
            <p:nvPr/>
          </p:nvSpPr>
          <p:spPr bwMode="auto">
            <a:xfrm>
              <a:off x="-1167680" y="2132856"/>
              <a:ext cx="360040" cy="360040"/>
            </a:xfrm>
            <a:prstGeom prst="flowChartConnector">
              <a:avLst/>
            </a:prstGeom>
            <a:solidFill>
              <a:srgbClr val="6EB66E"/>
            </a:solidFill>
            <a:ln w="12700" algn="ctr">
              <a:solidFill>
                <a:schemeClr val="bg2"/>
              </a:solidFill>
              <a:round/>
              <a:headEnd/>
              <a:tailEnd/>
            </a:ln>
          </p:spPr>
          <p:txBody>
            <a:bodyPr lIns="0" tIns="0" rIns="0" bIns="0" anchor="ctr"/>
            <a:lstStyle/>
            <a:p>
              <a:pPr defTabSz="762000"/>
              <a:endParaRPr lang="el-GR" sz="1200"/>
            </a:p>
          </p:txBody>
        </p:sp>
        <p:sp>
          <p:nvSpPr>
            <p:cNvPr id="31" name="Plus 30"/>
            <p:cNvSpPr/>
            <p:nvPr/>
          </p:nvSpPr>
          <p:spPr bwMode="auto">
            <a:xfrm>
              <a:off x="-1076874" y="2223262"/>
              <a:ext cx="180021" cy="179228"/>
            </a:xfrm>
            <a:prstGeom prst="mathPlus">
              <a:avLst/>
            </a:prstGeom>
            <a:solidFill>
              <a:schemeClr val="bg1"/>
            </a:solidFill>
            <a:ln w="12700" cap="flat" cmpd="sng" algn="ctr">
              <a:solidFill>
                <a:schemeClr val="bg2"/>
              </a:solidFill>
              <a:prstDash val="solid"/>
              <a:round/>
              <a:headEnd type="none" w="med" len="med"/>
              <a:tailEnd type="none" w="med" len="med"/>
            </a:ln>
            <a:effectLst/>
          </p:spPr>
          <p:txBody>
            <a:bodyPr lIns="0" tIns="0" rIns="0" bIns="0" anchor="ctr"/>
            <a:lstStyle/>
            <a:p>
              <a:pPr defTabSz="762000">
                <a:defRPr/>
              </a:pPr>
              <a:endParaRPr lang="el-GR" sz="1200">
                <a:ea typeface="ＭＳ Ｐゴシック" charset="-128"/>
              </a:endParaRPr>
            </a:p>
          </p:txBody>
        </p:sp>
      </p:grpSp>
      <p:grpSp>
        <p:nvGrpSpPr>
          <p:cNvPr id="17425" name="Group 31"/>
          <p:cNvGrpSpPr>
            <a:grpSpLocks/>
          </p:cNvGrpSpPr>
          <p:nvPr/>
        </p:nvGrpSpPr>
        <p:grpSpPr bwMode="auto">
          <a:xfrm>
            <a:off x="4487863" y="5195888"/>
            <a:ext cx="358775" cy="360362"/>
            <a:chOff x="-1167680" y="2132856"/>
            <a:chExt cx="360040" cy="360040"/>
          </a:xfrm>
        </p:grpSpPr>
        <p:sp>
          <p:nvSpPr>
            <p:cNvPr id="17434" name="Flowchart: Connector 32"/>
            <p:cNvSpPr>
              <a:spLocks noChangeArrowheads="1"/>
            </p:cNvSpPr>
            <p:nvPr/>
          </p:nvSpPr>
          <p:spPr bwMode="auto">
            <a:xfrm>
              <a:off x="-1167680" y="2132856"/>
              <a:ext cx="360040" cy="360040"/>
            </a:xfrm>
            <a:prstGeom prst="flowChartConnector">
              <a:avLst/>
            </a:prstGeom>
            <a:solidFill>
              <a:srgbClr val="6EB66E"/>
            </a:solidFill>
            <a:ln w="12700" algn="ctr">
              <a:solidFill>
                <a:schemeClr val="bg2"/>
              </a:solidFill>
              <a:round/>
              <a:headEnd/>
              <a:tailEnd/>
            </a:ln>
          </p:spPr>
          <p:txBody>
            <a:bodyPr lIns="0" tIns="0" rIns="0" bIns="0" anchor="ctr"/>
            <a:lstStyle/>
            <a:p>
              <a:pPr defTabSz="762000"/>
              <a:endParaRPr lang="el-GR" sz="1200"/>
            </a:p>
          </p:txBody>
        </p:sp>
        <p:sp>
          <p:nvSpPr>
            <p:cNvPr id="34" name="Plus 33"/>
            <p:cNvSpPr/>
            <p:nvPr/>
          </p:nvSpPr>
          <p:spPr bwMode="auto">
            <a:xfrm>
              <a:off x="-1076874" y="2223262"/>
              <a:ext cx="180021" cy="179228"/>
            </a:xfrm>
            <a:prstGeom prst="mathPlus">
              <a:avLst/>
            </a:prstGeom>
            <a:solidFill>
              <a:schemeClr val="bg1"/>
            </a:solidFill>
            <a:ln w="12700" cap="flat" cmpd="sng" algn="ctr">
              <a:solidFill>
                <a:schemeClr val="bg2"/>
              </a:solidFill>
              <a:prstDash val="solid"/>
              <a:round/>
              <a:headEnd type="none" w="med" len="med"/>
              <a:tailEnd type="none" w="med" len="med"/>
            </a:ln>
            <a:effectLst/>
          </p:spPr>
          <p:txBody>
            <a:bodyPr lIns="0" tIns="0" rIns="0" bIns="0" anchor="ctr"/>
            <a:lstStyle/>
            <a:p>
              <a:pPr defTabSz="762000">
                <a:defRPr/>
              </a:pPr>
              <a:endParaRPr lang="el-GR" sz="1200">
                <a:ea typeface="ＭＳ Ｐゴシック" charset="-128"/>
              </a:endParaRPr>
            </a:p>
          </p:txBody>
        </p:sp>
      </p:grpSp>
      <p:grpSp>
        <p:nvGrpSpPr>
          <p:cNvPr id="17426" name="Group 34"/>
          <p:cNvGrpSpPr>
            <a:grpSpLocks/>
          </p:cNvGrpSpPr>
          <p:nvPr/>
        </p:nvGrpSpPr>
        <p:grpSpPr bwMode="auto">
          <a:xfrm>
            <a:off x="4487863" y="5661025"/>
            <a:ext cx="358775" cy="360363"/>
            <a:chOff x="-1311696" y="1702825"/>
            <a:chExt cx="360040" cy="360040"/>
          </a:xfrm>
        </p:grpSpPr>
        <p:sp>
          <p:nvSpPr>
            <p:cNvPr id="17432" name="Flowchart: Connector 35"/>
            <p:cNvSpPr>
              <a:spLocks noChangeArrowheads="1"/>
            </p:cNvSpPr>
            <p:nvPr/>
          </p:nvSpPr>
          <p:spPr bwMode="auto">
            <a:xfrm>
              <a:off x="-1311696" y="1702825"/>
              <a:ext cx="360040" cy="360040"/>
            </a:xfrm>
            <a:prstGeom prst="flowChartConnector">
              <a:avLst/>
            </a:prstGeom>
            <a:solidFill>
              <a:srgbClr val="FF0000"/>
            </a:solidFill>
            <a:ln w="12700" algn="ctr">
              <a:solidFill>
                <a:schemeClr val="bg2"/>
              </a:solidFill>
              <a:round/>
              <a:headEnd/>
              <a:tailEnd/>
            </a:ln>
          </p:spPr>
          <p:txBody>
            <a:bodyPr lIns="0" tIns="0" rIns="0" bIns="0" anchor="ctr"/>
            <a:lstStyle/>
            <a:p>
              <a:pPr defTabSz="762000"/>
              <a:endParaRPr lang="el-GR" sz="1200"/>
            </a:p>
          </p:txBody>
        </p:sp>
        <p:sp>
          <p:nvSpPr>
            <p:cNvPr id="37" name="Minus 36"/>
            <p:cNvSpPr/>
            <p:nvPr/>
          </p:nvSpPr>
          <p:spPr bwMode="auto">
            <a:xfrm>
              <a:off x="-1220890" y="1793232"/>
              <a:ext cx="180021" cy="179226"/>
            </a:xfrm>
            <a:prstGeom prst="mathMinus">
              <a:avLst/>
            </a:prstGeom>
            <a:solidFill>
              <a:schemeClr val="bg1"/>
            </a:solidFill>
            <a:ln w="12700" cap="flat" cmpd="sng" algn="ctr">
              <a:solidFill>
                <a:schemeClr val="bg2"/>
              </a:solidFill>
              <a:prstDash val="solid"/>
              <a:round/>
              <a:headEnd type="none" w="med" len="med"/>
              <a:tailEnd type="none" w="med" len="med"/>
            </a:ln>
            <a:effectLst/>
          </p:spPr>
          <p:txBody>
            <a:bodyPr lIns="0" tIns="0" rIns="0" bIns="0" anchor="ctr"/>
            <a:lstStyle/>
            <a:p>
              <a:pPr defTabSz="762000">
                <a:defRPr/>
              </a:pPr>
              <a:endParaRPr lang="el-GR" sz="1200">
                <a:ea typeface="ＭＳ Ｐゴシック" charset="-128"/>
              </a:endParaRPr>
            </a:p>
          </p:txBody>
        </p:sp>
      </p:grpSp>
      <p:sp>
        <p:nvSpPr>
          <p:cNvPr id="2" name="TextBox 1"/>
          <p:cNvSpPr txBox="1"/>
          <p:nvPr/>
        </p:nvSpPr>
        <p:spPr>
          <a:xfrm>
            <a:off x="365125" y="2636838"/>
            <a:ext cx="3724275" cy="1384300"/>
          </a:xfrm>
          <a:prstGeom prst="rect">
            <a:avLst/>
          </a:prstGeom>
          <a:solidFill>
            <a:srgbClr val="CCFF66"/>
          </a:solidFill>
          <a:ln>
            <a:solidFill>
              <a:schemeClr val="tx1"/>
            </a:solidFill>
          </a:ln>
        </p:spPr>
        <p:txBody>
          <a:bodyPr>
            <a:spAutoFit/>
          </a:bodyPr>
          <a:lstStyle/>
          <a:p>
            <a:pPr algn="l">
              <a:defRPr/>
            </a:pPr>
            <a:r>
              <a:rPr lang="el-GR" sz="1200" dirty="0">
                <a:solidFill>
                  <a:schemeClr val="tx1"/>
                </a:solidFill>
              </a:rPr>
              <a:t>Κριτήρια επιλογής υποψηφίων επιχειρήσεων για χρηματοδότηση από </a:t>
            </a:r>
            <a:r>
              <a:rPr lang="en-US" sz="1200" dirty="0">
                <a:solidFill>
                  <a:schemeClr val="tx1"/>
                </a:solidFill>
              </a:rPr>
              <a:t>VC</a:t>
            </a:r>
            <a:r>
              <a:rPr lang="el-GR" sz="1200" dirty="0">
                <a:solidFill>
                  <a:schemeClr val="tx1"/>
                </a:solidFill>
              </a:rPr>
              <a:t>:</a:t>
            </a:r>
          </a:p>
          <a:p>
            <a:pPr marL="171450" indent="-171450" algn="l">
              <a:buFont typeface="Wingdings" pitchFamily="2" charset="2"/>
              <a:buChar char="ü"/>
              <a:defRPr/>
            </a:pPr>
            <a:r>
              <a:rPr lang="el-GR" sz="1200" b="0" dirty="0">
                <a:solidFill>
                  <a:schemeClr val="tx1"/>
                </a:solidFill>
              </a:rPr>
              <a:t>Καινοτόμες, δυναμικές επιχειρήσεις: </a:t>
            </a:r>
          </a:p>
          <a:p>
            <a:pPr marL="171450" indent="-171450" algn="l">
              <a:buFont typeface="Wingdings" pitchFamily="2" charset="2"/>
              <a:buChar char="ü"/>
              <a:defRPr/>
            </a:pPr>
            <a:r>
              <a:rPr lang="el-GR" sz="1200" b="0" dirty="0">
                <a:solidFill>
                  <a:schemeClr val="tx1"/>
                </a:solidFill>
              </a:rPr>
              <a:t>Ικανή διοίκηση</a:t>
            </a:r>
          </a:p>
          <a:p>
            <a:pPr marL="171450" indent="-171450" algn="l">
              <a:buFont typeface="Wingdings" pitchFamily="2" charset="2"/>
              <a:buChar char="ü"/>
              <a:defRPr/>
            </a:pPr>
            <a:r>
              <a:rPr lang="el-GR" sz="1200" b="0" dirty="0">
                <a:solidFill>
                  <a:schemeClr val="tx1"/>
                </a:solidFill>
              </a:rPr>
              <a:t>Εταιρική διακυβέρνηση και δομή</a:t>
            </a:r>
          </a:p>
          <a:p>
            <a:pPr marL="171450" indent="-171450" algn="l">
              <a:buFont typeface="Wingdings" pitchFamily="2" charset="2"/>
              <a:buChar char="ü"/>
              <a:defRPr/>
            </a:pPr>
            <a:r>
              <a:rPr lang="el-GR" sz="1200" b="0" dirty="0">
                <a:solidFill>
                  <a:schemeClr val="tx1"/>
                </a:solidFill>
              </a:rPr>
              <a:t>Κατάλληλη δομή επένδυσης</a:t>
            </a:r>
          </a:p>
          <a:p>
            <a:pPr marL="171450" indent="-171450" algn="l">
              <a:buFont typeface="Wingdings" pitchFamily="2" charset="2"/>
              <a:buChar char="ü"/>
              <a:defRPr/>
            </a:pPr>
            <a:r>
              <a:rPr lang="el-GR" sz="1200" b="0" dirty="0">
                <a:solidFill>
                  <a:schemeClr val="tx1"/>
                </a:solidFill>
              </a:rPr>
              <a:t>Προοπτικές ρευστοποίησης</a:t>
            </a:r>
          </a:p>
        </p:txBody>
      </p:sp>
      <p:grpSp>
        <p:nvGrpSpPr>
          <p:cNvPr id="44" name="Group 31"/>
          <p:cNvGrpSpPr>
            <a:grpSpLocks/>
          </p:cNvGrpSpPr>
          <p:nvPr/>
        </p:nvGrpSpPr>
        <p:grpSpPr bwMode="auto">
          <a:xfrm>
            <a:off x="6980238" y="227013"/>
            <a:ext cx="2678112" cy="495300"/>
            <a:chOff x="488950" y="722313"/>
            <a:chExt cx="8856538" cy="495300"/>
          </a:xfrm>
        </p:grpSpPr>
        <p:sp>
          <p:nvSpPr>
            <p:cNvPr id="45"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46"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4"/>
          <p:cNvGraphicFramePr>
            <a:graphicFrameLocks noGrp="1"/>
          </p:cNvGraphicFramePr>
          <p:nvPr>
            <p:extLst>
              <p:ext uri="{D42A27DB-BD31-4B8C-83A1-F6EECF244321}">
                <p14:modId xmlns:p14="http://schemas.microsoft.com/office/powerpoint/2010/main" val="3696276014"/>
              </p:ext>
            </p:extLst>
          </p:nvPr>
        </p:nvGraphicFramePr>
        <p:xfrm>
          <a:off x="382588" y="1600200"/>
          <a:ext cx="9142412" cy="4651378"/>
        </p:xfrm>
        <a:graphic>
          <a:graphicData uri="http://schemas.openxmlformats.org/drawingml/2006/table">
            <a:tbl>
              <a:tblPr/>
              <a:tblGrid>
                <a:gridCol w="608012"/>
                <a:gridCol w="8534400"/>
              </a:tblGrid>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kern="1200" cap="none" normalizeH="0" baseline="0" dirty="0" smtClean="0">
                          <a:ln>
                            <a:noFill/>
                          </a:ln>
                          <a:solidFill>
                            <a:schemeClr val="tx1"/>
                          </a:solidFill>
                          <a:effectLst/>
                          <a:latin typeface="Arial" charset="0"/>
                          <a:ea typeface="ＭＳ Ｐゴシック" charset="-128"/>
                          <a:cs typeface="+mn-cs"/>
                        </a:rPr>
                        <a:t>Η ανάγκη χρηματοδότησης στις σύγχρονες επιχειρήσεις</a:t>
                      </a:r>
                      <a:endParaRPr kumimoji="0" lang="de-DE" sz="1400" b="1" i="0" u="none" strike="noStrike" kern="1200" cap="none" normalizeH="0" baseline="0" dirty="0" smtClean="0">
                        <a:ln>
                          <a:noFill/>
                        </a:ln>
                        <a:solidFill>
                          <a:schemeClr val="tx1"/>
                        </a:solidFill>
                        <a:effectLst/>
                        <a:latin typeface="Arial" charset="0"/>
                        <a:ea typeface="ＭＳ Ｐゴシック" charset="-128"/>
                        <a:cs typeface="+mn-cs"/>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Είδη χρηματοδότησης</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1</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smtClean="0">
                          <a:ln>
                            <a:noFill/>
                          </a:ln>
                          <a:solidFill>
                            <a:schemeClr val="tx1"/>
                          </a:solidFill>
                          <a:effectLst/>
                          <a:latin typeface="Arial" charset="0"/>
                          <a:ea typeface="ＭＳ Ｐゴシック" charset="-128"/>
                        </a:rPr>
                        <a:t>Factoring (</a:t>
                      </a:r>
                      <a:r>
                        <a:rPr kumimoji="0" lang="el-GR" sz="1400" b="0" i="0" u="none" strike="noStrike" cap="none" normalizeH="0" baseline="0" dirty="0" smtClean="0">
                          <a:ln>
                            <a:noFill/>
                          </a:ln>
                          <a:solidFill>
                            <a:schemeClr val="tx1"/>
                          </a:solidFill>
                          <a:effectLst/>
                          <a:latin typeface="Arial" charset="0"/>
                          <a:ea typeface="ＭＳ Ｐゴシック" charset="-128"/>
                        </a:rPr>
                        <a:t>Πρακτόρευση Απαιτήσεων)</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1963">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2</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err="1" smtClean="0">
                          <a:ln>
                            <a:noFill/>
                          </a:ln>
                          <a:solidFill>
                            <a:schemeClr val="tx1"/>
                          </a:solidFill>
                          <a:effectLst/>
                          <a:latin typeface="Arial" charset="0"/>
                          <a:ea typeface="ＭＳ Ｐゴシック" charset="-128"/>
                        </a:rPr>
                        <a:t>Seed</a:t>
                      </a:r>
                      <a:r>
                        <a:rPr kumimoji="0" lang="de-DE" sz="1400" b="0" i="0" u="none" strike="noStrike" cap="none" normalizeH="0" baseline="0" dirty="0" smtClean="0">
                          <a:ln>
                            <a:noFill/>
                          </a:ln>
                          <a:solidFill>
                            <a:schemeClr val="tx1"/>
                          </a:solidFill>
                          <a:effectLst/>
                          <a:latin typeface="Arial" charset="0"/>
                          <a:ea typeface="ＭＳ Ｐゴシック" charset="-128"/>
                        </a:rPr>
                        <a:t> Capital (</a:t>
                      </a:r>
                      <a:r>
                        <a:rPr kumimoji="0" lang="el-GR" sz="1400" b="0" i="0" u="none" strike="noStrike" cap="none" normalizeH="0" baseline="0" dirty="0" smtClean="0">
                          <a:ln>
                            <a:noFill/>
                          </a:ln>
                          <a:solidFill>
                            <a:schemeClr val="tx1"/>
                          </a:solidFill>
                          <a:effectLst/>
                          <a:latin typeface="Arial" charset="0"/>
                          <a:ea typeface="ＭＳ Ｐゴシック" charset="-128"/>
                        </a:rPr>
                        <a:t>Κεφάλαιο Σποράς)</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3</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Θερμοκοιτίδες Επιχειρήσεων</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4</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Crowdfunding</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5</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Ίδια Κεφάλαια </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3550">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6</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Δανεισμός</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solidFill>
                      <a:schemeClr val="bg1">
                        <a:lumMod val="75000"/>
                      </a:schemeClr>
                    </a:solidFill>
                  </a:tcPr>
                </a:tc>
              </a:tr>
              <a:tr h="465138">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7</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Επιχορήγηση</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Μελέτη περίπτωσης</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bl>
          </a:graphicData>
        </a:graphic>
      </p:graphicFrame>
      <p:sp>
        <p:nvSpPr>
          <p:cNvPr id="11266" name="Rectangle 2"/>
          <p:cNvSpPr>
            <a:spLocks noGrp="1" noChangeArrowheads="1"/>
          </p:cNvSpPr>
          <p:nvPr>
            <p:ph type="title" idx="4294967295"/>
          </p:nvPr>
        </p:nvSpPr>
        <p:spPr/>
        <p:txBody>
          <a:bodyPr/>
          <a:lstStyle/>
          <a:p>
            <a:pPr eaLnBrk="1" hangingPunct="1"/>
            <a:r>
              <a:rPr lang="el-GR" smtClean="0"/>
              <a:t>Περιεχόμενα Παρουσίασης</a:t>
            </a:r>
            <a:endParaRPr lang="de-DE" smtClean="0"/>
          </a:p>
        </p:txBody>
      </p:sp>
      <p:pic>
        <p:nvPicPr>
          <p:cNvPr id="11283" name="Picture 60" descr="j04339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8264">
            <a:off x="6872288" y="27559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02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81013" y="246063"/>
            <a:ext cx="9151937" cy="492125"/>
          </a:xfrm>
        </p:spPr>
        <p:txBody>
          <a:bodyPr/>
          <a:lstStyle/>
          <a:p>
            <a:r>
              <a:rPr lang="el-GR" dirty="0" smtClean="0"/>
              <a:t>Είδη χρηματοδότησης</a:t>
            </a:r>
            <a:br>
              <a:rPr lang="el-GR" dirty="0" smtClean="0"/>
            </a:br>
            <a:r>
              <a:rPr lang="en-US" b="0" dirty="0"/>
              <a:t>6</a:t>
            </a:r>
            <a:r>
              <a:rPr lang="el-GR" b="0" dirty="0" smtClean="0"/>
              <a:t>. Δανεισμός - Έκδοση Ομολόγου</a:t>
            </a:r>
          </a:p>
        </p:txBody>
      </p:sp>
      <p:sp>
        <p:nvSpPr>
          <p:cNvPr id="4" name="TextBox 3"/>
          <p:cNvSpPr txBox="1"/>
          <p:nvPr/>
        </p:nvSpPr>
        <p:spPr>
          <a:xfrm>
            <a:off x="365125" y="908050"/>
            <a:ext cx="9340850" cy="12001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a:defRPr/>
            </a:pPr>
            <a:r>
              <a:rPr lang="el-GR" sz="1200" b="0" dirty="0"/>
              <a:t>Ένα </a:t>
            </a:r>
            <a:r>
              <a:rPr lang="el-GR" sz="1200" dirty="0"/>
              <a:t>ομόλογο</a:t>
            </a:r>
            <a:r>
              <a:rPr lang="el-GR" sz="1200" b="0" dirty="0"/>
              <a:t> είναι ένα χρεόγραφο, για το οποίο ο εκδότης έχει την υποχρέωση να καταβάλει, στη λήξη της σύμβασης, την ονομαστική αξία αυτού και στην περίπτωση των ομολόγων με κουπόνι, σε τακτά προκαθορισμένα διαστήματα ποσό χρημάτων (το κουπόνι). Η έκδοση ενός ομολόγου μπορεί να συνοδεύεται με όρους, όπως η υποχρέωση για τον εκδότη να παρέχει ορισμένες πληροφορίες στον κάτοχο ομολόγων ή άλλοι περιορισμοί στη συμπεριφορά του εκδότη. Τα ομόλογα εκδίδονται γενικώς για ένα καθορισμένης διάρκειας χρονικό διάστημα (η λεγόμενη ωριμότητα) το οποίο μπορεί να ποικίλει από 3 έως 20 έτη. Τα ομόλογα είναι διαπραγματεύσιμοι στη δευτερογενή αγορά τίτλοι και η τρέχουσα τιμή πώλησής τους εξαρτάται από το τρέχον επιτόκιο της αγοράς.</a:t>
            </a:r>
            <a:endParaRPr lang="el-GR" sz="1200" b="0" dirty="0">
              <a:solidFill>
                <a:schemeClr val="tx1"/>
              </a:solidFill>
            </a:endParaRPr>
          </a:p>
        </p:txBody>
      </p:sp>
      <p:sp>
        <p:nvSpPr>
          <p:cNvPr id="5" name="TextBox 4"/>
          <p:cNvSpPr txBox="1"/>
          <p:nvPr/>
        </p:nvSpPr>
        <p:spPr>
          <a:xfrm>
            <a:off x="371475" y="2216150"/>
            <a:ext cx="9334500" cy="276225"/>
          </a:xfrm>
          <a:prstGeom prst="rect">
            <a:avLst/>
          </a:prstGeom>
          <a:solidFill>
            <a:srgbClr val="990000"/>
          </a:solidFill>
          <a:ln>
            <a:solidFill>
              <a:schemeClr val="bg1">
                <a:lumMod val="50000"/>
              </a:schemeClr>
            </a:solidFill>
          </a:ln>
        </p:spPr>
        <p:txBody>
          <a:bodyPr>
            <a:spAutoFit/>
          </a:bodyPr>
          <a:lstStyle/>
          <a:p>
            <a:pPr>
              <a:defRPr/>
            </a:pPr>
            <a:r>
              <a:rPr lang="el-GR" sz="1200" dirty="0">
                <a:ea typeface="ＭＳ Ｐゴシック" charset="-128"/>
              </a:rPr>
              <a:t>Χαρακτηριστικά ομολογιακών δανείων</a:t>
            </a:r>
            <a:r>
              <a:rPr lang="en-US" sz="1200" dirty="0">
                <a:ea typeface="ＭＳ Ｐゴシック" charset="-128"/>
              </a:rPr>
              <a:t>:</a:t>
            </a:r>
            <a:endParaRPr lang="el-GR" sz="1200" b="0" dirty="0">
              <a:ea typeface="ＭＳ Ｐゴシック" charset="-128"/>
            </a:endParaRPr>
          </a:p>
        </p:txBody>
      </p:sp>
      <p:sp>
        <p:nvSpPr>
          <p:cNvPr id="6" name="TextBox 5"/>
          <p:cNvSpPr txBox="1"/>
          <p:nvPr/>
        </p:nvSpPr>
        <p:spPr>
          <a:xfrm>
            <a:off x="365126" y="2564904"/>
            <a:ext cx="9340850" cy="3170092"/>
          </a:xfrm>
          <a:prstGeom prst="rect">
            <a:avLst/>
          </a:prstGeom>
        </p:spPr>
        <p:style>
          <a:lnRef idx="2">
            <a:schemeClr val="dk1"/>
          </a:lnRef>
          <a:fillRef idx="1">
            <a:schemeClr val="lt1"/>
          </a:fillRef>
          <a:effectRef idx="0">
            <a:schemeClr val="dk1"/>
          </a:effectRef>
          <a:fontRef idx="minor">
            <a:schemeClr val="dk1"/>
          </a:fontRef>
        </p:style>
        <p:txBody>
          <a:bodyPr numCol="3"/>
          <a:lstStyle/>
          <a:p>
            <a:pPr marL="171450" indent="-171450" algn="just">
              <a:buFont typeface="Wingdings" pitchFamily="2" charset="2"/>
              <a:buChar char="ü"/>
              <a:defRPr/>
            </a:pPr>
            <a:r>
              <a:rPr lang="el-GR" sz="1200" dirty="0"/>
              <a:t>Ονομαστική Αξία (Face Value): </a:t>
            </a:r>
            <a:r>
              <a:rPr lang="el-GR" sz="1200" b="0" dirty="0"/>
              <a:t>είναι το αρχικό ποσό έκδοσης του χρεογράφου το οποίο ο εκδότης υπόσχεται να αποπληρώσει στην ημερομηνία λήξης του ομολόγου.</a:t>
            </a:r>
          </a:p>
          <a:p>
            <a:pPr marL="171450" indent="-171450" algn="just">
              <a:buFont typeface="Wingdings" pitchFamily="2" charset="2"/>
              <a:buChar char="ü"/>
              <a:defRPr/>
            </a:pPr>
            <a:r>
              <a:rPr lang="el-GR" sz="1200" dirty="0"/>
              <a:t>Τιμή (Price): </a:t>
            </a:r>
            <a:r>
              <a:rPr lang="el-GR" sz="1200" b="0" dirty="0"/>
              <a:t>Η τιμή του ομολόγου ορίζεται με βάση το εκατό, που αντιστοιχεί στην ονομαστική του αξία. Όταν η τιμή του ομολόγου είναι υψηλότερη από την ονομαστική του αξία, δηλαδή υπέρ το άρτιο, το ομόλογο διαπραγματεύεται με ανατίμηση. Όταν η τιμή του ομολόγου είναι χαμηλότερη από την ονομαστική του αξία, δηλαδή υπό το άρτιο, το ομόλογο διαπραγματεύεται με έκπτωση</a:t>
            </a:r>
          </a:p>
          <a:p>
            <a:pPr marL="171450" indent="-171450" algn="just">
              <a:buFont typeface="Wingdings" pitchFamily="2" charset="2"/>
              <a:buChar char="ü"/>
              <a:defRPr/>
            </a:pPr>
            <a:r>
              <a:rPr lang="el-GR" sz="1200" dirty="0"/>
              <a:t>Επιτόκιο/ Τοκομερίδιο έκδοσης: </a:t>
            </a:r>
            <a:r>
              <a:rPr lang="el-GR" sz="1200" b="0" dirty="0"/>
              <a:t>Είναι το επιτόκιο βάσει του οποίου υπολογίζονται οι τόκοι του ομολόγου σε μια συγκεκριμένη χρονική περίοδο (συνήθως μήνας, τρίμηνο, εξάμηνο, ή έτος) και εκφράζεται ως ποσοστό επί τοις 100, επάνω στην ονομαστική αξία του ομολόγου. Το κουπόνι, το οποίο ορίζεται κατά την έκδοση του ομολόγου, μπορεί να είναι σταθερό ή κυμαινόμενο.</a:t>
            </a:r>
          </a:p>
          <a:p>
            <a:pPr marL="171450" indent="-171450" algn="just">
              <a:buFont typeface="Wingdings" pitchFamily="2" charset="2"/>
              <a:buChar char="ü"/>
              <a:defRPr/>
            </a:pPr>
            <a:r>
              <a:rPr lang="el-GR" sz="1200" dirty="0"/>
              <a:t>Επιτόκιο Έκδοσης (coupon rate): </a:t>
            </a:r>
            <a:r>
              <a:rPr lang="el-GR" sz="1200" b="0" dirty="0"/>
              <a:t>Υπάρχουν ομόλογα σταθερού επιτοκίου (fixed rate bond), δηλαδή ομόλογα που πληρώνουν το ίδιο τοκομερίδιο σε όλη την διάρκεια της ζωής τους, και ομόλογα μεταβλητού ή κυμαινόμενου επιτοκίου (adjustable, variable rate bond), δηλαδή ομόλογα των οποίων το επιτόκιο μεταβάλλεται κατά την διάρκεια της ζωής τους σύμφωνα με κάποιο άλλο βασικό επιτόκιο.</a:t>
            </a:r>
          </a:p>
          <a:p>
            <a:pPr marL="171450" indent="-171450" algn="just">
              <a:buFont typeface="Wingdings" pitchFamily="2" charset="2"/>
              <a:buChar char="ü"/>
              <a:defRPr/>
            </a:pPr>
            <a:r>
              <a:rPr lang="el-GR" sz="1200" dirty="0"/>
              <a:t>Συχνότητα τοκομεριδίου (coupon frequency) </a:t>
            </a:r>
            <a:r>
              <a:rPr lang="el-GR" sz="1200" b="0" dirty="0"/>
              <a:t>Τα τοκομερίδια καθορίζονται από το επιτόκιο έκδοσης και η συχνότητα πληρωμής τους διαφέρει από έκδοση σε έκδοση. Παράδειγμα: Τα τοκομερίδια σε κρατικά ομόλογα συνήθως πληρώνονται μία φορά τον χρόνο, εκτός των τοκομεριδίων ομολογιών Η.Π.Α. που η πληρωμή γίνεται δύο φορές το χρόνο.</a:t>
            </a:r>
          </a:p>
          <a:p>
            <a:pPr algn="just">
              <a:defRPr/>
            </a:pPr>
            <a:endParaRPr lang="el-GR" sz="1200" b="0" dirty="0">
              <a:solidFill>
                <a:schemeClr val="tx1"/>
              </a:solidFill>
            </a:endParaRPr>
          </a:p>
        </p:txBody>
      </p:sp>
      <p:grpSp>
        <p:nvGrpSpPr>
          <p:cNvPr id="19462" name="Group 6"/>
          <p:cNvGrpSpPr>
            <a:grpSpLocks/>
          </p:cNvGrpSpPr>
          <p:nvPr/>
        </p:nvGrpSpPr>
        <p:grpSpPr bwMode="auto">
          <a:xfrm>
            <a:off x="6980238" y="227013"/>
            <a:ext cx="2678112" cy="495300"/>
            <a:chOff x="488950" y="722313"/>
            <a:chExt cx="8856538" cy="495300"/>
          </a:xfrm>
        </p:grpSpPr>
        <p:sp>
          <p:nvSpPr>
            <p:cNvPr id="19464"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19465"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
        <p:nvSpPr>
          <p:cNvPr id="10" name="TextBox 9"/>
          <p:cNvSpPr txBox="1"/>
          <p:nvPr/>
        </p:nvSpPr>
        <p:spPr>
          <a:xfrm>
            <a:off x="365125" y="5807075"/>
            <a:ext cx="9340850" cy="646113"/>
          </a:xfrm>
          <a:prstGeom prst="rect">
            <a:avLst/>
          </a:prstGeom>
          <a:solidFill>
            <a:srgbClr val="FF9999"/>
          </a:solidFill>
          <a:ln>
            <a:solidFill>
              <a:schemeClr val="bg1">
                <a:lumMod val="50000"/>
              </a:schemeClr>
            </a:solidFill>
          </a:ln>
        </p:spPr>
        <p:txBody>
          <a:bodyPr>
            <a:spAutoFit/>
          </a:bodyPr>
          <a:lstStyle>
            <a:defPPr>
              <a:defRPr lang="en-GB"/>
            </a:defPPr>
            <a:lvl1pPr algn="l">
              <a:defRPr sz="1200">
                <a:solidFill>
                  <a:schemeClr val="tx1"/>
                </a:solidFill>
                <a:ea typeface="ＭＳ Ｐゴシック" charset="-128"/>
              </a:defRPr>
            </a:lvl1pPr>
          </a:lstStyle>
          <a:p>
            <a:pPr marL="171450" indent="-171450">
              <a:buFont typeface="Wingdings" pitchFamily="2" charset="2"/>
              <a:buChar char="Ø"/>
              <a:defRPr/>
            </a:pPr>
            <a:r>
              <a:rPr lang="el-GR" b="0" dirty="0" smtClean="0"/>
              <a:t>Η έκδοση ομολόγων και το ύψος της χρηματοδότησης που τελικά η επιχείρηση θα λάβει από αυτό εξαρτάται από την ανταπόκριση που θα βρει στην αγορά, κάτι που σημαίνει ότι αποτελεί ενδεδειγμένο τρόπο χρηματοδότησης για </a:t>
            </a:r>
            <a:r>
              <a:rPr lang="el-GR" dirty="0" smtClean="0"/>
              <a:t>μεγάλες</a:t>
            </a:r>
            <a:r>
              <a:rPr lang="el-GR" b="0" dirty="0" smtClean="0"/>
              <a:t>, </a:t>
            </a:r>
            <a:r>
              <a:rPr lang="el-GR" dirty="0" smtClean="0"/>
              <a:t>καταξιωμένες</a:t>
            </a:r>
            <a:r>
              <a:rPr lang="el-GR" b="0" dirty="0" smtClean="0"/>
              <a:t>, </a:t>
            </a:r>
            <a:r>
              <a:rPr lang="el-GR" dirty="0" smtClean="0"/>
              <a:t>αξιόπιστες</a:t>
            </a:r>
            <a:r>
              <a:rPr lang="el-GR" b="0" dirty="0" smtClean="0"/>
              <a:t> και με </a:t>
            </a:r>
            <a:r>
              <a:rPr lang="el-GR" dirty="0" smtClean="0"/>
              <a:t>εγνωσμένο κύρος </a:t>
            </a:r>
            <a:r>
              <a:rPr lang="el-GR" b="0" dirty="0" smtClean="0"/>
              <a:t>επιχειρήσεις.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81013" y="246063"/>
            <a:ext cx="9151937" cy="492125"/>
          </a:xfrm>
        </p:spPr>
        <p:txBody>
          <a:bodyPr/>
          <a:lstStyle/>
          <a:p>
            <a:r>
              <a:rPr lang="el-GR" dirty="0" smtClean="0"/>
              <a:t>Είδη χρηματοδότησης</a:t>
            </a:r>
            <a:br>
              <a:rPr lang="el-GR" dirty="0" smtClean="0"/>
            </a:br>
            <a:r>
              <a:rPr lang="en-US" b="0" dirty="0"/>
              <a:t>6</a:t>
            </a:r>
            <a:r>
              <a:rPr lang="el-GR" b="0" dirty="0" smtClean="0"/>
              <a:t>. Δανεισμός - Τραπεζικός Δανεισμός</a:t>
            </a:r>
            <a:endParaRPr lang="el-GR" dirty="0" smtClean="0"/>
          </a:p>
        </p:txBody>
      </p:sp>
      <p:grpSp>
        <p:nvGrpSpPr>
          <p:cNvPr id="20483" name="Group 3"/>
          <p:cNvGrpSpPr>
            <a:grpSpLocks/>
          </p:cNvGrpSpPr>
          <p:nvPr/>
        </p:nvGrpSpPr>
        <p:grpSpPr bwMode="auto">
          <a:xfrm>
            <a:off x="6980238" y="227013"/>
            <a:ext cx="2678112" cy="495300"/>
            <a:chOff x="488950" y="722313"/>
            <a:chExt cx="8856538" cy="495300"/>
          </a:xfrm>
        </p:grpSpPr>
        <p:sp>
          <p:nvSpPr>
            <p:cNvPr id="20487"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20488"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
        <p:nvSpPr>
          <p:cNvPr id="7" name="TextBox 6"/>
          <p:cNvSpPr txBox="1"/>
          <p:nvPr/>
        </p:nvSpPr>
        <p:spPr>
          <a:xfrm>
            <a:off x="365125" y="869950"/>
            <a:ext cx="9340850" cy="83026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l">
              <a:defRPr/>
            </a:pPr>
            <a:r>
              <a:rPr lang="el-GR" sz="1200" b="0" dirty="0"/>
              <a:t>Με τον όρο </a:t>
            </a:r>
            <a:r>
              <a:rPr lang="el-GR" sz="1200" dirty="0"/>
              <a:t>τραπεζικό δάνειο </a:t>
            </a:r>
            <a:r>
              <a:rPr lang="el-GR" sz="1200" b="0" dirty="0"/>
              <a:t>περιγράφεται μία ετεροβαρής σύμβαση, ενοχική και διαρκής ανάμεσα σε μία επιχείρηση και ένα πιστωτικό ίδρυμα. Η συνομολόγησή της προκειμένου να είναι έγκυρη θα πρέπει τόσο τα συμβαλλόμενα μέρη όσο και το αντικείμενό της να πληρούν όλες τις προϋποθέσεις σύναψης δικαιοπραξίας. Όπως και όλα τα χρεόγραφα, το δάνειο συνεπάγεται την ανακατανομή των χρηματοοικονομικών στοιχείων του ενεργητικού κατά την πάροδο του χρόνου, μεταξύ του δανειστή και του οφειλέτη.</a:t>
            </a:r>
            <a:endParaRPr lang="el-GR" sz="1200" b="0" dirty="0">
              <a:solidFill>
                <a:schemeClr val="tx1"/>
              </a:solidFill>
            </a:endParaRPr>
          </a:p>
        </p:txBody>
      </p:sp>
      <p:sp>
        <p:nvSpPr>
          <p:cNvPr id="8" name="TextBox 7"/>
          <p:cNvSpPr txBox="1"/>
          <p:nvPr/>
        </p:nvSpPr>
        <p:spPr>
          <a:xfrm>
            <a:off x="371475" y="1773238"/>
            <a:ext cx="9334500" cy="276225"/>
          </a:xfrm>
          <a:prstGeom prst="rect">
            <a:avLst/>
          </a:prstGeom>
          <a:solidFill>
            <a:srgbClr val="990000"/>
          </a:solidFill>
          <a:ln>
            <a:solidFill>
              <a:schemeClr val="bg1">
                <a:lumMod val="50000"/>
              </a:schemeClr>
            </a:solidFill>
          </a:ln>
        </p:spPr>
        <p:txBody>
          <a:bodyPr>
            <a:spAutoFit/>
          </a:bodyPr>
          <a:lstStyle/>
          <a:p>
            <a:pPr>
              <a:defRPr/>
            </a:pPr>
            <a:r>
              <a:rPr lang="el-GR" sz="1200" dirty="0">
                <a:ea typeface="ＭＳ Ｐゴシック" charset="-128"/>
              </a:rPr>
              <a:t>Χαρακτηριστικά τραπεζικών δανείων</a:t>
            </a:r>
            <a:r>
              <a:rPr lang="en-US" sz="1200" dirty="0">
                <a:ea typeface="ＭＳ Ｐゴシック" charset="-128"/>
              </a:rPr>
              <a:t>:</a:t>
            </a:r>
            <a:endParaRPr lang="el-GR" sz="1200" b="0" dirty="0">
              <a:ea typeface="ＭＳ Ｐゴシック" charset="-128"/>
            </a:endParaRPr>
          </a:p>
        </p:txBody>
      </p:sp>
      <p:sp>
        <p:nvSpPr>
          <p:cNvPr id="9" name="TextBox 8"/>
          <p:cNvSpPr txBox="1"/>
          <p:nvPr/>
        </p:nvSpPr>
        <p:spPr>
          <a:xfrm>
            <a:off x="365126" y="2132865"/>
            <a:ext cx="9340850" cy="4320479"/>
          </a:xfrm>
          <a:prstGeom prst="rect">
            <a:avLst/>
          </a:prstGeom>
        </p:spPr>
        <p:style>
          <a:lnRef idx="2">
            <a:schemeClr val="dk1"/>
          </a:lnRef>
          <a:fillRef idx="1">
            <a:schemeClr val="lt1"/>
          </a:fillRef>
          <a:effectRef idx="0">
            <a:schemeClr val="dk1"/>
          </a:effectRef>
          <a:fontRef idx="minor">
            <a:schemeClr val="dk1"/>
          </a:fontRef>
        </p:style>
        <p:txBody>
          <a:bodyPr numCol="3"/>
          <a:lstStyle/>
          <a:p>
            <a:pPr marL="171450" indent="-171450" algn="just">
              <a:buFont typeface="Wingdings" pitchFamily="2" charset="2"/>
              <a:buChar char="ü"/>
              <a:defRPr/>
            </a:pPr>
            <a:r>
              <a:rPr lang="el-GR" sz="1200" dirty="0"/>
              <a:t>Ύψος Δανείου:</a:t>
            </a:r>
            <a:r>
              <a:rPr lang="el-GR" sz="1200" b="0" dirty="0"/>
              <a:t> το συνολικό ποσό το οποίο εκταμιεύει η επιχείρηση</a:t>
            </a:r>
          </a:p>
          <a:p>
            <a:pPr marL="171450" indent="-171450" algn="just">
              <a:buFont typeface="Wingdings" pitchFamily="2" charset="2"/>
              <a:buChar char="ü"/>
              <a:defRPr/>
            </a:pPr>
            <a:r>
              <a:rPr lang="el-GR" sz="1200" dirty="0"/>
              <a:t>Επιτόκιο: </a:t>
            </a:r>
            <a:r>
              <a:rPr lang="el-GR" sz="1200" b="0" dirty="0"/>
              <a:t>το κόστος το οποίο χρεώνεται στην επιχείρηση από το πιστωτικό ίδρυμα. Εκφράζεται ως ποσοστό του άληκτου υπολοίπου. Μπορεί να είναι σταθερό ή κυμαινόμενο. Το σταθερό επιτόκιο είναι το ίδιο για ολόκληρη τη διάρκεια  του δανείου και καθορίζεται κατά τη διαδικασία υπογραφής της δανειακής σύμβασης ενώ το κυμαινόμενο συντίθεται από ένα κοινώς αποδεκτό μεταβαλλόμενο επιτόκιο αναφοράς (συνήθως το </a:t>
            </a:r>
            <a:r>
              <a:rPr lang="en-US" sz="1200" b="0" dirty="0"/>
              <a:t>EURIBOR) </a:t>
            </a:r>
            <a:r>
              <a:rPr lang="el-GR" sz="1200" b="0" dirty="0"/>
              <a:t>και ένα μικρό περιθώριο</a:t>
            </a:r>
          </a:p>
          <a:p>
            <a:pPr marL="171450" indent="-171450" algn="just">
              <a:buFont typeface="Wingdings" pitchFamily="2" charset="2"/>
              <a:buChar char="ü"/>
              <a:defRPr/>
            </a:pPr>
            <a:r>
              <a:rPr lang="el-GR" sz="1200" dirty="0"/>
              <a:t>Τόκος: </a:t>
            </a:r>
            <a:r>
              <a:rPr lang="el-GR" sz="1200" b="0" dirty="0"/>
              <a:t>το χρηματικό ποσό που καταβάλλεται με κάθε πληρωμή της επιχείρησης στην τράπεζα ως κόστος δανεισμού</a:t>
            </a:r>
          </a:p>
          <a:p>
            <a:pPr marL="171450" indent="-171450" algn="just">
              <a:buFont typeface="Wingdings" pitchFamily="2" charset="2"/>
              <a:buChar char="ü"/>
              <a:defRPr/>
            </a:pPr>
            <a:r>
              <a:rPr lang="el-GR" sz="1200" dirty="0"/>
              <a:t>Συχνότητα ανατοκισμού:</a:t>
            </a:r>
            <a:r>
              <a:rPr lang="el-GR" sz="1200" b="0" dirty="0"/>
              <a:t> η περίοδος που μεσολαβεί ανάμεσα σε δύο διαδοχικούς υπολογισμούς τόκου. Όσο μεγαλύτερη είναι η συχνότητα ανατοκισμού τόσο υψηλότερο είναι το συνολικό ύψος των τόκων που πληρώνει η επιχείρηση σε ένα έτος (διαφορά ονομαστικού και ετησιοποιημένου επιτοκίου). </a:t>
            </a:r>
          </a:p>
          <a:p>
            <a:pPr marL="171450" indent="-171450" algn="just">
              <a:buFont typeface="Wingdings" pitchFamily="2" charset="2"/>
              <a:buChar char="ü"/>
              <a:defRPr/>
            </a:pPr>
            <a:r>
              <a:rPr lang="el-GR" sz="1200" dirty="0"/>
              <a:t>Διάρκεια: </a:t>
            </a:r>
            <a:r>
              <a:rPr lang="el-GR" sz="1200" b="0" dirty="0"/>
              <a:t>είναι το διάστημα από την ημερομηνία υπογραφής της σύμβασης μέχρι και τη λήξη της δανειακής σύμβασης</a:t>
            </a:r>
          </a:p>
          <a:p>
            <a:pPr marL="171450" indent="-171450" algn="just">
              <a:buFont typeface="Wingdings" pitchFamily="2" charset="2"/>
              <a:buChar char="ü"/>
              <a:defRPr/>
            </a:pPr>
            <a:r>
              <a:rPr lang="el-GR" sz="1200" dirty="0"/>
              <a:t>Δόση (Τοκοχρεολύσιο):</a:t>
            </a:r>
            <a:r>
              <a:rPr lang="el-GR" sz="1200" b="0" dirty="0"/>
              <a:t> είναι το περιοδικό ποσό πληρωμής που καταβάλλεται στο πιστωτικό ίδρυμα. Μπορεί να είναι σταθερό (απλή </a:t>
            </a:r>
            <a:r>
              <a:rPr lang="el-GR" sz="1200" b="0" dirty="0" err="1"/>
              <a:t>τοκοχρεολυσία</a:t>
            </a:r>
            <a:r>
              <a:rPr lang="el-GR" sz="1200" b="0" dirty="0"/>
              <a:t>) ή μειούμενο (σύνθετη </a:t>
            </a:r>
            <a:r>
              <a:rPr lang="el-GR" sz="1200" b="0" dirty="0" err="1"/>
              <a:t>τοκοχρεολυσία</a:t>
            </a:r>
            <a:r>
              <a:rPr lang="el-GR" sz="1200" b="0" dirty="0"/>
              <a:t>). Καταβάλλεται με τη συχνότητα που έχει συμφωνηθεί και περιλαμβάνει τόκο και αποπληρωμή κεφαλαίου.</a:t>
            </a:r>
          </a:p>
          <a:p>
            <a:pPr marL="171450" indent="-171450" algn="just">
              <a:buFont typeface="Wingdings" pitchFamily="2" charset="2"/>
              <a:buChar char="ü"/>
              <a:defRPr/>
            </a:pPr>
            <a:r>
              <a:rPr lang="el-GR" sz="1200" dirty="0"/>
              <a:t>Περίοδος αποπληρωμής:</a:t>
            </a:r>
            <a:r>
              <a:rPr lang="el-GR" sz="1200" b="0" dirty="0"/>
              <a:t> το διάστημα κατά το οποίο καταβάλλονται δόσεις</a:t>
            </a:r>
          </a:p>
          <a:p>
            <a:pPr marL="171450" indent="-171450" algn="just">
              <a:buFont typeface="Wingdings" pitchFamily="2" charset="2"/>
              <a:buChar char="ü"/>
              <a:defRPr/>
            </a:pPr>
            <a:r>
              <a:rPr lang="el-GR" sz="1200" dirty="0"/>
              <a:t>Περίοδος χάριτος: </a:t>
            </a:r>
            <a:r>
              <a:rPr lang="el-GR" sz="1200" b="0" dirty="0"/>
              <a:t>το χρονικό διάστημα κατά το οποίο η επιχείρηση πληρώνει μόνο τόκο ή δεν καταβάλει καθόλου δόσεις. Συνήθως δίνεται σαν ένα μέσο διευκόλυνσης της επιχείρησης κατά τα πρώτα έτη λήψης του δανείου</a:t>
            </a:r>
          </a:p>
          <a:p>
            <a:pPr marL="171450" indent="-171450" algn="just">
              <a:buFont typeface="Wingdings" pitchFamily="2" charset="2"/>
              <a:buChar char="ü"/>
              <a:defRPr/>
            </a:pPr>
            <a:r>
              <a:rPr lang="el-GR" sz="1200" dirty="0" smtClean="0"/>
              <a:t>Εγγυήσεις</a:t>
            </a:r>
            <a:r>
              <a:rPr lang="el-GR" sz="1200" dirty="0"/>
              <a:t>: </a:t>
            </a:r>
            <a:r>
              <a:rPr lang="el-GR" sz="1200" b="0" dirty="0"/>
              <a:t>Περιουσιακά στοιχεία που ενεχυριάζονται από τον οφειλέτη για να εξασφαλιστεί ένα δάνειο ή άλλη πίστωση, και υπόκεινται σε κατάσχεση, σε περίπτωση αθέτησης των υποχρεώσεων. Επίσης, καλούνται και ασφάλεια. Συνήθως είναι  το περιουσιακό στοιχείο που αποκτάται με το τραπεζικό δάνειο. Υπάρχει η δυνατότητα ενεχυρίασης μελλοντικών εσόδων (π.χ. τιμολόγια, συμβάσεις κτλ.)</a:t>
            </a:r>
          </a:p>
          <a:p>
            <a:pPr marL="171450" indent="-171450" algn="just">
              <a:buFont typeface="Wingdings" pitchFamily="2" charset="2"/>
              <a:buChar char="ü"/>
              <a:defRPr/>
            </a:pPr>
            <a:r>
              <a:rPr lang="el-GR" sz="1200" dirty="0"/>
              <a:t>Έξοδα δανείου:</a:t>
            </a:r>
            <a:r>
              <a:rPr lang="el-GR" sz="1200" b="0" dirty="0"/>
              <a:t> συνήθως ορίζεται ένα συγκεκριμένο ποσοστό επί του ποσού του δανείου ως εφάπαξ έξοδο έγκρισης. Μέσα σε αυτά τα έξοδα συμπεριλαμβάνονται η αμοιβή του πολιτικού μηχανικού για την εκτίμηση του ακινήτου και το κόστος του νομικού ελέγχου των τίτλων.</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6"/>
          <p:cNvSpPr>
            <a:spLocks noChangeArrowheads="1"/>
          </p:cNvSpPr>
          <p:nvPr/>
        </p:nvSpPr>
        <p:spPr bwMode="auto">
          <a:xfrm>
            <a:off x="5935663" y="1924050"/>
            <a:ext cx="3770312" cy="4464050"/>
          </a:xfrm>
          <a:prstGeom prst="rect">
            <a:avLst/>
          </a:prstGeom>
          <a:solidFill>
            <a:srgbClr val="00B050">
              <a:alpha val="41176"/>
            </a:srgbClr>
          </a:solidFill>
          <a:ln w="28575" algn="ctr">
            <a:solidFill>
              <a:srgbClr val="00B050"/>
            </a:solidFill>
            <a:round/>
            <a:headEnd/>
            <a:tailEnd/>
          </a:ln>
        </p:spPr>
        <p:txBody>
          <a:bodyPr lIns="0" tIns="0" rIns="0" bIns="0" anchor="ctr"/>
          <a:lstStyle/>
          <a:p>
            <a:pPr defTabSz="762000"/>
            <a:endParaRPr lang="el-GR"/>
          </a:p>
        </p:txBody>
      </p:sp>
      <p:sp>
        <p:nvSpPr>
          <p:cNvPr id="21507" name="Rectangle 65"/>
          <p:cNvSpPr>
            <a:spLocks noChangeArrowheads="1"/>
          </p:cNvSpPr>
          <p:nvPr/>
        </p:nvSpPr>
        <p:spPr bwMode="auto">
          <a:xfrm>
            <a:off x="247650" y="1924050"/>
            <a:ext cx="5688013" cy="4464050"/>
          </a:xfrm>
          <a:prstGeom prst="rect">
            <a:avLst/>
          </a:prstGeom>
          <a:solidFill>
            <a:srgbClr val="0070C0">
              <a:alpha val="41176"/>
            </a:srgbClr>
          </a:solidFill>
          <a:ln w="28575" algn="ctr">
            <a:solidFill>
              <a:srgbClr val="0070C0"/>
            </a:solidFill>
            <a:round/>
            <a:headEnd/>
            <a:tailEnd/>
          </a:ln>
        </p:spPr>
        <p:txBody>
          <a:bodyPr lIns="0" tIns="0" rIns="0" bIns="0" anchor="ctr"/>
          <a:lstStyle/>
          <a:p>
            <a:pPr defTabSz="762000"/>
            <a:endParaRPr lang="el-GR"/>
          </a:p>
        </p:txBody>
      </p:sp>
      <p:sp>
        <p:nvSpPr>
          <p:cNvPr id="21508" name="Title 1"/>
          <p:cNvSpPr>
            <a:spLocks noGrp="1"/>
          </p:cNvSpPr>
          <p:nvPr>
            <p:ph type="title"/>
          </p:nvPr>
        </p:nvSpPr>
        <p:spPr>
          <a:xfrm>
            <a:off x="481013" y="246063"/>
            <a:ext cx="9151937" cy="738187"/>
          </a:xfrm>
        </p:spPr>
        <p:txBody>
          <a:bodyPr/>
          <a:lstStyle/>
          <a:p>
            <a:r>
              <a:rPr lang="el-GR" dirty="0" smtClean="0"/>
              <a:t>Είδη χρηματοδότησης</a:t>
            </a:r>
            <a:br>
              <a:rPr lang="el-GR" dirty="0" smtClean="0"/>
            </a:br>
            <a:r>
              <a:rPr lang="en-US" b="0" dirty="0"/>
              <a:t>6</a:t>
            </a:r>
            <a:r>
              <a:rPr lang="el-GR" b="0" dirty="0" smtClean="0"/>
              <a:t>. Δανεισμός - Τραπεζικός Δανεισμός</a:t>
            </a:r>
            <a:br>
              <a:rPr lang="el-GR" b="0" dirty="0" smtClean="0"/>
            </a:br>
            <a:r>
              <a:rPr lang="en-US" b="0" dirty="0" err="1" smtClean="0"/>
              <a:t>i</a:t>
            </a:r>
            <a:r>
              <a:rPr lang="en-US" b="0" dirty="0" smtClean="0"/>
              <a:t>. </a:t>
            </a:r>
            <a:r>
              <a:rPr lang="el-GR" sz="1400" b="0" dirty="0" smtClean="0"/>
              <a:t>Είδη τραπεζικών δανείων</a:t>
            </a:r>
            <a:endParaRPr lang="el-GR" sz="1400" dirty="0" smtClean="0"/>
          </a:p>
        </p:txBody>
      </p:sp>
      <p:grpSp>
        <p:nvGrpSpPr>
          <p:cNvPr id="21509" name="Group 3"/>
          <p:cNvGrpSpPr>
            <a:grpSpLocks/>
          </p:cNvGrpSpPr>
          <p:nvPr/>
        </p:nvGrpSpPr>
        <p:grpSpPr bwMode="auto">
          <a:xfrm>
            <a:off x="6980238" y="227013"/>
            <a:ext cx="2678112" cy="495300"/>
            <a:chOff x="488950" y="722313"/>
            <a:chExt cx="8856538" cy="495300"/>
          </a:xfrm>
        </p:grpSpPr>
        <p:sp>
          <p:nvSpPr>
            <p:cNvPr id="21529"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21530"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
        <p:nvSpPr>
          <p:cNvPr id="7" name="TextBox 6"/>
          <p:cNvSpPr txBox="1"/>
          <p:nvPr/>
        </p:nvSpPr>
        <p:spPr>
          <a:xfrm>
            <a:off x="2011363" y="1052513"/>
            <a:ext cx="5976937" cy="439737"/>
          </a:xfrm>
          <a:prstGeom prst="rect">
            <a:avLst/>
          </a:prstGeom>
        </p:spPr>
        <p:style>
          <a:lnRef idx="1">
            <a:schemeClr val="dk1"/>
          </a:lnRef>
          <a:fillRef idx="2">
            <a:schemeClr val="dk1"/>
          </a:fillRef>
          <a:effectRef idx="1">
            <a:schemeClr val="dk1"/>
          </a:effectRef>
          <a:fontRef idx="minor">
            <a:schemeClr val="dk1"/>
          </a:fontRef>
        </p:style>
        <p:txBody>
          <a:bodyPr/>
          <a:lstStyle/>
          <a:p>
            <a:pPr>
              <a:defRPr/>
            </a:pPr>
            <a:r>
              <a:rPr lang="el-GR" sz="1800" dirty="0"/>
              <a:t>Τραπεζικός Δανεισμός</a:t>
            </a:r>
            <a:endParaRPr lang="el-GR" sz="1800" dirty="0">
              <a:solidFill>
                <a:schemeClr val="tx1"/>
              </a:solidFill>
            </a:endParaRPr>
          </a:p>
        </p:txBody>
      </p:sp>
      <p:sp>
        <p:nvSpPr>
          <p:cNvPr id="8" name="TextBox 7"/>
          <p:cNvSpPr txBox="1"/>
          <p:nvPr/>
        </p:nvSpPr>
        <p:spPr>
          <a:xfrm>
            <a:off x="273050" y="2024063"/>
            <a:ext cx="2573338" cy="252412"/>
          </a:xfrm>
          <a:prstGeom prst="rect">
            <a:avLst/>
          </a:prstGeom>
          <a:solidFill>
            <a:srgbClr val="990000"/>
          </a:solidFill>
          <a:ln>
            <a:solidFill>
              <a:schemeClr val="bg1">
                <a:lumMod val="50000"/>
              </a:schemeClr>
            </a:solidFill>
          </a:ln>
        </p:spPr>
        <p:txBody>
          <a:bodyPr anchor="ctr"/>
          <a:lstStyle/>
          <a:p>
            <a:pPr>
              <a:defRPr/>
            </a:pPr>
            <a:r>
              <a:rPr lang="el-GR" sz="1200" dirty="0">
                <a:ea typeface="ＭＳ Ｐゴシック" charset="-128"/>
              </a:rPr>
              <a:t>Επαγγελματική Στέγη</a:t>
            </a:r>
            <a:endParaRPr lang="el-GR" sz="1200" b="0" dirty="0">
              <a:ea typeface="ＭＳ Ｐゴシック" charset="-128"/>
            </a:endParaRPr>
          </a:p>
        </p:txBody>
      </p:sp>
      <p:sp>
        <p:nvSpPr>
          <p:cNvPr id="9" name="TextBox 8"/>
          <p:cNvSpPr txBox="1"/>
          <p:nvPr/>
        </p:nvSpPr>
        <p:spPr>
          <a:xfrm>
            <a:off x="392113" y="5661025"/>
            <a:ext cx="5327650" cy="647700"/>
          </a:xfrm>
          <a:prstGeom prst="rect">
            <a:avLst/>
          </a:prstGeom>
          <a:solidFill>
            <a:srgbClr val="FF9999"/>
          </a:solidFill>
          <a:ln>
            <a:solidFill>
              <a:schemeClr val="bg1">
                <a:lumMod val="50000"/>
              </a:schemeClr>
            </a:solidFill>
          </a:ln>
        </p:spPr>
        <p:txBody>
          <a:bodyPr anchor="ctr"/>
          <a:lstStyle>
            <a:defPPr>
              <a:defRPr lang="en-GB"/>
            </a:defPPr>
            <a:lvl1pPr algn="l">
              <a:defRPr sz="1200">
                <a:solidFill>
                  <a:schemeClr val="tx1"/>
                </a:solidFill>
                <a:ea typeface="ＭＳ Ｐゴシック" charset="-128"/>
              </a:defRPr>
            </a:lvl1pPr>
          </a:lstStyle>
          <a:p>
            <a:pPr>
              <a:defRPr/>
            </a:pPr>
            <a:r>
              <a:rPr lang="el-GR" sz="1400" u="sng" dirty="0" smtClean="0"/>
              <a:t>Επιδοτούμενα δάνεια κάλυψης επενδυτικών αναγκών με ευνοϊκούς όρους</a:t>
            </a:r>
          </a:p>
          <a:p>
            <a:pPr>
              <a:defRPr/>
            </a:pPr>
            <a:r>
              <a:rPr lang="el-GR" sz="1400" b="0" dirty="0" smtClean="0"/>
              <a:t>Θα αναλυθούν στη συνέχεια</a:t>
            </a:r>
          </a:p>
        </p:txBody>
      </p:sp>
      <p:sp>
        <p:nvSpPr>
          <p:cNvPr id="10" name="TextBox 9"/>
          <p:cNvSpPr txBox="1"/>
          <p:nvPr/>
        </p:nvSpPr>
        <p:spPr>
          <a:xfrm>
            <a:off x="273050" y="2312988"/>
            <a:ext cx="2573338" cy="3276600"/>
          </a:xfrm>
          <a:prstGeom prst="rect">
            <a:avLst/>
          </a:prstGeom>
          <a:solidFill>
            <a:schemeClr val="accent6">
              <a:lumMod val="40000"/>
              <a:lumOff val="60000"/>
            </a:schemeClr>
          </a:solidFill>
          <a:ln>
            <a:solidFill>
              <a:schemeClr val="tx1"/>
            </a:solidFill>
          </a:ln>
        </p:spPr>
        <p:txBody>
          <a:bodyPr/>
          <a:lstStyle/>
          <a:p>
            <a:pPr algn="l">
              <a:defRPr/>
            </a:pPr>
            <a:r>
              <a:rPr lang="el-GR" u="sng" dirty="0">
                <a:solidFill>
                  <a:schemeClr val="tx1"/>
                </a:solidFill>
              </a:rPr>
              <a:t>Δάνεια με εμπορικούς όρους</a:t>
            </a:r>
          </a:p>
          <a:p>
            <a:pPr algn="l">
              <a:defRPr/>
            </a:pPr>
            <a:endParaRPr lang="el-GR" u="sng" dirty="0">
              <a:solidFill>
                <a:schemeClr val="tx1"/>
              </a:solidFill>
            </a:endParaRPr>
          </a:p>
          <a:p>
            <a:pPr marL="171450" indent="-171450" algn="l">
              <a:buFont typeface="Wingdings" pitchFamily="2" charset="2"/>
              <a:buChar char="ü"/>
              <a:defRPr/>
            </a:pPr>
            <a:r>
              <a:rPr lang="el-GR" b="0" dirty="0">
                <a:solidFill>
                  <a:schemeClr val="tx1"/>
                </a:solidFill>
              </a:rPr>
              <a:t>Αγορά επαγγελματικής στέγης</a:t>
            </a:r>
          </a:p>
          <a:p>
            <a:pPr marL="171450" indent="-171450" algn="l">
              <a:buFont typeface="Wingdings" pitchFamily="2" charset="2"/>
              <a:buChar char="ü"/>
              <a:defRPr/>
            </a:pPr>
            <a:r>
              <a:rPr lang="el-GR" b="0" dirty="0">
                <a:solidFill>
                  <a:schemeClr val="tx1"/>
                </a:solidFill>
              </a:rPr>
              <a:t>Δυνατότητα χρηματοδότησης έως του 80% της αξίας του ακινήτου.</a:t>
            </a:r>
          </a:p>
          <a:p>
            <a:pPr marL="171450" indent="-171450" algn="l">
              <a:buFont typeface="Wingdings" pitchFamily="2" charset="2"/>
              <a:buChar char="ü"/>
              <a:defRPr/>
            </a:pPr>
            <a:r>
              <a:rPr lang="el-GR" b="0" dirty="0">
                <a:solidFill>
                  <a:schemeClr val="tx1"/>
                </a:solidFill>
              </a:rPr>
              <a:t>Διάρκεια έως 15 έτη</a:t>
            </a:r>
          </a:p>
          <a:p>
            <a:pPr marL="171450" indent="-171450" algn="l">
              <a:buFont typeface="Wingdings" pitchFamily="2" charset="2"/>
              <a:buChar char="ü"/>
              <a:defRPr/>
            </a:pPr>
            <a:r>
              <a:rPr lang="el-GR" b="0" dirty="0">
                <a:solidFill>
                  <a:schemeClr val="tx1"/>
                </a:solidFill>
              </a:rPr>
              <a:t>Δυνατότητα περιόδου χάριτος</a:t>
            </a:r>
          </a:p>
          <a:p>
            <a:pPr marL="171450" indent="-171450" algn="l">
              <a:buFont typeface="Wingdings" pitchFamily="2" charset="2"/>
              <a:buChar char="ü"/>
              <a:defRPr/>
            </a:pPr>
            <a:r>
              <a:rPr lang="el-GR" b="0" dirty="0">
                <a:solidFill>
                  <a:schemeClr val="tx1"/>
                </a:solidFill>
              </a:rPr>
              <a:t>Τρέχον επιτόκιο 6-8% (κυμαινόμενο ή σταθερό)</a:t>
            </a:r>
          </a:p>
          <a:p>
            <a:pPr marL="171450" indent="-171450" algn="l">
              <a:buFont typeface="Wingdings" pitchFamily="2" charset="2"/>
              <a:buChar char="ü"/>
              <a:defRPr/>
            </a:pPr>
            <a:r>
              <a:rPr lang="el-GR" b="0" dirty="0">
                <a:solidFill>
                  <a:schemeClr val="tx1"/>
                </a:solidFill>
              </a:rPr>
              <a:t>Υποθήκευση ακινήτου ως εγγύηση</a:t>
            </a:r>
          </a:p>
        </p:txBody>
      </p:sp>
      <p:sp>
        <p:nvSpPr>
          <p:cNvPr id="11" name="TextBox 10"/>
          <p:cNvSpPr txBox="1"/>
          <p:nvPr/>
        </p:nvSpPr>
        <p:spPr>
          <a:xfrm>
            <a:off x="3181350" y="2024063"/>
            <a:ext cx="2538413" cy="242887"/>
          </a:xfrm>
          <a:prstGeom prst="rect">
            <a:avLst/>
          </a:prstGeom>
          <a:solidFill>
            <a:srgbClr val="990000"/>
          </a:solidFill>
          <a:ln>
            <a:solidFill>
              <a:schemeClr val="bg1">
                <a:lumMod val="50000"/>
              </a:schemeClr>
            </a:solidFill>
          </a:ln>
        </p:spPr>
        <p:txBody>
          <a:bodyPr anchor="ctr"/>
          <a:lstStyle>
            <a:defPPr>
              <a:defRPr lang="en-GB"/>
            </a:defPPr>
            <a:lvl1pPr>
              <a:defRPr sz="1200">
                <a:solidFill>
                  <a:schemeClr val="bg1"/>
                </a:solidFill>
                <a:latin typeface="Arial" charset="0"/>
                <a:ea typeface="ＭＳ Ｐゴシック" charset="-128"/>
              </a:defRPr>
            </a:lvl1pPr>
            <a:lvl2pPr>
              <a:defRPr>
                <a:solidFill>
                  <a:schemeClr val="bg1"/>
                </a:solidFill>
                <a:latin typeface="Arial" charset="0"/>
                <a:ea typeface="ＭＳ Ｐゴシック" pitchFamily="34" charset="-128"/>
              </a:defRPr>
            </a:lvl2pPr>
            <a:lvl3pPr>
              <a:defRPr>
                <a:solidFill>
                  <a:schemeClr val="bg1"/>
                </a:solidFill>
                <a:latin typeface="Arial" charset="0"/>
                <a:ea typeface="ＭＳ Ｐゴシック" pitchFamily="34" charset="-128"/>
              </a:defRPr>
            </a:lvl3pPr>
            <a:lvl4pPr>
              <a:defRPr>
                <a:solidFill>
                  <a:schemeClr val="bg1"/>
                </a:solidFill>
                <a:latin typeface="Arial" charset="0"/>
                <a:ea typeface="ＭＳ Ｐゴシック" pitchFamily="34" charset="-128"/>
              </a:defRPr>
            </a:lvl4pPr>
            <a:lvl5pPr>
              <a:defRPr>
                <a:solidFill>
                  <a:schemeClr val="bg1"/>
                </a:solidFill>
                <a:latin typeface="Arial" charset="0"/>
                <a:ea typeface="ＭＳ Ｐゴシック" pitchFamily="34" charset="-128"/>
              </a:defRPr>
            </a:lvl5pPr>
            <a:lvl6pPr>
              <a:defRPr>
                <a:solidFill>
                  <a:schemeClr val="bg1"/>
                </a:solidFill>
                <a:latin typeface="Arial" charset="0"/>
                <a:ea typeface="ＭＳ Ｐゴシック" pitchFamily="34" charset="-128"/>
              </a:defRPr>
            </a:lvl6pPr>
            <a:lvl7pPr>
              <a:defRPr>
                <a:solidFill>
                  <a:schemeClr val="bg1"/>
                </a:solidFill>
                <a:latin typeface="Arial" charset="0"/>
                <a:ea typeface="ＭＳ Ｐゴシック" pitchFamily="34" charset="-128"/>
              </a:defRPr>
            </a:lvl7pPr>
            <a:lvl8pPr>
              <a:defRPr>
                <a:solidFill>
                  <a:schemeClr val="bg1"/>
                </a:solidFill>
                <a:latin typeface="Arial" charset="0"/>
                <a:ea typeface="ＭＳ Ｐゴシック" pitchFamily="34" charset="-128"/>
              </a:defRPr>
            </a:lvl8pPr>
            <a:lvl9pPr>
              <a:defRPr>
                <a:solidFill>
                  <a:schemeClr val="bg1"/>
                </a:solidFill>
                <a:latin typeface="Arial" charset="0"/>
                <a:ea typeface="ＭＳ Ｐゴシック" pitchFamily="34" charset="-128"/>
              </a:defRPr>
            </a:lvl9pPr>
          </a:lstStyle>
          <a:p>
            <a:pPr>
              <a:defRPr/>
            </a:pPr>
            <a:r>
              <a:rPr lang="el-GR" dirty="0" smtClean="0"/>
              <a:t>Αγορά πάγιου εξοπλισμού</a:t>
            </a:r>
            <a:endParaRPr lang="el-GR" dirty="0"/>
          </a:p>
        </p:txBody>
      </p:sp>
      <p:sp>
        <p:nvSpPr>
          <p:cNvPr id="13" name="TextBox 12"/>
          <p:cNvSpPr txBox="1"/>
          <p:nvPr/>
        </p:nvSpPr>
        <p:spPr>
          <a:xfrm>
            <a:off x="3181350" y="2312988"/>
            <a:ext cx="2538413" cy="3276600"/>
          </a:xfrm>
          <a:prstGeom prst="rect">
            <a:avLst/>
          </a:prstGeom>
          <a:solidFill>
            <a:schemeClr val="accent6">
              <a:lumMod val="40000"/>
              <a:lumOff val="60000"/>
            </a:schemeClr>
          </a:solidFill>
          <a:ln>
            <a:solidFill>
              <a:schemeClr val="bg1">
                <a:lumMod val="50000"/>
              </a:schemeClr>
            </a:solidFill>
          </a:ln>
        </p:spPr>
        <p:txBody>
          <a:bodyPr/>
          <a:lstStyle>
            <a:defPPr>
              <a:defRPr lang="en-GB"/>
            </a:defPPr>
            <a:lvl1pPr algn="l">
              <a:defRPr sz="1200" b="0">
                <a:solidFill>
                  <a:schemeClr val="tx1"/>
                </a:solidFill>
                <a:ea typeface="ＭＳ Ｐゴシック" charset="-128"/>
              </a:defRPr>
            </a:lvl1pPr>
          </a:lstStyle>
          <a:p>
            <a:pPr>
              <a:defRPr/>
            </a:pPr>
            <a:r>
              <a:rPr lang="el-GR" sz="1400" b="1" u="sng" dirty="0" smtClean="0"/>
              <a:t>Δάνεια με εμπορικούς όρους</a:t>
            </a:r>
          </a:p>
          <a:p>
            <a:pPr>
              <a:defRPr/>
            </a:pPr>
            <a:endParaRPr lang="el-GR" sz="1400" b="1" u="sng" dirty="0" smtClean="0"/>
          </a:p>
          <a:p>
            <a:pPr marL="285750" indent="-285750">
              <a:buFont typeface="Wingdings" pitchFamily="2" charset="2"/>
              <a:buChar char="ü"/>
              <a:defRPr/>
            </a:pPr>
            <a:r>
              <a:rPr lang="el-GR" sz="1400" dirty="0" smtClean="0"/>
              <a:t>Αγορά πάγιου εξοπλισμού (μηχανήματα, εργαλεία, μεταφορικά μέσα)</a:t>
            </a:r>
          </a:p>
          <a:p>
            <a:pPr marL="285750" indent="-285750">
              <a:buFont typeface="Wingdings" pitchFamily="2" charset="2"/>
              <a:buChar char="ü"/>
              <a:defRPr/>
            </a:pPr>
            <a:r>
              <a:rPr lang="el-GR" sz="1400" dirty="0" smtClean="0"/>
              <a:t>Διάρκεια έως 12 έτη</a:t>
            </a:r>
          </a:p>
          <a:p>
            <a:pPr marL="285750" indent="-285750">
              <a:buFont typeface="Wingdings" pitchFamily="2" charset="2"/>
              <a:buChar char="ü"/>
              <a:defRPr/>
            </a:pPr>
            <a:r>
              <a:rPr lang="el-GR" sz="1400" dirty="0" smtClean="0"/>
              <a:t>Τρέχον επιτόκιο 7-8% (κυμαινόμενο ή σταθερό)</a:t>
            </a:r>
          </a:p>
          <a:p>
            <a:pPr marL="285750" indent="-285750">
              <a:buFont typeface="Wingdings" pitchFamily="2" charset="2"/>
              <a:buChar char="ü"/>
              <a:defRPr/>
            </a:pPr>
            <a:r>
              <a:rPr lang="el-GR" sz="1400" dirty="0" smtClean="0"/>
              <a:t>Χρησιμοποίηση εξοπλισμού που αποκτάται ως εμπράγματη εξασφάλιση</a:t>
            </a:r>
          </a:p>
        </p:txBody>
      </p:sp>
      <p:sp>
        <p:nvSpPr>
          <p:cNvPr id="14" name="TextBox 13"/>
          <p:cNvSpPr txBox="1"/>
          <p:nvPr/>
        </p:nvSpPr>
        <p:spPr>
          <a:xfrm>
            <a:off x="6151563" y="2024063"/>
            <a:ext cx="3457575" cy="242887"/>
          </a:xfrm>
          <a:prstGeom prst="rect">
            <a:avLst/>
          </a:prstGeom>
          <a:solidFill>
            <a:srgbClr val="990000"/>
          </a:solidFill>
          <a:ln>
            <a:solidFill>
              <a:schemeClr val="bg1">
                <a:lumMod val="50000"/>
              </a:schemeClr>
            </a:solidFill>
          </a:ln>
        </p:spPr>
        <p:txBody>
          <a:bodyPr anchor="ctr"/>
          <a:lstStyle>
            <a:defPPr>
              <a:defRPr lang="en-GB"/>
            </a:defPPr>
            <a:lvl1pPr>
              <a:defRPr sz="1200">
                <a:solidFill>
                  <a:schemeClr val="bg1"/>
                </a:solidFill>
                <a:latin typeface="Arial" charset="0"/>
                <a:ea typeface="ＭＳ Ｐゴシック" charset="-128"/>
              </a:defRPr>
            </a:lvl1pPr>
            <a:lvl2pPr>
              <a:defRPr>
                <a:solidFill>
                  <a:schemeClr val="bg1"/>
                </a:solidFill>
                <a:latin typeface="Arial" charset="0"/>
                <a:ea typeface="ＭＳ Ｐゴシック" pitchFamily="34" charset="-128"/>
              </a:defRPr>
            </a:lvl2pPr>
            <a:lvl3pPr>
              <a:defRPr>
                <a:solidFill>
                  <a:schemeClr val="bg1"/>
                </a:solidFill>
                <a:latin typeface="Arial" charset="0"/>
                <a:ea typeface="ＭＳ Ｐゴシック" pitchFamily="34" charset="-128"/>
              </a:defRPr>
            </a:lvl3pPr>
            <a:lvl4pPr>
              <a:defRPr>
                <a:solidFill>
                  <a:schemeClr val="bg1"/>
                </a:solidFill>
                <a:latin typeface="Arial" charset="0"/>
                <a:ea typeface="ＭＳ Ｐゴシック" pitchFamily="34" charset="-128"/>
              </a:defRPr>
            </a:lvl4pPr>
            <a:lvl5pPr>
              <a:defRPr>
                <a:solidFill>
                  <a:schemeClr val="bg1"/>
                </a:solidFill>
                <a:latin typeface="Arial" charset="0"/>
                <a:ea typeface="ＭＳ Ｐゴシック" pitchFamily="34" charset="-128"/>
              </a:defRPr>
            </a:lvl5pPr>
            <a:lvl6pPr>
              <a:defRPr>
                <a:solidFill>
                  <a:schemeClr val="bg1"/>
                </a:solidFill>
                <a:latin typeface="Arial" charset="0"/>
                <a:ea typeface="ＭＳ Ｐゴシック" pitchFamily="34" charset="-128"/>
              </a:defRPr>
            </a:lvl6pPr>
            <a:lvl7pPr>
              <a:defRPr>
                <a:solidFill>
                  <a:schemeClr val="bg1"/>
                </a:solidFill>
                <a:latin typeface="Arial" charset="0"/>
                <a:ea typeface="ＭＳ Ｐゴシック" pitchFamily="34" charset="-128"/>
              </a:defRPr>
            </a:lvl7pPr>
            <a:lvl8pPr>
              <a:defRPr>
                <a:solidFill>
                  <a:schemeClr val="bg1"/>
                </a:solidFill>
                <a:latin typeface="Arial" charset="0"/>
                <a:ea typeface="ＭＳ Ｐゴシック" pitchFamily="34" charset="-128"/>
              </a:defRPr>
            </a:lvl8pPr>
            <a:lvl9pPr>
              <a:defRPr>
                <a:solidFill>
                  <a:schemeClr val="bg1"/>
                </a:solidFill>
                <a:latin typeface="Arial" charset="0"/>
                <a:ea typeface="ＭＳ Ｐゴシック" pitchFamily="34" charset="-128"/>
              </a:defRPr>
            </a:lvl9pPr>
          </a:lstStyle>
          <a:p>
            <a:pPr>
              <a:defRPr/>
            </a:pPr>
            <a:r>
              <a:rPr lang="el-GR" dirty="0" smtClean="0"/>
              <a:t>Κεφάλαιο Κίνησης</a:t>
            </a:r>
            <a:endParaRPr lang="el-GR" dirty="0"/>
          </a:p>
        </p:txBody>
      </p:sp>
      <p:sp>
        <p:nvSpPr>
          <p:cNvPr id="15" name="TextBox 14"/>
          <p:cNvSpPr txBox="1"/>
          <p:nvPr/>
        </p:nvSpPr>
        <p:spPr>
          <a:xfrm>
            <a:off x="6164263" y="5661025"/>
            <a:ext cx="3444875" cy="647700"/>
          </a:xfrm>
          <a:prstGeom prst="rect">
            <a:avLst/>
          </a:prstGeom>
          <a:solidFill>
            <a:srgbClr val="FF9999"/>
          </a:solidFill>
          <a:ln>
            <a:solidFill>
              <a:schemeClr val="bg1">
                <a:lumMod val="50000"/>
              </a:schemeClr>
            </a:solidFill>
          </a:ln>
        </p:spPr>
        <p:txBody>
          <a:bodyPr anchor="ctr"/>
          <a:lstStyle>
            <a:defPPr>
              <a:defRPr lang="en-GB"/>
            </a:defPPr>
            <a:lvl1pPr algn="l">
              <a:defRPr sz="1200">
                <a:solidFill>
                  <a:schemeClr val="tx1"/>
                </a:solidFill>
                <a:ea typeface="ＭＳ Ｐゴシック" charset="-128"/>
              </a:defRPr>
            </a:lvl1pPr>
          </a:lstStyle>
          <a:p>
            <a:pPr>
              <a:defRPr/>
            </a:pPr>
            <a:r>
              <a:rPr lang="el-GR" sz="1400" u="sng" dirty="0" smtClean="0"/>
              <a:t>Επιδοτούμενα δάνεια κεφαλαίου κίνησης με ευνοϊκούς όρους</a:t>
            </a:r>
          </a:p>
          <a:p>
            <a:pPr>
              <a:defRPr/>
            </a:pPr>
            <a:r>
              <a:rPr lang="el-GR" sz="1400" b="0" dirty="0" smtClean="0"/>
              <a:t>Θα αναλυθούν στη συνέχεια</a:t>
            </a:r>
          </a:p>
        </p:txBody>
      </p:sp>
      <p:sp>
        <p:nvSpPr>
          <p:cNvPr id="16" name="TextBox 15"/>
          <p:cNvSpPr txBox="1"/>
          <p:nvPr/>
        </p:nvSpPr>
        <p:spPr>
          <a:xfrm>
            <a:off x="6151563" y="2312988"/>
            <a:ext cx="3457575" cy="3276600"/>
          </a:xfrm>
          <a:prstGeom prst="rect">
            <a:avLst/>
          </a:prstGeom>
          <a:solidFill>
            <a:schemeClr val="accent6">
              <a:lumMod val="40000"/>
              <a:lumOff val="60000"/>
            </a:schemeClr>
          </a:solidFill>
          <a:ln>
            <a:solidFill>
              <a:schemeClr val="tx1"/>
            </a:solidFill>
          </a:ln>
        </p:spPr>
        <p:txBody>
          <a:bodyPr/>
          <a:lstStyle/>
          <a:p>
            <a:pPr algn="l">
              <a:defRPr/>
            </a:pPr>
            <a:r>
              <a:rPr lang="el-GR" u="sng" dirty="0">
                <a:solidFill>
                  <a:schemeClr val="tx1"/>
                </a:solidFill>
              </a:rPr>
              <a:t>Δάνεια με εμπορικούς όρους</a:t>
            </a:r>
          </a:p>
          <a:p>
            <a:pPr algn="l">
              <a:defRPr/>
            </a:pPr>
            <a:endParaRPr lang="el-GR" sz="1200" u="sng" dirty="0">
              <a:solidFill>
                <a:schemeClr val="tx1"/>
              </a:solidFill>
            </a:endParaRPr>
          </a:p>
          <a:p>
            <a:pPr marL="182563" indent="-182563" algn="l">
              <a:buFont typeface="Wingdings" pitchFamily="2" charset="2"/>
              <a:buChar char="ü"/>
              <a:defRPr/>
            </a:pPr>
            <a:r>
              <a:rPr lang="el-GR" sz="1100" b="0" dirty="0">
                <a:solidFill>
                  <a:schemeClr val="tx1"/>
                </a:solidFill>
              </a:rPr>
              <a:t>Χρηματοδοτούν περίπου το 50% του τζίρου</a:t>
            </a:r>
          </a:p>
          <a:p>
            <a:pPr marL="182563" indent="-182563" algn="l">
              <a:buFont typeface="Wingdings" pitchFamily="2" charset="2"/>
              <a:buChar char="ü"/>
              <a:defRPr/>
            </a:pPr>
            <a:r>
              <a:rPr lang="el-GR" sz="1100" b="0" dirty="0">
                <a:solidFill>
                  <a:schemeClr val="tx1"/>
                </a:solidFill>
              </a:rPr>
              <a:t>Ανοικτά δάνεια/ αλληλόχρεοι λογαριασμοί</a:t>
            </a:r>
          </a:p>
          <a:p>
            <a:pPr marL="365125" lvl="1" indent="-182563" algn="l">
              <a:buFont typeface="Arial" pitchFamily="34" charset="0"/>
              <a:buChar char="•"/>
              <a:defRPr/>
            </a:pPr>
            <a:r>
              <a:rPr lang="el-GR" sz="1100" b="0" dirty="0">
                <a:solidFill>
                  <a:schemeClr val="tx1"/>
                </a:solidFill>
              </a:rPr>
              <a:t>παροχή πιστωτικού ορίου μέχρι το οποίο οι επιχειρήσεις μπορούν να δανείζονται</a:t>
            </a:r>
          </a:p>
          <a:p>
            <a:pPr marL="365125" lvl="1" indent="-182563" algn="l">
              <a:buFont typeface="Arial" pitchFamily="34" charset="0"/>
              <a:buChar char="•"/>
              <a:defRPr/>
            </a:pPr>
            <a:r>
              <a:rPr lang="el-GR" sz="1100" b="0" dirty="0">
                <a:solidFill>
                  <a:schemeClr val="tx1"/>
                </a:solidFill>
              </a:rPr>
              <a:t>εξόφληση μέρους ή συνόλου οφειλής χωρίς χρονικό ορίζοντα</a:t>
            </a:r>
          </a:p>
          <a:p>
            <a:pPr marL="182563" indent="-182563" algn="l">
              <a:buFont typeface="Wingdings" pitchFamily="2" charset="2"/>
              <a:buChar char="ü"/>
              <a:defRPr/>
            </a:pPr>
            <a:r>
              <a:rPr lang="el-GR" sz="1100" b="0" dirty="0">
                <a:solidFill>
                  <a:schemeClr val="tx1"/>
                </a:solidFill>
              </a:rPr>
              <a:t>Απλά δάνεια κεφαλαίου κίνησης</a:t>
            </a:r>
          </a:p>
          <a:p>
            <a:pPr marL="365125" lvl="1" indent="-182563" algn="l">
              <a:buFont typeface="Arial" pitchFamily="34" charset="0"/>
              <a:buChar char="•"/>
              <a:defRPr/>
            </a:pPr>
            <a:r>
              <a:rPr lang="el-GR" sz="1100" b="0" dirty="0">
                <a:solidFill>
                  <a:schemeClr val="tx1"/>
                </a:solidFill>
              </a:rPr>
              <a:t>αποπληρωμή μόνο τόκων με 6μηνιαία συχνότητα και καταβολή κεφαλαίου στη λήξη</a:t>
            </a:r>
          </a:p>
          <a:p>
            <a:pPr marL="365125" lvl="1" indent="-182563" algn="l">
              <a:buFont typeface="Arial" pitchFamily="34" charset="0"/>
              <a:buChar char="•"/>
              <a:defRPr/>
            </a:pPr>
            <a:r>
              <a:rPr lang="el-GR" sz="1100" b="0" dirty="0">
                <a:solidFill>
                  <a:schemeClr val="tx1"/>
                </a:solidFill>
              </a:rPr>
              <a:t>διάρκεια έως 5 έτη</a:t>
            </a:r>
          </a:p>
          <a:p>
            <a:pPr marL="182563" indent="-182563" algn="l">
              <a:buFont typeface="Wingdings" pitchFamily="2" charset="2"/>
              <a:buChar char="ü"/>
              <a:defRPr/>
            </a:pPr>
            <a:r>
              <a:rPr lang="el-GR" sz="1100" b="0" dirty="0">
                <a:solidFill>
                  <a:schemeClr val="tx1"/>
                </a:solidFill>
              </a:rPr>
              <a:t>Τρέχον επιτόκιο 8-11%</a:t>
            </a:r>
          </a:p>
          <a:p>
            <a:pPr marL="173038" indent="-173038" algn="l">
              <a:buFont typeface="Wingdings" pitchFamily="2" charset="2"/>
              <a:buChar char="ü"/>
              <a:defRPr/>
            </a:pPr>
            <a:r>
              <a:rPr lang="el-GR" sz="1100" b="0" dirty="0">
                <a:solidFill>
                  <a:schemeClr val="tx1"/>
                </a:solidFill>
              </a:rPr>
              <a:t>Καλύμματα</a:t>
            </a:r>
          </a:p>
          <a:p>
            <a:pPr marL="365125" lvl="1" indent="-182563" algn="l">
              <a:buFont typeface="Arial" pitchFamily="34" charset="0"/>
              <a:buChar char="•"/>
              <a:defRPr/>
            </a:pPr>
            <a:r>
              <a:rPr lang="el-GR" sz="1100" b="0" dirty="0">
                <a:solidFill>
                  <a:schemeClr val="tx1"/>
                </a:solidFill>
              </a:rPr>
              <a:t>κινητές εξασφαλίσεις (τιμολόγια, συμβάσεις κτλ.)</a:t>
            </a:r>
          </a:p>
          <a:p>
            <a:pPr marL="365125" lvl="1" indent="-182563" algn="l">
              <a:buFont typeface="Arial" pitchFamily="34" charset="0"/>
              <a:buChar char="•"/>
              <a:defRPr/>
            </a:pPr>
            <a:r>
              <a:rPr lang="el-GR" sz="1100" b="0" dirty="0">
                <a:solidFill>
                  <a:schemeClr val="tx1"/>
                </a:solidFill>
              </a:rPr>
              <a:t>εμπράγματες (στοιχείο παγίου ενεργητικού)</a:t>
            </a:r>
          </a:p>
          <a:p>
            <a:pPr marL="182563" indent="-182563" algn="l">
              <a:buFont typeface="Wingdings" pitchFamily="2" charset="2"/>
              <a:buChar char="ü"/>
              <a:defRPr/>
            </a:pPr>
            <a:r>
              <a:rPr lang="el-GR" sz="1100" b="0" dirty="0">
                <a:solidFill>
                  <a:schemeClr val="tx1"/>
                </a:solidFill>
              </a:rPr>
              <a:t>Σπανίως ακάλυπτα</a:t>
            </a:r>
          </a:p>
          <a:p>
            <a:pPr marL="742950" lvl="1" indent="-285750" algn="l">
              <a:buFont typeface="Wingdings" pitchFamily="2" charset="2"/>
              <a:buChar char="Ø"/>
              <a:defRPr/>
            </a:pPr>
            <a:endParaRPr lang="el-GR" u="sng" dirty="0">
              <a:solidFill>
                <a:schemeClr val="tx1"/>
              </a:solidFill>
            </a:endParaRPr>
          </a:p>
        </p:txBody>
      </p:sp>
      <p:cxnSp>
        <p:nvCxnSpPr>
          <p:cNvPr id="17" name="Elbow Connector 16"/>
          <p:cNvCxnSpPr>
            <a:stCxn id="7" idx="2"/>
            <a:endCxn id="8" idx="0"/>
          </p:cNvCxnSpPr>
          <p:nvPr/>
        </p:nvCxnSpPr>
        <p:spPr bwMode="auto">
          <a:xfrm rot="5400000">
            <a:off x="3014107" y="37857"/>
            <a:ext cx="531597" cy="3440554"/>
          </a:xfrm>
          <a:prstGeom prst="bentConnector3">
            <a:avLst>
              <a:gd name="adj1" fmla="val 50000"/>
            </a:avLst>
          </a:prstGeom>
          <a:solidFill>
            <a:schemeClr val="tx2"/>
          </a:solidFill>
          <a:ln w="82550" cap="flat" cmpd="sng" algn="ctr">
            <a:gradFill>
              <a:gsLst>
                <a:gs pos="0">
                  <a:srgbClr val="C00000"/>
                </a:gs>
                <a:gs pos="50000">
                  <a:schemeClr val="tx1"/>
                </a:gs>
                <a:gs pos="100000">
                  <a:schemeClr val="tx1"/>
                </a:gs>
              </a:gsLst>
              <a:lin ang="5400000" scaled="0"/>
            </a:gradFill>
            <a:prstDash val="solid"/>
            <a:round/>
            <a:headEnd type="none" w="med" len="med"/>
            <a:tailEnd type="triangle" w="med" len="sm"/>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20" name="Elbow Connector 19"/>
          <p:cNvCxnSpPr>
            <a:stCxn id="7" idx="2"/>
            <a:endCxn id="14" idx="0"/>
          </p:cNvCxnSpPr>
          <p:nvPr/>
        </p:nvCxnSpPr>
        <p:spPr bwMode="auto">
          <a:xfrm rot="16200000" flipH="1">
            <a:off x="6174545" y="317974"/>
            <a:ext cx="531597" cy="2880321"/>
          </a:xfrm>
          <a:prstGeom prst="bentConnector3">
            <a:avLst>
              <a:gd name="adj1" fmla="val 50000"/>
            </a:avLst>
          </a:prstGeom>
          <a:solidFill>
            <a:schemeClr val="tx2"/>
          </a:solidFill>
          <a:ln w="82550" cap="flat" cmpd="sng" algn="ctr">
            <a:gradFill>
              <a:gsLst>
                <a:gs pos="0">
                  <a:srgbClr val="C00000"/>
                </a:gs>
                <a:gs pos="50000">
                  <a:schemeClr val="tx1"/>
                </a:gs>
                <a:gs pos="100000">
                  <a:schemeClr val="tx1"/>
                </a:gs>
              </a:gsLst>
              <a:lin ang="5400000" scaled="0"/>
            </a:gradFill>
            <a:prstDash val="solid"/>
            <a:round/>
            <a:headEnd type="none" w="med" len="med"/>
            <a:tailEnd type="triangle" w="med" len="sm"/>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25" name="Elbow Connector 24"/>
          <p:cNvCxnSpPr>
            <a:stCxn id="7" idx="2"/>
            <a:endCxn id="11" idx="0"/>
          </p:cNvCxnSpPr>
          <p:nvPr/>
        </p:nvCxnSpPr>
        <p:spPr bwMode="auto">
          <a:xfrm rot="5400000">
            <a:off x="4459854" y="1483604"/>
            <a:ext cx="531597" cy="549062"/>
          </a:xfrm>
          <a:prstGeom prst="bentConnector3">
            <a:avLst>
              <a:gd name="adj1" fmla="val 50000"/>
            </a:avLst>
          </a:prstGeom>
          <a:solidFill>
            <a:schemeClr val="tx2"/>
          </a:solidFill>
          <a:ln w="82550" cap="flat" cmpd="sng" algn="ctr">
            <a:gradFill>
              <a:gsLst>
                <a:gs pos="0">
                  <a:srgbClr val="C00000"/>
                </a:gs>
                <a:gs pos="50000">
                  <a:schemeClr val="tx1"/>
                </a:gs>
                <a:gs pos="100000">
                  <a:schemeClr val="tx1"/>
                </a:gs>
              </a:gsLst>
              <a:lin ang="5400000" scaled="0"/>
            </a:gradFill>
            <a:prstDash val="solid"/>
            <a:round/>
            <a:headEnd type="none" w="med" len="med"/>
            <a:tailEnd type="triangle" w="med" len="sm"/>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35" name="Elbow Connector 34"/>
          <p:cNvCxnSpPr>
            <a:stCxn id="8" idx="1"/>
            <a:endCxn id="10" idx="1"/>
          </p:cNvCxnSpPr>
          <p:nvPr/>
        </p:nvCxnSpPr>
        <p:spPr bwMode="auto">
          <a:xfrm rot="10800000" flipV="1">
            <a:off x="272485" y="2150403"/>
            <a:ext cx="1" cy="1800656"/>
          </a:xfrm>
          <a:prstGeom prst="bentConnector3">
            <a:avLst>
              <a:gd name="adj1" fmla="val 22860100000"/>
            </a:avLst>
          </a:prstGeom>
          <a:solidFill>
            <a:schemeClr val="tx2"/>
          </a:solidFill>
          <a:ln w="82550" cap="flat" cmpd="sng" algn="ctr">
            <a:gradFill>
              <a:gsLst>
                <a:gs pos="0">
                  <a:srgbClr val="C00000"/>
                </a:gs>
                <a:gs pos="50000">
                  <a:schemeClr val="tx1"/>
                </a:gs>
                <a:gs pos="100000">
                  <a:schemeClr val="tx1"/>
                </a:gs>
              </a:gsLst>
              <a:lin ang="5400000" scaled="0"/>
            </a:gradFill>
            <a:prstDash val="solid"/>
            <a:round/>
            <a:headEnd type="none" w="med" len="med"/>
            <a:tailEnd type="triangle" w="med" len="sm"/>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38" name="Elbow Connector 37"/>
          <p:cNvCxnSpPr>
            <a:stCxn id="8" idx="1"/>
            <a:endCxn id="9" idx="1"/>
          </p:cNvCxnSpPr>
          <p:nvPr/>
        </p:nvCxnSpPr>
        <p:spPr bwMode="auto">
          <a:xfrm rot="10800000" flipH="1" flipV="1">
            <a:off x="272481" y="2150407"/>
            <a:ext cx="119186" cy="3834881"/>
          </a:xfrm>
          <a:prstGeom prst="bentConnector3">
            <a:avLst>
              <a:gd name="adj1" fmla="val -191801"/>
            </a:avLst>
          </a:prstGeom>
          <a:solidFill>
            <a:schemeClr val="tx2"/>
          </a:solidFill>
          <a:ln w="82550" cap="flat" cmpd="sng" algn="ctr">
            <a:gradFill>
              <a:gsLst>
                <a:gs pos="0">
                  <a:srgbClr val="C00000"/>
                </a:gs>
                <a:gs pos="50000">
                  <a:schemeClr val="tx1"/>
                </a:gs>
                <a:gs pos="100000">
                  <a:schemeClr val="tx1"/>
                </a:gs>
              </a:gsLst>
              <a:lin ang="5400000" scaled="0"/>
            </a:gradFill>
            <a:prstDash val="solid"/>
            <a:round/>
            <a:headEnd type="none" w="med" len="med"/>
            <a:tailEnd type="triangle" w="med" len="sm"/>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42" name="Elbow Connector 41"/>
          <p:cNvCxnSpPr>
            <a:stCxn id="11" idx="1"/>
            <a:endCxn id="13" idx="1"/>
          </p:cNvCxnSpPr>
          <p:nvPr/>
        </p:nvCxnSpPr>
        <p:spPr bwMode="auto">
          <a:xfrm rot="10800000" flipV="1">
            <a:off x="3181979" y="2145530"/>
            <a:ext cx="12700" cy="1805528"/>
          </a:xfrm>
          <a:prstGeom prst="bentConnector3">
            <a:avLst>
              <a:gd name="adj1" fmla="val 1800000"/>
            </a:avLst>
          </a:prstGeom>
          <a:solidFill>
            <a:schemeClr val="tx2"/>
          </a:solidFill>
          <a:ln w="82550" cap="flat" cmpd="sng" algn="ctr">
            <a:gradFill>
              <a:gsLst>
                <a:gs pos="0">
                  <a:srgbClr val="C00000"/>
                </a:gs>
                <a:gs pos="50000">
                  <a:schemeClr val="tx1"/>
                </a:gs>
                <a:gs pos="100000">
                  <a:schemeClr val="tx1"/>
                </a:gs>
              </a:gsLst>
              <a:lin ang="5400000" scaled="0"/>
            </a:gradFill>
            <a:prstDash val="solid"/>
            <a:round/>
            <a:headEnd type="none" w="med" len="med"/>
            <a:tailEnd type="triangle" w="med" len="sm"/>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45" name="Elbow Connector 44"/>
          <p:cNvCxnSpPr>
            <a:stCxn id="11" idx="1"/>
          </p:cNvCxnSpPr>
          <p:nvPr/>
        </p:nvCxnSpPr>
        <p:spPr bwMode="auto">
          <a:xfrm rot="10800000" flipV="1">
            <a:off x="2965958" y="2145530"/>
            <a:ext cx="216020" cy="3515718"/>
          </a:xfrm>
          <a:prstGeom prst="bentConnector2">
            <a:avLst/>
          </a:prstGeom>
          <a:solidFill>
            <a:schemeClr val="tx2"/>
          </a:solidFill>
          <a:ln w="82550" cap="flat" cmpd="sng" algn="ctr">
            <a:gradFill>
              <a:gsLst>
                <a:gs pos="0">
                  <a:srgbClr val="C00000"/>
                </a:gs>
                <a:gs pos="50000">
                  <a:schemeClr val="tx1"/>
                </a:gs>
                <a:gs pos="100000">
                  <a:schemeClr val="tx1"/>
                </a:gs>
              </a:gsLst>
              <a:lin ang="5400000" scaled="0"/>
            </a:gradFill>
            <a:prstDash val="solid"/>
            <a:round/>
            <a:headEnd type="none" w="med" len="med"/>
            <a:tailEnd type="triangle" w="med" len="sm"/>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56" name="Elbow Connector 55"/>
          <p:cNvCxnSpPr>
            <a:stCxn id="14" idx="1"/>
            <a:endCxn id="16" idx="1"/>
          </p:cNvCxnSpPr>
          <p:nvPr/>
        </p:nvCxnSpPr>
        <p:spPr bwMode="auto">
          <a:xfrm rot="10800000" flipV="1">
            <a:off x="6152310" y="2145530"/>
            <a:ext cx="12700" cy="1805528"/>
          </a:xfrm>
          <a:prstGeom prst="bentConnector3">
            <a:avLst>
              <a:gd name="adj1" fmla="val 1800000"/>
            </a:avLst>
          </a:prstGeom>
          <a:solidFill>
            <a:schemeClr val="tx2"/>
          </a:solidFill>
          <a:ln w="82550" cap="flat" cmpd="sng" algn="ctr">
            <a:gradFill>
              <a:gsLst>
                <a:gs pos="0">
                  <a:srgbClr val="C00000"/>
                </a:gs>
                <a:gs pos="50000">
                  <a:schemeClr val="tx1"/>
                </a:gs>
                <a:gs pos="100000">
                  <a:schemeClr val="tx1"/>
                </a:gs>
              </a:gsLst>
              <a:lin ang="5400000" scaled="0"/>
            </a:gradFill>
            <a:prstDash val="solid"/>
            <a:round/>
            <a:headEnd type="none" w="med" len="med"/>
            <a:tailEnd type="triangle" w="med" len="sm"/>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59" name="Elbow Connector 58"/>
          <p:cNvCxnSpPr>
            <a:stCxn id="14" idx="1"/>
            <a:endCxn id="15" idx="1"/>
          </p:cNvCxnSpPr>
          <p:nvPr/>
        </p:nvCxnSpPr>
        <p:spPr bwMode="auto">
          <a:xfrm rot="10800000" flipH="1" flipV="1">
            <a:off x="6152310" y="2145530"/>
            <a:ext cx="12700" cy="3839754"/>
          </a:xfrm>
          <a:prstGeom prst="bentConnector3">
            <a:avLst>
              <a:gd name="adj1" fmla="val -1800000"/>
            </a:avLst>
          </a:prstGeom>
          <a:solidFill>
            <a:schemeClr val="tx2"/>
          </a:solidFill>
          <a:ln w="82550" cap="flat" cmpd="sng" algn="ctr">
            <a:gradFill>
              <a:gsLst>
                <a:gs pos="0">
                  <a:srgbClr val="C00000"/>
                </a:gs>
                <a:gs pos="50000">
                  <a:schemeClr val="tx1"/>
                </a:gs>
                <a:gs pos="100000">
                  <a:schemeClr val="tx1"/>
                </a:gs>
              </a:gsLst>
              <a:lin ang="5400000" scaled="0"/>
            </a:gradFill>
            <a:prstDash val="solid"/>
            <a:round/>
            <a:headEnd type="none" w="med" len="med"/>
            <a:tailEnd type="triangle" w="med" len="sm"/>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sp>
        <p:nvSpPr>
          <p:cNvPr id="21528" name="TextBox 210"/>
          <p:cNvSpPr txBox="1">
            <a:spLocks noChangeArrowheads="1"/>
          </p:cNvSpPr>
          <p:nvPr/>
        </p:nvSpPr>
        <p:spPr bwMode="auto">
          <a:xfrm>
            <a:off x="128588" y="1125538"/>
            <a:ext cx="1465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2075" indent="-92075">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sz="1200">
                <a:solidFill>
                  <a:schemeClr val="tx1"/>
                </a:solidFill>
              </a:rPr>
              <a:t>* Βασισμένη σε τρέχοντα στοιχεία αγοράς</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81013" y="246063"/>
            <a:ext cx="9151937" cy="738187"/>
          </a:xfrm>
        </p:spPr>
        <p:txBody>
          <a:bodyPr/>
          <a:lstStyle/>
          <a:p>
            <a:r>
              <a:rPr lang="el-GR" dirty="0" smtClean="0"/>
              <a:t>Είδη χρηματοδότησης</a:t>
            </a:r>
            <a:br>
              <a:rPr lang="el-GR" dirty="0" smtClean="0"/>
            </a:br>
            <a:r>
              <a:rPr lang="en-US" b="0" dirty="0"/>
              <a:t>6</a:t>
            </a:r>
            <a:r>
              <a:rPr lang="el-GR" b="0" dirty="0" smtClean="0"/>
              <a:t>. Δανεισμός - Τραπεζικός Δανεισμός</a:t>
            </a:r>
            <a:br>
              <a:rPr lang="el-GR" b="0" dirty="0" smtClean="0"/>
            </a:br>
            <a:r>
              <a:rPr lang="en-US" b="0" dirty="0" smtClean="0"/>
              <a:t>ii. </a:t>
            </a:r>
            <a:r>
              <a:rPr lang="el-GR" sz="1400" b="0" dirty="0" smtClean="0"/>
              <a:t>Δάνεια με ευνοϊκούς όρους</a:t>
            </a:r>
            <a:endParaRPr lang="el-GR" dirty="0" smtClean="0"/>
          </a:p>
        </p:txBody>
      </p:sp>
      <p:grpSp>
        <p:nvGrpSpPr>
          <p:cNvPr id="22531" name="Group 3"/>
          <p:cNvGrpSpPr>
            <a:grpSpLocks/>
          </p:cNvGrpSpPr>
          <p:nvPr/>
        </p:nvGrpSpPr>
        <p:grpSpPr bwMode="auto">
          <a:xfrm>
            <a:off x="6980238" y="227013"/>
            <a:ext cx="2678112" cy="495300"/>
            <a:chOff x="488950" y="722313"/>
            <a:chExt cx="8856538" cy="495300"/>
          </a:xfrm>
        </p:grpSpPr>
        <p:sp>
          <p:nvSpPr>
            <p:cNvPr id="22542"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22543"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
        <p:nvSpPr>
          <p:cNvPr id="7" name="TextBox 6"/>
          <p:cNvSpPr txBox="1"/>
          <p:nvPr/>
        </p:nvSpPr>
        <p:spPr>
          <a:xfrm>
            <a:off x="284163" y="1412875"/>
            <a:ext cx="3155950" cy="4699000"/>
          </a:xfrm>
          <a:prstGeom prst="roundRect">
            <a:avLst/>
          </a:prstGeom>
          <a:noFill/>
          <a:ln w="19050">
            <a:solidFill>
              <a:schemeClr val="tx1"/>
            </a:solidFill>
          </a:ln>
          <a:effectLst/>
        </p:spPr>
        <p:style>
          <a:lnRef idx="1">
            <a:schemeClr val="dk1"/>
          </a:lnRef>
          <a:fillRef idx="2">
            <a:schemeClr val="dk1"/>
          </a:fillRef>
          <a:effectRef idx="1">
            <a:schemeClr val="dk1"/>
          </a:effectRef>
          <a:fontRef idx="minor">
            <a:schemeClr val="dk1"/>
          </a:fontRef>
        </p:style>
        <p:txBody>
          <a:bodyPr>
            <a:spAutoFit/>
          </a:bodyPr>
          <a:lstStyle/>
          <a:p>
            <a:pPr algn="l">
              <a:defRPr/>
            </a:pPr>
            <a:r>
              <a:rPr lang="el-GR" b="0" dirty="0"/>
              <a:t>Εκτός από τα τραπεζικά δάνεια που παρέχονται στις επιχειρήσεις με εμπορικούς όρους, υπάρχουν κατά καιρούς δημόσιες πρωτοβουλίες που  στοχεύουν στη δανειοδότηση επιχειρήσεων μέσω των τραπεζών με ευνοϊκούς όρους. Οι ευνοϊκοί όροι που παρέχονται συνίστανται σε </a:t>
            </a:r>
          </a:p>
          <a:p>
            <a:pPr marL="441325" indent="-441325" algn="l">
              <a:buFont typeface="Wingdings" pitchFamily="2" charset="2"/>
              <a:buChar char="ü"/>
              <a:defRPr/>
            </a:pPr>
            <a:r>
              <a:rPr lang="el-GR" b="0" dirty="0">
                <a:solidFill>
                  <a:schemeClr val="tx1"/>
                </a:solidFill>
              </a:rPr>
              <a:t>Επιτόκιο χαμηλότερο από αυτό της αγοράς</a:t>
            </a:r>
          </a:p>
          <a:p>
            <a:pPr marL="441325" indent="-441325" algn="l">
              <a:buFont typeface="Wingdings" pitchFamily="2" charset="2"/>
              <a:buChar char="ü"/>
              <a:defRPr/>
            </a:pPr>
            <a:r>
              <a:rPr lang="el-GR" b="0" dirty="0">
                <a:solidFill>
                  <a:schemeClr val="tx1"/>
                </a:solidFill>
              </a:rPr>
              <a:t>Μεγαλύτερη διάρκεια σε σχέση με τα δάνεια που δίδονται με εμπορικούς όρους</a:t>
            </a:r>
          </a:p>
          <a:p>
            <a:pPr marL="441325" indent="-441325" algn="l">
              <a:buFont typeface="Wingdings" pitchFamily="2" charset="2"/>
              <a:buChar char="ü"/>
              <a:defRPr/>
            </a:pPr>
            <a:r>
              <a:rPr lang="el-GR" b="0" dirty="0">
                <a:solidFill>
                  <a:schemeClr val="tx1"/>
                </a:solidFill>
              </a:rPr>
              <a:t>Δυνατότητα περιόδου χάριτος</a:t>
            </a:r>
          </a:p>
          <a:p>
            <a:pPr marL="441325" indent="-441325" algn="l">
              <a:buFont typeface="Wingdings" pitchFamily="2" charset="2"/>
              <a:buChar char="ü"/>
              <a:defRPr/>
            </a:pPr>
            <a:r>
              <a:rPr lang="el-GR" b="0" dirty="0">
                <a:solidFill>
                  <a:schemeClr val="tx1"/>
                </a:solidFill>
              </a:rPr>
              <a:t>Δυνατότητα εγγύησης μέρους ή του συνόλου του δανείου</a:t>
            </a:r>
          </a:p>
        </p:txBody>
      </p:sp>
      <p:grpSp>
        <p:nvGrpSpPr>
          <p:cNvPr id="22533" name="Group 21"/>
          <p:cNvGrpSpPr>
            <a:grpSpLocks/>
          </p:cNvGrpSpPr>
          <p:nvPr/>
        </p:nvGrpSpPr>
        <p:grpSpPr bwMode="auto">
          <a:xfrm>
            <a:off x="4089400" y="1647825"/>
            <a:ext cx="5184775" cy="2856290"/>
            <a:chOff x="4713833" y="1504727"/>
            <a:chExt cx="3766333" cy="3247546"/>
          </a:xfrm>
        </p:grpSpPr>
        <p:sp>
          <p:nvSpPr>
            <p:cNvPr id="8" name="Rectangle 12"/>
            <p:cNvSpPr>
              <a:spLocks noChangeArrowheads="1"/>
            </p:cNvSpPr>
            <p:nvPr/>
          </p:nvSpPr>
          <p:spPr bwMode="auto">
            <a:xfrm>
              <a:off x="5509537" y="1504727"/>
              <a:ext cx="2232584" cy="720178"/>
            </a:xfrm>
            <a:prstGeom prst="rect">
              <a:avLst/>
            </a:prstGeom>
            <a:solidFill>
              <a:schemeClr val="accent6">
                <a:lumMod val="20000"/>
                <a:lumOff val="80000"/>
              </a:schemeClr>
            </a:solidFill>
            <a:ln w="12700" algn="ctr">
              <a:solidFill>
                <a:schemeClr val="bg2"/>
              </a:solidFill>
              <a:miter lim="800000"/>
              <a:headEnd/>
              <a:tailEnd/>
            </a:ln>
            <a:effectLst>
              <a:outerShdw blurRad="50800" dist="38100" dir="2700000" algn="tl" rotWithShape="0">
                <a:prstClr val="black">
                  <a:alpha val="40000"/>
                </a:prstClr>
              </a:outerShdw>
            </a:effectLst>
          </p:spPr>
          <p:txBody>
            <a:bodyPr lIns="90000" tIns="46800" rIns="90000" bIns="46800" anchor="ctr"/>
            <a:lstStyle/>
            <a:p>
              <a:pPr marL="4763">
                <a:defRPr/>
              </a:pPr>
              <a:r>
                <a:rPr lang="el-GR" dirty="0">
                  <a:solidFill>
                    <a:srgbClr val="C00000"/>
                  </a:solidFill>
                </a:rPr>
                <a:t>Ευνοϊκές Χρηματοδοτήσεις</a:t>
              </a:r>
              <a:endParaRPr lang="de-DE" dirty="0">
                <a:solidFill>
                  <a:srgbClr val="C00000"/>
                </a:solidFill>
              </a:endParaRPr>
            </a:p>
          </p:txBody>
        </p:sp>
        <p:sp>
          <p:nvSpPr>
            <p:cNvPr id="9" name="Rectangle 12"/>
            <p:cNvSpPr>
              <a:spLocks noChangeArrowheads="1"/>
            </p:cNvSpPr>
            <p:nvPr/>
          </p:nvSpPr>
          <p:spPr bwMode="auto">
            <a:xfrm>
              <a:off x="4713833" y="2728488"/>
              <a:ext cx="1223540" cy="936773"/>
            </a:xfrm>
            <a:prstGeom prst="rect">
              <a:avLst/>
            </a:prstGeom>
            <a:solidFill>
              <a:schemeClr val="bg1">
                <a:lumMod val="95000"/>
              </a:schemeClr>
            </a:solidFill>
            <a:ln w="12700" algn="ctr">
              <a:solidFill>
                <a:schemeClr val="bg2"/>
              </a:solidFill>
              <a:miter lim="800000"/>
              <a:headEnd/>
              <a:tailEnd/>
            </a:ln>
            <a:effectLst>
              <a:outerShdw blurRad="50800" dist="38100" dir="2700000" algn="tl" rotWithShape="0">
                <a:prstClr val="black">
                  <a:alpha val="40000"/>
                </a:prstClr>
              </a:outerShdw>
            </a:effectLst>
          </p:spPr>
          <p:txBody>
            <a:bodyPr lIns="90000" tIns="46800" rIns="90000" bIns="46800" anchor="ctr"/>
            <a:lstStyle/>
            <a:p>
              <a:pPr marL="4763">
                <a:defRPr/>
              </a:pPr>
              <a:r>
                <a:rPr lang="el-GR" dirty="0">
                  <a:solidFill>
                    <a:srgbClr val="C00000"/>
                  </a:solidFill>
                </a:rPr>
                <a:t>Χαμηλότοκα Δάνεια</a:t>
              </a:r>
              <a:endParaRPr lang="de-DE" dirty="0">
                <a:solidFill>
                  <a:srgbClr val="C00000"/>
                </a:solidFill>
              </a:endParaRPr>
            </a:p>
          </p:txBody>
        </p:sp>
        <p:sp>
          <p:nvSpPr>
            <p:cNvPr id="10" name="Rectangle 12"/>
            <p:cNvSpPr>
              <a:spLocks noChangeArrowheads="1"/>
            </p:cNvSpPr>
            <p:nvPr/>
          </p:nvSpPr>
          <p:spPr bwMode="auto">
            <a:xfrm>
              <a:off x="7256627" y="2728488"/>
              <a:ext cx="1223539" cy="936773"/>
            </a:xfrm>
            <a:prstGeom prst="rect">
              <a:avLst/>
            </a:prstGeom>
            <a:solidFill>
              <a:schemeClr val="bg1">
                <a:lumMod val="95000"/>
              </a:schemeClr>
            </a:solidFill>
            <a:ln w="12700" algn="ctr">
              <a:solidFill>
                <a:schemeClr val="bg2"/>
              </a:solidFill>
              <a:miter lim="800000"/>
              <a:headEnd/>
              <a:tailEnd/>
            </a:ln>
            <a:effectLst>
              <a:outerShdw blurRad="50800" dist="38100" dir="2700000" algn="tl" rotWithShape="0">
                <a:prstClr val="black">
                  <a:alpha val="40000"/>
                </a:prstClr>
              </a:outerShdw>
            </a:effectLst>
          </p:spPr>
          <p:txBody>
            <a:bodyPr lIns="90000" tIns="46800" rIns="90000" bIns="46800" anchor="ctr"/>
            <a:lstStyle/>
            <a:p>
              <a:pPr marL="4763">
                <a:defRPr/>
              </a:pPr>
              <a:r>
                <a:rPr lang="el-GR" dirty="0" smtClean="0">
                  <a:solidFill>
                    <a:srgbClr val="C00000"/>
                  </a:solidFill>
                </a:rPr>
                <a:t>Ευνοϊκά Δάνεια</a:t>
              </a:r>
              <a:endParaRPr lang="de-DE" dirty="0">
                <a:solidFill>
                  <a:srgbClr val="C00000"/>
                </a:solidFill>
              </a:endParaRPr>
            </a:p>
          </p:txBody>
        </p:sp>
        <p:cxnSp>
          <p:nvCxnSpPr>
            <p:cNvPr id="12" name="Elbow Connector 11"/>
            <p:cNvCxnSpPr>
              <a:stCxn id="8" idx="2"/>
              <a:endCxn id="10" idx="0"/>
            </p:cNvCxnSpPr>
            <p:nvPr/>
          </p:nvCxnSpPr>
          <p:spPr>
            <a:xfrm rot="16200000" flipH="1">
              <a:off x="6995034" y="1855701"/>
              <a:ext cx="503582" cy="1241991"/>
            </a:xfrm>
            <a:prstGeom prst="bentConnector3">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8" idx="2"/>
              <a:endCxn id="9" idx="0"/>
            </p:cNvCxnSpPr>
            <p:nvPr/>
          </p:nvCxnSpPr>
          <p:spPr>
            <a:xfrm rot="5400000">
              <a:off x="5724213" y="1826872"/>
              <a:ext cx="503582" cy="1299650"/>
            </a:xfrm>
            <a:prstGeom prst="bentConnector3">
              <a:avLst>
                <a:gd name="adj1" fmla="val 50000"/>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13833" y="3737459"/>
              <a:ext cx="1236224" cy="1014814"/>
            </a:xfrm>
            <a:prstGeom prst="rect">
              <a:avLst/>
            </a:prstGeom>
            <a:noFill/>
            <a:ln>
              <a:solidFill>
                <a:schemeClr val="bg1"/>
              </a:solidFill>
            </a:ln>
            <a:effectLst/>
          </p:spPr>
          <p:txBody>
            <a:bodyPr>
              <a:spAutoFit/>
            </a:bodyPr>
            <a:lstStyle/>
            <a:p>
              <a:pPr marL="88900" indent="-88900" algn="l">
                <a:spcBef>
                  <a:spcPts val="0"/>
                </a:spcBef>
                <a:spcAft>
                  <a:spcPts val="600"/>
                </a:spcAft>
                <a:buFont typeface="Arial" pitchFamily="34" charset="0"/>
                <a:buChar char="•"/>
                <a:defRPr/>
              </a:pPr>
              <a:r>
                <a:rPr lang="el-GR" sz="1050" dirty="0" smtClean="0">
                  <a:solidFill>
                    <a:schemeClr val="tx1"/>
                  </a:solidFill>
                </a:rPr>
                <a:t>ΤΕΠΙΧ </a:t>
              </a:r>
              <a:r>
                <a:rPr lang="el-GR" sz="1050" dirty="0">
                  <a:solidFill>
                    <a:schemeClr val="tx1"/>
                  </a:solidFill>
                </a:rPr>
                <a:t>– Δράσεις Α,Β,Γ,Δ, Ε, ΣΤ</a:t>
              </a:r>
            </a:p>
            <a:p>
              <a:pPr marL="88900" indent="-88900" algn="l">
                <a:spcBef>
                  <a:spcPts val="0"/>
                </a:spcBef>
                <a:spcAft>
                  <a:spcPts val="600"/>
                </a:spcAft>
                <a:buFont typeface="Arial" pitchFamily="34" charset="0"/>
                <a:buChar char="•"/>
                <a:defRPr/>
              </a:pPr>
              <a:r>
                <a:rPr lang="en-US" sz="1050" dirty="0" smtClean="0">
                  <a:solidFill>
                    <a:schemeClr val="tx1"/>
                  </a:solidFill>
                </a:rPr>
                <a:t>…</a:t>
              </a:r>
            </a:p>
            <a:p>
              <a:pPr marL="88900" indent="-88900" algn="l">
                <a:spcBef>
                  <a:spcPts val="0"/>
                </a:spcBef>
                <a:spcAft>
                  <a:spcPts val="600"/>
                </a:spcAft>
                <a:buFont typeface="Arial" pitchFamily="34" charset="0"/>
                <a:buChar char="•"/>
                <a:defRPr/>
              </a:pPr>
              <a:r>
                <a:rPr lang="en-US" sz="1050" dirty="0" smtClean="0">
                  <a:solidFill>
                    <a:schemeClr val="tx1"/>
                  </a:solidFill>
                </a:rPr>
                <a:t>…</a:t>
              </a:r>
              <a:endParaRPr lang="en-US" sz="1050" dirty="0">
                <a:solidFill>
                  <a:schemeClr val="tx1"/>
                </a:solidFill>
              </a:endParaRPr>
            </a:p>
          </p:txBody>
        </p:sp>
        <p:sp>
          <p:nvSpPr>
            <p:cNvPr id="16" name="TextBox 15"/>
            <p:cNvSpPr txBox="1"/>
            <p:nvPr/>
          </p:nvSpPr>
          <p:spPr>
            <a:xfrm>
              <a:off x="7256627" y="3737459"/>
              <a:ext cx="1223539" cy="1014814"/>
            </a:xfrm>
            <a:prstGeom prst="rect">
              <a:avLst/>
            </a:prstGeom>
            <a:noFill/>
            <a:ln>
              <a:solidFill>
                <a:schemeClr val="bg1"/>
              </a:solidFill>
            </a:ln>
            <a:effectLst/>
          </p:spPr>
          <p:txBody>
            <a:bodyPr>
              <a:spAutoFit/>
            </a:bodyPr>
            <a:lstStyle/>
            <a:p>
              <a:pPr marL="88900" indent="-88900" algn="l">
                <a:spcBef>
                  <a:spcPts val="0"/>
                </a:spcBef>
                <a:spcAft>
                  <a:spcPts val="600"/>
                </a:spcAft>
                <a:buFont typeface="Arial" pitchFamily="34" charset="0"/>
                <a:buChar char="•"/>
                <a:defRPr/>
              </a:pPr>
              <a:r>
                <a:rPr lang="en-US" sz="1050" dirty="0" smtClean="0">
                  <a:solidFill>
                    <a:schemeClr val="tx1"/>
                  </a:solidFill>
                </a:rPr>
                <a:t>EIF</a:t>
              </a:r>
              <a:r>
                <a:rPr lang="el-GR" sz="1050" dirty="0" smtClean="0">
                  <a:solidFill>
                    <a:schemeClr val="tx1"/>
                  </a:solidFill>
                </a:rPr>
                <a:t> </a:t>
              </a:r>
              <a:r>
                <a:rPr lang="en-US" sz="1050" dirty="0" smtClean="0">
                  <a:solidFill>
                    <a:schemeClr val="tx1"/>
                  </a:solidFill>
                </a:rPr>
                <a:t>LGF COSME, </a:t>
              </a:r>
              <a:r>
                <a:rPr lang="en-US" sz="1050" dirty="0" err="1" smtClean="0">
                  <a:solidFill>
                    <a:schemeClr val="tx1"/>
                  </a:solidFill>
                </a:rPr>
                <a:t>InnovFIN</a:t>
              </a:r>
              <a:r>
                <a:rPr lang="en-US" sz="1050" dirty="0" smtClean="0">
                  <a:solidFill>
                    <a:schemeClr val="tx1"/>
                  </a:solidFill>
                </a:rPr>
                <a:t>, </a:t>
              </a:r>
              <a:r>
                <a:rPr lang="en-US" sz="1050" dirty="0" err="1" smtClean="0">
                  <a:solidFill>
                    <a:schemeClr val="tx1"/>
                  </a:solidFill>
                </a:rPr>
                <a:t>EasI</a:t>
              </a:r>
              <a:endParaRPr lang="el-GR" sz="1050" dirty="0">
                <a:solidFill>
                  <a:schemeClr val="tx1"/>
                </a:solidFill>
              </a:endParaRPr>
            </a:p>
            <a:p>
              <a:pPr marL="88900" indent="-88900" algn="l">
                <a:spcBef>
                  <a:spcPts val="0"/>
                </a:spcBef>
                <a:spcAft>
                  <a:spcPts val="600"/>
                </a:spcAft>
                <a:buFont typeface="Arial" pitchFamily="34" charset="0"/>
                <a:buChar char="•"/>
                <a:defRPr/>
              </a:pPr>
              <a:r>
                <a:rPr lang="el-GR" sz="1050" dirty="0" smtClean="0">
                  <a:solidFill>
                    <a:schemeClr val="tx1"/>
                  </a:solidFill>
                </a:rPr>
                <a:t>ΕΛΤΕΠ ΜΜΕ</a:t>
              </a:r>
              <a:endParaRPr lang="el-GR" sz="1050" dirty="0">
                <a:solidFill>
                  <a:schemeClr val="tx1"/>
                </a:solidFill>
              </a:endParaRPr>
            </a:p>
            <a:p>
              <a:pPr marL="88900" indent="-88900" algn="l">
                <a:spcBef>
                  <a:spcPts val="0"/>
                </a:spcBef>
                <a:spcAft>
                  <a:spcPts val="600"/>
                </a:spcAft>
                <a:buFont typeface="Arial" pitchFamily="34" charset="0"/>
                <a:buChar char="•"/>
                <a:defRPr/>
              </a:pPr>
              <a:r>
                <a:rPr lang="el-GR" sz="1050" dirty="0">
                  <a:solidFill>
                    <a:schemeClr val="tx1"/>
                  </a:solidFill>
                </a:rPr>
                <a:t>…..</a:t>
              </a:r>
            </a:p>
          </p:txBody>
        </p:sp>
      </p:grpSp>
      <p:sp>
        <p:nvSpPr>
          <p:cNvPr id="23" name="TextBox 22"/>
          <p:cNvSpPr txBox="1"/>
          <p:nvPr/>
        </p:nvSpPr>
        <p:spPr>
          <a:xfrm>
            <a:off x="3657600" y="5392738"/>
            <a:ext cx="5692775" cy="46196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l">
              <a:defRPr/>
            </a:pPr>
            <a:r>
              <a:rPr lang="el-GR" sz="1200" b="0" dirty="0"/>
              <a:t>Οι δανειακοί πόροι προέρχονται από </a:t>
            </a:r>
            <a:r>
              <a:rPr lang="el-GR" sz="1200" b="0" dirty="0" err="1"/>
              <a:t>συνεπένδυση</a:t>
            </a:r>
            <a:r>
              <a:rPr lang="el-GR" sz="1200" b="0" dirty="0"/>
              <a:t> του δημοσίου (εθνικοί και κοινοτικοί πόροι) και του τραπεζικού τομέα σε σχέση συνήθως 1:1 ή 1:2</a:t>
            </a:r>
            <a:endParaRPr lang="el-GR" sz="1200" b="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95300" y="115888"/>
            <a:ext cx="9137650" cy="738187"/>
          </a:xfrm>
        </p:spPr>
        <p:txBody>
          <a:bodyPr/>
          <a:lstStyle/>
          <a:p>
            <a:r>
              <a:rPr lang="el-GR" dirty="0" smtClean="0"/>
              <a:t>Είδη χρηματοδότησης</a:t>
            </a:r>
            <a:br>
              <a:rPr lang="el-GR" dirty="0" smtClean="0"/>
            </a:br>
            <a:r>
              <a:rPr lang="en-US" b="0" dirty="0"/>
              <a:t>6</a:t>
            </a:r>
            <a:r>
              <a:rPr lang="el-GR" b="0" dirty="0" smtClean="0"/>
              <a:t>. Δανεισμός - Τραπεζικός Δανεισμός</a:t>
            </a:r>
            <a:br>
              <a:rPr lang="el-GR" b="0" dirty="0" smtClean="0"/>
            </a:br>
            <a:r>
              <a:rPr lang="en-US" b="0" dirty="0" smtClean="0"/>
              <a:t>ii. </a:t>
            </a:r>
            <a:r>
              <a:rPr lang="el-GR" sz="1400" b="0" dirty="0" smtClean="0"/>
              <a:t>Δάνεια με ευνοϊκούς όρους - Δράσεις </a:t>
            </a:r>
            <a:r>
              <a:rPr lang="en-US" sz="1400" b="0" dirty="0" smtClean="0"/>
              <a:t>EIF</a:t>
            </a:r>
            <a:r>
              <a:rPr lang="el-GR" sz="1400" b="0" dirty="0" smtClean="0"/>
              <a:t>/ ΕΙΒ</a:t>
            </a:r>
            <a:r>
              <a:rPr lang="en-US" sz="1400" b="0" dirty="0" smtClean="0"/>
              <a:t>*</a:t>
            </a:r>
            <a:endParaRPr lang="en-US"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8910889"/>
              </p:ext>
            </p:extLst>
          </p:nvPr>
        </p:nvGraphicFramePr>
        <p:xfrm>
          <a:off x="279400" y="1033423"/>
          <a:ext cx="9363075" cy="5347905"/>
        </p:xfrm>
        <a:graphic>
          <a:graphicData uri="http://schemas.openxmlformats.org/drawingml/2006/table">
            <a:tbl>
              <a:tblPr firstRow="1" bandRow="1">
                <a:tableStyleId>{93296810-A885-4BE3-A3E7-6D5BEEA58F35}</a:tableStyleId>
              </a:tblPr>
              <a:tblGrid>
                <a:gridCol w="1721280"/>
                <a:gridCol w="2336152"/>
                <a:gridCol w="1482248"/>
                <a:gridCol w="1404235"/>
                <a:gridCol w="1170196"/>
                <a:gridCol w="1248964"/>
              </a:tblGrid>
              <a:tr h="593137">
                <a:tc>
                  <a:txBody>
                    <a:bodyPr/>
                    <a:lstStyle/>
                    <a:p>
                      <a:pPr algn="ctr"/>
                      <a:r>
                        <a:rPr lang="el-GR" sz="1200" dirty="0" smtClean="0"/>
                        <a:t>Δράσεις</a:t>
                      </a:r>
                      <a:endParaRPr lang="en-US" sz="1200" dirty="0"/>
                    </a:p>
                  </a:txBody>
                  <a:tcPr marL="99067" marR="99067" marT="45706" marB="45706" anchor="ctr">
                    <a:solidFill>
                      <a:schemeClr val="accent1"/>
                    </a:solidFill>
                  </a:tcPr>
                </a:tc>
                <a:tc>
                  <a:txBody>
                    <a:bodyPr/>
                    <a:lstStyle/>
                    <a:p>
                      <a:pPr algn="ctr"/>
                      <a:r>
                        <a:rPr lang="el-GR" sz="1200" dirty="0" smtClean="0"/>
                        <a:t>Μορφή Ενίσχυσης</a:t>
                      </a:r>
                      <a:r>
                        <a:rPr lang="el-GR" sz="1200" baseline="0" dirty="0" smtClean="0"/>
                        <a:t> </a:t>
                      </a:r>
                      <a:endParaRPr lang="en-US" sz="1200" dirty="0"/>
                    </a:p>
                  </a:txBody>
                  <a:tcPr marL="99067" marR="99067" marT="45706" marB="45706" anchor="ctr">
                    <a:solidFill>
                      <a:schemeClr val="accent1"/>
                    </a:solidFill>
                  </a:tcPr>
                </a:tc>
                <a:tc>
                  <a:txBody>
                    <a:bodyPr/>
                    <a:lstStyle/>
                    <a:p>
                      <a:pPr algn="ctr"/>
                      <a:r>
                        <a:rPr lang="el-GR" sz="1200" dirty="0" smtClean="0"/>
                        <a:t>Επιλέξιμες Επιχειρήσεις </a:t>
                      </a:r>
                      <a:endParaRPr lang="en-US" sz="1200" dirty="0"/>
                    </a:p>
                  </a:txBody>
                  <a:tcPr marL="99067" marR="99067" marT="45706" marB="45706" anchor="ctr">
                    <a:solidFill>
                      <a:schemeClr val="accent1"/>
                    </a:solidFill>
                  </a:tcPr>
                </a:tc>
                <a:tc>
                  <a:txBody>
                    <a:bodyPr/>
                    <a:lstStyle/>
                    <a:p>
                      <a:pPr algn="ctr"/>
                      <a:r>
                        <a:rPr lang="el-GR" sz="1200" dirty="0" err="1" smtClean="0"/>
                        <a:t>Προϋπ</a:t>
                      </a:r>
                      <a:r>
                        <a:rPr lang="el-GR" sz="1200" dirty="0" smtClean="0"/>
                        <a:t>/</a:t>
                      </a:r>
                      <a:r>
                        <a:rPr lang="el-GR" sz="1200" dirty="0" err="1" smtClean="0"/>
                        <a:t>σμός</a:t>
                      </a:r>
                      <a:r>
                        <a:rPr lang="el-GR" sz="1200" dirty="0" smtClean="0"/>
                        <a:t> Δράσης </a:t>
                      </a:r>
                      <a:endParaRPr lang="en-US" sz="1200" dirty="0"/>
                    </a:p>
                  </a:txBody>
                  <a:tcPr marL="99067" marR="99067" marT="45706" marB="45706" anchor="ctr">
                    <a:solidFill>
                      <a:schemeClr val="accent1"/>
                    </a:solidFill>
                  </a:tcPr>
                </a:tc>
                <a:tc>
                  <a:txBody>
                    <a:bodyPr/>
                    <a:lstStyle/>
                    <a:p>
                      <a:pPr algn="ctr"/>
                      <a:r>
                        <a:rPr lang="el-GR" sz="1200" dirty="0" smtClean="0"/>
                        <a:t>Περίοδος Εφαρμογής</a:t>
                      </a:r>
                      <a:r>
                        <a:rPr lang="el-GR" sz="1200" baseline="0" dirty="0" smtClean="0"/>
                        <a:t> </a:t>
                      </a:r>
                      <a:endParaRPr lang="en-US" sz="1200" dirty="0"/>
                    </a:p>
                  </a:txBody>
                  <a:tcPr marL="99067" marR="99067" marT="45706" marB="45706" anchor="ctr">
                    <a:solidFill>
                      <a:schemeClr val="accent1"/>
                    </a:solidFill>
                  </a:tcPr>
                </a:tc>
                <a:tc>
                  <a:txBody>
                    <a:bodyPr/>
                    <a:lstStyle/>
                    <a:p>
                      <a:pPr algn="ctr"/>
                      <a:r>
                        <a:rPr lang="el-GR" sz="1200" dirty="0" smtClean="0"/>
                        <a:t>Τράπεζες</a:t>
                      </a:r>
                      <a:r>
                        <a:rPr lang="el-GR" sz="1200" baseline="0" dirty="0" smtClean="0"/>
                        <a:t> που Συμμετέχουν</a:t>
                      </a:r>
                      <a:endParaRPr lang="en-US" sz="1200" dirty="0"/>
                    </a:p>
                  </a:txBody>
                  <a:tcPr marL="99067" marR="99067" marT="45706" marB="45706" anchor="ctr">
                    <a:solidFill>
                      <a:schemeClr val="accent1"/>
                    </a:solidFill>
                  </a:tcPr>
                </a:tc>
              </a:tr>
              <a:tr h="648072">
                <a:tc>
                  <a:txBody>
                    <a:bodyPr/>
                    <a:lstStyle/>
                    <a:p>
                      <a:r>
                        <a:rPr lang="el-GR" sz="1200" b="1" dirty="0" smtClean="0"/>
                        <a:t>Ταμείο εγγυοδοσίας ΕΛΤΕΠ ΜΜΕ</a:t>
                      </a:r>
                      <a:endParaRPr lang="en-US" sz="1200" b="1" dirty="0"/>
                    </a:p>
                  </a:txBody>
                  <a:tcPr marL="99067" marR="99067" marT="45706" marB="45706"/>
                </a:tc>
                <a:tc>
                  <a:txBody>
                    <a:bodyPr/>
                    <a:lstStyle/>
                    <a:p>
                      <a:pPr marL="171450" indent="-171450">
                        <a:buFont typeface="Arial" pitchFamily="34" charset="0"/>
                        <a:buChar char="•"/>
                      </a:pPr>
                      <a:r>
                        <a:rPr lang="el-GR" sz="1200" dirty="0" smtClean="0"/>
                        <a:t>Καθορισμένη πιστωτική προστασία υπό τη μορφή εγγύησης (−</a:t>
                      </a:r>
                      <a:r>
                        <a:rPr lang="el-GR" sz="1200" dirty="0" err="1" smtClean="0"/>
                        <a:t>εων</a:t>
                      </a:r>
                      <a:r>
                        <a:rPr lang="el-GR" sz="1200" dirty="0" smtClean="0"/>
                        <a:t>) υπέρ της Ευρωπαϊκής Τράπεζας Επενδύσεων</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200" dirty="0" smtClean="0"/>
                        <a:t>Ανώτατο Ύψος Δανείων: €25</a:t>
                      </a:r>
                      <a:r>
                        <a:rPr lang="el-GR" sz="1200" baseline="0" dirty="0" smtClean="0"/>
                        <a:t> εκ.</a:t>
                      </a:r>
                      <a:endParaRPr lang="el-GR" sz="1200" dirty="0" smtClean="0"/>
                    </a:p>
                  </a:txBody>
                  <a:tcPr marL="99067" marR="99067" marT="45706" marB="45706"/>
                </a:tc>
                <a:tc>
                  <a:txBody>
                    <a:bodyPr/>
                    <a:lstStyle/>
                    <a:p>
                      <a:pPr algn="ctr"/>
                      <a:r>
                        <a:rPr lang="el-GR" sz="1200" dirty="0" smtClean="0"/>
                        <a:t>ΜΜΕ με λιγότερους από 250 απασχολουμένους και</a:t>
                      </a:r>
                      <a:r>
                        <a:rPr lang="el-GR" sz="1200" baseline="0" dirty="0" smtClean="0"/>
                        <a:t> </a:t>
                      </a:r>
                      <a:r>
                        <a:rPr lang="el-GR" sz="1200" dirty="0" smtClean="0"/>
                        <a:t>μεσαίες επιχειρήσεις</a:t>
                      </a:r>
                      <a:endParaRPr lang="en-US" sz="1200" dirty="0"/>
                    </a:p>
                  </a:txBody>
                  <a:tcPr marL="99067" marR="99067" marT="45706" marB="45706"/>
                </a:tc>
                <a:tc>
                  <a:txBody>
                    <a:bodyPr/>
                    <a:lstStyle/>
                    <a:p>
                      <a:pPr algn="ctr"/>
                      <a:r>
                        <a:rPr lang="el-GR" sz="1200" dirty="0" smtClean="0"/>
                        <a:t>Μέχρις εξαντλήσεως κεφαλαίων</a:t>
                      </a:r>
                      <a:endParaRPr lang="en-US" sz="1200" dirty="0"/>
                    </a:p>
                  </a:txBody>
                  <a:tcPr marL="99067" marR="99067" marT="45706" marB="457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smtClean="0"/>
                        <a:t>Μέχρι</a:t>
                      </a:r>
                      <a:r>
                        <a:rPr lang="el-GR" sz="1200" baseline="0" dirty="0" smtClean="0"/>
                        <a:t> 1</a:t>
                      </a:r>
                      <a:r>
                        <a:rPr lang="en-US" sz="1200" baseline="0" dirty="0" smtClean="0"/>
                        <a:t>1</a:t>
                      </a:r>
                      <a:r>
                        <a:rPr lang="el-GR" sz="1200" baseline="0" dirty="0" smtClean="0"/>
                        <a:t>/2016</a:t>
                      </a:r>
                      <a:endParaRPr lang="en-US" sz="1200" dirty="0" smtClean="0"/>
                    </a:p>
                  </a:txBody>
                  <a:tcPr marL="99067" marR="99067" marT="45706" marB="45706"/>
                </a:tc>
                <a:tc>
                  <a:txBody>
                    <a:bodyPr/>
                    <a:lstStyle/>
                    <a:p>
                      <a:pPr algn="ctr"/>
                      <a:r>
                        <a:rPr lang="en-US" sz="1200" dirty="0" smtClean="0"/>
                        <a:t>E</a:t>
                      </a:r>
                      <a:r>
                        <a:rPr lang="el-GR" sz="1200" dirty="0" err="1" smtClean="0"/>
                        <a:t>θνική</a:t>
                      </a:r>
                      <a:r>
                        <a:rPr lang="el-GR" sz="1200" dirty="0" smtClean="0"/>
                        <a:t>, </a:t>
                      </a:r>
                    </a:p>
                    <a:p>
                      <a:pPr algn="ctr"/>
                      <a:r>
                        <a:rPr lang="el-GR" sz="1200" dirty="0" smtClean="0"/>
                        <a:t>Πειραιώς, </a:t>
                      </a:r>
                      <a:r>
                        <a:rPr lang="el-GR" sz="1200" dirty="0" err="1" smtClean="0"/>
                        <a:t>Eurobank</a:t>
                      </a:r>
                      <a:r>
                        <a:rPr lang="el-GR" sz="1200" dirty="0" smtClean="0"/>
                        <a:t>, Alpha, </a:t>
                      </a:r>
                      <a:r>
                        <a:rPr lang="el-GR" sz="1200" dirty="0" err="1" smtClean="0"/>
                        <a:t>Παγκρήτια</a:t>
                      </a:r>
                      <a:r>
                        <a:rPr lang="el-GR" sz="1200" dirty="0" smtClean="0"/>
                        <a:t> Συνεταιριστική</a:t>
                      </a:r>
                      <a:endParaRPr lang="en-US" sz="1200" dirty="0"/>
                    </a:p>
                  </a:txBody>
                  <a:tcPr marL="99067" marR="99067" marT="45706" marB="45706"/>
                </a:tc>
              </a:tr>
              <a:tr h="648072">
                <a:tc>
                  <a:txBody>
                    <a:bodyPr/>
                    <a:lstStyle/>
                    <a:p>
                      <a:r>
                        <a:rPr lang="en-US" sz="1200" b="1" dirty="0" smtClean="0"/>
                        <a:t>COSME</a:t>
                      </a:r>
                      <a:r>
                        <a:rPr lang="en-US" sz="1200" b="1" baseline="0" dirty="0" smtClean="0"/>
                        <a:t> LGF</a:t>
                      </a:r>
                      <a:endParaRPr lang="en-US" sz="1200" b="1" dirty="0"/>
                    </a:p>
                  </a:txBody>
                  <a:tcPr marL="99067" marR="99067" marT="45706" marB="45706"/>
                </a:tc>
                <a:tc>
                  <a:txBody>
                    <a:bodyPr/>
                    <a:lstStyle/>
                    <a:p>
                      <a:pPr marL="171450" indent="-171450">
                        <a:buFont typeface="Arial" pitchFamily="34" charset="0"/>
                        <a:buChar char="•"/>
                      </a:pPr>
                      <a:r>
                        <a:rPr lang="el-GR" sz="1200" dirty="0" smtClean="0"/>
                        <a:t>Εγγυημένα δάνεια σε</a:t>
                      </a:r>
                      <a:r>
                        <a:rPr lang="el-GR" sz="1200" baseline="0" dirty="0" smtClean="0"/>
                        <a:t> ποσοστό έως 50%</a:t>
                      </a:r>
                    </a:p>
                    <a:p>
                      <a:pPr marL="171450" indent="-171450">
                        <a:buFont typeface="Arial" pitchFamily="34" charset="0"/>
                        <a:buChar char="•"/>
                      </a:pPr>
                      <a:r>
                        <a:rPr lang="el-GR" sz="1200" dirty="0" smtClean="0"/>
                        <a:t>Ανώτατο Ύψος Δανείων: €150.000</a:t>
                      </a:r>
                    </a:p>
                  </a:txBody>
                  <a:tcPr marL="99067" marR="99067" marT="45706" marB="45706"/>
                </a:tc>
                <a:tc>
                  <a:txBody>
                    <a:bodyPr/>
                    <a:lstStyle/>
                    <a:p>
                      <a:pPr algn="ctr"/>
                      <a:r>
                        <a:rPr lang="el-GR" sz="1200" dirty="0" smtClean="0"/>
                        <a:t>ΜΜΕ</a:t>
                      </a:r>
                      <a:endParaRPr lang="en-US" sz="1200" dirty="0"/>
                    </a:p>
                  </a:txBody>
                  <a:tcPr marL="99067" marR="99067" marT="45706" marB="45706"/>
                </a:tc>
                <a:tc>
                  <a:txBody>
                    <a:bodyPr/>
                    <a:lstStyle/>
                    <a:p>
                      <a:pPr algn="ctr"/>
                      <a:r>
                        <a:rPr lang="el-GR" sz="1200" dirty="0" smtClean="0"/>
                        <a:t>€100 εκατ.</a:t>
                      </a:r>
                      <a:endParaRPr lang="en-US" sz="1200" dirty="0"/>
                    </a:p>
                  </a:txBody>
                  <a:tcPr marL="99067" marR="99067" marT="45706" marB="457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smtClean="0"/>
                        <a:t>Μέχρι</a:t>
                      </a:r>
                      <a:r>
                        <a:rPr lang="el-GR" sz="1200" baseline="0" dirty="0" smtClean="0"/>
                        <a:t> 09/2020</a:t>
                      </a:r>
                      <a:endParaRPr lang="en-US" sz="1200" dirty="0" smtClean="0"/>
                    </a:p>
                    <a:p>
                      <a:pPr algn="ctr"/>
                      <a:endParaRPr lang="en-US" sz="1200" dirty="0"/>
                    </a:p>
                  </a:txBody>
                  <a:tcPr marL="99067" marR="99067" marT="45706" marB="45706"/>
                </a:tc>
                <a:tc>
                  <a:txBody>
                    <a:bodyPr/>
                    <a:lstStyle/>
                    <a:p>
                      <a:pPr algn="ctr"/>
                      <a:r>
                        <a:rPr lang="en-US" sz="1200" dirty="0" smtClean="0"/>
                        <a:t>E</a:t>
                      </a:r>
                      <a:r>
                        <a:rPr lang="el-GR" sz="1200" dirty="0" err="1" smtClean="0"/>
                        <a:t>θνική</a:t>
                      </a:r>
                      <a:endParaRPr lang="en-US" sz="1200" dirty="0"/>
                    </a:p>
                  </a:txBody>
                  <a:tcPr marL="99067" marR="99067" marT="45706" marB="45706"/>
                </a:tc>
              </a:tr>
              <a:tr h="648072">
                <a:tc>
                  <a:txBody>
                    <a:bodyPr/>
                    <a:lstStyle/>
                    <a:p>
                      <a:r>
                        <a:rPr lang="en-US" sz="1200" b="1" dirty="0" smtClean="0"/>
                        <a:t>INNOVFIN LGF</a:t>
                      </a:r>
                      <a:endParaRPr lang="en-US" sz="1200" b="1" dirty="0"/>
                    </a:p>
                  </a:txBody>
                  <a:tcPr marL="99067" marR="99067" marT="45706" marB="45706"/>
                </a:tc>
                <a:tc>
                  <a:txBody>
                    <a:bodyPr/>
                    <a:lstStyle/>
                    <a:p>
                      <a:pPr marL="171450" indent="-171450">
                        <a:buFont typeface="Arial" pitchFamily="34" charset="0"/>
                        <a:buChar char="•"/>
                      </a:pPr>
                      <a:r>
                        <a:rPr lang="el-GR" sz="1200" dirty="0" smtClean="0"/>
                        <a:t>Εγγυημένα δάνεια σε</a:t>
                      </a:r>
                      <a:r>
                        <a:rPr lang="el-GR" sz="1200" baseline="0" dirty="0" smtClean="0"/>
                        <a:t> ποσοστό έως 50%</a:t>
                      </a:r>
                    </a:p>
                    <a:p>
                      <a:pPr marL="171450" indent="-171450">
                        <a:buFont typeface="Arial" pitchFamily="34" charset="0"/>
                        <a:buChar char="•"/>
                      </a:pPr>
                      <a:r>
                        <a:rPr lang="el-GR" sz="1200" dirty="0" smtClean="0"/>
                        <a:t>Ανώτατο Ύψος Δανείων: €25.000-€7.500.000</a:t>
                      </a:r>
                    </a:p>
                  </a:txBody>
                  <a:tcPr marL="99067" marR="99067" marT="45706" marB="45706"/>
                </a:tc>
                <a:tc>
                  <a:txBody>
                    <a:bodyPr/>
                    <a:lstStyle/>
                    <a:p>
                      <a:pPr algn="ctr"/>
                      <a:r>
                        <a:rPr lang="el-GR" sz="1200" dirty="0" smtClean="0"/>
                        <a:t>ΜΜΕ που επενδύουν στην παραγωγή ή την ανάπτυξη καινοτόμων προϊόντων, διαδικασιών ή /και υπηρεσιών</a:t>
                      </a:r>
                      <a:endParaRPr lang="en-US" sz="1200" dirty="0"/>
                    </a:p>
                  </a:txBody>
                  <a:tcPr marL="99067" marR="99067" marT="45706" marB="45706"/>
                </a:tc>
                <a:tc>
                  <a:txBody>
                    <a:bodyPr/>
                    <a:lstStyle/>
                    <a:p>
                      <a:pPr algn="ctr"/>
                      <a:r>
                        <a:rPr lang="el-GR" sz="1200" dirty="0" smtClean="0"/>
                        <a:t>Αναμένεται</a:t>
                      </a:r>
                      <a:endParaRPr lang="en-US" sz="1200" dirty="0"/>
                    </a:p>
                  </a:txBody>
                  <a:tcPr marL="99067" marR="99067" marT="45706" marB="457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smtClean="0"/>
                        <a:t>Μέχρι</a:t>
                      </a:r>
                      <a:r>
                        <a:rPr lang="el-GR" sz="1200" baseline="0" smtClean="0"/>
                        <a:t> 09/2020</a:t>
                      </a:r>
                      <a:endParaRPr lang="en-US" sz="1200" dirty="0" smtClean="0"/>
                    </a:p>
                  </a:txBody>
                  <a:tcPr marL="99067" marR="99067" marT="45706" marB="45706"/>
                </a:tc>
                <a:tc>
                  <a:txBody>
                    <a:bodyPr/>
                    <a:lstStyle/>
                    <a:p>
                      <a:pPr algn="ctr"/>
                      <a:r>
                        <a:rPr lang="el-GR" sz="1200" dirty="0" smtClean="0"/>
                        <a:t>Αναμένεται</a:t>
                      </a:r>
                      <a:endParaRPr lang="en-US" sz="1200" dirty="0"/>
                    </a:p>
                  </a:txBody>
                  <a:tcPr marL="99067" marR="99067" marT="45706" marB="45706"/>
                </a:tc>
              </a:tr>
              <a:tr h="648072">
                <a:tc>
                  <a:txBody>
                    <a:bodyPr/>
                    <a:lstStyle/>
                    <a:p>
                      <a:r>
                        <a:rPr lang="en-US" sz="1200" b="1" dirty="0" err="1" smtClean="0"/>
                        <a:t>EaSI</a:t>
                      </a:r>
                      <a:r>
                        <a:rPr lang="en-US" sz="1200" b="1" dirty="0" smtClean="0"/>
                        <a:t> Guarantee Financial Instrument</a:t>
                      </a:r>
                      <a:endParaRPr lang="en-US" sz="1200" b="1" dirty="0"/>
                    </a:p>
                  </a:txBody>
                  <a:tcPr marL="99067" marR="99067" marT="45706" marB="45706"/>
                </a:tc>
                <a:tc>
                  <a:txBody>
                    <a:bodyPr/>
                    <a:lstStyle/>
                    <a:p>
                      <a:pPr marL="171450" indent="-171450">
                        <a:buFont typeface="Arial" pitchFamily="34" charset="0"/>
                        <a:buChar char="•"/>
                      </a:pPr>
                      <a:r>
                        <a:rPr lang="el-GR" sz="1200" dirty="0" smtClean="0"/>
                        <a:t>Εγγυημένα δάνεια σε</a:t>
                      </a:r>
                      <a:r>
                        <a:rPr lang="el-GR" sz="1200" baseline="0" dirty="0" smtClean="0"/>
                        <a:t> ποσοστό έως 80%</a:t>
                      </a:r>
                    </a:p>
                    <a:p>
                      <a:pPr marL="171450" indent="-171450">
                        <a:buFont typeface="Arial" pitchFamily="34" charset="0"/>
                        <a:buChar char="•"/>
                      </a:pPr>
                      <a:r>
                        <a:rPr lang="el-GR" sz="1200" dirty="0" smtClean="0"/>
                        <a:t>Ανώτατο Ύψος Δανείων: €150.000</a:t>
                      </a:r>
                    </a:p>
                  </a:txBody>
                  <a:tcPr marL="99067" marR="99067" marT="45706" marB="45706"/>
                </a:tc>
                <a:tc>
                  <a:txBody>
                    <a:bodyPr/>
                    <a:lstStyle/>
                    <a:p>
                      <a:pPr algn="ctr"/>
                      <a:r>
                        <a:rPr lang="el-GR" sz="1200" dirty="0" err="1" smtClean="0"/>
                        <a:t>Μικρο</a:t>
                      </a:r>
                      <a:r>
                        <a:rPr lang="el-GR" sz="1200" dirty="0" smtClean="0"/>
                        <a:t>-οφειλέτες (</a:t>
                      </a:r>
                      <a:r>
                        <a:rPr lang="el-GR" sz="1200" dirty="0" err="1" smtClean="0"/>
                        <a:t>Microborrowers</a:t>
                      </a:r>
                      <a:r>
                        <a:rPr lang="el-GR" sz="1200" dirty="0" smtClean="0"/>
                        <a:t>)</a:t>
                      </a:r>
                      <a:r>
                        <a:rPr lang="el-GR" sz="1200" baseline="0" dirty="0" smtClean="0"/>
                        <a:t> κ</a:t>
                      </a:r>
                      <a:r>
                        <a:rPr lang="el-GR" sz="1200" dirty="0" smtClean="0"/>
                        <a:t>αι</a:t>
                      </a:r>
                      <a:r>
                        <a:rPr lang="el-GR" sz="1200" baseline="0" dirty="0" smtClean="0"/>
                        <a:t> π</a:t>
                      </a:r>
                      <a:r>
                        <a:rPr lang="el-GR" sz="1200" dirty="0" smtClean="0"/>
                        <a:t>ολύ μικρές επιχειρήσεις (</a:t>
                      </a:r>
                      <a:r>
                        <a:rPr lang="el-GR" sz="1200" dirty="0" err="1" smtClean="0"/>
                        <a:t>Microenterprises</a:t>
                      </a:r>
                      <a:r>
                        <a:rPr lang="el-GR" sz="1200" dirty="0" smtClean="0"/>
                        <a:t>)</a:t>
                      </a:r>
                    </a:p>
                  </a:txBody>
                  <a:tcPr marL="99067" marR="99067" marT="45706" marB="457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smtClean="0"/>
                        <a:t>Αναμένεται</a:t>
                      </a:r>
                      <a:endParaRPr lang="en-US" sz="1200" dirty="0" smtClean="0"/>
                    </a:p>
                  </a:txBody>
                  <a:tcPr marL="99067" marR="99067" marT="45706" marB="457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smtClean="0"/>
                        <a:t>Μέχρι</a:t>
                      </a:r>
                      <a:r>
                        <a:rPr lang="el-GR" sz="1200" baseline="0" dirty="0" smtClean="0"/>
                        <a:t> 09/2020</a:t>
                      </a:r>
                      <a:endParaRPr lang="en-US" sz="1200" dirty="0" smtClean="0"/>
                    </a:p>
                  </a:txBody>
                  <a:tcPr marL="99067" marR="99067" marT="45706" marB="457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smtClean="0"/>
                        <a:t>Αναμένεται</a:t>
                      </a:r>
                      <a:endParaRPr lang="en-US" sz="1200" dirty="0" smtClean="0"/>
                    </a:p>
                  </a:txBody>
                  <a:tcPr marL="99067" marR="99067" marT="45706" marB="45706"/>
                </a:tc>
              </a:tr>
            </a:tbl>
          </a:graphicData>
        </a:graphic>
      </p:graphicFrame>
      <p:grpSp>
        <p:nvGrpSpPr>
          <p:cNvPr id="23599" name="Group 6"/>
          <p:cNvGrpSpPr>
            <a:grpSpLocks/>
          </p:cNvGrpSpPr>
          <p:nvPr/>
        </p:nvGrpSpPr>
        <p:grpSpPr bwMode="auto">
          <a:xfrm>
            <a:off x="6980238" y="227013"/>
            <a:ext cx="2678112" cy="495300"/>
            <a:chOff x="488950" y="722313"/>
            <a:chExt cx="8856538" cy="495300"/>
          </a:xfrm>
        </p:grpSpPr>
        <p:sp>
          <p:nvSpPr>
            <p:cNvPr id="23601"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23602"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
        <p:nvSpPr>
          <p:cNvPr id="23600" name="TextBox 2"/>
          <p:cNvSpPr txBox="1">
            <a:spLocks noChangeArrowheads="1"/>
          </p:cNvSpPr>
          <p:nvPr/>
        </p:nvSpPr>
        <p:spPr bwMode="auto">
          <a:xfrm>
            <a:off x="7761288" y="6367164"/>
            <a:ext cx="18970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sz="900" b="0" dirty="0">
                <a:solidFill>
                  <a:schemeClr val="tx1"/>
                </a:solidFill>
              </a:rPr>
              <a:t>*</a:t>
            </a:r>
            <a:r>
              <a:rPr lang="el-GR" sz="900" b="0" dirty="0" smtClean="0">
                <a:solidFill>
                  <a:schemeClr val="tx1"/>
                </a:solidFill>
              </a:rPr>
              <a:t>ανοικτά</a:t>
            </a:r>
            <a:endParaRPr lang="el-GR" sz="900" b="0" dirty="0">
              <a:solidFill>
                <a:schemeClr val="tx1"/>
              </a:solidFill>
            </a:endParaRPr>
          </a:p>
        </p:txBody>
      </p:sp>
    </p:spTree>
    <p:extLst>
      <p:ext uri="{BB962C8B-B14F-4D97-AF65-F5344CB8AC3E}">
        <p14:creationId xmlns:p14="http://schemas.microsoft.com/office/powerpoint/2010/main" val="421487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7"/>
          <p:cNvSpPr>
            <a:spLocks noChangeShapeType="1"/>
          </p:cNvSpPr>
          <p:nvPr/>
        </p:nvSpPr>
        <p:spPr bwMode="auto">
          <a:xfrm flipH="1">
            <a:off x="5186363" y="188913"/>
            <a:ext cx="2808287" cy="13684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3" name="Rectangle 8"/>
          <p:cNvSpPr>
            <a:spLocks noChangeArrowheads="1"/>
          </p:cNvSpPr>
          <p:nvPr/>
        </p:nvSpPr>
        <p:spPr bwMode="auto">
          <a:xfrm>
            <a:off x="271463" y="1341438"/>
            <a:ext cx="9363075" cy="350837"/>
          </a:xfrm>
          <a:prstGeom prst="rect">
            <a:avLst/>
          </a:prstGeom>
          <a:solidFill>
            <a:schemeClr val="accent1"/>
          </a:solidFill>
          <a:ln w="12700" algn="ctr">
            <a:solidFill>
              <a:srgbClr val="FF0000"/>
            </a:solidFill>
            <a:miter lim="800000"/>
            <a:headEnd/>
            <a:tailEnd/>
          </a:ln>
        </p:spPr>
        <p:txBody>
          <a:bodyPr lIns="0" tIns="0" rIns="0" bIns="0" anchor="ctr"/>
          <a:lstStyle/>
          <a:p>
            <a:pPr defTabSz="762000"/>
            <a:r>
              <a:rPr lang="el-GR">
                <a:solidFill>
                  <a:srgbClr val="FFFFFF"/>
                </a:solidFill>
              </a:rPr>
              <a:t>Βασικά Χαρακτηριστικά Δράσης</a:t>
            </a:r>
            <a:endParaRPr lang="de-DE">
              <a:solidFill>
                <a:srgbClr val="FFFFFF"/>
              </a:solidFill>
            </a:endParaRPr>
          </a:p>
        </p:txBody>
      </p:sp>
      <p:sp>
        <p:nvSpPr>
          <p:cNvPr id="30724" name="Rectangle 18"/>
          <p:cNvSpPr>
            <a:spLocks noChangeArrowheads="1"/>
          </p:cNvSpPr>
          <p:nvPr/>
        </p:nvSpPr>
        <p:spPr bwMode="auto">
          <a:xfrm>
            <a:off x="271463" y="1687512"/>
            <a:ext cx="4489450" cy="1165423"/>
          </a:xfrm>
          <a:prstGeom prst="rect">
            <a:avLst/>
          </a:prstGeom>
          <a:solidFill>
            <a:schemeClr val="bg1"/>
          </a:solidFill>
          <a:ln w="127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91440" rIns="90000" bIns="46800"/>
          <a:lstStyle/>
          <a:p>
            <a:pPr marL="1588" lvl="1" algn="just" defTabSz="711200">
              <a:spcBef>
                <a:spcPts val="600"/>
              </a:spcBef>
            </a:pPr>
            <a:r>
              <a:rPr lang="el-GR" sz="1200" i="1" dirty="0">
                <a:solidFill>
                  <a:srgbClr val="000000"/>
                </a:solidFill>
              </a:rPr>
              <a:t>Είδος Ενίσχυσης: </a:t>
            </a:r>
            <a:r>
              <a:rPr lang="el-GR" sz="1200" b="0" i="1" dirty="0">
                <a:solidFill>
                  <a:srgbClr val="000000"/>
                </a:solidFill>
              </a:rPr>
              <a:t>Παροχή εγγυήσεων της ΕΤΕΑΝ για την έκδοση Εγγυητικών </a:t>
            </a:r>
            <a:r>
              <a:rPr lang="el-GR" sz="1200" b="0" i="1" dirty="0" smtClean="0">
                <a:solidFill>
                  <a:srgbClr val="000000"/>
                </a:solidFill>
              </a:rPr>
              <a:t>Επιστολών</a:t>
            </a:r>
          </a:p>
          <a:p>
            <a:pPr marL="1588" lvl="1" algn="just" defTabSz="711200">
              <a:spcBef>
                <a:spcPts val="600"/>
              </a:spcBef>
            </a:pPr>
            <a:r>
              <a:rPr lang="el-GR" sz="1200" i="1" dirty="0" smtClean="0">
                <a:solidFill>
                  <a:srgbClr val="000000"/>
                </a:solidFill>
              </a:rPr>
              <a:t>Επιλέξιμες </a:t>
            </a:r>
            <a:r>
              <a:rPr lang="el-GR" sz="1200" i="1" dirty="0">
                <a:solidFill>
                  <a:srgbClr val="000000"/>
                </a:solidFill>
              </a:rPr>
              <a:t>Επιχειρήσεις: </a:t>
            </a:r>
            <a:r>
              <a:rPr lang="el-GR" sz="1200" b="0" i="1" dirty="0" smtClean="0">
                <a:solidFill>
                  <a:srgbClr val="000000"/>
                </a:solidFill>
              </a:rPr>
              <a:t>ΜΜΕ όλων </a:t>
            </a:r>
            <a:r>
              <a:rPr lang="el-GR" sz="1200" b="0" i="1" dirty="0">
                <a:solidFill>
                  <a:srgbClr val="000000"/>
                </a:solidFill>
              </a:rPr>
              <a:t>των κλάδων</a:t>
            </a:r>
          </a:p>
          <a:p>
            <a:pPr marL="1588" lvl="1" algn="just" defTabSz="711200">
              <a:spcBef>
                <a:spcPts val="600"/>
              </a:spcBef>
            </a:pPr>
            <a:r>
              <a:rPr lang="el-GR" sz="1200" i="1" dirty="0">
                <a:solidFill>
                  <a:srgbClr val="000000"/>
                </a:solidFill>
              </a:rPr>
              <a:t>Περίοδος Ισχύος: </a:t>
            </a:r>
            <a:r>
              <a:rPr lang="el-GR" sz="1200" b="0" i="1" dirty="0">
                <a:solidFill>
                  <a:srgbClr val="000000"/>
                </a:solidFill>
              </a:rPr>
              <a:t>Από 02/2011 μέχρι </a:t>
            </a:r>
            <a:r>
              <a:rPr lang="el-GR" sz="1200" b="0" i="1" dirty="0" smtClean="0">
                <a:solidFill>
                  <a:srgbClr val="000000"/>
                </a:solidFill>
              </a:rPr>
              <a:t>31/10/2016</a:t>
            </a:r>
            <a:endParaRPr lang="el-GR" sz="1200" b="0" i="1" dirty="0">
              <a:solidFill>
                <a:srgbClr val="000000"/>
              </a:solidFill>
            </a:endParaRPr>
          </a:p>
        </p:txBody>
      </p:sp>
      <p:sp>
        <p:nvSpPr>
          <p:cNvPr id="30725" name="Rectangle 8"/>
          <p:cNvSpPr>
            <a:spLocks noChangeArrowheads="1"/>
          </p:cNvSpPr>
          <p:nvPr/>
        </p:nvSpPr>
        <p:spPr bwMode="auto">
          <a:xfrm>
            <a:off x="273050" y="2961829"/>
            <a:ext cx="9361488" cy="350837"/>
          </a:xfrm>
          <a:prstGeom prst="rect">
            <a:avLst/>
          </a:prstGeom>
          <a:solidFill>
            <a:schemeClr val="accent1"/>
          </a:solidFill>
          <a:ln w="12700" algn="ctr">
            <a:solidFill>
              <a:srgbClr val="FF0000"/>
            </a:solidFill>
            <a:miter lim="800000"/>
            <a:headEnd/>
            <a:tailEnd/>
          </a:ln>
        </p:spPr>
        <p:txBody>
          <a:bodyPr lIns="0" tIns="0" rIns="0" bIns="0" anchor="ctr"/>
          <a:lstStyle/>
          <a:p>
            <a:pPr defTabSz="762000"/>
            <a:r>
              <a:rPr lang="el-GR">
                <a:solidFill>
                  <a:srgbClr val="FFFFFF"/>
                </a:solidFill>
              </a:rPr>
              <a:t>Γενική Περιγραφή</a:t>
            </a:r>
            <a:endParaRPr lang="de-DE">
              <a:solidFill>
                <a:srgbClr val="FFFFFF"/>
              </a:solidFill>
            </a:endParaRPr>
          </a:p>
        </p:txBody>
      </p:sp>
      <p:sp>
        <p:nvSpPr>
          <p:cNvPr id="30726" name="Rectangle 18"/>
          <p:cNvSpPr>
            <a:spLocks noChangeArrowheads="1"/>
          </p:cNvSpPr>
          <p:nvPr/>
        </p:nvSpPr>
        <p:spPr bwMode="auto">
          <a:xfrm>
            <a:off x="273050" y="3285679"/>
            <a:ext cx="9361488" cy="2375569"/>
          </a:xfrm>
          <a:prstGeom prst="rect">
            <a:avLst/>
          </a:prstGeom>
          <a:solidFill>
            <a:schemeClr val="bg1"/>
          </a:solidFill>
          <a:ln w="127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91440" rIns="90000" bIns="46800"/>
          <a:lstStyle/>
          <a:p>
            <a:pPr marL="1588" lvl="1" algn="just" defTabSz="711200">
              <a:spcBef>
                <a:spcPct val="20000"/>
              </a:spcBef>
            </a:pPr>
            <a:r>
              <a:rPr lang="el-GR" sz="1200" b="0" dirty="0">
                <a:solidFill>
                  <a:srgbClr val="000000"/>
                </a:solidFill>
              </a:rPr>
              <a:t>Γενικός στόχος του Προγράμματος είναι η ανάπτυξη και επέκταση της γενικής επιχειρηματικής </a:t>
            </a:r>
            <a:r>
              <a:rPr lang="el-GR" sz="1200" b="0" dirty="0" smtClean="0">
                <a:solidFill>
                  <a:srgbClr val="000000"/>
                </a:solidFill>
              </a:rPr>
              <a:t>δραστηριότητας </a:t>
            </a:r>
            <a:r>
              <a:rPr lang="el-GR" sz="1200" b="0" dirty="0">
                <a:solidFill>
                  <a:srgbClr val="000000"/>
                </a:solidFill>
              </a:rPr>
              <a:t>υφιστάμενων, νέων και  </a:t>
            </a:r>
            <a:r>
              <a:rPr lang="el-GR" sz="1200" b="0" dirty="0" smtClean="0">
                <a:solidFill>
                  <a:srgbClr val="000000"/>
                </a:solidFill>
              </a:rPr>
              <a:t>υπό </a:t>
            </a:r>
            <a:r>
              <a:rPr lang="el-GR" sz="1200" b="0" dirty="0">
                <a:solidFill>
                  <a:srgbClr val="000000"/>
                </a:solidFill>
              </a:rPr>
              <a:t>σύσταση </a:t>
            </a:r>
            <a:r>
              <a:rPr lang="el-GR" sz="1200" b="0" dirty="0" smtClean="0">
                <a:solidFill>
                  <a:srgbClr val="000000"/>
                </a:solidFill>
              </a:rPr>
              <a:t>Μεσαίων</a:t>
            </a:r>
            <a:r>
              <a:rPr lang="el-GR" sz="1200" b="0" dirty="0">
                <a:solidFill>
                  <a:srgbClr val="000000"/>
                </a:solidFill>
              </a:rPr>
              <a:t>, Μικρών και </a:t>
            </a:r>
            <a:r>
              <a:rPr lang="el-GR" sz="1200" b="0" dirty="0" smtClean="0">
                <a:solidFill>
                  <a:srgbClr val="000000"/>
                </a:solidFill>
              </a:rPr>
              <a:t>Πολύ </a:t>
            </a:r>
            <a:r>
              <a:rPr lang="el-GR" sz="1200" b="0" dirty="0">
                <a:solidFill>
                  <a:srgbClr val="000000"/>
                </a:solidFill>
              </a:rPr>
              <a:t>Μικρών, </a:t>
            </a:r>
            <a:r>
              <a:rPr lang="el-GR" sz="1200" b="0" dirty="0" smtClean="0">
                <a:solidFill>
                  <a:srgbClr val="000000"/>
                </a:solidFill>
              </a:rPr>
              <a:t>Επιχειρήσεων </a:t>
            </a:r>
            <a:r>
              <a:rPr lang="el-GR" sz="1200" b="0" dirty="0">
                <a:solidFill>
                  <a:srgbClr val="000000"/>
                </a:solidFill>
              </a:rPr>
              <a:t>μέσω της υποστήριξης της πρόσβασης </a:t>
            </a:r>
            <a:r>
              <a:rPr lang="el-GR" sz="1200" b="0" dirty="0" smtClean="0">
                <a:solidFill>
                  <a:srgbClr val="000000"/>
                </a:solidFill>
              </a:rPr>
              <a:t>τους στο </a:t>
            </a:r>
            <a:r>
              <a:rPr lang="el-GR" sz="1200" b="0" dirty="0">
                <a:solidFill>
                  <a:srgbClr val="000000"/>
                </a:solidFill>
              </a:rPr>
              <a:t>χρηματοπιστωτικό </a:t>
            </a:r>
            <a:r>
              <a:rPr lang="el-GR" sz="1200" b="0" dirty="0" smtClean="0">
                <a:solidFill>
                  <a:srgbClr val="000000"/>
                </a:solidFill>
              </a:rPr>
              <a:t>σύστημα </a:t>
            </a:r>
            <a:r>
              <a:rPr lang="el-GR" sz="1200" b="0" dirty="0">
                <a:solidFill>
                  <a:srgbClr val="000000"/>
                </a:solidFill>
              </a:rPr>
              <a:t>για </a:t>
            </a:r>
            <a:r>
              <a:rPr lang="el-GR" sz="1200" b="0" dirty="0" smtClean="0">
                <a:solidFill>
                  <a:srgbClr val="000000"/>
                </a:solidFill>
              </a:rPr>
              <a:t>την </a:t>
            </a:r>
            <a:r>
              <a:rPr lang="el-GR" sz="1200" b="0" dirty="0">
                <a:solidFill>
                  <a:srgbClr val="000000"/>
                </a:solidFill>
              </a:rPr>
              <a:t>έκδοση εγγυητικών επιστολών όλων των κατηγοριών προς </a:t>
            </a:r>
            <a:r>
              <a:rPr lang="el-GR" sz="1200" b="0" dirty="0" smtClean="0">
                <a:solidFill>
                  <a:srgbClr val="000000"/>
                </a:solidFill>
              </a:rPr>
              <a:t>ιδιώτες από </a:t>
            </a:r>
            <a:r>
              <a:rPr lang="el-GR" sz="1200" b="0" dirty="0">
                <a:solidFill>
                  <a:srgbClr val="000000"/>
                </a:solidFill>
              </a:rPr>
              <a:t>τις </a:t>
            </a:r>
            <a:r>
              <a:rPr lang="el-GR" sz="1200" b="0" dirty="0" smtClean="0">
                <a:solidFill>
                  <a:srgbClr val="000000"/>
                </a:solidFill>
              </a:rPr>
              <a:t>τράπεζες.</a:t>
            </a:r>
            <a:endParaRPr lang="el-GR" sz="1200" b="0" dirty="0">
              <a:solidFill>
                <a:srgbClr val="000000"/>
              </a:solidFill>
            </a:endParaRPr>
          </a:p>
          <a:p>
            <a:pPr marL="1588" lvl="1" algn="just" defTabSz="711200">
              <a:spcBef>
                <a:spcPct val="20000"/>
              </a:spcBef>
            </a:pPr>
            <a:r>
              <a:rPr lang="el-GR" sz="1200" b="0" dirty="0">
                <a:solidFill>
                  <a:srgbClr val="000000"/>
                </a:solidFill>
              </a:rPr>
              <a:t>Το  </a:t>
            </a:r>
            <a:r>
              <a:rPr lang="el-GR" sz="1200" b="0" dirty="0" smtClean="0">
                <a:solidFill>
                  <a:srgbClr val="000000"/>
                </a:solidFill>
              </a:rPr>
              <a:t>Πρόγραμμα, επίσης, στοχεύει στην ενίσχυση </a:t>
            </a:r>
            <a:r>
              <a:rPr lang="el-GR" sz="1200" b="0" dirty="0">
                <a:solidFill>
                  <a:srgbClr val="000000"/>
                </a:solidFill>
              </a:rPr>
              <a:t>της </a:t>
            </a:r>
            <a:r>
              <a:rPr lang="el-GR" sz="1200" b="0" dirty="0" smtClean="0">
                <a:solidFill>
                  <a:srgbClr val="000000"/>
                </a:solidFill>
              </a:rPr>
              <a:t>παραγωγικότητας και ανταγωνιστικότητας των  επιχειρήσεων, μέσω της  </a:t>
            </a:r>
            <a:r>
              <a:rPr lang="el-GR" sz="1200" b="0" dirty="0">
                <a:solidFill>
                  <a:srgbClr val="000000"/>
                </a:solidFill>
              </a:rPr>
              <a:t>χρήσης  εγγυητικών  </a:t>
            </a:r>
            <a:r>
              <a:rPr lang="el-GR" sz="1200" b="0" dirty="0" smtClean="0">
                <a:solidFill>
                  <a:srgbClr val="000000"/>
                </a:solidFill>
              </a:rPr>
              <a:t>επιστολών εκδόσεως τραπεζών στις συναλλαγές</a:t>
            </a:r>
            <a:r>
              <a:rPr lang="el-GR" sz="1200" b="0" dirty="0">
                <a:solidFill>
                  <a:srgbClr val="000000"/>
                </a:solidFill>
              </a:rPr>
              <a:t>, εργαλείο </a:t>
            </a:r>
            <a:r>
              <a:rPr lang="el-GR" sz="1200" b="0" dirty="0" smtClean="0">
                <a:solidFill>
                  <a:srgbClr val="000000"/>
                </a:solidFill>
              </a:rPr>
              <a:t>πίστης, αυξημένης </a:t>
            </a:r>
            <a:r>
              <a:rPr lang="el-GR" sz="1200" b="0" dirty="0">
                <a:solidFill>
                  <a:srgbClr val="000000"/>
                </a:solidFill>
              </a:rPr>
              <a:t>βαρύτητας και </a:t>
            </a:r>
            <a:r>
              <a:rPr lang="el-GR" sz="1200" b="0" dirty="0" smtClean="0">
                <a:solidFill>
                  <a:srgbClr val="000000"/>
                </a:solidFill>
              </a:rPr>
              <a:t>ασφάλειας, </a:t>
            </a:r>
            <a:r>
              <a:rPr lang="el-GR" sz="1200" b="0" dirty="0">
                <a:solidFill>
                  <a:srgbClr val="000000"/>
                </a:solidFill>
              </a:rPr>
              <a:t>των οποίων </a:t>
            </a:r>
            <a:r>
              <a:rPr lang="el-GR" sz="1200" b="0" dirty="0" smtClean="0">
                <a:solidFill>
                  <a:srgbClr val="000000"/>
                </a:solidFill>
              </a:rPr>
              <a:t>εγγυητικών επιστολών το </a:t>
            </a:r>
            <a:r>
              <a:rPr lang="el-GR" sz="1200" b="0" dirty="0">
                <a:solidFill>
                  <a:srgbClr val="000000"/>
                </a:solidFill>
              </a:rPr>
              <a:t>κόστος έκδοσης είναι μικρότερο σε σχέση με τις συνήθεις μορφές δανεισμού .</a:t>
            </a:r>
          </a:p>
          <a:p>
            <a:pPr marL="1588" lvl="1" algn="just" defTabSz="711200">
              <a:spcBef>
                <a:spcPct val="20000"/>
              </a:spcBef>
            </a:pPr>
            <a:r>
              <a:rPr lang="el-GR" sz="1200" b="0" dirty="0">
                <a:solidFill>
                  <a:srgbClr val="000000"/>
                </a:solidFill>
              </a:rPr>
              <a:t>Το  </a:t>
            </a:r>
            <a:r>
              <a:rPr lang="el-GR" sz="1200" b="0" dirty="0" smtClean="0">
                <a:solidFill>
                  <a:srgbClr val="000000"/>
                </a:solidFill>
              </a:rPr>
              <a:t>Πρόγραμμα λειτουργεί  </a:t>
            </a:r>
            <a:r>
              <a:rPr lang="el-GR" sz="1200" b="0" dirty="0">
                <a:solidFill>
                  <a:srgbClr val="000000"/>
                </a:solidFill>
              </a:rPr>
              <a:t>συμπληρωματικά  στο </a:t>
            </a:r>
            <a:r>
              <a:rPr lang="el-GR" sz="1200" b="0" dirty="0" smtClean="0">
                <a:solidFill>
                  <a:srgbClr val="000000"/>
                </a:solidFill>
              </a:rPr>
              <a:t>υφιστάμενο  </a:t>
            </a:r>
            <a:r>
              <a:rPr lang="el-GR" sz="1200" b="0" dirty="0">
                <a:solidFill>
                  <a:srgbClr val="000000"/>
                </a:solidFill>
              </a:rPr>
              <a:t>τραπεζικό  προϊόν  (</a:t>
            </a:r>
            <a:r>
              <a:rPr lang="el-GR" sz="1200" b="0" dirty="0" smtClean="0">
                <a:solidFill>
                  <a:srgbClr val="000000"/>
                </a:solidFill>
              </a:rPr>
              <a:t>έκδοση εγγυητικών  </a:t>
            </a:r>
            <a:r>
              <a:rPr lang="el-GR" sz="1200" b="0" dirty="0">
                <a:solidFill>
                  <a:srgbClr val="000000"/>
                </a:solidFill>
              </a:rPr>
              <a:t>επιστολών)  υποκαθιστώντας  ένα  μέρος  των  απαιτούμενων  εξασφαλίσεων  </a:t>
            </a:r>
            <a:r>
              <a:rPr lang="el-GR" sz="1200" b="0" dirty="0" smtClean="0">
                <a:solidFill>
                  <a:srgbClr val="000000"/>
                </a:solidFill>
              </a:rPr>
              <a:t>με </a:t>
            </a:r>
            <a:r>
              <a:rPr lang="el-GR" sz="1200" b="0" dirty="0">
                <a:solidFill>
                  <a:srgbClr val="000000"/>
                </a:solidFill>
              </a:rPr>
              <a:t>το </a:t>
            </a:r>
          </a:p>
          <a:p>
            <a:pPr marL="1588" lvl="1" algn="just" defTabSz="711200">
              <a:spcBef>
                <a:spcPct val="20000"/>
              </a:spcBef>
            </a:pPr>
            <a:r>
              <a:rPr lang="el-GR" sz="1200" b="0" dirty="0">
                <a:solidFill>
                  <a:srgbClr val="000000"/>
                </a:solidFill>
              </a:rPr>
              <a:t>μικρό σχετικά κόστος της παροχής της </a:t>
            </a:r>
            <a:r>
              <a:rPr lang="el-GR" sz="1200" b="0" dirty="0" smtClean="0">
                <a:solidFill>
                  <a:srgbClr val="000000"/>
                </a:solidFill>
              </a:rPr>
              <a:t>εγγύησης.</a:t>
            </a:r>
            <a:endParaRPr lang="el-GR" sz="1200" b="0" dirty="0">
              <a:solidFill>
                <a:srgbClr val="000000"/>
              </a:solidFill>
            </a:endParaRPr>
          </a:p>
          <a:p>
            <a:pPr marL="1588" lvl="1" algn="just" defTabSz="711200">
              <a:spcBef>
                <a:spcPct val="20000"/>
              </a:spcBef>
            </a:pPr>
            <a:r>
              <a:rPr lang="el-GR" sz="1200" b="0" dirty="0">
                <a:solidFill>
                  <a:srgbClr val="000000"/>
                </a:solidFill>
              </a:rPr>
              <a:t>Το </a:t>
            </a:r>
            <a:r>
              <a:rPr lang="el-GR" sz="1200" b="0" dirty="0" smtClean="0">
                <a:solidFill>
                  <a:srgbClr val="000000"/>
                </a:solidFill>
              </a:rPr>
              <a:t>Πρόγραμμα συντελεί στον </a:t>
            </a:r>
            <a:r>
              <a:rPr lang="el-GR" sz="1200" b="0" dirty="0">
                <a:solidFill>
                  <a:srgbClr val="000000"/>
                </a:solidFill>
              </a:rPr>
              <a:t>επιμερισμό του αναλαμβανόμενου κινδύνου </a:t>
            </a:r>
            <a:r>
              <a:rPr lang="el-GR" sz="1200" b="0" dirty="0" smtClean="0">
                <a:solidFill>
                  <a:srgbClr val="000000"/>
                </a:solidFill>
              </a:rPr>
              <a:t>μεταξύ </a:t>
            </a:r>
            <a:r>
              <a:rPr lang="el-GR" sz="1200" b="0" dirty="0">
                <a:solidFill>
                  <a:srgbClr val="000000"/>
                </a:solidFill>
              </a:rPr>
              <a:t>τριών πλέον </a:t>
            </a:r>
            <a:r>
              <a:rPr lang="el-GR" sz="1200" b="0" dirty="0" smtClean="0">
                <a:solidFill>
                  <a:srgbClr val="000000"/>
                </a:solidFill>
              </a:rPr>
              <a:t>μερών </a:t>
            </a:r>
            <a:r>
              <a:rPr lang="el-GR" sz="1200" b="0" dirty="0">
                <a:solidFill>
                  <a:srgbClr val="000000"/>
                </a:solidFill>
              </a:rPr>
              <a:t>(Τράπεζα </a:t>
            </a:r>
            <a:r>
              <a:rPr lang="el-GR" sz="1200" b="0" dirty="0" smtClean="0">
                <a:solidFill>
                  <a:srgbClr val="000000"/>
                </a:solidFill>
              </a:rPr>
              <a:t>–Επιχείρηση-ΕΤΕΑΝ  </a:t>
            </a:r>
            <a:r>
              <a:rPr lang="el-GR" sz="1200" b="0" dirty="0">
                <a:solidFill>
                  <a:srgbClr val="000000"/>
                </a:solidFill>
              </a:rPr>
              <a:t>ΑΕ ) έναντι των δύο μερών που συμμετείχαν μέχρις </a:t>
            </a:r>
            <a:r>
              <a:rPr lang="el-GR" sz="1200" b="0" dirty="0" smtClean="0">
                <a:solidFill>
                  <a:srgbClr val="000000"/>
                </a:solidFill>
              </a:rPr>
              <a:t>εκδόσεώς </a:t>
            </a:r>
            <a:r>
              <a:rPr lang="el-GR" sz="1200" b="0" dirty="0">
                <a:solidFill>
                  <a:srgbClr val="000000"/>
                </a:solidFill>
              </a:rPr>
              <a:t>του (Τράπεζα </a:t>
            </a:r>
            <a:r>
              <a:rPr lang="el-GR" sz="1200" b="0" dirty="0" smtClean="0">
                <a:solidFill>
                  <a:srgbClr val="000000"/>
                </a:solidFill>
              </a:rPr>
              <a:t>– Επιχείρηση).</a:t>
            </a:r>
            <a:endParaRPr lang="de-DE" sz="1200" b="0" dirty="0">
              <a:solidFill>
                <a:srgbClr val="000000"/>
              </a:solidFill>
            </a:endParaRPr>
          </a:p>
        </p:txBody>
      </p:sp>
      <p:sp>
        <p:nvSpPr>
          <p:cNvPr id="30727" name="Rectangle 18"/>
          <p:cNvSpPr>
            <a:spLocks noChangeArrowheads="1"/>
          </p:cNvSpPr>
          <p:nvPr/>
        </p:nvSpPr>
        <p:spPr bwMode="auto">
          <a:xfrm>
            <a:off x="5027613" y="1687512"/>
            <a:ext cx="4606925" cy="1165423"/>
          </a:xfrm>
          <a:prstGeom prst="rect">
            <a:avLst/>
          </a:prstGeom>
          <a:solidFill>
            <a:schemeClr val="bg1"/>
          </a:solidFill>
          <a:ln w="127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91440" rIns="90000" bIns="46800"/>
          <a:lstStyle/>
          <a:p>
            <a:pPr marL="1588" lvl="1" algn="just" defTabSz="711200">
              <a:spcBef>
                <a:spcPts val="600"/>
              </a:spcBef>
            </a:pPr>
            <a:r>
              <a:rPr lang="el-GR" sz="1200" i="1" dirty="0">
                <a:solidFill>
                  <a:srgbClr val="000000"/>
                </a:solidFill>
              </a:rPr>
              <a:t>Ρόλος Τραπεζών: </a:t>
            </a:r>
            <a:r>
              <a:rPr lang="el-GR" sz="1200" b="0" i="1" dirty="0">
                <a:solidFill>
                  <a:srgbClr val="000000"/>
                </a:solidFill>
              </a:rPr>
              <a:t>Έ</a:t>
            </a:r>
            <a:r>
              <a:rPr lang="el-GR" sz="1200" b="0" i="1" dirty="0" smtClean="0">
                <a:solidFill>
                  <a:srgbClr val="000000"/>
                </a:solidFill>
              </a:rPr>
              <a:t>κδοση εγγυητικών επιστολών και παροχή εγγυήσεων</a:t>
            </a:r>
            <a:endParaRPr lang="el-GR" sz="1200" b="0" i="1" dirty="0">
              <a:solidFill>
                <a:srgbClr val="000000"/>
              </a:solidFill>
            </a:endParaRPr>
          </a:p>
          <a:p>
            <a:pPr marL="1588" lvl="1" algn="just" defTabSz="711200">
              <a:spcBef>
                <a:spcPts val="600"/>
              </a:spcBef>
            </a:pPr>
            <a:r>
              <a:rPr lang="el-GR" sz="1200" i="1" dirty="0">
                <a:solidFill>
                  <a:srgbClr val="000000"/>
                </a:solidFill>
              </a:rPr>
              <a:t>Αρχικός Προϋπολογισμός Προγράμματος: </a:t>
            </a:r>
            <a:r>
              <a:rPr lang="el-GR" sz="1200" b="0" i="1" dirty="0" smtClean="0">
                <a:solidFill>
                  <a:srgbClr val="000000"/>
                </a:solidFill>
              </a:rPr>
              <a:t>€45 </a:t>
            </a:r>
            <a:r>
              <a:rPr lang="el-GR" sz="1200" b="0" i="1" dirty="0">
                <a:solidFill>
                  <a:srgbClr val="000000"/>
                </a:solidFill>
              </a:rPr>
              <a:t>εκατ. </a:t>
            </a:r>
          </a:p>
          <a:p>
            <a:pPr marL="1588" lvl="1" algn="just" defTabSz="711200">
              <a:spcBef>
                <a:spcPts val="600"/>
              </a:spcBef>
            </a:pPr>
            <a:r>
              <a:rPr lang="el-GR" sz="1200" i="1" dirty="0">
                <a:solidFill>
                  <a:srgbClr val="000000"/>
                </a:solidFill>
              </a:rPr>
              <a:t>Φορείς </a:t>
            </a:r>
            <a:r>
              <a:rPr lang="el-GR" sz="1200" i="1" dirty="0" err="1">
                <a:solidFill>
                  <a:srgbClr val="000000"/>
                </a:solidFill>
              </a:rPr>
              <a:t>Συνεπένδυσης</a:t>
            </a:r>
            <a:r>
              <a:rPr lang="el-GR" sz="1200" i="1" dirty="0">
                <a:solidFill>
                  <a:srgbClr val="000000"/>
                </a:solidFill>
              </a:rPr>
              <a:t>: </a:t>
            </a:r>
            <a:r>
              <a:rPr lang="el-GR" sz="1200" b="0" i="1" dirty="0" err="1">
                <a:solidFill>
                  <a:srgbClr val="000000"/>
                </a:solidFill>
              </a:rPr>
              <a:t>Eurobank</a:t>
            </a:r>
            <a:r>
              <a:rPr lang="el-GR" sz="1200" b="0" i="1" dirty="0">
                <a:solidFill>
                  <a:srgbClr val="000000"/>
                </a:solidFill>
              </a:rPr>
              <a:t>, Alpha Bank, </a:t>
            </a:r>
            <a:r>
              <a:rPr lang="el-GR" sz="1200" b="0" i="1" dirty="0" err="1">
                <a:solidFill>
                  <a:srgbClr val="000000"/>
                </a:solidFill>
              </a:rPr>
              <a:t>Παγκρήτια</a:t>
            </a:r>
            <a:r>
              <a:rPr lang="el-GR" sz="1200" b="0" i="1" dirty="0">
                <a:solidFill>
                  <a:srgbClr val="000000"/>
                </a:solidFill>
              </a:rPr>
              <a:t> Συνεταιριστική</a:t>
            </a:r>
          </a:p>
        </p:txBody>
      </p:sp>
      <p:sp>
        <p:nvSpPr>
          <p:cNvPr id="16" name="Rectangle 9"/>
          <p:cNvSpPr txBox="1">
            <a:spLocks noChangeArrowheads="1"/>
          </p:cNvSpPr>
          <p:nvPr/>
        </p:nvSpPr>
        <p:spPr bwMode="auto">
          <a:xfrm>
            <a:off x="481013" y="115888"/>
            <a:ext cx="9151937"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lgn="l" rtl="0" eaLnBrk="0" fontAlgn="base" hangingPunct="0">
              <a:spcBef>
                <a:spcPct val="0"/>
              </a:spcBef>
              <a:spcAft>
                <a:spcPct val="0"/>
              </a:spcAft>
              <a:defRPr sz="1600" b="1">
                <a:solidFill>
                  <a:schemeClr val="tx1"/>
                </a:solidFill>
                <a:latin typeface="+mj-lt"/>
                <a:ea typeface="+mj-ea"/>
                <a:cs typeface="+mj-cs"/>
              </a:defRPr>
            </a:lvl1pPr>
            <a:lvl2pPr algn="l" rtl="0" eaLnBrk="0" fontAlgn="base" hangingPunct="0">
              <a:spcBef>
                <a:spcPct val="0"/>
              </a:spcBef>
              <a:spcAft>
                <a:spcPct val="0"/>
              </a:spcAft>
              <a:defRPr sz="1600" b="1">
                <a:solidFill>
                  <a:schemeClr val="tx1"/>
                </a:solidFill>
                <a:latin typeface="Arial" charset="0"/>
                <a:ea typeface="ＭＳ Ｐゴシック" charset="-128"/>
              </a:defRPr>
            </a:lvl2pPr>
            <a:lvl3pPr algn="l" rtl="0" eaLnBrk="0" fontAlgn="base" hangingPunct="0">
              <a:spcBef>
                <a:spcPct val="0"/>
              </a:spcBef>
              <a:spcAft>
                <a:spcPct val="0"/>
              </a:spcAft>
              <a:defRPr sz="1600" b="1">
                <a:solidFill>
                  <a:schemeClr val="tx1"/>
                </a:solidFill>
                <a:latin typeface="Arial" charset="0"/>
                <a:ea typeface="ＭＳ Ｐゴシック" charset="-128"/>
              </a:defRPr>
            </a:lvl3pPr>
            <a:lvl4pPr algn="l" rtl="0" eaLnBrk="0" fontAlgn="base" hangingPunct="0">
              <a:spcBef>
                <a:spcPct val="0"/>
              </a:spcBef>
              <a:spcAft>
                <a:spcPct val="0"/>
              </a:spcAft>
              <a:defRPr sz="1600" b="1">
                <a:solidFill>
                  <a:schemeClr val="tx1"/>
                </a:solidFill>
                <a:latin typeface="Arial" charset="0"/>
                <a:ea typeface="ＭＳ Ｐゴシック" charset="-128"/>
              </a:defRPr>
            </a:lvl4pPr>
            <a:lvl5pPr algn="l" rtl="0" eaLnBrk="0" fontAlgn="base" hangingPunct="0">
              <a:spcBef>
                <a:spcPct val="0"/>
              </a:spcBef>
              <a:spcAft>
                <a:spcPct val="0"/>
              </a:spcAft>
              <a:defRPr sz="1600" b="1">
                <a:solidFill>
                  <a:schemeClr val="tx1"/>
                </a:solidFill>
                <a:latin typeface="Arial" charset="0"/>
                <a:ea typeface="ＭＳ Ｐゴシック" charset="-128"/>
              </a:defRPr>
            </a:lvl5pPr>
            <a:lvl6pPr marL="457200" algn="l" rtl="0" eaLnBrk="0" fontAlgn="base" hangingPunct="0">
              <a:spcBef>
                <a:spcPct val="0"/>
              </a:spcBef>
              <a:spcAft>
                <a:spcPct val="0"/>
              </a:spcAft>
              <a:defRPr sz="1600" b="1">
                <a:solidFill>
                  <a:schemeClr val="tx1"/>
                </a:solidFill>
                <a:latin typeface="Arial" charset="0"/>
                <a:ea typeface="ＭＳ Ｐゴシック" charset="-128"/>
              </a:defRPr>
            </a:lvl6pPr>
            <a:lvl7pPr marL="914400" algn="l" rtl="0" eaLnBrk="0" fontAlgn="base" hangingPunct="0">
              <a:spcBef>
                <a:spcPct val="0"/>
              </a:spcBef>
              <a:spcAft>
                <a:spcPct val="0"/>
              </a:spcAft>
              <a:defRPr sz="1600" b="1">
                <a:solidFill>
                  <a:schemeClr val="tx1"/>
                </a:solidFill>
                <a:latin typeface="Arial" charset="0"/>
                <a:ea typeface="ＭＳ Ｐゴシック" charset="-128"/>
              </a:defRPr>
            </a:lvl7pPr>
            <a:lvl8pPr marL="1371600" algn="l" rtl="0" eaLnBrk="0" fontAlgn="base" hangingPunct="0">
              <a:spcBef>
                <a:spcPct val="0"/>
              </a:spcBef>
              <a:spcAft>
                <a:spcPct val="0"/>
              </a:spcAft>
              <a:defRPr sz="1600" b="1">
                <a:solidFill>
                  <a:schemeClr val="tx1"/>
                </a:solidFill>
                <a:latin typeface="Arial" charset="0"/>
                <a:ea typeface="ＭＳ Ｐゴシック" charset="-128"/>
              </a:defRPr>
            </a:lvl8pPr>
            <a:lvl9pPr marL="1828800" algn="l" rtl="0" eaLnBrk="0" fontAlgn="base" hangingPunct="0">
              <a:spcBef>
                <a:spcPct val="0"/>
              </a:spcBef>
              <a:spcAft>
                <a:spcPct val="0"/>
              </a:spcAft>
              <a:defRPr sz="1600" b="1">
                <a:solidFill>
                  <a:schemeClr val="tx1"/>
                </a:solidFill>
                <a:latin typeface="Arial" charset="0"/>
                <a:ea typeface="ＭＳ Ｐゴシック" charset="-128"/>
              </a:defRPr>
            </a:lvl9pPr>
          </a:lstStyle>
          <a:p>
            <a:pPr>
              <a:tabLst>
                <a:tab pos="3586163" algn="l"/>
              </a:tabLst>
              <a:defRPr/>
            </a:pPr>
            <a:r>
              <a:rPr lang="el-GR" kern="0" dirty="0" smtClean="0">
                <a:solidFill>
                  <a:srgbClr val="000000"/>
                </a:solidFill>
              </a:rPr>
              <a:t>Είδη χρηματοδότησης</a:t>
            </a:r>
            <a:br>
              <a:rPr lang="el-GR" kern="0" dirty="0" smtClean="0">
                <a:solidFill>
                  <a:srgbClr val="000000"/>
                </a:solidFill>
              </a:rPr>
            </a:br>
            <a:r>
              <a:rPr lang="en-US" b="0" kern="0" dirty="0">
                <a:solidFill>
                  <a:srgbClr val="000000"/>
                </a:solidFill>
              </a:rPr>
              <a:t>6</a:t>
            </a:r>
            <a:r>
              <a:rPr lang="el-GR" b="0" kern="0" dirty="0" smtClean="0">
                <a:solidFill>
                  <a:srgbClr val="000000"/>
                </a:solidFill>
              </a:rPr>
              <a:t>. Δανεισμός - Τραπεζικός Δανεισμός</a:t>
            </a:r>
            <a:br>
              <a:rPr lang="el-GR" b="0" kern="0" dirty="0" smtClean="0">
                <a:solidFill>
                  <a:srgbClr val="000000"/>
                </a:solidFill>
              </a:rPr>
            </a:br>
            <a:r>
              <a:rPr lang="en-US" sz="1400" b="0" kern="0" dirty="0" smtClean="0">
                <a:solidFill>
                  <a:srgbClr val="000000"/>
                </a:solidFill>
              </a:rPr>
              <a:t>ii. </a:t>
            </a:r>
            <a:r>
              <a:rPr lang="el-GR" sz="1400" b="0" kern="0" dirty="0">
                <a:solidFill>
                  <a:srgbClr val="000000"/>
                </a:solidFill>
              </a:rPr>
              <a:t>Δάνεια με ευνοϊκούς όρους - Ταμείο </a:t>
            </a:r>
            <a:r>
              <a:rPr lang="el-GR" sz="1400" b="0" kern="0" dirty="0" smtClean="0">
                <a:solidFill>
                  <a:srgbClr val="000000"/>
                </a:solidFill>
              </a:rPr>
              <a:t>Εγγυήσεων</a:t>
            </a:r>
            <a:endParaRPr lang="el-GR" sz="1400" b="0" kern="0" dirty="0">
              <a:solidFill>
                <a:srgbClr val="000000"/>
              </a:solidFill>
            </a:endParaRPr>
          </a:p>
        </p:txBody>
      </p:sp>
      <p:grpSp>
        <p:nvGrpSpPr>
          <p:cNvPr id="30729" name="Group 16"/>
          <p:cNvGrpSpPr>
            <a:grpSpLocks/>
          </p:cNvGrpSpPr>
          <p:nvPr/>
        </p:nvGrpSpPr>
        <p:grpSpPr bwMode="auto">
          <a:xfrm>
            <a:off x="6980238" y="227013"/>
            <a:ext cx="2678112" cy="495300"/>
            <a:chOff x="488950" y="722313"/>
            <a:chExt cx="8856538" cy="495300"/>
          </a:xfrm>
        </p:grpSpPr>
        <p:sp>
          <p:nvSpPr>
            <p:cNvPr id="30730"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30731"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7"/>
          <p:cNvSpPr>
            <a:spLocks noChangeShapeType="1"/>
          </p:cNvSpPr>
          <p:nvPr/>
        </p:nvSpPr>
        <p:spPr bwMode="auto">
          <a:xfrm flipH="1">
            <a:off x="5186363" y="188913"/>
            <a:ext cx="2808287" cy="13684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7" name="Rectangle 8"/>
          <p:cNvSpPr>
            <a:spLocks noChangeArrowheads="1"/>
          </p:cNvSpPr>
          <p:nvPr/>
        </p:nvSpPr>
        <p:spPr bwMode="auto">
          <a:xfrm>
            <a:off x="271463" y="1346200"/>
            <a:ext cx="9363075" cy="350838"/>
          </a:xfrm>
          <a:prstGeom prst="rect">
            <a:avLst/>
          </a:prstGeom>
          <a:solidFill>
            <a:schemeClr val="accent1"/>
          </a:solidFill>
          <a:ln w="12700" algn="ctr">
            <a:solidFill>
              <a:srgbClr val="FF0000"/>
            </a:solidFill>
            <a:miter lim="800000"/>
            <a:headEnd/>
            <a:tailEnd/>
          </a:ln>
        </p:spPr>
        <p:txBody>
          <a:bodyPr lIns="0" tIns="0" rIns="0" bIns="0" anchor="ctr"/>
          <a:lstStyle/>
          <a:p>
            <a:pPr defTabSz="762000"/>
            <a:r>
              <a:rPr lang="el-GR">
                <a:solidFill>
                  <a:srgbClr val="FFFFFF"/>
                </a:solidFill>
              </a:rPr>
              <a:t>Βασικά Χαρακτηριστικά Δράσης</a:t>
            </a:r>
            <a:endParaRPr lang="de-DE">
              <a:solidFill>
                <a:srgbClr val="FFFFFF"/>
              </a:solidFill>
            </a:endParaRPr>
          </a:p>
        </p:txBody>
      </p:sp>
      <p:sp>
        <p:nvSpPr>
          <p:cNvPr id="31748" name="Rectangle 18"/>
          <p:cNvSpPr>
            <a:spLocks noChangeArrowheads="1"/>
          </p:cNvSpPr>
          <p:nvPr/>
        </p:nvSpPr>
        <p:spPr bwMode="auto">
          <a:xfrm>
            <a:off x="271463" y="1692274"/>
            <a:ext cx="4524375" cy="1232669"/>
          </a:xfrm>
          <a:prstGeom prst="rect">
            <a:avLst/>
          </a:prstGeom>
          <a:solidFill>
            <a:schemeClr val="bg1"/>
          </a:solidFill>
          <a:ln w="127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91440" rIns="90000" bIns="46800"/>
          <a:lstStyle/>
          <a:p>
            <a:pPr marL="1588" lvl="1" algn="just" defTabSz="711200">
              <a:spcBef>
                <a:spcPts val="600"/>
              </a:spcBef>
            </a:pPr>
            <a:r>
              <a:rPr lang="el-GR" sz="1200" i="1" dirty="0">
                <a:solidFill>
                  <a:srgbClr val="000000"/>
                </a:solidFill>
              </a:rPr>
              <a:t>Είδος Ενίσχυσης: </a:t>
            </a:r>
            <a:r>
              <a:rPr lang="el-GR" sz="1200" b="0" i="1" dirty="0">
                <a:solidFill>
                  <a:srgbClr val="000000"/>
                </a:solidFill>
              </a:rPr>
              <a:t>Καθορισμένη πιστωτική προστασία υπό τη μορφή </a:t>
            </a:r>
            <a:r>
              <a:rPr lang="el-GR" sz="1200" b="0" i="1" dirty="0" smtClean="0">
                <a:solidFill>
                  <a:srgbClr val="000000"/>
                </a:solidFill>
              </a:rPr>
              <a:t>εγγύησης υπέρ </a:t>
            </a:r>
            <a:r>
              <a:rPr lang="el-GR" sz="1200" b="0" i="1" dirty="0">
                <a:solidFill>
                  <a:srgbClr val="000000"/>
                </a:solidFill>
              </a:rPr>
              <a:t>της Ευρωπαϊκής Τράπεζας Επενδύσεων</a:t>
            </a:r>
          </a:p>
          <a:p>
            <a:pPr marL="1588" lvl="1" algn="just" defTabSz="711200">
              <a:spcBef>
                <a:spcPts val="600"/>
              </a:spcBef>
            </a:pPr>
            <a:r>
              <a:rPr lang="el-GR" sz="1200" i="1" dirty="0" smtClean="0">
                <a:solidFill>
                  <a:srgbClr val="000000"/>
                </a:solidFill>
              </a:rPr>
              <a:t>Επιλέξιμες </a:t>
            </a:r>
            <a:r>
              <a:rPr lang="el-GR" sz="1200" i="1" dirty="0">
                <a:solidFill>
                  <a:srgbClr val="000000"/>
                </a:solidFill>
              </a:rPr>
              <a:t>Επιχειρήσεις: </a:t>
            </a:r>
            <a:r>
              <a:rPr lang="el-GR" sz="1200" b="0" i="1" dirty="0">
                <a:solidFill>
                  <a:srgbClr val="000000"/>
                </a:solidFill>
              </a:rPr>
              <a:t>ΜΜΕ με λιγότερους από 250 απασχολουμένους και μεσαίες </a:t>
            </a:r>
            <a:r>
              <a:rPr lang="el-GR" sz="1200" b="0" i="1" dirty="0" smtClean="0">
                <a:solidFill>
                  <a:srgbClr val="000000"/>
                </a:solidFill>
              </a:rPr>
              <a:t>επιχειρήσεις</a:t>
            </a:r>
            <a:endParaRPr lang="el-GR" sz="1200" b="0" i="1" dirty="0">
              <a:solidFill>
                <a:srgbClr val="000000"/>
              </a:solidFill>
            </a:endParaRPr>
          </a:p>
          <a:p>
            <a:pPr marL="1588" lvl="1" algn="just" defTabSz="711200">
              <a:spcBef>
                <a:spcPts val="600"/>
              </a:spcBef>
            </a:pPr>
            <a:r>
              <a:rPr lang="el-GR" sz="1200" i="1" dirty="0">
                <a:solidFill>
                  <a:srgbClr val="000000"/>
                </a:solidFill>
              </a:rPr>
              <a:t>Περίοδος Ισχύος: </a:t>
            </a:r>
            <a:r>
              <a:rPr lang="el-GR" sz="1200" b="0" i="1" dirty="0">
                <a:solidFill>
                  <a:srgbClr val="000000"/>
                </a:solidFill>
              </a:rPr>
              <a:t>Από 01/2012 μέχρι </a:t>
            </a:r>
            <a:r>
              <a:rPr lang="el-GR" sz="1200" b="0" i="1" dirty="0" smtClean="0">
                <a:solidFill>
                  <a:srgbClr val="000000"/>
                </a:solidFill>
              </a:rPr>
              <a:t>30/11/2014</a:t>
            </a:r>
            <a:endParaRPr lang="el-GR" sz="1200" b="0" i="1" dirty="0">
              <a:solidFill>
                <a:srgbClr val="000000"/>
              </a:solidFill>
            </a:endParaRPr>
          </a:p>
        </p:txBody>
      </p:sp>
      <p:sp>
        <p:nvSpPr>
          <p:cNvPr id="31749" name="Rectangle 8"/>
          <p:cNvSpPr>
            <a:spLocks noChangeArrowheads="1"/>
          </p:cNvSpPr>
          <p:nvPr/>
        </p:nvSpPr>
        <p:spPr bwMode="auto">
          <a:xfrm>
            <a:off x="273050" y="3112196"/>
            <a:ext cx="9361488" cy="350837"/>
          </a:xfrm>
          <a:prstGeom prst="rect">
            <a:avLst/>
          </a:prstGeom>
          <a:solidFill>
            <a:schemeClr val="accent1"/>
          </a:solidFill>
          <a:ln w="12700" algn="ctr">
            <a:solidFill>
              <a:srgbClr val="FF0000"/>
            </a:solidFill>
            <a:miter lim="800000"/>
            <a:headEnd/>
            <a:tailEnd/>
          </a:ln>
        </p:spPr>
        <p:txBody>
          <a:bodyPr lIns="0" tIns="0" rIns="0" bIns="0" anchor="ctr"/>
          <a:lstStyle/>
          <a:p>
            <a:pPr defTabSz="762000"/>
            <a:r>
              <a:rPr lang="el-GR">
                <a:solidFill>
                  <a:srgbClr val="FFFFFF"/>
                </a:solidFill>
              </a:rPr>
              <a:t>Γενική Περιγραφή</a:t>
            </a:r>
            <a:endParaRPr lang="de-DE">
              <a:solidFill>
                <a:srgbClr val="FFFFFF"/>
              </a:solidFill>
            </a:endParaRPr>
          </a:p>
        </p:txBody>
      </p:sp>
      <p:sp>
        <p:nvSpPr>
          <p:cNvPr id="14" name="Rectangle 18"/>
          <p:cNvSpPr>
            <a:spLocks noChangeArrowheads="1"/>
          </p:cNvSpPr>
          <p:nvPr/>
        </p:nvSpPr>
        <p:spPr bwMode="auto">
          <a:xfrm>
            <a:off x="273050" y="3434457"/>
            <a:ext cx="9361488" cy="2946871"/>
          </a:xfrm>
          <a:prstGeom prst="rect">
            <a:avLst/>
          </a:prstGeom>
          <a:solidFill>
            <a:schemeClr val="bg1"/>
          </a:solidFill>
          <a:ln w="127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91440" rIns="90000" bIns="46800"/>
          <a:lstStyle/>
          <a:p>
            <a:pPr marL="1588" lvl="1" algn="just" defTabSz="711200">
              <a:spcBef>
                <a:spcPct val="20000"/>
              </a:spcBef>
              <a:defRPr/>
            </a:pPr>
            <a:r>
              <a:rPr lang="el-GR" sz="1200" b="0" dirty="0">
                <a:solidFill>
                  <a:srgbClr val="000000"/>
                </a:solidFill>
              </a:rPr>
              <a:t>Σκοπός του Ταμείου Εγγυοδοσίας είναι να συμβάλει ώστε ένα μέρος των κονδυλίων των διαρθρωτικών ταμείων της ΕΕ που διατίθενται στην Ελλάδα να αξιοποιηθεί στο μέγιστο για τη χρηματοδότηση μικρομεσαίων επιχειρήσεων (ΜΜΕ), καθώς επίσης και μεσαίων επιχειρήσεων μέσω ενός μηχανισμού ανακύκλωσης των πόρων. </a:t>
            </a:r>
            <a:r>
              <a:rPr lang="el-GR" sz="1200" b="0" dirty="0" err="1">
                <a:solidFill>
                  <a:srgbClr val="000000"/>
                </a:solidFill>
              </a:rPr>
              <a:t>αρέχοντας</a:t>
            </a:r>
            <a:r>
              <a:rPr lang="el-GR" sz="1200" b="0" dirty="0">
                <a:solidFill>
                  <a:srgbClr val="000000"/>
                </a:solidFill>
              </a:rPr>
              <a:t> καθορισμένη πιστωτική προστασία υπό τη μορφή εγγύησης (−</a:t>
            </a:r>
            <a:r>
              <a:rPr lang="el-GR" sz="1200" b="0" dirty="0" err="1">
                <a:solidFill>
                  <a:srgbClr val="000000"/>
                </a:solidFill>
              </a:rPr>
              <a:t>εων</a:t>
            </a:r>
            <a:r>
              <a:rPr lang="el-GR" sz="1200" b="0" dirty="0">
                <a:solidFill>
                  <a:srgbClr val="000000"/>
                </a:solidFill>
              </a:rPr>
              <a:t>) υπέρ της Ευρωπαϊκής Τράπεζας Επενδύσεων, το Ταμείο διευκολύνει την έμμεση χρηματοδότηση επιλέξιμων ελληνικών ΜΜΕ και μεσαίων επιχειρήσεων μέσω ενός δικτύου ενδιάμεσων χρηματοπιστωτικών οργανισμών που δραστηριοποιούνται στην Ελλάδα</a:t>
            </a:r>
            <a:r>
              <a:rPr lang="el-GR" sz="1200" b="0" dirty="0" smtClean="0">
                <a:solidFill>
                  <a:srgbClr val="000000"/>
                </a:solidFill>
              </a:rPr>
              <a:t>.</a:t>
            </a:r>
          </a:p>
          <a:p>
            <a:pPr marL="1588" lvl="1" algn="just" defTabSz="711200">
              <a:spcBef>
                <a:spcPct val="20000"/>
              </a:spcBef>
              <a:defRPr/>
            </a:pPr>
            <a:r>
              <a:rPr lang="el-GR" sz="1200" b="0" dirty="0">
                <a:solidFill>
                  <a:srgbClr val="000000"/>
                </a:solidFill>
              </a:rPr>
              <a:t>Τ</a:t>
            </a:r>
            <a:r>
              <a:rPr lang="el-GR" sz="1200" b="0" dirty="0" smtClean="0">
                <a:solidFill>
                  <a:srgbClr val="000000"/>
                </a:solidFill>
              </a:rPr>
              <a:t>α </a:t>
            </a:r>
            <a:r>
              <a:rPr lang="el-GR" sz="1200" b="0" dirty="0">
                <a:solidFill>
                  <a:srgbClr val="000000"/>
                </a:solidFill>
              </a:rPr>
              <a:t>κύρια οφέλη που προσφέρει η πρωτοβουλία </a:t>
            </a:r>
            <a:r>
              <a:rPr lang="el-GR" sz="1200" b="0" dirty="0" smtClean="0">
                <a:solidFill>
                  <a:srgbClr val="000000"/>
                </a:solidFill>
              </a:rPr>
              <a:t>αυτή είναι:</a:t>
            </a:r>
          </a:p>
          <a:p>
            <a:pPr marL="173038" lvl="1" indent="-171450" algn="just" defTabSz="711200">
              <a:spcBef>
                <a:spcPct val="20000"/>
              </a:spcBef>
              <a:buFont typeface="Arial" panose="020B0604020202020204" pitchFamily="34" charset="0"/>
              <a:buChar char="•"/>
              <a:defRPr/>
            </a:pPr>
            <a:r>
              <a:rPr lang="el-GR" sz="1200" b="0" dirty="0" smtClean="0">
                <a:solidFill>
                  <a:srgbClr val="000000"/>
                </a:solidFill>
              </a:rPr>
              <a:t>Μακρά </a:t>
            </a:r>
            <a:r>
              <a:rPr lang="el-GR" sz="1200" b="0" dirty="0">
                <a:solidFill>
                  <a:srgbClr val="000000"/>
                </a:solidFill>
              </a:rPr>
              <a:t>διάρκεια αποπληρωμής, η οποία καθιστά δυνατή μια μακροπρόθεσμη δανειοδοτική </a:t>
            </a:r>
            <a:r>
              <a:rPr lang="el-GR" sz="1200" b="0" dirty="0" smtClean="0">
                <a:solidFill>
                  <a:srgbClr val="000000"/>
                </a:solidFill>
              </a:rPr>
              <a:t>στρατηγική</a:t>
            </a:r>
          </a:p>
          <a:p>
            <a:pPr marL="173038" lvl="1" indent="-171450" algn="just" defTabSz="711200">
              <a:spcBef>
                <a:spcPct val="20000"/>
              </a:spcBef>
              <a:buFont typeface="Arial" panose="020B0604020202020204" pitchFamily="34" charset="0"/>
              <a:buChar char="•"/>
              <a:defRPr/>
            </a:pPr>
            <a:r>
              <a:rPr lang="el-GR" sz="1200" b="0" dirty="0" smtClean="0">
                <a:solidFill>
                  <a:srgbClr val="000000"/>
                </a:solidFill>
              </a:rPr>
              <a:t>Ευνοϊκή </a:t>
            </a:r>
            <a:r>
              <a:rPr lang="el-GR" sz="1200" b="0" dirty="0">
                <a:solidFill>
                  <a:srgbClr val="000000"/>
                </a:solidFill>
              </a:rPr>
              <a:t>τιμολόγηση, χάρη στον αναπτυξιακό χαρακτήρα της </a:t>
            </a:r>
            <a:r>
              <a:rPr lang="el-GR" sz="1200" b="0" dirty="0" err="1">
                <a:solidFill>
                  <a:srgbClr val="000000"/>
                </a:solidFill>
              </a:rPr>
              <a:t>ΕΤΕπ</a:t>
            </a:r>
            <a:r>
              <a:rPr lang="el-GR" sz="1200" b="0" dirty="0" smtClean="0">
                <a:solidFill>
                  <a:srgbClr val="000000"/>
                </a:solidFill>
              </a:rPr>
              <a:t>.</a:t>
            </a:r>
          </a:p>
          <a:p>
            <a:pPr marL="1588" lvl="1" algn="just" defTabSz="711200">
              <a:spcBef>
                <a:spcPct val="20000"/>
              </a:spcBef>
              <a:defRPr/>
            </a:pPr>
            <a:r>
              <a:rPr lang="el-GR" sz="1200" b="0" dirty="0" smtClean="0">
                <a:solidFill>
                  <a:srgbClr val="000000"/>
                </a:solidFill>
              </a:rPr>
              <a:t>Το </a:t>
            </a:r>
            <a:r>
              <a:rPr lang="el-GR" sz="1200" b="0" dirty="0" err="1" smtClean="0">
                <a:solidFill>
                  <a:srgbClr val="000000"/>
                </a:solidFill>
              </a:rPr>
              <a:t>ΕΛΤΕπ</a:t>
            </a:r>
            <a:r>
              <a:rPr lang="el-GR" sz="1200" b="0" dirty="0" smtClean="0">
                <a:solidFill>
                  <a:srgbClr val="000000"/>
                </a:solidFill>
              </a:rPr>
              <a:t> </a:t>
            </a:r>
            <a:r>
              <a:rPr lang="el-GR" sz="1200" b="0" dirty="0">
                <a:solidFill>
                  <a:srgbClr val="000000"/>
                </a:solidFill>
              </a:rPr>
              <a:t>ΜΜΕ απευθύνεται αποκλειστικά σε:</a:t>
            </a:r>
          </a:p>
          <a:p>
            <a:pPr marL="173038" lvl="1" indent="-171450" algn="just" defTabSz="711200">
              <a:spcBef>
                <a:spcPct val="20000"/>
              </a:spcBef>
              <a:buFont typeface="Arial" panose="020B0604020202020204" pitchFamily="34" charset="0"/>
              <a:buChar char="•"/>
              <a:defRPr/>
            </a:pPr>
            <a:r>
              <a:rPr lang="el-GR" sz="1200" b="0" dirty="0" smtClean="0">
                <a:solidFill>
                  <a:srgbClr val="000000"/>
                </a:solidFill>
              </a:rPr>
              <a:t>    </a:t>
            </a:r>
            <a:r>
              <a:rPr lang="el-GR" sz="1200" b="0" dirty="0">
                <a:solidFill>
                  <a:srgbClr val="000000"/>
                </a:solidFill>
              </a:rPr>
              <a:t>μικρομεσαίες επιχειρήσεις με λιγότερους από 250 απασχολουμένους</a:t>
            </a:r>
          </a:p>
          <a:p>
            <a:pPr marL="173038" lvl="1" indent="-171450" algn="just" defTabSz="711200">
              <a:spcBef>
                <a:spcPct val="20000"/>
              </a:spcBef>
              <a:buFont typeface="Arial" panose="020B0604020202020204" pitchFamily="34" charset="0"/>
              <a:buChar char="•"/>
              <a:defRPr/>
            </a:pPr>
            <a:r>
              <a:rPr lang="el-GR" sz="1200" b="0" dirty="0">
                <a:solidFill>
                  <a:srgbClr val="000000"/>
                </a:solidFill>
              </a:rPr>
              <a:t>    μεσαίες επιχειρήσεις, δηλαδή επιχειρήσεις με:</a:t>
            </a:r>
          </a:p>
          <a:p>
            <a:pPr marL="630238" lvl="2" indent="-171450" algn="just" defTabSz="711200">
              <a:spcBef>
                <a:spcPct val="20000"/>
              </a:spcBef>
              <a:buFont typeface="Courier New" panose="02070309020205020404" pitchFamily="49" charset="0"/>
              <a:buChar char="o"/>
              <a:defRPr/>
            </a:pPr>
            <a:r>
              <a:rPr lang="el-GR" sz="1200" b="0" dirty="0">
                <a:solidFill>
                  <a:srgbClr val="000000"/>
                </a:solidFill>
              </a:rPr>
              <a:t>        αριθμό απασχολούμενων που ανέρχεται μεταξύ 250 και 3.000 (πλήρους απασχόλησης) και</a:t>
            </a:r>
          </a:p>
          <a:p>
            <a:pPr marL="630238" lvl="2" indent="-171450" algn="just" defTabSz="711200">
              <a:spcBef>
                <a:spcPct val="20000"/>
              </a:spcBef>
              <a:buFont typeface="Courier New" panose="02070309020205020404" pitchFamily="49" charset="0"/>
              <a:buChar char="o"/>
              <a:defRPr/>
            </a:pPr>
            <a:r>
              <a:rPr lang="el-GR" sz="1200" b="0" dirty="0">
                <a:solidFill>
                  <a:srgbClr val="000000"/>
                </a:solidFill>
              </a:rPr>
              <a:t>        προϋπολογισμό χρηματοδοτούμενου έργου μέχρι 50 εκατ. ευρώ</a:t>
            </a:r>
          </a:p>
          <a:p>
            <a:pPr marL="1588" lvl="1" algn="just" defTabSz="711200">
              <a:spcBef>
                <a:spcPct val="20000"/>
              </a:spcBef>
              <a:defRPr/>
            </a:pPr>
            <a:endParaRPr lang="el-GR" sz="1200" b="0" dirty="0">
              <a:solidFill>
                <a:srgbClr val="000000"/>
              </a:solidFill>
            </a:endParaRPr>
          </a:p>
          <a:p>
            <a:pPr marL="1588" lvl="1" algn="just" defTabSz="711200">
              <a:spcBef>
                <a:spcPct val="20000"/>
              </a:spcBef>
              <a:defRPr/>
            </a:pPr>
            <a:endParaRPr lang="de-DE" sz="1200" b="0" dirty="0">
              <a:solidFill>
                <a:srgbClr val="000000"/>
              </a:solidFill>
            </a:endParaRPr>
          </a:p>
        </p:txBody>
      </p:sp>
      <p:sp>
        <p:nvSpPr>
          <p:cNvPr id="31751" name="Rectangle 18"/>
          <p:cNvSpPr>
            <a:spLocks noChangeArrowheads="1"/>
          </p:cNvSpPr>
          <p:nvPr/>
        </p:nvSpPr>
        <p:spPr bwMode="auto">
          <a:xfrm>
            <a:off x="5030788" y="1693863"/>
            <a:ext cx="4603750" cy="1231080"/>
          </a:xfrm>
          <a:prstGeom prst="rect">
            <a:avLst/>
          </a:prstGeom>
          <a:solidFill>
            <a:schemeClr val="bg1"/>
          </a:solidFill>
          <a:ln w="127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91440" rIns="90000" bIns="46800"/>
          <a:lstStyle/>
          <a:p>
            <a:pPr marL="1588" lvl="1" algn="just" defTabSz="711200">
              <a:spcBef>
                <a:spcPts val="600"/>
              </a:spcBef>
            </a:pPr>
            <a:r>
              <a:rPr lang="el-GR" sz="1200" i="1" dirty="0">
                <a:solidFill>
                  <a:srgbClr val="000000"/>
                </a:solidFill>
              </a:rPr>
              <a:t>Ρόλος Τραπεζών: </a:t>
            </a:r>
            <a:r>
              <a:rPr lang="el-GR" sz="1200" b="0" i="1" dirty="0" smtClean="0">
                <a:solidFill>
                  <a:srgbClr val="000000"/>
                </a:solidFill>
              </a:rPr>
              <a:t>Ανάληψη μέρους κινδύνου</a:t>
            </a:r>
            <a:endParaRPr lang="el-GR" sz="1200" b="0" i="1" dirty="0">
              <a:solidFill>
                <a:srgbClr val="000000"/>
              </a:solidFill>
            </a:endParaRPr>
          </a:p>
          <a:p>
            <a:pPr marL="1588" lvl="1" algn="just" defTabSz="711200">
              <a:spcBef>
                <a:spcPts val="600"/>
              </a:spcBef>
            </a:pPr>
            <a:r>
              <a:rPr lang="el-GR" sz="1200" i="1" dirty="0">
                <a:solidFill>
                  <a:srgbClr val="000000"/>
                </a:solidFill>
              </a:rPr>
              <a:t>Αρχικός Προϋπολογισμός Προγράμματος: </a:t>
            </a:r>
            <a:r>
              <a:rPr lang="el-GR" sz="1200" b="0" i="1" dirty="0" smtClean="0">
                <a:solidFill>
                  <a:srgbClr val="000000"/>
                </a:solidFill>
              </a:rPr>
              <a:t>Μέχρι εξαντλήσεως διαθέσιμων κεφαλαίων</a:t>
            </a:r>
            <a:endParaRPr lang="el-GR" sz="1200" b="0" i="1" dirty="0">
              <a:solidFill>
                <a:srgbClr val="000000"/>
              </a:solidFill>
            </a:endParaRPr>
          </a:p>
          <a:p>
            <a:pPr marL="1588" lvl="1" algn="just" defTabSz="711200">
              <a:spcBef>
                <a:spcPts val="600"/>
              </a:spcBef>
            </a:pPr>
            <a:r>
              <a:rPr lang="el-GR" sz="1200" i="1" dirty="0">
                <a:solidFill>
                  <a:srgbClr val="000000"/>
                </a:solidFill>
              </a:rPr>
              <a:t>Φορείς </a:t>
            </a:r>
            <a:r>
              <a:rPr lang="el-GR" sz="1200" i="1" dirty="0" err="1">
                <a:solidFill>
                  <a:srgbClr val="000000"/>
                </a:solidFill>
              </a:rPr>
              <a:t>Συνεπένδυσης</a:t>
            </a:r>
            <a:r>
              <a:rPr lang="el-GR" sz="1200" i="1" dirty="0">
                <a:solidFill>
                  <a:srgbClr val="000000"/>
                </a:solidFill>
              </a:rPr>
              <a:t>: </a:t>
            </a:r>
            <a:r>
              <a:rPr lang="el-GR" sz="1200" b="0" i="1" dirty="0" err="1">
                <a:solidFill>
                  <a:srgbClr val="000000"/>
                </a:solidFill>
              </a:rPr>
              <a:t>Eθνική</a:t>
            </a:r>
            <a:r>
              <a:rPr lang="el-GR" sz="1200" b="0" i="1" dirty="0">
                <a:solidFill>
                  <a:srgbClr val="000000"/>
                </a:solidFill>
              </a:rPr>
              <a:t>, </a:t>
            </a:r>
            <a:r>
              <a:rPr lang="el-GR" sz="1200" b="0" i="1" dirty="0" smtClean="0">
                <a:solidFill>
                  <a:srgbClr val="000000"/>
                </a:solidFill>
              </a:rPr>
              <a:t>Πειραιώς</a:t>
            </a:r>
            <a:r>
              <a:rPr lang="el-GR" sz="1200" b="0" i="1" dirty="0">
                <a:solidFill>
                  <a:srgbClr val="000000"/>
                </a:solidFill>
              </a:rPr>
              <a:t>, </a:t>
            </a:r>
            <a:r>
              <a:rPr lang="el-GR" sz="1200" b="0" i="1" dirty="0" err="1">
                <a:solidFill>
                  <a:srgbClr val="000000"/>
                </a:solidFill>
              </a:rPr>
              <a:t>Eurobank</a:t>
            </a:r>
            <a:r>
              <a:rPr lang="el-GR" sz="1200" b="0" i="1" dirty="0">
                <a:solidFill>
                  <a:srgbClr val="000000"/>
                </a:solidFill>
              </a:rPr>
              <a:t>, Alpha, </a:t>
            </a:r>
            <a:r>
              <a:rPr lang="el-GR" sz="1200" b="0" i="1" dirty="0" err="1">
                <a:solidFill>
                  <a:srgbClr val="000000"/>
                </a:solidFill>
              </a:rPr>
              <a:t>Παγκρήτια</a:t>
            </a:r>
            <a:r>
              <a:rPr lang="el-GR" sz="1200" b="0" i="1" dirty="0">
                <a:solidFill>
                  <a:srgbClr val="000000"/>
                </a:solidFill>
              </a:rPr>
              <a:t> </a:t>
            </a:r>
            <a:r>
              <a:rPr lang="el-GR" sz="1200" b="0" i="1" dirty="0" smtClean="0">
                <a:solidFill>
                  <a:srgbClr val="000000"/>
                </a:solidFill>
              </a:rPr>
              <a:t>Συνεταιριστική</a:t>
            </a:r>
            <a:endParaRPr lang="el-GR" sz="1200" b="0" i="1" dirty="0">
              <a:solidFill>
                <a:srgbClr val="000000"/>
              </a:solidFill>
            </a:endParaRPr>
          </a:p>
        </p:txBody>
      </p:sp>
      <p:sp>
        <p:nvSpPr>
          <p:cNvPr id="12" name="Rectangle 9"/>
          <p:cNvSpPr txBox="1">
            <a:spLocks noChangeArrowheads="1"/>
          </p:cNvSpPr>
          <p:nvPr/>
        </p:nvSpPr>
        <p:spPr bwMode="auto">
          <a:xfrm>
            <a:off x="481013" y="115888"/>
            <a:ext cx="9151937"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lgn="l" rtl="0" eaLnBrk="0" fontAlgn="base" hangingPunct="0">
              <a:spcBef>
                <a:spcPct val="0"/>
              </a:spcBef>
              <a:spcAft>
                <a:spcPct val="0"/>
              </a:spcAft>
              <a:defRPr sz="1600" b="1">
                <a:solidFill>
                  <a:schemeClr val="tx1"/>
                </a:solidFill>
                <a:latin typeface="+mj-lt"/>
                <a:ea typeface="+mj-ea"/>
                <a:cs typeface="+mj-cs"/>
              </a:defRPr>
            </a:lvl1pPr>
            <a:lvl2pPr algn="l" rtl="0" eaLnBrk="0" fontAlgn="base" hangingPunct="0">
              <a:spcBef>
                <a:spcPct val="0"/>
              </a:spcBef>
              <a:spcAft>
                <a:spcPct val="0"/>
              </a:spcAft>
              <a:defRPr sz="1600" b="1">
                <a:solidFill>
                  <a:schemeClr val="tx1"/>
                </a:solidFill>
                <a:latin typeface="Arial" charset="0"/>
                <a:ea typeface="ＭＳ Ｐゴシック" charset="-128"/>
              </a:defRPr>
            </a:lvl2pPr>
            <a:lvl3pPr algn="l" rtl="0" eaLnBrk="0" fontAlgn="base" hangingPunct="0">
              <a:spcBef>
                <a:spcPct val="0"/>
              </a:spcBef>
              <a:spcAft>
                <a:spcPct val="0"/>
              </a:spcAft>
              <a:defRPr sz="1600" b="1">
                <a:solidFill>
                  <a:schemeClr val="tx1"/>
                </a:solidFill>
                <a:latin typeface="Arial" charset="0"/>
                <a:ea typeface="ＭＳ Ｐゴシック" charset="-128"/>
              </a:defRPr>
            </a:lvl3pPr>
            <a:lvl4pPr algn="l" rtl="0" eaLnBrk="0" fontAlgn="base" hangingPunct="0">
              <a:spcBef>
                <a:spcPct val="0"/>
              </a:spcBef>
              <a:spcAft>
                <a:spcPct val="0"/>
              </a:spcAft>
              <a:defRPr sz="1600" b="1">
                <a:solidFill>
                  <a:schemeClr val="tx1"/>
                </a:solidFill>
                <a:latin typeface="Arial" charset="0"/>
                <a:ea typeface="ＭＳ Ｐゴシック" charset="-128"/>
              </a:defRPr>
            </a:lvl4pPr>
            <a:lvl5pPr algn="l" rtl="0" eaLnBrk="0" fontAlgn="base" hangingPunct="0">
              <a:spcBef>
                <a:spcPct val="0"/>
              </a:spcBef>
              <a:spcAft>
                <a:spcPct val="0"/>
              </a:spcAft>
              <a:defRPr sz="1600" b="1">
                <a:solidFill>
                  <a:schemeClr val="tx1"/>
                </a:solidFill>
                <a:latin typeface="Arial" charset="0"/>
                <a:ea typeface="ＭＳ Ｐゴシック" charset="-128"/>
              </a:defRPr>
            </a:lvl5pPr>
            <a:lvl6pPr marL="457200" algn="l" rtl="0" eaLnBrk="0" fontAlgn="base" hangingPunct="0">
              <a:spcBef>
                <a:spcPct val="0"/>
              </a:spcBef>
              <a:spcAft>
                <a:spcPct val="0"/>
              </a:spcAft>
              <a:defRPr sz="1600" b="1">
                <a:solidFill>
                  <a:schemeClr val="tx1"/>
                </a:solidFill>
                <a:latin typeface="Arial" charset="0"/>
                <a:ea typeface="ＭＳ Ｐゴシック" charset="-128"/>
              </a:defRPr>
            </a:lvl6pPr>
            <a:lvl7pPr marL="914400" algn="l" rtl="0" eaLnBrk="0" fontAlgn="base" hangingPunct="0">
              <a:spcBef>
                <a:spcPct val="0"/>
              </a:spcBef>
              <a:spcAft>
                <a:spcPct val="0"/>
              </a:spcAft>
              <a:defRPr sz="1600" b="1">
                <a:solidFill>
                  <a:schemeClr val="tx1"/>
                </a:solidFill>
                <a:latin typeface="Arial" charset="0"/>
                <a:ea typeface="ＭＳ Ｐゴシック" charset="-128"/>
              </a:defRPr>
            </a:lvl7pPr>
            <a:lvl8pPr marL="1371600" algn="l" rtl="0" eaLnBrk="0" fontAlgn="base" hangingPunct="0">
              <a:spcBef>
                <a:spcPct val="0"/>
              </a:spcBef>
              <a:spcAft>
                <a:spcPct val="0"/>
              </a:spcAft>
              <a:defRPr sz="1600" b="1">
                <a:solidFill>
                  <a:schemeClr val="tx1"/>
                </a:solidFill>
                <a:latin typeface="Arial" charset="0"/>
                <a:ea typeface="ＭＳ Ｐゴシック" charset="-128"/>
              </a:defRPr>
            </a:lvl8pPr>
            <a:lvl9pPr marL="1828800" algn="l" rtl="0" eaLnBrk="0" fontAlgn="base" hangingPunct="0">
              <a:spcBef>
                <a:spcPct val="0"/>
              </a:spcBef>
              <a:spcAft>
                <a:spcPct val="0"/>
              </a:spcAft>
              <a:defRPr sz="1600" b="1">
                <a:solidFill>
                  <a:schemeClr val="tx1"/>
                </a:solidFill>
                <a:latin typeface="Arial" charset="0"/>
                <a:ea typeface="ＭＳ Ｐゴシック" charset="-128"/>
              </a:defRPr>
            </a:lvl9pPr>
          </a:lstStyle>
          <a:p>
            <a:pPr>
              <a:tabLst>
                <a:tab pos="3586163" algn="l"/>
              </a:tabLst>
              <a:defRPr/>
            </a:pPr>
            <a:r>
              <a:rPr lang="el-GR" kern="0" dirty="0" smtClean="0">
                <a:solidFill>
                  <a:srgbClr val="000000"/>
                </a:solidFill>
              </a:rPr>
              <a:t>Είδη χρηματοδότησης</a:t>
            </a:r>
            <a:br>
              <a:rPr lang="el-GR" kern="0" dirty="0" smtClean="0">
                <a:solidFill>
                  <a:srgbClr val="000000"/>
                </a:solidFill>
              </a:rPr>
            </a:br>
            <a:r>
              <a:rPr lang="en-US" b="0" kern="0" dirty="0">
                <a:solidFill>
                  <a:srgbClr val="000000"/>
                </a:solidFill>
              </a:rPr>
              <a:t>6</a:t>
            </a:r>
            <a:r>
              <a:rPr lang="el-GR" b="0" kern="0" dirty="0" smtClean="0">
                <a:solidFill>
                  <a:srgbClr val="000000"/>
                </a:solidFill>
              </a:rPr>
              <a:t>. Δανεισμός - Τραπεζικός Δανεισμός</a:t>
            </a:r>
            <a:br>
              <a:rPr lang="el-GR" b="0" kern="0" dirty="0" smtClean="0">
                <a:solidFill>
                  <a:srgbClr val="000000"/>
                </a:solidFill>
              </a:rPr>
            </a:br>
            <a:r>
              <a:rPr lang="en-US" sz="1400" b="0" kern="0" dirty="0" smtClean="0">
                <a:solidFill>
                  <a:srgbClr val="000000"/>
                </a:solidFill>
              </a:rPr>
              <a:t>ii. </a:t>
            </a:r>
            <a:r>
              <a:rPr lang="el-GR" sz="1400" b="0" kern="0" dirty="0">
                <a:solidFill>
                  <a:srgbClr val="000000"/>
                </a:solidFill>
              </a:rPr>
              <a:t>Δάνεια με ευνοϊκούς όρους - Ταμείο εγγυοδοσίας ΕΛΤΕΠ </a:t>
            </a:r>
            <a:r>
              <a:rPr lang="el-GR" sz="1400" b="0" kern="0" dirty="0" smtClean="0">
                <a:solidFill>
                  <a:srgbClr val="000000"/>
                </a:solidFill>
              </a:rPr>
              <a:t>ΜΜΕ</a:t>
            </a:r>
            <a:endParaRPr lang="el-GR" sz="1400" b="0" kern="0" dirty="0">
              <a:solidFill>
                <a:srgbClr val="000000"/>
              </a:solidFill>
            </a:endParaRPr>
          </a:p>
        </p:txBody>
      </p:sp>
      <p:grpSp>
        <p:nvGrpSpPr>
          <p:cNvPr id="31753" name="Group 15"/>
          <p:cNvGrpSpPr>
            <a:grpSpLocks/>
          </p:cNvGrpSpPr>
          <p:nvPr/>
        </p:nvGrpSpPr>
        <p:grpSpPr bwMode="auto">
          <a:xfrm>
            <a:off x="6980238" y="227013"/>
            <a:ext cx="2678112" cy="495300"/>
            <a:chOff x="488950" y="722313"/>
            <a:chExt cx="8856538" cy="495300"/>
          </a:xfrm>
        </p:grpSpPr>
        <p:sp>
          <p:nvSpPr>
            <p:cNvPr id="31754"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31755"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7"/>
          <p:cNvSpPr>
            <a:spLocks noChangeShapeType="1"/>
          </p:cNvSpPr>
          <p:nvPr/>
        </p:nvSpPr>
        <p:spPr bwMode="auto">
          <a:xfrm flipH="1">
            <a:off x="5186363" y="188913"/>
            <a:ext cx="2808287" cy="13684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1" name="Rectangle 8"/>
          <p:cNvSpPr>
            <a:spLocks noChangeArrowheads="1"/>
          </p:cNvSpPr>
          <p:nvPr/>
        </p:nvSpPr>
        <p:spPr bwMode="auto">
          <a:xfrm>
            <a:off x="271463" y="1450975"/>
            <a:ext cx="9363075" cy="350838"/>
          </a:xfrm>
          <a:prstGeom prst="rect">
            <a:avLst/>
          </a:prstGeom>
          <a:solidFill>
            <a:schemeClr val="accent1"/>
          </a:solidFill>
          <a:ln w="12700" algn="ctr">
            <a:solidFill>
              <a:srgbClr val="FF0000"/>
            </a:solidFill>
            <a:miter lim="800000"/>
            <a:headEnd/>
            <a:tailEnd/>
          </a:ln>
        </p:spPr>
        <p:txBody>
          <a:bodyPr lIns="0" tIns="0" rIns="0" bIns="0" anchor="ctr"/>
          <a:lstStyle/>
          <a:p>
            <a:pPr defTabSz="762000"/>
            <a:r>
              <a:rPr lang="el-GR">
                <a:solidFill>
                  <a:srgbClr val="FFFFFF"/>
                </a:solidFill>
              </a:rPr>
              <a:t>Βασικά Χαρακτηριστικά Δράσης</a:t>
            </a:r>
            <a:endParaRPr lang="de-DE">
              <a:solidFill>
                <a:srgbClr val="FFFFFF"/>
              </a:solidFill>
            </a:endParaRPr>
          </a:p>
        </p:txBody>
      </p:sp>
      <p:sp>
        <p:nvSpPr>
          <p:cNvPr id="32772" name="Rectangle 18"/>
          <p:cNvSpPr>
            <a:spLocks noChangeArrowheads="1"/>
          </p:cNvSpPr>
          <p:nvPr/>
        </p:nvSpPr>
        <p:spPr bwMode="auto">
          <a:xfrm>
            <a:off x="271463" y="1797050"/>
            <a:ext cx="4524375" cy="1020763"/>
          </a:xfrm>
          <a:prstGeom prst="rect">
            <a:avLst/>
          </a:prstGeom>
          <a:solidFill>
            <a:schemeClr val="bg1"/>
          </a:solidFill>
          <a:ln w="127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91440" rIns="90000" bIns="46800"/>
          <a:lstStyle/>
          <a:p>
            <a:pPr marL="1588" lvl="1" algn="just" defTabSz="711200">
              <a:spcBef>
                <a:spcPts val="600"/>
              </a:spcBef>
            </a:pPr>
            <a:r>
              <a:rPr lang="el-GR" sz="1200" i="1" dirty="0">
                <a:solidFill>
                  <a:srgbClr val="000000"/>
                </a:solidFill>
              </a:rPr>
              <a:t>Είδος Ενίσχυσης: </a:t>
            </a:r>
            <a:r>
              <a:rPr lang="el-GR" sz="1200" b="0" i="1" dirty="0">
                <a:solidFill>
                  <a:srgbClr val="000000"/>
                </a:solidFill>
              </a:rPr>
              <a:t>Εγγυημένα δάνεια σε ποσοστό έως 50%</a:t>
            </a:r>
          </a:p>
          <a:p>
            <a:pPr marL="1588" lvl="1" algn="just" defTabSz="711200">
              <a:spcBef>
                <a:spcPts val="600"/>
              </a:spcBef>
            </a:pPr>
            <a:r>
              <a:rPr lang="el-GR" sz="1200" i="1" dirty="0" smtClean="0">
                <a:solidFill>
                  <a:srgbClr val="000000"/>
                </a:solidFill>
              </a:rPr>
              <a:t>Επιλέξιμες </a:t>
            </a:r>
            <a:r>
              <a:rPr lang="el-GR" sz="1200" i="1" dirty="0">
                <a:solidFill>
                  <a:srgbClr val="000000"/>
                </a:solidFill>
              </a:rPr>
              <a:t>Επιχειρήσεις: </a:t>
            </a:r>
            <a:r>
              <a:rPr lang="el-GR" sz="1200" b="0" i="1" dirty="0">
                <a:solidFill>
                  <a:srgbClr val="000000"/>
                </a:solidFill>
              </a:rPr>
              <a:t>ΜΜΕ  όλων των κλάδων</a:t>
            </a:r>
          </a:p>
          <a:p>
            <a:pPr marL="1588" lvl="1" algn="just" defTabSz="711200">
              <a:spcBef>
                <a:spcPts val="600"/>
              </a:spcBef>
            </a:pPr>
            <a:r>
              <a:rPr lang="el-GR" sz="1200" i="1" dirty="0">
                <a:solidFill>
                  <a:srgbClr val="000000"/>
                </a:solidFill>
              </a:rPr>
              <a:t>Περίοδος Ισχύος: </a:t>
            </a:r>
            <a:r>
              <a:rPr lang="en-US" sz="1200" b="0" i="1" dirty="0" smtClean="0">
                <a:solidFill>
                  <a:srgbClr val="000000"/>
                </a:solidFill>
              </a:rPr>
              <a:t>30</a:t>
            </a:r>
            <a:r>
              <a:rPr lang="el-GR" sz="1200" b="0" i="1" dirty="0" smtClean="0">
                <a:solidFill>
                  <a:srgbClr val="000000"/>
                </a:solidFill>
              </a:rPr>
              <a:t>/</a:t>
            </a:r>
            <a:r>
              <a:rPr lang="en-US" sz="1200" b="0" i="1" dirty="0" smtClean="0">
                <a:solidFill>
                  <a:srgbClr val="000000"/>
                </a:solidFill>
              </a:rPr>
              <a:t>09</a:t>
            </a:r>
            <a:r>
              <a:rPr lang="el-GR" sz="1200" b="0" i="1" dirty="0" smtClean="0">
                <a:solidFill>
                  <a:srgbClr val="000000"/>
                </a:solidFill>
              </a:rPr>
              <a:t>/20</a:t>
            </a:r>
            <a:r>
              <a:rPr lang="en-US" sz="1200" b="0" i="1" dirty="0" smtClean="0">
                <a:solidFill>
                  <a:srgbClr val="000000"/>
                </a:solidFill>
              </a:rPr>
              <a:t>20</a:t>
            </a:r>
            <a:endParaRPr lang="el-GR" sz="1200" b="0" i="1" dirty="0">
              <a:solidFill>
                <a:srgbClr val="000000"/>
              </a:solidFill>
            </a:endParaRPr>
          </a:p>
        </p:txBody>
      </p:sp>
      <p:sp>
        <p:nvSpPr>
          <p:cNvPr id="32773" name="Rectangle 8"/>
          <p:cNvSpPr>
            <a:spLocks noChangeArrowheads="1"/>
          </p:cNvSpPr>
          <p:nvPr/>
        </p:nvSpPr>
        <p:spPr bwMode="auto">
          <a:xfrm>
            <a:off x="273050" y="2890838"/>
            <a:ext cx="9361488" cy="350837"/>
          </a:xfrm>
          <a:prstGeom prst="rect">
            <a:avLst/>
          </a:prstGeom>
          <a:solidFill>
            <a:schemeClr val="accent1"/>
          </a:solidFill>
          <a:ln w="12700" algn="ctr">
            <a:solidFill>
              <a:srgbClr val="FF0000"/>
            </a:solidFill>
            <a:miter lim="800000"/>
            <a:headEnd/>
            <a:tailEnd/>
          </a:ln>
        </p:spPr>
        <p:txBody>
          <a:bodyPr lIns="0" tIns="0" rIns="0" bIns="0" anchor="ctr"/>
          <a:lstStyle/>
          <a:p>
            <a:pPr defTabSz="762000"/>
            <a:r>
              <a:rPr lang="el-GR">
                <a:solidFill>
                  <a:srgbClr val="FFFFFF"/>
                </a:solidFill>
              </a:rPr>
              <a:t>Γενική Περιγραφή</a:t>
            </a:r>
            <a:endParaRPr lang="de-DE">
              <a:solidFill>
                <a:srgbClr val="FFFFFF"/>
              </a:solidFill>
            </a:endParaRPr>
          </a:p>
        </p:txBody>
      </p:sp>
      <p:sp>
        <p:nvSpPr>
          <p:cNvPr id="32774" name="Rectangle 18"/>
          <p:cNvSpPr>
            <a:spLocks noChangeArrowheads="1"/>
          </p:cNvSpPr>
          <p:nvPr/>
        </p:nvSpPr>
        <p:spPr bwMode="auto">
          <a:xfrm>
            <a:off x="273050" y="3213100"/>
            <a:ext cx="9361488" cy="2952204"/>
          </a:xfrm>
          <a:prstGeom prst="rect">
            <a:avLst/>
          </a:prstGeom>
          <a:solidFill>
            <a:schemeClr val="bg1"/>
          </a:solidFill>
          <a:ln w="127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91440" rIns="90000" bIns="46800"/>
          <a:lstStyle/>
          <a:p>
            <a:pPr marL="1588" lvl="1" algn="just" defTabSz="711200">
              <a:spcBef>
                <a:spcPct val="20000"/>
              </a:spcBef>
            </a:pPr>
            <a:r>
              <a:rPr lang="el-GR" sz="1200" b="0" dirty="0" err="1">
                <a:solidFill>
                  <a:srgbClr val="000000"/>
                </a:solidFill>
              </a:rPr>
              <a:t>To</a:t>
            </a:r>
            <a:r>
              <a:rPr lang="el-GR" sz="1200" b="0" dirty="0">
                <a:solidFill>
                  <a:srgbClr val="000000"/>
                </a:solidFill>
              </a:rPr>
              <a:t>  COSME είναι ένα Πρόγραμμα της ΕΕ για την ενίσχυση της ανταγωνιστικότητας των ΜΜΕ. Ένα σημαντικό μέρος του αφορά στη δημιουργία χρηματοδοτικών μέσων που διαχειρίζεται το </a:t>
            </a:r>
            <a:r>
              <a:rPr lang="el-GR" sz="1200" b="0" dirty="0" err="1">
                <a:solidFill>
                  <a:srgbClr val="000000"/>
                </a:solidFill>
              </a:rPr>
              <a:t>ΕΤαΕ</a:t>
            </a:r>
            <a:r>
              <a:rPr lang="el-GR" sz="1200" b="0" dirty="0">
                <a:solidFill>
                  <a:srgbClr val="000000"/>
                </a:solidFill>
              </a:rPr>
              <a:t>, τα οποία στοχεύουν στη βελτίωση της πρόσβασης των ευρωπαϊκών ΜΜΕ στη χρηματοδότηση.</a:t>
            </a:r>
          </a:p>
          <a:p>
            <a:pPr marL="1588" lvl="1" algn="just" defTabSz="711200">
              <a:spcBef>
                <a:spcPct val="20000"/>
              </a:spcBef>
            </a:pPr>
            <a:r>
              <a:rPr lang="el-GR" sz="1200" b="0" dirty="0" smtClean="0">
                <a:solidFill>
                  <a:srgbClr val="000000"/>
                </a:solidFill>
              </a:rPr>
              <a:t>Η </a:t>
            </a:r>
            <a:r>
              <a:rPr lang="el-GR" sz="1200" b="0" dirty="0">
                <a:solidFill>
                  <a:srgbClr val="000000"/>
                </a:solidFill>
              </a:rPr>
              <a:t>εγγύηση κάθε επί μέρους δανείου είναι κατ’ ανώτατο όριο 50% με το άθροισμα των εγγυήσεων όλου του χαρτοφυλακίου να μην υπερβαίνει το 20% του 50% του συνόλου του δανειακού χαρτοφυλακίου</a:t>
            </a:r>
            <a:r>
              <a:rPr lang="el-GR" sz="1200" b="0" dirty="0" smtClean="0">
                <a:solidFill>
                  <a:srgbClr val="000000"/>
                </a:solidFill>
              </a:rPr>
              <a:t>.</a:t>
            </a:r>
          </a:p>
          <a:p>
            <a:pPr marL="1588" lvl="1" algn="just" defTabSz="711200">
              <a:spcBef>
                <a:spcPct val="20000"/>
              </a:spcBef>
            </a:pPr>
            <a:r>
              <a:rPr lang="el-GR" sz="1200" b="0" dirty="0">
                <a:solidFill>
                  <a:srgbClr val="000000"/>
                </a:solidFill>
              </a:rPr>
              <a:t>Απευθύνεται σε ΜΜΕ, με δυναμικές  προοπτικές  ανάπτυξης και αύξησης της απασχόλησης, αλλά που παράλληλα έχουν δυσκολίες πρόσβασης στη χρηματοδότηση στις οποίες παρέχεται έτσι υποστήριξη στη χρηματοδότηση επενδύσεων  επιχειρηματικού κινδύνου ώστε να εισέλθουν στο επόμενο στάδιο ανάπτυξής </a:t>
            </a:r>
            <a:r>
              <a:rPr lang="el-GR" sz="1200" b="0" dirty="0" smtClean="0">
                <a:solidFill>
                  <a:srgbClr val="000000"/>
                </a:solidFill>
              </a:rPr>
              <a:t>τους. Δε </a:t>
            </a:r>
            <a:r>
              <a:rPr lang="el-GR" sz="1200" b="0" dirty="0">
                <a:solidFill>
                  <a:srgbClr val="000000"/>
                </a:solidFill>
              </a:rPr>
              <a:t>δίνεται  έμφαση σε κάποιο παραγωγικό τομέα. Οι δυνητικά ωφελούμενες επιχειρήσεις  θα πρέπει να είναι ενεργείς σε οποιοδήποτε άλλο εκτός από τους εξαιρούμενους τομείς που έχει ορίσει το </a:t>
            </a:r>
            <a:r>
              <a:rPr lang="el-GR" sz="1200" b="0" dirty="0" err="1">
                <a:solidFill>
                  <a:srgbClr val="000000"/>
                </a:solidFill>
              </a:rPr>
              <a:t>ΕΤαΕ</a:t>
            </a:r>
            <a:r>
              <a:rPr lang="el-GR" sz="1200" b="0" dirty="0">
                <a:solidFill>
                  <a:srgbClr val="000000"/>
                </a:solidFill>
              </a:rPr>
              <a:t> (τυχερά παίγνια, αλκοολούχα ποτά, προϊόντα καπνού, </a:t>
            </a:r>
            <a:r>
              <a:rPr lang="el-GR" sz="1200" b="0" dirty="0" err="1">
                <a:solidFill>
                  <a:srgbClr val="000000"/>
                </a:solidFill>
              </a:rPr>
              <a:t>κλπ</a:t>
            </a:r>
            <a:r>
              <a:rPr lang="el-GR" sz="1200" b="0" dirty="0" smtClean="0">
                <a:solidFill>
                  <a:srgbClr val="000000"/>
                </a:solidFill>
              </a:rPr>
              <a:t>)</a:t>
            </a:r>
          </a:p>
          <a:p>
            <a:pPr marL="1588" lvl="1" algn="just" defTabSz="711200">
              <a:spcBef>
                <a:spcPct val="20000"/>
              </a:spcBef>
            </a:pPr>
            <a:r>
              <a:rPr lang="el-GR" sz="1200" b="0" dirty="0">
                <a:solidFill>
                  <a:srgbClr val="000000"/>
                </a:solidFill>
              </a:rPr>
              <a:t>Το </a:t>
            </a:r>
            <a:r>
              <a:rPr lang="el-GR" sz="1200" b="0" dirty="0" err="1">
                <a:solidFill>
                  <a:srgbClr val="000000"/>
                </a:solidFill>
              </a:rPr>
              <a:t>ΕΤαΕ</a:t>
            </a:r>
            <a:r>
              <a:rPr lang="el-GR" sz="1200" b="0" dirty="0">
                <a:solidFill>
                  <a:srgbClr val="000000"/>
                </a:solidFill>
              </a:rPr>
              <a:t> παρέχει εγγυήσεις και </a:t>
            </a:r>
            <a:r>
              <a:rPr lang="el-GR" sz="1200" b="0" dirty="0" err="1">
                <a:solidFill>
                  <a:srgbClr val="000000"/>
                </a:solidFill>
              </a:rPr>
              <a:t>αντεγγυήσεις</a:t>
            </a:r>
            <a:r>
              <a:rPr lang="el-GR" sz="1200" b="0" dirty="0">
                <a:solidFill>
                  <a:srgbClr val="000000"/>
                </a:solidFill>
              </a:rPr>
              <a:t> σε επιλεγμένους ενδιάμεσους χρηματοπιστωτικούς φορείς, ώστε να τους βοηθήσει να παρέχουν δάνεια και χρηματοοικονομικές μισθώσεις σε ΜΜΕ που διαφορετικά δε θα μπορούσαν να υποστηρίξουν. Επιμερίζοντας τον κίνδυνο, οι εγγυήσεις COSME επιτρέπουν στους ενδιάμεσους χρηματοπιστωτικούς φορείς να διευρύνουν το πεδίο των ΜΜΕ και τον τύπο των συναλλαγών που δύνανται να χρηματοδοτήσουν.</a:t>
            </a:r>
          </a:p>
          <a:p>
            <a:pPr marL="1588" lvl="1" algn="just" defTabSz="711200">
              <a:spcBef>
                <a:spcPct val="20000"/>
              </a:spcBef>
            </a:pPr>
            <a:endParaRPr lang="el-GR" sz="1200" b="0" dirty="0">
              <a:solidFill>
                <a:srgbClr val="000000"/>
              </a:solidFill>
            </a:endParaRPr>
          </a:p>
          <a:p>
            <a:pPr marL="1588" lvl="1" algn="just" defTabSz="711200">
              <a:spcBef>
                <a:spcPct val="20000"/>
              </a:spcBef>
            </a:pPr>
            <a:endParaRPr lang="el-GR" sz="1200" b="0" dirty="0">
              <a:solidFill>
                <a:srgbClr val="000000"/>
              </a:solidFill>
            </a:endParaRPr>
          </a:p>
        </p:txBody>
      </p:sp>
      <p:sp>
        <p:nvSpPr>
          <p:cNvPr id="32775" name="Rectangle 18"/>
          <p:cNvSpPr>
            <a:spLocks noChangeArrowheads="1"/>
          </p:cNvSpPr>
          <p:nvPr/>
        </p:nvSpPr>
        <p:spPr bwMode="auto">
          <a:xfrm>
            <a:off x="5056188" y="1798638"/>
            <a:ext cx="4578350" cy="1019175"/>
          </a:xfrm>
          <a:prstGeom prst="rect">
            <a:avLst/>
          </a:prstGeom>
          <a:solidFill>
            <a:schemeClr val="bg1"/>
          </a:solidFill>
          <a:ln w="127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91440" rIns="90000" bIns="46800"/>
          <a:lstStyle/>
          <a:p>
            <a:pPr marL="1588" lvl="1" algn="just" defTabSz="711200">
              <a:spcBef>
                <a:spcPts val="600"/>
              </a:spcBef>
            </a:pPr>
            <a:r>
              <a:rPr lang="el-GR" sz="1200" i="1" dirty="0">
                <a:solidFill>
                  <a:srgbClr val="000000"/>
                </a:solidFill>
              </a:rPr>
              <a:t>Ρόλος Τραπεζών: </a:t>
            </a:r>
            <a:r>
              <a:rPr lang="el-GR" sz="1200" b="0" i="1" dirty="0">
                <a:solidFill>
                  <a:srgbClr val="000000"/>
                </a:solidFill>
              </a:rPr>
              <a:t>Χορήγηση Δανείων </a:t>
            </a:r>
            <a:r>
              <a:rPr lang="en-US" sz="1200" b="0" i="1" dirty="0" smtClean="0">
                <a:solidFill>
                  <a:srgbClr val="000000"/>
                </a:solidFill>
              </a:rPr>
              <a:t>EIF</a:t>
            </a:r>
            <a:r>
              <a:rPr lang="el-GR" sz="1200" b="0" i="1" dirty="0" smtClean="0">
                <a:solidFill>
                  <a:srgbClr val="000000"/>
                </a:solidFill>
              </a:rPr>
              <a:t> </a:t>
            </a:r>
            <a:endParaRPr lang="el-GR" sz="1200" b="0" i="1" dirty="0">
              <a:solidFill>
                <a:srgbClr val="000000"/>
              </a:solidFill>
            </a:endParaRPr>
          </a:p>
          <a:p>
            <a:pPr marL="1588" lvl="1" algn="just" defTabSz="711200">
              <a:spcBef>
                <a:spcPts val="600"/>
              </a:spcBef>
            </a:pPr>
            <a:r>
              <a:rPr lang="el-GR" sz="1200" i="1" dirty="0">
                <a:solidFill>
                  <a:srgbClr val="000000"/>
                </a:solidFill>
              </a:rPr>
              <a:t>Αρχικός Προϋπολογισμός Προγράμματος: </a:t>
            </a:r>
            <a:r>
              <a:rPr lang="el-GR" sz="1200" b="0" i="1" dirty="0" smtClean="0">
                <a:solidFill>
                  <a:srgbClr val="000000"/>
                </a:solidFill>
              </a:rPr>
              <a:t>€100 </a:t>
            </a:r>
            <a:r>
              <a:rPr lang="el-GR" sz="1200" b="0" i="1" dirty="0">
                <a:solidFill>
                  <a:srgbClr val="000000"/>
                </a:solidFill>
              </a:rPr>
              <a:t>εκατ</a:t>
            </a:r>
            <a:r>
              <a:rPr lang="el-GR" sz="1200" b="0" i="1" dirty="0" smtClean="0">
                <a:solidFill>
                  <a:srgbClr val="000000"/>
                </a:solidFill>
              </a:rPr>
              <a:t>.</a:t>
            </a:r>
            <a:endParaRPr lang="el-GR" sz="1200" b="0" i="1" dirty="0">
              <a:solidFill>
                <a:srgbClr val="000000"/>
              </a:solidFill>
            </a:endParaRPr>
          </a:p>
          <a:p>
            <a:pPr marL="1588" lvl="1" algn="just" defTabSz="711200">
              <a:spcBef>
                <a:spcPts val="600"/>
              </a:spcBef>
            </a:pPr>
            <a:r>
              <a:rPr lang="el-GR" sz="1200" i="1" dirty="0">
                <a:solidFill>
                  <a:srgbClr val="000000"/>
                </a:solidFill>
              </a:rPr>
              <a:t>Τράπεζες που Συμμετέχουν: </a:t>
            </a:r>
            <a:r>
              <a:rPr lang="el-GR" sz="1200" b="0" i="1" dirty="0" smtClean="0">
                <a:solidFill>
                  <a:srgbClr val="000000"/>
                </a:solidFill>
              </a:rPr>
              <a:t>ΕΤΕ</a:t>
            </a:r>
            <a:endParaRPr lang="de-DE" sz="1200" b="0" dirty="0">
              <a:solidFill>
                <a:srgbClr val="000000"/>
              </a:solidFill>
            </a:endParaRPr>
          </a:p>
        </p:txBody>
      </p:sp>
      <p:sp>
        <p:nvSpPr>
          <p:cNvPr id="12" name="Rectangle 9"/>
          <p:cNvSpPr txBox="1">
            <a:spLocks noChangeArrowheads="1"/>
          </p:cNvSpPr>
          <p:nvPr/>
        </p:nvSpPr>
        <p:spPr bwMode="auto">
          <a:xfrm>
            <a:off x="481013" y="128588"/>
            <a:ext cx="6499225"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lgn="l" rtl="0" eaLnBrk="0" fontAlgn="base" hangingPunct="0">
              <a:spcBef>
                <a:spcPct val="0"/>
              </a:spcBef>
              <a:spcAft>
                <a:spcPct val="0"/>
              </a:spcAft>
              <a:defRPr sz="1600" b="1">
                <a:solidFill>
                  <a:schemeClr val="tx1"/>
                </a:solidFill>
                <a:latin typeface="+mj-lt"/>
                <a:ea typeface="+mj-ea"/>
                <a:cs typeface="+mj-cs"/>
              </a:defRPr>
            </a:lvl1pPr>
            <a:lvl2pPr algn="l" rtl="0" eaLnBrk="0" fontAlgn="base" hangingPunct="0">
              <a:spcBef>
                <a:spcPct val="0"/>
              </a:spcBef>
              <a:spcAft>
                <a:spcPct val="0"/>
              </a:spcAft>
              <a:defRPr sz="1600" b="1">
                <a:solidFill>
                  <a:schemeClr val="tx1"/>
                </a:solidFill>
                <a:latin typeface="Arial" charset="0"/>
                <a:ea typeface="ＭＳ Ｐゴシック" charset="-128"/>
              </a:defRPr>
            </a:lvl2pPr>
            <a:lvl3pPr algn="l" rtl="0" eaLnBrk="0" fontAlgn="base" hangingPunct="0">
              <a:spcBef>
                <a:spcPct val="0"/>
              </a:spcBef>
              <a:spcAft>
                <a:spcPct val="0"/>
              </a:spcAft>
              <a:defRPr sz="1600" b="1">
                <a:solidFill>
                  <a:schemeClr val="tx1"/>
                </a:solidFill>
                <a:latin typeface="Arial" charset="0"/>
                <a:ea typeface="ＭＳ Ｐゴシック" charset="-128"/>
              </a:defRPr>
            </a:lvl3pPr>
            <a:lvl4pPr algn="l" rtl="0" eaLnBrk="0" fontAlgn="base" hangingPunct="0">
              <a:spcBef>
                <a:spcPct val="0"/>
              </a:spcBef>
              <a:spcAft>
                <a:spcPct val="0"/>
              </a:spcAft>
              <a:defRPr sz="1600" b="1">
                <a:solidFill>
                  <a:schemeClr val="tx1"/>
                </a:solidFill>
                <a:latin typeface="Arial" charset="0"/>
                <a:ea typeface="ＭＳ Ｐゴシック" charset="-128"/>
              </a:defRPr>
            </a:lvl4pPr>
            <a:lvl5pPr algn="l" rtl="0" eaLnBrk="0" fontAlgn="base" hangingPunct="0">
              <a:spcBef>
                <a:spcPct val="0"/>
              </a:spcBef>
              <a:spcAft>
                <a:spcPct val="0"/>
              </a:spcAft>
              <a:defRPr sz="1600" b="1">
                <a:solidFill>
                  <a:schemeClr val="tx1"/>
                </a:solidFill>
                <a:latin typeface="Arial" charset="0"/>
                <a:ea typeface="ＭＳ Ｐゴシック" charset="-128"/>
              </a:defRPr>
            </a:lvl5pPr>
            <a:lvl6pPr marL="457200" algn="l" rtl="0" eaLnBrk="0" fontAlgn="base" hangingPunct="0">
              <a:spcBef>
                <a:spcPct val="0"/>
              </a:spcBef>
              <a:spcAft>
                <a:spcPct val="0"/>
              </a:spcAft>
              <a:defRPr sz="1600" b="1">
                <a:solidFill>
                  <a:schemeClr val="tx1"/>
                </a:solidFill>
                <a:latin typeface="Arial" charset="0"/>
                <a:ea typeface="ＭＳ Ｐゴシック" charset="-128"/>
              </a:defRPr>
            </a:lvl6pPr>
            <a:lvl7pPr marL="914400" algn="l" rtl="0" eaLnBrk="0" fontAlgn="base" hangingPunct="0">
              <a:spcBef>
                <a:spcPct val="0"/>
              </a:spcBef>
              <a:spcAft>
                <a:spcPct val="0"/>
              </a:spcAft>
              <a:defRPr sz="1600" b="1">
                <a:solidFill>
                  <a:schemeClr val="tx1"/>
                </a:solidFill>
                <a:latin typeface="Arial" charset="0"/>
                <a:ea typeface="ＭＳ Ｐゴシック" charset="-128"/>
              </a:defRPr>
            </a:lvl7pPr>
            <a:lvl8pPr marL="1371600" algn="l" rtl="0" eaLnBrk="0" fontAlgn="base" hangingPunct="0">
              <a:spcBef>
                <a:spcPct val="0"/>
              </a:spcBef>
              <a:spcAft>
                <a:spcPct val="0"/>
              </a:spcAft>
              <a:defRPr sz="1600" b="1">
                <a:solidFill>
                  <a:schemeClr val="tx1"/>
                </a:solidFill>
                <a:latin typeface="Arial" charset="0"/>
                <a:ea typeface="ＭＳ Ｐゴシック" charset="-128"/>
              </a:defRPr>
            </a:lvl8pPr>
            <a:lvl9pPr marL="1828800" algn="l" rtl="0" eaLnBrk="0" fontAlgn="base" hangingPunct="0">
              <a:spcBef>
                <a:spcPct val="0"/>
              </a:spcBef>
              <a:spcAft>
                <a:spcPct val="0"/>
              </a:spcAft>
              <a:defRPr sz="1600" b="1">
                <a:solidFill>
                  <a:schemeClr val="tx1"/>
                </a:solidFill>
                <a:latin typeface="Arial" charset="0"/>
                <a:ea typeface="ＭＳ Ｐゴシック" charset="-128"/>
              </a:defRPr>
            </a:lvl9pPr>
          </a:lstStyle>
          <a:p>
            <a:pPr>
              <a:tabLst>
                <a:tab pos="3586163" algn="l"/>
              </a:tabLst>
              <a:defRPr/>
            </a:pPr>
            <a:r>
              <a:rPr lang="el-GR" kern="0" dirty="0" smtClean="0">
                <a:solidFill>
                  <a:srgbClr val="000000"/>
                </a:solidFill>
              </a:rPr>
              <a:t>Είδη χρηματοδότησης</a:t>
            </a:r>
            <a:br>
              <a:rPr lang="el-GR" kern="0" dirty="0" smtClean="0">
                <a:solidFill>
                  <a:srgbClr val="000000"/>
                </a:solidFill>
              </a:rPr>
            </a:br>
            <a:r>
              <a:rPr lang="en-US" b="0" kern="0" dirty="0">
                <a:solidFill>
                  <a:srgbClr val="000000"/>
                </a:solidFill>
              </a:rPr>
              <a:t>6</a:t>
            </a:r>
            <a:r>
              <a:rPr lang="el-GR" b="0" kern="0" dirty="0" smtClean="0">
                <a:solidFill>
                  <a:srgbClr val="000000"/>
                </a:solidFill>
              </a:rPr>
              <a:t>. Δανεισμός - Τραπεζικός Δανεισμός</a:t>
            </a:r>
            <a:br>
              <a:rPr lang="el-GR" b="0" kern="0" dirty="0" smtClean="0">
                <a:solidFill>
                  <a:srgbClr val="000000"/>
                </a:solidFill>
              </a:rPr>
            </a:br>
            <a:r>
              <a:rPr lang="en-US" sz="1400" b="0" kern="0" dirty="0" smtClean="0">
                <a:solidFill>
                  <a:srgbClr val="000000"/>
                </a:solidFill>
              </a:rPr>
              <a:t>ii. </a:t>
            </a:r>
            <a:r>
              <a:rPr lang="el-GR" sz="1400" b="0" kern="0" dirty="0">
                <a:solidFill>
                  <a:srgbClr val="000000"/>
                </a:solidFill>
              </a:rPr>
              <a:t>Δάνεια με ευνοϊκούς όρους - </a:t>
            </a:r>
            <a:r>
              <a:rPr lang="en-US" sz="1400" b="0" kern="0" dirty="0">
                <a:solidFill>
                  <a:srgbClr val="000000"/>
                </a:solidFill>
              </a:rPr>
              <a:t>COSME </a:t>
            </a:r>
            <a:r>
              <a:rPr lang="en-US" sz="1400" b="0" kern="0" dirty="0" smtClean="0">
                <a:solidFill>
                  <a:srgbClr val="000000"/>
                </a:solidFill>
              </a:rPr>
              <a:t>LGF</a:t>
            </a:r>
            <a:endParaRPr lang="en-US" sz="1400" b="0" kern="0" dirty="0">
              <a:solidFill>
                <a:srgbClr val="000000"/>
              </a:solidFill>
            </a:endParaRPr>
          </a:p>
        </p:txBody>
      </p:sp>
      <p:grpSp>
        <p:nvGrpSpPr>
          <p:cNvPr id="32777" name="Group 15"/>
          <p:cNvGrpSpPr>
            <a:grpSpLocks/>
          </p:cNvGrpSpPr>
          <p:nvPr/>
        </p:nvGrpSpPr>
        <p:grpSpPr bwMode="auto">
          <a:xfrm>
            <a:off x="6980238" y="227013"/>
            <a:ext cx="2678112" cy="495300"/>
            <a:chOff x="488950" y="722313"/>
            <a:chExt cx="8856538" cy="495300"/>
          </a:xfrm>
        </p:grpSpPr>
        <p:sp>
          <p:nvSpPr>
            <p:cNvPr id="32778"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32779"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l-GR" dirty="0" smtClean="0"/>
              <a:t>Για να γνωριζόμαστε…</a:t>
            </a:r>
          </a:p>
        </p:txBody>
      </p:sp>
      <p:sp>
        <p:nvSpPr>
          <p:cNvPr id="5" name="2 - Θέση περιεχομένου"/>
          <p:cNvSpPr>
            <a:spLocks noGrp="1"/>
          </p:cNvSpPr>
          <p:nvPr>
            <p:ph sz="quarter" idx="1"/>
          </p:nvPr>
        </p:nvSpPr>
        <p:spPr>
          <a:xfrm>
            <a:off x="416496" y="1005419"/>
            <a:ext cx="9216454" cy="3431693"/>
          </a:xfrm>
        </p:spPr>
        <p:txBody>
          <a:bodyPr>
            <a:noAutofit/>
          </a:bodyPr>
          <a:lstStyle/>
          <a:p>
            <a:pPr marL="285750" indent="-285750" algn="just">
              <a:buFont typeface="Wingdings" panose="05000000000000000000" pitchFamily="2" charset="2"/>
              <a:buChar char="ü"/>
            </a:pPr>
            <a:r>
              <a:rPr lang="el-GR" sz="1300" b="1" i="1" dirty="0" err="1" smtClean="0"/>
              <a:t>Όνοματεπώνυμο</a:t>
            </a:r>
            <a:r>
              <a:rPr lang="el-GR" sz="1300" b="1" i="1" dirty="0" smtClean="0"/>
              <a:t>:</a:t>
            </a:r>
            <a:r>
              <a:rPr lang="el-GR" sz="1300" dirty="0" smtClean="0"/>
              <a:t> Κωνσταντίνος </a:t>
            </a:r>
            <a:r>
              <a:rPr lang="el-GR" sz="1300" dirty="0" err="1" smtClean="0"/>
              <a:t>Μπάρος</a:t>
            </a:r>
            <a:endParaRPr lang="el-GR" sz="1300" dirty="0" smtClean="0"/>
          </a:p>
          <a:p>
            <a:pPr marL="285750" indent="-285750" algn="just">
              <a:buFont typeface="Wingdings" panose="05000000000000000000" pitchFamily="2" charset="2"/>
              <a:buChar char="ü"/>
            </a:pPr>
            <a:r>
              <a:rPr lang="el-GR" sz="1300" b="1" i="1" dirty="0" smtClean="0"/>
              <a:t>Ηλικία:</a:t>
            </a:r>
            <a:r>
              <a:rPr lang="el-GR" sz="1300" dirty="0" smtClean="0"/>
              <a:t> 31 ετών</a:t>
            </a:r>
          </a:p>
          <a:p>
            <a:pPr marL="285750" indent="-285750" algn="just">
              <a:buFont typeface="Wingdings" panose="05000000000000000000" pitchFamily="2" charset="2"/>
              <a:buChar char="ü"/>
            </a:pPr>
            <a:r>
              <a:rPr lang="el-GR" sz="1300" b="1" i="1" dirty="0" smtClean="0"/>
              <a:t>Βάση:</a:t>
            </a:r>
            <a:r>
              <a:rPr lang="el-GR" sz="1300" dirty="0" smtClean="0"/>
              <a:t> Αθήνα</a:t>
            </a:r>
          </a:p>
          <a:p>
            <a:pPr marL="285750" indent="-285750" algn="just">
              <a:buFont typeface="Wingdings" panose="05000000000000000000" pitchFamily="2" charset="2"/>
              <a:buChar char="ü"/>
            </a:pPr>
            <a:r>
              <a:rPr lang="el-GR" sz="1300" b="1" i="1" dirty="0" smtClean="0"/>
              <a:t>Επάγγελμα:</a:t>
            </a:r>
            <a:r>
              <a:rPr lang="el-GR" sz="1300" dirty="0" smtClean="0"/>
              <a:t> </a:t>
            </a:r>
            <a:r>
              <a:rPr lang="en-US" sz="1300" dirty="0" smtClean="0"/>
              <a:t>Senior Consultant </a:t>
            </a:r>
            <a:r>
              <a:rPr lang="el-GR" sz="1300" dirty="0" smtClean="0"/>
              <a:t>στο </a:t>
            </a:r>
            <a:r>
              <a:rPr lang="en-US" sz="1300" dirty="0" smtClean="0"/>
              <a:t>Development Consulting Services Group </a:t>
            </a:r>
            <a:r>
              <a:rPr lang="el-GR" sz="1300" dirty="0" smtClean="0"/>
              <a:t>της </a:t>
            </a:r>
            <a:r>
              <a:rPr lang="en-US" sz="1300" dirty="0" smtClean="0"/>
              <a:t>PLANET A.E. </a:t>
            </a:r>
            <a:r>
              <a:rPr lang="el-GR" sz="1300" dirty="0"/>
              <a:t>α</a:t>
            </a:r>
            <a:r>
              <a:rPr lang="el-GR" sz="1300" dirty="0" smtClean="0"/>
              <a:t>πό το 2010</a:t>
            </a:r>
          </a:p>
          <a:p>
            <a:pPr marL="285750" indent="-285750" algn="just">
              <a:buFont typeface="Wingdings" panose="05000000000000000000" pitchFamily="2" charset="2"/>
              <a:buChar char="ü"/>
            </a:pPr>
            <a:r>
              <a:rPr lang="el-GR" sz="1300" b="1" i="1" dirty="0" smtClean="0"/>
              <a:t>Εκπαίδευση:</a:t>
            </a:r>
          </a:p>
          <a:p>
            <a:pPr marL="479425" lvl="1" indent="-285750" algn="just">
              <a:buFont typeface="Wingdings" panose="05000000000000000000" pitchFamily="2" charset="2"/>
              <a:buChar char="Ø"/>
            </a:pPr>
            <a:r>
              <a:rPr lang="en-US" sz="1300" dirty="0" smtClean="0"/>
              <a:t>BSc </a:t>
            </a:r>
            <a:r>
              <a:rPr lang="el-GR" sz="1300" dirty="0" smtClean="0"/>
              <a:t>Χρηματοοικονομική και Τραπεζική Διοικητική, Πανεπιστήμιο Πειραιά</a:t>
            </a:r>
          </a:p>
          <a:p>
            <a:pPr marL="479425" lvl="1" indent="-285750" algn="just">
              <a:buFont typeface="Wingdings" panose="05000000000000000000" pitchFamily="2" charset="2"/>
              <a:buChar char="Ø"/>
            </a:pPr>
            <a:r>
              <a:rPr lang="el-GR" sz="1300" dirty="0" smtClean="0"/>
              <a:t>ΜΒΑ (</a:t>
            </a:r>
            <a:r>
              <a:rPr lang="en-US" sz="1300" dirty="0" smtClean="0"/>
              <a:t>Hons) </a:t>
            </a:r>
            <a:r>
              <a:rPr lang="el-GR" sz="1300" dirty="0" smtClean="0"/>
              <a:t>με ειδίκευση στα Χρηματοοικονομικά, Οικονομικό Πανεπιστήμιο Αθηνών</a:t>
            </a:r>
          </a:p>
          <a:p>
            <a:pPr marL="285750" indent="-285750" algn="just">
              <a:buFont typeface="Wingdings" panose="05000000000000000000" pitchFamily="2" charset="2"/>
              <a:buChar char="ü"/>
            </a:pPr>
            <a:r>
              <a:rPr lang="el-GR" sz="1300" b="1" i="1" dirty="0" smtClean="0"/>
              <a:t>Τομείς Ειδίκευσης:</a:t>
            </a:r>
            <a:r>
              <a:rPr lang="el-GR" sz="1300" dirty="0" smtClean="0"/>
              <a:t> Επιχειρηματικός Σχεδιασμός με έμφαση στον Χρηματοοικονομικό Σχεδιασμό, </a:t>
            </a:r>
            <a:r>
              <a:rPr lang="en-US" sz="1300" dirty="0" smtClean="0"/>
              <a:t>Project &amp; Corporate Finance</a:t>
            </a:r>
            <a:endParaRPr lang="el-GR" sz="1300" dirty="0" smtClean="0"/>
          </a:p>
          <a:p>
            <a:pPr marL="285750" indent="-285750" algn="just">
              <a:buFont typeface="Wingdings" panose="05000000000000000000" pitchFamily="2" charset="2"/>
              <a:buChar char="ü"/>
            </a:pPr>
            <a:r>
              <a:rPr lang="el-GR" sz="1300" b="1" i="1" dirty="0" smtClean="0"/>
              <a:t>Κλάδοι εμπειρίας:</a:t>
            </a:r>
            <a:r>
              <a:rPr lang="el-GR" sz="1300" dirty="0" smtClean="0"/>
              <a:t> Τράπεζες, Κατασκευές, Πετρελαιοειδή, Μεταφορές, Φαρμακοβιομηχανία, Ναυτιλία, Εστίαση</a:t>
            </a:r>
            <a:endParaRPr lang="el-GR" sz="1300" dirty="0"/>
          </a:p>
        </p:txBody>
      </p:sp>
      <p:pic>
        <p:nvPicPr>
          <p:cNvPr id="3" name="Picture 2"/>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43758" y="5030530"/>
            <a:ext cx="476672" cy="476672"/>
          </a:xfrm>
          <a:prstGeom prst="rect">
            <a:avLst/>
          </a:prstGeom>
        </p:spPr>
      </p:pic>
      <p:pic>
        <p:nvPicPr>
          <p:cNvPr id="4" name="Picture 3"/>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440832" y="4875548"/>
            <a:ext cx="786637" cy="786637"/>
          </a:xfrm>
          <a:prstGeom prst="rect">
            <a:avLst/>
          </a:prstGeom>
        </p:spPr>
      </p:pic>
      <p:pic>
        <p:nvPicPr>
          <p:cNvPr id="6" name="Picture 5"/>
          <p:cNvPicPr>
            <a:picLocks noChangeAspect="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b="21091"/>
          <a:stretch/>
        </p:blipFill>
        <p:spPr>
          <a:xfrm>
            <a:off x="128464" y="5661248"/>
            <a:ext cx="1289711" cy="720080"/>
          </a:xfrm>
          <a:prstGeom prst="rect">
            <a:avLst/>
          </a:prstGeom>
        </p:spPr>
      </p:pic>
      <p:pic>
        <p:nvPicPr>
          <p:cNvPr id="9" name="Picture 8"/>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11510" y="5769883"/>
            <a:ext cx="645280" cy="56497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3124" y="5775750"/>
            <a:ext cx="553244" cy="553244"/>
          </a:xfrm>
          <a:prstGeom prst="rect">
            <a:avLst/>
          </a:prstGeom>
        </p:spPr>
      </p:pic>
      <p:sp>
        <p:nvSpPr>
          <p:cNvPr id="11" name="TextBox 10"/>
          <p:cNvSpPr txBox="1"/>
          <p:nvPr/>
        </p:nvSpPr>
        <p:spPr>
          <a:xfrm>
            <a:off x="996947" y="5110732"/>
            <a:ext cx="2354395" cy="316269"/>
          </a:xfrm>
          <a:prstGeom prst="rect">
            <a:avLst/>
          </a:prstGeom>
          <a:noFill/>
        </p:spPr>
        <p:txBody>
          <a:bodyPr wrap="square" rtlCol="0">
            <a:spAutoFit/>
          </a:bodyPr>
          <a:lstStyle/>
          <a:p>
            <a:r>
              <a:rPr lang="en-US" dirty="0" smtClean="0">
                <a:solidFill>
                  <a:schemeClr val="tx1"/>
                </a:solidFill>
              </a:rPr>
              <a:t>+30 210 690 5104</a:t>
            </a:r>
            <a:endParaRPr lang="en-US" dirty="0">
              <a:solidFill>
                <a:schemeClr val="tx1"/>
              </a:solidFill>
            </a:endParaRPr>
          </a:p>
        </p:txBody>
      </p:sp>
      <p:sp>
        <p:nvSpPr>
          <p:cNvPr id="14" name="TextBox 13"/>
          <p:cNvSpPr txBox="1"/>
          <p:nvPr/>
        </p:nvSpPr>
        <p:spPr>
          <a:xfrm>
            <a:off x="3763098" y="5110732"/>
            <a:ext cx="2354395" cy="316269"/>
          </a:xfrm>
          <a:prstGeom prst="rect">
            <a:avLst/>
          </a:prstGeom>
          <a:noFill/>
        </p:spPr>
        <p:txBody>
          <a:bodyPr wrap="square" rtlCol="0">
            <a:spAutoFit/>
          </a:bodyPr>
          <a:lstStyle/>
          <a:p>
            <a:r>
              <a:rPr lang="en-US" dirty="0" smtClean="0">
                <a:solidFill>
                  <a:schemeClr val="tx1"/>
                </a:solidFill>
              </a:rPr>
              <a:t>+30 6936 655 680</a:t>
            </a:r>
            <a:endParaRPr lang="en-US" dirty="0">
              <a:solidFill>
                <a:schemeClr val="tx1"/>
              </a:solidFill>
            </a:endParaRPr>
          </a:p>
        </p:txBody>
      </p:sp>
      <p:sp>
        <p:nvSpPr>
          <p:cNvPr id="15" name="TextBox 14"/>
          <p:cNvSpPr txBox="1"/>
          <p:nvPr/>
        </p:nvSpPr>
        <p:spPr>
          <a:xfrm>
            <a:off x="990575" y="5894238"/>
            <a:ext cx="2354395" cy="316269"/>
          </a:xfrm>
          <a:prstGeom prst="rect">
            <a:avLst/>
          </a:prstGeom>
          <a:noFill/>
        </p:spPr>
        <p:txBody>
          <a:bodyPr wrap="square" rtlCol="0">
            <a:spAutoFit/>
          </a:bodyPr>
          <a:lstStyle/>
          <a:p>
            <a:r>
              <a:rPr lang="en-US" dirty="0" smtClean="0">
                <a:solidFill>
                  <a:schemeClr val="tx1"/>
                </a:solidFill>
                <a:hlinkClick r:id="rId8"/>
              </a:rPr>
              <a:t>www.planet.gr</a:t>
            </a:r>
            <a:r>
              <a:rPr lang="en-US" dirty="0" smtClean="0">
                <a:solidFill>
                  <a:schemeClr val="tx1"/>
                </a:solidFill>
              </a:rPr>
              <a:t> </a:t>
            </a:r>
            <a:endParaRPr lang="en-US" dirty="0">
              <a:solidFill>
                <a:schemeClr val="tx1"/>
              </a:solidFill>
            </a:endParaRPr>
          </a:p>
        </p:txBody>
      </p:sp>
      <p:sp>
        <p:nvSpPr>
          <p:cNvPr id="16" name="TextBox 15"/>
          <p:cNvSpPr txBox="1"/>
          <p:nvPr/>
        </p:nvSpPr>
        <p:spPr>
          <a:xfrm>
            <a:off x="3803899" y="5894238"/>
            <a:ext cx="2354395" cy="316269"/>
          </a:xfrm>
          <a:prstGeom prst="rect">
            <a:avLst/>
          </a:prstGeom>
          <a:noFill/>
        </p:spPr>
        <p:txBody>
          <a:bodyPr wrap="square" rtlCol="0">
            <a:spAutoFit/>
          </a:bodyPr>
          <a:lstStyle/>
          <a:p>
            <a:r>
              <a:rPr lang="en-US" dirty="0" smtClean="0">
                <a:solidFill>
                  <a:schemeClr val="tx1"/>
                </a:solidFill>
                <a:hlinkClick r:id="rId9"/>
              </a:rPr>
              <a:t>kbaros@planet.gr</a:t>
            </a:r>
            <a:r>
              <a:rPr lang="en-US" dirty="0" smtClean="0">
                <a:solidFill>
                  <a:schemeClr val="tx1"/>
                </a:solidFill>
              </a:rPr>
              <a:t> </a:t>
            </a:r>
            <a:endParaRPr lang="en-US" dirty="0">
              <a:solidFill>
                <a:schemeClr val="tx1"/>
              </a:solidFill>
            </a:endParaRPr>
          </a:p>
        </p:txBody>
      </p:sp>
      <p:sp>
        <p:nvSpPr>
          <p:cNvPr id="17" name="TextBox 16"/>
          <p:cNvSpPr txBox="1"/>
          <p:nvPr/>
        </p:nvSpPr>
        <p:spPr>
          <a:xfrm>
            <a:off x="7176368" y="5790762"/>
            <a:ext cx="2327312" cy="523220"/>
          </a:xfrm>
          <a:prstGeom prst="rect">
            <a:avLst/>
          </a:prstGeom>
          <a:noFill/>
        </p:spPr>
        <p:txBody>
          <a:bodyPr wrap="square" rtlCol="0">
            <a:spAutoFit/>
          </a:bodyPr>
          <a:lstStyle/>
          <a:p>
            <a:r>
              <a:rPr lang="en-US" dirty="0" smtClean="0">
                <a:solidFill>
                  <a:schemeClr val="tx1"/>
                </a:solidFill>
                <a:hlinkClick r:id="rId10"/>
              </a:rPr>
              <a:t>gr.linkedin.com/in/konstantinos-baros-35373115</a:t>
            </a:r>
            <a:r>
              <a:rPr lang="en-US" dirty="0" smtClean="0">
                <a:solidFill>
                  <a:schemeClr val="tx1"/>
                </a:solidFill>
              </a:rPr>
              <a:t>  </a:t>
            </a:r>
            <a:endParaRPr lang="en-US" dirty="0">
              <a:solidFill>
                <a:schemeClr val="tx1"/>
              </a:solidFill>
            </a:endParaRPr>
          </a:p>
        </p:txBody>
      </p:sp>
      <p:cxnSp>
        <p:nvCxnSpPr>
          <p:cNvPr id="13" name="Straight Connector 12"/>
          <p:cNvCxnSpPr/>
          <p:nvPr/>
        </p:nvCxnSpPr>
        <p:spPr bwMode="auto">
          <a:xfrm>
            <a:off x="272480" y="4725144"/>
            <a:ext cx="9289032" cy="0"/>
          </a:xfrm>
          <a:prstGeom prst="line">
            <a:avLst/>
          </a:prstGeom>
          <a:solidFill>
            <a:schemeClr val="tx2"/>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20" name="Straight Connector 19"/>
          <p:cNvCxnSpPr/>
          <p:nvPr/>
        </p:nvCxnSpPr>
        <p:spPr bwMode="auto">
          <a:xfrm>
            <a:off x="272480" y="1005419"/>
            <a:ext cx="9289032" cy="0"/>
          </a:xfrm>
          <a:prstGeom prst="line">
            <a:avLst/>
          </a:prstGeom>
          <a:solidFill>
            <a:schemeClr val="tx2"/>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pic>
        <p:nvPicPr>
          <p:cNvPr id="18" name="Picture 17"/>
          <p:cNvPicPr>
            <a:picLocks noChangeAspect="1"/>
          </p:cNvPicPr>
          <p:nvPr/>
        </p:nvPicPr>
        <p:blipFill>
          <a:blip r:embed="rId11">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537176" y="4949270"/>
            <a:ext cx="639192" cy="639192"/>
          </a:xfrm>
          <a:prstGeom prst="rect">
            <a:avLst/>
          </a:prstGeom>
        </p:spPr>
      </p:pic>
      <p:sp>
        <p:nvSpPr>
          <p:cNvPr id="22" name="TextBox 21"/>
          <p:cNvSpPr txBox="1"/>
          <p:nvPr/>
        </p:nvSpPr>
        <p:spPr>
          <a:xfrm>
            <a:off x="7250003" y="4899534"/>
            <a:ext cx="2289238" cy="738664"/>
          </a:xfrm>
          <a:prstGeom prst="rect">
            <a:avLst/>
          </a:prstGeom>
          <a:noFill/>
        </p:spPr>
        <p:txBody>
          <a:bodyPr wrap="square" rtlCol="0">
            <a:spAutoFit/>
          </a:bodyPr>
          <a:lstStyle/>
          <a:p>
            <a:pPr algn="l"/>
            <a:r>
              <a:rPr lang="el-GR" dirty="0" smtClean="0">
                <a:solidFill>
                  <a:schemeClr val="tx1"/>
                </a:solidFill>
              </a:rPr>
              <a:t>Πύργος Απόλλων</a:t>
            </a:r>
          </a:p>
          <a:p>
            <a:pPr algn="l"/>
            <a:r>
              <a:rPr lang="el-GR" dirty="0" err="1" smtClean="0">
                <a:solidFill>
                  <a:schemeClr val="tx1"/>
                </a:solidFill>
              </a:rPr>
              <a:t>Λουίζης</a:t>
            </a:r>
            <a:r>
              <a:rPr lang="el-GR" dirty="0" smtClean="0">
                <a:solidFill>
                  <a:schemeClr val="tx1"/>
                </a:solidFill>
              </a:rPr>
              <a:t> </a:t>
            </a:r>
            <a:r>
              <a:rPr lang="el-GR" dirty="0" err="1">
                <a:solidFill>
                  <a:schemeClr val="tx1"/>
                </a:solidFill>
              </a:rPr>
              <a:t>Ρ</a:t>
            </a:r>
            <a:r>
              <a:rPr lang="el-GR" dirty="0" err="1" smtClean="0">
                <a:solidFill>
                  <a:schemeClr val="tx1"/>
                </a:solidFill>
              </a:rPr>
              <a:t>ιανκούρ</a:t>
            </a:r>
            <a:r>
              <a:rPr lang="el-GR" dirty="0" smtClean="0">
                <a:solidFill>
                  <a:schemeClr val="tx1"/>
                </a:solidFill>
              </a:rPr>
              <a:t> 64</a:t>
            </a:r>
          </a:p>
          <a:p>
            <a:pPr algn="l"/>
            <a:r>
              <a:rPr lang="el-GR" dirty="0" smtClean="0">
                <a:solidFill>
                  <a:schemeClr val="tx1"/>
                </a:solidFill>
              </a:rPr>
              <a:t>11523, Αθήνα</a:t>
            </a:r>
            <a:endParaRPr lang="en-US" dirty="0">
              <a:solidFill>
                <a:schemeClr val="tx1"/>
              </a:solidFill>
            </a:endParaRPr>
          </a:p>
        </p:txBody>
      </p:sp>
    </p:spTree>
    <p:extLst>
      <p:ext uri="{BB962C8B-B14F-4D97-AF65-F5344CB8AC3E}">
        <p14:creationId xmlns:p14="http://schemas.microsoft.com/office/powerpoint/2010/main" val="68681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7"/>
          <p:cNvSpPr>
            <a:spLocks noChangeShapeType="1"/>
          </p:cNvSpPr>
          <p:nvPr/>
        </p:nvSpPr>
        <p:spPr bwMode="auto">
          <a:xfrm flipH="1">
            <a:off x="5186363" y="188913"/>
            <a:ext cx="2808287" cy="13684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1" name="Rectangle 8"/>
          <p:cNvSpPr>
            <a:spLocks noChangeArrowheads="1"/>
          </p:cNvSpPr>
          <p:nvPr/>
        </p:nvSpPr>
        <p:spPr bwMode="auto">
          <a:xfrm>
            <a:off x="271463" y="1090935"/>
            <a:ext cx="9363075" cy="350838"/>
          </a:xfrm>
          <a:prstGeom prst="rect">
            <a:avLst/>
          </a:prstGeom>
          <a:solidFill>
            <a:schemeClr val="accent1"/>
          </a:solidFill>
          <a:ln w="12700" algn="ctr">
            <a:solidFill>
              <a:srgbClr val="FF0000"/>
            </a:solidFill>
            <a:miter lim="800000"/>
            <a:headEnd/>
            <a:tailEnd/>
          </a:ln>
        </p:spPr>
        <p:txBody>
          <a:bodyPr lIns="0" tIns="0" rIns="0" bIns="0" anchor="ctr"/>
          <a:lstStyle/>
          <a:p>
            <a:pPr defTabSz="762000"/>
            <a:r>
              <a:rPr lang="el-GR">
                <a:solidFill>
                  <a:srgbClr val="FFFFFF"/>
                </a:solidFill>
              </a:rPr>
              <a:t>Βασικά Χαρακτηριστικά Δράσης</a:t>
            </a:r>
            <a:endParaRPr lang="de-DE">
              <a:solidFill>
                <a:srgbClr val="FFFFFF"/>
              </a:solidFill>
            </a:endParaRPr>
          </a:p>
        </p:txBody>
      </p:sp>
      <p:sp>
        <p:nvSpPr>
          <p:cNvPr id="32772" name="Rectangle 18"/>
          <p:cNvSpPr>
            <a:spLocks noChangeArrowheads="1"/>
          </p:cNvSpPr>
          <p:nvPr/>
        </p:nvSpPr>
        <p:spPr bwMode="auto">
          <a:xfrm>
            <a:off x="271463" y="1437010"/>
            <a:ext cx="4524375" cy="1272301"/>
          </a:xfrm>
          <a:prstGeom prst="rect">
            <a:avLst/>
          </a:prstGeom>
          <a:solidFill>
            <a:schemeClr val="bg1"/>
          </a:solidFill>
          <a:ln w="127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91440" rIns="90000" bIns="46800"/>
          <a:lstStyle/>
          <a:p>
            <a:pPr marL="1588" lvl="1" algn="just" defTabSz="711200">
              <a:spcBef>
                <a:spcPts val="600"/>
              </a:spcBef>
            </a:pPr>
            <a:r>
              <a:rPr lang="el-GR" sz="1200" i="1" dirty="0">
                <a:solidFill>
                  <a:srgbClr val="000000"/>
                </a:solidFill>
              </a:rPr>
              <a:t>Είδος Ενίσχυσης: </a:t>
            </a:r>
            <a:r>
              <a:rPr lang="el-GR" sz="1200" b="0" i="1" dirty="0">
                <a:solidFill>
                  <a:srgbClr val="000000"/>
                </a:solidFill>
              </a:rPr>
              <a:t>Εγγυημένα δάνεια σε ποσοστό έως 50%</a:t>
            </a:r>
          </a:p>
          <a:p>
            <a:pPr marL="1588" lvl="1" algn="just" defTabSz="711200">
              <a:spcBef>
                <a:spcPts val="600"/>
              </a:spcBef>
            </a:pPr>
            <a:r>
              <a:rPr lang="el-GR" sz="1200" i="1" dirty="0" smtClean="0">
                <a:solidFill>
                  <a:srgbClr val="000000"/>
                </a:solidFill>
              </a:rPr>
              <a:t>Επιλέξιμες </a:t>
            </a:r>
            <a:r>
              <a:rPr lang="el-GR" sz="1200" i="1" dirty="0">
                <a:solidFill>
                  <a:srgbClr val="000000"/>
                </a:solidFill>
              </a:rPr>
              <a:t>Επιχειρήσεις: </a:t>
            </a:r>
            <a:r>
              <a:rPr lang="el-GR" sz="1200" b="0" i="1" dirty="0">
                <a:solidFill>
                  <a:srgbClr val="000000"/>
                </a:solidFill>
              </a:rPr>
              <a:t>ΜΜΕ που επενδύουν στην παραγωγή ή την ανάπτυξη καινοτόμων προϊόντων, διαδικασιών ή /και </a:t>
            </a:r>
            <a:r>
              <a:rPr lang="el-GR" sz="1200" b="0" i="1" dirty="0" smtClean="0">
                <a:solidFill>
                  <a:srgbClr val="000000"/>
                </a:solidFill>
              </a:rPr>
              <a:t>υπηρεσιών</a:t>
            </a:r>
            <a:endParaRPr lang="el-GR" sz="1200" b="0" i="1" dirty="0">
              <a:solidFill>
                <a:srgbClr val="000000"/>
              </a:solidFill>
            </a:endParaRPr>
          </a:p>
          <a:p>
            <a:pPr marL="1588" lvl="1" algn="just" defTabSz="711200">
              <a:spcBef>
                <a:spcPts val="600"/>
              </a:spcBef>
            </a:pPr>
            <a:r>
              <a:rPr lang="el-GR" sz="1200" i="1" dirty="0">
                <a:solidFill>
                  <a:srgbClr val="000000"/>
                </a:solidFill>
              </a:rPr>
              <a:t>Περίοδος Ισχύος: </a:t>
            </a:r>
            <a:r>
              <a:rPr lang="el-GR" sz="1200" b="0" i="1" dirty="0" smtClean="0">
                <a:solidFill>
                  <a:srgbClr val="000000"/>
                </a:solidFill>
              </a:rPr>
              <a:t>Μέχρι 30/09/2020</a:t>
            </a:r>
            <a:endParaRPr lang="el-GR" sz="1200" b="0" i="1" dirty="0">
              <a:solidFill>
                <a:srgbClr val="000000"/>
              </a:solidFill>
            </a:endParaRPr>
          </a:p>
        </p:txBody>
      </p:sp>
      <p:sp>
        <p:nvSpPr>
          <p:cNvPr id="32773" name="Rectangle 8"/>
          <p:cNvSpPr>
            <a:spLocks noChangeArrowheads="1"/>
          </p:cNvSpPr>
          <p:nvPr/>
        </p:nvSpPr>
        <p:spPr bwMode="auto">
          <a:xfrm>
            <a:off x="273050" y="2818681"/>
            <a:ext cx="9361488" cy="350837"/>
          </a:xfrm>
          <a:prstGeom prst="rect">
            <a:avLst/>
          </a:prstGeom>
          <a:solidFill>
            <a:schemeClr val="accent1"/>
          </a:solidFill>
          <a:ln w="12700" algn="ctr">
            <a:solidFill>
              <a:srgbClr val="FF0000"/>
            </a:solidFill>
            <a:miter lim="800000"/>
            <a:headEnd/>
            <a:tailEnd/>
          </a:ln>
        </p:spPr>
        <p:txBody>
          <a:bodyPr lIns="0" tIns="0" rIns="0" bIns="0" anchor="ctr"/>
          <a:lstStyle/>
          <a:p>
            <a:pPr defTabSz="762000"/>
            <a:r>
              <a:rPr lang="el-GR">
                <a:solidFill>
                  <a:srgbClr val="FFFFFF"/>
                </a:solidFill>
              </a:rPr>
              <a:t>Γενική Περιγραφή</a:t>
            </a:r>
            <a:endParaRPr lang="de-DE">
              <a:solidFill>
                <a:srgbClr val="FFFFFF"/>
              </a:solidFill>
            </a:endParaRPr>
          </a:p>
        </p:txBody>
      </p:sp>
      <p:sp>
        <p:nvSpPr>
          <p:cNvPr id="32774" name="Rectangle 18"/>
          <p:cNvSpPr>
            <a:spLocks noChangeArrowheads="1"/>
          </p:cNvSpPr>
          <p:nvPr/>
        </p:nvSpPr>
        <p:spPr bwMode="auto">
          <a:xfrm>
            <a:off x="273050" y="3140943"/>
            <a:ext cx="9361488" cy="3240385"/>
          </a:xfrm>
          <a:prstGeom prst="rect">
            <a:avLst/>
          </a:prstGeom>
          <a:solidFill>
            <a:schemeClr val="bg1"/>
          </a:solidFill>
          <a:ln w="127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91440" rIns="90000" bIns="46800"/>
          <a:lstStyle/>
          <a:p>
            <a:pPr marL="1588" lvl="1" algn="just" defTabSz="711200">
              <a:spcBef>
                <a:spcPct val="20000"/>
              </a:spcBef>
            </a:pPr>
            <a:r>
              <a:rPr lang="el-GR" sz="1200" b="0" dirty="0">
                <a:solidFill>
                  <a:srgbClr val="000000"/>
                </a:solidFill>
              </a:rPr>
              <a:t>Το </a:t>
            </a:r>
            <a:r>
              <a:rPr lang="el-GR" sz="1200" b="0" dirty="0" err="1">
                <a:solidFill>
                  <a:srgbClr val="000000"/>
                </a:solidFill>
              </a:rPr>
              <a:t>InnovFin</a:t>
            </a:r>
            <a:r>
              <a:rPr lang="el-GR" sz="1200" b="0" dirty="0">
                <a:solidFill>
                  <a:srgbClr val="000000"/>
                </a:solidFill>
              </a:rPr>
              <a:t> παρέχει εγγυήσεις  ή </a:t>
            </a:r>
            <a:r>
              <a:rPr lang="el-GR" sz="1200" b="0" dirty="0" err="1">
                <a:solidFill>
                  <a:srgbClr val="000000"/>
                </a:solidFill>
              </a:rPr>
              <a:t>αντεγγυήσεις</a:t>
            </a:r>
            <a:r>
              <a:rPr lang="el-GR" sz="1200" b="0" dirty="0">
                <a:solidFill>
                  <a:srgbClr val="000000"/>
                </a:solidFill>
              </a:rPr>
              <a:t> υπέρ των ΜΜΕ προκειμένου να χρηματοδοτηθούν μέσω δανεισμού από τον ενδιάμεσο χρηματοοικονομικό φορέα, με σκοπό τη βελτίωση της πρόσβασης στη χρηματοδότηση καινοτόμων μικρών και μεσαίων επιχειρήσεων</a:t>
            </a:r>
            <a:r>
              <a:rPr lang="el-GR" sz="1200" b="0" dirty="0" smtClean="0">
                <a:solidFill>
                  <a:srgbClr val="000000"/>
                </a:solidFill>
              </a:rPr>
              <a:t>.</a:t>
            </a:r>
          </a:p>
          <a:p>
            <a:pPr marL="1588" lvl="1" algn="just" defTabSz="711200">
              <a:spcBef>
                <a:spcPct val="20000"/>
              </a:spcBef>
            </a:pPr>
            <a:r>
              <a:rPr lang="el-GR" sz="1200" b="0" dirty="0" smtClean="0">
                <a:solidFill>
                  <a:srgbClr val="000000"/>
                </a:solidFill>
              </a:rPr>
              <a:t>Το πρόγραμμα εγγυοδοσίας </a:t>
            </a:r>
            <a:r>
              <a:rPr lang="en-US" sz="1200" b="0" dirty="0" smtClean="0">
                <a:solidFill>
                  <a:srgbClr val="000000"/>
                </a:solidFill>
              </a:rPr>
              <a:t>INNOVFIN </a:t>
            </a:r>
            <a:r>
              <a:rPr lang="el-GR" sz="1200" b="0" dirty="0" smtClean="0">
                <a:solidFill>
                  <a:srgbClr val="000000"/>
                </a:solidFill>
              </a:rPr>
              <a:t>απευθύνεται σε:</a:t>
            </a:r>
          </a:p>
          <a:p>
            <a:pPr marL="173038" lvl="1" indent="-171450" algn="just" defTabSz="711200">
              <a:spcBef>
                <a:spcPct val="20000"/>
              </a:spcBef>
              <a:buFont typeface="Arial" panose="020B0604020202020204" pitchFamily="34" charset="0"/>
              <a:buChar char="•"/>
            </a:pPr>
            <a:r>
              <a:rPr lang="el-GR" sz="1200" b="0" dirty="0" smtClean="0">
                <a:solidFill>
                  <a:srgbClr val="000000"/>
                </a:solidFill>
              </a:rPr>
              <a:t>ΜΜΕ </a:t>
            </a:r>
            <a:r>
              <a:rPr lang="el-GR" sz="1200" b="0" dirty="0">
                <a:solidFill>
                  <a:srgbClr val="000000"/>
                </a:solidFill>
              </a:rPr>
              <a:t>που επενδύουν στην παραγωγή ή την ανάπτυξη καινοτόμων προϊόντων, διαδικασιών ή /και υπηρεσιών και παρουσιάζουν κίνδυνο τεχνολογικής ή βιομηχανικής αποτυχίας.</a:t>
            </a:r>
          </a:p>
          <a:p>
            <a:pPr marL="173038" lvl="1" indent="-171450" algn="just" defTabSz="711200">
              <a:spcBef>
                <a:spcPct val="20000"/>
              </a:spcBef>
              <a:buFont typeface="Arial" panose="020B0604020202020204" pitchFamily="34" charset="0"/>
              <a:buChar char="•"/>
            </a:pPr>
            <a:r>
              <a:rPr lang="el-GR" sz="1200" b="0" dirty="0">
                <a:solidFill>
                  <a:srgbClr val="000000"/>
                </a:solidFill>
              </a:rPr>
              <a:t>ΜΜΕ και οι μικρές επιχειρήσεις μεσαίας κεφαλαιοποίησης (</a:t>
            </a:r>
            <a:r>
              <a:rPr lang="el-GR" sz="1200" b="0" dirty="0" err="1">
                <a:solidFill>
                  <a:srgbClr val="000000"/>
                </a:solidFill>
              </a:rPr>
              <a:t>Small</a:t>
            </a:r>
            <a:r>
              <a:rPr lang="el-GR" sz="1200" b="0" dirty="0">
                <a:solidFill>
                  <a:srgbClr val="000000"/>
                </a:solidFill>
              </a:rPr>
              <a:t> </a:t>
            </a:r>
            <a:r>
              <a:rPr lang="el-GR" sz="1200" b="0" dirty="0" err="1">
                <a:solidFill>
                  <a:srgbClr val="000000"/>
                </a:solidFill>
              </a:rPr>
              <a:t>Mid-caps</a:t>
            </a:r>
            <a:r>
              <a:rPr lang="el-GR" sz="1200" b="0" dirty="0">
                <a:solidFill>
                  <a:srgbClr val="000000"/>
                </a:solidFill>
              </a:rPr>
              <a:t>) "γρήγορης ανάπτυξης”, δηλαδή επιχειρήσεις των οποίων το εργατικό δυναμικό ή ο κύκλος εργασιών έχει αυξηθεί τουλάχιστον κατά 20% κατ’ έτος, τα τελευταία 3 χρόνια.</a:t>
            </a:r>
          </a:p>
          <a:p>
            <a:pPr marL="173038" lvl="1" indent="-171450" algn="just" defTabSz="711200">
              <a:spcBef>
                <a:spcPct val="20000"/>
              </a:spcBef>
              <a:buFont typeface="Arial" panose="020B0604020202020204" pitchFamily="34" charset="0"/>
              <a:buChar char="•"/>
            </a:pPr>
            <a:r>
              <a:rPr lang="el-GR" sz="1200" b="0" dirty="0">
                <a:solidFill>
                  <a:srgbClr val="000000"/>
                </a:solidFill>
              </a:rPr>
              <a:t>ΜΜΕ και οι μικρές επιχειρήσεις μεσαίας κεφαλαιοποίησης οι οποίες παρουσιάζουν μια σημαντική προοπτική / ένταση στο τομέα της καινοτομίας και της </a:t>
            </a:r>
            <a:r>
              <a:rPr lang="el-GR" sz="1200" b="0" dirty="0" smtClean="0">
                <a:solidFill>
                  <a:srgbClr val="000000"/>
                </a:solidFill>
              </a:rPr>
              <a:t>έρευνας.</a:t>
            </a:r>
          </a:p>
          <a:p>
            <a:pPr marL="1588" lvl="1" algn="just" defTabSz="711200">
              <a:spcBef>
                <a:spcPct val="20000"/>
              </a:spcBef>
            </a:pPr>
            <a:r>
              <a:rPr lang="el-GR" sz="1200" b="0" dirty="0" smtClean="0">
                <a:solidFill>
                  <a:srgbClr val="000000"/>
                </a:solidFill>
              </a:rPr>
              <a:t>Τα </a:t>
            </a:r>
            <a:r>
              <a:rPr lang="el-GR" sz="1200" b="0" dirty="0">
                <a:solidFill>
                  <a:srgbClr val="000000"/>
                </a:solidFill>
              </a:rPr>
              <a:t>χαρακτηριστικά των ανωτέρω τραπεζικών προϊόντων είναι τα ακόλουθα:</a:t>
            </a:r>
          </a:p>
          <a:p>
            <a:pPr marL="173038" lvl="1" indent="-171450" algn="just" defTabSz="711200">
              <a:spcBef>
                <a:spcPct val="20000"/>
              </a:spcBef>
              <a:buFont typeface="Arial" panose="020B0604020202020204" pitchFamily="34" charset="0"/>
              <a:buChar char="•"/>
            </a:pPr>
            <a:r>
              <a:rPr lang="el-GR" sz="1200" b="0" dirty="0">
                <a:solidFill>
                  <a:srgbClr val="000000"/>
                </a:solidFill>
              </a:rPr>
              <a:t>Ο σκοπός της χρηματοδότησης μπορεί να είναι επενδύσεις (ενσώματες ή ασώματες πάγιες ακινητοποιήσεις), κεφάλαιο κίνησης ή μεταβιβάσεις επιχειρήσεων</a:t>
            </a:r>
          </a:p>
          <a:p>
            <a:pPr marL="173038" lvl="1" indent="-171450" algn="just" defTabSz="711200">
              <a:spcBef>
                <a:spcPct val="20000"/>
              </a:spcBef>
              <a:buFont typeface="Arial" panose="020B0604020202020204" pitchFamily="34" charset="0"/>
              <a:buChar char="•"/>
            </a:pPr>
            <a:r>
              <a:rPr lang="el-GR" sz="1200" b="0" dirty="0">
                <a:solidFill>
                  <a:srgbClr val="000000"/>
                </a:solidFill>
              </a:rPr>
              <a:t>Πρόκειται για τόσο μακροπρόθεσμα όσο και </a:t>
            </a:r>
            <a:r>
              <a:rPr lang="el-GR" sz="1200" b="0" dirty="0" err="1">
                <a:solidFill>
                  <a:srgbClr val="000000"/>
                </a:solidFill>
              </a:rPr>
              <a:t>ανακυκλούμενα</a:t>
            </a:r>
            <a:r>
              <a:rPr lang="el-GR" sz="1200" b="0" dirty="0">
                <a:solidFill>
                  <a:srgbClr val="000000"/>
                </a:solidFill>
              </a:rPr>
              <a:t> δάνεια</a:t>
            </a:r>
          </a:p>
          <a:p>
            <a:pPr marL="173038" lvl="1" indent="-171450" algn="just" defTabSz="711200">
              <a:spcBef>
                <a:spcPct val="20000"/>
              </a:spcBef>
              <a:buFont typeface="Arial" panose="020B0604020202020204" pitchFamily="34" charset="0"/>
              <a:buChar char="•"/>
            </a:pPr>
            <a:r>
              <a:rPr lang="el-GR" sz="1200" b="0" dirty="0">
                <a:solidFill>
                  <a:srgbClr val="000000"/>
                </a:solidFill>
              </a:rPr>
              <a:t>Αξία: από 25.000 € έως 7,5 εκατομμύρια €</a:t>
            </a:r>
          </a:p>
          <a:p>
            <a:pPr marL="173038" lvl="1" indent="-171450" algn="just" defTabSz="711200">
              <a:spcBef>
                <a:spcPct val="20000"/>
              </a:spcBef>
              <a:buFont typeface="Arial" panose="020B0604020202020204" pitchFamily="34" charset="0"/>
              <a:buChar char="•"/>
            </a:pPr>
            <a:r>
              <a:rPr lang="el-GR" sz="1200" b="0" dirty="0">
                <a:solidFill>
                  <a:srgbClr val="000000"/>
                </a:solidFill>
              </a:rPr>
              <a:t>Διάρκεια: 1-10 έτη</a:t>
            </a:r>
          </a:p>
          <a:p>
            <a:pPr marL="1588" lvl="1" algn="just" defTabSz="711200">
              <a:spcBef>
                <a:spcPct val="20000"/>
              </a:spcBef>
            </a:pPr>
            <a:endParaRPr lang="el-GR" sz="1200" b="0" dirty="0">
              <a:solidFill>
                <a:srgbClr val="000000"/>
              </a:solidFill>
            </a:endParaRPr>
          </a:p>
        </p:txBody>
      </p:sp>
      <p:sp>
        <p:nvSpPr>
          <p:cNvPr id="32775" name="Rectangle 18"/>
          <p:cNvSpPr>
            <a:spLocks noChangeArrowheads="1"/>
          </p:cNvSpPr>
          <p:nvPr/>
        </p:nvSpPr>
        <p:spPr bwMode="auto">
          <a:xfrm>
            <a:off x="5056188" y="1438598"/>
            <a:ext cx="4578350" cy="1270322"/>
          </a:xfrm>
          <a:prstGeom prst="rect">
            <a:avLst/>
          </a:prstGeom>
          <a:solidFill>
            <a:schemeClr val="bg1"/>
          </a:solidFill>
          <a:ln w="127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91440" rIns="90000" bIns="46800"/>
          <a:lstStyle/>
          <a:p>
            <a:pPr marL="1588" lvl="1" algn="just" defTabSz="711200">
              <a:spcBef>
                <a:spcPts val="600"/>
              </a:spcBef>
            </a:pPr>
            <a:r>
              <a:rPr lang="el-GR" sz="1200" i="1" dirty="0">
                <a:solidFill>
                  <a:srgbClr val="000000"/>
                </a:solidFill>
              </a:rPr>
              <a:t>Ρόλος Τραπεζών: </a:t>
            </a:r>
            <a:r>
              <a:rPr lang="el-GR" sz="1200" b="0" i="1" dirty="0">
                <a:solidFill>
                  <a:srgbClr val="000000"/>
                </a:solidFill>
              </a:rPr>
              <a:t>Χορήγηση Δανείων </a:t>
            </a:r>
            <a:r>
              <a:rPr lang="en-US" sz="1200" b="0" i="1" dirty="0" smtClean="0">
                <a:solidFill>
                  <a:srgbClr val="000000"/>
                </a:solidFill>
              </a:rPr>
              <a:t>EIF</a:t>
            </a:r>
            <a:endParaRPr lang="el-GR" sz="1200" b="0" i="1" dirty="0">
              <a:solidFill>
                <a:srgbClr val="000000"/>
              </a:solidFill>
            </a:endParaRPr>
          </a:p>
          <a:p>
            <a:pPr marL="1588" lvl="1" algn="just" defTabSz="711200">
              <a:spcBef>
                <a:spcPts val="600"/>
              </a:spcBef>
            </a:pPr>
            <a:r>
              <a:rPr lang="el-GR" sz="1200" i="1" dirty="0">
                <a:solidFill>
                  <a:srgbClr val="000000"/>
                </a:solidFill>
              </a:rPr>
              <a:t>Αρχικός Προϋπολογισμός Προγράμματος: </a:t>
            </a:r>
            <a:r>
              <a:rPr lang="el-GR" sz="1200" b="0" i="1" dirty="0">
                <a:solidFill>
                  <a:srgbClr val="000000"/>
                </a:solidFill>
              </a:rPr>
              <a:t>Α</a:t>
            </a:r>
            <a:r>
              <a:rPr lang="el-GR" sz="1200" b="0" i="1" dirty="0" smtClean="0">
                <a:solidFill>
                  <a:srgbClr val="000000"/>
                </a:solidFill>
              </a:rPr>
              <a:t>ναμένεται</a:t>
            </a:r>
            <a:endParaRPr lang="el-GR" sz="1200" b="0" i="1" dirty="0">
              <a:solidFill>
                <a:srgbClr val="000000"/>
              </a:solidFill>
            </a:endParaRPr>
          </a:p>
          <a:p>
            <a:pPr marL="1588" lvl="1" algn="just" defTabSz="711200">
              <a:spcBef>
                <a:spcPts val="600"/>
              </a:spcBef>
            </a:pPr>
            <a:r>
              <a:rPr lang="el-GR" sz="1200" i="1" dirty="0">
                <a:solidFill>
                  <a:srgbClr val="000000"/>
                </a:solidFill>
              </a:rPr>
              <a:t>Τράπεζες που Συμμετέχουν: </a:t>
            </a:r>
            <a:r>
              <a:rPr lang="el-GR" sz="1200" b="0" i="1" dirty="0" smtClean="0">
                <a:solidFill>
                  <a:srgbClr val="000000"/>
                </a:solidFill>
              </a:rPr>
              <a:t>Αναμένεται (οι τράπεζες είναι σε διαδικασία συμβολής με </a:t>
            </a:r>
            <a:r>
              <a:rPr lang="en-US" sz="1200" b="0" i="1" dirty="0" smtClean="0">
                <a:solidFill>
                  <a:srgbClr val="000000"/>
                </a:solidFill>
              </a:rPr>
              <a:t>EIF</a:t>
            </a:r>
            <a:r>
              <a:rPr lang="el-GR" sz="1200" b="0" i="1" dirty="0" smtClean="0">
                <a:solidFill>
                  <a:srgbClr val="000000"/>
                </a:solidFill>
              </a:rPr>
              <a:t>)</a:t>
            </a:r>
            <a:endParaRPr lang="de-DE" sz="1200" b="0" dirty="0">
              <a:solidFill>
                <a:srgbClr val="000000"/>
              </a:solidFill>
            </a:endParaRPr>
          </a:p>
        </p:txBody>
      </p:sp>
      <p:sp>
        <p:nvSpPr>
          <p:cNvPr id="12" name="Rectangle 9"/>
          <p:cNvSpPr txBox="1">
            <a:spLocks noChangeArrowheads="1"/>
          </p:cNvSpPr>
          <p:nvPr/>
        </p:nvSpPr>
        <p:spPr bwMode="auto">
          <a:xfrm>
            <a:off x="481013" y="128588"/>
            <a:ext cx="6499225"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lgn="l" rtl="0" eaLnBrk="0" fontAlgn="base" hangingPunct="0">
              <a:spcBef>
                <a:spcPct val="0"/>
              </a:spcBef>
              <a:spcAft>
                <a:spcPct val="0"/>
              </a:spcAft>
              <a:defRPr sz="1600" b="1">
                <a:solidFill>
                  <a:schemeClr val="tx1"/>
                </a:solidFill>
                <a:latin typeface="+mj-lt"/>
                <a:ea typeface="+mj-ea"/>
                <a:cs typeface="+mj-cs"/>
              </a:defRPr>
            </a:lvl1pPr>
            <a:lvl2pPr algn="l" rtl="0" eaLnBrk="0" fontAlgn="base" hangingPunct="0">
              <a:spcBef>
                <a:spcPct val="0"/>
              </a:spcBef>
              <a:spcAft>
                <a:spcPct val="0"/>
              </a:spcAft>
              <a:defRPr sz="1600" b="1">
                <a:solidFill>
                  <a:schemeClr val="tx1"/>
                </a:solidFill>
                <a:latin typeface="Arial" charset="0"/>
                <a:ea typeface="ＭＳ Ｐゴシック" charset="-128"/>
              </a:defRPr>
            </a:lvl2pPr>
            <a:lvl3pPr algn="l" rtl="0" eaLnBrk="0" fontAlgn="base" hangingPunct="0">
              <a:spcBef>
                <a:spcPct val="0"/>
              </a:spcBef>
              <a:spcAft>
                <a:spcPct val="0"/>
              </a:spcAft>
              <a:defRPr sz="1600" b="1">
                <a:solidFill>
                  <a:schemeClr val="tx1"/>
                </a:solidFill>
                <a:latin typeface="Arial" charset="0"/>
                <a:ea typeface="ＭＳ Ｐゴシック" charset="-128"/>
              </a:defRPr>
            </a:lvl3pPr>
            <a:lvl4pPr algn="l" rtl="0" eaLnBrk="0" fontAlgn="base" hangingPunct="0">
              <a:spcBef>
                <a:spcPct val="0"/>
              </a:spcBef>
              <a:spcAft>
                <a:spcPct val="0"/>
              </a:spcAft>
              <a:defRPr sz="1600" b="1">
                <a:solidFill>
                  <a:schemeClr val="tx1"/>
                </a:solidFill>
                <a:latin typeface="Arial" charset="0"/>
                <a:ea typeface="ＭＳ Ｐゴシック" charset="-128"/>
              </a:defRPr>
            </a:lvl4pPr>
            <a:lvl5pPr algn="l" rtl="0" eaLnBrk="0" fontAlgn="base" hangingPunct="0">
              <a:spcBef>
                <a:spcPct val="0"/>
              </a:spcBef>
              <a:spcAft>
                <a:spcPct val="0"/>
              </a:spcAft>
              <a:defRPr sz="1600" b="1">
                <a:solidFill>
                  <a:schemeClr val="tx1"/>
                </a:solidFill>
                <a:latin typeface="Arial" charset="0"/>
                <a:ea typeface="ＭＳ Ｐゴシック" charset="-128"/>
              </a:defRPr>
            </a:lvl5pPr>
            <a:lvl6pPr marL="457200" algn="l" rtl="0" eaLnBrk="0" fontAlgn="base" hangingPunct="0">
              <a:spcBef>
                <a:spcPct val="0"/>
              </a:spcBef>
              <a:spcAft>
                <a:spcPct val="0"/>
              </a:spcAft>
              <a:defRPr sz="1600" b="1">
                <a:solidFill>
                  <a:schemeClr val="tx1"/>
                </a:solidFill>
                <a:latin typeface="Arial" charset="0"/>
                <a:ea typeface="ＭＳ Ｐゴシック" charset="-128"/>
              </a:defRPr>
            </a:lvl6pPr>
            <a:lvl7pPr marL="914400" algn="l" rtl="0" eaLnBrk="0" fontAlgn="base" hangingPunct="0">
              <a:spcBef>
                <a:spcPct val="0"/>
              </a:spcBef>
              <a:spcAft>
                <a:spcPct val="0"/>
              </a:spcAft>
              <a:defRPr sz="1600" b="1">
                <a:solidFill>
                  <a:schemeClr val="tx1"/>
                </a:solidFill>
                <a:latin typeface="Arial" charset="0"/>
                <a:ea typeface="ＭＳ Ｐゴシック" charset="-128"/>
              </a:defRPr>
            </a:lvl7pPr>
            <a:lvl8pPr marL="1371600" algn="l" rtl="0" eaLnBrk="0" fontAlgn="base" hangingPunct="0">
              <a:spcBef>
                <a:spcPct val="0"/>
              </a:spcBef>
              <a:spcAft>
                <a:spcPct val="0"/>
              </a:spcAft>
              <a:defRPr sz="1600" b="1">
                <a:solidFill>
                  <a:schemeClr val="tx1"/>
                </a:solidFill>
                <a:latin typeface="Arial" charset="0"/>
                <a:ea typeface="ＭＳ Ｐゴシック" charset="-128"/>
              </a:defRPr>
            </a:lvl8pPr>
            <a:lvl9pPr marL="1828800" algn="l" rtl="0" eaLnBrk="0" fontAlgn="base" hangingPunct="0">
              <a:spcBef>
                <a:spcPct val="0"/>
              </a:spcBef>
              <a:spcAft>
                <a:spcPct val="0"/>
              </a:spcAft>
              <a:defRPr sz="1600" b="1">
                <a:solidFill>
                  <a:schemeClr val="tx1"/>
                </a:solidFill>
                <a:latin typeface="Arial" charset="0"/>
                <a:ea typeface="ＭＳ Ｐゴシック" charset="-128"/>
              </a:defRPr>
            </a:lvl9pPr>
          </a:lstStyle>
          <a:p>
            <a:pPr>
              <a:tabLst>
                <a:tab pos="3586163" algn="l"/>
              </a:tabLst>
              <a:defRPr/>
            </a:pPr>
            <a:r>
              <a:rPr lang="el-GR" kern="0" dirty="0" smtClean="0">
                <a:solidFill>
                  <a:srgbClr val="000000"/>
                </a:solidFill>
              </a:rPr>
              <a:t>Είδη χρηματοδότησης</a:t>
            </a:r>
            <a:br>
              <a:rPr lang="el-GR" kern="0" dirty="0" smtClean="0">
                <a:solidFill>
                  <a:srgbClr val="000000"/>
                </a:solidFill>
              </a:rPr>
            </a:br>
            <a:r>
              <a:rPr lang="en-US" b="0" kern="0" dirty="0">
                <a:solidFill>
                  <a:srgbClr val="000000"/>
                </a:solidFill>
              </a:rPr>
              <a:t>6</a:t>
            </a:r>
            <a:r>
              <a:rPr lang="el-GR" b="0" kern="0" dirty="0" smtClean="0">
                <a:solidFill>
                  <a:srgbClr val="000000"/>
                </a:solidFill>
              </a:rPr>
              <a:t>. Δανεισμός - Τραπεζικός Δανεισμός</a:t>
            </a:r>
            <a:br>
              <a:rPr lang="el-GR" b="0" kern="0" dirty="0" smtClean="0">
                <a:solidFill>
                  <a:srgbClr val="000000"/>
                </a:solidFill>
              </a:rPr>
            </a:br>
            <a:r>
              <a:rPr lang="en-US" sz="1400" b="0" kern="0" dirty="0" smtClean="0">
                <a:solidFill>
                  <a:srgbClr val="000000"/>
                </a:solidFill>
              </a:rPr>
              <a:t>ii. </a:t>
            </a:r>
            <a:r>
              <a:rPr lang="el-GR" sz="1400" b="0" kern="0" dirty="0">
                <a:solidFill>
                  <a:srgbClr val="000000"/>
                </a:solidFill>
              </a:rPr>
              <a:t>Δάνεια με ευνοϊκούς όρους </a:t>
            </a:r>
            <a:r>
              <a:rPr lang="el-GR" sz="1400" b="0" kern="0" dirty="0" smtClean="0">
                <a:solidFill>
                  <a:srgbClr val="000000"/>
                </a:solidFill>
              </a:rPr>
              <a:t>– </a:t>
            </a:r>
            <a:r>
              <a:rPr lang="en-US" sz="1400" b="0" kern="0" dirty="0" smtClean="0">
                <a:solidFill>
                  <a:srgbClr val="000000"/>
                </a:solidFill>
              </a:rPr>
              <a:t>INNOVFIN LGF</a:t>
            </a:r>
            <a:endParaRPr lang="en-US" sz="1400" b="0" kern="0" dirty="0">
              <a:solidFill>
                <a:srgbClr val="000000"/>
              </a:solidFill>
            </a:endParaRPr>
          </a:p>
        </p:txBody>
      </p:sp>
      <p:grpSp>
        <p:nvGrpSpPr>
          <p:cNvPr id="32777" name="Group 15"/>
          <p:cNvGrpSpPr>
            <a:grpSpLocks/>
          </p:cNvGrpSpPr>
          <p:nvPr/>
        </p:nvGrpSpPr>
        <p:grpSpPr bwMode="auto">
          <a:xfrm>
            <a:off x="6980238" y="227013"/>
            <a:ext cx="2678112" cy="495300"/>
            <a:chOff x="488950" y="722313"/>
            <a:chExt cx="8856538" cy="495300"/>
          </a:xfrm>
        </p:grpSpPr>
        <p:sp>
          <p:nvSpPr>
            <p:cNvPr id="32778"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32779"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extLst>
      <p:ext uri="{BB962C8B-B14F-4D97-AF65-F5344CB8AC3E}">
        <p14:creationId xmlns:p14="http://schemas.microsoft.com/office/powerpoint/2010/main" val="68125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7"/>
          <p:cNvSpPr>
            <a:spLocks noChangeShapeType="1"/>
          </p:cNvSpPr>
          <p:nvPr/>
        </p:nvSpPr>
        <p:spPr bwMode="auto">
          <a:xfrm flipH="1">
            <a:off x="5186363" y="188913"/>
            <a:ext cx="2808287" cy="13684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1" name="Rectangle 8"/>
          <p:cNvSpPr>
            <a:spLocks noChangeArrowheads="1"/>
          </p:cNvSpPr>
          <p:nvPr/>
        </p:nvSpPr>
        <p:spPr bwMode="auto">
          <a:xfrm>
            <a:off x="271463" y="980452"/>
            <a:ext cx="9363075" cy="350838"/>
          </a:xfrm>
          <a:prstGeom prst="rect">
            <a:avLst/>
          </a:prstGeom>
          <a:solidFill>
            <a:schemeClr val="accent1"/>
          </a:solidFill>
          <a:ln w="12700" algn="ctr">
            <a:solidFill>
              <a:srgbClr val="FF0000"/>
            </a:solidFill>
            <a:miter lim="800000"/>
            <a:headEnd/>
            <a:tailEnd/>
          </a:ln>
        </p:spPr>
        <p:txBody>
          <a:bodyPr lIns="0" tIns="0" rIns="0" bIns="0" anchor="ctr"/>
          <a:lstStyle/>
          <a:p>
            <a:pPr defTabSz="762000"/>
            <a:r>
              <a:rPr lang="el-GR">
                <a:solidFill>
                  <a:srgbClr val="FFFFFF"/>
                </a:solidFill>
              </a:rPr>
              <a:t>Βασικά Χαρακτηριστικά Δράσης</a:t>
            </a:r>
            <a:endParaRPr lang="de-DE">
              <a:solidFill>
                <a:srgbClr val="FFFFFF"/>
              </a:solidFill>
            </a:endParaRPr>
          </a:p>
        </p:txBody>
      </p:sp>
      <p:sp>
        <p:nvSpPr>
          <p:cNvPr id="32772" name="Rectangle 18"/>
          <p:cNvSpPr>
            <a:spLocks noChangeArrowheads="1"/>
          </p:cNvSpPr>
          <p:nvPr/>
        </p:nvSpPr>
        <p:spPr bwMode="auto">
          <a:xfrm>
            <a:off x="271463" y="1326528"/>
            <a:ext cx="4524375" cy="1022352"/>
          </a:xfrm>
          <a:prstGeom prst="rect">
            <a:avLst/>
          </a:prstGeom>
          <a:solidFill>
            <a:schemeClr val="bg1"/>
          </a:solidFill>
          <a:ln w="127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91440" rIns="90000" bIns="46800"/>
          <a:lstStyle/>
          <a:p>
            <a:pPr marL="1588" lvl="1" algn="just" defTabSz="711200">
              <a:spcBef>
                <a:spcPts val="600"/>
              </a:spcBef>
            </a:pPr>
            <a:r>
              <a:rPr lang="el-GR" sz="1200" i="1" dirty="0">
                <a:solidFill>
                  <a:srgbClr val="000000"/>
                </a:solidFill>
              </a:rPr>
              <a:t>Είδος Ενίσχυσης: </a:t>
            </a:r>
            <a:r>
              <a:rPr lang="el-GR" sz="1200" b="0" i="1" dirty="0">
                <a:solidFill>
                  <a:srgbClr val="000000"/>
                </a:solidFill>
              </a:rPr>
              <a:t>Εγγυημένα δάνεια σε ποσοστό έως </a:t>
            </a:r>
            <a:r>
              <a:rPr lang="el-GR" sz="1200" b="0" i="1" dirty="0" smtClean="0">
                <a:solidFill>
                  <a:srgbClr val="000000"/>
                </a:solidFill>
              </a:rPr>
              <a:t>80</a:t>
            </a:r>
            <a:r>
              <a:rPr lang="el-GR" sz="1200" b="0" i="1" dirty="0">
                <a:solidFill>
                  <a:srgbClr val="000000"/>
                </a:solidFill>
              </a:rPr>
              <a:t>%</a:t>
            </a:r>
          </a:p>
          <a:p>
            <a:pPr marL="1588" lvl="1" algn="just" defTabSz="711200">
              <a:spcBef>
                <a:spcPts val="600"/>
              </a:spcBef>
            </a:pPr>
            <a:r>
              <a:rPr lang="el-GR" sz="1200" i="1" dirty="0" smtClean="0">
                <a:solidFill>
                  <a:srgbClr val="000000"/>
                </a:solidFill>
              </a:rPr>
              <a:t>Επιλέξιμες </a:t>
            </a:r>
            <a:r>
              <a:rPr lang="el-GR" sz="1200" i="1" dirty="0">
                <a:solidFill>
                  <a:srgbClr val="000000"/>
                </a:solidFill>
              </a:rPr>
              <a:t>Επιχειρήσεις: </a:t>
            </a:r>
            <a:r>
              <a:rPr lang="el-GR" sz="1200" b="0" i="1" dirty="0" err="1">
                <a:solidFill>
                  <a:srgbClr val="000000"/>
                </a:solidFill>
              </a:rPr>
              <a:t>Μικρο</a:t>
            </a:r>
            <a:r>
              <a:rPr lang="el-GR" sz="1200" b="0" i="1" dirty="0">
                <a:solidFill>
                  <a:srgbClr val="000000"/>
                </a:solidFill>
              </a:rPr>
              <a:t>- οφειλέτες, Πολύ μικρές επιχειρήσεις, Κοινωνικές επιχειρήσεις </a:t>
            </a:r>
            <a:endParaRPr lang="el-GR" sz="1200" b="0" i="1" dirty="0" smtClean="0">
              <a:solidFill>
                <a:srgbClr val="000000"/>
              </a:solidFill>
            </a:endParaRPr>
          </a:p>
          <a:p>
            <a:pPr marL="1588" lvl="1" algn="just" defTabSz="711200">
              <a:spcBef>
                <a:spcPts val="600"/>
              </a:spcBef>
            </a:pPr>
            <a:r>
              <a:rPr lang="el-GR" sz="1200" i="1" dirty="0" smtClean="0">
                <a:solidFill>
                  <a:srgbClr val="000000"/>
                </a:solidFill>
              </a:rPr>
              <a:t>Περίοδος </a:t>
            </a:r>
            <a:r>
              <a:rPr lang="el-GR" sz="1200" i="1" dirty="0">
                <a:solidFill>
                  <a:srgbClr val="000000"/>
                </a:solidFill>
              </a:rPr>
              <a:t>Ισχύος: </a:t>
            </a:r>
            <a:r>
              <a:rPr lang="el-GR" sz="1200" b="0" i="1" dirty="0" smtClean="0">
                <a:solidFill>
                  <a:srgbClr val="000000"/>
                </a:solidFill>
              </a:rPr>
              <a:t>Μέχρι 30/09/2020</a:t>
            </a:r>
            <a:endParaRPr lang="el-GR" sz="1200" b="0" i="1" dirty="0">
              <a:solidFill>
                <a:srgbClr val="000000"/>
              </a:solidFill>
            </a:endParaRPr>
          </a:p>
        </p:txBody>
      </p:sp>
      <p:sp>
        <p:nvSpPr>
          <p:cNvPr id="32773" name="Rectangle 8"/>
          <p:cNvSpPr>
            <a:spLocks noChangeArrowheads="1"/>
          </p:cNvSpPr>
          <p:nvPr/>
        </p:nvSpPr>
        <p:spPr bwMode="auto">
          <a:xfrm>
            <a:off x="273050" y="2430091"/>
            <a:ext cx="9361488" cy="350837"/>
          </a:xfrm>
          <a:prstGeom prst="rect">
            <a:avLst/>
          </a:prstGeom>
          <a:solidFill>
            <a:schemeClr val="accent1"/>
          </a:solidFill>
          <a:ln w="12700" algn="ctr">
            <a:solidFill>
              <a:srgbClr val="FF0000"/>
            </a:solidFill>
            <a:miter lim="800000"/>
            <a:headEnd/>
            <a:tailEnd/>
          </a:ln>
        </p:spPr>
        <p:txBody>
          <a:bodyPr lIns="0" tIns="0" rIns="0" bIns="0" anchor="ctr"/>
          <a:lstStyle/>
          <a:p>
            <a:pPr defTabSz="762000"/>
            <a:r>
              <a:rPr lang="el-GR">
                <a:solidFill>
                  <a:srgbClr val="FFFFFF"/>
                </a:solidFill>
              </a:rPr>
              <a:t>Γενική Περιγραφή</a:t>
            </a:r>
            <a:endParaRPr lang="de-DE">
              <a:solidFill>
                <a:srgbClr val="FFFFFF"/>
              </a:solidFill>
            </a:endParaRPr>
          </a:p>
        </p:txBody>
      </p:sp>
      <p:sp>
        <p:nvSpPr>
          <p:cNvPr id="32774" name="Rectangle 18"/>
          <p:cNvSpPr>
            <a:spLocks noChangeArrowheads="1"/>
          </p:cNvSpPr>
          <p:nvPr/>
        </p:nvSpPr>
        <p:spPr bwMode="auto">
          <a:xfrm>
            <a:off x="273050" y="2743150"/>
            <a:ext cx="9361488" cy="3638178"/>
          </a:xfrm>
          <a:prstGeom prst="rect">
            <a:avLst/>
          </a:prstGeom>
          <a:solidFill>
            <a:schemeClr val="bg1"/>
          </a:solidFill>
          <a:ln w="127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91440" rIns="90000" bIns="46800"/>
          <a:lstStyle/>
          <a:p>
            <a:pPr marL="1588" lvl="1" algn="just" defTabSz="711200">
              <a:spcBef>
                <a:spcPct val="20000"/>
              </a:spcBef>
            </a:pPr>
            <a:r>
              <a:rPr lang="el-GR" sz="1200" b="0" dirty="0">
                <a:solidFill>
                  <a:srgbClr val="000000"/>
                </a:solidFill>
              </a:rPr>
              <a:t>Το Πρόγραμμα για την Απασχόληση και την Κοινωνική Καινοτομία (</a:t>
            </a:r>
            <a:r>
              <a:rPr lang="el-GR" sz="1200" b="0" dirty="0" err="1">
                <a:solidFill>
                  <a:srgbClr val="000000"/>
                </a:solidFill>
              </a:rPr>
              <a:t>EaSI</a:t>
            </a:r>
            <a:r>
              <a:rPr lang="el-GR" sz="1200" b="0" dirty="0">
                <a:solidFill>
                  <a:srgbClr val="000000"/>
                </a:solidFill>
              </a:rPr>
              <a:t>) είναι ένας χρηματοδοτικός μηχανισμός της ΕΕ που αποσκοπεί στην προαγωγή ποιοτικής και βιώσιμης απασχόλησης υψηλού επιπέδου, τη διασφάλιση επαρκούς και κατάλληλης κοινωνικής προστασίας, την καταπολέμηση του κοινωνικού αποκλεισμού και της φτώχειας και τη βελτίωση των συνθηκών εργασίας.</a:t>
            </a:r>
          </a:p>
          <a:p>
            <a:pPr marL="1588" lvl="1" algn="just" defTabSz="711200">
              <a:spcBef>
                <a:spcPct val="20000"/>
              </a:spcBef>
            </a:pPr>
            <a:r>
              <a:rPr lang="el-GR" sz="1200" u="sng" dirty="0">
                <a:solidFill>
                  <a:srgbClr val="000000"/>
                </a:solidFill>
              </a:rPr>
              <a:t>Τομέας </a:t>
            </a:r>
            <a:r>
              <a:rPr lang="el-GR" sz="1200" u="sng" dirty="0" err="1">
                <a:solidFill>
                  <a:srgbClr val="000000"/>
                </a:solidFill>
              </a:rPr>
              <a:t>Μικροχρηματοδότησης</a:t>
            </a:r>
            <a:r>
              <a:rPr lang="el-GR" sz="1200" u="sng" dirty="0">
                <a:solidFill>
                  <a:srgbClr val="000000"/>
                </a:solidFill>
              </a:rPr>
              <a:t> </a:t>
            </a:r>
          </a:p>
          <a:p>
            <a:pPr marL="1588" lvl="1" algn="just" defTabSz="711200">
              <a:spcBef>
                <a:spcPct val="20000"/>
              </a:spcBef>
            </a:pPr>
            <a:r>
              <a:rPr lang="el-GR" sz="1200" b="0" dirty="0">
                <a:solidFill>
                  <a:srgbClr val="000000"/>
                </a:solidFill>
              </a:rPr>
              <a:t>Αφορά σε χαρτοφυλάκια </a:t>
            </a:r>
            <a:r>
              <a:rPr lang="el-GR" sz="1200" b="0" dirty="0" err="1">
                <a:solidFill>
                  <a:srgbClr val="000000"/>
                </a:solidFill>
              </a:rPr>
              <a:t>μικροδανείων</a:t>
            </a:r>
            <a:r>
              <a:rPr lang="el-GR" sz="1200" b="0" dirty="0">
                <a:solidFill>
                  <a:srgbClr val="000000"/>
                </a:solidFill>
              </a:rPr>
              <a:t> έως 25.000 € για:</a:t>
            </a:r>
          </a:p>
          <a:p>
            <a:pPr marL="173038" lvl="1" indent="-171450" algn="just" defTabSz="711200">
              <a:spcBef>
                <a:spcPct val="20000"/>
              </a:spcBef>
              <a:buFont typeface="Arial" panose="020B0604020202020204" pitchFamily="34" charset="0"/>
              <a:buChar char="•"/>
            </a:pPr>
            <a:r>
              <a:rPr lang="el-GR" sz="1200" b="0" dirty="0" err="1">
                <a:solidFill>
                  <a:srgbClr val="000000"/>
                </a:solidFill>
              </a:rPr>
              <a:t>Μικρο</a:t>
            </a:r>
            <a:r>
              <a:rPr lang="el-GR" sz="1200" b="0" dirty="0">
                <a:solidFill>
                  <a:srgbClr val="000000"/>
                </a:solidFill>
              </a:rPr>
              <a:t>- οφειλέτες (</a:t>
            </a:r>
            <a:r>
              <a:rPr lang="el-GR" sz="1200" b="0" dirty="0" err="1">
                <a:solidFill>
                  <a:srgbClr val="000000"/>
                </a:solidFill>
              </a:rPr>
              <a:t>Micro-borrowers</a:t>
            </a:r>
            <a:r>
              <a:rPr lang="el-GR" sz="1200" b="0" dirty="0">
                <a:solidFill>
                  <a:srgbClr val="000000"/>
                </a:solidFill>
              </a:rPr>
              <a:t>). Κοινωνικά ευάλωτα άτομα που έχασαν ή κινδυνεύουν να χάσουν τη δουλειά τους, ή έχουν δυσκολίες στην ένταξη ή επανένταξή τους στην αγορά εργασίας, ή κινδυνεύουν ή βρίσκονται ήδη σε κατάσταση κοινωνικού αποκλεισμού, και ως εκ τούτου αντιμετωπίζουν δυσκολίες πρόσβασης στη «συμβατική» πιστωτική αγορά, ενώ επιθυμούν να ιδρύσουν ή να αναπτύξουν τη δική τους πολύ μικρή επιχείρηση.</a:t>
            </a:r>
          </a:p>
          <a:p>
            <a:pPr marL="173038" lvl="1" indent="-171450" algn="just" defTabSz="711200">
              <a:spcBef>
                <a:spcPct val="20000"/>
              </a:spcBef>
              <a:buFont typeface="Arial" panose="020B0604020202020204" pitchFamily="34" charset="0"/>
              <a:buChar char="•"/>
            </a:pPr>
            <a:r>
              <a:rPr lang="el-GR" sz="1200" b="0" dirty="0">
                <a:solidFill>
                  <a:srgbClr val="000000"/>
                </a:solidFill>
              </a:rPr>
              <a:t>Πολύ μικρές επιχειρήσεις (</a:t>
            </a:r>
            <a:r>
              <a:rPr lang="el-GR" sz="1200" b="0" dirty="0" err="1">
                <a:solidFill>
                  <a:srgbClr val="000000"/>
                </a:solidFill>
              </a:rPr>
              <a:t>Micro-enterprises</a:t>
            </a:r>
            <a:r>
              <a:rPr lang="el-GR" sz="1200" b="0" dirty="0">
                <a:solidFill>
                  <a:srgbClr val="000000"/>
                </a:solidFill>
              </a:rPr>
              <a:t>), που βρίσκονται σε φάση εκκίνησης (</a:t>
            </a:r>
            <a:r>
              <a:rPr lang="el-GR" sz="1200" b="0" dirty="0" err="1">
                <a:solidFill>
                  <a:srgbClr val="000000"/>
                </a:solidFill>
              </a:rPr>
              <a:t>start</a:t>
            </a:r>
            <a:r>
              <a:rPr lang="el-GR" sz="1200" b="0" dirty="0">
                <a:solidFill>
                  <a:srgbClr val="000000"/>
                </a:solidFill>
              </a:rPr>
              <a:t> </a:t>
            </a:r>
            <a:r>
              <a:rPr lang="el-GR" sz="1200" b="0" dirty="0" err="1">
                <a:solidFill>
                  <a:srgbClr val="000000"/>
                </a:solidFill>
              </a:rPr>
              <a:t>up</a:t>
            </a:r>
            <a:r>
              <a:rPr lang="el-GR" sz="1200" b="0" dirty="0">
                <a:solidFill>
                  <a:srgbClr val="000000"/>
                </a:solidFill>
              </a:rPr>
              <a:t>) ή ανάπτυξης, ιδίως αυτές  που απασχολούν τα άτομα που εμπίπτουν στον παραπάνω ορισμό των «</a:t>
            </a:r>
            <a:r>
              <a:rPr lang="el-GR" sz="1200" b="0" dirty="0" err="1">
                <a:solidFill>
                  <a:srgbClr val="000000"/>
                </a:solidFill>
              </a:rPr>
              <a:t>μικρο</a:t>
            </a:r>
            <a:r>
              <a:rPr lang="el-GR" sz="1200" b="0" dirty="0">
                <a:solidFill>
                  <a:srgbClr val="000000"/>
                </a:solidFill>
              </a:rPr>
              <a:t>-οφειλετών». </a:t>
            </a:r>
          </a:p>
          <a:p>
            <a:pPr marL="1588" lvl="1" algn="just" defTabSz="711200">
              <a:spcBef>
                <a:spcPct val="20000"/>
              </a:spcBef>
            </a:pPr>
            <a:r>
              <a:rPr lang="el-GR" sz="1200" u="sng" dirty="0">
                <a:solidFill>
                  <a:srgbClr val="000000"/>
                </a:solidFill>
              </a:rPr>
              <a:t>Τομέας Κοινωνικής Επιχειρηματικότητας</a:t>
            </a:r>
          </a:p>
          <a:p>
            <a:pPr marL="1588" lvl="1" algn="just" defTabSz="711200">
              <a:spcBef>
                <a:spcPct val="20000"/>
              </a:spcBef>
            </a:pPr>
            <a:r>
              <a:rPr lang="el-GR" sz="1200" b="0" dirty="0">
                <a:solidFill>
                  <a:srgbClr val="000000"/>
                </a:solidFill>
              </a:rPr>
              <a:t>Αφορά σε χαρτοφυλάκια (χρηματοοικονομικών) προϊόντων χρηματοδότησης  μέσω δανεισμού , συμπεριλαμβανομένων των δανείων, κεφαλαίων ενδιάμεσης χρηματοδότησης (</a:t>
            </a:r>
            <a:r>
              <a:rPr lang="el-GR" sz="1200" b="0" dirty="0" err="1">
                <a:solidFill>
                  <a:srgbClr val="000000"/>
                </a:solidFill>
              </a:rPr>
              <a:t>mezzanine</a:t>
            </a:r>
            <a:r>
              <a:rPr lang="el-GR" sz="1200" b="0" dirty="0">
                <a:solidFill>
                  <a:srgbClr val="000000"/>
                </a:solidFill>
              </a:rPr>
              <a:t> </a:t>
            </a:r>
            <a:r>
              <a:rPr lang="el-GR" sz="1200" b="0" dirty="0" err="1">
                <a:solidFill>
                  <a:srgbClr val="000000"/>
                </a:solidFill>
              </a:rPr>
              <a:t>loans</a:t>
            </a:r>
            <a:r>
              <a:rPr lang="el-GR" sz="1200" b="0" dirty="0">
                <a:solidFill>
                  <a:srgbClr val="000000"/>
                </a:solidFill>
              </a:rPr>
              <a:t>), δάνειων μειωμένης εξασφάλισης (</a:t>
            </a:r>
            <a:r>
              <a:rPr lang="el-GR" sz="1200" b="0" dirty="0" err="1">
                <a:solidFill>
                  <a:srgbClr val="000000"/>
                </a:solidFill>
              </a:rPr>
              <a:t>subordinated</a:t>
            </a:r>
            <a:r>
              <a:rPr lang="el-GR" sz="1200" b="0" dirty="0">
                <a:solidFill>
                  <a:srgbClr val="000000"/>
                </a:solidFill>
              </a:rPr>
              <a:t>  </a:t>
            </a:r>
            <a:r>
              <a:rPr lang="el-GR" sz="1200" b="0" dirty="0" err="1">
                <a:solidFill>
                  <a:srgbClr val="000000"/>
                </a:solidFill>
              </a:rPr>
              <a:t>debts</a:t>
            </a:r>
            <a:r>
              <a:rPr lang="el-GR" sz="1200" b="0" dirty="0">
                <a:solidFill>
                  <a:srgbClr val="000000"/>
                </a:solidFill>
              </a:rPr>
              <a:t>), μισθώσεων και δανείων επιμερισμού κέρδους (</a:t>
            </a:r>
            <a:r>
              <a:rPr lang="el-GR" sz="1200" b="0" dirty="0" err="1">
                <a:solidFill>
                  <a:srgbClr val="000000"/>
                </a:solidFill>
              </a:rPr>
              <a:t>profit</a:t>
            </a:r>
            <a:r>
              <a:rPr lang="el-GR" sz="1200" b="0" dirty="0">
                <a:solidFill>
                  <a:srgbClr val="000000"/>
                </a:solidFill>
              </a:rPr>
              <a:t> </a:t>
            </a:r>
            <a:r>
              <a:rPr lang="el-GR" sz="1200" b="0" dirty="0" err="1">
                <a:solidFill>
                  <a:srgbClr val="000000"/>
                </a:solidFill>
              </a:rPr>
              <a:t>sharing</a:t>
            </a:r>
            <a:r>
              <a:rPr lang="el-GR" sz="1200" b="0" dirty="0">
                <a:solidFill>
                  <a:srgbClr val="000000"/>
                </a:solidFill>
              </a:rPr>
              <a:t> </a:t>
            </a:r>
            <a:r>
              <a:rPr lang="el-GR" sz="1200" b="0" dirty="0" err="1">
                <a:solidFill>
                  <a:srgbClr val="000000"/>
                </a:solidFill>
              </a:rPr>
              <a:t>loans</a:t>
            </a:r>
            <a:r>
              <a:rPr lang="el-GR" sz="1200" b="0" dirty="0">
                <a:solidFill>
                  <a:srgbClr val="000000"/>
                </a:solidFill>
              </a:rPr>
              <a:t>), έως 500.000 € για:</a:t>
            </a:r>
          </a:p>
          <a:p>
            <a:pPr marL="173038" lvl="1" indent="-171450" algn="just" defTabSz="711200">
              <a:spcBef>
                <a:spcPct val="20000"/>
              </a:spcBef>
              <a:buFont typeface="Arial" panose="020B0604020202020204" pitchFamily="34" charset="0"/>
              <a:buChar char="•"/>
            </a:pPr>
            <a:r>
              <a:rPr lang="el-GR" sz="1200" b="0" dirty="0">
                <a:solidFill>
                  <a:srgbClr val="000000"/>
                </a:solidFill>
              </a:rPr>
              <a:t>Κοινωνικές επιχειρήσεις (Social </a:t>
            </a:r>
            <a:r>
              <a:rPr lang="el-GR" sz="1200" b="0" dirty="0" err="1">
                <a:solidFill>
                  <a:srgbClr val="000000"/>
                </a:solidFill>
              </a:rPr>
              <a:t>Enterprises</a:t>
            </a:r>
            <a:r>
              <a:rPr lang="el-GR" sz="1200" b="0" dirty="0">
                <a:solidFill>
                  <a:srgbClr val="000000"/>
                </a:solidFill>
              </a:rPr>
              <a:t>). Επιχειρήσεις με ετήσιο κύκλο εργασιών κάτω των 30 εκατ. €, ή με σύνολο ετήσιου ισολογισμού που δεν υπερβαίνει τα 30 εκατ. € και οι οποίες  δεν είναι φορείς συλλογικών επενδύσεων (</a:t>
            </a:r>
            <a:r>
              <a:rPr lang="el-GR" sz="1200" b="0" dirty="0" err="1">
                <a:solidFill>
                  <a:srgbClr val="000000"/>
                </a:solidFill>
              </a:rPr>
              <a:t>collective</a:t>
            </a:r>
            <a:r>
              <a:rPr lang="el-GR" sz="1200" b="0" dirty="0">
                <a:solidFill>
                  <a:srgbClr val="000000"/>
                </a:solidFill>
              </a:rPr>
              <a:t> </a:t>
            </a:r>
            <a:r>
              <a:rPr lang="el-GR" sz="1200" b="0" dirty="0" err="1">
                <a:solidFill>
                  <a:srgbClr val="000000"/>
                </a:solidFill>
              </a:rPr>
              <a:t>investment</a:t>
            </a:r>
            <a:r>
              <a:rPr lang="el-GR" sz="1200" b="0" dirty="0">
                <a:solidFill>
                  <a:srgbClr val="000000"/>
                </a:solidFill>
              </a:rPr>
              <a:t> </a:t>
            </a:r>
            <a:r>
              <a:rPr lang="el-GR" sz="1200" b="0" dirty="0" err="1">
                <a:solidFill>
                  <a:srgbClr val="000000"/>
                </a:solidFill>
              </a:rPr>
              <a:t>undertaking</a:t>
            </a:r>
            <a:r>
              <a:rPr lang="el-GR" sz="1200" b="0" dirty="0">
                <a:solidFill>
                  <a:srgbClr val="000000"/>
                </a:solidFill>
              </a:rPr>
              <a:t>).</a:t>
            </a:r>
          </a:p>
          <a:p>
            <a:pPr marL="1588" lvl="1" algn="just" defTabSz="711200">
              <a:spcBef>
                <a:spcPct val="20000"/>
              </a:spcBef>
            </a:pPr>
            <a:endParaRPr lang="el-GR" sz="1200" b="0" dirty="0">
              <a:solidFill>
                <a:srgbClr val="000000"/>
              </a:solidFill>
            </a:endParaRPr>
          </a:p>
        </p:txBody>
      </p:sp>
      <p:sp>
        <p:nvSpPr>
          <p:cNvPr id="32775" name="Rectangle 18"/>
          <p:cNvSpPr>
            <a:spLocks noChangeArrowheads="1"/>
          </p:cNvSpPr>
          <p:nvPr/>
        </p:nvSpPr>
        <p:spPr bwMode="auto">
          <a:xfrm>
            <a:off x="5056188" y="1328115"/>
            <a:ext cx="4578350" cy="1020762"/>
          </a:xfrm>
          <a:prstGeom prst="rect">
            <a:avLst/>
          </a:prstGeom>
          <a:solidFill>
            <a:schemeClr val="bg1"/>
          </a:solidFill>
          <a:ln w="127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91440" rIns="90000" bIns="46800"/>
          <a:lstStyle/>
          <a:p>
            <a:pPr marL="1588" lvl="1" algn="just" defTabSz="711200">
              <a:spcBef>
                <a:spcPts val="600"/>
              </a:spcBef>
            </a:pPr>
            <a:r>
              <a:rPr lang="el-GR" sz="1200" i="1" dirty="0">
                <a:solidFill>
                  <a:srgbClr val="000000"/>
                </a:solidFill>
              </a:rPr>
              <a:t>Ρόλος Τραπεζών: </a:t>
            </a:r>
            <a:r>
              <a:rPr lang="el-GR" sz="1200" b="0" i="1" dirty="0">
                <a:solidFill>
                  <a:srgbClr val="000000"/>
                </a:solidFill>
              </a:rPr>
              <a:t>Χορήγηση Δανείων </a:t>
            </a:r>
            <a:r>
              <a:rPr lang="en-US" sz="1200" b="0" i="1" dirty="0" smtClean="0">
                <a:solidFill>
                  <a:srgbClr val="000000"/>
                </a:solidFill>
              </a:rPr>
              <a:t>EIF</a:t>
            </a:r>
            <a:endParaRPr lang="el-GR" sz="1200" b="0" i="1" dirty="0">
              <a:solidFill>
                <a:srgbClr val="000000"/>
              </a:solidFill>
            </a:endParaRPr>
          </a:p>
          <a:p>
            <a:pPr marL="1588" lvl="1" algn="just" defTabSz="711200">
              <a:spcBef>
                <a:spcPts val="600"/>
              </a:spcBef>
            </a:pPr>
            <a:r>
              <a:rPr lang="el-GR" sz="1200" i="1" dirty="0">
                <a:solidFill>
                  <a:srgbClr val="000000"/>
                </a:solidFill>
              </a:rPr>
              <a:t>Αρχικός Προϋπολογισμός Προγράμματος: </a:t>
            </a:r>
            <a:r>
              <a:rPr lang="el-GR" sz="1200" b="0" i="1" dirty="0">
                <a:solidFill>
                  <a:srgbClr val="000000"/>
                </a:solidFill>
              </a:rPr>
              <a:t>Α</a:t>
            </a:r>
            <a:r>
              <a:rPr lang="el-GR" sz="1200" b="0" i="1" dirty="0" smtClean="0">
                <a:solidFill>
                  <a:srgbClr val="000000"/>
                </a:solidFill>
              </a:rPr>
              <a:t>ναμένεται</a:t>
            </a:r>
            <a:endParaRPr lang="el-GR" sz="1200" b="0" i="1" dirty="0">
              <a:solidFill>
                <a:srgbClr val="000000"/>
              </a:solidFill>
            </a:endParaRPr>
          </a:p>
          <a:p>
            <a:pPr marL="1588" lvl="1" algn="just" defTabSz="711200">
              <a:spcBef>
                <a:spcPts val="600"/>
              </a:spcBef>
            </a:pPr>
            <a:r>
              <a:rPr lang="el-GR" sz="1200" i="1" dirty="0">
                <a:solidFill>
                  <a:srgbClr val="000000"/>
                </a:solidFill>
              </a:rPr>
              <a:t>Τράπεζες που Συμμετέχουν: </a:t>
            </a:r>
            <a:r>
              <a:rPr lang="el-GR" sz="1200" b="0" i="1" dirty="0" smtClean="0">
                <a:solidFill>
                  <a:srgbClr val="000000"/>
                </a:solidFill>
              </a:rPr>
              <a:t>Αναμένεται (οι τράπεζες είναι σε διαδικασία συμβολής με </a:t>
            </a:r>
            <a:r>
              <a:rPr lang="en-US" sz="1200" b="0" i="1" dirty="0" smtClean="0">
                <a:solidFill>
                  <a:srgbClr val="000000"/>
                </a:solidFill>
              </a:rPr>
              <a:t>EIF</a:t>
            </a:r>
            <a:r>
              <a:rPr lang="el-GR" sz="1200" b="0" i="1" dirty="0" smtClean="0">
                <a:solidFill>
                  <a:srgbClr val="000000"/>
                </a:solidFill>
              </a:rPr>
              <a:t>)</a:t>
            </a:r>
            <a:endParaRPr lang="de-DE" sz="1200" b="0" dirty="0">
              <a:solidFill>
                <a:srgbClr val="000000"/>
              </a:solidFill>
            </a:endParaRPr>
          </a:p>
        </p:txBody>
      </p:sp>
      <p:sp>
        <p:nvSpPr>
          <p:cNvPr id="12" name="Rectangle 9"/>
          <p:cNvSpPr txBox="1">
            <a:spLocks noChangeArrowheads="1"/>
          </p:cNvSpPr>
          <p:nvPr/>
        </p:nvSpPr>
        <p:spPr bwMode="auto">
          <a:xfrm>
            <a:off x="481013" y="128588"/>
            <a:ext cx="6499225"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lgn="l" rtl="0" eaLnBrk="0" fontAlgn="base" hangingPunct="0">
              <a:spcBef>
                <a:spcPct val="0"/>
              </a:spcBef>
              <a:spcAft>
                <a:spcPct val="0"/>
              </a:spcAft>
              <a:defRPr sz="1600" b="1">
                <a:solidFill>
                  <a:schemeClr val="tx1"/>
                </a:solidFill>
                <a:latin typeface="+mj-lt"/>
                <a:ea typeface="+mj-ea"/>
                <a:cs typeface="+mj-cs"/>
              </a:defRPr>
            </a:lvl1pPr>
            <a:lvl2pPr algn="l" rtl="0" eaLnBrk="0" fontAlgn="base" hangingPunct="0">
              <a:spcBef>
                <a:spcPct val="0"/>
              </a:spcBef>
              <a:spcAft>
                <a:spcPct val="0"/>
              </a:spcAft>
              <a:defRPr sz="1600" b="1">
                <a:solidFill>
                  <a:schemeClr val="tx1"/>
                </a:solidFill>
                <a:latin typeface="Arial" charset="0"/>
                <a:ea typeface="ＭＳ Ｐゴシック" charset="-128"/>
              </a:defRPr>
            </a:lvl2pPr>
            <a:lvl3pPr algn="l" rtl="0" eaLnBrk="0" fontAlgn="base" hangingPunct="0">
              <a:spcBef>
                <a:spcPct val="0"/>
              </a:spcBef>
              <a:spcAft>
                <a:spcPct val="0"/>
              </a:spcAft>
              <a:defRPr sz="1600" b="1">
                <a:solidFill>
                  <a:schemeClr val="tx1"/>
                </a:solidFill>
                <a:latin typeface="Arial" charset="0"/>
                <a:ea typeface="ＭＳ Ｐゴシック" charset="-128"/>
              </a:defRPr>
            </a:lvl3pPr>
            <a:lvl4pPr algn="l" rtl="0" eaLnBrk="0" fontAlgn="base" hangingPunct="0">
              <a:spcBef>
                <a:spcPct val="0"/>
              </a:spcBef>
              <a:spcAft>
                <a:spcPct val="0"/>
              </a:spcAft>
              <a:defRPr sz="1600" b="1">
                <a:solidFill>
                  <a:schemeClr val="tx1"/>
                </a:solidFill>
                <a:latin typeface="Arial" charset="0"/>
                <a:ea typeface="ＭＳ Ｐゴシック" charset="-128"/>
              </a:defRPr>
            </a:lvl4pPr>
            <a:lvl5pPr algn="l" rtl="0" eaLnBrk="0" fontAlgn="base" hangingPunct="0">
              <a:spcBef>
                <a:spcPct val="0"/>
              </a:spcBef>
              <a:spcAft>
                <a:spcPct val="0"/>
              </a:spcAft>
              <a:defRPr sz="1600" b="1">
                <a:solidFill>
                  <a:schemeClr val="tx1"/>
                </a:solidFill>
                <a:latin typeface="Arial" charset="0"/>
                <a:ea typeface="ＭＳ Ｐゴシック" charset="-128"/>
              </a:defRPr>
            </a:lvl5pPr>
            <a:lvl6pPr marL="457200" algn="l" rtl="0" eaLnBrk="0" fontAlgn="base" hangingPunct="0">
              <a:spcBef>
                <a:spcPct val="0"/>
              </a:spcBef>
              <a:spcAft>
                <a:spcPct val="0"/>
              </a:spcAft>
              <a:defRPr sz="1600" b="1">
                <a:solidFill>
                  <a:schemeClr val="tx1"/>
                </a:solidFill>
                <a:latin typeface="Arial" charset="0"/>
                <a:ea typeface="ＭＳ Ｐゴシック" charset="-128"/>
              </a:defRPr>
            </a:lvl6pPr>
            <a:lvl7pPr marL="914400" algn="l" rtl="0" eaLnBrk="0" fontAlgn="base" hangingPunct="0">
              <a:spcBef>
                <a:spcPct val="0"/>
              </a:spcBef>
              <a:spcAft>
                <a:spcPct val="0"/>
              </a:spcAft>
              <a:defRPr sz="1600" b="1">
                <a:solidFill>
                  <a:schemeClr val="tx1"/>
                </a:solidFill>
                <a:latin typeface="Arial" charset="0"/>
                <a:ea typeface="ＭＳ Ｐゴシック" charset="-128"/>
              </a:defRPr>
            </a:lvl7pPr>
            <a:lvl8pPr marL="1371600" algn="l" rtl="0" eaLnBrk="0" fontAlgn="base" hangingPunct="0">
              <a:spcBef>
                <a:spcPct val="0"/>
              </a:spcBef>
              <a:spcAft>
                <a:spcPct val="0"/>
              </a:spcAft>
              <a:defRPr sz="1600" b="1">
                <a:solidFill>
                  <a:schemeClr val="tx1"/>
                </a:solidFill>
                <a:latin typeface="Arial" charset="0"/>
                <a:ea typeface="ＭＳ Ｐゴシック" charset="-128"/>
              </a:defRPr>
            </a:lvl8pPr>
            <a:lvl9pPr marL="1828800" algn="l" rtl="0" eaLnBrk="0" fontAlgn="base" hangingPunct="0">
              <a:spcBef>
                <a:spcPct val="0"/>
              </a:spcBef>
              <a:spcAft>
                <a:spcPct val="0"/>
              </a:spcAft>
              <a:defRPr sz="1600" b="1">
                <a:solidFill>
                  <a:schemeClr val="tx1"/>
                </a:solidFill>
                <a:latin typeface="Arial" charset="0"/>
                <a:ea typeface="ＭＳ Ｐゴシック" charset="-128"/>
              </a:defRPr>
            </a:lvl9pPr>
          </a:lstStyle>
          <a:p>
            <a:pPr>
              <a:tabLst>
                <a:tab pos="3586163" algn="l"/>
              </a:tabLst>
              <a:defRPr/>
            </a:pPr>
            <a:r>
              <a:rPr lang="el-GR" kern="0" dirty="0" smtClean="0">
                <a:solidFill>
                  <a:srgbClr val="000000"/>
                </a:solidFill>
              </a:rPr>
              <a:t>Είδη χρηματοδότησης</a:t>
            </a:r>
            <a:br>
              <a:rPr lang="el-GR" kern="0" dirty="0" smtClean="0">
                <a:solidFill>
                  <a:srgbClr val="000000"/>
                </a:solidFill>
              </a:rPr>
            </a:br>
            <a:r>
              <a:rPr lang="en-US" b="0" kern="0" dirty="0">
                <a:solidFill>
                  <a:srgbClr val="000000"/>
                </a:solidFill>
              </a:rPr>
              <a:t>6</a:t>
            </a:r>
            <a:r>
              <a:rPr lang="el-GR" b="0" kern="0" dirty="0" smtClean="0">
                <a:solidFill>
                  <a:srgbClr val="000000"/>
                </a:solidFill>
              </a:rPr>
              <a:t>. Δανεισμός - Τραπεζικός Δανεισμός</a:t>
            </a:r>
            <a:br>
              <a:rPr lang="el-GR" b="0" kern="0" dirty="0" smtClean="0">
                <a:solidFill>
                  <a:srgbClr val="000000"/>
                </a:solidFill>
              </a:rPr>
            </a:br>
            <a:r>
              <a:rPr lang="en-US" sz="1400" b="0" kern="0" dirty="0" smtClean="0">
                <a:solidFill>
                  <a:srgbClr val="000000"/>
                </a:solidFill>
              </a:rPr>
              <a:t>ii. </a:t>
            </a:r>
            <a:r>
              <a:rPr lang="el-GR" sz="1400" b="0" kern="0" dirty="0">
                <a:solidFill>
                  <a:srgbClr val="000000"/>
                </a:solidFill>
              </a:rPr>
              <a:t>Δάνεια με ευνοϊκούς όρους </a:t>
            </a:r>
            <a:r>
              <a:rPr lang="el-GR" sz="1400" b="0" kern="0" dirty="0" smtClean="0">
                <a:solidFill>
                  <a:srgbClr val="000000"/>
                </a:solidFill>
              </a:rPr>
              <a:t>– </a:t>
            </a:r>
            <a:r>
              <a:rPr lang="en-US" sz="1400" b="0" kern="0" dirty="0" err="1">
                <a:solidFill>
                  <a:srgbClr val="000000"/>
                </a:solidFill>
              </a:rPr>
              <a:t>EaSI</a:t>
            </a:r>
            <a:r>
              <a:rPr lang="en-US" sz="1400" b="0" kern="0" dirty="0">
                <a:solidFill>
                  <a:srgbClr val="000000"/>
                </a:solidFill>
              </a:rPr>
              <a:t> Guarantee Financial Instrument</a:t>
            </a:r>
          </a:p>
        </p:txBody>
      </p:sp>
      <p:grpSp>
        <p:nvGrpSpPr>
          <p:cNvPr id="32777" name="Group 15"/>
          <p:cNvGrpSpPr>
            <a:grpSpLocks/>
          </p:cNvGrpSpPr>
          <p:nvPr/>
        </p:nvGrpSpPr>
        <p:grpSpPr bwMode="auto">
          <a:xfrm>
            <a:off x="6980238" y="227013"/>
            <a:ext cx="2678112" cy="495300"/>
            <a:chOff x="488950" y="722313"/>
            <a:chExt cx="8856538" cy="495300"/>
          </a:xfrm>
        </p:grpSpPr>
        <p:sp>
          <p:nvSpPr>
            <p:cNvPr id="32778"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32779"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extLst>
      <p:ext uri="{BB962C8B-B14F-4D97-AF65-F5344CB8AC3E}">
        <p14:creationId xmlns:p14="http://schemas.microsoft.com/office/powerpoint/2010/main" val="205013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wn Arrow 12"/>
          <p:cNvSpPr/>
          <p:nvPr/>
        </p:nvSpPr>
        <p:spPr bwMode="auto">
          <a:xfrm>
            <a:off x="334024" y="1052744"/>
            <a:ext cx="1512243" cy="1261863"/>
          </a:xfrm>
          <a:prstGeom prst="downArrow">
            <a:avLst>
              <a:gd name="adj1" fmla="val 100000"/>
              <a:gd name="adj2" fmla="val 27324"/>
            </a:avLst>
          </a:prstGeom>
          <a:extLst/>
        </p:spPr>
        <p:style>
          <a:lnRef idx="0">
            <a:schemeClr val="accent1"/>
          </a:lnRef>
          <a:fillRef idx="3">
            <a:schemeClr val="accent1"/>
          </a:fillRef>
          <a:effectRef idx="3">
            <a:schemeClr val="accent1"/>
          </a:effectRef>
          <a:fontRef idx="minor">
            <a:schemeClr val="lt1"/>
          </a:fontRef>
        </p:style>
        <p:txBody>
          <a:bodyPr tIns="108000" anchor="ctr"/>
          <a:lstStyle/>
          <a:p>
            <a:pPr>
              <a:defRPr/>
            </a:pPr>
            <a:r>
              <a:rPr lang="el-GR" sz="1100" dirty="0">
                <a:solidFill>
                  <a:srgbClr val="FFFFFF"/>
                </a:solidFill>
              </a:rPr>
              <a:t>Ανεύρεση &amp; </a:t>
            </a:r>
          </a:p>
          <a:p>
            <a:pPr>
              <a:defRPr/>
            </a:pPr>
            <a:r>
              <a:rPr lang="el-GR" sz="1100" dirty="0">
                <a:solidFill>
                  <a:srgbClr val="FFFFFF"/>
                </a:solidFill>
              </a:rPr>
              <a:t>Επίσκεψη σε Τράπεζα </a:t>
            </a:r>
          </a:p>
        </p:txBody>
      </p:sp>
      <p:sp>
        <p:nvSpPr>
          <p:cNvPr id="14" name="Chevron 13"/>
          <p:cNvSpPr/>
          <p:nvPr/>
        </p:nvSpPr>
        <p:spPr bwMode="auto">
          <a:xfrm rot="5400000">
            <a:off x="357770" y="2069863"/>
            <a:ext cx="1464747" cy="1512242"/>
          </a:xfrm>
          <a:prstGeom prst="chevron">
            <a:avLst>
              <a:gd name="adj" fmla="val 23125"/>
            </a:avLst>
          </a:prstGeom>
          <a:extLst/>
        </p:spPr>
        <p:style>
          <a:lnRef idx="0">
            <a:schemeClr val="accent1"/>
          </a:lnRef>
          <a:fillRef idx="3">
            <a:schemeClr val="accent1"/>
          </a:fillRef>
          <a:effectRef idx="3">
            <a:schemeClr val="accent1"/>
          </a:effectRef>
          <a:fontRef idx="minor">
            <a:schemeClr val="lt1"/>
          </a:fontRef>
        </p:style>
        <p:txBody>
          <a:bodyPr vert="vert270" tIns="108000" anchor="ctr"/>
          <a:lstStyle/>
          <a:p>
            <a:pPr>
              <a:defRPr/>
            </a:pPr>
            <a:r>
              <a:rPr lang="el-GR" sz="1100" dirty="0">
                <a:solidFill>
                  <a:srgbClr val="FFFFFF"/>
                </a:solidFill>
              </a:rPr>
              <a:t>Αποκατάσταση Επικοινωνίας και Γενική Περιγραφή του Αιτήματος</a:t>
            </a:r>
          </a:p>
        </p:txBody>
      </p:sp>
      <p:sp>
        <p:nvSpPr>
          <p:cNvPr id="15" name="Chevron 14"/>
          <p:cNvSpPr/>
          <p:nvPr/>
        </p:nvSpPr>
        <p:spPr bwMode="auto">
          <a:xfrm rot="5400000">
            <a:off x="357060" y="3313621"/>
            <a:ext cx="1464747" cy="1512242"/>
          </a:xfrm>
          <a:prstGeom prst="chevron">
            <a:avLst>
              <a:gd name="adj" fmla="val 23125"/>
            </a:avLst>
          </a:prstGeom>
          <a:extLst/>
        </p:spPr>
        <p:style>
          <a:lnRef idx="0">
            <a:schemeClr val="accent1"/>
          </a:lnRef>
          <a:fillRef idx="3">
            <a:schemeClr val="accent1"/>
          </a:fillRef>
          <a:effectRef idx="3">
            <a:schemeClr val="accent1"/>
          </a:effectRef>
          <a:fontRef idx="minor">
            <a:schemeClr val="lt1"/>
          </a:fontRef>
        </p:style>
        <p:txBody>
          <a:bodyPr vert="vert270" tIns="108000" anchor="ctr"/>
          <a:lstStyle/>
          <a:p>
            <a:pPr>
              <a:defRPr/>
            </a:pPr>
            <a:r>
              <a:rPr lang="el-GR" sz="1100" dirty="0">
                <a:solidFill>
                  <a:srgbClr val="FFFFFF"/>
                </a:solidFill>
              </a:rPr>
              <a:t>Αρχική Νομιμοποίηση της Εταιρείας και των Φορέων</a:t>
            </a:r>
          </a:p>
        </p:txBody>
      </p:sp>
      <p:sp>
        <p:nvSpPr>
          <p:cNvPr id="16" name="Chevron 15"/>
          <p:cNvSpPr/>
          <p:nvPr/>
        </p:nvSpPr>
        <p:spPr bwMode="auto">
          <a:xfrm rot="5400000">
            <a:off x="200513" y="4725109"/>
            <a:ext cx="1800201" cy="1512242"/>
          </a:xfrm>
          <a:prstGeom prst="chevron">
            <a:avLst>
              <a:gd name="adj" fmla="val 23125"/>
            </a:avLst>
          </a:prstGeom>
          <a:extLst/>
        </p:spPr>
        <p:style>
          <a:lnRef idx="0">
            <a:schemeClr val="accent1"/>
          </a:lnRef>
          <a:fillRef idx="3">
            <a:schemeClr val="accent1"/>
          </a:fillRef>
          <a:effectRef idx="3">
            <a:schemeClr val="accent1"/>
          </a:effectRef>
          <a:fontRef idx="minor">
            <a:schemeClr val="lt1"/>
          </a:fontRef>
        </p:style>
        <p:txBody>
          <a:bodyPr vert="vert270" tIns="108000" anchor="ctr"/>
          <a:lstStyle/>
          <a:p>
            <a:pPr>
              <a:defRPr/>
            </a:pPr>
            <a:r>
              <a:rPr lang="el-GR" sz="1100" dirty="0">
                <a:solidFill>
                  <a:srgbClr val="FFFFFF"/>
                </a:solidFill>
              </a:rPr>
              <a:t>Συγκέντρωση Δικαιολογητικών – Διαμόρφωση Φακέλου  </a:t>
            </a:r>
          </a:p>
        </p:txBody>
      </p:sp>
      <p:sp>
        <p:nvSpPr>
          <p:cNvPr id="17" name="TextBox 16"/>
          <p:cNvSpPr txBox="1"/>
          <p:nvPr/>
        </p:nvSpPr>
        <p:spPr>
          <a:xfrm>
            <a:off x="2000250" y="1052513"/>
            <a:ext cx="7416800" cy="1041400"/>
          </a:xfrm>
          <a:prstGeom prst="rect">
            <a:avLst/>
          </a:prstGeom>
        </p:spPr>
        <p:style>
          <a:lnRef idx="2">
            <a:schemeClr val="dk1"/>
          </a:lnRef>
          <a:fillRef idx="1">
            <a:schemeClr val="lt1"/>
          </a:fillRef>
          <a:effectRef idx="0">
            <a:schemeClr val="dk1"/>
          </a:effectRef>
          <a:fontRef idx="minor">
            <a:schemeClr val="dk1"/>
          </a:fontRef>
        </p:style>
        <p:txBody>
          <a:bodyPr/>
          <a:lstStyle/>
          <a:p>
            <a:pPr marL="171450" indent="-171450" algn="just">
              <a:buFont typeface="Arial" panose="020B0604020202020204" pitchFamily="34" charset="0"/>
              <a:buChar char="•"/>
              <a:defRPr/>
            </a:pPr>
            <a:r>
              <a:rPr lang="el-GR" sz="1200" b="0" dirty="0">
                <a:solidFill>
                  <a:srgbClr val="000000"/>
                </a:solidFill>
              </a:rPr>
              <a:t>Υπάρχουν Τράπεζες με περισσότερο επιχειρηματικό προφίλ και άλλες με περισσότερο καταναλωτικό προφίλ.</a:t>
            </a:r>
          </a:p>
          <a:p>
            <a:pPr marL="171450" indent="-171450" algn="l">
              <a:buFont typeface="Arial" panose="020B0604020202020204" pitchFamily="34" charset="0"/>
              <a:buChar char="•"/>
              <a:defRPr/>
            </a:pPr>
            <a:r>
              <a:rPr lang="el-GR" sz="1200" b="0" dirty="0">
                <a:solidFill>
                  <a:srgbClr val="000000"/>
                </a:solidFill>
              </a:rPr>
              <a:t>Συνήθως οι Τράπεζες διαχωρίζουν τα καταστήματα σε απλής και πλήρους εξυπηρέτησης. Οι επιχειρήσεις εξυπηρετούνται από τα καταστήματα πλήρους εξυπηρέτησης ή τα επιχειρηματικά κέντρα  των τραπεζών.</a:t>
            </a:r>
          </a:p>
        </p:txBody>
      </p:sp>
      <p:sp>
        <p:nvSpPr>
          <p:cNvPr id="18" name="TextBox 17"/>
          <p:cNvSpPr txBox="1"/>
          <p:nvPr/>
        </p:nvSpPr>
        <p:spPr>
          <a:xfrm>
            <a:off x="2000250" y="2163763"/>
            <a:ext cx="7416800" cy="1063625"/>
          </a:xfrm>
          <a:prstGeom prst="rect">
            <a:avLst/>
          </a:prstGeom>
        </p:spPr>
        <p:style>
          <a:lnRef idx="2">
            <a:schemeClr val="dk1"/>
          </a:lnRef>
          <a:fillRef idx="1">
            <a:schemeClr val="lt1"/>
          </a:fillRef>
          <a:effectRef idx="0">
            <a:schemeClr val="dk1"/>
          </a:effectRef>
          <a:fontRef idx="minor">
            <a:schemeClr val="dk1"/>
          </a:fontRef>
        </p:style>
        <p:txBody>
          <a:bodyPr/>
          <a:lstStyle>
            <a:defPPr>
              <a:defRPr lang="en-GB"/>
            </a:defPPr>
            <a:lvl1pPr marL="171450" indent="-171450" algn="l">
              <a:buFont typeface="Arial" panose="020B0604020202020204" pitchFamily="34" charset="0"/>
              <a:buChar char="•"/>
              <a:defRPr sz="1200" b="0">
                <a:solidFill>
                  <a:schemeClr val="tx1"/>
                </a:solidFill>
              </a:defRPr>
            </a:lvl1pPr>
          </a:lstStyle>
          <a:p>
            <a:pPr algn="just">
              <a:defRPr/>
            </a:pPr>
            <a:r>
              <a:rPr lang="el-GR" dirty="0">
                <a:solidFill>
                  <a:srgbClr val="000000"/>
                </a:solidFill>
              </a:rPr>
              <a:t>Σε κάθε κατάστημα πλήρους </a:t>
            </a:r>
            <a:r>
              <a:rPr lang="el-GR" dirty="0" smtClean="0">
                <a:solidFill>
                  <a:srgbClr val="000000"/>
                </a:solidFill>
              </a:rPr>
              <a:t>εξυπηρέτησης υπάρχουν υπάλληλοι οι οποίοι χειρίζονται χρηματοδοτήσεις επιχειρήσεων.</a:t>
            </a:r>
          </a:p>
          <a:p>
            <a:pPr>
              <a:defRPr/>
            </a:pPr>
            <a:r>
              <a:rPr lang="el-GR" dirty="0" smtClean="0">
                <a:solidFill>
                  <a:srgbClr val="000000"/>
                </a:solidFill>
              </a:rPr>
              <a:t>Στην πρώτη επαφή με τον αρμόδιο θα πρέπει να γίνει μια σύντομη παρουσίαση της επιχείρησης και των στόχων της, των βασικών βιογραφικών στοιχείων του επιχειρηματία και του αιτήματος χρηματοδότησης</a:t>
            </a:r>
          </a:p>
          <a:p>
            <a:pPr>
              <a:defRPr/>
            </a:pPr>
            <a:r>
              <a:rPr lang="el-GR" dirty="0" smtClean="0">
                <a:solidFill>
                  <a:srgbClr val="000000"/>
                </a:solidFill>
              </a:rPr>
              <a:t>Θα πρέπει επίσης να ζητηθεί από τον αρμόδιο μια σύντομη παρουσίαση των προϊόντων της Τράπεζας.</a:t>
            </a:r>
            <a:endParaRPr lang="el-GR" dirty="0">
              <a:solidFill>
                <a:srgbClr val="000000"/>
              </a:solidFill>
            </a:endParaRPr>
          </a:p>
        </p:txBody>
      </p:sp>
      <p:sp>
        <p:nvSpPr>
          <p:cNvPr id="19" name="TextBox 18"/>
          <p:cNvSpPr txBox="1"/>
          <p:nvPr/>
        </p:nvSpPr>
        <p:spPr>
          <a:xfrm>
            <a:off x="2000250" y="3298825"/>
            <a:ext cx="7416800" cy="1201738"/>
          </a:xfrm>
          <a:prstGeom prst="rect">
            <a:avLst/>
          </a:prstGeom>
        </p:spPr>
        <p:style>
          <a:lnRef idx="2">
            <a:schemeClr val="dk1"/>
          </a:lnRef>
          <a:fillRef idx="1">
            <a:schemeClr val="lt1"/>
          </a:fillRef>
          <a:effectRef idx="0">
            <a:schemeClr val="dk1"/>
          </a:effectRef>
          <a:fontRef idx="minor">
            <a:schemeClr val="dk1"/>
          </a:fontRef>
        </p:style>
        <p:txBody>
          <a:bodyPr/>
          <a:lstStyle>
            <a:defPPr>
              <a:defRPr lang="en-GB"/>
            </a:defPPr>
            <a:lvl1pPr marL="171450" indent="-171450" algn="l">
              <a:buFont typeface="Arial" panose="020B0604020202020204" pitchFamily="34" charset="0"/>
              <a:buChar char="•"/>
              <a:defRPr sz="1200" b="0">
                <a:solidFill>
                  <a:schemeClr val="tx1"/>
                </a:solidFill>
              </a:defRPr>
            </a:lvl1pPr>
          </a:lstStyle>
          <a:p>
            <a:pPr algn="just">
              <a:defRPr/>
            </a:pPr>
            <a:r>
              <a:rPr lang="el-GR" dirty="0" smtClean="0">
                <a:solidFill>
                  <a:srgbClr val="000000"/>
                </a:solidFill>
              </a:rPr>
              <a:t>Εφόσον οι ανάγκες της επιχείρησης καλύπτονται από τα προϊόντα της Τράπεζας, θα πρέπει να ξεκινήσει η διαδικασία Νομιμοποίησης της επιχείρησης και των φορέων της στην Τράπεζα</a:t>
            </a:r>
          </a:p>
          <a:p>
            <a:pPr>
              <a:defRPr/>
            </a:pPr>
            <a:r>
              <a:rPr lang="el-GR" dirty="0" smtClean="0">
                <a:solidFill>
                  <a:srgbClr val="000000"/>
                </a:solidFill>
              </a:rPr>
              <a:t>Η διαδικασία αυτή απαιτεί την προσκόμιση των νομικών εγγράφων και δικαιολογητικών της επιχείρησης (π.χ. Καταστατικά) και διεκπεραιώνεται από τη Νομική Υπηρεσία κάθε Τράπεζας. Πρόκειται ουσιαστικά για την ταυτοποίηση της επιχείρησης από την Τράπεζα.</a:t>
            </a:r>
          </a:p>
          <a:p>
            <a:pPr>
              <a:defRPr/>
            </a:pPr>
            <a:r>
              <a:rPr lang="el-GR" dirty="0" smtClean="0">
                <a:solidFill>
                  <a:srgbClr val="000000"/>
                </a:solidFill>
              </a:rPr>
              <a:t>Η διαδικασία συνοδεύεται και από το άνοιγμα του Τραπεζικού Λογαριασμού της επιχείρησης. </a:t>
            </a:r>
            <a:endParaRPr lang="el-GR" dirty="0">
              <a:solidFill>
                <a:srgbClr val="000000"/>
              </a:solidFill>
            </a:endParaRPr>
          </a:p>
        </p:txBody>
      </p:sp>
      <p:sp>
        <p:nvSpPr>
          <p:cNvPr id="20" name="TextBox 19"/>
          <p:cNvSpPr txBox="1"/>
          <p:nvPr/>
        </p:nvSpPr>
        <p:spPr>
          <a:xfrm>
            <a:off x="2000250" y="4581525"/>
            <a:ext cx="7416800" cy="1800225"/>
          </a:xfrm>
          <a:prstGeom prst="rect">
            <a:avLst/>
          </a:prstGeom>
        </p:spPr>
        <p:style>
          <a:lnRef idx="2">
            <a:schemeClr val="dk1"/>
          </a:lnRef>
          <a:fillRef idx="1">
            <a:schemeClr val="lt1"/>
          </a:fillRef>
          <a:effectRef idx="0">
            <a:schemeClr val="dk1"/>
          </a:effectRef>
          <a:fontRef idx="minor">
            <a:schemeClr val="dk1"/>
          </a:fontRef>
        </p:style>
        <p:txBody>
          <a:bodyPr/>
          <a:lstStyle>
            <a:defPPr>
              <a:defRPr lang="en-GB"/>
            </a:defPPr>
            <a:lvl1pPr marL="171450" indent="-171450" algn="l">
              <a:buFont typeface="Arial" panose="020B0604020202020204" pitchFamily="34" charset="0"/>
              <a:buChar char="•"/>
              <a:defRPr sz="1200" b="0">
                <a:solidFill>
                  <a:schemeClr val="tx1"/>
                </a:solidFill>
              </a:defRPr>
            </a:lvl1pPr>
          </a:lstStyle>
          <a:p>
            <a:pPr algn="just">
              <a:defRPr/>
            </a:pPr>
            <a:r>
              <a:rPr lang="el-GR" dirty="0" smtClean="0">
                <a:solidFill>
                  <a:srgbClr val="000000"/>
                </a:solidFill>
              </a:rPr>
              <a:t>Ανάλογα με τον τύπο του αιτήματος χρηματοδότησης ζητούνται μια σειρά δικαιολογητικών από την επιχείρηση και τους φορείς της. Τα συνήθη δικαιολογητικά περιλαμβάνουν φορολογικά στοιχεία της επιχείρησης και των μετόχων, οικονομικά στοιχεία της επιχείρησης (ισολογισμοί, ισοζύγια, βιβλία ΕΣ/ΕΞ) και αποδεικτικά νόμιμης λειτουργίας. </a:t>
            </a:r>
          </a:p>
          <a:p>
            <a:pPr>
              <a:defRPr/>
            </a:pPr>
            <a:r>
              <a:rPr lang="el-GR" dirty="0" smtClean="0">
                <a:solidFill>
                  <a:srgbClr val="000000"/>
                </a:solidFill>
              </a:rPr>
              <a:t>Για τα αιτήματα που αφορούν υλοποίηση επενδύσεων απαιτούνται προσφορές προμηθευτών  οι οποίες τεκμηριώνουν το κόστος. </a:t>
            </a:r>
          </a:p>
          <a:p>
            <a:pPr>
              <a:defRPr/>
            </a:pPr>
            <a:r>
              <a:rPr lang="el-GR" dirty="0" smtClean="0">
                <a:solidFill>
                  <a:srgbClr val="000000"/>
                </a:solidFill>
              </a:rPr>
              <a:t>Πολύ σημαντικό συστατικό του φακέλου – ειδικά για τις νέες επιχειρήσεις – είναι ένα αναλυτικό , τεκμηριωμένο και αξιόπιστο επιχειρηματικό σχέδιο το οποίο θα βοηθήσει το χειριστή του φακέλου να διαμορφώσει μία σαφή εικόνα για την επιχείρηση και τα σχέδιά της. </a:t>
            </a:r>
            <a:endParaRPr lang="el-GR" dirty="0">
              <a:solidFill>
                <a:srgbClr val="000000"/>
              </a:solidFill>
            </a:endParaRPr>
          </a:p>
        </p:txBody>
      </p:sp>
      <p:sp>
        <p:nvSpPr>
          <p:cNvPr id="11" name="Rectangle 9"/>
          <p:cNvSpPr txBox="1">
            <a:spLocks noChangeArrowheads="1"/>
          </p:cNvSpPr>
          <p:nvPr/>
        </p:nvSpPr>
        <p:spPr bwMode="auto">
          <a:xfrm>
            <a:off x="481013" y="115888"/>
            <a:ext cx="86487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lgn="l" rtl="0" eaLnBrk="0" fontAlgn="base" hangingPunct="0">
              <a:spcBef>
                <a:spcPct val="0"/>
              </a:spcBef>
              <a:spcAft>
                <a:spcPct val="0"/>
              </a:spcAft>
              <a:defRPr sz="1600" b="1">
                <a:solidFill>
                  <a:schemeClr val="tx1"/>
                </a:solidFill>
                <a:latin typeface="+mj-lt"/>
                <a:ea typeface="+mj-ea"/>
                <a:cs typeface="+mj-cs"/>
              </a:defRPr>
            </a:lvl1pPr>
            <a:lvl2pPr algn="l" rtl="0" eaLnBrk="0" fontAlgn="base" hangingPunct="0">
              <a:spcBef>
                <a:spcPct val="0"/>
              </a:spcBef>
              <a:spcAft>
                <a:spcPct val="0"/>
              </a:spcAft>
              <a:defRPr sz="1600" b="1">
                <a:solidFill>
                  <a:schemeClr val="tx1"/>
                </a:solidFill>
                <a:latin typeface="Arial" charset="0"/>
                <a:ea typeface="ＭＳ Ｐゴシック" charset="-128"/>
              </a:defRPr>
            </a:lvl2pPr>
            <a:lvl3pPr algn="l" rtl="0" eaLnBrk="0" fontAlgn="base" hangingPunct="0">
              <a:spcBef>
                <a:spcPct val="0"/>
              </a:spcBef>
              <a:spcAft>
                <a:spcPct val="0"/>
              </a:spcAft>
              <a:defRPr sz="1600" b="1">
                <a:solidFill>
                  <a:schemeClr val="tx1"/>
                </a:solidFill>
                <a:latin typeface="Arial" charset="0"/>
                <a:ea typeface="ＭＳ Ｐゴシック" charset="-128"/>
              </a:defRPr>
            </a:lvl3pPr>
            <a:lvl4pPr algn="l" rtl="0" eaLnBrk="0" fontAlgn="base" hangingPunct="0">
              <a:spcBef>
                <a:spcPct val="0"/>
              </a:spcBef>
              <a:spcAft>
                <a:spcPct val="0"/>
              </a:spcAft>
              <a:defRPr sz="1600" b="1">
                <a:solidFill>
                  <a:schemeClr val="tx1"/>
                </a:solidFill>
                <a:latin typeface="Arial" charset="0"/>
                <a:ea typeface="ＭＳ Ｐゴシック" charset="-128"/>
              </a:defRPr>
            </a:lvl4pPr>
            <a:lvl5pPr algn="l" rtl="0" eaLnBrk="0" fontAlgn="base" hangingPunct="0">
              <a:spcBef>
                <a:spcPct val="0"/>
              </a:spcBef>
              <a:spcAft>
                <a:spcPct val="0"/>
              </a:spcAft>
              <a:defRPr sz="1600" b="1">
                <a:solidFill>
                  <a:schemeClr val="tx1"/>
                </a:solidFill>
                <a:latin typeface="Arial" charset="0"/>
                <a:ea typeface="ＭＳ Ｐゴシック" charset="-128"/>
              </a:defRPr>
            </a:lvl5pPr>
            <a:lvl6pPr marL="457200" algn="l" rtl="0" eaLnBrk="0" fontAlgn="base" hangingPunct="0">
              <a:spcBef>
                <a:spcPct val="0"/>
              </a:spcBef>
              <a:spcAft>
                <a:spcPct val="0"/>
              </a:spcAft>
              <a:defRPr sz="1600" b="1">
                <a:solidFill>
                  <a:schemeClr val="tx1"/>
                </a:solidFill>
                <a:latin typeface="Arial" charset="0"/>
                <a:ea typeface="ＭＳ Ｐゴシック" charset="-128"/>
              </a:defRPr>
            </a:lvl6pPr>
            <a:lvl7pPr marL="914400" algn="l" rtl="0" eaLnBrk="0" fontAlgn="base" hangingPunct="0">
              <a:spcBef>
                <a:spcPct val="0"/>
              </a:spcBef>
              <a:spcAft>
                <a:spcPct val="0"/>
              </a:spcAft>
              <a:defRPr sz="1600" b="1">
                <a:solidFill>
                  <a:schemeClr val="tx1"/>
                </a:solidFill>
                <a:latin typeface="Arial" charset="0"/>
                <a:ea typeface="ＭＳ Ｐゴシック" charset="-128"/>
              </a:defRPr>
            </a:lvl7pPr>
            <a:lvl8pPr marL="1371600" algn="l" rtl="0" eaLnBrk="0" fontAlgn="base" hangingPunct="0">
              <a:spcBef>
                <a:spcPct val="0"/>
              </a:spcBef>
              <a:spcAft>
                <a:spcPct val="0"/>
              </a:spcAft>
              <a:defRPr sz="1600" b="1">
                <a:solidFill>
                  <a:schemeClr val="tx1"/>
                </a:solidFill>
                <a:latin typeface="Arial" charset="0"/>
                <a:ea typeface="ＭＳ Ｐゴシック" charset="-128"/>
              </a:defRPr>
            </a:lvl8pPr>
            <a:lvl9pPr marL="1828800" algn="l" rtl="0" eaLnBrk="0" fontAlgn="base" hangingPunct="0">
              <a:spcBef>
                <a:spcPct val="0"/>
              </a:spcBef>
              <a:spcAft>
                <a:spcPct val="0"/>
              </a:spcAft>
              <a:defRPr sz="1600" b="1">
                <a:solidFill>
                  <a:schemeClr val="tx1"/>
                </a:solidFill>
                <a:latin typeface="Arial" charset="0"/>
                <a:ea typeface="ＭＳ Ｐゴシック" charset="-128"/>
              </a:defRPr>
            </a:lvl9pPr>
          </a:lstStyle>
          <a:p>
            <a:pPr>
              <a:tabLst>
                <a:tab pos="3586163" algn="l"/>
              </a:tabLst>
              <a:defRPr/>
            </a:pPr>
            <a:r>
              <a:rPr lang="el-GR" kern="0" dirty="0" smtClean="0">
                <a:solidFill>
                  <a:srgbClr val="000000"/>
                </a:solidFill>
              </a:rPr>
              <a:t>Είδη χρηματοδότησης</a:t>
            </a:r>
            <a:br>
              <a:rPr lang="el-GR" kern="0" dirty="0" smtClean="0">
                <a:solidFill>
                  <a:srgbClr val="000000"/>
                </a:solidFill>
              </a:rPr>
            </a:br>
            <a:r>
              <a:rPr lang="en-US" b="0" kern="0" dirty="0">
                <a:solidFill>
                  <a:srgbClr val="000000"/>
                </a:solidFill>
              </a:rPr>
              <a:t>6</a:t>
            </a:r>
            <a:r>
              <a:rPr lang="el-GR" b="0" kern="0" dirty="0" smtClean="0">
                <a:solidFill>
                  <a:srgbClr val="000000"/>
                </a:solidFill>
              </a:rPr>
              <a:t>. Δανεισμός - Τραπεζικός Δανεισμός</a:t>
            </a:r>
            <a:br>
              <a:rPr lang="el-GR" b="0" kern="0" dirty="0" smtClean="0">
                <a:solidFill>
                  <a:srgbClr val="000000"/>
                </a:solidFill>
              </a:rPr>
            </a:br>
            <a:r>
              <a:rPr lang="en-US" b="0" kern="0" dirty="0" smtClean="0">
                <a:solidFill>
                  <a:srgbClr val="000000"/>
                </a:solidFill>
              </a:rPr>
              <a:t>iii. </a:t>
            </a:r>
            <a:r>
              <a:rPr lang="el-GR" sz="1400" b="0" kern="0" dirty="0" smtClean="0">
                <a:solidFill>
                  <a:srgbClr val="000000"/>
                </a:solidFill>
              </a:rPr>
              <a:t>Διαδικασία </a:t>
            </a:r>
            <a:r>
              <a:rPr lang="el-GR" sz="1400" b="0" kern="0" dirty="0">
                <a:solidFill>
                  <a:srgbClr val="000000"/>
                </a:solidFill>
              </a:rPr>
              <a:t>Εξασφάλισης Χρηματοδότησης μέσω Τραπεζικού Δανεισμού </a:t>
            </a:r>
          </a:p>
        </p:txBody>
      </p:sp>
      <p:grpSp>
        <p:nvGrpSpPr>
          <p:cNvPr id="12" name="Group 15"/>
          <p:cNvGrpSpPr>
            <a:grpSpLocks/>
          </p:cNvGrpSpPr>
          <p:nvPr/>
        </p:nvGrpSpPr>
        <p:grpSpPr bwMode="auto">
          <a:xfrm>
            <a:off x="6980238" y="227013"/>
            <a:ext cx="2678112" cy="495300"/>
            <a:chOff x="488950" y="722313"/>
            <a:chExt cx="8856538" cy="495300"/>
          </a:xfrm>
        </p:grpSpPr>
        <p:sp>
          <p:nvSpPr>
            <p:cNvPr id="21"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22"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evron 3"/>
          <p:cNvSpPr/>
          <p:nvPr/>
        </p:nvSpPr>
        <p:spPr bwMode="auto">
          <a:xfrm rot="5400000">
            <a:off x="262047" y="1195996"/>
            <a:ext cx="1656184" cy="1512242"/>
          </a:xfrm>
          <a:prstGeom prst="chevron">
            <a:avLst>
              <a:gd name="adj" fmla="val 23125"/>
            </a:avLst>
          </a:prstGeom>
          <a:extLst/>
        </p:spPr>
        <p:style>
          <a:lnRef idx="0">
            <a:schemeClr val="accent1"/>
          </a:lnRef>
          <a:fillRef idx="3">
            <a:schemeClr val="accent1"/>
          </a:fillRef>
          <a:effectRef idx="3">
            <a:schemeClr val="accent1"/>
          </a:effectRef>
          <a:fontRef idx="minor">
            <a:schemeClr val="lt1"/>
          </a:fontRef>
        </p:style>
        <p:txBody>
          <a:bodyPr vert="vert270" tIns="108000" anchor="ctr"/>
          <a:lstStyle/>
          <a:p>
            <a:pPr>
              <a:defRPr/>
            </a:pPr>
            <a:r>
              <a:rPr lang="el-GR" sz="1100" dirty="0">
                <a:solidFill>
                  <a:srgbClr val="FFFFFF"/>
                </a:solidFill>
              </a:rPr>
              <a:t>Αξιολόγηση Αιτήματος Χρηματοδότησης</a:t>
            </a:r>
          </a:p>
        </p:txBody>
      </p:sp>
      <p:sp>
        <p:nvSpPr>
          <p:cNvPr id="5" name="Chevron 4"/>
          <p:cNvSpPr/>
          <p:nvPr/>
        </p:nvSpPr>
        <p:spPr bwMode="auto">
          <a:xfrm rot="5400000">
            <a:off x="333349" y="2564868"/>
            <a:ext cx="1512169" cy="1512242"/>
          </a:xfrm>
          <a:prstGeom prst="chevron">
            <a:avLst>
              <a:gd name="adj" fmla="val 23125"/>
            </a:avLst>
          </a:prstGeom>
          <a:extLst/>
        </p:spPr>
        <p:style>
          <a:lnRef idx="0">
            <a:schemeClr val="accent1"/>
          </a:lnRef>
          <a:fillRef idx="3">
            <a:schemeClr val="accent1"/>
          </a:fillRef>
          <a:effectRef idx="3">
            <a:schemeClr val="accent1"/>
          </a:effectRef>
          <a:fontRef idx="minor">
            <a:schemeClr val="lt1"/>
          </a:fontRef>
        </p:style>
        <p:txBody>
          <a:bodyPr vert="vert270" tIns="108000" anchor="ctr"/>
          <a:lstStyle/>
          <a:p>
            <a:pPr>
              <a:defRPr/>
            </a:pPr>
            <a:r>
              <a:rPr lang="el-GR" sz="1100" dirty="0">
                <a:solidFill>
                  <a:srgbClr val="FFFFFF"/>
                </a:solidFill>
              </a:rPr>
              <a:t>Έκδοση και Κοινοποίηση Απόφασης</a:t>
            </a:r>
          </a:p>
        </p:txBody>
      </p:sp>
      <p:sp>
        <p:nvSpPr>
          <p:cNvPr id="6" name="Chevron 5"/>
          <p:cNvSpPr/>
          <p:nvPr/>
        </p:nvSpPr>
        <p:spPr bwMode="auto">
          <a:xfrm rot="5400000">
            <a:off x="544958" y="3643986"/>
            <a:ext cx="1082126" cy="1512242"/>
          </a:xfrm>
          <a:prstGeom prst="chevron">
            <a:avLst>
              <a:gd name="adj" fmla="val 29672"/>
            </a:avLst>
          </a:prstGeom>
          <a:extLst/>
        </p:spPr>
        <p:style>
          <a:lnRef idx="0">
            <a:schemeClr val="accent1"/>
          </a:lnRef>
          <a:fillRef idx="3">
            <a:schemeClr val="accent1"/>
          </a:fillRef>
          <a:effectRef idx="3">
            <a:schemeClr val="accent1"/>
          </a:effectRef>
          <a:fontRef idx="minor">
            <a:schemeClr val="lt1"/>
          </a:fontRef>
        </p:style>
        <p:txBody>
          <a:bodyPr vert="vert270" tIns="108000" anchor="ctr"/>
          <a:lstStyle/>
          <a:p>
            <a:pPr>
              <a:defRPr/>
            </a:pPr>
            <a:r>
              <a:rPr lang="el-GR" sz="1100" dirty="0">
                <a:solidFill>
                  <a:srgbClr val="FFFFFF"/>
                </a:solidFill>
              </a:rPr>
              <a:t>Υπογραφή Δανειακής Σύμβασης</a:t>
            </a:r>
          </a:p>
        </p:txBody>
      </p:sp>
      <p:sp>
        <p:nvSpPr>
          <p:cNvPr id="7" name="Chevron 6"/>
          <p:cNvSpPr/>
          <p:nvPr/>
        </p:nvSpPr>
        <p:spPr bwMode="auto">
          <a:xfrm rot="5400000">
            <a:off x="380531" y="4689100"/>
            <a:ext cx="1440165" cy="1512242"/>
          </a:xfrm>
          <a:prstGeom prst="chevron">
            <a:avLst>
              <a:gd name="adj" fmla="val 25378"/>
            </a:avLst>
          </a:prstGeom>
          <a:extLst/>
        </p:spPr>
        <p:style>
          <a:lnRef idx="0">
            <a:schemeClr val="accent1"/>
          </a:lnRef>
          <a:fillRef idx="3">
            <a:schemeClr val="accent1"/>
          </a:fillRef>
          <a:effectRef idx="3">
            <a:schemeClr val="accent1"/>
          </a:effectRef>
          <a:fontRef idx="minor">
            <a:schemeClr val="lt1"/>
          </a:fontRef>
        </p:style>
        <p:txBody>
          <a:bodyPr vert="vert270" tIns="108000" anchor="ctr"/>
          <a:lstStyle/>
          <a:p>
            <a:pPr>
              <a:defRPr/>
            </a:pPr>
            <a:r>
              <a:rPr lang="el-GR" sz="1100" dirty="0">
                <a:solidFill>
                  <a:srgbClr val="FFFFFF"/>
                </a:solidFill>
              </a:rPr>
              <a:t>Εκταμιεύσεις</a:t>
            </a:r>
          </a:p>
        </p:txBody>
      </p:sp>
      <p:sp>
        <p:nvSpPr>
          <p:cNvPr id="8" name="TextBox 7"/>
          <p:cNvSpPr txBox="1"/>
          <p:nvPr/>
        </p:nvSpPr>
        <p:spPr>
          <a:xfrm>
            <a:off x="2000250" y="1123950"/>
            <a:ext cx="7416800" cy="1439863"/>
          </a:xfrm>
          <a:prstGeom prst="rect">
            <a:avLst/>
          </a:prstGeom>
        </p:spPr>
        <p:style>
          <a:lnRef idx="2">
            <a:schemeClr val="dk1"/>
          </a:lnRef>
          <a:fillRef idx="1">
            <a:schemeClr val="lt1"/>
          </a:fillRef>
          <a:effectRef idx="0">
            <a:schemeClr val="dk1"/>
          </a:effectRef>
          <a:fontRef idx="minor">
            <a:schemeClr val="dk1"/>
          </a:fontRef>
        </p:style>
        <p:txBody>
          <a:bodyPr/>
          <a:lstStyle/>
          <a:p>
            <a:pPr marL="171450" indent="-171450" algn="just">
              <a:buFont typeface="Arial" panose="020B0604020202020204" pitchFamily="34" charset="0"/>
              <a:buChar char="•"/>
              <a:defRPr/>
            </a:pPr>
            <a:r>
              <a:rPr lang="el-GR" sz="1200" b="0" dirty="0">
                <a:solidFill>
                  <a:srgbClr val="000000"/>
                </a:solidFill>
              </a:rPr>
              <a:t>Αξιολόγηση των κριτηρίων </a:t>
            </a:r>
            <a:r>
              <a:rPr lang="el-GR" sz="1200" b="0" dirty="0" err="1">
                <a:solidFill>
                  <a:srgbClr val="000000"/>
                </a:solidFill>
              </a:rPr>
              <a:t>επιλεξιμότητας</a:t>
            </a:r>
            <a:r>
              <a:rPr lang="el-GR" sz="1200" b="0" dirty="0">
                <a:solidFill>
                  <a:srgbClr val="000000"/>
                </a:solidFill>
              </a:rPr>
              <a:t> της επιχείρησης βάσει των όρων που τίθενται από το την πρόσκληση του εκάστοτε προγράμματος*</a:t>
            </a:r>
          </a:p>
          <a:p>
            <a:pPr marL="171450" indent="-171450" algn="just">
              <a:buFont typeface="Arial" panose="020B0604020202020204" pitchFamily="34" charset="0"/>
              <a:buChar char="•"/>
              <a:defRPr/>
            </a:pPr>
            <a:r>
              <a:rPr lang="el-GR" sz="1200" b="0" dirty="0">
                <a:solidFill>
                  <a:srgbClr val="000000"/>
                </a:solidFill>
              </a:rPr>
              <a:t>Η διαδικασία αξιολόγησης περιλαμβάνει την αξιολόγηση της πιστοληπτικής ικανότητας μέσω των μοντέλων κάθε Τράπεζας από τον αναλυτή, τη διαμόρφωση εισήγησης σχετικά με την έγκριση ή όχι και τους όρους της έγκρισης και τη λήψη τελικής απόφασης από το αρμόδιο συμβούλιο της Τράπεζας</a:t>
            </a:r>
          </a:p>
          <a:p>
            <a:pPr marL="171450" indent="-171450" algn="just">
              <a:buFont typeface="Arial" panose="020B0604020202020204" pitchFamily="34" charset="0"/>
              <a:buChar char="•"/>
              <a:defRPr/>
            </a:pPr>
            <a:r>
              <a:rPr lang="el-GR" sz="1200" b="0" dirty="0">
                <a:solidFill>
                  <a:srgbClr val="000000"/>
                </a:solidFill>
              </a:rPr>
              <a:t>Τα κριτήρια αξιολόγησης αφορούν τον Επιχειρηματία, την κατάσταση της Επιχείρησης και τις προοπτικές του κλάδου δραστηριοποίησης.</a:t>
            </a:r>
            <a:endParaRPr lang="en-US" sz="1200" b="0" dirty="0">
              <a:solidFill>
                <a:srgbClr val="000000"/>
              </a:solidFill>
            </a:endParaRPr>
          </a:p>
        </p:txBody>
      </p:sp>
      <p:sp>
        <p:nvSpPr>
          <p:cNvPr id="9" name="TextBox 8"/>
          <p:cNvSpPr txBox="1"/>
          <p:nvPr/>
        </p:nvSpPr>
        <p:spPr>
          <a:xfrm>
            <a:off x="2000250" y="3948113"/>
            <a:ext cx="7416800" cy="633412"/>
          </a:xfrm>
          <a:prstGeom prst="rect">
            <a:avLst/>
          </a:prstGeom>
        </p:spPr>
        <p:style>
          <a:lnRef idx="2">
            <a:schemeClr val="dk1"/>
          </a:lnRef>
          <a:fillRef idx="1">
            <a:schemeClr val="lt1"/>
          </a:fillRef>
          <a:effectRef idx="0">
            <a:schemeClr val="dk1"/>
          </a:effectRef>
          <a:fontRef idx="minor">
            <a:schemeClr val="dk1"/>
          </a:fontRef>
        </p:style>
        <p:txBody>
          <a:bodyPr/>
          <a:lstStyle>
            <a:defPPr>
              <a:defRPr lang="en-GB"/>
            </a:defPPr>
            <a:lvl1pPr marL="171450" indent="-171450" algn="l">
              <a:buFont typeface="Arial" panose="020B0604020202020204" pitchFamily="34" charset="0"/>
              <a:buChar char="•"/>
              <a:defRPr sz="1200" b="0">
                <a:solidFill>
                  <a:schemeClr val="tx1"/>
                </a:solidFill>
              </a:defRPr>
            </a:lvl1pPr>
          </a:lstStyle>
          <a:p>
            <a:pPr algn="just">
              <a:defRPr/>
            </a:pPr>
            <a:r>
              <a:rPr lang="el-GR" dirty="0" smtClean="0">
                <a:solidFill>
                  <a:srgbClr val="000000"/>
                </a:solidFill>
              </a:rPr>
              <a:t>Μετά τον έλεγχο των όρων της σύμβασης και από τις δύο πλευρές, υπογράφεται η δανειακή σύμβαση στην οποία θα πρέπει να αναγράφονται αναλυτικά οι ακριβείς όροι συνεργασίας και οι υποχρεώσεις των δύο πλευρών. </a:t>
            </a:r>
            <a:endParaRPr lang="el-GR" dirty="0">
              <a:solidFill>
                <a:srgbClr val="000000"/>
              </a:solidFill>
            </a:endParaRPr>
          </a:p>
        </p:txBody>
      </p:sp>
      <p:sp>
        <p:nvSpPr>
          <p:cNvPr id="10" name="TextBox 9"/>
          <p:cNvSpPr txBox="1"/>
          <p:nvPr/>
        </p:nvSpPr>
        <p:spPr>
          <a:xfrm>
            <a:off x="2000250" y="4679950"/>
            <a:ext cx="7416800" cy="1196975"/>
          </a:xfrm>
          <a:prstGeom prst="rect">
            <a:avLst/>
          </a:prstGeom>
        </p:spPr>
        <p:style>
          <a:lnRef idx="2">
            <a:schemeClr val="dk1"/>
          </a:lnRef>
          <a:fillRef idx="1">
            <a:schemeClr val="lt1"/>
          </a:fillRef>
          <a:effectRef idx="0">
            <a:schemeClr val="dk1"/>
          </a:effectRef>
          <a:fontRef idx="minor">
            <a:schemeClr val="dk1"/>
          </a:fontRef>
        </p:style>
        <p:txBody>
          <a:bodyPr/>
          <a:lstStyle>
            <a:defPPr>
              <a:defRPr lang="en-GB"/>
            </a:defPPr>
            <a:lvl1pPr marL="171450" indent="-171450" algn="l">
              <a:buFont typeface="Arial" panose="020B0604020202020204" pitchFamily="34" charset="0"/>
              <a:buChar char="•"/>
              <a:defRPr sz="1200" b="0">
                <a:solidFill>
                  <a:schemeClr val="tx1"/>
                </a:solidFill>
              </a:defRPr>
            </a:lvl1pPr>
          </a:lstStyle>
          <a:p>
            <a:pPr algn="just">
              <a:defRPr/>
            </a:pPr>
            <a:r>
              <a:rPr lang="el-GR" dirty="0" smtClean="0">
                <a:solidFill>
                  <a:srgbClr val="000000"/>
                </a:solidFill>
              </a:rPr>
              <a:t>Οι εκταμιεύσεις ανάλογα με το είδος του δανείου μπορούν να είναι τμηματικές ή μεμονωμένες.</a:t>
            </a:r>
          </a:p>
          <a:p>
            <a:pPr algn="just">
              <a:defRPr/>
            </a:pPr>
            <a:r>
              <a:rPr lang="el-GR" dirty="0" smtClean="0">
                <a:solidFill>
                  <a:srgbClr val="000000"/>
                </a:solidFill>
              </a:rPr>
              <a:t>Στη χρηματοδότηση επενδύσεων απαιτείται η προσκόμιση στην Τράπεζα των τιμολογίων των προμηθευτών τα οποία θα πρέπει να αντιστοιχούν στο εγκεκριμένο έργο. Η Τράπεζα μετά τους απαραίτητους ελέγχους εξοφλεί απευθείας τον προμηθευτή. </a:t>
            </a:r>
            <a:endParaRPr lang="el-GR" dirty="0">
              <a:solidFill>
                <a:srgbClr val="000000"/>
              </a:solidFill>
            </a:endParaRPr>
          </a:p>
          <a:p>
            <a:pPr algn="just">
              <a:defRPr/>
            </a:pPr>
            <a:r>
              <a:rPr lang="el-GR" dirty="0" smtClean="0">
                <a:solidFill>
                  <a:srgbClr val="000000"/>
                </a:solidFill>
              </a:rPr>
              <a:t>Στη χρηματοδότηση κεφαλαίου κίνησης, οι εκταμιεύσεις ακολουθούν τις ανάγκες ρευστότητας της επιχείρησης και πάντα εντός των πλαισίων της έγκρισης. </a:t>
            </a:r>
            <a:endParaRPr lang="el-GR" dirty="0">
              <a:solidFill>
                <a:srgbClr val="000000"/>
              </a:solidFill>
            </a:endParaRPr>
          </a:p>
        </p:txBody>
      </p:sp>
      <p:sp>
        <p:nvSpPr>
          <p:cNvPr id="11" name="TextBox 10"/>
          <p:cNvSpPr txBox="1"/>
          <p:nvPr/>
        </p:nvSpPr>
        <p:spPr>
          <a:xfrm>
            <a:off x="2000250" y="2636838"/>
            <a:ext cx="7416800" cy="1223962"/>
          </a:xfrm>
          <a:prstGeom prst="rect">
            <a:avLst/>
          </a:prstGeom>
        </p:spPr>
        <p:style>
          <a:lnRef idx="2">
            <a:schemeClr val="dk1"/>
          </a:lnRef>
          <a:fillRef idx="1">
            <a:schemeClr val="lt1"/>
          </a:fillRef>
          <a:effectRef idx="0">
            <a:schemeClr val="dk1"/>
          </a:effectRef>
          <a:fontRef idx="minor">
            <a:schemeClr val="dk1"/>
          </a:fontRef>
        </p:style>
        <p:txBody>
          <a:bodyPr/>
          <a:lstStyle>
            <a:defPPr>
              <a:defRPr lang="en-GB"/>
            </a:defPPr>
            <a:lvl1pPr marL="171450" indent="-171450" algn="l">
              <a:buFont typeface="Arial" panose="020B0604020202020204" pitchFamily="34" charset="0"/>
              <a:buChar char="•"/>
              <a:defRPr sz="1200" b="0">
                <a:solidFill>
                  <a:schemeClr val="tx1"/>
                </a:solidFill>
              </a:defRPr>
            </a:lvl1pPr>
          </a:lstStyle>
          <a:p>
            <a:pPr algn="just">
              <a:defRPr/>
            </a:pPr>
            <a:r>
              <a:rPr lang="el-GR" dirty="0" smtClean="0">
                <a:solidFill>
                  <a:srgbClr val="000000"/>
                </a:solidFill>
              </a:rPr>
              <a:t>Η απόφαση έγκρισης ή απόρριψης κοινοποιείται στον πελάτη από το κατάστημα συνεργασίας. </a:t>
            </a:r>
            <a:endParaRPr lang="el-GR" dirty="0">
              <a:solidFill>
                <a:srgbClr val="000000"/>
              </a:solidFill>
            </a:endParaRPr>
          </a:p>
          <a:p>
            <a:pPr algn="just">
              <a:defRPr/>
            </a:pPr>
            <a:r>
              <a:rPr lang="el-GR" dirty="0" smtClean="0">
                <a:solidFill>
                  <a:srgbClr val="000000"/>
                </a:solidFill>
              </a:rPr>
              <a:t>Σε περίπτωση έγκρισης η απόφαση περιλαμβάνει το εγκεκριμένο ποσό, τους όρους του δανείου, τους όρους αποπληρωμής και τις απαιτούμενες εξασφαλίσεις. Τα παραπάνω ενδέχεται να διαφέρουν από το αίτημα της επιχείρησης.</a:t>
            </a:r>
          </a:p>
          <a:p>
            <a:pPr algn="just">
              <a:defRPr/>
            </a:pPr>
            <a:r>
              <a:rPr lang="el-GR" dirty="0" smtClean="0">
                <a:solidFill>
                  <a:srgbClr val="000000"/>
                </a:solidFill>
              </a:rPr>
              <a:t>Σε περίπτωση αποδοχής της έγκρισης από την επιχείρηση, ξεκινά η διαδικασία απόδοσης των εξασφαλίσεων και μόλις αυτή ολοκληρωθεί συντάσσεται η δανειακή σύμβαση</a:t>
            </a:r>
          </a:p>
        </p:txBody>
      </p:sp>
      <p:sp>
        <p:nvSpPr>
          <p:cNvPr id="12" name="5-Point Star 11"/>
          <p:cNvSpPr/>
          <p:nvPr/>
        </p:nvSpPr>
        <p:spPr bwMode="auto">
          <a:xfrm>
            <a:off x="344488" y="1268413"/>
            <a:ext cx="360362" cy="287337"/>
          </a:xfrm>
          <a:prstGeom prst="star5">
            <a:avLst/>
          </a:prstGeom>
          <a:solidFill>
            <a:srgbClr val="FFFF00"/>
          </a:solidFill>
          <a:ln w="12700" cap="flat" cmpd="sng" algn="ctr">
            <a:solidFill>
              <a:schemeClr val="bg2"/>
            </a:solidFill>
            <a:prstDash val="solid"/>
            <a:round/>
            <a:headEnd type="none" w="med" len="med"/>
            <a:tailEnd type="none" w="med" len="med"/>
          </a:ln>
          <a:effectLst/>
          <a:extLst/>
        </p:spPr>
        <p:txBody>
          <a:bodyPr lIns="0" tIns="0" rIns="0" bIns="0" anchor="ctr"/>
          <a:lstStyle/>
          <a:p>
            <a:pPr defTabSz="762000">
              <a:defRPr/>
            </a:pPr>
            <a:endParaRPr lang="el-GR">
              <a:solidFill>
                <a:srgbClr val="FFFFFF"/>
              </a:solidFill>
              <a:ea typeface="ＭＳ Ｐゴシック" charset="-128"/>
            </a:endParaRPr>
          </a:p>
        </p:txBody>
      </p:sp>
      <p:sp>
        <p:nvSpPr>
          <p:cNvPr id="14" name="Rectangle 9"/>
          <p:cNvSpPr txBox="1">
            <a:spLocks noChangeArrowheads="1"/>
          </p:cNvSpPr>
          <p:nvPr/>
        </p:nvSpPr>
        <p:spPr bwMode="auto">
          <a:xfrm>
            <a:off x="481013" y="115888"/>
            <a:ext cx="86487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lgn="l" rtl="0" eaLnBrk="0" fontAlgn="base" hangingPunct="0">
              <a:spcBef>
                <a:spcPct val="0"/>
              </a:spcBef>
              <a:spcAft>
                <a:spcPct val="0"/>
              </a:spcAft>
              <a:defRPr sz="1600" b="1">
                <a:solidFill>
                  <a:schemeClr val="tx1"/>
                </a:solidFill>
                <a:latin typeface="+mj-lt"/>
                <a:ea typeface="+mj-ea"/>
                <a:cs typeface="+mj-cs"/>
              </a:defRPr>
            </a:lvl1pPr>
            <a:lvl2pPr algn="l" rtl="0" eaLnBrk="0" fontAlgn="base" hangingPunct="0">
              <a:spcBef>
                <a:spcPct val="0"/>
              </a:spcBef>
              <a:spcAft>
                <a:spcPct val="0"/>
              </a:spcAft>
              <a:defRPr sz="1600" b="1">
                <a:solidFill>
                  <a:schemeClr val="tx1"/>
                </a:solidFill>
                <a:latin typeface="Arial" charset="0"/>
                <a:ea typeface="ＭＳ Ｐゴシック" charset="-128"/>
              </a:defRPr>
            </a:lvl2pPr>
            <a:lvl3pPr algn="l" rtl="0" eaLnBrk="0" fontAlgn="base" hangingPunct="0">
              <a:spcBef>
                <a:spcPct val="0"/>
              </a:spcBef>
              <a:spcAft>
                <a:spcPct val="0"/>
              </a:spcAft>
              <a:defRPr sz="1600" b="1">
                <a:solidFill>
                  <a:schemeClr val="tx1"/>
                </a:solidFill>
                <a:latin typeface="Arial" charset="0"/>
                <a:ea typeface="ＭＳ Ｐゴシック" charset="-128"/>
              </a:defRPr>
            </a:lvl3pPr>
            <a:lvl4pPr algn="l" rtl="0" eaLnBrk="0" fontAlgn="base" hangingPunct="0">
              <a:spcBef>
                <a:spcPct val="0"/>
              </a:spcBef>
              <a:spcAft>
                <a:spcPct val="0"/>
              </a:spcAft>
              <a:defRPr sz="1600" b="1">
                <a:solidFill>
                  <a:schemeClr val="tx1"/>
                </a:solidFill>
                <a:latin typeface="Arial" charset="0"/>
                <a:ea typeface="ＭＳ Ｐゴシック" charset="-128"/>
              </a:defRPr>
            </a:lvl4pPr>
            <a:lvl5pPr algn="l" rtl="0" eaLnBrk="0" fontAlgn="base" hangingPunct="0">
              <a:spcBef>
                <a:spcPct val="0"/>
              </a:spcBef>
              <a:spcAft>
                <a:spcPct val="0"/>
              </a:spcAft>
              <a:defRPr sz="1600" b="1">
                <a:solidFill>
                  <a:schemeClr val="tx1"/>
                </a:solidFill>
                <a:latin typeface="Arial" charset="0"/>
                <a:ea typeface="ＭＳ Ｐゴシック" charset="-128"/>
              </a:defRPr>
            </a:lvl5pPr>
            <a:lvl6pPr marL="457200" algn="l" rtl="0" eaLnBrk="0" fontAlgn="base" hangingPunct="0">
              <a:spcBef>
                <a:spcPct val="0"/>
              </a:spcBef>
              <a:spcAft>
                <a:spcPct val="0"/>
              </a:spcAft>
              <a:defRPr sz="1600" b="1">
                <a:solidFill>
                  <a:schemeClr val="tx1"/>
                </a:solidFill>
                <a:latin typeface="Arial" charset="0"/>
                <a:ea typeface="ＭＳ Ｐゴシック" charset="-128"/>
              </a:defRPr>
            </a:lvl6pPr>
            <a:lvl7pPr marL="914400" algn="l" rtl="0" eaLnBrk="0" fontAlgn="base" hangingPunct="0">
              <a:spcBef>
                <a:spcPct val="0"/>
              </a:spcBef>
              <a:spcAft>
                <a:spcPct val="0"/>
              </a:spcAft>
              <a:defRPr sz="1600" b="1">
                <a:solidFill>
                  <a:schemeClr val="tx1"/>
                </a:solidFill>
                <a:latin typeface="Arial" charset="0"/>
                <a:ea typeface="ＭＳ Ｐゴシック" charset="-128"/>
              </a:defRPr>
            </a:lvl7pPr>
            <a:lvl8pPr marL="1371600" algn="l" rtl="0" eaLnBrk="0" fontAlgn="base" hangingPunct="0">
              <a:spcBef>
                <a:spcPct val="0"/>
              </a:spcBef>
              <a:spcAft>
                <a:spcPct val="0"/>
              </a:spcAft>
              <a:defRPr sz="1600" b="1">
                <a:solidFill>
                  <a:schemeClr val="tx1"/>
                </a:solidFill>
                <a:latin typeface="Arial" charset="0"/>
                <a:ea typeface="ＭＳ Ｐゴシック" charset="-128"/>
              </a:defRPr>
            </a:lvl8pPr>
            <a:lvl9pPr marL="1828800" algn="l" rtl="0" eaLnBrk="0" fontAlgn="base" hangingPunct="0">
              <a:spcBef>
                <a:spcPct val="0"/>
              </a:spcBef>
              <a:spcAft>
                <a:spcPct val="0"/>
              </a:spcAft>
              <a:defRPr sz="1600" b="1">
                <a:solidFill>
                  <a:schemeClr val="tx1"/>
                </a:solidFill>
                <a:latin typeface="Arial" charset="0"/>
                <a:ea typeface="ＭＳ Ｐゴシック" charset="-128"/>
              </a:defRPr>
            </a:lvl9pPr>
          </a:lstStyle>
          <a:p>
            <a:pPr>
              <a:tabLst>
                <a:tab pos="3586163" algn="l"/>
              </a:tabLst>
              <a:defRPr/>
            </a:pPr>
            <a:r>
              <a:rPr lang="el-GR" kern="0" dirty="0" smtClean="0">
                <a:solidFill>
                  <a:srgbClr val="000000"/>
                </a:solidFill>
              </a:rPr>
              <a:t>Είδη χρηματοδότησης</a:t>
            </a:r>
            <a:br>
              <a:rPr lang="el-GR" kern="0" dirty="0" smtClean="0">
                <a:solidFill>
                  <a:srgbClr val="000000"/>
                </a:solidFill>
              </a:rPr>
            </a:br>
            <a:r>
              <a:rPr lang="en-US" b="0" kern="0" dirty="0">
                <a:solidFill>
                  <a:srgbClr val="000000"/>
                </a:solidFill>
              </a:rPr>
              <a:t>6</a:t>
            </a:r>
            <a:r>
              <a:rPr lang="el-GR" b="0" kern="0" dirty="0" smtClean="0">
                <a:solidFill>
                  <a:srgbClr val="000000"/>
                </a:solidFill>
              </a:rPr>
              <a:t>. Δανεισμός - Τραπεζικός Δανεισμός</a:t>
            </a:r>
            <a:br>
              <a:rPr lang="el-GR" b="0" kern="0" dirty="0" smtClean="0">
                <a:solidFill>
                  <a:srgbClr val="000000"/>
                </a:solidFill>
              </a:rPr>
            </a:br>
            <a:r>
              <a:rPr lang="en-US" b="0" kern="0" dirty="0" smtClean="0">
                <a:solidFill>
                  <a:srgbClr val="000000"/>
                </a:solidFill>
              </a:rPr>
              <a:t>iii. </a:t>
            </a:r>
            <a:r>
              <a:rPr lang="el-GR" sz="1400" b="0" kern="0" dirty="0" smtClean="0">
                <a:solidFill>
                  <a:srgbClr val="000000"/>
                </a:solidFill>
              </a:rPr>
              <a:t>Διαδικασία </a:t>
            </a:r>
            <a:r>
              <a:rPr lang="el-GR" sz="1400" b="0" kern="0" dirty="0">
                <a:solidFill>
                  <a:srgbClr val="000000"/>
                </a:solidFill>
              </a:rPr>
              <a:t>Εξασφάλισης Χρηματοδότησης μέσω Τραπεζικού Δανεισμού </a:t>
            </a:r>
          </a:p>
        </p:txBody>
      </p:sp>
      <p:sp>
        <p:nvSpPr>
          <p:cNvPr id="34828" name="TextBox 14"/>
          <p:cNvSpPr txBox="1">
            <a:spLocks noChangeArrowheads="1"/>
          </p:cNvSpPr>
          <p:nvPr/>
        </p:nvSpPr>
        <p:spPr bwMode="auto">
          <a:xfrm>
            <a:off x="2504728" y="5921375"/>
            <a:ext cx="5256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sz="1200" b="0" dirty="0">
                <a:solidFill>
                  <a:schemeClr val="tx1"/>
                </a:solidFill>
              </a:rPr>
              <a:t>*αφορά μόνο δάνεια που χορηγούνται με ευνοϊκούς όρους στο πλαίσιο σχετικών προσκλήσεων που δημοσιεύονται</a:t>
            </a:r>
          </a:p>
        </p:txBody>
      </p:sp>
      <p:grpSp>
        <p:nvGrpSpPr>
          <p:cNvPr id="13" name="Group 15"/>
          <p:cNvGrpSpPr>
            <a:grpSpLocks/>
          </p:cNvGrpSpPr>
          <p:nvPr/>
        </p:nvGrpSpPr>
        <p:grpSpPr bwMode="auto">
          <a:xfrm>
            <a:off x="6980238" y="227013"/>
            <a:ext cx="2678112" cy="495300"/>
            <a:chOff x="488950" y="722313"/>
            <a:chExt cx="8856538" cy="495300"/>
          </a:xfrm>
        </p:grpSpPr>
        <p:sp>
          <p:nvSpPr>
            <p:cNvPr id="15"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16"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00"/>
          <p:cNvSpPr>
            <a:spLocks noChangeArrowheads="1"/>
          </p:cNvSpPr>
          <p:nvPr/>
        </p:nvSpPr>
        <p:spPr bwMode="auto">
          <a:xfrm>
            <a:off x="7544692" y="1430242"/>
            <a:ext cx="1872804" cy="790575"/>
          </a:xfrm>
          <a:prstGeom prst="homePlate">
            <a:avLst>
              <a:gd name="adj" fmla="val 31556"/>
            </a:avLst>
          </a:prstGeom>
          <a:solidFill>
            <a:schemeClr val="accent1">
              <a:lumMod val="20000"/>
              <a:lumOff val="80000"/>
            </a:schemeClr>
          </a:solidFill>
        </p:spPr>
        <p:style>
          <a:lnRef idx="0">
            <a:schemeClr val="accent1"/>
          </a:lnRef>
          <a:fillRef idx="3">
            <a:schemeClr val="accent1"/>
          </a:fillRef>
          <a:effectRef idx="3">
            <a:schemeClr val="accent1"/>
          </a:effectRef>
          <a:fontRef idx="minor">
            <a:schemeClr val="lt1"/>
          </a:fontRef>
        </p:style>
        <p:txBody>
          <a:bodyPr tIns="108000" anchor="ctr"/>
          <a:lstStyle/>
          <a:p>
            <a:pPr>
              <a:defRPr/>
            </a:pPr>
            <a:r>
              <a:rPr lang="el-GR" altLang="el-GR" sz="1200" dirty="0">
                <a:solidFill>
                  <a:schemeClr val="tx1"/>
                </a:solidFill>
              </a:rPr>
              <a:t>Απόφαση</a:t>
            </a:r>
            <a:br>
              <a:rPr lang="el-GR" altLang="el-GR" sz="1200" dirty="0">
                <a:solidFill>
                  <a:schemeClr val="tx1"/>
                </a:solidFill>
              </a:rPr>
            </a:br>
            <a:r>
              <a:rPr lang="el-GR" altLang="el-GR" sz="1200" dirty="0">
                <a:solidFill>
                  <a:schemeClr val="tx1"/>
                </a:solidFill>
              </a:rPr>
              <a:t>επί του</a:t>
            </a:r>
            <a:br>
              <a:rPr lang="el-GR" altLang="el-GR" sz="1200" dirty="0">
                <a:solidFill>
                  <a:schemeClr val="tx1"/>
                </a:solidFill>
              </a:rPr>
            </a:br>
            <a:r>
              <a:rPr lang="el-GR" altLang="el-GR" sz="1200" dirty="0">
                <a:solidFill>
                  <a:schemeClr val="tx1"/>
                </a:solidFill>
              </a:rPr>
              <a:t>Αιτήματος</a:t>
            </a:r>
          </a:p>
        </p:txBody>
      </p:sp>
      <p:sp>
        <p:nvSpPr>
          <p:cNvPr id="5" name="AutoShape 2"/>
          <p:cNvSpPr>
            <a:spLocks noChangeArrowheads="1"/>
          </p:cNvSpPr>
          <p:nvPr/>
        </p:nvSpPr>
        <p:spPr bwMode="auto">
          <a:xfrm>
            <a:off x="5889104" y="1430242"/>
            <a:ext cx="1944687" cy="790575"/>
          </a:xfrm>
          <a:prstGeom prst="homePlate">
            <a:avLst>
              <a:gd name="adj" fmla="val 35497"/>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tIns="108000" anchor="ctr"/>
          <a:lstStyle/>
          <a:p>
            <a:pPr>
              <a:defRPr/>
            </a:pPr>
            <a:r>
              <a:rPr lang="el-GR" altLang="el-GR" sz="1200" dirty="0">
                <a:solidFill>
                  <a:schemeClr val="tx1"/>
                </a:solidFill>
              </a:rPr>
              <a:t>Τελική</a:t>
            </a:r>
            <a:br>
              <a:rPr lang="el-GR" altLang="el-GR" sz="1200" dirty="0">
                <a:solidFill>
                  <a:schemeClr val="tx1"/>
                </a:solidFill>
              </a:rPr>
            </a:br>
            <a:r>
              <a:rPr lang="el-GR" altLang="el-GR" sz="1200" dirty="0">
                <a:solidFill>
                  <a:schemeClr val="tx1"/>
                </a:solidFill>
              </a:rPr>
              <a:t>Αξιολόγηση</a:t>
            </a:r>
            <a:br>
              <a:rPr lang="el-GR" altLang="el-GR" sz="1200" dirty="0">
                <a:solidFill>
                  <a:schemeClr val="tx1"/>
                </a:solidFill>
              </a:rPr>
            </a:br>
            <a:r>
              <a:rPr lang="el-GR" altLang="el-GR" sz="1200" dirty="0">
                <a:solidFill>
                  <a:schemeClr val="tx1"/>
                </a:solidFill>
              </a:rPr>
              <a:t>Αιτήματος</a:t>
            </a:r>
          </a:p>
        </p:txBody>
      </p:sp>
      <p:sp>
        <p:nvSpPr>
          <p:cNvPr id="6" name="AutoShape 3"/>
          <p:cNvSpPr>
            <a:spLocks noChangeArrowheads="1"/>
          </p:cNvSpPr>
          <p:nvPr/>
        </p:nvSpPr>
        <p:spPr bwMode="auto">
          <a:xfrm>
            <a:off x="4223321" y="1428653"/>
            <a:ext cx="1944687" cy="790575"/>
          </a:xfrm>
          <a:prstGeom prst="homePlate">
            <a:avLst>
              <a:gd name="adj" fmla="val 35497"/>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tIns="108000" anchor="ctr"/>
          <a:lstStyle/>
          <a:p>
            <a:pPr>
              <a:defRPr/>
            </a:pPr>
            <a:r>
              <a:rPr lang="el-GR" altLang="el-GR" sz="1200" dirty="0">
                <a:solidFill>
                  <a:srgbClr val="FFFFFF"/>
                </a:solidFill>
              </a:rPr>
              <a:t>Λειτουργία</a:t>
            </a:r>
            <a:br>
              <a:rPr lang="el-GR" altLang="el-GR" sz="1200" dirty="0">
                <a:solidFill>
                  <a:srgbClr val="FFFFFF"/>
                </a:solidFill>
              </a:rPr>
            </a:br>
            <a:r>
              <a:rPr lang="el-GR" altLang="el-GR" sz="1200" dirty="0">
                <a:solidFill>
                  <a:srgbClr val="FFFFFF"/>
                </a:solidFill>
              </a:rPr>
              <a:t>Μοντέλου</a:t>
            </a:r>
            <a:br>
              <a:rPr lang="el-GR" altLang="el-GR" sz="1200" dirty="0">
                <a:solidFill>
                  <a:srgbClr val="FFFFFF"/>
                </a:solidFill>
              </a:rPr>
            </a:br>
            <a:r>
              <a:rPr lang="el-GR" altLang="el-GR" sz="1200" dirty="0">
                <a:solidFill>
                  <a:srgbClr val="FFFFFF"/>
                </a:solidFill>
              </a:rPr>
              <a:t>Αξιολόγησης</a:t>
            </a:r>
          </a:p>
        </p:txBody>
      </p:sp>
      <p:sp>
        <p:nvSpPr>
          <p:cNvPr id="7" name="AutoShape 4"/>
          <p:cNvSpPr>
            <a:spLocks noChangeArrowheads="1"/>
          </p:cNvSpPr>
          <p:nvPr/>
        </p:nvSpPr>
        <p:spPr bwMode="auto">
          <a:xfrm>
            <a:off x="2392933" y="1430242"/>
            <a:ext cx="2078038" cy="790575"/>
          </a:xfrm>
          <a:prstGeom prst="homePlate">
            <a:avLst>
              <a:gd name="adj" fmla="val 30982"/>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tIns="108000" anchor="ctr"/>
          <a:lstStyle/>
          <a:p>
            <a:pPr>
              <a:defRPr/>
            </a:pPr>
            <a:r>
              <a:rPr lang="el-GR" altLang="el-GR" sz="1200" dirty="0">
                <a:solidFill>
                  <a:srgbClr val="FFFFFF"/>
                </a:solidFill>
              </a:rPr>
              <a:t>Ανεξάρτητη</a:t>
            </a:r>
            <a:br>
              <a:rPr lang="el-GR" altLang="el-GR" sz="1200" dirty="0">
                <a:solidFill>
                  <a:srgbClr val="FFFFFF"/>
                </a:solidFill>
              </a:rPr>
            </a:br>
            <a:r>
              <a:rPr lang="el-GR" altLang="el-GR" sz="1200" dirty="0">
                <a:solidFill>
                  <a:srgbClr val="FFFFFF"/>
                </a:solidFill>
              </a:rPr>
              <a:t>Ανάλυση</a:t>
            </a:r>
            <a:br>
              <a:rPr lang="el-GR" altLang="el-GR" sz="1200" dirty="0">
                <a:solidFill>
                  <a:srgbClr val="FFFFFF"/>
                </a:solidFill>
              </a:rPr>
            </a:br>
            <a:r>
              <a:rPr lang="el-GR" altLang="el-GR" sz="1200" dirty="0">
                <a:solidFill>
                  <a:srgbClr val="FFFFFF"/>
                </a:solidFill>
              </a:rPr>
              <a:t>Αιτήματος</a:t>
            </a:r>
          </a:p>
        </p:txBody>
      </p:sp>
      <p:sp>
        <p:nvSpPr>
          <p:cNvPr id="8" name="AutoShape 6"/>
          <p:cNvSpPr>
            <a:spLocks noChangeArrowheads="1"/>
          </p:cNvSpPr>
          <p:nvPr/>
        </p:nvSpPr>
        <p:spPr bwMode="auto">
          <a:xfrm>
            <a:off x="751458" y="1430242"/>
            <a:ext cx="1933575" cy="790575"/>
          </a:xfrm>
          <a:prstGeom prst="homePlate">
            <a:avLst>
              <a:gd name="adj" fmla="val 36030"/>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tIns="108000" anchor="ctr"/>
          <a:lstStyle/>
          <a:p>
            <a:pPr>
              <a:defRPr/>
            </a:pPr>
            <a:r>
              <a:rPr lang="el-GR" altLang="el-GR" sz="1200">
                <a:solidFill>
                  <a:srgbClr val="FFFFFF"/>
                </a:solidFill>
              </a:rPr>
              <a:t>Λήψη</a:t>
            </a:r>
            <a:br>
              <a:rPr lang="el-GR" altLang="el-GR" sz="1200">
                <a:solidFill>
                  <a:srgbClr val="FFFFFF"/>
                </a:solidFill>
              </a:rPr>
            </a:br>
            <a:r>
              <a:rPr lang="el-GR" altLang="el-GR" sz="1200">
                <a:solidFill>
                  <a:srgbClr val="FFFFFF"/>
                </a:solidFill>
              </a:rPr>
              <a:t>Δανειακού</a:t>
            </a:r>
            <a:br>
              <a:rPr lang="el-GR" altLang="el-GR" sz="1200">
                <a:solidFill>
                  <a:srgbClr val="FFFFFF"/>
                </a:solidFill>
              </a:rPr>
            </a:br>
            <a:r>
              <a:rPr lang="el-GR" altLang="el-GR" sz="1200">
                <a:solidFill>
                  <a:srgbClr val="FFFFFF"/>
                </a:solidFill>
              </a:rPr>
              <a:t>Αιτήματος</a:t>
            </a:r>
          </a:p>
        </p:txBody>
      </p:sp>
      <p:graphicFrame>
        <p:nvGraphicFramePr>
          <p:cNvPr id="10" name="Group 122"/>
          <p:cNvGraphicFramePr>
            <a:graphicFrameLocks noGrp="1"/>
          </p:cNvGraphicFramePr>
          <p:nvPr/>
        </p:nvGraphicFramePr>
        <p:xfrm>
          <a:off x="849313" y="2362200"/>
          <a:ext cx="8424864" cy="3638550"/>
        </p:xfrm>
        <a:graphic>
          <a:graphicData uri="http://schemas.openxmlformats.org/drawingml/2006/table">
            <a:tbl>
              <a:tblPr>
                <a:tableStyleId>{3B4B98B0-60AC-42C2-AFA5-B58CD77FA1E5}</a:tableStyleId>
              </a:tblPr>
              <a:tblGrid>
                <a:gridCol w="1655564"/>
                <a:gridCol w="1800475"/>
                <a:gridCol w="1655788"/>
                <a:gridCol w="1655787"/>
                <a:gridCol w="1657250"/>
              </a:tblGrid>
              <a:tr h="3638550">
                <a:tc>
                  <a:txBody>
                    <a:bodyPr/>
                    <a:lstStyle>
                      <a:lvl1pPr marL="87313" indent="-87313"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431800" indent="-165100"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91440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371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828800" algn="l" defTabSz="914400" rtl="0" eaLnBrk="1" latinLnBrk="0" hangingPunct="1">
                        <a:lnSpc>
                          <a:spcPct val="125000"/>
                        </a:lnSpc>
                        <a:spcBef>
                          <a:spcPct val="20000"/>
                        </a:spcBef>
                        <a:defRPr sz="1000" kern="1200">
                          <a:solidFill>
                            <a:schemeClr val="tx1"/>
                          </a:solidFill>
                          <a:latin typeface="Arial" charset="0"/>
                          <a:ea typeface=""/>
                          <a:cs typeface=""/>
                        </a:defRPr>
                      </a:lvl5pPr>
                      <a:lvl6pPr marL="228600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74320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320040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65760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87313" marR="0" lvl="0" indent="-87313" algn="l" defTabSz="914400" rtl="0" eaLnBrk="1" fontAlgn="base" latinLnBrk="0" hangingPunct="1">
                        <a:lnSpc>
                          <a:spcPct val="110000"/>
                        </a:lnSpc>
                        <a:spcBef>
                          <a:spcPct val="20000"/>
                        </a:spcBef>
                        <a:spcAft>
                          <a:spcPct val="0"/>
                        </a:spcAft>
                        <a:buClrTx/>
                        <a:buSzTx/>
                        <a:buFontTx/>
                        <a:buChar char="•"/>
                        <a:tabLst/>
                      </a:pPr>
                      <a:r>
                        <a:rPr kumimoji="0" lang="el-GR" altLang="el-GR" sz="1400" u="none" strike="noStrike" cap="none" normalizeH="0" baseline="0" dirty="0" smtClean="0">
                          <a:ln>
                            <a:noFill/>
                          </a:ln>
                          <a:effectLst/>
                        </a:rPr>
                        <a:t>Παραλαβή φακέλου αιτήματος πελάτη που περιλαμβάνει</a:t>
                      </a:r>
                    </a:p>
                    <a:p>
                      <a:pPr marL="431800" marR="0" lvl="1" indent="-165100" algn="l" defTabSz="914400" rtl="0" eaLnBrk="1" fontAlgn="base" latinLnBrk="0" hangingPunct="1">
                        <a:lnSpc>
                          <a:spcPct val="110000"/>
                        </a:lnSpc>
                        <a:spcBef>
                          <a:spcPct val="20000"/>
                        </a:spcBef>
                        <a:spcAft>
                          <a:spcPct val="0"/>
                        </a:spcAft>
                        <a:buClrTx/>
                        <a:buSzTx/>
                        <a:buFont typeface="Wingdings" pitchFamily="2" charset="2"/>
                        <a:buChar char="Ø"/>
                        <a:tabLst/>
                      </a:pPr>
                      <a:r>
                        <a:rPr kumimoji="0" lang="el-GR" altLang="el-GR" sz="1100" u="none" strike="noStrike" cap="none" normalizeH="0" baseline="0" dirty="0" smtClean="0">
                          <a:ln>
                            <a:noFill/>
                          </a:ln>
                          <a:effectLst/>
                        </a:rPr>
                        <a:t>Στοιχεία αιτήματος</a:t>
                      </a:r>
                    </a:p>
                    <a:p>
                      <a:pPr marL="431800" marR="0" lvl="1" indent="-165100" algn="l" defTabSz="914400" rtl="0" eaLnBrk="1" fontAlgn="base" latinLnBrk="0" hangingPunct="1">
                        <a:lnSpc>
                          <a:spcPct val="110000"/>
                        </a:lnSpc>
                        <a:spcBef>
                          <a:spcPct val="20000"/>
                        </a:spcBef>
                        <a:spcAft>
                          <a:spcPct val="0"/>
                        </a:spcAft>
                        <a:buClrTx/>
                        <a:buSzTx/>
                        <a:buFont typeface="Wingdings" pitchFamily="2" charset="2"/>
                        <a:buChar char="Ø"/>
                        <a:tabLst/>
                      </a:pPr>
                      <a:r>
                        <a:rPr kumimoji="0" lang="el-GR" altLang="el-GR" sz="1100" u="none" strike="noStrike" cap="none" normalizeH="0" baseline="0" dirty="0" smtClean="0">
                          <a:ln>
                            <a:noFill/>
                          </a:ln>
                          <a:effectLst/>
                        </a:rPr>
                        <a:t>Ποιοτικά στοιχεία</a:t>
                      </a:r>
                      <a:r>
                        <a:rPr kumimoji="0" lang="en-GB" altLang="el-GR" sz="1100" u="none" strike="noStrike" cap="none" normalizeH="0" baseline="0" dirty="0" smtClean="0">
                          <a:ln>
                            <a:noFill/>
                          </a:ln>
                          <a:effectLst/>
                        </a:rPr>
                        <a:t> </a:t>
                      </a:r>
                      <a:r>
                        <a:rPr kumimoji="0" lang="el-GR" altLang="el-GR" sz="1100" u="none" strike="noStrike" cap="none" normalizeH="0" baseline="0" dirty="0" smtClean="0">
                          <a:ln>
                            <a:noFill/>
                          </a:ln>
                          <a:effectLst/>
                        </a:rPr>
                        <a:t>επιχείρησης</a:t>
                      </a:r>
                    </a:p>
                    <a:p>
                      <a:pPr marL="431800" marR="0" lvl="1" indent="-165100" algn="l" defTabSz="914400" rtl="0" eaLnBrk="1" fontAlgn="base" latinLnBrk="0" hangingPunct="1">
                        <a:lnSpc>
                          <a:spcPct val="110000"/>
                        </a:lnSpc>
                        <a:spcBef>
                          <a:spcPct val="20000"/>
                        </a:spcBef>
                        <a:spcAft>
                          <a:spcPct val="0"/>
                        </a:spcAft>
                        <a:buClrTx/>
                        <a:buSzTx/>
                        <a:buFont typeface="Wingdings" pitchFamily="2" charset="2"/>
                        <a:buChar char="Ø"/>
                        <a:tabLst/>
                      </a:pPr>
                      <a:r>
                        <a:rPr kumimoji="0" lang="el-GR" altLang="el-GR" sz="1100" u="none" strike="noStrike" cap="none" normalizeH="0" baseline="0" dirty="0" smtClean="0">
                          <a:ln>
                            <a:noFill/>
                          </a:ln>
                          <a:effectLst/>
                        </a:rPr>
                        <a:t>Οικονομικές καταστάσεις </a:t>
                      </a:r>
                    </a:p>
                    <a:p>
                      <a:pPr marL="87313" marR="0" lvl="0" indent="-87313" algn="l" defTabSz="914400" rtl="0" eaLnBrk="1" fontAlgn="base" latinLnBrk="0" hangingPunct="1">
                        <a:lnSpc>
                          <a:spcPct val="110000"/>
                        </a:lnSpc>
                        <a:spcBef>
                          <a:spcPct val="20000"/>
                        </a:spcBef>
                        <a:spcAft>
                          <a:spcPct val="0"/>
                        </a:spcAft>
                        <a:buClrTx/>
                        <a:buSzTx/>
                        <a:buFontTx/>
                        <a:buChar char="•"/>
                        <a:tabLst/>
                      </a:pPr>
                      <a:r>
                        <a:rPr kumimoji="0" lang="el-GR" altLang="el-GR" sz="1400" u="none" strike="noStrike" cap="none" normalizeH="0" baseline="0" dirty="0" smtClean="0">
                          <a:ln>
                            <a:noFill/>
                          </a:ln>
                          <a:effectLst/>
                        </a:rPr>
                        <a:t>Εισαγωγή αιτήματος &amp; στοιχείων στο σύστημα</a:t>
                      </a:r>
                      <a:endParaRPr kumimoji="0" lang="el-GR" altLang="el-GR" sz="1600" b="0" i="0" u="none" strike="noStrike" cap="none" normalizeH="0" baseline="0" dirty="0" smtClean="0">
                        <a:ln>
                          <a:noFill/>
                        </a:ln>
                        <a:solidFill>
                          <a:schemeClr val="tx1"/>
                        </a:solidFill>
                        <a:effectLst/>
                        <a:latin typeface="Arial" charset="0"/>
                      </a:endParaRPr>
                    </a:p>
                  </a:txBody>
                  <a:tcPr marL="91441" marR="91441" horzOverflow="overflow">
                    <a:lnB w="12700" cap="flat" cmpd="sng" algn="ctr">
                      <a:solidFill>
                        <a:schemeClr val="accent1"/>
                      </a:solidFill>
                      <a:prstDash val="solid"/>
                      <a:round/>
                      <a:headEnd type="none" w="med" len="med"/>
                      <a:tailEnd type="none" w="med" len="med"/>
                    </a:lnB>
                  </a:tcPr>
                </a:tc>
                <a:tc>
                  <a:txBody>
                    <a:bodyPr/>
                    <a:lstStyle>
                      <a:lvl1pPr marL="174625" indent="-174625"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536575" indent="-182563"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91440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371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828800" algn="l" defTabSz="914400" rtl="0" eaLnBrk="1" latinLnBrk="0" hangingPunct="1">
                        <a:lnSpc>
                          <a:spcPct val="125000"/>
                        </a:lnSpc>
                        <a:spcBef>
                          <a:spcPct val="20000"/>
                        </a:spcBef>
                        <a:defRPr sz="1000" kern="1200">
                          <a:solidFill>
                            <a:schemeClr val="tx1"/>
                          </a:solidFill>
                          <a:latin typeface="Arial" charset="0"/>
                          <a:ea typeface=""/>
                          <a:cs typeface=""/>
                        </a:defRPr>
                      </a:lvl5pPr>
                      <a:lvl6pPr marL="228600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74320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320040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65760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174625" marR="0" lvl="0" indent="-174625" algn="l" defTabSz="914400" rtl="0" eaLnBrk="1" fontAlgn="base" latinLnBrk="0" hangingPunct="1">
                        <a:lnSpc>
                          <a:spcPct val="110000"/>
                        </a:lnSpc>
                        <a:spcBef>
                          <a:spcPct val="20000"/>
                        </a:spcBef>
                        <a:spcAft>
                          <a:spcPct val="0"/>
                        </a:spcAft>
                        <a:buClrTx/>
                        <a:buSzTx/>
                        <a:buFontTx/>
                        <a:buChar char="•"/>
                        <a:tabLst/>
                      </a:pPr>
                      <a:r>
                        <a:rPr kumimoji="0" lang="el-GR" altLang="el-GR" sz="1400" u="none" strike="noStrike" cap="none" normalizeH="0" baseline="0" dirty="0" smtClean="0">
                          <a:ln>
                            <a:noFill/>
                          </a:ln>
                          <a:effectLst/>
                        </a:rPr>
                        <a:t>Διενέργεια ανεξάρτητης αξιολόγησης αιτήματος</a:t>
                      </a:r>
                    </a:p>
                    <a:p>
                      <a:pPr marL="174625" marR="0" lvl="0" indent="-174625" algn="l" defTabSz="914400" rtl="0" eaLnBrk="1" fontAlgn="base" latinLnBrk="0" hangingPunct="1">
                        <a:lnSpc>
                          <a:spcPct val="110000"/>
                        </a:lnSpc>
                        <a:spcBef>
                          <a:spcPct val="20000"/>
                        </a:spcBef>
                        <a:spcAft>
                          <a:spcPct val="0"/>
                        </a:spcAft>
                        <a:buClrTx/>
                        <a:buSzTx/>
                        <a:buFontTx/>
                        <a:buChar char="•"/>
                        <a:tabLst/>
                      </a:pPr>
                      <a:r>
                        <a:rPr kumimoji="0" lang="el-GR" altLang="el-GR" sz="1400" u="none" strike="noStrike" cap="none" normalizeH="0" baseline="0" dirty="0" smtClean="0">
                          <a:ln>
                            <a:noFill/>
                          </a:ln>
                          <a:effectLst/>
                        </a:rPr>
                        <a:t>Προσδιορισμός βαθμού πιστοληπτικής ικανότητας πελάτη βάσει ανεξάρτητης ανάλυσης</a:t>
                      </a:r>
                      <a:endParaRPr kumimoji="0" lang="el-GR" altLang="el-GR" sz="1400" b="1" i="0" u="none" strike="noStrike" cap="none" normalizeH="0" baseline="0" dirty="0" smtClean="0">
                        <a:ln>
                          <a:noFill/>
                        </a:ln>
                        <a:solidFill>
                          <a:schemeClr val="tx1"/>
                        </a:solidFill>
                        <a:effectLst/>
                        <a:latin typeface="Arial" charset="0"/>
                      </a:endParaRPr>
                    </a:p>
                  </a:txBody>
                  <a:tcPr marL="91441" marR="91441" horzOverflow="overflow">
                    <a:lnB w="12700" cap="flat" cmpd="sng" algn="ctr">
                      <a:solidFill>
                        <a:schemeClr val="accent1"/>
                      </a:solidFill>
                      <a:prstDash val="solid"/>
                      <a:round/>
                      <a:headEnd type="none" w="med" len="med"/>
                      <a:tailEnd type="none" w="med" len="med"/>
                    </a:lnB>
                  </a:tcPr>
                </a:tc>
                <a:tc>
                  <a:txBody>
                    <a:bodyPr/>
                    <a:lstStyle>
                      <a:lvl1pPr marL="174625" indent="-174625"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457200"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91440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371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828800" algn="l" defTabSz="914400" rtl="0" eaLnBrk="1" latinLnBrk="0" hangingPunct="1">
                        <a:lnSpc>
                          <a:spcPct val="125000"/>
                        </a:lnSpc>
                        <a:spcBef>
                          <a:spcPct val="20000"/>
                        </a:spcBef>
                        <a:defRPr sz="1000" kern="1200">
                          <a:solidFill>
                            <a:schemeClr val="tx1"/>
                          </a:solidFill>
                          <a:latin typeface="Arial" charset="0"/>
                          <a:ea typeface=""/>
                          <a:cs typeface=""/>
                        </a:defRPr>
                      </a:lvl5pPr>
                      <a:lvl6pPr marL="228600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74320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320040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65760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174625" marR="0" lvl="0" indent="-174625" algn="l" defTabSz="914400" rtl="0" eaLnBrk="1" fontAlgn="base" latinLnBrk="0" hangingPunct="1">
                        <a:lnSpc>
                          <a:spcPct val="110000"/>
                        </a:lnSpc>
                        <a:spcBef>
                          <a:spcPct val="20000"/>
                        </a:spcBef>
                        <a:spcAft>
                          <a:spcPct val="0"/>
                        </a:spcAft>
                        <a:buClrTx/>
                        <a:buSzTx/>
                        <a:buFontTx/>
                        <a:buChar char="•"/>
                        <a:tabLst/>
                      </a:pPr>
                      <a:r>
                        <a:rPr kumimoji="0" lang="el-GR" altLang="el-GR" sz="1400" u="none" strike="noStrike" cap="none" normalizeH="0" baseline="0" dirty="0" smtClean="0">
                          <a:ln>
                            <a:noFill/>
                          </a:ln>
                          <a:effectLst/>
                        </a:rPr>
                        <a:t>Λειτουργία Μοντέλου Αξιολόγησης Πιστοληπτικής Ικανότητας για την παραγωγή βαθμού πιστοληπτικής ικανότητας πελάτη βάσει Μοντέλου</a:t>
                      </a:r>
                      <a:endParaRPr kumimoji="0" lang="el-GR" altLang="el-GR" sz="1400" b="1" i="0" u="none" strike="noStrike" cap="none" normalizeH="0" baseline="0" dirty="0" smtClean="0">
                        <a:ln>
                          <a:noFill/>
                        </a:ln>
                        <a:solidFill>
                          <a:schemeClr val="tx1"/>
                        </a:solidFill>
                        <a:effectLst/>
                        <a:latin typeface="Arial" charset="0"/>
                      </a:endParaRPr>
                    </a:p>
                  </a:txBody>
                  <a:tcPr marL="91441" marR="91441" horzOverflow="overflow">
                    <a:lnB w="12700" cap="flat" cmpd="sng" algn="ctr">
                      <a:solidFill>
                        <a:schemeClr val="accent1"/>
                      </a:solidFill>
                      <a:prstDash val="solid"/>
                      <a:round/>
                      <a:headEnd type="none" w="med" len="med"/>
                      <a:tailEnd type="none" w="med" len="med"/>
                    </a:lnB>
                  </a:tcPr>
                </a:tc>
                <a:tc>
                  <a:txBody>
                    <a:bodyPr/>
                    <a:lstStyle>
                      <a:lvl1pPr marL="174625" indent="-174625"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536575" indent="-182563"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91440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371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828800" algn="l" defTabSz="914400" rtl="0" eaLnBrk="1" latinLnBrk="0" hangingPunct="1">
                        <a:lnSpc>
                          <a:spcPct val="125000"/>
                        </a:lnSpc>
                        <a:spcBef>
                          <a:spcPct val="20000"/>
                        </a:spcBef>
                        <a:defRPr sz="1000" kern="1200">
                          <a:solidFill>
                            <a:schemeClr val="tx1"/>
                          </a:solidFill>
                          <a:latin typeface="Arial" charset="0"/>
                          <a:ea typeface=""/>
                          <a:cs typeface=""/>
                        </a:defRPr>
                      </a:lvl5pPr>
                      <a:lvl6pPr marL="228600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74320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320040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65760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174625" marR="0" lvl="0" indent="-174625" algn="l" defTabSz="914400" rtl="0" eaLnBrk="1" fontAlgn="base" latinLnBrk="0" hangingPunct="1">
                        <a:lnSpc>
                          <a:spcPct val="110000"/>
                        </a:lnSpc>
                        <a:spcBef>
                          <a:spcPct val="20000"/>
                        </a:spcBef>
                        <a:spcAft>
                          <a:spcPct val="0"/>
                        </a:spcAft>
                        <a:buClrTx/>
                        <a:buSzTx/>
                        <a:buFontTx/>
                        <a:buChar char="•"/>
                        <a:tabLst/>
                      </a:pPr>
                      <a:r>
                        <a:rPr kumimoji="0" lang="el-GR" altLang="el-GR" sz="1400" u="none" strike="noStrike" cap="none" normalizeH="0" baseline="0" dirty="0" smtClean="0">
                          <a:ln>
                            <a:noFill/>
                          </a:ln>
                          <a:effectLst/>
                        </a:rPr>
                        <a:t>Τελική αξιολόγηση του αιτήματος</a:t>
                      </a:r>
                    </a:p>
                    <a:p>
                      <a:pPr marL="174625" marR="0" lvl="0" indent="-174625" algn="l" defTabSz="914400" rtl="0" eaLnBrk="1" fontAlgn="base" latinLnBrk="0" hangingPunct="1">
                        <a:lnSpc>
                          <a:spcPct val="110000"/>
                        </a:lnSpc>
                        <a:spcBef>
                          <a:spcPct val="20000"/>
                        </a:spcBef>
                        <a:spcAft>
                          <a:spcPct val="0"/>
                        </a:spcAft>
                        <a:buClrTx/>
                        <a:buSzTx/>
                        <a:buFontTx/>
                        <a:buChar char="•"/>
                        <a:tabLst/>
                      </a:pPr>
                      <a:r>
                        <a:rPr kumimoji="0" lang="el-GR" altLang="el-GR" sz="1400" u="none" strike="noStrike" cap="none" normalizeH="0" baseline="0" dirty="0" smtClean="0">
                          <a:ln>
                            <a:noFill/>
                          </a:ln>
                          <a:effectLst/>
                        </a:rPr>
                        <a:t>Προσδιορισμός τελικού βαθμού πιστοληπτικής ικανότητας πελάτη</a:t>
                      </a:r>
                    </a:p>
                    <a:p>
                      <a:pPr marL="174625" marR="0" lvl="0" indent="-174625" algn="l" defTabSz="914400" rtl="0" eaLnBrk="1" fontAlgn="base" latinLnBrk="0" hangingPunct="1">
                        <a:lnSpc>
                          <a:spcPct val="110000"/>
                        </a:lnSpc>
                        <a:spcBef>
                          <a:spcPct val="20000"/>
                        </a:spcBef>
                        <a:spcAft>
                          <a:spcPct val="0"/>
                        </a:spcAft>
                        <a:buClrTx/>
                        <a:buSzTx/>
                        <a:buFontTx/>
                        <a:buChar char="•"/>
                        <a:tabLst/>
                      </a:pPr>
                      <a:endParaRPr kumimoji="0" lang="el-GR" altLang="el-GR" sz="1400" b="0" i="0" u="none" strike="noStrike" cap="none" normalizeH="0" baseline="0" dirty="0" smtClean="0">
                        <a:ln>
                          <a:noFill/>
                        </a:ln>
                        <a:solidFill>
                          <a:schemeClr val="tx1"/>
                        </a:solidFill>
                        <a:effectLst/>
                        <a:latin typeface="Arial" charset="0"/>
                      </a:endParaRPr>
                    </a:p>
                  </a:txBody>
                  <a:tcPr marL="91441" marR="91441" horzOverflow="overflow">
                    <a:lnB w="12700" cap="flat" cmpd="sng" algn="ctr">
                      <a:solidFill>
                        <a:schemeClr val="accent1"/>
                      </a:solidFill>
                      <a:prstDash val="solid"/>
                      <a:round/>
                      <a:headEnd type="none" w="med" len="med"/>
                      <a:tailEnd type="none" w="med" len="med"/>
                    </a:lnB>
                  </a:tcPr>
                </a:tc>
                <a:tc>
                  <a:txBody>
                    <a:bodyPr/>
                    <a:lstStyle>
                      <a:lvl1pPr marL="174625" indent="-174625"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536575" indent="-182563"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91440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371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828800" algn="l" defTabSz="914400" rtl="0" eaLnBrk="1" latinLnBrk="0" hangingPunct="1">
                        <a:lnSpc>
                          <a:spcPct val="125000"/>
                        </a:lnSpc>
                        <a:spcBef>
                          <a:spcPct val="20000"/>
                        </a:spcBef>
                        <a:defRPr sz="1000" kern="1200">
                          <a:solidFill>
                            <a:schemeClr val="tx1"/>
                          </a:solidFill>
                          <a:latin typeface="Arial" charset="0"/>
                          <a:ea typeface=""/>
                          <a:cs typeface=""/>
                        </a:defRPr>
                      </a:lvl5pPr>
                      <a:lvl6pPr marL="228600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74320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320040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65760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174625" marR="0" lvl="0" indent="-174625" algn="l" defTabSz="914400" rtl="0" eaLnBrk="1" fontAlgn="base" latinLnBrk="0" hangingPunct="1">
                        <a:lnSpc>
                          <a:spcPct val="110000"/>
                        </a:lnSpc>
                        <a:spcBef>
                          <a:spcPct val="20000"/>
                        </a:spcBef>
                        <a:spcAft>
                          <a:spcPct val="0"/>
                        </a:spcAft>
                        <a:buClrTx/>
                        <a:buSzTx/>
                        <a:buFontTx/>
                        <a:buChar char="•"/>
                        <a:tabLst/>
                      </a:pPr>
                      <a:r>
                        <a:rPr kumimoji="0" lang="el-GR" altLang="el-GR" sz="1400" u="none" strike="noStrike" cap="none" normalizeH="0" baseline="0" dirty="0" smtClean="0">
                          <a:ln>
                            <a:noFill/>
                          </a:ln>
                          <a:effectLst/>
                        </a:rPr>
                        <a:t>Εισήγηση επί του αιτήματος</a:t>
                      </a:r>
                    </a:p>
                    <a:p>
                      <a:pPr marL="174625" marR="0" lvl="0" indent="-174625" algn="l" defTabSz="914400" rtl="0" eaLnBrk="1" fontAlgn="base" latinLnBrk="0" hangingPunct="1">
                        <a:lnSpc>
                          <a:spcPct val="110000"/>
                        </a:lnSpc>
                        <a:spcBef>
                          <a:spcPct val="20000"/>
                        </a:spcBef>
                        <a:spcAft>
                          <a:spcPct val="0"/>
                        </a:spcAft>
                        <a:buClrTx/>
                        <a:buSzTx/>
                        <a:buFontTx/>
                        <a:buChar char="•"/>
                        <a:tabLst/>
                      </a:pPr>
                      <a:r>
                        <a:rPr kumimoji="0" lang="el-GR" altLang="el-GR" sz="1400" u="none" strike="noStrike" cap="none" normalizeH="0" baseline="0" dirty="0" smtClean="0">
                          <a:ln>
                            <a:noFill/>
                          </a:ln>
                          <a:effectLst/>
                        </a:rPr>
                        <a:t>Απόφαση επί της εισήγησης</a:t>
                      </a:r>
                    </a:p>
                  </a:txBody>
                  <a:tcPr marL="91441" marR="91441" horzOverflow="overflow">
                    <a:lnB w="12700" cap="flat" cmpd="sng" algn="ctr">
                      <a:solidFill>
                        <a:schemeClr val="accent1"/>
                      </a:solidFill>
                      <a:prstDash val="solid"/>
                      <a:round/>
                      <a:headEnd type="none" w="med" len="med"/>
                      <a:tailEnd type="none" w="med" len="med"/>
                    </a:lnB>
                  </a:tcPr>
                </a:tc>
              </a:tr>
            </a:tbl>
          </a:graphicData>
        </a:graphic>
      </p:graphicFrame>
      <p:sp>
        <p:nvSpPr>
          <p:cNvPr id="9" name="Rectangle 9"/>
          <p:cNvSpPr txBox="1">
            <a:spLocks noChangeArrowheads="1"/>
          </p:cNvSpPr>
          <p:nvPr/>
        </p:nvSpPr>
        <p:spPr bwMode="auto">
          <a:xfrm>
            <a:off x="481013" y="115888"/>
            <a:ext cx="86487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lgn="l" rtl="0" eaLnBrk="0" fontAlgn="base" hangingPunct="0">
              <a:spcBef>
                <a:spcPct val="0"/>
              </a:spcBef>
              <a:spcAft>
                <a:spcPct val="0"/>
              </a:spcAft>
              <a:defRPr sz="1600" b="1">
                <a:solidFill>
                  <a:schemeClr val="tx1"/>
                </a:solidFill>
                <a:latin typeface="+mj-lt"/>
                <a:ea typeface="+mj-ea"/>
                <a:cs typeface="+mj-cs"/>
              </a:defRPr>
            </a:lvl1pPr>
            <a:lvl2pPr algn="l" rtl="0" eaLnBrk="0" fontAlgn="base" hangingPunct="0">
              <a:spcBef>
                <a:spcPct val="0"/>
              </a:spcBef>
              <a:spcAft>
                <a:spcPct val="0"/>
              </a:spcAft>
              <a:defRPr sz="1600" b="1">
                <a:solidFill>
                  <a:schemeClr val="tx1"/>
                </a:solidFill>
                <a:latin typeface="Arial" charset="0"/>
                <a:ea typeface="ＭＳ Ｐゴシック" charset="-128"/>
              </a:defRPr>
            </a:lvl2pPr>
            <a:lvl3pPr algn="l" rtl="0" eaLnBrk="0" fontAlgn="base" hangingPunct="0">
              <a:spcBef>
                <a:spcPct val="0"/>
              </a:spcBef>
              <a:spcAft>
                <a:spcPct val="0"/>
              </a:spcAft>
              <a:defRPr sz="1600" b="1">
                <a:solidFill>
                  <a:schemeClr val="tx1"/>
                </a:solidFill>
                <a:latin typeface="Arial" charset="0"/>
                <a:ea typeface="ＭＳ Ｐゴシック" charset="-128"/>
              </a:defRPr>
            </a:lvl3pPr>
            <a:lvl4pPr algn="l" rtl="0" eaLnBrk="0" fontAlgn="base" hangingPunct="0">
              <a:spcBef>
                <a:spcPct val="0"/>
              </a:spcBef>
              <a:spcAft>
                <a:spcPct val="0"/>
              </a:spcAft>
              <a:defRPr sz="1600" b="1">
                <a:solidFill>
                  <a:schemeClr val="tx1"/>
                </a:solidFill>
                <a:latin typeface="Arial" charset="0"/>
                <a:ea typeface="ＭＳ Ｐゴシック" charset="-128"/>
              </a:defRPr>
            </a:lvl4pPr>
            <a:lvl5pPr algn="l" rtl="0" eaLnBrk="0" fontAlgn="base" hangingPunct="0">
              <a:spcBef>
                <a:spcPct val="0"/>
              </a:spcBef>
              <a:spcAft>
                <a:spcPct val="0"/>
              </a:spcAft>
              <a:defRPr sz="1600" b="1">
                <a:solidFill>
                  <a:schemeClr val="tx1"/>
                </a:solidFill>
                <a:latin typeface="Arial" charset="0"/>
                <a:ea typeface="ＭＳ Ｐゴシック" charset="-128"/>
              </a:defRPr>
            </a:lvl5pPr>
            <a:lvl6pPr marL="457200" algn="l" rtl="0" eaLnBrk="0" fontAlgn="base" hangingPunct="0">
              <a:spcBef>
                <a:spcPct val="0"/>
              </a:spcBef>
              <a:spcAft>
                <a:spcPct val="0"/>
              </a:spcAft>
              <a:defRPr sz="1600" b="1">
                <a:solidFill>
                  <a:schemeClr val="tx1"/>
                </a:solidFill>
                <a:latin typeface="Arial" charset="0"/>
                <a:ea typeface="ＭＳ Ｐゴシック" charset="-128"/>
              </a:defRPr>
            </a:lvl6pPr>
            <a:lvl7pPr marL="914400" algn="l" rtl="0" eaLnBrk="0" fontAlgn="base" hangingPunct="0">
              <a:spcBef>
                <a:spcPct val="0"/>
              </a:spcBef>
              <a:spcAft>
                <a:spcPct val="0"/>
              </a:spcAft>
              <a:defRPr sz="1600" b="1">
                <a:solidFill>
                  <a:schemeClr val="tx1"/>
                </a:solidFill>
                <a:latin typeface="Arial" charset="0"/>
                <a:ea typeface="ＭＳ Ｐゴシック" charset="-128"/>
              </a:defRPr>
            </a:lvl7pPr>
            <a:lvl8pPr marL="1371600" algn="l" rtl="0" eaLnBrk="0" fontAlgn="base" hangingPunct="0">
              <a:spcBef>
                <a:spcPct val="0"/>
              </a:spcBef>
              <a:spcAft>
                <a:spcPct val="0"/>
              </a:spcAft>
              <a:defRPr sz="1600" b="1">
                <a:solidFill>
                  <a:schemeClr val="tx1"/>
                </a:solidFill>
                <a:latin typeface="Arial" charset="0"/>
                <a:ea typeface="ＭＳ Ｐゴシック" charset="-128"/>
              </a:defRPr>
            </a:lvl8pPr>
            <a:lvl9pPr marL="1828800" algn="l" rtl="0" eaLnBrk="0" fontAlgn="base" hangingPunct="0">
              <a:spcBef>
                <a:spcPct val="0"/>
              </a:spcBef>
              <a:spcAft>
                <a:spcPct val="0"/>
              </a:spcAft>
              <a:defRPr sz="1600" b="1">
                <a:solidFill>
                  <a:schemeClr val="tx1"/>
                </a:solidFill>
                <a:latin typeface="Arial" charset="0"/>
                <a:ea typeface="ＭＳ Ｐゴシック" charset="-128"/>
              </a:defRPr>
            </a:lvl9pPr>
          </a:lstStyle>
          <a:p>
            <a:pPr>
              <a:tabLst>
                <a:tab pos="3586163" algn="l"/>
              </a:tabLst>
              <a:defRPr/>
            </a:pPr>
            <a:r>
              <a:rPr lang="el-GR" kern="0" dirty="0" smtClean="0">
                <a:solidFill>
                  <a:srgbClr val="000000"/>
                </a:solidFill>
              </a:rPr>
              <a:t>Είδη χρηματοδότησης</a:t>
            </a:r>
            <a:br>
              <a:rPr lang="el-GR" kern="0" dirty="0" smtClean="0">
                <a:solidFill>
                  <a:srgbClr val="000000"/>
                </a:solidFill>
              </a:rPr>
            </a:br>
            <a:r>
              <a:rPr lang="en-US" b="0" kern="0" dirty="0">
                <a:solidFill>
                  <a:srgbClr val="000000"/>
                </a:solidFill>
              </a:rPr>
              <a:t>6</a:t>
            </a:r>
            <a:r>
              <a:rPr lang="el-GR" b="0" kern="0" dirty="0" smtClean="0">
                <a:solidFill>
                  <a:srgbClr val="000000"/>
                </a:solidFill>
              </a:rPr>
              <a:t>. Δανεισμός - Τραπεζικός Δανεισμός</a:t>
            </a:r>
            <a:br>
              <a:rPr lang="el-GR" b="0" kern="0" dirty="0" smtClean="0">
                <a:solidFill>
                  <a:srgbClr val="000000"/>
                </a:solidFill>
              </a:rPr>
            </a:br>
            <a:r>
              <a:rPr lang="en-US" b="0" kern="0" dirty="0" smtClean="0">
                <a:solidFill>
                  <a:srgbClr val="000000"/>
                </a:solidFill>
              </a:rPr>
              <a:t>i</a:t>
            </a:r>
            <a:r>
              <a:rPr lang="en-US" b="0" kern="0" dirty="0">
                <a:solidFill>
                  <a:srgbClr val="000000"/>
                </a:solidFill>
              </a:rPr>
              <a:t>v</a:t>
            </a:r>
            <a:r>
              <a:rPr lang="en-US" b="0" kern="0" dirty="0" smtClean="0">
                <a:solidFill>
                  <a:srgbClr val="000000"/>
                </a:solidFill>
              </a:rPr>
              <a:t>. </a:t>
            </a:r>
            <a:r>
              <a:rPr lang="el-GR" b="0" kern="0" dirty="0" smtClean="0">
                <a:solidFill>
                  <a:srgbClr val="000000"/>
                </a:solidFill>
              </a:rPr>
              <a:t>Διαδικασία </a:t>
            </a:r>
            <a:r>
              <a:rPr lang="el-GR" sz="1400" b="0" kern="0" dirty="0" smtClean="0">
                <a:solidFill>
                  <a:srgbClr val="000000"/>
                </a:solidFill>
              </a:rPr>
              <a:t>αξιολόγησης </a:t>
            </a:r>
            <a:r>
              <a:rPr lang="el-GR" sz="1400" b="0" kern="0" dirty="0">
                <a:solidFill>
                  <a:srgbClr val="000000"/>
                </a:solidFill>
              </a:rPr>
              <a:t>αιτήματος χρηματοδότησης </a:t>
            </a:r>
          </a:p>
        </p:txBody>
      </p:sp>
      <p:grpSp>
        <p:nvGrpSpPr>
          <p:cNvPr id="11" name="Group 15"/>
          <p:cNvGrpSpPr>
            <a:grpSpLocks/>
          </p:cNvGrpSpPr>
          <p:nvPr/>
        </p:nvGrpSpPr>
        <p:grpSpPr bwMode="auto">
          <a:xfrm>
            <a:off x="6980238" y="227013"/>
            <a:ext cx="2678112" cy="495300"/>
            <a:chOff x="488950" y="722313"/>
            <a:chExt cx="8856538" cy="495300"/>
          </a:xfrm>
        </p:grpSpPr>
        <p:sp>
          <p:nvSpPr>
            <p:cNvPr id="12"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13"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15925" y="1585913"/>
            <a:ext cx="4537075" cy="3883025"/>
          </a:xfrm>
          <a:prstGeom prst="rect">
            <a:avLst/>
          </a:prstGeom>
        </p:spPr>
        <p:style>
          <a:lnRef idx="2">
            <a:schemeClr val="dk1"/>
          </a:lnRef>
          <a:fillRef idx="1">
            <a:schemeClr val="lt1"/>
          </a:fillRef>
          <a:effectRef idx="0">
            <a:schemeClr val="dk1"/>
          </a:effectRef>
          <a:fontRef idx="minor">
            <a:schemeClr val="dk1"/>
          </a:fontRef>
        </p:style>
        <p:txBody>
          <a:bodyPr/>
          <a:lstStyle>
            <a:defPPr>
              <a:defRPr lang="en-GB"/>
            </a:defPPr>
            <a:lvl1pPr marL="171450" indent="-171450" algn="l">
              <a:buFont typeface="Wingdings" pitchFamily="2" charset="2"/>
              <a:buChar char="ü"/>
              <a:defRPr sz="12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marL="363538" indent="-363538">
              <a:lnSpc>
                <a:spcPct val="150000"/>
              </a:lnSpc>
              <a:buFont typeface="Wingdings" pitchFamily="2" charset="2"/>
              <a:buChar char="Ø"/>
              <a:defRPr/>
            </a:pPr>
            <a:endParaRPr lang="en-US" altLang="el-GR" sz="1600" b="0" dirty="0" smtClean="0">
              <a:solidFill>
                <a:srgbClr val="000000"/>
              </a:solidFill>
            </a:endParaRPr>
          </a:p>
          <a:p>
            <a:pPr marL="363538" indent="-363538">
              <a:lnSpc>
                <a:spcPct val="150000"/>
              </a:lnSpc>
              <a:buFont typeface="Wingdings" pitchFamily="2" charset="2"/>
              <a:buChar char="Ø"/>
              <a:defRPr/>
            </a:pPr>
            <a:r>
              <a:rPr lang="el-GR" altLang="el-GR" sz="1600" b="0" dirty="0" smtClean="0">
                <a:solidFill>
                  <a:srgbClr val="000000"/>
                </a:solidFill>
              </a:rPr>
              <a:t>Εξέλιξη </a:t>
            </a:r>
            <a:r>
              <a:rPr lang="el-GR" altLang="el-GR" sz="1600" b="0" dirty="0">
                <a:solidFill>
                  <a:srgbClr val="000000"/>
                </a:solidFill>
              </a:rPr>
              <a:t>Πωλήσεων </a:t>
            </a:r>
          </a:p>
          <a:p>
            <a:pPr marL="363538" indent="-363538">
              <a:lnSpc>
                <a:spcPct val="150000"/>
              </a:lnSpc>
              <a:buFont typeface="Wingdings" pitchFamily="2" charset="2"/>
              <a:buChar char="Ø"/>
              <a:defRPr/>
            </a:pPr>
            <a:r>
              <a:rPr lang="el-GR" altLang="el-GR" sz="1600" b="0" dirty="0">
                <a:solidFill>
                  <a:srgbClr val="000000"/>
                </a:solidFill>
              </a:rPr>
              <a:t>Κερδοφορία</a:t>
            </a:r>
          </a:p>
          <a:p>
            <a:pPr marL="363538" indent="-363538">
              <a:lnSpc>
                <a:spcPct val="150000"/>
              </a:lnSpc>
              <a:buFont typeface="Wingdings" pitchFamily="2" charset="2"/>
              <a:buChar char="Ø"/>
              <a:defRPr/>
            </a:pPr>
            <a:r>
              <a:rPr lang="el-GR" altLang="el-GR" sz="1600" b="0" dirty="0">
                <a:solidFill>
                  <a:srgbClr val="000000"/>
                </a:solidFill>
              </a:rPr>
              <a:t>Ρευστότητα</a:t>
            </a:r>
            <a:endParaRPr lang="en-GB" altLang="el-GR" sz="1600" b="0" dirty="0">
              <a:solidFill>
                <a:srgbClr val="000000"/>
              </a:solidFill>
            </a:endParaRPr>
          </a:p>
          <a:p>
            <a:pPr marL="363538" indent="-363538">
              <a:lnSpc>
                <a:spcPct val="150000"/>
              </a:lnSpc>
              <a:buFont typeface="Wingdings" pitchFamily="2" charset="2"/>
              <a:buChar char="Ø"/>
              <a:defRPr/>
            </a:pPr>
            <a:r>
              <a:rPr lang="el-GR" altLang="el-GR" sz="1600" b="0" dirty="0">
                <a:solidFill>
                  <a:srgbClr val="000000"/>
                </a:solidFill>
              </a:rPr>
              <a:t>Ανάλυση Πελατών / Προμηθευτών / Αποθεμάτων</a:t>
            </a:r>
          </a:p>
          <a:p>
            <a:pPr marL="363538" indent="-363538">
              <a:lnSpc>
                <a:spcPct val="150000"/>
              </a:lnSpc>
              <a:buFont typeface="Wingdings" pitchFamily="2" charset="2"/>
              <a:buChar char="Ø"/>
              <a:defRPr/>
            </a:pPr>
            <a:r>
              <a:rPr lang="el-GR" altLang="el-GR" sz="1600" b="0" dirty="0">
                <a:solidFill>
                  <a:srgbClr val="000000"/>
                </a:solidFill>
              </a:rPr>
              <a:t>Απόδοση Ενεργητικού / Κεφαλαίων</a:t>
            </a:r>
          </a:p>
          <a:p>
            <a:pPr marL="363538" indent="-363538">
              <a:lnSpc>
                <a:spcPct val="150000"/>
              </a:lnSpc>
              <a:buFont typeface="Wingdings" pitchFamily="2" charset="2"/>
              <a:buChar char="Ø"/>
              <a:defRPr/>
            </a:pPr>
            <a:r>
              <a:rPr lang="el-GR" altLang="el-GR" sz="1600" b="0" dirty="0">
                <a:solidFill>
                  <a:srgbClr val="000000"/>
                </a:solidFill>
              </a:rPr>
              <a:t>Μόχλευση</a:t>
            </a:r>
          </a:p>
          <a:p>
            <a:pPr marL="363538" indent="-363538">
              <a:lnSpc>
                <a:spcPct val="150000"/>
              </a:lnSpc>
              <a:buFont typeface="Wingdings" pitchFamily="2" charset="2"/>
              <a:buChar char="Ø"/>
              <a:defRPr/>
            </a:pPr>
            <a:r>
              <a:rPr lang="el-GR" altLang="el-GR" sz="1600" b="0" dirty="0">
                <a:solidFill>
                  <a:srgbClr val="000000"/>
                </a:solidFill>
              </a:rPr>
              <a:t>Αξιοποίηση Προσωπικού</a:t>
            </a:r>
          </a:p>
        </p:txBody>
      </p:sp>
      <p:sp>
        <p:nvSpPr>
          <p:cNvPr id="5" name="Rectangle 4"/>
          <p:cNvSpPr txBox="1">
            <a:spLocks noChangeArrowheads="1"/>
          </p:cNvSpPr>
          <p:nvPr/>
        </p:nvSpPr>
        <p:spPr bwMode="auto">
          <a:xfrm>
            <a:off x="5168900" y="1585913"/>
            <a:ext cx="4537075" cy="3883025"/>
          </a:xfrm>
          <a:prstGeom prst="rect">
            <a:avLst/>
          </a:prstGeom>
        </p:spPr>
        <p:style>
          <a:lnRef idx="2">
            <a:schemeClr val="dk1"/>
          </a:lnRef>
          <a:fillRef idx="1">
            <a:schemeClr val="lt1"/>
          </a:fillRef>
          <a:effectRef idx="0">
            <a:schemeClr val="dk1"/>
          </a:effectRef>
          <a:fontRef idx="minor">
            <a:schemeClr val="dk1"/>
          </a:fontRef>
        </p:style>
        <p:txBody>
          <a:bodyPr/>
          <a:lstStyle>
            <a:defPPr>
              <a:defRPr lang="en-GB"/>
            </a:defPPr>
            <a:lvl1pPr marL="171450" indent="-171450" algn="l">
              <a:buFont typeface="Wingdings" pitchFamily="2" charset="2"/>
              <a:buChar char="ü"/>
              <a:defRPr sz="12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buFont typeface="Wingdings" pitchFamily="2" charset="2"/>
              <a:buChar char="Ø"/>
              <a:defRPr/>
            </a:pPr>
            <a:r>
              <a:rPr lang="el-GR" altLang="el-GR" sz="1400" dirty="0">
                <a:solidFill>
                  <a:srgbClr val="000000"/>
                </a:solidFill>
              </a:rPr>
              <a:t>Αξιολόγηση Επιχειρηματία</a:t>
            </a:r>
            <a:endParaRPr lang="en-GB" altLang="el-GR" sz="1400" dirty="0">
              <a:solidFill>
                <a:srgbClr val="000000"/>
              </a:solidFill>
            </a:endParaRPr>
          </a:p>
          <a:p>
            <a:pPr marL="742950" lvl="1" indent="-285750" algn="l">
              <a:buFont typeface="Arial" panose="020B0604020202020204" pitchFamily="34" charset="0"/>
              <a:buChar char="•"/>
              <a:defRPr/>
            </a:pPr>
            <a:r>
              <a:rPr lang="el-GR" altLang="el-GR" sz="1100" b="0" dirty="0">
                <a:solidFill>
                  <a:srgbClr val="000000"/>
                </a:solidFill>
              </a:rPr>
              <a:t>Δυσμενή </a:t>
            </a:r>
            <a:r>
              <a:rPr lang="el-GR" altLang="el-GR" sz="1100" b="0" dirty="0" smtClean="0">
                <a:solidFill>
                  <a:srgbClr val="000000"/>
                </a:solidFill>
              </a:rPr>
              <a:t>Στοιχεία</a:t>
            </a:r>
            <a:endParaRPr lang="en-US" altLang="el-GR" sz="1100" b="0" dirty="0" smtClean="0">
              <a:solidFill>
                <a:srgbClr val="000000"/>
              </a:solidFill>
            </a:endParaRPr>
          </a:p>
          <a:p>
            <a:pPr marL="742950" lvl="1" indent="-285750" algn="l">
              <a:buFont typeface="Arial" panose="020B0604020202020204" pitchFamily="34" charset="0"/>
              <a:buChar char="•"/>
              <a:defRPr/>
            </a:pPr>
            <a:r>
              <a:rPr lang="el-GR" altLang="el-GR" sz="1100" b="0" dirty="0" smtClean="0">
                <a:solidFill>
                  <a:srgbClr val="000000"/>
                </a:solidFill>
              </a:rPr>
              <a:t>Εμπειρία </a:t>
            </a:r>
            <a:r>
              <a:rPr lang="el-GR" altLang="el-GR" sz="1100" b="0" dirty="0">
                <a:solidFill>
                  <a:srgbClr val="000000"/>
                </a:solidFill>
              </a:rPr>
              <a:t>Διοίκησης </a:t>
            </a:r>
            <a:r>
              <a:rPr lang="el-GR" altLang="el-GR" sz="1100" b="0" dirty="0" smtClean="0">
                <a:solidFill>
                  <a:srgbClr val="000000"/>
                </a:solidFill>
              </a:rPr>
              <a:t>Επιχείρησης</a:t>
            </a:r>
            <a:endParaRPr lang="en-US" altLang="el-GR" sz="1100" b="0" dirty="0" smtClean="0">
              <a:solidFill>
                <a:srgbClr val="000000"/>
              </a:solidFill>
            </a:endParaRPr>
          </a:p>
          <a:p>
            <a:pPr marL="742950" lvl="1" indent="-285750" algn="l">
              <a:buFont typeface="Arial" panose="020B0604020202020204" pitchFamily="34" charset="0"/>
              <a:buChar char="•"/>
              <a:defRPr/>
            </a:pPr>
            <a:r>
              <a:rPr lang="el-GR" altLang="el-GR" sz="1100" b="0" dirty="0" smtClean="0">
                <a:solidFill>
                  <a:srgbClr val="000000"/>
                </a:solidFill>
              </a:rPr>
              <a:t>Γνώση </a:t>
            </a:r>
            <a:r>
              <a:rPr lang="el-GR" altLang="el-GR" sz="1100" b="0" dirty="0">
                <a:solidFill>
                  <a:srgbClr val="000000"/>
                </a:solidFill>
              </a:rPr>
              <a:t>Αγοράς / </a:t>
            </a:r>
            <a:r>
              <a:rPr lang="el-GR" altLang="el-GR" sz="1100" b="0" dirty="0" smtClean="0">
                <a:solidFill>
                  <a:srgbClr val="000000"/>
                </a:solidFill>
              </a:rPr>
              <a:t>Προϊόντων</a:t>
            </a:r>
            <a:endParaRPr lang="en-US" altLang="el-GR" sz="1100" b="0" dirty="0" smtClean="0">
              <a:solidFill>
                <a:srgbClr val="000000"/>
              </a:solidFill>
            </a:endParaRPr>
          </a:p>
          <a:p>
            <a:pPr marL="742950" lvl="1" indent="-285750" algn="l">
              <a:buFont typeface="Arial" panose="020B0604020202020204" pitchFamily="34" charset="0"/>
              <a:buChar char="•"/>
              <a:defRPr/>
            </a:pPr>
            <a:r>
              <a:rPr lang="el-GR" altLang="el-GR" sz="1100" b="0" dirty="0" smtClean="0">
                <a:solidFill>
                  <a:srgbClr val="000000"/>
                </a:solidFill>
              </a:rPr>
              <a:t>Διάδοχη Κατάσταση</a:t>
            </a:r>
            <a:endParaRPr lang="en-US" altLang="el-GR" sz="1100" b="0" dirty="0" smtClean="0">
              <a:solidFill>
                <a:srgbClr val="000000"/>
              </a:solidFill>
            </a:endParaRPr>
          </a:p>
          <a:p>
            <a:pPr marL="742950" lvl="1" indent="-285750" algn="l">
              <a:buFont typeface="Arial" panose="020B0604020202020204" pitchFamily="34" charset="0"/>
              <a:buChar char="•"/>
              <a:defRPr/>
            </a:pPr>
            <a:r>
              <a:rPr lang="el-GR" altLang="el-GR" sz="1100" b="0" dirty="0" smtClean="0">
                <a:solidFill>
                  <a:srgbClr val="000000"/>
                </a:solidFill>
              </a:rPr>
              <a:t>Συναλλακτική Συμπεριφορά</a:t>
            </a:r>
            <a:endParaRPr lang="en-US" altLang="el-GR" sz="1100" dirty="0" smtClean="0">
              <a:solidFill>
                <a:srgbClr val="000000"/>
              </a:solidFill>
            </a:endParaRPr>
          </a:p>
          <a:p>
            <a:pPr marL="171450" lvl="1" indent="-171450" algn="l">
              <a:buFont typeface="Wingdings" pitchFamily="2" charset="2"/>
              <a:buChar char="Ø"/>
              <a:defRPr/>
            </a:pPr>
            <a:r>
              <a:rPr lang="el-GR" altLang="el-GR" dirty="0">
                <a:solidFill>
                  <a:srgbClr val="000000"/>
                </a:solidFill>
              </a:rPr>
              <a:t>Κατάσταση Επιχείρησης</a:t>
            </a:r>
            <a:endParaRPr lang="en-GB" altLang="el-GR" dirty="0">
              <a:solidFill>
                <a:srgbClr val="000000"/>
              </a:solidFill>
            </a:endParaRPr>
          </a:p>
          <a:p>
            <a:pPr marL="742950" lvl="1" indent="-285750" algn="l">
              <a:buFont typeface="Arial" panose="020B0604020202020204" pitchFamily="34" charset="0"/>
              <a:buChar char="•"/>
              <a:defRPr/>
            </a:pPr>
            <a:r>
              <a:rPr lang="el-GR" altLang="el-GR" sz="1100" b="0" dirty="0">
                <a:solidFill>
                  <a:srgbClr val="000000"/>
                </a:solidFill>
              </a:rPr>
              <a:t>Δυσμενή </a:t>
            </a:r>
            <a:r>
              <a:rPr lang="el-GR" altLang="el-GR" sz="1100" b="0" dirty="0" smtClean="0">
                <a:solidFill>
                  <a:srgbClr val="000000"/>
                </a:solidFill>
              </a:rPr>
              <a:t>Στοιχεία</a:t>
            </a:r>
            <a:endParaRPr lang="el-GR" altLang="el-GR" sz="1100" b="0" dirty="0">
              <a:solidFill>
                <a:srgbClr val="000000"/>
              </a:solidFill>
            </a:endParaRPr>
          </a:p>
          <a:p>
            <a:pPr marL="742950" lvl="1" indent="-285750" algn="l">
              <a:buFont typeface="Arial" panose="020B0604020202020204" pitchFamily="34" charset="0"/>
              <a:buChar char="•"/>
              <a:defRPr/>
            </a:pPr>
            <a:r>
              <a:rPr lang="el-GR" altLang="el-GR" sz="1100" b="0" dirty="0">
                <a:solidFill>
                  <a:srgbClr val="000000"/>
                </a:solidFill>
              </a:rPr>
              <a:t>Μερίδιο </a:t>
            </a:r>
            <a:r>
              <a:rPr lang="el-GR" altLang="el-GR" sz="1100" b="0" dirty="0" smtClean="0">
                <a:solidFill>
                  <a:srgbClr val="000000"/>
                </a:solidFill>
              </a:rPr>
              <a:t>Αγοράς</a:t>
            </a:r>
            <a:endParaRPr lang="el-GR" altLang="el-GR" sz="1100" b="0" dirty="0">
              <a:solidFill>
                <a:srgbClr val="000000"/>
              </a:solidFill>
            </a:endParaRPr>
          </a:p>
          <a:p>
            <a:pPr marL="742950" lvl="1" indent="-285750" algn="l">
              <a:buFont typeface="Arial" panose="020B0604020202020204" pitchFamily="34" charset="0"/>
              <a:buChar char="•"/>
              <a:defRPr/>
            </a:pPr>
            <a:r>
              <a:rPr lang="el-GR" altLang="el-GR" sz="1100" b="0" dirty="0">
                <a:solidFill>
                  <a:srgbClr val="000000"/>
                </a:solidFill>
              </a:rPr>
              <a:t>Ποιότητα </a:t>
            </a:r>
            <a:r>
              <a:rPr lang="el-GR" altLang="el-GR" sz="1100" b="0" dirty="0" smtClean="0">
                <a:solidFill>
                  <a:srgbClr val="000000"/>
                </a:solidFill>
              </a:rPr>
              <a:t>Προϊόντων</a:t>
            </a:r>
          </a:p>
          <a:p>
            <a:pPr marL="742950" lvl="1" indent="-285750" algn="l">
              <a:buFont typeface="Arial" panose="020B0604020202020204" pitchFamily="34" charset="0"/>
              <a:buChar char="•"/>
              <a:defRPr/>
            </a:pPr>
            <a:r>
              <a:rPr lang="el-GR" altLang="el-GR" sz="1100" b="0" dirty="0" smtClean="0">
                <a:solidFill>
                  <a:srgbClr val="000000"/>
                </a:solidFill>
              </a:rPr>
              <a:t>Διαδικασίες </a:t>
            </a:r>
            <a:r>
              <a:rPr lang="en-GB" altLang="el-GR" sz="1100" b="0" dirty="0" smtClean="0">
                <a:solidFill>
                  <a:srgbClr val="000000"/>
                </a:solidFill>
              </a:rPr>
              <a:t>Marketing</a:t>
            </a:r>
            <a:endParaRPr lang="el-GR" altLang="el-GR" sz="1100" b="0" dirty="0" smtClean="0">
              <a:solidFill>
                <a:srgbClr val="000000"/>
              </a:solidFill>
            </a:endParaRPr>
          </a:p>
          <a:p>
            <a:pPr marL="742950" lvl="1" indent="-285750" algn="l">
              <a:buFont typeface="Arial" panose="020B0604020202020204" pitchFamily="34" charset="0"/>
              <a:buChar char="•"/>
              <a:defRPr/>
            </a:pPr>
            <a:r>
              <a:rPr lang="el-GR" altLang="el-GR" sz="1100" b="0" dirty="0" smtClean="0">
                <a:solidFill>
                  <a:srgbClr val="000000"/>
                </a:solidFill>
              </a:rPr>
              <a:t>Ανθρώπινο Δυναμικό</a:t>
            </a:r>
          </a:p>
          <a:p>
            <a:pPr marL="742950" lvl="1" indent="-285750" algn="l">
              <a:buFont typeface="Arial" panose="020B0604020202020204" pitchFamily="34" charset="0"/>
              <a:buChar char="•"/>
              <a:defRPr/>
            </a:pPr>
            <a:r>
              <a:rPr lang="el-GR" altLang="el-GR" sz="1100" b="0" dirty="0" smtClean="0">
                <a:solidFill>
                  <a:srgbClr val="000000"/>
                </a:solidFill>
              </a:rPr>
              <a:t>Τεχνολογικές Υποδομές</a:t>
            </a:r>
          </a:p>
          <a:p>
            <a:pPr marL="742950" lvl="1" indent="-285750" algn="l">
              <a:buFont typeface="Arial" panose="020B0604020202020204" pitchFamily="34" charset="0"/>
              <a:buChar char="•"/>
              <a:defRPr/>
            </a:pPr>
            <a:r>
              <a:rPr lang="el-GR" altLang="el-GR" sz="1100" b="0" dirty="0" smtClean="0">
                <a:solidFill>
                  <a:srgbClr val="000000"/>
                </a:solidFill>
              </a:rPr>
              <a:t>Κόστος Παραγωγής</a:t>
            </a:r>
          </a:p>
          <a:p>
            <a:pPr marL="742950" lvl="1" indent="-285750" algn="l">
              <a:buFont typeface="Arial" panose="020B0604020202020204" pitchFamily="34" charset="0"/>
              <a:buChar char="•"/>
              <a:defRPr/>
            </a:pPr>
            <a:r>
              <a:rPr lang="el-GR" altLang="el-GR" sz="1100" b="0" dirty="0" smtClean="0">
                <a:solidFill>
                  <a:srgbClr val="000000"/>
                </a:solidFill>
              </a:rPr>
              <a:t>Σχέσεις </a:t>
            </a:r>
            <a:r>
              <a:rPr lang="el-GR" altLang="el-GR" sz="1100" b="0" dirty="0">
                <a:solidFill>
                  <a:srgbClr val="000000"/>
                </a:solidFill>
              </a:rPr>
              <a:t>με Προμηθευτές &amp; </a:t>
            </a:r>
            <a:r>
              <a:rPr lang="el-GR" altLang="el-GR" sz="1100" b="0" dirty="0" smtClean="0">
                <a:solidFill>
                  <a:srgbClr val="000000"/>
                </a:solidFill>
              </a:rPr>
              <a:t>Πελάτες</a:t>
            </a:r>
          </a:p>
          <a:p>
            <a:pPr marL="174625" lvl="1" indent="-168275" algn="l">
              <a:buFont typeface="Wingdings" panose="05000000000000000000" pitchFamily="2" charset="2"/>
              <a:buChar char="Ø"/>
              <a:defRPr/>
            </a:pPr>
            <a:r>
              <a:rPr lang="el-GR" altLang="el-GR" dirty="0" smtClean="0">
                <a:solidFill>
                  <a:srgbClr val="000000"/>
                </a:solidFill>
              </a:rPr>
              <a:t>Προοπτική </a:t>
            </a:r>
            <a:r>
              <a:rPr lang="el-GR" altLang="el-GR" dirty="0">
                <a:solidFill>
                  <a:srgbClr val="000000"/>
                </a:solidFill>
              </a:rPr>
              <a:t>Αγοράς</a:t>
            </a:r>
            <a:endParaRPr lang="en-GB" altLang="el-GR" dirty="0">
              <a:solidFill>
                <a:srgbClr val="000000"/>
              </a:solidFill>
            </a:endParaRPr>
          </a:p>
          <a:p>
            <a:pPr marL="742950" lvl="1" indent="-285750" algn="l">
              <a:buFont typeface="Arial" panose="020B0604020202020204" pitchFamily="34" charset="0"/>
              <a:buChar char="•"/>
              <a:defRPr/>
            </a:pPr>
            <a:r>
              <a:rPr lang="el-GR" altLang="el-GR" sz="1100" b="0" dirty="0">
                <a:solidFill>
                  <a:srgbClr val="000000"/>
                </a:solidFill>
              </a:rPr>
              <a:t>Επικινδυνότητα </a:t>
            </a:r>
            <a:r>
              <a:rPr lang="el-GR" altLang="el-GR" sz="1100" b="0" dirty="0" smtClean="0">
                <a:solidFill>
                  <a:srgbClr val="000000"/>
                </a:solidFill>
              </a:rPr>
              <a:t>Κλάδου</a:t>
            </a:r>
            <a:endParaRPr lang="el-GR" altLang="el-GR" sz="1100" b="0" dirty="0">
              <a:solidFill>
                <a:srgbClr val="000000"/>
              </a:solidFill>
            </a:endParaRPr>
          </a:p>
          <a:p>
            <a:pPr marL="742950" lvl="1" indent="-285750" algn="l">
              <a:buFont typeface="Arial" panose="020B0604020202020204" pitchFamily="34" charset="0"/>
              <a:buChar char="•"/>
              <a:defRPr/>
            </a:pPr>
            <a:r>
              <a:rPr lang="el-GR" altLang="el-GR" sz="1100" b="0" dirty="0">
                <a:solidFill>
                  <a:srgbClr val="000000"/>
                </a:solidFill>
              </a:rPr>
              <a:t>Μέγεθος Αγοράς &amp; Ρυθμός </a:t>
            </a:r>
            <a:r>
              <a:rPr lang="el-GR" altLang="el-GR" sz="1100" b="0" dirty="0" smtClean="0">
                <a:solidFill>
                  <a:srgbClr val="000000"/>
                </a:solidFill>
              </a:rPr>
              <a:t>Ανάπτυξης</a:t>
            </a:r>
            <a:endParaRPr lang="el-GR" altLang="el-GR" sz="1100" b="0" dirty="0">
              <a:solidFill>
                <a:srgbClr val="000000"/>
              </a:solidFill>
            </a:endParaRPr>
          </a:p>
          <a:p>
            <a:pPr marL="742950" lvl="1" indent="-285750" algn="l">
              <a:buFont typeface="Arial" panose="020B0604020202020204" pitchFamily="34" charset="0"/>
              <a:buChar char="•"/>
              <a:defRPr/>
            </a:pPr>
            <a:r>
              <a:rPr lang="el-GR" altLang="el-GR" sz="1100" b="0" dirty="0">
                <a:solidFill>
                  <a:srgbClr val="000000"/>
                </a:solidFill>
              </a:rPr>
              <a:t>Ωριμότητα </a:t>
            </a:r>
            <a:r>
              <a:rPr lang="el-GR" altLang="el-GR" sz="1100" b="0" dirty="0" smtClean="0">
                <a:solidFill>
                  <a:srgbClr val="000000"/>
                </a:solidFill>
              </a:rPr>
              <a:t>Αγοράς &amp; Εποχικότητα</a:t>
            </a:r>
            <a:endParaRPr lang="el-GR" altLang="el-GR" sz="1100" b="0" dirty="0">
              <a:solidFill>
                <a:srgbClr val="000000"/>
              </a:solidFill>
            </a:endParaRPr>
          </a:p>
          <a:p>
            <a:pPr marL="742950" lvl="1" indent="-285750" algn="l">
              <a:buFont typeface="Arial" panose="020B0604020202020204" pitchFamily="34" charset="0"/>
              <a:buChar char="•"/>
              <a:defRPr/>
            </a:pPr>
            <a:r>
              <a:rPr lang="el-GR" altLang="el-GR" sz="1100" b="0" dirty="0" smtClean="0">
                <a:solidFill>
                  <a:srgbClr val="000000"/>
                </a:solidFill>
              </a:rPr>
              <a:t>Ανταγωνισμός </a:t>
            </a:r>
            <a:endParaRPr lang="el-GR" altLang="el-GR" sz="1100" b="0" dirty="0">
              <a:solidFill>
                <a:srgbClr val="000000"/>
              </a:solidFill>
            </a:endParaRPr>
          </a:p>
          <a:p>
            <a:pPr marL="742950" lvl="1" indent="-285750" algn="l">
              <a:buFont typeface="Arial" panose="020B0604020202020204" pitchFamily="34" charset="0"/>
              <a:buChar char="•"/>
              <a:defRPr/>
            </a:pPr>
            <a:r>
              <a:rPr lang="el-GR" altLang="el-GR" sz="1100" b="0" dirty="0">
                <a:solidFill>
                  <a:srgbClr val="000000"/>
                </a:solidFill>
              </a:rPr>
              <a:t>Επίδραση Αγοραστών, Προμηθευτών &amp; Θεσμικού Περιβάλλοντος</a:t>
            </a:r>
          </a:p>
        </p:txBody>
      </p:sp>
      <p:sp>
        <p:nvSpPr>
          <p:cNvPr id="6" name="Rectangle 6"/>
          <p:cNvSpPr>
            <a:spLocks noChangeArrowheads="1"/>
          </p:cNvSpPr>
          <p:nvPr/>
        </p:nvSpPr>
        <p:spPr bwMode="auto">
          <a:xfrm>
            <a:off x="401638" y="981075"/>
            <a:ext cx="4551362" cy="604838"/>
          </a:xfrm>
          <a:prstGeom prst="rect">
            <a:avLst/>
          </a:prstGeom>
          <a:solidFill>
            <a:srgbClr val="990000"/>
          </a:solidFill>
          <a:ln>
            <a:solidFill>
              <a:schemeClr val="bg1">
                <a:lumMod val="50000"/>
              </a:schemeClr>
            </a:solidFill>
          </a:ln>
        </p:spPr>
        <p:txBody>
          <a:bodyPr anchor="ctr"/>
          <a:lstStyle/>
          <a:p>
            <a:pPr>
              <a:defRPr/>
            </a:pPr>
            <a:r>
              <a:rPr lang="el-GR" altLang="el-GR" sz="1600" dirty="0">
                <a:solidFill>
                  <a:srgbClr val="FFFFFF"/>
                </a:solidFill>
                <a:ea typeface="ＭＳ Ｐゴシック" charset="-128"/>
              </a:rPr>
              <a:t>Ποσοτικοί </a:t>
            </a:r>
            <a:br>
              <a:rPr lang="el-GR" altLang="el-GR" sz="1600" dirty="0">
                <a:solidFill>
                  <a:srgbClr val="FFFFFF"/>
                </a:solidFill>
                <a:ea typeface="ＭＳ Ｐゴシック" charset="-128"/>
              </a:rPr>
            </a:br>
            <a:r>
              <a:rPr lang="el-GR" altLang="el-GR" sz="1600" dirty="0">
                <a:solidFill>
                  <a:srgbClr val="FFFFFF"/>
                </a:solidFill>
                <a:ea typeface="ＭＳ Ｐゴシック" charset="-128"/>
              </a:rPr>
              <a:t>(Χρηματοοικονομικοί) Δείκτες</a:t>
            </a:r>
          </a:p>
        </p:txBody>
      </p:sp>
      <p:sp>
        <p:nvSpPr>
          <p:cNvPr id="7" name="Rectangle 7"/>
          <p:cNvSpPr>
            <a:spLocks noChangeArrowheads="1"/>
          </p:cNvSpPr>
          <p:nvPr/>
        </p:nvSpPr>
        <p:spPr bwMode="auto">
          <a:xfrm>
            <a:off x="5154613" y="981075"/>
            <a:ext cx="4551362" cy="604838"/>
          </a:xfrm>
          <a:prstGeom prst="rect">
            <a:avLst/>
          </a:prstGeom>
          <a:solidFill>
            <a:srgbClr val="990000"/>
          </a:solidFill>
          <a:ln>
            <a:solidFill>
              <a:schemeClr val="bg1">
                <a:lumMod val="50000"/>
              </a:schemeClr>
            </a:solidFill>
          </a:ln>
        </p:spPr>
        <p:txBody>
          <a:bodyPr anchor="ctr"/>
          <a:lstStyle/>
          <a:p>
            <a:pPr>
              <a:defRPr/>
            </a:pPr>
            <a:r>
              <a:rPr lang="el-GR" altLang="el-GR" sz="1600" dirty="0">
                <a:solidFill>
                  <a:srgbClr val="FFFFFF"/>
                </a:solidFill>
                <a:ea typeface="ＭＳ Ｐゴシック" charset="-128"/>
              </a:rPr>
              <a:t>Ποιοτικοί Δείκτες</a:t>
            </a:r>
          </a:p>
        </p:txBody>
      </p:sp>
      <p:sp>
        <p:nvSpPr>
          <p:cNvPr id="8" name="AutoShape 9"/>
          <p:cNvSpPr>
            <a:spLocks noChangeArrowheads="1"/>
          </p:cNvSpPr>
          <p:nvPr/>
        </p:nvSpPr>
        <p:spPr bwMode="auto">
          <a:xfrm>
            <a:off x="415925" y="5661025"/>
            <a:ext cx="4537075" cy="647700"/>
          </a:xfrm>
          <a:prstGeom prst="rect">
            <a:avLst/>
          </a:prstGeom>
          <a:solidFill>
            <a:srgbClr val="FFFF99"/>
          </a:solidFill>
          <a:ln>
            <a:solidFill>
              <a:schemeClr val="bg1">
                <a:lumMod val="50000"/>
              </a:schemeClr>
            </a:solidFill>
          </a:ln>
          <a:extLst/>
        </p:spPr>
        <p:txBody>
          <a:bodyPr/>
          <a:lstStyle/>
          <a:p>
            <a:pPr>
              <a:defRPr/>
            </a:pPr>
            <a:r>
              <a:rPr lang="el-GR" altLang="el-GR" sz="1200" dirty="0">
                <a:solidFill>
                  <a:schemeClr val="tx1"/>
                </a:solidFill>
                <a:ea typeface="ＭＳ Ｐゴシック" charset="-128"/>
              </a:rPr>
              <a:t>Οι ποσοτικοί δείκτες περιλαμβάνουν στοιχεία</a:t>
            </a:r>
            <a:br>
              <a:rPr lang="el-GR" altLang="el-GR" sz="1200" dirty="0">
                <a:solidFill>
                  <a:schemeClr val="tx1"/>
                </a:solidFill>
                <a:ea typeface="ＭＳ Ｐゴシック" charset="-128"/>
              </a:rPr>
            </a:br>
            <a:r>
              <a:rPr lang="el-GR" altLang="el-GR" sz="1200" dirty="0">
                <a:solidFill>
                  <a:schemeClr val="tx1"/>
                </a:solidFill>
                <a:ea typeface="ＭＳ Ｐゴシック" charset="-128"/>
              </a:rPr>
              <a:t>των οικονομικών καταστάσεων ή/και αριθμητικούς λόγους υπολογιζόμενους βάσει αυτών</a:t>
            </a:r>
          </a:p>
        </p:txBody>
      </p:sp>
      <p:sp>
        <p:nvSpPr>
          <p:cNvPr id="9" name="AutoShape 10"/>
          <p:cNvSpPr>
            <a:spLocks noChangeArrowheads="1"/>
          </p:cNvSpPr>
          <p:nvPr/>
        </p:nvSpPr>
        <p:spPr bwMode="auto">
          <a:xfrm>
            <a:off x="5168900" y="5661025"/>
            <a:ext cx="4537075" cy="647700"/>
          </a:xfrm>
          <a:prstGeom prst="rect">
            <a:avLst/>
          </a:prstGeom>
          <a:solidFill>
            <a:srgbClr val="FFFF99"/>
          </a:solidFill>
          <a:ln>
            <a:solidFill>
              <a:schemeClr val="bg1">
                <a:lumMod val="50000"/>
              </a:schemeClr>
            </a:solidFill>
          </a:ln>
          <a:extLst/>
        </p:spPr>
        <p:txBody>
          <a:bodyPr/>
          <a:lstStyle/>
          <a:p>
            <a:pPr>
              <a:defRPr/>
            </a:pPr>
            <a:r>
              <a:rPr lang="el-GR" altLang="el-GR" sz="1200" dirty="0">
                <a:solidFill>
                  <a:schemeClr val="tx1"/>
                </a:solidFill>
                <a:ea typeface="ＭＳ Ｐゴシック" charset="-128"/>
              </a:rPr>
              <a:t>Οι ποιοτικοί δείκτες αξιοποιούν τη γνώση, εμπειρία</a:t>
            </a:r>
            <a:br>
              <a:rPr lang="el-GR" altLang="el-GR" sz="1200" dirty="0">
                <a:solidFill>
                  <a:schemeClr val="tx1"/>
                </a:solidFill>
                <a:ea typeface="ＭＳ Ｐゴシック" charset="-128"/>
              </a:rPr>
            </a:br>
            <a:r>
              <a:rPr lang="el-GR" altLang="el-GR" sz="1200" dirty="0">
                <a:solidFill>
                  <a:schemeClr val="tx1"/>
                </a:solidFill>
                <a:ea typeface="ＭＳ Ｐゴシック" charset="-128"/>
              </a:rPr>
              <a:t>και κρίση του υπευθύνου για τη διαχείριση της </a:t>
            </a:r>
            <a:br>
              <a:rPr lang="el-GR" altLang="el-GR" sz="1200" dirty="0">
                <a:solidFill>
                  <a:schemeClr val="tx1"/>
                </a:solidFill>
                <a:ea typeface="ＭＳ Ｐゴシック" charset="-128"/>
              </a:rPr>
            </a:br>
            <a:r>
              <a:rPr lang="el-GR" altLang="el-GR" sz="1200" dirty="0">
                <a:solidFill>
                  <a:schemeClr val="tx1"/>
                </a:solidFill>
                <a:ea typeface="ＭＳ Ｐゴシック" charset="-128"/>
              </a:rPr>
              <a:t>σχέσης με τον Πελάτη</a:t>
            </a:r>
          </a:p>
        </p:txBody>
      </p:sp>
      <p:sp>
        <p:nvSpPr>
          <p:cNvPr id="10" name="Rectangle 9"/>
          <p:cNvSpPr txBox="1">
            <a:spLocks noChangeArrowheads="1"/>
          </p:cNvSpPr>
          <p:nvPr/>
        </p:nvSpPr>
        <p:spPr bwMode="auto">
          <a:xfrm>
            <a:off x="481013" y="115888"/>
            <a:ext cx="86487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lgn="l" rtl="0" eaLnBrk="0" fontAlgn="base" hangingPunct="0">
              <a:spcBef>
                <a:spcPct val="0"/>
              </a:spcBef>
              <a:spcAft>
                <a:spcPct val="0"/>
              </a:spcAft>
              <a:defRPr sz="1600" b="1">
                <a:solidFill>
                  <a:schemeClr val="tx1"/>
                </a:solidFill>
                <a:latin typeface="+mj-lt"/>
                <a:ea typeface="+mj-ea"/>
                <a:cs typeface="+mj-cs"/>
              </a:defRPr>
            </a:lvl1pPr>
            <a:lvl2pPr algn="l" rtl="0" eaLnBrk="0" fontAlgn="base" hangingPunct="0">
              <a:spcBef>
                <a:spcPct val="0"/>
              </a:spcBef>
              <a:spcAft>
                <a:spcPct val="0"/>
              </a:spcAft>
              <a:defRPr sz="1600" b="1">
                <a:solidFill>
                  <a:schemeClr val="tx1"/>
                </a:solidFill>
                <a:latin typeface="Arial" charset="0"/>
                <a:ea typeface="ＭＳ Ｐゴシック" charset="-128"/>
              </a:defRPr>
            </a:lvl2pPr>
            <a:lvl3pPr algn="l" rtl="0" eaLnBrk="0" fontAlgn="base" hangingPunct="0">
              <a:spcBef>
                <a:spcPct val="0"/>
              </a:spcBef>
              <a:spcAft>
                <a:spcPct val="0"/>
              </a:spcAft>
              <a:defRPr sz="1600" b="1">
                <a:solidFill>
                  <a:schemeClr val="tx1"/>
                </a:solidFill>
                <a:latin typeface="Arial" charset="0"/>
                <a:ea typeface="ＭＳ Ｐゴシック" charset="-128"/>
              </a:defRPr>
            </a:lvl3pPr>
            <a:lvl4pPr algn="l" rtl="0" eaLnBrk="0" fontAlgn="base" hangingPunct="0">
              <a:spcBef>
                <a:spcPct val="0"/>
              </a:spcBef>
              <a:spcAft>
                <a:spcPct val="0"/>
              </a:spcAft>
              <a:defRPr sz="1600" b="1">
                <a:solidFill>
                  <a:schemeClr val="tx1"/>
                </a:solidFill>
                <a:latin typeface="Arial" charset="0"/>
                <a:ea typeface="ＭＳ Ｐゴシック" charset="-128"/>
              </a:defRPr>
            </a:lvl4pPr>
            <a:lvl5pPr algn="l" rtl="0" eaLnBrk="0" fontAlgn="base" hangingPunct="0">
              <a:spcBef>
                <a:spcPct val="0"/>
              </a:spcBef>
              <a:spcAft>
                <a:spcPct val="0"/>
              </a:spcAft>
              <a:defRPr sz="1600" b="1">
                <a:solidFill>
                  <a:schemeClr val="tx1"/>
                </a:solidFill>
                <a:latin typeface="Arial" charset="0"/>
                <a:ea typeface="ＭＳ Ｐゴシック" charset="-128"/>
              </a:defRPr>
            </a:lvl5pPr>
            <a:lvl6pPr marL="457200" algn="l" rtl="0" eaLnBrk="0" fontAlgn="base" hangingPunct="0">
              <a:spcBef>
                <a:spcPct val="0"/>
              </a:spcBef>
              <a:spcAft>
                <a:spcPct val="0"/>
              </a:spcAft>
              <a:defRPr sz="1600" b="1">
                <a:solidFill>
                  <a:schemeClr val="tx1"/>
                </a:solidFill>
                <a:latin typeface="Arial" charset="0"/>
                <a:ea typeface="ＭＳ Ｐゴシック" charset="-128"/>
              </a:defRPr>
            </a:lvl6pPr>
            <a:lvl7pPr marL="914400" algn="l" rtl="0" eaLnBrk="0" fontAlgn="base" hangingPunct="0">
              <a:spcBef>
                <a:spcPct val="0"/>
              </a:spcBef>
              <a:spcAft>
                <a:spcPct val="0"/>
              </a:spcAft>
              <a:defRPr sz="1600" b="1">
                <a:solidFill>
                  <a:schemeClr val="tx1"/>
                </a:solidFill>
                <a:latin typeface="Arial" charset="0"/>
                <a:ea typeface="ＭＳ Ｐゴシック" charset="-128"/>
              </a:defRPr>
            </a:lvl7pPr>
            <a:lvl8pPr marL="1371600" algn="l" rtl="0" eaLnBrk="0" fontAlgn="base" hangingPunct="0">
              <a:spcBef>
                <a:spcPct val="0"/>
              </a:spcBef>
              <a:spcAft>
                <a:spcPct val="0"/>
              </a:spcAft>
              <a:defRPr sz="1600" b="1">
                <a:solidFill>
                  <a:schemeClr val="tx1"/>
                </a:solidFill>
                <a:latin typeface="Arial" charset="0"/>
                <a:ea typeface="ＭＳ Ｐゴシック" charset="-128"/>
              </a:defRPr>
            </a:lvl8pPr>
            <a:lvl9pPr marL="1828800" algn="l" rtl="0" eaLnBrk="0" fontAlgn="base" hangingPunct="0">
              <a:spcBef>
                <a:spcPct val="0"/>
              </a:spcBef>
              <a:spcAft>
                <a:spcPct val="0"/>
              </a:spcAft>
              <a:defRPr sz="1600" b="1">
                <a:solidFill>
                  <a:schemeClr val="tx1"/>
                </a:solidFill>
                <a:latin typeface="Arial" charset="0"/>
                <a:ea typeface="ＭＳ Ｐゴシック" charset="-128"/>
              </a:defRPr>
            </a:lvl9pPr>
          </a:lstStyle>
          <a:p>
            <a:pPr>
              <a:tabLst>
                <a:tab pos="3586163" algn="l"/>
              </a:tabLst>
              <a:defRPr/>
            </a:pPr>
            <a:r>
              <a:rPr lang="el-GR" kern="0" dirty="0" smtClean="0">
                <a:solidFill>
                  <a:srgbClr val="000000"/>
                </a:solidFill>
              </a:rPr>
              <a:t>Είδη χρηματοδότησης</a:t>
            </a:r>
            <a:br>
              <a:rPr lang="el-GR" kern="0" dirty="0" smtClean="0">
                <a:solidFill>
                  <a:srgbClr val="000000"/>
                </a:solidFill>
              </a:rPr>
            </a:br>
            <a:r>
              <a:rPr lang="en-US" b="0" kern="0" dirty="0">
                <a:solidFill>
                  <a:srgbClr val="000000"/>
                </a:solidFill>
              </a:rPr>
              <a:t>6</a:t>
            </a:r>
            <a:r>
              <a:rPr lang="el-GR" b="0" kern="0" dirty="0" smtClean="0">
                <a:solidFill>
                  <a:srgbClr val="000000"/>
                </a:solidFill>
              </a:rPr>
              <a:t>. Δανεισμός - Τραπεζικός Δανεισμός</a:t>
            </a:r>
            <a:br>
              <a:rPr lang="el-GR" b="0" kern="0" dirty="0" smtClean="0">
                <a:solidFill>
                  <a:srgbClr val="000000"/>
                </a:solidFill>
              </a:rPr>
            </a:br>
            <a:r>
              <a:rPr lang="en-US" b="0" kern="0" dirty="0" smtClean="0">
                <a:solidFill>
                  <a:srgbClr val="000000"/>
                </a:solidFill>
              </a:rPr>
              <a:t>v. </a:t>
            </a:r>
            <a:r>
              <a:rPr lang="el-GR" b="0" kern="0" dirty="0" smtClean="0">
                <a:solidFill>
                  <a:srgbClr val="000000"/>
                </a:solidFill>
              </a:rPr>
              <a:t>Κριτήρια</a:t>
            </a:r>
            <a:r>
              <a:rPr lang="en-US" b="0" kern="0" dirty="0" smtClean="0">
                <a:solidFill>
                  <a:srgbClr val="000000"/>
                </a:solidFill>
              </a:rPr>
              <a:t> </a:t>
            </a:r>
            <a:r>
              <a:rPr lang="el-GR" sz="1400" b="0" kern="0" dirty="0" smtClean="0">
                <a:solidFill>
                  <a:srgbClr val="000000"/>
                </a:solidFill>
              </a:rPr>
              <a:t>αξιολόγησης </a:t>
            </a:r>
            <a:r>
              <a:rPr lang="el-GR" sz="1400" b="0" kern="0" dirty="0">
                <a:solidFill>
                  <a:srgbClr val="000000"/>
                </a:solidFill>
              </a:rPr>
              <a:t>αιτήματος χρηματοδότησης </a:t>
            </a:r>
          </a:p>
        </p:txBody>
      </p:sp>
      <p:grpSp>
        <p:nvGrpSpPr>
          <p:cNvPr id="11" name="Group 15"/>
          <p:cNvGrpSpPr>
            <a:grpSpLocks/>
          </p:cNvGrpSpPr>
          <p:nvPr/>
        </p:nvGrpSpPr>
        <p:grpSpPr bwMode="auto">
          <a:xfrm>
            <a:off x="6980238" y="227013"/>
            <a:ext cx="2678112" cy="495300"/>
            <a:chOff x="488950" y="722313"/>
            <a:chExt cx="8856538" cy="495300"/>
          </a:xfrm>
        </p:grpSpPr>
        <p:sp>
          <p:nvSpPr>
            <p:cNvPr id="12"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13"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56"/>
          <p:cNvGraphicFramePr>
            <a:graphicFrameLocks noGrp="1"/>
          </p:cNvGraphicFramePr>
          <p:nvPr/>
        </p:nvGraphicFramePr>
        <p:xfrm>
          <a:off x="273050" y="1052513"/>
          <a:ext cx="9432925" cy="5242284"/>
        </p:xfrm>
        <a:graphic>
          <a:graphicData uri="http://schemas.openxmlformats.org/drawingml/2006/table">
            <a:tbl>
              <a:tblPr>
                <a:tableStyleId>{B301B821-A1FF-4177-AEE7-76D212191A09}</a:tableStyleId>
              </a:tblPr>
              <a:tblGrid>
                <a:gridCol w="1079550"/>
                <a:gridCol w="4537001"/>
                <a:gridCol w="2088205"/>
                <a:gridCol w="1728169"/>
              </a:tblGrid>
              <a:tr h="795428">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ctr" defTabSz="914400" rtl="0" eaLnBrk="1" fontAlgn="base" latinLnBrk="0" hangingPunct="1">
                        <a:lnSpc>
                          <a:spcPct val="110000"/>
                        </a:lnSpc>
                        <a:spcBef>
                          <a:spcPct val="20000"/>
                        </a:spcBef>
                        <a:spcAft>
                          <a:spcPct val="20000"/>
                        </a:spcAft>
                        <a:buClrTx/>
                        <a:buSzTx/>
                        <a:buFontTx/>
                        <a:buNone/>
                        <a:tabLst/>
                      </a:pPr>
                      <a:r>
                        <a:rPr kumimoji="0" lang="el-GR" altLang="el-GR" sz="1400" b="1" u="none" strike="noStrike" cap="none" normalizeH="0" baseline="0" dirty="0" smtClean="0">
                          <a:ln>
                            <a:noFill/>
                          </a:ln>
                          <a:solidFill>
                            <a:schemeClr val="bg1"/>
                          </a:solidFill>
                          <a:effectLst/>
                          <a:latin typeface="+mn-lt"/>
                        </a:rPr>
                        <a:t>Ενδεικτική Κατάταξη</a:t>
                      </a:r>
                      <a:endParaRPr kumimoji="0" lang="el-GR" altLang="el-GR" sz="1400" b="1" i="0" u="none" strike="noStrike" cap="none" normalizeH="0" baseline="0" dirty="0" smtClean="0">
                        <a:ln>
                          <a:noFill/>
                        </a:ln>
                        <a:solidFill>
                          <a:schemeClr val="bg1"/>
                        </a:solidFill>
                        <a:effectLst/>
                        <a:latin typeface="+mn-lt"/>
                      </a:endParaRPr>
                    </a:p>
                  </a:txBody>
                  <a:tcPr marL="91439" marR="91439" marT="45697" marB="45697" anchor="ctr" anchorCtr="1" horzOverflow="overflow">
                    <a:solidFill>
                      <a:schemeClr val="accent1"/>
                    </a:solidFill>
                  </a:tcPr>
                </a:tc>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ctr" defTabSz="914400" rtl="0" eaLnBrk="1" fontAlgn="base" latinLnBrk="0" hangingPunct="1">
                        <a:lnSpc>
                          <a:spcPct val="110000"/>
                        </a:lnSpc>
                        <a:spcBef>
                          <a:spcPct val="20000"/>
                        </a:spcBef>
                        <a:spcAft>
                          <a:spcPct val="20000"/>
                        </a:spcAft>
                        <a:buClrTx/>
                        <a:buSzTx/>
                        <a:buFontTx/>
                        <a:buNone/>
                        <a:tabLst/>
                      </a:pPr>
                      <a:r>
                        <a:rPr kumimoji="0" lang="el-GR" altLang="el-GR" sz="1400" b="1" u="none" strike="noStrike" cap="none" normalizeH="0" baseline="0" dirty="0" smtClean="0">
                          <a:ln>
                            <a:noFill/>
                          </a:ln>
                          <a:solidFill>
                            <a:schemeClr val="bg1"/>
                          </a:solidFill>
                          <a:effectLst/>
                          <a:latin typeface="+mn-lt"/>
                        </a:rPr>
                        <a:t>Περιγραφή</a:t>
                      </a:r>
                      <a:endParaRPr kumimoji="0" lang="el-GR" altLang="el-GR" sz="1400" b="1" i="0" u="none" strike="noStrike" cap="none" normalizeH="0" baseline="0" dirty="0" smtClean="0">
                        <a:ln>
                          <a:noFill/>
                        </a:ln>
                        <a:solidFill>
                          <a:schemeClr val="bg1"/>
                        </a:solidFill>
                        <a:effectLst/>
                        <a:latin typeface="+mn-lt"/>
                      </a:endParaRPr>
                    </a:p>
                  </a:txBody>
                  <a:tcPr marL="91439" marR="91439" marT="45697" marB="45697" anchor="ctr" anchorCtr="1" horzOverflow="overflow">
                    <a:solidFill>
                      <a:schemeClr val="accent1"/>
                    </a:solidFill>
                  </a:tcPr>
                </a:tc>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ctr" defTabSz="914400" rtl="0" eaLnBrk="1" fontAlgn="base" latinLnBrk="0" hangingPunct="1">
                        <a:lnSpc>
                          <a:spcPct val="110000"/>
                        </a:lnSpc>
                        <a:spcBef>
                          <a:spcPct val="20000"/>
                        </a:spcBef>
                        <a:spcAft>
                          <a:spcPct val="20000"/>
                        </a:spcAft>
                        <a:buClrTx/>
                        <a:buSzTx/>
                        <a:buFontTx/>
                        <a:buNone/>
                        <a:tabLst/>
                      </a:pPr>
                      <a:r>
                        <a:rPr kumimoji="0" lang="el-GR" altLang="el-GR" sz="1400" b="1" u="none" strike="noStrike" cap="none" normalizeH="0" baseline="0" dirty="0" smtClean="0">
                          <a:ln>
                            <a:noFill/>
                          </a:ln>
                          <a:solidFill>
                            <a:schemeClr val="bg1"/>
                          </a:solidFill>
                          <a:effectLst/>
                          <a:latin typeface="+mn-lt"/>
                        </a:rPr>
                        <a:t>Ενέργεια για</a:t>
                      </a:r>
                      <a:br>
                        <a:rPr kumimoji="0" lang="el-GR" altLang="el-GR" sz="1400" b="1" u="none" strike="noStrike" cap="none" normalizeH="0" baseline="0" dirty="0" smtClean="0">
                          <a:ln>
                            <a:noFill/>
                          </a:ln>
                          <a:solidFill>
                            <a:schemeClr val="bg1"/>
                          </a:solidFill>
                          <a:effectLst/>
                          <a:latin typeface="+mn-lt"/>
                        </a:rPr>
                      </a:br>
                      <a:r>
                        <a:rPr kumimoji="0" lang="el-GR" altLang="el-GR" sz="1400" b="1" u="none" strike="noStrike" cap="none" normalizeH="0" baseline="0" dirty="0" smtClean="0">
                          <a:ln>
                            <a:noFill/>
                          </a:ln>
                          <a:solidFill>
                            <a:schemeClr val="bg1"/>
                          </a:solidFill>
                          <a:effectLst/>
                          <a:latin typeface="+mn-lt"/>
                        </a:rPr>
                        <a:t>αιτήματα χορήγησης</a:t>
                      </a:r>
                      <a:endParaRPr kumimoji="0" lang="el-GR" altLang="el-GR" sz="1400" b="1" i="0" u="none" strike="noStrike" cap="none" normalizeH="0" baseline="0" dirty="0" smtClean="0">
                        <a:ln>
                          <a:noFill/>
                        </a:ln>
                        <a:solidFill>
                          <a:schemeClr val="bg1"/>
                        </a:solidFill>
                        <a:effectLst/>
                        <a:latin typeface="+mn-lt"/>
                      </a:endParaRPr>
                    </a:p>
                  </a:txBody>
                  <a:tcPr marL="91439" marR="91439" marT="45697" marB="45697" anchor="ctr" anchorCtr="1" horzOverflow="overflow">
                    <a:solidFill>
                      <a:schemeClr val="accent1"/>
                    </a:solidFill>
                  </a:tcPr>
                </a:tc>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ctr" defTabSz="914400" rtl="0" eaLnBrk="1" fontAlgn="base" latinLnBrk="0" hangingPunct="1">
                        <a:lnSpc>
                          <a:spcPct val="110000"/>
                        </a:lnSpc>
                        <a:spcBef>
                          <a:spcPct val="20000"/>
                        </a:spcBef>
                        <a:spcAft>
                          <a:spcPct val="20000"/>
                        </a:spcAft>
                        <a:buClrTx/>
                        <a:buSzTx/>
                        <a:buFontTx/>
                        <a:buNone/>
                        <a:tabLst/>
                      </a:pPr>
                      <a:r>
                        <a:rPr kumimoji="0" lang="el-GR" altLang="el-GR" sz="1400" b="1" u="none" strike="noStrike" cap="none" normalizeH="0" baseline="0" dirty="0" smtClean="0">
                          <a:ln>
                            <a:noFill/>
                          </a:ln>
                          <a:solidFill>
                            <a:schemeClr val="bg1"/>
                          </a:solidFill>
                          <a:effectLst/>
                          <a:latin typeface="+mn-lt"/>
                        </a:rPr>
                        <a:t>Ενδεικτικό ύψος</a:t>
                      </a:r>
                      <a:br>
                        <a:rPr kumimoji="0" lang="el-GR" altLang="el-GR" sz="1400" b="1" u="none" strike="noStrike" cap="none" normalizeH="0" baseline="0" dirty="0" smtClean="0">
                          <a:ln>
                            <a:noFill/>
                          </a:ln>
                          <a:solidFill>
                            <a:schemeClr val="bg1"/>
                          </a:solidFill>
                          <a:effectLst/>
                          <a:latin typeface="+mn-lt"/>
                        </a:rPr>
                      </a:br>
                      <a:r>
                        <a:rPr kumimoji="0" lang="el-GR" altLang="el-GR" sz="1400" b="1" u="none" strike="noStrike" cap="none" normalizeH="0" baseline="0" dirty="0" smtClean="0">
                          <a:ln>
                            <a:noFill/>
                          </a:ln>
                          <a:solidFill>
                            <a:schemeClr val="bg1"/>
                          </a:solidFill>
                          <a:effectLst/>
                          <a:latin typeface="+mn-lt"/>
                        </a:rPr>
                        <a:t>απαιτούμενων</a:t>
                      </a:r>
                      <a:br>
                        <a:rPr kumimoji="0" lang="el-GR" altLang="el-GR" sz="1400" b="1" u="none" strike="noStrike" cap="none" normalizeH="0" baseline="0" dirty="0" smtClean="0">
                          <a:ln>
                            <a:noFill/>
                          </a:ln>
                          <a:solidFill>
                            <a:schemeClr val="bg1"/>
                          </a:solidFill>
                          <a:effectLst/>
                          <a:latin typeface="+mn-lt"/>
                        </a:rPr>
                      </a:br>
                      <a:r>
                        <a:rPr kumimoji="0" lang="el-GR" altLang="el-GR" sz="1400" b="1" u="none" strike="noStrike" cap="none" normalizeH="0" baseline="0" dirty="0" smtClean="0">
                          <a:ln>
                            <a:noFill/>
                          </a:ln>
                          <a:solidFill>
                            <a:schemeClr val="bg1"/>
                          </a:solidFill>
                          <a:effectLst/>
                          <a:latin typeface="+mn-lt"/>
                        </a:rPr>
                        <a:t>εξασφαλίσεων</a:t>
                      </a:r>
                      <a:endParaRPr kumimoji="0" lang="el-GR" altLang="el-GR" sz="1400" b="1" i="0" u="none" strike="noStrike" cap="none" normalizeH="0" baseline="0" dirty="0" smtClean="0">
                        <a:ln>
                          <a:noFill/>
                        </a:ln>
                        <a:solidFill>
                          <a:schemeClr val="bg1"/>
                        </a:solidFill>
                        <a:effectLst/>
                        <a:latin typeface="+mn-lt"/>
                      </a:endParaRPr>
                    </a:p>
                  </a:txBody>
                  <a:tcPr marL="91439" marR="91439" marT="45697" marB="45697" anchor="ctr" anchorCtr="1" horzOverflow="overflow">
                    <a:solidFill>
                      <a:schemeClr val="accent1"/>
                    </a:solidFill>
                  </a:tcPr>
                </a:tc>
              </a:tr>
              <a:tr h="795428">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ctr" defTabSz="914400" rtl="0" eaLnBrk="1" fontAlgn="base" latinLnBrk="0" hangingPunct="1">
                        <a:lnSpc>
                          <a:spcPct val="110000"/>
                        </a:lnSpc>
                        <a:spcBef>
                          <a:spcPct val="20000"/>
                        </a:spcBef>
                        <a:spcAft>
                          <a:spcPct val="20000"/>
                        </a:spcAft>
                        <a:buClrTx/>
                        <a:buSzTx/>
                        <a:buFontTx/>
                        <a:buNone/>
                        <a:tabLst/>
                      </a:pPr>
                      <a:r>
                        <a:rPr kumimoji="0" lang="el-GR" altLang="el-GR" sz="1400" b="1" u="none" strike="noStrike" cap="none" normalizeH="0" baseline="0" dirty="0" smtClean="0">
                          <a:ln>
                            <a:noFill/>
                          </a:ln>
                          <a:effectLst/>
                          <a:latin typeface="+mn-lt"/>
                        </a:rPr>
                        <a:t>1</a:t>
                      </a:r>
                      <a:endParaRPr kumimoji="0" lang="el-GR" altLang="el-GR" sz="1400" b="1" i="0" u="none" strike="noStrike" cap="none" normalizeH="0" baseline="0" dirty="0" smtClean="0">
                        <a:ln>
                          <a:noFill/>
                        </a:ln>
                        <a:solidFill>
                          <a:schemeClr val="tx1"/>
                        </a:solidFill>
                        <a:effectLst/>
                        <a:latin typeface="+mn-lt"/>
                      </a:endParaRPr>
                    </a:p>
                  </a:txBody>
                  <a:tcPr marL="91439" marR="91439" marT="45697" marB="45697" anchor="ctr" horzOverflow="overflow">
                    <a:lnR w="12700" cap="flat" cmpd="sng" algn="ctr">
                      <a:solidFill>
                        <a:schemeClr val="accent1"/>
                      </a:solidFill>
                      <a:prstDash val="solid"/>
                      <a:round/>
                      <a:headEnd type="none" w="med" len="med"/>
                      <a:tailEnd type="none" w="med" len="med"/>
                    </a:lnR>
                  </a:tcPr>
                </a:tc>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l" defTabSz="914400" rtl="0" eaLnBrk="1" fontAlgn="base" latinLnBrk="0" hangingPunct="1">
                        <a:lnSpc>
                          <a:spcPct val="110000"/>
                        </a:lnSpc>
                        <a:spcBef>
                          <a:spcPct val="20000"/>
                        </a:spcBef>
                        <a:spcAft>
                          <a:spcPct val="20000"/>
                        </a:spcAft>
                        <a:buClrTx/>
                        <a:buSzTx/>
                        <a:buFontTx/>
                        <a:buNone/>
                        <a:tabLst/>
                      </a:pPr>
                      <a:r>
                        <a:rPr kumimoji="0" lang="el-GR" altLang="el-GR" sz="1400" u="none" strike="noStrike" cap="none" normalizeH="0" baseline="0" dirty="0" smtClean="0">
                          <a:ln>
                            <a:noFill/>
                          </a:ln>
                          <a:effectLst/>
                          <a:latin typeface="+mn-lt"/>
                        </a:rPr>
                        <a:t>Υψηλότερος βαθμός αξιολόγησης – Πολύ μεγάλη ικανότητα κάλυψης χρηματοοικονομικών υποχρεώσεων</a:t>
                      </a:r>
                      <a:endParaRPr kumimoji="0" lang="en-GB" altLang="el-GR" sz="1400" b="1" i="0" u="none" strike="noStrike" cap="none" normalizeH="0" baseline="0" dirty="0" smtClean="0">
                        <a:ln>
                          <a:noFill/>
                        </a:ln>
                        <a:solidFill>
                          <a:schemeClr val="tx1"/>
                        </a:solidFill>
                        <a:effectLst/>
                        <a:latin typeface="+mn-lt"/>
                      </a:endParaRPr>
                    </a:p>
                  </a:txBody>
                  <a:tcPr marL="91439" marR="91439" marT="45697" marB="45697"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rowSpan="2">
                  <a:txBody>
                    <a:bodyPr/>
                    <a:lstStyle>
                      <a:lvl1pPr marL="174625" indent="-174625"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44132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l" defTabSz="914400" rtl="0" eaLnBrk="1" fontAlgn="base" latinLnBrk="0" hangingPunct="1">
                        <a:lnSpc>
                          <a:spcPct val="110000"/>
                        </a:lnSpc>
                        <a:spcBef>
                          <a:spcPct val="20000"/>
                        </a:spcBef>
                        <a:spcAft>
                          <a:spcPct val="20000"/>
                        </a:spcAft>
                        <a:buClrTx/>
                        <a:buSzTx/>
                        <a:buFontTx/>
                        <a:buNone/>
                        <a:tabLst/>
                      </a:pPr>
                      <a:r>
                        <a:rPr kumimoji="0" lang="el-GR" altLang="el-GR" sz="1400" u="none" strike="noStrike" cap="none" normalizeH="0" baseline="0" dirty="0" smtClean="0">
                          <a:ln>
                            <a:noFill/>
                          </a:ln>
                          <a:effectLst/>
                          <a:latin typeface="+mn-lt"/>
                        </a:rPr>
                        <a:t>Έγκριση Δανείου</a:t>
                      </a:r>
                      <a:endParaRPr kumimoji="0" lang="el-GR" altLang="el-GR" sz="1400" b="0" i="0" u="none" strike="noStrike" cap="none" normalizeH="0" baseline="0" dirty="0" smtClean="0">
                        <a:ln>
                          <a:noFill/>
                        </a:ln>
                        <a:solidFill>
                          <a:schemeClr val="tx1"/>
                        </a:solidFill>
                        <a:effectLst/>
                        <a:latin typeface="+mn-lt"/>
                      </a:endParaRPr>
                    </a:p>
                  </a:txBody>
                  <a:tcPr marL="91439" marR="91439" marT="45697" marB="45697"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rowSpan="2">
                  <a:txBody>
                    <a:bodyPr/>
                    <a:lstStyle>
                      <a:lvl1pPr marL="174625" indent="-174625"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174625" marR="0" lvl="0" indent="-174625" algn="ctr" defTabSz="914400" rtl="0" eaLnBrk="1" fontAlgn="base" latinLnBrk="0" hangingPunct="1">
                        <a:lnSpc>
                          <a:spcPct val="110000"/>
                        </a:lnSpc>
                        <a:spcBef>
                          <a:spcPct val="20000"/>
                        </a:spcBef>
                        <a:spcAft>
                          <a:spcPct val="20000"/>
                        </a:spcAft>
                        <a:buClrTx/>
                        <a:buSzTx/>
                        <a:buFontTx/>
                        <a:buNone/>
                        <a:tabLst/>
                      </a:pPr>
                      <a:r>
                        <a:rPr kumimoji="0" lang="el-GR" altLang="el-GR" sz="1400" u="none" strike="noStrike" cap="none" normalizeH="0" baseline="0" smtClean="0">
                          <a:ln>
                            <a:noFill/>
                          </a:ln>
                          <a:effectLst/>
                          <a:latin typeface="+mn-lt"/>
                        </a:rPr>
                        <a:t>0 – 20 %</a:t>
                      </a:r>
                      <a:endParaRPr kumimoji="0" lang="el-GR" altLang="el-GR" sz="1400" b="0" i="0" u="none" strike="noStrike" cap="none" normalizeH="0" baseline="0" smtClean="0">
                        <a:ln>
                          <a:noFill/>
                        </a:ln>
                        <a:solidFill>
                          <a:schemeClr val="tx1"/>
                        </a:solidFill>
                        <a:effectLst/>
                        <a:latin typeface="+mn-lt"/>
                      </a:endParaRPr>
                    </a:p>
                  </a:txBody>
                  <a:tcPr marL="91439" marR="91439" marT="45697" marB="45697" anchor="ctr" horzOverflow="overflow">
                    <a:lnL w="12700" cap="flat" cmpd="sng" algn="ctr">
                      <a:solidFill>
                        <a:schemeClr val="accent1"/>
                      </a:solidFill>
                      <a:prstDash val="solid"/>
                      <a:round/>
                      <a:headEnd type="none" w="med" len="med"/>
                      <a:tailEnd type="none" w="med" len="med"/>
                    </a:lnL>
                  </a:tcPr>
                </a:tc>
              </a:tr>
              <a:tr h="795428">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ctr" defTabSz="914400" rtl="0" eaLnBrk="1" fontAlgn="base" latinLnBrk="0" hangingPunct="1">
                        <a:lnSpc>
                          <a:spcPct val="110000"/>
                        </a:lnSpc>
                        <a:spcBef>
                          <a:spcPct val="20000"/>
                        </a:spcBef>
                        <a:spcAft>
                          <a:spcPct val="20000"/>
                        </a:spcAft>
                        <a:buClrTx/>
                        <a:buSzTx/>
                        <a:buFontTx/>
                        <a:buNone/>
                        <a:tabLst/>
                      </a:pPr>
                      <a:r>
                        <a:rPr kumimoji="0" lang="el-GR" altLang="el-GR" sz="1400" b="1" u="none" strike="noStrike" cap="none" normalizeH="0" baseline="0" dirty="0" smtClean="0">
                          <a:ln>
                            <a:noFill/>
                          </a:ln>
                          <a:effectLst/>
                          <a:latin typeface="+mn-lt"/>
                        </a:rPr>
                        <a:t>2</a:t>
                      </a:r>
                      <a:endParaRPr kumimoji="0" lang="el-GR" altLang="el-GR" sz="1400" b="1" i="0" u="none" strike="noStrike" cap="none" normalizeH="0" baseline="0" dirty="0" smtClean="0">
                        <a:ln>
                          <a:noFill/>
                        </a:ln>
                        <a:solidFill>
                          <a:schemeClr val="tx1"/>
                        </a:solidFill>
                        <a:effectLst/>
                        <a:latin typeface="+mn-lt"/>
                      </a:endParaRPr>
                    </a:p>
                  </a:txBody>
                  <a:tcPr marL="91439" marR="91439" marT="45697" marB="45697" anchor="ctr" horzOverflow="overflow">
                    <a:lnR w="12700" cap="flat" cmpd="sng" algn="ctr">
                      <a:solidFill>
                        <a:schemeClr val="accent1"/>
                      </a:solidFill>
                      <a:prstDash val="solid"/>
                      <a:round/>
                      <a:headEnd type="none" w="med" len="med"/>
                      <a:tailEnd type="none" w="med" len="med"/>
                    </a:lnR>
                  </a:tcPr>
                </a:tc>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l" defTabSz="914400" rtl="0" eaLnBrk="1" fontAlgn="base" latinLnBrk="0" hangingPunct="1">
                        <a:lnSpc>
                          <a:spcPct val="110000"/>
                        </a:lnSpc>
                        <a:spcBef>
                          <a:spcPct val="20000"/>
                        </a:spcBef>
                        <a:spcAft>
                          <a:spcPct val="20000"/>
                        </a:spcAft>
                        <a:buClrTx/>
                        <a:buSzTx/>
                        <a:buFontTx/>
                        <a:buNone/>
                        <a:tabLst/>
                      </a:pPr>
                      <a:r>
                        <a:rPr kumimoji="0" lang="el-GR" altLang="el-GR" sz="1400" u="none" strike="noStrike" cap="none" normalizeH="0" baseline="0" dirty="0" smtClean="0">
                          <a:ln>
                            <a:noFill/>
                          </a:ln>
                          <a:effectLst/>
                          <a:latin typeface="+mn-lt"/>
                        </a:rPr>
                        <a:t>Διαφέρει από το 1 κατά μικρό βαθμό - Μεγάλη ικανότητα κάλυψης χρηματοοικονομικών υποχρεώσεων</a:t>
                      </a:r>
                      <a:endParaRPr kumimoji="0" lang="en-GB" altLang="el-GR" sz="1400" b="0" i="0" u="none" strike="noStrike" cap="none" normalizeH="0" baseline="0" dirty="0" smtClean="0">
                        <a:ln>
                          <a:noFill/>
                        </a:ln>
                        <a:solidFill>
                          <a:schemeClr val="tx1"/>
                        </a:solidFill>
                        <a:effectLst/>
                        <a:latin typeface="+mn-lt"/>
                      </a:endParaRPr>
                    </a:p>
                  </a:txBody>
                  <a:tcPr marL="91439" marR="91439" marT="45697" marB="45697"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vMerge="1">
                  <a:txBody>
                    <a:bodyPr/>
                    <a:lstStyle/>
                    <a:p>
                      <a:endParaRPr lang="el-GR"/>
                    </a:p>
                  </a:txBody>
                  <a:tcPr/>
                </a:tc>
                <a:tc vMerge="1">
                  <a:txBody>
                    <a:bodyPr/>
                    <a:lstStyle/>
                    <a:p>
                      <a:endParaRPr lang="el-GR"/>
                    </a:p>
                  </a:txBody>
                  <a:tcPr/>
                </a:tc>
              </a:tr>
              <a:tr h="795428">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ctr" defTabSz="914400" rtl="0" eaLnBrk="1" fontAlgn="base" latinLnBrk="0" hangingPunct="1">
                        <a:lnSpc>
                          <a:spcPct val="110000"/>
                        </a:lnSpc>
                        <a:spcBef>
                          <a:spcPct val="20000"/>
                        </a:spcBef>
                        <a:spcAft>
                          <a:spcPct val="20000"/>
                        </a:spcAft>
                        <a:buClrTx/>
                        <a:buSzTx/>
                        <a:buFontTx/>
                        <a:buNone/>
                        <a:tabLst/>
                      </a:pPr>
                      <a:r>
                        <a:rPr kumimoji="0" lang="el-GR" altLang="el-GR" sz="1400" b="1" u="none" strike="noStrike" cap="none" normalizeH="0" baseline="0" dirty="0" smtClean="0">
                          <a:ln>
                            <a:noFill/>
                          </a:ln>
                          <a:effectLst/>
                          <a:latin typeface="+mn-lt"/>
                        </a:rPr>
                        <a:t>3</a:t>
                      </a:r>
                      <a:endParaRPr kumimoji="0" lang="el-GR" altLang="el-GR" sz="1400" b="1" i="0" u="none" strike="noStrike" cap="none" normalizeH="0" baseline="0" dirty="0" smtClean="0">
                        <a:ln>
                          <a:noFill/>
                        </a:ln>
                        <a:solidFill>
                          <a:schemeClr val="tx1"/>
                        </a:solidFill>
                        <a:effectLst/>
                        <a:latin typeface="+mn-lt"/>
                      </a:endParaRPr>
                    </a:p>
                  </a:txBody>
                  <a:tcPr marL="91439" marR="91439" marT="45697" marB="45697" anchor="ctr" horzOverflow="overflow">
                    <a:lnR w="12700" cap="flat" cmpd="sng" algn="ctr">
                      <a:solidFill>
                        <a:schemeClr val="accent1"/>
                      </a:solidFill>
                      <a:prstDash val="solid"/>
                      <a:round/>
                      <a:headEnd type="none" w="med" len="med"/>
                      <a:tailEnd type="none" w="med" len="med"/>
                    </a:lnR>
                  </a:tcPr>
                </a:tc>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l" defTabSz="914400" rtl="0" eaLnBrk="1" fontAlgn="base" latinLnBrk="0" hangingPunct="1">
                        <a:lnSpc>
                          <a:spcPct val="110000"/>
                        </a:lnSpc>
                        <a:spcBef>
                          <a:spcPct val="20000"/>
                        </a:spcBef>
                        <a:spcAft>
                          <a:spcPct val="20000"/>
                        </a:spcAft>
                        <a:buClrTx/>
                        <a:buSzTx/>
                        <a:buFontTx/>
                        <a:buNone/>
                        <a:tabLst/>
                      </a:pPr>
                      <a:r>
                        <a:rPr kumimoji="0" lang="el-GR" altLang="el-GR" sz="1400" u="none" strike="noStrike" cap="none" normalizeH="0" baseline="0" dirty="0" smtClean="0">
                          <a:ln>
                            <a:noFill/>
                          </a:ln>
                          <a:effectLst/>
                          <a:latin typeface="+mn-lt"/>
                        </a:rPr>
                        <a:t>Ικανότητα κάλυψης χρηματοοικονομικών υποχρεώσεων – Επιρρεπής σε </a:t>
                      </a:r>
                      <a:r>
                        <a:rPr kumimoji="0" lang="el-GR" altLang="el-GR" sz="1400" u="sng" strike="noStrike" cap="none" normalizeH="0" baseline="0" dirty="0" smtClean="0">
                          <a:ln>
                            <a:noFill/>
                          </a:ln>
                          <a:effectLst/>
                          <a:latin typeface="+mn-lt"/>
                        </a:rPr>
                        <a:t>ιδιαίτερα μικρό βαθμό</a:t>
                      </a:r>
                      <a:r>
                        <a:rPr kumimoji="0" lang="el-GR" altLang="el-GR" sz="1400" u="none" strike="noStrike" cap="none" normalizeH="0" baseline="0" dirty="0" smtClean="0">
                          <a:ln>
                            <a:noFill/>
                          </a:ln>
                          <a:effectLst/>
                          <a:latin typeface="+mn-lt"/>
                        </a:rPr>
                        <a:t> σε αρνητικές εσωτερικές ή εξωτερικές συνθήκες</a:t>
                      </a:r>
                      <a:endParaRPr kumimoji="0" lang="en-GB" altLang="el-GR" sz="1400" b="0" i="0" u="none" strike="noStrike" cap="none" normalizeH="0" baseline="0" dirty="0" smtClean="0">
                        <a:ln>
                          <a:noFill/>
                        </a:ln>
                        <a:solidFill>
                          <a:schemeClr val="tx1"/>
                        </a:solidFill>
                        <a:effectLst/>
                        <a:latin typeface="+mn-lt"/>
                      </a:endParaRPr>
                    </a:p>
                  </a:txBody>
                  <a:tcPr marL="91439" marR="91439" marT="45697" marB="45697"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rowSpan="2">
                  <a:txBody>
                    <a:bodyPr/>
                    <a:lstStyle>
                      <a:lvl1pPr marL="174625" indent="-174625"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44132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l" defTabSz="914400" rtl="0" eaLnBrk="1" fontAlgn="base" latinLnBrk="0" hangingPunct="1">
                        <a:lnSpc>
                          <a:spcPct val="110000"/>
                        </a:lnSpc>
                        <a:spcBef>
                          <a:spcPct val="20000"/>
                        </a:spcBef>
                        <a:spcAft>
                          <a:spcPct val="20000"/>
                        </a:spcAft>
                        <a:buClrTx/>
                        <a:buSzTx/>
                        <a:buFontTx/>
                        <a:buNone/>
                        <a:tabLst/>
                      </a:pPr>
                      <a:r>
                        <a:rPr kumimoji="0" lang="el-GR" altLang="el-GR" sz="1400" u="none" strike="noStrike" cap="none" normalizeH="0" baseline="0" dirty="0" smtClean="0">
                          <a:ln>
                            <a:noFill/>
                          </a:ln>
                          <a:effectLst/>
                          <a:latin typeface="+mn-lt"/>
                        </a:rPr>
                        <a:t>Έγκριση Δανείου με μερικές εξασφαλίσεις</a:t>
                      </a:r>
                      <a:endParaRPr kumimoji="0" lang="el-GR" altLang="el-GR" sz="1400" b="0" i="0" u="none" strike="noStrike" cap="none" normalizeH="0" baseline="0" dirty="0" smtClean="0">
                        <a:ln>
                          <a:noFill/>
                        </a:ln>
                        <a:solidFill>
                          <a:schemeClr val="tx1"/>
                        </a:solidFill>
                        <a:effectLst/>
                        <a:latin typeface="+mn-lt"/>
                      </a:endParaRPr>
                    </a:p>
                  </a:txBody>
                  <a:tcPr marL="91439" marR="91439" marT="45697" marB="45697"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lvl1pPr marL="174625" indent="-174625"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174625" marR="0" lvl="0" indent="-174625" algn="ctr" defTabSz="914400" rtl="0" eaLnBrk="1" fontAlgn="base" latinLnBrk="0" hangingPunct="1">
                        <a:lnSpc>
                          <a:spcPct val="110000"/>
                        </a:lnSpc>
                        <a:spcBef>
                          <a:spcPct val="20000"/>
                        </a:spcBef>
                        <a:spcAft>
                          <a:spcPct val="20000"/>
                        </a:spcAft>
                        <a:buClrTx/>
                        <a:buSzTx/>
                        <a:buFontTx/>
                        <a:buNone/>
                        <a:tabLst/>
                      </a:pPr>
                      <a:r>
                        <a:rPr kumimoji="0" lang="el-GR" altLang="el-GR" sz="1400" u="none" strike="noStrike" cap="none" normalizeH="0" baseline="0" smtClean="0">
                          <a:ln>
                            <a:noFill/>
                          </a:ln>
                          <a:effectLst/>
                          <a:latin typeface="+mn-lt"/>
                        </a:rPr>
                        <a:t>20 – 40%</a:t>
                      </a:r>
                      <a:endParaRPr kumimoji="0" lang="el-GR" altLang="el-GR" sz="1400" b="0" i="0" u="none" strike="noStrike" cap="none" normalizeH="0" baseline="0" smtClean="0">
                        <a:ln>
                          <a:noFill/>
                        </a:ln>
                        <a:solidFill>
                          <a:schemeClr val="tx1"/>
                        </a:solidFill>
                        <a:effectLst/>
                        <a:latin typeface="+mn-lt"/>
                      </a:endParaRPr>
                    </a:p>
                  </a:txBody>
                  <a:tcPr marL="91439" marR="91439" marT="45697" marB="45697" anchor="ctr" horzOverflow="overflow">
                    <a:lnL w="12700" cap="flat" cmpd="sng" algn="ctr">
                      <a:solidFill>
                        <a:schemeClr val="accent1"/>
                      </a:solidFill>
                      <a:prstDash val="solid"/>
                      <a:round/>
                      <a:headEnd type="none" w="med" len="med"/>
                      <a:tailEnd type="none" w="med" len="med"/>
                    </a:lnL>
                  </a:tcPr>
                </a:tc>
              </a:tr>
              <a:tr h="1030106">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ctr" defTabSz="914400" rtl="0" eaLnBrk="1" fontAlgn="base" latinLnBrk="0" hangingPunct="1">
                        <a:lnSpc>
                          <a:spcPct val="110000"/>
                        </a:lnSpc>
                        <a:spcBef>
                          <a:spcPct val="20000"/>
                        </a:spcBef>
                        <a:spcAft>
                          <a:spcPct val="20000"/>
                        </a:spcAft>
                        <a:buClrTx/>
                        <a:buSzTx/>
                        <a:buFontTx/>
                        <a:buNone/>
                        <a:tabLst/>
                      </a:pPr>
                      <a:r>
                        <a:rPr kumimoji="0" lang="el-GR" altLang="el-GR" sz="1400" b="1" u="none" strike="noStrike" cap="none" normalizeH="0" baseline="0" dirty="0" smtClean="0">
                          <a:ln>
                            <a:noFill/>
                          </a:ln>
                          <a:effectLst/>
                          <a:latin typeface="+mn-lt"/>
                        </a:rPr>
                        <a:t>4</a:t>
                      </a:r>
                      <a:endParaRPr kumimoji="0" lang="el-GR" altLang="el-GR" sz="1400" b="1" i="0" u="none" strike="noStrike" cap="none" normalizeH="0" baseline="0" dirty="0" smtClean="0">
                        <a:ln>
                          <a:noFill/>
                        </a:ln>
                        <a:solidFill>
                          <a:schemeClr val="tx1"/>
                        </a:solidFill>
                        <a:effectLst/>
                        <a:latin typeface="+mn-lt"/>
                      </a:endParaRPr>
                    </a:p>
                  </a:txBody>
                  <a:tcPr marL="91439" marR="91439" marT="45697" marB="45697" anchor="ctr" horzOverflow="overflow">
                    <a:lnR w="12700" cap="flat" cmpd="sng" algn="ctr">
                      <a:solidFill>
                        <a:schemeClr val="accent1"/>
                      </a:solidFill>
                      <a:prstDash val="solid"/>
                      <a:round/>
                      <a:headEnd type="none" w="med" len="med"/>
                      <a:tailEnd type="none" w="med" len="med"/>
                    </a:lnR>
                  </a:tcPr>
                </a:tc>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l" defTabSz="914400" rtl="0" eaLnBrk="1" fontAlgn="base" latinLnBrk="0" hangingPunct="1">
                        <a:lnSpc>
                          <a:spcPct val="110000"/>
                        </a:lnSpc>
                        <a:spcBef>
                          <a:spcPct val="20000"/>
                        </a:spcBef>
                        <a:spcAft>
                          <a:spcPct val="20000"/>
                        </a:spcAft>
                        <a:buClrTx/>
                        <a:buSzTx/>
                        <a:buFontTx/>
                        <a:buNone/>
                        <a:tabLst/>
                      </a:pPr>
                      <a:r>
                        <a:rPr kumimoji="0" lang="el-GR" altLang="el-GR" sz="1400" u="none" strike="noStrike" cap="none" normalizeH="0" baseline="0" dirty="0" smtClean="0">
                          <a:ln>
                            <a:noFill/>
                          </a:ln>
                          <a:effectLst/>
                          <a:latin typeface="+mn-lt"/>
                        </a:rPr>
                        <a:t>Ικανότητα κάλυψης χρηματοοικονομικών υποχρεώσεων </a:t>
                      </a:r>
                      <a:r>
                        <a:rPr kumimoji="0" lang="en-GB" altLang="el-GR" sz="1400" u="none" strike="noStrike" cap="none" normalizeH="0" baseline="0" dirty="0" smtClean="0">
                          <a:ln>
                            <a:noFill/>
                          </a:ln>
                          <a:effectLst/>
                          <a:latin typeface="+mn-lt"/>
                        </a:rPr>
                        <a:t>–</a:t>
                      </a:r>
                      <a:r>
                        <a:rPr kumimoji="0" lang="el-GR" altLang="el-GR" sz="1400" u="none" strike="noStrike" cap="none" normalizeH="0" baseline="0" dirty="0" smtClean="0">
                          <a:ln>
                            <a:noFill/>
                          </a:ln>
                          <a:effectLst/>
                          <a:latin typeface="+mn-lt"/>
                        </a:rPr>
                        <a:t> </a:t>
                      </a:r>
                      <a:r>
                        <a:rPr kumimoji="0" lang="el-GR" altLang="el-GR" sz="1400" u="sng" strike="noStrike" cap="none" normalizeH="0" baseline="0" dirty="0" smtClean="0">
                          <a:ln>
                            <a:noFill/>
                          </a:ln>
                          <a:effectLst/>
                          <a:latin typeface="+mn-lt"/>
                        </a:rPr>
                        <a:t>Μικρή πιθανότητα</a:t>
                      </a:r>
                      <a:r>
                        <a:rPr kumimoji="0" lang="el-GR" altLang="el-GR" sz="1400" u="none" strike="noStrike" cap="none" normalizeH="0" baseline="0" dirty="0" smtClean="0">
                          <a:ln>
                            <a:noFill/>
                          </a:ln>
                          <a:effectLst/>
                          <a:latin typeface="+mn-lt"/>
                        </a:rPr>
                        <a:t> αλλαγές στις εσωτερικές ή εξωτερικές συνθήκες να οδηγήσουν σε αδυναμία κάλυψης υποχρεώσεων</a:t>
                      </a:r>
                      <a:endParaRPr kumimoji="0" lang="en-GB" altLang="el-GR" sz="1400" b="0" i="0" u="none" strike="noStrike" cap="none" normalizeH="0" baseline="0" dirty="0" smtClean="0">
                        <a:ln>
                          <a:noFill/>
                        </a:ln>
                        <a:solidFill>
                          <a:schemeClr val="tx1"/>
                        </a:solidFill>
                        <a:effectLst/>
                        <a:latin typeface="+mn-lt"/>
                      </a:endParaRPr>
                    </a:p>
                  </a:txBody>
                  <a:tcPr marL="91439" marR="91439" marT="45697" marB="45697"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vMerge="1">
                  <a:txBody>
                    <a:bodyPr/>
                    <a:lstStyle/>
                    <a:p>
                      <a:endParaRPr lang="el-GR"/>
                    </a:p>
                  </a:txBody>
                  <a:tcPr/>
                </a:tc>
                <a:tc>
                  <a:txBody>
                    <a:bodyPr/>
                    <a:lstStyle>
                      <a:lvl1pPr marL="174625" indent="-174625"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174625" marR="0" lvl="0" indent="-174625" algn="ctr" defTabSz="914400" rtl="0" eaLnBrk="1" fontAlgn="base" latinLnBrk="0" hangingPunct="1">
                        <a:lnSpc>
                          <a:spcPct val="110000"/>
                        </a:lnSpc>
                        <a:spcBef>
                          <a:spcPct val="20000"/>
                        </a:spcBef>
                        <a:spcAft>
                          <a:spcPct val="20000"/>
                        </a:spcAft>
                        <a:buClrTx/>
                        <a:buSzTx/>
                        <a:buFontTx/>
                        <a:buNone/>
                        <a:tabLst/>
                      </a:pPr>
                      <a:r>
                        <a:rPr kumimoji="0" lang="el-GR" altLang="el-GR" sz="1400" u="none" strike="noStrike" cap="none" normalizeH="0" baseline="0" smtClean="0">
                          <a:ln>
                            <a:noFill/>
                          </a:ln>
                          <a:effectLst/>
                          <a:latin typeface="+mn-lt"/>
                        </a:rPr>
                        <a:t>40 – 60%</a:t>
                      </a:r>
                      <a:endParaRPr kumimoji="0" lang="el-GR" altLang="el-GR" sz="1400" b="0" i="0" u="none" strike="noStrike" cap="none" normalizeH="0" baseline="0" smtClean="0">
                        <a:ln>
                          <a:noFill/>
                        </a:ln>
                        <a:solidFill>
                          <a:schemeClr val="tx1"/>
                        </a:solidFill>
                        <a:effectLst/>
                        <a:latin typeface="+mn-lt"/>
                      </a:endParaRPr>
                    </a:p>
                  </a:txBody>
                  <a:tcPr marL="91439" marR="91439" marT="45697" marB="45697" anchor="ctr" horzOverflow="overflow">
                    <a:lnL w="12700" cap="flat" cmpd="sng" algn="ctr">
                      <a:solidFill>
                        <a:schemeClr val="accent1"/>
                      </a:solidFill>
                      <a:prstDash val="solid"/>
                      <a:round/>
                      <a:headEnd type="none" w="med" len="med"/>
                      <a:tailEnd type="none" w="med" len="med"/>
                    </a:lnL>
                  </a:tcPr>
                </a:tc>
              </a:tr>
              <a:tr h="1030106">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ctr" defTabSz="914400" rtl="0" eaLnBrk="1" fontAlgn="base" latinLnBrk="0" hangingPunct="1">
                        <a:lnSpc>
                          <a:spcPct val="110000"/>
                        </a:lnSpc>
                        <a:spcBef>
                          <a:spcPct val="20000"/>
                        </a:spcBef>
                        <a:spcAft>
                          <a:spcPct val="20000"/>
                        </a:spcAft>
                        <a:buClrTx/>
                        <a:buSzTx/>
                        <a:buFontTx/>
                        <a:buNone/>
                        <a:tabLst/>
                      </a:pPr>
                      <a:r>
                        <a:rPr kumimoji="0" lang="el-GR" altLang="el-GR" sz="1400" b="1" u="none" strike="noStrike" cap="none" normalizeH="0" baseline="0" dirty="0" smtClean="0">
                          <a:ln>
                            <a:noFill/>
                          </a:ln>
                          <a:effectLst/>
                          <a:latin typeface="+mn-lt"/>
                        </a:rPr>
                        <a:t>5</a:t>
                      </a:r>
                      <a:endParaRPr kumimoji="0" lang="el-GR" altLang="el-GR" sz="1400" b="1" i="0" u="none" strike="noStrike" cap="none" normalizeH="0" baseline="0" dirty="0" smtClean="0">
                        <a:ln>
                          <a:noFill/>
                        </a:ln>
                        <a:solidFill>
                          <a:schemeClr val="tx1"/>
                        </a:solidFill>
                        <a:effectLst/>
                        <a:latin typeface="+mn-lt"/>
                      </a:endParaRPr>
                    </a:p>
                  </a:txBody>
                  <a:tcPr marL="91439" marR="91439" marT="45697" marB="45697" anchor="ctr" horzOverflow="overflow">
                    <a:lnR w="12700" cap="flat" cmpd="sng" algn="ctr">
                      <a:solidFill>
                        <a:schemeClr val="accent1"/>
                      </a:solidFill>
                      <a:prstDash val="solid"/>
                      <a:round/>
                      <a:headEnd type="none" w="med" len="med"/>
                      <a:tailEnd type="none" w="med" len="med"/>
                    </a:lnR>
                  </a:tcPr>
                </a:tc>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l" defTabSz="914400" rtl="0" eaLnBrk="1" fontAlgn="base" latinLnBrk="0" hangingPunct="1">
                        <a:lnSpc>
                          <a:spcPct val="110000"/>
                        </a:lnSpc>
                        <a:spcBef>
                          <a:spcPct val="20000"/>
                        </a:spcBef>
                        <a:spcAft>
                          <a:spcPct val="20000"/>
                        </a:spcAft>
                        <a:buClrTx/>
                        <a:buSzTx/>
                        <a:buFontTx/>
                        <a:buNone/>
                        <a:tabLst/>
                      </a:pPr>
                      <a:r>
                        <a:rPr kumimoji="0" lang="el-GR" altLang="el-GR" sz="1400" u="none" strike="noStrike" cap="none" normalizeH="0" baseline="0" dirty="0" smtClean="0">
                          <a:ln>
                            <a:noFill/>
                          </a:ln>
                          <a:effectLst/>
                          <a:latin typeface="+mn-lt"/>
                        </a:rPr>
                        <a:t>Επί του παρόντος ικανότητα κάλυψης χρηματοοικονομικών υποχρεώσεων - Αρνητικές  εσωτερικές ή εξωτερικές συνθηκών είναι </a:t>
                      </a:r>
                      <a:r>
                        <a:rPr kumimoji="0" lang="el-GR" altLang="el-GR" sz="1400" u="sng" strike="noStrike" cap="none" normalizeH="0" baseline="0" dirty="0" smtClean="0">
                          <a:ln>
                            <a:noFill/>
                          </a:ln>
                          <a:effectLst/>
                          <a:latin typeface="+mn-lt"/>
                        </a:rPr>
                        <a:t>πιθανό</a:t>
                      </a:r>
                      <a:r>
                        <a:rPr kumimoji="0" lang="el-GR" altLang="el-GR" sz="1400" u="none" strike="noStrike" cap="none" normalizeH="0" baseline="0" dirty="0" smtClean="0">
                          <a:ln>
                            <a:noFill/>
                          </a:ln>
                          <a:effectLst/>
                          <a:latin typeface="+mn-lt"/>
                        </a:rPr>
                        <a:t> να οδηγήσουν σε αδυναμία κάλυψης υποχρεώσεων</a:t>
                      </a:r>
                      <a:endParaRPr kumimoji="0" lang="en-GB" altLang="el-GR" sz="1400" b="0" i="0" u="none" strike="noStrike" cap="none" normalizeH="0" baseline="0" dirty="0" smtClean="0">
                        <a:ln>
                          <a:noFill/>
                        </a:ln>
                        <a:solidFill>
                          <a:schemeClr val="tx1"/>
                        </a:solidFill>
                        <a:effectLst/>
                        <a:latin typeface="+mn-lt"/>
                      </a:endParaRPr>
                    </a:p>
                  </a:txBody>
                  <a:tcPr marL="91439" marR="91439" marT="45697" marB="45697"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lvl1pPr marL="174625" indent="-174625"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44132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l" defTabSz="914400" rtl="0" eaLnBrk="1" fontAlgn="base" latinLnBrk="0" hangingPunct="1">
                        <a:lnSpc>
                          <a:spcPct val="110000"/>
                        </a:lnSpc>
                        <a:spcBef>
                          <a:spcPct val="20000"/>
                        </a:spcBef>
                        <a:spcAft>
                          <a:spcPct val="20000"/>
                        </a:spcAft>
                        <a:buClrTx/>
                        <a:buSzTx/>
                        <a:buFontTx/>
                        <a:buNone/>
                        <a:tabLst/>
                      </a:pPr>
                      <a:r>
                        <a:rPr kumimoji="0" lang="el-GR" altLang="el-GR" sz="1400" u="none" strike="noStrike" cap="none" normalizeH="0" baseline="0" dirty="0" smtClean="0">
                          <a:ln>
                            <a:noFill/>
                          </a:ln>
                          <a:effectLst/>
                          <a:latin typeface="+mn-lt"/>
                        </a:rPr>
                        <a:t>Έγκριση δανείου εάν υπάρχει ικανός βαθμός εξασφαλίσεων</a:t>
                      </a:r>
                      <a:endParaRPr kumimoji="0" lang="el-GR" altLang="el-GR" sz="1400" b="0" i="0" u="none" strike="noStrike" cap="none" normalizeH="0" baseline="0" dirty="0" smtClean="0">
                        <a:ln>
                          <a:noFill/>
                        </a:ln>
                        <a:solidFill>
                          <a:schemeClr val="tx1"/>
                        </a:solidFill>
                        <a:effectLst/>
                        <a:latin typeface="+mn-lt"/>
                      </a:endParaRPr>
                    </a:p>
                  </a:txBody>
                  <a:tcPr marL="91439" marR="91439" marT="45697" marB="45697"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lvl1pPr marL="174625" indent="-174625"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174625" marR="0" lvl="0" indent="-174625" algn="ctr" defTabSz="914400" rtl="0" eaLnBrk="1" fontAlgn="base" latinLnBrk="0" hangingPunct="1">
                        <a:lnSpc>
                          <a:spcPct val="110000"/>
                        </a:lnSpc>
                        <a:spcBef>
                          <a:spcPct val="20000"/>
                        </a:spcBef>
                        <a:spcAft>
                          <a:spcPct val="20000"/>
                        </a:spcAft>
                        <a:buClrTx/>
                        <a:buSzTx/>
                        <a:buFontTx/>
                        <a:buNone/>
                        <a:tabLst/>
                      </a:pPr>
                      <a:r>
                        <a:rPr kumimoji="0" lang="el-GR" altLang="el-GR" sz="1400" u="none" strike="noStrike" cap="none" normalizeH="0" baseline="0" dirty="0" smtClean="0">
                          <a:ln>
                            <a:noFill/>
                          </a:ln>
                          <a:effectLst/>
                          <a:latin typeface="+mn-lt"/>
                        </a:rPr>
                        <a:t>60 – 100%</a:t>
                      </a:r>
                      <a:endParaRPr kumimoji="0" lang="el-GR" altLang="el-GR" sz="1400" b="0" i="0" u="none" strike="noStrike" cap="none" normalizeH="0" baseline="0" dirty="0" smtClean="0">
                        <a:ln>
                          <a:noFill/>
                        </a:ln>
                        <a:solidFill>
                          <a:schemeClr val="tx1"/>
                        </a:solidFill>
                        <a:effectLst/>
                        <a:latin typeface="+mn-lt"/>
                      </a:endParaRPr>
                    </a:p>
                  </a:txBody>
                  <a:tcPr marL="91439" marR="91439" marT="45697" marB="45697" anchor="ctr" horzOverflow="overflow">
                    <a:lnL w="12700" cap="flat" cmpd="sng" algn="ctr">
                      <a:solidFill>
                        <a:schemeClr val="accent1"/>
                      </a:solidFill>
                      <a:prstDash val="solid"/>
                      <a:round/>
                      <a:headEnd type="none" w="med" len="med"/>
                      <a:tailEnd type="none" w="med" len="med"/>
                    </a:lnL>
                  </a:tcPr>
                </a:tc>
              </a:tr>
            </a:tbl>
          </a:graphicData>
        </a:graphic>
      </p:graphicFrame>
      <p:sp>
        <p:nvSpPr>
          <p:cNvPr id="5" name="Rectangle 9"/>
          <p:cNvSpPr txBox="1">
            <a:spLocks noChangeArrowheads="1"/>
          </p:cNvSpPr>
          <p:nvPr/>
        </p:nvSpPr>
        <p:spPr bwMode="auto">
          <a:xfrm>
            <a:off x="481013" y="115888"/>
            <a:ext cx="86487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lgn="l" rtl="0" eaLnBrk="0" fontAlgn="base" hangingPunct="0">
              <a:spcBef>
                <a:spcPct val="0"/>
              </a:spcBef>
              <a:spcAft>
                <a:spcPct val="0"/>
              </a:spcAft>
              <a:defRPr sz="1600" b="1">
                <a:solidFill>
                  <a:schemeClr val="tx1"/>
                </a:solidFill>
                <a:latin typeface="+mj-lt"/>
                <a:ea typeface="+mj-ea"/>
                <a:cs typeface="+mj-cs"/>
              </a:defRPr>
            </a:lvl1pPr>
            <a:lvl2pPr algn="l" rtl="0" eaLnBrk="0" fontAlgn="base" hangingPunct="0">
              <a:spcBef>
                <a:spcPct val="0"/>
              </a:spcBef>
              <a:spcAft>
                <a:spcPct val="0"/>
              </a:spcAft>
              <a:defRPr sz="1600" b="1">
                <a:solidFill>
                  <a:schemeClr val="tx1"/>
                </a:solidFill>
                <a:latin typeface="Arial" charset="0"/>
                <a:ea typeface="ＭＳ Ｐゴシック" charset="-128"/>
              </a:defRPr>
            </a:lvl2pPr>
            <a:lvl3pPr algn="l" rtl="0" eaLnBrk="0" fontAlgn="base" hangingPunct="0">
              <a:spcBef>
                <a:spcPct val="0"/>
              </a:spcBef>
              <a:spcAft>
                <a:spcPct val="0"/>
              </a:spcAft>
              <a:defRPr sz="1600" b="1">
                <a:solidFill>
                  <a:schemeClr val="tx1"/>
                </a:solidFill>
                <a:latin typeface="Arial" charset="0"/>
                <a:ea typeface="ＭＳ Ｐゴシック" charset="-128"/>
              </a:defRPr>
            </a:lvl3pPr>
            <a:lvl4pPr algn="l" rtl="0" eaLnBrk="0" fontAlgn="base" hangingPunct="0">
              <a:spcBef>
                <a:spcPct val="0"/>
              </a:spcBef>
              <a:spcAft>
                <a:spcPct val="0"/>
              </a:spcAft>
              <a:defRPr sz="1600" b="1">
                <a:solidFill>
                  <a:schemeClr val="tx1"/>
                </a:solidFill>
                <a:latin typeface="Arial" charset="0"/>
                <a:ea typeface="ＭＳ Ｐゴシック" charset="-128"/>
              </a:defRPr>
            </a:lvl4pPr>
            <a:lvl5pPr algn="l" rtl="0" eaLnBrk="0" fontAlgn="base" hangingPunct="0">
              <a:spcBef>
                <a:spcPct val="0"/>
              </a:spcBef>
              <a:spcAft>
                <a:spcPct val="0"/>
              </a:spcAft>
              <a:defRPr sz="1600" b="1">
                <a:solidFill>
                  <a:schemeClr val="tx1"/>
                </a:solidFill>
                <a:latin typeface="Arial" charset="0"/>
                <a:ea typeface="ＭＳ Ｐゴシック" charset="-128"/>
              </a:defRPr>
            </a:lvl5pPr>
            <a:lvl6pPr marL="457200" algn="l" rtl="0" eaLnBrk="0" fontAlgn="base" hangingPunct="0">
              <a:spcBef>
                <a:spcPct val="0"/>
              </a:spcBef>
              <a:spcAft>
                <a:spcPct val="0"/>
              </a:spcAft>
              <a:defRPr sz="1600" b="1">
                <a:solidFill>
                  <a:schemeClr val="tx1"/>
                </a:solidFill>
                <a:latin typeface="Arial" charset="0"/>
                <a:ea typeface="ＭＳ Ｐゴシック" charset="-128"/>
              </a:defRPr>
            </a:lvl6pPr>
            <a:lvl7pPr marL="914400" algn="l" rtl="0" eaLnBrk="0" fontAlgn="base" hangingPunct="0">
              <a:spcBef>
                <a:spcPct val="0"/>
              </a:spcBef>
              <a:spcAft>
                <a:spcPct val="0"/>
              </a:spcAft>
              <a:defRPr sz="1600" b="1">
                <a:solidFill>
                  <a:schemeClr val="tx1"/>
                </a:solidFill>
                <a:latin typeface="Arial" charset="0"/>
                <a:ea typeface="ＭＳ Ｐゴシック" charset="-128"/>
              </a:defRPr>
            </a:lvl7pPr>
            <a:lvl8pPr marL="1371600" algn="l" rtl="0" eaLnBrk="0" fontAlgn="base" hangingPunct="0">
              <a:spcBef>
                <a:spcPct val="0"/>
              </a:spcBef>
              <a:spcAft>
                <a:spcPct val="0"/>
              </a:spcAft>
              <a:defRPr sz="1600" b="1">
                <a:solidFill>
                  <a:schemeClr val="tx1"/>
                </a:solidFill>
                <a:latin typeface="Arial" charset="0"/>
                <a:ea typeface="ＭＳ Ｐゴシック" charset="-128"/>
              </a:defRPr>
            </a:lvl8pPr>
            <a:lvl9pPr marL="1828800" algn="l" rtl="0" eaLnBrk="0" fontAlgn="base" hangingPunct="0">
              <a:spcBef>
                <a:spcPct val="0"/>
              </a:spcBef>
              <a:spcAft>
                <a:spcPct val="0"/>
              </a:spcAft>
              <a:defRPr sz="1600" b="1">
                <a:solidFill>
                  <a:schemeClr val="tx1"/>
                </a:solidFill>
                <a:latin typeface="Arial" charset="0"/>
                <a:ea typeface="ＭＳ Ｐゴシック" charset="-128"/>
              </a:defRPr>
            </a:lvl9pPr>
          </a:lstStyle>
          <a:p>
            <a:pPr>
              <a:tabLst>
                <a:tab pos="3586163" algn="l"/>
              </a:tabLst>
              <a:defRPr/>
            </a:pPr>
            <a:r>
              <a:rPr lang="el-GR" kern="0" dirty="0" smtClean="0">
                <a:solidFill>
                  <a:srgbClr val="000000"/>
                </a:solidFill>
              </a:rPr>
              <a:t>Είδη χρηματοδότησης</a:t>
            </a:r>
            <a:br>
              <a:rPr lang="el-GR" kern="0" dirty="0" smtClean="0">
                <a:solidFill>
                  <a:srgbClr val="000000"/>
                </a:solidFill>
              </a:rPr>
            </a:br>
            <a:r>
              <a:rPr lang="en-US" b="0" kern="0" dirty="0">
                <a:solidFill>
                  <a:srgbClr val="000000"/>
                </a:solidFill>
              </a:rPr>
              <a:t>6</a:t>
            </a:r>
            <a:r>
              <a:rPr lang="el-GR" b="0" kern="0" dirty="0" smtClean="0">
                <a:solidFill>
                  <a:srgbClr val="000000"/>
                </a:solidFill>
              </a:rPr>
              <a:t>. Δανεισμός - Τραπεζικός Δανεισμός</a:t>
            </a:r>
            <a:br>
              <a:rPr lang="el-GR" b="0" kern="0" dirty="0" smtClean="0">
                <a:solidFill>
                  <a:srgbClr val="000000"/>
                </a:solidFill>
              </a:rPr>
            </a:br>
            <a:r>
              <a:rPr lang="en-US" b="0" kern="0" dirty="0" smtClean="0">
                <a:solidFill>
                  <a:srgbClr val="000000"/>
                </a:solidFill>
              </a:rPr>
              <a:t>v</a:t>
            </a:r>
            <a:r>
              <a:rPr lang="en-US" b="0" kern="0" dirty="0">
                <a:solidFill>
                  <a:srgbClr val="000000"/>
                </a:solidFill>
              </a:rPr>
              <a:t>i</a:t>
            </a:r>
            <a:r>
              <a:rPr lang="en-US" b="0" kern="0" dirty="0" smtClean="0">
                <a:solidFill>
                  <a:srgbClr val="000000"/>
                </a:solidFill>
              </a:rPr>
              <a:t>. </a:t>
            </a:r>
            <a:r>
              <a:rPr lang="el-GR" b="0" kern="0" dirty="0" smtClean="0">
                <a:solidFill>
                  <a:srgbClr val="000000"/>
                </a:solidFill>
              </a:rPr>
              <a:t>Κριτήρια</a:t>
            </a:r>
            <a:r>
              <a:rPr lang="en-US" b="0" kern="0" dirty="0" smtClean="0">
                <a:solidFill>
                  <a:srgbClr val="000000"/>
                </a:solidFill>
              </a:rPr>
              <a:t> </a:t>
            </a:r>
            <a:r>
              <a:rPr lang="el-GR" sz="1400" b="0" kern="0" dirty="0" smtClean="0">
                <a:solidFill>
                  <a:srgbClr val="000000"/>
                </a:solidFill>
              </a:rPr>
              <a:t>αξιολόγησης </a:t>
            </a:r>
            <a:r>
              <a:rPr lang="el-GR" sz="1400" b="0" kern="0" dirty="0">
                <a:solidFill>
                  <a:srgbClr val="000000"/>
                </a:solidFill>
              </a:rPr>
              <a:t>αιτήματος χρηματοδότησης - Διαβάθμιση Πιστοληπτικής Ικανότητας  </a:t>
            </a:r>
          </a:p>
        </p:txBody>
      </p:sp>
      <p:grpSp>
        <p:nvGrpSpPr>
          <p:cNvPr id="6" name="Group 15"/>
          <p:cNvGrpSpPr>
            <a:grpSpLocks/>
          </p:cNvGrpSpPr>
          <p:nvPr/>
        </p:nvGrpSpPr>
        <p:grpSpPr bwMode="auto">
          <a:xfrm>
            <a:off x="6980238" y="125388"/>
            <a:ext cx="2678112" cy="495300"/>
            <a:chOff x="488950" y="722313"/>
            <a:chExt cx="8856538" cy="495300"/>
          </a:xfrm>
        </p:grpSpPr>
        <p:sp>
          <p:nvSpPr>
            <p:cNvPr id="7"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8"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02"/>
          <p:cNvGraphicFramePr>
            <a:graphicFrameLocks noGrp="1"/>
          </p:cNvGraphicFramePr>
          <p:nvPr/>
        </p:nvGraphicFramePr>
        <p:xfrm>
          <a:off x="415925" y="1268413"/>
          <a:ext cx="9001125" cy="4270377"/>
        </p:xfrm>
        <a:graphic>
          <a:graphicData uri="http://schemas.openxmlformats.org/drawingml/2006/table">
            <a:tbl>
              <a:tblPr>
                <a:tableStyleId>{B301B821-A1FF-4177-AEE7-76D212191A09}</a:tableStyleId>
              </a:tblPr>
              <a:tblGrid>
                <a:gridCol w="1080691"/>
                <a:gridCol w="6192218"/>
                <a:gridCol w="1728216"/>
              </a:tblGrid>
              <a:tr h="795552">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ctr" defTabSz="914400" rtl="0" eaLnBrk="1" fontAlgn="base" latinLnBrk="0" hangingPunct="1">
                        <a:lnSpc>
                          <a:spcPct val="110000"/>
                        </a:lnSpc>
                        <a:spcBef>
                          <a:spcPct val="20000"/>
                        </a:spcBef>
                        <a:spcAft>
                          <a:spcPct val="20000"/>
                        </a:spcAft>
                        <a:buClrTx/>
                        <a:buSzTx/>
                        <a:buFontTx/>
                        <a:buNone/>
                        <a:tabLst/>
                      </a:pPr>
                      <a:r>
                        <a:rPr kumimoji="0" lang="el-GR" altLang="el-GR" sz="1400" b="1" u="none" strike="noStrike" cap="none" normalizeH="0" baseline="0" dirty="0" smtClean="0">
                          <a:ln>
                            <a:noFill/>
                          </a:ln>
                          <a:solidFill>
                            <a:schemeClr val="bg1"/>
                          </a:solidFill>
                          <a:effectLst/>
                          <a:latin typeface="+mn-lt"/>
                        </a:rPr>
                        <a:t>Ενδεικτική Κατάταξη</a:t>
                      </a:r>
                    </a:p>
                  </a:txBody>
                  <a:tcPr marL="91441" marR="91441" marT="45721" marB="45721" anchor="ctr" anchorCtr="1" horzOverflow="overflow">
                    <a:solidFill>
                      <a:schemeClr val="accent1"/>
                    </a:solidFill>
                  </a:tcPr>
                </a:tc>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ctr" defTabSz="914400" rtl="0" eaLnBrk="1" fontAlgn="base" latinLnBrk="0" hangingPunct="1">
                        <a:lnSpc>
                          <a:spcPct val="110000"/>
                        </a:lnSpc>
                        <a:spcBef>
                          <a:spcPct val="20000"/>
                        </a:spcBef>
                        <a:spcAft>
                          <a:spcPct val="20000"/>
                        </a:spcAft>
                        <a:buClrTx/>
                        <a:buSzTx/>
                        <a:buFontTx/>
                        <a:buNone/>
                        <a:tabLst/>
                      </a:pPr>
                      <a:r>
                        <a:rPr kumimoji="0" lang="el-GR" altLang="el-GR" sz="1400" b="1" u="none" strike="noStrike" cap="none" normalizeH="0" baseline="0" dirty="0" smtClean="0">
                          <a:ln>
                            <a:noFill/>
                          </a:ln>
                          <a:solidFill>
                            <a:schemeClr val="bg1"/>
                          </a:solidFill>
                          <a:effectLst/>
                          <a:latin typeface="+mn-lt"/>
                        </a:rPr>
                        <a:t>Περιγραφή</a:t>
                      </a:r>
                      <a:endParaRPr kumimoji="0" lang="el-GR" altLang="el-GR" sz="1400" b="1" i="0" u="none" strike="noStrike" cap="none" normalizeH="0" baseline="0" dirty="0" smtClean="0">
                        <a:ln>
                          <a:noFill/>
                        </a:ln>
                        <a:solidFill>
                          <a:schemeClr val="bg1"/>
                        </a:solidFill>
                        <a:effectLst/>
                        <a:latin typeface="+mn-lt"/>
                      </a:endParaRPr>
                    </a:p>
                  </a:txBody>
                  <a:tcPr marL="91441" marR="91441" marT="45721" marB="45721" anchor="ctr" anchorCtr="1" horzOverflow="overflow">
                    <a:solidFill>
                      <a:schemeClr val="accent1"/>
                    </a:solidFill>
                  </a:tcPr>
                </a:tc>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ctr" defTabSz="914400" rtl="0" eaLnBrk="1" fontAlgn="base" latinLnBrk="0" hangingPunct="1">
                        <a:lnSpc>
                          <a:spcPct val="110000"/>
                        </a:lnSpc>
                        <a:spcBef>
                          <a:spcPct val="20000"/>
                        </a:spcBef>
                        <a:spcAft>
                          <a:spcPct val="20000"/>
                        </a:spcAft>
                        <a:buClrTx/>
                        <a:buSzTx/>
                        <a:buFontTx/>
                        <a:buNone/>
                        <a:tabLst/>
                      </a:pPr>
                      <a:r>
                        <a:rPr kumimoji="0" lang="el-GR" altLang="el-GR" sz="1400" b="1" u="none" strike="noStrike" cap="none" normalizeH="0" baseline="0" dirty="0" smtClean="0">
                          <a:ln>
                            <a:noFill/>
                          </a:ln>
                          <a:solidFill>
                            <a:schemeClr val="bg1"/>
                          </a:solidFill>
                          <a:effectLst/>
                          <a:latin typeface="+mn-lt"/>
                        </a:rPr>
                        <a:t>Ενέργεια για</a:t>
                      </a:r>
                      <a:br>
                        <a:rPr kumimoji="0" lang="el-GR" altLang="el-GR" sz="1400" b="1" u="none" strike="noStrike" cap="none" normalizeH="0" baseline="0" dirty="0" smtClean="0">
                          <a:ln>
                            <a:noFill/>
                          </a:ln>
                          <a:solidFill>
                            <a:schemeClr val="bg1"/>
                          </a:solidFill>
                          <a:effectLst/>
                          <a:latin typeface="+mn-lt"/>
                        </a:rPr>
                      </a:br>
                      <a:r>
                        <a:rPr kumimoji="0" lang="el-GR" altLang="el-GR" sz="1400" b="1" u="none" strike="noStrike" cap="none" normalizeH="0" baseline="0" dirty="0" smtClean="0">
                          <a:ln>
                            <a:noFill/>
                          </a:ln>
                          <a:solidFill>
                            <a:schemeClr val="bg1"/>
                          </a:solidFill>
                          <a:effectLst/>
                          <a:latin typeface="+mn-lt"/>
                        </a:rPr>
                        <a:t>αιτήματα χορήγησης</a:t>
                      </a:r>
                      <a:endParaRPr kumimoji="0" lang="el-GR" altLang="el-GR" sz="1400" b="1" i="0" u="none" strike="noStrike" cap="none" normalizeH="0" baseline="0" dirty="0" smtClean="0">
                        <a:ln>
                          <a:noFill/>
                        </a:ln>
                        <a:solidFill>
                          <a:schemeClr val="bg1"/>
                        </a:solidFill>
                        <a:effectLst/>
                        <a:latin typeface="+mn-lt"/>
                      </a:endParaRPr>
                    </a:p>
                  </a:txBody>
                  <a:tcPr marL="91441" marR="91441" marT="45721" marB="45721" anchor="ctr" anchorCtr="1" horzOverflow="overflow">
                    <a:lnB w="12700" cap="flat" cmpd="sng" algn="ctr">
                      <a:solidFill>
                        <a:schemeClr val="tx1"/>
                      </a:solidFill>
                      <a:prstDash val="solid"/>
                      <a:round/>
                      <a:headEnd type="none" w="med" len="med"/>
                      <a:tailEnd type="none" w="med" len="med"/>
                    </a:lnB>
                    <a:solidFill>
                      <a:schemeClr val="accent1"/>
                    </a:solidFill>
                  </a:tcPr>
                </a:tc>
              </a:tr>
              <a:tr h="795552">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ctr" defTabSz="914400" rtl="0" eaLnBrk="1" fontAlgn="base" latinLnBrk="0" hangingPunct="1">
                        <a:lnSpc>
                          <a:spcPct val="110000"/>
                        </a:lnSpc>
                        <a:spcBef>
                          <a:spcPct val="20000"/>
                        </a:spcBef>
                        <a:spcAft>
                          <a:spcPct val="20000"/>
                        </a:spcAft>
                        <a:buClrTx/>
                        <a:buSzTx/>
                        <a:buFontTx/>
                        <a:buNone/>
                        <a:tabLst/>
                      </a:pPr>
                      <a:r>
                        <a:rPr kumimoji="0" lang="el-GR" altLang="el-GR" sz="1400" b="1" u="none" strike="noStrike" cap="none" normalizeH="0" baseline="0" dirty="0" smtClean="0">
                          <a:ln>
                            <a:noFill/>
                          </a:ln>
                          <a:effectLst/>
                          <a:latin typeface="+mn-lt"/>
                        </a:rPr>
                        <a:t>6</a:t>
                      </a:r>
                      <a:endParaRPr kumimoji="0" lang="el-GR" altLang="el-GR" sz="1400" b="1" i="0" u="none" strike="noStrike" cap="none" normalizeH="0" baseline="0" dirty="0" smtClean="0">
                        <a:ln>
                          <a:noFill/>
                        </a:ln>
                        <a:solidFill>
                          <a:schemeClr val="tx1"/>
                        </a:solidFill>
                        <a:effectLst/>
                        <a:latin typeface="+mn-lt"/>
                      </a:endParaRPr>
                    </a:p>
                  </a:txBody>
                  <a:tcPr marL="91441" marR="91441" marT="45721" marB="45721" anchor="ctr" horzOverflow="overflow">
                    <a:lnR w="12700" cap="flat" cmpd="sng" algn="ctr">
                      <a:solidFill>
                        <a:schemeClr val="accent1"/>
                      </a:solidFill>
                      <a:prstDash val="solid"/>
                      <a:round/>
                      <a:headEnd type="none" w="med" len="med"/>
                      <a:tailEnd type="none" w="med" len="med"/>
                    </a:lnR>
                  </a:tcPr>
                </a:tc>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l" defTabSz="914400" rtl="0" eaLnBrk="1" fontAlgn="base" latinLnBrk="0" hangingPunct="1">
                        <a:lnSpc>
                          <a:spcPct val="110000"/>
                        </a:lnSpc>
                        <a:spcBef>
                          <a:spcPct val="20000"/>
                        </a:spcBef>
                        <a:spcAft>
                          <a:spcPct val="20000"/>
                        </a:spcAft>
                        <a:buClrTx/>
                        <a:buSzTx/>
                        <a:buFontTx/>
                        <a:buNone/>
                        <a:tabLst/>
                      </a:pPr>
                      <a:r>
                        <a:rPr kumimoji="0" lang="el-GR" altLang="el-GR" sz="1400" u="none" strike="noStrike" cap="none" normalizeH="0" baseline="0" dirty="0" smtClean="0">
                          <a:ln>
                            <a:noFill/>
                          </a:ln>
                          <a:effectLst/>
                          <a:latin typeface="+mn-lt"/>
                        </a:rPr>
                        <a:t>Αβεβαιότητα στην μελλοντική  ικανότητα κάλυψης χρηματοοικονομικών υποχρεώσεων  – Σημαντική έκθεση σε αρνητικές εσωτερικές ή εξωτερικές συνθήκες</a:t>
                      </a:r>
                      <a:endParaRPr kumimoji="0" lang="en-GB" altLang="el-GR" sz="1400" b="1" i="0" u="none" strike="noStrike" cap="none" normalizeH="0" baseline="0" dirty="0" smtClean="0">
                        <a:ln>
                          <a:noFill/>
                        </a:ln>
                        <a:solidFill>
                          <a:schemeClr val="tx1"/>
                        </a:solidFill>
                        <a:effectLst/>
                        <a:latin typeface="+mn-lt"/>
                      </a:endParaRPr>
                    </a:p>
                  </a:txBody>
                  <a:tcPr marL="91441" marR="91441" marT="45721" marB="45721"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rowSpan="5">
                  <a:txBody>
                    <a:bodyPr/>
                    <a:lstStyle>
                      <a:lvl1pPr marL="174625" indent="-174625"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44132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l" defTabSz="914400" rtl="0" eaLnBrk="1" fontAlgn="base" latinLnBrk="0" hangingPunct="1">
                        <a:lnSpc>
                          <a:spcPct val="110000"/>
                        </a:lnSpc>
                        <a:spcBef>
                          <a:spcPct val="20000"/>
                        </a:spcBef>
                        <a:spcAft>
                          <a:spcPct val="20000"/>
                        </a:spcAft>
                        <a:buClrTx/>
                        <a:buSzTx/>
                        <a:buFontTx/>
                        <a:buNone/>
                        <a:tabLst/>
                      </a:pPr>
                      <a:r>
                        <a:rPr kumimoji="0" lang="el-GR" altLang="el-GR" sz="1400" u="none" strike="noStrike" cap="none" normalizeH="0" baseline="0" dirty="0" smtClean="0">
                          <a:ln>
                            <a:noFill/>
                          </a:ln>
                          <a:effectLst/>
                          <a:latin typeface="+mn-lt"/>
                        </a:rPr>
                        <a:t>Απόρριψη δανείου</a:t>
                      </a:r>
                      <a:endParaRPr kumimoji="0" lang="el-GR" altLang="el-GR" sz="1400" b="0" i="0" u="none" strike="noStrike" cap="none" normalizeH="0" baseline="0" dirty="0" smtClean="0">
                        <a:ln>
                          <a:noFill/>
                        </a:ln>
                        <a:solidFill>
                          <a:schemeClr val="tx1"/>
                        </a:solidFill>
                        <a:effectLst/>
                        <a:latin typeface="+mn-lt"/>
                      </a:endParaRPr>
                    </a:p>
                  </a:txBody>
                  <a:tcPr marL="91441" marR="91441" marT="45721" marB="45721"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5552">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ctr" defTabSz="914400" rtl="0" eaLnBrk="1" fontAlgn="base" latinLnBrk="0" hangingPunct="1">
                        <a:lnSpc>
                          <a:spcPct val="110000"/>
                        </a:lnSpc>
                        <a:spcBef>
                          <a:spcPct val="20000"/>
                        </a:spcBef>
                        <a:spcAft>
                          <a:spcPct val="20000"/>
                        </a:spcAft>
                        <a:buClrTx/>
                        <a:buSzTx/>
                        <a:buFontTx/>
                        <a:buNone/>
                        <a:tabLst/>
                      </a:pPr>
                      <a:r>
                        <a:rPr kumimoji="0" lang="el-GR" altLang="el-GR" sz="1400" b="1" u="none" strike="noStrike" cap="none" normalizeH="0" baseline="0" dirty="0" smtClean="0">
                          <a:ln>
                            <a:noFill/>
                          </a:ln>
                          <a:effectLst/>
                          <a:latin typeface="+mn-lt"/>
                        </a:rPr>
                        <a:t>7</a:t>
                      </a:r>
                      <a:endParaRPr kumimoji="0" lang="el-GR" altLang="el-GR" sz="1400" b="1" i="0" u="none" strike="noStrike" cap="none" normalizeH="0" baseline="0" dirty="0" smtClean="0">
                        <a:ln>
                          <a:noFill/>
                        </a:ln>
                        <a:solidFill>
                          <a:schemeClr val="tx1"/>
                        </a:solidFill>
                        <a:effectLst/>
                        <a:latin typeface="+mn-lt"/>
                      </a:endParaRPr>
                    </a:p>
                  </a:txBody>
                  <a:tcPr marL="91441" marR="91441" marT="45721" marB="45721" anchor="ctr" horzOverflow="overflow">
                    <a:lnR w="12700" cap="flat" cmpd="sng" algn="ctr">
                      <a:solidFill>
                        <a:schemeClr val="accent1"/>
                      </a:solidFill>
                      <a:prstDash val="solid"/>
                      <a:round/>
                      <a:headEnd type="none" w="med" len="med"/>
                      <a:tailEnd type="none" w="med" len="med"/>
                    </a:lnR>
                  </a:tcPr>
                </a:tc>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l" defTabSz="914400" rtl="0" eaLnBrk="1" fontAlgn="base" latinLnBrk="0" hangingPunct="1">
                        <a:lnSpc>
                          <a:spcPct val="110000"/>
                        </a:lnSpc>
                        <a:spcBef>
                          <a:spcPct val="20000"/>
                        </a:spcBef>
                        <a:spcAft>
                          <a:spcPct val="20000"/>
                        </a:spcAft>
                        <a:buClrTx/>
                        <a:buSzTx/>
                        <a:buFontTx/>
                        <a:buNone/>
                        <a:tabLst/>
                      </a:pPr>
                      <a:r>
                        <a:rPr kumimoji="0" lang="el-GR" altLang="el-GR" sz="1400" u="none" strike="noStrike" cap="none" normalizeH="0" baseline="0" dirty="0" smtClean="0">
                          <a:ln>
                            <a:noFill/>
                          </a:ln>
                          <a:effectLst/>
                          <a:latin typeface="+mn-lt"/>
                        </a:rPr>
                        <a:t>Σημαντική πιθανότητα αδυναμίας κάλυψης υποχρεώσεων – Η επιχείρηση εξαρτάται από θετικές εσωτερικές και εξωτερικές συνθήκες για την κάλυψη υποχρεώσεων</a:t>
                      </a:r>
                      <a:endParaRPr kumimoji="0" lang="en-GB" altLang="el-GR" sz="1400" b="0" i="0" u="none" strike="noStrike" cap="none" normalizeH="0" baseline="0" dirty="0" smtClean="0">
                        <a:ln>
                          <a:noFill/>
                        </a:ln>
                        <a:solidFill>
                          <a:schemeClr val="tx1"/>
                        </a:solidFill>
                        <a:effectLst/>
                        <a:latin typeface="+mn-lt"/>
                      </a:endParaRPr>
                    </a:p>
                  </a:txBody>
                  <a:tcPr marL="91441" marR="91441" marT="45721" marB="45721"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vMerge="1">
                  <a:txBody>
                    <a:bodyPr/>
                    <a:lstStyle/>
                    <a:p>
                      <a:endParaRPr lang="el-GR"/>
                    </a:p>
                  </a:txBody>
                  <a:tcPr/>
                </a:tc>
              </a:tr>
              <a:tr h="560849">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ctr" defTabSz="914400" rtl="0" eaLnBrk="1" fontAlgn="base" latinLnBrk="0" hangingPunct="1">
                        <a:lnSpc>
                          <a:spcPct val="110000"/>
                        </a:lnSpc>
                        <a:spcBef>
                          <a:spcPct val="20000"/>
                        </a:spcBef>
                        <a:spcAft>
                          <a:spcPct val="20000"/>
                        </a:spcAft>
                        <a:buClrTx/>
                        <a:buSzTx/>
                        <a:buFontTx/>
                        <a:buNone/>
                        <a:tabLst/>
                      </a:pPr>
                      <a:r>
                        <a:rPr kumimoji="0" lang="el-GR" altLang="el-GR" sz="1400" b="1" u="none" strike="noStrike" cap="none" normalizeH="0" baseline="0" dirty="0" smtClean="0">
                          <a:ln>
                            <a:noFill/>
                          </a:ln>
                          <a:effectLst/>
                          <a:latin typeface="+mn-lt"/>
                        </a:rPr>
                        <a:t>8</a:t>
                      </a:r>
                      <a:endParaRPr kumimoji="0" lang="el-GR" altLang="el-GR" sz="1400" b="1" i="0" u="none" strike="noStrike" cap="none" normalizeH="0" baseline="0" dirty="0" smtClean="0">
                        <a:ln>
                          <a:noFill/>
                        </a:ln>
                        <a:solidFill>
                          <a:schemeClr val="tx1"/>
                        </a:solidFill>
                        <a:effectLst/>
                        <a:latin typeface="+mn-lt"/>
                      </a:endParaRPr>
                    </a:p>
                  </a:txBody>
                  <a:tcPr marL="91441" marR="91441" marT="45721" marB="45721" anchor="ctr" horzOverflow="overflow">
                    <a:lnR w="12700" cap="flat" cmpd="sng" algn="ctr">
                      <a:solidFill>
                        <a:schemeClr val="accent1"/>
                      </a:solidFill>
                      <a:prstDash val="solid"/>
                      <a:round/>
                      <a:headEnd type="none" w="med" len="med"/>
                      <a:tailEnd type="none" w="med" len="med"/>
                    </a:lnR>
                  </a:tcPr>
                </a:tc>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l" defTabSz="914400" rtl="0" eaLnBrk="1" fontAlgn="base" latinLnBrk="0" hangingPunct="1">
                        <a:lnSpc>
                          <a:spcPct val="110000"/>
                        </a:lnSpc>
                        <a:spcBef>
                          <a:spcPct val="20000"/>
                        </a:spcBef>
                        <a:spcAft>
                          <a:spcPct val="20000"/>
                        </a:spcAft>
                        <a:buClrTx/>
                        <a:buSzTx/>
                        <a:buFontTx/>
                        <a:buNone/>
                        <a:tabLst/>
                      </a:pPr>
                      <a:r>
                        <a:rPr kumimoji="0" lang="el-GR" altLang="el-GR" sz="1400" u="none" strike="noStrike" cap="none" normalizeH="0" baseline="0" dirty="0" smtClean="0">
                          <a:ln>
                            <a:noFill/>
                          </a:ln>
                          <a:effectLst/>
                          <a:latin typeface="+mn-lt"/>
                        </a:rPr>
                        <a:t>Υψηλή πιθανότητα αδυναμίας κάλυψης υποχρεώσεων - Έλλειψη ικανότητας ή διάθεσης κάλυψης χρηματοοικονομικών υποχρεώσεων</a:t>
                      </a:r>
                      <a:endParaRPr kumimoji="0" lang="en-GB" altLang="el-GR" sz="1400" b="0" i="0" u="none" strike="noStrike" cap="none" normalizeH="0" baseline="0" dirty="0" smtClean="0">
                        <a:ln>
                          <a:noFill/>
                        </a:ln>
                        <a:solidFill>
                          <a:schemeClr val="tx1"/>
                        </a:solidFill>
                        <a:effectLst/>
                        <a:latin typeface="+mn-lt"/>
                      </a:endParaRPr>
                    </a:p>
                  </a:txBody>
                  <a:tcPr marL="91441" marR="91441" marT="45721" marB="45721"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vMerge="1">
                  <a:txBody>
                    <a:bodyPr/>
                    <a:lstStyle/>
                    <a:p>
                      <a:endParaRPr lang="el-GR"/>
                    </a:p>
                  </a:txBody>
                  <a:tcPr/>
                </a:tc>
              </a:tr>
              <a:tr h="762023">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ctr" defTabSz="914400" rtl="0" eaLnBrk="1" fontAlgn="base" latinLnBrk="0" hangingPunct="1">
                        <a:lnSpc>
                          <a:spcPct val="110000"/>
                        </a:lnSpc>
                        <a:spcBef>
                          <a:spcPct val="20000"/>
                        </a:spcBef>
                        <a:spcAft>
                          <a:spcPct val="20000"/>
                        </a:spcAft>
                        <a:buClrTx/>
                        <a:buSzTx/>
                        <a:buFontTx/>
                        <a:buNone/>
                        <a:tabLst/>
                      </a:pPr>
                      <a:r>
                        <a:rPr kumimoji="0" lang="el-GR" altLang="el-GR" sz="1400" b="1" u="none" strike="noStrike" cap="none" normalizeH="0" baseline="0" dirty="0" smtClean="0">
                          <a:ln>
                            <a:noFill/>
                          </a:ln>
                          <a:effectLst/>
                          <a:latin typeface="+mn-lt"/>
                        </a:rPr>
                        <a:t>9</a:t>
                      </a:r>
                      <a:endParaRPr kumimoji="0" lang="el-GR" altLang="el-GR" sz="1400" b="1" i="0" u="none" strike="noStrike" cap="none" normalizeH="0" baseline="0" dirty="0" smtClean="0">
                        <a:ln>
                          <a:noFill/>
                        </a:ln>
                        <a:solidFill>
                          <a:schemeClr val="tx1"/>
                        </a:solidFill>
                        <a:effectLst/>
                        <a:latin typeface="+mn-lt"/>
                      </a:endParaRPr>
                    </a:p>
                  </a:txBody>
                  <a:tcPr marL="91441" marR="91441" marT="45721" marB="45721" anchor="ctr" horzOverflow="overflow">
                    <a:lnR w="12700" cap="flat" cmpd="sng" algn="ctr">
                      <a:solidFill>
                        <a:schemeClr val="accent1"/>
                      </a:solidFill>
                      <a:prstDash val="solid"/>
                      <a:round/>
                      <a:headEnd type="none" w="med" len="med"/>
                      <a:tailEnd type="none" w="med" len="med"/>
                    </a:lnR>
                  </a:tcPr>
                </a:tc>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l" defTabSz="914400" rtl="0" eaLnBrk="1" fontAlgn="base" latinLnBrk="0" hangingPunct="1">
                        <a:lnSpc>
                          <a:spcPct val="110000"/>
                        </a:lnSpc>
                        <a:spcBef>
                          <a:spcPct val="20000"/>
                        </a:spcBef>
                        <a:spcAft>
                          <a:spcPct val="20000"/>
                        </a:spcAft>
                        <a:buClrTx/>
                        <a:buSzTx/>
                        <a:buFontTx/>
                        <a:buNone/>
                        <a:tabLst/>
                      </a:pPr>
                      <a:r>
                        <a:rPr kumimoji="0" lang="el-GR" altLang="el-GR" sz="1400" u="none" strike="noStrike" cap="none" normalizeH="0" baseline="0" dirty="0" smtClean="0">
                          <a:ln>
                            <a:noFill/>
                          </a:ln>
                          <a:effectLst/>
                          <a:latin typeface="+mn-lt"/>
                        </a:rPr>
                        <a:t>Αδυναμία κάλυψης υποχρεώσεων ή καθυστέρηση στην κάλυψη υφιστάμενων υποχρεώσεων προς την Τράπεζα πέραν των 2 μηνών</a:t>
                      </a:r>
                      <a:endParaRPr kumimoji="0" lang="en-GB" altLang="el-GR" sz="1400" b="0" i="0" u="none" strike="noStrike" cap="none" normalizeH="0" baseline="0" dirty="0" smtClean="0">
                        <a:ln>
                          <a:noFill/>
                        </a:ln>
                        <a:solidFill>
                          <a:schemeClr val="tx1"/>
                        </a:solidFill>
                        <a:effectLst/>
                        <a:latin typeface="+mn-lt"/>
                      </a:endParaRPr>
                    </a:p>
                  </a:txBody>
                  <a:tcPr marL="91441" marR="91441" marT="45721" marB="45721"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vMerge="1">
                  <a:txBody>
                    <a:bodyPr/>
                    <a:lstStyle/>
                    <a:p>
                      <a:endParaRPr lang="el-GR"/>
                    </a:p>
                  </a:txBody>
                  <a:tcPr/>
                </a:tc>
              </a:tr>
              <a:tr h="560849">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ctr" defTabSz="914400" rtl="0" eaLnBrk="1" fontAlgn="base" latinLnBrk="0" hangingPunct="1">
                        <a:lnSpc>
                          <a:spcPct val="110000"/>
                        </a:lnSpc>
                        <a:spcBef>
                          <a:spcPct val="20000"/>
                        </a:spcBef>
                        <a:spcAft>
                          <a:spcPct val="20000"/>
                        </a:spcAft>
                        <a:buClrTx/>
                        <a:buSzTx/>
                        <a:buFontTx/>
                        <a:buNone/>
                        <a:tabLst/>
                      </a:pPr>
                      <a:r>
                        <a:rPr kumimoji="0" lang="el-GR" altLang="el-GR" sz="1400" b="1" u="none" strike="noStrike" cap="none" normalizeH="0" baseline="0" dirty="0" smtClean="0">
                          <a:ln>
                            <a:noFill/>
                          </a:ln>
                          <a:effectLst/>
                          <a:latin typeface="+mn-lt"/>
                        </a:rPr>
                        <a:t>10</a:t>
                      </a:r>
                      <a:endParaRPr kumimoji="0" lang="el-GR" altLang="el-GR" sz="1400" b="1" i="0" u="none" strike="noStrike" cap="none" normalizeH="0" baseline="0" dirty="0" smtClean="0">
                        <a:ln>
                          <a:noFill/>
                        </a:ln>
                        <a:solidFill>
                          <a:schemeClr val="tx1"/>
                        </a:solidFill>
                        <a:effectLst/>
                        <a:latin typeface="+mn-lt"/>
                      </a:endParaRPr>
                    </a:p>
                  </a:txBody>
                  <a:tcPr marL="91441" marR="91441" marT="45721" marB="45721" anchor="ctr" horzOverflow="overflow">
                    <a:lnR w="12700" cap="flat" cmpd="sng" algn="ctr">
                      <a:solidFill>
                        <a:schemeClr val="accent1"/>
                      </a:solidFill>
                      <a:prstDash val="solid"/>
                      <a:round/>
                      <a:headEnd type="none" w="med" len="med"/>
                      <a:tailEnd type="none" w="med" len="med"/>
                    </a:lnR>
                  </a:tcPr>
                </a:tc>
                <a:tc>
                  <a:txBody>
                    <a:bodyPr/>
                    <a:lstStyle>
                      <a:lvl1pPr marL="0" algn="l" defTabSz="914400" rtl="0" eaLnBrk="1" latinLnBrk="0" hangingPunct="1">
                        <a:lnSpc>
                          <a:spcPct val="125000"/>
                        </a:lnSpc>
                        <a:spcBef>
                          <a:spcPct val="20000"/>
                        </a:spcBef>
                        <a:spcAft>
                          <a:spcPct val="20000"/>
                        </a:spcAft>
                        <a:defRPr sz="1800" kern="1200">
                          <a:solidFill>
                            <a:schemeClr val="tx1"/>
                          </a:solidFill>
                          <a:latin typeface="Arial" charset="0"/>
                          <a:ea typeface=""/>
                          <a:cs typeface=""/>
                        </a:defRPr>
                      </a:lvl1pPr>
                      <a:lvl2pPr marL="377825" indent="79375" algn="l" defTabSz="914400" rtl="0" eaLnBrk="1" latinLnBrk="0" hangingPunct="1">
                        <a:lnSpc>
                          <a:spcPct val="125000"/>
                        </a:lnSpc>
                        <a:spcBef>
                          <a:spcPct val="20000"/>
                        </a:spcBef>
                        <a:spcAft>
                          <a:spcPct val="20000"/>
                        </a:spcAft>
                        <a:buFont typeface="Wingdings" pitchFamily="2" charset="2"/>
                        <a:defRPr sz="1600" kern="1200">
                          <a:solidFill>
                            <a:schemeClr val="tx1"/>
                          </a:solidFill>
                          <a:latin typeface="Arial" charset="0"/>
                          <a:ea typeface=""/>
                          <a:cs typeface=""/>
                        </a:defRPr>
                      </a:lvl2pPr>
                      <a:lvl3pPr marL="768350" indent="146050" algn="l" defTabSz="914400" rtl="0" eaLnBrk="1" latinLnBrk="0" hangingPunct="1">
                        <a:lnSpc>
                          <a:spcPct val="125000"/>
                        </a:lnSpc>
                        <a:spcBef>
                          <a:spcPct val="20000"/>
                        </a:spcBef>
                        <a:spcAft>
                          <a:spcPct val="20000"/>
                        </a:spcAft>
                        <a:buFont typeface="Wingdings" pitchFamily="2" charset="2"/>
                        <a:defRPr sz="1400" kern="1200">
                          <a:solidFill>
                            <a:schemeClr val="tx1"/>
                          </a:solidFill>
                          <a:latin typeface="Arial" charset="0"/>
                          <a:ea typeface=""/>
                          <a:cs typeface=""/>
                        </a:defRPr>
                      </a:lvl3pPr>
                      <a:lvl4pPr marL="1143000" indent="228600" algn="l" defTabSz="914400" rtl="0" eaLnBrk="1" latinLnBrk="0" hangingPunct="1">
                        <a:lnSpc>
                          <a:spcPct val="125000"/>
                        </a:lnSpc>
                        <a:spcBef>
                          <a:spcPct val="20000"/>
                        </a:spcBef>
                        <a:defRPr sz="1200" kern="1200">
                          <a:solidFill>
                            <a:schemeClr val="tx1"/>
                          </a:solidFill>
                          <a:latin typeface="Arial" charset="0"/>
                          <a:ea typeface=""/>
                          <a:cs typeface=""/>
                        </a:defRPr>
                      </a:lvl4pPr>
                      <a:lvl5pPr marL="1517650" indent="311150" algn="l" defTabSz="914400" rtl="0" eaLnBrk="1" latinLnBrk="0" hangingPunct="1">
                        <a:lnSpc>
                          <a:spcPct val="125000"/>
                        </a:lnSpc>
                        <a:spcBef>
                          <a:spcPct val="20000"/>
                        </a:spcBef>
                        <a:defRPr sz="1000" kern="1200">
                          <a:solidFill>
                            <a:schemeClr val="tx1"/>
                          </a:solidFill>
                          <a:latin typeface="Arial" charset="0"/>
                          <a:ea typeface=""/>
                          <a:cs typeface=""/>
                        </a:defRPr>
                      </a:lvl5pPr>
                      <a:lvl6pPr marL="19748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6pPr>
                      <a:lvl7pPr marL="24320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7pPr>
                      <a:lvl8pPr marL="28892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8pPr>
                      <a:lvl9pPr marL="3346450" indent="311150" algn="l" defTabSz="914400" rtl="0" eaLnBrk="1" fontAlgn="base" latinLnBrk="0" hangingPunct="1">
                        <a:lnSpc>
                          <a:spcPct val="125000"/>
                        </a:lnSpc>
                        <a:spcBef>
                          <a:spcPct val="20000"/>
                        </a:spcBef>
                        <a:spcAft>
                          <a:spcPct val="0"/>
                        </a:spcAft>
                        <a:defRPr sz="1000" kern="1200">
                          <a:solidFill>
                            <a:schemeClr val="tx1"/>
                          </a:solidFill>
                          <a:latin typeface="Arial" charset="0"/>
                          <a:ea typeface=""/>
                          <a:cs typeface=""/>
                        </a:defRPr>
                      </a:lvl9pPr>
                    </a:lstStyle>
                    <a:p>
                      <a:pPr marL="0" marR="0" lvl="0" indent="0" algn="l" defTabSz="914400" rtl="0" eaLnBrk="1" fontAlgn="base" latinLnBrk="0" hangingPunct="1">
                        <a:lnSpc>
                          <a:spcPct val="110000"/>
                        </a:lnSpc>
                        <a:spcBef>
                          <a:spcPct val="20000"/>
                        </a:spcBef>
                        <a:spcAft>
                          <a:spcPct val="20000"/>
                        </a:spcAft>
                        <a:buClrTx/>
                        <a:buSzTx/>
                        <a:buFontTx/>
                        <a:buNone/>
                        <a:tabLst/>
                      </a:pPr>
                      <a:r>
                        <a:rPr kumimoji="0" lang="el-GR" altLang="el-GR" sz="1400" u="none" strike="noStrike" cap="none" normalizeH="0" baseline="0" dirty="0" smtClean="0">
                          <a:ln>
                            <a:noFill/>
                          </a:ln>
                          <a:effectLst/>
                          <a:latin typeface="+mn-lt"/>
                        </a:rPr>
                        <a:t>Καθυστέρηση στην κάλυψη υφιστάμενων υποχρεώσεων πέραν των 4 μηνών ή πτώχευση</a:t>
                      </a:r>
                      <a:endParaRPr kumimoji="0" lang="en-GB" altLang="el-GR" sz="1400" b="0" i="0" u="none" strike="noStrike" cap="none" normalizeH="0" baseline="0" dirty="0" smtClean="0">
                        <a:ln>
                          <a:noFill/>
                        </a:ln>
                        <a:solidFill>
                          <a:schemeClr val="tx1"/>
                        </a:solidFill>
                        <a:effectLst/>
                        <a:latin typeface="+mn-lt"/>
                      </a:endParaRPr>
                    </a:p>
                  </a:txBody>
                  <a:tcPr marL="91441" marR="91441" marT="45721" marB="45721"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vMerge="1">
                  <a:txBody>
                    <a:bodyPr/>
                    <a:lstStyle/>
                    <a:p>
                      <a:endParaRPr lang="el-GR"/>
                    </a:p>
                  </a:txBody>
                  <a:tcPr/>
                </a:tc>
              </a:tr>
            </a:tbl>
          </a:graphicData>
        </a:graphic>
      </p:graphicFrame>
      <p:sp>
        <p:nvSpPr>
          <p:cNvPr id="5" name="Rectangle 9"/>
          <p:cNvSpPr txBox="1">
            <a:spLocks noChangeArrowheads="1"/>
          </p:cNvSpPr>
          <p:nvPr/>
        </p:nvSpPr>
        <p:spPr bwMode="auto">
          <a:xfrm>
            <a:off x="481013" y="115888"/>
            <a:ext cx="86487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lgn="l" rtl="0" eaLnBrk="0" fontAlgn="base" hangingPunct="0">
              <a:spcBef>
                <a:spcPct val="0"/>
              </a:spcBef>
              <a:spcAft>
                <a:spcPct val="0"/>
              </a:spcAft>
              <a:defRPr sz="1600" b="1">
                <a:solidFill>
                  <a:schemeClr val="tx1"/>
                </a:solidFill>
                <a:latin typeface="+mj-lt"/>
                <a:ea typeface="+mj-ea"/>
                <a:cs typeface="+mj-cs"/>
              </a:defRPr>
            </a:lvl1pPr>
            <a:lvl2pPr algn="l" rtl="0" eaLnBrk="0" fontAlgn="base" hangingPunct="0">
              <a:spcBef>
                <a:spcPct val="0"/>
              </a:spcBef>
              <a:spcAft>
                <a:spcPct val="0"/>
              </a:spcAft>
              <a:defRPr sz="1600" b="1">
                <a:solidFill>
                  <a:schemeClr val="tx1"/>
                </a:solidFill>
                <a:latin typeface="Arial" charset="0"/>
                <a:ea typeface="ＭＳ Ｐゴシック" charset="-128"/>
              </a:defRPr>
            </a:lvl2pPr>
            <a:lvl3pPr algn="l" rtl="0" eaLnBrk="0" fontAlgn="base" hangingPunct="0">
              <a:spcBef>
                <a:spcPct val="0"/>
              </a:spcBef>
              <a:spcAft>
                <a:spcPct val="0"/>
              </a:spcAft>
              <a:defRPr sz="1600" b="1">
                <a:solidFill>
                  <a:schemeClr val="tx1"/>
                </a:solidFill>
                <a:latin typeface="Arial" charset="0"/>
                <a:ea typeface="ＭＳ Ｐゴシック" charset="-128"/>
              </a:defRPr>
            </a:lvl3pPr>
            <a:lvl4pPr algn="l" rtl="0" eaLnBrk="0" fontAlgn="base" hangingPunct="0">
              <a:spcBef>
                <a:spcPct val="0"/>
              </a:spcBef>
              <a:spcAft>
                <a:spcPct val="0"/>
              </a:spcAft>
              <a:defRPr sz="1600" b="1">
                <a:solidFill>
                  <a:schemeClr val="tx1"/>
                </a:solidFill>
                <a:latin typeface="Arial" charset="0"/>
                <a:ea typeface="ＭＳ Ｐゴシック" charset="-128"/>
              </a:defRPr>
            </a:lvl4pPr>
            <a:lvl5pPr algn="l" rtl="0" eaLnBrk="0" fontAlgn="base" hangingPunct="0">
              <a:spcBef>
                <a:spcPct val="0"/>
              </a:spcBef>
              <a:spcAft>
                <a:spcPct val="0"/>
              </a:spcAft>
              <a:defRPr sz="1600" b="1">
                <a:solidFill>
                  <a:schemeClr val="tx1"/>
                </a:solidFill>
                <a:latin typeface="Arial" charset="0"/>
                <a:ea typeface="ＭＳ Ｐゴシック" charset="-128"/>
              </a:defRPr>
            </a:lvl5pPr>
            <a:lvl6pPr marL="457200" algn="l" rtl="0" eaLnBrk="0" fontAlgn="base" hangingPunct="0">
              <a:spcBef>
                <a:spcPct val="0"/>
              </a:spcBef>
              <a:spcAft>
                <a:spcPct val="0"/>
              </a:spcAft>
              <a:defRPr sz="1600" b="1">
                <a:solidFill>
                  <a:schemeClr val="tx1"/>
                </a:solidFill>
                <a:latin typeface="Arial" charset="0"/>
                <a:ea typeface="ＭＳ Ｐゴシック" charset="-128"/>
              </a:defRPr>
            </a:lvl6pPr>
            <a:lvl7pPr marL="914400" algn="l" rtl="0" eaLnBrk="0" fontAlgn="base" hangingPunct="0">
              <a:spcBef>
                <a:spcPct val="0"/>
              </a:spcBef>
              <a:spcAft>
                <a:spcPct val="0"/>
              </a:spcAft>
              <a:defRPr sz="1600" b="1">
                <a:solidFill>
                  <a:schemeClr val="tx1"/>
                </a:solidFill>
                <a:latin typeface="Arial" charset="0"/>
                <a:ea typeface="ＭＳ Ｐゴシック" charset="-128"/>
              </a:defRPr>
            </a:lvl7pPr>
            <a:lvl8pPr marL="1371600" algn="l" rtl="0" eaLnBrk="0" fontAlgn="base" hangingPunct="0">
              <a:spcBef>
                <a:spcPct val="0"/>
              </a:spcBef>
              <a:spcAft>
                <a:spcPct val="0"/>
              </a:spcAft>
              <a:defRPr sz="1600" b="1">
                <a:solidFill>
                  <a:schemeClr val="tx1"/>
                </a:solidFill>
                <a:latin typeface="Arial" charset="0"/>
                <a:ea typeface="ＭＳ Ｐゴシック" charset="-128"/>
              </a:defRPr>
            </a:lvl8pPr>
            <a:lvl9pPr marL="1828800" algn="l" rtl="0" eaLnBrk="0" fontAlgn="base" hangingPunct="0">
              <a:spcBef>
                <a:spcPct val="0"/>
              </a:spcBef>
              <a:spcAft>
                <a:spcPct val="0"/>
              </a:spcAft>
              <a:defRPr sz="1600" b="1">
                <a:solidFill>
                  <a:schemeClr val="tx1"/>
                </a:solidFill>
                <a:latin typeface="Arial" charset="0"/>
                <a:ea typeface="ＭＳ Ｐゴシック" charset="-128"/>
              </a:defRPr>
            </a:lvl9pPr>
          </a:lstStyle>
          <a:p>
            <a:pPr>
              <a:tabLst>
                <a:tab pos="3586163" algn="l"/>
              </a:tabLst>
              <a:defRPr/>
            </a:pPr>
            <a:r>
              <a:rPr lang="el-GR" kern="0" dirty="0" smtClean="0">
                <a:solidFill>
                  <a:srgbClr val="000000"/>
                </a:solidFill>
              </a:rPr>
              <a:t>Είδη χρηματοδότησης</a:t>
            </a:r>
            <a:br>
              <a:rPr lang="el-GR" kern="0" dirty="0" smtClean="0">
                <a:solidFill>
                  <a:srgbClr val="000000"/>
                </a:solidFill>
              </a:rPr>
            </a:br>
            <a:r>
              <a:rPr lang="en-US" b="0" kern="0" dirty="0">
                <a:solidFill>
                  <a:srgbClr val="000000"/>
                </a:solidFill>
              </a:rPr>
              <a:t>6</a:t>
            </a:r>
            <a:r>
              <a:rPr lang="el-GR" b="0" kern="0" dirty="0" smtClean="0">
                <a:solidFill>
                  <a:srgbClr val="000000"/>
                </a:solidFill>
              </a:rPr>
              <a:t>. Δανεισμός - Τραπεζικός Δανεισμός</a:t>
            </a:r>
            <a:br>
              <a:rPr lang="el-GR" b="0" kern="0" dirty="0" smtClean="0">
                <a:solidFill>
                  <a:srgbClr val="000000"/>
                </a:solidFill>
              </a:rPr>
            </a:br>
            <a:r>
              <a:rPr lang="en-US" b="0" kern="0" dirty="0" smtClean="0">
                <a:solidFill>
                  <a:srgbClr val="000000"/>
                </a:solidFill>
              </a:rPr>
              <a:t>v</a:t>
            </a:r>
            <a:r>
              <a:rPr lang="en-US" b="0" kern="0" dirty="0">
                <a:solidFill>
                  <a:srgbClr val="000000"/>
                </a:solidFill>
              </a:rPr>
              <a:t>i</a:t>
            </a:r>
            <a:r>
              <a:rPr lang="en-US" b="0" kern="0" dirty="0" smtClean="0">
                <a:solidFill>
                  <a:srgbClr val="000000"/>
                </a:solidFill>
              </a:rPr>
              <a:t>. </a:t>
            </a:r>
            <a:r>
              <a:rPr lang="el-GR" b="0" kern="0" dirty="0" smtClean="0">
                <a:solidFill>
                  <a:srgbClr val="000000"/>
                </a:solidFill>
              </a:rPr>
              <a:t>Κριτήρια</a:t>
            </a:r>
            <a:r>
              <a:rPr lang="en-US" b="0" kern="0" dirty="0" smtClean="0">
                <a:solidFill>
                  <a:srgbClr val="000000"/>
                </a:solidFill>
              </a:rPr>
              <a:t> </a:t>
            </a:r>
            <a:r>
              <a:rPr lang="el-GR" sz="1400" b="0" kern="0" dirty="0" smtClean="0">
                <a:solidFill>
                  <a:srgbClr val="000000"/>
                </a:solidFill>
              </a:rPr>
              <a:t>αξιολόγησης </a:t>
            </a:r>
            <a:r>
              <a:rPr lang="el-GR" sz="1400" b="0" kern="0" dirty="0">
                <a:solidFill>
                  <a:srgbClr val="000000"/>
                </a:solidFill>
              </a:rPr>
              <a:t>αιτήματος χρηματοδότησης - Διαβάθμιση Πιστοληπτικής Ικανότητας  </a:t>
            </a:r>
          </a:p>
        </p:txBody>
      </p:sp>
      <p:grpSp>
        <p:nvGrpSpPr>
          <p:cNvPr id="6" name="Group 15"/>
          <p:cNvGrpSpPr>
            <a:grpSpLocks/>
          </p:cNvGrpSpPr>
          <p:nvPr/>
        </p:nvGrpSpPr>
        <p:grpSpPr bwMode="auto">
          <a:xfrm>
            <a:off x="6980238" y="116632"/>
            <a:ext cx="2678112" cy="495300"/>
            <a:chOff x="488950" y="722313"/>
            <a:chExt cx="8856538" cy="495300"/>
          </a:xfrm>
        </p:grpSpPr>
        <p:sp>
          <p:nvSpPr>
            <p:cNvPr id="7"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8"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4"/>
          <p:cNvGraphicFramePr>
            <a:graphicFrameLocks noGrp="1"/>
          </p:cNvGraphicFramePr>
          <p:nvPr>
            <p:extLst>
              <p:ext uri="{D42A27DB-BD31-4B8C-83A1-F6EECF244321}">
                <p14:modId xmlns:p14="http://schemas.microsoft.com/office/powerpoint/2010/main" val="925111070"/>
              </p:ext>
            </p:extLst>
          </p:nvPr>
        </p:nvGraphicFramePr>
        <p:xfrm>
          <a:off x="382588" y="1600200"/>
          <a:ext cx="9142412" cy="4651378"/>
        </p:xfrm>
        <a:graphic>
          <a:graphicData uri="http://schemas.openxmlformats.org/drawingml/2006/table">
            <a:tbl>
              <a:tblPr/>
              <a:tblGrid>
                <a:gridCol w="608012"/>
                <a:gridCol w="8534400"/>
              </a:tblGrid>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kern="1200" cap="none" normalizeH="0" baseline="0" dirty="0" smtClean="0">
                          <a:ln>
                            <a:noFill/>
                          </a:ln>
                          <a:solidFill>
                            <a:schemeClr val="tx1"/>
                          </a:solidFill>
                          <a:effectLst/>
                          <a:latin typeface="Arial" charset="0"/>
                          <a:ea typeface="ＭＳ Ｐゴシック" charset="-128"/>
                          <a:cs typeface="+mn-cs"/>
                        </a:rPr>
                        <a:t>Η ανάγκη χρηματοδότησης στις σύγχρονες επιχειρήσεις</a:t>
                      </a:r>
                      <a:endParaRPr kumimoji="0" lang="de-DE" sz="1400" b="1" i="0" u="none" strike="noStrike" kern="1200" cap="none" normalizeH="0" baseline="0" dirty="0" smtClean="0">
                        <a:ln>
                          <a:noFill/>
                        </a:ln>
                        <a:solidFill>
                          <a:schemeClr val="tx1"/>
                        </a:solidFill>
                        <a:effectLst/>
                        <a:latin typeface="Arial" charset="0"/>
                        <a:ea typeface="ＭＳ Ｐゴシック" charset="-128"/>
                        <a:cs typeface="+mn-cs"/>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Είδη χρηματοδότησης</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1</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smtClean="0">
                          <a:ln>
                            <a:noFill/>
                          </a:ln>
                          <a:solidFill>
                            <a:schemeClr val="tx1"/>
                          </a:solidFill>
                          <a:effectLst/>
                          <a:latin typeface="Arial" charset="0"/>
                          <a:ea typeface="ＭＳ Ｐゴシック" charset="-128"/>
                        </a:rPr>
                        <a:t>Factoring (</a:t>
                      </a:r>
                      <a:r>
                        <a:rPr kumimoji="0" lang="el-GR" sz="1400" b="0" i="0" u="none" strike="noStrike" cap="none" normalizeH="0" baseline="0" dirty="0" smtClean="0">
                          <a:ln>
                            <a:noFill/>
                          </a:ln>
                          <a:solidFill>
                            <a:schemeClr val="tx1"/>
                          </a:solidFill>
                          <a:effectLst/>
                          <a:latin typeface="Arial" charset="0"/>
                          <a:ea typeface="ＭＳ Ｐゴシック" charset="-128"/>
                        </a:rPr>
                        <a:t>Πρακτόρευση Απαιτήσεων)</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1963">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2</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err="1" smtClean="0">
                          <a:ln>
                            <a:noFill/>
                          </a:ln>
                          <a:solidFill>
                            <a:schemeClr val="tx1"/>
                          </a:solidFill>
                          <a:effectLst/>
                          <a:latin typeface="Arial" charset="0"/>
                          <a:ea typeface="ＭＳ Ｐゴシック" charset="-128"/>
                        </a:rPr>
                        <a:t>Seed</a:t>
                      </a:r>
                      <a:r>
                        <a:rPr kumimoji="0" lang="de-DE" sz="1400" b="0" i="0" u="none" strike="noStrike" cap="none" normalizeH="0" baseline="0" dirty="0" smtClean="0">
                          <a:ln>
                            <a:noFill/>
                          </a:ln>
                          <a:solidFill>
                            <a:schemeClr val="tx1"/>
                          </a:solidFill>
                          <a:effectLst/>
                          <a:latin typeface="Arial" charset="0"/>
                          <a:ea typeface="ＭＳ Ｐゴシック" charset="-128"/>
                        </a:rPr>
                        <a:t> Capital (</a:t>
                      </a:r>
                      <a:r>
                        <a:rPr kumimoji="0" lang="el-GR" sz="1400" b="0" i="0" u="none" strike="noStrike" cap="none" normalizeH="0" baseline="0" dirty="0" smtClean="0">
                          <a:ln>
                            <a:noFill/>
                          </a:ln>
                          <a:solidFill>
                            <a:schemeClr val="tx1"/>
                          </a:solidFill>
                          <a:effectLst/>
                          <a:latin typeface="Arial" charset="0"/>
                          <a:ea typeface="ＭＳ Ｐゴシック" charset="-128"/>
                        </a:rPr>
                        <a:t>Κεφάλαιο Σποράς)</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3</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Θερμοκοιτίδες Επιχειρήσεων</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4</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Crowdfunding</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5</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Ίδια Κεφάλαια </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3550">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6</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Δανεισμός</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7</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Επιχορήγηση</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solidFill>
                      <a:schemeClr val="bg1">
                        <a:lumMod val="75000"/>
                      </a:schemeClr>
                    </a:solidFill>
                  </a:tcPr>
                </a:tc>
              </a:tr>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Μελέτη περίπτωσης</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bl>
          </a:graphicData>
        </a:graphic>
      </p:graphicFrame>
      <p:sp>
        <p:nvSpPr>
          <p:cNvPr id="11266" name="Rectangle 2"/>
          <p:cNvSpPr>
            <a:spLocks noGrp="1" noChangeArrowheads="1"/>
          </p:cNvSpPr>
          <p:nvPr>
            <p:ph type="title" idx="4294967295"/>
          </p:nvPr>
        </p:nvSpPr>
        <p:spPr/>
        <p:txBody>
          <a:bodyPr/>
          <a:lstStyle/>
          <a:p>
            <a:pPr eaLnBrk="1" hangingPunct="1"/>
            <a:r>
              <a:rPr lang="el-GR" smtClean="0"/>
              <a:t>Περιεχόμενα Παρουσίασης</a:t>
            </a:r>
            <a:endParaRPr lang="de-DE" smtClean="0"/>
          </a:p>
        </p:txBody>
      </p:sp>
      <p:pic>
        <p:nvPicPr>
          <p:cNvPr id="11283" name="Picture 60" descr="j04339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8264">
            <a:off x="6872288" y="27559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48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3" y="246063"/>
            <a:ext cx="9151937" cy="492125"/>
          </a:xfrm>
        </p:spPr>
        <p:txBody>
          <a:bodyPr/>
          <a:lstStyle/>
          <a:p>
            <a:pPr>
              <a:tabLst>
                <a:tab pos="3586163" algn="l"/>
              </a:tabLst>
              <a:defRPr/>
            </a:pPr>
            <a:r>
              <a:rPr lang="el-GR" dirty="0">
                <a:solidFill>
                  <a:srgbClr val="000000"/>
                </a:solidFill>
                <a:cs typeface="+mn-cs"/>
              </a:rPr>
              <a:t>Είδη χρηματοδότησης</a:t>
            </a:r>
            <a:br>
              <a:rPr lang="el-GR" dirty="0">
                <a:solidFill>
                  <a:srgbClr val="000000"/>
                </a:solidFill>
                <a:cs typeface="+mn-cs"/>
              </a:rPr>
            </a:br>
            <a:r>
              <a:rPr lang="en-US" b="0" dirty="0">
                <a:solidFill>
                  <a:srgbClr val="000000"/>
                </a:solidFill>
                <a:cs typeface="+mn-cs"/>
              </a:rPr>
              <a:t>7</a:t>
            </a:r>
            <a:r>
              <a:rPr lang="el-GR" b="0" dirty="0" smtClean="0">
                <a:solidFill>
                  <a:srgbClr val="000000"/>
                </a:solidFill>
                <a:cs typeface="+mn-cs"/>
              </a:rPr>
              <a:t>. Επιχορήγηση</a:t>
            </a:r>
            <a:endParaRPr lang="el-GR" sz="1800" dirty="0"/>
          </a:p>
        </p:txBody>
      </p:sp>
      <p:sp>
        <p:nvSpPr>
          <p:cNvPr id="4" name="TextBox 3"/>
          <p:cNvSpPr txBox="1"/>
          <p:nvPr/>
        </p:nvSpPr>
        <p:spPr>
          <a:xfrm>
            <a:off x="200024" y="932706"/>
            <a:ext cx="9505951" cy="110799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defRPr/>
            </a:pPr>
            <a:r>
              <a:rPr lang="el-GR" sz="1100" b="0" dirty="0"/>
              <a:t>Με τον όρο </a:t>
            </a:r>
            <a:r>
              <a:rPr lang="el-GR" sz="1100" dirty="0"/>
              <a:t>επιχορήγηση</a:t>
            </a:r>
            <a:r>
              <a:rPr lang="el-GR" sz="1100" b="0" dirty="0"/>
              <a:t> εννοούνται μη επιστρεπτέα κεφάλαια που πληρώνονται από μία πλευρά (χορηγός), η οποία συνήθως είναι ένας κρατικός φορέας, μία επιχείρηση, ένα ίδρυμα ή ένα ταμείο σε μία άλλη (αποδέκτης), που συνήθως είναι ένας μη κερδοσκοπικός οργανισμός, ένας ιδιώτης ή μία επιχείρηση. Για να τύχει επιχορήγησης κάποιος ενδιαφερόμενος συνήθως απαιτείται η υποβολή προσφοράς ή αίτησης σε συνέχεια σχετικής πρόσκλησης.</a:t>
            </a:r>
          </a:p>
          <a:p>
            <a:pPr algn="l">
              <a:defRPr/>
            </a:pPr>
            <a:r>
              <a:rPr lang="el-GR" sz="1100" b="0" dirty="0"/>
              <a:t>Στην Ελλάδα οι περισσότερες επιχορηγήσεις που αφορούν επιχειρήσεις δίδονται για να χρηματοδοτηθούν </a:t>
            </a:r>
            <a:r>
              <a:rPr lang="el-GR" sz="1100" u="sng" dirty="0"/>
              <a:t>επενδυτικές ανάγκες</a:t>
            </a:r>
            <a:r>
              <a:rPr lang="el-GR" sz="1100" dirty="0"/>
              <a:t> </a:t>
            </a:r>
            <a:r>
              <a:rPr lang="el-GR" sz="1100" b="0" dirty="0"/>
              <a:t>και προϋποθέτουν τη εκπλήρωση συγκεκριμένων όρων όπως αυτοί καθορίζονται στη σχετική πρόσκληση.</a:t>
            </a:r>
          </a:p>
        </p:txBody>
      </p:sp>
      <p:sp>
        <p:nvSpPr>
          <p:cNvPr id="9" name="TextBox 8"/>
          <p:cNvSpPr txBox="1"/>
          <p:nvPr/>
        </p:nvSpPr>
        <p:spPr>
          <a:xfrm>
            <a:off x="3081114" y="2175247"/>
            <a:ext cx="4248150" cy="461665"/>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l-GR" sz="1200" dirty="0">
                <a:solidFill>
                  <a:schemeClr val="bg1"/>
                </a:solidFill>
              </a:rPr>
              <a:t>Τρόποι χρηματοδότησης επιχειρήσεων μέσω επιχορήγησης στην Ελλάδα</a:t>
            </a:r>
          </a:p>
        </p:txBody>
      </p:sp>
      <p:cxnSp>
        <p:nvCxnSpPr>
          <p:cNvPr id="10" name="Elbow Connector 9"/>
          <p:cNvCxnSpPr>
            <a:stCxn id="9" idx="2"/>
            <a:endCxn id="15" idx="0"/>
          </p:cNvCxnSpPr>
          <p:nvPr/>
        </p:nvCxnSpPr>
        <p:spPr bwMode="auto">
          <a:xfrm rot="5400000">
            <a:off x="4000550" y="1860947"/>
            <a:ext cx="428675" cy="1980605"/>
          </a:xfrm>
          <a:prstGeom prst="bentConnector3">
            <a:avLst>
              <a:gd name="adj1" fmla="val 50000"/>
            </a:avLst>
          </a:prstGeom>
          <a:solidFill>
            <a:schemeClr val="tx2"/>
          </a:solidFill>
          <a:ln w="82550" cap="flat" cmpd="sng" algn="ctr">
            <a:gradFill>
              <a:gsLst>
                <a:gs pos="0">
                  <a:srgbClr val="C00000"/>
                </a:gs>
                <a:gs pos="50000">
                  <a:schemeClr val="tx1"/>
                </a:gs>
                <a:gs pos="100000">
                  <a:schemeClr val="tx1"/>
                </a:gs>
              </a:gsLst>
              <a:lin ang="5400000" scaled="0"/>
            </a:gradFill>
            <a:prstDash val="solid"/>
            <a:round/>
            <a:headEnd type="none" w="med" len="med"/>
            <a:tailEnd type="triangle" w="med" len="sm"/>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11" name="Elbow Connector 10"/>
          <p:cNvCxnSpPr>
            <a:stCxn id="9" idx="2"/>
            <a:endCxn id="19" idx="0"/>
          </p:cNvCxnSpPr>
          <p:nvPr/>
        </p:nvCxnSpPr>
        <p:spPr bwMode="auto">
          <a:xfrm rot="16200000" flipH="1">
            <a:off x="6430900" y="1411200"/>
            <a:ext cx="428675" cy="2880097"/>
          </a:xfrm>
          <a:prstGeom prst="bentConnector3">
            <a:avLst>
              <a:gd name="adj1" fmla="val 50000"/>
            </a:avLst>
          </a:prstGeom>
          <a:solidFill>
            <a:schemeClr val="tx2"/>
          </a:solidFill>
          <a:ln w="82550" cap="flat" cmpd="sng" algn="ctr">
            <a:gradFill>
              <a:gsLst>
                <a:gs pos="0">
                  <a:srgbClr val="C00000"/>
                </a:gs>
                <a:gs pos="50000">
                  <a:schemeClr val="tx1"/>
                </a:gs>
                <a:gs pos="100000">
                  <a:schemeClr val="tx1"/>
                </a:gs>
              </a:gsLst>
              <a:lin ang="5400000" scaled="0"/>
            </a:gradFill>
            <a:prstDash val="solid"/>
            <a:round/>
            <a:headEnd type="none" w="med" len="med"/>
            <a:tailEnd type="triangle" w="med" len="sm"/>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sp>
        <p:nvSpPr>
          <p:cNvPr id="15" name="TextBox 14"/>
          <p:cNvSpPr txBox="1"/>
          <p:nvPr/>
        </p:nvSpPr>
        <p:spPr>
          <a:xfrm>
            <a:off x="200024" y="3065587"/>
            <a:ext cx="6049119" cy="579437"/>
          </a:xfrm>
          <a:prstGeom prst="rect">
            <a:avLst/>
          </a:prstGeom>
          <a:solidFill>
            <a:srgbClr val="990000"/>
          </a:solidFill>
          <a:ln>
            <a:solidFill>
              <a:schemeClr val="bg1">
                <a:lumMod val="50000"/>
              </a:schemeClr>
            </a:solidFill>
          </a:ln>
        </p:spPr>
        <p:txBody>
          <a:bodyPr anchor="ctr"/>
          <a:lstStyle/>
          <a:p>
            <a:pPr>
              <a:defRPr/>
            </a:pPr>
            <a:r>
              <a:rPr lang="el-GR" sz="1200" dirty="0">
                <a:ea typeface="ＭＳ Ｐゴシック" charset="-128"/>
              </a:rPr>
              <a:t>Ένταξη </a:t>
            </a:r>
            <a:r>
              <a:rPr lang="el-GR" sz="1200" dirty="0" smtClean="0">
                <a:ea typeface="ＭＳ Ｐゴシック" charset="-128"/>
              </a:rPr>
              <a:t>στο Νέο Αναπτυξιακό Νόμο </a:t>
            </a:r>
            <a:r>
              <a:rPr lang="el-GR" sz="1200" dirty="0">
                <a:ea typeface="ＭＳ Ｐゴシック" charset="-128"/>
              </a:rPr>
              <a:t>4399/2016 </a:t>
            </a:r>
            <a:r>
              <a:rPr lang="el-GR" sz="1200" b="0" dirty="0" smtClean="0">
                <a:ea typeface="ＭＳ Ｐゴシック" charset="-128"/>
              </a:rPr>
              <a:t>(</a:t>
            </a:r>
            <a:r>
              <a:rPr lang="en-US" sz="1200" b="0" dirty="0" smtClean="0">
                <a:ea typeface="ＭＳ Ｐゴシック" charset="-128"/>
                <a:hlinkClick r:id="rId3"/>
              </a:rPr>
              <a:t>www.ependyseis.gr/anaptyxiakos/default.htm</a:t>
            </a:r>
            <a:r>
              <a:rPr lang="el-GR" sz="1200" b="0" dirty="0" smtClean="0">
                <a:ea typeface="ＭＳ Ｐゴシック" charset="-128"/>
              </a:rPr>
              <a:t>) </a:t>
            </a:r>
            <a:endParaRPr lang="el-GR" sz="1200" b="0" dirty="0">
              <a:ea typeface="ＭＳ Ｐゴシック" charset="-128"/>
            </a:endParaRPr>
          </a:p>
        </p:txBody>
      </p:sp>
      <p:sp>
        <p:nvSpPr>
          <p:cNvPr id="16" name="TextBox 15"/>
          <p:cNvSpPr txBox="1"/>
          <p:nvPr/>
        </p:nvSpPr>
        <p:spPr>
          <a:xfrm>
            <a:off x="200024" y="3717032"/>
            <a:ext cx="6049120" cy="2710069"/>
          </a:xfrm>
          <a:prstGeom prst="rect">
            <a:avLst/>
          </a:prstGeom>
        </p:spPr>
        <p:style>
          <a:lnRef idx="2">
            <a:schemeClr val="dk1"/>
          </a:lnRef>
          <a:fillRef idx="1">
            <a:schemeClr val="lt1"/>
          </a:fillRef>
          <a:effectRef idx="0">
            <a:schemeClr val="dk1"/>
          </a:effectRef>
          <a:fontRef idx="minor">
            <a:schemeClr val="dk1"/>
          </a:fontRef>
        </p:style>
        <p:txBody>
          <a:bodyPr/>
          <a:lstStyle/>
          <a:p>
            <a:pPr marL="171450" indent="-171450" algn="l">
              <a:buFont typeface="Wingdings" pitchFamily="2" charset="2"/>
              <a:buChar char="ü"/>
              <a:defRPr/>
            </a:pPr>
            <a:r>
              <a:rPr lang="el-GR" sz="1100" b="0" dirty="0"/>
              <a:t>Πρόκειται για Νόμο ο οποίος εξειδικεύεται με την έκδοση </a:t>
            </a:r>
            <a:r>
              <a:rPr lang="el-GR" sz="1100" b="0" dirty="0" smtClean="0"/>
              <a:t>Προκηρύξεων, με δυνατότητα </a:t>
            </a:r>
            <a:r>
              <a:rPr lang="el-GR" sz="1100" b="0" dirty="0"/>
              <a:t>υποβολής επενδυτικών σχεδίων </a:t>
            </a:r>
            <a:r>
              <a:rPr lang="el-GR" sz="1100" b="0" dirty="0" smtClean="0"/>
              <a:t>με βάση τα οριζόμενα στην εκάστοτε προκήρυξη</a:t>
            </a:r>
            <a:endParaRPr lang="el-GR" sz="1100" b="0" dirty="0"/>
          </a:p>
          <a:p>
            <a:pPr marL="171450" indent="-171450" algn="l">
              <a:buFont typeface="Wingdings" pitchFamily="2" charset="2"/>
              <a:buChar char="ü"/>
              <a:defRPr/>
            </a:pPr>
            <a:r>
              <a:rPr lang="el-GR" sz="1100" b="0" dirty="0" smtClean="0"/>
              <a:t>Η ενίσχυση έχει τη μορφή επιχορήγησης, φορολογικών απαλλαγών, επιδότησης χρηματοδοτικής μίσθωσης, επιδότησης κόστους δημιουργούμενης απασχόλησης, σταθεροποίησης συντελεστή φορολογίας </a:t>
            </a:r>
            <a:r>
              <a:rPr lang="el-GR" sz="1100" b="0" dirty="0" err="1" smtClean="0"/>
              <a:t>εισοδήµατος</a:t>
            </a:r>
            <a:r>
              <a:rPr lang="el-GR" sz="1100" b="0" dirty="0"/>
              <a:t> ή/ και </a:t>
            </a:r>
            <a:r>
              <a:rPr lang="el-GR" sz="1100" b="0" dirty="0" err="1" smtClean="0"/>
              <a:t>χρηµατοδότησης</a:t>
            </a:r>
            <a:r>
              <a:rPr lang="el-GR" sz="1100" b="0" dirty="0" smtClean="0"/>
              <a:t> επιχειρηματικού </a:t>
            </a:r>
            <a:r>
              <a:rPr lang="el-GR" sz="1100" b="0" dirty="0"/>
              <a:t>κινδύνου µέσω </a:t>
            </a:r>
            <a:r>
              <a:rPr lang="el-GR" sz="1100" b="0" dirty="0" smtClean="0"/>
              <a:t>ταμείων συµµ</a:t>
            </a:r>
            <a:r>
              <a:rPr lang="el-GR" sz="1100" b="0" dirty="0" err="1" smtClean="0"/>
              <a:t>ετοχών</a:t>
            </a:r>
            <a:endParaRPr lang="el-GR" sz="1100" b="0" dirty="0" smtClean="0"/>
          </a:p>
          <a:p>
            <a:pPr marL="171450" indent="-171450" algn="l">
              <a:buFont typeface="Wingdings" pitchFamily="2" charset="2"/>
              <a:buChar char="ü"/>
              <a:defRPr/>
            </a:pPr>
            <a:r>
              <a:rPr lang="el-GR" sz="1100" b="0" dirty="0" smtClean="0"/>
              <a:t>Το </a:t>
            </a:r>
            <a:r>
              <a:rPr lang="el-GR" sz="1100" b="0" dirty="0"/>
              <a:t>ύψος της επιχορήγησης εξαρτάται από </a:t>
            </a:r>
            <a:r>
              <a:rPr lang="el-GR" sz="1100" b="0" dirty="0" smtClean="0"/>
              <a:t>διάφορους </a:t>
            </a:r>
            <a:r>
              <a:rPr lang="el-GR" sz="1100" b="0" dirty="0"/>
              <a:t>παράγοντες, όπως η γεωγραφική περιοχή, το μέγεθος του δικαιούχου, το είδος των επενδύσεων και το καθεστώς ενίσχυσης στο οποίο εντάσσεται η </a:t>
            </a:r>
            <a:r>
              <a:rPr lang="el-GR" sz="1100" b="0" dirty="0" smtClean="0"/>
              <a:t>επένδυση</a:t>
            </a:r>
            <a:endParaRPr lang="el-GR" sz="1100" b="0" dirty="0"/>
          </a:p>
          <a:p>
            <a:pPr marL="171450" indent="-171450" algn="l">
              <a:buFont typeface="Wingdings" pitchFamily="2" charset="2"/>
              <a:buChar char="ü"/>
              <a:defRPr/>
            </a:pPr>
            <a:r>
              <a:rPr lang="el-GR" sz="1100" b="0" dirty="0"/>
              <a:t>Ελάχιστο ύψος επενδυτικού σχεδίου:</a:t>
            </a:r>
          </a:p>
          <a:p>
            <a:pPr marL="265113" lvl="1" indent="-84138" algn="l">
              <a:buFont typeface="Arial" pitchFamily="34" charset="0"/>
              <a:buChar char="•"/>
              <a:defRPr/>
            </a:pPr>
            <a:r>
              <a:rPr lang="el-GR" sz="1100" b="0" dirty="0"/>
              <a:t>Μεγάλες επιχειρήσεις 500.000 </a:t>
            </a:r>
            <a:r>
              <a:rPr lang="el-GR" sz="1100" b="0" dirty="0" smtClean="0"/>
              <a:t>€</a:t>
            </a:r>
          </a:p>
          <a:p>
            <a:pPr marL="265113" lvl="1" indent="-84138" algn="l">
              <a:buFont typeface="Arial" pitchFamily="34" charset="0"/>
              <a:buChar char="•"/>
              <a:defRPr/>
            </a:pPr>
            <a:r>
              <a:rPr lang="el-GR" sz="1100" b="0" dirty="0" smtClean="0"/>
              <a:t>Μεσαίες </a:t>
            </a:r>
            <a:r>
              <a:rPr lang="el-GR" sz="1100" b="0" dirty="0"/>
              <a:t>επιχειρήσεις, συνεταιρισμοί και επιχειρηματικές συστάδες (</a:t>
            </a:r>
            <a:r>
              <a:rPr lang="el-GR" sz="1100" b="0" dirty="0" err="1"/>
              <a:t>cluster</a:t>
            </a:r>
            <a:r>
              <a:rPr lang="el-GR" sz="1100" b="0" dirty="0"/>
              <a:t>) 250.000 </a:t>
            </a:r>
            <a:r>
              <a:rPr lang="el-GR" sz="1100" b="0" dirty="0" smtClean="0"/>
              <a:t>€</a:t>
            </a:r>
          </a:p>
          <a:p>
            <a:pPr marL="265113" lvl="1" indent="-84138" algn="l">
              <a:buFont typeface="Arial" pitchFamily="34" charset="0"/>
              <a:buChar char="•"/>
              <a:defRPr/>
            </a:pPr>
            <a:r>
              <a:rPr lang="el-GR" sz="1100" b="0" dirty="0" smtClean="0"/>
              <a:t>Μικρές </a:t>
            </a:r>
            <a:r>
              <a:rPr lang="el-GR" sz="1100" b="0" dirty="0"/>
              <a:t>επιχειρήσεις 150.000 </a:t>
            </a:r>
            <a:r>
              <a:rPr lang="el-GR" sz="1100" b="0" dirty="0" smtClean="0"/>
              <a:t>€</a:t>
            </a:r>
          </a:p>
          <a:p>
            <a:pPr marL="265113" lvl="1" indent="-84138" algn="l">
              <a:buFont typeface="Arial" pitchFamily="34" charset="0"/>
              <a:buChar char="•"/>
              <a:defRPr/>
            </a:pPr>
            <a:r>
              <a:rPr lang="el-GR" sz="1100" b="0" dirty="0" smtClean="0"/>
              <a:t>Πολύ </a:t>
            </a:r>
            <a:r>
              <a:rPr lang="el-GR" sz="1100" b="0" dirty="0"/>
              <a:t>Μικρές επιχειρήσεις 100.000 </a:t>
            </a:r>
            <a:r>
              <a:rPr lang="el-GR" sz="1100" b="0" dirty="0" smtClean="0"/>
              <a:t>€</a:t>
            </a:r>
          </a:p>
          <a:p>
            <a:pPr marL="265113" lvl="1" indent="-84138" algn="l">
              <a:buFont typeface="Arial" pitchFamily="34" charset="0"/>
              <a:buChar char="•"/>
              <a:defRPr/>
            </a:pPr>
            <a:r>
              <a:rPr lang="el-GR" sz="1100" b="0" dirty="0" smtClean="0"/>
              <a:t>Κοινωνικές </a:t>
            </a:r>
            <a:r>
              <a:rPr lang="el-GR" sz="1100" b="0" dirty="0"/>
              <a:t>Συνεταιριστικές Επιχειρήσεις 50.000 €</a:t>
            </a:r>
          </a:p>
        </p:txBody>
      </p:sp>
      <p:sp>
        <p:nvSpPr>
          <p:cNvPr id="19" name="TextBox 18"/>
          <p:cNvSpPr txBox="1"/>
          <p:nvPr/>
        </p:nvSpPr>
        <p:spPr>
          <a:xfrm>
            <a:off x="6393159" y="3065587"/>
            <a:ext cx="3384253" cy="579437"/>
          </a:xfrm>
          <a:prstGeom prst="rect">
            <a:avLst/>
          </a:prstGeom>
          <a:solidFill>
            <a:srgbClr val="990000"/>
          </a:solidFill>
          <a:ln>
            <a:solidFill>
              <a:schemeClr val="bg1">
                <a:lumMod val="50000"/>
              </a:schemeClr>
            </a:solidFill>
          </a:ln>
        </p:spPr>
        <p:txBody>
          <a:bodyPr anchor="ctr"/>
          <a:lstStyle/>
          <a:p>
            <a:pPr>
              <a:defRPr/>
            </a:pPr>
            <a:r>
              <a:rPr lang="el-GR" sz="1200" dirty="0">
                <a:ea typeface="ＭＳ Ｐゴシック" charset="-128"/>
              </a:rPr>
              <a:t>Χρηματοδότηση μέσω Επιχειρησιακών Προγραμμάτων ΕΣΠΑ</a:t>
            </a:r>
          </a:p>
          <a:p>
            <a:pPr>
              <a:defRPr/>
            </a:pPr>
            <a:r>
              <a:rPr lang="el-GR" sz="1200" b="0" dirty="0" smtClean="0">
                <a:ea typeface="ＭＳ Ｐゴシック" charset="-128"/>
              </a:rPr>
              <a:t>(</a:t>
            </a:r>
            <a:r>
              <a:rPr lang="en-US" sz="1200" b="0" dirty="0" smtClean="0">
                <a:ea typeface="ＭＳ Ｐゴシック" charset="-128"/>
                <a:hlinkClick r:id="rId4"/>
              </a:rPr>
              <a:t>www.espa.gr/el/Pages/Proclamations.aspx</a:t>
            </a:r>
            <a:r>
              <a:rPr lang="el-GR" sz="1200" b="0" dirty="0">
                <a:ea typeface="ＭＳ Ｐゴシック" charset="-128"/>
              </a:rPr>
              <a:t>) </a:t>
            </a:r>
          </a:p>
        </p:txBody>
      </p:sp>
      <p:sp>
        <p:nvSpPr>
          <p:cNvPr id="22" name="TextBox 21"/>
          <p:cNvSpPr txBox="1"/>
          <p:nvPr/>
        </p:nvSpPr>
        <p:spPr>
          <a:xfrm>
            <a:off x="6393160" y="3717032"/>
            <a:ext cx="3384252" cy="2710069"/>
          </a:xfrm>
          <a:prstGeom prst="rect">
            <a:avLst/>
          </a:prstGeom>
        </p:spPr>
        <p:style>
          <a:lnRef idx="2">
            <a:schemeClr val="dk1"/>
          </a:lnRef>
          <a:fillRef idx="1">
            <a:schemeClr val="lt1"/>
          </a:fillRef>
          <a:effectRef idx="0">
            <a:schemeClr val="dk1"/>
          </a:effectRef>
          <a:fontRef idx="minor">
            <a:schemeClr val="dk1"/>
          </a:fontRef>
        </p:style>
        <p:txBody>
          <a:bodyPr/>
          <a:lstStyle/>
          <a:p>
            <a:pPr marL="171450" indent="-171450" algn="l">
              <a:buFont typeface="Wingdings" pitchFamily="2" charset="2"/>
              <a:buChar char="ü"/>
              <a:defRPr/>
            </a:pPr>
            <a:r>
              <a:rPr lang="el-GR" sz="1100" b="0" dirty="0"/>
              <a:t>Η συγκεκριμένη δυνατότητα ενεργοποιείται μέσω προσκλήσεων που δημοσιεύονται και έχει καθορισμένη προθεσμία υποβολής αιτήσεων</a:t>
            </a:r>
          </a:p>
          <a:p>
            <a:pPr marL="171450" indent="-171450" algn="l">
              <a:buFont typeface="Wingdings" pitchFamily="2" charset="2"/>
              <a:buChar char="ü"/>
              <a:defRPr/>
            </a:pPr>
            <a:r>
              <a:rPr lang="el-GR" sz="1100" b="0" dirty="0"/>
              <a:t>Τα κονδύλια προέρχονται από εθνικούς και κοινοτικούς πόρους</a:t>
            </a:r>
          </a:p>
          <a:p>
            <a:pPr marL="171450" indent="-171450" algn="l">
              <a:buFont typeface="Wingdings" pitchFamily="2" charset="2"/>
              <a:buChar char="ü"/>
              <a:defRPr/>
            </a:pPr>
            <a:r>
              <a:rPr lang="el-GR" sz="1100" b="0" dirty="0"/>
              <a:t>Σε συγκεκριμένες περιπτώσεις και εξαιτίας της οικονομικής κρίσης, παρέχεται ενίσχυση για την κάλυψη λειτουργικών εξόδων για νέες και υπό σύσταση επιχειρήσεις.</a:t>
            </a:r>
          </a:p>
          <a:p>
            <a:pPr marL="171450" indent="-171450" algn="l">
              <a:buFont typeface="Wingdings" pitchFamily="2" charset="2"/>
              <a:buChar char="ü"/>
              <a:defRPr/>
            </a:pPr>
            <a:r>
              <a:rPr lang="el-GR" sz="1100" b="0" dirty="0"/>
              <a:t>Το ύψος της επιχορήγησης εξαρτάται από την περιφέρεια του τόπου υλοποίησης</a:t>
            </a:r>
          </a:p>
          <a:p>
            <a:pPr marL="171450" indent="-171450" algn="l">
              <a:buFont typeface="Wingdings" pitchFamily="2" charset="2"/>
              <a:buChar char="ü"/>
              <a:defRPr/>
            </a:pPr>
            <a:r>
              <a:rPr lang="el-GR" sz="1100" b="0" dirty="0"/>
              <a:t>Το ελάχιστο και μέγιστο ύψος του κάθε επενδυτικού σχεδίου προς ένταξη καθορίζεται από την εκάστοτε πρόσκληση.</a:t>
            </a:r>
          </a:p>
          <a:p>
            <a:pPr marL="171450" indent="-171450" algn="l">
              <a:buFont typeface="Wingdings" pitchFamily="2" charset="2"/>
              <a:buChar char="ü"/>
              <a:defRPr/>
            </a:pPr>
            <a:r>
              <a:rPr lang="el-GR" sz="1100" b="0" dirty="0"/>
              <a:t>Οι επί μέρους προϋποθέσεις ρυθμίζονται στην πρόσκληση κάθε προγράμματος</a:t>
            </a:r>
            <a:endParaRPr lang="el-GR" sz="1100" dirty="0"/>
          </a:p>
        </p:txBody>
      </p:sp>
      <p:grpSp>
        <p:nvGrpSpPr>
          <p:cNvPr id="17" name="Group 15"/>
          <p:cNvGrpSpPr>
            <a:grpSpLocks/>
          </p:cNvGrpSpPr>
          <p:nvPr/>
        </p:nvGrpSpPr>
        <p:grpSpPr bwMode="auto">
          <a:xfrm>
            <a:off x="6980238" y="227013"/>
            <a:ext cx="2678112" cy="495300"/>
            <a:chOff x="488950" y="722313"/>
            <a:chExt cx="8856538" cy="495300"/>
          </a:xfrm>
        </p:grpSpPr>
        <p:sp>
          <p:nvSpPr>
            <p:cNvPr id="18"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20"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l-GR" dirty="0" smtClean="0"/>
              <a:t>Προτεινόμενο πρόγραμμα</a:t>
            </a:r>
            <a:endParaRPr lang="de-DE" dirty="0" smtClean="0"/>
          </a:p>
        </p:txBody>
      </p:sp>
      <p:graphicFrame>
        <p:nvGraphicFramePr>
          <p:cNvPr id="17432" name="Group 24"/>
          <p:cNvGraphicFramePr>
            <a:graphicFrameLocks noGrp="1"/>
          </p:cNvGraphicFramePr>
          <p:nvPr>
            <p:extLst>
              <p:ext uri="{D42A27DB-BD31-4B8C-83A1-F6EECF244321}">
                <p14:modId xmlns:p14="http://schemas.microsoft.com/office/powerpoint/2010/main" val="4214936381"/>
              </p:ext>
            </p:extLst>
          </p:nvPr>
        </p:nvGraphicFramePr>
        <p:xfrm>
          <a:off x="382588" y="1052736"/>
          <a:ext cx="9142412" cy="4446267"/>
        </p:xfrm>
        <a:graphic>
          <a:graphicData uri="http://schemas.openxmlformats.org/drawingml/2006/table">
            <a:tbl>
              <a:tblPr/>
              <a:tblGrid>
                <a:gridCol w="608012"/>
                <a:gridCol w="8534400"/>
              </a:tblGrid>
              <a:tr h="370417">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kern="1200" cap="none" normalizeH="0" baseline="0" dirty="0" smtClean="0">
                          <a:ln>
                            <a:noFill/>
                          </a:ln>
                          <a:solidFill>
                            <a:schemeClr val="tx1"/>
                          </a:solidFill>
                          <a:effectLst/>
                          <a:latin typeface="Arial" charset="0"/>
                          <a:ea typeface="ＭＳ Ｐゴシック" charset="-128"/>
                          <a:cs typeface="+mn-cs"/>
                        </a:rPr>
                        <a:t>Η ανάγκη χρηματοδότησης στις σύγχρονες επιχειρήσεις – 20’</a:t>
                      </a:r>
                      <a:endParaRPr kumimoji="0" lang="de-DE" sz="1400" b="1" i="0" u="none" strike="noStrike" kern="1200" cap="none" normalizeH="0" baseline="0" dirty="0" smtClean="0">
                        <a:ln>
                          <a:noFill/>
                        </a:ln>
                        <a:solidFill>
                          <a:schemeClr val="tx1"/>
                        </a:solidFill>
                        <a:effectLst/>
                        <a:latin typeface="Arial" charset="0"/>
                        <a:ea typeface="ＭＳ Ｐゴシック" charset="-128"/>
                        <a:cs typeface="+mn-cs"/>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370417">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Είδη χρηματοδότησης – 20’</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371681">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1</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smtClean="0">
                          <a:ln>
                            <a:noFill/>
                          </a:ln>
                          <a:solidFill>
                            <a:schemeClr val="tx1"/>
                          </a:solidFill>
                          <a:effectLst/>
                          <a:latin typeface="Arial" charset="0"/>
                          <a:ea typeface="ＭＳ Ｐゴシック" charset="-128"/>
                        </a:rPr>
                        <a:t>Factoring (</a:t>
                      </a:r>
                      <a:r>
                        <a:rPr kumimoji="0" lang="el-GR" sz="1400" b="0" i="0" u="none" strike="noStrike" cap="none" normalizeH="0" baseline="0" dirty="0" smtClean="0">
                          <a:ln>
                            <a:noFill/>
                          </a:ln>
                          <a:solidFill>
                            <a:schemeClr val="tx1"/>
                          </a:solidFill>
                          <a:effectLst/>
                          <a:latin typeface="Arial" charset="0"/>
                          <a:ea typeface="ＭＳ Ｐゴシック" charset="-128"/>
                        </a:rPr>
                        <a:t>Πρακτόρευση Απαιτήσεων) – 10’</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367889">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2</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err="1" smtClean="0">
                          <a:ln>
                            <a:noFill/>
                          </a:ln>
                          <a:solidFill>
                            <a:schemeClr val="tx1"/>
                          </a:solidFill>
                          <a:effectLst/>
                          <a:latin typeface="Arial" charset="0"/>
                          <a:ea typeface="ＭＳ Ｐゴシック" charset="-128"/>
                        </a:rPr>
                        <a:t>Seed</a:t>
                      </a:r>
                      <a:r>
                        <a:rPr kumimoji="0" lang="de-DE" sz="1400" b="0" i="0" u="none" strike="noStrike" cap="none" normalizeH="0" baseline="0" dirty="0" smtClean="0">
                          <a:ln>
                            <a:noFill/>
                          </a:ln>
                          <a:solidFill>
                            <a:schemeClr val="tx1"/>
                          </a:solidFill>
                          <a:effectLst/>
                          <a:latin typeface="Arial" charset="0"/>
                          <a:ea typeface="ＭＳ Ｐゴシック" charset="-128"/>
                        </a:rPr>
                        <a:t> Capital (</a:t>
                      </a:r>
                      <a:r>
                        <a:rPr kumimoji="0" lang="el-GR" sz="1400" b="0" i="0" u="none" strike="noStrike" cap="none" normalizeH="0" baseline="0" dirty="0" smtClean="0">
                          <a:ln>
                            <a:noFill/>
                          </a:ln>
                          <a:solidFill>
                            <a:schemeClr val="tx1"/>
                          </a:solidFill>
                          <a:effectLst/>
                          <a:latin typeface="Arial" charset="0"/>
                          <a:ea typeface="ＭＳ Ｐゴシック" charset="-128"/>
                        </a:rPr>
                        <a:t>Κεφάλαιο Σποράς) - 10’</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370417">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3</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Θερμοκοιτίδες Επιχειρήσεων – 1</a:t>
                      </a:r>
                      <a:r>
                        <a:rPr kumimoji="0" lang="en-US" sz="1400" b="0" i="0" u="none" strike="noStrike" cap="none" normalizeH="0" baseline="0" dirty="0" smtClean="0">
                          <a:ln>
                            <a:noFill/>
                          </a:ln>
                          <a:solidFill>
                            <a:schemeClr val="tx1"/>
                          </a:solidFill>
                          <a:effectLst/>
                          <a:latin typeface="Arial" charset="0"/>
                          <a:ea typeface="ＭＳ Ｐゴシック" charset="-128"/>
                        </a:rPr>
                        <a:t>0</a:t>
                      </a:r>
                      <a:r>
                        <a:rPr kumimoji="0" lang="el-GR" sz="1400" b="0" i="0" u="none" strike="noStrike" cap="none" normalizeH="0" baseline="0" dirty="0" smtClean="0">
                          <a:ln>
                            <a:noFill/>
                          </a:ln>
                          <a:solidFill>
                            <a:schemeClr val="tx1"/>
                          </a:solidFill>
                          <a:effectLst/>
                          <a:latin typeface="Arial" charset="0"/>
                          <a:ea typeface="ＭＳ Ｐゴシック" charset="-128"/>
                        </a:rPr>
                        <a:t>’</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371681">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4</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Crowdfunding</a:t>
                      </a:r>
                      <a:r>
                        <a:rPr kumimoji="0" lang="el-GR" sz="1400" b="0" i="0" u="none" strike="noStrike" cap="none" normalizeH="0" baseline="0" dirty="0" smtClean="0">
                          <a:ln>
                            <a:noFill/>
                          </a:ln>
                          <a:solidFill>
                            <a:schemeClr val="tx1"/>
                          </a:solidFill>
                          <a:effectLst/>
                          <a:latin typeface="Arial" charset="0"/>
                          <a:ea typeface="ＭＳ Ｐゴシック" charset="-128"/>
                        </a:rPr>
                        <a:t> – 10’</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371681">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defRPr/>
                      </a:pPr>
                      <a:r>
                        <a:rPr kumimoji="0" lang="el-GR" sz="1400" b="1" i="1" u="none" strike="noStrike" cap="none" normalizeH="0" baseline="0" dirty="0" smtClean="0">
                          <a:ln>
                            <a:noFill/>
                          </a:ln>
                          <a:solidFill>
                            <a:schemeClr val="tx1"/>
                          </a:solidFill>
                          <a:effectLst/>
                          <a:latin typeface="Arial" charset="0"/>
                          <a:ea typeface="ＭＳ Ｐゴシック" charset="-128"/>
                        </a:rPr>
                        <a:t>Διάλειμμα – 20’</a:t>
                      </a:r>
                      <a:r>
                        <a:rPr kumimoji="0" lang="en-US" sz="1400" b="1" i="1" u="none" strike="noStrike" cap="none" normalizeH="0" baseline="0" dirty="0" smtClean="0">
                          <a:ln>
                            <a:noFill/>
                          </a:ln>
                          <a:solidFill>
                            <a:schemeClr val="tx1"/>
                          </a:solidFill>
                          <a:effectLst/>
                          <a:latin typeface="Arial" charset="0"/>
                          <a:ea typeface="ＭＳ Ｐゴシック" charset="-128"/>
                        </a:rPr>
                        <a:t> (17:</a:t>
                      </a:r>
                      <a:r>
                        <a:rPr kumimoji="0" lang="el-GR" sz="1400" b="1" i="1" u="none" strike="noStrike" cap="none" normalizeH="0" baseline="0" dirty="0" smtClean="0">
                          <a:ln>
                            <a:noFill/>
                          </a:ln>
                          <a:solidFill>
                            <a:schemeClr val="tx1"/>
                          </a:solidFill>
                          <a:effectLst/>
                          <a:latin typeface="Arial" charset="0"/>
                          <a:ea typeface="ＭＳ Ｐゴシック" charset="-128"/>
                        </a:rPr>
                        <a:t>20</a:t>
                      </a:r>
                      <a:r>
                        <a:rPr kumimoji="0" lang="en-US" sz="1400" b="1" i="1" u="none" strike="noStrike" cap="none" normalizeH="0" baseline="0" dirty="0" smtClean="0">
                          <a:ln>
                            <a:noFill/>
                          </a:ln>
                          <a:solidFill>
                            <a:schemeClr val="tx1"/>
                          </a:solidFill>
                          <a:effectLst/>
                          <a:latin typeface="Arial" charset="0"/>
                          <a:ea typeface="ＭＳ Ｐゴシック" charset="-128"/>
                        </a:rPr>
                        <a:t>)</a:t>
                      </a:r>
                      <a:endParaRPr kumimoji="0" lang="de-DE" sz="1400" b="1" i="1"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solidFill>
                      <a:srgbClr val="F4EEEE"/>
                    </a:solid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371681">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5</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Ίδια Κεφάλαια – 40’</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369152">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6</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Δανεισμός – 55’</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370417">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1" u="none" strike="noStrike" cap="none" normalizeH="0" baseline="0" dirty="0" smtClean="0">
                          <a:ln>
                            <a:noFill/>
                          </a:ln>
                          <a:solidFill>
                            <a:schemeClr val="tx1"/>
                          </a:solidFill>
                          <a:effectLst/>
                          <a:latin typeface="Arial" charset="0"/>
                          <a:ea typeface="ＭＳ Ｐゴシック" charset="-128"/>
                        </a:rPr>
                        <a:t>Διάλειμμα – 20’</a:t>
                      </a:r>
                      <a:r>
                        <a:rPr kumimoji="0" lang="en-US" sz="1400" b="1" i="1" u="none" strike="noStrike" cap="none" normalizeH="0" baseline="0" dirty="0" smtClean="0">
                          <a:ln>
                            <a:noFill/>
                          </a:ln>
                          <a:solidFill>
                            <a:schemeClr val="tx1"/>
                          </a:solidFill>
                          <a:effectLst/>
                          <a:latin typeface="Arial" charset="0"/>
                          <a:ea typeface="ＭＳ Ｐゴシック" charset="-128"/>
                        </a:rPr>
                        <a:t> (19:</a:t>
                      </a:r>
                      <a:r>
                        <a:rPr kumimoji="0" lang="el-GR" sz="1400" b="1" i="1" u="none" strike="noStrike" cap="none" normalizeH="0" baseline="0" dirty="0" smtClean="0">
                          <a:ln>
                            <a:noFill/>
                          </a:ln>
                          <a:solidFill>
                            <a:schemeClr val="tx1"/>
                          </a:solidFill>
                          <a:effectLst/>
                          <a:latin typeface="Arial" charset="0"/>
                          <a:ea typeface="ＭＳ Ｐゴシック" charset="-128"/>
                        </a:rPr>
                        <a:t>1</a:t>
                      </a:r>
                      <a:r>
                        <a:rPr kumimoji="0" lang="en-US" sz="1400" b="1" i="1" u="none" strike="noStrike" cap="none" normalizeH="0" baseline="0" dirty="0" smtClean="0">
                          <a:ln>
                            <a:noFill/>
                          </a:ln>
                          <a:solidFill>
                            <a:schemeClr val="tx1"/>
                          </a:solidFill>
                          <a:effectLst/>
                          <a:latin typeface="Arial" charset="0"/>
                          <a:ea typeface="ＭＳ Ｐゴシック" charset="-128"/>
                        </a:rPr>
                        <a:t>5)</a:t>
                      </a:r>
                      <a:endParaRPr kumimoji="0" lang="de-DE" sz="1400" b="1" i="1"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solidFill>
                      <a:srgbClr val="F4EEEE"/>
                    </a:solid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370417">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7</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Επιχορήγηση – 45’</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370417">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Μελέτη περίπτωσης</a:t>
                      </a:r>
                      <a:r>
                        <a:rPr kumimoji="0" lang="en-US" sz="1400" b="1" i="0" u="none" strike="noStrike" cap="none" normalizeH="0" baseline="0" dirty="0" smtClean="0">
                          <a:ln>
                            <a:noFill/>
                          </a:ln>
                          <a:solidFill>
                            <a:schemeClr val="tx1"/>
                          </a:solidFill>
                          <a:effectLst/>
                          <a:latin typeface="Arial" charset="0"/>
                          <a:ea typeface="ＭＳ Ｐゴシック" charset="-128"/>
                        </a:rPr>
                        <a:t> – 4</a:t>
                      </a:r>
                      <a:r>
                        <a:rPr kumimoji="0" lang="el-GR" sz="1400" b="1" i="0" u="none" strike="noStrike" cap="none" normalizeH="0" baseline="0" dirty="0" smtClean="0">
                          <a:ln>
                            <a:noFill/>
                          </a:ln>
                          <a:solidFill>
                            <a:schemeClr val="tx1"/>
                          </a:solidFill>
                          <a:effectLst/>
                          <a:latin typeface="Arial" charset="0"/>
                          <a:ea typeface="ＭＳ Ｐゴシック" charset="-128"/>
                        </a:rPr>
                        <a:t>0</a:t>
                      </a:r>
                      <a:r>
                        <a:rPr kumimoji="0" lang="en-US" sz="1400" b="1" i="0" u="none" strike="noStrike" cap="none" normalizeH="0" baseline="0" dirty="0" smtClean="0">
                          <a:ln>
                            <a:noFill/>
                          </a:ln>
                          <a:solidFill>
                            <a:schemeClr val="tx1"/>
                          </a:solidFill>
                          <a:effectLst/>
                          <a:latin typeface="Arial" charset="0"/>
                          <a:ea typeface="ＭＳ Ｐゴシック" charset="-128"/>
                        </a:rPr>
                        <a:t>’</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bl>
          </a:graphicData>
        </a:graphic>
      </p:graphicFrame>
      <p:pic>
        <p:nvPicPr>
          <p:cNvPr id="2" name="Picture 1"/>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733219">
            <a:off x="7595528" y="2831357"/>
            <a:ext cx="1295350" cy="1293733"/>
          </a:xfrm>
          <a:prstGeom prst="rect">
            <a:avLst/>
          </a:prstGeom>
        </p:spPr>
      </p:pic>
    </p:spTree>
    <p:extLst>
      <p:ext uri="{BB962C8B-B14F-4D97-AF65-F5344CB8AC3E}">
        <p14:creationId xmlns:p14="http://schemas.microsoft.com/office/powerpoint/2010/main" val="40644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3" y="246063"/>
            <a:ext cx="9151937" cy="492125"/>
          </a:xfrm>
        </p:spPr>
        <p:txBody>
          <a:bodyPr/>
          <a:lstStyle/>
          <a:p>
            <a:pPr>
              <a:tabLst>
                <a:tab pos="3586163" algn="l"/>
              </a:tabLst>
              <a:defRPr/>
            </a:pPr>
            <a:r>
              <a:rPr lang="el-GR" dirty="0">
                <a:solidFill>
                  <a:srgbClr val="000000"/>
                </a:solidFill>
                <a:cs typeface="+mn-cs"/>
              </a:rPr>
              <a:t>Είδη χρηματοδότησης</a:t>
            </a:r>
            <a:br>
              <a:rPr lang="el-GR" dirty="0">
                <a:solidFill>
                  <a:srgbClr val="000000"/>
                </a:solidFill>
                <a:cs typeface="+mn-cs"/>
              </a:rPr>
            </a:br>
            <a:r>
              <a:rPr lang="en-US" b="0" dirty="0">
                <a:solidFill>
                  <a:srgbClr val="000000"/>
                </a:solidFill>
                <a:cs typeface="+mn-cs"/>
              </a:rPr>
              <a:t>7</a:t>
            </a:r>
            <a:r>
              <a:rPr lang="el-GR" b="0" dirty="0" smtClean="0">
                <a:solidFill>
                  <a:srgbClr val="000000"/>
                </a:solidFill>
                <a:cs typeface="+mn-cs"/>
              </a:rPr>
              <a:t>. Επιχορήγηση</a:t>
            </a:r>
            <a:endParaRPr lang="el-GR" sz="1800" dirty="0"/>
          </a:p>
        </p:txBody>
      </p:sp>
      <p:grpSp>
        <p:nvGrpSpPr>
          <p:cNvPr id="40964" name="Group 15"/>
          <p:cNvGrpSpPr>
            <a:grpSpLocks/>
          </p:cNvGrpSpPr>
          <p:nvPr/>
        </p:nvGrpSpPr>
        <p:grpSpPr bwMode="auto">
          <a:xfrm>
            <a:off x="6980238" y="227013"/>
            <a:ext cx="2678112" cy="495300"/>
            <a:chOff x="488950" y="722313"/>
            <a:chExt cx="8856538" cy="495300"/>
          </a:xfrm>
        </p:grpSpPr>
        <p:sp>
          <p:nvSpPr>
            <p:cNvPr id="40975"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40976"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
        <p:nvSpPr>
          <p:cNvPr id="40965" name="Rectangle 20"/>
          <p:cNvSpPr>
            <a:spLocks noChangeArrowheads="1"/>
          </p:cNvSpPr>
          <p:nvPr/>
        </p:nvSpPr>
        <p:spPr bwMode="auto">
          <a:xfrm>
            <a:off x="8337550" y="227013"/>
            <a:ext cx="1387475" cy="538162"/>
          </a:xfrm>
          <a:prstGeom prst="rect">
            <a:avLst/>
          </a:prstGeom>
          <a:solidFill>
            <a:schemeClr val="bg1">
              <a:alpha val="87842"/>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p>
            <a:pPr defTabSz="762000"/>
            <a:endParaRPr lang="el-GR"/>
          </a:p>
        </p:txBody>
      </p:sp>
      <p:sp>
        <p:nvSpPr>
          <p:cNvPr id="17" name="2 - Θέση περιεχομένου"/>
          <p:cNvSpPr>
            <a:spLocks noGrp="1"/>
          </p:cNvSpPr>
          <p:nvPr>
            <p:ph sz="quarter" idx="1"/>
          </p:nvPr>
        </p:nvSpPr>
        <p:spPr>
          <a:xfrm>
            <a:off x="374032" y="1628800"/>
            <a:ext cx="8971456" cy="4767282"/>
          </a:xfrm>
        </p:spPr>
        <p:txBody>
          <a:bodyPr>
            <a:noAutofit/>
          </a:bodyPr>
          <a:lstStyle/>
          <a:p>
            <a:pPr algn="just">
              <a:buFont typeface="Arial" panose="020B0604020202020204" pitchFamily="34" charset="0"/>
              <a:buChar char="•"/>
            </a:pPr>
            <a:r>
              <a:rPr lang="el-GR" sz="1100" dirty="0" smtClean="0"/>
              <a:t>Το πρόγραμμα της </a:t>
            </a:r>
            <a:r>
              <a:rPr lang="el-GR" sz="1100" b="1" dirty="0" smtClean="0"/>
              <a:t>ΕΕ «Ορίζοντας 2020» </a:t>
            </a:r>
            <a:r>
              <a:rPr lang="el-GR" sz="1100" dirty="0" smtClean="0"/>
              <a:t>είναι το πρόγραμμα-πλαίσιο για την Έρευνα &amp; την Καινοτομία για την περίοδο 2014-2020 με προϋπολογισμό περίπου 80 δισ. ευρώ.</a:t>
            </a:r>
          </a:p>
          <a:p>
            <a:pPr algn="just">
              <a:buFont typeface="Arial" panose="020B0604020202020204" pitchFamily="34" charset="0"/>
              <a:buChar char="•"/>
            </a:pPr>
            <a:r>
              <a:rPr lang="el-GR" sz="1100" dirty="0" smtClean="0"/>
              <a:t>Το πρόγραμμα υποστηρίζει τη στρατηγική «Ευρώπη 2020» που αναδεικνύει την έρευνα και την καινοτομία ως κεντρικούς μοχλούς για την έξυπνη, βιώσιμη και ολοκληρωμένη ανάπτυξη, στοχεύοντας παράλληλα στην αποτελεσματική αντιμετώπιση σημαντικών κοινωνικών προκλήσεων.</a:t>
            </a:r>
          </a:p>
          <a:p>
            <a:pPr marL="0" indent="0" algn="just"/>
            <a:r>
              <a:rPr lang="el-GR" sz="1100" dirty="0" smtClean="0"/>
              <a:t>Εστιάζει σε 3 πυλώνες:</a:t>
            </a:r>
          </a:p>
          <a:p>
            <a:pPr marL="228600" indent="-228600" algn="just">
              <a:buFont typeface="+mj-lt"/>
              <a:buAutoNum type="arabicPeriod"/>
            </a:pPr>
            <a:r>
              <a:rPr lang="el-GR" sz="1100" b="1" dirty="0" smtClean="0"/>
              <a:t>Επιστημονική Αριστεία (Ε</a:t>
            </a:r>
            <a:r>
              <a:rPr lang="en-US" sz="1100" b="1" dirty="0" err="1" smtClean="0"/>
              <a:t>xcellent</a:t>
            </a:r>
            <a:r>
              <a:rPr lang="en-US" sz="1100" b="1" dirty="0" smtClean="0"/>
              <a:t> Science</a:t>
            </a:r>
            <a:r>
              <a:rPr lang="el-GR" sz="1100" b="1" dirty="0" smtClean="0"/>
              <a:t>): </a:t>
            </a:r>
            <a:r>
              <a:rPr lang="el-GR" sz="1100" dirty="0" smtClean="0"/>
              <a:t>Επιστημονική έρευνα παγκόσμιου επιπέδου με στόχο την προσέλκυση στην ΕΕ των καλύτερων επιστημόνων.</a:t>
            </a:r>
          </a:p>
          <a:p>
            <a:pPr marL="228600" indent="-228600" algn="just">
              <a:buFont typeface="+mj-lt"/>
              <a:buAutoNum type="arabicPeriod"/>
            </a:pPr>
            <a:r>
              <a:rPr lang="el-GR" sz="1100" b="1" dirty="0" smtClean="0"/>
              <a:t>Βιομηχανική Υπεροχή (</a:t>
            </a:r>
            <a:r>
              <a:rPr lang="el-GR" sz="1100" b="1" dirty="0" err="1" smtClean="0"/>
              <a:t>Ιndustrial</a:t>
            </a:r>
            <a:r>
              <a:rPr lang="el-GR" sz="1100" b="1" dirty="0" smtClean="0"/>
              <a:t> </a:t>
            </a:r>
            <a:r>
              <a:rPr lang="el-GR" sz="1100" b="1" dirty="0" err="1" smtClean="0"/>
              <a:t>Leadership</a:t>
            </a:r>
            <a:r>
              <a:rPr lang="el-GR" sz="1100" b="1" dirty="0" smtClean="0"/>
              <a:t>): </a:t>
            </a:r>
            <a:r>
              <a:rPr lang="el-GR" sz="1100" dirty="0" smtClean="0"/>
              <a:t>Στρατηγική επένδυση σε τεχνολογίες-κλειδιά, όπως </a:t>
            </a:r>
            <a:r>
              <a:rPr lang="el-GR" sz="1100" dirty="0" err="1" smtClean="0"/>
              <a:t>νανοτεχνολογία</a:t>
            </a:r>
            <a:r>
              <a:rPr lang="el-GR" sz="1100" dirty="0" smtClean="0"/>
              <a:t>-μικροηλεκτρονική, συμμετοχή ιδιωτικού τομέα, δημιουργία καινοτόμων επιχειρήσεων.</a:t>
            </a:r>
          </a:p>
          <a:p>
            <a:pPr marL="228600" indent="-228600" algn="just">
              <a:buFont typeface="+mj-lt"/>
              <a:buAutoNum type="arabicPeriod"/>
            </a:pPr>
            <a:r>
              <a:rPr lang="el-GR" sz="1100" b="1" dirty="0" smtClean="0"/>
              <a:t>Κοινωνικές Προκλήσεις (</a:t>
            </a:r>
            <a:r>
              <a:rPr lang="el-GR" sz="1100" b="1" dirty="0" err="1" smtClean="0"/>
              <a:t>Societal</a:t>
            </a:r>
            <a:r>
              <a:rPr lang="el-GR" sz="1100" b="1" dirty="0" smtClean="0"/>
              <a:t> </a:t>
            </a:r>
            <a:r>
              <a:rPr lang="el-GR" sz="1100" b="1" dirty="0" err="1" smtClean="0"/>
              <a:t>Challenges</a:t>
            </a:r>
            <a:r>
              <a:rPr lang="el-GR" sz="1100" b="1" dirty="0" smtClean="0"/>
              <a:t>):  </a:t>
            </a:r>
            <a:r>
              <a:rPr lang="el-GR" sz="1100" dirty="0" smtClean="0"/>
              <a:t>Αντιμετώπιση σημαντικών κοινωνικών προκλήσεων, όπως η γήρανση πληθυσμού, εξάντληση ενεργειακών πόρων, αντιμετώπιση κλιματικής αλλαγής.</a:t>
            </a:r>
            <a:endParaRPr lang="en-US" sz="1100" dirty="0"/>
          </a:p>
          <a:p>
            <a:pPr marL="0" indent="0" algn="just"/>
            <a:r>
              <a:rPr lang="el-GR" sz="1100" i="1" dirty="0"/>
              <a:t>Όλοι μπορούν να λάβουν μέρος στο πρόγραμμα χρηματοδοτήσεων ανάλογα με την περίπτωση: ιδιώτες, επιστήμονες, μικρές, μεσαίες και μεγάλες επιχειρήσεις, πανεπιστήμια, ερευνητικά κέντρα, οργανισμοί και ινστιτούτα, δημόσιοι φορείς και μη κερδοσκοπικοί οργανισμοί, κοινωνικοί εταίροι, καθώς και φορείς της κοινωνικής οικονομίας, όπως οι κοινωνικές επιχειρήσεις. Και επιβάλλεται να υπάρχει συνολική, αντιπροσωπευτική και συνδυαστική συμμετοχή, αφού ο αρχικός σχεδιασμός των προσκλήσεων ενδιαφέροντος στοχεύει στις συνέργειες ανάμεσα σε όλους τους ενεργούς διαμορφωτές της ανάπτυξης, χωρίς κανένα αποκλεισμό και με έμφαση στην ελεύθερη αγορά και τις εμπορικές εφαρμογές.</a:t>
            </a:r>
          </a:p>
          <a:p>
            <a:pPr marL="0" indent="0" algn="just"/>
            <a:endParaRPr lang="el-GR" sz="1100" dirty="0" smtClean="0"/>
          </a:p>
        </p:txBody>
      </p:sp>
      <p:sp>
        <p:nvSpPr>
          <p:cNvPr id="18" name="TextBox 17"/>
          <p:cNvSpPr txBox="1"/>
          <p:nvPr/>
        </p:nvSpPr>
        <p:spPr>
          <a:xfrm>
            <a:off x="374032" y="1023280"/>
            <a:ext cx="4248150" cy="461665"/>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l-GR" sz="1200" dirty="0">
                <a:solidFill>
                  <a:schemeClr val="bg1"/>
                </a:solidFill>
              </a:rPr>
              <a:t>Τρόποι χρηματοδότησης επιχειρήσεων μέσω επιχορήγησης </a:t>
            </a:r>
            <a:r>
              <a:rPr lang="el-GR" sz="1200" dirty="0" smtClean="0">
                <a:solidFill>
                  <a:schemeClr val="bg1"/>
                </a:solidFill>
              </a:rPr>
              <a:t>απευθείας από την ΕΕ – </a:t>
            </a:r>
            <a:r>
              <a:rPr lang="en-US" sz="1200" dirty="0" smtClean="0">
                <a:solidFill>
                  <a:schemeClr val="bg1"/>
                </a:solidFill>
              </a:rPr>
              <a:t>HORIZON 2020</a:t>
            </a:r>
            <a:endParaRPr lang="el-GR" sz="1200" dirty="0">
              <a:solidFill>
                <a:schemeClr val="bg1"/>
              </a:solidFill>
            </a:endParaRPr>
          </a:p>
        </p:txBody>
      </p:sp>
    </p:spTree>
    <p:extLst>
      <p:ext uri="{BB962C8B-B14F-4D97-AF65-F5344CB8AC3E}">
        <p14:creationId xmlns:p14="http://schemas.microsoft.com/office/powerpoint/2010/main" val="261423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3" y="246063"/>
            <a:ext cx="9151937" cy="492125"/>
          </a:xfrm>
        </p:spPr>
        <p:txBody>
          <a:bodyPr/>
          <a:lstStyle/>
          <a:p>
            <a:pPr>
              <a:tabLst>
                <a:tab pos="3586163" algn="l"/>
              </a:tabLst>
              <a:defRPr/>
            </a:pPr>
            <a:r>
              <a:rPr lang="el-GR" dirty="0">
                <a:solidFill>
                  <a:srgbClr val="000000"/>
                </a:solidFill>
                <a:cs typeface="+mn-cs"/>
              </a:rPr>
              <a:t>Είδη χρηματοδότησης</a:t>
            </a:r>
            <a:br>
              <a:rPr lang="el-GR" dirty="0">
                <a:solidFill>
                  <a:srgbClr val="000000"/>
                </a:solidFill>
                <a:cs typeface="+mn-cs"/>
              </a:rPr>
            </a:br>
            <a:r>
              <a:rPr lang="en-US" b="0" dirty="0">
                <a:solidFill>
                  <a:srgbClr val="000000"/>
                </a:solidFill>
                <a:cs typeface="+mn-cs"/>
              </a:rPr>
              <a:t>7</a:t>
            </a:r>
            <a:r>
              <a:rPr lang="el-GR" b="0" dirty="0" smtClean="0">
                <a:solidFill>
                  <a:srgbClr val="000000"/>
                </a:solidFill>
                <a:cs typeface="+mn-cs"/>
              </a:rPr>
              <a:t>. Επιχορήγηση</a:t>
            </a:r>
            <a:endParaRPr lang="el-GR" sz="1800" dirty="0"/>
          </a:p>
        </p:txBody>
      </p:sp>
      <p:grpSp>
        <p:nvGrpSpPr>
          <p:cNvPr id="40964" name="Group 15"/>
          <p:cNvGrpSpPr>
            <a:grpSpLocks/>
          </p:cNvGrpSpPr>
          <p:nvPr/>
        </p:nvGrpSpPr>
        <p:grpSpPr bwMode="auto">
          <a:xfrm>
            <a:off x="6980238" y="227013"/>
            <a:ext cx="2678112" cy="495300"/>
            <a:chOff x="488950" y="722313"/>
            <a:chExt cx="8856538" cy="495300"/>
          </a:xfrm>
        </p:grpSpPr>
        <p:sp>
          <p:nvSpPr>
            <p:cNvPr id="40975"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40976"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
        <p:nvSpPr>
          <p:cNvPr id="40965" name="Rectangle 20"/>
          <p:cNvSpPr>
            <a:spLocks noChangeArrowheads="1"/>
          </p:cNvSpPr>
          <p:nvPr/>
        </p:nvSpPr>
        <p:spPr bwMode="auto">
          <a:xfrm>
            <a:off x="8337550" y="227013"/>
            <a:ext cx="1387475" cy="538162"/>
          </a:xfrm>
          <a:prstGeom prst="rect">
            <a:avLst/>
          </a:prstGeom>
          <a:solidFill>
            <a:schemeClr val="bg1">
              <a:alpha val="87842"/>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p>
            <a:pPr defTabSz="762000"/>
            <a:endParaRPr lang="el-GR"/>
          </a:p>
        </p:txBody>
      </p:sp>
      <p:sp>
        <p:nvSpPr>
          <p:cNvPr id="18" name="TextBox 17"/>
          <p:cNvSpPr txBox="1"/>
          <p:nvPr/>
        </p:nvSpPr>
        <p:spPr>
          <a:xfrm>
            <a:off x="374032" y="1023280"/>
            <a:ext cx="4248150" cy="461665"/>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l-GR" sz="1200" dirty="0">
                <a:solidFill>
                  <a:schemeClr val="bg1"/>
                </a:solidFill>
              </a:rPr>
              <a:t>Τρόποι χρηματοδότησης επιχειρήσεων μέσω επιχορήγησης </a:t>
            </a:r>
            <a:r>
              <a:rPr lang="el-GR" sz="1200" dirty="0" smtClean="0">
                <a:solidFill>
                  <a:schemeClr val="bg1"/>
                </a:solidFill>
              </a:rPr>
              <a:t>απευθείας από την ΕΕ – </a:t>
            </a:r>
            <a:r>
              <a:rPr lang="en-US" sz="1200" dirty="0" smtClean="0">
                <a:solidFill>
                  <a:schemeClr val="bg1"/>
                </a:solidFill>
              </a:rPr>
              <a:t>HORIZON 2020</a:t>
            </a:r>
            <a:endParaRPr lang="el-GR" sz="1200" dirty="0">
              <a:solidFill>
                <a:schemeClr val="bg1"/>
              </a:solidFill>
            </a:endParaRPr>
          </a:p>
        </p:txBody>
      </p:sp>
      <p:sp>
        <p:nvSpPr>
          <p:cNvPr id="20" name="2 - Θέση περιεχομένου"/>
          <p:cNvSpPr txBox="1">
            <a:spLocks/>
          </p:cNvSpPr>
          <p:nvPr/>
        </p:nvSpPr>
        <p:spPr bwMode="auto">
          <a:xfrm>
            <a:off x="374032" y="1770037"/>
            <a:ext cx="9043464" cy="4767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91440" rIns="91440" bIns="0" numCol="1" anchor="t" anchorCtr="0" compatLnSpc="1">
            <a:prstTxWarp prst="textNoShape">
              <a:avLst/>
            </a:prstTxWarp>
            <a:noAutofit/>
          </a:bodyPr>
          <a:lstStyle>
            <a:lvl1pPr marL="342900" indent="-342900" algn="l" defTabSz="900113" rtl="0" eaLnBrk="0" fontAlgn="base" hangingPunct="0">
              <a:spcBef>
                <a:spcPts val="1500"/>
              </a:spcBef>
              <a:spcAft>
                <a:spcPct val="0"/>
              </a:spcAft>
              <a:buClr>
                <a:schemeClr val="tx1"/>
              </a:buClr>
              <a:buFont typeface="Wingdings" pitchFamily="2" charset="2"/>
              <a:defRPr sz="1400">
                <a:solidFill>
                  <a:schemeClr val="tx1"/>
                </a:solidFill>
                <a:latin typeface="+mn-lt"/>
                <a:ea typeface="+mn-ea"/>
                <a:cs typeface="+mn-cs"/>
              </a:defRPr>
            </a:lvl1pPr>
            <a:lvl2pPr marL="536575" indent="-177800" algn="l" defTabSz="900113" rtl="0" eaLnBrk="0" fontAlgn="base" hangingPunct="0">
              <a:spcBef>
                <a:spcPts val="1000"/>
              </a:spcBef>
              <a:spcAft>
                <a:spcPct val="0"/>
              </a:spcAft>
              <a:buClr>
                <a:schemeClr val="tx1"/>
              </a:buClr>
              <a:buFont typeface="Wingdings" pitchFamily="2" charset="2"/>
              <a:buChar char="n"/>
              <a:defRPr sz="1400">
                <a:solidFill>
                  <a:schemeClr val="tx1"/>
                </a:solidFill>
                <a:latin typeface="+mn-lt"/>
                <a:ea typeface="+mn-ea"/>
              </a:defRPr>
            </a:lvl2pPr>
            <a:lvl3pPr marL="900113" indent="-184150" algn="l" defTabSz="900113" rtl="0" eaLnBrk="0" fontAlgn="base" hangingPunct="0">
              <a:spcBef>
                <a:spcPts val="500"/>
              </a:spcBef>
              <a:spcAft>
                <a:spcPct val="0"/>
              </a:spcAft>
              <a:buClr>
                <a:schemeClr val="tx1"/>
              </a:buClr>
              <a:buFont typeface="Arial" charset="0"/>
              <a:buChar char="–"/>
              <a:defRPr sz="1400">
                <a:solidFill>
                  <a:schemeClr val="tx1"/>
                </a:solidFill>
                <a:latin typeface="+mn-lt"/>
                <a:ea typeface="+mn-ea"/>
              </a:defRPr>
            </a:lvl3pPr>
            <a:lvl4pPr marL="1257300" indent="-177800" algn="l" defTabSz="900113" rtl="0" eaLnBrk="0" fontAlgn="base" hangingPunct="0">
              <a:spcBef>
                <a:spcPts val="500"/>
              </a:spcBef>
              <a:spcAft>
                <a:spcPct val="0"/>
              </a:spcAft>
              <a:buClr>
                <a:schemeClr val="tx1"/>
              </a:buClr>
              <a:buFont typeface="Arial" charset="0"/>
              <a:buChar char="–"/>
              <a:defRPr sz="1400">
                <a:solidFill>
                  <a:schemeClr val="tx1"/>
                </a:solidFill>
                <a:latin typeface="+mn-lt"/>
                <a:ea typeface="+mn-ea"/>
              </a:defRPr>
            </a:lvl4pPr>
            <a:lvl5pPr marL="1436688" indent="392113" algn="l" defTabSz="900113" rtl="0" eaLnBrk="0" fontAlgn="base" hangingPunct="0">
              <a:spcBef>
                <a:spcPts val="500"/>
              </a:spcBef>
              <a:spcAft>
                <a:spcPct val="0"/>
              </a:spcAft>
              <a:buClr>
                <a:schemeClr val="tx1"/>
              </a:buClr>
              <a:buFont typeface="Arial" charset="0"/>
              <a:defRPr sz="1400">
                <a:solidFill>
                  <a:schemeClr val="tx1"/>
                </a:solidFill>
                <a:latin typeface="+mn-lt"/>
                <a:ea typeface="+mn-ea"/>
              </a:defRPr>
            </a:lvl5pPr>
            <a:lvl6pPr marL="1893888" algn="l" defTabSz="900113" rtl="0" eaLnBrk="0" fontAlgn="base" hangingPunct="0">
              <a:spcBef>
                <a:spcPts val="500"/>
              </a:spcBef>
              <a:spcAft>
                <a:spcPct val="0"/>
              </a:spcAft>
              <a:buClr>
                <a:schemeClr val="tx1"/>
              </a:buClr>
              <a:buFont typeface="Arial" charset="0"/>
              <a:defRPr sz="1400">
                <a:solidFill>
                  <a:schemeClr val="tx1"/>
                </a:solidFill>
                <a:latin typeface="+mn-lt"/>
                <a:ea typeface="+mn-ea"/>
              </a:defRPr>
            </a:lvl6pPr>
            <a:lvl7pPr marL="2351088" algn="l" defTabSz="900113" rtl="0" eaLnBrk="0" fontAlgn="base" hangingPunct="0">
              <a:spcBef>
                <a:spcPts val="500"/>
              </a:spcBef>
              <a:spcAft>
                <a:spcPct val="0"/>
              </a:spcAft>
              <a:buClr>
                <a:schemeClr val="tx1"/>
              </a:buClr>
              <a:buFont typeface="Arial" charset="0"/>
              <a:defRPr sz="1400">
                <a:solidFill>
                  <a:schemeClr val="tx1"/>
                </a:solidFill>
                <a:latin typeface="+mn-lt"/>
                <a:ea typeface="+mn-ea"/>
              </a:defRPr>
            </a:lvl7pPr>
            <a:lvl8pPr marL="2808288" algn="l" defTabSz="900113" rtl="0" eaLnBrk="0" fontAlgn="base" hangingPunct="0">
              <a:spcBef>
                <a:spcPts val="500"/>
              </a:spcBef>
              <a:spcAft>
                <a:spcPct val="0"/>
              </a:spcAft>
              <a:buClr>
                <a:schemeClr val="tx1"/>
              </a:buClr>
              <a:buFont typeface="Arial" charset="0"/>
              <a:defRPr sz="1400">
                <a:solidFill>
                  <a:schemeClr val="tx1"/>
                </a:solidFill>
                <a:latin typeface="+mn-lt"/>
                <a:ea typeface="+mn-ea"/>
              </a:defRPr>
            </a:lvl8pPr>
            <a:lvl9pPr marL="3265488" algn="l" defTabSz="900113" rtl="0" eaLnBrk="0" fontAlgn="base" hangingPunct="0">
              <a:spcBef>
                <a:spcPts val="500"/>
              </a:spcBef>
              <a:spcAft>
                <a:spcPct val="0"/>
              </a:spcAft>
              <a:buClr>
                <a:schemeClr val="tx1"/>
              </a:buClr>
              <a:buFont typeface="Arial" charset="0"/>
              <a:defRPr sz="1400">
                <a:solidFill>
                  <a:schemeClr val="tx1"/>
                </a:solidFill>
                <a:latin typeface="+mn-lt"/>
                <a:ea typeface="+mn-ea"/>
              </a:defRPr>
            </a:lvl9pPr>
          </a:lstStyle>
          <a:p>
            <a:pPr marL="6350" indent="-6350" algn="just"/>
            <a:r>
              <a:rPr lang="en-US" sz="1200" kern="0" dirty="0"/>
              <a:t>SME INSTRUMENT - HORIZON </a:t>
            </a:r>
            <a:r>
              <a:rPr lang="en-US" sz="1200" kern="0" dirty="0" smtClean="0"/>
              <a:t>2020: </a:t>
            </a:r>
            <a:r>
              <a:rPr lang="el-GR" sz="1200" b="0" kern="0" dirty="0" smtClean="0"/>
              <a:t>Αφορά την απευθείας χρηματοδότηση μικρομεσαίων επιχειρήσεων για την υλοποίηση καινοτομικών επενδυτικών σχεδίων. Το χρηματοδοτικό εργαλείο SME </a:t>
            </a:r>
            <a:r>
              <a:rPr lang="el-GR" sz="1200" b="0" kern="0" dirty="0" err="1" smtClean="0"/>
              <a:t>Instrument</a:t>
            </a:r>
            <a:r>
              <a:rPr lang="el-GR" sz="1200" b="0" kern="0" dirty="0" smtClean="0"/>
              <a:t> θα υλοποιηθεί μέσω τριών διακριτών φάσεων:</a:t>
            </a:r>
          </a:p>
          <a:p>
            <a:pPr algn="just">
              <a:buFont typeface="Arial" panose="020B0604020202020204" pitchFamily="34" charset="0"/>
              <a:buChar char="•"/>
            </a:pPr>
            <a:r>
              <a:rPr lang="el-GR" sz="1200" b="1" kern="0" dirty="0" smtClean="0"/>
              <a:t>Φάση 1: </a:t>
            </a:r>
            <a:r>
              <a:rPr lang="el-GR" sz="1200" b="0" kern="0" dirty="0" smtClean="0"/>
              <a:t>Χρηματοδότηση με στόχο την έρευνα πάνω στο επιχειρηματικό μοντέλο και τη δημιουργία ενός βιώσιμου και ανταγωνιστικού επιχειρηματικού σχεδίου (</a:t>
            </a:r>
            <a:r>
              <a:rPr lang="el-GR" sz="1200" b="0" kern="0" dirty="0" err="1" smtClean="0"/>
              <a:t>feasibility</a:t>
            </a:r>
            <a:r>
              <a:rPr lang="el-GR" sz="1200" b="0" kern="0" dirty="0" smtClean="0"/>
              <a:t> </a:t>
            </a:r>
            <a:r>
              <a:rPr lang="el-GR" sz="1200" b="0" kern="0" dirty="0" err="1" smtClean="0"/>
              <a:t>study</a:t>
            </a:r>
            <a:r>
              <a:rPr lang="el-GR" sz="1200" b="0" kern="0" dirty="0" smtClean="0"/>
              <a:t> &amp; </a:t>
            </a:r>
            <a:r>
              <a:rPr lang="el-GR" sz="1200" b="0" kern="0" dirty="0" err="1" smtClean="0"/>
              <a:t>business</a:t>
            </a:r>
            <a:r>
              <a:rPr lang="el-GR" sz="1200" b="0" kern="0" dirty="0" smtClean="0"/>
              <a:t> </a:t>
            </a:r>
            <a:r>
              <a:rPr lang="el-GR" sz="1200" b="0" kern="0" dirty="0" err="1" smtClean="0"/>
              <a:t>planning</a:t>
            </a:r>
            <a:r>
              <a:rPr lang="el-GR" sz="1200" b="0" kern="0" dirty="0" smtClean="0"/>
              <a:t>).</a:t>
            </a:r>
          </a:p>
          <a:p>
            <a:pPr algn="just">
              <a:buFont typeface="Arial" panose="020B0604020202020204" pitchFamily="34" charset="0"/>
              <a:buChar char="•"/>
            </a:pPr>
            <a:r>
              <a:rPr lang="el-GR" sz="1200" b="1" kern="0" dirty="0" smtClean="0"/>
              <a:t>Φάση 2: </a:t>
            </a:r>
            <a:r>
              <a:rPr lang="el-GR" sz="1200" b="0" kern="0" dirty="0" smtClean="0"/>
              <a:t>Χρηματοδότηση με στόχο την ανάπτυξη ενός εμπορικού προϊόντος ή υπηρεσίας και με τελικό στόχο τη διάθεσή του στην αγορά.</a:t>
            </a:r>
          </a:p>
          <a:p>
            <a:pPr algn="just">
              <a:buFont typeface="Arial" panose="020B0604020202020204" pitchFamily="34" charset="0"/>
              <a:buChar char="•"/>
            </a:pPr>
            <a:r>
              <a:rPr lang="el-GR" sz="1200" b="1" kern="0" dirty="0" smtClean="0"/>
              <a:t>Φάση 3: </a:t>
            </a:r>
            <a:r>
              <a:rPr lang="el-GR" sz="1200" b="0" kern="0" dirty="0" smtClean="0"/>
              <a:t>Υπηρεσίες προώθησης του προϊόντος ή της υπηρεσίας σε διεθνείς αγορές και πρόσβαση σε χρηματοδοτικά εργαλεία υποστήριξης της περαιτέρω επιχειρηματικής ανάπτυξης.</a:t>
            </a:r>
          </a:p>
          <a:p>
            <a:pPr marL="0" indent="0" algn="just"/>
            <a:r>
              <a:rPr lang="el-GR" sz="1200" b="0" kern="0" dirty="0" smtClean="0"/>
              <a:t>Το προφίλ των επιχειρηματικών σχεδίων που θα χρηματοδοτηθούν θα πρέπει να περιλαμβάνει έντονα τα στοιχεία της τεχνολογικής καινοτομίας, της επιστημονικής αριστείας και να καταλήγει σε ένα προϊόν υψηλής εμπορικής αξίας.</a:t>
            </a:r>
            <a:endParaRPr lang="el-GR" sz="1200" b="0" kern="0" dirty="0"/>
          </a:p>
        </p:txBody>
      </p:sp>
    </p:spTree>
    <p:extLst>
      <p:ext uri="{BB962C8B-B14F-4D97-AF65-F5344CB8AC3E}">
        <p14:creationId xmlns:p14="http://schemas.microsoft.com/office/powerpoint/2010/main" val="425371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81013" y="169863"/>
            <a:ext cx="9151937" cy="708025"/>
          </a:xfrm>
        </p:spPr>
        <p:txBody>
          <a:bodyPr/>
          <a:lstStyle/>
          <a:p>
            <a:r>
              <a:rPr lang="el-GR" dirty="0" smtClean="0">
                <a:solidFill>
                  <a:srgbClr val="000000"/>
                </a:solidFill>
              </a:rPr>
              <a:t>Είδη χρηματοδότησης</a:t>
            </a:r>
            <a:br>
              <a:rPr lang="el-GR" dirty="0" smtClean="0">
                <a:solidFill>
                  <a:srgbClr val="000000"/>
                </a:solidFill>
              </a:rPr>
            </a:br>
            <a:r>
              <a:rPr lang="en-US" b="0" dirty="0">
                <a:solidFill>
                  <a:srgbClr val="000000"/>
                </a:solidFill>
              </a:rPr>
              <a:t>7</a:t>
            </a:r>
            <a:r>
              <a:rPr lang="el-GR" b="0" dirty="0" smtClean="0">
                <a:solidFill>
                  <a:srgbClr val="000000"/>
                </a:solidFill>
              </a:rPr>
              <a:t>. Επιχορήγηση</a:t>
            </a:r>
            <a:br>
              <a:rPr lang="el-GR" b="0" dirty="0" smtClean="0">
                <a:solidFill>
                  <a:srgbClr val="000000"/>
                </a:solidFill>
              </a:rPr>
            </a:br>
            <a:r>
              <a:rPr lang="en-US" sz="1400" b="0" dirty="0" err="1" smtClean="0">
                <a:solidFill>
                  <a:srgbClr val="000000"/>
                </a:solidFill>
              </a:rPr>
              <a:t>i</a:t>
            </a:r>
            <a:r>
              <a:rPr lang="en-US" sz="1400" b="0" dirty="0" smtClean="0">
                <a:solidFill>
                  <a:srgbClr val="000000"/>
                </a:solidFill>
              </a:rPr>
              <a:t>. </a:t>
            </a:r>
            <a:r>
              <a:rPr lang="el-GR" sz="1400" b="0" dirty="0" smtClean="0">
                <a:solidFill>
                  <a:srgbClr val="000000"/>
                </a:solidFill>
              </a:rPr>
              <a:t>Τι ρυθμίζει η πρόσκληση κάθε προγράμματος επιχορήγησης</a:t>
            </a:r>
            <a:endParaRPr lang="el-GR" dirty="0" smtClean="0"/>
          </a:p>
        </p:txBody>
      </p:sp>
      <p:sp>
        <p:nvSpPr>
          <p:cNvPr id="5" name="TextBox 4"/>
          <p:cNvSpPr txBox="1"/>
          <p:nvPr/>
        </p:nvSpPr>
        <p:spPr>
          <a:xfrm>
            <a:off x="128588" y="1052513"/>
            <a:ext cx="2303462" cy="577850"/>
          </a:xfrm>
          <a:prstGeom prst="rect">
            <a:avLst/>
          </a:prstGeom>
          <a:solidFill>
            <a:srgbClr val="990000"/>
          </a:solidFill>
          <a:ln>
            <a:solidFill>
              <a:schemeClr val="bg1">
                <a:lumMod val="50000"/>
              </a:schemeClr>
            </a:solidFill>
          </a:ln>
        </p:spPr>
        <p:txBody>
          <a:bodyPr anchor="ctr"/>
          <a:lstStyle/>
          <a:p>
            <a:pPr>
              <a:defRPr/>
            </a:pPr>
            <a:r>
              <a:rPr lang="el-GR" sz="1200" dirty="0"/>
              <a:t>1. Προϋποθέσεις συμμετοχής της επιχείρησης</a:t>
            </a:r>
          </a:p>
        </p:txBody>
      </p:sp>
      <p:sp>
        <p:nvSpPr>
          <p:cNvPr id="6" name="TextBox 5"/>
          <p:cNvSpPr txBox="1"/>
          <p:nvPr/>
        </p:nvSpPr>
        <p:spPr>
          <a:xfrm>
            <a:off x="2576513" y="1052513"/>
            <a:ext cx="2305050" cy="577850"/>
          </a:xfrm>
          <a:prstGeom prst="rect">
            <a:avLst/>
          </a:prstGeom>
          <a:solidFill>
            <a:srgbClr val="990000"/>
          </a:solidFill>
          <a:ln>
            <a:solidFill>
              <a:schemeClr val="bg1">
                <a:lumMod val="50000"/>
              </a:schemeClr>
            </a:solidFill>
          </a:ln>
        </p:spPr>
        <p:txBody>
          <a:bodyPr anchor="ctr"/>
          <a:lstStyle/>
          <a:p>
            <a:pPr>
              <a:defRPr/>
            </a:pPr>
            <a:r>
              <a:rPr lang="el-GR" sz="1200" dirty="0"/>
              <a:t>2. </a:t>
            </a:r>
            <a:r>
              <a:rPr lang="el-GR" sz="1200" dirty="0" err="1"/>
              <a:t>Επιλεξιμότητα</a:t>
            </a:r>
            <a:r>
              <a:rPr lang="el-GR" sz="1200" dirty="0"/>
              <a:t> δαπανών</a:t>
            </a:r>
          </a:p>
        </p:txBody>
      </p:sp>
      <p:sp>
        <p:nvSpPr>
          <p:cNvPr id="7" name="TextBox 6"/>
          <p:cNvSpPr txBox="1"/>
          <p:nvPr/>
        </p:nvSpPr>
        <p:spPr>
          <a:xfrm>
            <a:off x="5024438" y="1052513"/>
            <a:ext cx="2305050" cy="577850"/>
          </a:xfrm>
          <a:prstGeom prst="rect">
            <a:avLst/>
          </a:prstGeom>
          <a:solidFill>
            <a:srgbClr val="990000"/>
          </a:solidFill>
          <a:ln>
            <a:solidFill>
              <a:schemeClr val="bg1">
                <a:lumMod val="50000"/>
              </a:schemeClr>
            </a:solidFill>
          </a:ln>
        </p:spPr>
        <p:txBody>
          <a:bodyPr anchor="ctr"/>
          <a:lstStyle/>
          <a:p>
            <a:pPr>
              <a:defRPr/>
            </a:pPr>
            <a:r>
              <a:rPr lang="el-GR" sz="1200" dirty="0"/>
              <a:t>3. Είδος και ένταση ενίσχυσης</a:t>
            </a:r>
          </a:p>
        </p:txBody>
      </p:sp>
      <p:sp>
        <p:nvSpPr>
          <p:cNvPr id="8" name="TextBox 7"/>
          <p:cNvSpPr txBox="1"/>
          <p:nvPr/>
        </p:nvSpPr>
        <p:spPr>
          <a:xfrm>
            <a:off x="7473950" y="1052513"/>
            <a:ext cx="2303463" cy="577850"/>
          </a:xfrm>
          <a:prstGeom prst="rect">
            <a:avLst/>
          </a:prstGeom>
          <a:solidFill>
            <a:srgbClr val="990000"/>
          </a:solidFill>
          <a:ln>
            <a:solidFill>
              <a:schemeClr val="bg1">
                <a:lumMod val="50000"/>
              </a:schemeClr>
            </a:solidFill>
          </a:ln>
        </p:spPr>
        <p:txBody>
          <a:bodyPr anchor="ctr"/>
          <a:lstStyle/>
          <a:p>
            <a:pPr>
              <a:defRPr/>
            </a:pPr>
            <a:r>
              <a:rPr lang="el-GR" sz="1200" dirty="0"/>
              <a:t>4. Προθεσμία υποβολής και τόπος υποδοχής</a:t>
            </a:r>
          </a:p>
        </p:txBody>
      </p:sp>
      <p:sp>
        <p:nvSpPr>
          <p:cNvPr id="9" name="TextBox 8"/>
          <p:cNvSpPr txBox="1"/>
          <p:nvPr/>
        </p:nvSpPr>
        <p:spPr>
          <a:xfrm>
            <a:off x="128588" y="1700213"/>
            <a:ext cx="2303462" cy="1944687"/>
          </a:xfrm>
          <a:prstGeom prst="rect">
            <a:avLst/>
          </a:prstGeom>
        </p:spPr>
        <p:style>
          <a:lnRef idx="2">
            <a:schemeClr val="dk1"/>
          </a:lnRef>
          <a:fillRef idx="1">
            <a:schemeClr val="lt1"/>
          </a:fillRef>
          <a:effectRef idx="0">
            <a:schemeClr val="dk1"/>
          </a:effectRef>
          <a:fontRef idx="minor">
            <a:schemeClr val="dk1"/>
          </a:fontRef>
        </p:style>
        <p:txBody>
          <a:bodyPr anchor="ctr"/>
          <a:lstStyle/>
          <a:p>
            <a:pPr marL="263525" lvl="1" indent="-171450" algn="l">
              <a:buFont typeface="Wingdings" pitchFamily="2" charset="2"/>
              <a:buChar char="ü"/>
              <a:defRPr/>
            </a:pPr>
            <a:r>
              <a:rPr lang="el-GR" sz="1200" b="0" dirty="0"/>
              <a:t>Είδος δραστηριότητας της επιχείρησης (ΚΑΔ)</a:t>
            </a:r>
          </a:p>
          <a:p>
            <a:pPr marL="263525" lvl="1" indent="-171450" algn="l">
              <a:buFont typeface="Wingdings" pitchFamily="2" charset="2"/>
              <a:buChar char="ü"/>
              <a:defRPr/>
            </a:pPr>
            <a:r>
              <a:rPr lang="el-GR" sz="1200" b="0" dirty="0"/>
              <a:t>Μέγεθος επιχείρησης (αριθμός εργαζομένων, τζίρος, ενεργητικό)</a:t>
            </a:r>
          </a:p>
          <a:p>
            <a:pPr marL="263525" lvl="1" indent="-171450" algn="l">
              <a:buFont typeface="Wingdings" pitchFamily="2" charset="2"/>
              <a:buChar char="ü"/>
              <a:defRPr/>
            </a:pPr>
            <a:r>
              <a:rPr lang="el-GR" sz="1200" b="0" dirty="0"/>
              <a:t>Ηλικία επιχείρησης</a:t>
            </a:r>
          </a:p>
          <a:p>
            <a:pPr marL="263525" lvl="1" indent="-171450" algn="l">
              <a:buFont typeface="Wingdings" pitchFamily="2" charset="2"/>
              <a:buChar char="ü"/>
              <a:defRPr/>
            </a:pPr>
            <a:r>
              <a:rPr lang="el-GR" sz="1200" b="0" dirty="0"/>
              <a:t>Νομική μορφή</a:t>
            </a:r>
          </a:p>
        </p:txBody>
      </p:sp>
      <p:sp>
        <p:nvSpPr>
          <p:cNvPr id="15" name="TextBox 14"/>
          <p:cNvSpPr txBox="1"/>
          <p:nvPr/>
        </p:nvSpPr>
        <p:spPr>
          <a:xfrm>
            <a:off x="2576513" y="1700213"/>
            <a:ext cx="2305050" cy="1944687"/>
          </a:xfrm>
          <a:prstGeom prst="rect">
            <a:avLst/>
          </a:prstGeom>
        </p:spPr>
        <p:style>
          <a:lnRef idx="2">
            <a:schemeClr val="dk1"/>
          </a:lnRef>
          <a:fillRef idx="1">
            <a:schemeClr val="lt1"/>
          </a:fillRef>
          <a:effectRef idx="0">
            <a:schemeClr val="dk1"/>
          </a:effectRef>
          <a:fontRef idx="minor">
            <a:schemeClr val="dk1"/>
          </a:fontRef>
        </p:style>
        <p:txBody>
          <a:bodyPr anchor="ctr"/>
          <a:lstStyle/>
          <a:p>
            <a:pPr marL="263525" lvl="1" indent="-171450" algn="l">
              <a:buFont typeface="Wingdings" pitchFamily="2" charset="2"/>
              <a:buChar char="ü"/>
              <a:defRPr/>
            </a:pPr>
            <a:r>
              <a:rPr lang="el-GR" sz="1100" b="0" dirty="0"/>
              <a:t>Όρια προϋπολογισμού επένδυσης (άνω ή/ και κάτω)</a:t>
            </a:r>
          </a:p>
          <a:p>
            <a:pPr marL="263525" lvl="1" indent="-171450" algn="l">
              <a:buFont typeface="Wingdings" pitchFamily="2" charset="2"/>
              <a:buChar char="ü"/>
              <a:defRPr/>
            </a:pPr>
            <a:r>
              <a:rPr lang="el-GR" sz="1100" b="0" dirty="0"/>
              <a:t>Είδος δαπανών και % συμμετοχή τους στο σύνολο του σχεδίου</a:t>
            </a:r>
          </a:p>
          <a:p>
            <a:pPr marL="263525" lvl="1" indent="-171450" algn="l">
              <a:buFont typeface="Wingdings" pitchFamily="2" charset="2"/>
              <a:buChar char="ü"/>
              <a:defRPr/>
            </a:pPr>
            <a:r>
              <a:rPr lang="el-GR" sz="1100" b="0" dirty="0"/>
              <a:t>Ημερομηνία </a:t>
            </a:r>
            <a:r>
              <a:rPr lang="el-GR" sz="1100" b="0" dirty="0" err="1"/>
              <a:t>επιλεξιμότητας</a:t>
            </a:r>
            <a:r>
              <a:rPr lang="el-GR" sz="1100" b="0" dirty="0"/>
              <a:t> δαπανών</a:t>
            </a:r>
          </a:p>
        </p:txBody>
      </p:sp>
      <p:sp>
        <p:nvSpPr>
          <p:cNvPr id="16" name="TextBox 15"/>
          <p:cNvSpPr txBox="1"/>
          <p:nvPr/>
        </p:nvSpPr>
        <p:spPr>
          <a:xfrm>
            <a:off x="5043488" y="1700213"/>
            <a:ext cx="2303462" cy="1944687"/>
          </a:xfrm>
          <a:prstGeom prst="rect">
            <a:avLst/>
          </a:prstGeom>
        </p:spPr>
        <p:style>
          <a:lnRef idx="2">
            <a:schemeClr val="dk1"/>
          </a:lnRef>
          <a:fillRef idx="1">
            <a:schemeClr val="lt1"/>
          </a:fillRef>
          <a:effectRef idx="0">
            <a:schemeClr val="dk1"/>
          </a:effectRef>
          <a:fontRef idx="minor">
            <a:schemeClr val="dk1"/>
          </a:fontRef>
        </p:style>
        <p:txBody>
          <a:bodyPr anchor="ctr"/>
          <a:lstStyle/>
          <a:p>
            <a:pPr marL="263525" lvl="1" indent="-171450" algn="l">
              <a:buFont typeface="Wingdings" pitchFamily="2" charset="2"/>
              <a:buChar char="ü"/>
              <a:defRPr/>
            </a:pPr>
            <a:r>
              <a:rPr lang="el-GR" sz="1100" b="0" dirty="0"/>
              <a:t>Ύψος (ποσοστό ενίσχυσης ανάλογα με την γεωγραφική περιφέρεια και το μέγεθος/ είδος της επιχείρησης)</a:t>
            </a:r>
          </a:p>
          <a:p>
            <a:pPr marL="263525" lvl="1" indent="-171450" algn="l">
              <a:buFont typeface="Wingdings" pitchFamily="2" charset="2"/>
              <a:buChar char="ü"/>
              <a:defRPr/>
            </a:pPr>
            <a:r>
              <a:rPr lang="el-GR" sz="1100" b="0" dirty="0"/>
              <a:t>Συνολικοί διαθέσιμοι πόροι ανά περιφέρεια</a:t>
            </a:r>
          </a:p>
        </p:txBody>
      </p:sp>
      <p:sp>
        <p:nvSpPr>
          <p:cNvPr id="17" name="TextBox 16"/>
          <p:cNvSpPr txBox="1"/>
          <p:nvPr/>
        </p:nvSpPr>
        <p:spPr>
          <a:xfrm>
            <a:off x="7473950" y="1700213"/>
            <a:ext cx="2303463" cy="1944687"/>
          </a:xfrm>
          <a:prstGeom prst="rect">
            <a:avLst/>
          </a:prstGeom>
        </p:spPr>
        <p:style>
          <a:lnRef idx="2">
            <a:schemeClr val="dk1"/>
          </a:lnRef>
          <a:fillRef idx="1">
            <a:schemeClr val="lt1"/>
          </a:fillRef>
          <a:effectRef idx="0">
            <a:schemeClr val="dk1"/>
          </a:effectRef>
          <a:fontRef idx="minor">
            <a:schemeClr val="dk1"/>
          </a:fontRef>
        </p:style>
        <p:txBody>
          <a:bodyPr anchor="ctr"/>
          <a:lstStyle/>
          <a:p>
            <a:pPr marL="263525" lvl="1" indent="-171450" algn="l">
              <a:buFont typeface="Wingdings" pitchFamily="2" charset="2"/>
              <a:buChar char="ü"/>
              <a:defRPr/>
            </a:pPr>
            <a:r>
              <a:rPr lang="el-GR" sz="1100" b="0" dirty="0"/>
              <a:t>Από την πρόσκληση κάθε προγράμματος καθορίζεται η προθεσμία υποβολής αιτήσεων.</a:t>
            </a:r>
          </a:p>
          <a:p>
            <a:pPr marL="263525" lvl="1" indent="-171450" algn="l">
              <a:buFont typeface="Wingdings" pitchFamily="2" charset="2"/>
              <a:buChar char="ü"/>
              <a:defRPr/>
            </a:pPr>
            <a:r>
              <a:rPr lang="el-GR" sz="1100" b="0" dirty="0"/>
              <a:t>Οι αιτήσεις αποστέλλονται στους αντίστοιχους φορείς αποδοχής ηλεκτρονικά και ως φυσικός φάκελος.</a:t>
            </a:r>
          </a:p>
        </p:txBody>
      </p:sp>
      <p:sp>
        <p:nvSpPr>
          <p:cNvPr id="18" name="TextBox 17"/>
          <p:cNvSpPr txBox="1"/>
          <p:nvPr/>
        </p:nvSpPr>
        <p:spPr>
          <a:xfrm>
            <a:off x="128588" y="3789363"/>
            <a:ext cx="2303462" cy="577850"/>
          </a:xfrm>
          <a:prstGeom prst="rect">
            <a:avLst/>
          </a:prstGeom>
          <a:solidFill>
            <a:srgbClr val="990000"/>
          </a:solidFill>
          <a:ln>
            <a:solidFill>
              <a:schemeClr val="bg1">
                <a:lumMod val="50000"/>
              </a:schemeClr>
            </a:solidFill>
          </a:ln>
        </p:spPr>
        <p:txBody>
          <a:bodyPr anchor="ctr"/>
          <a:lstStyle/>
          <a:p>
            <a:pPr>
              <a:defRPr/>
            </a:pPr>
            <a:r>
              <a:rPr lang="el-GR" sz="1200" dirty="0"/>
              <a:t>5. Έντυπο και δικαιολογητικά συμμετοχής</a:t>
            </a:r>
          </a:p>
        </p:txBody>
      </p:sp>
      <p:sp>
        <p:nvSpPr>
          <p:cNvPr id="19" name="TextBox 18"/>
          <p:cNvSpPr txBox="1"/>
          <p:nvPr/>
        </p:nvSpPr>
        <p:spPr>
          <a:xfrm>
            <a:off x="2576513" y="3789363"/>
            <a:ext cx="2305050" cy="577850"/>
          </a:xfrm>
          <a:prstGeom prst="rect">
            <a:avLst/>
          </a:prstGeom>
          <a:solidFill>
            <a:srgbClr val="990000"/>
          </a:solidFill>
          <a:ln>
            <a:solidFill>
              <a:schemeClr val="bg1">
                <a:lumMod val="50000"/>
              </a:schemeClr>
            </a:solidFill>
          </a:ln>
        </p:spPr>
        <p:txBody>
          <a:bodyPr anchor="ctr"/>
          <a:lstStyle/>
          <a:p>
            <a:pPr>
              <a:defRPr/>
            </a:pPr>
            <a:r>
              <a:rPr lang="el-GR" sz="1200" dirty="0"/>
              <a:t>6. Διαδικασία αξιολόγησης και υπογραφής σύμβασης</a:t>
            </a:r>
          </a:p>
        </p:txBody>
      </p:sp>
      <p:sp>
        <p:nvSpPr>
          <p:cNvPr id="20" name="TextBox 19"/>
          <p:cNvSpPr txBox="1"/>
          <p:nvPr/>
        </p:nvSpPr>
        <p:spPr>
          <a:xfrm>
            <a:off x="5024438" y="3789363"/>
            <a:ext cx="2305050" cy="577850"/>
          </a:xfrm>
          <a:prstGeom prst="rect">
            <a:avLst/>
          </a:prstGeom>
          <a:solidFill>
            <a:srgbClr val="990000"/>
          </a:solidFill>
          <a:ln>
            <a:solidFill>
              <a:schemeClr val="bg1">
                <a:lumMod val="50000"/>
              </a:schemeClr>
            </a:solidFill>
          </a:ln>
        </p:spPr>
        <p:txBody>
          <a:bodyPr anchor="ctr"/>
          <a:lstStyle/>
          <a:p>
            <a:pPr>
              <a:defRPr/>
            </a:pPr>
            <a:r>
              <a:rPr lang="el-GR" sz="1200" dirty="0"/>
              <a:t>7. Διαδικασία  υλοποίησης και είσπραξης της επιχορήγησης</a:t>
            </a:r>
          </a:p>
        </p:txBody>
      </p:sp>
      <p:sp>
        <p:nvSpPr>
          <p:cNvPr id="21" name="TextBox 20"/>
          <p:cNvSpPr txBox="1"/>
          <p:nvPr/>
        </p:nvSpPr>
        <p:spPr>
          <a:xfrm>
            <a:off x="7473950" y="3789363"/>
            <a:ext cx="2303463" cy="577850"/>
          </a:xfrm>
          <a:prstGeom prst="rect">
            <a:avLst/>
          </a:prstGeom>
          <a:solidFill>
            <a:srgbClr val="990000"/>
          </a:solidFill>
          <a:ln>
            <a:solidFill>
              <a:schemeClr val="bg1">
                <a:lumMod val="50000"/>
              </a:schemeClr>
            </a:solidFill>
          </a:ln>
        </p:spPr>
        <p:txBody>
          <a:bodyPr anchor="ctr"/>
          <a:lstStyle/>
          <a:p>
            <a:pPr>
              <a:defRPr/>
            </a:pPr>
            <a:r>
              <a:rPr lang="el-GR" sz="1200" dirty="0"/>
              <a:t>8. Μακροχρόνιες υποχρεώσεις</a:t>
            </a:r>
          </a:p>
        </p:txBody>
      </p:sp>
      <p:sp>
        <p:nvSpPr>
          <p:cNvPr id="22" name="TextBox 21"/>
          <p:cNvSpPr txBox="1"/>
          <p:nvPr/>
        </p:nvSpPr>
        <p:spPr>
          <a:xfrm>
            <a:off x="128588" y="4437063"/>
            <a:ext cx="2303462" cy="1944687"/>
          </a:xfrm>
          <a:prstGeom prst="rect">
            <a:avLst/>
          </a:prstGeom>
        </p:spPr>
        <p:style>
          <a:lnRef idx="2">
            <a:schemeClr val="dk1"/>
          </a:lnRef>
          <a:fillRef idx="1">
            <a:schemeClr val="lt1"/>
          </a:fillRef>
          <a:effectRef idx="0">
            <a:schemeClr val="dk1"/>
          </a:effectRef>
          <a:fontRef idx="minor">
            <a:schemeClr val="dk1"/>
          </a:fontRef>
        </p:style>
        <p:txBody>
          <a:bodyPr anchor="ctr"/>
          <a:lstStyle/>
          <a:p>
            <a:pPr marL="263525" lvl="1" indent="-171450" algn="l">
              <a:buFont typeface="Wingdings" pitchFamily="2" charset="2"/>
              <a:buChar char="ü"/>
              <a:defRPr/>
            </a:pPr>
            <a:r>
              <a:rPr lang="el-GR" sz="1100" b="0" dirty="0"/>
              <a:t>Το έντυπο της συμμετοχής συμπληρώνεται μέσω ειδικής ηλεκτρονικής εφαρμογής</a:t>
            </a:r>
          </a:p>
          <a:p>
            <a:pPr marL="263525" lvl="1" indent="-171450" algn="l">
              <a:buFont typeface="Wingdings" pitchFamily="2" charset="2"/>
              <a:buChar char="ü"/>
              <a:defRPr/>
            </a:pPr>
            <a:r>
              <a:rPr lang="el-GR" sz="1100" b="0" dirty="0"/>
              <a:t>Συνημμένα υπάρχουν όλα τα απαιτούμενα δικαιολογητικά (φορολογικά έντυπα, βεβαιώσεις έναρξης/ μεταβολής, προσφορές προμηθευτών κτλ.) </a:t>
            </a:r>
          </a:p>
        </p:txBody>
      </p:sp>
      <p:sp>
        <p:nvSpPr>
          <p:cNvPr id="23" name="TextBox 22"/>
          <p:cNvSpPr txBox="1"/>
          <p:nvPr/>
        </p:nvSpPr>
        <p:spPr>
          <a:xfrm>
            <a:off x="2576513" y="4437063"/>
            <a:ext cx="2305050" cy="1944687"/>
          </a:xfrm>
          <a:prstGeom prst="rect">
            <a:avLst/>
          </a:prstGeom>
        </p:spPr>
        <p:style>
          <a:lnRef idx="2">
            <a:schemeClr val="dk1"/>
          </a:lnRef>
          <a:fillRef idx="1">
            <a:schemeClr val="lt1"/>
          </a:fillRef>
          <a:effectRef idx="0">
            <a:schemeClr val="dk1"/>
          </a:effectRef>
          <a:fontRef idx="minor">
            <a:schemeClr val="dk1"/>
          </a:fontRef>
        </p:style>
        <p:txBody>
          <a:bodyPr anchor="ctr"/>
          <a:lstStyle/>
          <a:p>
            <a:pPr marL="263525" lvl="1" indent="-171450" algn="l">
              <a:buFont typeface="Wingdings" pitchFamily="2" charset="2"/>
              <a:buChar char="ü"/>
              <a:defRPr/>
            </a:pPr>
            <a:r>
              <a:rPr lang="el-GR" sz="1100" b="0" dirty="0"/>
              <a:t>Η αξιολόγηση λαμβάνει χώρα από τον φορέα αποδοχής</a:t>
            </a:r>
          </a:p>
          <a:p>
            <a:pPr marL="263525" lvl="1" indent="-171450" algn="l">
              <a:buFont typeface="Wingdings" pitchFamily="2" charset="2"/>
              <a:buChar char="ü"/>
              <a:defRPr/>
            </a:pPr>
            <a:r>
              <a:rPr lang="el-GR" sz="1100" b="0" dirty="0"/>
              <a:t>Εξετάζεται η εκπλήρωση των κριτηρίων </a:t>
            </a:r>
            <a:r>
              <a:rPr lang="el-GR" sz="1100" b="0" dirty="0" err="1"/>
              <a:t>επιλεξιμότητας</a:t>
            </a:r>
            <a:endParaRPr lang="el-GR" sz="1100" b="0" dirty="0"/>
          </a:p>
          <a:p>
            <a:pPr marL="263525" lvl="1" indent="-171450" algn="l">
              <a:buFont typeface="Wingdings" pitchFamily="2" charset="2"/>
              <a:buChar char="ü"/>
              <a:defRPr/>
            </a:pPr>
            <a:r>
              <a:rPr lang="el-GR" sz="1100" b="0" dirty="0"/>
              <a:t>Γίνεται βαθμολόγηση βάσει προκαθορισμένων κριτηρίων και συγκριτική κατάταξη των εταιριών που καλύπτουν τα κριτήρια </a:t>
            </a:r>
            <a:r>
              <a:rPr lang="el-GR" sz="1100" b="0" dirty="0" err="1"/>
              <a:t>επιλεξιμότητας</a:t>
            </a:r>
            <a:endParaRPr lang="el-GR" sz="1100" b="0" dirty="0"/>
          </a:p>
        </p:txBody>
      </p:sp>
      <p:sp>
        <p:nvSpPr>
          <p:cNvPr id="24" name="TextBox 23"/>
          <p:cNvSpPr txBox="1"/>
          <p:nvPr/>
        </p:nvSpPr>
        <p:spPr>
          <a:xfrm>
            <a:off x="5043488" y="4437063"/>
            <a:ext cx="2303462" cy="1944687"/>
          </a:xfrm>
          <a:prstGeom prst="rect">
            <a:avLst/>
          </a:prstGeom>
        </p:spPr>
        <p:style>
          <a:lnRef idx="2">
            <a:schemeClr val="dk1"/>
          </a:lnRef>
          <a:fillRef idx="1">
            <a:schemeClr val="lt1"/>
          </a:fillRef>
          <a:effectRef idx="0">
            <a:schemeClr val="dk1"/>
          </a:effectRef>
          <a:fontRef idx="minor">
            <a:schemeClr val="dk1"/>
          </a:fontRef>
        </p:style>
        <p:txBody>
          <a:bodyPr anchor="ctr"/>
          <a:lstStyle/>
          <a:p>
            <a:pPr marL="263525" lvl="1" indent="-171450" algn="l">
              <a:buFont typeface="Wingdings" pitchFamily="2" charset="2"/>
              <a:buChar char="ü"/>
              <a:defRPr/>
            </a:pPr>
            <a:r>
              <a:rPr lang="el-GR" sz="1100" b="0" dirty="0"/>
              <a:t>Υποβολή αιτημάτων προκαταβολής και χρηματοδοτήσεων σύμφωνα με την πρόοδο του έργου</a:t>
            </a:r>
          </a:p>
          <a:p>
            <a:pPr marL="263525" lvl="1" indent="-171450" algn="l">
              <a:buFont typeface="Wingdings" pitchFamily="2" charset="2"/>
              <a:buChar char="ü"/>
              <a:defRPr/>
            </a:pPr>
            <a:r>
              <a:rPr lang="el-GR" sz="1100" b="0" dirty="0"/>
              <a:t>Διενέργεια διοικητικών και επιτόπιων επαληθεύσεις οικονομικού και φυσικού αντικειμένου</a:t>
            </a:r>
          </a:p>
          <a:p>
            <a:pPr marL="263525" lvl="1" indent="-171450" algn="l">
              <a:buFont typeface="Wingdings" pitchFamily="2" charset="2"/>
              <a:buChar char="ü"/>
              <a:defRPr/>
            </a:pPr>
            <a:r>
              <a:rPr lang="el-GR" sz="1100" b="0" dirty="0"/>
              <a:t>Υποχρέωση τήρησης κανόνων ΚΒΣ</a:t>
            </a:r>
          </a:p>
        </p:txBody>
      </p:sp>
      <p:sp>
        <p:nvSpPr>
          <p:cNvPr id="25" name="TextBox 24"/>
          <p:cNvSpPr txBox="1"/>
          <p:nvPr/>
        </p:nvSpPr>
        <p:spPr>
          <a:xfrm>
            <a:off x="7473950" y="4437063"/>
            <a:ext cx="2303463" cy="1944687"/>
          </a:xfrm>
          <a:prstGeom prst="rect">
            <a:avLst/>
          </a:prstGeom>
        </p:spPr>
        <p:style>
          <a:lnRef idx="2">
            <a:schemeClr val="dk1"/>
          </a:lnRef>
          <a:fillRef idx="1">
            <a:schemeClr val="lt1"/>
          </a:fillRef>
          <a:effectRef idx="0">
            <a:schemeClr val="dk1"/>
          </a:effectRef>
          <a:fontRef idx="minor">
            <a:schemeClr val="dk1"/>
          </a:fontRef>
        </p:style>
        <p:txBody>
          <a:bodyPr/>
          <a:lstStyle/>
          <a:p>
            <a:pPr marL="263525" lvl="1" indent="-171450" algn="l">
              <a:buFont typeface="Wingdings" pitchFamily="2" charset="2"/>
              <a:buChar char="ü"/>
              <a:defRPr/>
            </a:pPr>
            <a:r>
              <a:rPr lang="el-GR" sz="1100" b="0" dirty="0"/>
              <a:t>Υποχρέωση τήρησης κανόνων δημοσιότητας για περίοδο που καθορίζεται στην πρόσκληση</a:t>
            </a:r>
          </a:p>
          <a:p>
            <a:pPr marL="263525" lvl="1" indent="-171450" algn="l">
              <a:buFont typeface="Wingdings" pitchFamily="2" charset="2"/>
              <a:buChar char="ü"/>
              <a:defRPr/>
            </a:pPr>
            <a:r>
              <a:rPr lang="el-GR" sz="1100" b="0" dirty="0"/>
              <a:t>Υποχρέωση λειτουργίας επιχείρησης και διατήρησης του εξοπλισμού που αποκτήθηκε καθώς και του προσωπικού (σε ορισμένες περιπτώσεις) για συγκεκριμένο διάστημα </a:t>
            </a:r>
          </a:p>
        </p:txBody>
      </p:sp>
      <p:grpSp>
        <p:nvGrpSpPr>
          <p:cNvPr id="26" name="Group 15"/>
          <p:cNvGrpSpPr>
            <a:grpSpLocks/>
          </p:cNvGrpSpPr>
          <p:nvPr/>
        </p:nvGrpSpPr>
        <p:grpSpPr bwMode="auto">
          <a:xfrm>
            <a:off x="6980238" y="227013"/>
            <a:ext cx="2678112" cy="495300"/>
            <a:chOff x="488950" y="722313"/>
            <a:chExt cx="8856538" cy="495300"/>
          </a:xfrm>
        </p:grpSpPr>
        <p:sp>
          <p:nvSpPr>
            <p:cNvPr id="27"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28"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8"/>
          <p:cNvSpPr>
            <a:spLocks noChangeArrowheads="1"/>
          </p:cNvSpPr>
          <p:nvPr/>
        </p:nvSpPr>
        <p:spPr bwMode="auto">
          <a:xfrm>
            <a:off x="273050" y="1295400"/>
            <a:ext cx="4586288" cy="1553531"/>
          </a:xfrm>
          <a:prstGeom prst="rect">
            <a:avLst/>
          </a:prstGeom>
          <a:solidFill>
            <a:schemeClr val="bg1"/>
          </a:solidFill>
          <a:ln w="12700" algn="ctr">
            <a:solidFill>
              <a:srgbClr val="FF0000"/>
            </a:solidFill>
            <a:miter lim="800000"/>
            <a:headEnd/>
            <a:tailEnd/>
          </a:ln>
        </p:spPr>
        <p:txBody>
          <a:bodyPr lIns="90000" tIns="91440" rIns="90000" bIns="46800"/>
          <a:lstStyle/>
          <a:p>
            <a:pPr marL="1588" lvl="1" algn="just" defTabSz="711200"/>
            <a:r>
              <a:rPr lang="el-GR" sz="1200" i="1" dirty="0">
                <a:solidFill>
                  <a:srgbClr val="000000"/>
                </a:solidFill>
              </a:rPr>
              <a:t>Είδος Ενίσχυσης: </a:t>
            </a:r>
            <a:r>
              <a:rPr lang="el-GR" sz="1200" b="0" i="1" dirty="0">
                <a:solidFill>
                  <a:srgbClr val="000000"/>
                </a:solidFill>
              </a:rPr>
              <a:t>Ε</a:t>
            </a:r>
            <a:r>
              <a:rPr lang="el-GR" sz="1200" b="0" i="1" dirty="0" smtClean="0">
                <a:solidFill>
                  <a:srgbClr val="000000"/>
                </a:solidFill>
              </a:rPr>
              <a:t>πιχορήγηση, φορολογικές απαλλαγές, επιδότηση </a:t>
            </a:r>
            <a:r>
              <a:rPr lang="el-GR" sz="1200" b="0" i="1" dirty="0">
                <a:solidFill>
                  <a:srgbClr val="000000"/>
                </a:solidFill>
              </a:rPr>
              <a:t>χρηματοδοτικής μίσθωσης, </a:t>
            </a:r>
            <a:r>
              <a:rPr lang="el-GR" sz="1200" b="0" i="1" dirty="0" smtClean="0">
                <a:solidFill>
                  <a:srgbClr val="000000"/>
                </a:solidFill>
              </a:rPr>
              <a:t>επιδότηση </a:t>
            </a:r>
            <a:r>
              <a:rPr lang="el-GR" sz="1200" b="0" i="1" dirty="0">
                <a:solidFill>
                  <a:srgbClr val="000000"/>
                </a:solidFill>
              </a:rPr>
              <a:t>κόστους δημιουργούμενης απασχόλησης, </a:t>
            </a:r>
            <a:r>
              <a:rPr lang="el-GR" sz="1200" b="0" i="1" dirty="0" smtClean="0">
                <a:solidFill>
                  <a:srgbClr val="000000"/>
                </a:solidFill>
              </a:rPr>
              <a:t>σταθεροποίηση </a:t>
            </a:r>
            <a:r>
              <a:rPr lang="el-GR" sz="1200" b="0" i="1" dirty="0">
                <a:solidFill>
                  <a:srgbClr val="000000"/>
                </a:solidFill>
              </a:rPr>
              <a:t>συντελεστή φορολογίας </a:t>
            </a:r>
            <a:r>
              <a:rPr lang="el-GR" sz="1200" b="0" i="1" dirty="0" smtClean="0">
                <a:solidFill>
                  <a:srgbClr val="000000"/>
                </a:solidFill>
              </a:rPr>
              <a:t>εισοδήματος </a:t>
            </a:r>
            <a:r>
              <a:rPr lang="el-GR" sz="1200" b="0" i="1" dirty="0">
                <a:solidFill>
                  <a:srgbClr val="000000"/>
                </a:solidFill>
              </a:rPr>
              <a:t>ή/ και </a:t>
            </a:r>
            <a:r>
              <a:rPr lang="el-GR" sz="1200" b="0" i="1" dirty="0" smtClean="0">
                <a:solidFill>
                  <a:srgbClr val="000000"/>
                </a:solidFill>
              </a:rPr>
              <a:t>χρηματοδότηση </a:t>
            </a:r>
            <a:r>
              <a:rPr lang="el-GR" sz="1200" b="0" i="1" dirty="0">
                <a:solidFill>
                  <a:srgbClr val="000000"/>
                </a:solidFill>
              </a:rPr>
              <a:t>επιχειρηματικού κινδύνου µέσω ταμείων συµµ</a:t>
            </a:r>
            <a:r>
              <a:rPr lang="el-GR" sz="1200" b="0" i="1" dirty="0" err="1">
                <a:solidFill>
                  <a:srgbClr val="000000"/>
                </a:solidFill>
              </a:rPr>
              <a:t>ετοχών</a:t>
            </a:r>
            <a:endParaRPr lang="el-GR" sz="1200" b="0" i="1" dirty="0">
              <a:solidFill>
                <a:srgbClr val="000000"/>
              </a:solidFill>
            </a:endParaRPr>
          </a:p>
          <a:p>
            <a:pPr marL="1588" lvl="1" algn="just" defTabSz="711200"/>
            <a:r>
              <a:rPr lang="el-GR" sz="1200" i="1" dirty="0" smtClean="0">
                <a:solidFill>
                  <a:srgbClr val="000000"/>
                </a:solidFill>
              </a:rPr>
              <a:t>Ωφελούμενοι</a:t>
            </a:r>
            <a:r>
              <a:rPr lang="el-GR" sz="1200" i="1" dirty="0">
                <a:solidFill>
                  <a:srgbClr val="000000"/>
                </a:solidFill>
              </a:rPr>
              <a:t>: </a:t>
            </a:r>
            <a:r>
              <a:rPr lang="el-GR" sz="1200" b="0" i="1" dirty="0">
                <a:solidFill>
                  <a:srgbClr val="000000"/>
                </a:solidFill>
              </a:rPr>
              <a:t>Επιχειρήσεις όλων των μεγεθών (με ορισμένες κλαδικές εξαιρέσεις)</a:t>
            </a:r>
          </a:p>
          <a:p>
            <a:pPr marL="1588" lvl="1" algn="just" defTabSz="711200"/>
            <a:r>
              <a:rPr lang="el-GR" sz="1200" i="1" dirty="0">
                <a:solidFill>
                  <a:srgbClr val="000000"/>
                </a:solidFill>
              </a:rPr>
              <a:t>Περίοδος Ισχύος: </a:t>
            </a:r>
            <a:r>
              <a:rPr lang="el-GR" sz="1200" b="0" i="1" dirty="0" smtClean="0">
                <a:solidFill>
                  <a:srgbClr val="000000"/>
                </a:solidFill>
              </a:rPr>
              <a:t>Ορίζονται από την εκάστοτε πρόσκληση</a:t>
            </a:r>
            <a:endParaRPr lang="el-GR" sz="1200" b="0" i="1" dirty="0">
              <a:solidFill>
                <a:srgbClr val="000000"/>
              </a:solidFill>
            </a:endParaRPr>
          </a:p>
        </p:txBody>
      </p:sp>
      <p:sp>
        <p:nvSpPr>
          <p:cNvPr id="44037" name="Rectangle 8"/>
          <p:cNvSpPr>
            <a:spLocks noChangeArrowheads="1"/>
          </p:cNvSpPr>
          <p:nvPr/>
        </p:nvSpPr>
        <p:spPr bwMode="auto">
          <a:xfrm>
            <a:off x="271463" y="981075"/>
            <a:ext cx="9363075" cy="360363"/>
          </a:xfrm>
          <a:prstGeom prst="rect">
            <a:avLst/>
          </a:prstGeom>
          <a:solidFill>
            <a:schemeClr val="accent1"/>
          </a:solidFill>
          <a:ln w="12700" algn="ctr">
            <a:solidFill>
              <a:srgbClr val="FF0000"/>
            </a:solidFill>
            <a:miter lim="800000"/>
            <a:headEnd/>
            <a:tailEnd/>
          </a:ln>
        </p:spPr>
        <p:txBody>
          <a:bodyPr lIns="0" tIns="0" rIns="0" bIns="0" anchor="ctr"/>
          <a:lstStyle/>
          <a:p>
            <a:pPr defTabSz="762000"/>
            <a:r>
              <a:rPr lang="el-GR">
                <a:solidFill>
                  <a:srgbClr val="FFFFFF"/>
                </a:solidFill>
              </a:rPr>
              <a:t>Βασικά Χαρακτηριστικά Δράσης</a:t>
            </a:r>
            <a:endParaRPr lang="de-DE">
              <a:solidFill>
                <a:srgbClr val="FFFFFF"/>
              </a:solidFill>
            </a:endParaRPr>
          </a:p>
        </p:txBody>
      </p:sp>
      <p:sp>
        <p:nvSpPr>
          <p:cNvPr id="44038" name="Rectangle 8"/>
          <p:cNvSpPr>
            <a:spLocks noChangeArrowheads="1"/>
          </p:cNvSpPr>
          <p:nvPr/>
        </p:nvSpPr>
        <p:spPr bwMode="auto">
          <a:xfrm>
            <a:off x="271463" y="2997448"/>
            <a:ext cx="9363075" cy="350838"/>
          </a:xfrm>
          <a:prstGeom prst="rect">
            <a:avLst/>
          </a:prstGeom>
          <a:solidFill>
            <a:schemeClr val="accent1"/>
          </a:solidFill>
          <a:ln w="12700" algn="ctr">
            <a:solidFill>
              <a:srgbClr val="FF0000"/>
            </a:solidFill>
            <a:miter lim="800000"/>
            <a:headEnd/>
            <a:tailEnd/>
          </a:ln>
        </p:spPr>
        <p:txBody>
          <a:bodyPr lIns="0" tIns="0" rIns="0" bIns="0" anchor="ctr"/>
          <a:lstStyle/>
          <a:p>
            <a:pPr defTabSz="762000"/>
            <a:r>
              <a:rPr lang="el-GR">
                <a:solidFill>
                  <a:srgbClr val="FFFFFF"/>
                </a:solidFill>
              </a:rPr>
              <a:t>Γενική Περιγραφή</a:t>
            </a:r>
            <a:endParaRPr lang="de-DE">
              <a:solidFill>
                <a:srgbClr val="FFFFFF"/>
              </a:solidFill>
            </a:endParaRPr>
          </a:p>
        </p:txBody>
      </p:sp>
      <p:sp>
        <p:nvSpPr>
          <p:cNvPr id="44039" name="Rectangle 18"/>
          <p:cNvSpPr>
            <a:spLocks noChangeArrowheads="1"/>
          </p:cNvSpPr>
          <p:nvPr/>
        </p:nvSpPr>
        <p:spPr bwMode="auto">
          <a:xfrm>
            <a:off x="271463" y="3319711"/>
            <a:ext cx="9363075" cy="3061617"/>
          </a:xfrm>
          <a:prstGeom prst="rect">
            <a:avLst/>
          </a:prstGeom>
          <a:solidFill>
            <a:schemeClr val="bg1"/>
          </a:solidFill>
          <a:ln w="12700" algn="ctr">
            <a:solidFill>
              <a:srgbClr val="FF0000"/>
            </a:solidFill>
            <a:miter lim="800000"/>
            <a:headEnd/>
            <a:tailEnd/>
          </a:ln>
        </p:spPr>
        <p:txBody>
          <a:bodyPr lIns="90000" tIns="91440" rIns="90000" bIns="46800"/>
          <a:lstStyle/>
          <a:p>
            <a:pPr marL="1588" lvl="1" algn="just" defTabSz="711200">
              <a:spcBef>
                <a:spcPct val="20000"/>
              </a:spcBef>
            </a:pPr>
            <a:r>
              <a:rPr lang="el-GR" sz="1200" b="0" dirty="0" smtClean="0">
                <a:solidFill>
                  <a:srgbClr val="000000"/>
                </a:solidFill>
              </a:rPr>
              <a:t>Ο νέος </a:t>
            </a:r>
            <a:r>
              <a:rPr lang="el-GR" sz="1200" b="0" dirty="0">
                <a:solidFill>
                  <a:srgbClr val="000000"/>
                </a:solidFill>
              </a:rPr>
              <a:t>Αναπτυξιακός Νόμος 4399/2016, υπό τον τίτλο «Θεσμικό πλαίσιο για τη δημιουργία καθεστώτων Ενισχύσεων Ιδιωτικών Επενδύσεων για την περιφερειακή και οικονομική ανάπτυξη της χώρας», έχει ως στόχο τη δημιουργία πάνω από 11 δις ευρώ ιδιωτικών επενδύσεων έως το 2023, παρέχοντας κίνητρα στον ιδιωτικό </a:t>
            </a:r>
            <a:r>
              <a:rPr lang="el-GR" sz="1200" b="0" dirty="0" smtClean="0">
                <a:solidFill>
                  <a:srgbClr val="000000"/>
                </a:solidFill>
              </a:rPr>
              <a:t>τομέα.</a:t>
            </a:r>
          </a:p>
          <a:p>
            <a:pPr marL="1588" lvl="1" algn="just" defTabSz="711200">
              <a:spcBef>
                <a:spcPct val="20000"/>
              </a:spcBef>
            </a:pPr>
            <a:r>
              <a:rPr lang="el-GR" sz="1200" b="0" dirty="0" smtClean="0">
                <a:solidFill>
                  <a:srgbClr val="000000"/>
                </a:solidFill>
              </a:rPr>
              <a:t>Το </a:t>
            </a:r>
            <a:r>
              <a:rPr lang="el-GR" sz="1200" b="0" dirty="0">
                <a:solidFill>
                  <a:srgbClr val="000000"/>
                </a:solidFill>
              </a:rPr>
              <a:t>ποσοστό ενίσχυσης εξαρτάται </a:t>
            </a:r>
            <a:r>
              <a:rPr lang="el-GR" sz="1200" b="0" dirty="0" smtClean="0">
                <a:solidFill>
                  <a:srgbClr val="000000"/>
                </a:solidFill>
              </a:rPr>
              <a:t>από το καθεστώς ενίσχυσης. Τα καθεστώτα ενίσχυσης είναι τα ακόλουθα:</a:t>
            </a:r>
          </a:p>
          <a:p>
            <a:pPr marL="173038" lvl="1" indent="-171450" algn="just" defTabSz="711200">
              <a:spcBef>
                <a:spcPct val="20000"/>
              </a:spcBef>
              <a:buFont typeface="Arial" panose="020B0604020202020204" pitchFamily="34" charset="0"/>
              <a:buChar char="•"/>
            </a:pPr>
            <a:r>
              <a:rPr lang="el-GR" sz="1200" b="0" dirty="0">
                <a:solidFill>
                  <a:srgbClr val="000000"/>
                </a:solidFill>
              </a:rPr>
              <a:t>Γενικές ενισχύσεις Μηχανολογικού </a:t>
            </a:r>
            <a:r>
              <a:rPr lang="el-GR" sz="1200" b="0" dirty="0" smtClean="0">
                <a:solidFill>
                  <a:srgbClr val="000000"/>
                </a:solidFill>
              </a:rPr>
              <a:t>εξοπλισμού</a:t>
            </a:r>
            <a:r>
              <a:rPr lang="en-US" sz="1200" b="0" dirty="0" smtClean="0">
                <a:solidFill>
                  <a:srgbClr val="000000"/>
                </a:solidFill>
              </a:rPr>
              <a:t>*</a:t>
            </a:r>
            <a:endParaRPr lang="el-GR" sz="1200" b="0" dirty="0" smtClean="0">
              <a:solidFill>
                <a:srgbClr val="000000"/>
              </a:solidFill>
            </a:endParaRPr>
          </a:p>
          <a:p>
            <a:pPr marL="173038" lvl="1" indent="-171450" algn="just" defTabSz="711200">
              <a:spcBef>
                <a:spcPct val="20000"/>
              </a:spcBef>
              <a:buFont typeface="Arial" panose="020B0604020202020204" pitchFamily="34" charset="0"/>
              <a:buChar char="•"/>
            </a:pPr>
            <a:r>
              <a:rPr lang="el-GR" sz="1200" b="0" dirty="0">
                <a:solidFill>
                  <a:srgbClr val="000000"/>
                </a:solidFill>
              </a:rPr>
              <a:t>Ενισχύσεις Γενικής </a:t>
            </a:r>
            <a:r>
              <a:rPr lang="el-GR" sz="1200" b="0" dirty="0" smtClean="0">
                <a:solidFill>
                  <a:srgbClr val="000000"/>
                </a:solidFill>
              </a:rPr>
              <a:t>Επιχειρηματικότητας</a:t>
            </a:r>
            <a:r>
              <a:rPr lang="en-US" sz="1200" b="0" dirty="0" smtClean="0">
                <a:solidFill>
                  <a:srgbClr val="000000"/>
                </a:solidFill>
              </a:rPr>
              <a:t>*</a:t>
            </a:r>
            <a:endParaRPr lang="el-GR" sz="1200" b="0" dirty="0" smtClean="0">
              <a:solidFill>
                <a:srgbClr val="000000"/>
              </a:solidFill>
            </a:endParaRPr>
          </a:p>
          <a:p>
            <a:pPr marL="173038" lvl="1" indent="-171450" algn="just" defTabSz="711200">
              <a:spcBef>
                <a:spcPct val="20000"/>
              </a:spcBef>
              <a:buFont typeface="Arial" panose="020B0604020202020204" pitchFamily="34" charset="0"/>
              <a:buChar char="•"/>
            </a:pPr>
            <a:r>
              <a:rPr lang="el-GR" sz="1200" b="0" dirty="0">
                <a:solidFill>
                  <a:srgbClr val="000000"/>
                </a:solidFill>
              </a:rPr>
              <a:t>Γενικές ενισχύσεις για νέες ανεξάρτητες </a:t>
            </a:r>
            <a:r>
              <a:rPr lang="el-GR" sz="1200" b="0" dirty="0" smtClean="0">
                <a:solidFill>
                  <a:srgbClr val="000000"/>
                </a:solidFill>
              </a:rPr>
              <a:t>ΜΜΕ</a:t>
            </a:r>
          </a:p>
          <a:p>
            <a:pPr marL="173038" lvl="1" indent="-171450" algn="just" defTabSz="711200">
              <a:spcBef>
                <a:spcPct val="20000"/>
              </a:spcBef>
              <a:buFont typeface="Arial" panose="020B0604020202020204" pitchFamily="34" charset="0"/>
              <a:buChar char="•"/>
            </a:pPr>
            <a:r>
              <a:rPr lang="el-GR" sz="1200" b="0" dirty="0">
                <a:solidFill>
                  <a:srgbClr val="000000"/>
                </a:solidFill>
              </a:rPr>
              <a:t>Ενισχύσεις για καινοτομικές </a:t>
            </a:r>
            <a:r>
              <a:rPr lang="el-GR" sz="1200" b="0" dirty="0" smtClean="0">
                <a:solidFill>
                  <a:srgbClr val="000000"/>
                </a:solidFill>
              </a:rPr>
              <a:t>ΜΜΕ</a:t>
            </a:r>
            <a:r>
              <a:rPr lang="en-US" sz="1200" b="0" dirty="0" smtClean="0">
                <a:solidFill>
                  <a:srgbClr val="000000"/>
                </a:solidFill>
              </a:rPr>
              <a:t>*</a:t>
            </a:r>
            <a:endParaRPr lang="el-GR" sz="1200" b="0" dirty="0" smtClean="0">
              <a:solidFill>
                <a:srgbClr val="000000"/>
              </a:solidFill>
            </a:endParaRPr>
          </a:p>
          <a:p>
            <a:pPr marL="173038" lvl="1" indent="-171450" algn="just" defTabSz="711200">
              <a:spcBef>
                <a:spcPct val="20000"/>
              </a:spcBef>
              <a:buFont typeface="Arial" panose="020B0604020202020204" pitchFamily="34" charset="0"/>
              <a:buChar char="•"/>
            </a:pPr>
            <a:r>
              <a:rPr lang="el-GR" sz="1200" b="0" dirty="0">
                <a:solidFill>
                  <a:srgbClr val="000000"/>
                </a:solidFill>
              </a:rPr>
              <a:t>Ενισχύσεις για Συνέργειες και </a:t>
            </a:r>
            <a:r>
              <a:rPr lang="el-GR" sz="1200" b="0" dirty="0" smtClean="0">
                <a:solidFill>
                  <a:srgbClr val="000000"/>
                </a:solidFill>
              </a:rPr>
              <a:t>Δικτυώσεις</a:t>
            </a:r>
          </a:p>
          <a:p>
            <a:pPr marL="173038" lvl="1" indent="-171450" algn="just" defTabSz="711200">
              <a:spcBef>
                <a:spcPct val="20000"/>
              </a:spcBef>
              <a:buFont typeface="Arial" panose="020B0604020202020204" pitchFamily="34" charset="0"/>
              <a:buChar char="•"/>
            </a:pPr>
            <a:r>
              <a:rPr lang="el-GR" sz="1200" b="0" dirty="0">
                <a:solidFill>
                  <a:srgbClr val="000000"/>
                </a:solidFill>
              </a:rPr>
              <a:t>Ενισχύσεις για ενδιάμεσους χρηματοπιστωτικούς οργανισμούς και ταμεία </a:t>
            </a:r>
            <a:r>
              <a:rPr lang="el-GR" sz="1200" b="0" dirty="0" smtClean="0">
                <a:solidFill>
                  <a:srgbClr val="000000"/>
                </a:solidFill>
              </a:rPr>
              <a:t>συμμετοχών</a:t>
            </a:r>
          </a:p>
          <a:p>
            <a:pPr marL="173038" lvl="1" indent="-171450" algn="just" defTabSz="711200">
              <a:spcBef>
                <a:spcPct val="20000"/>
              </a:spcBef>
              <a:buFont typeface="Arial" panose="020B0604020202020204" pitchFamily="34" charset="0"/>
              <a:buChar char="•"/>
            </a:pPr>
            <a:r>
              <a:rPr lang="el-GR" sz="1200" b="0" dirty="0">
                <a:solidFill>
                  <a:srgbClr val="000000"/>
                </a:solidFill>
              </a:rPr>
              <a:t>Ενίσχυση για ολοκληρωμένα Χωρικά και Κλαδικά </a:t>
            </a:r>
            <a:r>
              <a:rPr lang="el-GR" sz="1200" b="0" dirty="0" smtClean="0">
                <a:solidFill>
                  <a:srgbClr val="000000"/>
                </a:solidFill>
              </a:rPr>
              <a:t>σχέδια</a:t>
            </a:r>
          </a:p>
          <a:p>
            <a:pPr marL="173038" lvl="1" indent="-171450" algn="just" defTabSz="711200">
              <a:spcBef>
                <a:spcPct val="20000"/>
              </a:spcBef>
              <a:buFont typeface="Arial" panose="020B0604020202020204" pitchFamily="34" charset="0"/>
              <a:buChar char="•"/>
            </a:pPr>
            <a:r>
              <a:rPr lang="el-GR" sz="1200" b="0" dirty="0">
                <a:solidFill>
                  <a:srgbClr val="000000"/>
                </a:solidFill>
              </a:rPr>
              <a:t>Ενισχύσεις για επενδύσεις Μείζονος </a:t>
            </a:r>
            <a:r>
              <a:rPr lang="el-GR" sz="1200" b="0" dirty="0" smtClean="0">
                <a:solidFill>
                  <a:srgbClr val="000000"/>
                </a:solidFill>
              </a:rPr>
              <a:t>Μεγέθους</a:t>
            </a:r>
            <a:r>
              <a:rPr lang="en-US" sz="1200" b="0" dirty="0" smtClean="0">
                <a:solidFill>
                  <a:srgbClr val="000000"/>
                </a:solidFill>
              </a:rPr>
              <a:t>*</a:t>
            </a:r>
            <a:endParaRPr lang="el-GR" sz="1200" b="0" dirty="0" smtClean="0">
              <a:solidFill>
                <a:srgbClr val="000000"/>
              </a:solidFill>
            </a:endParaRPr>
          </a:p>
          <a:p>
            <a:pPr marL="1588" lvl="1" algn="just" defTabSz="711200">
              <a:spcBef>
                <a:spcPct val="20000"/>
              </a:spcBef>
            </a:pPr>
            <a:r>
              <a:rPr lang="el-GR" sz="1200" b="0" dirty="0" smtClean="0">
                <a:solidFill>
                  <a:srgbClr val="000000"/>
                </a:solidFill>
              </a:rPr>
              <a:t>Η </a:t>
            </a:r>
            <a:r>
              <a:rPr lang="el-GR" sz="1200" b="0" dirty="0">
                <a:solidFill>
                  <a:srgbClr val="000000"/>
                </a:solidFill>
              </a:rPr>
              <a:t>αξιολόγηση των επενδυτικών σχεδίων </a:t>
            </a:r>
            <a:r>
              <a:rPr lang="el-GR" sz="1200" b="0" dirty="0" err="1">
                <a:solidFill>
                  <a:srgbClr val="000000"/>
                </a:solidFill>
              </a:rPr>
              <a:t>πραγµατοποιείται</a:t>
            </a:r>
            <a:r>
              <a:rPr lang="el-GR" sz="1200" b="0" dirty="0">
                <a:solidFill>
                  <a:srgbClr val="000000"/>
                </a:solidFill>
              </a:rPr>
              <a:t> από έναν </a:t>
            </a:r>
            <a:r>
              <a:rPr lang="el-GR" sz="1200" b="0" dirty="0" err="1">
                <a:solidFill>
                  <a:srgbClr val="000000"/>
                </a:solidFill>
              </a:rPr>
              <a:t>αξιολογητή</a:t>
            </a:r>
            <a:r>
              <a:rPr lang="el-GR" sz="1200" b="0" dirty="0">
                <a:solidFill>
                  <a:srgbClr val="000000"/>
                </a:solidFill>
              </a:rPr>
              <a:t>, µε την συγκριτική ή την </a:t>
            </a:r>
            <a:r>
              <a:rPr lang="el-GR" sz="1200" b="0" dirty="0" err="1">
                <a:solidFill>
                  <a:srgbClr val="000000"/>
                </a:solidFill>
              </a:rPr>
              <a:t>άµεση</a:t>
            </a:r>
            <a:r>
              <a:rPr lang="el-GR" sz="1200" b="0" dirty="0">
                <a:solidFill>
                  <a:srgbClr val="000000"/>
                </a:solidFill>
              </a:rPr>
              <a:t> αξιολόγηση</a:t>
            </a:r>
            <a:r>
              <a:rPr lang="el-GR" sz="1200" b="0" dirty="0" smtClean="0">
                <a:solidFill>
                  <a:srgbClr val="000000"/>
                </a:solidFill>
              </a:rPr>
              <a:t>. Η άμεση αξιολόγηση λαμβάνει χώρα αμέσως </a:t>
            </a:r>
            <a:r>
              <a:rPr lang="el-GR" sz="1200" b="0" dirty="0">
                <a:solidFill>
                  <a:srgbClr val="000000"/>
                </a:solidFill>
              </a:rPr>
              <a:t>μετά την υποβολή ενώ </a:t>
            </a:r>
            <a:r>
              <a:rPr lang="el-GR" sz="1200" b="0" dirty="0" smtClean="0">
                <a:solidFill>
                  <a:srgbClr val="000000"/>
                </a:solidFill>
              </a:rPr>
              <a:t>η συγκριτική </a:t>
            </a:r>
            <a:r>
              <a:rPr lang="el-GR" sz="1200" b="0" dirty="0">
                <a:solidFill>
                  <a:srgbClr val="000000"/>
                </a:solidFill>
              </a:rPr>
              <a:t>μετά την </a:t>
            </a:r>
            <a:r>
              <a:rPr lang="el-GR" sz="1200" b="0" dirty="0" smtClean="0">
                <a:solidFill>
                  <a:srgbClr val="000000"/>
                </a:solidFill>
              </a:rPr>
              <a:t>καταληκτική </a:t>
            </a:r>
            <a:r>
              <a:rPr lang="el-GR" sz="1200" b="0" dirty="0">
                <a:solidFill>
                  <a:srgbClr val="000000"/>
                </a:solidFill>
              </a:rPr>
              <a:t>ημερομηνία υποβολής</a:t>
            </a:r>
          </a:p>
          <a:p>
            <a:pPr marL="1588" lvl="1" algn="just" defTabSz="711200">
              <a:spcBef>
                <a:spcPct val="20000"/>
              </a:spcBef>
            </a:pPr>
            <a:endParaRPr lang="el-GR" sz="1200" b="0" dirty="0">
              <a:solidFill>
                <a:srgbClr val="000000"/>
              </a:solidFill>
            </a:endParaRPr>
          </a:p>
          <a:p>
            <a:pPr marL="1588" lvl="1" algn="just" defTabSz="711200">
              <a:spcBef>
                <a:spcPct val="20000"/>
              </a:spcBef>
            </a:pPr>
            <a:endParaRPr lang="de-DE" sz="1200" b="0" dirty="0">
              <a:solidFill>
                <a:srgbClr val="000000"/>
              </a:solidFill>
            </a:endParaRPr>
          </a:p>
        </p:txBody>
      </p:sp>
      <p:sp>
        <p:nvSpPr>
          <p:cNvPr id="44040" name="Rectangle 18"/>
          <p:cNvSpPr>
            <a:spLocks noChangeArrowheads="1"/>
          </p:cNvSpPr>
          <p:nvPr/>
        </p:nvSpPr>
        <p:spPr bwMode="auto">
          <a:xfrm>
            <a:off x="5030788" y="1341438"/>
            <a:ext cx="4602162" cy="1511498"/>
          </a:xfrm>
          <a:prstGeom prst="rect">
            <a:avLst/>
          </a:prstGeom>
          <a:solidFill>
            <a:schemeClr val="bg1"/>
          </a:solidFill>
          <a:ln w="12700" algn="ctr">
            <a:solidFill>
              <a:srgbClr val="FF0000"/>
            </a:solidFill>
            <a:miter lim="800000"/>
            <a:headEnd/>
            <a:tailEnd/>
          </a:ln>
        </p:spPr>
        <p:txBody>
          <a:bodyPr lIns="90000" tIns="91440" rIns="90000" bIns="46800"/>
          <a:lstStyle/>
          <a:p>
            <a:pPr marL="1588" lvl="1" algn="l" defTabSz="711200"/>
            <a:r>
              <a:rPr lang="el-GR" sz="1200" i="1" dirty="0">
                <a:solidFill>
                  <a:srgbClr val="000000"/>
                </a:solidFill>
              </a:rPr>
              <a:t>Φορέας Διαχείρισης: </a:t>
            </a:r>
            <a:r>
              <a:rPr lang="el-GR" sz="1200" b="0" i="1" dirty="0" smtClean="0">
                <a:solidFill>
                  <a:srgbClr val="000000"/>
                </a:solidFill>
              </a:rPr>
              <a:t>ΓΓΙΔ (Υπουργείο Ανάπτυξης), </a:t>
            </a:r>
            <a:r>
              <a:rPr lang="el-GR" sz="1200" b="0" i="1" dirty="0" err="1" smtClean="0">
                <a:solidFill>
                  <a:srgbClr val="000000"/>
                </a:solidFill>
              </a:rPr>
              <a:t>Δνση</a:t>
            </a:r>
            <a:r>
              <a:rPr lang="el-GR" sz="1200" b="0" i="1" dirty="0" smtClean="0">
                <a:solidFill>
                  <a:srgbClr val="000000"/>
                </a:solidFill>
              </a:rPr>
              <a:t> Περιφερειακής Αναπτυξιακής Πολιτικής Υπ. Εσωτερικών και Περιφέρειες ανάλογα με το καθεστώς ενίσχυσης. </a:t>
            </a:r>
            <a:endParaRPr lang="el-GR" sz="1200" b="0" i="1" dirty="0">
              <a:solidFill>
                <a:srgbClr val="000000"/>
              </a:solidFill>
            </a:endParaRPr>
          </a:p>
          <a:p>
            <a:pPr marL="1588" lvl="1" algn="l" defTabSz="711200"/>
            <a:r>
              <a:rPr lang="el-GR" sz="1200" i="1" dirty="0">
                <a:solidFill>
                  <a:srgbClr val="000000"/>
                </a:solidFill>
              </a:rPr>
              <a:t>Αρχικός Προϋπολογισμός Προγράμματος: </a:t>
            </a:r>
            <a:r>
              <a:rPr lang="el-GR" sz="1200" b="0" i="1" dirty="0">
                <a:solidFill>
                  <a:srgbClr val="000000"/>
                </a:solidFill>
              </a:rPr>
              <a:t>480 εκατ. ευρώ την περίοδο 2016-2022 με τη μορφή επιχορηγήσεων και επιδοτήσεων </a:t>
            </a:r>
            <a:r>
              <a:rPr lang="el-GR" sz="1200" b="0" i="1" dirty="0" smtClean="0">
                <a:solidFill>
                  <a:srgbClr val="000000"/>
                </a:solidFill>
              </a:rPr>
              <a:t>και </a:t>
            </a:r>
            <a:r>
              <a:rPr lang="el-GR" sz="1200" b="0" i="1" dirty="0">
                <a:solidFill>
                  <a:srgbClr val="000000"/>
                </a:solidFill>
              </a:rPr>
              <a:t>&gt;3 δις ευρώ έως το 2031 με τη μορφή φορολογικών απαλλαγών</a:t>
            </a:r>
            <a:endParaRPr lang="de-DE" sz="1200" dirty="0">
              <a:solidFill>
                <a:srgbClr val="000000"/>
              </a:solidFill>
            </a:endParaRPr>
          </a:p>
        </p:txBody>
      </p:sp>
      <p:grpSp>
        <p:nvGrpSpPr>
          <p:cNvPr id="44041" name="Group 15"/>
          <p:cNvGrpSpPr>
            <a:grpSpLocks/>
          </p:cNvGrpSpPr>
          <p:nvPr/>
        </p:nvGrpSpPr>
        <p:grpSpPr bwMode="auto">
          <a:xfrm>
            <a:off x="6980238" y="227013"/>
            <a:ext cx="2678112" cy="495300"/>
            <a:chOff x="488950" y="722313"/>
            <a:chExt cx="8856538" cy="495300"/>
          </a:xfrm>
        </p:grpSpPr>
        <p:sp>
          <p:nvSpPr>
            <p:cNvPr id="44044"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44045"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
        <p:nvSpPr>
          <p:cNvPr id="44042" name="Rectangle 20"/>
          <p:cNvSpPr>
            <a:spLocks noChangeArrowheads="1"/>
          </p:cNvSpPr>
          <p:nvPr/>
        </p:nvSpPr>
        <p:spPr bwMode="auto">
          <a:xfrm>
            <a:off x="8337550" y="227013"/>
            <a:ext cx="1387475" cy="538162"/>
          </a:xfrm>
          <a:prstGeom prst="rect">
            <a:avLst/>
          </a:prstGeom>
          <a:solidFill>
            <a:schemeClr val="bg1">
              <a:alpha val="87842"/>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p>
            <a:pPr defTabSz="762000"/>
            <a:endParaRPr lang="el-GR"/>
          </a:p>
        </p:txBody>
      </p:sp>
      <p:sp>
        <p:nvSpPr>
          <p:cNvPr id="2" name="Rectangle 1"/>
          <p:cNvSpPr/>
          <p:nvPr/>
        </p:nvSpPr>
        <p:spPr>
          <a:xfrm>
            <a:off x="419100" y="115888"/>
            <a:ext cx="7200900" cy="739775"/>
          </a:xfrm>
          <a:prstGeom prst="rect">
            <a:avLst/>
          </a:prstGeom>
        </p:spPr>
        <p:txBody>
          <a:bodyPr>
            <a:spAutoFit/>
          </a:bodyPr>
          <a:lstStyle/>
          <a:p>
            <a:pPr algn="l">
              <a:defRPr/>
            </a:pPr>
            <a:r>
              <a:rPr lang="el-GR" kern="0" dirty="0">
                <a:solidFill>
                  <a:srgbClr val="000000"/>
                </a:solidFill>
              </a:rPr>
              <a:t>Είδη χρηματοδότησης</a:t>
            </a:r>
            <a:br>
              <a:rPr lang="el-GR" kern="0" dirty="0">
                <a:solidFill>
                  <a:srgbClr val="000000"/>
                </a:solidFill>
              </a:rPr>
            </a:br>
            <a:r>
              <a:rPr lang="en-US" b="0" kern="0" dirty="0">
                <a:solidFill>
                  <a:srgbClr val="000000"/>
                </a:solidFill>
              </a:rPr>
              <a:t>7</a:t>
            </a:r>
            <a:r>
              <a:rPr lang="el-GR" b="0" kern="0" dirty="0" smtClean="0">
                <a:solidFill>
                  <a:srgbClr val="000000"/>
                </a:solidFill>
              </a:rPr>
              <a:t>. </a:t>
            </a:r>
            <a:r>
              <a:rPr lang="el-GR" b="0" kern="0" dirty="0">
                <a:solidFill>
                  <a:srgbClr val="000000"/>
                </a:solidFill>
              </a:rPr>
              <a:t>Επιχορήγηση</a:t>
            </a:r>
            <a:br>
              <a:rPr lang="el-GR" b="0" kern="0" dirty="0">
                <a:solidFill>
                  <a:srgbClr val="000000"/>
                </a:solidFill>
              </a:rPr>
            </a:br>
            <a:r>
              <a:rPr lang="en-US" b="0" kern="0" dirty="0">
                <a:solidFill>
                  <a:srgbClr val="000000"/>
                </a:solidFill>
              </a:rPr>
              <a:t>ii. </a:t>
            </a:r>
            <a:r>
              <a:rPr lang="el-GR" b="0" kern="0" dirty="0">
                <a:solidFill>
                  <a:srgbClr val="000000"/>
                </a:solidFill>
              </a:rPr>
              <a:t>Ενεργές δράσεις επιχορήγησης – Επενδυτικός Νόμος 4146/2013</a:t>
            </a:r>
            <a:endParaRPr lang="el-GR" kern="0" dirty="0"/>
          </a:p>
        </p:txBody>
      </p:sp>
      <p:sp>
        <p:nvSpPr>
          <p:cNvPr id="3" name="TextBox 2"/>
          <p:cNvSpPr txBox="1"/>
          <p:nvPr/>
        </p:nvSpPr>
        <p:spPr>
          <a:xfrm>
            <a:off x="5188521" y="6318313"/>
            <a:ext cx="4536504" cy="246221"/>
          </a:xfrm>
          <a:prstGeom prst="rect">
            <a:avLst/>
          </a:prstGeom>
          <a:noFill/>
        </p:spPr>
        <p:txBody>
          <a:bodyPr wrap="square" rtlCol="0">
            <a:spAutoFit/>
          </a:bodyPr>
          <a:lstStyle/>
          <a:p>
            <a:pPr algn="r"/>
            <a:r>
              <a:rPr lang="en-US" sz="1000" b="0" i="1" dirty="0" smtClean="0">
                <a:solidFill>
                  <a:schemeClr val="tx1"/>
                </a:solidFill>
              </a:rPr>
              <a:t>* </a:t>
            </a:r>
            <a:r>
              <a:rPr lang="el-GR" sz="1000" b="0" i="1" dirty="0" smtClean="0">
                <a:solidFill>
                  <a:schemeClr val="tx1"/>
                </a:solidFill>
              </a:rPr>
              <a:t>Καθεστώτα  που έχουν προκηρυχθεί</a:t>
            </a:r>
            <a:endParaRPr lang="en-US" sz="1000" b="0" i="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115888"/>
            <a:ext cx="7126188" cy="1169551"/>
          </a:xfrm>
          <a:prstGeom prst="rect">
            <a:avLst/>
          </a:prstGeom>
        </p:spPr>
        <p:txBody>
          <a:bodyPr wrap="square">
            <a:spAutoFit/>
          </a:bodyPr>
          <a:lstStyle/>
          <a:p>
            <a:pPr algn="l">
              <a:defRPr/>
            </a:pPr>
            <a:r>
              <a:rPr lang="el-GR" kern="0" dirty="0">
                <a:solidFill>
                  <a:srgbClr val="000000"/>
                </a:solidFill>
              </a:rPr>
              <a:t>Είδη χρηματοδότησης</a:t>
            </a:r>
            <a:br>
              <a:rPr lang="el-GR" kern="0" dirty="0">
                <a:solidFill>
                  <a:srgbClr val="000000"/>
                </a:solidFill>
              </a:rPr>
            </a:br>
            <a:r>
              <a:rPr lang="en-US" b="0" kern="0" dirty="0">
                <a:solidFill>
                  <a:srgbClr val="000000"/>
                </a:solidFill>
              </a:rPr>
              <a:t>7</a:t>
            </a:r>
            <a:r>
              <a:rPr lang="el-GR" b="0" kern="0" dirty="0" smtClean="0">
                <a:solidFill>
                  <a:srgbClr val="000000"/>
                </a:solidFill>
              </a:rPr>
              <a:t>. </a:t>
            </a:r>
            <a:r>
              <a:rPr lang="el-GR" b="0" kern="0" dirty="0">
                <a:solidFill>
                  <a:srgbClr val="000000"/>
                </a:solidFill>
              </a:rPr>
              <a:t>Επιχορήγηση</a:t>
            </a:r>
            <a:br>
              <a:rPr lang="el-GR" b="0" kern="0" dirty="0">
                <a:solidFill>
                  <a:srgbClr val="000000"/>
                </a:solidFill>
              </a:rPr>
            </a:br>
            <a:r>
              <a:rPr lang="en-US" b="0" kern="0" dirty="0">
                <a:solidFill>
                  <a:srgbClr val="000000"/>
                </a:solidFill>
              </a:rPr>
              <a:t>ii. </a:t>
            </a:r>
            <a:r>
              <a:rPr lang="el-GR" b="0" kern="0" dirty="0">
                <a:solidFill>
                  <a:srgbClr val="000000"/>
                </a:solidFill>
              </a:rPr>
              <a:t>Ενεργές δράσεις επιχορήγησης – </a:t>
            </a:r>
            <a:r>
              <a:rPr lang="el-GR" b="0" kern="0" dirty="0" smtClean="0">
                <a:solidFill>
                  <a:srgbClr val="000000"/>
                </a:solidFill>
              </a:rPr>
              <a:t>Δράσεις </a:t>
            </a:r>
            <a:r>
              <a:rPr lang="el-GR" b="0" kern="0" dirty="0" err="1" smtClean="0">
                <a:solidFill>
                  <a:srgbClr val="000000"/>
                </a:solidFill>
              </a:rPr>
              <a:t>ΕΠΑνΕΚ</a:t>
            </a:r>
            <a:r>
              <a:rPr lang="el-GR" b="0" kern="0" dirty="0" smtClean="0">
                <a:solidFill>
                  <a:srgbClr val="000000"/>
                </a:solidFill>
              </a:rPr>
              <a:t> για επιχειρήσεις που δημοσιεύθηκαν στις αρχές του 2016 (1</a:t>
            </a:r>
            <a:r>
              <a:rPr lang="el-GR" b="0" kern="0" baseline="30000" dirty="0" smtClean="0">
                <a:solidFill>
                  <a:srgbClr val="000000"/>
                </a:solidFill>
              </a:rPr>
              <a:t>ος</a:t>
            </a:r>
            <a:r>
              <a:rPr lang="el-GR" b="0" kern="0" dirty="0" smtClean="0">
                <a:solidFill>
                  <a:srgbClr val="000000"/>
                </a:solidFill>
              </a:rPr>
              <a:t> κύκλος) και αναμένεται να αναδημοσιευθούν (2</a:t>
            </a:r>
            <a:r>
              <a:rPr lang="el-GR" b="0" kern="0" baseline="30000" dirty="0" smtClean="0">
                <a:solidFill>
                  <a:srgbClr val="000000"/>
                </a:solidFill>
              </a:rPr>
              <a:t>ος</a:t>
            </a:r>
            <a:r>
              <a:rPr lang="el-GR" b="0" kern="0" dirty="0" smtClean="0">
                <a:solidFill>
                  <a:srgbClr val="000000"/>
                </a:solidFill>
              </a:rPr>
              <a:t> κύκλος)</a:t>
            </a:r>
            <a:endParaRPr lang="el-GR" kern="0" dirty="0"/>
          </a:p>
        </p:txBody>
      </p:sp>
      <p:sp>
        <p:nvSpPr>
          <p:cNvPr id="10" name="Rounded Rectangle 9"/>
          <p:cNvSpPr/>
          <p:nvPr/>
        </p:nvSpPr>
        <p:spPr>
          <a:xfrm>
            <a:off x="1112789" y="1230863"/>
            <a:ext cx="3194462" cy="1650670"/>
          </a:xfrm>
          <a:prstGeom prst="roundRect">
            <a:avLst/>
          </a:prstGeom>
        </p:spPr>
        <p:txBody>
          <a:bodyPr wrap="square" rtlCol="0" anchor="ctr">
            <a:spAutoFit/>
          </a:bodyPr>
          <a:lstStyle/>
          <a:p>
            <a:pPr algn="ctr"/>
            <a:endParaRPr lang="el-GR" sz="1400" b="1" i="1" dirty="0" smtClean="0"/>
          </a:p>
        </p:txBody>
      </p:sp>
      <p:sp>
        <p:nvSpPr>
          <p:cNvPr id="11" name="Oval 163"/>
          <p:cNvSpPr>
            <a:spLocks noChangeArrowheads="1"/>
          </p:cNvSpPr>
          <p:nvPr/>
        </p:nvSpPr>
        <p:spPr bwMode="auto">
          <a:xfrm>
            <a:off x="3366876" y="1412775"/>
            <a:ext cx="2306204" cy="214323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rmAutofit/>
          </a:bodyPr>
          <a:lstStyle>
            <a:lvl1pPr>
              <a:defRPr sz="1400" b="1">
                <a:solidFill>
                  <a:schemeClr val="bg1"/>
                </a:solidFill>
                <a:latin typeface="Arial" charset="0"/>
                <a:ea typeface="ＭＳ Ｐゴシック" charset="-128"/>
              </a:defRPr>
            </a:lvl1pPr>
            <a:lvl2pPr marL="37931725" indent="-37474525">
              <a:defRPr sz="1400" b="1">
                <a:solidFill>
                  <a:schemeClr val="bg1"/>
                </a:solidFill>
                <a:latin typeface="Arial" charset="0"/>
                <a:ea typeface="ＭＳ Ｐゴシック" charset="-128"/>
              </a:defRPr>
            </a:lvl2pPr>
            <a:lvl3pPr>
              <a:defRPr sz="1400" b="1">
                <a:solidFill>
                  <a:schemeClr val="bg1"/>
                </a:solidFill>
                <a:latin typeface="Arial" charset="0"/>
                <a:ea typeface="ＭＳ Ｐゴシック" charset="-128"/>
              </a:defRPr>
            </a:lvl3pPr>
            <a:lvl4pPr>
              <a:defRPr sz="1400" b="1">
                <a:solidFill>
                  <a:schemeClr val="bg1"/>
                </a:solidFill>
                <a:latin typeface="Arial" charset="0"/>
                <a:ea typeface="ＭＳ Ｐゴシック" charset="-128"/>
              </a:defRPr>
            </a:lvl4pPr>
            <a:lvl5pPr>
              <a:defRPr sz="1400" b="1">
                <a:solidFill>
                  <a:schemeClr val="bg1"/>
                </a:solidFill>
                <a:latin typeface="Arial" charset="0"/>
                <a:ea typeface="ＭＳ Ｐゴシック" charset="-128"/>
              </a:defRPr>
            </a:lvl5pPr>
            <a:lvl6pPr marL="457200" eaLnBrk="0" fontAlgn="base" hangingPunct="0">
              <a:spcBef>
                <a:spcPct val="0"/>
              </a:spcBef>
              <a:spcAft>
                <a:spcPct val="0"/>
              </a:spcAft>
              <a:defRPr sz="1400" b="1">
                <a:solidFill>
                  <a:schemeClr val="bg1"/>
                </a:solidFill>
                <a:latin typeface="Arial" charset="0"/>
                <a:ea typeface="ＭＳ Ｐゴシック" charset="-128"/>
              </a:defRPr>
            </a:lvl6pPr>
            <a:lvl7pPr marL="914400" eaLnBrk="0" fontAlgn="base" hangingPunct="0">
              <a:spcBef>
                <a:spcPct val="0"/>
              </a:spcBef>
              <a:spcAft>
                <a:spcPct val="0"/>
              </a:spcAft>
              <a:defRPr sz="1400" b="1">
                <a:solidFill>
                  <a:schemeClr val="bg1"/>
                </a:solidFill>
                <a:latin typeface="Arial" charset="0"/>
                <a:ea typeface="ＭＳ Ｐゴシック" charset="-128"/>
              </a:defRPr>
            </a:lvl7pPr>
            <a:lvl8pPr marL="1371600" eaLnBrk="0" fontAlgn="base" hangingPunct="0">
              <a:spcBef>
                <a:spcPct val="0"/>
              </a:spcBef>
              <a:spcAft>
                <a:spcPct val="0"/>
              </a:spcAft>
              <a:defRPr sz="1400" b="1">
                <a:solidFill>
                  <a:schemeClr val="bg1"/>
                </a:solidFill>
                <a:latin typeface="Arial" charset="0"/>
                <a:ea typeface="ＭＳ Ｐゴシック" charset="-128"/>
              </a:defRPr>
            </a:lvl8pPr>
            <a:lvl9pPr marL="1828800" eaLnBrk="0" fontAlgn="base" hangingPunct="0">
              <a:spcBef>
                <a:spcPct val="0"/>
              </a:spcBef>
              <a:spcAft>
                <a:spcPct val="0"/>
              </a:spcAft>
              <a:defRPr sz="1400" b="1">
                <a:solidFill>
                  <a:schemeClr val="bg1"/>
                </a:solidFill>
                <a:latin typeface="Arial" charset="0"/>
                <a:ea typeface="ＭＳ Ｐゴシック" charset="-128"/>
              </a:defRPr>
            </a:lvl9pPr>
          </a:lstStyle>
          <a:p>
            <a:pPr lvl="0" algn="ctr"/>
            <a:r>
              <a:rPr lang="el-GR" altLang="el-GR" sz="1100" b="0" dirty="0">
                <a:solidFill>
                  <a:srgbClr val="080808"/>
                </a:solidFill>
              </a:rPr>
              <a:t>Η Δράση στοχεύει στην </a:t>
            </a:r>
            <a:endParaRPr lang="en-US" altLang="el-GR" sz="1100" b="0" dirty="0" smtClean="0">
              <a:solidFill>
                <a:srgbClr val="080808"/>
              </a:solidFill>
            </a:endParaRPr>
          </a:p>
          <a:p>
            <a:pPr lvl="0" algn="ctr"/>
            <a:r>
              <a:rPr lang="el-GR" altLang="el-GR" sz="1100" b="0" dirty="0" smtClean="0">
                <a:solidFill>
                  <a:srgbClr val="080808"/>
                </a:solidFill>
              </a:rPr>
              <a:t>υποστήριξη πτυχιούχων </a:t>
            </a:r>
            <a:endParaRPr lang="en-US" altLang="el-GR" sz="1100" b="0" dirty="0" smtClean="0">
              <a:solidFill>
                <a:srgbClr val="080808"/>
              </a:solidFill>
            </a:endParaRPr>
          </a:p>
          <a:p>
            <a:pPr lvl="0" algn="ctr"/>
            <a:r>
              <a:rPr lang="el-GR" altLang="el-GR" sz="1100" b="0" dirty="0" smtClean="0">
                <a:solidFill>
                  <a:srgbClr val="080808"/>
                </a:solidFill>
              </a:rPr>
              <a:t>τριτοβάθμιας </a:t>
            </a:r>
            <a:r>
              <a:rPr lang="en-US" altLang="el-GR" sz="1100" b="0" dirty="0" smtClean="0">
                <a:solidFill>
                  <a:srgbClr val="080808"/>
                </a:solidFill>
              </a:rPr>
              <a:t> </a:t>
            </a:r>
            <a:r>
              <a:rPr lang="el-GR" altLang="el-GR" sz="1100" b="0" dirty="0" smtClean="0">
                <a:solidFill>
                  <a:srgbClr val="080808"/>
                </a:solidFill>
              </a:rPr>
              <a:t>εκπαίδευσης</a:t>
            </a:r>
            <a:r>
              <a:rPr lang="el-GR" altLang="el-GR" sz="1100" b="0" dirty="0">
                <a:solidFill>
                  <a:srgbClr val="080808"/>
                </a:solidFill>
              </a:rPr>
              <a:t>, </a:t>
            </a:r>
            <a:r>
              <a:rPr lang="en-US" altLang="el-GR" sz="1100" b="0" dirty="0" smtClean="0">
                <a:solidFill>
                  <a:srgbClr val="080808"/>
                </a:solidFill>
              </a:rPr>
              <a:t> </a:t>
            </a:r>
          </a:p>
          <a:p>
            <a:pPr lvl="0" algn="ctr"/>
            <a:r>
              <a:rPr lang="el-GR" altLang="el-GR" sz="1100" b="0" dirty="0" smtClean="0">
                <a:solidFill>
                  <a:srgbClr val="080808"/>
                </a:solidFill>
              </a:rPr>
              <a:t>είτε </a:t>
            </a:r>
            <a:r>
              <a:rPr lang="el-GR" altLang="el-GR" sz="1100" b="0" dirty="0">
                <a:solidFill>
                  <a:srgbClr val="080808"/>
                </a:solidFill>
              </a:rPr>
              <a:t>ανέργων </a:t>
            </a:r>
            <a:endParaRPr lang="en-US" altLang="el-GR" sz="1100" b="0" dirty="0" smtClean="0">
              <a:solidFill>
                <a:srgbClr val="080808"/>
              </a:solidFill>
            </a:endParaRPr>
          </a:p>
          <a:p>
            <a:pPr lvl="0" algn="ctr"/>
            <a:r>
              <a:rPr lang="el-GR" altLang="el-GR" sz="1100" b="0" dirty="0" smtClean="0">
                <a:solidFill>
                  <a:srgbClr val="080808"/>
                </a:solidFill>
              </a:rPr>
              <a:t>είτε </a:t>
            </a:r>
            <a:r>
              <a:rPr lang="el-GR" altLang="el-GR" sz="1100" b="0" dirty="0">
                <a:solidFill>
                  <a:srgbClr val="080808"/>
                </a:solidFill>
              </a:rPr>
              <a:t>αυτοαπασχολούμενων, </a:t>
            </a:r>
            <a:endParaRPr lang="en-US" altLang="el-GR" sz="1100" b="0" dirty="0" smtClean="0">
              <a:solidFill>
                <a:srgbClr val="080808"/>
              </a:solidFill>
            </a:endParaRPr>
          </a:p>
          <a:p>
            <a:pPr lvl="0" algn="ctr"/>
            <a:r>
              <a:rPr lang="el-GR" altLang="el-GR" sz="1100" b="0" dirty="0" smtClean="0">
                <a:solidFill>
                  <a:srgbClr val="080808"/>
                </a:solidFill>
              </a:rPr>
              <a:t>για </a:t>
            </a:r>
            <a:r>
              <a:rPr lang="el-GR" altLang="el-GR" sz="1100" b="0" dirty="0">
                <a:solidFill>
                  <a:srgbClr val="080808"/>
                </a:solidFill>
              </a:rPr>
              <a:t>την </a:t>
            </a:r>
            <a:r>
              <a:rPr lang="el-GR" altLang="el-GR" sz="1100" b="0" dirty="0" smtClean="0">
                <a:solidFill>
                  <a:srgbClr val="080808"/>
                </a:solidFill>
              </a:rPr>
              <a:t>έναρξη</a:t>
            </a:r>
            <a:r>
              <a:rPr lang="en-US" altLang="el-GR" sz="1100" b="0" dirty="0" smtClean="0">
                <a:solidFill>
                  <a:srgbClr val="080808"/>
                </a:solidFill>
              </a:rPr>
              <a:t>/ </a:t>
            </a:r>
          </a:p>
          <a:p>
            <a:pPr lvl="0" algn="ctr"/>
            <a:r>
              <a:rPr lang="el-GR" altLang="el-GR" sz="1100" b="0" dirty="0" smtClean="0">
                <a:solidFill>
                  <a:srgbClr val="080808"/>
                </a:solidFill>
              </a:rPr>
              <a:t>υποστήριξη </a:t>
            </a:r>
            <a:r>
              <a:rPr lang="el-GR" altLang="el-GR" sz="1100" b="0" dirty="0">
                <a:solidFill>
                  <a:srgbClr val="080808"/>
                </a:solidFill>
              </a:rPr>
              <a:t>της άσκησης </a:t>
            </a:r>
            <a:endParaRPr lang="en-US" altLang="el-GR" sz="1100" b="0" dirty="0" smtClean="0">
              <a:solidFill>
                <a:srgbClr val="080808"/>
              </a:solidFill>
            </a:endParaRPr>
          </a:p>
          <a:p>
            <a:pPr lvl="0" algn="ctr"/>
            <a:r>
              <a:rPr lang="el-GR" altLang="el-GR" sz="1100" b="0" dirty="0" smtClean="0">
                <a:solidFill>
                  <a:srgbClr val="080808"/>
                </a:solidFill>
              </a:rPr>
              <a:t>επαγγελματικής </a:t>
            </a:r>
            <a:r>
              <a:rPr lang="el-GR" altLang="el-GR" sz="1100" b="0" dirty="0">
                <a:solidFill>
                  <a:srgbClr val="080808"/>
                </a:solidFill>
              </a:rPr>
              <a:t>δραστηριότητας</a:t>
            </a:r>
            <a:endParaRPr lang="el-GR" altLang="el-GR" sz="1100" dirty="0">
              <a:solidFill>
                <a:srgbClr val="080808"/>
              </a:solidFill>
            </a:endParaRPr>
          </a:p>
          <a:p>
            <a:pPr algn="ctr"/>
            <a:r>
              <a:rPr lang="el-GR" altLang="el-GR" sz="1100" dirty="0" smtClean="0">
                <a:solidFill>
                  <a:schemeClr val="tx1"/>
                </a:solidFill>
              </a:rPr>
              <a:t> </a:t>
            </a:r>
            <a:endParaRPr lang="en-US" altLang="el-GR" sz="1100" dirty="0">
              <a:solidFill>
                <a:schemeClr val="tx1"/>
              </a:solidFill>
            </a:endParaRPr>
          </a:p>
        </p:txBody>
      </p:sp>
      <p:sp>
        <p:nvSpPr>
          <p:cNvPr id="13" name="Oval 163"/>
          <p:cNvSpPr>
            <a:spLocks noChangeArrowheads="1"/>
          </p:cNvSpPr>
          <p:nvPr/>
        </p:nvSpPr>
        <p:spPr bwMode="auto">
          <a:xfrm>
            <a:off x="5744475" y="1371327"/>
            <a:ext cx="2393929" cy="2153965"/>
          </a:xfrm>
          <a:prstGeom prst="ellipse">
            <a:avLst/>
          </a:pr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rmAutofit/>
          </a:bodyPr>
          <a:lstStyle>
            <a:lvl1pPr>
              <a:defRPr sz="1400" b="1">
                <a:solidFill>
                  <a:schemeClr val="bg1"/>
                </a:solidFill>
                <a:latin typeface="Arial" charset="0"/>
                <a:ea typeface="ＭＳ Ｐゴシック" charset="-128"/>
              </a:defRPr>
            </a:lvl1pPr>
            <a:lvl2pPr marL="37931725" indent="-37474525">
              <a:defRPr sz="1400" b="1">
                <a:solidFill>
                  <a:schemeClr val="bg1"/>
                </a:solidFill>
                <a:latin typeface="Arial" charset="0"/>
                <a:ea typeface="ＭＳ Ｐゴシック" charset="-128"/>
              </a:defRPr>
            </a:lvl2pPr>
            <a:lvl3pPr>
              <a:defRPr sz="1400" b="1">
                <a:solidFill>
                  <a:schemeClr val="bg1"/>
                </a:solidFill>
                <a:latin typeface="Arial" charset="0"/>
                <a:ea typeface="ＭＳ Ｐゴシック" charset="-128"/>
              </a:defRPr>
            </a:lvl3pPr>
            <a:lvl4pPr>
              <a:defRPr sz="1400" b="1">
                <a:solidFill>
                  <a:schemeClr val="bg1"/>
                </a:solidFill>
                <a:latin typeface="Arial" charset="0"/>
                <a:ea typeface="ＭＳ Ｐゴシック" charset="-128"/>
              </a:defRPr>
            </a:lvl4pPr>
            <a:lvl5pPr>
              <a:defRPr sz="1400" b="1">
                <a:solidFill>
                  <a:schemeClr val="bg1"/>
                </a:solidFill>
                <a:latin typeface="Arial" charset="0"/>
                <a:ea typeface="ＭＳ Ｐゴシック" charset="-128"/>
              </a:defRPr>
            </a:lvl5pPr>
            <a:lvl6pPr marL="457200" eaLnBrk="0" fontAlgn="base" hangingPunct="0">
              <a:spcBef>
                <a:spcPct val="0"/>
              </a:spcBef>
              <a:spcAft>
                <a:spcPct val="0"/>
              </a:spcAft>
              <a:defRPr sz="1400" b="1">
                <a:solidFill>
                  <a:schemeClr val="bg1"/>
                </a:solidFill>
                <a:latin typeface="Arial" charset="0"/>
                <a:ea typeface="ＭＳ Ｐゴシック" charset="-128"/>
              </a:defRPr>
            </a:lvl6pPr>
            <a:lvl7pPr marL="914400" eaLnBrk="0" fontAlgn="base" hangingPunct="0">
              <a:spcBef>
                <a:spcPct val="0"/>
              </a:spcBef>
              <a:spcAft>
                <a:spcPct val="0"/>
              </a:spcAft>
              <a:defRPr sz="1400" b="1">
                <a:solidFill>
                  <a:schemeClr val="bg1"/>
                </a:solidFill>
                <a:latin typeface="Arial" charset="0"/>
                <a:ea typeface="ＭＳ Ｐゴシック" charset="-128"/>
              </a:defRPr>
            </a:lvl7pPr>
            <a:lvl8pPr marL="1371600" eaLnBrk="0" fontAlgn="base" hangingPunct="0">
              <a:spcBef>
                <a:spcPct val="0"/>
              </a:spcBef>
              <a:spcAft>
                <a:spcPct val="0"/>
              </a:spcAft>
              <a:defRPr sz="1400" b="1">
                <a:solidFill>
                  <a:schemeClr val="bg1"/>
                </a:solidFill>
                <a:latin typeface="Arial" charset="0"/>
                <a:ea typeface="ＭＳ Ｐゴシック" charset="-128"/>
              </a:defRPr>
            </a:lvl8pPr>
            <a:lvl9pPr marL="1828800" eaLnBrk="0" fontAlgn="base" hangingPunct="0">
              <a:spcBef>
                <a:spcPct val="0"/>
              </a:spcBef>
              <a:spcAft>
                <a:spcPct val="0"/>
              </a:spcAft>
              <a:defRPr sz="1400" b="1">
                <a:solidFill>
                  <a:schemeClr val="bg1"/>
                </a:solidFill>
                <a:latin typeface="Arial" charset="0"/>
                <a:ea typeface="ＭＳ Ｐゴシック" charset="-128"/>
              </a:defRPr>
            </a:lvl9pPr>
          </a:lstStyle>
          <a:p>
            <a:pPr algn="ctr"/>
            <a:r>
              <a:rPr lang="el-GR" altLang="el-GR" sz="1100" b="0" dirty="0" smtClean="0">
                <a:solidFill>
                  <a:schemeClr val="tx1"/>
                </a:solidFill>
              </a:rPr>
              <a:t> </a:t>
            </a:r>
          </a:p>
          <a:p>
            <a:pPr algn="ctr"/>
            <a:r>
              <a:rPr lang="el-GR" altLang="el-GR" sz="1100" b="0" dirty="0" smtClean="0">
                <a:solidFill>
                  <a:schemeClr val="tx1"/>
                </a:solidFill>
              </a:rPr>
              <a:t>Η Δημόσια Δαπάνη της Δράσης </a:t>
            </a:r>
          </a:p>
          <a:p>
            <a:pPr algn="ctr"/>
            <a:r>
              <a:rPr lang="el-GR" altLang="el-GR" sz="1100" b="0" dirty="0" smtClean="0">
                <a:solidFill>
                  <a:schemeClr val="tx1"/>
                </a:solidFill>
              </a:rPr>
              <a:t>είναι συνολικά </a:t>
            </a:r>
            <a:r>
              <a:rPr lang="en-US" altLang="el-GR" sz="1100" dirty="0" smtClean="0">
                <a:solidFill>
                  <a:schemeClr val="tx1"/>
                </a:solidFill>
              </a:rPr>
              <a:t>50</a:t>
            </a:r>
            <a:r>
              <a:rPr lang="el-GR" altLang="el-GR" sz="1100" dirty="0" smtClean="0">
                <a:solidFill>
                  <a:schemeClr val="tx1"/>
                </a:solidFill>
              </a:rPr>
              <a:t>εκ. €</a:t>
            </a:r>
            <a:r>
              <a:rPr lang="el-GR" altLang="el-GR" sz="1100" b="0" dirty="0" smtClean="0">
                <a:solidFill>
                  <a:schemeClr val="tx1"/>
                </a:solidFill>
              </a:rPr>
              <a:t>, εκ των </a:t>
            </a:r>
          </a:p>
          <a:p>
            <a:pPr algn="ctr"/>
            <a:r>
              <a:rPr lang="el-GR" altLang="el-GR" sz="1100" b="0" dirty="0" smtClean="0">
                <a:solidFill>
                  <a:schemeClr val="tx1"/>
                </a:solidFill>
              </a:rPr>
              <a:t>οποίων τα </a:t>
            </a:r>
            <a:r>
              <a:rPr lang="en-US" altLang="el-GR" sz="1100" dirty="0" smtClean="0">
                <a:solidFill>
                  <a:schemeClr val="tx1"/>
                </a:solidFill>
              </a:rPr>
              <a:t>32,5</a:t>
            </a:r>
            <a:r>
              <a:rPr lang="el-GR" altLang="el-GR" sz="1100" dirty="0" smtClean="0">
                <a:solidFill>
                  <a:schemeClr val="tx1"/>
                </a:solidFill>
              </a:rPr>
              <a:t>εκ. € </a:t>
            </a:r>
          </a:p>
          <a:p>
            <a:pPr algn="ctr"/>
            <a:r>
              <a:rPr lang="el-GR" altLang="el-GR" sz="1100" dirty="0" smtClean="0">
                <a:solidFill>
                  <a:schemeClr val="tx1"/>
                </a:solidFill>
              </a:rPr>
              <a:t>αφορούν τον Α’ κύκλο</a:t>
            </a:r>
          </a:p>
          <a:p>
            <a:pPr algn="ctr"/>
            <a:r>
              <a:rPr lang="el-GR" altLang="el-GR" sz="1100" b="0" dirty="0">
                <a:solidFill>
                  <a:schemeClr val="tx1"/>
                </a:solidFill>
              </a:rPr>
              <a:t>τ</a:t>
            </a:r>
            <a:r>
              <a:rPr lang="el-GR" altLang="el-GR" sz="1100" b="0" dirty="0" smtClean="0">
                <a:solidFill>
                  <a:schemeClr val="tx1"/>
                </a:solidFill>
              </a:rPr>
              <a:t>ης Δράσης και χρηματοδοτείται</a:t>
            </a:r>
            <a:r>
              <a:rPr lang="el-GR" altLang="el-GR" sz="1100" dirty="0" smtClean="0">
                <a:solidFill>
                  <a:schemeClr val="tx1"/>
                </a:solidFill>
              </a:rPr>
              <a:t> </a:t>
            </a:r>
          </a:p>
          <a:p>
            <a:pPr algn="ctr"/>
            <a:r>
              <a:rPr lang="el-GR" altLang="el-GR" sz="1100" b="0" dirty="0">
                <a:solidFill>
                  <a:schemeClr val="tx1"/>
                </a:solidFill>
              </a:rPr>
              <a:t>α</a:t>
            </a:r>
            <a:r>
              <a:rPr lang="el-GR" altLang="el-GR" sz="1100" b="0" dirty="0" smtClean="0">
                <a:solidFill>
                  <a:schemeClr val="tx1"/>
                </a:solidFill>
              </a:rPr>
              <a:t>πό το Ελληνικό Δημόσιο και το </a:t>
            </a:r>
          </a:p>
          <a:p>
            <a:pPr algn="ctr"/>
            <a:r>
              <a:rPr lang="el-GR" altLang="el-GR" sz="1100" b="0" dirty="0" smtClean="0">
                <a:solidFill>
                  <a:schemeClr val="tx1"/>
                </a:solidFill>
              </a:rPr>
              <a:t>ΕΚΤ στο πλαίσιο του</a:t>
            </a:r>
          </a:p>
          <a:p>
            <a:pPr algn="ctr"/>
            <a:r>
              <a:rPr lang="el-GR" altLang="el-GR" sz="1100" b="0" dirty="0" smtClean="0">
                <a:solidFill>
                  <a:schemeClr val="tx1"/>
                </a:solidFill>
              </a:rPr>
              <a:t> </a:t>
            </a:r>
            <a:r>
              <a:rPr lang="el-GR" altLang="el-GR" sz="1100" b="0" dirty="0" err="1" smtClean="0">
                <a:solidFill>
                  <a:schemeClr val="tx1"/>
                </a:solidFill>
              </a:rPr>
              <a:t>ΕΠΑνΕΚ</a:t>
            </a:r>
            <a:endParaRPr lang="en-US" altLang="el-GR" sz="1100" b="0" dirty="0">
              <a:solidFill>
                <a:schemeClr val="tx1"/>
              </a:solidFill>
            </a:endParaRPr>
          </a:p>
        </p:txBody>
      </p:sp>
      <p:sp>
        <p:nvSpPr>
          <p:cNvPr id="14" name="Oval 163"/>
          <p:cNvSpPr>
            <a:spLocks noChangeArrowheads="1"/>
          </p:cNvSpPr>
          <p:nvPr/>
        </p:nvSpPr>
        <p:spPr bwMode="auto">
          <a:xfrm>
            <a:off x="6177136" y="3556009"/>
            <a:ext cx="2403690" cy="2364231"/>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lvl1pPr>
              <a:defRPr sz="1400" b="1">
                <a:solidFill>
                  <a:schemeClr val="bg1"/>
                </a:solidFill>
                <a:latin typeface="Arial" charset="0"/>
                <a:ea typeface="ＭＳ Ｐゴシック" charset="-128"/>
              </a:defRPr>
            </a:lvl1pPr>
            <a:lvl2pPr marL="37931725" indent="-37474525">
              <a:defRPr sz="1400" b="1">
                <a:solidFill>
                  <a:schemeClr val="bg1"/>
                </a:solidFill>
                <a:latin typeface="Arial" charset="0"/>
                <a:ea typeface="ＭＳ Ｐゴシック" charset="-128"/>
              </a:defRPr>
            </a:lvl2pPr>
            <a:lvl3pPr>
              <a:defRPr sz="1400" b="1">
                <a:solidFill>
                  <a:schemeClr val="bg1"/>
                </a:solidFill>
                <a:latin typeface="Arial" charset="0"/>
                <a:ea typeface="ＭＳ Ｐゴシック" charset="-128"/>
              </a:defRPr>
            </a:lvl3pPr>
            <a:lvl4pPr>
              <a:defRPr sz="1400" b="1">
                <a:solidFill>
                  <a:schemeClr val="bg1"/>
                </a:solidFill>
                <a:latin typeface="Arial" charset="0"/>
                <a:ea typeface="ＭＳ Ｐゴシック" charset="-128"/>
              </a:defRPr>
            </a:lvl4pPr>
            <a:lvl5pPr>
              <a:defRPr sz="1400" b="1">
                <a:solidFill>
                  <a:schemeClr val="bg1"/>
                </a:solidFill>
                <a:latin typeface="Arial" charset="0"/>
                <a:ea typeface="ＭＳ Ｐゴシック" charset="-128"/>
              </a:defRPr>
            </a:lvl5pPr>
            <a:lvl6pPr marL="457200" eaLnBrk="0" fontAlgn="base" hangingPunct="0">
              <a:spcBef>
                <a:spcPct val="0"/>
              </a:spcBef>
              <a:spcAft>
                <a:spcPct val="0"/>
              </a:spcAft>
              <a:defRPr sz="1400" b="1">
                <a:solidFill>
                  <a:schemeClr val="bg1"/>
                </a:solidFill>
                <a:latin typeface="Arial" charset="0"/>
                <a:ea typeface="ＭＳ Ｐゴシック" charset="-128"/>
              </a:defRPr>
            </a:lvl6pPr>
            <a:lvl7pPr marL="914400" eaLnBrk="0" fontAlgn="base" hangingPunct="0">
              <a:spcBef>
                <a:spcPct val="0"/>
              </a:spcBef>
              <a:spcAft>
                <a:spcPct val="0"/>
              </a:spcAft>
              <a:defRPr sz="1400" b="1">
                <a:solidFill>
                  <a:schemeClr val="bg1"/>
                </a:solidFill>
                <a:latin typeface="Arial" charset="0"/>
                <a:ea typeface="ＭＳ Ｐゴシック" charset="-128"/>
              </a:defRPr>
            </a:lvl7pPr>
            <a:lvl8pPr marL="1371600" eaLnBrk="0" fontAlgn="base" hangingPunct="0">
              <a:spcBef>
                <a:spcPct val="0"/>
              </a:spcBef>
              <a:spcAft>
                <a:spcPct val="0"/>
              </a:spcAft>
              <a:defRPr sz="1400" b="1">
                <a:solidFill>
                  <a:schemeClr val="bg1"/>
                </a:solidFill>
                <a:latin typeface="Arial" charset="0"/>
                <a:ea typeface="ＭＳ Ｐゴシック" charset="-128"/>
              </a:defRPr>
            </a:lvl8pPr>
            <a:lvl9pPr marL="1828800" eaLnBrk="0" fontAlgn="base" hangingPunct="0">
              <a:spcBef>
                <a:spcPct val="0"/>
              </a:spcBef>
              <a:spcAft>
                <a:spcPct val="0"/>
              </a:spcAft>
              <a:defRPr sz="1400" b="1">
                <a:solidFill>
                  <a:schemeClr val="bg1"/>
                </a:solidFill>
                <a:latin typeface="Arial" charset="0"/>
                <a:ea typeface="ＭＳ Ｐゴシック" charset="-128"/>
              </a:defRPr>
            </a:lvl9pPr>
          </a:lstStyle>
          <a:p>
            <a:pPr algn="ctr"/>
            <a:r>
              <a:rPr lang="el-GR" altLang="el-GR" sz="1100" b="0" dirty="0" smtClean="0">
                <a:solidFill>
                  <a:schemeClr val="tx1"/>
                </a:solidFill>
              </a:rPr>
              <a:t> </a:t>
            </a:r>
          </a:p>
          <a:p>
            <a:pPr algn="ctr"/>
            <a:r>
              <a:rPr lang="el-GR" altLang="el-GR" sz="1100" b="0" dirty="0" smtClean="0">
                <a:solidFill>
                  <a:schemeClr val="tx1"/>
                </a:solidFill>
              </a:rPr>
              <a:t>Η Δράση παρέχει </a:t>
            </a:r>
          </a:p>
          <a:p>
            <a:pPr algn="ctr"/>
            <a:r>
              <a:rPr lang="el-GR" altLang="el-GR" sz="1100" dirty="0" smtClean="0">
                <a:solidFill>
                  <a:schemeClr val="tx1"/>
                </a:solidFill>
              </a:rPr>
              <a:t>100% χρηματοδότηση </a:t>
            </a:r>
          </a:p>
          <a:p>
            <a:pPr algn="ctr"/>
            <a:endParaRPr lang="el-GR" altLang="el-GR" sz="1100" dirty="0" smtClean="0">
              <a:solidFill>
                <a:schemeClr val="tx1"/>
              </a:solidFill>
            </a:endParaRPr>
          </a:p>
          <a:p>
            <a:pPr algn="ctr"/>
            <a:endParaRPr lang="el-GR" altLang="el-GR" sz="1100" b="0" dirty="0">
              <a:solidFill>
                <a:schemeClr val="tx1"/>
              </a:solidFill>
            </a:endParaRPr>
          </a:p>
          <a:p>
            <a:pPr algn="ctr"/>
            <a:r>
              <a:rPr lang="el-GR" altLang="el-GR" sz="1100" b="0" dirty="0" smtClean="0">
                <a:solidFill>
                  <a:schemeClr val="tx1"/>
                </a:solidFill>
              </a:rPr>
              <a:t>Για επιχειρηματικά σχέδια</a:t>
            </a:r>
          </a:p>
          <a:p>
            <a:pPr algn="ctr"/>
            <a:r>
              <a:rPr lang="el-GR" altLang="el-GR" sz="1100" dirty="0" smtClean="0">
                <a:solidFill>
                  <a:schemeClr val="tx1"/>
                </a:solidFill>
              </a:rPr>
              <a:t>5.000€ - </a:t>
            </a:r>
            <a:r>
              <a:rPr lang="en-US" altLang="el-GR" sz="1100" dirty="0" smtClean="0">
                <a:solidFill>
                  <a:schemeClr val="tx1"/>
                </a:solidFill>
              </a:rPr>
              <a:t>25</a:t>
            </a:r>
            <a:r>
              <a:rPr lang="el-GR" altLang="el-GR" sz="1100" dirty="0" smtClean="0">
                <a:solidFill>
                  <a:schemeClr val="tx1"/>
                </a:solidFill>
              </a:rPr>
              <a:t>.000€</a:t>
            </a:r>
          </a:p>
          <a:p>
            <a:pPr algn="ctr"/>
            <a:endParaRPr lang="el-GR" altLang="el-GR" sz="1100" dirty="0">
              <a:solidFill>
                <a:schemeClr val="tx1"/>
              </a:solidFill>
            </a:endParaRPr>
          </a:p>
          <a:p>
            <a:pPr algn="ctr"/>
            <a:r>
              <a:rPr lang="el-GR" altLang="el-GR" sz="1100" b="0" dirty="0" smtClean="0">
                <a:solidFill>
                  <a:schemeClr val="tx1"/>
                </a:solidFill>
              </a:rPr>
              <a:t>Τα οποία θα υλοποιηθούν</a:t>
            </a:r>
          </a:p>
          <a:p>
            <a:pPr algn="ctr"/>
            <a:r>
              <a:rPr lang="el-GR" altLang="el-GR" sz="1100" b="0" dirty="0">
                <a:solidFill>
                  <a:schemeClr val="tx1"/>
                </a:solidFill>
              </a:rPr>
              <a:t>σ</a:t>
            </a:r>
            <a:r>
              <a:rPr lang="el-GR" altLang="el-GR" sz="1100" b="0" dirty="0" smtClean="0">
                <a:solidFill>
                  <a:schemeClr val="tx1"/>
                </a:solidFill>
              </a:rPr>
              <a:t>ε διάστημα </a:t>
            </a:r>
            <a:r>
              <a:rPr lang="el-GR" altLang="el-GR" sz="1100" dirty="0" smtClean="0">
                <a:solidFill>
                  <a:schemeClr val="tx1"/>
                </a:solidFill>
              </a:rPr>
              <a:t>24 μηνών</a:t>
            </a:r>
            <a:endParaRPr lang="en-US" altLang="el-GR" sz="1100" dirty="0">
              <a:solidFill>
                <a:schemeClr val="tx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1705356254"/>
              </p:ext>
            </p:extLst>
          </p:nvPr>
        </p:nvGraphicFramePr>
        <p:xfrm>
          <a:off x="920552" y="3212976"/>
          <a:ext cx="5578444" cy="3176033"/>
        </p:xfrm>
        <a:graphic>
          <a:graphicData uri="http://schemas.openxmlformats.org/drawingml/2006/table">
            <a:tbl>
              <a:tblPr firstRow="1" bandRow="1">
                <a:tableStyleId>{5C22544A-7EE6-4342-B048-85BDC9FD1C3A}</a:tableStyleId>
              </a:tblPr>
              <a:tblGrid>
                <a:gridCol w="1780151"/>
                <a:gridCol w="1009071"/>
                <a:gridCol w="1394611"/>
                <a:gridCol w="1394611"/>
              </a:tblGrid>
              <a:tr h="536647">
                <a:tc>
                  <a:txBody>
                    <a:bodyPr/>
                    <a:lstStyle/>
                    <a:p>
                      <a:pPr algn="ctr"/>
                      <a:endParaRPr lang="en-US" sz="1100" dirty="0" smtClean="0"/>
                    </a:p>
                    <a:p>
                      <a:pPr algn="ctr"/>
                      <a:r>
                        <a:rPr lang="el-GR" sz="1100" dirty="0" smtClean="0"/>
                        <a:t>Περιφέρειες</a:t>
                      </a:r>
                      <a:endParaRPr lang="el-GR" sz="1100" dirty="0"/>
                    </a:p>
                  </a:txBody>
                  <a:tcPr/>
                </a:tc>
                <a:tc>
                  <a:txBody>
                    <a:bodyPr/>
                    <a:lstStyle/>
                    <a:p>
                      <a:pPr algn="ctr"/>
                      <a:endParaRPr lang="en-US" sz="1100" dirty="0" smtClean="0"/>
                    </a:p>
                    <a:p>
                      <a:pPr algn="ctr"/>
                      <a:r>
                        <a:rPr lang="el-GR" sz="1100" dirty="0" smtClean="0"/>
                        <a:t>Συνολικός</a:t>
                      </a:r>
                      <a:r>
                        <a:rPr lang="el-GR" sz="1100" baseline="0" dirty="0" smtClean="0"/>
                        <a:t> Π/Υ (Δ/Δ) €</a:t>
                      </a:r>
                      <a:endParaRPr lang="el-GR" sz="1100" dirty="0"/>
                    </a:p>
                  </a:txBody>
                  <a:tcPr/>
                </a:tc>
                <a:tc>
                  <a:txBody>
                    <a:bodyPr/>
                    <a:lstStyle/>
                    <a:p>
                      <a:pPr algn="ctr"/>
                      <a:r>
                        <a:rPr lang="el-GR" sz="1100" dirty="0" smtClean="0"/>
                        <a:t>Ελάχιστος</a:t>
                      </a:r>
                      <a:r>
                        <a:rPr lang="el-GR" sz="1100" baseline="0" dirty="0" smtClean="0"/>
                        <a:t> αριθμός προτάσεων που θα εγκριθούν</a:t>
                      </a:r>
                      <a:endParaRPr lang="el-G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100" dirty="0" smtClean="0"/>
                        <a:t>Μέγιστος</a:t>
                      </a:r>
                      <a:r>
                        <a:rPr lang="el-GR" sz="11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l-GR" sz="1100" baseline="0" dirty="0" smtClean="0"/>
                        <a:t>αριθμός προτάσεων που θα εγκριθούν</a:t>
                      </a:r>
                      <a:endParaRPr lang="el-GR" sz="1100" dirty="0" smtClean="0"/>
                    </a:p>
                  </a:txBody>
                  <a:tcPr/>
                </a:tc>
              </a:tr>
              <a:tr h="617537">
                <a:tc>
                  <a:txBody>
                    <a:bodyPr/>
                    <a:lstStyle/>
                    <a:p>
                      <a:r>
                        <a:rPr lang="el-GR" sz="1100" dirty="0" smtClean="0"/>
                        <a:t>ΑΝ. Μακεδονία</a:t>
                      </a:r>
                      <a:r>
                        <a:rPr lang="el-GR" sz="1100" baseline="0" dirty="0" smtClean="0"/>
                        <a:t> – Θράκη – Κ. Μακεδονία. Ήπειρος – Θεσσαλία – Δ. Ελλάδα</a:t>
                      </a:r>
                      <a:endParaRPr lang="el-GR" sz="1100" dirty="0"/>
                    </a:p>
                  </a:txBody>
                  <a:tcPr/>
                </a:tc>
                <a:tc>
                  <a:txBody>
                    <a:bodyPr/>
                    <a:lstStyle/>
                    <a:p>
                      <a:pPr algn="ctr"/>
                      <a:r>
                        <a:rPr lang="el-GR" sz="1100" dirty="0" smtClean="0"/>
                        <a:t>19.500.000</a:t>
                      </a:r>
                      <a:endParaRPr lang="el-GR" sz="1100" dirty="0"/>
                    </a:p>
                  </a:txBody>
                  <a:tcPr anchor="ctr"/>
                </a:tc>
                <a:tc>
                  <a:txBody>
                    <a:bodyPr/>
                    <a:lstStyle/>
                    <a:p>
                      <a:pPr algn="ctr" fontAlgn="b"/>
                      <a:r>
                        <a:rPr lang="el-GR" sz="1100" b="0" i="0" u="none" strike="noStrike" dirty="0">
                          <a:solidFill>
                            <a:srgbClr val="000000"/>
                          </a:solidFill>
                          <a:effectLst/>
                          <a:latin typeface="+mn-lt"/>
                        </a:rPr>
                        <a:t>780</a:t>
                      </a:r>
                    </a:p>
                  </a:txBody>
                  <a:tcPr marL="9525" marR="9525" marT="9525" marB="0" anchor="ctr"/>
                </a:tc>
                <a:tc>
                  <a:txBody>
                    <a:bodyPr/>
                    <a:lstStyle/>
                    <a:p>
                      <a:pPr algn="ctr" fontAlgn="b"/>
                      <a:r>
                        <a:rPr lang="el-GR" sz="1100" b="0" i="0" u="none" strike="noStrike" dirty="0" smtClean="0">
                          <a:solidFill>
                            <a:srgbClr val="000000"/>
                          </a:solidFill>
                          <a:effectLst/>
                          <a:latin typeface="+mn-lt"/>
                        </a:rPr>
                        <a:t>3</a:t>
                      </a:r>
                      <a:r>
                        <a:rPr lang="en-US" sz="1100" b="0" i="0" u="none" strike="noStrike" dirty="0" smtClean="0">
                          <a:solidFill>
                            <a:srgbClr val="000000"/>
                          </a:solidFill>
                          <a:effectLst/>
                          <a:latin typeface="+mn-lt"/>
                        </a:rPr>
                        <a:t>.</a:t>
                      </a:r>
                      <a:r>
                        <a:rPr lang="el-GR" sz="1100" b="0" i="0" u="none" strike="noStrike" dirty="0" smtClean="0">
                          <a:solidFill>
                            <a:srgbClr val="000000"/>
                          </a:solidFill>
                          <a:effectLst/>
                          <a:latin typeface="+mn-lt"/>
                        </a:rPr>
                        <a:t>900</a:t>
                      </a:r>
                      <a:endParaRPr lang="el-GR" sz="1100" b="0" i="0" u="none" strike="noStrike" dirty="0">
                        <a:solidFill>
                          <a:srgbClr val="000000"/>
                        </a:solidFill>
                        <a:effectLst/>
                        <a:latin typeface="+mn-lt"/>
                      </a:endParaRPr>
                    </a:p>
                  </a:txBody>
                  <a:tcPr marL="9525" marR="9525" marT="9525" marB="0" anchor="ctr"/>
                </a:tc>
              </a:tr>
              <a:tr h="536647">
                <a:tc>
                  <a:txBody>
                    <a:bodyPr/>
                    <a:lstStyle/>
                    <a:p>
                      <a:r>
                        <a:rPr lang="el-GR" sz="1100" dirty="0" smtClean="0"/>
                        <a:t>Δ. Μακεδονία</a:t>
                      </a:r>
                      <a:r>
                        <a:rPr lang="el-GR" sz="1100" baseline="0" dirty="0" smtClean="0"/>
                        <a:t> – Ιόνιο – Πελοπόννησος – Β. Αιγαίο - Κρήτη</a:t>
                      </a:r>
                      <a:endParaRPr lang="el-GR" sz="1100" dirty="0"/>
                    </a:p>
                  </a:txBody>
                  <a:tcPr/>
                </a:tc>
                <a:tc>
                  <a:txBody>
                    <a:bodyPr/>
                    <a:lstStyle/>
                    <a:p>
                      <a:pPr algn="ctr"/>
                      <a:r>
                        <a:rPr lang="el-GR" sz="1100" dirty="0" smtClean="0"/>
                        <a:t>5.785.000</a:t>
                      </a:r>
                      <a:endParaRPr lang="el-GR" sz="1100" dirty="0"/>
                    </a:p>
                  </a:txBody>
                  <a:tcPr anchor="ctr"/>
                </a:tc>
                <a:tc>
                  <a:txBody>
                    <a:bodyPr/>
                    <a:lstStyle/>
                    <a:p>
                      <a:pPr algn="ctr" fontAlgn="b"/>
                      <a:r>
                        <a:rPr lang="el-GR" sz="1100" b="0" i="0" u="none" strike="noStrike" dirty="0" smtClean="0">
                          <a:solidFill>
                            <a:srgbClr val="000000"/>
                          </a:solidFill>
                          <a:effectLst/>
                          <a:latin typeface="+mn-lt"/>
                        </a:rPr>
                        <a:t>231</a:t>
                      </a:r>
                      <a:endParaRPr lang="el-GR" sz="1100" b="0" i="0" u="none" strike="noStrike" dirty="0">
                        <a:solidFill>
                          <a:srgbClr val="000000"/>
                        </a:solidFill>
                        <a:effectLst/>
                        <a:latin typeface="+mn-lt"/>
                      </a:endParaRPr>
                    </a:p>
                  </a:txBody>
                  <a:tcPr marL="9525" marR="9525" marT="9525" marB="0" anchor="ctr"/>
                </a:tc>
                <a:tc>
                  <a:txBody>
                    <a:bodyPr/>
                    <a:lstStyle/>
                    <a:p>
                      <a:pPr algn="ctr" fontAlgn="b"/>
                      <a:r>
                        <a:rPr lang="el-GR" sz="1100" b="0" i="0" u="none" strike="noStrike" dirty="0" smtClean="0">
                          <a:solidFill>
                            <a:srgbClr val="000000"/>
                          </a:solidFill>
                          <a:effectLst/>
                          <a:latin typeface="+mn-lt"/>
                        </a:rPr>
                        <a:t>1</a:t>
                      </a:r>
                      <a:r>
                        <a:rPr lang="en-US" sz="1100" b="0" i="0" u="none" strike="noStrike" dirty="0" smtClean="0">
                          <a:solidFill>
                            <a:srgbClr val="000000"/>
                          </a:solidFill>
                          <a:effectLst/>
                          <a:latin typeface="+mn-lt"/>
                        </a:rPr>
                        <a:t>.</a:t>
                      </a:r>
                      <a:r>
                        <a:rPr lang="el-GR" sz="1100" b="0" i="0" u="none" strike="noStrike" dirty="0" smtClean="0">
                          <a:solidFill>
                            <a:srgbClr val="000000"/>
                          </a:solidFill>
                          <a:effectLst/>
                          <a:latin typeface="+mn-lt"/>
                        </a:rPr>
                        <a:t>157</a:t>
                      </a:r>
                      <a:endParaRPr lang="el-GR" sz="1100" b="0" i="0" u="none" strike="noStrike" dirty="0">
                        <a:solidFill>
                          <a:srgbClr val="000000"/>
                        </a:solidFill>
                        <a:effectLst/>
                        <a:latin typeface="+mn-lt"/>
                      </a:endParaRPr>
                    </a:p>
                  </a:txBody>
                  <a:tcPr marL="9525" marR="9525" marT="9525" marB="0" anchor="ctr"/>
                </a:tc>
              </a:tr>
              <a:tr h="300534">
                <a:tc>
                  <a:txBody>
                    <a:bodyPr/>
                    <a:lstStyle/>
                    <a:p>
                      <a:r>
                        <a:rPr lang="el-GR" sz="1100" dirty="0" smtClean="0"/>
                        <a:t>Αττική</a:t>
                      </a:r>
                      <a:endParaRPr lang="el-GR" sz="1100" dirty="0"/>
                    </a:p>
                  </a:txBody>
                  <a:tcPr/>
                </a:tc>
                <a:tc>
                  <a:txBody>
                    <a:bodyPr/>
                    <a:lstStyle/>
                    <a:p>
                      <a:pPr algn="ctr"/>
                      <a:r>
                        <a:rPr lang="el-GR" sz="1100" dirty="0" smtClean="0"/>
                        <a:t>5.070.000</a:t>
                      </a:r>
                      <a:endParaRPr lang="el-GR" sz="1100" dirty="0"/>
                    </a:p>
                  </a:txBody>
                  <a:tcPr anchor="ctr"/>
                </a:tc>
                <a:tc>
                  <a:txBody>
                    <a:bodyPr/>
                    <a:lstStyle/>
                    <a:p>
                      <a:pPr algn="ctr" fontAlgn="b"/>
                      <a:r>
                        <a:rPr lang="el-GR" sz="1100" b="0" i="0" u="none" strike="noStrike" dirty="0" smtClean="0">
                          <a:solidFill>
                            <a:srgbClr val="000000"/>
                          </a:solidFill>
                          <a:effectLst/>
                          <a:latin typeface="+mn-lt"/>
                        </a:rPr>
                        <a:t>202</a:t>
                      </a:r>
                      <a:endParaRPr lang="el-GR" sz="1100" b="0" i="0" u="none" strike="noStrike" dirty="0">
                        <a:solidFill>
                          <a:srgbClr val="000000"/>
                        </a:solidFill>
                        <a:effectLst/>
                        <a:latin typeface="+mn-lt"/>
                      </a:endParaRPr>
                    </a:p>
                  </a:txBody>
                  <a:tcPr marL="9525" marR="9525" marT="9525" marB="0" anchor="ctr"/>
                </a:tc>
                <a:tc>
                  <a:txBody>
                    <a:bodyPr/>
                    <a:lstStyle/>
                    <a:p>
                      <a:pPr algn="ctr" fontAlgn="b"/>
                      <a:r>
                        <a:rPr lang="el-GR" sz="1100" b="0" i="0" u="none" strike="noStrike" dirty="0" smtClean="0">
                          <a:solidFill>
                            <a:srgbClr val="000000"/>
                          </a:solidFill>
                          <a:effectLst/>
                          <a:latin typeface="+mn-lt"/>
                        </a:rPr>
                        <a:t>1</a:t>
                      </a:r>
                      <a:r>
                        <a:rPr lang="en-US" sz="1100" b="0" i="0" u="none" strike="noStrike" dirty="0" smtClean="0">
                          <a:solidFill>
                            <a:srgbClr val="000000"/>
                          </a:solidFill>
                          <a:effectLst/>
                          <a:latin typeface="+mn-lt"/>
                        </a:rPr>
                        <a:t>.</a:t>
                      </a:r>
                      <a:r>
                        <a:rPr lang="el-GR" sz="1100" b="0" i="0" u="none" strike="noStrike" dirty="0" smtClean="0">
                          <a:solidFill>
                            <a:srgbClr val="000000"/>
                          </a:solidFill>
                          <a:effectLst/>
                          <a:latin typeface="+mn-lt"/>
                        </a:rPr>
                        <a:t>014</a:t>
                      </a:r>
                      <a:endParaRPr lang="el-GR" sz="1100" b="0" i="0" u="none" strike="noStrike" dirty="0">
                        <a:solidFill>
                          <a:srgbClr val="000000"/>
                        </a:solidFill>
                        <a:effectLst/>
                        <a:latin typeface="+mn-lt"/>
                      </a:endParaRPr>
                    </a:p>
                  </a:txBody>
                  <a:tcPr marL="9525" marR="9525" marT="9525" marB="0" anchor="ctr"/>
                </a:tc>
              </a:tr>
              <a:tr h="300534">
                <a:tc>
                  <a:txBody>
                    <a:bodyPr/>
                    <a:lstStyle/>
                    <a:p>
                      <a:r>
                        <a:rPr lang="el-GR" sz="1100" dirty="0" smtClean="0"/>
                        <a:t>Στερεά</a:t>
                      </a:r>
                      <a:r>
                        <a:rPr lang="el-GR" sz="1100" baseline="0" dirty="0" smtClean="0"/>
                        <a:t> Ελλάδα</a:t>
                      </a:r>
                      <a:endParaRPr lang="el-GR" sz="1100" dirty="0"/>
                    </a:p>
                  </a:txBody>
                  <a:tcPr/>
                </a:tc>
                <a:tc>
                  <a:txBody>
                    <a:bodyPr/>
                    <a:lstStyle/>
                    <a:p>
                      <a:pPr algn="ctr"/>
                      <a:r>
                        <a:rPr lang="el-GR" sz="1100" dirty="0" smtClean="0"/>
                        <a:t>1.261.000</a:t>
                      </a:r>
                      <a:endParaRPr lang="el-GR" sz="1100" dirty="0"/>
                    </a:p>
                  </a:txBody>
                  <a:tcPr anchor="ctr"/>
                </a:tc>
                <a:tc>
                  <a:txBody>
                    <a:bodyPr/>
                    <a:lstStyle/>
                    <a:p>
                      <a:pPr algn="ctr" fontAlgn="b"/>
                      <a:r>
                        <a:rPr lang="el-GR" sz="1100" b="0" i="0" u="none" strike="noStrike">
                          <a:solidFill>
                            <a:srgbClr val="000000"/>
                          </a:solidFill>
                          <a:effectLst/>
                          <a:latin typeface="+mn-lt"/>
                        </a:rPr>
                        <a:t>51</a:t>
                      </a:r>
                    </a:p>
                  </a:txBody>
                  <a:tcPr marL="9525" marR="9525" marT="9525" marB="0" anchor="ctr"/>
                </a:tc>
                <a:tc>
                  <a:txBody>
                    <a:bodyPr/>
                    <a:lstStyle/>
                    <a:p>
                      <a:pPr algn="ctr" fontAlgn="b"/>
                      <a:r>
                        <a:rPr lang="el-GR" sz="1100" b="0" i="0" u="none" strike="noStrike" dirty="0">
                          <a:solidFill>
                            <a:srgbClr val="000000"/>
                          </a:solidFill>
                          <a:effectLst/>
                          <a:latin typeface="+mn-lt"/>
                        </a:rPr>
                        <a:t>252</a:t>
                      </a:r>
                    </a:p>
                  </a:txBody>
                  <a:tcPr marL="9525" marR="9525" marT="9525" marB="0" anchor="ctr"/>
                </a:tc>
              </a:tr>
              <a:tr h="300534">
                <a:tc>
                  <a:txBody>
                    <a:bodyPr/>
                    <a:lstStyle/>
                    <a:p>
                      <a:r>
                        <a:rPr lang="el-GR" sz="1100" dirty="0" smtClean="0"/>
                        <a:t>Νότιο</a:t>
                      </a:r>
                      <a:r>
                        <a:rPr lang="el-GR" sz="1100" baseline="0" dirty="0" smtClean="0"/>
                        <a:t> Αιγαίο</a:t>
                      </a:r>
                      <a:endParaRPr lang="el-GR" sz="1100" dirty="0"/>
                    </a:p>
                  </a:txBody>
                  <a:tcPr/>
                </a:tc>
                <a:tc>
                  <a:txBody>
                    <a:bodyPr/>
                    <a:lstStyle/>
                    <a:p>
                      <a:pPr algn="ctr"/>
                      <a:r>
                        <a:rPr lang="el-GR" sz="1100" dirty="0" smtClean="0"/>
                        <a:t>884.000</a:t>
                      </a:r>
                      <a:endParaRPr lang="el-GR" sz="1100" dirty="0"/>
                    </a:p>
                  </a:txBody>
                  <a:tcPr anchor="ctr"/>
                </a:tc>
                <a:tc>
                  <a:txBody>
                    <a:bodyPr/>
                    <a:lstStyle/>
                    <a:p>
                      <a:pPr algn="ctr" fontAlgn="b"/>
                      <a:r>
                        <a:rPr lang="el-GR" sz="1100" b="0" i="0" u="none" strike="noStrike" dirty="0">
                          <a:solidFill>
                            <a:srgbClr val="000000"/>
                          </a:solidFill>
                          <a:effectLst/>
                          <a:latin typeface="+mn-lt"/>
                        </a:rPr>
                        <a:t>36</a:t>
                      </a:r>
                    </a:p>
                  </a:txBody>
                  <a:tcPr marL="9525" marR="9525" marT="9525" marB="0" anchor="ctr"/>
                </a:tc>
                <a:tc>
                  <a:txBody>
                    <a:bodyPr/>
                    <a:lstStyle/>
                    <a:p>
                      <a:pPr algn="ctr" fontAlgn="b"/>
                      <a:r>
                        <a:rPr lang="el-GR" sz="1100" b="0" i="0" u="none" strike="noStrike" dirty="0">
                          <a:solidFill>
                            <a:srgbClr val="000000"/>
                          </a:solidFill>
                          <a:effectLst/>
                          <a:latin typeface="+mn-lt"/>
                        </a:rPr>
                        <a:t>177</a:t>
                      </a:r>
                    </a:p>
                  </a:txBody>
                  <a:tcPr marL="9525" marR="9525" marT="9525" marB="0" anchor="ctr"/>
                </a:tc>
              </a:tr>
              <a:tr h="300534">
                <a:tc>
                  <a:txBody>
                    <a:bodyPr/>
                    <a:lstStyle/>
                    <a:p>
                      <a:r>
                        <a:rPr lang="el-GR" sz="1100" b="1" dirty="0" smtClean="0"/>
                        <a:t>Σύνολο ‘Α Κύκλου</a:t>
                      </a:r>
                      <a:endParaRPr lang="el-GR" sz="1100" b="1" dirty="0"/>
                    </a:p>
                  </a:txBody>
                  <a:tcPr/>
                </a:tc>
                <a:tc>
                  <a:txBody>
                    <a:bodyPr/>
                    <a:lstStyle/>
                    <a:p>
                      <a:pPr algn="ctr"/>
                      <a:r>
                        <a:rPr lang="el-GR" sz="1100" b="1" i="0" u="none" strike="noStrike" baseline="0" dirty="0" smtClean="0">
                          <a:latin typeface="Tahoma-Bold"/>
                        </a:rPr>
                        <a:t>32.500.000</a:t>
                      </a:r>
                      <a:endParaRPr lang="el-GR" sz="1100" b="1" dirty="0"/>
                    </a:p>
                  </a:txBody>
                  <a:tcPr anchor="ctr"/>
                </a:tc>
                <a:tc>
                  <a:txBody>
                    <a:bodyPr/>
                    <a:lstStyle/>
                    <a:p>
                      <a:pPr algn="ctr"/>
                      <a:r>
                        <a:rPr lang="el-GR" sz="1100" b="1" dirty="0" smtClean="0"/>
                        <a:t>1</a:t>
                      </a:r>
                      <a:r>
                        <a:rPr lang="en-US" sz="1100" b="1" dirty="0" smtClean="0"/>
                        <a:t>.</a:t>
                      </a:r>
                      <a:r>
                        <a:rPr lang="el-GR" sz="1100" b="1" dirty="0" smtClean="0"/>
                        <a:t>300</a:t>
                      </a:r>
                      <a:endParaRPr lang="el-GR" sz="1100" b="1" dirty="0"/>
                    </a:p>
                  </a:txBody>
                  <a:tcPr anchor="ctr"/>
                </a:tc>
                <a:tc>
                  <a:txBody>
                    <a:bodyPr/>
                    <a:lstStyle/>
                    <a:p>
                      <a:pPr algn="ctr"/>
                      <a:r>
                        <a:rPr lang="el-GR" sz="1100" b="1" dirty="0" smtClean="0"/>
                        <a:t>6</a:t>
                      </a:r>
                      <a:r>
                        <a:rPr lang="en-US" sz="1100" b="1" dirty="0" smtClean="0"/>
                        <a:t>.</a:t>
                      </a:r>
                      <a:r>
                        <a:rPr lang="el-GR" sz="1100" b="1" dirty="0" smtClean="0"/>
                        <a:t>500</a:t>
                      </a:r>
                      <a:endParaRPr lang="el-GR" sz="1100" b="1" dirty="0"/>
                    </a:p>
                  </a:txBody>
                  <a:tcPr anchor="ctr"/>
                </a:tc>
              </a:tr>
            </a:tbl>
          </a:graphicData>
        </a:graphic>
      </p:graphicFrame>
      <p:pic>
        <p:nvPicPr>
          <p:cNvPr id="17" name="Picture 3" descr="C:\Users\spall\AppData\Local\Microsoft\Windows\Temporary Internet Files\Content.IE5\Y5S4ASHH\15110-illustration-of-a-business-mans-silhouette-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6201" y="1230863"/>
            <a:ext cx="916482" cy="18530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6200000">
            <a:off x="-1867423" y="3563997"/>
            <a:ext cx="4825663" cy="523220"/>
          </a:xfrm>
          <a:prstGeom prst="rect">
            <a:avLst/>
          </a:prstGeom>
        </p:spPr>
        <p:txBody>
          <a:bodyPr wrap="square">
            <a:spAutoFit/>
          </a:bodyPr>
          <a:lstStyle/>
          <a:p>
            <a:r>
              <a:rPr lang="el-GR" dirty="0">
                <a:solidFill>
                  <a:schemeClr val="tx1"/>
                </a:solidFill>
              </a:rPr>
              <a:t>Δράση 1: Ενίσχυση της </a:t>
            </a:r>
            <a:r>
              <a:rPr lang="el-GR" dirty="0" err="1">
                <a:solidFill>
                  <a:schemeClr val="tx1"/>
                </a:solidFill>
              </a:rPr>
              <a:t>Αυτοαπασχόλησης</a:t>
            </a:r>
            <a:r>
              <a:rPr lang="el-GR" dirty="0">
                <a:solidFill>
                  <a:schemeClr val="tx1"/>
                </a:solidFill>
              </a:rPr>
              <a:t> Πτυχιούχων Τριτοβάθμιας Εκπαίδευσης </a:t>
            </a:r>
            <a:endParaRPr lang="en-US" dirty="0">
              <a:solidFill>
                <a:schemeClr val="tx1"/>
              </a:solidFill>
            </a:endParaRPr>
          </a:p>
        </p:txBody>
      </p:sp>
      <p:grpSp>
        <p:nvGrpSpPr>
          <p:cNvPr id="18" name="Group 15"/>
          <p:cNvGrpSpPr>
            <a:grpSpLocks/>
          </p:cNvGrpSpPr>
          <p:nvPr/>
        </p:nvGrpSpPr>
        <p:grpSpPr bwMode="auto">
          <a:xfrm>
            <a:off x="6980238" y="227013"/>
            <a:ext cx="2678112" cy="495300"/>
            <a:chOff x="488950" y="722313"/>
            <a:chExt cx="8856538" cy="495300"/>
          </a:xfrm>
        </p:grpSpPr>
        <p:sp>
          <p:nvSpPr>
            <p:cNvPr id="19"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20"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extLst>
      <p:ext uri="{BB962C8B-B14F-4D97-AF65-F5344CB8AC3E}">
        <p14:creationId xmlns:p14="http://schemas.microsoft.com/office/powerpoint/2010/main" val="273554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115888"/>
            <a:ext cx="7126188" cy="1169551"/>
          </a:xfrm>
          <a:prstGeom prst="rect">
            <a:avLst/>
          </a:prstGeom>
        </p:spPr>
        <p:txBody>
          <a:bodyPr wrap="square">
            <a:spAutoFit/>
          </a:bodyPr>
          <a:lstStyle/>
          <a:p>
            <a:pPr algn="l">
              <a:defRPr/>
            </a:pPr>
            <a:r>
              <a:rPr lang="el-GR" kern="0" dirty="0">
                <a:solidFill>
                  <a:srgbClr val="000000"/>
                </a:solidFill>
              </a:rPr>
              <a:t>Είδη χρηματοδότησης</a:t>
            </a:r>
            <a:br>
              <a:rPr lang="el-GR" kern="0" dirty="0">
                <a:solidFill>
                  <a:srgbClr val="000000"/>
                </a:solidFill>
              </a:rPr>
            </a:br>
            <a:r>
              <a:rPr lang="en-US" b="0" kern="0" dirty="0">
                <a:solidFill>
                  <a:srgbClr val="000000"/>
                </a:solidFill>
              </a:rPr>
              <a:t>7</a:t>
            </a:r>
            <a:r>
              <a:rPr lang="el-GR" b="0" kern="0" dirty="0" smtClean="0">
                <a:solidFill>
                  <a:srgbClr val="000000"/>
                </a:solidFill>
              </a:rPr>
              <a:t>. </a:t>
            </a:r>
            <a:r>
              <a:rPr lang="el-GR" b="0" kern="0" dirty="0">
                <a:solidFill>
                  <a:srgbClr val="000000"/>
                </a:solidFill>
              </a:rPr>
              <a:t>Επιχορήγηση</a:t>
            </a:r>
            <a:br>
              <a:rPr lang="el-GR" b="0" kern="0" dirty="0">
                <a:solidFill>
                  <a:srgbClr val="000000"/>
                </a:solidFill>
              </a:rPr>
            </a:br>
            <a:r>
              <a:rPr lang="en-US" b="0" kern="0" dirty="0">
                <a:solidFill>
                  <a:srgbClr val="000000"/>
                </a:solidFill>
              </a:rPr>
              <a:t>ii. </a:t>
            </a:r>
            <a:r>
              <a:rPr lang="el-GR" b="0" kern="0" dirty="0">
                <a:solidFill>
                  <a:srgbClr val="000000"/>
                </a:solidFill>
              </a:rPr>
              <a:t>Ενεργές δράσεις επιχορήγησης – </a:t>
            </a:r>
            <a:r>
              <a:rPr lang="el-GR" b="0" kern="0" dirty="0" smtClean="0">
                <a:solidFill>
                  <a:srgbClr val="000000"/>
                </a:solidFill>
              </a:rPr>
              <a:t>Δράσεις </a:t>
            </a:r>
            <a:r>
              <a:rPr lang="el-GR" b="0" kern="0" dirty="0" err="1" smtClean="0">
                <a:solidFill>
                  <a:srgbClr val="000000"/>
                </a:solidFill>
              </a:rPr>
              <a:t>ΕΠΑνΕΚ</a:t>
            </a:r>
            <a:r>
              <a:rPr lang="el-GR" b="0" kern="0" dirty="0" smtClean="0">
                <a:solidFill>
                  <a:srgbClr val="000000"/>
                </a:solidFill>
              </a:rPr>
              <a:t> για επιχειρήσεις που δημοσιεύθηκαν στις αρχές του 2016 (1</a:t>
            </a:r>
            <a:r>
              <a:rPr lang="el-GR" b="0" kern="0" baseline="30000" dirty="0" smtClean="0">
                <a:solidFill>
                  <a:srgbClr val="000000"/>
                </a:solidFill>
              </a:rPr>
              <a:t>ος</a:t>
            </a:r>
            <a:r>
              <a:rPr lang="el-GR" b="0" kern="0" dirty="0" smtClean="0">
                <a:solidFill>
                  <a:srgbClr val="000000"/>
                </a:solidFill>
              </a:rPr>
              <a:t> κύκλος) και αναμένεται να αναδημοσιευθούν (2</a:t>
            </a:r>
            <a:r>
              <a:rPr lang="el-GR" b="0" kern="0" baseline="30000" dirty="0" smtClean="0">
                <a:solidFill>
                  <a:srgbClr val="000000"/>
                </a:solidFill>
              </a:rPr>
              <a:t>ος</a:t>
            </a:r>
            <a:r>
              <a:rPr lang="el-GR" b="0" kern="0" dirty="0" smtClean="0">
                <a:solidFill>
                  <a:srgbClr val="000000"/>
                </a:solidFill>
              </a:rPr>
              <a:t> κύκλος)</a:t>
            </a:r>
            <a:endParaRPr lang="el-GR" kern="0" dirty="0"/>
          </a:p>
        </p:txBody>
      </p:sp>
      <p:sp>
        <p:nvSpPr>
          <p:cNvPr id="15" name="Rounded Rectangle 14"/>
          <p:cNvSpPr/>
          <p:nvPr/>
        </p:nvSpPr>
        <p:spPr>
          <a:xfrm>
            <a:off x="1439597" y="1237876"/>
            <a:ext cx="3194462" cy="1650670"/>
          </a:xfrm>
          <a:prstGeom prst="roundRect">
            <a:avLst/>
          </a:prstGeom>
        </p:spPr>
        <p:txBody>
          <a:bodyPr wrap="square" rtlCol="0" anchor="ctr">
            <a:spAutoFit/>
          </a:bodyPr>
          <a:lstStyle/>
          <a:p>
            <a:pPr algn="ctr"/>
            <a:endParaRPr lang="el-GR" sz="1400" b="1" i="1" dirty="0" smtClean="0"/>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154" y="1310435"/>
            <a:ext cx="2536721" cy="190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val 163"/>
          <p:cNvSpPr>
            <a:spLocks noChangeArrowheads="1"/>
          </p:cNvSpPr>
          <p:nvPr/>
        </p:nvSpPr>
        <p:spPr bwMode="auto">
          <a:xfrm>
            <a:off x="3693684" y="1227145"/>
            <a:ext cx="2499169" cy="2335877"/>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rmAutofit/>
          </a:bodyPr>
          <a:lstStyle>
            <a:lvl1pPr>
              <a:defRPr sz="1400" b="1">
                <a:solidFill>
                  <a:schemeClr val="bg1"/>
                </a:solidFill>
                <a:latin typeface="Arial" charset="0"/>
                <a:ea typeface="ＭＳ Ｐゴシック" charset="-128"/>
              </a:defRPr>
            </a:lvl1pPr>
            <a:lvl2pPr marL="37931725" indent="-37474525">
              <a:defRPr sz="1400" b="1">
                <a:solidFill>
                  <a:schemeClr val="bg1"/>
                </a:solidFill>
                <a:latin typeface="Arial" charset="0"/>
                <a:ea typeface="ＭＳ Ｐゴシック" charset="-128"/>
              </a:defRPr>
            </a:lvl2pPr>
            <a:lvl3pPr>
              <a:defRPr sz="1400" b="1">
                <a:solidFill>
                  <a:schemeClr val="bg1"/>
                </a:solidFill>
                <a:latin typeface="Arial" charset="0"/>
                <a:ea typeface="ＭＳ Ｐゴシック" charset="-128"/>
              </a:defRPr>
            </a:lvl3pPr>
            <a:lvl4pPr>
              <a:defRPr sz="1400" b="1">
                <a:solidFill>
                  <a:schemeClr val="bg1"/>
                </a:solidFill>
                <a:latin typeface="Arial" charset="0"/>
                <a:ea typeface="ＭＳ Ｐゴシック" charset="-128"/>
              </a:defRPr>
            </a:lvl4pPr>
            <a:lvl5pPr>
              <a:defRPr sz="1400" b="1">
                <a:solidFill>
                  <a:schemeClr val="bg1"/>
                </a:solidFill>
                <a:latin typeface="Arial" charset="0"/>
                <a:ea typeface="ＭＳ Ｐゴシック" charset="-128"/>
              </a:defRPr>
            </a:lvl5pPr>
            <a:lvl6pPr marL="457200" eaLnBrk="0" fontAlgn="base" hangingPunct="0">
              <a:spcBef>
                <a:spcPct val="0"/>
              </a:spcBef>
              <a:spcAft>
                <a:spcPct val="0"/>
              </a:spcAft>
              <a:defRPr sz="1400" b="1">
                <a:solidFill>
                  <a:schemeClr val="bg1"/>
                </a:solidFill>
                <a:latin typeface="Arial" charset="0"/>
                <a:ea typeface="ＭＳ Ｐゴシック" charset="-128"/>
              </a:defRPr>
            </a:lvl6pPr>
            <a:lvl7pPr marL="914400" eaLnBrk="0" fontAlgn="base" hangingPunct="0">
              <a:spcBef>
                <a:spcPct val="0"/>
              </a:spcBef>
              <a:spcAft>
                <a:spcPct val="0"/>
              </a:spcAft>
              <a:defRPr sz="1400" b="1">
                <a:solidFill>
                  <a:schemeClr val="bg1"/>
                </a:solidFill>
                <a:latin typeface="Arial" charset="0"/>
                <a:ea typeface="ＭＳ Ｐゴシック" charset="-128"/>
              </a:defRPr>
            </a:lvl7pPr>
            <a:lvl8pPr marL="1371600" eaLnBrk="0" fontAlgn="base" hangingPunct="0">
              <a:spcBef>
                <a:spcPct val="0"/>
              </a:spcBef>
              <a:spcAft>
                <a:spcPct val="0"/>
              </a:spcAft>
              <a:defRPr sz="1400" b="1">
                <a:solidFill>
                  <a:schemeClr val="bg1"/>
                </a:solidFill>
                <a:latin typeface="Arial" charset="0"/>
                <a:ea typeface="ＭＳ Ｐゴシック" charset="-128"/>
              </a:defRPr>
            </a:lvl8pPr>
            <a:lvl9pPr marL="1828800" eaLnBrk="0" fontAlgn="base" hangingPunct="0">
              <a:spcBef>
                <a:spcPct val="0"/>
              </a:spcBef>
              <a:spcAft>
                <a:spcPct val="0"/>
              </a:spcAft>
              <a:defRPr sz="1400" b="1">
                <a:solidFill>
                  <a:schemeClr val="bg1"/>
                </a:solidFill>
                <a:latin typeface="Arial" charset="0"/>
                <a:ea typeface="ＭＳ Ｐゴシック" charset="-128"/>
              </a:defRPr>
            </a:lvl9pPr>
          </a:lstStyle>
          <a:p>
            <a:pPr algn="ctr"/>
            <a:r>
              <a:rPr lang="el-GR" altLang="el-GR" sz="1100" b="0" dirty="0" smtClean="0">
                <a:solidFill>
                  <a:schemeClr val="tx1"/>
                </a:solidFill>
              </a:rPr>
              <a:t>Η Δράση στοχεύει </a:t>
            </a:r>
            <a:r>
              <a:rPr lang="el-GR" altLang="el-GR" sz="1100" b="0" dirty="0">
                <a:solidFill>
                  <a:schemeClr val="tx1"/>
                </a:solidFill>
              </a:rPr>
              <a:t>στην </a:t>
            </a:r>
            <a:endParaRPr lang="el-GR" altLang="el-GR" sz="1100" b="0" dirty="0" smtClean="0">
              <a:solidFill>
                <a:schemeClr val="tx1"/>
              </a:solidFill>
            </a:endParaRPr>
          </a:p>
          <a:p>
            <a:pPr algn="ctr"/>
            <a:r>
              <a:rPr lang="el-GR" altLang="el-GR" sz="1100" b="0" dirty="0" smtClean="0">
                <a:solidFill>
                  <a:schemeClr val="tx1"/>
                </a:solidFill>
              </a:rPr>
              <a:t>ενίσχυση της</a:t>
            </a:r>
            <a:r>
              <a:rPr lang="el-GR" altLang="el-GR" sz="1100" dirty="0" smtClean="0">
                <a:solidFill>
                  <a:schemeClr val="tx1"/>
                </a:solidFill>
              </a:rPr>
              <a:t>  </a:t>
            </a:r>
            <a:r>
              <a:rPr lang="el-GR" altLang="el-GR" sz="1100" dirty="0">
                <a:solidFill>
                  <a:schemeClr val="tx1"/>
                </a:solidFill>
              </a:rPr>
              <a:t>δημιουργίας πολύ </a:t>
            </a:r>
            <a:endParaRPr lang="el-GR" altLang="el-GR" sz="1100" dirty="0" smtClean="0">
              <a:solidFill>
                <a:schemeClr val="tx1"/>
              </a:solidFill>
            </a:endParaRPr>
          </a:p>
          <a:p>
            <a:pPr algn="ctr"/>
            <a:r>
              <a:rPr lang="el-GR" altLang="el-GR" sz="1100" dirty="0" smtClean="0">
                <a:solidFill>
                  <a:schemeClr val="tx1"/>
                </a:solidFill>
              </a:rPr>
              <a:t>μικρών </a:t>
            </a:r>
            <a:r>
              <a:rPr lang="el-GR" altLang="el-GR" sz="1100" dirty="0">
                <a:solidFill>
                  <a:schemeClr val="tx1"/>
                </a:solidFill>
              </a:rPr>
              <a:t>και μικρών, </a:t>
            </a:r>
            <a:endParaRPr lang="el-GR" altLang="el-GR" sz="1100" dirty="0" smtClean="0">
              <a:solidFill>
                <a:schemeClr val="tx1"/>
              </a:solidFill>
            </a:endParaRPr>
          </a:p>
          <a:p>
            <a:pPr algn="ctr"/>
            <a:r>
              <a:rPr lang="el-GR" altLang="el-GR" sz="1100" b="0" dirty="0" smtClean="0">
                <a:solidFill>
                  <a:schemeClr val="tx1"/>
                </a:solidFill>
              </a:rPr>
              <a:t>βιώσιμω</a:t>
            </a:r>
            <a:r>
              <a:rPr lang="el-GR" altLang="el-GR" sz="1100" dirty="0" smtClean="0">
                <a:solidFill>
                  <a:schemeClr val="tx1"/>
                </a:solidFill>
              </a:rPr>
              <a:t>ν </a:t>
            </a:r>
            <a:r>
              <a:rPr lang="el-GR" altLang="el-GR" sz="1100" dirty="0">
                <a:solidFill>
                  <a:schemeClr val="tx1"/>
                </a:solidFill>
              </a:rPr>
              <a:t>επιχειρήσεων </a:t>
            </a:r>
            <a:endParaRPr lang="el-GR" altLang="el-GR" sz="1100" dirty="0" smtClean="0">
              <a:solidFill>
                <a:schemeClr val="tx1"/>
              </a:solidFill>
            </a:endParaRPr>
          </a:p>
          <a:p>
            <a:pPr algn="ctr"/>
            <a:r>
              <a:rPr lang="el-GR" altLang="el-GR" sz="1100" b="0" dirty="0" smtClean="0">
                <a:solidFill>
                  <a:schemeClr val="tx1"/>
                </a:solidFill>
              </a:rPr>
              <a:t>με </a:t>
            </a:r>
            <a:r>
              <a:rPr lang="el-GR" altLang="el-GR" sz="1100" b="0" dirty="0">
                <a:solidFill>
                  <a:schemeClr val="tx1"/>
                </a:solidFill>
              </a:rPr>
              <a:t>έμφαση σε </a:t>
            </a:r>
            <a:r>
              <a:rPr lang="el-GR" altLang="el-GR" sz="1100" dirty="0" smtClean="0">
                <a:solidFill>
                  <a:schemeClr val="tx1"/>
                </a:solidFill>
              </a:rPr>
              <a:t>καινοτόμα</a:t>
            </a:r>
          </a:p>
          <a:p>
            <a:pPr algn="ctr"/>
            <a:r>
              <a:rPr lang="el-GR" altLang="el-GR" sz="1100" dirty="0" smtClean="0">
                <a:solidFill>
                  <a:schemeClr val="tx1"/>
                </a:solidFill>
              </a:rPr>
              <a:t> </a:t>
            </a:r>
            <a:r>
              <a:rPr lang="el-GR" altLang="el-GR" sz="1100" b="0" dirty="0">
                <a:solidFill>
                  <a:schemeClr val="tx1"/>
                </a:solidFill>
              </a:rPr>
              <a:t>επιχειρηματικά σχέδια, </a:t>
            </a:r>
            <a:endParaRPr lang="el-GR" altLang="el-GR" sz="1100" b="0" dirty="0" smtClean="0">
              <a:solidFill>
                <a:schemeClr val="tx1"/>
              </a:solidFill>
            </a:endParaRPr>
          </a:p>
          <a:p>
            <a:pPr algn="ctr"/>
            <a:r>
              <a:rPr lang="el-GR" altLang="el-GR" sz="1100" b="0" dirty="0" smtClean="0">
                <a:solidFill>
                  <a:schemeClr val="tx1"/>
                </a:solidFill>
              </a:rPr>
              <a:t>από </a:t>
            </a:r>
            <a:r>
              <a:rPr lang="el-GR" altLang="el-GR" sz="1100" b="0" dirty="0">
                <a:solidFill>
                  <a:schemeClr val="tx1"/>
                </a:solidFill>
              </a:rPr>
              <a:t>ανέργους ή </a:t>
            </a:r>
            <a:endParaRPr lang="el-GR" altLang="el-GR" sz="1100" b="0" dirty="0" smtClean="0">
              <a:solidFill>
                <a:schemeClr val="tx1"/>
              </a:solidFill>
            </a:endParaRPr>
          </a:p>
          <a:p>
            <a:pPr algn="ctr"/>
            <a:r>
              <a:rPr lang="el-GR" altLang="el-GR" sz="1100" b="0" dirty="0" smtClean="0">
                <a:solidFill>
                  <a:schemeClr val="tx1"/>
                </a:solidFill>
              </a:rPr>
              <a:t>αυτοαπασχολούμενους</a:t>
            </a:r>
            <a:r>
              <a:rPr lang="el-GR" altLang="el-GR" sz="1100" dirty="0" smtClean="0">
                <a:solidFill>
                  <a:schemeClr val="tx1"/>
                </a:solidFill>
              </a:rPr>
              <a:t> </a:t>
            </a:r>
            <a:endParaRPr lang="en-US" altLang="el-GR" sz="1100" dirty="0">
              <a:solidFill>
                <a:schemeClr val="tx1"/>
              </a:solidFill>
            </a:endParaRPr>
          </a:p>
        </p:txBody>
      </p:sp>
      <p:sp>
        <p:nvSpPr>
          <p:cNvPr id="20" name="Oval 163"/>
          <p:cNvSpPr>
            <a:spLocks noChangeArrowheads="1"/>
          </p:cNvSpPr>
          <p:nvPr/>
        </p:nvSpPr>
        <p:spPr bwMode="auto">
          <a:xfrm>
            <a:off x="6198247" y="1525171"/>
            <a:ext cx="2499169" cy="2335877"/>
          </a:xfrm>
          <a:prstGeom prst="ellipse">
            <a:avLst/>
          </a:pr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rmAutofit/>
          </a:bodyPr>
          <a:lstStyle>
            <a:lvl1pPr>
              <a:defRPr sz="1400" b="1">
                <a:solidFill>
                  <a:schemeClr val="bg1"/>
                </a:solidFill>
                <a:latin typeface="Arial" charset="0"/>
                <a:ea typeface="ＭＳ Ｐゴシック" charset="-128"/>
              </a:defRPr>
            </a:lvl1pPr>
            <a:lvl2pPr marL="37931725" indent="-37474525">
              <a:defRPr sz="1400" b="1">
                <a:solidFill>
                  <a:schemeClr val="bg1"/>
                </a:solidFill>
                <a:latin typeface="Arial" charset="0"/>
                <a:ea typeface="ＭＳ Ｐゴシック" charset="-128"/>
              </a:defRPr>
            </a:lvl2pPr>
            <a:lvl3pPr>
              <a:defRPr sz="1400" b="1">
                <a:solidFill>
                  <a:schemeClr val="bg1"/>
                </a:solidFill>
                <a:latin typeface="Arial" charset="0"/>
                <a:ea typeface="ＭＳ Ｐゴシック" charset="-128"/>
              </a:defRPr>
            </a:lvl3pPr>
            <a:lvl4pPr>
              <a:defRPr sz="1400" b="1">
                <a:solidFill>
                  <a:schemeClr val="bg1"/>
                </a:solidFill>
                <a:latin typeface="Arial" charset="0"/>
                <a:ea typeface="ＭＳ Ｐゴシック" charset="-128"/>
              </a:defRPr>
            </a:lvl4pPr>
            <a:lvl5pPr>
              <a:defRPr sz="1400" b="1">
                <a:solidFill>
                  <a:schemeClr val="bg1"/>
                </a:solidFill>
                <a:latin typeface="Arial" charset="0"/>
                <a:ea typeface="ＭＳ Ｐゴシック" charset="-128"/>
              </a:defRPr>
            </a:lvl5pPr>
            <a:lvl6pPr marL="457200" eaLnBrk="0" fontAlgn="base" hangingPunct="0">
              <a:spcBef>
                <a:spcPct val="0"/>
              </a:spcBef>
              <a:spcAft>
                <a:spcPct val="0"/>
              </a:spcAft>
              <a:defRPr sz="1400" b="1">
                <a:solidFill>
                  <a:schemeClr val="bg1"/>
                </a:solidFill>
                <a:latin typeface="Arial" charset="0"/>
                <a:ea typeface="ＭＳ Ｐゴシック" charset="-128"/>
              </a:defRPr>
            </a:lvl6pPr>
            <a:lvl7pPr marL="914400" eaLnBrk="0" fontAlgn="base" hangingPunct="0">
              <a:spcBef>
                <a:spcPct val="0"/>
              </a:spcBef>
              <a:spcAft>
                <a:spcPct val="0"/>
              </a:spcAft>
              <a:defRPr sz="1400" b="1">
                <a:solidFill>
                  <a:schemeClr val="bg1"/>
                </a:solidFill>
                <a:latin typeface="Arial" charset="0"/>
                <a:ea typeface="ＭＳ Ｐゴシック" charset="-128"/>
              </a:defRPr>
            </a:lvl7pPr>
            <a:lvl8pPr marL="1371600" eaLnBrk="0" fontAlgn="base" hangingPunct="0">
              <a:spcBef>
                <a:spcPct val="0"/>
              </a:spcBef>
              <a:spcAft>
                <a:spcPct val="0"/>
              </a:spcAft>
              <a:defRPr sz="1400" b="1">
                <a:solidFill>
                  <a:schemeClr val="bg1"/>
                </a:solidFill>
                <a:latin typeface="Arial" charset="0"/>
                <a:ea typeface="ＭＳ Ｐゴシック" charset="-128"/>
              </a:defRPr>
            </a:lvl8pPr>
            <a:lvl9pPr marL="1828800" eaLnBrk="0" fontAlgn="base" hangingPunct="0">
              <a:spcBef>
                <a:spcPct val="0"/>
              </a:spcBef>
              <a:spcAft>
                <a:spcPct val="0"/>
              </a:spcAft>
              <a:defRPr sz="1400" b="1">
                <a:solidFill>
                  <a:schemeClr val="bg1"/>
                </a:solidFill>
                <a:latin typeface="Arial" charset="0"/>
                <a:ea typeface="ＭＳ Ｐゴシック" charset="-128"/>
              </a:defRPr>
            </a:lvl9pPr>
          </a:lstStyle>
          <a:p>
            <a:pPr algn="ctr"/>
            <a:r>
              <a:rPr lang="el-GR" altLang="el-GR" sz="1100" b="0" dirty="0" smtClean="0">
                <a:solidFill>
                  <a:schemeClr val="tx1"/>
                </a:solidFill>
              </a:rPr>
              <a:t> </a:t>
            </a:r>
          </a:p>
          <a:p>
            <a:pPr algn="ctr"/>
            <a:r>
              <a:rPr lang="el-GR" altLang="el-GR" sz="1100" b="0" dirty="0" smtClean="0">
                <a:solidFill>
                  <a:schemeClr val="tx1"/>
                </a:solidFill>
              </a:rPr>
              <a:t>Η Δημόσια Δαπάνη της Δράσης </a:t>
            </a:r>
          </a:p>
          <a:p>
            <a:pPr algn="ctr"/>
            <a:r>
              <a:rPr lang="el-GR" altLang="el-GR" sz="1100" b="0" dirty="0" smtClean="0">
                <a:solidFill>
                  <a:schemeClr val="tx1"/>
                </a:solidFill>
              </a:rPr>
              <a:t>είναι συνολικά </a:t>
            </a:r>
            <a:r>
              <a:rPr lang="el-GR" altLang="el-GR" sz="1100" dirty="0" smtClean="0">
                <a:solidFill>
                  <a:schemeClr val="tx1"/>
                </a:solidFill>
              </a:rPr>
              <a:t>120εκ. €</a:t>
            </a:r>
            <a:r>
              <a:rPr lang="el-GR" altLang="el-GR" sz="1100" b="0" dirty="0" smtClean="0">
                <a:solidFill>
                  <a:schemeClr val="tx1"/>
                </a:solidFill>
              </a:rPr>
              <a:t>, εκ των </a:t>
            </a:r>
          </a:p>
          <a:p>
            <a:pPr algn="ctr"/>
            <a:r>
              <a:rPr lang="el-GR" altLang="el-GR" sz="1100" b="0" dirty="0" smtClean="0">
                <a:solidFill>
                  <a:schemeClr val="tx1"/>
                </a:solidFill>
              </a:rPr>
              <a:t>οποίων τα </a:t>
            </a:r>
            <a:r>
              <a:rPr lang="el-GR" altLang="el-GR" sz="1100" dirty="0" smtClean="0">
                <a:solidFill>
                  <a:schemeClr val="tx1"/>
                </a:solidFill>
              </a:rPr>
              <a:t>72εκ. € </a:t>
            </a:r>
          </a:p>
          <a:p>
            <a:pPr algn="ctr"/>
            <a:r>
              <a:rPr lang="el-GR" altLang="el-GR" sz="1100" dirty="0" smtClean="0">
                <a:solidFill>
                  <a:schemeClr val="tx1"/>
                </a:solidFill>
              </a:rPr>
              <a:t>αφορούν τον Α’ κύκλο</a:t>
            </a:r>
          </a:p>
          <a:p>
            <a:pPr algn="ctr"/>
            <a:r>
              <a:rPr lang="el-GR" altLang="el-GR" sz="1100" b="0" dirty="0">
                <a:solidFill>
                  <a:schemeClr val="tx1"/>
                </a:solidFill>
              </a:rPr>
              <a:t>τ</a:t>
            </a:r>
            <a:r>
              <a:rPr lang="el-GR" altLang="el-GR" sz="1100" b="0" dirty="0" smtClean="0">
                <a:solidFill>
                  <a:schemeClr val="tx1"/>
                </a:solidFill>
              </a:rPr>
              <a:t>ης Δράσης και χρηματοδοτείται</a:t>
            </a:r>
            <a:r>
              <a:rPr lang="el-GR" altLang="el-GR" sz="1100" dirty="0" smtClean="0">
                <a:solidFill>
                  <a:schemeClr val="tx1"/>
                </a:solidFill>
              </a:rPr>
              <a:t> </a:t>
            </a:r>
          </a:p>
          <a:p>
            <a:pPr algn="ctr"/>
            <a:r>
              <a:rPr lang="el-GR" altLang="el-GR" sz="1100" b="0" dirty="0">
                <a:solidFill>
                  <a:schemeClr val="tx1"/>
                </a:solidFill>
              </a:rPr>
              <a:t>α</a:t>
            </a:r>
            <a:r>
              <a:rPr lang="el-GR" altLang="el-GR" sz="1100" b="0" dirty="0" smtClean="0">
                <a:solidFill>
                  <a:schemeClr val="tx1"/>
                </a:solidFill>
              </a:rPr>
              <a:t>πό το Ελληνικό Δημόσιο και το </a:t>
            </a:r>
          </a:p>
          <a:p>
            <a:pPr algn="ctr"/>
            <a:r>
              <a:rPr lang="el-GR" altLang="el-GR" sz="1100" b="0" dirty="0" smtClean="0">
                <a:solidFill>
                  <a:schemeClr val="tx1"/>
                </a:solidFill>
              </a:rPr>
              <a:t>ΕΚΤ στο πλαίσιο του</a:t>
            </a:r>
          </a:p>
          <a:p>
            <a:pPr algn="ctr"/>
            <a:r>
              <a:rPr lang="el-GR" altLang="el-GR" sz="1100" b="0" dirty="0" smtClean="0">
                <a:solidFill>
                  <a:schemeClr val="tx1"/>
                </a:solidFill>
              </a:rPr>
              <a:t> </a:t>
            </a:r>
            <a:r>
              <a:rPr lang="el-GR" altLang="el-GR" sz="1100" b="0" dirty="0" err="1" smtClean="0">
                <a:solidFill>
                  <a:schemeClr val="tx1"/>
                </a:solidFill>
              </a:rPr>
              <a:t>ΕΠΑνΕΚ</a:t>
            </a:r>
            <a:endParaRPr lang="en-US" altLang="el-GR" sz="1100" b="0" dirty="0">
              <a:solidFill>
                <a:schemeClr val="tx1"/>
              </a:solidFill>
            </a:endParaRPr>
          </a:p>
        </p:txBody>
      </p:sp>
      <p:sp>
        <p:nvSpPr>
          <p:cNvPr id="21" name="Oval 163"/>
          <p:cNvSpPr>
            <a:spLocks noChangeArrowheads="1"/>
          </p:cNvSpPr>
          <p:nvPr/>
        </p:nvSpPr>
        <p:spPr bwMode="auto">
          <a:xfrm>
            <a:off x="6548526" y="3824407"/>
            <a:ext cx="2499169" cy="2335877"/>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rmAutofit/>
          </a:bodyPr>
          <a:lstStyle>
            <a:lvl1pPr>
              <a:defRPr sz="1400" b="1">
                <a:solidFill>
                  <a:schemeClr val="bg1"/>
                </a:solidFill>
                <a:latin typeface="Arial" charset="0"/>
                <a:ea typeface="ＭＳ Ｐゴシック" charset="-128"/>
              </a:defRPr>
            </a:lvl1pPr>
            <a:lvl2pPr marL="37931725" indent="-37474525">
              <a:defRPr sz="1400" b="1">
                <a:solidFill>
                  <a:schemeClr val="bg1"/>
                </a:solidFill>
                <a:latin typeface="Arial" charset="0"/>
                <a:ea typeface="ＭＳ Ｐゴシック" charset="-128"/>
              </a:defRPr>
            </a:lvl2pPr>
            <a:lvl3pPr>
              <a:defRPr sz="1400" b="1">
                <a:solidFill>
                  <a:schemeClr val="bg1"/>
                </a:solidFill>
                <a:latin typeface="Arial" charset="0"/>
                <a:ea typeface="ＭＳ Ｐゴシック" charset="-128"/>
              </a:defRPr>
            </a:lvl3pPr>
            <a:lvl4pPr>
              <a:defRPr sz="1400" b="1">
                <a:solidFill>
                  <a:schemeClr val="bg1"/>
                </a:solidFill>
                <a:latin typeface="Arial" charset="0"/>
                <a:ea typeface="ＭＳ Ｐゴシック" charset="-128"/>
              </a:defRPr>
            </a:lvl4pPr>
            <a:lvl5pPr>
              <a:defRPr sz="1400" b="1">
                <a:solidFill>
                  <a:schemeClr val="bg1"/>
                </a:solidFill>
                <a:latin typeface="Arial" charset="0"/>
                <a:ea typeface="ＭＳ Ｐゴシック" charset="-128"/>
              </a:defRPr>
            </a:lvl5pPr>
            <a:lvl6pPr marL="457200" eaLnBrk="0" fontAlgn="base" hangingPunct="0">
              <a:spcBef>
                <a:spcPct val="0"/>
              </a:spcBef>
              <a:spcAft>
                <a:spcPct val="0"/>
              </a:spcAft>
              <a:defRPr sz="1400" b="1">
                <a:solidFill>
                  <a:schemeClr val="bg1"/>
                </a:solidFill>
                <a:latin typeface="Arial" charset="0"/>
                <a:ea typeface="ＭＳ Ｐゴシック" charset="-128"/>
              </a:defRPr>
            </a:lvl6pPr>
            <a:lvl7pPr marL="914400" eaLnBrk="0" fontAlgn="base" hangingPunct="0">
              <a:spcBef>
                <a:spcPct val="0"/>
              </a:spcBef>
              <a:spcAft>
                <a:spcPct val="0"/>
              </a:spcAft>
              <a:defRPr sz="1400" b="1">
                <a:solidFill>
                  <a:schemeClr val="bg1"/>
                </a:solidFill>
                <a:latin typeface="Arial" charset="0"/>
                <a:ea typeface="ＭＳ Ｐゴシック" charset="-128"/>
              </a:defRPr>
            </a:lvl7pPr>
            <a:lvl8pPr marL="1371600" eaLnBrk="0" fontAlgn="base" hangingPunct="0">
              <a:spcBef>
                <a:spcPct val="0"/>
              </a:spcBef>
              <a:spcAft>
                <a:spcPct val="0"/>
              </a:spcAft>
              <a:defRPr sz="1400" b="1">
                <a:solidFill>
                  <a:schemeClr val="bg1"/>
                </a:solidFill>
                <a:latin typeface="Arial" charset="0"/>
                <a:ea typeface="ＭＳ Ｐゴシック" charset="-128"/>
              </a:defRPr>
            </a:lvl8pPr>
            <a:lvl9pPr marL="1828800" eaLnBrk="0" fontAlgn="base" hangingPunct="0">
              <a:spcBef>
                <a:spcPct val="0"/>
              </a:spcBef>
              <a:spcAft>
                <a:spcPct val="0"/>
              </a:spcAft>
              <a:defRPr sz="1400" b="1">
                <a:solidFill>
                  <a:schemeClr val="bg1"/>
                </a:solidFill>
                <a:latin typeface="Arial" charset="0"/>
                <a:ea typeface="ＭＳ Ｐゴシック" charset="-128"/>
              </a:defRPr>
            </a:lvl9pPr>
          </a:lstStyle>
          <a:p>
            <a:pPr algn="ctr"/>
            <a:r>
              <a:rPr lang="el-GR" altLang="el-GR" sz="1100" b="0" dirty="0" smtClean="0">
                <a:solidFill>
                  <a:schemeClr val="tx1"/>
                </a:solidFill>
              </a:rPr>
              <a:t> </a:t>
            </a:r>
          </a:p>
          <a:p>
            <a:pPr algn="ctr"/>
            <a:r>
              <a:rPr lang="el-GR" altLang="el-GR" sz="1100" b="0" dirty="0" smtClean="0">
                <a:solidFill>
                  <a:schemeClr val="tx1"/>
                </a:solidFill>
              </a:rPr>
              <a:t>Η Δράση παρέχει </a:t>
            </a:r>
          </a:p>
          <a:p>
            <a:pPr algn="ctr"/>
            <a:r>
              <a:rPr lang="el-GR" altLang="el-GR" sz="1100" dirty="0" smtClean="0">
                <a:solidFill>
                  <a:schemeClr val="tx1"/>
                </a:solidFill>
              </a:rPr>
              <a:t>100% χρηματοδότηση</a:t>
            </a:r>
          </a:p>
          <a:p>
            <a:pPr algn="ctr"/>
            <a:endParaRPr lang="el-GR" altLang="el-GR" sz="1100" b="0" dirty="0">
              <a:solidFill>
                <a:schemeClr val="tx1"/>
              </a:solidFill>
            </a:endParaRPr>
          </a:p>
          <a:p>
            <a:pPr algn="ctr"/>
            <a:r>
              <a:rPr lang="el-GR" altLang="el-GR" sz="1100" b="0" dirty="0" smtClean="0">
                <a:solidFill>
                  <a:schemeClr val="tx1"/>
                </a:solidFill>
              </a:rPr>
              <a:t>Για επιχειρηματικά σχέδια</a:t>
            </a:r>
          </a:p>
          <a:p>
            <a:pPr algn="ctr"/>
            <a:r>
              <a:rPr lang="el-GR" altLang="el-GR" sz="1100" dirty="0" smtClean="0">
                <a:solidFill>
                  <a:schemeClr val="tx1"/>
                </a:solidFill>
              </a:rPr>
              <a:t>15.000€ - 60.000€</a:t>
            </a:r>
          </a:p>
          <a:p>
            <a:pPr algn="ctr"/>
            <a:endParaRPr lang="el-GR" altLang="el-GR" sz="1100" dirty="0">
              <a:solidFill>
                <a:schemeClr val="tx1"/>
              </a:solidFill>
            </a:endParaRPr>
          </a:p>
          <a:p>
            <a:pPr algn="ctr"/>
            <a:r>
              <a:rPr lang="el-GR" altLang="el-GR" sz="1100" b="0" dirty="0" smtClean="0">
                <a:solidFill>
                  <a:schemeClr val="tx1"/>
                </a:solidFill>
              </a:rPr>
              <a:t>Τα οποία θα υλοποιηθούν</a:t>
            </a:r>
          </a:p>
          <a:p>
            <a:pPr algn="ctr"/>
            <a:r>
              <a:rPr lang="el-GR" altLang="el-GR" sz="1100" b="0" dirty="0">
                <a:solidFill>
                  <a:schemeClr val="tx1"/>
                </a:solidFill>
              </a:rPr>
              <a:t>σ</a:t>
            </a:r>
            <a:r>
              <a:rPr lang="el-GR" altLang="el-GR" sz="1100" b="0" dirty="0" smtClean="0">
                <a:solidFill>
                  <a:schemeClr val="tx1"/>
                </a:solidFill>
              </a:rPr>
              <a:t>ε διάστημα </a:t>
            </a:r>
            <a:r>
              <a:rPr lang="el-GR" altLang="el-GR" sz="1100" dirty="0" smtClean="0">
                <a:solidFill>
                  <a:schemeClr val="tx1"/>
                </a:solidFill>
              </a:rPr>
              <a:t>24 μηνών</a:t>
            </a:r>
            <a:endParaRPr lang="en-US" altLang="el-GR" sz="1100" dirty="0">
              <a:solidFill>
                <a:schemeClr val="tx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1692680906"/>
              </p:ext>
            </p:extLst>
          </p:nvPr>
        </p:nvGraphicFramePr>
        <p:xfrm>
          <a:off x="1247360" y="3219989"/>
          <a:ext cx="5578444" cy="3176033"/>
        </p:xfrm>
        <a:graphic>
          <a:graphicData uri="http://schemas.openxmlformats.org/drawingml/2006/table">
            <a:tbl>
              <a:tblPr firstRow="1" bandRow="1">
                <a:tableStyleId>{5C22544A-7EE6-4342-B048-85BDC9FD1C3A}</a:tableStyleId>
              </a:tblPr>
              <a:tblGrid>
                <a:gridCol w="1780151"/>
                <a:gridCol w="1009071"/>
                <a:gridCol w="1394611"/>
                <a:gridCol w="1394611"/>
              </a:tblGrid>
              <a:tr h="536647">
                <a:tc>
                  <a:txBody>
                    <a:bodyPr/>
                    <a:lstStyle/>
                    <a:p>
                      <a:pPr algn="ctr"/>
                      <a:endParaRPr lang="en-US" sz="1100" dirty="0" smtClean="0"/>
                    </a:p>
                    <a:p>
                      <a:pPr algn="ctr"/>
                      <a:r>
                        <a:rPr lang="el-GR" sz="1100" dirty="0" smtClean="0"/>
                        <a:t>Περιφέρειες</a:t>
                      </a:r>
                      <a:endParaRPr lang="el-GR" sz="1100" dirty="0"/>
                    </a:p>
                  </a:txBody>
                  <a:tcPr/>
                </a:tc>
                <a:tc>
                  <a:txBody>
                    <a:bodyPr/>
                    <a:lstStyle/>
                    <a:p>
                      <a:pPr algn="ctr"/>
                      <a:endParaRPr lang="en-US" sz="1100" dirty="0" smtClean="0"/>
                    </a:p>
                    <a:p>
                      <a:pPr algn="ctr"/>
                      <a:r>
                        <a:rPr lang="el-GR" sz="1100" dirty="0" smtClean="0"/>
                        <a:t>Συνολικός</a:t>
                      </a:r>
                      <a:r>
                        <a:rPr lang="el-GR" sz="1100" baseline="0" dirty="0" smtClean="0"/>
                        <a:t> Π/Υ (Δ/Δ) €</a:t>
                      </a:r>
                      <a:endParaRPr lang="el-GR" sz="1100" dirty="0"/>
                    </a:p>
                  </a:txBody>
                  <a:tcPr/>
                </a:tc>
                <a:tc>
                  <a:txBody>
                    <a:bodyPr/>
                    <a:lstStyle/>
                    <a:p>
                      <a:pPr algn="ctr"/>
                      <a:r>
                        <a:rPr lang="el-GR" sz="1100" dirty="0" smtClean="0"/>
                        <a:t>Ελάχιστος</a:t>
                      </a:r>
                      <a:r>
                        <a:rPr lang="el-GR" sz="1100" baseline="0" dirty="0" smtClean="0"/>
                        <a:t> αριθμός προτάσεων που θα εγκριθούν</a:t>
                      </a:r>
                      <a:endParaRPr lang="el-G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100" dirty="0" smtClean="0"/>
                        <a:t>Μέγιστος</a:t>
                      </a:r>
                      <a:r>
                        <a:rPr lang="el-GR" sz="11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l-GR" sz="1100" baseline="0" dirty="0" smtClean="0"/>
                        <a:t>αριθμός προτάσεων που θα εγκριθούν</a:t>
                      </a:r>
                      <a:endParaRPr lang="el-GR" sz="1100" dirty="0" smtClean="0"/>
                    </a:p>
                  </a:txBody>
                  <a:tcPr/>
                </a:tc>
              </a:tr>
              <a:tr h="617537">
                <a:tc>
                  <a:txBody>
                    <a:bodyPr/>
                    <a:lstStyle/>
                    <a:p>
                      <a:r>
                        <a:rPr lang="el-GR" sz="1100" dirty="0" smtClean="0"/>
                        <a:t>ΑΝ. Μακεδονία</a:t>
                      </a:r>
                      <a:r>
                        <a:rPr lang="el-GR" sz="1100" baseline="0" dirty="0" smtClean="0"/>
                        <a:t> – Θράκη – Κ. Μακεδονία. Ήπειρος – Θεσσαλία – Δ. Ελλάδα</a:t>
                      </a:r>
                      <a:endParaRPr lang="el-GR" sz="1100" dirty="0"/>
                    </a:p>
                  </a:txBody>
                  <a:tcPr/>
                </a:tc>
                <a:tc>
                  <a:txBody>
                    <a:bodyPr/>
                    <a:lstStyle/>
                    <a:p>
                      <a:pPr algn="r"/>
                      <a:endParaRPr lang="el-GR" sz="1100" dirty="0" smtClean="0"/>
                    </a:p>
                    <a:p>
                      <a:pPr algn="r"/>
                      <a:r>
                        <a:rPr lang="el-GR" sz="1100" dirty="0" smtClean="0"/>
                        <a:t>43.440.000</a:t>
                      </a:r>
                      <a:endParaRPr lang="el-GR" sz="1100" dirty="0"/>
                    </a:p>
                  </a:txBody>
                  <a:tcPr/>
                </a:tc>
                <a:tc>
                  <a:txBody>
                    <a:bodyPr/>
                    <a:lstStyle/>
                    <a:p>
                      <a:pPr algn="ctr"/>
                      <a:endParaRPr lang="el-GR" sz="1100" dirty="0" smtClean="0"/>
                    </a:p>
                    <a:p>
                      <a:pPr algn="ctr"/>
                      <a:r>
                        <a:rPr lang="el-GR" sz="1100" dirty="0" smtClean="0"/>
                        <a:t>724</a:t>
                      </a:r>
                      <a:endParaRPr lang="el-GR" sz="1100" dirty="0"/>
                    </a:p>
                  </a:txBody>
                  <a:tcPr/>
                </a:tc>
                <a:tc>
                  <a:txBody>
                    <a:bodyPr/>
                    <a:lstStyle/>
                    <a:p>
                      <a:pPr algn="ctr"/>
                      <a:endParaRPr lang="el-GR" sz="1100" dirty="0" smtClean="0"/>
                    </a:p>
                    <a:p>
                      <a:pPr algn="ctr"/>
                      <a:r>
                        <a:rPr lang="el-GR" sz="1100" dirty="0" smtClean="0"/>
                        <a:t>2.896</a:t>
                      </a:r>
                      <a:endParaRPr lang="el-GR" sz="1100" dirty="0"/>
                    </a:p>
                  </a:txBody>
                  <a:tcPr/>
                </a:tc>
              </a:tr>
              <a:tr h="536647">
                <a:tc>
                  <a:txBody>
                    <a:bodyPr/>
                    <a:lstStyle/>
                    <a:p>
                      <a:r>
                        <a:rPr lang="el-GR" sz="1100" dirty="0" smtClean="0"/>
                        <a:t>Δ. Μακεδονία</a:t>
                      </a:r>
                      <a:r>
                        <a:rPr lang="el-GR" sz="1100" baseline="0" dirty="0" smtClean="0"/>
                        <a:t> – Ιόνιο – Πελοπόννησος – Β. Αιγαίο - Κρήτη</a:t>
                      </a:r>
                      <a:endParaRPr lang="el-GR" sz="1100" dirty="0"/>
                    </a:p>
                  </a:txBody>
                  <a:tcPr/>
                </a:tc>
                <a:tc>
                  <a:txBody>
                    <a:bodyPr/>
                    <a:lstStyle/>
                    <a:p>
                      <a:pPr algn="r"/>
                      <a:endParaRPr lang="el-GR" sz="1100" dirty="0" smtClean="0"/>
                    </a:p>
                    <a:p>
                      <a:pPr algn="r"/>
                      <a:r>
                        <a:rPr lang="el-GR" sz="1100" dirty="0" smtClean="0"/>
                        <a:t>12.780.000</a:t>
                      </a:r>
                      <a:endParaRPr lang="el-GR" sz="1100" dirty="0"/>
                    </a:p>
                  </a:txBody>
                  <a:tcPr/>
                </a:tc>
                <a:tc>
                  <a:txBody>
                    <a:bodyPr/>
                    <a:lstStyle/>
                    <a:p>
                      <a:pPr algn="ctr"/>
                      <a:endParaRPr lang="el-GR" sz="1100" dirty="0" smtClean="0"/>
                    </a:p>
                    <a:p>
                      <a:pPr algn="ctr"/>
                      <a:r>
                        <a:rPr lang="el-GR" sz="1100" dirty="0" smtClean="0"/>
                        <a:t>213</a:t>
                      </a:r>
                      <a:endParaRPr lang="el-GR" sz="1100" dirty="0"/>
                    </a:p>
                  </a:txBody>
                  <a:tcPr/>
                </a:tc>
                <a:tc>
                  <a:txBody>
                    <a:bodyPr/>
                    <a:lstStyle/>
                    <a:p>
                      <a:pPr algn="ctr"/>
                      <a:endParaRPr lang="el-GR" sz="1100" dirty="0" smtClean="0"/>
                    </a:p>
                    <a:p>
                      <a:pPr algn="ctr"/>
                      <a:r>
                        <a:rPr lang="el-GR" sz="1100" dirty="0" smtClean="0"/>
                        <a:t>852</a:t>
                      </a:r>
                      <a:endParaRPr lang="el-GR" sz="1100" dirty="0"/>
                    </a:p>
                  </a:txBody>
                  <a:tcPr/>
                </a:tc>
              </a:tr>
              <a:tr h="300534">
                <a:tc>
                  <a:txBody>
                    <a:bodyPr/>
                    <a:lstStyle/>
                    <a:p>
                      <a:r>
                        <a:rPr lang="el-GR" sz="1100" dirty="0" smtClean="0"/>
                        <a:t>Αττική</a:t>
                      </a:r>
                      <a:endParaRPr lang="el-GR" sz="1100" dirty="0"/>
                    </a:p>
                  </a:txBody>
                  <a:tcPr/>
                </a:tc>
                <a:tc>
                  <a:txBody>
                    <a:bodyPr/>
                    <a:lstStyle/>
                    <a:p>
                      <a:pPr algn="r"/>
                      <a:r>
                        <a:rPr lang="el-GR" sz="1100" dirty="0" smtClean="0"/>
                        <a:t>11.040.000</a:t>
                      </a:r>
                      <a:endParaRPr lang="el-GR" sz="1100" dirty="0"/>
                    </a:p>
                  </a:txBody>
                  <a:tcPr/>
                </a:tc>
                <a:tc>
                  <a:txBody>
                    <a:bodyPr/>
                    <a:lstStyle/>
                    <a:p>
                      <a:pPr algn="ctr"/>
                      <a:r>
                        <a:rPr lang="el-GR" sz="1100" dirty="0" smtClean="0"/>
                        <a:t>184</a:t>
                      </a:r>
                      <a:endParaRPr lang="el-GR" sz="1100" dirty="0"/>
                    </a:p>
                  </a:txBody>
                  <a:tcPr/>
                </a:tc>
                <a:tc>
                  <a:txBody>
                    <a:bodyPr/>
                    <a:lstStyle/>
                    <a:p>
                      <a:pPr algn="ctr"/>
                      <a:r>
                        <a:rPr lang="el-GR" sz="1100" dirty="0" smtClean="0"/>
                        <a:t>736</a:t>
                      </a:r>
                      <a:endParaRPr lang="el-GR" sz="1100" dirty="0"/>
                    </a:p>
                  </a:txBody>
                  <a:tcPr/>
                </a:tc>
              </a:tr>
              <a:tr h="300534">
                <a:tc>
                  <a:txBody>
                    <a:bodyPr/>
                    <a:lstStyle/>
                    <a:p>
                      <a:r>
                        <a:rPr lang="el-GR" sz="1100" dirty="0" smtClean="0"/>
                        <a:t>Στερεά</a:t>
                      </a:r>
                      <a:r>
                        <a:rPr lang="el-GR" sz="1100" baseline="0" dirty="0" smtClean="0"/>
                        <a:t> Ελλάδα</a:t>
                      </a:r>
                      <a:endParaRPr lang="el-GR" sz="1100" dirty="0"/>
                    </a:p>
                  </a:txBody>
                  <a:tcPr/>
                </a:tc>
                <a:tc>
                  <a:txBody>
                    <a:bodyPr/>
                    <a:lstStyle/>
                    <a:p>
                      <a:pPr algn="r"/>
                      <a:r>
                        <a:rPr lang="el-GR" sz="1100" dirty="0" smtClean="0"/>
                        <a:t>2.760.000</a:t>
                      </a:r>
                      <a:endParaRPr lang="el-GR" sz="1100" dirty="0"/>
                    </a:p>
                  </a:txBody>
                  <a:tcPr/>
                </a:tc>
                <a:tc>
                  <a:txBody>
                    <a:bodyPr/>
                    <a:lstStyle/>
                    <a:p>
                      <a:pPr algn="ctr"/>
                      <a:r>
                        <a:rPr lang="el-GR" sz="1100" dirty="0" smtClean="0"/>
                        <a:t>46</a:t>
                      </a:r>
                      <a:endParaRPr lang="el-GR" sz="1100" dirty="0"/>
                    </a:p>
                  </a:txBody>
                  <a:tcPr/>
                </a:tc>
                <a:tc>
                  <a:txBody>
                    <a:bodyPr/>
                    <a:lstStyle/>
                    <a:p>
                      <a:pPr algn="ctr"/>
                      <a:r>
                        <a:rPr lang="el-GR" sz="1100" dirty="0" smtClean="0"/>
                        <a:t>184</a:t>
                      </a:r>
                      <a:endParaRPr lang="el-GR" sz="1100" dirty="0"/>
                    </a:p>
                  </a:txBody>
                  <a:tcPr/>
                </a:tc>
              </a:tr>
              <a:tr h="300534">
                <a:tc>
                  <a:txBody>
                    <a:bodyPr/>
                    <a:lstStyle/>
                    <a:p>
                      <a:r>
                        <a:rPr lang="el-GR" sz="1100" dirty="0" smtClean="0"/>
                        <a:t>Νότιο</a:t>
                      </a:r>
                      <a:r>
                        <a:rPr lang="el-GR" sz="1100" baseline="0" dirty="0" smtClean="0"/>
                        <a:t> Αιγαίο</a:t>
                      </a:r>
                      <a:endParaRPr lang="el-GR" sz="1100" dirty="0"/>
                    </a:p>
                  </a:txBody>
                  <a:tcPr/>
                </a:tc>
                <a:tc>
                  <a:txBody>
                    <a:bodyPr/>
                    <a:lstStyle/>
                    <a:p>
                      <a:pPr algn="r"/>
                      <a:r>
                        <a:rPr lang="el-GR" sz="1100" dirty="0" smtClean="0"/>
                        <a:t>1.980.000</a:t>
                      </a:r>
                      <a:endParaRPr lang="el-GR" sz="1100" dirty="0"/>
                    </a:p>
                  </a:txBody>
                  <a:tcPr/>
                </a:tc>
                <a:tc>
                  <a:txBody>
                    <a:bodyPr/>
                    <a:lstStyle/>
                    <a:p>
                      <a:pPr algn="ctr"/>
                      <a:r>
                        <a:rPr lang="el-GR" sz="1100" dirty="0" smtClean="0"/>
                        <a:t>33</a:t>
                      </a:r>
                      <a:endParaRPr lang="el-GR" sz="1100" dirty="0"/>
                    </a:p>
                  </a:txBody>
                  <a:tcPr/>
                </a:tc>
                <a:tc>
                  <a:txBody>
                    <a:bodyPr/>
                    <a:lstStyle/>
                    <a:p>
                      <a:pPr algn="ctr"/>
                      <a:r>
                        <a:rPr lang="el-GR" sz="1100" dirty="0" smtClean="0"/>
                        <a:t>132</a:t>
                      </a:r>
                      <a:endParaRPr lang="el-GR" sz="1100" dirty="0"/>
                    </a:p>
                  </a:txBody>
                  <a:tcPr/>
                </a:tc>
              </a:tr>
              <a:tr h="300534">
                <a:tc>
                  <a:txBody>
                    <a:bodyPr/>
                    <a:lstStyle/>
                    <a:p>
                      <a:r>
                        <a:rPr lang="el-GR" sz="1100" b="1" dirty="0" smtClean="0"/>
                        <a:t>Σύνολο ‘Α Κύκλου</a:t>
                      </a:r>
                      <a:endParaRPr lang="el-GR" sz="1100" b="1" dirty="0"/>
                    </a:p>
                  </a:txBody>
                  <a:tcPr/>
                </a:tc>
                <a:tc>
                  <a:txBody>
                    <a:bodyPr/>
                    <a:lstStyle/>
                    <a:p>
                      <a:pPr algn="r"/>
                      <a:r>
                        <a:rPr lang="el-GR" sz="1100" b="1" dirty="0" smtClean="0"/>
                        <a:t>72.000.000</a:t>
                      </a:r>
                      <a:endParaRPr lang="el-GR" sz="1100" b="1" dirty="0"/>
                    </a:p>
                  </a:txBody>
                  <a:tcPr/>
                </a:tc>
                <a:tc>
                  <a:txBody>
                    <a:bodyPr/>
                    <a:lstStyle/>
                    <a:p>
                      <a:pPr algn="ctr"/>
                      <a:r>
                        <a:rPr lang="el-GR" sz="1100" b="1" dirty="0" smtClean="0"/>
                        <a:t>1.200</a:t>
                      </a:r>
                      <a:endParaRPr lang="el-GR" sz="1100" b="1" dirty="0"/>
                    </a:p>
                  </a:txBody>
                  <a:tcPr/>
                </a:tc>
                <a:tc>
                  <a:txBody>
                    <a:bodyPr/>
                    <a:lstStyle/>
                    <a:p>
                      <a:pPr algn="ctr"/>
                      <a:r>
                        <a:rPr lang="el-GR" sz="1100" b="1" dirty="0" smtClean="0"/>
                        <a:t>4.800</a:t>
                      </a:r>
                      <a:endParaRPr lang="el-GR" sz="1100" b="1" dirty="0"/>
                    </a:p>
                  </a:txBody>
                  <a:tcPr/>
                </a:tc>
              </a:tr>
            </a:tbl>
          </a:graphicData>
        </a:graphic>
      </p:graphicFrame>
      <p:sp>
        <p:nvSpPr>
          <p:cNvPr id="23" name="Title 1"/>
          <p:cNvSpPr>
            <a:spLocks noGrp="1"/>
          </p:cNvSpPr>
          <p:nvPr>
            <p:ph type="title"/>
          </p:nvPr>
        </p:nvSpPr>
        <p:spPr>
          <a:xfrm rot="16200000">
            <a:off x="-4056964" y="3962554"/>
            <a:ext cx="8915400" cy="215444"/>
          </a:xfrm>
        </p:spPr>
        <p:txBody>
          <a:bodyPr wrap="square">
            <a:spAutoFit/>
          </a:bodyPr>
          <a:lstStyle/>
          <a:p>
            <a:pPr algn="ctr"/>
            <a:r>
              <a:rPr lang="el-GR" sz="1400" kern="1200" dirty="0">
                <a:latin typeface="Arial" charset="0"/>
                <a:ea typeface="ＭＳ Ｐゴシック" pitchFamily="34" charset="-128"/>
                <a:cs typeface="+mn-cs"/>
              </a:rPr>
              <a:t>Δράση 2: Νεοφυής Επιχειρηματικότητα </a:t>
            </a:r>
          </a:p>
        </p:txBody>
      </p:sp>
      <p:grpSp>
        <p:nvGrpSpPr>
          <p:cNvPr id="24" name="Group 15"/>
          <p:cNvGrpSpPr>
            <a:grpSpLocks/>
          </p:cNvGrpSpPr>
          <p:nvPr/>
        </p:nvGrpSpPr>
        <p:grpSpPr bwMode="auto">
          <a:xfrm>
            <a:off x="6980238" y="227013"/>
            <a:ext cx="2678112" cy="495300"/>
            <a:chOff x="488950" y="722313"/>
            <a:chExt cx="8856538" cy="495300"/>
          </a:xfrm>
        </p:grpSpPr>
        <p:sp>
          <p:nvSpPr>
            <p:cNvPr id="25"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26"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extLst>
      <p:ext uri="{BB962C8B-B14F-4D97-AF65-F5344CB8AC3E}">
        <p14:creationId xmlns:p14="http://schemas.microsoft.com/office/powerpoint/2010/main" val="151446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115888"/>
            <a:ext cx="7126188" cy="1169551"/>
          </a:xfrm>
          <a:prstGeom prst="rect">
            <a:avLst/>
          </a:prstGeom>
        </p:spPr>
        <p:txBody>
          <a:bodyPr wrap="square">
            <a:spAutoFit/>
          </a:bodyPr>
          <a:lstStyle/>
          <a:p>
            <a:pPr algn="l">
              <a:defRPr/>
            </a:pPr>
            <a:r>
              <a:rPr lang="el-GR" kern="0" dirty="0">
                <a:solidFill>
                  <a:srgbClr val="000000"/>
                </a:solidFill>
              </a:rPr>
              <a:t>Είδη χρηματοδότησης</a:t>
            </a:r>
            <a:br>
              <a:rPr lang="el-GR" kern="0" dirty="0">
                <a:solidFill>
                  <a:srgbClr val="000000"/>
                </a:solidFill>
              </a:rPr>
            </a:br>
            <a:r>
              <a:rPr lang="en-US" b="0" kern="0" dirty="0">
                <a:solidFill>
                  <a:srgbClr val="000000"/>
                </a:solidFill>
              </a:rPr>
              <a:t>7</a:t>
            </a:r>
            <a:r>
              <a:rPr lang="el-GR" b="0" kern="0" dirty="0" smtClean="0">
                <a:solidFill>
                  <a:srgbClr val="000000"/>
                </a:solidFill>
              </a:rPr>
              <a:t>. </a:t>
            </a:r>
            <a:r>
              <a:rPr lang="el-GR" b="0" kern="0" dirty="0">
                <a:solidFill>
                  <a:srgbClr val="000000"/>
                </a:solidFill>
              </a:rPr>
              <a:t>Επιχορήγηση</a:t>
            </a:r>
            <a:br>
              <a:rPr lang="el-GR" b="0" kern="0" dirty="0">
                <a:solidFill>
                  <a:srgbClr val="000000"/>
                </a:solidFill>
              </a:rPr>
            </a:br>
            <a:r>
              <a:rPr lang="en-US" b="0" kern="0" dirty="0">
                <a:solidFill>
                  <a:srgbClr val="000000"/>
                </a:solidFill>
              </a:rPr>
              <a:t>ii. </a:t>
            </a:r>
            <a:r>
              <a:rPr lang="el-GR" b="0" kern="0" dirty="0">
                <a:solidFill>
                  <a:srgbClr val="000000"/>
                </a:solidFill>
              </a:rPr>
              <a:t>Ενεργές δράσεις επιχορήγησης – </a:t>
            </a:r>
            <a:r>
              <a:rPr lang="el-GR" b="0" kern="0" dirty="0" smtClean="0">
                <a:solidFill>
                  <a:srgbClr val="000000"/>
                </a:solidFill>
              </a:rPr>
              <a:t>Δράσεις </a:t>
            </a:r>
            <a:r>
              <a:rPr lang="el-GR" b="0" kern="0" dirty="0" err="1" smtClean="0">
                <a:solidFill>
                  <a:srgbClr val="000000"/>
                </a:solidFill>
              </a:rPr>
              <a:t>ΕΠΑνΕΚ</a:t>
            </a:r>
            <a:r>
              <a:rPr lang="el-GR" b="0" kern="0" dirty="0" smtClean="0">
                <a:solidFill>
                  <a:srgbClr val="000000"/>
                </a:solidFill>
              </a:rPr>
              <a:t> για επιχειρήσεις που δημοσιεύθηκαν στις αρχές του 2016 (1</a:t>
            </a:r>
            <a:r>
              <a:rPr lang="el-GR" b="0" kern="0" baseline="30000" dirty="0" smtClean="0">
                <a:solidFill>
                  <a:srgbClr val="000000"/>
                </a:solidFill>
              </a:rPr>
              <a:t>ος</a:t>
            </a:r>
            <a:r>
              <a:rPr lang="el-GR" b="0" kern="0" dirty="0" smtClean="0">
                <a:solidFill>
                  <a:srgbClr val="000000"/>
                </a:solidFill>
              </a:rPr>
              <a:t> κύκλος) και αναμένεται να αναδημοσιευθούν (2</a:t>
            </a:r>
            <a:r>
              <a:rPr lang="el-GR" b="0" kern="0" baseline="30000" dirty="0" smtClean="0">
                <a:solidFill>
                  <a:srgbClr val="000000"/>
                </a:solidFill>
              </a:rPr>
              <a:t>ος</a:t>
            </a:r>
            <a:r>
              <a:rPr lang="el-GR" b="0" kern="0" dirty="0" smtClean="0">
                <a:solidFill>
                  <a:srgbClr val="000000"/>
                </a:solidFill>
              </a:rPr>
              <a:t> κύκλος)</a:t>
            </a:r>
            <a:endParaRPr lang="el-GR" kern="0" dirty="0"/>
          </a:p>
        </p:txBody>
      </p:sp>
      <p:sp>
        <p:nvSpPr>
          <p:cNvPr id="14" name="Rounded Rectangle 13"/>
          <p:cNvSpPr/>
          <p:nvPr/>
        </p:nvSpPr>
        <p:spPr>
          <a:xfrm>
            <a:off x="1439597" y="909641"/>
            <a:ext cx="3194462" cy="1650670"/>
          </a:xfrm>
          <a:prstGeom prst="roundRect">
            <a:avLst/>
          </a:prstGeom>
        </p:spPr>
        <p:txBody>
          <a:bodyPr wrap="square" rtlCol="0" anchor="ctr">
            <a:spAutoFit/>
          </a:bodyPr>
          <a:lstStyle/>
          <a:p>
            <a:pPr algn="ctr"/>
            <a:endParaRPr lang="el-GR" sz="1400" b="1" i="1" dirty="0" smtClean="0"/>
          </a:p>
        </p:txBody>
      </p:sp>
      <p:sp>
        <p:nvSpPr>
          <p:cNvPr id="16" name="Oval 163"/>
          <p:cNvSpPr>
            <a:spLocks noChangeArrowheads="1"/>
          </p:cNvSpPr>
          <p:nvPr/>
        </p:nvSpPr>
        <p:spPr bwMode="auto">
          <a:xfrm>
            <a:off x="3824989" y="1096618"/>
            <a:ext cx="2258744" cy="2109603"/>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rmAutofit fontScale="92500" lnSpcReduction="20000"/>
          </a:bodyPr>
          <a:lstStyle>
            <a:lvl1pPr>
              <a:defRPr sz="1400" b="1">
                <a:solidFill>
                  <a:schemeClr val="bg1"/>
                </a:solidFill>
                <a:latin typeface="Arial" charset="0"/>
                <a:ea typeface="ＭＳ Ｐゴシック" charset="-128"/>
              </a:defRPr>
            </a:lvl1pPr>
            <a:lvl2pPr marL="37931725" indent="-37474525">
              <a:defRPr sz="1400" b="1">
                <a:solidFill>
                  <a:schemeClr val="bg1"/>
                </a:solidFill>
                <a:latin typeface="Arial" charset="0"/>
                <a:ea typeface="ＭＳ Ｐゴシック" charset="-128"/>
              </a:defRPr>
            </a:lvl2pPr>
            <a:lvl3pPr>
              <a:defRPr sz="1400" b="1">
                <a:solidFill>
                  <a:schemeClr val="bg1"/>
                </a:solidFill>
                <a:latin typeface="Arial" charset="0"/>
                <a:ea typeface="ＭＳ Ｐゴシック" charset="-128"/>
              </a:defRPr>
            </a:lvl3pPr>
            <a:lvl4pPr>
              <a:defRPr sz="1400" b="1">
                <a:solidFill>
                  <a:schemeClr val="bg1"/>
                </a:solidFill>
                <a:latin typeface="Arial" charset="0"/>
                <a:ea typeface="ＭＳ Ｐゴシック" charset="-128"/>
              </a:defRPr>
            </a:lvl4pPr>
            <a:lvl5pPr>
              <a:defRPr sz="1400" b="1">
                <a:solidFill>
                  <a:schemeClr val="bg1"/>
                </a:solidFill>
                <a:latin typeface="Arial" charset="0"/>
                <a:ea typeface="ＭＳ Ｐゴシック" charset="-128"/>
              </a:defRPr>
            </a:lvl5pPr>
            <a:lvl6pPr marL="457200" eaLnBrk="0" fontAlgn="base" hangingPunct="0">
              <a:spcBef>
                <a:spcPct val="0"/>
              </a:spcBef>
              <a:spcAft>
                <a:spcPct val="0"/>
              </a:spcAft>
              <a:defRPr sz="1400" b="1">
                <a:solidFill>
                  <a:schemeClr val="bg1"/>
                </a:solidFill>
                <a:latin typeface="Arial" charset="0"/>
                <a:ea typeface="ＭＳ Ｐゴシック" charset="-128"/>
              </a:defRPr>
            </a:lvl6pPr>
            <a:lvl7pPr marL="914400" eaLnBrk="0" fontAlgn="base" hangingPunct="0">
              <a:spcBef>
                <a:spcPct val="0"/>
              </a:spcBef>
              <a:spcAft>
                <a:spcPct val="0"/>
              </a:spcAft>
              <a:defRPr sz="1400" b="1">
                <a:solidFill>
                  <a:schemeClr val="bg1"/>
                </a:solidFill>
                <a:latin typeface="Arial" charset="0"/>
                <a:ea typeface="ＭＳ Ｐゴシック" charset="-128"/>
              </a:defRPr>
            </a:lvl7pPr>
            <a:lvl8pPr marL="1371600" eaLnBrk="0" fontAlgn="base" hangingPunct="0">
              <a:spcBef>
                <a:spcPct val="0"/>
              </a:spcBef>
              <a:spcAft>
                <a:spcPct val="0"/>
              </a:spcAft>
              <a:defRPr sz="1400" b="1">
                <a:solidFill>
                  <a:schemeClr val="bg1"/>
                </a:solidFill>
                <a:latin typeface="Arial" charset="0"/>
                <a:ea typeface="ＭＳ Ｐゴシック" charset="-128"/>
              </a:defRPr>
            </a:lvl8pPr>
            <a:lvl9pPr marL="1828800" eaLnBrk="0" fontAlgn="base" hangingPunct="0">
              <a:spcBef>
                <a:spcPct val="0"/>
              </a:spcBef>
              <a:spcAft>
                <a:spcPct val="0"/>
              </a:spcAft>
              <a:defRPr sz="1400" b="1">
                <a:solidFill>
                  <a:schemeClr val="bg1"/>
                </a:solidFill>
                <a:latin typeface="Arial" charset="0"/>
                <a:ea typeface="ＭＳ Ｐゴシック" charset="-128"/>
              </a:defRPr>
            </a:lvl9pPr>
          </a:lstStyle>
          <a:p>
            <a:pPr algn="ctr"/>
            <a:r>
              <a:rPr lang="el-GR" altLang="el-GR" sz="1200" b="0" dirty="0" smtClean="0">
                <a:solidFill>
                  <a:schemeClr val="tx1"/>
                </a:solidFill>
              </a:rPr>
              <a:t>Η Δράση  στοχεύει </a:t>
            </a:r>
            <a:r>
              <a:rPr lang="el-GR" altLang="el-GR" sz="1200" b="0" dirty="0">
                <a:solidFill>
                  <a:schemeClr val="tx1"/>
                </a:solidFill>
              </a:rPr>
              <a:t>στην </a:t>
            </a:r>
            <a:endParaRPr lang="el-GR" altLang="el-GR" sz="1200" b="0" dirty="0" smtClean="0">
              <a:solidFill>
                <a:schemeClr val="tx1"/>
              </a:solidFill>
            </a:endParaRPr>
          </a:p>
          <a:p>
            <a:pPr algn="ctr"/>
            <a:r>
              <a:rPr lang="el-GR" altLang="el-GR" sz="1200" b="0" dirty="0" smtClean="0">
                <a:solidFill>
                  <a:schemeClr val="tx1"/>
                </a:solidFill>
              </a:rPr>
              <a:t>Ενίσχυση των Τουριστικών </a:t>
            </a:r>
          </a:p>
          <a:p>
            <a:pPr algn="ctr"/>
            <a:r>
              <a:rPr lang="el-GR" altLang="el-GR" sz="1200" b="0" dirty="0" smtClean="0">
                <a:solidFill>
                  <a:schemeClr val="tx1"/>
                </a:solidFill>
              </a:rPr>
              <a:t>ΜΜΕ, μέσω</a:t>
            </a:r>
            <a:r>
              <a:rPr lang="el-GR" altLang="el-GR" sz="1200" dirty="0" smtClean="0">
                <a:solidFill>
                  <a:schemeClr val="tx1"/>
                </a:solidFill>
              </a:rPr>
              <a:t> </a:t>
            </a:r>
            <a:r>
              <a:rPr lang="el-GR" altLang="el-GR" sz="1200" b="0" dirty="0" smtClean="0">
                <a:solidFill>
                  <a:schemeClr val="tx1"/>
                </a:solidFill>
              </a:rPr>
              <a:t>της  υλοποίησης </a:t>
            </a:r>
          </a:p>
          <a:p>
            <a:pPr algn="ctr"/>
            <a:r>
              <a:rPr lang="el-GR" altLang="el-GR" sz="1200" b="0" dirty="0" smtClean="0">
                <a:solidFill>
                  <a:schemeClr val="tx1"/>
                </a:solidFill>
              </a:rPr>
              <a:t>επενδυτικών σχεδίων</a:t>
            </a:r>
          </a:p>
          <a:p>
            <a:pPr algn="ctr"/>
            <a:r>
              <a:rPr lang="el-GR" altLang="el-GR" sz="1200" b="0" dirty="0">
                <a:solidFill>
                  <a:schemeClr val="tx1"/>
                </a:solidFill>
              </a:rPr>
              <a:t>π</a:t>
            </a:r>
            <a:r>
              <a:rPr lang="el-GR" altLang="el-GR" sz="1200" b="0" dirty="0" smtClean="0">
                <a:solidFill>
                  <a:schemeClr val="tx1"/>
                </a:solidFill>
              </a:rPr>
              <a:t>ου δίνουν έμφαση  στον </a:t>
            </a:r>
            <a:endParaRPr lang="en-US" altLang="el-GR" sz="1200" b="0" dirty="0" smtClean="0">
              <a:solidFill>
                <a:schemeClr val="tx1"/>
              </a:solidFill>
            </a:endParaRPr>
          </a:p>
          <a:p>
            <a:pPr algn="ctr"/>
            <a:r>
              <a:rPr lang="el-GR" altLang="el-GR" sz="1200" dirty="0" smtClean="0">
                <a:solidFill>
                  <a:schemeClr val="tx1"/>
                </a:solidFill>
              </a:rPr>
              <a:t>εμπλουτισμό του τουριστικού </a:t>
            </a:r>
            <a:endParaRPr lang="en-US" altLang="el-GR" sz="1200" dirty="0" smtClean="0">
              <a:solidFill>
                <a:schemeClr val="tx1"/>
              </a:solidFill>
            </a:endParaRPr>
          </a:p>
          <a:p>
            <a:pPr algn="ctr"/>
            <a:r>
              <a:rPr lang="el-GR" altLang="el-GR" sz="1200" dirty="0" smtClean="0">
                <a:solidFill>
                  <a:schemeClr val="tx1"/>
                </a:solidFill>
              </a:rPr>
              <a:t>προϊόντος</a:t>
            </a:r>
            <a:r>
              <a:rPr lang="el-GR" altLang="el-GR" sz="1200" b="0" dirty="0" smtClean="0">
                <a:solidFill>
                  <a:schemeClr val="tx1"/>
                </a:solidFill>
              </a:rPr>
              <a:t>, την </a:t>
            </a:r>
            <a:r>
              <a:rPr lang="en-US" altLang="el-GR" sz="1200" b="0" dirty="0" smtClean="0">
                <a:solidFill>
                  <a:schemeClr val="tx1"/>
                </a:solidFill>
              </a:rPr>
              <a:t> </a:t>
            </a:r>
            <a:r>
              <a:rPr lang="el-GR" altLang="el-GR" sz="1200" dirty="0" smtClean="0">
                <a:solidFill>
                  <a:schemeClr val="tx1"/>
                </a:solidFill>
              </a:rPr>
              <a:t>ανάπτυξη </a:t>
            </a:r>
            <a:endParaRPr lang="en-US" altLang="el-GR" sz="1200" dirty="0" smtClean="0">
              <a:solidFill>
                <a:schemeClr val="tx1"/>
              </a:solidFill>
            </a:endParaRPr>
          </a:p>
          <a:p>
            <a:pPr algn="ctr"/>
            <a:r>
              <a:rPr lang="el-GR" altLang="el-GR" sz="1200" dirty="0" smtClean="0">
                <a:solidFill>
                  <a:schemeClr val="tx1"/>
                </a:solidFill>
              </a:rPr>
              <a:t>ειδικών </a:t>
            </a:r>
            <a:r>
              <a:rPr lang="el-GR" altLang="el-GR" sz="1200" dirty="0">
                <a:solidFill>
                  <a:schemeClr val="tx1"/>
                </a:solidFill>
              </a:rPr>
              <a:t>μορφών τουρισμού</a:t>
            </a:r>
            <a:r>
              <a:rPr lang="el-GR" altLang="el-GR" sz="1200" b="0" dirty="0">
                <a:solidFill>
                  <a:schemeClr val="tx1"/>
                </a:solidFill>
              </a:rPr>
              <a:t>,</a:t>
            </a:r>
          </a:p>
          <a:p>
            <a:pPr algn="ctr"/>
            <a:r>
              <a:rPr lang="el-GR" altLang="el-GR" sz="1200" b="0" dirty="0">
                <a:solidFill>
                  <a:schemeClr val="tx1"/>
                </a:solidFill>
              </a:rPr>
              <a:t>κ</a:t>
            </a:r>
            <a:r>
              <a:rPr lang="el-GR" altLang="el-GR" sz="1200" b="0" dirty="0" smtClean="0">
                <a:solidFill>
                  <a:schemeClr val="tx1"/>
                </a:solidFill>
              </a:rPr>
              <a:t>αι την εξασφάλιση </a:t>
            </a:r>
            <a:r>
              <a:rPr lang="el-GR" altLang="el-GR" sz="1200" dirty="0">
                <a:solidFill>
                  <a:schemeClr val="tx1"/>
                </a:solidFill>
              </a:rPr>
              <a:t>υψηλότερης </a:t>
            </a:r>
            <a:endParaRPr lang="el-GR" altLang="el-GR" sz="1200" dirty="0" smtClean="0">
              <a:solidFill>
                <a:schemeClr val="tx1"/>
              </a:solidFill>
            </a:endParaRPr>
          </a:p>
          <a:p>
            <a:pPr algn="ctr"/>
            <a:r>
              <a:rPr lang="el-GR" altLang="el-GR" sz="1200" dirty="0" smtClean="0">
                <a:solidFill>
                  <a:schemeClr val="tx1"/>
                </a:solidFill>
              </a:rPr>
              <a:t>ποιότητας  </a:t>
            </a:r>
            <a:r>
              <a:rPr lang="el-GR" altLang="el-GR" sz="1200" dirty="0">
                <a:solidFill>
                  <a:schemeClr val="tx1"/>
                </a:solidFill>
              </a:rPr>
              <a:t>υ</a:t>
            </a:r>
            <a:r>
              <a:rPr lang="el-GR" altLang="el-GR" sz="1200" dirty="0" smtClean="0">
                <a:solidFill>
                  <a:schemeClr val="tx1"/>
                </a:solidFill>
              </a:rPr>
              <a:t>πηρεσιών </a:t>
            </a:r>
            <a:endParaRPr lang="en-US" altLang="el-GR" sz="1200" dirty="0">
              <a:solidFill>
                <a:schemeClr val="tx1"/>
              </a:solidFill>
            </a:endParaRPr>
          </a:p>
        </p:txBody>
      </p:sp>
      <p:sp>
        <p:nvSpPr>
          <p:cNvPr id="17" name="Oval 163"/>
          <p:cNvSpPr>
            <a:spLocks noChangeArrowheads="1"/>
          </p:cNvSpPr>
          <p:nvPr/>
        </p:nvSpPr>
        <p:spPr bwMode="auto">
          <a:xfrm>
            <a:off x="6124764" y="1297962"/>
            <a:ext cx="2304010" cy="2147056"/>
          </a:xfrm>
          <a:prstGeom prst="ellipse">
            <a:avLst/>
          </a:pr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rmAutofit/>
          </a:bodyPr>
          <a:lstStyle>
            <a:lvl1pPr>
              <a:defRPr sz="1400" b="1">
                <a:solidFill>
                  <a:schemeClr val="bg1"/>
                </a:solidFill>
                <a:latin typeface="Arial" charset="0"/>
                <a:ea typeface="ＭＳ Ｐゴシック" charset="-128"/>
              </a:defRPr>
            </a:lvl1pPr>
            <a:lvl2pPr marL="37931725" indent="-37474525">
              <a:defRPr sz="1400" b="1">
                <a:solidFill>
                  <a:schemeClr val="bg1"/>
                </a:solidFill>
                <a:latin typeface="Arial" charset="0"/>
                <a:ea typeface="ＭＳ Ｐゴシック" charset="-128"/>
              </a:defRPr>
            </a:lvl2pPr>
            <a:lvl3pPr>
              <a:defRPr sz="1400" b="1">
                <a:solidFill>
                  <a:schemeClr val="bg1"/>
                </a:solidFill>
                <a:latin typeface="Arial" charset="0"/>
                <a:ea typeface="ＭＳ Ｐゴシック" charset="-128"/>
              </a:defRPr>
            </a:lvl3pPr>
            <a:lvl4pPr>
              <a:defRPr sz="1400" b="1">
                <a:solidFill>
                  <a:schemeClr val="bg1"/>
                </a:solidFill>
                <a:latin typeface="Arial" charset="0"/>
                <a:ea typeface="ＭＳ Ｐゴシック" charset="-128"/>
              </a:defRPr>
            </a:lvl4pPr>
            <a:lvl5pPr>
              <a:defRPr sz="1400" b="1">
                <a:solidFill>
                  <a:schemeClr val="bg1"/>
                </a:solidFill>
                <a:latin typeface="Arial" charset="0"/>
                <a:ea typeface="ＭＳ Ｐゴシック" charset="-128"/>
              </a:defRPr>
            </a:lvl5pPr>
            <a:lvl6pPr marL="457200" eaLnBrk="0" fontAlgn="base" hangingPunct="0">
              <a:spcBef>
                <a:spcPct val="0"/>
              </a:spcBef>
              <a:spcAft>
                <a:spcPct val="0"/>
              </a:spcAft>
              <a:defRPr sz="1400" b="1">
                <a:solidFill>
                  <a:schemeClr val="bg1"/>
                </a:solidFill>
                <a:latin typeface="Arial" charset="0"/>
                <a:ea typeface="ＭＳ Ｐゴシック" charset="-128"/>
              </a:defRPr>
            </a:lvl6pPr>
            <a:lvl7pPr marL="914400" eaLnBrk="0" fontAlgn="base" hangingPunct="0">
              <a:spcBef>
                <a:spcPct val="0"/>
              </a:spcBef>
              <a:spcAft>
                <a:spcPct val="0"/>
              </a:spcAft>
              <a:defRPr sz="1400" b="1">
                <a:solidFill>
                  <a:schemeClr val="bg1"/>
                </a:solidFill>
                <a:latin typeface="Arial" charset="0"/>
                <a:ea typeface="ＭＳ Ｐゴシック" charset="-128"/>
              </a:defRPr>
            </a:lvl7pPr>
            <a:lvl8pPr marL="1371600" eaLnBrk="0" fontAlgn="base" hangingPunct="0">
              <a:spcBef>
                <a:spcPct val="0"/>
              </a:spcBef>
              <a:spcAft>
                <a:spcPct val="0"/>
              </a:spcAft>
              <a:defRPr sz="1400" b="1">
                <a:solidFill>
                  <a:schemeClr val="bg1"/>
                </a:solidFill>
                <a:latin typeface="Arial" charset="0"/>
                <a:ea typeface="ＭＳ Ｐゴシック" charset="-128"/>
              </a:defRPr>
            </a:lvl8pPr>
            <a:lvl9pPr marL="1828800" eaLnBrk="0" fontAlgn="base" hangingPunct="0">
              <a:spcBef>
                <a:spcPct val="0"/>
              </a:spcBef>
              <a:spcAft>
                <a:spcPct val="0"/>
              </a:spcAft>
              <a:defRPr sz="1400" b="1">
                <a:solidFill>
                  <a:schemeClr val="bg1"/>
                </a:solidFill>
                <a:latin typeface="Arial" charset="0"/>
                <a:ea typeface="ＭＳ Ｐゴシック" charset="-128"/>
              </a:defRPr>
            </a:lvl9pPr>
          </a:lstStyle>
          <a:p>
            <a:pPr algn="ctr"/>
            <a:r>
              <a:rPr lang="el-GR" altLang="el-GR" sz="1200" b="0" dirty="0" smtClean="0">
                <a:solidFill>
                  <a:schemeClr val="tx1"/>
                </a:solidFill>
              </a:rPr>
              <a:t> </a:t>
            </a:r>
          </a:p>
          <a:p>
            <a:pPr algn="ctr"/>
            <a:r>
              <a:rPr lang="el-GR" altLang="el-GR" sz="1200" b="0" dirty="0" smtClean="0">
                <a:solidFill>
                  <a:schemeClr val="tx1"/>
                </a:solidFill>
              </a:rPr>
              <a:t>Η Δημόσια Δαπάνη της Δράσης </a:t>
            </a:r>
          </a:p>
          <a:p>
            <a:pPr algn="ctr"/>
            <a:r>
              <a:rPr lang="el-GR" altLang="el-GR" sz="1200" b="0" dirty="0" smtClean="0">
                <a:solidFill>
                  <a:schemeClr val="tx1"/>
                </a:solidFill>
              </a:rPr>
              <a:t>είναι συνολικά </a:t>
            </a:r>
            <a:r>
              <a:rPr lang="el-GR" altLang="el-GR" sz="1200" dirty="0">
                <a:solidFill>
                  <a:schemeClr val="tx1"/>
                </a:solidFill>
              </a:rPr>
              <a:t> </a:t>
            </a:r>
            <a:r>
              <a:rPr lang="el-GR" altLang="el-GR" sz="1200" dirty="0" smtClean="0">
                <a:solidFill>
                  <a:schemeClr val="tx1"/>
                </a:solidFill>
              </a:rPr>
              <a:t>70εκ. €</a:t>
            </a:r>
            <a:r>
              <a:rPr lang="en-US" altLang="el-GR" sz="1200" b="0" dirty="0" smtClean="0">
                <a:solidFill>
                  <a:schemeClr val="tx1"/>
                </a:solidFill>
              </a:rPr>
              <a:t>,</a:t>
            </a:r>
            <a:endParaRPr lang="el-GR" altLang="el-GR" sz="1200" b="0" dirty="0" smtClean="0">
              <a:solidFill>
                <a:schemeClr val="tx1"/>
              </a:solidFill>
            </a:endParaRPr>
          </a:p>
          <a:p>
            <a:pPr algn="ctr"/>
            <a:r>
              <a:rPr lang="el-GR" altLang="el-GR" sz="1200" b="0" dirty="0" smtClean="0">
                <a:solidFill>
                  <a:schemeClr val="tx1"/>
                </a:solidFill>
              </a:rPr>
              <a:t>και χρηματοδοτείται</a:t>
            </a:r>
            <a:r>
              <a:rPr lang="el-GR" altLang="el-GR" sz="1200" dirty="0" smtClean="0">
                <a:solidFill>
                  <a:schemeClr val="tx1"/>
                </a:solidFill>
              </a:rPr>
              <a:t> </a:t>
            </a:r>
          </a:p>
          <a:p>
            <a:pPr algn="ctr"/>
            <a:r>
              <a:rPr lang="el-GR" altLang="el-GR" sz="1200" b="0" dirty="0">
                <a:solidFill>
                  <a:schemeClr val="tx1"/>
                </a:solidFill>
              </a:rPr>
              <a:t>α</a:t>
            </a:r>
            <a:r>
              <a:rPr lang="el-GR" altLang="el-GR" sz="1200" b="0" dirty="0" smtClean="0">
                <a:solidFill>
                  <a:schemeClr val="tx1"/>
                </a:solidFill>
              </a:rPr>
              <a:t>πό το Ελληνικό Δημόσιο και το </a:t>
            </a:r>
          </a:p>
          <a:p>
            <a:pPr algn="ctr"/>
            <a:r>
              <a:rPr lang="el-GR" altLang="el-GR" sz="1200" b="0" dirty="0" smtClean="0">
                <a:solidFill>
                  <a:schemeClr val="tx1"/>
                </a:solidFill>
              </a:rPr>
              <a:t>ΕΚΤ στο πλαίσιο του</a:t>
            </a:r>
          </a:p>
          <a:p>
            <a:pPr algn="ctr"/>
            <a:r>
              <a:rPr lang="el-GR" altLang="el-GR" sz="1200" b="0" dirty="0" smtClean="0">
                <a:solidFill>
                  <a:schemeClr val="tx1"/>
                </a:solidFill>
              </a:rPr>
              <a:t> </a:t>
            </a:r>
            <a:r>
              <a:rPr lang="el-GR" altLang="el-GR" sz="1200" b="0" dirty="0" err="1" smtClean="0">
                <a:solidFill>
                  <a:schemeClr val="tx1"/>
                </a:solidFill>
              </a:rPr>
              <a:t>ΕΠΑνΕΚ</a:t>
            </a:r>
            <a:endParaRPr lang="en-US" altLang="el-GR" sz="1200" b="0" dirty="0">
              <a:solidFill>
                <a:schemeClr val="tx1"/>
              </a:solidFill>
            </a:endParaRPr>
          </a:p>
        </p:txBody>
      </p:sp>
      <p:sp>
        <p:nvSpPr>
          <p:cNvPr id="24" name="Oval 163"/>
          <p:cNvSpPr>
            <a:spLocks noChangeArrowheads="1"/>
          </p:cNvSpPr>
          <p:nvPr/>
        </p:nvSpPr>
        <p:spPr bwMode="auto">
          <a:xfrm>
            <a:off x="6753200" y="3397733"/>
            <a:ext cx="2376264" cy="2322210"/>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rmAutofit fontScale="92500" lnSpcReduction="20000"/>
          </a:bodyPr>
          <a:lstStyle>
            <a:lvl1pPr>
              <a:defRPr sz="1400" b="1">
                <a:solidFill>
                  <a:schemeClr val="bg1"/>
                </a:solidFill>
                <a:latin typeface="Arial" charset="0"/>
                <a:ea typeface="ＭＳ Ｐゴシック" charset="-128"/>
              </a:defRPr>
            </a:lvl1pPr>
            <a:lvl2pPr marL="37931725" indent="-37474525">
              <a:defRPr sz="1400" b="1">
                <a:solidFill>
                  <a:schemeClr val="bg1"/>
                </a:solidFill>
                <a:latin typeface="Arial" charset="0"/>
                <a:ea typeface="ＭＳ Ｐゴシック" charset="-128"/>
              </a:defRPr>
            </a:lvl2pPr>
            <a:lvl3pPr>
              <a:defRPr sz="1400" b="1">
                <a:solidFill>
                  <a:schemeClr val="bg1"/>
                </a:solidFill>
                <a:latin typeface="Arial" charset="0"/>
                <a:ea typeface="ＭＳ Ｐゴシック" charset="-128"/>
              </a:defRPr>
            </a:lvl3pPr>
            <a:lvl4pPr>
              <a:defRPr sz="1400" b="1">
                <a:solidFill>
                  <a:schemeClr val="bg1"/>
                </a:solidFill>
                <a:latin typeface="Arial" charset="0"/>
                <a:ea typeface="ＭＳ Ｐゴシック" charset="-128"/>
              </a:defRPr>
            </a:lvl4pPr>
            <a:lvl5pPr>
              <a:defRPr sz="1400" b="1">
                <a:solidFill>
                  <a:schemeClr val="bg1"/>
                </a:solidFill>
                <a:latin typeface="Arial" charset="0"/>
                <a:ea typeface="ＭＳ Ｐゴシック" charset="-128"/>
              </a:defRPr>
            </a:lvl5pPr>
            <a:lvl6pPr marL="457200" eaLnBrk="0" fontAlgn="base" hangingPunct="0">
              <a:spcBef>
                <a:spcPct val="0"/>
              </a:spcBef>
              <a:spcAft>
                <a:spcPct val="0"/>
              </a:spcAft>
              <a:defRPr sz="1400" b="1">
                <a:solidFill>
                  <a:schemeClr val="bg1"/>
                </a:solidFill>
                <a:latin typeface="Arial" charset="0"/>
                <a:ea typeface="ＭＳ Ｐゴシック" charset="-128"/>
              </a:defRPr>
            </a:lvl6pPr>
            <a:lvl7pPr marL="914400" eaLnBrk="0" fontAlgn="base" hangingPunct="0">
              <a:spcBef>
                <a:spcPct val="0"/>
              </a:spcBef>
              <a:spcAft>
                <a:spcPct val="0"/>
              </a:spcAft>
              <a:defRPr sz="1400" b="1">
                <a:solidFill>
                  <a:schemeClr val="bg1"/>
                </a:solidFill>
                <a:latin typeface="Arial" charset="0"/>
                <a:ea typeface="ＭＳ Ｐゴシック" charset="-128"/>
              </a:defRPr>
            </a:lvl7pPr>
            <a:lvl8pPr marL="1371600" eaLnBrk="0" fontAlgn="base" hangingPunct="0">
              <a:spcBef>
                <a:spcPct val="0"/>
              </a:spcBef>
              <a:spcAft>
                <a:spcPct val="0"/>
              </a:spcAft>
              <a:defRPr sz="1400" b="1">
                <a:solidFill>
                  <a:schemeClr val="bg1"/>
                </a:solidFill>
                <a:latin typeface="Arial" charset="0"/>
                <a:ea typeface="ＭＳ Ｐゴシック" charset="-128"/>
              </a:defRPr>
            </a:lvl8pPr>
            <a:lvl9pPr marL="1828800" eaLnBrk="0" fontAlgn="base" hangingPunct="0">
              <a:spcBef>
                <a:spcPct val="0"/>
              </a:spcBef>
              <a:spcAft>
                <a:spcPct val="0"/>
              </a:spcAft>
              <a:defRPr sz="1400" b="1">
                <a:solidFill>
                  <a:schemeClr val="bg1"/>
                </a:solidFill>
                <a:latin typeface="Arial" charset="0"/>
                <a:ea typeface="ＭＳ Ｐゴシック" charset="-128"/>
              </a:defRPr>
            </a:lvl9pPr>
          </a:lstStyle>
          <a:p>
            <a:pPr algn="ctr"/>
            <a:r>
              <a:rPr lang="el-GR" altLang="el-GR" sz="1200" b="0" dirty="0" smtClean="0">
                <a:solidFill>
                  <a:schemeClr val="tx1"/>
                </a:solidFill>
              </a:rPr>
              <a:t> </a:t>
            </a:r>
          </a:p>
          <a:p>
            <a:pPr algn="ctr"/>
            <a:r>
              <a:rPr lang="el-GR" altLang="el-GR" sz="1200" b="0" dirty="0" smtClean="0">
                <a:solidFill>
                  <a:schemeClr val="tx1"/>
                </a:solidFill>
              </a:rPr>
              <a:t>Η Δράση παρέχει </a:t>
            </a:r>
          </a:p>
          <a:p>
            <a:pPr algn="ctr"/>
            <a:r>
              <a:rPr lang="en-US" altLang="el-GR" sz="1200" dirty="0">
                <a:solidFill>
                  <a:schemeClr val="tx1"/>
                </a:solidFill>
              </a:rPr>
              <a:t>4</a:t>
            </a:r>
            <a:r>
              <a:rPr lang="el-GR" altLang="el-GR" sz="1200" dirty="0" smtClean="0">
                <a:solidFill>
                  <a:schemeClr val="tx1"/>
                </a:solidFill>
              </a:rPr>
              <a:t>0% χρηματοδότηση</a:t>
            </a:r>
            <a:r>
              <a:rPr lang="en-US" altLang="el-GR" sz="1200" dirty="0" smtClean="0">
                <a:solidFill>
                  <a:schemeClr val="tx1"/>
                </a:solidFill>
              </a:rPr>
              <a:t> </a:t>
            </a:r>
            <a:endParaRPr lang="el-GR" altLang="el-GR" sz="1200" dirty="0" smtClean="0">
              <a:solidFill>
                <a:schemeClr val="tx1"/>
              </a:solidFill>
            </a:endParaRPr>
          </a:p>
          <a:p>
            <a:pPr algn="ctr"/>
            <a:r>
              <a:rPr lang="en-US" altLang="el-GR" sz="1200" b="0" dirty="0" smtClean="0">
                <a:solidFill>
                  <a:schemeClr val="tx1"/>
                </a:solidFill>
              </a:rPr>
              <a:t>(</a:t>
            </a:r>
            <a:r>
              <a:rPr lang="el-GR" altLang="el-GR" sz="1200" b="0" dirty="0" smtClean="0">
                <a:solidFill>
                  <a:schemeClr val="tx1"/>
                </a:solidFill>
              </a:rPr>
              <a:t>ή 50%  σε περίπτωση πρόσληψης </a:t>
            </a:r>
          </a:p>
          <a:p>
            <a:pPr algn="ctr"/>
            <a:r>
              <a:rPr lang="el-GR" altLang="el-GR" sz="1200" b="0" dirty="0" smtClean="0">
                <a:solidFill>
                  <a:schemeClr val="tx1"/>
                </a:solidFill>
              </a:rPr>
              <a:t>νέου  προσωπικού)</a:t>
            </a:r>
          </a:p>
          <a:p>
            <a:pPr algn="ctr"/>
            <a:endParaRPr lang="el-GR" altLang="el-GR" sz="1200" b="0" dirty="0">
              <a:solidFill>
                <a:schemeClr val="tx1"/>
              </a:solidFill>
            </a:endParaRPr>
          </a:p>
          <a:p>
            <a:pPr algn="ctr"/>
            <a:r>
              <a:rPr lang="el-GR" altLang="el-GR" sz="1200" b="0" dirty="0" smtClean="0">
                <a:solidFill>
                  <a:schemeClr val="tx1"/>
                </a:solidFill>
              </a:rPr>
              <a:t>Για επιχειρηματικά σχέδια</a:t>
            </a:r>
          </a:p>
          <a:p>
            <a:pPr algn="ctr"/>
            <a:r>
              <a:rPr lang="el-GR" altLang="el-GR" sz="1200" dirty="0" smtClean="0">
                <a:solidFill>
                  <a:schemeClr val="tx1"/>
                </a:solidFill>
              </a:rPr>
              <a:t>15.000€ - 150.000€</a:t>
            </a:r>
          </a:p>
          <a:p>
            <a:pPr algn="ctr"/>
            <a:endParaRPr lang="el-GR" altLang="el-GR" sz="1200" dirty="0">
              <a:solidFill>
                <a:schemeClr val="tx1"/>
              </a:solidFill>
            </a:endParaRPr>
          </a:p>
          <a:p>
            <a:pPr algn="ctr"/>
            <a:r>
              <a:rPr lang="el-GR" altLang="el-GR" sz="1200" b="0" dirty="0" smtClean="0">
                <a:solidFill>
                  <a:schemeClr val="tx1"/>
                </a:solidFill>
              </a:rPr>
              <a:t>Τα οποία θα υλοποιηθούν</a:t>
            </a:r>
          </a:p>
          <a:p>
            <a:pPr algn="ctr"/>
            <a:r>
              <a:rPr lang="el-GR" altLang="el-GR" sz="1200" b="0" dirty="0">
                <a:solidFill>
                  <a:schemeClr val="tx1"/>
                </a:solidFill>
              </a:rPr>
              <a:t>σ</a:t>
            </a:r>
            <a:r>
              <a:rPr lang="el-GR" altLang="el-GR" sz="1200" b="0" dirty="0" smtClean="0">
                <a:solidFill>
                  <a:schemeClr val="tx1"/>
                </a:solidFill>
              </a:rPr>
              <a:t>ε διάστημα </a:t>
            </a:r>
            <a:r>
              <a:rPr lang="el-GR" altLang="el-GR" sz="1200" dirty="0" smtClean="0">
                <a:solidFill>
                  <a:schemeClr val="tx1"/>
                </a:solidFill>
              </a:rPr>
              <a:t>24 μηνών</a:t>
            </a:r>
            <a:endParaRPr lang="en-US" altLang="el-GR" sz="1200" dirty="0">
              <a:solidFill>
                <a:schemeClr val="tx1"/>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3904316877"/>
              </p:ext>
            </p:extLst>
          </p:nvPr>
        </p:nvGraphicFramePr>
        <p:xfrm>
          <a:off x="1247360" y="2891754"/>
          <a:ext cx="5578444" cy="3176033"/>
        </p:xfrm>
        <a:graphic>
          <a:graphicData uri="http://schemas.openxmlformats.org/drawingml/2006/table">
            <a:tbl>
              <a:tblPr firstRow="1" bandRow="1">
                <a:tableStyleId>{5C22544A-7EE6-4342-B048-85BDC9FD1C3A}</a:tableStyleId>
              </a:tblPr>
              <a:tblGrid>
                <a:gridCol w="1780151"/>
                <a:gridCol w="1009071"/>
                <a:gridCol w="1394611"/>
                <a:gridCol w="1394611"/>
              </a:tblGrid>
              <a:tr h="536647">
                <a:tc>
                  <a:txBody>
                    <a:bodyPr/>
                    <a:lstStyle/>
                    <a:p>
                      <a:pPr algn="ctr"/>
                      <a:endParaRPr lang="en-US" sz="1100" dirty="0" smtClean="0"/>
                    </a:p>
                    <a:p>
                      <a:pPr algn="ctr"/>
                      <a:r>
                        <a:rPr lang="el-GR" sz="1100" dirty="0" smtClean="0"/>
                        <a:t>Περιφέρειες</a:t>
                      </a:r>
                      <a:endParaRPr lang="el-GR" sz="1100" dirty="0"/>
                    </a:p>
                  </a:txBody>
                  <a:tcPr/>
                </a:tc>
                <a:tc>
                  <a:txBody>
                    <a:bodyPr/>
                    <a:lstStyle/>
                    <a:p>
                      <a:pPr algn="ctr"/>
                      <a:endParaRPr lang="en-US" sz="1100" dirty="0" smtClean="0"/>
                    </a:p>
                    <a:p>
                      <a:pPr algn="ctr"/>
                      <a:r>
                        <a:rPr lang="el-GR" sz="1100" dirty="0" smtClean="0"/>
                        <a:t>Συνολικός</a:t>
                      </a:r>
                      <a:r>
                        <a:rPr lang="el-GR" sz="1100" baseline="0" dirty="0" smtClean="0"/>
                        <a:t> Π/Υ (Δ/Δ) €</a:t>
                      </a:r>
                      <a:endParaRPr lang="el-GR" sz="1100" dirty="0"/>
                    </a:p>
                  </a:txBody>
                  <a:tcPr/>
                </a:tc>
                <a:tc>
                  <a:txBody>
                    <a:bodyPr/>
                    <a:lstStyle/>
                    <a:p>
                      <a:pPr algn="ctr"/>
                      <a:r>
                        <a:rPr lang="el-GR" sz="1100" dirty="0" smtClean="0"/>
                        <a:t>Ελάχιστος</a:t>
                      </a:r>
                      <a:r>
                        <a:rPr lang="el-GR" sz="1100" baseline="0" dirty="0" smtClean="0"/>
                        <a:t> αριθμός προτάσεων που θα εγκριθούν</a:t>
                      </a:r>
                      <a:endParaRPr lang="el-G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100" dirty="0" smtClean="0"/>
                        <a:t>Μέγιστος</a:t>
                      </a:r>
                      <a:r>
                        <a:rPr lang="el-GR" sz="11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l-GR" sz="1100" baseline="0" dirty="0" smtClean="0"/>
                        <a:t>αριθμός προτάσεων που Θα εγκριθούν</a:t>
                      </a:r>
                      <a:endParaRPr lang="el-GR" sz="1100" dirty="0" smtClean="0"/>
                    </a:p>
                  </a:txBody>
                  <a:tcPr/>
                </a:tc>
              </a:tr>
              <a:tr h="617537">
                <a:tc>
                  <a:txBody>
                    <a:bodyPr/>
                    <a:lstStyle/>
                    <a:p>
                      <a:r>
                        <a:rPr lang="el-GR" sz="1100" dirty="0" smtClean="0"/>
                        <a:t>ΑΝ. Μακεδονία</a:t>
                      </a:r>
                      <a:r>
                        <a:rPr lang="el-GR" sz="1100" baseline="0" dirty="0" smtClean="0"/>
                        <a:t> – Θράκη – Κ. Μακεδονία. Ήπειρος – Θεσσαλία – Δ. Ελλάδα</a:t>
                      </a:r>
                      <a:endParaRPr lang="el-GR" sz="1100" dirty="0"/>
                    </a:p>
                  </a:txBody>
                  <a:tcPr/>
                </a:tc>
                <a:tc>
                  <a:txBody>
                    <a:bodyPr/>
                    <a:lstStyle/>
                    <a:p>
                      <a:pPr algn="r"/>
                      <a:endParaRPr lang="el-GR" sz="1100" dirty="0" smtClean="0"/>
                    </a:p>
                    <a:p>
                      <a:pPr algn="r"/>
                      <a:r>
                        <a:rPr lang="el-GR" sz="1100" dirty="0" smtClean="0"/>
                        <a:t>28.756.000</a:t>
                      </a:r>
                      <a:endParaRPr lang="el-GR" sz="1100" dirty="0"/>
                    </a:p>
                  </a:txBody>
                  <a:tcPr/>
                </a:tc>
                <a:tc>
                  <a:txBody>
                    <a:bodyPr/>
                    <a:lstStyle/>
                    <a:p>
                      <a:pPr algn="ctr"/>
                      <a:endParaRPr lang="el-GR" sz="1100" dirty="0" smtClean="0"/>
                    </a:p>
                    <a:p>
                      <a:pPr algn="ctr"/>
                      <a:r>
                        <a:rPr lang="el-GR" sz="1100" dirty="0" smtClean="0"/>
                        <a:t>479</a:t>
                      </a:r>
                      <a:endParaRPr lang="el-GR" sz="1100" dirty="0"/>
                    </a:p>
                  </a:txBody>
                  <a:tcPr/>
                </a:tc>
                <a:tc>
                  <a:txBody>
                    <a:bodyPr/>
                    <a:lstStyle/>
                    <a:p>
                      <a:pPr algn="ctr"/>
                      <a:endParaRPr lang="el-GR" sz="1100" dirty="0" smtClean="0"/>
                    </a:p>
                    <a:p>
                      <a:pPr algn="ctr"/>
                      <a:r>
                        <a:rPr lang="el-GR" sz="1100" dirty="0" smtClean="0"/>
                        <a:t>4.792</a:t>
                      </a:r>
                      <a:endParaRPr lang="el-GR" sz="1100" dirty="0"/>
                    </a:p>
                  </a:txBody>
                  <a:tcPr/>
                </a:tc>
              </a:tr>
              <a:tr h="536647">
                <a:tc>
                  <a:txBody>
                    <a:bodyPr/>
                    <a:lstStyle/>
                    <a:p>
                      <a:r>
                        <a:rPr lang="el-GR" sz="1100" dirty="0" smtClean="0"/>
                        <a:t>Δ. Μακεδονία</a:t>
                      </a:r>
                      <a:r>
                        <a:rPr lang="el-GR" sz="1100" baseline="0" dirty="0" smtClean="0"/>
                        <a:t> – Ιόνιο – Πελοπόννησος – Β. Αιγαίο - Κρήτη</a:t>
                      </a:r>
                      <a:endParaRPr lang="el-GR" sz="1100" dirty="0"/>
                    </a:p>
                  </a:txBody>
                  <a:tcPr/>
                </a:tc>
                <a:tc>
                  <a:txBody>
                    <a:bodyPr/>
                    <a:lstStyle/>
                    <a:p>
                      <a:pPr algn="r"/>
                      <a:endParaRPr lang="el-GR" sz="1100" dirty="0" smtClean="0"/>
                    </a:p>
                    <a:p>
                      <a:pPr algn="r"/>
                      <a:r>
                        <a:rPr lang="el-GR" sz="1100" dirty="0" smtClean="0"/>
                        <a:t>23.044.000</a:t>
                      </a:r>
                      <a:endParaRPr lang="el-GR" sz="1100" dirty="0"/>
                    </a:p>
                  </a:txBody>
                  <a:tcPr/>
                </a:tc>
                <a:tc>
                  <a:txBody>
                    <a:bodyPr/>
                    <a:lstStyle/>
                    <a:p>
                      <a:pPr algn="ctr"/>
                      <a:endParaRPr lang="el-GR" sz="1100" dirty="0" smtClean="0"/>
                    </a:p>
                    <a:p>
                      <a:pPr algn="ctr"/>
                      <a:r>
                        <a:rPr lang="el-GR" sz="1100" dirty="0" smtClean="0"/>
                        <a:t>384</a:t>
                      </a:r>
                      <a:endParaRPr lang="el-GR" sz="1100" dirty="0"/>
                    </a:p>
                  </a:txBody>
                  <a:tcPr/>
                </a:tc>
                <a:tc>
                  <a:txBody>
                    <a:bodyPr/>
                    <a:lstStyle/>
                    <a:p>
                      <a:pPr algn="ctr"/>
                      <a:endParaRPr lang="el-GR" sz="1100" dirty="0" smtClean="0"/>
                    </a:p>
                    <a:p>
                      <a:pPr algn="ctr"/>
                      <a:r>
                        <a:rPr lang="el-GR" sz="1100" dirty="0" smtClean="0"/>
                        <a:t>3</a:t>
                      </a:r>
                      <a:r>
                        <a:rPr lang="en-US" sz="1100" dirty="0" smtClean="0"/>
                        <a:t>.</a:t>
                      </a:r>
                      <a:r>
                        <a:rPr lang="el-GR" sz="1100" dirty="0" smtClean="0"/>
                        <a:t>84</a:t>
                      </a:r>
                      <a:r>
                        <a:rPr lang="en-US" sz="1100" dirty="0" smtClean="0"/>
                        <a:t>0</a:t>
                      </a:r>
                      <a:endParaRPr lang="el-GR" sz="1100" dirty="0"/>
                    </a:p>
                  </a:txBody>
                  <a:tcPr/>
                </a:tc>
              </a:tr>
              <a:tr h="300534">
                <a:tc>
                  <a:txBody>
                    <a:bodyPr/>
                    <a:lstStyle/>
                    <a:p>
                      <a:r>
                        <a:rPr lang="el-GR" sz="1100" dirty="0" smtClean="0"/>
                        <a:t>Αττική</a:t>
                      </a:r>
                      <a:endParaRPr lang="el-GR" sz="1100" dirty="0"/>
                    </a:p>
                  </a:txBody>
                  <a:tcPr/>
                </a:tc>
                <a:tc>
                  <a:txBody>
                    <a:bodyPr/>
                    <a:lstStyle/>
                    <a:p>
                      <a:pPr algn="r"/>
                      <a:r>
                        <a:rPr lang="el-GR" sz="1100" dirty="0" smtClean="0"/>
                        <a:t>9.800.000</a:t>
                      </a:r>
                      <a:endParaRPr lang="el-GR" sz="1100" dirty="0"/>
                    </a:p>
                  </a:txBody>
                  <a:tcPr/>
                </a:tc>
                <a:tc>
                  <a:txBody>
                    <a:bodyPr/>
                    <a:lstStyle/>
                    <a:p>
                      <a:pPr algn="ctr"/>
                      <a:r>
                        <a:rPr lang="el-GR" sz="1100" dirty="0" smtClean="0"/>
                        <a:t>164</a:t>
                      </a:r>
                      <a:endParaRPr lang="el-GR" sz="1100" dirty="0"/>
                    </a:p>
                  </a:txBody>
                  <a:tcPr/>
                </a:tc>
                <a:tc>
                  <a:txBody>
                    <a:bodyPr/>
                    <a:lstStyle/>
                    <a:p>
                      <a:pPr algn="ctr"/>
                      <a:r>
                        <a:rPr lang="el-GR" sz="1100" dirty="0" smtClean="0"/>
                        <a:t>1</a:t>
                      </a:r>
                      <a:r>
                        <a:rPr lang="en-US" sz="1100" dirty="0" smtClean="0"/>
                        <a:t>.</a:t>
                      </a:r>
                      <a:r>
                        <a:rPr lang="el-GR" sz="1100" dirty="0" smtClean="0"/>
                        <a:t>634</a:t>
                      </a:r>
                      <a:endParaRPr lang="el-GR" sz="1100" dirty="0"/>
                    </a:p>
                  </a:txBody>
                  <a:tcPr/>
                </a:tc>
              </a:tr>
              <a:tr h="300534">
                <a:tc>
                  <a:txBody>
                    <a:bodyPr/>
                    <a:lstStyle/>
                    <a:p>
                      <a:r>
                        <a:rPr lang="el-GR" sz="1100" dirty="0" smtClean="0"/>
                        <a:t>Στερεά</a:t>
                      </a:r>
                      <a:r>
                        <a:rPr lang="el-GR" sz="1100" baseline="0" dirty="0" smtClean="0"/>
                        <a:t> Ελλάδα</a:t>
                      </a:r>
                      <a:endParaRPr lang="el-GR" sz="1100" dirty="0"/>
                    </a:p>
                  </a:txBody>
                  <a:tcPr/>
                </a:tc>
                <a:tc>
                  <a:txBody>
                    <a:bodyPr/>
                    <a:lstStyle/>
                    <a:p>
                      <a:pPr algn="r"/>
                      <a:r>
                        <a:rPr lang="el-GR" sz="1100" dirty="0" smtClean="0"/>
                        <a:t>2.800.000</a:t>
                      </a:r>
                      <a:endParaRPr lang="el-GR" sz="1100" dirty="0"/>
                    </a:p>
                  </a:txBody>
                  <a:tcPr/>
                </a:tc>
                <a:tc>
                  <a:txBody>
                    <a:bodyPr/>
                    <a:lstStyle/>
                    <a:p>
                      <a:pPr algn="ctr"/>
                      <a:r>
                        <a:rPr lang="el-GR" sz="1100" dirty="0" smtClean="0"/>
                        <a:t>46</a:t>
                      </a:r>
                      <a:endParaRPr lang="el-GR" sz="1100" dirty="0"/>
                    </a:p>
                  </a:txBody>
                  <a:tcPr/>
                </a:tc>
                <a:tc>
                  <a:txBody>
                    <a:bodyPr/>
                    <a:lstStyle/>
                    <a:p>
                      <a:pPr algn="ctr"/>
                      <a:r>
                        <a:rPr lang="el-GR" sz="1100" dirty="0" smtClean="0"/>
                        <a:t>467</a:t>
                      </a:r>
                      <a:endParaRPr lang="el-GR" sz="1100" dirty="0"/>
                    </a:p>
                  </a:txBody>
                  <a:tcPr/>
                </a:tc>
              </a:tr>
              <a:tr h="300534">
                <a:tc>
                  <a:txBody>
                    <a:bodyPr/>
                    <a:lstStyle/>
                    <a:p>
                      <a:r>
                        <a:rPr lang="el-GR" sz="1100" dirty="0" smtClean="0"/>
                        <a:t>Νότιο</a:t>
                      </a:r>
                      <a:r>
                        <a:rPr lang="el-GR" sz="1100" baseline="0" dirty="0" smtClean="0"/>
                        <a:t> Αιγαίο</a:t>
                      </a:r>
                      <a:endParaRPr lang="el-GR" sz="1100" dirty="0"/>
                    </a:p>
                  </a:txBody>
                  <a:tcPr/>
                </a:tc>
                <a:tc>
                  <a:txBody>
                    <a:bodyPr/>
                    <a:lstStyle/>
                    <a:p>
                      <a:pPr algn="r"/>
                      <a:r>
                        <a:rPr lang="el-GR" sz="1100" dirty="0" smtClean="0"/>
                        <a:t>5.600.000</a:t>
                      </a:r>
                      <a:endParaRPr lang="el-GR" sz="1100" dirty="0"/>
                    </a:p>
                  </a:txBody>
                  <a:tcPr/>
                </a:tc>
                <a:tc>
                  <a:txBody>
                    <a:bodyPr/>
                    <a:lstStyle/>
                    <a:p>
                      <a:pPr algn="ctr"/>
                      <a:r>
                        <a:rPr lang="el-GR" sz="1100" dirty="0" smtClean="0"/>
                        <a:t>94</a:t>
                      </a:r>
                      <a:endParaRPr lang="el-GR" sz="1100" dirty="0"/>
                    </a:p>
                  </a:txBody>
                  <a:tcPr/>
                </a:tc>
                <a:tc>
                  <a:txBody>
                    <a:bodyPr/>
                    <a:lstStyle/>
                    <a:p>
                      <a:pPr algn="ctr"/>
                      <a:r>
                        <a:rPr lang="el-GR" sz="1100" dirty="0" smtClean="0"/>
                        <a:t>934</a:t>
                      </a:r>
                      <a:endParaRPr lang="el-GR" sz="1100" dirty="0"/>
                    </a:p>
                  </a:txBody>
                  <a:tcPr/>
                </a:tc>
              </a:tr>
              <a:tr h="300534">
                <a:tc>
                  <a:txBody>
                    <a:bodyPr/>
                    <a:lstStyle/>
                    <a:p>
                      <a:r>
                        <a:rPr lang="el-GR" sz="1100" b="1" dirty="0" smtClean="0"/>
                        <a:t>Σύνολο ‘Α Κύκλου</a:t>
                      </a:r>
                      <a:endParaRPr lang="el-GR" sz="1100" b="1" dirty="0"/>
                    </a:p>
                  </a:txBody>
                  <a:tcPr/>
                </a:tc>
                <a:tc>
                  <a:txBody>
                    <a:bodyPr/>
                    <a:lstStyle/>
                    <a:p>
                      <a:pPr algn="r"/>
                      <a:r>
                        <a:rPr lang="el-GR" sz="1100" b="1" dirty="0" smtClean="0"/>
                        <a:t>70.000.000</a:t>
                      </a:r>
                      <a:endParaRPr lang="el-GR" sz="1100" b="1" dirty="0"/>
                    </a:p>
                  </a:txBody>
                  <a:tcPr/>
                </a:tc>
                <a:tc>
                  <a:txBody>
                    <a:bodyPr/>
                    <a:lstStyle/>
                    <a:p>
                      <a:pPr algn="ctr"/>
                      <a:r>
                        <a:rPr lang="el-GR" sz="1100" b="1" dirty="0" smtClean="0"/>
                        <a:t>1</a:t>
                      </a:r>
                      <a:r>
                        <a:rPr lang="en-US" sz="1100" b="1" dirty="0" smtClean="0"/>
                        <a:t>.</a:t>
                      </a:r>
                      <a:r>
                        <a:rPr lang="el-GR" sz="1100" b="1" dirty="0" smtClean="0"/>
                        <a:t>167</a:t>
                      </a:r>
                      <a:endParaRPr lang="el-GR" sz="1100" b="1" dirty="0"/>
                    </a:p>
                  </a:txBody>
                  <a:tcPr/>
                </a:tc>
                <a:tc>
                  <a:txBody>
                    <a:bodyPr/>
                    <a:lstStyle/>
                    <a:p>
                      <a:pPr algn="ctr"/>
                      <a:r>
                        <a:rPr lang="en-US" sz="1100" b="1" dirty="0" smtClean="0"/>
                        <a:t>1</a:t>
                      </a:r>
                      <a:r>
                        <a:rPr lang="el-GR" sz="1100" b="1" dirty="0" smtClean="0"/>
                        <a:t>1.667</a:t>
                      </a:r>
                      <a:endParaRPr lang="el-GR" sz="1100" b="1" dirty="0"/>
                    </a:p>
                  </a:txBody>
                  <a:tcPr/>
                </a:tc>
              </a:tr>
            </a:tbl>
          </a:graphicData>
        </a:graphic>
      </p:graphicFrame>
      <p:pic>
        <p:nvPicPr>
          <p:cNvPr id="26" name="Picture 3" descr="C:\Users\spall\AppData\Local\Microsoft\Windows\Temporary Internet Files\Content.IE5\G8HOXNBS\1024px-Greek_National_Tourism_Organization_logo.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408" y="1435310"/>
            <a:ext cx="2385392" cy="105758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249239" y="6072563"/>
            <a:ext cx="5576566" cy="363176"/>
          </a:xfrm>
          <a:prstGeom prst="rect">
            <a:avLst/>
          </a:prstGeom>
          <a:solidFill>
            <a:schemeClr val="accent2">
              <a:lumMod val="90000"/>
            </a:schemeClr>
          </a:solidFill>
        </p:spPr>
        <p:txBody>
          <a:bodyPr wrap="square" rtlCol="0">
            <a:spAutoFit/>
          </a:bodyPr>
          <a:lstStyle/>
          <a:p>
            <a:r>
              <a:rPr lang="el-GR" sz="1100" i="1" dirty="0" smtClean="0"/>
              <a:t>50 εκ € του προϋπολογισμού αφορούν στα καταλύματα και 20 εκ € τις λοιπές τουριστικές επιχειρήσεις</a:t>
            </a:r>
            <a:endParaRPr lang="el-GR" sz="1100" i="1" dirty="0"/>
          </a:p>
        </p:txBody>
      </p:sp>
      <p:sp>
        <p:nvSpPr>
          <p:cNvPr id="28" name="Title 1"/>
          <p:cNvSpPr txBox="1">
            <a:spLocks/>
          </p:cNvSpPr>
          <p:nvPr/>
        </p:nvSpPr>
        <p:spPr bwMode="auto">
          <a:xfrm rot="16200000">
            <a:off x="-1479931" y="3646132"/>
            <a:ext cx="401111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lvl1pPr>
              <a:defRPr>
                <a:solidFill>
                  <a:schemeClr val="tx1"/>
                </a:solidFill>
              </a:defRPr>
            </a:lvl1pPr>
            <a:lvl2pPr algn="l">
              <a:defRPr sz="1600">
                <a:solidFill>
                  <a:schemeClr val="tx1"/>
                </a:solidFill>
                <a:ea typeface="ＭＳ Ｐゴシック" charset="-128"/>
              </a:defRPr>
            </a:lvl2pPr>
            <a:lvl3pPr algn="l">
              <a:defRPr sz="1600">
                <a:solidFill>
                  <a:schemeClr val="tx1"/>
                </a:solidFill>
                <a:ea typeface="ＭＳ Ｐゴシック" charset="-128"/>
              </a:defRPr>
            </a:lvl3pPr>
            <a:lvl4pPr algn="l">
              <a:defRPr sz="1600">
                <a:solidFill>
                  <a:schemeClr val="tx1"/>
                </a:solidFill>
                <a:ea typeface="ＭＳ Ｐゴシック" charset="-128"/>
              </a:defRPr>
            </a:lvl4pPr>
            <a:lvl5pPr algn="l">
              <a:defRPr sz="1600">
                <a:solidFill>
                  <a:schemeClr val="tx1"/>
                </a:solidFill>
                <a:ea typeface="ＭＳ Ｐゴシック" charset="-128"/>
              </a:defRPr>
            </a:lvl5pPr>
            <a:lvl6pPr marL="457200" eaLnBrk="0" fontAlgn="base" hangingPunct="0">
              <a:spcBef>
                <a:spcPct val="0"/>
              </a:spcBef>
              <a:spcAft>
                <a:spcPct val="0"/>
              </a:spcAft>
              <a:defRPr sz="1600">
                <a:solidFill>
                  <a:schemeClr val="tx1"/>
                </a:solidFill>
                <a:ea typeface="ＭＳ Ｐゴシック" charset="-128"/>
              </a:defRPr>
            </a:lvl6pPr>
            <a:lvl7pPr marL="914400" eaLnBrk="0" fontAlgn="base" hangingPunct="0">
              <a:spcBef>
                <a:spcPct val="0"/>
              </a:spcBef>
              <a:spcAft>
                <a:spcPct val="0"/>
              </a:spcAft>
              <a:defRPr sz="1600">
                <a:solidFill>
                  <a:schemeClr val="tx1"/>
                </a:solidFill>
                <a:ea typeface="ＭＳ Ｐゴシック" charset="-128"/>
              </a:defRPr>
            </a:lvl7pPr>
            <a:lvl8pPr marL="1371600" eaLnBrk="0" fontAlgn="base" hangingPunct="0">
              <a:spcBef>
                <a:spcPct val="0"/>
              </a:spcBef>
              <a:spcAft>
                <a:spcPct val="0"/>
              </a:spcAft>
              <a:defRPr sz="1600">
                <a:solidFill>
                  <a:schemeClr val="tx1"/>
                </a:solidFill>
                <a:ea typeface="ＭＳ Ｐゴシック" charset="-128"/>
              </a:defRPr>
            </a:lvl8pPr>
            <a:lvl9pPr marL="1828800" eaLnBrk="0" fontAlgn="base" hangingPunct="0">
              <a:spcBef>
                <a:spcPct val="0"/>
              </a:spcBef>
              <a:spcAft>
                <a:spcPct val="0"/>
              </a:spcAft>
              <a:defRPr sz="1600">
                <a:solidFill>
                  <a:schemeClr val="tx1"/>
                </a:solidFill>
                <a:ea typeface="ＭＳ Ｐゴシック" charset="-128"/>
              </a:defRPr>
            </a:lvl9pPr>
          </a:lstStyle>
          <a:p>
            <a:r>
              <a:rPr lang="el-GR" dirty="0"/>
              <a:t>Δράση 3: Ενίσχυση Τουριστικών ΜΜΕ για τον εκσυγχρονισμό τους και την ποιοτική αναβάθμιση των υπηρεσιών τους</a:t>
            </a:r>
          </a:p>
        </p:txBody>
      </p:sp>
      <p:grpSp>
        <p:nvGrpSpPr>
          <p:cNvPr id="29" name="Group 15"/>
          <p:cNvGrpSpPr>
            <a:grpSpLocks/>
          </p:cNvGrpSpPr>
          <p:nvPr/>
        </p:nvGrpSpPr>
        <p:grpSpPr bwMode="auto">
          <a:xfrm>
            <a:off x="6980238" y="227013"/>
            <a:ext cx="2678112" cy="495300"/>
            <a:chOff x="488950" y="722313"/>
            <a:chExt cx="8856538" cy="495300"/>
          </a:xfrm>
        </p:grpSpPr>
        <p:sp>
          <p:nvSpPr>
            <p:cNvPr id="30"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31"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extLst>
      <p:ext uri="{BB962C8B-B14F-4D97-AF65-F5344CB8AC3E}">
        <p14:creationId xmlns:p14="http://schemas.microsoft.com/office/powerpoint/2010/main" val="386625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4" grpId="0" animBg="1"/>
      <p:bldP spid="2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41" name="Group 15"/>
          <p:cNvGrpSpPr>
            <a:grpSpLocks/>
          </p:cNvGrpSpPr>
          <p:nvPr/>
        </p:nvGrpSpPr>
        <p:grpSpPr bwMode="auto">
          <a:xfrm>
            <a:off x="6980238" y="227013"/>
            <a:ext cx="2678112" cy="495300"/>
            <a:chOff x="488950" y="722313"/>
            <a:chExt cx="8856538" cy="495300"/>
          </a:xfrm>
        </p:grpSpPr>
        <p:sp>
          <p:nvSpPr>
            <p:cNvPr id="44044"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dirty="0"/>
                <a:t>Ανάγκες για επενδυτικά κεφάλαια</a:t>
              </a:r>
            </a:p>
          </p:txBody>
        </p:sp>
        <p:sp>
          <p:nvSpPr>
            <p:cNvPr id="44045"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
        <p:nvSpPr>
          <p:cNvPr id="44042" name="Rectangle 20"/>
          <p:cNvSpPr>
            <a:spLocks noChangeArrowheads="1"/>
          </p:cNvSpPr>
          <p:nvPr/>
        </p:nvSpPr>
        <p:spPr bwMode="auto">
          <a:xfrm>
            <a:off x="8337550" y="227013"/>
            <a:ext cx="1387475" cy="538162"/>
          </a:xfrm>
          <a:prstGeom prst="rect">
            <a:avLst/>
          </a:prstGeom>
          <a:solidFill>
            <a:schemeClr val="bg1">
              <a:alpha val="87842"/>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p>
            <a:pPr defTabSz="762000"/>
            <a:endParaRPr lang="el-GR"/>
          </a:p>
        </p:txBody>
      </p:sp>
      <p:sp>
        <p:nvSpPr>
          <p:cNvPr id="2" name="Rectangle 1"/>
          <p:cNvSpPr/>
          <p:nvPr/>
        </p:nvSpPr>
        <p:spPr>
          <a:xfrm>
            <a:off x="419100" y="115888"/>
            <a:ext cx="7126188" cy="1169551"/>
          </a:xfrm>
          <a:prstGeom prst="rect">
            <a:avLst/>
          </a:prstGeom>
        </p:spPr>
        <p:txBody>
          <a:bodyPr wrap="square">
            <a:spAutoFit/>
          </a:bodyPr>
          <a:lstStyle/>
          <a:p>
            <a:pPr algn="l">
              <a:defRPr/>
            </a:pPr>
            <a:r>
              <a:rPr lang="el-GR" kern="0" dirty="0">
                <a:solidFill>
                  <a:srgbClr val="000000"/>
                </a:solidFill>
              </a:rPr>
              <a:t>Είδη χρηματοδότησης</a:t>
            </a:r>
            <a:br>
              <a:rPr lang="el-GR" kern="0" dirty="0">
                <a:solidFill>
                  <a:srgbClr val="000000"/>
                </a:solidFill>
              </a:rPr>
            </a:br>
            <a:r>
              <a:rPr lang="en-US" b="0" kern="0" dirty="0">
                <a:solidFill>
                  <a:srgbClr val="000000"/>
                </a:solidFill>
              </a:rPr>
              <a:t>7</a:t>
            </a:r>
            <a:r>
              <a:rPr lang="el-GR" b="0" kern="0" dirty="0" smtClean="0">
                <a:solidFill>
                  <a:srgbClr val="000000"/>
                </a:solidFill>
              </a:rPr>
              <a:t>. </a:t>
            </a:r>
            <a:r>
              <a:rPr lang="el-GR" b="0" kern="0" dirty="0">
                <a:solidFill>
                  <a:srgbClr val="000000"/>
                </a:solidFill>
              </a:rPr>
              <a:t>Επιχορήγηση</a:t>
            </a:r>
            <a:br>
              <a:rPr lang="el-GR" b="0" kern="0" dirty="0">
                <a:solidFill>
                  <a:srgbClr val="000000"/>
                </a:solidFill>
              </a:rPr>
            </a:br>
            <a:r>
              <a:rPr lang="en-US" b="0" kern="0" dirty="0">
                <a:solidFill>
                  <a:srgbClr val="000000"/>
                </a:solidFill>
              </a:rPr>
              <a:t>ii. </a:t>
            </a:r>
            <a:r>
              <a:rPr lang="el-GR" b="0" kern="0" dirty="0">
                <a:solidFill>
                  <a:srgbClr val="000000"/>
                </a:solidFill>
              </a:rPr>
              <a:t>Ενεργές δράσεις επιχορήγησης – </a:t>
            </a:r>
            <a:r>
              <a:rPr lang="el-GR" b="0" kern="0" dirty="0" smtClean="0">
                <a:solidFill>
                  <a:srgbClr val="000000"/>
                </a:solidFill>
              </a:rPr>
              <a:t>Δράσεις </a:t>
            </a:r>
            <a:r>
              <a:rPr lang="el-GR" b="0" kern="0" dirty="0" err="1" smtClean="0">
                <a:solidFill>
                  <a:srgbClr val="000000"/>
                </a:solidFill>
              </a:rPr>
              <a:t>ΕΠΑνΕΚ</a:t>
            </a:r>
            <a:r>
              <a:rPr lang="el-GR" b="0" kern="0" dirty="0" smtClean="0">
                <a:solidFill>
                  <a:srgbClr val="000000"/>
                </a:solidFill>
              </a:rPr>
              <a:t> για επιχειρήσεις που δημοσιεύθηκαν στις αρχές του 2016 (1</a:t>
            </a:r>
            <a:r>
              <a:rPr lang="el-GR" b="0" kern="0" baseline="30000" dirty="0" smtClean="0">
                <a:solidFill>
                  <a:srgbClr val="000000"/>
                </a:solidFill>
              </a:rPr>
              <a:t>ος</a:t>
            </a:r>
            <a:r>
              <a:rPr lang="el-GR" b="0" kern="0" dirty="0" smtClean="0">
                <a:solidFill>
                  <a:srgbClr val="000000"/>
                </a:solidFill>
              </a:rPr>
              <a:t> κύκλος) και αναμένεται να αναδημοσιευθούν (2</a:t>
            </a:r>
            <a:r>
              <a:rPr lang="el-GR" b="0" kern="0" baseline="30000" dirty="0" smtClean="0">
                <a:solidFill>
                  <a:srgbClr val="000000"/>
                </a:solidFill>
              </a:rPr>
              <a:t>ος</a:t>
            </a:r>
            <a:r>
              <a:rPr lang="el-GR" b="0" kern="0" dirty="0" smtClean="0">
                <a:solidFill>
                  <a:srgbClr val="000000"/>
                </a:solidFill>
              </a:rPr>
              <a:t> κύκλος)</a:t>
            </a:r>
            <a:endParaRPr lang="el-GR" kern="0" dirty="0"/>
          </a:p>
        </p:txBody>
      </p:sp>
      <p:sp>
        <p:nvSpPr>
          <p:cNvPr id="14" name="Rounded Rectangle 13"/>
          <p:cNvSpPr/>
          <p:nvPr/>
        </p:nvSpPr>
        <p:spPr>
          <a:xfrm>
            <a:off x="1439597" y="909641"/>
            <a:ext cx="3194462" cy="1650670"/>
          </a:xfrm>
          <a:prstGeom prst="roundRect">
            <a:avLst/>
          </a:prstGeom>
        </p:spPr>
        <p:txBody>
          <a:bodyPr wrap="square" rtlCol="0" anchor="ctr">
            <a:spAutoFit/>
          </a:bodyPr>
          <a:lstStyle/>
          <a:p>
            <a:pPr algn="ctr"/>
            <a:endParaRPr lang="el-GR" sz="1400" b="1" i="1" dirty="0" smtClean="0"/>
          </a:p>
        </p:txBody>
      </p:sp>
      <p:sp>
        <p:nvSpPr>
          <p:cNvPr id="18" name="Title 1"/>
          <p:cNvSpPr txBox="1">
            <a:spLocks/>
          </p:cNvSpPr>
          <p:nvPr/>
        </p:nvSpPr>
        <p:spPr bwMode="auto">
          <a:xfrm rot="16200000">
            <a:off x="-1963376" y="3721305"/>
            <a:ext cx="4782538"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defPPr>
              <a:defRPr lang="en-GB"/>
            </a:defPPr>
            <a:lvl1pPr>
              <a:defRPr>
                <a:solidFill>
                  <a:schemeClr val="tx1"/>
                </a:solidFill>
              </a:defRPr>
            </a:lvl1pPr>
            <a:lvl2pPr algn="l">
              <a:defRPr sz="1600">
                <a:solidFill>
                  <a:schemeClr val="tx1"/>
                </a:solidFill>
                <a:ea typeface="ＭＳ Ｐゴシック" charset="-128"/>
              </a:defRPr>
            </a:lvl2pPr>
            <a:lvl3pPr algn="l">
              <a:defRPr sz="1600">
                <a:solidFill>
                  <a:schemeClr val="tx1"/>
                </a:solidFill>
                <a:ea typeface="ＭＳ Ｐゴシック" charset="-128"/>
              </a:defRPr>
            </a:lvl3pPr>
            <a:lvl4pPr algn="l">
              <a:defRPr sz="1600">
                <a:solidFill>
                  <a:schemeClr val="tx1"/>
                </a:solidFill>
                <a:ea typeface="ＭＳ Ｐゴシック" charset="-128"/>
              </a:defRPr>
            </a:lvl4pPr>
            <a:lvl5pPr algn="l">
              <a:defRPr sz="1600">
                <a:solidFill>
                  <a:schemeClr val="tx1"/>
                </a:solidFill>
                <a:ea typeface="ＭＳ Ｐゴシック" charset="-128"/>
              </a:defRPr>
            </a:lvl5pPr>
            <a:lvl6pPr marL="457200" eaLnBrk="0" fontAlgn="base" hangingPunct="0">
              <a:spcBef>
                <a:spcPct val="0"/>
              </a:spcBef>
              <a:spcAft>
                <a:spcPct val="0"/>
              </a:spcAft>
              <a:defRPr sz="1600">
                <a:solidFill>
                  <a:schemeClr val="tx1"/>
                </a:solidFill>
                <a:ea typeface="ＭＳ Ｐゴシック" charset="-128"/>
              </a:defRPr>
            </a:lvl6pPr>
            <a:lvl7pPr marL="914400" eaLnBrk="0" fontAlgn="base" hangingPunct="0">
              <a:spcBef>
                <a:spcPct val="0"/>
              </a:spcBef>
              <a:spcAft>
                <a:spcPct val="0"/>
              </a:spcAft>
              <a:defRPr sz="1600">
                <a:solidFill>
                  <a:schemeClr val="tx1"/>
                </a:solidFill>
                <a:ea typeface="ＭＳ Ｐゴシック" charset="-128"/>
              </a:defRPr>
            </a:lvl7pPr>
            <a:lvl8pPr marL="1371600" eaLnBrk="0" fontAlgn="base" hangingPunct="0">
              <a:spcBef>
                <a:spcPct val="0"/>
              </a:spcBef>
              <a:spcAft>
                <a:spcPct val="0"/>
              </a:spcAft>
              <a:defRPr sz="1600">
                <a:solidFill>
                  <a:schemeClr val="tx1"/>
                </a:solidFill>
                <a:ea typeface="ＭＳ Ｐゴシック" charset="-128"/>
              </a:defRPr>
            </a:lvl8pPr>
            <a:lvl9pPr marL="1828800" eaLnBrk="0" fontAlgn="base" hangingPunct="0">
              <a:spcBef>
                <a:spcPct val="0"/>
              </a:spcBef>
              <a:spcAft>
                <a:spcPct val="0"/>
              </a:spcAft>
              <a:defRPr sz="1600">
                <a:solidFill>
                  <a:schemeClr val="tx1"/>
                </a:solidFill>
                <a:ea typeface="ＭＳ Ｐゴシック" charset="-128"/>
              </a:defRPr>
            </a:lvl9pPr>
          </a:lstStyle>
          <a:p>
            <a:r>
              <a:rPr lang="el-GR" dirty="0"/>
              <a:t>Δράση 4: Αναβάθμιση πολύ μικρών και μικρών επιχειρήσεων για την ανάπτυξη των ικανοτήτων τους στις νέες αγορές</a:t>
            </a:r>
          </a:p>
        </p:txBody>
      </p:sp>
      <p:sp>
        <p:nvSpPr>
          <p:cNvPr id="19" name="Slide Number Placeholder 4"/>
          <p:cNvSpPr txBox="1">
            <a:spLocks/>
          </p:cNvSpPr>
          <p:nvPr/>
        </p:nvSpPr>
        <p:spPr>
          <a:xfrm>
            <a:off x="9087390" y="6524625"/>
            <a:ext cx="390393" cy="217488"/>
          </a:xfrm>
          <a:prstGeom prst="rect">
            <a:avLst/>
          </a:prstGeom>
        </p:spPr>
        <p:txBody>
          <a:bodyPr/>
          <a:lstStyle>
            <a:defPPr>
              <a:defRPr lang="en-GB"/>
            </a:defPPr>
            <a:lvl1pPr algn="ctr"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ctr"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ctr"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ctr"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ctr"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defRPr/>
            </a:pPr>
            <a:fld id="{851CD87B-B2F3-4F87-A24E-D71038A7E85E}" type="slidenum">
              <a:rPr lang="el-GR" smtClean="0"/>
              <a:pPr>
                <a:defRPr/>
              </a:pPr>
              <a:t>47</a:t>
            </a:fld>
            <a:endParaRPr lang="el-GR"/>
          </a:p>
        </p:txBody>
      </p:sp>
      <p:sp>
        <p:nvSpPr>
          <p:cNvPr id="20" name="Rounded Rectangle 19"/>
          <p:cNvSpPr/>
          <p:nvPr/>
        </p:nvSpPr>
        <p:spPr>
          <a:xfrm>
            <a:off x="1336565" y="1109086"/>
            <a:ext cx="3194462" cy="1650670"/>
          </a:xfrm>
          <a:prstGeom prst="roundRect">
            <a:avLst/>
          </a:prstGeom>
        </p:spPr>
        <p:txBody>
          <a:bodyPr wrap="square" rtlCol="0" anchor="ctr">
            <a:spAutoFit/>
          </a:bodyPr>
          <a:lstStyle/>
          <a:p>
            <a:pPr algn="ctr"/>
            <a:endParaRPr lang="el-GR" sz="1400" b="1" i="1" dirty="0" smtClean="0"/>
          </a:p>
        </p:txBody>
      </p:sp>
      <p:sp>
        <p:nvSpPr>
          <p:cNvPr id="21" name="Oval 163"/>
          <p:cNvSpPr>
            <a:spLocks noChangeArrowheads="1"/>
          </p:cNvSpPr>
          <p:nvPr/>
        </p:nvSpPr>
        <p:spPr bwMode="auto">
          <a:xfrm>
            <a:off x="4297013" y="1028918"/>
            <a:ext cx="2399326" cy="2325146"/>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rmAutofit/>
          </a:bodyPr>
          <a:lstStyle>
            <a:lvl1pPr>
              <a:defRPr sz="1400" b="1">
                <a:solidFill>
                  <a:schemeClr val="bg1"/>
                </a:solidFill>
                <a:latin typeface="Arial" charset="0"/>
                <a:ea typeface="ＭＳ Ｐゴシック" charset="-128"/>
              </a:defRPr>
            </a:lvl1pPr>
            <a:lvl2pPr marL="37931725" indent="-37474525">
              <a:defRPr sz="1400" b="1">
                <a:solidFill>
                  <a:schemeClr val="bg1"/>
                </a:solidFill>
                <a:latin typeface="Arial" charset="0"/>
                <a:ea typeface="ＭＳ Ｐゴシック" charset="-128"/>
              </a:defRPr>
            </a:lvl2pPr>
            <a:lvl3pPr>
              <a:defRPr sz="1400" b="1">
                <a:solidFill>
                  <a:schemeClr val="bg1"/>
                </a:solidFill>
                <a:latin typeface="Arial" charset="0"/>
                <a:ea typeface="ＭＳ Ｐゴシック" charset="-128"/>
              </a:defRPr>
            </a:lvl3pPr>
            <a:lvl4pPr>
              <a:defRPr sz="1400" b="1">
                <a:solidFill>
                  <a:schemeClr val="bg1"/>
                </a:solidFill>
                <a:latin typeface="Arial" charset="0"/>
                <a:ea typeface="ＭＳ Ｐゴシック" charset="-128"/>
              </a:defRPr>
            </a:lvl4pPr>
            <a:lvl5pPr>
              <a:defRPr sz="1400" b="1">
                <a:solidFill>
                  <a:schemeClr val="bg1"/>
                </a:solidFill>
                <a:latin typeface="Arial" charset="0"/>
                <a:ea typeface="ＭＳ Ｐゴシック" charset="-128"/>
              </a:defRPr>
            </a:lvl5pPr>
            <a:lvl6pPr marL="457200" eaLnBrk="0" fontAlgn="base" hangingPunct="0">
              <a:spcBef>
                <a:spcPct val="0"/>
              </a:spcBef>
              <a:spcAft>
                <a:spcPct val="0"/>
              </a:spcAft>
              <a:defRPr sz="1400" b="1">
                <a:solidFill>
                  <a:schemeClr val="bg1"/>
                </a:solidFill>
                <a:latin typeface="Arial" charset="0"/>
                <a:ea typeface="ＭＳ Ｐゴシック" charset="-128"/>
              </a:defRPr>
            </a:lvl6pPr>
            <a:lvl7pPr marL="914400" eaLnBrk="0" fontAlgn="base" hangingPunct="0">
              <a:spcBef>
                <a:spcPct val="0"/>
              </a:spcBef>
              <a:spcAft>
                <a:spcPct val="0"/>
              </a:spcAft>
              <a:defRPr sz="1400" b="1">
                <a:solidFill>
                  <a:schemeClr val="bg1"/>
                </a:solidFill>
                <a:latin typeface="Arial" charset="0"/>
                <a:ea typeface="ＭＳ Ｐゴシック" charset="-128"/>
              </a:defRPr>
            </a:lvl7pPr>
            <a:lvl8pPr marL="1371600" eaLnBrk="0" fontAlgn="base" hangingPunct="0">
              <a:spcBef>
                <a:spcPct val="0"/>
              </a:spcBef>
              <a:spcAft>
                <a:spcPct val="0"/>
              </a:spcAft>
              <a:defRPr sz="1400" b="1">
                <a:solidFill>
                  <a:schemeClr val="bg1"/>
                </a:solidFill>
                <a:latin typeface="Arial" charset="0"/>
                <a:ea typeface="ＭＳ Ｐゴシック" charset="-128"/>
              </a:defRPr>
            </a:lvl8pPr>
            <a:lvl9pPr marL="1828800" eaLnBrk="0" fontAlgn="base" hangingPunct="0">
              <a:spcBef>
                <a:spcPct val="0"/>
              </a:spcBef>
              <a:spcAft>
                <a:spcPct val="0"/>
              </a:spcAft>
              <a:defRPr sz="1400" b="1">
                <a:solidFill>
                  <a:schemeClr val="bg1"/>
                </a:solidFill>
                <a:latin typeface="Arial" charset="0"/>
                <a:ea typeface="ＭＳ Ｐゴシック" charset="-128"/>
              </a:defRPr>
            </a:lvl9pPr>
          </a:lstStyle>
          <a:p>
            <a:pPr algn="ctr"/>
            <a:r>
              <a:rPr lang="el-GR" altLang="el-GR" sz="1100" b="0" dirty="0" smtClean="0">
                <a:solidFill>
                  <a:schemeClr val="tx1"/>
                </a:solidFill>
              </a:rPr>
              <a:t> Η Δράση στοχεύει </a:t>
            </a:r>
            <a:r>
              <a:rPr lang="el-GR" altLang="el-GR" sz="1100" b="0" dirty="0">
                <a:solidFill>
                  <a:schemeClr val="tx1"/>
                </a:solidFill>
              </a:rPr>
              <a:t>στην ενίσχυση </a:t>
            </a:r>
            <a:endParaRPr lang="el-GR" altLang="el-GR" sz="1100" b="0" dirty="0" smtClean="0">
              <a:solidFill>
                <a:schemeClr val="tx1"/>
              </a:solidFill>
            </a:endParaRPr>
          </a:p>
          <a:p>
            <a:pPr algn="ctr"/>
            <a:r>
              <a:rPr lang="el-GR" altLang="el-GR" sz="1100" b="0" dirty="0" smtClean="0">
                <a:solidFill>
                  <a:schemeClr val="tx1"/>
                </a:solidFill>
              </a:rPr>
              <a:t>της</a:t>
            </a:r>
            <a:r>
              <a:rPr lang="el-GR" altLang="el-GR" sz="1100" dirty="0" smtClean="0">
                <a:solidFill>
                  <a:schemeClr val="tx1"/>
                </a:solidFill>
              </a:rPr>
              <a:t>  βιωσιμότητας </a:t>
            </a:r>
            <a:r>
              <a:rPr lang="el-GR" altLang="el-GR" sz="1100" b="0" dirty="0" smtClean="0">
                <a:solidFill>
                  <a:schemeClr val="tx1"/>
                </a:solidFill>
              </a:rPr>
              <a:t>της</a:t>
            </a:r>
            <a:r>
              <a:rPr lang="el-GR" altLang="el-GR" sz="1100" dirty="0" smtClean="0">
                <a:solidFill>
                  <a:schemeClr val="tx1"/>
                </a:solidFill>
              </a:rPr>
              <a:t> </a:t>
            </a:r>
          </a:p>
          <a:p>
            <a:pPr algn="ctr"/>
            <a:r>
              <a:rPr lang="el-GR" altLang="el-GR" sz="1100" dirty="0">
                <a:solidFill>
                  <a:schemeClr val="tx1"/>
                </a:solidFill>
              </a:rPr>
              <a:t>α</a:t>
            </a:r>
            <a:r>
              <a:rPr lang="el-GR" altLang="el-GR" sz="1100" dirty="0" smtClean="0">
                <a:solidFill>
                  <a:schemeClr val="tx1"/>
                </a:solidFill>
              </a:rPr>
              <a:t>νταγωνιστικότητας </a:t>
            </a:r>
            <a:r>
              <a:rPr lang="el-GR" altLang="el-GR" sz="1100" b="0" dirty="0" smtClean="0">
                <a:solidFill>
                  <a:schemeClr val="tx1"/>
                </a:solidFill>
              </a:rPr>
              <a:t>και της </a:t>
            </a:r>
            <a:endParaRPr lang="el-GR" altLang="el-GR" sz="1100" b="0" dirty="0">
              <a:solidFill>
                <a:schemeClr val="tx1"/>
              </a:solidFill>
            </a:endParaRPr>
          </a:p>
          <a:p>
            <a:pPr algn="ctr"/>
            <a:r>
              <a:rPr lang="el-GR" altLang="el-GR" sz="1100" dirty="0" smtClean="0">
                <a:solidFill>
                  <a:schemeClr val="tx1"/>
                </a:solidFill>
              </a:rPr>
              <a:t> εξωστρέφειας των μικρομεσαίων</a:t>
            </a:r>
          </a:p>
          <a:p>
            <a:pPr algn="ctr"/>
            <a:r>
              <a:rPr lang="el-GR" altLang="el-GR" sz="1100" dirty="0">
                <a:solidFill>
                  <a:schemeClr val="tx1"/>
                </a:solidFill>
              </a:rPr>
              <a:t>ε</a:t>
            </a:r>
            <a:r>
              <a:rPr lang="el-GR" altLang="el-GR" sz="1100" dirty="0" smtClean="0">
                <a:solidFill>
                  <a:schemeClr val="tx1"/>
                </a:solidFill>
              </a:rPr>
              <a:t>πιχειρήσεων</a:t>
            </a:r>
            <a:r>
              <a:rPr lang="el-GR" altLang="el-GR" sz="1100" b="0" dirty="0" smtClean="0">
                <a:solidFill>
                  <a:schemeClr val="tx1"/>
                </a:solidFill>
              </a:rPr>
              <a:t> μέσω της υλοποίησης</a:t>
            </a:r>
          </a:p>
          <a:p>
            <a:pPr algn="ctr"/>
            <a:r>
              <a:rPr lang="el-GR" altLang="el-GR" sz="1100" b="0" dirty="0">
                <a:solidFill>
                  <a:schemeClr val="tx1"/>
                </a:solidFill>
              </a:rPr>
              <a:t>ε</a:t>
            </a:r>
            <a:r>
              <a:rPr lang="el-GR" altLang="el-GR" sz="1100" b="0" dirty="0" smtClean="0">
                <a:solidFill>
                  <a:schemeClr val="tx1"/>
                </a:solidFill>
              </a:rPr>
              <a:t>πενδυτικών σχεδίων υψηλής</a:t>
            </a:r>
          </a:p>
          <a:p>
            <a:pPr algn="ctr"/>
            <a:r>
              <a:rPr lang="el-GR" altLang="el-GR" sz="1100" dirty="0">
                <a:solidFill>
                  <a:schemeClr val="tx1"/>
                </a:solidFill>
              </a:rPr>
              <a:t>π</a:t>
            </a:r>
            <a:r>
              <a:rPr lang="el-GR" altLang="el-GR" sz="1100" dirty="0" smtClean="0">
                <a:solidFill>
                  <a:schemeClr val="tx1"/>
                </a:solidFill>
              </a:rPr>
              <a:t>ροστιθέμενης αξίας </a:t>
            </a:r>
            <a:r>
              <a:rPr lang="el-GR" altLang="el-GR" sz="1100" b="0" dirty="0" smtClean="0">
                <a:solidFill>
                  <a:schemeClr val="tx1"/>
                </a:solidFill>
              </a:rPr>
              <a:t>με έμφαση </a:t>
            </a:r>
          </a:p>
          <a:p>
            <a:pPr algn="ctr"/>
            <a:r>
              <a:rPr lang="el-GR" altLang="el-GR" sz="1100" b="0" dirty="0">
                <a:solidFill>
                  <a:schemeClr val="tx1"/>
                </a:solidFill>
              </a:rPr>
              <a:t>σ</a:t>
            </a:r>
            <a:r>
              <a:rPr lang="el-GR" altLang="el-GR" sz="1100" b="0" dirty="0" smtClean="0">
                <a:solidFill>
                  <a:schemeClr val="tx1"/>
                </a:solidFill>
              </a:rPr>
              <a:t>την </a:t>
            </a:r>
            <a:r>
              <a:rPr lang="el-GR" altLang="el-GR" sz="1100" dirty="0" smtClean="0">
                <a:solidFill>
                  <a:schemeClr val="tx1"/>
                </a:solidFill>
              </a:rPr>
              <a:t>καινοτομία</a:t>
            </a:r>
            <a:endParaRPr lang="en-US" altLang="el-GR" sz="1100" dirty="0">
              <a:solidFill>
                <a:schemeClr val="tx1"/>
              </a:solidFill>
            </a:endParaRPr>
          </a:p>
        </p:txBody>
      </p:sp>
      <p:sp>
        <p:nvSpPr>
          <p:cNvPr id="22" name="Oval 163"/>
          <p:cNvSpPr>
            <a:spLocks noChangeArrowheads="1"/>
          </p:cNvSpPr>
          <p:nvPr/>
        </p:nvSpPr>
        <p:spPr bwMode="auto">
          <a:xfrm>
            <a:off x="6622907" y="1585313"/>
            <a:ext cx="2446324" cy="2408022"/>
          </a:xfrm>
          <a:prstGeom prst="ellipse">
            <a:avLst/>
          </a:pr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rmAutofit/>
          </a:bodyPr>
          <a:lstStyle>
            <a:lvl1pPr>
              <a:defRPr sz="1400" b="1">
                <a:solidFill>
                  <a:schemeClr val="bg1"/>
                </a:solidFill>
                <a:latin typeface="Arial" charset="0"/>
                <a:ea typeface="ＭＳ Ｐゴシック" charset="-128"/>
              </a:defRPr>
            </a:lvl1pPr>
            <a:lvl2pPr marL="37931725" indent="-37474525">
              <a:defRPr sz="1400" b="1">
                <a:solidFill>
                  <a:schemeClr val="bg1"/>
                </a:solidFill>
                <a:latin typeface="Arial" charset="0"/>
                <a:ea typeface="ＭＳ Ｐゴシック" charset="-128"/>
              </a:defRPr>
            </a:lvl2pPr>
            <a:lvl3pPr>
              <a:defRPr sz="1400" b="1">
                <a:solidFill>
                  <a:schemeClr val="bg1"/>
                </a:solidFill>
                <a:latin typeface="Arial" charset="0"/>
                <a:ea typeface="ＭＳ Ｐゴシック" charset="-128"/>
              </a:defRPr>
            </a:lvl3pPr>
            <a:lvl4pPr>
              <a:defRPr sz="1400" b="1">
                <a:solidFill>
                  <a:schemeClr val="bg1"/>
                </a:solidFill>
                <a:latin typeface="Arial" charset="0"/>
                <a:ea typeface="ＭＳ Ｐゴシック" charset="-128"/>
              </a:defRPr>
            </a:lvl4pPr>
            <a:lvl5pPr>
              <a:defRPr sz="1400" b="1">
                <a:solidFill>
                  <a:schemeClr val="bg1"/>
                </a:solidFill>
                <a:latin typeface="Arial" charset="0"/>
                <a:ea typeface="ＭＳ Ｐゴシック" charset="-128"/>
              </a:defRPr>
            </a:lvl5pPr>
            <a:lvl6pPr marL="457200" eaLnBrk="0" fontAlgn="base" hangingPunct="0">
              <a:spcBef>
                <a:spcPct val="0"/>
              </a:spcBef>
              <a:spcAft>
                <a:spcPct val="0"/>
              </a:spcAft>
              <a:defRPr sz="1400" b="1">
                <a:solidFill>
                  <a:schemeClr val="bg1"/>
                </a:solidFill>
                <a:latin typeface="Arial" charset="0"/>
                <a:ea typeface="ＭＳ Ｐゴシック" charset="-128"/>
              </a:defRPr>
            </a:lvl6pPr>
            <a:lvl7pPr marL="914400" eaLnBrk="0" fontAlgn="base" hangingPunct="0">
              <a:spcBef>
                <a:spcPct val="0"/>
              </a:spcBef>
              <a:spcAft>
                <a:spcPct val="0"/>
              </a:spcAft>
              <a:defRPr sz="1400" b="1">
                <a:solidFill>
                  <a:schemeClr val="bg1"/>
                </a:solidFill>
                <a:latin typeface="Arial" charset="0"/>
                <a:ea typeface="ＭＳ Ｐゴシック" charset="-128"/>
              </a:defRPr>
            </a:lvl7pPr>
            <a:lvl8pPr marL="1371600" eaLnBrk="0" fontAlgn="base" hangingPunct="0">
              <a:spcBef>
                <a:spcPct val="0"/>
              </a:spcBef>
              <a:spcAft>
                <a:spcPct val="0"/>
              </a:spcAft>
              <a:defRPr sz="1400" b="1">
                <a:solidFill>
                  <a:schemeClr val="bg1"/>
                </a:solidFill>
                <a:latin typeface="Arial" charset="0"/>
                <a:ea typeface="ＭＳ Ｐゴシック" charset="-128"/>
              </a:defRPr>
            </a:lvl8pPr>
            <a:lvl9pPr marL="1828800" eaLnBrk="0" fontAlgn="base" hangingPunct="0">
              <a:spcBef>
                <a:spcPct val="0"/>
              </a:spcBef>
              <a:spcAft>
                <a:spcPct val="0"/>
              </a:spcAft>
              <a:defRPr sz="1400" b="1">
                <a:solidFill>
                  <a:schemeClr val="bg1"/>
                </a:solidFill>
                <a:latin typeface="Arial" charset="0"/>
                <a:ea typeface="ＭＳ Ｐゴシック" charset="-128"/>
              </a:defRPr>
            </a:lvl9pPr>
          </a:lstStyle>
          <a:p>
            <a:pPr algn="ctr"/>
            <a:r>
              <a:rPr lang="el-GR" altLang="el-GR" sz="1200" b="0" dirty="0" smtClean="0">
                <a:solidFill>
                  <a:schemeClr val="tx1"/>
                </a:solidFill>
              </a:rPr>
              <a:t> </a:t>
            </a:r>
          </a:p>
          <a:p>
            <a:pPr algn="ctr"/>
            <a:r>
              <a:rPr lang="el-GR" altLang="el-GR" sz="1200" b="0" dirty="0" smtClean="0">
                <a:solidFill>
                  <a:schemeClr val="tx1"/>
                </a:solidFill>
              </a:rPr>
              <a:t>Η Δημόσια Δαπάνη της Δράσης </a:t>
            </a:r>
          </a:p>
          <a:p>
            <a:pPr algn="ctr"/>
            <a:r>
              <a:rPr lang="el-GR" altLang="el-GR" sz="1200" b="0" dirty="0" smtClean="0">
                <a:solidFill>
                  <a:schemeClr val="tx1"/>
                </a:solidFill>
              </a:rPr>
              <a:t>είναι συνολικά </a:t>
            </a:r>
            <a:r>
              <a:rPr lang="el-GR" altLang="el-GR" sz="1200" dirty="0" smtClean="0">
                <a:solidFill>
                  <a:schemeClr val="tx1"/>
                </a:solidFill>
              </a:rPr>
              <a:t>130εκ. €</a:t>
            </a:r>
            <a:r>
              <a:rPr lang="el-GR" altLang="el-GR" sz="1200" b="0" dirty="0" smtClean="0">
                <a:solidFill>
                  <a:schemeClr val="tx1"/>
                </a:solidFill>
              </a:rPr>
              <a:t>, εκ των </a:t>
            </a:r>
          </a:p>
          <a:p>
            <a:pPr algn="ctr"/>
            <a:r>
              <a:rPr lang="el-GR" altLang="el-GR" sz="1200" b="0" dirty="0" smtClean="0">
                <a:solidFill>
                  <a:schemeClr val="tx1"/>
                </a:solidFill>
              </a:rPr>
              <a:t>οποίων τα </a:t>
            </a:r>
            <a:r>
              <a:rPr lang="el-GR" altLang="el-GR" sz="1200" dirty="0" smtClean="0">
                <a:solidFill>
                  <a:schemeClr val="tx1"/>
                </a:solidFill>
              </a:rPr>
              <a:t>78εκ. € </a:t>
            </a:r>
          </a:p>
          <a:p>
            <a:pPr algn="ctr"/>
            <a:r>
              <a:rPr lang="el-GR" altLang="el-GR" sz="1200" dirty="0" smtClean="0">
                <a:solidFill>
                  <a:schemeClr val="tx1"/>
                </a:solidFill>
              </a:rPr>
              <a:t>αφορούν τον Α’ κύκλο</a:t>
            </a:r>
          </a:p>
          <a:p>
            <a:pPr algn="ctr"/>
            <a:r>
              <a:rPr lang="el-GR" altLang="el-GR" sz="1200" b="0" dirty="0">
                <a:solidFill>
                  <a:schemeClr val="tx1"/>
                </a:solidFill>
              </a:rPr>
              <a:t>τ</a:t>
            </a:r>
            <a:r>
              <a:rPr lang="el-GR" altLang="el-GR" sz="1200" b="0" dirty="0" smtClean="0">
                <a:solidFill>
                  <a:schemeClr val="tx1"/>
                </a:solidFill>
              </a:rPr>
              <a:t>ης Δράσης και χρηματοδοτείται</a:t>
            </a:r>
            <a:r>
              <a:rPr lang="el-GR" altLang="el-GR" sz="1200" dirty="0" smtClean="0">
                <a:solidFill>
                  <a:schemeClr val="tx1"/>
                </a:solidFill>
              </a:rPr>
              <a:t> </a:t>
            </a:r>
          </a:p>
          <a:p>
            <a:pPr algn="ctr"/>
            <a:r>
              <a:rPr lang="el-GR" altLang="el-GR" sz="1200" b="0" dirty="0">
                <a:solidFill>
                  <a:schemeClr val="tx1"/>
                </a:solidFill>
              </a:rPr>
              <a:t>α</a:t>
            </a:r>
            <a:r>
              <a:rPr lang="el-GR" altLang="el-GR" sz="1200" b="0" dirty="0" smtClean="0">
                <a:solidFill>
                  <a:schemeClr val="tx1"/>
                </a:solidFill>
              </a:rPr>
              <a:t>πό το Ελληνικό Δημόσιο και το </a:t>
            </a:r>
          </a:p>
          <a:p>
            <a:pPr algn="ctr"/>
            <a:r>
              <a:rPr lang="el-GR" altLang="el-GR" sz="1200" b="0" dirty="0" smtClean="0">
                <a:solidFill>
                  <a:schemeClr val="tx1"/>
                </a:solidFill>
              </a:rPr>
              <a:t>ΕΚΤ στο πλαίσιο του</a:t>
            </a:r>
          </a:p>
          <a:p>
            <a:pPr algn="ctr"/>
            <a:r>
              <a:rPr lang="el-GR" altLang="el-GR" sz="1200" b="0" dirty="0" smtClean="0">
                <a:solidFill>
                  <a:schemeClr val="tx1"/>
                </a:solidFill>
              </a:rPr>
              <a:t> </a:t>
            </a:r>
            <a:r>
              <a:rPr lang="el-GR" altLang="el-GR" sz="1200" b="0" dirty="0" err="1" smtClean="0">
                <a:solidFill>
                  <a:schemeClr val="tx1"/>
                </a:solidFill>
              </a:rPr>
              <a:t>ΕΠΑνΕΚ</a:t>
            </a:r>
            <a:endParaRPr lang="en-US" altLang="el-GR" sz="1200" b="0" dirty="0">
              <a:solidFill>
                <a:schemeClr val="tx1"/>
              </a:solidFill>
            </a:endParaRPr>
          </a:p>
        </p:txBody>
      </p:sp>
      <p:sp>
        <p:nvSpPr>
          <p:cNvPr id="23" name="Oval 163"/>
          <p:cNvSpPr>
            <a:spLocks noChangeArrowheads="1"/>
          </p:cNvSpPr>
          <p:nvPr/>
        </p:nvSpPr>
        <p:spPr bwMode="auto">
          <a:xfrm>
            <a:off x="6577169" y="3994102"/>
            <a:ext cx="2467946" cy="245923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rmAutofit fontScale="92500" lnSpcReduction="10000"/>
          </a:bodyPr>
          <a:lstStyle>
            <a:lvl1pPr>
              <a:defRPr sz="1400" b="1">
                <a:solidFill>
                  <a:schemeClr val="bg1"/>
                </a:solidFill>
                <a:latin typeface="Arial" charset="0"/>
                <a:ea typeface="ＭＳ Ｐゴシック" charset="-128"/>
              </a:defRPr>
            </a:lvl1pPr>
            <a:lvl2pPr marL="37931725" indent="-37474525">
              <a:defRPr sz="1400" b="1">
                <a:solidFill>
                  <a:schemeClr val="bg1"/>
                </a:solidFill>
                <a:latin typeface="Arial" charset="0"/>
                <a:ea typeface="ＭＳ Ｐゴシック" charset="-128"/>
              </a:defRPr>
            </a:lvl2pPr>
            <a:lvl3pPr>
              <a:defRPr sz="1400" b="1">
                <a:solidFill>
                  <a:schemeClr val="bg1"/>
                </a:solidFill>
                <a:latin typeface="Arial" charset="0"/>
                <a:ea typeface="ＭＳ Ｐゴシック" charset="-128"/>
              </a:defRPr>
            </a:lvl3pPr>
            <a:lvl4pPr>
              <a:defRPr sz="1400" b="1">
                <a:solidFill>
                  <a:schemeClr val="bg1"/>
                </a:solidFill>
                <a:latin typeface="Arial" charset="0"/>
                <a:ea typeface="ＭＳ Ｐゴシック" charset="-128"/>
              </a:defRPr>
            </a:lvl4pPr>
            <a:lvl5pPr>
              <a:defRPr sz="1400" b="1">
                <a:solidFill>
                  <a:schemeClr val="bg1"/>
                </a:solidFill>
                <a:latin typeface="Arial" charset="0"/>
                <a:ea typeface="ＭＳ Ｐゴシック" charset="-128"/>
              </a:defRPr>
            </a:lvl5pPr>
            <a:lvl6pPr marL="457200" eaLnBrk="0" fontAlgn="base" hangingPunct="0">
              <a:spcBef>
                <a:spcPct val="0"/>
              </a:spcBef>
              <a:spcAft>
                <a:spcPct val="0"/>
              </a:spcAft>
              <a:defRPr sz="1400" b="1">
                <a:solidFill>
                  <a:schemeClr val="bg1"/>
                </a:solidFill>
                <a:latin typeface="Arial" charset="0"/>
                <a:ea typeface="ＭＳ Ｐゴシック" charset="-128"/>
              </a:defRPr>
            </a:lvl6pPr>
            <a:lvl7pPr marL="914400" eaLnBrk="0" fontAlgn="base" hangingPunct="0">
              <a:spcBef>
                <a:spcPct val="0"/>
              </a:spcBef>
              <a:spcAft>
                <a:spcPct val="0"/>
              </a:spcAft>
              <a:defRPr sz="1400" b="1">
                <a:solidFill>
                  <a:schemeClr val="bg1"/>
                </a:solidFill>
                <a:latin typeface="Arial" charset="0"/>
                <a:ea typeface="ＭＳ Ｐゴシック" charset="-128"/>
              </a:defRPr>
            </a:lvl7pPr>
            <a:lvl8pPr marL="1371600" eaLnBrk="0" fontAlgn="base" hangingPunct="0">
              <a:spcBef>
                <a:spcPct val="0"/>
              </a:spcBef>
              <a:spcAft>
                <a:spcPct val="0"/>
              </a:spcAft>
              <a:defRPr sz="1400" b="1">
                <a:solidFill>
                  <a:schemeClr val="bg1"/>
                </a:solidFill>
                <a:latin typeface="Arial" charset="0"/>
                <a:ea typeface="ＭＳ Ｐゴシック" charset="-128"/>
              </a:defRPr>
            </a:lvl8pPr>
            <a:lvl9pPr marL="1828800" eaLnBrk="0" fontAlgn="base" hangingPunct="0">
              <a:spcBef>
                <a:spcPct val="0"/>
              </a:spcBef>
              <a:spcAft>
                <a:spcPct val="0"/>
              </a:spcAft>
              <a:defRPr sz="1400" b="1">
                <a:solidFill>
                  <a:schemeClr val="bg1"/>
                </a:solidFill>
                <a:latin typeface="Arial" charset="0"/>
                <a:ea typeface="ＭＳ Ｐゴシック" charset="-128"/>
              </a:defRPr>
            </a:lvl9pPr>
          </a:lstStyle>
          <a:p>
            <a:pPr algn="ctr"/>
            <a:r>
              <a:rPr lang="el-GR" altLang="el-GR" sz="1200" b="0" dirty="0" smtClean="0">
                <a:solidFill>
                  <a:schemeClr val="tx1"/>
                </a:solidFill>
              </a:rPr>
              <a:t> </a:t>
            </a:r>
          </a:p>
          <a:p>
            <a:pPr algn="ctr"/>
            <a:r>
              <a:rPr lang="el-GR" altLang="el-GR" sz="1200" b="0" dirty="0" smtClean="0">
                <a:solidFill>
                  <a:schemeClr val="tx1"/>
                </a:solidFill>
              </a:rPr>
              <a:t>Η Δράση παρέχει </a:t>
            </a:r>
          </a:p>
          <a:p>
            <a:pPr algn="ctr"/>
            <a:r>
              <a:rPr lang="en-US" altLang="el-GR" sz="1200" dirty="0">
                <a:solidFill>
                  <a:schemeClr val="tx1"/>
                </a:solidFill>
              </a:rPr>
              <a:t>4</a:t>
            </a:r>
            <a:r>
              <a:rPr lang="el-GR" altLang="el-GR" sz="1200" dirty="0" smtClean="0">
                <a:solidFill>
                  <a:schemeClr val="tx1"/>
                </a:solidFill>
              </a:rPr>
              <a:t>0% χρηματοδότηση</a:t>
            </a:r>
            <a:r>
              <a:rPr lang="en-US" altLang="el-GR" sz="1200" dirty="0" smtClean="0">
                <a:solidFill>
                  <a:schemeClr val="tx1"/>
                </a:solidFill>
              </a:rPr>
              <a:t> </a:t>
            </a:r>
            <a:endParaRPr lang="el-GR" altLang="el-GR" sz="1200" dirty="0" smtClean="0">
              <a:solidFill>
                <a:schemeClr val="tx1"/>
              </a:solidFill>
            </a:endParaRPr>
          </a:p>
          <a:p>
            <a:pPr algn="ctr"/>
            <a:r>
              <a:rPr lang="en-US" altLang="el-GR" sz="1200" b="0" dirty="0" smtClean="0">
                <a:solidFill>
                  <a:schemeClr val="tx1"/>
                </a:solidFill>
              </a:rPr>
              <a:t>(</a:t>
            </a:r>
            <a:r>
              <a:rPr lang="el-GR" altLang="el-GR" sz="1200" b="0" dirty="0" smtClean="0">
                <a:solidFill>
                  <a:schemeClr val="tx1"/>
                </a:solidFill>
              </a:rPr>
              <a:t>ή 50%  σε περίπτωση πρόσληψης </a:t>
            </a:r>
          </a:p>
          <a:p>
            <a:pPr algn="ctr"/>
            <a:r>
              <a:rPr lang="el-GR" altLang="el-GR" sz="1200" b="0" dirty="0" smtClean="0">
                <a:solidFill>
                  <a:schemeClr val="tx1"/>
                </a:solidFill>
              </a:rPr>
              <a:t>νέου  προσωπικού)</a:t>
            </a:r>
          </a:p>
          <a:p>
            <a:pPr algn="ctr"/>
            <a:endParaRPr lang="el-GR" altLang="el-GR" sz="1200" b="0" dirty="0">
              <a:solidFill>
                <a:schemeClr val="tx1"/>
              </a:solidFill>
            </a:endParaRPr>
          </a:p>
          <a:p>
            <a:pPr algn="ctr"/>
            <a:r>
              <a:rPr lang="el-GR" altLang="el-GR" sz="1200" b="0" dirty="0" smtClean="0">
                <a:solidFill>
                  <a:schemeClr val="tx1"/>
                </a:solidFill>
              </a:rPr>
              <a:t>Για επιχειρηματικά σχέδια</a:t>
            </a:r>
          </a:p>
          <a:p>
            <a:pPr algn="ctr"/>
            <a:r>
              <a:rPr lang="el-GR" altLang="el-GR" sz="1200" dirty="0" smtClean="0">
                <a:solidFill>
                  <a:schemeClr val="tx1"/>
                </a:solidFill>
              </a:rPr>
              <a:t>15.000€ - </a:t>
            </a:r>
            <a:r>
              <a:rPr lang="en-US" altLang="el-GR" sz="1200" dirty="0" smtClean="0">
                <a:solidFill>
                  <a:schemeClr val="tx1"/>
                </a:solidFill>
              </a:rPr>
              <a:t>20</a:t>
            </a:r>
            <a:r>
              <a:rPr lang="el-GR" altLang="el-GR" sz="1200" dirty="0" smtClean="0">
                <a:solidFill>
                  <a:schemeClr val="tx1"/>
                </a:solidFill>
              </a:rPr>
              <a:t>0.000€</a:t>
            </a:r>
          </a:p>
          <a:p>
            <a:pPr algn="ctr"/>
            <a:endParaRPr lang="el-GR" altLang="el-GR" sz="1200" dirty="0">
              <a:solidFill>
                <a:schemeClr val="tx1"/>
              </a:solidFill>
            </a:endParaRPr>
          </a:p>
          <a:p>
            <a:pPr algn="ctr"/>
            <a:r>
              <a:rPr lang="el-GR" altLang="el-GR" sz="1200" b="0" dirty="0" smtClean="0">
                <a:solidFill>
                  <a:schemeClr val="tx1"/>
                </a:solidFill>
              </a:rPr>
              <a:t>Τα οποία θα υλοποιηθούν</a:t>
            </a:r>
          </a:p>
          <a:p>
            <a:pPr algn="ctr"/>
            <a:r>
              <a:rPr lang="el-GR" altLang="el-GR" sz="1200" b="0" dirty="0">
                <a:solidFill>
                  <a:schemeClr val="tx1"/>
                </a:solidFill>
              </a:rPr>
              <a:t>σ</a:t>
            </a:r>
            <a:r>
              <a:rPr lang="el-GR" altLang="el-GR" sz="1200" b="0" dirty="0" smtClean="0">
                <a:solidFill>
                  <a:schemeClr val="tx1"/>
                </a:solidFill>
              </a:rPr>
              <a:t>ε διάστημα </a:t>
            </a:r>
            <a:r>
              <a:rPr lang="el-GR" altLang="el-GR" sz="1200" dirty="0" smtClean="0">
                <a:solidFill>
                  <a:schemeClr val="tx1"/>
                </a:solidFill>
              </a:rPr>
              <a:t>24 μηνών</a:t>
            </a:r>
            <a:endParaRPr lang="en-US" altLang="el-GR" sz="1200" dirty="0">
              <a:solidFill>
                <a:schemeClr val="tx1"/>
              </a:solidFill>
            </a:endParaRPr>
          </a:p>
        </p:txBody>
      </p:sp>
      <p:graphicFrame>
        <p:nvGraphicFramePr>
          <p:cNvPr id="29" name="Table 28"/>
          <p:cNvGraphicFramePr>
            <a:graphicFrameLocks noGrp="1"/>
          </p:cNvGraphicFramePr>
          <p:nvPr>
            <p:extLst>
              <p:ext uri="{D42A27DB-BD31-4B8C-83A1-F6EECF244321}">
                <p14:modId xmlns:p14="http://schemas.microsoft.com/office/powerpoint/2010/main" val="1315582680"/>
              </p:ext>
            </p:extLst>
          </p:nvPr>
        </p:nvGraphicFramePr>
        <p:xfrm>
          <a:off x="1144328" y="2832077"/>
          <a:ext cx="5578444" cy="3176033"/>
        </p:xfrm>
        <a:graphic>
          <a:graphicData uri="http://schemas.openxmlformats.org/drawingml/2006/table">
            <a:tbl>
              <a:tblPr firstRow="1" bandRow="1">
                <a:tableStyleId>{5C22544A-7EE6-4342-B048-85BDC9FD1C3A}</a:tableStyleId>
              </a:tblPr>
              <a:tblGrid>
                <a:gridCol w="1780151"/>
                <a:gridCol w="1009071"/>
                <a:gridCol w="1394611"/>
                <a:gridCol w="1394611"/>
              </a:tblGrid>
              <a:tr h="536647">
                <a:tc>
                  <a:txBody>
                    <a:bodyPr/>
                    <a:lstStyle/>
                    <a:p>
                      <a:pPr algn="ctr"/>
                      <a:endParaRPr lang="en-US" sz="1100" dirty="0" smtClean="0"/>
                    </a:p>
                    <a:p>
                      <a:pPr algn="ctr"/>
                      <a:r>
                        <a:rPr lang="el-GR" sz="1100" dirty="0" smtClean="0"/>
                        <a:t>Περιφέρειες</a:t>
                      </a:r>
                      <a:endParaRPr lang="el-GR" sz="1100" dirty="0"/>
                    </a:p>
                  </a:txBody>
                  <a:tcPr/>
                </a:tc>
                <a:tc>
                  <a:txBody>
                    <a:bodyPr/>
                    <a:lstStyle/>
                    <a:p>
                      <a:pPr algn="ctr"/>
                      <a:endParaRPr lang="en-US" sz="1100" dirty="0" smtClean="0"/>
                    </a:p>
                    <a:p>
                      <a:pPr algn="ctr"/>
                      <a:r>
                        <a:rPr lang="el-GR" sz="1100" dirty="0" smtClean="0"/>
                        <a:t>Συνολικός</a:t>
                      </a:r>
                      <a:r>
                        <a:rPr lang="el-GR" sz="1100" baseline="0" dirty="0" smtClean="0"/>
                        <a:t> Π/Υ (Δ/Δ) €</a:t>
                      </a:r>
                      <a:endParaRPr lang="el-GR" sz="1100" dirty="0"/>
                    </a:p>
                  </a:txBody>
                  <a:tcPr/>
                </a:tc>
                <a:tc>
                  <a:txBody>
                    <a:bodyPr/>
                    <a:lstStyle/>
                    <a:p>
                      <a:pPr algn="ctr"/>
                      <a:r>
                        <a:rPr lang="el-GR" sz="1100" dirty="0" smtClean="0"/>
                        <a:t>Ελάχιστος</a:t>
                      </a:r>
                      <a:r>
                        <a:rPr lang="el-GR" sz="1100" baseline="0" dirty="0" smtClean="0"/>
                        <a:t> αριθμός προτάσεων που θα εγκριθούν</a:t>
                      </a:r>
                      <a:endParaRPr lang="el-G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100" dirty="0" smtClean="0"/>
                        <a:t>Μέγιστος</a:t>
                      </a:r>
                      <a:r>
                        <a:rPr lang="el-GR" sz="11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l-GR" sz="1100" baseline="0" dirty="0" smtClean="0"/>
                        <a:t>αριθμός προτάσεων που Θα εγκριθούν</a:t>
                      </a:r>
                      <a:endParaRPr lang="el-GR" sz="1100" dirty="0" smtClean="0"/>
                    </a:p>
                  </a:txBody>
                  <a:tcPr/>
                </a:tc>
              </a:tr>
              <a:tr h="617537">
                <a:tc>
                  <a:txBody>
                    <a:bodyPr/>
                    <a:lstStyle/>
                    <a:p>
                      <a:r>
                        <a:rPr lang="el-GR" sz="1100" dirty="0" smtClean="0"/>
                        <a:t>ΑΝ. Μακεδονία</a:t>
                      </a:r>
                      <a:r>
                        <a:rPr lang="el-GR" sz="1100" baseline="0" dirty="0" smtClean="0"/>
                        <a:t> – Θράκη – Κ. Μακεδονία. Ήπειρος – Θεσσαλία – Δ. Ελλάδα</a:t>
                      </a:r>
                      <a:endParaRPr lang="el-GR" sz="1100" dirty="0"/>
                    </a:p>
                  </a:txBody>
                  <a:tcPr/>
                </a:tc>
                <a:tc>
                  <a:txBody>
                    <a:bodyPr/>
                    <a:lstStyle/>
                    <a:p>
                      <a:pPr algn="r"/>
                      <a:endParaRPr lang="el-GR" sz="1100" dirty="0" smtClean="0"/>
                    </a:p>
                    <a:p>
                      <a:pPr algn="r"/>
                      <a:r>
                        <a:rPr lang="el-GR" sz="1100" dirty="0" smtClean="0"/>
                        <a:t>48.840.000</a:t>
                      </a:r>
                      <a:endParaRPr lang="el-GR" sz="1100" dirty="0"/>
                    </a:p>
                  </a:txBody>
                  <a:tcPr/>
                </a:tc>
                <a:tc>
                  <a:txBody>
                    <a:bodyPr/>
                    <a:lstStyle/>
                    <a:p>
                      <a:pPr algn="ctr"/>
                      <a:endParaRPr lang="el-GR" sz="1100" dirty="0" smtClean="0"/>
                    </a:p>
                    <a:p>
                      <a:pPr algn="ctr"/>
                      <a:r>
                        <a:rPr lang="en-US" sz="1100" dirty="0" smtClean="0"/>
                        <a:t>610</a:t>
                      </a:r>
                      <a:endParaRPr lang="el-GR" sz="1100" dirty="0"/>
                    </a:p>
                  </a:txBody>
                  <a:tcPr/>
                </a:tc>
                <a:tc>
                  <a:txBody>
                    <a:bodyPr/>
                    <a:lstStyle/>
                    <a:p>
                      <a:pPr algn="ctr"/>
                      <a:endParaRPr lang="el-GR" sz="1100" dirty="0" smtClean="0"/>
                    </a:p>
                    <a:p>
                      <a:pPr algn="ctr"/>
                      <a:r>
                        <a:rPr lang="en-US" sz="1100" dirty="0" smtClean="0"/>
                        <a:t>8</a:t>
                      </a:r>
                      <a:r>
                        <a:rPr lang="el-GR" sz="1100" dirty="0" smtClean="0"/>
                        <a:t>.</a:t>
                      </a:r>
                      <a:r>
                        <a:rPr lang="en-US" sz="1100" dirty="0" smtClean="0"/>
                        <a:t>140</a:t>
                      </a:r>
                      <a:endParaRPr lang="el-GR" sz="1100" dirty="0"/>
                    </a:p>
                  </a:txBody>
                  <a:tcPr/>
                </a:tc>
              </a:tr>
              <a:tr h="536647">
                <a:tc>
                  <a:txBody>
                    <a:bodyPr/>
                    <a:lstStyle/>
                    <a:p>
                      <a:r>
                        <a:rPr lang="el-GR" sz="1100" dirty="0" smtClean="0"/>
                        <a:t>Δ. Μακεδονία</a:t>
                      </a:r>
                      <a:r>
                        <a:rPr lang="el-GR" sz="1100" baseline="0" dirty="0" smtClean="0"/>
                        <a:t> – Ιόνιο – Πελοπόννησος – Β. Αιγαίο - Κρήτη</a:t>
                      </a:r>
                      <a:endParaRPr lang="el-GR" sz="1100" dirty="0"/>
                    </a:p>
                  </a:txBody>
                  <a:tcPr/>
                </a:tc>
                <a:tc>
                  <a:txBody>
                    <a:bodyPr/>
                    <a:lstStyle/>
                    <a:p>
                      <a:pPr algn="r"/>
                      <a:endParaRPr lang="el-GR" sz="1100" dirty="0" smtClean="0"/>
                    </a:p>
                    <a:p>
                      <a:pPr algn="r"/>
                      <a:r>
                        <a:rPr lang="el-GR" sz="1100" dirty="0" smtClean="0"/>
                        <a:t>7.200.000</a:t>
                      </a:r>
                      <a:endParaRPr lang="el-GR" sz="1100" dirty="0"/>
                    </a:p>
                  </a:txBody>
                  <a:tcPr/>
                </a:tc>
                <a:tc>
                  <a:txBody>
                    <a:bodyPr/>
                    <a:lstStyle/>
                    <a:p>
                      <a:pPr algn="ctr"/>
                      <a:endParaRPr lang="el-GR" sz="1100" dirty="0" smtClean="0"/>
                    </a:p>
                    <a:p>
                      <a:pPr algn="ctr"/>
                      <a:r>
                        <a:rPr lang="en-US" sz="1100" dirty="0" smtClean="0"/>
                        <a:t>90</a:t>
                      </a:r>
                      <a:endParaRPr lang="el-GR" sz="1100" dirty="0"/>
                    </a:p>
                  </a:txBody>
                  <a:tcPr/>
                </a:tc>
                <a:tc>
                  <a:txBody>
                    <a:bodyPr/>
                    <a:lstStyle/>
                    <a:p>
                      <a:pPr algn="ctr"/>
                      <a:endParaRPr lang="el-GR" sz="1100" dirty="0" smtClean="0"/>
                    </a:p>
                    <a:p>
                      <a:pPr algn="ctr"/>
                      <a:r>
                        <a:rPr lang="en-US" sz="1100" dirty="0" smtClean="0"/>
                        <a:t>1.200</a:t>
                      </a:r>
                      <a:endParaRPr lang="el-GR" sz="1100" dirty="0"/>
                    </a:p>
                  </a:txBody>
                  <a:tcPr/>
                </a:tc>
              </a:tr>
              <a:tr h="300534">
                <a:tc>
                  <a:txBody>
                    <a:bodyPr/>
                    <a:lstStyle/>
                    <a:p>
                      <a:r>
                        <a:rPr lang="el-GR" sz="1100" dirty="0" smtClean="0"/>
                        <a:t>Αττική</a:t>
                      </a:r>
                      <a:endParaRPr lang="el-GR" sz="1100" dirty="0"/>
                    </a:p>
                  </a:txBody>
                  <a:tcPr/>
                </a:tc>
                <a:tc>
                  <a:txBody>
                    <a:bodyPr/>
                    <a:lstStyle/>
                    <a:p>
                      <a:pPr algn="r"/>
                      <a:r>
                        <a:rPr lang="el-GR" sz="1100" dirty="0" smtClean="0"/>
                        <a:t>16.800.000</a:t>
                      </a:r>
                      <a:endParaRPr lang="el-GR" sz="1100" dirty="0"/>
                    </a:p>
                  </a:txBody>
                  <a:tcPr/>
                </a:tc>
                <a:tc>
                  <a:txBody>
                    <a:bodyPr/>
                    <a:lstStyle/>
                    <a:p>
                      <a:pPr algn="ctr"/>
                      <a:r>
                        <a:rPr lang="en-US" sz="1100" dirty="0" smtClean="0"/>
                        <a:t>210</a:t>
                      </a:r>
                      <a:endParaRPr lang="el-GR" sz="1100" dirty="0"/>
                    </a:p>
                  </a:txBody>
                  <a:tcPr/>
                </a:tc>
                <a:tc>
                  <a:txBody>
                    <a:bodyPr/>
                    <a:lstStyle/>
                    <a:p>
                      <a:pPr algn="ctr"/>
                      <a:r>
                        <a:rPr lang="en-US" sz="1100" dirty="0" smtClean="0"/>
                        <a:t>2.800</a:t>
                      </a:r>
                      <a:endParaRPr lang="el-GR" sz="1100" dirty="0"/>
                    </a:p>
                  </a:txBody>
                  <a:tcPr/>
                </a:tc>
              </a:tr>
              <a:tr h="300534">
                <a:tc>
                  <a:txBody>
                    <a:bodyPr/>
                    <a:lstStyle/>
                    <a:p>
                      <a:r>
                        <a:rPr lang="el-GR" sz="1100" dirty="0" smtClean="0"/>
                        <a:t>Στερεά</a:t>
                      </a:r>
                      <a:r>
                        <a:rPr lang="el-GR" sz="1100" baseline="0" dirty="0" smtClean="0"/>
                        <a:t> Ελλάδα</a:t>
                      </a:r>
                      <a:endParaRPr lang="el-GR" sz="1100" dirty="0"/>
                    </a:p>
                  </a:txBody>
                  <a:tcPr/>
                </a:tc>
                <a:tc>
                  <a:txBody>
                    <a:bodyPr/>
                    <a:lstStyle/>
                    <a:p>
                      <a:pPr algn="r"/>
                      <a:r>
                        <a:rPr lang="el-GR" sz="1100" dirty="0" smtClean="0"/>
                        <a:t>3.000.000</a:t>
                      </a:r>
                      <a:endParaRPr lang="el-GR" sz="1100" dirty="0"/>
                    </a:p>
                  </a:txBody>
                  <a:tcPr/>
                </a:tc>
                <a:tc>
                  <a:txBody>
                    <a:bodyPr/>
                    <a:lstStyle/>
                    <a:p>
                      <a:pPr algn="ctr"/>
                      <a:r>
                        <a:rPr lang="en-US" sz="1100" dirty="0" smtClean="0"/>
                        <a:t>38</a:t>
                      </a:r>
                      <a:endParaRPr lang="el-GR" sz="1100" dirty="0"/>
                    </a:p>
                  </a:txBody>
                  <a:tcPr/>
                </a:tc>
                <a:tc>
                  <a:txBody>
                    <a:bodyPr/>
                    <a:lstStyle/>
                    <a:p>
                      <a:pPr algn="ctr"/>
                      <a:r>
                        <a:rPr lang="en-US" sz="1100" dirty="0" smtClean="0"/>
                        <a:t>500</a:t>
                      </a:r>
                      <a:endParaRPr lang="el-GR" sz="1100" dirty="0"/>
                    </a:p>
                  </a:txBody>
                  <a:tcPr/>
                </a:tc>
              </a:tr>
              <a:tr h="300534">
                <a:tc>
                  <a:txBody>
                    <a:bodyPr/>
                    <a:lstStyle/>
                    <a:p>
                      <a:r>
                        <a:rPr lang="el-GR" sz="1100" dirty="0" smtClean="0"/>
                        <a:t>Νότιο</a:t>
                      </a:r>
                      <a:r>
                        <a:rPr lang="el-GR" sz="1100" baseline="0" dirty="0" smtClean="0"/>
                        <a:t> Αιγαίο</a:t>
                      </a:r>
                      <a:endParaRPr lang="el-GR" sz="1100" dirty="0"/>
                    </a:p>
                  </a:txBody>
                  <a:tcPr/>
                </a:tc>
                <a:tc>
                  <a:txBody>
                    <a:bodyPr/>
                    <a:lstStyle/>
                    <a:p>
                      <a:pPr algn="r"/>
                      <a:r>
                        <a:rPr lang="el-GR" sz="1100" dirty="0" smtClean="0"/>
                        <a:t>2.160.000</a:t>
                      </a:r>
                      <a:endParaRPr lang="el-GR" sz="1100" dirty="0"/>
                    </a:p>
                  </a:txBody>
                  <a:tcPr/>
                </a:tc>
                <a:tc>
                  <a:txBody>
                    <a:bodyPr/>
                    <a:lstStyle/>
                    <a:p>
                      <a:pPr algn="ctr"/>
                      <a:r>
                        <a:rPr lang="en-US" sz="1100" dirty="0" smtClean="0"/>
                        <a:t>27</a:t>
                      </a:r>
                      <a:endParaRPr lang="el-GR" sz="1100" dirty="0"/>
                    </a:p>
                  </a:txBody>
                  <a:tcPr/>
                </a:tc>
                <a:tc>
                  <a:txBody>
                    <a:bodyPr/>
                    <a:lstStyle/>
                    <a:p>
                      <a:pPr algn="ctr"/>
                      <a:r>
                        <a:rPr lang="en-US" sz="1100" dirty="0" smtClean="0"/>
                        <a:t>360</a:t>
                      </a:r>
                      <a:endParaRPr lang="el-GR" sz="1100" dirty="0"/>
                    </a:p>
                  </a:txBody>
                  <a:tcPr/>
                </a:tc>
              </a:tr>
              <a:tr h="300534">
                <a:tc>
                  <a:txBody>
                    <a:bodyPr/>
                    <a:lstStyle/>
                    <a:p>
                      <a:r>
                        <a:rPr lang="el-GR" sz="1100" b="1" dirty="0" smtClean="0"/>
                        <a:t>Σύνολο ‘Α Κύκλου</a:t>
                      </a:r>
                      <a:endParaRPr lang="el-GR" sz="1100" b="1" dirty="0"/>
                    </a:p>
                  </a:txBody>
                  <a:tcPr/>
                </a:tc>
                <a:tc>
                  <a:txBody>
                    <a:bodyPr/>
                    <a:lstStyle/>
                    <a:p>
                      <a:pPr algn="r"/>
                      <a:r>
                        <a:rPr lang="el-GR" sz="1100" b="1" smtClean="0"/>
                        <a:t>78.000.000</a:t>
                      </a:r>
                      <a:endParaRPr lang="el-GR" sz="1100" b="1" dirty="0"/>
                    </a:p>
                  </a:txBody>
                  <a:tcPr/>
                </a:tc>
                <a:tc>
                  <a:txBody>
                    <a:bodyPr/>
                    <a:lstStyle/>
                    <a:p>
                      <a:pPr algn="ctr"/>
                      <a:r>
                        <a:rPr lang="en-US" sz="1100" b="1" dirty="0" smtClean="0"/>
                        <a:t>975</a:t>
                      </a:r>
                      <a:endParaRPr lang="el-GR" sz="1100" b="1" dirty="0"/>
                    </a:p>
                  </a:txBody>
                  <a:tcPr/>
                </a:tc>
                <a:tc>
                  <a:txBody>
                    <a:bodyPr/>
                    <a:lstStyle/>
                    <a:p>
                      <a:pPr algn="ctr"/>
                      <a:r>
                        <a:rPr lang="en-US" sz="1100" b="1" dirty="0" smtClean="0"/>
                        <a:t>13</a:t>
                      </a:r>
                      <a:r>
                        <a:rPr lang="el-GR" sz="1100" b="1" dirty="0" smtClean="0"/>
                        <a:t>.</a:t>
                      </a:r>
                      <a:r>
                        <a:rPr lang="en-US" sz="1100" b="1" dirty="0" smtClean="0"/>
                        <a:t>0</a:t>
                      </a:r>
                      <a:r>
                        <a:rPr lang="el-GR" sz="1100" b="1" dirty="0" smtClean="0"/>
                        <a:t>00</a:t>
                      </a:r>
                      <a:endParaRPr lang="el-GR" sz="1100" b="1" dirty="0"/>
                    </a:p>
                  </a:txBody>
                  <a:tcPr/>
                </a:tc>
              </a:tr>
            </a:tbl>
          </a:graphicData>
        </a:graphic>
      </p:graphicFrame>
      <p:sp>
        <p:nvSpPr>
          <p:cNvPr id="30" name="TextBox 29"/>
          <p:cNvSpPr txBox="1"/>
          <p:nvPr/>
        </p:nvSpPr>
        <p:spPr>
          <a:xfrm>
            <a:off x="1133328" y="6090160"/>
            <a:ext cx="5576566" cy="363176"/>
          </a:xfrm>
          <a:prstGeom prst="rect">
            <a:avLst/>
          </a:prstGeom>
          <a:solidFill>
            <a:schemeClr val="accent2">
              <a:lumMod val="90000"/>
            </a:schemeClr>
          </a:solidFill>
        </p:spPr>
        <p:txBody>
          <a:bodyPr wrap="square" rtlCol="0">
            <a:spAutoFit/>
          </a:bodyPr>
          <a:lstStyle/>
          <a:p>
            <a:r>
              <a:rPr lang="el-GR" sz="1100" i="1" dirty="0" smtClean="0"/>
              <a:t>90% του προϋπολογισμού αφορά στις υφιστάμενες επιχειρήσεις και 10% στις νέες επιχειρήσεις </a:t>
            </a:r>
            <a:endParaRPr lang="el-GR" sz="1100" i="1" dirty="0"/>
          </a:p>
        </p:txBody>
      </p:sp>
      <p:pic>
        <p:nvPicPr>
          <p:cNvPr id="31" name="Picture 2" descr="C:\Users\spall\AppData\Local\Microsoft\Windows\Temporary Internet Files\Content.IE5\AQRRX0G7\Small-Business-epixeirei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7829" y="1282193"/>
            <a:ext cx="2070070" cy="146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26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3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115888"/>
            <a:ext cx="7126188" cy="1169551"/>
          </a:xfrm>
          <a:prstGeom prst="rect">
            <a:avLst/>
          </a:prstGeom>
        </p:spPr>
        <p:txBody>
          <a:bodyPr wrap="square">
            <a:spAutoFit/>
          </a:bodyPr>
          <a:lstStyle/>
          <a:p>
            <a:pPr algn="l">
              <a:defRPr/>
            </a:pPr>
            <a:r>
              <a:rPr lang="el-GR" kern="0" dirty="0">
                <a:solidFill>
                  <a:srgbClr val="000000"/>
                </a:solidFill>
              </a:rPr>
              <a:t>Είδη χρηματοδότησης</a:t>
            </a:r>
            <a:br>
              <a:rPr lang="el-GR" kern="0" dirty="0">
                <a:solidFill>
                  <a:srgbClr val="000000"/>
                </a:solidFill>
              </a:rPr>
            </a:br>
            <a:r>
              <a:rPr lang="en-US" b="0" kern="0" dirty="0">
                <a:solidFill>
                  <a:srgbClr val="000000"/>
                </a:solidFill>
              </a:rPr>
              <a:t>7</a:t>
            </a:r>
            <a:r>
              <a:rPr lang="el-GR" b="0" kern="0" dirty="0" smtClean="0">
                <a:solidFill>
                  <a:srgbClr val="000000"/>
                </a:solidFill>
              </a:rPr>
              <a:t>. </a:t>
            </a:r>
            <a:r>
              <a:rPr lang="el-GR" b="0" kern="0" dirty="0">
                <a:solidFill>
                  <a:srgbClr val="000000"/>
                </a:solidFill>
              </a:rPr>
              <a:t>Επιχορήγηση</a:t>
            </a:r>
            <a:br>
              <a:rPr lang="el-GR" b="0" kern="0" dirty="0">
                <a:solidFill>
                  <a:srgbClr val="000000"/>
                </a:solidFill>
              </a:rPr>
            </a:br>
            <a:r>
              <a:rPr lang="en-US" b="0" kern="0" dirty="0">
                <a:solidFill>
                  <a:srgbClr val="000000"/>
                </a:solidFill>
              </a:rPr>
              <a:t>ii. </a:t>
            </a:r>
            <a:r>
              <a:rPr lang="el-GR" b="0" kern="0" dirty="0">
                <a:solidFill>
                  <a:srgbClr val="000000"/>
                </a:solidFill>
              </a:rPr>
              <a:t>Ενεργές δράσεις επιχορήγησης – </a:t>
            </a:r>
            <a:r>
              <a:rPr lang="el-GR" b="0" kern="0" dirty="0" smtClean="0">
                <a:solidFill>
                  <a:srgbClr val="000000"/>
                </a:solidFill>
              </a:rPr>
              <a:t>Δράσεις </a:t>
            </a:r>
            <a:r>
              <a:rPr lang="el-GR" b="0" kern="0" dirty="0" err="1" smtClean="0">
                <a:solidFill>
                  <a:srgbClr val="000000"/>
                </a:solidFill>
              </a:rPr>
              <a:t>ΕΠΑνΕΚ</a:t>
            </a:r>
            <a:r>
              <a:rPr lang="el-GR" b="0" kern="0" dirty="0" smtClean="0">
                <a:solidFill>
                  <a:srgbClr val="000000"/>
                </a:solidFill>
              </a:rPr>
              <a:t> για επιχειρήσεις που δημοσιεύθηκαν στις αρχές του 2016 (1</a:t>
            </a:r>
            <a:r>
              <a:rPr lang="el-GR" b="0" kern="0" baseline="30000" dirty="0" smtClean="0">
                <a:solidFill>
                  <a:srgbClr val="000000"/>
                </a:solidFill>
              </a:rPr>
              <a:t>ος</a:t>
            </a:r>
            <a:r>
              <a:rPr lang="el-GR" b="0" kern="0" dirty="0" smtClean="0">
                <a:solidFill>
                  <a:srgbClr val="000000"/>
                </a:solidFill>
              </a:rPr>
              <a:t> κύκλος) και αναμένεται να αναδημοσιευθούν (2</a:t>
            </a:r>
            <a:r>
              <a:rPr lang="el-GR" b="0" kern="0" baseline="30000" dirty="0" smtClean="0">
                <a:solidFill>
                  <a:srgbClr val="000000"/>
                </a:solidFill>
              </a:rPr>
              <a:t>ος</a:t>
            </a:r>
            <a:r>
              <a:rPr lang="el-GR" b="0" kern="0" dirty="0" smtClean="0">
                <a:solidFill>
                  <a:srgbClr val="000000"/>
                </a:solidFill>
              </a:rPr>
              <a:t> κύκλος)</a:t>
            </a:r>
            <a:endParaRPr lang="el-GR" kern="0" dirty="0"/>
          </a:p>
        </p:txBody>
      </p:sp>
      <p:sp>
        <p:nvSpPr>
          <p:cNvPr id="14" name="Rounded Rectangle 13"/>
          <p:cNvSpPr/>
          <p:nvPr/>
        </p:nvSpPr>
        <p:spPr>
          <a:xfrm>
            <a:off x="1439597" y="909641"/>
            <a:ext cx="3194462" cy="1650670"/>
          </a:xfrm>
          <a:prstGeom prst="roundRect">
            <a:avLst/>
          </a:prstGeom>
        </p:spPr>
        <p:txBody>
          <a:bodyPr wrap="square" rtlCol="0" anchor="ctr">
            <a:spAutoFit/>
          </a:bodyPr>
          <a:lstStyle/>
          <a:p>
            <a:pPr algn="ctr"/>
            <a:endParaRPr lang="el-GR" sz="1400" b="1" i="1" dirty="0" smtClean="0"/>
          </a:p>
        </p:txBody>
      </p:sp>
      <p:sp>
        <p:nvSpPr>
          <p:cNvPr id="19" name="Slide Number Placeholder 4"/>
          <p:cNvSpPr txBox="1">
            <a:spLocks/>
          </p:cNvSpPr>
          <p:nvPr/>
        </p:nvSpPr>
        <p:spPr>
          <a:xfrm>
            <a:off x="9087390" y="6524625"/>
            <a:ext cx="390393" cy="217488"/>
          </a:xfrm>
          <a:prstGeom prst="rect">
            <a:avLst/>
          </a:prstGeom>
        </p:spPr>
        <p:txBody>
          <a:bodyPr/>
          <a:lstStyle>
            <a:defPPr>
              <a:defRPr lang="en-GB"/>
            </a:defPPr>
            <a:lvl1pPr algn="ctr"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ctr"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ctr"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ctr"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ctr"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defRPr/>
            </a:pPr>
            <a:fld id="{851CD87B-B2F3-4F87-A24E-D71038A7E85E}" type="slidenum">
              <a:rPr lang="el-GR" smtClean="0"/>
              <a:pPr>
                <a:defRPr/>
              </a:pPr>
              <a:t>48</a:t>
            </a:fld>
            <a:endParaRPr lang="el-GR"/>
          </a:p>
        </p:txBody>
      </p:sp>
      <p:sp>
        <p:nvSpPr>
          <p:cNvPr id="49" name="Rectangle 48"/>
          <p:cNvSpPr/>
          <p:nvPr/>
        </p:nvSpPr>
        <p:spPr>
          <a:xfrm>
            <a:off x="3457952" y="1285439"/>
            <a:ext cx="5982262" cy="5167897"/>
          </a:xfrm>
          <a:prstGeom prst="rect">
            <a:avLst/>
          </a:prstGeom>
          <a:solidFill>
            <a:srgbClr val="FFFFFF">
              <a:lumMod val="75000"/>
            </a:srgbClr>
          </a:solidFill>
        </p:spPr>
        <p:txBody>
          <a:bodyPr wrap="square" rtlCol="0" anchor="t" anchorCtr="0">
            <a:normAutofit/>
          </a:bodyPr>
          <a:lstStyle/>
          <a:p>
            <a:pPr marL="0" marR="0" lvl="0" indent="0" defTabSz="914400" eaLnBrk="1" fontAlgn="auto" latinLnBrk="0" hangingPunct="1">
              <a:lnSpc>
                <a:spcPct val="80000"/>
              </a:lnSpc>
              <a:spcBef>
                <a:spcPct val="20000"/>
              </a:spcBef>
              <a:spcAft>
                <a:spcPts val="0"/>
              </a:spcAft>
              <a:buClrTx/>
              <a:buSzTx/>
              <a:buFontTx/>
              <a:buNone/>
              <a:tabLst/>
              <a:defRPr/>
            </a:pPr>
            <a:r>
              <a:rPr kumimoji="0" lang="el-GR" sz="1200" b="0" i="1" u="none" strike="noStrike" kern="0" cap="none" spc="0" normalizeH="0" baseline="0" noProof="0" dirty="0" smtClean="0">
                <a:ln>
                  <a:noFill/>
                </a:ln>
                <a:solidFill>
                  <a:srgbClr val="080808"/>
                </a:solidFill>
                <a:effectLst/>
                <a:uLnTx/>
                <a:uFillTx/>
                <a:ea typeface="+mn-ea"/>
              </a:rPr>
              <a:t>Συνολική παρουσίαση και για τις τέσσερις Δράσεις</a:t>
            </a:r>
          </a:p>
        </p:txBody>
      </p:sp>
      <p:sp>
        <p:nvSpPr>
          <p:cNvPr id="50" name="Rectangle 49"/>
          <p:cNvSpPr/>
          <p:nvPr/>
        </p:nvSpPr>
        <p:spPr>
          <a:xfrm>
            <a:off x="549446" y="1285439"/>
            <a:ext cx="2756082" cy="5167897"/>
          </a:xfrm>
          <a:prstGeom prst="rect">
            <a:avLst/>
          </a:prstGeom>
          <a:solidFill>
            <a:srgbClr val="FFFFFF">
              <a:lumMod val="75000"/>
            </a:srgbClr>
          </a:solidFill>
        </p:spPr>
        <p:txBody>
          <a:bodyPr wrap="square" rtlCol="0" anchor="t" anchorCtr="0">
            <a:normAutofit/>
          </a:bodyPr>
          <a:lstStyle/>
          <a:p>
            <a:pPr marL="0" marR="0" lvl="0" indent="0" defTabSz="914400" eaLnBrk="1" fontAlgn="auto" latinLnBrk="0" hangingPunct="1">
              <a:lnSpc>
                <a:spcPct val="80000"/>
              </a:lnSpc>
              <a:spcBef>
                <a:spcPct val="20000"/>
              </a:spcBef>
              <a:spcAft>
                <a:spcPts val="0"/>
              </a:spcAft>
              <a:buClrTx/>
              <a:buSzTx/>
              <a:buFontTx/>
              <a:buNone/>
              <a:tabLst/>
              <a:defRPr/>
            </a:pPr>
            <a:r>
              <a:rPr kumimoji="0" lang="el-GR" sz="1200" b="0" i="1" u="none" strike="noStrike" kern="0" cap="none" spc="0" normalizeH="0" baseline="0" noProof="0" dirty="0" smtClean="0">
                <a:ln>
                  <a:noFill/>
                </a:ln>
                <a:solidFill>
                  <a:srgbClr val="080808"/>
                </a:solidFill>
                <a:effectLst/>
                <a:uLnTx/>
                <a:uFillTx/>
                <a:ea typeface="+mn-ea"/>
              </a:rPr>
              <a:t>Διακριτή Παρουσίαση για κάθε μία εκ των τεσσάρων Δράσεων</a:t>
            </a:r>
          </a:p>
        </p:txBody>
      </p:sp>
      <p:sp>
        <p:nvSpPr>
          <p:cNvPr id="51" name="Rounded Rectangle 50"/>
          <p:cNvSpPr/>
          <p:nvPr/>
        </p:nvSpPr>
        <p:spPr>
          <a:xfrm>
            <a:off x="1034431" y="1971782"/>
            <a:ext cx="2775373" cy="1620034"/>
          </a:xfrm>
          <a:prstGeom prst="roundRect">
            <a:avLst/>
          </a:prstGeom>
        </p:spPr>
        <p:txBody>
          <a:bodyPr wrap="square" rtlCol="0" anchor="ctr">
            <a:spAutoFit/>
          </a:bodyP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l-GR" sz="1800" b="0" i="1" u="none" strike="noStrike" kern="0" cap="none" spc="0" normalizeH="0" baseline="0" noProof="0" dirty="0" smtClean="0">
              <a:ln>
                <a:noFill/>
              </a:ln>
              <a:solidFill>
                <a:srgbClr val="080808"/>
              </a:solidFill>
              <a:effectLst/>
              <a:uLnTx/>
              <a:uFillTx/>
              <a:ea typeface="+mn-ea"/>
            </a:endParaRPr>
          </a:p>
        </p:txBody>
      </p:sp>
      <p:grpSp>
        <p:nvGrpSpPr>
          <p:cNvPr id="52" name="Group 51"/>
          <p:cNvGrpSpPr/>
          <p:nvPr/>
        </p:nvGrpSpPr>
        <p:grpSpPr>
          <a:xfrm>
            <a:off x="837126" y="1620310"/>
            <a:ext cx="2240924" cy="4700816"/>
            <a:chOff x="576013" y="1092469"/>
            <a:chExt cx="2579310" cy="4789714"/>
          </a:xfrm>
        </p:grpSpPr>
        <p:cxnSp>
          <p:nvCxnSpPr>
            <p:cNvPr id="53" name="Straight Connector 52"/>
            <p:cNvCxnSpPr>
              <a:stCxn id="54" idx="4"/>
              <a:endCxn id="57" idx="0"/>
            </p:cNvCxnSpPr>
            <p:nvPr/>
          </p:nvCxnSpPr>
          <p:spPr bwMode="auto">
            <a:xfrm>
              <a:off x="1865668" y="2509444"/>
              <a:ext cx="1" cy="2406903"/>
            </a:xfrm>
            <a:prstGeom prst="line">
              <a:avLst/>
            </a:prstGeom>
            <a:noFill/>
            <a:ln w="25400" cap="flat" cmpd="sng" algn="ctr">
              <a:solidFill>
                <a:srgbClr val="990000"/>
              </a:solidFill>
              <a:prstDash val="solid"/>
              <a:round/>
              <a:headEnd type="none" w="med" len="med"/>
              <a:tailEnd type="none" w="med" len="med"/>
            </a:ln>
            <a:effectLst/>
          </p:spPr>
        </p:cxnSp>
        <p:sp>
          <p:nvSpPr>
            <p:cNvPr id="54" name="Oval 53"/>
            <p:cNvSpPr/>
            <p:nvPr/>
          </p:nvSpPr>
          <p:spPr>
            <a:xfrm>
              <a:off x="576013" y="1092469"/>
              <a:ext cx="2579310" cy="1416975"/>
            </a:xfrm>
            <a:prstGeom prst="ellipse">
              <a:avLst/>
            </a:prstGeom>
            <a:solidFill>
              <a:srgbClr val="E7B98A">
                <a:lumMod val="60000"/>
                <a:lumOff val="40000"/>
              </a:srgbClr>
            </a:solidFill>
          </p:spPr>
          <p:txBody>
            <a:bodyPr wrap="square" rtlCol="0" anchor="ctr">
              <a:normAutofit lnSpcReduction="10000"/>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l-GR" sz="1200" b="0" i="1" u="none" strike="noStrike" kern="0" cap="none" spc="0" normalizeH="0" baseline="0" noProof="0" dirty="0" smtClean="0">
                  <a:ln>
                    <a:noFill/>
                  </a:ln>
                  <a:solidFill>
                    <a:srgbClr val="080808"/>
                  </a:solidFill>
                  <a:effectLst/>
                  <a:uLnTx/>
                  <a:uFillTx/>
                  <a:ea typeface="+mn-ea"/>
                </a:rPr>
                <a:t>ΛΗΨΗ ΑΠΟΦΑΣΗΣ ΓΙΑ ΣΥΜΜΕΤΟΧΗ</a:t>
              </a:r>
            </a:p>
            <a:p>
              <a:pPr marL="0" marR="0" lvl="0" indent="0" defTabSz="914400" eaLnBrk="1" fontAlgn="auto" latinLnBrk="0" hangingPunct="1">
                <a:lnSpc>
                  <a:spcPct val="100000"/>
                </a:lnSpc>
                <a:spcBef>
                  <a:spcPct val="20000"/>
                </a:spcBef>
                <a:spcAft>
                  <a:spcPts val="0"/>
                </a:spcAft>
                <a:buClrTx/>
                <a:buSzTx/>
                <a:buFontTx/>
                <a:buNone/>
                <a:tabLst/>
                <a:defRPr/>
              </a:pPr>
              <a:r>
                <a:rPr kumimoji="0" lang="el-GR" sz="1200" b="0" i="1" u="none" strike="noStrike" kern="0" cap="none" spc="0" normalizeH="0" baseline="0" noProof="0" dirty="0" smtClean="0">
                  <a:ln>
                    <a:noFill/>
                  </a:ln>
                  <a:solidFill>
                    <a:srgbClr val="080808"/>
                  </a:solidFill>
                  <a:effectLst/>
                  <a:uLnTx/>
                  <a:uFillTx/>
                  <a:ea typeface="+mn-ea"/>
                </a:rPr>
                <a:t>Μπορώ να  συμμετάσχω στην  Δράση </a:t>
              </a:r>
              <a:r>
                <a:rPr kumimoji="0" lang="en-US" sz="1200" b="0" i="1" u="none" strike="noStrike" kern="0" cap="none" spc="0" normalizeH="0" baseline="0" noProof="0" dirty="0" smtClean="0">
                  <a:ln>
                    <a:noFill/>
                  </a:ln>
                  <a:solidFill>
                    <a:srgbClr val="080808"/>
                  </a:solidFill>
                  <a:effectLst/>
                  <a:uLnTx/>
                  <a:uFillTx/>
                  <a:ea typeface="+mn-ea"/>
                </a:rPr>
                <a:t>;</a:t>
              </a:r>
              <a:endParaRPr kumimoji="0" lang="el-GR" sz="1200" b="0" i="1" u="none" strike="noStrike" kern="0" cap="none" spc="0" normalizeH="0" baseline="0" noProof="0" dirty="0" smtClean="0">
                <a:ln>
                  <a:noFill/>
                </a:ln>
                <a:solidFill>
                  <a:srgbClr val="080808"/>
                </a:solidFill>
                <a:effectLst/>
                <a:uLnTx/>
                <a:uFillTx/>
                <a:ea typeface="+mn-ea"/>
              </a:endParaRPr>
            </a:p>
          </p:txBody>
        </p:sp>
        <p:sp>
          <p:nvSpPr>
            <p:cNvPr id="55" name="Rounded Rectangle 54"/>
            <p:cNvSpPr/>
            <p:nvPr/>
          </p:nvSpPr>
          <p:spPr>
            <a:xfrm>
              <a:off x="732671" y="2641885"/>
              <a:ext cx="2265994" cy="965836"/>
            </a:xfrm>
            <a:prstGeom prst="roundRect">
              <a:avLst/>
            </a:prstGeom>
            <a:solidFill>
              <a:srgbClr val="E7B98A">
                <a:lumMod val="60000"/>
                <a:lumOff val="40000"/>
              </a:srgbClr>
            </a:solidFill>
          </p:spPr>
          <p:txBody>
            <a:bodyPr wrap="square" rtlCol="0" anchor="ctr">
              <a:norm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l-GR" sz="1100" b="0" i="1" u="none" strike="noStrike" kern="0" cap="none" spc="0" normalizeH="0" baseline="0" noProof="0" dirty="0" smtClean="0">
                  <a:ln>
                    <a:noFill/>
                  </a:ln>
                  <a:solidFill>
                    <a:srgbClr val="080808"/>
                  </a:solidFill>
                  <a:effectLst/>
                  <a:uLnTx/>
                  <a:uFillTx/>
                  <a:ea typeface="+mn-ea"/>
                </a:rPr>
                <a:t>Ποιες είναι οι προϋποθέσεις για  να μπορέσω να επιδοτηθώ από την  Δράση </a:t>
              </a:r>
              <a:r>
                <a:rPr kumimoji="0" lang="en-US" sz="1100" b="0" i="1" u="none" strike="noStrike" kern="0" cap="none" spc="0" normalizeH="0" baseline="0" noProof="0" dirty="0" smtClean="0">
                  <a:ln>
                    <a:noFill/>
                  </a:ln>
                  <a:solidFill>
                    <a:srgbClr val="080808"/>
                  </a:solidFill>
                  <a:effectLst/>
                  <a:uLnTx/>
                  <a:uFillTx/>
                  <a:ea typeface="+mn-ea"/>
                </a:rPr>
                <a:t>;</a:t>
              </a:r>
              <a:endParaRPr kumimoji="0" lang="el-GR" sz="1100" b="0" i="1" u="none" strike="noStrike" kern="0" cap="none" spc="0" normalizeH="0" baseline="0" noProof="0" dirty="0" smtClean="0">
                <a:ln>
                  <a:noFill/>
                </a:ln>
                <a:solidFill>
                  <a:srgbClr val="080808"/>
                </a:solidFill>
                <a:effectLst/>
                <a:uLnTx/>
                <a:uFillTx/>
                <a:ea typeface="+mn-ea"/>
              </a:endParaRPr>
            </a:p>
          </p:txBody>
        </p:sp>
        <p:sp>
          <p:nvSpPr>
            <p:cNvPr id="56" name="Rounded Rectangle 55"/>
            <p:cNvSpPr/>
            <p:nvPr/>
          </p:nvSpPr>
          <p:spPr>
            <a:xfrm>
              <a:off x="732671" y="3742431"/>
              <a:ext cx="2265994" cy="965836"/>
            </a:xfrm>
            <a:prstGeom prst="roundRect">
              <a:avLst/>
            </a:prstGeom>
            <a:solidFill>
              <a:srgbClr val="E7B98A">
                <a:lumMod val="60000"/>
                <a:lumOff val="40000"/>
              </a:srgbClr>
            </a:solidFill>
          </p:spPr>
          <p:txBody>
            <a:bodyPr wrap="square" rtlCol="0" anchor="ctr">
              <a:normAutofit fontScale="92500" lnSpcReduction="10000"/>
            </a:bodyPr>
            <a:lstStyle/>
            <a:p>
              <a:pPr marL="0" marR="0" lvl="0" indent="0" defTabSz="914400" eaLnBrk="1" fontAlgn="auto" latinLnBrk="0" hangingPunct="1">
                <a:lnSpc>
                  <a:spcPct val="120000"/>
                </a:lnSpc>
                <a:spcBef>
                  <a:spcPct val="20000"/>
                </a:spcBef>
                <a:spcAft>
                  <a:spcPts val="0"/>
                </a:spcAft>
                <a:buClrTx/>
                <a:buSzTx/>
                <a:buFontTx/>
                <a:buNone/>
                <a:tabLst/>
                <a:defRPr/>
              </a:pPr>
              <a:r>
                <a:rPr kumimoji="0" lang="el-GR" sz="1200" b="0" i="1" u="none" strike="noStrike" kern="0" cap="none" spc="0" normalizeH="0" baseline="0" noProof="0" dirty="0" smtClean="0">
                  <a:ln>
                    <a:noFill/>
                  </a:ln>
                  <a:solidFill>
                    <a:srgbClr val="080808"/>
                  </a:solidFill>
                  <a:effectLst/>
                  <a:uLnTx/>
                  <a:uFillTx/>
                  <a:ea typeface="+mn-ea"/>
                </a:rPr>
                <a:t>Ποιες δραστηριότητες   και  νομικές μορφές  επιχειρήσεων μπορούν να επιδοτηθούν </a:t>
              </a:r>
              <a:r>
                <a:rPr kumimoji="0" lang="en-US" sz="1200" b="0" i="1" u="none" strike="noStrike" kern="0" cap="none" spc="0" normalizeH="0" baseline="0" noProof="0" dirty="0" smtClean="0">
                  <a:ln>
                    <a:noFill/>
                  </a:ln>
                  <a:solidFill>
                    <a:srgbClr val="080808"/>
                  </a:solidFill>
                  <a:effectLst/>
                  <a:uLnTx/>
                  <a:uFillTx/>
                  <a:ea typeface="+mn-ea"/>
                </a:rPr>
                <a:t>;</a:t>
              </a:r>
              <a:endParaRPr kumimoji="0" lang="el-GR" sz="1200" b="0" i="1" u="none" strike="noStrike" kern="0" cap="none" spc="0" normalizeH="0" baseline="0" noProof="0" dirty="0" smtClean="0">
                <a:ln>
                  <a:noFill/>
                </a:ln>
                <a:solidFill>
                  <a:srgbClr val="080808"/>
                </a:solidFill>
                <a:effectLst/>
                <a:uLnTx/>
                <a:uFillTx/>
                <a:ea typeface="+mn-ea"/>
              </a:endParaRPr>
            </a:p>
          </p:txBody>
        </p:sp>
        <p:sp>
          <p:nvSpPr>
            <p:cNvPr id="57" name="Rounded Rectangle 56"/>
            <p:cNvSpPr/>
            <p:nvPr/>
          </p:nvSpPr>
          <p:spPr>
            <a:xfrm>
              <a:off x="732671" y="4916347"/>
              <a:ext cx="2265994" cy="965836"/>
            </a:xfrm>
            <a:prstGeom prst="roundRect">
              <a:avLst/>
            </a:prstGeom>
            <a:solidFill>
              <a:srgbClr val="E7B98A">
                <a:lumMod val="60000"/>
                <a:lumOff val="40000"/>
              </a:srgbClr>
            </a:solidFill>
          </p:spPr>
          <p:txBody>
            <a:bodyPr wrap="square" rtlCol="0" anchor="ctr">
              <a:norm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l-GR" sz="1100" b="0" i="1" u="none" strike="noStrike" kern="0" cap="none" spc="0" normalizeH="0" baseline="0" noProof="0" dirty="0" smtClean="0">
                  <a:ln>
                    <a:noFill/>
                  </a:ln>
                  <a:solidFill>
                    <a:srgbClr val="080808"/>
                  </a:solidFill>
                  <a:effectLst/>
                  <a:uLnTx/>
                  <a:uFillTx/>
                  <a:ea typeface="+mn-ea"/>
                </a:rPr>
                <a:t>Ποιες είναι οι δαπάνες του Επιχειρηματικού Σχεδίου</a:t>
              </a:r>
              <a:r>
                <a:rPr kumimoji="0" lang="en-US" sz="1100" b="0" i="1" u="none" strike="noStrike" kern="0" cap="none" spc="0" normalizeH="0" baseline="0" noProof="0" dirty="0" smtClean="0">
                  <a:ln>
                    <a:noFill/>
                  </a:ln>
                  <a:solidFill>
                    <a:srgbClr val="080808"/>
                  </a:solidFill>
                  <a:effectLst/>
                  <a:uLnTx/>
                  <a:uFillTx/>
                  <a:ea typeface="+mn-ea"/>
                </a:rPr>
                <a:t> </a:t>
              </a:r>
              <a:r>
                <a:rPr kumimoji="0" lang="el-GR" sz="1100" b="0" i="1" u="none" strike="noStrike" kern="0" cap="none" spc="0" normalizeH="0" baseline="0" noProof="0" dirty="0" smtClean="0">
                  <a:ln>
                    <a:noFill/>
                  </a:ln>
                  <a:solidFill>
                    <a:srgbClr val="080808"/>
                  </a:solidFill>
                  <a:effectLst/>
                  <a:uLnTx/>
                  <a:uFillTx/>
                  <a:ea typeface="+mn-ea"/>
                </a:rPr>
                <a:t>που μπορούν να επιδοτηθούν </a:t>
              </a:r>
              <a:r>
                <a:rPr kumimoji="0" lang="en-US" sz="1100" b="0" i="1" u="none" strike="noStrike" kern="0" cap="none" spc="0" normalizeH="0" baseline="0" noProof="0" dirty="0" smtClean="0">
                  <a:ln>
                    <a:noFill/>
                  </a:ln>
                  <a:solidFill>
                    <a:srgbClr val="080808"/>
                  </a:solidFill>
                  <a:effectLst/>
                  <a:uLnTx/>
                  <a:uFillTx/>
                  <a:ea typeface="+mn-ea"/>
                </a:rPr>
                <a:t>;</a:t>
              </a:r>
              <a:endParaRPr kumimoji="0" lang="el-GR" sz="1100" b="0" i="1" u="none" strike="noStrike" kern="0" cap="none" spc="0" normalizeH="0" baseline="0" noProof="0" dirty="0" smtClean="0">
                <a:ln>
                  <a:noFill/>
                </a:ln>
                <a:solidFill>
                  <a:srgbClr val="080808"/>
                </a:solidFill>
                <a:effectLst/>
                <a:uLnTx/>
                <a:uFillTx/>
                <a:ea typeface="+mn-ea"/>
              </a:endParaRPr>
            </a:p>
          </p:txBody>
        </p:sp>
      </p:grpSp>
      <p:grpSp>
        <p:nvGrpSpPr>
          <p:cNvPr id="58" name="Group 57"/>
          <p:cNvGrpSpPr/>
          <p:nvPr/>
        </p:nvGrpSpPr>
        <p:grpSpPr>
          <a:xfrm>
            <a:off x="3626814" y="1620310"/>
            <a:ext cx="2668803" cy="4761018"/>
            <a:chOff x="3301091" y="1092469"/>
            <a:chExt cx="3071800" cy="4851054"/>
          </a:xfrm>
        </p:grpSpPr>
        <p:cxnSp>
          <p:nvCxnSpPr>
            <p:cNvPr id="59" name="Straight Connector 58"/>
            <p:cNvCxnSpPr>
              <a:stCxn id="61" idx="4"/>
            </p:cNvCxnSpPr>
            <p:nvPr/>
          </p:nvCxnSpPr>
          <p:spPr bwMode="auto">
            <a:xfrm>
              <a:off x="5083236" y="2509444"/>
              <a:ext cx="0" cy="2747235"/>
            </a:xfrm>
            <a:prstGeom prst="line">
              <a:avLst/>
            </a:prstGeom>
            <a:noFill/>
            <a:ln w="25400" cap="flat" cmpd="sng" algn="ctr">
              <a:solidFill>
                <a:srgbClr val="990000"/>
              </a:solidFill>
              <a:prstDash val="solid"/>
              <a:round/>
              <a:headEnd type="none" w="med" len="med"/>
              <a:tailEnd type="none" w="med" len="med"/>
            </a:ln>
            <a:effectLst/>
          </p:spPr>
        </p:cxnSp>
        <p:sp>
          <p:nvSpPr>
            <p:cNvPr id="60" name="Right Arrow 59"/>
            <p:cNvSpPr/>
            <p:nvPr/>
          </p:nvSpPr>
          <p:spPr>
            <a:xfrm>
              <a:off x="3301091" y="1562516"/>
              <a:ext cx="347732" cy="476881"/>
            </a:xfrm>
            <a:prstGeom prst="rightArrow">
              <a:avLst/>
            </a:prstGeom>
            <a:solidFill>
              <a:srgbClr val="990000"/>
            </a:solidFill>
          </p:spPr>
          <p:txBody>
            <a:bodyPr wrap="square" rtlCol="0" anchor="ctr">
              <a:spAutoFit/>
            </a:bodyP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l-GR" sz="1200" b="0" i="1" u="none" strike="noStrike" kern="0" cap="none" spc="0" normalizeH="0" baseline="0" noProof="0" dirty="0" smtClean="0">
                <a:ln>
                  <a:noFill/>
                </a:ln>
                <a:solidFill>
                  <a:srgbClr val="080808"/>
                </a:solidFill>
                <a:effectLst/>
                <a:uLnTx/>
                <a:uFillTx/>
                <a:ea typeface="+mn-ea"/>
              </a:endParaRPr>
            </a:p>
          </p:txBody>
        </p:sp>
        <p:sp>
          <p:nvSpPr>
            <p:cNvPr id="61" name="Oval 60"/>
            <p:cNvSpPr/>
            <p:nvPr/>
          </p:nvSpPr>
          <p:spPr>
            <a:xfrm>
              <a:off x="3793581" y="1092469"/>
              <a:ext cx="2579310" cy="1416975"/>
            </a:xfrm>
            <a:prstGeom prst="ellipse">
              <a:avLst/>
            </a:prstGeom>
            <a:solidFill>
              <a:srgbClr val="E7B98A">
                <a:lumMod val="60000"/>
                <a:lumOff val="40000"/>
              </a:srgbClr>
            </a:solidFill>
          </p:spPr>
          <p:txBody>
            <a:bodyPr wrap="square" rtlCol="0" anchor="ctr">
              <a:no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l-GR" sz="1000" b="0" i="1" u="none" strike="noStrike" kern="0" cap="none" spc="0" normalizeH="0" baseline="0" noProof="0" dirty="0" smtClean="0">
                  <a:ln>
                    <a:noFill/>
                  </a:ln>
                  <a:solidFill>
                    <a:srgbClr val="080808"/>
                  </a:solidFill>
                  <a:effectLst/>
                  <a:uLnTx/>
                  <a:uFillTx/>
                  <a:ea typeface="+mn-ea"/>
                </a:rPr>
                <a:t>ΠΡΟΕΤΟΙΜΑΣΙΑ ΑΙΤΗΣΗΣ</a:t>
              </a:r>
            </a:p>
            <a:p>
              <a:pPr marL="0" marR="0" lvl="0" indent="0" defTabSz="914400" eaLnBrk="1" fontAlgn="auto" latinLnBrk="0" hangingPunct="1">
                <a:lnSpc>
                  <a:spcPct val="100000"/>
                </a:lnSpc>
                <a:spcBef>
                  <a:spcPct val="20000"/>
                </a:spcBef>
                <a:spcAft>
                  <a:spcPts val="0"/>
                </a:spcAft>
                <a:buClrTx/>
                <a:buSzTx/>
                <a:buFontTx/>
                <a:buNone/>
                <a:tabLst/>
                <a:defRPr/>
              </a:pPr>
              <a:r>
                <a:rPr kumimoji="0" lang="el-GR" sz="1000" b="0" i="1" u="none" strike="noStrike" kern="0" cap="none" spc="0" normalizeH="0" baseline="0" noProof="0" dirty="0" smtClean="0">
                  <a:ln>
                    <a:noFill/>
                  </a:ln>
                  <a:solidFill>
                    <a:srgbClr val="080808"/>
                  </a:solidFill>
                  <a:effectLst/>
                  <a:uLnTx/>
                  <a:uFillTx/>
                  <a:ea typeface="+mn-ea"/>
                </a:rPr>
                <a:t>Ποια είναι η διαδικασία υποβολής και  ο τρόπος αξιολόγησης </a:t>
              </a:r>
              <a:r>
                <a:rPr kumimoji="0" lang="en-US" sz="1000" b="0" i="1" u="none" strike="noStrike" kern="0" cap="none" spc="0" normalizeH="0" baseline="0" noProof="0" dirty="0" smtClean="0">
                  <a:ln>
                    <a:noFill/>
                  </a:ln>
                  <a:solidFill>
                    <a:srgbClr val="080808"/>
                  </a:solidFill>
                  <a:effectLst/>
                  <a:uLnTx/>
                  <a:uFillTx/>
                  <a:ea typeface="+mn-ea"/>
                </a:rPr>
                <a:t>;</a:t>
              </a:r>
              <a:endParaRPr kumimoji="0" lang="el-GR" sz="1000" b="0" i="1" u="none" strike="noStrike" kern="0" cap="none" spc="0" normalizeH="0" baseline="0" noProof="0" dirty="0" smtClean="0">
                <a:ln>
                  <a:noFill/>
                </a:ln>
                <a:solidFill>
                  <a:srgbClr val="080808"/>
                </a:solidFill>
                <a:effectLst/>
                <a:uLnTx/>
                <a:uFillTx/>
                <a:ea typeface="+mn-ea"/>
              </a:endParaRPr>
            </a:p>
          </p:txBody>
        </p:sp>
        <p:sp>
          <p:nvSpPr>
            <p:cNvPr id="62" name="Rounded Rectangle 61"/>
            <p:cNvSpPr/>
            <p:nvPr/>
          </p:nvSpPr>
          <p:spPr>
            <a:xfrm>
              <a:off x="3950239" y="2641884"/>
              <a:ext cx="2265994" cy="965836"/>
            </a:xfrm>
            <a:prstGeom prst="roundRect">
              <a:avLst/>
            </a:prstGeom>
            <a:solidFill>
              <a:srgbClr val="E7B98A">
                <a:lumMod val="60000"/>
                <a:lumOff val="40000"/>
              </a:srgbClr>
            </a:solidFill>
          </p:spPr>
          <p:txBody>
            <a:bodyPr wrap="square" rtlCol="0" anchor="ctr">
              <a:norm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l-GR" sz="1100" b="0" i="1" u="none" strike="noStrike" kern="0" cap="none" spc="0" normalizeH="0" baseline="0" noProof="0" dirty="0" smtClean="0">
                  <a:ln>
                    <a:noFill/>
                  </a:ln>
                  <a:solidFill>
                    <a:srgbClr val="080808"/>
                  </a:solidFill>
                  <a:effectLst/>
                  <a:uLnTx/>
                  <a:uFillTx/>
                  <a:ea typeface="+mn-ea"/>
                </a:rPr>
                <a:t>Μέχρι πότε μπορώ να υποβάλλω την πρόταση και  με ποιον τρόπο</a:t>
              </a:r>
              <a:r>
                <a:rPr kumimoji="0" lang="en-US" sz="1100" b="0" i="1" u="none" strike="noStrike" kern="0" cap="none" spc="0" normalizeH="0" baseline="0" noProof="0" dirty="0" smtClean="0">
                  <a:ln>
                    <a:noFill/>
                  </a:ln>
                  <a:solidFill>
                    <a:srgbClr val="080808"/>
                  </a:solidFill>
                  <a:effectLst/>
                  <a:uLnTx/>
                  <a:uFillTx/>
                  <a:ea typeface="+mn-ea"/>
                </a:rPr>
                <a:t>;</a:t>
              </a:r>
              <a:endParaRPr kumimoji="0" lang="el-GR" sz="1100" b="0" i="1" u="none" strike="noStrike" kern="0" cap="none" spc="0" normalizeH="0" baseline="0" noProof="0" dirty="0" smtClean="0">
                <a:ln>
                  <a:noFill/>
                </a:ln>
                <a:solidFill>
                  <a:srgbClr val="080808"/>
                </a:solidFill>
                <a:effectLst/>
                <a:uLnTx/>
                <a:uFillTx/>
                <a:ea typeface="+mn-ea"/>
              </a:endParaRPr>
            </a:p>
          </p:txBody>
        </p:sp>
        <p:sp>
          <p:nvSpPr>
            <p:cNvPr id="63" name="Rounded Rectangle 62"/>
            <p:cNvSpPr/>
            <p:nvPr/>
          </p:nvSpPr>
          <p:spPr>
            <a:xfrm>
              <a:off x="3950239" y="3815800"/>
              <a:ext cx="2265994" cy="965836"/>
            </a:xfrm>
            <a:prstGeom prst="roundRect">
              <a:avLst/>
            </a:prstGeom>
            <a:solidFill>
              <a:srgbClr val="E7B98A">
                <a:lumMod val="60000"/>
                <a:lumOff val="40000"/>
              </a:srgbClr>
            </a:solidFill>
          </p:spPr>
          <p:txBody>
            <a:bodyPr wrap="square" rtlCol="0" anchor="ctr">
              <a:norm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l-GR" sz="1100" b="0" i="1" u="none" strike="noStrike" kern="0" cap="none" spc="0" normalizeH="0" baseline="0" noProof="0" dirty="0" smtClean="0">
                  <a:ln>
                    <a:noFill/>
                  </a:ln>
                  <a:solidFill>
                    <a:srgbClr val="080808"/>
                  </a:solidFill>
                  <a:effectLst/>
                  <a:uLnTx/>
                  <a:uFillTx/>
                  <a:ea typeface="+mn-ea"/>
                </a:rPr>
                <a:t>Ποια είναι τα κριτήρια αξιολόγησης </a:t>
              </a:r>
              <a:r>
                <a:rPr kumimoji="0" lang="en-US" sz="1100" b="0" i="1" u="none" strike="noStrike" kern="0" cap="none" spc="0" normalizeH="0" baseline="0" noProof="0" dirty="0" smtClean="0">
                  <a:ln>
                    <a:noFill/>
                  </a:ln>
                  <a:solidFill>
                    <a:srgbClr val="080808"/>
                  </a:solidFill>
                  <a:effectLst/>
                  <a:uLnTx/>
                  <a:uFillTx/>
                  <a:ea typeface="+mn-ea"/>
                </a:rPr>
                <a:t>;</a:t>
              </a:r>
              <a:endParaRPr kumimoji="0" lang="el-GR" sz="1100" b="0" i="1" u="none" strike="noStrike" kern="0" cap="none" spc="0" normalizeH="0" baseline="0" noProof="0" dirty="0" smtClean="0">
                <a:ln>
                  <a:noFill/>
                </a:ln>
                <a:solidFill>
                  <a:srgbClr val="080808"/>
                </a:solidFill>
                <a:effectLst/>
                <a:uLnTx/>
                <a:uFillTx/>
                <a:ea typeface="+mn-ea"/>
              </a:endParaRPr>
            </a:p>
          </p:txBody>
        </p:sp>
        <p:sp>
          <p:nvSpPr>
            <p:cNvPr id="64" name="Rounded Rectangle 63"/>
            <p:cNvSpPr/>
            <p:nvPr/>
          </p:nvSpPr>
          <p:spPr>
            <a:xfrm>
              <a:off x="3950239" y="4977687"/>
              <a:ext cx="2265994" cy="965836"/>
            </a:xfrm>
            <a:prstGeom prst="roundRect">
              <a:avLst/>
            </a:prstGeom>
            <a:solidFill>
              <a:srgbClr val="E7B98A">
                <a:lumMod val="60000"/>
                <a:lumOff val="40000"/>
              </a:srgbClr>
            </a:solidFill>
          </p:spPr>
          <p:txBody>
            <a:bodyPr wrap="square" rtlCol="0" anchor="ctr">
              <a:norm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l-GR" sz="1100" b="0" i="1" u="none" strike="noStrike" kern="0" cap="none" spc="0" normalizeH="0" baseline="0" noProof="0" dirty="0" smtClean="0">
                  <a:ln>
                    <a:noFill/>
                  </a:ln>
                  <a:solidFill>
                    <a:srgbClr val="080808"/>
                  </a:solidFill>
                  <a:effectLst/>
                  <a:uLnTx/>
                  <a:uFillTx/>
                  <a:ea typeface="+mn-ea"/>
                </a:rPr>
                <a:t>Ποια είναι η διαδικασία αξιολόγησης </a:t>
              </a:r>
              <a:r>
                <a:rPr kumimoji="0" lang="en-US" sz="1100" b="0" i="1" u="none" strike="noStrike" kern="0" cap="none" spc="0" normalizeH="0" baseline="0" noProof="0" dirty="0" smtClean="0">
                  <a:ln>
                    <a:noFill/>
                  </a:ln>
                  <a:solidFill>
                    <a:srgbClr val="080808"/>
                  </a:solidFill>
                  <a:effectLst/>
                  <a:uLnTx/>
                  <a:uFillTx/>
                  <a:ea typeface="+mn-ea"/>
                </a:rPr>
                <a:t>;</a:t>
              </a:r>
              <a:endParaRPr kumimoji="0" lang="el-GR" sz="1100" b="0" i="1" u="none" strike="noStrike" kern="0" cap="none" spc="0" normalizeH="0" baseline="0" noProof="0" dirty="0" smtClean="0">
                <a:ln>
                  <a:noFill/>
                </a:ln>
                <a:solidFill>
                  <a:srgbClr val="080808"/>
                </a:solidFill>
                <a:effectLst/>
                <a:uLnTx/>
                <a:uFillTx/>
                <a:ea typeface="+mn-ea"/>
              </a:endParaRPr>
            </a:p>
          </p:txBody>
        </p:sp>
      </p:grpSp>
      <p:grpSp>
        <p:nvGrpSpPr>
          <p:cNvPr id="65" name="Group 64"/>
          <p:cNvGrpSpPr/>
          <p:nvPr/>
        </p:nvGrpSpPr>
        <p:grpSpPr>
          <a:xfrm>
            <a:off x="6546027" y="1620310"/>
            <a:ext cx="2683825" cy="4700816"/>
            <a:chOff x="6488494" y="1092469"/>
            <a:chExt cx="3089090" cy="4789714"/>
          </a:xfrm>
        </p:grpSpPr>
        <p:cxnSp>
          <p:nvCxnSpPr>
            <p:cNvPr id="66" name="Straight Connector 65"/>
            <p:cNvCxnSpPr>
              <a:stCxn id="68" idx="4"/>
              <a:endCxn id="71" idx="0"/>
            </p:cNvCxnSpPr>
            <p:nvPr/>
          </p:nvCxnSpPr>
          <p:spPr bwMode="auto">
            <a:xfrm>
              <a:off x="8287929" y="2509444"/>
              <a:ext cx="0" cy="2406903"/>
            </a:xfrm>
            <a:prstGeom prst="line">
              <a:avLst/>
            </a:prstGeom>
            <a:noFill/>
            <a:ln w="25400" cap="flat" cmpd="sng" algn="ctr">
              <a:solidFill>
                <a:srgbClr val="990000"/>
              </a:solidFill>
              <a:prstDash val="solid"/>
              <a:round/>
              <a:headEnd type="none" w="med" len="med"/>
              <a:tailEnd type="none" w="med" len="med"/>
            </a:ln>
            <a:effectLst/>
          </p:spPr>
        </p:cxnSp>
        <p:sp>
          <p:nvSpPr>
            <p:cNvPr id="67" name="Right Arrow 66"/>
            <p:cNvSpPr/>
            <p:nvPr/>
          </p:nvSpPr>
          <p:spPr>
            <a:xfrm>
              <a:off x="6488494" y="1562516"/>
              <a:ext cx="347732" cy="476881"/>
            </a:xfrm>
            <a:prstGeom prst="rightArrow">
              <a:avLst/>
            </a:prstGeom>
            <a:solidFill>
              <a:srgbClr val="990000"/>
            </a:solidFill>
          </p:spPr>
          <p:txBody>
            <a:bodyPr wrap="square" rtlCol="0" anchor="ctr">
              <a:spAutoFit/>
            </a:bodyP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l-GR" sz="1200" b="0" i="1" u="none" strike="noStrike" kern="0" cap="none" spc="0" normalizeH="0" baseline="0" noProof="0" dirty="0" smtClean="0">
                <a:ln>
                  <a:noFill/>
                </a:ln>
                <a:solidFill>
                  <a:srgbClr val="080808"/>
                </a:solidFill>
                <a:effectLst/>
                <a:uLnTx/>
                <a:uFillTx/>
                <a:ea typeface="+mn-ea"/>
              </a:endParaRPr>
            </a:p>
          </p:txBody>
        </p:sp>
        <p:sp>
          <p:nvSpPr>
            <p:cNvPr id="68" name="Oval 67"/>
            <p:cNvSpPr/>
            <p:nvPr/>
          </p:nvSpPr>
          <p:spPr>
            <a:xfrm>
              <a:off x="6998274" y="1092469"/>
              <a:ext cx="2579310" cy="1416975"/>
            </a:xfrm>
            <a:prstGeom prst="ellipse">
              <a:avLst/>
            </a:prstGeom>
            <a:solidFill>
              <a:srgbClr val="E7B98A">
                <a:lumMod val="60000"/>
                <a:lumOff val="40000"/>
              </a:srgbClr>
            </a:solidFill>
          </p:spPr>
          <p:txBody>
            <a:bodyPr wrap="square" rtlCol="0" anchor="ctr">
              <a:normAutofit fontScale="92500" lnSpcReduction="20000"/>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l-GR" sz="1200" b="0" i="1" u="none" strike="noStrike" kern="0" cap="none" spc="0" normalizeH="0" baseline="0" noProof="0" dirty="0" smtClean="0">
                  <a:ln>
                    <a:noFill/>
                  </a:ln>
                  <a:solidFill>
                    <a:srgbClr val="080808"/>
                  </a:solidFill>
                  <a:effectLst/>
                  <a:uLnTx/>
                  <a:uFillTx/>
                  <a:ea typeface="+mn-ea"/>
                </a:rPr>
                <a:t>ΥΛΟΠΟΙΗΣΗ ΕΠΙΧ. ΣΧΕΔΙΟΥ</a:t>
              </a:r>
            </a:p>
            <a:p>
              <a:pPr marL="0" marR="0" lvl="0" indent="0" defTabSz="914400" eaLnBrk="1" fontAlgn="auto" latinLnBrk="0" hangingPunct="1">
                <a:lnSpc>
                  <a:spcPct val="100000"/>
                </a:lnSpc>
                <a:spcBef>
                  <a:spcPct val="20000"/>
                </a:spcBef>
                <a:spcAft>
                  <a:spcPts val="0"/>
                </a:spcAft>
                <a:buClrTx/>
                <a:buSzTx/>
                <a:buFontTx/>
                <a:buNone/>
                <a:tabLst/>
                <a:defRPr/>
              </a:pPr>
              <a:r>
                <a:rPr kumimoji="0" lang="el-GR" sz="1200" b="0" i="1" u="none" strike="noStrike" kern="0" cap="none" spc="0" normalizeH="0" baseline="0" noProof="0" dirty="0" smtClean="0">
                  <a:ln>
                    <a:noFill/>
                  </a:ln>
                  <a:solidFill>
                    <a:srgbClr val="080808"/>
                  </a:solidFill>
                  <a:effectLst/>
                  <a:uLnTx/>
                  <a:uFillTx/>
                  <a:ea typeface="+mn-ea"/>
                </a:rPr>
                <a:t>Πως γίνεται η πιστοποίηση των δαπανών  και τι υποχρεώσεις έχω </a:t>
              </a:r>
              <a:r>
                <a:rPr kumimoji="0" lang="en-US" sz="1200" b="0" i="1" u="none" strike="noStrike" kern="0" cap="none" spc="0" normalizeH="0" baseline="0" noProof="0" dirty="0" smtClean="0">
                  <a:ln>
                    <a:noFill/>
                  </a:ln>
                  <a:solidFill>
                    <a:srgbClr val="080808"/>
                  </a:solidFill>
                  <a:effectLst/>
                  <a:uLnTx/>
                  <a:uFillTx/>
                  <a:ea typeface="+mn-ea"/>
                </a:rPr>
                <a:t>;</a:t>
              </a:r>
              <a:endParaRPr kumimoji="0" lang="el-GR" sz="1200" b="0" i="1" u="none" strike="noStrike" kern="0" cap="none" spc="0" normalizeH="0" baseline="0" noProof="0" dirty="0" smtClean="0">
                <a:ln>
                  <a:noFill/>
                </a:ln>
                <a:solidFill>
                  <a:srgbClr val="080808"/>
                </a:solidFill>
                <a:effectLst/>
                <a:uLnTx/>
                <a:uFillTx/>
                <a:ea typeface="+mn-ea"/>
              </a:endParaRPr>
            </a:p>
          </p:txBody>
        </p:sp>
        <p:sp>
          <p:nvSpPr>
            <p:cNvPr id="69" name="Rounded Rectangle 68"/>
            <p:cNvSpPr/>
            <p:nvPr/>
          </p:nvSpPr>
          <p:spPr>
            <a:xfrm>
              <a:off x="7154932" y="2641885"/>
              <a:ext cx="2265994" cy="965836"/>
            </a:xfrm>
            <a:prstGeom prst="roundRect">
              <a:avLst/>
            </a:prstGeom>
            <a:solidFill>
              <a:srgbClr val="E7B98A">
                <a:lumMod val="60000"/>
                <a:lumOff val="40000"/>
              </a:srgbClr>
            </a:solidFill>
          </p:spPr>
          <p:txBody>
            <a:bodyPr wrap="square" rtlCol="0" anchor="ctr">
              <a:norm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l-GR" sz="1100" b="0" i="1" u="none" strike="noStrike" kern="0" cap="none" spc="0" normalizeH="0" baseline="0" noProof="0" dirty="0" smtClean="0">
                  <a:ln>
                    <a:noFill/>
                  </a:ln>
                  <a:solidFill>
                    <a:srgbClr val="080808"/>
                  </a:solidFill>
                  <a:effectLst/>
                  <a:uLnTx/>
                  <a:uFillTx/>
                  <a:ea typeface="+mn-ea"/>
                </a:rPr>
                <a:t>Με ποιον τρόπο γίνεται η πιστοποίηση των δαπανών  και κάθε  πότε γίνονται οι καταβολές </a:t>
              </a:r>
              <a:r>
                <a:rPr kumimoji="0" lang="en-US" sz="1100" b="0" i="1" u="none" strike="noStrike" kern="0" cap="none" spc="0" normalizeH="0" baseline="0" noProof="0" dirty="0" smtClean="0">
                  <a:ln>
                    <a:noFill/>
                  </a:ln>
                  <a:solidFill>
                    <a:srgbClr val="080808"/>
                  </a:solidFill>
                  <a:effectLst/>
                  <a:uLnTx/>
                  <a:uFillTx/>
                  <a:ea typeface="+mn-ea"/>
                </a:rPr>
                <a:t>;</a:t>
              </a:r>
              <a:endParaRPr kumimoji="0" lang="el-GR" sz="1100" b="0" i="1" u="none" strike="noStrike" kern="0" cap="none" spc="0" normalizeH="0" baseline="0" noProof="0" dirty="0" smtClean="0">
                <a:ln>
                  <a:noFill/>
                </a:ln>
                <a:solidFill>
                  <a:srgbClr val="080808"/>
                </a:solidFill>
                <a:effectLst/>
                <a:uLnTx/>
                <a:uFillTx/>
                <a:ea typeface="+mn-ea"/>
              </a:endParaRPr>
            </a:p>
          </p:txBody>
        </p:sp>
        <p:sp>
          <p:nvSpPr>
            <p:cNvPr id="70" name="Rounded Rectangle 69"/>
            <p:cNvSpPr/>
            <p:nvPr/>
          </p:nvSpPr>
          <p:spPr>
            <a:xfrm>
              <a:off x="7154932" y="3803772"/>
              <a:ext cx="2265994" cy="965836"/>
            </a:xfrm>
            <a:prstGeom prst="roundRect">
              <a:avLst/>
            </a:prstGeom>
            <a:solidFill>
              <a:srgbClr val="E7B98A">
                <a:lumMod val="60000"/>
                <a:lumOff val="40000"/>
              </a:srgbClr>
            </a:solidFill>
          </p:spPr>
          <p:txBody>
            <a:bodyPr wrap="square" rtlCol="0" anchor="ctr">
              <a:norm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l-GR" sz="1100" b="0" i="1" u="none" strike="noStrike" kern="0" cap="none" spc="0" normalizeH="0" baseline="0" noProof="0" dirty="0" smtClean="0">
                  <a:ln>
                    <a:noFill/>
                  </a:ln>
                  <a:solidFill>
                    <a:srgbClr val="080808"/>
                  </a:solidFill>
                  <a:effectLst/>
                  <a:uLnTx/>
                  <a:uFillTx/>
                  <a:ea typeface="+mn-ea"/>
                </a:rPr>
                <a:t>Μπορώ να τροποποιήσω το επιχειρηματικό μου σχέδιο  </a:t>
              </a:r>
              <a:r>
                <a:rPr kumimoji="0" lang="en-US" sz="1100" b="0" i="1" u="none" strike="noStrike" kern="0" cap="none" spc="0" normalizeH="0" baseline="0" noProof="0" dirty="0" smtClean="0">
                  <a:ln>
                    <a:noFill/>
                  </a:ln>
                  <a:solidFill>
                    <a:srgbClr val="080808"/>
                  </a:solidFill>
                  <a:effectLst/>
                  <a:uLnTx/>
                  <a:uFillTx/>
                  <a:ea typeface="+mn-ea"/>
                </a:rPr>
                <a:t>;</a:t>
              </a:r>
              <a:endParaRPr kumimoji="0" lang="el-GR" sz="1100" b="0" i="1" u="none" strike="noStrike" kern="0" cap="none" spc="0" normalizeH="0" baseline="0" noProof="0" dirty="0" smtClean="0">
                <a:ln>
                  <a:noFill/>
                </a:ln>
                <a:solidFill>
                  <a:srgbClr val="080808"/>
                </a:solidFill>
                <a:effectLst/>
                <a:uLnTx/>
                <a:uFillTx/>
                <a:ea typeface="+mn-ea"/>
              </a:endParaRPr>
            </a:p>
          </p:txBody>
        </p:sp>
        <p:sp>
          <p:nvSpPr>
            <p:cNvPr id="71" name="Rounded Rectangle 70"/>
            <p:cNvSpPr/>
            <p:nvPr/>
          </p:nvSpPr>
          <p:spPr>
            <a:xfrm>
              <a:off x="7154932" y="4916347"/>
              <a:ext cx="2265994" cy="965836"/>
            </a:xfrm>
            <a:prstGeom prst="roundRect">
              <a:avLst/>
            </a:prstGeom>
            <a:solidFill>
              <a:srgbClr val="E7B98A">
                <a:lumMod val="60000"/>
                <a:lumOff val="40000"/>
              </a:srgbClr>
            </a:solidFill>
          </p:spPr>
          <p:txBody>
            <a:bodyPr wrap="square" rtlCol="0" anchor="ctr">
              <a:norm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l-GR" sz="1100" b="0" i="1" u="none" strike="noStrike" kern="0" cap="none" spc="0" normalizeH="0" baseline="0" noProof="0" dirty="0" smtClean="0">
                  <a:ln>
                    <a:noFill/>
                  </a:ln>
                  <a:solidFill>
                    <a:srgbClr val="080808"/>
                  </a:solidFill>
                  <a:effectLst/>
                  <a:uLnTx/>
                  <a:uFillTx/>
                  <a:ea typeface="+mn-ea"/>
                </a:rPr>
                <a:t>Ποιες είναι οι υποχρεώσεις που έχω και για πόσο διάστημα </a:t>
              </a:r>
              <a:r>
                <a:rPr kumimoji="0" lang="en-US" sz="1100" b="0" i="1" u="none" strike="noStrike" kern="0" cap="none" spc="0" normalizeH="0" baseline="0" noProof="0" dirty="0" smtClean="0">
                  <a:ln>
                    <a:noFill/>
                  </a:ln>
                  <a:solidFill>
                    <a:srgbClr val="080808"/>
                  </a:solidFill>
                  <a:effectLst/>
                  <a:uLnTx/>
                  <a:uFillTx/>
                  <a:ea typeface="+mn-ea"/>
                </a:rPr>
                <a:t>;</a:t>
              </a:r>
              <a:endParaRPr kumimoji="0" lang="el-GR" sz="1100" b="0" i="1" u="none" strike="noStrike" kern="0" cap="none" spc="0" normalizeH="0" baseline="0" noProof="0" dirty="0" smtClean="0">
                <a:ln>
                  <a:noFill/>
                </a:ln>
                <a:solidFill>
                  <a:srgbClr val="080808"/>
                </a:solidFill>
                <a:effectLst/>
                <a:uLnTx/>
                <a:uFillTx/>
                <a:ea typeface="+mn-ea"/>
              </a:endParaRPr>
            </a:p>
          </p:txBody>
        </p:sp>
      </p:grpSp>
      <p:grpSp>
        <p:nvGrpSpPr>
          <p:cNvPr id="72" name="Group 15"/>
          <p:cNvGrpSpPr>
            <a:grpSpLocks/>
          </p:cNvGrpSpPr>
          <p:nvPr/>
        </p:nvGrpSpPr>
        <p:grpSpPr bwMode="auto">
          <a:xfrm>
            <a:off x="6980238" y="227013"/>
            <a:ext cx="2678112" cy="495300"/>
            <a:chOff x="488950" y="722313"/>
            <a:chExt cx="8856538" cy="495300"/>
          </a:xfrm>
        </p:grpSpPr>
        <p:sp>
          <p:nvSpPr>
            <p:cNvPr id="73"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74"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extLst>
      <p:ext uri="{BB962C8B-B14F-4D97-AF65-F5344CB8AC3E}">
        <p14:creationId xmlns:p14="http://schemas.microsoft.com/office/powerpoint/2010/main" val="208066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0-#ppt_w/2"/>
                                          </p:val>
                                        </p:tav>
                                        <p:tav tm="100000">
                                          <p:val>
                                            <p:strVal val="#ppt_x"/>
                                          </p:val>
                                        </p:tav>
                                      </p:tavLst>
                                    </p:anim>
                                    <p:anim calcmode="lin" valueType="num">
                                      <p:cBhvr additive="base">
                                        <p:cTn id="14"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0-#ppt_w/2"/>
                                          </p:val>
                                        </p:tav>
                                        <p:tav tm="100000">
                                          <p:val>
                                            <p:strVal val="#ppt_x"/>
                                          </p:val>
                                        </p:tav>
                                      </p:tavLst>
                                    </p:anim>
                                    <p:anim calcmode="lin" valueType="num">
                                      <p:cBhvr additive="base">
                                        <p:cTn id="20"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0-#ppt_w/2"/>
                                          </p:val>
                                        </p:tav>
                                        <p:tav tm="100000">
                                          <p:val>
                                            <p:strVal val="#ppt_x"/>
                                          </p:val>
                                        </p:tav>
                                      </p:tavLst>
                                    </p:anim>
                                    <p:anim calcmode="lin" valueType="num">
                                      <p:cBhvr additive="base">
                                        <p:cTn id="26"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0-#ppt_w/2"/>
                                          </p:val>
                                        </p:tav>
                                        <p:tav tm="100000">
                                          <p:val>
                                            <p:strVal val="#ppt_x"/>
                                          </p:val>
                                        </p:tav>
                                      </p:tavLst>
                                    </p:anim>
                                    <p:anim calcmode="lin" valueType="num">
                                      <p:cBhvr additive="base">
                                        <p:cTn id="32"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115888"/>
            <a:ext cx="7126188" cy="1169551"/>
          </a:xfrm>
          <a:prstGeom prst="rect">
            <a:avLst/>
          </a:prstGeom>
        </p:spPr>
        <p:txBody>
          <a:bodyPr wrap="square">
            <a:spAutoFit/>
          </a:bodyPr>
          <a:lstStyle/>
          <a:p>
            <a:pPr algn="l">
              <a:defRPr/>
            </a:pPr>
            <a:r>
              <a:rPr lang="el-GR" kern="0" dirty="0">
                <a:solidFill>
                  <a:srgbClr val="000000"/>
                </a:solidFill>
              </a:rPr>
              <a:t>Είδη χρηματοδότησης</a:t>
            </a:r>
            <a:br>
              <a:rPr lang="el-GR" kern="0" dirty="0">
                <a:solidFill>
                  <a:srgbClr val="000000"/>
                </a:solidFill>
              </a:rPr>
            </a:br>
            <a:r>
              <a:rPr lang="en-US" b="0" kern="0" dirty="0">
                <a:solidFill>
                  <a:srgbClr val="000000"/>
                </a:solidFill>
              </a:rPr>
              <a:t>7</a:t>
            </a:r>
            <a:r>
              <a:rPr lang="el-GR" b="0" kern="0" dirty="0" smtClean="0">
                <a:solidFill>
                  <a:srgbClr val="000000"/>
                </a:solidFill>
              </a:rPr>
              <a:t>. </a:t>
            </a:r>
            <a:r>
              <a:rPr lang="el-GR" b="0" kern="0" dirty="0">
                <a:solidFill>
                  <a:srgbClr val="000000"/>
                </a:solidFill>
              </a:rPr>
              <a:t>Επιχορήγηση</a:t>
            </a:r>
            <a:br>
              <a:rPr lang="el-GR" b="0" kern="0" dirty="0">
                <a:solidFill>
                  <a:srgbClr val="000000"/>
                </a:solidFill>
              </a:rPr>
            </a:br>
            <a:r>
              <a:rPr lang="en-US" b="0" kern="0" dirty="0">
                <a:solidFill>
                  <a:srgbClr val="000000"/>
                </a:solidFill>
              </a:rPr>
              <a:t>ii. </a:t>
            </a:r>
            <a:r>
              <a:rPr lang="el-GR" b="0" kern="0" dirty="0">
                <a:solidFill>
                  <a:srgbClr val="000000"/>
                </a:solidFill>
              </a:rPr>
              <a:t>Ενεργές δράσεις επιχορήγησης – </a:t>
            </a:r>
            <a:r>
              <a:rPr lang="el-GR" b="0" kern="0" dirty="0" smtClean="0">
                <a:solidFill>
                  <a:srgbClr val="000000"/>
                </a:solidFill>
              </a:rPr>
              <a:t>Δράσεις </a:t>
            </a:r>
            <a:r>
              <a:rPr lang="el-GR" b="0" kern="0" dirty="0" err="1" smtClean="0">
                <a:solidFill>
                  <a:srgbClr val="000000"/>
                </a:solidFill>
              </a:rPr>
              <a:t>ΕΠΑνΕΚ</a:t>
            </a:r>
            <a:r>
              <a:rPr lang="el-GR" b="0" kern="0" dirty="0" smtClean="0">
                <a:solidFill>
                  <a:srgbClr val="000000"/>
                </a:solidFill>
              </a:rPr>
              <a:t> για επιχειρήσεις που δημοσιεύθηκαν στις αρχές του 2016 (1</a:t>
            </a:r>
            <a:r>
              <a:rPr lang="el-GR" b="0" kern="0" baseline="30000" dirty="0" smtClean="0">
                <a:solidFill>
                  <a:srgbClr val="000000"/>
                </a:solidFill>
              </a:rPr>
              <a:t>ος</a:t>
            </a:r>
            <a:r>
              <a:rPr lang="el-GR" b="0" kern="0" dirty="0" smtClean="0">
                <a:solidFill>
                  <a:srgbClr val="000000"/>
                </a:solidFill>
              </a:rPr>
              <a:t> κύκλος) και αναμένεται να αναδημοσιευθούν (2</a:t>
            </a:r>
            <a:r>
              <a:rPr lang="el-GR" b="0" kern="0" baseline="30000" dirty="0" smtClean="0">
                <a:solidFill>
                  <a:srgbClr val="000000"/>
                </a:solidFill>
              </a:rPr>
              <a:t>ος</a:t>
            </a:r>
            <a:r>
              <a:rPr lang="el-GR" b="0" kern="0" dirty="0" smtClean="0">
                <a:solidFill>
                  <a:srgbClr val="000000"/>
                </a:solidFill>
              </a:rPr>
              <a:t> κύκλος)</a:t>
            </a:r>
            <a:endParaRPr lang="el-GR" kern="0" dirty="0"/>
          </a:p>
        </p:txBody>
      </p:sp>
      <p:sp>
        <p:nvSpPr>
          <p:cNvPr id="14" name="Rounded Rectangle 13"/>
          <p:cNvSpPr/>
          <p:nvPr/>
        </p:nvSpPr>
        <p:spPr>
          <a:xfrm>
            <a:off x="1439597" y="909641"/>
            <a:ext cx="3194462" cy="1650670"/>
          </a:xfrm>
          <a:prstGeom prst="roundRect">
            <a:avLst/>
          </a:prstGeom>
        </p:spPr>
        <p:txBody>
          <a:bodyPr wrap="square" rtlCol="0" anchor="ctr">
            <a:spAutoFit/>
          </a:bodyPr>
          <a:lstStyle/>
          <a:p>
            <a:pPr algn="ctr"/>
            <a:endParaRPr lang="el-GR" sz="1400" b="1" i="1" dirty="0" smtClean="0"/>
          </a:p>
        </p:txBody>
      </p:sp>
      <p:sp>
        <p:nvSpPr>
          <p:cNvPr id="34" name="TextBox 33"/>
          <p:cNvSpPr txBox="1"/>
          <p:nvPr/>
        </p:nvSpPr>
        <p:spPr>
          <a:xfrm>
            <a:off x="564219" y="1771439"/>
            <a:ext cx="8219173" cy="667875"/>
          </a:xfrm>
          <a:prstGeom prst="rect">
            <a:avLst/>
          </a:prstGeom>
          <a:solidFill>
            <a:srgbClr val="E7B98A">
              <a:lumMod val="60000"/>
              <a:lumOff val="40000"/>
            </a:srgbClr>
          </a:solidFill>
        </p:spPr>
        <p:txBody>
          <a:bodyPr wrap="square" rtlCol="0">
            <a:spAutoFit/>
          </a:bodyPr>
          <a:lstStyle/>
          <a:p>
            <a:pPr marL="0" marR="0" lvl="0" indent="0" algn="just" defTabSz="914400" eaLnBrk="1" fontAlgn="auto" latinLnBrk="0" hangingPunct="1">
              <a:lnSpc>
                <a:spcPct val="100000"/>
              </a:lnSpc>
              <a:spcBef>
                <a:spcPct val="20000"/>
              </a:spcBef>
              <a:spcAft>
                <a:spcPts val="0"/>
              </a:spcAft>
              <a:buClrTx/>
              <a:buSzTx/>
              <a:buFontTx/>
              <a:buNone/>
              <a:tabLst/>
              <a:defRPr/>
            </a:pPr>
            <a:r>
              <a:rPr kumimoji="0" lang="el-GR" sz="1100" b="0" i="0" u="none" strike="noStrike" kern="0" cap="none" spc="0" normalizeH="0" baseline="0" noProof="0" dirty="0" smtClean="0">
                <a:ln>
                  <a:noFill/>
                </a:ln>
                <a:solidFill>
                  <a:srgbClr val="080808"/>
                </a:solidFill>
                <a:effectLst/>
                <a:uLnTx/>
                <a:uFillTx/>
                <a:ea typeface="+mn-ea"/>
              </a:rPr>
              <a:t>Η αξιολόγηση των αιτήσεων είναι συγκριτική και περιλαμβάνει:  </a:t>
            </a:r>
          </a:p>
          <a:p>
            <a:pPr marL="228600" marR="0" lvl="0" indent="-228600" algn="l" defTabSz="914400" eaLnBrk="1" fontAlgn="auto" latinLnBrk="0" hangingPunct="1">
              <a:lnSpc>
                <a:spcPct val="100000"/>
              </a:lnSpc>
              <a:spcBef>
                <a:spcPct val="20000"/>
              </a:spcBef>
              <a:spcAft>
                <a:spcPts val="0"/>
              </a:spcAft>
              <a:buClrTx/>
              <a:buSzTx/>
              <a:buFont typeface="+mj-lt"/>
              <a:buAutoNum type="arabicPeriod"/>
              <a:tabLst/>
              <a:defRPr/>
            </a:pPr>
            <a:r>
              <a:rPr kumimoji="0" lang="el-GR" sz="1100" b="0" i="0" u="none" strike="noStrike" kern="0" cap="none" spc="0" normalizeH="0" baseline="0" noProof="0" dirty="0" smtClean="0">
                <a:ln>
                  <a:noFill/>
                </a:ln>
                <a:solidFill>
                  <a:srgbClr val="080808"/>
                </a:solidFill>
                <a:effectLst/>
                <a:uLnTx/>
                <a:uFillTx/>
                <a:ea typeface="+mn-ea"/>
              </a:rPr>
              <a:t>Έλεγχο κριτηρίων  αποκλεισμού </a:t>
            </a:r>
            <a:r>
              <a:rPr kumimoji="0" lang="en-US" sz="1100" b="0" i="0" u="none" strike="noStrike" kern="0" cap="none" spc="0" normalizeH="0" baseline="0" noProof="0" dirty="0" smtClean="0">
                <a:ln>
                  <a:noFill/>
                </a:ln>
                <a:solidFill>
                  <a:srgbClr val="080808"/>
                </a:solidFill>
                <a:effectLst/>
                <a:uLnTx/>
                <a:uFillTx/>
                <a:ea typeface="+mn-ea"/>
              </a:rPr>
              <a:t>(on / off) </a:t>
            </a:r>
            <a:endParaRPr kumimoji="0" lang="el-GR" sz="1100" b="0" i="1" u="none" strike="noStrike" kern="0" cap="none" spc="0" normalizeH="0" baseline="0" noProof="0" dirty="0" smtClean="0">
              <a:ln>
                <a:noFill/>
              </a:ln>
              <a:solidFill>
                <a:srgbClr val="080808"/>
              </a:solidFill>
              <a:effectLst/>
              <a:uLnTx/>
              <a:uFillTx/>
              <a:ea typeface="+mn-ea"/>
            </a:endParaRPr>
          </a:p>
          <a:p>
            <a:pPr marL="228600" marR="0" lvl="0" indent="-228600" algn="l" defTabSz="914400" eaLnBrk="1" fontAlgn="auto" latinLnBrk="0" hangingPunct="1">
              <a:lnSpc>
                <a:spcPct val="100000"/>
              </a:lnSpc>
              <a:spcBef>
                <a:spcPct val="20000"/>
              </a:spcBef>
              <a:spcAft>
                <a:spcPts val="0"/>
              </a:spcAft>
              <a:buClrTx/>
              <a:buSzTx/>
              <a:buFont typeface="+mj-lt"/>
              <a:buAutoNum type="arabicPeriod"/>
              <a:tabLst/>
              <a:defRPr/>
            </a:pPr>
            <a:r>
              <a:rPr kumimoji="0" lang="el-GR" sz="1100" b="0" i="0" u="none" strike="noStrike" kern="0" cap="none" spc="0" normalizeH="0" baseline="0" noProof="0" dirty="0" smtClean="0">
                <a:ln>
                  <a:noFill/>
                </a:ln>
                <a:solidFill>
                  <a:srgbClr val="080808"/>
                </a:solidFill>
                <a:effectLst/>
                <a:uLnTx/>
                <a:uFillTx/>
                <a:ea typeface="+mn-ea"/>
              </a:rPr>
              <a:t>Βαθμολόγηση  ομάδων κριτηρίων  ανά Δράση  τα οποία παρουσιάζονται στον ακόλουθο πίνακα :</a:t>
            </a:r>
          </a:p>
        </p:txBody>
      </p:sp>
      <p:graphicFrame>
        <p:nvGraphicFramePr>
          <p:cNvPr id="35" name="Table 34"/>
          <p:cNvGraphicFramePr>
            <a:graphicFrameLocks noGrp="1"/>
          </p:cNvGraphicFramePr>
          <p:nvPr>
            <p:extLst>
              <p:ext uri="{D42A27DB-BD31-4B8C-83A1-F6EECF244321}">
                <p14:modId xmlns:p14="http://schemas.microsoft.com/office/powerpoint/2010/main" val="678698981"/>
              </p:ext>
            </p:extLst>
          </p:nvPr>
        </p:nvGraphicFramePr>
        <p:xfrm>
          <a:off x="564220" y="2842096"/>
          <a:ext cx="8219172" cy="3251200"/>
        </p:xfrm>
        <a:graphic>
          <a:graphicData uri="http://schemas.openxmlformats.org/drawingml/2006/table">
            <a:tbl>
              <a:tblPr firstRow="1" bandRow="1"/>
              <a:tblGrid>
                <a:gridCol w="1608738"/>
                <a:gridCol w="1747818"/>
                <a:gridCol w="1751080"/>
                <a:gridCol w="1527434"/>
                <a:gridCol w="1584102"/>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l-GR" sz="11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00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l-GR" sz="1100" dirty="0" smtClean="0"/>
                        <a:t>Ομάδα</a:t>
                      </a:r>
                      <a:r>
                        <a:rPr lang="el-GR" sz="1100" baseline="0" dirty="0" smtClean="0"/>
                        <a:t>  </a:t>
                      </a:r>
                      <a:r>
                        <a:rPr lang="el-GR" sz="1100" dirty="0" smtClean="0"/>
                        <a:t>Κριτηρίων</a:t>
                      </a:r>
                      <a:r>
                        <a:rPr lang="el-GR" sz="1100" baseline="0" dirty="0" smtClean="0"/>
                        <a:t> </a:t>
                      </a:r>
                      <a:r>
                        <a:rPr lang="el-GR" sz="1100" dirty="0" smtClean="0"/>
                        <a:t>Α</a:t>
                      </a:r>
                      <a:endParaRPr lang="el-GR" sz="11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00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100" dirty="0" smtClean="0"/>
                        <a:t>Ομάδα</a:t>
                      </a:r>
                      <a:r>
                        <a:rPr lang="el-GR" sz="1100" baseline="0" dirty="0" smtClean="0"/>
                        <a:t>  </a:t>
                      </a:r>
                      <a:r>
                        <a:rPr lang="el-GR" sz="1100" dirty="0" smtClean="0"/>
                        <a:t>Κριτηρίων</a:t>
                      </a:r>
                      <a:r>
                        <a:rPr lang="el-GR" sz="1100" baseline="0" dirty="0" smtClean="0"/>
                        <a:t> Β</a:t>
                      </a:r>
                      <a:endParaRPr lang="el-GR" sz="11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00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100" dirty="0" smtClean="0"/>
                        <a:t>Ομάδα</a:t>
                      </a:r>
                      <a:r>
                        <a:rPr lang="el-GR" sz="1100" baseline="0" dirty="0" smtClean="0"/>
                        <a:t>  </a:t>
                      </a:r>
                      <a:r>
                        <a:rPr lang="el-GR" sz="1100" dirty="0" smtClean="0"/>
                        <a:t>Κριτηρίων</a:t>
                      </a:r>
                      <a:r>
                        <a:rPr lang="el-GR" sz="1100" baseline="0" dirty="0" smtClean="0"/>
                        <a:t> </a:t>
                      </a:r>
                      <a:r>
                        <a:rPr lang="el-GR" sz="1100" dirty="0" smtClean="0"/>
                        <a:t>Γ</a:t>
                      </a:r>
                      <a:endParaRPr lang="el-GR" sz="11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00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100" dirty="0" smtClean="0"/>
                        <a:t>Ομάδα</a:t>
                      </a:r>
                      <a:r>
                        <a:rPr lang="el-GR" sz="1100" baseline="0" dirty="0" smtClean="0"/>
                        <a:t>  </a:t>
                      </a:r>
                      <a:r>
                        <a:rPr lang="el-GR" sz="1100" dirty="0" smtClean="0"/>
                        <a:t>Κριτηρίων Δ</a:t>
                      </a:r>
                      <a:endParaRPr lang="el-GR" sz="11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0000"/>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l-GR" sz="1100" b="1" dirty="0" smtClean="0"/>
                        <a:t>Δράση 1:  Αυτοαπασχολούμενοι</a:t>
                      </a:r>
                      <a:r>
                        <a:rPr lang="el-GR" sz="1100" b="1" baseline="0" dirty="0" smtClean="0"/>
                        <a:t> πτυχιούχοι </a:t>
                      </a:r>
                      <a:endParaRPr lang="el-GR" sz="1100" b="1"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l-GR" sz="1100" dirty="0" smtClean="0"/>
                        <a:t>Εισοδηματικά</a:t>
                      </a:r>
                      <a:r>
                        <a:rPr lang="el-GR" sz="1100" baseline="0" dirty="0" smtClean="0"/>
                        <a:t> κριτήρια  </a:t>
                      </a:r>
                      <a:r>
                        <a:rPr lang="el-GR" sz="1100" b="1" baseline="0" dirty="0" smtClean="0"/>
                        <a:t>35%</a:t>
                      </a:r>
                    </a:p>
                    <a:p>
                      <a:endParaRPr lang="el-GR"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sz="1100" dirty="0" smtClean="0"/>
                        <a:t>Χαρακτηριστικά εταίρου / εταίρων </a:t>
                      </a:r>
                      <a:r>
                        <a:rPr lang="el-GR" sz="1100" b="1" dirty="0" smtClean="0"/>
                        <a:t>40%</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l-GR" sz="1100" dirty="0" smtClean="0"/>
                        <a:t>Επιχειρηματικό σχέδιο </a:t>
                      </a:r>
                      <a:r>
                        <a:rPr lang="el-GR" sz="1100" b="1" baseline="0" dirty="0" smtClean="0"/>
                        <a:t>25%</a:t>
                      </a:r>
                      <a:endParaRPr lang="el-GR" sz="1100" b="1"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l-GR" sz="11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l-GR" sz="11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0000">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l-GR" sz="1100" b="1" dirty="0" smtClean="0"/>
                        <a:t>Δράση 2:  Νεοφυής</a:t>
                      </a:r>
                      <a:r>
                        <a:rPr lang="el-GR" sz="1100" b="1" baseline="0" dirty="0" smtClean="0"/>
                        <a:t> Επιχειρηματικότητα</a:t>
                      </a:r>
                      <a:endParaRPr lang="el-GR" sz="11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100" dirty="0" smtClean="0"/>
                        <a:t>Χαρακτηριστικά</a:t>
                      </a:r>
                      <a:r>
                        <a:rPr lang="el-GR" sz="1100" baseline="0" dirty="0" smtClean="0"/>
                        <a:t> εταίρου / εταίρων </a:t>
                      </a:r>
                      <a:r>
                        <a:rPr lang="el-GR" sz="1100" b="1" baseline="0" dirty="0" smtClean="0"/>
                        <a:t>25%</a:t>
                      </a:r>
                      <a:endParaRPr lang="el-GR" sz="1100" b="1" dirty="0" smtClean="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100" dirty="0" smtClean="0"/>
                        <a:t>Επιχειρηματικό</a:t>
                      </a:r>
                      <a:r>
                        <a:rPr lang="el-GR" sz="1100" baseline="0" dirty="0" smtClean="0"/>
                        <a:t> σχέδιο </a:t>
                      </a:r>
                      <a:r>
                        <a:rPr lang="el-GR" sz="1100" b="1" baseline="0" dirty="0" smtClean="0"/>
                        <a:t>25%</a:t>
                      </a:r>
                      <a:endParaRPr lang="el-GR" sz="1100" b="1" dirty="0" smtClean="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100" dirty="0" smtClean="0"/>
                        <a:t>Ωριμότητα</a:t>
                      </a:r>
                      <a:r>
                        <a:rPr lang="el-GR" sz="1100" baseline="0" dirty="0" smtClean="0"/>
                        <a:t> επιχειρηματικού σχεδίου </a:t>
                      </a:r>
                      <a:r>
                        <a:rPr lang="el-GR" sz="1100" b="1" baseline="0" dirty="0" smtClean="0"/>
                        <a:t>15%</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100" dirty="0" smtClean="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100" dirty="0" smtClean="0"/>
                        <a:t>Βιωσιμότητα</a:t>
                      </a:r>
                      <a:r>
                        <a:rPr lang="el-GR" sz="1100" baseline="0" dirty="0" smtClean="0"/>
                        <a:t> νεοφυούς επιχείρησης </a:t>
                      </a:r>
                      <a:r>
                        <a:rPr lang="el-GR" sz="1100" b="1" baseline="0" dirty="0" smtClean="0"/>
                        <a:t>10%</a:t>
                      </a:r>
                    </a:p>
                    <a:p>
                      <a:pPr marL="0" marR="0" indent="0" algn="l" defTabSz="914400" rtl="0" eaLnBrk="1" fontAlgn="auto" latinLnBrk="0" hangingPunct="1">
                        <a:lnSpc>
                          <a:spcPct val="100000"/>
                        </a:lnSpc>
                        <a:spcBef>
                          <a:spcPts val="0"/>
                        </a:spcBef>
                        <a:spcAft>
                          <a:spcPts val="0"/>
                        </a:spcAft>
                        <a:buClrTx/>
                        <a:buSzTx/>
                        <a:buFontTx/>
                        <a:buNone/>
                        <a:tabLst/>
                        <a:defRPr/>
                      </a:pPr>
                      <a:r>
                        <a:rPr lang="el-GR" sz="1100" dirty="0" smtClean="0"/>
                        <a:t>Καινοτομία </a:t>
                      </a:r>
                      <a:r>
                        <a:rPr lang="el-GR" sz="1100" b="1" dirty="0" smtClean="0"/>
                        <a:t>25%</a:t>
                      </a:r>
                      <a:endParaRPr lang="el-GR" sz="1100" dirty="0" smtClean="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00">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l-GR" sz="1100" b="1" dirty="0" smtClean="0"/>
                        <a:t>Δράση</a:t>
                      </a:r>
                      <a:r>
                        <a:rPr lang="el-GR" sz="1100" b="1" baseline="0" dirty="0" smtClean="0"/>
                        <a:t> 3: Τουριστικές ΜΜΕ</a:t>
                      </a:r>
                      <a:endParaRPr lang="el-GR" sz="11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100" dirty="0" smtClean="0"/>
                        <a:t>Κατάσταση επιχείρησης</a:t>
                      </a:r>
                      <a:r>
                        <a:rPr lang="el-GR" sz="1100" baseline="0" dirty="0" smtClean="0"/>
                        <a:t> </a:t>
                      </a:r>
                      <a:r>
                        <a:rPr lang="el-GR" sz="1100" b="1" baseline="0" dirty="0" smtClean="0"/>
                        <a:t>30%</a:t>
                      </a:r>
                      <a:endParaRPr lang="el-GR" sz="1100" b="1" dirty="0" smtClean="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100" dirty="0" smtClean="0"/>
                        <a:t>Επενδυτικό σχέδιο </a:t>
                      </a:r>
                      <a:r>
                        <a:rPr lang="el-GR" sz="1100" b="1" dirty="0" smtClean="0"/>
                        <a:t>35%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100" dirty="0" smtClean="0"/>
                        <a:t>Ωριμότητα επενδυτικού σχεδίου </a:t>
                      </a:r>
                      <a:r>
                        <a:rPr lang="el-GR" sz="1100" b="1" dirty="0" smtClean="0"/>
                        <a:t>35%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l-GR" sz="11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00">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l-GR" sz="1100" b="1" dirty="0" smtClean="0"/>
                        <a:t>Δράση 4: Ενίσχυση</a:t>
                      </a:r>
                      <a:r>
                        <a:rPr lang="el-GR" sz="1100" b="1" baseline="0" dirty="0" smtClean="0"/>
                        <a:t> ΜΜΕ</a:t>
                      </a:r>
                      <a:endParaRPr lang="el-GR" sz="11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l-GR" sz="1100" dirty="0" smtClean="0"/>
                        <a:t>Κατάσταση επιχείρησης</a:t>
                      </a:r>
                      <a:r>
                        <a:rPr lang="el-GR" sz="1100" baseline="0" dirty="0" smtClean="0"/>
                        <a:t> </a:t>
                      </a:r>
                      <a:r>
                        <a:rPr lang="el-GR" sz="1100" b="1" baseline="0" dirty="0" smtClean="0"/>
                        <a:t>40%</a:t>
                      </a:r>
                      <a:endParaRPr lang="el-GR" sz="11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l-GR" sz="1100" dirty="0" smtClean="0"/>
                        <a:t>Επενδυτικό σχέδιο </a:t>
                      </a:r>
                      <a:r>
                        <a:rPr lang="el-GR" sz="1100" b="1" dirty="0" smtClean="0"/>
                        <a:t>40%</a:t>
                      </a:r>
                      <a:endParaRPr lang="el-GR" sz="11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l-GR" sz="1100" dirty="0" smtClean="0"/>
                        <a:t>Ωριμότητα επενδυτικού σχεδίου </a:t>
                      </a:r>
                      <a:r>
                        <a:rPr lang="el-GR" sz="1100" b="1" dirty="0" smtClean="0"/>
                        <a:t>20%</a:t>
                      </a:r>
                      <a:endParaRPr lang="el-GR" sz="11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l-GR" sz="11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00">
                        <a:tint val="20000"/>
                      </a:srgbClr>
                    </a:solidFill>
                  </a:tcPr>
                </a:tc>
              </a:tr>
            </a:tbl>
          </a:graphicData>
        </a:graphic>
      </p:graphicFrame>
      <p:sp>
        <p:nvSpPr>
          <p:cNvPr id="36" name="Title 1"/>
          <p:cNvSpPr txBox="1">
            <a:spLocks/>
          </p:cNvSpPr>
          <p:nvPr/>
        </p:nvSpPr>
        <p:spPr bwMode="auto">
          <a:xfrm>
            <a:off x="3725115" y="1433109"/>
            <a:ext cx="4782538"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defPPr>
              <a:defRPr lang="en-GB"/>
            </a:defPPr>
            <a:lvl1pPr>
              <a:defRPr>
                <a:solidFill>
                  <a:schemeClr val="tx1"/>
                </a:solidFill>
              </a:defRPr>
            </a:lvl1pPr>
            <a:lvl2pPr algn="l">
              <a:defRPr sz="1600">
                <a:solidFill>
                  <a:schemeClr val="tx1"/>
                </a:solidFill>
                <a:ea typeface="ＭＳ Ｐゴシック" charset="-128"/>
              </a:defRPr>
            </a:lvl2pPr>
            <a:lvl3pPr algn="l">
              <a:defRPr sz="1600">
                <a:solidFill>
                  <a:schemeClr val="tx1"/>
                </a:solidFill>
                <a:ea typeface="ＭＳ Ｐゴシック" charset="-128"/>
              </a:defRPr>
            </a:lvl3pPr>
            <a:lvl4pPr algn="l">
              <a:defRPr sz="1600">
                <a:solidFill>
                  <a:schemeClr val="tx1"/>
                </a:solidFill>
                <a:ea typeface="ＭＳ Ｐゴシック" charset="-128"/>
              </a:defRPr>
            </a:lvl4pPr>
            <a:lvl5pPr algn="l">
              <a:defRPr sz="1600">
                <a:solidFill>
                  <a:schemeClr val="tx1"/>
                </a:solidFill>
                <a:ea typeface="ＭＳ Ｐゴシック" charset="-128"/>
              </a:defRPr>
            </a:lvl5pPr>
            <a:lvl6pPr marL="457200" eaLnBrk="0" fontAlgn="base" hangingPunct="0">
              <a:spcBef>
                <a:spcPct val="0"/>
              </a:spcBef>
              <a:spcAft>
                <a:spcPct val="0"/>
              </a:spcAft>
              <a:defRPr sz="1600">
                <a:solidFill>
                  <a:schemeClr val="tx1"/>
                </a:solidFill>
                <a:ea typeface="ＭＳ Ｐゴシック" charset="-128"/>
              </a:defRPr>
            </a:lvl6pPr>
            <a:lvl7pPr marL="914400" eaLnBrk="0" fontAlgn="base" hangingPunct="0">
              <a:spcBef>
                <a:spcPct val="0"/>
              </a:spcBef>
              <a:spcAft>
                <a:spcPct val="0"/>
              </a:spcAft>
              <a:defRPr sz="1600">
                <a:solidFill>
                  <a:schemeClr val="tx1"/>
                </a:solidFill>
                <a:ea typeface="ＭＳ Ｐゴシック" charset="-128"/>
              </a:defRPr>
            </a:lvl7pPr>
            <a:lvl8pPr marL="1371600" eaLnBrk="0" fontAlgn="base" hangingPunct="0">
              <a:spcBef>
                <a:spcPct val="0"/>
              </a:spcBef>
              <a:spcAft>
                <a:spcPct val="0"/>
              </a:spcAft>
              <a:defRPr sz="1600">
                <a:solidFill>
                  <a:schemeClr val="tx1"/>
                </a:solidFill>
                <a:ea typeface="ＭＳ Ｐゴシック" charset="-128"/>
              </a:defRPr>
            </a:lvl8pPr>
            <a:lvl9pPr marL="1828800" eaLnBrk="0" fontAlgn="base" hangingPunct="0">
              <a:spcBef>
                <a:spcPct val="0"/>
              </a:spcBef>
              <a:spcAft>
                <a:spcPct val="0"/>
              </a:spcAft>
              <a:defRPr sz="1600">
                <a:solidFill>
                  <a:schemeClr val="tx1"/>
                </a:solidFill>
                <a:ea typeface="ＭＳ Ｐゴシック" charset="-128"/>
              </a:defRPr>
            </a:lvl9pPr>
          </a:lstStyle>
          <a:p>
            <a:pPr algn="l"/>
            <a:r>
              <a:rPr lang="el-GR" dirty="0" smtClean="0"/>
              <a:t>Κριτήρια Αξιολόγησης</a:t>
            </a:r>
            <a:endParaRPr lang="el-GR" dirty="0"/>
          </a:p>
        </p:txBody>
      </p:sp>
      <p:grpSp>
        <p:nvGrpSpPr>
          <p:cNvPr id="37" name="Group 15"/>
          <p:cNvGrpSpPr>
            <a:grpSpLocks/>
          </p:cNvGrpSpPr>
          <p:nvPr/>
        </p:nvGrpSpPr>
        <p:grpSpPr bwMode="auto">
          <a:xfrm>
            <a:off x="6980238" y="227013"/>
            <a:ext cx="2678112" cy="495300"/>
            <a:chOff x="488950" y="722313"/>
            <a:chExt cx="8856538" cy="495300"/>
          </a:xfrm>
        </p:grpSpPr>
        <p:sp>
          <p:nvSpPr>
            <p:cNvPr id="38"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39"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extLst>
      <p:ext uri="{BB962C8B-B14F-4D97-AF65-F5344CB8AC3E}">
        <p14:creationId xmlns:p14="http://schemas.microsoft.com/office/powerpoint/2010/main" val="307052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l-GR" smtClean="0"/>
              <a:t>Περιεχόμενα Παρουσίασης</a:t>
            </a:r>
            <a:endParaRPr lang="de-DE" smtClean="0"/>
          </a:p>
        </p:txBody>
      </p:sp>
      <p:graphicFrame>
        <p:nvGraphicFramePr>
          <p:cNvPr id="17432" name="Group 24"/>
          <p:cNvGraphicFramePr>
            <a:graphicFrameLocks noGrp="1"/>
          </p:cNvGraphicFramePr>
          <p:nvPr>
            <p:extLst>
              <p:ext uri="{D42A27DB-BD31-4B8C-83A1-F6EECF244321}">
                <p14:modId xmlns:p14="http://schemas.microsoft.com/office/powerpoint/2010/main" val="2270443815"/>
              </p:ext>
            </p:extLst>
          </p:nvPr>
        </p:nvGraphicFramePr>
        <p:xfrm>
          <a:off x="382588" y="1600200"/>
          <a:ext cx="9142412" cy="4651378"/>
        </p:xfrm>
        <a:graphic>
          <a:graphicData uri="http://schemas.openxmlformats.org/drawingml/2006/table">
            <a:tbl>
              <a:tblPr/>
              <a:tblGrid>
                <a:gridCol w="608012"/>
                <a:gridCol w="8534400"/>
              </a:tblGrid>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kern="1200" cap="none" normalizeH="0" baseline="0" dirty="0" smtClean="0">
                          <a:ln>
                            <a:noFill/>
                          </a:ln>
                          <a:solidFill>
                            <a:schemeClr val="tx1"/>
                          </a:solidFill>
                          <a:effectLst/>
                          <a:latin typeface="Arial" charset="0"/>
                          <a:ea typeface="ＭＳ Ｐゴシック" charset="-128"/>
                          <a:cs typeface="+mn-cs"/>
                        </a:rPr>
                        <a:t>Η ανάγκη χρηματοδότησης στις σύγχρονες επιχειρήσεις</a:t>
                      </a:r>
                      <a:endParaRPr kumimoji="0" lang="de-DE" sz="1400" b="1" i="0" u="none" strike="noStrike" kern="1200" cap="none" normalizeH="0" baseline="0" dirty="0" smtClean="0">
                        <a:ln>
                          <a:noFill/>
                        </a:ln>
                        <a:solidFill>
                          <a:schemeClr val="tx1"/>
                        </a:solidFill>
                        <a:effectLst/>
                        <a:latin typeface="Arial" charset="0"/>
                        <a:ea typeface="ＭＳ Ｐゴシック" charset="-128"/>
                        <a:cs typeface="+mn-cs"/>
                      </a:endParaRPr>
                    </a:p>
                  </a:txBody>
                  <a:tcPr marL="90000" marR="90000" marT="46800" marB="46800" anchor="ctr" horzOverflow="overflow">
                    <a:lnL>
                      <a:noFill/>
                    </a:lnL>
                    <a:lnR>
                      <a:noFill/>
                    </a:lnR>
                    <a:lnT>
                      <a:noFill/>
                    </a:lnT>
                    <a:lnB>
                      <a:noFill/>
                    </a:lnB>
                    <a:lnTlToBr>
                      <a:noFill/>
                    </a:lnTlToBr>
                    <a:lnBlToTr>
                      <a:noFill/>
                    </a:lnBlToTr>
                    <a:solidFill>
                      <a:schemeClr val="bg1">
                        <a:lumMod val="75000"/>
                      </a:schemeClr>
                    </a:solid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Είδη χρηματοδότησης</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1</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smtClean="0">
                          <a:ln>
                            <a:noFill/>
                          </a:ln>
                          <a:solidFill>
                            <a:schemeClr val="tx1"/>
                          </a:solidFill>
                          <a:effectLst/>
                          <a:latin typeface="Arial" charset="0"/>
                          <a:ea typeface="ＭＳ Ｐゴシック" charset="-128"/>
                        </a:rPr>
                        <a:t>Factoring (</a:t>
                      </a:r>
                      <a:r>
                        <a:rPr kumimoji="0" lang="el-GR" sz="1400" b="0" i="0" u="none" strike="noStrike" cap="none" normalizeH="0" baseline="0" dirty="0" smtClean="0">
                          <a:ln>
                            <a:noFill/>
                          </a:ln>
                          <a:solidFill>
                            <a:schemeClr val="tx1"/>
                          </a:solidFill>
                          <a:effectLst/>
                          <a:latin typeface="Arial" charset="0"/>
                          <a:ea typeface="ＭＳ Ｐゴシック" charset="-128"/>
                        </a:rPr>
                        <a:t>Πρακτόρευση Απαιτήσεων)</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1963">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2</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err="1" smtClean="0">
                          <a:ln>
                            <a:noFill/>
                          </a:ln>
                          <a:solidFill>
                            <a:schemeClr val="tx1"/>
                          </a:solidFill>
                          <a:effectLst/>
                          <a:latin typeface="Arial" charset="0"/>
                          <a:ea typeface="ＭＳ Ｐゴシック" charset="-128"/>
                        </a:rPr>
                        <a:t>Seed</a:t>
                      </a:r>
                      <a:r>
                        <a:rPr kumimoji="0" lang="de-DE" sz="1400" b="0" i="0" u="none" strike="noStrike" cap="none" normalizeH="0" baseline="0" dirty="0" smtClean="0">
                          <a:ln>
                            <a:noFill/>
                          </a:ln>
                          <a:solidFill>
                            <a:schemeClr val="tx1"/>
                          </a:solidFill>
                          <a:effectLst/>
                          <a:latin typeface="Arial" charset="0"/>
                          <a:ea typeface="ＭＳ Ｐゴシック" charset="-128"/>
                        </a:rPr>
                        <a:t> Capital (</a:t>
                      </a:r>
                      <a:r>
                        <a:rPr kumimoji="0" lang="el-GR" sz="1400" b="0" i="0" u="none" strike="noStrike" cap="none" normalizeH="0" baseline="0" dirty="0" smtClean="0">
                          <a:ln>
                            <a:noFill/>
                          </a:ln>
                          <a:solidFill>
                            <a:schemeClr val="tx1"/>
                          </a:solidFill>
                          <a:effectLst/>
                          <a:latin typeface="Arial" charset="0"/>
                          <a:ea typeface="ＭＳ Ｐゴシック" charset="-128"/>
                        </a:rPr>
                        <a:t>Κεφάλαιο Σποράς)</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3</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Θερμοκοιτίδες Επιχειρήσεων</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4</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Crowdfunding</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5</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Ίδια Κεφάλαια </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3550">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6</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Δανεισμός</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7</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Επιχορήγηση</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Μελέτη περίπτωσης</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bl>
          </a:graphicData>
        </a:graphic>
      </p:graphicFrame>
      <p:pic>
        <p:nvPicPr>
          <p:cNvPr id="5139" name="Picture 60" descr="j04339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8264">
            <a:off x="6872288" y="27559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54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115888"/>
            <a:ext cx="7126188" cy="1169551"/>
          </a:xfrm>
          <a:prstGeom prst="rect">
            <a:avLst/>
          </a:prstGeom>
        </p:spPr>
        <p:txBody>
          <a:bodyPr wrap="square">
            <a:spAutoFit/>
          </a:bodyPr>
          <a:lstStyle/>
          <a:p>
            <a:pPr algn="l">
              <a:defRPr/>
            </a:pPr>
            <a:r>
              <a:rPr lang="el-GR" kern="0" dirty="0">
                <a:solidFill>
                  <a:srgbClr val="000000"/>
                </a:solidFill>
              </a:rPr>
              <a:t>Είδη χρηματοδότησης</a:t>
            </a:r>
            <a:br>
              <a:rPr lang="el-GR" kern="0" dirty="0">
                <a:solidFill>
                  <a:srgbClr val="000000"/>
                </a:solidFill>
              </a:rPr>
            </a:br>
            <a:r>
              <a:rPr lang="en-US" b="0" kern="0" dirty="0">
                <a:solidFill>
                  <a:srgbClr val="000000"/>
                </a:solidFill>
              </a:rPr>
              <a:t>7</a:t>
            </a:r>
            <a:r>
              <a:rPr lang="el-GR" b="0" kern="0" dirty="0" smtClean="0">
                <a:solidFill>
                  <a:srgbClr val="000000"/>
                </a:solidFill>
              </a:rPr>
              <a:t>. </a:t>
            </a:r>
            <a:r>
              <a:rPr lang="el-GR" b="0" kern="0" dirty="0">
                <a:solidFill>
                  <a:srgbClr val="000000"/>
                </a:solidFill>
              </a:rPr>
              <a:t>Επιχορήγηση</a:t>
            </a:r>
            <a:br>
              <a:rPr lang="el-GR" b="0" kern="0" dirty="0">
                <a:solidFill>
                  <a:srgbClr val="000000"/>
                </a:solidFill>
              </a:rPr>
            </a:br>
            <a:r>
              <a:rPr lang="en-US" b="0" kern="0" dirty="0">
                <a:solidFill>
                  <a:srgbClr val="000000"/>
                </a:solidFill>
              </a:rPr>
              <a:t>ii. </a:t>
            </a:r>
            <a:r>
              <a:rPr lang="el-GR" b="0" kern="0" dirty="0">
                <a:solidFill>
                  <a:srgbClr val="000000"/>
                </a:solidFill>
              </a:rPr>
              <a:t>Ενεργές δράσεις επιχορήγησης – </a:t>
            </a:r>
            <a:r>
              <a:rPr lang="el-GR" b="0" kern="0" dirty="0" smtClean="0">
                <a:solidFill>
                  <a:srgbClr val="000000"/>
                </a:solidFill>
              </a:rPr>
              <a:t>Δράσεις </a:t>
            </a:r>
            <a:r>
              <a:rPr lang="el-GR" b="0" kern="0" dirty="0" err="1" smtClean="0">
                <a:solidFill>
                  <a:srgbClr val="000000"/>
                </a:solidFill>
              </a:rPr>
              <a:t>ΕΠΑνΕΚ</a:t>
            </a:r>
            <a:r>
              <a:rPr lang="el-GR" b="0" kern="0" dirty="0" smtClean="0">
                <a:solidFill>
                  <a:srgbClr val="000000"/>
                </a:solidFill>
              </a:rPr>
              <a:t> για επιχειρήσεις που δημοσιεύθηκαν στις αρχές του 2016 (1</a:t>
            </a:r>
            <a:r>
              <a:rPr lang="el-GR" b="0" kern="0" baseline="30000" dirty="0" smtClean="0">
                <a:solidFill>
                  <a:srgbClr val="000000"/>
                </a:solidFill>
              </a:rPr>
              <a:t>ος</a:t>
            </a:r>
            <a:r>
              <a:rPr lang="el-GR" b="0" kern="0" dirty="0" smtClean="0">
                <a:solidFill>
                  <a:srgbClr val="000000"/>
                </a:solidFill>
              </a:rPr>
              <a:t> κύκλος) και αναμένεται να αναδημοσιευθούν (2</a:t>
            </a:r>
            <a:r>
              <a:rPr lang="el-GR" b="0" kern="0" baseline="30000" dirty="0" smtClean="0">
                <a:solidFill>
                  <a:srgbClr val="000000"/>
                </a:solidFill>
              </a:rPr>
              <a:t>ος</a:t>
            </a:r>
            <a:r>
              <a:rPr lang="el-GR" b="0" kern="0" dirty="0" smtClean="0">
                <a:solidFill>
                  <a:srgbClr val="000000"/>
                </a:solidFill>
              </a:rPr>
              <a:t> κύκλος)</a:t>
            </a:r>
            <a:endParaRPr lang="el-GR" kern="0" dirty="0"/>
          </a:p>
        </p:txBody>
      </p:sp>
      <p:sp>
        <p:nvSpPr>
          <p:cNvPr id="14" name="Rounded Rectangle 13"/>
          <p:cNvSpPr/>
          <p:nvPr/>
        </p:nvSpPr>
        <p:spPr>
          <a:xfrm>
            <a:off x="1439597" y="1590255"/>
            <a:ext cx="3194462" cy="289441"/>
          </a:xfrm>
          <a:prstGeom prst="roundRect">
            <a:avLst/>
          </a:prstGeom>
        </p:spPr>
        <p:txBody>
          <a:bodyPr wrap="square" rtlCol="0" anchor="ctr">
            <a:spAutoFit/>
          </a:bodyPr>
          <a:lstStyle/>
          <a:p>
            <a:pPr algn="ctr"/>
            <a:endParaRPr lang="el-GR" sz="1050" b="1" i="1" dirty="0" smtClean="0"/>
          </a:p>
        </p:txBody>
      </p:sp>
      <p:sp>
        <p:nvSpPr>
          <p:cNvPr id="36" name="Title 1"/>
          <p:cNvSpPr txBox="1">
            <a:spLocks/>
          </p:cNvSpPr>
          <p:nvPr/>
        </p:nvSpPr>
        <p:spPr bwMode="auto">
          <a:xfrm rot="16200000">
            <a:off x="-2034337" y="2399435"/>
            <a:ext cx="4782538"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defPPr>
              <a:defRPr lang="en-GB"/>
            </a:defPPr>
            <a:lvl1pPr>
              <a:defRPr>
                <a:solidFill>
                  <a:schemeClr val="tx1"/>
                </a:solidFill>
              </a:defRPr>
            </a:lvl1pPr>
            <a:lvl2pPr algn="l">
              <a:defRPr sz="1600">
                <a:solidFill>
                  <a:schemeClr val="tx1"/>
                </a:solidFill>
                <a:ea typeface="ＭＳ Ｐゴシック" charset="-128"/>
              </a:defRPr>
            </a:lvl2pPr>
            <a:lvl3pPr algn="l">
              <a:defRPr sz="1600">
                <a:solidFill>
                  <a:schemeClr val="tx1"/>
                </a:solidFill>
                <a:ea typeface="ＭＳ Ｐゴシック" charset="-128"/>
              </a:defRPr>
            </a:lvl3pPr>
            <a:lvl4pPr algn="l">
              <a:defRPr sz="1600">
                <a:solidFill>
                  <a:schemeClr val="tx1"/>
                </a:solidFill>
                <a:ea typeface="ＭＳ Ｐゴシック" charset="-128"/>
              </a:defRPr>
            </a:lvl4pPr>
            <a:lvl5pPr algn="l">
              <a:defRPr sz="1600">
                <a:solidFill>
                  <a:schemeClr val="tx1"/>
                </a:solidFill>
                <a:ea typeface="ＭＳ Ｐゴシック" charset="-128"/>
              </a:defRPr>
            </a:lvl5pPr>
            <a:lvl6pPr marL="457200" eaLnBrk="0" fontAlgn="base" hangingPunct="0">
              <a:spcBef>
                <a:spcPct val="0"/>
              </a:spcBef>
              <a:spcAft>
                <a:spcPct val="0"/>
              </a:spcAft>
              <a:defRPr sz="1600">
                <a:solidFill>
                  <a:schemeClr val="tx1"/>
                </a:solidFill>
                <a:ea typeface="ＭＳ Ｐゴシック" charset="-128"/>
              </a:defRPr>
            </a:lvl6pPr>
            <a:lvl7pPr marL="914400" eaLnBrk="0" fontAlgn="base" hangingPunct="0">
              <a:spcBef>
                <a:spcPct val="0"/>
              </a:spcBef>
              <a:spcAft>
                <a:spcPct val="0"/>
              </a:spcAft>
              <a:defRPr sz="1600">
                <a:solidFill>
                  <a:schemeClr val="tx1"/>
                </a:solidFill>
                <a:ea typeface="ＭＳ Ｐゴシック" charset="-128"/>
              </a:defRPr>
            </a:lvl7pPr>
            <a:lvl8pPr marL="1371600" eaLnBrk="0" fontAlgn="base" hangingPunct="0">
              <a:spcBef>
                <a:spcPct val="0"/>
              </a:spcBef>
              <a:spcAft>
                <a:spcPct val="0"/>
              </a:spcAft>
              <a:defRPr sz="1600">
                <a:solidFill>
                  <a:schemeClr val="tx1"/>
                </a:solidFill>
                <a:ea typeface="ＭＳ Ｐゴシック" charset="-128"/>
              </a:defRPr>
            </a:lvl8pPr>
            <a:lvl9pPr marL="1828800" eaLnBrk="0" fontAlgn="base" hangingPunct="0">
              <a:spcBef>
                <a:spcPct val="0"/>
              </a:spcBef>
              <a:spcAft>
                <a:spcPct val="0"/>
              </a:spcAft>
              <a:defRPr sz="1600">
                <a:solidFill>
                  <a:schemeClr val="tx1"/>
                </a:solidFill>
                <a:ea typeface="ＭＳ Ｐゴシック" charset="-128"/>
              </a:defRPr>
            </a:lvl9pPr>
          </a:lstStyle>
          <a:p>
            <a:pPr algn="l"/>
            <a:r>
              <a:rPr lang="el-GR" dirty="0" smtClean="0"/>
              <a:t>Διαδικασία Αξιολόγησης</a:t>
            </a:r>
            <a:endParaRPr lang="el-GR" dirty="0"/>
          </a:p>
        </p:txBody>
      </p:sp>
      <p:sp>
        <p:nvSpPr>
          <p:cNvPr id="30" name="Oval 29"/>
          <p:cNvSpPr/>
          <p:nvPr/>
        </p:nvSpPr>
        <p:spPr>
          <a:xfrm>
            <a:off x="622740" y="1484784"/>
            <a:ext cx="2395471" cy="648072"/>
          </a:xfrm>
          <a:prstGeom prst="ellipse">
            <a:avLst/>
          </a:prstGeom>
          <a:solidFill>
            <a:srgbClr val="E7B98A">
              <a:lumMod val="60000"/>
              <a:lumOff val="40000"/>
            </a:srgbClr>
          </a:solidFill>
        </p:spPr>
        <p:txBody>
          <a:bodyPr wrap="square" rtlCol="0" anchor="ctr">
            <a:normAutofit/>
          </a:bodyPr>
          <a:lstStyle/>
          <a:p>
            <a:pPr marL="0" marR="0" lvl="0" indent="0" defTabSz="914400" eaLnBrk="1" fontAlgn="auto" latinLnBrk="0" hangingPunct="1">
              <a:lnSpc>
                <a:spcPct val="80000"/>
              </a:lnSpc>
              <a:spcBef>
                <a:spcPct val="20000"/>
              </a:spcBef>
              <a:spcAft>
                <a:spcPts val="0"/>
              </a:spcAft>
              <a:buClrTx/>
              <a:buSzTx/>
              <a:buFontTx/>
              <a:buNone/>
              <a:tabLst/>
              <a:defRPr/>
            </a:pPr>
            <a:r>
              <a:rPr kumimoji="0" lang="el-GR" sz="1000" b="0" i="1" u="none" strike="noStrike" kern="0" cap="none" spc="0" normalizeH="0" baseline="0" noProof="0" dirty="0" smtClean="0">
                <a:ln>
                  <a:noFill/>
                </a:ln>
                <a:solidFill>
                  <a:srgbClr val="080808"/>
                </a:solidFill>
                <a:effectLst/>
                <a:uLnTx/>
                <a:uFillTx/>
                <a:ea typeface="+mn-ea"/>
              </a:rPr>
              <a:t>Ηλεκτρονική υποβολή της αίτησης χρηματοδότησης</a:t>
            </a:r>
          </a:p>
        </p:txBody>
      </p:sp>
      <p:sp>
        <p:nvSpPr>
          <p:cNvPr id="31" name="Oval 30"/>
          <p:cNvSpPr/>
          <p:nvPr/>
        </p:nvSpPr>
        <p:spPr>
          <a:xfrm>
            <a:off x="622740" y="3501008"/>
            <a:ext cx="2395471" cy="648072"/>
          </a:xfrm>
          <a:prstGeom prst="ellipse">
            <a:avLst/>
          </a:prstGeom>
          <a:solidFill>
            <a:srgbClr val="E7B98A">
              <a:lumMod val="60000"/>
              <a:lumOff val="40000"/>
            </a:srgbClr>
          </a:solidFill>
        </p:spPr>
        <p:txBody>
          <a:bodyPr wrap="square" rtlCol="0" anchor="ctr">
            <a:normAutofit fontScale="92500"/>
          </a:bodyPr>
          <a:lstStyle/>
          <a:p>
            <a:pPr marL="0" marR="0" lvl="0" indent="0" defTabSz="914400" eaLnBrk="1" fontAlgn="auto" latinLnBrk="0" hangingPunct="1">
              <a:lnSpc>
                <a:spcPct val="80000"/>
              </a:lnSpc>
              <a:spcBef>
                <a:spcPct val="20000"/>
              </a:spcBef>
              <a:spcAft>
                <a:spcPts val="0"/>
              </a:spcAft>
              <a:buClrTx/>
              <a:buSzTx/>
              <a:buFontTx/>
              <a:buNone/>
              <a:tabLst/>
              <a:defRPr/>
            </a:pPr>
            <a:r>
              <a:rPr kumimoji="0" lang="el-GR" sz="900" b="0" i="1" u="none" strike="noStrike" kern="0" cap="none" spc="0" normalizeH="0" baseline="0" noProof="0" dirty="0" smtClean="0">
                <a:ln>
                  <a:noFill/>
                </a:ln>
                <a:solidFill>
                  <a:srgbClr val="080808"/>
                </a:solidFill>
                <a:effectLst/>
                <a:uLnTx/>
                <a:uFillTx/>
                <a:ea typeface="+mn-ea"/>
              </a:rPr>
              <a:t>Οριστικοποίηση των αποτελεσμάτων της αξιολόγησης από την Επιτροπή Αξιολόγησης</a:t>
            </a:r>
          </a:p>
        </p:txBody>
      </p:sp>
      <p:sp>
        <p:nvSpPr>
          <p:cNvPr id="32" name="Oval 31"/>
          <p:cNvSpPr/>
          <p:nvPr/>
        </p:nvSpPr>
        <p:spPr>
          <a:xfrm>
            <a:off x="622740" y="4653136"/>
            <a:ext cx="2395471" cy="648072"/>
          </a:xfrm>
          <a:prstGeom prst="ellipse">
            <a:avLst/>
          </a:prstGeom>
          <a:solidFill>
            <a:srgbClr val="E7B98A">
              <a:lumMod val="60000"/>
              <a:lumOff val="40000"/>
            </a:srgbClr>
          </a:solidFill>
        </p:spPr>
        <p:txBody>
          <a:bodyPr wrap="square" rtlCol="0" anchor="ctr">
            <a:noAutofit/>
          </a:bodyPr>
          <a:lstStyle/>
          <a:p>
            <a:pPr marL="0" marR="0" lvl="0" indent="0" defTabSz="914400" eaLnBrk="1" fontAlgn="auto" latinLnBrk="0" hangingPunct="1">
              <a:lnSpc>
                <a:spcPct val="80000"/>
              </a:lnSpc>
              <a:spcBef>
                <a:spcPct val="20000"/>
              </a:spcBef>
              <a:spcAft>
                <a:spcPts val="0"/>
              </a:spcAft>
              <a:buClrTx/>
              <a:buSzTx/>
              <a:buFontTx/>
              <a:buNone/>
              <a:tabLst/>
              <a:defRPr/>
            </a:pPr>
            <a:r>
              <a:rPr kumimoji="0" lang="el-GR" sz="900" b="0" i="1" u="none" strike="noStrike" kern="0" cap="none" spc="0" normalizeH="0" baseline="0" noProof="0" dirty="0" smtClean="0">
                <a:ln>
                  <a:noFill/>
                </a:ln>
                <a:solidFill>
                  <a:srgbClr val="080808"/>
                </a:solidFill>
                <a:effectLst/>
                <a:uLnTx/>
                <a:uFillTx/>
                <a:ea typeface="+mn-ea"/>
              </a:rPr>
              <a:t>Έκδοση προσωρινού καταλόγου δυνητικών δικαιούχων από ΓΓ Τομεακών Προγραμμάτων ΕΣΠΑ</a:t>
            </a:r>
          </a:p>
        </p:txBody>
      </p:sp>
      <p:sp>
        <p:nvSpPr>
          <p:cNvPr id="33" name="Rectangle 32"/>
          <p:cNvSpPr/>
          <p:nvPr/>
        </p:nvSpPr>
        <p:spPr>
          <a:xfrm>
            <a:off x="3401627" y="3735519"/>
            <a:ext cx="6258871" cy="563231"/>
          </a:xfrm>
          <a:prstGeom prst="rect">
            <a:avLst/>
          </a:prstGeom>
          <a:solidFill>
            <a:srgbClr val="FFCC99">
              <a:lumMod val="90000"/>
            </a:srgbClr>
          </a:solidFill>
        </p:spPr>
        <p:txBody>
          <a:bodyPr wrap="square" rtlCol="0" anchor="ctr">
            <a:spAutoFit/>
          </a:bodyPr>
          <a:lstStyle/>
          <a:p>
            <a:pPr marL="0" marR="0" lvl="0" indent="0" algn="l" defTabSz="914400" eaLnBrk="1" fontAlgn="auto" latinLnBrk="0" hangingPunct="1">
              <a:lnSpc>
                <a:spcPct val="100000"/>
              </a:lnSpc>
              <a:spcBef>
                <a:spcPct val="20000"/>
              </a:spcBef>
              <a:spcAft>
                <a:spcPts val="0"/>
              </a:spcAft>
              <a:buClrTx/>
              <a:buSzTx/>
              <a:buFontTx/>
              <a:buNone/>
              <a:tabLst/>
              <a:defRPr/>
            </a:pPr>
            <a:r>
              <a:rPr kumimoji="0" lang="el-GR" sz="900" b="0" i="0" u="none" strike="noStrike" kern="0" cap="none" spc="0" normalizeH="0" baseline="0" noProof="0" dirty="0" smtClean="0">
                <a:ln>
                  <a:noFill/>
                </a:ln>
                <a:solidFill>
                  <a:srgbClr val="080808"/>
                </a:solidFill>
                <a:effectLst/>
                <a:uLnTx/>
                <a:uFillTx/>
                <a:ea typeface="+mn-ea"/>
              </a:rPr>
              <a:t>Η Επιτροπή Αξιολόγησης συντάσσει  πρακτικό που περιλαμβάνει:</a:t>
            </a:r>
          </a:p>
          <a:p>
            <a:pPr marL="171450" marR="0" lvl="0" indent="-171450" algn="l"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900" b="0" i="0" u="none" strike="noStrike" kern="0" cap="none" spc="0" normalizeH="0" baseline="0" noProof="0" dirty="0" smtClean="0">
                <a:ln>
                  <a:noFill/>
                </a:ln>
                <a:solidFill>
                  <a:srgbClr val="080808"/>
                </a:solidFill>
                <a:effectLst/>
                <a:uLnTx/>
                <a:uFillTx/>
                <a:ea typeface="+mn-ea"/>
              </a:rPr>
              <a:t>Την βαθμολογική κατάταξη των επιλέξιμων επιχειρηματικών σχεδίων</a:t>
            </a:r>
          </a:p>
          <a:p>
            <a:pPr marL="171450" marR="0" lvl="0" indent="-171450" algn="l"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900" b="0" i="0" u="none" strike="noStrike" kern="0" cap="none" spc="0" normalizeH="0" baseline="0" noProof="0" dirty="0" smtClean="0">
                <a:ln>
                  <a:noFill/>
                </a:ln>
                <a:solidFill>
                  <a:srgbClr val="080808"/>
                </a:solidFill>
                <a:effectLst/>
                <a:uLnTx/>
                <a:uFillTx/>
                <a:ea typeface="+mn-ea"/>
              </a:rPr>
              <a:t>Σχετική τεκμηρίωση για τα μη επιλέξιμα επιχειρηματικά σχέδια ή δαπάνες</a:t>
            </a:r>
          </a:p>
        </p:txBody>
      </p:sp>
      <p:cxnSp>
        <p:nvCxnSpPr>
          <p:cNvPr id="37" name="Elbow Connector 36"/>
          <p:cNvCxnSpPr>
            <a:stCxn id="31" idx="6"/>
            <a:endCxn id="33" idx="1"/>
          </p:cNvCxnSpPr>
          <p:nvPr/>
        </p:nvCxnSpPr>
        <p:spPr bwMode="auto">
          <a:xfrm>
            <a:off x="3018211" y="3825044"/>
            <a:ext cx="383416" cy="192091"/>
          </a:xfrm>
          <a:prstGeom prst="bentConnector3">
            <a:avLst/>
          </a:prstGeom>
          <a:noFill/>
          <a:ln w="9525" cap="flat" cmpd="sng" algn="ctr">
            <a:solidFill>
              <a:srgbClr val="080808"/>
            </a:solidFill>
            <a:prstDash val="solid"/>
            <a:round/>
            <a:headEnd type="none" w="med" len="med"/>
            <a:tailEnd type="none" w="med" len="med"/>
          </a:ln>
          <a:effectLst/>
        </p:spPr>
      </p:cxnSp>
      <p:grpSp>
        <p:nvGrpSpPr>
          <p:cNvPr id="38" name="Group 37"/>
          <p:cNvGrpSpPr/>
          <p:nvPr/>
        </p:nvGrpSpPr>
        <p:grpSpPr>
          <a:xfrm>
            <a:off x="587581" y="1607364"/>
            <a:ext cx="9037759" cy="2053400"/>
            <a:chOff x="608517" y="1485948"/>
            <a:chExt cx="9037759" cy="1892826"/>
          </a:xfrm>
        </p:grpSpPr>
        <p:sp>
          <p:nvSpPr>
            <p:cNvPr id="39" name="Oval 38"/>
            <p:cNvSpPr/>
            <p:nvPr/>
          </p:nvSpPr>
          <p:spPr>
            <a:xfrm>
              <a:off x="608517" y="2340432"/>
              <a:ext cx="2395471" cy="625571"/>
            </a:xfrm>
            <a:prstGeom prst="ellipse">
              <a:avLst/>
            </a:prstGeom>
            <a:solidFill>
              <a:srgbClr val="E7B98A">
                <a:lumMod val="60000"/>
                <a:lumOff val="40000"/>
              </a:srgbClr>
            </a:solidFill>
          </p:spPr>
          <p:txBody>
            <a:bodyPr wrap="square" rtlCol="0" anchor="ctr">
              <a:normAutofit/>
            </a:bodyPr>
            <a:lstStyle/>
            <a:p>
              <a:pPr marL="0" marR="0" lvl="0" indent="0" defTabSz="914400" eaLnBrk="1" fontAlgn="auto" latinLnBrk="0" hangingPunct="1">
                <a:lnSpc>
                  <a:spcPct val="80000"/>
                </a:lnSpc>
                <a:spcBef>
                  <a:spcPct val="20000"/>
                </a:spcBef>
                <a:spcAft>
                  <a:spcPts val="0"/>
                </a:spcAft>
                <a:buClrTx/>
                <a:buSzTx/>
                <a:buFontTx/>
                <a:buNone/>
                <a:tabLst/>
                <a:defRPr/>
              </a:pPr>
              <a:r>
                <a:rPr kumimoji="0" lang="el-GR" sz="1000" b="0" i="1" u="none" strike="noStrike" kern="0" cap="none" spc="0" normalizeH="0" baseline="0" noProof="0" dirty="0" smtClean="0">
                  <a:ln>
                    <a:noFill/>
                  </a:ln>
                  <a:solidFill>
                    <a:srgbClr val="080808"/>
                  </a:solidFill>
                  <a:effectLst/>
                  <a:uLnTx/>
                  <a:uFillTx/>
                  <a:ea typeface="+mn-ea"/>
                </a:rPr>
                <a:t>Αξιολόγηση από 2 αξιολογητές </a:t>
              </a:r>
            </a:p>
          </p:txBody>
        </p:sp>
        <p:sp>
          <p:nvSpPr>
            <p:cNvPr id="40" name="Rectangle 39"/>
            <p:cNvSpPr/>
            <p:nvPr/>
          </p:nvSpPr>
          <p:spPr>
            <a:xfrm>
              <a:off x="3387404" y="1485948"/>
              <a:ext cx="6258872" cy="1892826"/>
            </a:xfrm>
            <a:prstGeom prst="rect">
              <a:avLst/>
            </a:prstGeom>
            <a:solidFill>
              <a:srgbClr val="FFCC99">
                <a:lumMod val="90000"/>
              </a:srgbClr>
            </a:solidFill>
          </p:spPr>
          <p:txBody>
            <a:bodyPr wrap="square" rtlCol="0" anchor="ctr">
              <a:spAutoFit/>
            </a:bodyPr>
            <a:lstStyle/>
            <a:p>
              <a:pPr marL="171450" marR="0" lvl="0" indent="-171450" algn="l"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900" b="0" i="0" u="none" strike="noStrike" kern="0" cap="none" spc="0" normalizeH="0" baseline="0" noProof="0" dirty="0" smtClean="0">
                  <a:ln>
                    <a:noFill/>
                  </a:ln>
                  <a:solidFill>
                    <a:srgbClr val="080808"/>
                  </a:solidFill>
                  <a:effectLst/>
                  <a:uLnTx/>
                  <a:uFillTx/>
                  <a:ea typeface="+mn-ea"/>
                </a:rPr>
                <a:t>Οι αξιολογητές ορίζονται τυχαία, δεν ταυτίζονται με τον συντάκτη του σχεδίου και αξιολογούν σχέδια εκτός της περιφέρειας της έδρας τους</a:t>
              </a:r>
            </a:p>
            <a:p>
              <a:pPr marL="171450" marR="0" lvl="0" indent="-171450" algn="l"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900" b="0" i="0" u="none" strike="noStrike" kern="0" cap="none" spc="0" normalizeH="0" baseline="0" noProof="0" dirty="0" smtClean="0">
                  <a:ln>
                    <a:noFill/>
                  </a:ln>
                  <a:solidFill>
                    <a:srgbClr val="080808"/>
                  </a:solidFill>
                  <a:effectLst/>
                  <a:uLnTx/>
                  <a:uFillTx/>
                  <a:ea typeface="+mn-ea"/>
                </a:rPr>
                <a:t>Δεν έχουν πρόσβαση στα στοιχεία των επιχειρηματιών και ούτε γνωρίζουν τον ηλεκτρονικό κωδικό της πρότασης</a:t>
              </a:r>
            </a:p>
            <a:p>
              <a:pPr marL="171450" marR="0" lvl="0" indent="-171450" algn="l"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900" b="0" i="0" u="none" strike="noStrike" kern="0" cap="none" spc="0" normalizeH="0" baseline="0" noProof="0" dirty="0" smtClean="0">
                  <a:ln>
                    <a:noFill/>
                  </a:ln>
                  <a:solidFill>
                    <a:srgbClr val="080808"/>
                  </a:solidFill>
                  <a:effectLst/>
                  <a:uLnTx/>
                  <a:uFillTx/>
                  <a:ea typeface="+mn-ea"/>
                </a:rPr>
                <a:t>Σε περίπτωση που υπάρχει διαφωνία των </a:t>
              </a:r>
              <a:r>
                <a:rPr kumimoji="0" lang="el-GR" sz="900" b="0" i="0" u="none" strike="noStrike" kern="0" cap="none" spc="0" normalizeH="0" baseline="0" noProof="0" dirty="0" err="1" smtClean="0">
                  <a:ln>
                    <a:noFill/>
                  </a:ln>
                  <a:solidFill>
                    <a:srgbClr val="080808"/>
                  </a:solidFill>
                  <a:effectLst/>
                  <a:uLnTx/>
                  <a:uFillTx/>
                  <a:ea typeface="+mn-ea"/>
                </a:rPr>
                <a:t>αξιολογητών</a:t>
              </a:r>
              <a:r>
                <a:rPr kumimoji="0" lang="el-GR" sz="900" b="0" i="0" u="none" strike="noStrike" kern="0" cap="none" spc="0" normalizeH="0" baseline="0" noProof="0" dirty="0" smtClean="0">
                  <a:ln>
                    <a:noFill/>
                  </a:ln>
                  <a:solidFill>
                    <a:srgbClr val="080808"/>
                  </a:solidFill>
                  <a:effectLst/>
                  <a:uLnTx/>
                  <a:uFillTx/>
                  <a:ea typeface="+mn-ea"/>
                </a:rPr>
                <a:t> ως προς τις τυπικές προϋποθέσεις  συμμετοχής  το επιχειρηματικό σχέδιο προωθείται στην Επιτροπή Αξιολόγησης </a:t>
              </a:r>
            </a:p>
            <a:p>
              <a:pPr marL="171450" marR="0" lvl="0" indent="-171450" algn="l"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900" b="0" i="0" u="none" strike="noStrike" kern="0" cap="none" spc="0" normalizeH="0" baseline="0" noProof="0" dirty="0" smtClean="0">
                  <a:ln>
                    <a:noFill/>
                  </a:ln>
                  <a:solidFill>
                    <a:srgbClr val="080808"/>
                  </a:solidFill>
                  <a:effectLst/>
                  <a:uLnTx/>
                  <a:uFillTx/>
                  <a:ea typeface="+mn-ea"/>
                </a:rPr>
                <a:t>Η βαθμολογία του κάθε σχεδίου διαμορφώνεται από το </a:t>
              </a:r>
              <a:r>
                <a:rPr kumimoji="0" lang="el-GR" sz="900" b="0" i="0" u="none" strike="noStrike" kern="0" cap="none" spc="0" normalizeH="0" baseline="0" noProof="0" dirty="0" err="1" smtClean="0">
                  <a:ln>
                    <a:noFill/>
                  </a:ln>
                  <a:solidFill>
                    <a:srgbClr val="080808"/>
                  </a:solidFill>
                  <a:effectLst/>
                  <a:uLnTx/>
                  <a:uFillTx/>
                  <a:ea typeface="+mn-ea"/>
                </a:rPr>
                <a:t>μ.ο</a:t>
              </a:r>
              <a:r>
                <a:rPr kumimoji="0" lang="el-GR" sz="900" b="0" i="0" u="none" strike="noStrike" kern="0" cap="none" spc="0" normalizeH="0" baseline="0" noProof="0" dirty="0" smtClean="0">
                  <a:ln>
                    <a:noFill/>
                  </a:ln>
                  <a:solidFill>
                    <a:srgbClr val="080808"/>
                  </a:solidFill>
                  <a:effectLst/>
                  <a:uLnTx/>
                  <a:uFillTx/>
                  <a:ea typeface="+mn-ea"/>
                </a:rPr>
                <a:t> των βαθμολογιών των δύο αξιολογητών </a:t>
              </a:r>
            </a:p>
            <a:p>
              <a:pPr marL="171450" marR="0" lvl="0" indent="-171450" algn="l"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900" b="0" i="0" u="none" strike="noStrike" kern="0" cap="none" spc="0" normalizeH="0" baseline="0" noProof="0" dirty="0" smtClean="0">
                  <a:ln>
                    <a:noFill/>
                  </a:ln>
                  <a:solidFill>
                    <a:srgbClr val="080808"/>
                  </a:solidFill>
                  <a:effectLst/>
                  <a:uLnTx/>
                  <a:uFillTx/>
                  <a:ea typeface="+mn-ea"/>
                </a:rPr>
                <a:t>Σε περίπτωση που η απόκλιση στις βαθμολογίες των δύο </a:t>
              </a:r>
              <a:r>
                <a:rPr kumimoji="0" lang="el-GR" sz="900" b="0" i="0" u="none" strike="noStrike" kern="0" cap="none" spc="0" normalizeH="0" baseline="0" noProof="0" dirty="0" err="1" smtClean="0">
                  <a:ln>
                    <a:noFill/>
                  </a:ln>
                  <a:solidFill>
                    <a:srgbClr val="080808"/>
                  </a:solidFill>
                  <a:effectLst/>
                  <a:uLnTx/>
                  <a:uFillTx/>
                  <a:ea typeface="+mn-ea"/>
                </a:rPr>
                <a:t>αξιολογητών</a:t>
              </a:r>
              <a:r>
                <a:rPr kumimoji="0" lang="el-GR" sz="900" b="0" i="0" u="none" strike="noStrike" kern="0" cap="none" spc="0" normalizeH="0" baseline="0" noProof="0" dirty="0" smtClean="0">
                  <a:ln>
                    <a:noFill/>
                  </a:ln>
                  <a:solidFill>
                    <a:srgbClr val="080808"/>
                  </a:solidFill>
                  <a:effectLst/>
                  <a:uLnTx/>
                  <a:uFillTx/>
                  <a:ea typeface="+mn-ea"/>
                </a:rPr>
                <a:t> είναι πάνω από 25% του άριστα το επιχειρηματικό σχέδιο ανατίθεται σε τρίτο </a:t>
              </a:r>
              <a:r>
                <a:rPr kumimoji="0" lang="el-GR" sz="900" b="0" i="0" u="none" strike="noStrike" kern="0" cap="none" spc="0" normalizeH="0" baseline="0" noProof="0" dirty="0" err="1" smtClean="0">
                  <a:ln>
                    <a:noFill/>
                  </a:ln>
                  <a:solidFill>
                    <a:srgbClr val="080808"/>
                  </a:solidFill>
                  <a:effectLst/>
                  <a:uLnTx/>
                  <a:uFillTx/>
                  <a:ea typeface="+mn-ea"/>
                </a:rPr>
                <a:t>αξιολογητή</a:t>
              </a:r>
              <a:r>
                <a:rPr kumimoji="0" lang="el-GR" sz="900" b="0" i="0" u="none" strike="noStrike" kern="0" cap="none" spc="0" normalizeH="0" baseline="0" noProof="0" dirty="0" smtClean="0">
                  <a:ln>
                    <a:noFill/>
                  </a:ln>
                  <a:solidFill>
                    <a:srgbClr val="080808"/>
                  </a:solidFill>
                  <a:effectLst/>
                  <a:uLnTx/>
                  <a:uFillTx/>
                  <a:ea typeface="+mn-ea"/>
                </a:rPr>
                <a:t> και οι επικρατούσες βαθμολογίες είναι αυτές που μεταξύ τους έχουν την μικρότερη απόκλιση </a:t>
              </a:r>
            </a:p>
            <a:p>
              <a:pPr marL="171450" marR="0" lvl="0" indent="-171450" algn="l"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900" b="0" i="0" u="none" strike="noStrike" kern="0" cap="none" spc="0" normalizeH="0" baseline="0" noProof="0" dirty="0" smtClean="0">
                  <a:ln>
                    <a:noFill/>
                  </a:ln>
                  <a:solidFill>
                    <a:srgbClr val="080808"/>
                  </a:solidFill>
                  <a:effectLst/>
                  <a:uLnTx/>
                  <a:uFillTx/>
                  <a:ea typeface="+mn-ea"/>
                </a:rPr>
                <a:t>Ο επιλέξιμος π/υ του επιχειρηματικού σχεδίου ταυτίζεται με τον </a:t>
              </a:r>
              <a:r>
                <a:rPr kumimoji="0" lang="el-GR" sz="900" b="0" i="0" u="none" strike="noStrike" kern="0" cap="none" spc="0" normalizeH="0" baseline="0" noProof="0" dirty="0" err="1" smtClean="0">
                  <a:ln>
                    <a:noFill/>
                  </a:ln>
                  <a:solidFill>
                    <a:srgbClr val="080808"/>
                  </a:solidFill>
                  <a:effectLst/>
                  <a:uLnTx/>
                  <a:uFillTx/>
                  <a:ea typeface="+mn-ea"/>
                </a:rPr>
                <a:t>μ.ο</a:t>
              </a:r>
              <a:r>
                <a:rPr kumimoji="0" lang="el-GR" sz="900" b="0" i="0" u="none" strike="noStrike" kern="0" cap="none" spc="0" normalizeH="0" baseline="0" noProof="0" dirty="0" smtClean="0">
                  <a:ln>
                    <a:noFill/>
                  </a:ln>
                  <a:solidFill>
                    <a:srgbClr val="080808"/>
                  </a:solidFill>
                  <a:effectLst/>
                  <a:uLnTx/>
                  <a:uFillTx/>
                  <a:ea typeface="+mn-ea"/>
                </a:rPr>
                <a:t> των προτεινόμενων από τους δύο </a:t>
              </a:r>
              <a:r>
                <a:rPr kumimoji="0" lang="el-GR" sz="900" b="0" i="0" u="none" strike="noStrike" kern="0" cap="none" spc="0" normalizeH="0" baseline="0" noProof="0" dirty="0" err="1" smtClean="0">
                  <a:ln>
                    <a:noFill/>
                  </a:ln>
                  <a:solidFill>
                    <a:srgbClr val="080808"/>
                  </a:solidFill>
                  <a:effectLst/>
                  <a:uLnTx/>
                  <a:uFillTx/>
                  <a:ea typeface="+mn-ea"/>
                </a:rPr>
                <a:t>αξιολογητές</a:t>
              </a:r>
              <a:r>
                <a:rPr kumimoji="0" lang="el-GR" sz="900" b="0" i="0" u="none" strike="noStrike" kern="0" cap="none" spc="0" normalizeH="0" baseline="0" noProof="0" dirty="0" smtClean="0">
                  <a:ln>
                    <a:noFill/>
                  </a:ln>
                  <a:solidFill>
                    <a:srgbClr val="080808"/>
                  </a:solidFill>
                  <a:effectLst/>
                  <a:uLnTx/>
                  <a:uFillTx/>
                  <a:ea typeface="+mn-ea"/>
                </a:rPr>
                <a:t> προϋπολογισμών εφόσον η διαφορά είναι μικρότερη του 25%, σε αντίθετη περίπτωση καλείται να αποφασίσει η Επιτροπή Αξιολόγησης</a:t>
              </a:r>
            </a:p>
          </p:txBody>
        </p:sp>
        <p:cxnSp>
          <p:nvCxnSpPr>
            <p:cNvPr id="41" name="Elbow Connector 40"/>
            <p:cNvCxnSpPr>
              <a:stCxn id="39" idx="6"/>
              <a:endCxn id="40" idx="1"/>
            </p:cNvCxnSpPr>
            <p:nvPr/>
          </p:nvCxnSpPr>
          <p:spPr bwMode="auto">
            <a:xfrm flipV="1">
              <a:off x="3003988" y="2432361"/>
              <a:ext cx="383416" cy="220856"/>
            </a:xfrm>
            <a:prstGeom prst="bentConnector3">
              <a:avLst/>
            </a:prstGeom>
            <a:noFill/>
            <a:ln w="9525" cap="flat" cmpd="sng" algn="ctr">
              <a:solidFill>
                <a:srgbClr val="080808"/>
              </a:solidFill>
              <a:prstDash val="solid"/>
              <a:round/>
              <a:headEnd type="none" w="med" len="med"/>
              <a:tailEnd type="none" w="med" len="med"/>
            </a:ln>
            <a:effectLst/>
          </p:spPr>
        </p:cxnSp>
        <p:sp>
          <p:nvSpPr>
            <p:cNvPr id="42" name="Down Arrow 41"/>
            <p:cNvSpPr/>
            <p:nvPr/>
          </p:nvSpPr>
          <p:spPr>
            <a:xfrm>
              <a:off x="1677463" y="1999481"/>
              <a:ext cx="257578" cy="302752"/>
            </a:xfrm>
            <a:prstGeom prst="downArrow">
              <a:avLst/>
            </a:prstGeom>
            <a:solidFill>
              <a:srgbClr val="FFFFFF">
                <a:lumMod val="85000"/>
              </a:srgbClr>
            </a:solidFill>
          </p:spPr>
          <p:txBody>
            <a:bodyPr wrap="square" rtlCol="0" anchor="ctr">
              <a:spAutoFit/>
            </a:bodyP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l-GR" sz="1200" b="0" i="1" u="none" strike="noStrike" kern="0" cap="none" spc="0" normalizeH="0" baseline="0" noProof="0" dirty="0" smtClean="0">
                <a:ln>
                  <a:noFill/>
                </a:ln>
                <a:solidFill>
                  <a:srgbClr val="080808"/>
                </a:solidFill>
                <a:effectLst/>
                <a:uLnTx/>
                <a:uFillTx/>
                <a:ea typeface="+mn-ea"/>
              </a:endParaRPr>
            </a:p>
          </p:txBody>
        </p:sp>
      </p:grpSp>
      <p:sp>
        <p:nvSpPr>
          <p:cNvPr id="43" name="Rectangle 42"/>
          <p:cNvSpPr/>
          <p:nvPr/>
        </p:nvSpPr>
        <p:spPr>
          <a:xfrm>
            <a:off x="3401627" y="4656775"/>
            <a:ext cx="6258871" cy="674031"/>
          </a:xfrm>
          <a:prstGeom prst="rect">
            <a:avLst/>
          </a:prstGeom>
          <a:solidFill>
            <a:srgbClr val="FFCC99">
              <a:lumMod val="90000"/>
            </a:srgbClr>
          </a:solidFill>
        </p:spPr>
        <p:txBody>
          <a:bodyPr wrap="square" rtlCol="0" anchor="ctr">
            <a:spAutoFit/>
          </a:bodyPr>
          <a:lstStyle/>
          <a:p>
            <a:pPr marL="0" marR="0" lvl="0" indent="0" algn="l" defTabSz="914400" eaLnBrk="1" fontAlgn="auto" latinLnBrk="0" hangingPunct="1">
              <a:lnSpc>
                <a:spcPct val="100000"/>
              </a:lnSpc>
              <a:spcBef>
                <a:spcPct val="20000"/>
              </a:spcBef>
              <a:spcAft>
                <a:spcPts val="0"/>
              </a:spcAft>
              <a:buClrTx/>
              <a:buSzTx/>
              <a:buFontTx/>
              <a:buNone/>
              <a:tabLst/>
              <a:defRPr/>
            </a:pPr>
            <a:r>
              <a:rPr kumimoji="0" lang="el-GR" sz="900" b="0" i="0" u="none" strike="noStrike" kern="0" cap="none" spc="0" normalizeH="0" baseline="0" noProof="0" dirty="0" smtClean="0">
                <a:ln>
                  <a:noFill/>
                </a:ln>
                <a:solidFill>
                  <a:srgbClr val="080808"/>
                </a:solidFill>
                <a:effectLst/>
                <a:uLnTx/>
                <a:uFillTx/>
                <a:ea typeface="+mn-ea"/>
              </a:rPr>
              <a:t>Μετά την έκδοση του προσωρινού καταλόγου δυνητικών δικαιούχων  ακολουθεί η αποστολή Φακέλου Δικαιολογητικών από όσους έχουν κριθεί αρχικά επιλέξιμοι. </a:t>
            </a:r>
          </a:p>
          <a:p>
            <a:pPr marL="0" marR="0" lvl="0" indent="0" algn="l" defTabSz="914400" eaLnBrk="1" fontAlgn="auto" latinLnBrk="0" hangingPunct="1">
              <a:lnSpc>
                <a:spcPct val="100000"/>
              </a:lnSpc>
              <a:spcBef>
                <a:spcPct val="20000"/>
              </a:spcBef>
              <a:spcAft>
                <a:spcPts val="0"/>
              </a:spcAft>
              <a:buClrTx/>
              <a:buSzTx/>
              <a:buFontTx/>
              <a:buNone/>
              <a:tabLst/>
              <a:defRPr/>
            </a:pPr>
            <a:r>
              <a:rPr kumimoji="0" lang="el-GR" sz="900" b="0" i="0" u="none" strike="noStrike" kern="0" cap="none" spc="0" normalizeH="0" baseline="0" noProof="0" dirty="0" smtClean="0">
                <a:ln>
                  <a:noFill/>
                </a:ln>
                <a:solidFill>
                  <a:srgbClr val="080808"/>
                </a:solidFill>
                <a:effectLst/>
                <a:uLnTx/>
                <a:uFillTx/>
                <a:ea typeface="+mn-ea"/>
              </a:rPr>
              <a:t>Μετά και την ταυτοποίηση των δικαιολογητικών με τα στοιχεία της ηλεκτρονικής υποβολής εκδίδονται οι αποφάσεις  ένταξης </a:t>
            </a:r>
          </a:p>
        </p:txBody>
      </p:sp>
      <p:sp>
        <p:nvSpPr>
          <p:cNvPr id="44" name="Down Arrow 43"/>
          <p:cNvSpPr/>
          <p:nvPr/>
        </p:nvSpPr>
        <p:spPr>
          <a:xfrm>
            <a:off x="1691686" y="3198256"/>
            <a:ext cx="257578" cy="302752"/>
          </a:xfrm>
          <a:prstGeom prst="downArrow">
            <a:avLst/>
          </a:prstGeom>
          <a:solidFill>
            <a:srgbClr val="FFFFFF">
              <a:lumMod val="85000"/>
            </a:srgbClr>
          </a:solidFill>
        </p:spPr>
        <p:txBody>
          <a:bodyPr wrap="square" rtlCol="0" anchor="ctr">
            <a:spAutoFit/>
          </a:bodyP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l-GR" sz="1200" b="0" i="1" u="none" strike="noStrike" kern="0" cap="none" spc="0" normalizeH="0" baseline="0" noProof="0" dirty="0" smtClean="0">
              <a:ln>
                <a:noFill/>
              </a:ln>
              <a:solidFill>
                <a:srgbClr val="080808"/>
              </a:solidFill>
              <a:effectLst/>
              <a:uLnTx/>
              <a:uFillTx/>
              <a:ea typeface="+mn-ea"/>
            </a:endParaRPr>
          </a:p>
        </p:txBody>
      </p:sp>
      <p:sp>
        <p:nvSpPr>
          <p:cNvPr id="45" name="Oval 44"/>
          <p:cNvSpPr/>
          <p:nvPr/>
        </p:nvSpPr>
        <p:spPr>
          <a:xfrm>
            <a:off x="622740" y="5689011"/>
            <a:ext cx="2395471" cy="648072"/>
          </a:xfrm>
          <a:prstGeom prst="ellipse">
            <a:avLst/>
          </a:prstGeom>
          <a:solidFill>
            <a:srgbClr val="E7B98A">
              <a:lumMod val="60000"/>
              <a:lumOff val="40000"/>
            </a:srgbClr>
          </a:solidFill>
        </p:spPr>
        <p:txBody>
          <a:bodyPr wrap="square" rtlCol="0" anchor="ctr">
            <a:normAutofit/>
          </a:bodyPr>
          <a:lstStyle/>
          <a:p>
            <a:pPr marL="0" marR="0" lvl="0" indent="0" defTabSz="914400" eaLnBrk="1" fontAlgn="auto" latinLnBrk="0" hangingPunct="1">
              <a:lnSpc>
                <a:spcPct val="80000"/>
              </a:lnSpc>
              <a:spcBef>
                <a:spcPct val="20000"/>
              </a:spcBef>
              <a:spcAft>
                <a:spcPts val="0"/>
              </a:spcAft>
              <a:buClrTx/>
              <a:buSzTx/>
              <a:buFontTx/>
              <a:buNone/>
              <a:tabLst/>
              <a:defRPr/>
            </a:pPr>
            <a:r>
              <a:rPr kumimoji="0" lang="el-GR" sz="1000" b="0" i="1" u="none" strike="noStrike" kern="0" cap="none" spc="0" normalizeH="0" baseline="0" noProof="0" dirty="0" smtClean="0">
                <a:ln>
                  <a:noFill/>
                </a:ln>
                <a:solidFill>
                  <a:srgbClr val="080808"/>
                </a:solidFill>
                <a:effectLst/>
                <a:uLnTx/>
                <a:uFillTx/>
                <a:ea typeface="+mn-ea"/>
              </a:rPr>
              <a:t>Έκδοση αποφάσεων  ένταξης / απόρριψης</a:t>
            </a:r>
          </a:p>
        </p:txBody>
      </p:sp>
      <p:sp>
        <p:nvSpPr>
          <p:cNvPr id="46" name="Down Arrow 45"/>
          <p:cNvSpPr/>
          <p:nvPr/>
        </p:nvSpPr>
        <p:spPr>
          <a:xfrm>
            <a:off x="1691686" y="4278376"/>
            <a:ext cx="257578" cy="302752"/>
          </a:xfrm>
          <a:prstGeom prst="downArrow">
            <a:avLst/>
          </a:prstGeom>
          <a:solidFill>
            <a:srgbClr val="FFFFFF">
              <a:lumMod val="85000"/>
            </a:srgbClr>
          </a:solidFill>
        </p:spPr>
        <p:txBody>
          <a:bodyPr wrap="square" rtlCol="0" anchor="ctr">
            <a:spAutoFit/>
          </a:bodyP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l-GR" sz="1200" b="0" i="1" u="none" strike="noStrike" kern="0" cap="none" spc="0" normalizeH="0" baseline="0" noProof="0" dirty="0" smtClean="0">
              <a:ln>
                <a:noFill/>
              </a:ln>
              <a:solidFill>
                <a:srgbClr val="080808"/>
              </a:solidFill>
              <a:effectLst/>
              <a:uLnTx/>
              <a:uFillTx/>
              <a:ea typeface="+mn-ea"/>
            </a:endParaRPr>
          </a:p>
        </p:txBody>
      </p:sp>
      <p:sp>
        <p:nvSpPr>
          <p:cNvPr id="47" name="Down Arrow 46"/>
          <p:cNvSpPr/>
          <p:nvPr/>
        </p:nvSpPr>
        <p:spPr>
          <a:xfrm>
            <a:off x="1691686" y="5358496"/>
            <a:ext cx="257578" cy="302752"/>
          </a:xfrm>
          <a:prstGeom prst="downArrow">
            <a:avLst/>
          </a:prstGeom>
          <a:solidFill>
            <a:srgbClr val="FFFFFF">
              <a:lumMod val="85000"/>
            </a:srgbClr>
          </a:solidFill>
        </p:spPr>
        <p:txBody>
          <a:bodyPr wrap="square" rtlCol="0" anchor="ctr">
            <a:spAutoFit/>
          </a:bodyP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l-GR" sz="1200" b="0" i="1" u="none" strike="noStrike" kern="0" cap="none" spc="0" normalizeH="0" baseline="0" noProof="0" dirty="0" smtClean="0">
              <a:ln>
                <a:noFill/>
              </a:ln>
              <a:solidFill>
                <a:srgbClr val="080808"/>
              </a:solidFill>
              <a:effectLst/>
              <a:uLnTx/>
              <a:uFillTx/>
              <a:ea typeface="+mn-ea"/>
            </a:endParaRPr>
          </a:p>
        </p:txBody>
      </p:sp>
      <p:cxnSp>
        <p:nvCxnSpPr>
          <p:cNvPr id="48" name="Elbow Connector 47"/>
          <p:cNvCxnSpPr>
            <a:stCxn id="32" idx="6"/>
            <a:endCxn id="43" idx="1"/>
          </p:cNvCxnSpPr>
          <p:nvPr/>
        </p:nvCxnSpPr>
        <p:spPr bwMode="auto">
          <a:xfrm>
            <a:off x="3018211" y="4977172"/>
            <a:ext cx="383416" cy="16619"/>
          </a:xfrm>
          <a:prstGeom prst="bentConnector3">
            <a:avLst>
              <a:gd name="adj1" fmla="val 50000"/>
            </a:avLst>
          </a:prstGeom>
          <a:noFill/>
          <a:ln w="9525" cap="flat" cmpd="sng" algn="ctr">
            <a:solidFill>
              <a:srgbClr val="080808"/>
            </a:solidFill>
            <a:prstDash val="solid"/>
            <a:round/>
            <a:headEnd type="none" w="med" len="med"/>
            <a:tailEnd type="none" w="med" len="med"/>
          </a:ln>
          <a:effectLst/>
        </p:spPr>
      </p:cxnSp>
      <p:sp>
        <p:nvSpPr>
          <p:cNvPr id="49" name="Rectangle 48"/>
          <p:cNvSpPr/>
          <p:nvPr/>
        </p:nvSpPr>
        <p:spPr>
          <a:xfrm>
            <a:off x="3399479" y="5728440"/>
            <a:ext cx="6258871" cy="535531"/>
          </a:xfrm>
          <a:prstGeom prst="rect">
            <a:avLst/>
          </a:prstGeom>
          <a:solidFill>
            <a:srgbClr val="FFCC99">
              <a:lumMod val="90000"/>
            </a:srgbClr>
          </a:solidFill>
        </p:spPr>
        <p:txBody>
          <a:bodyPr wrap="square" rtlCol="0" anchor="ctr">
            <a:spAutoFit/>
          </a:bodyPr>
          <a:lstStyle/>
          <a:p>
            <a:pPr marL="0" marR="0" lvl="0" indent="0" algn="l" defTabSz="914400" eaLnBrk="1" fontAlgn="auto" latinLnBrk="0" hangingPunct="1">
              <a:lnSpc>
                <a:spcPct val="100000"/>
              </a:lnSpc>
              <a:spcBef>
                <a:spcPct val="20000"/>
              </a:spcBef>
              <a:spcAft>
                <a:spcPts val="0"/>
              </a:spcAft>
              <a:buClrTx/>
              <a:buSzTx/>
              <a:buFontTx/>
              <a:buNone/>
              <a:tabLst/>
              <a:defRPr/>
            </a:pPr>
            <a:r>
              <a:rPr kumimoji="0" lang="el-GR" sz="900" b="0" i="0" u="none" strike="noStrike" kern="0" cap="none" spc="0" normalizeH="0" baseline="0" noProof="0" dirty="0" smtClean="0">
                <a:ln>
                  <a:noFill/>
                </a:ln>
                <a:solidFill>
                  <a:srgbClr val="080808"/>
                </a:solidFill>
                <a:effectLst/>
                <a:uLnTx/>
                <a:uFillTx/>
                <a:ea typeface="+mn-ea"/>
              </a:rPr>
              <a:t>Οι δυνητικοί δικαιούχοι των επενδυτικών σχεδίων έχουν την δυνατότητα να υποβάλλουν ένσταση κατά της απόφασης ένταξης / απόρριψης μετά την έκδοσή της.</a:t>
            </a:r>
          </a:p>
          <a:p>
            <a:pPr marL="0" marR="0" lvl="0" indent="0" algn="l" defTabSz="914400" eaLnBrk="1" fontAlgn="auto" latinLnBrk="0" hangingPunct="1">
              <a:lnSpc>
                <a:spcPct val="100000"/>
              </a:lnSpc>
              <a:spcBef>
                <a:spcPct val="20000"/>
              </a:spcBef>
              <a:spcAft>
                <a:spcPts val="0"/>
              </a:spcAft>
              <a:buClrTx/>
              <a:buSzTx/>
              <a:buFontTx/>
              <a:buNone/>
              <a:tabLst/>
              <a:defRPr/>
            </a:pPr>
            <a:r>
              <a:rPr kumimoji="0" lang="el-GR" sz="900" b="0" i="0" u="none" strike="noStrike" kern="0" cap="none" spc="0" normalizeH="0" baseline="0" noProof="0" dirty="0" smtClean="0">
                <a:ln>
                  <a:noFill/>
                </a:ln>
                <a:solidFill>
                  <a:srgbClr val="080808"/>
                </a:solidFill>
                <a:effectLst/>
                <a:uLnTx/>
                <a:uFillTx/>
                <a:ea typeface="+mn-ea"/>
              </a:rPr>
              <a:t>Οι ενστάσεις υποβάλλονται ηλεκτρονικά προς της ΕΥΔ ΕΠΑΝΕΚ/τον ΕΦ</a:t>
            </a:r>
          </a:p>
        </p:txBody>
      </p:sp>
      <p:cxnSp>
        <p:nvCxnSpPr>
          <p:cNvPr id="50" name="Elbow Connector 49"/>
          <p:cNvCxnSpPr>
            <a:stCxn id="45" idx="6"/>
            <a:endCxn id="49" idx="1"/>
          </p:cNvCxnSpPr>
          <p:nvPr/>
        </p:nvCxnSpPr>
        <p:spPr bwMode="auto">
          <a:xfrm flipV="1">
            <a:off x="3018211" y="5996206"/>
            <a:ext cx="381268" cy="16841"/>
          </a:xfrm>
          <a:prstGeom prst="bentConnector3">
            <a:avLst>
              <a:gd name="adj1" fmla="val 50000"/>
            </a:avLst>
          </a:prstGeom>
          <a:noFill/>
          <a:ln w="9525" cap="flat" cmpd="sng" algn="ctr">
            <a:solidFill>
              <a:srgbClr val="080808"/>
            </a:solidFill>
            <a:prstDash val="solid"/>
            <a:round/>
            <a:headEnd type="none" w="med" len="med"/>
            <a:tailEnd type="none" w="med" len="med"/>
          </a:ln>
          <a:effectLst/>
        </p:spPr>
      </p:cxnSp>
      <p:grpSp>
        <p:nvGrpSpPr>
          <p:cNvPr id="51" name="Group 15"/>
          <p:cNvGrpSpPr>
            <a:grpSpLocks/>
          </p:cNvGrpSpPr>
          <p:nvPr/>
        </p:nvGrpSpPr>
        <p:grpSpPr bwMode="auto">
          <a:xfrm>
            <a:off x="6980238" y="227013"/>
            <a:ext cx="2678112" cy="495300"/>
            <a:chOff x="488950" y="722313"/>
            <a:chExt cx="8856538" cy="495300"/>
          </a:xfrm>
        </p:grpSpPr>
        <p:sp>
          <p:nvSpPr>
            <p:cNvPr id="52"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53"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extLst>
      <p:ext uri="{BB962C8B-B14F-4D97-AF65-F5344CB8AC3E}">
        <p14:creationId xmlns:p14="http://schemas.microsoft.com/office/powerpoint/2010/main" val="231763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additive="base">
                                        <p:cTn id="45" dur="500" fill="hold"/>
                                        <p:tgtEl>
                                          <p:spTgt spid="48"/>
                                        </p:tgtEl>
                                        <p:attrNameLst>
                                          <p:attrName>ppt_x</p:attrName>
                                        </p:attrNameLst>
                                      </p:cBhvr>
                                      <p:tavLst>
                                        <p:tav tm="0">
                                          <p:val>
                                            <p:strVal val="#ppt_x"/>
                                          </p:val>
                                        </p:tav>
                                        <p:tav tm="100000">
                                          <p:val>
                                            <p:strVal val="#ppt_x"/>
                                          </p:val>
                                        </p:tav>
                                      </p:tavLst>
                                    </p:anim>
                                    <p:anim calcmode="lin" valueType="num">
                                      <p:cBhvr additive="base">
                                        <p:cTn id="46" dur="500" fill="hold"/>
                                        <p:tgtEl>
                                          <p:spTgt spid="4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fill="hold"/>
                                        <p:tgtEl>
                                          <p:spTgt spid="45"/>
                                        </p:tgtEl>
                                        <p:attrNameLst>
                                          <p:attrName>ppt_x</p:attrName>
                                        </p:attrNameLst>
                                      </p:cBhvr>
                                      <p:tavLst>
                                        <p:tav tm="0">
                                          <p:val>
                                            <p:strVal val="#ppt_x"/>
                                          </p:val>
                                        </p:tav>
                                        <p:tav tm="100000">
                                          <p:val>
                                            <p:strVal val="#ppt_x"/>
                                          </p:val>
                                        </p:tav>
                                      </p:tavLst>
                                    </p:anim>
                                    <p:anim calcmode="lin" valueType="num">
                                      <p:cBhvr additive="base">
                                        <p:cTn id="56" dur="500" fill="hold"/>
                                        <p:tgtEl>
                                          <p:spTgt spid="4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ppt_x"/>
                                          </p:val>
                                        </p:tav>
                                        <p:tav tm="100000">
                                          <p:val>
                                            <p:strVal val="#ppt_x"/>
                                          </p:val>
                                        </p:tav>
                                      </p:tavLst>
                                    </p:anim>
                                    <p:anim calcmode="lin" valueType="num">
                                      <p:cBhvr additive="base">
                                        <p:cTn id="60" dur="500" fill="hold"/>
                                        <p:tgtEl>
                                          <p:spTgt spid="4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ppt_x"/>
                                          </p:val>
                                        </p:tav>
                                        <p:tav tm="100000">
                                          <p:val>
                                            <p:strVal val="#ppt_x"/>
                                          </p:val>
                                        </p:tav>
                                      </p:tavLst>
                                    </p:anim>
                                    <p:anim calcmode="lin" valueType="num">
                                      <p:cBhvr additive="base">
                                        <p:cTn id="64" dur="500" fill="hold"/>
                                        <p:tgtEl>
                                          <p:spTgt spid="49"/>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additive="base">
                                        <p:cTn id="67" dur="500" fill="hold"/>
                                        <p:tgtEl>
                                          <p:spTgt spid="50"/>
                                        </p:tgtEl>
                                        <p:attrNameLst>
                                          <p:attrName>ppt_x</p:attrName>
                                        </p:attrNameLst>
                                      </p:cBhvr>
                                      <p:tavLst>
                                        <p:tav tm="0">
                                          <p:val>
                                            <p:strVal val="#ppt_x"/>
                                          </p:val>
                                        </p:tav>
                                        <p:tav tm="100000">
                                          <p:val>
                                            <p:strVal val="#ppt_x"/>
                                          </p:val>
                                        </p:tav>
                                      </p:tavLst>
                                    </p:anim>
                                    <p:anim calcmode="lin" valueType="num">
                                      <p:cBhvr additive="base">
                                        <p:cTn id="6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43" grpId="0" animBg="1"/>
      <p:bldP spid="44" grpId="0" animBg="1"/>
      <p:bldP spid="45" grpId="0" animBg="1"/>
      <p:bldP spid="46" grpId="0" animBg="1"/>
      <p:bldP spid="47" grpId="0" animBg="1"/>
      <p:bldP spid="4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115888"/>
            <a:ext cx="7126188" cy="1169551"/>
          </a:xfrm>
          <a:prstGeom prst="rect">
            <a:avLst/>
          </a:prstGeom>
        </p:spPr>
        <p:txBody>
          <a:bodyPr wrap="square">
            <a:spAutoFit/>
          </a:bodyPr>
          <a:lstStyle/>
          <a:p>
            <a:pPr algn="l">
              <a:defRPr/>
            </a:pPr>
            <a:r>
              <a:rPr lang="el-GR" kern="0" dirty="0">
                <a:solidFill>
                  <a:srgbClr val="000000"/>
                </a:solidFill>
              </a:rPr>
              <a:t>Είδη χρηματοδότησης</a:t>
            </a:r>
            <a:br>
              <a:rPr lang="el-GR" kern="0" dirty="0">
                <a:solidFill>
                  <a:srgbClr val="000000"/>
                </a:solidFill>
              </a:rPr>
            </a:br>
            <a:r>
              <a:rPr lang="en-US" b="0" kern="0" dirty="0">
                <a:solidFill>
                  <a:srgbClr val="000000"/>
                </a:solidFill>
              </a:rPr>
              <a:t>7</a:t>
            </a:r>
            <a:r>
              <a:rPr lang="el-GR" b="0" kern="0" dirty="0" smtClean="0">
                <a:solidFill>
                  <a:srgbClr val="000000"/>
                </a:solidFill>
              </a:rPr>
              <a:t>. </a:t>
            </a:r>
            <a:r>
              <a:rPr lang="el-GR" b="0" kern="0" dirty="0">
                <a:solidFill>
                  <a:srgbClr val="000000"/>
                </a:solidFill>
              </a:rPr>
              <a:t>Επιχορήγηση</a:t>
            </a:r>
            <a:br>
              <a:rPr lang="el-GR" b="0" kern="0" dirty="0">
                <a:solidFill>
                  <a:srgbClr val="000000"/>
                </a:solidFill>
              </a:rPr>
            </a:br>
            <a:r>
              <a:rPr lang="en-US" b="0" kern="0" dirty="0">
                <a:solidFill>
                  <a:srgbClr val="000000"/>
                </a:solidFill>
              </a:rPr>
              <a:t>ii. </a:t>
            </a:r>
            <a:r>
              <a:rPr lang="el-GR" b="0" kern="0" dirty="0">
                <a:solidFill>
                  <a:srgbClr val="000000"/>
                </a:solidFill>
              </a:rPr>
              <a:t>Ενεργές δράσεις επιχορήγησης – </a:t>
            </a:r>
            <a:r>
              <a:rPr lang="el-GR" b="0" kern="0" dirty="0" smtClean="0">
                <a:solidFill>
                  <a:srgbClr val="000000"/>
                </a:solidFill>
              </a:rPr>
              <a:t>Δράσεις </a:t>
            </a:r>
            <a:r>
              <a:rPr lang="el-GR" b="0" kern="0" dirty="0" err="1" smtClean="0">
                <a:solidFill>
                  <a:srgbClr val="000000"/>
                </a:solidFill>
              </a:rPr>
              <a:t>ΕΠΑνΕΚ</a:t>
            </a:r>
            <a:r>
              <a:rPr lang="el-GR" b="0" kern="0" dirty="0" smtClean="0">
                <a:solidFill>
                  <a:srgbClr val="000000"/>
                </a:solidFill>
              </a:rPr>
              <a:t> για επιχειρήσεις που δημοσιεύθηκαν στις αρχές του 2016 (1</a:t>
            </a:r>
            <a:r>
              <a:rPr lang="el-GR" b="0" kern="0" baseline="30000" dirty="0" smtClean="0">
                <a:solidFill>
                  <a:srgbClr val="000000"/>
                </a:solidFill>
              </a:rPr>
              <a:t>ος</a:t>
            </a:r>
            <a:r>
              <a:rPr lang="el-GR" b="0" kern="0" dirty="0" smtClean="0">
                <a:solidFill>
                  <a:srgbClr val="000000"/>
                </a:solidFill>
              </a:rPr>
              <a:t> κύκλος) και αναμένεται να αναδημοσιευθούν (2</a:t>
            </a:r>
            <a:r>
              <a:rPr lang="el-GR" b="0" kern="0" baseline="30000" dirty="0" smtClean="0">
                <a:solidFill>
                  <a:srgbClr val="000000"/>
                </a:solidFill>
              </a:rPr>
              <a:t>ος</a:t>
            </a:r>
            <a:r>
              <a:rPr lang="el-GR" b="0" kern="0" dirty="0" smtClean="0">
                <a:solidFill>
                  <a:srgbClr val="000000"/>
                </a:solidFill>
              </a:rPr>
              <a:t> κύκλος)</a:t>
            </a:r>
            <a:endParaRPr lang="el-GR" kern="0" dirty="0"/>
          </a:p>
        </p:txBody>
      </p:sp>
      <p:sp>
        <p:nvSpPr>
          <p:cNvPr id="36" name="Title 1"/>
          <p:cNvSpPr txBox="1">
            <a:spLocks/>
          </p:cNvSpPr>
          <p:nvPr/>
        </p:nvSpPr>
        <p:spPr bwMode="auto">
          <a:xfrm rot="16200000">
            <a:off x="-2034337" y="2399435"/>
            <a:ext cx="4782538"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defPPr>
              <a:defRPr lang="en-GB"/>
            </a:defPPr>
            <a:lvl1pPr>
              <a:defRPr>
                <a:solidFill>
                  <a:schemeClr val="tx1"/>
                </a:solidFill>
              </a:defRPr>
            </a:lvl1pPr>
            <a:lvl2pPr algn="l">
              <a:defRPr sz="1600">
                <a:solidFill>
                  <a:schemeClr val="tx1"/>
                </a:solidFill>
                <a:ea typeface="ＭＳ Ｐゴシック" charset="-128"/>
              </a:defRPr>
            </a:lvl2pPr>
            <a:lvl3pPr algn="l">
              <a:defRPr sz="1600">
                <a:solidFill>
                  <a:schemeClr val="tx1"/>
                </a:solidFill>
                <a:ea typeface="ＭＳ Ｐゴシック" charset="-128"/>
              </a:defRPr>
            </a:lvl3pPr>
            <a:lvl4pPr algn="l">
              <a:defRPr sz="1600">
                <a:solidFill>
                  <a:schemeClr val="tx1"/>
                </a:solidFill>
                <a:ea typeface="ＭＳ Ｐゴシック" charset="-128"/>
              </a:defRPr>
            </a:lvl4pPr>
            <a:lvl5pPr algn="l">
              <a:defRPr sz="1600">
                <a:solidFill>
                  <a:schemeClr val="tx1"/>
                </a:solidFill>
                <a:ea typeface="ＭＳ Ｐゴシック" charset="-128"/>
              </a:defRPr>
            </a:lvl5pPr>
            <a:lvl6pPr marL="457200" eaLnBrk="0" fontAlgn="base" hangingPunct="0">
              <a:spcBef>
                <a:spcPct val="0"/>
              </a:spcBef>
              <a:spcAft>
                <a:spcPct val="0"/>
              </a:spcAft>
              <a:defRPr sz="1600">
                <a:solidFill>
                  <a:schemeClr val="tx1"/>
                </a:solidFill>
                <a:ea typeface="ＭＳ Ｐゴシック" charset="-128"/>
              </a:defRPr>
            </a:lvl6pPr>
            <a:lvl7pPr marL="914400" eaLnBrk="0" fontAlgn="base" hangingPunct="0">
              <a:spcBef>
                <a:spcPct val="0"/>
              </a:spcBef>
              <a:spcAft>
                <a:spcPct val="0"/>
              </a:spcAft>
              <a:defRPr sz="1600">
                <a:solidFill>
                  <a:schemeClr val="tx1"/>
                </a:solidFill>
                <a:ea typeface="ＭＳ Ｐゴシック" charset="-128"/>
              </a:defRPr>
            </a:lvl7pPr>
            <a:lvl8pPr marL="1371600" eaLnBrk="0" fontAlgn="base" hangingPunct="0">
              <a:spcBef>
                <a:spcPct val="0"/>
              </a:spcBef>
              <a:spcAft>
                <a:spcPct val="0"/>
              </a:spcAft>
              <a:defRPr sz="1600">
                <a:solidFill>
                  <a:schemeClr val="tx1"/>
                </a:solidFill>
                <a:ea typeface="ＭＳ Ｐゴシック" charset="-128"/>
              </a:defRPr>
            </a:lvl8pPr>
            <a:lvl9pPr marL="1828800" eaLnBrk="0" fontAlgn="base" hangingPunct="0">
              <a:spcBef>
                <a:spcPct val="0"/>
              </a:spcBef>
              <a:spcAft>
                <a:spcPct val="0"/>
              </a:spcAft>
              <a:defRPr sz="1600">
                <a:solidFill>
                  <a:schemeClr val="tx1"/>
                </a:solidFill>
                <a:ea typeface="ＭＳ Ｐゴシック" charset="-128"/>
              </a:defRPr>
            </a:lvl9pPr>
          </a:lstStyle>
          <a:p>
            <a:pPr algn="l"/>
            <a:r>
              <a:rPr lang="el-GR" dirty="0" smtClean="0"/>
              <a:t>Καταβολές</a:t>
            </a:r>
            <a:endParaRPr lang="el-GR" dirty="0"/>
          </a:p>
        </p:txBody>
      </p:sp>
      <p:grpSp>
        <p:nvGrpSpPr>
          <p:cNvPr id="80" name="Group 79"/>
          <p:cNvGrpSpPr/>
          <p:nvPr/>
        </p:nvGrpSpPr>
        <p:grpSpPr>
          <a:xfrm>
            <a:off x="628917" y="1301801"/>
            <a:ext cx="8824176" cy="2237535"/>
            <a:chOff x="628917" y="1404833"/>
            <a:chExt cx="8824176" cy="2237535"/>
          </a:xfrm>
        </p:grpSpPr>
        <p:sp>
          <p:nvSpPr>
            <p:cNvPr id="81" name="Rounded Rectangle 80"/>
            <p:cNvSpPr/>
            <p:nvPr/>
          </p:nvSpPr>
          <p:spPr>
            <a:xfrm>
              <a:off x="628917" y="2057114"/>
              <a:ext cx="1805190" cy="483537"/>
            </a:xfrm>
            <a:prstGeom prst="roundRect">
              <a:avLst/>
            </a:prstGeom>
            <a:solidFill>
              <a:srgbClr val="E7B98A">
                <a:lumMod val="60000"/>
                <a:lumOff val="40000"/>
              </a:srgbClr>
            </a:solidFill>
          </p:spPr>
          <p:txBody>
            <a:bodyPr wrap="square" rtlCol="0" anchor="ctr">
              <a:normAutofit/>
            </a:bodyPr>
            <a:lstStyle/>
            <a:p>
              <a:pPr marL="0" marR="0" lvl="0" indent="0" defTabSz="914400" eaLnBrk="1" fontAlgn="auto" latinLnBrk="0" hangingPunct="1">
                <a:lnSpc>
                  <a:spcPct val="80000"/>
                </a:lnSpc>
                <a:spcBef>
                  <a:spcPct val="20000"/>
                </a:spcBef>
                <a:spcAft>
                  <a:spcPts val="0"/>
                </a:spcAft>
                <a:buClrTx/>
                <a:buSzTx/>
                <a:buFontTx/>
                <a:buNone/>
                <a:tabLst/>
                <a:defRPr/>
              </a:pPr>
              <a:r>
                <a:rPr kumimoji="0" lang="el-GR" sz="1100" b="0" i="1" u="none" strike="noStrike" kern="0" cap="none" spc="0" normalizeH="0" baseline="0" noProof="0" dirty="0" smtClean="0">
                  <a:ln>
                    <a:noFill/>
                  </a:ln>
                  <a:solidFill>
                    <a:srgbClr val="080808"/>
                  </a:solidFill>
                  <a:effectLst/>
                  <a:uLnTx/>
                  <a:uFillTx/>
                  <a:ea typeface="+mn-ea"/>
                </a:rPr>
                <a:t>Πιστοποίηση Δαπανών </a:t>
              </a:r>
            </a:p>
          </p:txBody>
        </p:sp>
        <p:sp>
          <p:nvSpPr>
            <p:cNvPr id="82" name="Rounded Rectangle 81"/>
            <p:cNvSpPr/>
            <p:nvPr/>
          </p:nvSpPr>
          <p:spPr>
            <a:xfrm>
              <a:off x="2856951" y="2644675"/>
              <a:ext cx="1805190" cy="483537"/>
            </a:xfrm>
            <a:prstGeom prst="roundRect">
              <a:avLst/>
            </a:prstGeom>
            <a:solidFill>
              <a:srgbClr val="E7B98A">
                <a:lumMod val="60000"/>
                <a:lumOff val="40000"/>
              </a:srgbClr>
            </a:solidFill>
          </p:spPr>
          <p:txBody>
            <a:bodyPr wrap="square" rtlCol="0" anchor="ctr">
              <a:normAutofit/>
            </a:bodyPr>
            <a:lstStyle/>
            <a:p>
              <a:pPr marL="0" marR="0" lvl="0" indent="0" defTabSz="914400" eaLnBrk="1" fontAlgn="auto" latinLnBrk="0" hangingPunct="1">
                <a:lnSpc>
                  <a:spcPct val="80000"/>
                </a:lnSpc>
                <a:spcBef>
                  <a:spcPct val="20000"/>
                </a:spcBef>
                <a:spcAft>
                  <a:spcPts val="0"/>
                </a:spcAft>
                <a:buClrTx/>
                <a:buSzTx/>
                <a:buFontTx/>
                <a:buNone/>
                <a:tabLst/>
                <a:defRPr/>
              </a:pPr>
              <a:r>
                <a:rPr kumimoji="0" lang="el-GR" sz="1100" b="0" i="1" u="none" strike="noStrike" kern="0" cap="none" spc="0" normalizeH="0" baseline="0" noProof="0" dirty="0" smtClean="0">
                  <a:ln>
                    <a:noFill/>
                  </a:ln>
                  <a:solidFill>
                    <a:srgbClr val="080808"/>
                  </a:solidFill>
                  <a:effectLst/>
                  <a:uLnTx/>
                  <a:uFillTx/>
                  <a:ea typeface="+mn-ea"/>
                </a:rPr>
                <a:t>Επιτόπιες επαληθεύσεις </a:t>
              </a:r>
            </a:p>
          </p:txBody>
        </p:sp>
        <p:sp>
          <p:nvSpPr>
            <p:cNvPr id="83" name="Rounded Rectangle 82"/>
            <p:cNvSpPr/>
            <p:nvPr/>
          </p:nvSpPr>
          <p:spPr>
            <a:xfrm>
              <a:off x="2839783" y="1426820"/>
              <a:ext cx="1805190" cy="483537"/>
            </a:xfrm>
            <a:prstGeom prst="roundRect">
              <a:avLst/>
            </a:prstGeom>
            <a:solidFill>
              <a:srgbClr val="E7B98A">
                <a:lumMod val="60000"/>
                <a:lumOff val="40000"/>
              </a:srgbClr>
            </a:solidFill>
          </p:spPr>
          <p:txBody>
            <a:bodyPr wrap="square" rtlCol="0" anchor="ctr">
              <a:normAutofit/>
            </a:bodyPr>
            <a:lstStyle/>
            <a:p>
              <a:pPr marL="0" marR="0" lvl="0" indent="0" defTabSz="914400" eaLnBrk="1" fontAlgn="auto" latinLnBrk="0" hangingPunct="1">
                <a:lnSpc>
                  <a:spcPct val="80000"/>
                </a:lnSpc>
                <a:spcBef>
                  <a:spcPct val="20000"/>
                </a:spcBef>
                <a:spcAft>
                  <a:spcPts val="0"/>
                </a:spcAft>
                <a:buClrTx/>
                <a:buSzTx/>
                <a:buFontTx/>
                <a:buNone/>
                <a:tabLst/>
                <a:defRPr/>
              </a:pPr>
              <a:r>
                <a:rPr kumimoji="0" lang="el-GR" sz="1100" b="0" i="1" u="none" strike="noStrike" kern="0" cap="none" spc="0" normalizeH="0" baseline="0" noProof="0" dirty="0" smtClean="0">
                  <a:ln>
                    <a:noFill/>
                  </a:ln>
                  <a:solidFill>
                    <a:srgbClr val="080808"/>
                  </a:solidFill>
                  <a:effectLst/>
                  <a:uLnTx/>
                  <a:uFillTx/>
                  <a:ea typeface="+mn-ea"/>
                </a:rPr>
                <a:t>Διοικητικές επαληθεύσεις  </a:t>
              </a:r>
            </a:p>
          </p:txBody>
        </p:sp>
        <p:sp>
          <p:nvSpPr>
            <p:cNvPr id="84" name="Line Callout 1 (Border and Accent Bar) 83"/>
            <p:cNvSpPr/>
            <p:nvPr/>
          </p:nvSpPr>
          <p:spPr>
            <a:xfrm>
              <a:off x="5691390" y="1404833"/>
              <a:ext cx="3761703" cy="1138773"/>
            </a:xfrm>
            <a:prstGeom prst="accentBorderCallout1">
              <a:avLst>
                <a:gd name="adj1" fmla="val 18750"/>
                <a:gd name="adj2" fmla="val -8333"/>
                <a:gd name="adj3" fmla="val 21544"/>
                <a:gd name="adj4" fmla="val -27720"/>
              </a:avLst>
            </a:prstGeom>
            <a:ln>
              <a:solidFill>
                <a:srgbClr val="080808"/>
              </a:solidFill>
            </a:ln>
          </p:spPr>
          <p:txBody>
            <a:bodyPr wrap="square" rtlCol="0" anchor="ctr">
              <a:sp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l-GR" sz="1000" b="0" i="1" u="none" strike="noStrike" kern="0" cap="none" spc="0" normalizeH="0" baseline="0" noProof="0" dirty="0" smtClean="0">
                  <a:ln>
                    <a:noFill/>
                  </a:ln>
                  <a:solidFill>
                    <a:srgbClr val="080808"/>
                  </a:solidFill>
                  <a:effectLst/>
                  <a:uLnTx/>
                  <a:uFillTx/>
                  <a:ea typeface="+mn-ea"/>
                </a:rPr>
                <a:t>Εξετάζονται τα ακόλουθα:</a:t>
              </a:r>
            </a:p>
            <a:p>
              <a:pPr marL="171450" marR="0" lvl="0" indent="-171450" algn="l"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1000" b="0" i="1" u="none" strike="noStrike" kern="0" cap="none" spc="0" normalizeH="0" baseline="0" noProof="0" dirty="0" smtClean="0">
                  <a:ln>
                    <a:noFill/>
                  </a:ln>
                  <a:solidFill>
                    <a:srgbClr val="080808"/>
                  </a:solidFill>
                  <a:effectLst/>
                  <a:uLnTx/>
                  <a:uFillTx/>
                  <a:ea typeface="+mn-ea"/>
                </a:rPr>
                <a:t>το  οικονομικό αντικείμενο βάση των υποβληθέντων παραστατικών δαπανών</a:t>
              </a:r>
            </a:p>
            <a:p>
              <a:pPr marL="171450" marR="0" lvl="0" indent="-171450" algn="l"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1000" b="0" i="1" u="none" strike="noStrike" kern="0" cap="none" spc="0" normalizeH="0" baseline="0" noProof="0" dirty="0" smtClean="0">
                  <a:ln>
                    <a:noFill/>
                  </a:ln>
                  <a:solidFill>
                    <a:srgbClr val="080808"/>
                  </a:solidFill>
                  <a:effectLst/>
                  <a:uLnTx/>
                  <a:uFillTx/>
                  <a:ea typeface="+mn-ea"/>
                </a:rPr>
                <a:t>το εύλογο του κόστους όλων των δαπανών </a:t>
              </a:r>
            </a:p>
            <a:p>
              <a:pPr marL="171450" marR="0" lvl="0" indent="-171450" algn="l"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1000" b="0" i="1" u="none" strike="noStrike" kern="0" cap="none" spc="0" normalizeH="0" baseline="0" noProof="0" dirty="0" smtClean="0">
                  <a:ln>
                    <a:noFill/>
                  </a:ln>
                  <a:solidFill>
                    <a:srgbClr val="080808"/>
                  </a:solidFill>
                  <a:effectLst/>
                  <a:uLnTx/>
                  <a:uFillTx/>
                  <a:ea typeface="+mn-ea"/>
                </a:rPr>
                <a:t>το </a:t>
              </a:r>
              <a:r>
                <a:rPr kumimoji="0" lang="el-GR" sz="1000" b="0" i="1" u="none" strike="noStrike" kern="0" cap="none" spc="0" normalizeH="0" baseline="0" noProof="0" dirty="0" err="1" smtClean="0">
                  <a:ln>
                    <a:noFill/>
                  </a:ln>
                  <a:solidFill>
                    <a:srgbClr val="080808"/>
                  </a:solidFill>
                  <a:effectLst/>
                  <a:uLnTx/>
                  <a:uFillTx/>
                  <a:ea typeface="+mn-ea"/>
                </a:rPr>
                <a:t>υλοποιηθέν</a:t>
              </a:r>
              <a:r>
                <a:rPr kumimoji="0" lang="el-GR" sz="1000" b="0" i="1" u="none" strike="noStrike" kern="0" cap="none" spc="0" normalizeH="0" baseline="0" noProof="0" dirty="0" smtClean="0">
                  <a:ln>
                    <a:noFill/>
                  </a:ln>
                  <a:solidFill>
                    <a:srgbClr val="080808"/>
                  </a:solidFill>
                  <a:effectLst/>
                  <a:uLnTx/>
                  <a:uFillTx/>
                  <a:ea typeface="+mn-ea"/>
                </a:rPr>
                <a:t> φυσικό αντικείμενο </a:t>
              </a:r>
            </a:p>
            <a:p>
              <a:pPr marL="171450" marR="0" lvl="0" indent="-171450" algn="l"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1000" b="0" i="1" u="none" strike="noStrike" kern="0" cap="none" spc="0" normalizeH="0" baseline="0" noProof="0" dirty="0" smtClean="0">
                  <a:ln>
                    <a:noFill/>
                  </a:ln>
                  <a:solidFill>
                    <a:srgbClr val="080808"/>
                  </a:solidFill>
                  <a:effectLst/>
                  <a:uLnTx/>
                  <a:uFillTx/>
                  <a:ea typeface="+mn-ea"/>
                </a:rPr>
                <a:t>η συμμόρφωση με τυχόν προγενέστερες συστάσεις   </a:t>
              </a:r>
            </a:p>
          </p:txBody>
        </p:sp>
        <p:sp>
          <p:nvSpPr>
            <p:cNvPr id="85" name="Line Callout 1 (Border and Accent Bar) 84"/>
            <p:cNvSpPr/>
            <p:nvPr/>
          </p:nvSpPr>
          <p:spPr>
            <a:xfrm>
              <a:off x="5689242" y="2595928"/>
              <a:ext cx="3761703" cy="1046440"/>
            </a:xfrm>
            <a:prstGeom prst="accentBorderCallout1">
              <a:avLst>
                <a:gd name="adj1" fmla="val 18750"/>
                <a:gd name="adj2" fmla="val -8333"/>
                <a:gd name="adj3" fmla="val 28602"/>
                <a:gd name="adj4" fmla="val -27720"/>
              </a:avLst>
            </a:prstGeom>
            <a:ln>
              <a:solidFill>
                <a:srgbClr val="080808"/>
              </a:solidFill>
            </a:ln>
          </p:spPr>
          <p:txBody>
            <a:bodyPr wrap="square" rtlCol="0" anchor="ctr">
              <a:spAutoFit/>
            </a:bodyPr>
            <a:lstStyle/>
            <a:p>
              <a:pPr marL="0" marR="0" lvl="0" indent="0" algn="just" defTabSz="914400" eaLnBrk="1" fontAlgn="auto" latinLnBrk="0" hangingPunct="1">
                <a:lnSpc>
                  <a:spcPct val="100000"/>
                </a:lnSpc>
                <a:spcBef>
                  <a:spcPct val="20000"/>
                </a:spcBef>
                <a:spcAft>
                  <a:spcPts val="0"/>
                </a:spcAft>
                <a:buClrTx/>
                <a:buSzTx/>
                <a:buFontTx/>
                <a:buNone/>
                <a:tabLst/>
                <a:defRPr/>
              </a:pPr>
              <a:r>
                <a:rPr kumimoji="0" lang="el-GR" sz="1000" b="0" i="1" u="none" strike="noStrike" kern="0" cap="none" spc="0" normalizeH="0" baseline="0" noProof="0" dirty="0" smtClean="0">
                  <a:ln>
                    <a:noFill/>
                  </a:ln>
                  <a:solidFill>
                    <a:srgbClr val="080808"/>
                  </a:solidFill>
                  <a:effectLst/>
                  <a:uLnTx/>
                  <a:uFillTx/>
                  <a:ea typeface="+mn-ea"/>
                </a:rPr>
                <a:t>Για τις Δράσεις 1 και 2 οι επιτόπιες επαληθεύσεις γίνονται δειγματοληπτικά ενώ για της Δράσεις 3 και 4 γίνονται υποχρεωτικά κατά την ολοκλήρωση των έργων</a:t>
              </a:r>
            </a:p>
            <a:p>
              <a:pPr marL="0" marR="0" lvl="0" indent="0" algn="just" defTabSz="914400" eaLnBrk="1" fontAlgn="auto" latinLnBrk="0" hangingPunct="1">
                <a:lnSpc>
                  <a:spcPct val="100000"/>
                </a:lnSpc>
                <a:spcBef>
                  <a:spcPct val="20000"/>
                </a:spcBef>
                <a:spcAft>
                  <a:spcPts val="0"/>
                </a:spcAft>
                <a:buClrTx/>
                <a:buSzTx/>
                <a:buFontTx/>
                <a:buNone/>
                <a:tabLst/>
                <a:defRPr/>
              </a:pPr>
              <a:r>
                <a:rPr kumimoji="0" lang="el-GR" sz="1000" b="0" i="1" u="none" strike="noStrike" kern="0" cap="none" spc="0" normalizeH="0" baseline="0" noProof="0" dirty="0" smtClean="0">
                  <a:ln>
                    <a:noFill/>
                  </a:ln>
                  <a:solidFill>
                    <a:srgbClr val="080808"/>
                  </a:solidFill>
                  <a:effectLst/>
                  <a:uLnTx/>
                  <a:uFillTx/>
                  <a:ea typeface="+mn-ea"/>
                </a:rPr>
                <a:t>Μέσω των επιτόπιων επαληθεύσεων επιβεβαιώνονται επιπρόσθετα η λειτουργία της επιχείρησης, καθώς και τυχόν εξοπλισμού που έχει αγοραστεί</a:t>
              </a:r>
            </a:p>
          </p:txBody>
        </p:sp>
        <p:cxnSp>
          <p:nvCxnSpPr>
            <p:cNvPr id="86" name="Elbow Connector 85"/>
            <p:cNvCxnSpPr>
              <a:stCxn id="81" idx="3"/>
              <a:endCxn id="83" idx="1"/>
            </p:cNvCxnSpPr>
            <p:nvPr/>
          </p:nvCxnSpPr>
          <p:spPr bwMode="auto">
            <a:xfrm flipV="1">
              <a:off x="2434107" y="1668589"/>
              <a:ext cx="405676" cy="630294"/>
            </a:xfrm>
            <a:prstGeom prst="bentConnector3">
              <a:avLst/>
            </a:prstGeom>
            <a:noFill/>
            <a:ln w="9525" cap="flat" cmpd="sng" algn="ctr">
              <a:solidFill>
                <a:srgbClr val="080808"/>
              </a:solidFill>
              <a:prstDash val="solid"/>
              <a:round/>
              <a:headEnd type="none" w="med" len="med"/>
              <a:tailEnd type="arrow"/>
            </a:ln>
            <a:effectLst/>
          </p:spPr>
        </p:cxnSp>
        <p:cxnSp>
          <p:nvCxnSpPr>
            <p:cNvPr id="87" name="Elbow Connector 86"/>
            <p:cNvCxnSpPr>
              <a:stCxn id="81" idx="3"/>
              <a:endCxn id="82" idx="1"/>
            </p:cNvCxnSpPr>
            <p:nvPr/>
          </p:nvCxnSpPr>
          <p:spPr bwMode="auto">
            <a:xfrm>
              <a:off x="2434107" y="2298883"/>
              <a:ext cx="422844" cy="587561"/>
            </a:xfrm>
            <a:prstGeom prst="bentConnector3">
              <a:avLst>
                <a:gd name="adj1" fmla="val 50000"/>
              </a:avLst>
            </a:prstGeom>
            <a:noFill/>
            <a:ln w="9525" cap="flat" cmpd="sng" algn="ctr">
              <a:solidFill>
                <a:srgbClr val="080808"/>
              </a:solidFill>
              <a:prstDash val="solid"/>
              <a:round/>
              <a:headEnd type="none" w="med" len="med"/>
              <a:tailEnd type="arrow"/>
            </a:ln>
            <a:effectLst/>
          </p:spPr>
        </p:cxnSp>
      </p:grpSp>
      <p:grpSp>
        <p:nvGrpSpPr>
          <p:cNvPr id="88" name="Group 87"/>
          <p:cNvGrpSpPr/>
          <p:nvPr/>
        </p:nvGrpSpPr>
        <p:grpSpPr>
          <a:xfrm>
            <a:off x="590280" y="3458753"/>
            <a:ext cx="8516724" cy="2976618"/>
            <a:chOff x="590280" y="3458753"/>
            <a:chExt cx="8516724" cy="2976618"/>
          </a:xfrm>
        </p:grpSpPr>
        <p:cxnSp>
          <p:nvCxnSpPr>
            <p:cNvPr id="89" name="Straight Connector 88"/>
            <p:cNvCxnSpPr/>
            <p:nvPr/>
          </p:nvCxnSpPr>
          <p:spPr bwMode="auto">
            <a:xfrm>
              <a:off x="2472744" y="3814021"/>
              <a:ext cx="3284112" cy="0"/>
            </a:xfrm>
            <a:prstGeom prst="line">
              <a:avLst/>
            </a:prstGeom>
            <a:noFill/>
            <a:ln w="38100" cap="flat" cmpd="sng" algn="ctr">
              <a:solidFill>
                <a:srgbClr val="990000"/>
              </a:solidFill>
              <a:prstDash val="solid"/>
              <a:round/>
              <a:headEnd type="none" w="med" len="med"/>
              <a:tailEnd type="none" w="med" len="med"/>
            </a:ln>
            <a:effectLst/>
          </p:spPr>
        </p:cxnSp>
        <p:sp>
          <p:nvSpPr>
            <p:cNvPr id="90" name="Rounded Rectangle 89"/>
            <p:cNvSpPr/>
            <p:nvPr/>
          </p:nvSpPr>
          <p:spPr>
            <a:xfrm>
              <a:off x="1352271" y="4578924"/>
              <a:ext cx="1442433" cy="996546"/>
            </a:xfrm>
            <a:prstGeom prst="roundRect">
              <a:avLst/>
            </a:prstGeom>
            <a:solidFill>
              <a:srgbClr val="E7B98A">
                <a:lumMod val="60000"/>
                <a:lumOff val="40000"/>
              </a:srgbClr>
            </a:solidFill>
          </p:spPr>
          <p:txBody>
            <a:bodyPr wrap="square" rtlCol="0" anchor="ctr">
              <a:normAutofit fontScale="62500" lnSpcReduction="20000"/>
            </a:bodyPr>
            <a:lstStyle/>
            <a:p>
              <a:pPr marL="0" marR="0" lvl="0" indent="0" defTabSz="914400" eaLnBrk="1" fontAlgn="auto" latinLnBrk="0" hangingPunct="1">
                <a:lnSpc>
                  <a:spcPct val="120000"/>
                </a:lnSpc>
                <a:spcBef>
                  <a:spcPct val="20000"/>
                </a:spcBef>
                <a:spcAft>
                  <a:spcPts val="0"/>
                </a:spcAft>
                <a:buClrTx/>
                <a:buSzTx/>
                <a:buFontTx/>
                <a:buNone/>
                <a:tabLst/>
                <a:defRPr/>
              </a:pPr>
              <a:r>
                <a:rPr kumimoji="0" lang="el-GR" sz="1800" b="0" i="1" u="none" strike="noStrike" kern="0" cap="none" spc="0" normalizeH="0" baseline="0" noProof="0" dirty="0" smtClean="0">
                  <a:ln>
                    <a:noFill/>
                  </a:ln>
                  <a:solidFill>
                    <a:srgbClr val="080808"/>
                  </a:solidFill>
                  <a:effectLst/>
                  <a:uLnTx/>
                  <a:uFillTx/>
                  <a:ea typeface="+mn-ea"/>
                </a:rPr>
                <a:t>Προκαταβολή μέχρι 40% του π/υ με κατάθεση εγγυητικής</a:t>
              </a:r>
            </a:p>
          </p:txBody>
        </p:sp>
        <p:sp>
          <p:nvSpPr>
            <p:cNvPr id="91" name="Rounded Rectangle 90"/>
            <p:cNvSpPr/>
            <p:nvPr/>
          </p:nvSpPr>
          <p:spPr>
            <a:xfrm>
              <a:off x="3204683" y="4578924"/>
              <a:ext cx="1442433" cy="996546"/>
            </a:xfrm>
            <a:prstGeom prst="roundRect">
              <a:avLst/>
            </a:prstGeom>
            <a:solidFill>
              <a:srgbClr val="E7B98A">
                <a:lumMod val="60000"/>
                <a:lumOff val="40000"/>
              </a:srgbClr>
            </a:solidFill>
          </p:spPr>
          <p:txBody>
            <a:bodyPr wrap="square" rtlCol="0" anchor="ctr">
              <a:normAutofit fontScale="55000" lnSpcReduction="20000"/>
            </a:bodyPr>
            <a:lstStyle/>
            <a:p>
              <a:pPr marL="0" marR="0" lvl="0" indent="0" defTabSz="914400" eaLnBrk="1" fontAlgn="auto" latinLnBrk="0" hangingPunct="1">
                <a:lnSpc>
                  <a:spcPct val="120000"/>
                </a:lnSpc>
                <a:spcBef>
                  <a:spcPct val="20000"/>
                </a:spcBef>
                <a:spcAft>
                  <a:spcPts val="0"/>
                </a:spcAft>
                <a:buClrTx/>
                <a:buSzTx/>
                <a:buFontTx/>
                <a:buNone/>
                <a:tabLst/>
                <a:defRPr/>
              </a:pPr>
              <a:r>
                <a:rPr kumimoji="0" lang="el-GR" sz="1800" b="0" i="1" u="none" strike="noStrike" kern="0" cap="none" spc="0" normalizeH="0" baseline="0" noProof="0" dirty="0" smtClean="0">
                  <a:ln>
                    <a:noFill/>
                  </a:ln>
                  <a:solidFill>
                    <a:srgbClr val="080808"/>
                  </a:solidFill>
                  <a:effectLst/>
                  <a:uLnTx/>
                  <a:uFillTx/>
                  <a:ea typeface="+mn-ea"/>
                </a:rPr>
                <a:t>Δυνατότητα ενδιάμεσου αιτήματος πιστοποίησης δαπανών </a:t>
              </a:r>
            </a:p>
          </p:txBody>
        </p:sp>
        <p:sp>
          <p:nvSpPr>
            <p:cNvPr id="92" name="Rounded Rectangle 91"/>
            <p:cNvSpPr/>
            <p:nvPr/>
          </p:nvSpPr>
          <p:spPr>
            <a:xfrm>
              <a:off x="5546497" y="4578924"/>
              <a:ext cx="1442433" cy="996546"/>
            </a:xfrm>
            <a:prstGeom prst="roundRect">
              <a:avLst/>
            </a:prstGeom>
            <a:solidFill>
              <a:srgbClr val="E7B98A">
                <a:lumMod val="60000"/>
                <a:lumOff val="40000"/>
              </a:srgbClr>
            </a:solidFill>
          </p:spPr>
          <p:txBody>
            <a:bodyPr wrap="square" rtlCol="0" anchor="ctr">
              <a:normAutofit fontScale="55000" lnSpcReduction="20000"/>
            </a:bodyPr>
            <a:lstStyle/>
            <a:p>
              <a:pPr marL="0" marR="0" lvl="0" indent="0" defTabSz="914400" eaLnBrk="1" fontAlgn="auto" latinLnBrk="0" hangingPunct="1">
                <a:lnSpc>
                  <a:spcPct val="120000"/>
                </a:lnSpc>
                <a:spcBef>
                  <a:spcPct val="20000"/>
                </a:spcBef>
                <a:spcAft>
                  <a:spcPts val="0"/>
                </a:spcAft>
                <a:buClrTx/>
                <a:buSzTx/>
                <a:buFontTx/>
                <a:buNone/>
                <a:tabLst/>
                <a:defRPr/>
              </a:pPr>
              <a:r>
                <a:rPr kumimoji="0" lang="el-GR" sz="1800" b="0" i="1" u="none" strike="noStrike" kern="0" cap="none" spc="0" normalizeH="0" baseline="0" noProof="0" dirty="0" smtClean="0">
                  <a:ln>
                    <a:noFill/>
                  </a:ln>
                  <a:solidFill>
                    <a:srgbClr val="080808"/>
                  </a:solidFill>
                  <a:effectLst/>
                  <a:uLnTx/>
                  <a:uFillTx/>
                  <a:ea typeface="+mn-ea"/>
                </a:rPr>
                <a:t>Δυνατότητα ενδιάμεσου αιτήματος πιστοποίησης δαπανών </a:t>
              </a:r>
            </a:p>
          </p:txBody>
        </p:sp>
        <p:sp>
          <p:nvSpPr>
            <p:cNvPr id="93" name="Rounded Rectangle 92"/>
            <p:cNvSpPr/>
            <p:nvPr/>
          </p:nvSpPr>
          <p:spPr>
            <a:xfrm>
              <a:off x="590280" y="3458753"/>
              <a:ext cx="1805190" cy="483537"/>
            </a:xfrm>
            <a:prstGeom prst="roundRect">
              <a:avLst/>
            </a:prstGeom>
            <a:solidFill>
              <a:srgbClr val="E7B98A">
                <a:lumMod val="60000"/>
                <a:lumOff val="40000"/>
              </a:srgbClr>
            </a:solidFill>
          </p:spPr>
          <p:txBody>
            <a:bodyPr wrap="square" rtlCol="0" anchor="ctr">
              <a:normAutofit fontScale="77500" lnSpcReduction="20000"/>
            </a:bodyPr>
            <a:lstStyle/>
            <a:p>
              <a:pPr marL="0" marR="0" lvl="0" indent="0" defTabSz="914400" eaLnBrk="1" fontAlgn="auto" latinLnBrk="0" hangingPunct="1">
                <a:lnSpc>
                  <a:spcPct val="120000"/>
                </a:lnSpc>
                <a:spcBef>
                  <a:spcPct val="20000"/>
                </a:spcBef>
                <a:spcAft>
                  <a:spcPts val="0"/>
                </a:spcAft>
                <a:buClrTx/>
                <a:buSzTx/>
                <a:buFontTx/>
                <a:buNone/>
                <a:tabLst/>
                <a:defRPr/>
              </a:pPr>
              <a:r>
                <a:rPr kumimoji="0" lang="el-GR" sz="1800" b="0" i="1" u="none" strike="noStrike" kern="0" cap="none" spc="0" normalizeH="0" baseline="0" noProof="0" dirty="0" smtClean="0">
                  <a:ln>
                    <a:noFill/>
                  </a:ln>
                  <a:solidFill>
                    <a:srgbClr val="080808"/>
                  </a:solidFill>
                  <a:effectLst/>
                  <a:uLnTx/>
                  <a:uFillTx/>
                  <a:ea typeface="+mn-ea"/>
                </a:rPr>
                <a:t>Τρόπος Καταβολής  </a:t>
              </a:r>
            </a:p>
          </p:txBody>
        </p:sp>
        <p:sp>
          <p:nvSpPr>
            <p:cNvPr id="94" name="Rounded Rectangle 93"/>
            <p:cNvSpPr/>
            <p:nvPr/>
          </p:nvSpPr>
          <p:spPr>
            <a:xfrm>
              <a:off x="7616676" y="4578924"/>
              <a:ext cx="1442433" cy="996546"/>
            </a:xfrm>
            <a:prstGeom prst="roundRect">
              <a:avLst/>
            </a:prstGeom>
            <a:solidFill>
              <a:srgbClr val="E7B98A">
                <a:lumMod val="60000"/>
                <a:lumOff val="40000"/>
              </a:srgbClr>
            </a:solidFill>
          </p:spPr>
          <p:txBody>
            <a:bodyPr wrap="square" rtlCol="0" anchor="ctr">
              <a:normAutofit/>
            </a:bodyPr>
            <a:lstStyle/>
            <a:p>
              <a:pPr marL="0" marR="0" lvl="0" indent="0" defTabSz="914400" eaLnBrk="1" fontAlgn="auto" latinLnBrk="0" hangingPunct="1">
                <a:lnSpc>
                  <a:spcPct val="120000"/>
                </a:lnSpc>
                <a:spcBef>
                  <a:spcPct val="20000"/>
                </a:spcBef>
                <a:spcAft>
                  <a:spcPts val="0"/>
                </a:spcAft>
                <a:buClrTx/>
                <a:buSzTx/>
                <a:buFontTx/>
                <a:buNone/>
                <a:tabLst/>
                <a:defRPr/>
              </a:pPr>
              <a:r>
                <a:rPr kumimoji="0" lang="el-GR" sz="1100" b="0" i="1" u="none" strike="noStrike" kern="0" cap="none" spc="0" normalizeH="0" baseline="0" noProof="0" dirty="0" smtClean="0">
                  <a:ln>
                    <a:noFill/>
                  </a:ln>
                  <a:solidFill>
                    <a:srgbClr val="080808"/>
                  </a:solidFill>
                  <a:effectLst/>
                  <a:uLnTx/>
                  <a:uFillTx/>
                  <a:ea typeface="+mn-ea"/>
                </a:rPr>
                <a:t>Τελικό  αίτημα  πιστοποίησης δαπανών </a:t>
              </a:r>
            </a:p>
          </p:txBody>
        </p:sp>
        <p:cxnSp>
          <p:nvCxnSpPr>
            <p:cNvPr id="95" name="Straight Connector 94"/>
            <p:cNvCxnSpPr/>
            <p:nvPr/>
          </p:nvCxnSpPr>
          <p:spPr bwMode="auto">
            <a:xfrm>
              <a:off x="5754741" y="3814021"/>
              <a:ext cx="3284112" cy="0"/>
            </a:xfrm>
            <a:prstGeom prst="line">
              <a:avLst/>
            </a:prstGeom>
            <a:noFill/>
            <a:ln w="38100" cap="flat" cmpd="sng" algn="ctr">
              <a:solidFill>
                <a:srgbClr val="990000"/>
              </a:solidFill>
              <a:prstDash val="solid"/>
              <a:round/>
              <a:headEnd type="none" w="med" len="med"/>
              <a:tailEnd type="none" w="med" len="med"/>
            </a:ln>
            <a:effectLst/>
          </p:spPr>
        </p:cxnSp>
        <p:sp>
          <p:nvSpPr>
            <p:cNvPr id="96" name="Oval 95"/>
            <p:cNvSpPr/>
            <p:nvPr/>
          </p:nvSpPr>
          <p:spPr>
            <a:xfrm>
              <a:off x="2856951" y="3812604"/>
              <a:ext cx="1043190" cy="748730"/>
            </a:xfrm>
            <a:prstGeom prst="ellipse">
              <a:avLst/>
            </a:prstGeom>
            <a:solidFill>
              <a:srgbClr val="FFCC99">
                <a:lumMod val="90000"/>
              </a:srgbClr>
            </a:solidFill>
          </p:spPr>
          <p:txBody>
            <a:bodyPr wrap="square" rtlCol="0" anchor="ctr">
              <a:spAutoFit/>
            </a:bodyPr>
            <a:lstStyle/>
            <a:p>
              <a:pPr marL="0" marR="0" lvl="0" indent="0" defTabSz="914400" eaLnBrk="1" fontAlgn="auto" latinLnBrk="0" hangingPunct="1">
                <a:lnSpc>
                  <a:spcPct val="80000"/>
                </a:lnSpc>
                <a:spcBef>
                  <a:spcPct val="20000"/>
                </a:spcBef>
                <a:spcAft>
                  <a:spcPts val="0"/>
                </a:spcAft>
                <a:buClrTx/>
                <a:buSzTx/>
                <a:buFontTx/>
                <a:buNone/>
                <a:tabLst/>
                <a:defRPr/>
              </a:pPr>
              <a:r>
                <a:rPr kumimoji="0" lang="el-GR" sz="1100" b="0" i="1" u="none" strike="noStrike" kern="0" cap="none" spc="0" normalizeH="0" baseline="0" noProof="0" dirty="0" smtClean="0">
                  <a:ln>
                    <a:noFill/>
                  </a:ln>
                  <a:solidFill>
                    <a:srgbClr val="080808"/>
                  </a:solidFill>
                  <a:effectLst/>
                  <a:uLnTx/>
                  <a:uFillTx/>
                  <a:ea typeface="+mn-ea"/>
                </a:rPr>
                <a:t>25%</a:t>
              </a:r>
            </a:p>
            <a:p>
              <a:pPr marL="0" marR="0" lvl="0" indent="0" defTabSz="914400" eaLnBrk="1" fontAlgn="auto" latinLnBrk="0" hangingPunct="1">
                <a:lnSpc>
                  <a:spcPct val="80000"/>
                </a:lnSpc>
                <a:spcBef>
                  <a:spcPct val="20000"/>
                </a:spcBef>
                <a:spcAft>
                  <a:spcPts val="0"/>
                </a:spcAft>
                <a:buClrTx/>
                <a:buSzTx/>
                <a:buFontTx/>
                <a:buNone/>
                <a:tabLst/>
                <a:defRPr/>
              </a:pPr>
              <a:r>
                <a:rPr kumimoji="0" lang="el-GR" sz="1100" b="0" i="1" u="none" strike="noStrike" kern="0" cap="none" spc="0" normalizeH="0" baseline="0" noProof="0" dirty="0" smtClean="0">
                  <a:ln>
                    <a:noFill/>
                  </a:ln>
                  <a:solidFill>
                    <a:srgbClr val="080808"/>
                  </a:solidFill>
                  <a:effectLst/>
                  <a:uLnTx/>
                  <a:uFillTx/>
                  <a:ea typeface="+mn-ea"/>
                </a:rPr>
                <a:t>Δράσεις 1 &amp; 2</a:t>
              </a:r>
            </a:p>
          </p:txBody>
        </p:sp>
        <p:sp>
          <p:nvSpPr>
            <p:cNvPr id="97" name="Oval 96"/>
            <p:cNvSpPr/>
            <p:nvPr/>
          </p:nvSpPr>
          <p:spPr>
            <a:xfrm flipV="1">
              <a:off x="2400852" y="3724021"/>
              <a:ext cx="136302" cy="180000"/>
            </a:xfrm>
            <a:prstGeom prst="ellipse">
              <a:avLst/>
            </a:prstGeom>
            <a:solidFill>
              <a:srgbClr val="FFCC99">
                <a:lumMod val="90000"/>
              </a:srgbClr>
            </a:solidFill>
          </p:spPr>
          <p:txBody>
            <a:bodyPr wrap="square" rtlCol="0" anchor="ctr">
              <a:spAutoFit/>
            </a:bodyP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l-GR" sz="1100" b="0" i="1" u="none" strike="noStrike" kern="0" cap="none" spc="0" normalizeH="0" baseline="0" noProof="0" dirty="0" smtClean="0">
                <a:ln>
                  <a:noFill/>
                </a:ln>
                <a:solidFill>
                  <a:srgbClr val="080808"/>
                </a:solidFill>
                <a:effectLst/>
                <a:uLnTx/>
                <a:uFillTx/>
                <a:ea typeface="+mn-ea"/>
              </a:endParaRPr>
            </a:p>
          </p:txBody>
        </p:sp>
        <p:sp>
          <p:nvSpPr>
            <p:cNvPr id="98" name="Oval 97"/>
            <p:cNvSpPr/>
            <p:nvPr/>
          </p:nvSpPr>
          <p:spPr>
            <a:xfrm flipV="1">
              <a:off x="8970702" y="3724021"/>
              <a:ext cx="136302" cy="180000"/>
            </a:xfrm>
            <a:prstGeom prst="ellipse">
              <a:avLst/>
            </a:prstGeom>
            <a:solidFill>
              <a:srgbClr val="FFCC99">
                <a:lumMod val="90000"/>
              </a:srgbClr>
            </a:solidFill>
          </p:spPr>
          <p:txBody>
            <a:bodyPr wrap="square" rtlCol="0" anchor="ctr">
              <a:spAutoFit/>
            </a:bodyP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l-GR" sz="1100" b="0" i="1" u="none" strike="noStrike" kern="0" cap="none" spc="0" normalizeH="0" baseline="0" noProof="0" dirty="0" smtClean="0">
                <a:ln>
                  <a:noFill/>
                </a:ln>
                <a:solidFill>
                  <a:srgbClr val="080808"/>
                </a:solidFill>
                <a:effectLst/>
                <a:uLnTx/>
                <a:uFillTx/>
                <a:ea typeface="+mn-ea"/>
              </a:endParaRPr>
            </a:p>
          </p:txBody>
        </p:sp>
        <p:cxnSp>
          <p:nvCxnSpPr>
            <p:cNvPr id="99" name="Elbow Connector 98"/>
            <p:cNvCxnSpPr>
              <a:stCxn id="90" idx="0"/>
              <a:endCxn id="97" idx="7"/>
            </p:cNvCxnSpPr>
            <p:nvPr/>
          </p:nvCxnSpPr>
          <p:spPr bwMode="auto">
            <a:xfrm rot="5400000" flipH="1" flipV="1">
              <a:off x="1944709" y="4006441"/>
              <a:ext cx="701263" cy="443705"/>
            </a:xfrm>
            <a:prstGeom prst="bentConnector3">
              <a:avLst/>
            </a:prstGeom>
            <a:noFill/>
            <a:ln w="9525" cap="flat" cmpd="sng" algn="ctr">
              <a:solidFill>
                <a:srgbClr val="080808"/>
              </a:solidFill>
              <a:prstDash val="solid"/>
              <a:round/>
              <a:headEnd type="none" w="med" len="med"/>
              <a:tailEnd type="none" w="med" len="med"/>
            </a:ln>
            <a:effectLst/>
          </p:spPr>
        </p:cxnSp>
        <p:cxnSp>
          <p:nvCxnSpPr>
            <p:cNvPr id="100" name="Elbow Connector 99"/>
            <p:cNvCxnSpPr>
              <a:stCxn id="91" idx="0"/>
            </p:cNvCxnSpPr>
            <p:nvPr/>
          </p:nvCxnSpPr>
          <p:spPr bwMode="auto">
            <a:xfrm rot="5400000" flipH="1" flipV="1">
              <a:off x="3697291" y="4064823"/>
              <a:ext cx="742710" cy="285493"/>
            </a:xfrm>
            <a:prstGeom prst="bentConnector3">
              <a:avLst>
                <a:gd name="adj1" fmla="val 50000"/>
              </a:avLst>
            </a:prstGeom>
            <a:noFill/>
            <a:ln w="9525" cap="flat" cmpd="sng" algn="ctr">
              <a:solidFill>
                <a:srgbClr val="080808"/>
              </a:solidFill>
              <a:prstDash val="solid"/>
              <a:round/>
              <a:headEnd type="none" w="med" len="med"/>
              <a:tailEnd type="none" w="med" len="med"/>
            </a:ln>
            <a:effectLst/>
          </p:spPr>
        </p:cxnSp>
        <p:cxnSp>
          <p:nvCxnSpPr>
            <p:cNvPr id="101" name="Elbow Connector 100"/>
            <p:cNvCxnSpPr>
              <a:stCxn id="92" idx="0"/>
            </p:cNvCxnSpPr>
            <p:nvPr/>
          </p:nvCxnSpPr>
          <p:spPr bwMode="auto">
            <a:xfrm rot="5400000" flipH="1" flipV="1">
              <a:off x="6019430" y="4062306"/>
              <a:ext cx="764903" cy="268335"/>
            </a:xfrm>
            <a:prstGeom prst="bentConnector3">
              <a:avLst>
                <a:gd name="adj1" fmla="val 50000"/>
              </a:avLst>
            </a:prstGeom>
            <a:noFill/>
            <a:ln w="9525" cap="flat" cmpd="sng" algn="ctr">
              <a:solidFill>
                <a:srgbClr val="080808"/>
              </a:solidFill>
              <a:prstDash val="solid"/>
              <a:round/>
              <a:headEnd type="none" w="med" len="med"/>
              <a:tailEnd type="none" w="med" len="med"/>
            </a:ln>
            <a:effectLst/>
          </p:spPr>
        </p:cxnSp>
        <p:cxnSp>
          <p:nvCxnSpPr>
            <p:cNvPr id="102" name="Elbow Connector 101"/>
            <p:cNvCxnSpPr>
              <a:stCxn id="94" idx="0"/>
              <a:endCxn id="98" idx="0"/>
            </p:cNvCxnSpPr>
            <p:nvPr/>
          </p:nvCxnSpPr>
          <p:spPr bwMode="auto">
            <a:xfrm rot="5400000" flipH="1" flipV="1">
              <a:off x="8350922" y="3890993"/>
              <a:ext cx="674903" cy="700960"/>
            </a:xfrm>
            <a:prstGeom prst="bentConnector3">
              <a:avLst>
                <a:gd name="adj1" fmla="val 50000"/>
              </a:avLst>
            </a:prstGeom>
            <a:noFill/>
            <a:ln w="9525" cap="flat" cmpd="sng" algn="ctr">
              <a:solidFill>
                <a:srgbClr val="080808"/>
              </a:solidFill>
              <a:prstDash val="solid"/>
              <a:round/>
              <a:headEnd type="none" w="med" len="med"/>
              <a:tailEnd type="none" w="med" len="med"/>
            </a:ln>
            <a:effectLst/>
          </p:spPr>
        </p:cxnSp>
        <p:sp>
          <p:nvSpPr>
            <p:cNvPr id="103" name="Right Arrow 102"/>
            <p:cNvSpPr/>
            <p:nvPr/>
          </p:nvSpPr>
          <p:spPr>
            <a:xfrm>
              <a:off x="4732974" y="4845975"/>
              <a:ext cx="347732" cy="476881"/>
            </a:xfrm>
            <a:prstGeom prst="rightArrow">
              <a:avLst/>
            </a:prstGeom>
            <a:solidFill>
              <a:srgbClr val="FFFFFF">
                <a:lumMod val="75000"/>
              </a:srgbClr>
            </a:solidFill>
          </p:spPr>
          <p:txBody>
            <a:bodyPr wrap="square" rtlCol="0" anchor="ctr">
              <a:spAutoFit/>
            </a:bodyP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l-GR" sz="1200" b="0" i="1" u="none" strike="noStrike" kern="0" cap="none" spc="0" normalizeH="0" baseline="0" noProof="0" dirty="0" smtClean="0">
                <a:ln>
                  <a:noFill/>
                </a:ln>
                <a:solidFill>
                  <a:srgbClr val="080808"/>
                </a:solidFill>
                <a:effectLst/>
                <a:uLnTx/>
                <a:uFillTx/>
                <a:ea typeface="+mn-ea"/>
              </a:endParaRPr>
            </a:p>
          </p:txBody>
        </p:sp>
        <p:sp>
          <p:nvSpPr>
            <p:cNvPr id="104" name="Right Arrow 103"/>
            <p:cNvSpPr/>
            <p:nvPr/>
          </p:nvSpPr>
          <p:spPr>
            <a:xfrm>
              <a:off x="7085541" y="4845975"/>
              <a:ext cx="311255" cy="476881"/>
            </a:xfrm>
            <a:prstGeom prst="rightArrow">
              <a:avLst/>
            </a:prstGeom>
            <a:solidFill>
              <a:srgbClr val="FFFFFF">
                <a:lumMod val="75000"/>
              </a:srgbClr>
            </a:solidFill>
          </p:spPr>
          <p:txBody>
            <a:bodyPr wrap="square" rtlCol="0" anchor="ctr">
              <a:spAutoFit/>
            </a:bodyP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l-GR" sz="1200" b="0" i="1" u="none" strike="noStrike" kern="0" cap="none" spc="0" normalizeH="0" baseline="0" noProof="0" dirty="0" smtClean="0">
                <a:ln>
                  <a:noFill/>
                </a:ln>
                <a:solidFill>
                  <a:srgbClr val="080808"/>
                </a:solidFill>
                <a:effectLst/>
                <a:uLnTx/>
                <a:uFillTx/>
                <a:ea typeface="+mn-ea"/>
              </a:endParaRPr>
            </a:p>
          </p:txBody>
        </p:sp>
        <p:sp>
          <p:nvSpPr>
            <p:cNvPr id="105" name="Right Arrow 104"/>
            <p:cNvSpPr/>
            <p:nvPr/>
          </p:nvSpPr>
          <p:spPr>
            <a:xfrm>
              <a:off x="2856951" y="4845975"/>
              <a:ext cx="347732" cy="476881"/>
            </a:xfrm>
            <a:prstGeom prst="rightArrow">
              <a:avLst/>
            </a:prstGeom>
            <a:solidFill>
              <a:srgbClr val="FFFFFF">
                <a:lumMod val="75000"/>
              </a:srgbClr>
            </a:solidFill>
          </p:spPr>
          <p:txBody>
            <a:bodyPr wrap="square" rtlCol="0" anchor="ctr">
              <a:spAutoFit/>
            </a:bodyP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l-GR" sz="1200" b="0" i="1" u="none" strike="noStrike" kern="0" cap="none" spc="0" normalizeH="0" baseline="0" noProof="0" dirty="0" smtClean="0">
                <a:ln>
                  <a:noFill/>
                </a:ln>
                <a:solidFill>
                  <a:srgbClr val="080808"/>
                </a:solidFill>
                <a:effectLst/>
                <a:uLnTx/>
                <a:uFillTx/>
                <a:ea typeface="+mn-ea"/>
              </a:endParaRPr>
            </a:p>
          </p:txBody>
        </p:sp>
        <p:sp>
          <p:nvSpPr>
            <p:cNvPr id="106" name="Right Brace 105"/>
            <p:cNvSpPr/>
            <p:nvPr/>
          </p:nvSpPr>
          <p:spPr bwMode="auto">
            <a:xfrm rot="5400000">
              <a:off x="3687707" y="3665055"/>
              <a:ext cx="480695" cy="4404574"/>
            </a:xfrm>
            <a:prstGeom prst="rightBrace">
              <a:avLst>
                <a:gd name="adj1" fmla="val 0"/>
                <a:gd name="adj2" fmla="val 50000"/>
              </a:avLst>
            </a:prstGeom>
            <a:solidFill>
              <a:srgbClr val="FFFFFF"/>
            </a:solidFill>
            <a:ln w="9525" cap="flat" cmpd="sng" algn="ctr">
              <a:solidFill>
                <a:srgbClr val="08080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6700" marR="0" lvl="0" indent="-266700" algn="l" defTabSz="914400" eaLnBrk="1" fontAlgn="auto" latinLnBrk="0" hangingPunct="1">
                <a:lnSpc>
                  <a:spcPct val="80000"/>
                </a:lnSpc>
                <a:spcBef>
                  <a:spcPct val="20000"/>
                </a:spcBef>
                <a:spcAft>
                  <a:spcPts val="0"/>
                </a:spcAft>
                <a:buClrTx/>
                <a:buSzTx/>
                <a:buFontTx/>
                <a:buNone/>
                <a:tabLst/>
                <a:defRPr/>
              </a:pPr>
              <a:endParaRPr kumimoji="0" lang="el-GR" sz="1200" b="0" i="0" u="none" strike="noStrike" kern="0" cap="none" spc="0" normalizeH="0" baseline="0" noProof="0" smtClean="0">
                <a:ln>
                  <a:noFill/>
                </a:ln>
                <a:solidFill>
                  <a:srgbClr val="080808"/>
                </a:solidFill>
                <a:effectLst/>
                <a:uLnTx/>
                <a:uFillTx/>
                <a:ea typeface="+mn-ea"/>
              </a:endParaRPr>
            </a:p>
          </p:txBody>
        </p:sp>
        <p:sp>
          <p:nvSpPr>
            <p:cNvPr id="107" name="Right Brace 106"/>
            <p:cNvSpPr/>
            <p:nvPr/>
          </p:nvSpPr>
          <p:spPr bwMode="auto">
            <a:xfrm rot="5400000">
              <a:off x="8111315" y="5217244"/>
              <a:ext cx="480696" cy="1300195"/>
            </a:xfrm>
            <a:prstGeom prst="rightBrace">
              <a:avLst/>
            </a:prstGeom>
            <a:solidFill>
              <a:srgbClr val="FFFFFF"/>
            </a:solidFill>
            <a:ln w="9525" cap="flat" cmpd="sng" algn="ctr">
              <a:solidFill>
                <a:srgbClr val="08080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6700" marR="0" lvl="0" indent="-266700" algn="l" defTabSz="914400" eaLnBrk="1" fontAlgn="auto" latinLnBrk="0" hangingPunct="1">
                <a:lnSpc>
                  <a:spcPct val="80000"/>
                </a:lnSpc>
                <a:spcBef>
                  <a:spcPct val="20000"/>
                </a:spcBef>
                <a:spcAft>
                  <a:spcPts val="0"/>
                </a:spcAft>
                <a:buClrTx/>
                <a:buSzTx/>
                <a:buFontTx/>
                <a:buNone/>
                <a:tabLst/>
                <a:defRPr/>
              </a:pPr>
              <a:endParaRPr kumimoji="0" lang="el-GR" sz="1200" b="0" i="0" u="none" strike="noStrike" kern="0" cap="none" spc="0" normalizeH="0" baseline="0" noProof="0" smtClean="0">
                <a:ln>
                  <a:noFill/>
                </a:ln>
                <a:solidFill>
                  <a:srgbClr val="080808"/>
                </a:solidFill>
                <a:effectLst/>
                <a:uLnTx/>
                <a:uFillTx/>
                <a:ea typeface="+mn-ea"/>
              </a:endParaRPr>
            </a:p>
          </p:txBody>
        </p:sp>
        <p:sp>
          <p:nvSpPr>
            <p:cNvPr id="108" name="TextBox 107"/>
            <p:cNvSpPr txBox="1"/>
            <p:nvPr/>
          </p:nvSpPr>
          <p:spPr>
            <a:xfrm>
              <a:off x="2580047" y="6207616"/>
              <a:ext cx="2618709" cy="227755"/>
            </a:xfrm>
            <a:prstGeom prst="rect">
              <a:avLst/>
            </a:prstGeom>
            <a:noFill/>
          </p:spPr>
          <p:txBody>
            <a:bodyPr wrap="square" rtlCol="0">
              <a:spAutoFit/>
            </a:bodyPr>
            <a:lstStyle/>
            <a:p>
              <a:pPr marL="0" marR="0" lvl="0" indent="0" defTabSz="914400" eaLnBrk="1" fontAlgn="auto" latinLnBrk="0" hangingPunct="1">
                <a:lnSpc>
                  <a:spcPct val="80000"/>
                </a:lnSpc>
                <a:spcBef>
                  <a:spcPct val="20000"/>
                </a:spcBef>
                <a:spcAft>
                  <a:spcPts val="0"/>
                </a:spcAft>
                <a:buClrTx/>
                <a:buSzTx/>
                <a:buFontTx/>
                <a:buNone/>
                <a:tabLst/>
                <a:defRPr/>
              </a:pPr>
              <a:r>
                <a:rPr kumimoji="0" lang="el-GR" sz="1100" b="0" i="1" u="none" strike="noStrike" kern="0" cap="none" spc="0" normalizeH="0" baseline="0" noProof="0" dirty="0" smtClean="0">
                  <a:ln>
                    <a:noFill/>
                  </a:ln>
                  <a:solidFill>
                    <a:srgbClr val="080808"/>
                  </a:solidFill>
                  <a:effectLst/>
                  <a:uLnTx/>
                  <a:uFillTx/>
                  <a:ea typeface="+mn-ea"/>
                </a:rPr>
                <a:t>Προαιρετικά  </a:t>
              </a:r>
            </a:p>
          </p:txBody>
        </p:sp>
        <p:sp>
          <p:nvSpPr>
            <p:cNvPr id="109" name="TextBox 108"/>
            <p:cNvSpPr txBox="1"/>
            <p:nvPr/>
          </p:nvSpPr>
          <p:spPr>
            <a:xfrm>
              <a:off x="7469796" y="6179710"/>
              <a:ext cx="1545417" cy="227755"/>
            </a:xfrm>
            <a:prstGeom prst="rect">
              <a:avLst/>
            </a:prstGeom>
            <a:noFill/>
          </p:spPr>
          <p:txBody>
            <a:bodyPr wrap="square" rtlCol="0">
              <a:spAutoFit/>
            </a:bodyPr>
            <a:lstStyle/>
            <a:p>
              <a:pPr marL="0" marR="0" lvl="0" indent="0" defTabSz="914400" eaLnBrk="1" fontAlgn="auto" latinLnBrk="0" hangingPunct="1">
                <a:lnSpc>
                  <a:spcPct val="80000"/>
                </a:lnSpc>
                <a:spcBef>
                  <a:spcPct val="20000"/>
                </a:spcBef>
                <a:spcAft>
                  <a:spcPts val="0"/>
                </a:spcAft>
                <a:buClrTx/>
                <a:buSzTx/>
                <a:buFontTx/>
                <a:buNone/>
                <a:tabLst/>
                <a:defRPr/>
              </a:pPr>
              <a:r>
                <a:rPr kumimoji="0" lang="el-GR" sz="1100" b="0" i="1" u="none" strike="noStrike" kern="0" cap="none" spc="0" normalizeH="0" baseline="0" noProof="0" dirty="0" smtClean="0">
                  <a:ln>
                    <a:noFill/>
                  </a:ln>
                  <a:solidFill>
                    <a:srgbClr val="080808"/>
                  </a:solidFill>
                  <a:effectLst/>
                  <a:uLnTx/>
                  <a:uFillTx/>
                  <a:ea typeface="+mn-ea"/>
                </a:rPr>
                <a:t>Υποχρεωτικά</a:t>
              </a:r>
            </a:p>
          </p:txBody>
        </p:sp>
        <p:sp>
          <p:nvSpPr>
            <p:cNvPr id="110" name="Oval 109"/>
            <p:cNvSpPr/>
            <p:nvPr/>
          </p:nvSpPr>
          <p:spPr>
            <a:xfrm>
              <a:off x="4245735" y="3836214"/>
              <a:ext cx="1043190" cy="748730"/>
            </a:xfrm>
            <a:prstGeom prst="ellipse">
              <a:avLst/>
            </a:prstGeom>
            <a:solidFill>
              <a:srgbClr val="92D050"/>
            </a:solidFill>
          </p:spPr>
          <p:txBody>
            <a:bodyPr wrap="square" rtlCol="0" anchor="ctr">
              <a:spAutoFit/>
            </a:bodyPr>
            <a:lstStyle/>
            <a:p>
              <a:pPr marL="0" marR="0" lvl="0" indent="0" defTabSz="914400" eaLnBrk="1" fontAlgn="auto" latinLnBrk="0" hangingPunct="1">
                <a:lnSpc>
                  <a:spcPct val="80000"/>
                </a:lnSpc>
                <a:spcBef>
                  <a:spcPct val="20000"/>
                </a:spcBef>
                <a:spcAft>
                  <a:spcPts val="0"/>
                </a:spcAft>
                <a:buClrTx/>
                <a:buSzTx/>
                <a:buFontTx/>
                <a:buNone/>
                <a:tabLst/>
                <a:defRPr/>
              </a:pPr>
              <a:r>
                <a:rPr kumimoji="0" lang="el-GR" sz="1100" b="0" i="1" u="none" strike="noStrike" kern="0" cap="none" spc="0" normalizeH="0" baseline="0" noProof="0" dirty="0" smtClean="0">
                  <a:ln>
                    <a:noFill/>
                  </a:ln>
                  <a:solidFill>
                    <a:srgbClr val="080808"/>
                  </a:solidFill>
                  <a:effectLst/>
                  <a:uLnTx/>
                  <a:uFillTx/>
                  <a:ea typeface="+mn-ea"/>
                </a:rPr>
                <a:t>30%</a:t>
              </a:r>
            </a:p>
            <a:p>
              <a:pPr marL="0" marR="0" lvl="0" indent="0" defTabSz="914400" eaLnBrk="1" fontAlgn="auto" latinLnBrk="0" hangingPunct="1">
                <a:lnSpc>
                  <a:spcPct val="80000"/>
                </a:lnSpc>
                <a:spcBef>
                  <a:spcPct val="20000"/>
                </a:spcBef>
                <a:spcAft>
                  <a:spcPts val="0"/>
                </a:spcAft>
                <a:buClrTx/>
                <a:buSzTx/>
                <a:buFontTx/>
                <a:buNone/>
                <a:tabLst/>
                <a:defRPr/>
              </a:pPr>
              <a:r>
                <a:rPr kumimoji="0" lang="el-GR" sz="1100" b="0" i="1" u="none" strike="noStrike" kern="0" cap="none" spc="0" normalizeH="0" baseline="0" noProof="0" dirty="0" smtClean="0">
                  <a:ln>
                    <a:noFill/>
                  </a:ln>
                  <a:solidFill>
                    <a:srgbClr val="080808"/>
                  </a:solidFill>
                  <a:effectLst/>
                  <a:uLnTx/>
                  <a:uFillTx/>
                  <a:ea typeface="+mn-ea"/>
                </a:rPr>
                <a:t>Δράσεις 3 &amp; 4</a:t>
              </a:r>
            </a:p>
          </p:txBody>
        </p:sp>
        <p:sp>
          <p:nvSpPr>
            <p:cNvPr id="111" name="Oval 110"/>
            <p:cNvSpPr/>
            <p:nvPr/>
          </p:nvSpPr>
          <p:spPr>
            <a:xfrm>
              <a:off x="5301813" y="3836214"/>
              <a:ext cx="1043190" cy="748730"/>
            </a:xfrm>
            <a:prstGeom prst="ellipse">
              <a:avLst/>
            </a:prstGeom>
            <a:solidFill>
              <a:srgbClr val="FFCC99">
                <a:lumMod val="90000"/>
              </a:srgbClr>
            </a:solidFill>
          </p:spPr>
          <p:txBody>
            <a:bodyPr wrap="square" rtlCol="0" anchor="ctr">
              <a:spAutoFit/>
            </a:bodyPr>
            <a:lstStyle/>
            <a:p>
              <a:pPr marL="0" marR="0" lvl="0" indent="0" defTabSz="914400" eaLnBrk="1" fontAlgn="auto" latinLnBrk="0" hangingPunct="1">
                <a:lnSpc>
                  <a:spcPct val="80000"/>
                </a:lnSpc>
                <a:spcBef>
                  <a:spcPct val="20000"/>
                </a:spcBef>
                <a:spcAft>
                  <a:spcPts val="0"/>
                </a:spcAft>
                <a:buClrTx/>
                <a:buSzTx/>
                <a:buFontTx/>
                <a:buNone/>
                <a:tabLst/>
                <a:defRPr/>
              </a:pPr>
              <a:r>
                <a:rPr kumimoji="0" lang="el-GR" sz="1100" b="0" i="1" u="none" strike="noStrike" kern="0" cap="none" spc="0" normalizeH="0" baseline="0" noProof="0" dirty="0" smtClean="0">
                  <a:ln>
                    <a:noFill/>
                  </a:ln>
                  <a:solidFill>
                    <a:srgbClr val="080808"/>
                  </a:solidFill>
                  <a:effectLst/>
                  <a:uLnTx/>
                  <a:uFillTx/>
                  <a:ea typeface="+mn-ea"/>
                </a:rPr>
                <a:t>50%</a:t>
              </a:r>
            </a:p>
            <a:p>
              <a:pPr marL="0" marR="0" lvl="0" indent="0" defTabSz="914400" eaLnBrk="1" fontAlgn="auto" latinLnBrk="0" hangingPunct="1">
                <a:lnSpc>
                  <a:spcPct val="80000"/>
                </a:lnSpc>
                <a:spcBef>
                  <a:spcPct val="20000"/>
                </a:spcBef>
                <a:spcAft>
                  <a:spcPts val="0"/>
                </a:spcAft>
                <a:buClrTx/>
                <a:buSzTx/>
                <a:buFontTx/>
                <a:buNone/>
                <a:tabLst/>
                <a:defRPr/>
              </a:pPr>
              <a:r>
                <a:rPr kumimoji="0" lang="el-GR" sz="1100" b="0" i="1" u="none" strike="noStrike" kern="0" cap="none" spc="0" normalizeH="0" baseline="0" noProof="0" dirty="0" smtClean="0">
                  <a:ln>
                    <a:noFill/>
                  </a:ln>
                  <a:solidFill>
                    <a:srgbClr val="080808"/>
                  </a:solidFill>
                  <a:effectLst/>
                  <a:uLnTx/>
                  <a:uFillTx/>
                  <a:ea typeface="+mn-ea"/>
                </a:rPr>
                <a:t>Δράσεις 1 &amp; 2</a:t>
              </a:r>
            </a:p>
          </p:txBody>
        </p:sp>
        <p:sp>
          <p:nvSpPr>
            <p:cNvPr id="112" name="Oval 111"/>
            <p:cNvSpPr/>
            <p:nvPr/>
          </p:nvSpPr>
          <p:spPr>
            <a:xfrm>
              <a:off x="6536049" y="3846945"/>
              <a:ext cx="1043190" cy="748730"/>
            </a:xfrm>
            <a:prstGeom prst="ellipse">
              <a:avLst/>
            </a:prstGeom>
            <a:solidFill>
              <a:srgbClr val="92D050"/>
            </a:solidFill>
          </p:spPr>
          <p:txBody>
            <a:bodyPr wrap="square" rtlCol="0" anchor="ctr">
              <a:spAutoFit/>
            </a:bodyPr>
            <a:lstStyle/>
            <a:p>
              <a:pPr marL="0" marR="0" lvl="0" indent="0" defTabSz="914400" eaLnBrk="1" fontAlgn="auto" latinLnBrk="0" hangingPunct="1">
                <a:lnSpc>
                  <a:spcPct val="80000"/>
                </a:lnSpc>
                <a:spcBef>
                  <a:spcPct val="20000"/>
                </a:spcBef>
                <a:spcAft>
                  <a:spcPts val="0"/>
                </a:spcAft>
                <a:buClrTx/>
                <a:buSzTx/>
                <a:buFontTx/>
                <a:buNone/>
                <a:tabLst/>
                <a:defRPr/>
              </a:pPr>
              <a:r>
                <a:rPr kumimoji="0" lang="el-GR" sz="1100" b="0" i="1" u="none" strike="noStrike" kern="0" cap="none" spc="0" normalizeH="0" baseline="0" noProof="0" dirty="0" smtClean="0">
                  <a:ln>
                    <a:noFill/>
                  </a:ln>
                  <a:solidFill>
                    <a:srgbClr val="080808"/>
                  </a:solidFill>
                  <a:effectLst/>
                  <a:uLnTx/>
                  <a:uFillTx/>
                  <a:ea typeface="+mn-ea"/>
                </a:rPr>
                <a:t>80%</a:t>
              </a:r>
            </a:p>
            <a:p>
              <a:pPr marL="0" marR="0" lvl="0" indent="0" defTabSz="914400" eaLnBrk="1" fontAlgn="auto" latinLnBrk="0" hangingPunct="1">
                <a:lnSpc>
                  <a:spcPct val="80000"/>
                </a:lnSpc>
                <a:spcBef>
                  <a:spcPct val="20000"/>
                </a:spcBef>
                <a:spcAft>
                  <a:spcPts val="0"/>
                </a:spcAft>
                <a:buClrTx/>
                <a:buSzTx/>
                <a:buFontTx/>
                <a:buNone/>
                <a:tabLst/>
                <a:defRPr/>
              </a:pPr>
              <a:r>
                <a:rPr kumimoji="0" lang="el-GR" sz="1100" b="0" i="1" u="none" strike="noStrike" kern="0" cap="none" spc="0" normalizeH="0" baseline="0" noProof="0" dirty="0" smtClean="0">
                  <a:ln>
                    <a:noFill/>
                  </a:ln>
                  <a:solidFill>
                    <a:srgbClr val="080808"/>
                  </a:solidFill>
                  <a:effectLst/>
                  <a:uLnTx/>
                  <a:uFillTx/>
                  <a:ea typeface="+mn-ea"/>
                </a:rPr>
                <a:t>Δράσεις 3 &amp; 4</a:t>
              </a:r>
            </a:p>
          </p:txBody>
        </p:sp>
      </p:grpSp>
      <p:sp>
        <p:nvSpPr>
          <p:cNvPr id="113" name="TextBox 112"/>
          <p:cNvSpPr txBox="1"/>
          <p:nvPr/>
        </p:nvSpPr>
        <p:spPr>
          <a:xfrm>
            <a:off x="4520483" y="5713975"/>
            <a:ext cx="3219717" cy="707886"/>
          </a:xfrm>
          <a:prstGeom prst="rect">
            <a:avLst/>
          </a:prstGeom>
          <a:solidFill>
            <a:srgbClr val="CAAAAA">
              <a:lumMod val="60000"/>
              <a:lumOff val="40000"/>
            </a:srgbClr>
          </a:solidFill>
        </p:spPr>
        <p:txBody>
          <a:bodyPr wrap="square" rtlCol="0">
            <a:spAutoFit/>
          </a:bodyPr>
          <a:lstStyle/>
          <a:p>
            <a:pPr marL="0" marR="0" lvl="0" indent="0" algn="l" defTabSz="914400" eaLnBrk="1" fontAlgn="auto" latinLnBrk="0" hangingPunct="1">
              <a:lnSpc>
                <a:spcPct val="80000"/>
              </a:lnSpc>
              <a:spcBef>
                <a:spcPct val="20000"/>
              </a:spcBef>
              <a:spcAft>
                <a:spcPts val="0"/>
              </a:spcAft>
              <a:buClrTx/>
              <a:buSzTx/>
              <a:buFontTx/>
              <a:buNone/>
              <a:tabLst/>
              <a:defRPr/>
            </a:pPr>
            <a:r>
              <a:rPr kumimoji="0" lang="el-GR" sz="1000" b="0" i="1" u="none" strike="noStrike" kern="0" cap="none" spc="0" normalizeH="0" baseline="0" noProof="0" dirty="0" smtClean="0">
                <a:ln>
                  <a:noFill/>
                </a:ln>
                <a:solidFill>
                  <a:srgbClr val="080808"/>
                </a:solidFill>
                <a:effectLst/>
                <a:uLnTx/>
                <a:uFillTx/>
                <a:ea typeface="+mn-ea"/>
              </a:rPr>
              <a:t>Ειδικά  για τις Δράσεις 3 και 4 και  σε περίπτωση επενδυτικών σχεδίων με διάρκεια μεγαλύτερη των 12 μηνών, είναι υποχρεωτική η υποβολή αιτήματος ενδιάμεσης πιστοποίησης με την ολοκλήρωση του 30% του ΦΟΑ  </a:t>
            </a:r>
            <a:endParaRPr kumimoji="0" lang="el-GR" sz="1050" b="0" i="0" u="none" strike="noStrike" kern="0" cap="none" spc="0" normalizeH="0" baseline="0" noProof="0" dirty="0" smtClean="0">
              <a:ln>
                <a:noFill/>
              </a:ln>
              <a:solidFill>
                <a:srgbClr val="080808"/>
              </a:solidFill>
              <a:effectLst/>
              <a:uLnTx/>
              <a:uFillTx/>
              <a:ea typeface="+mn-ea"/>
            </a:endParaRPr>
          </a:p>
        </p:txBody>
      </p:sp>
      <p:grpSp>
        <p:nvGrpSpPr>
          <p:cNvPr id="114" name="Group 15"/>
          <p:cNvGrpSpPr>
            <a:grpSpLocks/>
          </p:cNvGrpSpPr>
          <p:nvPr/>
        </p:nvGrpSpPr>
        <p:grpSpPr bwMode="auto">
          <a:xfrm>
            <a:off x="6980238" y="227013"/>
            <a:ext cx="2678112" cy="495300"/>
            <a:chOff x="488950" y="722313"/>
            <a:chExt cx="8856538" cy="495300"/>
          </a:xfrm>
        </p:grpSpPr>
        <p:sp>
          <p:nvSpPr>
            <p:cNvPr id="115"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116"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extLst>
      <p:ext uri="{BB962C8B-B14F-4D97-AF65-F5344CB8AC3E}">
        <p14:creationId xmlns:p14="http://schemas.microsoft.com/office/powerpoint/2010/main" val="388131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
                                        </p:tgtEl>
                                        <p:attrNameLst>
                                          <p:attrName>style.visibility</p:attrName>
                                        </p:attrNameLst>
                                      </p:cBhvr>
                                      <p:to>
                                        <p:strVal val="visible"/>
                                      </p:to>
                                    </p:set>
                                    <p:anim calcmode="lin" valueType="num">
                                      <p:cBhvr additive="base">
                                        <p:cTn id="13" dur="500" fill="hold"/>
                                        <p:tgtEl>
                                          <p:spTgt spid="88"/>
                                        </p:tgtEl>
                                        <p:attrNameLst>
                                          <p:attrName>ppt_x</p:attrName>
                                        </p:attrNameLst>
                                      </p:cBhvr>
                                      <p:tavLst>
                                        <p:tav tm="0">
                                          <p:val>
                                            <p:strVal val="#ppt_x"/>
                                          </p:val>
                                        </p:tav>
                                        <p:tav tm="100000">
                                          <p:val>
                                            <p:strVal val="#ppt_x"/>
                                          </p:val>
                                        </p:tav>
                                      </p:tavLst>
                                    </p:anim>
                                    <p:anim calcmode="lin" valueType="num">
                                      <p:cBhvr additive="base">
                                        <p:cTn id="14"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500" fill="hold"/>
                                        <p:tgtEl>
                                          <p:spTgt spid="113"/>
                                        </p:tgtEl>
                                        <p:attrNameLst>
                                          <p:attrName>ppt_x</p:attrName>
                                        </p:attrNameLst>
                                      </p:cBhvr>
                                      <p:tavLst>
                                        <p:tav tm="0">
                                          <p:val>
                                            <p:strVal val="#ppt_x"/>
                                          </p:val>
                                        </p:tav>
                                        <p:tav tm="100000">
                                          <p:val>
                                            <p:strVal val="#ppt_x"/>
                                          </p:val>
                                        </p:tav>
                                      </p:tavLst>
                                    </p:anim>
                                    <p:anim calcmode="lin" valueType="num">
                                      <p:cBhvr additive="base">
                                        <p:cTn id="20"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115888"/>
            <a:ext cx="7126188" cy="1169551"/>
          </a:xfrm>
          <a:prstGeom prst="rect">
            <a:avLst/>
          </a:prstGeom>
        </p:spPr>
        <p:txBody>
          <a:bodyPr wrap="square">
            <a:spAutoFit/>
          </a:bodyPr>
          <a:lstStyle/>
          <a:p>
            <a:pPr algn="l">
              <a:defRPr/>
            </a:pPr>
            <a:r>
              <a:rPr lang="el-GR" kern="0" dirty="0">
                <a:solidFill>
                  <a:srgbClr val="000000"/>
                </a:solidFill>
              </a:rPr>
              <a:t>Είδη χρηματοδότησης</a:t>
            </a:r>
            <a:br>
              <a:rPr lang="el-GR" kern="0" dirty="0">
                <a:solidFill>
                  <a:srgbClr val="000000"/>
                </a:solidFill>
              </a:rPr>
            </a:br>
            <a:r>
              <a:rPr lang="en-US" b="0" kern="0" dirty="0">
                <a:solidFill>
                  <a:srgbClr val="000000"/>
                </a:solidFill>
              </a:rPr>
              <a:t>7</a:t>
            </a:r>
            <a:r>
              <a:rPr lang="el-GR" b="0" kern="0" dirty="0" smtClean="0">
                <a:solidFill>
                  <a:srgbClr val="000000"/>
                </a:solidFill>
              </a:rPr>
              <a:t>. </a:t>
            </a:r>
            <a:r>
              <a:rPr lang="el-GR" b="0" kern="0" dirty="0">
                <a:solidFill>
                  <a:srgbClr val="000000"/>
                </a:solidFill>
              </a:rPr>
              <a:t>Επιχορήγηση</a:t>
            </a:r>
            <a:br>
              <a:rPr lang="el-GR" b="0" kern="0" dirty="0">
                <a:solidFill>
                  <a:srgbClr val="000000"/>
                </a:solidFill>
              </a:rPr>
            </a:br>
            <a:r>
              <a:rPr lang="en-US" b="0" kern="0" dirty="0">
                <a:solidFill>
                  <a:srgbClr val="000000"/>
                </a:solidFill>
              </a:rPr>
              <a:t>ii. </a:t>
            </a:r>
            <a:r>
              <a:rPr lang="el-GR" b="0" kern="0" dirty="0">
                <a:solidFill>
                  <a:srgbClr val="000000"/>
                </a:solidFill>
              </a:rPr>
              <a:t>Ενεργές δράσεις επιχορήγησης – </a:t>
            </a:r>
            <a:r>
              <a:rPr lang="el-GR" b="0" kern="0" dirty="0" smtClean="0">
                <a:solidFill>
                  <a:srgbClr val="000000"/>
                </a:solidFill>
              </a:rPr>
              <a:t>Δράσεις </a:t>
            </a:r>
            <a:r>
              <a:rPr lang="el-GR" b="0" kern="0" dirty="0" err="1" smtClean="0">
                <a:solidFill>
                  <a:srgbClr val="000000"/>
                </a:solidFill>
              </a:rPr>
              <a:t>ΕΠΑνΕΚ</a:t>
            </a:r>
            <a:r>
              <a:rPr lang="el-GR" b="0" kern="0" dirty="0" smtClean="0">
                <a:solidFill>
                  <a:srgbClr val="000000"/>
                </a:solidFill>
              </a:rPr>
              <a:t> για επιχειρήσεις που δημοσιεύθηκαν στις αρχές του 2016 (1</a:t>
            </a:r>
            <a:r>
              <a:rPr lang="el-GR" b="0" kern="0" baseline="30000" dirty="0" smtClean="0">
                <a:solidFill>
                  <a:srgbClr val="000000"/>
                </a:solidFill>
              </a:rPr>
              <a:t>ος</a:t>
            </a:r>
            <a:r>
              <a:rPr lang="el-GR" b="0" kern="0" dirty="0" smtClean="0">
                <a:solidFill>
                  <a:srgbClr val="000000"/>
                </a:solidFill>
              </a:rPr>
              <a:t> κύκλος) και αναμένεται να αναδημοσιευθούν (2</a:t>
            </a:r>
            <a:r>
              <a:rPr lang="el-GR" b="0" kern="0" baseline="30000" dirty="0" smtClean="0">
                <a:solidFill>
                  <a:srgbClr val="000000"/>
                </a:solidFill>
              </a:rPr>
              <a:t>ος</a:t>
            </a:r>
            <a:r>
              <a:rPr lang="el-GR" b="0" kern="0" dirty="0" smtClean="0">
                <a:solidFill>
                  <a:srgbClr val="000000"/>
                </a:solidFill>
              </a:rPr>
              <a:t> κύκλος)</a:t>
            </a:r>
            <a:endParaRPr lang="el-GR" kern="0" dirty="0"/>
          </a:p>
        </p:txBody>
      </p:sp>
      <p:sp>
        <p:nvSpPr>
          <p:cNvPr id="36" name="Title 1"/>
          <p:cNvSpPr txBox="1">
            <a:spLocks/>
          </p:cNvSpPr>
          <p:nvPr/>
        </p:nvSpPr>
        <p:spPr bwMode="auto">
          <a:xfrm rot="16200000">
            <a:off x="-2168351" y="1752107"/>
            <a:ext cx="4782538"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defPPr>
              <a:defRPr lang="en-GB"/>
            </a:defPPr>
            <a:lvl1pPr>
              <a:defRPr>
                <a:solidFill>
                  <a:schemeClr val="tx1"/>
                </a:solidFill>
              </a:defRPr>
            </a:lvl1pPr>
            <a:lvl2pPr algn="l">
              <a:defRPr sz="1600">
                <a:solidFill>
                  <a:schemeClr val="tx1"/>
                </a:solidFill>
                <a:ea typeface="ＭＳ Ｐゴシック" charset="-128"/>
              </a:defRPr>
            </a:lvl2pPr>
            <a:lvl3pPr algn="l">
              <a:defRPr sz="1600">
                <a:solidFill>
                  <a:schemeClr val="tx1"/>
                </a:solidFill>
                <a:ea typeface="ＭＳ Ｐゴシック" charset="-128"/>
              </a:defRPr>
            </a:lvl3pPr>
            <a:lvl4pPr algn="l">
              <a:defRPr sz="1600">
                <a:solidFill>
                  <a:schemeClr val="tx1"/>
                </a:solidFill>
                <a:ea typeface="ＭＳ Ｐゴシック" charset="-128"/>
              </a:defRPr>
            </a:lvl4pPr>
            <a:lvl5pPr algn="l">
              <a:defRPr sz="1600">
                <a:solidFill>
                  <a:schemeClr val="tx1"/>
                </a:solidFill>
                <a:ea typeface="ＭＳ Ｐゴシック" charset="-128"/>
              </a:defRPr>
            </a:lvl5pPr>
            <a:lvl6pPr marL="457200" eaLnBrk="0" fontAlgn="base" hangingPunct="0">
              <a:spcBef>
                <a:spcPct val="0"/>
              </a:spcBef>
              <a:spcAft>
                <a:spcPct val="0"/>
              </a:spcAft>
              <a:defRPr sz="1600">
                <a:solidFill>
                  <a:schemeClr val="tx1"/>
                </a:solidFill>
                <a:ea typeface="ＭＳ Ｐゴシック" charset="-128"/>
              </a:defRPr>
            </a:lvl6pPr>
            <a:lvl7pPr marL="914400" eaLnBrk="0" fontAlgn="base" hangingPunct="0">
              <a:spcBef>
                <a:spcPct val="0"/>
              </a:spcBef>
              <a:spcAft>
                <a:spcPct val="0"/>
              </a:spcAft>
              <a:defRPr sz="1600">
                <a:solidFill>
                  <a:schemeClr val="tx1"/>
                </a:solidFill>
                <a:ea typeface="ＭＳ Ｐゴシック" charset="-128"/>
              </a:defRPr>
            </a:lvl7pPr>
            <a:lvl8pPr marL="1371600" eaLnBrk="0" fontAlgn="base" hangingPunct="0">
              <a:spcBef>
                <a:spcPct val="0"/>
              </a:spcBef>
              <a:spcAft>
                <a:spcPct val="0"/>
              </a:spcAft>
              <a:defRPr sz="1600">
                <a:solidFill>
                  <a:schemeClr val="tx1"/>
                </a:solidFill>
                <a:ea typeface="ＭＳ Ｐゴシック" charset="-128"/>
              </a:defRPr>
            </a:lvl8pPr>
            <a:lvl9pPr marL="1828800" eaLnBrk="0" fontAlgn="base" hangingPunct="0">
              <a:spcBef>
                <a:spcPct val="0"/>
              </a:spcBef>
              <a:spcAft>
                <a:spcPct val="0"/>
              </a:spcAft>
              <a:defRPr sz="1600">
                <a:solidFill>
                  <a:schemeClr val="tx1"/>
                </a:solidFill>
                <a:ea typeface="ＭＳ Ｐゴシック" charset="-128"/>
              </a:defRPr>
            </a:lvl9pPr>
          </a:lstStyle>
          <a:p>
            <a:pPr algn="l"/>
            <a:r>
              <a:rPr lang="el-GR" dirty="0" smtClean="0"/>
              <a:t>Υποχρεώσεις</a:t>
            </a:r>
            <a:endParaRPr lang="el-GR" dirty="0"/>
          </a:p>
        </p:txBody>
      </p:sp>
      <p:sp>
        <p:nvSpPr>
          <p:cNvPr id="48" name="Rectangle 47"/>
          <p:cNvSpPr/>
          <p:nvPr/>
        </p:nvSpPr>
        <p:spPr>
          <a:xfrm>
            <a:off x="1208584" y="1340768"/>
            <a:ext cx="8579360" cy="2231380"/>
          </a:xfrm>
          <a:prstGeom prst="rect">
            <a:avLst/>
          </a:prstGeom>
          <a:solidFill>
            <a:srgbClr val="E7B98A">
              <a:lumMod val="40000"/>
              <a:lumOff val="60000"/>
            </a:srgbClr>
          </a:solidFill>
        </p:spPr>
        <p:txBody>
          <a:bodyPr wrap="square" rtlCol="0" anchor="ctr">
            <a:spAutoFit/>
          </a:bodyPr>
          <a:lstStyle/>
          <a:p>
            <a:pPr marL="171450" marR="0" lvl="0" indent="-171450" algn="just" defTabSz="914400" eaLnBrk="1" fontAlgn="auto" latinLnBrk="0" hangingPunct="1">
              <a:lnSpc>
                <a:spcPct val="110000"/>
              </a:lnSpc>
              <a:spcBef>
                <a:spcPct val="20000"/>
              </a:spcBef>
              <a:spcAft>
                <a:spcPts val="0"/>
              </a:spcAft>
              <a:buClrTx/>
              <a:buSzTx/>
              <a:buFont typeface="Arial" panose="020B0604020202020204" pitchFamily="34" charset="0"/>
              <a:buChar char="•"/>
              <a:tabLst/>
              <a:defRPr/>
            </a:pPr>
            <a:r>
              <a:rPr kumimoji="0" lang="el-GR" sz="1000" b="0" i="0" u="none" strike="noStrike" kern="0" cap="none" spc="0" normalizeH="0" baseline="0" noProof="0" dirty="0" smtClean="0">
                <a:ln>
                  <a:noFill/>
                </a:ln>
                <a:solidFill>
                  <a:srgbClr val="080808"/>
                </a:solidFill>
                <a:effectLst/>
                <a:uLnTx/>
                <a:uFillTx/>
                <a:ea typeface="+mn-ea"/>
              </a:rPr>
              <a:t>Να τηρούν τους όρους υλοποίησης της πράξης </a:t>
            </a:r>
          </a:p>
          <a:p>
            <a:pPr marL="171450" marR="0" lvl="0" indent="-171450" algn="just" defTabSz="914400" eaLnBrk="1" fontAlgn="auto" latinLnBrk="0" hangingPunct="1">
              <a:lnSpc>
                <a:spcPct val="110000"/>
              </a:lnSpc>
              <a:spcBef>
                <a:spcPct val="20000"/>
              </a:spcBef>
              <a:spcAft>
                <a:spcPts val="0"/>
              </a:spcAft>
              <a:buClrTx/>
              <a:buSzTx/>
              <a:buFont typeface="Arial" panose="020B0604020202020204" pitchFamily="34" charset="0"/>
              <a:buChar char="•"/>
              <a:tabLst/>
              <a:defRPr/>
            </a:pPr>
            <a:r>
              <a:rPr kumimoji="0" lang="el-GR" sz="1000" b="0" i="0" u="none" strike="noStrike" kern="0" cap="none" spc="0" normalizeH="0" baseline="0" noProof="0" dirty="0" smtClean="0">
                <a:ln>
                  <a:noFill/>
                </a:ln>
                <a:solidFill>
                  <a:srgbClr val="080808"/>
                </a:solidFill>
                <a:effectLst/>
                <a:uLnTx/>
                <a:uFillTx/>
                <a:ea typeface="+mn-ea"/>
              </a:rPr>
              <a:t>Να παρέχουν οποιαδήποτε πληροφορία καταστεί αναγκαία, με την μορφή αναφορών ή συγκεκριμένων στοιχείων</a:t>
            </a:r>
          </a:p>
          <a:p>
            <a:pPr marL="171450" marR="0" lvl="0" indent="-171450" algn="just" defTabSz="914400" eaLnBrk="1" fontAlgn="auto" latinLnBrk="0" hangingPunct="1">
              <a:lnSpc>
                <a:spcPct val="110000"/>
              </a:lnSpc>
              <a:spcBef>
                <a:spcPct val="20000"/>
              </a:spcBef>
              <a:spcAft>
                <a:spcPts val="0"/>
              </a:spcAft>
              <a:buClrTx/>
              <a:buSzTx/>
              <a:buFont typeface="Arial" panose="020B0604020202020204" pitchFamily="34" charset="0"/>
              <a:buChar char="•"/>
              <a:tabLst/>
              <a:defRPr/>
            </a:pPr>
            <a:r>
              <a:rPr kumimoji="0" lang="el-GR" sz="1000" b="0" i="0" u="none" strike="noStrike" kern="0" cap="none" spc="0" normalizeH="0" baseline="0" noProof="0" dirty="0" smtClean="0">
                <a:ln>
                  <a:noFill/>
                </a:ln>
                <a:solidFill>
                  <a:srgbClr val="080808"/>
                </a:solidFill>
                <a:effectLst/>
                <a:uLnTx/>
                <a:uFillTx/>
                <a:ea typeface="+mn-ea"/>
              </a:rPr>
              <a:t>Να τηρούν  την Εθνική και  Κοινοτική Νομοθεσία κατά την εκτέλεση της πράξης</a:t>
            </a:r>
          </a:p>
          <a:p>
            <a:pPr marL="171450" marR="0" lvl="0" indent="-171450" algn="just" defTabSz="914400" eaLnBrk="1" fontAlgn="auto" latinLnBrk="0" hangingPunct="1">
              <a:lnSpc>
                <a:spcPct val="110000"/>
              </a:lnSpc>
              <a:spcBef>
                <a:spcPct val="20000"/>
              </a:spcBef>
              <a:spcAft>
                <a:spcPts val="0"/>
              </a:spcAft>
              <a:buClrTx/>
              <a:buSzTx/>
              <a:buFont typeface="Arial" panose="020B0604020202020204" pitchFamily="34" charset="0"/>
              <a:buChar char="•"/>
              <a:tabLst/>
              <a:defRPr/>
            </a:pPr>
            <a:r>
              <a:rPr kumimoji="0" lang="el-GR" sz="1000" b="0" i="0" u="none" strike="noStrike" kern="0" cap="none" spc="0" normalizeH="0" baseline="0" noProof="0" dirty="0" smtClean="0">
                <a:ln>
                  <a:noFill/>
                </a:ln>
                <a:solidFill>
                  <a:srgbClr val="080808"/>
                </a:solidFill>
                <a:effectLst/>
                <a:uLnTx/>
                <a:uFillTx/>
                <a:ea typeface="+mn-ea"/>
              </a:rPr>
              <a:t>Να πραγματοποιούν όλες τις απαραίτητες ενέργειες για την ενημέρωση του ΠΣΚΕ με τα δεδομένα και τα έγγραφα της πράξης που υλοποιούν </a:t>
            </a:r>
          </a:p>
          <a:p>
            <a:pPr marL="171450" marR="0" lvl="0" indent="-171450" algn="just" defTabSz="914400" eaLnBrk="1" fontAlgn="auto" latinLnBrk="0" hangingPunct="1">
              <a:lnSpc>
                <a:spcPct val="110000"/>
              </a:lnSpc>
              <a:spcBef>
                <a:spcPct val="20000"/>
              </a:spcBef>
              <a:spcAft>
                <a:spcPts val="0"/>
              </a:spcAft>
              <a:buClrTx/>
              <a:buSzTx/>
              <a:buFont typeface="Arial" panose="020B0604020202020204" pitchFamily="34" charset="0"/>
              <a:buChar char="•"/>
              <a:tabLst/>
              <a:defRPr/>
            </a:pPr>
            <a:r>
              <a:rPr kumimoji="0" lang="el-GR" sz="1000" b="0" i="0" u="none" strike="noStrike" kern="0" cap="none" spc="0" normalizeH="0" baseline="0" noProof="0" dirty="0" smtClean="0">
                <a:ln>
                  <a:noFill/>
                </a:ln>
                <a:solidFill>
                  <a:srgbClr val="080808"/>
                </a:solidFill>
                <a:effectLst/>
                <a:uLnTx/>
                <a:uFillTx/>
                <a:ea typeface="+mn-ea"/>
              </a:rPr>
              <a:t>Να τηρούν τα προβλεπόμενα μέτρα δημοσιότητας και ξεχωριστή λογιστική μερίδα για την πράξη</a:t>
            </a:r>
          </a:p>
          <a:p>
            <a:pPr marL="171450" marR="0" lvl="0" indent="-171450" algn="just" defTabSz="914400" eaLnBrk="1" fontAlgn="auto" latinLnBrk="0" hangingPunct="1">
              <a:lnSpc>
                <a:spcPct val="110000"/>
              </a:lnSpc>
              <a:spcBef>
                <a:spcPct val="20000"/>
              </a:spcBef>
              <a:spcAft>
                <a:spcPts val="0"/>
              </a:spcAft>
              <a:buClrTx/>
              <a:buSzTx/>
              <a:buFont typeface="Arial" panose="020B0604020202020204" pitchFamily="34" charset="0"/>
              <a:buChar char="•"/>
              <a:tabLst/>
              <a:defRPr/>
            </a:pPr>
            <a:r>
              <a:rPr kumimoji="0" lang="el-GR" sz="1000" b="0" i="0" u="none" strike="noStrike" kern="0" cap="none" spc="0" normalizeH="0" baseline="0" noProof="0" dirty="0" smtClean="0">
                <a:ln>
                  <a:noFill/>
                </a:ln>
                <a:solidFill>
                  <a:srgbClr val="080808"/>
                </a:solidFill>
                <a:effectLst/>
                <a:uLnTx/>
                <a:uFillTx/>
                <a:ea typeface="+mn-ea"/>
              </a:rPr>
              <a:t>Να θέτουν στην διάθεση, εφόσον ζητηθούν, και σε όλη την διάρκεια της πράξης όλα τα έγγραφα δικαιολογητικά και στοιχεία της πράξης στην ΕΥΔ ΕΠΑΝΕΚ και σε όλα τα ελεγκτικά όργανα και να αποδέχονται σχετικού ελέγχους </a:t>
            </a:r>
          </a:p>
          <a:p>
            <a:pPr marL="171450" marR="0" lvl="0" indent="-171450" algn="just" defTabSz="914400" eaLnBrk="1" fontAlgn="auto" latinLnBrk="0" hangingPunct="1">
              <a:lnSpc>
                <a:spcPct val="110000"/>
              </a:lnSpc>
              <a:spcBef>
                <a:spcPct val="20000"/>
              </a:spcBef>
              <a:spcAft>
                <a:spcPts val="0"/>
              </a:spcAft>
              <a:buClrTx/>
              <a:buSzTx/>
              <a:buFont typeface="Arial" panose="020B0604020202020204" pitchFamily="34" charset="0"/>
              <a:buChar char="•"/>
              <a:tabLst/>
              <a:defRPr/>
            </a:pPr>
            <a:r>
              <a:rPr kumimoji="0" lang="el-GR" sz="1000" b="0" i="0" u="none" strike="noStrike" kern="0" cap="none" spc="0" normalizeH="0" baseline="0" noProof="0" dirty="0" smtClean="0">
                <a:ln>
                  <a:noFill/>
                </a:ln>
                <a:solidFill>
                  <a:srgbClr val="080808"/>
                </a:solidFill>
                <a:effectLst/>
                <a:uLnTx/>
                <a:uFillTx/>
                <a:ea typeface="+mn-ea"/>
              </a:rPr>
              <a:t>Να τηρούν σε επίπεδο επιχείρησης το όριο του κανονισμού </a:t>
            </a:r>
            <a:r>
              <a:rPr kumimoji="0" lang="en-US" sz="1000" b="0" i="0" u="none" strike="noStrike" kern="0" cap="none" spc="0" normalizeH="0" baseline="0" noProof="0" dirty="0" smtClean="0">
                <a:ln>
                  <a:noFill/>
                </a:ln>
                <a:solidFill>
                  <a:srgbClr val="080808"/>
                </a:solidFill>
                <a:effectLst/>
                <a:uLnTx/>
                <a:uFillTx/>
                <a:ea typeface="+mn-ea"/>
              </a:rPr>
              <a:t>de </a:t>
            </a:r>
            <a:r>
              <a:rPr kumimoji="0" lang="en-US" sz="1000" b="0" i="0" u="none" strike="noStrike" kern="0" cap="none" spc="0" normalizeH="0" baseline="0" noProof="0" dirty="0" err="1" smtClean="0">
                <a:ln>
                  <a:noFill/>
                </a:ln>
                <a:solidFill>
                  <a:srgbClr val="080808"/>
                </a:solidFill>
                <a:effectLst/>
                <a:uLnTx/>
                <a:uFillTx/>
                <a:ea typeface="+mn-ea"/>
              </a:rPr>
              <a:t>minimis</a:t>
            </a:r>
            <a:endParaRPr kumimoji="0" lang="el-GR" sz="1000" b="0" i="0" u="none" strike="noStrike" kern="0" cap="none" spc="0" normalizeH="0" baseline="0" noProof="0" dirty="0" smtClean="0">
              <a:ln>
                <a:noFill/>
              </a:ln>
              <a:solidFill>
                <a:srgbClr val="080808"/>
              </a:solidFill>
              <a:effectLst/>
              <a:uLnTx/>
              <a:uFillTx/>
              <a:ea typeface="+mn-ea"/>
            </a:endParaRPr>
          </a:p>
          <a:p>
            <a:pPr marL="171450" marR="0" lvl="0" indent="-171450" algn="just" defTabSz="914400" eaLnBrk="1" fontAlgn="auto" latinLnBrk="0" hangingPunct="1">
              <a:lnSpc>
                <a:spcPct val="110000"/>
              </a:lnSpc>
              <a:spcBef>
                <a:spcPct val="20000"/>
              </a:spcBef>
              <a:spcAft>
                <a:spcPts val="0"/>
              </a:spcAft>
              <a:buClrTx/>
              <a:buSzTx/>
              <a:buFont typeface="Arial" panose="020B0604020202020204" pitchFamily="34" charset="0"/>
              <a:buChar char="•"/>
              <a:tabLst/>
              <a:defRPr/>
            </a:pPr>
            <a:r>
              <a:rPr kumimoji="0" lang="el-GR" sz="1000" b="0" i="0" u="none" strike="noStrike" kern="0" cap="none" spc="0" normalizeH="0" baseline="0" noProof="0" dirty="0" smtClean="0">
                <a:ln>
                  <a:noFill/>
                </a:ln>
                <a:solidFill>
                  <a:srgbClr val="080808"/>
                </a:solidFill>
                <a:effectLst/>
                <a:uLnTx/>
                <a:uFillTx/>
                <a:ea typeface="+mn-ea"/>
              </a:rPr>
              <a:t>Να παρέχουν στοιχεία για την αποτίμηση των γενικών και ειδικών στόχων της Δράσης</a:t>
            </a:r>
          </a:p>
          <a:p>
            <a:pPr marL="171450" marR="0" lvl="0" indent="-171450" algn="just" defTabSz="914400" eaLnBrk="1" fontAlgn="auto" latinLnBrk="0" hangingPunct="1">
              <a:lnSpc>
                <a:spcPct val="110000"/>
              </a:lnSpc>
              <a:spcBef>
                <a:spcPct val="20000"/>
              </a:spcBef>
              <a:spcAft>
                <a:spcPts val="0"/>
              </a:spcAft>
              <a:buClrTx/>
              <a:buSzTx/>
              <a:buFont typeface="Arial" panose="020B0604020202020204" pitchFamily="34" charset="0"/>
              <a:buChar char="•"/>
              <a:tabLst/>
              <a:defRPr/>
            </a:pPr>
            <a:r>
              <a:rPr kumimoji="0" lang="el-GR" sz="1000" b="0" i="0" u="none" strike="noStrike" kern="0" cap="none" spc="0" normalizeH="0" baseline="0" noProof="0" dirty="0" smtClean="0">
                <a:ln>
                  <a:noFill/>
                </a:ln>
                <a:solidFill>
                  <a:srgbClr val="080808"/>
                </a:solidFill>
                <a:effectLst/>
                <a:uLnTx/>
                <a:uFillTx/>
                <a:ea typeface="+mn-ea"/>
              </a:rPr>
              <a:t>Να τηρούν και να ενημερώνουν τον φάκελο της πράξης  με όλα τα στοιχεία που αφορούν την υλοποίηση της πράξης.</a:t>
            </a:r>
          </a:p>
          <a:p>
            <a:pPr marL="171450" marR="0" lvl="0" indent="-171450" algn="just" defTabSz="914400" eaLnBrk="1" fontAlgn="auto" latinLnBrk="0" hangingPunct="1">
              <a:lnSpc>
                <a:spcPct val="110000"/>
              </a:lnSpc>
              <a:spcBef>
                <a:spcPct val="20000"/>
              </a:spcBef>
              <a:spcAft>
                <a:spcPts val="0"/>
              </a:spcAft>
              <a:buClrTx/>
              <a:buSzTx/>
              <a:buFont typeface="Arial" panose="020B0604020202020204" pitchFamily="34" charset="0"/>
              <a:buChar char="•"/>
              <a:tabLst/>
              <a:defRPr/>
            </a:pPr>
            <a:r>
              <a:rPr kumimoji="0" lang="el-GR" sz="1000" b="0" i="0" u="none" strike="noStrike" kern="0" cap="none" spc="0" normalizeH="0" baseline="0" noProof="0" dirty="0" smtClean="0">
                <a:ln>
                  <a:noFill/>
                </a:ln>
                <a:solidFill>
                  <a:srgbClr val="080808"/>
                </a:solidFill>
                <a:effectLst/>
                <a:uLnTx/>
                <a:uFillTx/>
                <a:ea typeface="+mn-ea"/>
              </a:rPr>
              <a:t>Να τηρούν όλα τα δικαιολογητικά και παραστατικά στοιχεία δαπανών για 10 έτη από την πληρωμή της τελευταίας δόσης της επιχορήγησης</a:t>
            </a:r>
          </a:p>
        </p:txBody>
      </p:sp>
      <p:sp>
        <p:nvSpPr>
          <p:cNvPr id="49" name="Rounded Rectangle 48"/>
          <p:cNvSpPr/>
          <p:nvPr/>
        </p:nvSpPr>
        <p:spPr>
          <a:xfrm rot="16200000">
            <a:off x="-280396" y="2155178"/>
            <a:ext cx="2231381" cy="602562"/>
          </a:xfrm>
          <a:prstGeom prst="roundRect">
            <a:avLst/>
          </a:prstGeom>
          <a:solidFill>
            <a:srgbClr val="E7B98A">
              <a:lumMod val="60000"/>
              <a:lumOff val="40000"/>
            </a:srgbClr>
          </a:solidFill>
        </p:spPr>
        <p:txBody>
          <a:bodyPr wrap="square" rtlCol="0" anchor="ctr">
            <a:no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l-GR" sz="1000" b="0" i="1" u="none" strike="noStrike" kern="0" cap="none" spc="0" normalizeH="0" baseline="0" noProof="0" dirty="0" smtClean="0">
                <a:ln>
                  <a:noFill/>
                </a:ln>
                <a:solidFill>
                  <a:srgbClr val="080808"/>
                </a:solidFill>
                <a:effectLst/>
                <a:uLnTx/>
                <a:uFillTx/>
                <a:ea typeface="+mn-ea"/>
              </a:rPr>
              <a:t>Υποχρεώσεις για τους Δικαιούχους όλων των Δράσεων</a:t>
            </a:r>
          </a:p>
        </p:txBody>
      </p:sp>
      <p:sp>
        <p:nvSpPr>
          <p:cNvPr id="50" name="Rounded Rectangle 49"/>
          <p:cNvSpPr/>
          <p:nvPr/>
        </p:nvSpPr>
        <p:spPr>
          <a:xfrm>
            <a:off x="534013" y="3871096"/>
            <a:ext cx="1650709" cy="2431733"/>
          </a:xfrm>
          <a:prstGeom prst="roundRect">
            <a:avLst/>
          </a:prstGeom>
          <a:solidFill>
            <a:srgbClr val="FFFFFF">
              <a:lumMod val="85000"/>
            </a:srgbClr>
          </a:solidFill>
        </p:spPr>
        <p:txBody>
          <a:bodyPr wrap="square" rtlCol="0" anchor="ctr">
            <a:sp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l-GR" sz="1000" b="0" i="1" u="none" strike="noStrike" kern="0" cap="none" spc="0" normalizeH="0" baseline="0" noProof="0" dirty="0" smtClean="0">
                <a:ln>
                  <a:noFill/>
                </a:ln>
                <a:solidFill>
                  <a:srgbClr val="080808"/>
                </a:solidFill>
                <a:effectLst/>
                <a:uLnTx/>
                <a:uFillTx/>
                <a:ea typeface="+mn-ea"/>
              </a:rPr>
              <a:t>Πρόσθετες υποχρεώσεις για τους Δικαιούχους  των Δράσεων 1 &amp; 2</a:t>
            </a:r>
          </a:p>
          <a:p>
            <a:pPr marL="0" marR="0" lvl="0" indent="0" defTabSz="914400" eaLnBrk="1" fontAlgn="auto" latinLnBrk="0" hangingPunct="1">
              <a:lnSpc>
                <a:spcPct val="100000"/>
              </a:lnSpc>
              <a:spcBef>
                <a:spcPct val="20000"/>
              </a:spcBef>
              <a:spcAft>
                <a:spcPts val="0"/>
              </a:spcAft>
              <a:buClrTx/>
              <a:buSzTx/>
              <a:buFontTx/>
              <a:buNone/>
              <a:tabLst/>
              <a:defRPr/>
            </a:pPr>
            <a:r>
              <a:rPr kumimoji="0" lang="el-GR" sz="1000" b="0" i="1" u="none" strike="noStrike" kern="0" cap="none" spc="0" normalizeH="0" baseline="0" noProof="0" dirty="0" smtClean="0">
                <a:ln>
                  <a:noFill/>
                </a:ln>
                <a:solidFill>
                  <a:srgbClr val="080808"/>
                </a:solidFill>
                <a:effectLst/>
                <a:uLnTx/>
                <a:uFillTx/>
                <a:ea typeface="+mn-ea"/>
              </a:rPr>
              <a:t>(και εφόσον στα επιχειρηματικά  τους σχέδια  περιλαμβάνονται δαπάνες της κατηγορίας 8 και 5 αντίστοιχα ) καθώς και για το σύνολο των Δικαιούχων των Δράσεων 3 και 4</a:t>
            </a:r>
          </a:p>
        </p:txBody>
      </p:sp>
      <p:sp>
        <p:nvSpPr>
          <p:cNvPr id="51" name="Rectangle 50"/>
          <p:cNvSpPr/>
          <p:nvPr/>
        </p:nvSpPr>
        <p:spPr>
          <a:xfrm>
            <a:off x="2360712" y="3717358"/>
            <a:ext cx="7427232" cy="2739211"/>
          </a:xfrm>
          <a:prstGeom prst="rect">
            <a:avLst/>
          </a:prstGeom>
          <a:solidFill>
            <a:srgbClr val="FFFFFF">
              <a:lumMod val="85000"/>
            </a:srgbClr>
          </a:solidFill>
        </p:spPr>
        <p:txBody>
          <a:bodyPr wrap="square" rtlCol="0" anchor="ctr">
            <a:spAutoFit/>
          </a:bodyPr>
          <a:lstStyle/>
          <a:p>
            <a:pPr marL="0" marR="0" lvl="0" indent="0" algn="just" defTabSz="914400" eaLnBrk="1" fontAlgn="auto" latinLnBrk="0" hangingPunct="1">
              <a:lnSpc>
                <a:spcPct val="110000"/>
              </a:lnSpc>
              <a:spcBef>
                <a:spcPct val="20000"/>
              </a:spcBef>
              <a:spcAft>
                <a:spcPts val="0"/>
              </a:spcAft>
              <a:buClrTx/>
              <a:buSzTx/>
              <a:buFontTx/>
              <a:buNone/>
              <a:tabLst/>
              <a:defRPr/>
            </a:pPr>
            <a:r>
              <a:rPr kumimoji="0" lang="el-GR" sz="1000" b="0" i="0" u="none" strike="noStrike" kern="0" cap="none" spc="0" normalizeH="0" baseline="0" noProof="0" dirty="0" smtClean="0">
                <a:ln>
                  <a:noFill/>
                </a:ln>
                <a:solidFill>
                  <a:srgbClr val="080808"/>
                </a:solidFill>
                <a:effectLst/>
                <a:uLnTx/>
                <a:uFillTx/>
                <a:ea typeface="+mn-ea"/>
              </a:rPr>
              <a:t>Οι Δικαιούχοι θα πρέπει </a:t>
            </a:r>
            <a:r>
              <a:rPr kumimoji="0" lang="el-GR" sz="1000" b="0" i="0" u="sng" strike="noStrike" kern="0" cap="none" spc="0" normalizeH="0" baseline="0" noProof="0" dirty="0" smtClean="0">
                <a:ln>
                  <a:noFill/>
                </a:ln>
                <a:solidFill>
                  <a:srgbClr val="080808"/>
                </a:solidFill>
                <a:effectLst/>
                <a:uLnTx/>
                <a:uFillTx/>
                <a:ea typeface="+mn-ea"/>
              </a:rPr>
              <a:t>για 3 έτη </a:t>
            </a:r>
            <a:r>
              <a:rPr kumimoji="0" lang="el-GR" sz="1000" b="0" i="0" u="none" strike="noStrike" kern="0" cap="none" spc="0" normalizeH="0" baseline="0" noProof="0" dirty="0" smtClean="0">
                <a:ln>
                  <a:noFill/>
                </a:ln>
                <a:solidFill>
                  <a:srgbClr val="080808"/>
                </a:solidFill>
                <a:effectLst/>
                <a:uLnTx/>
                <a:uFillTx/>
                <a:ea typeface="+mn-ea"/>
              </a:rPr>
              <a:t>από την τελική πληρωμή της δημόσιας δαπάνης να τηρούν τις παρακάτω υποχρεώσεις:</a:t>
            </a:r>
          </a:p>
          <a:p>
            <a:pPr marL="171450" marR="0" lvl="0" indent="-171450" algn="just" defTabSz="914400" eaLnBrk="1" fontAlgn="auto" latinLnBrk="0" hangingPunct="1">
              <a:lnSpc>
                <a:spcPct val="110000"/>
              </a:lnSpc>
              <a:spcBef>
                <a:spcPct val="20000"/>
              </a:spcBef>
              <a:spcAft>
                <a:spcPts val="0"/>
              </a:spcAft>
              <a:buClrTx/>
              <a:buSzTx/>
              <a:buFont typeface="Arial" panose="020B0604020202020204" pitchFamily="34" charset="0"/>
              <a:buChar char="•"/>
              <a:tabLst/>
              <a:defRPr/>
            </a:pPr>
            <a:r>
              <a:rPr kumimoji="0" lang="el-GR" sz="1000" b="0" i="0" u="none" strike="noStrike" kern="0" cap="none" spc="0" normalizeH="0" baseline="0" noProof="0" dirty="0" smtClean="0">
                <a:ln>
                  <a:noFill/>
                </a:ln>
                <a:solidFill>
                  <a:srgbClr val="080808"/>
                </a:solidFill>
                <a:effectLst/>
                <a:uLnTx/>
                <a:uFillTx/>
                <a:ea typeface="+mn-ea"/>
              </a:rPr>
              <a:t>Να τηρούν τους όρους της απόφασης ένταξης</a:t>
            </a:r>
          </a:p>
          <a:p>
            <a:pPr marL="171450" marR="0" lvl="0" indent="-171450" algn="just" defTabSz="914400" eaLnBrk="1" fontAlgn="auto" latinLnBrk="0" hangingPunct="1">
              <a:lnSpc>
                <a:spcPct val="110000"/>
              </a:lnSpc>
              <a:spcBef>
                <a:spcPct val="20000"/>
              </a:spcBef>
              <a:spcAft>
                <a:spcPts val="0"/>
              </a:spcAft>
              <a:buClrTx/>
              <a:buSzTx/>
              <a:buFont typeface="Arial" panose="020B0604020202020204" pitchFamily="34" charset="0"/>
              <a:buChar char="•"/>
              <a:tabLst/>
              <a:defRPr/>
            </a:pPr>
            <a:r>
              <a:rPr kumimoji="0" lang="el-GR" sz="1000" b="0" i="0" u="none" strike="noStrike" kern="0" cap="none" spc="0" normalizeH="0" baseline="0" noProof="0" dirty="0" smtClean="0">
                <a:ln>
                  <a:noFill/>
                </a:ln>
                <a:solidFill>
                  <a:srgbClr val="080808"/>
                </a:solidFill>
                <a:effectLst/>
                <a:uLnTx/>
                <a:uFillTx/>
                <a:ea typeface="+mn-ea"/>
              </a:rPr>
              <a:t>Κατά την ολοκλήρωση του επενδυτικού σχεδίου να διαθέτει τουλάχιστον τις ΕΜΕ μισθωτής εργασίας του 2015 ανεξάρτητα από τυχόν επιδότηση του μισθολογικού κόστους. Σε περίπτωση παράβασης του όρου αυτού ο Δικαιούχος θα </a:t>
            </a:r>
            <a:r>
              <a:rPr kumimoji="0" lang="el-GR" sz="1000" b="0" i="0" u="none" strike="noStrike" kern="0" cap="none" spc="0" normalizeH="0" baseline="0" noProof="0" dirty="0" err="1" smtClean="0">
                <a:ln>
                  <a:noFill/>
                </a:ln>
                <a:solidFill>
                  <a:srgbClr val="080808"/>
                </a:solidFill>
                <a:effectLst/>
                <a:uLnTx/>
                <a:uFillTx/>
                <a:ea typeface="+mn-ea"/>
              </a:rPr>
              <a:t>απεντάσσεται</a:t>
            </a:r>
            <a:r>
              <a:rPr kumimoji="0" lang="el-GR" sz="1000" b="0" i="0" u="none" strike="noStrike" kern="0" cap="none" spc="0" normalizeH="0" baseline="0" noProof="0" dirty="0" smtClean="0">
                <a:ln>
                  <a:noFill/>
                </a:ln>
                <a:solidFill>
                  <a:srgbClr val="080808"/>
                </a:solidFill>
                <a:effectLst/>
                <a:uLnTx/>
                <a:uFillTx/>
                <a:ea typeface="+mn-ea"/>
              </a:rPr>
              <a:t> και θα οφείλει να επιστρέψει το σύνολο της χορηγηθείσας επιχορήγησης.</a:t>
            </a:r>
          </a:p>
          <a:p>
            <a:pPr marL="171450" marR="0" lvl="0" indent="-171450" algn="just" defTabSz="914400" eaLnBrk="1" fontAlgn="auto" latinLnBrk="0" hangingPunct="1">
              <a:lnSpc>
                <a:spcPct val="110000"/>
              </a:lnSpc>
              <a:spcBef>
                <a:spcPct val="20000"/>
              </a:spcBef>
              <a:spcAft>
                <a:spcPts val="0"/>
              </a:spcAft>
              <a:buClrTx/>
              <a:buSzTx/>
              <a:buFont typeface="Arial" panose="020B0604020202020204" pitchFamily="34" charset="0"/>
              <a:buChar char="•"/>
              <a:tabLst/>
              <a:defRPr/>
            </a:pPr>
            <a:r>
              <a:rPr kumimoji="0" lang="el-GR" sz="1000" b="0" i="0" u="none" strike="noStrike" kern="0" cap="none" spc="0" normalizeH="0" baseline="0" noProof="0" dirty="0" smtClean="0">
                <a:ln>
                  <a:noFill/>
                </a:ln>
                <a:solidFill>
                  <a:srgbClr val="080808"/>
                </a:solidFill>
                <a:effectLst/>
                <a:uLnTx/>
                <a:uFillTx/>
                <a:ea typeface="+mn-ea"/>
              </a:rPr>
              <a:t>Να τοποθετούν σε εμφανές σημείο αφίσα  δημοσιότητας</a:t>
            </a:r>
          </a:p>
          <a:p>
            <a:pPr marL="171450" marR="0" lvl="0" indent="-171450" algn="just" defTabSz="914400" eaLnBrk="1" fontAlgn="auto" latinLnBrk="0" hangingPunct="1">
              <a:lnSpc>
                <a:spcPct val="110000"/>
              </a:lnSpc>
              <a:spcBef>
                <a:spcPct val="20000"/>
              </a:spcBef>
              <a:spcAft>
                <a:spcPts val="0"/>
              </a:spcAft>
              <a:buClrTx/>
              <a:buSzTx/>
              <a:buFont typeface="Arial" panose="020B0604020202020204" pitchFamily="34" charset="0"/>
              <a:buChar char="•"/>
              <a:tabLst/>
              <a:defRPr/>
            </a:pPr>
            <a:r>
              <a:rPr kumimoji="0" lang="el-GR" sz="1000" b="0" i="0" u="none" strike="noStrike" kern="0" cap="none" spc="0" normalizeH="0" baseline="0" noProof="0" dirty="0" smtClean="0">
                <a:ln>
                  <a:noFill/>
                </a:ln>
                <a:solidFill>
                  <a:srgbClr val="080808"/>
                </a:solidFill>
                <a:effectLst/>
                <a:uLnTx/>
                <a:uFillTx/>
                <a:ea typeface="+mn-ea"/>
              </a:rPr>
              <a:t>Να μην προβούν στην μετεγκατάσταση της </a:t>
            </a:r>
            <a:r>
              <a:rPr kumimoji="0" lang="el-GR" sz="1000" b="0" i="0" u="none" strike="noStrike" kern="0" cap="none" spc="0" normalizeH="0" baseline="0" noProof="0" dirty="0" err="1" smtClean="0">
                <a:ln>
                  <a:noFill/>
                </a:ln>
                <a:solidFill>
                  <a:srgbClr val="080808"/>
                </a:solidFill>
                <a:effectLst/>
                <a:uLnTx/>
                <a:uFillTx/>
                <a:ea typeface="+mn-ea"/>
              </a:rPr>
              <a:t>ενισχυθείσας</a:t>
            </a:r>
            <a:r>
              <a:rPr kumimoji="0" lang="el-GR" sz="1000" b="0" i="0" u="none" strike="noStrike" kern="0" cap="none" spc="0" normalizeH="0" baseline="0" noProof="0" dirty="0" smtClean="0">
                <a:ln>
                  <a:noFill/>
                </a:ln>
                <a:solidFill>
                  <a:srgbClr val="080808"/>
                </a:solidFill>
                <a:effectLst/>
                <a:uLnTx/>
                <a:uFillTx/>
                <a:ea typeface="+mn-ea"/>
              </a:rPr>
              <a:t> επένδυσης εκτός της Περιφέρειας του Προγράμματος</a:t>
            </a:r>
          </a:p>
          <a:p>
            <a:pPr marL="171450" marR="0" lvl="0" indent="-171450" algn="just" defTabSz="914400" eaLnBrk="1" fontAlgn="auto" latinLnBrk="0" hangingPunct="1">
              <a:lnSpc>
                <a:spcPct val="110000"/>
              </a:lnSpc>
              <a:spcBef>
                <a:spcPct val="20000"/>
              </a:spcBef>
              <a:spcAft>
                <a:spcPts val="0"/>
              </a:spcAft>
              <a:buClrTx/>
              <a:buSzTx/>
              <a:buFont typeface="Arial" panose="020B0604020202020204" pitchFamily="34" charset="0"/>
              <a:buChar char="•"/>
              <a:tabLst/>
              <a:defRPr/>
            </a:pPr>
            <a:r>
              <a:rPr kumimoji="0" lang="el-GR" sz="1000" b="0" i="0" u="none" strike="noStrike" kern="0" cap="none" spc="0" normalizeH="0" baseline="0" noProof="0" dirty="0" smtClean="0">
                <a:ln>
                  <a:noFill/>
                </a:ln>
                <a:solidFill>
                  <a:srgbClr val="080808"/>
                </a:solidFill>
                <a:effectLst/>
                <a:uLnTx/>
                <a:uFillTx/>
                <a:ea typeface="+mn-ea"/>
              </a:rPr>
              <a:t>Να μην διακόπτουν την επένδυση, εκτός αν συντρέχουν λόγοι ανωτέρας βίας </a:t>
            </a:r>
          </a:p>
          <a:p>
            <a:pPr marL="171450" marR="0" lvl="0" indent="-171450" algn="just" defTabSz="914400" eaLnBrk="1" fontAlgn="auto" latinLnBrk="0" hangingPunct="1">
              <a:lnSpc>
                <a:spcPct val="110000"/>
              </a:lnSpc>
              <a:spcBef>
                <a:spcPct val="20000"/>
              </a:spcBef>
              <a:spcAft>
                <a:spcPts val="0"/>
              </a:spcAft>
              <a:buClrTx/>
              <a:buSzTx/>
              <a:buFont typeface="Arial" panose="020B0604020202020204" pitchFamily="34" charset="0"/>
              <a:buChar char="•"/>
              <a:tabLst/>
              <a:defRPr/>
            </a:pPr>
            <a:r>
              <a:rPr kumimoji="0" lang="el-GR" sz="1000" b="0" i="0" u="none" strike="noStrike" kern="0" cap="none" spc="0" normalizeH="0" baseline="0" noProof="0" dirty="0" smtClean="0">
                <a:ln>
                  <a:noFill/>
                </a:ln>
                <a:solidFill>
                  <a:srgbClr val="080808"/>
                </a:solidFill>
                <a:effectLst/>
                <a:uLnTx/>
                <a:uFillTx/>
                <a:ea typeface="+mn-ea"/>
              </a:rPr>
              <a:t>Να μην μεταβιβάζουν για οποιοδήποτε λόγο πάγια περιουσιακά στοιχεία που έχουν ενισχυθεί</a:t>
            </a:r>
          </a:p>
          <a:p>
            <a:pPr marL="171450" marR="0" lvl="0" indent="-171450" algn="just" defTabSz="914400" eaLnBrk="1" fontAlgn="auto" latinLnBrk="0" hangingPunct="1">
              <a:lnSpc>
                <a:spcPct val="110000"/>
              </a:lnSpc>
              <a:spcBef>
                <a:spcPct val="20000"/>
              </a:spcBef>
              <a:spcAft>
                <a:spcPts val="0"/>
              </a:spcAft>
              <a:buClrTx/>
              <a:buSzTx/>
              <a:buFont typeface="Arial" panose="020B0604020202020204" pitchFamily="34" charset="0"/>
              <a:buChar char="•"/>
              <a:tabLst/>
              <a:defRPr/>
            </a:pPr>
            <a:r>
              <a:rPr kumimoji="0" lang="el-GR" sz="1000" b="0" i="0" u="none" strike="noStrike" kern="0" cap="none" spc="0" normalizeH="0" baseline="0" noProof="0" dirty="0" smtClean="0">
                <a:ln>
                  <a:noFill/>
                </a:ln>
                <a:solidFill>
                  <a:srgbClr val="080808"/>
                </a:solidFill>
                <a:effectLst/>
                <a:uLnTx/>
                <a:uFillTx/>
                <a:ea typeface="+mn-ea"/>
              </a:rPr>
              <a:t>Να μην αντικαταστήσουν οποιοδήποτε στοιχεία του εξοπλισμού (εκτός αν η αντικατάσταση αφορά αγορά νέου παρόμοιου εξοπλισμού</a:t>
            </a:r>
          </a:p>
          <a:p>
            <a:pPr marL="171450" marR="0" lvl="0" indent="-171450" algn="just" defTabSz="914400" eaLnBrk="1" fontAlgn="auto" latinLnBrk="0" hangingPunct="1">
              <a:lnSpc>
                <a:spcPct val="110000"/>
              </a:lnSpc>
              <a:spcBef>
                <a:spcPct val="20000"/>
              </a:spcBef>
              <a:spcAft>
                <a:spcPts val="0"/>
              </a:spcAft>
              <a:buClrTx/>
              <a:buSzTx/>
              <a:buFont typeface="Arial" panose="020B0604020202020204" pitchFamily="34" charset="0"/>
              <a:buChar char="•"/>
              <a:tabLst/>
              <a:defRPr/>
            </a:pPr>
            <a:r>
              <a:rPr kumimoji="0" lang="el-GR" sz="1000" b="0" i="0" u="none" strike="noStrike" kern="0" cap="none" spc="0" normalizeH="0" baseline="0" noProof="0" dirty="0" smtClean="0">
                <a:ln>
                  <a:noFill/>
                </a:ln>
                <a:solidFill>
                  <a:srgbClr val="080808"/>
                </a:solidFill>
                <a:effectLst/>
                <a:uLnTx/>
                <a:uFillTx/>
                <a:ea typeface="+mn-ea"/>
              </a:rPr>
              <a:t>Να μην εκμισθώνουν μέρος ή το σύνολο της </a:t>
            </a:r>
            <a:r>
              <a:rPr kumimoji="0" lang="el-GR" sz="1000" b="0" i="0" u="none" strike="noStrike" kern="0" cap="none" spc="0" normalizeH="0" baseline="0" noProof="0" dirty="0" err="1" smtClean="0">
                <a:ln>
                  <a:noFill/>
                </a:ln>
                <a:solidFill>
                  <a:srgbClr val="080808"/>
                </a:solidFill>
                <a:effectLst/>
                <a:uLnTx/>
                <a:uFillTx/>
                <a:ea typeface="+mn-ea"/>
              </a:rPr>
              <a:t>ενισχυθείσας</a:t>
            </a:r>
            <a:r>
              <a:rPr kumimoji="0" lang="el-GR" sz="1000" b="0" i="0" u="none" strike="noStrike" kern="0" cap="none" spc="0" normalizeH="0" baseline="0" noProof="0" dirty="0" smtClean="0">
                <a:ln>
                  <a:noFill/>
                </a:ln>
                <a:solidFill>
                  <a:srgbClr val="080808"/>
                </a:solidFill>
                <a:effectLst/>
                <a:uLnTx/>
                <a:uFillTx/>
                <a:ea typeface="+mn-ea"/>
              </a:rPr>
              <a:t> επένδυσης </a:t>
            </a:r>
          </a:p>
          <a:p>
            <a:pPr marL="171450" marR="0" lvl="0" indent="-171450" algn="just" defTabSz="914400" eaLnBrk="1" fontAlgn="auto" latinLnBrk="0" hangingPunct="1">
              <a:lnSpc>
                <a:spcPct val="110000"/>
              </a:lnSpc>
              <a:spcBef>
                <a:spcPct val="20000"/>
              </a:spcBef>
              <a:spcAft>
                <a:spcPts val="0"/>
              </a:spcAft>
              <a:buClrTx/>
              <a:buSzTx/>
              <a:buFont typeface="Arial" panose="020B0604020202020204" pitchFamily="34" charset="0"/>
              <a:buChar char="•"/>
              <a:tabLst/>
              <a:defRPr/>
            </a:pPr>
            <a:r>
              <a:rPr kumimoji="0" lang="el-GR" sz="1000" b="0" i="0" u="none" strike="noStrike" kern="0" cap="none" spc="0" normalizeH="0" baseline="0" noProof="0" dirty="0" smtClean="0">
                <a:ln>
                  <a:noFill/>
                </a:ln>
                <a:solidFill>
                  <a:srgbClr val="080808"/>
                </a:solidFill>
                <a:effectLst/>
                <a:uLnTx/>
                <a:uFillTx/>
                <a:ea typeface="+mn-ea"/>
              </a:rPr>
              <a:t>Να μην μεταβάλουν την </a:t>
            </a:r>
            <a:r>
              <a:rPr kumimoji="0" lang="el-GR" sz="1000" b="0" i="0" u="none" strike="noStrike" kern="0" cap="none" spc="0" normalizeH="0" baseline="0" noProof="0" dirty="0" err="1" smtClean="0">
                <a:ln>
                  <a:noFill/>
                </a:ln>
                <a:solidFill>
                  <a:srgbClr val="080808"/>
                </a:solidFill>
                <a:effectLst/>
                <a:uLnTx/>
                <a:uFillTx/>
                <a:ea typeface="+mn-ea"/>
              </a:rPr>
              <a:t>ενισχυθείσα</a:t>
            </a:r>
            <a:r>
              <a:rPr kumimoji="0" lang="el-GR" sz="1000" b="0" i="0" u="none" strike="noStrike" kern="0" cap="none" spc="0" normalizeH="0" baseline="0" noProof="0" dirty="0" smtClean="0">
                <a:ln>
                  <a:noFill/>
                </a:ln>
                <a:solidFill>
                  <a:srgbClr val="080808"/>
                </a:solidFill>
                <a:effectLst/>
                <a:uLnTx/>
                <a:uFillTx/>
                <a:ea typeface="+mn-ea"/>
              </a:rPr>
              <a:t> επένδυση κατά τρόπο που επηρεάζει την φύση, τους στόχους και  τους όρους υλοποίησης  της </a:t>
            </a:r>
          </a:p>
        </p:txBody>
      </p:sp>
      <p:grpSp>
        <p:nvGrpSpPr>
          <p:cNvPr id="52" name="Group 15"/>
          <p:cNvGrpSpPr>
            <a:grpSpLocks/>
          </p:cNvGrpSpPr>
          <p:nvPr/>
        </p:nvGrpSpPr>
        <p:grpSpPr bwMode="auto">
          <a:xfrm>
            <a:off x="6980238" y="227013"/>
            <a:ext cx="2678112" cy="495300"/>
            <a:chOff x="488950" y="722313"/>
            <a:chExt cx="8856538" cy="495300"/>
          </a:xfrm>
        </p:grpSpPr>
        <p:sp>
          <p:nvSpPr>
            <p:cNvPr id="53"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000"/>
                <a:t>Ανάγκες για επενδυτικά κεφάλαια</a:t>
              </a:r>
            </a:p>
          </p:txBody>
        </p:sp>
        <p:sp>
          <p:nvSpPr>
            <p:cNvPr id="54" name="Rectangle 3"/>
            <p:cNvSpPr>
              <a:spLocks noChangeArrowheads="1"/>
            </p:cNvSpPr>
            <p:nvPr/>
          </p:nvSpPr>
          <p:spPr bwMode="auto">
            <a:xfrm>
              <a:off x="5099050" y="722313"/>
              <a:ext cx="4246438"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000"/>
                <a:t>Ανάγκες για κεφάλαιο κίνησης</a:t>
              </a:r>
            </a:p>
          </p:txBody>
        </p:sp>
      </p:grpSp>
    </p:spTree>
    <p:extLst>
      <p:ext uri="{BB962C8B-B14F-4D97-AF65-F5344CB8AC3E}">
        <p14:creationId xmlns:p14="http://schemas.microsoft.com/office/powerpoint/2010/main" val="11700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ppt_x"/>
                                          </p:val>
                                        </p:tav>
                                        <p:tav tm="100000">
                                          <p:val>
                                            <p:strVal val="#ppt_x"/>
                                          </p:val>
                                        </p:tav>
                                      </p:tavLst>
                                    </p:anim>
                                    <p:anim calcmode="lin" valueType="num">
                                      <p:cBhvr additive="base">
                                        <p:cTn id="18" dur="500" fill="hold"/>
                                        <p:tgtEl>
                                          <p:spTgt spid="5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l-GR" smtClean="0"/>
              <a:t>Περιεχόμενα Παρουσίασης</a:t>
            </a:r>
            <a:endParaRPr lang="de-DE" smtClean="0"/>
          </a:p>
        </p:txBody>
      </p:sp>
      <p:graphicFrame>
        <p:nvGraphicFramePr>
          <p:cNvPr id="17432" name="Group 24"/>
          <p:cNvGraphicFramePr>
            <a:graphicFrameLocks noGrp="1"/>
          </p:cNvGraphicFramePr>
          <p:nvPr>
            <p:extLst>
              <p:ext uri="{D42A27DB-BD31-4B8C-83A1-F6EECF244321}">
                <p14:modId xmlns:p14="http://schemas.microsoft.com/office/powerpoint/2010/main" val="2862461561"/>
              </p:ext>
            </p:extLst>
          </p:nvPr>
        </p:nvGraphicFramePr>
        <p:xfrm>
          <a:off x="382588" y="1600200"/>
          <a:ext cx="9142412" cy="4651378"/>
        </p:xfrm>
        <a:graphic>
          <a:graphicData uri="http://schemas.openxmlformats.org/drawingml/2006/table">
            <a:tbl>
              <a:tblPr/>
              <a:tblGrid>
                <a:gridCol w="608012"/>
                <a:gridCol w="8534400"/>
              </a:tblGrid>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kern="1200" cap="none" normalizeH="0" baseline="0" dirty="0" smtClean="0">
                          <a:ln>
                            <a:noFill/>
                          </a:ln>
                          <a:solidFill>
                            <a:schemeClr val="tx1"/>
                          </a:solidFill>
                          <a:effectLst/>
                          <a:latin typeface="Arial" charset="0"/>
                          <a:ea typeface="ＭＳ Ｐゴシック" charset="-128"/>
                          <a:cs typeface="+mn-cs"/>
                        </a:rPr>
                        <a:t>Η ανάγκη χρηματοδότησης στις σύγχρονες επιχειρήσεις</a:t>
                      </a:r>
                      <a:endParaRPr kumimoji="0" lang="de-DE" sz="1400" b="1" i="0" u="none" strike="noStrike" kern="1200" cap="none" normalizeH="0" baseline="0" dirty="0" smtClean="0">
                        <a:ln>
                          <a:noFill/>
                        </a:ln>
                        <a:solidFill>
                          <a:schemeClr val="tx1"/>
                        </a:solidFill>
                        <a:effectLst/>
                        <a:latin typeface="Arial" charset="0"/>
                        <a:ea typeface="ＭＳ Ｐゴシック" charset="-128"/>
                        <a:cs typeface="+mn-cs"/>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Είδη χρηματοδότησης</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1</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smtClean="0">
                          <a:ln>
                            <a:noFill/>
                          </a:ln>
                          <a:solidFill>
                            <a:schemeClr val="tx1"/>
                          </a:solidFill>
                          <a:effectLst/>
                          <a:latin typeface="Arial" charset="0"/>
                          <a:ea typeface="ＭＳ Ｐゴシック" charset="-128"/>
                        </a:rPr>
                        <a:t>Factoring (</a:t>
                      </a:r>
                      <a:r>
                        <a:rPr kumimoji="0" lang="el-GR" sz="1400" b="0" i="0" u="none" strike="noStrike" cap="none" normalizeH="0" baseline="0" dirty="0" smtClean="0">
                          <a:ln>
                            <a:noFill/>
                          </a:ln>
                          <a:solidFill>
                            <a:schemeClr val="tx1"/>
                          </a:solidFill>
                          <a:effectLst/>
                          <a:latin typeface="Arial" charset="0"/>
                          <a:ea typeface="ＭＳ Ｐゴシック" charset="-128"/>
                        </a:rPr>
                        <a:t>Πρακτόρευση Απαιτήσεων)</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1963">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2</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err="1" smtClean="0">
                          <a:ln>
                            <a:noFill/>
                          </a:ln>
                          <a:solidFill>
                            <a:schemeClr val="tx1"/>
                          </a:solidFill>
                          <a:effectLst/>
                          <a:latin typeface="Arial" charset="0"/>
                          <a:ea typeface="ＭＳ Ｐゴシック" charset="-128"/>
                        </a:rPr>
                        <a:t>Seed</a:t>
                      </a:r>
                      <a:r>
                        <a:rPr kumimoji="0" lang="de-DE" sz="1400" b="0" i="0" u="none" strike="noStrike" cap="none" normalizeH="0" baseline="0" dirty="0" smtClean="0">
                          <a:ln>
                            <a:noFill/>
                          </a:ln>
                          <a:solidFill>
                            <a:schemeClr val="tx1"/>
                          </a:solidFill>
                          <a:effectLst/>
                          <a:latin typeface="Arial" charset="0"/>
                          <a:ea typeface="ＭＳ Ｐゴシック" charset="-128"/>
                        </a:rPr>
                        <a:t> Capital (</a:t>
                      </a:r>
                      <a:r>
                        <a:rPr kumimoji="0" lang="el-GR" sz="1400" b="0" i="0" u="none" strike="noStrike" cap="none" normalizeH="0" baseline="0" dirty="0" smtClean="0">
                          <a:ln>
                            <a:noFill/>
                          </a:ln>
                          <a:solidFill>
                            <a:schemeClr val="tx1"/>
                          </a:solidFill>
                          <a:effectLst/>
                          <a:latin typeface="Arial" charset="0"/>
                          <a:ea typeface="ＭＳ Ｐゴシック" charset="-128"/>
                        </a:rPr>
                        <a:t>Κεφάλαιο Σποράς)</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3</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Θερμοκοιτίδες Επιχειρήσεων</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4</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Crowdfunding</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5</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Ίδια Κεφάλαια </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3550">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6</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Δανεισμός</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7</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Επιχορήγηση</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Μελέτη περίπτωσης</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solidFill>
                      <a:schemeClr val="bg1">
                        <a:lumMod val="75000"/>
                      </a:schemeClr>
                    </a:solid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bl>
          </a:graphicData>
        </a:graphic>
      </p:graphicFrame>
      <p:pic>
        <p:nvPicPr>
          <p:cNvPr id="5139" name="Picture 60" descr="j04339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8264">
            <a:off x="6872288" y="27559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09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p:cNvGrpSpPr>
            <a:grpSpLocks/>
          </p:cNvGrpSpPr>
          <p:nvPr/>
        </p:nvGrpSpPr>
        <p:grpSpPr bwMode="auto">
          <a:xfrm>
            <a:off x="128588" y="3716338"/>
            <a:ext cx="9648825" cy="2376487"/>
            <a:chOff x="56456" y="3717032"/>
            <a:chExt cx="9793088" cy="2376264"/>
          </a:xfrm>
        </p:grpSpPr>
        <p:grpSp>
          <p:nvGrpSpPr>
            <p:cNvPr id="45070" name="Group 10"/>
            <p:cNvGrpSpPr>
              <a:grpSpLocks/>
            </p:cNvGrpSpPr>
            <p:nvPr/>
          </p:nvGrpSpPr>
          <p:grpSpPr bwMode="auto">
            <a:xfrm>
              <a:off x="56456" y="3932138"/>
              <a:ext cx="9778107" cy="2089150"/>
              <a:chOff x="56335" y="1052736"/>
              <a:chExt cx="9777657" cy="2088232"/>
            </a:xfrm>
          </p:grpSpPr>
          <p:grpSp>
            <p:nvGrpSpPr>
              <p:cNvPr id="45072" name="Group 11"/>
              <p:cNvGrpSpPr>
                <a:grpSpLocks/>
              </p:cNvGrpSpPr>
              <p:nvPr/>
            </p:nvGrpSpPr>
            <p:grpSpPr bwMode="auto">
              <a:xfrm>
                <a:off x="128464" y="1391995"/>
                <a:ext cx="9705528" cy="812869"/>
                <a:chOff x="56456" y="2040067"/>
                <a:chExt cx="10367269" cy="1100901"/>
              </a:xfrm>
            </p:grpSpPr>
            <p:sp>
              <p:nvSpPr>
                <p:cNvPr id="18" name="AutoShape 100"/>
                <p:cNvSpPr>
                  <a:spLocks noChangeArrowheads="1"/>
                </p:cNvSpPr>
                <p:nvPr/>
              </p:nvSpPr>
              <p:spPr bwMode="auto">
                <a:xfrm>
                  <a:off x="8096353" y="2040067"/>
                  <a:ext cx="2327372" cy="1100901"/>
                </a:xfrm>
                <a:prstGeom prst="homePlate">
                  <a:avLst>
                    <a:gd name="adj" fmla="val 31556"/>
                  </a:avLst>
                </a:prstGeom>
              </p:spPr>
              <p:style>
                <a:lnRef idx="0">
                  <a:schemeClr val="accent1"/>
                </a:lnRef>
                <a:fillRef idx="3">
                  <a:schemeClr val="accent1"/>
                </a:fillRef>
                <a:effectRef idx="3">
                  <a:schemeClr val="accent1"/>
                </a:effectRef>
                <a:fontRef idx="minor">
                  <a:schemeClr val="lt1"/>
                </a:fontRef>
              </p:style>
              <p:txBody>
                <a:bodyPr anchor="ctr"/>
                <a:lstStyle/>
                <a:p>
                  <a:pPr marL="533400">
                    <a:tabLst>
                      <a:tab pos="533400" algn="l"/>
                    </a:tabLst>
                    <a:defRPr/>
                  </a:pPr>
                  <a:r>
                    <a:rPr lang="el-GR" altLang="el-GR" sz="1100" dirty="0">
                      <a:solidFill>
                        <a:schemeClr val="bg1"/>
                      </a:solidFill>
                    </a:rPr>
                    <a:t>Υλοποίηση επενδυτικού σχεδίου</a:t>
                  </a:r>
                </a:p>
              </p:txBody>
            </p:sp>
            <p:sp>
              <p:nvSpPr>
                <p:cNvPr id="19" name="TextBox 18"/>
                <p:cNvSpPr txBox="1"/>
                <p:nvPr/>
              </p:nvSpPr>
              <p:spPr>
                <a:xfrm>
                  <a:off x="6188592" y="2040067"/>
                  <a:ext cx="2713391" cy="1100901"/>
                </a:xfrm>
                <a:prstGeom prst="homePlate">
                  <a:avLst/>
                </a:prstGeom>
              </p:spPr>
              <p:style>
                <a:lnRef idx="0">
                  <a:schemeClr val="accent1"/>
                </a:lnRef>
                <a:fillRef idx="3">
                  <a:schemeClr val="accent1"/>
                </a:fillRef>
                <a:effectRef idx="3">
                  <a:schemeClr val="accent1"/>
                </a:effectRef>
                <a:fontRef idx="minor">
                  <a:schemeClr val="lt1"/>
                </a:fontRef>
              </p:style>
              <p:txBody>
                <a:bodyPr anchor="ctr"/>
                <a:lstStyle/>
                <a:p>
                  <a:pPr marL="441325">
                    <a:defRPr/>
                  </a:pPr>
                  <a:r>
                    <a:rPr lang="el-GR" sz="1050" dirty="0">
                      <a:solidFill>
                        <a:schemeClr val="bg1"/>
                      </a:solidFill>
                    </a:rPr>
                    <a:t>Ένταξη και </a:t>
                  </a:r>
                  <a:r>
                    <a:rPr lang="el-GR" altLang="el-GR" sz="1050" dirty="0">
                      <a:solidFill>
                        <a:schemeClr val="bg1"/>
                      </a:solidFill>
                    </a:rPr>
                    <a:t>Αποστολή Αποφάσεων και αποτελεσμάτων αξιολόγησης στους υποψήφιους</a:t>
                  </a:r>
                </a:p>
              </p:txBody>
            </p:sp>
            <p:sp>
              <p:nvSpPr>
                <p:cNvPr id="20" name="TextBox 19"/>
                <p:cNvSpPr txBox="1"/>
                <p:nvPr/>
              </p:nvSpPr>
              <p:spPr>
                <a:xfrm>
                  <a:off x="3967446" y="2040067"/>
                  <a:ext cx="2803403" cy="1100901"/>
                </a:xfrm>
                <a:prstGeom prst="homePlate">
                  <a:avLst/>
                </a:prstGeom>
              </p:spPr>
              <p:style>
                <a:lnRef idx="0">
                  <a:schemeClr val="accent1"/>
                </a:lnRef>
                <a:fillRef idx="3">
                  <a:schemeClr val="accent1"/>
                </a:fillRef>
                <a:effectRef idx="3">
                  <a:schemeClr val="accent1"/>
                </a:effectRef>
                <a:fontRef idx="minor">
                  <a:schemeClr val="lt1"/>
                </a:fontRef>
              </p:style>
              <p:txBody>
                <a:bodyPr anchor="ctr"/>
                <a:lstStyle/>
                <a:p>
                  <a:pPr marL="533400">
                    <a:defRPr/>
                  </a:pPr>
                  <a:r>
                    <a:rPr lang="el-GR" sz="1100" dirty="0">
                      <a:solidFill>
                        <a:schemeClr val="bg1"/>
                      </a:solidFill>
                    </a:rPr>
                    <a:t>Εξέταση, Αξιολόγηση, Βαθμολόγηση</a:t>
                  </a:r>
                </a:p>
              </p:txBody>
            </p:sp>
            <p:sp>
              <p:nvSpPr>
                <p:cNvPr id="21" name="TextBox 20"/>
                <p:cNvSpPr txBox="1"/>
                <p:nvPr/>
              </p:nvSpPr>
              <p:spPr>
                <a:xfrm>
                  <a:off x="2000672" y="2040067"/>
                  <a:ext cx="2636238" cy="1100901"/>
                </a:xfrm>
                <a:prstGeom prst="homePlate">
                  <a:avLst/>
                </a:prstGeom>
              </p:spPr>
              <p:style>
                <a:lnRef idx="0">
                  <a:schemeClr val="accent1"/>
                </a:lnRef>
                <a:fillRef idx="3">
                  <a:schemeClr val="accent1"/>
                </a:fillRef>
                <a:effectRef idx="3">
                  <a:schemeClr val="accent1"/>
                </a:effectRef>
                <a:fontRef idx="minor">
                  <a:schemeClr val="lt1"/>
                </a:fontRef>
              </p:style>
              <p:txBody>
                <a:bodyPr anchor="ctr"/>
                <a:lstStyle/>
                <a:p>
                  <a:pPr marL="533400">
                    <a:defRPr/>
                  </a:pPr>
                  <a:r>
                    <a:rPr lang="el-GR" sz="1100" dirty="0">
                      <a:solidFill>
                        <a:schemeClr val="bg1"/>
                      </a:solidFill>
                    </a:rPr>
                    <a:t>Ηλεκτρονική υποβολή στο </a:t>
                  </a:r>
                  <a:r>
                    <a:rPr lang="el-GR" sz="1100" dirty="0" smtClean="0">
                      <a:solidFill>
                        <a:schemeClr val="bg1"/>
                      </a:solidFill>
                    </a:rPr>
                    <a:t>ΠΣΚΕ</a:t>
                  </a:r>
                  <a:endParaRPr lang="el-GR" sz="1100" dirty="0">
                    <a:solidFill>
                      <a:schemeClr val="bg1"/>
                    </a:solidFill>
                  </a:endParaRPr>
                </a:p>
              </p:txBody>
            </p:sp>
            <p:sp>
              <p:nvSpPr>
                <p:cNvPr id="22" name="TextBox 21"/>
                <p:cNvSpPr txBox="1"/>
                <p:nvPr/>
              </p:nvSpPr>
              <p:spPr>
                <a:xfrm>
                  <a:off x="56456" y="2040067"/>
                  <a:ext cx="2520280" cy="1100901"/>
                </a:xfrm>
                <a:prstGeom prst="homePlate">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l-GR" sz="1100" dirty="0">
                      <a:solidFill>
                        <a:schemeClr val="bg1"/>
                      </a:solidFill>
                    </a:rPr>
                    <a:t>Προετοιμασία αίτησης και φακέλου δικαιολογητικών υποψηφιότητας για συμμετοχή</a:t>
                  </a:r>
                </a:p>
              </p:txBody>
            </p:sp>
          </p:grpSp>
          <p:cxnSp>
            <p:nvCxnSpPr>
              <p:cNvPr id="45073" name="Straight Arrow Connector 12"/>
              <p:cNvCxnSpPr>
                <a:cxnSpLocks noChangeShapeType="1"/>
                <a:stCxn id="45074" idx="5"/>
                <a:endCxn id="15" idx="1"/>
              </p:cNvCxnSpPr>
              <p:nvPr/>
            </p:nvCxnSpPr>
            <p:spPr bwMode="auto">
              <a:xfrm>
                <a:off x="1947405" y="2404915"/>
                <a:ext cx="2069188" cy="320311"/>
              </a:xfrm>
              <a:prstGeom prst="straightConnector1">
                <a:avLst/>
              </a:prstGeom>
              <a:noFill/>
              <a:ln w="25400" algn="ctr">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5A5A5A"/>
                      </a:outerShdw>
                    </a:effectLst>
                  </a14:hiddenEffects>
                </a:ext>
              </a:extLst>
            </p:spPr>
          </p:cxnSp>
          <p:sp>
            <p:nvSpPr>
              <p:cNvPr id="45074" name="Oval 13"/>
              <p:cNvSpPr>
                <a:spLocks noChangeArrowheads="1"/>
              </p:cNvSpPr>
              <p:nvPr/>
            </p:nvSpPr>
            <p:spPr bwMode="auto">
              <a:xfrm>
                <a:off x="56335" y="1052736"/>
                <a:ext cx="2215526" cy="1584176"/>
              </a:xfrm>
              <a:prstGeom prst="ellipse">
                <a:avLst/>
              </a:prstGeom>
              <a:noFill/>
              <a:ln w="254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defTabSz="762000"/>
                <a:endParaRPr lang="el-GR"/>
              </a:p>
            </p:txBody>
          </p:sp>
          <p:sp>
            <p:nvSpPr>
              <p:cNvPr id="15" name="TextBox 14"/>
              <p:cNvSpPr txBox="1"/>
              <p:nvPr/>
            </p:nvSpPr>
            <p:spPr>
              <a:xfrm>
                <a:off x="4016569" y="2310139"/>
                <a:ext cx="3024149" cy="831406"/>
              </a:xfrm>
              <a:prstGeom prst="rect">
                <a:avLst/>
              </a:prstGeom>
              <a:solidFill>
                <a:srgbClr val="FFC000"/>
              </a:solidFill>
              <a:ln>
                <a:solidFill>
                  <a:schemeClr val="bg1">
                    <a:lumMod val="50000"/>
                  </a:schemeClr>
                </a:solidFill>
              </a:ln>
            </p:spPr>
            <p:txBody>
              <a:bodyPr>
                <a:spAutoFit/>
              </a:bodyPr>
              <a:lstStyle/>
              <a:p>
                <a:pPr>
                  <a:defRPr/>
                </a:pPr>
                <a:r>
                  <a:rPr lang="el-GR" sz="1200" dirty="0">
                    <a:solidFill>
                      <a:schemeClr val="tx1"/>
                    </a:solidFill>
                    <a:ea typeface="ＭＳ Ｐゴシック" charset="-128"/>
                  </a:rPr>
                  <a:t>Ενδεχόμενη συνεργασία με Σύμβουλο ο οποίος θα υποστηρίξει την επιχείρηση σε όλες αυτές τις διαδικασίες </a:t>
                </a:r>
              </a:p>
            </p:txBody>
          </p:sp>
          <p:cxnSp>
            <p:nvCxnSpPr>
              <p:cNvPr id="45076" name="Straight Arrow Connector 15"/>
              <p:cNvCxnSpPr>
                <a:cxnSpLocks noChangeShapeType="1"/>
                <a:stCxn id="45077" idx="3"/>
                <a:endCxn id="15" idx="3"/>
              </p:cNvCxnSpPr>
              <p:nvPr/>
            </p:nvCxnSpPr>
            <p:spPr bwMode="auto">
              <a:xfrm flipH="1">
                <a:off x="7040642" y="2404915"/>
                <a:ext cx="1239783" cy="320311"/>
              </a:xfrm>
              <a:prstGeom prst="straightConnector1">
                <a:avLst/>
              </a:prstGeom>
              <a:noFill/>
              <a:ln w="25400" algn="ctr">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5A5A5A"/>
                      </a:outerShdw>
                    </a:effectLst>
                  </a14:hiddenEffects>
                </a:ext>
              </a:extLst>
            </p:spPr>
          </p:cxnSp>
          <p:sp>
            <p:nvSpPr>
              <p:cNvPr id="45077" name="Oval 16"/>
              <p:cNvSpPr>
                <a:spLocks noChangeArrowheads="1"/>
              </p:cNvSpPr>
              <p:nvPr/>
            </p:nvSpPr>
            <p:spPr bwMode="auto">
              <a:xfrm>
                <a:off x="8013875" y="1052736"/>
                <a:ext cx="1820117" cy="1584176"/>
              </a:xfrm>
              <a:prstGeom prst="ellipse">
                <a:avLst/>
              </a:prstGeom>
              <a:noFill/>
              <a:ln w="254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defTabSz="762000"/>
                <a:endParaRPr lang="el-GR"/>
              </a:p>
            </p:txBody>
          </p:sp>
        </p:grpSp>
        <p:sp>
          <p:nvSpPr>
            <p:cNvPr id="28" name="Rectangle 18"/>
            <p:cNvSpPr>
              <a:spLocks noChangeArrowheads="1"/>
            </p:cNvSpPr>
            <p:nvPr/>
          </p:nvSpPr>
          <p:spPr bwMode="auto">
            <a:xfrm>
              <a:off x="56456" y="3717032"/>
              <a:ext cx="9793088" cy="2376264"/>
            </a:xfrm>
            <a:prstGeom prst="roundRect">
              <a:avLst/>
            </a:prstGeom>
            <a:noFill/>
          </p:spPr>
          <p:style>
            <a:lnRef idx="2">
              <a:schemeClr val="dk1"/>
            </a:lnRef>
            <a:fillRef idx="1">
              <a:schemeClr val="lt1"/>
            </a:fillRef>
            <a:effectRef idx="0">
              <a:schemeClr val="dk1"/>
            </a:effectRef>
            <a:fontRef idx="minor">
              <a:schemeClr val="dk1"/>
            </a:fontRef>
          </p:style>
          <p:txBody>
            <a:bodyPr tIns="0"/>
            <a:lstStyle/>
            <a:p>
              <a:pPr lvl="1">
                <a:defRPr/>
              </a:pPr>
              <a:r>
                <a:rPr lang="el-GR" dirty="0"/>
                <a:t>Διαδικασία συμμετοχής στο πρόγραμμα</a:t>
              </a:r>
              <a:endParaRPr lang="de-DE" dirty="0"/>
            </a:p>
          </p:txBody>
        </p:sp>
      </p:grpSp>
      <p:sp>
        <p:nvSpPr>
          <p:cNvPr id="45059" name="Title 1"/>
          <p:cNvSpPr>
            <a:spLocks noGrp="1"/>
          </p:cNvSpPr>
          <p:nvPr>
            <p:ph type="title"/>
          </p:nvPr>
        </p:nvSpPr>
        <p:spPr>
          <a:xfrm>
            <a:off x="481013" y="260648"/>
            <a:ext cx="9151937" cy="492443"/>
          </a:xfrm>
        </p:spPr>
        <p:txBody>
          <a:bodyPr/>
          <a:lstStyle/>
          <a:p>
            <a:r>
              <a:rPr lang="el-GR" dirty="0">
                <a:solidFill>
                  <a:srgbClr val="000000"/>
                </a:solidFill>
              </a:rPr>
              <a:t>Μελέτη </a:t>
            </a:r>
            <a:r>
              <a:rPr lang="el-GR" dirty="0" smtClean="0">
                <a:solidFill>
                  <a:srgbClr val="000000"/>
                </a:solidFill>
              </a:rPr>
              <a:t>περίπτωσης</a:t>
            </a:r>
            <a:r>
              <a:rPr lang="en-US" dirty="0" smtClean="0">
                <a:solidFill>
                  <a:srgbClr val="000000"/>
                </a:solidFill>
              </a:rPr>
              <a:t/>
            </a:r>
            <a:br>
              <a:rPr lang="en-US" dirty="0" smtClean="0">
                <a:solidFill>
                  <a:srgbClr val="000000"/>
                </a:solidFill>
              </a:rPr>
            </a:br>
            <a:r>
              <a:rPr lang="en-US" b="0" dirty="0" err="1" smtClean="0">
                <a:solidFill>
                  <a:srgbClr val="000000"/>
                </a:solidFill>
              </a:rPr>
              <a:t>i</a:t>
            </a:r>
            <a:r>
              <a:rPr lang="en-US" b="0" dirty="0" smtClean="0">
                <a:solidFill>
                  <a:srgbClr val="000000"/>
                </a:solidFill>
              </a:rPr>
              <a:t>. </a:t>
            </a:r>
            <a:r>
              <a:rPr lang="el-GR" b="0" dirty="0">
                <a:solidFill>
                  <a:srgbClr val="000000"/>
                </a:solidFill>
              </a:rPr>
              <a:t>Ένταξη επιχείρησης στο πρόγραμμα </a:t>
            </a:r>
            <a:r>
              <a:rPr lang="el-GR" b="0" dirty="0" smtClean="0">
                <a:solidFill>
                  <a:srgbClr val="000000"/>
                </a:solidFill>
              </a:rPr>
              <a:t>Νεοφυής Επιχειρηματικότητα</a:t>
            </a:r>
            <a:endParaRPr lang="el-GR" dirty="0" smtClean="0"/>
          </a:p>
        </p:txBody>
      </p:sp>
      <p:sp>
        <p:nvSpPr>
          <p:cNvPr id="9" name="TextBox 8"/>
          <p:cNvSpPr txBox="1"/>
          <p:nvPr/>
        </p:nvSpPr>
        <p:spPr>
          <a:xfrm>
            <a:off x="363538" y="981075"/>
            <a:ext cx="8982075" cy="431800"/>
          </a:xfrm>
          <a:prstGeom prst="rect">
            <a:avLst/>
          </a:prstGeom>
        </p:spPr>
        <p:style>
          <a:lnRef idx="1">
            <a:schemeClr val="dk1"/>
          </a:lnRef>
          <a:fillRef idx="2">
            <a:schemeClr val="dk1"/>
          </a:fillRef>
          <a:effectRef idx="1">
            <a:schemeClr val="dk1"/>
          </a:effectRef>
          <a:fontRef idx="minor">
            <a:schemeClr val="dk1"/>
          </a:fontRef>
        </p:style>
        <p:txBody>
          <a:bodyPr anchor="ctr"/>
          <a:lstStyle>
            <a:defPPr>
              <a:defRPr lang="en-GB"/>
            </a:defPPr>
            <a:lvl1pPr algn="l">
              <a:defRPr>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defRPr/>
            </a:pPr>
            <a:r>
              <a:rPr lang="el-GR" sz="1200" dirty="0" smtClean="0"/>
              <a:t>Παράδειγμα: Οδηγός προγράμματος </a:t>
            </a:r>
            <a:r>
              <a:rPr lang="el-GR" sz="1200" dirty="0"/>
              <a:t>Νεοφυής επιχειρηματικότητα </a:t>
            </a:r>
            <a:r>
              <a:rPr lang="el-GR" sz="1200" dirty="0" smtClean="0"/>
              <a:t>(02/2016)</a:t>
            </a:r>
          </a:p>
        </p:txBody>
      </p:sp>
      <p:grpSp>
        <p:nvGrpSpPr>
          <p:cNvPr id="45061" name="Group 26"/>
          <p:cNvGrpSpPr>
            <a:grpSpLocks/>
          </p:cNvGrpSpPr>
          <p:nvPr/>
        </p:nvGrpSpPr>
        <p:grpSpPr bwMode="auto">
          <a:xfrm>
            <a:off x="77788" y="1773238"/>
            <a:ext cx="9771062" cy="1439862"/>
            <a:chOff x="1301529" y="1700808"/>
            <a:chExt cx="9771682" cy="1440160"/>
          </a:xfrm>
        </p:grpSpPr>
        <p:sp>
          <p:nvSpPr>
            <p:cNvPr id="26" name="TextBox 25"/>
            <p:cNvSpPr txBox="1"/>
            <p:nvPr/>
          </p:nvSpPr>
          <p:spPr>
            <a:xfrm>
              <a:off x="3440027" y="1700808"/>
              <a:ext cx="7633184" cy="1440160"/>
            </a:xfrm>
            <a:prstGeom prst="roundRect">
              <a:avLst/>
            </a:prstGeom>
            <a:noFill/>
          </p:spPr>
          <p:style>
            <a:lnRef idx="2">
              <a:schemeClr val="dk1"/>
            </a:lnRef>
            <a:fillRef idx="1">
              <a:schemeClr val="lt1"/>
            </a:fillRef>
            <a:effectRef idx="0">
              <a:schemeClr val="dk1"/>
            </a:effectRef>
            <a:fontRef idx="minor">
              <a:schemeClr val="dk1"/>
            </a:fontRef>
          </p:style>
          <p:txBody>
            <a:bodyPr tIns="0"/>
            <a:lstStyle/>
            <a:p>
              <a:pPr>
                <a:defRPr/>
              </a:pPr>
              <a:r>
                <a:rPr lang="el-GR" sz="1200" dirty="0"/>
                <a:t>Αρχικές ενέργειες ενδιαφερόμενου</a:t>
              </a:r>
            </a:p>
          </p:txBody>
        </p:sp>
        <p:sp>
          <p:nvSpPr>
            <p:cNvPr id="6" name="TextBox 5"/>
            <p:cNvSpPr txBox="1"/>
            <p:nvPr/>
          </p:nvSpPr>
          <p:spPr>
            <a:xfrm>
              <a:off x="1301529" y="2050130"/>
              <a:ext cx="1706670" cy="946346"/>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anchor="ctr"/>
            <a:lstStyle/>
            <a:p>
              <a:pPr>
                <a:defRPr/>
              </a:pPr>
              <a:r>
                <a:rPr lang="el-GR" sz="1200" dirty="0"/>
                <a:t>Δημοσίευση πρόσκλησης στην ιστοσελίδα του ΕΣΠΑ (</a:t>
              </a:r>
              <a:r>
                <a:rPr lang="en-US" sz="1200" dirty="0">
                  <a:hlinkClick r:id="rId3"/>
                </a:rPr>
                <a:t>www.espa.gr</a:t>
              </a:r>
              <a:r>
                <a:rPr lang="en-US" sz="1200" dirty="0"/>
                <a:t>) </a:t>
              </a:r>
              <a:endParaRPr lang="el-GR" sz="1200" dirty="0"/>
            </a:p>
          </p:txBody>
        </p:sp>
        <p:sp>
          <p:nvSpPr>
            <p:cNvPr id="7" name="TextBox 6"/>
            <p:cNvSpPr txBox="1"/>
            <p:nvPr/>
          </p:nvSpPr>
          <p:spPr>
            <a:xfrm>
              <a:off x="3873442" y="2050130"/>
              <a:ext cx="1706670" cy="946346"/>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anchor="ctr"/>
            <a:lstStyle>
              <a:defPPr>
                <a:defRPr lang="en-GB"/>
              </a:defPPr>
              <a:lvl1pPr>
                <a:defRPr sz="1200"/>
              </a:lvl1pPr>
            </a:lstStyle>
            <a:p>
              <a:pPr>
                <a:defRPr/>
              </a:pPr>
              <a:r>
                <a:rPr lang="el-GR" dirty="0" smtClean="0"/>
                <a:t>Αποδελτίωση πρόσκλησης</a:t>
              </a:r>
            </a:p>
          </p:txBody>
        </p:sp>
        <p:sp>
          <p:nvSpPr>
            <p:cNvPr id="8" name="TextBox 7"/>
            <p:cNvSpPr txBox="1"/>
            <p:nvPr/>
          </p:nvSpPr>
          <p:spPr>
            <a:xfrm>
              <a:off x="6464407" y="2050130"/>
              <a:ext cx="1706670" cy="946346"/>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anchor="ctr"/>
            <a:lstStyle>
              <a:defPPr>
                <a:defRPr lang="en-GB"/>
              </a:defPPr>
              <a:lvl1pPr>
                <a:defRPr sz="1200"/>
              </a:lvl1pPr>
            </a:lstStyle>
            <a:p>
              <a:pPr>
                <a:defRPr/>
              </a:pPr>
              <a:r>
                <a:rPr lang="el-GR" dirty="0" smtClean="0"/>
                <a:t>Έλεγχος εκπλήρωσης προϋποθέσεων συμμετοχής</a:t>
              </a:r>
            </a:p>
          </p:txBody>
        </p:sp>
        <p:sp>
          <p:nvSpPr>
            <p:cNvPr id="23" name="Right Arrow 22"/>
            <p:cNvSpPr/>
            <p:nvPr/>
          </p:nvSpPr>
          <p:spPr bwMode="auto">
            <a:xfrm>
              <a:off x="3152671" y="2421682"/>
              <a:ext cx="576299" cy="288985"/>
            </a:xfrm>
            <a:prstGeom prst="rightArrow">
              <a:avLst/>
            </a:prstGeom>
            <a:solidFill>
              <a:schemeClr val="accent2">
                <a:lumMod val="50000"/>
              </a:schemeClr>
            </a:solidFill>
            <a:ln w="12700" cap="flat" cmpd="sng" algn="ctr">
              <a:solidFill>
                <a:schemeClr val="bg2"/>
              </a:solidFill>
              <a:prstDash val="solid"/>
              <a:round/>
              <a:headEnd type="none" w="med" len="med"/>
              <a:tailEnd type="none" w="med" len="med"/>
            </a:ln>
            <a:effectLst/>
            <a:extLst/>
          </p:spPr>
          <p:txBody>
            <a:bodyPr lIns="0" tIns="0" rIns="0" bIns="0" anchor="ctr"/>
            <a:lstStyle/>
            <a:p>
              <a:pPr defTabSz="762000">
                <a:defRPr/>
              </a:pPr>
              <a:endParaRPr lang="el-GR">
                <a:ea typeface="ＭＳ Ｐゴシック" charset="-128"/>
              </a:endParaRPr>
            </a:p>
          </p:txBody>
        </p:sp>
        <p:sp>
          <p:nvSpPr>
            <p:cNvPr id="24" name="Right Arrow 23"/>
            <p:cNvSpPr/>
            <p:nvPr/>
          </p:nvSpPr>
          <p:spPr bwMode="auto">
            <a:xfrm>
              <a:off x="5745223" y="2421682"/>
              <a:ext cx="576300" cy="288985"/>
            </a:xfrm>
            <a:prstGeom prst="rightArrow">
              <a:avLst/>
            </a:prstGeom>
            <a:solidFill>
              <a:schemeClr val="accent2">
                <a:lumMod val="50000"/>
              </a:schemeClr>
            </a:solidFill>
            <a:ln w="12700" cap="flat" cmpd="sng" algn="ctr">
              <a:solidFill>
                <a:schemeClr val="bg2"/>
              </a:solidFill>
              <a:prstDash val="solid"/>
              <a:round/>
              <a:headEnd type="none" w="med" len="med"/>
              <a:tailEnd type="none" w="med" len="med"/>
            </a:ln>
            <a:effectLst/>
            <a:extLst/>
          </p:spPr>
          <p:txBody>
            <a:bodyPr lIns="0" tIns="0" rIns="0" bIns="0" anchor="ctr"/>
            <a:lstStyle/>
            <a:p>
              <a:pPr defTabSz="762000">
                <a:defRPr/>
              </a:pPr>
              <a:endParaRPr lang="el-GR">
                <a:ea typeface="ＭＳ Ｐゴシック" charset="-128"/>
              </a:endParaRPr>
            </a:p>
          </p:txBody>
        </p:sp>
        <p:sp>
          <p:nvSpPr>
            <p:cNvPr id="29" name="TextBox 28"/>
            <p:cNvSpPr txBox="1"/>
            <p:nvPr/>
          </p:nvSpPr>
          <p:spPr>
            <a:xfrm>
              <a:off x="9055371" y="2059657"/>
              <a:ext cx="1708258" cy="946346"/>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anchor="ctr"/>
            <a:lstStyle>
              <a:defPPr>
                <a:defRPr lang="en-GB"/>
              </a:defPPr>
              <a:lvl1pPr>
                <a:defRPr sz="1200"/>
              </a:lvl1pPr>
            </a:lstStyle>
            <a:p>
              <a:pPr>
                <a:defRPr/>
              </a:pPr>
              <a:r>
                <a:rPr lang="el-GR" dirty="0" smtClean="0"/>
                <a:t>Λήψη απόφασης υποβολής αίτησης</a:t>
              </a:r>
            </a:p>
          </p:txBody>
        </p:sp>
        <p:sp>
          <p:nvSpPr>
            <p:cNvPr id="30" name="Right Arrow 29"/>
            <p:cNvSpPr/>
            <p:nvPr/>
          </p:nvSpPr>
          <p:spPr bwMode="auto">
            <a:xfrm>
              <a:off x="8336187" y="2431209"/>
              <a:ext cx="576300" cy="288985"/>
            </a:xfrm>
            <a:prstGeom prst="rightArrow">
              <a:avLst/>
            </a:prstGeom>
            <a:solidFill>
              <a:schemeClr val="accent2">
                <a:lumMod val="50000"/>
              </a:schemeClr>
            </a:solidFill>
            <a:ln w="12700" cap="flat" cmpd="sng" algn="ctr">
              <a:solidFill>
                <a:schemeClr val="bg2"/>
              </a:solidFill>
              <a:prstDash val="solid"/>
              <a:round/>
              <a:headEnd type="none" w="med" len="med"/>
              <a:tailEnd type="none" w="med" len="med"/>
            </a:ln>
            <a:effectLst/>
            <a:extLst/>
          </p:spPr>
          <p:txBody>
            <a:bodyPr lIns="0" tIns="0" rIns="0" bIns="0" anchor="ctr"/>
            <a:lstStyle/>
            <a:p>
              <a:pPr defTabSz="762000">
                <a:defRPr/>
              </a:pPr>
              <a:endParaRPr lang="el-GR">
                <a:ea typeface="ＭＳ Ｐゴシック" charset="-128"/>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228600" y="1483966"/>
            <a:ext cx="9045575" cy="2294087"/>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marL="92075" lvl="1" algn="l">
              <a:defRPr/>
            </a:pPr>
            <a:endParaRPr lang="el-GR" sz="1200" b="0" dirty="0"/>
          </a:p>
        </p:txBody>
      </p:sp>
      <p:sp>
        <p:nvSpPr>
          <p:cNvPr id="4" name="TextBox 3"/>
          <p:cNvSpPr txBox="1"/>
          <p:nvPr/>
        </p:nvSpPr>
        <p:spPr>
          <a:xfrm>
            <a:off x="228600" y="980728"/>
            <a:ext cx="9045575" cy="431800"/>
          </a:xfrm>
          <a:prstGeom prst="rect">
            <a:avLst/>
          </a:prstGeom>
          <a:solidFill>
            <a:srgbClr val="990000"/>
          </a:solidFill>
          <a:ln>
            <a:solidFill>
              <a:schemeClr val="bg1">
                <a:lumMod val="50000"/>
              </a:schemeClr>
            </a:solidFill>
          </a:ln>
        </p:spPr>
        <p:txBody>
          <a:bodyPr anchor="ctr"/>
          <a:lstStyle/>
          <a:p>
            <a:pPr>
              <a:defRPr/>
            </a:pPr>
            <a:r>
              <a:rPr lang="el-GR" sz="1200" dirty="0"/>
              <a:t>Δημόσια πρόσκληση Εκδήλωσης Ενδιαφέροντος για Συμμετοχή</a:t>
            </a:r>
          </a:p>
        </p:txBody>
      </p:sp>
      <p:sp>
        <p:nvSpPr>
          <p:cNvPr id="7" name="Rectangle 6"/>
          <p:cNvSpPr/>
          <p:nvPr/>
        </p:nvSpPr>
        <p:spPr>
          <a:xfrm>
            <a:off x="344488" y="1598266"/>
            <a:ext cx="8785225" cy="277812"/>
          </a:xfrm>
          <a:prstGeom prst="rect">
            <a:avLst/>
          </a:prstGeom>
        </p:spPr>
        <p:style>
          <a:lnRef idx="1">
            <a:schemeClr val="dk1"/>
          </a:lnRef>
          <a:fillRef idx="2">
            <a:schemeClr val="dk1"/>
          </a:fillRef>
          <a:effectRef idx="1">
            <a:schemeClr val="dk1"/>
          </a:effectRef>
          <a:fontRef idx="minor">
            <a:schemeClr val="dk1"/>
          </a:fontRef>
        </p:style>
        <p:txBody>
          <a:bodyPr anchor="ctr"/>
          <a:lstStyle/>
          <a:p>
            <a:pPr>
              <a:defRPr/>
            </a:pPr>
            <a:r>
              <a:rPr lang="el-GR" sz="1200" dirty="0"/>
              <a:t>Τυπικές προϋποθέσεις – Επιλέξιμοι φορείς</a:t>
            </a:r>
          </a:p>
        </p:txBody>
      </p:sp>
      <p:sp>
        <p:nvSpPr>
          <p:cNvPr id="13" name="Rectangle 12"/>
          <p:cNvSpPr/>
          <p:nvPr/>
        </p:nvSpPr>
        <p:spPr>
          <a:xfrm>
            <a:off x="3597606" y="1988840"/>
            <a:ext cx="2423656" cy="538609"/>
          </a:xfrm>
          <a:prstGeom prst="rect">
            <a:avLst/>
          </a:prstGeom>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l-GR" dirty="0"/>
              <a:t>Κατηγορίες επιχειρήσεων</a:t>
            </a:r>
          </a:p>
        </p:txBody>
      </p:sp>
      <p:sp>
        <p:nvSpPr>
          <p:cNvPr id="14" name="Rectangle 13"/>
          <p:cNvSpPr/>
          <p:nvPr/>
        </p:nvSpPr>
        <p:spPr>
          <a:xfrm>
            <a:off x="962078" y="2996952"/>
            <a:ext cx="2840034" cy="5232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nchor="ctr">
            <a:noAutofit/>
          </a:bodyPr>
          <a:lstStyle/>
          <a:p>
            <a:pPr>
              <a:defRPr/>
            </a:pPr>
            <a:r>
              <a:rPr lang="el-GR" u="sng" dirty="0" smtClean="0">
                <a:solidFill>
                  <a:schemeClr val="tx1"/>
                </a:solidFill>
              </a:rPr>
              <a:t>Άνεργοι</a:t>
            </a:r>
            <a:endParaRPr lang="el-GR" b="0" dirty="0">
              <a:solidFill>
                <a:schemeClr val="tx1"/>
              </a:solidFill>
            </a:endParaRPr>
          </a:p>
        </p:txBody>
      </p:sp>
      <p:sp>
        <p:nvSpPr>
          <p:cNvPr id="15" name="Rectangle 14"/>
          <p:cNvSpPr/>
          <p:nvPr/>
        </p:nvSpPr>
        <p:spPr>
          <a:xfrm>
            <a:off x="5692606" y="2996954"/>
            <a:ext cx="2840034"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defRPr/>
            </a:pPr>
            <a:r>
              <a:rPr lang="el-GR" u="sng" dirty="0" smtClean="0">
                <a:solidFill>
                  <a:schemeClr val="tx1"/>
                </a:solidFill>
              </a:rPr>
              <a:t>Ασκούντες επαγγελματική δραστηριότητα</a:t>
            </a:r>
            <a:endParaRPr lang="el-GR" b="0" dirty="0">
              <a:solidFill>
                <a:schemeClr val="tx1"/>
              </a:solidFill>
            </a:endParaRPr>
          </a:p>
        </p:txBody>
      </p:sp>
      <p:cxnSp>
        <p:nvCxnSpPr>
          <p:cNvPr id="48" name="Elbow Connector 47"/>
          <p:cNvCxnSpPr>
            <a:stCxn id="13" idx="2"/>
            <a:endCxn id="14" idx="0"/>
          </p:cNvCxnSpPr>
          <p:nvPr/>
        </p:nvCxnSpPr>
        <p:spPr bwMode="auto">
          <a:xfrm rot="5400000">
            <a:off x="3361014" y="1548531"/>
            <a:ext cx="469503" cy="2427339"/>
          </a:xfrm>
          <a:prstGeom prst="bentConnector3">
            <a:avLst>
              <a:gd name="adj1" fmla="val 50000"/>
            </a:avLst>
          </a:prstGeom>
          <a:solidFill>
            <a:schemeClr val="tx2"/>
          </a:solidFill>
          <a:ln w="82550" cap="flat" cmpd="sng" algn="ctr">
            <a:gradFill>
              <a:gsLst>
                <a:gs pos="0">
                  <a:srgbClr val="C00000"/>
                </a:gs>
                <a:gs pos="50000">
                  <a:schemeClr val="tx1"/>
                </a:gs>
                <a:gs pos="100000">
                  <a:schemeClr val="tx1"/>
                </a:gs>
              </a:gsLst>
              <a:lin ang="5400000" scaled="0"/>
            </a:gradFill>
            <a:prstDash val="solid"/>
            <a:round/>
            <a:headEnd type="none" w="med" len="med"/>
            <a:tailEnd type="triangle" w="med" len="sm"/>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52" name="Elbow Connector 51"/>
          <p:cNvCxnSpPr>
            <a:stCxn id="13" idx="2"/>
            <a:endCxn id="15" idx="0"/>
          </p:cNvCxnSpPr>
          <p:nvPr/>
        </p:nvCxnSpPr>
        <p:spPr bwMode="auto">
          <a:xfrm rot="16200000" flipH="1">
            <a:off x="5726276" y="1610606"/>
            <a:ext cx="469505" cy="2303189"/>
          </a:xfrm>
          <a:prstGeom prst="bentConnector3">
            <a:avLst>
              <a:gd name="adj1" fmla="val 50000"/>
            </a:avLst>
          </a:prstGeom>
          <a:solidFill>
            <a:schemeClr val="tx2"/>
          </a:solidFill>
          <a:ln w="82550" cap="flat" cmpd="sng" algn="ctr">
            <a:gradFill>
              <a:gsLst>
                <a:gs pos="0">
                  <a:srgbClr val="C00000"/>
                </a:gs>
                <a:gs pos="50000">
                  <a:schemeClr val="tx1"/>
                </a:gs>
                <a:gs pos="100000">
                  <a:schemeClr val="tx1"/>
                </a:gs>
              </a:gsLst>
              <a:lin ang="5400000" scaled="0"/>
            </a:gradFill>
            <a:prstDash val="solid"/>
            <a:round/>
            <a:headEnd type="none" w="med" len="med"/>
            <a:tailEnd type="triangle" w="med" len="sm"/>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sp>
        <p:nvSpPr>
          <p:cNvPr id="41" name="TextBox 40"/>
          <p:cNvSpPr txBox="1"/>
          <p:nvPr/>
        </p:nvSpPr>
        <p:spPr>
          <a:xfrm>
            <a:off x="228600" y="3879852"/>
            <a:ext cx="9045575" cy="1421356"/>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marL="92075" lvl="1" algn="l">
              <a:defRPr/>
            </a:pPr>
            <a:endParaRPr lang="el-GR" sz="1200" b="0" dirty="0"/>
          </a:p>
        </p:txBody>
      </p:sp>
      <p:sp>
        <p:nvSpPr>
          <p:cNvPr id="42" name="TextBox 41"/>
          <p:cNvSpPr txBox="1"/>
          <p:nvPr/>
        </p:nvSpPr>
        <p:spPr>
          <a:xfrm>
            <a:off x="228601" y="5373216"/>
            <a:ext cx="4580834" cy="1008112"/>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marL="92075" lvl="1" algn="l">
              <a:defRPr/>
            </a:pPr>
            <a:endParaRPr lang="el-GR" sz="1200" b="0" dirty="0"/>
          </a:p>
        </p:txBody>
      </p:sp>
      <p:sp>
        <p:nvSpPr>
          <p:cNvPr id="43" name="Rectangle 42"/>
          <p:cNvSpPr/>
          <p:nvPr/>
        </p:nvSpPr>
        <p:spPr>
          <a:xfrm>
            <a:off x="344488" y="3952876"/>
            <a:ext cx="8856662" cy="276225"/>
          </a:xfrm>
          <a:prstGeom prst="rect">
            <a:avLst/>
          </a:prstGeom>
        </p:spPr>
        <p:style>
          <a:lnRef idx="1">
            <a:schemeClr val="dk1"/>
          </a:lnRef>
          <a:fillRef idx="2">
            <a:schemeClr val="dk1"/>
          </a:fillRef>
          <a:effectRef idx="1">
            <a:schemeClr val="dk1"/>
          </a:effectRef>
          <a:fontRef idx="minor">
            <a:schemeClr val="dk1"/>
          </a:fontRef>
        </p:style>
        <p:txBody>
          <a:bodyPr anchor="ctr"/>
          <a:lstStyle/>
          <a:p>
            <a:pPr>
              <a:defRPr/>
            </a:pPr>
            <a:r>
              <a:rPr lang="el-GR" sz="1200" dirty="0"/>
              <a:t>Προϋπολογισμός έργων</a:t>
            </a:r>
          </a:p>
        </p:txBody>
      </p:sp>
      <p:graphicFrame>
        <p:nvGraphicFramePr>
          <p:cNvPr id="44" name="Table 43"/>
          <p:cNvGraphicFramePr>
            <a:graphicFrameLocks noGrp="1"/>
          </p:cNvGraphicFramePr>
          <p:nvPr>
            <p:extLst>
              <p:ext uri="{D42A27DB-BD31-4B8C-83A1-F6EECF244321}">
                <p14:modId xmlns:p14="http://schemas.microsoft.com/office/powerpoint/2010/main" val="282544081"/>
              </p:ext>
            </p:extLst>
          </p:nvPr>
        </p:nvGraphicFramePr>
        <p:xfrm>
          <a:off x="1449388" y="4456113"/>
          <a:ext cx="6603999" cy="670560"/>
        </p:xfrm>
        <a:graphic>
          <a:graphicData uri="http://schemas.openxmlformats.org/drawingml/2006/table">
            <a:tbl>
              <a:tblPr firstRow="1" bandRow="1">
                <a:tableStyleId>{5C22544A-7EE6-4342-B048-85BDC9FD1C3A}</a:tableStyleId>
              </a:tblPr>
              <a:tblGrid>
                <a:gridCol w="2448272"/>
                <a:gridCol w="1954394"/>
                <a:gridCol w="2201333"/>
              </a:tblGrid>
              <a:tr h="275570">
                <a:tc>
                  <a:txBody>
                    <a:bodyPr/>
                    <a:lstStyle/>
                    <a:p>
                      <a:pPr algn="ctr"/>
                      <a:endParaRPr lang="el-GR" sz="1600" dirty="0"/>
                    </a:p>
                  </a:txBody>
                  <a:tcPr>
                    <a:noFill/>
                  </a:tcPr>
                </a:tc>
                <a:tc>
                  <a:txBody>
                    <a:bodyPr/>
                    <a:lstStyle/>
                    <a:p>
                      <a:pPr algn="ctr"/>
                      <a:r>
                        <a:rPr lang="el-GR" sz="1600" dirty="0" smtClean="0"/>
                        <a:t>Κατώτατο Όριο</a:t>
                      </a:r>
                      <a:endParaRPr lang="el-GR" sz="1600" dirty="0"/>
                    </a:p>
                  </a:txBody>
                  <a:tcPr anchor="ctr"/>
                </a:tc>
                <a:tc>
                  <a:txBody>
                    <a:bodyPr/>
                    <a:lstStyle/>
                    <a:p>
                      <a:pPr algn="ctr"/>
                      <a:r>
                        <a:rPr lang="el-GR" sz="1600" dirty="0" smtClean="0"/>
                        <a:t>Ανώτατο Όριο</a:t>
                      </a:r>
                      <a:endParaRPr lang="el-GR" sz="1600" dirty="0"/>
                    </a:p>
                  </a:txBody>
                  <a:tcPr anchor="ctr"/>
                </a:tc>
              </a:tr>
              <a:tr h="275570">
                <a:tc>
                  <a:txBody>
                    <a:bodyPr/>
                    <a:lstStyle/>
                    <a:p>
                      <a:r>
                        <a:rPr lang="el-GR" sz="1600" dirty="0" smtClean="0">
                          <a:solidFill>
                            <a:schemeClr val="bg1"/>
                          </a:solidFill>
                        </a:rPr>
                        <a:t>Επιλέξιμος Π/Υ</a:t>
                      </a:r>
                      <a:endParaRPr lang="el-GR" sz="1600" dirty="0">
                        <a:solidFill>
                          <a:schemeClr val="bg1"/>
                        </a:solidFill>
                      </a:endParaRPr>
                    </a:p>
                  </a:txBody>
                  <a:tcPr>
                    <a:solidFill>
                      <a:schemeClr val="accent1"/>
                    </a:solidFill>
                  </a:tcPr>
                </a:tc>
                <a:tc>
                  <a:txBody>
                    <a:bodyPr/>
                    <a:lstStyle/>
                    <a:p>
                      <a:pPr algn="ctr"/>
                      <a:r>
                        <a:rPr lang="el-GR" sz="1600" dirty="0" smtClean="0"/>
                        <a:t>15.000 €</a:t>
                      </a:r>
                      <a:endParaRPr lang="el-GR" sz="1600" dirty="0"/>
                    </a:p>
                  </a:txBody>
                  <a:tcPr anchor="ctr"/>
                </a:tc>
                <a:tc>
                  <a:txBody>
                    <a:bodyPr/>
                    <a:lstStyle/>
                    <a:p>
                      <a:pPr algn="ctr"/>
                      <a:r>
                        <a:rPr lang="el-GR" sz="1600" dirty="0" smtClean="0"/>
                        <a:t>60.000 €</a:t>
                      </a:r>
                      <a:endParaRPr lang="el-GR" sz="1600" dirty="0"/>
                    </a:p>
                  </a:txBody>
                  <a:tcPr anchor="ctr"/>
                </a:tc>
              </a:tr>
            </a:tbl>
          </a:graphicData>
        </a:graphic>
      </p:graphicFrame>
      <p:sp>
        <p:nvSpPr>
          <p:cNvPr id="45" name="Rectangle 44"/>
          <p:cNvSpPr/>
          <p:nvPr/>
        </p:nvSpPr>
        <p:spPr>
          <a:xfrm>
            <a:off x="344488" y="5446241"/>
            <a:ext cx="4357084" cy="276225"/>
          </a:xfrm>
          <a:prstGeom prst="rect">
            <a:avLst/>
          </a:prstGeom>
        </p:spPr>
        <p:style>
          <a:lnRef idx="1">
            <a:schemeClr val="dk1"/>
          </a:lnRef>
          <a:fillRef idx="2">
            <a:schemeClr val="dk1"/>
          </a:fillRef>
          <a:effectRef idx="1">
            <a:schemeClr val="dk1"/>
          </a:effectRef>
          <a:fontRef idx="minor">
            <a:schemeClr val="dk1"/>
          </a:fontRef>
        </p:style>
        <p:txBody>
          <a:bodyPr anchor="ctr"/>
          <a:lstStyle/>
          <a:p>
            <a:pPr>
              <a:defRPr/>
            </a:pPr>
            <a:r>
              <a:rPr lang="el-GR" sz="1200" dirty="0"/>
              <a:t>Ποσοστά Ενίσχυσης</a:t>
            </a:r>
          </a:p>
        </p:txBody>
      </p:sp>
      <p:sp>
        <p:nvSpPr>
          <p:cNvPr id="46" name="Rectangle 45"/>
          <p:cNvSpPr/>
          <p:nvPr/>
        </p:nvSpPr>
        <p:spPr>
          <a:xfrm>
            <a:off x="27884" y="5795491"/>
            <a:ext cx="4862213"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el-GR" dirty="0" smtClean="0">
                <a:solidFill>
                  <a:schemeClr val="tx1"/>
                </a:solidFill>
                <a:ea typeface="ＭＳ Ｐゴシック" charset="-128"/>
              </a:rPr>
              <a:t>100% του συνολικού προϋπολογισμού κάθε επιχειρηματικού σχεδίου</a:t>
            </a:r>
            <a:endParaRPr lang="el-GR" dirty="0">
              <a:solidFill>
                <a:schemeClr val="tx1"/>
              </a:solidFill>
              <a:ea typeface="ＭＳ Ｐゴシック" charset="-128"/>
            </a:endParaRPr>
          </a:p>
        </p:txBody>
      </p:sp>
      <p:sp>
        <p:nvSpPr>
          <p:cNvPr id="47" name="TextBox 46"/>
          <p:cNvSpPr txBox="1"/>
          <p:nvPr/>
        </p:nvSpPr>
        <p:spPr>
          <a:xfrm>
            <a:off x="5070595" y="5373216"/>
            <a:ext cx="4203580" cy="1008112"/>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marL="92075" lvl="1" algn="l">
              <a:defRPr/>
            </a:pPr>
            <a:endParaRPr lang="el-GR" sz="1200" b="0" dirty="0"/>
          </a:p>
        </p:txBody>
      </p:sp>
      <p:sp>
        <p:nvSpPr>
          <p:cNvPr id="49" name="Rectangle 48"/>
          <p:cNvSpPr/>
          <p:nvPr/>
        </p:nvSpPr>
        <p:spPr>
          <a:xfrm>
            <a:off x="5169024" y="5446242"/>
            <a:ext cx="4032126" cy="275478"/>
          </a:xfrm>
          <a:prstGeom prst="rect">
            <a:avLst/>
          </a:prstGeom>
        </p:spPr>
        <p:style>
          <a:lnRef idx="1">
            <a:schemeClr val="dk1"/>
          </a:lnRef>
          <a:fillRef idx="2">
            <a:schemeClr val="dk1"/>
          </a:fillRef>
          <a:effectRef idx="1">
            <a:schemeClr val="dk1"/>
          </a:effectRef>
          <a:fontRef idx="minor">
            <a:schemeClr val="dk1"/>
          </a:fontRef>
        </p:style>
        <p:txBody>
          <a:bodyPr anchor="ctr"/>
          <a:lstStyle/>
          <a:p>
            <a:pPr>
              <a:defRPr/>
            </a:pPr>
            <a:r>
              <a:rPr lang="el-GR" sz="1200" dirty="0" smtClean="0"/>
              <a:t>Χρονοδιάγραμμα </a:t>
            </a:r>
            <a:r>
              <a:rPr lang="el-GR" sz="1200" dirty="0"/>
              <a:t>υ</a:t>
            </a:r>
            <a:r>
              <a:rPr lang="el-GR" sz="1200" dirty="0" smtClean="0"/>
              <a:t>λοποίησης έργων</a:t>
            </a:r>
            <a:endParaRPr lang="el-GR" sz="1200" dirty="0"/>
          </a:p>
        </p:txBody>
      </p:sp>
      <p:sp>
        <p:nvSpPr>
          <p:cNvPr id="50" name="Rectangle 49"/>
          <p:cNvSpPr/>
          <p:nvPr/>
        </p:nvSpPr>
        <p:spPr>
          <a:xfrm>
            <a:off x="5070595" y="5812530"/>
            <a:ext cx="4203580"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el-GR" dirty="0" smtClean="0">
                <a:solidFill>
                  <a:schemeClr val="tx1"/>
                </a:solidFill>
                <a:ea typeface="ＭＳ Ｐゴシック" charset="-128"/>
              </a:rPr>
              <a:t>Κατά μέγιστο </a:t>
            </a:r>
            <a:r>
              <a:rPr lang="el-GR" dirty="0">
                <a:solidFill>
                  <a:schemeClr val="tx1"/>
                </a:solidFill>
                <a:ea typeface="ＭＳ Ｐゴシック" charset="-128"/>
              </a:rPr>
              <a:t>είκοσι τέσσερις (24) μήνες από την ημερομηνία της απόφασης ένταξής τους</a:t>
            </a:r>
          </a:p>
        </p:txBody>
      </p:sp>
      <p:sp>
        <p:nvSpPr>
          <p:cNvPr id="56" name="Title 1"/>
          <p:cNvSpPr txBox="1">
            <a:spLocks/>
          </p:cNvSpPr>
          <p:nvPr/>
        </p:nvSpPr>
        <p:spPr bwMode="auto">
          <a:xfrm>
            <a:off x="481013" y="260648"/>
            <a:ext cx="6499225"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1600" b="1">
                <a:solidFill>
                  <a:schemeClr val="tx1"/>
                </a:solidFill>
                <a:latin typeface="+mj-lt"/>
                <a:ea typeface="+mj-ea"/>
                <a:cs typeface="+mj-cs"/>
              </a:defRPr>
            </a:lvl1pPr>
            <a:lvl2pPr algn="l" rtl="0" eaLnBrk="0" fontAlgn="base" hangingPunct="0">
              <a:spcBef>
                <a:spcPct val="0"/>
              </a:spcBef>
              <a:spcAft>
                <a:spcPct val="0"/>
              </a:spcAft>
              <a:defRPr sz="1600" b="1">
                <a:solidFill>
                  <a:schemeClr val="tx1"/>
                </a:solidFill>
                <a:latin typeface="Arial" charset="0"/>
                <a:ea typeface="ＭＳ Ｐゴシック" charset="-128"/>
              </a:defRPr>
            </a:lvl2pPr>
            <a:lvl3pPr algn="l" rtl="0" eaLnBrk="0" fontAlgn="base" hangingPunct="0">
              <a:spcBef>
                <a:spcPct val="0"/>
              </a:spcBef>
              <a:spcAft>
                <a:spcPct val="0"/>
              </a:spcAft>
              <a:defRPr sz="1600" b="1">
                <a:solidFill>
                  <a:schemeClr val="tx1"/>
                </a:solidFill>
                <a:latin typeface="Arial" charset="0"/>
                <a:ea typeface="ＭＳ Ｐゴシック" charset="-128"/>
              </a:defRPr>
            </a:lvl3pPr>
            <a:lvl4pPr algn="l" rtl="0" eaLnBrk="0" fontAlgn="base" hangingPunct="0">
              <a:spcBef>
                <a:spcPct val="0"/>
              </a:spcBef>
              <a:spcAft>
                <a:spcPct val="0"/>
              </a:spcAft>
              <a:defRPr sz="1600" b="1">
                <a:solidFill>
                  <a:schemeClr val="tx1"/>
                </a:solidFill>
                <a:latin typeface="Arial" charset="0"/>
                <a:ea typeface="ＭＳ Ｐゴシック" charset="-128"/>
              </a:defRPr>
            </a:lvl4pPr>
            <a:lvl5pPr algn="l" rtl="0" eaLnBrk="0" fontAlgn="base" hangingPunct="0">
              <a:spcBef>
                <a:spcPct val="0"/>
              </a:spcBef>
              <a:spcAft>
                <a:spcPct val="0"/>
              </a:spcAft>
              <a:defRPr sz="1600" b="1">
                <a:solidFill>
                  <a:schemeClr val="tx1"/>
                </a:solidFill>
                <a:latin typeface="Arial" charset="0"/>
                <a:ea typeface="ＭＳ Ｐゴシック" charset="-128"/>
              </a:defRPr>
            </a:lvl5pPr>
            <a:lvl6pPr marL="457200" algn="l" rtl="0" eaLnBrk="0" fontAlgn="base" hangingPunct="0">
              <a:spcBef>
                <a:spcPct val="0"/>
              </a:spcBef>
              <a:spcAft>
                <a:spcPct val="0"/>
              </a:spcAft>
              <a:defRPr sz="1600" b="1">
                <a:solidFill>
                  <a:schemeClr val="tx1"/>
                </a:solidFill>
                <a:latin typeface="Arial" charset="0"/>
                <a:ea typeface="ＭＳ Ｐゴシック" charset="-128"/>
              </a:defRPr>
            </a:lvl6pPr>
            <a:lvl7pPr marL="914400" algn="l" rtl="0" eaLnBrk="0" fontAlgn="base" hangingPunct="0">
              <a:spcBef>
                <a:spcPct val="0"/>
              </a:spcBef>
              <a:spcAft>
                <a:spcPct val="0"/>
              </a:spcAft>
              <a:defRPr sz="1600" b="1">
                <a:solidFill>
                  <a:schemeClr val="tx1"/>
                </a:solidFill>
                <a:latin typeface="Arial" charset="0"/>
                <a:ea typeface="ＭＳ Ｐゴシック" charset="-128"/>
              </a:defRPr>
            </a:lvl7pPr>
            <a:lvl8pPr marL="1371600" algn="l" rtl="0" eaLnBrk="0" fontAlgn="base" hangingPunct="0">
              <a:spcBef>
                <a:spcPct val="0"/>
              </a:spcBef>
              <a:spcAft>
                <a:spcPct val="0"/>
              </a:spcAft>
              <a:defRPr sz="1600" b="1">
                <a:solidFill>
                  <a:schemeClr val="tx1"/>
                </a:solidFill>
                <a:latin typeface="Arial" charset="0"/>
                <a:ea typeface="ＭＳ Ｐゴシック" charset="-128"/>
              </a:defRPr>
            </a:lvl8pPr>
            <a:lvl9pPr marL="1828800" algn="l" rtl="0" eaLnBrk="0" fontAlgn="base" hangingPunct="0">
              <a:spcBef>
                <a:spcPct val="0"/>
              </a:spcBef>
              <a:spcAft>
                <a:spcPct val="0"/>
              </a:spcAft>
              <a:defRPr sz="1600" b="1">
                <a:solidFill>
                  <a:schemeClr val="tx1"/>
                </a:solidFill>
                <a:latin typeface="Arial" charset="0"/>
                <a:ea typeface="ＭＳ Ｐゴシック" charset="-128"/>
              </a:defRPr>
            </a:lvl9pPr>
          </a:lstStyle>
          <a:p>
            <a:r>
              <a:rPr lang="el-GR" kern="0" dirty="0" smtClean="0">
                <a:solidFill>
                  <a:srgbClr val="000000"/>
                </a:solidFill>
              </a:rPr>
              <a:t>Μελέτη περίπτωσης</a:t>
            </a:r>
            <a:r>
              <a:rPr lang="en-US" kern="0" dirty="0" smtClean="0">
                <a:solidFill>
                  <a:srgbClr val="000000"/>
                </a:solidFill>
              </a:rPr>
              <a:t/>
            </a:r>
            <a:br>
              <a:rPr lang="en-US" kern="0" dirty="0" smtClean="0">
                <a:solidFill>
                  <a:srgbClr val="000000"/>
                </a:solidFill>
              </a:rPr>
            </a:br>
            <a:r>
              <a:rPr lang="en-US" b="0" kern="0" dirty="0" err="1" smtClean="0">
                <a:solidFill>
                  <a:srgbClr val="000000"/>
                </a:solidFill>
              </a:rPr>
              <a:t>i</a:t>
            </a:r>
            <a:r>
              <a:rPr lang="en-US" b="0" kern="0" dirty="0" smtClean="0">
                <a:solidFill>
                  <a:srgbClr val="000000"/>
                </a:solidFill>
              </a:rPr>
              <a:t>. </a:t>
            </a:r>
            <a:r>
              <a:rPr lang="el-GR" b="0" kern="0" dirty="0" smtClean="0">
                <a:solidFill>
                  <a:srgbClr val="000000"/>
                </a:solidFill>
              </a:rPr>
              <a:t>Ένταξη επιχείρησης στο πρόγραμμα Νεοφυής Επιχειρηματικότητα</a:t>
            </a:r>
            <a:endParaRPr lang="el-GR" kern="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1700213"/>
            <a:ext cx="9045575" cy="1584771"/>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marL="92075" lvl="1" algn="l">
              <a:defRPr/>
            </a:pPr>
            <a:endParaRPr lang="el-GR" sz="1200" b="0" dirty="0"/>
          </a:p>
        </p:txBody>
      </p:sp>
      <p:sp>
        <p:nvSpPr>
          <p:cNvPr id="10" name="TextBox 9"/>
          <p:cNvSpPr txBox="1"/>
          <p:nvPr/>
        </p:nvSpPr>
        <p:spPr>
          <a:xfrm>
            <a:off x="228600" y="3356992"/>
            <a:ext cx="9045575" cy="1008112"/>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marL="92075" lvl="1" algn="l">
              <a:defRPr/>
            </a:pPr>
            <a:endParaRPr lang="el-GR" sz="1200" b="0" dirty="0"/>
          </a:p>
        </p:txBody>
      </p:sp>
      <p:sp>
        <p:nvSpPr>
          <p:cNvPr id="3" name="TextBox 2"/>
          <p:cNvSpPr txBox="1"/>
          <p:nvPr/>
        </p:nvSpPr>
        <p:spPr>
          <a:xfrm>
            <a:off x="228600" y="1196975"/>
            <a:ext cx="9045575" cy="431800"/>
          </a:xfrm>
          <a:prstGeom prst="rect">
            <a:avLst/>
          </a:prstGeom>
          <a:solidFill>
            <a:srgbClr val="990000"/>
          </a:solidFill>
          <a:ln>
            <a:solidFill>
              <a:schemeClr val="bg1">
                <a:lumMod val="50000"/>
              </a:schemeClr>
            </a:solidFill>
          </a:ln>
        </p:spPr>
        <p:txBody>
          <a:bodyPr anchor="ctr"/>
          <a:lstStyle/>
          <a:p>
            <a:pPr>
              <a:defRPr/>
            </a:pPr>
            <a:r>
              <a:rPr lang="el-GR" sz="1200" dirty="0"/>
              <a:t>Δημόσια πρόσκληση Εκδήλωσης Ενδιαφέροντος για Συμμετοχή</a:t>
            </a:r>
          </a:p>
        </p:txBody>
      </p:sp>
      <p:sp>
        <p:nvSpPr>
          <p:cNvPr id="4" name="Rectangle 3"/>
          <p:cNvSpPr/>
          <p:nvPr/>
        </p:nvSpPr>
        <p:spPr>
          <a:xfrm>
            <a:off x="344488" y="1773238"/>
            <a:ext cx="8856662" cy="276225"/>
          </a:xfrm>
          <a:prstGeom prst="rect">
            <a:avLst/>
          </a:prstGeom>
        </p:spPr>
        <p:style>
          <a:lnRef idx="1">
            <a:schemeClr val="dk1"/>
          </a:lnRef>
          <a:fillRef idx="2">
            <a:schemeClr val="dk1"/>
          </a:fillRef>
          <a:effectRef idx="1">
            <a:schemeClr val="dk1"/>
          </a:effectRef>
          <a:fontRef idx="minor">
            <a:schemeClr val="dk1"/>
          </a:fontRef>
        </p:style>
        <p:txBody>
          <a:bodyPr anchor="ctr"/>
          <a:lstStyle/>
          <a:p>
            <a:pPr>
              <a:defRPr/>
            </a:pPr>
            <a:r>
              <a:rPr lang="el-GR" sz="1200" dirty="0"/>
              <a:t>Προϋπολογισμός έργων</a:t>
            </a:r>
          </a:p>
        </p:txBody>
      </p:sp>
      <p:graphicFrame>
        <p:nvGraphicFramePr>
          <p:cNvPr id="5" name="Table 4"/>
          <p:cNvGraphicFramePr>
            <a:graphicFrameLocks noGrp="1"/>
          </p:cNvGraphicFramePr>
          <p:nvPr>
            <p:extLst>
              <p:ext uri="{D42A27DB-BD31-4B8C-83A1-F6EECF244321}">
                <p14:modId xmlns:p14="http://schemas.microsoft.com/office/powerpoint/2010/main" val="3721702585"/>
              </p:ext>
            </p:extLst>
          </p:nvPr>
        </p:nvGraphicFramePr>
        <p:xfrm>
          <a:off x="1449388" y="2276475"/>
          <a:ext cx="6603999" cy="741680"/>
        </p:xfrm>
        <a:graphic>
          <a:graphicData uri="http://schemas.openxmlformats.org/drawingml/2006/table">
            <a:tbl>
              <a:tblPr firstRow="1" bandRow="1">
                <a:tableStyleId>{5C22544A-7EE6-4342-B048-85BDC9FD1C3A}</a:tableStyleId>
              </a:tblPr>
              <a:tblGrid>
                <a:gridCol w="2448272"/>
                <a:gridCol w="1954394"/>
                <a:gridCol w="2201333"/>
              </a:tblGrid>
              <a:tr h="370840">
                <a:tc>
                  <a:txBody>
                    <a:bodyPr/>
                    <a:lstStyle/>
                    <a:p>
                      <a:pPr algn="ctr"/>
                      <a:endParaRPr lang="el-GR" dirty="0"/>
                    </a:p>
                  </a:txBody>
                  <a:tcPr>
                    <a:noFill/>
                  </a:tcPr>
                </a:tc>
                <a:tc>
                  <a:txBody>
                    <a:bodyPr/>
                    <a:lstStyle/>
                    <a:p>
                      <a:pPr algn="ctr"/>
                      <a:r>
                        <a:rPr lang="el-GR" dirty="0" smtClean="0"/>
                        <a:t>Κατώτατο Όριο</a:t>
                      </a:r>
                      <a:endParaRPr lang="el-GR" dirty="0"/>
                    </a:p>
                  </a:txBody>
                  <a:tcPr anchor="ctr"/>
                </a:tc>
                <a:tc>
                  <a:txBody>
                    <a:bodyPr/>
                    <a:lstStyle/>
                    <a:p>
                      <a:pPr algn="ctr"/>
                      <a:r>
                        <a:rPr lang="el-GR" dirty="0" smtClean="0"/>
                        <a:t>Ανώτατο Όριο</a:t>
                      </a:r>
                      <a:endParaRPr lang="el-GR" dirty="0"/>
                    </a:p>
                  </a:txBody>
                  <a:tcPr anchor="ctr"/>
                </a:tc>
              </a:tr>
              <a:tr h="370840">
                <a:tc>
                  <a:txBody>
                    <a:bodyPr/>
                    <a:lstStyle/>
                    <a:p>
                      <a:r>
                        <a:rPr lang="el-GR" dirty="0" smtClean="0">
                          <a:solidFill>
                            <a:schemeClr val="bg1"/>
                          </a:solidFill>
                        </a:rPr>
                        <a:t>Επιλέξιμος Π/Υ</a:t>
                      </a:r>
                      <a:endParaRPr lang="el-GR" dirty="0">
                        <a:solidFill>
                          <a:schemeClr val="bg1"/>
                        </a:solidFill>
                      </a:endParaRPr>
                    </a:p>
                  </a:txBody>
                  <a:tcPr>
                    <a:solidFill>
                      <a:schemeClr val="accent1"/>
                    </a:solidFill>
                  </a:tcPr>
                </a:tc>
                <a:tc>
                  <a:txBody>
                    <a:bodyPr/>
                    <a:lstStyle/>
                    <a:p>
                      <a:pPr algn="ctr"/>
                      <a:r>
                        <a:rPr lang="el-GR" dirty="0" smtClean="0"/>
                        <a:t>15.000 €</a:t>
                      </a:r>
                      <a:endParaRPr lang="el-GR" dirty="0"/>
                    </a:p>
                  </a:txBody>
                  <a:tcPr anchor="ctr"/>
                </a:tc>
                <a:tc>
                  <a:txBody>
                    <a:bodyPr/>
                    <a:lstStyle/>
                    <a:p>
                      <a:pPr algn="ctr"/>
                      <a:r>
                        <a:rPr lang="el-GR" dirty="0" smtClean="0"/>
                        <a:t>60.000 €</a:t>
                      </a:r>
                      <a:endParaRPr lang="el-GR" dirty="0"/>
                    </a:p>
                  </a:txBody>
                  <a:tcPr anchor="ctr"/>
                </a:tc>
              </a:tr>
            </a:tbl>
          </a:graphicData>
        </a:graphic>
      </p:graphicFrame>
      <p:sp>
        <p:nvSpPr>
          <p:cNvPr id="6" name="Rectangle 5"/>
          <p:cNvSpPr/>
          <p:nvPr/>
        </p:nvSpPr>
        <p:spPr>
          <a:xfrm>
            <a:off x="344489" y="3430017"/>
            <a:ext cx="8856662" cy="276225"/>
          </a:xfrm>
          <a:prstGeom prst="rect">
            <a:avLst/>
          </a:prstGeom>
        </p:spPr>
        <p:style>
          <a:lnRef idx="1">
            <a:schemeClr val="dk1"/>
          </a:lnRef>
          <a:fillRef idx="2">
            <a:schemeClr val="dk1"/>
          </a:fillRef>
          <a:effectRef idx="1">
            <a:schemeClr val="dk1"/>
          </a:effectRef>
          <a:fontRef idx="minor">
            <a:schemeClr val="dk1"/>
          </a:fontRef>
        </p:style>
        <p:txBody>
          <a:bodyPr anchor="ctr"/>
          <a:lstStyle/>
          <a:p>
            <a:pPr>
              <a:defRPr/>
            </a:pPr>
            <a:r>
              <a:rPr lang="el-GR" sz="1200" dirty="0"/>
              <a:t>Ποσοστά Ενίσχυσης</a:t>
            </a:r>
          </a:p>
        </p:txBody>
      </p:sp>
      <p:sp>
        <p:nvSpPr>
          <p:cNvPr id="7" name="Rectangle 6"/>
          <p:cNvSpPr/>
          <p:nvPr/>
        </p:nvSpPr>
        <p:spPr>
          <a:xfrm>
            <a:off x="1423673" y="3796306"/>
            <a:ext cx="7201420" cy="338554"/>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el-GR" sz="1600" dirty="0" smtClean="0">
                <a:solidFill>
                  <a:schemeClr val="tx1"/>
                </a:solidFill>
                <a:ea typeface="ＭＳ Ｐゴシック" charset="-128"/>
              </a:rPr>
              <a:t>100% του συνολικού προϋπολογισμού κάθε επιχειρηματικού σχεδίου</a:t>
            </a:r>
            <a:endParaRPr lang="el-GR" sz="1600" dirty="0">
              <a:solidFill>
                <a:schemeClr val="tx1"/>
              </a:solidFill>
              <a:ea typeface="ＭＳ Ｐゴシック" charset="-128"/>
            </a:endParaRPr>
          </a:p>
        </p:txBody>
      </p:sp>
      <p:sp>
        <p:nvSpPr>
          <p:cNvPr id="12" name="TextBox 11"/>
          <p:cNvSpPr txBox="1"/>
          <p:nvPr/>
        </p:nvSpPr>
        <p:spPr>
          <a:xfrm>
            <a:off x="253668" y="4455168"/>
            <a:ext cx="9045575" cy="1008112"/>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marL="92075" lvl="1" algn="l">
              <a:defRPr/>
            </a:pPr>
            <a:endParaRPr lang="el-GR" sz="1200" b="0" dirty="0"/>
          </a:p>
        </p:txBody>
      </p:sp>
      <p:sp>
        <p:nvSpPr>
          <p:cNvPr id="13" name="Rectangle 12"/>
          <p:cNvSpPr/>
          <p:nvPr/>
        </p:nvSpPr>
        <p:spPr>
          <a:xfrm>
            <a:off x="369557" y="4528193"/>
            <a:ext cx="8856662" cy="276225"/>
          </a:xfrm>
          <a:prstGeom prst="rect">
            <a:avLst/>
          </a:prstGeom>
        </p:spPr>
        <p:style>
          <a:lnRef idx="1">
            <a:schemeClr val="dk1"/>
          </a:lnRef>
          <a:fillRef idx="2">
            <a:schemeClr val="dk1"/>
          </a:fillRef>
          <a:effectRef idx="1">
            <a:schemeClr val="dk1"/>
          </a:effectRef>
          <a:fontRef idx="minor">
            <a:schemeClr val="dk1"/>
          </a:fontRef>
        </p:style>
        <p:txBody>
          <a:bodyPr anchor="ctr"/>
          <a:lstStyle/>
          <a:p>
            <a:pPr>
              <a:defRPr/>
            </a:pPr>
            <a:r>
              <a:rPr lang="el-GR" sz="1200" dirty="0" smtClean="0"/>
              <a:t>Χρονοδιάγραμμα </a:t>
            </a:r>
            <a:r>
              <a:rPr lang="el-GR" sz="1200" dirty="0"/>
              <a:t>υ</a:t>
            </a:r>
            <a:r>
              <a:rPr lang="el-GR" sz="1200" dirty="0" smtClean="0"/>
              <a:t>λοποίησης έργων</a:t>
            </a:r>
            <a:endParaRPr lang="el-GR" sz="1200" dirty="0"/>
          </a:p>
        </p:txBody>
      </p:sp>
      <p:sp>
        <p:nvSpPr>
          <p:cNvPr id="14" name="Rectangle 13"/>
          <p:cNvSpPr/>
          <p:nvPr/>
        </p:nvSpPr>
        <p:spPr>
          <a:xfrm>
            <a:off x="253668" y="4894482"/>
            <a:ext cx="904557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el-GR" sz="1600" dirty="0" smtClean="0">
                <a:solidFill>
                  <a:schemeClr val="tx1"/>
                </a:solidFill>
                <a:ea typeface="ＭＳ Ｐゴシック" charset="-128"/>
              </a:rPr>
              <a:t>Κατά μέγιστο </a:t>
            </a:r>
            <a:r>
              <a:rPr lang="el-GR" sz="1600" dirty="0">
                <a:solidFill>
                  <a:schemeClr val="tx1"/>
                </a:solidFill>
                <a:ea typeface="ＭＳ Ｐゴシック" charset="-128"/>
              </a:rPr>
              <a:t>είκοσι τέσσερις (24) μήνες από την ημερομηνία της απόφασης ένταξής τους</a:t>
            </a:r>
          </a:p>
        </p:txBody>
      </p:sp>
      <p:sp>
        <p:nvSpPr>
          <p:cNvPr id="19" name="Title 1"/>
          <p:cNvSpPr txBox="1">
            <a:spLocks/>
          </p:cNvSpPr>
          <p:nvPr/>
        </p:nvSpPr>
        <p:spPr bwMode="auto">
          <a:xfrm>
            <a:off x="481013" y="260648"/>
            <a:ext cx="6499225"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1600" b="1">
                <a:solidFill>
                  <a:schemeClr val="tx1"/>
                </a:solidFill>
                <a:latin typeface="+mj-lt"/>
                <a:ea typeface="+mj-ea"/>
                <a:cs typeface="+mj-cs"/>
              </a:defRPr>
            </a:lvl1pPr>
            <a:lvl2pPr algn="l" rtl="0" eaLnBrk="0" fontAlgn="base" hangingPunct="0">
              <a:spcBef>
                <a:spcPct val="0"/>
              </a:spcBef>
              <a:spcAft>
                <a:spcPct val="0"/>
              </a:spcAft>
              <a:defRPr sz="1600" b="1">
                <a:solidFill>
                  <a:schemeClr val="tx1"/>
                </a:solidFill>
                <a:latin typeface="Arial" charset="0"/>
                <a:ea typeface="ＭＳ Ｐゴシック" charset="-128"/>
              </a:defRPr>
            </a:lvl2pPr>
            <a:lvl3pPr algn="l" rtl="0" eaLnBrk="0" fontAlgn="base" hangingPunct="0">
              <a:spcBef>
                <a:spcPct val="0"/>
              </a:spcBef>
              <a:spcAft>
                <a:spcPct val="0"/>
              </a:spcAft>
              <a:defRPr sz="1600" b="1">
                <a:solidFill>
                  <a:schemeClr val="tx1"/>
                </a:solidFill>
                <a:latin typeface="Arial" charset="0"/>
                <a:ea typeface="ＭＳ Ｐゴシック" charset="-128"/>
              </a:defRPr>
            </a:lvl3pPr>
            <a:lvl4pPr algn="l" rtl="0" eaLnBrk="0" fontAlgn="base" hangingPunct="0">
              <a:spcBef>
                <a:spcPct val="0"/>
              </a:spcBef>
              <a:spcAft>
                <a:spcPct val="0"/>
              </a:spcAft>
              <a:defRPr sz="1600" b="1">
                <a:solidFill>
                  <a:schemeClr val="tx1"/>
                </a:solidFill>
                <a:latin typeface="Arial" charset="0"/>
                <a:ea typeface="ＭＳ Ｐゴシック" charset="-128"/>
              </a:defRPr>
            </a:lvl4pPr>
            <a:lvl5pPr algn="l" rtl="0" eaLnBrk="0" fontAlgn="base" hangingPunct="0">
              <a:spcBef>
                <a:spcPct val="0"/>
              </a:spcBef>
              <a:spcAft>
                <a:spcPct val="0"/>
              </a:spcAft>
              <a:defRPr sz="1600" b="1">
                <a:solidFill>
                  <a:schemeClr val="tx1"/>
                </a:solidFill>
                <a:latin typeface="Arial" charset="0"/>
                <a:ea typeface="ＭＳ Ｐゴシック" charset="-128"/>
              </a:defRPr>
            </a:lvl5pPr>
            <a:lvl6pPr marL="457200" algn="l" rtl="0" eaLnBrk="0" fontAlgn="base" hangingPunct="0">
              <a:spcBef>
                <a:spcPct val="0"/>
              </a:spcBef>
              <a:spcAft>
                <a:spcPct val="0"/>
              </a:spcAft>
              <a:defRPr sz="1600" b="1">
                <a:solidFill>
                  <a:schemeClr val="tx1"/>
                </a:solidFill>
                <a:latin typeface="Arial" charset="0"/>
                <a:ea typeface="ＭＳ Ｐゴシック" charset="-128"/>
              </a:defRPr>
            </a:lvl6pPr>
            <a:lvl7pPr marL="914400" algn="l" rtl="0" eaLnBrk="0" fontAlgn="base" hangingPunct="0">
              <a:spcBef>
                <a:spcPct val="0"/>
              </a:spcBef>
              <a:spcAft>
                <a:spcPct val="0"/>
              </a:spcAft>
              <a:defRPr sz="1600" b="1">
                <a:solidFill>
                  <a:schemeClr val="tx1"/>
                </a:solidFill>
                <a:latin typeface="Arial" charset="0"/>
                <a:ea typeface="ＭＳ Ｐゴシック" charset="-128"/>
              </a:defRPr>
            </a:lvl7pPr>
            <a:lvl8pPr marL="1371600" algn="l" rtl="0" eaLnBrk="0" fontAlgn="base" hangingPunct="0">
              <a:spcBef>
                <a:spcPct val="0"/>
              </a:spcBef>
              <a:spcAft>
                <a:spcPct val="0"/>
              </a:spcAft>
              <a:defRPr sz="1600" b="1">
                <a:solidFill>
                  <a:schemeClr val="tx1"/>
                </a:solidFill>
                <a:latin typeface="Arial" charset="0"/>
                <a:ea typeface="ＭＳ Ｐゴシック" charset="-128"/>
              </a:defRPr>
            </a:lvl8pPr>
            <a:lvl9pPr marL="1828800" algn="l" rtl="0" eaLnBrk="0" fontAlgn="base" hangingPunct="0">
              <a:spcBef>
                <a:spcPct val="0"/>
              </a:spcBef>
              <a:spcAft>
                <a:spcPct val="0"/>
              </a:spcAft>
              <a:defRPr sz="1600" b="1">
                <a:solidFill>
                  <a:schemeClr val="tx1"/>
                </a:solidFill>
                <a:latin typeface="Arial" charset="0"/>
                <a:ea typeface="ＭＳ Ｐゴシック" charset="-128"/>
              </a:defRPr>
            </a:lvl9pPr>
          </a:lstStyle>
          <a:p>
            <a:r>
              <a:rPr lang="el-GR" kern="0" dirty="0" smtClean="0">
                <a:solidFill>
                  <a:srgbClr val="000000"/>
                </a:solidFill>
              </a:rPr>
              <a:t>Μελέτη περίπτωσης</a:t>
            </a:r>
            <a:r>
              <a:rPr lang="en-US" kern="0" dirty="0" smtClean="0">
                <a:solidFill>
                  <a:srgbClr val="000000"/>
                </a:solidFill>
              </a:rPr>
              <a:t/>
            </a:r>
            <a:br>
              <a:rPr lang="en-US" kern="0" dirty="0" smtClean="0">
                <a:solidFill>
                  <a:srgbClr val="000000"/>
                </a:solidFill>
              </a:rPr>
            </a:br>
            <a:r>
              <a:rPr lang="en-US" b="0" kern="0" dirty="0" err="1" smtClean="0">
                <a:solidFill>
                  <a:srgbClr val="000000"/>
                </a:solidFill>
              </a:rPr>
              <a:t>i</a:t>
            </a:r>
            <a:r>
              <a:rPr lang="en-US" b="0" kern="0" dirty="0" smtClean="0">
                <a:solidFill>
                  <a:srgbClr val="000000"/>
                </a:solidFill>
              </a:rPr>
              <a:t>. </a:t>
            </a:r>
            <a:r>
              <a:rPr lang="el-GR" b="0" kern="0" dirty="0" smtClean="0">
                <a:solidFill>
                  <a:srgbClr val="000000"/>
                </a:solidFill>
              </a:rPr>
              <a:t>Ένταξη επιχείρησης στο πρόγραμμα Νεοφυής Επιχειρηματικότητα</a:t>
            </a:r>
            <a:endParaRPr lang="el-GR" kern="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 y="1700213"/>
            <a:ext cx="9045575" cy="4752975"/>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marL="92075" lvl="1" algn="l">
              <a:defRPr/>
            </a:pPr>
            <a:endParaRPr lang="el-GR" sz="1200" b="0" dirty="0"/>
          </a:p>
        </p:txBody>
      </p:sp>
      <p:sp>
        <p:nvSpPr>
          <p:cNvPr id="4" name="TextBox 3"/>
          <p:cNvSpPr txBox="1"/>
          <p:nvPr/>
        </p:nvSpPr>
        <p:spPr>
          <a:xfrm>
            <a:off x="228600" y="1196975"/>
            <a:ext cx="9045575" cy="431800"/>
          </a:xfrm>
          <a:prstGeom prst="rect">
            <a:avLst/>
          </a:prstGeom>
          <a:solidFill>
            <a:srgbClr val="990000"/>
          </a:solidFill>
          <a:ln>
            <a:solidFill>
              <a:schemeClr val="bg1">
                <a:lumMod val="50000"/>
              </a:schemeClr>
            </a:solidFill>
          </a:ln>
        </p:spPr>
        <p:txBody>
          <a:bodyPr anchor="ctr"/>
          <a:lstStyle/>
          <a:p>
            <a:pPr>
              <a:defRPr/>
            </a:pPr>
            <a:r>
              <a:rPr lang="el-GR" sz="1200" dirty="0"/>
              <a:t>Δημόσια πρόσκληση Εκδήλωσης Ενδιαφέροντος για Συμμετοχή</a:t>
            </a:r>
          </a:p>
        </p:txBody>
      </p:sp>
      <p:sp>
        <p:nvSpPr>
          <p:cNvPr id="7" name="Rectangle 6"/>
          <p:cNvSpPr/>
          <p:nvPr/>
        </p:nvSpPr>
        <p:spPr>
          <a:xfrm>
            <a:off x="344488" y="1773238"/>
            <a:ext cx="8856662" cy="277812"/>
          </a:xfrm>
          <a:prstGeom prst="rect">
            <a:avLst/>
          </a:prstGeom>
        </p:spPr>
        <p:style>
          <a:lnRef idx="1">
            <a:schemeClr val="dk1"/>
          </a:lnRef>
          <a:fillRef idx="2">
            <a:schemeClr val="dk1"/>
          </a:fillRef>
          <a:effectRef idx="1">
            <a:schemeClr val="dk1"/>
          </a:effectRef>
          <a:fontRef idx="minor">
            <a:schemeClr val="dk1"/>
          </a:fontRef>
        </p:style>
        <p:txBody>
          <a:bodyPr anchor="ctr"/>
          <a:lstStyle/>
          <a:p>
            <a:pPr>
              <a:defRPr/>
            </a:pPr>
            <a:r>
              <a:rPr lang="el-GR" sz="1200" dirty="0"/>
              <a:t>Προϋποθέσεις συμμετοχής</a:t>
            </a:r>
          </a:p>
        </p:txBody>
      </p:sp>
      <p:sp>
        <p:nvSpPr>
          <p:cNvPr id="8" name="Rectangle 7"/>
          <p:cNvSpPr/>
          <p:nvPr/>
        </p:nvSpPr>
        <p:spPr>
          <a:xfrm>
            <a:off x="4808538" y="2133600"/>
            <a:ext cx="4392612" cy="4248150"/>
          </a:xfrm>
          <a:prstGeom prst="rect">
            <a:avLst/>
          </a:prstGeom>
        </p:spPr>
        <p:style>
          <a:lnRef idx="2">
            <a:schemeClr val="accent1"/>
          </a:lnRef>
          <a:fillRef idx="1">
            <a:schemeClr val="lt1"/>
          </a:fillRef>
          <a:effectRef idx="0">
            <a:schemeClr val="accent1"/>
          </a:effectRef>
          <a:fontRef idx="minor">
            <a:schemeClr val="dk1"/>
          </a:fontRef>
        </p:style>
        <p:txBody>
          <a:bodyPr/>
          <a:lstStyle/>
          <a:p>
            <a:pPr>
              <a:defRPr/>
            </a:pPr>
            <a:r>
              <a:rPr lang="el-GR" sz="1200" u="sng" dirty="0"/>
              <a:t>Ασκούντες επαγγελματική δραστηριότητα</a:t>
            </a:r>
          </a:p>
          <a:p>
            <a:pPr>
              <a:defRPr/>
            </a:pPr>
            <a:endParaRPr lang="el-GR" sz="1050" u="sng" dirty="0"/>
          </a:p>
          <a:p>
            <a:pPr marL="228600" indent="-228600" algn="l">
              <a:buFont typeface="+mj-lt"/>
              <a:buAutoNum type="arabicPeriod"/>
              <a:defRPr/>
            </a:pPr>
            <a:r>
              <a:rPr lang="el-GR" sz="700" b="0" dirty="0" smtClean="0"/>
              <a:t>Να   </a:t>
            </a:r>
            <a:r>
              <a:rPr lang="el-GR" sz="700" b="0" dirty="0"/>
              <a:t>είναι   </a:t>
            </a:r>
            <a:r>
              <a:rPr lang="el-GR" sz="700" b="0" dirty="0" smtClean="0"/>
              <a:t>ατομικοί επιχειρηματίες   </a:t>
            </a:r>
            <a:r>
              <a:rPr lang="el-GR" sz="700" b="0" dirty="0"/>
              <a:t>παροχής   υπηρεσιών   οι   οποίοι   </a:t>
            </a:r>
            <a:r>
              <a:rPr lang="el-GR" sz="700" b="0" dirty="0" smtClean="0"/>
              <a:t>είναι ενεργοί επιτηδευματίες  </a:t>
            </a:r>
            <a:r>
              <a:rPr lang="el-GR" sz="700" b="0" dirty="0"/>
              <a:t>χωρίς  να  </a:t>
            </a:r>
            <a:r>
              <a:rPr lang="el-GR" sz="700" b="0" dirty="0" smtClean="0"/>
              <a:t>έχουν σχέση  </a:t>
            </a:r>
            <a:r>
              <a:rPr lang="el-GR" sz="700" b="0" dirty="0"/>
              <a:t>μισθωτής  εργασίας2   και  χωρίς  να  </a:t>
            </a:r>
            <a:r>
              <a:rPr lang="el-GR" sz="700" b="0" dirty="0" smtClean="0"/>
              <a:t>λαμβάνουν σύνταξη </a:t>
            </a:r>
            <a:r>
              <a:rPr lang="el-GR" sz="700" b="0" dirty="0"/>
              <a:t>γήρατος κατά την ημερομηνία δημοσίευσης της πρόσκλησης. ∆εν είναι επιλέξιμοι οι ατομικοί επιχειρηματίες που ασκούν εμπορική δραστηριότητα. Για τους σκοπούς </a:t>
            </a:r>
            <a:r>
              <a:rPr lang="el-GR" sz="700" b="0" dirty="0" smtClean="0"/>
              <a:t>της παρούσης  </a:t>
            </a:r>
            <a:r>
              <a:rPr lang="el-GR" sz="700" b="0" dirty="0"/>
              <a:t>και </a:t>
            </a:r>
            <a:r>
              <a:rPr lang="el-GR" sz="700" b="0" dirty="0" smtClean="0"/>
              <a:t>στις περιπτώσεις ατομικών  </a:t>
            </a:r>
            <a:r>
              <a:rPr lang="el-GR" sz="700" b="0" dirty="0"/>
              <a:t>επιχειρηματιών  με </a:t>
            </a:r>
            <a:r>
              <a:rPr lang="el-GR" sz="700" b="0" dirty="0" smtClean="0"/>
              <a:t>μικτή δραστηριότητα  δε θεωρείται  </a:t>
            </a:r>
            <a:r>
              <a:rPr lang="el-GR" sz="700" b="0" dirty="0"/>
              <a:t>ότι  ασκείται  εμπορική  δραστηριότητα   εφόσον  τα  δηλούμενα  </a:t>
            </a:r>
            <a:r>
              <a:rPr lang="el-GR" sz="700" b="0" dirty="0" smtClean="0"/>
              <a:t>εξ’ αυτής ακαθάριστα  έσοδα αντιπροσωπεύουν  έως και  </a:t>
            </a:r>
            <a:r>
              <a:rPr lang="el-GR" sz="700" b="0" dirty="0"/>
              <a:t>το  </a:t>
            </a:r>
            <a:r>
              <a:rPr lang="el-GR" sz="700" b="0" dirty="0" smtClean="0"/>
              <a:t>25% των  </a:t>
            </a:r>
            <a:r>
              <a:rPr lang="el-GR" sz="700" b="0" dirty="0"/>
              <a:t>συνολικών  </a:t>
            </a:r>
            <a:r>
              <a:rPr lang="el-GR" sz="700" b="0" dirty="0" smtClean="0"/>
              <a:t>ακαθαρίστων εσόδων από     επιχειρηματική δραστηριότητα (</a:t>
            </a:r>
            <a:r>
              <a:rPr lang="el-GR" sz="700" b="0" dirty="0" err="1" smtClean="0"/>
              <a:t>αποκλειόμενης</a:t>
            </a:r>
            <a:r>
              <a:rPr lang="el-GR" sz="700" b="0" dirty="0" smtClean="0"/>
              <a:t>  της     αγροτικής δραστηριότητας </a:t>
            </a:r>
            <a:r>
              <a:rPr lang="el-GR" sz="700" b="0" dirty="0"/>
              <a:t>- φορολογικό έτος 2015).</a:t>
            </a:r>
          </a:p>
          <a:p>
            <a:pPr marL="228600" indent="-228600" algn="l">
              <a:buFont typeface="+mj-lt"/>
              <a:buAutoNum type="arabicPeriod"/>
              <a:defRPr/>
            </a:pPr>
            <a:r>
              <a:rPr lang="el-GR" sz="700" b="0" dirty="0" smtClean="0"/>
              <a:t>Να </a:t>
            </a:r>
            <a:r>
              <a:rPr lang="el-GR" sz="700" b="0" dirty="0"/>
              <a:t>διαθέτουν αριθμό φορολογικού μητρώου (ΑΦΜ).</a:t>
            </a:r>
          </a:p>
          <a:p>
            <a:pPr marL="228600" indent="-228600" algn="l">
              <a:buFont typeface="+mj-lt"/>
              <a:buAutoNum type="arabicPeriod"/>
              <a:defRPr/>
            </a:pPr>
            <a:r>
              <a:rPr lang="el-GR" sz="700" b="0" dirty="0" smtClean="0"/>
              <a:t>Κάθε  </a:t>
            </a:r>
            <a:r>
              <a:rPr lang="el-GR" sz="700" b="0" dirty="0"/>
              <a:t>επιλέξιμο  φυσικό  πρόσωπο  να  συμμετέχει  </a:t>
            </a:r>
            <a:r>
              <a:rPr lang="el-GR" sz="700" b="0" dirty="0" smtClean="0"/>
              <a:t>στην υποβολή  </a:t>
            </a:r>
            <a:r>
              <a:rPr lang="el-GR" sz="700" b="0" dirty="0"/>
              <a:t>μίας   </a:t>
            </a:r>
            <a:r>
              <a:rPr lang="el-GR" sz="700" b="0" dirty="0" smtClean="0"/>
              <a:t>μόνο αίτησης χρηματοδότησης </a:t>
            </a:r>
            <a:r>
              <a:rPr lang="el-GR" sz="700" b="0" dirty="0"/>
              <a:t>επιχειρηματικού σχεδίου (είτε αυτοτελώς, είτε ως εταίρος</a:t>
            </a:r>
            <a:r>
              <a:rPr lang="el-GR" sz="700" b="0" dirty="0" smtClean="0"/>
              <a:t>). </a:t>
            </a:r>
            <a:endParaRPr lang="el-GR" sz="700" b="0" dirty="0"/>
          </a:p>
          <a:p>
            <a:pPr marL="228600" indent="-228600" algn="l">
              <a:buFont typeface="+mj-lt"/>
              <a:buAutoNum type="arabicPeriod"/>
              <a:defRPr/>
            </a:pPr>
            <a:r>
              <a:rPr lang="el-GR" sz="700" b="0" dirty="0" smtClean="0"/>
              <a:t>Να  </a:t>
            </a:r>
            <a:r>
              <a:rPr lang="el-GR" sz="700" b="0" dirty="0"/>
              <a:t>συστήσουν  επιχειρήσεις  αποκλειστικά  με  μία  </a:t>
            </a:r>
            <a:r>
              <a:rPr lang="el-GR" sz="700" b="0" dirty="0" smtClean="0"/>
              <a:t>από τις  </a:t>
            </a:r>
            <a:r>
              <a:rPr lang="el-GR" sz="700" b="0" dirty="0"/>
              <a:t>ακόλουθες  </a:t>
            </a:r>
            <a:r>
              <a:rPr lang="el-GR" sz="700" b="0" dirty="0" smtClean="0"/>
              <a:t>επιχειρηματικές μορφές</a:t>
            </a:r>
            <a:r>
              <a:rPr lang="el-GR" sz="700" b="0" dirty="0"/>
              <a:t>: Εταιρεία Περιορισμένης Ευθύνης, Ομόρρυθμη Εταιρεία, Ετερόρρυθμη </a:t>
            </a:r>
            <a:r>
              <a:rPr lang="el-GR" sz="700" b="0" dirty="0" smtClean="0"/>
              <a:t>Εταιρεία, Ι.Κ.Ε</a:t>
            </a:r>
            <a:r>
              <a:rPr lang="el-GR" sz="700" b="0" dirty="0"/>
              <a:t>., Συνεταιριστική Επιχείρηση καθώς και Κοινωνική Συνεταιριστική Επιχείρηση του </a:t>
            </a:r>
            <a:r>
              <a:rPr lang="el-GR" sz="700" b="0" dirty="0" smtClean="0"/>
              <a:t>Ν. 4019/2011.</a:t>
            </a:r>
          </a:p>
          <a:p>
            <a:pPr marL="228600" indent="-228600" algn="l">
              <a:buFont typeface="+mj-lt"/>
              <a:buAutoNum type="arabicPeriod"/>
              <a:defRPr/>
            </a:pPr>
            <a:r>
              <a:rPr lang="el-GR" sz="700" b="0" dirty="0"/>
              <a:t>Να κάνουν έναρξη επιχειρηματικής δραστηριότητας ΜΟΝΟ στους επιλέξιμους </a:t>
            </a:r>
            <a:r>
              <a:rPr lang="el-GR" sz="700" b="0" dirty="0" smtClean="0"/>
              <a:t>Κωδικούς Αριθμούς Δραστηριότητας </a:t>
            </a:r>
            <a:r>
              <a:rPr lang="el-GR" sz="700" b="0" dirty="0"/>
              <a:t>(Κ.Α.∆. 2008), όπως αυτοί ορίζονται στο Παράρτημα ΙΙΙ, </a:t>
            </a:r>
            <a:r>
              <a:rPr lang="el-GR" sz="700" b="0" dirty="0" smtClean="0"/>
              <a:t>από την  </a:t>
            </a:r>
            <a:r>
              <a:rPr lang="el-GR" sz="700" b="0" dirty="0"/>
              <a:t>ημερομηνία  </a:t>
            </a:r>
            <a:r>
              <a:rPr lang="el-GR" sz="700" b="0" dirty="0" smtClean="0"/>
              <a:t>ηλεκτρονικής υποβολής  </a:t>
            </a:r>
            <a:r>
              <a:rPr lang="el-GR" sz="700" b="0" dirty="0"/>
              <a:t>της  </a:t>
            </a:r>
            <a:r>
              <a:rPr lang="el-GR" sz="700" b="0" dirty="0" smtClean="0"/>
              <a:t>αίτησης χρηματοδότησης  έως και  την καταληκτική </a:t>
            </a:r>
            <a:r>
              <a:rPr lang="el-GR" sz="700" b="0" dirty="0"/>
              <a:t>ημερομηνία προσκόμισης των δικαιολογητικών ένταξης που θα οριστεί </a:t>
            </a:r>
            <a:r>
              <a:rPr lang="el-GR" sz="700" b="0" dirty="0" smtClean="0"/>
              <a:t>στην Απόφαση  </a:t>
            </a:r>
            <a:r>
              <a:rPr lang="el-GR" sz="700" b="0" dirty="0"/>
              <a:t>με  τον  Προσωρινό  κατάλογο  δυνητικών  δικαιούχων  τους  </a:t>
            </a:r>
            <a:r>
              <a:rPr lang="el-GR" sz="700" b="0" dirty="0" smtClean="0"/>
              <a:t>οποίους ΚΑ</a:t>
            </a:r>
            <a:r>
              <a:rPr lang="el-GR" sz="700" b="0" dirty="0"/>
              <a:t>∆  </a:t>
            </a:r>
            <a:r>
              <a:rPr lang="el-GR" sz="700" b="0" dirty="0" smtClean="0"/>
              <a:t>θα πρέπει </a:t>
            </a:r>
            <a:r>
              <a:rPr lang="el-GR" sz="700" b="0" dirty="0"/>
              <a:t>να διατηρήσουν καθ’ όλη τη διάρκεια της υλοποίησης του έργου. Επιπρόσθετα </a:t>
            </a:r>
            <a:r>
              <a:rPr lang="el-GR" sz="700" b="0" dirty="0" smtClean="0"/>
              <a:t>να διαθέτουν  </a:t>
            </a:r>
            <a:r>
              <a:rPr lang="el-GR" sz="700" b="0" dirty="0"/>
              <a:t>ΜΟΝΟ  επιλέξιμους  ΚΑ∆,  </a:t>
            </a:r>
            <a:r>
              <a:rPr lang="el-GR" sz="700" b="0" dirty="0" smtClean="0"/>
              <a:t>καθ’ σχεδίου. όλη  </a:t>
            </a:r>
            <a:r>
              <a:rPr lang="el-GR" sz="700" b="0" dirty="0"/>
              <a:t>τη  διάρκεια  </a:t>
            </a:r>
            <a:r>
              <a:rPr lang="el-GR" sz="700" b="0" dirty="0" smtClean="0"/>
              <a:t>του επιχειρηματικού</a:t>
            </a:r>
          </a:p>
          <a:p>
            <a:pPr marL="228600" indent="-228600" algn="l">
              <a:buFont typeface="+mj-lt"/>
              <a:buAutoNum type="arabicPeriod"/>
              <a:defRPr/>
            </a:pPr>
            <a:r>
              <a:rPr lang="el-GR" sz="700" b="0" dirty="0" smtClean="0"/>
              <a:t>Να </a:t>
            </a:r>
            <a:r>
              <a:rPr lang="el-GR" sz="700" b="0" dirty="0"/>
              <a:t>λειτουργήσουν νόμιμα εντός της Ελληνικής Επικράτειας.</a:t>
            </a:r>
          </a:p>
          <a:p>
            <a:pPr marL="228600" indent="-228600" algn="l">
              <a:buFont typeface="+mj-lt"/>
              <a:buAutoNum type="arabicPeriod"/>
              <a:defRPr/>
            </a:pPr>
            <a:r>
              <a:rPr lang="el-GR" sz="700" b="0" dirty="0" smtClean="0"/>
              <a:t>Το </a:t>
            </a:r>
            <a:r>
              <a:rPr lang="el-GR" sz="700" b="0" dirty="0"/>
              <a:t>συνολικό ποσό των ενισχύσεων ήσσονος σημασίας που έχει λάβει στο παρελθόν </a:t>
            </a:r>
            <a:r>
              <a:rPr lang="el-GR" sz="700" b="0" dirty="0" smtClean="0"/>
              <a:t>η  ενιαία  </a:t>
            </a:r>
            <a:r>
              <a:rPr lang="el-GR" sz="700" b="0" dirty="0"/>
              <a:t>επιχείρηση,  συμπεριλαμβανομένης  της  </a:t>
            </a:r>
            <a:r>
              <a:rPr lang="el-GR" sz="700" b="0" dirty="0" smtClean="0"/>
              <a:t>ενίσχυσης από αυτή  τη Δράση, να μην  υπερβαίνει </a:t>
            </a:r>
            <a:r>
              <a:rPr lang="el-GR" sz="700" b="0" dirty="0"/>
              <a:t>το ποσό των 200.000 ευρώ (ή 100.000 ευρώ για τον τομέα των </a:t>
            </a:r>
            <a:r>
              <a:rPr lang="el-GR" sz="700" b="0" dirty="0" smtClean="0"/>
              <a:t>μεταφορών) μέσα   </a:t>
            </a:r>
            <a:r>
              <a:rPr lang="el-GR" sz="700" b="0" dirty="0"/>
              <a:t>σε  μία  τριετία   (</a:t>
            </a:r>
            <a:r>
              <a:rPr lang="el-GR" sz="700" b="0" dirty="0" smtClean="0"/>
              <a:t>τρέχον ημερολογιακό   </a:t>
            </a:r>
            <a:r>
              <a:rPr lang="el-GR" sz="700" b="0" dirty="0"/>
              <a:t>έτος   και  τα  </a:t>
            </a:r>
            <a:r>
              <a:rPr lang="el-GR" sz="700" b="0" dirty="0" smtClean="0"/>
              <a:t>δύο (</a:t>
            </a:r>
            <a:r>
              <a:rPr lang="el-GR" sz="700" b="0" dirty="0"/>
              <a:t>2)  </a:t>
            </a:r>
            <a:r>
              <a:rPr lang="el-GR" sz="700" b="0" dirty="0" smtClean="0"/>
              <a:t>προηγούμενα ημερολογιακά  έτη) ενίσχυσης. πριν  </a:t>
            </a:r>
            <a:r>
              <a:rPr lang="el-GR" sz="700" b="0" dirty="0"/>
              <a:t>από  τον  </a:t>
            </a:r>
            <a:r>
              <a:rPr lang="el-GR" sz="700" b="0" dirty="0" smtClean="0"/>
              <a:t>χρόνο χορήγησης του  </a:t>
            </a:r>
            <a:r>
              <a:rPr lang="el-GR" sz="700" b="0" dirty="0"/>
              <a:t>εννόμου  δικαιώματος  </a:t>
            </a:r>
            <a:r>
              <a:rPr lang="el-GR" sz="700" b="0" dirty="0" smtClean="0"/>
              <a:t>της</a:t>
            </a:r>
            <a:endParaRPr lang="el-GR" sz="700" b="0" dirty="0"/>
          </a:p>
          <a:p>
            <a:pPr marL="228600" indent="-228600" algn="l">
              <a:buFont typeface="+mj-lt"/>
              <a:buAutoNum type="arabicPeriod"/>
              <a:defRPr/>
            </a:pPr>
            <a:r>
              <a:rPr lang="el-GR" sz="700" b="0" dirty="0" smtClean="0"/>
              <a:t>Να μην  έχουν  </a:t>
            </a:r>
            <a:r>
              <a:rPr lang="el-GR" sz="700" b="0" dirty="0"/>
              <a:t>ενταχθεί  σε συγχρηματοδοτούμενα  προγράμματα  με την ιδιότητα  </a:t>
            </a:r>
            <a:r>
              <a:rPr lang="el-GR" sz="700" b="0" dirty="0" smtClean="0"/>
              <a:t>του ατομικού </a:t>
            </a:r>
            <a:r>
              <a:rPr lang="el-GR" sz="700" b="0" dirty="0"/>
              <a:t>επιχειρηματία/επιτηδευματία  ή </a:t>
            </a:r>
            <a:r>
              <a:rPr lang="el-GR" sz="700" b="0" dirty="0" smtClean="0"/>
              <a:t>του εταίρου σε επιχορηγούμενη  </a:t>
            </a:r>
            <a:r>
              <a:rPr lang="el-GR" sz="700" b="0" dirty="0"/>
              <a:t>εταιρεία, </a:t>
            </a:r>
            <a:r>
              <a:rPr lang="el-GR" sz="700" b="0" dirty="0" smtClean="0"/>
              <a:t>από την </a:t>
            </a:r>
            <a:r>
              <a:rPr lang="el-GR" sz="700" b="0" dirty="0"/>
              <a:t>1/1/2012   μέχρι και την ημερομηνία υποβολής της αίτησης χρηματοδότησης, πλην προγραμμάτων κατάρτισης. Εφόσον το επιχειρηματικό τους σχέδιο ενταχθεί στο πλαίσιο της παρούσας πρόσκλησης θα πρέπει να προσκομίσουν υπεύθυνη δήλωση ότι από την ημερομηνία υποβολής της αίτησης χρηματοδότησης  μέχρι και την ημερομηνία </a:t>
            </a:r>
            <a:r>
              <a:rPr lang="el-GR" sz="700" b="0" dirty="0" smtClean="0"/>
              <a:t>ένταξής τους  </a:t>
            </a:r>
            <a:r>
              <a:rPr lang="el-GR" sz="700" b="0" dirty="0"/>
              <a:t>δεν  έχουν  ενταχθεί  σε άλλα  προγράμματα  </a:t>
            </a:r>
            <a:r>
              <a:rPr lang="el-GR" sz="700" b="0" dirty="0" smtClean="0"/>
              <a:t>ή/και έγγραφη  </a:t>
            </a:r>
            <a:r>
              <a:rPr lang="el-GR" sz="700" b="0" dirty="0"/>
              <a:t>παραίτησή  τους  </a:t>
            </a:r>
            <a:r>
              <a:rPr lang="el-GR" sz="700" b="0" dirty="0" smtClean="0"/>
              <a:t>από αίτηση </a:t>
            </a:r>
            <a:r>
              <a:rPr lang="el-GR" sz="700" b="0" dirty="0"/>
              <a:t>χρηματοδότησής τους από άλλο Ε.Π., εάν αυτή βρίσκεται σε φάση αξιολόγησης. Η αίτηση θα πρέπει να φέρει σφραγίδα γνωστοποίησης από την οικεία </a:t>
            </a:r>
            <a:r>
              <a:rPr lang="el-GR" sz="700" b="0" dirty="0" smtClean="0"/>
              <a:t>Διαχειριστική </a:t>
            </a:r>
            <a:r>
              <a:rPr lang="el-GR" sz="700" b="0" dirty="0"/>
              <a:t>Αρχή του  Ε.Π. ή τον αρμόδιο ΕΦ.</a:t>
            </a:r>
          </a:p>
          <a:p>
            <a:pPr marL="171450" indent="-171450" algn="l">
              <a:buFont typeface="Arial" pitchFamily="34" charset="0"/>
              <a:buChar char="•"/>
              <a:defRPr/>
            </a:pPr>
            <a:endParaRPr lang="el-GR" sz="700" b="0" dirty="0"/>
          </a:p>
          <a:p>
            <a:pPr marL="171450" indent="-171450" algn="l">
              <a:buFont typeface="Arial" pitchFamily="34" charset="0"/>
              <a:buChar char="•"/>
              <a:defRPr/>
            </a:pPr>
            <a:endParaRPr lang="el-GR" sz="700" b="0" dirty="0"/>
          </a:p>
        </p:txBody>
      </p:sp>
      <p:sp>
        <p:nvSpPr>
          <p:cNvPr id="9" name="Rectangle 8"/>
          <p:cNvSpPr/>
          <p:nvPr/>
        </p:nvSpPr>
        <p:spPr>
          <a:xfrm>
            <a:off x="381000" y="2133600"/>
            <a:ext cx="4356100" cy="4248150"/>
          </a:xfrm>
          <a:prstGeom prst="rect">
            <a:avLst/>
          </a:prstGeom>
        </p:spPr>
        <p:style>
          <a:lnRef idx="2">
            <a:schemeClr val="accent1"/>
          </a:lnRef>
          <a:fillRef idx="1">
            <a:schemeClr val="lt1"/>
          </a:fillRef>
          <a:effectRef idx="0">
            <a:schemeClr val="accent1"/>
          </a:effectRef>
          <a:fontRef idx="minor">
            <a:schemeClr val="dk1"/>
          </a:fontRef>
        </p:style>
        <p:txBody>
          <a:bodyPr/>
          <a:lstStyle/>
          <a:p>
            <a:pPr>
              <a:defRPr/>
            </a:pPr>
            <a:r>
              <a:rPr lang="el-GR" sz="1100" u="sng" dirty="0" smtClean="0"/>
              <a:t>Άνεργοι</a:t>
            </a:r>
            <a:endParaRPr lang="en-US" sz="1100" u="sng" dirty="0" smtClean="0"/>
          </a:p>
          <a:p>
            <a:pPr>
              <a:defRPr/>
            </a:pPr>
            <a:endParaRPr lang="el-GR" sz="800" b="0" dirty="0"/>
          </a:p>
          <a:p>
            <a:pPr marL="228600" indent="-228600" algn="l">
              <a:buFont typeface="+mj-lt"/>
              <a:buAutoNum type="arabicPeriod"/>
              <a:defRPr/>
            </a:pPr>
            <a:r>
              <a:rPr lang="el-GR" sz="800" b="0" dirty="0" smtClean="0"/>
              <a:t>Να </a:t>
            </a:r>
            <a:r>
              <a:rPr lang="el-GR" sz="800" b="0" dirty="0"/>
              <a:t>είναι άνεργοι εγγεγραμμένοι στα μητρώο ανέργων του ΟΑΕ∆ κατά την υποβολή της αίτησης.</a:t>
            </a:r>
          </a:p>
          <a:p>
            <a:pPr marL="228600" indent="-228600" algn="l">
              <a:buFont typeface="+mj-lt"/>
              <a:buAutoNum type="arabicPeriod"/>
              <a:defRPr/>
            </a:pPr>
            <a:r>
              <a:rPr lang="el-GR" sz="800" b="0" dirty="0" smtClean="0"/>
              <a:t>Να </a:t>
            </a:r>
            <a:r>
              <a:rPr lang="el-GR" sz="800" b="0" dirty="0"/>
              <a:t>διαθέτουν αριθμό φορολογικού μητρώου (ΑΦΜ</a:t>
            </a:r>
            <a:r>
              <a:rPr lang="el-GR" sz="800" b="0" dirty="0" smtClean="0"/>
              <a:t>). </a:t>
            </a:r>
            <a:endParaRPr lang="el-GR" sz="800" b="0" dirty="0"/>
          </a:p>
          <a:p>
            <a:pPr marL="228600" indent="-228600" algn="l">
              <a:buFont typeface="+mj-lt"/>
              <a:buAutoNum type="arabicPeriod"/>
              <a:defRPr/>
            </a:pPr>
            <a:r>
              <a:rPr lang="el-GR" sz="800" b="0" dirty="0" smtClean="0"/>
              <a:t>Κάθε  </a:t>
            </a:r>
            <a:r>
              <a:rPr lang="el-GR" sz="800" b="0" dirty="0"/>
              <a:t>επιλέξιμο  φυσικό  πρόσωπο  να  συμμετέχει  </a:t>
            </a:r>
            <a:r>
              <a:rPr lang="el-GR" sz="800" b="0" dirty="0" smtClean="0"/>
              <a:t>στην υποβολή μίας  μόνο αίτησης χρηματοδότησης </a:t>
            </a:r>
            <a:r>
              <a:rPr lang="el-GR" sz="800" b="0" dirty="0"/>
              <a:t>επιχειρηματικού σχεδίου (είτε αυτοτελώς είτε ως εταίρος</a:t>
            </a:r>
            <a:r>
              <a:rPr lang="el-GR" sz="800" b="0" dirty="0" smtClean="0"/>
              <a:t>).</a:t>
            </a:r>
          </a:p>
          <a:p>
            <a:pPr marL="228600" indent="-228600" algn="l">
              <a:buFont typeface="+mj-lt"/>
              <a:buAutoNum type="arabicPeriod"/>
              <a:defRPr/>
            </a:pPr>
            <a:r>
              <a:rPr lang="el-GR" sz="800" b="0" dirty="0" smtClean="0"/>
              <a:t>Να  </a:t>
            </a:r>
            <a:r>
              <a:rPr lang="el-GR" sz="800" b="0" dirty="0"/>
              <a:t>συστήσουν  επιχειρήσεις  </a:t>
            </a:r>
            <a:r>
              <a:rPr lang="el-GR" sz="800" b="0" dirty="0" smtClean="0"/>
              <a:t>αποκλειστικά με  </a:t>
            </a:r>
            <a:r>
              <a:rPr lang="el-GR" sz="800" b="0" dirty="0"/>
              <a:t>μία  </a:t>
            </a:r>
            <a:r>
              <a:rPr lang="el-GR" sz="800" b="0" dirty="0" smtClean="0"/>
              <a:t>από τις  </a:t>
            </a:r>
            <a:r>
              <a:rPr lang="el-GR" sz="800" b="0" dirty="0"/>
              <a:t>ακόλουθες  </a:t>
            </a:r>
            <a:r>
              <a:rPr lang="el-GR" sz="800" b="0" dirty="0" smtClean="0"/>
              <a:t>επιχειρηματικές μορφές</a:t>
            </a:r>
            <a:r>
              <a:rPr lang="el-GR" sz="800" b="0" dirty="0"/>
              <a:t>: Εταιρεία Περιορισμένης Ευθύνης, Ομόρρυθμη Εταιρεία, Ετερόρρυθμη Εταιρεία, Ι.Κ.Ε, Ατομική Επιχείρηση, Συνεταιριστική Επιχείρηση καθώς και Κοινωνική Συνεταιριστική Επιχείρηση του Ν. </a:t>
            </a:r>
            <a:r>
              <a:rPr lang="el-GR" sz="800" b="0" dirty="0" smtClean="0"/>
              <a:t>4019/2011.</a:t>
            </a:r>
          </a:p>
          <a:p>
            <a:pPr marL="228600" indent="-228600" algn="l">
              <a:buFont typeface="+mj-lt"/>
              <a:buAutoNum type="arabicPeriod"/>
              <a:defRPr/>
            </a:pPr>
            <a:r>
              <a:rPr lang="el-GR" sz="800" b="0" dirty="0" smtClean="0"/>
              <a:t>Να </a:t>
            </a:r>
            <a:r>
              <a:rPr lang="el-GR" sz="800" b="0" dirty="0"/>
              <a:t>κάνουν έναρξη επιχειρηματικής δραστηριότητας ΜΟΝΟ στους επιλέξιμους </a:t>
            </a:r>
            <a:r>
              <a:rPr lang="el-GR" sz="800" b="0" dirty="0" smtClean="0"/>
              <a:t>Κωδικούς Αριθμούς Δραστηριότητας  </a:t>
            </a:r>
            <a:r>
              <a:rPr lang="el-GR" sz="800" b="0" dirty="0"/>
              <a:t>(Κ.Α.∆. 2008), όπως αυτοί ορίζονται στο Παράρτημα ΙΙ </a:t>
            </a:r>
            <a:r>
              <a:rPr lang="el-GR" sz="800" b="0" dirty="0" smtClean="0"/>
              <a:t>από την  </a:t>
            </a:r>
            <a:r>
              <a:rPr lang="el-GR" sz="800" b="0" dirty="0"/>
              <a:t>ημερομηνία  </a:t>
            </a:r>
            <a:r>
              <a:rPr lang="el-GR" sz="800" b="0" dirty="0" smtClean="0"/>
              <a:t>ηλεκτρονικής υποβολής  </a:t>
            </a:r>
            <a:r>
              <a:rPr lang="el-GR" sz="800" b="0" dirty="0"/>
              <a:t>της  </a:t>
            </a:r>
            <a:r>
              <a:rPr lang="el-GR" sz="800" b="0" dirty="0" smtClean="0"/>
              <a:t>αίτησης χρηματοδότησης  έως και  την</a:t>
            </a:r>
            <a:r>
              <a:rPr lang="el-GR" sz="800" b="0" dirty="0"/>
              <a:t> καταληκτική ημερομηνία προσκόμισης των δικαιολογητικών ένταξης που θα οριστεί στην απόφαση με τον Προσωρινό κατάλογο δυνητικών δικαιούχων της Πράξης, τους οποίους θα πρέπει να διατηρήσουν καθ’ όλη τη διάρκεια της υλοποίησης του έργου. </a:t>
            </a:r>
            <a:r>
              <a:rPr lang="el-GR" sz="800" b="0" dirty="0" smtClean="0"/>
              <a:t>Επιπρόσθετα να </a:t>
            </a:r>
            <a:r>
              <a:rPr lang="el-GR" sz="800" b="0" dirty="0"/>
              <a:t>διαθέτουν </a:t>
            </a:r>
            <a:r>
              <a:rPr lang="el-GR" sz="800" b="0" dirty="0" smtClean="0"/>
              <a:t>ΜΟΝΟ σχεδίου. Επιλέξιμους ΚΑ</a:t>
            </a:r>
            <a:r>
              <a:rPr lang="el-GR" sz="800" b="0" dirty="0"/>
              <a:t>∆, καθ’ όλη τη διάρκεια  του </a:t>
            </a:r>
            <a:r>
              <a:rPr lang="el-GR" sz="800" b="0" dirty="0" smtClean="0"/>
              <a:t>επιχειρηματικού</a:t>
            </a:r>
          </a:p>
          <a:p>
            <a:pPr marL="228600" indent="-228600" algn="l">
              <a:buFont typeface="+mj-lt"/>
              <a:buAutoNum type="arabicPeriod"/>
              <a:defRPr/>
            </a:pPr>
            <a:r>
              <a:rPr lang="el-GR" sz="800" b="0" dirty="0" smtClean="0"/>
              <a:t>Να </a:t>
            </a:r>
            <a:r>
              <a:rPr lang="el-GR" sz="800" b="0" dirty="0"/>
              <a:t>λειτουργήσουν νόμιμα εντός της Ελληνικής Επικράτειας.</a:t>
            </a:r>
          </a:p>
          <a:p>
            <a:pPr marL="228600" indent="-228600" algn="l">
              <a:buFont typeface="+mj-lt"/>
              <a:buAutoNum type="arabicPeriod"/>
              <a:defRPr/>
            </a:pPr>
            <a:r>
              <a:rPr lang="el-GR" sz="800" b="0" dirty="0" smtClean="0"/>
              <a:t>Το </a:t>
            </a:r>
            <a:r>
              <a:rPr lang="el-GR" sz="800" b="0" dirty="0"/>
              <a:t>συνολικό ποσό των ενισχύσεων ήσσονος σημασίας που έχει λάβει στο παρελθόν </a:t>
            </a:r>
            <a:r>
              <a:rPr lang="el-GR" sz="800" b="0" dirty="0" smtClean="0"/>
              <a:t>η  ενιαία  επιχείρηση, συμπεριλαμβανομένης  </a:t>
            </a:r>
            <a:r>
              <a:rPr lang="el-GR" sz="800" b="0" dirty="0"/>
              <a:t>της  </a:t>
            </a:r>
            <a:r>
              <a:rPr lang="el-GR" sz="800" b="0" dirty="0" smtClean="0"/>
              <a:t>ενίσχυσης από αυτή τη </a:t>
            </a:r>
            <a:r>
              <a:rPr lang="el-GR" sz="800" b="0" dirty="0"/>
              <a:t>∆</a:t>
            </a:r>
            <a:r>
              <a:rPr lang="el-GR" sz="800" b="0" dirty="0" err="1" smtClean="0"/>
              <a:t>ράση</a:t>
            </a:r>
            <a:r>
              <a:rPr lang="el-GR" sz="800" b="0" dirty="0" smtClean="0"/>
              <a:t>, να μην υπερβαίνει </a:t>
            </a:r>
            <a:r>
              <a:rPr lang="el-GR" sz="800" b="0" dirty="0"/>
              <a:t>το ποσό των 200.000 ευρώ (ή 100.000 ευρώ για τον τομέα των </a:t>
            </a:r>
            <a:r>
              <a:rPr lang="el-GR" sz="800" b="0" dirty="0" smtClean="0"/>
              <a:t>μεταφορών) μέσα   </a:t>
            </a:r>
            <a:r>
              <a:rPr lang="el-GR" sz="800" b="0" dirty="0"/>
              <a:t>σε  μία  τριετία   (</a:t>
            </a:r>
            <a:r>
              <a:rPr lang="el-GR" sz="800" b="0" dirty="0" smtClean="0"/>
              <a:t>τρέχον ημερολογιακό   </a:t>
            </a:r>
            <a:r>
              <a:rPr lang="el-GR" sz="800" b="0" dirty="0"/>
              <a:t>έτος   και  τα  </a:t>
            </a:r>
            <a:r>
              <a:rPr lang="el-GR" sz="800" b="0" dirty="0" smtClean="0"/>
              <a:t>δύο (2</a:t>
            </a:r>
            <a:r>
              <a:rPr lang="el-GR" sz="800" b="0" dirty="0"/>
              <a:t>)  </a:t>
            </a:r>
            <a:r>
              <a:rPr lang="el-GR" sz="800" b="0" dirty="0" smtClean="0"/>
              <a:t>προηγούμενα ημερολογιακά  έτη) ενίσχυσης. πριν  από τον  χρόνο χορήγησης του  </a:t>
            </a:r>
            <a:r>
              <a:rPr lang="el-GR" sz="800" b="0" dirty="0"/>
              <a:t>εννόμου  δικαιώματος  </a:t>
            </a:r>
            <a:r>
              <a:rPr lang="el-GR" sz="800" b="0" dirty="0" smtClean="0"/>
              <a:t>της</a:t>
            </a:r>
          </a:p>
          <a:p>
            <a:pPr marL="228600" indent="-228600" algn="l">
              <a:buFont typeface="+mj-lt"/>
              <a:buAutoNum type="arabicPeriod"/>
              <a:defRPr/>
            </a:pPr>
            <a:r>
              <a:rPr lang="el-GR" sz="800" b="0" dirty="0" smtClean="0"/>
              <a:t>Να μην έχουν  </a:t>
            </a:r>
            <a:r>
              <a:rPr lang="el-GR" sz="800" b="0" dirty="0"/>
              <a:t>ενταχθεί  σε συγχρηματοδοτούμενα  προγράμματα  με την ιδιότητα  </a:t>
            </a:r>
            <a:r>
              <a:rPr lang="el-GR" sz="800" b="0" dirty="0" smtClean="0"/>
              <a:t>του ατομικού </a:t>
            </a:r>
            <a:r>
              <a:rPr lang="el-GR" sz="800" b="0" dirty="0"/>
              <a:t>επιχειρηματία/επιτηδευματία  ή </a:t>
            </a:r>
            <a:r>
              <a:rPr lang="el-GR" sz="800" b="0" dirty="0" smtClean="0"/>
              <a:t>του εταίρου σε επιχορηγούμενη  </a:t>
            </a:r>
            <a:r>
              <a:rPr lang="el-GR" sz="800" b="0" dirty="0"/>
              <a:t>εταιρεία, </a:t>
            </a:r>
            <a:r>
              <a:rPr lang="el-GR" sz="800" b="0" dirty="0" smtClean="0"/>
              <a:t>από την </a:t>
            </a:r>
            <a:r>
              <a:rPr lang="el-GR" sz="800" b="0" dirty="0"/>
              <a:t>1/1/2012   μέχρι και την ημερομηνία υποβολής της αίτησης χρηματοδότησης, πλην προγραμμάτων κατάρτισης. Εφόσον το επιχειρηματικό τους σχέδιο ενταχθεί στο πλαίσιο της παρούσας πρόσκλησης θα πρέπει να προσκομίσουν υπεύθυνη δήλωση ότι από την ημερομηνία υποβολής της αίτησης χρηματοδότησης  μέχρι και την ημερομηνία </a:t>
            </a:r>
            <a:r>
              <a:rPr lang="el-GR" sz="800" b="0" dirty="0" smtClean="0"/>
              <a:t>ένταξής τους  </a:t>
            </a:r>
            <a:r>
              <a:rPr lang="el-GR" sz="800" b="0" dirty="0"/>
              <a:t>δεν  έχουν  ενταχθεί  σε άλλα  προγράμματα  </a:t>
            </a:r>
            <a:r>
              <a:rPr lang="el-GR" sz="800" b="0" dirty="0" smtClean="0"/>
              <a:t>ή/και έγγραφη  </a:t>
            </a:r>
            <a:r>
              <a:rPr lang="el-GR" sz="800" b="0" dirty="0"/>
              <a:t>παραίτησή  τους  </a:t>
            </a:r>
            <a:r>
              <a:rPr lang="el-GR" sz="800" b="0" dirty="0" smtClean="0"/>
              <a:t>από αίτηση </a:t>
            </a:r>
            <a:r>
              <a:rPr lang="el-GR" sz="800" b="0" dirty="0"/>
              <a:t>χρηματοδότησής τους από άλλο Ε.Π</a:t>
            </a:r>
            <a:r>
              <a:rPr lang="el-GR" sz="800" b="0" dirty="0" smtClean="0"/>
              <a:t>.</a:t>
            </a:r>
            <a:endParaRPr lang="el-GR" sz="800" b="0" dirty="0"/>
          </a:p>
        </p:txBody>
      </p:sp>
      <p:sp>
        <p:nvSpPr>
          <p:cNvPr id="15" name="Title 1"/>
          <p:cNvSpPr txBox="1">
            <a:spLocks/>
          </p:cNvSpPr>
          <p:nvPr/>
        </p:nvSpPr>
        <p:spPr bwMode="auto">
          <a:xfrm>
            <a:off x="481013" y="260648"/>
            <a:ext cx="6499225"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1600" b="1">
                <a:solidFill>
                  <a:schemeClr val="tx1"/>
                </a:solidFill>
                <a:latin typeface="+mj-lt"/>
                <a:ea typeface="+mj-ea"/>
                <a:cs typeface="+mj-cs"/>
              </a:defRPr>
            </a:lvl1pPr>
            <a:lvl2pPr algn="l" rtl="0" eaLnBrk="0" fontAlgn="base" hangingPunct="0">
              <a:spcBef>
                <a:spcPct val="0"/>
              </a:spcBef>
              <a:spcAft>
                <a:spcPct val="0"/>
              </a:spcAft>
              <a:defRPr sz="1600" b="1">
                <a:solidFill>
                  <a:schemeClr val="tx1"/>
                </a:solidFill>
                <a:latin typeface="Arial" charset="0"/>
                <a:ea typeface="ＭＳ Ｐゴシック" charset="-128"/>
              </a:defRPr>
            </a:lvl2pPr>
            <a:lvl3pPr algn="l" rtl="0" eaLnBrk="0" fontAlgn="base" hangingPunct="0">
              <a:spcBef>
                <a:spcPct val="0"/>
              </a:spcBef>
              <a:spcAft>
                <a:spcPct val="0"/>
              </a:spcAft>
              <a:defRPr sz="1600" b="1">
                <a:solidFill>
                  <a:schemeClr val="tx1"/>
                </a:solidFill>
                <a:latin typeface="Arial" charset="0"/>
                <a:ea typeface="ＭＳ Ｐゴシック" charset="-128"/>
              </a:defRPr>
            </a:lvl3pPr>
            <a:lvl4pPr algn="l" rtl="0" eaLnBrk="0" fontAlgn="base" hangingPunct="0">
              <a:spcBef>
                <a:spcPct val="0"/>
              </a:spcBef>
              <a:spcAft>
                <a:spcPct val="0"/>
              </a:spcAft>
              <a:defRPr sz="1600" b="1">
                <a:solidFill>
                  <a:schemeClr val="tx1"/>
                </a:solidFill>
                <a:latin typeface="Arial" charset="0"/>
                <a:ea typeface="ＭＳ Ｐゴシック" charset="-128"/>
              </a:defRPr>
            </a:lvl4pPr>
            <a:lvl5pPr algn="l" rtl="0" eaLnBrk="0" fontAlgn="base" hangingPunct="0">
              <a:spcBef>
                <a:spcPct val="0"/>
              </a:spcBef>
              <a:spcAft>
                <a:spcPct val="0"/>
              </a:spcAft>
              <a:defRPr sz="1600" b="1">
                <a:solidFill>
                  <a:schemeClr val="tx1"/>
                </a:solidFill>
                <a:latin typeface="Arial" charset="0"/>
                <a:ea typeface="ＭＳ Ｐゴシック" charset="-128"/>
              </a:defRPr>
            </a:lvl5pPr>
            <a:lvl6pPr marL="457200" algn="l" rtl="0" eaLnBrk="0" fontAlgn="base" hangingPunct="0">
              <a:spcBef>
                <a:spcPct val="0"/>
              </a:spcBef>
              <a:spcAft>
                <a:spcPct val="0"/>
              </a:spcAft>
              <a:defRPr sz="1600" b="1">
                <a:solidFill>
                  <a:schemeClr val="tx1"/>
                </a:solidFill>
                <a:latin typeface="Arial" charset="0"/>
                <a:ea typeface="ＭＳ Ｐゴシック" charset="-128"/>
              </a:defRPr>
            </a:lvl6pPr>
            <a:lvl7pPr marL="914400" algn="l" rtl="0" eaLnBrk="0" fontAlgn="base" hangingPunct="0">
              <a:spcBef>
                <a:spcPct val="0"/>
              </a:spcBef>
              <a:spcAft>
                <a:spcPct val="0"/>
              </a:spcAft>
              <a:defRPr sz="1600" b="1">
                <a:solidFill>
                  <a:schemeClr val="tx1"/>
                </a:solidFill>
                <a:latin typeface="Arial" charset="0"/>
                <a:ea typeface="ＭＳ Ｐゴシック" charset="-128"/>
              </a:defRPr>
            </a:lvl7pPr>
            <a:lvl8pPr marL="1371600" algn="l" rtl="0" eaLnBrk="0" fontAlgn="base" hangingPunct="0">
              <a:spcBef>
                <a:spcPct val="0"/>
              </a:spcBef>
              <a:spcAft>
                <a:spcPct val="0"/>
              </a:spcAft>
              <a:defRPr sz="1600" b="1">
                <a:solidFill>
                  <a:schemeClr val="tx1"/>
                </a:solidFill>
                <a:latin typeface="Arial" charset="0"/>
                <a:ea typeface="ＭＳ Ｐゴシック" charset="-128"/>
              </a:defRPr>
            </a:lvl8pPr>
            <a:lvl9pPr marL="1828800" algn="l" rtl="0" eaLnBrk="0" fontAlgn="base" hangingPunct="0">
              <a:spcBef>
                <a:spcPct val="0"/>
              </a:spcBef>
              <a:spcAft>
                <a:spcPct val="0"/>
              </a:spcAft>
              <a:defRPr sz="1600" b="1">
                <a:solidFill>
                  <a:schemeClr val="tx1"/>
                </a:solidFill>
                <a:latin typeface="Arial" charset="0"/>
                <a:ea typeface="ＭＳ Ｐゴシック" charset="-128"/>
              </a:defRPr>
            </a:lvl9pPr>
          </a:lstStyle>
          <a:p>
            <a:r>
              <a:rPr lang="el-GR" kern="0" dirty="0" smtClean="0">
                <a:solidFill>
                  <a:srgbClr val="000000"/>
                </a:solidFill>
              </a:rPr>
              <a:t>Μελέτη περίπτωσης</a:t>
            </a:r>
            <a:r>
              <a:rPr lang="en-US" kern="0" dirty="0" smtClean="0">
                <a:solidFill>
                  <a:srgbClr val="000000"/>
                </a:solidFill>
              </a:rPr>
              <a:t/>
            </a:r>
            <a:br>
              <a:rPr lang="en-US" kern="0" dirty="0" smtClean="0">
                <a:solidFill>
                  <a:srgbClr val="000000"/>
                </a:solidFill>
              </a:rPr>
            </a:br>
            <a:r>
              <a:rPr lang="en-US" b="0" kern="0" dirty="0" err="1" smtClean="0">
                <a:solidFill>
                  <a:srgbClr val="000000"/>
                </a:solidFill>
              </a:rPr>
              <a:t>i</a:t>
            </a:r>
            <a:r>
              <a:rPr lang="en-US" b="0" kern="0" dirty="0" smtClean="0">
                <a:solidFill>
                  <a:srgbClr val="000000"/>
                </a:solidFill>
              </a:rPr>
              <a:t>. </a:t>
            </a:r>
            <a:r>
              <a:rPr lang="el-GR" b="0" kern="0" dirty="0" smtClean="0">
                <a:solidFill>
                  <a:srgbClr val="000000"/>
                </a:solidFill>
              </a:rPr>
              <a:t>Ένταξη επιχείρησης στο πρόγραμμα Νεοφυής Επιχειρηματικότητα</a:t>
            </a:r>
            <a:endParaRPr lang="el-GR" kern="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1772816"/>
            <a:ext cx="9045575" cy="4608934"/>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marL="92075" lvl="1" algn="l">
              <a:defRPr/>
            </a:pPr>
            <a:endParaRPr lang="el-GR" sz="1200" b="0" dirty="0"/>
          </a:p>
        </p:txBody>
      </p:sp>
      <p:sp>
        <p:nvSpPr>
          <p:cNvPr id="3" name="TextBox 2"/>
          <p:cNvSpPr txBox="1"/>
          <p:nvPr/>
        </p:nvSpPr>
        <p:spPr>
          <a:xfrm>
            <a:off x="228600" y="1196975"/>
            <a:ext cx="9045575" cy="431800"/>
          </a:xfrm>
          <a:prstGeom prst="rect">
            <a:avLst/>
          </a:prstGeom>
          <a:solidFill>
            <a:srgbClr val="990000"/>
          </a:solidFill>
          <a:ln>
            <a:solidFill>
              <a:schemeClr val="bg1">
                <a:lumMod val="50000"/>
              </a:schemeClr>
            </a:solidFill>
          </a:ln>
        </p:spPr>
        <p:txBody>
          <a:bodyPr anchor="ctr"/>
          <a:lstStyle/>
          <a:p>
            <a:pPr>
              <a:defRPr/>
            </a:pPr>
            <a:r>
              <a:rPr lang="el-GR" sz="1200" dirty="0"/>
              <a:t>Δημόσια πρόσκληση Εκδήλωσης Ενδιαφέροντος για Συμμετοχή</a:t>
            </a:r>
          </a:p>
        </p:txBody>
      </p:sp>
      <p:sp>
        <p:nvSpPr>
          <p:cNvPr id="4" name="Rectangle 3"/>
          <p:cNvSpPr/>
          <p:nvPr/>
        </p:nvSpPr>
        <p:spPr>
          <a:xfrm>
            <a:off x="344488" y="1927051"/>
            <a:ext cx="8856662" cy="277813"/>
          </a:xfrm>
          <a:prstGeom prst="rect">
            <a:avLst/>
          </a:prstGeom>
        </p:spPr>
        <p:style>
          <a:lnRef idx="1">
            <a:schemeClr val="dk1"/>
          </a:lnRef>
          <a:fillRef idx="2">
            <a:schemeClr val="dk1"/>
          </a:fillRef>
          <a:effectRef idx="1">
            <a:schemeClr val="dk1"/>
          </a:effectRef>
          <a:fontRef idx="minor">
            <a:schemeClr val="dk1"/>
          </a:fontRef>
        </p:style>
        <p:txBody>
          <a:bodyPr anchor="ctr"/>
          <a:lstStyle/>
          <a:p>
            <a:pPr>
              <a:defRPr/>
            </a:pPr>
            <a:r>
              <a:rPr lang="el-GR" sz="1200" dirty="0"/>
              <a:t>Επιλέξιμες </a:t>
            </a:r>
            <a:r>
              <a:rPr lang="el-GR" sz="1200" dirty="0" smtClean="0"/>
              <a:t>δαπάνες</a:t>
            </a:r>
            <a:endParaRPr lang="el-GR" sz="1200" dirty="0"/>
          </a:p>
        </p:txBody>
      </p:sp>
      <p:graphicFrame>
        <p:nvGraphicFramePr>
          <p:cNvPr id="12" name="Table 11"/>
          <p:cNvGraphicFramePr>
            <a:graphicFrameLocks noGrp="1"/>
          </p:cNvGraphicFramePr>
          <p:nvPr>
            <p:extLst>
              <p:ext uri="{D42A27DB-BD31-4B8C-83A1-F6EECF244321}">
                <p14:modId xmlns:p14="http://schemas.microsoft.com/office/powerpoint/2010/main" val="1472830432"/>
              </p:ext>
            </p:extLst>
          </p:nvPr>
        </p:nvGraphicFramePr>
        <p:xfrm>
          <a:off x="512716" y="2325446"/>
          <a:ext cx="8424862" cy="2689746"/>
        </p:xfrm>
        <a:graphic>
          <a:graphicData uri="http://schemas.openxmlformats.org/drawingml/2006/table">
            <a:tbl>
              <a:tblPr firstRow="1" bandRow="1">
                <a:tableStyleId>{5C22544A-7EE6-4342-B048-85BDC9FD1C3A}</a:tableStyleId>
              </a:tblPr>
              <a:tblGrid>
                <a:gridCol w="4212431"/>
                <a:gridCol w="4212431"/>
              </a:tblGrid>
              <a:tr h="403594">
                <a:tc>
                  <a:txBody>
                    <a:bodyPr/>
                    <a:lstStyle/>
                    <a:p>
                      <a:r>
                        <a:rPr lang="el-GR" sz="1400" b="0" dirty="0" smtClean="0">
                          <a:solidFill>
                            <a:schemeClr val="tx1"/>
                          </a:solidFill>
                        </a:rPr>
                        <a:t>1. Λειτουργικά </a:t>
                      </a:r>
                      <a:endParaRPr lang="el-GR" sz="1400" b="0" dirty="0">
                        <a:solidFill>
                          <a:schemeClr val="tx1"/>
                        </a:solidFill>
                      </a:endParaRPr>
                    </a:p>
                  </a:txBody>
                  <a:tcPr marL="91439" marR="91439" marT="45739" marB="45739" anchor="ctr">
                    <a:solidFill>
                      <a:srgbClr val="EFE7E7"/>
                    </a:solidFill>
                  </a:tcPr>
                </a:tc>
                <a:tc>
                  <a:txBody>
                    <a:bodyPr/>
                    <a:lstStyle/>
                    <a:p>
                      <a:r>
                        <a:rPr lang="el-GR" sz="1400" b="0" dirty="0" smtClean="0">
                          <a:solidFill>
                            <a:schemeClr val="tx1"/>
                          </a:solidFill>
                        </a:rPr>
                        <a:t>6. Προμήθεια αναλωσίμων</a:t>
                      </a:r>
                      <a:endParaRPr lang="el-GR" sz="1400" b="0" dirty="0">
                        <a:solidFill>
                          <a:schemeClr val="tx1"/>
                        </a:solidFill>
                      </a:endParaRPr>
                    </a:p>
                  </a:txBody>
                  <a:tcPr marL="91439" marR="91439" marT="45739" marB="45739" anchor="ctr">
                    <a:solidFill>
                      <a:srgbClr val="EFE7E7"/>
                    </a:solidFill>
                  </a:tcPr>
                </a:tc>
              </a:tr>
              <a:tr h="403456">
                <a:tc>
                  <a:txBody>
                    <a:bodyPr/>
                    <a:lstStyle/>
                    <a:p>
                      <a:r>
                        <a:rPr lang="el-GR" sz="1400" dirty="0" smtClean="0"/>
                        <a:t>2. Δαπάνες για αμοιβές τρίτων </a:t>
                      </a:r>
                      <a:endParaRPr lang="el-GR" sz="1400" dirty="0"/>
                    </a:p>
                  </a:txBody>
                  <a:tcPr marL="91439" marR="91439" marT="45739" marB="45739" anchor="ctr"/>
                </a:tc>
                <a:tc>
                  <a:txBody>
                    <a:bodyPr/>
                    <a:lstStyle/>
                    <a:p>
                      <a:r>
                        <a:rPr lang="el-GR" sz="1400" dirty="0" smtClean="0"/>
                        <a:t>7. Ασφαλιστικές         εισφορές         δικαιούχου</a:t>
                      </a:r>
                    </a:p>
                    <a:p>
                      <a:r>
                        <a:rPr lang="el-GR" sz="1400" dirty="0" smtClean="0"/>
                        <a:t>(επιχειρηματία/</a:t>
                      </a:r>
                      <a:r>
                        <a:rPr lang="el-GR" sz="1400" dirty="0" err="1" smtClean="0"/>
                        <a:t>εταίρωνν</a:t>
                      </a:r>
                      <a:r>
                        <a:rPr lang="el-GR" sz="1400" dirty="0" smtClean="0"/>
                        <a:t>)</a:t>
                      </a:r>
                    </a:p>
                  </a:txBody>
                  <a:tcPr marL="91439" marR="91439" marT="45739" marB="45739" anchor="ctr"/>
                </a:tc>
              </a:tr>
              <a:tr h="403456">
                <a:tc>
                  <a:txBody>
                    <a:bodyPr/>
                    <a:lstStyle/>
                    <a:p>
                      <a:r>
                        <a:rPr lang="el-GR" sz="1400" dirty="0" smtClean="0"/>
                        <a:t>3. Δαπάνες      προβολής,      δικτύωσης      και συμμετοχής σε εκθέσεις</a:t>
                      </a:r>
                      <a:endParaRPr lang="el-GR" sz="1400" dirty="0"/>
                    </a:p>
                  </a:txBody>
                  <a:tcPr marL="91439" marR="91439" marT="45739" marB="45739" anchor="ctr"/>
                </a:tc>
                <a:tc>
                  <a:txBody>
                    <a:bodyPr/>
                    <a:lstStyle/>
                    <a:p>
                      <a:r>
                        <a:rPr lang="el-GR" sz="1400" dirty="0" smtClean="0"/>
                        <a:t>8.</a:t>
                      </a:r>
                      <a:r>
                        <a:rPr lang="el-GR" sz="1400" baseline="0" dirty="0" smtClean="0"/>
                        <a:t> Μισθολογικό   κόστος   για   νέα/</a:t>
                      </a:r>
                      <a:r>
                        <a:rPr lang="el-GR" sz="1400" baseline="0" dirty="0" err="1" smtClean="0"/>
                        <a:t>ες</a:t>
                      </a:r>
                      <a:r>
                        <a:rPr lang="el-GR" sz="1400" baseline="0" dirty="0" smtClean="0"/>
                        <a:t>   θέση/εις</a:t>
                      </a:r>
                    </a:p>
                    <a:p>
                      <a:r>
                        <a:rPr lang="el-GR" sz="1400" baseline="0" dirty="0" smtClean="0"/>
                        <a:t>(ΝΘΕ)</a:t>
                      </a:r>
                    </a:p>
                  </a:txBody>
                  <a:tcPr marL="91439" marR="91439" marT="45739" marB="45739" anchor="ctr"/>
                </a:tc>
              </a:tr>
              <a:tr h="569573">
                <a:tc>
                  <a:txBody>
                    <a:bodyPr/>
                    <a:lstStyle/>
                    <a:p>
                      <a:r>
                        <a:rPr lang="el-GR" sz="1400" dirty="0" smtClean="0"/>
                        <a:t>4. Αποσβέσεις     παγίων/</a:t>
                      </a:r>
                      <a:r>
                        <a:rPr lang="el-GR" sz="1400" baseline="0" dirty="0" smtClean="0"/>
                        <a:t> </a:t>
                      </a:r>
                      <a:r>
                        <a:rPr lang="el-GR" sz="1400" dirty="0" smtClean="0"/>
                        <a:t>Χρηματοδοτική μίσθωση εξοπλισμού</a:t>
                      </a:r>
                      <a:endParaRPr lang="el-GR" sz="1400" dirty="0"/>
                    </a:p>
                  </a:txBody>
                  <a:tcPr marL="91439" marR="91439" marT="45739" marB="45739" anchor="ctr"/>
                </a:tc>
                <a:tc>
                  <a:txBody>
                    <a:bodyPr/>
                    <a:lstStyle/>
                    <a:p>
                      <a:r>
                        <a:rPr lang="el-GR" sz="1400" dirty="0" smtClean="0"/>
                        <a:t>9. Δαπάνες προετοιμασίας, υποβολής, κατοχύρωσης  ή  ανανέωσης  για αναγνωρισμένο τίτλο βιομηχανικής ή πνευματικής ιδιοκτησίας</a:t>
                      </a:r>
                      <a:endParaRPr lang="el-GR" sz="1400" dirty="0"/>
                    </a:p>
                  </a:txBody>
                  <a:tcPr marL="91439" marR="91439" marT="45739" marB="45739" anchor="ctr"/>
                </a:tc>
              </a:tr>
              <a:tr h="403594">
                <a:tc>
                  <a:txBody>
                    <a:bodyPr/>
                    <a:lstStyle/>
                    <a:p>
                      <a:r>
                        <a:rPr lang="el-GR" sz="1400" dirty="0" smtClean="0"/>
                        <a:t>5. Αγορά/ Χρηματοδοτική μίσθωση εξοπλισμού/  Διαμόρφωση  εσωτερικού χώρου μικρής κλίμακας</a:t>
                      </a:r>
                      <a:endParaRPr lang="el-GR" sz="1400" dirty="0"/>
                    </a:p>
                  </a:txBody>
                  <a:tcPr marL="91439" marR="91439" marT="45739" marB="45739" anchor="ctr"/>
                </a:tc>
                <a:tc>
                  <a:txBody>
                    <a:bodyPr/>
                    <a:lstStyle/>
                    <a:p>
                      <a:endParaRPr lang="el-GR" sz="1400" dirty="0"/>
                    </a:p>
                  </a:txBody>
                  <a:tcPr marL="91439" marR="91439" marT="45739" marB="45739" anchor="ctr">
                    <a:noFill/>
                  </a:tcPr>
                </a:tc>
              </a:tr>
            </a:tbl>
          </a:graphicData>
        </a:graphic>
      </p:graphicFrame>
      <p:sp>
        <p:nvSpPr>
          <p:cNvPr id="16" name="Rectangle 15"/>
          <p:cNvSpPr/>
          <p:nvPr/>
        </p:nvSpPr>
        <p:spPr>
          <a:xfrm>
            <a:off x="344488" y="5095403"/>
            <a:ext cx="8856662" cy="277813"/>
          </a:xfrm>
          <a:prstGeom prst="rect">
            <a:avLst/>
          </a:prstGeom>
        </p:spPr>
        <p:style>
          <a:lnRef idx="1">
            <a:schemeClr val="dk1"/>
          </a:lnRef>
          <a:fillRef idx="2">
            <a:schemeClr val="dk1"/>
          </a:fillRef>
          <a:effectRef idx="1">
            <a:schemeClr val="dk1"/>
          </a:effectRef>
          <a:fontRef idx="minor">
            <a:schemeClr val="dk1"/>
          </a:fontRef>
        </p:style>
        <p:txBody>
          <a:bodyPr anchor="ctr"/>
          <a:lstStyle/>
          <a:p>
            <a:pPr>
              <a:defRPr/>
            </a:pPr>
            <a:r>
              <a:rPr lang="el-GR" sz="1200" dirty="0" smtClean="0"/>
              <a:t>Επιλέξιμοι τομείς</a:t>
            </a:r>
            <a:endParaRPr lang="el-GR" sz="1200" dirty="0"/>
          </a:p>
        </p:txBody>
      </p:sp>
      <p:sp>
        <p:nvSpPr>
          <p:cNvPr id="2" name="Rectangle 1"/>
          <p:cNvSpPr/>
          <p:nvPr/>
        </p:nvSpPr>
        <p:spPr>
          <a:xfrm>
            <a:off x="228600" y="5373216"/>
            <a:ext cx="8860958" cy="95410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l"/>
            <a:r>
              <a:rPr lang="el-GR" b="0" dirty="0">
                <a:solidFill>
                  <a:schemeClr val="tx1"/>
                </a:solidFill>
              </a:rPr>
              <a:t>Εξαιρούνται  επιχειρήσεις  που  εντάσσονται  σε  </a:t>
            </a:r>
            <a:r>
              <a:rPr lang="el-GR" b="0" dirty="0" smtClean="0">
                <a:solidFill>
                  <a:schemeClr val="tx1"/>
                </a:solidFill>
              </a:rPr>
              <a:t>ήδη οργανωμένο  </a:t>
            </a:r>
            <a:r>
              <a:rPr lang="el-GR" b="0" dirty="0">
                <a:solidFill>
                  <a:schemeClr val="tx1"/>
                </a:solidFill>
              </a:rPr>
              <a:t>ομοιόμορφο  δίκτυο  </a:t>
            </a:r>
            <a:r>
              <a:rPr lang="el-GR" b="0" dirty="0" smtClean="0">
                <a:solidFill>
                  <a:schemeClr val="tx1"/>
                </a:solidFill>
              </a:rPr>
              <a:t>διανομής προϊόντων </a:t>
            </a:r>
            <a:r>
              <a:rPr lang="el-GR" b="0" dirty="0">
                <a:solidFill>
                  <a:schemeClr val="tx1"/>
                </a:solidFill>
              </a:rPr>
              <a:t>ή παροχής υπηρεσιών και </a:t>
            </a:r>
            <a:r>
              <a:rPr lang="el-GR" b="0" dirty="0" smtClean="0">
                <a:solidFill>
                  <a:schemeClr val="tx1"/>
                </a:solidFill>
              </a:rPr>
              <a:t>οι οποίες εκμεταλλεύονται κατόπιν </a:t>
            </a:r>
            <a:r>
              <a:rPr lang="el-GR" b="0" dirty="0">
                <a:solidFill>
                  <a:schemeClr val="tx1"/>
                </a:solidFill>
              </a:rPr>
              <a:t>σχετικών </a:t>
            </a:r>
            <a:r>
              <a:rPr lang="el-GR" b="0" dirty="0" smtClean="0">
                <a:solidFill>
                  <a:schemeClr val="tx1"/>
                </a:solidFill>
              </a:rPr>
              <a:t>συμβάσεων άδειες  </a:t>
            </a:r>
            <a:r>
              <a:rPr lang="el-GR" b="0" dirty="0">
                <a:solidFill>
                  <a:schemeClr val="tx1"/>
                </a:solidFill>
              </a:rPr>
              <a:t>εκμετάλλευσης  δικαιωμάτων  διανοητικής  ιδιοκτησίας,  που  αφορούν σήματα  ή  διακριτικούς  τίτλους  και  τεχνογνωσία  </a:t>
            </a:r>
            <a:r>
              <a:rPr lang="el-GR" b="0" dirty="0" smtClean="0">
                <a:solidFill>
                  <a:schemeClr val="tx1"/>
                </a:solidFill>
              </a:rPr>
              <a:t>για την  </a:t>
            </a:r>
            <a:r>
              <a:rPr lang="el-GR" b="0" dirty="0">
                <a:solidFill>
                  <a:schemeClr val="tx1"/>
                </a:solidFill>
              </a:rPr>
              <a:t>χρήση  και  τη υπηρεσιών (π.χ. </a:t>
            </a:r>
            <a:r>
              <a:rPr lang="el-GR" b="0" dirty="0" err="1">
                <a:solidFill>
                  <a:schemeClr val="tx1"/>
                </a:solidFill>
              </a:rPr>
              <a:t>franchising</a:t>
            </a:r>
            <a:r>
              <a:rPr lang="el-GR" b="0" dirty="0">
                <a:solidFill>
                  <a:schemeClr val="tx1"/>
                </a:solidFill>
              </a:rPr>
              <a:t>, </a:t>
            </a:r>
            <a:r>
              <a:rPr lang="el-GR" b="0" dirty="0" err="1">
                <a:solidFill>
                  <a:schemeClr val="tx1"/>
                </a:solidFill>
              </a:rPr>
              <a:t>Shop</a:t>
            </a:r>
            <a:r>
              <a:rPr lang="el-GR" b="0" dirty="0">
                <a:solidFill>
                  <a:schemeClr val="tx1"/>
                </a:solidFill>
              </a:rPr>
              <a:t> in </a:t>
            </a:r>
            <a:r>
              <a:rPr lang="el-GR" b="0" dirty="0" err="1">
                <a:solidFill>
                  <a:schemeClr val="tx1"/>
                </a:solidFill>
              </a:rPr>
              <a:t>shop</a:t>
            </a:r>
            <a:r>
              <a:rPr lang="el-GR" b="0" dirty="0">
                <a:solidFill>
                  <a:schemeClr val="tx1"/>
                </a:solidFill>
              </a:rPr>
              <a:t>, δίκτυο πρακτόρευσης).</a:t>
            </a:r>
          </a:p>
        </p:txBody>
      </p:sp>
      <p:sp>
        <p:nvSpPr>
          <p:cNvPr id="20" name="Title 1"/>
          <p:cNvSpPr txBox="1">
            <a:spLocks/>
          </p:cNvSpPr>
          <p:nvPr/>
        </p:nvSpPr>
        <p:spPr bwMode="auto">
          <a:xfrm>
            <a:off x="481013" y="260648"/>
            <a:ext cx="6499225"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1600" b="1">
                <a:solidFill>
                  <a:schemeClr val="tx1"/>
                </a:solidFill>
                <a:latin typeface="+mj-lt"/>
                <a:ea typeface="+mj-ea"/>
                <a:cs typeface="+mj-cs"/>
              </a:defRPr>
            </a:lvl1pPr>
            <a:lvl2pPr algn="l" rtl="0" eaLnBrk="0" fontAlgn="base" hangingPunct="0">
              <a:spcBef>
                <a:spcPct val="0"/>
              </a:spcBef>
              <a:spcAft>
                <a:spcPct val="0"/>
              </a:spcAft>
              <a:defRPr sz="1600" b="1">
                <a:solidFill>
                  <a:schemeClr val="tx1"/>
                </a:solidFill>
                <a:latin typeface="Arial" charset="0"/>
                <a:ea typeface="ＭＳ Ｐゴシック" charset="-128"/>
              </a:defRPr>
            </a:lvl2pPr>
            <a:lvl3pPr algn="l" rtl="0" eaLnBrk="0" fontAlgn="base" hangingPunct="0">
              <a:spcBef>
                <a:spcPct val="0"/>
              </a:spcBef>
              <a:spcAft>
                <a:spcPct val="0"/>
              </a:spcAft>
              <a:defRPr sz="1600" b="1">
                <a:solidFill>
                  <a:schemeClr val="tx1"/>
                </a:solidFill>
                <a:latin typeface="Arial" charset="0"/>
                <a:ea typeface="ＭＳ Ｐゴシック" charset="-128"/>
              </a:defRPr>
            </a:lvl3pPr>
            <a:lvl4pPr algn="l" rtl="0" eaLnBrk="0" fontAlgn="base" hangingPunct="0">
              <a:spcBef>
                <a:spcPct val="0"/>
              </a:spcBef>
              <a:spcAft>
                <a:spcPct val="0"/>
              </a:spcAft>
              <a:defRPr sz="1600" b="1">
                <a:solidFill>
                  <a:schemeClr val="tx1"/>
                </a:solidFill>
                <a:latin typeface="Arial" charset="0"/>
                <a:ea typeface="ＭＳ Ｐゴシック" charset="-128"/>
              </a:defRPr>
            </a:lvl4pPr>
            <a:lvl5pPr algn="l" rtl="0" eaLnBrk="0" fontAlgn="base" hangingPunct="0">
              <a:spcBef>
                <a:spcPct val="0"/>
              </a:spcBef>
              <a:spcAft>
                <a:spcPct val="0"/>
              </a:spcAft>
              <a:defRPr sz="1600" b="1">
                <a:solidFill>
                  <a:schemeClr val="tx1"/>
                </a:solidFill>
                <a:latin typeface="Arial" charset="0"/>
                <a:ea typeface="ＭＳ Ｐゴシック" charset="-128"/>
              </a:defRPr>
            </a:lvl5pPr>
            <a:lvl6pPr marL="457200" algn="l" rtl="0" eaLnBrk="0" fontAlgn="base" hangingPunct="0">
              <a:spcBef>
                <a:spcPct val="0"/>
              </a:spcBef>
              <a:spcAft>
                <a:spcPct val="0"/>
              </a:spcAft>
              <a:defRPr sz="1600" b="1">
                <a:solidFill>
                  <a:schemeClr val="tx1"/>
                </a:solidFill>
                <a:latin typeface="Arial" charset="0"/>
                <a:ea typeface="ＭＳ Ｐゴシック" charset="-128"/>
              </a:defRPr>
            </a:lvl6pPr>
            <a:lvl7pPr marL="914400" algn="l" rtl="0" eaLnBrk="0" fontAlgn="base" hangingPunct="0">
              <a:spcBef>
                <a:spcPct val="0"/>
              </a:spcBef>
              <a:spcAft>
                <a:spcPct val="0"/>
              </a:spcAft>
              <a:defRPr sz="1600" b="1">
                <a:solidFill>
                  <a:schemeClr val="tx1"/>
                </a:solidFill>
                <a:latin typeface="Arial" charset="0"/>
                <a:ea typeface="ＭＳ Ｐゴシック" charset="-128"/>
              </a:defRPr>
            </a:lvl7pPr>
            <a:lvl8pPr marL="1371600" algn="l" rtl="0" eaLnBrk="0" fontAlgn="base" hangingPunct="0">
              <a:spcBef>
                <a:spcPct val="0"/>
              </a:spcBef>
              <a:spcAft>
                <a:spcPct val="0"/>
              </a:spcAft>
              <a:defRPr sz="1600" b="1">
                <a:solidFill>
                  <a:schemeClr val="tx1"/>
                </a:solidFill>
                <a:latin typeface="Arial" charset="0"/>
                <a:ea typeface="ＭＳ Ｐゴシック" charset="-128"/>
              </a:defRPr>
            </a:lvl8pPr>
            <a:lvl9pPr marL="1828800" algn="l" rtl="0" eaLnBrk="0" fontAlgn="base" hangingPunct="0">
              <a:spcBef>
                <a:spcPct val="0"/>
              </a:spcBef>
              <a:spcAft>
                <a:spcPct val="0"/>
              </a:spcAft>
              <a:defRPr sz="1600" b="1">
                <a:solidFill>
                  <a:schemeClr val="tx1"/>
                </a:solidFill>
                <a:latin typeface="Arial" charset="0"/>
                <a:ea typeface="ＭＳ Ｐゴシック" charset="-128"/>
              </a:defRPr>
            </a:lvl9pPr>
          </a:lstStyle>
          <a:p>
            <a:r>
              <a:rPr lang="el-GR" kern="0" dirty="0" smtClean="0">
                <a:solidFill>
                  <a:srgbClr val="000000"/>
                </a:solidFill>
              </a:rPr>
              <a:t>Μελέτη περίπτωσης</a:t>
            </a:r>
            <a:r>
              <a:rPr lang="en-US" kern="0" dirty="0" smtClean="0">
                <a:solidFill>
                  <a:srgbClr val="000000"/>
                </a:solidFill>
              </a:rPr>
              <a:t/>
            </a:r>
            <a:br>
              <a:rPr lang="en-US" kern="0" dirty="0" smtClean="0">
                <a:solidFill>
                  <a:srgbClr val="000000"/>
                </a:solidFill>
              </a:rPr>
            </a:br>
            <a:r>
              <a:rPr lang="en-US" b="0" kern="0" dirty="0" err="1" smtClean="0">
                <a:solidFill>
                  <a:srgbClr val="000000"/>
                </a:solidFill>
              </a:rPr>
              <a:t>i</a:t>
            </a:r>
            <a:r>
              <a:rPr lang="en-US" b="0" kern="0" dirty="0" smtClean="0">
                <a:solidFill>
                  <a:srgbClr val="000000"/>
                </a:solidFill>
              </a:rPr>
              <a:t>. </a:t>
            </a:r>
            <a:r>
              <a:rPr lang="el-GR" b="0" kern="0" dirty="0" smtClean="0">
                <a:solidFill>
                  <a:srgbClr val="000000"/>
                </a:solidFill>
              </a:rPr>
              <a:t>Ένταξη επιχείρησης στο πρόγραμμα Νεοφυής Επιχειρηματικότητα</a:t>
            </a:r>
            <a:endParaRPr lang="el-GR" kern="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8463" y="1485553"/>
            <a:ext cx="9045575" cy="4895775"/>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marL="92075" lvl="1" algn="l">
              <a:defRPr/>
            </a:pPr>
            <a:endParaRPr lang="el-GR" sz="1200" b="0" dirty="0"/>
          </a:p>
        </p:txBody>
      </p:sp>
      <p:sp>
        <p:nvSpPr>
          <p:cNvPr id="3" name="TextBox 2"/>
          <p:cNvSpPr txBox="1"/>
          <p:nvPr/>
        </p:nvSpPr>
        <p:spPr>
          <a:xfrm>
            <a:off x="398463" y="980728"/>
            <a:ext cx="9045575" cy="431800"/>
          </a:xfrm>
          <a:prstGeom prst="rect">
            <a:avLst/>
          </a:prstGeom>
          <a:solidFill>
            <a:srgbClr val="990000"/>
          </a:solidFill>
          <a:ln>
            <a:solidFill>
              <a:schemeClr val="bg1">
                <a:lumMod val="50000"/>
              </a:schemeClr>
            </a:solidFill>
          </a:ln>
        </p:spPr>
        <p:txBody>
          <a:bodyPr anchor="ctr"/>
          <a:lstStyle/>
          <a:p>
            <a:pPr>
              <a:defRPr/>
            </a:pPr>
            <a:r>
              <a:rPr lang="el-GR" sz="1200" dirty="0"/>
              <a:t>Υποβολή προτάσεων</a:t>
            </a:r>
          </a:p>
        </p:txBody>
      </p:sp>
      <p:sp>
        <p:nvSpPr>
          <p:cNvPr id="9" name="Rectangle 8"/>
          <p:cNvSpPr/>
          <p:nvPr/>
        </p:nvSpPr>
        <p:spPr>
          <a:xfrm>
            <a:off x="488950" y="2194986"/>
            <a:ext cx="8856663" cy="3970318"/>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a:spAutoFit/>
          </a:bodyPr>
          <a:lstStyle/>
          <a:p>
            <a:pPr marL="0" lvl="1" algn="l">
              <a:defRPr/>
            </a:pPr>
            <a:r>
              <a:rPr lang="el-GR" u="sng" dirty="0">
                <a:solidFill>
                  <a:srgbClr val="000000"/>
                </a:solidFill>
              </a:rPr>
              <a:t>Στοιχεία που πρέπει να λάβει υπόψη κατά  την προετοιμασία του φακέλου υποβολής:</a:t>
            </a:r>
          </a:p>
          <a:p>
            <a:pPr marL="0" lvl="1" algn="l">
              <a:defRPr/>
            </a:pPr>
            <a:endParaRPr lang="el-GR" b="0" dirty="0">
              <a:solidFill>
                <a:srgbClr val="000000"/>
              </a:solidFill>
            </a:endParaRPr>
          </a:p>
          <a:p>
            <a:pPr marL="628650" lvl="2" indent="-171450" algn="l">
              <a:buFont typeface="Wingdings" pitchFamily="2" charset="2"/>
              <a:buChar char="ü"/>
              <a:defRPr/>
            </a:pPr>
            <a:r>
              <a:rPr lang="el-GR" b="0" dirty="0" err="1">
                <a:solidFill>
                  <a:srgbClr val="000000"/>
                </a:solidFill>
              </a:rPr>
              <a:t>Επιλεξιμότητα</a:t>
            </a:r>
            <a:r>
              <a:rPr lang="el-GR" b="0" dirty="0">
                <a:solidFill>
                  <a:srgbClr val="000000"/>
                </a:solidFill>
              </a:rPr>
              <a:t> δαπανών (π.χ. κτίρια, εγκαταστάσεις, μηχανήματα, εξοπλισμός, δικαιώματα τεχνογνωσίας, συστήματα διαχείρισης ποιότητας, δαπάνες προβολής)</a:t>
            </a:r>
          </a:p>
          <a:p>
            <a:pPr marL="628650" lvl="2" indent="-171450" algn="l">
              <a:buFont typeface="Wingdings" pitchFamily="2" charset="2"/>
              <a:buChar char="ü"/>
              <a:defRPr/>
            </a:pPr>
            <a:r>
              <a:rPr lang="el-GR" b="0" dirty="0">
                <a:solidFill>
                  <a:srgbClr val="000000"/>
                </a:solidFill>
              </a:rPr>
              <a:t>Έμφαση στα στοιχεία που αποτελούν βαθμολογούμενα κριτήρια (π.χ. καινοτομία, προστασία περιβάλλοντος κτλ)</a:t>
            </a:r>
          </a:p>
          <a:p>
            <a:pPr marL="628650" lvl="2" indent="-171450" algn="l">
              <a:buFont typeface="Wingdings" pitchFamily="2" charset="2"/>
              <a:buChar char="ü"/>
              <a:defRPr/>
            </a:pPr>
            <a:r>
              <a:rPr lang="el-GR" b="0" dirty="0">
                <a:solidFill>
                  <a:srgbClr val="000000"/>
                </a:solidFill>
              </a:rPr>
              <a:t>Υποβολή </a:t>
            </a:r>
            <a:r>
              <a:rPr lang="el-GR" b="0" dirty="0" smtClean="0">
                <a:solidFill>
                  <a:srgbClr val="000000"/>
                </a:solidFill>
              </a:rPr>
              <a:t>ηλεκτρονικά </a:t>
            </a:r>
            <a:r>
              <a:rPr lang="el-GR" b="0" dirty="0">
                <a:solidFill>
                  <a:srgbClr val="000000"/>
                </a:solidFill>
              </a:rPr>
              <a:t>μέσω καταχώρησης στο ΠΣΚΕ στοιχείων επενδυτικού σχεδίου (δαπάνες, επιχειρηματικό σχέδιο, στοιχεία μετόχων κτλ.)</a:t>
            </a:r>
          </a:p>
          <a:p>
            <a:pPr marL="628650" lvl="2" indent="-171450" algn="l">
              <a:buFont typeface="Wingdings" pitchFamily="2" charset="2"/>
              <a:buChar char="ü"/>
              <a:defRPr/>
            </a:pPr>
            <a:r>
              <a:rPr lang="el-GR" b="0" dirty="0" smtClean="0">
                <a:solidFill>
                  <a:srgbClr val="000000"/>
                </a:solidFill>
              </a:rPr>
              <a:t>Εξασφάλιση απαιτούμενων δικαιολογητικών</a:t>
            </a:r>
            <a:r>
              <a:rPr lang="en-US" b="0" dirty="0" smtClean="0">
                <a:solidFill>
                  <a:srgbClr val="000000"/>
                </a:solidFill>
              </a:rPr>
              <a:t> </a:t>
            </a:r>
            <a:r>
              <a:rPr lang="el-GR" b="0" dirty="0" smtClean="0">
                <a:solidFill>
                  <a:srgbClr val="000000"/>
                </a:solidFill>
              </a:rPr>
              <a:t>υποβολής και ένταξης (σε περίπτωση ένταξης-Παράρτημα </a:t>
            </a:r>
            <a:r>
              <a:rPr lang="en-US" b="0" dirty="0" smtClean="0">
                <a:solidFill>
                  <a:srgbClr val="000000"/>
                </a:solidFill>
              </a:rPr>
              <a:t>IV</a:t>
            </a:r>
            <a:r>
              <a:rPr lang="el-GR" b="0" dirty="0" smtClean="0">
                <a:solidFill>
                  <a:srgbClr val="000000"/>
                </a:solidFill>
              </a:rPr>
              <a:t>)</a:t>
            </a:r>
            <a:endParaRPr lang="el-GR" b="0" dirty="0">
              <a:solidFill>
                <a:srgbClr val="000000"/>
              </a:solidFill>
            </a:endParaRPr>
          </a:p>
          <a:p>
            <a:pPr marL="1085850" lvl="3" indent="-171450" algn="l">
              <a:buFont typeface="Arial" pitchFamily="34" charset="0"/>
              <a:buChar char="•"/>
              <a:defRPr/>
            </a:pPr>
            <a:r>
              <a:rPr lang="el-GR" b="0" dirty="0">
                <a:solidFill>
                  <a:srgbClr val="000000"/>
                </a:solidFill>
              </a:rPr>
              <a:t>Φορολογικά Έντυπα (</a:t>
            </a:r>
            <a:r>
              <a:rPr lang="el-GR" b="0" dirty="0" smtClean="0">
                <a:solidFill>
                  <a:srgbClr val="000000"/>
                </a:solidFill>
              </a:rPr>
              <a:t>Ε</a:t>
            </a:r>
            <a:r>
              <a:rPr lang="en-US" b="0" dirty="0" smtClean="0">
                <a:solidFill>
                  <a:srgbClr val="000000"/>
                </a:solidFill>
              </a:rPr>
              <a:t>1</a:t>
            </a:r>
            <a:r>
              <a:rPr lang="el-GR" b="0" dirty="0" smtClean="0">
                <a:solidFill>
                  <a:srgbClr val="000000"/>
                </a:solidFill>
              </a:rPr>
              <a:t>, Ε</a:t>
            </a:r>
            <a:r>
              <a:rPr lang="en-US" b="0" dirty="0" smtClean="0">
                <a:solidFill>
                  <a:srgbClr val="000000"/>
                </a:solidFill>
              </a:rPr>
              <a:t>3</a:t>
            </a:r>
            <a:r>
              <a:rPr lang="el-GR" b="0" dirty="0" smtClean="0">
                <a:solidFill>
                  <a:srgbClr val="000000"/>
                </a:solidFill>
              </a:rPr>
              <a:t>)</a:t>
            </a:r>
            <a:endParaRPr lang="el-GR" b="0" dirty="0">
              <a:solidFill>
                <a:srgbClr val="000000"/>
              </a:solidFill>
            </a:endParaRPr>
          </a:p>
          <a:p>
            <a:pPr marL="1085850" lvl="3" indent="-171450" algn="l">
              <a:buFont typeface="Arial" pitchFamily="34" charset="0"/>
              <a:buChar char="•"/>
              <a:defRPr/>
            </a:pPr>
            <a:r>
              <a:rPr lang="el-GR" b="0" dirty="0">
                <a:solidFill>
                  <a:srgbClr val="000000"/>
                </a:solidFill>
              </a:rPr>
              <a:t>Βεβαιώσεις έναρξης και μεταβολής</a:t>
            </a:r>
          </a:p>
          <a:p>
            <a:pPr marL="1085850" lvl="3" indent="-171450" algn="l">
              <a:buFont typeface="Arial" pitchFamily="34" charset="0"/>
              <a:buChar char="•"/>
              <a:defRPr/>
            </a:pPr>
            <a:r>
              <a:rPr lang="el-GR" b="0" dirty="0" smtClean="0">
                <a:solidFill>
                  <a:srgbClr val="000000"/>
                </a:solidFill>
              </a:rPr>
              <a:t>Δικαιολογητικά </a:t>
            </a:r>
            <a:r>
              <a:rPr lang="el-GR" b="0" dirty="0">
                <a:solidFill>
                  <a:srgbClr val="000000"/>
                </a:solidFill>
              </a:rPr>
              <a:t>Νομιμοποίησης (Καταστατικά, ΦΕΚ Σύστασης κτλ)</a:t>
            </a:r>
          </a:p>
          <a:p>
            <a:pPr marL="1085850" lvl="3" indent="-171450" algn="l">
              <a:buFont typeface="Arial" pitchFamily="34" charset="0"/>
              <a:buChar char="•"/>
              <a:defRPr/>
            </a:pPr>
            <a:r>
              <a:rPr lang="el-GR" b="0" dirty="0" smtClean="0">
                <a:solidFill>
                  <a:srgbClr val="000000"/>
                </a:solidFill>
              </a:rPr>
              <a:t>Τίτλοι σπουδών, Διπλώματα Ευρεσιτεχνίας κτλ.</a:t>
            </a:r>
            <a:endParaRPr lang="el-GR" b="0" dirty="0">
              <a:solidFill>
                <a:srgbClr val="000000"/>
              </a:solidFill>
            </a:endParaRPr>
          </a:p>
          <a:p>
            <a:pPr marL="1085850" lvl="3" indent="-171450" algn="l">
              <a:buFont typeface="Arial" pitchFamily="34" charset="0"/>
              <a:buChar char="•"/>
              <a:defRPr/>
            </a:pPr>
            <a:r>
              <a:rPr lang="el-GR" b="0" dirty="0">
                <a:solidFill>
                  <a:srgbClr val="000000"/>
                </a:solidFill>
              </a:rPr>
              <a:t>Μετοχική Σύνθεση</a:t>
            </a:r>
          </a:p>
          <a:p>
            <a:pPr marL="1085850" lvl="3" indent="-171450" algn="l">
              <a:buFont typeface="Arial" pitchFamily="34" charset="0"/>
              <a:buChar char="•"/>
              <a:defRPr/>
            </a:pPr>
            <a:r>
              <a:rPr lang="el-GR" b="0" dirty="0">
                <a:solidFill>
                  <a:srgbClr val="000000"/>
                </a:solidFill>
              </a:rPr>
              <a:t>Στοιχεία τεκμηρίωσης βαθμολογούμενων κριτηρίων εκπαίδευσης, καινοτομίας κτλ</a:t>
            </a:r>
          </a:p>
          <a:p>
            <a:pPr marL="1085850" lvl="3" indent="-171450" algn="l">
              <a:buFont typeface="Arial" pitchFamily="34" charset="0"/>
              <a:buChar char="•"/>
              <a:defRPr/>
            </a:pPr>
            <a:r>
              <a:rPr lang="el-GR" b="0" dirty="0">
                <a:solidFill>
                  <a:srgbClr val="000000"/>
                </a:solidFill>
              </a:rPr>
              <a:t>Άδεια λειτουργίας</a:t>
            </a:r>
          </a:p>
          <a:p>
            <a:pPr marL="628650" lvl="2" indent="-171450" algn="l">
              <a:buFont typeface="Wingdings" pitchFamily="2" charset="2"/>
              <a:buChar char="ü"/>
              <a:defRPr/>
            </a:pPr>
            <a:r>
              <a:rPr lang="el-GR" b="0" dirty="0">
                <a:solidFill>
                  <a:srgbClr val="000000"/>
                </a:solidFill>
              </a:rPr>
              <a:t>Προθεσμία υποβολής</a:t>
            </a:r>
          </a:p>
        </p:txBody>
      </p:sp>
      <p:sp>
        <p:nvSpPr>
          <p:cNvPr id="5" name="Rectangle 4"/>
          <p:cNvSpPr/>
          <p:nvPr/>
        </p:nvSpPr>
        <p:spPr>
          <a:xfrm>
            <a:off x="488950" y="1618723"/>
            <a:ext cx="8856663" cy="504825"/>
          </a:xfrm>
          <a:prstGeom prst="rect">
            <a:avLst/>
          </a:prstGeom>
        </p:spPr>
        <p:style>
          <a:lnRef idx="1">
            <a:schemeClr val="dk1"/>
          </a:lnRef>
          <a:fillRef idx="2">
            <a:schemeClr val="dk1"/>
          </a:fillRef>
          <a:effectRef idx="1">
            <a:schemeClr val="dk1"/>
          </a:effectRef>
          <a:fontRef idx="minor">
            <a:schemeClr val="dk1"/>
          </a:fontRef>
        </p:style>
        <p:txBody>
          <a:bodyPr anchor="ctr"/>
          <a:lstStyle/>
          <a:p>
            <a:pPr algn="l">
              <a:defRPr/>
            </a:pPr>
            <a:r>
              <a:rPr lang="el-GR" b="0" dirty="0"/>
              <a:t>Σε περίπτωση που η επιχείρηση κρίνει ότι είναι σκόπιμο να υποβάλει αίτηση για ένταξη, καλείται να προετοιμάσει τον φάκελο υποψηφιότητάς της</a:t>
            </a:r>
          </a:p>
        </p:txBody>
      </p:sp>
      <p:sp>
        <p:nvSpPr>
          <p:cNvPr id="12" name="Title 1"/>
          <p:cNvSpPr txBox="1">
            <a:spLocks/>
          </p:cNvSpPr>
          <p:nvPr/>
        </p:nvSpPr>
        <p:spPr bwMode="auto">
          <a:xfrm>
            <a:off x="481013" y="260648"/>
            <a:ext cx="6499225"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1600" b="1">
                <a:solidFill>
                  <a:schemeClr val="tx1"/>
                </a:solidFill>
                <a:latin typeface="+mj-lt"/>
                <a:ea typeface="+mj-ea"/>
                <a:cs typeface="+mj-cs"/>
              </a:defRPr>
            </a:lvl1pPr>
            <a:lvl2pPr algn="l" rtl="0" eaLnBrk="0" fontAlgn="base" hangingPunct="0">
              <a:spcBef>
                <a:spcPct val="0"/>
              </a:spcBef>
              <a:spcAft>
                <a:spcPct val="0"/>
              </a:spcAft>
              <a:defRPr sz="1600" b="1">
                <a:solidFill>
                  <a:schemeClr val="tx1"/>
                </a:solidFill>
                <a:latin typeface="Arial" charset="0"/>
                <a:ea typeface="ＭＳ Ｐゴシック" charset="-128"/>
              </a:defRPr>
            </a:lvl2pPr>
            <a:lvl3pPr algn="l" rtl="0" eaLnBrk="0" fontAlgn="base" hangingPunct="0">
              <a:spcBef>
                <a:spcPct val="0"/>
              </a:spcBef>
              <a:spcAft>
                <a:spcPct val="0"/>
              </a:spcAft>
              <a:defRPr sz="1600" b="1">
                <a:solidFill>
                  <a:schemeClr val="tx1"/>
                </a:solidFill>
                <a:latin typeface="Arial" charset="0"/>
                <a:ea typeface="ＭＳ Ｐゴシック" charset="-128"/>
              </a:defRPr>
            </a:lvl3pPr>
            <a:lvl4pPr algn="l" rtl="0" eaLnBrk="0" fontAlgn="base" hangingPunct="0">
              <a:spcBef>
                <a:spcPct val="0"/>
              </a:spcBef>
              <a:spcAft>
                <a:spcPct val="0"/>
              </a:spcAft>
              <a:defRPr sz="1600" b="1">
                <a:solidFill>
                  <a:schemeClr val="tx1"/>
                </a:solidFill>
                <a:latin typeface="Arial" charset="0"/>
                <a:ea typeface="ＭＳ Ｐゴシック" charset="-128"/>
              </a:defRPr>
            </a:lvl4pPr>
            <a:lvl5pPr algn="l" rtl="0" eaLnBrk="0" fontAlgn="base" hangingPunct="0">
              <a:spcBef>
                <a:spcPct val="0"/>
              </a:spcBef>
              <a:spcAft>
                <a:spcPct val="0"/>
              </a:spcAft>
              <a:defRPr sz="1600" b="1">
                <a:solidFill>
                  <a:schemeClr val="tx1"/>
                </a:solidFill>
                <a:latin typeface="Arial" charset="0"/>
                <a:ea typeface="ＭＳ Ｐゴシック" charset="-128"/>
              </a:defRPr>
            </a:lvl5pPr>
            <a:lvl6pPr marL="457200" algn="l" rtl="0" eaLnBrk="0" fontAlgn="base" hangingPunct="0">
              <a:spcBef>
                <a:spcPct val="0"/>
              </a:spcBef>
              <a:spcAft>
                <a:spcPct val="0"/>
              </a:spcAft>
              <a:defRPr sz="1600" b="1">
                <a:solidFill>
                  <a:schemeClr val="tx1"/>
                </a:solidFill>
                <a:latin typeface="Arial" charset="0"/>
                <a:ea typeface="ＭＳ Ｐゴシック" charset="-128"/>
              </a:defRPr>
            </a:lvl6pPr>
            <a:lvl7pPr marL="914400" algn="l" rtl="0" eaLnBrk="0" fontAlgn="base" hangingPunct="0">
              <a:spcBef>
                <a:spcPct val="0"/>
              </a:spcBef>
              <a:spcAft>
                <a:spcPct val="0"/>
              </a:spcAft>
              <a:defRPr sz="1600" b="1">
                <a:solidFill>
                  <a:schemeClr val="tx1"/>
                </a:solidFill>
                <a:latin typeface="Arial" charset="0"/>
                <a:ea typeface="ＭＳ Ｐゴシック" charset="-128"/>
              </a:defRPr>
            </a:lvl7pPr>
            <a:lvl8pPr marL="1371600" algn="l" rtl="0" eaLnBrk="0" fontAlgn="base" hangingPunct="0">
              <a:spcBef>
                <a:spcPct val="0"/>
              </a:spcBef>
              <a:spcAft>
                <a:spcPct val="0"/>
              </a:spcAft>
              <a:defRPr sz="1600" b="1">
                <a:solidFill>
                  <a:schemeClr val="tx1"/>
                </a:solidFill>
                <a:latin typeface="Arial" charset="0"/>
                <a:ea typeface="ＭＳ Ｐゴシック" charset="-128"/>
              </a:defRPr>
            </a:lvl8pPr>
            <a:lvl9pPr marL="1828800" algn="l" rtl="0" eaLnBrk="0" fontAlgn="base" hangingPunct="0">
              <a:spcBef>
                <a:spcPct val="0"/>
              </a:spcBef>
              <a:spcAft>
                <a:spcPct val="0"/>
              </a:spcAft>
              <a:defRPr sz="1600" b="1">
                <a:solidFill>
                  <a:schemeClr val="tx1"/>
                </a:solidFill>
                <a:latin typeface="Arial" charset="0"/>
                <a:ea typeface="ＭＳ Ｐゴシック" charset="-128"/>
              </a:defRPr>
            </a:lvl9pPr>
          </a:lstStyle>
          <a:p>
            <a:r>
              <a:rPr lang="el-GR" kern="0" dirty="0" smtClean="0">
                <a:solidFill>
                  <a:srgbClr val="000000"/>
                </a:solidFill>
              </a:rPr>
              <a:t>Μελέτη περίπτωσης</a:t>
            </a:r>
            <a:r>
              <a:rPr lang="en-US" kern="0" dirty="0" smtClean="0">
                <a:solidFill>
                  <a:srgbClr val="000000"/>
                </a:solidFill>
              </a:rPr>
              <a:t/>
            </a:r>
            <a:br>
              <a:rPr lang="en-US" kern="0" dirty="0" smtClean="0">
                <a:solidFill>
                  <a:srgbClr val="000000"/>
                </a:solidFill>
              </a:rPr>
            </a:br>
            <a:r>
              <a:rPr lang="en-US" b="0" kern="0" dirty="0" err="1" smtClean="0">
                <a:solidFill>
                  <a:srgbClr val="000000"/>
                </a:solidFill>
              </a:rPr>
              <a:t>i</a:t>
            </a:r>
            <a:r>
              <a:rPr lang="en-US" b="0" kern="0" dirty="0" smtClean="0">
                <a:solidFill>
                  <a:srgbClr val="000000"/>
                </a:solidFill>
              </a:rPr>
              <a:t>. </a:t>
            </a:r>
            <a:r>
              <a:rPr lang="el-GR" b="0" kern="0" dirty="0" smtClean="0">
                <a:solidFill>
                  <a:srgbClr val="000000"/>
                </a:solidFill>
              </a:rPr>
              <a:t>Ένταξη επιχείρησης στο πρόγραμμα Νεοφυής Επιχειρηματικότητα</a:t>
            </a:r>
            <a:endParaRPr lang="el-GR" kern="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l-GR" smtClean="0"/>
              <a:t>Η ανάγκη χρηματοδότησης στις σύγχρονες επιχειρήσεις</a:t>
            </a:r>
          </a:p>
        </p:txBody>
      </p:sp>
      <p:sp>
        <p:nvSpPr>
          <p:cNvPr id="4" name="TextBox 3"/>
          <p:cNvSpPr txBox="1">
            <a:spLocks/>
          </p:cNvSpPr>
          <p:nvPr/>
        </p:nvSpPr>
        <p:spPr>
          <a:xfrm>
            <a:off x="416496" y="2743611"/>
            <a:ext cx="1332000" cy="612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l-GR" sz="1100" dirty="0"/>
              <a:t>Επένδυση</a:t>
            </a:r>
          </a:p>
        </p:txBody>
      </p:sp>
      <p:sp>
        <p:nvSpPr>
          <p:cNvPr id="5" name="TextBox 4"/>
          <p:cNvSpPr txBox="1">
            <a:spLocks/>
          </p:cNvSpPr>
          <p:nvPr/>
        </p:nvSpPr>
        <p:spPr>
          <a:xfrm>
            <a:off x="2374826" y="2743611"/>
            <a:ext cx="1332000" cy="612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l-GR" sz="1100" dirty="0"/>
              <a:t>Εξασφάλιση πόρων</a:t>
            </a:r>
          </a:p>
        </p:txBody>
      </p:sp>
      <p:sp>
        <p:nvSpPr>
          <p:cNvPr id="6" name="TextBox 5"/>
          <p:cNvSpPr txBox="1">
            <a:spLocks/>
          </p:cNvSpPr>
          <p:nvPr/>
        </p:nvSpPr>
        <p:spPr>
          <a:xfrm>
            <a:off x="4333157" y="2743611"/>
            <a:ext cx="1332000" cy="612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l-GR" sz="1100" dirty="0"/>
              <a:t>Παραγωγική διαδικασία</a:t>
            </a:r>
          </a:p>
        </p:txBody>
      </p:sp>
      <p:sp>
        <p:nvSpPr>
          <p:cNvPr id="7" name="TextBox 6"/>
          <p:cNvSpPr txBox="1">
            <a:spLocks/>
          </p:cNvSpPr>
          <p:nvPr/>
        </p:nvSpPr>
        <p:spPr>
          <a:xfrm>
            <a:off x="6291486" y="2743611"/>
            <a:ext cx="1332000" cy="612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l-GR" sz="1100" dirty="0"/>
              <a:t>Πώληση</a:t>
            </a:r>
          </a:p>
        </p:txBody>
      </p:sp>
      <p:sp>
        <p:nvSpPr>
          <p:cNvPr id="8" name="TextBox 7"/>
          <p:cNvSpPr txBox="1">
            <a:spLocks/>
          </p:cNvSpPr>
          <p:nvPr/>
        </p:nvSpPr>
        <p:spPr>
          <a:xfrm>
            <a:off x="8249816" y="2743611"/>
            <a:ext cx="1332000" cy="612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l-GR" sz="1100" dirty="0"/>
              <a:t>Είσπραξη</a:t>
            </a:r>
          </a:p>
        </p:txBody>
      </p:sp>
      <p:sp>
        <p:nvSpPr>
          <p:cNvPr id="6162" name="Right Arrow 10"/>
          <p:cNvSpPr>
            <a:spLocks noChangeArrowheads="1"/>
          </p:cNvSpPr>
          <p:nvPr/>
        </p:nvSpPr>
        <p:spPr bwMode="auto">
          <a:xfrm>
            <a:off x="1846263" y="2927350"/>
            <a:ext cx="446087" cy="306388"/>
          </a:xfrm>
          <a:prstGeom prst="rightArrow">
            <a:avLst>
              <a:gd name="adj1" fmla="val 50000"/>
              <a:gd name="adj2" fmla="val 49927"/>
            </a:avLst>
          </a:prstGeom>
          <a:solidFill>
            <a:srgbClr val="FFCC99"/>
          </a:solidFill>
          <a:ln w="12700" algn="ctr">
            <a:solidFill>
              <a:srgbClr val="C00000"/>
            </a:solidFill>
            <a:round/>
            <a:headEnd/>
            <a:tailEnd/>
          </a:ln>
        </p:spPr>
        <p:txBody>
          <a:bodyPr lIns="0" tIns="0" rIns="0" bIns="0" anchor="ctr"/>
          <a:lstStyle/>
          <a:p>
            <a:pPr defTabSz="762000"/>
            <a:endParaRPr lang="el-GR"/>
          </a:p>
        </p:txBody>
      </p:sp>
      <p:sp>
        <p:nvSpPr>
          <p:cNvPr id="6163" name="Right Arrow 11"/>
          <p:cNvSpPr>
            <a:spLocks noChangeArrowheads="1"/>
          </p:cNvSpPr>
          <p:nvPr/>
        </p:nvSpPr>
        <p:spPr bwMode="auto">
          <a:xfrm>
            <a:off x="3800475" y="2924175"/>
            <a:ext cx="446088" cy="304800"/>
          </a:xfrm>
          <a:prstGeom prst="rightArrow">
            <a:avLst>
              <a:gd name="adj1" fmla="val 50000"/>
              <a:gd name="adj2" fmla="val 50187"/>
            </a:avLst>
          </a:prstGeom>
          <a:solidFill>
            <a:srgbClr val="FFCC99"/>
          </a:solidFill>
          <a:ln w="12700" algn="ctr">
            <a:solidFill>
              <a:srgbClr val="C00000"/>
            </a:solidFill>
            <a:round/>
            <a:headEnd/>
            <a:tailEnd/>
          </a:ln>
        </p:spPr>
        <p:txBody>
          <a:bodyPr lIns="0" tIns="0" rIns="0" bIns="0" anchor="ctr"/>
          <a:lstStyle/>
          <a:p>
            <a:pPr defTabSz="762000"/>
            <a:endParaRPr lang="el-GR"/>
          </a:p>
        </p:txBody>
      </p:sp>
      <p:sp>
        <p:nvSpPr>
          <p:cNvPr id="6164" name="Right Arrow 12"/>
          <p:cNvSpPr>
            <a:spLocks noChangeArrowheads="1"/>
          </p:cNvSpPr>
          <p:nvPr/>
        </p:nvSpPr>
        <p:spPr bwMode="auto">
          <a:xfrm>
            <a:off x="5756275" y="2919413"/>
            <a:ext cx="446088" cy="306387"/>
          </a:xfrm>
          <a:prstGeom prst="rightArrow">
            <a:avLst>
              <a:gd name="adj1" fmla="val 50000"/>
              <a:gd name="adj2" fmla="val 49927"/>
            </a:avLst>
          </a:prstGeom>
          <a:solidFill>
            <a:srgbClr val="FFCC99"/>
          </a:solidFill>
          <a:ln w="12700" algn="ctr">
            <a:solidFill>
              <a:srgbClr val="C00000"/>
            </a:solidFill>
            <a:round/>
            <a:headEnd/>
            <a:tailEnd/>
          </a:ln>
        </p:spPr>
        <p:txBody>
          <a:bodyPr lIns="0" tIns="0" rIns="0" bIns="0" anchor="ctr"/>
          <a:lstStyle/>
          <a:p>
            <a:pPr defTabSz="762000"/>
            <a:endParaRPr lang="el-GR"/>
          </a:p>
        </p:txBody>
      </p:sp>
      <p:sp>
        <p:nvSpPr>
          <p:cNvPr id="6165" name="Right Arrow 13"/>
          <p:cNvSpPr>
            <a:spLocks noChangeArrowheads="1"/>
          </p:cNvSpPr>
          <p:nvPr/>
        </p:nvSpPr>
        <p:spPr bwMode="auto">
          <a:xfrm>
            <a:off x="7712075" y="2914650"/>
            <a:ext cx="446088" cy="306388"/>
          </a:xfrm>
          <a:prstGeom prst="rightArrow">
            <a:avLst>
              <a:gd name="adj1" fmla="val 50000"/>
              <a:gd name="adj2" fmla="val 49927"/>
            </a:avLst>
          </a:prstGeom>
          <a:solidFill>
            <a:srgbClr val="FFCC99"/>
          </a:solidFill>
          <a:ln w="12700" algn="ctr">
            <a:solidFill>
              <a:srgbClr val="C00000"/>
            </a:solidFill>
            <a:round/>
            <a:headEnd/>
            <a:tailEnd/>
          </a:ln>
        </p:spPr>
        <p:txBody>
          <a:bodyPr lIns="0" tIns="0" rIns="0" bIns="0" anchor="ctr"/>
          <a:lstStyle/>
          <a:p>
            <a:pPr defTabSz="762000"/>
            <a:endParaRPr lang="el-GR"/>
          </a:p>
        </p:txBody>
      </p:sp>
      <p:pic>
        <p:nvPicPr>
          <p:cNvPr id="6166" name="Picture 3" descr="C:\Users\kbaros\AppData\Local\Microsoft\Windows\Temporary Internet Files\Content.IE5\KPI1IMU9\MC90044039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3478213"/>
            <a:ext cx="56197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triped Right Arrow 14"/>
          <p:cNvSpPr/>
          <p:nvPr/>
        </p:nvSpPr>
        <p:spPr bwMode="auto">
          <a:xfrm rot="8290203">
            <a:off x="469900" y="3789363"/>
            <a:ext cx="285750" cy="173037"/>
          </a:xfrm>
          <a:prstGeom prst="stripedRightArrow">
            <a:avLst/>
          </a:prstGeom>
          <a:solidFill>
            <a:schemeClr val="bg2"/>
          </a:solidFill>
          <a:ln w="12700" cap="flat" cmpd="sng" algn="ctr">
            <a:solidFill>
              <a:schemeClr val="tx1"/>
            </a:solidFill>
            <a:prstDash val="solid"/>
            <a:round/>
            <a:headEnd type="none" w="med" len="med"/>
            <a:tailEnd type="none" w="med" len="med"/>
          </a:ln>
          <a:effectLst/>
        </p:spPr>
        <p:txBody>
          <a:bodyPr lIns="0" tIns="0" rIns="0" bIns="0" anchor="ctr"/>
          <a:lstStyle/>
          <a:p>
            <a:pPr defTabSz="762000">
              <a:defRPr/>
            </a:pPr>
            <a:endParaRPr lang="el-GR">
              <a:ea typeface="ＭＳ Ｐゴシック" charset="-128"/>
            </a:endParaRPr>
          </a:p>
        </p:txBody>
      </p:sp>
      <p:pic>
        <p:nvPicPr>
          <p:cNvPr id="6168" name="Picture 4" descr="C:\Program Files (x86)\Microsoft Office\MEDIA\CAGCAT10\j0285750.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8" y="1957388"/>
            <a:ext cx="8667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5" descr="C:\Program Files (x86)\Microsoft Office\MEDIA\CAGCAT10\j0252349.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8" y="1628775"/>
            <a:ext cx="51276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6" descr="C:\Users\kbaros\AppData\Local\Microsoft\Windows\Temporary Internet Files\Content.IE5\YG7U306X\MC900297985[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688" y="1628775"/>
            <a:ext cx="100012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Picture 7" descr="C:\Users\kbaros\AppData\Local\Microsoft\Windows\Temporary Internet Files\Content.IE5\KPI1IMU9\MC90043393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3788" y="2035175"/>
            <a:ext cx="6445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2" name="Documents"/>
          <p:cNvSpPr>
            <a:spLocks noEditPoints="1" noChangeArrowheads="1"/>
          </p:cNvSpPr>
          <p:nvPr/>
        </p:nvSpPr>
        <p:spPr bwMode="auto">
          <a:xfrm>
            <a:off x="2936875" y="1700213"/>
            <a:ext cx="230188" cy="334962"/>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0 h 21600"/>
              <a:gd name="T20" fmla="*/ 0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pic>
        <p:nvPicPr>
          <p:cNvPr id="6173" name="Picture 9" descr="C:\Users\kbaros\AppData\Local\Microsoft\Windows\Temporary Internet Files\Content.IE5\FDG1LF5B\MC900383674[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9588" y="1941513"/>
            <a:ext cx="4826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10" descr="C:\Users\kbaros\AppData\Local\Microsoft\Windows\Temporary Internet Files\Content.IE5\FDG1LF5B\MC900432564[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3775" y="1557338"/>
            <a:ext cx="941388"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5" name="Lightning Bolt 16"/>
          <p:cNvSpPr>
            <a:spLocks noChangeArrowheads="1"/>
          </p:cNvSpPr>
          <p:nvPr/>
        </p:nvSpPr>
        <p:spPr bwMode="auto">
          <a:xfrm>
            <a:off x="4991100" y="2276475"/>
            <a:ext cx="249238" cy="352425"/>
          </a:xfrm>
          <a:prstGeom prst="lightningBolt">
            <a:avLst/>
          </a:prstGeom>
          <a:solidFill>
            <a:srgbClr val="FFFF00"/>
          </a:solidFill>
          <a:ln w="12700" algn="ctr">
            <a:solidFill>
              <a:schemeClr val="bg2"/>
            </a:solidFill>
            <a:round/>
            <a:headEnd/>
            <a:tailEnd/>
          </a:ln>
        </p:spPr>
        <p:txBody>
          <a:bodyPr lIns="0" tIns="0" rIns="0" bIns="0" anchor="ctr"/>
          <a:lstStyle/>
          <a:p>
            <a:pPr defTabSz="762000"/>
            <a:endParaRPr lang="el-GR"/>
          </a:p>
        </p:txBody>
      </p:sp>
      <p:sp>
        <p:nvSpPr>
          <p:cNvPr id="6176" name="TextBox 23"/>
          <p:cNvSpPr txBox="1">
            <a:spLocks noChangeArrowheads="1"/>
          </p:cNvSpPr>
          <p:nvPr/>
        </p:nvSpPr>
        <p:spPr bwMode="auto">
          <a:xfrm>
            <a:off x="5178425" y="2132013"/>
            <a:ext cx="666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sz="1200">
                <a:solidFill>
                  <a:schemeClr val="tx1"/>
                </a:solidFill>
              </a:rPr>
              <a:t>H</a:t>
            </a:r>
            <a:r>
              <a:rPr lang="en-US" sz="1200" baseline="-25000">
                <a:solidFill>
                  <a:schemeClr val="tx1"/>
                </a:solidFill>
              </a:rPr>
              <a:t>2</a:t>
            </a:r>
            <a:r>
              <a:rPr lang="en-US" sz="1200">
                <a:solidFill>
                  <a:schemeClr val="tx1"/>
                </a:solidFill>
              </a:rPr>
              <a:t>O</a:t>
            </a:r>
            <a:endParaRPr lang="el-GR" sz="1200">
              <a:solidFill>
                <a:schemeClr val="tx1"/>
              </a:solidFill>
            </a:endParaRPr>
          </a:p>
        </p:txBody>
      </p:sp>
      <p:pic>
        <p:nvPicPr>
          <p:cNvPr id="6177" name="Picture 12" descr="C:\Users\kbaros\AppData\Local\Microsoft\Windows\Temporary Internet Files\Content.IE5\YG7U306X\MC900440379[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08763" y="1890713"/>
            <a:ext cx="747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13" descr="C:\Users\kbaros\AppData\Local\Microsoft\Windows\Temporary Internet Files\Content.IE5\KPI1IMU9\MC900030347[1].wm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81338" y="2122488"/>
            <a:ext cx="584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16" descr="C:\Users\kbaros\AppData\Local\Microsoft\Windows\Temporary Internet Files\Content.IE5\4FUA3H11\MC900312090[1].wm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40750" y="1890713"/>
            <a:ext cx="815975"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3433763" y="981075"/>
            <a:ext cx="5983287"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l">
              <a:defRPr/>
            </a:pPr>
            <a:r>
              <a:rPr lang="el-GR" sz="1200" dirty="0">
                <a:solidFill>
                  <a:schemeClr val="tx1"/>
                </a:solidFill>
              </a:rPr>
              <a:t>Ανάγκη για χρηματοδότηση σε όλα τα στάδια της επιχειρηματικής λειτουργίας. Η έλλειψη ρευστότητας στην οικονομία λόγω της χρηματοπιστωτικής κρίσης δυσχεραίνει την προσπάθεια εύρεσης απαραίτητων κεφαλαίων.</a:t>
            </a:r>
          </a:p>
        </p:txBody>
      </p:sp>
      <p:grpSp>
        <p:nvGrpSpPr>
          <p:cNvPr id="6181" name="Group 566295"/>
          <p:cNvGrpSpPr>
            <a:grpSpLocks/>
          </p:cNvGrpSpPr>
          <p:nvPr/>
        </p:nvGrpSpPr>
        <p:grpSpPr bwMode="auto">
          <a:xfrm>
            <a:off x="8745538" y="4041775"/>
            <a:ext cx="350837" cy="107950"/>
            <a:chOff x="8742018" y="4761160"/>
            <a:chExt cx="351228" cy="108000"/>
          </a:xfrm>
        </p:grpSpPr>
        <p:cxnSp>
          <p:nvCxnSpPr>
            <p:cNvPr id="59" name="Straight Connector 58"/>
            <p:cNvCxnSpPr/>
            <p:nvPr/>
          </p:nvCxnSpPr>
          <p:spPr bwMode="auto">
            <a:xfrm>
              <a:off x="8742018" y="4816749"/>
              <a:ext cx="348049" cy="0"/>
            </a:xfrm>
            <a:prstGeom prst="line">
              <a:avLst/>
            </a:prstGeom>
            <a:solidFill>
              <a:schemeClr val="tx2"/>
            </a:solidFill>
            <a:ln w="127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62" name="Straight Connector 61"/>
            <p:cNvCxnSpPr/>
            <p:nvPr/>
          </p:nvCxnSpPr>
          <p:spPr bwMode="auto">
            <a:xfrm flipV="1">
              <a:off x="9093246" y="4761160"/>
              <a:ext cx="0" cy="108000"/>
            </a:xfrm>
            <a:prstGeom prst="line">
              <a:avLst/>
            </a:prstGeom>
            <a:solidFill>
              <a:schemeClr val="tx2"/>
            </a:solidFill>
            <a:ln w="127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grpSp>
      <p:grpSp>
        <p:nvGrpSpPr>
          <p:cNvPr id="6182" name="Group 566296"/>
          <p:cNvGrpSpPr>
            <a:grpSpLocks/>
          </p:cNvGrpSpPr>
          <p:nvPr/>
        </p:nvGrpSpPr>
        <p:grpSpPr bwMode="auto">
          <a:xfrm>
            <a:off x="8742363" y="4184650"/>
            <a:ext cx="354012" cy="107950"/>
            <a:chOff x="8742019" y="4905176"/>
            <a:chExt cx="354471" cy="108000"/>
          </a:xfrm>
        </p:grpSpPr>
        <p:cxnSp>
          <p:nvCxnSpPr>
            <p:cNvPr id="58" name="Straight Connector 57"/>
            <p:cNvCxnSpPr/>
            <p:nvPr/>
          </p:nvCxnSpPr>
          <p:spPr bwMode="auto">
            <a:xfrm>
              <a:off x="8742019" y="4959176"/>
              <a:ext cx="348113" cy="0"/>
            </a:xfrm>
            <a:prstGeom prst="line">
              <a:avLst/>
            </a:prstGeom>
            <a:solidFill>
              <a:schemeClr val="tx2"/>
            </a:solidFill>
            <a:ln w="127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68" name="Straight Connector 67"/>
            <p:cNvCxnSpPr/>
            <p:nvPr/>
          </p:nvCxnSpPr>
          <p:spPr bwMode="auto">
            <a:xfrm flipV="1">
              <a:off x="9096490" y="4905176"/>
              <a:ext cx="0" cy="108000"/>
            </a:xfrm>
            <a:prstGeom prst="line">
              <a:avLst/>
            </a:prstGeom>
            <a:solidFill>
              <a:schemeClr val="tx2"/>
            </a:solidFill>
            <a:ln w="127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grpSp>
      <p:grpSp>
        <p:nvGrpSpPr>
          <p:cNvPr id="6183" name="Group 566297"/>
          <p:cNvGrpSpPr>
            <a:grpSpLocks/>
          </p:cNvGrpSpPr>
          <p:nvPr/>
        </p:nvGrpSpPr>
        <p:grpSpPr bwMode="auto">
          <a:xfrm>
            <a:off x="8745538" y="4329113"/>
            <a:ext cx="350837" cy="107950"/>
            <a:chOff x="8742020" y="5049192"/>
            <a:chExt cx="351226" cy="108000"/>
          </a:xfrm>
        </p:grpSpPr>
        <p:cxnSp>
          <p:nvCxnSpPr>
            <p:cNvPr id="57" name="Straight Connector 56"/>
            <p:cNvCxnSpPr/>
            <p:nvPr/>
          </p:nvCxnSpPr>
          <p:spPr bwMode="auto">
            <a:xfrm>
              <a:off x="8742020" y="5104780"/>
              <a:ext cx="348047" cy="0"/>
            </a:xfrm>
            <a:prstGeom prst="line">
              <a:avLst/>
            </a:prstGeom>
            <a:solidFill>
              <a:schemeClr val="tx2"/>
            </a:solidFill>
            <a:ln w="127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69" name="Straight Connector 68"/>
            <p:cNvCxnSpPr/>
            <p:nvPr/>
          </p:nvCxnSpPr>
          <p:spPr bwMode="auto">
            <a:xfrm flipV="1">
              <a:off x="9093246" y="5049192"/>
              <a:ext cx="0" cy="108000"/>
            </a:xfrm>
            <a:prstGeom prst="line">
              <a:avLst/>
            </a:prstGeom>
            <a:solidFill>
              <a:schemeClr val="tx2"/>
            </a:solidFill>
            <a:ln w="127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grpSp>
      <p:grpSp>
        <p:nvGrpSpPr>
          <p:cNvPr id="6184" name="Group 566298"/>
          <p:cNvGrpSpPr>
            <a:grpSpLocks/>
          </p:cNvGrpSpPr>
          <p:nvPr/>
        </p:nvGrpSpPr>
        <p:grpSpPr bwMode="auto">
          <a:xfrm>
            <a:off x="8742363" y="4473575"/>
            <a:ext cx="354012" cy="107950"/>
            <a:chOff x="8742021" y="5193208"/>
            <a:chExt cx="354469" cy="108000"/>
          </a:xfrm>
        </p:grpSpPr>
        <p:cxnSp>
          <p:nvCxnSpPr>
            <p:cNvPr id="56" name="Straight Connector 55"/>
            <p:cNvCxnSpPr/>
            <p:nvPr/>
          </p:nvCxnSpPr>
          <p:spPr bwMode="auto">
            <a:xfrm>
              <a:off x="8742021" y="5247208"/>
              <a:ext cx="348111" cy="0"/>
            </a:xfrm>
            <a:prstGeom prst="line">
              <a:avLst/>
            </a:prstGeom>
            <a:solidFill>
              <a:schemeClr val="tx2"/>
            </a:solidFill>
            <a:ln w="127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70" name="Straight Connector 69"/>
            <p:cNvCxnSpPr/>
            <p:nvPr/>
          </p:nvCxnSpPr>
          <p:spPr bwMode="auto">
            <a:xfrm flipV="1">
              <a:off x="9096490" y="5193208"/>
              <a:ext cx="0" cy="108000"/>
            </a:xfrm>
            <a:prstGeom prst="line">
              <a:avLst/>
            </a:prstGeom>
            <a:solidFill>
              <a:schemeClr val="tx2"/>
            </a:solidFill>
            <a:ln w="127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grpSp>
      <p:grpSp>
        <p:nvGrpSpPr>
          <p:cNvPr id="6185" name="Group 566302"/>
          <p:cNvGrpSpPr>
            <a:grpSpLocks/>
          </p:cNvGrpSpPr>
          <p:nvPr/>
        </p:nvGrpSpPr>
        <p:grpSpPr bwMode="auto">
          <a:xfrm>
            <a:off x="993775" y="4041775"/>
            <a:ext cx="5975350" cy="107950"/>
            <a:chOff x="993224" y="4761160"/>
            <a:chExt cx="5976000" cy="108000"/>
          </a:xfrm>
        </p:grpSpPr>
        <p:cxnSp>
          <p:nvCxnSpPr>
            <p:cNvPr id="27" name="Straight Connector 26"/>
            <p:cNvCxnSpPr/>
            <p:nvPr/>
          </p:nvCxnSpPr>
          <p:spPr bwMode="auto">
            <a:xfrm>
              <a:off x="993224" y="4815160"/>
              <a:ext cx="5976000" cy="0"/>
            </a:xfrm>
            <a:prstGeom prst="line">
              <a:avLst/>
            </a:prstGeom>
            <a:solidFill>
              <a:schemeClr val="tx2"/>
            </a:solidFill>
            <a:ln w="127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78" name="Straight Connector 77"/>
            <p:cNvCxnSpPr/>
            <p:nvPr/>
          </p:nvCxnSpPr>
          <p:spPr bwMode="auto">
            <a:xfrm flipV="1">
              <a:off x="996399" y="4761160"/>
              <a:ext cx="0" cy="108000"/>
            </a:xfrm>
            <a:prstGeom prst="line">
              <a:avLst/>
            </a:prstGeom>
            <a:solidFill>
              <a:schemeClr val="tx2"/>
            </a:solidFill>
            <a:ln w="127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grpSp>
      <p:grpSp>
        <p:nvGrpSpPr>
          <p:cNvPr id="6186" name="Group 31"/>
          <p:cNvGrpSpPr>
            <a:grpSpLocks/>
          </p:cNvGrpSpPr>
          <p:nvPr/>
        </p:nvGrpSpPr>
        <p:grpSpPr bwMode="auto">
          <a:xfrm>
            <a:off x="2951163" y="4184650"/>
            <a:ext cx="4017962" cy="107950"/>
            <a:chOff x="2950488" y="4904496"/>
            <a:chExt cx="4018736" cy="108000"/>
          </a:xfrm>
        </p:grpSpPr>
        <p:cxnSp>
          <p:nvCxnSpPr>
            <p:cNvPr id="50" name="Straight Connector 49"/>
            <p:cNvCxnSpPr/>
            <p:nvPr/>
          </p:nvCxnSpPr>
          <p:spPr bwMode="auto">
            <a:xfrm>
              <a:off x="2950488" y="4958496"/>
              <a:ext cx="4018736" cy="0"/>
            </a:xfrm>
            <a:prstGeom prst="line">
              <a:avLst/>
            </a:prstGeom>
            <a:solidFill>
              <a:schemeClr val="tx2"/>
            </a:solidFill>
            <a:ln w="127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79" name="Straight Connector 78"/>
            <p:cNvCxnSpPr/>
            <p:nvPr/>
          </p:nvCxnSpPr>
          <p:spPr bwMode="auto">
            <a:xfrm flipV="1">
              <a:off x="2950488" y="4904496"/>
              <a:ext cx="0" cy="108000"/>
            </a:xfrm>
            <a:prstGeom prst="line">
              <a:avLst/>
            </a:prstGeom>
            <a:solidFill>
              <a:schemeClr val="tx2"/>
            </a:solidFill>
            <a:ln w="127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grpSp>
      <p:grpSp>
        <p:nvGrpSpPr>
          <p:cNvPr id="6187" name="Group 32"/>
          <p:cNvGrpSpPr>
            <a:grpSpLocks/>
          </p:cNvGrpSpPr>
          <p:nvPr/>
        </p:nvGrpSpPr>
        <p:grpSpPr bwMode="auto">
          <a:xfrm>
            <a:off x="4892675" y="4322763"/>
            <a:ext cx="2076450" cy="107950"/>
            <a:chOff x="4892730" y="5043504"/>
            <a:chExt cx="2076494" cy="108000"/>
          </a:xfrm>
        </p:grpSpPr>
        <p:cxnSp>
          <p:nvCxnSpPr>
            <p:cNvPr id="51" name="Straight Connector 50"/>
            <p:cNvCxnSpPr/>
            <p:nvPr/>
          </p:nvCxnSpPr>
          <p:spPr bwMode="auto">
            <a:xfrm>
              <a:off x="4892730" y="5099092"/>
              <a:ext cx="2076494" cy="0"/>
            </a:xfrm>
            <a:prstGeom prst="line">
              <a:avLst/>
            </a:prstGeom>
            <a:solidFill>
              <a:schemeClr val="tx2"/>
            </a:solidFill>
            <a:ln w="127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80" name="Straight Connector 79"/>
            <p:cNvCxnSpPr/>
            <p:nvPr/>
          </p:nvCxnSpPr>
          <p:spPr bwMode="auto">
            <a:xfrm flipV="1">
              <a:off x="4892730" y="5043504"/>
              <a:ext cx="0" cy="108000"/>
            </a:xfrm>
            <a:prstGeom prst="line">
              <a:avLst/>
            </a:prstGeom>
            <a:solidFill>
              <a:schemeClr val="tx2"/>
            </a:solidFill>
            <a:ln w="127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grpSp>
      <p:grpSp>
        <p:nvGrpSpPr>
          <p:cNvPr id="6188" name="Group 33"/>
          <p:cNvGrpSpPr>
            <a:grpSpLocks/>
          </p:cNvGrpSpPr>
          <p:nvPr/>
        </p:nvGrpSpPr>
        <p:grpSpPr bwMode="auto">
          <a:xfrm>
            <a:off x="6608763" y="4478338"/>
            <a:ext cx="360362" cy="107950"/>
            <a:chOff x="6609184" y="5198112"/>
            <a:chExt cx="360040" cy="108000"/>
          </a:xfrm>
        </p:grpSpPr>
        <p:cxnSp>
          <p:nvCxnSpPr>
            <p:cNvPr id="52" name="Straight Connector 51"/>
            <p:cNvCxnSpPr/>
            <p:nvPr/>
          </p:nvCxnSpPr>
          <p:spPr bwMode="auto">
            <a:xfrm>
              <a:off x="6621873" y="5247347"/>
              <a:ext cx="347351" cy="0"/>
            </a:xfrm>
            <a:prstGeom prst="line">
              <a:avLst/>
            </a:prstGeom>
            <a:solidFill>
              <a:schemeClr val="tx2"/>
            </a:solidFill>
            <a:ln w="127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81" name="Straight Connector 80"/>
            <p:cNvCxnSpPr/>
            <p:nvPr/>
          </p:nvCxnSpPr>
          <p:spPr bwMode="auto">
            <a:xfrm flipV="1">
              <a:off x="6609184" y="5198112"/>
              <a:ext cx="0" cy="108000"/>
            </a:xfrm>
            <a:prstGeom prst="line">
              <a:avLst/>
            </a:prstGeom>
            <a:solidFill>
              <a:schemeClr val="tx2"/>
            </a:solidFill>
            <a:ln w="127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grpSp>
      <p:sp>
        <p:nvSpPr>
          <p:cNvPr id="6189" name="TextBox 566301"/>
          <p:cNvSpPr txBox="1">
            <a:spLocks noChangeArrowheads="1"/>
          </p:cNvSpPr>
          <p:nvPr/>
        </p:nvSpPr>
        <p:spPr bwMode="auto">
          <a:xfrm>
            <a:off x="6969125" y="3933825"/>
            <a:ext cx="1773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l-GR" sz="1600">
                <a:solidFill>
                  <a:schemeClr val="tx1"/>
                </a:solidFill>
              </a:rPr>
              <a:t>Χρονική υστέρηση</a:t>
            </a:r>
          </a:p>
        </p:txBody>
      </p:sp>
      <p:sp>
        <p:nvSpPr>
          <p:cNvPr id="6190" name="Rectangle 36"/>
          <p:cNvSpPr>
            <a:spLocks noChangeArrowheads="1"/>
          </p:cNvSpPr>
          <p:nvPr/>
        </p:nvSpPr>
        <p:spPr bwMode="auto">
          <a:xfrm>
            <a:off x="415925" y="4697413"/>
            <a:ext cx="1652588"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200"/>
              <a:t>Ανάγκες για επενδυτικά κεφάλαια</a:t>
            </a:r>
          </a:p>
        </p:txBody>
      </p:sp>
      <p:sp>
        <p:nvSpPr>
          <p:cNvPr id="6191" name="Right Arrow 37"/>
          <p:cNvSpPr>
            <a:spLocks noChangeArrowheads="1"/>
          </p:cNvSpPr>
          <p:nvPr/>
        </p:nvSpPr>
        <p:spPr bwMode="auto">
          <a:xfrm>
            <a:off x="2160588" y="4451350"/>
            <a:ext cx="5997575" cy="993775"/>
          </a:xfrm>
          <a:prstGeom prst="rightArrow">
            <a:avLst>
              <a:gd name="adj1" fmla="val 50676"/>
              <a:gd name="adj2" fmla="val 26991"/>
            </a:avLst>
          </a:prstGeom>
          <a:solidFill>
            <a:srgbClr val="6EB66E"/>
          </a:solidFill>
          <a:ln w="12700" algn="ctr">
            <a:solidFill>
              <a:schemeClr val="bg2"/>
            </a:solidFill>
            <a:round/>
            <a:headEnd/>
            <a:tailEnd/>
          </a:ln>
        </p:spPr>
        <p:txBody>
          <a:bodyPr lIns="0" tIns="0" rIns="0" bIns="0" anchor="ctr"/>
          <a:lstStyle/>
          <a:p>
            <a:pPr defTabSz="762000"/>
            <a:r>
              <a:rPr lang="el-GR" sz="1200"/>
              <a:t>Ανάγκες για Κεφάλαιο Κίνησης</a:t>
            </a:r>
          </a:p>
        </p:txBody>
      </p:sp>
      <p:pic>
        <p:nvPicPr>
          <p:cNvPr id="6192" name="Picture 3" descr="C:\Users\kbaros\AppData\Local\Microsoft\Windows\Temporary Internet Files\Content.IE5\KPI1IMU9\MC90044039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288" y="3494088"/>
            <a:ext cx="56197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Striped Right Arrow 89"/>
          <p:cNvSpPr/>
          <p:nvPr/>
        </p:nvSpPr>
        <p:spPr bwMode="auto">
          <a:xfrm rot="8290203">
            <a:off x="2597150" y="3805238"/>
            <a:ext cx="285750" cy="171450"/>
          </a:xfrm>
          <a:prstGeom prst="stripedRightArrow">
            <a:avLst/>
          </a:prstGeom>
          <a:solidFill>
            <a:schemeClr val="bg2"/>
          </a:solidFill>
          <a:ln w="12700" cap="flat" cmpd="sng" algn="ctr">
            <a:solidFill>
              <a:schemeClr val="tx1"/>
            </a:solidFill>
            <a:prstDash val="solid"/>
            <a:round/>
            <a:headEnd type="none" w="med" len="med"/>
            <a:tailEnd type="none" w="med" len="med"/>
          </a:ln>
          <a:effectLst/>
        </p:spPr>
        <p:txBody>
          <a:bodyPr lIns="0" tIns="0" rIns="0" bIns="0" anchor="ctr"/>
          <a:lstStyle/>
          <a:p>
            <a:pPr defTabSz="762000">
              <a:defRPr/>
            </a:pPr>
            <a:endParaRPr lang="el-GR">
              <a:ea typeface="ＭＳ Ｐゴシック" charset="-128"/>
            </a:endParaRPr>
          </a:p>
        </p:txBody>
      </p:sp>
      <p:pic>
        <p:nvPicPr>
          <p:cNvPr id="6194" name="Picture 3" descr="C:\Users\kbaros\AppData\Local\Microsoft\Windows\Temporary Internet Files\Content.IE5\KPI1IMU9\MC90044039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388" y="3500438"/>
            <a:ext cx="563562"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Striped Right Arrow 91"/>
          <p:cNvSpPr/>
          <p:nvPr/>
        </p:nvSpPr>
        <p:spPr bwMode="auto">
          <a:xfrm rot="8290203">
            <a:off x="4541838" y="3811588"/>
            <a:ext cx="284162" cy="173037"/>
          </a:xfrm>
          <a:prstGeom prst="stripedRightArrow">
            <a:avLst/>
          </a:prstGeom>
          <a:solidFill>
            <a:schemeClr val="bg2"/>
          </a:solidFill>
          <a:ln w="12700" cap="flat" cmpd="sng" algn="ctr">
            <a:solidFill>
              <a:schemeClr val="tx1"/>
            </a:solidFill>
            <a:prstDash val="solid"/>
            <a:round/>
            <a:headEnd type="none" w="med" len="med"/>
            <a:tailEnd type="none" w="med" len="med"/>
          </a:ln>
          <a:effectLst/>
        </p:spPr>
        <p:txBody>
          <a:bodyPr lIns="0" tIns="0" rIns="0" bIns="0" anchor="ctr"/>
          <a:lstStyle/>
          <a:p>
            <a:pPr defTabSz="762000">
              <a:defRPr/>
            </a:pPr>
            <a:endParaRPr lang="el-GR">
              <a:ea typeface="ＭＳ Ｐゴシック" charset="-128"/>
            </a:endParaRPr>
          </a:p>
        </p:txBody>
      </p:sp>
      <p:pic>
        <p:nvPicPr>
          <p:cNvPr id="6196" name="Picture 3" descr="C:\Users\kbaros\AppData\Local\Microsoft\Windows\Temporary Internet Files\Content.IE5\KPI1IMU9\MC90044039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5" y="3500438"/>
            <a:ext cx="56197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Striped Right Arrow 93"/>
          <p:cNvSpPr/>
          <p:nvPr/>
        </p:nvSpPr>
        <p:spPr bwMode="auto">
          <a:xfrm rot="8290203">
            <a:off x="6486525" y="3811588"/>
            <a:ext cx="284163" cy="173037"/>
          </a:xfrm>
          <a:prstGeom prst="stripedRightArrow">
            <a:avLst/>
          </a:prstGeom>
          <a:solidFill>
            <a:schemeClr val="bg2"/>
          </a:solidFill>
          <a:ln w="12700" cap="flat" cmpd="sng" algn="ctr">
            <a:solidFill>
              <a:schemeClr val="tx1"/>
            </a:solidFill>
            <a:prstDash val="solid"/>
            <a:round/>
            <a:headEnd type="none" w="med" len="med"/>
            <a:tailEnd type="none" w="med" len="med"/>
          </a:ln>
          <a:effectLst/>
        </p:spPr>
        <p:txBody>
          <a:bodyPr lIns="0" tIns="0" rIns="0" bIns="0" anchor="ctr"/>
          <a:lstStyle/>
          <a:p>
            <a:pPr defTabSz="762000">
              <a:defRPr/>
            </a:pPr>
            <a:endParaRPr lang="el-GR">
              <a:ea typeface="ＭＳ Ｐゴシック" charset="-128"/>
            </a:endParaRPr>
          </a:p>
        </p:txBody>
      </p:sp>
      <p:pic>
        <p:nvPicPr>
          <p:cNvPr id="6198" name="Picture 3" descr="C:\Users\kbaros\AppData\Local\Microsoft\Windows\Temporary Internet Files\Content.IE5\KPI1IMU9\MC90044039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5075" y="3644900"/>
            <a:ext cx="56197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Striped Right Arrow 96"/>
          <p:cNvSpPr/>
          <p:nvPr/>
        </p:nvSpPr>
        <p:spPr bwMode="auto">
          <a:xfrm rot="13690203">
            <a:off x="8552656" y="3498057"/>
            <a:ext cx="284163" cy="171450"/>
          </a:xfrm>
          <a:prstGeom prst="stripedRightArrow">
            <a:avLst/>
          </a:prstGeom>
          <a:solidFill>
            <a:schemeClr val="bg2"/>
          </a:solidFill>
          <a:ln w="12700" cap="flat" cmpd="sng" algn="ctr">
            <a:solidFill>
              <a:schemeClr val="tx1"/>
            </a:solidFill>
            <a:prstDash val="solid"/>
            <a:round/>
            <a:headEnd type="none" w="med" len="med"/>
            <a:tailEnd type="none" w="med" len="med"/>
          </a:ln>
          <a:effectLst/>
        </p:spPr>
        <p:txBody>
          <a:bodyPr lIns="0" tIns="0" rIns="0" bIns="0" anchor="ctr"/>
          <a:lstStyle/>
          <a:p>
            <a:pPr defTabSz="762000">
              <a:defRPr/>
            </a:pPr>
            <a:endParaRPr lang="el-GR">
              <a:ea typeface="ＭＳ Ｐゴシック" charset="-128"/>
            </a:endParaRPr>
          </a:p>
        </p:txBody>
      </p:sp>
      <p:sp>
        <p:nvSpPr>
          <p:cNvPr id="6200" name="TextBox 38"/>
          <p:cNvSpPr txBox="1">
            <a:spLocks noChangeArrowheads="1"/>
          </p:cNvSpPr>
          <p:nvPr/>
        </p:nvSpPr>
        <p:spPr bwMode="auto">
          <a:xfrm>
            <a:off x="415925" y="5259388"/>
            <a:ext cx="1652588" cy="1122362"/>
          </a:xfrm>
          <a:prstGeom prst="rect">
            <a:avLst/>
          </a:prstGeom>
          <a:solidFill>
            <a:schemeClr val="bg1"/>
          </a:solidFill>
          <a:ln w="9525">
            <a:solidFill>
              <a:srgbClr val="0070C0"/>
            </a:solidFill>
            <a:miter lim="800000"/>
            <a:headEnd/>
            <a:tailEnd/>
          </a:ln>
        </p:spPr>
        <p:txBody>
          <a:bodyPr anchor="ctr"/>
          <a:lstStyle>
            <a:lvl1pPr marL="285750" indent="-285750">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buFont typeface="Arial" charset="0"/>
              <a:buChar char="•"/>
            </a:pPr>
            <a:r>
              <a:rPr lang="el-GR" sz="1200" b="0">
                <a:solidFill>
                  <a:schemeClr val="tx1"/>
                </a:solidFill>
              </a:rPr>
              <a:t>Γήπεδα</a:t>
            </a:r>
            <a:endParaRPr lang="en-US" sz="1200" b="0">
              <a:solidFill>
                <a:schemeClr val="tx1"/>
              </a:solidFill>
            </a:endParaRPr>
          </a:p>
          <a:p>
            <a:pPr algn="l">
              <a:buFont typeface="Arial" charset="0"/>
              <a:buChar char="•"/>
            </a:pPr>
            <a:r>
              <a:rPr lang="el-GR" sz="1200" b="0">
                <a:solidFill>
                  <a:schemeClr val="tx1"/>
                </a:solidFill>
              </a:rPr>
              <a:t>Κτιριακές Υποδομές</a:t>
            </a:r>
          </a:p>
          <a:p>
            <a:pPr algn="l">
              <a:buFont typeface="Arial" charset="0"/>
              <a:buChar char="•"/>
            </a:pPr>
            <a:r>
              <a:rPr lang="el-GR" sz="1200" b="0">
                <a:solidFill>
                  <a:schemeClr val="tx1"/>
                </a:solidFill>
              </a:rPr>
              <a:t>Εξοπλισμός</a:t>
            </a:r>
          </a:p>
          <a:p>
            <a:pPr algn="l">
              <a:buFont typeface="Arial" charset="0"/>
              <a:buChar char="•"/>
            </a:pPr>
            <a:r>
              <a:rPr lang="el-GR" sz="1200" b="0">
                <a:solidFill>
                  <a:schemeClr val="tx1"/>
                </a:solidFill>
              </a:rPr>
              <a:t>Πλ. Συστήματα</a:t>
            </a:r>
          </a:p>
          <a:p>
            <a:pPr algn="l">
              <a:buFont typeface="Arial" charset="0"/>
              <a:buChar char="•"/>
            </a:pPr>
            <a:r>
              <a:rPr lang="el-GR" sz="1200" b="0">
                <a:solidFill>
                  <a:schemeClr val="tx1"/>
                </a:solidFill>
              </a:rPr>
              <a:t>Λογισμικό</a:t>
            </a:r>
          </a:p>
        </p:txBody>
      </p:sp>
      <p:sp>
        <p:nvSpPr>
          <p:cNvPr id="99" name="TextBox 98"/>
          <p:cNvSpPr txBox="1"/>
          <p:nvPr/>
        </p:nvSpPr>
        <p:spPr>
          <a:xfrm>
            <a:off x="2161347" y="5258636"/>
            <a:ext cx="5694397" cy="1122692"/>
          </a:xfrm>
          <a:prstGeom prst="rect">
            <a:avLst/>
          </a:prstGeom>
          <a:solidFill>
            <a:schemeClr val="bg1"/>
          </a:solidFill>
          <a:ln>
            <a:solidFill>
              <a:srgbClr val="6EB66E"/>
            </a:solidFill>
          </a:ln>
        </p:spPr>
        <p:txBody>
          <a:bodyPr numCol="3" anchor="ctr"/>
          <a:lstStyle/>
          <a:p>
            <a:pPr marL="82550" indent="-82550" algn="l">
              <a:buFont typeface="Arial" pitchFamily="34" charset="0"/>
              <a:buChar char="•"/>
              <a:defRPr/>
            </a:pPr>
            <a:r>
              <a:rPr lang="el-GR" sz="1200" b="0" dirty="0">
                <a:solidFill>
                  <a:schemeClr val="tx1"/>
                </a:solidFill>
                <a:ea typeface="ＭＳ Ｐゴシック" charset="-128"/>
              </a:rPr>
              <a:t>Έξοδα προσωπικού</a:t>
            </a:r>
          </a:p>
          <a:p>
            <a:pPr marL="82550" indent="-82550" algn="l">
              <a:buFont typeface="Arial" pitchFamily="34" charset="0"/>
              <a:buChar char="•"/>
              <a:defRPr/>
            </a:pPr>
            <a:r>
              <a:rPr lang="el-GR" sz="1200" b="0" dirty="0">
                <a:solidFill>
                  <a:schemeClr val="tx1"/>
                </a:solidFill>
                <a:ea typeface="ＭＳ Ｐゴシック" charset="-128"/>
              </a:rPr>
              <a:t>Κόστος πρώτων υλών</a:t>
            </a:r>
          </a:p>
          <a:p>
            <a:pPr marL="285750" indent="-285750" algn="l">
              <a:buFont typeface="Arial" pitchFamily="34" charset="0"/>
              <a:buChar char="•"/>
              <a:defRPr/>
            </a:pPr>
            <a:endParaRPr lang="el-GR" sz="1200" b="0" dirty="0">
              <a:solidFill>
                <a:schemeClr val="tx1"/>
              </a:solidFill>
              <a:ea typeface="ＭＳ Ｐゴシック" charset="-128"/>
            </a:endParaRPr>
          </a:p>
          <a:p>
            <a:pPr marL="285750" indent="-285750" algn="l">
              <a:buFont typeface="Arial" pitchFamily="34" charset="0"/>
              <a:buChar char="•"/>
              <a:defRPr/>
            </a:pPr>
            <a:endParaRPr lang="el-GR" sz="1200" b="0" dirty="0">
              <a:solidFill>
                <a:schemeClr val="tx1"/>
              </a:solidFill>
              <a:ea typeface="ＭＳ Ｐゴシック" charset="-128"/>
            </a:endParaRPr>
          </a:p>
          <a:p>
            <a:pPr marL="285750" indent="-285750" algn="l">
              <a:buFont typeface="Arial" pitchFamily="34" charset="0"/>
              <a:buChar char="•"/>
              <a:defRPr/>
            </a:pPr>
            <a:endParaRPr lang="el-GR" sz="1200" b="0" dirty="0">
              <a:solidFill>
                <a:schemeClr val="tx1"/>
              </a:solidFill>
              <a:ea typeface="ＭＳ Ｐゴシック" charset="-128"/>
            </a:endParaRPr>
          </a:p>
          <a:p>
            <a:pPr marL="285750" indent="-103188" algn="l">
              <a:buFont typeface="Arial" pitchFamily="34" charset="0"/>
              <a:buChar char="•"/>
              <a:defRPr/>
            </a:pPr>
            <a:r>
              <a:rPr lang="el-GR" sz="1200" b="0" dirty="0">
                <a:solidFill>
                  <a:schemeClr val="tx1"/>
                </a:solidFill>
                <a:ea typeface="ＭＳ Ｐゴシック" charset="-128"/>
              </a:rPr>
              <a:t>Λειτουργικά Έξοδα</a:t>
            </a:r>
          </a:p>
          <a:p>
            <a:pPr marL="285750" indent="-103188" algn="l">
              <a:buFont typeface="Arial" pitchFamily="34" charset="0"/>
              <a:buChar char="•"/>
              <a:defRPr/>
            </a:pPr>
            <a:r>
              <a:rPr lang="el-GR" sz="1200" b="0" dirty="0">
                <a:solidFill>
                  <a:schemeClr val="tx1"/>
                </a:solidFill>
                <a:ea typeface="ＭＳ Ｐゴシック" charset="-128"/>
              </a:rPr>
              <a:t>Κόστος διοίκησης</a:t>
            </a:r>
          </a:p>
          <a:p>
            <a:pPr marL="285750" indent="-103188" algn="l">
              <a:buFont typeface="Arial" pitchFamily="34" charset="0"/>
              <a:buChar char="•"/>
              <a:defRPr/>
            </a:pPr>
            <a:r>
              <a:rPr lang="el-GR" sz="1200" b="0" dirty="0">
                <a:solidFill>
                  <a:schemeClr val="tx1"/>
                </a:solidFill>
                <a:ea typeface="ＭＳ Ｐゴシック" charset="-128"/>
              </a:rPr>
              <a:t>Αναλώσιμα</a:t>
            </a:r>
          </a:p>
          <a:p>
            <a:pPr marL="285750" indent="-103188" algn="l">
              <a:buFont typeface="Arial" pitchFamily="34" charset="0"/>
              <a:buChar char="•"/>
              <a:defRPr/>
            </a:pPr>
            <a:r>
              <a:rPr lang="el-GR" sz="1200" b="0" dirty="0">
                <a:solidFill>
                  <a:schemeClr val="tx1"/>
                </a:solidFill>
                <a:ea typeface="ＭＳ Ｐゴシック" charset="-128"/>
              </a:rPr>
              <a:t>Συντήρηση εξοπλισμού</a:t>
            </a:r>
          </a:p>
          <a:p>
            <a:pPr marL="285750" indent="-103188" algn="l">
              <a:buFont typeface="Arial" pitchFamily="34" charset="0"/>
              <a:buChar char="•"/>
              <a:defRPr/>
            </a:pPr>
            <a:r>
              <a:rPr lang="el-GR" sz="1200" b="0" dirty="0">
                <a:solidFill>
                  <a:schemeClr val="tx1"/>
                </a:solidFill>
                <a:ea typeface="ＭＳ Ｐゴシック" charset="-128"/>
              </a:rPr>
              <a:t>Δαπάνες προώθησης</a:t>
            </a:r>
          </a:p>
          <a:p>
            <a:pPr marL="285750" indent="-103188" algn="l">
              <a:buFont typeface="Arial" pitchFamily="34" charset="0"/>
              <a:buChar char="•"/>
              <a:defRPr/>
            </a:pPr>
            <a:r>
              <a:rPr lang="el-GR" sz="1200" b="0" dirty="0">
                <a:solidFill>
                  <a:schemeClr val="tx1"/>
                </a:solidFill>
                <a:ea typeface="ＭＳ Ｐゴシック" charset="-128"/>
              </a:rPr>
              <a:t>Δαπάνες διάθεσης</a:t>
            </a:r>
          </a:p>
        </p:txBody>
      </p:sp>
      <p:sp>
        <p:nvSpPr>
          <p:cNvPr id="64" name="TextBox 38"/>
          <p:cNvSpPr txBox="1">
            <a:spLocks noChangeArrowheads="1"/>
          </p:cNvSpPr>
          <p:nvPr/>
        </p:nvSpPr>
        <p:spPr bwMode="auto">
          <a:xfrm>
            <a:off x="8250238" y="4702175"/>
            <a:ext cx="1598612" cy="1679575"/>
          </a:xfrm>
          <a:prstGeom prst="roundRect">
            <a:avLst>
              <a:gd name="adj" fmla="val 11191"/>
            </a:avLst>
          </a:prstGeom>
          <a:ln>
            <a:headEnd/>
            <a:tailEnd/>
          </a:ln>
        </p:spPr>
        <p:style>
          <a:lnRef idx="1">
            <a:schemeClr val="dk1"/>
          </a:lnRef>
          <a:fillRef idx="2">
            <a:schemeClr val="dk1"/>
          </a:fillRef>
          <a:effectRef idx="1">
            <a:schemeClr val="dk1"/>
          </a:effectRef>
          <a:fontRef idx="minor">
            <a:schemeClr val="dk1"/>
          </a:fontRef>
        </p:style>
        <p:txBody>
          <a:bodyPr anchor="ctr"/>
          <a:lstStyle>
            <a:lvl1pPr marL="285750" indent="-285750">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marL="0" indent="0">
              <a:defRPr/>
            </a:pPr>
            <a:r>
              <a:rPr lang="el-GR" sz="1300" dirty="0" smtClean="0">
                <a:solidFill>
                  <a:schemeClr val="tx1"/>
                </a:solidFill>
              </a:rPr>
              <a:t>Ανάγκη εξασφάλισης χρηματοδοτικών πηγών</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15925" y="4868863"/>
            <a:ext cx="9045575" cy="1584325"/>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marL="92075" lvl="1" algn="l">
              <a:defRPr/>
            </a:pPr>
            <a:endParaRPr lang="el-GR" sz="1200" b="0" dirty="0"/>
          </a:p>
        </p:txBody>
      </p:sp>
      <p:sp>
        <p:nvSpPr>
          <p:cNvPr id="16" name="TextBox 15"/>
          <p:cNvSpPr txBox="1"/>
          <p:nvPr/>
        </p:nvSpPr>
        <p:spPr>
          <a:xfrm>
            <a:off x="398463" y="1550988"/>
            <a:ext cx="9045575" cy="2735262"/>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marL="92075" lvl="1" algn="l">
              <a:defRPr/>
            </a:pPr>
            <a:endParaRPr lang="el-GR" sz="1200" b="0" dirty="0"/>
          </a:p>
        </p:txBody>
      </p:sp>
      <p:sp>
        <p:nvSpPr>
          <p:cNvPr id="3" name="TextBox 2"/>
          <p:cNvSpPr txBox="1"/>
          <p:nvPr/>
        </p:nvSpPr>
        <p:spPr>
          <a:xfrm>
            <a:off x="398463" y="1052513"/>
            <a:ext cx="9045575" cy="431800"/>
          </a:xfrm>
          <a:prstGeom prst="rect">
            <a:avLst/>
          </a:prstGeom>
          <a:solidFill>
            <a:srgbClr val="990000"/>
          </a:solidFill>
          <a:ln>
            <a:solidFill>
              <a:schemeClr val="bg1">
                <a:lumMod val="50000"/>
              </a:schemeClr>
            </a:solidFill>
          </a:ln>
        </p:spPr>
        <p:txBody>
          <a:bodyPr anchor="ctr"/>
          <a:lstStyle/>
          <a:p>
            <a:pPr marL="533400">
              <a:defRPr/>
            </a:pPr>
            <a:r>
              <a:rPr lang="el-GR" sz="1200" dirty="0"/>
              <a:t>Εξέταση, Αξιολόγηση, Βαθμολόγηση</a:t>
            </a:r>
          </a:p>
        </p:txBody>
      </p:sp>
      <p:sp>
        <p:nvSpPr>
          <p:cNvPr id="9" name="Rectangle 8"/>
          <p:cNvSpPr/>
          <p:nvPr/>
        </p:nvSpPr>
        <p:spPr>
          <a:xfrm>
            <a:off x="632520" y="1766888"/>
            <a:ext cx="1296144" cy="2374900"/>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a:lstStyle/>
          <a:p>
            <a:pPr marL="4763" lvl="1">
              <a:defRPr/>
            </a:pPr>
            <a:r>
              <a:rPr lang="el-GR" u="sng" dirty="0"/>
              <a:t>1ο Στάδιο</a:t>
            </a:r>
          </a:p>
          <a:p>
            <a:pPr marL="4763" lvl="1">
              <a:defRPr/>
            </a:pPr>
            <a:endParaRPr lang="el-GR" u="sng" dirty="0"/>
          </a:p>
          <a:p>
            <a:pPr marL="0" lvl="2" algn="l">
              <a:defRPr/>
            </a:pPr>
            <a:r>
              <a:rPr lang="el-GR" sz="1200" b="0" dirty="0"/>
              <a:t>Έλεγχος από ΕΦΔ τυπικών προϋποθέσεων και δικαιολογητικών συμμετοχής (</a:t>
            </a:r>
            <a:r>
              <a:rPr lang="en-US" sz="1200" b="0" dirty="0"/>
              <a:t>ON/OFF </a:t>
            </a:r>
            <a:r>
              <a:rPr lang="el-GR" sz="1200" b="0" dirty="0"/>
              <a:t>κριτήρια)</a:t>
            </a:r>
          </a:p>
          <a:p>
            <a:pPr lvl="1">
              <a:defRPr/>
            </a:pPr>
            <a:endParaRPr lang="el-GR" dirty="0"/>
          </a:p>
        </p:txBody>
      </p:sp>
      <p:sp>
        <p:nvSpPr>
          <p:cNvPr id="5" name="Rectangle 4"/>
          <p:cNvSpPr/>
          <p:nvPr/>
        </p:nvSpPr>
        <p:spPr>
          <a:xfrm>
            <a:off x="2432720" y="1766888"/>
            <a:ext cx="2232248" cy="2374900"/>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a:lstStyle/>
          <a:p>
            <a:pPr marL="0" lvl="1">
              <a:defRPr/>
            </a:pPr>
            <a:r>
              <a:rPr lang="el-GR" u="sng" dirty="0"/>
              <a:t>2ο Στάδιο</a:t>
            </a:r>
          </a:p>
          <a:p>
            <a:pPr marL="0" lvl="1">
              <a:defRPr/>
            </a:pPr>
            <a:endParaRPr lang="el-GR" sz="1200" u="sng" dirty="0"/>
          </a:p>
          <a:p>
            <a:pPr marL="0" lvl="1" algn="l">
              <a:defRPr/>
            </a:pPr>
            <a:r>
              <a:rPr lang="el-GR" sz="1200" b="0" dirty="0"/>
              <a:t>Αξιολόγηση ως προς τα βαθμολογούμενα κριτήρια</a:t>
            </a:r>
          </a:p>
          <a:p>
            <a:pPr marL="342900" lvl="2" indent="-342900" algn="l">
              <a:buFont typeface="+mj-lt"/>
              <a:buAutoNum type="arabicPeriod"/>
              <a:defRPr/>
            </a:pPr>
            <a:r>
              <a:rPr lang="el-GR" sz="1200" b="0" dirty="0" smtClean="0"/>
              <a:t>Επιχειρηματικό σχέδιο</a:t>
            </a:r>
            <a:endParaRPr lang="el-GR" sz="1200" b="0" dirty="0"/>
          </a:p>
          <a:p>
            <a:pPr marL="342900" lvl="2" indent="-342900" algn="l">
              <a:buFont typeface="+mj-lt"/>
              <a:buAutoNum type="arabicPeriod"/>
              <a:defRPr/>
            </a:pPr>
            <a:r>
              <a:rPr lang="el-GR" sz="1200" b="0" dirty="0" smtClean="0"/>
              <a:t>Ωριμότητα επιχειρηματικού σχεδίου</a:t>
            </a:r>
            <a:endParaRPr lang="el-GR" sz="1200" b="0" dirty="0"/>
          </a:p>
          <a:p>
            <a:pPr marL="342900" lvl="2" indent="-342900" algn="l">
              <a:buFont typeface="+mj-lt"/>
              <a:buAutoNum type="arabicPeriod"/>
              <a:defRPr/>
            </a:pPr>
            <a:r>
              <a:rPr lang="el-GR" sz="1200" b="0" dirty="0" smtClean="0"/>
              <a:t>Καινοτομία</a:t>
            </a:r>
            <a:endParaRPr lang="el-GR" sz="1200" b="0" dirty="0"/>
          </a:p>
          <a:p>
            <a:pPr marL="342900" lvl="2" indent="-342900" algn="l">
              <a:buFont typeface="+mj-lt"/>
              <a:buAutoNum type="arabicPeriod"/>
              <a:defRPr/>
            </a:pPr>
            <a:r>
              <a:rPr lang="el-GR" sz="1200" b="0" dirty="0" smtClean="0"/>
              <a:t>Βιωσιμότητα Νεοφυούς Επιχείρησης</a:t>
            </a:r>
          </a:p>
          <a:p>
            <a:pPr marL="342900" lvl="2" indent="-342900" algn="l">
              <a:buFont typeface="+mj-lt"/>
              <a:buAutoNum type="arabicPeriod"/>
              <a:defRPr/>
            </a:pPr>
            <a:r>
              <a:rPr lang="el-GR" sz="1200" b="0" dirty="0" smtClean="0"/>
              <a:t>Χαρακτηριστικά Εταίρων</a:t>
            </a:r>
            <a:endParaRPr lang="el-GR" sz="1200" b="0" dirty="0"/>
          </a:p>
        </p:txBody>
      </p:sp>
      <p:sp>
        <p:nvSpPr>
          <p:cNvPr id="7" name="Rectangle 6"/>
          <p:cNvSpPr/>
          <p:nvPr/>
        </p:nvSpPr>
        <p:spPr>
          <a:xfrm>
            <a:off x="5025008" y="1766888"/>
            <a:ext cx="1242516" cy="2374900"/>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a:lstStyle/>
          <a:p>
            <a:pPr marL="4763" lvl="1">
              <a:defRPr/>
            </a:pPr>
            <a:r>
              <a:rPr lang="el-GR" u="sng" dirty="0"/>
              <a:t>3</a:t>
            </a:r>
            <a:r>
              <a:rPr lang="el-GR" u="sng" baseline="30000" dirty="0"/>
              <a:t>ο</a:t>
            </a:r>
            <a:r>
              <a:rPr lang="el-GR" u="sng" dirty="0"/>
              <a:t> Στάδιο</a:t>
            </a:r>
          </a:p>
          <a:p>
            <a:pPr marL="4763" lvl="1">
              <a:defRPr/>
            </a:pPr>
            <a:endParaRPr lang="el-GR" u="sng" dirty="0"/>
          </a:p>
          <a:p>
            <a:pPr marL="4763" lvl="1" algn="l">
              <a:defRPr/>
            </a:pPr>
            <a:r>
              <a:rPr lang="el-GR" sz="1200" b="0" dirty="0"/>
              <a:t>Απόφαση </a:t>
            </a:r>
            <a:r>
              <a:rPr lang="el-GR" sz="1200" b="0" dirty="0" smtClean="0"/>
              <a:t>προσωρινής ένταξης</a:t>
            </a:r>
            <a:endParaRPr lang="el-GR" sz="1200" b="0" dirty="0"/>
          </a:p>
        </p:txBody>
      </p:sp>
      <p:sp>
        <p:nvSpPr>
          <p:cNvPr id="8" name="TextBox 7"/>
          <p:cNvSpPr txBox="1"/>
          <p:nvPr/>
        </p:nvSpPr>
        <p:spPr>
          <a:xfrm>
            <a:off x="398463" y="4365625"/>
            <a:ext cx="9045575" cy="431800"/>
          </a:xfrm>
          <a:prstGeom prst="rect">
            <a:avLst/>
          </a:prstGeom>
          <a:solidFill>
            <a:srgbClr val="990000"/>
          </a:solidFill>
          <a:ln>
            <a:solidFill>
              <a:schemeClr val="bg1">
                <a:lumMod val="50000"/>
              </a:schemeClr>
            </a:solidFill>
          </a:ln>
        </p:spPr>
        <p:txBody>
          <a:bodyPr anchor="ctr"/>
          <a:lstStyle/>
          <a:p>
            <a:pPr marL="441325">
              <a:defRPr/>
            </a:pPr>
            <a:r>
              <a:rPr lang="el-GR" sz="1200" dirty="0"/>
              <a:t>Ένταξη και </a:t>
            </a:r>
            <a:r>
              <a:rPr lang="el-GR" altLang="el-GR" sz="1200" dirty="0"/>
              <a:t>Αποστολή Αποφάσεων και αποτελεσμάτων αξιολόγησης στους υποψήφιους</a:t>
            </a:r>
          </a:p>
        </p:txBody>
      </p:sp>
      <p:sp>
        <p:nvSpPr>
          <p:cNvPr id="10" name="Rectangle 9"/>
          <p:cNvSpPr/>
          <p:nvPr/>
        </p:nvSpPr>
        <p:spPr>
          <a:xfrm>
            <a:off x="776288" y="4941888"/>
            <a:ext cx="1584325" cy="1366837"/>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anchor="ctr"/>
          <a:lstStyle/>
          <a:p>
            <a:pPr marL="4763" lvl="1" algn="l">
              <a:defRPr/>
            </a:pPr>
            <a:r>
              <a:rPr lang="el-GR" sz="1200" b="0" dirty="0"/>
              <a:t>Κατάταξη επιχειρήσεων που είναι πάνω από τη βάση κατά φθίνουσα σειρά βαθμολογίας ανά περιφέρεια</a:t>
            </a:r>
          </a:p>
        </p:txBody>
      </p:sp>
      <p:sp>
        <p:nvSpPr>
          <p:cNvPr id="11" name="Rectangle 10"/>
          <p:cNvSpPr/>
          <p:nvPr/>
        </p:nvSpPr>
        <p:spPr>
          <a:xfrm>
            <a:off x="5097463" y="4941888"/>
            <a:ext cx="1584325" cy="1366837"/>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anchor="ctr"/>
          <a:lstStyle/>
          <a:p>
            <a:pPr marL="4763" lvl="1" algn="l">
              <a:defRPr/>
            </a:pPr>
            <a:r>
              <a:rPr lang="el-GR" sz="1200" b="0" dirty="0"/>
              <a:t>Οι επενδυτές ενημερώνονται διά φυσικής αλληλογραφίας για το αποτέλεσμα αξιολόγησης της αίτησής τους</a:t>
            </a:r>
          </a:p>
        </p:txBody>
      </p:sp>
      <p:sp>
        <p:nvSpPr>
          <p:cNvPr id="12" name="Rectangle 11"/>
          <p:cNvSpPr/>
          <p:nvPr/>
        </p:nvSpPr>
        <p:spPr>
          <a:xfrm>
            <a:off x="2936875" y="4941888"/>
            <a:ext cx="1584325" cy="1366837"/>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anchor="ctr"/>
          <a:lstStyle/>
          <a:p>
            <a:pPr marL="4763" lvl="1" algn="l">
              <a:defRPr/>
            </a:pPr>
            <a:r>
              <a:rPr lang="el-GR" sz="1200" b="0" dirty="0"/>
              <a:t>Εντάσσονται οι πρώτες μέχρι εξαντλήσεως των διαθεσίμων πόρων</a:t>
            </a:r>
          </a:p>
        </p:txBody>
      </p:sp>
      <p:sp>
        <p:nvSpPr>
          <p:cNvPr id="13" name="Rectangle 12"/>
          <p:cNvSpPr/>
          <p:nvPr/>
        </p:nvSpPr>
        <p:spPr>
          <a:xfrm>
            <a:off x="7329488" y="4941888"/>
            <a:ext cx="1584325" cy="1366837"/>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anchor="ctr"/>
          <a:lstStyle/>
          <a:p>
            <a:pPr marL="4763" lvl="1" algn="l">
              <a:defRPr/>
            </a:pPr>
            <a:r>
              <a:rPr lang="el-GR" sz="1200" b="0" dirty="0"/>
              <a:t>Οι επιχειρήσεις οποίων τα επιχειρηματικά σχέδια εντάσσονται καλούνται να υπογράψουν σχετική σύμβαση</a:t>
            </a:r>
          </a:p>
        </p:txBody>
      </p:sp>
      <p:sp>
        <p:nvSpPr>
          <p:cNvPr id="14" name="Right Arrow 13"/>
          <p:cNvSpPr/>
          <p:nvPr/>
        </p:nvSpPr>
        <p:spPr bwMode="auto">
          <a:xfrm>
            <a:off x="2000672" y="2844800"/>
            <a:ext cx="359941" cy="288925"/>
          </a:xfrm>
          <a:prstGeom prst="rightArrow">
            <a:avLst/>
          </a:prstGeom>
          <a:solidFill>
            <a:schemeClr val="accent2">
              <a:lumMod val="50000"/>
            </a:schemeClr>
          </a:solidFill>
          <a:ln w="12700" cap="flat" cmpd="sng" algn="ctr">
            <a:solidFill>
              <a:schemeClr val="bg2"/>
            </a:solidFill>
            <a:prstDash val="solid"/>
            <a:round/>
            <a:headEnd type="none" w="med" len="med"/>
            <a:tailEnd type="none" w="med" len="med"/>
          </a:ln>
          <a:effectLst/>
          <a:extLst/>
        </p:spPr>
        <p:txBody>
          <a:bodyPr lIns="0" tIns="0" rIns="0" bIns="0" anchor="ctr"/>
          <a:lstStyle/>
          <a:p>
            <a:pPr defTabSz="762000">
              <a:defRPr/>
            </a:pPr>
            <a:endParaRPr lang="el-GR">
              <a:ea typeface="ＭＳ Ｐゴシック" charset="-128"/>
            </a:endParaRPr>
          </a:p>
        </p:txBody>
      </p:sp>
      <p:sp>
        <p:nvSpPr>
          <p:cNvPr id="15" name="Right Arrow 14"/>
          <p:cNvSpPr/>
          <p:nvPr/>
        </p:nvSpPr>
        <p:spPr bwMode="auto">
          <a:xfrm>
            <a:off x="4736976" y="2846388"/>
            <a:ext cx="223443" cy="288925"/>
          </a:xfrm>
          <a:prstGeom prst="rightArrow">
            <a:avLst/>
          </a:prstGeom>
          <a:solidFill>
            <a:schemeClr val="accent2">
              <a:lumMod val="50000"/>
            </a:schemeClr>
          </a:solidFill>
          <a:ln w="12700" cap="flat" cmpd="sng" algn="ctr">
            <a:solidFill>
              <a:schemeClr val="bg2"/>
            </a:solidFill>
            <a:prstDash val="solid"/>
            <a:round/>
            <a:headEnd type="none" w="med" len="med"/>
            <a:tailEnd type="none" w="med" len="med"/>
          </a:ln>
          <a:effectLst/>
          <a:extLst/>
        </p:spPr>
        <p:txBody>
          <a:bodyPr lIns="0" tIns="0" rIns="0" bIns="0" anchor="ctr"/>
          <a:lstStyle/>
          <a:p>
            <a:pPr defTabSz="762000">
              <a:defRPr/>
            </a:pPr>
            <a:endParaRPr lang="el-GR">
              <a:ea typeface="ＭＳ Ｐゴシック" charset="-128"/>
            </a:endParaRPr>
          </a:p>
        </p:txBody>
      </p:sp>
      <p:sp>
        <p:nvSpPr>
          <p:cNvPr id="17" name="Right Arrow 16"/>
          <p:cNvSpPr/>
          <p:nvPr/>
        </p:nvSpPr>
        <p:spPr bwMode="auto">
          <a:xfrm>
            <a:off x="2432050" y="5516563"/>
            <a:ext cx="433388" cy="288925"/>
          </a:xfrm>
          <a:prstGeom prst="rightArrow">
            <a:avLst/>
          </a:prstGeom>
          <a:solidFill>
            <a:schemeClr val="accent2">
              <a:lumMod val="50000"/>
            </a:schemeClr>
          </a:solidFill>
          <a:ln w="12700" cap="flat" cmpd="sng" algn="ctr">
            <a:solidFill>
              <a:schemeClr val="bg2"/>
            </a:solidFill>
            <a:prstDash val="solid"/>
            <a:round/>
            <a:headEnd type="none" w="med" len="med"/>
            <a:tailEnd type="none" w="med" len="med"/>
          </a:ln>
          <a:effectLst/>
          <a:extLst/>
        </p:spPr>
        <p:txBody>
          <a:bodyPr lIns="0" tIns="0" rIns="0" bIns="0" anchor="ctr"/>
          <a:lstStyle/>
          <a:p>
            <a:pPr defTabSz="762000">
              <a:defRPr/>
            </a:pPr>
            <a:endParaRPr lang="el-GR">
              <a:ea typeface="ＭＳ Ｐゴシック" charset="-128"/>
            </a:endParaRPr>
          </a:p>
        </p:txBody>
      </p:sp>
      <p:sp>
        <p:nvSpPr>
          <p:cNvPr id="18" name="Right Arrow 17"/>
          <p:cNvSpPr/>
          <p:nvPr/>
        </p:nvSpPr>
        <p:spPr bwMode="auto">
          <a:xfrm>
            <a:off x="4592638" y="5516563"/>
            <a:ext cx="431800" cy="288925"/>
          </a:xfrm>
          <a:prstGeom prst="rightArrow">
            <a:avLst/>
          </a:prstGeom>
          <a:solidFill>
            <a:schemeClr val="accent2">
              <a:lumMod val="50000"/>
            </a:schemeClr>
          </a:solidFill>
          <a:ln w="12700" cap="flat" cmpd="sng" algn="ctr">
            <a:solidFill>
              <a:schemeClr val="bg2"/>
            </a:solidFill>
            <a:prstDash val="solid"/>
            <a:round/>
            <a:headEnd type="none" w="med" len="med"/>
            <a:tailEnd type="none" w="med" len="med"/>
          </a:ln>
          <a:effectLst/>
          <a:extLst/>
        </p:spPr>
        <p:txBody>
          <a:bodyPr lIns="0" tIns="0" rIns="0" bIns="0" anchor="ctr"/>
          <a:lstStyle/>
          <a:p>
            <a:pPr defTabSz="762000">
              <a:defRPr/>
            </a:pPr>
            <a:endParaRPr lang="el-GR">
              <a:ea typeface="ＭＳ Ｐゴシック" charset="-128"/>
            </a:endParaRPr>
          </a:p>
        </p:txBody>
      </p:sp>
      <p:sp>
        <p:nvSpPr>
          <p:cNvPr id="19" name="Right Arrow 18"/>
          <p:cNvSpPr/>
          <p:nvPr/>
        </p:nvSpPr>
        <p:spPr bwMode="auto">
          <a:xfrm>
            <a:off x="6824663" y="5518150"/>
            <a:ext cx="431800" cy="288925"/>
          </a:xfrm>
          <a:prstGeom prst="rightArrow">
            <a:avLst/>
          </a:prstGeom>
          <a:solidFill>
            <a:schemeClr val="accent2">
              <a:lumMod val="50000"/>
            </a:schemeClr>
          </a:solidFill>
          <a:ln w="12700" cap="flat" cmpd="sng" algn="ctr">
            <a:solidFill>
              <a:schemeClr val="bg2"/>
            </a:solidFill>
            <a:prstDash val="solid"/>
            <a:round/>
            <a:headEnd type="none" w="med" len="med"/>
            <a:tailEnd type="none" w="med" len="med"/>
          </a:ln>
          <a:effectLst/>
          <a:extLst/>
        </p:spPr>
        <p:txBody>
          <a:bodyPr lIns="0" tIns="0" rIns="0" bIns="0" anchor="ctr"/>
          <a:lstStyle/>
          <a:p>
            <a:pPr defTabSz="762000">
              <a:defRPr/>
            </a:pPr>
            <a:endParaRPr lang="el-GR">
              <a:ea typeface="ＭＳ Ｐゴシック" charset="-128"/>
            </a:endParaRPr>
          </a:p>
        </p:txBody>
      </p:sp>
      <p:sp>
        <p:nvSpPr>
          <p:cNvPr id="25" name="Title 1"/>
          <p:cNvSpPr txBox="1">
            <a:spLocks/>
          </p:cNvSpPr>
          <p:nvPr/>
        </p:nvSpPr>
        <p:spPr bwMode="auto">
          <a:xfrm>
            <a:off x="481013" y="260648"/>
            <a:ext cx="6499225"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1600" b="1">
                <a:solidFill>
                  <a:schemeClr val="tx1"/>
                </a:solidFill>
                <a:latin typeface="+mj-lt"/>
                <a:ea typeface="+mj-ea"/>
                <a:cs typeface="+mj-cs"/>
              </a:defRPr>
            </a:lvl1pPr>
            <a:lvl2pPr algn="l" rtl="0" eaLnBrk="0" fontAlgn="base" hangingPunct="0">
              <a:spcBef>
                <a:spcPct val="0"/>
              </a:spcBef>
              <a:spcAft>
                <a:spcPct val="0"/>
              </a:spcAft>
              <a:defRPr sz="1600" b="1">
                <a:solidFill>
                  <a:schemeClr val="tx1"/>
                </a:solidFill>
                <a:latin typeface="Arial" charset="0"/>
                <a:ea typeface="ＭＳ Ｐゴシック" charset="-128"/>
              </a:defRPr>
            </a:lvl2pPr>
            <a:lvl3pPr algn="l" rtl="0" eaLnBrk="0" fontAlgn="base" hangingPunct="0">
              <a:spcBef>
                <a:spcPct val="0"/>
              </a:spcBef>
              <a:spcAft>
                <a:spcPct val="0"/>
              </a:spcAft>
              <a:defRPr sz="1600" b="1">
                <a:solidFill>
                  <a:schemeClr val="tx1"/>
                </a:solidFill>
                <a:latin typeface="Arial" charset="0"/>
                <a:ea typeface="ＭＳ Ｐゴシック" charset="-128"/>
              </a:defRPr>
            </a:lvl3pPr>
            <a:lvl4pPr algn="l" rtl="0" eaLnBrk="0" fontAlgn="base" hangingPunct="0">
              <a:spcBef>
                <a:spcPct val="0"/>
              </a:spcBef>
              <a:spcAft>
                <a:spcPct val="0"/>
              </a:spcAft>
              <a:defRPr sz="1600" b="1">
                <a:solidFill>
                  <a:schemeClr val="tx1"/>
                </a:solidFill>
                <a:latin typeface="Arial" charset="0"/>
                <a:ea typeface="ＭＳ Ｐゴシック" charset="-128"/>
              </a:defRPr>
            </a:lvl4pPr>
            <a:lvl5pPr algn="l" rtl="0" eaLnBrk="0" fontAlgn="base" hangingPunct="0">
              <a:spcBef>
                <a:spcPct val="0"/>
              </a:spcBef>
              <a:spcAft>
                <a:spcPct val="0"/>
              </a:spcAft>
              <a:defRPr sz="1600" b="1">
                <a:solidFill>
                  <a:schemeClr val="tx1"/>
                </a:solidFill>
                <a:latin typeface="Arial" charset="0"/>
                <a:ea typeface="ＭＳ Ｐゴシック" charset="-128"/>
              </a:defRPr>
            </a:lvl5pPr>
            <a:lvl6pPr marL="457200" algn="l" rtl="0" eaLnBrk="0" fontAlgn="base" hangingPunct="0">
              <a:spcBef>
                <a:spcPct val="0"/>
              </a:spcBef>
              <a:spcAft>
                <a:spcPct val="0"/>
              </a:spcAft>
              <a:defRPr sz="1600" b="1">
                <a:solidFill>
                  <a:schemeClr val="tx1"/>
                </a:solidFill>
                <a:latin typeface="Arial" charset="0"/>
                <a:ea typeface="ＭＳ Ｐゴシック" charset="-128"/>
              </a:defRPr>
            </a:lvl6pPr>
            <a:lvl7pPr marL="914400" algn="l" rtl="0" eaLnBrk="0" fontAlgn="base" hangingPunct="0">
              <a:spcBef>
                <a:spcPct val="0"/>
              </a:spcBef>
              <a:spcAft>
                <a:spcPct val="0"/>
              </a:spcAft>
              <a:defRPr sz="1600" b="1">
                <a:solidFill>
                  <a:schemeClr val="tx1"/>
                </a:solidFill>
                <a:latin typeface="Arial" charset="0"/>
                <a:ea typeface="ＭＳ Ｐゴシック" charset="-128"/>
              </a:defRPr>
            </a:lvl7pPr>
            <a:lvl8pPr marL="1371600" algn="l" rtl="0" eaLnBrk="0" fontAlgn="base" hangingPunct="0">
              <a:spcBef>
                <a:spcPct val="0"/>
              </a:spcBef>
              <a:spcAft>
                <a:spcPct val="0"/>
              </a:spcAft>
              <a:defRPr sz="1600" b="1">
                <a:solidFill>
                  <a:schemeClr val="tx1"/>
                </a:solidFill>
                <a:latin typeface="Arial" charset="0"/>
                <a:ea typeface="ＭＳ Ｐゴシック" charset="-128"/>
              </a:defRPr>
            </a:lvl8pPr>
            <a:lvl9pPr marL="1828800" algn="l" rtl="0" eaLnBrk="0" fontAlgn="base" hangingPunct="0">
              <a:spcBef>
                <a:spcPct val="0"/>
              </a:spcBef>
              <a:spcAft>
                <a:spcPct val="0"/>
              </a:spcAft>
              <a:defRPr sz="1600" b="1">
                <a:solidFill>
                  <a:schemeClr val="tx1"/>
                </a:solidFill>
                <a:latin typeface="Arial" charset="0"/>
                <a:ea typeface="ＭＳ Ｐゴシック" charset="-128"/>
              </a:defRPr>
            </a:lvl9pPr>
          </a:lstStyle>
          <a:p>
            <a:r>
              <a:rPr lang="el-GR" kern="0" dirty="0" smtClean="0">
                <a:solidFill>
                  <a:srgbClr val="000000"/>
                </a:solidFill>
              </a:rPr>
              <a:t>Μελέτη περίπτωσης</a:t>
            </a:r>
            <a:r>
              <a:rPr lang="en-US" kern="0" dirty="0" smtClean="0">
                <a:solidFill>
                  <a:srgbClr val="000000"/>
                </a:solidFill>
              </a:rPr>
              <a:t/>
            </a:r>
            <a:br>
              <a:rPr lang="en-US" kern="0" dirty="0" smtClean="0">
                <a:solidFill>
                  <a:srgbClr val="000000"/>
                </a:solidFill>
              </a:rPr>
            </a:br>
            <a:r>
              <a:rPr lang="en-US" b="0" kern="0" dirty="0" err="1" smtClean="0">
                <a:solidFill>
                  <a:srgbClr val="000000"/>
                </a:solidFill>
              </a:rPr>
              <a:t>i</a:t>
            </a:r>
            <a:r>
              <a:rPr lang="en-US" b="0" kern="0" dirty="0" smtClean="0">
                <a:solidFill>
                  <a:srgbClr val="000000"/>
                </a:solidFill>
              </a:rPr>
              <a:t>. </a:t>
            </a:r>
            <a:r>
              <a:rPr lang="el-GR" b="0" kern="0" dirty="0" smtClean="0">
                <a:solidFill>
                  <a:srgbClr val="000000"/>
                </a:solidFill>
              </a:rPr>
              <a:t>Ένταξη επιχείρησης στο πρόγραμμα Νεοφυής Επιχειρηματικότητα</a:t>
            </a:r>
            <a:endParaRPr lang="el-GR" kern="0" dirty="0" smtClean="0"/>
          </a:p>
        </p:txBody>
      </p:sp>
      <p:sp>
        <p:nvSpPr>
          <p:cNvPr id="21" name="Rectangle 20"/>
          <p:cNvSpPr/>
          <p:nvPr/>
        </p:nvSpPr>
        <p:spPr>
          <a:xfrm>
            <a:off x="6681192" y="1766888"/>
            <a:ext cx="1270147" cy="2374900"/>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a:lstStyle/>
          <a:p>
            <a:pPr marL="4763" lvl="1">
              <a:defRPr/>
            </a:pPr>
            <a:r>
              <a:rPr lang="el-GR" u="sng" dirty="0"/>
              <a:t>4</a:t>
            </a:r>
            <a:r>
              <a:rPr lang="el-GR" u="sng" baseline="30000" dirty="0" smtClean="0"/>
              <a:t>ο</a:t>
            </a:r>
            <a:r>
              <a:rPr lang="el-GR" u="sng" dirty="0" smtClean="0"/>
              <a:t> </a:t>
            </a:r>
            <a:r>
              <a:rPr lang="el-GR" u="sng" dirty="0"/>
              <a:t>Στάδιο</a:t>
            </a:r>
          </a:p>
          <a:p>
            <a:pPr marL="4763" lvl="1">
              <a:defRPr/>
            </a:pPr>
            <a:endParaRPr lang="el-GR" u="sng" dirty="0"/>
          </a:p>
          <a:p>
            <a:pPr marL="4763" lvl="1" algn="l">
              <a:defRPr/>
            </a:pPr>
            <a:r>
              <a:rPr lang="el-GR" sz="1200" b="0" dirty="0" smtClean="0"/>
              <a:t>Προσκόμιση δικαιολογητικών ένταξης</a:t>
            </a:r>
            <a:endParaRPr lang="el-GR" sz="1200" b="0" dirty="0"/>
          </a:p>
        </p:txBody>
      </p:sp>
      <p:sp>
        <p:nvSpPr>
          <p:cNvPr id="22" name="Rectangle 21"/>
          <p:cNvSpPr/>
          <p:nvPr/>
        </p:nvSpPr>
        <p:spPr>
          <a:xfrm>
            <a:off x="8246790" y="1766888"/>
            <a:ext cx="1098698" cy="2374900"/>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a:lstStyle/>
          <a:p>
            <a:pPr marL="4763" lvl="1">
              <a:defRPr/>
            </a:pPr>
            <a:r>
              <a:rPr lang="el-GR" u="sng" dirty="0"/>
              <a:t>5</a:t>
            </a:r>
            <a:r>
              <a:rPr lang="el-GR" u="sng" baseline="30000" dirty="0" smtClean="0"/>
              <a:t>ο</a:t>
            </a:r>
            <a:r>
              <a:rPr lang="el-GR" u="sng" dirty="0" smtClean="0"/>
              <a:t> </a:t>
            </a:r>
            <a:r>
              <a:rPr lang="el-GR" u="sng" dirty="0"/>
              <a:t>Στάδιο</a:t>
            </a:r>
          </a:p>
          <a:p>
            <a:pPr marL="4763" lvl="1">
              <a:defRPr/>
            </a:pPr>
            <a:endParaRPr lang="el-GR" u="sng" dirty="0"/>
          </a:p>
          <a:p>
            <a:pPr marL="4763" lvl="1" algn="l">
              <a:defRPr/>
            </a:pPr>
            <a:r>
              <a:rPr lang="el-GR" sz="1200" b="0" dirty="0"/>
              <a:t>Απόφαση ένταξης</a:t>
            </a:r>
          </a:p>
        </p:txBody>
      </p:sp>
      <p:sp>
        <p:nvSpPr>
          <p:cNvPr id="23" name="Right Arrow 22"/>
          <p:cNvSpPr/>
          <p:nvPr/>
        </p:nvSpPr>
        <p:spPr bwMode="auto">
          <a:xfrm>
            <a:off x="6321152" y="2852043"/>
            <a:ext cx="306412" cy="288925"/>
          </a:xfrm>
          <a:prstGeom prst="rightArrow">
            <a:avLst/>
          </a:prstGeom>
          <a:solidFill>
            <a:schemeClr val="accent2">
              <a:lumMod val="50000"/>
            </a:schemeClr>
          </a:solidFill>
          <a:ln w="12700" cap="flat" cmpd="sng" algn="ctr">
            <a:solidFill>
              <a:schemeClr val="bg2"/>
            </a:solidFill>
            <a:prstDash val="solid"/>
            <a:round/>
            <a:headEnd type="none" w="med" len="med"/>
            <a:tailEnd type="none" w="med" len="med"/>
          </a:ln>
          <a:effectLst/>
          <a:extLst/>
        </p:spPr>
        <p:txBody>
          <a:bodyPr lIns="0" tIns="0" rIns="0" bIns="0" anchor="ctr"/>
          <a:lstStyle/>
          <a:p>
            <a:pPr defTabSz="762000">
              <a:defRPr/>
            </a:pPr>
            <a:endParaRPr lang="el-GR">
              <a:ea typeface="ＭＳ Ｐゴシック" charset="-128"/>
            </a:endParaRPr>
          </a:p>
        </p:txBody>
      </p:sp>
      <p:sp>
        <p:nvSpPr>
          <p:cNvPr id="24" name="Right Arrow 23"/>
          <p:cNvSpPr/>
          <p:nvPr/>
        </p:nvSpPr>
        <p:spPr bwMode="auto">
          <a:xfrm>
            <a:off x="8004967" y="2844799"/>
            <a:ext cx="215826" cy="288925"/>
          </a:xfrm>
          <a:prstGeom prst="rightArrow">
            <a:avLst/>
          </a:prstGeom>
          <a:solidFill>
            <a:schemeClr val="accent2">
              <a:lumMod val="50000"/>
            </a:schemeClr>
          </a:solidFill>
          <a:ln w="12700" cap="flat" cmpd="sng" algn="ctr">
            <a:solidFill>
              <a:schemeClr val="bg2"/>
            </a:solidFill>
            <a:prstDash val="solid"/>
            <a:round/>
            <a:headEnd type="none" w="med" len="med"/>
            <a:tailEnd type="none" w="med" len="med"/>
          </a:ln>
          <a:effectLst/>
          <a:extLst/>
        </p:spPr>
        <p:txBody>
          <a:bodyPr lIns="0" tIns="0" rIns="0" bIns="0" anchor="ctr"/>
          <a:lstStyle/>
          <a:p>
            <a:pPr defTabSz="762000">
              <a:defRPr/>
            </a:pPr>
            <a:endParaRPr lang="el-GR">
              <a:ea typeface="ＭＳ Ｐゴシック"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98463" y="980728"/>
            <a:ext cx="9045575" cy="431800"/>
          </a:xfrm>
          <a:prstGeom prst="rect">
            <a:avLst/>
          </a:prstGeom>
          <a:solidFill>
            <a:srgbClr val="990000"/>
          </a:solidFill>
          <a:ln>
            <a:solidFill>
              <a:schemeClr val="bg1">
                <a:lumMod val="50000"/>
              </a:schemeClr>
            </a:solidFill>
          </a:ln>
        </p:spPr>
        <p:txBody>
          <a:bodyPr anchor="ctr"/>
          <a:lstStyle/>
          <a:p>
            <a:pPr marL="533400">
              <a:tabLst>
                <a:tab pos="533400" algn="l"/>
              </a:tabLst>
              <a:defRPr/>
            </a:pPr>
            <a:r>
              <a:rPr lang="el-GR" altLang="el-GR" sz="1200" dirty="0"/>
              <a:t>Υλοποίηση επενδυτικού σχεδίου</a:t>
            </a:r>
          </a:p>
        </p:txBody>
      </p:sp>
      <p:sp>
        <p:nvSpPr>
          <p:cNvPr id="9" name="Rectangle 8"/>
          <p:cNvSpPr/>
          <p:nvPr/>
        </p:nvSpPr>
        <p:spPr>
          <a:xfrm>
            <a:off x="1352550" y="1477615"/>
            <a:ext cx="8091488" cy="7397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lvl="1" algn="l">
              <a:defRPr/>
            </a:pPr>
            <a:r>
              <a:rPr lang="el-GR" u="sng" dirty="0">
                <a:solidFill>
                  <a:srgbClr val="000000"/>
                </a:solidFill>
              </a:rPr>
              <a:t>Προκαταβολή</a:t>
            </a:r>
          </a:p>
          <a:p>
            <a:pPr marL="0" lvl="1" algn="l">
              <a:defRPr/>
            </a:pPr>
            <a:r>
              <a:rPr lang="el-GR" b="0" dirty="0">
                <a:solidFill>
                  <a:srgbClr val="000000"/>
                </a:solidFill>
              </a:rPr>
              <a:t>Δυνατότητα λήψης προκαταβολής μέσω κατάθεσης εγγυητικής επιστολής. Το ύψος φτάνει μέχρι και το </a:t>
            </a:r>
            <a:r>
              <a:rPr lang="el-GR" b="0" dirty="0" smtClean="0">
                <a:solidFill>
                  <a:srgbClr val="000000"/>
                </a:solidFill>
              </a:rPr>
              <a:t>40% </a:t>
            </a:r>
            <a:r>
              <a:rPr lang="el-GR" b="0" dirty="0">
                <a:solidFill>
                  <a:srgbClr val="000000"/>
                </a:solidFill>
              </a:rPr>
              <a:t>της επιχορήγησης</a:t>
            </a:r>
          </a:p>
        </p:txBody>
      </p:sp>
      <p:sp>
        <p:nvSpPr>
          <p:cNvPr id="5" name="Rectangle 4"/>
          <p:cNvSpPr/>
          <p:nvPr/>
        </p:nvSpPr>
        <p:spPr>
          <a:xfrm>
            <a:off x="1352550" y="2269778"/>
            <a:ext cx="8091488" cy="95410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lvl="1" algn="l">
              <a:defRPr/>
            </a:pPr>
            <a:r>
              <a:rPr lang="el-GR" u="sng" dirty="0"/>
              <a:t>Ενδιάμεσες καταβολές</a:t>
            </a:r>
          </a:p>
          <a:p>
            <a:pPr marL="0" lvl="1" algn="l">
              <a:defRPr/>
            </a:pPr>
            <a:r>
              <a:rPr lang="el-GR" b="0" dirty="0"/>
              <a:t>Έπειτα από σχετικό αίτημα επαλήθευσης καταβάλλεται κατόπιν πιστοποίησης φυσικού και οικονομικού </a:t>
            </a:r>
            <a:r>
              <a:rPr lang="el-GR" b="0" dirty="0" smtClean="0"/>
              <a:t>αντικειμένου (διοικητικής και δειγματοληπτικά επιτόπιας επαλήθευσης) στο 25% και 50% υλοποίησης.</a:t>
            </a:r>
            <a:endParaRPr lang="el-GR" b="0" dirty="0"/>
          </a:p>
        </p:txBody>
      </p:sp>
      <p:sp>
        <p:nvSpPr>
          <p:cNvPr id="7" name="Rectangle 6"/>
          <p:cNvSpPr/>
          <p:nvPr/>
        </p:nvSpPr>
        <p:spPr>
          <a:xfrm>
            <a:off x="1352550" y="3288382"/>
            <a:ext cx="8091488" cy="7397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lvl="1" algn="l">
              <a:defRPr/>
            </a:pPr>
            <a:r>
              <a:rPr lang="el-GR" u="sng" dirty="0"/>
              <a:t>Αποπληρωμή</a:t>
            </a:r>
          </a:p>
          <a:p>
            <a:pPr marL="0" lvl="1" algn="l">
              <a:defRPr/>
            </a:pPr>
            <a:r>
              <a:rPr lang="el-GR" b="0" dirty="0"/>
              <a:t>Γίνεται με την παραλαβή του έργου οπότε και διενεργείται ο τελικός έλεγχος και γίνεται η εκκαθάριση</a:t>
            </a:r>
          </a:p>
          <a:p>
            <a:pPr marL="0" lvl="1" algn="l">
              <a:defRPr/>
            </a:pPr>
            <a:endParaRPr lang="el-GR" b="0" dirty="0"/>
          </a:p>
        </p:txBody>
      </p:sp>
      <p:sp>
        <p:nvSpPr>
          <p:cNvPr id="14" name="Rectangle 13"/>
          <p:cNvSpPr/>
          <p:nvPr/>
        </p:nvSpPr>
        <p:spPr>
          <a:xfrm>
            <a:off x="398463" y="4426545"/>
            <a:ext cx="9045575" cy="2030413"/>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a:spAutoFit/>
          </a:bodyPr>
          <a:lstStyle/>
          <a:p>
            <a:pPr marL="285750" lvl="1" indent="-285750" algn="l">
              <a:buFont typeface="Wingdings" pitchFamily="2" charset="2"/>
              <a:buChar char="ü"/>
              <a:defRPr/>
            </a:pPr>
            <a:r>
              <a:rPr lang="el-GR" b="0" dirty="0">
                <a:solidFill>
                  <a:srgbClr val="000000"/>
                </a:solidFill>
              </a:rPr>
              <a:t>Τήρηση </a:t>
            </a:r>
            <a:r>
              <a:rPr lang="el-GR" dirty="0">
                <a:solidFill>
                  <a:srgbClr val="000000"/>
                </a:solidFill>
              </a:rPr>
              <a:t>ΚΒΣ</a:t>
            </a:r>
            <a:r>
              <a:rPr lang="el-GR" b="0" dirty="0">
                <a:solidFill>
                  <a:srgbClr val="000000"/>
                </a:solidFill>
              </a:rPr>
              <a:t> κατά τη διάρκεια της επένδυσης: τήρηση πρωτότυπων παραστατικών (Τιμολόγια/ΔΑ), εγγραφή δαπανών στα πάγια των λογιστικών βιβλίων, πληρωμή με προβλεπόμενο τρόπο (τιμολόγια άνω των 3.000€ μέσω επιταγής ή κατάθεσης, εταιρικοί λογαριασμοί προμηθευτών κτλ.)</a:t>
            </a:r>
          </a:p>
          <a:p>
            <a:pPr marL="285750" lvl="1" indent="-285750" algn="l">
              <a:buFont typeface="Wingdings" pitchFamily="2" charset="2"/>
              <a:buChar char="ü"/>
              <a:defRPr/>
            </a:pPr>
            <a:r>
              <a:rPr lang="el-GR" b="0" dirty="0">
                <a:solidFill>
                  <a:schemeClr val="tx1"/>
                </a:solidFill>
              </a:rPr>
              <a:t>Προκειμένου να διενεργηθεί ο έλεγχος θα πρέπει να υποβληθεί </a:t>
            </a:r>
            <a:r>
              <a:rPr lang="el-GR" dirty="0">
                <a:solidFill>
                  <a:schemeClr val="tx1"/>
                </a:solidFill>
              </a:rPr>
              <a:t>αίτημα ελέγχου </a:t>
            </a:r>
            <a:r>
              <a:rPr lang="el-GR" b="0" dirty="0">
                <a:solidFill>
                  <a:schemeClr val="tx1"/>
                </a:solidFill>
              </a:rPr>
              <a:t>από την επιχείρηση το οποίο περιλαμβάνει πίνακα παραστατικών αγοράς και εξόφλησης</a:t>
            </a:r>
            <a:r>
              <a:rPr lang="en-US" b="0" dirty="0">
                <a:solidFill>
                  <a:schemeClr val="tx1"/>
                </a:solidFill>
              </a:rPr>
              <a:t> </a:t>
            </a:r>
            <a:r>
              <a:rPr lang="el-GR" b="0" dirty="0">
                <a:solidFill>
                  <a:schemeClr val="tx1"/>
                </a:solidFill>
              </a:rPr>
              <a:t>και αναλυτική κατάσταση πραγματοποιημένων δαπανών.</a:t>
            </a:r>
          </a:p>
          <a:p>
            <a:pPr marL="285750" lvl="1" indent="-285750" algn="l">
              <a:buFont typeface="Wingdings" pitchFamily="2" charset="2"/>
              <a:buChar char="ü"/>
              <a:defRPr/>
            </a:pPr>
            <a:r>
              <a:rPr lang="el-GR" b="0" dirty="0">
                <a:solidFill>
                  <a:srgbClr val="000000"/>
                </a:solidFill>
              </a:rPr>
              <a:t>Εγκατάσταση του εξοπλισμού στον τόπο υλοποίησης της επένδυσης. Ο εξοπλισμός που πιστοποιείται θα πρέπει να βρίσκεται κατά τις επιτόπιες επαληθεύσεις στον τόπο υλοποίησης της επένδυσης και να είναι σε </a:t>
            </a:r>
            <a:r>
              <a:rPr lang="el-GR" dirty="0">
                <a:solidFill>
                  <a:srgbClr val="000000"/>
                </a:solidFill>
              </a:rPr>
              <a:t>παραγωγική λειτουργία </a:t>
            </a:r>
            <a:r>
              <a:rPr lang="el-GR" b="0" dirty="0">
                <a:solidFill>
                  <a:srgbClr val="000000"/>
                </a:solidFill>
              </a:rPr>
              <a:t>κατά την τελική πιστοποίηση. Θα πρέπει να είναι καινούριος και αμεταχείριστος.</a:t>
            </a:r>
          </a:p>
        </p:txBody>
      </p:sp>
      <p:sp>
        <p:nvSpPr>
          <p:cNvPr id="8" name="Rectangle 7"/>
          <p:cNvSpPr/>
          <p:nvPr/>
        </p:nvSpPr>
        <p:spPr>
          <a:xfrm>
            <a:off x="398463" y="1477615"/>
            <a:ext cx="954087" cy="739775"/>
          </a:xfrm>
          <a:prstGeom prst="rect">
            <a:avLst/>
          </a:prstGeom>
        </p:spPr>
        <p:style>
          <a:lnRef idx="2">
            <a:schemeClr val="dk1"/>
          </a:lnRef>
          <a:fillRef idx="1">
            <a:schemeClr val="lt1"/>
          </a:fillRef>
          <a:effectRef idx="0">
            <a:schemeClr val="dk1"/>
          </a:effectRef>
          <a:fontRef idx="minor">
            <a:schemeClr val="dk1"/>
          </a:fontRef>
        </p:style>
        <p:txBody>
          <a:bodyPr anchor="ctr"/>
          <a:lstStyle/>
          <a:p>
            <a:pPr marL="0" lvl="1">
              <a:defRPr/>
            </a:pPr>
            <a:r>
              <a:rPr lang="el-GR" sz="4800" dirty="0">
                <a:solidFill>
                  <a:srgbClr val="000000"/>
                </a:solidFill>
              </a:rPr>
              <a:t>1</a:t>
            </a:r>
          </a:p>
        </p:txBody>
      </p:sp>
      <p:sp>
        <p:nvSpPr>
          <p:cNvPr id="10" name="Rectangle 9"/>
          <p:cNvSpPr/>
          <p:nvPr/>
        </p:nvSpPr>
        <p:spPr>
          <a:xfrm>
            <a:off x="398463" y="2269777"/>
            <a:ext cx="954087" cy="954107"/>
          </a:xfrm>
          <a:prstGeom prst="rect">
            <a:avLst/>
          </a:prstGeom>
        </p:spPr>
        <p:style>
          <a:lnRef idx="2">
            <a:schemeClr val="dk1"/>
          </a:lnRef>
          <a:fillRef idx="1">
            <a:schemeClr val="lt1"/>
          </a:fillRef>
          <a:effectRef idx="0">
            <a:schemeClr val="dk1"/>
          </a:effectRef>
          <a:fontRef idx="minor">
            <a:schemeClr val="dk1"/>
          </a:fontRef>
        </p:style>
        <p:txBody>
          <a:bodyPr anchor="ctr"/>
          <a:lstStyle/>
          <a:p>
            <a:pPr marL="0" lvl="1">
              <a:defRPr/>
            </a:pPr>
            <a:r>
              <a:rPr lang="el-GR" sz="4800" dirty="0">
                <a:solidFill>
                  <a:srgbClr val="000000"/>
                </a:solidFill>
              </a:rPr>
              <a:t>2</a:t>
            </a:r>
          </a:p>
        </p:txBody>
      </p:sp>
      <p:sp>
        <p:nvSpPr>
          <p:cNvPr id="11" name="Rectangle 10"/>
          <p:cNvSpPr/>
          <p:nvPr/>
        </p:nvSpPr>
        <p:spPr>
          <a:xfrm>
            <a:off x="398463" y="3285207"/>
            <a:ext cx="954087" cy="739775"/>
          </a:xfrm>
          <a:prstGeom prst="rect">
            <a:avLst/>
          </a:prstGeom>
        </p:spPr>
        <p:style>
          <a:lnRef idx="2">
            <a:schemeClr val="dk1"/>
          </a:lnRef>
          <a:fillRef idx="1">
            <a:schemeClr val="lt1"/>
          </a:fillRef>
          <a:effectRef idx="0">
            <a:schemeClr val="dk1"/>
          </a:effectRef>
          <a:fontRef idx="minor">
            <a:schemeClr val="dk1"/>
          </a:fontRef>
        </p:style>
        <p:txBody>
          <a:bodyPr anchor="ctr"/>
          <a:lstStyle/>
          <a:p>
            <a:pPr marL="0" lvl="1">
              <a:defRPr/>
            </a:pPr>
            <a:r>
              <a:rPr lang="el-GR" sz="4800" dirty="0">
                <a:solidFill>
                  <a:srgbClr val="000000"/>
                </a:solidFill>
              </a:rPr>
              <a:t>3</a:t>
            </a:r>
          </a:p>
        </p:txBody>
      </p:sp>
      <p:sp>
        <p:nvSpPr>
          <p:cNvPr id="12" name="Rectangle 11"/>
          <p:cNvSpPr/>
          <p:nvPr/>
        </p:nvSpPr>
        <p:spPr>
          <a:xfrm>
            <a:off x="398463" y="4077295"/>
            <a:ext cx="9045575" cy="276225"/>
          </a:xfrm>
          <a:prstGeom prst="rect">
            <a:avLst/>
          </a:prstGeom>
        </p:spPr>
        <p:style>
          <a:lnRef idx="1">
            <a:schemeClr val="dk1"/>
          </a:lnRef>
          <a:fillRef idx="2">
            <a:schemeClr val="dk1"/>
          </a:fillRef>
          <a:effectRef idx="1">
            <a:schemeClr val="dk1"/>
          </a:effectRef>
          <a:fontRef idx="minor">
            <a:schemeClr val="dk1"/>
          </a:fontRef>
        </p:style>
        <p:txBody>
          <a:bodyPr anchor="ctr"/>
          <a:lstStyle/>
          <a:p>
            <a:pPr>
              <a:defRPr/>
            </a:pPr>
            <a:r>
              <a:rPr lang="el-GR" sz="1200" dirty="0"/>
              <a:t>Κρίσιμα στοιχεία για την επαλήθευση Φυσικού και Οικονομικού αντικειμένου</a:t>
            </a:r>
          </a:p>
        </p:txBody>
      </p:sp>
      <p:sp>
        <p:nvSpPr>
          <p:cNvPr id="18" name="Title 1"/>
          <p:cNvSpPr txBox="1">
            <a:spLocks/>
          </p:cNvSpPr>
          <p:nvPr/>
        </p:nvSpPr>
        <p:spPr bwMode="auto">
          <a:xfrm>
            <a:off x="481013" y="260648"/>
            <a:ext cx="6499225"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1600" b="1">
                <a:solidFill>
                  <a:schemeClr val="tx1"/>
                </a:solidFill>
                <a:latin typeface="+mj-lt"/>
                <a:ea typeface="+mj-ea"/>
                <a:cs typeface="+mj-cs"/>
              </a:defRPr>
            </a:lvl1pPr>
            <a:lvl2pPr algn="l" rtl="0" eaLnBrk="0" fontAlgn="base" hangingPunct="0">
              <a:spcBef>
                <a:spcPct val="0"/>
              </a:spcBef>
              <a:spcAft>
                <a:spcPct val="0"/>
              </a:spcAft>
              <a:defRPr sz="1600" b="1">
                <a:solidFill>
                  <a:schemeClr val="tx1"/>
                </a:solidFill>
                <a:latin typeface="Arial" charset="0"/>
                <a:ea typeface="ＭＳ Ｐゴシック" charset="-128"/>
              </a:defRPr>
            </a:lvl2pPr>
            <a:lvl3pPr algn="l" rtl="0" eaLnBrk="0" fontAlgn="base" hangingPunct="0">
              <a:spcBef>
                <a:spcPct val="0"/>
              </a:spcBef>
              <a:spcAft>
                <a:spcPct val="0"/>
              </a:spcAft>
              <a:defRPr sz="1600" b="1">
                <a:solidFill>
                  <a:schemeClr val="tx1"/>
                </a:solidFill>
                <a:latin typeface="Arial" charset="0"/>
                <a:ea typeface="ＭＳ Ｐゴシック" charset="-128"/>
              </a:defRPr>
            </a:lvl3pPr>
            <a:lvl4pPr algn="l" rtl="0" eaLnBrk="0" fontAlgn="base" hangingPunct="0">
              <a:spcBef>
                <a:spcPct val="0"/>
              </a:spcBef>
              <a:spcAft>
                <a:spcPct val="0"/>
              </a:spcAft>
              <a:defRPr sz="1600" b="1">
                <a:solidFill>
                  <a:schemeClr val="tx1"/>
                </a:solidFill>
                <a:latin typeface="Arial" charset="0"/>
                <a:ea typeface="ＭＳ Ｐゴシック" charset="-128"/>
              </a:defRPr>
            </a:lvl4pPr>
            <a:lvl5pPr algn="l" rtl="0" eaLnBrk="0" fontAlgn="base" hangingPunct="0">
              <a:spcBef>
                <a:spcPct val="0"/>
              </a:spcBef>
              <a:spcAft>
                <a:spcPct val="0"/>
              </a:spcAft>
              <a:defRPr sz="1600" b="1">
                <a:solidFill>
                  <a:schemeClr val="tx1"/>
                </a:solidFill>
                <a:latin typeface="Arial" charset="0"/>
                <a:ea typeface="ＭＳ Ｐゴシック" charset="-128"/>
              </a:defRPr>
            </a:lvl5pPr>
            <a:lvl6pPr marL="457200" algn="l" rtl="0" eaLnBrk="0" fontAlgn="base" hangingPunct="0">
              <a:spcBef>
                <a:spcPct val="0"/>
              </a:spcBef>
              <a:spcAft>
                <a:spcPct val="0"/>
              </a:spcAft>
              <a:defRPr sz="1600" b="1">
                <a:solidFill>
                  <a:schemeClr val="tx1"/>
                </a:solidFill>
                <a:latin typeface="Arial" charset="0"/>
                <a:ea typeface="ＭＳ Ｐゴシック" charset="-128"/>
              </a:defRPr>
            </a:lvl6pPr>
            <a:lvl7pPr marL="914400" algn="l" rtl="0" eaLnBrk="0" fontAlgn="base" hangingPunct="0">
              <a:spcBef>
                <a:spcPct val="0"/>
              </a:spcBef>
              <a:spcAft>
                <a:spcPct val="0"/>
              </a:spcAft>
              <a:defRPr sz="1600" b="1">
                <a:solidFill>
                  <a:schemeClr val="tx1"/>
                </a:solidFill>
                <a:latin typeface="Arial" charset="0"/>
                <a:ea typeface="ＭＳ Ｐゴシック" charset="-128"/>
              </a:defRPr>
            </a:lvl7pPr>
            <a:lvl8pPr marL="1371600" algn="l" rtl="0" eaLnBrk="0" fontAlgn="base" hangingPunct="0">
              <a:spcBef>
                <a:spcPct val="0"/>
              </a:spcBef>
              <a:spcAft>
                <a:spcPct val="0"/>
              </a:spcAft>
              <a:defRPr sz="1600" b="1">
                <a:solidFill>
                  <a:schemeClr val="tx1"/>
                </a:solidFill>
                <a:latin typeface="Arial" charset="0"/>
                <a:ea typeface="ＭＳ Ｐゴシック" charset="-128"/>
              </a:defRPr>
            </a:lvl8pPr>
            <a:lvl9pPr marL="1828800" algn="l" rtl="0" eaLnBrk="0" fontAlgn="base" hangingPunct="0">
              <a:spcBef>
                <a:spcPct val="0"/>
              </a:spcBef>
              <a:spcAft>
                <a:spcPct val="0"/>
              </a:spcAft>
              <a:defRPr sz="1600" b="1">
                <a:solidFill>
                  <a:schemeClr val="tx1"/>
                </a:solidFill>
                <a:latin typeface="Arial" charset="0"/>
                <a:ea typeface="ＭＳ Ｐゴシック" charset="-128"/>
              </a:defRPr>
            </a:lvl9pPr>
          </a:lstStyle>
          <a:p>
            <a:r>
              <a:rPr lang="el-GR" kern="0" dirty="0" smtClean="0">
                <a:solidFill>
                  <a:srgbClr val="000000"/>
                </a:solidFill>
              </a:rPr>
              <a:t>Μελέτη περίπτωσης</a:t>
            </a:r>
            <a:r>
              <a:rPr lang="en-US" kern="0" dirty="0" smtClean="0">
                <a:solidFill>
                  <a:srgbClr val="000000"/>
                </a:solidFill>
              </a:rPr>
              <a:t/>
            </a:r>
            <a:br>
              <a:rPr lang="en-US" kern="0" dirty="0" smtClean="0">
                <a:solidFill>
                  <a:srgbClr val="000000"/>
                </a:solidFill>
              </a:rPr>
            </a:br>
            <a:r>
              <a:rPr lang="en-US" b="0" kern="0" dirty="0" err="1" smtClean="0">
                <a:solidFill>
                  <a:srgbClr val="000000"/>
                </a:solidFill>
              </a:rPr>
              <a:t>i</a:t>
            </a:r>
            <a:r>
              <a:rPr lang="en-US" b="0" kern="0" dirty="0" smtClean="0">
                <a:solidFill>
                  <a:srgbClr val="000000"/>
                </a:solidFill>
              </a:rPr>
              <a:t>. </a:t>
            </a:r>
            <a:r>
              <a:rPr lang="el-GR" b="0" kern="0" dirty="0" smtClean="0">
                <a:solidFill>
                  <a:srgbClr val="000000"/>
                </a:solidFill>
              </a:rPr>
              <a:t>Ένταξη επιχείρησης στο πρόγραμμα Νεοφυής Επιχειρηματικότητα</a:t>
            </a:r>
            <a:endParaRPr lang="el-GR" kern="0" dirty="0" smtClean="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98463" y="1484784"/>
            <a:ext cx="9063037" cy="4968552"/>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marL="92075" lvl="1" algn="l">
              <a:defRPr/>
            </a:pPr>
            <a:endParaRPr lang="el-GR" sz="1200" b="0" dirty="0"/>
          </a:p>
        </p:txBody>
      </p:sp>
      <p:sp>
        <p:nvSpPr>
          <p:cNvPr id="3" name="TextBox 2"/>
          <p:cNvSpPr txBox="1"/>
          <p:nvPr/>
        </p:nvSpPr>
        <p:spPr>
          <a:xfrm>
            <a:off x="398463" y="980728"/>
            <a:ext cx="9045575" cy="431800"/>
          </a:xfrm>
          <a:prstGeom prst="rect">
            <a:avLst/>
          </a:prstGeom>
          <a:solidFill>
            <a:srgbClr val="990000"/>
          </a:solidFill>
          <a:ln>
            <a:solidFill>
              <a:schemeClr val="bg1">
                <a:lumMod val="50000"/>
              </a:schemeClr>
            </a:solidFill>
          </a:ln>
        </p:spPr>
        <p:txBody>
          <a:bodyPr anchor="ctr"/>
          <a:lstStyle/>
          <a:p>
            <a:pPr marL="533400">
              <a:tabLst>
                <a:tab pos="533400" algn="l"/>
              </a:tabLst>
              <a:defRPr/>
            </a:pPr>
            <a:r>
              <a:rPr lang="el-GR" altLang="el-GR" sz="1200" dirty="0"/>
              <a:t>Υλοποίηση επενδυτικού σχεδίου</a:t>
            </a:r>
          </a:p>
        </p:txBody>
      </p:sp>
      <p:sp>
        <p:nvSpPr>
          <p:cNvPr id="9" name="Rectangle 8"/>
          <p:cNvSpPr/>
          <p:nvPr/>
        </p:nvSpPr>
        <p:spPr>
          <a:xfrm>
            <a:off x="560388" y="1975480"/>
            <a:ext cx="8785225" cy="2677656"/>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a:spAutoFit/>
          </a:bodyPr>
          <a:lstStyle/>
          <a:p>
            <a:pPr marL="0" lvl="1" algn="l">
              <a:defRPr/>
            </a:pPr>
            <a:r>
              <a:rPr lang="el-GR" sz="1200" b="0" dirty="0">
                <a:solidFill>
                  <a:srgbClr val="000000"/>
                </a:solidFill>
              </a:rPr>
              <a:t>Επιχειρήσεις που εντάσσονται στο πρόγραμμα και υλοποιούν το επενδυτικό τους σχέδιο έχουν την υποχρέωση για 3 έτη μετά την </a:t>
            </a:r>
            <a:r>
              <a:rPr lang="el-GR" sz="1200" b="0" dirty="0" smtClean="0">
                <a:solidFill>
                  <a:srgbClr val="000000"/>
                </a:solidFill>
              </a:rPr>
              <a:t>τελική πληρωμή της δημόσιας δαπάνης:</a:t>
            </a:r>
            <a:endParaRPr lang="el-GR" sz="1200" b="0" dirty="0">
              <a:solidFill>
                <a:srgbClr val="000000"/>
              </a:solidFill>
            </a:endParaRPr>
          </a:p>
          <a:p>
            <a:pPr marL="742950" lvl="2" indent="-285750" algn="l">
              <a:buFont typeface="+mj-lt"/>
              <a:buAutoNum type="romanLcPeriod"/>
              <a:defRPr/>
            </a:pPr>
            <a:r>
              <a:rPr lang="el-GR" sz="1200" b="0" dirty="0">
                <a:solidFill>
                  <a:srgbClr val="000000"/>
                </a:solidFill>
              </a:rPr>
              <a:t>να τηρούν τους όρους ένταξης</a:t>
            </a:r>
          </a:p>
          <a:p>
            <a:pPr marL="742950" lvl="2" indent="-285750" algn="l">
              <a:buFont typeface="+mj-lt"/>
              <a:buAutoNum type="romanLcPeriod"/>
              <a:defRPr/>
            </a:pPr>
            <a:r>
              <a:rPr lang="el-GR" sz="1200" b="0" dirty="0">
                <a:solidFill>
                  <a:srgbClr val="000000"/>
                </a:solidFill>
              </a:rPr>
              <a:t>να μην προβούν στη μετεγκατάσταση  της </a:t>
            </a:r>
            <a:r>
              <a:rPr lang="el-GR" sz="1200" b="0" dirty="0" err="1">
                <a:solidFill>
                  <a:srgbClr val="000000"/>
                </a:solidFill>
              </a:rPr>
              <a:t>ενισχυθείσας</a:t>
            </a:r>
            <a:r>
              <a:rPr lang="el-GR" sz="1200" b="0" dirty="0">
                <a:solidFill>
                  <a:srgbClr val="000000"/>
                </a:solidFill>
              </a:rPr>
              <a:t>  επένδυσης εκτός της περιοχής </a:t>
            </a:r>
            <a:r>
              <a:rPr lang="el-GR" sz="1200" b="0" dirty="0" smtClean="0">
                <a:solidFill>
                  <a:srgbClr val="000000"/>
                </a:solidFill>
              </a:rPr>
              <a:t>του προγράμματος,</a:t>
            </a:r>
          </a:p>
          <a:p>
            <a:pPr marL="742950" lvl="2" indent="-285750" algn="l">
              <a:buFont typeface="+mj-lt"/>
              <a:buAutoNum type="romanLcPeriod"/>
              <a:defRPr/>
            </a:pPr>
            <a:r>
              <a:rPr lang="el-GR" sz="1200" b="0" dirty="0" smtClean="0">
                <a:solidFill>
                  <a:srgbClr val="000000"/>
                </a:solidFill>
              </a:rPr>
              <a:t>να </a:t>
            </a:r>
            <a:r>
              <a:rPr lang="el-GR" sz="1200" b="0" dirty="0">
                <a:solidFill>
                  <a:srgbClr val="000000"/>
                </a:solidFill>
              </a:rPr>
              <a:t>μην διακόπτουν την επένδυση, εκτός αν συντρέχουν λόγοι ανωτέρας βίας, στις περιπτώσεις αυτές απαιτείται ενημέρωση του </a:t>
            </a:r>
            <a:r>
              <a:rPr lang="el-GR" sz="1200" b="0" dirty="0" smtClean="0">
                <a:solidFill>
                  <a:srgbClr val="000000"/>
                </a:solidFill>
              </a:rPr>
              <a:t>ΕΦ,</a:t>
            </a:r>
          </a:p>
          <a:p>
            <a:pPr marL="742950" lvl="2" indent="-285750" algn="l">
              <a:buFont typeface="+mj-lt"/>
              <a:buAutoNum type="romanLcPeriod"/>
              <a:defRPr/>
            </a:pPr>
            <a:r>
              <a:rPr lang="el-GR" sz="1200" b="0" dirty="0" smtClean="0">
                <a:solidFill>
                  <a:srgbClr val="000000"/>
                </a:solidFill>
              </a:rPr>
              <a:t>να </a:t>
            </a:r>
            <a:r>
              <a:rPr lang="el-GR" sz="1200" b="0" dirty="0">
                <a:solidFill>
                  <a:srgbClr val="000000"/>
                </a:solidFill>
              </a:rPr>
              <a:t>μην μεταβιβάζουν για οποιοδήποτε λόγο πάγια περιουσιακά στοιχεία που έχουν </a:t>
            </a:r>
            <a:r>
              <a:rPr lang="el-GR" sz="1200" b="0" dirty="0" smtClean="0">
                <a:solidFill>
                  <a:srgbClr val="000000"/>
                </a:solidFill>
              </a:rPr>
              <a:t>ενισχυθεί, εκτός  </a:t>
            </a:r>
            <a:r>
              <a:rPr lang="el-GR" sz="1200" b="0" dirty="0">
                <a:solidFill>
                  <a:srgbClr val="000000"/>
                </a:solidFill>
              </a:rPr>
              <a:t>εάν </a:t>
            </a:r>
            <a:r>
              <a:rPr lang="el-GR" sz="1200" b="0" dirty="0" smtClean="0">
                <a:solidFill>
                  <a:srgbClr val="000000"/>
                </a:solidFill>
              </a:rPr>
              <a:t>αυτά αντικατασταθούν  από άλλα  </a:t>
            </a:r>
            <a:r>
              <a:rPr lang="el-GR" sz="1200" b="0" dirty="0">
                <a:solidFill>
                  <a:srgbClr val="000000"/>
                </a:solidFill>
              </a:rPr>
              <a:t>κυριότητας  του  φορέα  και  ανάλογης  αξίας,  </a:t>
            </a:r>
            <a:r>
              <a:rPr lang="el-GR" sz="1200" b="0" dirty="0" smtClean="0">
                <a:solidFill>
                  <a:srgbClr val="000000"/>
                </a:solidFill>
              </a:rPr>
              <a:t>που ανταποκρίνονται </a:t>
            </a:r>
            <a:r>
              <a:rPr lang="el-GR" sz="1200" b="0" dirty="0">
                <a:solidFill>
                  <a:srgbClr val="000000"/>
                </a:solidFill>
              </a:rPr>
              <a:t>στην εξυπηρέτηση της </a:t>
            </a:r>
            <a:r>
              <a:rPr lang="el-GR" sz="1200" b="0" dirty="0" smtClean="0">
                <a:solidFill>
                  <a:srgbClr val="000000"/>
                </a:solidFill>
              </a:rPr>
              <a:t>επένδυσης</a:t>
            </a:r>
          </a:p>
          <a:p>
            <a:pPr marL="742950" lvl="2" indent="-285750" algn="l">
              <a:buFont typeface="+mj-lt"/>
              <a:buAutoNum type="romanLcPeriod"/>
              <a:defRPr/>
            </a:pPr>
            <a:r>
              <a:rPr lang="el-GR" sz="1200" b="0" dirty="0" smtClean="0">
                <a:solidFill>
                  <a:srgbClr val="000000"/>
                </a:solidFill>
              </a:rPr>
              <a:t>να </a:t>
            </a:r>
            <a:r>
              <a:rPr lang="el-GR" sz="1200" b="0" dirty="0">
                <a:solidFill>
                  <a:srgbClr val="000000"/>
                </a:solidFill>
              </a:rPr>
              <a:t>μην αντικαταστήσουν οποιοδήποτε στοιχείο του εξοπλισμού, εκτός εάν η αντικατάσταση αφορά αγορά νέου παρομοίου εξοπλισμού (όμοιας ή καλύτερης τεχνολογίας</a:t>
            </a:r>
            <a:r>
              <a:rPr lang="el-GR" sz="1200" b="0" dirty="0" smtClean="0">
                <a:solidFill>
                  <a:srgbClr val="000000"/>
                </a:solidFill>
              </a:rPr>
              <a:t>).</a:t>
            </a:r>
          </a:p>
          <a:p>
            <a:pPr marL="742950" lvl="2" indent="-285750" algn="l">
              <a:buFont typeface="+mj-lt"/>
              <a:buAutoNum type="romanLcPeriod"/>
              <a:defRPr/>
            </a:pPr>
            <a:r>
              <a:rPr lang="el-GR" sz="1200" b="0" dirty="0" smtClean="0">
                <a:solidFill>
                  <a:srgbClr val="000000"/>
                </a:solidFill>
              </a:rPr>
              <a:t>να </a:t>
            </a:r>
            <a:r>
              <a:rPr lang="el-GR" sz="1200" b="0" dirty="0">
                <a:solidFill>
                  <a:srgbClr val="000000"/>
                </a:solidFill>
              </a:rPr>
              <a:t>μην εκμισθώνουν μέρος ή το σύνολο της </a:t>
            </a:r>
            <a:r>
              <a:rPr lang="el-GR" sz="1200" b="0" dirty="0" err="1">
                <a:solidFill>
                  <a:srgbClr val="000000"/>
                </a:solidFill>
              </a:rPr>
              <a:t>ενισχυθείσας</a:t>
            </a:r>
            <a:r>
              <a:rPr lang="el-GR" sz="1200" b="0" dirty="0">
                <a:solidFill>
                  <a:srgbClr val="000000"/>
                </a:solidFill>
              </a:rPr>
              <a:t> </a:t>
            </a:r>
            <a:r>
              <a:rPr lang="el-GR" sz="1200" b="0" dirty="0" smtClean="0">
                <a:solidFill>
                  <a:srgbClr val="000000"/>
                </a:solidFill>
              </a:rPr>
              <a:t>επένδυσης</a:t>
            </a:r>
          </a:p>
          <a:p>
            <a:pPr marL="742950" lvl="2" indent="-285750" algn="l">
              <a:buFont typeface="+mj-lt"/>
              <a:buAutoNum type="romanLcPeriod"/>
              <a:defRPr/>
            </a:pPr>
            <a:r>
              <a:rPr lang="el-GR" sz="1200" b="0" dirty="0" smtClean="0">
                <a:solidFill>
                  <a:srgbClr val="000000"/>
                </a:solidFill>
              </a:rPr>
              <a:t>να </a:t>
            </a:r>
            <a:r>
              <a:rPr lang="el-GR" sz="1200" b="0" dirty="0">
                <a:solidFill>
                  <a:srgbClr val="000000"/>
                </a:solidFill>
              </a:rPr>
              <a:t>μη μεταβάλουν ουσιαστικά την </a:t>
            </a:r>
            <a:r>
              <a:rPr lang="el-GR" sz="1200" b="0" dirty="0" err="1">
                <a:solidFill>
                  <a:srgbClr val="000000"/>
                </a:solidFill>
              </a:rPr>
              <a:t>ενισχυθείσα</a:t>
            </a:r>
            <a:r>
              <a:rPr lang="el-GR" sz="1200" b="0" dirty="0">
                <a:solidFill>
                  <a:srgbClr val="000000"/>
                </a:solidFill>
              </a:rPr>
              <a:t> επένδυση και κατά τρόπο που επηρεάζει τη φύση, τους στόχους ή τους όρους υλοποίησης ή που θα μπορούσε να οδηγήσει σε αλλοίωση των αρχικών στόχων της</a:t>
            </a:r>
            <a:r>
              <a:rPr lang="el-GR" sz="1200" b="0" dirty="0" smtClean="0">
                <a:solidFill>
                  <a:srgbClr val="000000"/>
                </a:solidFill>
              </a:rPr>
              <a:t>.</a:t>
            </a:r>
            <a:endParaRPr lang="el-GR" sz="1200" b="0" dirty="0">
              <a:solidFill>
                <a:srgbClr val="000000"/>
              </a:solidFill>
            </a:endParaRPr>
          </a:p>
        </p:txBody>
      </p:sp>
      <p:sp>
        <p:nvSpPr>
          <p:cNvPr id="8" name="Rectangle 7"/>
          <p:cNvSpPr/>
          <p:nvPr/>
        </p:nvSpPr>
        <p:spPr>
          <a:xfrm>
            <a:off x="1497013" y="4923135"/>
            <a:ext cx="7848600" cy="522288"/>
          </a:xfrm>
          <a:prstGeom prst="rect">
            <a:avLst/>
          </a:prstGeom>
          <a:solidFill>
            <a:schemeClr val="bg1">
              <a:lumMod val="65000"/>
            </a:schemeClr>
          </a:solidFill>
          <a:ln>
            <a:solidFill>
              <a:schemeClr val="accent1"/>
            </a:solidFill>
          </a:ln>
        </p:spPr>
        <p:txBody>
          <a:bodyPr>
            <a:spAutoFit/>
          </a:bodyPr>
          <a:lstStyle/>
          <a:p>
            <a:pPr marL="4763" lvl="1" algn="l">
              <a:defRPr/>
            </a:pPr>
            <a:r>
              <a:rPr lang="el-GR" b="0" dirty="0">
                <a:solidFill>
                  <a:schemeClr val="tx1"/>
                </a:solidFill>
              </a:rPr>
              <a:t>Σε παλαιοτέρα προγράμματα υπήρχε υποχρέωση τήρησης θέσεων εργασίας που προέκυψαν ως αποτέλεσμα της επιχορήγησης</a:t>
            </a:r>
          </a:p>
        </p:txBody>
      </p:sp>
      <p:sp>
        <p:nvSpPr>
          <p:cNvPr id="10" name="Rectangle 9"/>
          <p:cNvSpPr/>
          <p:nvPr/>
        </p:nvSpPr>
        <p:spPr>
          <a:xfrm>
            <a:off x="560387" y="5571133"/>
            <a:ext cx="8785225" cy="738187"/>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wrap="square">
            <a:spAutoFit/>
          </a:bodyPr>
          <a:lstStyle/>
          <a:p>
            <a:pPr marL="0" lvl="1" algn="l">
              <a:defRPr/>
            </a:pPr>
            <a:r>
              <a:rPr lang="el-GR" u="sng" dirty="0">
                <a:solidFill>
                  <a:srgbClr val="000000"/>
                </a:solidFill>
              </a:rPr>
              <a:t>Υποχρεώσεις δημοσιότητας</a:t>
            </a:r>
          </a:p>
          <a:p>
            <a:pPr marL="0" lvl="1" algn="l">
              <a:defRPr/>
            </a:pPr>
            <a:r>
              <a:rPr lang="el-GR" b="0" dirty="0">
                <a:solidFill>
                  <a:srgbClr val="000000"/>
                </a:solidFill>
              </a:rPr>
              <a:t>Για 3 έτη από την ημερομηνία ολοκλήρωσης πρέπει να τοποθετείται σε εμφανές σημείο ενημερωτική πινακίδα βάσει οδηγιών που θα υποδειχτούν από τον αρμόδιο φορέα.</a:t>
            </a:r>
          </a:p>
        </p:txBody>
      </p:sp>
      <p:sp>
        <p:nvSpPr>
          <p:cNvPr id="7" name="Rectangle 6"/>
          <p:cNvSpPr/>
          <p:nvPr/>
        </p:nvSpPr>
        <p:spPr>
          <a:xfrm>
            <a:off x="560388" y="1556792"/>
            <a:ext cx="8785225" cy="276225"/>
          </a:xfrm>
          <a:prstGeom prst="rect">
            <a:avLst/>
          </a:prstGeom>
        </p:spPr>
        <p:style>
          <a:lnRef idx="1">
            <a:schemeClr val="dk1"/>
          </a:lnRef>
          <a:fillRef idx="2">
            <a:schemeClr val="dk1"/>
          </a:fillRef>
          <a:effectRef idx="1">
            <a:schemeClr val="dk1"/>
          </a:effectRef>
          <a:fontRef idx="minor">
            <a:schemeClr val="dk1"/>
          </a:fontRef>
        </p:style>
        <p:txBody>
          <a:bodyPr anchor="ctr"/>
          <a:lstStyle/>
          <a:p>
            <a:pPr>
              <a:defRPr/>
            </a:pPr>
            <a:r>
              <a:rPr lang="el-GR" sz="1200" dirty="0"/>
              <a:t>Τήρηση μακροχρόνιων υποχρεώσεων</a:t>
            </a:r>
          </a:p>
        </p:txBody>
      </p:sp>
      <p:grpSp>
        <p:nvGrpSpPr>
          <p:cNvPr id="53257" name="Group 1"/>
          <p:cNvGrpSpPr>
            <a:grpSpLocks/>
          </p:cNvGrpSpPr>
          <p:nvPr/>
        </p:nvGrpSpPr>
        <p:grpSpPr bwMode="auto">
          <a:xfrm>
            <a:off x="560388" y="4869160"/>
            <a:ext cx="792162" cy="523875"/>
            <a:chOff x="3178175" y="1304925"/>
            <a:chExt cx="1235075" cy="1008063"/>
          </a:xfrm>
        </p:grpSpPr>
        <p:sp>
          <p:nvSpPr>
            <p:cNvPr id="53258" name="AutoShape 365"/>
            <p:cNvSpPr>
              <a:spLocks noChangeArrowheads="1"/>
            </p:cNvSpPr>
            <p:nvPr/>
          </p:nvSpPr>
          <p:spPr bwMode="auto">
            <a:xfrm>
              <a:off x="3178175" y="1304925"/>
              <a:ext cx="1235075" cy="1008063"/>
            </a:xfrm>
            <a:prstGeom prst="roundRect">
              <a:avLst>
                <a:gd name="adj" fmla="val 16667"/>
              </a:avLst>
            </a:prstGeom>
            <a:solidFill>
              <a:schemeClr val="accent1"/>
            </a:solidFill>
            <a:ln w="28575">
              <a:solidFill>
                <a:schemeClr val="tx1"/>
              </a:solidFill>
              <a:round/>
              <a:headEnd/>
              <a:tailEnd/>
            </a:ln>
            <a:effectLst>
              <a:outerShdw dist="71842" dir="2700000" algn="ctr" rotWithShape="0">
                <a:schemeClr val="bg2"/>
              </a:outerShdw>
            </a:effectLst>
          </p:spPr>
          <p:txBody>
            <a:bodyPr wrap="none" anchor="ctr"/>
            <a:lstStyle/>
            <a:p>
              <a:endParaRPr lang="el-GR"/>
            </a:p>
          </p:txBody>
        </p:sp>
        <p:sp>
          <p:nvSpPr>
            <p:cNvPr id="53259" name="Freeform 543"/>
            <p:cNvSpPr>
              <a:spLocks noEditPoints="1"/>
            </p:cNvSpPr>
            <p:nvPr/>
          </p:nvSpPr>
          <p:spPr bwMode="auto">
            <a:xfrm>
              <a:off x="3705225" y="1477963"/>
              <a:ext cx="200025" cy="671512"/>
            </a:xfrm>
            <a:custGeom>
              <a:avLst/>
              <a:gdLst>
                <a:gd name="T0" fmla="*/ 0 w 224"/>
                <a:gd name="T1" fmla="*/ 0 h 752"/>
                <a:gd name="T2" fmla="*/ 2147483647 w 224"/>
                <a:gd name="T3" fmla="*/ 0 h 752"/>
                <a:gd name="T4" fmla="*/ 2147483647 w 224"/>
                <a:gd name="T5" fmla="*/ 2147483647 h 752"/>
                <a:gd name="T6" fmla="*/ 2147483647 w 224"/>
                <a:gd name="T7" fmla="*/ 2147483647 h 752"/>
                <a:gd name="T8" fmla="*/ 2147483647 w 224"/>
                <a:gd name="T9" fmla="*/ 2147483647 h 752"/>
                <a:gd name="T10" fmla="*/ 0 w 224"/>
                <a:gd name="T11" fmla="*/ 2147483647 h 752"/>
                <a:gd name="T12" fmla="*/ 0 w 224"/>
                <a:gd name="T13" fmla="*/ 0 h 752"/>
                <a:gd name="T14" fmla="*/ 2147483647 w 224"/>
                <a:gd name="T15" fmla="*/ 2147483647 h 752"/>
                <a:gd name="T16" fmla="*/ 2147483647 w 224"/>
                <a:gd name="T17" fmla="*/ 2147483647 h 752"/>
                <a:gd name="T18" fmla="*/ 2147483647 w 224"/>
                <a:gd name="T19" fmla="*/ 2147483647 h 752"/>
                <a:gd name="T20" fmla="*/ 2147483647 w 224"/>
                <a:gd name="T21" fmla="*/ 2147483647 h 752"/>
                <a:gd name="T22" fmla="*/ 2147483647 w 224"/>
                <a:gd name="T23" fmla="*/ 2147483647 h 7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4" h="752">
                  <a:moveTo>
                    <a:pt x="0" y="0"/>
                  </a:moveTo>
                  <a:lnTo>
                    <a:pt x="224" y="0"/>
                  </a:lnTo>
                  <a:lnTo>
                    <a:pt x="224" y="172"/>
                  </a:lnTo>
                  <a:lnTo>
                    <a:pt x="180" y="516"/>
                  </a:lnTo>
                  <a:lnTo>
                    <a:pt x="42" y="516"/>
                  </a:lnTo>
                  <a:lnTo>
                    <a:pt x="0" y="172"/>
                  </a:lnTo>
                  <a:lnTo>
                    <a:pt x="0" y="0"/>
                  </a:lnTo>
                  <a:close/>
                  <a:moveTo>
                    <a:pt x="8" y="568"/>
                  </a:moveTo>
                  <a:lnTo>
                    <a:pt x="216" y="568"/>
                  </a:lnTo>
                  <a:lnTo>
                    <a:pt x="216" y="752"/>
                  </a:lnTo>
                  <a:lnTo>
                    <a:pt x="8" y="752"/>
                  </a:lnTo>
                  <a:lnTo>
                    <a:pt x="8" y="56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 name="Title 1"/>
          <p:cNvSpPr txBox="1">
            <a:spLocks/>
          </p:cNvSpPr>
          <p:nvPr/>
        </p:nvSpPr>
        <p:spPr bwMode="auto">
          <a:xfrm>
            <a:off x="481013" y="260648"/>
            <a:ext cx="6499225"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1600" b="1">
                <a:solidFill>
                  <a:schemeClr val="tx1"/>
                </a:solidFill>
                <a:latin typeface="+mj-lt"/>
                <a:ea typeface="+mj-ea"/>
                <a:cs typeface="+mj-cs"/>
              </a:defRPr>
            </a:lvl1pPr>
            <a:lvl2pPr algn="l" rtl="0" eaLnBrk="0" fontAlgn="base" hangingPunct="0">
              <a:spcBef>
                <a:spcPct val="0"/>
              </a:spcBef>
              <a:spcAft>
                <a:spcPct val="0"/>
              </a:spcAft>
              <a:defRPr sz="1600" b="1">
                <a:solidFill>
                  <a:schemeClr val="tx1"/>
                </a:solidFill>
                <a:latin typeface="Arial" charset="0"/>
                <a:ea typeface="ＭＳ Ｐゴシック" charset="-128"/>
              </a:defRPr>
            </a:lvl2pPr>
            <a:lvl3pPr algn="l" rtl="0" eaLnBrk="0" fontAlgn="base" hangingPunct="0">
              <a:spcBef>
                <a:spcPct val="0"/>
              </a:spcBef>
              <a:spcAft>
                <a:spcPct val="0"/>
              </a:spcAft>
              <a:defRPr sz="1600" b="1">
                <a:solidFill>
                  <a:schemeClr val="tx1"/>
                </a:solidFill>
                <a:latin typeface="Arial" charset="0"/>
                <a:ea typeface="ＭＳ Ｐゴシック" charset="-128"/>
              </a:defRPr>
            </a:lvl3pPr>
            <a:lvl4pPr algn="l" rtl="0" eaLnBrk="0" fontAlgn="base" hangingPunct="0">
              <a:spcBef>
                <a:spcPct val="0"/>
              </a:spcBef>
              <a:spcAft>
                <a:spcPct val="0"/>
              </a:spcAft>
              <a:defRPr sz="1600" b="1">
                <a:solidFill>
                  <a:schemeClr val="tx1"/>
                </a:solidFill>
                <a:latin typeface="Arial" charset="0"/>
                <a:ea typeface="ＭＳ Ｐゴシック" charset="-128"/>
              </a:defRPr>
            </a:lvl4pPr>
            <a:lvl5pPr algn="l" rtl="0" eaLnBrk="0" fontAlgn="base" hangingPunct="0">
              <a:spcBef>
                <a:spcPct val="0"/>
              </a:spcBef>
              <a:spcAft>
                <a:spcPct val="0"/>
              </a:spcAft>
              <a:defRPr sz="1600" b="1">
                <a:solidFill>
                  <a:schemeClr val="tx1"/>
                </a:solidFill>
                <a:latin typeface="Arial" charset="0"/>
                <a:ea typeface="ＭＳ Ｐゴシック" charset="-128"/>
              </a:defRPr>
            </a:lvl5pPr>
            <a:lvl6pPr marL="457200" algn="l" rtl="0" eaLnBrk="0" fontAlgn="base" hangingPunct="0">
              <a:spcBef>
                <a:spcPct val="0"/>
              </a:spcBef>
              <a:spcAft>
                <a:spcPct val="0"/>
              </a:spcAft>
              <a:defRPr sz="1600" b="1">
                <a:solidFill>
                  <a:schemeClr val="tx1"/>
                </a:solidFill>
                <a:latin typeface="Arial" charset="0"/>
                <a:ea typeface="ＭＳ Ｐゴシック" charset="-128"/>
              </a:defRPr>
            </a:lvl6pPr>
            <a:lvl7pPr marL="914400" algn="l" rtl="0" eaLnBrk="0" fontAlgn="base" hangingPunct="0">
              <a:spcBef>
                <a:spcPct val="0"/>
              </a:spcBef>
              <a:spcAft>
                <a:spcPct val="0"/>
              </a:spcAft>
              <a:defRPr sz="1600" b="1">
                <a:solidFill>
                  <a:schemeClr val="tx1"/>
                </a:solidFill>
                <a:latin typeface="Arial" charset="0"/>
                <a:ea typeface="ＭＳ Ｐゴシック" charset="-128"/>
              </a:defRPr>
            </a:lvl7pPr>
            <a:lvl8pPr marL="1371600" algn="l" rtl="0" eaLnBrk="0" fontAlgn="base" hangingPunct="0">
              <a:spcBef>
                <a:spcPct val="0"/>
              </a:spcBef>
              <a:spcAft>
                <a:spcPct val="0"/>
              </a:spcAft>
              <a:defRPr sz="1600" b="1">
                <a:solidFill>
                  <a:schemeClr val="tx1"/>
                </a:solidFill>
                <a:latin typeface="Arial" charset="0"/>
                <a:ea typeface="ＭＳ Ｐゴシック" charset="-128"/>
              </a:defRPr>
            </a:lvl8pPr>
            <a:lvl9pPr marL="1828800" algn="l" rtl="0" eaLnBrk="0" fontAlgn="base" hangingPunct="0">
              <a:spcBef>
                <a:spcPct val="0"/>
              </a:spcBef>
              <a:spcAft>
                <a:spcPct val="0"/>
              </a:spcAft>
              <a:defRPr sz="1600" b="1">
                <a:solidFill>
                  <a:schemeClr val="tx1"/>
                </a:solidFill>
                <a:latin typeface="Arial" charset="0"/>
                <a:ea typeface="ＭＳ Ｐゴシック" charset="-128"/>
              </a:defRPr>
            </a:lvl9pPr>
          </a:lstStyle>
          <a:p>
            <a:r>
              <a:rPr lang="el-GR" kern="0" dirty="0" smtClean="0">
                <a:solidFill>
                  <a:srgbClr val="000000"/>
                </a:solidFill>
              </a:rPr>
              <a:t>Μελέτη περίπτωσης</a:t>
            </a:r>
            <a:r>
              <a:rPr lang="en-US" kern="0" dirty="0" smtClean="0">
                <a:solidFill>
                  <a:srgbClr val="000000"/>
                </a:solidFill>
              </a:rPr>
              <a:t/>
            </a:r>
            <a:br>
              <a:rPr lang="en-US" kern="0" dirty="0" smtClean="0">
                <a:solidFill>
                  <a:srgbClr val="000000"/>
                </a:solidFill>
              </a:rPr>
            </a:br>
            <a:r>
              <a:rPr lang="en-US" b="0" kern="0" dirty="0" err="1" smtClean="0">
                <a:solidFill>
                  <a:srgbClr val="000000"/>
                </a:solidFill>
              </a:rPr>
              <a:t>i</a:t>
            </a:r>
            <a:r>
              <a:rPr lang="en-US" b="0" kern="0" dirty="0" smtClean="0">
                <a:solidFill>
                  <a:srgbClr val="000000"/>
                </a:solidFill>
              </a:rPr>
              <a:t>. </a:t>
            </a:r>
            <a:r>
              <a:rPr lang="el-GR" b="0" kern="0" dirty="0" smtClean="0">
                <a:solidFill>
                  <a:srgbClr val="000000"/>
                </a:solidFill>
              </a:rPr>
              <a:t>Ένταξη επιχείρησης στο πρόγραμμα Νεοφυής Επιχειρηματικότητα</a:t>
            </a:r>
            <a:endParaRPr lang="el-GR" kern="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81013" y="246063"/>
            <a:ext cx="9151937" cy="492125"/>
          </a:xfrm>
        </p:spPr>
        <p:txBody>
          <a:bodyPr/>
          <a:lstStyle/>
          <a:p>
            <a:r>
              <a:rPr lang="el-GR" dirty="0" smtClean="0">
                <a:solidFill>
                  <a:srgbClr val="000000"/>
                </a:solidFill>
              </a:rPr>
              <a:t>Μελέτη περίπτωσης</a:t>
            </a:r>
            <a:br>
              <a:rPr lang="el-GR" dirty="0" smtClean="0">
                <a:solidFill>
                  <a:srgbClr val="000000"/>
                </a:solidFill>
              </a:rPr>
            </a:br>
            <a:r>
              <a:rPr lang="en-US" b="0" dirty="0" smtClean="0">
                <a:solidFill>
                  <a:srgbClr val="000000"/>
                </a:solidFill>
              </a:rPr>
              <a:t>ii. </a:t>
            </a:r>
            <a:r>
              <a:rPr lang="el-GR" b="0" dirty="0" smtClean="0">
                <a:solidFill>
                  <a:srgbClr val="000000"/>
                </a:solidFill>
              </a:rPr>
              <a:t>Ένταξη επιχείρησης στο πρόγραμμα Επιχειρηματική Επανεκκίνηση </a:t>
            </a:r>
            <a:endParaRPr lang="el-GR" dirty="0" smtClean="0"/>
          </a:p>
        </p:txBody>
      </p:sp>
      <p:sp>
        <p:nvSpPr>
          <p:cNvPr id="7" name="Rectangle 6"/>
          <p:cNvSpPr/>
          <p:nvPr/>
        </p:nvSpPr>
        <p:spPr>
          <a:xfrm>
            <a:off x="344488" y="1052513"/>
            <a:ext cx="9001125" cy="576262"/>
          </a:xfrm>
          <a:prstGeom prst="rect">
            <a:avLst/>
          </a:prstGeom>
        </p:spPr>
        <p:style>
          <a:lnRef idx="1">
            <a:schemeClr val="dk1"/>
          </a:lnRef>
          <a:fillRef idx="2">
            <a:schemeClr val="dk1"/>
          </a:fillRef>
          <a:effectRef idx="1">
            <a:schemeClr val="dk1"/>
          </a:effectRef>
          <a:fontRef idx="minor">
            <a:schemeClr val="dk1"/>
          </a:fontRef>
        </p:style>
        <p:txBody>
          <a:bodyPr anchor="ctr"/>
          <a:lstStyle/>
          <a:p>
            <a:pPr algn="l">
              <a:defRPr/>
            </a:pPr>
            <a:r>
              <a:rPr lang="el-GR" b="0" dirty="0">
                <a:solidFill>
                  <a:srgbClr val="000000"/>
                </a:solidFill>
              </a:rPr>
              <a:t>Δανειοδότηση ΜΜΕ για κεφάλαιο κίνησης ή/ και Επενδυτικά Δάνεια με 50% άτοκη χρηματοδότηση, καθώς το 50% του δανείου που προέρχεται από το ΤΕΠΙΧ είναι άτοκο. </a:t>
            </a:r>
          </a:p>
        </p:txBody>
      </p:sp>
      <p:sp>
        <p:nvSpPr>
          <p:cNvPr id="14" name="TextBox 13"/>
          <p:cNvSpPr txBox="1"/>
          <p:nvPr/>
        </p:nvSpPr>
        <p:spPr>
          <a:xfrm>
            <a:off x="344488" y="2001838"/>
            <a:ext cx="2160587" cy="431800"/>
          </a:xfrm>
          <a:prstGeom prst="rect">
            <a:avLst/>
          </a:prstGeom>
          <a:solidFill>
            <a:srgbClr val="990000"/>
          </a:solidFill>
          <a:ln>
            <a:solidFill>
              <a:schemeClr val="bg1">
                <a:lumMod val="50000"/>
              </a:schemeClr>
            </a:solidFill>
          </a:ln>
        </p:spPr>
        <p:txBody>
          <a:bodyPr anchor="ctr"/>
          <a:lstStyle/>
          <a:p>
            <a:pPr marL="1588">
              <a:defRPr/>
            </a:pPr>
            <a:r>
              <a:rPr lang="el-GR" altLang="el-GR" dirty="0"/>
              <a:t>Απευθύνεται σε…</a:t>
            </a:r>
          </a:p>
        </p:txBody>
      </p:sp>
      <p:sp>
        <p:nvSpPr>
          <p:cNvPr id="15" name="TextBox 14"/>
          <p:cNvSpPr txBox="1"/>
          <p:nvPr/>
        </p:nvSpPr>
        <p:spPr>
          <a:xfrm>
            <a:off x="2576513" y="2001838"/>
            <a:ext cx="2160587" cy="431800"/>
          </a:xfrm>
          <a:prstGeom prst="rect">
            <a:avLst/>
          </a:prstGeom>
          <a:solidFill>
            <a:srgbClr val="990000"/>
          </a:solidFill>
          <a:ln>
            <a:solidFill>
              <a:schemeClr val="bg1">
                <a:lumMod val="50000"/>
              </a:schemeClr>
            </a:solidFill>
          </a:ln>
        </p:spPr>
        <p:txBody>
          <a:bodyPr anchor="ctr"/>
          <a:lstStyle/>
          <a:p>
            <a:pPr marL="1588">
              <a:defRPr/>
            </a:pPr>
            <a:r>
              <a:rPr lang="el-GR" altLang="el-GR" dirty="0"/>
              <a:t>Τρόπος </a:t>
            </a:r>
            <a:r>
              <a:rPr lang="el-GR" altLang="el-GR" dirty="0" err="1"/>
              <a:t>αποληρωμής</a:t>
            </a:r>
            <a:endParaRPr lang="el-GR" altLang="el-GR" dirty="0"/>
          </a:p>
        </p:txBody>
      </p:sp>
      <p:sp>
        <p:nvSpPr>
          <p:cNvPr id="16" name="TextBox 15"/>
          <p:cNvSpPr txBox="1"/>
          <p:nvPr/>
        </p:nvSpPr>
        <p:spPr>
          <a:xfrm>
            <a:off x="4881563" y="2001838"/>
            <a:ext cx="2159000" cy="419100"/>
          </a:xfrm>
          <a:prstGeom prst="rect">
            <a:avLst/>
          </a:prstGeom>
          <a:solidFill>
            <a:srgbClr val="990000"/>
          </a:solidFill>
          <a:ln>
            <a:solidFill>
              <a:schemeClr val="bg1">
                <a:lumMod val="50000"/>
              </a:schemeClr>
            </a:solidFill>
          </a:ln>
        </p:spPr>
        <p:txBody>
          <a:bodyPr anchor="ctr"/>
          <a:lstStyle/>
          <a:p>
            <a:pPr marL="1588">
              <a:defRPr/>
            </a:pPr>
            <a:r>
              <a:rPr lang="el-GR" altLang="el-GR" dirty="0"/>
              <a:t>Επιτόκιο</a:t>
            </a:r>
          </a:p>
        </p:txBody>
      </p:sp>
      <p:sp>
        <p:nvSpPr>
          <p:cNvPr id="17" name="TextBox 16"/>
          <p:cNvSpPr txBox="1"/>
          <p:nvPr/>
        </p:nvSpPr>
        <p:spPr>
          <a:xfrm>
            <a:off x="7113588" y="1989138"/>
            <a:ext cx="2159000" cy="431800"/>
          </a:xfrm>
          <a:prstGeom prst="rect">
            <a:avLst/>
          </a:prstGeom>
          <a:solidFill>
            <a:srgbClr val="990000"/>
          </a:solidFill>
          <a:ln>
            <a:solidFill>
              <a:schemeClr val="bg1">
                <a:lumMod val="50000"/>
              </a:schemeClr>
            </a:solidFill>
          </a:ln>
        </p:spPr>
        <p:txBody>
          <a:bodyPr anchor="ctr"/>
          <a:lstStyle/>
          <a:p>
            <a:pPr marL="1588">
              <a:defRPr/>
            </a:pPr>
            <a:r>
              <a:rPr lang="el-GR" altLang="el-GR" dirty="0"/>
              <a:t>Άλλα χαρακτηριστικά</a:t>
            </a:r>
          </a:p>
        </p:txBody>
      </p:sp>
      <p:sp>
        <p:nvSpPr>
          <p:cNvPr id="18" name="Rectangle 17"/>
          <p:cNvSpPr/>
          <p:nvPr/>
        </p:nvSpPr>
        <p:spPr>
          <a:xfrm>
            <a:off x="344488" y="2609850"/>
            <a:ext cx="2160587" cy="1600200"/>
          </a:xfrm>
          <a:prstGeom prst="rect">
            <a:avLst/>
          </a:prstGeom>
        </p:spPr>
        <p:style>
          <a:lnRef idx="2">
            <a:schemeClr val="dk1"/>
          </a:lnRef>
          <a:fillRef idx="1">
            <a:schemeClr val="lt1"/>
          </a:fillRef>
          <a:effectRef idx="0">
            <a:schemeClr val="dk1"/>
          </a:effectRef>
          <a:fontRef idx="minor">
            <a:schemeClr val="dk1"/>
          </a:fontRef>
        </p:style>
        <p:txBody>
          <a:bodyPr anchor="ctr"/>
          <a:lstStyle/>
          <a:p>
            <a:pPr marL="0" lvl="1" algn="l">
              <a:defRPr/>
            </a:pPr>
            <a:r>
              <a:rPr lang="el-GR" b="0" dirty="0">
                <a:solidFill>
                  <a:srgbClr val="000000"/>
                </a:solidFill>
              </a:rPr>
              <a:t>Επιχειρήσεις που δραστηριοποιούνται σε:</a:t>
            </a:r>
          </a:p>
          <a:p>
            <a:pPr marL="285750" lvl="1" indent="-285750" algn="l">
              <a:buFont typeface="Wingdings" pitchFamily="2" charset="2"/>
              <a:buChar char="ü"/>
              <a:defRPr/>
            </a:pPr>
            <a:r>
              <a:rPr lang="el-GR" b="0" dirty="0">
                <a:solidFill>
                  <a:srgbClr val="000000"/>
                </a:solidFill>
              </a:rPr>
              <a:t>Μεταποίηση</a:t>
            </a:r>
          </a:p>
          <a:p>
            <a:pPr marL="285750" lvl="1" indent="-285750" algn="l">
              <a:buFont typeface="Wingdings" pitchFamily="2" charset="2"/>
              <a:buChar char="ü"/>
              <a:defRPr/>
            </a:pPr>
            <a:r>
              <a:rPr lang="el-GR" b="0" dirty="0">
                <a:solidFill>
                  <a:srgbClr val="000000"/>
                </a:solidFill>
              </a:rPr>
              <a:t>Εμπόριο</a:t>
            </a:r>
          </a:p>
          <a:p>
            <a:pPr marL="285750" lvl="1" indent="-285750" algn="l">
              <a:buFont typeface="Wingdings" pitchFamily="2" charset="2"/>
              <a:buChar char="ü"/>
              <a:defRPr/>
            </a:pPr>
            <a:r>
              <a:rPr lang="el-GR" b="0" dirty="0">
                <a:solidFill>
                  <a:srgbClr val="000000"/>
                </a:solidFill>
              </a:rPr>
              <a:t>Υπηρεσίες</a:t>
            </a:r>
          </a:p>
          <a:p>
            <a:pPr marL="285750" lvl="1" indent="-285750" algn="l">
              <a:buFont typeface="Wingdings" pitchFamily="2" charset="2"/>
              <a:buChar char="ü"/>
              <a:defRPr/>
            </a:pPr>
            <a:r>
              <a:rPr lang="el-GR" b="0" dirty="0">
                <a:solidFill>
                  <a:srgbClr val="000000"/>
                </a:solidFill>
              </a:rPr>
              <a:t>Τουρισμό</a:t>
            </a:r>
          </a:p>
        </p:txBody>
      </p:sp>
      <p:sp>
        <p:nvSpPr>
          <p:cNvPr id="19" name="Rectangle 18"/>
          <p:cNvSpPr/>
          <p:nvPr/>
        </p:nvSpPr>
        <p:spPr>
          <a:xfrm>
            <a:off x="2576513" y="2609850"/>
            <a:ext cx="2160587" cy="1600200"/>
          </a:xfrm>
          <a:prstGeom prst="rect">
            <a:avLst/>
          </a:prstGeom>
        </p:spPr>
        <p:style>
          <a:lnRef idx="2">
            <a:schemeClr val="dk1"/>
          </a:lnRef>
          <a:fillRef idx="1">
            <a:schemeClr val="lt1"/>
          </a:fillRef>
          <a:effectRef idx="0">
            <a:schemeClr val="dk1"/>
          </a:effectRef>
          <a:fontRef idx="minor">
            <a:schemeClr val="dk1"/>
          </a:fontRef>
        </p:style>
        <p:txBody>
          <a:bodyPr anchor="ctr"/>
          <a:lstStyle/>
          <a:p>
            <a:pPr marL="0" lvl="1" algn="l">
              <a:defRPr/>
            </a:pPr>
            <a:r>
              <a:rPr lang="el-GR" b="0" dirty="0">
                <a:solidFill>
                  <a:srgbClr val="000000"/>
                </a:solidFill>
              </a:rPr>
              <a:t>Με τριμηνιαίες τοκοχρεολυτικές δόσεις</a:t>
            </a:r>
          </a:p>
        </p:txBody>
      </p:sp>
      <p:sp>
        <p:nvSpPr>
          <p:cNvPr id="20" name="Rectangle 19"/>
          <p:cNvSpPr/>
          <p:nvPr/>
        </p:nvSpPr>
        <p:spPr>
          <a:xfrm>
            <a:off x="4881563" y="2609850"/>
            <a:ext cx="2159000" cy="1600200"/>
          </a:xfrm>
          <a:prstGeom prst="rect">
            <a:avLst/>
          </a:prstGeom>
        </p:spPr>
        <p:style>
          <a:lnRef idx="2">
            <a:schemeClr val="dk1"/>
          </a:lnRef>
          <a:fillRef idx="1">
            <a:schemeClr val="lt1"/>
          </a:fillRef>
          <a:effectRef idx="0">
            <a:schemeClr val="dk1"/>
          </a:effectRef>
          <a:fontRef idx="minor">
            <a:schemeClr val="dk1"/>
          </a:fontRef>
        </p:style>
        <p:txBody>
          <a:bodyPr anchor="ctr"/>
          <a:lstStyle/>
          <a:p>
            <a:pPr marL="0" lvl="1" algn="l">
              <a:defRPr/>
            </a:pPr>
            <a:r>
              <a:rPr lang="el-GR" b="0" dirty="0">
                <a:solidFill>
                  <a:srgbClr val="000000"/>
                </a:solidFill>
              </a:rPr>
              <a:t>Σταθερό από 3,90% έως 4,45% καθ’ όλη τη διάρκεια του δανείου</a:t>
            </a:r>
          </a:p>
        </p:txBody>
      </p:sp>
      <p:sp>
        <p:nvSpPr>
          <p:cNvPr id="21" name="Rectangle 20"/>
          <p:cNvSpPr/>
          <p:nvPr/>
        </p:nvSpPr>
        <p:spPr>
          <a:xfrm>
            <a:off x="7113588" y="2608263"/>
            <a:ext cx="2159000" cy="1601787"/>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marL="285750" lvl="1" indent="-285750" algn="l">
              <a:buFont typeface="Wingdings" pitchFamily="2" charset="2"/>
              <a:buChar char="ü"/>
              <a:defRPr/>
            </a:pPr>
            <a:r>
              <a:rPr lang="el-GR" b="0" dirty="0">
                <a:solidFill>
                  <a:srgbClr val="000000"/>
                </a:solidFill>
              </a:rPr>
              <a:t>Περίοδος χάριτος μέχρι και 2 έτη (για τα επενδυτικά δάνεια</a:t>
            </a:r>
          </a:p>
          <a:p>
            <a:pPr marL="285750" lvl="1" indent="-285750" algn="l">
              <a:buFont typeface="Wingdings" pitchFamily="2" charset="2"/>
              <a:buChar char="ü"/>
              <a:defRPr/>
            </a:pPr>
            <a:r>
              <a:rPr lang="el-GR" b="0" dirty="0">
                <a:solidFill>
                  <a:srgbClr val="000000"/>
                </a:solidFill>
              </a:rPr>
              <a:t>Δυνατότητα πρόωρης αποπληρωμής χωρίς επιβάρυνση</a:t>
            </a:r>
          </a:p>
        </p:txBody>
      </p:sp>
      <p:sp>
        <p:nvSpPr>
          <p:cNvPr id="22" name="Rectangle 21"/>
          <p:cNvSpPr/>
          <p:nvPr/>
        </p:nvSpPr>
        <p:spPr>
          <a:xfrm>
            <a:off x="415925" y="4491038"/>
            <a:ext cx="8785225" cy="738187"/>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a:spAutoFit/>
          </a:bodyPr>
          <a:lstStyle/>
          <a:p>
            <a:pPr marL="0" lvl="1" algn="l">
              <a:defRPr/>
            </a:pPr>
            <a:r>
              <a:rPr lang="el-GR" b="0" dirty="0">
                <a:solidFill>
                  <a:srgbClr val="000000"/>
                </a:solidFill>
              </a:rPr>
              <a:t>Η υποδοχή και η αξιολόγηση των αιτήσεων χρηματοδότησης λαμβάνει χώρα από της τράπεζες, οι οποίες αξιολογούν τις επιχειρήσεις τόσο ως προς την πιστοληπτική τους ικανότητα όσο και ως προς τα κριτήρια </a:t>
            </a:r>
            <a:r>
              <a:rPr lang="el-GR" b="0" dirty="0" err="1">
                <a:solidFill>
                  <a:srgbClr val="000000"/>
                </a:solidFill>
              </a:rPr>
              <a:t>επιλεξιμότητάς</a:t>
            </a:r>
            <a:r>
              <a:rPr lang="el-GR" b="0" dirty="0">
                <a:solidFill>
                  <a:srgbClr val="000000"/>
                </a:solidFill>
              </a:rPr>
              <a:t> τους βάσει της πρόσκλησης του προγράμματος</a:t>
            </a:r>
          </a:p>
        </p:txBody>
      </p:sp>
      <p:sp>
        <p:nvSpPr>
          <p:cNvPr id="23" name="Rectangle 22"/>
          <p:cNvSpPr/>
          <p:nvPr/>
        </p:nvSpPr>
        <p:spPr>
          <a:xfrm>
            <a:off x="415925" y="5589588"/>
            <a:ext cx="8785225" cy="522287"/>
          </a:xfrm>
          <a:prstGeom prst="rect">
            <a:avLst/>
          </a:prstGeom>
          <a:solidFill>
            <a:schemeClr val="bg1">
              <a:lumMod val="65000"/>
            </a:schemeClr>
          </a:solidFill>
          <a:ln>
            <a:solidFill>
              <a:schemeClr val="accent1"/>
            </a:solidFill>
          </a:ln>
        </p:spPr>
        <p:txBody>
          <a:bodyPr>
            <a:spAutoFit/>
          </a:bodyPr>
          <a:lstStyle/>
          <a:p>
            <a:pPr marL="4763" lvl="1">
              <a:defRPr/>
            </a:pPr>
            <a:r>
              <a:rPr lang="el-GR" dirty="0">
                <a:solidFill>
                  <a:schemeClr val="tx1"/>
                </a:solidFill>
              </a:rPr>
              <a:t>Η πρόσκληση του προγράμματος βρίσκεται στην ηλεκτρονική τοποθεσία </a:t>
            </a:r>
            <a:r>
              <a:rPr lang="en-US" dirty="0">
                <a:solidFill>
                  <a:schemeClr val="tx1"/>
                </a:solidFill>
                <a:hlinkClick r:id="rId3"/>
              </a:rPr>
              <a:t>http://www.espa.gr/el/Pages/Proclamationsfs.aspx?item=2401</a:t>
            </a:r>
            <a:r>
              <a:rPr lang="el-GR" dirty="0">
                <a:solidFill>
                  <a:schemeClr val="tx1"/>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81013" y="246063"/>
            <a:ext cx="9151937" cy="492125"/>
          </a:xfrm>
        </p:spPr>
        <p:txBody>
          <a:bodyPr/>
          <a:lstStyle/>
          <a:p>
            <a:r>
              <a:rPr lang="el-GR" dirty="0" smtClean="0">
                <a:solidFill>
                  <a:srgbClr val="000000"/>
                </a:solidFill>
              </a:rPr>
              <a:t>Μελέτη περίπτωσης</a:t>
            </a:r>
            <a:br>
              <a:rPr lang="el-GR" dirty="0" smtClean="0">
                <a:solidFill>
                  <a:srgbClr val="000000"/>
                </a:solidFill>
              </a:rPr>
            </a:br>
            <a:r>
              <a:rPr lang="en-US" b="0" dirty="0">
                <a:solidFill>
                  <a:srgbClr val="000000"/>
                </a:solidFill>
              </a:rPr>
              <a:t>ii. </a:t>
            </a:r>
            <a:r>
              <a:rPr lang="el-GR" b="0" dirty="0">
                <a:solidFill>
                  <a:srgbClr val="000000"/>
                </a:solidFill>
              </a:rPr>
              <a:t>Ένταξη επιχείρησης στο πρόγραμμα Επιχειρηματική Επανεκκίνηση</a:t>
            </a:r>
            <a:endParaRPr lang="el-GR" dirty="0" smtClean="0"/>
          </a:p>
        </p:txBody>
      </p:sp>
      <p:pic>
        <p:nvPicPr>
          <p:cNvPr id="563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990600"/>
            <a:ext cx="8674100" cy="4876800"/>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lgn="ctr">
                <a:solidFill>
                  <a:schemeClr val="bg2"/>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81013" y="246063"/>
            <a:ext cx="9151937" cy="492125"/>
          </a:xfrm>
        </p:spPr>
        <p:txBody>
          <a:bodyPr/>
          <a:lstStyle/>
          <a:p>
            <a:r>
              <a:rPr lang="el-GR" dirty="0" smtClean="0">
                <a:solidFill>
                  <a:srgbClr val="000000"/>
                </a:solidFill>
              </a:rPr>
              <a:t>Μελέτη περίπτωσης</a:t>
            </a:r>
            <a:br>
              <a:rPr lang="el-GR" dirty="0" smtClean="0">
                <a:solidFill>
                  <a:srgbClr val="000000"/>
                </a:solidFill>
              </a:rPr>
            </a:br>
            <a:r>
              <a:rPr lang="en-US" b="0" dirty="0">
                <a:solidFill>
                  <a:srgbClr val="000000"/>
                </a:solidFill>
              </a:rPr>
              <a:t>ii. </a:t>
            </a:r>
            <a:r>
              <a:rPr lang="el-GR" b="0" dirty="0">
                <a:solidFill>
                  <a:srgbClr val="000000"/>
                </a:solidFill>
              </a:rPr>
              <a:t>Ένταξη επιχείρησης στο πρόγραμμα Επιχειρηματική Επανεκκίνηση</a:t>
            </a:r>
            <a:endParaRPr lang="el-GR" dirty="0" smtClean="0"/>
          </a:p>
        </p:txBody>
      </p:sp>
      <p:sp>
        <p:nvSpPr>
          <p:cNvPr id="4" name="Rectangle 3"/>
          <p:cNvSpPr/>
          <p:nvPr/>
        </p:nvSpPr>
        <p:spPr>
          <a:xfrm>
            <a:off x="2289175" y="2257425"/>
            <a:ext cx="7127875" cy="739775"/>
          </a:xfrm>
          <a:prstGeom prst="rect">
            <a:avLst/>
          </a:prstGeom>
        </p:spPr>
        <p:style>
          <a:lnRef idx="1">
            <a:schemeClr val="dk1"/>
          </a:lnRef>
          <a:fillRef idx="2">
            <a:schemeClr val="dk1"/>
          </a:fillRef>
          <a:effectRef idx="1">
            <a:schemeClr val="dk1"/>
          </a:effectRef>
          <a:fontRef idx="minor">
            <a:schemeClr val="dk1"/>
          </a:fontRef>
        </p:style>
        <p:txBody>
          <a:bodyPr anchor="ctr"/>
          <a:lstStyle/>
          <a:p>
            <a:pPr algn="l">
              <a:defRPr/>
            </a:pPr>
            <a:r>
              <a:rPr lang="el-GR" sz="1600" b="0" dirty="0">
                <a:solidFill>
                  <a:srgbClr val="000000"/>
                </a:solidFill>
              </a:rPr>
              <a:t>Διερεύνηση δυνατότητας ένταξης επιχείρησης στο πρόγραμμα</a:t>
            </a:r>
          </a:p>
        </p:txBody>
      </p:sp>
      <p:sp>
        <p:nvSpPr>
          <p:cNvPr id="5" name="Rectangle 4"/>
          <p:cNvSpPr/>
          <p:nvPr/>
        </p:nvSpPr>
        <p:spPr>
          <a:xfrm>
            <a:off x="2289175" y="3182938"/>
            <a:ext cx="7127875" cy="739775"/>
          </a:xfrm>
          <a:prstGeom prst="rect">
            <a:avLst/>
          </a:prstGeom>
        </p:spPr>
        <p:style>
          <a:lnRef idx="1">
            <a:schemeClr val="dk1"/>
          </a:lnRef>
          <a:fillRef idx="2">
            <a:schemeClr val="dk1"/>
          </a:fillRef>
          <a:effectRef idx="1">
            <a:schemeClr val="dk1"/>
          </a:effectRef>
          <a:fontRef idx="minor">
            <a:schemeClr val="dk1"/>
          </a:fontRef>
        </p:style>
        <p:txBody>
          <a:bodyPr anchor="ctr"/>
          <a:lstStyle/>
          <a:p>
            <a:pPr algn="l">
              <a:defRPr/>
            </a:pPr>
            <a:r>
              <a:rPr lang="el-GR" sz="1600" b="0" dirty="0">
                <a:solidFill>
                  <a:srgbClr val="000000"/>
                </a:solidFill>
              </a:rPr>
              <a:t>Έλεγχος </a:t>
            </a:r>
            <a:r>
              <a:rPr lang="el-GR" sz="1600" b="0" dirty="0" err="1">
                <a:solidFill>
                  <a:srgbClr val="000000"/>
                </a:solidFill>
              </a:rPr>
              <a:t>επιλεξιμότητας</a:t>
            </a:r>
            <a:r>
              <a:rPr lang="el-GR" sz="1600" b="0" dirty="0">
                <a:solidFill>
                  <a:srgbClr val="000000"/>
                </a:solidFill>
              </a:rPr>
              <a:t> δαπανών προς δανειοδότηση</a:t>
            </a:r>
          </a:p>
        </p:txBody>
      </p:sp>
      <p:sp>
        <p:nvSpPr>
          <p:cNvPr id="6" name="Rectangle 5"/>
          <p:cNvSpPr/>
          <p:nvPr/>
        </p:nvSpPr>
        <p:spPr>
          <a:xfrm>
            <a:off x="2289175" y="4110038"/>
            <a:ext cx="7127875" cy="739775"/>
          </a:xfrm>
          <a:prstGeom prst="rect">
            <a:avLst/>
          </a:prstGeom>
        </p:spPr>
        <p:style>
          <a:lnRef idx="1">
            <a:schemeClr val="dk1"/>
          </a:lnRef>
          <a:fillRef idx="2">
            <a:schemeClr val="dk1"/>
          </a:fillRef>
          <a:effectRef idx="1">
            <a:schemeClr val="dk1"/>
          </a:effectRef>
          <a:fontRef idx="minor">
            <a:schemeClr val="dk1"/>
          </a:fontRef>
        </p:style>
        <p:txBody>
          <a:bodyPr anchor="ctr"/>
          <a:lstStyle/>
          <a:p>
            <a:pPr algn="l">
              <a:defRPr/>
            </a:pPr>
            <a:r>
              <a:rPr lang="el-GR" sz="1600" b="0" dirty="0">
                <a:solidFill>
                  <a:srgbClr val="000000"/>
                </a:solidFill>
              </a:rPr>
              <a:t>Δικαιολογητικά που τεκμηριώνουν την κάλυψη προϋποθέσεων συμμετοχής</a:t>
            </a:r>
          </a:p>
        </p:txBody>
      </p:sp>
      <p:sp>
        <p:nvSpPr>
          <p:cNvPr id="7" name="Rectangle 6"/>
          <p:cNvSpPr/>
          <p:nvPr/>
        </p:nvSpPr>
        <p:spPr>
          <a:xfrm>
            <a:off x="400050" y="2257425"/>
            <a:ext cx="1744663" cy="739775"/>
          </a:xfrm>
          <a:prstGeom prst="rect">
            <a:avLst/>
          </a:prstGeom>
        </p:spPr>
        <p:style>
          <a:lnRef idx="2">
            <a:schemeClr val="dk1"/>
          </a:lnRef>
          <a:fillRef idx="1">
            <a:schemeClr val="lt1"/>
          </a:fillRef>
          <a:effectRef idx="0">
            <a:schemeClr val="dk1"/>
          </a:effectRef>
          <a:fontRef idx="minor">
            <a:schemeClr val="dk1"/>
          </a:fontRef>
        </p:style>
        <p:txBody>
          <a:bodyPr anchor="ctr"/>
          <a:lstStyle/>
          <a:p>
            <a:pPr marL="0" lvl="1">
              <a:defRPr/>
            </a:pPr>
            <a:r>
              <a:rPr lang="el-GR" sz="2800" dirty="0">
                <a:solidFill>
                  <a:srgbClr val="000000"/>
                </a:solidFill>
              </a:rPr>
              <a:t>Θέμα 1</a:t>
            </a:r>
            <a:r>
              <a:rPr lang="el-GR" sz="2800" baseline="30000" dirty="0">
                <a:solidFill>
                  <a:srgbClr val="000000"/>
                </a:solidFill>
              </a:rPr>
              <a:t>ο</a:t>
            </a:r>
            <a:endParaRPr lang="el-GR" sz="2800" dirty="0">
              <a:solidFill>
                <a:srgbClr val="000000"/>
              </a:solidFill>
            </a:endParaRPr>
          </a:p>
        </p:txBody>
      </p:sp>
      <p:sp>
        <p:nvSpPr>
          <p:cNvPr id="8" name="Rectangle 7"/>
          <p:cNvSpPr/>
          <p:nvPr/>
        </p:nvSpPr>
        <p:spPr>
          <a:xfrm>
            <a:off x="400050" y="3182938"/>
            <a:ext cx="1744663" cy="739775"/>
          </a:xfrm>
          <a:prstGeom prst="rect">
            <a:avLst/>
          </a:prstGeom>
        </p:spPr>
        <p:style>
          <a:lnRef idx="2">
            <a:schemeClr val="dk1"/>
          </a:lnRef>
          <a:fillRef idx="1">
            <a:schemeClr val="lt1"/>
          </a:fillRef>
          <a:effectRef idx="0">
            <a:schemeClr val="dk1"/>
          </a:effectRef>
          <a:fontRef idx="minor">
            <a:schemeClr val="dk1"/>
          </a:fontRef>
        </p:style>
        <p:txBody>
          <a:bodyPr anchor="ctr"/>
          <a:lstStyle/>
          <a:p>
            <a:pPr marL="0" lvl="1">
              <a:defRPr/>
            </a:pPr>
            <a:r>
              <a:rPr lang="el-GR" sz="2800" dirty="0">
                <a:solidFill>
                  <a:srgbClr val="000000"/>
                </a:solidFill>
              </a:rPr>
              <a:t>Θέμα 2</a:t>
            </a:r>
            <a:r>
              <a:rPr lang="el-GR" sz="2800" baseline="30000" dirty="0">
                <a:solidFill>
                  <a:srgbClr val="000000"/>
                </a:solidFill>
              </a:rPr>
              <a:t>ο</a:t>
            </a:r>
            <a:endParaRPr lang="el-GR" sz="2800" dirty="0">
              <a:solidFill>
                <a:srgbClr val="000000"/>
              </a:solidFill>
            </a:endParaRPr>
          </a:p>
        </p:txBody>
      </p:sp>
      <p:sp>
        <p:nvSpPr>
          <p:cNvPr id="9" name="Rectangle 8"/>
          <p:cNvSpPr/>
          <p:nvPr/>
        </p:nvSpPr>
        <p:spPr>
          <a:xfrm>
            <a:off x="400050" y="4129088"/>
            <a:ext cx="1744663" cy="739775"/>
          </a:xfrm>
          <a:prstGeom prst="rect">
            <a:avLst/>
          </a:prstGeom>
        </p:spPr>
        <p:style>
          <a:lnRef idx="2">
            <a:schemeClr val="dk1"/>
          </a:lnRef>
          <a:fillRef idx="1">
            <a:schemeClr val="lt1"/>
          </a:fillRef>
          <a:effectRef idx="0">
            <a:schemeClr val="dk1"/>
          </a:effectRef>
          <a:fontRef idx="minor">
            <a:schemeClr val="dk1"/>
          </a:fontRef>
        </p:style>
        <p:txBody>
          <a:bodyPr anchor="ctr"/>
          <a:lstStyle/>
          <a:p>
            <a:pPr marL="0" lvl="1">
              <a:defRPr/>
            </a:pPr>
            <a:r>
              <a:rPr lang="el-GR" sz="2800" dirty="0">
                <a:solidFill>
                  <a:srgbClr val="000000"/>
                </a:solidFill>
              </a:rPr>
              <a:t>Θέμα 3</a:t>
            </a:r>
            <a:r>
              <a:rPr lang="el-GR" sz="2800" baseline="30000" dirty="0">
                <a:solidFill>
                  <a:srgbClr val="000000"/>
                </a:solidFill>
              </a:rPr>
              <a:t>ο</a:t>
            </a:r>
            <a:endParaRPr lang="el-GR" sz="2800" dirty="0">
              <a:solidFill>
                <a:srgbClr val="000000"/>
              </a:solidFill>
            </a:endParaRPr>
          </a:p>
        </p:txBody>
      </p:sp>
      <p:sp>
        <p:nvSpPr>
          <p:cNvPr id="10" name="TextBox 9"/>
          <p:cNvSpPr txBox="1"/>
          <p:nvPr/>
        </p:nvSpPr>
        <p:spPr>
          <a:xfrm>
            <a:off x="400050" y="1628775"/>
            <a:ext cx="9017000" cy="431800"/>
          </a:xfrm>
          <a:prstGeom prst="rect">
            <a:avLst/>
          </a:prstGeom>
          <a:solidFill>
            <a:srgbClr val="990000"/>
          </a:solidFill>
          <a:ln>
            <a:solidFill>
              <a:schemeClr val="bg1">
                <a:lumMod val="50000"/>
              </a:schemeClr>
            </a:solidFill>
          </a:ln>
        </p:spPr>
        <p:txBody>
          <a:bodyPr anchor="ctr"/>
          <a:lstStyle/>
          <a:p>
            <a:pPr marL="1588">
              <a:defRPr/>
            </a:pPr>
            <a:r>
              <a:rPr lang="el-GR" altLang="el-GR" sz="1800" dirty="0"/>
              <a:t>Ερωτήσεις βάσει υλικού που έχει διανεμηθεί</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p:nvPr>
        </p:nvSpPr>
        <p:spPr>
          <a:xfrm>
            <a:off x="481013" y="246063"/>
            <a:ext cx="9151937" cy="492125"/>
          </a:xfrm>
        </p:spPr>
        <p:txBody>
          <a:bodyPr/>
          <a:lstStyle/>
          <a:p>
            <a:r>
              <a:rPr lang="el-GR" altLang="el-GR" dirty="0" smtClean="0">
                <a:solidFill>
                  <a:srgbClr val="000000"/>
                </a:solidFill>
              </a:rPr>
              <a:t>Μελέτη περίπτωσης</a:t>
            </a:r>
            <a:br>
              <a:rPr lang="el-GR" altLang="el-GR" dirty="0" smtClean="0">
                <a:solidFill>
                  <a:srgbClr val="000000"/>
                </a:solidFill>
              </a:rPr>
            </a:br>
            <a:r>
              <a:rPr lang="en-US" b="0" dirty="0">
                <a:solidFill>
                  <a:srgbClr val="000000"/>
                </a:solidFill>
              </a:rPr>
              <a:t>ii. </a:t>
            </a:r>
            <a:r>
              <a:rPr lang="el-GR" b="0" dirty="0">
                <a:solidFill>
                  <a:srgbClr val="000000"/>
                </a:solidFill>
              </a:rPr>
              <a:t>Ένταξη επιχείρησης στο πρόγραμμα Επιχειρηματική Επανεκκίνηση</a:t>
            </a:r>
            <a:endParaRPr lang="el-GR" altLang="el-GR" dirty="0" smtClean="0"/>
          </a:p>
        </p:txBody>
      </p:sp>
      <p:sp>
        <p:nvSpPr>
          <p:cNvPr id="20" name="Rectangle 19"/>
          <p:cNvSpPr/>
          <p:nvPr/>
        </p:nvSpPr>
        <p:spPr>
          <a:xfrm>
            <a:off x="1928813" y="960909"/>
            <a:ext cx="7502525" cy="523875"/>
          </a:xfrm>
          <a:prstGeom prst="rect">
            <a:avLst/>
          </a:prstGeom>
        </p:spPr>
        <p:style>
          <a:lnRef idx="1">
            <a:schemeClr val="dk1"/>
          </a:lnRef>
          <a:fillRef idx="2">
            <a:schemeClr val="dk1"/>
          </a:fillRef>
          <a:effectRef idx="1">
            <a:schemeClr val="dk1"/>
          </a:effectRef>
          <a:fontRef idx="minor">
            <a:schemeClr val="dk1"/>
          </a:fontRef>
        </p:style>
        <p:txBody>
          <a:bodyPr anchor="ctr"/>
          <a:lstStyle/>
          <a:p>
            <a:pPr algn="l">
              <a:defRPr/>
            </a:pPr>
            <a:r>
              <a:rPr lang="el-GR" sz="1600" b="0" dirty="0">
                <a:solidFill>
                  <a:srgbClr val="000000"/>
                </a:solidFill>
              </a:rPr>
              <a:t>Διερεύνηση δυνατότητας ένταξης επιχείρησης στο πρόγραμμα</a:t>
            </a:r>
          </a:p>
        </p:txBody>
      </p:sp>
      <p:sp>
        <p:nvSpPr>
          <p:cNvPr id="21" name="Rectangle 20"/>
          <p:cNvSpPr/>
          <p:nvPr/>
        </p:nvSpPr>
        <p:spPr>
          <a:xfrm>
            <a:off x="344488" y="960909"/>
            <a:ext cx="1511300" cy="523875"/>
          </a:xfrm>
          <a:prstGeom prst="rect">
            <a:avLst/>
          </a:prstGeom>
        </p:spPr>
        <p:style>
          <a:lnRef idx="2">
            <a:schemeClr val="dk1"/>
          </a:lnRef>
          <a:fillRef idx="1">
            <a:schemeClr val="lt1"/>
          </a:fillRef>
          <a:effectRef idx="0">
            <a:schemeClr val="dk1"/>
          </a:effectRef>
          <a:fontRef idx="minor">
            <a:schemeClr val="dk1"/>
          </a:fontRef>
        </p:style>
        <p:txBody>
          <a:bodyPr anchor="ctr"/>
          <a:lstStyle/>
          <a:p>
            <a:pPr marL="0" lvl="1">
              <a:defRPr/>
            </a:pPr>
            <a:r>
              <a:rPr lang="el-GR" sz="2800" dirty="0">
                <a:solidFill>
                  <a:srgbClr val="000000"/>
                </a:solidFill>
              </a:rPr>
              <a:t>Θέμα 1</a:t>
            </a:r>
            <a:r>
              <a:rPr lang="el-GR" sz="2800" baseline="30000" dirty="0">
                <a:solidFill>
                  <a:srgbClr val="000000"/>
                </a:solidFill>
              </a:rPr>
              <a:t>ο</a:t>
            </a:r>
            <a:endParaRPr lang="el-GR" sz="2800"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896314137"/>
              </p:ext>
            </p:extLst>
          </p:nvPr>
        </p:nvGraphicFramePr>
        <p:xfrm>
          <a:off x="3440832" y="1556792"/>
          <a:ext cx="3259138" cy="5040560"/>
        </p:xfrm>
        <a:graphic>
          <a:graphicData uri="http://schemas.openxmlformats.org/presentationml/2006/ole">
            <mc:AlternateContent xmlns:mc="http://schemas.openxmlformats.org/markup-compatibility/2006">
              <mc:Choice xmlns:v="urn:schemas-microsoft-com:vml" Requires="v">
                <p:oleObj spid="_x0000_s18476" name="Document" r:id="rId4" imgW="5570692" imgH="7523542" progId="Word.Document.12">
                  <p:embed/>
                </p:oleObj>
              </mc:Choice>
              <mc:Fallback>
                <p:oleObj name="Document" r:id="rId4" imgW="5570692" imgH="7523542" progId="Word.Document.12">
                  <p:embed/>
                  <p:pic>
                    <p:nvPicPr>
                      <p:cNvPr id="0" name=""/>
                      <p:cNvPicPr/>
                      <p:nvPr/>
                    </p:nvPicPr>
                    <p:blipFill>
                      <a:blip r:embed="rId5"/>
                      <a:stretch>
                        <a:fillRect/>
                      </a:stretch>
                    </p:blipFill>
                    <p:spPr>
                      <a:xfrm>
                        <a:off x="3440832" y="1556792"/>
                        <a:ext cx="3259138" cy="5040560"/>
                      </a:xfrm>
                      <a:prstGeom prst="rect">
                        <a:avLst/>
                      </a:prstGeom>
                    </p:spPr>
                  </p:pic>
                </p:oleObj>
              </mc:Fallback>
            </mc:AlternateContent>
          </a:graphicData>
        </a:graphic>
      </p:graphicFrame>
    </p:spTree>
    <p:extLst>
      <p:ext uri="{BB962C8B-B14F-4D97-AF65-F5344CB8AC3E}">
        <p14:creationId xmlns:p14="http://schemas.microsoft.com/office/powerpoint/2010/main" val="312008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81013" y="246063"/>
            <a:ext cx="9151937" cy="492125"/>
          </a:xfrm>
        </p:spPr>
        <p:txBody>
          <a:bodyPr/>
          <a:lstStyle/>
          <a:p>
            <a:r>
              <a:rPr lang="el-GR" altLang="el-GR" dirty="0" smtClean="0">
                <a:solidFill>
                  <a:srgbClr val="000000"/>
                </a:solidFill>
              </a:rPr>
              <a:t>Μελέτη περίπτωσης</a:t>
            </a:r>
            <a:br>
              <a:rPr lang="el-GR" altLang="el-GR" dirty="0" smtClean="0">
                <a:solidFill>
                  <a:srgbClr val="000000"/>
                </a:solidFill>
              </a:rPr>
            </a:br>
            <a:r>
              <a:rPr lang="en-US" b="0" dirty="0">
                <a:solidFill>
                  <a:srgbClr val="000000"/>
                </a:solidFill>
              </a:rPr>
              <a:t>ii. </a:t>
            </a:r>
            <a:r>
              <a:rPr lang="el-GR" b="0" dirty="0">
                <a:solidFill>
                  <a:srgbClr val="000000"/>
                </a:solidFill>
              </a:rPr>
              <a:t>Ένταξη επιχείρησης στο πρόγραμμα Επιχειρηματική Επανεκκίνηση</a:t>
            </a:r>
            <a:endParaRPr lang="el-GR" altLang="el-GR" dirty="0" smtClean="0"/>
          </a:p>
        </p:txBody>
      </p:sp>
      <p:sp>
        <p:nvSpPr>
          <p:cNvPr id="11" name="Rectangle 10"/>
          <p:cNvSpPr/>
          <p:nvPr/>
        </p:nvSpPr>
        <p:spPr>
          <a:xfrm>
            <a:off x="2057400" y="981075"/>
            <a:ext cx="7504113" cy="523875"/>
          </a:xfrm>
          <a:prstGeom prst="rect">
            <a:avLst/>
          </a:prstGeom>
        </p:spPr>
        <p:style>
          <a:lnRef idx="1">
            <a:schemeClr val="dk1"/>
          </a:lnRef>
          <a:fillRef idx="2">
            <a:schemeClr val="dk1"/>
          </a:fillRef>
          <a:effectRef idx="1">
            <a:schemeClr val="dk1"/>
          </a:effectRef>
          <a:fontRef idx="minor">
            <a:schemeClr val="dk1"/>
          </a:fontRef>
        </p:style>
        <p:txBody>
          <a:bodyPr anchor="ctr"/>
          <a:lstStyle/>
          <a:p>
            <a:pPr algn="l">
              <a:defRPr/>
            </a:pPr>
            <a:r>
              <a:rPr lang="el-GR" sz="1600" b="0" dirty="0">
                <a:solidFill>
                  <a:srgbClr val="000000"/>
                </a:solidFill>
              </a:rPr>
              <a:t>Έλεγχος </a:t>
            </a:r>
            <a:r>
              <a:rPr lang="el-GR" sz="1600" b="0" dirty="0" err="1">
                <a:solidFill>
                  <a:srgbClr val="000000"/>
                </a:solidFill>
              </a:rPr>
              <a:t>επιλεξιμότητας</a:t>
            </a:r>
            <a:r>
              <a:rPr lang="el-GR" sz="1600" b="0" dirty="0">
                <a:solidFill>
                  <a:srgbClr val="000000"/>
                </a:solidFill>
              </a:rPr>
              <a:t> δαπανών προς δανειοδότηση</a:t>
            </a:r>
          </a:p>
        </p:txBody>
      </p:sp>
      <p:sp>
        <p:nvSpPr>
          <p:cNvPr id="12" name="Rectangle 11"/>
          <p:cNvSpPr/>
          <p:nvPr/>
        </p:nvSpPr>
        <p:spPr>
          <a:xfrm>
            <a:off x="258763" y="981075"/>
            <a:ext cx="1670050" cy="523875"/>
          </a:xfrm>
          <a:prstGeom prst="rect">
            <a:avLst/>
          </a:prstGeom>
        </p:spPr>
        <p:style>
          <a:lnRef idx="2">
            <a:schemeClr val="dk1"/>
          </a:lnRef>
          <a:fillRef idx="1">
            <a:schemeClr val="lt1"/>
          </a:fillRef>
          <a:effectRef idx="0">
            <a:schemeClr val="dk1"/>
          </a:effectRef>
          <a:fontRef idx="minor">
            <a:schemeClr val="dk1"/>
          </a:fontRef>
        </p:style>
        <p:txBody>
          <a:bodyPr anchor="ctr"/>
          <a:lstStyle/>
          <a:p>
            <a:pPr marL="0" lvl="1">
              <a:defRPr/>
            </a:pPr>
            <a:r>
              <a:rPr lang="el-GR" sz="2800" dirty="0">
                <a:solidFill>
                  <a:srgbClr val="000000"/>
                </a:solidFill>
              </a:rPr>
              <a:t>Θέμα 2</a:t>
            </a:r>
            <a:r>
              <a:rPr lang="el-GR" sz="2800" baseline="30000" dirty="0">
                <a:solidFill>
                  <a:srgbClr val="000000"/>
                </a:solidFill>
              </a:rPr>
              <a:t>ο</a:t>
            </a:r>
            <a:endParaRPr lang="el-GR" sz="2800" dirty="0">
              <a:solidFill>
                <a:srgbClr val="000000"/>
              </a:solidFill>
            </a:endParaRPr>
          </a:p>
        </p:txBody>
      </p:sp>
      <p:sp>
        <p:nvSpPr>
          <p:cNvPr id="59397" name="TextBox 20"/>
          <p:cNvSpPr txBox="1">
            <a:spLocks noChangeArrowheads="1"/>
          </p:cNvSpPr>
          <p:nvPr/>
        </p:nvSpPr>
        <p:spPr bwMode="auto">
          <a:xfrm>
            <a:off x="268288" y="2728913"/>
            <a:ext cx="9437687" cy="370800"/>
          </a:xfrm>
          <a:prstGeom prst="rect">
            <a:avLst/>
          </a:prstGeom>
          <a:solidFill>
            <a:srgbClr val="FE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marL="173038">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marL="0" algn="l"/>
            <a:r>
              <a:rPr lang="el-GR" altLang="el-GR" sz="1100" dirty="0">
                <a:solidFill>
                  <a:schemeClr val="tx1"/>
                </a:solidFill>
              </a:rPr>
              <a:t>Επέκταση κτιριακών εγκαταστάσεων</a:t>
            </a:r>
          </a:p>
        </p:txBody>
      </p:sp>
      <p:sp>
        <p:nvSpPr>
          <p:cNvPr id="59398" name="TextBox 1"/>
          <p:cNvSpPr txBox="1">
            <a:spLocks noChangeArrowheads="1"/>
          </p:cNvSpPr>
          <p:nvPr/>
        </p:nvSpPr>
        <p:spPr bwMode="auto">
          <a:xfrm>
            <a:off x="273051" y="3212976"/>
            <a:ext cx="5544045" cy="483810"/>
          </a:xfrm>
          <a:prstGeom prst="rect">
            <a:avLst/>
          </a:prstGeom>
          <a:solidFill>
            <a:srgbClr val="FE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marL="173038" defTabSz="236538">
              <a:defRPr sz="1400" b="1">
                <a:solidFill>
                  <a:schemeClr val="bg1"/>
                </a:solidFill>
                <a:latin typeface="Arial" charset="0"/>
                <a:ea typeface="ＭＳ Ｐゴシック" pitchFamily="34" charset="-128"/>
              </a:defRPr>
            </a:lvl1pPr>
            <a:lvl2pPr marL="742950" indent="-285750" defTabSz="236538">
              <a:defRPr sz="1400" b="1">
                <a:solidFill>
                  <a:schemeClr val="bg1"/>
                </a:solidFill>
                <a:latin typeface="Arial" charset="0"/>
                <a:ea typeface="ＭＳ Ｐゴシック" pitchFamily="34" charset="-128"/>
              </a:defRPr>
            </a:lvl2pPr>
            <a:lvl3pPr marL="1143000" indent="-228600" defTabSz="236538">
              <a:defRPr sz="1400" b="1">
                <a:solidFill>
                  <a:schemeClr val="bg1"/>
                </a:solidFill>
                <a:latin typeface="Arial" charset="0"/>
                <a:ea typeface="ＭＳ Ｐゴシック" pitchFamily="34" charset="-128"/>
              </a:defRPr>
            </a:lvl3pPr>
            <a:lvl4pPr marL="1600200" indent="-228600" defTabSz="236538">
              <a:defRPr sz="1400" b="1">
                <a:solidFill>
                  <a:schemeClr val="bg1"/>
                </a:solidFill>
                <a:latin typeface="Arial" charset="0"/>
                <a:ea typeface="ＭＳ Ｐゴシック" pitchFamily="34" charset="-128"/>
              </a:defRPr>
            </a:lvl4pPr>
            <a:lvl5pPr marL="2057400" indent="-228600" defTabSz="236538">
              <a:defRPr sz="1400" b="1">
                <a:solidFill>
                  <a:schemeClr val="bg1"/>
                </a:solidFill>
                <a:latin typeface="Arial" charset="0"/>
                <a:ea typeface="ＭＳ Ｐゴシック" pitchFamily="34" charset="-128"/>
              </a:defRPr>
            </a:lvl5pPr>
            <a:lvl6pPr marL="2514600" indent="-228600" algn="ctr" defTabSz="236538"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defTabSz="236538"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defTabSz="236538"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defTabSz="236538" eaLnBrk="0" fontAlgn="base" hangingPunct="0">
              <a:spcBef>
                <a:spcPct val="0"/>
              </a:spcBef>
              <a:spcAft>
                <a:spcPct val="0"/>
              </a:spcAft>
              <a:defRPr sz="1400" b="1">
                <a:solidFill>
                  <a:schemeClr val="bg1"/>
                </a:solidFill>
                <a:latin typeface="Arial" charset="0"/>
                <a:ea typeface="ＭＳ Ｐゴシック" pitchFamily="34" charset="-128"/>
              </a:defRPr>
            </a:lvl9pPr>
          </a:lstStyle>
          <a:p>
            <a:pPr marL="0" algn="l"/>
            <a:r>
              <a:rPr lang="el-GR" altLang="el-GR" sz="1100" dirty="0">
                <a:solidFill>
                  <a:schemeClr val="tx1"/>
                </a:solidFill>
              </a:rPr>
              <a:t>Απόκτηση οχήματος οδικών εμπορευματικών μεταφορών οι οποίες χορηγούνται σε επιχειρήσεις </a:t>
            </a:r>
            <a:r>
              <a:rPr lang="el-GR" altLang="el-GR" sz="1100" dirty="0" smtClean="0">
                <a:solidFill>
                  <a:schemeClr val="tx1"/>
                </a:solidFill>
              </a:rPr>
              <a:t>που </a:t>
            </a:r>
            <a:r>
              <a:rPr lang="el-GR" altLang="el-GR" sz="1100" dirty="0">
                <a:solidFill>
                  <a:schemeClr val="tx1"/>
                </a:solidFill>
              </a:rPr>
              <a:t>εκτελούν οδικές εμπορευματικές μεταφορές για λογαριασμό τρίτων</a:t>
            </a:r>
          </a:p>
        </p:txBody>
      </p:sp>
      <p:sp>
        <p:nvSpPr>
          <p:cNvPr id="59399" name="TextBox 10"/>
          <p:cNvSpPr txBox="1">
            <a:spLocks noChangeArrowheads="1"/>
          </p:cNvSpPr>
          <p:nvPr/>
        </p:nvSpPr>
        <p:spPr bwMode="auto">
          <a:xfrm>
            <a:off x="273050" y="3778250"/>
            <a:ext cx="9432925" cy="370800"/>
          </a:xfrm>
          <a:prstGeom prst="rect">
            <a:avLst/>
          </a:prstGeom>
          <a:solidFill>
            <a:srgbClr val="FE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marL="173038">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marL="0" algn="l"/>
            <a:r>
              <a:rPr lang="el-GR" altLang="el-GR" sz="1100" dirty="0">
                <a:solidFill>
                  <a:schemeClr val="tx1"/>
                </a:solidFill>
              </a:rPr>
              <a:t>Διαμόρφωση περιβάλλοντα χώρου</a:t>
            </a:r>
          </a:p>
        </p:txBody>
      </p:sp>
      <p:sp>
        <p:nvSpPr>
          <p:cNvPr id="59400" name="TextBox 11"/>
          <p:cNvSpPr txBox="1">
            <a:spLocks noChangeArrowheads="1"/>
          </p:cNvSpPr>
          <p:nvPr/>
        </p:nvSpPr>
        <p:spPr bwMode="auto">
          <a:xfrm>
            <a:off x="273050" y="4303713"/>
            <a:ext cx="9432925" cy="370800"/>
          </a:xfrm>
          <a:prstGeom prst="rect">
            <a:avLst/>
          </a:prstGeom>
          <a:solidFill>
            <a:srgbClr val="FE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marL="173038">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marL="0" algn="l"/>
            <a:r>
              <a:rPr lang="el-GR" altLang="el-GR" sz="1100" dirty="0">
                <a:solidFill>
                  <a:schemeClr val="tx1"/>
                </a:solidFill>
              </a:rPr>
              <a:t>Αγορά πρώτων υλών</a:t>
            </a:r>
          </a:p>
        </p:txBody>
      </p:sp>
      <p:sp>
        <p:nvSpPr>
          <p:cNvPr id="59401" name="TextBox 12"/>
          <p:cNvSpPr txBox="1">
            <a:spLocks noChangeArrowheads="1"/>
          </p:cNvSpPr>
          <p:nvPr/>
        </p:nvSpPr>
        <p:spPr bwMode="auto">
          <a:xfrm>
            <a:off x="273050" y="4849217"/>
            <a:ext cx="9432925" cy="370800"/>
          </a:xfrm>
          <a:prstGeom prst="rect">
            <a:avLst/>
          </a:prstGeom>
          <a:solidFill>
            <a:srgbClr val="FE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marL="173038">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marL="0" algn="l"/>
            <a:r>
              <a:rPr lang="el-GR" altLang="el-GR" sz="1100" dirty="0">
                <a:solidFill>
                  <a:schemeClr val="tx1"/>
                </a:solidFill>
              </a:rPr>
              <a:t>Μισθολογικό κόστος</a:t>
            </a:r>
          </a:p>
        </p:txBody>
      </p:sp>
      <p:sp>
        <p:nvSpPr>
          <p:cNvPr id="59402" name="TextBox 13"/>
          <p:cNvSpPr txBox="1">
            <a:spLocks noChangeArrowheads="1"/>
          </p:cNvSpPr>
          <p:nvPr/>
        </p:nvSpPr>
        <p:spPr bwMode="auto">
          <a:xfrm>
            <a:off x="273050" y="2203450"/>
            <a:ext cx="9432925" cy="370800"/>
          </a:xfrm>
          <a:prstGeom prst="rect">
            <a:avLst/>
          </a:prstGeom>
          <a:solidFill>
            <a:srgbClr val="FE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marL="173038">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marL="0" algn="l"/>
            <a:r>
              <a:rPr lang="el-GR" altLang="el-GR" sz="1100" dirty="0">
                <a:solidFill>
                  <a:schemeClr val="tx1"/>
                </a:solidFill>
              </a:rPr>
              <a:t>Αγορά εξοπλισμού</a:t>
            </a:r>
          </a:p>
        </p:txBody>
      </p:sp>
      <p:sp>
        <p:nvSpPr>
          <p:cNvPr id="59403" name="TextBox 14"/>
          <p:cNvSpPr txBox="1">
            <a:spLocks noChangeArrowheads="1"/>
          </p:cNvSpPr>
          <p:nvPr/>
        </p:nvSpPr>
        <p:spPr bwMode="auto">
          <a:xfrm>
            <a:off x="273050" y="5353050"/>
            <a:ext cx="9432925" cy="370800"/>
          </a:xfrm>
          <a:prstGeom prst="rect">
            <a:avLst/>
          </a:prstGeom>
          <a:solidFill>
            <a:srgbClr val="FE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marL="173038">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marL="0" algn="l"/>
            <a:r>
              <a:rPr lang="el-GR" altLang="el-GR" sz="1100" dirty="0">
                <a:solidFill>
                  <a:schemeClr val="tx1"/>
                </a:solidFill>
              </a:rPr>
              <a:t>Ανάπτυξη λογισμικού</a:t>
            </a:r>
          </a:p>
        </p:txBody>
      </p:sp>
      <p:sp>
        <p:nvSpPr>
          <p:cNvPr id="59404" name="TextBox 15"/>
          <p:cNvSpPr txBox="1">
            <a:spLocks noChangeArrowheads="1"/>
          </p:cNvSpPr>
          <p:nvPr/>
        </p:nvSpPr>
        <p:spPr bwMode="auto">
          <a:xfrm>
            <a:off x="273050" y="5876925"/>
            <a:ext cx="9432925" cy="370800"/>
          </a:xfrm>
          <a:prstGeom prst="rect">
            <a:avLst/>
          </a:prstGeom>
          <a:solidFill>
            <a:srgbClr val="FE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marL="173038">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marL="0" algn="l"/>
            <a:r>
              <a:rPr lang="el-GR" altLang="el-GR" sz="1100" dirty="0">
                <a:solidFill>
                  <a:schemeClr val="tx1"/>
                </a:solidFill>
              </a:rPr>
              <a:t>Εξόφληση υποχρεώσεων από υφιστάμενο δανεισμό</a:t>
            </a:r>
          </a:p>
        </p:txBody>
      </p:sp>
      <p:sp>
        <p:nvSpPr>
          <p:cNvPr id="21" name="TextBox 20"/>
          <p:cNvSpPr txBox="1"/>
          <p:nvPr/>
        </p:nvSpPr>
        <p:spPr>
          <a:xfrm>
            <a:off x="273051" y="1700213"/>
            <a:ext cx="5472038" cy="431800"/>
          </a:xfrm>
          <a:prstGeom prst="rect">
            <a:avLst/>
          </a:prstGeom>
          <a:solidFill>
            <a:srgbClr val="990000"/>
          </a:solidFill>
          <a:ln>
            <a:solidFill>
              <a:schemeClr val="bg1">
                <a:lumMod val="50000"/>
              </a:schemeClr>
            </a:solidFill>
          </a:ln>
        </p:spPr>
        <p:txBody>
          <a:bodyPr anchor="ctr"/>
          <a:lstStyle/>
          <a:p>
            <a:pPr marL="1588">
              <a:defRPr/>
            </a:pPr>
            <a:r>
              <a:rPr lang="el-GR" altLang="el-GR" sz="900" dirty="0"/>
              <a:t>Δαπάνη</a:t>
            </a:r>
          </a:p>
        </p:txBody>
      </p:sp>
      <p:sp>
        <p:nvSpPr>
          <p:cNvPr id="22" name="TextBox 21"/>
          <p:cNvSpPr txBox="1"/>
          <p:nvPr/>
        </p:nvSpPr>
        <p:spPr>
          <a:xfrm>
            <a:off x="5817096" y="1700807"/>
            <a:ext cx="1204912" cy="418505"/>
          </a:xfrm>
          <a:prstGeom prst="rect">
            <a:avLst/>
          </a:prstGeom>
          <a:solidFill>
            <a:srgbClr val="990000"/>
          </a:solidFill>
          <a:ln>
            <a:solidFill>
              <a:schemeClr val="bg1">
                <a:lumMod val="50000"/>
              </a:schemeClr>
            </a:solidFill>
          </a:ln>
        </p:spPr>
        <p:txBody>
          <a:bodyPr anchor="ctr"/>
          <a:lstStyle/>
          <a:p>
            <a:pPr marL="1588">
              <a:defRPr/>
            </a:pPr>
            <a:r>
              <a:rPr lang="el-GR" altLang="el-GR" sz="900" dirty="0" smtClean="0"/>
              <a:t>Επιλέξιμη/ Επενδυτικό Σχέδιο</a:t>
            </a:r>
            <a:endParaRPr lang="el-GR" altLang="el-GR" sz="900" dirty="0"/>
          </a:p>
        </p:txBody>
      </p:sp>
      <p:sp>
        <p:nvSpPr>
          <p:cNvPr id="23" name="Rectangle 22"/>
          <p:cNvSpPr/>
          <p:nvPr/>
        </p:nvSpPr>
        <p:spPr>
          <a:xfrm>
            <a:off x="5817096" y="2203450"/>
            <a:ext cx="1204912" cy="4176713"/>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a:lstStyle/>
          <a:p>
            <a:pPr marL="0" lvl="1">
              <a:defRPr/>
            </a:pPr>
            <a:endParaRPr lang="el-GR" b="0" dirty="0">
              <a:solidFill>
                <a:srgbClr val="000000"/>
              </a:solidFill>
            </a:endParaRPr>
          </a:p>
        </p:txBody>
      </p:sp>
      <p:sp>
        <p:nvSpPr>
          <p:cNvPr id="32" name="TextBox 31"/>
          <p:cNvSpPr txBox="1"/>
          <p:nvPr/>
        </p:nvSpPr>
        <p:spPr>
          <a:xfrm>
            <a:off x="7131546" y="1700213"/>
            <a:ext cx="1204912" cy="419100"/>
          </a:xfrm>
          <a:prstGeom prst="rect">
            <a:avLst/>
          </a:prstGeom>
          <a:solidFill>
            <a:srgbClr val="990000"/>
          </a:solidFill>
          <a:ln>
            <a:solidFill>
              <a:schemeClr val="bg1">
                <a:lumMod val="50000"/>
              </a:schemeClr>
            </a:solidFill>
          </a:ln>
        </p:spPr>
        <p:txBody>
          <a:bodyPr anchor="ctr"/>
          <a:lstStyle/>
          <a:p>
            <a:pPr marL="1588">
              <a:defRPr/>
            </a:pPr>
            <a:r>
              <a:rPr lang="el-GR" altLang="el-GR" sz="900" dirty="0" smtClean="0"/>
              <a:t>Επιλέξιμη/ Κεφάλαιο Κίνησης</a:t>
            </a:r>
            <a:endParaRPr lang="el-GR" altLang="el-GR" sz="900" dirty="0"/>
          </a:p>
        </p:txBody>
      </p:sp>
      <p:sp>
        <p:nvSpPr>
          <p:cNvPr id="33" name="Rectangle 32"/>
          <p:cNvSpPr/>
          <p:nvPr/>
        </p:nvSpPr>
        <p:spPr>
          <a:xfrm>
            <a:off x="7131546" y="2205038"/>
            <a:ext cx="1204912" cy="4176712"/>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a:lstStyle/>
          <a:p>
            <a:pPr marL="0" lvl="1">
              <a:defRPr/>
            </a:pPr>
            <a:endParaRPr lang="el-GR" b="0" dirty="0">
              <a:solidFill>
                <a:srgbClr val="000000"/>
              </a:solidFill>
            </a:endParaRPr>
          </a:p>
        </p:txBody>
      </p:sp>
      <p:sp>
        <p:nvSpPr>
          <p:cNvPr id="59410" name="Rectangle 33"/>
          <p:cNvSpPr>
            <a:spLocks noChangeArrowheads="1"/>
          </p:cNvSpPr>
          <p:nvPr/>
        </p:nvSpPr>
        <p:spPr bwMode="auto">
          <a:xfrm>
            <a:off x="6244133" y="2256334"/>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dirty="0">
                <a:solidFill>
                  <a:schemeClr val="tx1"/>
                </a:solidFill>
              </a:rPr>
              <a:t>☐</a:t>
            </a:r>
            <a:endParaRPr lang="el-GR" altLang="el-GR" dirty="0">
              <a:solidFill>
                <a:schemeClr val="tx1"/>
              </a:solidFill>
            </a:endParaRPr>
          </a:p>
        </p:txBody>
      </p:sp>
      <p:sp>
        <p:nvSpPr>
          <p:cNvPr id="59411" name="Rectangle 34"/>
          <p:cNvSpPr>
            <a:spLocks noChangeArrowheads="1"/>
          </p:cNvSpPr>
          <p:nvPr/>
        </p:nvSpPr>
        <p:spPr bwMode="auto">
          <a:xfrm>
            <a:off x="6244133" y="2760985"/>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dirty="0">
                <a:solidFill>
                  <a:schemeClr val="tx1"/>
                </a:solidFill>
              </a:rPr>
              <a:t>☐</a:t>
            </a:r>
            <a:endParaRPr lang="el-GR" altLang="el-GR" dirty="0">
              <a:solidFill>
                <a:schemeClr val="tx1"/>
              </a:solidFill>
            </a:endParaRPr>
          </a:p>
        </p:txBody>
      </p:sp>
      <p:sp>
        <p:nvSpPr>
          <p:cNvPr id="59412" name="Rectangle 35"/>
          <p:cNvSpPr>
            <a:spLocks noChangeArrowheads="1"/>
          </p:cNvSpPr>
          <p:nvPr/>
        </p:nvSpPr>
        <p:spPr bwMode="auto">
          <a:xfrm>
            <a:off x="6244133" y="3284538"/>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a:solidFill>
                  <a:schemeClr val="tx1"/>
                </a:solidFill>
              </a:rPr>
              <a:t>☐</a:t>
            </a:r>
            <a:endParaRPr lang="el-GR" altLang="el-GR">
              <a:solidFill>
                <a:schemeClr val="tx1"/>
              </a:solidFill>
            </a:endParaRPr>
          </a:p>
        </p:txBody>
      </p:sp>
      <p:sp>
        <p:nvSpPr>
          <p:cNvPr id="59413" name="Rectangle 36"/>
          <p:cNvSpPr>
            <a:spLocks noChangeArrowheads="1"/>
          </p:cNvSpPr>
          <p:nvPr/>
        </p:nvSpPr>
        <p:spPr bwMode="auto">
          <a:xfrm>
            <a:off x="6244133" y="3789040"/>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dirty="0">
                <a:solidFill>
                  <a:schemeClr val="tx1"/>
                </a:solidFill>
              </a:rPr>
              <a:t>☐</a:t>
            </a:r>
            <a:endParaRPr lang="el-GR" altLang="el-GR" dirty="0">
              <a:solidFill>
                <a:schemeClr val="tx1"/>
              </a:solidFill>
            </a:endParaRPr>
          </a:p>
        </p:txBody>
      </p:sp>
      <p:sp>
        <p:nvSpPr>
          <p:cNvPr id="59414" name="Rectangle 37"/>
          <p:cNvSpPr>
            <a:spLocks noChangeArrowheads="1"/>
          </p:cNvSpPr>
          <p:nvPr/>
        </p:nvSpPr>
        <p:spPr bwMode="auto">
          <a:xfrm>
            <a:off x="6244133" y="4293096"/>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dirty="0">
                <a:solidFill>
                  <a:schemeClr val="tx1"/>
                </a:solidFill>
              </a:rPr>
              <a:t>☐</a:t>
            </a:r>
            <a:endParaRPr lang="el-GR" altLang="el-GR" dirty="0">
              <a:solidFill>
                <a:schemeClr val="tx1"/>
              </a:solidFill>
            </a:endParaRPr>
          </a:p>
        </p:txBody>
      </p:sp>
      <p:sp>
        <p:nvSpPr>
          <p:cNvPr id="59415" name="Rectangle 38"/>
          <p:cNvSpPr>
            <a:spLocks noChangeArrowheads="1"/>
          </p:cNvSpPr>
          <p:nvPr/>
        </p:nvSpPr>
        <p:spPr bwMode="auto">
          <a:xfrm>
            <a:off x="6244133" y="4808661"/>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dirty="0">
                <a:solidFill>
                  <a:schemeClr val="tx1"/>
                </a:solidFill>
              </a:rPr>
              <a:t>☐</a:t>
            </a:r>
            <a:endParaRPr lang="el-GR" altLang="el-GR" dirty="0">
              <a:solidFill>
                <a:schemeClr val="tx1"/>
              </a:solidFill>
            </a:endParaRPr>
          </a:p>
        </p:txBody>
      </p:sp>
      <p:sp>
        <p:nvSpPr>
          <p:cNvPr id="59416" name="Rectangle 39"/>
          <p:cNvSpPr>
            <a:spLocks noChangeArrowheads="1"/>
          </p:cNvSpPr>
          <p:nvPr/>
        </p:nvSpPr>
        <p:spPr bwMode="auto">
          <a:xfrm>
            <a:off x="6244133" y="5373216"/>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dirty="0">
                <a:solidFill>
                  <a:schemeClr val="tx1"/>
                </a:solidFill>
              </a:rPr>
              <a:t>☐</a:t>
            </a:r>
            <a:endParaRPr lang="el-GR" altLang="el-GR" dirty="0">
              <a:solidFill>
                <a:schemeClr val="tx1"/>
              </a:solidFill>
            </a:endParaRPr>
          </a:p>
        </p:txBody>
      </p:sp>
      <p:sp>
        <p:nvSpPr>
          <p:cNvPr id="59417" name="Rectangle 40"/>
          <p:cNvSpPr>
            <a:spLocks noChangeArrowheads="1"/>
          </p:cNvSpPr>
          <p:nvPr/>
        </p:nvSpPr>
        <p:spPr bwMode="auto">
          <a:xfrm>
            <a:off x="6244133" y="5877272"/>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dirty="0">
                <a:solidFill>
                  <a:schemeClr val="tx1"/>
                </a:solidFill>
              </a:rPr>
              <a:t>☐</a:t>
            </a:r>
            <a:endParaRPr lang="el-GR" altLang="el-GR" dirty="0">
              <a:solidFill>
                <a:schemeClr val="tx1"/>
              </a:solidFill>
            </a:endParaRPr>
          </a:p>
        </p:txBody>
      </p:sp>
      <p:sp>
        <p:nvSpPr>
          <p:cNvPr id="59418" name="Rectangle 41"/>
          <p:cNvSpPr>
            <a:spLocks noChangeArrowheads="1"/>
          </p:cNvSpPr>
          <p:nvPr/>
        </p:nvSpPr>
        <p:spPr bwMode="auto">
          <a:xfrm>
            <a:off x="7544296" y="2256334"/>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a:solidFill>
                  <a:schemeClr val="tx1"/>
                </a:solidFill>
              </a:rPr>
              <a:t>☐</a:t>
            </a:r>
            <a:endParaRPr lang="el-GR" altLang="el-GR">
              <a:solidFill>
                <a:schemeClr val="tx1"/>
              </a:solidFill>
            </a:endParaRPr>
          </a:p>
        </p:txBody>
      </p:sp>
      <p:sp>
        <p:nvSpPr>
          <p:cNvPr id="59419" name="Rectangle 43"/>
          <p:cNvSpPr>
            <a:spLocks noChangeArrowheads="1"/>
          </p:cNvSpPr>
          <p:nvPr/>
        </p:nvSpPr>
        <p:spPr bwMode="auto">
          <a:xfrm>
            <a:off x="7560171" y="2760340"/>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a:solidFill>
                  <a:schemeClr val="tx1"/>
                </a:solidFill>
              </a:rPr>
              <a:t>☐</a:t>
            </a:r>
            <a:endParaRPr lang="el-GR" altLang="el-GR">
              <a:solidFill>
                <a:schemeClr val="tx1"/>
              </a:solidFill>
            </a:endParaRPr>
          </a:p>
        </p:txBody>
      </p:sp>
      <p:sp>
        <p:nvSpPr>
          <p:cNvPr id="59420" name="Rectangle 44"/>
          <p:cNvSpPr>
            <a:spLocks noChangeArrowheads="1"/>
          </p:cNvSpPr>
          <p:nvPr/>
        </p:nvSpPr>
        <p:spPr bwMode="auto">
          <a:xfrm>
            <a:off x="7564933" y="3265488"/>
            <a:ext cx="363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a:solidFill>
                  <a:schemeClr val="tx1"/>
                </a:solidFill>
              </a:rPr>
              <a:t>☐</a:t>
            </a:r>
            <a:endParaRPr lang="el-GR" altLang="el-GR">
              <a:solidFill>
                <a:schemeClr val="tx1"/>
              </a:solidFill>
            </a:endParaRPr>
          </a:p>
        </p:txBody>
      </p:sp>
      <p:sp>
        <p:nvSpPr>
          <p:cNvPr id="59421" name="Rectangle 45"/>
          <p:cNvSpPr>
            <a:spLocks noChangeArrowheads="1"/>
          </p:cNvSpPr>
          <p:nvPr/>
        </p:nvSpPr>
        <p:spPr bwMode="auto">
          <a:xfrm>
            <a:off x="7569696" y="3789363"/>
            <a:ext cx="363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a:solidFill>
                  <a:schemeClr val="tx1"/>
                </a:solidFill>
              </a:rPr>
              <a:t>☐</a:t>
            </a:r>
            <a:endParaRPr lang="el-GR" altLang="el-GR">
              <a:solidFill>
                <a:schemeClr val="tx1"/>
              </a:solidFill>
            </a:endParaRPr>
          </a:p>
        </p:txBody>
      </p:sp>
      <p:sp>
        <p:nvSpPr>
          <p:cNvPr id="59422" name="Rectangle 46"/>
          <p:cNvSpPr>
            <a:spLocks noChangeArrowheads="1"/>
          </p:cNvSpPr>
          <p:nvPr/>
        </p:nvSpPr>
        <p:spPr bwMode="auto">
          <a:xfrm>
            <a:off x="7572871" y="4313238"/>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a:solidFill>
                  <a:schemeClr val="tx1"/>
                </a:solidFill>
              </a:rPr>
              <a:t>☐</a:t>
            </a:r>
            <a:endParaRPr lang="el-GR" altLang="el-GR">
              <a:solidFill>
                <a:schemeClr val="tx1"/>
              </a:solidFill>
            </a:endParaRPr>
          </a:p>
        </p:txBody>
      </p:sp>
      <p:sp>
        <p:nvSpPr>
          <p:cNvPr id="59423" name="Rectangle 47"/>
          <p:cNvSpPr>
            <a:spLocks noChangeArrowheads="1"/>
          </p:cNvSpPr>
          <p:nvPr/>
        </p:nvSpPr>
        <p:spPr bwMode="auto">
          <a:xfrm>
            <a:off x="7577633" y="4848622"/>
            <a:ext cx="363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a:solidFill>
                  <a:schemeClr val="tx1"/>
                </a:solidFill>
              </a:rPr>
              <a:t>☐</a:t>
            </a:r>
            <a:endParaRPr lang="el-GR" altLang="el-GR">
              <a:solidFill>
                <a:schemeClr val="tx1"/>
              </a:solidFill>
            </a:endParaRPr>
          </a:p>
        </p:txBody>
      </p:sp>
      <p:sp>
        <p:nvSpPr>
          <p:cNvPr id="59424" name="Rectangle 48"/>
          <p:cNvSpPr>
            <a:spLocks noChangeArrowheads="1"/>
          </p:cNvSpPr>
          <p:nvPr/>
        </p:nvSpPr>
        <p:spPr bwMode="auto">
          <a:xfrm>
            <a:off x="7582396" y="5380931"/>
            <a:ext cx="363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a:solidFill>
                  <a:schemeClr val="tx1"/>
                </a:solidFill>
              </a:rPr>
              <a:t>☐</a:t>
            </a:r>
            <a:endParaRPr lang="el-GR" altLang="el-GR">
              <a:solidFill>
                <a:schemeClr val="tx1"/>
              </a:solidFill>
            </a:endParaRPr>
          </a:p>
        </p:txBody>
      </p:sp>
      <p:sp>
        <p:nvSpPr>
          <p:cNvPr id="59425" name="Rectangle 49"/>
          <p:cNvSpPr>
            <a:spLocks noChangeArrowheads="1"/>
          </p:cNvSpPr>
          <p:nvPr/>
        </p:nvSpPr>
        <p:spPr bwMode="auto">
          <a:xfrm>
            <a:off x="7585571" y="5884863"/>
            <a:ext cx="3651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a:solidFill>
                  <a:schemeClr val="tx1"/>
                </a:solidFill>
              </a:rPr>
              <a:t>☐</a:t>
            </a:r>
            <a:endParaRPr lang="el-GR" altLang="el-GR">
              <a:solidFill>
                <a:schemeClr val="tx1"/>
              </a:solidFill>
            </a:endParaRPr>
          </a:p>
        </p:txBody>
      </p:sp>
      <p:sp>
        <p:nvSpPr>
          <p:cNvPr id="54" name="TextBox 53"/>
          <p:cNvSpPr txBox="1"/>
          <p:nvPr/>
        </p:nvSpPr>
        <p:spPr>
          <a:xfrm>
            <a:off x="8428260" y="1700808"/>
            <a:ext cx="1204912" cy="419100"/>
          </a:xfrm>
          <a:prstGeom prst="rect">
            <a:avLst/>
          </a:prstGeom>
          <a:solidFill>
            <a:srgbClr val="990000"/>
          </a:solidFill>
          <a:ln>
            <a:solidFill>
              <a:schemeClr val="bg1">
                <a:lumMod val="50000"/>
              </a:schemeClr>
            </a:solidFill>
          </a:ln>
        </p:spPr>
        <p:txBody>
          <a:bodyPr anchor="ctr"/>
          <a:lstStyle/>
          <a:p>
            <a:pPr marL="1588">
              <a:defRPr/>
            </a:pPr>
            <a:r>
              <a:rPr lang="el-GR" altLang="el-GR" sz="900" dirty="0"/>
              <a:t>Μη επιλέξιμη</a:t>
            </a:r>
          </a:p>
        </p:txBody>
      </p:sp>
      <p:sp>
        <p:nvSpPr>
          <p:cNvPr id="55" name="Rectangle 54"/>
          <p:cNvSpPr/>
          <p:nvPr/>
        </p:nvSpPr>
        <p:spPr>
          <a:xfrm>
            <a:off x="8428260" y="2205633"/>
            <a:ext cx="1204912" cy="4176712"/>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a:lstStyle/>
          <a:p>
            <a:pPr marL="0" lvl="1">
              <a:defRPr/>
            </a:pPr>
            <a:endParaRPr lang="el-GR" b="0" dirty="0">
              <a:solidFill>
                <a:srgbClr val="000000"/>
              </a:solidFill>
            </a:endParaRPr>
          </a:p>
        </p:txBody>
      </p:sp>
      <p:sp>
        <p:nvSpPr>
          <p:cNvPr id="56" name="Rectangle 41"/>
          <p:cNvSpPr>
            <a:spLocks noChangeArrowheads="1"/>
          </p:cNvSpPr>
          <p:nvPr/>
        </p:nvSpPr>
        <p:spPr bwMode="auto">
          <a:xfrm>
            <a:off x="8841010" y="2256929"/>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a:solidFill>
                  <a:schemeClr val="tx1"/>
                </a:solidFill>
              </a:rPr>
              <a:t>☐</a:t>
            </a:r>
            <a:endParaRPr lang="el-GR" altLang="el-GR">
              <a:solidFill>
                <a:schemeClr val="tx1"/>
              </a:solidFill>
            </a:endParaRPr>
          </a:p>
        </p:txBody>
      </p:sp>
      <p:sp>
        <p:nvSpPr>
          <p:cNvPr id="57" name="Rectangle 43"/>
          <p:cNvSpPr>
            <a:spLocks noChangeArrowheads="1"/>
          </p:cNvSpPr>
          <p:nvPr/>
        </p:nvSpPr>
        <p:spPr bwMode="auto">
          <a:xfrm>
            <a:off x="8856885" y="2760935"/>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a:solidFill>
                  <a:schemeClr val="tx1"/>
                </a:solidFill>
              </a:rPr>
              <a:t>☐</a:t>
            </a:r>
            <a:endParaRPr lang="el-GR" altLang="el-GR">
              <a:solidFill>
                <a:schemeClr val="tx1"/>
              </a:solidFill>
            </a:endParaRPr>
          </a:p>
        </p:txBody>
      </p:sp>
      <p:sp>
        <p:nvSpPr>
          <p:cNvPr id="58" name="Rectangle 44"/>
          <p:cNvSpPr>
            <a:spLocks noChangeArrowheads="1"/>
          </p:cNvSpPr>
          <p:nvPr/>
        </p:nvSpPr>
        <p:spPr bwMode="auto">
          <a:xfrm>
            <a:off x="8861647" y="3266083"/>
            <a:ext cx="363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a:solidFill>
                  <a:schemeClr val="tx1"/>
                </a:solidFill>
              </a:rPr>
              <a:t>☐</a:t>
            </a:r>
            <a:endParaRPr lang="el-GR" altLang="el-GR">
              <a:solidFill>
                <a:schemeClr val="tx1"/>
              </a:solidFill>
            </a:endParaRPr>
          </a:p>
        </p:txBody>
      </p:sp>
      <p:sp>
        <p:nvSpPr>
          <p:cNvPr id="59" name="Rectangle 45"/>
          <p:cNvSpPr>
            <a:spLocks noChangeArrowheads="1"/>
          </p:cNvSpPr>
          <p:nvPr/>
        </p:nvSpPr>
        <p:spPr bwMode="auto">
          <a:xfrm>
            <a:off x="8866410" y="3789958"/>
            <a:ext cx="363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a:solidFill>
                  <a:schemeClr val="tx1"/>
                </a:solidFill>
              </a:rPr>
              <a:t>☐</a:t>
            </a:r>
            <a:endParaRPr lang="el-GR" altLang="el-GR">
              <a:solidFill>
                <a:schemeClr val="tx1"/>
              </a:solidFill>
            </a:endParaRPr>
          </a:p>
        </p:txBody>
      </p:sp>
      <p:sp>
        <p:nvSpPr>
          <p:cNvPr id="60" name="Rectangle 46"/>
          <p:cNvSpPr>
            <a:spLocks noChangeArrowheads="1"/>
          </p:cNvSpPr>
          <p:nvPr/>
        </p:nvSpPr>
        <p:spPr bwMode="auto">
          <a:xfrm>
            <a:off x="8869585" y="4313833"/>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a:solidFill>
                  <a:schemeClr val="tx1"/>
                </a:solidFill>
              </a:rPr>
              <a:t>☐</a:t>
            </a:r>
            <a:endParaRPr lang="el-GR" altLang="el-GR">
              <a:solidFill>
                <a:schemeClr val="tx1"/>
              </a:solidFill>
            </a:endParaRPr>
          </a:p>
        </p:txBody>
      </p:sp>
      <p:sp>
        <p:nvSpPr>
          <p:cNvPr id="61" name="Rectangle 47"/>
          <p:cNvSpPr>
            <a:spLocks noChangeArrowheads="1"/>
          </p:cNvSpPr>
          <p:nvPr/>
        </p:nvSpPr>
        <p:spPr bwMode="auto">
          <a:xfrm>
            <a:off x="8874347" y="4849217"/>
            <a:ext cx="363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a:solidFill>
                  <a:schemeClr val="tx1"/>
                </a:solidFill>
              </a:rPr>
              <a:t>☐</a:t>
            </a:r>
            <a:endParaRPr lang="el-GR" altLang="el-GR">
              <a:solidFill>
                <a:schemeClr val="tx1"/>
              </a:solidFill>
            </a:endParaRPr>
          </a:p>
        </p:txBody>
      </p:sp>
      <p:sp>
        <p:nvSpPr>
          <p:cNvPr id="62" name="Rectangle 48"/>
          <p:cNvSpPr>
            <a:spLocks noChangeArrowheads="1"/>
          </p:cNvSpPr>
          <p:nvPr/>
        </p:nvSpPr>
        <p:spPr bwMode="auto">
          <a:xfrm>
            <a:off x="8879110" y="5381526"/>
            <a:ext cx="363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a:solidFill>
                  <a:schemeClr val="tx1"/>
                </a:solidFill>
              </a:rPr>
              <a:t>☐</a:t>
            </a:r>
            <a:endParaRPr lang="el-GR" altLang="el-GR">
              <a:solidFill>
                <a:schemeClr val="tx1"/>
              </a:solidFill>
            </a:endParaRPr>
          </a:p>
        </p:txBody>
      </p:sp>
      <p:sp>
        <p:nvSpPr>
          <p:cNvPr id="63" name="Rectangle 49"/>
          <p:cNvSpPr>
            <a:spLocks noChangeArrowheads="1"/>
          </p:cNvSpPr>
          <p:nvPr/>
        </p:nvSpPr>
        <p:spPr bwMode="auto">
          <a:xfrm>
            <a:off x="8882285" y="5885458"/>
            <a:ext cx="3651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r>
              <a:rPr lang="en-US" altLang="el-GR">
                <a:solidFill>
                  <a:schemeClr val="tx1"/>
                </a:solidFill>
              </a:rPr>
              <a:t>☐</a:t>
            </a:r>
            <a:endParaRPr lang="el-GR" altLang="el-GR">
              <a:solidFill>
                <a:schemeClr val="tx1"/>
              </a:solidFill>
            </a:endParaRPr>
          </a:p>
        </p:txBody>
      </p:sp>
    </p:spTree>
    <p:extLst>
      <p:ext uri="{BB962C8B-B14F-4D97-AF65-F5344CB8AC3E}">
        <p14:creationId xmlns:p14="http://schemas.microsoft.com/office/powerpoint/2010/main" val="164317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81013" y="246063"/>
            <a:ext cx="9151937" cy="492125"/>
          </a:xfrm>
        </p:spPr>
        <p:txBody>
          <a:bodyPr/>
          <a:lstStyle/>
          <a:p>
            <a:r>
              <a:rPr lang="el-GR" altLang="el-GR" dirty="0" smtClean="0">
                <a:solidFill>
                  <a:srgbClr val="000000"/>
                </a:solidFill>
              </a:rPr>
              <a:t>Μελέτη περίπτωσης</a:t>
            </a:r>
            <a:br>
              <a:rPr lang="el-GR" altLang="el-GR" dirty="0" smtClean="0">
                <a:solidFill>
                  <a:srgbClr val="000000"/>
                </a:solidFill>
              </a:rPr>
            </a:br>
            <a:r>
              <a:rPr lang="en-US" b="0" dirty="0">
                <a:solidFill>
                  <a:srgbClr val="000000"/>
                </a:solidFill>
              </a:rPr>
              <a:t>ii. </a:t>
            </a:r>
            <a:r>
              <a:rPr lang="el-GR" b="0" dirty="0">
                <a:solidFill>
                  <a:srgbClr val="000000"/>
                </a:solidFill>
              </a:rPr>
              <a:t>Ένταξη επιχείρησης στο πρόγραμμα Επιχειρηματική Επανεκκίνηση</a:t>
            </a:r>
            <a:endParaRPr lang="el-GR" altLang="el-GR" dirty="0" smtClean="0"/>
          </a:p>
        </p:txBody>
      </p:sp>
      <p:sp>
        <p:nvSpPr>
          <p:cNvPr id="5" name="Rectangle 4"/>
          <p:cNvSpPr/>
          <p:nvPr/>
        </p:nvSpPr>
        <p:spPr>
          <a:xfrm>
            <a:off x="2044700" y="960909"/>
            <a:ext cx="7504113" cy="523875"/>
          </a:xfrm>
          <a:prstGeom prst="rect">
            <a:avLst/>
          </a:prstGeom>
        </p:spPr>
        <p:style>
          <a:lnRef idx="1">
            <a:schemeClr val="dk1"/>
          </a:lnRef>
          <a:fillRef idx="2">
            <a:schemeClr val="dk1"/>
          </a:fillRef>
          <a:effectRef idx="1">
            <a:schemeClr val="dk1"/>
          </a:effectRef>
          <a:fontRef idx="minor">
            <a:schemeClr val="dk1"/>
          </a:fontRef>
        </p:style>
        <p:txBody>
          <a:bodyPr anchor="ctr"/>
          <a:lstStyle/>
          <a:p>
            <a:pPr algn="l">
              <a:defRPr/>
            </a:pPr>
            <a:r>
              <a:rPr lang="el-GR" sz="1600" b="0" dirty="0">
                <a:solidFill>
                  <a:srgbClr val="000000"/>
                </a:solidFill>
              </a:rPr>
              <a:t>Δικαιολογητικά που τεκμηριώνουν την κάλυψη προϋποθέσεων συμμετοχής</a:t>
            </a:r>
          </a:p>
        </p:txBody>
      </p:sp>
      <p:sp>
        <p:nvSpPr>
          <p:cNvPr id="6" name="Rectangle 5"/>
          <p:cNvSpPr/>
          <p:nvPr/>
        </p:nvSpPr>
        <p:spPr>
          <a:xfrm>
            <a:off x="258763" y="960909"/>
            <a:ext cx="1598612" cy="523875"/>
          </a:xfrm>
          <a:prstGeom prst="rect">
            <a:avLst/>
          </a:prstGeom>
        </p:spPr>
        <p:style>
          <a:lnRef idx="2">
            <a:schemeClr val="dk1"/>
          </a:lnRef>
          <a:fillRef idx="1">
            <a:schemeClr val="lt1"/>
          </a:fillRef>
          <a:effectRef idx="0">
            <a:schemeClr val="dk1"/>
          </a:effectRef>
          <a:fontRef idx="minor">
            <a:schemeClr val="dk1"/>
          </a:fontRef>
        </p:style>
        <p:txBody>
          <a:bodyPr anchor="ctr"/>
          <a:lstStyle/>
          <a:p>
            <a:pPr marL="0" lvl="1">
              <a:defRPr/>
            </a:pPr>
            <a:r>
              <a:rPr lang="el-GR" sz="2800" dirty="0">
                <a:solidFill>
                  <a:srgbClr val="000000"/>
                </a:solidFill>
              </a:rPr>
              <a:t>Θέμα 3</a:t>
            </a:r>
            <a:r>
              <a:rPr lang="el-GR" sz="2800" baseline="30000" dirty="0">
                <a:solidFill>
                  <a:srgbClr val="000000"/>
                </a:solidFill>
              </a:rPr>
              <a:t>ο</a:t>
            </a:r>
            <a:endParaRPr lang="el-GR" sz="2800" dirty="0">
              <a:solidFill>
                <a:srgbClr val="000000"/>
              </a:solidFill>
            </a:endParaRPr>
          </a:p>
        </p:txBody>
      </p:sp>
      <p:sp>
        <p:nvSpPr>
          <p:cNvPr id="60421" name="TextBox 20"/>
          <p:cNvSpPr txBox="1">
            <a:spLocks noChangeArrowheads="1"/>
          </p:cNvSpPr>
          <p:nvPr/>
        </p:nvSpPr>
        <p:spPr bwMode="auto">
          <a:xfrm>
            <a:off x="268288" y="2938145"/>
            <a:ext cx="9437687" cy="307975"/>
          </a:xfrm>
          <a:prstGeom prst="rect">
            <a:avLst/>
          </a:prstGeom>
          <a:solidFill>
            <a:srgbClr val="FE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altLang="el-GR" dirty="0">
                <a:solidFill>
                  <a:schemeClr val="tx1"/>
                </a:solidFill>
              </a:rPr>
              <a:t>Ανεξαρτησία </a:t>
            </a:r>
            <a:r>
              <a:rPr lang="el-GR" altLang="el-GR" dirty="0" smtClean="0">
                <a:solidFill>
                  <a:schemeClr val="tx1"/>
                </a:solidFill>
              </a:rPr>
              <a:t>επιχείρησης</a:t>
            </a:r>
            <a:endParaRPr lang="el-GR" altLang="el-GR" dirty="0">
              <a:solidFill>
                <a:schemeClr val="tx1"/>
              </a:solidFill>
            </a:endParaRPr>
          </a:p>
        </p:txBody>
      </p:sp>
      <p:sp>
        <p:nvSpPr>
          <p:cNvPr id="60422" name="TextBox 1"/>
          <p:cNvSpPr txBox="1">
            <a:spLocks noChangeArrowheads="1"/>
          </p:cNvSpPr>
          <p:nvPr/>
        </p:nvSpPr>
        <p:spPr bwMode="auto">
          <a:xfrm>
            <a:off x="273050" y="3672840"/>
            <a:ext cx="9432925" cy="307975"/>
          </a:xfrm>
          <a:prstGeom prst="rect">
            <a:avLst/>
          </a:prstGeom>
          <a:solidFill>
            <a:srgbClr val="FE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altLang="el-GR" dirty="0" smtClean="0">
                <a:solidFill>
                  <a:schemeClr val="tx1"/>
                </a:solidFill>
              </a:rPr>
              <a:t>Μέγεθος επιχείρησης</a:t>
            </a:r>
            <a:endParaRPr lang="el-GR" altLang="el-GR" dirty="0">
              <a:solidFill>
                <a:schemeClr val="tx1"/>
              </a:solidFill>
            </a:endParaRPr>
          </a:p>
        </p:txBody>
      </p:sp>
      <p:sp>
        <p:nvSpPr>
          <p:cNvPr id="60423" name="TextBox 10"/>
          <p:cNvSpPr txBox="1">
            <a:spLocks noChangeArrowheads="1"/>
          </p:cNvSpPr>
          <p:nvPr/>
        </p:nvSpPr>
        <p:spPr bwMode="auto">
          <a:xfrm>
            <a:off x="273050" y="4407535"/>
            <a:ext cx="9432925" cy="307975"/>
          </a:xfrm>
          <a:prstGeom prst="rect">
            <a:avLst/>
          </a:prstGeom>
          <a:solidFill>
            <a:srgbClr val="FE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altLang="el-GR" dirty="0" err="1">
                <a:solidFill>
                  <a:schemeClr val="tx1"/>
                </a:solidFill>
              </a:rPr>
              <a:t>Επιλεξιμότητα</a:t>
            </a:r>
            <a:r>
              <a:rPr lang="el-GR" altLang="el-GR" dirty="0">
                <a:solidFill>
                  <a:schemeClr val="tx1"/>
                </a:solidFill>
              </a:rPr>
              <a:t> ΚΑΔ</a:t>
            </a:r>
          </a:p>
        </p:txBody>
      </p:sp>
      <p:sp>
        <p:nvSpPr>
          <p:cNvPr id="60424" name="TextBox 11"/>
          <p:cNvSpPr txBox="1">
            <a:spLocks noChangeArrowheads="1"/>
          </p:cNvSpPr>
          <p:nvPr/>
        </p:nvSpPr>
        <p:spPr bwMode="auto">
          <a:xfrm>
            <a:off x="273050" y="5142230"/>
            <a:ext cx="9432925" cy="307975"/>
          </a:xfrm>
          <a:prstGeom prst="rect">
            <a:avLst/>
          </a:prstGeom>
          <a:solidFill>
            <a:srgbClr val="FE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altLang="el-GR" dirty="0">
                <a:solidFill>
                  <a:schemeClr val="tx1"/>
                </a:solidFill>
              </a:rPr>
              <a:t>Νόμιμη λειτουργία</a:t>
            </a:r>
          </a:p>
        </p:txBody>
      </p:sp>
      <p:sp>
        <p:nvSpPr>
          <p:cNvPr id="60426" name="TextBox 13"/>
          <p:cNvSpPr txBox="1">
            <a:spLocks noChangeArrowheads="1"/>
          </p:cNvSpPr>
          <p:nvPr/>
        </p:nvSpPr>
        <p:spPr bwMode="auto">
          <a:xfrm>
            <a:off x="273050" y="2203450"/>
            <a:ext cx="9432925" cy="307975"/>
          </a:xfrm>
          <a:prstGeom prst="rect">
            <a:avLst/>
          </a:prstGeom>
          <a:solidFill>
            <a:srgbClr val="FE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altLang="el-GR" dirty="0">
                <a:solidFill>
                  <a:schemeClr val="tx1"/>
                </a:solidFill>
              </a:rPr>
              <a:t>Νομική μορφή επιχείρησης</a:t>
            </a:r>
          </a:p>
        </p:txBody>
      </p:sp>
      <p:sp>
        <p:nvSpPr>
          <p:cNvPr id="60428" name="TextBox 15"/>
          <p:cNvSpPr txBox="1">
            <a:spLocks noChangeArrowheads="1"/>
          </p:cNvSpPr>
          <p:nvPr/>
        </p:nvSpPr>
        <p:spPr bwMode="auto">
          <a:xfrm>
            <a:off x="273050" y="5876925"/>
            <a:ext cx="9432925" cy="306388"/>
          </a:xfrm>
          <a:prstGeom prst="rect">
            <a:avLst/>
          </a:prstGeom>
          <a:solidFill>
            <a:srgbClr val="FE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r>
              <a:rPr lang="el-GR" altLang="el-GR">
                <a:solidFill>
                  <a:schemeClr val="tx1"/>
                </a:solidFill>
              </a:rPr>
              <a:t>Σώρευση κρατικών ενισχύσεων</a:t>
            </a:r>
          </a:p>
        </p:txBody>
      </p:sp>
      <p:sp>
        <p:nvSpPr>
          <p:cNvPr id="21" name="TextBox 20"/>
          <p:cNvSpPr txBox="1"/>
          <p:nvPr/>
        </p:nvSpPr>
        <p:spPr>
          <a:xfrm>
            <a:off x="415925" y="1556792"/>
            <a:ext cx="3816350" cy="431800"/>
          </a:xfrm>
          <a:prstGeom prst="rect">
            <a:avLst/>
          </a:prstGeom>
          <a:solidFill>
            <a:srgbClr val="990000"/>
          </a:solidFill>
          <a:ln>
            <a:solidFill>
              <a:schemeClr val="bg1">
                <a:lumMod val="50000"/>
              </a:schemeClr>
            </a:solidFill>
          </a:ln>
        </p:spPr>
        <p:txBody>
          <a:bodyPr anchor="ctr"/>
          <a:lstStyle/>
          <a:p>
            <a:pPr marL="1588">
              <a:defRPr/>
            </a:pPr>
            <a:r>
              <a:rPr lang="el-GR" altLang="el-GR" dirty="0"/>
              <a:t>Κριτήριο </a:t>
            </a:r>
            <a:r>
              <a:rPr lang="el-GR" altLang="el-GR" dirty="0" err="1"/>
              <a:t>Επιλεξιμότητας</a:t>
            </a:r>
            <a:endParaRPr lang="el-GR" altLang="el-GR" dirty="0"/>
          </a:p>
        </p:txBody>
      </p:sp>
      <p:sp>
        <p:nvSpPr>
          <p:cNvPr id="22" name="TextBox 21"/>
          <p:cNvSpPr txBox="1"/>
          <p:nvPr/>
        </p:nvSpPr>
        <p:spPr>
          <a:xfrm>
            <a:off x="4664075" y="1569492"/>
            <a:ext cx="4897438" cy="419100"/>
          </a:xfrm>
          <a:prstGeom prst="rect">
            <a:avLst/>
          </a:prstGeom>
          <a:solidFill>
            <a:srgbClr val="990000"/>
          </a:solidFill>
          <a:ln>
            <a:solidFill>
              <a:schemeClr val="bg1">
                <a:lumMod val="50000"/>
              </a:schemeClr>
            </a:solidFill>
          </a:ln>
        </p:spPr>
        <p:txBody>
          <a:bodyPr anchor="ctr"/>
          <a:lstStyle/>
          <a:p>
            <a:pPr marL="1588">
              <a:defRPr/>
            </a:pPr>
            <a:r>
              <a:rPr lang="el-GR" altLang="el-GR" dirty="0"/>
              <a:t>Έντυπο Ελέγχου </a:t>
            </a:r>
          </a:p>
        </p:txBody>
      </p:sp>
      <p:sp>
        <p:nvSpPr>
          <p:cNvPr id="24" name="Rectangle 23"/>
          <p:cNvSpPr/>
          <p:nvPr/>
        </p:nvSpPr>
        <p:spPr>
          <a:xfrm>
            <a:off x="4664075" y="2060848"/>
            <a:ext cx="4897438" cy="4319315"/>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a:lstStyle/>
          <a:p>
            <a:pPr marL="0" lvl="1">
              <a:defRPr/>
            </a:pPr>
            <a:endParaRPr lang="el-GR" b="0" dirty="0">
              <a:solidFill>
                <a:srgbClr val="000000"/>
              </a:solidFill>
            </a:endParaRPr>
          </a:p>
        </p:txBody>
      </p:sp>
      <p:sp>
        <p:nvSpPr>
          <p:cNvPr id="60432" name="TextBox 3"/>
          <p:cNvSpPr txBox="1">
            <a:spLocks noChangeArrowheads="1"/>
          </p:cNvSpPr>
          <p:nvPr/>
        </p:nvSpPr>
        <p:spPr bwMode="auto">
          <a:xfrm>
            <a:off x="6105525" y="2256929"/>
            <a:ext cx="2087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400" b="1">
                <a:solidFill>
                  <a:schemeClr val="bg1"/>
                </a:solidFill>
                <a:latin typeface="Arial" charset="0"/>
                <a:ea typeface="ＭＳ Ｐゴシック" pitchFamily="34" charset="-128"/>
              </a:defRPr>
            </a:lvl1pPr>
            <a:lvl2pPr>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marL="0" lvl="1"/>
            <a:r>
              <a:rPr lang="el-GR" altLang="el-GR" b="0" dirty="0">
                <a:solidFill>
                  <a:srgbClr val="000000"/>
                </a:solidFill>
              </a:rPr>
              <a:t>……………</a:t>
            </a:r>
          </a:p>
        </p:txBody>
      </p:sp>
      <p:sp>
        <p:nvSpPr>
          <p:cNvPr id="60433" name="TextBox 25"/>
          <p:cNvSpPr txBox="1">
            <a:spLocks noChangeArrowheads="1"/>
          </p:cNvSpPr>
          <p:nvPr/>
        </p:nvSpPr>
        <p:spPr bwMode="auto">
          <a:xfrm>
            <a:off x="6105525" y="2977009"/>
            <a:ext cx="2087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400" b="1">
                <a:solidFill>
                  <a:schemeClr val="bg1"/>
                </a:solidFill>
                <a:latin typeface="Arial" charset="0"/>
                <a:ea typeface="ＭＳ Ｐゴシック" pitchFamily="34" charset="-128"/>
              </a:defRPr>
            </a:lvl1pPr>
            <a:lvl2pPr>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marL="0" lvl="1"/>
            <a:r>
              <a:rPr lang="el-GR" altLang="el-GR" b="0">
                <a:solidFill>
                  <a:srgbClr val="000000"/>
                </a:solidFill>
              </a:rPr>
              <a:t>……………</a:t>
            </a:r>
          </a:p>
        </p:txBody>
      </p:sp>
      <p:sp>
        <p:nvSpPr>
          <p:cNvPr id="60435" name="TextBox 27"/>
          <p:cNvSpPr txBox="1">
            <a:spLocks noChangeArrowheads="1"/>
          </p:cNvSpPr>
          <p:nvPr/>
        </p:nvSpPr>
        <p:spPr bwMode="auto">
          <a:xfrm>
            <a:off x="6105525" y="3717032"/>
            <a:ext cx="2087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400" b="1">
                <a:solidFill>
                  <a:schemeClr val="bg1"/>
                </a:solidFill>
                <a:latin typeface="Arial" charset="0"/>
                <a:ea typeface="ＭＳ Ｐゴシック" pitchFamily="34" charset="-128"/>
              </a:defRPr>
            </a:lvl1pPr>
            <a:lvl2pPr>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marL="0" lvl="1"/>
            <a:r>
              <a:rPr lang="el-GR" altLang="el-GR" b="0" dirty="0">
                <a:solidFill>
                  <a:srgbClr val="000000"/>
                </a:solidFill>
              </a:rPr>
              <a:t>……………</a:t>
            </a:r>
          </a:p>
        </p:txBody>
      </p:sp>
      <p:sp>
        <p:nvSpPr>
          <p:cNvPr id="60436" name="TextBox 28"/>
          <p:cNvSpPr txBox="1">
            <a:spLocks noChangeArrowheads="1"/>
          </p:cNvSpPr>
          <p:nvPr/>
        </p:nvSpPr>
        <p:spPr bwMode="auto">
          <a:xfrm>
            <a:off x="6105525" y="4417169"/>
            <a:ext cx="2087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400" b="1">
                <a:solidFill>
                  <a:schemeClr val="bg1"/>
                </a:solidFill>
                <a:latin typeface="Arial" charset="0"/>
                <a:ea typeface="ＭＳ Ｐゴシック" pitchFamily="34" charset="-128"/>
              </a:defRPr>
            </a:lvl1pPr>
            <a:lvl2pPr>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marL="0" lvl="1"/>
            <a:r>
              <a:rPr lang="el-GR" altLang="el-GR" b="0" dirty="0">
                <a:solidFill>
                  <a:srgbClr val="000000"/>
                </a:solidFill>
              </a:rPr>
              <a:t>……………</a:t>
            </a:r>
          </a:p>
        </p:txBody>
      </p:sp>
      <p:sp>
        <p:nvSpPr>
          <p:cNvPr id="60437" name="TextBox 29"/>
          <p:cNvSpPr txBox="1">
            <a:spLocks noChangeArrowheads="1"/>
          </p:cNvSpPr>
          <p:nvPr/>
        </p:nvSpPr>
        <p:spPr bwMode="auto">
          <a:xfrm>
            <a:off x="6105525" y="5157192"/>
            <a:ext cx="2087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400" b="1">
                <a:solidFill>
                  <a:schemeClr val="bg1"/>
                </a:solidFill>
                <a:latin typeface="Arial" charset="0"/>
                <a:ea typeface="ＭＳ Ｐゴシック" pitchFamily="34" charset="-128"/>
              </a:defRPr>
            </a:lvl1pPr>
            <a:lvl2pPr>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marL="0" lvl="1"/>
            <a:r>
              <a:rPr lang="el-GR" altLang="el-GR" b="0" dirty="0">
                <a:solidFill>
                  <a:srgbClr val="000000"/>
                </a:solidFill>
              </a:rPr>
              <a:t>……………</a:t>
            </a:r>
          </a:p>
        </p:txBody>
      </p:sp>
      <p:sp>
        <p:nvSpPr>
          <p:cNvPr id="60439" name="TextBox 31"/>
          <p:cNvSpPr txBox="1">
            <a:spLocks noChangeArrowheads="1"/>
          </p:cNvSpPr>
          <p:nvPr/>
        </p:nvSpPr>
        <p:spPr bwMode="auto">
          <a:xfrm>
            <a:off x="6105525" y="5916613"/>
            <a:ext cx="2087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400" b="1">
                <a:solidFill>
                  <a:schemeClr val="bg1"/>
                </a:solidFill>
                <a:latin typeface="Arial" charset="0"/>
                <a:ea typeface="ＭＳ Ｐゴシック" pitchFamily="34" charset="-128"/>
              </a:defRPr>
            </a:lvl1pPr>
            <a:lvl2pPr>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marL="0" lvl="1"/>
            <a:r>
              <a:rPr lang="el-GR" altLang="el-GR" b="0">
                <a:solidFill>
                  <a:srgbClr val="000000"/>
                </a:solidFill>
              </a:rPr>
              <a:t>……………</a:t>
            </a:r>
          </a:p>
        </p:txBody>
      </p:sp>
    </p:spTree>
    <p:extLst>
      <p:ext uri="{BB962C8B-B14F-4D97-AF65-F5344CB8AC3E}">
        <p14:creationId xmlns:p14="http://schemas.microsoft.com/office/powerpoint/2010/main" val="259583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57150" y="0"/>
            <a:ext cx="777875" cy="103663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lvl1pPr defTabSz="762000">
              <a:defRPr sz="1400" b="1">
                <a:solidFill>
                  <a:schemeClr val="bg1"/>
                </a:solidFill>
                <a:latin typeface="Arial" charset="0"/>
                <a:ea typeface="ＭＳ Ｐゴシック" pitchFamily="34" charset="-128"/>
              </a:defRPr>
            </a:lvl1pPr>
            <a:lvl2pPr marL="742950" indent="-285750" defTabSz="762000">
              <a:defRPr sz="1400" b="1">
                <a:solidFill>
                  <a:schemeClr val="bg1"/>
                </a:solidFill>
                <a:latin typeface="Arial" charset="0"/>
                <a:ea typeface="ＭＳ Ｐゴシック" pitchFamily="34" charset="-128"/>
              </a:defRPr>
            </a:lvl2pPr>
            <a:lvl3pPr marL="1143000" indent="-228600" defTabSz="762000">
              <a:defRPr sz="1400" b="1">
                <a:solidFill>
                  <a:schemeClr val="bg1"/>
                </a:solidFill>
                <a:latin typeface="Arial" charset="0"/>
                <a:ea typeface="ＭＳ Ｐゴシック" pitchFamily="34" charset="-128"/>
              </a:defRPr>
            </a:lvl3pPr>
            <a:lvl4pPr marL="1600200" indent="-228600" defTabSz="762000">
              <a:defRPr sz="1400" b="1">
                <a:solidFill>
                  <a:schemeClr val="bg1"/>
                </a:solidFill>
                <a:latin typeface="Arial" charset="0"/>
                <a:ea typeface="ＭＳ Ｐゴシック" pitchFamily="34" charset="-128"/>
              </a:defRPr>
            </a:lvl4pPr>
            <a:lvl5pPr marL="2057400" indent="-228600" defTabSz="762000">
              <a:defRPr sz="1400" b="1">
                <a:solidFill>
                  <a:schemeClr val="bg1"/>
                </a:solidFill>
                <a:latin typeface="Arial" charset="0"/>
                <a:ea typeface="ＭＳ Ｐゴシック" pitchFamily="34" charset="-128"/>
              </a:defRPr>
            </a:lvl5pPr>
            <a:lvl6pPr marL="2514600" indent="-228600" algn="ctr" defTabSz="762000"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defTabSz="762000"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defTabSz="762000"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defTabSz="762000" eaLnBrk="0" fontAlgn="base" hangingPunct="0">
              <a:spcBef>
                <a:spcPct val="0"/>
              </a:spcBef>
              <a:spcAft>
                <a:spcPct val="0"/>
              </a:spcAft>
              <a:defRPr sz="1400" b="1">
                <a:solidFill>
                  <a:schemeClr val="bg1"/>
                </a:solidFill>
                <a:latin typeface="Arial" charset="0"/>
                <a:ea typeface="ＭＳ Ｐゴシック" pitchFamily="34" charset="-128"/>
              </a:defRPr>
            </a:lvl9pPr>
          </a:lstStyle>
          <a:p>
            <a:endParaRPr lang="el-GR" altLang="el-GR"/>
          </a:p>
        </p:txBody>
      </p:sp>
      <p:sp>
        <p:nvSpPr>
          <p:cNvPr id="12" name="Rectangle 68"/>
          <p:cNvSpPr>
            <a:spLocks noChangeArrowheads="1"/>
          </p:cNvSpPr>
          <p:nvPr/>
        </p:nvSpPr>
        <p:spPr bwMode="auto">
          <a:xfrm>
            <a:off x="201488" y="1036638"/>
            <a:ext cx="9144000" cy="3332162"/>
          </a:xfrm>
          <a:prstGeom prst="rect">
            <a:avLst/>
          </a:prstGeom>
          <a:solidFill>
            <a:srgbClr val="EAEAE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l" eaLnBrk="1" hangingPunct="1">
              <a:lnSpc>
                <a:spcPct val="80000"/>
              </a:lnSpc>
              <a:spcBef>
                <a:spcPct val="20000"/>
              </a:spcBef>
              <a:defRPr/>
            </a:pPr>
            <a:endParaRPr lang="en-GB" sz="800">
              <a:solidFill>
                <a:srgbClr val="000000"/>
              </a:solidFill>
              <a:latin typeface="Arial" pitchFamily="34" charset="0"/>
              <a:ea typeface="+mn-ea"/>
            </a:endParaRPr>
          </a:p>
        </p:txBody>
      </p:sp>
      <p:sp>
        <p:nvSpPr>
          <p:cNvPr id="3076" name="Rectangle 64"/>
          <p:cNvSpPr>
            <a:spLocks noChangeArrowheads="1"/>
          </p:cNvSpPr>
          <p:nvPr/>
        </p:nvSpPr>
        <p:spPr bwMode="auto">
          <a:xfrm>
            <a:off x="538038" y="1612900"/>
            <a:ext cx="6626225" cy="1854200"/>
          </a:xfrm>
          <a:prstGeom prst="rect">
            <a:avLst/>
          </a:prstGeom>
          <a:gradFill rotWithShape="1">
            <a:gsLst>
              <a:gs pos="0">
                <a:srgbClr val="4D4D4D"/>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endParaRPr lang="el-GR" altLang="el-GR" sz="800">
              <a:solidFill>
                <a:srgbClr val="000000"/>
              </a:solidFill>
            </a:endParaRPr>
          </a:p>
        </p:txBody>
      </p:sp>
      <p:sp>
        <p:nvSpPr>
          <p:cNvPr id="14" name="Text Box 66"/>
          <p:cNvSpPr txBox="1">
            <a:spLocks noChangeArrowheads="1"/>
          </p:cNvSpPr>
          <p:nvPr/>
        </p:nvSpPr>
        <p:spPr bwMode="auto">
          <a:xfrm>
            <a:off x="672976" y="2625725"/>
            <a:ext cx="6332537" cy="701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lnSpc>
                <a:spcPct val="80000"/>
              </a:lnSpc>
              <a:spcBef>
                <a:spcPct val="20000"/>
              </a:spcBef>
              <a:spcAft>
                <a:spcPct val="0"/>
              </a:spcAft>
              <a:defRPr sz="1200">
                <a:solidFill>
                  <a:schemeClr val="tx1"/>
                </a:solidFill>
                <a:latin typeface="Arial" pitchFamily="34" charset="0"/>
              </a:defRPr>
            </a:lvl6pPr>
            <a:lvl7pPr marL="2971800" indent="-228600" eaLnBrk="0" fontAlgn="base" hangingPunct="0">
              <a:lnSpc>
                <a:spcPct val="80000"/>
              </a:lnSpc>
              <a:spcBef>
                <a:spcPct val="20000"/>
              </a:spcBef>
              <a:spcAft>
                <a:spcPct val="0"/>
              </a:spcAft>
              <a:defRPr sz="1200">
                <a:solidFill>
                  <a:schemeClr val="tx1"/>
                </a:solidFill>
                <a:latin typeface="Arial" pitchFamily="34" charset="0"/>
              </a:defRPr>
            </a:lvl7pPr>
            <a:lvl8pPr marL="3429000" indent="-228600" eaLnBrk="0" fontAlgn="base" hangingPunct="0">
              <a:lnSpc>
                <a:spcPct val="80000"/>
              </a:lnSpc>
              <a:spcBef>
                <a:spcPct val="20000"/>
              </a:spcBef>
              <a:spcAft>
                <a:spcPct val="0"/>
              </a:spcAft>
              <a:defRPr sz="1200">
                <a:solidFill>
                  <a:schemeClr val="tx1"/>
                </a:solidFill>
                <a:latin typeface="Arial" pitchFamily="34" charset="0"/>
              </a:defRPr>
            </a:lvl8pPr>
            <a:lvl9pPr marL="3886200" indent="-228600" eaLnBrk="0" fontAlgn="base" hangingPunct="0">
              <a:lnSpc>
                <a:spcPct val="80000"/>
              </a:lnSpc>
              <a:spcBef>
                <a:spcPct val="20000"/>
              </a:spcBef>
              <a:spcAft>
                <a:spcPct val="0"/>
              </a:spcAft>
              <a:defRPr sz="1200">
                <a:solidFill>
                  <a:schemeClr val="tx1"/>
                </a:solidFill>
                <a:latin typeface="Arial" pitchFamily="34" charset="0"/>
              </a:defRPr>
            </a:lvl9pPr>
          </a:lstStyle>
          <a:p>
            <a:pPr algn="r" eaLnBrk="1" hangingPunct="1">
              <a:defRPr/>
            </a:pPr>
            <a:r>
              <a:rPr lang="el-GR" sz="2000" b="0" dirty="0" smtClean="0">
                <a:solidFill>
                  <a:srgbClr val="990000"/>
                </a:solidFill>
                <a:latin typeface="Arial Black" pitchFamily="34" charset="0"/>
                <a:ea typeface="+mn-ea"/>
              </a:rPr>
              <a:t>Εκπαιδευτικό Σεμινάριο</a:t>
            </a:r>
          </a:p>
        </p:txBody>
      </p:sp>
      <p:sp>
        <p:nvSpPr>
          <p:cNvPr id="15" name="Text Box 65"/>
          <p:cNvSpPr txBox="1">
            <a:spLocks noChangeArrowheads="1"/>
          </p:cNvSpPr>
          <p:nvPr/>
        </p:nvSpPr>
        <p:spPr bwMode="auto">
          <a:xfrm>
            <a:off x="606301" y="1887538"/>
            <a:ext cx="6453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lnSpc>
                <a:spcPct val="80000"/>
              </a:lnSpc>
              <a:spcBef>
                <a:spcPct val="20000"/>
              </a:spcBef>
              <a:spcAft>
                <a:spcPct val="0"/>
              </a:spcAft>
              <a:defRPr sz="1200">
                <a:solidFill>
                  <a:schemeClr val="tx1"/>
                </a:solidFill>
                <a:latin typeface="Arial" pitchFamily="34" charset="0"/>
              </a:defRPr>
            </a:lvl6pPr>
            <a:lvl7pPr marL="2971800" indent="-228600" eaLnBrk="0" fontAlgn="base" hangingPunct="0">
              <a:lnSpc>
                <a:spcPct val="80000"/>
              </a:lnSpc>
              <a:spcBef>
                <a:spcPct val="20000"/>
              </a:spcBef>
              <a:spcAft>
                <a:spcPct val="0"/>
              </a:spcAft>
              <a:defRPr sz="1200">
                <a:solidFill>
                  <a:schemeClr val="tx1"/>
                </a:solidFill>
                <a:latin typeface="Arial" pitchFamily="34" charset="0"/>
              </a:defRPr>
            </a:lvl7pPr>
            <a:lvl8pPr marL="3429000" indent="-228600" eaLnBrk="0" fontAlgn="base" hangingPunct="0">
              <a:lnSpc>
                <a:spcPct val="80000"/>
              </a:lnSpc>
              <a:spcBef>
                <a:spcPct val="20000"/>
              </a:spcBef>
              <a:spcAft>
                <a:spcPct val="0"/>
              </a:spcAft>
              <a:defRPr sz="1200">
                <a:solidFill>
                  <a:schemeClr val="tx1"/>
                </a:solidFill>
                <a:latin typeface="Arial" pitchFamily="34" charset="0"/>
              </a:defRPr>
            </a:lvl8pPr>
            <a:lvl9pPr marL="3886200" indent="-228600" eaLnBrk="0" fontAlgn="base" hangingPunct="0">
              <a:lnSpc>
                <a:spcPct val="80000"/>
              </a:lnSpc>
              <a:spcBef>
                <a:spcPct val="20000"/>
              </a:spcBef>
              <a:spcAft>
                <a:spcPct val="0"/>
              </a:spcAft>
              <a:defRPr sz="1200">
                <a:solidFill>
                  <a:schemeClr val="tx1"/>
                </a:solidFill>
                <a:latin typeface="Arial" pitchFamily="34" charset="0"/>
              </a:defRPr>
            </a:lvl9pPr>
          </a:lstStyle>
          <a:p>
            <a:pPr algn="r" eaLnBrk="1" fontAlgn="auto" hangingPunct="1">
              <a:spcBef>
                <a:spcPts val="0"/>
              </a:spcBef>
              <a:spcAft>
                <a:spcPts val="0"/>
              </a:spcAft>
              <a:defRPr/>
            </a:pPr>
            <a:r>
              <a:rPr lang="el-GR" sz="2400" b="0" kern="0" dirty="0" smtClean="0">
                <a:solidFill>
                  <a:srgbClr val="FFFFFF"/>
                </a:solidFill>
              </a:rPr>
              <a:t>Χρηματοδοτικά Εργαλεία</a:t>
            </a:r>
            <a:endParaRPr lang="el-GR" sz="2400" b="0" kern="0" dirty="0">
              <a:solidFill>
                <a:srgbClr val="FFFFFF"/>
              </a:solidFill>
            </a:endParaRPr>
          </a:p>
        </p:txBody>
      </p:sp>
      <p:pic>
        <p:nvPicPr>
          <p:cNvPr id="3080" name="Picture 18" descr="planete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26567"/>
          <a:stretch>
            <a:fillRect/>
          </a:stretch>
        </p:blipFill>
        <p:spPr bwMode="auto">
          <a:xfrm>
            <a:off x="220663" y="209550"/>
            <a:ext cx="257492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0638" y="1612900"/>
            <a:ext cx="1722438" cy="1854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pic>
      <p:sp>
        <p:nvSpPr>
          <p:cNvPr id="10" name="Rectangle 1"/>
          <p:cNvSpPr>
            <a:spLocks noChangeArrowheads="1"/>
          </p:cNvSpPr>
          <p:nvPr/>
        </p:nvSpPr>
        <p:spPr bwMode="auto">
          <a:xfrm>
            <a:off x="90488" y="4919663"/>
            <a:ext cx="9255125"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r"/>
            <a:r>
              <a:rPr lang="el-GR" altLang="el-GR" sz="3600" b="0" dirty="0">
                <a:solidFill>
                  <a:srgbClr val="990000"/>
                </a:solidFill>
                <a:latin typeface="Arial Black" pitchFamily="34" charset="0"/>
              </a:rPr>
              <a:t>Ευχαριστούμε για την προσοχή σας !</a:t>
            </a:r>
            <a:endParaRPr lang="en-US" altLang="el-GR" sz="3600" b="0" dirty="0">
              <a:solidFill>
                <a:srgbClr val="990000"/>
              </a:solidFill>
              <a:latin typeface="Arial Black" pitchFamily="34" charset="0"/>
            </a:endParaRPr>
          </a:p>
        </p:txBody>
      </p:sp>
      <p:pic>
        <p:nvPicPr>
          <p:cNvPr id="11" name="Picture 10"/>
          <p:cNvPicPr>
            <a:picLocks noChangeAspect="1"/>
          </p:cNvPicPr>
          <p:nvPr/>
        </p:nvPicPr>
        <p:blipFill>
          <a:blip r:embed="rId5"/>
          <a:stretch>
            <a:fillRect/>
          </a:stretch>
        </p:blipFill>
        <p:spPr>
          <a:xfrm>
            <a:off x="6144542" y="147881"/>
            <a:ext cx="3272954" cy="778976"/>
          </a:xfrm>
          <a:prstGeom prst="rect">
            <a:avLst/>
          </a:prstGeom>
        </p:spPr>
      </p:pic>
    </p:spTree>
    <p:extLst>
      <p:ext uri="{BB962C8B-B14F-4D97-AF65-F5344CB8AC3E}">
        <p14:creationId xmlns:p14="http://schemas.microsoft.com/office/powerpoint/2010/main" val="370577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l-GR" dirty="0" smtClean="0"/>
              <a:t>Σύνδεση με Λογιστική</a:t>
            </a:r>
          </a:p>
        </p:txBody>
      </p:sp>
      <p:grpSp>
        <p:nvGrpSpPr>
          <p:cNvPr id="58" name="Group 57"/>
          <p:cNvGrpSpPr/>
          <p:nvPr/>
        </p:nvGrpSpPr>
        <p:grpSpPr>
          <a:xfrm>
            <a:off x="481013" y="1412776"/>
            <a:ext cx="9206234" cy="3448000"/>
            <a:chOff x="481013" y="1412776"/>
            <a:chExt cx="9206234" cy="3448000"/>
          </a:xfrm>
        </p:grpSpPr>
        <p:cxnSp>
          <p:nvCxnSpPr>
            <p:cNvPr id="3" name="Straight Connector 2"/>
            <p:cNvCxnSpPr/>
            <p:nvPr/>
          </p:nvCxnSpPr>
          <p:spPr bwMode="auto">
            <a:xfrm>
              <a:off x="481013" y="1412776"/>
              <a:ext cx="4183955" cy="0"/>
            </a:xfrm>
            <a:prstGeom prst="line">
              <a:avLst/>
            </a:prstGeom>
            <a:solidFill>
              <a:schemeClr val="tx2"/>
            </a:solidFill>
            <a:ln w="2857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6" name="Straight Connector 5"/>
            <p:cNvCxnSpPr/>
            <p:nvPr/>
          </p:nvCxnSpPr>
          <p:spPr bwMode="auto">
            <a:xfrm flipH="1">
              <a:off x="2595017" y="1412776"/>
              <a:ext cx="893" cy="3448000"/>
            </a:xfrm>
            <a:prstGeom prst="line">
              <a:avLst/>
            </a:prstGeom>
            <a:solidFill>
              <a:schemeClr val="tx2"/>
            </a:solidFill>
            <a:ln w="2857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8" name="Straight Connector 7"/>
            <p:cNvCxnSpPr/>
            <p:nvPr/>
          </p:nvCxnSpPr>
          <p:spPr bwMode="auto">
            <a:xfrm>
              <a:off x="5503292" y="1412776"/>
              <a:ext cx="4183955" cy="0"/>
            </a:xfrm>
            <a:prstGeom prst="line">
              <a:avLst/>
            </a:prstGeom>
            <a:solidFill>
              <a:schemeClr val="tx2"/>
            </a:solidFill>
            <a:ln w="2857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9" name="Straight Connector 8"/>
            <p:cNvCxnSpPr/>
            <p:nvPr/>
          </p:nvCxnSpPr>
          <p:spPr bwMode="auto">
            <a:xfrm flipH="1">
              <a:off x="7617296" y="1412776"/>
              <a:ext cx="893" cy="3448000"/>
            </a:xfrm>
            <a:prstGeom prst="line">
              <a:avLst/>
            </a:prstGeom>
            <a:solidFill>
              <a:schemeClr val="tx2"/>
            </a:solidFill>
            <a:ln w="2857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grpSp>
      <p:sp>
        <p:nvSpPr>
          <p:cNvPr id="5" name="TextBox 4"/>
          <p:cNvSpPr txBox="1"/>
          <p:nvPr/>
        </p:nvSpPr>
        <p:spPr>
          <a:xfrm>
            <a:off x="-210554" y="1104999"/>
            <a:ext cx="2232248" cy="307777"/>
          </a:xfrm>
          <a:prstGeom prst="rect">
            <a:avLst/>
          </a:prstGeom>
          <a:noFill/>
        </p:spPr>
        <p:txBody>
          <a:bodyPr wrap="square" rtlCol="0">
            <a:spAutoFit/>
          </a:bodyPr>
          <a:lstStyle/>
          <a:p>
            <a:r>
              <a:rPr lang="el-GR" dirty="0" smtClean="0">
                <a:solidFill>
                  <a:schemeClr val="tx1"/>
                </a:solidFill>
              </a:rPr>
              <a:t>Ενεργητικό</a:t>
            </a:r>
            <a:endParaRPr lang="en-US" dirty="0">
              <a:solidFill>
                <a:schemeClr val="tx1"/>
              </a:solidFill>
            </a:endParaRPr>
          </a:p>
        </p:txBody>
      </p:sp>
      <p:sp>
        <p:nvSpPr>
          <p:cNvPr id="11" name="TextBox 10"/>
          <p:cNvSpPr txBox="1"/>
          <p:nvPr/>
        </p:nvSpPr>
        <p:spPr>
          <a:xfrm>
            <a:off x="3145309" y="1104999"/>
            <a:ext cx="2232248" cy="307777"/>
          </a:xfrm>
          <a:prstGeom prst="rect">
            <a:avLst/>
          </a:prstGeom>
          <a:noFill/>
        </p:spPr>
        <p:txBody>
          <a:bodyPr wrap="square" rtlCol="0">
            <a:spAutoFit/>
          </a:bodyPr>
          <a:lstStyle/>
          <a:p>
            <a:r>
              <a:rPr lang="el-GR" dirty="0" smtClean="0">
                <a:solidFill>
                  <a:schemeClr val="tx1"/>
                </a:solidFill>
              </a:rPr>
              <a:t>Παθητικό</a:t>
            </a:r>
            <a:endParaRPr lang="en-US" dirty="0">
              <a:solidFill>
                <a:schemeClr val="tx1"/>
              </a:solidFill>
            </a:endParaRPr>
          </a:p>
        </p:txBody>
      </p:sp>
      <p:sp>
        <p:nvSpPr>
          <p:cNvPr id="12" name="TextBox 11"/>
          <p:cNvSpPr txBox="1"/>
          <p:nvPr/>
        </p:nvSpPr>
        <p:spPr>
          <a:xfrm>
            <a:off x="704528" y="1612123"/>
            <a:ext cx="2232248" cy="523220"/>
          </a:xfrm>
          <a:prstGeom prst="rect">
            <a:avLst/>
          </a:prstGeom>
          <a:noFill/>
        </p:spPr>
        <p:txBody>
          <a:bodyPr wrap="square" rtlCol="0">
            <a:spAutoFit/>
          </a:bodyPr>
          <a:lstStyle/>
          <a:p>
            <a:pPr algn="l"/>
            <a:r>
              <a:rPr lang="el-GR" dirty="0" smtClean="0">
                <a:solidFill>
                  <a:srgbClr val="006600"/>
                </a:solidFill>
              </a:rPr>
              <a:t>(1) Περιουσιακό Στοιχείο/ Επένδυση</a:t>
            </a:r>
            <a:endParaRPr lang="en-US" dirty="0">
              <a:solidFill>
                <a:srgbClr val="006600"/>
              </a:solidFill>
            </a:endParaRPr>
          </a:p>
        </p:txBody>
      </p:sp>
      <p:sp>
        <p:nvSpPr>
          <p:cNvPr id="13" name="TextBox 12"/>
          <p:cNvSpPr txBox="1"/>
          <p:nvPr/>
        </p:nvSpPr>
        <p:spPr>
          <a:xfrm>
            <a:off x="2576736" y="1573810"/>
            <a:ext cx="2232248" cy="307777"/>
          </a:xfrm>
          <a:prstGeom prst="rect">
            <a:avLst/>
          </a:prstGeom>
          <a:noFill/>
        </p:spPr>
        <p:txBody>
          <a:bodyPr wrap="square" rtlCol="0">
            <a:spAutoFit/>
          </a:bodyPr>
          <a:lstStyle>
            <a:defPPr>
              <a:defRPr lang="en-GB"/>
            </a:defPPr>
            <a:lvl1pPr algn="l">
              <a:defRPr>
                <a:solidFill>
                  <a:srgbClr val="006600"/>
                </a:solidFill>
              </a:defRPr>
            </a:lvl1pPr>
          </a:lstStyle>
          <a:p>
            <a:r>
              <a:rPr lang="el-GR" dirty="0" smtClean="0">
                <a:solidFill>
                  <a:srgbClr val="FF0000"/>
                </a:solidFill>
              </a:rPr>
              <a:t>Μετοχικό </a:t>
            </a:r>
            <a:r>
              <a:rPr lang="el-GR" dirty="0">
                <a:solidFill>
                  <a:srgbClr val="FF0000"/>
                </a:solidFill>
              </a:rPr>
              <a:t>Κεφάλαιο</a:t>
            </a:r>
            <a:endParaRPr lang="en-US" dirty="0">
              <a:solidFill>
                <a:srgbClr val="FF0000"/>
              </a:solidFill>
            </a:endParaRPr>
          </a:p>
        </p:txBody>
      </p:sp>
      <p:sp>
        <p:nvSpPr>
          <p:cNvPr id="14" name="TextBox 13"/>
          <p:cNvSpPr txBox="1"/>
          <p:nvPr/>
        </p:nvSpPr>
        <p:spPr>
          <a:xfrm>
            <a:off x="2576736" y="3297578"/>
            <a:ext cx="2232248" cy="307777"/>
          </a:xfrm>
          <a:prstGeom prst="rect">
            <a:avLst/>
          </a:prstGeom>
          <a:noFill/>
        </p:spPr>
        <p:txBody>
          <a:bodyPr wrap="square" rtlCol="0">
            <a:spAutoFit/>
          </a:bodyPr>
          <a:lstStyle>
            <a:defPPr>
              <a:defRPr lang="en-GB"/>
            </a:defPPr>
            <a:lvl1pPr algn="l">
              <a:defRPr>
                <a:solidFill>
                  <a:srgbClr val="006600"/>
                </a:solidFill>
              </a:defRPr>
            </a:lvl1pPr>
          </a:lstStyle>
          <a:p>
            <a:r>
              <a:rPr lang="el-GR" dirty="0">
                <a:solidFill>
                  <a:srgbClr val="FF0000"/>
                </a:solidFill>
              </a:rPr>
              <a:t>(1) Επενδυτικό Δάνειο</a:t>
            </a:r>
            <a:endParaRPr lang="en-US" dirty="0">
              <a:solidFill>
                <a:srgbClr val="FF0000"/>
              </a:solidFill>
            </a:endParaRPr>
          </a:p>
        </p:txBody>
      </p:sp>
      <p:sp>
        <p:nvSpPr>
          <p:cNvPr id="15" name="TextBox 14"/>
          <p:cNvSpPr txBox="1"/>
          <p:nvPr/>
        </p:nvSpPr>
        <p:spPr>
          <a:xfrm>
            <a:off x="7595269" y="1516297"/>
            <a:ext cx="2232248" cy="523220"/>
          </a:xfrm>
          <a:prstGeom prst="rect">
            <a:avLst/>
          </a:prstGeom>
          <a:noFill/>
        </p:spPr>
        <p:txBody>
          <a:bodyPr wrap="square" rtlCol="0">
            <a:spAutoFit/>
          </a:bodyPr>
          <a:lstStyle/>
          <a:p>
            <a:pPr algn="l"/>
            <a:r>
              <a:rPr lang="el-GR" dirty="0" smtClean="0">
                <a:solidFill>
                  <a:srgbClr val="FF0000"/>
                </a:solidFill>
              </a:rPr>
              <a:t>(2) Κόστος </a:t>
            </a:r>
            <a:r>
              <a:rPr lang="el-GR" dirty="0" err="1" smtClean="0">
                <a:solidFill>
                  <a:srgbClr val="FF0000"/>
                </a:solidFill>
              </a:rPr>
              <a:t>πωληθέντων</a:t>
            </a:r>
            <a:r>
              <a:rPr lang="el-GR" dirty="0" smtClean="0">
                <a:solidFill>
                  <a:srgbClr val="FF0000"/>
                </a:solidFill>
              </a:rPr>
              <a:t> και κόστος λειτουργίας</a:t>
            </a:r>
            <a:endParaRPr lang="en-US" dirty="0">
              <a:solidFill>
                <a:srgbClr val="FF0000"/>
              </a:solidFill>
            </a:endParaRPr>
          </a:p>
        </p:txBody>
      </p:sp>
      <p:sp>
        <p:nvSpPr>
          <p:cNvPr id="16" name="TextBox 15"/>
          <p:cNvSpPr txBox="1"/>
          <p:nvPr/>
        </p:nvSpPr>
        <p:spPr>
          <a:xfrm>
            <a:off x="5673080" y="1522326"/>
            <a:ext cx="2232248" cy="523220"/>
          </a:xfrm>
          <a:prstGeom prst="rect">
            <a:avLst/>
          </a:prstGeom>
          <a:noFill/>
        </p:spPr>
        <p:txBody>
          <a:bodyPr wrap="square" rtlCol="0">
            <a:spAutoFit/>
          </a:bodyPr>
          <a:lstStyle/>
          <a:p>
            <a:pPr algn="l"/>
            <a:r>
              <a:rPr lang="el-GR" dirty="0" smtClean="0">
                <a:solidFill>
                  <a:srgbClr val="006600"/>
                </a:solidFill>
              </a:rPr>
              <a:t>(2) Έσοδα από πωλήσεις</a:t>
            </a:r>
            <a:endParaRPr lang="en-US" dirty="0">
              <a:solidFill>
                <a:srgbClr val="006600"/>
              </a:solidFill>
            </a:endParaRPr>
          </a:p>
        </p:txBody>
      </p:sp>
      <p:sp>
        <p:nvSpPr>
          <p:cNvPr id="17" name="TextBox 16"/>
          <p:cNvSpPr txBox="1"/>
          <p:nvPr/>
        </p:nvSpPr>
        <p:spPr>
          <a:xfrm>
            <a:off x="704528" y="3409255"/>
            <a:ext cx="1296144" cy="307777"/>
          </a:xfrm>
          <a:prstGeom prst="rect">
            <a:avLst/>
          </a:prstGeom>
          <a:noFill/>
        </p:spPr>
        <p:txBody>
          <a:bodyPr wrap="square" rtlCol="0">
            <a:spAutoFit/>
          </a:bodyPr>
          <a:lstStyle/>
          <a:p>
            <a:r>
              <a:rPr lang="el-GR" dirty="0" smtClean="0">
                <a:solidFill>
                  <a:srgbClr val="006600"/>
                </a:solidFill>
              </a:rPr>
              <a:t>Ταμείο</a:t>
            </a:r>
            <a:endParaRPr lang="en-US" dirty="0">
              <a:solidFill>
                <a:srgbClr val="006600"/>
              </a:solidFill>
            </a:endParaRPr>
          </a:p>
        </p:txBody>
      </p:sp>
      <p:sp>
        <p:nvSpPr>
          <p:cNvPr id="18" name="TextBox 17"/>
          <p:cNvSpPr txBox="1"/>
          <p:nvPr/>
        </p:nvSpPr>
        <p:spPr>
          <a:xfrm>
            <a:off x="2576736" y="3771400"/>
            <a:ext cx="2232248" cy="307777"/>
          </a:xfrm>
          <a:prstGeom prst="rect">
            <a:avLst/>
          </a:prstGeom>
          <a:noFill/>
        </p:spPr>
        <p:txBody>
          <a:bodyPr wrap="square" rtlCol="0">
            <a:spAutoFit/>
          </a:bodyPr>
          <a:lstStyle/>
          <a:p>
            <a:pPr algn="l"/>
            <a:r>
              <a:rPr lang="el-GR" dirty="0" smtClean="0">
                <a:solidFill>
                  <a:srgbClr val="FF0000"/>
                </a:solidFill>
              </a:rPr>
              <a:t>(4) Κεφάλαιο Κίνησης</a:t>
            </a:r>
            <a:endParaRPr lang="en-US" dirty="0">
              <a:solidFill>
                <a:srgbClr val="FF0000"/>
              </a:solidFill>
            </a:endParaRPr>
          </a:p>
        </p:txBody>
      </p:sp>
      <p:sp>
        <p:nvSpPr>
          <p:cNvPr id="19" name="TextBox 18"/>
          <p:cNvSpPr txBox="1"/>
          <p:nvPr/>
        </p:nvSpPr>
        <p:spPr>
          <a:xfrm>
            <a:off x="4664968" y="1104999"/>
            <a:ext cx="2232248" cy="307777"/>
          </a:xfrm>
          <a:prstGeom prst="rect">
            <a:avLst/>
          </a:prstGeom>
          <a:noFill/>
        </p:spPr>
        <p:txBody>
          <a:bodyPr wrap="square" rtlCol="0">
            <a:spAutoFit/>
          </a:bodyPr>
          <a:lstStyle/>
          <a:p>
            <a:r>
              <a:rPr lang="el-GR" dirty="0" smtClean="0">
                <a:solidFill>
                  <a:schemeClr val="tx1"/>
                </a:solidFill>
              </a:rPr>
              <a:t>Έσοδα</a:t>
            </a:r>
            <a:endParaRPr lang="en-US" dirty="0">
              <a:solidFill>
                <a:schemeClr val="tx1"/>
              </a:solidFill>
            </a:endParaRPr>
          </a:p>
        </p:txBody>
      </p:sp>
      <p:sp>
        <p:nvSpPr>
          <p:cNvPr id="20" name="TextBox 19"/>
          <p:cNvSpPr txBox="1"/>
          <p:nvPr/>
        </p:nvSpPr>
        <p:spPr>
          <a:xfrm>
            <a:off x="8222040" y="1104999"/>
            <a:ext cx="2232248" cy="307777"/>
          </a:xfrm>
          <a:prstGeom prst="rect">
            <a:avLst/>
          </a:prstGeom>
          <a:noFill/>
        </p:spPr>
        <p:txBody>
          <a:bodyPr wrap="square" rtlCol="0">
            <a:spAutoFit/>
          </a:bodyPr>
          <a:lstStyle/>
          <a:p>
            <a:r>
              <a:rPr lang="el-GR" dirty="0" smtClean="0">
                <a:solidFill>
                  <a:schemeClr val="tx1"/>
                </a:solidFill>
              </a:rPr>
              <a:t>Έξοδα</a:t>
            </a:r>
            <a:endParaRPr lang="en-US" dirty="0">
              <a:solidFill>
                <a:schemeClr val="tx1"/>
              </a:solidFill>
            </a:endParaRPr>
          </a:p>
        </p:txBody>
      </p:sp>
      <p:sp>
        <p:nvSpPr>
          <p:cNvPr id="21" name="TextBox 20"/>
          <p:cNvSpPr txBox="1"/>
          <p:nvPr/>
        </p:nvSpPr>
        <p:spPr>
          <a:xfrm>
            <a:off x="1456866" y="5245366"/>
            <a:ext cx="2232248" cy="30777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l-GR" dirty="0" smtClean="0">
                <a:solidFill>
                  <a:schemeClr val="tx1"/>
                </a:solidFill>
              </a:rPr>
              <a:t>Ταμείο ≥ 0</a:t>
            </a:r>
            <a:endParaRPr lang="en-US" dirty="0">
              <a:solidFill>
                <a:schemeClr val="tx1"/>
              </a:solidFill>
            </a:endParaRPr>
          </a:p>
        </p:txBody>
      </p:sp>
      <p:sp>
        <p:nvSpPr>
          <p:cNvPr id="24" name="TextBox 23"/>
          <p:cNvSpPr txBox="1"/>
          <p:nvPr/>
        </p:nvSpPr>
        <p:spPr>
          <a:xfrm>
            <a:off x="2576736" y="2026475"/>
            <a:ext cx="2232248" cy="523220"/>
          </a:xfrm>
          <a:prstGeom prst="rect">
            <a:avLst/>
          </a:prstGeom>
          <a:noFill/>
        </p:spPr>
        <p:txBody>
          <a:bodyPr wrap="square" rtlCol="0">
            <a:spAutoFit/>
          </a:bodyPr>
          <a:lstStyle>
            <a:defPPr>
              <a:defRPr lang="en-GB"/>
            </a:defPPr>
            <a:lvl1pPr algn="l">
              <a:defRPr>
                <a:solidFill>
                  <a:srgbClr val="006600"/>
                </a:solidFill>
              </a:defRPr>
            </a:lvl1pPr>
          </a:lstStyle>
          <a:p>
            <a:r>
              <a:rPr lang="el-GR" dirty="0">
                <a:solidFill>
                  <a:srgbClr val="FF0000"/>
                </a:solidFill>
              </a:rPr>
              <a:t>(1) Επιχορήγηση (Επένδυσης)</a:t>
            </a:r>
            <a:endParaRPr lang="en-US" dirty="0">
              <a:solidFill>
                <a:srgbClr val="FF0000"/>
              </a:solidFill>
            </a:endParaRPr>
          </a:p>
        </p:txBody>
      </p:sp>
      <p:sp>
        <p:nvSpPr>
          <p:cNvPr id="25" name="TextBox 24"/>
          <p:cNvSpPr txBox="1"/>
          <p:nvPr/>
        </p:nvSpPr>
        <p:spPr>
          <a:xfrm>
            <a:off x="5684093" y="2204603"/>
            <a:ext cx="2232248" cy="523220"/>
          </a:xfrm>
          <a:prstGeom prst="rect">
            <a:avLst/>
          </a:prstGeom>
          <a:noFill/>
        </p:spPr>
        <p:txBody>
          <a:bodyPr wrap="square" rtlCol="0">
            <a:spAutoFit/>
          </a:bodyPr>
          <a:lstStyle/>
          <a:p>
            <a:pPr algn="l"/>
            <a:r>
              <a:rPr lang="el-GR" dirty="0" smtClean="0">
                <a:solidFill>
                  <a:srgbClr val="006600"/>
                </a:solidFill>
              </a:rPr>
              <a:t>(4) Επιχορήγηση (Κεφαλαίου κίνησης)</a:t>
            </a:r>
            <a:endParaRPr lang="en-US" dirty="0">
              <a:solidFill>
                <a:srgbClr val="006600"/>
              </a:solidFill>
            </a:endParaRPr>
          </a:p>
        </p:txBody>
      </p:sp>
      <p:sp>
        <p:nvSpPr>
          <p:cNvPr id="26" name="TextBox 25"/>
          <p:cNvSpPr txBox="1"/>
          <p:nvPr/>
        </p:nvSpPr>
        <p:spPr>
          <a:xfrm>
            <a:off x="704528" y="2519933"/>
            <a:ext cx="2232248" cy="523220"/>
          </a:xfrm>
          <a:prstGeom prst="rect">
            <a:avLst/>
          </a:prstGeom>
          <a:noFill/>
        </p:spPr>
        <p:txBody>
          <a:bodyPr wrap="square" rtlCol="0">
            <a:spAutoFit/>
          </a:bodyPr>
          <a:lstStyle/>
          <a:p>
            <a:pPr algn="l"/>
            <a:r>
              <a:rPr lang="el-GR" dirty="0" smtClean="0">
                <a:solidFill>
                  <a:srgbClr val="006600"/>
                </a:solidFill>
              </a:rPr>
              <a:t>(2) Απαίτηση από πελάτες</a:t>
            </a:r>
            <a:endParaRPr lang="en-US" dirty="0">
              <a:solidFill>
                <a:srgbClr val="006600"/>
              </a:solidFill>
            </a:endParaRPr>
          </a:p>
        </p:txBody>
      </p:sp>
      <p:sp>
        <p:nvSpPr>
          <p:cNvPr id="27" name="TextBox 26"/>
          <p:cNvSpPr txBox="1"/>
          <p:nvPr/>
        </p:nvSpPr>
        <p:spPr>
          <a:xfrm>
            <a:off x="2576736" y="2712578"/>
            <a:ext cx="2232248" cy="523220"/>
          </a:xfrm>
          <a:prstGeom prst="rect">
            <a:avLst/>
          </a:prstGeom>
          <a:noFill/>
        </p:spPr>
        <p:txBody>
          <a:bodyPr wrap="square" rtlCol="0">
            <a:spAutoFit/>
          </a:bodyPr>
          <a:lstStyle/>
          <a:p>
            <a:pPr algn="l"/>
            <a:r>
              <a:rPr lang="el-GR" dirty="0" smtClean="0">
                <a:solidFill>
                  <a:srgbClr val="FF0000"/>
                </a:solidFill>
              </a:rPr>
              <a:t>(2) Υποχρέωση προς αλυσίδα αξίας</a:t>
            </a:r>
            <a:endParaRPr lang="en-US" dirty="0">
              <a:solidFill>
                <a:srgbClr val="FF0000"/>
              </a:solidFill>
            </a:endParaRPr>
          </a:p>
        </p:txBody>
      </p:sp>
      <p:cxnSp>
        <p:nvCxnSpPr>
          <p:cNvPr id="10" name="Straight Arrow Connector 9"/>
          <p:cNvCxnSpPr>
            <a:stCxn id="17" idx="2"/>
            <a:endCxn id="21" idx="0"/>
          </p:cNvCxnSpPr>
          <p:nvPr/>
        </p:nvCxnSpPr>
        <p:spPr bwMode="auto">
          <a:xfrm>
            <a:off x="1352600" y="3717032"/>
            <a:ext cx="1220390" cy="1528334"/>
          </a:xfrm>
          <a:prstGeom prst="straightConnector1">
            <a:avLst/>
          </a:prstGeom>
          <a:solidFill>
            <a:schemeClr val="tx2"/>
          </a:solidFill>
          <a:ln w="12700" cap="flat" cmpd="sng" algn="ctr">
            <a:solidFill>
              <a:schemeClr val="bg2"/>
            </a:solidFill>
            <a:prstDash val="solid"/>
            <a:round/>
            <a:headEnd type="none" w="med" len="med"/>
            <a:tailEnd type="triangle"/>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29" name="Straight Arrow Connector 28"/>
          <p:cNvCxnSpPr>
            <a:stCxn id="21" idx="0"/>
            <a:endCxn id="18" idx="2"/>
          </p:cNvCxnSpPr>
          <p:nvPr/>
        </p:nvCxnSpPr>
        <p:spPr bwMode="auto">
          <a:xfrm flipV="1">
            <a:off x="2572990" y="4079177"/>
            <a:ext cx="1119870" cy="1166189"/>
          </a:xfrm>
          <a:prstGeom prst="straightConnector1">
            <a:avLst/>
          </a:prstGeom>
          <a:solidFill>
            <a:schemeClr val="tx2"/>
          </a:solidFill>
          <a:ln w="12700" cap="flat" cmpd="sng" algn="ctr">
            <a:solidFill>
              <a:schemeClr val="bg2"/>
            </a:solidFill>
            <a:prstDash val="solid"/>
            <a:round/>
            <a:headEnd type="none" w="med" len="med"/>
            <a:tailEnd type="triangle"/>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32" name="Straight Arrow Connector 31"/>
          <p:cNvCxnSpPr>
            <a:stCxn id="21" idx="0"/>
            <a:endCxn id="25" idx="2"/>
          </p:cNvCxnSpPr>
          <p:nvPr/>
        </p:nvCxnSpPr>
        <p:spPr bwMode="auto">
          <a:xfrm flipV="1">
            <a:off x="2572990" y="2727823"/>
            <a:ext cx="4227227" cy="2517543"/>
          </a:xfrm>
          <a:prstGeom prst="straightConnector1">
            <a:avLst/>
          </a:prstGeom>
          <a:solidFill>
            <a:schemeClr val="tx2"/>
          </a:solidFill>
          <a:ln w="12700" cap="flat" cmpd="sng" algn="ctr">
            <a:solidFill>
              <a:schemeClr val="bg2"/>
            </a:solidFill>
            <a:prstDash val="solid"/>
            <a:round/>
            <a:headEnd type="none" w="med" len="med"/>
            <a:tailEnd type="triangle"/>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35" name="Straight Arrow Connector 34"/>
          <p:cNvCxnSpPr>
            <a:stCxn id="26" idx="2"/>
            <a:endCxn id="17" idx="0"/>
          </p:cNvCxnSpPr>
          <p:nvPr/>
        </p:nvCxnSpPr>
        <p:spPr bwMode="auto">
          <a:xfrm flipH="1">
            <a:off x="1352600" y="3043153"/>
            <a:ext cx="468052" cy="366102"/>
          </a:xfrm>
          <a:prstGeom prst="straightConnector1">
            <a:avLst/>
          </a:prstGeom>
          <a:solidFill>
            <a:schemeClr val="tx2"/>
          </a:solidFill>
          <a:ln w="12700" cap="flat" cmpd="sng" algn="ctr">
            <a:solidFill>
              <a:schemeClr val="bg2"/>
            </a:solidFill>
            <a:prstDash val="solid"/>
            <a:round/>
            <a:headEnd type="none" w="med" len="med"/>
            <a:tailEnd type="triangle"/>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40" name="Straight Arrow Connector 39"/>
          <p:cNvCxnSpPr>
            <a:stCxn id="27" idx="1"/>
          </p:cNvCxnSpPr>
          <p:nvPr/>
        </p:nvCxnSpPr>
        <p:spPr bwMode="auto">
          <a:xfrm flipH="1">
            <a:off x="1456866" y="2974188"/>
            <a:ext cx="1119870" cy="435067"/>
          </a:xfrm>
          <a:prstGeom prst="straightConnector1">
            <a:avLst/>
          </a:prstGeom>
          <a:solidFill>
            <a:schemeClr val="tx2"/>
          </a:solidFill>
          <a:ln w="12700" cap="flat" cmpd="sng" algn="ctr">
            <a:solidFill>
              <a:schemeClr val="bg2"/>
            </a:solidFill>
            <a:prstDash val="solid"/>
            <a:round/>
            <a:headEnd type="none" w="med" len="med"/>
            <a:tailEnd type="triangle"/>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46" name="Elbow Connector 45"/>
          <p:cNvCxnSpPr>
            <a:stCxn id="12" idx="1"/>
            <a:endCxn id="17" idx="1"/>
          </p:cNvCxnSpPr>
          <p:nvPr/>
        </p:nvCxnSpPr>
        <p:spPr bwMode="auto">
          <a:xfrm rot="10800000" flipV="1">
            <a:off x="704528" y="1873732"/>
            <a:ext cx="12700" cy="1689411"/>
          </a:xfrm>
          <a:prstGeom prst="bentConnector3">
            <a:avLst>
              <a:gd name="adj1" fmla="val 1800000"/>
            </a:avLst>
          </a:prstGeom>
          <a:solidFill>
            <a:schemeClr val="tx2"/>
          </a:solidFill>
          <a:ln w="12700" cap="flat" cmpd="sng" algn="ctr">
            <a:solidFill>
              <a:schemeClr val="bg2"/>
            </a:solidFill>
            <a:prstDash val="solid"/>
            <a:round/>
            <a:headEnd type="none" w="med" len="med"/>
            <a:tailEnd type="triangle"/>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sp>
        <p:nvSpPr>
          <p:cNvPr id="57" name="TextBox 56"/>
          <p:cNvSpPr txBox="1"/>
          <p:nvPr/>
        </p:nvSpPr>
        <p:spPr>
          <a:xfrm>
            <a:off x="4592960" y="5245366"/>
            <a:ext cx="4536504" cy="95410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l-GR" i="1" dirty="0" smtClean="0">
                <a:solidFill>
                  <a:schemeClr val="tx1"/>
                </a:solidFill>
              </a:rPr>
              <a:t>Οι ανάγκες χρηματοδότησης μίας επιχείρησης, προκύπτουν από την καταφανή ανάγκη ο λογαριασμός «38.00 Ταμείο» του Ενεργητικού μίας επιχείρησης να είναι μονίμως θετικός.</a:t>
            </a:r>
            <a:endParaRPr lang="en-US" i="1" dirty="0">
              <a:solidFill>
                <a:schemeClr val="tx1"/>
              </a:solidFill>
            </a:endParaRPr>
          </a:p>
        </p:txBody>
      </p:sp>
      <p:sp>
        <p:nvSpPr>
          <p:cNvPr id="60" name="TextBox 59"/>
          <p:cNvSpPr txBox="1"/>
          <p:nvPr/>
        </p:nvSpPr>
        <p:spPr>
          <a:xfrm>
            <a:off x="4243152" y="1589049"/>
            <a:ext cx="2232248" cy="307777"/>
          </a:xfrm>
          <a:prstGeom prst="rect">
            <a:avLst/>
          </a:prstGeom>
          <a:noFill/>
        </p:spPr>
        <p:txBody>
          <a:bodyPr wrap="square" rtlCol="0">
            <a:spAutoFit/>
          </a:bodyPr>
          <a:lstStyle>
            <a:defPPr>
              <a:defRPr lang="en-GB"/>
            </a:defPPr>
            <a:lvl1pPr algn="l">
              <a:defRPr>
                <a:solidFill>
                  <a:srgbClr val="006600"/>
                </a:solidFill>
              </a:defRPr>
            </a:lvl1pPr>
          </a:lstStyle>
          <a:p>
            <a:r>
              <a:rPr lang="el-GR" dirty="0" smtClean="0">
                <a:solidFill>
                  <a:srgbClr val="FF0000"/>
                </a:solidFill>
              </a:rPr>
              <a:t>+++</a:t>
            </a:r>
            <a:endParaRPr lang="en-US" dirty="0">
              <a:solidFill>
                <a:srgbClr val="FF0000"/>
              </a:solidFill>
            </a:endParaRPr>
          </a:p>
        </p:txBody>
      </p:sp>
      <p:sp>
        <p:nvSpPr>
          <p:cNvPr id="61" name="TextBox 60"/>
          <p:cNvSpPr txBox="1"/>
          <p:nvPr/>
        </p:nvSpPr>
        <p:spPr>
          <a:xfrm>
            <a:off x="7842147" y="3676511"/>
            <a:ext cx="1913012" cy="144655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el-GR" sz="1100" b="0" i="1" dirty="0" smtClean="0">
                <a:solidFill>
                  <a:schemeClr val="tx1"/>
                </a:solidFill>
              </a:rPr>
              <a:t>Οποιαδήποτε ανάγκη μεταβολής σε κάποιο λογαριασμό προκαλεί μία ανάγκη για αντίθετη μεταβολή σε λογαριασμό ίδιου χρώματος, ή ίδια σε λογαριασμό διαφορετικού χρώματος</a:t>
            </a:r>
            <a:endParaRPr lang="en-US" sz="1100" b="0" i="1" dirty="0">
              <a:solidFill>
                <a:schemeClr val="tx1"/>
              </a:solidFill>
            </a:endParaRPr>
          </a:p>
        </p:txBody>
      </p:sp>
      <p:sp>
        <p:nvSpPr>
          <p:cNvPr id="59" name="Rectangle 58"/>
          <p:cNvSpPr/>
          <p:nvPr/>
        </p:nvSpPr>
        <p:spPr bwMode="auto">
          <a:xfrm>
            <a:off x="2648744" y="3693846"/>
            <a:ext cx="1944216" cy="434729"/>
          </a:xfrm>
          <a:prstGeom prst="rect">
            <a:avLst/>
          </a:prstGeom>
          <a:noFill/>
          <a:ln w="28575" cap="flat" cmpd="sng" algn="ctr">
            <a:solidFill>
              <a:srgbClr val="0070C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7620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a typeface="ＭＳ Ｐゴシック" charset="-128"/>
            </a:endParaRPr>
          </a:p>
        </p:txBody>
      </p:sp>
      <p:sp>
        <p:nvSpPr>
          <p:cNvPr id="63" name="Rectangle 62"/>
          <p:cNvSpPr/>
          <p:nvPr/>
        </p:nvSpPr>
        <p:spPr bwMode="auto">
          <a:xfrm>
            <a:off x="2644998" y="3212976"/>
            <a:ext cx="1944216" cy="434729"/>
          </a:xfrm>
          <a:prstGeom prst="rect">
            <a:avLst/>
          </a:prstGeom>
          <a:noFill/>
          <a:ln w="28575" cap="flat" cmpd="sng" algn="ctr">
            <a:solidFill>
              <a:srgbClr val="0070C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7620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a typeface="ＭＳ Ｐゴシック" charset="-128"/>
            </a:endParaRPr>
          </a:p>
        </p:txBody>
      </p:sp>
      <p:sp>
        <p:nvSpPr>
          <p:cNvPr id="64" name="Rectangle 63"/>
          <p:cNvSpPr/>
          <p:nvPr/>
        </p:nvSpPr>
        <p:spPr bwMode="auto">
          <a:xfrm>
            <a:off x="2631914" y="2048546"/>
            <a:ext cx="1944216" cy="434729"/>
          </a:xfrm>
          <a:prstGeom prst="rect">
            <a:avLst/>
          </a:prstGeom>
          <a:noFill/>
          <a:ln w="28575" cap="flat" cmpd="sng" algn="ctr">
            <a:solidFill>
              <a:srgbClr val="0070C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7620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a typeface="ＭＳ Ｐゴシック" charset="-128"/>
            </a:endParaRPr>
          </a:p>
        </p:txBody>
      </p:sp>
      <p:sp>
        <p:nvSpPr>
          <p:cNvPr id="65" name="Rectangle 64"/>
          <p:cNvSpPr/>
          <p:nvPr/>
        </p:nvSpPr>
        <p:spPr bwMode="auto">
          <a:xfrm>
            <a:off x="5626063" y="2243680"/>
            <a:ext cx="1944216" cy="434729"/>
          </a:xfrm>
          <a:prstGeom prst="rect">
            <a:avLst/>
          </a:prstGeom>
          <a:noFill/>
          <a:ln w="28575" cap="flat" cmpd="sng" algn="ctr">
            <a:solidFill>
              <a:srgbClr val="0070C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7620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a typeface="ＭＳ Ｐゴシック" charset="-128"/>
            </a:endParaRPr>
          </a:p>
        </p:txBody>
      </p:sp>
      <p:cxnSp>
        <p:nvCxnSpPr>
          <p:cNvPr id="66" name="Elbow Connector 65"/>
          <p:cNvCxnSpPr>
            <a:endCxn id="21" idx="1"/>
          </p:cNvCxnSpPr>
          <p:nvPr/>
        </p:nvCxnSpPr>
        <p:spPr bwMode="auto">
          <a:xfrm rot="16200000" flipH="1">
            <a:off x="302514" y="4244902"/>
            <a:ext cx="1655039" cy="653665"/>
          </a:xfrm>
          <a:prstGeom prst="bentConnector2">
            <a:avLst/>
          </a:prstGeom>
          <a:solidFill>
            <a:schemeClr val="tx2"/>
          </a:solidFill>
          <a:ln w="12700" cap="flat" cmpd="sng" algn="ctr">
            <a:solidFill>
              <a:schemeClr val="bg2"/>
            </a:solidFill>
            <a:prstDash val="solid"/>
            <a:round/>
            <a:headEnd type="none" w="med" len="med"/>
            <a:tailEnd type="triangle"/>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sp>
        <p:nvSpPr>
          <p:cNvPr id="70" name="Rectangle 69"/>
          <p:cNvSpPr/>
          <p:nvPr/>
        </p:nvSpPr>
        <p:spPr bwMode="auto">
          <a:xfrm>
            <a:off x="157925" y="6064062"/>
            <a:ext cx="1194675" cy="162684"/>
          </a:xfrm>
          <a:prstGeom prst="rect">
            <a:avLst/>
          </a:prstGeom>
          <a:noFill/>
          <a:ln w="28575" cap="flat" cmpd="sng" algn="ctr">
            <a:solidFill>
              <a:srgbClr val="0070C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7620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a typeface="ＭＳ Ｐゴシック" charset="-128"/>
            </a:endParaRPr>
          </a:p>
        </p:txBody>
      </p:sp>
      <p:sp>
        <p:nvSpPr>
          <p:cNvPr id="71" name="Rectangle 70"/>
          <p:cNvSpPr/>
          <p:nvPr/>
        </p:nvSpPr>
        <p:spPr bwMode="auto">
          <a:xfrm>
            <a:off x="2614190" y="1523632"/>
            <a:ext cx="2095723" cy="434729"/>
          </a:xfrm>
          <a:prstGeom prst="rect">
            <a:avLst/>
          </a:prstGeom>
          <a:noFill/>
          <a:ln w="28575" cap="flat" cmpd="sng" algn="ctr">
            <a:solidFill>
              <a:srgbClr val="0070C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7620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a typeface="ＭＳ Ｐゴシック" charset="-128"/>
            </a:endParaRPr>
          </a:p>
        </p:txBody>
      </p:sp>
      <p:sp>
        <p:nvSpPr>
          <p:cNvPr id="72" name="TextBox 71"/>
          <p:cNvSpPr txBox="1"/>
          <p:nvPr/>
        </p:nvSpPr>
        <p:spPr>
          <a:xfrm>
            <a:off x="1426416" y="6040879"/>
            <a:ext cx="1913012" cy="2616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el-GR" sz="1100" b="0" i="1" dirty="0" smtClean="0">
                <a:solidFill>
                  <a:schemeClr val="tx1"/>
                </a:solidFill>
              </a:rPr>
              <a:t>Μορφές χρηματοδότησης</a:t>
            </a:r>
            <a:endParaRPr lang="en-US" sz="1100" b="0" i="1" dirty="0">
              <a:solidFill>
                <a:schemeClr val="tx1"/>
              </a:solidFill>
            </a:endParaRPr>
          </a:p>
        </p:txBody>
      </p:sp>
    </p:spTree>
    <p:extLst>
      <p:ext uri="{BB962C8B-B14F-4D97-AF65-F5344CB8AC3E}">
        <p14:creationId xmlns:p14="http://schemas.microsoft.com/office/powerpoint/2010/main" val="20136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par>
                                <p:cTn id="18" presetID="42" presetClass="entr" presetSubtype="0"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1000"/>
                                        <p:tgtEl>
                                          <p:spTgt spid="61"/>
                                        </p:tgtEl>
                                      </p:cBhvr>
                                    </p:animEffect>
                                    <p:anim calcmode="lin" valueType="num">
                                      <p:cBhvr>
                                        <p:cTn id="21" dur="1000" fill="hold"/>
                                        <p:tgtEl>
                                          <p:spTgt spid="61"/>
                                        </p:tgtEl>
                                        <p:attrNameLst>
                                          <p:attrName>ppt_x</p:attrName>
                                        </p:attrNameLst>
                                      </p:cBhvr>
                                      <p:tavLst>
                                        <p:tav tm="0">
                                          <p:val>
                                            <p:strVal val="#ppt_x"/>
                                          </p:val>
                                        </p:tav>
                                        <p:tav tm="100000">
                                          <p:val>
                                            <p:strVal val="#ppt_x"/>
                                          </p:val>
                                        </p:tav>
                                      </p:tavLst>
                                    </p:anim>
                                    <p:anim calcmode="lin" valueType="num">
                                      <p:cBhvr>
                                        <p:cTn id="2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1000"/>
                                        <p:tgtEl>
                                          <p:spTgt spid="57"/>
                                        </p:tgtEl>
                                      </p:cBhvr>
                                    </p:animEffect>
                                    <p:anim calcmode="lin" valueType="num">
                                      <p:cBhvr>
                                        <p:cTn id="38" dur="1000" fill="hold"/>
                                        <p:tgtEl>
                                          <p:spTgt spid="57"/>
                                        </p:tgtEl>
                                        <p:attrNameLst>
                                          <p:attrName>ppt_x</p:attrName>
                                        </p:attrNameLst>
                                      </p:cBhvr>
                                      <p:tavLst>
                                        <p:tav tm="0">
                                          <p:val>
                                            <p:strVal val="#ppt_x"/>
                                          </p:val>
                                        </p:tav>
                                        <p:tav tm="100000">
                                          <p:val>
                                            <p:strVal val="#ppt_x"/>
                                          </p:val>
                                        </p:tav>
                                      </p:tavLst>
                                    </p:anim>
                                    <p:anim calcmode="lin" valueType="num">
                                      <p:cBhvr>
                                        <p:cTn id="3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fade">
                                      <p:cBhvr>
                                        <p:cTn id="60" dur="1000"/>
                                        <p:tgtEl>
                                          <p:spTgt spid="66"/>
                                        </p:tgtEl>
                                      </p:cBhvr>
                                    </p:animEffect>
                                    <p:anim calcmode="lin" valueType="num">
                                      <p:cBhvr>
                                        <p:cTn id="61" dur="1000" fill="hold"/>
                                        <p:tgtEl>
                                          <p:spTgt spid="66"/>
                                        </p:tgtEl>
                                        <p:attrNameLst>
                                          <p:attrName>ppt_x</p:attrName>
                                        </p:attrNameLst>
                                      </p:cBhvr>
                                      <p:tavLst>
                                        <p:tav tm="0">
                                          <p:val>
                                            <p:strVal val="#ppt_x"/>
                                          </p:val>
                                        </p:tav>
                                        <p:tav tm="100000">
                                          <p:val>
                                            <p:strVal val="#ppt_x"/>
                                          </p:val>
                                        </p:tav>
                                      </p:tavLst>
                                    </p:anim>
                                    <p:anim calcmode="lin" valueType="num">
                                      <p:cBhvr>
                                        <p:cTn id="6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p:cTn id="67" dur="1000" fill="hold"/>
                                        <p:tgtEl>
                                          <p:spTgt spid="60"/>
                                        </p:tgtEl>
                                        <p:attrNameLst>
                                          <p:attrName>ppt_w</p:attrName>
                                        </p:attrNameLst>
                                      </p:cBhvr>
                                      <p:tavLst>
                                        <p:tav tm="0">
                                          <p:val>
                                            <p:fltVal val="0"/>
                                          </p:val>
                                        </p:tav>
                                        <p:tav tm="100000">
                                          <p:val>
                                            <p:strVal val="#ppt_w"/>
                                          </p:val>
                                        </p:tav>
                                      </p:tavLst>
                                    </p:anim>
                                    <p:anim calcmode="lin" valueType="num">
                                      <p:cBhvr>
                                        <p:cTn id="68" dur="1000" fill="hold"/>
                                        <p:tgtEl>
                                          <p:spTgt spid="60"/>
                                        </p:tgtEl>
                                        <p:attrNameLst>
                                          <p:attrName>ppt_h</p:attrName>
                                        </p:attrNameLst>
                                      </p:cBhvr>
                                      <p:tavLst>
                                        <p:tav tm="0">
                                          <p:val>
                                            <p:fltVal val="0"/>
                                          </p:val>
                                        </p:tav>
                                        <p:tav tm="100000">
                                          <p:val>
                                            <p:strVal val="#ppt_h"/>
                                          </p:val>
                                        </p:tav>
                                      </p:tavLst>
                                    </p:anim>
                                    <p:anim calcmode="lin" valueType="num">
                                      <p:cBhvr>
                                        <p:cTn id="69" dur="1000" fill="hold"/>
                                        <p:tgtEl>
                                          <p:spTgt spid="60"/>
                                        </p:tgtEl>
                                        <p:attrNameLst>
                                          <p:attrName>style.rotation</p:attrName>
                                        </p:attrNameLst>
                                      </p:cBhvr>
                                      <p:tavLst>
                                        <p:tav tm="0">
                                          <p:val>
                                            <p:fltVal val="90"/>
                                          </p:val>
                                        </p:tav>
                                        <p:tav tm="100000">
                                          <p:val>
                                            <p:fltVal val="0"/>
                                          </p:val>
                                        </p:tav>
                                      </p:tavLst>
                                    </p:anim>
                                    <p:animEffect transition="in" filter="fade">
                                      <p:cBhvr>
                                        <p:cTn id="70" dur="1000"/>
                                        <p:tgtEl>
                                          <p:spTgt spid="60"/>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ppt_x"/>
                                          </p:val>
                                        </p:tav>
                                        <p:tav tm="100000">
                                          <p:val>
                                            <p:strVal val="#ppt_x"/>
                                          </p:val>
                                        </p:tav>
                                      </p:tavLst>
                                    </p:anim>
                                    <p:anim calcmode="lin" valueType="num">
                                      <p:cBhvr additive="base">
                                        <p:cTn id="8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additive="base">
                                        <p:cTn id="93" dur="500" fill="hold"/>
                                        <p:tgtEl>
                                          <p:spTgt spid="16"/>
                                        </p:tgtEl>
                                        <p:attrNameLst>
                                          <p:attrName>ppt_x</p:attrName>
                                        </p:attrNameLst>
                                      </p:cBhvr>
                                      <p:tavLst>
                                        <p:tav tm="0">
                                          <p:val>
                                            <p:strVal val="#ppt_x"/>
                                          </p:val>
                                        </p:tav>
                                        <p:tav tm="100000">
                                          <p:val>
                                            <p:strVal val="#ppt_x"/>
                                          </p:val>
                                        </p:tav>
                                      </p:tavLst>
                                    </p:anim>
                                    <p:anim calcmode="lin" valueType="num">
                                      <p:cBhvr additive="base">
                                        <p:cTn id="94" dur="500" fill="hold"/>
                                        <p:tgtEl>
                                          <p:spTgt spid="16"/>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additive="base">
                                        <p:cTn id="97" dur="500" fill="hold"/>
                                        <p:tgtEl>
                                          <p:spTgt spid="26"/>
                                        </p:tgtEl>
                                        <p:attrNameLst>
                                          <p:attrName>ppt_x</p:attrName>
                                        </p:attrNameLst>
                                      </p:cBhvr>
                                      <p:tavLst>
                                        <p:tav tm="0">
                                          <p:val>
                                            <p:strVal val="#ppt_x"/>
                                          </p:val>
                                        </p:tav>
                                        <p:tav tm="100000">
                                          <p:val>
                                            <p:strVal val="#ppt_x"/>
                                          </p:val>
                                        </p:tav>
                                      </p:tavLst>
                                    </p:anim>
                                    <p:anim calcmode="lin" valueType="num">
                                      <p:cBhvr additive="base">
                                        <p:cTn id="9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0"/>
                                        <p:tgtEl>
                                          <p:spTgt spid="35"/>
                                        </p:tgtEl>
                                      </p:cBhvr>
                                    </p:animEffect>
                                  </p:childTnLst>
                                </p:cTn>
                              </p:par>
                              <p:par>
                                <p:cTn id="104" presetID="10" presetClass="entr" presetSubtype="0" fill="hold"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childTnLst>
                          </p:cTn>
                        </p:par>
                      </p:childTnLst>
                    </p:cTn>
                  </p:par>
                  <p:par>
                    <p:cTn id="107" fill="hold">
                      <p:stCondLst>
                        <p:cond delay="indefinite"/>
                      </p:stCondLst>
                      <p:childTnLst>
                        <p:par>
                          <p:cTn id="108" fill="hold">
                            <p:stCondLst>
                              <p:cond delay="0"/>
                            </p:stCondLst>
                            <p:childTnLst>
                              <p:par>
                                <p:cTn id="109" presetID="14" presetClass="entr" presetSubtype="10" fill="hold" nodeType="click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randombar(horizontal)">
                                      <p:cBhvr>
                                        <p:cTn id="111" dur="500"/>
                                        <p:tgtEl>
                                          <p:spTgt spid="10"/>
                                        </p:tgtEl>
                                      </p:cBhvr>
                                    </p:animEffect>
                                  </p:childTnLst>
                                </p:cTn>
                              </p:par>
                              <p:par>
                                <p:cTn id="112" presetID="14" presetClass="entr" presetSubtype="10" fill="hold" nodeType="with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randombar(horizontal)">
                                      <p:cBhvr>
                                        <p:cTn id="114" dur="500"/>
                                        <p:tgtEl>
                                          <p:spTgt spid="29"/>
                                        </p:tgtEl>
                                      </p:cBhvr>
                                    </p:animEffect>
                                  </p:childTnLst>
                                </p:cTn>
                              </p:par>
                              <p:par>
                                <p:cTn id="115" presetID="14" presetClass="entr" presetSubtype="10" fill="hold" nodeType="with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randombar(horizontal)">
                                      <p:cBhvr>
                                        <p:cTn id="117" dur="500"/>
                                        <p:tgtEl>
                                          <p:spTgt spid="32"/>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18"/>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25"/>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4" presetClass="entr" presetSubtype="10" fill="hold" grpId="0" nodeType="clickEffect">
                                  <p:stCondLst>
                                    <p:cond delay="0"/>
                                  </p:stCondLst>
                                  <p:childTnLst>
                                    <p:set>
                                      <p:cBhvr>
                                        <p:cTn id="129" dur="1" fill="hold">
                                          <p:stCondLst>
                                            <p:cond delay="0"/>
                                          </p:stCondLst>
                                        </p:cTn>
                                        <p:tgtEl>
                                          <p:spTgt spid="65"/>
                                        </p:tgtEl>
                                        <p:attrNameLst>
                                          <p:attrName>style.visibility</p:attrName>
                                        </p:attrNameLst>
                                      </p:cBhvr>
                                      <p:to>
                                        <p:strVal val="visible"/>
                                      </p:to>
                                    </p:set>
                                    <p:animEffect transition="in" filter="randombar(horizontal)">
                                      <p:cBhvr>
                                        <p:cTn id="130" dur="500"/>
                                        <p:tgtEl>
                                          <p:spTgt spid="65"/>
                                        </p:tgtEl>
                                      </p:cBhvr>
                                    </p:animEffect>
                                  </p:childTnLst>
                                </p:cTn>
                              </p:par>
                              <p:par>
                                <p:cTn id="131" presetID="14" presetClass="entr" presetSubtype="10" fill="hold" grpId="0" nodeType="withEffect">
                                  <p:stCondLst>
                                    <p:cond delay="0"/>
                                  </p:stCondLst>
                                  <p:childTnLst>
                                    <p:set>
                                      <p:cBhvr>
                                        <p:cTn id="132" dur="1" fill="hold">
                                          <p:stCondLst>
                                            <p:cond delay="0"/>
                                          </p:stCondLst>
                                        </p:cTn>
                                        <p:tgtEl>
                                          <p:spTgt spid="64"/>
                                        </p:tgtEl>
                                        <p:attrNameLst>
                                          <p:attrName>style.visibility</p:attrName>
                                        </p:attrNameLst>
                                      </p:cBhvr>
                                      <p:to>
                                        <p:strVal val="visible"/>
                                      </p:to>
                                    </p:set>
                                    <p:animEffect transition="in" filter="randombar(horizontal)">
                                      <p:cBhvr>
                                        <p:cTn id="133" dur="500"/>
                                        <p:tgtEl>
                                          <p:spTgt spid="64"/>
                                        </p:tgtEl>
                                      </p:cBhvr>
                                    </p:animEffect>
                                  </p:childTnLst>
                                </p:cTn>
                              </p:par>
                              <p:par>
                                <p:cTn id="134" presetID="14" presetClass="entr" presetSubtype="10" fill="hold" grpId="0" nodeType="withEffect">
                                  <p:stCondLst>
                                    <p:cond delay="0"/>
                                  </p:stCondLst>
                                  <p:childTnLst>
                                    <p:set>
                                      <p:cBhvr>
                                        <p:cTn id="135" dur="1" fill="hold">
                                          <p:stCondLst>
                                            <p:cond delay="0"/>
                                          </p:stCondLst>
                                        </p:cTn>
                                        <p:tgtEl>
                                          <p:spTgt spid="63"/>
                                        </p:tgtEl>
                                        <p:attrNameLst>
                                          <p:attrName>style.visibility</p:attrName>
                                        </p:attrNameLst>
                                      </p:cBhvr>
                                      <p:to>
                                        <p:strVal val="visible"/>
                                      </p:to>
                                    </p:set>
                                    <p:animEffect transition="in" filter="randombar(horizontal)">
                                      <p:cBhvr>
                                        <p:cTn id="136" dur="500"/>
                                        <p:tgtEl>
                                          <p:spTgt spid="63"/>
                                        </p:tgtEl>
                                      </p:cBhvr>
                                    </p:animEffect>
                                  </p:childTnLst>
                                </p:cTn>
                              </p:par>
                              <p:par>
                                <p:cTn id="137" presetID="14" presetClass="entr" presetSubtype="10" fill="hold" grpId="0" nodeType="withEffect">
                                  <p:stCondLst>
                                    <p:cond delay="0"/>
                                  </p:stCondLst>
                                  <p:childTnLst>
                                    <p:set>
                                      <p:cBhvr>
                                        <p:cTn id="138" dur="1" fill="hold">
                                          <p:stCondLst>
                                            <p:cond delay="0"/>
                                          </p:stCondLst>
                                        </p:cTn>
                                        <p:tgtEl>
                                          <p:spTgt spid="59"/>
                                        </p:tgtEl>
                                        <p:attrNameLst>
                                          <p:attrName>style.visibility</p:attrName>
                                        </p:attrNameLst>
                                      </p:cBhvr>
                                      <p:to>
                                        <p:strVal val="visible"/>
                                      </p:to>
                                    </p:set>
                                    <p:animEffect transition="in" filter="randombar(horizontal)">
                                      <p:cBhvr>
                                        <p:cTn id="139" dur="500"/>
                                        <p:tgtEl>
                                          <p:spTgt spid="59"/>
                                        </p:tgtEl>
                                      </p:cBhvr>
                                    </p:animEffect>
                                  </p:childTnLst>
                                </p:cTn>
                              </p:par>
                              <p:par>
                                <p:cTn id="140" presetID="14" presetClass="entr" presetSubtype="10" fill="hold" grpId="0" nodeType="withEffect">
                                  <p:stCondLst>
                                    <p:cond delay="0"/>
                                  </p:stCondLst>
                                  <p:childTnLst>
                                    <p:set>
                                      <p:cBhvr>
                                        <p:cTn id="141" dur="1" fill="hold">
                                          <p:stCondLst>
                                            <p:cond delay="0"/>
                                          </p:stCondLst>
                                        </p:cTn>
                                        <p:tgtEl>
                                          <p:spTgt spid="71"/>
                                        </p:tgtEl>
                                        <p:attrNameLst>
                                          <p:attrName>style.visibility</p:attrName>
                                        </p:attrNameLst>
                                      </p:cBhvr>
                                      <p:to>
                                        <p:strVal val="visible"/>
                                      </p:to>
                                    </p:set>
                                    <p:animEffect transition="in" filter="randombar(horizontal)">
                                      <p:cBhvr>
                                        <p:cTn id="142" dur="500"/>
                                        <p:tgtEl>
                                          <p:spTgt spid="71"/>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0" nodeType="clickEffect">
                                  <p:stCondLst>
                                    <p:cond delay="0"/>
                                  </p:stCondLst>
                                  <p:childTnLst>
                                    <p:set>
                                      <p:cBhvr>
                                        <p:cTn id="146" dur="1" fill="hold">
                                          <p:stCondLst>
                                            <p:cond delay="0"/>
                                          </p:stCondLst>
                                        </p:cTn>
                                        <p:tgtEl>
                                          <p:spTgt spid="70"/>
                                        </p:tgtEl>
                                        <p:attrNameLst>
                                          <p:attrName>style.visibility</p:attrName>
                                        </p:attrNameLst>
                                      </p:cBhvr>
                                      <p:to>
                                        <p:strVal val="visible"/>
                                      </p:to>
                                    </p:set>
                                    <p:animEffect transition="in" filter="randombar(horizontal)">
                                      <p:cBhvr>
                                        <p:cTn id="147" dur="500"/>
                                        <p:tgtEl>
                                          <p:spTgt spid="70"/>
                                        </p:tgtEl>
                                      </p:cBhvr>
                                    </p:animEffect>
                                  </p:childTnLst>
                                </p:cTn>
                              </p:par>
                              <p:par>
                                <p:cTn id="148" presetID="14" presetClass="entr" presetSubtype="10" fill="hold" grpId="0" nodeType="with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randombar(horizontal)">
                                      <p:cBhvr>
                                        <p:cTn id="15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P spid="15" grpId="0"/>
      <p:bldP spid="16" grpId="0"/>
      <p:bldP spid="17" grpId="0"/>
      <p:bldP spid="18" grpId="0"/>
      <p:bldP spid="19" grpId="0"/>
      <p:bldP spid="20" grpId="0"/>
      <p:bldP spid="21" grpId="0" animBg="1"/>
      <p:bldP spid="24" grpId="0"/>
      <p:bldP spid="25" grpId="0"/>
      <p:bldP spid="26" grpId="0"/>
      <p:bldP spid="27" grpId="0"/>
      <p:bldP spid="57" grpId="0" animBg="1"/>
      <p:bldP spid="60" grpId="0"/>
      <p:bldP spid="61" grpId="0" animBg="1"/>
      <p:bldP spid="59" grpId="0" animBg="1"/>
      <p:bldP spid="63" grpId="0" animBg="1"/>
      <p:bldP spid="64" grpId="0" animBg="1"/>
      <p:bldP spid="65" grpId="0" animBg="1"/>
      <p:bldP spid="70" grpId="0" animBg="1"/>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pPr eaLnBrk="1" hangingPunct="1"/>
            <a:r>
              <a:rPr lang="el-GR" smtClean="0"/>
              <a:t>Περιεχόμενα Παρουσίασης</a:t>
            </a:r>
            <a:endParaRPr lang="de-DE" smtClean="0"/>
          </a:p>
        </p:txBody>
      </p:sp>
      <p:pic>
        <p:nvPicPr>
          <p:cNvPr id="7187" name="Picture 60" descr="j04339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8264">
            <a:off x="6872288" y="27559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oup 24"/>
          <p:cNvGraphicFramePr>
            <a:graphicFrameLocks noGrp="1"/>
          </p:cNvGraphicFramePr>
          <p:nvPr>
            <p:extLst>
              <p:ext uri="{D42A27DB-BD31-4B8C-83A1-F6EECF244321}">
                <p14:modId xmlns:p14="http://schemas.microsoft.com/office/powerpoint/2010/main" val="1147915183"/>
              </p:ext>
            </p:extLst>
          </p:nvPr>
        </p:nvGraphicFramePr>
        <p:xfrm>
          <a:off x="382588" y="1600200"/>
          <a:ext cx="9142412" cy="4651378"/>
        </p:xfrm>
        <a:graphic>
          <a:graphicData uri="http://schemas.openxmlformats.org/drawingml/2006/table">
            <a:tbl>
              <a:tblPr/>
              <a:tblGrid>
                <a:gridCol w="608012"/>
                <a:gridCol w="8534400"/>
              </a:tblGrid>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kern="1200" cap="none" normalizeH="0" baseline="0" dirty="0" smtClean="0">
                          <a:ln>
                            <a:noFill/>
                          </a:ln>
                          <a:solidFill>
                            <a:schemeClr val="tx1"/>
                          </a:solidFill>
                          <a:effectLst/>
                          <a:latin typeface="Arial" charset="0"/>
                          <a:ea typeface="ＭＳ Ｐゴシック" charset="-128"/>
                          <a:cs typeface="+mn-cs"/>
                        </a:rPr>
                        <a:t>Η ανάγκη χρηματοδότησης στις σύγχρονες επιχειρήσεις</a:t>
                      </a:r>
                      <a:endParaRPr kumimoji="0" lang="de-DE" sz="1400" b="1" i="0" u="none" strike="noStrike" kern="1200" cap="none" normalizeH="0" baseline="0" dirty="0" smtClean="0">
                        <a:ln>
                          <a:noFill/>
                        </a:ln>
                        <a:solidFill>
                          <a:schemeClr val="tx1"/>
                        </a:solidFill>
                        <a:effectLst/>
                        <a:latin typeface="Arial" charset="0"/>
                        <a:ea typeface="ＭＳ Ｐゴシック" charset="-128"/>
                        <a:cs typeface="+mn-cs"/>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Είδη χρηματοδότησης</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solidFill>
                      <a:schemeClr val="bg1">
                        <a:lumMod val="75000"/>
                      </a:schemeClr>
                    </a:solid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1</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smtClean="0">
                          <a:ln>
                            <a:noFill/>
                          </a:ln>
                          <a:solidFill>
                            <a:schemeClr val="tx1"/>
                          </a:solidFill>
                          <a:effectLst/>
                          <a:latin typeface="Arial" charset="0"/>
                          <a:ea typeface="ＭＳ Ｐゴシック" charset="-128"/>
                        </a:rPr>
                        <a:t>Factoring (</a:t>
                      </a:r>
                      <a:r>
                        <a:rPr kumimoji="0" lang="el-GR" sz="1400" b="0" i="0" u="none" strike="noStrike" cap="none" normalizeH="0" baseline="0" dirty="0" smtClean="0">
                          <a:ln>
                            <a:noFill/>
                          </a:ln>
                          <a:solidFill>
                            <a:schemeClr val="tx1"/>
                          </a:solidFill>
                          <a:effectLst/>
                          <a:latin typeface="Arial" charset="0"/>
                          <a:ea typeface="ＭＳ Ｐゴシック" charset="-128"/>
                        </a:rPr>
                        <a:t>Πρακτόρευση Απαιτήσεων)</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1963">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2</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de-DE" sz="1400" b="0" i="0" u="none" strike="noStrike" cap="none" normalizeH="0" baseline="0" dirty="0" err="1" smtClean="0">
                          <a:ln>
                            <a:noFill/>
                          </a:ln>
                          <a:solidFill>
                            <a:schemeClr val="tx1"/>
                          </a:solidFill>
                          <a:effectLst/>
                          <a:latin typeface="Arial" charset="0"/>
                          <a:ea typeface="ＭＳ Ｐゴシック" charset="-128"/>
                        </a:rPr>
                        <a:t>Seed</a:t>
                      </a:r>
                      <a:r>
                        <a:rPr kumimoji="0" lang="de-DE" sz="1400" b="0" i="0" u="none" strike="noStrike" cap="none" normalizeH="0" baseline="0" dirty="0" smtClean="0">
                          <a:ln>
                            <a:noFill/>
                          </a:ln>
                          <a:solidFill>
                            <a:schemeClr val="tx1"/>
                          </a:solidFill>
                          <a:effectLst/>
                          <a:latin typeface="Arial" charset="0"/>
                          <a:ea typeface="ＭＳ Ｐゴシック" charset="-128"/>
                        </a:rPr>
                        <a:t> Capital (</a:t>
                      </a:r>
                      <a:r>
                        <a:rPr kumimoji="0" lang="el-GR" sz="1400" b="0" i="0" u="none" strike="noStrike" cap="none" normalizeH="0" baseline="0" dirty="0" smtClean="0">
                          <a:ln>
                            <a:noFill/>
                          </a:ln>
                          <a:solidFill>
                            <a:schemeClr val="tx1"/>
                          </a:solidFill>
                          <a:effectLst/>
                          <a:latin typeface="Arial" charset="0"/>
                          <a:ea typeface="ＭＳ Ｐゴシック" charset="-128"/>
                        </a:rPr>
                        <a:t>Κεφάλαιο Σποράς)</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3</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Θερμοκοιτίδες Επιχειρήσεων</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4</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Crowdfunding</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5</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Ίδια Κεφάλαια </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3550">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6</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Δανεισμός</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7</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0" i="0" u="none" strike="noStrike" cap="none" normalizeH="0" baseline="0" dirty="0" smtClean="0">
                          <a:ln>
                            <a:noFill/>
                          </a:ln>
                          <a:solidFill>
                            <a:schemeClr val="tx1"/>
                          </a:solidFill>
                          <a:effectLst/>
                          <a:latin typeface="Arial" charset="0"/>
                          <a:ea typeface="ＭＳ Ｐゴシック" charset="-128"/>
                        </a:rPr>
                        <a:t>Επιχορήγηση</a:t>
                      </a: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r h="465138">
                <a:tc gridSpan="2">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r>
                        <a:rPr kumimoji="0" lang="el-GR" sz="1400" b="1" i="0" u="none" strike="noStrike" cap="none" normalizeH="0" baseline="0" dirty="0" smtClean="0">
                          <a:ln>
                            <a:noFill/>
                          </a:ln>
                          <a:solidFill>
                            <a:schemeClr val="tx1"/>
                          </a:solidFill>
                          <a:effectLst/>
                          <a:latin typeface="Arial" charset="0"/>
                          <a:ea typeface="ＭＳ Ｐゴシック" charset="-128"/>
                        </a:rPr>
                        <a:t>Μελέτη περίπτωσης</a:t>
                      </a:r>
                      <a:endParaRPr kumimoji="0" lang="de-DE" sz="14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ts val="1500"/>
                        </a:spcBef>
                        <a:spcAft>
                          <a:spcPct val="0"/>
                        </a:spcAft>
                        <a:buClr>
                          <a:schemeClr val="tx1"/>
                        </a:buClr>
                        <a:buSzTx/>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l-GR" smtClean="0"/>
              <a:t>Είδη χρηματοδότησης</a:t>
            </a:r>
          </a:p>
        </p:txBody>
      </p:sp>
      <p:sp>
        <p:nvSpPr>
          <p:cNvPr id="8195" name="Rectangle 3"/>
          <p:cNvSpPr>
            <a:spLocks noChangeArrowheads="1"/>
          </p:cNvSpPr>
          <p:nvPr/>
        </p:nvSpPr>
        <p:spPr bwMode="auto">
          <a:xfrm>
            <a:off x="488950" y="722313"/>
            <a:ext cx="4464050" cy="495300"/>
          </a:xfrm>
          <a:prstGeom prst="rect">
            <a:avLst/>
          </a:prstGeom>
          <a:solidFill>
            <a:srgbClr val="0070C0"/>
          </a:solidFill>
          <a:ln w="12700" algn="ctr">
            <a:solidFill>
              <a:schemeClr val="bg2"/>
            </a:solidFill>
            <a:round/>
            <a:headEnd/>
            <a:tailEnd/>
          </a:ln>
        </p:spPr>
        <p:txBody>
          <a:bodyPr lIns="0" tIns="0" rIns="0" bIns="0" anchor="ctr"/>
          <a:lstStyle/>
          <a:p>
            <a:pPr defTabSz="762000"/>
            <a:r>
              <a:rPr lang="el-GR" sz="1200"/>
              <a:t>Ανάγκες για επενδυτικά κεφάλαια</a:t>
            </a:r>
          </a:p>
        </p:txBody>
      </p:sp>
      <p:sp>
        <p:nvSpPr>
          <p:cNvPr id="7173" name="TextBox 5"/>
          <p:cNvSpPr txBox="1">
            <a:spLocks noChangeArrowheads="1"/>
          </p:cNvSpPr>
          <p:nvPr/>
        </p:nvSpPr>
        <p:spPr bwMode="auto">
          <a:xfrm>
            <a:off x="488949" y="1284296"/>
            <a:ext cx="4464051" cy="776287"/>
          </a:xfrm>
          <a:prstGeom prst="rect">
            <a:avLst/>
          </a:prstGeom>
          <a:solidFill>
            <a:schemeClr val="bg1"/>
          </a:solidFill>
          <a:ln w="9525">
            <a:solidFill>
              <a:srgbClr val="0070C0"/>
            </a:solidFill>
            <a:miter lim="800000"/>
            <a:headEnd/>
            <a:tailEnd/>
          </a:ln>
        </p:spPr>
        <p:txBody>
          <a:bodyPr numCol="2" anchor="ctr"/>
          <a:lstStyle>
            <a:lvl1pPr marL="285750" indent="-285750">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buFont typeface="Arial" charset="0"/>
              <a:buChar char="•"/>
              <a:defRPr/>
            </a:pPr>
            <a:r>
              <a:rPr lang="el-GR" sz="1200" b="0" dirty="0" smtClean="0">
                <a:solidFill>
                  <a:schemeClr val="tx1"/>
                </a:solidFill>
              </a:rPr>
              <a:t>Γήπεδα</a:t>
            </a:r>
          </a:p>
          <a:p>
            <a:pPr algn="l">
              <a:buFont typeface="Arial" charset="0"/>
              <a:buChar char="•"/>
              <a:defRPr/>
            </a:pPr>
            <a:r>
              <a:rPr lang="el-GR" sz="1200" b="0" dirty="0" smtClean="0">
                <a:solidFill>
                  <a:schemeClr val="tx1"/>
                </a:solidFill>
              </a:rPr>
              <a:t>Κτιριακές Υποδομές</a:t>
            </a:r>
          </a:p>
          <a:p>
            <a:pPr algn="l">
              <a:buFont typeface="Arial" charset="0"/>
              <a:buChar char="•"/>
              <a:defRPr/>
            </a:pPr>
            <a:r>
              <a:rPr lang="el-GR" sz="1200" b="0" dirty="0" smtClean="0">
                <a:solidFill>
                  <a:schemeClr val="tx1"/>
                </a:solidFill>
              </a:rPr>
              <a:t>Εξοπλισμός</a:t>
            </a:r>
          </a:p>
          <a:p>
            <a:pPr algn="l">
              <a:buFont typeface="Arial" charset="0"/>
              <a:buChar char="•"/>
              <a:defRPr/>
            </a:pPr>
            <a:r>
              <a:rPr lang="el-GR" sz="1200" b="0" dirty="0" smtClean="0">
                <a:solidFill>
                  <a:schemeClr val="tx1"/>
                </a:solidFill>
              </a:rPr>
              <a:t>Πλ. Συστήματα</a:t>
            </a:r>
          </a:p>
          <a:p>
            <a:pPr algn="l">
              <a:buFont typeface="Arial" charset="0"/>
              <a:buChar char="•"/>
              <a:defRPr/>
            </a:pPr>
            <a:r>
              <a:rPr lang="el-GR" sz="1200" b="0" dirty="0" smtClean="0">
                <a:solidFill>
                  <a:schemeClr val="tx1"/>
                </a:solidFill>
              </a:rPr>
              <a:t>Λογισμικό</a:t>
            </a:r>
          </a:p>
        </p:txBody>
      </p:sp>
      <p:sp>
        <p:nvSpPr>
          <p:cNvPr id="7" name="TextBox 6"/>
          <p:cNvSpPr txBox="1"/>
          <p:nvPr/>
        </p:nvSpPr>
        <p:spPr>
          <a:xfrm>
            <a:off x="5097016" y="1283526"/>
            <a:ext cx="4248472" cy="777322"/>
          </a:xfrm>
          <a:prstGeom prst="rect">
            <a:avLst/>
          </a:prstGeom>
          <a:solidFill>
            <a:schemeClr val="bg1"/>
          </a:solidFill>
          <a:ln>
            <a:solidFill>
              <a:srgbClr val="6EB66E"/>
            </a:solidFill>
          </a:ln>
        </p:spPr>
        <p:txBody>
          <a:bodyPr numCol="2" anchor="ctr"/>
          <a:lstStyle/>
          <a:p>
            <a:pPr marL="285750" indent="-285750" algn="l">
              <a:buFont typeface="Arial" pitchFamily="34" charset="0"/>
              <a:buChar char="•"/>
              <a:defRPr/>
            </a:pPr>
            <a:r>
              <a:rPr lang="el-GR" sz="1200" b="0" dirty="0">
                <a:solidFill>
                  <a:schemeClr val="tx1"/>
                </a:solidFill>
                <a:ea typeface="ＭＳ Ｐゴシック" charset="-128"/>
              </a:rPr>
              <a:t>Έξοδα προσωπικού</a:t>
            </a:r>
          </a:p>
          <a:p>
            <a:pPr marL="285750" indent="-285750" algn="l">
              <a:buFont typeface="Arial" pitchFamily="34" charset="0"/>
              <a:buChar char="•"/>
              <a:defRPr/>
            </a:pPr>
            <a:r>
              <a:rPr lang="el-GR" sz="1200" b="0" dirty="0">
                <a:solidFill>
                  <a:schemeClr val="tx1"/>
                </a:solidFill>
                <a:ea typeface="ＭＳ Ｐゴシック" charset="-128"/>
              </a:rPr>
              <a:t>Κόστος πρώτων υλών</a:t>
            </a:r>
          </a:p>
          <a:p>
            <a:pPr marL="285750" indent="-285750" algn="l">
              <a:buFont typeface="Arial" pitchFamily="34" charset="0"/>
              <a:buChar char="•"/>
              <a:defRPr/>
            </a:pPr>
            <a:r>
              <a:rPr lang="el-GR" sz="1200" b="0" dirty="0">
                <a:solidFill>
                  <a:schemeClr val="tx1"/>
                </a:solidFill>
                <a:ea typeface="ＭＳ Ｐゴシック" charset="-128"/>
              </a:rPr>
              <a:t>Λειτουργικά Έξοδα</a:t>
            </a:r>
          </a:p>
          <a:p>
            <a:pPr marL="285750" indent="-285750" algn="l">
              <a:buFont typeface="Arial" pitchFamily="34" charset="0"/>
              <a:buChar char="•"/>
              <a:defRPr/>
            </a:pPr>
            <a:r>
              <a:rPr lang="el-GR" sz="1200" b="0" dirty="0">
                <a:solidFill>
                  <a:schemeClr val="tx1"/>
                </a:solidFill>
                <a:ea typeface="ＭＳ Ｐゴシック" charset="-128"/>
              </a:rPr>
              <a:t>Κόστος διοίκησης</a:t>
            </a:r>
          </a:p>
          <a:p>
            <a:pPr marL="285750" indent="-285750" algn="l">
              <a:buFont typeface="Arial" pitchFamily="34" charset="0"/>
              <a:buChar char="•"/>
              <a:defRPr/>
            </a:pPr>
            <a:r>
              <a:rPr lang="el-GR" sz="1200" b="0" dirty="0">
                <a:solidFill>
                  <a:schemeClr val="tx1"/>
                </a:solidFill>
                <a:ea typeface="ＭＳ Ｐゴシック" charset="-128"/>
              </a:rPr>
              <a:t>Αναλώσιμα</a:t>
            </a:r>
          </a:p>
          <a:p>
            <a:pPr marL="285750" indent="-285750" algn="l">
              <a:buFont typeface="Arial" pitchFamily="34" charset="0"/>
              <a:buChar char="•"/>
              <a:defRPr/>
            </a:pPr>
            <a:r>
              <a:rPr lang="el-GR" sz="1200" b="0" dirty="0">
                <a:solidFill>
                  <a:schemeClr val="tx1"/>
                </a:solidFill>
                <a:ea typeface="ＭＳ Ｐゴシック" charset="-128"/>
              </a:rPr>
              <a:t>Συντήρηση εξοπλισμού</a:t>
            </a:r>
          </a:p>
          <a:p>
            <a:pPr marL="285750" indent="-285750" algn="l">
              <a:buFont typeface="Arial" pitchFamily="34" charset="0"/>
              <a:buChar char="•"/>
              <a:defRPr/>
            </a:pPr>
            <a:r>
              <a:rPr lang="el-GR" sz="1200" b="0" dirty="0">
                <a:solidFill>
                  <a:schemeClr val="tx1"/>
                </a:solidFill>
                <a:ea typeface="ＭＳ Ｐゴシック" charset="-128"/>
              </a:rPr>
              <a:t>Δαπάνες προώθησης</a:t>
            </a:r>
          </a:p>
          <a:p>
            <a:pPr marL="285750" indent="-285750" algn="l">
              <a:buFont typeface="Arial" pitchFamily="34" charset="0"/>
              <a:buChar char="•"/>
              <a:defRPr/>
            </a:pPr>
            <a:r>
              <a:rPr lang="el-GR" sz="1200" b="0" dirty="0">
                <a:solidFill>
                  <a:schemeClr val="tx1"/>
                </a:solidFill>
                <a:ea typeface="ＭＳ Ｐゴシック" charset="-128"/>
              </a:rPr>
              <a:t>Δαπάνες διάθεσης</a:t>
            </a:r>
          </a:p>
        </p:txBody>
      </p:sp>
      <p:sp>
        <p:nvSpPr>
          <p:cNvPr id="9" name="TextBox 8"/>
          <p:cNvSpPr txBox="1"/>
          <p:nvPr/>
        </p:nvSpPr>
        <p:spPr>
          <a:xfrm>
            <a:off x="488950" y="2611438"/>
            <a:ext cx="863600" cy="19685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p>
            <a:pPr algn="l">
              <a:defRPr/>
            </a:pPr>
            <a:r>
              <a:rPr lang="el-GR" sz="1200" u="sng" dirty="0">
                <a:solidFill>
                  <a:schemeClr val="tx1"/>
                </a:solidFill>
              </a:rPr>
              <a:t>Αγορά: </a:t>
            </a:r>
            <a:r>
              <a:rPr lang="el-GR" sz="1200" b="0" dirty="0">
                <a:solidFill>
                  <a:schemeClr val="tx1"/>
                </a:solidFill>
              </a:rPr>
              <a:t>διάθεση ιδίων πόρων για την απόκτηση κεφαλαιουχικών στοιχείων</a:t>
            </a:r>
          </a:p>
        </p:txBody>
      </p:sp>
      <p:sp>
        <p:nvSpPr>
          <p:cNvPr id="11" name="TextBox 10"/>
          <p:cNvSpPr txBox="1"/>
          <p:nvPr/>
        </p:nvSpPr>
        <p:spPr>
          <a:xfrm>
            <a:off x="1497013" y="2611438"/>
            <a:ext cx="3455987" cy="19685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p>
            <a:pPr algn="l">
              <a:defRPr/>
            </a:pPr>
            <a:r>
              <a:rPr lang="el-GR" sz="1200" u="sng" dirty="0">
                <a:solidFill>
                  <a:schemeClr val="tx1"/>
                </a:solidFill>
              </a:rPr>
              <a:t>Χρηματοδοτική μίσθωση (</a:t>
            </a:r>
            <a:r>
              <a:rPr lang="en-US" sz="1200" u="sng" dirty="0">
                <a:solidFill>
                  <a:schemeClr val="tx1"/>
                </a:solidFill>
              </a:rPr>
              <a:t>Leasing)</a:t>
            </a:r>
            <a:r>
              <a:rPr lang="el-GR" sz="1200" u="sng" dirty="0">
                <a:solidFill>
                  <a:schemeClr val="tx1"/>
                </a:solidFill>
              </a:rPr>
              <a:t>: </a:t>
            </a:r>
            <a:r>
              <a:rPr lang="el-GR" sz="1200" b="0" dirty="0">
                <a:solidFill>
                  <a:schemeClr val="tx1"/>
                </a:solidFill>
              </a:rPr>
              <a:t>δυνατότητα χρήσης εξοπλισμού χωρίς διάθεση κεφαλαίων καταβάλλοντας εφάπαξ ένα ποσοστό της τάξης του 0,1-1% ως έξοδα και πληρώνοντας καθορισμένο μίσθωμα. Η επιχείρηση έχει τη δυνατότητα στη λήξη  της μίσθωσης να αγοράσει τον εξοπλισμό σε μικρότερη αξία περίπου του 5% της αρχικής. Οι διάρκειες των μισθώσεων ποικίλουν από 3 (εξοπλισμό) έως 25 έτη (ακίνητα).</a:t>
            </a:r>
          </a:p>
        </p:txBody>
      </p:sp>
      <p:cxnSp>
        <p:nvCxnSpPr>
          <p:cNvPr id="16" name="Elbow Connector 15"/>
          <p:cNvCxnSpPr>
            <a:stCxn id="7173" idx="2"/>
            <a:endCxn id="9" idx="0"/>
          </p:cNvCxnSpPr>
          <p:nvPr/>
        </p:nvCxnSpPr>
        <p:spPr bwMode="auto">
          <a:xfrm rot="5400000">
            <a:off x="1545431" y="1435899"/>
            <a:ext cx="550864" cy="1800225"/>
          </a:xfrm>
          <a:prstGeom prst="bentConnector3">
            <a:avLst>
              <a:gd name="adj1" fmla="val 50000"/>
            </a:avLst>
          </a:prstGeom>
          <a:solidFill>
            <a:schemeClr val="tx2"/>
          </a:solidFill>
          <a:ln w="82550" cap="flat" cmpd="sng" algn="ctr">
            <a:gradFill>
              <a:gsLst>
                <a:gs pos="0">
                  <a:srgbClr val="C00000"/>
                </a:gs>
                <a:gs pos="50000">
                  <a:schemeClr val="tx1"/>
                </a:gs>
                <a:gs pos="100000">
                  <a:schemeClr val="tx1"/>
                </a:gs>
              </a:gsLst>
              <a:lin ang="5400000" scaled="0"/>
            </a:gradFill>
            <a:prstDash val="solid"/>
            <a:round/>
            <a:headEnd type="none" w="med" len="med"/>
            <a:tailEnd type="triangle" w="med" len="sm"/>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17" name="Elbow Connector 16"/>
          <p:cNvCxnSpPr>
            <a:endCxn id="11" idx="0"/>
          </p:cNvCxnSpPr>
          <p:nvPr/>
        </p:nvCxnSpPr>
        <p:spPr bwMode="auto">
          <a:xfrm rot="16200000" flipH="1">
            <a:off x="2697459" y="2083890"/>
            <a:ext cx="550590" cy="504506"/>
          </a:xfrm>
          <a:prstGeom prst="bentConnector3">
            <a:avLst>
              <a:gd name="adj1" fmla="val 50000"/>
            </a:avLst>
          </a:prstGeom>
          <a:solidFill>
            <a:schemeClr val="tx2"/>
          </a:solidFill>
          <a:ln w="82550" cap="flat" cmpd="sng" algn="ctr">
            <a:gradFill>
              <a:gsLst>
                <a:gs pos="0">
                  <a:srgbClr val="C00000"/>
                </a:gs>
                <a:gs pos="50000">
                  <a:schemeClr val="tx1"/>
                </a:gs>
                <a:gs pos="100000">
                  <a:schemeClr val="tx1"/>
                </a:gs>
              </a:gsLst>
              <a:lin ang="5400000" scaled="0"/>
            </a:gradFill>
            <a:prstDash val="solid"/>
            <a:round/>
            <a:headEnd type="none" w="med" len="med"/>
            <a:tailEnd type="triangle" w="med" len="sm"/>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20" name="Elbow Connector 19"/>
          <p:cNvCxnSpPr>
            <a:stCxn id="9" idx="2"/>
            <a:endCxn id="25" idx="0"/>
          </p:cNvCxnSpPr>
          <p:nvPr/>
        </p:nvCxnSpPr>
        <p:spPr bwMode="auto">
          <a:xfrm rot="16200000" flipH="1">
            <a:off x="1568008" y="3932688"/>
            <a:ext cx="505245" cy="1799753"/>
          </a:xfrm>
          <a:prstGeom prst="bentConnector3">
            <a:avLst>
              <a:gd name="adj1" fmla="val 50000"/>
            </a:avLst>
          </a:prstGeom>
          <a:solidFill>
            <a:schemeClr val="tx2"/>
          </a:solidFill>
          <a:ln w="82550" cap="flat" cmpd="sng" algn="ctr">
            <a:gradFill>
              <a:gsLst>
                <a:gs pos="0">
                  <a:srgbClr val="C00000"/>
                </a:gs>
                <a:gs pos="50000">
                  <a:schemeClr val="tx1"/>
                </a:gs>
                <a:gs pos="100000">
                  <a:schemeClr val="tx1"/>
                </a:gs>
              </a:gsLst>
              <a:lin ang="5400000" scaled="0"/>
            </a:gradFill>
            <a:prstDash val="solid"/>
            <a:round/>
            <a:headEnd type="none" w="med" len="med"/>
            <a:tailEnd type="triangle" w="med" len="sm"/>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cxnSp>
        <p:nvCxnSpPr>
          <p:cNvPr id="23" name="Elbow Connector 22"/>
          <p:cNvCxnSpPr>
            <a:stCxn id="11" idx="2"/>
            <a:endCxn id="25" idx="0"/>
          </p:cNvCxnSpPr>
          <p:nvPr/>
        </p:nvCxnSpPr>
        <p:spPr bwMode="auto">
          <a:xfrm rot="5400000">
            <a:off x="2720133" y="4580317"/>
            <a:ext cx="505246" cy="504505"/>
          </a:xfrm>
          <a:prstGeom prst="bentConnector3">
            <a:avLst>
              <a:gd name="adj1" fmla="val 50000"/>
            </a:avLst>
          </a:prstGeom>
          <a:solidFill>
            <a:schemeClr val="tx2"/>
          </a:solidFill>
          <a:ln w="82550" cap="flat" cmpd="sng" algn="ctr">
            <a:gradFill>
              <a:gsLst>
                <a:gs pos="0">
                  <a:srgbClr val="C00000"/>
                </a:gs>
                <a:gs pos="50000">
                  <a:schemeClr val="tx1"/>
                </a:gs>
                <a:gs pos="100000">
                  <a:schemeClr val="tx1"/>
                </a:gs>
              </a:gsLst>
              <a:lin ang="5400000" scaled="0"/>
            </a:gradFill>
            <a:prstDash val="solid"/>
            <a:round/>
            <a:headEnd type="none" w="med" len="med"/>
            <a:tailEnd type="triangle" w="med" len="sm"/>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sp>
        <p:nvSpPr>
          <p:cNvPr id="25" name="TextBox 24"/>
          <p:cNvSpPr txBox="1"/>
          <p:nvPr/>
        </p:nvSpPr>
        <p:spPr>
          <a:xfrm>
            <a:off x="488950" y="5084763"/>
            <a:ext cx="4464050" cy="277812"/>
          </a:xfrm>
          <a:prstGeom prst="rect">
            <a:avLst/>
          </a:prstGeom>
          <a:solidFill>
            <a:schemeClr val="bg1">
              <a:lumMod val="85000"/>
            </a:schemeClr>
          </a:solidFill>
          <a:ln>
            <a:solidFill>
              <a:schemeClr val="tx1"/>
            </a:solidFill>
          </a:ln>
        </p:spPr>
        <p:txBody>
          <a:bodyPr>
            <a:spAutoFit/>
          </a:bodyPr>
          <a:lstStyle/>
          <a:p>
            <a:pPr>
              <a:defRPr/>
            </a:pPr>
            <a:r>
              <a:rPr lang="el-GR" sz="1200" dirty="0">
                <a:solidFill>
                  <a:schemeClr val="tx1"/>
                </a:solidFill>
                <a:ea typeface="ＭＳ Ｐゴシック" charset="-128"/>
              </a:rPr>
              <a:t>Χρηματοδότηση μέσω…</a:t>
            </a:r>
          </a:p>
        </p:txBody>
      </p:sp>
      <p:sp>
        <p:nvSpPr>
          <p:cNvPr id="8205" name="TextBox 25"/>
          <p:cNvSpPr txBox="1">
            <a:spLocks noChangeArrowheads="1"/>
          </p:cNvSpPr>
          <p:nvPr/>
        </p:nvSpPr>
        <p:spPr bwMode="auto">
          <a:xfrm>
            <a:off x="488950" y="5405438"/>
            <a:ext cx="4464050" cy="903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42900" indent="-342900">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buFont typeface="Arial" charset="0"/>
              <a:buAutoNum type="arabicPeriod" startAt="3"/>
            </a:pPr>
            <a:r>
              <a:rPr lang="el-GR" sz="1200" b="0" dirty="0">
                <a:solidFill>
                  <a:schemeClr val="tx1"/>
                </a:solidFill>
              </a:rPr>
              <a:t>Θερμοκοιτίδων </a:t>
            </a:r>
            <a:r>
              <a:rPr lang="el-GR" sz="1200" b="0" dirty="0" smtClean="0">
                <a:solidFill>
                  <a:schemeClr val="tx1"/>
                </a:solidFill>
              </a:rPr>
              <a:t>Επιχειρήσεων</a:t>
            </a:r>
            <a:endParaRPr lang="en-US" sz="1200" b="0" dirty="0" smtClean="0">
              <a:solidFill>
                <a:schemeClr val="tx1"/>
              </a:solidFill>
            </a:endParaRPr>
          </a:p>
          <a:p>
            <a:pPr algn="l">
              <a:buFont typeface="Arial" charset="0"/>
              <a:buAutoNum type="arabicPeriod" startAt="3"/>
            </a:pPr>
            <a:r>
              <a:rPr lang="en-US" sz="1200" b="0" dirty="0" smtClean="0">
                <a:solidFill>
                  <a:schemeClr val="tx1"/>
                </a:solidFill>
              </a:rPr>
              <a:t>Crowdfunding</a:t>
            </a:r>
            <a:endParaRPr lang="en-US" sz="1200" b="0" dirty="0">
              <a:solidFill>
                <a:schemeClr val="tx1"/>
              </a:solidFill>
            </a:endParaRPr>
          </a:p>
          <a:p>
            <a:pPr algn="l">
              <a:buFont typeface="Arial" charset="0"/>
              <a:buAutoNum type="arabicPeriod" startAt="3"/>
            </a:pPr>
            <a:r>
              <a:rPr lang="el-GR" sz="1200" b="0" dirty="0">
                <a:solidFill>
                  <a:schemeClr val="tx1"/>
                </a:solidFill>
              </a:rPr>
              <a:t>Ιδίων Κεφαλαίων</a:t>
            </a:r>
          </a:p>
          <a:p>
            <a:pPr algn="l">
              <a:buFont typeface="Arial" charset="0"/>
              <a:buAutoNum type="arabicPeriod" startAt="3"/>
            </a:pPr>
            <a:r>
              <a:rPr lang="el-GR" sz="1200" b="0" dirty="0">
                <a:solidFill>
                  <a:schemeClr val="tx1"/>
                </a:solidFill>
              </a:rPr>
              <a:t>Δανεισμού</a:t>
            </a:r>
          </a:p>
          <a:p>
            <a:pPr algn="l">
              <a:buFont typeface="Arial" charset="0"/>
              <a:buAutoNum type="arabicPeriod" startAt="3"/>
            </a:pPr>
            <a:r>
              <a:rPr lang="el-GR" sz="1200" b="0" dirty="0">
                <a:solidFill>
                  <a:schemeClr val="tx1"/>
                </a:solidFill>
              </a:rPr>
              <a:t>Επιχορήγησης</a:t>
            </a:r>
          </a:p>
        </p:txBody>
      </p:sp>
      <p:sp>
        <p:nvSpPr>
          <p:cNvPr id="40" name="TextBox 39"/>
          <p:cNvSpPr txBox="1"/>
          <p:nvPr/>
        </p:nvSpPr>
        <p:spPr>
          <a:xfrm>
            <a:off x="5099050" y="2611438"/>
            <a:ext cx="4248150" cy="276225"/>
          </a:xfrm>
          <a:prstGeom prst="rect">
            <a:avLst/>
          </a:prstGeom>
          <a:solidFill>
            <a:schemeClr val="bg1">
              <a:lumMod val="85000"/>
            </a:schemeClr>
          </a:solidFill>
          <a:ln>
            <a:solidFill>
              <a:schemeClr val="tx1"/>
            </a:solidFill>
          </a:ln>
        </p:spPr>
        <p:txBody>
          <a:bodyPr>
            <a:spAutoFit/>
          </a:bodyPr>
          <a:lstStyle/>
          <a:p>
            <a:pPr>
              <a:defRPr/>
            </a:pPr>
            <a:r>
              <a:rPr lang="el-GR" sz="1200" dirty="0">
                <a:solidFill>
                  <a:schemeClr val="tx1"/>
                </a:solidFill>
                <a:ea typeface="ＭＳ Ｐゴシック" charset="-128"/>
              </a:rPr>
              <a:t>Χρηματοδότηση μέσω…</a:t>
            </a:r>
          </a:p>
        </p:txBody>
      </p:sp>
      <p:sp>
        <p:nvSpPr>
          <p:cNvPr id="8207" name="TextBox 40"/>
          <p:cNvSpPr txBox="1">
            <a:spLocks noChangeArrowheads="1"/>
          </p:cNvSpPr>
          <p:nvPr/>
        </p:nvSpPr>
        <p:spPr bwMode="auto">
          <a:xfrm>
            <a:off x="5099050" y="2924175"/>
            <a:ext cx="4246563" cy="13849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buFont typeface="Arial" charset="0"/>
              <a:buAutoNum type="arabicPeriod"/>
            </a:pPr>
            <a:r>
              <a:rPr lang="en-US" sz="1200" b="0" dirty="0">
                <a:solidFill>
                  <a:schemeClr val="tx1"/>
                </a:solidFill>
              </a:rPr>
              <a:t>Factoring</a:t>
            </a:r>
          </a:p>
          <a:p>
            <a:pPr algn="l">
              <a:buFont typeface="Arial" charset="0"/>
              <a:buAutoNum type="arabicPeriod"/>
            </a:pPr>
            <a:r>
              <a:rPr lang="en-US" sz="1200" b="0" dirty="0">
                <a:solidFill>
                  <a:schemeClr val="tx1"/>
                </a:solidFill>
              </a:rPr>
              <a:t>Seed Capital</a:t>
            </a:r>
          </a:p>
          <a:p>
            <a:pPr algn="l">
              <a:buFont typeface="Arial" charset="0"/>
              <a:buAutoNum type="arabicPeriod"/>
            </a:pPr>
            <a:r>
              <a:rPr lang="el-GR" sz="1200" b="0" dirty="0">
                <a:solidFill>
                  <a:schemeClr val="tx1"/>
                </a:solidFill>
              </a:rPr>
              <a:t>Θερμοκοιτίδων </a:t>
            </a:r>
            <a:r>
              <a:rPr lang="el-GR" sz="1200" b="0" dirty="0" smtClean="0">
                <a:solidFill>
                  <a:schemeClr val="tx1"/>
                </a:solidFill>
              </a:rPr>
              <a:t>Επιχειρήσεων</a:t>
            </a:r>
            <a:endParaRPr lang="en-US" sz="1200" b="0" dirty="0" smtClean="0">
              <a:solidFill>
                <a:schemeClr val="tx1"/>
              </a:solidFill>
            </a:endParaRPr>
          </a:p>
          <a:p>
            <a:pPr algn="l">
              <a:buFont typeface="Arial" charset="0"/>
              <a:buAutoNum type="arabicPeriod"/>
            </a:pPr>
            <a:r>
              <a:rPr lang="en-US" sz="1200" b="0" dirty="0" smtClean="0">
                <a:solidFill>
                  <a:schemeClr val="tx1"/>
                </a:solidFill>
              </a:rPr>
              <a:t>Crowdfunding</a:t>
            </a:r>
            <a:endParaRPr lang="el-GR" sz="1200" b="0" dirty="0">
              <a:solidFill>
                <a:schemeClr val="tx1"/>
              </a:solidFill>
            </a:endParaRPr>
          </a:p>
          <a:p>
            <a:pPr algn="l">
              <a:buFont typeface="Arial" charset="0"/>
              <a:buAutoNum type="arabicPeriod"/>
            </a:pPr>
            <a:r>
              <a:rPr lang="el-GR" sz="1200" b="0" dirty="0">
                <a:solidFill>
                  <a:schemeClr val="tx1"/>
                </a:solidFill>
              </a:rPr>
              <a:t>Ιδίων Κεφαλαίων</a:t>
            </a:r>
          </a:p>
          <a:p>
            <a:pPr algn="l">
              <a:buFont typeface="Arial" charset="0"/>
              <a:buAutoNum type="arabicPeriod"/>
            </a:pPr>
            <a:r>
              <a:rPr lang="el-GR" sz="1200" b="0" dirty="0">
                <a:solidFill>
                  <a:schemeClr val="tx1"/>
                </a:solidFill>
              </a:rPr>
              <a:t>Δανεισμού</a:t>
            </a:r>
          </a:p>
          <a:p>
            <a:pPr algn="l">
              <a:buFont typeface="Arial" charset="0"/>
              <a:buAutoNum type="arabicPeriod"/>
            </a:pPr>
            <a:r>
              <a:rPr lang="el-GR" sz="1200" b="0" dirty="0">
                <a:solidFill>
                  <a:schemeClr val="tx1"/>
                </a:solidFill>
              </a:rPr>
              <a:t>Επιχορήγησης</a:t>
            </a:r>
          </a:p>
        </p:txBody>
      </p:sp>
      <p:cxnSp>
        <p:nvCxnSpPr>
          <p:cNvPr id="42" name="Elbow Connector 41"/>
          <p:cNvCxnSpPr>
            <a:stCxn id="7" idx="2"/>
            <a:endCxn id="40" idx="0"/>
          </p:cNvCxnSpPr>
          <p:nvPr/>
        </p:nvCxnSpPr>
        <p:spPr bwMode="auto">
          <a:xfrm rot="16200000" flipH="1">
            <a:off x="6947031" y="2335072"/>
            <a:ext cx="549930" cy="1489"/>
          </a:xfrm>
          <a:prstGeom prst="bentConnector3">
            <a:avLst>
              <a:gd name="adj1" fmla="val 50000"/>
            </a:avLst>
          </a:prstGeom>
          <a:solidFill>
            <a:schemeClr val="tx2"/>
          </a:solidFill>
          <a:ln w="82550" cap="flat" cmpd="sng" algn="ctr">
            <a:gradFill>
              <a:gsLst>
                <a:gs pos="0">
                  <a:srgbClr val="C00000"/>
                </a:gs>
                <a:gs pos="50000">
                  <a:schemeClr val="tx1"/>
                </a:gs>
                <a:gs pos="100000">
                  <a:schemeClr val="tx1"/>
                </a:gs>
              </a:gsLst>
              <a:lin ang="5400000" scaled="0"/>
            </a:gradFill>
            <a:prstDash val="solid"/>
            <a:round/>
            <a:headEnd type="none" w="med" len="med"/>
            <a:tailEnd type="triangle" w="med" len="sm"/>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cxnSp>
      <p:sp>
        <p:nvSpPr>
          <p:cNvPr id="8209" name="TextBox 45"/>
          <p:cNvSpPr txBox="1">
            <a:spLocks noChangeArrowheads="1"/>
          </p:cNvSpPr>
          <p:nvPr/>
        </p:nvSpPr>
        <p:spPr bwMode="auto">
          <a:xfrm>
            <a:off x="5099050" y="4579938"/>
            <a:ext cx="42481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l">
              <a:buClr>
                <a:srgbClr val="C00000"/>
              </a:buClr>
              <a:buFont typeface="Wingdings" pitchFamily="2" charset="2"/>
              <a:buChar char="Ø"/>
            </a:pPr>
            <a:r>
              <a:rPr lang="el-GR" sz="1600" b="0">
                <a:solidFill>
                  <a:schemeClr val="tx1"/>
                </a:solidFill>
              </a:rPr>
              <a:t>Κάθε επιχείρηση καλείται να επιλέξει το είδος της χρηματοδότησης που ανταποκρίνεται με τον καλύτερο τρόπο στις ανάγκες της μέσω της εκπόνησης ενός εξειδικευμένου </a:t>
            </a:r>
            <a:r>
              <a:rPr lang="el-GR" sz="1600" u="sng">
                <a:solidFill>
                  <a:schemeClr val="tx1"/>
                </a:solidFill>
              </a:rPr>
              <a:t>επιχειρηματικού σχεδίου</a:t>
            </a:r>
          </a:p>
        </p:txBody>
      </p:sp>
      <p:sp>
        <p:nvSpPr>
          <p:cNvPr id="8210" name="Rectangle 3"/>
          <p:cNvSpPr>
            <a:spLocks noChangeArrowheads="1"/>
          </p:cNvSpPr>
          <p:nvPr/>
        </p:nvSpPr>
        <p:spPr bwMode="auto">
          <a:xfrm>
            <a:off x="5099050" y="722313"/>
            <a:ext cx="4246563" cy="495300"/>
          </a:xfrm>
          <a:prstGeom prst="rect">
            <a:avLst/>
          </a:prstGeom>
          <a:solidFill>
            <a:srgbClr val="6EB66E"/>
          </a:solidFill>
          <a:ln w="12700" algn="ctr">
            <a:solidFill>
              <a:schemeClr val="bg2"/>
            </a:solidFill>
            <a:round/>
            <a:headEnd/>
            <a:tailEnd/>
          </a:ln>
        </p:spPr>
        <p:txBody>
          <a:bodyPr lIns="0" tIns="0" rIns="0" bIns="0" anchor="ctr"/>
          <a:lstStyle/>
          <a:p>
            <a:pPr defTabSz="762000"/>
            <a:r>
              <a:rPr lang="el-GR" sz="1200"/>
              <a:t>Ανάγκες για κεφάλαιο κίνησης</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Custom Design 15">
      <a:dk1>
        <a:srgbClr val="000000"/>
      </a:dk1>
      <a:lt1>
        <a:srgbClr val="FFFFFF"/>
      </a:lt1>
      <a:dk2>
        <a:srgbClr val="000000"/>
      </a:dk2>
      <a:lt2>
        <a:srgbClr val="969696"/>
      </a:lt2>
      <a:accent1>
        <a:srgbClr val="990000"/>
      </a:accent1>
      <a:accent2>
        <a:srgbClr val="FFCC99"/>
      </a:accent2>
      <a:accent3>
        <a:srgbClr val="FFFFFF"/>
      </a:accent3>
      <a:accent4>
        <a:srgbClr val="000000"/>
      </a:accent4>
      <a:accent5>
        <a:srgbClr val="CAAAAA"/>
      </a:accent5>
      <a:accent6>
        <a:srgbClr val="E7B98A"/>
      </a:accent6>
      <a:hlink>
        <a:srgbClr val="FF9966"/>
      </a:hlink>
      <a:folHlink>
        <a:srgbClr val="C0C0C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a:spPr>
      <a:bodyPr vert="horz" wrap="square" lIns="0" tIns="0" rIns="0" bIns="0" numCol="1" anchor="ctr" anchorCtr="0" compatLnSpc="1">
        <a:prstTxWarp prst="textNoShape">
          <a:avLst/>
        </a:prstTxWarp>
      </a:bodyPr>
      <a:lstStyle>
        <a:defPPr marL="0" marR="0" indent="0" algn="ctr" defTabSz="7620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tx2"/>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a:spPr>
      <a:bodyPr vert="horz" wrap="square" lIns="0" tIns="0" rIns="0" bIns="0" numCol="1" anchor="ctr" anchorCtr="0" compatLnSpc="1">
        <a:prstTxWarp prst="textNoShape">
          <a:avLst/>
        </a:prstTxWarp>
      </a:bodyPr>
      <a:lstStyle>
        <a:defPPr marL="0" marR="0" indent="0" algn="ctr" defTabSz="7620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969696"/>
        </a:lt2>
        <a:accent1>
          <a:srgbClr val="990000"/>
        </a:accent1>
        <a:accent2>
          <a:srgbClr val="FF9966"/>
        </a:accent2>
        <a:accent3>
          <a:srgbClr val="FFFFFF"/>
        </a:accent3>
        <a:accent4>
          <a:srgbClr val="000000"/>
        </a:accent4>
        <a:accent5>
          <a:srgbClr val="CAAAAA"/>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969696"/>
        </a:lt2>
        <a:accent1>
          <a:srgbClr val="990000"/>
        </a:accent1>
        <a:accent2>
          <a:srgbClr val="FFCC99"/>
        </a:accent2>
        <a:accent3>
          <a:srgbClr val="FFFFFF"/>
        </a:accent3>
        <a:accent4>
          <a:srgbClr val="000000"/>
        </a:accent4>
        <a:accent5>
          <a:srgbClr val="CAAAAA"/>
        </a:accent5>
        <a:accent6>
          <a:srgbClr val="E7B98A"/>
        </a:accent6>
        <a:hlink>
          <a:srgbClr val="FF9966"/>
        </a:hlink>
        <a:folHlink>
          <a:srgbClr val="996600"/>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969696"/>
        </a:lt2>
        <a:accent1>
          <a:srgbClr val="990000"/>
        </a:accent1>
        <a:accent2>
          <a:srgbClr val="FFCC99"/>
        </a:accent2>
        <a:accent3>
          <a:srgbClr val="FFFFFF"/>
        </a:accent3>
        <a:accent4>
          <a:srgbClr val="000000"/>
        </a:accent4>
        <a:accent5>
          <a:srgbClr val="CAAAAA"/>
        </a:accent5>
        <a:accent6>
          <a:srgbClr val="E7B98A"/>
        </a:accent6>
        <a:hlink>
          <a:srgbClr val="FF9966"/>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5">
      <a:dk1>
        <a:srgbClr val="000000"/>
      </a:dk1>
      <a:lt1>
        <a:srgbClr val="FFFFFF"/>
      </a:lt1>
      <a:dk2>
        <a:srgbClr val="000000"/>
      </a:dk2>
      <a:lt2>
        <a:srgbClr val="969696"/>
      </a:lt2>
      <a:accent1>
        <a:srgbClr val="990000"/>
      </a:accent1>
      <a:accent2>
        <a:srgbClr val="FFCC99"/>
      </a:accent2>
      <a:accent3>
        <a:srgbClr val="FFFFFF"/>
      </a:accent3>
      <a:accent4>
        <a:srgbClr val="000000"/>
      </a:accent4>
      <a:accent5>
        <a:srgbClr val="CAAAAA"/>
      </a:accent5>
      <a:accent6>
        <a:srgbClr val="E7B98A"/>
      </a:accent6>
      <a:hlink>
        <a:srgbClr val="FF9966"/>
      </a:hlink>
      <a:folHlink>
        <a:srgbClr val="C0C0C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a:spPr>
      <a:bodyPr vert="horz" wrap="square" lIns="0" tIns="0" rIns="0" bIns="0" numCol="1" anchor="ctr" anchorCtr="0" compatLnSpc="1">
        <a:prstTxWarp prst="textNoShape">
          <a:avLst/>
        </a:prstTxWarp>
      </a:bodyPr>
      <a:lstStyle>
        <a:defPPr marL="0" marR="0" indent="0" algn="ctr" defTabSz="7620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tx2"/>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a:spPr>
      <a:bodyPr vert="horz" wrap="square" lIns="0" tIns="0" rIns="0" bIns="0" numCol="1" anchor="ctr" anchorCtr="0" compatLnSpc="1">
        <a:prstTxWarp prst="textNoShape">
          <a:avLst/>
        </a:prstTxWarp>
      </a:bodyPr>
      <a:lstStyle>
        <a:defPPr marL="0" marR="0" indent="0" algn="ctr" defTabSz="7620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969696"/>
        </a:lt2>
        <a:accent1>
          <a:srgbClr val="990000"/>
        </a:accent1>
        <a:accent2>
          <a:srgbClr val="FF9966"/>
        </a:accent2>
        <a:accent3>
          <a:srgbClr val="FFFFFF"/>
        </a:accent3>
        <a:accent4>
          <a:srgbClr val="000000"/>
        </a:accent4>
        <a:accent5>
          <a:srgbClr val="CAAAAA"/>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969696"/>
        </a:lt2>
        <a:accent1>
          <a:srgbClr val="990000"/>
        </a:accent1>
        <a:accent2>
          <a:srgbClr val="FFCC99"/>
        </a:accent2>
        <a:accent3>
          <a:srgbClr val="FFFFFF"/>
        </a:accent3>
        <a:accent4>
          <a:srgbClr val="000000"/>
        </a:accent4>
        <a:accent5>
          <a:srgbClr val="CAAAAA"/>
        </a:accent5>
        <a:accent6>
          <a:srgbClr val="E7B98A"/>
        </a:accent6>
        <a:hlink>
          <a:srgbClr val="FF9966"/>
        </a:hlink>
        <a:folHlink>
          <a:srgbClr val="996600"/>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969696"/>
        </a:lt2>
        <a:accent1>
          <a:srgbClr val="990000"/>
        </a:accent1>
        <a:accent2>
          <a:srgbClr val="FFCC99"/>
        </a:accent2>
        <a:accent3>
          <a:srgbClr val="FFFFFF"/>
        </a:accent3>
        <a:accent4>
          <a:srgbClr val="000000"/>
        </a:accent4>
        <a:accent5>
          <a:srgbClr val="CAAAAA"/>
        </a:accent5>
        <a:accent6>
          <a:srgbClr val="E7B98A"/>
        </a:accent6>
        <a:hlink>
          <a:srgbClr val="FF9966"/>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Design 15">
    <a:dk1>
      <a:srgbClr val="000000"/>
    </a:dk1>
    <a:lt1>
      <a:srgbClr val="FFFFFF"/>
    </a:lt1>
    <a:dk2>
      <a:srgbClr val="000000"/>
    </a:dk2>
    <a:lt2>
      <a:srgbClr val="969696"/>
    </a:lt2>
    <a:accent1>
      <a:srgbClr val="990000"/>
    </a:accent1>
    <a:accent2>
      <a:srgbClr val="FFCC99"/>
    </a:accent2>
    <a:accent3>
      <a:srgbClr val="FFFFFF"/>
    </a:accent3>
    <a:accent4>
      <a:srgbClr val="000000"/>
    </a:accent4>
    <a:accent5>
      <a:srgbClr val="CAAAAA"/>
    </a:accent5>
    <a:accent6>
      <a:srgbClr val="E7B98A"/>
    </a:accent6>
    <a:hlink>
      <a:srgbClr val="FF9966"/>
    </a:hlink>
    <a:folHlink>
      <a:srgbClr val="C0C0C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318456EE9657498ED51564B52E44C1" ma:contentTypeVersion="0" ma:contentTypeDescription="Create a new document." ma:contentTypeScope="" ma:versionID="1eda6f8b5fc6a249dcc4bb5faffc443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22357A25-6D63-4115-AAE0-2E4783DFDE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DCB8C48-027B-4079-943C-D84B764C7235}">
  <ds:schemaRefs>
    <ds:schemaRef ds:uri="http://schemas.microsoft.com/sharepoint/v3/contenttype/forms"/>
  </ds:schemaRefs>
</ds:datastoreItem>
</file>

<file path=customXml/itemProps3.xml><?xml version="1.0" encoding="utf-8"?>
<ds:datastoreItem xmlns:ds="http://schemas.openxmlformats.org/officeDocument/2006/customXml" ds:itemID="{2C1F9F8C-1919-4124-944A-16BEB0E3D7D0}">
  <ds:schemaRefs>
    <ds:schemaRef ds:uri="http://www.w3.org/XML/1998/namespace"/>
    <ds:schemaRef ds:uri="http://purl.org/dc/dcmityp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purl.org/dc/terms/"/>
    <ds:schemaRef ds:uri="http://schemas.microsoft.com/office/infopath/2007/PartnerControls"/>
  </ds:schemaRefs>
</ds:datastoreItem>
</file>

<file path=customXml/itemProps4.xml><?xml version="1.0" encoding="utf-8"?>
<ds:datastoreItem xmlns:ds="http://schemas.openxmlformats.org/officeDocument/2006/customXml" ds:itemID="{CA550B6E-F58E-411B-B0F8-F14BB9A9BBD0}">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3725</TotalTime>
  <Words>11976</Words>
  <Application>Microsoft Office PowerPoint</Application>
  <PresentationFormat>A4 Paper (210x297 mm)</PresentationFormat>
  <Paragraphs>1581</Paragraphs>
  <Slides>69</Slides>
  <Notes>66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69</vt:i4>
      </vt:variant>
    </vt:vector>
  </HeadingPairs>
  <TitlesOfParts>
    <vt:vector size="79" baseType="lpstr">
      <vt:lpstr>ＭＳ Ｐゴシック</vt:lpstr>
      <vt:lpstr>Arial</vt:lpstr>
      <vt:lpstr>Arial Black</vt:lpstr>
      <vt:lpstr>Courier New</vt:lpstr>
      <vt:lpstr>Tahoma-Bold</vt:lpstr>
      <vt:lpstr>Wingdings</vt:lpstr>
      <vt:lpstr>Custom Design</vt:lpstr>
      <vt:lpstr>1_Custom Design</vt:lpstr>
      <vt:lpstr>Microsoft Excel Chart</vt:lpstr>
      <vt:lpstr>Document</vt:lpstr>
      <vt:lpstr>PowerPoint Presentation</vt:lpstr>
      <vt:lpstr>Σκοπός εκπαιδευτικής ενότητας – Προσδοκώμενα αποτελέσματα</vt:lpstr>
      <vt:lpstr>Για να γνωριζόμαστε…</vt:lpstr>
      <vt:lpstr>Προτεινόμενο πρόγραμμα</vt:lpstr>
      <vt:lpstr>Περιεχόμενα Παρουσίασης</vt:lpstr>
      <vt:lpstr>Η ανάγκη χρηματοδότησης στις σύγχρονες επιχειρήσεις</vt:lpstr>
      <vt:lpstr>Σύνδεση με Λογιστική</vt:lpstr>
      <vt:lpstr>Περιεχόμενα Παρουσίασης</vt:lpstr>
      <vt:lpstr>Είδη χρηματοδότησης</vt:lpstr>
      <vt:lpstr>Περιεχόμενα Παρουσίασης</vt:lpstr>
      <vt:lpstr>Είδη χρηματοδότησης 1. Factoring (Πρακτόρευση Απαιτήσεων)</vt:lpstr>
      <vt:lpstr>Περιεχόμενα Παρουσίασης</vt:lpstr>
      <vt:lpstr>Είδη χρηματοδότησης 2. Seed Capital (Κεφάλαιο Σποράς)</vt:lpstr>
      <vt:lpstr>Περιεχόμενα Παρουσίασης</vt:lpstr>
      <vt:lpstr>Είδη Χρηματοδότησης 3. Θερμοκοιτίδες Επιχειρήσεων</vt:lpstr>
      <vt:lpstr>Περιεχόμενα Παρουσίασης</vt:lpstr>
      <vt:lpstr>Είδη Χρηματοδότησης 4. Crowdfunding</vt:lpstr>
      <vt:lpstr>Περιεχόμενα Παρουσίασης</vt:lpstr>
      <vt:lpstr>Είδη Χρηματοδότησης 5. Ίδια Κεφάλαια – Αύξηση Μετοχικού Κεφαλαίου</vt:lpstr>
      <vt:lpstr>Είδη Χρηματοδότησης 5. Ίδια Κεφάλαια – Venture Capital (Κεφάλαια Επιχειρηματικών Συμμετοχών)</vt:lpstr>
      <vt:lpstr>Περιεχόμενα Παρουσίασης</vt:lpstr>
      <vt:lpstr>Είδη χρηματοδότησης 6. Δανεισμός - Έκδοση Ομολόγου</vt:lpstr>
      <vt:lpstr>Είδη χρηματοδότησης 6. Δανεισμός - Τραπεζικός Δανεισμός</vt:lpstr>
      <vt:lpstr>Είδη χρηματοδότησης 6. Δανεισμός - Τραπεζικός Δανεισμός i. Είδη τραπεζικών δανείων</vt:lpstr>
      <vt:lpstr>Είδη χρηματοδότησης 6. Δανεισμός - Τραπεζικός Δανεισμός ii. Δάνεια με ευνοϊκούς όρους</vt:lpstr>
      <vt:lpstr>Είδη χρηματοδότησης 6. Δανεισμός - Τραπεζικός Δανεισμός ii. Δάνεια με ευνοϊκούς όρους - Δράσεις EIF/ ΕΙΒ*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Περιεχόμενα Παρουσίασης</vt:lpstr>
      <vt:lpstr>Είδη χρηματοδότησης 7. Επιχορήγηση</vt:lpstr>
      <vt:lpstr>Είδη χρηματοδότησης 7. Επιχορήγηση</vt:lpstr>
      <vt:lpstr>Είδη χρηματοδότησης 7. Επιχορήγηση</vt:lpstr>
      <vt:lpstr>Είδη χρηματοδότησης 7. Επιχορήγηση i. Τι ρυθμίζει η πρόσκληση κάθε προγράμματος επιχορήγησης</vt:lpstr>
      <vt:lpstr>PowerPoint Presentation</vt:lpstr>
      <vt:lpstr>PowerPoint Presentation</vt:lpstr>
      <vt:lpstr>Δράση 2: Νεοφυής Επιχειρηματικότητα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Περιεχόμενα Παρουσίασης</vt:lpstr>
      <vt:lpstr>Μελέτη περίπτωσης i. Ένταξη επιχείρησης στο πρόγραμμα Νεοφυής Επιχειρηματικότητα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Μελέτη περίπτωσης ii. Ένταξη επιχείρησης στο πρόγραμμα Επιχειρηματική Επανεκκίνηση </vt:lpstr>
      <vt:lpstr>Μελέτη περίπτωσης ii. Ένταξη επιχείρησης στο πρόγραμμα Επιχειρηματική Επανεκκίνηση</vt:lpstr>
      <vt:lpstr>Μελέτη περίπτωσης ii. Ένταξη επιχείρησης στο πρόγραμμα Επιχειρηματική Επανεκκίνηση</vt:lpstr>
      <vt:lpstr>Μελέτη περίπτωσης ii. Ένταξη επιχείρησης στο πρόγραμμα Επιχειρηματική Επανεκκίνηση</vt:lpstr>
      <vt:lpstr>Μελέτη περίπτωσης ii. Ένταξη επιχείρησης στο πρόγραμμα Επιχειρηματική Επανεκκίνηση</vt:lpstr>
      <vt:lpstr>Μελέτη περίπτωσης ii. Ένταξη επιχείρησης στο πρόγραμμα Επιχειρηματική Επανεκκίνηση</vt:lpstr>
      <vt:lpstr>PowerPoint Presentation</vt:lpstr>
    </vt:vector>
  </TitlesOfParts>
  <Company>Planet S.A.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 Template for Powerpoint Deliverables</dc:title>
  <dc:creator>Kostantinos Baros</dc:creator>
  <cp:lastModifiedBy>Kostas Baros</cp:lastModifiedBy>
  <cp:revision>321</cp:revision>
  <cp:lastPrinted>2013-09-06T14:24:34Z</cp:lastPrinted>
  <dcterms:created xsi:type="dcterms:W3CDTF">2009-10-13T10:11:45Z</dcterms:created>
  <dcterms:modified xsi:type="dcterms:W3CDTF">2016-11-10T22:16:12Z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urse">
    <vt:lpwstr>1</vt:lpwstr>
  </property>
</Properties>
</file>