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5" r:id="rId2"/>
    <p:sldMasterId id="2147483707" r:id="rId3"/>
  </p:sldMasterIdLst>
  <p:notesMasterIdLst>
    <p:notesMasterId r:id="rId62"/>
  </p:notesMasterIdLst>
  <p:sldIdLst>
    <p:sldId id="314" r:id="rId4"/>
    <p:sldId id="315" r:id="rId5"/>
    <p:sldId id="316" r:id="rId6"/>
    <p:sldId id="313" r:id="rId7"/>
    <p:sldId id="256" r:id="rId8"/>
    <p:sldId id="257" r:id="rId9"/>
    <p:sldId id="283" r:id="rId10"/>
    <p:sldId id="274" r:id="rId11"/>
    <p:sldId id="275" r:id="rId12"/>
    <p:sldId id="301" r:id="rId13"/>
    <p:sldId id="258" r:id="rId14"/>
    <p:sldId id="299" r:id="rId15"/>
    <p:sldId id="300" r:id="rId16"/>
    <p:sldId id="284" r:id="rId17"/>
    <p:sldId id="302" r:id="rId18"/>
    <p:sldId id="259" r:id="rId19"/>
    <p:sldId id="272" r:id="rId20"/>
    <p:sldId id="273" r:id="rId21"/>
    <p:sldId id="285" r:id="rId22"/>
    <p:sldId id="260" r:id="rId23"/>
    <p:sldId id="286" r:id="rId24"/>
    <p:sldId id="280" r:id="rId25"/>
    <p:sldId id="287" r:id="rId26"/>
    <p:sldId id="261" r:id="rId27"/>
    <p:sldId id="288" r:id="rId28"/>
    <p:sldId id="276" r:id="rId29"/>
    <p:sldId id="281" r:id="rId30"/>
    <p:sldId id="262" r:id="rId31"/>
    <p:sldId id="263" r:id="rId32"/>
    <p:sldId id="303" r:id="rId33"/>
    <p:sldId id="264" r:id="rId34"/>
    <p:sldId id="295" r:id="rId35"/>
    <p:sldId id="282" r:id="rId36"/>
    <p:sldId id="298" r:id="rId37"/>
    <p:sldId id="294" r:id="rId38"/>
    <p:sldId id="265" r:id="rId39"/>
    <p:sldId id="266" r:id="rId40"/>
    <p:sldId id="296" r:id="rId41"/>
    <p:sldId id="267" r:id="rId42"/>
    <p:sldId id="268" r:id="rId43"/>
    <p:sldId id="289" r:id="rId44"/>
    <p:sldId id="269" r:id="rId45"/>
    <p:sldId id="290" r:id="rId46"/>
    <p:sldId id="270" r:id="rId47"/>
    <p:sldId id="297" r:id="rId48"/>
    <p:sldId id="312" r:id="rId49"/>
    <p:sldId id="271" r:id="rId50"/>
    <p:sldId id="279" r:id="rId51"/>
    <p:sldId id="310" r:id="rId52"/>
    <p:sldId id="307" r:id="rId53"/>
    <p:sldId id="306" r:id="rId54"/>
    <p:sldId id="308" r:id="rId55"/>
    <p:sldId id="309" r:id="rId56"/>
    <p:sldId id="311" r:id="rId57"/>
    <p:sldId id="304" r:id="rId58"/>
    <p:sldId id="305" r:id="rId59"/>
    <p:sldId id="291" r:id="rId60"/>
    <p:sldId id="292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66FF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1200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3" Type="http://schemas.openxmlformats.org/officeDocument/2006/relationships/slide" Target="slides/slide17.xml"/><Relationship Id="rId7" Type="http://schemas.openxmlformats.org/officeDocument/2006/relationships/slide" Target="slides/slide45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36.xml"/><Relationship Id="rId5" Type="http://schemas.openxmlformats.org/officeDocument/2006/relationships/slide" Target="slides/slide26.xml"/><Relationship Id="rId10" Type="http://schemas.openxmlformats.org/officeDocument/2006/relationships/slide" Target="slides/slide53.xml"/><Relationship Id="rId4" Type="http://schemas.openxmlformats.org/officeDocument/2006/relationships/slide" Target="slides/slide18.xml"/><Relationship Id="rId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2E1C14-2C00-403D-BE4D-16A3929DE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9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 sz="2400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1D2AEED-36D0-40E0-8059-53897DAC5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02C1-8FD4-4052-AFBE-115DBE0E6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84988" y="887413"/>
            <a:ext cx="2039937" cy="520858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62000" y="887413"/>
            <a:ext cx="5970588" cy="520858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B501-0BE1-4FF5-B4AF-7C2AC092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0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9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7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1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8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69A7-939F-4BE5-B7F6-3335D872B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1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7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9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24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1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3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6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CCF7-7BD9-4BF1-BA73-2A93C086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2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92675" y="1905000"/>
            <a:ext cx="397986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6A11-5567-4ACC-A41B-9D96BADF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54E4-C135-472F-B665-A017668E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EC4B-98FA-45C5-9D8B-3378DC576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109F-52D5-4F04-B13C-42E7B0B2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3243-CEC7-41AA-A92D-1C9A1366D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9F60-1B7E-4A41-8B42-04BBEA95D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874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8110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1295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9A710E-7147-4F73-9722-CAC6192F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Διεθνής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smtClean="0"/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INTRODUCTION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TO FINANCIAL STATEMENTS 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  <a:cs typeface="Arial" charset="0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12910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Financial  Accounting  Statements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Financial  Accounting  Statements</a:t>
            </a:r>
            <a:r>
              <a:rPr lang="en-US" sz="2400" dirty="0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3100"/>
            <a:ext cx="8110538" cy="4529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i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i="1" dirty="0" smtClean="0">
                <a:cs typeface="Times New Roman" pitchFamily="18" charset="0"/>
              </a:rPr>
              <a:t>Financial Statements </a:t>
            </a:r>
            <a:r>
              <a:rPr lang="en-US" sz="2000" dirty="0" smtClean="0">
                <a:cs typeface="Times New Roman" pitchFamily="18" charset="0"/>
              </a:rPr>
              <a:t>are required by regulatory authorities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	Key financial information inputs for all parties concerned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Primary Statements are: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Balance Sheet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objective: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to determine value of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net investment by firm’s owners</a:t>
            </a:r>
            <a:b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(shareholders)</a:t>
            </a:r>
            <a:r>
              <a:rPr lang="en-US" sz="1800" dirty="0" smtClean="0">
                <a:cs typeface="Times New Roman" pitchFamily="18" charset="0"/>
              </a:rPr>
              <a:t> at a specific date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Financial  Accounting  Statements</a:t>
            </a:r>
            <a:r>
              <a:rPr lang="en-US" sz="2400" dirty="0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3100"/>
            <a:ext cx="8110538" cy="452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Primary statements are: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Income 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objective: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to measure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net profit (or loss)</a:t>
            </a:r>
            <a:r>
              <a:rPr lang="en-US" sz="1800" dirty="0" smtClean="0">
                <a:cs typeface="Times New Roman" pitchFamily="18" charset="0"/>
              </a:rPr>
              <a:t> generated by firm’s activities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during a period of time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10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1600" i="1" dirty="0" smtClean="0">
                <a:solidFill>
                  <a:srgbClr val="FF0000"/>
                </a:solidFill>
                <a:cs typeface="Times New Roman" pitchFamily="18" charset="0"/>
              </a:rPr>
              <a:t>et Profit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(or loss) is a measure of change in value of owners’ investment</a:t>
            </a:r>
            <a:r>
              <a:rPr lang="en-US" sz="1600" dirty="0" smtClean="0">
                <a:cs typeface="Times New Roman" pitchFamily="18" charset="0"/>
              </a:rPr>
              <a:t> during that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Financial  Accounting  Statements</a:t>
            </a:r>
            <a:r>
              <a:rPr lang="en-US" sz="2400" dirty="0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3100"/>
            <a:ext cx="8110538" cy="452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Primary statements are: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Cash-Flow 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objective: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to measure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net cash position</a:t>
            </a:r>
            <a:r>
              <a:rPr lang="en-US" sz="1800" dirty="0" smtClean="0">
                <a:cs typeface="Times New Roman" pitchFamily="18" charset="0"/>
              </a:rPr>
              <a:t> generated by firm’s activities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during a period of time (inflows – outflows of cash)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10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2707F-4F7A-4286-BBBA-7B85E9E8777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Financial  Accounting  Statements</a:t>
            </a:r>
            <a:r>
              <a:rPr lang="en-US" sz="2400" dirty="0" smtClean="0"/>
              <a:t> 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24100"/>
            <a:ext cx="8110538" cy="4148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cs typeface="Times New Roman" pitchFamily="18" charset="0"/>
              </a:rPr>
              <a:t>Accounting Standards (IAS, in EU; GAAP in US)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Firms prepare two sets of statements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one for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financial reporting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it is public and can be found, for example, in the annual report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one for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tax purposes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The Balance Sheet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D5351-074B-4A4B-852B-C78540C5F68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Balance Sheet</a:t>
            </a:r>
            <a:r>
              <a:rPr lang="en-US" sz="2400" dirty="0" smtClean="0"/>
              <a:t>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provides an estimate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cumulative investment</a:t>
            </a:r>
            <a:r>
              <a:rPr lang="en-US" sz="2000" dirty="0" smtClean="0">
                <a:cs typeface="Times New Roman" pitchFamily="18" charset="0"/>
              </a:rPr>
              <a:t> made by shareholders in their firm at a given point in time, known as…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Owners’ Equity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Net Worth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marL="355600" lvl="1" indent="-3556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Owners’ Equity = Assets – Liabilities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Hence: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Owners’ Equity is a</a:t>
            </a:r>
            <a:r>
              <a:rPr lang="en-US" sz="18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 u="sng" dirty="0" smtClean="0">
                <a:solidFill>
                  <a:srgbClr val="FF0000"/>
                </a:solidFill>
                <a:cs typeface="Times New Roman" pitchFamily="18" charset="0"/>
              </a:rPr>
              <a:t>residual</a:t>
            </a:r>
            <a:r>
              <a:rPr lang="en-US" sz="18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8BFE0-50E2-4EAF-BA8F-A6B7066CE2F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62000" y="1905000"/>
            <a:ext cx="8153400" cy="3689350"/>
            <a:chOff x="480" y="1036"/>
            <a:chExt cx="5136" cy="232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480" y="3152"/>
              <a:ext cx="5136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480" y="2288"/>
              <a:ext cx="5136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480" y="1440"/>
              <a:ext cx="5136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2309" y="1036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1998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3462" y="1036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1999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20" name="Rectangle 10"/>
            <p:cNvSpPr>
              <a:spLocks noChangeArrowheads="1"/>
            </p:cNvSpPr>
            <p:nvPr/>
          </p:nvSpPr>
          <p:spPr bwMode="auto">
            <a:xfrm>
              <a:off x="4608" y="1036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2000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21" name="Rectangle 11"/>
            <p:cNvSpPr>
              <a:spLocks noChangeArrowheads="1"/>
            </p:cNvSpPr>
            <p:nvPr/>
          </p:nvSpPr>
          <p:spPr bwMode="auto">
            <a:xfrm>
              <a:off x="480" y="1245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 u="sng">
                  <a:solidFill>
                    <a:srgbClr val="000000"/>
                  </a:solidFill>
                  <a:latin typeface="Arial" charset="0"/>
                </a:rPr>
                <a:t>ASSETS</a:t>
              </a:r>
              <a:endParaRPr lang="en-US" sz="1800" b="1" u="sng">
                <a:latin typeface="Century Schoolbook" pitchFamily="18" charset="0"/>
              </a:endParaRPr>
            </a:p>
          </p:txBody>
        </p:sp>
        <p:sp>
          <p:nvSpPr>
            <p:cNvPr id="17422" name="Rectangle 13"/>
            <p:cNvSpPr>
              <a:spLocks noChangeArrowheads="1"/>
            </p:cNvSpPr>
            <p:nvPr/>
          </p:nvSpPr>
          <p:spPr bwMode="auto">
            <a:xfrm>
              <a:off x="501" y="1466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23" name="Rectangle 14"/>
            <p:cNvSpPr>
              <a:spLocks noChangeArrowheads="1"/>
            </p:cNvSpPr>
            <p:nvPr/>
          </p:nvSpPr>
          <p:spPr bwMode="auto">
            <a:xfrm>
              <a:off x="520" y="1463"/>
              <a:ext cx="11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i="1">
                  <a:solidFill>
                    <a:srgbClr val="FFFFFF"/>
                  </a:solidFill>
                  <a:latin typeface="Arial" charset="0"/>
                </a:rPr>
                <a:t>CURRENT ASSETS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2811" y="1462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$104.0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25" name="Rectangle 16"/>
            <p:cNvSpPr>
              <a:spLocks noChangeArrowheads="1"/>
            </p:cNvSpPr>
            <p:nvPr/>
          </p:nvSpPr>
          <p:spPr bwMode="auto">
            <a:xfrm>
              <a:off x="3963" y="1462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$119.0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26" name="Rectangle 17"/>
            <p:cNvSpPr>
              <a:spLocks noChangeArrowheads="1"/>
            </p:cNvSpPr>
            <p:nvPr/>
          </p:nvSpPr>
          <p:spPr bwMode="auto">
            <a:xfrm>
              <a:off x="5163" y="1462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$137.0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27" name="Rectangle 18"/>
            <p:cNvSpPr>
              <a:spLocks noChangeArrowheads="1"/>
            </p:cNvSpPr>
            <p:nvPr/>
          </p:nvSpPr>
          <p:spPr bwMode="auto">
            <a:xfrm>
              <a:off x="568" y="1677"/>
              <a:ext cx="2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Cash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28" name="Rectangle 19"/>
            <p:cNvSpPr>
              <a:spLocks noChangeArrowheads="1"/>
            </p:cNvSpPr>
            <p:nvPr/>
          </p:nvSpPr>
          <p:spPr bwMode="auto">
            <a:xfrm>
              <a:off x="2550" y="1677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$6.0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3632" y="1677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$12.0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4885" y="1677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$8.0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1" name="Rectangle 22"/>
            <p:cNvSpPr>
              <a:spLocks noChangeArrowheads="1"/>
            </p:cNvSpPr>
            <p:nvPr/>
          </p:nvSpPr>
          <p:spPr bwMode="auto">
            <a:xfrm>
              <a:off x="568" y="1824"/>
              <a:ext cx="10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Accounts receivable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2" name="Rectangle 23"/>
            <p:cNvSpPr>
              <a:spLocks noChangeArrowheads="1"/>
            </p:cNvSpPr>
            <p:nvPr/>
          </p:nvSpPr>
          <p:spPr bwMode="auto">
            <a:xfrm>
              <a:off x="2550" y="1824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44.0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3" name="Rectangle 24"/>
            <p:cNvSpPr>
              <a:spLocks noChangeArrowheads="1"/>
            </p:cNvSpPr>
            <p:nvPr/>
          </p:nvSpPr>
          <p:spPr bwMode="auto">
            <a:xfrm>
              <a:off x="3685" y="1824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48.0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4" name="Rectangle 25"/>
            <p:cNvSpPr>
              <a:spLocks noChangeArrowheads="1"/>
            </p:cNvSpPr>
            <p:nvPr/>
          </p:nvSpPr>
          <p:spPr bwMode="auto">
            <a:xfrm>
              <a:off x="4885" y="1824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56.0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5" name="Rectangle 26"/>
            <p:cNvSpPr>
              <a:spLocks noChangeArrowheads="1"/>
            </p:cNvSpPr>
            <p:nvPr/>
          </p:nvSpPr>
          <p:spPr bwMode="auto">
            <a:xfrm>
              <a:off x="568" y="1968"/>
              <a:ext cx="5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Inventories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36" name="Rectangle 27"/>
            <p:cNvSpPr>
              <a:spLocks noChangeArrowheads="1"/>
            </p:cNvSpPr>
            <p:nvPr/>
          </p:nvSpPr>
          <p:spPr bwMode="auto">
            <a:xfrm>
              <a:off x="2550" y="196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52.0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7" name="Rectangle 28"/>
            <p:cNvSpPr>
              <a:spLocks noChangeArrowheads="1"/>
            </p:cNvSpPr>
            <p:nvPr/>
          </p:nvSpPr>
          <p:spPr bwMode="auto">
            <a:xfrm>
              <a:off x="3685" y="196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57.0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8" name="Rectangle 29"/>
            <p:cNvSpPr>
              <a:spLocks noChangeArrowheads="1"/>
            </p:cNvSpPr>
            <p:nvPr/>
          </p:nvSpPr>
          <p:spPr bwMode="auto">
            <a:xfrm>
              <a:off x="4885" y="196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72.0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39" name="Rectangle 30"/>
            <p:cNvSpPr>
              <a:spLocks noChangeArrowheads="1"/>
            </p:cNvSpPr>
            <p:nvPr/>
          </p:nvSpPr>
          <p:spPr bwMode="auto">
            <a:xfrm>
              <a:off x="569" y="2112"/>
              <a:ext cx="9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Prepaid expenses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40" name="Rectangle 31"/>
            <p:cNvSpPr>
              <a:spLocks noChangeArrowheads="1"/>
            </p:cNvSpPr>
            <p:nvPr/>
          </p:nvSpPr>
          <p:spPr bwMode="auto">
            <a:xfrm>
              <a:off x="2604" y="2112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41" name="Rectangle 32"/>
            <p:cNvSpPr>
              <a:spLocks noChangeArrowheads="1"/>
            </p:cNvSpPr>
            <p:nvPr/>
          </p:nvSpPr>
          <p:spPr bwMode="auto">
            <a:xfrm>
              <a:off x="3739" y="2112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42" name="Rectangle 33"/>
            <p:cNvSpPr>
              <a:spLocks noChangeArrowheads="1"/>
            </p:cNvSpPr>
            <p:nvPr/>
          </p:nvSpPr>
          <p:spPr bwMode="auto">
            <a:xfrm>
              <a:off x="4939" y="2112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1.0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531" y="2315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544" y="2312"/>
              <a:ext cx="1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i="1">
                  <a:solidFill>
                    <a:srgbClr val="FFFFFF"/>
                  </a:solidFill>
                  <a:latin typeface="Arial" charset="0"/>
                </a:rPr>
                <a:t>NONCURRENT ASSETS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2917" y="2311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56.0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4069" y="2311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51.0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5269" y="2311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53.0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568" y="2526"/>
              <a:ext cx="15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Financial assets &amp; intangibles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2604" y="252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3739" y="252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4939" y="252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568" y="2688"/>
              <a:ext cx="15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Property, plant, &amp; equip. (net)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2550" y="268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56.0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3685" y="268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51.0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4885" y="268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53.0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664" y="2832"/>
              <a:ext cx="6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Gross value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2144" y="2832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$90.0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3296" y="2832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$90.0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4449" y="2832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$93.0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664" y="2964"/>
              <a:ext cx="13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Accumulated depreciation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2173" y="2964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(34.0)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3325" y="2964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(39.0)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4477" y="2964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(40.0)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528" y="3169"/>
              <a:ext cx="9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FF0000"/>
                  </a:solidFill>
                  <a:latin typeface="Arial" charset="0"/>
                </a:rPr>
                <a:t>TOTAL ASSETS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811" y="3169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u="sng">
                  <a:solidFill>
                    <a:srgbClr val="FFFFFF"/>
                  </a:solidFill>
                  <a:latin typeface="Arial" charset="0"/>
                </a:rPr>
                <a:t>$160.0</a:t>
              </a:r>
              <a:endParaRPr lang="en-US" sz="1600" u="sng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3963" y="3169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u="sng">
                  <a:solidFill>
                    <a:srgbClr val="FFFFFF"/>
                  </a:solidFill>
                  <a:latin typeface="Arial" charset="0"/>
                </a:rPr>
                <a:t>$170.0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5163" y="3169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 u="sng">
                  <a:solidFill>
                    <a:srgbClr val="FFFFFF"/>
                  </a:solidFill>
                  <a:latin typeface="Arial" charset="0"/>
                </a:rPr>
                <a:t>$190.0</a:t>
              </a:r>
              <a:endParaRPr lang="en-US" sz="1600" u="sng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7468" name="Line 61"/>
            <p:cNvSpPr>
              <a:spLocks noChangeShapeType="1"/>
            </p:cNvSpPr>
            <p:nvPr/>
          </p:nvSpPr>
          <p:spPr bwMode="auto">
            <a:xfrm>
              <a:off x="3216" y="1038"/>
              <a:ext cx="0" cy="232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62"/>
            <p:cNvSpPr>
              <a:spLocks noChangeShapeType="1"/>
            </p:cNvSpPr>
            <p:nvPr/>
          </p:nvSpPr>
          <p:spPr bwMode="auto">
            <a:xfrm>
              <a:off x="4367" y="1038"/>
              <a:ext cx="1" cy="22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63"/>
            <p:cNvSpPr>
              <a:spLocks noChangeShapeType="1"/>
            </p:cNvSpPr>
            <p:nvPr/>
          </p:nvSpPr>
          <p:spPr bwMode="auto">
            <a:xfrm>
              <a:off x="2105" y="1228"/>
              <a:ext cx="3399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64"/>
            <p:cNvSpPr>
              <a:spLocks noChangeShapeType="1"/>
            </p:cNvSpPr>
            <p:nvPr/>
          </p:nvSpPr>
          <p:spPr bwMode="auto">
            <a:xfrm>
              <a:off x="2784" y="31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65"/>
            <p:cNvSpPr>
              <a:spLocks noChangeShapeType="1"/>
            </p:cNvSpPr>
            <p:nvPr/>
          </p:nvSpPr>
          <p:spPr bwMode="auto">
            <a:xfrm>
              <a:off x="3936" y="31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Line 66"/>
            <p:cNvSpPr>
              <a:spLocks noChangeShapeType="1"/>
            </p:cNvSpPr>
            <p:nvPr/>
          </p:nvSpPr>
          <p:spPr bwMode="auto">
            <a:xfrm>
              <a:off x="5184" y="31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Text Box 68"/>
          <p:cNvSpPr>
            <a:spLocks noGrp="1" noChangeArrowheads="1"/>
          </p:cNvSpPr>
          <p:nvPr>
            <p:ph type="title"/>
          </p:nvPr>
        </p:nvSpPr>
        <p:spPr>
          <a:xfrm>
            <a:off x="762000" y="972305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/>
              <a:t>OS Distributors’ Balance Sheets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400" dirty="0" smtClean="0"/>
              <a:t>mln. USD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4D6BB-6EBE-4402-ABBB-066584B49A1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437" name="Text Box 71"/>
          <p:cNvSpPr>
            <a:spLocks noGrp="1" noChangeArrowheads="1"/>
          </p:cNvSpPr>
          <p:nvPr>
            <p:ph type="title"/>
          </p:nvPr>
        </p:nvSpPr>
        <p:spPr>
          <a:xfrm>
            <a:off x="762000" y="972305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/>
              <a:t>OS Distributors’ Balance Sheets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400" dirty="0" smtClean="0"/>
              <a:t> mln. USD</a:t>
            </a:r>
            <a:endParaRPr lang="en-US" sz="3200" b="1" dirty="0" smtClean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62000" y="1860550"/>
            <a:ext cx="8153400" cy="4159250"/>
            <a:chOff x="480" y="941"/>
            <a:chExt cx="5136" cy="2620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480" y="3274"/>
              <a:ext cx="5136" cy="28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480" y="3034"/>
              <a:ext cx="5136" cy="1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480" y="2662"/>
              <a:ext cx="5136" cy="1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480" y="1573"/>
              <a:ext cx="5136" cy="19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526" y="1200"/>
              <a:ext cx="12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 u="sng" dirty="0">
                  <a:solidFill>
                    <a:srgbClr val="000000"/>
                  </a:solidFill>
                  <a:latin typeface="Arial" charset="0"/>
                </a:rPr>
                <a:t>LIABILITIES AND </a:t>
              </a:r>
              <a:br>
                <a:rPr lang="en-US" sz="1800" b="1" u="sng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b="1" u="sng" dirty="0">
                  <a:solidFill>
                    <a:srgbClr val="000000"/>
                  </a:solidFill>
                  <a:latin typeface="Arial" charset="0"/>
                </a:rPr>
                <a:t>OWNERS’ EQUITY</a:t>
              </a:r>
              <a:endParaRPr lang="en-US" sz="1600" b="1" dirty="0">
                <a:latin typeface="Century Schoolbook" pitchFamily="18" charset="0"/>
              </a:endParaRPr>
            </a:p>
          </p:txBody>
        </p:sp>
        <p:sp>
          <p:nvSpPr>
            <p:cNvPr id="18444" name="Rectangle 11"/>
            <p:cNvSpPr>
              <a:spLocks noChangeArrowheads="1"/>
            </p:cNvSpPr>
            <p:nvPr/>
          </p:nvSpPr>
          <p:spPr bwMode="auto">
            <a:xfrm>
              <a:off x="575" y="1607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598" y="1605"/>
              <a:ext cx="12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CURRENT  LIABILITIES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46" name="Rectangle 13"/>
            <p:cNvSpPr>
              <a:spLocks noChangeArrowheads="1"/>
            </p:cNvSpPr>
            <p:nvPr/>
          </p:nvSpPr>
          <p:spPr bwMode="auto">
            <a:xfrm>
              <a:off x="2828" y="1604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$54.0</a:t>
              </a:r>
              <a:endParaRPr lang="en-US" sz="16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47" name="Rectangle 14"/>
            <p:cNvSpPr>
              <a:spLocks noChangeArrowheads="1"/>
            </p:cNvSpPr>
            <p:nvPr/>
          </p:nvSpPr>
          <p:spPr bwMode="auto">
            <a:xfrm>
              <a:off x="4023" y="1604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$66.0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48" name="Rectangle 15"/>
            <p:cNvSpPr>
              <a:spLocks noChangeArrowheads="1"/>
            </p:cNvSpPr>
            <p:nvPr/>
          </p:nvSpPr>
          <p:spPr bwMode="auto">
            <a:xfrm>
              <a:off x="5168" y="1604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$75.0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526" y="1789"/>
              <a:ext cx="8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Short-term debt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2480" y="1789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$15.0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1" name="Rectangle 18"/>
            <p:cNvSpPr>
              <a:spLocks noChangeArrowheads="1"/>
            </p:cNvSpPr>
            <p:nvPr/>
          </p:nvSpPr>
          <p:spPr bwMode="auto">
            <a:xfrm>
              <a:off x="3625" y="1789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$22.0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4820" y="1789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$23.0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3" name="Rectangle 20"/>
            <p:cNvSpPr>
              <a:spLocks noChangeArrowheads="1"/>
            </p:cNvSpPr>
            <p:nvPr/>
          </p:nvSpPr>
          <p:spPr bwMode="auto">
            <a:xfrm>
              <a:off x="716" y="1920"/>
              <a:ext cx="7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Owed to banks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4" name="Rectangle 21"/>
            <p:cNvSpPr>
              <a:spLocks noChangeArrowheads="1"/>
            </p:cNvSpPr>
            <p:nvPr/>
          </p:nvSpPr>
          <p:spPr bwMode="auto">
            <a:xfrm>
              <a:off x="2132" y="1920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$7.0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5" name="Rectangle 22"/>
            <p:cNvSpPr>
              <a:spLocks noChangeArrowheads="1"/>
            </p:cNvSpPr>
            <p:nvPr/>
          </p:nvSpPr>
          <p:spPr bwMode="auto">
            <a:xfrm>
              <a:off x="3276" y="1920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$14.0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6" name="Rectangle 23"/>
            <p:cNvSpPr>
              <a:spLocks noChangeArrowheads="1"/>
            </p:cNvSpPr>
            <p:nvPr/>
          </p:nvSpPr>
          <p:spPr bwMode="auto">
            <a:xfrm>
              <a:off x="4471" y="1920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$15.0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7" name="Rectangle 24"/>
            <p:cNvSpPr>
              <a:spLocks noChangeArrowheads="1"/>
            </p:cNvSpPr>
            <p:nvPr/>
          </p:nvSpPr>
          <p:spPr bwMode="auto">
            <a:xfrm>
              <a:off x="717" y="2064"/>
              <a:ext cx="98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Current portion of 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long-term debt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8" name="Rectangle 25"/>
            <p:cNvSpPr>
              <a:spLocks noChangeArrowheads="1"/>
            </p:cNvSpPr>
            <p:nvPr/>
          </p:nvSpPr>
          <p:spPr bwMode="auto">
            <a:xfrm>
              <a:off x="2181" y="2064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8.0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59" name="Rectangle 26"/>
            <p:cNvSpPr>
              <a:spLocks noChangeArrowheads="1"/>
            </p:cNvSpPr>
            <p:nvPr/>
          </p:nvSpPr>
          <p:spPr bwMode="auto">
            <a:xfrm>
              <a:off x="3376" y="2064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8.0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0" name="Rectangle 27"/>
            <p:cNvSpPr>
              <a:spLocks noChangeArrowheads="1"/>
            </p:cNvSpPr>
            <p:nvPr/>
          </p:nvSpPr>
          <p:spPr bwMode="auto">
            <a:xfrm>
              <a:off x="4571" y="2064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8.0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1" name="Rectangle 28"/>
            <p:cNvSpPr>
              <a:spLocks noChangeArrowheads="1"/>
            </p:cNvSpPr>
            <p:nvPr/>
          </p:nvSpPr>
          <p:spPr bwMode="auto">
            <a:xfrm>
              <a:off x="526" y="2352"/>
              <a:ext cx="9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Accounts payable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2" name="Rectangle 29"/>
            <p:cNvSpPr>
              <a:spLocks noChangeArrowheads="1"/>
            </p:cNvSpPr>
            <p:nvPr/>
          </p:nvSpPr>
          <p:spPr bwMode="auto">
            <a:xfrm>
              <a:off x="2530" y="235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37.0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3" name="Rectangle 30"/>
            <p:cNvSpPr>
              <a:spLocks noChangeArrowheads="1"/>
            </p:cNvSpPr>
            <p:nvPr/>
          </p:nvSpPr>
          <p:spPr bwMode="auto">
            <a:xfrm>
              <a:off x="3675" y="235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40.0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4" name="Rectangle 31"/>
            <p:cNvSpPr>
              <a:spLocks noChangeArrowheads="1"/>
            </p:cNvSpPr>
            <p:nvPr/>
          </p:nvSpPr>
          <p:spPr bwMode="auto">
            <a:xfrm>
              <a:off x="4869" y="235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48.0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5" name="Rectangle 32"/>
            <p:cNvSpPr>
              <a:spLocks noChangeArrowheads="1"/>
            </p:cNvSpPr>
            <p:nvPr/>
          </p:nvSpPr>
          <p:spPr bwMode="auto">
            <a:xfrm>
              <a:off x="526" y="2496"/>
              <a:ext cx="9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Accrued expenses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6" name="Rectangle 33"/>
            <p:cNvSpPr>
              <a:spLocks noChangeArrowheads="1"/>
            </p:cNvSpPr>
            <p:nvPr/>
          </p:nvSpPr>
          <p:spPr bwMode="auto">
            <a:xfrm>
              <a:off x="2580" y="2496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7" name="Rectangle 34"/>
            <p:cNvSpPr>
              <a:spLocks noChangeArrowheads="1"/>
            </p:cNvSpPr>
            <p:nvPr/>
          </p:nvSpPr>
          <p:spPr bwMode="auto">
            <a:xfrm>
              <a:off x="3724" y="2496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8" name="Rectangle 35"/>
            <p:cNvSpPr>
              <a:spLocks noChangeArrowheads="1"/>
            </p:cNvSpPr>
            <p:nvPr/>
          </p:nvSpPr>
          <p:spPr bwMode="auto">
            <a:xfrm>
              <a:off x="4919" y="2496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575" y="268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96" y="2683"/>
              <a:ext cx="14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NONCURRENT LIABILITIES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2878" y="268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42.0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095" y="268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34.0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5218" y="268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38.0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526" y="2868"/>
              <a:ext cx="27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Long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802" y="2868"/>
              <a:ext cx="5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-term debt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2530" y="286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42.0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675" y="286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34.0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69" y="286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38.0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79" name="Rectangle 48"/>
            <p:cNvSpPr>
              <a:spLocks noChangeArrowheads="1"/>
            </p:cNvSpPr>
            <p:nvPr/>
          </p:nvSpPr>
          <p:spPr bwMode="auto">
            <a:xfrm>
              <a:off x="575" y="3058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80" name="Rectangle 49"/>
            <p:cNvSpPr>
              <a:spLocks noChangeArrowheads="1"/>
            </p:cNvSpPr>
            <p:nvPr/>
          </p:nvSpPr>
          <p:spPr bwMode="auto">
            <a:xfrm>
              <a:off x="607" y="3056"/>
              <a:ext cx="8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Owners’ equity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1" name="Rectangle 50"/>
            <p:cNvSpPr>
              <a:spLocks noChangeArrowheads="1"/>
            </p:cNvSpPr>
            <p:nvPr/>
          </p:nvSpPr>
          <p:spPr bwMode="auto">
            <a:xfrm>
              <a:off x="2530" y="305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64.0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2" name="Rectangle 51"/>
            <p:cNvSpPr>
              <a:spLocks noChangeArrowheads="1"/>
            </p:cNvSpPr>
            <p:nvPr/>
          </p:nvSpPr>
          <p:spPr bwMode="auto">
            <a:xfrm>
              <a:off x="2878" y="305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64.0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3" name="Rectangle 52"/>
            <p:cNvSpPr>
              <a:spLocks noChangeArrowheads="1"/>
            </p:cNvSpPr>
            <p:nvPr/>
          </p:nvSpPr>
          <p:spPr bwMode="auto">
            <a:xfrm>
              <a:off x="3675" y="305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70.0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4" name="Rectangle 53"/>
            <p:cNvSpPr>
              <a:spLocks noChangeArrowheads="1"/>
            </p:cNvSpPr>
            <p:nvPr/>
          </p:nvSpPr>
          <p:spPr bwMode="auto">
            <a:xfrm>
              <a:off x="4095" y="305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70.0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18485" name="Rectangle 54"/>
            <p:cNvSpPr>
              <a:spLocks noChangeArrowheads="1"/>
            </p:cNvSpPr>
            <p:nvPr/>
          </p:nvSpPr>
          <p:spPr bwMode="auto">
            <a:xfrm>
              <a:off x="4869" y="305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77.0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6" name="Rectangle 55"/>
            <p:cNvSpPr>
              <a:spLocks noChangeArrowheads="1"/>
            </p:cNvSpPr>
            <p:nvPr/>
          </p:nvSpPr>
          <p:spPr bwMode="auto">
            <a:xfrm>
              <a:off x="5268" y="305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77.0</a:t>
              </a:r>
              <a:endParaRPr lang="en-US" sz="1400" b="1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87" name="Rectangle 56"/>
            <p:cNvSpPr>
              <a:spLocks noChangeArrowheads="1"/>
            </p:cNvSpPr>
            <p:nvPr/>
          </p:nvSpPr>
          <p:spPr bwMode="auto">
            <a:xfrm>
              <a:off x="526" y="3278"/>
              <a:ext cx="1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TOTAL LIABILITIES AND</a:t>
              </a:r>
              <a:endParaRPr lang="en-US" sz="1400" b="1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18488" name="Rectangle 57"/>
            <p:cNvSpPr>
              <a:spLocks noChangeArrowheads="1"/>
            </p:cNvSpPr>
            <p:nvPr/>
          </p:nvSpPr>
          <p:spPr bwMode="auto">
            <a:xfrm>
              <a:off x="526" y="3416"/>
              <a:ext cx="9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OWNERS’ EQUITY</a:t>
              </a:r>
              <a:endParaRPr lang="en-US" sz="1400" b="1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18489" name="Rectangle 58"/>
            <p:cNvSpPr>
              <a:spLocks noChangeArrowheads="1"/>
            </p:cNvSpPr>
            <p:nvPr/>
          </p:nvSpPr>
          <p:spPr bwMode="auto">
            <a:xfrm>
              <a:off x="2724" y="335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$160.0</a:t>
              </a:r>
              <a:endParaRPr lang="en-US" sz="1400" b="1" u="sng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90" name="Rectangle 59"/>
            <p:cNvSpPr>
              <a:spLocks noChangeArrowheads="1"/>
            </p:cNvSpPr>
            <p:nvPr/>
          </p:nvSpPr>
          <p:spPr bwMode="auto">
            <a:xfrm>
              <a:off x="3973" y="335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$170.0</a:t>
              </a:r>
              <a:endParaRPr lang="en-US" sz="1400" b="1" u="sng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91" name="Rectangle 60"/>
            <p:cNvSpPr>
              <a:spLocks noChangeArrowheads="1"/>
            </p:cNvSpPr>
            <p:nvPr/>
          </p:nvSpPr>
          <p:spPr bwMode="auto">
            <a:xfrm>
              <a:off x="5168" y="335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$190.0</a:t>
              </a:r>
              <a:endParaRPr lang="en-US" sz="1400" b="1" u="sng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18492" name="Rectangle 61"/>
            <p:cNvSpPr>
              <a:spLocks noChangeArrowheads="1"/>
            </p:cNvSpPr>
            <p:nvPr/>
          </p:nvSpPr>
          <p:spPr bwMode="auto">
            <a:xfrm>
              <a:off x="2246" y="941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1998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8493" name="Rectangle 62"/>
            <p:cNvSpPr>
              <a:spLocks noChangeArrowheads="1"/>
            </p:cNvSpPr>
            <p:nvPr/>
          </p:nvSpPr>
          <p:spPr bwMode="auto">
            <a:xfrm>
              <a:off x="3441" y="941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1999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8494" name="Rectangle 63"/>
            <p:cNvSpPr>
              <a:spLocks noChangeArrowheads="1"/>
            </p:cNvSpPr>
            <p:nvPr/>
          </p:nvSpPr>
          <p:spPr bwMode="auto">
            <a:xfrm>
              <a:off x="4620" y="941"/>
              <a:ext cx="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2000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8495" name="Line 66"/>
            <p:cNvSpPr>
              <a:spLocks noChangeShapeType="1"/>
            </p:cNvSpPr>
            <p:nvPr/>
          </p:nvSpPr>
          <p:spPr bwMode="auto">
            <a:xfrm>
              <a:off x="2034" y="1139"/>
              <a:ext cx="352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67"/>
            <p:cNvSpPr>
              <a:spLocks noChangeShapeType="1"/>
            </p:cNvSpPr>
            <p:nvPr/>
          </p:nvSpPr>
          <p:spPr bwMode="auto">
            <a:xfrm>
              <a:off x="2692" y="3344"/>
              <a:ext cx="39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Line 68"/>
            <p:cNvSpPr>
              <a:spLocks noChangeShapeType="1"/>
            </p:cNvSpPr>
            <p:nvPr/>
          </p:nvSpPr>
          <p:spPr bwMode="auto">
            <a:xfrm>
              <a:off x="3930" y="3344"/>
              <a:ext cx="39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Line 69"/>
            <p:cNvSpPr>
              <a:spLocks noChangeShapeType="1"/>
            </p:cNvSpPr>
            <p:nvPr/>
          </p:nvSpPr>
          <p:spPr bwMode="auto">
            <a:xfrm>
              <a:off x="5118" y="3344"/>
              <a:ext cx="39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Line 72"/>
            <p:cNvSpPr>
              <a:spLocks noChangeShapeType="1"/>
            </p:cNvSpPr>
            <p:nvPr/>
          </p:nvSpPr>
          <p:spPr bwMode="auto">
            <a:xfrm flipV="1">
              <a:off x="3264" y="960"/>
              <a:ext cx="0" cy="25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00" name="Line 73"/>
            <p:cNvSpPr>
              <a:spLocks noChangeShapeType="1"/>
            </p:cNvSpPr>
            <p:nvPr/>
          </p:nvSpPr>
          <p:spPr bwMode="auto">
            <a:xfrm flipV="1">
              <a:off x="4416" y="960"/>
              <a:ext cx="0" cy="25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A00DC-F12B-4E97-AD2B-7C70C764ACA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Balance Sheet</a:t>
            </a:r>
            <a:r>
              <a:rPr lang="en-US" sz="2400" dirty="0" smtClean="0"/>
              <a:t>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Assets</a:t>
            </a:r>
            <a:r>
              <a:rPr lang="en-US" sz="2000" dirty="0" smtClean="0">
                <a:cs typeface="Times New Roman" pitchFamily="18" charset="0"/>
              </a:rPr>
              <a:t> (current - fixed assets) are classified in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decreasing order of liquidity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Liabilities</a:t>
            </a:r>
            <a:r>
              <a:rPr lang="en-US" sz="2000" dirty="0" smtClean="0">
                <a:cs typeface="Times New Roman" pitchFamily="18" charset="0"/>
              </a:rPr>
              <a:t> (current - noncurrent liabilities) are listed in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increasing order of maturity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According to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conservatism principle:</a:t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assets &amp; liabilities should be reported at a value that would be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b="1" i="1" dirty="0" smtClean="0">
                <a:cs typeface="Times New Roman" pitchFamily="18" charset="0"/>
              </a:rPr>
              <a:t>least likely </a:t>
            </a:r>
            <a:r>
              <a:rPr lang="en-US" sz="2000" dirty="0" smtClean="0">
                <a:cs typeface="Times New Roman" pitchFamily="18" charset="0"/>
              </a:rPr>
              <a:t>to 	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 smtClean="0">
                <a:cs typeface="Times New Roman" pitchFamily="18" charset="0"/>
              </a:rPr>
              <a:t>overstate assets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or to			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</a:rPr>
              <a:t> understate liabilities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69F71-1DC0-4D0C-BF95-735079BF501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Current or Short-Term Assets</a:t>
            </a:r>
            <a:r>
              <a:rPr lang="en-US" sz="2400" dirty="0" smtClean="0"/>
              <a:t> 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36800"/>
            <a:ext cx="8110538" cy="375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Cash &amp; Cash Equivalents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Cash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Marketable securities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Certificates of deposit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Money market funds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Government bills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Commercial paper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EC4E-A7B6-4C8D-83AB-E8882288615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Current or Short-Term Assets</a:t>
            </a:r>
            <a:r>
              <a:rPr lang="en-US" sz="2400" dirty="0" smtClean="0"/>
              <a:t> 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Accounts receivable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(trade receivables or trade debtors)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amount is usually reported net of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advances from customers &amp; 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allowances for doubtful accounts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14557-D096-4DA1-893C-0DFF4346DB7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54250"/>
            <a:ext cx="8110538" cy="384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Inventories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lower-of-cost-or-market method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(conservatism principle)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raw materials, work in process, finished goods inventories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FIFO, LIFO, average cost method</a:t>
            </a:r>
            <a:endParaRPr lang="en-US" sz="2000" dirty="0" smtClean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Current or Short-Term Assets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F761A-A565-46DC-BA6B-016792675D9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Prepaid expenses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payments made by firm for goods (services) it will receive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after the date of Balance Sheet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must be carried in Balance Sheet as an asset until they become a recognized expense in the firm’s future Income Statement (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matching principle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Current or Short-Term Assets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39B96-B4E5-48B6-8D93-855D7B8809D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Non-current or Fixed Assets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110538" cy="3810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Tangible assets</a:t>
            </a:r>
          </a:p>
          <a:p>
            <a:pPr lvl="1" eaLnBrk="1" hangingPunct="1"/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historical cost, depreciation, depreciation expense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straight-line &amp; accelerated depreciation method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historical cost less accumulated depreciation</a:t>
            </a:r>
            <a:b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gives the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net book value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D178F-6029-4E3F-8FE9-819F2D5990D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Non-current or Fixed Assets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Intangible assets</a:t>
            </a:r>
          </a:p>
          <a:p>
            <a:pPr lvl="1" eaLnBrk="1" hangingPunct="1"/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recorded at cost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value-reduction process is called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amortization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7CB89-9737-469A-98D4-FC59FE459CA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9" name="Text Box 11"/>
          <p:cNvSpPr>
            <a:spLocks noGrp="1" noChangeArrowheads="1"/>
          </p:cNvSpPr>
          <p:nvPr>
            <p:ph type="title"/>
          </p:nvPr>
        </p:nvSpPr>
        <p:spPr>
          <a:xfrm>
            <a:off x="762000" y="602973"/>
            <a:ext cx="8162925" cy="1046440"/>
          </a:xfrm>
          <a:noFill/>
        </p:spPr>
        <p:txBody>
          <a:bodyPr/>
          <a:lstStyle/>
          <a:p>
            <a:r>
              <a:rPr lang="en-US" sz="2400" b="1" dirty="0" smtClean="0"/>
              <a:t>Net Book Value for </a:t>
            </a:r>
            <a:br>
              <a:rPr lang="en-US" sz="2400" b="1" dirty="0" smtClean="0"/>
            </a:br>
            <a:r>
              <a:rPr lang="en-US" sz="2400" b="1" dirty="0" smtClean="0"/>
              <a:t>2 Depreciation Methods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400" dirty="0" err="1" smtClean="0"/>
              <a:t>thous</a:t>
            </a:r>
            <a:r>
              <a:rPr lang="en-US" sz="1400" dirty="0" smtClean="0"/>
              <a:t>. USD</a:t>
            </a:r>
            <a:endParaRPr lang="en-US" sz="3200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8800" y="1936750"/>
            <a:ext cx="9626600" cy="4348163"/>
            <a:chOff x="352" y="1220"/>
            <a:chExt cx="6064" cy="2739"/>
          </a:xfrm>
        </p:grpSpPr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480" y="1616"/>
              <a:ext cx="5936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230188" algn="l"/>
                  <a:tab pos="3824288" algn="r"/>
                  <a:tab pos="4691063" algn="r"/>
                  <a:tab pos="4748213" algn="r"/>
                  <a:tab pos="5600700" algn="r"/>
                  <a:tab pos="5664200" algn="r"/>
                  <a:tab pos="6451600" algn="r"/>
                  <a:tab pos="6508750" algn="r"/>
                  <a:tab pos="7315200" algn="r"/>
                  <a:tab pos="7378700" algn="r"/>
                  <a:tab pos="8115300" algn="r"/>
                  <a:tab pos="81788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Gross value (acquisition cost)		$300				$300				$300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3824288" algn="r"/>
                  <a:tab pos="4691063" algn="r"/>
                  <a:tab pos="4748213" algn="r"/>
                  <a:tab pos="5600700" algn="r"/>
                  <a:tab pos="5664200" algn="r"/>
                  <a:tab pos="6451600" algn="r"/>
                  <a:tab pos="6508750" algn="r"/>
                  <a:tab pos="7315200" algn="r"/>
                  <a:tab pos="7378700" algn="r"/>
                  <a:tab pos="8115300" algn="r"/>
                  <a:tab pos="81788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	Annual depreciation charge	($100)			($100)				($100	)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3824288" algn="r"/>
                  <a:tab pos="4691063" algn="r"/>
                  <a:tab pos="4748213" algn="r"/>
                  <a:tab pos="5600700" algn="r"/>
                  <a:tab pos="5664200" algn="r"/>
                  <a:tab pos="6451600" algn="r"/>
                  <a:tab pos="6508750" algn="r"/>
                  <a:tab pos="7315200" algn="r"/>
                  <a:tab pos="7378700" algn="r"/>
                  <a:tab pos="8115300" algn="r"/>
                  <a:tab pos="81788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	Accumulated depreciation		(100	)			(200	)			(300	)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3824288" algn="r"/>
                  <a:tab pos="4691063" algn="r"/>
                  <a:tab pos="4748213" algn="r"/>
                  <a:tab pos="5600700" algn="r"/>
                  <a:tab pos="5664200" algn="r"/>
                  <a:tab pos="6451600" algn="r"/>
                  <a:tab pos="6508750" algn="r"/>
                  <a:tab pos="7315200" algn="r"/>
                  <a:tab pos="7378700" algn="r"/>
                  <a:tab pos="8115300" algn="r"/>
                  <a:tab pos="81788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Net book value		$200				$100				$0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3824288" algn="r"/>
                  <a:tab pos="4691063" algn="r"/>
                  <a:tab pos="4748213" algn="r"/>
                  <a:tab pos="5600700" algn="r"/>
                  <a:tab pos="5664200" algn="r"/>
                  <a:tab pos="6451600" algn="r"/>
                  <a:tab pos="6508750" algn="r"/>
                  <a:tab pos="7315200" algn="r"/>
                  <a:tab pos="7378700" algn="r"/>
                  <a:tab pos="8115300" algn="r"/>
                  <a:tab pos="8178800" algn="r"/>
                </a:tabLst>
              </a:pP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1752" name="Group 18"/>
            <p:cNvGrpSpPr>
              <a:grpSpLocks/>
            </p:cNvGrpSpPr>
            <p:nvPr/>
          </p:nvGrpSpPr>
          <p:grpSpPr bwMode="auto">
            <a:xfrm>
              <a:off x="352" y="1220"/>
              <a:ext cx="5744" cy="2739"/>
              <a:chOff x="352" y="1220"/>
              <a:chExt cx="5744" cy="2739"/>
            </a:xfrm>
          </p:grpSpPr>
          <p:sp>
            <p:nvSpPr>
              <p:cNvPr id="31760" name="Rectangle 5"/>
              <p:cNvSpPr>
                <a:spLocks noChangeArrowheads="1"/>
              </p:cNvSpPr>
              <p:nvPr/>
            </p:nvSpPr>
            <p:spPr bwMode="auto">
              <a:xfrm>
                <a:off x="480" y="1220"/>
                <a:ext cx="5248" cy="34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Rectangle 6"/>
              <p:cNvSpPr>
                <a:spLocks noChangeArrowheads="1"/>
              </p:cNvSpPr>
              <p:nvPr/>
            </p:nvSpPr>
            <p:spPr bwMode="auto">
              <a:xfrm>
                <a:off x="352" y="1250"/>
                <a:ext cx="532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tabLst>
                    <a:tab pos="3824288" algn="ctr"/>
                    <a:tab pos="5715000" algn="ctr"/>
                    <a:tab pos="7548563" algn="ctr"/>
                  </a:tabLst>
                </a:pPr>
                <a:r>
                  <a:rPr lang="en-US" sz="1600" b="1">
                    <a:solidFill>
                      <a:srgbClr val="FFFFFF"/>
                    </a:solidFill>
                    <a:latin typeface="Arial" charset="0"/>
                  </a:rPr>
                  <a:t>		STRAIGHT-LINE METHOD </a:t>
                </a:r>
                <a:r>
                  <a:rPr lang="en-US" sz="1400" b="1" i="1">
                    <a:solidFill>
                      <a:srgbClr val="FFFFFF"/>
                    </a:solidFill>
                    <a:latin typeface="Arial" charset="0"/>
                  </a:rPr>
                  <a:t>	</a:t>
                </a:r>
              </a:p>
              <a:p>
                <a:pPr eaLnBrk="0" hangingPunct="0">
                  <a:tabLst>
                    <a:tab pos="3824288" algn="ctr"/>
                    <a:tab pos="5715000" algn="ctr"/>
                    <a:tab pos="7548563" algn="ctr"/>
                  </a:tabLst>
                </a:pPr>
                <a:r>
                  <a:rPr lang="en-US" sz="1600" b="1">
                    <a:solidFill>
                      <a:srgbClr val="FFFFFF"/>
                    </a:solidFill>
                    <a:latin typeface="Arial" charset="0"/>
                  </a:rPr>
                  <a:t>	         YEAR 1	       YEAR 2	       YEAR 3</a:t>
                </a:r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	</a:t>
                </a:r>
              </a:p>
            </p:txBody>
          </p:sp>
          <p:sp>
            <p:nvSpPr>
              <p:cNvPr id="31762" name="Line 8"/>
              <p:cNvSpPr>
                <a:spLocks noChangeShapeType="1"/>
              </p:cNvSpPr>
              <p:nvPr/>
            </p:nvSpPr>
            <p:spPr bwMode="auto">
              <a:xfrm>
                <a:off x="4720" y="1424"/>
                <a:ext cx="1" cy="11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Line 9"/>
              <p:cNvSpPr>
                <a:spLocks noChangeShapeType="1"/>
              </p:cNvSpPr>
              <p:nvPr/>
            </p:nvSpPr>
            <p:spPr bwMode="auto">
              <a:xfrm>
                <a:off x="3567" y="1424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Rectangle 12"/>
              <p:cNvSpPr>
                <a:spLocks noChangeArrowheads="1"/>
              </p:cNvSpPr>
              <p:nvPr/>
            </p:nvSpPr>
            <p:spPr bwMode="auto">
              <a:xfrm>
                <a:off x="480" y="2581"/>
                <a:ext cx="5248" cy="34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Rectangle 13"/>
              <p:cNvSpPr>
                <a:spLocks noChangeArrowheads="1"/>
              </p:cNvSpPr>
              <p:nvPr/>
            </p:nvSpPr>
            <p:spPr bwMode="auto">
              <a:xfrm>
                <a:off x="352" y="2611"/>
                <a:ext cx="532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tabLst>
                    <a:tab pos="3824288" algn="ctr"/>
                    <a:tab pos="5715000" algn="ctr"/>
                    <a:tab pos="7548563" algn="ctr"/>
                  </a:tabLst>
                </a:pPr>
                <a:r>
                  <a:rPr lang="en-US" sz="1600" b="1">
                    <a:solidFill>
                      <a:srgbClr val="FFFFFF"/>
                    </a:solidFill>
                    <a:latin typeface="Arial" charset="0"/>
                  </a:rPr>
                  <a:t>		ACCELERATED METHOD </a:t>
                </a:r>
                <a:r>
                  <a:rPr lang="en-US" sz="1400" b="1" i="1">
                    <a:solidFill>
                      <a:srgbClr val="FFFFFF"/>
                    </a:solidFill>
                    <a:latin typeface="Arial" charset="0"/>
                  </a:rPr>
                  <a:t>	</a:t>
                </a:r>
              </a:p>
              <a:p>
                <a:pPr eaLnBrk="0" hangingPunct="0">
                  <a:tabLst>
                    <a:tab pos="3824288" algn="ctr"/>
                    <a:tab pos="5715000" algn="ctr"/>
                    <a:tab pos="7548563" algn="ctr"/>
                  </a:tabLst>
                </a:pPr>
                <a:r>
                  <a:rPr lang="en-US" sz="1600" b="1">
                    <a:solidFill>
                      <a:srgbClr val="FFFFFF"/>
                    </a:solidFill>
                    <a:latin typeface="Arial" charset="0"/>
                  </a:rPr>
                  <a:t>	        YEAR 1	       YEAR 2	       YEAR 3</a:t>
                </a:r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	</a:t>
                </a:r>
              </a:p>
            </p:txBody>
          </p:sp>
          <p:sp>
            <p:nvSpPr>
              <p:cNvPr id="31766" name="Line 15"/>
              <p:cNvSpPr>
                <a:spLocks noChangeShapeType="1"/>
              </p:cNvSpPr>
              <p:nvPr/>
            </p:nvSpPr>
            <p:spPr bwMode="auto">
              <a:xfrm>
                <a:off x="4728" y="2785"/>
                <a:ext cx="1" cy="11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Line 16"/>
              <p:cNvSpPr>
                <a:spLocks noChangeShapeType="1"/>
              </p:cNvSpPr>
              <p:nvPr/>
            </p:nvSpPr>
            <p:spPr bwMode="auto">
              <a:xfrm>
                <a:off x="3583" y="2785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Text Box 17"/>
              <p:cNvSpPr txBox="1">
                <a:spLocks noChangeArrowheads="1"/>
              </p:cNvSpPr>
              <p:nvPr/>
            </p:nvSpPr>
            <p:spPr bwMode="auto">
              <a:xfrm>
                <a:off x="480" y="2977"/>
                <a:ext cx="5616" cy="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tabLst>
                    <a:tab pos="230188" algn="l"/>
                    <a:tab pos="3835400" algn="r"/>
                    <a:tab pos="4686300" algn="r"/>
                    <a:tab pos="4749800" algn="r"/>
                    <a:tab pos="5600700" algn="r"/>
                    <a:tab pos="6464300" algn="r"/>
                    <a:tab pos="6515100" algn="r"/>
                    <a:tab pos="7315200" algn="r"/>
                    <a:tab pos="7378700" algn="r"/>
                    <a:tab pos="8115300" algn="r"/>
                    <a:tab pos="8178800" algn="r"/>
                  </a:tabLs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Gross value (acquisition cost)		$300			$300				$300</a:t>
                </a:r>
              </a:p>
              <a:p>
                <a:pPr eaLnBrk="0" hangingPunct="0">
                  <a:lnSpc>
                    <a:spcPct val="150000"/>
                  </a:lnSpc>
                  <a:tabLst>
                    <a:tab pos="230188" algn="l"/>
                    <a:tab pos="3835400" algn="r"/>
                    <a:tab pos="4686300" algn="r"/>
                    <a:tab pos="4749800" algn="r"/>
                    <a:tab pos="5600700" algn="r"/>
                    <a:tab pos="6464300" algn="r"/>
                    <a:tab pos="6515100" algn="r"/>
                    <a:tab pos="7315200" algn="r"/>
                    <a:tab pos="7378700" algn="r"/>
                    <a:tab pos="8115300" algn="r"/>
                    <a:tab pos="8178800" algn="r"/>
                  </a:tabLs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	Annual depreciation charge	($150)			($100)			($50	)</a:t>
                </a:r>
              </a:p>
              <a:p>
                <a:pPr eaLnBrk="0" hangingPunct="0">
                  <a:lnSpc>
                    <a:spcPct val="150000"/>
                  </a:lnSpc>
                  <a:tabLst>
                    <a:tab pos="230188" algn="l"/>
                    <a:tab pos="3835400" algn="r"/>
                    <a:tab pos="4686300" algn="r"/>
                    <a:tab pos="4749800" algn="r"/>
                    <a:tab pos="5600700" algn="r"/>
                    <a:tab pos="6464300" algn="r"/>
                    <a:tab pos="6515100" algn="r"/>
                    <a:tab pos="7315200" algn="r"/>
                    <a:tab pos="7378700" algn="r"/>
                    <a:tab pos="8115300" algn="r"/>
                    <a:tab pos="8178800" algn="r"/>
                  </a:tabLs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	Accumulated depreciation		(150	)		(250	)			(300	)</a:t>
                </a:r>
              </a:p>
              <a:p>
                <a:pPr eaLnBrk="0" hangingPunct="0">
                  <a:lnSpc>
                    <a:spcPct val="150000"/>
                  </a:lnSpc>
                  <a:tabLst>
                    <a:tab pos="230188" algn="l"/>
                    <a:tab pos="3835400" algn="r"/>
                    <a:tab pos="4686300" algn="r"/>
                    <a:tab pos="4749800" algn="r"/>
                    <a:tab pos="5600700" algn="r"/>
                    <a:tab pos="6464300" algn="r"/>
                    <a:tab pos="6515100" algn="r"/>
                    <a:tab pos="7315200" algn="r"/>
                    <a:tab pos="7378700" algn="r"/>
                    <a:tab pos="8115300" algn="r"/>
                    <a:tab pos="8178800" algn="r"/>
                  </a:tabLs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Net book value		$150			$50				$0</a:t>
                </a:r>
                <a:endParaRPr lang="en-US" sz="1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1753" name="Line 19"/>
            <p:cNvSpPr>
              <a:spLocks noChangeShapeType="1"/>
            </p:cNvSpPr>
            <p:nvPr/>
          </p:nvSpPr>
          <p:spPr bwMode="auto">
            <a:xfrm>
              <a:off x="480" y="3944"/>
              <a:ext cx="5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Line 20"/>
            <p:cNvSpPr>
              <a:spLocks noChangeShapeType="1"/>
            </p:cNvSpPr>
            <p:nvPr/>
          </p:nvSpPr>
          <p:spPr bwMode="auto">
            <a:xfrm>
              <a:off x="3176" y="2352"/>
              <a:ext cx="3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5" name="Line 21"/>
            <p:cNvSpPr>
              <a:spLocks noChangeShapeType="1"/>
            </p:cNvSpPr>
            <p:nvPr/>
          </p:nvSpPr>
          <p:spPr bwMode="auto">
            <a:xfrm>
              <a:off x="4272" y="2360"/>
              <a:ext cx="3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6" name="Line 22"/>
            <p:cNvSpPr>
              <a:spLocks noChangeShapeType="1"/>
            </p:cNvSpPr>
            <p:nvPr/>
          </p:nvSpPr>
          <p:spPr bwMode="auto">
            <a:xfrm flipV="1">
              <a:off x="5344" y="2360"/>
              <a:ext cx="384" cy="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7" name="Line 23"/>
            <p:cNvSpPr>
              <a:spLocks noChangeShapeType="1"/>
            </p:cNvSpPr>
            <p:nvPr/>
          </p:nvSpPr>
          <p:spPr bwMode="auto">
            <a:xfrm>
              <a:off x="3176" y="3728"/>
              <a:ext cx="3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8" name="Line 24"/>
            <p:cNvSpPr>
              <a:spLocks noChangeShapeType="1"/>
            </p:cNvSpPr>
            <p:nvPr/>
          </p:nvSpPr>
          <p:spPr bwMode="auto">
            <a:xfrm>
              <a:off x="4272" y="3736"/>
              <a:ext cx="3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9" name="Line 25"/>
            <p:cNvSpPr>
              <a:spLocks noChangeShapeType="1"/>
            </p:cNvSpPr>
            <p:nvPr/>
          </p:nvSpPr>
          <p:spPr bwMode="auto">
            <a:xfrm flipV="1">
              <a:off x="5344" y="3736"/>
              <a:ext cx="384" cy="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95294-3BCD-46B0-9A2F-E0E2FD6C84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110538" cy="3581400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general expression for net fixed assets is: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Net fixed assets at the end of a period =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Net fixed assets at the beginning of the period 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+ Gross value of fixed assets acquired during the period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– Net book value of fixed assets sold during the period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– Depreciation charges for the period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Non-current or Fixed Assets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B8535-AA27-4D09-971F-CA6CCB49A27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Current or Short-term liabilities</a:t>
            </a:r>
            <a:r>
              <a:rPr lang="en-US" sz="2400" dirty="0" smtClean="0"/>
              <a:t> 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467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Short-term debt  (notes payable)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includes bank overdrafts, drawings on lines of credit, and short-term promissory notes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Accounts payable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result from a time lag between the receipt of goods (services) and payment for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until payment is made, the firm must recognize the credit extended by its suppliers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Accrued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arise from the lag between the date they are incurred and the date at which they are paid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include wages payable &amp; taxes payable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B130C-0B1D-4597-9D71-83FF370590B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Non-current Liabilities &amp; Owners’ Equity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Long-term debt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Pension liabilities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Deferred taxes</a:t>
            </a:r>
            <a:r>
              <a:rPr lang="en-US" sz="2000" b="1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arise from difference between amount of tax due based on firm’s financial statements &amp; amount of tax claimed by tax authorities</a:t>
            </a:r>
          </a:p>
          <a:p>
            <a:pPr lvl="1" eaLnBrk="1" hangingPunct="1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Owners’ equity account normally consists of several components reflecting different sources of equity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The Income Statement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0B12B-AFC2-4FCC-9AF1-F1E9EAC8257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  <a:r>
              <a:rPr lang="en-US" sz="2400" dirty="0" smtClean="0"/>
              <a:t> 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8110538" cy="38750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purpose of the income statement :</a:t>
            </a:r>
          </a:p>
          <a:p>
            <a:pPr eaLnBrk="1" hangingPunct="1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to present a summary of operating &amp; financial transactions that contributed to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net change in the firm’s owners’ equity</a:t>
            </a:r>
            <a:r>
              <a:rPr lang="en-US" sz="2400" dirty="0" smtClean="0">
                <a:cs typeface="Times New Roman" pitchFamily="18" charset="0"/>
              </a:rPr>
              <a:t> during accounting period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0B12B-AFC2-4FCC-9AF1-F1E9EAC8257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The Income Statement</a:t>
            </a:r>
            <a:r>
              <a:rPr lang="en-US" smtClean="0"/>
              <a:t> 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408488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Revenues increase owners’ equity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Expenses decrease owners’ equity</a:t>
            </a:r>
          </a:p>
          <a:p>
            <a:pPr lvl="1" eaLnBrk="1" hangingPunct="1">
              <a:buNone/>
            </a:pPr>
            <a:endParaRPr lang="en-US" sz="9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revenues &amp; expenses related to firm’s operating activities are shown on income statement first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those related to non-operating activities follow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6F782-7E0E-40B0-B535-DFB47C527BB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382000" cy="41508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70C0"/>
                </a:solidFill>
                <a:cs typeface="Times New Roman" pitchFamily="18" charset="0"/>
              </a:rPr>
              <a:t>Accrual accounting </a:t>
            </a:r>
            <a:r>
              <a:rPr lang="en-US" sz="1800" dirty="0" smtClean="0"/>
              <a:t>measures firm’s performance &amp; position by recognizing economic events regardless of when cash transactions occur</a:t>
            </a:r>
            <a:r>
              <a:rPr lang="en-US" sz="1800" dirty="0" smtClean="0">
                <a:cs typeface="Times New Roman" pitchFamily="18" charset="0"/>
              </a:rPr>
              <a:t> (</a:t>
            </a:r>
            <a:r>
              <a:rPr lang="en-US" sz="1800" b="1" dirty="0" smtClean="0">
                <a:solidFill>
                  <a:srgbClr val="0070C0"/>
                </a:solidFill>
                <a:cs typeface="Times New Roman" pitchFamily="18" charset="0"/>
              </a:rPr>
              <a:t>vs. cash-based accounting</a:t>
            </a:r>
            <a:r>
              <a:rPr lang="en-US" sz="1800" dirty="0" smtClean="0">
                <a:cs typeface="Times New Roman" pitchFamily="18" charset="0"/>
              </a:rPr>
              <a:t>)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economic events are recognized by matching revenues to expenses (</a:t>
            </a:r>
            <a:r>
              <a:rPr lang="en-US" sz="1800" dirty="0" smtClean="0">
                <a:solidFill>
                  <a:srgbClr val="0070C0"/>
                </a:solidFill>
              </a:rPr>
              <a:t>the matching principle</a:t>
            </a:r>
            <a:r>
              <a:rPr lang="en-US" sz="1800" dirty="0" smtClean="0"/>
              <a:t>) at time in which transaction occurs rather than when payment is made (or received)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this method allows current cash inflows/outflows to be combined with future expected cash inflows/outflows to give a more accurate picture of a firm's current financial condition (</a:t>
            </a:r>
            <a:r>
              <a:rPr lang="en-US" sz="1800" dirty="0" smtClean="0">
                <a:solidFill>
                  <a:srgbClr val="0070C0"/>
                </a:solidFill>
              </a:rPr>
              <a:t>the realization principle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by using accruals, a company can measure what it owes looking forward &amp; what cash revenue it expects to receive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 note on Accrual Accounting</a:t>
            </a:r>
            <a:endParaRPr lang="en-US" sz="2400" dirty="0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6F782-7E0E-40B0-B535-DFB47C527BB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11400"/>
            <a:ext cx="8110538" cy="378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Income Statement is built on two basic principles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of accrual accounting: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Realization principle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revenue is recognized at time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transaction generating the revenue</a:t>
            </a:r>
            <a:r>
              <a:rPr lang="en-US" sz="2000" dirty="0" smtClean="0">
                <a:cs typeface="Times New Roman" pitchFamily="18" charset="0"/>
              </a:rPr>
              <a:t>, NOT when cash from transaction is received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6F782-7E0E-40B0-B535-DFB47C527BB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98700"/>
            <a:ext cx="8110538" cy="379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Income Statement is built on two basic principles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of accrual accounting: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Matching principle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Expenses are recognized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when the product is sold</a:t>
            </a:r>
            <a:r>
              <a:rPr lang="en-US" sz="2000" dirty="0" smtClean="0">
                <a:cs typeface="Times New Roman" pitchFamily="18" charset="0"/>
              </a:rPr>
              <a:t>, not when the expense is actually paid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as a consequence, in accrual accounting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expenses increase during the period when the product is sold, &amp;</a:t>
            </a:r>
            <a:b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a firm’s earnings after tax are not equal to its net cash flow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2BF4A-A1E2-42F4-B9C9-A433DC70130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22500"/>
            <a:ext cx="8110538" cy="38735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Net Sales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represents revenues net of any discounts &amp; allowances for defective merchandise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Cost of goods sold (COGS)</a:t>
            </a:r>
            <a:r>
              <a:rPr lang="en-US" sz="2000" b="1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often includes depreciation expenses, which are sometimes a separate account in the statement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07C76-4724-4356-838B-F9190CD254F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110538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Gross profit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Net Sales – COGS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First and broadest measure of the firm’s profit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Selling, general, and administrative expenses (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SG&amp;A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represents overhead expenses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07C76-4724-4356-838B-F9190CD254F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Depreciation expenses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Since a fixed asset generates benefits beyond the year in which it is purchased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The cost of the asset is “expensed” over the asset’s useful life to avoid a mismatch between expenses and revenues for a number of years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266C-46FC-47C0-91DB-A71DD24092C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20900"/>
            <a:ext cx="8110538" cy="39751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Operating profit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measures the profit generated by the firm’s normal and recurrent activities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before interest expenses and taxes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Extraordinary items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represent the balance of gains &amp; losses resulting from infrequent transactions that are not directly related to the firm’s recurrent activities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2694" y="620687"/>
            <a:ext cx="5484464" cy="112973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UNIVERSITY OF THE AEGEAN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Shipping, Trade &amp; Transport Dpt.</a:t>
            </a:r>
          </a:p>
          <a:p>
            <a:pPr algn="l" eaLnBrk="1" hangingPunct="1">
              <a:lnSpc>
                <a:spcPct val="150000"/>
              </a:lnSpc>
            </a:pPr>
            <a:endParaRPr lang="en-US" sz="1800" dirty="0" smtClean="0">
              <a:solidFill>
                <a:srgbClr val="008BD0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685800" y="3004456"/>
            <a:ext cx="5962259" cy="6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International Finance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INTFIN</a:t>
            </a:r>
            <a:endParaRPr lang="el-G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672353" y="4797152"/>
            <a:ext cx="49843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Professor</a:t>
            </a:r>
            <a:br>
              <a:rPr lang="en-US" sz="1600" b="1" dirty="0">
                <a:solidFill>
                  <a:srgbClr val="0070C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Theodore SYRIOPOULOS</a:t>
            </a:r>
            <a:endParaRPr lang="en-GB" sz="1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4893E-4F57-43E0-BA83-C8208A14CF9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8110538" cy="3505200"/>
          </a:xfrm>
        </p:spPr>
        <p:txBody>
          <a:bodyPr/>
          <a:lstStyle/>
          <a:p>
            <a:pPr eaLnBrk="1" hangingPunct="1"/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EBIT</a:t>
            </a:r>
            <a:r>
              <a:rPr lang="en-US" sz="2000" dirty="0" smtClean="0">
                <a:cs typeface="Times New Roman" pitchFamily="18" charset="0"/>
              </a:rPr>
              <a:t> is the operating profit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less</a:t>
            </a:r>
            <a:r>
              <a:rPr lang="en-US" sz="2000" dirty="0" smtClean="0">
                <a:cs typeface="Times New Roman" pitchFamily="18" charset="0"/>
              </a:rPr>
              <a:t> any extraordinary losses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plus </a:t>
            </a:r>
            <a:r>
              <a:rPr lang="en-US" sz="2000" dirty="0" smtClean="0">
                <a:cs typeface="Times New Roman" pitchFamily="18" charset="0"/>
              </a:rPr>
              <a:t>any extraordinary gains</a:t>
            </a:r>
          </a:p>
          <a:p>
            <a:pPr eaLnBrk="1" hangingPunct="1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err="1" smtClean="0">
                <a:cs typeface="Times New Roman" pitchFamily="18" charset="0"/>
              </a:rPr>
              <a:t>EBIT</a:t>
            </a:r>
            <a:r>
              <a:rPr lang="en-US" sz="2000" dirty="0" smtClean="0">
                <a:cs typeface="Times New Roman" pitchFamily="18" charset="0"/>
              </a:rPr>
              <a:t> is shared among three claimants</a:t>
            </a: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Lenders</a:t>
            </a: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Tax authority</a:t>
            </a: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Owners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70E5B-944D-4E81-A4DA-82D64C4E9E6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Net interest expenses</a:t>
            </a:r>
          </a:p>
          <a:p>
            <a:pPr eaLnBrk="1" hangingPunct="1">
              <a:buNone/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difference between interest expenses incurred by firm and any income received from its financial investments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8A2EC-FFC3-45E3-86B1-D841F8CD3A3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74900"/>
            <a:ext cx="8110538" cy="3721099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Income tax expense</a:t>
            </a:r>
          </a:p>
          <a:p>
            <a:pPr eaLnBrk="1" hangingPunct="1">
              <a:buNone/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this tax provision frequently differs from the actual income tax to be paid 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the difference being reflected in the deferred tax account in the balance sheet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13FC-8ED1-4052-9FFA-2F78C8DE06F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Income Statement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Earnings after tax (EAT)</a:t>
            </a:r>
          </a:p>
          <a:p>
            <a:pPr eaLnBrk="1" hangingPunct="1">
              <a:buNone/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measure of the 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net change in owners’ equity</a:t>
            </a:r>
            <a:r>
              <a:rPr lang="en-US" sz="2000" dirty="0" smtClean="0">
                <a:cs typeface="Times New Roman" pitchFamily="18" charset="0"/>
              </a:rPr>
              <a:t>,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when there is no cash dividend paid</a:t>
            </a:r>
            <a:endParaRPr lang="en-US" sz="1800" dirty="0" smtClean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7973-9BC2-427C-8B60-4BF0B649D21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93016"/>
            <a:ext cx="8162925" cy="83099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Reconciling Balance Sheets</a:t>
            </a:r>
            <a:br>
              <a:rPr lang="en-US" sz="2400" b="1" dirty="0" smtClean="0">
                <a:cs typeface="Times New Roman" pitchFamily="18" charset="0"/>
              </a:rPr>
            </a:br>
            <a:r>
              <a:rPr lang="en-US" sz="2400" b="1" dirty="0" smtClean="0">
                <a:cs typeface="Times New Roman" pitchFamily="18" charset="0"/>
              </a:rPr>
              <a:t>&amp; Income Statements</a:t>
            </a:r>
            <a:r>
              <a:rPr lang="en-US" sz="2400" dirty="0" smtClean="0"/>
              <a:t> 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28900"/>
            <a:ext cx="8110538" cy="3467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When a cash dividend is declared, the net increase in owners’ equity (called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retained earnings</a:t>
            </a:r>
            <a:r>
              <a:rPr lang="en-US" sz="2000" dirty="0" smtClean="0">
                <a:cs typeface="Times New Roman" pitchFamily="18" charset="0"/>
              </a:rPr>
              <a:t>) is the difference between earnings after tax and the dividend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By the same logic, when the firm repurchases its shares, the owners’ equity is also decreased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Conversely, when the firm sells its shares, the owners’ equity increases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F6E1-4142-4EEA-8DA0-D56B7BD79E6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7589" name="Text Box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162925" cy="461665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Balance Sheet - Income Statement Link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962150"/>
            <a:ext cx="9144000" cy="4895850"/>
            <a:chOff x="480" y="1200"/>
            <a:chExt cx="4024" cy="2751"/>
          </a:xfrm>
        </p:grpSpPr>
        <p:pic>
          <p:nvPicPr>
            <p:cNvPr id="62469" name="Picture 5" descr="hawawini+ex02-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200"/>
              <a:ext cx="4024" cy="2751"/>
            </a:xfrm>
            <a:prstGeom prst="rect">
              <a:avLst/>
            </a:prstGeom>
            <a:noFill/>
            <a:effectLst>
              <a:outerShdw dist="89803" dir="2700000" algn="ctr" rotWithShape="0">
                <a:srgbClr val="808080"/>
              </a:outerShdw>
            </a:effectLst>
          </p:spPr>
        </p:pic>
        <p:sp>
          <p:nvSpPr>
            <p:cNvPr id="67601" name="Text Box 6"/>
            <p:cNvSpPr txBox="1">
              <a:spLocks noChangeArrowheads="1"/>
            </p:cNvSpPr>
            <p:nvPr/>
          </p:nvSpPr>
          <p:spPr bwMode="auto">
            <a:xfrm>
              <a:off x="1305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2007</a:t>
              </a:r>
            </a:p>
          </p:txBody>
        </p:sp>
        <p:sp>
          <p:nvSpPr>
            <p:cNvPr id="67602" name="Text Box 7"/>
            <p:cNvSpPr txBox="1">
              <a:spLocks noChangeArrowheads="1"/>
            </p:cNvSpPr>
            <p:nvPr/>
          </p:nvSpPr>
          <p:spPr bwMode="auto">
            <a:xfrm>
              <a:off x="2379" y="1308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 2008</a:t>
              </a:r>
            </a:p>
          </p:txBody>
        </p:sp>
        <p:sp>
          <p:nvSpPr>
            <p:cNvPr id="67603" name="Text Box 8"/>
            <p:cNvSpPr txBox="1">
              <a:spLocks noChangeArrowheads="1"/>
            </p:cNvSpPr>
            <p:nvPr/>
          </p:nvSpPr>
          <p:spPr bwMode="auto">
            <a:xfrm>
              <a:off x="3918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2008</a:t>
              </a:r>
            </a:p>
          </p:txBody>
        </p:sp>
      </p:grp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826125" y="5819775"/>
            <a:ext cx="1800225" cy="5048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29162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5639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5219700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5940425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6659563" y="3644900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4140200" y="3573463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 rot="-2950444">
            <a:off x="1422400" y="44386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 rot="-6390788">
            <a:off x="6157912" y="43624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2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2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2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24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73" grpId="1" animBg="1"/>
      <p:bldP spid="62478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  <p:bldP spid="6249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Owner’s Equity Account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9274-CF5D-482A-A326-1934BFCCB94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Structure of Owners’ Equity Account</a:t>
            </a:r>
            <a:r>
              <a:rPr lang="en-US" sz="2400" dirty="0" smtClean="0"/>
              <a:t>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8923"/>
            <a:ext cx="8110538" cy="4821381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the owners’ equity account represents the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accumulated</a:t>
            </a:r>
            <a:r>
              <a:rPr lang="en-US" sz="2000" dirty="0" smtClean="0">
                <a:cs typeface="Times New Roman" pitchFamily="18" charset="0"/>
              </a:rPr>
              <a:t> contribution of the changes in owners’ equity since the firm’s inception</a:t>
            </a:r>
          </a:p>
          <a:p>
            <a:pPr eaLnBrk="1" hangingPunct="1"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Common stock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par value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Paid-in capital in excess of par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Accumulated retained earnings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Treasury stock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1200" dirty="0" smtClean="0"/>
              <a:t>portion of shares  a company keeps in their own treasury; treasury stock may have come from a repurchase or buyback from shareholders; or it may have never been issued to the public in the first place; these shares don't pay dividends, have no voting rights, and should not be included in shares outstanding calculations.; they are kept in the company’s treasury to be used to create extra cash should it be needed; or to keep a controlling interest within the treasury to help ward off hostile takeovers</a:t>
            </a:r>
            <a:endParaRPr lang="en-US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5DB1D-3101-479D-BFD3-19A453D04FC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1930400"/>
            <a:ext cx="8153400" cy="3997291"/>
            <a:chOff x="480" y="1216"/>
            <a:chExt cx="5136" cy="1976"/>
          </a:xfrm>
        </p:grpSpPr>
        <p:sp>
          <p:nvSpPr>
            <p:cNvPr id="48136" name="Rectangle 4"/>
            <p:cNvSpPr>
              <a:spLocks noChangeArrowheads="1"/>
            </p:cNvSpPr>
            <p:nvPr/>
          </p:nvSpPr>
          <p:spPr bwMode="auto">
            <a:xfrm>
              <a:off x="3840" y="1224"/>
              <a:ext cx="1776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Text Box 6"/>
            <p:cNvSpPr txBox="1">
              <a:spLocks noChangeArrowheads="1"/>
            </p:cNvSpPr>
            <p:nvPr/>
          </p:nvSpPr>
          <p:spPr bwMode="auto">
            <a:xfrm>
              <a:off x="480" y="1236"/>
              <a:ext cx="5136" cy="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2900"/>
                </a:lnSpc>
                <a:spcAft>
                  <a:spcPts val="16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latin typeface="Arial" charset="0"/>
                </a:rPr>
                <a:t>	   </a:t>
              </a: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DECEMBER 31,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charset="0"/>
                </a:rPr>
                <a:t>2009</a:t>
              </a:r>
              <a:endParaRPr lang="en-US" sz="1800" b="1" dirty="0">
                <a:latin typeface="Arial" charset="0"/>
              </a:endParaRP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Owners’ equity				$77</a:t>
              </a: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Common stock		$10</a:t>
              </a: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358063" algn="l"/>
                  <a:tab pos="74295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  10,000,000 shares at par value of $1</a:t>
              </a: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Paid-in capital in excess of par		20</a:t>
              </a: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Accumulated retained earnings		47</a:t>
              </a:r>
            </a:p>
            <a:p>
              <a:pPr eaLnBrk="0" hangingPunct="0">
                <a:lnSpc>
                  <a:spcPts val="2400"/>
                </a:lnSpc>
                <a:spcAft>
                  <a:spcPts val="8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(Treasury stocks)		(0	)</a:t>
              </a:r>
            </a:p>
            <a:p>
              <a:pPr eaLnBrk="0" hangingPunct="0">
                <a:lnSpc>
                  <a:spcPts val="1900"/>
                </a:lnSpc>
                <a:spcBef>
                  <a:spcPts val="600"/>
                </a:spcBef>
                <a:spcAft>
                  <a:spcPts val="1000"/>
                </a:spcAft>
                <a:tabLst>
                  <a:tab pos="5372100" algn="l"/>
                  <a:tab pos="6350000" algn="r"/>
                  <a:tab pos="6407150" algn="r"/>
                  <a:tab pos="7429500" algn="r"/>
                </a:tabLst>
              </a:pPr>
              <a:endParaRPr lang="en-US" sz="1800" dirty="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  <p:sp>
          <p:nvSpPr>
            <p:cNvPr id="48138" name="Line 7"/>
            <p:cNvSpPr>
              <a:spLocks noChangeShapeType="1"/>
            </p:cNvSpPr>
            <p:nvPr/>
          </p:nvSpPr>
          <p:spPr bwMode="auto">
            <a:xfrm>
              <a:off x="3840" y="1224"/>
              <a:ext cx="0" cy="19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Line 8"/>
            <p:cNvSpPr>
              <a:spLocks noChangeShapeType="1"/>
            </p:cNvSpPr>
            <p:nvPr/>
          </p:nvSpPr>
          <p:spPr bwMode="auto">
            <a:xfrm>
              <a:off x="480" y="1216"/>
              <a:ext cx="5136" cy="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Text Box 10"/>
          <p:cNvSpPr>
            <a:spLocks noGrp="1" noChangeArrowheads="1"/>
          </p:cNvSpPr>
          <p:nvPr>
            <p:ph type="title"/>
          </p:nvPr>
        </p:nvSpPr>
        <p:spPr>
          <a:xfrm>
            <a:off x="762000" y="756861"/>
            <a:ext cx="8162925" cy="892552"/>
          </a:xfrm>
          <a:noFill/>
        </p:spPr>
        <p:txBody>
          <a:bodyPr/>
          <a:lstStyle/>
          <a:p>
            <a:r>
              <a:rPr lang="en-US" sz="2400" b="1" dirty="0" smtClean="0"/>
              <a:t>OS Distributors Owners’ Equity </a:t>
            </a:r>
            <a:br>
              <a:rPr lang="en-US" sz="2400" b="1" dirty="0" smtClean="0"/>
            </a:br>
            <a:r>
              <a:rPr lang="en-US" sz="1600" b="1" dirty="0" smtClean="0"/>
              <a:t>December 31, 2009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200" b="1" dirty="0" err="1" smtClean="0"/>
              <a:t>mln</a:t>
            </a:r>
            <a:r>
              <a:rPr lang="en-US" sz="1200" b="1" dirty="0" smtClean="0"/>
              <a:t>.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The Cash Flow Statement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Understanding</a:t>
            </a:r>
            <a:b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 Balance Sheet &amp;</a:t>
            </a:r>
            <a:b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Income Statements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DCF9-8422-4760-AA35-075194A99E8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11400"/>
            <a:ext cx="8110537" cy="37846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summarizes a firm’s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cash</a:t>
            </a:r>
            <a:r>
              <a:rPr lang="en-US" sz="2400" dirty="0" smtClean="0">
                <a:cs typeface="Times New Roman" pitchFamily="18" charset="0"/>
              </a:rPr>
              <a:t> transactions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400" dirty="0" smtClean="0"/>
              <a:t>breaks them down into 3 main corporate activities: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</a:rPr>
              <a:t>Operations</a:t>
            </a:r>
          </a:p>
          <a:p>
            <a:pPr lvl="2" eaLnBrk="1" hangingPunct="1">
              <a:buFontTx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</a:rPr>
              <a:t>Investments</a:t>
            </a:r>
          </a:p>
          <a:p>
            <a:pPr lvl="2" eaLnBrk="1" hangingPunct="1">
              <a:buFontTx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</a:rPr>
              <a:t>Financing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9FE83-B8A1-4059-81D2-791370993CB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Sources &amp; Uses of Cash</a:t>
            </a:r>
            <a:r>
              <a:rPr lang="en-US" dirty="0" smtClean="0"/>
              <a:t> 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2385105"/>
            <a:ext cx="4368800" cy="36385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Sources</a:t>
            </a:r>
            <a:r>
              <a:rPr lang="en-US" sz="2400" dirty="0" smtClean="0">
                <a:cs typeface="Times New Roman" pitchFamily="18" charset="0"/>
              </a:rPr>
              <a:t> of cash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Operations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customers pay invoices</a:t>
            </a:r>
          </a:p>
          <a:p>
            <a:pPr lvl="1" eaLnBrk="1" hangingPunct="1">
              <a:buClr>
                <a:schemeClr val="hlink"/>
              </a:buClr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Investing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firm sells assets</a:t>
            </a:r>
          </a:p>
          <a:p>
            <a:pPr lvl="1" eaLnBrk="1" hangingPunct="1">
              <a:buClr>
                <a:schemeClr val="hlink"/>
              </a:buClr>
              <a:buFontTx/>
              <a:buNone/>
            </a:pP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firm borrows or issues new shares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4229" y="2383064"/>
            <a:ext cx="4151084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cash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Operations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pay its suppliers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Investing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capital expenditures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Financing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interest &amp; dividend payments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FDEA-71EF-4EB8-81E4-877AC6A425ED}" type="slidenum">
              <a:rPr lang="en-US"/>
              <a:pPr>
                <a:defRPr/>
              </a:pPr>
              <a:t>52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1905000"/>
            <a:ext cx="8077200" cy="4160838"/>
            <a:chOff x="336" y="1152"/>
            <a:chExt cx="5088" cy="2621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336" y="3072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336" y="1152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Rectangle 5"/>
            <p:cNvSpPr>
              <a:spLocks noChangeArrowheads="1"/>
            </p:cNvSpPr>
            <p:nvPr/>
          </p:nvSpPr>
          <p:spPr bwMode="auto">
            <a:xfrm>
              <a:off x="432" y="1200"/>
              <a:ext cx="3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 FROM OPERATING ACTIVITIES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64522" name="Rectangle 6"/>
            <p:cNvSpPr>
              <a:spLocks noChangeArrowheads="1"/>
            </p:cNvSpPr>
            <p:nvPr/>
          </p:nvSpPr>
          <p:spPr bwMode="auto">
            <a:xfrm>
              <a:off x="689" y="1475"/>
              <a:ext cx="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Sales 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102" y="1475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$1,000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4" name="Rectangle 8"/>
            <p:cNvSpPr>
              <a:spLocks noChangeArrowheads="1"/>
            </p:cNvSpPr>
            <p:nvPr/>
          </p:nvSpPr>
          <p:spPr bwMode="auto">
            <a:xfrm>
              <a:off x="689" y="1721"/>
              <a:ext cx="1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operating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5" name="Rectangle 9"/>
            <p:cNvSpPr>
              <a:spLocks noChangeArrowheads="1"/>
            </p:cNvSpPr>
            <p:nvPr/>
          </p:nvSpPr>
          <p:spPr bwMode="auto">
            <a:xfrm>
              <a:off x="689" y="1885"/>
              <a:ext cx="2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(which include depreciation expenses)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6" name="Rectangle 10"/>
            <p:cNvSpPr>
              <a:spLocks noChangeArrowheads="1"/>
            </p:cNvSpPr>
            <p:nvPr/>
          </p:nvSpPr>
          <p:spPr bwMode="auto">
            <a:xfrm>
              <a:off x="4254" y="18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(760)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7" name="Rectangle 11"/>
            <p:cNvSpPr>
              <a:spLocks noChangeArrowheads="1"/>
            </p:cNvSpPr>
            <p:nvPr/>
          </p:nvSpPr>
          <p:spPr bwMode="auto">
            <a:xfrm>
              <a:off x="689" y="2134"/>
              <a:ext cx="1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tax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8" name="Rectangle 12"/>
            <p:cNvSpPr>
              <a:spLocks noChangeArrowheads="1"/>
            </p:cNvSpPr>
            <p:nvPr/>
          </p:nvSpPr>
          <p:spPr bwMode="auto">
            <a:xfrm>
              <a:off x="4254" y="213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(100)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9" name="Rectangle 13"/>
            <p:cNvSpPr>
              <a:spLocks noChangeArrowheads="1"/>
            </p:cNvSpPr>
            <p:nvPr/>
          </p:nvSpPr>
          <p:spPr bwMode="auto">
            <a:xfrm>
              <a:off x="689" y="2383"/>
              <a:ext cx="18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Plus depreciation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0" name="Rectangle 14"/>
            <p:cNvSpPr>
              <a:spLocks noChangeArrowheads="1"/>
            </p:cNvSpPr>
            <p:nvPr/>
          </p:nvSpPr>
          <p:spPr bwMode="auto">
            <a:xfrm>
              <a:off x="4378" y="23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1" name="Rectangle 15"/>
            <p:cNvSpPr>
              <a:spLocks noChangeArrowheads="1"/>
            </p:cNvSpPr>
            <p:nvPr/>
          </p:nvSpPr>
          <p:spPr bwMode="auto">
            <a:xfrm>
              <a:off x="689" y="2626"/>
              <a:ext cx="3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Less cash used to finance the growth of WCR</a:t>
              </a:r>
              <a:endParaRPr lang="en-US" sz="1800" b="1" dirty="0">
                <a:latin typeface="Century Schoolbook" pitchFamily="18" charset="0"/>
              </a:endParaRPr>
            </a:p>
          </p:txBody>
        </p:sp>
        <p:sp>
          <p:nvSpPr>
            <p:cNvPr id="64532" name="Rectangle 16"/>
            <p:cNvSpPr>
              <a:spLocks noChangeArrowheads="1"/>
            </p:cNvSpPr>
            <p:nvPr/>
          </p:nvSpPr>
          <p:spPr bwMode="auto">
            <a:xfrm>
              <a:off x="4332" y="2626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(30)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3" name="Rectangle 17"/>
            <p:cNvSpPr>
              <a:spLocks noChangeArrowheads="1"/>
            </p:cNvSpPr>
            <p:nvPr/>
          </p:nvSpPr>
          <p:spPr bwMode="auto">
            <a:xfrm>
              <a:off x="432" y="286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A.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4" name="Rectangle 18"/>
            <p:cNvSpPr>
              <a:spLocks noChangeArrowheads="1"/>
            </p:cNvSpPr>
            <p:nvPr/>
          </p:nvSpPr>
          <p:spPr bwMode="auto">
            <a:xfrm>
              <a:off x="689" y="2865"/>
              <a:ext cx="18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NET OPERATING CASH FLOW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5" name="Rectangle 19"/>
            <p:cNvSpPr>
              <a:spLocks noChangeArrowheads="1"/>
            </p:cNvSpPr>
            <p:nvPr/>
          </p:nvSpPr>
          <p:spPr bwMode="auto">
            <a:xfrm>
              <a:off x="4905" y="286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$170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6" name="Rectangle 20"/>
            <p:cNvSpPr>
              <a:spLocks noChangeArrowheads="1"/>
            </p:cNvSpPr>
            <p:nvPr/>
          </p:nvSpPr>
          <p:spPr bwMode="auto">
            <a:xfrm>
              <a:off x="432" y="3111"/>
              <a:ext cx="29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 FROM INVESTING ACTIVITIES</a:t>
              </a:r>
              <a:endParaRPr lang="en-US" sz="1800">
                <a:latin typeface="Century Schoolbook" pitchFamily="18" charset="0"/>
              </a:endParaRPr>
            </a:p>
          </p:txBody>
        </p:sp>
        <p:sp>
          <p:nvSpPr>
            <p:cNvPr id="64537" name="Rectangle 21"/>
            <p:cNvSpPr>
              <a:spLocks noChangeArrowheads="1"/>
            </p:cNvSpPr>
            <p:nvPr/>
          </p:nvSpPr>
          <p:spPr bwMode="auto">
            <a:xfrm>
              <a:off x="689" y="3365"/>
              <a:ext cx="1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Capital expenditures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8" name="Rectangle 22"/>
            <p:cNvSpPr>
              <a:spLocks noChangeArrowheads="1"/>
            </p:cNvSpPr>
            <p:nvPr/>
          </p:nvSpPr>
          <p:spPr bwMode="auto">
            <a:xfrm>
              <a:off x="4254" y="33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(120)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9" name="Rectangle 23"/>
            <p:cNvSpPr>
              <a:spLocks noChangeArrowheads="1"/>
            </p:cNvSpPr>
            <p:nvPr/>
          </p:nvSpPr>
          <p:spPr bwMode="auto">
            <a:xfrm>
              <a:off x="432" y="3602"/>
              <a:ext cx="3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B. NET CASH FLOW FROM INVESTING ACTIVITIES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40" name="Rectangle 24"/>
            <p:cNvSpPr>
              <a:spLocks noChangeArrowheads="1"/>
            </p:cNvSpPr>
            <p:nvPr/>
          </p:nvSpPr>
          <p:spPr bwMode="auto">
            <a:xfrm>
              <a:off x="4935" y="3600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(120)</a:t>
              </a:r>
              <a:endParaRPr lang="en-US" sz="18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64518" name="Text Box 25"/>
          <p:cNvSpPr>
            <a:spLocks noGrp="1" noChangeArrowheads="1"/>
          </p:cNvSpPr>
          <p:nvPr>
            <p:ph type="title"/>
          </p:nvPr>
        </p:nvSpPr>
        <p:spPr>
          <a:xfrm>
            <a:off x="784225" y="859592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44F61-49BB-490A-AD43-E9FCA09E567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762000" y="553720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l-GR" sz="1600">
              <a:latin typeface="Century Schoolbook" pitchFamily="18" charset="0"/>
            </a:endParaRP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762000" y="3952875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l-GR" sz="1800">
              <a:latin typeface="Century Schoolbook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05000"/>
            <a:ext cx="8077200" cy="3244850"/>
            <a:chOff x="480" y="1157"/>
            <a:chExt cx="5088" cy="2044"/>
          </a:xfrm>
        </p:grpSpPr>
        <p:sp>
          <p:nvSpPr>
            <p:cNvPr id="65545" name="Rectangle 5"/>
            <p:cNvSpPr>
              <a:spLocks noChangeArrowheads="1"/>
            </p:cNvSpPr>
            <p:nvPr/>
          </p:nvSpPr>
          <p:spPr bwMode="auto">
            <a:xfrm>
              <a:off x="480" y="1157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6"/>
            <p:cNvSpPr>
              <a:spLocks noChangeArrowheads="1"/>
            </p:cNvSpPr>
            <p:nvPr/>
          </p:nvSpPr>
          <p:spPr bwMode="auto">
            <a:xfrm>
              <a:off x="624" y="1190"/>
              <a:ext cx="3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FLOWS FROM FINANCING ACTIVITIES</a:t>
              </a:r>
              <a:endParaRPr lang="en-US" sz="1800">
                <a:latin typeface="Century Schoolbook" pitchFamily="18" charset="0"/>
              </a:endParaRPr>
            </a:p>
          </p:txBody>
        </p:sp>
        <p:sp>
          <p:nvSpPr>
            <p:cNvPr id="65547" name="Rectangle 7"/>
            <p:cNvSpPr>
              <a:spLocks noChangeArrowheads="1"/>
            </p:cNvSpPr>
            <p:nvPr/>
          </p:nvSpPr>
          <p:spPr bwMode="auto">
            <a:xfrm>
              <a:off x="877" y="1451"/>
              <a:ext cx="10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New borrowing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48" name="Rectangle 8"/>
            <p:cNvSpPr>
              <a:spLocks noChangeArrowheads="1"/>
            </p:cNvSpPr>
            <p:nvPr/>
          </p:nvSpPr>
          <p:spPr bwMode="auto">
            <a:xfrm>
              <a:off x="4514" y="14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49" name="Rectangle 9"/>
            <p:cNvSpPr>
              <a:spLocks noChangeArrowheads="1"/>
            </p:cNvSpPr>
            <p:nvPr/>
          </p:nvSpPr>
          <p:spPr bwMode="auto">
            <a:xfrm>
              <a:off x="877" y="1680"/>
              <a:ext cx="12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Interest payments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0" name="Rectangle 10"/>
            <p:cNvSpPr>
              <a:spLocks noChangeArrowheads="1"/>
            </p:cNvSpPr>
            <p:nvPr/>
          </p:nvSpPr>
          <p:spPr bwMode="auto">
            <a:xfrm>
              <a:off x="4468" y="1680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(40)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1" name="Rectangle 11"/>
            <p:cNvSpPr>
              <a:spLocks noChangeArrowheads="1"/>
            </p:cNvSpPr>
            <p:nvPr/>
          </p:nvSpPr>
          <p:spPr bwMode="auto">
            <a:xfrm>
              <a:off x="877" y="1910"/>
              <a:ext cx="1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Dividend payments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2" name="Rectangle 12"/>
            <p:cNvSpPr>
              <a:spLocks noChangeArrowheads="1"/>
            </p:cNvSpPr>
            <p:nvPr/>
          </p:nvSpPr>
          <p:spPr bwMode="auto">
            <a:xfrm>
              <a:off x="4468" y="1910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(50)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3" name="Rectangle 13"/>
            <p:cNvSpPr>
              <a:spLocks noChangeArrowheads="1"/>
            </p:cNvSpPr>
            <p:nvPr/>
          </p:nvSpPr>
          <p:spPr bwMode="auto">
            <a:xfrm>
              <a:off x="624" y="219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C.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5554" name="Rectangle 14"/>
            <p:cNvSpPr>
              <a:spLocks noChangeArrowheads="1"/>
            </p:cNvSpPr>
            <p:nvPr/>
          </p:nvSpPr>
          <p:spPr bwMode="auto">
            <a:xfrm>
              <a:off x="877" y="2194"/>
              <a:ext cx="29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NET CASH FLOW FROM FINANCING ACTIVITIES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5555" name="Rectangle 15"/>
            <p:cNvSpPr>
              <a:spLocks noChangeArrowheads="1"/>
            </p:cNvSpPr>
            <p:nvPr/>
          </p:nvSpPr>
          <p:spPr bwMode="auto">
            <a:xfrm>
              <a:off x="5138" y="2175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(40)</a:t>
              </a:r>
              <a:endParaRPr lang="en-US" sz="18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24" y="2463"/>
              <a:ext cx="4724" cy="173"/>
              <a:chOff x="480" y="2719"/>
              <a:chExt cx="4724" cy="173"/>
            </a:xfrm>
          </p:grpSpPr>
          <p:sp>
            <p:nvSpPr>
              <p:cNvPr id="65565" name="Rectangle 17"/>
              <p:cNvSpPr>
                <a:spLocks noChangeArrowheads="1"/>
              </p:cNvSpPr>
              <p:nvPr/>
            </p:nvSpPr>
            <p:spPr bwMode="auto">
              <a:xfrm>
                <a:off x="480" y="2719"/>
                <a:ext cx="1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D.</a:t>
                </a:r>
                <a:endParaRPr lang="en-US" sz="1800">
                  <a:latin typeface="Century Schoolbook" pitchFamily="18" charset="0"/>
                </a:endParaRPr>
              </a:p>
            </p:txBody>
          </p:sp>
          <p:sp>
            <p:nvSpPr>
              <p:cNvPr id="65566" name="Rectangle 18"/>
              <p:cNvSpPr>
                <a:spLocks noChangeArrowheads="1"/>
              </p:cNvSpPr>
              <p:nvPr/>
            </p:nvSpPr>
            <p:spPr bwMode="auto">
              <a:xfrm>
                <a:off x="733" y="2719"/>
                <a:ext cx="24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hlink"/>
                    </a:solidFill>
                    <a:latin typeface="Arial" charset="0"/>
                  </a:rPr>
                  <a:t>TOTAL NET CASH FLOW (A + B + C)</a:t>
                </a:r>
                <a:endParaRPr lang="en-US" sz="1800">
                  <a:solidFill>
                    <a:schemeClr val="hlink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7" name="Rectangle 19"/>
              <p:cNvSpPr>
                <a:spLocks noChangeArrowheads="1"/>
              </p:cNvSpPr>
              <p:nvPr/>
            </p:nvSpPr>
            <p:spPr bwMode="auto">
              <a:xfrm>
                <a:off x="5044" y="2719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hlink"/>
                    </a:solidFill>
                    <a:latin typeface="Arial" charset="0"/>
                  </a:rPr>
                  <a:t>10</a:t>
                </a:r>
                <a:endParaRPr lang="en-US" sz="1800">
                  <a:solidFill>
                    <a:schemeClr val="hlink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24" y="2751"/>
              <a:ext cx="4729" cy="194"/>
              <a:chOff x="480" y="2947"/>
              <a:chExt cx="4729" cy="194"/>
            </a:xfrm>
          </p:grpSpPr>
          <p:sp>
            <p:nvSpPr>
              <p:cNvPr id="65562" name="Rectangle 21"/>
              <p:cNvSpPr>
                <a:spLocks noChangeArrowheads="1"/>
              </p:cNvSpPr>
              <p:nvPr/>
            </p:nvSpPr>
            <p:spPr bwMode="auto">
              <a:xfrm>
                <a:off x="480" y="2947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E.</a:t>
                </a:r>
                <a:endParaRPr lang="en-US" sz="1800">
                  <a:latin typeface="Century Schoolbook" pitchFamily="18" charset="0"/>
                </a:endParaRPr>
              </a:p>
            </p:txBody>
          </p:sp>
          <p:sp>
            <p:nvSpPr>
              <p:cNvPr id="65563" name="Rectangle 22"/>
              <p:cNvSpPr>
                <a:spLocks noChangeArrowheads="1"/>
              </p:cNvSpPr>
              <p:nvPr/>
            </p:nvSpPr>
            <p:spPr bwMode="auto">
              <a:xfrm>
                <a:off x="733" y="2947"/>
                <a:ext cx="261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 dirty="0">
                    <a:solidFill>
                      <a:srgbClr val="000000"/>
                    </a:solidFill>
                    <a:latin typeface="Arial" charset="0"/>
                  </a:rPr>
                  <a:t>CASH HELD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charset="0"/>
                  </a:rPr>
                  <a:t>AT BEGINNING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charset="0"/>
                  </a:rPr>
                  <a:t>OF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charset="0"/>
                  </a:rPr>
                  <a:t>YEAR</a:t>
                </a:r>
                <a:endParaRPr lang="en-US" sz="1800" dirty="0">
                  <a:latin typeface="Century Schoolbook" pitchFamily="18" charset="0"/>
                </a:endParaRPr>
              </a:p>
            </p:txBody>
          </p:sp>
          <p:sp>
            <p:nvSpPr>
              <p:cNvPr id="65564" name="Rectangle 23"/>
              <p:cNvSpPr>
                <a:spLocks noChangeArrowheads="1"/>
              </p:cNvSpPr>
              <p:nvPr/>
            </p:nvSpPr>
            <p:spPr bwMode="auto">
              <a:xfrm>
                <a:off x="4889" y="2968"/>
                <a:ext cx="3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$100</a:t>
                </a:r>
                <a:endParaRPr lang="en-US" sz="1800">
                  <a:latin typeface="Century Schoolbook" pitchFamily="18" charset="0"/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624" y="3024"/>
              <a:ext cx="4736" cy="177"/>
              <a:chOff x="480" y="3202"/>
              <a:chExt cx="4736" cy="177"/>
            </a:xfrm>
          </p:grpSpPr>
          <p:sp>
            <p:nvSpPr>
              <p:cNvPr id="65559" name="Rectangle 25"/>
              <p:cNvSpPr>
                <a:spLocks noChangeArrowheads="1"/>
              </p:cNvSpPr>
              <p:nvPr/>
            </p:nvSpPr>
            <p:spPr bwMode="auto">
              <a:xfrm>
                <a:off x="480" y="3202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333399"/>
                    </a:solidFill>
                    <a:latin typeface="Arial" charset="0"/>
                  </a:rPr>
                  <a:t>F.</a:t>
                </a:r>
                <a:endParaRPr lang="en-US" sz="180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0" name="Rectangle 26"/>
              <p:cNvSpPr>
                <a:spLocks noChangeArrowheads="1"/>
              </p:cNvSpPr>
              <p:nvPr/>
            </p:nvSpPr>
            <p:spPr bwMode="auto">
              <a:xfrm>
                <a:off x="733" y="3202"/>
                <a:ext cx="26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CASH HELD AT </a:t>
                </a:r>
                <a:r>
                  <a:rPr lang="en-US" sz="1800" b="1" dirty="0" smtClean="0">
                    <a:solidFill>
                      <a:srgbClr val="333399"/>
                    </a:solidFill>
                    <a:latin typeface="Arial" charset="0"/>
                  </a:rPr>
                  <a:t>END </a:t>
                </a:r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OF </a:t>
                </a:r>
                <a:r>
                  <a:rPr lang="en-US" sz="1800" b="1" dirty="0" smtClean="0">
                    <a:solidFill>
                      <a:srgbClr val="333399"/>
                    </a:solidFill>
                    <a:latin typeface="Arial" charset="0"/>
                  </a:rPr>
                  <a:t>YEAR </a:t>
                </a:r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(E + D)</a:t>
                </a:r>
                <a:endParaRPr lang="en-US" sz="1800" dirty="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1" name="Rectangle 27"/>
              <p:cNvSpPr>
                <a:spLocks noChangeArrowheads="1"/>
              </p:cNvSpPr>
              <p:nvPr/>
            </p:nvSpPr>
            <p:spPr bwMode="auto">
              <a:xfrm>
                <a:off x="4896" y="3206"/>
                <a:ext cx="3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333399"/>
                    </a:solidFill>
                    <a:latin typeface="Arial" charset="0"/>
                  </a:rPr>
                  <a:t>$110</a:t>
                </a:r>
                <a:endParaRPr lang="en-US" sz="180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</p:grpSp>
      </p:grpSp>
      <p:sp>
        <p:nvSpPr>
          <p:cNvPr id="65544" name="Text Box 28"/>
          <p:cNvSpPr>
            <a:spLocks noGrp="1" noChangeArrowheads="1"/>
          </p:cNvSpPr>
          <p:nvPr>
            <p:ph type="title"/>
          </p:nvPr>
        </p:nvSpPr>
        <p:spPr>
          <a:xfrm>
            <a:off x="755650" y="819150"/>
            <a:ext cx="8162925" cy="7620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  <p:cxnSp>
        <p:nvCxnSpPr>
          <p:cNvPr id="34" name="33 - Ευθεία γραμμή σύνδεσης"/>
          <p:cNvCxnSpPr/>
          <p:nvPr/>
        </p:nvCxnSpPr>
        <p:spPr bwMode="auto">
          <a:xfrm>
            <a:off x="928914" y="4339771"/>
            <a:ext cx="75619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34 - Ευθεία γραμμή σύνδεσης"/>
          <p:cNvCxnSpPr/>
          <p:nvPr/>
        </p:nvCxnSpPr>
        <p:spPr bwMode="auto">
          <a:xfrm>
            <a:off x="979714" y="5217886"/>
            <a:ext cx="75619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86E4-9B93-428E-99B0-863E5C5A301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120093"/>
            <a:ext cx="7726363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The Firm’s Operating Cycle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E1D5B-4497-4B72-8605-C1605023EF5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How much cash does a firm generate?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616200"/>
            <a:ext cx="7978775" cy="30734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expected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cash flows</a:t>
            </a:r>
            <a:r>
              <a:rPr lang="en-US" sz="2200" dirty="0" smtClean="0">
                <a:cs typeface="Times New Roman" pitchFamily="18" charset="0"/>
              </a:rPr>
              <a:t> are a key factor in deciding…..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/>
              <a:t>whether a project will </a:t>
            </a:r>
            <a:r>
              <a:rPr lang="en-US" sz="2400" dirty="0" smtClean="0">
                <a:solidFill>
                  <a:srgbClr val="FF0000"/>
                </a:solidFill>
              </a:rPr>
              <a:t>create or destroy value</a:t>
            </a:r>
          </a:p>
          <a:p>
            <a:pPr lvl="2" eaLnBrk="1" hangingPunct="1"/>
            <a:r>
              <a:rPr lang="en-US" sz="1800" dirty="0" smtClean="0"/>
              <a:t>measure cash flows generated by a firm’s activities on a continuous basis</a:t>
            </a:r>
          </a:p>
          <a:p>
            <a:pPr lvl="2" eaLnBrk="1" hangingPunct="1">
              <a:buFontTx/>
              <a:buNone/>
            </a:pPr>
            <a:endParaRPr lang="en-US" sz="2200" dirty="0" smtClean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2EE53-CC5E-4F92-BE82-123EA649754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How much cash does a firm generate?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82825"/>
            <a:ext cx="8110537" cy="3813175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dirty="0" smtClean="0"/>
          </a:p>
          <a:p>
            <a:pPr eaLnBrk="1" hangingPunct="1"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/>
              <a:t>a firm’s </a:t>
            </a:r>
            <a:r>
              <a:rPr lang="en-US" sz="2200" b="1" dirty="0" err="1" smtClean="0">
                <a:solidFill>
                  <a:srgbClr val="0070C0"/>
                </a:solidFill>
              </a:rPr>
              <a:t>EBIT</a:t>
            </a:r>
            <a:r>
              <a:rPr lang="en-US" sz="2200" dirty="0" smtClean="0"/>
              <a:t> or </a:t>
            </a:r>
            <a:r>
              <a:rPr lang="en-US" sz="2200" b="1" dirty="0" smtClean="0">
                <a:solidFill>
                  <a:srgbClr val="0070C0"/>
                </a:solidFill>
              </a:rPr>
              <a:t>EAT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does </a:t>
            </a:r>
            <a:r>
              <a:rPr lang="en-US" sz="2200" dirty="0" smtClean="0">
                <a:solidFill>
                  <a:srgbClr val="FF0000"/>
                </a:solidFill>
              </a:rPr>
              <a:t>NOT </a:t>
            </a:r>
            <a:r>
              <a:rPr lang="en-US" sz="2200" dirty="0" smtClean="0"/>
              <a:t>represent </a:t>
            </a:r>
            <a:r>
              <a:rPr lang="en-US" sz="2200" dirty="0" smtClean="0">
                <a:solidFill>
                  <a:srgbClr val="FF0000"/>
                </a:solidFill>
              </a:rPr>
              <a:t>cash !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 smtClean="0"/>
              <a:t>need to know </a:t>
            </a:r>
            <a:r>
              <a:rPr lang="en-US" sz="2000" dirty="0" smtClean="0">
                <a:solidFill>
                  <a:srgbClr val="0070C0"/>
                </a:solidFill>
              </a:rPr>
              <a:t>how much cash </a:t>
            </a:r>
            <a:r>
              <a:rPr lang="en-US" sz="2000" dirty="0" smtClean="0"/>
              <a:t>is behind </a:t>
            </a:r>
            <a:r>
              <a:rPr lang="en-US" sz="2000" dirty="0" err="1" smtClean="0"/>
              <a:t>EBIT</a:t>
            </a:r>
            <a:r>
              <a:rPr lang="en-US" sz="2000" dirty="0" smtClean="0"/>
              <a:t> &amp; EAT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DA1EE-E196-4B7F-825E-A58D78F892A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40962" name="Picture 2" descr="hawawini+ex03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600"/>
            <a:ext cx="9143999" cy="5232400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49158" name="Text Box 3"/>
          <p:cNvSpPr>
            <a:spLocks noGrp="1" noChangeArrowheads="1"/>
          </p:cNvSpPr>
          <p:nvPr>
            <p:ph type="title"/>
          </p:nvPr>
        </p:nvSpPr>
        <p:spPr>
          <a:xfrm>
            <a:off x="776288" y="671513"/>
            <a:ext cx="8162925" cy="914400"/>
          </a:xfrm>
          <a:noFill/>
        </p:spPr>
        <p:txBody>
          <a:bodyPr/>
          <a:lstStyle/>
          <a:p>
            <a:r>
              <a:rPr lang="en-US" sz="2000" b="1" smtClean="0"/>
              <a:t>The Firm’s Operating Cycle</a:t>
            </a:r>
            <a:br>
              <a:rPr lang="en-US" sz="2000" b="1" smtClean="0"/>
            </a:br>
            <a:r>
              <a:rPr lang="en-US" sz="2000" b="1" smtClean="0"/>
              <a:t>&amp; Its Impact on the Balance Sheet</a:t>
            </a:r>
            <a:br>
              <a:rPr lang="en-US" sz="2000" b="1" smtClean="0"/>
            </a:br>
            <a:r>
              <a:rPr lang="en-US" sz="1400" b="1" smtClean="0"/>
              <a:t> </a:t>
            </a:r>
            <a:r>
              <a:rPr lang="en-US" sz="1400" b="1" smtClean="0">
                <a:sym typeface="Symbol" pitchFamily="18" charset="2"/>
              </a:rPr>
              <a:t></a:t>
            </a:r>
            <a:r>
              <a:rPr lang="en-US" sz="1400" b="1" smtClean="0"/>
              <a:t> = Change in the balance sheet account</a:t>
            </a:r>
            <a:endParaRPr lang="en-US" sz="3200" b="1" smtClean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CCCB0-818C-43D0-AF20-6239365A896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41986" name="Picture 2" descr="hawawini+ex0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089400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50182" name="Text Box 3"/>
          <p:cNvSpPr>
            <a:spLocks noGrp="1" noChangeArrowheads="1"/>
          </p:cNvSpPr>
          <p:nvPr>
            <p:ph type="title"/>
          </p:nvPr>
        </p:nvSpPr>
        <p:spPr>
          <a:xfrm>
            <a:off x="762000" y="898525"/>
            <a:ext cx="8162925" cy="701675"/>
          </a:xfrm>
          <a:noFill/>
        </p:spPr>
        <p:txBody>
          <a:bodyPr/>
          <a:lstStyle/>
          <a:p>
            <a:r>
              <a:rPr lang="en-US" sz="2000" b="1" smtClean="0"/>
              <a:t>The Firm’s Operating Cycle</a:t>
            </a:r>
            <a:br>
              <a:rPr lang="en-US" sz="2000" b="1" smtClean="0"/>
            </a:br>
            <a:r>
              <a:rPr lang="en-US" sz="2000" b="1" smtClean="0"/>
              <a:t>showing Cash-to-Cash Period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22400" y="6248400"/>
            <a:ext cx="6172200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operating cycle in terms of the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cash-to-cash period</a:t>
            </a:r>
            <a:endParaRPr lang="en-US" sz="18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A379-D833-4039-A792-5EAB712A349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Background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429" y="2522538"/>
            <a:ext cx="6270172" cy="2963862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This section presents an overview of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Balance Sheet &amp; Income Statement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from the perspective of the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user of financial data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9658-5993-4237-93F0-0F3F16E189A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877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Background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22500"/>
            <a:ext cx="8110538" cy="387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terminology used in financial accounting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balance sheets &amp; income statements are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built – interrelated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business &amp; financial decisions impact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on balance sheet &amp; income statement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79633-E58E-4A90-B851-06D17D54796C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1866900"/>
            <a:ext cx="9118600" cy="4470400"/>
            <a:chOff x="336" y="1176"/>
            <a:chExt cx="5744" cy="2816"/>
          </a:xfrm>
        </p:grpSpPr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480" y="3211"/>
              <a:ext cx="5232" cy="33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480" y="2731"/>
              <a:ext cx="5232" cy="1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480" y="2012"/>
              <a:ext cx="5232" cy="1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80" y="1375"/>
              <a:ext cx="5232" cy="34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480" y="1405"/>
              <a:ext cx="560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771900" algn="r"/>
                  <a:tab pos="4691063" algn="r"/>
                  <a:tab pos="5664200" algn="r"/>
                  <a:tab pos="6515100" algn="r"/>
                  <a:tab pos="7543800" algn="r"/>
                  <a:tab pos="7772400" algn="l"/>
                  <a:tab pos="8399463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		% of		% of 		% of </a:t>
              </a:r>
            </a:p>
            <a:p>
              <a:pPr eaLnBrk="0" hangingPunct="0">
                <a:tabLst>
                  <a:tab pos="461963" algn="l"/>
                  <a:tab pos="3771900" algn="r"/>
                  <a:tab pos="4691063" algn="r"/>
                  <a:tab pos="5664200" algn="r"/>
                  <a:tab pos="6515100" algn="r"/>
                  <a:tab pos="7543800" algn="r"/>
                  <a:tab pos="7772400" algn="l"/>
                  <a:tab pos="8399463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Net sales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$390.0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	Sales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$420.0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Sales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$480.0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Sales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2304" y="1195"/>
              <a:ext cx="9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1998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3426" y="1176"/>
              <a:ext cx="10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19470" name="Rectangle 12"/>
            <p:cNvSpPr>
              <a:spLocks noChangeArrowheads="1"/>
            </p:cNvSpPr>
            <p:nvPr/>
          </p:nvSpPr>
          <p:spPr bwMode="auto">
            <a:xfrm>
              <a:off x="4512" y="1195"/>
              <a:ext cx="1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9471" name="Line 14"/>
            <p:cNvSpPr>
              <a:spLocks noChangeShapeType="1"/>
            </p:cNvSpPr>
            <p:nvPr/>
          </p:nvSpPr>
          <p:spPr bwMode="auto">
            <a:xfrm>
              <a:off x="4712" y="1200"/>
              <a:ext cx="1" cy="26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>
              <a:off x="3568" y="1200"/>
              <a:ext cx="0" cy="26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 Box 16"/>
            <p:cNvSpPr txBox="1">
              <a:spLocks noChangeArrowheads="1"/>
            </p:cNvSpPr>
            <p:nvPr/>
          </p:nvSpPr>
          <p:spPr bwMode="auto">
            <a:xfrm>
              <a:off x="728" y="3809"/>
              <a:ext cx="52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300" baseline="30000">
                  <a:latin typeface="Arial" charset="0"/>
                </a:rPr>
                <a:t>1 </a:t>
              </a:r>
              <a:r>
                <a:rPr lang="en-US" sz="1300">
                  <a:latin typeface="Arial" charset="0"/>
                </a:rPr>
                <a:t>There is no interest income, so net interest expenses are equal to interest expenses.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9474" name="Text Box 17"/>
            <p:cNvSpPr txBox="1">
              <a:spLocks noChangeArrowheads="1"/>
            </p:cNvSpPr>
            <p:nvPr/>
          </p:nvSpPr>
          <p:spPr bwMode="auto">
            <a:xfrm>
              <a:off x="336" y="1771"/>
              <a:ext cx="5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4000500" algn="r"/>
                  <a:tab pos="4114800" algn="l"/>
                  <a:tab pos="4343400" algn="r"/>
                  <a:tab pos="5892800" algn="r"/>
                  <a:tab pos="7778750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Cost of goods sold	($328.0)			($353.0)	($400.0)	</a:t>
              </a:r>
            </a:p>
          </p:txBody>
        </p:sp>
        <p:sp>
          <p:nvSpPr>
            <p:cNvPr id="19475" name="Rectangle 18"/>
            <p:cNvSpPr>
              <a:spLocks noChangeArrowheads="1"/>
            </p:cNvSpPr>
            <p:nvPr/>
          </p:nvSpPr>
          <p:spPr bwMode="auto">
            <a:xfrm>
              <a:off x="480" y="2042"/>
              <a:ext cx="551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771900" algn="r"/>
                  <a:tab pos="4749800" algn="r"/>
                  <a:tab pos="5715000" algn="r"/>
                  <a:tab pos="6565900" algn="r"/>
                  <a:tab pos="7607300" algn="r"/>
                  <a:tab pos="8293100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Gross profit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62.0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15.9%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67.0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15.9%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80.0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16.7%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9476" name="Text Box 19"/>
            <p:cNvSpPr txBox="1">
              <a:spLocks noChangeArrowheads="1"/>
            </p:cNvSpPr>
            <p:nvPr/>
          </p:nvSpPr>
          <p:spPr bwMode="auto">
            <a:xfrm>
              <a:off x="336" y="2251"/>
              <a:ext cx="537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4000500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Selling, general, &amp;</a:t>
              </a:r>
            </a:p>
            <a:p>
              <a:pPr eaLnBrk="0" hangingPunct="0">
                <a:tabLst>
                  <a:tab pos="230188" algn="l"/>
                  <a:tab pos="4000500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    administrative expenses	(39.8)			(43.7)			(48.0)</a:t>
              </a:r>
            </a:p>
            <a:p>
              <a:pPr eaLnBrk="0" hangingPunct="0">
                <a:tabLst>
                  <a:tab pos="230188" algn="l"/>
                  <a:tab pos="4000500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Depreciation expenses	(5.0)		  	(5.0)		  	(8.0)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endParaRPr lang="en-US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477" name="Rectangle 20"/>
            <p:cNvSpPr>
              <a:spLocks noChangeArrowheads="1"/>
            </p:cNvSpPr>
            <p:nvPr/>
          </p:nvSpPr>
          <p:spPr bwMode="auto">
            <a:xfrm>
              <a:off x="480" y="2761"/>
              <a:ext cx="548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835400" algn="r"/>
                  <a:tab pos="4691063" algn="r"/>
                  <a:tab pos="5715000" algn="r"/>
                  <a:tab pos="6565900" algn="r"/>
                  <a:tab pos="7543800" algn="r"/>
                  <a:tab pos="8293100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Operating profit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17.2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4.4%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18.3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4.4%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24.0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5.0%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9478" name="Text Box 21"/>
            <p:cNvSpPr txBox="1">
              <a:spLocks noChangeArrowheads="1"/>
            </p:cNvSpPr>
            <p:nvPr/>
          </p:nvSpPr>
          <p:spPr bwMode="auto">
            <a:xfrm>
              <a:off x="336" y="2970"/>
              <a:ext cx="5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3771900" algn="r"/>
                  <a:tab pos="3881438" algn="r"/>
                  <a:tab pos="4113213" algn="r"/>
                  <a:tab pos="5715000" algn="r"/>
                  <a:tab pos="5772150" algn="r"/>
                  <a:tab pos="5945188" algn="r"/>
                  <a:tab pos="7543800" algn="r"/>
                  <a:tab pos="7778750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Extraordinary items	0			0			0	</a:t>
              </a:r>
            </a:p>
          </p:txBody>
        </p:sp>
        <p:sp>
          <p:nvSpPr>
            <p:cNvPr id="19479" name="Rectangle 22"/>
            <p:cNvSpPr>
              <a:spLocks noChangeArrowheads="1"/>
            </p:cNvSpPr>
            <p:nvPr/>
          </p:nvSpPr>
          <p:spPr bwMode="auto">
            <a:xfrm>
              <a:off x="480" y="3248"/>
              <a:ext cx="549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771900" algn="r"/>
                  <a:tab pos="4691063" algn="r"/>
                  <a:tab pos="5715000" algn="r"/>
                  <a:tab pos="6565900" algn="r"/>
                  <a:tab pos="7607300" algn="r"/>
                  <a:tab pos="8293100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Earnings before interest &amp; tax</a:t>
              </a:r>
            </a:p>
            <a:p>
              <a:pPr eaLnBrk="0" hangingPunct="0">
                <a:tabLst>
                  <a:tab pos="461963" algn="l"/>
                  <a:tab pos="3771900" algn="r"/>
                  <a:tab pos="4691063" algn="r"/>
                  <a:tab pos="5715000" algn="r"/>
                  <a:tab pos="6565900" algn="r"/>
                  <a:tab pos="7607300" algn="r"/>
                  <a:tab pos="8293100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(EBIT)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17.2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4.4%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18.3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4.4%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24.0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5.0%</a:t>
              </a:r>
              <a:endParaRPr lang="en-US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480" name="Text Box 23"/>
            <p:cNvSpPr txBox="1">
              <a:spLocks noChangeArrowheads="1"/>
            </p:cNvSpPr>
            <p:nvPr/>
          </p:nvSpPr>
          <p:spPr bwMode="auto">
            <a:xfrm>
              <a:off x="336" y="3595"/>
              <a:ext cx="5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3949700" algn="r"/>
                  <a:tab pos="4113213" algn="r"/>
                  <a:tab pos="5426075" algn="r"/>
                  <a:tab pos="5892800" algn="r"/>
                  <a:tab pos="5943600" algn="r"/>
                  <a:tab pos="7259638" algn="r"/>
                  <a:tab pos="7772400" algn="r"/>
                  <a:tab pos="7778750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Net interest expenses</a:t>
              </a:r>
              <a:r>
                <a:rPr lang="en-US" sz="1400" b="1" baseline="30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(5.5)			(5.0)			(7.0)	</a:t>
              </a:r>
            </a:p>
          </p:txBody>
        </p:sp>
      </p:grpSp>
      <p:sp>
        <p:nvSpPr>
          <p:cNvPr id="19462" name="Text Box 24"/>
          <p:cNvSpPr>
            <a:spLocks noGrp="1" noChangeArrowheads="1"/>
          </p:cNvSpPr>
          <p:nvPr>
            <p:ph type="title"/>
          </p:nvPr>
        </p:nvSpPr>
        <p:spPr>
          <a:xfrm>
            <a:off x="762000" y="972305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/>
              <a:t>OS Distributors’ Income Statements</a:t>
            </a:r>
            <a:br>
              <a:rPr lang="en-US" sz="2400" b="1" dirty="0" smtClean="0"/>
            </a:br>
            <a:r>
              <a:rPr lang="en-US" sz="1400" dirty="0" smtClean="0"/>
              <a:t> mln. USD</a:t>
            </a:r>
            <a:endParaRPr lang="en-US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F3D8-54BA-4305-9ACA-869E136152E7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5000" y="1906588"/>
            <a:ext cx="8534400" cy="2601912"/>
            <a:chOff x="400" y="1201"/>
            <a:chExt cx="5376" cy="1639"/>
          </a:xfrm>
        </p:grpSpPr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>
              <a:off x="480" y="2542"/>
              <a:ext cx="5264" cy="1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480" y="1921"/>
              <a:ext cx="5264" cy="1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480" y="1429"/>
              <a:ext cx="5264" cy="2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408" y="1459"/>
              <a:ext cx="53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4056063" algn="r"/>
                  <a:tab pos="4691063" algn="r"/>
                  <a:tab pos="5945188" algn="r"/>
                  <a:tab pos="6565900" algn="r"/>
                  <a:tab pos="7778750" algn="r"/>
                  <a:tab pos="8399463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 Earnings before tax (EBT)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11.7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	3.0%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13.3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3.2%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17.0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3.5%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2352" y="1249"/>
              <a:ext cx="9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1998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3474" y="1230"/>
              <a:ext cx="10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20493" name="Rectangle 11"/>
            <p:cNvSpPr>
              <a:spLocks noChangeArrowheads="1"/>
            </p:cNvSpPr>
            <p:nvPr/>
          </p:nvSpPr>
          <p:spPr bwMode="auto">
            <a:xfrm>
              <a:off x="4560" y="1249"/>
              <a:ext cx="1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2192" y="1201"/>
              <a:ext cx="0" cy="15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4664" y="1201"/>
              <a:ext cx="1" cy="15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>
              <a:off x="3480" y="1201"/>
              <a:ext cx="0" cy="15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400" y="1681"/>
              <a:ext cx="5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3549650" algn="r"/>
                  <a:tab pos="3881438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Income tax expense	(4.7)			(5.3)			(6.8)	</a:t>
              </a:r>
            </a:p>
          </p:txBody>
        </p:sp>
        <p:sp>
          <p:nvSpPr>
            <p:cNvPr id="20498" name="Rectangle 16"/>
            <p:cNvSpPr>
              <a:spLocks noChangeArrowheads="1"/>
            </p:cNvSpPr>
            <p:nvPr/>
          </p:nvSpPr>
          <p:spPr bwMode="auto">
            <a:xfrm>
              <a:off x="408" y="1951"/>
              <a:ext cx="53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997325" algn="r"/>
                  <a:tab pos="4691063" algn="r"/>
                  <a:tab pos="5945188" algn="r"/>
                  <a:tab pos="6565900" algn="r"/>
                  <a:tab pos="7778750" algn="r"/>
                  <a:tab pos="8399463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 </a:t>
              </a:r>
              <a:r>
                <a:rPr lang="en-US" sz="1400" b="1" i="1">
                  <a:solidFill>
                    <a:srgbClr val="FF0000"/>
                  </a:solidFill>
                  <a:latin typeface="Arial" charset="0"/>
                </a:rPr>
                <a:t>Earnings after tax (EAT) 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400" b="1" i="1" u="sng">
                  <a:solidFill>
                    <a:srgbClr val="FFFFFF"/>
                  </a:solidFill>
                  <a:latin typeface="Arial" charset="0"/>
                </a:rPr>
                <a:t>$7</a:t>
              </a:r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.0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 i="1" u="sng">
                  <a:solidFill>
                    <a:srgbClr val="FFFFFF"/>
                  </a:solidFill>
                  <a:latin typeface="Arial" charset="0"/>
                </a:rPr>
                <a:t>1.8%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$8.0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 i="1" u="sng">
                  <a:solidFill>
                    <a:srgbClr val="FFFFFF"/>
                  </a:solidFill>
                  <a:latin typeface="Arial" charset="0"/>
                </a:rPr>
                <a:t>1.9%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$10.2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 i="1" u="sng">
                  <a:solidFill>
                    <a:srgbClr val="FFFFFF"/>
                  </a:solidFill>
                  <a:latin typeface="Arial" charset="0"/>
                </a:rPr>
                <a:t>2.1%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400" y="2160"/>
              <a:ext cx="53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230188" algn="l"/>
                  <a:tab pos="3549650" algn="r"/>
                  <a:tab pos="3881438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    							</a:t>
              </a:r>
            </a:p>
            <a:p>
              <a:pPr eaLnBrk="0" hangingPunct="0">
                <a:tabLst>
                  <a:tab pos="230188" algn="l"/>
                  <a:tab pos="3549650" algn="r"/>
                  <a:tab pos="3881438" algn="r"/>
                  <a:tab pos="4113213" algn="r"/>
                  <a:tab pos="5426075" algn="r"/>
                  <a:tab pos="5772150" algn="r"/>
                  <a:tab pos="5945188" algn="r"/>
                  <a:tab pos="7259638" algn="r"/>
                  <a:tab pos="7489825" algn="r"/>
                  <a:tab pos="7778750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Dividends	$2.0			$2.0			$3.2	</a:t>
              </a:r>
            </a:p>
          </p:txBody>
        </p:sp>
        <p:sp>
          <p:nvSpPr>
            <p:cNvPr id="20500" name="Rectangle 18"/>
            <p:cNvSpPr>
              <a:spLocks noChangeArrowheads="1"/>
            </p:cNvSpPr>
            <p:nvPr/>
          </p:nvSpPr>
          <p:spPr bwMode="auto">
            <a:xfrm>
              <a:off x="408" y="2572"/>
              <a:ext cx="53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3997325" algn="r"/>
                  <a:tab pos="4691063" algn="r"/>
                  <a:tab pos="5945188" algn="r"/>
                  <a:tab pos="6565900" algn="r"/>
                  <a:tab pos="7778750" algn="r"/>
                  <a:tab pos="8399463" algn="r"/>
                </a:tabLst>
              </a:pP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   Retained earnings 	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$5.0	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$6.0</a:t>
              </a:r>
              <a:r>
                <a:rPr lang="en-US" sz="1400" b="1" i="1">
                  <a:solidFill>
                    <a:srgbClr val="FFFFFF"/>
                  </a:solidFill>
                  <a:latin typeface="Arial" charset="0"/>
                </a:rPr>
                <a:t>	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$7.0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 flipH="1">
              <a:off x="480" y="2302"/>
              <a:ext cx="526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Text Box 20"/>
          <p:cNvSpPr>
            <a:spLocks noGrp="1" noChangeArrowheads="1"/>
          </p:cNvSpPr>
          <p:nvPr>
            <p:ph type="title"/>
          </p:nvPr>
        </p:nvSpPr>
        <p:spPr>
          <a:xfrm>
            <a:off x="762000" y="946905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/>
              <a:t>OS Distributors’ Income Statements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400" dirty="0" smtClean="0"/>
              <a:t> mln. USD</a:t>
            </a:r>
            <a:endParaRPr lang="en-US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318</TotalTime>
  <Words>1646</Words>
  <Application>Microsoft Office PowerPoint</Application>
  <PresentationFormat>On-screen Show (4:3)</PresentationFormat>
  <Paragraphs>539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Bold Stripes</vt:lpstr>
      <vt:lpstr>1_Office Theme</vt:lpstr>
      <vt:lpstr>Θέμα του Office</vt:lpstr>
      <vt:lpstr>Διεθνής Χρηματοοικονομική</vt:lpstr>
      <vt:lpstr>Άδειες Χρήσης</vt:lpstr>
      <vt:lpstr>Χρηματοδότηση</vt:lpstr>
      <vt:lpstr>PowerPoint Presentation</vt:lpstr>
      <vt:lpstr>PowerPoint Presentation</vt:lpstr>
      <vt:lpstr>Background</vt:lpstr>
      <vt:lpstr>Background</vt:lpstr>
      <vt:lpstr>OS Distributors’ Income Statements  mln. USD</vt:lpstr>
      <vt:lpstr>OS Distributors’ Income Statements  mln. USD</vt:lpstr>
      <vt:lpstr>Financial  Accounting  Statements </vt:lpstr>
      <vt:lpstr>Financial  Accounting  Statements </vt:lpstr>
      <vt:lpstr>Financial  Accounting  Statements </vt:lpstr>
      <vt:lpstr>Financial  Accounting  Statements </vt:lpstr>
      <vt:lpstr>Financial  Accounting  Statements </vt:lpstr>
      <vt:lpstr>The Balance Sheet</vt:lpstr>
      <vt:lpstr>The Balance Sheet </vt:lpstr>
      <vt:lpstr>OS Distributors’ Balance Sheets mln. USD</vt:lpstr>
      <vt:lpstr>OS Distributors’ Balance Sheets  mln. USD</vt:lpstr>
      <vt:lpstr>The Balance Sheet </vt:lpstr>
      <vt:lpstr>Current or Short-Term Assets </vt:lpstr>
      <vt:lpstr>Current or Short-Term Assets </vt:lpstr>
      <vt:lpstr>Current or Short-Term Assets </vt:lpstr>
      <vt:lpstr>Current or Short-Term Assets </vt:lpstr>
      <vt:lpstr>Non-current or Fixed Assets </vt:lpstr>
      <vt:lpstr>Non-current or Fixed Assets </vt:lpstr>
      <vt:lpstr>Net Book Value for  2 Depreciation Methods thous. USD</vt:lpstr>
      <vt:lpstr>Non-current or Fixed Assets </vt:lpstr>
      <vt:lpstr>Current or Short-term liabilities </vt:lpstr>
      <vt:lpstr>Non-current Liabilities &amp; Owners’ Equity  </vt:lpstr>
      <vt:lpstr>The Income Statement</vt:lpstr>
      <vt:lpstr>The Income Statement </vt:lpstr>
      <vt:lpstr>The Income Statement </vt:lpstr>
      <vt:lpstr>A note on Accrual Accounting</vt:lpstr>
      <vt:lpstr>The Income Statement </vt:lpstr>
      <vt:lpstr>The Income Statement </vt:lpstr>
      <vt:lpstr>The Income Statement</vt:lpstr>
      <vt:lpstr>The Income Statement</vt:lpstr>
      <vt:lpstr>The Income Statement</vt:lpstr>
      <vt:lpstr>The Income Statement</vt:lpstr>
      <vt:lpstr>The Income Statement</vt:lpstr>
      <vt:lpstr>The Income Statement</vt:lpstr>
      <vt:lpstr>The Income Statement</vt:lpstr>
      <vt:lpstr>The Income Statement</vt:lpstr>
      <vt:lpstr>Reconciling Balance Sheets &amp; Income Statements </vt:lpstr>
      <vt:lpstr>Balance Sheet - Income Statement Link</vt:lpstr>
      <vt:lpstr>Owner’s Equity Account</vt:lpstr>
      <vt:lpstr>Structure of Owners’ Equity Account </vt:lpstr>
      <vt:lpstr>OS Distributors Owners’ Equity  December 31, 2009 mln. USD</vt:lpstr>
      <vt:lpstr>The Cash Flow Statement</vt:lpstr>
      <vt:lpstr>Cash Flow Statement</vt:lpstr>
      <vt:lpstr>Sources &amp; Uses of Cash </vt:lpstr>
      <vt:lpstr>Cash Flow Statement mln USD</vt:lpstr>
      <vt:lpstr>Cash Flow Statement  mln USD</vt:lpstr>
      <vt:lpstr>The Firm’s Operating Cycle</vt:lpstr>
      <vt:lpstr>How much cash does a firm generate? </vt:lpstr>
      <vt:lpstr>How much cash does a firm generate? </vt:lpstr>
      <vt:lpstr>The Firm’s Operating Cycle &amp; Its Impact on the Balance Sheet   = Change in the balance sheet account</vt:lpstr>
      <vt:lpstr>The Firm’s Operating Cycle showing Cash-to-Cash Period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Pamela Hall</dc:creator>
  <cp:lastModifiedBy>user</cp:lastModifiedBy>
  <cp:revision>128</cp:revision>
  <dcterms:created xsi:type="dcterms:W3CDTF">2001-04-08T15:06:40Z</dcterms:created>
  <dcterms:modified xsi:type="dcterms:W3CDTF">2015-11-27T09:40:18Z</dcterms:modified>
</cp:coreProperties>
</file>